
<file path=[Content_Types].xml><?xml version="1.0" encoding="utf-8"?>
<Types xmlns="http://schemas.openxmlformats.org/package/2006/content-types">
  <Default Extension="vml" ContentType="application/vnd.openxmlformats-officedocument.vmlDrawing"/>
  <Default Extension="doc" ContentType="application/msword"/>
  <Default Extension="bin" ContentType="application/vnd.openxmlformats-officedocument.oleObject"/>
  <Default Extension="wav" ContentType="audio/x-wav"/>
  <Default Extension="jpeg" ContentType="image/jpeg"/>
  <Default Extension="JPG" ContentType="image/.jpg"/>
  <Default Extension="png" ContentType="image/png"/>
  <Default Extension="emf" ContentType="image/x-emf"/>
  <Default Extension="wmf" ContentType="image/x-wmf"/>
  <Default Extension="gif" ContentType="image/gi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comments/comment1.xml" ContentType="application/vnd.openxmlformats-officedocument.presentationml.comments+xml"/>
  <Override PartName="/ppt/comments/comment2.xml" ContentType="application/vnd.openxmlformats-officedocument.presentationml.comments+xml"/>
  <Override PartName="/ppt/handoutMasters/handoutMaster1.xml" ContentType="application/vnd.openxmlformats-officedocument.presentationml.handoutMaster+xml"/>
  <Override PartName="/ppt/ink/ink1.xml" ContentType="application/inkml+xml"/>
  <Override PartName="/ppt/ink/ink10.xml" ContentType="application/inkml+xml"/>
  <Override PartName="/ppt/ink/ink11.xml" ContentType="application/inkml+xml"/>
  <Override PartName="/ppt/ink/ink12.xml" ContentType="application/inkml+xml"/>
  <Override PartName="/ppt/ink/ink13.xml" ContentType="application/inkml+xml"/>
  <Override PartName="/ppt/ink/ink14.xml" ContentType="application/inkml+xml"/>
  <Override PartName="/ppt/ink/ink15.xml" ContentType="application/inkml+xml"/>
  <Override PartName="/ppt/ink/ink16.xml" ContentType="application/inkml+xml"/>
  <Override PartName="/ppt/ink/ink17.xml" ContentType="application/inkml+xml"/>
  <Override PartName="/ppt/ink/ink18.xml" ContentType="application/inkml+xml"/>
  <Override PartName="/ppt/ink/ink19.xml" ContentType="application/inkml+xml"/>
  <Override PartName="/ppt/ink/ink2.xml" ContentType="application/inkml+xml"/>
  <Override PartName="/ppt/ink/ink20.xml" ContentType="application/inkml+xml"/>
  <Override PartName="/ppt/ink/ink21.xml" ContentType="application/inkml+xml"/>
  <Override PartName="/ppt/ink/ink22.xml" ContentType="application/inkml+xml"/>
  <Override PartName="/ppt/ink/ink23.xml" ContentType="application/inkml+xml"/>
  <Override PartName="/ppt/ink/ink24.xml" ContentType="application/inkml+xml"/>
  <Override PartName="/ppt/ink/ink25.xml" ContentType="application/inkml+xml"/>
  <Override PartName="/ppt/ink/ink26.xml" ContentType="application/inkml+xml"/>
  <Override PartName="/ppt/ink/ink27.xml" ContentType="application/inkml+xml"/>
  <Override PartName="/ppt/ink/ink28.xml" ContentType="application/inkml+xml"/>
  <Override PartName="/ppt/ink/ink29.xml" ContentType="application/inkml+xml"/>
  <Override PartName="/ppt/ink/ink3.xml" ContentType="application/inkml+xml"/>
  <Override PartName="/ppt/ink/ink30.xml" ContentType="application/inkml+xml"/>
  <Override PartName="/ppt/ink/ink31.xml" ContentType="application/inkml+xml"/>
  <Override PartName="/ppt/ink/ink32.xml" ContentType="application/inkml+xml"/>
  <Override PartName="/ppt/ink/ink33.xml" ContentType="application/inkml+xml"/>
  <Override PartName="/ppt/ink/ink34.xml" ContentType="application/inkml+xml"/>
  <Override PartName="/ppt/ink/ink35.xml" ContentType="application/inkml+xml"/>
  <Override PartName="/ppt/ink/ink36.xml" ContentType="application/inkml+xml"/>
  <Override PartName="/ppt/ink/ink37.xml" ContentType="application/inkml+xml"/>
  <Override PartName="/ppt/ink/ink38.xml" ContentType="application/inkml+xml"/>
  <Override PartName="/ppt/ink/ink39.xml" ContentType="application/inkml+xml"/>
  <Override PartName="/ppt/ink/ink4.xml" ContentType="application/inkml+xml"/>
  <Override PartName="/ppt/ink/ink40.xml" ContentType="application/inkml+xml"/>
  <Override PartName="/ppt/ink/ink5.xml" ContentType="application/inkml+xml"/>
  <Override PartName="/ppt/ink/ink6.xml" ContentType="application/inkml+xml"/>
  <Override PartName="/ppt/ink/ink7.xml" ContentType="application/inkml+xml"/>
  <Override PartName="/ppt/ink/ink8.xml" ContentType="application/inkml+xml"/>
  <Override PartName="/ppt/ink/ink9.xml" ContentType="application/inkml+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223"/>
  </p:notesMasterIdLst>
  <p:handoutMasterIdLst>
    <p:handoutMasterId r:id="rId1162"/>
  </p:handoutMasterIdLst>
  <p:sldIdLst>
    <p:sldId id="257" r:id="rId3"/>
    <p:sldId id="339" r:id="rId4"/>
    <p:sldId id="308" r:id="rId5"/>
    <p:sldId id="1669" r:id="rId6"/>
    <p:sldId id="1670" r:id="rId7"/>
    <p:sldId id="1674" r:id="rId8"/>
    <p:sldId id="1675" r:id="rId9"/>
    <p:sldId id="1671" r:id="rId10"/>
    <p:sldId id="1672" r:id="rId11"/>
    <p:sldId id="1673" r:id="rId12"/>
    <p:sldId id="1676" r:id="rId13"/>
    <p:sldId id="1682" r:id="rId14"/>
    <p:sldId id="1680" r:id="rId15"/>
    <p:sldId id="1681" r:id="rId16"/>
    <p:sldId id="1683" r:id="rId17"/>
    <p:sldId id="1684" r:id="rId18"/>
    <p:sldId id="1685" r:id="rId19"/>
    <p:sldId id="1691" r:id="rId20"/>
    <p:sldId id="3779" r:id="rId21"/>
    <p:sldId id="3780" r:id="rId22"/>
    <p:sldId id="3781" r:id="rId23"/>
    <p:sldId id="3782" r:id="rId24"/>
    <p:sldId id="3791" r:id="rId25"/>
    <p:sldId id="3783" r:id="rId26"/>
    <p:sldId id="3784" r:id="rId27"/>
    <p:sldId id="3788" r:id="rId28"/>
    <p:sldId id="3793" r:id="rId29"/>
    <p:sldId id="3789" r:id="rId30"/>
    <p:sldId id="3794" r:id="rId31"/>
    <p:sldId id="3795" r:id="rId32"/>
    <p:sldId id="3796" r:id="rId33"/>
    <p:sldId id="3797" r:id="rId34"/>
    <p:sldId id="3798" r:id="rId35"/>
    <p:sldId id="3800" r:id="rId36"/>
    <p:sldId id="1690" r:id="rId37"/>
    <p:sldId id="1689" r:id="rId38"/>
    <p:sldId id="1688" r:id="rId39"/>
    <p:sldId id="1686" r:id="rId40"/>
    <p:sldId id="1692" r:id="rId41"/>
    <p:sldId id="1693" r:id="rId42"/>
    <p:sldId id="1694" r:id="rId43"/>
    <p:sldId id="1695" r:id="rId44"/>
    <p:sldId id="1696" r:id="rId45"/>
    <p:sldId id="6026" r:id="rId46"/>
    <p:sldId id="6028" r:id="rId47"/>
    <p:sldId id="6029" r:id="rId48"/>
    <p:sldId id="6027" r:id="rId49"/>
    <p:sldId id="6030" r:id="rId50"/>
    <p:sldId id="6031" r:id="rId51"/>
    <p:sldId id="6032" r:id="rId52"/>
    <p:sldId id="6033" r:id="rId53"/>
    <p:sldId id="1697" r:id="rId54"/>
    <p:sldId id="1698" r:id="rId55"/>
    <p:sldId id="1699" r:id="rId56"/>
    <p:sldId id="3801" r:id="rId57"/>
    <p:sldId id="3802" r:id="rId58"/>
    <p:sldId id="1700" r:id="rId59"/>
    <p:sldId id="1701" r:id="rId60"/>
    <p:sldId id="1702" r:id="rId61"/>
    <p:sldId id="1703" r:id="rId62"/>
    <p:sldId id="1704" r:id="rId63"/>
    <p:sldId id="1707" r:id="rId64"/>
    <p:sldId id="1705" r:id="rId65"/>
    <p:sldId id="1708" r:id="rId66"/>
    <p:sldId id="1706" r:id="rId67"/>
    <p:sldId id="1717" r:id="rId68"/>
    <p:sldId id="1710" r:id="rId69"/>
    <p:sldId id="1711" r:id="rId70"/>
    <p:sldId id="1712" r:id="rId71"/>
    <p:sldId id="1714" r:id="rId72"/>
    <p:sldId id="1715" r:id="rId73"/>
    <p:sldId id="1716" r:id="rId74"/>
    <p:sldId id="1709" r:id="rId75"/>
    <p:sldId id="1718" r:id="rId76"/>
    <p:sldId id="1721" r:id="rId77"/>
    <p:sldId id="1723" r:id="rId78"/>
    <p:sldId id="1719" r:id="rId79"/>
    <p:sldId id="1724" r:id="rId80"/>
    <p:sldId id="1725" r:id="rId81"/>
    <p:sldId id="1726" r:id="rId82"/>
    <p:sldId id="1727" r:id="rId83"/>
    <p:sldId id="1736" r:id="rId84"/>
    <p:sldId id="1737" r:id="rId85"/>
    <p:sldId id="1748" r:id="rId86"/>
    <p:sldId id="1768" r:id="rId87"/>
    <p:sldId id="1745" r:id="rId88"/>
    <p:sldId id="1746" r:id="rId89"/>
    <p:sldId id="1743" r:id="rId90"/>
    <p:sldId id="1744" r:id="rId91"/>
    <p:sldId id="1738" r:id="rId92"/>
    <p:sldId id="1739" r:id="rId93"/>
    <p:sldId id="1764" r:id="rId94"/>
    <p:sldId id="1749" r:id="rId95"/>
    <p:sldId id="1740" r:id="rId96"/>
    <p:sldId id="1741" r:id="rId97"/>
    <p:sldId id="1750" r:id="rId98"/>
    <p:sldId id="1752" r:id="rId99"/>
    <p:sldId id="1753" r:id="rId100"/>
    <p:sldId id="1754" r:id="rId101"/>
    <p:sldId id="1755" r:id="rId102"/>
    <p:sldId id="1757" r:id="rId103"/>
    <p:sldId id="1758" r:id="rId104"/>
    <p:sldId id="1759" r:id="rId105"/>
    <p:sldId id="1760" r:id="rId106"/>
    <p:sldId id="1762" r:id="rId107"/>
    <p:sldId id="1763" r:id="rId108"/>
    <p:sldId id="1765" r:id="rId109"/>
    <p:sldId id="1767" r:id="rId110"/>
    <p:sldId id="1769" r:id="rId111"/>
    <p:sldId id="1770" r:id="rId112"/>
    <p:sldId id="1771" r:id="rId113"/>
    <p:sldId id="1772" r:id="rId114"/>
    <p:sldId id="1773" r:id="rId115"/>
    <p:sldId id="1774" r:id="rId116"/>
    <p:sldId id="1775" r:id="rId117"/>
    <p:sldId id="1776" r:id="rId118"/>
    <p:sldId id="1777" r:id="rId119"/>
    <p:sldId id="1779" r:id="rId120"/>
    <p:sldId id="1728" r:id="rId121"/>
    <p:sldId id="1729" r:id="rId122"/>
    <p:sldId id="1730" r:id="rId123"/>
    <p:sldId id="1731" r:id="rId124"/>
    <p:sldId id="1732" r:id="rId125"/>
    <p:sldId id="1733" r:id="rId126"/>
    <p:sldId id="1734" r:id="rId127"/>
    <p:sldId id="1735" r:id="rId128"/>
    <p:sldId id="1780" r:id="rId129"/>
    <p:sldId id="1811" r:id="rId130"/>
    <p:sldId id="1812" r:id="rId131"/>
    <p:sldId id="1813" r:id="rId132"/>
    <p:sldId id="1814" r:id="rId133"/>
    <p:sldId id="1815" r:id="rId134"/>
    <p:sldId id="1816" r:id="rId135"/>
    <p:sldId id="1817" r:id="rId136"/>
    <p:sldId id="1818" r:id="rId137"/>
    <p:sldId id="1819" r:id="rId138"/>
    <p:sldId id="1820" r:id="rId139"/>
    <p:sldId id="1821" r:id="rId140"/>
    <p:sldId id="1822" r:id="rId141"/>
    <p:sldId id="1823" r:id="rId142"/>
    <p:sldId id="1824" r:id="rId143"/>
    <p:sldId id="1826" r:id="rId144"/>
    <p:sldId id="1827" r:id="rId145"/>
    <p:sldId id="1828" r:id="rId146"/>
    <p:sldId id="1829" r:id="rId147"/>
    <p:sldId id="1831" r:id="rId148"/>
    <p:sldId id="1833" r:id="rId149"/>
    <p:sldId id="1834" r:id="rId150"/>
    <p:sldId id="1835" r:id="rId151"/>
    <p:sldId id="1852" r:id="rId152"/>
    <p:sldId id="1840" r:id="rId153"/>
    <p:sldId id="1842" r:id="rId154"/>
    <p:sldId id="1837" r:id="rId155"/>
    <p:sldId id="1839" r:id="rId156"/>
    <p:sldId id="1843" r:id="rId157"/>
    <p:sldId id="1844" r:id="rId158"/>
    <p:sldId id="1845" r:id="rId159"/>
    <p:sldId id="1856" r:id="rId160"/>
    <p:sldId id="1846" r:id="rId161"/>
    <p:sldId id="1847" r:id="rId162"/>
    <p:sldId id="1853" r:id="rId163"/>
    <p:sldId id="1857" r:id="rId164"/>
    <p:sldId id="1848" r:id="rId165"/>
    <p:sldId id="1859" r:id="rId166"/>
    <p:sldId id="1860" r:id="rId167"/>
    <p:sldId id="1861" r:id="rId168"/>
    <p:sldId id="1858" r:id="rId169"/>
    <p:sldId id="1862" r:id="rId170"/>
    <p:sldId id="1863" r:id="rId171"/>
    <p:sldId id="1872" r:id="rId172"/>
    <p:sldId id="1873" r:id="rId173"/>
    <p:sldId id="1874" r:id="rId174"/>
    <p:sldId id="1882" r:id="rId175"/>
    <p:sldId id="1883" r:id="rId176"/>
    <p:sldId id="1875" r:id="rId177"/>
    <p:sldId id="1876" r:id="rId178"/>
    <p:sldId id="1878" r:id="rId179"/>
    <p:sldId id="1879" r:id="rId180"/>
    <p:sldId id="1880" r:id="rId181"/>
    <p:sldId id="1889" r:id="rId182"/>
    <p:sldId id="1890" r:id="rId183"/>
    <p:sldId id="1892" r:id="rId184"/>
    <p:sldId id="1893" r:id="rId185"/>
    <p:sldId id="1894" r:id="rId186"/>
    <p:sldId id="1895" r:id="rId187"/>
    <p:sldId id="1896" r:id="rId188"/>
    <p:sldId id="1897" r:id="rId189"/>
    <p:sldId id="1898" r:id="rId190"/>
    <p:sldId id="1899" r:id="rId191"/>
    <p:sldId id="1900" r:id="rId192"/>
    <p:sldId id="1901" r:id="rId193"/>
    <p:sldId id="1902" r:id="rId194"/>
    <p:sldId id="1903" r:id="rId195"/>
    <p:sldId id="1904" r:id="rId196"/>
    <p:sldId id="1939" r:id="rId197"/>
    <p:sldId id="1940" r:id="rId198"/>
    <p:sldId id="1905" r:id="rId199"/>
    <p:sldId id="1907" r:id="rId200"/>
    <p:sldId id="1908" r:id="rId201"/>
    <p:sldId id="1909" r:id="rId202"/>
    <p:sldId id="1912" r:id="rId203"/>
    <p:sldId id="1910" r:id="rId204"/>
    <p:sldId id="1911" r:id="rId205"/>
    <p:sldId id="1913" r:id="rId206"/>
    <p:sldId id="1914" r:id="rId207"/>
    <p:sldId id="1915" r:id="rId208"/>
    <p:sldId id="1916" r:id="rId209"/>
    <p:sldId id="1917" r:id="rId210"/>
    <p:sldId id="1918" r:id="rId211"/>
    <p:sldId id="1919" r:id="rId212"/>
    <p:sldId id="1920" r:id="rId213"/>
    <p:sldId id="1921" r:id="rId214"/>
    <p:sldId id="1922" r:id="rId215"/>
    <p:sldId id="1923" r:id="rId216"/>
    <p:sldId id="1924" r:id="rId217"/>
    <p:sldId id="1925" r:id="rId218"/>
    <p:sldId id="1926" r:id="rId219"/>
    <p:sldId id="1927" r:id="rId220"/>
    <p:sldId id="1928" r:id="rId221"/>
    <p:sldId id="1929" r:id="rId222"/>
    <p:sldId id="1930" r:id="rId224"/>
    <p:sldId id="1931" r:id="rId225"/>
    <p:sldId id="1932" r:id="rId226"/>
    <p:sldId id="1933" r:id="rId227"/>
    <p:sldId id="1934" r:id="rId228"/>
    <p:sldId id="1935" r:id="rId229"/>
    <p:sldId id="1936" r:id="rId230"/>
    <p:sldId id="1938" r:id="rId231"/>
    <p:sldId id="1937" r:id="rId232"/>
    <p:sldId id="7140" r:id="rId233"/>
    <p:sldId id="1996" r:id="rId234"/>
    <p:sldId id="1997" r:id="rId235"/>
    <p:sldId id="2051" r:id="rId236"/>
    <p:sldId id="1941" r:id="rId237"/>
    <p:sldId id="1942" r:id="rId238"/>
    <p:sldId id="1943" r:id="rId239"/>
    <p:sldId id="1977" r:id="rId240"/>
    <p:sldId id="1978" r:id="rId241"/>
    <p:sldId id="1979" r:id="rId242"/>
    <p:sldId id="1980" r:id="rId243"/>
    <p:sldId id="2054" r:id="rId244"/>
    <p:sldId id="1981" r:id="rId245"/>
    <p:sldId id="1982" r:id="rId246"/>
    <p:sldId id="1983" r:id="rId247"/>
    <p:sldId id="1984" r:id="rId248"/>
    <p:sldId id="1985" r:id="rId249"/>
    <p:sldId id="1986" r:id="rId250"/>
    <p:sldId id="1987" r:id="rId251"/>
    <p:sldId id="1988" r:id="rId252"/>
    <p:sldId id="1989" r:id="rId253"/>
    <p:sldId id="1990" r:id="rId254"/>
    <p:sldId id="1991" r:id="rId255"/>
    <p:sldId id="1992" r:id="rId256"/>
    <p:sldId id="1993" r:id="rId257"/>
    <p:sldId id="1994" r:id="rId258"/>
    <p:sldId id="1995" r:id="rId259"/>
    <p:sldId id="1998" r:id="rId260"/>
    <p:sldId id="1999" r:id="rId261"/>
    <p:sldId id="2000" r:id="rId262"/>
    <p:sldId id="2001" r:id="rId263"/>
    <p:sldId id="2002" r:id="rId264"/>
    <p:sldId id="2003" r:id="rId265"/>
    <p:sldId id="2004" r:id="rId266"/>
    <p:sldId id="2005" r:id="rId267"/>
    <p:sldId id="2041" r:id="rId268"/>
    <p:sldId id="2006" r:id="rId269"/>
    <p:sldId id="2007" r:id="rId270"/>
    <p:sldId id="2030" r:id="rId271"/>
    <p:sldId id="2031" r:id="rId272"/>
    <p:sldId id="2032" r:id="rId273"/>
    <p:sldId id="2033" r:id="rId274"/>
    <p:sldId id="2034" r:id="rId275"/>
    <p:sldId id="2038" r:id="rId276"/>
    <p:sldId id="2037" r:id="rId277"/>
    <p:sldId id="2039" r:id="rId278"/>
    <p:sldId id="2040" r:id="rId279"/>
    <p:sldId id="2042" r:id="rId280"/>
    <p:sldId id="2043" r:id="rId281"/>
    <p:sldId id="2044" r:id="rId282"/>
    <p:sldId id="2045" r:id="rId283"/>
    <p:sldId id="2046" r:id="rId284"/>
    <p:sldId id="2047" r:id="rId285"/>
    <p:sldId id="2048" r:id="rId286"/>
    <p:sldId id="2049" r:id="rId287"/>
    <p:sldId id="2050" r:id="rId288"/>
    <p:sldId id="2105" r:id="rId289"/>
    <p:sldId id="2106" r:id="rId290"/>
    <p:sldId id="2107" r:id="rId291"/>
    <p:sldId id="2108" r:id="rId292"/>
    <p:sldId id="2109" r:id="rId293"/>
    <p:sldId id="2111" r:id="rId294"/>
    <p:sldId id="2112" r:id="rId295"/>
    <p:sldId id="2113" r:id="rId296"/>
    <p:sldId id="2116" r:id="rId297"/>
    <p:sldId id="2117" r:id="rId298"/>
    <p:sldId id="2115" r:id="rId299"/>
    <p:sldId id="2118" r:id="rId300"/>
    <p:sldId id="2120" r:id="rId301"/>
    <p:sldId id="2121" r:id="rId302"/>
    <p:sldId id="2122" r:id="rId303"/>
    <p:sldId id="2124" r:id="rId304"/>
    <p:sldId id="2125" r:id="rId305"/>
    <p:sldId id="2126" r:id="rId306"/>
    <p:sldId id="2128" r:id="rId307"/>
    <p:sldId id="2129" r:id="rId308"/>
    <p:sldId id="2130" r:id="rId309"/>
    <p:sldId id="2131" r:id="rId310"/>
    <p:sldId id="2132" r:id="rId311"/>
    <p:sldId id="2133" r:id="rId312"/>
    <p:sldId id="2134" r:id="rId313"/>
    <p:sldId id="2136" r:id="rId314"/>
    <p:sldId id="2137" r:id="rId315"/>
    <p:sldId id="2138" r:id="rId316"/>
    <p:sldId id="2139" r:id="rId317"/>
    <p:sldId id="2135" r:id="rId318"/>
    <p:sldId id="2158" r:id="rId319"/>
    <p:sldId id="2159" r:id="rId320"/>
    <p:sldId id="2160" r:id="rId321"/>
    <p:sldId id="2140" r:id="rId322"/>
    <p:sldId id="2141" r:id="rId323"/>
    <p:sldId id="2142" r:id="rId324"/>
    <p:sldId id="2143" r:id="rId325"/>
    <p:sldId id="2144" r:id="rId326"/>
    <p:sldId id="2145" r:id="rId327"/>
    <p:sldId id="2146" r:id="rId328"/>
    <p:sldId id="2147" r:id="rId329"/>
    <p:sldId id="2148" r:id="rId330"/>
    <p:sldId id="2149" r:id="rId331"/>
    <p:sldId id="2151" r:id="rId332"/>
    <p:sldId id="2152" r:id="rId333"/>
    <p:sldId id="2153" r:id="rId334"/>
    <p:sldId id="8068" r:id="rId335"/>
    <p:sldId id="2154" r:id="rId336"/>
    <p:sldId id="2155" r:id="rId337"/>
    <p:sldId id="2157" r:id="rId338"/>
    <p:sldId id="2161" r:id="rId339"/>
    <p:sldId id="2178" r:id="rId340"/>
    <p:sldId id="2180" r:id="rId341"/>
    <p:sldId id="2179" r:id="rId342"/>
    <p:sldId id="2181" r:id="rId343"/>
    <p:sldId id="2183" r:id="rId344"/>
    <p:sldId id="2184" r:id="rId345"/>
    <p:sldId id="2185" r:id="rId346"/>
    <p:sldId id="2186" r:id="rId347"/>
    <p:sldId id="2187" r:id="rId348"/>
    <p:sldId id="2188" r:id="rId349"/>
    <p:sldId id="2189" r:id="rId350"/>
    <p:sldId id="2190" r:id="rId351"/>
    <p:sldId id="2191" r:id="rId352"/>
    <p:sldId id="2192" r:id="rId353"/>
    <p:sldId id="2194" r:id="rId354"/>
    <p:sldId id="2195" r:id="rId355"/>
    <p:sldId id="2197" r:id="rId356"/>
    <p:sldId id="2196" r:id="rId357"/>
    <p:sldId id="2199" r:id="rId358"/>
    <p:sldId id="2200" r:id="rId359"/>
    <p:sldId id="2256" r:id="rId360"/>
    <p:sldId id="2257" r:id="rId361"/>
    <p:sldId id="2201" r:id="rId362"/>
    <p:sldId id="2202" r:id="rId363"/>
    <p:sldId id="2203" r:id="rId364"/>
    <p:sldId id="2205" r:id="rId365"/>
    <p:sldId id="2206" r:id="rId366"/>
    <p:sldId id="2207" r:id="rId367"/>
    <p:sldId id="2208" r:id="rId368"/>
    <p:sldId id="2209" r:id="rId369"/>
    <p:sldId id="2211" r:id="rId370"/>
    <p:sldId id="2210" r:id="rId371"/>
    <p:sldId id="2212" r:id="rId372"/>
    <p:sldId id="2213" r:id="rId373"/>
    <p:sldId id="2214" r:id="rId374"/>
    <p:sldId id="2215" r:id="rId375"/>
    <p:sldId id="2216" r:id="rId376"/>
    <p:sldId id="2217" r:id="rId377"/>
    <p:sldId id="2218" r:id="rId378"/>
    <p:sldId id="2219" r:id="rId379"/>
    <p:sldId id="2220" r:id="rId380"/>
    <p:sldId id="2222" r:id="rId381"/>
    <p:sldId id="2223" r:id="rId382"/>
    <p:sldId id="2224" r:id="rId383"/>
    <p:sldId id="2225" r:id="rId384"/>
    <p:sldId id="2226" r:id="rId385"/>
    <p:sldId id="2227" r:id="rId386"/>
    <p:sldId id="2228" r:id="rId387"/>
    <p:sldId id="2258" r:id="rId388"/>
    <p:sldId id="2229" r:id="rId389"/>
    <p:sldId id="2230" r:id="rId390"/>
    <p:sldId id="2231" r:id="rId391"/>
    <p:sldId id="2232" r:id="rId392"/>
    <p:sldId id="2233" r:id="rId393"/>
    <p:sldId id="2234" r:id="rId394"/>
    <p:sldId id="2235" r:id="rId395"/>
    <p:sldId id="2236" r:id="rId396"/>
    <p:sldId id="2237" r:id="rId397"/>
    <p:sldId id="2238" r:id="rId398"/>
    <p:sldId id="2239" r:id="rId399"/>
    <p:sldId id="2240" r:id="rId400"/>
    <p:sldId id="2241" r:id="rId401"/>
    <p:sldId id="2242" r:id="rId402"/>
    <p:sldId id="2243" r:id="rId403"/>
    <p:sldId id="2244" r:id="rId404"/>
    <p:sldId id="2246" r:id="rId405"/>
    <p:sldId id="2247" r:id="rId406"/>
    <p:sldId id="2248" r:id="rId407"/>
    <p:sldId id="2249" r:id="rId408"/>
    <p:sldId id="2250" r:id="rId409"/>
    <p:sldId id="2251" r:id="rId410"/>
    <p:sldId id="2253" r:id="rId411"/>
    <p:sldId id="2254" r:id="rId412"/>
    <p:sldId id="2309" r:id="rId413"/>
    <p:sldId id="2311" r:id="rId414"/>
    <p:sldId id="2312" r:id="rId415"/>
    <p:sldId id="2313" r:id="rId416"/>
    <p:sldId id="2314" r:id="rId417"/>
    <p:sldId id="2315" r:id="rId418"/>
    <p:sldId id="2316" r:id="rId419"/>
    <p:sldId id="2318" r:id="rId420"/>
    <p:sldId id="2319" r:id="rId421"/>
    <p:sldId id="2320" r:id="rId422"/>
    <p:sldId id="2322" r:id="rId423"/>
    <p:sldId id="2321" r:id="rId424"/>
    <p:sldId id="2323" r:id="rId425"/>
    <p:sldId id="2325" r:id="rId426"/>
    <p:sldId id="2326" r:id="rId427"/>
    <p:sldId id="2327" r:id="rId428"/>
    <p:sldId id="2328" r:id="rId429"/>
    <p:sldId id="2330" r:id="rId430"/>
    <p:sldId id="2331" r:id="rId431"/>
    <p:sldId id="2332" r:id="rId432"/>
    <p:sldId id="2334" r:id="rId433"/>
    <p:sldId id="2335" r:id="rId434"/>
    <p:sldId id="2336" r:id="rId435"/>
    <p:sldId id="2337" r:id="rId436"/>
    <p:sldId id="2339" r:id="rId437"/>
    <p:sldId id="2340" r:id="rId438"/>
    <p:sldId id="2341" r:id="rId439"/>
    <p:sldId id="2342" r:id="rId440"/>
    <p:sldId id="2338" r:id="rId441"/>
    <p:sldId id="2343" r:id="rId442"/>
    <p:sldId id="2345" r:id="rId443"/>
    <p:sldId id="2346" r:id="rId444"/>
    <p:sldId id="2347" r:id="rId445"/>
    <p:sldId id="2349" r:id="rId446"/>
    <p:sldId id="2350" r:id="rId447"/>
    <p:sldId id="2351" r:id="rId448"/>
    <p:sldId id="2352" r:id="rId449"/>
    <p:sldId id="2353" r:id="rId450"/>
    <p:sldId id="2354" r:id="rId451"/>
    <p:sldId id="2355" r:id="rId452"/>
    <p:sldId id="2356" r:id="rId453"/>
    <p:sldId id="2357" r:id="rId454"/>
    <p:sldId id="2358" r:id="rId455"/>
    <p:sldId id="2359" r:id="rId456"/>
    <p:sldId id="2360" r:id="rId457"/>
    <p:sldId id="2366" r:id="rId458"/>
    <p:sldId id="2361" r:id="rId459"/>
    <p:sldId id="2362" r:id="rId460"/>
    <p:sldId id="2363" r:id="rId461"/>
    <p:sldId id="2413" r:id="rId462"/>
    <p:sldId id="2364" r:id="rId463"/>
    <p:sldId id="2365" r:id="rId464"/>
    <p:sldId id="2368" r:id="rId465"/>
    <p:sldId id="2369" r:id="rId466"/>
    <p:sldId id="2370" r:id="rId467"/>
    <p:sldId id="2371" r:id="rId468"/>
    <p:sldId id="2373" r:id="rId469"/>
    <p:sldId id="2375" r:id="rId470"/>
    <p:sldId id="2374" r:id="rId471"/>
    <p:sldId id="2468" r:id="rId472"/>
    <p:sldId id="2376" r:id="rId473"/>
    <p:sldId id="2377" r:id="rId474"/>
    <p:sldId id="2378" r:id="rId475"/>
    <p:sldId id="2379" r:id="rId476"/>
    <p:sldId id="2380" r:id="rId477"/>
    <p:sldId id="2381" r:id="rId478"/>
    <p:sldId id="2382" r:id="rId479"/>
    <p:sldId id="2383" r:id="rId480"/>
    <p:sldId id="2384" r:id="rId481"/>
    <p:sldId id="2385" r:id="rId482"/>
    <p:sldId id="2386" r:id="rId483"/>
    <p:sldId id="2387" r:id="rId484"/>
    <p:sldId id="2388" r:id="rId485"/>
    <p:sldId id="2389" r:id="rId486"/>
    <p:sldId id="2390" r:id="rId487"/>
    <p:sldId id="2392" r:id="rId488"/>
    <p:sldId id="2393" r:id="rId489"/>
    <p:sldId id="2394" r:id="rId490"/>
    <p:sldId id="2395" r:id="rId491"/>
    <p:sldId id="2396" r:id="rId492"/>
    <p:sldId id="2397" r:id="rId493"/>
    <p:sldId id="2398" r:id="rId494"/>
    <p:sldId id="2399" r:id="rId495"/>
    <p:sldId id="2400" r:id="rId496"/>
    <p:sldId id="2402" r:id="rId497"/>
    <p:sldId id="2404" r:id="rId498"/>
    <p:sldId id="2403" r:id="rId499"/>
    <p:sldId id="2405" r:id="rId500"/>
    <p:sldId id="2406" r:id="rId501"/>
    <p:sldId id="2407" r:id="rId502"/>
    <p:sldId id="2408" r:id="rId503"/>
    <p:sldId id="2409" r:id="rId504"/>
    <p:sldId id="2410" r:id="rId505"/>
    <p:sldId id="2411" r:id="rId506"/>
    <p:sldId id="2457" r:id="rId507"/>
    <p:sldId id="2458" r:id="rId508"/>
    <p:sldId id="2459" r:id="rId509"/>
    <p:sldId id="2460" r:id="rId510"/>
    <p:sldId id="2461" r:id="rId511"/>
    <p:sldId id="2462" r:id="rId512"/>
    <p:sldId id="2465" r:id="rId513"/>
    <p:sldId id="2463" r:id="rId514"/>
    <p:sldId id="2464" r:id="rId515"/>
    <p:sldId id="2469" r:id="rId516"/>
    <p:sldId id="2470" r:id="rId517"/>
    <p:sldId id="2471" r:id="rId518"/>
    <p:sldId id="2472" r:id="rId519"/>
    <p:sldId id="2473" r:id="rId520"/>
    <p:sldId id="2474" r:id="rId521"/>
    <p:sldId id="2475" r:id="rId522"/>
    <p:sldId id="2476" r:id="rId523"/>
    <p:sldId id="2477" r:id="rId524"/>
    <p:sldId id="2478" r:id="rId525"/>
    <p:sldId id="2479" r:id="rId526"/>
    <p:sldId id="2483" r:id="rId527"/>
    <p:sldId id="2480" r:id="rId528"/>
    <p:sldId id="2481" r:id="rId529"/>
    <p:sldId id="2482" r:id="rId530"/>
    <p:sldId id="2576" r:id="rId531"/>
    <p:sldId id="2484" r:id="rId532"/>
    <p:sldId id="2485" r:id="rId533"/>
    <p:sldId id="2487" r:id="rId534"/>
    <p:sldId id="2488" r:id="rId535"/>
    <p:sldId id="2489" r:id="rId536"/>
    <p:sldId id="2490" r:id="rId537"/>
    <p:sldId id="2491" r:id="rId538"/>
    <p:sldId id="2534" r:id="rId539"/>
    <p:sldId id="2535" r:id="rId540"/>
    <p:sldId id="2536" r:id="rId541"/>
    <p:sldId id="2537" r:id="rId542"/>
    <p:sldId id="2538" r:id="rId543"/>
    <p:sldId id="2539" r:id="rId544"/>
    <p:sldId id="2578" r:id="rId545"/>
    <p:sldId id="2540" r:id="rId546"/>
    <p:sldId id="2542" r:id="rId547"/>
    <p:sldId id="2548" r:id="rId548"/>
    <p:sldId id="2549" r:id="rId549"/>
    <p:sldId id="2633" r:id="rId550"/>
    <p:sldId id="2550" r:id="rId551"/>
    <p:sldId id="2552" r:id="rId552"/>
    <p:sldId id="2551" r:id="rId553"/>
    <p:sldId id="2553" r:id="rId554"/>
    <p:sldId id="2554" r:id="rId555"/>
    <p:sldId id="2555" r:id="rId556"/>
    <p:sldId id="2556" r:id="rId557"/>
    <p:sldId id="2557" r:id="rId558"/>
    <p:sldId id="2558" r:id="rId559"/>
    <p:sldId id="2559" r:id="rId560"/>
    <p:sldId id="2543" r:id="rId561"/>
    <p:sldId id="2544" r:id="rId562"/>
    <p:sldId id="2545" r:id="rId563"/>
    <p:sldId id="2546" r:id="rId564"/>
    <p:sldId id="2547" r:id="rId565"/>
    <p:sldId id="2560" r:id="rId566"/>
    <p:sldId id="2561" r:id="rId567"/>
    <p:sldId id="2562" r:id="rId568"/>
    <p:sldId id="2563" r:id="rId569"/>
    <p:sldId id="2564" r:id="rId570"/>
    <p:sldId id="2565" r:id="rId571"/>
    <p:sldId id="2566" r:id="rId572"/>
    <p:sldId id="2567" r:id="rId573"/>
    <p:sldId id="2568" r:id="rId574"/>
    <p:sldId id="2569" r:id="rId575"/>
    <p:sldId id="2570" r:id="rId576"/>
    <p:sldId id="2571" r:id="rId577"/>
    <p:sldId id="2572" r:id="rId578"/>
    <p:sldId id="2574" r:id="rId579"/>
    <p:sldId id="2573" r:id="rId580"/>
    <p:sldId id="2579" r:id="rId581"/>
    <p:sldId id="2580" r:id="rId582"/>
    <p:sldId id="2581" r:id="rId583"/>
    <p:sldId id="2582" r:id="rId584"/>
    <p:sldId id="2583" r:id="rId585"/>
    <p:sldId id="2584" r:id="rId586"/>
    <p:sldId id="2670" r:id="rId587"/>
    <p:sldId id="2671" r:id="rId588"/>
    <p:sldId id="2672" r:id="rId589"/>
    <p:sldId id="2673" r:id="rId590"/>
    <p:sldId id="2675" r:id="rId591"/>
    <p:sldId id="2676" r:id="rId592"/>
    <p:sldId id="2677" r:id="rId593"/>
    <p:sldId id="2678" r:id="rId594"/>
    <p:sldId id="2679" r:id="rId595"/>
    <p:sldId id="2680" r:id="rId596"/>
    <p:sldId id="2681" r:id="rId597"/>
    <p:sldId id="2682" r:id="rId598"/>
    <p:sldId id="2684" r:id="rId599"/>
    <p:sldId id="2685" r:id="rId600"/>
    <p:sldId id="2687" r:id="rId601"/>
    <p:sldId id="2688" r:id="rId602"/>
    <p:sldId id="2689" r:id="rId603"/>
    <p:sldId id="2690" r:id="rId604"/>
    <p:sldId id="2691" r:id="rId605"/>
    <p:sldId id="2692" r:id="rId606"/>
    <p:sldId id="2693" r:id="rId607"/>
    <p:sldId id="2694" r:id="rId608"/>
    <p:sldId id="2695" r:id="rId609"/>
    <p:sldId id="2696" r:id="rId610"/>
    <p:sldId id="2698" r:id="rId611"/>
    <p:sldId id="2699" r:id="rId612"/>
    <p:sldId id="2697" r:id="rId613"/>
    <p:sldId id="2700" r:id="rId614"/>
    <p:sldId id="2701" r:id="rId615"/>
    <p:sldId id="2704" r:id="rId616"/>
    <p:sldId id="2703" r:id="rId617"/>
    <p:sldId id="2702" r:id="rId618"/>
    <p:sldId id="2705" r:id="rId619"/>
    <p:sldId id="2706" r:id="rId620"/>
    <p:sldId id="2708" r:id="rId621"/>
    <p:sldId id="2709" r:id="rId622"/>
    <p:sldId id="2710" r:id="rId623"/>
    <p:sldId id="2711" r:id="rId624"/>
    <p:sldId id="2712" r:id="rId625"/>
    <p:sldId id="2713" r:id="rId626"/>
    <p:sldId id="2714" r:id="rId627"/>
    <p:sldId id="2769" r:id="rId628"/>
    <p:sldId id="2715" r:id="rId629"/>
    <p:sldId id="2716" r:id="rId630"/>
    <p:sldId id="2717" r:id="rId631"/>
    <p:sldId id="2718" r:id="rId632"/>
    <p:sldId id="2719" r:id="rId633"/>
    <p:sldId id="2720" r:id="rId634"/>
    <p:sldId id="2722" r:id="rId635"/>
    <p:sldId id="2724" r:id="rId636"/>
    <p:sldId id="2725" r:id="rId637"/>
    <p:sldId id="2726" r:id="rId638"/>
    <p:sldId id="2727" r:id="rId639"/>
    <p:sldId id="2728" r:id="rId640"/>
    <p:sldId id="2730" r:id="rId641"/>
    <p:sldId id="2731" r:id="rId642"/>
    <p:sldId id="2734" r:id="rId643"/>
    <p:sldId id="2735" r:id="rId644"/>
    <p:sldId id="2737" r:id="rId645"/>
    <p:sldId id="2738" r:id="rId646"/>
    <p:sldId id="2740" r:id="rId647"/>
    <p:sldId id="2741" r:id="rId648"/>
    <p:sldId id="2742" r:id="rId649"/>
    <p:sldId id="2743" r:id="rId650"/>
    <p:sldId id="2744" r:id="rId651"/>
    <p:sldId id="2745" r:id="rId652"/>
    <p:sldId id="2746" r:id="rId653"/>
    <p:sldId id="2747" r:id="rId654"/>
    <p:sldId id="2748" r:id="rId655"/>
    <p:sldId id="2749" r:id="rId656"/>
    <p:sldId id="2750" r:id="rId657"/>
    <p:sldId id="2751" r:id="rId658"/>
    <p:sldId id="2755" r:id="rId659"/>
    <p:sldId id="2756" r:id="rId660"/>
    <p:sldId id="2752" r:id="rId661"/>
    <p:sldId id="2758" r:id="rId662"/>
    <p:sldId id="2759" r:id="rId663"/>
    <p:sldId id="2760" r:id="rId664"/>
    <p:sldId id="2761" r:id="rId665"/>
    <p:sldId id="2762" r:id="rId666"/>
    <p:sldId id="2763" r:id="rId667"/>
    <p:sldId id="2764" r:id="rId668"/>
    <p:sldId id="2765" r:id="rId669"/>
    <p:sldId id="2766" r:id="rId670"/>
    <p:sldId id="2767" r:id="rId671"/>
    <p:sldId id="2768" r:id="rId672"/>
    <p:sldId id="2814" r:id="rId673"/>
    <p:sldId id="2815" r:id="rId674"/>
    <p:sldId id="2816" r:id="rId675"/>
    <p:sldId id="2821" r:id="rId676"/>
    <p:sldId id="2865" r:id="rId677"/>
    <p:sldId id="2910" r:id="rId678"/>
    <p:sldId id="2827" r:id="rId679"/>
    <p:sldId id="2818" r:id="rId680"/>
    <p:sldId id="2820" r:id="rId681"/>
    <p:sldId id="2823" r:id="rId682"/>
    <p:sldId id="2825" r:id="rId683"/>
    <p:sldId id="2828" r:id="rId684"/>
    <p:sldId id="2829" r:id="rId685"/>
    <p:sldId id="2830" r:id="rId686"/>
    <p:sldId id="2832" r:id="rId687"/>
    <p:sldId id="2835" r:id="rId688"/>
    <p:sldId id="2836" r:id="rId689"/>
    <p:sldId id="2837" r:id="rId690"/>
    <p:sldId id="2838" r:id="rId691"/>
    <p:sldId id="2839" r:id="rId692"/>
    <p:sldId id="2840" r:id="rId693"/>
    <p:sldId id="2841" r:id="rId694"/>
    <p:sldId id="2831" r:id="rId695"/>
    <p:sldId id="2833" r:id="rId696"/>
    <p:sldId id="2845" r:id="rId697"/>
    <p:sldId id="2846" r:id="rId698"/>
    <p:sldId id="2848" r:id="rId699"/>
    <p:sldId id="2847" r:id="rId700"/>
    <p:sldId id="2849" r:id="rId701"/>
    <p:sldId id="2850" r:id="rId702"/>
    <p:sldId id="2851" r:id="rId703"/>
    <p:sldId id="2852" r:id="rId704"/>
    <p:sldId id="2853" r:id="rId705"/>
    <p:sldId id="2854" r:id="rId706"/>
    <p:sldId id="2855" r:id="rId707"/>
    <p:sldId id="2856" r:id="rId708"/>
    <p:sldId id="2857" r:id="rId709"/>
    <p:sldId id="2858" r:id="rId710"/>
    <p:sldId id="2859" r:id="rId711"/>
    <p:sldId id="2860" r:id="rId712"/>
    <p:sldId id="2861" r:id="rId713"/>
    <p:sldId id="2862" r:id="rId714"/>
    <p:sldId id="2863" r:id="rId715"/>
    <p:sldId id="2868" r:id="rId716"/>
    <p:sldId id="2869" r:id="rId717"/>
    <p:sldId id="2870" r:id="rId718"/>
    <p:sldId id="2871" r:id="rId719"/>
    <p:sldId id="2872" r:id="rId720"/>
    <p:sldId id="2911" r:id="rId721"/>
    <p:sldId id="2912" r:id="rId722"/>
    <p:sldId id="2913" r:id="rId723"/>
    <p:sldId id="2914" r:id="rId724"/>
    <p:sldId id="2915" r:id="rId725"/>
    <p:sldId id="2916" r:id="rId726"/>
    <p:sldId id="2917" r:id="rId727"/>
    <p:sldId id="2918" r:id="rId728"/>
    <p:sldId id="2919" r:id="rId729"/>
    <p:sldId id="2920" r:id="rId730"/>
    <p:sldId id="2921" r:id="rId731"/>
    <p:sldId id="2922" r:id="rId732"/>
    <p:sldId id="2923" r:id="rId733"/>
    <p:sldId id="2924" r:id="rId734"/>
    <p:sldId id="2925" r:id="rId735"/>
    <p:sldId id="2926" r:id="rId736"/>
    <p:sldId id="2927" r:id="rId737"/>
    <p:sldId id="2928" r:id="rId738"/>
    <p:sldId id="2929" r:id="rId739"/>
    <p:sldId id="2930" r:id="rId740"/>
    <p:sldId id="2931" r:id="rId741"/>
    <p:sldId id="2932" r:id="rId742"/>
    <p:sldId id="2933" r:id="rId743"/>
    <p:sldId id="2934" r:id="rId744"/>
    <p:sldId id="2935" r:id="rId745"/>
    <p:sldId id="2936" r:id="rId746"/>
    <p:sldId id="2937" r:id="rId747"/>
    <p:sldId id="2938" r:id="rId748"/>
    <p:sldId id="2939" r:id="rId749"/>
    <p:sldId id="2940" r:id="rId750"/>
    <p:sldId id="2942" r:id="rId751"/>
    <p:sldId id="2943" r:id="rId752"/>
    <p:sldId id="2944" r:id="rId753"/>
    <p:sldId id="2941" r:id="rId754"/>
    <p:sldId id="2945" r:id="rId755"/>
    <p:sldId id="2946" r:id="rId756"/>
    <p:sldId id="2947" r:id="rId757"/>
    <p:sldId id="2948" r:id="rId758"/>
    <p:sldId id="2949" r:id="rId759"/>
    <p:sldId id="5356" r:id="rId760"/>
    <p:sldId id="2951" r:id="rId761"/>
    <p:sldId id="2952" r:id="rId762"/>
    <p:sldId id="2953" r:id="rId763"/>
    <p:sldId id="2954" r:id="rId764"/>
    <p:sldId id="2955" r:id="rId765"/>
    <p:sldId id="3053" r:id="rId766"/>
    <p:sldId id="2956" r:id="rId767"/>
    <p:sldId id="2957" r:id="rId768"/>
    <p:sldId id="3054" r:id="rId769"/>
    <p:sldId id="2958" r:id="rId770"/>
    <p:sldId id="2959" r:id="rId771"/>
    <p:sldId id="2960" r:id="rId772"/>
    <p:sldId id="2961" r:id="rId773"/>
    <p:sldId id="2962" r:id="rId774"/>
    <p:sldId id="2963" r:id="rId775"/>
    <p:sldId id="2964" r:id="rId776"/>
    <p:sldId id="2965" r:id="rId777"/>
    <p:sldId id="2966" r:id="rId778"/>
    <p:sldId id="2967" r:id="rId779"/>
    <p:sldId id="2968" r:id="rId780"/>
    <p:sldId id="2969" r:id="rId781"/>
    <p:sldId id="2970" r:id="rId782"/>
    <p:sldId id="2971" r:id="rId783"/>
    <p:sldId id="2972" r:id="rId784"/>
    <p:sldId id="2973" r:id="rId785"/>
    <p:sldId id="2974" r:id="rId786"/>
    <p:sldId id="2975" r:id="rId787"/>
    <p:sldId id="2976" r:id="rId788"/>
    <p:sldId id="2977" r:id="rId789"/>
    <p:sldId id="2978" r:id="rId790"/>
    <p:sldId id="2979" r:id="rId791"/>
    <p:sldId id="2980" r:id="rId792"/>
    <p:sldId id="2981" r:id="rId793"/>
    <p:sldId id="2982" r:id="rId794"/>
    <p:sldId id="2983" r:id="rId795"/>
    <p:sldId id="2984" r:id="rId796"/>
    <p:sldId id="2985" r:id="rId797"/>
    <p:sldId id="2986" r:id="rId798"/>
    <p:sldId id="2987" r:id="rId799"/>
    <p:sldId id="2988" r:id="rId800"/>
    <p:sldId id="2989" r:id="rId801"/>
    <p:sldId id="2990" r:id="rId802"/>
    <p:sldId id="2991" r:id="rId803"/>
    <p:sldId id="2992" r:id="rId804"/>
    <p:sldId id="2993" r:id="rId805"/>
    <p:sldId id="2994" r:id="rId806"/>
    <p:sldId id="2995" r:id="rId807"/>
    <p:sldId id="2996" r:id="rId808"/>
    <p:sldId id="2997" r:id="rId809"/>
    <p:sldId id="2998" r:id="rId810"/>
    <p:sldId id="2999" r:id="rId811"/>
    <p:sldId id="3000" r:id="rId812"/>
    <p:sldId id="3001" r:id="rId813"/>
    <p:sldId id="3002" r:id="rId814"/>
    <p:sldId id="3003" r:id="rId815"/>
    <p:sldId id="3004" r:id="rId816"/>
    <p:sldId id="3005" r:id="rId817"/>
    <p:sldId id="3006" r:id="rId818"/>
    <p:sldId id="3055" r:id="rId819"/>
    <p:sldId id="3107" r:id="rId820"/>
    <p:sldId id="3108" r:id="rId821"/>
    <p:sldId id="3109" r:id="rId822"/>
    <p:sldId id="3110" r:id="rId823"/>
    <p:sldId id="3111" r:id="rId824"/>
    <p:sldId id="3112" r:id="rId825"/>
    <p:sldId id="3113" r:id="rId826"/>
    <p:sldId id="3114" r:id="rId827"/>
    <p:sldId id="3115" r:id="rId828"/>
    <p:sldId id="3116" r:id="rId829"/>
    <p:sldId id="3117" r:id="rId830"/>
    <p:sldId id="3119" r:id="rId831"/>
    <p:sldId id="3120" r:id="rId832"/>
    <p:sldId id="3121" r:id="rId833"/>
    <p:sldId id="3122" r:id="rId834"/>
    <p:sldId id="3123" r:id="rId835"/>
    <p:sldId id="3124" r:id="rId836"/>
    <p:sldId id="3125" r:id="rId837"/>
    <p:sldId id="3126" r:id="rId838"/>
    <p:sldId id="3127" r:id="rId839"/>
    <p:sldId id="3129" r:id="rId840"/>
    <p:sldId id="3130" r:id="rId841"/>
    <p:sldId id="3131" r:id="rId842"/>
    <p:sldId id="3135" r:id="rId843"/>
    <p:sldId id="3136" r:id="rId844"/>
    <p:sldId id="3134" r:id="rId845"/>
    <p:sldId id="3137" r:id="rId846"/>
    <p:sldId id="3138" r:id="rId847"/>
    <p:sldId id="3139" r:id="rId848"/>
    <p:sldId id="3140" r:id="rId849"/>
    <p:sldId id="3141" r:id="rId850"/>
    <p:sldId id="3142" r:id="rId851"/>
    <p:sldId id="3143" r:id="rId852"/>
    <p:sldId id="3144" r:id="rId853"/>
    <p:sldId id="3145" r:id="rId854"/>
    <p:sldId id="3146" r:id="rId855"/>
    <p:sldId id="3147" r:id="rId856"/>
    <p:sldId id="3148" r:id="rId857"/>
    <p:sldId id="3150" r:id="rId858"/>
    <p:sldId id="3167" r:id="rId859"/>
    <p:sldId id="3151" r:id="rId860"/>
    <p:sldId id="3152" r:id="rId861"/>
    <p:sldId id="3154" r:id="rId862"/>
    <p:sldId id="3155" r:id="rId863"/>
    <p:sldId id="3156" r:id="rId864"/>
    <p:sldId id="3157" r:id="rId865"/>
    <p:sldId id="3158" r:id="rId866"/>
    <p:sldId id="3159" r:id="rId867"/>
    <p:sldId id="3160" r:id="rId868"/>
    <p:sldId id="3162" r:id="rId869"/>
    <p:sldId id="3163" r:id="rId870"/>
    <p:sldId id="3164" r:id="rId871"/>
    <p:sldId id="3165" r:id="rId872"/>
    <p:sldId id="3166" r:id="rId873"/>
    <p:sldId id="3182" r:id="rId874"/>
    <p:sldId id="3183" r:id="rId875"/>
    <p:sldId id="3186" r:id="rId876"/>
    <p:sldId id="3184" r:id="rId877"/>
    <p:sldId id="3187" r:id="rId878"/>
    <p:sldId id="3188" r:id="rId879"/>
    <p:sldId id="3189" r:id="rId880"/>
    <p:sldId id="3190" r:id="rId881"/>
    <p:sldId id="3192" r:id="rId882"/>
    <p:sldId id="3194" r:id="rId883"/>
    <p:sldId id="3191" r:id="rId884"/>
    <p:sldId id="3195" r:id="rId885"/>
    <p:sldId id="3196" r:id="rId886"/>
    <p:sldId id="3198" r:id="rId887"/>
    <p:sldId id="3199" r:id="rId888"/>
    <p:sldId id="3200" r:id="rId889"/>
    <p:sldId id="3201" r:id="rId890"/>
    <p:sldId id="3202" r:id="rId891"/>
    <p:sldId id="3203" r:id="rId892"/>
    <p:sldId id="3204" r:id="rId893"/>
    <p:sldId id="3205" r:id="rId894"/>
    <p:sldId id="3283" r:id="rId895"/>
    <p:sldId id="3284" r:id="rId896"/>
    <p:sldId id="3206" r:id="rId897"/>
    <p:sldId id="3207" r:id="rId898"/>
    <p:sldId id="3208" r:id="rId899"/>
    <p:sldId id="3209" r:id="rId900"/>
    <p:sldId id="3212" r:id="rId901"/>
    <p:sldId id="3213" r:id="rId902"/>
    <p:sldId id="3214" r:id="rId903"/>
    <p:sldId id="3215" r:id="rId904"/>
    <p:sldId id="3216" r:id="rId905"/>
    <p:sldId id="3217" r:id="rId906"/>
    <p:sldId id="3218" r:id="rId907"/>
    <p:sldId id="3219" r:id="rId908"/>
    <p:sldId id="3220" r:id="rId909"/>
    <p:sldId id="3221" r:id="rId910"/>
    <p:sldId id="4910" r:id="rId911"/>
    <p:sldId id="4911" r:id="rId912"/>
    <p:sldId id="4913" r:id="rId913"/>
    <p:sldId id="4915" r:id="rId914"/>
    <p:sldId id="3222" r:id="rId915"/>
    <p:sldId id="3223" r:id="rId916"/>
    <p:sldId id="3224" r:id="rId917"/>
    <p:sldId id="3225" r:id="rId918"/>
    <p:sldId id="3227" r:id="rId919"/>
    <p:sldId id="3228" r:id="rId920"/>
    <p:sldId id="3226" r:id="rId921"/>
    <p:sldId id="3229" r:id="rId922"/>
    <p:sldId id="3231" r:id="rId923"/>
    <p:sldId id="3233" r:id="rId924"/>
    <p:sldId id="3234" r:id="rId925"/>
    <p:sldId id="3235" r:id="rId926"/>
    <p:sldId id="3237" r:id="rId927"/>
    <p:sldId id="3238" r:id="rId928"/>
    <p:sldId id="3239" r:id="rId929"/>
    <p:sldId id="3240" r:id="rId930"/>
    <p:sldId id="3241" r:id="rId931"/>
    <p:sldId id="3242" r:id="rId932"/>
    <p:sldId id="3243" r:id="rId933"/>
    <p:sldId id="3244" r:id="rId934"/>
    <p:sldId id="3245" r:id="rId935"/>
    <p:sldId id="4916" r:id="rId936"/>
    <p:sldId id="4917" r:id="rId937"/>
    <p:sldId id="4918" r:id="rId938"/>
    <p:sldId id="3246" r:id="rId939"/>
    <p:sldId id="3249" r:id="rId940"/>
    <p:sldId id="3247" r:id="rId941"/>
    <p:sldId id="3250" r:id="rId942"/>
    <p:sldId id="3252" r:id="rId943"/>
    <p:sldId id="3256" r:id="rId944"/>
    <p:sldId id="3255" r:id="rId945"/>
    <p:sldId id="3257" r:id="rId946"/>
    <p:sldId id="3259" r:id="rId947"/>
    <p:sldId id="3260" r:id="rId948"/>
    <p:sldId id="3262" r:id="rId949"/>
    <p:sldId id="3263" r:id="rId950"/>
    <p:sldId id="3264" r:id="rId951"/>
    <p:sldId id="3265" r:id="rId952"/>
    <p:sldId id="3266" r:id="rId953"/>
    <p:sldId id="3267" r:id="rId954"/>
    <p:sldId id="3268" r:id="rId955"/>
    <p:sldId id="3269" r:id="rId956"/>
    <p:sldId id="3271" r:id="rId957"/>
    <p:sldId id="3272" r:id="rId958"/>
    <p:sldId id="3273" r:id="rId959"/>
    <p:sldId id="3274" r:id="rId960"/>
    <p:sldId id="3275" r:id="rId961"/>
    <p:sldId id="3276" r:id="rId962"/>
    <p:sldId id="3277" r:id="rId963"/>
    <p:sldId id="3278" r:id="rId964"/>
    <p:sldId id="3280" r:id="rId965"/>
    <p:sldId id="3281" r:id="rId966"/>
    <p:sldId id="3282" r:id="rId967"/>
    <p:sldId id="5161" r:id="rId968"/>
    <p:sldId id="3349" r:id="rId969"/>
    <p:sldId id="3350" r:id="rId970"/>
    <p:sldId id="3351" r:id="rId971"/>
    <p:sldId id="3353" r:id="rId972"/>
    <p:sldId id="3355" r:id="rId973"/>
    <p:sldId id="5354" r:id="rId974"/>
    <p:sldId id="5355" r:id="rId975"/>
    <p:sldId id="3356" r:id="rId976"/>
    <p:sldId id="3357" r:id="rId977"/>
    <p:sldId id="3358" r:id="rId978"/>
    <p:sldId id="3360" r:id="rId979"/>
    <p:sldId id="3361" r:id="rId980"/>
    <p:sldId id="3362" r:id="rId981"/>
    <p:sldId id="3363" r:id="rId982"/>
    <p:sldId id="3364" r:id="rId983"/>
    <p:sldId id="3365" r:id="rId984"/>
    <p:sldId id="3366" r:id="rId985"/>
    <p:sldId id="3367" r:id="rId986"/>
    <p:sldId id="3368" r:id="rId987"/>
    <p:sldId id="3369" r:id="rId988"/>
    <p:sldId id="3370" r:id="rId989"/>
    <p:sldId id="3372" r:id="rId990"/>
    <p:sldId id="3374" r:id="rId991"/>
    <p:sldId id="5759" r:id="rId992"/>
    <p:sldId id="3375" r:id="rId993"/>
    <p:sldId id="5760" r:id="rId994"/>
    <p:sldId id="3380" r:id="rId995"/>
    <p:sldId id="3381" r:id="rId996"/>
    <p:sldId id="3382" r:id="rId997"/>
    <p:sldId id="3383" r:id="rId998"/>
    <p:sldId id="3384" r:id="rId999"/>
    <p:sldId id="3385" r:id="rId1000"/>
    <p:sldId id="3386" r:id="rId1001"/>
    <p:sldId id="3387" r:id="rId1002"/>
    <p:sldId id="3388" r:id="rId1003"/>
    <p:sldId id="3389" r:id="rId1004"/>
    <p:sldId id="3390" r:id="rId1005"/>
    <p:sldId id="3391" r:id="rId1006"/>
    <p:sldId id="3396" r:id="rId1007"/>
    <p:sldId id="3392" r:id="rId1008"/>
    <p:sldId id="3393" r:id="rId1009"/>
    <p:sldId id="3394" r:id="rId1010"/>
    <p:sldId id="3395" r:id="rId1011"/>
    <p:sldId id="3397" r:id="rId1012"/>
    <p:sldId id="3398" r:id="rId1013"/>
    <p:sldId id="3399" r:id="rId1014"/>
    <p:sldId id="3400" r:id="rId1015"/>
    <p:sldId id="3401" r:id="rId1016"/>
    <p:sldId id="3402" r:id="rId1017"/>
    <p:sldId id="3403" r:id="rId1018"/>
    <p:sldId id="3404" r:id="rId1019"/>
    <p:sldId id="3405" r:id="rId1020"/>
    <p:sldId id="3406" r:id="rId1021"/>
    <p:sldId id="3407" r:id="rId1022"/>
    <p:sldId id="3482" r:id="rId1023"/>
    <p:sldId id="3409" r:id="rId1024"/>
    <p:sldId id="3408" r:id="rId1025"/>
    <p:sldId id="3410" r:id="rId1026"/>
    <p:sldId id="3442" r:id="rId1027"/>
    <p:sldId id="3443" r:id="rId1028"/>
    <p:sldId id="3411" r:id="rId1029"/>
    <p:sldId id="3412" r:id="rId1030"/>
    <p:sldId id="3413" r:id="rId1031"/>
    <p:sldId id="3414" r:id="rId1032"/>
    <p:sldId id="3415" r:id="rId1033"/>
    <p:sldId id="3416" r:id="rId1034"/>
    <p:sldId id="3417" r:id="rId1035"/>
    <p:sldId id="3418" r:id="rId1036"/>
    <p:sldId id="3419" r:id="rId1037"/>
    <p:sldId id="3420" r:id="rId1038"/>
    <p:sldId id="3421" r:id="rId1039"/>
    <p:sldId id="3424" r:id="rId1040"/>
    <p:sldId id="3425" r:id="rId1041"/>
    <p:sldId id="3426" r:id="rId1042"/>
    <p:sldId id="3427" r:id="rId1043"/>
    <p:sldId id="3429" r:id="rId1044"/>
    <p:sldId id="3428" r:id="rId1045"/>
    <p:sldId id="3441" r:id="rId1046"/>
    <p:sldId id="3440" r:id="rId1047"/>
    <p:sldId id="3433" r:id="rId1048"/>
    <p:sldId id="3430" r:id="rId1049"/>
    <p:sldId id="3431" r:id="rId1050"/>
    <p:sldId id="3432" r:id="rId1051"/>
    <p:sldId id="3434" r:id="rId1052"/>
    <p:sldId id="3435" r:id="rId1053"/>
    <p:sldId id="3436" r:id="rId1054"/>
    <p:sldId id="3437" r:id="rId1055"/>
    <p:sldId id="3438" r:id="rId1056"/>
    <p:sldId id="3439" r:id="rId1057"/>
    <p:sldId id="3473" r:id="rId1058"/>
    <p:sldId id="3474" r:id="rId1059"/>
    <p:sldId id="3475" r:id="rId1060"/>
    <p:sldId id="3476" r:id="rId1061"/>
    <p:sldId id="3477" r:id="rId1062"/>
    <p:sldId id="3478" r:id="rId1063"/>
    <p:sldId id="3479" r:id="rId1064"/>
    <p:sldId id="3480" r:id="rId1065"/>
    <p:sldId id="3481" r:id="rId1066"/>
    <p:sldId id="3484" r:id="rId1067"/>
    <p:sldId id="5932" r:id="rId1068"/>
    <p:sldId id="5933" r:id="rId1069"/>
    <p:sldId id="3527" r:id="rId1070"/>
    <p:sldId id="3597" r:id="rId1071"/>
    <p:sldId id="3598" r:id="rId1072"/>
    <p:sldId id="3658" r:id="rId1073"/>
    <p:sldId id="3529" r:id="rId1074"/>
    <p:sldId id="5930" r:id="rId1075"/>
    <p:sldId id="3531" r:id="rId1076"/>
    <p:sldId id="3532" r:id="rId1077"/>
    <p:sldId id="3545" r:id="rId1078"/>
    <p:sldId id="3533" r:id="rId1079"/>
    <p:sldId id="3534" r:id="rId1080"/>
    <p:sldId id="3535" r:id="rId1081"/>
    <p:sldId id="3536" r:id="rId1082"/>
    <p:sldId id="3537" r:id="rId1083"/>
    <p:sldId id="3538" r:id="rId1084"/>
    <p:sldId id="3539" r:id="rId1085"/>
    <p:sldId id="3541" r:id="rId1086"/>
    <p:sldId id="3542" r:id="rId1087"/>
    <p:sldId id="3543" r:id="rId1088"/>
    <p:sldId id="3546" r:id="rId1089"/>
    <p:sldId id="3544" r:id="rId1090"/>
    <p:sldId id="3547" r:id="rId1091"/>
    <p:sldId id="3549" r:id="rId1092"/>
    <p:sldId id="3548" r:id="rId1093"/>
    <p:sldId id="3550" r:id="rId1094"/>
    <p:sldId id="3551" r:id="rId1095"/>
    <p:sldId id="3552" r:id="rId1096"/>
    <p:sldId id="3553" r:id="rId1097"/>
    <p:sldId id="3554" r:id="rId1098"/>
    <p:sldId id="3555" r:id="rId1099"/>
    <p:sldId id="3556" r:id="rId1100"/>
    <p:sldId id="3557" r:id="rId1101"/>
    <p:sldId id="3558" r:id="rId1102"/>
    <p:sldId id="3559" r:id="rId1103"/>
    <p:sldId id="3571" r:id="rId1104"/>
    <p:sldId id="3560" r:id="rId1105"/>
    <p:sldId id="3561" r:id="rId1106"/>
    <p:sldId id="3562" r:id="rId1107"/>
    <p:sldId id="3563" r:id="rId1108"/>
    <p:sldId id="3565" r:id="rId1109"/>
    <p:sldId id="3566" r:id="rId1110"/>
    <p:sldId id="3567" r:id="rId1111"/>
    <p:sldId id="3568" r:id="rId1112"/>
    <p:sldId id="3569" r:id="rId1113"/>
    <p:sldId id="3570" r:id="rId1114"/>
    <p:sldId id="3572" r:id="rId1115"/>
    <p:sldId id="3573" r:id="rId1116"/>
    <p:sldId id="3574" r:id="rId1117"/>
    <p:sldId id="3575" r:id="rId1118"/>
    <p:sldId id="3576" r:id="rId1119"/>
    <p:sldId id="3577" r:id="rId1120"/>
    <p:sldId id="3578" r:id="rId1121"/>
    <p:sldId id="3579" r:id="rId1122"/>
    <p:sldId id="3599" r:id="rId1123"/>
    <p:sldId id="3600" r:id="rId1124"/>
    <p:sldId id="3601" r:id="rId1125"/>
    <p:sldId id="3602" r:id="rId1126"/>
    <p:sldId id="3590" r:id="rId1127"/>
    <p:sldId id="3592" r:id="rId1128"/>
    <p:sldId id="3593" r:id="rId1129"/>
    <p:sldId id="3594" r:id="rId1130"/>
    <p:sldId id="3595" r:id="rId1131"/>
    <p:sldId id="3596" r:id="rId1132"/>
    <p:sldId id="3718" r:id="rId1133"/>
    <p:sldId id="3751" r:id="rId1134"/>
    <p:sldId id="3719" r:id="rId1135"/>
    <p:sldId id="3720" r:id="rId1136"/>
    <p:sldId id="3724" r:id="rId1137"/>
    <p:sldId id="3725" r:id="rId1138"/>
    <p:sldId id="3726" r:id="rId1139"/>
    <p:sldId id="3728" r:id="rId1140"/>
    <p:sldId id="3729" r:id="rId1141"/>
    <p:sldId id="3730" r:id="rId1142"/>
    <p:sldId id="3731" r:id="rId1143"/>
    <p:sldId id="3732" r:id="rId1144"/>
    <p:sldId id="3752" r:id="rId1145"/>
    <p:sldId id="3753" r:id="rId1146"/>
    <p:sldId id="3754" r:id="rId1147"/>
    <p:sldId id="3755" r:id="rId1148"/>
    <p:sldId id="3756" r:id="rId1149"/>
    <p:sldId id="3733" r:id="rId1150"/>
    <p:sldId id="3734" r:id="rId1151"/>
    <p:sldId id="3735" r:id="rId1152"/>
    <p:sldId id="3736" r:id="rId1153"/>
    <p:sldId id="3738" r:id="rId1154"/>
    <p:sldId id="3739" r:id="rId1155"/>
    <p:sldId id="3740" r:id="rId1156"/>
    <p:sldId id="3741" r:id="rId1157"/>
    <p:sldId id="3742" r:id="rId1158"/>
    <p:sldId id="3759" r:id="rId1159"/>
    <p:sldId id="3757" r:id="rId1160"/>
    <p:sldId id="3758" r:id="rId1161"/>
  </p:sldIdLst>
  <p:sldSz cx="12192000" cy="6858000"/>
  <p:notesSz cx="6858000" cy="9144000"/>
  <p:defaultTex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navarro" initials="n" lastIdx="6" clrIdx="0"/>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FFFFFF"/>
    <a:srgbClr val="B4E3F6"/>
    <a:srgbClr val="9DFE86"/>
    <a:srgbClr val="BDDBA7"/>
    <a:srgbClr val="FFCD33"/>
    <a:srgbClr val="FDEC87"/>
    <a:srgbClr val="FF9933"/>
    <a:srgbClr val="FFF1C3"/>
    <a:srgbClr val="F7FD9D"/>
    <a:srgbClr val="9A00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7023" autoAdjust="0"/>
    <p:restoredTop sz="94746" autoAdjust="0"/>
  </p:normalViewPr>
  <p:slideViewPr>
    <p:cSldViewPr snapToGrid="0">
      <p:cViewPr>
        <p:scale>
          <a:sx n="80" d="100"/>
          <a:sy n="80" d="100"/>
        </p:scale>
        <p:origin x="60" y="60"/>
      </p:cViewPr>
      <p:guideLst/>
    </p:cSldViewPr>
  </p:slideViewPr>
  <p:notesTextViewPr>
    <p:cViewPr>
      <p:scale>
        <a:sx n="3" d="2"/>
        <a:sy n="3" d="2"/>
      </p:scale>
      <p:origin x="0" y="0"/>
    </p:cViewPr>
  </p:notesTextViewPr>
  <p:sorterViewPr>
    <p:cViewPr>
      <p:scale>
        <a:sx n="55" d="100"/>
        <a:sy n="55" d="100"/>
      </p:scale>
      <p:origin x="0" y="-10944"/>
    </p:cViewPr>
  </p:sorterViewPr>
  <p:gridSpacing cx="72008" cy="72008"/>
</p:viewPr>
</file>

<file path=ppt/_rels/presentation.xml.rels><?xml version="1.0" encoding="UTF-8" standalone="yes"?>
<Relationships xmlns="http://schemas.openxmlformats.org/package/2006/relationships"><Relationship Id="rId999" Type="http://schemas.openxmlformats.org/officeDocument/2006/relationships/slide" Target="slides/slide996.xml"/><Relationship Id="rId998" Type="http://schemas.openxmlformats.org/officeDocument/2006/relationships/slide" Target="slides/slide995.xml"/><Relationship Id="rId997" Type="http://schemas.openxmlformats.org/officeDocument/2006/relationships/slide" Target="slides/slide994.xml"/><Relationship Id="rId996" Type="http://schemas.openxmlformats.org/officeDocument/2006/relationships/slide" Target="slides/slide993.xml"/><Relationship Id="rId995" Type="http://schemas.openxmlformats.org/officeDocument/2006/relationships/slide" Target="slides/slide992.xml"/><Relationship Id="rId994" Type="http://schemas.openxmlformats.org/officeDocument/2006/relationships/slide" Target="slides/slide991.xml"/><Relationship Id="rId993" Type="http://schemas.openxmlformats.org/officeDocument/2006/relationships/slide" Target="slides/slide990.xml"/><Relationship Id="rId992" Type="http://schemas.openxmlformats.org/officeDocument/2006/relationships/slide" Target="slides/slide989.xml"/><Relationship Id="rId991" Type="http://schemas.openxmlformats.org/officeDocument/2006/relationships/slide" Target="slides/slide988.xml"/><Relationship Id="rId990" Type="http://schemas.openxmlformats.org/officeDocument/2006/relationships/slide" Target="slides/slide987.xml"/><Relationship Id="rId99" Type="http://schemas.openxmlformats.org/officeDocument/2006/relationships/slide" Target="slides/slide97.xml"/><Relationship Id="rId989" Type="http://schemas.openxmlformats.org/officeDocument/2006/relationships/slide" Target="slides/slide986.xml"/><Relationship Id="rId988" Type="http://schemas.openxmlformats.org/officeDocument/2006/relationships/slide" Target="slides/slide985.xml"/><Relationship Id="rId987" Type="http://schemas.openxmlformats.org/officeDocument/2006/relationships/slide" Target="slides/slide984.xml"/><Relationship Id="rId986" Type="http://schemas.openxmlformats.org/officeDocument/2006/relationships/slide" Target="slides/slide983.xml"/><Relationship Id="rId985" Type="http://schemas.openxmlformats.org/officeDocument/2006/relationships/slide" Target="slides/slide982.xml"/><Relationship Id="rId984" Type="http://schemas.openxmlformats.org/officeDocument/2006/relationships/slide" Target="slides/slide981.xml"/><Relationship Id="rId983" Type="http://schemas.openxmlformats.org/officeDocument/2006/relationships/slide" Target="slides/slide980.xml"/><Relationship Id="rId982" Type="http://schemas.openxmlformats.org/officeDocument/2006/relationships/slide" Target="slides/slide979.xml"/><Relationship Id="rId981" Type="http://schemas.openxmlformats.org/officeDocument/2006/relationships/slide" Target="slides/slide978.xml"/><Relationship Id="rId980" Type="http://schemas.openxmlformats.org/officeDocument/2006/relationships/slide" Target="slides/slide977.xml"/><Relationship Id="rId98" Type="http://schemas.openxmlformats.org/officeDocument/2006/relationships/slide" Target="slides/slide96.xml"/><Relationship Id="rId979" Type="http://schemas.openxmlformats.org/officeDocument/2006/relationships/slide" Target="slides/slide976.xml"/><Relationship Id="rId978" Type="http://schemas.openxmlformats.org/officeDocument/2006/relationships/slide" Target="slides/slide975.xml"/><Relationship Id="rId977" Type="http://schemas.openxmlformats.org/officeDocument/2006/relationships/slide" Target="slides/slide974.xml"/><Relationship Id="rId976" Type="http://schemas.openxmlformats.org/officeDocument/2006/relationships/slide" Target="slides/slide973.xml"/><Relationship Id="rId975" Type="http://schemas.openxmlformats.org/officeDocument/2006/relationships/slide" Target="slides/slide972.xml"/><Relationship Id="rId974" Type="http://schemas.openxmlformats.org/officeDocument/2006/relationships/slide" Target="slides/slide971.xml"/><Relationship Id="rId973" Type="http://schemas.openxmlformats.org/officeDocument/2006/relationships/slide" Target="slides/slide970.xml"/><Relationship Id="rId972" Type="http://schemas.openxmlformats.org/officeDocument/2006/relationships/slide" Target="slides/slide969.xml"/><Relationship Id="rId971" Type="http://schemas.openxmlformats.org/officeDocument/2006/relationships/slide" Target="slides/slide968.xml"/><Relationship Id="rId970" Type="http://schemas.openxmlformats.org/officeDocument/2006/relationships/slide" Target="slides/slide967.xml"/><Relationship Id="rId97" Type="http://schemas.openxmlformats.org/officeDocument/2006/relationships/slide" Target="slides/slide95.xml"/><Relationship Id="rId969" Type="http://schemas.openxmlformats.org/officeDocument/2006/relationships/slide" Target="slides/slide966.xml"/><Relationship Id="rId968" Type="http://schemas.openxmlformats.org/officeDocument/2006/relationships/slide" Target="slides/slide965.xml"/><Relationship Id="rId967" Type="http://schemas.openxmlformats.org/officeDocument/2006/relationships/slide" Target="slides/slide964.xml"/><Relationship Id="rId966" Type="http://schemas.openxmlformats.org/officeDocument/2006/relationships/slide" Target="slides/slide963.xml"/><Relationship Id="rId965" Type="http://schemas.openxmlformats.org/officeDocument/2006/relationships/slide" Target="slides/slide962.xml"/><Relationship Id="rId964" Type="http://schemas.openxmlformats.org/officeDocument/2006/relationships/slide" Target="slides/slide961.xml"/><Relationship Id="rId963" Type="http://schemas.openxmlformats.org/officeDocument/2006/relationships/slide" Target="slides/slide960.xml"/><Relationship Id="rId962" Type="http://schemas.openxmlformats.org/officeDocument/2006/relationships/slide" Target="slides/slide959.xml"/><Relationship Id="rId961" Type="http://schemas.openxmlformats.org/officeDocument/2006/relationships/slide" Target="slides/slide958.xml"/><Relationship Id="rId960" Type="http://schemas.openxmlformats.org/officeDocument/2006/relationships/slide" Target="slides/slide957.xml"/><Relationship Id="rId96" Type="http://schemas.openxmlformats.org/officeDocument/2006/relationships/slide" Target="slides/slide94.xml"/><Relationship Id="rId959" Type="http://schemas.openxmlformats.org/officeDocument/2006/relationships/slide" Target="slides/slide956.xml"/><Relationship Id="rId958" Type="http://schemas.openxmlformats.org/officeDocument/2006/relationships/slide" Target="slides/slide955.xml"/><Relationship Id="rId957" Type="http://schemas.openxmlformats.org/officeDocument/2006/relationships/slide" Target="slides/slide954.xml"/><Relationship Id="rId956" Type="http://schemas.openxmlformats.org/officeDocument/2006/relationships/slide" Target="slides/slide953.xml"/><Relationship Id="rId955" Type="http://schemas.openxmlformats.org/officeDocument/2006/relationships/slide" Target="slides/slide952.xml"/><Relationship Id="rId954" Type="http://schemas.openxmlformats.org/officeDocument/2006/relationships/slide" Target="slides/slide951.xml"/><Relationship Id="rId953" Type="http://schemas.openxmlformats.org/officeDocument/2006/relationships/slide" Target="slides/slide950.xml"/><Relationship Id="rId952" Type="http://schemas.openxmlformats.org/officeDocument/2006/relationships/slide" Target="slides/slide949.xml"/><Relationship Id="rId951" Type="http://schemas.openxmlformats.org/officeDocument/2006/relationships/slide" Target="slides/slide948.xml"/><Relationship Id="rId950" Type="http://schemas.openxmlformats.org/officeDocument/2006/relationships/slide" Target="slides/slide947.xml"/><Relationship Id="rId95" Type="http://schemas.openxmlformats.org/officeDocument/2006/relationships/slide" Target="slides/slide93.xml"/><Relationship Id="rId949" Type="http://schemas.openxmlformats.org/officeDocument/2006/relationships/slide" Target="slides/slide946.xml"/><Relationship Id="rId948" Type="http://schemas.openxmlformats.org/officeDocument/2006/relationships/slide" Target="slides/slide945.xml"/><Relationship Id="rId947" Type="http://schemas.openxmlformats.org/officeDocument/2006/relationships/slide" Target="slides/slide944.xml"/><Relationship Id="rId946" Type="http://schemas.openxmlformats.org/officeDocument/2006/relationships/slide" Target="slides/slide943.xml"/><Relationship Id="rId945" Type="http://schemas.openxmlformats.org/officeDocument/2006/relationships/slide" Target="slides/slide942.xml"/><Relationship Id="rId944" Type="http://schemas.openxmlformats.org/officeDocument/2006/relationships/slide" Target="slides/slide941.xml"/><Relationship Id="rId943" Type="http://schemas.openxmlformats.org/officeDocument/2006/relationships/slide" Target="slides/slide940.xml"/><Relationship Id="rId942" Type="http://schemas.openxmlformats.org/officeDocument/2006/relationships/slide" Target="slides/slide939.xml"/><Relationship Id="rId941" Type="http://schemas.openxmlformats.org/officeDocument/2006/relationships/slide" Target="slides/slide938.xml"/><Relationship Id="rId940" Type="http://schemas.openxmlformats.org/officeDocument/2006/relationships/slide" Target="slides/slide937.xml"/><Relationship Id="rId94" Type="http://schemas.openxmlformats.org/officeDocument/2006/relationships/slide" Target="slides/slide92.xml"/><Relationship Id="rId939" Type="http://schemas.openxmlformats.org/officeDocument/2006/relationships/slide" Target="slides/slide936.xml"/><Relationship Id="rId938" Type="http://schemas.openxmlformats.org/officeDocument/2006/relationships/slide" Target="slides/slide935.xml"/><Relationship Id="rId937" Type="http://schemas.openxmlformats.org/officeDocument/2006/relationships/slide" Target="slides/slide934.xml"/><Relationship Id="rId936" Type="http://schemas.openxmlformats.org/officeDocument/2006/relationships/slide" Target="slides/slide933.xml"/><Relationship Id="rId935" Type="http://schemas.openxmlformats.org/officeDocument/2006/relationships/slide" Target="slides/slide932.xml"/><Relationship Id="rId934" Type="http://schemas.openxmlformats.org/officeDocument/2006/relationships/slide" Target="slides/slide931.xml"/><Relationship Id="rId933" Type="http://schemas.openxmlformats.org/officeDocument/2006/relationships/slide" Target="slides/slide930.xml"/><Relationship Id="rId932" Type="http://schemas.openxmlformats.org/officeDocument/2006/relationships/slide" Target="slides/slide929.xml"/><Relationship Id="rId931" Type="http://schemas.openxmlformats.org/officeDocument/2006/relationships/slide" Target="slides/slide928.xml"/><Relationship Id="rId930" Type="http://schemas.openxmlformats.org/officeDocument/2006/relationships/slide" Target="slides/slide927.xml"/><Relationship Id="rId93" Type="http://schemas.openxmlformats.org/officeDocument/2006/relationships/slide" Target="slides/slide91.xml"/><Relationship Id="rId929" Type="http://schemas.openxmlformats.org/officeDocument/2006/relationships/slide" Target="slides/slide926.xml"/><Relationship Id="rId928" Type="http://schemas.openxmlformats.org/officeDocument/2006/relationships/slide" Target="slides/slide925.xml"/><Relationship Id="rId927" Type="http://schemas.openxmlformats.org/officeDocument/2006/relationships/slide" Target="slides/slide924.xml"/><Relationship Id="rId926" Type="http://schemas.openxmlformats.org/officeDocument/2006/relationships/slide" Target="slides/slide923.xml"/><Relationship Id="rId925" Type="http://schemas.openxmlformats.org/officeDocument/2006/relationships/slide" Target="slides/slide922.xml"/><Relationship Id="rId924" Type="http://schemas.openxmlformats.org/officeDocument/2006/relationships/slide" Target="slides/slide921.xml"/><Relationship Id="rId923" Type="http://schemas.openxmlformats.org/officeDocument/2006/relationships/slide" Target="slides/slide920.xml"/><Relationship Id="rId922" Type="http://schemas.openxmlformats.org/officeDocument/2006/relationships/slide" Target="slides/slide919.xml"/><Relationship Id="rId921" Type="http://schemas.openxmlformats.org/officeDocument/2006/relationships/slide" Target="slides/slide918.xml"/><Relationship Id="rId920" Type="http://schemas.openxmlformats.org/officeDocument/2006/relationships/slide" Target="slides/slide917.xml"/><Relationship Id="rId92" Type="http://schemas.openxmlformats.org/officeDocument/2006/relationships/slide" Target="slides/slide90.xml"/><Relationship Id="rId919" Type="http://schemas.openxmlformats.org/officeDocument/2006/relationships/slide" Target="slides/slide916.xml"/><Relationship Id="rId918" Type="http://schemas.openxmlformats.org/officeDocument/2006/relationships/slide" Target="slides/slide915.xml"/><Relationship Id="rId917" Type="http://schemas.openxmlformats.org/officeDocument/2006/relationships/slide" Target="slides/slide914.xml"/><Relationship Id="rId916" Type="http://schemas.openxmlformats.org/officeDocument/2006/relationships/slide" Target="slides/slide913.xml"/><Relationship Id="rId915" Type="http://schemas.openxmlformats.org/officeDocument/2006/relationships/slide" Target="slides/slide912.xml"/><Relationship Id="rId914" Type="http://schemas.openxmlformats.org/officeDocument/2006/relationships/slide" Target="slides/slide911.xml"/><Relationship Id="rId913" Type="http://schemas.openxmlformats.org/officeDocument/2006/relationships/slide" Target="slides/slide910.xml"/><Relationship Id="rId912" Type="http://schemas.openxmlformats.org/officeDocument/2006/relationships/slide" Target="slides/slide909.xml"/><Relationship Id="rId911" Type="http://schemas.openxmlformats.org/officeDocument/2006/relationships/slide" Target="slides/slide908.xml"/><Relationship Id="rId910" Type="http://schemas.openxmlformats.org/officeDocument/2006/relationships/slide" Target="slides/slide907.xml"/><Relationship Id="rId91" Type="http://schemas.openxmlformats.org/officeDocument/2006/relationships/slide" Target="slides/slide89.xml"/><Relationship Id="rId909" Type="http://schemas.openxmlformats.org/officeDocument/2006/relationships/slide" Target="slides/slide906.xml"/><Relationship Id="rId908" Type="http://schemas.openxmlformats.org/officeDocument/2006/relationships/slide" Target="slides/slide905.xml"/><Relationship Id="rId907" Type="http://schemas.openxmlformats.org/officeDocument/2006/relationships/slide" Target="slides/slide904.xml"/><Relationship Id="rId906" Type="http://schemas.openxmlformats.org/officeDocument/2006/relationships/slide" Target="slides/slide903.xml"/><Relationship Id="rId905" Type="http://schemas.openxmlformats.org/officeDocument/2006/relationships/slide" Target="slides/slide902.xml"/><Relationship Id="rId904" Type="http://schemas.openxmlformats.org/officeDocument/2006/relationships/slide" Target="slides/slide901.xml"/><Relationship Id="rId903" Type="http://schemas.openxmlformats.org/officeDocument/2006/relationships/slide" Target="slides/slide900.xml"/><Relationship Id="rId902" Type="http://schemas.openxmlformats.org/officeDocument/2006/relationships/slide" Target="slides/slide899.xml"/><Relationship Id="rId901" Type="http://schemas.openxmlformats.org/officeDocument/2006/relationships/slide" Target="slides/slide898.xml"/><Relationship Id="rId900" Type="http://schemas.openxmlformats.org/officeDocument/2006/relationships/slide" Target="slides/slide897.xml"/><Relationship Id="rId90" Type="http://schemas.openxmlformats.org/officeDocument/2006/relationships/slide" Target="slides/slide88.xml"/><Relationship Id="rId9" Type="http://schemas.openxmlformats.org/officeDocument/2006/relationships/slide" Target="slides/slide7.xml"/><Relationship Id="rId899" Type="http://schemas.openxmlformats.org/officeDocument/2006/relationships/slide" Target="slides/slide896.xml"/><Relationship Id="rId898" Type="http://schemas.openxmlformats.org/officeDocument/2006/relationships/slide" Target="slides/slide895.xml"/><Relationship Id="rId897" Type="http://schemas.openxmlformats.org/officeDocument/2006/relationships/slide" Target="slides/slide894.xml"/><Relationship Id="rId896" Type="http://schemas.openxmlformats.org/officeDocument/2006/relationships/slide" Target="slides/slide893.xml"/><Relationship Id="rId895" Type="http://schemas.openxmlformats.org/officeDocument/2006/relationships/slide" Target="slides/slide892.xml"/><Relationship Id="rId894" Type="http://schemas.openxmlformats.org/officeDocument/2006/relationships/slide" Target="slides/slide891.xml"/><Relationship Id="rId893" Type="http://schemas.openxmlformats.org/officeDocument/2006/relationships/slide" Target="slides/slide890.xml"/><Relationship Id="rId892" Type="http://schemas.openxmlformats.org/officeDocument/2006/relationships/slide" Target="slides/slide889.xml"/><Relationship Id="rId891" Type="http://schemas.openxmlformats.org/officeDocument/2006/relationships/slide" Target="slides/slide888.xml"/><Relationship Id="rId890" Type="http://schemas.openxmlformats.org/officeDocument/2006/relationships/slide" Target="slides/slide887.xml"/><Relationship Id="rId89" Type="http://schemas.openxmlformats.org/officeDocument/2006/relationships/slide" Target="slides/slide87.xml"/><Relationship Id="rId889" Type="http://schemas.openxmlformats.org/officeDocument/2006/relationships/slide" Target="slides/slide886.xml"/><Relationship Id="rId888" Type="http://schemas.openxmlformats.org/officeDocument/2006/relationships/slide" Target="slides/slide885.xml"/><Relationship Id="rId887" Type="http://schemas.openxmlformats.org/officeDocument/2006/relationships/slide" Target="slides/slide884.xml"/><Relationship Id="rId886" Type="http://schemas.openxmlformats.org/officeDocument/2006/relationships/slide" Target="slides/slide883.xml"/><Relationship Id="rId885" Type="http://schemas.openxmlformats.org/officeDocument/2006/relationships/slide" Target="slides/slide882.xml"/><Relationship Id="rId884" Type="http://schemas.openxmlformats.org/officeDocument/2006/relationships/slide" Target="slides/slide881.xml"/><Relationship Id="rId883" Type="http://schemas.openxmlformats.org/officeDocument/2006/relationships/slide" Target="slides/slide880.xml"/><Relationship Id="rId882" Type="http://schemas.openxmlformats.org/officeDocument/2006/relationships/slide" Target="slides/slide879.xml"/><Relationship Id="rId881" Type="http://schemas.openxmlformats.org/officeDocument/2006/relationships/slide" Target="slides/slide878.xml"/><Relationship Id="rId880" Type="http://schemas.openxmlformats.org/officeDocument/2006/relationships/slide" Target="slides/slide877.xml"/><Relationship Id="rId88" Type="http://schemas.openxmlformats.org/officeDocument/2006/relationships/slide" Target="slides/slide86.xml"/><Relationship Id="rId879" Type="http://schemas.openxmlformats.org/officeDocument/2006/relationships/slide" Target="slides/slide876.xml"/><Relationship Id="rId878" Type="http://schemas.openxmlformats.org/officeDocument/2006/relationships/slide" Target="slides/slide875.xml"/><Relationship Id="rId877" Type="http://schemas.openxmlformats.org/officeDocument/2006/relationships/slide" Target="slides/slide874.xml"/><Relationship Id="rId876" Type="http://schemas.openxmlformats.org/officeDocument/2006/relationships/slide" Target="slides/slide873.xml"/><Relationship Id="rId875" Type="http://schemas.openxmlformats.org/officeDocument/2006/relationships/slide" Target="slides/slide872.xml"/><Relationship Id="rId874" Type="http://schemas.openxmlformats.org/officeDocument/2006/relationships/slide" Target="slides/slide871.xml"/><Relationship Id="rId873" Type="http://schemas.openxmlformats.org/officeDocument/2006/relationships/slide" Target="slides/slide870.xml"/><Relationship Id="rId872" Type="http://schemas.openxmlformats.org/officeDocument/2006/relationships/slide" Target="slides/slide869.xml"/><Relationship Id="rId871" Type="http://schemas.openxmlformats.org/officeDocument/2006/relationships/slide" Target="slides/slide868.xml"/><Relationship Id="rId870" Type="http://schemas.openxmlformats.org/officeDocument/2006/relationships/slide" Target="slides/slide867.xml"/><Relationship Id="rId87" Type="http://schemas.openxmlformats.org/officeDocument/2006/relationships/slide" Target="slides/slide85.xml"/><Relationship Id="rId869" Type="http://schemas.openxmlformats.org/officeDocument/2006/relationships/slide" Target="slides/slide866.xml"/><Relationship Id="rId868" Type="http://schemas.openxmlformats.org/officeDocument/2006/relationships/slide" Target="slides/slide865.xml"/><Relationship Id="rId867" Type="http://schemas.openxmlformats.org/officeDocument/2006/relationships/slide" Target="slides/slide864.xml"/><Relationship Id="rId866" Type="http://schemas.openxmlformats.org/officeDocument/2006/relationships/slide" Target="slides/slide863.xml"/><Relationship Id="rId865" Type="http://schemas.openxmlformats.org/officeDocument/2006/relationships/slide" Target="slides/slide862.xml"/><Relationship Id="rId864" Type="http://schemas.openxmlformats.org/officeDocument/2006/relationships/slide" Target="slides/slide861.xml"/><Relationship Id="rId863" Type="http://schemas.openxmlformats.org/officeDocument/2006/relationships/slide" Target="slides/slide860.xml"/><Relationship Id="rId862" Type="http://schemas.openxmlformats.org/officeDocument/2006/relationships/slide" Target="slides/slide859.xml"/><Relationship Id="rId861" Type="http://schemas.openxmlformats.org/officeDocument/2006/relationships/slide" Target="slides/slide858.xml"/><Relationship Id="rId860" Type="http://schemas.openxmlformats.org/officeDocument/2006/relationships/slide" Target="slides/slide857.xml"/><Relationship Id="rId86" Type="http://schemas.openxmlformats.org/officeDocument/2006/relationships/slide" Target="slides/slide84.xml"/><Relationship Id="rId859" Type="http://schemas.openxmlformats.org/officeDocument/2006/relationships/slide" Target="slides/slide856.xml"/><Relationship Id="rId858" Type="http://schemas.openxmlformats.org/officeDocument/2006/relationships/slide" Target="slides/slide855.xml"/><Relationship Id="rId857" Type="http://schemas.openxmlformats.org/officeDocument/2006/relationships/slide" Target="slides/slide854.xml"/><Relationship Id="rId856" Type="http://schemas.openxmlformats.org/officeDocument/2006/relationships/slide" Target="slides/slide853.xml"/><Relationship Id="rId855" Type="http://schemas.openxmlformats.org/officeDocument/2006/relationships/slide" Target="slides/slide852.xml"/><Relationship Id="rId854" Type="http://schemas.openxmlformats.org/officeDocument/2006/relationships/slide" Target="slides/slide851.xml"/><Relationship Id="rId853" Type="http://schemas.openxmlformats.org/officeDocument/2006/relationships/slide" Target="slides/slide850.xml"/><Relationship Id="rId852" Type="http://schemas.openxmlformats.org/officeDocument/2006/relationships/slide" Target="slides/slide849.xml"/><Relationship Id="rId851" Type="http://schemas.openxmlformats.org/officeDocument/2006/relationships/slide" Target="slides/slide848.xml"/><Relationship Id="rId850" Type="http://schemas.openxmlformats.org/officeDocument/2006/relationships/slide" Target="slides/slide847.xml"/><Relationship Id="rId85" Type="http://schemas.openxmlformats.org/officeDocument/2006/relationships/slide" Target="slides/slide83.xml"/><Relationship Id="rId849" Type="http://schemas.openxmlformats.org/officeDocument/2006/relationships/slide" Target="slides/slide846.xml"/><Relationship Id="rId848" Type="http://schemas.openxmlformats.org/officeDocument/2006/relationships/slide" Target="slides/slide845.xml"/><Relationship Id="rId847" Type="http://schemas.openxmlformats.org/officeDocument/2006/relationships/slide" Target="slides/slide844.xml"/><Relationship Id="rId846" Type="http://schemas.openxmlformats.org/officeDocument/2006/relationships/slide" Target="slides/slide843.xml"/><Relationship Id="rId845" Type="http://schemas.openxmlformats.org/officeDocument/2006/relationships/slide" Target="slides/slide842.xml"/><Relationship Id="rId844" Type="http://schemas.openxmlformats.org/officeDocument/2006/relationships/slide" Target="slides/slide841.xml"/><Relationship Id="rId843" Type="http://schemas.openxmlformats.org/officeDocument/2006/relationships/slide" Target="slides/slide840.xml"/><Relationship Id="rId842" Type="http://schemas.openxmlformats.org/officeDocument/2006/relationships/slide" Target="slides/slide839.xml"/><Relationship Id="rId841" Type="http://schemas.openxmlformats.org/officeDocument/2006/relationships/slide" Target="slides/slide838.xml"/><Relationship Id="rId840" Type="http://schemas.openxmlformats.org/officeDocument/2006/relationships/slide" Target="slides/slide837.xml"/><Relationship Id="rId84" Type="http://schemas.openxmlformats.org/officeDocument/2006/relationships/slide" Target="slides/slide82.xml"/><Relationship Id="rId839" Type="http://schemas.openxmlformats.org/officeDocument/2006/relationships/slide" Target="slides/slide836.xml"/><Relationship Id="rId838" Type="http://schemas.openxmlformats.org/officeDocument/2006/relationships/slide" Target="slides/slide835.xml"/><Relationship Id="rId837" Type="http://schemas.openxmlformats.org/officeDocument/2006/relationships/slide" Target="slides/slide834.xml"/><Relationship Id="rId836" Type="http://schemas.openxmlformats.org/officeDocument/2006/relationships/slide" Target="slides/slide833.xml"/><Relationship Id="rId835" Type="http://schemas.openxmlformats.org/officeDocument/2006/relationships/slide" Target="slides/slide832.xml"/><Relationship Id="rId834" Type="http://schemas.openxmlformats.org/officeDocument/2006/relationships/slide" Target="slides/slide831.xml"/><Relationship Id="rId833" Type="http://schemas.openxmlformats.org/officeDocument/2006/relationships/slide" Target="slides/slide830.xml"/><Relationship Id="rId832" Type="http://schemas.openxmlformats.org/officeDocument/2006/relationships/slide" Target="slides/slide829.xml"/><Relationship Id="rId831" Type="http://schemas.openxmlformats.org/officeDocument/2006/relationships/slide" Target="slides/slide828.xml"/><Relationship Id="rId830" Type="http://schemas.openxmlformats.org/officeDocument/2006/relationships/slide" Target="slides/slide827.xml"/><Relationship Id="rId83" Type="http://schemas.openxmlformats.org/officeDocument/2006/relationships/slide" Target="slides/slide81.xml"/><Relationship Id="rId829" Type="http://schemas.openxmlformats.org/officeDocument/2006/relationships/slide" Target="slides/slide826.xml"/><Relationship Id="rId828" Type="http://schemas.openxmlformats.org/officeDocument/2006/relationships/slide" Target="slides/slide825.xml"/><Relationship Id="rId827" Type="http://schemas.openxmlformats.org/officeDocument/2006/relationships/slide" Target="slides/slide824.xml"/><Relationship Id="rId826" Type="http://schemas.openxmlformats.org/officeDocument/2006/relationships/slide" Target="slides/slide823.xml"/><Relationship Id="rId825" Type="http://schemas.openxmlformats.org/officeDocument/2006/relationships/slide" Target="slides/slide822.xml"/><Relationship Id="rId824" Type="http://schemas.openxmlformats.org/officeDocument/2006/relationships/slide" Target="slides/slide821.xml"/><Relationship Id="rId823" Type="http://schemas.openxmlformats.org/officeDocument/2006/relationships/slide" Target="slides/slide820.xml"/><Relationship Id="rId822" Type="http://schemas.openxmlformats.org/officeDocument/2006/relationships/slide" Target="slides/slide819.xml"/><Relationship Id="rId821" Type="http://schemas.openxmlformats.org/officeDocument/2006/relationships/slide" Target="slides/slide818.xml"/><Relationship Id="rId820" Type="http://schemas.openxmlformats.org/officeDocument/2006/relationships/slide" Target="slides/slide817.xml"/><Relationship Id="rId82" Type="http://schemas.openxmlformats.org/officeDocument/2006/relationships/slide" Target="slides/slide80.xml"/><Relationship Id="rId819" Type="http://schemas.openxmlformats.org/officeDocument/2006/relationships/slide" Target="slides/slide816.xml"/><Relationship Id="rId818" Type="http://schemas.openxmlformats.org/officeDocument/2006/relationships/slide" Target="slides/slide815.xml"/><Relationship Id="rId817" Type="http://schemas.openxmlformats.org/officeDocument/2006/relationships/slide" Target="slides/slide814.xml"/><Relationship Id="rId816" Type="http://schemas.openxmlformats.org/officeDocument/2006/relationships/slide" Target="slides/slide813.xml"/><Relationship Id="rId815" Type="http://schemas.openxmlformats.org/officeDocument/2006/relationships/slide" Target="slides/slide812.xml"/><Relationship Id="rId814" Type="http://schemas.openxmlformats.org/officeDocument/2006/relationships/slide" Target="slides/slide811.xml"/><Relationship Id="rId813" Type="http://schemas.openxmlformats.org/officeDocument/2006/relationships/slide" Target="slides/slide810.xml"/><Relationship Id="rId812" Type="http://schemas.openxmlformats.org/officeDocument/2006/relationships/slide" Target="slides/slide809.xml"/><Relationship Id="rId811" Type="http://schemas.openxmlformats.org/officeDocument/2006/relationships/slide" Target="slides/slide808.xml"/><Relationship Id="rId810" Type="http://schemas.openxmlformats.org/officeDocument/2006/relationships/slide" Target="slides/slide807.xml"/><Relationship Id="rId81" Type="http://schemas.openxmlformats.org/officeDocument/2006/relationships/slide" Target="slides/slide79.xml"/><Relationship Id="rId809" Type="http://schemas.openxmlformats.org/officeDocument/2006/relationships/slide" Target="slides/slide806.xml"/><Relationship Id="rId808" Type="http://schemas.openxmlformats.org/officeDocument/2006/relationships/slide" Target="slides/slide805.xml"/><Relationship Id="rId807" Type="http://schemas.openxmlformats.org/officeDocument/2006/relationships/slide" Target="slides/slide804.xml"/><Relationship Id="rId806" Type="http://schemas.openxmlformats.org/officeDocument/2006/relationships/slide" Target="slides/slide803.xml"/><Relationship Id="rId805" Type="http://schemas.openxmlformats.org/officeDocument/2006/relationships/slide" Target="slides/slide802.xml"/><Relationship Id="rId804" Type="http://schemas.openxmlformats.org/officeDocument/2006/relationships/slide" Target="slides/slide801.xml"/><Relationship Id="rId803" Type="http://schemas.openxmlformats.org/officeDocument/2006/relationships/slide" Target="slides/slide800.xml"/><Relationship Id="rId802" Type="http://schemas.openxmlformats.org/officeDocument/2006/relationships/slide" Target="slides/slide799.xml"/><Relationship Id="rId801" Type="http://schemas.openxmlformats.org/officeDocument/2006/relationships/slide" Target="slides/slide798.xml"/><Relationship Id="rId800" Type="http://schemas.openxmlformats.org/officeDocument/2006/relationships/slide" Target="slides/slide797.xml"/><Relationship Id="rId80" Type="http://schemas.openxmlformats.org/officeDocument/2006/relationships/slide" Target="slides/slide78.xml"/><Relationship Id="rId8" Type="http://schemas.openxmlformats.org/officeDocument/2006/relationships/slide" Target="slides/slide6.xml"/><Relationship Id="rId799" Type="http://schemas.openxmlformats.org/officeDocument/2006/relationships/slide" Target="slides/slide796.xml"/><Relationship Id="rId798" Type="http://schemas.openxmlformats.org/officeDocument/2006/relationships/slide" Target="slides/slide795.xml"/><Relationship Id="rId797" Type="http://schemas.openxmlformats.org/officeDocument/2006/relationships/slide" Target="slides/slide794.xml"/><Relationship Id="rId796" Type="http://schemas.openxmlformats.org/officeDocument/2006/relationships/slide" Target="slides/slide793.xml"/><Relationship Id="rId795" Type="http://schemas.openxmlformats.org/officeDocument/2006/relationships/slide" Target="slides/slide792.xml"/><Relationship Id="rId794" Type="http://schemas.openxmlformats.org/officeDocument/2006/relationships/slide" Target="slides/slide791.xml"/><Relationship Id="rId793" Type="http://schemas.openxmlformats.org/officeDocument/2006/relationships/slide" Target="slides/slide790.xml"/><Relationship Id="rId792" Type="http://schemas.openxmlformats.org/officeDocument/2006/relationships/slide" Target="slides/slide789.xml"/><Relationship Id="rId791" Type="http://schemas.openxmlformats.org/officeDocument/2006/relationships/slide" Target="slides/slide788.xml"/><Relationship Id="rId790" Type="http://schemas.openxmlformats.org/officeDocument/2006/relationships/slide" Target="slides/slide787.xml"/><Relationship Id="rId79" Type="http://schemas.openxmlformats.org/officeDocument/2006/relationships/slide" Target="slides/slide77.xml"/><Relationship Id="rId789" Type="http://schemas.openxmlformats.org/officeDocument/2006/relationships/slide" Target="slides/slide786.xml"/><Relationship Id="rId788" Type="http://schemas.openxmlformats.org/officeDocument/2006/relationships/slide" Target="slides/slide785.xml"/><Relationship Id="rId787" Type="http://schemas.openxmlformats.org/officeDocument/2006/relationships/slide" Target="slides/slide784.xml"/><Relationship Id="rId786" Type="http://schemas.openxmlformats.org/officeDocument/2006/relationships/slide" Target="slides/slide783.xml"/><Relationship Id="rId785" Type="http://schemas.openxmlformats.org/officeDocument/2006/relationships/slide" Target="slides/slide782.xml"/><Relationship Id="rId784" Type="http://schemas.openxmlformats.org/officeDocument/2006/relationships/slide" Target="slides/slide781.xml"/><Relationship Id="rId783" Type="http://schemas.openxmlformats.org/officeDocument/2006/relationships/slide" Target="slides/slide780.xml"/><Relationship Id="rId782" Type="http://schemas.openxmlformats.org/officeDocument/2006/relationships/slide" Target="slides/slide779.xml"/><Relationship Id="rId781" Type="http://schemas.openxmlformats.org/officeDocument/2006/relationships/slide" Target="slides/slide778.xml"/><Relationship Id="rId780" Type="http://schemas.openxmlformats.org/officeDocument/2006/relationships/slide" Target="slides/slide777.xml"/><Relationship Id="rId78" Type="http://schemas.openxmlformats.org/officeDocument/2006/relationships/slide" Target="slides/slide76.xml"/><Relationship Id="rId779" Type="http://schemas.openxmlformats.org/officeDocument/2006/relationships/slide" Target="slides/slide776.xml"/><Relationship Id="rId778" Type="http://schemas.openxmlformats.org/officeDocument/2006/relationships/slide" Target="slides/slide775.xml"/><Relationship Id="rId777" Type="http://schemas.openxmlformats.org/officeDocument/2006/relationships/slide" Target="slides/slide774.xml"/><Relationship Id="rId776" Type="http://schemas.openxmlformats.org/officeDocument/2006/relationships/slide" Target="slides/slide773.xml"/><Relationship Id="rId775" Type="http://schemas.openxmlformats.org/officeDocument/2006/relationships/slide" Target="slides/slide772.xml"/><Relationship Id="rId774" Type="http://schemas.openxmlformats.org/officeDocument/2006/relationships/slide" Target="slides/slide771.xml"/><Relationship Id="rId773" Type="http://schemas.openxmlformats.org/officeDocument/2006/relationships/slide" Target="slides/slide770.xml"/><Relationship Id="rId772" Type="http://schemas.openxmlformats.org/officeDocument/2006/relationships/slide" Target="slides/slide769.xml"/><Relationship Id="rId771" Type="http://schemas.openxmlformats.org/officeDocument/2006/relationships/slide" Target="slides/slide768.xml"/><Relationship Id="rId770" Type="http://schemas.openxmlformats.org/officeDocument/2006/relationships/slide" Target="slides/slide767.xml"/><Relationship Id="rId77" Type="http://schemas.openxmlformats.org/officeDocument/2006/relationships/slide" Target="slides/slide75.xml"/><Relationship Id="rId769" Type="http://schemas.openxmlformats.org/officeDocument/2006/relationships/slide" Target="slides/slide766.xml"/><Relationship Id="rId768" Type="http://schemas.openxmlformats.org/officeDocument/2006/relationships/slide" Target="slides/slide765.xml"/><Relationship Id="rId767" Type="http://schemas.openxmlformats.org/officeDocument/2006/relationships/slide" Target="slides/slide764.xml"/><Relationship Id="rId766" Type="http://schemas.openxmlformats.org/officeDocument/2006/relationships/slide" Target="slides/slide763.xml"/><Relationship Id="rId765" Type="http://schemas.openxmlformats.org/officeDocument/2006/relationships/slide" Target="slides/slide762.xml"/><Relationship Id="rId764" Type="http://schemas.openxmlformats.org/officeDocument/2006/relationships/slide" Target="slides/slide761.xml"/><Relationship Id="rId763" Type="http://schemas.openxmlformats.org/officeDocument/2006/relationships/slide" Target="slides/slide760.xml"/><Relationship Id="rId762" Type="http://schemas.openxmlformats.org/officeDocument/2006/relationships/slide" Target="slides/slide759.xml"/><Relationship Id="rId761" Type="http://schemas.openxmlformats.org/officeDocument/2006/relationships/slide" Target="slides/slide758.xml"/><Relationship Id="rId760" Type="http://schemas.openxmlformats.org/officeDocument/2006/relationships/slide" Target="slides/slide757.xml"/><Relationship Id="rId76" Type="http://schemas.openxmlformats.org/officeDocument/2006/relationships/slide" Target="slides/slide74.xml"/><Relationship Id="rId759" Type="http://schemas.openxmlformats.org/officeDocument/2006/relationships/slide" Target="slides/slide756.xml"/><Relationship Id="rId758" Type="http://schemas.openxmlformats.org/officeDocument/2006/relationships/slide" Target="slides/slide755.xml"/><Relationship Id="rId757" Type="http://schemas.openxmlformats.org/officeDocument/2006/relationships/slide" Target="slides/slide754.xml"/><Relationship Id="rId756" Type="http://schemas.openxmlformats.org/officeDocument/2006/relationships/slide" Target="slides/slide753.xml"/><Relationship Id="rId755" Type="http://schemas.openxmlformats.org/officeDocument/2006/relationships/slide" Target="slides/slide752.xml"/><Relationship Id="rId754" Type="http://schemas.openxmlformats.org/officeDocument/2006/relationships/slide" Target="slides/slide751.xml"/><Relationship Id="rId753" Type="http://schemas.openxmlformats.org/officeDocument/2006/relationships/slide" Target="slides/slide750.xml"/><Relationship Id="rId752" Type="http://schemas.openxmlformats.org/officeDocument/2006/relationships/slide" Target="slides/slide749.xml"/><Relationship Id="rId751" Type="http://schemas.openxmlformats.org/officeDocument/2006/relationships/slide" Target="slides/slide748.xml"/><Relationship Id="rId750" Type="http://schemas.openxmlformats.org/officeDocument/2006/relationships/slide" Target="slides/slide747.xml"/><Relationship Id="rId75" Type="http://schemas.openxmlformats.org/officeDocument/2006/relationships/slide" Target="slides/slide73.xml"/><Relationship Id="rId749" Type="http://schemas.openxmlformats.org/officeDocument/2006/relationships/slide" Target="slides/slide746.xml"/><Relationship Id="rId748" Type="http://schemas.openxmlformats.org/officeDocument/2006/relationships/slide" Target="slides/slide745.xml"/><Relationship Id="rId747" Type="http://schemas.openxmlformats.org/officeDocument/2006/relationships/slide" Target="slides/slide744.xml"/><Relationship Id="rId746" Type="http://schemas.openxmlformats.org/officeDocument/2006/relationships/slide" Target="slides/slide743.xml"/><Relationship Id="rId745" Type="http://schemas.openxmlformats.org/officeDocument/2006/relationships/slide" Target="slides/slide742.xml"/><Relationship Id="rId744" Type="http://schemas.openxmlformats.org/officeDocument/2006/relationships/slide" Target="slides/slide741.xml"/><Relationship Id="rId743" Type="http://schemas.openxmlformats.org/officeDocument/2006/relationships/slide" Target="slides/slide740.xml"/><Relationship Id="rId742" Type="http://schemas.openxmlformats.org/officeDocument/2006/relationships/slide" Target="slides/slide739.xml"/><Relationship Id="rId741" Type="http://schemas.openxmlformats.org/officeDocument/2006/relationships/slide" Target="slides/slide738.xml"/><Relationship Id="rId740" Type="http://schemas.openxmlformats.org/officeDocument/2006/relationships/slide" Target="slides/slide737.xml"/><Relationship Id="rId74" Type="http://schemas.openxmlformats.org/officeDocument/2006/relationships/slide" Target="slides/slide72.xml"/><Relationship Id="rId739" Type="http://schemas.openxmlformats.org/officeDocument/2006/relationships/slide" Target="slides/slide736.xml"/><Relationship Id="rId738" Type="http://schemas.openxmlformats.org/officeDocument/2006/relationships/slide" Target="slides/slide735.xml"/><Relationship Id="rId737" Type="http://schemas.openxmlformats.org/officeDocument/2006/relationships/slide" Target="slides/slide734.xml"/><Relationship Id="rId736" Type="http://schemas.openxmlformats.org/officeDocument/2006/relationships/slide" Target="slides/slide733.xml"/><Relationship Id="rId735" Type="http://schemas.openxmlformats.org/officeDocument/2006/relationships/slide" Target="slides/slide732.xml"/><Relationship Id="rId734" Type="http://schemas.openxmlformats.org/officeDocument/2006/relationships/slide" Target="slides/slide731.xml"/><Relationship Id="rId733" Type="http://schemas.openxmlformats.org/officeDocument/2006/relationships/slide" Target="slides/slide730.xml"/><Relationship Id="rId732" Type="http://schemas.openxmlformats.org/officeDocument/2006/relationships/slide" Target="slides/slide729.xml"/><Relationship Id="rId731" Type="http://schemas.openxmlformats.org/officeDocument/2006/relationships/slide" Target="slides/slide728.xml"/><Relationship Id="rId730" Type="http://schemas.openxmlformats.org/officeDocument/2006/relationships/slide" Target="slides/slide727.xml"/><Relationship Id="rId73" Type="http://schemas.openxmlformats.org/officeDocument/2006/relationships/slide" Target="slides/slide71.xml"/><Relationship Id="rId729" Type="http://schemas.openxmlformats.org/officeDocument/2006/relationships/slide" Target="slides/slide726.xml"/><Relationship Id="rId728" Type="http://schemas.openxmlformats.org/officeDocument/2006/relationships/slide" Target="slides/slide725.xml"/><Relationship Id="rId727" Type="http://schemas.openxmlformats.org/officeDocument/2006/relationships/slide" Target="slides/slide724.xml"/><Relationship Id="rId726" Type="http://schemas.openxmlformats.org/officeDocument/2006/relationships/slide" Target="slides/slide723.xml"/><Relationship Id="rId725" Type="http://schemas.openxmlformats.org/officeDocument/2006/relationships/slide" Target="slides/slide722.xml"/><Relationship Id="rId724" Type="http://schemas.openxmlformats.org/officeDocument/2006/relationships/slide" Target="slides/slide721.xml"/><Relationship Id="rId723" Type="http://schemas.openxmlformats.org/officeDocument/2006/relationships/slide" Target="slides/slide720.xml"/><Relationship Id="rId722" Type="http://schemas.openxmlformats.org/officeDocument/2006/relationships/slide" Target="slides/slide719.xml"/><Relationship Id="rId721" Type="http://schemas.openxmlformats.org/officeDocument/2006/relationships/slide" Target="slides/slide718.xml"/><Relationship Id="rId720" Type="http://schemas.openxmlformats.org/officeDocument/2006/relationships/slide" Target="slides/slide717.xml"/><Relationship Id="rId72" Type="http://schemas.openxmlformats.org/officeDocument/2006/relationships/slide" Target="slides/slide70.xml"/><Relationship Id="rId719" Type="http://schemas.openxmlformats.org/officeDocument/2006/relationships/slide" Target="slides/slide716.xml"/><Relationship Id="rId718" Type="http://schemas.openxmlformats.org/officeDocument/2006/relationships/slide" Target="slides/slide715.xml"/><Relationship Id="rId717" Type="http://schemas.openxmlformats.org/officeDocument/2006/relationships/slide" Target="slides/slide714.xml"/><Relationship Id="rId716" Type="http://schemas.openxmlformats.org/officeDocument/2006/relationships/slide" Target="slides/slide713.xml"/><Relationship Id="rId715" Type="http://schemas.openxmlformats.org/officeDocument/2006/relationships/slide" Target="slides/slide712.xml"/><Relationship Id="rId714" Type="http://schemas.openxmlformats.org/officeDocument/2006/relationships/slide" Target="slides/slide711.xml"/><Relationship Id="rId713" Type="http://schemas.openxmlformats.org/officeDocument/2006/relationships/slide" Target="slides/slide710.xml"/><Relationship Id="rId712" Type="http://schemas.openxmlformats.org/officeDocument/2006/relationships/slide" Target="slides/slide709.xml"/><Relationship Id="rId711" Type="http://schemas.openxmlformats.org/officeDocument/2006/relationships/slide" Target="slides/slide708.xml"/><Relationship Id="rId710" Type="http://schemas.openxmlformats.org/officeDocument/2006/relationships/slide" Target="slides/slide707.xml"/><Relationship Id="rId71" Type="http://schemas.openxmlformats.org/officeDocument/2006/relationships/slide" Target="slides/slide69.xml"/><Relationship Id="rId709" Type="http://schemas.openxmlformats.org/officeDocument/2006/relationships/slide" Target="slides/slide706.xml"/><Relationship Id="rId708" Type="http://schemas.openxmlformats.org/officeDocument/2006/relationships/slide" Target="slides/slide705.xml"/><Relationship Id="rId707" Type="http://schemas.openxmlformats.org/officeDocument/2006/relationships/slide" Target="slides/slide704.xml"/><Relationship Id="rId706" Type="http://schemas.openxmlformats.org/officeDocument/2006/relationships/slide" Target="slides/slide703.xml"/><Relationship Id="rId705" Type="http://schemas.openxmlformats.org/officeDocument/2006/relationships/slide" Target="slides/slide702.xml"/><Relationship Id="rId704" Type="http://schemas.openxmlformats.org/officeDocument/2006/relationships/slide" Target="slides/slide701.xml"/><Relationship Id="rId703" Type="http://schemas.openxmlformats.org/officeDocument/2006/relationships/slide" Target="slides/slide700.xml"/><Relationship Id="rId702" Type="http://schemas.openxmlformats.org/officeDocument/2006/relationships/slide" Target="slides/slide699.xml"/><Relationship Id="rId701" Type="http://schemas.openxmlformats.org/officeDocument/2006/relationships/slide" Target="slides/slide698.xml"/><Relationship Id="rId700" Type="http://schemas.openxmlformats.org/officeDocument/2006/relationships/slide" Target="slides/slide697.xml"/><Relationship Id="rId70" Type="http://schemas.openxmlformats.org/officeDocument/2006/relationships/slide" Target="slides/slide68.xml"/><Relationship Id="rId7" Type="http://schemas.openxmlformats.org/officeDocument/2006/relationships/slide" Target="slides/slide5.xml"/><Relationship Id="rId699" Type="http://schemas.openxmlformats.org/officeDocument/2006/relationships/slide" Target="slides/slide696.xml"/><Relationship Id="rId698" Type="http://schemas.openxmlformats.org/officeDocument/2006/relationships/slide" Target="slides/slide695.xml"/><Relationship Id="rId697" Type="http://schemas.openxmlformats.org/officeDocument/2006/relationships/slide" Target="slides/slide694.xml"/><Relationship Id="rId696" Type="http://schemas.openxmlformats.org/officeDocument/2006/relationships/slide" Target="slides/slide693.xml"/><Relationship Id="rId695" Type="http://schemas.openxmlformats.org/officeDocument/2006/relationships/slide" Target="slides/slide692.xml"/><Relationship Id="rId694" Type="http://schemas.openxmlformats.org/officeDocument/2006/relationships/slide" Target="slides/slide691.xml"/><Relationship Id="rId693" Type="http://schemas.openxmlformats.org/officeDocument/2006/relationships/slide" Target="slides/slide690.xml"/><Relationship Id="rId692" Type="http://schemas.openxmlformats.org/officeDocument/2006/relationships/slide" Target="slides/slide689.xml"/><Relationship Id="rId691" Type="http://schemas.openxmlformats.org/officeDocument/2006/relationships/slide" Target="slides/slide688.xml"/><Relationship Id="rId690" Type="http://schemas.openxmlformats.org/officeDocument/2006/relationships/slide" Target="slides/slide687.xml"/><Relationship Id="rId69" Type="http://schemas.openxmlformats.org/officeDocument/2006/relationships/slide" Target="slides/slide67.xml"/><Relationship Id="rId689" Type="http://schemas.openxmlformats.org/officeDocument/2006/relationships/slide" Target="slides/slide686.xml"/><Relationship Id="rId688" Type="http://schemas.openxmlformats.org/officeDocument/2006/relationships/slide" Target="slides/slide685.xml"/><Relationship Id="rId687" Type="http://schemas.openxmlformats.org/officeDocument/2006/relationships/slide" Target="slides/slide684.xml"/><Relationship Id="rId686" Type="http://schemas.openxmlformats.org/officeDocument/2006/relationships/slide" Target="slides/slide683.xml"/><Relationship Id="rId685" Type="http://schemas.openxmlformats.org/officeDocument/2006/relationships/slide" Target="slides/slide682.xml"/><Relationship Id="rId684" Type="http://schemas.openxmlformats.org/officeDocument/2006/relationships/slide" Target="slides/slide681.xml"/><Relationship Id="rId683" Type="http://schemas.openxmlformats.org/officeDocument/2006/relationships/slide" Target="slides/slide680.xml"/><Relationship Id="rId682" Type="http://schemas.openxmlformats.org/officeDocument/2006/relationships/slide" Target="slides/slide679.xml"/><Relationship Id="rId681" Type="http://schemas.openxmlformats.org/officeDocument/2006/relationships/slide" Target="slides/slide678.xml"/><Relationship Id="rId680" Type="http://schemas.openxmlformats.org/officeDocument/2006/relationships/slide" Target="slides/slide677.xml"/><Relationship Id="rId68" Type="http://schemas.openxmlformats.org/officeDocument/2006/relationships/slide" Target="slides/slide66.xml"/><Relationship Id="rId679" Type="http://schemas.openxmlformats.org/officeDocument/2006/relationships/slide" Target="slides/slide676.xml"/><Relationship Id="rId678" Type="http://schemas.openxmlformats.org/officeDocument/2006/relationships/slide" Target="slides/slide675.xml"/><Relationship Id="rId677" Type="http://schemas.openxmlformats.org/officeDocument/2006/relationships/slide" Target="slides/slide674.xml"/><Relationship Id="rId676" Type="http://schemas.openxmlformats.org/officeDocument/2006/relationships/slide" Target="slides/slide673.xml"/><Relationship Id="rId675" Type="http://schemas.openxmlformats.org/officeDocument/2006/relationships/slide" Target="slides/slide672.xml"/><Relationship Id="rId674" Type="http://schemas.openxmlformats.org/officeDocument/2006/relationships/slide" Target="slides/slide671.xml"/><Relationship Id="rId673" Type="http://schemas.openxmlformats.org/officeDocument/2006/relationships/slide" Target="slides/slide670.xml"/><Relationship Id="rId672" Type="http://schemas.openxmlformats.org/officeDocument/2006/relationships/slide" Target="slides/slide669.xml"/><Relationship Id="rId671" Type="http://schemas.openxmlformats.org/officeDocument/2006/relationships/slide" Target="slides/slide668.xml"/><Relationship Id="rId670" Type="http://schemas.openxmlformats.org/officeDocument/2006/relationships/slide" Target="slides/slide667.xml"/><Relationship Id="rId67" Type="http://schemas.openxmlformats.org/officeDocument/2006/relationships/slide" Target="slides/slide65.xml"/><Relationship Id="rId669" Type="http://schemas.openxmlformats.org/officeDocument/2006/relationships/slide" Target="slides/slide666.xml"/><Relationship Id="rId668" Type="http://schemas.openxmlformats.org/officeDocument/2006/relationships/slide" Target="slides/slide665.xml"/><Relationship Id="rId667" Type="http://schemas.openxmlformats.org/officeDocument/2006/relationships/slide" Target="slides/slide664.xml"/><Relationship Id="rId666" Type="http://schemas.openxmlformats.org/officeDocument/2006/relationships/slide" Target="slides/slide663.xml"/><Relationship Id="rId665" Type="http://schemas.openxmlformats.org/officeDocument/2006/relationships/slide" Target="slides/slide662.xml"/><Relationship Id="rId664" Type="http://schemas.openxmlformats.org/officeDocument/2006/relationships/slide" Target="slides/slide661.xml"/><Relationship Id="rId663" Type="http://schemas.openxmlformats.org/officeDocument/2006/relationships/slide" Target="slides/slide660.xml"/><Relationship Id="rId662" Type="http://schemas.openxmlformats.org/officeDocument/2006/relationships/slide" Target="slides/slide659.xml"/><Relationship Id="rId661" Type="http://schemas.openxmlformats.org/officeDocument/2006/relationships/slide" Target="slides/slide658.xml"/><Relationship Id="rId660" Type="http://schemas.openxmlformats.org/officeDocument/2006/relationships/slide" Target="slides/slide657.xml"/><Relationship Id="rId66" Type="http://schemas.openxmlformats.org/officeDocument/2006/relationships/slide" Target="slides/slide64.xml"/><Relationship Id="rId659" Type="http://schemas.openxmlformats.org/officeDocument/2006/relationships/slide" Target="slides/slide656.xml"/><Relationship Id="rId658" Type="http://schemas.openxmlformats.org/officeDocument/2006/relationships/slide" Target="slides/slide655.xml"/><Relationship Id="rId657" Type="http://schemas.openxmlformats.org/officeDocument/2006/relationships/slide" Target="slides/slide654.xml"/><Relationship Id="rId656" Type="http://schemas.openxmlformats.org/officeDocument/2006/relationships/slide" Target="slides/slide653.xml"/><Relationship Id="rId655" Type="http://schemas.openxmlformats.org/officeDocument/2006/relationships/slide" Target="slides/slide652.xml"/><Relationship Id="rId654" Type="http://schemas.openxmlformats.org/officeDocument/2006/relationships/slide" Target="slides/slide651.xml"/><Relationship Id="rId653" Type="http://schemas.openxmlformats.org/officeDocument/2006/relationships/slide" Target="slides/slide650.xml"/><Relationship Id="rId652" Type="http://schemas.openxmlformats.org/officeDocument/2006/relationships/slide" Target="slides/slide649.xml"/><Relationship Id="rId651" Type="http://schemas.openxmlformats.org/officeDocument/2006/relationships/slide" Target="slides/slide648.xml"/><Relationship Id="rId650" Type="http://schemas.openxmlformats.org/officeDocument/2006/relationships/slide" Target="slides/slide647.xml"/><Relationship Id="rId65" Type="http://schemas.openxmlformats.org/officeDocument/2006/relationships/slide" Target="slides/slide63.xml"/><Relationship Id="rId649" Type="http://schemas.openxmlformats.org/officeDocument/2006/relationships/slide" Target="slides/slide646.xml"/><Relationship Id="rId648" Type="http://schemas.openxmlformats.org/officeDocument/2006/relationships/slide" Target="slides/slide645.xml"/><Relationship Id="rId647" Type="http://schemas.openxmlformats.org/officeDocument/2006/relationships/slide" Target="slides/slide644.xml"/><Relationship Id="rId646" Type="http://schemas.openxmlformats.org/officeDocument/2006/relationships/slide" Target="slides/slide643.xml"/><Relationship Id="rId645" Type="http://schemas.openxmlformats.org/officeDocument/2006/relationships/slide" Target="slides/slide642.xml"/><Relationship Id="rId644" Type="http://schemas.openxmlformats.org/officeDocument/2006/relationships/slide" Target="slides/slide641.xml"/><Relationship Id="rId643" Type="http://schemas.openxmlformats.org/officeDocument/2006/relationships/slide" Target="slides/slide640.xml"/><Relationship Id="rId642" Type="http://schemas.openxmlformats.org/officeDocument/2006/relationships/slide" Target="slides/slide639.xml"/><Relationship Id="rId641" Type="http://schemas.openxmlformats.org/officeDocument/2006/relationships/slide" Target="slides/slide638.xml"/><Relationship Id="rId640" Type="http://schemas.openxmlformats.org/officeDocument/2006/relationships/slide" Target="slides/slide637.xml"/><Relationship Id="rId64" Type="http://schemas.openxmlformats.org/officeDocument/2006/relationships/slide" Target="slides/slide62.xml"/><Relationship Id="rId639" Type="http://schemas.openxmlformats.org/officeDocument/2006/relationships/slide" Target="slides/slide636.xml"/><Relationship Id="rId638" Type="http://schemas.openxmlformats.org/officeDocument/2006/relationships/slide" Target="slides/slide635.xml"/><Relationship Id="rId637" Type="http://schemas.openxmlformats.org/officeDocument/2006/relationships/slide" Target="slides/slide634.xml"/><Relationship Id="rId636" Type="http://schemas.openxmlformats.org/officeDocument/2006/relationships/slide" Target="slides/slide633.xml"/><Relationship Id="rId635" Type="http://schemas.openxmlformats.org/officeDocument/2006/relationships/slide" Target="slides/slide632.xml"/><Relationship Id="rId634" Type="http://schemas.openxmlformats.org/officeDocument/2006/relationships/slide" Target="slides/slide631.xml"/><Relationship Id="rId633" Type="http://schemas.openxmlformats.org/officeDocument/2006/relationships/slide" Target="slides/slide630.xml"/><Relationship Id="rId632" Type="http://schemas.openxmlformats.org/officeDocument/2006/relationships/slide" Target="slides/slide629.xml"/><Relationship Id="rId631" Type="http://schemas.openxmlformats.org/officeDocument/2006/relationships/slide" Target="slides/slide628.xml"/><Relationship Id="rId630" Type="http://schemas.openxmlformats.org/officeDocument/2006/relationships/slide" Target="slides/slide627.xml"/><Relationship Id="rId63" Type="http://schemas.openxmlformats.org/officeDocument/2006/relationships/slide" Target="slides/slide61.xml"/><Relationship Id="rId629" Type="http://schemas.openxmlformats.org/officeDocument/2006/relationships/slide" Target="slides/slide626.xml"/><Relationship Id="rId628" Type="http://schemas.openxmlformats.org/officeDocument/2006/relationships/slide" Target="slides/slide625.xml"/><Relationship Id="rId627" Type="http://schemas.openxmlformats.org/officeDocument/2006/relationships/slide" Target="slides/slide624.xml"/><Relationship Id="rId626" Type="http://schemas.openxmlformats.org/officeDocument/2006/relationships/slide" Target="slides/slide623.xml"/><Relationship Id="rId625" Type="http://schemas.openxmlformats.org/officeDocument/2006/relationships/slide" Target="slides/slide622.xml"/><Relationship Id="rId624" Type="http://schemas.openxmlformats.org/officeDocument/2006/relationships/slide" Target="slides/slide621.xml"/><Relationship Id="rId623" Type="http://schemas.openxmlformats.org/officeDocument/2006/relationships/slide" Target="slides/slide620.xml"/><Relationship Id="rId622" Type="http://schemas.openxmlformats.org/officeDocument/2006/relationships/slide" Target="slides/slide619.xml"/><Relationship Id="rId621" Type="http://schemas.openxmlformats.org/officeDocument/2006/relationships/slide" Target="slides/slide618.xml"/><Relationship Id="rId620" Type="http://schemas.openxmlformats.org/officeDocument/2006/relationships/slide" Target="slides/slide617.xml"/><Relationship Id="rId62" Type="http://schemas.openxmlformats.org/officeDocument/2006/relationships/slide" Target="slides/slide60.xml"/><Relationship Id="rId619" Type="http://schemas.openxmlformats.org/officeDocument/2006/relationships/slide" Target="slides/slide616.xml"/><Relationship Id="rId618" Type="http://schemas.openxmlformats.org/officeDocument/2006/relationships/slide" Target="slides/slide615.xml"/><Relationship Id="rId617" Type="http://schemas.openxmlformats.org/officeDocument/2006/relationships/slide" Target="slides/slide614.xml"/><Relationship Id="rId616" Type="http://schemas.openxmlformats.org/officeDocument/2006/relationships/slide" Target="slides/slide613.xml"/><Relationship Id="rId615" Type="http://schemas.openxmlformats.org/officeDocument/2006/relationships/slide" Target="slides/slide612.xml"/><Relationship Id="rId614" Type="http://schemas.openxmlformats.org/officeDocument/2006/relationships/slide" Target="slides/slide611.xml"/><Relationship Id="rId613" Type="http://schemas.openxmlformats.org/officeDocument/2006/relationships/slide" Target="slides/slide610.xml"/><Relationship Id="rId612" Type="http://schemas.openxmlformats.org/officeDocument/2006/relationships/slide" Target="slides/slide609.xml"/><Relationship Id="rId611" Type="http://schemas.openxmlformats.org/officeDocument/2006/relationships/slide" Target="slides/slide608.xml"/><Relationship Id="rId610" Type="http://schemas.openxmlformats.org/officeDocument/2006/relationships/slide" Target="slides/slide607.xml"/><Relationship Id="rId61" Type="http://schemas.openxmlformats.org/officeDocument/2006/relationships/slide" Target="slides/slide59.xml"/><Relationship Id="rId609" Type="http://schemas.openxmlformats.org/officeDocument/2006/relationships/slide" Target="slides/slide606.xml"/><Relationship Id="rId608" Type="http://schemas.openxmlformats.org/officeDocument/2006/relationships/slide" Target="slides/slide605.xml"/><Relationship Id="rId607" Type="http://schemas.openxmlformats.org/officeDocument/2006/relationships/slide" Target="slides/slide604.xml"/><Relationship Id="rId606" Type="http://schemas.openxmlformats.org/officeDocument/2006/relationships/slide" Target="slides/slide603.xml"/><Relationship Id="rId605" Type="http://schemas.openxmlformats.org/officeDocument/2006/relationships/slide" Target="slides/slide602.xml"/><Relationship Id="rId604" Type="http://schemas.openxmlformats.org/officeDocument/2006/relationships/slide" Target="slides/slide601.xml"/><Relationship Id="rId603" Type="http://schemas.openxmlformats.org/officeDocument/2006/relationships/slide" Target="slides/slide600.xml"/><Relationship Id="rId602" Type="http://schemas.openxmlformats.org/officeDocument/2006/relationships/slide" Target="slides/slide599.xml"/><Relationship Id="rId601" Type="http://schemas.openxmlformats.org/officeDocument/2006/relationships/slide" Target="slides/slide598.xml"/><Relationship Id="rId600" Type="http://schemas.openxmlformats.org/officeDocument/2006/relationships/slide" Target="slides/slide597.xml"/><Relationship Id="rId60" Type="http://schemas.openxmlformats.org/officeDocument/2006/relationships/slide" Target="slides/slide58.xml"/><Relationship Id="rId6" Type="http://schemas.openxmlformats.org/officeDocument/2006/relationships/slide" Target="slides/slide4.xml"/><Relationship Id="rId599" Type="http://schemas.openxmlformats.org/officeDocument/2006/relationships/slide" Target="slides/slide596.xml"/><Relationship Id="rId598" Type="http://schemas.openxmlformats.org/officeDocument/2006/relationships/slide" Target="slides/slide595.xml"/><Relationship Id="rId597" Type="http://schemas.openxmlformats.org/officeDocument/2006/relationships/slide" Target="slides/slide594.xml"/><Relationship Id="rId596" Type="http://schemas.openxmlformats.org/officeDocument/2006/relationships/slide" Target="slides/slide593.xml"/><Relationship Id="rId595" Type="http://schemas.openxmlformats.org/officeDocument/2006/relationships/slide" Target="slides/slide592.xml"/><Relationship Id="rId594" Type="http://schemas.openxmlformats.org/officeDocument/2006/relationships/slide" Target="slides/slide591.xml"/><Relationship Id="rId593" Type="http://schemas.openxmlformats.org/officeDocument/2006/relationships/slide" Target="slides/slide590.xml"/><Relationship Id="rId592" Type="http://schemas.openxmlformats.org/officeDocument/2006/relationships/slide" Target="slides/slide589.xml"/><Relationship Id="rId591" Type="http://schemas.openxmlformats.org/officeDocument/2006/relationships/slide" Target="slides/slide588.xml"/><Relationship Id="rId590" Type="http://schemas.openxmlformats.org/officeDocument/2006/relationships/slide" Target="slides/slide587.xml"/><Relationship Id="rId59" Type="http://schemas.openxmlformats.org/officeDocument/2006/relationships/slide" Target="slides/slide57.xml"/><Relationship Id="rId589" Type="http://schemas.openxmlformats.org/officeDocument/2006/relationships/slide" Target="slides/slide586.xml"/><Relationship Id="rId588" Type="http://schemas.openxmlformats.org/officeDocument/2006/relationships/slide" Target="slides/slide585.xml"/><Relationship Id="rId587" Type="http://schemas.openxmlformats.org/officeDocument/2006/relationships/slide" Target="slides/slide584.xml"/><Relationship Id="rId586" Type="http://schemas.openxmlformats.org/officeDocument/2006/relationships/slide" Target="slides/slide583.xml"/><Relationship Id="rId585" Type="http://schemas.openxmlformats.org/officeDocument/2006/relationships/slide" Target="slides/slide582.xml"/><Relationship Id="rId584" Type="http://schemas.openxmlformats.org/officeDocument/2006/relationships/slide" Target="slides/slide581.xml"/><Relationship Id="rId583" Type="http://schemas.openxmlformats.org/officeDocument/2006/relationships/slide" Target="slides/slide580.xml"/><Relationship Id="rId582" Type="http://schemas.openxmlformats.org/officeDocument/2006/relationships/slide" Target="slides/slide579.xml"/><Relationship Id="rId581" Type="http://schemas.openxmlformats.org/officeDocument/2006/relationships/slide" Target="slides/slide578.xml"/><Relationship Id="rId580" Type="http://schemas.openxmlformats.org/officeDocument/2006/relationships/slide" Target="slides/slide577.xml"/><Relationship Id="rId58" Type="http://schemas.openxmlformats.org/officeDocument/2006/relationships/slide" Target="slides/slide56.xml"/><Relationship Id="rId579" Type="http://schemas.openxmlformats.org/officeDocument/2006/relationships/slide" Target="slides/slide576.xml"/><Relationship Id="rId578" Type="http://schemas.openxmlformats.org/officeDocument/2006/relationships/slide" Target="slides/slide575.xml"/><Relationship Id="rId577" Type="http://schemas.openxmlformats.org/officeDocument/2006/relationships/slide" Target="slides/slide574.xml"/><Relationship Id="rId576" Type="http://schemas.openxmlformats.org/officeDocument/2006/relationships/slide" Target="slides/slide573.xml"/><Relationship Id="rId575" Type="http://schemas.openxmlformats.org/officeDocument/2006/relationships/slide" Target="slides/slide572.xml"/><Relationship Id="rId574" Type="http://schemas.openxmlformats.org/officeDocument/2006/relationships/slide" Target="slides/slide571.xml"/><Relationship Id="rId573" Type="http://schemas.openxmlformats.org/officeDocument/2006/relationships/slide" Target="slides/slide570.xml"/><Relationship Id="rId572" Type="http://schemas.openxmlformats.org/officeDocument/2006/relationships/slide" Target="slides/slide569.xml"/><Relationship Id="rId571" Type="http://schemas.openxmlformats.org/officeDocument/2006/relationships/slide" Target="slides/slide568.xml"/><Relationship Id="rId570" Type="http://schemas.openxmlformats.org/officeDocument/2006/relationships/slide" Target="slides/slide567.xml"/><Relationship Id="rId57" Type="http://schemas.openxmlformats.org/officeDocument/2006/relationships/slide" Target="slides/slide55.xml"/><Relationship Id="rId569" Type="http://schemas.openxmlformats.org/officeDocument/2006/relationships/slide" Target="slides/slide566.xml"/><Relationship Id="rId568" Type="http://schemas.openxmlformats.org/officeDocument/2006/relationships/slide" Target="slides/slide565.xml"/><Relationship Id="rId567" Type="http://schemas.openxmlformats.org/officeDocument/2006/relationships/slide" Target="slides/slide564.xml"/><Relationship Id="rId566" Type="http://schemas.openxmlformats.org/officeDocument/2006/relationships/slide" Target="slides/slide563.xml"/><Relationship Id="rId565" Type="http://schemas.openxmlformats.org/officeDocument/2006/relationships/slide" Target="slides/slide562.xml"/><Relationship Id="rId564" Type="http://schemas.openxmlformats.org/officeDocument/2006/relationships/slide" Target="slides/slide561.xml"/><Relationship Id="rId563" Type="http://schemas.openxmlformats.org/officeDocument/2006/relationships/slide" Target="slides/slide560.xml"/><Relationship Id="rId562" Type="http://schemas.openxmlformats.org/officeDocument/2006/relationships/slide" Target="slides/slide559.xml"/><Relationship Id="rId561" Type="http://schemas.openxmlformats.org/officeDocument/2006/relationships/slide" Target="slides/slide558.xml"/><Relationship Id="rId560" Type="http://schemas.openxmlformats.org/officeDocument/2006/relationships/slide" Target="slides/slide557.xml"/><Relationship Id="rId56" Type="http://schemas.openxmlformats.org/officeDocument/2006/relationships/slide" Target="slides/slide54.xml"/><Relationship Id="rId559" Type="http://schemas.openxmlformats.org/officeDocument/2006/relationships/slide" Target="slides/slide556.xml"/><Relationship Id="rId558" Type="http://schemas.openxmlformats.org/officeDocument/2006/relationships/slide" Target="slides/slide555.xml"/><Relationship Id="rId557" Type="http://schemas.openxmlformats.org/officeDocument/2006/relationships/slide" Target="slides/slide554.xml"/><Relationship Id="rId556" Type="http://schemas.openxmlformats.org/officeDocument/2006/relationships/slide" Target="slides/slide553.xml"/><Relationship Id="rId555" Type="http://schemas.openxmlformats.org/officeDocument/2006/relationships/slide" Target="slides/slide552.xml"/><Relationship Id="rId554" Type="http://schemas.openxmlformats.org/officeDocument/2006/relationships/slide" Target="slides/slide551.xml"/><Relationship Id="rId553" Type="http://schemas.openxmlformats.org/officeDocument/2006/relationships/slide" Target="slides/slide550.xml"/><Relationship Id="rId552" Type="http://schemas.openxmlformats.org/officeDocument/2006/relationships/slide" Target="slides/slide549.xml"/><Relationship Id="rId551" Type="http://schemas.openxmlformats.org/officeDocument/2006/relationships/slide" Target="slides/slide548.xml"/><Relationship Id="rId550" Type="http://schemas.openxmlformats.org/officeDocument/2006/relationships/slide" Target="slides/slide547.xml"/><Relationship Id="rId55" Type="http://schemas.openxmlformats.org/officeDocument/2006/relationships/slide" Target="slides/slide53.xml"/><Relationship Id="rId549" Type="http://schemas.openxmlformats.org/officeDocument/2006/relationships/slide" Target="slides/slide546.xml"/><Relationship Id="rId548" Type="http://schemas.openxmlformats.org/officeDocument/2006/relationships/slide" Target="slides/slide545.xml"/><Relationship Id="rId547" Type="http://schemas.openxmlformats.org/officeDocument/2006/relationships/slide" Target="slides/slide544.xml"/><Relationship Id="rId546" Type="http://schemas.openxmlformats.org/officeDocument/2006/relationships/slide" Target="slides/slide543.xml"/><Relationship Id="rId545" Type="http://schemas.openxmlformats.org/officeDocument/2006/relationships/slide" Target="slides/slide542.xml"/><Relationship Id="rId544" Type="http://schemas.openxmlformats.org/officeDocument/2006/relationships/slide" Target="slides/slide541.xml"/><Relationship Id="rId543" Type="http://schemas.openxmlformats.org/officeDocument/2006/relationships/slide" Target="slides/slide540.xml"/><Relationship Id="rId542" Type="http://schemas.openxmlformats.org/officeDocument/2006/relationships/slide" Target="slides/slide539.xml"/><Relationship Id="rId541" Type="http://schemas.openxmlformats.org/officeDocument/2006/relationships/slide" Target="slides/slide538.xml"/><Relationship Id="rId540" Type="http://schemas.openxmlformats.org/officeDocument/2006/relationships/slide" Target="slides/slide537.xml"/><Relationship Id="rId54" Type="http://schemas.openxmlformats.org/officeDocument/2006/relationships/slide" Target="slides/slide52.xml"/><Relationship Id="rId539" Type="http://schemas.openxmlformats.org/officeDocument/2006/relationships/slide" Target="slides/slide536.xml"/><Relationship Id="rId538" Type="http://schemas.openxmlformats.org/officeDocument/2006/relationships/slide" Target="slides/slide535.xml"/><Relationship Id="rId537" Type="http://schemas.openxmlformats.org/officeDocument/2006/relationships/slide" Target="slides/slide534.xml"/><Relationship Id="rId536" Type="http://schemas.openxmlformats.org/officeDocument/2006/relationships/slide" Target="slides/slide533.xml"/><Relationship Id="rId535" Type="http://schemas.openxmlformats.org/officeDocument/2006/relationships/slide" Target="slides/slide532.xml"/><Relationship Id="rId534" Type="http://schemas.openxmlformats.org/officeDocument/2006/relationships/slide" Target="slides/slide531.xml"/><Relationship Id="rId533" Type="http://schemas.openxmlformats.org/officeDocument/2006/relationships/slide" Target="slides/slide530.xml"/><Relationship Id="rId532" Type="http://schemas.openxmlformats.org/officeDocument/2006/relationships/slide" Target="slides/slide529.xml"/><Relationship Id="rId531" Type="http://schemas.openxmlformats.org/officeDocument/2006/relationships/slide" Target="slides/slide528.xml"/><Relationship Id="rId530" Type="http://schemas.openxmlformats.org/officeDocument/2006/relationships/slide" Target="slides/slide527.xml"/><Relationship Id="rId53" Type="http://schemas.openxmlformats.org/officeDocument/2006/relationships/slide" Target="slides/slide51.xml"/><Relationship Id="rId529" Type="http://schemas.openxmlformats.org/officeDocument/2006/relationships/slide" Target="slides/slide526.xml"/><Relationship Id="rId528" Type="http://schemas.openxmlformats.org/officeDocument/2006/relationships/slide" Target="slides/slide525.xml"/><Relationship Id="rId527" Type="http://schemas.openxmlformats.org/officeDocument/2006/relationships/slide" Target="slides/slide524.xml"/><Relationship Id="rId526" Type="http://schemas.openxmlformats.org/officeDocument/2006/relationships/slide" Target="slides/slide523.xml"/><Relationship Id="rId525" Type="http://schemas.openxmlformats.org/officeDocument/2006/relationships/slide" Target="slides/slide522.xml"/><Relationship Id="rId524" Type="http://schemas.openxmlformats.org/officeDocument/2006/relationships/slide" Target="slides/slide521.xml"/><Relationship Id="rId523" Type="http://schemas.openxmlformats.org/officeDocument/2006/relationships/slide" Target="slides/slide520.xml"/><Relationship Id="rId522" Type="http://schemas.openxmlformats.org/officeDocument/2006/relationships/slide" Target="slides/slide519.xml"/><Relationship Id="rId521" Type="http://schemas.openxmlformats.org/officeDocument/2006/relationships/slide" Target="slides/slide518.xml"/><Relationship Id="rId520" Type="http://schemas.openxmlformats.org/officeDocument/2006/relationships/slide" Target="slides/slide517.xml"/><Relationship Id="rId52" Type="http://schemas.openxmlformats.org/officeDocument/2006/relationships/slide" Target="slides/slide50.xml"/><Relationship Id="rId519" Type="http://schemas.openxmlformats.org/officeDocument/2006/relationships/slide" Target="slides/slide516.xml"/><Relationship Id="rId518" Type="http://schemas.openxmlformats.org/officeDocument/2006/relationships/slide" Target="slides/slide515.xml"/><Relationship Id="rId517" Type="http://schemas.openxmlformats.org/officeDocument/2006/relationships/slide" Target="slides/slide514.xml"/><Relationship Id="rId516" Type="http://schemas.openxmlformats.org/officeDocument/2006/relationships/slide" Target="slides/slide513.xml"/><Relationship Id="rId515" Type="http://schemas.openxmlformats.org/officeDocument/2006/relationships/slide" Target="slides/slide512.xml"/><Relationship Id="rId514" Type="http://schemas.openxmlformats.org/officeDocument/2006/relationships/slide" Target="slides/slide511.xml"/><Relationship Id="rId513" Type="http://schemas.openxmlformats.org/officeDocument/2006/relationships/slide" Target="slides/slide510.xml"/><Relationship Id="rId512" Type="http://schemas.openxmlformats.org/officeDocument/2006/relationships/slide" Target="slides/slide509.xml"/><Relationship Id="rId511" Type="http://schemas.openxmlformats.org/officeDocument/2006/relationships/slide" Target="slides/slide508.xml"/><Relationship Id="rId510" Type="http://schemas.openxmlformats.org/officeDocument/2006/relationships/slide" Target="slides/slide507.xml"/><Relationship Id="rId51" Type="http://schemas.openxmlformats.org/officeDocument/2006/relationships/slide" Target="slides/slide49.xml"/><Relationship Id="rId509" Type="http://schemas.openxmlformats.org/officeDocument/2006/relationships/slide" Target="slides/slide506.xml"/><Relationship Id="rId508" Type="http://schemas.openxmlformats.org/officeDocument/2006/relationships/slide" Target="slides/slide505.xml"/><Relationship Id="rId507" Type="http://schemas.openxmlformats.org/officeDocument/2006/relationships/slide" Target="slides/slide504.xml"/><Relationship Id="rId506" Type="http://schemas.openxmlformats.org/officeDocument/2006/relationships/slide" Target="slides/slide503.xml"/><Relationship Id="rId505" Type="http://schemas.openxmlformats.org/officeDocument/2006/relationships/slide" Target="slides/slide502.xml"/><Relationship Id="rId504" Type="http://schemas.openxmlformats.org/officeDocument/2006/relationships/slide" Target="slides/slide501.xml"/><Relationship Id="rId503" Type="http://schemas.openxmlformats.org/officeDocument/2006/relationships/slide" Target="slides/slide500.xml"/><Relationship Id="rId502" Type="http://schemas.openxmlformats.org/officeDocument/2006/relationships/slide" Target="slides/slide499.xml"/><Relationship Id="rId501" Type="http://schemas.openxmlformats.org/officeDocument/2006/relationships/slide" Target="slides/slide498.xml"/><Relationship Id="rId500" Type="http://schemas.openxmlformats.org/officeDocument/2006/relationships/slide" Target="slides/slide497.xml"/><Relationship Id="rId50" Type="http://schemas.openxmlformats.org/officeDocument/2006/relationships/slide" Target="slides/slide48.xml"/><Relationship Id="rId5" Type="http://schemas.openxmlformats.org/officeDocument/2006/relationships/slide" Target="slides/slide3.xml"/><Relationship Id="rId499" Type="http://schemas.openxmlformats.org/officeDocument/2006/relationships/slide" Target="slides/slide496.xml"/><Relationship Id="rId498" Type="http://schemas.openxmlformats.org/officeDocument/2006/relationships/slide" Target="slides/slide495.xml"/><Relationship Id="rId497" Type="http://schemas.openxmlformats.org/officeDocument/2006/relationships/slide" Target="slides/slide494.xml"/><Relationship Id="rId496" Type="http://schemas.openxmlformats.org/officeDocument/2006/relationships/slide" Target="slides/slide493.xml"/><Relationship Id="rId495" Type="http://schemas.openxmlformats.org/officeDocument/2006/relationships/slide" Target="slides/slide492.xml"/><Relationship Id="rId494" Type="http://schemas.openxmlformats.org/officeDocument/2006/relationships/slide" Target="slides/slide491.xml"/><Relationship Id="rId493" Type="http://schemas.openxmlformats.org/officeDocument/2006/relationships/slide" Target="slides/slide490.xml"/><Relationship Id="rId492" Type="http://schemas.openxmlformats.org/officeDocument/2006/relationships/slide" Target="slides/slide489.xml"/><Relationship Id="rId491" Type="http://schemas.openxmlformats.org/officeDocument/2006/relationships/slide" Target="slides/slide488.xml"/><Relationship Id="rId490" Type="http://schemas.openxmlformats.org/officeDocument/2006/relationships/slide" Target="slides/slide487.xml"/><Relationship Id="rId49" Type="http://schemas.openxmlformats.org/officeDocument/2006/relationships/slide" Target="slides/slide47.xml"/><Relationship Id="rId489" Type="http://schemas.openxmlformats.org/officeDocument/2006/relationships/slide" Target="slides/slide486.xml"/><Relationship Id="rId488" Type="http://schemas.openxmlformats.org/officeDocument/2006/relationships/slide" Target="slides/slide485.xml"/><Relationship Id="rId487" Type="http://schemas.openxmlformats.org/officeDocument/2006/relationships/slide" Target="slides/slide484.xml"/><Relationship Id="rId486" Type="http://schemas.openxmlformats.org/officeDocument/2006/relationships/slide" Target="slides/slide483.xml"/><Relationship Id="rId485" Type="http://schemas.openxmlformats.org/officeDocument/2006/relationships/slide" Target="slides/slide482.xml"/><Relationship Id="rId484" Type="http://schemas.openxmlformats.org/officeDocument/2006/relationships/slide" Target="slides/slide481.xml"/><Relationship Id="rId483" Type="http://schemas.openxmlformats.org/officeDocument/2006/relationships/slide" Target="slides/slide480.xml"/><Relationship Id="rId482" Type="http://schemas.openxmlformats.org/officeDocument/2006/relationships/slide" Target="slides/slide479.xml"/><Relationship Id="rId481" Type="http://schemas.openxmlformats.org/officeDocument/2006/relationships/slide" Target="slides/slide478.xml"/><Relationship Id="rId480" Type="http://schemas.openxmlformats.org/officeDocument/2006/relationships/slide" Target="slides/slide477.xml"/><Relationship Id="rId48" Type="http://schemas.openxmlformats.org/officeDocument/2006/relationships/slide" Target="slides/slide46.xml"/><Relationship Id="rId479" Type="http://schemas.openxmlformats.org/officeDocument/2006/relationships/slide" Target="slides/slide476.xml"/><Relationship Id="rId478" Type="http://schemas.openxmlformats.org/officeDocument/2006/relationships/slide" Target="slides/slide475.xml"/><Relationship Id="rId477" Type="http://schemas.openxmlformats.org/officeDocument/2006/relationships/slide" Target="slides/slide474.xml"/><Relationship Id="rId476" Type="http://schemas.openxmlformats.org/officeDocument/2006/relationships/slide" Target="slides/slide473.xml"/><Relationship Id="rId475" Type="http://schemas.openxmlformats.org/officeDocument/2006/relationships/slide" Target="slides/slide472.xml"/><Relationship Id="rId474" Type="http://schemas.openxmlformats.org/officeDocument/2006/relationships/slide" Target="slides/slide471.xml"/><Relationship Id="rId473" Type="http://schemas.openxmlformats.org/officeDocument/2006/relationships/slide" Target="slides/slide470.xml"/><Relationship Id="rId472" Type="http://schemas.openxmlformats.org/officeDocument/2006/relationships/slide" Target="slides/slide469.xml"/><Relationship Id="rId471" Type="http://schemas.openxmlformats.org/officeDocument/2006/relationships/slide" Target="slides/slide468.xml"/><Relationship Id="rId470" Type="http://schemas.openxmlformats.org/officeDocument/2006/relationships/slide" Target="slides/slide467.xml"/><Relationship Id="rId47" Type="http://schemas.openxmlformats.org/officeDocument/2006/relationships/slide" Target="slides/slide45.xml"/><Relationship Id="rId469" Type="http://schemas.openxmlformats.org/officeDocument/2006/relationships/slide" Target="slides/slide466.xml"/><Relationship Id="rId468" Type="http://schemas.openxmlformats.org/officeDocument/2006/relationships/slide" Target="slides/slide465.xml"/><Relationship Id="rId467" Type="http://schemas.openxmlformats.org/officeDocument/2006/relationships/slide" Target="slides/slide464.xml"/><Relationship Id="rId466" Type="http://schemas.openxmlformats.org/officeDocument/2006/relationships/slide" Target="slides/slide463.xml"/><Relationship Id="rId465" Type="http://schemas.openxmlformats.org/officeDocument/2006/relationships/slide" Target="slides/slide462.xml"/><Relationship Id="rId464" Type="http://schemas.openxmlformats.org/officeDocument/2006/relationships/slide" Target="slides/slide461.xml"/><Relationship Id="rId463" Type="http://schemas.openxmlformats.org/officeDocument/2006/relationships/slide" Target="slides/slide460.xml"/><Relationship Id="rId462" Type="http://schemas.openxmlformats.org/officeDocument/2006/relationships/slide" Target="slides/slide459.xml"/><Relationship Id="rId461" Type="http://schemas.openxmlformats.org/officeDocument/2006/relationships/slide" Target="slides/slide458.xml"/><Relationship Id="rId460" Type="http://schemas.openxmlformats.org/officeDocument/2006/relationships/slide" Target="slides/slide457.xml"/><Relationship Id="rId46" Type="http://schemas.openxmlformats.org/officeDocument/2006/relationships/slide" Target="slides/slide44.xml"/><Relationship Id="rId459" Type="http://schemas.openxmlformats.org/officeDocument/2006/relationships/slide" Target="slides/slide456.xml"/><Relationship Id="rId458" Type="http://schemas.openxmlformats.org/officeDocument/2006/relationships/slide" Target="slides/slide455.xml"/><Relationship Id="rId457" Type="http://schemas.openxmlformats.org/officeDocument/2006/relationships/slide" Target="slides/slide454.xml"/><Relationship Id="rId456" Type="http://schemas.openxmlformats.org/officeDocument/2006/relationships/slide" Target="slides/slide453.xml"/><Relationship Id="rId455" Type="http://schemas.openxmlformats.org/officeDocument/2006/relationships/slide" Target="slides/slide452.xml"/><Relationship Id="rId454" Type="http://schemas.openxmlformats.org/officeDocument/2006/relationships/slide" Target="slides/slide451.xml"/><Relationship Id="rId453" Type="http://schemas.openxmlformats.org/officeDocument/2006/relationships/slide" Target="slides/slide450.xml"/><Relationship Id="rId452" Type="http://schemas.openxmlformats.org/officeDocument/2006/relationships/slide" Target="slides/slide449.xml"/><Relationship Id="rId451" Type="http://schemas.openxmlformats.org/officeDocument/2006/relationships/slide" Target="slides/slide448.xml"/><Relationship Id="rId450" Type="http://schemas.openxmlformats.org/officeDocument/2006/relationships/slide" Target="slides/slide447.xml"/><Relationship Id="rId45" Type="http://schemas.openxmlformats.org/officeDocument/2006/relationships/slide" Target="slides/slide43.xml"/><Relationship Id="rId449" Type="http://schemas.openxmlformats.org/officeDocument/2006/relationships/slide" Target="slides/slide446.xml"/><Relationship Id="rId448" Type="http://schemas.openxmlformats.org/officeDocument/2006/relationships/slide" Target="slides/slide445.xml"/><Relationship Id="rId447" Type="http://schemas.openxmlformats.org/officeDocument/2006/relationships/slide" Target="slides/slide444.xml"/><Relationship Id="rId446" Type="http://schemas.openxmlformats.org/officeDocument/2006/relationships/slide" Target="slides/slide443.xml"/><Relationship Id="rId445" Type="http://schemas.openxmlformats.org/officeDocument/2006/relationships/slide" Target="slides/slide442.xml"/><Relationship Id="rId444" Type="http://schemas.openxmlformats.org/officeDocument/2006/relationships/slide" Target="slides/slide441.xml"/><Relationship Id="rId443" Type="http://schemas.openxmlformats.org/officeDocument/2006/relationships/slide" Target="slides/slide440.xml"/><Relationship Id="rId442" Type="http://schemas.openxmlformats.org/officeDocument/2006/relationships/slide" Target="slides/slide439.xml"/><Relationship Id="rId441" Type="http://schemas.openxmlformats.org/officeDocument/2006/relationships/slide" Target="slides/slide438.xml"/><Relationship Id="rId440" Type="http://schemas.openxmlformats.org/officeDocument/2006/relationships/slide" Target="slides/slide437.xml"/><Relationship Id="rId44" Type="http://schemas.openxmlformats.org/officeDocument/2006/relationships/slide" Target="slides/slide42.xml"/><Relationship Id="rId439" Type="http://schemas.openxmlformats.org/officeDocument/2006/relationships/slide" Target="slides/slide436.xml"/><Relationship Id="rId438" Type="http://schemas.openxmlformats.org/officeDocument/2006/relationships/slide" Target="slides/slide435.xml"/><Relationship Id="rId437" Type="http://schemas.openxmlformats.org/officeDocument/2006/relationships/slide" Target="slides/slide434.xml"/><Relationship Id="rId436" Type="http://schemas.openxmlformats.org/officeDocument/2006/relationships/slide" Target="slides/slide433.xml"/><Relationship Id="rId435" Type="http://schemas.openxmlformats.org/officeDocument/2006/relationships/slide" Target="slides/slide432.xml"/><Relationship Id="rId434" Type="http://schemas.openxmlformats.org/officeDocument/2006/relationships/slide" Target="slides/slide431.xml"/><Relationship Id="rId433" Type="http://schemas.openxmlformats.org/officeDocument/2006/relationships/slide" Target="slides/slide430.xml"/><Relationship Id="rId432" Type="http://schemas.openxmlformats.org/officeDocument/2006/relationships/slide" Target="slides/slide429.xml"/><Relationship Id="rId431" Type="http://schemas.openxmlformats.org/officeDocument/2006/relationships/slide" Target="slides/slide428.xml"/><Relationship Id="rId430" Type="http://schemas.openxmlformats.org/officeDocument/2006/relationships/slide" Target="slides/slide427.xml"/><Relationship Id="rId43" Type="http://schemas.openxmlformats.org/officeDocument/2006/relationships/slide" Target="slides/slide41.xml"/><Relationship Id="rId429" Type="http://schemas.openxmlformats.org/officeDocument/2006/relationships/slide" Target="slides/slide426.xml"/><Relationship Id="rId428" Type="http://schemas.openxmlformats.org/officeDocument/2006/relationships/slide" Target="slides/slide425.xml"/><Relationship Id="rId427" Type="http://schemas.openxmlformats.org/officeDocument/2006/relationships/slide" Target="slides/slide424.xml"/><Relationship Id="rId426" Type="http://schemas.openxmlformats.org/officeDocument/2006/relationships/slide" Target="slides/slide423.xml"/><Relationship Id="rId425" Type="http://schemas.openxmlformats.org/officeDocument/2006/relationships/slide" Target="slides/slide422.xml"/><Relationship Id="rId424" Type="http://schemas.openxmlformats.org/officeDocument/2006/relationships/slide" Target="slides/slide421.xml"/><Relationship Id="rId423" Type="http://schemas.openxmlformats.org/officeDocument/2006/relationships/slide" Target="slides/slide420.xml"/><Relationship Id="rId422" Type="http://schemas.openxmlformats.org/officeDocument/2006/relationships/slide" Target="slides/slide419.xml"/><Relationship Id="rId421" Type="http://schemas.openxmlformats.org/officeDocument/2006/relationships/slide" Target="slides/slide418.xml"/><Relationship Id="rId420" Type="http://schemas.openxmlformats.org/officeDocument/2006/relationships/slide" Target="slides/slide417.xml"/><Relationship Id="rId42" Type="http://schemas.openxmlformats.org/officeDocument/2006/relationships/slide" Target="slides/slide40.xml"/><Relationship Id="rId419" Type="http://schemas.openxmlformats.org/officeDocument/2006/relationships/slide" Target="slides/slide416.xml"/><Relationship Id="rId418" Type="http://schemas.openxmlformats.org/officeDocument/2006/relationships/slide" Target="slides/slide415.xml"/><Relationship Id="rId417" Type="http://schemas.openxmlformats.org/officeDocument/2006/relationships/slide" Target="slides/slide414.xml"/><Relationship Id="rId416" Type="http://schemas.openxmlformats.org/officeDocument/2006/relationships/slide" Target="slides/slide413.xml"/><Relationship Id="rId415" Type="http://schemas.openxmlformats.org/officeDocument/2006/relationships/slide" Target="slides/slide412.xml"/><Relationship Id="rId414" Type="http://schemas.openxmlformats.org/officeDocument/2006/relationships/slide" Target="slides/slide411.xml"/><Relationship Id="rId413" Type="http://schemas.openxmlformats.org/officeDocument/2006/relationships/slide" Target="slides/slide410.xml"/><Relationship Id="rId412" Type="http://schemas.openxmlformats.org/officeDocument/2006/relationships/slide" Target="slides/slide409.xml"/><Relationship Id="rId411" Type="http://schemas.openxmlformats.org/officeDocument/2006/relationships/slide" Target="slides/slide408.xml"/><Relationship Id="rId410" Type="http://schemas.openxmlformats.org/officeDocument/2006/relationships/slide" Target="slides/slide407.xml"/><Relationship Id="rId41" Type="http://schemas.openxmlformats.org/officeDocument/2006/relationships/slide" Target="slides/slide39.xml"/><Relationship Id="rId409" Type="http://schemas.openxmlformats.org/officeDocument/2006/relationships/slide" Target="slides/slide406.xml"/><Relationship Id="rId408" Type="http://schemas.openxmlformats.org/officeDocument/2006/relationships/slide" Target="slides/slide405.xml"/><Relationship Id="rId407" Type="http://schemas.openxmlformats.org/officeDocument/2006/relationships/slide" Target="slides/slide404.xml"/><Relationship Id="rId406" Type="http://schemas.openxmlformats.org/officeDocument/2006/relationships/slide" Target="slides/slide403.xml"/><Relationship Id="rId405" Type="http://schemas.openxmlformats.org/officeDocument/2006/relationships/slide" Target="slides/slide402.xml"/><Relationship Id="rId404" Type="http://schemas.openxmlformats.org/officeDocument/2006/relationships/slide" Target="slides/slide401.xml"/><Relationship Id="rId403" Type="http://schemas.openxmlformats.org/officeDocument/2006/relationships/slide" Target="slides/slide400.xml"/><Relationship Id="rId402" Type="http://schemas.openxmlformats.org/officeDocument/2006/relationships/slide" Target="slides/slide399.xml"/><Relationship Id="rId401" Type="http://schemas.openxmlformats.org/officeDocument/2006/relationships/slide" Target="slides/slide398.xml"/><Relationship Id="rId400" Type="http://schemas.openxmlformats.org/officeDocument/2006/relationships/slide" Target="slides/slide397.xml"/><Relationship Id="rId40" Type="http://schemas.openxmlformats.org/officeDocument/2006/relationships/slide" Target="slides/slide38.xml"/><Relationship Id="rId4" Type="http://schemas.openxmlformats.org/officeDocument/2006/relationships/slide" Target="slides/slide2.xml"/><Relationship Id="rId399" Type="http://schemas.openxmlformats.org/officeDocument/2006/relationships/slide" Target="slides/slide396.xml"/><Relationship Id="rId398" Type="http://schemas.openxmlformats.org/officeDocument/2006/relationships/slide" Target="slides/slide395.xml"/><Relationship Id="rId397" Type="http://schemas.openxmlformats.org/officeDocument/2006/relationships/slide" Target="slides/slide394.xml"/><Relationship Id="rId396" Type="http://schemas.openxmlformats.org/officeDocument/2006/relationships/slide" Target="slides/slide393.xml"/><Relationship Id="rId395" Type="http://schemas.openxmlformats.org/officeDocument/2006/relationships/slide" Target="slides/slide392.xml"/><Relationship Id="rId394" Type="http://schemas.openxmlformats.org/officeDocument/2006/relationships/slide" Target="slides/slide391.xml"/><Relationship Id="rId393" Type="http://schemas.openxmlformats.org/officeDocument/2006/relationships/slide" Target="slides/slide390.xml"/><Relationship Id="rId392" Type="http://schemas.openxmlformats.org/officeDocument/2006/relationships/slide" Target="slides/slide389.xml"/><Relationship Id="rId391" Type="http://schemas.openxmlformats.org/officeDocument/2006/relationships/slide" Target="slides/slide388.xml"/><Relationship Id="rId390" Type="http://schemas.openxmlformats.org/officeDocument/2006/relationships/slide" Target="slides/slide387.xml"/><Relationship Id="rId39" Type="http://schemas.openxmlformats.org/officeDocument/2006/relationships/slide" Target="slides/slide37.xml"/><Relationship Id="rId389" Type="http://schemas.openxmlformats.org/officeDocument/2006/relationships/slide" Target="slides/slide386.xml"/><Relationship Id="rId388" Type="http://schemas.openxmlformats.org/officeDocument/2006/relationships/slide" Target="slides/slide385.xml"/><Relationship Id="rId387" Type="http://schemas.openxmlformats.org/officeDocument/2006/relationships/slide" Target="slides/slide384.xml"/><Relationship Id="rId386" Type="http://schemas.openxmlformats.org/officeDocument/2006/relationships/slide" Target="slides/slide383.xml"/><Relationship Id="rId385" Type="http://schemas.openxmlformats.org/officeDocument/2006/relationships/slide" Target="slides/slide382.xml"/><Relationship Id="rId384" Type="http://schemas.openxmlformats.org/officeDocument/2006/relationships/slide" Target="slides/slide381.xml"/><Relationship Id="rId383" Type="http://schemas.openxmlformats.org/officeDocument/2006/relationships/slide" Target="slides/slide380.xml"/><Relationship Id="rId382" Type="http://schemas.openxmlformats.org/officeDocument/2006/relationships/slide" Target="slides/slide379.xml"/><Relationship Id="rId381" Type="http://schemas.openxmlformats.org/officeDocument/2006/relationships/slide" Target="slides/slide378.xml"/><Relationship Id="rId380" Type="http://schemas.openxmlformats.org/officeDocument/2006/relationships/slide" Target="slides/slide377.xml"/><Relationship Id="rId38" Type="http://schemas.openxmlformats.org/officeDocument/2006/relationships/slide" Target="slides/slide36.xml"/><Relationship Id="rId379" Type="http://schemas.openxmlformats.org/officeDocument/2006/relationships/slide" Target="slides/slide376.xml"/><Relationship Id="rId378" Type="http://schemas.openxmlformats.org/officeDocument/2006/relationships/slide" Target="slides/slide375.xml"/><Relationship Id="rId377" Type="http://schemas.openxmlformats.org/officeDocument/2006/relationships/slide" Target="slides/slide374.xml"/><Relationship Id="rId376" Type="http://schemas.openxmlformats.org/officeDocument/2006/relationships/slide" Target="slides/slide373.xml"/><Relationship Id="rId375" Type="http://schemas.openxmlformats.org/officeDocument/2006/relationships/slide" Target="slides/slide372.xml"/><Relationship Id="rId374" Type="http://schemas.openxmlformats.org/officeDocument/2006/relationships/slide" Target="slides/slide371.xml"/><Relationship Id="rId373" Type="http://schemas.openxmlformats.org/officeDocument/2006/relationships/slide" Target="slides/slide370.xml"/><Relationship Id="rId372" Type="http://schemas.openxmlformats.org/officeDocument/2006/relationships/slide" Target="slides/slide369.xml"/><Relationship Id="rId371" Type="http://schemas.openxmlformats.org/officeDocument/2006/relationships/slide" Target="slides/slide368.xml"/><Relationship Id="rId370" Type="http://schemas.openxmlformats.org/officeDocument/2006/relationships/slide" Target="slides/slide367.xml"/><Relationship Id="rId37" Type="http://schemas.openxmlformats.org/officeDocument/2006/relationships/slide" Target="slides/slide35.xml"/><Relationship Id="rId369" Type="http://schemas.openxmlformats.org/officeDocument/2006/relationships/slide" Target="slides/slide366.xml"/><Relationship Id="rId368" Type="http://schemas.openxmlformats.org/officeDocument/2006/relationships/slide" Target="slides/slide365.xml"/><Relationship Id="rId367" Type="http://schemas.openxmlformats.org/officeDocument/2006/relationships/slide" Target="slides/slide364.xml"/><Relationship Id="rId366" Type="http://schemas.openxmlformats.org/officeDocument/2006/relationships/slide" Target="slides/slide363.xml"/><Relationship Id="rId365" Type="http://schemas.openxmlformats.org/officeDocument/2006/relationships/slide" Target="slides/slide362.xml"/><Relationship Id="rId364" Type="http://schemas.openxmlformats.org/officeDocument/2006/relationships/slide" Target="slides/slide361.xml"/><Relationship Id="rId363" Type="http://schemas.openxmlformats.org/officeDocument/2006/relationships/slide" Target="slides/slide360.xml"/><Relationship Id="rId362" Type="http://schemas.openxmlformats.org/officeDocument/2006/relationships/slide" Target="slides/slide359.xml"/><Relationship Id="rId361" Type="http://schemas.openxmlformats.org/officeDocument/2006/relationships/slide" Target="slides/slide358.xml"/><Relationship Id="rId360" Type="http://schemas.openxmlformats.org/officeDocument/2006/relationships/slide" Target="slides/slide357.xml"/><Relationship Id="rId36" Type="http://schemas.openxmlformats.org/officeDocument/2006/relationships/slide" Target="slides/slide34.xml"/><Relationship Id="rId359" Type="http://schemas.openxmlformats.org/officeDocument/2006/relationships/slide" Target="slides/slide356.xml"/><Relationship Id="rId358" Type="http://schemas.openxmlformats.org/officeDocument/2006/relationships/slide" Target="slides/slide355.xml"/><Relationship Id="rId357" Type="http://schemas.openxmlformats.org/officeDocument/2006/relationships/slide" Target="slides/slide354.xml"/><Relationship Id="rId356" Type="http://schemas.openxmlformats.org/officeDocument/2006/relationships/slide" Target="slides/slide353.xml"/><Relationship Id="rId355" Type="http://schemas.openxmlformats.org/officeDocument/2006/relationships/slide" Target="slides/slide352.xml"/><Relationship Id="rId354" Type="http://schemas.openxmlformats.org/officeDocument/2006/relationships/slide" Target="slides/slide351.xml"/><Relationship Id="rId353" Type="http://schemas.openxmlformats.org/officeDocument/2006/relationships/slide" Target="slides/slide350.xml"/><Relationship Id="rId352" Type="http://schemas.openxmlformats.org/officeDocument/2006/relationships/slide" Target="slides/slide349.xml"/><Relationship Id="rId351" Type="http://schemas.openxmlformats.org/officeDocument/2006/relationships/slide" Target="slides/slide348.xml"/><Relationship Id="rId350" Type="http://schemas.openxmlformats.org/officeDocument/2006/relationships/slide" Target="slides/slide347.xml"/><Relationship Id="rId35" Type="http://schemas.openxmlformats.org/officeDocument/2006/relationships/slide" Target="slides/slide33.xml"/><Relationship Id="rId349" Type="http://schemas.openxmlformats.org/officeDocument/2006/relationships/slide" Target="slides/slide346.xml"/><Relationship Id="rId348" Type="http://schemas.openxmlformats.org/officeDocument/2006/relationships/slide" Target="slides/slide345.xml"/><Relationship Id="rId347" Type="http://schemas.openxmlformats.org/officeDocument/2006/relationships/slide" Target="slides/slide344.xml"/><Relationship Id="rId346" Type="http://schemas.openxmlformats.org/officeDocument/2006/relationships/slide" Target="slides/slide343.xml"/><Relationship Id="rId345" Type="http://schemas.openxmlformats.org/officeDocument/2006/relationships/slide" Target="slides/slide342.xml"/><Relationship Id="rId344" Type="http://schemas.openxmlformats.org/officeDocument/2006/relationships/slide" Target="slides/slide341.xml"/><Relationship Id="rId343" Type="http://schemas.openxmlformats.org/officeDocument/2006/relationships/slide" Target="slides/slide340.xml"/><Relationship Id="rId342" Type="http://schemas.openxmlformats.org/officeDocument/2006/relationships/slide" Target="slides/slide339.xml"/><Relationship Id="rId341" Type="http://schemas.openxmlformats.org/officeDocument/2006/relationships/slide" Target="slides/slide338.xml"/><Relationship Id="rId340" Type="http://schemas.openxmlformats.org/officeDocument/2006/relationships/slide" Target="slides/slide337.xml"/><Relationship Id="rId34" Type="http://schemas.openxmlformats.org/officeDocument/2006/relationships/slide" Target="slides/slide32.xml"/><Relationship Id="rId339" Type="http://schemas.openxmlformats.org/officeDocument/2006/relationships/slide" Target="slides/slide336.xml"/><Relationship Id="rId338" Type="http://schemas.openxmlformats.org/officeDocument/2006/relationships/slide" Target="slides/slide335.xml"/><Relationship Id="rId337" Type="http://schemas.openxmlformats.org/officeDocument/2006/relationships/slide" Target="slides/slide334.xml"/><Relationship Id="rId336" Type="http://schemas.openxmlformats.org/officeDocument/2006/relationships/slide" Target="slides/slide333.xml"/><Relationship Id="rId335" Type="http://schemas.openxmlformats.org/officeDocument/2006/relationships/slide" Target="slides/slide332.xml"/><Relationship Id="rId334" Type="http://schemas.openxmlformats.org/officeDocument/2006/relationships/slide" Target="slides/slide331.xml"/><Relationship Id="rId333" Type="http://schemas.openxmlformats.org/officeDocument/2006/relationships/slide" Target="slides/slide330.xml"/><Relationship Id="rId332" Type="http://schemas.openxmlformats.org/officeDocument/2006/relationships/slide" Target="slides/slide329.xml"/><Relationship Id="rId331" Type="http://schemas.openxmlformats.org/officeDocument/2006/relationships/slide" Target="slides/slide328.xml"/><Relationship Id="rId330" Type="http://schemas.openxmlformats.org/officeDocument/2006/relationships/slide" Target="slides/slide327.xml"/><Relationship Id="rId33" Type="http://schemas.openxmlformats.org/officeDocument/2006/relationships/slide" Target="slides/slide31.xml"/><Relationship Id="rId329" Type="http://schemas.openxmlformats.org/officeDocument/2006/relationships/slide" Target="slides/slide326.xml"/><Relationship Id="rId328" Type="http://schemas.openxmlformats.org/officeDocument/2006/relationships/slide" Target="slides/slide325.xml"/><Relationship Id="rId327" Type="http://schemas.openxmlformats.org/officeDocument/2006/relationships/slide" Target="slides/slide324.xml"/><Relationship Id="rId326" Type="http://schemas.openxmlformats.org/officeDocument/2006/relationships/slide" Target="slides/slide323.xml"/><Relationship Id="rId325" Type="http://schemas.openxmlformats.org/officeDocument/2006/relationships/slide" Target="slides/slide322.xml"/><Relationship Id="rId324" Type="http://schemas.openxmlformats.org/officeDocument/2006/relationships/slide" Target="slides/slide321.xml"/><Relationship Id="rId323" Type="http://schemas.openxmlformats.org/officeDocument/2006/relationships/slide" Target="slides/slide320.xml"/><Relationship Id="rId322" Type="http://schemas.openxmlformats.org/officeDocument/2006/relationships/slide" Target="slides/slide319.xml"/><Relationship Id="rId321" Type="http://schemas.openxmlformats.org/officeDocument/2006/relationships/slide" Target="slides/slide318.xml"/><Relationship Id="rId320" Type="http://schemas.openxmlformats.org/officeDocument/2006/relationships/slide" Target="slides/slide317.xml"/><Relationship Id="rId32" Type="http://schemas.openxmlformats.org/officeDocument/2006/relationships/slide" Target="slides/slide30.xml"/><Relationship Id="rId319" Type="http://schemas.openxmlformats.org/officeDocument/2006/relationships/slide" Target="slides/slide316.xml"/><Relationship Id="rId318" Type="http://schemas.openxmlformats.org/officeDocument/2006/relationships/slide" Target="slides/slide315.xml"/><Relationship Id="rId317" Type="http://schemas.openxmlformats.org/officeDocument/2006/relationships/slide" Target="slides/slide314.xml"/><Relationship Id="rId316" Type="http://schemas.openxmlformats.org/officeDocument/2006/relationships/slide" Target="slides/slide313.xml"/><Relationship Id="rId315" Type="http://schemas.openxmlformats.org/officeDocument/2006/relationships/slide" Target="slides/slide312.xml"/><Relationship Id="rId314" Type="http://schemas.openxmlformats.org/officeDocument/2006/relationships/slide" Target="slides/slide311.xml"/><Relationship Id="rId313" Type="http://schemas.openxmlformats.org/officeDocument/2006/relationships/slide" Target="slides/slide310.xml"/><Relationship Id="rId312" Type="http://schemas.openxmlformats.org/officeDocument/2006/relationships/slide" Target="slides/slide309.xml"/><Relationship Id="rId311" Type="http://schemas.openxmlformats.org/officeDocument/2006/relationships/slide" Target="slides/slide308.xml"/><Relationship Id="rId310" Type="http://schemas.openxmlformats.org/officeDocument/2006/relationships/slide" Target="slides/slide307.xml"/><Relationship Id="rId31" Type="http://schemas.openxmlformats.org/officeDocument/2006/relationships/slide" Target="slides/slide29.xml"/><Relationship Id="rId309" Type="http://schemas.openxmlformats.org/officeDocument/2006/relationships/slide" Target="slides/slide306.xml"/><Relationship Id="rId308" Type="http://schemas.openxmlformats.org/officeDocument/2006/relationships/slide" Target="slides/slide305.xml"/><Relationship Id="rId307" Type="http://schemas.openxmlformats.org/officeDocument/2006/relationships/slide" Target="slides/slide304.xml"/><Relationship Id="rId306" Type="http://schemas.openxmlformats.org/officeDocument/2006/relationships/slide" Target="slides/slide303.xml"/><Relationship Id="rId305" Type="http://schemas.openxmlformats.org/officeDocument/2006/relationships/slide" Target="slides/slide302.xml"/><Relationship Id="rId304" Type="http://schemas.openxmlformats.org/officeDocument/2006/relationships/slide" Target="slides/slide301.xml"/><Relationship Id="rId303" Type="http://schemas.openxmlformats.org/officeDocument/2006/relationships/slide" Target="slides/slide300.xml"/><Relationship Id="rId302" Type="http://schemas.openxmlformats.org/officeDocument/2006/relationships/slide" Target="slides/slide299.xml"/><Relationship Id="rId301" Type="http://schemas.openxmlformats.org/officeDocument/2006/relationships/slide" Target="slides/slide298.xml"/><Relationship Id="rId300" Type="http://schemas.openxmlformats.org/officeDocument/2006/relationships/slide" Target="slides/slide297.xml"/><Relationship Id="rId30" Type="http://schemas.openxmlformats.org/officeDocument/2006/relationships/slide" Target="slides/slide28.xml"/><Relationship Id="rId3" Type="http://schemas.openxmlformats.org/officeDocument/2006/relationships/slide" Target="slides/slide1.xml"/><Relationship Id="rId299" Type="http://schemas.openxmlformats.org/officeDocument/2006/relationships/slide" Target="slides/slide296.xml"/><Relationship Id="rId298" Type="http://schemas.openxmlformats.org/officeDocument/2006/relationships/slide" Target="slides/slide295.xml"/><Relationship Id="rId297" Type="http://schemas.openxmlformats.org/officeDocument/2006/relationships/slide" Target="slides/slide294.xml"/><Relationship Id="rId296" Type="http://schemas.openxmlformats.org/officeDocument/2006/relationships/slide" Target="slides/slide293.xml"/><Relationship Id="rId295" Type="http://schemas.openxmlformats.org/officeDocument/2006/relationships/slide" Target="slides/slide292.xml"/><Relationship Id="rId294" Type="http://schemas.openxmlformats.org/officeDocument/2006/relationships/slide" Target="slides/slide291.xml"/><Relationship Id="rId293" Type="http://schemas.openxmlformats.org/officeDocument/2006/relationships/slide" Target="slides/slide290.xml"/><Relationship Id="rId292" Type="http://schemas.openxmlformats.org/officeDocument/2006/relationships/slide" Target="slides/slide289.xml"/><Relationship Id="rId291" Type="http://schemas.openxmlformats.org/officeDocument/2006/relationships/slide" Target="slides/slide288.xml"/><Relationship Id="rId290" Type="http://schemas.openxmlformats.org/officeDocument/2006/relationships/slide" Target="slides/slide287.xml"/><Relationship Id="rId29" Type="http://schemas.openxmlformats.org/officeDocument/2006/relationships/slide" Target="slides/slide27.xml"/><Relationship Id="rId289" Type="http://schemas.openxmlformats.org/officeDocument/2006/relationships/slide" Target="slides/slide286.xml"/><Relationship Id="rId288" Type="http://schemas.openxmlformats.org/officeDocument/2006/relationships/slide" Target="slides/slide285.xml"/><Relationship Id="rId287" Type="http://schemas.openxmlformats.org/officeDocument/2006/relationships/slide" Target="slides/slide284.xml"/><Relationship Id="rId286" Type="http://schemas.openxmlformats.org/officeDocument/2006/relationships/slide" Target="slides/slide283.xml"/><Relationship Id="rId285" Type="http://schemas.openxmlformats.org/officeDocument/2006/relationships/slide" Target="slides/slide282.xml"/><Relationship Id="rId284" Type="http://schemas.openxmlformats.org/officeDocument/2006/relationships/slide" Target="slides/slide281.xml"/><Relationship Id="rId283" Type="http://schemas.openxmlformats.org/officeDocument/2006/relationships/slide" Target="slides/slide280.xml"/><Relationship Id="rId282" Type="http://schemas.openxmlformats.org/officeDocument/2006/relationships/slide" Target="slides/slide279.xml"/><Relationship Id="rId281" Type="http://schemas.openxmlformats.org/officeDocument/2006/relationships/slide" Target="slides/slide278.xml"/><Relationship Id="rId280" Type="http://schemas.openxmlformats.org/officeDocument/2006/relationships/slide" Target="slides/slide277.xml"/><Relationship Id="rId28" Type="http://schemas.openxmlformats.org/officeDocument/2006/relationships/slide" Target="slides/slide26.xml"/><Relationship Id="rId279" Type="http://schemas.openxmlformats.org/officeDocument/2006/relationships/slide" Target="slides/slide276.xml"/><Relationship Id="rId278" Type="http://schemas.openxmlformats.org/officeDocument/2006/relationships/slide" Target="slides/slide275.xml"/><Relationship Id="rId277" Type="http://schemas.openxmlformats.org/officeDocument/2006/relationships/slide" Target="slides/slide274.xml"/><Relationship Id="rId276" Type="http://schemas.openxmlformats.org/officeDocument/2006/relationships/slide" Target="slides/slide273.xml"/><Relationship Id="rId275" Type="http://schemas.openxmlformats.org/officeDocument/2006/relationships/slide" Target="slides/slide272.xml"/><Relationship Id="rId274" Type="http://schemas.openxmlformats.org/officeDocument/2006/relationships/slide" Target="slides/slide271.xml"/><Relationship Id="rId273" Type="http://schemas.openxmlformats.org/officeDocument/2006/relationships/slide" Target="slides/slide270.xml"/><Relationship Id="rId272" Type="http://schemas.openxmlformats.org/officeDocument/2006/relationships/slide" Target="slides/slide269.xml"/><Relationship Id="rId271" Type="http://schemas.openxmlformats.org/officeDocument/2006/relationships/slide" Target="slides/slide268.xml"/><Relationship Id="rId270" Type="http://schemas.openxmlformats.org/officeDocument/2006/relationships/slide" Target="slides/slide267.xml"/><Relationship Id="rId27" Type="http://schemas.openxmlformats.org/officeDocument/2006/relationships/slide" Target="slides/slide25.xml"/><Relationship Id="rId269" Type="http://schemas.openxmlformats.org/officeDocument/2006/relationships/slide" Target="slides/slide266.xml"/><Relationship Id="rId268" Type="http://schemas.openxmlformats.org/officeDocument/2006/relationships/slide" Target="slides/slide265.xml"/><Relationship Id="rId267" Type="http://schemas.openxmlformats.org/officeDocument/2006/relationships/slide" Target="slides/slide264.xml"/><Relationship Id="rId266" Type="http://schemas.openxmlformats.org/officeDocument/2006/relationships/slide" Target="slides/slide263.xml"/><Relationship Id="rId265" Type="http://schemas.openxmlformats.org/officeDocument/2006/relationships/slide" Target="slides/slide262.xml"/><Relationship Id="rId264" Type="http://schemas.openxmlformats.org/officeDocument/2006/relationships/slide" Target="slides/slide261.xml"/><Relationship Id="rId263" Type="http://schemas.openxmlformats.org/officeDocument/2006/relationships/slide" Target="slides/slide260.xml"/><Relationship Id="rId262" Type="http://schemas.openxmlformats.org/officeDocument/2006/relationships/slide" Target="slides/slide259.xml"/><Relationship Id="rId261" Type="http://schemas.openxmlformats.org/officeDocument/2006/relationships/slide" Target="slides/slide258.xml"/><Relationship Id="rId260" Type="http://schemas.openxmlformats.org/officeDocument/2006/relationships/slide" Target="slides/slide257.xml"/><Relationship Id="rId26" Type="http://schemas.openxmlformats.org/officeDocument/2006/relationships/slide" Target="slides/slide24.xml"/><Relationship Id="rId259" Type="http://schemas.openxmlformats.org/officeDocument/2006/relationships/slide" Target="slides/slide256.xml"/><Relationship Id="rId258" Type="http://schemas.openxmlformats.org/officeDocument/2006/relationships/slide" Target="slides/slide255.xml"/><Relationship Id="rId257" Type="http://schemas.openxmlformats.org/officeDocument/2006/relationships/slide" Target="slides/slide254.xml"/><Relationship Id="rId256" Type="http://schemas.openxmlformats.org/officeDocument/2006/relationships/slide" Target="slides/slide253.xml"/><Relationship Id="rId255" Type="http://schemas.openxmlformats.org/officeDocument/2006/relationships/slide" Target="slides/slide252.xml"/><Relationship Id="rId254" Type="http://schemas.openxmlformats.org/officeDocument/2006/relationships/slide" Target="slides/slide251.xml"/><Relationship Id="rId253" Type="http://schemas.openxmlformats.org/officeDocument/2006/relationships/slide" Target="slides/slide250.xml"/><Relationship Id="rId252" Type="http://schemas.openxmlformats.org/officeDocument/2006/relationships/slide" Target="slides/slide249.xml"/><Relationship Id="rId251" Type="http://schemas.openxmlformats.org/officeDocument/2006/relationships/slide" Target="slides/slide248.xml"/><Relationship Id="rId250" Type="http://schemas.openxmlformats.org/officeDocument/2006/relationships/slide" Target="slides/slide247.xml"/><Relationship Id="rId25" Type="http://schemas.openxmlformats.org/officeDocument/2006/relationships/slide" Target="slides/slide23.xml"/><Relationship Id="rId249" Type="http://schemas.openxmlformats.org/officeDocument/2006/relationships/slide" Target="slides/slide246.xml"/><Relationship Id="rId248" Type="http://schemas.openxmlformats.org/officeDocument/2006/relationships/slide" Target="slides/slide245.xml"/><Relationship Id="rId247" Type="http://schemas.openxmlformats.org/officeDocument/2006/relationships/slide" Target="slides/slide244.xml"/><Relationship Id="rId246" Type="http://schemas.openxmlformats.org/officeDocument/2006/relationships/slide" Target="slides/slide243.xml"/><Relationship Id="rId245" Type="http://schemas.openxmlformats.org/officeDocument/2006/relationships/slide" Target="slides/slide242.xml"/><Relationship Id="rId244" Type="http://schemas.openxmlformats.org/officeDocument/2006/relationships/slide" Target="slides/slide241.xml"/><Relationship Id="rId243" Type="http://schemas.openxmlformats.org/officeDocument/2006/relationships/slide" Target="slides/slide240.xml"/><Relationship Id="rId242" Type="http://schemas.openxmlformats.org/officeDocument/2006/relationships/slide" Target="slides/slide239.xml"/><Relationship Id="rId241" Type="http://schemas.openxmlformats.org/officeDocument/2006/relationships/slide" Target="slides/slide238.xml"/><Relationship Id="rId240" Type="http://schemas.openxmlformats.org/officeDocument/2006/relationships/slide" Target="slides/slide237.xml"/><Relationship Id="rId24" Type="http://schemas.openxmlformats.org/officeDocument/2006/relationships/slide" Target="slides/slide22.xml"/><Relationship Id="rId239" Type="http://schemas.openxmlformats.org/officeDocument/2006/relationships/slide" Target="slides/slide236.xml"/><Relationship Id="rId238" Type="http://schemas.openxmlformats.org/officeDocument/2006/relationships/slide" Target="slides/slide235.xml"/><Relationship Id="rId237" Type="http://schemas.openxmlformats.org/officeDocument/2006/relationships/slide" Target="slides/slide234.xml"/><Relationship Id="rId236" Type="http://schemas.openxmlformats.org/officeDocument/2006/relationships/slide" Target="slides/slide233.xml"/><Relationship Id="rId235" Type="http://schemas.openxmlformats.org/officeDocument/2006/relationships/slide" Target="slides/slide232.xml"/><Relationship Id="rId234" Type="http://schemas.openxmlformats.org/officeDocument/2006/relationships/slide" Target="slides/slide231.xml"/><Relationship Id="rId233" Type="http://schemas.openxmlformats.org/officeDocument/2006/relationships/slide" Target="slides/slide230.xml"/><Relationship Id="rId232" Type="http://schemas.openxmlformats.org/officeDocument/2006/relationships/slide" Target="slides/slide229.xml"/><Relationship Id="rId231" Type="http://schemas.openxmlformats.org/officeDocument/2006/relationships/slide" Target="slides/slide228.xml"/><Relationship Id="rId230" Type="http://schemas.openxmlformats.org/officeDocument/2006/relationships/slide" Target="slides/slide227.xml"/><Relationship Id="rId23" Type="http://schemas.openxmlformats.org/officeDocument/2006/relationships/slide" Target="slides/slide21.xml"/><Relationship Id="rId229" Type="http://schemas.openxmlformats.org/officeDocument/2006/relationships/slide" Target="slides/slide226.xml"/><Relationship Id="rId228" Type="http://schemas.openxmlformats.org/officeDocument/2006/relationships/slide" Target="slides/slide225.xml"/><Relationship Id="rId227" Type="http://schemas.openxmlformats.org/officeDocument/2006/relationships/slide" Target="slides/slide224.xml"/><Relationship Id="rId226" Type="http://schemas.openxmlformats.org/officeDocument/2006/relationships/slide" Target="slides/slide223.xml"/><Relationship Id="rId225" Type="http://schemas.openxmlformats.org/officeDocument/2006/relationships/slide" Target="slides/slide222.xml"/><Relationship Id="rId224" Type="http://schemas.openxmlformats.org/officeDocument/2006/relationships/slide" Target="slides/slide221.xml"/><Relationship Id="rId223" Type="http://schemas.openxmlformats.org/officeDocument/2006/relationships/notesMaster" Target="notesMasters/notesMaster1.xml"/><Relationship Id="rId222" Type="http://schemas.openxmlformats.org/officeDocument/2006/relationships/slide" Target="slides/slide220.xml"/><Relationship Id="rId221" Type="http://schemas.openxmlformats.org/officeDocument/2006/relationships/slide" Target="slides/slide219.xml"/><Relationship Id="rId220" Type="http://schemas.openxmlformats.org/officeDocument/2006/relationships/slide" Target="slides/slide218.xml"/><Relationship Id="rId22" Type="http://schemas.openxmlformats.org/officeDocument/2006/relationships/slide" Target="slides/slide20.xml"/><Relationship Id="rId219" Type="http://schemas.openxmlformats.org/officeDocument/2006/relationships/slide" Target="slides/slide217.xml"/><Relationship Id="rId218" Type="http://schemas.openxmlformats.org/officeDocument/2006/relationships/slide" Target="slides/slide216.xml"/><Relationship Id="rId217" Type="http://schemas.openxmlformats.org/officeDocument/2006/relationships/slide" Target="slides/slide215.xml"/><Relationship Id="rId216" Type="http://schemas.openxmlformats.org/officeDocument/2006/relationships/slide" Target="slides/slide214.xml"/><Relationship Id="rId215" Type="http://schemas.openxmlformats.org/officeDocument/2006/relationships/slide" Target="slides/slide213.xml"/><Relationship Id="rId214" Type="http://schemas.openxmlformats.org/officeDocument/2006/relationships/slide" Target="slides/slide212.xml"/><Relationship Id="rId213" Type="http://schemas.openxmlformats.org/officeDocument/2006/relationships/slide" Target="slides/slide211.xml"/><Relationship Id="rId212" Type="http://schemas.openxmlformats.org/officeDocument/2006/relationships/slide" Target="slides/slide210.xml"/><Relationship Id="rId211" Type="http://schemas.openxmlformats.org/officeDocument/2006/relationships/slide" Target="slides/slide209.xml"/><Relationship Id="rId210" Type="http://schemas.openxmlformats.org/officeDocument/2006/relationships/slide" Target="slides/slide208.xml"/><Relationship Id="rId21" Type="http://schemas.openxmlformats.org/officeDocument/2006/relationships/slide" Target="slides/slide19.xml"/><Relationship Id="rId209" Type="http://schemas.openxmlformats.org/officeDocument/2006/relationships/slide" Target="slides/slide207.xml"/><Relationship Id="rId208" Type="http://schemas.openxmlformats.org/officeDocument/2006/relationships/slide" Target="slides/slide206.xml"/><Relationship Id="rId207" Type="http://schemas.openxmlformats.org/officeDocument/2006/relationships/slide" Target="slides/slide205.xml"/><Relationship Id="rId206" Type="http://schemas.openxmlformats.org/officeDocument/2006/relationships/slide" Target="slides/slide204.xml"/><Relationship Id="rId205" Type="http://schemas.openxmlformats.org/officeDocument/2006/relationships/slide" Target="slides/slide203.xml"/><Relationship Id="rId204" Type="http://schemas.openxmlformats.org/officeDocument/2006/relationships/slide" Target="slides/slide202.xml"/><Relationship Id="rId203" Type="http://schemas.openxmlformats.org/officeDocument/2006/relationships/slide" Target="slides/slide201.xml"/><Relationship Id="rId202" Type="http://schemas.openxmlformats.org/officeDocument/2006/relationships/slide" Target="slides/slide200.xml"/><Relationship Id="rId201" Type="http://schemas.openxmlformats.org/officeDocument/2006/relationships/slide" Target="slides/slide199.xml"/><Relationship Id="rId200" Type="http://schemas.openxmlformats.org/officeDocument/2006/relationships/slide" Target="slides/slide198.xml"/><Relationship Id="rId20" Type="http://schemas.openxmlformats.org/officeDocument/2006/relationships/slide" Target="slides/slide18.xml"/><Relationship Id="rId2" Type="http://schemas.openxmlformats.org/officeDocument/2006/relationships/theme" Target="theme/theme1.xml"/><Relationship Id="rId199" Type="http://schemas.openxmlformats.org/officeDocument/2006/relationships/slide" Target="slides/slide197.xml"/><Relationship Id="rId198" Type="http://schemas.openxmlformats.org/officeDocument/2006/relationships/slide" Target="slides/slide196.xml"/><Relationship Id="rId197" Type="http://schemas.openxmlformats.org/officeDocument/2006/relationships/slide" Target="slides/slide195.xml"/><Relationship Id="rId196" Type="http://schemas.openxmlformats.org/officeDocument/2006/relationships/slide" Target="slides/slide194.xml"/><Relationship Id="rId195" Type="http://schemas.openxmlformats.org/officeDocument/2006/relationships/slide" Target="slides/slide193.xml"/><Relationship Id="rId194" Type="http://schemas.openxmlformats.org/officeDocument/2006/relationships/slide" Target="slides/slide192.xml"/><Relationship Id="rId193" Type="http://schemas.openxmlformats.org/officeDocument/2006/relationships/slide" Target="slides/slide191.xml"/><Relationship Id="rId192" Type="http://schemas.openxmlformats.org/officeDocument/2006/relationships/slide" Target="slides/slide190.xml"/><Relationship Id="rId191" Type="http://schemas.openxmlformats.org/officeDocument/2006/relationships/slide" Target="slides/slide189.xml"/><Relationship Id="rId190" Type="http://schemas.openxmlformats.org/officeDocument/2006/relationships/slide" Target="slides/slide188.xml"/><Relationship Id="rId19" Type="http://schemas.openxmlformats.org/officeDocument/2006/relationships/slide" Target="slides/slide17.xml"/><Relationship Id="rId189" Type="http://schemas.openxmlformats.org/officeDocument/2006/relationships/slide" Target="slides/slide187.xml"/><Relationship Id="rId188" Type="http://schemas.openxmlformats.org/officeDocument/2006/relationships/slide" Target="slides/slide186.xml"/><Relationship Id="rId187" Type="http://schemas.openxmlformats.org/officeDocument/2006/relationships/slide" Target="slides/slide185.xml"/><Relationship Id="rId186" Type="http://schemas.openxmlformats.org/officeDocument/2006/relationships/slide" Target="slides/slide184.xml"/><Relationship Id="rId185" Type="http://schemas.openxmlformats.org/officeDocument/2006/relationships/slide" Target="slides/slide183.xml"/><Relationship Id="rId184" Type="http://schemas.openxmlformats.org/officeDocument/2006/relationships/slide" Target="slides/slide182.xml"/><Relationship Id="rId183" Type="http://schemas.openxmlformats.org/officeDocument/2006/relationships/slide" Target="slides/slide181.xml"/><Relationship Id="rId182" Type="http://schemas.openxmlformats.org/officeDocument/2006/relationships/slide" Target="slides/slide180.xml"/><Relationship Id="rId181" Type="http://schemas.openxmlformats.org/officeDocument/2006/relationships/slide" Target="slides/slide179.xml"/><Relationship Id="rId180" Type="http://schemas.openxmlformats.org/officeDocument/2006/relationships/slide" Target="slides/slide178.xml"/><Relationship Id="rId18" Type="http://schemas.openxmlformats.org/officeDocument/2006/relationships/slide" Target="slides/slide16.xml"/><Relationship Id="rId179" Type="http://schemas.openxmlformats.org/officeDocument/2006/relationships/slide" Target="slides/slide177.xml"/><Relationship Id="rId178" Type="http://schemas.openxmlformats.org/officeDocument/2006/relationships/slide" Target="slides/slide176.xml"/><Relationship Id="rId177" Type="http://schemas.openxmlformats.org/officeDocument/2006/relationships/slide" Target="slides/slide175.xml"/><Relationship Id="rId176" Type="http://schemas.openxmlformats.org/officeDocument/2006/relationships/slide" Target="slides/slide174.xml"/><Relationship Id="rId175" Type="http://schemas.openxmlformats.org/officeDocument/2006/relationships/slide" Target="slides/slide173.xml"/><Relationship Id="rId174" Type="http://schemas.openxmlformats.org/officeDocument/2006/relationships/slide" Target="slides/slide172.xml"/><Relationship Id="rId173" Type="http://schemas.openxmlformats.org/officeDocument/2006/relationships/slide" Target="slides/slide171.xml"/><Relationship Id="rId172" Type="http://schemas.openxmlformats.org/officeDocument/2006/relationships/slide" Target="slides/slide170.xml"/><Relationship Id="rId171" Type="http://schemas.openxmlformats.org/officeDocument/2006/relationships/slide" Target="slides/slide169.xml"/><Relationship Id="rId170" Type="http://schemas.openxmlformats.org/officeDocument/2006/relationships/slide" Target="slides/slide168.xml"/><Relationship Id="rId17" Type="http://schemas.openxmlformats.org/officeDocument/2006/relationships/slide" Target="slides/slide15.xml"/><Relationship Id="rId169" Type="http://schemas.openxmlformats.org/officeDocument/2006/relationships/slide" Target="slides/slide167.xml"/><Relationship Id="rId168" Type="http://schemas.openxmlformats.org/officeDocument/2006/relationships/slide" Target="slides/slide166.xml"/><Relationship Id="rId167" Type="http://schemas.openxmlformats.org/officeDocument/2006/relationships/slide" Target="slides/slide165.xml"/><Relationship Id="rId166" Type="http://schemas.openxmlformats.org/officeDocument/2006/relationships/slide" Target="slides/slide164.xml"/><Relationship Id="rId165" Type="http://schemas.openxmlformats.org/officeDocument/2006/relationships/slide" Target="slides/slide163.xml"/><Relationship Id="rId164" Type="http://schemas.openxmlformats.org/officeDocument/2006/relationships/slide" Target="slides/slide162.xml"/><Relationship Id="rId163" Type="http://schemas.openxmlformats.org/officeDocument/2006/relationships/slide" Target="slides/slide161.xml"/><Relationship Id="rId162" Type="http://schemas.openxmlformats.org/officeDocument/2006/relationships/slide" Target="slides/slide160.xml"/><Relationship Id="rId161" Type="http://schemas.openxmlformats.org/officeDocument/2006/relationships/slide" Target="slides/slide159.xml"/><Relationship Id="rId160" Type="http://schemas.openxmlformats.org/officeDocument/2006/relationships/slide" Target="slides/slide158.xml"/><Relationship Id="rId16" Type="http://schemas.openxmlformats.org/officeDocument/2006/relationships/slide" Target="slides/slide14.xml"/><Relationship Id="rId159" Type="http://schemas.openxmlformats.org/officeDocument/2006/relationships/slide" Target="slides/slide157.xml"/><Relationship Id="rId158" Type="http://schemas.openxmlformats.org/officeDocument/2006/relationships/slide" Target="slides/slide156.xml"/><Relationship Id="rId157" Type="http://schemas.openxmlformats.org/officeDocument/2006/relationships/slide" Target="slides/slide155.xml"/><Relationship Id="rId156" Type="http://schemas.openxmlformats.org/officeDocument/2006/relationships/slide" Target="slides/slide154.xml"/><Relationship Id="rId155" Type="http://schemas.openxmlformats.org/officeDocument/2006/relationships/slide" Target="slides/slide153.xml"/><Relationship Id="rId154" Type="http://schemas.openxmlformats.org/officeDocument/2006/relationships/slide" Target="slides/slide152.xml"/><Relationship Id="rId153" Type="http://schemas.openxmlformats.org/officeDocument/2006/relationships/slide" Target="slides/slide151.xml"/><Relationship Id="rId152" Type="http://schemas.openxmlformats.org/officeDocument/2006/relationships/slide" Target="slides/slide150.xml"/><Relationship Id="rId151" Type="http://schemas.openxmlformats.org/officeDocument/2006/relationships/slide" Target="slides/slide149.xml"/><Relationship Id="rId150" Type="http://schemas.openxmlformats.org/officeDocument/2006/relationships/slide" Target="slides/slide148.xml"/><Relationship Id="rId15" Type="http://schemas.openxmlformats.org/officeDocument/2006/relationships/slide" Target="slides/slide13.xml"/><Relationship Id="rId149" Type="http://schemas.openxmlformats.org/officeDocument/2006/relationships/slide" Target="slides/slide147.xml"/><Relationship Id="rId148" Type="http://schemas.openxmlformats.org/officeDocument/2006/relationships/slide" Target="slides/slide146.xml"/><Relationship Id="rId147" Type="http://schemas.openxmlformats.org/officeDocument/2006/relationships/slide" Target="slides/slide145.xml"/><Relationship Id="rId146" Type="http://schemas.openxmlformats.org/officeDocument/2006/relationships/slide" Target="slides/slide144.xml"/><Relationship Id="rId145" Type="http://schemas.openxmlformats.org/officeDocument/2006/relationships/slide" Target="slides/slide143.xml"/><Relationship Id="rId144" Type="http://schemas.openxmlformats.org/officeDocument/2006/relationships/slide" Target="slides/slide142.xml"/><Relationship Id="rId143" Type="http://schemas.openxmlformats.org/officeDocument/2006/relationships/slide" Target="slides/slide141.xml"/><Relationship Id="rId142" Type="http://schemas.openxmlformats.org/officeDocument/2006/relationships/slide" Target="slides/slide140.xml"/><Relationship Id="rId141" Type="http://schemas.openxmlformats.org/officeDocument/2006/relationships/slide" Target="slides/slide139.xml"/><Relationship Id="rId140" Type="http://schemas.openxmlformats.org/officeDocument/2006/relationships/slide" Target="slides/slide138.xml"/><Relationship Id="rId14" Type="http://schemas.openxmlformats.org/officeDocument/2006/relationships/slide" Target="slides/slide12.xml"/><Relationship Id="rId139" Type="http://schemas.openxmlformats.org/officeDocument/2006/relationships/slide" Target="slides/slide137.xml"/><Relationship Id="rId138" Type="http://schemas.openxmlformats.org/officeDocument/2006/relationships/slide" Target="slides/slide136.xml"/><Relationship Id="rId137" Type="http://schemas.openxmlformats.org/officeDocument/2006/relationships/slide" Target="slides/slide135.xml"/><Relationship Id="rId136" Type="http://schemas.openxmlformats.org/officeDocument/2006/relationships/slide" Target="slides/slide134.xml"/><Relationship Id="rId135" Type="http://schemas.openxmlformats.org/officeDocument/2006/relationships/slide" Target="slides/slide133.xml"/><Relationship Id="rId134" Type="http://schemas.openxmlformats.org/officeDocument/2006/relationships/slide" Target="slides/slide132.xml"/><Relationship Id="rId133" Type="http://schemas.openxmlformats.org/officeDocument/2006/relationships/slide" Target="slides/slide131.xml"/><Relationship Id="rId132" Type="http://schemas.openxmlformats.org/officeDocument/2006/relationships/slide" Target="slides/slide130.xml"/><Relationship Id="rId131" Type="http://schemas.openxmlformats.org/officeDocument/2006/relationships/slide" Target="slides/slide129.xml"/><Relationship Id="rId130" Type="http://schemas.openxmlformats.org/officeDocument/2006/relationships/slide" Target="slides/slide128.xml"/><Relationship Id="rId13" Type="http://schemas.openxmlformats.org/officeDocument/2006/relationships/slide" Target="slides/slide11.xml"/><Relationship Id="rId129" Type="http://schemas.openxmlformats.org/officeDocument/2006/relationships/slide" Target="slides/slide127.xml"/><Relationship Id="rId128" Type="http://schemas.openxmlformats.org/officeDocument/2006/relationships/slide" Target="slides/slide126.xml"/><Relationship Id="rId127" Type="http://schemas.openxmlformats.org/officeDocument/2006/relationships/slide" Target="slides/slide125.xml"/><Relationship Id="rId126" Type="http://schemas.openxmlformats.org/officeDocument/2006/relationships/slide" Target="slides/slide124.xml"/><Relationship Id="rId125" Type="http://schemas.openxmlformats.org/officeDocument/2006/relationships/slide" Target="slides/slide123.xml"/><Relationship Id="rId124" Type="http://schemas.openxmlformats.org/officeDocument/2006/relationships/slide" Target="slides/slide122.xml"/><Relationship Id="rId123" Type="http://schemas.openxmlformats.org/officeDocument/2006/relationships/slide" Target="slides/slide121.xml"/><Relationship Id="rId122" Type="http://schemas.openxmlformats.org/officeDocument/2006/relationships/slide" Target="slides/slide120.xml"/><Relationship Id="rId121" Type="http://schemas.openxmlformats.org/officeDocument/2006/relationships/slide" Target="slides/slide119.xml"/><Relationship Id="rId120" Type="http://schemas.openxmlformats.org/officeDocument/2006/relationships/slide" Target="slides/slide118.xml"/><Relationship Id="rId12" Type="http://schemas.openxmlformats.org/officeDocument/2006/relationships/slide" Target="slides/slide10.xml"/><Relationship Id="rId119" Type="http://schemas.openxmlformats.org/officeDocument/2006/relationships/slide" Target="slides/slide117.xml"/><Relationship Id="rId118" Type="http://schemas.openxmlformats.org/officeDocument/2006/relationships/slide" Target="slides/slide116.xml"/><Relationship Id="rId117" Type="http://schemas.openxmlformats.org/officeDocument/2006/relationships/slide" Target="slides/slide115.xml"/><Relationship Id="rId1166" Type="http://schemas.openxmlformats.org/officeDocument/2006/relationships/commentAuthors" Target="commentAuthors.xml"/><Relationship Id="rId1165" Type="http://schemas.openxmlformats.org/officeDocument/2006/relationships/tableStyles" Target="tableStyles.xml"/><Relationship Id="rId1164" Type="http://schemas.openxmlformats.org/officeDocument/2006/relationships/viewProps" Target="viewProps.xml"/><Relationship Id="rId1163" Type="http://schemas.openxmlformats.org/officeDocument/2006/relationships/presProps" Target="presProps.xml"/><Relationship Id="rId1162" Type="http://schemas.openxmlformats.org/officeDocument/2006/relationships/handoutMaster" Target="handoutMasters/handoutMaster1.xml"/><Relationship Id="rId1161" Type="http://schemas.openxmlformats.org/officeDocument/2006/relationships/slide" Target="slides/slide1158.xml"/><Relationship Id="rId1160" Type="http://schemas.openxmlformats.org/officeDocument/2006/relationships/slide" Target="slides/slide1157.xml"/><Relationship Id="rId116" Type="http://schemas.openxmlformats.org/officeDocument/2006/relationships/slide" Target="slides/slide114.xml"/><Relationship Id="rId1159" Type="http://schemas.openxmlformats.org/officeDocument/2006/relationships/slide" Target="slides/slide1156.xml"/><Relationship Id="rId1158" Type="http://schemas.openxmlformats.org/officeDocument/2006/relationships/slide" Target="slides/slide1155.xml"/><Relationship Id="rId1157" Type="http://schemas.openxmlformats.org/officeDocument/2006/relationships/slide" Target="slides/slide1154.xml"/><Relationship Id="rId1156" Type="http://schemas.openxmlformats.org/officeDocument/2006/relationships/slide" Target="slides/slide1153.xml"/><Relationship Id="rId1155" Type="http://schemas.openxmlformats.org/officeDocument/2006/relationships/slide" Target="slides/slide1152.xml"/><Relationship Id="rId1154" Type="http://schemas.openxmlformats.org/officeDocument/2006/relationships/slide" Target="slides/slide1151.xml"/><Relationship Id="rId1153" Type="http://schemas.openxmlformats.org/officeDocument/2006/relationships/slide" Target="slides/slide1150.xml"/><Relationship Id="rId1152" Type="http://schemas.openxmlformats.org/officeDocument/2006/relationships/slide" Target="slides/slide1149.xml"/><Relationship Id="rId1151" Type="http://schemas.openxmlformats.org/officeDocument/2006/relationships/slide" Target="slides/slide1148.xml"/><Relationship Id="rId1150" Type="http://schemas.openxmlformats.org/officeDocument/2006/relationships/slide" Target="slides/slide1147.xml"/><Relationship Id="rId115" Type="http://schemas.openxmlformats.org/officeDocument/2006/relationships/slide" Target="slides/slide113.xml"/><Relationship Id="rId1149" Type="http://schemas.openxmlformats.org/officeDocument/2006/relationships/slide" Target="slides/slide1146.xml"/><Relationship Id="rId1148" Type="http://schemas.openxmlformats.org/officeDocument/2006/relationships/slide" Target="slides/slide1145.xml"/><Relationship Id="rId1147" Type="http://schemas.openxmlformats.org/officeDocument/2006/relationships/slide" Target="slides/slide1144.xml"/><Relationship Id="rId1146" Type="http://schemas.openxmlformats.org/officeDocument/2006/relationships/slide" Target="slides/slide1143.xml"/><Relationship Id="rId1145" Type="http://schemas.openxmlformats.org/officeDocument/2006/relationships/slide" Target="slides/slide1142.xml"/><Relationship Id="rId1144" Type="http://schemas.openxmlformats.org/officeDocument/2006/relationships/slide" Target="slides/slide1141.xml"/><Relationship Id="rId1143" Type="http://schemas.openxmlformats.org/officeDocument/2006/relationships/slide" Target="slides/slide1140.xml"/><Relationship Id="rId1142" Type="http://schemas.openxmlformats.org/officeDocument/2006/relationships/slide" Target="slides/slide1139.xml"/><Relationship Id="rId1141" Type="http://schemas.openxmlformats.org/officeDocument/2006/relationships/slide" Target="slides/slide1138.xml"/><Relationship Id="rId1140" Type="http://schemas.openxmlformats.org/officeDocument/2006/relationships/slide" Target="slides/slide1137.xml"/><Relationship Id="rId114" Type="http://schemas.openxmlformats.org/officeDocument/2006/relationships/slide" Target="slides/slide112.xml"/><Relationship Id="rId1139" Type="http://schemas.openxmlformats.org/officeDocument/2006/relationships/slide" Target="slides/slide1136.xml"/><Relationship Id="rId1138" Type="http://schemas.openxmlformats.org/officeDocument/2006/relationships/slide" Target="slides/slide1135.xml"/><Relationship Id="rId1137" Type="http://schemas.openxmlformats.org/officeDocument/2006/relationships/slide" Target="slides/slide1134.xml"/><Relationship Id="rId1136" Type="http://schemas.openxmlformats.org/officeDocument/2006/relationships/slide" Target="slides/slide1133.xml"/><Relationship Id="rId1135" Type="http://schemas.openxmlformats.org/officeDocument/2006/relationships/slide" Target="slides/slide1132.xml"/><Relationship Id="rId1134" Type="http://schemas.openxmlformats.org/officeDocument/2006/relationships/slide" Target="slides/slide1131.xml"/><Relationship Id="rId1133" Type="http://schemas.openxmlformats.org/officeDocument/2006/relationships/slide" Target="slides/slide1130.xml"/><Relationship Id="rId1132" Type="http://schemas.openxmlformats.org/officeDocument/2006/relationships/slide" Target="slides/slide1129.xml"/><Relationship Id="rId1131" Type="http://schemas.openxmlformats.org/officeDocument/2006/relationships/slide" Target="slides/slide1128.xml"/><Relationship Id="rId1130" Type="http://schemas.openxmlformats.org/officeDocument/2006/relationships/slide" Target="slides/slide1127.xml"/><Relationship Id="rId113" Type="http://schemas.openxmlformats.org/officeDocument/2006/relationships/slide" Target="slides/slide111.xml"/><Relationship Id="rId1129" Type="http://schemas.openxmlformats.org/officeDocument/2006/relationships/slide" Target="slides/slide1126.xml"/><Relationship Id="rId1128" Type="http://schemas.openxmlformats.org/officeDocument/2006/relationships/slide" Target="slides/slide1125.xml"/><Relationship Id="rId1127" Type="http://schemas.openxmlformats.org/officeDocument/2006/relationships/slide" Target="slides/slide1124.xml"/><Relationship Id="rId1126" Type="http://schemas.openxmlformats.org/officeDocument/2006/relationships/slide" Target="slides/slide1123.xml"/><Relationship Id="rId1125" Type="http://schemas.openxmlformats.org/officeDocument/2006/relationships/slide" Target="slides/slide1122.xml"/><Relationship Id="rId1124" Type="http://schemas.openxmlformats.org/officeDocument/2006/relationships/slide" Target="slides/slide1121.xml"/><Relationship Id="rId1123" Type="http://schemas.openxmlformats.org/officeDocument/2006/relationships/slide" Target="slides/slide1120.xml"/><Relationship Id="rId1122" Type="http://schemas.openxmlformats.org/officeDocument/2006/relationships/slide" Target="slides/slide1119.xml"/><Relationship Id="rId1121" Type="http://schemas.openxmlformats.org/officeDocument/2006/relationships/slide" Target="slides/slide1118.xml"/><Relationship Id="rId1120" Type="http://schemas.openxmlformats.org/officeDocument/2006/relationships/slide" Target="slides/slide1117.xml"/><Relationship Id="rId112" Type="http://schemas.openxmlformats.org/officeDocument/2006/relationships/slide" Target="slides/slide110.xml"/><Relationship Id="rId1119" Type="http://schemas.openxmlformats.org/officeDocument/2006/relationships/slide" Target="slides/slide1116.xml"/><Relationship Id="rId1118" Type="http://schemas.openxmlformats.org/officeDocument/2006/relationships/slide" Target="slides/slide1115.xml"/><Relationship Id="rId1117" Type="http://schemas.openxmlformats.org/officeDocument/2006/relationships/slide" Target="slides/slide1114.xml"/><Relationship Id="rId1116" Type="http://schemas.openxmlformats.org/officeDocument/2006/relationships/slide" Target="slides/slide1113.xml"/><Relationship Id="rId1115" Type="http://schemas.openxmlformats.org/officeDocument/2006/relationships/slide" Target="slides/slide1112.xml"/><Relationship Id="rId1114" Type="http://schemas.openxmlformats.org/officeDocument/2006/relationships/slide" Target="slides/slide1111.xml"/><Relationship Id="rId1113" Type="http://schemas.openxmlformats.org/officeDocument/2006/relationships/slide" Target="slides/slide1110.xml"/><Relationship Id="rId1112" Type="http://schemas.openxmlformats.org/officeDocument/2006/relationships/slide" Target="slides/slide1109.xml"/><Relationship Id="rId1111" Type="http://schemas.openxmlformats.org/officeDocument/2006/relationships/slide" Target="slides/slide1108.xml"/><Relationship Id="rId1110" Type="http://schemas.openxmlformats.org/officeDocument/2006/relationships/slide" Target="slides/slide1107.xml"/><Relationship Id="rId111" Type="http://schemas.openxmlformats.org/officeDocument/2006/relationships/slide" Target="slides/slide109.xml"/><Relationship Id="rId1109" Type="http://schemas.openxmlformats.org/officeDocument/2006/relationships/slide" Target="slides/slide1106.xml"/><Relationship Id="rId1108" Type="http://schemas.openxmlformats.org/officeDocument/2006/relationships/slide" Target="slides/slide1105.xml"/><Relationship Id="rId1107" Type="http://schemas.openxmlformats.org/officeDocument/2006/relationships/slide" Target="slides/slide1104.xml"/><Relationship Id="rId1106" Type="http://schemas.openxmlformats.org/officeDocument/2006/relationships/slide" Target="slides/slide1103.xml"/><Relationship Id="rId1105" Type="http://schemas.openxmlformats.org/officeDocument/2006/relationships/slide" Target="slides/slide1102.xml"/><Relationship Id="rId1104" Type="http://schemas.openxmlformats.org/officeDocument/2006/relationships/slide" Target="slides/slide1101.xml"/><Relationship Id="rId1103" Type="http://schemas.openxmlformats.org/officeDocument/2006/relationships/slide" Target="slides/slide1100.xml"/><Relationship Id="rId1102" Type="http://schemas.openxmlformats.org/officeDocument/2006/relationships/slide" Target="slides/slide1099.xml"/><Relationship Id="rId1101" Type="http://schemas.openxmlformats.org/officeDocument/2006/relationships/slide" Target="slides/slide1098.xml"/><Relationship Id="rId1100" Type="http://schemas.openxmlformats.org/officeDocument/2006/relationships/slide" Target="slides/slide1097.xml"/><Relationship Id="rId110" Type="http://schemas.openxmlformats.org/officeDocument/2006/relationships/slide" Target="slides/slide108.xml"/><Relationship Id="rId11" Type="http://schemas.openxmlformats.org/officeDocument/2006/relationships/slide" Target="slides/slide9.xml"/><Relationship Id="rId1099" Type="http://schemas.openxmlformats.org/officeDocument/2006/relationships/slide" Target="slides/slide1096.xml"/><Relationship Id="rId1098" Type="http://schemas.openxmlformats.org/officeDocument/2006/relationships/slide" Target="slides/slide1095.xml"/><Relationship Id="rId1097" Type="http://schemas.openxmlformats.org/officeDocument/2006/relationships/slide" Target="slides/slide1094.xml"/><Relationship Id="rId1096" Type="http://schemas.openxmlformats.org/officeDocument/2006/relationships/slide" Target="slides/slide1093.xml"/><Relationship Id="rId1095" Type="http://schemas.openxmlformats.org/officeDocument/2006/relationships/slide" Target="slides/slide1092.xml"/><Relationship Id="rId1094" Type="http://schemas.openxmlformats.org/officeDocument/2006/relationships/slide" Target="slides/slide1091.xml"/><Relationship Id="rId1093" Type="http://schemas.openxmlformats.org/officeDocument/2006/relationships/slide" Target="slides/slide1090.xml"/><Relationship Id="rId1092" Type="http://schemas.openxmlformats.org/officeDocument/2006/relationships/slide" Target="slides/slide1089.xml"/><Relationship Id="rId1091" Type="http://schemas.openxmlformats.org/officeDocument/2006/relationships/slide" Target="slides/slide1088.xml"/><Relationship Id="rId1090" Type="http://schemas.openxmlformats.org/officeDocument/2006/relationships/slide" Target="slides/slide1087.xml"/><Relationship Id="rId109" Type="http://schemas.openxmlformats.org/officeDocument/2006/relationships/slide" Target="slides/slide107.xml"/><Relationship Id="rId1089" Type="http://schemas.openxmlformats.org/officeDocument/2006/relationships/slide" Target="slides/slide1086.xml"/><Relationship Id="rId1088" Type="http://schemas.openxmlformats.org/officeDocument/2006/relationships/slide" Target="slides/slide1085.xml"/><Relationship Id="rId1087" Type="http://schemas.openxmlformats.org/officeDocument/2006/relationships/slide" Target="slides/slide1084.xml"/><Relationship Id="rId1086" Type="http://schemas.openxmlformats.org/officeDocument/2006/relationships/slide" Target="slides/slide1083.xml"/><Relationship Id="rId1085" Type="http://schemas.openxmlformats.org/officeDocument/2006/relationships/slide" Target="slides/slide1082.xml"/><Relationship Id="rId1084" Type="http://schemas.openxmlformats.org/officeDocument/2006/relationships/slide" Target="slides/slide1081.xml"/><Relationship Id="rId1083" Type="http://schemas.openxmlformats.org/officeDocument/2006/relationships/slide" Target="slides/slide1080.xml"/><Relationship Id="rId1082" Type="http://schemas.openxmlformats.org/officeDocument/2006/relationships/slide" Target="slides/slide1079.xml"/><Relationship Id="rId1081" Type="http://schemas.openxmlformats.org/officeDocument/2006/relationships/slide" Target="slides/slide1078.xml"/><Relationship Id="rId1080" Type="http://schemas.openxmlformats.org/officeDocument/2006/relationships/slide" Target="slides/slide1077.xml"/><Relationship Id="rId108" Type="http://schemas.openxmlformats.org/officeDocument/2006/relationships/slide" Target="slides/slide106.xml"/><Relationship Id="rId1079" Type="http://schemas.openxmlformats.org/officeDocument/2006/relationships/slide" Target="slides/slide1076.xml"/><Relationship Id="rId1078" Type="http://schemas.openxmlformats.org/officeDocument/2006/relationships/slide" Target="slides/slide1075.xml"/><Relationship Id="rId1077" Type="http://schemas.openxmlformats.org/officeDocument/2006/relationships/slide" Target="slides/slide1074.xml"/><Relationship Id="rId1076" Type="http://schemas.openxmlformats.org/officeDocument/2006/relationships/slide" Target="slides/slide1073.xml"/><Relationship Id="rId1075" Type="http://schemas.openxmlformats.org/officeDocument/2006/relationships/slide" Target="slides/slide1072.xml"/><Relationship Id="rId1074" Type="http://schemas.openxmlformats.org/officeDocument/2006/relationships/slide" Target="slides/slide1071.xml"/><Relationship Id="rId1073" Type="http://schemas.openxmlformats.org/officeDocument/2006/relationships/slide" Target="slides/slide1070.xml"/><Relationship Id="rId1072" Type="http://schemas.openxmlformats.org/officeDocument/2006/relationships/slide" Target="slides/slide1069.xml"/><Relationship Id="rId1071" Type="http://schemas.openxmlformats.org/officeDocument/2006/relationships/slide" Target="slides/slide1068.xml"/><Relationship Id="rId1070" Type="http://schemas.openxmlformats.org/officeDocument/2006/relationships/slide" Target="slides/slide1067.xml"/><Relationship Id="rId107" Type="http://schemas.openxmlformats.org/officeDocument/2006/relationships/slide" Target="slides/slide105.xml"/><Relationship Id="rId1069" Type="http://schemas.openxmlformats.org/officeDocument/2006/relationships/slide" Target="slides/slide1066.xml"/><Relationship Id="rId1068" Type="http://schemas.openxmlformats.org/officeDocument/2006/relationships/slide" Target="slides/slide1065.xml"/><Relationship Id="rId1067" Type="http://schemas.openxmlformats.org/officeDocument/2006/relationships/slide" Target="slides/slide1064.xml"/><Relationship Id="rId1066" Type="http://schemas.openxmlformats.org/officeDocument/2006/relationships/slide" Target="slides/slide1063.xml"/><Relationship Id="rId1065" Type="http://schemas.openxmlformats.org/officeDocument/2006/relationships/slide" Target="slides/slide1062.xml"/><Relationship Id="rId1064" Type="http://schemas.openxmlformats.org/officeDocument/2006/relationships/slide" Target="slides/slide1061.xml"/><Relationship Id="rId1063" Type="http://schemas.openxmlformats.org/officeDocument/2006/relationships/slide" Target="slides/slide1060.xml"/><Relationship Id="rId1062" Type="http://schemas.openxmlformats.org/officeDocument/2006/relationships/slide" Target="slides/slide1059.xml"/><Relationship Id="rId1061" Type="http://schemas.openxmlformats.org/officeDocument/2006/relationships/slide" Target="slides/slide1058.xml"/><Relationship Id="rId1060" Type="http://schemas.openxmlformats.org/officeDocument/2006/relationships/slide" Target="slides/slide1057.xml"/><Relationship Id="rId106" Type="http://schemas.openxmlformats.org/officeDocument/2006/relationships/slide" Target="slides/slide104.xml"/><Relationship Id="rId1059" Type="http://schemas.openxmlformats.org/officeDocument/2006/relationships/slide" Target="slides/slide1056.xml"/><Relationship Id="rId1058" Type="http://schemas.openxmlformats.org/officeDocument/2006/relationships/slide" Target="slides/slide1055.xml"/><Relationship Id="rId1057" Type="http://schemas.openxmlformats.org/officeDocument/2006/relationships/slide" Target="slides/slide1054.xml"/><Relationship Id="rId1056" Type="http://schemas.openxmlformats.org/officeDocument/2006/relationships/slide" Target="slides/slide1053.xml"/><Relationship Id="rId1055" Type="http://schemas.openxmlformats.org/officeDocument/2006/relationships/slide" Target="slides/slide1052.xml"/><Relationship Id="rId1054" Type="http://schemas.openxmlformats.org/officeDocument/2006/relationships/slide" Target="slides/slide1051.xml"/><Relationship Id="rId1053" Type="http://schemas.openxmlformats.org/officeDocument/2006/relationships/slide" Target="slides/slide1050.xml"/><Relationship Id="rId1052" Type="http://schemas.openxmlformats.org/officeDocument/2006/relationships/slide" Target="slides/slide1049.xml"/><Relationship Id="rId1051" Type="http://schemas.openxmlformats.org/officeDocument/2006/relationships/slide" Target="slides/slide1048.xml"/><Relationship Id="rId1050" Type="http://schemas.openxmlformats.org/officeDocument/2006/relationships/slide" Target="slides/slide1047.xml"/><Relationship Id="rId105" Type="http://schemas.openxmlformats.org/officeDocument/2006/relationships/slide" Target="slides/slide103.xml"/><Relationship Id="rId1049" Type="http://schemas.openxmlformats.org/officeDocument/2006/relationships/slide" Target="slides/slide1046.xml"/><Relationship Id="rId1048" Type="http://schemas.openxmlformats.org/officeDocument/2006/relationships/slide" Target="slides/slide1045.xml"/><Relationship Id="rId1047" Type="http://schemas.openxmlformats.org/officeDocument/2006/relationships/slide" Target="slides/slide1044.xml"/><Relationship Id="rId1046" Type="http://schemas.openxmlformats.org/officeDocument/2006/relationships/slide" Target="slides/slide1043.xml"/><Relationship Id="rId1045" Type="http://schemas.openxmlformats.org/officeDocument/2006/relationships/slide" Target="slides/slide1042.xml"/><Relationship Id="rId1044" Type="http://schemas.openxmlformats.org/officeDocument/2006/relationships/slide" Target="slides/slide1041.xml"/><Relationship Id="rId1043" Type="http://schemas.openxmlformats.org/officeDocument/2006/relationships/slide" Target="slides/slide1040.xml"/><Relationship Id="rId1042" Type="http://schemas.openxmlformats.org/officeDocument/2006/relationships/slide" Target="slides/slide1039.xml"/><Relationship Id="rId1041" Type="http://schemas.openxmlformats.org/officeDocument/2006/relationships/slide" Target="slides/slide1038.xml"/><Relationship Id="rId1040" Type="http://schemas.openxmlformats.org/officeDocument/2006/relationships/slide" Target="slides/slide1037.xml"/><Relationship Id="rId104" Type="http://schemas.openxmlformats.org/officeDocument/2006/relationships/slide" Target="slides/slide102.xml"/><Relationship Id="rId1039" Type="http://schemas.openxmlformats.org/officeDocument/2006/relationships/slide" Target="slides/slide1036.xml"/><Relationship Id="rId1038" Type="http://schemas.openxmlformats.org/officeDocument/2006/relationships/slide" Target="slides/slide1035.xml"/><Relationship Id="rId1037" Type="http://schemas.openxmlformats.org/officeDocument/2006/relationships/slide" Target="slides/slide1034.xml"/><Relationship Id="rId1036" Type="http://schemas.openxmlformats.org/officeDocument/2006/relationships/slide" Target="slides/slide1033.xml"/><Relationship Id="rId1035" Type="http://schemas.openxmlformats.org/officeDocument/2006/relationships/slide" Target="slides/slide1032.xml"/><Relationship Id="rId1034" Type="http://schemas.openxmlformats.org/officeDocument/2006/relationships/slide" Target="slides/slide1031.xml"/><Relationship Id="rId1033" Type="http://schemas.openxmlformats.org/officeDocument/2006/relationships/slide" Target="slides/slide1030.xml"/><Relationship Id="rId1032" Type="http://schemas.openxmlformats.org/officeDocument/2006/relationships/slide" Target="slides/slide1029.xml"/><Relationship Id="rId1031" Type="http://schemas.openxmlformats.org/officeDocument/2006/relationships/slide" Target="slides/slide1028.xml"/><Relationship Id="rId1030" Type="http://schemas.openxmlformats.org/officeDocument/2006/relationships/slide" Target="slides/slide1027.xml"/><Relationship Id="rId103" Type="http://schemas.openxmlformats.org/officeDocument/2006/relationships/slide" Target="slides/slide101.xml"/><Relationship Id="rId1029" Type="http://schemas.openxmlformats.org/officeDocument/2006/relationships/slide" Target="slides/slide1026.xml"/><Relationship Id="rId1028" Type="http://schemas.openxmlformats.org/officeDocument/2006/relationships/slide" Target="slides/slide1025.xml"/><Relationship Id="rId1027" Type="http://schemas.openxmlformats.org/officeDocument/2006/relationships/slide" Target="slides/slide1024.xml"/><Relationship Id="rId1026" Type="http://schemas.openxmlformats.org/officeDocument/2006/relationships/slide" Target="slides/slide1023.xml"/><Relationship Id="rId1025" Type="http://schemas.openxmlformats.org/officeDocument/2006/relationships/slide" Target="slides/slide1022.xml"/><Relationship Id="rId1024" Type="http://schemas.openxmlformats.org/officeDocument/2006/relationships/slide" Target="slides/slide1021.xml"/><Relationship Id="rId1023" Type="http://schemas.openxmlformats.org/officeDocument/2006/relationships/slide" Target="slides/slide1020.xml"/><Relationship Id="rId1022" Type="http://schemas.openxmlformats.org/officeDocument/2006/relationships/slide" Target="slides/slide1019.xml"/><Relationship Id="rId1021" Type="http://schemas.openxmlformats.org/officeDocument/2006/relationships/slide" Target="slides/slide1018.xml"/><Relationship Id="rId1020" Type="http://schemas.openxmlformats.org/officeDocument/2006/relationships/slide" Target="slides/slide1017.xml"/><Relationship Id="rId102" Type="http://schemas.openxmlformats.org/officeDocument/2006/relationships/slide" Target="slides/slide100.xml"/><Relationship Id="rId1019" Type="http://schemas.openxmlformats.org/officeDocument/2006/relationships/slide" Target="slides/slide1016.xml"/><Relationship Id="rId1018" Type="http://schemas.openxmlformats.org/officeDocument/2006/relationships/slide" Target="slides/slide1015.xml"/><Relationship Id="rId1017" Type="http://schemas.openxmlformats.org/officeDocument/2006/relationships/slide" Target="slides/slide1014.xml"/><Relationship Id="rId1016" Type="http://schemas.openxmlformats.org/officeDocument/2006/relationships/slide" Target="slides/slide1013.xml"/><Relationship Id="rId1015" Type="http://schemas.openxmlformats.org/officeDocument/2006/relationships/slide" Target="slides/slide1012.xml"/><Relationship Id="rId1014" Type="http://schemas.openxmlformats.org/officeDocument/2006/relationships/slide" Target="slides/slide1011.xml"/><Relationship Id="rId1013" Type="http://schemas.openxmlformats.org/officeDocument/2006/relationships/slide" Target="slides/slide1010.xml"/><Relationship Id="rId1012" Type="http://schemas.openxmlformats.org/officeDocument/2006/relationships/slide" Target="slides/slide1009.xml"/><Relationship Id="rId1011" Type="http://schemas.openxmlformats.org/officeDocument/2006/relationships/slide" Target="slides/slide1008.xml"/><Relationship Id="rId1010" Type="http://schemas.openxmlformats.org/officeDocument/2006/relationships/slide" Target="slides/slide1007.xml"/><Relationship Id="rId101" Type="http://schemas.openxmlformats.org/officeDocument/2006/relationships/slide" Target="slides/slide99.xml"/><Relationship Id="rId1009" Type="http://schemas.openxmlformats.org/officeDocument/2006/relationships/slide" Target="slides/slide1006.xml"/><Relationship Id="rId1008" Type="http://schemas.openxmlformats.org/officeDocument/2006/relationships/slide" Target="slides/slide1005.xml"/><Relationship Id="rId1007" Type="http://schemas.openxmlformats.org/officeDocument/2006/relationships/slide" Target="slides/slide1004.xml"/><Relationship Id="rId1006" Type="http://schemas.openxmlformats.org/officeDocument/2006/relationships/slide" Target="slides/slide1003.xml"/><Relationship Id="rId1005" Type="http://schemas.openxmlformats.org/officeDocument/2006/relationships/slide" Target="slides/slide1002.xml"/><Relationship Id="rId1004" Type="http://schemas.openxmlformats.org/officeDocument/2006/relationships/slide" Target="slides/slide1001.xml"/><Relationship Id="rId1003" Type="http://schemas.openxmlformats.org/officeDocument/2006/relationships/slide" Target="slides/slide1000.xml"/><Relationship Id="rId1002" Type="http://schemas.openxmlformats.org/officeDocument/2006/relationships/slide" Target="slides/slide999.xml"/><Relationship Id="rId1001" Type="http://schemas.openxmlformats.org/officeDocument/2006/relationships/slide" Target="slides/slide998.xml"/><Relationship Id="rId1000" Type="http://schemas.openxmlformats.org/officeDocument/2006/relationships/slide" Target="slides/slide997.xml"/><Relationship Id="rId100" Type="http://schemas.openxmlformats.org/officeDocument/2006/relationships/slide" Target="slides/slide98.xml"/><Relationship Id="rId10" Type="http://schemas.openxmlformats.org/officeDocument/2006/relationships/slide" Target="slides/slide8.xml"/><Relationship Id="rId1" Type="http://schemas.openxmlformats.org/officeDocument/2006/relationships/slideMaster" Target="slideMasters/slideMaster1.xml"/></Relationships>
</file>

<file path=ppt/comments/comment1.xml><?xml version="1.0" encoding="utf-8"?>
<p:cmLst xmlns:a="http://schemas.openxmlformats.org/drawingml/2006/main" xmlns:r="http://schemas.openxmlformats.org/officeDocument/2006/relationships" xmlns:p="http://schemas.openxmlformats.org/presentationml/2006/main">
  <p:cm authorId="1" dt="2021-08-20T22:27:04.257" idx="1">
    <p:pos x="7394" y="248"/>
    <p:text/>
  </p:cm>
</p:cmLst>
</file>

<file path=ppt/comments/comment2.xml><?xml version="1.0" encoding="utf-8"?>
<p:cmLst xmlns:a="http://schemas.openxmlformats.org/drawingml/2006/main" xmlns:r="http://schemas.openxmlformats.org/officeDocument/2006/relationships" xmlns:p="http://schemas.openxmlformats.org/presentationml/2006/main">
  <p:cm authorId="1" dt="2023-10-15T18:39:31.263" idx="6">
    <p:pos x="7353" y="276"/>
    <p:text/>
  </p:cm>
</p:cmLst>
</file>

<file path=ppt/drawings/_rels/vmlDrawing1.vml.rels><?xml version="1.0" encoding="UTF-8" standalone="yes"?>
<Relationships xmlns="http://schemas.openxmlformats.org/package/2006/relationships"><Relationship Id="rId1" Type="http://schemas.openxmlformats.org/officeDocument/2006/relationships/image" Target="../media/image116.png"/></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924.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24.wmf"/></Relationships>
</file>

<file path=ppt/drawings/_rels/vmlDrawing3.vml.rels><?xml version="1.0" encoding="UTF-8" standalone="yes"?>
<Relationships xmlns="http://schemas.openxmlformats.org/package/2006/relationships"><Relationship Id="rId3" Type="http://schemas.openxmlformats.org/officeDocument/2006/relationships/image" Target="../media/image408.wmf"/><Relationship Id="rId2" Type="http://schemas.openxmlformats.org/officeDocument/2006/relationships/image" Target="../media/image407.wmf"/><Relationship Id="rId1" Type="http://schemas.openxmlformats.org/officeDocument/2006/relationships/image" Target="../media/image406.wmf"/></Relationships>
</file>

<file path=ppt/drawings/_rels/vmlDrawing4.vml.rels><?xml version="1.0" encoding="UTF-8" standalone="yes"?>
<Relationships xmlns="http://schemas.openxmlformats.org/package/2006/relationships"><Relationship Id="rId4" Type="http://schemas.openxmlformats.org/officeDocument/2006/relationships/image" Target="../media/image412.wmf"/><Relationship Id="rId3" Type="http://schemas.openxmlformats.org/officeDocument/2006/relationships/image" Target="../media/image411.wmf"/><Relationship Id="rId2" Type="http://schemas.openxmlformats.org/officeDocument/2006/relationships/image" Target="../media/image410.wmf"/><Relationship Id="rId1" Type="http://schemas.openxmlformats.org/officeDocument/2006/relationships/image" Target="../media/image409.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413.emf"/></Relationships>
</file>

<file path=ppt/drawings/_rels/vmlDrawing6.vml.rels><?xml version="1.0" encoding="UTF-8" standalone="yes"?>
<Relationships xmlns="http://schemas.openxmlformats.org/package/2006/relationships"><Relationship Id="rId2" Type="http://schemas.openxmlformats.org/officeDocument/2006/relationships/image" Target="../media/image418.emf"/><Relationship Id="rId1" Type="http://schemas.openxmlformats.org/officeDocument/2006/relationships/image" Target="../media/image417.e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918.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921.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924.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C8F18574-DBF7-465D-B037-FE631F471BB2}" type="datetimeFigureOut">
              <a:rPr lang="pt-BR" smtClean="0"/>
            </a:fld>
            <a:endParaRPr lang="pt-BR"/>
          </a:p>
        </p:txBody>
      </p:sp>
      <p:sp>
        <p:nvSpPr>
          <p:cNvPr id="4" name="Espaço Reservado para Rodapé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pt-BR"/>
          </a:p>
        </p:txBody>
      </p:sp>
      <p:sp>
        <p:nvSpPr>
          <p:cNvPr id="5" name="Espaço Reservado para Número de Slide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744C3D8E-6D01-472B-9760-E65C392860FE}" type="slidenum">
              <a:rPr lang="pt-BR" smtClean="0"/>
            </a:fld>
            <a:endParaRPr lang="pt-BR"/>
          </a:p>
        </p:txBody>
      </p:sp>
    </p:spTree>
  </p:cSld>
  <p:clrMap bg1="lt1" tx1="dk1" bg2="lt2" tx2="dk2" accent1="accent1" accent2="accent2" accent3="accent3" accent4="accent4" accent5="accent5" accent6="accent6" hlink="hlink" folHlink="folHlink"/>
</p:handoutMaster>
</file>

<file path=ppt/ink/ink1.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1-10-14T14:57:13"/>
    </inkml:context>
    <inkml:brush xml:id="br0">
      <inkml:brushProperty name="width" value="0.05292" units="cm"/>
      <inkml:brushProperty name="height" value="0.05292" units="cm"/>
      <inkml:brushProperty name="color" value="#ff0000"/>
    </inkml:brush>
  </inkml:definitions>
  <inkml:trace contextRef="#ctx0" brushRef="#br0">10890 4187 0,'0'0'0,"0"0"15,0 0 360,-291 11 4500,239-11 39016,2-6 263650,3-11 1479384,10-3 7171700,9 7 30859416,8 1 120184520,20 4 429909312,0 0 1428628096,0-1 155559424,10 3 92373056,33 0-1721712385,11 6-1805027457</inkml:trace>
</inkml:ink>
</file>

<file path=ppt/ink/ink10.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878 493,'2'0</inkml:trace>
</inkml:ink>
</file>

<file path=ppt/ink/ink11.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850 214,'3'0</inkml:trace>
</inkml:ink>
</file>

<file path=ppt/ink/ink12.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850 209,'3'-2</inkml:trace>
</inkml:ink>
</file>

<file path=ppt/ink/ink13.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590 319,'3'0,"0"1</inkml:trace>
</inkml:ink>
</file>

<file path=ppt/ink/ink14.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2-01-09T10:34:34"/>
    </inkml:context>
    <inkml:brush xml:id="br0">
      <inkml:brushProperty name="width" value="0.05292" units="cm"/>
      <inkml:brushProperty name="height" value="0.05292" units="cm"/>
      <inkml:brushProperty name="color" value="#ff0000"/>
    </inkml:brush>
  </inkml:definitions>
  <inkml:trace contextRef="#ctx0" brushRef="#br0">23512 11879 0,'12'0'0,"-2"17"16,0 12 688,8 1 15151,-13 1 227685,0 6 2625166,-5-3 24756562,0 0 198807104</inkml:trace>
  <inkml:trace contextRef="#ctx0" brushRef="#br0">15582 14093 0</inkml:trace>
</inkml:ink>
</file>

<file path=ppt/ink/ink15.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2-01-09T10:34:34"/>
    </inkml:context>
    <inkml:brush xml:id="br0">
      <inkml:brushProperty name="width" value="0.05292" units="cm"/>
      <inkml:brushProperty name="height" value="0.05292" units="cm"/>
      <inkml:brushProperty name="color" value="#ff0000"/>
    </inkml:brush>
  </inkml:definitions>
  <inkml:trace contextRef="#ctx0" brushRef="#br0">23512 11879 0,'12'0'0,"-2"17"16,0 12 720,8 1 16575,-13 1 260115,0 6 3128821,-5-3 30754088,0 0 257186464</inkml:trace>
  <inkml:trace contextRef="#ctx0" brushRef="#br0">15582 14093 0</inkml:trace>
</inkml:ink>
</file>

<file path=ppt/ink/ink16.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1221 203,'2'0</inkml:trace>
</inkml:ink>
</file>

<file path=ppt/ink/ink17.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536 367,'2'0</inkml:trace>
</inkml:ink>
</file>

<file path=ppt/ink/ink18.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1012 309,'2'0</inkml:trace>
</inkml:ink>
</file>

<file path=ppt/ink/ink19.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717 2,'2'0</inkml:trace>
</inkml:ink>
</file>

<file path=ppt/ink/ink2.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211 637,'3'0,"0"0,1 0,1 0,0 0,0 0,0 0,0 0,0 0,0 0,1 1,0-1,-1 0,-1 0,-1 0</inkml:trace>
</inkml:ink>
</file>

<file path=ppt/ink/ink20.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1.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1101 567,'2'0</inkml:trace>
</inkml:ink>
</file>

<file path=ppt/ink/ink22.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3.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4.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5.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6.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7.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8.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930 264,'4'0,"-2"3,1-3,0 0,0 0,0 0,0 0,0 0,1 0,-1 0</inkml:trace>
</inkml:ink>
</file>

<file path=ppt/ink/ink29.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964 247,'0'3,"0"0,0 0,0 1,0 0,-1-1,1 0,-2 1,1 0,1-1,-1 0</inkml:trace>
</inkml:ink>
</file>

<file path=ppt/ink/ink3.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332 456,'4'-1,"-1"-2,2-1,0-1,1 0,0 0,-1 1,0 1,-3 0,-2 0,-3 3</inkml:trace>
</inkml:ink>
</file>

<file path=ppt/ink/ink30.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974 250,'3'2,"-3"1,0 0,0 0,0 0,0 0,0 0,-2 1,1 0,1-1,-1 1,1-1,-1 0</inkml:trace>
</inkml:ink>
</file>

<file path=ppt/ink/ink31.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982 266,'4'3,"-1"-2,0-1,1 0,-1 0,0 0,0 0,0 0,0-1,-1-2,1 3</inkml:trace>
</inkml:ink>
</file>

<file path=ppt/ink/ink32.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793 326,'4'1,"0"-1,-1 1,0-1,1 0,-1 0,0 0,0 0,0 0,0 0,1 0,-1 2,0-1,0 0,-2 2,-1 0,1 0,0 0</inkml:trace>
</inkml:ink>
</file>

<file path=ppt/ink/ink33.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864 332,'-3'3,"0"-1,0 1,0-2,2 2,-3-2,1 3,0-3,-1 3,0-1,1 0,0 0,1 0</inkml:trace>
</inkml:ink>
</file>

<file path=ppt/ink/ink34.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873 335,'-3'1,"-1"3,1 0,0-2,-1 1,0-1,3 1,-3-1,3 1,-3 1,2-1,-1-1</inkml:trace>
</inkml:ink>
</file>

<file path=ppt/ink/ink35.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858 351,'3'1,"-1"2,0 2,-1-1,2 1,-2-1,0 0,1-1,-2 0,1 1,-1-1,0 0,0 0,0 0,0 0,0 1,0 0</inkml:trace>
</inkml:ink>
</file>

<file path=ppt/ink/ink36.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792 326,'0'-3,"-2"6,5-3,-3-3</inkml:trace>
</inkml:ink>
</file>

<file path=ppt/ink/ink37.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873 406,'1'-3,"2"2,-3-2,0 6,0 1,2-7,-6 3,4 3,3-3,1-2,-7 1,-1 1</inkml:trace>
</inkml:ink>
</file>

<file path=ppt/ink/ink38.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877 403,'-2'3,"5"-1,-1-6,-5 4,0 2</inkml:trace>
</inkml:ink>
</file>

<file path=ppt/ink/ink39.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1013 270,'0'-3,"-2"6,-1-2,6 0</inkml:trace>
</inkml:ink>
</file>

<file path=ppt/ink/ink4.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687 480,'3'0,"0"-1,0-1,-1-1,1 3</inkml:trace>
</inkml:ink>
</file>

<file path=ppt/ink/ink40.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923 264,'0'-3,"0"6,3-3,0 0,-2-3,-1 0,-3 3,2 3,1 0,3-3,-1-3</inkml:trace>
</inkml:ink>
</file>

<file path=ppt/ink/ink5.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759 227,'3'0,"0"0,0 0,0 0,0 0</inkml:trace>
</inkml:ink>
</file>

<file path=ppt/ink/ink6.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747 451,'2'0</inkml:trace>
</inkml:ink>
</file>

<file path=ppt/ink/ink7.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818 352,'-3'-1,"0"1,0 2,0 0,1 1,0 0,0 0,4 0,1-1,0 0,0 0,0-1,1-1,-1 0,-1-3,1 1,-2-1,0 0,-1 0,-3 1,3-1,-2 0,-1 2</inkml:trace>
</inkml:ink>
</file>

<file path=ppt/ink/ink8.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1036 350,'2'-3,"1"2</inkml:trace>
</inkml:ink>
</file>

<file path=ppt/ink/ink9.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9T10:34:34"/>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379 352,'3'1,"0"-1,0 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C183068-4E73-4EE9-873E-99A2FCC1C250}" type="datetimeFigureOut">
              <a:rPr lang="pt-BR" smtClean="0"/>
            </a:fld>
            <a:endParaRPr lang="pt-BR"/>
          </a:p>
        </p:txBody>
      </p:sp>
      <p:sp>
        <p:nvSpPr>
          <p:cNvPr id="4" name="Espaço Reservado para Imagem de Slide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pt-BR"/>
          </a:p>
        </p:txBody>
      </p:sp>
      <p:sp>
        <p:nvSpPr>
          <p:cNvPr id="5" name="Espaço Reservado para Anotaçõ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6" name="Espaço Reservado para Rodapé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pt-BR"/>
          </a:p>
        </p:txBody>
      </p:sp>
      <p:sp>
        <p:nvSpPr>
          <p:cNvPr id="7" name="Espaço Reservado para Número de Slid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B1DFBDA-21E5-4C80-95D2-4CD7C0FFE83C}" type="slidenum">
              <a:rPr lang="pt-BR" smtClean="0"/>
            </a:fld>
            <a:endParaRPr lang="pt-BR"/>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0.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82.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08.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70.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26.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60.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61.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62.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1524000" y="1122363"/>
            <a:ext cx="9144000" cy="2387600"/>
          </a:xfrm>
        </p:spPr>
        <p:txBody>
          <a:bodyPr anchor="b"/>
          <a:lstStyle>
            <a:lvl1pPr algn="ctr">
              <a:defRPr sz="6000"/>
            </a:lvl1pPr>
          </a:lstStyle>
          <a:p>
            <a:r>
              <a:rPr lang="pt-BR" smtClean="0"/>
              <a:t>Clique para editar o título mestre</a:t>
            </a:r>
            <a:endParaRPr lang="pt-BR"/>
          </a:p>
        </p:txBody>
      </p:sp>
      <p:sp>
        <p:nvSpPr>
          <p:cNvPr id="3" name="Subtítulo 2"/>
          <p:cNvSpPr>
            <a:spLocks noGrp="1"/>
          </p:cNvSpPr>
          <p:nvPr>
            <p:ph type="subTitle" idx="1" hasCustomPrompt="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pt-BR" smtClean="0"/>
              <a:t>Clique para editar o estilo do subtítulo mestre</a:t>
            </a:r>
            <a:endParaRPr lang="pt-BR"/>
          </a:p>
        </p:txBody>
      </p:sp>
      <p:sp>
        <p:nvSpPr>
          <p:cNvPr id="4" name="Espaço Reservado para Data 3"/>
          <p:cNvSpPr>
            <a:spLocks noGrp="1"/>
          </p:cNvSpPr>
          <p:nvPr>
            <p:ph type="dt" sz="half" idx="10"/>
          </p:nvPr>
        </p:nvSpPr>
        <p:spPr/>
        <p:txBody>
          <a:bodyPr/>
          <a:lstStyle/>
          <a:p>
            <a:fld id="{FDD990DC-F9D6-42A1-9C56-3A5773DF4EE3}"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Texto Vertical 2"/>
          <p:cNvSpPr>
            <a:spLocks noGrp="1"/>
          </p:cNvSpPr>
          <p:nvPr>
            <p:ph type="body" orient="vert" idx="1" hasCustomPrompt="1"/>
          </p:nvPr>
        </p:nvSpPr>
        <p:spPr/>
        <p:txBody>
          <a:bodyPr vert="eaVert"/>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0C7471BA-069F-4B6C-A687-240908AE42F0}"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e texto verticais">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724900" y="365125"/>
            <a:ext cx="2628900" cy="5811838"/>
          </a:xfrm>
        </p:spPr>
        <p:txBody>
          <a:bodyPr vert="eaVert"/>
          <a:lstStyle/>
          <a:p>
            <a:r>
              <a:rPr lang="pt-BR" smtClean="0"/>
              <a:t>Clique para editar o título mestre</a:t>
            </a:r>
            <a:endParaRPr lang="pt-BR"/>
          </a:p>
        </p:txBody>
      </p:sp>
      <p:sp>
        <p:nvSpPr>
          <p:cNvPr id="3" name="Espaço Reservado para Texto Vertical 2"/>
          <p:cNvSpPr>
            <a:spLocks noGrp="1"/>
          </p:cNvSpPr>
          <p:nvPr>
            <p:ph type="body" orient="vert" idx="1" hasCustomPrompt="1"/>
          </p:nvPr>
        </p:nvSpPr>
        <p:spPr>
          <a:xfrm>
            <a:off x="838200" y="365125"/>
            <a:ext cx="7734300" cy="5811838"/>
          </a:xfrm>
        </p:spPr>
        <p:txBody>
          <a:bodyPr vert="eaVert"/>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27001D78-8985-4E0B-8020-E4E216945540}"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x" preserve="1">
  <p:cSld name="Título e text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Texto 2"/>
          <p:cNvSpPr>
            <a:spLocks noGrp="1"/>
          </p:cNvSpPr>
          <p:nvPr>
            <p:ph type="body" idx="1"/>
          </p:nvPr>
        </p:nvSpPr>
        <p:spPr/>
        <p:txBody>
          <a:bodyPr/>
          <a:lstStyle/>
          <a:p>
            <a:pPr lvl="0"/>
            <a:r>
              <a:rPr lang="pt-BR" smtClean="0"/>
              <a:t>Editar estilos de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5FB20320-08F2-4176-8A1D-0D870512BFE7}"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Conteúdo 2"/>
          <p:cNvSpPr>
            <a:spLocks noGrp="1"/>
          </p:cNvSpPr>
          <p:nvPr>
            <p:ph idx="1" hasCustomPrompt="1"/>
          </p:nvPr>
        </p:nvSpPr>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6233FF62-C962-4913-BE83-949ED0E5EA3C}"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p:cNvSpPr>
            <a:spLocks noGrp="1"/>
          </p:cNvSpPr>
          <p:nvPr>
            <p:ph type="title"/>
          </p:nvPr>
        </p:nvSpPr>
        <p:spPr>
          <a:xfrm>
            <a:off x="831850" y="1709738"/>
            <a:ext cx="10515600" cy="2852737"/>
          </a:xfrm>
        </p:spPr>
        <p:txBody>
          <a:bodyPr anchor="b"/>
          <a:lstStyle>
            <a:lvl1pPr>
              <a:defRPr sz="6000"/>
            </a:lvl1pPr>
          </a:lstStyle>
          <a:p>
            <a:r>
              <a:rPr lang="pt-BR" smtClean="0"/>
              <a:t>Clique para editar o título mestre</a:t>
            </a:r>
            <a:endParaRPr lang="pt-BR"/>
          </a:p>
        </p:txBody>
      </p:sp>
      <p:sp>
        <p:nvSpPr>
          <p:cNvPr id="3" name="Espaço Reservado para Texto 2"/>
          <p:cNvSpPr>
            <a:spLocks noGrp="1"/>
          </p:cNvSpPr>
          <p:nvPr>
            <p:ph type="body" idx="1" hasCustomPrompt="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pt-BR" smtClean="0"/>
              <a:t>Clique para editar o texto mestre</a:t>
            </a:r>
            <a:endParaRPr lang="pt-BR" smtClean="0"/>
          </a:p>
        </p:txBody>
      </p:sp>
      <p:sp>
        <p:nvSpPr>
          <p:cNvPr id="4" name="Espaço Reservado para Data 3"/>
          <p:cNvSpPr>
            <a:spLocks noGrp="1"/>
          </p:cNvSpPr>
          <p:nvPr>
            <p:ph type="dt" sz="half" idx="10"/>
          </p:nvPr>
        </p:nvSpPr>
        <p:spPr/>
        <p:txBody>
          <a:bodyPr/>
          <a:lstStyle/>
          <a:p>
            <a:fld id="{529B1EA4-414B-4066-9A88-1FF63A7CE4CB}"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Conteúdo 2"/>
          <p:cNvSpPr>
            <a:spLocks noGrp="1"/>
          </p:cNvSpPr>
          <p:nvPr>
            <p:ph sz="half" idx="1" hasCustomPrompt="1"/>
          </p:nvPr>
        </p:nvSpPr>
        <p:spPr>
          <a:xfrm>
            <a:off x="838200" y="1825625"/>
            <a:ext cx="5181600" cy="435133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Conteúdo 3"/>
          <p:cNvSpPr>
            <a:spLocks noGrp="1"/>
          </p:cNvSpPr>
          <p:nvPr>
            <p:ph sz="half" idx="2" hasCustomPrompt="1"/>
          </p:nvPr>
        </p:nvSpPr>
        <p:spPr>
          <a:xfrm>
            <a:off x="6172200" y="1825625"/>
            <a:ext cx="5181600" cy="435133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5" name="Espaço Reservado para Data 4"/>
          <p:cNvSpPr>
            <a:spLocks noGrp="1"/>
          </p:cNvSpPr>
          <p:nvPr>
            <p:ph type="dt" sz="half" idx="10"/>
          </p:nvPr>
        </p:nvSpPr>
        <p:spPr/>
        <p:txBody>
          <a:bodyPr/>
          <a:lstStyle/>
          <a:p>
            <a:fld id="{708DC613-4EEB-4A1E-9B4F-B997971B6898}" type="datetime1">
              <a:rPr lang="pt-BR" smtClean="0"/>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p:cNvSpPr>
            <a:spLocks noGrp="1"/>
          </p:cNvSpPr>
          <p:nvPr>
            <p:ph type="title"/>
          </p:nvPr>
        </p:nvSpPr>
        <p:spPr>
          <a:xfrm>
            <a:off x="839788" y="365125"/>
            <a:ext cx="10515600" cy="1325563"/>
          </a:xfrm>
        </p:spPr>
        <p:txBody>
          <a:bodyPr/>
          <a:lstStyle/>
          <a:p>
            <a:r>
              <a:rPr lang="pt-BR" smtClean="0"/>
              <a:t>Clique para editar o título mestre</a:t>
            </a:r>
            <a:endParaRPr lang="pt-BR"/>
          </a:p>
        </p:txBody>
      </p:sp>
      <p:sp>
        <p:nvSpPr>
          <p:cNvPr id="3" name="Espaço Reservado para Texto 2"/>
          <p:cNvSpPr>
            <a:spLocks noGrp="1"/>
          </p:cNvSpPr>
          <p:nvPr>
            <p:ph type="body" idx="1" hasCustomPrompt="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smtClean="0"/>
              <a:t>Clique para editar o texto mestre</a:t>
            </a:r>
            <a:endParaRPr lang="pt-BR" smtClean="0"/>
          </a:p>
        </p:txBody>
      </p:sp>
      <p:sp>
        <p:nvSpPr>
          <p:cNvPr id="4" name="Espaço Reservado para Conteúdo 3"/>
          <p:cNvSpPr>
            <a:spLocks noGrp="1"/>
          </p:cNvSpPr>
          <p:nvPr>
            <p:ph sz="half" idx="2" hasCustomPrompt="1"/>
          </p:nvPr>
        </p:nvSpPr>
        <p:spPr>
          <a:xfrm>
            <a:off x="839788" y="2505075"/>
            <a:ext cx="5157787" cy="368458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5" name="Espaço Reservado para Texto 4"/>
          <p:cNvSpPr>
            <a:spLocks noGrp="1"/>
          </p:cNvSpPr>
          <p:nvPr>
            <p:ph type="body" sz="quarter" idx="3" hasCustomPrompt="1"/>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smtClean="0"/>
              <a:t>Clique para editar o texto mestre</a:t>
            </a:r>
            <a:endParaRPr lang="pt-BR" smtClean="0"/>
          </a:p>
        </p:txBody>
      </p:sp>
      <p:sp>
        <p:nvSpPr>
          <p:cNvPr id="6" name="Espaço Reservado para Conteúdo 5"/>
          <p:cNvSpPr>
            <a:spLocks noGrp="1"/>
          </p:cNvSpPr>
          <p:nvPr>
            <p:ph sz="quarter" idx="4" hasCustomPrompt="1"/>
          </p:nvPr>
        </p:nvSpPr>
        <p:spPr>
          <a:xfrm>
            <a:off x="6172200" y="2505075"/>
            <a:ext cx="5183188" cy="368458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7" name="Espaço Reservado para Data 6"/>
          <p:cNvSpPr>
            <a:spLocks noGrp="1"/>
          </p:cNvSpPr>
          <p:nvPr>
            <p:ph type="dt" sz="half" idx="10"/>
          </p:nvPr>
        </p:nvSpPr>
        <p:spPr/>
        <p:txBody>
          <a:bodyPr/>
          <a:lstStyle/>
          <a:p>
            <a:fld id="{95FDBB18-26C0-409A-A311-893C07E233C3}" type="datetime1">
              <a:rPr lang="pt-BR" smtClean="0"/>
            </a:fld>
            <a:endParaRPr lang="pt-BR"/>
          </a:p>
        </p:txBody>
      </p:sp>
      <p:sp>
        <p:nvSpPr>
          <p:cNvPr id="8" name="Espaço Reservado para Rodapé 7"/>
          <p:cNvSpPr>
            <a:spLocks noGrp="1"/>
          </p:cNvSpPr>
          <p:nvPr>
            <p:ph type="ftr" sz="quarter" idx="11"/>
          </p:nvPr>
        </p:nvSpPr>
        <p:spPr/>
        <p:txBody>
          <a:bodyPr/>
          <a:lstStyle/>
          <a:p>
            <a:endParaRPr lang="pt-BR"/>
          </a:p>
        </p:txBody>
      </p:sp>
      <p:sp>
        <p:nvSpPr>
          <p:cNvPr id="9" name="Espaço Reservado para Número de Slide 8"/>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Data 2"/>
          <p:cNvSpPr>
            <a:spLocks noGrp="1"/>
          </p:cNvSpPr>
          <p:nvPr>
            <p:ph type="dt" sz="half" idx="10"/>
          </p:nvPr>
        </p:nvSpPr>
        <p:spPr/>
        <p:txBody>
          <a:bodyPr/>
          <a:lstStyle/>
          <a:p>
            <a:fld id="{A5158ECB-F98A-4B64-99AC-7CD935275BBC}" type="datetime1">
              <a:rPr lang="pt-BR" smtClean="0"/>
            </a:fld>
            <a:endParaRPr lang="pt-BR"/>
          </a:p>
        </p:txBody>
      </p:sp>
      <p:sp>
        <p:nvSpPr>
          <p:cNvPr id="4" name="Espaço Reservado para Rodapé 3"/>
          <p:cNvSpPr>
            <a:spLocks noGrp="1"/>
          </p:cNvSpPr>
          <p:nvPr>
            <p:ph type="ftr" sz="quarter" idx="11"/>
          </p:nvPr>
        </p:nvSpPr>
        <p:spPr/>
        <p:txBody>
          <a:bodyPr/>
          <a:lstStyle/>
          <a:p>
            <a:endParaRPr lang="pt-BR"/>
          </a:p>
        </p:txBody>
      </p:sp>
      <p:sp>
        <p:nvSpPr>
          <p:cNvPr id="5" name="Espaço Reservado para Número de Slide 4"/>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1"/>
          <p:cNvSpPr>
            <a:spLocks noGrp="1"/>
          </p:cNvSpPr>
          <p:nvPr>
            <p:ph type="dt" sz="half" idx="10"/>
          </p:nvPr>
        </p:nvSpPr>
        <p:spPr>
          <a:xfrm>
            <a:off x="1104900" y="6327775"/>
            <a:ext cx="2743200" cy="365125"/>
          </a:xfrm>
        </p:spPr>
        <p:txBody>
          <a:bodyPr/>
          <a:lstStyle/>
          <a:p>
            <a:fld id="{8DC75168-726B-4C7D-9537-F352A5845BD9}" type="datetime1">
              <a:rPr lang="pt-BR" smtClean="0"/>
            </a:fld>
            <a:endParaRPr lang="pt-BR"/>
          </a:p>
        </p:txBody>
      </p:sp>
      <p:sp>
        <p:nvSpPr>
          <p:cNvPr id="3" name="Espaço Reservado para Rodapé 2"/>
          <p:cNvSpPr>
            <a:spLocks noGrp="1"/>
          </p:cNvSpPr>
          <p:nvPr>
            <p:ph type="ftr" sz="quarter" idx="11"/>
          </p:nvPr>
        </p:nvSpPr>
        <p:spPr/>
        <p:txBody>
          <a:bodyPr/>
          <a:lstStyle/>
          <a:p>
            <a:endParaRPr lang="pt-B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pic>
        <p:nvPicPr>
          <p:cNvPr id="1031" name="Picture 9" descr="minerva verde azul 2"/>
          <p:cNvPicPr>
            <a:picLocks noChangeAspect="1"/>
          </p:cNvPicPr>
          <p:nvPr userDrawn="1"/>
        </p:nvPicPr>
        <p:blipFill>
          <a:blip r:embed="rId2"/>
          <a:stretch>
            <a:fillRect/>
          </a:stretch>
        </p:blipFill>
        <p:spPr>
          <a:xfrm>
            <a:off x="469900" y="6159500"/>
            <a:ext cx="444500" cy="533400"/>
          </a:xfrm>
          <a:prstGeom prst="rect">
            <a:avLst/>
          </a:prstGeom>
          <a:noFill/>
          <a:ln w="9525">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pt-BR" smtClean="0"/>
              <a:t>Clique para editar o título mestre</a:t>
            </a:r>
            <a:endParaRPr lang="pt-BR"/>
          </a:p>
        </p:txBody>
      </p:sp>
      <p:sp>
        <p:nvSpPr>
          <p:cNvPr id="3" name="Espaço Reservado para Conteúdo 2"/>
          <p:cNvSpPr>
            <a:spLocks noGrp="1"/>
          </p:cNvSpPr>
          <p:nvPr>
            <p:ph idx="1" hasCustomPrompt="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Texto 3"/>
          <p:cNvSpPr>
            <a:spLocks noGrp="1"/>
          </p:cNvSpPr>
          <p:nvPr>
            <p:ph type="body" sz="half" idx="2" hasCustomPrompt="1"/>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smtClean="0"/>
              <a:t>Clique para editar o texto mestre</a:t>
            </a:r>
            <a:endParaRPr lang="pt-BR" smtClean="0"/>
          </a:p>
        </p:txBody>
      </p:sp>
      <p:sp>
        <p:nvSpPr>
          <p:cNvPr id="5" name="Espaço Reservado para Data 4"/>
          <p:cNvSpPr>
            <a:spLocks noGrp="1"/>
          </p:cNvSpPr>
          <p:nvPr>
            <p:ph type="dt" sz="half" idx="10"/>
          </p:nvPr>
        </p:nvSpPr>
        <p:spPr/>
        <p:txBody>
          <a:bodyPr/>
          <a:lstStyle/>
          <a:p>
            <a:fld id="{51E80471-6DE6-4D77-B509-5A39730AFCD1}" type="datetime1">
              <a:rPr lang="pt-BR" smtClean="0"/>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pt-BR" smtClean="0"/>
              <a:t>Clique para editar o título mestre</a:t>
            </a:r>
            <a:endParaRPr lang="pt-BR"/>
          </a:p>
        </p:txBody>
      </p:sp>
      <p:sp>
        <p:nvSpPr>
          <p:cNvPr id="3" name="Espaço Reservado para Imagem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pt-BR"/>
          </a:p>
        </p:txBody>
      </p:sp>
      <p:sp>
        <p:nvSpPr>
          <p:cNvPr id="4" name="Espaço Reservado para Texto 3"/>
          <p:cNvSpPr>
            <a:spLocks noGrp="1"/>
          </p:cNvSpPr>
          <p:nvPr>
            <p:ph type="body" sz="half" idx="2" hasCustomPrompt="1"/>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smtClean="0"/>
              <a:t>Clique para editar o texto mestre</a:t>
            </a:r>
            <a:endParaRPr lang="pt-BR" smtClean="0"/>
          </a:p>
        </p:txBody>
      </p:sp>
      <p:sp>
        <p:nvSpPr>
          <p:cNvPr id="5" name="Espaço Reservado para Data 4"/>
          <p:cNvSpPr>
            <a:spLocks noGrp="1"/>
          </p:cNvSpPr>
          <p:nvPr>
            <p:ph type="dt" sz="half" idx="10"/>
          </p:nvPr>
        </p:nvSpPr>
        <p:spPr/>
        <p:txBody>
          <a:bodyPr/>
          <a:lstStyle/>
          <a:p>
            <a:fld id="{C94BD3B3-6962-41A5-8736-B98C856C5DC2}" type="datetime1">
              <a:rPr lang="pt-BR" smtClean="0"/>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3" Type="http://schemas.openxmlformats.org/officeDocument/2006/relationships/theme" Target="../theme/theme1.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Título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pt-BR" smtClean="0"/>
              <a:t>Clique para editar o título mestre</a:t>
            </a:r>
            <a:endParaRPr lang="pt-BR"/>
          </a:p>
        </p:txBody>
      </p:sp>
      <p:sp>
        <p:nvSpPr>
          <p:cNvPr id="3" name="Espaço Reservado para Texto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FB20320-08F2-4176-8A1D-0D870512BFE7}" type="datetime1">
              <a:rPr lang="pt-BR" smtClean="0"/>
            </a:fld>
            <a:endParaRPr lang="pt-BR"/>
          </a:p>
        </p:txBody>
      </p:sp>
      <p:sp>
        <p:nvSpPr>
          <p:cNvPr id="5" name="Espaço Reservado para Rodapé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pt-BR"/>
          </a:p>
        </p:txBody>
      </p:sp>
      <p:sp>
        <p:nvSpPr>
          <p:cNvPr id="6" name="Espaço Reservado para Número de Slide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4F297BB-B745-4CAB-BE1D-CE4C89382949}" type="slidenum">
              <a:rPr lang="pt-BR" smtClean="0"/>
            </a:fld>
            <a:endParaRPr lang="pt-B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500.png"/><Relationship Id="rId5" Type="http://schemas.openxmlformats.org/officeDocument/2006/relationships/image" Target="../media/image1499.png"/><Relationship Id="rId4" Type="http://schemas.openxmlformats.org/officeDocument/2006/relationships/image" Target="../media/image1498.png"/><Relationship Id="rId3" Type="http://schemas.openxmlformats.org/officeDocument/2006/relationships/image" Target="../media/image1497.png"/><Relationship Id="rId2" Type="http://schemas.openxmlformats.org/officeDocument/2006/relationships/image" Target="../media/image1496.png"/><Relationship Id="rId1" Type="http://schemas.openxmlformats.org/officeDocument/2006/relationships/image" Target="../media/image1495.png"/></Relationships>
</file>

<file path=ppt/slides/_rels/slide1001.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504.png"/><Relationship Id="rId5" Type="http://schemas.openxmlformats.org/officeDocument/2006/relationships/image" Target="../media/image1503.png"/><Relationship Id="rId4" Type="http://schemas.openxmlformats.org/officeDocument/2006/relationships/image" Target="../media/image1502.png"/><Relationship Id="rId3" Type="http://schemas.openxmlformats.org/officeDocument/2006/relationships/image" Target="../media/image1501.png"/><Relationship Id="rId2" Type="http://schemas.openxmlformats.org/officeDocument/2006/relationships/image" Target="../media/image1496.png"/><Relationship Id="rId1" Type="http://schemas.openxmlformats.org/officeDocument/2006/relationships/image" Target="../media/image1495.png"/></Relationships>
</file>

<file path=ppt/slides/_rels/slide100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94.png"/><Relationship Id="rId1" Type="http://schemas.openxmlformats.org/officeDocument/2006/relationships/image" Target="../media/image1505.png"/></Relationships>
</file>

<file path=ppt/slides/_rels/slide10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06.png"/></Relationships>
</file>

<file path=ppt/slides/_rels/slide100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09.png"/><Relationship Id="rId2" Type="http://schemas.openxmlformats.org/officeDocument/2006/relationships/image" Target="../media/image1508.png"/><Relationship Id="rId1" Type="http://schemas.openxmlformats.org/officeDocument/2006/relationships/image" Target="../media/image1507.jpeg"/></Relationships>
</file>

<file path=ppt/slides/_rels/slide100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11.png"/><Relationship Id="rId2" Type="http://schemas.openxmlformats.org/officeDocument/2006/relationships/image" Target="../media/image1510.png"/><Relationship Id="rId1" Type="http://schemas.openxmlformats.org/officeDocument/2006/relationships/image" Target="../media/image1507.jpeg"/></Relationships>
</file>

<file path=ppt/slides/_rels/slide10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96.png"/><Relationship Id="rId1" Type="http://schemas.openxmlformats.org/officeDocument/2006/relationships/image" Target="../media/image1495.png"/></Relationships>
</file>

<file path=ppt/slides/_rels/slide101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13.png"/><Relationship Id="rId3" Type="http://schemas.openxmlformats.org/officeDocument/2006/relationships/image" Target="../media/image1512.png"/><Relationship Id="rId2" Type="http://schemas.openxmlformats.org/officeDocument/2006/relationships/image" Target="../media/image1496.png"/><Relationship Id="rId1" Type="http://schemas.openxmlformats.org/officeDocument/2006/relationships/image" Target="../media/image1495.png"/></Relationships>
</file>

<file path=ppt/slides/_rels/slide101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15.png"/><Relationship Id="rId3" Type="http://schemas.openxmlformats.org/officeDocument/2006/relationships/image" Target="../media/image1514.png"/><Relationship Id="rId2" Type="http://schemas.openxmlformats.org/officeDocument/2006/relationships/image" Target="../media/image1496.png"/><Relationship Id="rId1" Type="http://schemas.openxmlformats.org/officeDocument/2006/relationships/image" Target="../media/image1495.png"/></Relationships>
</file>

<file path=ppt/slides/_rels/slide1013.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519.png"/><Relationship Id="rId5" Type="http://schemas.openxmlformats.org/officeDocument/2006/relationships/image" Target="../media/image1518.png"/><Relationship Id="rId4" Type="http://schemas.openxmlformats.org/officeDocument/2006/relationships/image" Target="../media/image1517.png"/><Relationship Id="rId3" Type="http://schemas.openxmlformats.org/officeDocument/2006/relationships/image" Target="../media/image1516.png"/><Relationship Id="rId2" Type="http://schemas.openxmlformats.org/officeDocument/2006/relationships/image" Target="../media/image1496.png"/><Relationship Id="rId1" Type="http://schemas.openxmlformats.org/officeDocument/2006/relationships/image" Target="../media/image1495.png"/></Relationships>
</file>

<file path=ppt/slides/_rels/slide101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22.png"/><Relationship Id="rId2" Type="http://schemas.openxmlformats.org/officeDocument/2006/relationships/image" Target="../media/image1521.png"/><Relationship Id="rId1" Type="http://schemas.openxmlformats.org/officeDocument/2006/relationships/image" Target="../media/image1520.png"/></Relationships>
</file>

<file path=ppt/slides/_rels/slide101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22.png"/><Relationship Id="rId1" Type="http://schemas.openxmlformats.org/officeDocument/2006/relationships/image" Target="../media/image1520.png"/></Relationships>
</file>

<file path=ppt/slides/_rels/slide10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20.png"/></Relationships>
</file>

<file path=ppt/slides/_rels/slide10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20.png"/></Relationships>
</file>

<file path=ppt/slides/_rels/slide101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526.png"/><Relationship Id="rId4" Type="http://schemas.openxmlformats.org/officeDocument/2006/relationships/image" Target="../media/image1525.png"/><Relationship Id="rId3" Type="http://schemas.openxmlformats.org/officeDocument/2006/relationships/image" Target="../media/image1524.png"/><Relationship Id="rId2" Type="http://schemas.openxmlformats.org/officeDocument/2006/relationships/image" Target="../media/image1523.png"/><Relationship Id="rId1" Type="http://schemas.openxmlformats.org/officeDocument/2006/relationships/image" Target="../media/image1520.png"/></Relationships>
</file>

<file path=ppt/slides/_rels/slide101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28.png"/><Relationship Id="rId2" Type="http://schemas.openxmlformats.org/officeDocument/2006/relationships/image" Target="../media/image1527.png"/><Relationship Id="rId1" Type="http://schemas.openxmlformats.org/officeDocument/2006/relationships/image" Target="../media/image1520.png"/></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29.emf"/></Relationships>
</file>

<file path=ppt/slides/_rels/slide10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29.emf"/></Relationships>
</file>

<file path=ppt/slides/_rels/slide102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29.emf"/></Relationships>
</file>

<file path=ppt/slides/_rels/slide10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30.emf"/></Relationships>
</file>

<file path=ppt/slides/_rels/slide102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31.emf"/></Relationships>
</file>

<file path=ppt/slides/_rels/slide10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32.emf"/></Relationships>
</file>

<file path=ppt/slides/_rels/slide102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102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533.png"/><Relationship Id="rId4" Type="http://schemas.openxmlformats.org/officeDocument/2006/relationships/image" Target="../media/image1019.png"/><Relationship Id="rId3" Type="http://schemas.openxmlformats.org/officeDocument/2006/relationships/image" Target="../media/image1018.png"/><Relationship Id="rId2" Type="http://schemas.openxmlformats.org/officeDocument/2006/relationships/image" Target="../media/image1017.png"/><Relationship Id="rId1" Type="http://schemas.openxmlformats.org/officeDocument/2006/relationships/image" Target="../media/image1016.png"/></Relationships>
</file>

<file path=ppt/slides/_rels/slide102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35.png"/><Relationship Id="rId1" Type="http://schemas.openxmlformats.org/officeDocument/2006/relationships/image" Target="../media/image1534.png"/></Relationships>
</file>

<file path=ppt/slides/_rels/slide1029.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540.png"/><Relationship Id="rId4" Type="http://schemas.openxmlformats.org/officeDocument/2006/relationships/image" Target="../media/image1539.png"/><Relationship Id="rId3" Type="http://schemas.openxmlformats.org/officeDocument/2006/relationships/image" Target="../media/image1538.png"/><Relationship Id="rId2" Type="http://schemas.openxmlformats.org/officeDocument/2006/relationships/image" Target="../media/image1537.png"/><Relationship Id="rId1" Type="http://schemas.openxmlformats.org/officeDocument/2006/relationships/image" Target="../media/image1536.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0.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545.png"/><Relationship Id="rId4" Type="http://schemas.openxmlformats.org/officeDocument/2006/relationships/image" Target="../media/image1544.png"/><Relationship Id="rId3" Type="http://schemas.openxmlformats.org/officeDocument/2006/relationships/image" Target="../media/image1543.png"/><Relationship Id="rId2" Type="http://schemas.openxmlformats.org/officeDocument/2006/relationships/image" Target="../media/image1542.png"/><Relationship Id="rId1" Type="http://schemas.openxmlformats.org/officeDocument/2006/relationships/image" Target="../media/image1541.png"/></Relationships>
</file>

<file path=ppt/slides/_rels/slide1031.xml.rels><?xml version="1.0" encoding="UTF-8" standalone="yes"?>
<Relationships xmlns="http://schemas.openxmlformats.org/package/2006/relationships"><Relationship Id="rId9" Type="http://schemas.openxmlformats.org/officeDocument/2006/relationships/image" Target="../media/image1554.png"/><Relationship Id="rId8" Type="http://schemas.openxmlformats.org/officeDocument/2006/relationships/image" Target="../media/image1553.png"/><Relationship Id="rId7" Type="http://schemas.openxmlformats.org/officeDocument/2006/relationships/image" Target="../media/image1552.png"/><Relationship Id="rId6" Type="http://schemas.openxmlformats.org/officeDocument/2006/relationships/image" Target="../media/image1551.png"/><Relationship Id="rId5" Type="http://schemas.openxmlformats.org/officeDocument/2006/relationships/image" Target="../media/image1550.png"/><Relationship Id="rId4" Type="http://schemas.openxmlformats.org/officeDocument/2006/relationships/image" Target="../media/image1549.png"/><Relationship Id="rId3" Type="http://schemas.openxmlformats.org/officeDocument/2006/relationships/image" Target="../media/image1548.png"/><Relationship Id="rId2" Type="http://schemas.openxmlformats.org/officeDocument/2006/relationships/image" Target="../media/image1547.png"/><Relationship Id="rId10" Type="http://schemas.openxmlformats.org/officeDocument/2006/relationships/slideLayout" Target="../slideLayouts/slideLayout7.xml"/><Relationship Id="rId1" Type="http://schemas.openxmlformats.org/officeDocument/2006/relationships/image" Target="../media/image1546.png"/></Relationships>
</file>

<file path=ppt/slides/_rels/slide10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55.emf"/></Relationships>
</file>

<file path=ppt/slides/_rels/slide103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56.emf"/></Relationships>
</file>

<file path=ppt/slides/_rels/slide103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57.emf"/></Relationships>
</file>

<file path=ppt/slides/_rels/slide10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58.png"/></Relationships>
</file>

<file path=ppt/slides/_rels/slide1036.xml.rels><?xml version="1.0" encoding="UTF-8" standalone="yes"?>
<Relationships xmlns="http://schemas.openxmlformats.org/package/2006/relationships"><Relationship Id="rId9" Type="http://schemas.openxmlformats.org/officeDocument/2006/relationships/image" Target="../media/image1562.png"/><Relationship Id="rId8" Type="http://schemas.openxmlformats.org/officeDocument/2006/relationships/customXml" Target="../ink/ink31.xml"/><Relationship Id="rId7" Type="http://schemas.openxmlformats.org/officeDocument/2006/relationships/image" Target="../media/image1561.png"/><Relationship Id="rId6" Type="http://schemas.openxmlformats.org/officeDocument/2006/relationships/customXml" Target="../ink/ink30.xml"/><Relationship Id="rId5" Type="http://schemas.openxmlformats.org/officeDocument/2006/relationships/image" Target="../media/image1560.png"/><Relationship Id="rId4" Type="http://schemas.openxmlformats.org/officeDocument/2006/relationships/customXml" Target="../ink/ink29.xml"/><Relationship Id="rId3" Type="http://schemas.openxmlformats.org/officeDocument/2006/relationships/image" Target="../media/image1559.png"/><Relationship Id="rId28" Type="http://schemas.openxmlformats.org/officeDocument/2006/relationships/slideLayout" Target="../slideLayouts/slideLayout7.xml"/><Relationship Id="rId27" Type="http://schemas.openxmlformats.org/officeDocument/2006/relationships/image" Target="../media/image1571.png"/><Relationship Id="rId26" Type="http://schemas.openxmlformats.org/officeDocument/2006/relationships/customXml" Target="../ink/ink40.xml"/><Relationship Id="rId25" Type="http://schemas.openxmlformats.org/officeDocument/2006/relationships/image" Target="../media/image1570.png"/><Relationship Id="rId24" Type="http://schemas.openxmlformats.org/officeDocument/2006/relationships/customXml" Target="../ink/ink39.xml"/><Relationship Id="rId23" Type="http://schemas.openxmlformats.org/officeDocument/2006/relationships/image" Target="../media/image1569.png"/><Relationship Id="rId22" Type="http://schemas.openxmlformats.org/officeDocument/2006/relationships/customXml" Target="../ink/ink38.xml"/><Relationship Id="rId21" Type="http://schemas.openxmlformats.org/officeDocument/2006/relationships/image" Target="../media/image1568.png"/><Relationship Id="rId20" Type="http://schemas.openxmlformats.org/officeDocument/2006/relationships/customXml" Target="../ink/ink37.xml"/><Relationship Id="rId2" Type="http://schemas.openxmlformats.org/officeDocument/2006/relationships/customXml" Target="../ink/ink28.xml"/><Relationship Id="rId19" Type="http://schemas.openxmlformats.org/officeDocument/2006/relationships/image" Target="../media/image1567.png"/><Relationship Id="rId18" Type="http://schemas.openxmlformats.org/officeDocument/2006/relationships/customXml" Target="../ink/ink36.xml"/><Relationship Id="rId17" Type="http://schemas.openxmlformats.org/officeDocument/2006/relationships/image" Target="../media/image1566.png"/><Relationship Id="rId16" Type="http://schemas.openxmlformats.org/officeDocument/2006/relationships/customXml" Target="../ink/ink35.xml"/><Relationship Id="rId15" Type="http://schemas.openxmlformats.org/officeDocument/2006/relationships/image" Target="../media/image1565.png"/><Relationship Id="rId14" Type="http://schemas.openxmlformats.org/officeDocument/2006/relationships/customXml" Target="../ink/ink34.xml"/><Relationship Id="rId13" Type="http://schemas.openxmlformats.org/officeDocument/2006/relationships/image" Target="../media/image1564.png"/><Relationship Id="rId12" Type="http://schemas.openxmlformats.org/officeDocument/2006/relationships/customXml" Target="../ink/ink33.xml"/><Relationship Id="rId11" Type="http://schemas.openxmlformats.org/officeDocument/2006/relationships/image" Target="../media/image1563.png"/><Relationship Id="rId10" Type="http://schemas.openxmlformats.org/officeDocument/2006/relationships/customXml" Target="../ink/ink32.xml"/><Relationship Id="rId1" Type="http://schemas.openxmlformats.org/officeDocument/2006/relationships/image" Target="../media/image1555.emf"/></Relationships>
</file>

<file path=ppt/slides/_rels/slide103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57.emf"/></Relationships>
</file>

<file path=ppt/slides/_rels/slide10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72.emf"/></Relationships>
</file>

<file path=ppt/slides/_rels/slide10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73.png"/></Relationships>
</file>

<file path=ppt/slides/_rels/slide10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74.jpeg"/></Relationships>
</file>

<file path=ppt/slides/_rels/slide10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74.jpeg"/></Relationships>
</file>

<file path=ppt/slides/_rels/slide10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55.emf"/></Relationships>
</file>

<file path=ppt/slides/_rels/slide10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55.emf"/></Relationships>
</file>

<file path=ppt/slides/_rels/slide10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png"/></Relationships>
</file>

<file path=ppt/slides/_rels/slide10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75.emf"/></Relationships>
</file>

<file path=ppt/slides/_rels/slide10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75.emf"/></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76.emf"/></Relationships>
</file>

<file path=ppt/slides/_rels/slide105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77.emf"/></Relationships>
</file>

<file path=ppt/slides/_rels/slide105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57.emf"/><Relationship Id="rId1" Type="http://schemas.openxmlformats.org/officeDocument/2006/relationships/image" Target="../media/image1577.emf"/></Relationships>
</file>

<file path=ppt/slides/_rels/slide105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78.png"/><Relationship Id="rId1" Type="http://schemas.openxmlformats.org/officeDocument/2006/relationships/image" Target="../media/image931.png"/></Relationships>
</file>

<file path=ppt/slides/_rels/slide10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57.emf"/></Relationships>
</file>

<file path=ppt/slides/_rels/slide105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74.jpe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0.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7.xml"/><Relationship Id="rId1" Type="http://schemas.openxmlformats.org/officeDocument/2006/relationships/image" Target="../media/image1579.jpeg"/></Relationships>
</file>

<file path=ppt/slides/_rels/slide1061.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1062.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7.xml"/><Relationship Id="rId1" Type="http://schemas.openxmlformats.org/officeDocument/2006/relationships/image" Target="../media/image1580.png"/></Relationships>
</file>

<file path=ppt/slides/_rels/slide10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81.jpeg"/></Relationships>
</file>

<file path=ppt/slides/_rels/slide10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82.png"/></Relationships>
</file>

<file path=ppt/slides/_rels/slide106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84.jpeg"/><Relationship Id="rId1" Type="http://schemas.openxmlformats.org/officeDocument/2006/relationships/image" Target="../media/image1583.jpeg"/></Relationships>
</file>

<file path=ppt/slides/_rels/slide106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86.png"/><Relationship Id="rId2" Type="http://schemas.openxmlformats.org/officeDocument/2006/relationships/image" Target="../media/image1585.png"/><Relationship Id="rId1" Type="http://schemas.openxmlformats.org/officeDocument/2006/relationships/image" Target="../media/image1584.jpeg"/></Relationships>
</file>

<file path=ppt/slides/_rels/slide106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87.png"/></Relationships>
</file>

<file path=ppt/slides/_rels/slide106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97.png"/><Relationship Id="rId3" Type="http://schemas.openxmlformats.org/officeDocument/2006/relationships/image" Target="../media/image1196.png"/><Relationship Id="rId2" Type="http://schemas.openxmlformats.org/officeDocument/2006/relationships/image" Target="../media/image1210.png"/><Relationship Id="rId1" Type="http://schemas.openxmlformats.org/officeDocument/2006/relationships/image" Target="../media/image1588.png"/></Relationships>
</file>

<file path=ppt/slides/_rels/slide106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02.png"/><Relationship Id="rId3" Type="http://schemas.openxmlformats.org/officeDocument/2006/relationships/image" Target="../media/image1201.png"/><Relationship Id="rId2" Type="http://schemas.openxmlformats.org/officeDocument/2006/relationships/image" Target="../media/image1200.png"/><Relationship Id="rId1" Type="http://schemas.openxmlformats.org/officeDocument/2006/relationships/image" Target="../media/image1199.png"/></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07.png"/><Relationship Id="rId2" Type="http://schemas.openxmlformats.org/officeDocument/2006/relationships/image" Target="../media/image1206.png"/><Relationship Id="rId1" Type="http://schemas.openxmlformats.org/officeDocument/2006/relationships/image" Target="../media/image1205.png"/></Relationships>
</file>

<file path=ppt/slides/_rels/slide107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28.png"/><Relationship Id="rId2" Type="http://schemas.openxmlformats.org/officeDocument/2006/relationships/image" Target="../media/image1589.png"/><Relationship Id="rId1" Type="http://schemas.openxmlformats.org/officeDocument/2006/relationships/image" Target="../media/image1226.png"/></Relationships>
</file>

<file path=ppt/slides/_rels/slide107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0.png"/></Relationships>
</file>

<file path=ppt/slides/_rels/slide10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45.png"/><Relationship Id="rId2" Type="http://schemas.openxmlformats.org/officeDocument/2006/relationships/image" Target="../media/image1591.png"/><Relationship Id="rId1" Type="http://schemas.openxmlformats.org/officeDocument/2006/relationships/image" Target="../media/image1590.png"/></Relationships>
</file>

<file path=ppt/slides/_rels/slide10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45.png"/><Relationship Id="rId2" Type="http://schemas.openxmlformats.org/officeDocument/2006/relationships/image" Target="../media/image1591.png"/><Relationship Id="rId1" Type="http://schemas.openxmlformats.org/officeDocument/2006/relationships/image" Target="../media/image1592.png"/></Relationships>
</file>

<file path=ppt/slides/_rels/slide1079.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645.png"/><Relationship Id="rId7" Type="http://schemas.openxmlformats.org/officeDocument/2006/relationships/image" Target="../media/image1591.png"/><Relationship Id="rId6" Type="http://schemas.openxmlformats.org/officeDocument/2006/relationships/image" Target="../media/image1592.png"/><Relationship Id="rId5" Type="http://schemas.openxmlformats.org/officeDocument/2006/relationships/image" Target="../media/image1597.png"/><Relationship Id="rId4" Type="http://schemas.openxmlformats.org/officeDocument/2006/relationships/image" Target="../media/image1596.png"/><Relationship Id="rId3" Type="http://schemas.openxmlformats.org/officeDocument/2006/relationships/image" Target="../media/image1595.png"/><Relationship Id="rId2" Type="http://schemas.openxmlformats.org/officeDocument/2006/relationships/image" Target="../media/image1594.png"/><Relationship Id="rId1" Type="http://schemas.openxmlformats.org/officeDocument/2006/relationships/image" Target="../media/image1593.png"/></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0.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645.png"/><Relationship Id="rId6" Type="http://schemas.openxmlformats.org/officeDocument/2006/relationships/image" Target="../media/image1591.png"/><Relationship Id="rId5" Type="http://schemas.openxmlformats.org/officeDocument/2006/relationships/image" Target="../media/image1592.png"/><Relationship Id="rId4" Type="http://schemas.openxmlformats.org/officeDocument/2006/relationships/image" Target="../media/image1600.png"/><Relationship Id="rId3" Type="http://schemas.openxmlformats.org/officeDocument/2006/relationships/image" Target="../media/image1599.png"/><Relationship Id="rId2" Type="http://schemas.openxmlformats.org/officeDocument/2006/relationships/image" Target="../media/image1598.png"/><Relationship Id="rId1" Type="http://schemas.openxmlformats.org/officeDocument/2006/relationships/image" Target="../media/image1596.png"/></Relationships>
</file>

<file path=ppt/slides/_rels/slide108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02.png"/><Relationship Id="rId1" Type="http://schemas.openxmlformats.org/officeDocument/2006/relationships/image" Target="../media/image1601.png"/></Relationships>
</file>

<file path=ppt/slides/_rels/slide108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06.png"/><Relationship Id="rId3" Type="http://schemas.openxmlformats.org/officeDocument/2006/relationships/image" Target="../media/image1605.png"/><Relationship Id="rId2" Type="http://schemas.openxmlformats.org/officeDocument/2006/relationships/image" Target="../media/image1604.png"/><Relationship Id="rId1" Type="http://schemas.openxmlformats.org/officeDocument/2006/relationships/image" Target="../media/image1603.png"/></Relationships>
</file>

<file path=ppt/slides/_rels/slide108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09.png"/><Relationship Id="rId2" Type="http://schemas.openxmlformats.org/officeDocument/2006/relationships/image" Target="../media/image1608.png"/><Relationship Id="rId1" Type="http://schemas.openxmlformats.org/officeDocument/2006/relationships/image" Target="../media/image1607.png"/></Relationships>
</file>

<file path=ppt/slides/_rels/slide108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13.png"/><Relationship Id="rId3" Type="http://schemas.openxmlformats.org/officeDocument/2006/relationships/image" Target="../media/image1612.png"/><Relationship Id="rId2" Type="http://schemas.openxmlformats.org/officeDocument/2006/relationships/image" Target="../media/image1611.png"/><Relationship Id="rId1" Type="http://schemas.openxmlformats.org/officeDocument/2006/relationships/image" Target="../media/image1610.png"/></Relationships>
</file>

<file path=ppt/slides/_rels/slide108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16.png"/><Relationship Id="rId2" Type="http://schemas.openxmlformats.org/officeDocument/2006/relationships/image" Target="../media/image1615.png"/><Relationship Id="rId1" Type="http://schemas.openxmlformats.org/officeDocument/2006/relationships/image" Target="../media/image1614.png"/></Relationships>
</file>

<file path=ppt/slides/_rels/slide108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619.png"/><Relationship Id="rId4" Type="http://schemas.openxmlformats.org/officeDocument/2006/relationships/image" Target="../media/image1618.png"/><Relationship Id="rId3" Type="http://schemas.openxmlformats.org/officeDocument/2006/relationships/image" Target="../media/image1613.png"/><Relationship Id="rId2" Type="http://schemas.openxmlformats.org/officeDocument/2006/relationships/image" Target="../media/image1607.png"/><Relationship Id="rId1" Type="http://schemas.openxmlformats.org/officeDocument/2006/relationships/image" Target="../media/image1617.png"/></Relationships>
</file>

<file path=ppt/slides/_rels/slide10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45.png"/><Relationship Id="rId2" Type="http://schemas.openxmlformats.org/officeDocument/2006/relationships/image" Target="../media/image1591.png"/><Relationship Id="rId1" Type="http://schemas.openxmlformats.org/officeDocument/2006/relationships/image" Target="../media/image1620.png"/></Relationships>
</file>

<file path=ppt/slides/_rels/slide1094.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645.png"/><Relationship Id="rId6" Type="http://schemas.openxmlformats.org/officeDocument/2006/relationships/image" Target="../media/image1591.png"/><Relationship Id="rId5" Type="http://schemas.openxmlformats.org/officeDocument/2006/relationships/image" Target="../media/image1620.png"/><Relationship Id="rId4" Type="http://schemas.openxmlformats.org/officeDocument/2006/relationships/image" Target="../media/image1624.png"/><Relationship Id="rId3" Type="http://schemas.openxmlformats.org/officeDocument/2006/relationships/image" Target="../media/image1623.png"/><Relationship Id="rId2" Type="http://schemas.openxmlformats.org/officeDocument/2006/relationships/image" Target="../media/image1622.png"/><Relationship Id="rId1" Type="http://schemas.openxmlformats.org/officeDocument/2006/relationships/image" Target="../media/image1621.png"/></Relationships>
</file>

<file path=ppt/slides/_rels/slide1095.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627.png"/><Relationship Id="rId6" Type="http://schemas.openxmlformats.org/officeDocument/2006/relationships/image" Target="../media/image1626.png"/><Relationship Id="rId5" Type="http://schemas.openxmlformats.org/officeDocument/2006/relationships/image" Target="../media/image1625.png"/><Relationship Id="rId4" Type="http://schemas.openxmlformats.org/officeDocument/2006/relationships/image" Target="../media/image1623.png"/><Relationship Id="rId3" Type="http://schemas.openxmlformats.org/officeDocument/2006/relationships/image" Target="../media/image645.png"/><Relationship Id="rId2" Type="http://schemas.openxmlformats.org/officeDocument/2006/relationships/image" Target="../media/image1591.png"/><Relationship Id="rId1" Type="http://schemas.openxmlformats.org/officeDocument/2006/relationships/image" Target="../media/image1620.png"/></Relationships>
</file>

<file path=ppt/slides/_rels/slide109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30.png"/><Relationship Id="rId2" Type="http://schemas.openxmlformats.org/officeDocument/2006/relationships/image" Target="../media/image1629.png"/><Relationship Id="rId1" Type="http://schemas.openxmlformats.org/officeDocument/2006/relationships/image" Target="../media/image1628.png"/></Relationships>
</file>

<file path=ppt/slides/_rels/slide109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31.png"/></Relationships>
</file>

<file path=ppt/slides/_rels/slide109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35.png"/><Relationship Id="rId3" Type="http://schemas.openxmlformats.org/officeDocument/2006/relationships/image" Target="../media/image1634.png"/><Relationship Id="rId2" Type="http://schemas.openxmlformats.org/officeDocument/2006/relationships/image" Target="../media/image1633.png"/><Relationship Id="rId1" Type="http://schemas.openxmlformats.org/officeDocument/2006/relationships/image" Target="../media/image1632.png"/></Relationships>
</file>

<file path=ppt/slides/_rels/slide109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38.png"/><Relationship Id="rId2" Type="http://schemas.openxmlformats.org/officeDocument/2006/relationships/image" Target="../media/image1637.png"/><Relationship Id="rId1" Type="http://schemas.openxmlformats.org/officeDocument/2006/relationships/image" Target="../media/image1636.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41.png"/><Relationship Id="rId2" Type="http://schemas.openxmlformats.org/officeDocument/2006/relationships/image" Target="../media/image1640.png"/><Relationship Id="rId1" Type="http://schemas.openxmlformats.org/officeDocument/2006/relationships/image" Target="../media/image1639.png"/></Relationships>
</file>

<file path=ppt/slides/_rels/slide1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43.jpeg"/><Relationship Id="rId1" Type="http://schemas.openxmlformats.org/officeDocument/2006/relationships/image" Target="../media/image1642.jpeg"/></Relationships>
</file>

<file path=ppt/slides/_rels/slide110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44.png"/></Relationships>
</file>

<file path=ppt/slides/_rels/slide110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46.png"/><Relationship Id="rId1" Type="http://schemas.openxmlformats.org/officeDocument/2006/relationships/image" Target="../media/image1645.png"/></Relationships>
</file>

<file path=ppt/slides/_rels/slide110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50.png"/><Relationship Id="rId3" Type="http://schemas.openxmlformats.org/officeDocument/2006/relationships/image" Target="../media/image1649.png"/><Relationship Id="rId2" Type="http://schemas.openxmlformats.org/officeDocument/2006/relationships/image" Target="../media/image1648.png"/><Relationship Id="rId1" Type="http://schemas.openxmlformats.org/officeDocument/2006/relationships/image" Target="../media/image1647.png"/></Relationships>
</file>

<file path=ppt/slides/_rels/slide110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52.png"/><Relationship Id="rId1" Type="http://schemas.openxmlformats.org/officeDocument/2006/relationships/image" Target="../media/image1651.png"/></Relationships>
</file>

<file path=ppt/slides/_rels/slide110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54.png"/><Relationship Id="rId1" Type="http://schemas.openxmlformats.org/officeDocument/2006/relationships/image" Target="../media/image1653.emf"/></Relationships>
</file>

<file path=ppt/slides/_rels/slide11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55.emf"/></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59.png"/><Relationship Id="rId3" Type="http://schemas.openxmlformats.org/officeDocument/2006/relationships/image" Target="../media/image1658.png"/><Relationship Id="rId2" Type="http://schemas.openxmlformats.org/officeDocument/2006/relationships/image" Target="../media/image1657.png"/><Relationship Id="rId1" Type="http://schemas.openxmlformats.org/officeDocument/2006/relationships/image" Target="../media/image1656.emf"/></Relationships>
</file>

<file path=ppt/slides/_rels/slide111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61.png"/><Relationship Id="rId2" Type="http://schemas.openxmlformats.org/officeDocument/2006/relationships/image" Target="../media/image1660.png"/><Relationship Id="rId1" Type="http://schemas.openxmlformats.org/officeDocument/2006/relationships/image" Target="../media/image1653.emf"/></Relationships>
</file>

<file path=ppt/slides/_rels/slide11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5.jpeg"/></Relationships>
</file>

<file path=ppt/slides/_rels/slide111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63.png"/><Relationship Id="rId1" Type="http://schemas.openxmlformats.org/officeDocument/2006/relationships/image" Target="../media/image1662.png"/></Relationships>
</file>

<file path=ppt/slides/_rels/slide111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64.png"/><Relationship Id="rId2" Type="http://schemas.openxmlformats.org/officeDocument/2006/relationships/image" Target="../media/image1663.png"/><Relationship Id="rId1" Type="http://schemas.openxmlformats.org/officeDocument/2006/relationships/image" Target="../media/image1662.png"/></Relationships>
</file>

<file path=ppt/slides/_rels/slide11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64.png"/></Relationships>
</file>

<file path=ppt/slides/_rels/slide111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68.png"/><Relationship Id="rId3" Type="http://schemas.openxmlformats.org/officeDocument/2006/relationships/image" Target="../media/image1667.png"/><Relationship Id="rId2" Type="http://schemas.openxmlformats.org/officeDocument/2006/relationships/image" Target="../media/image1666.png"/><Relationship Id="rId1" Type="http://schemas.openxmlformats.org/officeDocument/2006/relationships/image" Target="../media/image1665.png"/></Relationships>
</file>

<file path=ppt/slides/_rels/slide111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673.png"/><Relationship Id="rId4" Type="http://schemas.openxmlformats.org/officeDocument/2006/relationships/image" Target="../media/image1672.png"/><Relationship Id="rId3" Type="http://schemas.openxmlformats.org/officeDocument/2006/relationships/image" Target="../media/image1671.png"/><Relationship Id="rId2" Type="http://schemas.openxmlformats.org/officeDocument/2006/relationships/image" Target="../media/image1670.png"/><Relationship Id="rId1" Type="http://schemas.openxmlformats.org/officeDocument/2006/relationships/image" Target="../media/image1669.png"/></Relationships>
</file>

<file path=ppt/slides/_rels/slide111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77.png"/><Relationship Id="rId3" Type="http://schemas.openxmlformats.org/officeDocument/2006/relationships/image" Target="../media/image1676.png"/><Relationship Id="rId2" Type="http://schemas.openxmlformats.org/officeDocument/2006/relationships/image" Target="../media/image1675.png"/><Relationship Id="rId1" Type="http://schemas.openxmlformats.org/officeDocument/2006/relationships/image" Target="../media/image1674.png"/></Relationships>
</file>

<file path=ppt/slides/_rels/slide111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81.png"/><Relationship Id="rId3" Type="http://schemas.openxmlformats.org/officeDocument/2006/relationships/image" Target="../media/image1680.png"/><Relationship Id="rId2" Type="http://schemas.openxmlformats.org/officeDocument/2006/relationships/image" Target="../media/image1679.png"/><Relationship Id="rId1" Type="http://schemas.openxmlformats.org/officeDocument/2006/relationships/image" Target="../media/image1678.png"/></Relationships>
</file>

<file path=ppt/slides/_rels/slide1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png"/></Relationships>
</file>

<file path=ppt/slides/_rels/slide1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82.png"/></Relationships>
</file>

<file path=ppt/slides/_rels/slide112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84.png"/><Relationship Id="rId1" Type="http://schemas.openxmlformats.org/officeDocument/2006/relationships/image" Target="../media/image1683.jpeg"/></Relationships>
</file>

<file path=ppt/slides/_rels/slide11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85.png"/></Relationships>
</file>

<file path=ppt/slides/_rels/slide112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88.png"/><Relationship Id="rId2" Type="http://schemas.openxmlformats.org/officeDocument/2006/relationships/image" Target="../media/image1687.jpeg"/><Relationship Id="rId1" Type="http://schemas.openxmlformats.org/officeDocument/2006/relationships/image" Target="../media/image1686.jpeg"/></Relationships>
</file>

<file path=ppt/slides/_rels/slide11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87.jpeg"/></Relationships>
</file>

<file path=ppt/slides/_rels/slide112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91.png"/><Relationship Id="rId2" Type="http://schemas.openxmlformats.org/officeDocument/2006/relationships/image" Target="../media/image1690.png"/><Relationship Id="rId1" Type="http://schemas.openxmlformats.org/officeDocument/2006/relationships/image" Target="../media/image1689.png"/></Relationships>
</file>

<file path=ppt/slides/_rels/slide112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94.png"/><Relationship Id="rId2" Type="http://schemas.openxmlformats.org/officeDocument/2006/relationships/image" Target="../media/image1693.png"/><Relationship Id="rId1" Type="http://schemas.openxmlformats.org/officeDocument/2006/relationships/image" Target="../media/image1692.png"/></Relationships>
</file>

<file path=ppt/slides/_rels/slide112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96.png"/><Relationship Id="rId3" Type="http://schemas.openxmlformats.org/officeDocument/2006/relationships/image" Target="../media/image1695.png"/><Relationship Id="rId2" Type="http://schemas.openxmlformats.org/officeDocument/2006/relationships/image" Target="../media/image1687.jpeg"/><Relationship Id="rId1" Type="http://schemas.openxmlformats.org/officeDocument/2006/relationships/image" Target="../media/image1686.jpeg"/></Relationships>
</file>

<file path=ppt/slides/_rels/slide11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97.png"/></Relationships>
</file>

<file path=ppt/slides/_rels/slide113.xml.rels><?xml version="1.0" encoding="UTF-8" standalone="yes"?>
<Relationships xmlns="http://schemas.openxmlformats.org/package/2006/relationships"><Relationship Id="rId4" Type="http://schemas.openxmlformats.org/officeDocument/2006/relationships/vmlDrawing" Target="../drawings/vmlDrawing2.vml"/><Relationship Id="rId3" Type="http://schemas.openxmlformats.org/officeDocument/2006/relationships/slideLayout" Target="../slideLayouts/slideLayout7.xml"/><Relationship Id="rId2" Type="http://schemas.openxmlformats.org/officeDocument/2006/relationships/image" Target="../media/image124.wmf"/><Relationship Id="rId1" Type="http://schemas.openxmlformats.org/officeDocument/2006/relationships/oleObject" Target="../embeddings/oleObject2.bin"/></Relationships>
</file>

<file path=ppt/slides/_rels/slide1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98.jpeg"/></Relationships>
</file>

<file path=ppt/slides/_rels/slide113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702.png"/><Relationship Id="rId3" Type="http://schemas.openxmlformats.org/officeDocument/2006/relationships/image" Target="../media/image1701.png"/><Relationship Id="rId2" Type="http://schemas.openxmlformats.org/officeDocument/2006/relationships/image" Target="../media/image1700.png"/><Relationship Id="rId1" Type="http://schemas.openxmlformats.org/officeDocument/2006/relationships/image" Target="../media/image1699.png"/></Relationships>
</file>

<file path=ppt/slides/_rels/slide1133.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707.png"/><Relationship Id="rId6" Type="http://schemas.openxmlformats.org/officeDocument/2006/relationships/image" Target="../media/image1706.png"/><Relationship Id="rId5" Type="http://schemas.openxmlformats.org/officeDocument/2006/relationships/image" Target="../media/image1705.png"/><Relationship Id="rId4" Type="http://schemas.openxmlformats.org/officeDocument/2006/relationships/image" Target="../media/image1704.png"/><Relationship Id="rId3" Type="http://schemas.openxmlformats.org/officeDocument/2006/relationships/image" Target="../media/image1703.png"/><Relationship Id="rId2" Type="http://schemas.openxmlformats.org/officeDocument/2006/relationships/image" Target="../media/image1700.png"/><Relationship Id="rId1" Type="http://schemas.openxmlformats.org/officeDocument/2006/relationships/image" Target="../media/image1699.png"/></Relationships>
</file>

<file path=ppt/slides/_rels/slide113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706.png"/><Relationship Id="rId4" Type="http://schemas.openxmlformats.org/officeDocument/2006/relationships/image" Target="../media/image1702.png"/><Relationship Id="rId3" Type="http://schemas.openxmlformats.org/officeDocument/2006/relationships/image" Target="../media/image1708.png"/><Relationship Id="rId2" Type="http://schemas.openxmlformats.org/officeDocument/2006/relationships/image" Target="../media/image1700.png"/><Relationship Id="rId1" Type="http://schemas.openxmlformats.org/officeDocument/2006/relationships/image" Target="../media/image1699.png"/></Relationships>
</file>

<file path=ppt/slides/_rels/slide1135.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703.png"/><Relationship Id="rId5" Type="http://schemas.openxmlformats.org/officeDocument/2006/relationships/image" Target="../media/image1706.png"/><Relationship Id="rId4" Type="http://schemas.openxmlformats.org/officeDocument/2006/relationships/image" Target="../media/image1710.png"/><Relationship Id="rId3" Type="http://schemas.openxmlformats.org/officeDocument/2006/relationships/image" Target="../media/image1709.png"/><Relationship Id="rId2" Type="http://schemas.openxmlformats.org/officeDocument/2006/relationships/image" Target="../media/image1700.png"/><Relationship Id="rId1" Type="http://schemas.openxmlformats.org/officeDocument/2006/relationships/image" Target="../media/image1699.png"/></Relationships>
</file>

<file path=ppt/slides/_rels/slide1136.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700.png"/><Relationship Id="rId5" Type="http://schemas.openxmlformats.org/officeDocument/2006/relationships/image" Target="../media/image1703.png"/><Relationship Id="rId4" Type="http://schemas.openxmlformats.org/officeDocument/2006/relationships/image" Target="../media/image1714.png"/><Relationship Id="rId3" Type="http://schemas.openxmlformats.org/officeDocument/2006/relationships/image" Target="../media/image1713.png"/><Relationship Id="rId2" Type="http://schemas.openxmlformats.org/officeDocument/2006/relationships/image" Target="../media/image1712.png"/><Relationship Id="rId1" Type="http://schemas.openxmlformats.org/officeDocument/2006/relationships/image" Target="../media/image1711.png"/></Relationships>
</file>

<file path=ppt/slides/_rels/slide1137.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706.png"/><Relationship Id="rId5" Type="http://schemas.openxmlformats.org/officeDocument/2006/relationships/image" Target="../media/image1704.png"/><Relationship Id="rId4" Type="http://schemas.openxmlformats.org/officeDocument/2006/relationships/image" Target="../media/image1716.png"/><Relationship Id="rId3" Type="http://schemas.openxmlformats.org/officeDocument/2006/relationships/image" Target="../media/image1699.png"/><Relationship Id="rId2" Type="http://schemas.openxmlformats.org/officeDocument/2006/relationships/image" Target="../media/image1700.png"/><Relationship Id="rId1" Type="http://schemas.openxmlformats.org/officeDocument/2006/relationships/image" Target="../media/image1715.png"/></Relationships>
</file>

<file path=ppt/slides/_rels/slide113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720.png"/><Relationship Id="rId4" Type="http://schemas.openxmlformats.org/officeDocument/2006/relationships/image" Target="../media/image1719.png"/><Relationship Id="rId3" Type="http://schemas.openxmlformats.org/officeDocument/2006/relationships/image" Target="../media/image1718.png"/><Relationship Id="rId2" Type="http://schemas.openxmlformats.org/officeDocument/2006/relationships/image" Target="../media/image1700.png"/><Relationship Id="rId1" Type="http://schemas.openxmlformats.org/officeDocument/2006/relationships/image" Target="../media/image1717.png"/></Relationships>
</file>

<file path=ppt/slides/_rels/slide113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20.png"/></Relationships>
</file>

<file path=ppt/slides/_rels/slide11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5.jpeg"/></Relationships>
</file>

<file path=ppt/slides/_rels/slide114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724.png"/><Relationship Id="rId3" Type="http://schemas.openxmlformats.org/officeDocument/2006/relationships/image" Target="../media/image1723.png"/><Relationship Id="rId2" Type="http://schemas.openxmlformats.org/officeDocument/2006/relationships/image" Target="../media/image1722.png"/><Relationship Id="rId1" Type="http://schemas.openxmlformats.org/officeDocument/2006/relationships/image" Target="../media/image1721.png"/></Relationships>
</file>

<file path=ppt/slides/_rels/slide114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726.png"/><Relationship Id="rId2" Type="http://schemas.openxmlformats.org/officeDocument/2006/relationships/image" Target="../media/image1725.png"/><Relationship Id="rId1" Type="http://schemas.openxmlformats.org/officeDocument/2006/relationships/image" Target="../media/image1721.png"/></Relationships>
</file>

<file path=ppt/slides/_rels/slide1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728.png"/><Relationship Id="rId1" Type="http://schemas.openxmlformats.org/officeDocument/2006/relationships/image" Target="../media/image1727.jpeg"/></Relationships>
</file>

<file path=ppt/slides/_rels/slide114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731.png"/><Relationship Id="rId2" Type="http://schemas.openxmlformats.org/officeDocument/2006/relationships/image" Target="../media/image1730.jpeg"/><Relationship Id="rId1" Type="http://schemas.openxmlformats.org/officeDocument/2006/relationships/image" Target="../media/image1729.png"/></Relationships>
</file>

<file path=ppt/slides/_rels/slide114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730.jpeg"/><Relationship Id="rId1" Type="http://schemas.openxmlformats.org/officeDocument/2006/relationships/image" Target="../media/image1732.png"/></Relationships>
</file>

<file path=ppt/slides/_rels/slide1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6.jpeg"/></Relationships>
</file>

<file path=ppt/slides/_rels/slide115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734.png"/><Relationship Id="rId2" Type="http://schemas.openxmlformats.org/officeDocument/2006/relationships/image" Target="../media/image1733.jpeg"/><Relationship Id="rId1" Type="http://schemas.openxmlformats.org/officeDocument/2006/relationships/image" Target="../media/image1730.jpeg"/></Relationships>
</file>

<file path=ppt/slides/_rels/slide115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737.png"/><Relationship Id="rId2" Type="http://schemas.openxmlformats.org/officeDocument/2006/relationships/image" Target="../media/image1736.jpeg"/><Relationship Id="rId1" Type="http://schemas.openxmlformats.org/officeDocument/2006/relationships/image" Target="../media/image1735.png"/></Relationships>
</file>

<file path=ppt/slides/_rels/slide115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736.jpeg"/><Relationship Id="rId1" Type="http://schemas.openxmlformats.org/officeDocument/2006/relationships/image" Target="../media/image1738.png"/></Relationships>
</file>

<file path=ppt/slides/_rels/slide115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742.png"/><Relationship Id="rId4" Type="http://schemas.openxmlformats.org/officeDocument/2006/relationships/image" Target="../media/image1741.png"/><Relationship Id="rId3" Type="http://schemas.openxmlformats.org/officeDocument/2006/relationships/image" Target="../media/image1740.png"/><Relationship Id="rId2" Type="http://schemas.openxmlformats.org/officeDocument/2006/relationships/image" Target="../media/image1739.jpeg"/><Relationship Id="rId1" Type="http://schemas.openxmlformats.org/officeDocument/2006/relationships/image" Target="../media/image1736.jpeg"/></Relationships>
</file>

<file path=ppt/slides/_rels/slide1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43.png"/></Relationships>
</file>

<file path=ppt/slides/_rels/slide1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748.png"/><Relationship Id="rId4" Type="http://schemas.openxmlformats.org/officeDocument/2006/relationships/image" Target="../media/image1747.png"/><Relationship Id="rId3" Type="http://schemas.openxmlformats.org/officeDocument/2006/relationships/image" Target="../media/image1746.png"/><Relationship Id="rId2" Type="http://schemas.openxmlformats.org/officeDocument/2006/relationships/image" Target="../media/image1745.png"/><Relationship Id="rId1" Type="http://schemas.openxmlformats.org/officeDocument/2006/relationships/image" Target="../media/image1744.png"/></Relationships>
</file>

<file path=ppt/slides/_rels/slide1158.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753.png"/><Relationship Id="rId5" Type="http://schemas.openxmlformats.org/officeDocument/2006/relationships/image" Target="../media/image1752.png"/><Relationship Id="rId4" Type="http://schemas.openxmlformats.org/officeDocument/2006/relationships/image" Target="../media/image1751.png"/><Relationship Id="rId3" Type="http://schemas.openxmlformats.org/officeDocument/2006/relationships/image" Target="../media/image1748.png"/><Relationship Id="rId2" Type="http://schemas.openxmlformats.org/officeDocument/2006/relationships/image" Target="../media/image1750.png"/><Relationship Id="rId1" Type="http://schemas.openxmlformats.org/officeDocument/2006/relationships/image" Target="../media/image1749.png"/></Relationships>
</file>

<file path=ppt/slides/_rels/slide1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11.png"/><Relationship Id="rId6" Type="http://schemas.openxmlformats.org/officeDocument/2006/relationships/image" Target="../media/image110.png"/><Relationship Id="rId5" Type="http://schemas.openxmlformats.org/officeDocument/2006/relationships/image" Target="../media/image109.png"/><Relationship Id="rId4" Type="http://schemas.openxmlformats.org/officeDocument/2006/relationships/image" Target="../media/image108.png"/><Relationship Id="rId3" Type="http://schemas.openxmlformats.org/officeDocument/2006/relationships/image" Target="../media/image106.png"/><Relationship Id="rId2" Type="http://schemas.openxmlformats.org/officeDocument/2006/relationships/image" Target="../media/image70.png"/><Relationship Id="rId1" Type="http://schemas.openxmlformats.org/officeDocument/2006/relationships/image" Target="../media/image69.pn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image" Target="../media/image8.png"/></Relationships>
</file>

<file path=ppt/slides/_rels/slide120.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30.png"/><Relationship Id="rId6" Type="http://schemas.openxmlformats.org/officeDocument/2006/relationships/image" Target="../media/image110.png"/><Relationship Id="rId5" Type="http://schemas.openxmlformats.org/officeDocument/2006/relationships/image" Target="../media/image109.png"/><Relationship Id="rId4" Type="http://schemas.openxmlformats.org/officeDocument/2006/relationships/image" Target="../media/image108.png"/><Relationship Id="rId3" Type="http://schemas.openxmlformats.org/officeDocument/2006/relationships/image" Target="../media/image129.png"/><Relationship Id="rId2" Type="http://schemas.openxmlformats.org/officeDocument/2006/relationships/image" Target="../media/image128.png"/><Relationship Id="rId1" Type="http://schemas.openxmlformats.org/officeDocument/2006/relationships/image" Target="../media/image69.png"/></Relationships>
</file>

<file path=ppt/slides/_rels/slide121.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31.png"/><Relationship Id="rId6" Type="http://schemas.openxmlformats.org/officeDocument/2006/relationships/image" Target="../media/image110.png"/><Relationship Id="rId5" Type="http://schemas.openxmlformats.org/officeDocument/2006/relationships/image" Target="../media/image109.png"/><Relationship Id="rId4" Type="http://schemas.openxmlformats.org/officeDocument/2006/relationships/image" Target="../media/image108.png"/><Relationship Id="rId3" Type="http://schemas.openxmlformats.org/officeDocument/2006/relationships/image" Target="../media/image106.png"/><Relationship Id="rId2" Type="http://schemas.openxmlformats.org/officeDocument/2006/relationships/image" Target="../media/image70.png"/><Relationship Id="rId1" Type="http://schemas.openxmlformats.org/officeDocument/2006/relationships/image" Target="../media/image69.png"/></Relationships>
</file>

<file path=ppt/slides/_rels/slide12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8.png"/><Relationship Id="rId3" Type="http://schemas.openxmlformats.org/officeDocument/2006/relationships/image" Target="../media/image131.png"/><Relationship Id="rId2" Type="http://schemas.openxmlformats.org/officeDocument/2006/relationships/image" Target="../media/image70.png"/><Relationship Id="rId1" Type="http://schemas.openxmlformats.org/officeDocument/2006/relationships/image" Target="../media/image69.png"/></Relationships>
</file>

<file path=ppt/slides/_rels/slide123.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08.png"/><Relationship Id="rId6" Type="http://schemas.openxmlformats.org/officeDocument/2006/relationships/image" Target="../media/image135.png"/><Relationship Id="rId5" Type="http://schemas.openxmlformats.org/officeDocument/2006/relationships/image" Target="../media/image134.png"/><Relationship Id="rId4" Type="http://schemas.openxmlformats.org/officeDocument/2006/relationships/image" Target="../media/image133.png"/><Relationship Id="rId3" Type="http://schemas.openxmlformats.org/officeDocument/2006/relationships/image" Target="../media/image132.png"/><Relationship Id="rId2" Type="http://schemas.openxmlformats.org/officeDocument/2006/relationships/image" Target="../media/image70.png"/><Relationship Id="rId1" Type="http://schemas.openxmlformats.org/officeDocument/2006/relationships/image" Target="../media/image69.png"/></Relationships>
</file>

<file path=ppt/slides/_rels/slide124.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08.png"/><Relationship Id="rId6" Type="http://schemas.openxmlformats.org/officeDocument/2006/relationships/image" Target="../media/image137.png"/><Relationship Id="rId5" Type="http://schemas.openxmlformats.org/officeDocument/2006/relationships/image" Target="../media/image136.png"/><Relationship Id="rId4" Type="http://schemas.openxmlformats.org/officeDocument/2006/relationships/image" Target="../media/image135.png"/><Relationship Id="rId3" Type="http://schemas.openxmlformats.org/officeDocument/2006/relationships/image" Target="../media/image131.png"/><Relationship Id="rId2" Type="http://schemas.openxmlformats.org/officeDocument/2006/relationships/image" Target="../media/image70.png"/><Relationship Id="rId1" Type="http://schemas.openxmlformats.org/officeDocument/2006/relationships/image" Target="../media/image69.png"/></Relationships>
</file>

<file path=ppt/slides/_rels/slide125.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43.png"/><Relationship Id="rId5" Type="http://schemas.openxmlformats.org/officeDocument/2006/relationships/image" Target="../media/image142.png"/><Relationship Id="rId4" Type="http://schemas.openxmlformats.org/officeDocument/2006/relationships/image" Target="../media/image141.png"/><Relationship Id="rId3" Type="http://schemas.openxmlformats.org/officeDocument/2006/relationships/image" Target="../media/image140.png"/><Relationship Id="rId2" Type="http://schemas.openxmlformats.org/officeDocument/2006/relationships/image" Target="../media/image139.png"/><Relationship Id="rId1" Type="http://schemas.openxmlformats.org/officeDocument/2006/relationships/image" Target="../media/image138.png"/></Relationships>
</file>

<file path=ppt/slides/_rels/slide12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8.png"/><Relationship Id="rId4" Type="http://schemas.openxmlformats.org/officeDocument/2006/relationships/image" Target="../media/image147.png"/><Relationship Id="rId3" Type="http://schemas.openxmlformats.org/officeDocument/2006/relationships/image" Target="../media/image146.png"/><Relationship Id="rId2" Type="http://schemas.openxmlformats.org/officeDocument/2006/relationships/image" Target="../media/image145.png"/><Relationship Id="rId1" Type="http://schemas.openxmlformats.org/officeDocument/2006/relationships/image" Target="../media/image144.png"/></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5.png"/><Relationship Id="rId4" Type="http://schemas.openxmlformats.org/officeDocument/2006/relationships/image" Target="../media/image14.png"/><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image" Target="../media/image11.png"/></Relationships>
</file>

<file path=ppt/slides/_rels/slide1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jpeg"/></Relationships>
</file>

<file path=ppt/slides/_rels/slide131.xml.rels><?xml version="1.0" encoding="UTF-8" standalone="yes"?>
<Relationships xmlns="http://schemas.openxmlformats.org/package/2006/relationships"><Relationship Id="rId2" Type="http://schemas.openxmlformats.org/officeDocument/2006/relationships/comments" Target="../comments/comment1.xml"/><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1.png"/><Relationship Id="rId1" Type="http://schemas.openxmlformats.org/officeDocument/2006/relationships/image" Target="../media/image150.png"/></Relationships>
</file>

<file path=ppt/slides/_rels/slide13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4.png"/><Relationship Id="rId2" Type="http://schemas.openxmlformats.org/officeDocument/2006/relationships/image" Target="../media/image153.png"/><Relationship Id="rId1" Type="http://schemas.openxmlformats.org/officeDocument/2006/relationships/image" Target="../media/image152.png"/></Relationships>
</file>

<file path=ppt/slides/_rels/slide1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5.png"/></Relationships>
</file>

<file path=ppt/slides/_rels/slide13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7.png"/><Relationship Id="rId1" Type="http://schemas.openxmlformats.org/officeDocument/2006/relationships/image" Target="../media/image156.png"/></Relationships>
</file>

<file path=ppt/slides/_rels/slide13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8.png"/></Relationships>
</file>

<file path=ppt/slides/_rels/slide13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2.png"/><Relationship Id="rId3" Type="http://schemas.openxmlformats.org/officeDocument/2006/relationships/image" Target="../media/image161.png"/><Relationship Id="rId2" Type="http://schemas.openxmlformats.org/officeDocument/2006/relationships/image" Target="../media/image160.png"/><Relationship Id="rId1" Type="http://schemas.openxmlformats.org/officeDocument/2006/relationships/image" Target="../media/image159.png"/></Relationships>
</file>

<file path=ppt/slides/_rels/slide13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4.png"/><Relationship Id="rId1" Type="http://schemas.openxmlformats.org/officeDocument/2006/relationships/image" Target="../media/image163.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7.png"/><Relationship Id="rId2" Type="http://schemas.openxmlformats.org/officeDocument/2006/relationships/image" Target="../media/image166.png"/><Relationship Id="rId1" Type="http://schemas.openxmlformats.org/officeDocument/2006/relationships/image" Target="../media/image165.png"/></Relationships>
</file>

<file path=ppt/slides/_rels/slide14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9.png"/><Relationship Id="rId1" Type="http://schemas.openxmlformats.org/officeDocument/2006/relationships/image" Target="../media/image168.GIF"/></Relationships>
</file>

<file path=ppt/slides/_rels/slide14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71.png"/><Relationship Id="rId1" Type="http://schemas.openxmlformats.org/officeDocument/2006/relationships/image" Target="../media/image170.png"/></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2.png"/></Relationships>
</file>

<file path=ppt/slides/_rels/slide1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jpeg"/></Relationships>
</file>

<file path=ppt/slides/_rels/slide14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76.png"/><Relationship Id="rId3" Type="http://schemas.openxmlformats.org/officeDocument/2006/relationships/image" Target="../media/image175.png"/><Relationship Id="rId2" Type="http://schemas.openxmlformats.org/officeDocument/2006/relationships/image" Target="../media/image174.png"/><Relationship Id="rId1" Type="http://schemas.openxmlformats.org/officeDocument/2006/relationships/image" Target="../media/image173.png"/></Relationships>
</file>

<file path=ppt/slides/_rels/slide14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9.jpeg"/><Relationship Id="rId1" Type="http://schemas.openxmlformats.org/officeDocument/2006/relationships/image" Target="../media/image177.png"/></Relationships>
</file>

<file path=ppt/slides/_rels/slide1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8.png"/></Relationships>
</file>

<file path=ppt/slides/_rels/slide1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9.png"/></Relationships>
</file>

<file path=ppt/slides/_rels/slide1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8.png"/><Relationship Id="rId2" Type="http://schemas.openxmlformats.org/officeDocument/2006/relationships/image" Target="../media/image17.jpeg"/><Relationship Id="rId1" Type="http://schemas.openxmlformats.org/officeDocument/2006/relationships/image" Target="../media/image16.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82.png"/><Relationship Id="rId2" Type="http://schemas.openxmlformats.org/officeDocument/2006/relationships/image" Target="../media/image181.png"/><Relationship Id="rId1" Type="http://schemas.openxmlformats.org/officeDocument/2006/relationships/image" Target="../media/image180.png"/></Relationships>
</file>

<file path=ppt/slides/_rels/slide15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82.png"/><Relationship Id="rId1" Type="http://schemas.openxmlformats.org/officeDocument/2006/relationships/image" Target="../media/image183.png"/></Relationships>
</file>

<file path=ppt/slides/_rels/slide15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85.png"/><Relationship Id="rId1" Type="http://schemas.openxmlformats.org/officeDocument/2006/relationships/image" Target="../media/image184.png"/></Relationships>
</file>

<file path=ppt/slides/_rels/slide15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86.png"/><Relationship Id="rId1" Type="http://schemas.openxmlformats.org/officeDocument/2006/relationships/image" Target="../media/image185.png"/></Relationships>
</file>

<file path=ppt/slides/_rels/slide15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88.png"/><Relationship Id="rId1" Type="http://schemas.openxmlformats.org/officeDocument/2006/relationships/image" Target="../media/image187.png"/></Relationships>
</file>

<file path=ppt/slides/_rels/slide1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89.png"/></Relationships>
</file>

<file path=ppt/slides/_rels/slide15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91.png"/><Relationship Id="rId1" Type="http://schemas.openxmlformats.org/officeDocument/2006/relationships/image" Target="../media/image190.png"/></Relationships>
</file>

<file path=ppt/slides/_rels/slide15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95.png"/><Relationship Id="rId3" Type="http://schemas.openxmlformats.org/officeDocument/2006/relationships/image" Target="../media/image194.png"/><Relationship Id="rId2" Type="http://schemas.openxmlformats.org/officeDocument/2006/relationships/image" Target="../media/image193.png"/><Relationship Id="rId1" Type="http://schemas.openxmlformats.org/officeDocument/2006/relationships/image" Target="../media/image192.png"/></Relationships>
</file>

<file path=ppt/slides/_rels/slide15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99.png"/><Relationship Id="rId3" Type="http://schemas.openxmlformats.org/officeDocument/2006/relationships/image" Target="../media/image198.png"/><Relationship Id="rId2" Type="http://schemas.openxmlformats.org/officeDocument/2006/relationships/image" Target="../media/image197.png"/><Relationship Id="rId1" Type="http://schemas.openxmlformats.org/officeDocument/2006/relationships/image" Target="../media/image196.png"/></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9.png"/></Relationships>
</file>

<file path=ppt/slides/_rels/slide16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00.png"/><Relationship Id="rId1" Type="http://schemas.openxmlformats.org/officeDocument/2006/relationships/image" Target="../media/image149.jpeg"/></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1.png"/></Relationships>
</file>

<file path=ppt/slides/_rels/slide1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2.jpeg"/></Relationships>
</file>

<file path=ppt/slides/_rels/slide16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05.png"/><Relationship Id="rId2" Type="http://schemas.openxmlformats.org/officeDocument/2006/relationships/image" Target="../media/image204.png"/><Relationship Id="rId1" Type="http://schemas.openxmlformats.org/officeDocument/2006/relationships/image" Target="../media/image203.png"/></Relationships>
</file>

<file path=ppt/slides/_rels/slide16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09.png"/><Relationship Id="rId3" Type="http://schemas.openxmlformats.org/officeDocument/2006/relationships/image" Target="../media/image208.png"/><Relationship Id="rId2" Type="http://schemas.openxmlformats.org/officeDocument/2006/relationships/image" Target="../media/image207.png"/><Relationship Id="rId1" Type="http://schemas.openxmlformats.org/officeDocument/2006/relationships/image" Target="../media/image206.png"/></Relationships>
</file>

<file path=ppt/slides/_rels/slide16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12.png"/><Relationship Id="rId2" Type="http://schemas.openxmlformats.org/officeDocument/2006/relationships/image" Target="../media/image211.png"/><Relationship Id="rId1" Type="http://schemas.openxmlformats.org/officeDocument/2006/relationships/image" Target="../media/image210.png"/></Relationships>
</file>

<file path=ppt/slides/_rels/slide16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14.png"/><Relationship Id="rId2" Type="http://schemas.openxmlformats.org/officeDocument/2006/relationships/image" Target="../media/image213.png"/><Relationship Id="rId1" Type="http://schemas.openxmlformats.org/officeDocument/2006/relationships/image" Target="../media/image202.jpeg"/></Relationships>
</file>

<file path=ppt/slides/_rels/slide16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9.jpeg"/><Relationship Id="rId1" Type="http://schemas.openxmlformats.org/officeDocument/2006/relationships/image" Target="../media/image215.png"/></Relationships>
</file>

<file path=ppt/slides/_rels/slide1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16.png"/></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png"/></Relationships>
</file>

<file path=ppt/slides/_rels/slide17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18.png"/><Relationship Id="rId1" Type="http://schemas.openxmlformats.org/officeDocument/2006/relationships/image" Target="../media/image217.png"/></Relationships>
</file>

<file path=ppt/slides/_rels/slide17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18.png"/><Relationship Id="rId2" Type="http://schemas.openxmlformats.org/officeDocument/2006/relationships/image" Target="../media/image217.png"/><Relationship Id="rId1" Type="http://schemas.openxmlformats.org/officeDocument/2006/relationships/image" Target="../media/image202.jpeg"/></Relationships>
</file>

<file path=ppt/slides/_rels/slide17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18.png"/><Relationship Id="rId2" Type="http://schemas.openxmlformats.org/officeDocument/2006/relationships/image" Target="../media/image217.png"/><Relationship Id="rId1" Type="http://schemas.openxmlformats.org/officeDocument/2006/relationships/image" Target="../media/image219.png"/></Relationships>
</file>

<file path=ppt/slides/_rels/slide17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20.png"/></Relationships>
</file>

<file path=ppt/slides/_rels/slide17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21.png"/><Relationship Id="rId1" Type="http://schemas.openxmlformats.org/officeDocument/2006/relationships/image" Target="../media/image202.jpeg"/></Relationships>
</file>

<file path=ppt/slides/_rels/slide17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02.jpeg"/><Relationship Id="rId1" Type="http://schemas.openxmlformats.org/officeDocument/2006/relationships/image" Target="../media/image62.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24.png"/><Relationship Id="rId2" Type="http://schemas.openxmlformats.org/officeDocument/2006/relationships/image" Target="../media/image223.png"/><Relationship Id="rId1" Type="http://schemas.openxmlformats.org/officeDocument/2006/relationships/image" Target="../media/image222.png"/></Relationships>
</file>

<file path=ppt/slides/_rels/slide17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25.png"/></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1.png"/></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26.png"/></Relationships>
</file>

<file path=ppt/slides/_rels/slide183.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232.png"/><Relationship Id="rId5" Type="http://schemas.openxmlformats.org/officeDocument/2006/relationships/image" Target="../media/image231.png"/><Relationship Id="rId4" Type="http://schemas.openxmlformats.org/officeDocument/2006/relationships/image" Target="../media/image230.png"/><Relationship Id="rId3" Type="http://schemas.openxmlformats.org/officeDocument/2006/relationships/image" Target="../media/image229.png"/><Relationship Id="rId2" Type="http://schemas.openxmlformats.org/officeDocument/2006/relationships/image" Target="../media/image228.png"/><Relationship Id="rId1" Type="http://schemas.openxmlformats.org/officeDocument/2006/relationships/image" Target="../media/image227.png"/></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34.png"/><Relationship Id="rId2" Type="http://schemas.openxmlformats.org/officeDocument/2006/relationships/image" Target="../media/image233.png"/><Relationship Id="rId1" Type="http://schemas.openxmlformats.org/officeDocument/2006/relationships/image" Target="../media/image213.png"/></Relationships>
</file>

<file path=ppt/slides/_rels/slide18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36.png"/><Relationship Id="rId2" Type="http://schemas.openxmlformats.org/officeDocument/2006/relationships/image" Target="../media/image235.png"/><Relationship Id="rId1" Type="http://schemas.openxmlformats.org/officeDocument/2006/relationships/image" Target="../media/image202.jpeg"/></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png"/></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37.png"/><Relationship Id="rId1" Type="http://schemas.openxmlformats.org/officeDocument/2006/relationships/image" Target="../media/image168.GIF"/></Relationships>
</file>

<file path=ppt/slides/_rels/slide19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41.png"/><Relationship Id="rId3" Type="http://schemas.openxmlformats.org/officeDocument/2006/relationships/image" Target="../media/image240.png"/><Relationship Id="rId2" Type="http://schemas.openxmlformats.org/officeDocument/2006/relationships/image" Target="../media/image239.png"/><Relationship Id="rId1" Type="http://schemas.openxmlformats.org/officeDocument/2006/relationships/image" Target="../media/image238.png"/></Relationships>
</file>

<file path=ppt/slides/_rels/slide19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45.png"/><Relationship Id="rId3" Type="http://schemas.openxmlformats.org/officeDocument/2006/relationships/image" Target="../media/image244.png"/><Relationship Id="rId2" Type="http://schemas.openxmlformats.org/officeDocument/2006/relationships/image" Target="../media/image243.png"/><Relationship Id="rId1" Type="http://schemas.openxmlformats.org/officeDocument/2006/relationships/image" Target="../media/image242.png"/></Relationships>
</file>

<file path=ppt/slides/_rels/slide19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48.png"/><Relationship Id="rId2" Type="http://schemas.openxmlformats.org/officeDocument/2006/relationships/image" Target="../media/image247.png"/><Relationship Id="rId1" Type="http://schemas.openxmlformats.org/officeDocument/2006/relationships/image" Target="../media/image246.png"/></Relationships>
</file>

<file path=ppt/slides/_rels/slide19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253.png"/><Relationship Id="rId4" Type="http://schemas.openxmlformats.org/officeDocument/2006/relationships/image" Target="../media/image252.png"/><Relationship Id="rId3" Type="http://schemas.openxmlformats.org/officeDocument/2006/relationships/image" Target="../media/image251.png"/><Relationship Id="rId2" Type="http://schemas.openxmlformats.org/officeDocument/2006/relationships/image" Target="../media/image250.png"/><Relationship Id="rId1" Type="http://schemas.openxmlformats.org/officeDocument/2006/relationships/image" Target="../media/image249.png"/></Relationships>
</file>

<file path=ppt/slides/_rels/slide19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02.jpeg"/><Relationship Id="rId2" Type="http://schemas.openxmlformats.org/officeDocument/2006/relationships/image" Target="../media/image255.png"/><Relationship Id="rId1" Type="http://schemas.openxmlformats.org/officeDocument/2006/relationships/image" Target="../media/image254.png"/></Relationships>
</file>

<file path=ppt/slides/_rels/slide19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02.jpeg"/><Relationship Id="rId1" Type="http://schemas.openxmlformats.org/officeDocument/2006/relationships/image" Target="../media/image62.png"/></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1.png"/><Relationship Id="rId2" Type="http://schemas.openxmlformats.org/officeDocument/2006/relationships/image" Target="../media/image257.png"/><Relationship Id="rId1" Type="http://schemas.openxmlformats.org/officeDocument/2006/relationships/image" Target="../media/image256.png"/></Relationships>
</file>

<file path=ppt/slides/_rels/slide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hyperlink" Target="mailto:navarro@sc.usp.br" TargetMode="External"/></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2.jpeg"/></Relationships>
</file>

<file path=ppt/slides/_rels/slide20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4.png"/><Relationship Id="rId1" Type="http://schemas.openxmlformats.org/officeDocument/2006/relationships/image" Target="../media/image53.png"/></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60.png"/><Relationship Id="rId2" Type="http://schemas.openxmlformats.org/officeDocument/2006/relationships/image" Target="../media/image259.png"/><Relationship Id="rId1" Type="http://schemas.openxmlformats.org/officeDocument/2006/relationships/image" Target="../media/image258.png"/></Relationships>
</file>

<file path=ppt/slides/_rels/slide20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63.png"/><Relationship Id="rId2" Type="http://schemas.openxmlformats.org/officeDocument/2006/relationships/image" Target="../media/image262.png"/><Relationship Id="rId1" Type="http://schemas.openxmlformats.org/officeDocument/2006/relationships/image" Target="../media/image261.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4.png"/></Relationships>
</file>

<file path=ppt/slides/_rels/slide20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2.png"/></Relationships>
</file>

<file path=ppt/slides/_rels/slide20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5.png"/></Relationships>
</file>

<file path=ppt/slides/_rels/slide20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67.png"/><Relationship Id="rId2" Type="http://schemas.openxmlformats.org/officeDocument/2006/relationships/image" Target="../media/image54.png"/><Relationship Id="rId1" Type="http://schemas.openxmlformats.org/officeDocument/2006/relationships/image" Target="../media/image266.png"/></Relationships>
</file>

<file path=ppt/slides/_rels/slide2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8.png"/></Relationships>
</file>

<file path=ppt/slides/_rels/slide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3.png"/></Relationships>
</file>

<file path=ppt/slides/_rels/slide21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9.png"/></Relationships>
</file>

<file path=ppt/slides/_rels/slide21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18.png"/><Relationship Id="rId1" Type="http://schemas.openxmlformats.org/officeDocument/2006/relationships/image" Target="../media/image202.jpeg"/></Relationships>
</file>

<file path=ppt/slides/_rels/slide2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0.png"/></Relationships>
</file>

<file path=ppt/slides/_rels/slide21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74.png"/><Relationship Id="rId3" Type="http://schemas.openxmlformats.org/officeDocument/2006/relationships/image" Target="../media/image273.png"/><Relationship Id="rId2" Type="http://schemas.openxmlformats.org/officeDocument/2006/relationships/image" Target="../media/image272.png"/><Relationship Id="rId1" Type="http://schemas.openxmlformats.org/officeDocument/2006/relationships/image" Target="../media/image271.png"/></Relationships>
</file>

<file path=ppt/slides/_rels/slide21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76.png"/><Relationship Id="rId1" Type="http://schemas.openxmlformats.org/officeDocument/2006/relationships/image" Target="../media/image275.png"/></Relationships>
</file>

<file path=ppt/slides/_rels/slide21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79.png"/><Relationship Id="rId2" Type="http://schemas.openxmlformats.org/officeDocument/2006/relationships/image" Target="../media/image278.png"/><Relationship Id="rId1" Type="http://schemas.openxmlformats.org/officeDocument/2006/relationships/image" Target="../media/image277.png"/></Relationships>
</file>

<file path=ppt/slides/_rels/slide2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0.png"/></Relationships>
</file>

<file path=ppt/slides/_rels/slide2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1.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8.png"/></Relationships>
</file>

<file path=ppt/slides/_rels/slide2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4.png"/></Relationships>
</file>

<file path=ppt/slides/_rels/slide220.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7.xml"/><Relationship Id="rId1" Type="http://schemas.openxmlformats.org/officeDocument/2006/relationships/image" Target="../media/image282.png"/></Relationships>
</file>

<file path=ppt/slides/_rels/slide2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3.png"/></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86.png"/><Relationship Id="rId2" Type="http://schemas.openxmlformats.org/officeDocument/2006/relationships/image" Target="../media/image285.png"/><Relationship Id="rId1" Type="http://schemas.openxmlformats.org/officeDocument/2006/relationships/image" Target="../media/image284.png"/></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7.jpeg"/></Relationships>
</file>

<file path=ppt/slides/_rels/slide2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5.png"/></Relationships>
</file>

<file path=ppt/slides/_rels/slide2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8.png"/></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5.png"/></Relationships>
</file>

<file path=ppt/slides/_rels/slide2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9.png"/></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0.png"/></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92.png"/><Relationship Id="rId1" Type="http://schemas.openxmlformats.org/officeDocument/2006/relationships/image" Target="../media/image291.png"/></Relationships>
</file>

<file path=ppt/slides/_rels/slide2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1.png"/></Relationships>
</file>

<file path=ppt/slides/_rels/slide23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94.png"/><Relationship Id="rId1" Type="http://schemas.openxmlformats.org/officeDocument/2006/relationships/image" Target="../media/image293.png"/></Relationships>
</file>

<file path=ppt/slides/_rels/slide23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5.png"/></Relationships>
</file>

<file path=ppt/slides/_rels/slide2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6.png"/></Relationships>
</file>

<file path=ppt/slides/_rels/slide23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7.pn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8.emf"/></Relationships>
</file>

<file path=ppt/slides/_rels/slide2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9.png"/></Relationships>
</file>

<file path=ppt/slides/_rels/slide24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01.png"/><Relationship Id="rId1" Type="http://schemas.openxmlformats.org/officeDocument/2006/relationships/image" Target="../media/image300.png"/></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02.jpeg"/></Relationships>
</file>

<file path=ppt/slides/_rels/slide24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33.png"/><Relationship Id="rId1" Type="http://schemas.openxmlformats.org/officeDocument/2006/relationships/image" Target="../media/image213.png"/></Relationships>
</file>

<file path=ppt/slides/_rels/slide24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03.png"/><Relationship Id="rId1" Type="http://schemas.openxmlformats.org/officeDocument/2006/relationships/image" Target="../media/image234.png"/></Relationships>
</file>

<file path=ppt/slides/_rels/slide24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05.png"/><Relationship Id="rId1" Type="http://schemas.openxmlformats.org/officeDocument/2006/relationships/image" Target="../media/image304.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06.jpeg"/></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07.jpeg"/></Relationships>
</file>

<file path=ppt/slides/_rels/slide25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09.png"/><Relationship Id="rId1" Type="http://schemas.openxmlformats.org/officeDocument/2006/relationships/image" Target="../media/image308.png"/></Relationships>
</file>

<file path=ppt/slides/_rels/slide25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11.png"/><Relationship Id="rId1" Type="http://schemas.openxmlformats.org/officeDocument/2006/relationships/image" Target="../media/image310.png"/></Relationships>
</file>

<file path=ppt/slides/_rels/slide25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13.png"/><Relationship Id="rId1" Type="http://schemas.openxmlformats.org/officeDocument/2006/relationships/image" Target="../media/image312.png"/></Relationships>
</file>

<file path=ppt/slides/_rels/slide2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4.jpeg"/></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5.jpeg"/></Relationships>
</file>

<file path=ppt/slides/_rels/slide26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18.png"/><Relationship Id="rId2" Type="http://schemas.openxmlformats.org/officeDocument/2006/relationships/image" Target="../media/image317.png"/><Relationship Id="rId1" Type="http://schemas.openxmlformats.org/officeDocument/2006/relationships/image" Target="../media/image316.png"/></Relationships>
</file>

<file path=ppt/slides/_rels/slide2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9.jpeg"/></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20.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21.png"/></Relationships>
</file>

<file path=ppt/slides/_rels/slide27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22.png"/></Relationships>
</file>

<file path=ppt/slides/_rels/slide27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24.png"/><Relationship Id="rId1" Type="http://schemas.openxmlformats.org/officeDocument/2006/relationships/image" Target="../media/image323.png"/></Relationships>
</file>

<file path=ppt/slides/_rels/slide27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25.png"/><Relationship Id="rId1" Type="http://schemas.openxmlformats.org/officeDocument/2006/relationships/image" Target="../media/image323.png"/></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24.png"/><Relationship Id="rId1" Type="http://schemas.openxmlformats.org/officeDocument/2006/relationships/image" Target="../media/image326.png"/></Relationships>
</file>

<file path=ppt/slides/_rels/slide27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27.png"/></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5.jpeg"/></Relationships>
</file>

<file path=ppt/slides/_rels/slide27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30.png"/><Relationship Id="rId2" Type="http://schemas.openxmlformats.org/officeDocument/2006/relationships/image" Target="../media/image329.png"/><Relationship Id="rId1" Type="http://schemas.openxmlformats.org/officeDocument/2006/relationships/image" Target="../media/image328.png"/></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33.png"/><Relationship Id="rId2" Type="http://schemas.openxmlformats.org/officeDocument/2006/relationships/image" Target="../media/image332.png"/><Relationship Id="rId1" Type="http://schemas.openxmlformats.org/officeDocument/2006/relationships/image" Target="../media/image331.png"/></Relationships>
</file>

<file path=ppt/slides/_rels/slide28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37.png"/><Relationship Id="rId3" Type="http://schemas.openxmlformats.org/officeDocument/2006/relationships/image" Target="../media/image336.png"/><Relationship Id="rId2" Type="http://schemas.openxmlformats.org/officeDocument/2006/relationships/image" Target="../media/image335.png"/><Relationship Id="rId1" Type="http://schemas.openxmlformats.org/officeDocument/2006/relationships/image" Target="../media/image334.png"/></Relationships>
</file>

<file path=ppt/slides/_rels/slide28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39.png"/><Relationship Id="rId1" Type="http://schemas.openxmlformats.org/officeDocument/2006/relationships/image" Target="../media/image338.png"/></Relationships>
</file>

<file path=ppt/slides/_rels/slide28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39.png"/><Relationship Id="rId1" Type="http://schemas.openxmlformats.org/officeDocument/2006/relationships/image" Target="../media/image340.png"/></Relationships>
</file>

<file path=ppt/slides/_rels/slide28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44.png"/><Relationship Id="rId3" Type="http://schemas.openxmlformats.org/officeDocument/2006/relationships/image" Target="../media/image343.png"/><Relationship Id="rId2" Type="http://schemas.openxmlformats.org/officeDocument/2006/relationships/image" Target="../media/image342.png"/><Relationship Id="rId1" Type="http://schemas.openxmlformats.org/officeDocument/2006/relationships/image" Target="../media/image341.jpeg"/></Relationships>
</file>

<file path=ppt/slides/_rels/slide28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5.jpeg"/></Relationships>
</file>

<file path=ppt/slides/_rels/slide28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5.jpeg"/></Relationships>
</file>

<file path=ppt/slides/_rels/slide28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47.png"/><Relationship Id="rId2" Type="http://schemas.openxmlformats.org/officeDocument/2006/relationships/image" Target="../media/image346.png"/><Relationship Id="rId1" Type="http://schemas.openxmlformats.org/officeDocument/2006/relationships/image" Target="../media/image345.png"/></Relationships>
</file>

<file path=ppt/slides/_rels/slide2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48.png"/></Relationships>
</file>

<file path=ppt/slides/_rels/slide28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52.png"/><Relationship Id="rId3" Type="http://schemas.openxmlformats.org/officeDocument/2006/relationships/image" Target="../media/image351.png"/><Relationship Id="rId2" Type="http://schemas.openxmlformats.org/officeDocument/2006/relationships/image" Target="../media/image350.png"/><Relationship Id="rId1" Type="http://schemas.openxmlformats.org/officeDocument/2006/relationships/image" Target="../media/image349.png"/></Relationships>
</file>

<file path=ppt/slides/_rels/slide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png"/></Relationships>
</file>

<file path=ppt/slides/_rels/slide29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56.png"/><Relationship Id="rId3" Type="http://schemas.openxmlformats.org/officeDocument/2006/relationships/image" Target="../media/image355.png"/><Relationship Id="rId2" Type="http://schemas.openxmlformats.org/officeDocument/2006/relationships/image" Target="../media/image354.png"/><Relationship Id="rId1" Type="http://schemas.openxmlformats.org/officeDocument/2006/relationships/image" Target="../media/image353.png"/></Relationships>
</file>

<file path=ppt/slides/_rels/slide29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58.png"/><Relationship Id="rId1" Type="http://schemas.openxmlformats.org/officeDocument/2006/relationships/image" Target="../media/image357.png"/></Relationships>
</file>

<file path=ppt/slides/_rels/slide29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5.jpeg"/></Relationships>
</file>

<file path=ppt/slides/_rels/slide2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59.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0.jpeg"/></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0.jpe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0.png"/><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image" Target="../media/image27.png"/></Relationships>
</file>

<file path=ppt/slides/_rels/slide30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62.png"/><Relationship Id="rId1" Type="http://schemas.openxmlformats.org/officeDocument/2006/relationships/image" Target="../media/image361.png"/></Relationships>
</file>

<file path=ppt/slides/_rels/slide30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65.png"/><Relationship Id="rId2" Type="http://schemas.openxmlformats.org/officeDocument/2006/relationships/image" Target="../media/image364.png"/><Relationship Id="rId1" Type="http://schemas.openxmlformats.org/officeDocument/2006/relationships/image" Target="../media/image363.png"/></Relationships>
</file>

<file path=ppt/slides/_rels/slide30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67.png"/><Relationship Id="rId1" Type="http://schemas.openxmlformats.org/officeDocument/2006/relationships/image" Target="../media/image366.png"/></Relationships>
</file>

<file path=ppt/slides/_rels/slide30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69.png"/><Relationship Id="rId1" Type="http://schemas.openxmlformats.org/officeDocument/2006/relationships/image" Target="../media/image368.png"/></Relationships>
</file>

<file path=ppt/slides/_rels/slide30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72.png"/><Relationship Id="rId2" Type="http://schemas.openxmlformats.org/officeDocument/2006/relationships/image" Target="../media/image371.png"/><Relationship Id="rId1" Type="http://schemas.openxmlformats.org/officeDocument/2006/relationships/image" Target="../media/image370.png"/></Relationships>
</file>

<file path=ppt/slides/_rels/slide30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74.png"/><Relationship Id="rId1" Type="http://schemas.openxmlformats.org/officeDocument/2006/relationships/image" Target="../media/image373.png"/></Relationships>
</file>

<file path=ppt/slides/_rels/slide30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75.png"/></Relationships>
</file>

<file path=ppt/slides/_rels/slide30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79.png"/><Relationship Id="rId3" Type="http://schemas.openxmlformats.org/officeDocument/2006/relationships/image" Target="../media/image378.png"/><Relationship Id="rId2" Type="http://schemas.openxmlformats.org/officeDocument/2006/relationships/image" Target="../media/image377.png"/><Relationship Id="rId1" Type="http://schemas.openxmlformats.org/officeDocument/2006/relationships/image" Target="../media/image376.png"/></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2.png"/><Relationship Id="rId1" Type="http://schemas.openxmlformats.org/officeDocument/2006/relationships/image" Target="../media/image31.png"/></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80.GIF"/></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81.jpeg"/></Relationships>
</file>

<file path=ppt/slides/_rels/slide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3.png"/></Relationships>
</file>

<file path=ppt/slides/_rels/slide3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82.png"/></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85.png"/><Relationship Id="rId2" Type="http://schemas.openxmlformats.org/officeDocument/2006/relationships/image" Target="../media/image384.png"/><Relationship Id="rId1" Type="http://schemas.openxmlformats.org/officeDocument/2006/relationships/image" Target="../media/image383.png"/></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86.png"/></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87.png"/></Relationships>
</file>

<file path=ppt/slides/_rels/slide33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90.png"/><Relationship Id="rId2" Type="http://schemas.openxmlformats.org/officeDocument/2006/relationships/image" Target="../media/image389.png"/><Relationship Id="rId1" Type="http://schemas.openxmlformats.org/officeDocument/2006/relationships/image" Target="../media/image388.png"/></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4.png"/></Relationships>
</file>

<file path=ppt/slides/_rels/slide34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1.png"/></Relationships>
</file>

<file path=ppt/slides/_rels/slide34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2.png"/></Relationships>
</file>

<file path=ppt/slides/_rels/slide3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3.png"/></Relationships>
</file>

<file path=ppt/slides/_rels/slide3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4.jpeg"/></Relationships>
</file>

<file path=ppt/slides/_rels/slide3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5.jpeg"/></Relationships>
</file>

<file path=ppt/slides/_rels/slide3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6.jpeg"/></Relationships>
</file>

<file path=ppt/slides/_rels/slide3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7.jpeg"/></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8.png"/></Relationships>
</file>

<file path=ppt/slides/_rels/slide3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9.png"/></Relationships>
</file>

<file path=ppt/slides/_rels/slide35.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40.jpeg"/><Relationship Id="rId5" Type="http://schemas.openxmlformats.org/officeDocument/2006/relationships/image" Target="../media/image39.jpeg"/><Relationship Id="rId4" Type="http://schemas.openxmlformats.org/officeDocument/2006/relationships/image" Target="../media/image38.jpeg"/><Relationship Id="rId3" Type="http://schemas.openxmlformats.org/officeDocument/2006/relationships/image" Target="../media/image37.jpeg"/><Relationship Id="rId2" Type="http://schemas.openxmlformats.org/officeDocument/2006/relationships/image" Target="../media/image36.jpeg"/><Relationship Id="rId1" Type="http://schemas.openxmlformats.org/officeDocument/2006/relationships/image" Target="../media/image35.jpeg"/></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00.png"/></Relationships>
</file>

<file path=ppt/slides/_rels/slide35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02.png"/><Relationship Id="rId2" Type="http://schemas.openxmlformats.org/officeDocument/2006/relationships/image" Target="../media/image400.png"/><Relationship Id="rId1" Type="http://schemas.openxmlformats.org/officeDocument/2006/relationships/image" Target="../media/image401.png"/></Relationships>
</file>

<file path=ppt/slides/_rels/slide35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00.png"/><Relationship Id="rId1" Type="http://schemas.openxmlformats.org/officeDocument/2006/relationships/image" Target="../media/image401.png"/></Relationships>
</file>

<file path=ppt/slides/_rels/slide35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03.png"/></Relationships>
</file>

<file path=ppt/slides/_rels/slide35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05.png"/><Relationship Id="rId1" Type="http://schemas.openxmlformats.org/officeDocument/2006/relationships/image" Target="../media/image404.png"/></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7.xml.rels><?xml version="1.0" encoding="UTF-8" standalone="yes"?>
<Relationships xmlns="http://schemas.openxmlformats.org/package/2006/relationships"><Relationship Id="rId9" Type="http://schemas.openxmlformats.org/officeDocument/2006/relationships/vmlDrawing" Target="../drawings/vmlDrawing3.vml"/><Relationship Id="rId8" Type="http://schemas.openxmlformats.org/officeDocument/2006/relationships/slideLayout" Target="../slideLayouts/slideLayout7.xml"/><Relationship Id="rId7" Type="http://schemas.openxmlformats.org/officeDocument/2006/relationships/image" Target="../media/image408.wmf"/><Relationship Id="rId6" Type="http://schemas.openxmlformats.org/officeDocument/2006/relationships/oleObject" Target="../embeddings/oleObject6.bin"/><Relationship Id="rId5" Type="http://schemas.openxmlformats.org/officeDocument/2006/relationships/oleObject" Target="../embeddings/oleObject5.bin"/><Relationship Id="rId4" Type="http://schemas.openxmlformats.org/officeDocument/2006/relationships/image" Target="../media/image407.wmf"/><Relationship Id="rId3" Type="http://schemas.openxmlformats.org/officeDocument/2006/relationships/oleObject" Target="../embeddings/oleObject4.bin"/><Relationship Id="rId2" Type="http://schemas.openxmlformats.org/officeDocument/2006/relationships/image" Target="../media/image406.wmf"/><Relationship Id="rId1" Type="http://schemas.openxmlformats.org/officeDocument/2006/relationships/oleObject" Target="../embeddings/oleObject3.bin"/></Relationships>
</file>

<file path=ppt/slides/_rels/slide358.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412.wmf"/><Relationship Id="rId7" Type="http://schemas.openxmlformats.org/officeDocument/2006/relationships/oleObject" Target="../embeddings/oleObject10.bin"/><Relationship Id="rId6" Type="http://schemas.openxmlformats.org/officeDocument/2006/relationships/image" Target="../media/image411.wmf"/><Relationship Id="rId5" Type="http://schemas.openxmlformats.org/officeDocument/2006/relationships/oleObject" Target="../embeddings/oleObject9.bin"/><Relationship Id="rId4" Type="http://schemas.openxmlformats.org/officeDocument/2006/relationships/image" Target="../media/image410.wmf"/><Relationship Id="rId3" Type="http://schemas.openxmlformats.org/officeDocument/2006/relationships/oleObject" Target="../embeddings/oleObject8.bin"/><Relationship Id="rId2" Type="http://schemas.openxmlformats.org/officeDocument/2006/relationships/image" Target="../media/image409.wmf"/><Relationship Id="rId10" Type="http://schemas.openxmlformats.org/officeDocument/2006/relationships/vmlDrawing" Target="../drawings/vmlDrawing4.vml"/><Relationship Id="rId1" Type="http://schemas.openxmlformats.org/officeDocument/2006/relationships/oleObject" Target="../embeddings/oleObject7.bin"/></Relationships>
</file>

<file path=ppt/slides/_rels/slide359.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416.png"/><Relationship Id="rId7" Type="http://schemas.openxmlformats.org/officeDocument/2006/relationships/customXml" Target="../ink/ink4.xml"/><Relationship Id="rId6" Type="http://schemas.openxmlformats.org/officeDocument/2006/relationships/image" Target="../media/image415.png"/><Relationship Id="rId5" Type="http://schemas.openxmlformats.org/officeDocument/2006/relationships/customXml" Target="../ink/ink3.xml"/><Relationship Id="rId4" Type="http://schemas.openxmlformats.org/officeDocument/2006/relationships/image" Target="../media/image414.png"/><Relationship Id="rId3" Type="http://schemas.openxmlformats.org/officeDocument/2006/relationships/customXml" Target="../ink/ink2.xml"/><Relationship Id="rId2" Type="http://schemas.openxmlformats.org/officeDocument/2006/relationships/image" Target="../media/image413.emf"/><Relationship Id="rId10" Type="http://schemas.openxmlformats.org/officeDocument/2006/relationships/vmlDrawing" Target="../drawings/vmlDrawing5.vml"/><Relationship Id="rId1" Type="http://schemas.openxmlformats.org/officeDocument/2006/relationships/oleObject" Target="../embeddings/Document1.doc"/></Relationships>
</file>

<file path=ppt/slides/_rels/slide3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1.jpeg"/></Relationships>
</file>

<file path=ppt/slides/_rels/slide360.xml.rels><?xml version="1.0" encoding="UTF-8" standalone="yes"?>
<Relationships xmlns="http://schemas.openxmlformats.org/package/2006/relationships"><Relationship Id="rId6" Type="http://schemas.openxmlformats.org/officeDocument/2006/relationships/vmlDrawing" Target="../drawings/vmlDrawing6.vml"/><Relationship Id="rId5" Type="http://schemas.openxmlformats.org/officeDocument/2006/relationships/slideLayout" Target="../slideLayouts/slideLayout7.xml"/><Relationship Id="rId4" Type="http://schemas.openxmlformats.org/officeDocument/2006/relationships/image" Target="../media/image418.emf"/><Relationship Id="rId3" Type="http://schemas.openxmlformats.org/officeDocument/2006/relationships/oleObject" Target="../embeddings/oleObject12.bin"/><Relationship Id="rId2" Type="http://schemas.openxmlformats.org/officeDocument/2006/relationships/image" Target="../media/image417.emf"/><Relationship Id="rId1" Type="http://schemas.openxmlformats.org/officeDocument/2006/relationships/oleObject" Target="../embeddings/oleObject11.bin"/></Relationships>
</file>

<file path=ppt/slides/_rels/slide36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423.png"/><Relationship Id="rId4" Type="http://schemas.openxmlformats.org/officeDocument/2006/relationships/image" Target="../media/image422.png"/><Relationship Id="rId3" Type="http://schemas.openxmlformats.org/officeDocument/2006/relationships/image" Target="../media/image421.png"/><Relationship Id="rId2" Type="http://schemas.openxmlformats.org/officeDocument/2006/relationships/image" Target="../media/image420.png"/><Relationship Id="rId1" Type="http://schemas.openxmlformats.org/officeDocument/2006/relationships/image" Target="../media/image419.png"/></Relationships>
</file>

<file path=ppt/slides/_rels/slide36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27.png"/><Relationship Id="rId3" Type="http://schemas.openxmlformats.org/officeDocument/2006/relationships/image" Target="../media/image426.png"/><Relationship Id="rId2" Type="http://schemas.openxmlformats.org/officeDocument/2006/relationships/image" Target="../media/image425.png"/><Relationship Id="rId1" Type="http://schemas.openxmlformats.org/officeDocument/2006/relationships/image" Target="../media/image424.png"/></Relationships>
</file>

<file path=ppt/slides/_rels/slide36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29.png"/><Relationship Id="rId2" Type="http://schemas.openxmlformats.org/officeDocument/2006/relationships/image" Target="../media/image427.png"/><Relationship Id="rId1" Type="http://schemas.openxmlformats.org/officeDocument/2006/relationships/image" Target="../media/image428.png"/></Relationships>
</file>

<file path=ppt/slides/_rels/slide36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431.png"/><Relationship Id="rId4" Type="http://schemas.openxmlformats.org/officeDocument/2006/relationships/customXml" Target="../ink/ink6.xml"/><Relationship Id="rId3" Type="http://schemas.openxmlformats.org/officeDocument/2006/relationships/image" Target="../media/image430.png"/><Relationship Id="rId2" Type="http://schemas.openxmlformats.org/officeDocument/2006/relationships/customXml" Target="../ink/ink5.xml"/><Relationship Id="rId1" Type="http://schemas.openxmlformats.org/officeDocument/2006/relationships/image" Target="../media/image429.png"/></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3.png"/><Relationship Id="rId1" Type="http://schemas.openxmlformats.org/officeDocument/2006/relationships/image" Target="../media/image432.png"/></Relationships>
</file>

<file path=ppt/slides/_rels/slide36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4.png"/></Relationships>
</file>

<file path=ppt/slides/_rels/slide3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5.jpe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6.jpeg"/><Relationship Id="rId1" Type="http://schemas.openxmlformats.org/officeDocument/2006/relationships/image" Target="../media/image435.jpeg"/></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8.png"/><Relationship Id="rId1" Type="http://schemas.openxmlformats.org/officeDocument/2006/relationships/image" Target="../media/image437.png"/></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9.png"/></Relationships>
</file>

<file path=ppt/slides/_rels/slide375.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442.png"/><Relationship Id="rId7" Type="http://schemas.openxmlformats.org/officeDocument/2006/relationships/customXml" Target="../ink/ink8.xml"/><Relationship Id="rId6" Type="http://schemas.openxmlformats.org/officeDocument/2006/relationships/image" Target="../media/image441.png"/><Relationship Id="rId5" Type="http://schemas.openxmlformats.org/officeDocument/2006/relationships/customXml" Target="../ink/ink7.xml"/><Relationship Id="rId4" Type="http://schemas.openxmlformats.org/officeDocument/2006/relationships/image" Target="../media/image426.png"/><Relationship Id="rId3" Type="http://schemas.openxmlformats.org/officeDocument/2006/relationships/image" Target="../media/image424.png"/><Relationship Id="rId2" Type="http://schemas.openxmlformats.org/officeDocument/2006/relationships/image" Target="../media/image440.png"/><Relationship Id="rId1" Type="http://schemas.openxmlformats.org/officeDocument/2006/relationships/image" Target="../media/image425.png"/></Relationships>
</file>

<file path=ppt/slides/_rels/slide37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43.png"/><Relationship Id="rId1" Type="http://schemas.openxmlformats.org/officeDocument/2006/relationships/image" Target="../media/image424.png"/></Relationships>
</file>

<file path=ppt/slides/_rels/slide37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24.png"/><Relationship Id="rId1" Type="http://schemas.openxmlformats.org/officeDocument/2006/relationships/image" Target="../media/image444.png"/></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46.png"/><Relationship Id="rId2" Type="http://schemas.openxmlformats.org/officeDocument/2006/relationships/customXml" Target="../ink/ink9.xml"/><Relationship Id="rId1" Type="http://schemas.openxmlformats.org/officeDocument/2006/relationships/image" Target="../media/image445.png"/></Relationships>
</file>

<file path=ppt/slides/_rels/slide38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47.png"/><Relationship Id="rId1" Type="http://schemas.openxmlformats.org/officeDocument/2006/relationships/customXml" Target="../ink/ink10.xml"/></Relationships>
</file>

<file path=ppt/slides/_rels/slide38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49.png"/><Relationship Id="rId3" Type="http://schemas.openxmlformats.org/officeDocument/2006/relationships/customXml" Target="../ink/ink12.xml"/><Relationship Id="rId2" Type="http://schemas.openxmlformats.org/officeDocument/2006/relationships/image" Target="../media/image448.png"/><Relationship Id="rId1" Type="http://schemas.openxmlformats.org/officeDocument/2006/relationships/customXml" Target="../ink/ink11.xml"/></Relationships>
</file>

<file path=ppt/slides/_rels/slide38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50.png"/></Relationships>
</file>

<file path=ppt/slides/_rels/slide38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51.png"/><Relationship Id="rId2" Type="http://schemas.openxmlformats.org/officeDocument/2006/relationships/customXml" Target="../ink/ink13.xml"/><Relationship Id="rId1" Type="http://schemas.openxmlformats.org/officeDocument/2006/relationships/image" Target="../media/image445.png"/></Relationships>
</file>

<file path=ppt/slides/_rels/slide38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45.png"/></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53.png"/><Relationship Id="rId1" Type="http://schemas.openxmlformats.org/officeDocument/2006/relationships/image" Target="../media/image452.png"/></Relationships>
</file>

<file path=ppt/slides/_rels/slide3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png"/><Relationship Id="rId1" Type="http://schemas.openxmlformats.org/officeDocument/2006/relationships/image" Target="../media/image42.png"/></Relationships>
</file>

<file path=ppt/slides/_rels/slide39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56.png"/><Relationship Id="rId2" Type="http://schemas.openxmlformats.org/officeDocument/2006/relationships/image" Target="../media/image455.png"/><Relationship Id="rId1" Type="http://schemas.openxmlformats.org/officeDocument/2006/relationships/image" Target="../media/image454.png"/></Relationships>
</file>

<file path=ppt/slides/_rels/slide3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57.png"/></Relationships>
</file>

<file path=ppt/slides/_rels/slide39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58.png"/></Relationships>
</file>

<file path=ppt/slides/_rels/slide3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59.png"/></Relationships>
</file>

<file path=ppt/slides/_rels/slide39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0.png"/></Relationships>
</file>

<file path=ppt/slides/_rels/slide39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456.png"/><Relationship Id="rId4" Type="http://schemas.openxmlformats.org/officeDocument/2006/relationships/image" Target="../media/image464.png"/><Relationship Id="rId3" Type="http://schemas.openxmlformats.org/officeDocument/2006/relationships/image" Target="../media/image463.png"/><Relationship Id="rId2" Type="http://schemas.openxmlformats.org/officeDocument/2006/relationships/image" Target="../media/image462.png"/><Relationship Id="rId1" Type="http://schemas.openxmlformats.org/officeDocument/2006/relationships/image" Target="../media/image461.png"/></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65.png"/><Relationship Id="rId2" Type="http://schemas.openxmlformats.org/officeDocument/2006/relationships/image" Target="../media/image463.png"/><Relationship Id="rId1" Type="http://schemas.openxmlformats.org/officeDocument/2006/relationships/image" Target="../media/image462.png"/></Relationships>
</file>

<file path=ppt/slides/_rels/slide39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67.png"/><Relationship Id="rId1" Type="http://schemas.openxmlformats.org/officeDocument/2006/relationships/image" Target="../media/image466.png"/></Relationships>
</file>

<file path=ppt/slides/_rels/slide39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70.png"/><Relationship Id="rId2" Type="http://schemas.openxmlformats.org/officeDocument/2006/relationships/image" Target="../media/image469.png"/><Relationship Id="rId1" Type="http://schemas.openxmlformats.org/officeDocument/2006/relationships/image" Target="../media/image468.png"/></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2.png"/></Relationships>
</file>

<file path=ppt/slides/_rels/slide4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5.png"/><Relationship Id="rId1" Type="http://schemas.openxmlformats.org/officeDocument/2006/relationships/image" Target="../media/image44.jpeg"/></Relationships>
</file>

<file path=ppt/slides/_rels/slide40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473.png"/><Relationship Id="rId5" Type="http://schemas.openxmlformats.org/officeDocument/2006/relationships/customXml" Target="../ink/ink14.xml"/><Relationship Id="rId4" Type="http://schemas.openxmlformats.org/officeDocument/2006/relationships/image" Target="../media/image472.png"/><Relationship Id="rId3" Type="http://schemas.openxmlformats.org/officeDocument/2006/relationships/image" Target="../media/image463.png"/><Relationship Id="rId2" Type="http://schemas.openxmlformats.org/officeDocument/2006/relationships/image" Target="../media/image462.png"/><Relationship Id="rId1" Type="http://schemas.openxmlformats.org/officeDocument/2006/relationships/image" Target="../media/image471.png"/></Relationships>
</file>

<file path=ppt/slides/_rels/slide401.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480.png"/><Relationship Id="rId6" Type="http://schemas.openxmlformats.org/officeDocument/2006/relationships/image" Target="../media/image479.png"/><Relationship Id="rId5" Type="http://schemas.openxmlformats.org/officeDocument/2006/relationships/image" Target="../media/image478.png"/><Relationship Id="rId4" Type="http://schemas.openxmlformats.org/officeDocument/2006/relationships/image" Target="../media/image477.png"/><Relationship Id="rId3" Type="http://schemas.openxmlformats.org/officeDocument/2006/relationships/image" Target="../media/image476.png"/><Relationship Id="rId2" Type="http://schemas.openxmlformats.org/officeDocument/2006/relationships/image" Target="../media/image475.png"/><Relationship Id="rId1" Type="http://schemas.openxmlformats.org/officeDocument/2006/relationships/image" Target="../media/image474.png"/></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0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82.png"/><Relationship Id="rId1" Type="http://schemas.openxmlformats.org/officeDocument/2006/relationships/image" Target="../media/image481.png"/></Relationships>
</file>

<file path=ppt/slides/_rels/slide40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82.png"/><Relationship Id="rId3" Type="http://schemas.openxmlformats.org/officeDocument/2006/relationships/image" Target="../media/image472.png"/><Relationship Id="rId2" Type="http://schemas.openxmlformats.org/officeDocument/2006/relationships/image" Target="../media/image463.png"/><Relationship Id="rId1" Type="http://schemas.openxmlformats.org/officeDocument/2006/relationships/image" Target="../media/image483.png"/></Relationships>
</file>

<file path=ppt/slides/_rels/slide405.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486.png"/><Relationship Id="rId5" Type="http://schemas.openxmlformats.org/officeDocument/2006/relationships/image" Target="../media/image485.png"/><Relationship Id="rId4" Type="http://schemas.openxmlformats.org/officeDocument/2006/relationships/image" Target="../media/image484.png"/><Relationship Id="rId3" Type="http://schemas.openxmlformats.org/officeDocument/2006/relationships/image" Target="../media/image472.png"/><Relationship Id="rId2" Type="http://schemas.openxmlformats.org/officeDocument/2006/relationships/image" Target="../media/image463.png"/><Relationship Id="rId1" Type="http://schemas.openxmlformats.org/officeDocument/2006/relationships/image" Target="../media/image483.png"/></Relationships>
</file>

<file path=ppt/slides/_rels/slide40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89.png"/><Relationship Id="rId2" Type="http://schemas.openxmlformats.org/officeDocument/2006/relationships/image" Target="../media/image488.png"/><Relationship Id="rId1" Type="http://schemas.openxmlformats.org/officeDocument/2006/relationships/image" Target="../media/image487.png"/></Relationships>
</file>

<file path=ppt/slides/_rels/slide40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494.png"/><Relationship Id="rId4" Type="http://schemas.openxmlformats.org/officeDocument/2006/relationships/image" Target="../media/image493.png"/><Relationship Id="rId3" Type="http://schemas.openxmlformats.org/officeDocument/2006/relationships/image" Target="../media/image492.png"/><Relationship Id="rId2" Type="http://schemas.openxmlformats.org/officeDocument/2006/relationships/image" Target="../media/image491.png"/><Relationship Id="rId1" Type="http://schemas.openxmlformats.org/officeDocument/2006/relationships/image" Target="../media/image490.png"/></Relationships>
</file>

<file path=ppt/slides/_rels/slide40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97.png"/><Relationship Id="rId2" Type="http://schemas.openxmlformats.org/officeDocument/2006/relationships/image" Target="../media/image496.png"/><Relationship Id="rId1" Type="http://schemas.openxmlformats.org/officeDocument/2006/relationships/image" Target="../media/image495.png"/></Relationships>
</file>

<file path=ppt/slides/_rels/slide40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99.png"/><Relationship Id="rId1" Type="http://schemas.openxmlformats.org/officeDocument/2006/relationships/image" Target="../media/image498.png"/></Relationships>
</file>

<file path=ppt/slides/_rels/slide4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png"/></Relationships>
</file>

<file path=ppt/slides/_rels/slide41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01.png"/><Relationship Id="rId1" Type="http://schemas.openxmlformats.org/officeDocument/2006/relationships/image" Target="../media/image500.png"/></Relationships>
</file>

<file path=ppt/slides/_rels/slide41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03.png"/><Relationship Id="rId1" Type="http://schemas.openxmlformats.org/officeDocument/2006/relationships/image" Target="../media/image502.png"/></Relationships>
</file>

<file path=ppt/slides/_rels/slide41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07.png"/><Relationship Id="rId3" Type="http://schemas.openxmlformats.org/officeDocument/2006/relationships/image" Target="../media/image506.png"/><Relationship Id="rId2" Type="http://schemas.openxmlformats.org/officeDocument/2006/relationships/image" Target="../media/image505.png"/><Relationship Id="rId1" Type="http://schemas.openxmlformats.org/officeDocument/2006/relationships/image" Target="../media/image504.png"/></Relationships>
</file>

<file path=ppt/slides/_rels/slide41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11.png"/><Relationship Id="rId3" Type="http://schemas.openxmlformats.org/officeDocument/2006/relationships/image" Target="../media/image510.png"/><Relationship Id="rId2" Type="http://schemas.openxmlformats.org/officeDocument/2006/relationships/image" Target="../media/image509.png"/><Relationship Id="rId1" Type="http://schemas.openxmlformats.org/officeDocument/2006/relationships/image" Target="../media/image508.png"/></Relationships>
</file>

<file path=ppt/slides/_rels/slide41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14.png"/><Relationship Id="rId2" Type="http://schemas.openxmlformats.org/officeDocument/2006/relationships/image" Target="../media/image513.png"/><Relationship Id="rId1" Type="http://schemas.openxmlformats.org/officeDocument/2006/relationships/image" Target="../media/image512.png"/></Relationships>
</file>

<file path=ppt/slides/_rels/slide41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518.png"/><Relationship Id="rId4" Type="http://schemas.openxmlformats.org/officeDocument/2006/relationships/image" Target="../media/image517.png"/><Relationship Id="rId3" Type="http://schemas.openxmlformats.org/officeDocument/2006/relationships/image" Target="../media/image516.png"/><Relationship Id="rId2" Type="http://schemas.openxmlformats.org/officeDocument/2006/relationships/image" Target="../media/image515.png"/><Relationship Id="rId1" Type="http://schemas.openxmlformats.org/officeDocument/2006/relationships/image" Target="../media/image462.png"/></Relationships>
</file>

<file path=ppt/slides/_rels/slide4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19.png"/></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20.png"/></Relationships>
</file>

<file path=ppt/slides/_rels/slide42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20.png"/></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21.png"/></Relationships>
</file>

<file path=ppt/slides/_rels/slide42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22.png"/><Relationship Id="rId1" Type="http://schemas.openxmlformats.org/officeDocument/2006/relationships/image" Target="../media/image520.png"/></Relationships>
</file>

<file path=ppt/slides/_rels/slide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7.png"/></Relationships>
</file>

<file path=ppt/slides/_rels/slide43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23.png"/><Relationship Id="rId2" Type="http://schemas.openxmlformats.org/officeDocument/2006/relationships/image" Target="../media/image522.png"/><Relationship Id="rId1" Type="http://schemas.openxmlformats.org/officeDocument/2006/relationships/image" Target="../media/image520.png"/></Relationships>
</file>

<file path=ppt/slides/_rels/slide43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25.png"/><Relationship Id="rId1" Type="http://schemas.openxmlformats.org/officeDocument/2006/relationships/image" Target="../media/image524.png"/></Relationships>
</file>

<file path=ppt/slides/_rels/slide4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20.png"/></Relationships>
</file>

<file path=ppt/slides/_rels/slide43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27.png"/><Relationship Id="rId1" Type="http://schemas.openxmlformats.org/officeDocument/2006/relationships/image" Target="../media/image526.png"/></Relationships>
</file>

<file path=ppt/slides/_rels/slide43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30.png"/><Relationship Id="rId2" Type="http://schemas.openxmlformats.org/officeDocument/2006/relationships/image" Target="../media/image529.png"/><Relationship Id="rId1" Type="http://schemas.openxmlformats.org/officeDocument/2006/relationships/image" Target="../media/image528.png"/></Relationships>
</file>

<file path=ppt/slides/_rels/slide4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31.png"/></Relationships>
</file>

<file path=ppt/slides/_rels/slide43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27.png"/><Relationship Id="rId1" Type="http://schemas.openxmlformats.org/officeDocument/2006/relationships/image" Target="../media/image202.jpeg"/></Relationships>
</file>

<file path=ppt/slides/_rels/slide43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32.png"/><Relationship Id="rId1" Type="http://schemas.openxmlformats.org/officeDocument/2006/relationships/image" Target="../media/image275.png"/></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36.png"/><Relationship Id="rId3" Type="http://schemas.openxmlformats.org/officeDocument/2006/relationships/image" Target="../media/image535.png"/><Relationship Id="rId2" Type="http://schemas.openxmlformats.org/officeDocument/2006/relationships/image" Target="../media/image534.png"/><Relationship Id="rId1" Type="http://schemas.openxmlformats.org/officeDocument/2006/relationships/image" Target="../media/image533.png"/></Relationships>
</file>

<file path=ppt/slides/_rels/slide44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37.png"/><Relationship Id="rId1" Type="http://schemas.openxmlformats.org/officeDocument/2006/relationships/image" Target="../media/image536.png"/></Relationships>
</file>

<file path=ppt/slides/_rels/slide4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38.png"/></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39.png"/><Relationship Id="rId1" Type="http://schemas.openxmlformats.org/officeDocument/2006/relationships/image" Target="../media/image520.png"/></Relationships>
</file>

<file path=ppt/slides/_rels/slide45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42.png"/><Relationship Id="rId3" Type="http://schemas.openxmlformats.org/officeDocument/2006/relationships/image" Target="../media/image541.png"/><Relationship Id="rId2" Type="http://schemas.openxmlformats.org/officeDocument/2006/relationships/image" Target="../media/image540.png"/><Relationship Id="rId1" Type="http://schemas.openxmlformats.org/officeDocument/2006/relationships/image" Target="../media/image520.png"/></Relationships>
</file>

<file path=ppt/slides/_rels/slide45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547.png"/><Relationship Id="rId4" Type="http://schemas.openxmlformats.org/officeDocument/2006/relationships/image" Target="../media/image546.png"/><Relationship Id="rId3" Type="http://schemas.openxmlformats.org/officeDocument/2006/relationships/image" Target="../media/image545.png"/><Relationship Id="rId2" Type="http://schemas.openxmlformats.org/officeDocument/2006/relationships/image" Target="../media/image544.png"/><Relationship Id="rId1" Type="http://schemas.openxmlformats.org/officeDocument/2006/relationships/image" Target="../media/image543.png"/></Relationships>
</file>

<file path=ppt/slides/_rels/slide45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50.png"/><Relationship Id="rId2" Type="http://schemas.openxmlformats.org/officeDocument/2006/relationships/image" Target="../media/image549.png"/><Relationship Id="rId1" Type="http://schemas.openxmlformats.org/officeDocument/2006/relationships/image" Target="../media/image548.png"/></Relationships>
</file>

<file path=ppt/slides/_rels/slide45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39.png"/><Relationship Id="rId1" Type="http://schemas.openxmlformats.org/officeDocument/2006/relationships/image" Target="../media/image520.png"/></Relationships>
</file>

<file path=ppt/slides/_rels/slide45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54.jpeg"/><Relationship Id="rId3" Type="http://schemas.openxmlformats.org/officeDocument/2006/relationships/image" Target="../media/image553.jpeg"/><Relationship Id="rId2" Type="http://schemas.openxmlformats.org/officeDocument/2006/relationships/image" Target="../media/image552.jpeg"/><Relationship Id="rId1" Type="http://schemas.openxmlformats.org/officeDocument/2006/relationships/image" Target="../media/image551.jpeg"/></Relationships>
</file>

<file path=ppt/slides/_rels/slide45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56.png"/><Relationship Id="rId3" Type="http://schemas.openxmlformats.org/officeDocument/2006/relationships/image" Target="../media/image555.png"/><Relationship Id="rId2" Type="http://schemas.openxmlformats.org/officeDocument/2006/relationships/image" Target="../media/image539.png"/><Relationship Id="rId1" Type="http://schemas.openxmlformats.org/officeDocument/2006/relationships/image" Target="../media/image520.png"/></Relationships>
</file>

<file path=ppt/slides/_rels/slide45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561.png"/><Relationship Id="rId4" Type="http://schemas.openxmlformats.org/officeDocument/2006/relationships/image" Target="../media/image560.png"/><Relationship Id="rId3" Type="http://schemas.openxmlformats.org/officeDocument/2006/relationships/image" Target="../media/image559.png"/><Relationship Id="rId2" Type="http://schemas.openxmlformats.org/officeDocument/2006/relationships/image" Target="../media/image558.png"/><Relationship Id="rId1" Type="http://schemas.openxmlformats.org/officeDocument/2006/relationships/image" Target="../media/image557.png"/></Relationships>
</file>

<file path=ppt/slides/_rels/slide45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62.png"/><Relationship Id="rId2" Type="http://schemas.openxmlformats.org/officeDocument/2006/relationships/image" Target="../media/image558.png"/><Relationship Id="rId1" Type="http://schemas.openxmlformats.org/officeDocument/2006/relationships/image" Target="../media/image557.png"/></Relationships>
</file>

<file path=ppt/slides/_rels/slide45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43.png"/><Relationship Id="rId2" Type="http://schemas.openxmlformats.org/officeDocument/2006/relationships/image" Target="../media/image539.png"/><Relationship Id="rId1" Type="http://schemas.openxmlformats.org/officeDocument/2006/relationships/image" Target="../media/image520.png"/></Relationships>
</file>

<file path=ppt/slides/_rels/slide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8.png"/></Relationships>
</file>

<file path=ppt/slides/_rels/slide46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5.png"/></Relationships>
</file>

<file path=ppt/slides/_rels/slide46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64.png"/><Relationship Id="rId3" Type="http://schemas.openxmlformats.org/officeDocument/2006/relationships/image" Target="../media/image563.png"/><Relationship Id="rId2" Type="http://schemas.openxmlformats.org/officeDocument/2006/relationships/image" Target="../media/image558.png"/><Relationship Id="rId1" Type="http://schemas.openxmlformats.org/officeDocument/2006/relationships/image" Target="../media/image557.png"/></Relationships>
</file>

<file path=ppt/slides/_rels/slide46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66.png"/><Relationship Id="rId3" Type="http://schemas.openxmlformats.org/officeDocument/2006/relationships/image" Target="../media/image565.png"/><Relationship Id="rId2" Type="http://schemas.openxmlformats.org/officeDocument/2006/relationships/image" Target="../media/image558.png"/><Relationship Id="rId1" Type="http://schemas.openxmlformats.org/officeDocument/2006/relationships/image" Target="../media/image557.png"/></Relationships>
</file>

<file path=ppt/slides/_rels/slide46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70.png"/><Relationship Id="rId3" Type="http://schemas.openxmlformats.org/officeDocument/2006/relationships/image" Target="../media/image569.png"/><Relationship Id="rId2" Type="http://schemas.openxmlformats.org/officeDocument/2006/relationships/image" Target="../media/image568.png"/><Relationship Id="rId1" Type="http://schemas.openxmlformats.org/officeDocument/2006/relationships/image" Target="../media/image567.png"/></Relationships>
</file>

<file path=ppt/slides/_rels/slide46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72.png"/><Relationship Id="rId2" Type="http://schemas.openxmlformats.org/officeDocument/2006/relationships/image" Target="../media/image570.png"/><Relationship Id="rId1" Type="http://schemas.openxmlformats.org/officeDocument/2006/relationships/image" Target="../media/image571.png"/></Relationships>
</file>

<file path=ppt/slides/_rels/slide46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75.png"/><Relationship Id="rId2" Type="http://schemas.openxmlformats.org/officeDocument/2006/relationships/image" Target="../media/image574.png"/><Relationship Id="rId1" Type="http://schemas.openxmlformats.org/officeDocument/2006/relationships/image" Target="../media/image573.png"/></Relationships>
</file>

<file path=ppt/slides/_rels/slide46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580.png"/><Relationship Id="rId4" Type="http://schemas.openxmlformats.org/officeDocument/2006/relationships/image" Target="../media/image579.png"/><Relationship Id="rId3" Type="http://schemas.openxmlformats.org/officeDocument/2006/relationships/image" Target="../media/image578.png"/><Relationship Id="rId2" Type="http://schemas.openxmlformats.org/officeDocument/2006/relationships/image" Target="../media/image577.png"/><Relationship Id="rId1" Type="http://schemas.openxmlformats.org/officeDocument/2006/relationships/image" Target="../media/image576.png"/></Relationships>
</file>

<file path=ppt/slides/_rels/slide46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81.png"/><Relationship Id="rId2" Type="http://schemas.openxmlformats.org/officeDocument/2006/relationships/image" Target="../media/image558.png"/><Relationship Id="rId1" Type="http://schemas.openxmlformats.org/officeDocument/2006/relationships/image" Target="../media/image557.png"/></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image" Target="../media/image49.png"/></Relationships>
</file>

<file path=ppt/slides/_rels/slide47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83.png"/><Relationship Id="rId1" Type="http://schemas.openxmlformats.org/officeDocument/2006/relationships/image" Target="../media/image582.png"/></Relationships>
</file>

<file path=ppt/slides/_rels/slide47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4.png"/></Relationships>
</file>

<file path=ppt/slides/_rels/slide47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86.png"/><Relationship Id="rId1" Type="http://schemas.openxmlformats.org/officeDocument/2006/relationships/image" Target="../media/image585.png"/></Relationships>
</file>

<file path=ppt/slides/_rels/slide47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90.png"/><Relationship Id="rId3" Type="http://schemas.openxmlformats.org/officeDocument/2006/relationships/image" Target="../media/image589.png"/><Relationship Id="rId2" Type="http://schemas.openxmlformats.org/officeDocument/2006/relationships/image" Target="../media/image588.png"/><Relationship Id="rId1" Type="http://schemas.openxmlformats.org/officeDocument/2006/relationships/image" Target="../media/image587.png"/></Relationships>
</file>

<file path=ppt/slides/_rels/slide47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92.png"/><Relationship Id="rId2" Type="http://schemas.openxmlformats.org/officeDocument/2006/relationships/image" Target="../media/image591.png"/><Relationship Id="rId1" Type="http://schemas.openxmlformats.org/officeDocument/2006/relationships/image" Target="../media/image587.png"/></Relationships>
</file>

<file path=ppt/slides/_rels/slide47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94.png"/><Relationship Id="rId1" Type="http://schemas.openxmlformats.org/officeDocument/2006/relationships/image" Target="../media/image593.png"/></Relationships>
</file>

<file path=ppt/slides/_rels/slide47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94.png"/><Relationship Id="rId2" Type="http://schemas.openxmlformats.org/officeDocument/2006/relationships/image" Target="../media/image596.png"/><Relationship Id="rId1" Type="http://schemas.openxmlformats.org/officeDocument/2006/relationships/image" Target="../media/image595.png"/></Relationships>
</file>

<file path=ppt/slides/_rels/slide47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98.png"/><Relationship Id="rId1" Type="http://schemas.openxmlformats.org/officeDocument/2006/relationships/image" Target="../media/image597.png"/></Relationships>
</file>

<file path=ppt/slides/_rels/slide47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01.png"/><Relationship Id="rId2" Type="http://schemas.openxmlformats.org/officeDocument/2006/relationships/image" Target="../media/image600.png"/><Relationship Id="rId1" Type="http://schemas.openxmlformats.org/officeDocument/2006/relationships/image" Target="../media/image599.png"/></Relationships>
</file>

<file path=ppt/slides/_rels/slide47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02.png"/></Relationships>
</file>

<file path=ppt/slides/_rels/slide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2.png"/></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06.png"/><Relationship Id="rId3" Type="http://schemas.openxmlformats.org/officeDocument/2006/relationships/image" Target="../media/image605.png"/><Relationship Id="rId2" Type="http://schemas.openxmlformats.org/officeDocument/2006/relationships/image" Target="../media/image604.png"/><Relationship Id="rId1" Type="http://schemas.openxmlformats.org/officeDocument/2006/relationships/image" Target="../media/image603.png"/></Relationships>
</file>

<file path=ppt/slides/_rels/slide48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09.png"/><Relationship Id="rId2" Type="http://schemas.openxmlformats.org/officeDocument/2006/relationships/image" Target="../media/image608.png"/><Relationship Id="rId1" Type="http://schemas.openxmlformats.org/officeDocument/2006/relationships/image" Target="../media/image607.png"/></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0.emf"/></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1.emf"/></Relationships>
</file>

<file path=ppt/slides/_rels/slide4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2.emf"/></Relationships>
</file>

<file path=ppt/slides/_rels/slide49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3.emf"/></Relationships>
</file>

<file path=ppt/slides/_rels/slide4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4.emf"/></Relationships>
</file>

<file path=ppt/slides/_rels/slide49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5.emf"/></Relationships>
</file>

<file path=ppt/slides/_rels/slide4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6.emf"/></Relationships>
</file>

<file path=ppt/slides/_rels/slide49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19.png"/><Relationship Id="rId2" Type="http://schemas.openxmlformats.org/officeDocument/2006/relationships/image" Target="../media/image618.png"/><Relationship Id="rId1" Type="http://schemas.openxmlformats.org/officeDocument/2006/relationships/image" Target="../media/image617.png"/></Relationships>
</file>

<file path=ppt/slides/_rels/slide49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22.png"/><Relationship Id="rId2" Type="http://schemas.openxmlformats.org/officeDocument/2006/relationships/image" Target="../media/image621.png"/><Relationship Id="rId1" Type="http://schemas.openxmlformats.org/officeDocument/2006/relationships/image" Target="../media/image620.png"/></Relationships>
</file>

<file path=ppt/slides/_rels/slide49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24.png"/><Relationship Id="rId1" Type="http://schemas.openxmlformats.org/officeDocument/2006/relationships/image" Target="../media/image623.png"/></Relationships>
</file>

<file path=ppt/slides/_rels/slide49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26.png"/><Relationship Id="rId2" Type="http://schemas.openxmlformats.org/officeDocument/2006/relationships/image" Target="../media/image625.png"/><Relationship Id="rId1" Type="http://schemas.openxmlformats.org/officeDocument/2006/relationships/image" Target="../media/image615.emf"/></Relationships>
</file>

<file path=ppt/slides/_rels/slide5.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image" Target="../media/image3.jpeg"/></Relationships>
</file>

<file path=ppt/slides/_rels/slide5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5.png"/><Relationship Id="rId3" Type="http://schemas.openxmlformats.org/officeDocument/2006/relationships/customXml" Target="../ink/ink1.xml"/><Relationship Id="rId2" Type="http://schemas.openxmlformats.org/officeDocument/2006/relationships/image" Target="../media/image54.png"/><Relationship Id="rId1" Type="http://schemas.openxmlformats.org/officeDocument/2006/relationships/image" Target="../media/image53.png"/></Relationships>
</file>

<file path=ppt/slides/_rels/slide50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28.png"/><Relationship Id="rId1" Type="http://schemas.openxmlformats.org/officeDocument/2006/relationships/image" Target="../media/image627.png"/></Relationships>
</file>

<file path=ppt/slides/_rels/slide50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32.png"/><Relationship Id="rId3" Type="http://schemas.openxmlformats.org/officeDocument/2006/relationships/image" Target="../media/image631.png"/><Relationship Id="rId2" Type="http://schemas.openxmlformats.org/officeDocument/2006/relationships/image" Target="../media/image630.png"/><Relationship Id="rId1" Type="http://schemas.openxmlformats.org/officeDocument/2006/relationships/image" Target="../media/image629.png"/></Relationships>
</file>

<file path=ppt/slides/_rels/slide50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35.png"/><Relationship Id="rId2" Type="http://schemas.openxmlformats.org/officeDocument/2006/relationships/image" Target="../media/image634.png"/><Relationship Id="rId1" Type="http://schemas.openxmlformats.org/officeDocument/2006/relationships/image" Target="../media/image633.png"/></Relationships>
</file>

<file path=ppt/slides/_rels/slide50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38.png"/><Relationship Id="rId2" Type="http://schemas.openxmlformats.org/officeDocument/2006/relationships/image" Target="../media/image637.png"/><Relationship Id="rId1" Type="http://schemas.openxmlformats.org/officeDocument/2006/relationships/image" Target="../media/image636.png"/></Relationships>
</file>

<file path=ppt/slides/_rels/slide50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40.png"/><Relationship Id="rId1" Type="http://schemas.openxmlformats.org/officeDocument/2006/relationships/image" Target="../media/image639.png"/></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41.emf"/></Relationships>
</file>

<file path=ppt/slides/_rels/slide5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42.emf"/></Relationships>
</file>

<file path=ppt/slides/_rels/slide5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0.png"/><Relationship Id="rId4" Type="http://schemas.openxmlformats.org/officeDocument/2006/relationships/image" Target="../media/image59.png"/><Relationship Id="rId3" Type="http://schemas.openxmlformats.org/officeDocument/2006/relationships/image" Target="../media/image58.png"/><Relationship Id="rId2" Type="http://schemas.openxmlformats.org/officeDocument/2006/relationships/image" Target="../media/image57.png"/><Relationship Id="rId1" Type="http://schemas.openxmlformats.org/officeDocument/2006/relationships/image" Target="../media/image56.png"/></Relationships>
</file>

<file path=ppt/slides/_rels/slide51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43.png"/></Relationships>
</file>

<file path=ppt/slides/_rels/slide511.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73.png"/><Relationship Id="rId5" Type="http://schemas.openxmlformats.org/officeDocument/2006/relationships/image" Target="../media/image72.png"/><Relationship Id="rId4" Type="http://schemas.openxmlformats.org/officeDocument/2006/relationships/image" Target="../media/image645.png"/><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image" Target="../media/image644.png"/></Relationships>
</file>

<file path=ppt/slides/_rels/slide512.xml.rels><?xml version="1.0" encoding="UTF-8" standalone="yes"?>
<Relationships xmlns="http://schemas.openxmlformats.org/package/2006/relationships"><Relationship Id="rId9" Type="http://schemas.openxmlformats.org/officeDocument/2006/relationships/image" Target="../media/image654.png"/><Relationship Id="rId8" Type="http://schemas.openxmlformats.org/officeDocument/2006/relationships/image" Target="../media/image653.png"/><Relationship Id="rId7" Type="http://schemas.openxmlformats.org/officeDocument/2006/relationships/image" Target="../media/image652.png"/><Relationship Id="rId6" Type="http://schemas.openxmlformats.org/officeDocument/2006/relationships/image" Target="../media/image651.png"/><Relationship Id="rId5" Type="http://schemas.openxmlformats.org/officeDocument/2006/relationships/image" Target="../media/image650.png"/><Relationship Id="rId4" Type="http://schemas.openxmlformats.org/officeDocument/2006/relationships/image" Target="../media/image649.png"/><Relationship Id="rId3" Type="http://schemas.openxmlformats.org/officeDocument/2006/relationships/image" Target="../media/image648.png"/><Relationship Id="rId2" Type="http://schemas.openxmlformats.org/officeDocument/2006/relationships/image" Target="../media/image647.png"/><Relationship Id="rId10" Type="http://schemas.openxmlformats.org/officeDocument/2006/relationships/slideLayout" Target="../slideLayouts/slideLayout7.xml"/><Relationship Id="rId1" Type="http://schemas.openxmlformats.org/officeDocument/2006/relationships/image" Target="../media/image646.png"/></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4.xml.rels><?xml version="1.0" encoding="UTF-8" standalone="yes"?>
<Relationships xmlns="http://schemas.openxmlformats.org/package/2006/relationships"><Relationship Id="rId9" Type="http://schemas.openxmlformats.org/officeDocument/2006/relationships/image" Target="../media/image654.png"/><Relationship Id="rId8" Type="http://schemas.openxmlformats.org/officeDocument/2006/relationships/image" Target="../media/image653.png"/><Relationship Id="rId7" Type="http://schemas.openxmlformats.org/officeDocument/2006/relationships/image" Target="../media/image652.png"/><Relationship Id="rId6" Type="http://schemas.openxmlformats.org/officeDocument/2006/relationships/image" Target="../media/image651.png"/><Relationship Id="rId5" Type="http://schemas.openxmlformats.org/officeDocument/2006/relationships/image" Target="../media/image656.png"/><Relationship Id="rId4" Type="http://schemas.openxmlformats.org/officeDocument/2006/relationships/image" Target="../media/image655.png"/><Relationship Id="rId3" Type="http://schemas.openxmlformats.org/officeDocument/2006/relationships/image" Target="../media/image648.png"/><Relationship Id="rId2" Type="http://schemas.openxmlformats.org/officeDocument/2006/relationships/image" Target="../media/image647.png"/><Relationship Id="rId10" Type="http://schemas.openxmlformats.org/officeDocument/2006/relationships/slideLayout" Target="../slideLayouts/slideLayout7.xml"/><Relationship Id="rId1" Type="http://schemas.openxmlformats.org/officeDocument/2006/relationships/image" Target="../media/image646.png"/></Relationships>
</file>

<file path=ppt/slides/_rels/slide515.xml.rels><?xml version="1.0" encoding="UTF-8" standalone="yes"?>
<Relationships xmlns="http://schemas.openxmlformats.org/package/2006/relationships"><Relationship Id="rId9" Type="http://schemas.openxmlformats.org/officeDocument/2006/relationships/image" Target="../media/image654.png"/><Relationship Id="rId8" Type="http://schemas.openxmlformats.org/officeDocument/2006/relationships/image" Target="../media/image653.png"/><Relationship Id="rId7" Type="http://schemas.openxmlformats.org/officeDocument/2006/relationships/image" Target="../media/image652.png"/><Relationship Id="rId6" Type="http://schemas.openxmlformats.org/officeDocument/2006/relationships/image" Target="../media/image651.png"/><Relationship Id="rId5" Type="http://schemas.openxmlformats.org/officeDocument/2006/relationships/image" Target="../media/image656.png"/><Relationship Id="rId4" Type="http://schemas.openxmlformats.org/officeDocument/2006/relationships/image" Target="../media/image657.png"/><Relationship Id="rId3" Type="http://schemas.openxmlformats.org/officeDocument/2006/relationships/image" Target="../media/image648.png"/><Relationship Id="rId2" Type="http://schemas.openxmlformats.org/officeDocument/2006/relationships/image" Target="../media/image647.png"/><Relationship Id="rId10" Type="http://schemas.openxmlformats.org/officeDocument/2006/relationships/slideLayout" Target="../slideLayouts/slideLayout7.xml"/><Relationship Id="rId1" Type="http://schemas.openxmlformats.org/officeDocument/2006/relationships/image" Target="../media/image646.png"/></Relationships>
</file>

<file path=ppt/slides/_rels/slide516.xml.rels><?xml version="1.0" encoding="UTF-8" standalone="yes"?>
<Relationships xmlns="http://schemas.openxmlformats.org/package/2006/relationships"><Relationship Id="rId9" Type="http://schemas.openxmlformats.org/officeDocument/2006/relationships/image" Target="../media/image654.png"/><Relationship Id="rId8" Type="http://schemas.openxmlformats.org/officeDocument/2006/relationships/image" Target="../media/image653.png"/><Relationship Id="rId7" Type="http://schemas.openxmlformats.org/officeDocument/2006/relationships/image" Target="../media/image652.png"/><Relationship Id="rId6" Type="http://schemas.openxmlformats.org/officeDocument/2006/relationships/image" Target="../media/image660.png"/><Relationship Id="rId5" Type="http://schemas.openxmlformats.org/officeDocument/2006/relationships/image" Target="../media/image659.png"/><Relationship Id="rId4" Type="http://schemas.openxmlformats.org/officeDocument/2006/relationships/image" Target="../media/image658.png"/><Relationship Id="rId3" Type="http://schemas.openxmlformats.org/officeDocument/2006/relationships/image" Target="../media/image648.png"/><Relationship Id="rId2" Type="http://schemas.openxmlformats.org/officeDocument/2006/relationships/image" Target="../media/image647.png"/><Relationship Id="rId10" Type="http://schemas.openxmlformats.org/officeDocument/2006/relationships/slideLayout" Target="../slideLayouts/slideLayout7.xml"/><Relationship Id="rId1" Type="http://schemas.openxmlformats.org/officeDocument/2006/relationships/image" Target="../media/image646.png"/></Relationships>
</file>

<file path=ppt/slides/_rels/slide517.xml.rels><?xml version="1.0" encoding="UTF-8" standalone="yes"?>
<Relationships xmlns="http://schemas.openxmlformats.org/package/2006/relationships"><Relationship Id="rId9" Type="http://schemas.openxmlformats.org/officeDocument/2006/relationships/image" Target="../media/image654.png"/><Relationship Id="rId8" Type="http://schemas.openxmlformats.org/officeDocument/2006/relationships/image" Target="../media/image653.png"/><Relationship Id="rId7" Type="http://schemas.openxmlformats.org/officeDocument/2006/relationships/image" Target="../media/image652.png"/><Relationship Id="rId6" Type="http://schemas.openxmlformats.org/officeDocument/2006/relationships/image" Target="../media/image651.png"/><Relationship Id="rId5" Type="http://schemas.openxmlformats.org/officeDocument/2006/relationships/image" Target="../media/image659.png"/><Relationship Id="rId4" Type="http://schemas.openxmlformats.org/officeDocument/2006/relationships/image" Target="../media/image661.png"/><Relationship Id="rId3" Type="http://schemas.openxmlformats.org/officeDocument/2006/relationships/image" Target="../media/image648.png"/><Relationship Id="rId2" Type="http://schemas.openxmlformats.org/officeDocument/2006/relationships/image" Target="../media/image647.png"/><Relationship Id="rId10" Type="http://schemas.openxmlformats.org/officeDocument/2006/relationships/slideLayout" Target="../slideLayouts/slideLayout7.xml"/><Relationship Id="rId1" Type="http://schemas.openxmlformats.org/officeDocument/2006/relationships/image" Target="../media/image646.png"/></Relationships>
</file>

<file path=ppt/slides/_rels/slide518.xml.rels><?xml version="1.0" encoding="UTF-8" standalone="yes"?>
<Relationships xmlns="http://schemas.openxmlformats.org/package/2006/relationships"><Relationship Id="rId9" Type="http://schemas.openxmlformats.org/officeDocument/2006/relationships/image" Target="../media/image654.png"/><Relationship Id="rId8" Type="http://schemas.openxmlformats.org/officeDocument/2006/relationships/image" Target="../media/image653.png"/><Relationship Id="rId7" Type="http://schemas.openxmlformats.org/officeDocument/2006/relationships/image" Target="../media/image652.png"/><Relationship Id="rId6" Type="http://schemas.openxmlformats.org/officeDocument/2006/relationships/image" Target="../media/image660.png"/><Relationship Id="rId5" Type="http://schemas.openxmlformats.org/officeDocument/2006/relationships/image" Target="../media/image659.png"/><Relationship Id="rId4" Type="http://schemas.openxmlformats.org/officeDocument/2006/relationships/image" Target="../media/image649.png"/><Relationship Id="rId3" Type="http://schemas.openxmlformats.org/officeDocument/2006/relationships/image" Target="../media/image648.png"/><Relationship Id="rId2" Type="http://schemas.openxmlformats.org/officeDocument/2006/relationships/image" Target="../media/image647.png"/><Relationship Id="rId10" Type="http://schemas.openxmlformats.org/officeDocument/2006/relationships/slideLayout" Target="../slideLayouts/slideLayout7.xml"/><Relationship Id="rId1" Type="http://schemas.openxmlformats.org/officeDocument/2006/relationships/image" Target="../media/image646.png"/></Relationships>
</file>

<file path=ppt/slides/_rels/slide519.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654.png"/><Relationship Id="rId7" Type="http://schemas.openxmlformats.org/officeDocument/2006/relationships/image" Target="../media/image653.png"/><Relationship Id="rId6" Type="http://schemas.openxmlformats.org/officeDocument/2006/relationships/image" Target="../media/image651.png"/><Relationship Id="rId5" Type="http://schemas.openxmlformats.org/officeDocument/2006/relationships/image" Target="../media/image659.png"/><Relationship Id="rId4" Type="http://schemas.openxmlformats.org/officeDocument/2006/relationships/image" Target="../media/image649.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3.png"/><Relationship Id="rId2" Type="http://schemas.openxmlformats.org/officeDocument/2006/relationships/image" Target="../media/image62.png"/><Relationship Id="rId1" Type="http://schemas.openxmlformats.org/officeDocument/2006/relationships/image" Target="../media/image61.png"/></Relationships>
</file>

<file path=ppt/slides/_rels/slide520.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654.png"/><Relationship Id="rId7" Type="http://schemas.openxmlformats.org/officeDocument/2006/relationships/image" Target="../media/image653.png"/><Relationship Id="rId6" Type="http://schemas.openxmlformats.org/officeDocument/2006/relationships/image" Target="../media/image660.png"/><Relationship Id="rId5" Type="http://schemas.openxmlformats.org/officeDocument/2006/relationships/image" Target="../media/image659.png"/><Relationship Id="rId4" Type="http://schemas.openxmlformats.org/officeDocument/2006/relationships/image" Target="../media/image658.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2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62.png"/><Relationship Id="rId4" Type="http://schemas.openxmlformats.org/officeDocument/2006/relationships/image" Target="../media/image653.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2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54.png"/><Relationship Id="rId4" Type="http://schemas.openxmlformats.org/officeDocument/2006/relationships/image" Target="../media/image660.png"/><Relationship Id="rId3" Type="http://schemas.openxmlformats.org/officeDocument/2006/relationships/image" Target="../media/image664.png"/><Relationship Id="rId2" Type="http://schemas.openxmlformats.org/officeDocument/2006/relationships/image" Target="../media/image649.png"/><Relationship Id="rId1" Type="http://schemas.openxmlformats.org/officeDocument/2006/relationships/image" Target="../media/image663.png"/></Relationships>
</file>

<file path=ppt/slides/_rels/slide5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65.png"/></Relationships>
</file>

<file path=ppt/slides/_rels/slide52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66.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25.xml.rels><?xml version="1.0" encoding="UTF-8" standalone="yes"?>
<Relationships xmlns="http://schemas.openxmlformats.org/package/2006/relationships"><Relationship Id="rId9" Type="http://schemas.openxmlformats.org/officeDocument/2006/relationships/image" Target="../media/image654.png"/><Relationship Id="rId8" Type="http://schemas.openxmlformats.org/officeDocument/2006/relationships/image" Target="../media/image653.png"/><Relationship Id="rId7" Type="http://schemas.openxmlformats.org/officeDocument/2006/relationships/image" Target="../media/image652.png"/><Relationship Id="rId6" Type="http://schemas.openxmlformats.org/officeDocument/2006/relationships/image" Target="../media/image651.png"/><Relationship Id="rId5" Type="http://schemas.openxmlformats.org/officeDocument/2006/relationships/image" Target="../media/image656.png"/><Relationship Id="rId4" Type="http://schemas.openxmlformats.org/officeDocument/2006/relationships/image" Target="../media/image657.png"/><Relationship Id="rId3" Type="http://schemas.openxmlformats.org/officeDocument/2006/relationships/image" Target="../media/image648.png"/><Relationship Id="rId2" Type="http://schemas.openxmlformats.org/officeDocument/2006/relationships/image" Target="../media/image647.png"/><Relationship Id="rId10" Type="http://schemas.openxmlformats.org/officeDocument/2006/relationships/slideLayout" Target="../slideLayouts/slideLayout7.xml"/><Relationship Id="rId1" Type="http://schemas.openxmlformats.org/officeDocument/2006/relationships/image" Target="../media/image646.png"/></Relationships>
</file>

<file path=ppt/slides/_rels/slide526.xml.rels><?xml version="1.0" encoding="UTF-8" standalone="yes"?>
<Relationships xmlns="http://schemas.openxmlformats.org/package/2006/relationships"><Relationship Id="rId9" Type="http://schemas.openxmlformats.org/officeDocument/2006/relationships/image" Target="../media/image654.png"/><Relationship Id="rId8" Type="http://schemas.openxmlformats.org/officeDocument/2006/relationships/image" Target="../media/image653.png"/><Relationship Id="rId7" Type="http://schemas.openxmlformats.org/officeDocument/2006/relationships/image" Target="../media/image667.png"/><Relationship Id="rId6" Type="http://schemas.openxmlformats.org/officeDocument/2006/relationships/image" Target="../media/image651.png"/><Relationship Id="rId5" Type="http://schemas.openxmlformats.org/officeDocument/2006/relationships/image" Target="../media/image656.png"/><Relationship Id="rId4" Type="http://schemas.openxmlformats.org/officeDocument/2006/relationships/image" Target="../media/image649.png"/><Relationship Id="rId3" Type="http://schemas.openxmlformats.org/officeDocument/2006/relationships/image" Target="../media/image648.png"/><Relationship Id="rId2" Type="http://schemas.openxmlformats.org/officeDocument/2006/relationships/image" Target="../media/image647.png"/><Relationship Id="rId10" Type="http://schemas.openxmlformats.org/officeDocument/2006/relationships/slideLayout" Target="../slideLayouts/slideLayout7.xml"/><Relationship Id="rId1" Type="http://schemas.openxmlformats.org/officeDocument/2006/relationships/image" Target="../media/image646.png"/></Relationships>
</file>

<file path=ppt/slides/_rels/slide527.xml.rels><?xml version="1.0" encoding="UTF-8" standalone="yes"?>
<Relationships xmlns="http://schemas.openxmlformats.org/package/2006/relationships"><Relationship Id="rId9" Type="http://schemas.openxmlformats.org/officeDocument/2006/relationships/image" Target="../media/image654.png"/><Relationship Id="rId8" Type="http://schemas.openxmlformats.org/officeDocument/2006/relationships/image" Target="../media/image653.png"/><Relationship Id="rId7" Type="http://schemas.openxmlformats.org/officeDocument/2006/relationships/image" Target="../media/image667.png"/><Relationship Id="rId6" Type="http://schemas.openxmlformats.org/officeDocument/2006/relationships/image" Target="../media/image668.png"/><Relationship Id="rId5" Type="http://schemas.openxmlformats.org/officeDocument/2006/relationships/image" Target="../media/image656.png"/><Relationship Id="rId4" Type="http://schemas.openxmlformats.org/officeDocument/2006/relationships/image" Target="../media/image649.png"/><Relationship Id="rId3" Type="http://schemas.openxmlformats.org/officeDocument/2006/relationships/image" Target="../media/image648.png"/><Relationship Id="rId2" Type="http://schemas.openxmlformats.org/officeDocument/2006/relationships/image" Target="../media/image647.png"/><Relationship Id="rId10" Type="http://schemas.openxmlformats.org/officeDocument/2006/relationships/slideLayout" Target="../slideLayouts/slideLayout7.xml"/><Relationship Id="rId1" Type="http://schemas.openxmlformats.org/officeDocument/2006/relationships/image" Target="../media/image646.png"/></Relationships>
</file>

<file path=ppt/slides/_rels/slide52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53.png"/><Relationship Id="rId4" Type="http://schemas.openxmlformats.org/officeDocument/2006/relationships/image" Target="../media/image667.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2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70.png"/><Relationship Id="rId1" Type="http://schemas.openxmlformats.org/officeDocument/2006/relationships/image" Target="../media/image669.png"/></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4.png"/></Relationships>
</file>

<file path=ppt/slides/_rels/slide53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72.png"/><Relationship Id="rId3" Type="http://schemas.openxmlformats.org/officeDocument/2006/relationships/image" Target="../media/image671.png"/><Relationship Id="rId2" Type="http://schemas.openxmlformats.org/officeDocument/2006/relationships/image" Target="../media/image670.png"/><Relationship Id="rId1" Type="http://schemas.openxmlformats.org/officeDocument/2006/relationships/image" Target="../media/image669.png"/></Relationships>
</file>

<file path=ppt/slides/_rels/slide53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75.png"/><Relationship Id="rId3" Type="http://schemas.openxmlformats.org/officeDocument/2006/relationships/image" Target="../media/image674.png"/><Relationship Id="rId2" Type="http://schemas.openxmlformats.org/officeDocument/2006/relationships/image" Target="../media/image673.png"/><Relationship Id="rId1" Type="http://schemas.openxmlformats.org/officeDocument/2006/relationships/image" Target="../media/image671.png"/></Relationships>
</file>

<file path=ppt/slides/_rels/slide53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79.png"/><Relationship Id="rId3" Type="http://schemas.openxmlformats.org/officeDocument/2006/relationships/image" Target="../media/image678.png"/><Relationship Id="rId2" Type="http://schemas.openxmlformats.org/officeDocument/2006/relationships/image" Target="../media/image677.png"/><Relationship Id="rId1" Type="http://schemas.openxmlformats.org/officeDocument/2006/relationships/image" Target="../media/image676.png"/></Relationships>
</file>

<file path=ppt/slides/_rels/slide53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81.png"/><Relationship Id="rId1" Type="http://schemas.openxmlformats.org/officeDocument/2006/relationships/image" Target="../media/image680.png"/></Relationships>
</file>

<file path=ppt/slides/_rels/slide53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83.png"/><Relationship Id="rId1" Type="http://schemas.openxmlformats.org/officeDocument/2006/relationships/image" Target="../media/image682.png"/></Relationships>
</file>

<file path=ppt/slides/_rels/slide5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84.png"/></Relationships>
</file>

<file path=ppt/slides/_rels/slide53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85.png"/></Relationships>
</file>

<file path=ppt/slides/_rels/slide5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52.png"/></Relationships>
</file>

<file path=ppt/slides/_rels/slide53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687.png"/><Relationship Id="rId5" Type="http://schemas.openxmlformats.org/officeDocument/2006/relationships/image" Target="../media/image686.png"/><Relationship Id="rId4" Type="http://schemas.openxmlformats.org/officeDocument/2006/relationships/image" Target="../media/image666.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5.png"/></Relationships>
</file>

<file path=ppt/slides/_rels/slide5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53.png"/><Relationship Id="rId4" Type="http://schemas.openxmlformats.org/officeDocument/2006/relationships/image" Target="../media/image667.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4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45.png"/><Relationship Id="rId3" Type="http://schemas.openxmlformats.org/officeDocument/2006/relationships/image" Target="../media/image76.png"/><Relationship Id="rId2" Type="http://schemas.openxmlformats.org/officeDocument/2006/relationships/image" Target="../media/image689.png"/><Relationship Id="rId1" Type="http://schemas.openxmlformats.org/officeDocument/2006/relationships/image" Target="../media/image688.png"/></Relationships>
</file>

<file path=ppt/slides/_rels/slide54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53.png"/><Relationship Id="rId3" Type="http://schemas.openxmlformats.org/officeDocument/2006/relationships/image" Target="../media/image667.png"/><Relationship Id="rId2" Type="http://schemas.openxmlformats.org/officeDocument/2006/relationships/image" Target="../media/image691.png"/><Relationship Id="rId1" Type="http://schemas.openxmlformats.org/officeDocument/2006/relationships/image" Target="../media/image690.png"/></Relationships>
</file>

<file path=ppt/slides/_rels/slide544.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695.png"/><Relationship Id="rId7" Type="http://schemas.openxmlformats.org/officeDocument/2006/relationships/image" Target="../media/image694.png"/><Relationship Id="rId6" Type="http://schemas.openxmlformats.org/officeDocument/2006/relationships/image" Target="../media/image693.png"/><Relationship Id="rId5" Type="http://schemas.openxmlformats.org/officeDocument/2006/relationships/image" Target="../media/image692.png"/><Relationship Id="rId4" Type="http://schemas.openxmlformats.org/officeDocument/2006/relationships/image" Target="../media/image653.png"/><Relationship Id="rId3" Type="http://schemas.openxmlformats.org/officeDocument/2006/relationships/image" Target="../media/image667.png"/><Relationship Id="rId2" Type="http://schemas.openxmlformats.org/officeDocument/2006/relationships/image" Target="../media/image691.png"/><Relationship Id="rId1" Type="http://schemas.openxmlformats.org/officeDocument/2006/relationships/image" Target="../media/image690.png"/></Relationships>
</file>

<file path=ppt/slides/_rels/slide54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97.png"/><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image" Target="../media/image696.png"/></Relationships>
</file>

<file path=ppt/slides/_rels/slide5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98.png"/></Relationships>
</file>

<file path=ppt/slides/_rels/slide5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99.png"/></Relationships>
</file>

<file path=ppt/slides/_rels/slide5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00.png"/></Relationships>
</file>

<file path=ppt/slides/_rels/slide5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6.png"/></Relationships>
</file>

<file path=ppt/slides/_rels/slide55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03.png"/><Relationship Id="rId3" Type="http://schemas.openxmlformats.org/officeDocument/2006/relationships/image" Target="../media/image53.png"/><Relationship Id="rId2" Type="http://schemas.openxmlformats.org/officeDocument/2006/relationships/image" Target="../media/image702.png"/><Relationship Id="rId1" Type="http://schemas.openxmlformats.org/officeDocument/2006/relationships/image" Target="../media/image701.png"/></Relationships>
</file>

<file path=ppt/slides/_rels/slide55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image" Target="../media/image704.png"/></Relationships>
</file>

<file path=ppt/slides/_rels/slide55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06.png"/><Relationship Id="rId4" Type="http://schemas.openxmlformats.org/officeDocument/2006/relationships/image" Target="../media/image106.png"/><Relationship Id="rId3" Type="http://schemas.openxmlformats.org/officeDocument/2006/relationships/image" Target="../media/image705.png"/><Relationship Id="rId2" Type="http://schemas.openxmlformats.org/officeDocument/2006/relationships/image" Target="../media/image70.png"/><Relationship Id="rId1" Type="http://schemas.openxmlformats.org/officeDocument/2006/relationships/image" Target="../media/image69.png"/></Relationships>
</file>

<file path=ppt/slides/_rels/slide55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07.png"/></Relationships>
</file>

<file path=ppt/slides/_rels/slide55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08.png"/></Relationships>
</file>

<file path=ppt/slides/_rels/slide55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09.png"/></Relationships>
</file>

<file path=ppt/slides/_rels/slide5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10.png"/></Relationships>
</file>

<file path=ppt/slides/_rels/slide55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11.png"/><Relationship Id="rId4" Type="http://schemas.openxmlformats.org/officeDocument/2006/relationships/image" Target="../media/image106.png"/><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image" Target="../media/image711.png"/></Relationships>
</file>

<file path=ppt/slides/_rels/slide558.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712.png"/><Relationship Id="rId5" Type="http://schemas.openxmlformats.org/officeDocument/2006/relationships/image" Target="../media/image653.png"/><Relationship Id="rId4" Type="http://schemas.openxmlformats.org/officeDocument/2006/relationships/image" Target="../media/image667.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5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712.png"/><Relationship Id="rId5" Type="http://schemas.openxmlformats.org/officeDocument/2006/relationships/image" Target="../media/image653.png"/><Relationship Id="rId4" Type="http://schemas.openxmlformats.org/officeDocument/2006/relationships/image" Target="../media/image667.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7.png"/></Relationships>
</file>

<file path=ppt/slides/_rels/slide560.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715.png"/><Relationship Id="rId7" Type="http://schemas.openxmlformats.org/officeDocument/2006/relationships/image" Target="../media/image714.png"/><Relationship Id="rId6" Type="http://schemas.openxmlformats.org/officeDocument/2006/relationships/image" Target="../media/image713.png"/><Relationship Id="rId5" Type="http://schemas.openxmlformats.org/officeDocument/2006/relationships/image" Target="../media/image712.png"/><Relationship Id="rId4" Type="http://schemas.openxmlformats.org/officeDocument/2006/relationships/image" Target="../media/image667.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61.xml.rels><?xml version="1.0" encoding="UTF-8" standalone="yes"?>
<Relationships xmlns="http://schemas.openxmlformats.org/package/2006/relationships"><Relationship Id="rId9" Type="http://schemas.openxmlformats.org/officeDocument/2006/relationships/image" Target="../media/image718.png"/><Relationship Id="rId8" Type="http://schemas.openxmlformats.org/officeDocument/2006/relationships/image" Target="../media/image717.png"/><Relationship Id="rId7" Type="http://schemas.openxmlformats.org/officeDocument/2006/relationships/image" Target="../media/image716.png"/><Relationship Id="rId6" Type="http://schemas.openxmlformats.org/officeDocument/2006/relationships/image" Target="../media/image715.png"/><Relationship Id="rId5" Type="http://schemas.openxmlformats.org/officeDocument/2006/relationships/image" Target="../media/image712.png"/><Relationship Id="rId4" Type="http://schemas.openxmlformats.org/officeDocument/2006/relationships/image" Target="../media/image667.png"/><Relationship Id="rId3" Type="http://schemas.openxmlformats.org/officeDocument/2006/relationships/image" Target="../media/image648.png"/><Relationship Id="rId2" Type="http://schemas.openxmlformats.org/officeDocument/2006/relationships/image" Target="../media/image647.png"/><Relationship Id="rId11" Type="http://schemas.openxmlformats.org/officeDocument/2006/relationships/slideLayout" Target="../slideLayouts/slideLayout7.xml"/><Relationship Id="rId10" Type="http://schemas.openxmlformats.org/officeDocument/2006/relationships/image" Target="../media/image719.png"/><Relationship Id="rId1" Type="http://schemas.openxmlformats.org/officeDocument/2006/relationships/image" Target="../media/image646.png"/></Relationships>
</file>

<file path=ppt/slides/_rels/slide562.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722.png"/><Relationship Id="rId7" Type="http://schemas.openxmlformats.org/officeDocument/2006/relationships/image" Target="../media/image721.png"/><Relationship Id="rId6" Type="http://schemas.openxmlformats.org/officeDocument/2006/relationships/image" Target="../media/image720.png"/><Relationship Id="rId5" Type="http://schemas.openxmlformats.org/officeDocument/2006/relationships/image" Target="../media/image712.png"/><Relationship Id="rId4" Type="http://schemas.openxmlformats.org/officeDocument/2006/relationships/image" Target="../media/image667.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63.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725.png"/><Relationship Id="rId7" Type="http://schemas.openxmlformats.org/officeDocument/2006/relationships/image" Target="../media/image724.png"/><Relationship Id="rId6" Type="http://schemas.openxmlformats.org/officeDocument/2006/relationships/image" Target="../media/image723.png"/><Relationship Id="rId5" Type="http://schemas.openxmlformats.org/officeDocument/2006/relationships/image" Target="../media/image712.png"/><Relationship Id="rId4" Type="http://schemas.openxmlformats.org/officeDocument/2006/relationships/image" Target="../media/image667.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64.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727.png"/><Relationship Id="rId6" Type="http://schemas.openxmlformats.org/officeDocument/2006/relationships/image" Target="../media/image726.png"/><Relationship Id="rId5" Type="http://schemas.openxmlformats.org/officeDocument/2006/relationships/image" Target="../media/image712.png"/><Relationship Id="rId4" Type="http://schemas.openxmlformats.org/officeDocument/2006/relationships/image" Target="../media/image667.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56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29.png"/><Relationship Id="rId1" Type="http://schemas.openxmlformats.org/officeDocument/2006/relationships/image" Target="../media/image728.png"/></Relationships>
</file>

<file path=ppt/slides/_rels/slide5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30.png"/></Relationships>
</file>

<file path=ppt/slides/_rels/slide56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31.png"/></Relationships>
</file>

<file path=ppt/slides/_rels/slide5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32.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33.emf"/></Relationships>
</file>

<file path=ppt/slides/_rels/slide57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37.png"/><Relationship Id="rId3" Type="http://schemas.openxmlformats.org/officeDocument/2006/relationships/image" Target="../media/image736.png"/><Relationship Id="rId2" Type="http://schemas.openxmlformats.org/officeDocument/2006/relationships/image" Target="../media/image735.png"/><Relationship Id="rId1" Type="http://schemas.openxmlformats.org/officeDocument/2006/relationships/image" Target="../media/image734.emf"/></Relationships>
</file>

<file path=ppt/slides/_rels/slide57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38.emf"/></Relationships>
</file>

<file path=ppt/slides/_rels/slide57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39.emf"/></Relationships>
</file>

<file path=ppt/slides/_rels/slide57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40.emf"/></Relationships>
</file>

<file path=ppt/slides/_rels/slide57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5.emf"/></Relationships>
</file>

<file path=ppt/slides/_rels/slide57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41.emf"/></Relationships>
</file>

<file path=ppt/slides/_rels/slide57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6.emf"/></Relationships>
</file>

<file path=ppt/slides/_rels/slide57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46.png"/><Relationship Id="rId4" Type="http://schemas.openxmlformats.org/officeDocument/2006/relationships/image" Target="../media/image745.png"/><Relationship Id="rId3" Type="http://schemas.openxmlformats.org/officeDocument/2006/relationships/image" Target="../media/image744.png"/><Relationship Id="rId2" Type="http://schemas.openxmlformats.org/officeDocument/2006/relationships/image" Target="../media/image743.png"/><Relationship Id="rId1" Type="http://schemas.openxmlformats.org/officeDocument/2006/relationships/image" Target="../media/image742.png"/></Relationships>
</file>

<file path=ppt/slides/_rels/slide57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48.png"/><Relationship Id="rId2" Type="http://schemas.openxmlformats.org/officeDocument/2006/relationships/image" Target="../media/image746.png"/><Relationship Id="rId1" Type="http://schemas.openxmlformats.org/officeDocument/2006/relationships/image" Target="../media/image747.png"/></Relationships>
</file>

<file path=ppt/slides/_rels/slide58.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73.png"/><Relationship Id="rId5" Type="http://schemas.openxmlformats.org/officeDocument/2006/relationships/image" Target="../media/image72.png"/><Relationship Id="rId4" Type="http://schemas.openxmlformats.org/officeDocument/2006/relationships/image" Target="../media/image71.png"/><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image" Target="../media/image68.png"/></Relationships>
</file>

<file path=ppt/slides/_rels/slide58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50.png"/><Relationship Id="rId1" Type="http://schemas.openxmlformats.org/officeDocument/2006/relationships/image" Target="../media/image749.png"/></Relationships>
</file>

<file path=ppt/slides/_rels/slide58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53.png"/><Relationship Id="rId2" Type="http://schemas.openxmlformats.org/officeDocument/2006/relationships/image" Target="../media/image752.png"/><Relationship Id="rId1" Type="http://schemas.openxmlformats.org/officeDocument/2006/relationships/image" Target="../media/image751.png"/></Relationships>
</file>

<file path=ppt/slides/_rels/slide58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55.png"/><Relationship Id="rId1" Type="http://schemas.openxmlformats.org/officeDocument/2006/relationships/image" Target="../media/image754.png"/></Relationships>
</file>

<file path=ppt/slides/_rels/slide58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57.png"/><Relationship Id="rId1" Type="http://schemas.openxmlformats.org/officeDocument/2006/relationships/image" Target="../media/image756.png"/></Relationships>
</file>

<file path=ppt/slides/_rels/slide58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60.png"/><Relationship Id="rId2" Type="http://schemas.openxmlformats.org/officeDocument/2006/relationships/image" Target="../media/image759.png"/><Relationship Id="rId1" Type="http://schemas.openxmlformats.org/officeDocument/2006/relationships/image" Target="../media/image758.png"/></Relationships>
</file>

<file path=ppt/slides/_rels/slide58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62.png"/><Relationship Id="rId1" Type="http://schemas.openxmlformats.org/officeDocument/2006/relationships/image" Target="../media/image761.png"/></Relationships>
</file>

<file path=ppt/slides/_rels/slide58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63.png"/></Relationships>
</file>

<file path=ppt/slides/_rels/slide587.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473.png"/><Relationship Id="rId5" Type="http://schemas.openxmlformats.org/officeDocument/2006/relationships/customXml" Target="../ink/ink15.xml"/><Relationship Id="rId4" Type="http://schemas.openxmlformats.org/officeDocument/2006/relationships/image" Target="../media/image472.png"/><Relationship Id="rId3" Type="http://schemas.openxmlformats.org/officeDocument/2006/relationships/image" Target="../media/image463.png"/><Relationship Id="rId2" Type="http://schemas.openxmlformats.org/officeDocument/2006/relationships/image" Target="../media/image462.png"/><Relationship Id="rId1" Type="http://schemas.openxmlformats.org/officeDocument/2006/relationships/image" Target="../media/image764.png"/></Relationships>
</file>

<file path=ppt/slides/_rels/slide5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9.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772.png"/><Relationship Id="rId7" Type="http://schemas.openxmlformats.org/officeDocument/2006/relationships/image" Target="../media/image771.png"/><Relationship Id="rId6" Type="http://schemas.openxmlformats.org/officeDocument/2006/relationships/image" Target="../media/image770.png"/><Relationship Id="rId5" Type="http://schemas.openxmlformats.org/officeDocument/2006/relationships/image" Target="../media/image769.png"/><Relationship Id="rId4" Type="http://schemas.openxmlformats.org/officeDocument/2006/relationships/image" Target="../media/image768.png"/><Relationship Id="rId3" Type="http://schemas.openxmlformats.org/officeDocument/2006/relationships/image" Target="../media/image767.png"/><Relationship Id="rId2" Type="http://schemas.openxmlformats.org/officeDocument/2006/relationships/image" Target="../media/image766.png"/><Relationship Id="rId1" Type="http://schemas.openxmlformats.org/officeDocument/2006/relationships/image" Target="../media/image765.png"/></Relationships>
</file>

<file path=ppt/slides/_rels/slide59.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7.png"/><Relationship Id="rId4" Type="http://schemas.openxmlformats.org/officeDocument/2006/relationships/image" Target="../media/image73.png"/><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image" Target="../media/image74.png"/></Relationships>
</file>

<file path=ppt/slides/_rels/slide590.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772.png"/><Relationship Id="rId7" Type="http://schemas.openxmlformats.org/officeDocument/2006/relationships/image" Target="../media/image771.png"/><Relationship Id="rId6" Type="http://schemas.openxmlformats.org/officeDocument/2006/relationships/image" Target="../media/image770.png"/><Relationship Id="rId5" Type="http://schemas.openxmlformats.org/officeDocument/2006/relationships/image" Target="../media/image769.png"/><Relationship Id="rId4" Type="http://schemas.openxmlformats.org/officeDocument/2006/relationships/image" Target="../media/image768.png"/><Relationship Id="rId3" Type="http://schemas.openxmlformats.org/officeDocument/2006/relationships/image" Target="../media/image767.png"/><Relationship Id="rId2" Type="http://schemas.openxmlformats.org/officeDocument/2006/relationships/image" Target="../media/image766.png"/><Relationship Id="rId1" Type="http://schemas.openxmlformats.org/officeDocument/2006/relationships/image" Target="../media/image765.png"/></Relationships>
</file>

<file path=ppt/slides/_rels/slide59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66.png"/><Relationship Id="rId4" Type="http://schemas.openxmlformats.org/officeDocument/2006/relationships/image" Target="../media/image771.png"/><Relationship Id="rId3" Type="http://schemas.openxmlformats.org/officeDocument/2006/relationships/image" Target="../media/image769.png"/><Relationship Id="rId2" Type="http://schemas.openxmlformats.org/officeDocument/2006/relationships/image" Target="../media/image765.png"/><Relationship Id="rId1" Type="http://schemas.openxmlformats.org/officeDocument/2006/relationships/image" Target="../media/image773.png"/></Relationships>
</file>

<file path=ppt/slides/_rels/slide59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72.png"/><Relationship Id="rId4" Type="http://schemas.openxmlformats.org/officeDocument/2006/relationships/image" Target="../media/image770.png"/><Relationship Id="rId3" Type="http://schemas.openxmlformats.org/officeDocument/2006/relationships/image" Target="../media/image768.png"/><Relationship Id="rId2" Type="http://schemas.openxmlformats.org/officeDocument/2006/relationships/image" Target="../media/image775.png"/><Relationship Id="rId1" Type="http://schemas.openxmlformats.org/officeDocument/2006/relationships/image" Target="../media/image774.png"/></Relationships>
</file>

<file path=ppt/slides/_rels/slide5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76.png"/></Relationships>
</file>

<file path=ppt/slides/_rels/slide59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66.png"/><Relationship Id="rId3" Type="http://schemas.openxmlformats.org/officeDocument/2006/relationships/image" Target="../media/image771.png"/><Relationship Id="rId2" Type="http://schemas.openxmlformats.org/officeDocument/2006/relationships/image" Target="../media/image777.png"/><Relationship Id="rId1" Type="http://schemas.openxmlformats.org/officeDocument/2006/relationships/image" Target="../media/image765.png"/></Relationships>
</file>

<file path=ppt/slides/_rels/slide595.xml.rels><?xml version="1.0" encoding="UTF-8" standalone="yes"?>
<Relationships xmlns="http://schemas.openxmlformats.org/package/2006/relationships"><Relationship Id="rId9" Type="http://schemas.openxmlformats.org/officeDocument/2006/relationships/image" Target="../media/image667.png"/><Relationship Id="rId8" Type="http://schemas.openxmlformats.org/officeDocument/2006/relationships/image" Target="../media/image772.png"/><Relationship Id="rId7" Type="http://schemas.openxmlformats.org/officeDocument/2006/relationships/image" Target="../media/image771.png"/><Relationship Id="rId6" Type="http://schemas.openxmlformats.org/officeDocument/2006/relationships/image" Target="../media/image770.png"/><Relationship Id="rId5" Type="http://schemas.openxmlformats.org/officeDocument/2006/relationships/image" Target="../media/image769.png"/><Relationship Id="rId4" Type="http://schemas.openxmlformats.org/officeDocument/2006/relationships/image" Target="../media/image768.png"/><Relationship Id="rId3" Type="http://schemas.openxmlformats.org/officeDocument/2006/relationships/image" Target="../media/image767.png"/><Relationship Id="rId2" Type="http://schemas.openxmlformats.org/officeDocument/2006/relationships/image" Target="../media/image766.png"/><Relationship Id="rId10" Type="http://schemas.openxmlformats.org/officeDocument/2006/relationships/slideLayout" Target="../slideLayouts/slideLayout7.xml"/><Relationship Id="rId1" Type="http://schemas.openxmlformats.org/officeDocument/2006/relationships/image" Target="../media/image765.png"/></Relationships>
</file>

<file path=ppt/slides/_rels/slide596.xml.rels><?xml version="1.0" encoding="UTF-8" standalone="yes"?>
<Relationships xmlns="http://schemas.openxmlformats.org/package/2006/relationships"><Relationship Id="rId9" Type="http://schemas.openxmlformats.org/officeDocument/2006/relationships/image" Target="../media/image667.png"/><Relationship Id="rId8" Type="http://schemas.openxmlformats.org/officeDocument/2006/relationships/image" Target="../media/image772.png"/><Relationship Id="rId7" Type="http://schemas.openxmlformats.org/officeDocument/2006/relationships/image" Target="../media/image771.png"/><Relationship Id="rId6" Type="http://schemas.openxmlformats.org/officeDocument/2006/relationships/image" Target="../media/image770.png"/><Relationship Id="rId5" Type="http://schemas.openxmlformats.org/officeDocument/2006/relationships/image" Target="../media/image769.png"/><Relationship Id="rId4" Type="http://schemas.openxmlformats.org/officeDocument/2006/relationships/image" Target="../media/image779.png"/><Relationship Id="rId3" Type="http://schemas.openxmlformats.org/officeDocument/2006/relationships/image" Target="../media/image778.png"/><Relationship Id="rId2" Type="http://schemas.openxmlformats.org/officeDocument/2006/relationships/image" Target="../media/image766.png"/><Relationship Id="rId10" Type="http://schemas.openxmlformats.org/officeDocument/2006/relationships/slideLayout" Target="../slideLayouts/slideLayout7.xml"/><Relationship Id="rId1" Type="http://schemas.openxmlformats.org/officeDocument/2006/relationships/image" Target="../media/image765.png"/></Relationships>
</file>

<file path=ppt/slides/_rels/slide59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66.png"/><Relationship Id="rId4" Type="http://schemas.openxmlformats.org/officeDocument/2006/relationships/image" Target="../media/image667.png"/><Relationship Id="rId3" Type="http://schemas.openxmlformats.org/officeDocument/2006/relationships/image" Target="../media/image771.png"/><Relationship Id="rId2" Type="http://schemas.openxmlformats.org/officeDocument/2006/relationships/image" Target="../media/image769.png"/><Relationship Id="rId1" Type="http://schemas.openxmlformats.org/officeDocument/2006/relationships/image" Target="../media/image765.png"/></Relationships>
</file>

<file path=ppt/slides/_rels/slide59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66.png"/><Relationship Id="rId3" Type="http://schemas.openxmlformats.org/officeDocument/2006/relationships/image" Target="../media/image780.png"/><Relationship Id="rId2" Type="http://schemas.openxmlformats.org/officeDocument/2006/relationships/image" Target="../media/image771.png"/><Relationship Id="rId1" Type="http://schemas.openxmlformats.org/officeDocument/2006/relationships/image" Target="../media/image769.png"/></Relationships>
</file>

<file path=ppt/slides/_rels/slide59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83.png"/><Relationship Id="rId2" Type="http://schemas.openxmlformats.org/officeDocument/2006/relationships/image" Target="../media/image782.png"/><Relationship Id="rId1" Type="http://schemas.openxmlformats.org/officeDocument/2006/relationships/image" Target="../media/image781.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87.png"/><Relationship Id="rId3" Type="http://schemas.openxmlformats.org/officeDocument/2006/relationships/image" Target="../media/image786.png"/><Relationship Id="rId2" Type="http://schemas.openxmlformats.org/officeDocument/2006/relationships/image" Target="../media/image785.png"/><Relationship Id="rId1" Type="http://schemas.openxmlformats.org/officeDocument/2006/relationships/image" Target="../media/image784.png"/></Relationships>
</file>

<file path=ppt/slides/_rels/slide60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92.png"/><Relationship Id="rId4" Type="http://schemas.openxmlformats.org/officeDocument/2006/relationships/image" Target="../media/image791.png"/><Relationship Id="rId3" Type="http://schemas.openxmlformats.org/officeDocument/2006/relationships/image" Target="../media/image790.png"/><Relationship Id="rId2" Type="http://schemas.openxmlformats.org/officeDocument/2006/relationships/image" Target="../media/image789.png"/><Relationship Id="rId1" Type="http://schemas.openxmlformats.org/officeDocument/2006/relationships/image" Target="../media/image788.png"/></Relationships>
</file>

<file path=ppt/slides/_rels/slide60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96.png"/><Relationship Id="rId3" Type="http://schemas.openxmlformats.org/officeDocument/2006/relationships/image" Target="../media/image795.png"/><Relationship Id="rId2" Type="http://schemas.openxmlformats.org/officeDocument/2006/relationships/image" Target="../media/image794.png"/><Relationship Id="rId1" Type="http://schemas.openxmlformats.org/officeDocument/2006/relationships/image" Target="../media/image793.png"/></Relationships>
</file>

<file path=ppt/slides/_rels/slide60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97.png"/></Relationships>
</file>

<file path=ppt/slides/_rels/slide60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66.png"/><Relationship Id="rId4" Type="http://schemas.openxmlformats.org/officeDocument/2006/relationships/image" Target="../media/image771.png"/><Relationship Id="rId3" Type="http://schemas.openxmlformats.org/officeDocument/2006/relationships/image" Target="../media/image769.png"/><Relationship Id="rId2" Type="http://schemas.openxmlformats.org/officeDocument/2006/relationships/image" Target="../media/image799.png"/><Relationship Id="rId1" Type="http://schemas.openxmlformats.org/officeDocument/2006/relationships/image" Target="../media/image798.png"/></Relationships>
</file>

<file path=ppt/slides/_rels/slide60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66.png"/><Relationship Id="rId3" Type="http://schemas.openxmlformats.org/officeDocument/2006/relationships/image" Target="../media/image771.png"/><Relationship Id="rId2" Type="http://schemas.openxmlformats.org/officeDocument/2006/relationships/image" Target="../media/image801.png"/><Relationship Id="rId1" Type="http://schemas.openxmlformats.org/officeDocument/2006/relationships/image" Target="../media/image800.png"/></Relationships>
</file>

<file path=ppt/slides/_rels/slide60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66.png"/><Relationship Id="rId3" Type="http://schemas.openxmlformats.org/officeDocument/2006/relationships/image" Target="../media/image771.png"/><Relationship Id="rId2" Type="http://schemas.openxmlformats.org/officeDocument/2006/relationships/image" Target="../media/image801.png"/><Relationship Id="rId1" Type="http://schemas.openxmlformats.org/officeDocument/2006/relationships/image" Target="../media/image802.png"/></Relationships>
</file>

<file path=ppt/slides/_rels/slide6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07.png"/><Relationship Id="rId4" Type="http://schemas.openxmlformats.org/officeDocument/2006/relationships/image" Target="../media/image806.png"/><Relationship Id="rId3" Type="http://schemas.openxmlformats.org/officeDocument/2006/relationships/image" Target="../media/image805.png"/><Relationship Id="rId2" Type="http://schemas.openxmlformats.org/officeDocument/2006/relationships/image" Target="../media/image804.png"/><Relationship Id="rId1" Type="http://schemas.openxmlformats.org/officeDocument/2006/relationships/image" Target="../media/image803.png"/></Relationships>
</file>

<file path=ppt/slides/_rels/slide61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91.png"/><Relationship Id="rId2" Type="http://schemas.openxmlformats.org/officeDocument/2006/relationships/image" Target="../media/image790.png"/><Relationship Id="rId1" Type="http://schemas.openxmlformats.org/officeDocument/2006/relationships/image" Target="../media/image808.png"/></Relationships>
</file>

<file path=ppt/slides/_rels/slide61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10.png"/><Relationship Id="rId1" Type="http://schemas.openxmlformats.org/officeDocument/2006/relationships/image" Target="../media/image809.png"/></Relationships>
</file>

<file path=ppt/slides/_rels/slide6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11.png"/></Relationships>
</file>

<file path=ppt/slides/_rels/slide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8.png"/></Relationships>
</file>

<file path=ppt/slides/_rels/slide6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12.png"/></Relationships>
</file>

<file path=ppt/slides/_rels/slide6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13.emf"/></Relationships>
</file>

<file path=ppt/slides/_rels/slide62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14.png"/></Relationships>
</file>

<file path=ppt/slides/_rels/slide6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15.png"/></Relationships>
</file>

<file path=ppt/slides/_rels/slide62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17.png"/><Relationship Id="rId1" Type="http://schemas.openxmlformats.org/officeDocument/2006/relationships/image" Target="../media/image816.png"/></Relationships>
</file>

<file path=ppt/slides/_rels/slide6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7.xml.rels><?xml version="1.0" encoding="UTF-8" standalone="yes"?>
<Relationships xmlns="http://schemas.openxmlformats.org/package/2006/relationships"><Relationship Id="rId9" Type="http://schemas.openxmlformats.org/officeDocument/2006/relationships/image" Target="../media/image825.png"/><Relationship Id="rId8" Type="http://schemas.openxmlformats.org/officeDocument/2006/relationships/image" Target="../media/image824.png"/><Relationship Id="rId7" Type="http://schemas.openxmlformats.org/officeDocument/2006/relationships/image" Target="../media/image823.png"/><Relationship Id="rId6" Type="http://schemas.openxmlformats.org/officeDocument/2006/relationships/image" Target="../media/image771.png"/><Relationship Id="rId5" Type="http://schemas.openxmlformats.org/officeDocument/2006/relationships/image" Target="../media/image822.png"/><Relationship Id="rId4" Type="http://schemas.openxmlformats.org/officeDocument/2006/relationships/image" Target="../media/image821.png"/><Relationship Id="rId3" Type="http://schemas.openxmlformats.org/officeDocument/2006/relationships/image" Target="../media/image820.png"/><Relationship Id="rId2" Type="http://schemas.openxmlformats.org/officeDocument/2006/relationships/image" Target="../media/image819.png"/><Relationship Id="rId11" Type="http://schemas.openxmlformats.org/officeDocument/2006/relationships/slideLayout" Target="../slideLayouts/slideLayout7.xml"/><Relationship Id="rId10" Type="http://schemas.openxmlformats.org/officeDocument/2006/relationships/image" Target="../media/image826.png"/><Relationship Id="rId1" Type="http://schemas.openxmlformats.org/officeDocument/2006/relationships/image" Target="../media/image818.png"/></Relationships>
</file>

<file path=ppt/slides/_rels/slide628.xml.rels><?xml version="1.0" encoding="UTF-8" standalone="yes"?>
<Relationships xmlns="http://schemas.openxmlformats.org/package/2006/relationships"><Relationship Id="rId9" Type="http://schemas.openxmlformats.org/officeDocument/2006/relationships/image" Target="../media/image835.png"/><Relationship Id="rId8" Type="http://schemas.openxmlformats.org/officeDocument/2006/relationships/image" Target="../media/image834.png"/><Relationship Id="rId7" Type="http://schemas.openxmlformats.org/officeDocument/2006/relationships/image" Target="../media/image833.png"/><Relationship Id="rId6" Type="http://schemas.openxmlformats.org/officeDocument/2006/relationships/image" Target="../media/image832.png"/><Relationship Id="rId5" Type="http://schemas.openxmlformats.org/officeDocument/2006/relationships/image" Target="../media/image831.png"/><Relationship Id="rId4" Type="http://schemas.openxmlformats.org/officeDocument/2006/relationships/image" Target="../media/image830.png"/><Relationship Id="rId3" Type="http://schemas.openxmlformats.org/officeDocument/2006/relationships/image" Target="../media/image829.png"/><Relationship Id="rId2" Type="http://schemas.openxmlformats.org/officeDocument/2006/relationships/image" Target="../media/image828.png"/><Relationship Id="rId11" Type="http://schemas.openxmlformats.org/officeDocument/2006/relationships/slideLayout" Target="../slideLayouts/slideLayout7.xml"/><Relationship Id="rId10" Type="http://schemas.openxmlformats.org/officeDocument/2006/relationships/image" Target="../media/image836.png"/><Relationship Id="rId1" Type="http://schemas.openxmlformats.org/officeDocument/2006/relationships/image" Target="../media/image827.png"/></Relationships>
</file>

<file path=ppt/slides/_rels/slide629.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37.png"/><Relationship Id="rId4" Type="http://schemas.openxmlformats.org/officeDocument/2006/relationships/image" Target="../media/image826.png"/><Relationship Id="rId3" Type="http://schemas.openxmlformats.org/officeDocument/2006/relationships/image" Target="../media/image825.png"/><Relationship Id="rId2" Type="http://schemas.openxmlformats.org/officeDocument/2006/relationships/image" Target="../media/image836.png"/><Relationship Id="rId1" Type="http://schemas.openxmlformats.org/officeDocument/2006/relationships/image" Target="../media/image835.png"/></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38.png"/></Relationships>
</file>

<file path=ppt/slides/_rels/slide63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40.png"/><Relationship Id="rId1" Type="http://schemas.openxmlformats.org/officeDocument/2006/relationships/image" Target="../media/image839.png"/></Relationships>
</file>

<file path=ppt/slides/_rels/slide63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42.png"/><Relationship Id="rId1" Type="http://schemas.openxmlformats.org/officeDocument/2006/relationships/image" Target="../media/image841.png"/></Relationships>
</file>

<file path=ppt/slides/_rels/slide63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44.png"/><Relationship Id="rId1" Type="http://schemas.openxmlformats.org/officeDocument/2006/relationships/image" Target="../media/image843.png"/></Relationships>
</file>

<file path=ppt/slides/_rels/slide63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46.png"/><Relationship Id="rId1" Type="http://schemas.openxmlformats.org/officeDocument/2006/relationships/image" Target="../media/image845.png"/></Relationships>
</file>

<file path=ppt/slides/_rels/slide63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48.png"/><Relationship Id="rId1" Type="http://schemas.openxmlformats.org/officeDocument/2006/relationships/image" Target="../media/image847.png"/></Relationships>
</file>

<file path=ppt/slides/_rels/slide63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52.png"/><Relationship Id="rId3" Type="http://schemas.openxmlformats.org/officeDocument/2006/relationships/image" Target="../media/image851.png"/><Relationship Id="rId2" Type="http://schemas.openxmlformats.org/officeDocument/2006/relationships/image" Target="../media/image850.png"/><Relationship Id="rId1" Type="http://schemas.openxmlformats.org/officeDocument/2006/relationships/image" Target="../media/image849.png"/></Relationships>
</file>

<file path=ppt/slides/_rels/slide63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56.png"/><Relationship Id="rId3" Type="http://schemas.openxmlformats.org/officeDocument/2006/relationships/image" Target="../media/image855.png"/><Relationship Id="rId2" Type="http://schemas.openxmlformats.org/officeDocument/2006/relationships/image" Target="../media/image854.png"/><Relationship Id="rId1" Type="http://schemas.openxmlformats.org/officeDocument/2006/relationships/image" Target="../media/image853.png"/></Relationships>
</file>

<file path=ppt/slides/_rels/slide63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60.png"/><Relationship Id="rId3" Type="http://schemas.openxmlformats.org/officeDocument/2006/relationships/image" Target="../media/image859.png"/><Relationship Id="rId2" Type="http://schemas.openxmlformats.org/officeDocument/2006/relationships/image" Target="../media/image858.png"/><Relationship Id="rId1" Type="http://schemas.openxmlformats.org/officeDocument/2006/relationships/image" Target="../media/image857.png"/></Relationships>
</file>

<file path=ppt/slides/_rels/slide63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62.png"/><Relationship Id="rId1" Type="http://schemas.openxmlformats.org/officeDocument/2006/relationships/image" Target="../media/image861.png"/></Relationships>
</file>

<file path=ppt/slides/_rels/slide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9.png"/></Relationships>
</file>

<file path=ppt/slides/_rels/slide64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66.png"/><Relationship Id="rId3" Type="http://schemas.openxmlformats.org/officeDocument/2006/relationships/image" Target="../media/image865.png"/><Relationship Id="rId2" Type="http://schemas.openxmlformats.org/officeDocument/2006/relationships/image" Target="../media/image864.png"/><Relationship Id="rId1" Type="http://schemas.openxmlformats.org/officeDocument/2006/relationships/image" Target="../media/image863.png"/></Relationships>
</file>

<file path=ppt/slides/_rels/slide641.xml.rels><?xml version="1.0" encoding="UTF-8" standalone="yes"?>
<Relationships xmlns="http://schemas.openxmlformats.org/package/2006/relationships"><Relationship Id="rId9" Type="http://schemas.openxmlformats.org/officeDocument/2006/relationships/image" Target="../media/image875.png"/><Relationship Id="rId8" Type="http://schemas.openxmlformats.org/officeDocument/2006/relationships/image" Target="../media/image874.png"/><Relationship Id="rId7" Type="http://schemas.openxmlformats.org/officeDocument/2006/relationships/image" Target="../media/image873.png"/><Relationship Id="rId6" Type="http://schemas.openxmlformats.org/officeDocument/2006/relationships/image" Target="../media/image872.png"/><Relationship Id="rId5" Type="http://schemas.openxmlformats.org/officeDocument/2006/relationships/image" Target="../media/image871.png"/><Relationship Id="rId4" Type="http://schemas.openxmlformats.org/officeDocument/2006/relationships/image" Target="../media/image870.png"/><Relationship Id="rId3" Type="http://schemas.openxmlformats.org/officeDocument/2006/relationships/image" Target="../media/image869.png"/><Relationship Id="rId2" Type="http://schemas.openxmlformats.org/officeDocument/2006/relationships/image" Target="../media/image868.png"/><Relationship Id="rId10" Type="http://schemas.openxmlformats.org/officeDocument/2006/relationships/slideLayout" Target="../slideLayouts/slideLayout7.xml"/><Relationship Id="rId1" Type="http://schemas.openxmlformats.org/officeDocument/2006/relationships/image" Target="../media/image867.png"/></Relationships>
</file>

<file path=ppt/slides/_rels/slide64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77.png"/><Relationship Id="rId1" Type="http://schemas.openxmlformats.org/officeDocument/2006/relationships/image" Target="../media/image876.png"/></Relationships>
</file>

<file path=ppt/slides/_rels/slide64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81.png"/><Relationship Id="rId3" Type="http://schemas.openxmlformats.org/officeDocument/2006/relationships/image" Target="../media/image880.png"/><Relationship Id="rId2" Type="http://schemas.openxmlformats.org/officeDocument/2006/relationships/image" Target="../media/image879.png"/><Relationship Id="rId1" Type="http://schemas.openxmlformats.org/officeDocument/2006/relationships/image" Target="../media/image878.png"/></Relationships>
</file>

<file path=ppt/slides/_rels/slide64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85.png"/><Relationship Id="rId3" Type="http://schemas.openxmlformats.org/officeDocument/2006/relationships/image" Target="../media/image884.png"/><Relationship Id="rId2" Type="http://schemas.openxmlformats.org/officeDocument/2006/relationships/image" Target="../media/image883.png"/><Relationship Id="rId1" Type="http://schemas.openxmlformats.org/officeDocument/2006/relationships/image" Target="../media/image882.png"/></Relationships>
</file>

<file path=ppt/slides/_rels/slide64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87.png"/><Relationship Id="rId1" Type="http://schemas.openxmlformats.org/officeDocument/2006/relationships/image" Target="../media/image886.png"/></Relationships>
</file>

<file path=ppt/slides/_rels/slide64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91.png"/><Relationship Id="rId3" Type="http://schemas.openxmlformats.org/officeDocument/2006/relationships/image" Target="../media/image890.png"/><Relationship Id="rId2" Type="http://schemas.openxmlformats.org/officeDocument/2006/relationships/image" Target="../media/image889.png"/><Relationship Id="rId1" Type="http://schemas.openxmlformats.org/officeDocument/2006/relationships/image" Target="../media/image888.png"/></Relationships>
</file>

<file path=ppt/slides/_rels/slide64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96.png"/><Relationship Id="rId4" Type="http://schemas.openxmlformats.org/officeDocument/2006/relationships/image" Target="../media/image895.png"/><Relationship Id="rId3" Type="http://schemas.openxmlformats.org/officeDocument/2006/relationships/image" Target="../media/image894.png"/><Relationship Id="rId2" Type="http://schemas.openxmlformats.org/officeDocument/2006/relationships/image" Target="../media/image893.png"/><Relationship Id="rId1" Type="http://schemas.openxmlformats.org/officeDocument/2006/relationships/image" Target="../media/image892.png"/></Relationships>
</file>

<file path=ppt/slides/_rels/slide64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99.png"/><Relationship Id="rId2" Type="http://schemas.openxmlformats.org/officeDocument/2006/relationships/image" Target="../media/image898.png"/><Relationship Id="rId1" Type="http://schemas.openxmlformats.org/officeDocument/2006/relationships/image" Target="../media/image897.png"/></Relationships>
</file>

<file path=ppt/slides/_rels/slide64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01.png"/><Relationship Id="rId1" Type="http://schemas.openxmlformats.org/officeDocument/2006/relationships/image" Target="../media/image900.png"/></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03.png"/><Relationship Id="rId1" Type="http://schemas.openxmlformats.org/officeDocument/2006/relationships/image" Target="../media/image902.png"/></Relationships>
</file>

<file path=ppt/slides/_rels/slide65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908.png"/><Relationship Id="rId4" Type="http://schemas.openxmlformats.org/officeDocument/2006/relationships/image" Target="../media/image907.png"/><Relationship Id="rId3" Type="http://schemas.openxmlformats.org/officeDocument/2006/relationships/image" Target="../media/image906.png"/><Relationship Id="rId2" Type="http://schemas.openxmlformats.org/officeDocument/2006/relationships/image" Target="../media/image905.png"/><Relationship Id="rId1" Type="http://schemas.openxmlformats.org/officeDocument/2006/relationships/image" Target="../media/image904.png"/></Relationships>
</file>

<file path=ppt/slides/_rels/slide65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12.png"/><Relationship Id="rId3" Type="http://schemas.openxmlformats.org/officeDocument/2006/relationships/image" Target="../media/image911.png"/><Relationship Id="rId2" Type="http://schemas.openxmlformats.org/officeDocument/2006/relationships/image" Target="../media/image910.png"/><Relationship Id="rId1" Type="http://schemas.openxmlformats.org/officeDocument/2006/relationships/image" Target="../media/image909.png"/></Relationships>
</file>

<file path=ppt/slides/_rels/slide65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13.png"/></Relationships>
</file>

<file path=ppt/slides/_rels/slide6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14.png"/></Relationships>
</file>

<file path=ppt/slides/_rels/slide65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png"/></Relationships>
</file>

<file path=ppt/slides/_rels/slide65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15.png"/></Relationships>
</file>

<file path=ppt/slides/_rels/slide6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0.png"/></Relationships>
</file>

<file path=ppt/slides/_rels/slide660.xml.rels><?xml version="1.0" encoding="UTF-8" standalone="yes"?>
<Relationships xmlns="http://schemas.openxmlformats.org/package/2006/relationships"><Relationship Id="rId2" Type="http://schemas.openxmlformats.org/officeDocument/2006/relationships/comments" Target="../comments/comment2.xml"/><Relationship Id="rId1" Type="http://schemas.openxmlformats.org/officeDocument/2006/relationships/slideLayout" Target="../slideLayouts/slideLayout7.xml"/></Relationships>
</file>

<file path=ppt/slides/_rels/slide6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16.png"/></Relationships>
</file>

<file path=ppt/slides/_rels/slide6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17.png"/></Relationships>
</file>

<file path=ppt/slides/_rels/slide664.xml.rels><?xml version="1.0" encoding="UTF-8" standalone="yes"?>
<Relationships xmlns="http://schemas.openxmlformats.org/package/2006/relationships"><Relationship Id="rId4" Type="http://schemas.openxmlformats.org/officeDocument/2006/relationships/vmlDrawing" Target="../drawings/vmlDrawing7.vml"/><Relationship Id="rId3" Type="http://schemas.openxmlformats.org/officeDocument/2006/relationships/slideLayout" Target="../slideLayouts/slideLayout7.xml"/><Relationship Id="rId2" Type="http://schemas.openxmlformats.org/officeDocument/2006/relationships/image" Target="../media/image918.emf"/><Relationship Id="rId1" Type="http://schemas.openxmlformats.org/officeDocument/2006/relationships/oleObject" Target="../embeddings/oleObject13.bin"/></Relationships>
</file>

<file path=ppt/slides/_rels/slide6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19.png"/></Relationships>
</file>

<file path=ppt/slides/_rels/slide66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20.png"/></Relationships>
</file>

<file path=ppt/slides/_rels/slide667.xml.rels><?xml version="1.0" encoding="UTF-8" standalone="yes"?>
<Relationships xmlns="http://schemas.openxmlformats.org/package/2006/relationships"><Relationship Id="rId6" Type="http://schemas.openxmlformats.org/officeDocument/2006/relationships/vmlDrawing" Target="../drawings/vmlDrawing8.vml"/><Relationship Id="rId5" Type="http://schemas.openxmlformats.org/officeDocument/2006/relationships/slideLayout" Target="../slideLayouts/slideLayout7.xml"/><Relationship Id="rId4" Type="http://schemas.openxmlformats.org/officeDocument/2006/relationships/image" Target="../media/image923.png"/><Relationship Id="rId3" Type="http://schemas.openxmlformats.org/officeDocument/2006/relationships/image" Target="../media/image922.png"/><Relationship Id="rId2" Type="http://schemas.openxmlformats.org/officeDocument/2006/relationships/image" Target="../media/image921.emf"/><Relationship Id="rId1" Type="http://schemas.openxmlformats.org/officeDocument/2006/relationships/oleObject" Target="../embeddings/oleObject14.bin"/></Relationships>
</file>

<file path=ppt/slides/_rels/slide668.xml.rels><?xml version="1.0" encoding="UTF-8" standalone="yes"?>
<Relationships xmlns="http://schemas.openxmlformats.org/package/2006/relationships"><Relationship Id="rId4" Type="http://schemas.openxmlformats.org/officeDocument/2006/relationships/vmlDrawing" Target="../drawings/vmlDrawing9.vml"/><Relationship Id="rId3" Type="http://schemas.openxmlformats.org/officeDocument/2006/relationships/slideLayout" Target="../slideLayouts/slideLayout7.xml"/><Relationship Id="rId2" Type="http://schemas.openxmlformats.org/officeDocument/2006/relationships/image" Target="../media/image924.emf"/><Relationship Id="rId1" Type="http://schemas.openxmlformats.org/officeDocument/2006/relationships/oleObject" Target="../embeddings/oleObject15.bin"/></Relationships>
</file>

<file path=ppt/slides/_rels/slide669.xml.rels><?xml version="1.0" encoding="UTF-8" standalone="yes"?>
<Relationships xmlns="http://schemas.openxmlformats.org/package/2006/relationships"><Relationship Id="rId4" Type="http://schemas.openxmlformats.org/officeDocument/2006/relationships/vmlDrawing" Target="../drawings/vmlDrawing10.vml"/><Relationship Id="rId3" Type="http://schemas.openxmlformats.org/officeDocument/2006/relationships/slideLayout" Target="../slideLayouts/slideLayout7.xml"/><Relationship Id="rId2" Type="http://schemas.openxmlformats.org/officeDocument/2006/relationships/image" Target="../media/image924.emf"/><Relationship Id="rId1" Type="http://schemas.openxmlformats.org/officeDocument/2006/relationships/oleObject" Target="../embeddings/oleObject16.bin"/></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26.png"/><Relationship Id="rId1" Type="http://schemas.openxmlformats.org/officeDocument/2006/relationships/image" Target="../media/image925.png"/></Relationships>
</file>

<file path=ppt/slides/_rels/slide67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927.png"/><Relationship Id="rId4" Type="http://schemas.openxmlformats.org/officeDocument/2006/relationships/image" Target="../media/image648.png"/><Relationship Id="rId3" Type="http://schemas.openxmlformats.org/officeDocument/2006/relationships/image" Target="../media/image651.png"/><Relationship Id="rId2" Type="http://schemas.openxmlformats.org/officeDocument/2006/relationships/image" Target="../media/image647.png"/><Relationship Id="rId1" Type="http://schemas.openxmlformats.org/officeDocument/2006/relationships/image" Target="../media/image646.png"/></Relationships>
</file>

<file path=ppt/slides/_rels/slide67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png"/></Relationships>
</file>

<file path=ppt/slides/_rels/slide67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30.png"/><Relationship Id="rId2" Type="http://schemas.openxmlformats.org/officeDocument/2006/relationships/image" Target="../media/image929.png"/><Relationship Id="rId1" Type="http://schemas.openxmlformats.org/officeDocument/2006/relationships/image" Target="../media/image928.png"/></Relationships>
</file>

<file path=ppt/slides/_rels/slide6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31.png"/></Relationships>
</file>

<file path=ppt/slides/_rels/slide67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32.png"/><Relationship Id="rId1" Type="http://schemas.openxmlformats.org/officeDocument/2006/relationships/image" Target="../media/image537.png"/></Relationships>
</file>

<file path=ppt/slides/_rels/slide678.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940.png"/><Relationship Id="rId7" Type="http://schemas.openxmlformats.org/officeDocument/2006/relationships/image" Target="../media/image939.png"/><Relationship Id="rId6" Type="http://schemas.openxmlformats.org/officeDocument/2006/relationships/image" Target="../media/image938.png"/><Relationship Id="rId5" Type="http://schemas.openxmlformats.org/officeDocument/2006/relationships/image" Target="../media/image937.png"/><Relationship Id="rId4" Type="http://schemas.openxmlformats.org/officeDocument/2006/relationships/image" Target="../media/image936.png"/><Relationship Id="rId3" Type="http://schemas.openxmlformats.org/officeDocument/2006/relationships/image" Target="../media/image935.png"/><Relationship Id="rId2" Type="http://schemas.openxmlformats.org/officeDocument/2006/relationships/image" Target="../media/image934.png"/><Relationship Id="rId1" Type="http://schemas.openxmlformats.org/officeDocument/2006/relationships/image" Target="../media/image933.png"/></Relationships>
</file>

<file path=ppt/slides/_rels/slide67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44.png"/><Relationship Id="rId3" Type="http://schemas.openxmlformats.org/officeDocument/2006/relationships/image" Target="../media/image943.png"/><Relationship Id="rId2" Type="http://schemas.openxmlformats.org/officeDocument/2006/relationships/image" Target="../media/image942.png"/><Relationship Id="rId1" Type="http://schemas.openxmlformats.org/officeDocument/2006/relationships/image" Target="../media/image941.png"/></Relationships>
</file>

<file path=ppt/slides/_rels/slide6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1.png"/></Relationships>
</file>

<file path=ppt/slides/_rels/slide68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46.png"/><Relationship Id="rId1" Type="http://schemas.openxmlformats.org/officeDocument/2006/relationships/image" Target="../media/image945.png"/></Relationships>
</file>

<file path=ppt/slides/_rels/slide681.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951.png"/><Relationship Id="rId7" Type="http://schemas.openxmlformats.org/officeDocument/2006/relationships/image" Target="../media/image950.png"/><Relationship Id="rId6" Type="http://schemas.openxmlformats.org/officeDocument/2006/relationships/image" Target="../media/image949.png"/><Relationship Id="rId5" Type="http://schemas.openxmlformats.org/officeDocument/2006/relationships/image" Target="../media/image948.png"/><Relationship Id="rId4" Type="http://schemas.openxmlformats.org/officeDocument/2006/relationships/image" Target="../media/image947.png"/><Relationship Id="rId3" Type="http://schemas.openxmlformats.org/officeDocument/2006/relationships/image" Target="../media/image936.png"/><Relationship Id="rId2" Type="http://schemas.openxmlformats.org/officeDocument/2006/relationships/image" Target="../media/image934.png"/><Relationship Id="rId1" Type="http://schemas.openxmlformats.org/officeDocument/2006/relationships/image" Target="../media/image933.png"/></Relationships>
</file>

<file path=ppt/slides/_rels/slide682.xml.rels><?xml version="1.0" encoding="UTF-8" standalone="yes"?>
<Relationships xmlns="http://schemas.openxmlformats.org/package/2006/relationships"><Relationship Id="rId4" Type="http://schemas.openxmlformats.org/officeDocument/2006/relationships/notesSlide" Target="../notesSlides/notesSlide2.xml"/><Relationship Id="rId3" Type="http://schemas.openxmlformats.org/officeDocument/2006/relationships/slideLayout" Target="../slideLayouts/slideLayout7.xml"/><Relationship Id="rId2" Type="http://schemas.openxmlformats.org/officeDocument/2006/relationships/image" Target="../media/image953.png"/><Relationship Id="rId1" Type="http://schemas.openxmlformats.org/officeDocument/2006/relationships/image" Target="../media/image952.png"/></Relationships>
</file>

<file path=ppt/slides/_rels/slide68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54.png"/><Relationship Id="rId1" Type="http://schemas.openxmlformats.org/officeDocument/2006/relationships/image" Target="../media/image953.png"/></Relationships>
</file>

<file path=ppt/slides/_rels/slide68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png"/></Relationships>
</file>

<file path=ppt/slides/_rels/slide68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37.png"/><Relationship Id="rId1" Type="http://schemas.openxmlformats.org/officeDocument/2006/relationships/image" Target="../media/image955.png"/></Relationships>
</file>

<file path=ppt/slides/_rels/slide6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57.png"/><Relationship Id="rId1" Type="http://schemas.openxmlformats.org/officeDocument/2006/relationships/image" Target="../media/image956.png"/></Relationships>
</file>

<file path=ppt/slides/_rels/slide6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60.png"/><Relationship Id="rId2" Type="http://schemas.openxmlformats.org/officeDocument/2006/relationships/image" Target="../media/image959.png"/><Relationship Id="rId1" Type="http://schemas.openxmlformats.org/officeDocument/2006/relationships/image" Target="../media/image958.png"/></Relationships>
</file>

<file path=ppt/slides/_rels/slide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2.png"/></Relationships>
</file>

<file path=ppt/slides/_rels/slide690.xml.rels><?xml version="1.0" encoding="UTF-8" standalone="yes"?>
<Relationships xmlns="http://schemas.openxmlformats.org/package/2006/relationships"><Relationship Id="rId9" Type="http://schemas.openxmlformats.org/officeDocument/2006/relationships/image" Target="../media/image966.png"/><Relationship Id="rId8" Type="http://schemas.openxmlformats.org/officeDocument/2006/relationships/image" Target="../media/image965.png"/><Relationship Id="rId7" Type="http://schemas.openxmlformats.org/officeDocument/2006/relationships/image" Target="../media/image964.png"/><Relationship Id="rId6" Type="http://schemas.openxmlformats.org/officeDocument/2006/relationships/image" Target="../media/image963.png"/><Relationship Id="rId5" Type="http://schemas.openxmlformats.org/officeDocument/2006/relationships/image" Target="../media/image962.png"/><Relationship Id="rId4" Type="http://schemas.openxmlformats.org/officeDocument/2006/relationships/image" Target="../media/image961.png"/><Relationship Id="rId3" Type="http://schemas.openxmlformats.org/officeDocument/2006/relationships/image" Target="../media/image960.png"/><Relationship Id="rId2" Type="http://schemas.openxmlformats.org/officeDocument/2006/relationships/image" Target="../media/image959.png"/><Relationship Id="rId10" Type="http://schemas.openxmlformats.org/officeDocument/2006/relationships/slideLayout" Target="../slideLayouts/slideLayout7.xml"/><Relationship Id="rId1" Type="http://schemas.openxmlformats.org/officeDocument/2006/relationships/image" Target="../media/image958.png"/></Relationships>
</file>

<file path=ppt/slides/_rels/slide69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68.png"/><Relationship Id="rId1" Type="http://schemas.openxmlformats.org/officeDocument/2006/relationships/image" Target="../media/image967.png"/></Relationships>
</file>

<file path=ppt/slides/_rels/slide692.xml.rels><?xml version="1.0" encoding="UTF-8" standalone="yes"?>
<Relationships xmlns="http://schemas.openxmlformats.org/package/2006/relationships"><Relationship Id="rId9" Type="http://schemas.openxmlformats.org/officeDocument/2006/relationships/image" Target="../media/image977.png"/><Relationship Id="rId8" Type="http://schemas.openxmlformats.org/officeDocument/2006/relationships/image" Target="../media/image976.png"/><Relationship Id="rId7" Type="http://schemas.openxmlformats.org/officeDocument/2006/relationships/image" Target="../media/image975.png"/><Relationship Id="rId6" Type="http://schemas.openxmlformats.org/officeDocument/2006/relationships/image" Target="../media/image974.png"/><Relationship Id="rId5" Type="http://schemas.openxmlformats.org/officeDocument/2006/relationships/image" Target="../media/image973.png"/><Relationship Id="rId4" Type="http://schemas.openxmlformats.org/officeDocument/2006/relationships/image" Target="../media/image972.png"/><Relationship Id="rId3" Type="http://schemas.openxmlformats.org/officeDocument/2006/relationships/image" Target="../media/image971.png"/><Relationship Id="rId2" Type="http://schemas.openxmlformats.org/officeDocument/2006/relationships/image" Target="../media/image970.png"/><Relationship Id="rId10" Type="http://schemas.openxmlformats.org/officeDocument/2006/relationships/slideLayout" Target="../slideLayouts/slideLayout7.xml"/><Relationship Id="rId1" Type="http://schemas.openxmlformats.org/officeDocument/2006/relationships/image" Target="../media/image969.png"/></Relationships>
</file>

<file path=ppt/slides/_rels/slide693.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979.png"/><Relationship Id="rId5" Type="http://schemas.openxmlformats.org/officeDocument/2006/relationships/image" Target="../media/image974.png"/><Relationship Id="rId4" Type="http://schemas.openxmlformats.org/officeDocument/2006/relationships/image" Target="../media/image972.png"/><Relationship Id="rId3" Type="http://schemas.openxmlformats.org/officeDocument/2006/relationships/image" Target="../media/image971.png"/><Relationship Id="rId2" Type="http://schemas.openxmlformats.org/officeDocument/2006/relationships/image" Target="../media/image978.png"/><Relationship Id="rId1" Type="http://schemas.openxmlformats.org/officeDocument/2006/relationships/image" Target="../media/image969.png"/></Relationships>
</file>

<file path=ppt/slides/_rels/slide694.xml.rels><?xml version="1.0" encoding="UTF-8" standalone="yes"?>
<Relationships xmlns="http://schemas.openxmlformats.org/package/2006/relationships"><Relationship Id="rId9" Type="http://schemas.openxmlformats.org/officeDocument/2006/relationships/image" Target="../media/image988.png"/><Relationship Id="rId8" Type="http://schemas.openxmlformats.org/officeDocument/2006/relationships/image" Target="../media/image987.png"/><Relationship Id="rId7" Type="http://schemas.openxmlformats.org/officeDocument/2006/relationships/image" Target="../media/image986.png"/><Relationship Id="rId6" Type="http://schemas.openxmlformats.org/officeDocument/2006/relationships/image" Target="../media/image985.png"/><Relationship Id="rId5" Type="http://schemas.openxmlformats.org/officeDocument/2006/relationships/image" Target="../media/image984.png"/><Relationship Id="rId4" Type="http://schemas.openxmlformats.org/officeDocument/2006/relationships/image" Target="../media/image983.png"/><Relationship Id="rId3" Type="http://schemas.openxmlformats.org/officeDocument/2006/relationships/image" Target="../media/image982.png"/><Relationship Id="rId2" Type="http://schemas.openxmlformats.org/officeDocument/2006/relationships/image" Target="../media/image981.png"/><Relationship Id="rId11" Type="http://schemas.openxmlformats.org/officeDocument/2006/relationships/slideLayout" Target="../slideLayouts/slideLayout7.xml"/><Relationship Id="rId10" Type="http://schemas.openxmlformats.org/officeDocument/2006/relationships/image" Target="../media/image989.png"/><Relationship Id="rId1" Type="http://schemas.openxmlformats.org/officeDocument/2006/relationships/image" Target="../media/image980.png"/></Relationships>
</file>

<file path=ppt/slides/_rels/slide695.xml.rels><?xml version="1.0" encoding="UTF-8" standalone="yes"?>
<Relationships xmlns="http://schemas.openxmlformats.org/package/2006/relationships"><Relationship Id="rId9" Type="http://schemas.openxmlformats.org/officeDocument/2006/relationships/image" Target="../media/image998.png"/><Relationship Id="rId8" Type="http://schemas.openxmlformats.org/officeDocument/2006/relationships/image" Target="../media/image997.png"/><Relationship Id="rId7" Type="http://schemas.openxmlformats.org/officeDocument/2006/relationships/image" Target="../media/image996.png"/><Relationship Id="rId6" Type="http://schemas.openxmlformats.org/officeDocument/2006/relationships/image" Target="../media/image995.png"/><Relationship Id="rId5" Type="http://schemas.openxmlformats.org/officeDocument/2006/relationships/image" Target="../media/image994.png"/><Relationship Id="rId4" Type="http://schemas.openxmlformats.org/officeDocument/2006/relationships/image" Target="../media/image993.png"/><Relationship Id="rId3" Type="http://schemas.openxmlformats.org/officeDocument/2006/relationships/image" Target="../media/image992.png"/><Relationship Id="rId23" Type="http://schemas.openxmlformats.org/officeDocument/2006/relationships/slideLayout" Target="../slideLayouts/slideLayout7.xml"/><Relationship Id="rId22" Type="http://schemas.openxmlformats.org/officeDocument/2006/relationships/image" Target="../media/image1011.png"/><Relationship Id="rId21" Type="http://schemas.openxmlformats.org/officeDocument/2006/relationships/image" Target="../media/image1010.png"/><Relationship Id="rId20" Type="http://schemas.openxmlformats.org/officeDocument/2006/relationships/image" Target="../media/image1009.png"/><Relationship Id="rId2" Type="http://schemas.openxmlformats.org/officeDocument/2006/relationships/image" Target="../media/image991.png"/><Relationship Id="rId19" Type="http://schemas.openxmlformats.org/officeDocument/2006/relationships/image" Target="../media/image1008.png"/><Relationship Id="rId18" Type="http://schemas.openxmlformats.org/officeDocument/2006/relationships/image" Target="../media/image1007.png"/><Relationship Id="rId17" Type="http://schemas.openxmlformats.org/officeDocument/2006/relationships/image" Target="../media/image1006.png"/><Relationship Id="rId16" Type="http://schemas.openxmlformats.org/officeDocument/2006/relationships/image" Target="../media/image1005.png"/><Relationship Id="rId15" Type="http://schemas.openxmlformats.org/officeDocument/2006/relationships/image" Target="../media/image1004.png"/><Relationship Id="rId14" Type="http://schemas.openxmlformats.org/officeDocument/2006/relationships/image" Target="../media/image1003.png"/><Relationship Id="rId13" Type="http://schemas.openxmlformats.org/officeDocument/2006/relationships/image" Target="../media/image1002.png"/><Relationship Id="rId12" Type="http://schemas.openxmlformats.org/officeDocument/2006/relationships/image" Target="../media/image1001.png"/><Relationship Id="rId11" Type="http://schemas.openxmlformats.org/officeDocument/2006/relationships/image" Target="../media/image1000.png"/><Relationship Id="rId10" Type="http://schemas.openxmlformats.org/officeDocument/2006/relationships/image" Target="../media/image999.png"/><Relationship Id="rId1" Type="http://schemas.openxmlformats.org/officeDocument/2006/relationships/image" Target="../media/image990.png"/></Relationships>
</file>

<file path=ppt/slides/_rels/slide696.xml.rels><?xml version="1.0" encoding="UTF-8" standalone="yes"?>
<Relationships xmlns="http://schemas.openxmlformats.org/package/2006/relationships"><Relationship Id="rId9" Type="http://schemas.openxmlformats.org/officeDocument/2006/relationships/image" Target="../media/image998.png"/><Relationship Id="rId8" Type="http://schemas.openxmlformats.org/officeDocument/2006/relationships/image" Target="../media/image997.png"/><Relationship Id="rId7" Type="http://schemas.openxmlformats.org/officeDocument/2006/relationships/image" Target="../media/image996.png"/><Relationship Id="rId6" Type="http://schemas.openxmlformats.org/officeDocument/2006/relationships/image" Target="../media/image995.png"/><Relationship Id="rId5" Type="http://schemas.openxmlformats.org/officeDocument/2006/relationships/image" Target="../media/image994.png"/><Relationship Id="rId4" Type="http://schemas.openxmlformats.org/officeDocument/2006/relationships/image" Target="../media/image993.png"/><Relationship Id="rId3" Type="http://schemas.openxmlformats.org/officeDocument/2006/relationships/image" Target="../media/image992.png"/><Relationship Id="rId24" Type="http://schemas.openxmlformats.org/officeDocument/2006/relationships/slideLayout" Target="../slideLayouts/slideLayout7.xml"/><Relationship Id="rId23" Type="http://schemas.openxmlformats.org/officeDocument/2006/relationships/image" Target="../media/image1004.png"/><Relationship Id="rId22" Type="http://schemas.openxmlformats.org/officeDocument/2006/relationships/image" Target="../media/image1011.png"/><Relationship Id="rId21" Type="http://schemas.openxmlformats.org/officeDocument/2006/relationships/image" Target="../media/image1010.png"/><Relationship Id="rId20" Type="http://schemas.openxmlformats.org/officeDocument/2006/relationships/image" Target="../media/image1009.png"/><Relationship Id="rId2" Type="http://schemas.openxmlformats.org/officeDocument/2006/relationships/image" Target="../media/image991.png"/><Relationship Id="rId19" Type="http://schemas.openxmlformats.org/officeDocument/2006/relationships/image" Target="../media/image1008.png"/><Relationship Id="rId18" Type="http://schemas.openxmlformats.org/officeDocument/2006/relationships/image" Target="../media/image1007.png"/><Relationship Id="rId17" Type="http://schemas.openxmlformats.org/officeDocument/2006/relationships/image" Target="../media/image1006.png"/><Relationship Id="rId16" Type="http://schemas.openxmlformats.org/officeDocument/2006/relationships/image" Target="../media/image1005.png"/><Relationship Id="rId15" Type="http://schemas.openxmlformats.org/officeDocument/2006/relationships/image" Target="../media/image1012.png"/><Relationship Id="rId14" Type="http://schemas.openxmlformats.org/officeDocument/2006/relationships/image" Target="../media/image1003.png"/><Relationship Id="rId13" Type="http://schemas.openxmlformats.org/officeDocument/2006/relationships/image" Target="../media/image1002.png"/><Relationship Id="rId12" Type="http://schemas.openxmlformats.org/officeDocument/2006/relationships/image" Target="../media/image1001.png"/><Relationship Id="rId11" Type="http://schemas.openxmlformats.org/officeDocument/2006/relationships/image" Target="../media/image1000.png"/><Relationship Id="rId10" Type="http://schemas.openxmlformats.org/officeDocument/2006/relationships/image" Target="../media/image999.png"/><Relationship Id="rId1" Type="http://schemas.openxmlformats.org/officeDocument/2006/relationships/image" Target="../media/image990.png"/></Relationships>
</file>

<file path=ppt/slides/_rels/slide697.xml.rels><?xml version="1.0" encoding="UTF-8" standalone="yes"?>
<Relationships xmlns="http://schemas.openxmlformats.org/package/2006/relationships"><Relationship Id="rId9" Type="http://schemas.openxmlformats.org/officeDocument/2006/relationships/image" Target="../media/image998.png"/><Relationship Id="rId8" Type="http://schemas.openxmlformats.org/officeDocument/2006/relationships/image" Target="../media/image997.png"/><Relationship Id="rId7" Type="http://schemas.openxmlformats.org/officeDocument/2006/relationships/image" Target="../media/image996.png"/><Relationship Id="rId6" Type="http://schemas.openxmlformats.org/officeDocument/2006/relationships/image" Target="../media/image995.png"/><Relationship Id="rId5" Type="http://schemas.openxmlformats.org/officeDocument/2006/relationships/image" Target="../media/image994.png"/><Relationship Id="rId4" Type="http://schemas.openxmlformats.org/officeDocument/2006/relationships/image" Target="../media/image993.png"/><Relationship Id="rId3" Type="http://schemas.openxmlformats.org/officeDocument/2006/relationships/image" Target="../media/image992.png"/><Relationship Id="rId2" Type="http://schemas.openxmlformats.org/officeDocument/2006/relationships/image" Target="../media/image991.png"/><Relationship Id="rId12" Type="http://schemas.openxmlformats.org/officeDocument/2006/relationships/slideLayout" Target="../slideLayouts/slideLayout7.xml"/><Relationship Id="rId11" Type="http://schemas.openxmlformats.org/officeDocument/2006/relationships/image" Target="../media/image1013.png"/><Relationship Id="rId10" Type="http://schemas.openxmlformats.org/officeDocument/2006/relationships/image" Target="../media/image999.png"/><Relationship Id="rId1" Type="http://schemas.openxmlformats.org/officeDocument/2006/relationships/image" Target="../media/image990.png"/></Relationships>
</file>

<file path=ppt/slides/_rels/slide69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14.emf"/></Relationships>
</file>

<file path=ppt/slides/_rels/slide69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15.emf"/></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6.png"/><Relationship Id="rId3" Type="http://schemas.openxmlformats.org/officeDocument/2006/relationships/image" Target="../media/image85.png"/><Relationship Id="rId2" Type="http://schemas.openxmlformats.org/officeDocument/2006/relationships/image" Target="../media/image84.png"/><Relationship Id="rId1" Type="http://schemas.openxmlformats.org/officeDocument/2006/relationships/image" Target="../media/image83.png"/></Relationships>
</file>

<file path=ppt/slides/_rels/slide7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020.png"/><Relationship Id="rId4" Type="http://schemas.openxmlformats.org/officeDocument/2006/relationships/image" Target="../media/image1019.png"/><Relationship Id="rId3" Type="http://schemas.openxmlformats.org/officeDocument/2006/relationships/image" Target="../media/image1018.png"/><Relationship Id="rId2" Type="http://schemas.openxmlformats.org/officeDocument/2006/relationships/image" Target="../media/image1017.png"/><Relationship Id="rId1" Type="http://schemas.openxmlformats.org/officeDocument/2006/relationships/image" Target="../media/image1016.png"/></Relationships>
</file>

<file path=ppt/slides/_rels/slide7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5.xml.rels><?xml version="1.0" encoding="UTF-8" standalone="yes"?>
<Relationships xmlns="http://schemas.openxmlformats.org/package/2006/relationships"><Relationship Id="rId9" Type="http://schemas.openxmlformats.org/officeDocument/2006/relationships/image" Target="../media/image1025.png"/><Relationship Id="rId8" Type="http://schemas.openxmlformats.org/officeDocument/2006/relationships/image" Target="../media/image824.png"/><Relationship Id="rId7" Type="http://schemas.openxmlformats.org/officeDocument/2006/relationships/image" Target="../media/image988.png"/><Relationship Id="rId6" Type="http://schemas.openxmlformats.org/officeDocument/2006/relationships/image" Target="../media/image771.png"/><Relationship Id="rId5" Type="http://schemas.openxmlformats.org/officeDocument/2006/relationships/image" Target="../media/image958.png"/><Relationship Id="rId4" Type="http://schemas.openxmlformats.org/officeDocument/2006/relationships/image" Target="../media/image1024.png"/><Relationship Id="rId3" Type="http://schemas.openxmlformats.org/officeDocument/2006/relationships/image" Target="../media/image1023.png"/><Relationship Id="rId2" Type="http://schemas.openxmlformats.org/officeDocument/2006/relationships/image" Target="../media/image1022.png"/><Relationship Id="rId14" Type="http://schemas.openxmlformats.org/officeDocument/2006/relationships/slideLayout" Target="../slideLayouts/slideLayout7.xml"/><Relationship Id="rId13" Type="http://schemas.openxmlformats.org/officeDocument/2006/relationships/image" Target="../media/image1028.png"/><Relationship Id="rId12" Type="http://schemas.openxmlformats.org/officeDocument/2006/relationships/image" Target="../media/image1027.png"/><Relationship Id="rId11" Type="http://schemas.openxmlformats.org/officeDocument/2006/relationships/image" Target="../media/image960.png"/><Relationship Id="rId10" Type="http://schemas.openxmlformats.org/officeDocument/2006/relationships/image" Target="../media/image1026.png"/><Relationship Id="rId1" Type="http://schemas.openxmlformats.org/officeDocument/2006/relationships/image" Target="../media/image1021.png"/></Relationships>
</file>

<file path=ppt/slides/_rels/slide70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31.png"/><Relationship Id="rId2" Type="http://schemas.openxmlformats.org/officeDocument/2006/relationships/image" Target="../media/image1030.png"/><Relationship Id="rId1" Type="http://schemas.openxmlformats.org/officeDocument/2006/relationships/image" Target="../media/image1029.png"/></Relationships>
</file>

<file path=ppt/slides/_rels/slide70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33.png"/><Relationship Id="rId1" Type="http://schemas.openxmlformats.org/officeDocument/2006/relationships/image" Target="../media/image1032.png"/></Relationships>
</file>

<file path=ppt/slides/_rels/slide70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7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34.png"/><Relationship Id="rId1" Type="http://schemas.openxmlformats.org/officeDocument/2006/relationships/image" Target="../media/image2.png"/></Relationships>
</file>

<file path=ppt/slides/_rels/slide7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35.png"/></Relationships>
</file>

<file path=ppt/slides/_rels/slide71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39.png"/><Relationship Id="rId3" Type="http://schemas.openxmlformats.org/officeDocument/2006/relationships/image" Target="../media/image1038.png"/><Relationship Id="rId2" Type="http://schemas.openxmlformats.org/officeDocument/2006/relationships/image" Target="../media/image1037.png"/><Relationship Id="rId1" Type="http://schemas.openxmlformats.org/officeDocument/2006/relationships/image" Target="../media/image1036.png"/></Relationships>
</file>

<file path=ppt/slides/_rels/slide71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41.png"/><Relationship Id="rId3" Type="http://schemas.openxmlformats.org/officeDocument/2006/relationships/image" Target="../media/image1040.png"/><Relationship Id="rId2" Type="http://schemas.openxmlformats.org/officeDocument/2006/relationships/image" Target="../media/image1039.png"/><Relationship Id="rId1" Type="http://schemas.openxmlformats.org/officeDocument/2006/relationships/image" Target="../media/image1038.png"/></Relationships>
</file>

<file path=ppt/slides/_rels/slide71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41.png"/><Relationship Id="rId1" Type="http://schemas.openxmlformats.org/officeDocument/2006/relationships/image" Target="../media/image1040.png"/></Relationships>
</file>

<file path=ppt/slides/_rels/slide7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9.png"/><Relationship Id="rId4" Type="http://schemas.openxmlformats.org/officeDocument/2006/relationships/image" Target="../media/image88.png"/><Relationship Id="rId3" Type="http://schemas.openxmlformats.org/officeDocument/2006/relationships/image" Target="../media/image87.png"/><Relationship Id="rId2" Type="http://schemas.openxmlformats.org/officeDocument/2006/relationships/image" Target="../media/image84.png"/><Relationship Id="rId1" Type="http://schemas.openxmlformats.org/officeDocument/2006/relationships/image" Target="../media/image83.png"/></Relationships>
</file>

<file path=ppt/slides/_rels/slide72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044.png"/><Relationship Id="rId5" Type="http://schemas.openxmlformats.org/officeDocument/2006/relationships/image" Target="../media/image1043.png"/><Relationship Id="rId4" Type="http://schemas.openxmlformats.org/officeDocument/2006/relationships/image" Target="../media/image1042.png"/><Relationship Id="rId3" Type="http://schemas.openxmlformats.org/officeDocument/2006/relationships/image" Target="../media/image960.png"/><Relationship Id="rId2" Type="http://schemas.openxmlformats.org/officeDocument/2006/relationships/image" Target="../media/image959.png"/><Relationship Id="rId1" Type="http://schemas.openxmlformats.org/officeDocument/2006/relationships/image" Target="../media/image958.png"/></Relationships>
</file>

<file path=ppt/slides/_rels/slide721.xml.rels><?xml version="1.0" encoding="UTF-8" standalone="yes"?>
<Relationships xmlns="http://schemas.openxmlformats.org/package/2006/relationships"><Relationship Id="rId9" Type="http://schemas.openxmlformats.org/officeDocument/2006/relationships/image" Target="../media/image1047.png"/><Relationship Id="rId8" Type="http://schemas.openxmlformats.org/officeDocument/2006/relationships/image" Target="../media/image1046.png"/><Relationship Id="rId7" Type="http://schemas.openxmlformats.org/officeDocument/2006/relationships/image" Target="../media/image1045.png"/><Relationship Id="rId6" Type="http://schemas.openxmlformats.org/officeDocument/2006/relationships/image" Target="../media/image1044.png"/><Relationship Id="rId5" Type="http://schemas.openxmlformats.org/officeDocument/2006/relationships/image" Target="../media/image1043.png"/><Relationship Id="rId4" Type="http://schemas.openxmlformats.org/officeDocument/2006/relationships/image" Target="../media/image1042.png"/><Relationship Id="rId3" Type="http://schemas.openxmlformats.org/officeDocument/2006/relationships/image" Target="../media/image960.png"/><Relationship Id="rId2" Type="http://schemas.openxmlformats.org/officeDocument/2006/relationships/image" Target="../media/image959.png"/><Relationship Id="rId13" Type="http://schemas.openxmlformats.org/officeDocument/2006/relationships/slideLayout" Target="../slideLayouts/slideLayout7.xml"/><Relationship Id="rId12" Type="http://schemas.openxmlformats.org/officeDocument/2006/relationships/image" Target="../media/image1050.png"/><Relationship Id="rId11" Type="http://schemas.openxmlformats.org/officeDocument/2006/relationships/image" Target="../media/image1049.png"/><Relationship Id="rId10" Type="http://schemas.openxmlformats.org/officeDocument/2006/relationships/image" Target="../media/image1048.png"/><Relationship Id="rId1" Type="http://schemas.openxmlformats.org/officeDocument/2006/relationships/image" Target="../media/image958.png"/></Relationships>
</file>

<file path=ppt/slides/_rels/slide722.xml.rels><?xml version="1.0" encoding="UTF-8" standalone="yes"?>
<Relationships xmlns="http://schemas.openxmlformats.org/package/2006/relationships"><Relationship Id="rId9" Type="http://schemas.openxmlformats.org/officeDocument/2006/relationships/image" Target="../media/image1053.png"/><Relationship Id="rId8" Type="http://schemas.openxmlformats.org/officeDocument/2006/relationships/image" Target="../media/image1052.png"/><Relationship Id="rId7" Type="http://schemas.openxmlformats.org/officeDocument/2006/relationships/image" Target="../media/image1051.png"/><Relationship Id="rId6" Type="http://schemas.openxmlformats.org/officeDocument/2006/relationships/image" Target="../media/image1044.png"/><Relationship Id="rId5" Type="http://schemas.openxmlformats.org/officeDocument/2006/relationships/image" Target="../media/image1043.png"/><Relationship Id="rId4" Type="http://schemas.openxmlformats.org/officeDocument/2006/relationships/image" Target="../media/image1042.png"/><Relationship Id="rId3" Type="http://schemas.openxmlformats.org/officeDocument/2006/relationships/image" Target="../media/image960.png"/><Relationship Id="rId2" Type="http://schemas.openxmlformats.org/officeDocument/2006/relationships/image" Target="../media/image959.png"/><Relationship Id="rId10" Type="http://schemas.openxmlformats.org/officeDocument/2006/relationships/slideLayout" Target="../slideLayouts/slideLayout7.xml"/><Relationship Id="rId1" Type="http://schemas.openxmlformats.org/officeDocument/2006/relationships/image" Target="../media/image958.png"/></Relationships>
</file>

<file path=ppt/slides/_rels/slide723.xml.rels><?xml version="1.0" encoding="UTF-8" standalone="yes"?>
<Relationships xmlns="http://schemas.openxmlformats.org/package/2006/relationships"><Relationship Id="rId9" Type="http://schemas.openxmlformats.org/officeDocument/2006/relationships/image" Target="../media/image1055.png"/><Relationship Id="rId8" Type="http://schemas.openxmlformats.org/officeDocument/2006/relationships/image" Target="../media/image1054.png"/><Relationship Id="rId7" Type="http://schemas.openxmlformats.org/officeDocument/2006/relationships/image" Target="../media/image1053.png"/><Relationship Id="rId6" Type="http://schemas.openxmlformats.org/officeDocument/2006/relationships/image" Target="../media/image1044.png"/><Relationship Id="rId5" Type="http://schemas.openxmlformats.org/officeDocument/2006/relationships/image" Target="../media/image1043.png"/><Relationship Id="rId4" Type="http://schemas.openxmlformats.org/officeDocument/2006/relationships/image" Target="../media/image1042.png"/><Relationship Id="rId3" Type="http://schemas.openxmlformats.org/officeDocument/2006/relationships/image" Target="../media/image960.png"/><Relationship Id="rId2" Type="http://schemas.openxmlformats.org/officeDocument/2006/relationships/image" Target="../media/image959.png"/><Relationship Id="rId10" Type="http://schemas.openxmlformats.org/officeDocument/2006/relationships/slideLayout" Target="../slideLayouts/slideLayout7.xml"/><Relationship Id="rId1" Type="http://schemas.openxmlformats.org/officeDocument/2006/relationships/image" Target="../media/image958.png"/></Relationships>
</file>

<file path=ppt/slides/_rels/slide724.xml.rels><?xml version="1.0" encoding="UTF-8" standalone="yes"?>
<Relationships xmlns="http://schemas.openxmlformats.org/package/2006/relationships"><Relationship Id="rId9" Type="http://schemas.openxmlformats.org/officeDocument/2006/relationships/image" Target="../media/image1058.png"/><Relationship Id="rId8" Type="http://schemas.openxmlformats.org/officeDocument/2006/relationships/image" Target="../media/image1057.png"/><Relationship Id="rId7" Type="http://schemas.openxmlformats.org/officeDocument/2006/relationships/image" Target="../media/image1056.png"/><Relationship Id="rId6" Type="http://schemas.openxmlformats.org/officeDocument/2006/relationships/image" Target="../media/image1044.png"/><Relationship Id="rId5" Type="http://schemas.openxmlformats.org/officeDocument/2006/relationships/image" Target="../media/image1043.png"/><Relationship Id="rId4" Type="http://schemas.openxmlformats.org/officeDocument/2006/relationships/image" Target="../media/image1042.png"/><Relationship Id="rId3" Type="http://schemas.openxmlformats.org/officeDocument/2006/relationships/image" Target="../media/image960.png"/><Relationship Id="rId2" Type="http://schemas.openxmlformats.org/officeDocument/2006/relationships/image" Target="../media/image959.png"/><Relationship Id="rId13" Type="http://schemas.openxmlformats.org/officeDocument/2006/relationships/slideLayout" Target="../slideLayouts/slideLayout7.xml"/><Relationship Id="rId12" Type="http://schemas.openxmlformats.org/officeDocument/2006/relationships/image" Target="../media/image1061.png"/><Relationship Id="rId11" Type="http://schemas.openxmlformats.org/officeDocument/2006/relationships/image" Target="../media/image1060.png"/><Relationship Id="rId10" Type="http://schemas.openxmlformats.org/officeDocument/2006/relationships/image" Target="../media/image1059.png"/><Relationship Id="rId1" Type="http://schemas.openxmlformats.org/officeDocument/2006/relationships/image" Target="../media/image958.png"/></Relationships>
</file>

<file path=ppt/slides/_rels/slide72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64.png"/><Relationship Id="rId2" Type="http://schemas.openxmlformats.org/officeDocument/2006/relationships/image" Target="../media/image1063.png"/><Relationship Id="rId1" Type="http://schemas.openxmlformats.org/officeDocument/2006/relationships/image" Target="../media/image1062.png"/></Relationships>
</file>

<file path=ppt/slides/_rels/slide72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68.png"/><Relationship Id="rId3" Type="http://schemas.openxmlformats.org/officeDocument/2006/relationships/image" Target="../media/image1067.png"/><Relationship Id="rId2" Type="http://schemas.openxmlformats.org/officeDocument/2006/relationships/image" Target="../media/image1066.png"/><Relationship Id="rId1" Type="http://schemas.openxmlformats.org/officeDocument/2006/relationships/image" Target="../media/image1065.png"/></Relationships>
</file>

<file path=ppt/slides/_rels/slide72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69.png"/></Relationships>
</file>

<file path=ppt/slides/_rels/slide728.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071.png"/><Relationship Id="rId5" Type="http://schemas.openxmlformats.org/officeDocument/2006/relationships/image" Target="../media/image1070.png"/><Relationship Id="rId4" Type="http://schemas.openxmlformats.org/officeDocument/2006/relationships/image" Target="../media/image666.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646.png"/></Relationships>
</file>

<file path=ppt/slides/_rels/slide72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073.png"/><Relationship Id="rId5" Type="http://schemas.openxmlformats.org/officeDocument/2006/relationships/image" Target="../media/image1072.png"/><Relationship Id="rId4" Type="http://schemas.openxmlformats.org/officeDocument/2006/relationships/image" Target="../media/image1019.png"/><Relationship Id="rId3" Type="http://schemas.openxmlformats.org/officeDocument/2006/relationships/image" Target="../media/image1018.png"/><Relationship Id="rId2" Type="http://schemas.openxmlformats.org/officeDocument/2006/relationships/image" Target="../media/image1017.png"/><Relationship Id="rId1" Type="http://schemas.openxmlformats.org/officeDocument/2006/relationships/image" Target="../media/image1016.png"/></Relationships>
</file>

<file path=ppt/slides/_rels/slide7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3.png"/><Relationship Id="rId3" Type="http://schemas.openxmlformats.org/officeDocument/2006/relationships/image" Target="../media/image92.png"/><Relationship Id="rId2" Type="http://schemas.openxmlformats.org/officeDocument/2006/relationships/image" Target="../media/image91.png"/><Relationship Id="rId1" Type="http://schemas.openxmlformats.org/officeDocument/2006/relationships/image" Target="../media/image90.png"/></Relationships>
</file>

<file path=ppt/slides/_rels/slide730.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075.png"/><Relationship Id="rId7" Type="http://schemas.openxmlformats.org/officeDocument/2006/relationships/image" Target="../media/image1074.png"/><Relationship Id="rId6" Type="http://schemas.openxmlformats.org/officeDocument/2006/relationships/image" Target="../media/image1044.png"/><Relationship Id="rId5" Type="http://schemas.openxmlformats.org/officeDocument/2006/relationships/image" Target="../media/image1043.png"/><Relationship Id="rId4" Type="http://schemas.openxmlformats.org/officeDocument/2006/relationships/image" Target="../media/image1042.png"/><Relationship Id="rId3" Type="http://schemas.openxmlformats.org/officeDocument/2006/relationships/image" Target="../media/image960.png"/><Relationship Id="rId2" Type="http://schemas.openxmlformats.org/officeDocument/2006/relationships/image" Target="../media/image959.png"/><Relationship Id="rId1" Type="http://schemas.openxmlformats.org/officeDocument/2006/relationships/image" Target="../media/image958.png"/></Relationships>
</file>

<file path=ppt/slides/_rels/slide73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77.png"/><Relationship Id="rId1" Type="http://schemas.openxmlformats.org/officeDocument/2006/relationships/image" Target="../media/image1076.png"/></Relationships>
</file>

<file path=ppt/slides/_rels/slide73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80.png"/><Relationship Id="rId2" Type="http://schemas.openxmlformats.org/officeDocument/2006/relationships/image" Target="../media/image1079.png"/><Relationship Id="rId1" Type="http://schemas.openxmlformats.org/officeDocument/2006/relationships/image" Target="../media/image1078.png"/></Relationships>
</file>

<file path=ppt/slides/_rels/slide73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82.png"/><Relationship Id="rId1" Type="http://schemas.openxmlformats.org/officeDocument/2006/relationships/image" Target="../media/image1081.png"/></Relationships>
</file>

<file path=ppt/slides/_rels/slide73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83.png"/></Relationships>
</file>

<file path=ppt/slides/_rels/slide7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84.png"/><Relationship Id="rId1" Type="http://schemas.openxmlformats.org/officeDocument/2006/relationships/image" Target="../media/image537.png"/></Relationships>
</file>

<file path=ppt/slides/_rels/slide73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85.png"/><Relationship Id="rId1" Type="http://schemas.openxmlformats.org/officeDocument/2006/relationships/image" Target="../media/image275.png"/></Relationships>
</file>

<file path=ppt/slides/_rels/slide738.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091.png"/><Relationship Id="rId6" Type="http://schemas.openxmlformats.org/officeDocument/2006/relationships/image" Target="../media/image1090.png"/><Relationship Id="rId5" Type="http://schemas.openxmlformats.org/officeDocument/2006/relationships/image" Target="../media/image1089.png"/><Relationship Id="rId4" Type="http://schemas.openxmlformats.org/officeDocument/2006/relationships/image" Target="../media/image1088.png"/><Relationship Id="rId3" Type="http://schemas.openxmlformats.org/officeDocument/2006/relationships/image" Target="../media/image982.png"/><Relationship Id="rId2" Type="http://schemas.openxmlformats.org/officeDocument/2006/relationships/image" Target="../media/image1087.png"/><Relationship Id="rId1" Type="http://schemas.openxmlformats.org/officeDocument/2006/relationships/image" Target="../media/image1086.png"/></Relationships>
</file>

<file path=ppt/slides/_rels/slide739.xml.rels><?xml version="1.0" encoding="UTF-8" standalone="yes"?>
<Relationships xmlns="http://schemas.openxmlformats.org/package/2006/relationships"><Relationship Id="rId9" Type="http://schemas.openxmlformats.org/officeDocument/2006/relationships/image" Target="../media/image1093.png"/><Relationship Id="rId8" Type="http://schemas.openxmlformats.org/officeDocument/2006/relationships/image" Target="../media/image1092.png"/><Relationship Id="rId7" Type="http://schemas.openxmlformats.org/officeDocument/2006/relationships/image" Target="../media/image1091.png"/><Relationship Id="rId6" Type="http://schemas.openxmlformats.org/officeDocument/2006/relationships/image" Target="../media/image1090.png"/><Relationship Id="rId5" Type="http://schemas.openxmlformats.org/officeDocument/2006/relationships/image" Target="../media/image1089.png"/><Relationship Id="rId4" Type="http://schemas.openxmlformats.org/officeDocument/2006/relationships/image" Target="../media/image1088.png"/><Relationship Id="rId3" Type="http://schemas.openxmlformats.org/officeDocument/2006/relationships/image" Target="../media/image982.png"/><Relationship Id="rId2" Type="http://schemas.openxmlformats.org/officeDocument/2006/relationships/image" Target="../media/image1087.png"/><Relationship Id="rId12" Type="http://schemas.openxmlformats.org/officeDocument/2006/relationships/slideLayout" Target="../slideLayouts/slideLayout7.xml"/><Relationship Id="rId11" Type="http://schemas.openxmlformats.org/officeDocument/2006/relationships/image" Target="../media/image1095.png"/><Relationship Id="rId10" Type="http://schemas.openxmlformats.org/officeDocument/2006/relationships/image" Target="../media/image1094.png"/><Relationship Id="rId1" Type="http://schemas.openxmlformats.org/officeDocument/2006/relationships/image" Target="../media/image1086.png"/></Relationships>
</file>

<file path=ppt/slides/_rels/slide7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4.png"/></Relationships>
</file>

<file path=ppt/slides/_rels/slide740.xml.rels><?xml version="1.0" encoding="UTF-8" standalone="yes"?>
<Relationships xmlns="http://schemas.openxmlformats.org/package/2006/relationships"><Relationship Id="rId9" Type="http://schemas.openxmlformats.org/officeDocument/2006/relationships/image" Target="../media/image1095.png"/><Relationship Id="rId8" Type="http://schemas.openxmlformats.org/officeDocument/2006/relationships/image" Target="../media/image1096.png"/><Relationship Id="rId7" Type="http://schemas.openxmlformats.org/officeDocument/2006/relationships/image" Target="../media/image1091.png"/><Relationship Id="rId6" Type="http://schemas.openxmlformats.org/officeDocument/2006/relationships/image" Target="../media/image1090.png"/><Relationship Id="rId5" Type="http://schemas.openxmlformats.org/officeDocument/2006/relationships/image" Target="../media/image1089.png"/><Relationship Id="rId4" Type="http://schemas.openxmlformats.org/officeDocument/2006/relationships/image" Target="../media/image1088.png"/><Relationship Id="rId3" Type="http://schemas.openxmlformats.org/officeDocument/2006/relationships/image" Target="../media/image982.png"/><Relationship Id="rId2" Type="http://schemas.openxmlformats.org/officeDocument/2006/relationships/image" Target="../media/image1087.png"/><Relationship Id="rId13" Type="http://schemas.openxmlformats.org/officeDocument/2006/relationships/slideLayout" Target="../slideLayouts/slideLayout7.xml"/><Relationship Id="rId12" Type="http://schemas.openxmlformats.org/officeDocument/2006/relationships/image" Target="../media/image1099.png"/><Relationship Id="rId11" Type="http://schemas.openxmlformats.org/officeDocument/2006/relationships/image" Target="../media/image1098.png"/><Relationship Id="rId10" Type="http://schemas.openxmlformats.org/officeDocument/2006/relationships/image" Target="../media/image1097.png"/><Relationship Id="rId1" Type="http://schemas.openxmlformats.org/officeDocument/2006/relationships/image" Target="../media/image1086.png"/></Relationships>
</file>

<file path=ppt/slides/_rels/slide741.xml.rels><?xml version="1.0" encoding="UTF-8" standalone="yes"?>
<Relationships xmlns="http://schemas.openxmlformats.org/package/2006/relationships"><Relationship Id="rId9" Type="http://schemas.openxmlformats.org/officeDocument/2006/relationships/image" Target="../media/image1101.png"/><Relationship Id="rId8" Type="http://schemas.openxmlformats.org/officeDocument/2006/relationships/image" Target="../media/image1100.png"/><Relationship Id="rId7" Type="http://schemas.openxmlformats.org/officeDocument/2006/relationships/image" Target="../media/image1091.png"/><Relationship Id="rId6" Type="http://schemas.openxmlformats.org/officeDocument/2006/relationships/image" Target="../media/image1090.png"/><Relationship Id="rId5" Type="http://schemas.openxmlformats.org/officeDocument/2006/relationships/image" Target="../media/image1089.png"/><Relationship Id="rId4" Type="http://schemas.openxmlformats.org/officeDocument/2006/relationships/image" Target="../media/image1088.png"/><Relationship Id="rId3" Type="http://schemas.openxmlformats.org/officeDocument/2006/relationships/image" Target="../media/image982.png"/><Relationship Id="rId2" Type="http://schemas.openxmlformats.org/officeDocument/2006/relationships/image" Target="../media/image1087.png"/><Relationship Id="rId10" Type="http://schemas.openxmlformats.org/officeDocument/2006/relationships/slideLayout" Target="../slideLayouts/slideLayout7.xml"/><Relationship Id="rId1" Type="http://schemas.openxmlformats.org/officeDocument/2006/relationships/image" Target="../media/image1086.png"/></Relationships>
</file>

<file path=ppt/slides/_rels/slide74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03.png"/><Relationship Id="rId1" Type="http://schemas.openxmlformats.org/officeDocument/2006/relationships/image" Target="../media/image1102.png"/></Relationships>
</file>

<file path=ppt/slides/_rels/slide74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05.png"/><Relationship Id="rId1" Type="http://schemas.openxmlformats.org/officeDocument/2006/relationships/image" Target="../media/image1104.png"/></Relationships>
</file>

<file path=ppt/slides/_rels/slide744.xml.rels><?xml version="1.0" encoding="UTF-8" standalone="yes"?>
<Relationships xmlns="http://schemas.openxmlformats.org/package/2006/relationships"><Relationship Id="rId9" Type="http://schemas.openxmlformats.org/officeDocument/2006/relationships/image" Target="../media/image1108.png"/><Relationship Id="rId8" Type="http://schemas.openxmlformats.org/officeDocument/2006/relationships/image" Target="../media/image1107.png"/><Relationship Id="rId7" Type="http://schemas.openxmlformats.org/officeDocument/2006/relationships/image" Target="../media/image1091.png"/><Relationship Id="rId6" Type="http://schemas.openxmlformats.org/officeDocument/2006/relationships/image" Target="../media/image1090.png"/><Relationship Id="rId5" Type="http://schemas.openxmlformats.org/officeDocument/2006/relationships/image" Target="../media/image1089.png"/><Relationship Id="rId4" Type="http://schemas.openxmlformats.org/officeDocument/2006/relationships/image" Target="../media/image1088.png"/><Relationship Id="rId3" Type="http://schemas.openxmlformats.org/officeDocument/2006/relationships/image" Target="../media/image1106.png"/><Relationship Id="rId2" Type="http://schemas.openxmlformats.org/officeDocument/2006/relationships/image" Target="../media/image1087.png"/><Relationship Id="rId11" Type="http://schemas.openxmlformats.org/officeDocument/2006/relationships/slideLayout" Target="../slideLayouts/slideLayout7.xml"/><Relationship Id="rId10" Type="http://schemas.openxmlformats.org/officeDocument/2006/relationships/image" Target="../media/image1109.png"/><Relationship Id="rId1" Type="http://schemas.openxmlformats.org/officeDocument/2006/relationships/image" Target="../media/image1086.png"/></Relationships>
</file>

<file path=ppt/slides/_rels/slide745.xml.rels><?xml version="1.0" encoding="UTF-8" standalone="yes"?>
<Relationships xmlns="http://schemas.openxmlformats.org/package/2006/relationships"><Relationship Id="rId9" Type="http://schemas.openxmlformats.org/officeDocument/2006/relationships/image" Target="../media/image1108.png"/><Relationship Id="rId8" Type="http://schemas.openxmlformats.org/officeDocument/2006/relationships/image" Target="../media/image1107.png"/><Relationship Id="rId7" Type="http://schemas.openxmlformats.org/officeDocument/2006/relationships/image" Target="../media/image1091.png"/><Relationship Id="rId6" Type="http://schemas.openxmlformats.org/officeDocument/2006/relationships/image" Target="../media/image1090.png"/><Relationship Id="rId5" Type="http://schemas.openxmlformats.org/officeDocument/2006/relationships/image" Target="../media/image1089.png"/><Relationship Id="rId4" Type="http://schemas.openxmlformats.org/officeDocument/2006/relationships/image" Target="../media/image1088.png"/><Relationship Id="rId3" Type="http://schemas.openxmlformats.org/officeDocument/2006/relationships/image" Target="../media/image1106.png"/><Relationship Id="rId2" Type="http://schemas.openxmlformats.org/officeDocument/2006/relationships/image" Target="../media/image1087.png"/><Relationship Id="rId11" Type="http://schemas.openxmlformats.org/officeDocument/2006/relationships/slideLayout" Target="../slideLayouts/slideLayout7.xml"/><Relationship Id="rId10" Type="http://schemas.openxmlformats.org/officeDocument/2006/relationships/image" Target="../media/image1110.png"/><Relationship Id="rId1" Type="http://schemas.openxmlformats.org/officeDocument/2006/relationships/image" Target="../media/image1086.png"/></Relationships>
</file>

<file path=ppt/slides/_rels/slide74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12.png"/><Relationship Id="rId1" Type="http://schemas.openxmlformats.org/officeDocument/2006/relationships/image" Target="../media/image1111.png"/></Relationships>
</file>

<file path=ppt/slides/_rels/slide7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14.png"/><Relationship Id="rId2" Type="http://schemas.openxmlformats.org/officeDocument/2006/relationships/image" Target="../media/image1113.png"/><Relationship Id="rId1" Type="http://schemas.openxmlformats.org/officeDocument/2006/relationships/image" Target="../media/image823.png"/></Relationships>
</file>

<file path=ppt/slides/_rels/slide749.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119.png"/><Relationship Id="rId6" Type="http://schemas.openxmlformats.org/officeDocument/2006/relationships/image" Target="../media/image1118.png"/><Relationship Id="rId5" Type="http://schemas.openxmlformats.org/officeDocument/2006/relationships/image" Target="../media/image1117.png"/><Relationship Id="rId4" Type="http://schemas.openxmlformats.org/officeDocument/2006/relationships/image" Target="../media/image1116.png"/><Relationship Id="rId3" Type="http://schemas.openxmlformats.org/officeDocument/2006/relationships/image" Target="../media/image1115.png"/><Relationship Id="rId2" Type="http://schemas.openxmlformats.org/officeDocument/2006/relationships/image" Target="../media/image1114.png"/><Relationship Id="rId1" Type="http://schemas.openxmlformats.org/officeDocument/2006/relationships/image" Target="../media/image823.png"/></Relationships>
</file>

<file path=ppt/slides/_rels/slide75.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00.png"/><Relationship Id="rId5" Type="http://schemas.openxmlformats.org/officeDocument/2006/relationships/image" Target="../media/image99.png"/><Relationship Id="rId4" Type="http://schemas.openxmlformats.org/officeDocument/2006/relationships/image" Target="../media/image98.png"/><Relationship Id="rId3" Type="http://schemas.openxmlformats.org/officeDocument/2006/relationships/image" Target="../media/image97.png"/><Relationship Id="rId2" Type="http://schemas.openxmlformats.org/officeDocument/2006/relationships/image" Target="../media/image96.png"/><Relationship Id="rId1" Type="http://schemas.openxmlformats.org/officeDocument/2006/relationships/image" Target="../media/image95.png"/></Relationships>
</file>

<file path=ppt/slides/_rels/slide75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22.png"/><Relationship Id="rId3" Type="http://schemas.openxmlformats.org/officeDocument/2006/relationships/image" Target="../media/image1121.png"/><Relationship Id="rId2" Type="http://schemas.openxmlformats.org/officeDocument/2006/relationships/image" Target="../media/image1120.png"/><Relationship Id="rId1" Type="http://schemas.openxmlformats.org/officeDocument/2006/relationships/image" Target="../media/image1113.png"/></Relationships>
</file>

<file path=ppt/slides/_rels/slide75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24.png"/><Relationship Id="rId1" Type="http://schemas.openxmlformats.org/officeDocument/2006/relationships/image" Target="../media/image1123.png"/></Relationships>
</file>

<file path=ppt/slides/_rels/slide75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26.png"/><Relationship Id="rId1" Type="http://schemas.openxmlformats.org/officeDocument/2006/relationships/image" Target="../media/image1125.png"/></Relationships>
</file>

<file path=ppt/slides/_rels/slide75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28.png"/><Relationship Id="rId1" Type="http://schemas.openxmlformats.org/officeDocument/2006/relationships/image" Target="../media/image1127.png"/></Relationships>
</file>

<file path=ppt/slides/_rels/slide75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9.png"/></Relationships>
</file>

<file path=ppt/slides/_rels/slide75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14.png"/><Relationship Id="rId2" Type="http://schemas.openxmlformats.org/officeDocument/2006/relationships/image" Target="../media/image1043.png"/><Relationship Id="rId1" Type="http://schemas.openxmlformats.org/officeDocument/2006/relationships/image" Target="../media/image1130.png"/></Relationships>
</file>

<file path=ppt/slides/_rels/slide756.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135.png"/><Relationship Id="rId7" Type="http://schemas.openxmlformats.org/officeDocument/2006/relationships/image" Target="../media/image1134.png"/><Relationship Id="rId6" Type="http://schemas.openxmlformats.org/officeDocument/2006/relationships/image" Target="../media/image1133.png"/><Relationship Id="rId5" Type="http://schemas.openxmlformats.org/officeDocument/2006/relationships/image" Target="../media/image1132.png"/><Relationship Id="rId4" Type="http://schemas.openxmlformats.org/officeDocument/2006/relationships/image" Target="../media/image1131.png"/><Relationship Id="rId3" Type="http://schemas.openxmlformats.org/officeDocument/2006/relationships/image" Target="../media/image1114.png"/><Relationship Id="rId2" Type="http://schemas.openxmlformats.org/officeDocument/2006/relationships/image" Target="../media/image1043.png"/><Relationship Id="rId1" Type="http://schemas.openxmlformats.org/officeDocument/2006/relationships/image" Target="../media/image1130.png"/></Relationships>
</file>

<file path=ppt/slides/_rels/slide757.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138.png"/><Relationship Id="rId5" Type="http://schemas.openxmlformats.org/officeDocument/2006/relationships/image" Target="../media/image1137.png"/><Relationship Id="rId4" Type="http://schemas.openxmlformats.org/officeDocument/2006/relationships/image" Target="../media/image1136.png"/><Relationship Id="rId3" Type="http://schemas.openxmlformats.org/officeDocument/2006/relationships/image" Target="../media/image1114.png"/><Relationship Id="rId2" Type="http://schemas.openxmlformats.org/officeDocument/2006/relationships/image" Target="../media/image1043.png"/><Relationship Id="rId1" Type="http://schemas.openxmlformats.org/officeDocument/2006/relationships/image" Target="../media/image1130.png"/></Relationships>
</file>

<file path=ppt/slides/_rels/slide75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40.png"/><Relationship Id="rId1" Type="http://schemas.openxmlformats.org/officeDocument/2006/relationships/image" Target="../media/image1139.png"/></Relationships>
</file>

<file path=ppt/slides/_rels/slide75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41.png"/><Relationship Id="rId3" Type="http://schemas.openxmlformats.org/officeDocument/2006/relationships/image" Target="../media/image1114.png"/><Relationship Id="rId2" Type="http://schemas.openxmlformats.org/officeDocument/2006/relationships/image" Target="../media/image1113.png"/><Relationship Id="rId1" Type="http://schemas.openxmlformats.org/officeDocument/2006/relationships/image" Target="../media/image823.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144.png"/><Relationship Id="rId5" Type="http://schemas.openxmlformats.org/officeDocument/2006/relationships/image" Target="../media/image823.png"/><Relationship Id="rId4" Type="http://schemas.openxmlformats.org/officeDocument/2006/relationships/image" Target="../media/image1143.png"/><Relationship Id="rId3" Type="http://schemas.openxmlformats.org/officeDocument/2006/relationships/image" Target="../media/image1142.png"/><Relationship Id="rId2" Type="http://schemas.openxmlformats.org/officeDocument/2006/relationships/image" Target="../media/image1113.png"/><Relationship Id="rId1" Type="http://schemas.openxmlformats.org/officeDocument/2006/relationships/image" Target="../media/image833.png"/></Relationships>
</file>

<file path=ppt/slides/_rels/slide76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43.png"/><Relationship Id="rId3" Type="http://schemas.openxmlformats.org/officeDocument/2006/relationships/image" Target="../media/image1146.png"/><Relationship Id="rId2" Type="http://schemas.openxmlformats.org/officeDocument/2006/relationships/image" Target="../media/image1113.png"/><Relationship Id="rId1" Type="http://schemas.openxmlformats.org/officeDocument/2006/relationships/image" Target="../media/image1145.png"/></Relationships>
</file>

<file path=ppt/slides/_rels/slide7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47.png"/></Relationships>
</file>

<file path=ppt/slides/_rels/slide76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51.png"/><Relationship Id="rId3" Type="http://schemas.openxmlformats.org/officeDocument/2006/relationships/image" Target="../media/image1150.png"/><Relationship Id="rId2" Type="http://schemas.openxmlformats.org/officeDocument/2006/relationships/image" Target="../media/image1149.png"/><Relationship Id="rId1" Type="http://schemas.openxmlformats.org/officeDocument/2006/relationships/image" Target="../media/image1148.png"/></Relationships>
</file>

<file path=ppt/slides/_rels/slide7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55.png"/><Relationship Id="rId3" Type="http://schemas.openxmlformats.org/officeDocument/2006/relationships/image" Target="../media/image1154.png"/><Relationship Id="rId2" Type="http://schemas.openxmlformats.org/officeDocument/2006/relationships/image" Target="../media/image1153.png"/><Relationship Id="rId1" Type="http://schemas.openxmlformats.org/officeDocument/2006/relationships/image" Target="../media/image1152.png"/></Relationships>
</file>

<file path=ppt/slides/_rels/slide76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57.png"/><Relationship Id="rId1" Type="http://schemas.openxmlformats.org/officeDocument/2006/relationships/image" Target="../media/image1156.png"/></Relationships>
</file>

<file path=ppt/slides/_rels/slide76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58.png"/></Relationships>
</file>

<file path=ppt/slides/_rels/slide7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59.png"/></Relationships>
</file>

<file path=ppt/slides/_rels/slide7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4.png"/><Relationship Id="rId3" Type="http://schemas.openxmlformats.org/officeDocument/2006/relationships/image" Target="../media/image103.png"/><Relationship Id="rId2" Type="http://schemas.openxmlformats.org/officeDocument/2006/relationships/image" Target="../media/image102.png"/><Relationship Id="rId1" Type="http://schemas.openxmlformats.org/officeDocument/2006/relationships/image" Target="../media/image101.png"/></Relationships>
</file>

<file path=ppt/slides/_rels/slide77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0.png"/></Relationships>
</file>

<file path=ppt/slides/_rels/slide77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1.png"/></Relationships>
</file>

<file path=ppt/slides/_rels/slide77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2.png"/></Relationships>
</file>

<file path=ppt/slides/_rels/slide77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3.png"/></Relationships>
</file>

<file path=ppt/slides/_rels/slide77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4.png"/></Relationships>
</file>

<file path=ppt/slides/_rels/slide77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5.png"/></Relationships>
</file>

<file path=ppt/slides/_rels/slide77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67.png"/><Relationship Id="rId1" Type="http://schemas.openxmlformats.org/officeDocument/2006/relationships/image" Target="../media/image1166.png"/></Relationships>
</file>

<file path=ppt/slides/_rels/slide77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8.png"/></Relationships>
</file>

<file path=ppt/slides/_rels/slide77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70.png"/><Relationship Id="rId1" Type="http://schemas.openxmlformats.org/officeDocument/2006/relationships/image" Target="../media/image1169.png"/></Relationships>
</file>

<file path=ppt/slides/_rels/slide77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71.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72.png"/></Relationships>
</file>

<file path=ppt/slides/_rels/slide78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74.png"/><Relationship Id="rId1" Type="http://schemas.openxmlformats.org/officeDocument/2006/relationships/image" Target="../media/image1173.png"/></Relationships>
</file>

<file path=ppt/slides/_rels/slide78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75.png"/></Relationships>
</file>

<file path=ppt/slides/_rels/slide78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79.png"/><Relationship Id="rId3" Type="http://schemas.openxmlformats.org/officeDocument/2006/relationships/image" Target="../media/image1178.png"/><Relationship Id="rId2" Type="http://schemas.openxmlformats.org/officeDocument/2006/relationships/image" Target="../media/image1177.png"/><Relationship Id="rId1" Type="http://schemas.openxmlformats.org/officeDocument/2006/relationships/image" Target="../media/image1176.png"/></Relationships>
</file>

<file path=ppt/slides/_rels/slide78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0.png"/></Relationships>
</file>

<file path=ppt/slides/_rels/slide78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1.png"/></Relationships>
</file>

<file path=ppt/slides/_rels/slide78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85.png"/><Relationship Id="rId3" Type="http://schemas.openxmlformats.org/officeDocument/2006/relationships/image" Target="../media/image1184.png"/><Relationship Id="rId2" Type="http://schemas.openxmlformats.org/officeDocument/2006/relationships/image" Target="../media/image1183.png"/><Relationship Id="rId1" Type="http://schemas.openxmlformats.org/officeDocument/2006/relationships/image" Target="../media/image1182.png"/></Relationships>
</file>

<file path=ppt/slides/_rels/slide78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6.png"/></Relationships>
</file>

<file path=ppt/slides/_rels/slide7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7.png"/></Relationships>
</file>

<file path=ppt/slides/_rels/slide7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5.png"/></Relationships>
</file>

<file path=ppt/slides/_rels/slide7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8.png"/></Relationships>
</file>

<file path=ppt/slides/_rels/slide7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9.png"/></Relationships>
</file>

<file path=ppt/slides/_rels/slide79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92.png"/><Relationship Id="rId2" Type="http://schemas.openxmlformats.org/officeDocument/2006/relationships/image" Target="../media/image1191.png"/><Relationship Id="rId1" Type="http://schemas.openxmlformats.org/officeDocument/2006/relationships/image" Target="../media/image1190.png"/></Relationships>
</file>

<file path=ppt/slides/_rels/slide7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93.png"/></Relationships>
</file>

<file path=ppt/slides/_rels/slide79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97.png"/><Relationship Id="rId3" Type="http://schemas.openxmlformats.org/officeDocument/2006/relationships/image" Target="../media/image1196.png"/><Relationship Id="rId2" Type="http://schemas.openxmlformats.org/officeDocument/2006/relationships/image" Target="../media/image1195.png"/><Relationship Id="rId1" Type="http://schemas.openxmlformats.org/officeDocument/2006/relationships/image" Target="../media/image1194.png"/></Relationships>
</file>

<file path=ppt/slides/_rels/slide79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98.png"/></Relationships>
</file>

<file path=ppt/slides/_rels/slide79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02.png"/><Relationship Id="rId3" Type="http://schemas.openxmlformats.org/officeDocument/2006/relationships/image" Target="../media/image1201.png"/><Relationship Id="rId2" Type="http://schemas.openxmlformats.org/officeDocument/2006/relationships/image" Target="../media/image1200.png"/><Relationship Id="rId1" Type="http://schemas.openxmlformats.org/officeDocument/2006/relationships/image" Target="../media/image1199.png"/></Relationships>
</file>

<file path=ppt/slides/_rels/slide79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03.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04.png"/></Relationships>
</file>

<file path=ppt/slides/_rels/slide80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07.png"/><Relationship Id="rId2" Type="http://schemas.openxmlformats.org/officeDocument/2006/relationships/image" Target="../media/image1206.png"/><Relationship Id="rId1" Type="http://schemas.openxmlformats.org/officeDocument/2006/relationships/image" Target="../media/image1205.png"/></Relationships>
</file>

<file path=ppt/slides/_rels/slide80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08.png"/></Relationships>
</file>

<file path=ppt/slides/_rels/slide80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12.png"/><Relationship Id="rId3" Type="http://schemas.openxmlformats.org/officeDocument/2006/relationships/image" Target="../media/image1211.png"/><Relationship Id="rId2" Type="http://schemas.openxmlformats.org/officeDocument/2006/relationships/image" Target="../media/image1210.png"/><Relationship Id="rId1" Type="http://schemas.openxmlformats.org/officeDocument/2006/relationships/image" Target="../media/image1209.png"/></Relationships>
</file>

<file path=ppt/slides/_rels/slide80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13.png"/></Relationships>
</file>

<file path=ppt/slides/_rels/slide80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16.png"/><Relationship Id="rId2" Type="http://schemas.openxmlformats.org/officeDocument/2006/relationships/image" Target="../media/image1215.png"/><Relationship Id="rId1" Type="http://schemas.openxmlformats.org/officeDocument/2006/relationships/image" Target="../media/image1214.png"/></Relationships>
</file>

<file path=ppt/slides/_rels/slide80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17.png"/></Relationships>
</file>

<file path=ppt/slides/_rels/slide80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20.png"/><Relationship Id="rId2" Type="http://schemas.openxmlformats.org/officeDocument/2006/relationships/image" Target="../media/image1219.png"/><Relationship Id="rId1" Type="http://schemas.openxmlformats.org/officeDocument/2006/relationships/image" Target="../media/image1218.png"/></Relationships>
</file>

<file path=ppt/slides/_rels/slide80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23.png"/><Relationship Id="rId3" Type="http://schemas.openxmlformats.org/officeDocument/2006/relationships/image" Target="../media/image1222.png"/><Relationship Id="rId2" Type="http://schemas.openxmlformats.org/officeDocument/2006/relationships/image" Target="../media/image1210.png"/><Relationship Id="rId1" Type="http://schemas.openxmlformats.org/officeDocument/2006/relationships/image" Target="../media/image1221.png"/></Relationships>
</file>

<file path=ppt/slides/_rels/slide8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14.png"/></Relationships>
</file>

<file path=ppt/slides/_rels/slide81.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11.png"/><Relationship Id="rId7" Type="http://schemas.openxmlformats.org/officeDocument/2006/relationships/image" Target="../media/image110.png"/><Relationship Id="rId6" Type="http://schemas.openxmlformats.org/officeDocument/2006/relationships/image" Target="../media/image109.png"/><Relationship Id="rId5" Type="http://schemas.openxmlformats.org/officeDocument/2006/relationships/image" Target="../media/image108.png"/><Relationship Id="rId4" Type="http://schemas.openxmlformats.org/officeDocument/2006/relationships/image" Target="../media/image107.png"/><Relationship Id="rId3" Type="http://schemas.openxmlformats.org/officeDocument/2006/relationships/image" Target="../media/image106.png"/><Relationship Id="rId2" Type="http://schemas.openxmlformats.org/officeDocument/2006/relationships/image" Target="../media/image70.png"/><Relationship Id="rId1" Type="http://schemas.openxmlformats.org/officeDocument/2006/relationships/image" Target="../media/image69.png"/></Relationships>
</file>

<file path=ppt/slides/_rels/slide81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06.png"/><Relationship Id="rId1" Type="http://schemas.openxmlformats.org/officeDocument/2006/relationships/image" Target="../media/image1205.png"/></Relationships>
</file>

<file path=ppt/slides/_rels/slide81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24.png"/></Relationships>
</file>

<file path=ppt/slides/_rels/slide8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25.png"/></Relationships>
</file>

<file path=ppt/slides/_rels/slide81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28.png"/><Relationship Id="rId2" Type="http://schemas.openxmlformats.org/officeDocument/2006/relationships/image" Target="../media/image1227.png"/><Relationship Id="rId1" Type="http://schemas.openxmlformats.org/officeDocument/2006/relationships/image" Target="../media/image1226.png"/></Relationships>
</file>

<file path=ppt/slides/_rels/slide81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29.png"/></Relationships>
</file>

<file path=ppt/slides/_rels/slide8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0.png"/></Relationships>
</file>

<file path=ppt/slides/_rels/slide8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32.png"/><Relationship Id="rId2" Type="http://schemas.openxmlformats.org/officeDocument/2006/relationships/customXml" Target="../ink/ink16.xml"/><Relationship Id="rId1" Type="http://schemas.openxmlformats.org/officeDocument/2006/relationships/image" Target="../media/image1231.png"/></Relationships>
</file>

<file path=ppt/slides/_rels/slide8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3.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32.png"/><Relationship Id="rId1" Type="http://schemas.openxmlformats.org/officeDocument/2006/relationships/customXml" Target="../ink/ink17.xml"/></Relationships>
</file>

<file path=ppt/slides/_rels/slide8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4.png"/></Relationships>
</file>

<file path=ppt/slides/_rels/slide8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5.png"/></Relationships>
</file>

<file path=ppt/slides/_rels/slide82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6.png"/></Relationships>
</file>

<file path=ppt/slides/_rels/slide82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38.png"/><Relationship Id="rId1" Type="http://schemas.openxmlformats.org/officeDocument/2006/relationships/image" Target="../media/image1237.png"/></Relationships>
</file>

<file path=ppt/slides/_rels/slide82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9.png"/></Relationships>
</file>

<file path=ppt/slides/_rels/slide82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customXml" Target="../ink/ink19.xml"/><Relationship Id="rId2" Type="http://schemas.openxmlformats.org/officeDocument/2006/relationships/image" Target="../media/image1232.png"/><Relationship Id="rId1" Type="http://schemas.openxmlformats.org/officeDocument/2006/relationships/customXml" Target="../ink/ink18.xml"/></Relationships>
</file>

<file path=ppt/slides/_rels/slide8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40.png"/></Relationships>
</file>

<file path=ppt/slides/_rels/slide8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41.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43.png"/><Relationship Id="rId1" Type="http://schemas.openxmlformats.org/officeDocument/2006/relationships/image" Target="../media/image1242.png"/></Relationships>
</file>

<file path=ppt/slides/_rels/slide83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44.png"/></Relationships>
</file>

<file path=ppt/slides/_rels/slide83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46.png"/><Relationship Id="rId2" Type="http://schemas.openxmlformats.org/officeDocument/2006/relationships/customXml" Target="../ink/ink20.xml"/><Relationship Id="rId1" Type="http://schemas.openxmlformats.org/officeDocument/2006/relationships/image" Target="../media/image1245.png"/></Relationships>
</file>

<file path=ppt/slides/_rels/slide8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48.png"/><Relationship Id="rId1" Type="http://schemas.openxmlformats.org/officeDocument/2006/relationships/image" Target="../media/image1247.png"/></Relationships>
</file>

<file path=ppt/slides/_rels/slide83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49.png"/><Relationship Id="rId1" Type="http://schemas.openxmlformats.org/officeDocument/2006/relationships/image" Target="../media/image1248.png"/></Relationships>
</file>

<file path=ppt/slides/_rels/slide83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63.png"/><Relationship Id="rId1" Type="http://schemas.openxmlformats.org/officeDocument/2006/relationships/image" Target="../media/image462.png"/></Relationships>
</file>

<file path=ppt/slides/_rels/slide8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63.png"/><Relationship Id="rId1" Type="http://schemas.openxmlformats.org/officeDocument/2006/relationships/image" Target="../media/image462.png"/></Relationships>
</file>

<file path=ppt/slides/_rels/slide8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png"/></Relationships>
</file>

<file path=ppt/slides/_rels/slide84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254.png"/><Relationship Id="rId5" Type="http://schemas.openxmlformats.org/officeDocument/2006/relationships/image" Target="../media/image1253.png"/><Relationship Id="rId4" Type="http://schemas.openxmlformats.org/officeDocument/2006/relationships/image" Target="../media/image1252.png"/><Relationship Id="rId3" Type="http://schemas.openxmlformats.org/officeDocument/2006/relationships/image" Target="../media/image1251.png"/><Relationship Id="rId2" Type="http://schemas.openxmlformats.org/officeDocument/2006/relationships/image" Target="../media/image463.png"/><Relationship Id="rId1" Type="http://schemas.openxmlformats.org/officeDocument/2006/relationships/image" Target="../media/image1250.png"/></Relationships>
</file>

<file path=ppt/slides/_rels/slide84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32.png"/><Relationship Id="rId3" Type="http://schemas.openxmlformats.org/officeDocument/2006/relationships/customXml" Target="../ink/ink21.xml"/><Relationship Id="rId2" Type="http://schemas.openxmlformats.org/officeDocument/2006/relationships/image" Target="../media/image463.png"/><Relationship Id="rId1" Type="http://schemas.openxmlformats.org/officeDocument/2006/relationships/image" Target="../media/image462.png"/></Relationships>
</file>

<file path=ppt/slides/_rels/slide84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55.png"/><Relationship Id="rId3" Type="http://schemas.openxmlformats.org/officeDocument/2006/relationships/image" Target="../media/image1254.png"/><Relationship Id="rId2" Type="http://schemas.openxmlformats.org/officeDocument/2006/relationships/image" Target="../media/image463.png"/><Relationship Id="rId1" Type="http://schemas.openxmlformats.org/officeDocument/2006/relationships/image" Target="../media/image462.png"/></Relationships>
</file>

<file path=ppt/slides/_rels/slide84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260.png"/><Relationship Id="rId4" Type="http://schemas.openxmlformats.org/officeDocument/2006/relationships/image" Target="../media/image1259.png"/><Relationship Id="rId3" Type="http://schemas.openxmlformats.org/officeDocument/2006/relationships/image" Target="../media/image1258.png"/><Relationship Id="rId2" Type="http://schemas.openxmlformats.org/officeDocument/2006/relationships/image" Target="../media/image1257.png"/><Relationship Id="rId1" Type="http://schemas.openxmlformats.org/officeDocument/2006/relationships/image" Target="../media/image1256.png"/></Relationships>
</file>

<file path=ppt/slides/_rels/slide84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63.png"/><Relationship Id="rId3" Type="http://schemas.openxmlformats.org/officeDocument/2006/relationships/image" Target="../media/image1262.png"/><Relationship Id="rId2" Type="http://schemas.openxmlformats.org/officeDocument/2006/relationships/image" Target="../media/image1261.png"/><Relationship Id="rId1" Type="http://schemas.openxmlformats.org/officeDocument/2006/relationships/image" Target="../media/image462.png"/></Relationships>
</file>

<file path=ppt/slides/_rels/slide84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64.png"/><Relationship Id="rId1" Type="http://schemas.openxmlformats.org/officeDocument/2006/relationships/image" Target="../media/image462.png"/></Relationships>
</file>

<file path=ppt/slides/_rels/slide84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67.png"/><Relationship Id="rId2" Type="http://schemas.openxmlformats.org/officeDocument/2006/relationships/image" Target="../media/image1266.png"/><Relationship Id="rId1" Type="http://schemas.openxmlformats.org/officeDocument/2006/relationships/image" Target="../media/image1265.png"/></Relationships>
</file>

<file path=ppt/slides/_rels/slide8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68.png"/></Relationships>
</file>

<file path=ppt/slides/_rels/slide84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71.png"/><Relationship Id="rId2" Type="http://schemas.openxmlformats.org/officeDocument/2006/relationships/image" Target="../media/image1270.png"/><Relationship Id="rId1" Type="http://schemas.openxmlformats.org/officeDocument/2006/relationships/image" Target="../media/image1269.png"/></Relationships>
</file>

<file path=ppt/slides/_rels/slide8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2.png"/></Relationships>
</file>

<file path=ppt/slides/_rels/slide8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png"/></Relationships>
</file>

<file path=ppt/slides/_rels/slide85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74.png"/><Relationship Id="rId2" Type="http://schemas.openxmlformats.org/officeDocument/2006/relationships/image" Target="../media/image1273.png"/><Relationship Id="rId1" Type="http://schemas.openxmlformats.org/officeDocument/2006/relationships/image" Target="../media/image462.png"/></Relationships>
</file>

<file path=ppt/slides/_rels/slide85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5.png"/></Relationships>
</file>

<file path=ppt/slides/_rels/slide85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6.png"/></Relationships>
</file>

<file path=ppt/slides/_rels/slide85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7.png"/></Relationships>
</file>

<file path=ppt/slides/_rels/slide85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63.png"/><Relationship Id="rId1" Type="http://schemas.openxmlformats.org/officeDocument/2006/relationships/image" Target="../media/image462.png"/></Relationships>
</file>

<file path=ppt/slides/_rels/slide85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280.png"/><Relationship Id="rId4" Type="http://schemas.openxmlformats.org/officeDocument/2006/relationships/image" Target="../media/image1279.png"/><Relationship Id="rId3" Type="http://schemas.openxmlformats.org/officeDocument/2006/relationships/image" Target="../media/image1278.png"/><Relationship Id="rId2" Type="http://schemas.openxmlformats.org/officeDocument/2006/relationships/image" Target="../media/image463.png"/><Relationship Id="rId1" Type="http://schemas.openxmlformats.org/officeDocument/2006/relationships/image" Target="../media/image462.png"/></Relationships>
</file>

<file path=ppt/slides/_rels/slide8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7.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284.png"/><Relationship Id="rId5" Type="http://schemas.openxmlformats.org/officeDocument/2006/relationships/image" Target="../media/image1283.png"/><Relationship Id="rId4" Type="http://schemas.openxmlformats.org/officeDocument/2006/relationships/image" Target="../media/image1282.png"/><Relationship Id="rId3" Type="http://schemas.openxmlformats.org/officeDocument/2006/relationships/image" Target="../media/image1281.png"/><Relationship Id="rId2" Type="http://schemas.openxmlformats.org/officeDocument/2006/relationships/image" Target="../media/image463.png"/><Relationship Id="rId1" Type="http://schemas.openxmlformats.org/officeDocument/2006/relationships/image" Target="../media/image462.png"/></Relationships>
</file>

<file path=ppt/slides/_rels/slide858.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290.png"/><Relationship Id="rId6" Type="http://schemas.openxmlformats.org/officeDocument/2006/relationships/image" Target="../media/image1289.png"/><Relationship Id="rId5" Type="http://schemas.openxmlformats.org/officeDocument/2006/relationships/image" Target="../media/image1288.png"/><Relationship Id="rId4" Type="http://schemas.openxmlformats.org/officeDocument/2006/relationships/image" Target="../media/image1287.png"/><Relationship Id="rId3" Type="http://schemas.openxmlformats.org/officeDocument/2006/relationships/image" Target="../media/image1250.png"/><Relationship Id="rId2" Type="http://schemas.openxmlformats.org/officeDocument/2006/relationships/image" Target="../media/image1286.png"/><Relationship Id="rId1" Type="http://schemas.openxmlformats.org/officeDocument/2006/relationships/image" Target="../media/image1285.png"/></Relationships>
</file>

<file path=ppt/slides/_rels/slide85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92.png"/><Relationship Id="rId2" Type="http://schemas.openxmlformats.org/officeDocument/2006/relationships/image" Target="../media/image1290.png"/><Relationship Id="rId1" Type="http://schemas.openxmlformats.org/officeDocument/2006/relationships/image" Target="../media/image1291.pn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96.png"/><Relationship Id="rId3" Type="http://schemas.openxmlformats.org/officeDocument/2006/relationships/image" Target="../media/image1295.png"/><Relationship Id="rId2" Type="http://schemas.openxmlformats.org/officeDocument/2006/relationships/image" Target="../media/image1294.png"/><Relationship Id="rId1" Type="http://schemas.openxmlformats.org/officeDocument/2006/relationships/image" Target="../media/image1293.png"/></Relationships>
</file>

<file path=ppt/slides/_rels/slide86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98.png"/><Relationship Id="rId1" Type="http://schemas.openxmlformats.org/officeDocument/2006/relationships/image" Target="../media/image1297.png"/></Relationships>
</file>

<file path=ppt/slides/_rels/slide86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00.png"/><Relationship Id="rId1" Type="http://schemas.openxmlformats.org/officeDocument/2006/relationships/image" Target="../media/image1299.png"/></Relationships>
</file>

<file path=ppt/slides/_rels/slide8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2.png"/></Relationships>
</file>

<file path=ppt/slides/_rels/slide86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02.png"/><Relationship Id="rId2" Type="http://schemas.openxmlformats.org/officeDocument/2006/relationships/image" Target="../media/image1301.png"/><Relationship Id="rId1" Type="http://schemas.openxmlformats.org/officeDocument/2006/relationships/image" Target="../media/image1250.png"/></Relationships>
</file>

<file path=ppt/slides/_rels/slide86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05.png"/><Relationship Id="rId2" Type="http://schemas.openxmlformats.org/officeDocument/2006/relationships/image" Target="../media/image1304.png"/><Relationship Id="rId1" Type="http://schemas.openxmlformats.org/officeDocument/2006/relationships/image" Target="../media/image1303.png"/></Relationships>
</file>

<file path=ppt/slides/_rels/slide86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63.png"/><Relationship Id="rId2" Type="http://schemas.openxmlformats.org/officeDocument/2006/relationships/image" Target="../media/image1250.png"/><Relationship Id="rId1" Type="http://schemas.openxmlformats.org/officeDocument/2006/relationships/image" Target="../media/image1306.png"/></Relationships>
</file>

<file path=ppt/slides/_rels/slide869.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311.png"/><Relationship Id="rId4" Type="http://schemas.openxmlformats.org/officeDocument/2006/relationships/image" Target="../media/image1310.png"/><Relationship Id="rId3" Type="http://schemas.openxmlformats.org/officeDocument/2006/relationships/image" Target="../media/image1309.png"/><Relationship Id="rId2" Type="http://schemas.openxmlformats.org/officeDocument/2006/relationships/image" Target="../media/image1308.png"/><Relationship Id="rId1" Type="http://schemas.openxmlformats.org/officeDocument/2006/relationships/image" Target="../media/image1307.png"/></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0.xml.rels><?xml version="1.0" encoding="UTF-8" standalone="yes"?>
<Relationships xmlns="http://schemas.openxmlformats.org/package/2006/relationships"><Relationship Id="rId6" Type="http://schemas.openxmlformats.org/officeDocument/2006/relationships/notesSlide" Target="../notesSlides/notesSlide4.xml"/><Relationship Id="rId5" Type="http://schemas.openxmlformats.org/officeDocument/2006/relationships/slideLayout" Target="../slideLayouts/slideLayout7.xml"/><Relationship Id="rId4" Type="http://schemas.openxmlformats.org/officeDocument/2006/relationships/image" Target="../media/image1315.png"/><Relationship Id="rId3" Type="http://schemas.openxmlformats.org/officeDocument/2006/relationships/image" Target="../media/image1314.png"/><Relationship Id="rId2" Type="http://schemas.openxmlformats.org/officeDocument/2006/relationships/image" Target="../media/image1313.png"/><Relationship Id="rId1" Type="http://schemas.openxmlformats.org/officeDocument/2006/relationships/image" Target="../media/image1312.png"/></Relationships>
</file>

<file path=ppt/slides/_rels/slide87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6.png"/></Relationships>
</file>

<file path=ppt/slides/_rels/slide87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7.png"/></Relationships>
</file>

<file path=ppt/slides/_rels/slide87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8.png"/></Relationships>
</file>

<file path=ppt/slides/_rels/slide87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9.png"/></Relationships>
</file>

<file path=ppt/slides/_rels/slide87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20.png"/></Relationships>
</file>

<file path=ppt/slides/_rels/slide87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21.png"/></Relationships>
</file>

<file path=ppt/slides/_rels/slide87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22.png"/></Relationships>
</file>

<file path=ppt/slides/_rels/slide87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62.png"/><Relationship Id="rId1" Type="http://schemas.openxmlformats.org/officeDocument/2006/relationships/image" Target="../media/image1323.png"/></Relationships>
</file>

<file path=ppt/slides/_rels/slide87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2.png"/></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24.png"/><Relationship Id="rId1" Type="http://schemas.openxmlformats.org/officeDocument/2006/relationships/image" Target="../media/image462.png"/></Relationships>
</file>

<file path=ppt/slides/_rels/slide88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2.png"/></Relationships>
</file>

<file path=ppt/slides/_rels/slide88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62.png"/></Relationships>
</file>

<file path=ppt/slides/_rels/slide883.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330.png"/><Relationship Id="rId6" Type="http://schemas.openxmlformats.org/officeDocument/2006/relationships/image" Target="../media/image1329.png"/><Relationship Id="rId5" Type="http://schemas.openxmlformats.org/officeDocument/2006/relationships/image" Target="../media/image1328.png"/><Relationship Id="rId4" Type="http://schemas.openxmlformats.org/officeDocument/2006/relationships/image" Target="../media/image1327.png"/><Relationship Id="rId3" Type="http://schemas.openxmlformats.org/officeDocument/2006/relationships/image" Target="../media/image1326.png"/><Relationship Id="rId2" Type="http://schemas.openxmlformats.org/officeDocument/2006/relationships/image" Target="../media/image1325.png"/><Relationship Id="rId1" Type="http://schemas.openxmlformats.org/officeDocument/2006/relationships/image" Target="../media/image1250.png"/></Relationships>
</file>

<file path=ppt/slides/_rels/slide88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31.png"/></Relationships>
</file>

<file path=ppt/slides/_rels/slide8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32.png"/></Relationships>
</file>

<file path=ppt/slides/_rels/slide88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33.png"/></Relationships>
</file>

<file path=ppt/slides/_rels/slide8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34.png"/></Relationships>
</file>

<file path=ppt/slides/_rels/slide8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5.png"/><Relationship Id="rId1" Type="http://schemas.openxmlformats.org/officeDocument/2006/relationships/image" Target="../media/image114.png"/></Relationships>
</file>

<file path=ppt/slides/_rels/slide89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35.png"/></Relationships>
</file>

<file path=ppt/slides/_rels/slide8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36.png"/></Relationships>
</file>

<file path=ppt/slides/_rels/slide8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37.png"/></Relationships>
</file>

<file path=ppt/slides/_rels/slide8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4.png"/><Relationship Id="rId2" Type="http://schemas.openxmlformats.org/officeDocument/2006/relationships/image" Target="../media/image53.png"/><Relationship Id="rId1" Type="http://schemas.openxmlformats.org/officeDocument/2006/relationships/image" Target="../media/image704.png"/></Relationships>
</file>

<file path=ppt/slides/_rels/slide89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11.png"/><Relationship Id="rId4" Type="http://schemas.openxmlformats.org/officeDocument/2006/relationships/image" Target="../media/image106.png"/><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image" Target="../media/image711.png"/></Relationships>
</file>

<file path=ppt/slides/_rels/slide89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341.png"/><Relationship Id="rId4" Type="http://schemas.openxmlformats.org/officeDocument/2006/relationships/image" Target="../media/image1340.png"/><Relationship Id="rId3" Type="http://schemas.openxmlformats.org/officeDocument/2006/relationships/image" Target="../media/image1339.png"/><Relationship Id="rId2" Type="http://schemas.openxmlformats.org/officeDocument/2006/relationships/image" Target="../media/image703.png"/><Relationship Id="rId1" Type="http://schemas.openxmlformats.org/officeDocument/2006/relationships/image" Target="../media/image1338.png"/></Relationships>
</file>

<file path=ppt/slides/_rels/slide89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42.png"/></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43.png"/></Relationships>
</file>

<file path=ppt/slides/_rels/slide90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11.png"/><Relationship Id="rId4" Type="http://schemas.openxmlformats.org/officeDocument/2006/relationships/image" Target="../media/image106.png"/><Relationship Id="rId3" Type="http://schemas.openxmlformats.org/officeDocument/2006/relationships/image" Target="../media/image70.png"/><Relationship Id="rId2" Type="http://schemas.openxmlformats.org/officeDocument/2006/relationships/image" Target="../media/image69.png"/><Relationship Id="rId1" Type="http://schemas.openxmlformats.org/officeDocument/2006/relationships/image" Target="../media/image1344.png"/></Relationships>
</file>

<file path=ppt/slides/_rels/slide90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5.png"/></Relationships>
</file>

<file path=ppt/slides/_rels/slide9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4.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11.png"/><Relationship Id="rId7" Type="http://schemas.openxmlformats.org/officeDocument/2006/relationships/image" Target="../media/image110.png"/><Relationship Id="rId6" Type="http://schemas.openxmlformats.org/officeDocument/2006/relationships/image" Target="../media/image109.png"/><Relationship Id="rId5" Type="http://schemas.openxmlformats.org/officeDocument/2006/relationships/image" Target="../media/image108.png"/><Relationship Id="rId4" Type="http://schemas.openxmlformats.org/officeDocument/2006/relationships/image" Target="../media/image1345.png"/><Relationship Id="rId3" Type="http://schemas.openxmlformats.org/officeDocument/2006/relationships/image" Target="../media/image106.png"/><Relationship Id="rId2" Type="http://schemas.openxmlformats.org/officeDocument/2006/relationships/image" Target="../media/image70.png"/><Relationship Id="rId1" Type="http://schemas.openxmlformats.org/officeDocument/2006/relationships/image" Target="../media/image69.png"/></Relationships>
</file>

<file path=ppt/slides/_rels/slide90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46.png"/><Relationship Id="rId1" Type="http://schemas.openxmlformats.org/officeDocument/2006/relationships/customXml" Target="../ink/ink22.xml"/></Relationships>
</file>

<file path=ppt/slides/_rels/slide9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46.png"/><Relationship Id="rId3" Type="http://schemas.openxmlformats.org/officeDocument/2006/relationships/customXml" Target="../ink/ink23.xml"/><Relationship Id="rId2" Type="http://schemas.openxmlformats.org/officeDocument/2006/relationships/image" Target="../media/image1347.png"/><Relationship Id="rId1" Type="http://schemas.openxmlformats.org/officeDocument/2006/relationships/image" Target="../media/image1346.png"/></Relationships>
</file>

<file path=ppt/slides/_rels/slide90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352.png"/><Relationship Id="rId5" Type="http://schemas.openxmlformats.org/officeDocument/2006/relationships/image" Target="../media/image1346.png"/><Relationship Id="rId4" Type="http://schemas.openxmlformats.org/officeDocument/2006/relationships/image" Target="../media/image1351.png"/><Relationship Id="rId3" Type="http://schemas.openxmlformats.org/officeDocument/2006/relationships/image" Target="../media/image1350.png"/><Relationship Id="rId2" Type="http://schemas.openxmlformats.org/officeDocument/2006/relationships/image" Target="../media/image1349.png"/><Relationship Id="rId1" Type="http://schemas.openxmlformats.org/officeDocument/2006/relationships/image" Target="../media/image1348.png"/></Relationships>
</file>

<file path=ppt/slides/_rels/slide91.xml.rels><?xml version="1.0" encoding="UTF-8" standalone="yes"?>
<Relationships xmlns="http://schemas.openxmlformats.org/package/2006/relationships"><Relationship Id="rId4" Type="http://schemas.openxmlformats.org/officeDocument/2006/relationships/vmlDrawing" Target="../drawings/vmlDrawing1.vml"/><Relationship Id="rId3" Type="http://schemas.openxmlformats.org/officeDocument/2006/relationships/slideLayout" Target="../slideLayouts/slideLayout7.xml"/><Relationship Id="rId2" Type="http://schemas.openxmlformats.org/officeDocument/2006/relationships/image" Target="../media/image116.png"/><Relationship Id="rId1" Type="http://schemas.openxmlformats.org/officeDocument/2006/relationships/oleObject" Target="../embeddings/oleObject1.bin"/></Relationships>
</file>

<file path=ppt/slides/_rels/slide91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358.png"/><Relationship Id="rId5" Type="http://schemas.openxmlformats.org/officeDocument/2006/relationships/image" Target="../media/image1357.png"/><Relationship Id="rId4" Type="http://schemas.openxmlformats.org/officeDocument/2006/relationships/image" Target="../media/image1356.png"/><Relationship Id="rId3" Type="http://schemas.openxmlformats.org/officeDocument/2006/relationships/image" Target="../media/image1355.png"/><Relationship Id="rId2" Type="http://schemas.openxmlformats.org/officeDocument/2006/relationships/image" Target="../media/image1354.png"/><Relationship Id="rId1" Type="http://schemas.openxmlformats.org/officeDocument/2006/relationships/image" Target="../media/image1353.png"/></Relationships>
</file>

<file path=ppt/slides/_rels/slide91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361.png"/><Relationship Id="rId4" Type="http://schemas.openxmlformats.org/officeDocument/2006/relationships/image" Target="../media/image1360.png"/><Relationship Id="rId3" Type="http://schemas.openxmlformats.org/officeDocument/2006/relationships/image" Target="../media/image1359.png"/><Relationship Id="rId2" Type="http://schemas.openxmlformats.org/officeDocument/2006/relationships/image" Target="../media/image102.png"/><Relationship Id="rId1" Type="http://schemas.openxmlformats.org/officeDocument/2006/relationships/image" Target="../media/image101.png"/></Relationships>
</file>

<file path=ppt/slides/_rels/slide91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64.png"/><Relationship Id="rId2" Type="http://schemas.openxmlformats.org/officeDocument/2006/relationships/image" Target="../media/image1363.png"/><Relationship Id="rId1" Type="http://schemas.openxmlformats.org/officeDocument/2006/relationships/image" Target="../media/image1362.png"/></Relationships>
</file>

<file path=ppt/slides/_rels/slide91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65.png"/></Relationships>
</file>

<file path=ppt/slides/_rels/slide91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64.png"/><Relationship Id="rId1" Type="http://schemas.openxmlformats.org/officeDocument/2006/relationships/image" Target="../media/image1362.png"/></Relationships>
</file>

<file path=ppt/slides/_rels/slide91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64.png"/><Relationship Id="rId2" Type="http://schemas.openxmlformats.org/officeDocument/2006/relationships/image" Target="../media/image1363.png"/><Relationship Id="rId1" Type="http://schemas.openxmlformats.org/officeDocument/2006/relationships/image" Target="../media/image1362.png"/></Relationships>
</file>

<file path=ppt/slides/_rels/slide91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364.png"/><Relationship Id="rId3" Type="http://schemas.openxmlformats.org/officeDocument/2006/relationships/image" Target="../media/image1366.png"/><Relationship Id="rId2" Type="http://schemas.openxmlformats.org/officeDocument/2006/relationships/image" Target="../media/image1363.png"/><Relationship Id="rId1" Type="http://schemas.openxmlformats.org/officeDocument/2006/relationships/image" Target="../media/image1362.png"/></Relationships>
</file>

<file path=ppt/slides/_rels/slide9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63.png"/></Relationships>
</file>

<file path=ppt/slides/_rels/slide91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64.png"/><Relationship Id="rId2" Type="http://schemas.openxmlformats.org/officeDocument/2006/relationships/image" Target="../media/image1363.png"/><Relationship Id="rId1" Type="http://schemas.openxmlformats.org/officeDocument/2006/relationships/image" Target="../media/image1362.png"/></Relationships>
</file>

<file path=ppt/slides/_rels/slide91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64.png"/><Relationship Id="rId2" Type="http://schemas.openxmlformats.org/officeDocument/2006/relationships/image" Target="../media/image1363.png"/><Relationship Id="rId1" Type="http://schemas.openxmlformats.org/officeDocument/2006/relationships/image" Target="../media/image1362.png"/></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68.png"/><Relationship Id="rId2" Type="http://schemas.openxmlformats.org/officeDocument/2006/relationships/image" Target="../media/image1364.png"/><Relationship Id="rId1" Type="http://schemas.openxmlformats.org/officeDocument/2006/relationships/image" Target="../media/image1367.png"/></Relationships>
</file>

<file path=ppt/slides/_rels/slide921.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372.png"/><Relationship Id="rId6" Type="http://schemas.openxmlformats.org/officeDocument/2006/relationships/image" Target="../media/image1371.png"/><Relationship Id="rId5" Type="http://schemas.openxmlformats.org/officeDocument/2006/relationships/image" Target="../media/image1370.png"/><Relationship Id="rId4" Type="http://schemas.openxmlformats.org/officeDocument/2006/relationships/image" Target="../media/image1369.png"/><Relationship Id="rId3" Type="http://schemas.openxmlformats.org/officeDocument/2006/relationships/image" Target="../media/image1368.png"/><Relationship Id="rId2" Type="http://schemas.openxmlformats.org/officeDocument/2006/relationships/image" Target="../media/image1364.png"/><Relationship Id="rId1" Type="http://schemas.openxmlformats.org/officeDocument/2006/relationships/image" Target="../media/image1367.png"/></Relationships>
</file>

<file path=ppt/slides/_rels/slide92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373.png"/><Relationship Id="rId3" Type="http://schemas.openxmlformats.org/officeDocument/2006/relationships/image" Target="../media/image1368.png"/><Relationship Id="rId2" Type="http://schemas.openxmlformats.org/officeDocument/2006/relationships/image" Target="../media/image1364.png"/><Relationship Id="rId1" Type="http://schemas.openxmlformats.org/officeDocument/2006/relationships/image" Target="../media/image1367.png"/></Relationships>
</file>

<file path=ppt/slides/_rels/slide9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74.png"/></Relationships>
</file>

<file path=ppt/slides/_rels/slide924.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375.png"/><Relationship Id="rId7" Type="http://schemas.openxmlformats.org/officeDocument/2006/relationships/image" Target="../media/image111.png"/><Relationship Id="rId6" Type="http://schemas.openxmlformats.org/officeDocument/2006/relationships/image" Target="../media/image110.png"/><Relationship Id="rId5" Type="http://schemas.openxmlformats.org/officeDocument/2006/relationships/image" Target="../media/image109.png"/><Relationship Id="rId4" Type="http://schemas.openxmlformats.org/officeDocument/2006/relationships/image" Target="../media/image108.png"/><Relationship Id="rId3" Type="http://schemas.openxmlformats.org/officeDocument/2006/relationships/image" Target="../media/image106.png"/><Relationship Id="rId2" Type="http://schemas.openxmlformats.org/officeDocument/2006/relationships/image" Target="../media/image70.png"/><Relationship Id="rId1" Type="http://schemas.openxmlformats.org/officeDocument/2006/relationships/image" Target="../media/image69.png"/></Relationships>
</file>

<file path=ppt/slides/_rels/slide92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64.png"/><Relationship Id="rId2" Type="http://schemas.openxmlformats.org/officeDocument/2006/relationships/image" Target="../media/image1363.png"/><Relationship Id="rId1" Type="http://schemas.openxmlformats.org/officeDocument/2006/relationships/image" Target="../media/image1362.png"/></Relationships>
</file>

<file path=ppt/slides/_rels/slide92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64.png"/><Relationship Id="rId2" Type="http://schemas.openxmlformats.org/officeDocument/2006/relationships/image" Target="../media/image1363.png"/><Relationship Id="rId1" Type="http://schemas.openxmlformats.org/officeDocument/2006/relationships/image" Target="../media/image1362.png"/></Relationships>
</file>

<file path=ppt/slides/_rels/slide92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50.png"/><Relationship Id="rId3" Type="http://schemas.openxmlformats.org/officeDocument/2006/relationships/image" Target="../media/image1364.png"/><Relationship Id="rId2" Type="http://schemas.openxmlformats.org/officeDocument/2006/relationships/image" Target="../media/image1363.png"/><Relationship Id="rId1" Type="http://schemas.openxmlformats.org/officeDocument/2006/relationships/image" Target="../media/image1362.png"/></Relationships>
</file>

<file path=ppt/slides/_rels/slide9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76.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77.png"/></Relationships>
</file>

<file path=ppt/slides/_rels/slide93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46.png"/><Relationship Id="rId1" Type="http://schemas.openxmlformats.org/officeDocument/2006/relationships/customXml" Target="../ink/ink24.xml"/></Relationships>
</file>

<file path=ppt/slides/_rels/slide9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246.png"/><Relationship Id="rId4" Type="http://schemas.openxmlformats.org/officeDocument/2006/relationships/customXml" Target="../ink/ink25.xml"/><Relationship Id="rId3" Type="http://schemas.openxmlformats.org/officeDocument/2006/relationships/image" Target="../media/image578.png"/><Relationship Id="rId2" Type="http://schemas.openxmlformats.org/officeDocument/2006/relationships/image" Target="../media/image577.png"/><Relationship Id="rId1" Type="http://schemas.openxmlformats.org/officeDocument/2006/relationships/image" Target="../media/image576.png"/></Relationships>
</file>

<file path=ppt/slides/_rels/slide934.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381.png"/><Relationship Id="rId6" Type="http://schemas.openxmlformats.org/officeDocument/2006/relationships/image" Target="../media/image1380.png"/><Relationship Id="rId5" Type="http://schemas.openxmlformats.org/officeDocument/2006/relationships/image" Target="../media/image1379.png"/><Relationship Id="rId4" Type="http://schemas.openxmlformats.org/officeDocument/2006/relationships/image" Target="../media/image1378.png"/><Relationship Id="rId3" Type="http://schemas.openxmlformats.org/officeDocument/2006/relationships/image" Target="../media/image578.png"/><Relationship Id="rId2" Type="http://schemas.openxmlformats.org/officeDocument/2006/relationships/image" Target="../media/image577.png"/><Relationship Id="rId1" Type="http://schemas.openxmlformats.org/officeDocument/2006/relationships/image" Target="../media/image576.png"/></Relationships>
</file>

<file path=ppt/slides/_rels/slide93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383.png"/><Relationship Id="rId4" Type="http://schemas.openxmlformats.org/officeDocument/2006/relationships/image" Target="../media/image1382.png"/><Relationship Id="rId3" Type="http://schemas.openxmlformats.org/officeDocument/2006/relationships/image" Target="../media/image578.png"/><Relationship Id="rId2" Type="http://schemas.openxmlformats.org/officeDocument/2006/relationships/image" Target="../media/image577.png"/><Relationship Id="rId1" Type="http://schemas.openxmlformats.org/officeDocument/2006/relationships/image" Target="../media/image576.png"/></Relationships>
</file>

<file path=ppt/slides/_rels/slide93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84.png"/></Relationships>
</file>

<file path=ppt/slides/_rels/slide93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86.png"/><Relationship Id="rId2" Type="http://schemas.openxmlformats.org/officeDocument/2006/relationships/image" Target="../media/image1385.png"/><Relationship Id="rId1" Type="http://schemas.openxmlformats.org/officeDocument/2006/relationships/image" Target="../media/image1384.png"/></Relationships>
</file>

<file path=ppt/slides/_rels/slide93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87.png"/><Relationship Id="rId2" Type="http://schemas.openxmlformats.org/officeDocument/2006/relationships/image" Target="../media/image1384.png"/><Relationship Id="rId1" Type="http://schemas.openxmlformats.org/officeDocument/2006/relationships/image" Target="../media/image1385.png"/></Relationships>
</file>

<file path=ppt/slides/_rels/slide93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89.png"/><Relationship Id="rId2" Type="http://schemas.openxmlformats.org/officeDocument/2006/relationships/image" Target="../media/image1388.png"/><Relationship Id="rId1" Type="http://schemas.openxmlformats.org/officeDocument/2006/relationships/image" Target="../media/image1384.png"/></Relationships>
</file>

<file path=ppt/slides/_rels/slide9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8.jpeg"/><Relationship Id="rId1" Type="http://schemas.openxmlformats.org/officeDocument/2006/relationships/image" Target="../media/image117.jpeg"/></Relationships>
</file>

<file path=ppt/slides/_rels/slide94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91.png"/><Relationship Id="rId2" Type="http://schemas.openxmlformats.org/officeDocument/2006/relationships/image" Target="../media/image1390.png"/><Relationship Id="rId1" Type="http://schemas.openxmlformats.org/officeDocument/2006/relationships/image" Target="../media/image1384.png"/></Relationships>
</file>

<file path=ppt/slides/_rels/slide94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93.png"/><Relationship Id="rId1" Type="http://schemas.openxmlformats.org/officeDocument/2006/relationships/image" Target="../media/image1392.png"/></Relationships>
</file>

<file path=ppt/slides/_rels/slide9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84.png"/></Relationships>
</file>

<file path=ppt/slides/_rels/slide94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95.png"/><Relationship Id="rId2" Type="http://schemas.openxmlformats.org/officeDocument/2006/relationships/image" Target="../media/image1394.png"/><Relationship Id="rId1" Type="http://schemas.openxmlformats.org/officeDocument/2006/relationships/image" Target="../media/image1384.png"/></Relationships>
</file>

<file path=ppt/slides/_rels/slide94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399.png"/><Relationship Id="rId4" Type="http://schemas.openxmlformats.org/officeDocument/2006/relationships/image" Target="../media/image1398.png"/><Relationship Id="rId3" Type="http://schemas.openxmlformats.org/officeDocument/2006/relationships/image" Target="../media/image1397.png"/><Relationship Id="rId2" Type="http://schemas.openxmlformats.org/officeDocument/2006/relationships/image" Target="../media/image1396.png"/><Relationship Id="rId1" Type="http://schemas.openxmlformats.org/officeDocument/2006/relationships/image" Target="../media/image1395.png"/></Relationships>
</file>

<file path=ppt/slides/_rels/slide945.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03.png"/><Relationship Id="rId4" Type="http://schemas.openxmlformats.org/officeDocument/2006/relationships/image" Target="../media/image1402.png"/><Relationship Id="rId3" Type="http://schemas.openxmlformats.org/officeDocument/2006/relationships/image" Target="../media/image1401.png"/><Relationship Id="rId2" Type="http://schemas.openxmlformats.org/officeDocument/2006/relationships/image" Target="../media/image1400.png"/><Relationship Id="rId1" Type="http://schemas.openxmlformats.org/officeDocument/2006/relationships/image" Target="../media/image1395.png"/></Relationships>
</file>

<file path=ppt/slides/_rels/slide94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05.png"/><Relationship Id="rId1" Type="http://schemas.openxmlformats.org/officeDocument/2006/relationships/image" Target="../media/image1404.png"/></Relationships>
</file>

<file path=ppt/slides/_rels/slide94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46.png"/><Relationship Id="rId1" Type="http://schemas.openxmlformats.org/officeDocument/2006/relationships/customXml" Target="../ink/ink26.xml"/></Relationships>
</file>

<file path=ppt/slides/_rels/slide9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06.png"/></Relationships>
</file>

<file path=ppt/slides/_rels/slide94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09.png"/><Relationship Id="rId2" Type="http://schemas.openxmlformats.org/officeDocument/2006/relationships/image" Target="../media/image1408.png"/><Relationship Id="rId1" Type="http://schemas.openxmlformats.org/officeDocument/2006/relationships/image" Target="../media/image1407.png"/></Relationships>
</file>

<file path=ppt/slides/_rels/slide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9.jpeg"/></Relationships>
</file>

<file path=ppt/slides/_rels/slide95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11.png"/><Relationship Id="rId1" Type="http://schemas.openxmlformats.org/officeDocument/2006/relationships/image" Target="../media/image1410.png"/></Relationships>
</file>

<file path=ppt/slides/_rels/slide95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07.png"/></Relationships>
</file>

<file path=ppt/slides/_rels/slide95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13.png"/><Relationship Id="rId2" Type="http://schemas.openxmlformats.org/officeDocument/2006/relationships/image" Target="../media/image1412.png"/><Relationship Id="rId1" Type="http://schemas.openxmlformats.org/officeDocument/2006/relationships/image" Target="../media/image1407.png"/></Relationships>
</file>

<file path=ppt/slides/_rels/slide95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15.png"/><Relationship Id="rId1" Type="http://schemas.openxmlformats.org/officeDocument/2006/relationships/image" Target="../media/image1414.png"/></Relationships>
</file>

<file path=ppt/slides/_rels/slide9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18.png"/><Relationship Id="rId2" Type="http://schemas.openxmlformats.org/officeDocument/2006/relationships/image" Target="../media/image1417.png"/><Relationship Id="rId1" Type="http://schemas.openxmlformats.org/officeDocument/2006/relationships/image" Target="../media/image1416.png"/></Relationships>
</file>

<file path=ppt/slides/_rels/slide956.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422.png"/><Relationship Id="rId6" Type="http://schemas.openxmlformats.org/officeDocument/2006/relationships/image" Target="../media/image1421.png"/><Relationship Id="rId5" Type="http://schemas.openxmlformats.org/officeDocument/2006/relationships/image" Target="../media/image1420.png"/><Relationship Id="rId4" Type="http://schemas.openxmlformats.org/officeDocument/2006/relationships/image" Target="../media/image1419.png"/><Relationship Id="rId3" Type="http://schemas.openxmlformats.org/officeDocument/2006/relationships/image" Target="../media/image1418.png"/><Relationship Id="rId2" Type="http://schemas.openxmlformats.org/officeDocument/2006/relationships/image" Target="../media/image1417.png"/><Relationship Id="rId1" Type="http://schemas.openxmlformats.org/officeDocument/2006/relationships/image" Target="../media/image1416.png"/></Relationships>
</file>

<file path=ppt/slides/_rels/slide957.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427.png"/><Relationship Id="rId7" Type="http://schemas.openxmlformats.org/officeDocument/2006/relationships/image" Target="../media/image1426.png"/><Relationship Id="rId6" Type="http://schemas.openxmlformats.org/officeDocument/2006/relationships/image" Target="../media/image1425.png"/><Relationship Id="rId5" Type="http://schemas.openxmlformats.org/officeDocument/2006/relationships/image" Target="../media/image1424.png"/><Relationship Id="rId4" Type="http://schemas.openxmlformats.org/officeDocument/2006/relationships/image" Target="../media/image1423.png"/><Relationship Id="rId3" Type="http://schemas.openxmlformats.org/officeDocument/2006/relationships/image" Target="../media/image1418.png"/><Relationship Id="rId2" Type="http://schemas.openxmlformats.org/officeDocument/2006/relationships/image" Target="../media/image1417.png"/><Relationship Id="rId1" Type="http://schemas.openxmlformats.org/officeDocument/2006/relationships/image" Target="../media/image1416.png"/></Relationships>
</file>

<file path=ppt/slides/_rels/slide95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28.png"/></Relationships>
</file>

<file path=ppt/slides/_rels/slide959.xml.rels><?xml version="1.0" encoding="UTF-8" standalone="yes"?>
<Relationships xmlns="http://schemas.openxmlformats.org/package/2006/relationships"><Relationship Id="rId9" Type="http://schemas.openxmlformats.org/officeDocument/2006/relationships/image" Target="../media/image1436.png"/><Relationship Id="rId8" Type="http://schemas.openxmlformats.org/officeDocument/2006/relationships/image" Target="../media/image1435.png"/><Relationship Id="rId7" Type="http://schemas.openxmlformats.org/officeDocument/2006/relationships/image" Target="../media/image1434.png"/><Relationship Id="rId6" Type="http://schemas.openxmlformats.org/officeDocument/2006/relationships/image" Target="../media/image1433.png"/><Relationship Id="rId5" Type="http://schemas.openxmlformats.org/officeDocument/2006/relationships/image" Target="../media/image1009.png"/><Relationship Id="rId4" Type="http://schemas.openxmlformats.org/officeDocument/2006/relationships/image" Target="../media/image1432.png"/><Relationship Id="rId3" Type="http://schemas.openxmlformats.org/officeDocument/2006/relationships/image" Target="../media/image1431.png"/><Relationship Id="rId2" Type="http://schemas.openxmlformats.org/officeDocument/2006/relationships/image" Target="../media/image1430.png"/><Relationship Id="rId14" Type="http://schemas.openxmlformats.org/officeDocument/2006/relationships/slideLayout" Target="../slideLayouts/slideLayout7.xml"/><Relationship Id="rId13" Type="http://schemas.openxmlformats.org/officeDocument/2006/relationships/image" Target="../media/image1440.png"/><Relationship Id="rId12" Type="http://schemas.openxmlformats.org/officeDocument/2006/relationships/image" Target="../media/image1439.png"/><Relationship Id="rId11" Type="http://schemas.openxmlformats.org/officeDocument/2006/relationships/image" Target="../media/image1438.png"/><Relationship Id="rId10" Type="http://schemas.openxmlformats.org/officeDocument/2006/relationships/image" Target="../media/image1437.png"/><Relationship Id="rId1" Type="http://schemas.openxmlformats.org/officeDocument/2006/relationships/image" Target="../media/image1429.png"/></Relationships>
</file>

<file path=ppt/slides/_rels/slide9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0.jpeg"/></Relationships>
</file>

<file path=ppt/slides/_rels/slide96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42.png"/><Relationship Id="rId2" Type="http://schemas.openxmlformats.org/officeDocument/2006/relationships/image" Target="../media/image1441.png"/><Relationship Id="rId1" Type="http://schemas.openxmlformats.org/officeDocument/2006/relationships/image" Target="../media/image1440.png"/></Relationships>
</file>

<file path=ppt/slides/_rels/slide96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45.png"/><Relationship Id="rId2" Type="http://schemas.openxmlformats.org/officeDocument/2006/relationships/image" Target="../media/image1444.png"/><Relationship Id="rId1" Type="http://schemas.openxmlformats.org/officeDocument/2006/relationships/image" Target="../media/image1443.png"/></Relationships>
</file>

<file path=ppt/slides/_rels/slide9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46.png"/></Relationships>
</file>

<file path=ppt/slides/_rels/slide96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49.png"/><Relationship Id="rId2" Type="http://schemas.openxmlformats.org/officeDocument/2006/relationships/image" Target="../media/image1448.png"/><Relationship Id="rId1" Type="http://schemas.openxmlformats.org/officeDocument/2006/relationships/image" Target="../media/image1447.png"/></Relationships>
</file>

<file path=ppt/slides/_rels/slide96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52.png"/><Relationship Id="rId4" Type="http://schemas.openxmlformats.org/officeDocument/2006/relationships/image" Target="../media/image1451.png"/><Relationship Id="rId3" Type="http://schemas.openxmlformats.org/officeDocument/2006/relationships/image" Target="../media/image1450.png"/><Relationship Id="rId2" Type="http://schemas.openxmlformats.org/officeDocument/2006/relationships/image" Target="../media/image1449.png"/><Relationship Id="rId1" Type="http://schemas.openxmlformats.org/officeDocument/2006/relationships/image" Target="../media/image1448.png"/></Relationships>
</file>

<file path=ppt/slides/_rels/slide9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47.png"/></Relationships>
</file>

<file path=ppt/slides/_rels/slide96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46.png"/><Relationship Id="rId1" Type="http://schemas.openxmlformats.org/officeDocument/2006/relationships/customXml" Target="../ink/ink27.xml"/></Relationships>
</file>

<file path=ppt/slides/_rels/slide967.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458.png"/><Relationship Id="rId5" Type="http://schemas.openxmlformats.org/officeDocument/2006/relationships/image" Target="../media/image1457.png"/><Relationship Id="rId4" Type="http://schemas.openxmlformats.org/officeDocument/2006/relationships/image" Target="../media/image1456.png"/><Relationship Id="rId3" Type="http://schemas.openxmlformats.org/officeDocument/2006/relationships/image" Target="../media/image1455.png"/><Relationship Id="rId2" Type="http://schemas.openxmlformats.org/officeDocument/2006/relationships/image" Target="../media/image1454.png"/><Relationship Id="rId1" Type="http://schemas.openxmlformats.org/officeDocument/2006/relationships/image" Target="../media/image1453.png"/></Relationships>
</file>

<file path=ppt/slides/_rels/slide968.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458.png"/><Relationship Id="rId5" Type="http://schemas.openxmlformats.org/officeDocument/2006/relationships/image" Target="../media/image1457.png"/><Relationship Id="rId4" Type="http://schemas.openxmlformats.org/officeDocument/2006/relationships/image" Target="../media/image1456.png"/><Relationship Id="rId3" Type="http://schemas.openxmlformats.org/officeDocument/2006/relationships/image" Target="../media/image1455.png"/><Relationship Id="rId2" Type="http://schemas.openxmlformats.org/officeDocument/2006/relationships/image" Target="../media/image1454.png"/><Relationship Id="rId1" Type="http://schemas.openxmlformats.org/officeDocument/2006/relationships/image" Target="../media/image1453.png"/></Relationships>
</file>

<file path=ppt/slides/_rels/slide96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458.png"/><Relationship Id="rId5" Type="http://schemas.openxmlformats.org/officeDocument/2006/relationships/image" Target="../media/image1457.png"/><Relationship Id="rId4" Type="http://schemas.openxmlformats.org/officeDocument/2006/relationships/image" Target="../media/image1456.png"/><Relationship Id="rId3" Type="http://schemas.openxmlformats.org/officeDocument/2006/relationships/image" Target="../media/image1455.png"/><Relationship Id="rId2" Type="http://schemas.openxmlformats.org/officeDocument/2006/relationships/image" Target="../media/image1454.png"/><Relationship Id="rId1" Type="http://schemas.openxmlformats.org/officeDocument/2006/relationships/image" Target="../media/image1453.png"/></Relationships>
</file>

<file path=ppt/slides/_rels/slide9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1.emf"/></Relationships>
</file>

<file path=ppt/slides/_rels/slide970.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458.png"/><Relationship Id="rId6" Type="http://schemas.openxmlformats.org/officeDocument/2006/relationships/image" Target="../media/image1457.png"/><Relationship Id="rId5" Type="http://schemas.openxmlformats.org/officeDocument/2006/relationships/image" Target="../media/image1456.png"/><Relationship Id="rId4" Type="http://schemas.openxmlformats.org/officeDocument/2006/relationships/image" Target="../media/image1455.png"/><Relationship Id="rId3" Type="http://schemas.openxmlformats.org/officeDocument/2006/relationships/image" Target="../media/image1454.png"/><Relationship Id="rId2" Type="http://schemas.openxmlformats.org/officeDocument/2006/relationships/image" Target="../media/image1460.png"/><Relationship Id="rId1" Type="http://schemas.openxmlformats.org/officeDocument/2006/relationships/image" Target="../media/image1459.png"/></Relationships>
</file>

<file path=ppt/slides/_rels/slide97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57.png"/><Relationship Id="rId4" Type="http://schemas.openxmlformats.org/officeDocument/2006/relationships/image" Target="../media/image1456.png"/><Relationship Id="rId3" Type="http://schemas.openxmlformats.org/officeDocument/2006/relationships/image" Target="../media/image1455.png"/><Relationship Id="rId2" Type="http://schemas.openxmlformats.org/officeDocument/2006/relationships/image" Target="../media/image1454.png"/><Relationship Id="rId1" Type="http://schemas.openxmlformats.org/officeDocument/2006/relationships/image" Target="../media/image1460.png"/></Relationships>
</file>

<file path=ppt/slides/_rels/slide97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57.png"/><Relationship Id="rId4" Type="http://schemas.openxmlformats.org/officeDocument/2006/relationships/image" Target="../media/image1456.png"/><Relationship Id="rId3" Type="http://schemas.openxmlformats.org/officeDocument/2006/relationships/image" Target="../media/image1455.png"/><Relationship Id="rId2" Type="http://schemas.openxmlformats.org/officeDocument/2006/relationships/image" Target="../media/image1454.png"/><Relationship Id="rId1" Type="http://schemas.openxmlformats.org/officeDocument/2006/relationships/image" Target="../media/image1460.png"/></Relationships>
</file>

<file path=ppt/slides/_rels/slide97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57.png"/><Relationship Id="rId4" Type="http://schemas.openxmlformats.org/officeDocument/2006/relationships/image" Target="../media/image1456.png"/><Relationship Id="rId3" Type="http://schemas.openxmlformats.org/officeDocument/2006/relationships/image" Target="../media/image1455.png"/><Relationship Id="rId2" Type="http://schemas.openxmlformats.org/officeDocument/2006/relationships/image" Target="../media/image1454.png"/><Relationship Id="rId1" Type="http://schemas.openxmlformats.org/officeDocument/2006/relationships/image" Target="../media/image1460.png"/></Relationships>
</file>

<file path=ppt/slides/_rels/slide974.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461.png"/><Relationship Id="rId5" Type="http://schemas.openxmlformats.org/officeDocument/2006/relationships/image" Target="../media/image1457.png"/><Relationship Id="rId4" Type="http://schemas.openxmlformats.org/officeDocument/2006/relationships/image" Target="../media/image1456.png"/><Relationship Id="rId3" Type="http://schemas.openxmlformats.org/officeDocument/2006/relationships/image" Target="../media/image1455.png"/><Relationship Id="rId2" Type="http://schemas.openxmlformats.org/officeDocument/2006/relationships/image" Target="../media/image1454.png"/><Relationship Id="rId1" Type="http://schemas.openxmlformats.org/officeDocument/2006/relationships/image" Target="../media/image1460.png"/></Relationships>
</file>

<file path=ppt/slides/_rels/slide975.xml.rels><?xml version="1.0" encoding="UTF-8" standalone="yes"?>
<Relationships xmlns="http://schemas.openxmlformats.org/package/2006/relationships"><Relationship Id="rId9" Type="http://schemas.openxmlformats.org/officeDocument/2006/relationships/image" Target="../media/image1464.png"/><Relationship Id="rId8" Type="http://schemas.openxmlformats.org/officeDocument/2006/relationships/image" Target="../media/image1463.png"/><Relationship Id="rId7" Type="http://schemas.openxmlformats.org/officeDocument/2006/relationships/image" Target="../media/image1462.png"/><Relationship Id="rId6" Type="http://schemas.openxmlformats.org/officeDocument/2006/relationships/image" Target="../media/image1461.png"/><Relationship Id="rId5" Type="http://schemas.openxmlformats.org/officeDocument/2006/relationships/image" Target="../media/image1457.png"/><Relationship Id="rId4" Type="http://schemas.openxmlformats.org/officeDocument/2006/relationships/image" Target="../media/image1456.png"/><Relationship Id="rId3" Type="http://schemas.openxmlformats.org/officeDocument/2006/relationships/image" Target="../media/image1455.png"/><Relationship Id="rId2" Type="http://schemas.openxmlformats.org/officeDocument/2006/relationships/image" Target="../media/image1454.png"/><Relationship Id="rId10" Type="http://schemas.openxmlformats.org/officeDocument/2006/relationships/slideLayout" Target="../slideLayouts/slideLayout7.xml"/><Relationship Id="rId1" Type="http://schemas.openxmlformats.org/officeDocument/2006/relationships/image" Target="../media/image1460.png"/></Relationships>
</file>

<file path=ppt/slides/_rels/slide976.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466.png"/><Relationship Id="rId6" Type="http://schemas.openxmlformats.org/officeDocument/2006/relationships/image" Target="../media/image1465.png"/><Relationship Id="rId5" Type="http://schemas.openxmlformats.org/officeDocument/2006/relationships/image" Target="../media/image1461.png"/><Relationship Id="rId4" Type="http://schemas.openxmlformats.org/officeDocument/2006/relationships/image" Target="../media/image1456.png"/><Relationship Id="rId3" Type="http://schemas.openxmlformats.org/officeDocument/2006/relationships/image" Target="../media/image1455.png"/><Relationship Id="rId2" Type="http://schemas.openxmlformats.org/officeDocument/2006/relationships/image" Target="../media/image1454.png"/><Relationship Id="rId1" Type="http://schemas.openxmlformats.org/officeDocument/2006/relationships/image" Target="../media/image1460.png"/></Relationships>
</file>

<file path=ppt/slides/_rels/slide977.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470.png"/><Relationship Id="rId7" Type="http://schemas.openxmlformats.org/officeDocument/2006/relationships/image" Target="../media/image1469.png"/><Relationship Id="rId6" Type="http://schemas.openxmlformats.org/officeDocument/2006/relationships/image" Target="../media/image1468.png"/><Relationship Id="rId5" Type="http://schemas.openxmlformats.org/officeDocument/2006/relationships/image" Target="../media/image1461.png"/><Relationship Id="rId4" Type="http://schemas.openxmlformats.org/officeDocument/2006/relationships/image" Target="../media/image1456.png"/><Relationship Id="rId3" Type="http://schemas.openxmlformats.org/officeDocument/2006/relationships/image" Target="../media/image1455.png"/><Relationship Id="rId2" Type="http://schemas.openxmlformats.org/officeDocument/2006/relationships/image" Target="../media/image1454.png"/><Relationship Id="rId1" Type="http://schemas.openxmlformats.org/officeDocument/2006/relationships/image" Target="../media/image1467.png"/></Relationships>
</file>

<file path=ppt/slides/_rels/slide97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73.png"/><Relationship Id="rId2" Type="http://schemas.openxmlformats.org/officeDocument/2006/relationships/image" Target="../media/image1472.png"/><Relationship Id="rId1" Type="http://schemas.openxmlformats.org/officeDocument/2006/relationships/image" Target="../media/image1471.png"/></Relationships>
</file>

<file path=ppt/slides/_rels/slide9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2.emf"/></Relationships>
</file>

<file path=ppt/slides/_rels/slide9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75.png"/><Relationship Id="rId4" Type="http://schemas.openxmlformats.org/officeDocument/2006/relationships/image" Target="../media/image1474.png"/><Relationship Id="rId3" Type="http://schemas.openxmlformats.org/officeDocument/2006/relationships/image" Target="../media/image1364.png"/><Relationship Id="rId2" Type="http://schemas.openxmlformats.org/officeDocument/2006/relationships/image" Target="../media/image1363.png"/><Relationship Id="rId1" Type="http://schemas.openxmlformats.org/officeDocument/2006/relationships/image" Target="../media/image1362.png"/></Relationships>
</file>

<file path=ppt/slides/_rels/slide9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477.png"/><Relationship Id="rId3" Type="http://schemas.openxmlformats.org/officeDocument/2006/relationships/image" Target="../media/image1363.png"/><Relationship Id="rId2" Type="http://schemas.openxmlformats.org/officeDocument/2006/relationships/image" Target="../media/image1476.png"/><Relationship Id="rId1" Type="http://schemas.openxmlformats.org/officeDocument/2006/relationships/image" Target="../media/image1250.png"/></Relationships>
</file>

<file path=ppt/slides/_rels/slide9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audio" Target="../media/audio1.wav"/><Relationship Id="rId1" Type="http://schemas.openxmlformats.org/officeDocument/2006/relationships/image" Target="../media/image1478.png"/></Relationships>
</file>

<file path=ppt/slides/_rels/slide9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66.png"/><Relationship Id="rId4" Type="http://schemas.openxmlformats.org/officeDocument/2006/relationships/image" Target="../media/image780.png"/><Relationship Id="rId3" Type="http://schemas.openxmlformats.org/officeDocument/2006/relationships/image" Target="../media/image648.png"/><Relationship Id="rId2" Type="http://schemas.openxmlformats.org/officeDocument/2006/relationships/image" Target="../media/image647.png"/><Relationship Id="rId1" Type="http://schemas.openxmlformats.org/officeDocument/2006/relationships/image" Target="../media/image1479.png"/></Relationships>
</file>

<file path=ppt/slides/_rels/slide989.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484.png"/><Relationship Id="rId7" Type="http://schemas.openxmlformats.org/officeDocument/2006/relationships/image" Target="../media/image1483.png"/><Relationship Id="rId6" Type="http://schemas.openxmlformats.org/officeDocument/2006/relationships/image" Target="../media/image1482.png"/><Relationship Id="rId5" Type="http://schemas.openxmlformats.org/officeDocument/2006/relationships/image" Target="../media/image666.png"/><Relationship Id="rId4" Type="http://schemas.openxmlformats.org/officeDocument/2006/relationships/image" Target="../media/image780.png"/><Relationship Id="rId3" Type="http://schemas.openxmlformats.org/officeDocument/2006/relationships/image" Target="../media/image648.png"/><Relationship Id="rId2" Type="http://schemas.openxmlformats.org/officeDocument/2006/relationships/image" Target="../media/image1481.png"/><Relationship Id="rId1" Type="http://schemas.openxmlformats.org/officeDocument/2006/relationships/image" Target="../media/image1480.png"/></Relationships>
</file>

<file path=ppt/slides/_rels/slide9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png"/></Relationships>
</file>

<file path=ppt/slides/_rels/slide990.xml.rels><?xml version="1.0" encoding="UTF-8" standalone="yes"?>
<Relationships xmlns="http://schemas.openxmlformats.org/package/2006/relationships"><Relationship Id="rId9" Type="http://schemas.openxmlformats.org/officeDocument/2006/relationships/image" Target="../media/image1484.png"/><Relationship Id="rId8" Type="http://schemas.openxmlformats.org/officeDocument/2006/relationships/image" Target="../media/image1483.png"/><Relationship Id="rId7" Type="http://schemas.openxmlformats.org/officeDocument/2006/relationships/image" Target="../media/image1482.png"/><Relationship Id="rId6" Type="http://schemas.openxmlformats.org/officeDocument/2006/relationships/image" Target="../media/image666.png"/><Relationship Id="rId5" Type="http://schemas.openxmlformats.org/officeDocument/2006/relationships/image" Target="../media/image780.png"/><Relationship Id="rId4" Type="http://schemas.openxmlformats.org/officeDocument/2006/relationships/image" Target="../media/image1481.png"/><Relationship Id="rId3" Type="http://schemas.openxmlformats.org/officeDocument/2006/relationships/image" Target="../media/image1480.png"/><Relationship Id="rId2" Type="http://schemas.openxmlformats.org/officeDocument/2006/relationships/image" Target="../media/image1486.png"/><Relationship Id="rId12" Type="http://schemas.openxmlformats.org/officeDocument/2006/relationships/slideLayout" Target="../slideLayouts/slideLayout7.xml"/><Relationship Id="rId11" Type="http://schemas.openxmlformats.org/officeDocument/2006/relationships/image" Target="../media/image1488.png"/><Relationship Id="rId10" Type="http://schemas.openxmlformats.org/officeDocument/2006/relationships/image" Target="../media/image1487.png"/><Relationship Id="rId1" Type="http://schemas.openxmlformats.org/officeDocument/2006/relationships/image" Target="../media/image1485.png"/></Relationships>
</file>

<file path=ppt/slides/_rels/slide991.xml.rels><?xml version="1.0" encoding="UTF-8" standalone="yes"?>
<Relationships xmlns="http://schemas.openxmlformats.org/package/2006/relationships"><Relationship Id="rId9" Type="http://schemas.openxmlformats.org/officeDocument/2006/relationships/image" Target="../media/image1490.png"/><Relationship Id="rId8" Type="http://schemas.openxmlformats.org/officeDocument/2006/relationships/image" Target="../media/image1489.png"/><Relationship Id="rId7" Type="http://schemas.openxmlformats.org/officeDocument/2006/relationships/image" Target="../media/image1484.png"/><Relationship Id="rId6" Type="http://schemas.openxmlformats.org/officeDocument/2006/relationships/image" Target="../media/image1483.png"/><Relationship Id="rId5" Type="http://schemas.openxmlformats.org/officeDocument/2006/relationships/image" Target="../media/image1482.png"/><Relationship Id="rId4" Type="http://schemas.openxmlformats.org/officeDocument/2006/relationships/image" Target="../media/image666.png"/><Relationship Id="rId3" Type="http://schemas.openxmlformats.org/officeDocument/2006/relationships/image" Target="../media/image780.png"/><Relationship Id="rId2" Type="http://schemas.openxmlformats.org/officeDocument/2006/relationships/image" Target="../media/image1481.png"/><Relationship Id="rId10" Type="http://schemas.openxmlformats.org/officeDocument/2006/relationships/slideLayout" Target="../slideLayouts/slideLayout7.xml"/><Relationship Id="rId1" Type="http://schemas.openxmlformats.org/officeDocument/2006/relationships/image" Target="../media/image1480.png"/></Relationships>
</file>

<file path=ppt/slides/_rels/slide99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93.png"/><Relationship Id="rId2" Type="http://schemas.openxmlformats.org/officeDocument/2006/relationships/image" Target="../media/image1492.png"/><Relationship Id="rId1" Type="http://schemas.openxmlformats.org/officeDocument/2006/relationships/image" Target="../media/image1491.png"/></Relationships>
</file>

<file path=ppt/slides/_rels/slide99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93.png"/><Relationship Id="rId1" Type="http://schemas.openxmlformats.org/officeDocument/2006/relationships/image" Target="../media/image1491.png"/></Relationships>
</file>

<file path=ppt/slides/_rels/slide9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4.png"/></Relationships>
</file>

<file path=ppt/slides/_rels/slide99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4.png"/></Relationships>
</file>

<file path=ppt/slides/_rels/slide99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96.png"/><Relationship Id="rId1" Type="http://schemas.openxmlformats.org/officeDocument/2006/relationships/image" Target="../media/image149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609600" y="158432"/>
            <a:ext cx="10515600" cy="1325563"/>
          </a:xfrm>
        </p:spPr>
        <p:txBody>
          <a:bodyPr>
            <a:normAutofit/>
          </a:bodyPr>
          <a:lstStyle/>
          <a:p>
            <a:pPr algn="ct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rPr>
              <a:t>SEL0314</a:t>
            </a:r>
            <a:b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rPr>
            </a:b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rPr>
              <a:t>Circuitos Eletrônicos II</a:t>
            </a:r>
            <a:endPar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3" name="Espaço Reservado para Conteúdo 2"/>
          <p:cNvSpPr>
            <a:spLocks noGrp="1"/>
          </p:cNvSpPr>
          <p:nvPr>
            <p:ph idx="1"/>
          </p:nvPr>
        </p:nvSpPr>
        <p:spPr>
          <a:xfrm>
            <a:off x="838200" y="1690370"/>
            <a:ext cx="10515600" cy="4824730"/>
          </a:xfrm>
        </p:spPr>
        <p:txBody>
          <a:bodyPr>
            <a:normAutofit fontScale="87500" lnSpcReduction="10000"/>
          </a:bodyPr>
          <a:lstStyle/>
          <a:p>
            <a:pPr marL="0" indent="0">
              <a:buNone/>
            </a:pPr>
            <a:r>
              <a:rPr lang="pt-BR" dirty="0" err="1" smtClean="0">
                <a:latin typeface="Comic Sans MS" panose="030F0702030302020204" pitchFamily="66" charset="0"/>
              </a:rPr>
              <a:t>Prof.:João</a:t>
            </a:r>
            <a:r>
              <a:rPr lang="pt-BR" dirty="0" smtClean="0">
                <a:latin typeface="Comic Sans MS" panose="030F0702030302020204" pitchFamily="66" charset="0"/>
              </a:rPr>
              <a:t> Navarro </a:t>
            </a:r>
            <a:endParaRPr lang="pt-BR" dirty="0" smtClean="0">
              <a:latin typeface="Comic Sans MS" panose="030F0702030302020204" pitchFamily="66" charset="0"/>
            </a:endParaRPr>
          </a:p>
          <a:p>
            <a:pPr marL="0" indent="0">
              <a:buNone/>
            </a:pPr>
            <a:r>
              <a:rPr lang="pt-BR" dirty="0" err="1">
                <a:latin typeface="Comic Sans MS" panose="030F0702030302020204" pitchFamily="66" charset="0"/>
              </a:rPr>
              <a:t>e</a:t>
            </a:r>
            <a:r>
              <a:rPr lang="pt-BR" dirty="0" err="1" smtClean="0">
                <a:latin typeface="Comic Sans MS" panose="030F0702030302020204" pitchFamily="66" charset="0"/>
              </a:rPr>
              <a:t>mail</a:t>
            </a:r>
            <a:r>
              <a:rPr lang="pt-BR" dirty="0" smtClean="0">
                <a:latin typeface="Comic Sans MS" panose="030F0702030302020204" pitchFamily="66" charset="0"/>
              </a:rPr>
              <a:t>: navarro@sc.usp.br</a:t>
            </a:r>
            <a:endParaRPr lang="pt-BR" dirty="0" smtClean="0">
              <a:latin typeface="Comic Sans MS" panose="030F0702030302020204" pitchFamily="66" charset="0"/>
            </a:endParaRPr>
          </a:p>
          <a:p>
            <a:pPr marL="0" indent="0">
              <a:buNone/>
            </a:pPr>
            <a:r>
              <a:rPr lang="pt-BR" dirty="0" smtClean="0">
                <a:solidFill>
                  <a:srgbClr val="C00000"/>
                </a:solidFill>
                <a:latin typeface="Comic Sans MS" panose="030F0702030302020204" pitchFamily="66" charset="0"/>
              </a:rPr>
              <a:t>Horário</a:t>
            </a:r>
            <a:endParaRPr lang="pt-BR" dirty="0" smtClean="0">
              <a:solidFill>
                <a:srgbClr val="C00000"/>
              </a:solidFill>
              <a:latin typeface="Comic Sans MS" panose="030F0702030302020204" pitchFamily="66" charset="0"/>
            </a:endParaRPr>
          </a:p>
          <a:p>
            <a:pPr>
              <a:buFontTx/>
              <a:buChar char="-"/>
            </a:pPr>
            <a:r>
              <a:rPr lang="pt-BR" dirty="0" smtClean="0">
                <a:solidFill>
                  <a:srgbClr val="C00000"/>
                </a:solidFill>
                <a:latin typeface="Comic Sans MS" panose="030F0702030302020204" pitchFamily="66" charset="0"/>
              </a:rPr>
              <a:t>segunda: 10:10 as 12:00</a:t>
            </a:r>
            <a:endParaRPr lang="pt-BR" dirty="0" smtClean="0">
              <a:solidFill>
                <a:srgbClr val="C00000"/>
              </a:solidFill>
              <a:latin typeface="Comic Sans MS" panose="030F0702030302020204" pitchFamily="66" charset="0"/>
            </a:endParaRPr>
          </a:p>
          <a:p>
            <a:pPr>
              <a:buFontTx/>
              <a:buChar char="-"/>
            </a:pPr>
            <a:r>
              <a:rPr lang="pt-BR" dirty="0" smtClean="0">
                <a:solidFill>
                  <a:srgbClr val="C00000"/>
                </a:solidFill>
                <a:latin typeface="Comic Sans MS" panose="030F0702030302020204" pitchFamily="66" charset="0"/>
              </a:rPr>
              <a:t>terca:  10:10 as 12:00</a:t>
            </a:r>
            <a:endParaRPr lang="pt-BR" dirty="0" smtClean="0">
              <a:solidFill>
                <a:srgbClr val="C00000"/>
              </a:solidFill>
              <a:latin typeface="Comic Sans MS" panose="030F0702030302020204" pitchFamily="66" charset="0"/>
            </a:endParaRPr>
          </a:p>
          <a:p>
            <a:pPr marL="0" indent="0">
              <a:buNone/>
            </a:pPr>
            <a:r>
              <a:rPr lang="pt-BR" b="1" dirty="0" smtClean="0">
                <a:latin typeface="Comic Sans MS" panose="030F0702030302020204" pitchFamily="66" charset="0"/>
              </a:rPr>
              <a:t>Conteúdo: </a:t>
            </a:r>
            <a:endParaRPr lang="pt-BR" b="1" dirty="0" smtClean="0">
              <a:latin typeface="Comic Sans MS" panose="030F0702030302020204" pitchFamily="66" charset="0"/>
            </a:endParaRPr>
          </a:p>
          <a:p>
            <a:pPr lvl="1">
              <a:buFontTx/>
              <a:buChar char="-"/>
            </a:pPr>
            <a:r>
              <a:rPr lang="pt-BR" sz="2800" b="1" dirty="0" smtClean="0">
                <a:latin typeface="Comic Sans MS" panose="030F0702030302020204" pitchFamily="66" charset="0"/>
              </a:rPr>
              <a:t>Transistores MOSFET; Amplificadores básicos com MOSFET; O transistor como porta de passagem; Inversor MOS; Implementação de blocos lógicos (portas, latches e flip–flop); Polarização com fontes de corrente; Espelhos de corrente de Wilson; Pares diferencias; Cargas ativas e aplicação de transistores cascode; Amplificadores com múltiplos estágios; Resposta em frequência de circuitos </a:t>
            </a:r>
            <a:endParaRPr lang="pt-BR" sz="2800" b="1" dirty="0" smtClean="0">
              <a:latin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26" name="Grupo 25"/>
          <p:cNvGrpSpPr/>
          <p:nvPr/>
        </p:nvGrpSpPr>
        <p:grpSpPr>
          <a:xfrm>
            <a:off x="565482" y="2137072"/>
            <a:ext cx="4776954" cy="3896497"/>
            <a:chOff x="898916" y="1598141"/>
            <a:chExt cx="4776954" cy="3896497"/>
          </a:xfrm>
        </p:grpSpPr>
        <p:cxnSp>
          <p:nvCxnSpPr>
            <p:cNvPr id="4" name="Conector de Seta Reta 3"/>
            <p:cNvCxnSpPr/>
            <p:nvPr/>
          </p:nvCxnSpPr>
          <p:spPr>
            <a:xfrm>
              <a:off x="3130378" y="1598141"/>
              <a:ext cx="0" cy="3896497"/>
            </a:xfrm>
            <a:prstGeom prst="straightConnector1">
              <a:avLst/>
            </a:prstGeom>
            <a:ln w="28575">
              <a:solidFill>
                <a:schemeClr val="tx1"/>
              </a:solidFill>
              <a:headEnd type="stealth" w="lg" len="lg"/>
              <a:tailEnd type="none" w="lg" len="lg"/>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p:nvPr/>
          </p:nvCxnSpPr>
          <p:spPr>
            <a:xfrm flipV="1">
              <a:off x="898916" y="3641124"/>
              <a:ext cx="4776954" cy="65201"/>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116227" y="2257168"/>
              <a:ext cx="4147752" cy="2734962"/>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11" name="CaixaDeTexto 10"/>
            <p:cNvSpPr txBox="1"/>
            <p:nvPr/>
          </p:nvSpPr>
          <p:spPr>
            <a:xfrm>
              <a:off x="5177482" y="3653481"/>
              <a:ext cx="386452" cy="369332"/>
            </a:xfrm>
            <a:prstGeom prst="rect">
              <a:avLst/>
            </a:prstGeom>
            <a:noFill/>
          </p:spPr>
          <p:txBody>
            <a:bodyPr wrap="none" rtlCol="0">
              <a:spAutoFit/>
            </a:bodyPr>
            <a:lstStyle/>
            <a:p>
              <a:r>
                <a:rPr lang="pt-BR" dirty="0" err="1" smtClean="0"/>
                <a:t>V</a:t>
              </a:r>
              <a:r>
                <a:rPr lang="pt-BR" baseline="-25000" dirty="0" err="1" smtClean="0"/>
                <a:t>d</a:t>
              </a:r>
              <a:endParaRPr lang="pt-BR" dirty="0"/>
            </a:p>
          </p:txBody>
        </p:sp>
        <p:sp>
          <p:nvSpPr>
            <p:cNvPr id="12" name="CaixaDeTexto 11"/>
            <p:cNvSpPr txBox="1"/>
            <p:nvPr/>
          </p:nvSpPr>
          <p:spPr>
            <a:xfrm>
              <a:off x="2698850" y="1598141"/>
              <a:ext cx="394660" cy="369332"/>
            </a:xfrm>
            <a:prstGeom prst="rect">
              <a:avLst/>
            </a:prstGeom>
            <a:noFill/>
          </p:spPr>
          <p:txBody>
            <a:bodyPr wrap="none" rtlCol="0">
              <a:spAutoFit/>
            </a:bodyPr>
            <a:lstStyle/>
            <a:p>
              <a:r>
                <a:rPr lang="pt-BR" dirty="0" smtClean="0"/>
                <a:t>V</a:t>
              </a:r>
              <a:r>
                <a:rPr lang="pt-BR" baseline="-25000" dirty="0"/>
                <a:t>0</a:t>
              </a:r>
              <a:endParaRPr lang="pt-BR" dirty="0"/>
            </a:p>
          </p:txBody>
        </p:sp>
      </p:grpSp>
      <p:grpSp>
        <p:nvGrpSpPr>
          <p:cNvPr id="24" name="Grupo 23"/>
          <p:cNvGrpSpPr/>
          <p:nvPr/>
        </p:nvGrpSpPr>
        <p:grpSpPr>
          <a:xfrm>
            <a:off x="6106795" y="2011680"/>
            <a:ext cx="5755640" cy="4264025"/>
            <a:chOff x="6128950" y="1499285"/>
            <a:chExt cx="5412261" cy="3825361"/>
          </a:xfrm>
        </p:grpSpPr>
        <p:pic>
          <p:nvPicPr>
            <p:cNvPr id="1026" name="Picture 2" descr="Curso de Eletrônica Analógica – Parte 11 - Os Amplificadores Operacionais e  o 555 (CUR2011)"/>
            <p:cNvPicPr>
              <a:picLocks noChangeAspect="1" noChangeArrowheads="1"/>
            </p:cNvPicPr>
            <p:nvPr/>
          </p:nvPicPr>
          <p:blipFill rotWithShape="1">
            <a:blip r:embed="rId1">
              <a:extLst>
                <a:ext uri="{28A0092B-C50C-407E-A947-70E740481C1C}">
                  <a14:useLocalDpi xmlns:a14="http://schemas.microsoft.com/office/drawing/2010/main" val="0"/>
                </a:ext>
              </a:extLst>
            </a:blip>
            <a:srcRect l="2950" t="2992" r="5254"/>
            <a:stretch>
              <a:fillRect/>
            </a:stretch>
          </p:blipFill>
          <p:spPr bwMode="auto">
            <a:xfrm>
              <a:off x="6128950" y="1499285"/>
              <a:ext cx="5412261" cy="3825361"/>
            </a:xfrm>
            <a:prstGeom prst="rect">
              <a:avLst/>
            </a:prstGeom>
            <a:noFill/>
            <a:extLst>
              <a:ext uri="{909E8E84-426E-40DD-AFC4-6F175D3DCCD1}">
                <a14:hiddenFill xmlns:a14="http://schemas.microsoft.com/office/drawing/2010/main">
                  <a:solidFill>
                    <a:srgbClr val="FFFFFF"/>
                  </a:solidFill>
                </a14:hiddenFill>
              </a:ext>
            </a:extLst>
          </p:spPr>
        </p:pic>
        <p:sp>
          <p:nvSpPr>
            <p:cNvPr id="21" name="CaixaDeTexto 20"/>
            <p:cNvSpPr txBox="1"/>
            <p:nvPr/>
          </p:nvSpPr>
          <p:spPr>
            <a:xfrm>
              <a:off x="10742142" y="3624649"/>
              <a:ext cx="386452" cy="330411"/>
            </a:xfrm>
            <a:prstGeom prst="rect">
              <a:avLst/>
            </a:prstGeom>
            <a:solidFill>
              <a:schemeClr val="bg1"/>
            </a:solidFill>
          </p:spPr>
          <p:txBody>
            <a:bodyPr wrap="square" rtlCol="0">
              <a:spAutoFit/>
            </a:bodyPr>
            <a:lstStyle/>
            <a:p>
              <a:r>
                <a:rPr lang="pt-BR" dirty="0" err="1" smtClean="0"/>
                <a:t>V</a:t>
              </a:r>
              <a:r>
                <a:rPr lang="pt-BR" baseline="-25000" dirty="0" err="1" smtClean="0"/>
                <a:t>d</a:t>
              </a:r>
              <a:endParaRPr lang="pt-BR" dirty="0"/>
            </a:p>
          </p:txBody>
        </p:sp>
        <p:sp>
          <p:nvSpPr>
            <p:cNvPr id="22" name="CaixaDeTexto 21"/>
            <p:cNvSpPr txBox="1"/>
            <p:nvPr/>
          </p:nvSpPr>
          <p:spPr>
            <a:xfrm>
              <a:off x="7907542" y="1887836"/>
              <a:ext cx="394660" cy="330411"/>
            </a:xfrm>
            <a:prstGeom prst="rect">
              <a:avLst/>
            </a:prstGeom>
            <a:solidFill>
              <a:schemeClr val="bg1"/>
            </a:solidFill>
          </p:spPr>
          <p:txBody>
            <a:bodyPr wrap="square" rtlCol="0">
              <a:spAutoFit/>
            </a:bodyPr>
            <a:lstStyle/>
            <a:p>
              <a:r>
                <a:rPr lang="pt-BR" dirty="0" smtClean="0"/>
                <a:t>V</a:t>
              </a:r>
              <a:r>
                <a:rPr lang="pt-BR" baseline="-25000" dirty="0"/>
                <a:t>0</a:t>
              </a:r>
              <a:endParaRPr lang="pt-BR" dirty="0"/>
            </a:p>
          </p:txBody>
        </p:sp>
        <p:sp>
          <p:nvSpPr>
            <p:cNvPr id="20" name="Forma livre 19"/>
            <p:cNvSpPr/>
            <p:nvPr/>
          </p:nvSpPr>
          <p:spPr>
            <a:xfrm>
              <a:off x="6647935" y="2581369"/>
              <a:ext cx="3558746" cy="2184373"/>
            </a:xfrm>
            <a:custGeom>
              <a:avLst/>
              <a:gdLst>
                <a:gd name="connsiteX0" fmla="*/ 0 w 3558746"/>
                <a:gd name="connsiteY0" fmla="*/ 2163626 h 2184373"/>
                <a:gd name="connsiteX1" fmla="*/ 486033 w 3558746"/>
                <a:gd name="connsiteY1" fmla="*/ 2163626 h 2184373"/>
                <a:gd name="connsiteX2" fmla="*/ 963827 w 3558746"/>
                <a:gd name="connsiteY2" fmla="*/ 2163626 h 2184373"/>
                <a:gd name="connsiteX3" fmla="*/ 1342768 w 3558746"/>
                <a:gd name="connsiteY3" fmla="*/ 1883539 h 2184373"/>
                <a:gd name="connsiteX4" fmla="*/ 1902941 w 3558746"/>
                <a:gd name="connsiteY4" fmla="*/ 894999 h 2184373"/>
                <a:gd name="connsiteX5" fmla="*/ 2273643 w 3558746"/>
                <a:gd name="connsiteY5" fmla="*/ 235972 h 2184373"/>
                <a:gd name="connsiteX6" fmla="*/ 2561968 w 3558746"/>
                <a:gd name="connsiteY6" fmla="*/ 21788 h 2184373"/>
                <a:gd name="connsiteX7" fmla="*/ 3006811 w 3558746"/>
                <a:gd name="connsiteY7" fmla="*/ 5312 h 2184373"/>
                <a:gd name="connsiteX8" fmla="*/ 3558746 w 3558746"/>
                <a:gd name="connsiteY8" fmla="*/ 5312 h 2184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8746" h="2184373">
                  <a:moveTo>
                    <a:pt x="0" y="2163626"/>
                  </a:moveTo>
                  <a:lnTo>
                    <a:pt x="486033" y="2163626"/>
                  </a:lnTo>
                  <a:cubicBezTo>
                    <a:pt x="646671" y="2163626"/>
                    <a:pt x="821038" y="2210307"/>
                    <a:pt x="963827" y="2163626"/>
                  </a:cubicBezTo>
                  <a:cubicBezTo>
                    <a:pt x="1106616" y="2116945"/>
                    <a:pt x="1186249" y="2094977"/>
                    <a:pt x="1342768" y="1883539"/>
                  </a:cubicBezTo>
                  <a:cubicBezTo>
                    <a:pt x="1499287" y="1672101"/>
                    <a:pt x="1902941" y="894999"/>
                    <a:pt x="1902941" y="894999"/>
                  </a:cubicBezTo>
                  <a:cubicBezTo>
                    <a:pt x="2058087" y="620404"/>
                    <a:pt x="2163805" y="381507"/>
                    <a:pt x="2273643" y="235972"/>
                  </a:cubicBezTo>
                  <a:cubicBezTo>
                    <a:pt x="2383481" y="90437"/>
                    <a:pt x="2439773" y="60231"/>
                    <a:pt x="2561968" y="21788"/>
                  </a:cubicBezTo>
                  <a:cubicBezTo>
                    <a:pt x="2684163" y="-16655"/>
                    <a:pt x="2840681" y="8058"/>
                    <a:pt x="3006811" y="5312"/>
                  </a:cubicBezTo>
                  <a:cubicBezTo>
                    <a:pt x="3172941" y="2566"/>
                    <a:pt x="3365843" y="3939"/>
                    <a:pt x="3558746" y="5312"/>
                  </a:cubicBezTo>
                </a:path>
              </a:pathLst>
            </a:custGeom>
            <a:solidFill>
              <a:schemeClr val="bg1"/>
            </a:solid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3" name="Retângulo 22"/>
            <p:cNvSpPr/>
            <p:nvPr/>
          </p:nvSpPr>
          <p:spPr>
            <a:xfrm>
              <a:off x="8903000" y="2464322"/>
              <a:ext cx="205946" cy="18466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Retângulo 24"/>
            <p:cNvSpPr/>
            <p:nvPr/>
          </p:nvSpPr>
          <p:spPr>
            <a:xfrm>
              <a:off x="7804569" y="4673409"/>
              <a:ext cx="205946" cy="18466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27" name="Espaço Reservado para Conteúdo 2"/>
          <p:cNvSpPr txBox="1"/>
          <p:nvPr/>
        </p:nvSpPr>
        <p:spPr>
          <a:xfrm>
            <a:off x="1179678" y="567420"/>
            <a:ext cx="9374657" cy="623168"/>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600" b="1" dirty="0" smtClean="0">
                <a:solidFill>
                  <a:srgbClr val="C00000"/>
                </a:solidFill>
                <a:latin typeface="Comic Sans MS" panose="030F0702030302020204" pitchFamily="66" charset="0"/>
                <a:cs typeface="Comic Sans MS" panose="030F0702030302020204" pitchFamily="66" charset="0"/>
              </a:rPr>
              <a:t>Curva entradas saída do amplificador</a:t>
            </a:r>
            <a:endParaRPr lang="pt-BR" sz="3600" b="1" dirty="0" smtClean="0">
              <a:solidFill>
                <a:srgbClr val="C00000"/>
              </a:solidFill>
              <a:latin typeface="Comic Sans MS" panose="030F0702030302020204" pitchFamily="66" charset="0"/>
              <a:cs typeface="Comic Sans MS" panose="030F0702030302020204" pitchFamily="66" charset="0"/>
            </a:endParaRPr>
          </a:p>
        </p:txBody>
      </p:sp>
      <p:sp>
        <p:nvSpPr>
          <p:cNvPr id="28" name="CaixaDeTexto 27"/>
          <p:cNvSpPr txBox="1"/>
          <p:nvPr/>
        </p:nvSpPr>
        <p:spPr>
          <a:xfrm>
            <a:off x="565482" y="1402178"/>
            <a:ext cx="4981685" cy="523220"/>
          </a:xfrm>
          <a:prstGeom prst="rect">
            <a:avLst/>
          </a:prstGeom>
          <a:noFill/>
        </p:spPr>
        <p:txBody>
          <a:bodyPr wrap="none" rtlCol="0">
            <a:spAutoFit/>
          </a:bodyPr>
          <a:lstStyle/>
          <a:p>
            <a:r>
              <a:rPr lang="pt-BR" sz="2800" b="1" dirty="0" smtClean="0">
                <a:solidFill>
                  <a:srgbClr val="C00000"/>
                </a:solidFill>
              </a:rPr>
              <a:t>Ideal: inclinação (ganho) infinito</a:t>
            </a:r>
            <a:endParaRPr lang="pt-BR" sz="2800" b="1" dirty="0">
              <a:solidFill>
                <a:srgbClr val="C00000"/>
              </a:solidFill>
            </a:endParaRPr>
          </a:p>
        </p:txBody>
      </p:sp>
      <p:sp>
        <p:nvSpPr>
          <p:cNvPr id="30" name="CaixaDeTexto 29"/>
          <p:cNvSpPr txBox="1"/>
          <p:nvPr/>
        </p:nvSpPr>
        <p:spPr>
          <a:xfrm>
            <a:off x="7065212" y="1488357"/>
            <a:ext cx="4797275" cy="523220"/>
          </a:xfrm>
          <a:prstGeom prst="rect">
            <a:avLst/>
          </a:prstGeom>
          <a:noFill/>
        </p:spPr>
        <p:txBody>
          <a:bodyPr wrap="none" rtlCol="0">
            <a:spAutoFit/>
          </a:bodyPr>
          <a:lstStyle/>
          <a:p>
            <a:r>
              <a:rPr lang="pt-BR" sz="2800" b="1" dirty="0" smtClean="0">
                <a:solidFill>
                  <a:srgbClr val="C00000"/>
                </a:solidFill>
              </a:rPr>
              <a:t>Real: inclinação finita e limites </a:t>
            </a:r>
            <a:endParaRPr lang="pt-BR" sz="2800" b="1" dirty="0">
              <a:solidFill>
                <a:srgbClr val="C00000"/>
              </a:solidFill>
            </a:endParaRPr>
          </a:p>
        </p:txBody>
      </p:sp>
      <p:sp>
        <p:nvSpPr>
          <p:cNvPr id="29" name="CaixaDeTexto 28"/>
          <p:cNvSpPr txBox="1"/>
          <p:nvPr/>
        </p:nvSpPr>
        <p:spPr>
          <a:xfrm>
            <a:off x="2833813" y="3067231"/>
            <a:ext cx="1108637" cy="400110"/>
          </a:xfrm>
          <a:prstGeom prst="rect">
            <a:avLst/>
          </a:prstGeom>
          <a:noFill/>
        </p:spPr>
        <p:txBody>
          <a:bodyPr wrap="none" rtlCol="0">
            <a:spAutoFit/>
          </a:bodyPr>
          <a:lstStyle/>
          <a:p>
            <a:r>
              <a:rPr lang="pt-BR" sz="2000" b="1" dirty="0" smtClean="0">
                <a:solidFill>
                  <a:srgbClr val="C00000"/>
                </a:solidFill>
              </a:rPr>
              <a:t>V</a:t>
            </a:r>
            <a:r>
              <a:rPr lang="pt-BR" sz="2000" b="1" baseline="-25000" dirty="0" smtClean="0">
                <a:solidFill>
                  <a:srgbClr val="C00000"/>
                </a:solidFill>
              </a:rPr>
              <a:t>0</a:t>
            </a:r>
            <a:r>
              <a:rPr lang="pt-BR" sz="2000" b="1" dirty="0" smtClean="0">
                <a:solidFill>
                  <a:srgbClr val="C00000"/>
                </a:solidFill>
              </a:rPr>
              <a:t> = </a:t>
            </a:r>
            <a:r>
              <a:rPr lang="pt-BR" sz="2000" b="1" dirty="0" err="1" smtClean="0">
                <a:solidFill>
                  <a:srgbClr val="C00000"/>
                </a:solidFill>
              </a:rPr>
              <a:t>A.V</a:t>
            </a:r>
            <a:r>
              <a:rPr lang="pt-BR" sz="2000" b="1" baseline="-25000" dirty="0" err="1" smtClean="0">
                <a:solidFill>
                  <a:srgbClr val="C00000"/>
                </a:solidFill>
              </a:rPr>
              <a:t>d</a:t>
            </a:r>
            <a:endParaRPr lang="pt-BR" sz="2000" b="1" dirty="0">
              <a:solidFill>
                <a:srgbClr val="C00000"/>
              </a:solidFill>
            </a:endParaRPr>
          </a:p>
        </p:txBody>
      </p:sp>
      <p:sp>
        <p:nvSpPr>
          <p:cNvPr id="32" name="CaixaDeTexto 31"/>
          <p:cNvSpPr txBox="1"/>
          <p:nvPr/>
        </p:nvSpPr>
        <p:spPr>
          <a:xfrm>
            <a:off x="9082589" y="3330254"/>
            <a:ext cx="1260281" cy="400110"/>
          </a:xfrm>
          <a:prstGeom prst="rect">
            <a:avLst/>
          </a:prstGeom>
          <a:noFill/>
        </p:spPr>
        <p:txBody>
          <a:bodyPr wrap="none" rtlCol="0">
            <a:spAutoFit/>
          </a:bodyPr>
          <a:lstStyle/>
          <a:p>
            <a:r>
              <a:rPr lang="pt-BR" sz="2000" dirty="0" smtClean="0">
                <a:solidFill>
                  <a:srgbClr val="C00000"/>
                </a:solidFill>
                <a:latin typeface="Comic Sans MS" panose="030F0702030302020204" pitchFamily="66" charset="0"/>
              </a:rPr>
              <a:t>V</a:t>
            </a:r>
            <a:r>
              <a:rPr lang="pt-BR" sz="2000" baseline="-25000" dirty="0" smtClean="0">
                <a:solidFill>
                  <a:srgbClr val="C00000"/>
                </a:solidFill>
                <a:latin typeface="Comic Sans MS" panose="030F0702030302020204" pitchFamily="66" charset="0"/>
              </a:rPr>
              <a:t>0</a:t>
            </a:r>
            <a:r>
              <a:rPr lang="pt-BR" sz="2000" dirty="0" smtClean="0">
                <a:solidFill>
                  <a:srgbClr val="C00000"/>
                </a:solidFill>
                <a:latin typeface="Comic Sans MS" panose="030F0702030302020204" pitchFamily="66" charset="0"/>
              </a:rPr>
              <a:t> = </a:t>
            </a:r>
            <a:r>
              <a:rPr lang="pt-BR" sz="2000" dirty="0" err="1" smtClean="0">
                <a:solidFill>
                  <a:srgbClr val="C00000"/>
                </a:solidFill>
                <a:latin typeface="Comic Sans MS" panose="030F0702030302020204" pitchFamily="66" charset="0"/>
              </a:rPr>
              <a:t>A.V</a:t>
            </a:r>
            <a:r>
              <a:rPr lang="pt-BR" sz="2000" baseline="-25000" dirty="0" err="1" smtClean="0">
                <a:solidFill>
                  <a:srgbClr val="C00000"/>
                </a:solidFill>
                <a:latin typeface="Comic Sans MS" panose="030F0702030302020204" pitchFamily="66" charset="0"/>
              </a:rPr>
              <a:t>d</a:t>
            </a:r>
            <a:endParaRPr lang="pt-BR" sz="2000" dirty="0">
              <a:solidFill>
                <a:srgbClr val="C00000"/>
              </a:solidFill>
              <a:latin typeface="Comic Sans MS" panose="030F0702030302020204" pitchFamily="66" charset="0"/>
            </a:endParaRPr>
          </a:p>
        </p:txBody>
      </p:sp>
      <p:sp>
        <p:nvSpPr>
          <p:cNvPr id="33" name="CaixaDeTexto 32"/>
          <p:cNvSpPr txBox="1"/>
          <p:nvPr/>
        </p:nvSpPr>
        <p:spPr>
          <a:xfrm>
            <a:off x="9788552" y="2377563"/>
            <a:ext cx="1412566" cy="400110"/>
          </a:xfrm>
          <a:prstGeom prst="rect">
            <a:avLst/>
          </a:prstGeom>
          <a:noFill/>
        </p:spPr>
        <p:txBody>
          <a:bodyPr wrap="none" rtlCol="0">
            <a:spAutoFit/>
          </a:bodyPr>
          <a:lstStyle/>
          <a:p>
            <a:r>
              <a:rPr lang="pt-BR" sz="2000" b="1" dirty="0" smtClean="0">
                <a:solidFill>
                  <a:srgbClr val="C00000"/>
                </a:solidFill>
                <a:latin typeface="Comic Sans MS" panose="030F0702030302020204" pitchFamily="66" charset="0"/>
              </a:rPr>
              <a:t>V</a:t>
            </a:r>
            <a:r>
              <a:rPr lang="pt-BR" sz="2000" b="1" baseline="-25000" dirty="0" smtClean="0">
                <a:solidFill>
                  <a:srgbClr val="C00000"/>
                </a:solidFill>
                <a:latin typeface="Comic Sans MS" panose="030F0702030302020204" pitchFamily="66" charset="0"/>
              </a:rPr>
              <a:t>0</a:t>
            </a:r>
            <a:r>
              <a:rPr lang="pt-BR" sz="2000" b="1" dirty="0" smtClean="0">
                <a:solidFill>
                  <a:srgbClr val="C00000"/>
                </a:solidFill>
                <a:latin typeface="Comic Sans MS" panose="030F0702030302020204" pitchFamily="66" charset="0"/>
              </a:rPr>
              <a:t> ≠ </a:t>
            </a:r>
            <a:r>
              <a:rPr lang="pt-BR" sz="2000" b="1" dirty="0" err="1" smtClean="0">
                <a:solidFill>
                  <a:srgbClr val="C00000"/>
                </a:solidFill>
                <a:latin typeface="Comic Sans MS" panose="030F0702030302020204" pitchFamily="66" charset="0"/>
              </a:rPr>
              <a:t>A.V</a:t>
            </a:r>
            <a:r>
              <a:rPr lang="pt-BR" sz="2000" b="1" baseline="-25000" dirty="0" err="1" smtClean="0">
                <a:solidFill>
                  <a:srgbClr val="C00000"/>
                </a:solidFill>
                <a:latin typeface="Comic Sans MS" panose="030F0702030302020204" pitchFamily="66" charset="0"/>
              </a:rPr>
              <a:t>d</a:t>
            </a:r>
            <a:endParaRPr lang="pt-BR" sz="2000" b="1" dirty="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657225" y="654685"/>
            <a:ext cx="10789920" cy="1137285"/>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C00000"/>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600" b="1" i="0" u="none" strike="noStrike" kern="1200" cap="none" spc="0" normalizeH="0" baseline="0" noProof="0">
              <a:ln>
                <a:noFill/>
              </a:ln>
              <a:solidFill>
                <a:srgbClr val="C00000"/>
              </a:solidFill>
              <a:effectLst>
                <a:outerShdw blurRad="38100" dist="38100" dir="2700000" algn="tl">
                  <a:srgbClr val="000000"/>
                </a:outerShdw>
              </a:effectLst>
              <a:uLnTx/>
              <a:uFillTx/>
              <a:latin typeface="Comic Sans MS" panose="030F0702030302020204" pitchFamily="66" charset="0"/>
              <a:ea typeface="+mn-ea"/>
              <a:cs typeface="+mn-cs"/>
            </a:endParaRPr>
          </a:p>
          <a:p>
            <a:pPr marL="0" marR="0" lvl="0" indent="0" algn="ctr" defTabSz="914400" rtl="0" eaLnBrk="0" fontAlgn="base" latinLnBrk="0" hangingPunct="0">
              <a:lnSpc>
                <a:spcPct val="100000"/>
              </a:lnSpc>
              <a:spcBef>
                <a:spcPct val="0"/>
              </a:spcBef>
              <a:spcAft>
                <a:spcPct val="0"/>
              </a:spcAft>
              <a:buClrTx/>
              <a:buSzTx/>
              <a:buFontTx/>
              <a:buNone/>
              <a:defRPr/>
            </a:pPr>
            <a:r>
              <a:rPr kumimoji="0" lang="pt-BR" sz="3200" b="1" i="0" u="none" strike="noStrike" kern="1200" cap="none" spc="0" normalizeH="0" baseline="0" noProof="0">
                <a:ln>
                  <a:noFill/>
                </a:ln>
                <a:solidFill>
                  <a:srgbClr val="C00000"/>
                </a:solidFill>
                <a:effectLst>
                  <a:outerShdw blurRad="38100" dist="38100" dir="2700000" algn="tl">
                    <a:srgbClr val="000000"/>
                  </a:outerShdw>
                </a:effectLst>
                <a:uLnTx/>
                <a:uFillTx/>
                <a:latin typeface="Comic Sans MS" panose="030F0702030302020204" pitchFamily="66" charset="0"/>
                <a:ea typeface="+mn-ea"/>
                <a:cs typeface="+mn-cs"/>
              </a:rPr>
              <a:t>Simulation Program with Integrated Circuit Emphasis</a:t>
            </a:r>
            <a:endParaRPr kumimoji="0" lang="pt-BR" sz="3200" b="1" i="0" u="none" strike="noStrike" kern="1200" cap="none" spc="0" normalizeH="0" baseline="0" noProof="0">
              <a:ln>
                <a:noFill/>
              </a:ln>
              <a:solidFill>
                <a:srgbClr val="C00000"/>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575310" y="2667000"/>
            <a:ext cx="11327130" cy="21659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pt-BR" altLang="en-US" sz="3200" b="1" dirty="0">
                <a:solidFill>
                  <a:srgbClr val="002060"/>
                </a:solidFill>
                <a:latin typeface="Comic Sans MS" panose="030F0702030302020204" pitchFamily="66" charset="0"/>
                <a:cs typeface="Comic Sans MS" panose="030F0702030302020204" pitchFamily="66" charset="0"/>
              </a:rPr>
              <a:t>Simuladores Elétricos são ferramentas fundamentais para projeto de circuitos eletrônicos</a:t>
            </a:r>
            <a:endParaRPr lang="pt-BR" altLang="en-US" sz="3200" b="1" dirty="0">
              <a:solidFill>
                <a:srgbClr val="002060"/>
              </a:solidFill>
              <a:latin typeface="Comic Sans MS" panose="030F0702030302020204" pitchFamily="66" charset="0"/>
              <a:cs typeface="Comic Sans MS" panose="030F0702030302020204" pitchFamily="66" charset="0"/>
            </a:endParaRPr>
          </a:p>
          <a:p>
            <a:pPr algn="l"/>
            <a:r>
              <a:rPr lang="pt-BR" altLang="en-US" sz="3200" b="1" dirty="0">
                <a:solidFill>
                  <a:srgbClr val="002060"/>
                </a:solidFill>
                <a:latin typeface="Comic Sans MS" panose="030F0702030302020204" pitchFamily="66" charset="0"/>
                <a:cs typeface="Comic Sans MS" panose="030F0702030302020204" pitchFamily="66" charset="0"/>
              </a:rPr>
              <a:t>Spice é praticamente a ú</a:t>
            </a:r>
            <a:r>
              <a:rPr lang="pt-BR" altLang="en-US" sz="3200" b="1" dirty="0" err="1">
                <a:solidFill>
                  <a:srgbClr val="002060"/>
                </a:solidFill>
                <a:latin typeface="Comic Sans MS" panose="030F0702030302020204" pitchFamily="66" charset="0"/>
                <a:cs typeface="Comic Sans MS" panose="030F0702030302020204" pitchFamily="66" charset="0"/>
              </a:rPr>
              <a:t>nica</a:t>
            </a:r>
            <a:r>
              <a:rPr lang="pt-BR" altLang="en-US" sz="3200" b="1" dirty="0">
                <a:solidFill>
                  <a:srgbClr val="002060"/>
                </a:solidFill>
                <a:latin typeface="Comic Sans MS" panose="030F0702030302020204" pitchFamily="66" charset="0"/>
                <a:cs typeface="Comic Sans MS" panose="030F0702030302020204" pitchFamily="66" charset="0"/>
              </a:rPr>
              <a:t> ferramenta usada por projetistas de circuitos </a:t>
            </a:r>
            <a:r>
              <a:rPr lang="pt-BR" altLang="en-US" sz="3200" b="1" dirty="0" err="1">
                <a:solidFill>
                  <a:srgbClr val="002060"/>
                </a:solidFill>
                <a:latin typeface="Comic Sans MS" panose="030F0702030302020204" pitchFamily="66" charset="0"/>
                <a:cs typeface="Comic Sans MS" panose="030F0702030302020204" pitchFamily="66" charset="0"/>
              </a:rPr>
              <a:t>análogicos</a:t>
            </a:r>
            <a:endParaRPr lang="pt-BR" altLang="en-US" sz="3200" b="1" dirty="0">
              <a:solidFill>
                <a:srgbClr val="002060"/>
              </a:solidFill>
              <a:latin typeface="Comic Sans MS" panose="030F0702030302020204" pitchFamily="66" charset="0"/>
              <a:cs typeface="Comic Sans MS" panose="030F0702030302020204" pitchFamily="66" charset="0"/>
            </a:endParaRPr>
          </a:p>
          <a:p>
            <a:pPr marL="0" indent="0" algn="ctr">
              <a:buNone/>
            </a:pPr>
            <a:endParaRPr lang="pt-BR" altLang="en-US" sz="3200" b="1" dirty="0">
              <a:solidFill>
                <a:srgbClr val="00206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452755" y="48577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Coletor Comum + Base Comum: vamos analisar este circuito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5"/>
          <p:cNvCxnSpPr/>
          <p:nvPr/>
        </p:nvCxnSpPr>
        <p:spPr>
          <a:xfrm flipV="1">
            <a:off x="3284256" y="32833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3090327" y="3517588"/>
            <a:ext cx="387626" cy="552342"/>
            <a:chOff x="7555792" y="2647951"/>
            <a:chExt cx="387626" cy="552342"/>
          </a:xfrm>
          <a:solidFill>
            <a:srgbClr val="00B0F0">
              <a:alpha val="97000"/>
            </a:srgbClr>
          </a:solidFill>
        </p:grpSpPr>
        <p:sp>
          <p:nvSpPr>
            <p:cNvPr id="5" name="Elipse 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3293110" y="3891915"/>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293110" y="3891915"/>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7" name="Caixa de Texto 23"/>
          <p:cNvSpPr txBox="1"/>
          <p:nvPr/>
        </p:nvSpPr>
        <p:spPr>
          <a:xfrm>
            <a:off x="1981200" y="40017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Conector Reto 17"/>
          <p:cNvCxnSpPr/>
          <p:nvPr/>
        </p:nvCxnSpPr>
        <p:spPr>
          <a:xfrm>
            <a:off x="2559050" y="4736465"/>
            <a:ext cx="28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9"/>
          <p:cNvCxnSpPr/>
          <p:nvPr/>
        </p:nvCxnSpPr>
        <p:spPr>
          <a:xfrm flipH="1" flipV="1">
            <a:off x="655955" y="3287395"/>
            <a:ext cx="12954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10795" y="33324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473075" y="40805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674370" y="40805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650875" y="32778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426720" y="3373755"/>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38" name="Conector Reto 90"/>
          <p:cNvCxnSpPr/>
          <p:nvPr/>
        </p:nvCxnSpPr>
        <p:spPr>
          <a:xfrm>
            <a:off x="3602355" y="37725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CaixaDeTexto 47"/>
          <p:cNvSpPr txBox="1"/>
          <p:nvPr/>
        </p:nvSpPr>
        <p:spPr>
          <a:xfrm>
            <a:off x="4683760" y="274383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43" name="Conector Reto 42"/>
          <p:cNvCxnSpPr/>
          <p:nvPr/>
        </p:nvCxnSpPr>
        <p:spPr>
          <a:xfrm flipV="1">
            <a:off x="2569246" y="32833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2353011" y="381520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48" name="Group 162"/>
          <p:cNvGrpSpPr/>
          <p:nvPr/>
        </p:nvGrpSpPr>
        <p:grpSpPr>
          <a:xfrm rot="0">
            <a:off x="4482541" y="2299874"/>
            <a:ext cx="254000" cy="1223796"/>
            <a:chOff x="15542" y="5657"/>
            <a:chExt cx="357" cy="1673"/>
          </a:xfrm>
        </p:grpSpPr>
        <p:cxnSp>
          <p:nvCxnSpPr>
            <p:cNvPr id="49" name="Conector Reto 79"/>
            <p:cNvCxnSpPr/>
            <p:nvPr/>
          </p:nvCxnSpPr>
          <p:spPr>
            <a:xfrm rot="5400000" flipH="1" flipV="1">
              <a:off x="14870" y="6493"/>
              <a:ext cx="16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127"/>
          <p:cNvCxnSpPr/>
          <p:nvPr/>
        </p:nvCxnSpPr>
        <p:spPr>
          <a:xfrm rot="16200000">
            <a:off x="3518181" y="3056541"/>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2159796" y="285854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1" name="Conector Reto 114"/>
          <p:cNvCxnSpPr/>
          <p:nvPr/>
        </p:nvCxnSpPr>
        <p:spPr>
          <a:xfrm flipH="1" flipV="1">
            <a:off x="3745865" y="330835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4" name="Forma livre 33"/>
          <p:cNvSpPr/>
          <p:nvPr/>
        </p:nvSpPr>
        <p:spPr>
          <a:xfrm>
            <a:off x="2020570" y="352361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Caixa de Texto 23"/>
          <p:cNvSpPr txBox="1"/>
          <p:nvPr/>
        </p:nvSpPr>
        <p:spPr>
          <a:xfrm>
            <a:off x="1516380" y="362966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35" name="CaixaDeTexto 47"/>
          <p:cNvSpPr txBox="1"/>
          <p:nvPr/>
        </p:nvSpPr>
        <p:spPr>
          <a:xfrm>
            <a:off x="3247390" y="46945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0" name="Conector Reto 39"/>
          <p:cNvCxnSpPr/>
          <p:nvPr/>
        </p:nvCxnSpPr>
        <p:spPr>
          <a:xfrm flipV="1">
            <a:off x="4600611" y="337220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40"/>
          <p:cNvGrpSpPr/>
          <p:nvPr/>
        </p:nvGrpSpPr>
        <p:grpSpPr>
          <a:xfrm>
            <a:off x="4397157" y="3577913"/>
            <a:ext cx="387626" cy="552342"/>
            <a:chOff x="7555792" y="2647951"/>
            <a:chExt cx="387626" cy="552342"/>
          </a:xfrm>
          <a:solidFill>
            <a:srgbClr val="00B0F0">
              <a:alpha val="97000"/>
            </a:srgbClr>
          </a:solidFill>
        </p:grpSpPr>
        <p:sp>
          <p:nvSpPr>
            <p:cNvPr id="42" name="Elipse 4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6" name="Caixa de Texto 45"/>
              <p:cNvSpPr txBox="1"/>
              <p:nvPr/>
            </p:nvSpPr>
            <p:spPr>
              <a:xfrm>
                <a:off x="4794250" y="3724910"/>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4794250" y="3724910"/>
                <a:ext cx="105600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47" name="CaixaDeTexto 47"/>
          <p:cNvSpPr txBox="1"/>
          <p:nvPr/>
        </p:nvSpPr>
        <p:spPr>
          <a:xfrm>
            <a:off x="3927475" y="3015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50"/>
          <p:cNvCxnSpPr/>
          <p:nvPr/>
        </p:nvCxnSpPr>
        <p:spPr>
          <a:xfrm rot="16200000">
            <a:off x="4325291" y="2011306"/>
            <a:ext cx="0" cy="5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3" name="Conector Reto 114"/>
          <p:cNvCxnSpPr/>
          <p:nvPr/>
        </p:nvCxnSpPr>
        <p:spPr>
          <a:xfrm flipH="1" flipV="1">
            <a:off x="4050665" y="23018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4" name="Conector Reto 90"/>
          <p:cNvCxnSpPr/>
          <p:nvPr/>
        </p:nvCxnSpPr>
        <p:spPr>
          <a:xfrm>
            <a:off x="3906520" y="27698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865714" y="4105358"/>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5643880" y="472694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8" name="Conector Reto 90"/>
          <p:cNvCxnSpPr/>
          <p:nvPr/>
        </p:nvCxnSpPr>
        <p:spPr>
          <a:xfrm>
            <a:off x="5499735" y="51949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Caixa de Texto 23"/>
          <p:cNvSpPr txBox="1"/>
          <p:nvPr/>
        </p:nvSpPr>
        <p:spPr>
          <a:xfrm>
            <a:off x="4681220" y="41344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92" name="Forma livre 91"/>
          <p:cNvSpPr/>
          <p:nvPr/>
        </p:nvSpPr>
        <p:spPr>
          <a:xfrm rot="5400000" flipH="1">
            <a:off x="4954270" y="447992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6" name="Caixa de Texto 23"/>
          <p:cNvSpPr txBox="1"/>
          <p:nvPr/>
        </p:nvSpPr>
        <p:spPr>
          <a:xfrm>
            <a:off x="4681220" y="496443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97" name="Conector Reto 90"/>
          <p:cNvCxnSpPr/>
          <p:nvPr/>
        </p:nvCxnSpPr>
        <p:spPr>
          <a:xfrm>
            <a:off x="4324985" y="33997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5"/>
              <p:cNvSpPr txBox="1"/>
              <p:nvPr/>
            </p:nvSpPr>
            <p:spPr>
              <a:xfrm>
                <a:off x="5643880" y="1789430"/>
                <a:ext cx="6149975"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5643880" y="1789430"/>
                <a:ext cx="6149975" cy="780415"/>
              </a:xfrm>
              <a:prstGeom prst="rect">
                <a:avLst/>
              </a:prstGeom>
              <a:blipFill rotWithShape="1">
                <a:blip r:embed="rId3"/>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5643880" y="2811780"/>
                <a:ext cx="638111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643880" y="2811780"/>
                <a:ext cx="6381115" cy="840740"/>
              </a:xfrm>
              <a:prstGeom prst="rect">
                <a:avLst/>
              </a:prstGeom>
              <a:blipFill rotWithShape="1">
                <a:blip r:embed="rId4"/>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6145530" y="4034155"/>
                <a:ext cx="271399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6145530" y="4034155"/>
                <a:ext cx="2713990" cy="460375"/>
              </a:xfrm>
              <a:prstGeom prst="rect">
                <a:avLst/>
              </a:prstGeom>
              <a:blipFill rotWithShape="1">
                <a:blip r:embed="rId5"/>
                <a:stretch>
                  <a:fillRect t="-6621"/>
                </a:stretch>
              </a:blipFill>
              <a:ln w="38100">
                <a:noFill/>
              </a:ln>
            </p:spPr>
            <p:txBody>
              <a:bodyPr/>
              <a:lstStyle/>
              <a:p>
                <a:r>
                  <a:rPr lang="pt-BR" altLang="en-US">
                    <a:noFill/>
                  </a:rPr>
                  <a:t> </a:t>
                </a:r>
              </a:p>
            </p:txBody>
          </p:sp>
        </mc:Fallback>
      </mc:AlternateContent>
      <p:sp>
        <p:nvSpPr>
          <p:cNvPr id="9" name="CaixaDeTexto 14"/>
          <p:cNvSpPr txBox="1"/>
          <p:nvPr/>
        </p:nvSpPr>
        <p:spPr>
          <a:xfrm>
            <a:off x="6058535" y="4594860"/>
            <a:ext cx="5419090" cy="829945"/>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Suponha Q1=Q2 e que I</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sz="2400" b="1" dirty="0" smtClean="0">
                <a:solidFill>
                  <a:schemeClr val="tx1"/>
                </a:solidFill>
                <a:latin typeface="Comic Sans MS" panose="030F0702030302020204" pitchFamily="66" charset="0"/>
                <a:cs typeface="Comic Sans MS" panose="030F0702030302020204" pitchFamily="66" charset="0"/>
                <a:sym typeface="+mn-ea"/>
              </a:rPr>
              <a:t>=I</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sz="2400" b="1" dirty="0" smtClean="0">
                <a:solidFill>
                  <a:schemeClr val="tx1"/>
                </a:solidFill>
                <a:latin typeface="Comic Sans MS" panose="030F0702030302020204" pitchFamily="66" charset="0"/>
                <a:cs typeface="Comic Sans MS" panose="030F0702030302020204" pitchFamily="66" charset="0"/>
                <a:sym typeface="+mn-ea"/>
              </a:rPr>
              <a:t>. Neste caso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 name="Caixa de Texto 5"/>
              <p:cNvSpPr txBox="1"/>
              <p:nvPr/>
            </p:nvSpPr>
            <p:spPr>
              <a:xfrm>
                <a:off x="5069205" y="5745480"/>
                <a:ext cx="672465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5069205" y="5745480"/>
                <a:ext cx="6724650" cy="460375"/>
              </a:xfrm>
              <a:prstGeom prst="rect">
                <a:avLst/>
              </a:prstGeom>
              <a:blipFill rotWithShape="1">
                <a:blip r:embed="rId6"/>
                <a:stretch>
                  <a:fillRect t="-6621"/>
                </a:stretch>
              </a:blipFill>
              <a:ln w="38100">
                <a:noFill/>
              </a:ln>
            </p:spPr>
            <p:txBody>
              <a:bodyPr/>
              <a:lstStyle/>
              <a:p>
                <a:r>
                  <a:rPr lang="pt-BR" altLang="en-US">
                    <a:noFill/>
                  </a:rPr>
                  <a:t> </a:t>
                </a:r>
              </a:p>
            </p:txBody>
          </p:sp>
        </mc:Fallback>
      </mc:AlternateContent>
    </p:spTree>
  </p:cSld>
  <p:clrMapOvr>
    <a:masterClrMapping/>
  </p:clrMapOvr>
</p:sld>
</file>

<file path=ppt/slides/slide1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508000" y="4667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Poderemos escrever então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5"/>
          <p:cNvCxnSpPr/>
          <p:nvPr/>
        </p:nvCxnSpPr>
        <p:spPr>
          <a:xfrm flipV="1">
            <a:off x="3284256" y="32833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3090327" y="3517588"/>
            <a:ext cx="387626" cy="552342"/>
            <a:chOff x="7555792" y="2647951"/>
            <a:chExt cx="387626" cy="552342"/>
          </a:xfrm>
          <a:solidFill>
            <a:srgbClr val="00B0F0">
              <a:alpha val="97000"/>
            </a:srgbClr>
          </a:solidFill>
        </p:grpSpPr>
        <p:sp>
          <p:nvSpPr>
            <p:cNvPr id="5" name="Elipse 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3293110" y="3891915"/>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293110" y="3891915"/>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7" name="Caixa de Texto 23"/>
          <p:cNvSpPr txBox="1"/>
          <p:nvPr/>
        </p:nvSpPr>
        <p:spPr>
          <a:xfrm>
            <a:off x="1981200" y="40017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Conector Reto 17"/>
          <p:cNvCxnSpPr/>
          <p:nvPr/>
        </p:nvCxnSpPr>
        <p:spPr>
          <a:xfrm>
            <a:off x="2569210" y="4713605"/>
            <a:ext cx="28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9"/>
          <p:cNvCxnSpPr/>
          <p:nvPr/>
        </p:nvCxnSpPr>
        <p:spPr>
          <a:xfrm flipH="1" flipV="1">
            <a:off x="640715" y="3304540"/>
            <a:ext cx="12954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10795" y="33324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473075" y="40805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674370" y="40805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650875" y="32778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426720" y="3373755"/>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8" name="Caixa de Texto 23"/>
          <p:cNvSpPr txBox="1"/>
          <p:nvPr/>
        </p:nvSpPr>
        <p:spPr>
          <a:xfrm>
            <a:off x="1001395" y="28333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38" name="Conector Reto 90"/>
          <p:cNvCxnSpPr/>
          <p:nvPr/>
        </p:nvCxnSpPr>
        <p:spPr>
          <a:xfrm>
            <a:off x="3602355" y="37725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CaixaDeTexto 47"/>
          <p:cNvSpPr txBox="1"/>
          <p:nvPr/>
        </p:nvSpPr>
        <p:spPr>
          <a:xfrm>
            <a:off x="4683760" y="274383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43" name="Conector Reto 42"/>
          <p:cNvCxnSpPr/>
          <p:nvPr/>
        </p:nvCxnSpPr>
        <p:spPr>
          <a:xfrm flipV="1">
            <a:off x="2569246" y="32833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2353011" y="381520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48" name="Group 162"/>
          <p:cNvGrpSpPr/>
          <p:nvPr/>
        </p:nvGrpSpPr>
        <p:grpSpPr>
          <a:xfrm rot="0">
            <a:off x="4482541" y="2299874"/>
            <a:ext cx="254000" cy="1223796"/>
            <a:chOff x="15542" y="5657"/>
            <a:chExt cx="357" cy="1673"/>
          </a:xfrm>
        </p:grpSpPr>
        <p:cxnSp>
          <p:nvCxnSpPr>
            <p:cNvPr id="49" name="Conector Reto 79"/>
            <p:cNvCxnSpPr/>
            <p:nvPr/>
          </p:nvCxnSpPr>
          <p:spPr>
            <a:xfrm rot="5400000" flipH="1" flipV="1">
              <a:off x="14870" y="6493"/>
              <a:ext cx="16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127"/>
          <p:cNvCxnSpPr/>
          <p:nvPr/>
        </p:nvCxnSpPr>
        <p:spPr>
          <a:xfrm rot="16200000">
            <a:off x="3518181" y="3056541"/>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2159796" y="286235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1" name="Conector Reto 114"/>
          <p:cNvCxnSpPr/>
          <p:nvPr/>
        </p:nvCxnSpPr>
        <p:spPr>
          <a:xfrm flipH="1" flipV="1">
            <a:off x="3745865" y="330835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4" name="Forma livre 33"/>
          <p:cNvSpPr/>
          <p:nvPr/>
        </p:nvSpPr>
        <p:spPr>
          <a:xfrm>
            <a:off x="2091055" y="354965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Caixa de Texto 23"/>
          <p:cNvSpPr txBox="1"/>
          <p:nvPr/>
        </p:nvSpPr>
        <p:spPr>
          <a:xfrm>
            <a:off x="1529080" y="360934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35" name="CaixaDeTexto 47"/>
          <p:cNvSpPr txBox="1"/>
          <p:nvPr/>
        </p:nvSpPr>
        <p:spPr>
          <a:xfrm>
            <a:off x="3247390" y="46945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0" name="Conector Reto 39"/>
          <p:cNvCxnSpPr/>
          <p:nvPr/>
        </p:nvCxnSpPr>
        <p:spPr>
          <a:xfrm flipV="1">
            <a:off x="4600611" y="334553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40"/>
          <p:cNvGrpSpPr/>
          <p:nvPr/>
        </p:nvGrpSpPr>
        <p:grpSpPr>
          <a:xfrm>
            <a:off x="4406682" y="3579818"/>
            <a:ext cx="387626" cy="552342"/>
            <a:chOff x="7555792" y="2647951"/>
            <a:chExt cx="387626" cy="552342"/>
          </a:xfrm>
          <a:solidFill>
            <a:srgbClr val="00B0F0">
              <a:alpha val="97000"/>
            </a:srgbClr>
          </a:solidFill>
        </p:grpSpPr>
        <p:sp>
          <p:nvSpPr>
            <p:cNvPr id="42" name="Elipse 4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6" name="Caixa de Texto 45"/>
              <p:cNvSpPr txBox="1"/>
              <p:nvPr/>
            </p:nvSpPr>
            <p:spPr>
              <a:xfrm>
                <a:off x="4794250" y="3724910"/>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4794250" y="3724910"/>
                <a:ext cx="105600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47" name="CaixaDeTexto 47"/>
          <p:cNvSpPr txBox="1"/>
          <p:nvPr/>
        </p:nvSpPr>
        <p:spPr>
          <a:xfrm>
            <a:off x="3927475" y="3015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50"/>
          <p:cNvCxnSpPr/>
          <p:nvPr/>
        </p:nvCxnSpPr>
        <p:spPr>
          <a:xfrm rot="16200000">
            <a:off x="4338626" y="2011306"/>
            <a:ext cx="0" cy="5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3" name="Conector Reto 114"/>
          <p:cNvCxnSpPr/>
          <p:nvPr/>
        </p:nvCxnSpPr>
        <p:spPr>
          <a:xfrm flipH="1" flipV="1">
            <a:off x="4050665" y="23018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4" name="Conector Reto 90"/>
          <p:cNvCxnSpPr/>
          <p:nvPr/>
        </p:nvCxnSpPr>
        <p:spPr>
          <a:xfrm>
            <a:off x="3906520" y="27698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865714" y="4092023"/>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5643880" y="472694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8" name="Conector Reto 90"/>
          <p:cNvCxnSpPr/>
          <p:nvPr/>
        </p:nvCxnSpPr>
        <p:spPr>
          <a:xfrm>
            <a:off x="5499735" y="51949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Caixa de Texto 23"/>
          <p:cNvSpPr txBox="1"/>
          <p:nvPr/>
        </p:nvSpPr>
        <p:spPr>
          <a:xfrm>
            <a:off x="4630420" y="41681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92" name="Forma livre 91"/>
          <p:cNvSpPr/>
          <p:nvPr/>
        </p:nvSpPr>
        <p:spPr>
          <a:xfrm rot="5400000" flipH="1">
            <a:off x="4954270" y="447992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6" name="Caixa de Texto 23"/>
          <p:cNvSpPr txBox="1"/>
          <p:nvPr/>
        </p:nvSpPr>
        <p:spPr>
          <a:xfrm>
            <a:off x="4681220" y="496443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97" name="Conector Reto 90"/>
          <p:cNvCxnSpPr/>
          <p:nvPr/>
        </p:nvCxnSpPr>
        <p:spPr>
          <a:xfrm>
            <a:off x="4324985" y="33997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 name="Caixa de Texto 5"/>
              <p:cNvSpPr txBox="1"/>
              <p:nvPr/>
            </p:nvSpPr>
            <p:spPr>
              <a:xfrm>
                <a:off x="5574665" y="1697355"/>
                <a:ext cx="638111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574665" y="1697355"/>
                <a:ext cx="6381115" cy="840740"/>
              </a:xfrm>
              <a:prstGeom prst="rect">
                <a:avLst/>
              </a:prstGeom>
              <a:blipFill rotWithShape="1">
                <a:blip r:embed="rId3"/>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6174105" y="3861435"/>
                <a:ext cx="4218305" cy="460375"/>
              </a:xfrm>
              <a:prstGeom prst="rect">
                <a:avLst/>
              </a:prstGeom>
              <a:noFill/>
              <a:ln w="38100">
                <a:no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oMath>
                </a14:m>
                <a:r>
                  <a:rPr lang="pt-BR" altLang="en-US" sz="2400">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oMath>
                </a14:m>
                <a:r>
                  <a:rPr lang="pt-BR" altLang="en-US" sz="2400">
                    <a:latin typeface="Cambria Math" panose="02040503050406030204" pitchFamily="18" charset="0"/>
                    <a:cs typeface="Cambria Math" panose="02040503050406030204" pitchFamily="18" charset="0"/>
                  </a:rPr>
                  <a:t>/2</a:t>
                </a:r>
                <a:endParaRPr lang="pt-BR" altLang="en-US" sz="2400" baseline="-25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6174105" y="3861435"/>
                <a:ext cx="4218305" cy="460375"/>
              </a:xfrm>
              <a:prstGeom prst="rect">
                <a:avLst/>
              </a:prstGeom>
              <a:blipFill rotWithShape="1">
                <a:blip r:embed="rId4"/>
                <a:stretch>
                  <a:fillRect b="-2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6116955" y="2833370"/>
                <a:ext cx="1411605"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6116955" y="2833370"/>
                <a:ext cx="1411605" cy="716280"/>
              </a:xfrm>
              <a:prstGeom prst="rect">
                <a:avLst/>
              </a:prstGeom>
              <a:blipFill rotWithShape="1">
                <a:blip r:embed="rId5"/>
                <a:stretch>
                  <a:fillRect t="-425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7020560" y="4628515"/>
                <a:ext cx="2261870" cy="619125"/>
              </a:xfrm>
              <a:prstGeom prst="rect">
                <a:avLst/>
              </a:prstGeom>
              <a:noFill/>
              <a:ln w="38100">
                <a:noFill/>
              </a:ln>
            </p:spPr>
            <p:txBody>
              <a:bodyPr wrap="square" rtlCol="0" anchor="t">
                <a:spAutoFit/>
              </a:bodyPr>
              <a:p>
                <a:pPr algn="l"/>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num>
                      <m:den>
                        <m:r>
                          <a:rPr lang="en-US" altLang="pt-BR" sz="2400" i="1">
                            <a:latin typeface="Cambria Math" panose="02040503050406030204" pitchFamily="18" charset="0"/>
                            <a:cs typeface="Cambria Math" panose="02040503050406030204" pitchFamily="18" charset="0"/>
                          </a:rPr>
                          <m:t>𝑣𝑖𝑛</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a14:m>
                <a:r>
                  <a:rPr lang="pt-BR" altLang="en-US" sz="2400">
                    <a:latin typeface="Cambria Math" panose="02040503050406030204" pitchFamily="18" charset="0"/>
                    <a:cs typeface="Cambria Math" panose="02040503050406030204" pitchFamily="18" charset="0"/>
                  </a:rPr>
                  <a:t>/2</a:t>
                </a:r>
                <a:endParaRPr lang="pt-BR" altLang="en-US" sz="2400" baseline="-25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7020560" y="4628515"/>
                <a:ext cx="2261870" cy="619125"/>
              </a:xfrm>
              <a:prstGeom prst="rect">
                <a:avLst/>
              </a:prstGeom>
              <a:blipFill rotWithShape="1">
                <a:blip r:embed="rId6"/>
                <a:stretch>
                  <a:fillRect b="-1641"/>
                </a:stretch>
              </a:blipFill>
              <a:ln w="38100">
                <a:noFill/>
              </a:ln>
            </p:spPr>
            <p:txBody>
              <a:bodyPr/>
              <a:lstStyle/>
              <a:p>
                <a:r>
                  <a:rPr lang="pt-BR" altLang="en-US">
                    <a:noFill/>
                  </a:rPr>
                  <a:t> </a:t>
                </a:r>
              </a:p>
            </p:txBody>
          </p:sp>
        </mc:Fallback>
      </mc:AlternateContent>
      <p:sp>
        <p:nvSpPr>
          <p:cNvPr id="10" name="CaixaDeTexto 14"/>
          <p:cNvSpPr txBox="1"/>
          <p:nvPr/>
        </p:nvSpPr>
        <p:spPr>
          <a:xfrm>
            <a:off x="5643880" y="5424805"/>
            <a:ext cx="5833745" cy="460375"/>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Metade do ganho do Par Diferencial</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508000" y="466725"/>
            <a:ext cx="11285855" cy="5835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2400" b="1" i="1" baseline="-25000" dirty="0" smtClean="0">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2245429" y="65269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28560" y="3691898"/>
            <a:ext cx="2700910" cy="748570"/>
            <a:chOff x="8303127" y="2524505"/>
            <a:chExt cx="2700910"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303127" y="2527225"/>
              <a:ext cx="792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24037" y="2541379"/>
              <a:ext cx="108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312645" y="38272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5" name="Conector Reto 74"/>
          <p:cNvCxnSpPr/>
          <p:nvPr/>
        </p:nvCxnSpPr>
        <p:spPr>
          <a:xfrm>
            <a:off x="1465500" y="63311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467585" y="54071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123864" y="226532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3533775" y="348297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2458720" y="31222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65" name="Grupo 64"/>
          <p:cNvGrpSpPr/>
          <p:nvPr/>
        </p:nvGrpSpPr>
        <p:grpSpPr>
          <a:xfrm rot="16200000" flipV="1">
            <a:off x="2588260" y="3293110"/>
            <a:ext cx="1274445"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flipH="1">
            <a:off x="3077210" y="439737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5" name="Conector Reto 49"/>
          <p:cNvCxnSpPr/>
          <p:nvPr/>
        </p:nvCxnSpPr>
        <p:spPr>
          <a:xfrm flipH="1">
            <a:off x="2358390" y="540893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flipH="1">
            <a:off x="3372485" y="2661285"/>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1" name="Conector Reto 49"/>
          <p:cNvCxnSpPr/>
          <p:nvPr/>
        </p:nvCxnSpPr>
        <p:spPr>
          <a:xfrm>
            <a:off x="3232250" y="390854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1595220" y="562431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2416211" y="5413732"/>
            <a:ext cx="0" cy="111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2210852" y="5623883"/>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5" name="CaixaDeTexto 28"/>
          <p:cNvSpPr txBox="1"/>
          <p:nvPr/>
        </p:nvSpPr>
        <p:spPr>
          <a:xfrm>
            <a:off x="581706" y="409209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9" name="CaixaDeTexto 47"/>
          <p:cNvSpPr txBox="1"/>
          <p:nvPr/>
        </p:nvSpPr>
        <p:spPr>
          <a:xfrm flipH="1">
            <a:off x="2284730" y="4105910"/>
            <a:ext cx="59118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sp>
        <p:nvSpPr>
          <p:cNvPr id="10" name="CaixaDeTexto 14"/>
          <p:cNvSpPr txBox="1"/>
          <p:nvPr/>
        </p:nvSpPr>
        <p:spPr>
          <a:xfrm>
            <a:off x="4686935" y="1454785"/>
            <a:ext cx="7038340" cy="2384425"/>
          </a:xfrm>
          <a:prstGeom prst="rect">
            <a:avLst/>
          </a:prstGeom>
          <a:noFill/>
        </p:spPr>
        <p:txBody>
          <a:bodyPr wrap="square" rtlCol="0">
            <a:spAutoFit/>
          </a:bodyPr>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não há ganho de tensão entre emissor e coletor de Q1, portanto não ha aumento de capacitor por Miller</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há ganho de tensão entre o emissor e o coletor de Q2, no entanto não ha capacitores entre estes nós</a:t>
            </a:r>
            <a:endParaRPr lang="pt-BR" sz="2400" b="1" dirty="0" smtClean="0">
              <a:latin typeface="Comic Sans MS" panose="030F0702030302020204" pitchFamily="66" charset="0"/>
              <a:cs typeface="Comic Sans MS" panose="030F0702030302020204" pitchFamily="66" charset="0"/>
              <a:sym typeface="+mn-ea"/>
            </a:endParaRPr>
          </a:p>
        </p:txBody>
      </p:sp>
      <p:pic>
        <p:nvPicPr>
          <p:cNvPr id="100" name="Imagem 99"/>
          <p:cNvPicPr/>
          <p:nvPr/>
        </p:nvPicPr>
        <p:blipFill>
          <a:blip r:embed="rId1"/>
          <a:stretch>
            <a:fillRect/>
          </a:stretch>
        </p:blipFill>
        <p:spPr>
          <a:xfrm>
            <a:off x="6343650" y="4243705"/>
            <a:ext cx="2971165" cy="1740535"/>
          </a:xfrm>
          <a:prstGeom prst="rect">
            <a:avLst/>
          </a:prstGeom>
          <a:noFill/>
          <a:ln w="9525">
            <a:noFill/>
          </a:ln>
        </p:spPr>
      </p:pic>
      <p:grpSp>
        <p:nvGrpSpPr>
          <p:cNvPr id="182" name="Grupo 72"/>
          <p:cNvGrpSpPr/>
          <p:nvPr/>
        </p:nvGrpSpPr>
        <p:grpSpPr>
          <a:xfrm rot="0">
            <a:off x="852805" y="3395758"/>
            <a:ext cx="432000" cy="70539"/>
            <a:chOff x="3114" y="6969"/>
            <a:chExt cx="656" cy="109"/>
          </a:xfrm>
        </p:grpSpPr>
        <p:cxnSp>
          <p:nvCxnSpPr>
            <p:cNvPr id="183" name="Conector Reto 69"/>
            <p:cNvCxnSpPr/>
            <p:nvPr/>
          </p:nvCxnSpPr>
          <p:spPr>
            <a:xfrm flipV="1">
              <a:off x="3114" y="7078"/>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grpSp>
      <p:sp>
        <p:nvSpPr>
          <p:cNvPr id="11" name="Forma livre 10"/>
          <p:cNvSpPr/>
          <p:nvPr/>
        </p:nvSpPr>
        <p:spPr>
          <a:xfrm>
            <a:off x="1090930" y="3007360"/>
            <a:ext cx="409575" cy="388620"/>
          </a:xfrm>
          <a:custGeom>
            <a:avLst/>
            <a:gdLst>
              <a:gd name="connisteX0" fmla="*/ 409575 w 409575"/>
              <a:gd name="connsiteY0" fmla="*/ 0 h 171450"/>
              <a:gd name="connisteX1" fmla="*/ 133350 w 409575"/>
              <a:gd name="connsiteY1" fmla="*/ 47625 h 171450"/>
              <a:gd name="connisteX2" fmla="*/ 0 w 409575"/>
              <a:gd name="connsiteY2" fmla="*/ 171450 h 171450"/>
            </a:gdLst>
            <a:ahLst/>
            <a:cxnLst>
              <a:cxn ang="0">
                <a:pos x="connisteX0" y="connsiteY0"/>
              </a:cxn>
              <a:cxn ang="0">
                <a:pos x="connisteX1" y="connsiteY1"/>
              </a:cxn>
              <a:cxn ang="0">
                <a:pos x="connisteX2" y="connsiteY2"/>
              </a:cxn>
            </a:cxnLst>
            <a:rect l="l" t="t" r="r" b="b"/>
            <a:pathLst>
              <a:path w="409575" h="171450">
                <a:moveTo>
                  <a:pt x="409575" y="0"/>
                </a:moveTo>
                <a:cubicBezTo>
                  <a:pt x="356870" y="6985"/>
                  <a:pt x="215265" y="13335"/>
                  <a:pt x="133350" y="47625"/>
                </a:cubicBezTo>
                <a:cubicBezTo>
                  <a:pt x="51435" y="81915"/>
                  <a:pt x="20955" y="147320"/>
                  <a:pt x="0" y="171450"/>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Forma livre 11"/>
          <p:cNvSpPr/>
          <p:nvPr/>
        </p:nvSpPr>
        <p:spPr>
          <a:xfrm>
            <a:off x="1014730" y="3461385"/>
            <a:ext cx="76200" cy="463550"/>
          </a:xfrm>
          <a:custGeom>
            <a:avLst/>
            <a:gdLst>
              <a:gd name="connisteX0" fmla="*/ 66732 w 66732"/>
              <a:gd name="connsiteY0" fmla="*/ 0 h 419100"/>
              <a:gd name="connisteX1" fmla="*/ 57 w 66732"/>
              <a:gd name="connsiteY1" fmla="*/ 190500 h 419100"/>
              <a:gd name="connisteX2" fmla="*/ 57207 w 66732"/>
              <a:gd name="connsiteY2" fmla="*/ 419100 h 419100"/>
            </a:gdLst>
            <a:ahLst/>
            <a:cxnLst>
              <a:cxn ang="0">
                <a:pos x="connisteX0" y="connsiteY0"/>
              </a:cxn>
              <a:cxn ang="0">
                <a:pos x="connisteX1" y="connsiteY1"/>
              </a:cxn>
              <a:cxn ang="0">
                <a:pos x="connisteX2" y="connsiteY2"/>
              </a:cxn>
            </a:cxnLst>
            <a:rect l="l" t="t" r="r" b="b"/>
            <a:pathLst>
              <a:path w="66732" h="419100">
                <a:moveTo>
                  <a:pt x="66732" y="0"/>
                </a:moveTo>
                <a:cubicBezTo>
                  <a:pt x="52127" y="33655"/>
                  <a:pt x="1962" y="106680"/>
                  <a:pt x="57" y="190500"/>
                </a:cubicBezTo>
                <a:cubicBezTo>
                  <a:pt x="-1848" y="274320"/>
                  <a:pt x="44507" y="377190"/>
                  <a:pt x="57207" y="419100"/>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260985" y="3288665"/>
                <a:ext cx="722630" cy="3556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𝜇</m:t>
                          </m:r>
                          <m:r>
                            <a:rPr lang="en-US" altLang="pt-BR" i="1">
                              <a:latin typeface="Cambria Math" panose="02040503050406030204" pitchFamily="18" charset="0"/>
                              <a:cs typeface="Cambria Math" panose="02040503050406030204" pitchFamily="18" charset="0"/>
                            </a:rPr>
                            <m:t>1</m:t>
                          </m:r>
                        </m:sub>
                      </m:sSub>
                    </m:oMath>
                  </m:oMathPara>
                </a14:m>
                <a:endParaRPr lang="pt-BR" altLang="en-US"/>
              </a:p>
            </p:txBody>
          </p:sp>
        </mc:Choice>
        <mc:Fallback>
          <p:sp>
            <p:nvSpPr>
              <p:cNvPr id="13" name="Caixa de Texto 12"/>
              <p:cNvSpPr txBox="1">
                <a:spLocks noRot="1" noChangeAspect="1" noMove="1" noResize="1" noEditPoints="1" noAdjustHandles="1" noChangeArrowheads="1" noChangeShapeType="1" noTextEdit="1"/>
              </p:cNvSpPr>
              <p:nvPr/>
            </p:nvSpPr>
            <p:spPr>
              <a:xfrm>
                <a:off x="260985" y="3288665"/>
                <a:ext cx="722630" cy="35560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 name="Grupo 2"/>
          <p:cNvGrpSpPr/>
          <p:nvPr/>
        </p:nvGrpSpPr>
        <p:grpSpPr>
          <a:xfrm rot="5400000" flipH="1">
            <a:off x="2038959" y="4175787"/>
            <a:ext cx="1674548" cy="748665"/>
            <a:chOff x="8735651" y="2524505"/>
            <a:chExt cx="1674674" cy="74857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8735651" y="2527308"/>
              <a:ext cx="36002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925931"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1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508000" y="466725"/>
            <a:ext cx="1128585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Como podemos fazer com que as correntes I</a:t>
            </a:r>
            <a:r>
              <a:rPr lang="pt-BR" sz="2400" b="1" baseline="-25000" dirty="0" smtClean="0">
                <a:latin typeface="Comic Sans MS" panose="030F0702030302020204" pitchFamily="66" charset="0"/>
                <a:cs typeface="Comic Sans MS" panose="030F0702030302020204" pitchFamily="66" charset="0"/>
                <a:sym typeface="+mn-ea"/>
              </a:rPr>
              <a:t>C1 </a:t>
            </a:r>
            <a:r>
              <a:rPr lang="pt-BR" sz="2400" b="1" dirty="0" smtClean="0">
                <a:latin typeface="Comic Sans MS" panose="030F0702030302020204" pitchFamily="66" charset="0"/>
                <a:cs typeface="Comic Sans MS" panose="030F0702030302020204" pitchFamily="66" charset="0"/>
                <a:sym typeface="+mn-ea"/>
              </a:rPr>
              <a:t> e I</a:t>
            </a:r>
            <a:r>
              <a:rPr lang="pt-BR" sz="2400" b="1" baseline="-25000" dirty="0" smtClean="0">
                <a:latin typeface="Comic Sans MS" panose="030F0702030302020204" pitchFamily="66" charset="0"/>
                <a:cs typeface="Comic Sans MS" panose="030F0702030302020204" pitchFamily="66" charset="0"/>
                <a:sym typeface="+mn-ea"/>
              </a:rPr>
              <a:t>C2</a:t>
            </a:r>
            <a:r>
              <a:rPr lang="pt-BR" sz="2400" b="1" dirty="0" smtClean="0">
                <a:latin typeface="Comic Sans MS" panose="030F0702030302020204" pitchFamily="66" charset="0"/>
                <a:cs typeface="Comic Sans MS" panose="030F0702030302020204" pitchFamily="66" charset="0"/>
                <a:sym typeface="+mn-ea"/>
              </a:rPr>
              <a:t> seja iguais? </a:t>
            </a:r>
            <a:endParaRPr lang="pt-BR" sz="2400" b="1" dirty="0" smtClean="0">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Considere o circuito abaixo (Amplificador de RF)</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337826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573346" y="5315592"/>
            <a:ext cx="1427463" cy="586740"/>
            <a:chOff x="8516820" y="2524505"/>
            <a:chExt cx="2092925"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3381475" y="4351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Q4</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65" name="Grupo 64"/>
          <p:cNvGrpSpPr/>
          <p:nvPr/>
        </p:nvGrpSpPr>
        <p:grpSpPr>
          <a:xfrm rot="16200000" flipV="1">
            <a:off x="2850702" y="2806701"/>
            <a:ext cx="1476000" cy="234950"/>
            <a:chOff x="4128167" y="3524056"/>
            <a:chExt cx="1476144" cy="255373"/>
          </a:xfrm>
        </p:grpSpPr>
        <p:cxnSp>
          <p:nvCxnSpPr>
            <p:cNvPr id="66" name="Conector Reto 79"/>
            <p:cNvCxnSpPr/>
            <p:nvPr/>
          </p:nvCxnSpPr>
          <p:spPr>
            <a:xfrm flipV="1">
              <a:off x="4128167" y="3655642"/>
              <a:ext cx="1476144"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DeTexto 28"/>
          <p:cNvSpPr txBox="1"/>
          <p:nvPr/>
        </p:nvSpPr>
        <p:spPr>
          <a:xfrm>
            <a:off x="151176" y="382539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31" name="Grupo 30"/>
          <p:cNvGrpSpPr/>
          <p:nvPr/>
        </p:nvGrpSpPr>
        <p:grpSpPr>
          <a:xfrm flipH="1">
            <a:off x="1648460" y="3024505"/>
            <a:ext cx="170815" cy="1529715"/>
            <a:chOff x="1113892" y="857756"/>
            <a:chExt cx="294122" cy="1327094"/>
          </a:xfrm>
        </p:grpSpPr>
        <p:grpSp>
          <p:nvGrpSpPr>
            <p:cNvPr id="28" name="Grupo 27"/>
            <p:cNvGrpSpPr/>
            <p:nvPr/>
          </p:nvGrpSpPr>
          <p:grpSpPr>
            <a:xfrm>
              <a:off x="1116699" y="1116701"/>
              <a:ext cx="291315" cy="940474"/>
              <a:chOff x="1149067" y="472114"/>
              <a:chExt cx="404603" cy="986250"/>
            </a:xfrm>
          </p:grpSpPr>
          <p:sp>
            <p:nvSpPr>
              <p:cNvPr id="24" name="Forma livre 2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Forma livre 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Forma livre 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orma livre 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29" name="Forma livre 2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Forma livre 2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3" name="Grupo 2"/>
          <p:cNvGrpSpPr/>
          <p:nvPr/>
        </p:nvGrpSpPr>
        <p:grpSpPr>
          <a:xfrm rot="5400000">
            <a:off x="2507502" y="4215968"/>
            <a:ext cx="1559152" cy="586740"/>
            <a:chOff x="8323740" y="2524505"/>
            <a:chExt cx="2286005" cy="74857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flipV="1">
            <a:off x="3006725" y="410972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rot="16200000" flipV="1">
            <a:off x="4258250" y="2867720"/>
            <a:ext cx="0" cy="24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V="1">
            <a:off x="3006725" y="515366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rot="16200000" flipV="1">
            <a:off x="3304250" y="486566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54657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Q5</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17" name="Grupo 16"/>
          <p:cNvGrpSpPr/>
          <p:nvPr/>
        </p:nvGrpSpPr>
        <p:grpSpPr>
          <a:xfrm rot="5400000">
            <a:off x="4153861" y="5314957"/>
            <a:ext cx="1427463" cy="586740"/>
            <a:chOff x="8516820" y="2524505"/>
            <a:chExt cx="2092925" cy="748570"/>
          </a:xfrm>
        </p:grpSpPr>
        <p:cxnSp>
          <p:nvCxnSpPr>
            <p:cNvPr id="1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1"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16200000" flipV="1">
            <a:off x="2535710" y="3757140"/>
            <a:ext cx="0" cy="15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Grupo 38"/>
          <p:cNvGrpSpPr/>
          <p:nvPr/>
        </p:nvGrpSpPr>
        <p:grpSpPr>
          <a:xfrm rot="5400000">
            <a:off x="4150051" y="3426467"/>
            <a:ext cx="1427463" cy="586740"/>
            <a:chOff x="8516820" y="2524505"/>
            <a:chExt cx="2092925" cy="748570"/>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3"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4"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47" name="Conector Reto 46"/>
          <p:cNvCxnSpPr/>
          <p:nvPr/>
        </p:nvCxnSpPr>
        <p:spPr>
          <a:xfrm flipV="1">
            <a:off x="5156835" y="4408805"/>
            <a:ext cx="0" cy="50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rot="16200000" flipV="1">
            <a:off x="3645035" y="2489065"/>
            <a:ext cx="0" cy="241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a:off x="1260475" y="3004185"/>
            <a:ext cx="170815" cy="1529715"/>
            <a:chOff x="1113892" y="857756"/>
            <a:chExt cx="294122" cy="1327094"/>
          </a:xfrm>
        </p:grpSpPr>
        <p:grpSp>
          <p:nvGrpSpPr>
            <p:cNvPr id="52" name="Grupo 51"/>
            <p:cNvGrpSpPr/>
            <p:nvPr/>
          </p:nvGrpSpPr>
          <p:grpSpPr>
            <a:xfrm>
              <a:off x="1116699" y="1116701"/>
              <a:ext cx="291315" cy="940474"/>
              <a:chOff x="1149067" y="472114"/>
              <a:chExt cx="404603" cy="986250"/>
            </a:xfrm>
          </p:grpSpPr>
          <p:sp>
            <p:nvSpPr>
              <p:cNvPr id="53" name="Forma livre 5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4" name="Forma livre 5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0" name="Forma livre 6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1" name="Forma livre 70"/>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78" name="Forma livre 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0" name="Forma livre 7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82" name="Conector Reto 37"/>
          <p:cNvCxnSpPr/>
          <p:nvPr/>
        </p:nvCxnSpPr>
        <p:spPr>
          <a:xfrm>
            <a:off x="677545" y="452691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74"/>
          <p:cNvCxnSpPr/>
          <p:nvPr/>
        </p:nvCxnSpPr>
        <p:spPr>
          <a:xfrm>
            <a:off x="701040" y="41122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4" name="Conector Reto 114"/>
          <p:cNvCxnSpPr/>
          <p:nvPr/>
        </p:nvCxnSpPr>
        <p:spPr>
          <a:xfrm flipH="1" flipV="1">
            <a:off x="677545" y="33096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5" name="Grupo 12"/>
          <p:cNvGrpSpPr/>
          <p:nvPr/>
        </p:nvGrpSpPr>
        <p:grpSpPr>
          <a:xfrm rot="0">
            <a:off x="453390" y="3443605"/>
            <a:ext cx="449580" cy="416560"/>
            <a:chOff x="9221" y="3503"/>
            <a:chExt cx="708" cy="656"/>
          </a:xfrm>
        </p:grpSpPr>
        <p:sp>
          <p:nvSpPr>
            <p:cNvPr id="8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88" name="Conector Reto 87"/>
          <p:cNvCxnSpPr/>
          <p:nvPr/>
        </p:nvCxnSpPr>
        <p:spPr>
          <a:xfrm flipV="1">
            <a:off x="678815" y="399288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677545" y="3004185"/>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37"/>
          <p:cNvCxnSpPr/>
          <p:nvPr/>
        </p:nvCxnSpPr>
        <p:spPr>
          <a:xfrm>
            <a:off x="677545" y="300418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37"/>
          <p:cNvCxnSpPr/>
          <p:nvPr/>
        </p:nvCxnSpPr>
        <p:spPr>
          <a:xfrm>
            <a:off x="497338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37"/>
          <p:cNvCxnSpPr/>
          <p:nvPr/>
        </p:nvCxnSpPr>
        <p:spPr>
          <a:xfrm>
            <a:off x="5141595" y="485584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upo 92"/>
          <p:cNvGrpSpPr/>
          <p:nvPr/>
        </p:nvGrpSpPr>
        <p:grpSpPr>
          <a:xfrm rot="5400000">
            <a:off x="4967931" y="3837312"/>
            <a:ext cx="1427463" cy="586740"/>
            <a:chOff x="8516820" y="2524505"/>
            <a:chExt cx="2092925" cy="748570"/>
          </a:xfrm>
        </p:grpSpPr>
        <p:cxnSp>
          <p:nvCxnSpPr>
            <p:cNvPr id="9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8"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9"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02" name="Conector Reto 101"/>
          <p:cNvCxnSpPr/>
          <p:nvPr/>
        </p:nvCxnSpPr>
        <p:spPr>
          <a:xfrm rot="16200000" flipV="1">
            <a:off x="4772575" y="1317710"/>
            <a:ext cx="0" cy="23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flipH="1">
            <a:off x="5874385" y="2505710"/>
            <a:ext cx="170815" cy="959485"/>
            <a:chOff x="1113892" y="857756"/>
            <a:chExt cx="294122" cy="1327094"/>
          </a:xfrm>
        </p:grpSpPr>
        <p:grpSp>
          <p:nvGrpSpPr>
            <p:cNvPr id="104" name="Grupo 103"/>
            <p:cNvGrpSpPr/>
            <p:nvPr/>
          </p:nvGrpSpPr>
          <p:grpSpPr>
            <a:xfrm>
              <a:off x="1116699" y="1116701"/>
              <a:ext cx="291315" cy="940474"/>
              <a:chOff x="1149067" y="472114"/>
              <a:chExt cx="404603" cy="986250"/>
            </a:xfrm>
          </p:grpSpPr>
          <p:sp>
            <p:nvSpPr>
              <p:cNvPr id="105" name="Forma livre 104"/>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6" name="Forma livre 10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7" name="Forma livre 10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8" name="Forma livre 10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09" name="Forma livre 10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0" name="Forma livre 10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11" name="Conector Reto 110"/>
          <p:cNvCxnSpPr/>
          <p:nvPr/>
        </p:nvCxnSpPr>
        <p:spPr>
          <a:xfrm flipV="1">
            <a:off x="5153660" y="249555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Caixa de Texto 23"/>
          <p:cNvSpPr txBox="1"/>
          <p:nvPr/>
        </p:nvSpPr>
        <p:spPr>
          <a:xfrm>
            <a:off x="510359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13" name="Caixa de Texto 23"/>
          <p:cNvSpPr txBox="1"/>
          <p:nvPr/>
        </p:nvSpPr>
        <p:spPr>
          <a:xfrm>
            <a:off x="4939130" y="3462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14" name="Caixa de Texto 23"/>
          <p:cNvSpPr txBox="1"/>
          <p:nvPr/>
        </p:nvSpPr>
        <p:spPr>
          <a:xfrm>
            <a:off x="5776060" y="389139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115" name="Grupo 114"/>
          <p:cNvGrpSpPr/>
          <p:nvPr/>
        </p:nvGrpSpPr>
        <p:grpSpPr>
          <a:xfrm flipH="1">
            <a:off x="6372860" y="2553970"/>
            <a:ext cx="170815" cy="959485"/>
            <a:chOff x="1113892" y="857756"/>
            <a:chExt cx="294122" cy="1327094"/>
          </a:xfrm>
        </p:grpSpPr>
        <p:grpSp>
          <p:nvGrpSpPr>
            <p:cNvPr id="116" name="Grupo 115"/>
            <p:cNvGrpSpPr/>
            <p:nvPr/>
          </p:nvGrpSpPr>
          <p:grpSpPr>
            <a:xfrm>
              <a:off x="1116699" y="1116701"/>
              <a:ext cx="291315" cy="940474"/>
              <a:chOff x="1149067" y="472114"/>
              <a:chExt cx="404603" cy="986250"/>
            </a:xfrm>
          </p:grpSpPr>
          <p:sp>
            <p:nvSpPr>
              <p:cNvPr id="117" name="Forma livre 11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8" name="Forma livre 11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9" name="Forma livre 11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0" name="Forma livre 1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21" name="Forma livre 1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2" name="Forma livre 1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123" name="Grupo 122"/>
          <p:cNvGrpSpPr/>
          <p:nvPr/>
        </p:nvGrpSpPr>
        <p:grpSpPr>
          <a:xfrm rot="16200000" flipV="1">
            <a:off x="6400038" y="2916553"/>
            <a:ext cx="1008000" cy="234950"/>
            <a:chOff x="5394168" y="-4489135"/>
            <a:chExt cx="1008098" cy="255373"/>
          </a:xfrm>
        </p:grpSpPr>
        <p:cxnSp>
          <p:nvCxnSpPr>
            <p:cNvPr id="124" name="Conector Reto 79"/>
            <p:cNvCxnSpPr/>
            <p:nvPr/>
          </p:nvCxnSpPr>
          <p:spPr>
            <a:xfrm flipV="1">
              <a:off x="5394168" y="-4362031"/>
              <a:ext cx="100809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5" name="Retângulo 124"/>
            <p:cNvSpPr/>
            <p:nvPr/>
          </p:nvSpPr>
          <p:spPr>
            <a:xfrm>
              <a:off x="5719403" y="-4489135"/>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6" name="Conector Reto 37"/>
          <p:cNvCxnSpPr/>
          <p:nvPr/>
        </p:nvCxnSpPr>
        <p:spPr>
          <a:xfrm>
            <a:off x="6463665" y="255397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a:off x="6476365" y="351345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Caixa de Texto 23"/>
          <p:cNvSpPr txBox="1"/>
          <p:nvPr/>
        </p:nvSpPr>
        <p:spPr>
          <a:xfrm flipH="1">
            <a:off x="6931660" y="26930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9" name="Caixa de Texto 23"/>
          <p:cNvSpPr txBox="1"/>
          <p:nvPr/>
        </p:nvSpPr>
        <p:spPr>
          <a:xfrm flipH="1">
            <a:off x="2129155" y="2480310"/>
            <a:ext cx="141986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smtClean="0">
                <a:latin typeface="Comic Sans MS" panose="030F0702030302020204" pitchFamily="66" charset="0"/>
                <a:cs typeface="Comic Sans MS" panose="030F0702030302020204" pitchFamily="66" charset="0"/>
              </a:rPr>
              <a:t>0</a:t>
            </a:r>
            <a:r>
              <a:rPr lang="pt-BR" altLang="en-US" sz="2000" dirty="0" smtClean="0">
                <a:latin typeface="Comic Sans MS" panose="030F0702030302020204" pitchFamily="66" charset="0"/>
                <a:cs typeface="Comic Sans MS" panose="030F0702030302020204" pitchFamily="66" charset="0"/>
              </a:rPr>
              <a:t>=2,5 K</a:t>
            </a:r>
            <a:r>
              <a:rPr lang="pt-BR" altLang="en-US" sz="2000" dirty="0" smtClean="0">
                <a:latin typeface="Symbol" panose="05050102010706020507" charset="0"/>
                <a:cs typeface="Symbol" panose="05050102010706020507" charset="0"/>
              </a:rPr>
              <a:t>W</a:t>
            </a:r>
            <a:endParaRPr lang="pt-BR" altLang="en-US" sz="2000" dirty="0" smtClean="0">
              <a:latin typeface="Symbol" panose="05050102010706020507" charset="0"/>
              <a:cs typeface="Symbol" panose="05050102010706020507" charset="0"/>
            </a:endParaRPr>
          </a:p>
        </p:txBody>
      </p:sp>
      <p:sp>
        <p:nvSpPr>
          <p:cNvPr id="130" name="CaixaDeTexto 14"/>
          <p:cNvSpPr txBox="1"/>
          <p:nvPr/>
        </p:nvSpPr>
        <p:spPr>
          <a:xfrm>
            <a:off x="7539990" y="3057525"/>
            <a:ext cx="4330065" cy="3646170"/>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Nesse circuito </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Q1 e Q2 formam o par Coletor Comum+Base Comum</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Q3, Q4 e Q5 formam a polarização</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na polarização os transformadores são curto</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132" name="Conector de Seta Reta 59"/>
          <p:cNvCxnSpPr/>
          <p:nvPr/>
        </p:nvCxnSpPr>
        <p:spPr>
          <a:xfrm flipH="1">
            <a:off x="3833447" y="29546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33" name="Caixa de Texto 23"/>
          <p:cNvSpPr txBox="1"/>
          <p:nvPr/>
        </p:nvSpPr>
        <p:spPr>
          <a:xfrm flipH="1">
            <a:off x="3896995" y="279654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134" name="Caixa de Texto 23"/>
          <p:cNvSpPr txBox="1"/>
          <p:nvPr/>
        </p:nvSpPr>
        <p:spPr>
          <a:xfrm flipH="1">
            <a:off x="1931035" y="531177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135" name="Caixa de Texto 23"/>
          <p:cNvSpPr txBox="1"/>
          <p:nvPr/>
        </p:nvSpPr>
        <p:spPr>
          <a:xfrm flipH="1">
            <a:off x="2521585" y="369506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1,4 V</a:t>
            </a:r>
            <a:endParaRPr lang="pt-BR" altLang="en-US" sz="2000" baseline="-25000" dirty="0">
              <a:latin typeface="Comic Sans MS" panose="030F0702030302020204" pitchFamily="66" charset="0"/>
              <a:cs typeface="Comic Sans MS" panose="030F0702030302020204" pitchFamily="66" charset="0"/>
            </a:endParaRPr>
          </a:p>
        </p:txBody>
      </p:sp>
      <p:sp>
        <p:nvSpPr>
          <p:cNvPr id="136" name="Caixa de Texto 23"/>
          <p:cNvSpPr txBox="1"/>
          <p:nvPr/>
        </p:nvSpPr>
        <p:spPr>
          <a:xfrm flipH="1">
            <a:off x="4152265" y="460946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137" name="CaixaDeTexto 47"/>
          <p:cNvSpPr txBox="1"/>
          <p:nvPr/>
        </p:nvSpPr>
        <p:spPr>
          <a:xfrm>
            <a:off x="4152179" y="204561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5" name="Elipse 144"/>
          <p:cNvSpPr/>
          <p:nvPr/>
        </p:nvSpPr>
        <p:spPr>
          <a:xfrm>
            <a:off x="3546475" y="406527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6" name="Caixa de Texto 23"/>
          <p:cNvSpPr txBox="1"/>
          <p:nvPr/>
        </p:nvSpPr>
        <p:spPr>
          <a:xfrm flipH="1">
            <a:off x="5179060" y="500824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X</a:t>
            </a:r>
            <a:endParaRPr lang="pt-BR" altLang="en-US" sz="2800" baseline="-25000" dirty="0">
              <a:latin typeface="Comic Sans MS" panose="030F0702030302020204" pitchFamily="66" charset="0"/>
              <a:cs typeface="Comic Sans MS" panose="030F0702030302020204" pitchFamily="66" charset="0"/>
            </a:endParaRPr>
          </a:p>
        </p:txBody>
      </p:sp>
      <p:cxnSp>
        <p:nvCxnSpPr>
          <p:cNvPr id="147" name="Conector de Seta Reta 59"/>
          <p:cNvCxnSpPr/>
          <p:nvPr/>
        </p:nvCxnSpPr>
        <p:spPr>
          <a:xfrm flipH="1">
            <a:off x="5255847" y="51536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0" name="Elipse 9"/>
          <p:cNvSpPr/>
          <p:nvPr/>
        </p:nvSpPr>
        <p:spPr>
          <a:xfrm>
            <a:off x="3549015" y="511492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Conector Reto 31"/>
          <p:cNvCxnSpPr/>
          <p:nvPr/>
        </p:nvCxnSpPr>
        <p:spPr>
          <a:xfrm rot="16200000" flipV="1">
            <a:off x="3858415" y="4791555"/>
            <a:ext cx="0" cy="15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16200000" flipV="1">
            <a:off x="2099265" y="2674030"/>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V="1">
            <a:off x="2439035" y="303403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518795" y="417830"/>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O transistor Q4 serve apenas para elevar a tensão aplicada a base de Q1 e Q2. Caso ele não seja colocado, a tensão na base de Q1 e Q2 será 0,7V e, consequentemente, a tensão no coletor de Q3 será zero.  </a:t>
            </a:r>
            <a:endParaRPr lang="pt-BR" sz="2400" b="1" dirty="0" smtClean="0">
              <a:latin typeface="Comic Sans MS" panose="030F0702030302020204" pitchFamily="66" charset="0"/>
              <a:cs typeface="Comic Sans MS" panose="030F0702030302020204" pitchFamily="66" charset="0"/>
              <a:sym typeface="+mn-ea"/>
            </a:endParaRPr>
          </a:p>
        </p:txBody>
      </p:sp>
      <p:sp>
        <p:nvSpPr>
          <p:cNvPr id="128" name="Caixa de Texto 23"/>
          <p:cNvSpPr txBox="1"/>
          <p:nvPr/>
        </p:nvSpPr>
        <p:spPr>
          <a:xfrm flipH="1">
            <a:off x="6904355" y="285369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0" name="CaixaDeTexto 14"/>
          <p:cNvSpPr txBox="1"/>
          <p:nvPr/>
        </p:nvSpPr>
        <p:spPr>
          <a:xfrm>
            <a:off x="7539990" y="3826510"/>
            <a:ext cx="4330065" cy="1568450"/>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Neste caso Q3 não estará saturado, não espelha acorrente e a polarização não ficará correta. </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32" name="Conector Reto 37"/>
          <p:cNvCxnSpPr/>
          <p:nvPr/>
        </p:nvCxnSpPr>
        <p:spPr>
          <a:xfrm>
            <a:off x="337826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2573346" y="5315592"/>
            <a:ext cx="1427463" cy="586740"/>
            <a:chOff x="8516820" y="2524505"/>
            <a:chExt cx="2092925" cy="748570"/>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16200000" flipV="1">
            <a:off x="2837367" y="2806701"/>
            <a:ext cx="1476000" cy="234950"/>
            <a:chOff x="4128167" y="3524056"/>
            <a:chExt cx="1476144" cy="255373"/>
          </a:xfrm>
        </p:grpSpPr>
        <p:cxnSp>
          <p:nvCxnSpPr>
            <p:cNvPr id="58" name="Conector Reto 79"/>
            <p:cNvCxnSpPr/>
            <p:nvPr/>
          </p:nvCxnSpPr>
          <p:spPr>
            <a:xfrm flipV="1">
              <a:off x="4128167" y="3655642"/>
              <a:ext cx="1476144"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0" name="CaixaDeTexto 28"/>
          <p:cNvSpPr txBox="1"/>
          <p:nvPr/>
        </p:nvSpPr>
        <p:spPr>
          <a:xfrm>
            <a:off x="151176" y="382539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61" name="Grupo 60"/>
          <p:cNvGrpSpPr/>
          <p:nvPr/>
        </p:nvGrpSpPr>
        <p:grpSpPr>
          <a:xfrm flipH="1">
            <a:off x="1648460" y="3024505"/>
            <a:ext cx="170815" cy="1529715"/>
            <a:chOff x="1113892" y="857756"/>
            <a:chExt cx="294122" cy="1327094"/>
          </a:xfrm>
        </p:grpSpPr>
        <p:grpSp>
          <p:nvGrpSpPr>
            <p:cNvPr id="62" name="Grupo 61"/>
            <p:cNvGrpSpPr/>
            <p:nvPr/>
          </p:nvGrpSpPr>
          <p:grpSpPr>
            <a:xfrm>
              <a:off x="1116699" y="1116701"/>
              <a:ext cx="291315" cy="940474"/>
              <a:chOff x="1149067" y="472114"/>
              <a:chExt cx="404603" cy="986250"/>
            </a:xfrm>
          </p:grpSpPr>
          <p:sp>
            <p:nvSpPr>
              <p:cNvPr id="63" name="Forma livre 6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4" name="Forma livre 6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8" name="Forma livre 6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9" name="Forma livre 68"/>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72" name="Forma livre 71"/>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3" name="Forma livre 72"/>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48" name="Conector Reto 147"/>
          <p:cNvCxnSpPr/>
          <p:nvPr/>
        </p:nvCxnSpPr>
        <p:spPr>
          <a:xfrm flipV="1">
            <a:off x="3006725" y="410972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48"/>
          <p:cNvCxnSpPr/>
          <p:nvPr/>
        </p:nvCxnSpPr>
        <p:spPr>
          <a:xfrm rot="16200000" flipV="1">
            <a:off x="4258250" y="2867720"/>
            <a:ext cx="0" cy="24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flipV="1">
            <a:off x="3006725" y="515366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rot="16200000" flipV="1">
            <a:off x="3304250" y="486566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354657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Q5</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154" name="Grupo 153"/>
          <p:cNvGrpSpPr/>
          <p:nvPr/>
        </p:nvGrpSpPr>
        <p:grpSpPr>
          <a:xfrm rot="5400000">
            <a:off x="4148146" y="5328292"/>
            <a:ext cx="1427463" cy="586740"/>
            <a:chOff x="8516820" y="2524505"/>
            <a:chExt cx="2092925" cy="748570"/>
          </a:xfrm>
        </p:grpSpPr>
        <p:cxnSp>
          <p:nvCxnSpPr>
            <p:cNvPr id="15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58"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9"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1" name="Conector Reto 160"/>
          <p:cNvCxnSpPr/>
          <p:nvPr/>
        </p:nvCxnSpPr>
        <p:spPr>
          <a:xfrm rot="16200000" flipV="1">
            <a:off x="2373710" y="391914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2" name="Grupo 161"/>
          <p:cNvGrpSpPr/>
          <p:nvPr/>
        </p:nvGrpSpPr>
        <p:grpSpPr>
          <a:xfrm rot="5400000">
            <a:off x="4134176" y="3426467"/>
            <a:ext cx="1427463" cy="586740"/>
            <a:chOff x="8516820" y="2524505"/>
            <a:chExt cx="2092925" cy="748570"/>
          </a:xfrm>
        </p:grpSpPr>
        <p:cxnSp>
          <p:nvCxnSpPr>
            <p:cNvPr id="163"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6"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7"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9" name="Conector Reto 168"/>
          <p:cNvCxnSpPr/>
          <p:nvPr/>
        </p:nvCxnSpPr>
        <p:spPr>
          <a:xfrm flipV="1">
            <a:off x="5141595" y="4408805"/>
            <a:ext cx="0" cy="50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169"/>
          <p:cNvCxnSpPr/>
          <p:nvPr/>
        </p:nvCxnSpPr>
        <p:spPr>
          <a:xfrm rot="16200000" flipV="1">
            <a:off x="3645035" y="2475730"/>
            <a:ext cx="0" cy="241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1" name="Grupo 170"/>
          <p:cNvGrpSpPr/>
          <p:nvPr/>
        </p:nvGrpSpPr>
        <p:grpSpPr>
          <a:xfrm>
            <a:off x="1260475" y="3004185"/>
            <a:ext cx="170815" cy="1529715"/>
            <a:chOff x="1113892" y="857756"/>
            <a:chExt cx="294122" cy="1327094"/>
          </a:xfrm>
        </p:grpSpPr>
        <p:grpSp>
          <p:nvGrpSpPr>
            <p:cNvPr id="172" name="Grupo 171"/>
            <p:cNvGrpSpPr/>
            <p:nvPr/>
          </p:nvGrpSpPr>
          <p:grpSpPr>
            <a:xfrm>
              <a:off x="1116699" y="1116701"/>
              <a:ext cx="291315" cy="940474"/>
              <a:chOff x="1149067" y="472114"/>
              <a:chExt cx="404603" cy="986250"/>
            </a:xfrm>
          </p:grpSpPr>
          <p:sp>
            <p:nvSpPr>
              <p:cNvPr id="173" name="Forma livre 17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4" name="Forma livre 17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5" name="Forma livre 174"/>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6" name="Forma livre 175"/>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77" name="Forma livre 17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8" name="Forma livre 177"/>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79" name="Conector Reto 37"/>
          <p:cNvCxnSpPr/>
          <p:nvPr/>
        </p:nvCxnSpPr>
        <p:spPr>
          <a:xfrm>
            <a:off x="677545" y="451167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Conector Reto 74"/>
          <p:cNvCxnSpPr/>
          <p:nvPr/>
        </p:nvCxnSpPr>
        <p:spPr>
          <a:xfrm>
            <a:off x="701040" y="41122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1" name="Conector Reto 114"/>
          <p:cNvCxnSpPr/>
          <p:nvPr/>
        </p:nvCxnSpPr>
        <p:spPr>
          <a:xfrm flipH="1" flipV="1">
            <a:off x="677545" y="33096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2" name="Grupo 12"/>
          <p:cNvGrpSpPr/>
          <p:nvPr/>
        </p:nvGrpSpPr>
        <p:grpSpPr>
          <a:xfrm rot="0">
            <a:off x="453390" y="3443605"/>
            <a:ext cx="449580" cy="416560"/>
            <a:chOff x="9221" y="3503"/>
            <a:chExt cx="708" cy="656"/>
          </a:xfrm>
        </p:grpSpPr>
        <p:sp>
          <p:nvSpPr>
            <p:cNvPr id="1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186" name="Conector Reto 185"/>
          <p:cNvCxnSpPr/>
          <p:nvPr/>
        </p:nvCxnSpPr>
        <p:spPr>
          <a:xfrm flipV="1">
            <a:off x="678815" y="399288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186"/>
          <p:cNvCxnSpPr/>
          <p:nvPr/>
        </p:nvCxnSpPr>
        <p:spPr>
          <a:xfrm flipV="1">
            <a:off x="677545" y="3004185"/>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Conector Reto 37"/>
          <p:cNvCxnSpPr/>
          <p:nvPr/>
        </p:nvCxnSpPr>
        <p:spPr>
          <a:xfrm>
            <a:off x="677545" y="300418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ector Reto 37"/>
          <p:cNvCxnSpPr/>
          <p:nvPr/>
        </p:nvCxnSpPr>
        <p:spPr>
          <a:xfrm>
            <a:off x="497338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37"/>
          <p:cNvCxnSpPr/>
          <p:nvPr/>
        </p:nvCxnSpPr>
        <p:spPr>
          <a:xfrm>
            <a:off x="5141595" y="485584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 name="Grupo 190"/>
          <p:cNvGrpSpPr/>
          <p:nvPr/>
        </p:nvGrpSpPr>
        <p:grpSpPr>
          <a:xfrm rot="5400000">
            <a:off x="4967931" y="3837312"/>
            <a:ext cx="1427463" cy="586740"/>
            <a:chOff x="8516820" y="2524505"/>
            <a:chExt cx="2092925" cy="74857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98" name="Conector Reto 197"/>
          <p:cNvCxnSpPr/>
          <p:nvPr/>
        </p:nvCxnSpPr>
        <p:spPr>
          <a:xfrm rot="16200000" flipV="1">
            <a:off x="4772575" y="1317710"/>
            <a:ext cx="0" cy="23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 name="Grupo 198"/>
          <p:cNvGrpSpPr/>
          <p:nvPr/>
        </p:nvGrpSpPr>
        <p:grpSpPr>
          <a:xfrm flipH="1">
            <a:off x="5874385" y="2505710"/>
            <a:ext cx="170815" cy="959485"/>
            <a:chOff x="1113892" y="857756"/>
            <a:chExt cx="294122" cy="1327094"/>
          </a:xfrm>
        </p:grpSpPr>
        <p:grpSp>
          <p:nvGrpSpPr>
            <p:cNvPr id="200" name="Grupo 199"/>
            <p:cNvGrpSpPr/>
            <p:nvPr/>
          </p:nvGrpSpPr>
          <p:grpSpPr>
            <a:xfrm>
              <a:off x="1116699" y="1116701"/>
              <a:ext cx="291315" cy="940474"/>
              <a:chOff x="1149067" y="472114"/>
              <a:chExt cx="404603" cy="986250"/>
            </a:xfrm>
          </p:grpSpPr>
          <p:sp>
            <p:nvSpPr>
              <p:cNvPr id="201" name="Forma livre 20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2" name="Forma livre 20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3" name="Forma livre 20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4" name="Forma livre 20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05" name="Forma livre 2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6" name="Forma livre 2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07" name="Conector Reto 206"/>
          <p:cNvCxnSpPr/>
          <p:nvPr/>
        </p:nvCxnSpPr>
        <p:spPr>
          <a:xfrm flipV="1">
            <a:off x="5132070" y="249555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8" name="Caixa de Texto 23"/>
          <p:cNvSpPr txBox="1"/>
          <p:nvPr/>
        </p:nvSpPr>
        <p:spPr>
          <a:xfrm>
            <a:off x="510359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09" name="Caixa de Texto 23"/>
          <p:cNvSpPr txBox="1"/>
          <p:nvPr/>
        </p:nvSpPr>
        <p:spPr>
          <a:xfrm>
            <a:off x="4939130" y="3462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0" name="Caixa de Texto 23"/>
          <p:cNvSpPr txBox="1"/>
          <p:nvPr/>
        </p:nvSpPr>
        <p:spPr>
          <a:xfrm>
            <a:off x="5776060" y="389139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211" name="Grupo 210"/>
          <p:cNvGrpSpPr/>
          <p:nvPr/>
        </p:nvGrpSpPr>
        <p:grpSpPr>
          <a:xfrm flipH="1">
            <a:off x="6372860" y="2553970"/>
            <a:ext cx="170815" cy="959485"/>
            <a:chOff x="1113892" y="857756"/>
            <a:chExt cx="294122" cy="1327094"/>
          </a:xfrm>
        </p:grpSpPr>
        <p:grpSp>
          <p:nvGrpSpPr>
            <p:cNvPr id="212" name="Grupo 211"/>
            <p:cNvGrpSpPr/>
            <p:nvPr/>
          </p:nvGrpSpPr>
          <p:grpSpPr>
            <a:xfrm>
              <a:off x="1116699" y="1116701"/>
              <a:ext cx="291315" cy="940474"/>
              <a:chOff x="1149067" y="472114"/>
              <a:chExt cx="404603" cy="986250"/>
            </a:xfrm>
          </p:grpSpPr>
          <p:sp>
            <p:nvSpPr>
              <p:cNvPr id="213" name="Forma livre 21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4" name="Forma livre 21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5" name="Forma livre 214"/>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6" name="Forma livre 215"/>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7" name="Forma livre 21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8" name="Forma livre 217"/>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19" name="Grupo 218"/>
          <p:cNvGrpSpPr/>
          <p:nvPr/>
        </p:nvGrpSpPr>
        <p:grpSpPr>
          <a:xfrm rot="16200000" flipV="1">
            <a:off x="6400038" y="2916553"/>
            <a:ext cx="1008000" cy="234950"/>
            <a:chOff x="5394168" y="-4489135"/>
            <a:chExt cx="1008098" cy="255373"/>
          </a:xfrm>
        </p:grpSpPr>
        <p:cxnSp>
          <p:nvCxnSpPr>
            <p:cNvPr id="220" name="Conector Reto 79"/>
            <p:cNvCxnSpPr/>
            <p:nvPr/>
          </p:nvCxnSpPr>
          <p:spPr>
            <a:xfrm flipV="1">
              <a:off x="5394168" y="-4362031"/>
              <a:ext cx="100809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1" name="Retângulo 220"/>
            <p:cNvSpPr/>
            <p:nvPr/>
          </p:nvSpPr>
          <p:spPr>
            <a:xfrm>
              <a:off x="5719403" y="-4489135"/>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22" name="Conector Reto 37"/>
          <p:cNvCxnSpPr/>
          <p:nvPr/>
        </p:nvCxnSpPr>
        <p:spPr>
          <a:xfrm>
            <a:off x="6463665" y="255397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Conector Reto 37"/>
          <p:cNvCxnSpPr/>
          <p:nvPr/>
        </p:nvCxnSpPr>
        <p:spPr>
          <a:xfrm>
            <a:off x="6476365" y="351345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4" name="Caixa de Texto 23"/>
          <p:cNvSpPr txBox="1"/>
          <p:nvPr/>
        </p:nvSpPr>
        <p:spPr>
          <a:xfrm flipH="1">
            <a:off x="2129155" y="2480310"/>
            <a:ext cx="141986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smtClean="0">
                <a:latin typeface="Comic Sans MS" panose="030F0702030302020204" pitchFamily="66" charset="0"/>
                <a:cs typeface="Comic Sans MS" panose="030F0702030302020204" pitchFamily="66" charset="0"/>
              </a:rPr>
              <a:t>0</a:t>
            </a:r>
            <a:r>
              <a:rPr lang="pt-BR" altLang="en-US" sz="2000" dirty="0" smtClean="0">
                <a:latin typeface="Comic Sans MS" panose="030F0702030302020204" pitchFamily="66" charset="0"/>
                <a:cs typeface="Comic Sans MS" panose="030F0702030302020204" pitchFamily="66" charset="0"/>
              </a:rPr>
              <a:t>=2,5 K</a:t>
            </a:r>
            <a:r>
              <a:rPr lang="pt-BR" altLang="en-US" sz="2000" dirty="0" smtClean="0">
                <a:latin typeface="Symbol" panose="05050102010706020507" charset="0"/>
                <a:cs typeface="Symbol" panose="05050102010706020507" charset="0"/>
              </a:rPr>
              <a:t>W</a:t>
            </a:r>
            <a:endParaRPr lang="pt-BR" altLang="en-US" sz="2000" dirty="0" smtClean="0">
              <a:latin typeface="Symbol" panose="05050102010706020507" charset="0"/>
              <a:cs typeface="Symbol" panose="05050102010706020507" charset="0"/>
            </a:endParaRPr>
          </a:p>
        </p:txBody>
      </p:sp>
      <p:cxnSp>
        <p:nvCxnSpPr>
          <p:cNvPr id="225" name="Conector de Seta Reta 59"/>
          <p:cNvCxnSpPr/>
          <p:nvPr/>
        </p:nvCxnSpPr>
        <p:spPr>
          <a:xfrm flipH="1">
            <a:off x="3833447" y="29546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26" name="Caixa de Texto 23"/>
          <p:cNvSpPr txBox="1"/>
          <p:nvPr/>
        </p:nvSpPr>
        <p:spPr>
          <a:xfrm flipH="1">
            <a:off x="3896995" y="279654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227" name="Caixa de Texto 23"/>
          <p:cNvSpPr txBox="1"/>
          <p:nvPr/>
        </p:nvSpPr>
        <p:spPr>
          <a:xfrm flipH="1">
            <a:off x="2027555" y="520255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228" name="Caixa de Texto 23"/>
          <p:cNvSpPr txBox="1"/>
          <p:nvPr/>
        </p:nvSpPr>
        <p:spPr>
          <a:xfrm flipH="1">
            <a:off x="2521585" y="369506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229" name="Caixa de Texto 23"/>
          <p:cNvSpPr txBox="1"/>
          <p:nvPr/>
        </p:nvSpPr>
        <p:spPr>
          <a:xfrm flipH="1">
            <a:off x="4178935" y="4549140"/>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0,0 V</a:t>
            </a:r>
            <a:endParaRPr lang="pt-BR" altLang="en-US" sz="2000" baseline="-25000" dirty="0">
              <a:latin typeface="Comic Sans MS" panose="030F0702030302020204" pitchFamily="66" charset="0"/>
              <a:cs typeface="Comic Sans MS" panose="030F0702030302020204" pitchFamily="66" charset="0"/>
            </a:endParaRPr>
          </a:p>
        </p:txBody>
      </p:sp>
      <p:sp>
        <p:nvSpPr>
          <p:cNvPr id="230" name="CaixaDeTexto 47"/>
          <p:cNvSpPr txBox="1"/>
          <p:nvPr/>
        </p:nvSpPr>
        <p:spPr>
          <a:xfrm>
            <a:off x="4152179" y="204561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231" name="Elipse 230"/>
          <p:cNvSpPr/>
          <p:nvPr/>
        </p:nvSpPr>
        <p:spPr>
          <a:xfrm>
            <a:off x="3546475" y="406527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32" name="Caixa de Texto 23"/>
          <p:cNvSpPr txBox="1"/>
          <p:nvPr/>
        </p:nvSpPr>
        <p:spPr>
          <a:xfrm flipH="1">
            <a:off x="5179060" y="500824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X</a:t>
            </a:r>
            <a:endParaRPr lang="pt-BR" altLang="en-US" sz="2800" baseline="-25000" dirty="0">
              <a:latin typeface="Comic Sans MS" panose="030F0702030302020204" pitchFamily="66" charset="0"/>
              <a:cs typeface="Comic Sans MS" panose="030F0702030302020204" pitchFamily="66" charset="0"/>
            </a:endParaRPr>
          </a:p>
        </p:txBody>
      </p:sp>
      <p:cxnSp>
        <p:nvCxnSpPr>
          <p:cNvPr id="233" name="Conector de Seta Reta 59"/>
          <p:cNvCxnSpPr/>
          <p:nvPr/>
        </p:nvCxnSpPr>
        <p:spPr>
          <a:xfrm flipH="1">
            <a:off x="5255847" y="51536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4" name="Elipse 233"/>
          <p:cNvSpPr/>
          <p:nvPr/>
        </p:nvSpPr>
        <p:spPr>
          <a:xfrm>
            <a:off x="3549015" y="511492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35" name="Conector Reto 234"/>
          <p:cNvCxnSpPr/>
          <p:nvPr/>
        </p:nvCxnSpPr>
        <p:spPr>
          <a:xfrm rot="16200000" flipV="1">
            <a:off x="3858415" y="4804890"/>
            <a:ext cx="0" cy="15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Conector Reto 235"/>
          <p:cNvCxnSpPr/>
          <p:nvPr/>
        </p:nvCxnSpPr>
        <p:spPr>
          <a:xfrm rot="16200000" flipV="1">
            <a:off x="2099265" y="2674030"/>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Conector Reto 236"/>
          <p:cNvCxnSpPr/>
          <p:nvPr/>
        </p:nvCxnSpPr>
        <p:spPr>
          <a:xfrm flipV="1">
            <a:off x="2452370" y="3020695"/>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Conector Reto 237"/>
          <p:cNvCxnSpPr/>
          <p:nvPr/>
        </p:nvCxnSpPr>
        <p:spPr>
          <a:xfrm flipV="1">
            <a:off x="3573145" y="3723640"/>
            <a:ext cx="0" cy="12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84" name="CaixaDeTexto 14"/>
              <p:cNvSpPr txBox="1"/>
              <p:nvPr/>
            </p:nvSpPr>
            <p:spPr>
              <a:xfrm>
                <a:off x="593725" y="734695"/>
                <a:ext cx="11285855" cy="5229225"/>
              </a:xfrm>
              <a:prstGeom prst="rect">
                <a:avLst/>
              </a:prstGeom>
              <a:noFill/>
            </p:spPr>
            <p:txBody>
              <a:bodyPr wrap="square" rtlCol="0">
                <a:spAutoFit/>
              </a:bodyPr>
              <a:p>
                <a:pPr algn="ctr" fontAlgn="auto">
                  <a:spcAft>
                    <a:spcPts val="600"/>
                  </a:spcAft>
                </a:pPr>
                <a:r>
                  <a:rPr lang="pt-BR" sz="3600" b="1" dirty="0" smtClean="0">
                    <a:solidFill>
                      <a:srgbClr val="C00000"/>
                    </a:solidFill>
                    <a:latin typeface="Comic Sans MS" panose="030F0702030302020204" pitchFamily="66" charset="0"/>
                  </a:rPr>
                  <a:t>Configuração Coletor Comum + Base Co</a:t>
                </a:r>
                <a:r>
                  <a:rPr lang="pt-BR" sz="3200" b="1" dirty="0" smtClean="0">
                    <a:solidFill>
                      <a:srgbClr val="C00000"/>
                    </a:solidFill>
                    <a:latin typeface="Comic Sans MS" panose="030F0702030302020204" pitchFamily="66" charset="0"/>
                  </a:rPr>
                  <a:t>mum</a:t>
                </a:r>
                <a:endParaRPr lang="pt-BR" sz="3200" b="1" dirty="0" smtClean="0">
                  <a:solidFill>
                    <a:srgbClr val="C00000"/>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800" b="1" dirty="0" smtClean="0">
                    <a:latin typeface="Comic Sans MS" panose="030F0702030302020204" pitchFamily="66" charset="0"/>
                    <a:cs typeface="Comic Sans MS" panose="030F0702030302020204" pitchFamily="66" charset="0"/>
                    <a:sym typeface="+mn-ea"/>
                  </a:rPr>
                  <a:t>Corrente </a:t>
                </a:r>
                <a:r>
                  <a:rPr lang="pt-BR" sz="2800" b="1" i="1" dirty="0" smtClean="0">
                    <a:latin typeface="Comic Sans MS" panose="030F0702030302020204" pitchFamily="66" charset="0"/>
                    <a:cs typeface="Comic Sans MS" panose="030F0702030302020204" pitchFamily="66" charset="0"/>
                    <a:sym typeface="+mn-ea"/>
                  </a:rPr>
                  <a:t>I</a:t>
                </a:r>
                <a:r>
                  <a:rPr lang="pt-BR" sz="2800" b="1" i="1" baseline="-25000" dirty="0" smtClean="0">
                    <a:latin typeface="Comic Sans MS" panose="030F0702030302020204" pitchFamily="66" charset="0"/>
                    <a:cs typeface="Comic Sans MS" panose="030F0702030302020204" pitchFamily="66" charset="0"/>
                    <a:sym typeface="+mn-ea"/>
                  </a:rPr>
                  <a:t>0 </a:t>
                </a:r>
                <a:r>
                  <a:rPr lang="pt-BR" sz="2800" b="1" i="1" dirty="0" smtClean="0">
                    <a:latin typeface="Comic Sans MS" panose="030F0702030302020204" pitchFamily="66" charset="0"/>
                    <a:cs typeface="Comic Sans MS" panose="030F0702030302020204" pitchFamily="66" charset="0"/>
                    <a:sym typeface="+mn-ea"/>
                  </a:rPr>
                  <a:t> (</a:t>
                </a:r>
                <a:r>
                  <a:rPr lang="pt-BR" sz="2800" b="1" i="1" dirty="0" smtClean="0">
                    <a:latin typeface="Symbol" panose="05050102010706020507" charset="0"/>
                    <a:cs typeface="Symbol" panose="05050102010706020507" charset="0"/>
                    <a:sym typeface="+mn-ea"/>
                  </a:rPr>
                  <a:t>b</a:t>
                </a:r>
                <a:r>
                  <a:rPr lang="pt-BR" sz="2800" b="1" i="1" dirty="0" smtClean="0">
                    <a:latin typeface="Comic Sans MS" panose="030F0702030302020204" pitchFamily="66" charset="0"/>
                    <a:cs typeface="Comic Sans MS" panose="030F0702030302020204" pitchFamily="66" charset="0"/>
                    <a:sym typeface="+mn-ea"/>
                  </a:rPr>
                  <a:t> &gt;&gt; 1)</a:t>
                </a:r>
                <a:endParaRPr lang="pt-BR" sz="2800" b="1" i="1" baseline="-25000" dirty="0" smtClean="0">
                  <a:latin typeface="Comic Sans MS" panose="030F0702030302020204" pitchFamily="66" charset="0"/>
                  <a:cs typeface="Comic Sans MS" panose="030F0702030302020204" pitchFamily="66" charset="0"/>
                  <a:sym typeface="+mn-ea"/>
                </a:endParaRPr>
              </a:p>
              <a:p>
                <a:pPr algn="l" fontAlgn="auto">
                  <a:spcAft>
                    <a:spcPts val="600"/>
                  </a:spcAft>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f>
                        <m:fPr>
                          <m:ctrlPr>
                            <a:rPr lang="en-US" altLang="pt-BR" sz="2800" i="1" baseline="-25000">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𝐶𝐶</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𝐵𝐸</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0</m:t>
                              </m:r>
                            </m:sub>
                          </m:sSub>
                        </m:den>
                      </m:f>
                    </m:oMath>
                  </m:oMathPara>
                </a14:m>
                <a:endParaRPr lang="pt-BR" altLang="en-US" sz="2800" baseline="-25000" dirty="0">
                  <a:latin typeface="Cambria Math" panose="02040503050406030204" pitchFamily="18" charset="0"/>
                  <a:cs typeface="Cambria Math" panose="02040503050406030204" pitchFamily="18" charset="0"/>
                </a:endParaRPr>
              </a:p>
              <a:p>
                <a:pPr marL="342900" indent="-342900" algn="l" fontAlgn="auto">
                  <a:spcAft>
                    <a:spcPts val="600"/>
                  </a:spcAft>
                  <a:buFont typeface="Wingdings" panose="05000000000000000000" charset="0"/>
                  <a:buChar char="ü"/>
                </a:pPr>
                <a:r>
                  <a:rPr lang="pt-BR" sz="2800" b="1" dirty="0" smtClean="0">
                    <a:latin typeface="Comic Sans MS" panose="030F0702030302020204" pitchFamily="66" charset="0"/>
                    <a:cs typeface="Comic Sans MS" panose="030F0702030302020204" pitchFamily="66" charset="0"/>
                    <a:sym typeface="+mn-ea"/>
                  </a:rPr>
                  <a:t>Transistores Q1 e Q2 tem as mesmas tensões de emissor, base e coletor. Assim terão a mesma corrente de coletor (</a:t>
                </a:r>
                <a:r>
                  <a:rPr lang="pt-BR" sz="2800" b="1" i="1" dirty="0" smtClean="0">
                    <a:latin typeface="Comic Sans MS" panose="030F0702030302020204" pitchFamily="66" charset="0"/>
                    <a:cs typeface="Comic Sans MS" panose="030F0702030302020204" pitchFamily="66" charset="0"/>
                    <a:sym typeface="+mn-ea"/>
                  </a:rPr>
                  <a:t>I</a:t>
                </a:r>
                <a:r>
                  <a:rPr lang="pt-BR" sz="2800" b="1" i="1" baseline="-25000" dirty="0" smtClean="0">
                    <a:latin typeface="Comic Sans MS" panose="030F0702030302020204" pitchFamily="66" charset="0"/>
                    <a:cs typeface="Comic Sans MS" panose="030F0702030302020204" pitchFamily="66" charset="0"/>
                    <a:sym typeface="+mn-ea"/>
                  </a:rPr>
                  <a:t>X</a:t>
                </a:r>
                <a:r>
                  <a:rPr lang="pt-BR" sz="2800" b="1" i="1" dirty="0" smtClean="0">
                    <a:latin typeface="Comic Sans MS" panose="030F0702030302020204" pitchFamily="66" charset="0"/>
                    <a:cs typeface="Comic Sans MS" panose="030F0702030302020204" pitchFamily="66" charset="0"/>
                    <a:sym typeface="+mn-ea"/>
                  </a:rPr>
                  <a:t>/2</a:t>
                </a:r>
                <a:r>
                  <a:rPr lang="pt-BR" sz="2800" b="1" dirty="0" smtClean="0">
                    <a:latin typeface="Comic Sans MS" panose="030F0702030302020204" pitchFamily="66" charset="0"/>
                    <a:cs typeface="Comic Sans MS" panose="030F0702030302020204" pitchFamily="66" charset="0"/>
                    <a:sym typeface="+mn-ea"/>
                  </a:rPr>
                  <a:t>)</a:t>
                </a:r>
                <a:endParaRPr lang="pt-BR" sz="2800" b="1" dirty="0" smtClean="0">
                  <a:latin typeface="Comic Sans MS" panose="030F0702030302020204" pitchFamily="66" charset="0"/>
                  <a:cs typeface="Comic Sans MS" panose="030F0702030302020204" pitchFamily="66" charset="0"/>
                  <a:sym typeface="+mn-ea"/>
                </a:endParaRPr>
              </a:p>
              <a:p>
                <a:pPr marL="342900" indent="-342900" algn="l" fontAlgn="auto">
                  <a:spcBef>
                    <a:spcPts val="1200"/>
                  </a:spcBef>
                  <a:spcAft>
                    <a:spcPts val="600"/>
                  </a:spcAft>
                  <a:buFont typeface="Wingdings" panose="05000000000000000000" charset="0"/>
                  <a:buChar char="ü"/>
                </a:pPr>
                <a:r>
                  <a:rPr lang="pt-BR" sz="2800" b="1" dirty="0" smtClean="0">
                    <a:latin typeface="Comic Sans MS" panose="030F0702030302020204" pitchFamily="66" charset="0"/>
                    <a:cs typeface="Comic Sans MS" panose="030F0702030302020204" pitchFamily="66" charset="0"/>
                    <a:sym typeface="+mn-ea"/>
                  </a:rPr>
                  <a:t>valor de </a:t>
                </a:r>
                <a:r>
                  <a:rPr lang="pt-BR" sz="2800" b="1" i="1" dirty="0" smtClean="0">
                    <a:latin typeface="Comic Sans MS" panose="030F0702030302020204" pitchFamily="66" charset="0"/>
                    <a:cs typeface="Comic Sans MS" panose="030F0702030302020204" pitchFamily="66" charset="0"/>
                    <a:sym typeface="+mn-ea"/>
                  </a:rPr>
                  <a:t>I</a:t>
                </a:r>
                <a:r>
                  <a:rPr lang="pt-BR" sz="2800" b="1" i="1" baseline="-25000" dirty="0" smtClean="0">
                    <a:latin typeface="Comic Sans MS" panose="030F0702030302020204" pitchFamily="66" charset="0"/>
                    <a:cs typeface="Comic Sans MS" panose="030F0702030302020204" pitchFamily="66" charset="0"/>
                    <a:sym typeface="+mn-ea"/>
                  </a:rPr>
                  <a:t>X</a:t>
                </a:r>
                <a:r>
                  <a:rPr lang="pt-BR" sz="2800" b="1" dirty="0" smtClean="0">
                    <a:latin typeface="Comic Sans MS" panose="030F0702030302020204" pitchFamily="66" charset="0"/>
                    <a:cs typeface="Comic Sans MS" panose="030F0702030302020204" pitchFamily="66" charset="0"/>
                    <a:sym typeface="+mn-ea"/>
                  </a:rPr>
                  <a:t> depende da relação entre os transistores Q3 e Q5, Caso eles sejam iguais, teremos que </a:t>
                </a:r>
                <a:r>
                  <a:rPr lang="pt-BR" sz="2800" b="1" i="1" dirty="0" smtClean="0">
                    <a:latin typeface="Comic Sans MS" panose="030F0702030302020204" pitchFamily="66" charset="0"/>
                    <a:cs typeface="Comic Sans MS" panose="030F0702030302020204" pitchFamily="66" charset="0"/>
                    <a:sym typeface="+mn-ea"/>
                  </a:rPr>
                  <a:t>I</a:t>
                </a:r>
                <a:r>
                  <a:rPr lang="pt-BR" sz="2800" b="1" i="1" baseline="-25000" dirty="0" smtClean="0">
                    <a:latin typeface="Comic Sans MS" panose="030F0702030302020204" pitchFamily="66" charset="0"/>
                    <a:cs typeface="Comic Sans MS" panose="030F0702030302020204" pitchFamily="66" charset="0"/>
                    <a:sym typeface="+mn-ea"/>
                  </a:rPr>
                  <a:t>X </a:t>
                </a:r>
                <a:r>
                  <a:rPr lang="pt-BR" sz="2800" b="1" i="1" dirty="0" smtClean="0">
                    <a:latin typeface="SimSun" panose="02010600030101010101" pitchFamily="2" charset="-122"/>
                    <a:ea typeface="SimSun" panose="02010600030101010101" pitchFamily="2" charset="-122"/>
                    <a:cs typeface="Comic Sans MS" panose="030F0702030302020204" pitchFamily="66" charset="0"/>
                    <a:sym typeface="+mn-ea"/>
                  </a:rPr>
                  <a:t>= </a:t>
                </a:r>
                <a:r>
                  <a:rPr lang="pt-BR" sz="2800" b="1" i="1" dirty="0" smtClean="0">
                    <a:latin typeface="Comic Sans MS" panose="030F0702030302020204" pitchFamily="66" charset="0"/>
                    <a:cs typeface="Comic Sans MS" panose="030F0702030302020204" pitchFamily="66" charset="0"/>
                    <a:sym typeface="+mn-ea"/>
                  </a:rPr>
                  <a:t>I</a:t>
                </a:r>
                <a:r>
                  <a:rPr lang="pt-BR" sz="2800" b="1" i="1" baseline="-25000" dirty="0" smtClean="0">
                    <a:latin typeface="Comic Sans MS" panose="030F0702030302020204" pitchFamily="66" charset="0"/>
                    <a:cs typeface="Comic Sans MS" panose="030F0702030302020204" pitchFamily="66" charset="0"/>
                    <a:sym typeface="+mn-ea"/>
                  </a:rPr>
                  <a:t>0</a:t>
                </a:r>
                <a:r>
                  <a:rPr lang="pt-BR" sz="2800" b="1" baseline="-25000" dirty="0" smtClean="0">
                    <a:latin typeface="Comic Sans MS" panose="030F0702030302020204" pitchFamily="66" charset="0"/>
                    <a:cs typeface="Comic Sans MS" panose="030F0702030302020204" pitchFamily="66" charset="0"/>
                    <a:sym typeface="+mn-ea"/>
                  </a:rPr>
                  <a:t> </a:t>
                </a:r>
                <a:endParaRPr lang="pt-BR" sz="2800" b="1" baseline="-25000" dirty="0" smtClean="0">
                  <a:latin typeface="Comic Sans MS" panose="030F0702030302020204" pitchFamily="66" charset="0"/>
                  <a:cs typeface="Comic Sans MS" panose="030F0702030302020204" pitchFamily="66" charset="0"/>
                  <a:sym typeface="+mn-ea"/>
                </a:endParaRPr>
              </a:p>
              <a:p>
                <a:pPr marL="342900" indent="-342900" algn="l" fontAlgn="auto">
                  <a:spcBef>
                    <a:spcPts val="1200"/>
                  </a:spcBef>
                  <a:spcAft>
                    <a:spcPts val="600"/>
                  </a:spcAft>
                  <a:buFont typeface="Wingdings" panose="05000000000000000000" charset="0"/>
                  <a:buChar char="ü"/>
                </a:pPr>
                <a:r>
                  <a:rPr lang="pt-BR" sz="2800" b="1" dirty="0" smtClean="0">
                    <a:latin typeface="Comic Sans MS" panose="030F0702030302020204" pitchFamily="66" charset="0"/>
                    <a:cs typeface="Comic Sans MS" panose="030F0702030302020204" pitchFamily="66" charset="0"/>
                    <a:sym typeface="+mn-ea"/>
                  </a:rPr>
                  <a:t>O circuito é um amplificador de sinais RF (alta frequencia)</a:t>
                </a:r>
                <a:endParaRPr lang="pt-BR" sz="2800" b="1" dirty="0" smtClean="0">
                  <a:latin typeface="Comic Sans MS" panose="030F0702030302020204" pitchFamily="66" charset="0"/>
                  <a:cs typeface="Comic Sans MS" panose="030F0702030302020204" pitchFamily="66" charset="0"/>
                  <a:sym typeface="+mn-ea"/>
                </a:endParaRPr>
              </a:p>
            </p:txBody>
          </p:sp>
        </mc:Choice>
        <mc:Fallback>
          <p:sp>
            <p:nvSpPr>
              <p:cNvPr id="184" name="CaixaDeTexto 14"/>
              <p:cNvSpPr txBox="1">
                <a:spLocks noRot="1" noChangeAspect="1" noMove="1" noResize="1" noEditPoints="1" noAdjustHandles="1" noChangeArrowheads="1" noChangeShapeType="1" noTextEdit="1"/>
              </p:cNvSpPr>
              <p:nvPr/>
            </p:nvSpPr>
            <p:spPr>
              <a:xfrm>
                <a:off x="593725" y="734695"/>
                <a:ext cx="11285855" cy="52292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1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593725" y="454025"/>
            <a:ext cx="11285855" cy="19221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fontAlgn="auto">
              <a:spcAft>
                <a:spcPts val="600"/>
              </a:spcAft>
            </a:pPr>
            <a:r>
              <a:rPr lang="pt-BR" sz="2400" b="1" dirty="0" smtClean="0">
                <a:latin typeface="Comic Sans MS" panose="030F0702030302020204" pitchFamily="66" charset="0"/>
                <a:cs typeface="Comic Sans MS" panose="030F0702030302020204" pitchFamily="66" charset="0"/>
                <a:sym typeface="+mn-ea"/>
              </a:rPr>
              <a:t>Transformador ideal (sem perdas e acoplamento magnético perfeito (k</a:t>
            </a:r>
            <a:r>
              <a:rPr lang="pt-BR" sz="24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sz="2400" b="1" dirty="0" smtClean="0">
                <a:latin typeface="Comic Sans MS" panose="030F0702030302020204" pitchFamily="66" charset="0"/>
                <a:cs typeface="Comic Sans MS" panose="030F0702030302020204" pitchFamily="66" charset="0"/>
                <a:sym typeface="+mn-ea"/>
              </a:rPr>
              <a:t>1))</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N</a:t>
            </a:r>
            <a:r>
              <a:rPr lang="pt-BR" sz="2400" b="1" baseline="-25000" dirty="0" smtClean="0">
                <a:latin typeface="Comic Sans MS" panose="030F0702030302020204" pitchFamily="66" charset="0"/>
                <a:cs typeface="Comic Sans MS" panose="030F0702030302020204" pitchFamily="66" charset="0"/>
                <a:sym typeface="+mn-ea"/>
              </a:rPr>
              <a:t>1 </a:t>
            </a:r>
            <a:r>
              <a:rPr lang="pt-BR" sz="2400" b="1" dirty="0" smtClean="0">
                <a:latin typeface="Comic Sans MS" panose="030F0702030302020204" pitchFamily="66" charset="0"/>
                <a:cs typeface="Comic Sans MS" panose="030F0702030302020204" pitchFamily="66" charset="0"/>
                <a:sym typeface="+mn-ea"/>
              </a:rPr>
              <a:t>número de espiras no primário </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N</a:t>
            </a:r>
            <a:r>
              <a:rPr lang="pt-BR" sz="2400" b="1" baseline="-25000" dirty="0" smtClean="0">
                <a:latin typeface="Comic Sans MS" panose="030F0702030302020204" pitchFamily="66" charset="0"/>
                <a:cs typeface="Comic Sans MS" panose="030F0702030302020204" pitchFamily="66" charset="0"/>
                <a:sym typeface="+mn-ea"/>
              </a:rPr>
              <a:t>1 </a:t>
            </a:r>
            <a:r>
              <a:rPr lang="pt-BR" sz="2400" b="1" dirty="0" smtClean="0">
                <a:latin typeface="Comic Sans MS" panose="030F0702030302020204" pitchFamily="66" charset="0"/>
                <a:cs typeface="Comic Sans MS" panose="030F0702030302020204" pitchFamily="66" charset="0"/>
                <a:sym typeface="+mn-ea"/>
              </a:rPr>
              <a:t>número de espiras no secundario</a:t>
            </a:r>
            <a:endParaRPr lang="pt-BR" sz="2400" b="1" dirty="0" smtClean="0">
              <a:latin typeface="Comic Sans MS" panose="030F0702030302020204" pitchFamily="66" charset="0"/>
              <a:cs typeface="Comic Sans MS" panose="030F0702030302020204" pitchFamily="66" charset="0"/>
              <a:sym typeface="+mn-ea"/>
            </a:endParaRPr>
          </a:p>
        </p:txBody>
      </p:sp>
      <p:pic>
        <p:nvPicPr>
          <p:cNvPr id="101" name="Imagem 100"/>
          <p:cNvPicPr/>
          <p:nvPr/>
        </p:nvPicPr>
        <p:blipFill>
          <a:blip r:embed="rId1"/>
          <a:stretch>
            <a:fillRect/>
          </a:stretch>
        </p:blipFill>
        <p:spPr>
          <a:xfrm>
            <a:off x="593725" y="2376170"/>
            <a:ext cx="3148965" cy="2310765"/>
          </a:xfrm>
          <a:prstGeom prst="rect">
            <a:avLst/>
          </a:prstGeom>
          <a:noFill/>
          <a:ln w="9525">
            <a:noFill/>
          </a:ln>
        </p:spPr>
      </p:pic>
      <p:pic>
        <p:nvPicPr>
          <p:cNvPr id="102" name="Imagem 101"/>
          <p:cNvPicPr/>
          <p:nvPr/>
        </p:nvPicPr>
        <p:blipFill>
          <a:blip r:embed="rId2"/>
          <a:stretch>
            <a:fillRect/>
          </a:stretch>
        </p:blipFill>
        <p:spPr>
          <a:xfrm>
            <a:off x="593725" y="4686935"/>
            <a:ext cx="6623685" cy="1950085"/>
          </a:xfrm>
          <a:prstGeom prst="rect">
            <a:avLst/>
          </a:prstGeom>
          <a:noFill/>
          <a:ln w="9525">
            <a:noFill/>
          </a:ln>
        </p:spPr>
      </p:pic>
      <mc:AlternateContent xmlns:mc="http://schemas.openxmlformats.org/markup-compatibility/2006">
        <mc:Choice xmlns:a14="http://schemas.microsoft.com/office/drawing/2010/main" Requires="a14">
          <p:sp>
            <p:nvSpPr>
              <p:cNvPr id="130" name="CaixaDeTexto 14"/>
              <p:cNvSpPr txBox="1"/>
              <p:nvPr/>
            </p:nvSpPr>
            <p:spPr>
              <a:xfrm>
                <a:off x="4752975" y="2230755"/>
                <a:ext cx="7203440" cy="2676525"/>
              </a:xfrm>
              <a:prstGeom prst="rect">
                <a:avLst/>
              </a:prstGeom>
              <a:noFill/>
            </p:spPr>
            <p:txBody>
              <a:bodyPr wrap="square" rtlCol="0">
                <a:spAutoFit/>
              </a:bodyPr>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tensão na saida </a:t>
                </a:r>
                <a14:m>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𝟐</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𝟏</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oMath>
                </a14:m>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corrente na entrada </a:t>
                </a:r>
                <a14:m>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𝟏</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oMath>
                </a14:m>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a:t>
                </a:r>
                <a:r>
                  <a:rPr lang="pt-BR" sz="2000" b="1" dirty="0" smtClean="0">
                    <a:solidFill>
                      <a:srgbClr val="C00000"/>
                    </a:solidFill>
                    <a:latin typeface="Comic Sans MS" panose="030F0702030302020204" pitchFamily="66" charset="0"/>
                    <a:cs typeface="Comic Sans MS" panose="030F0702030302020204" pitchFamily="66" charset="0"/>
                    <a:sym typeface="+mn-ea"/>
                  </a:rPr>
                  <a:t>Potencia na entrada P</a:t>
                </a:r>
                <a:r>
                  <a:rPr lang="pt-BR" sz="2000" b="1" baseline="-25000" dirty="0" smtClean="0">
                    <a:solidFill>
                      <a:srgbClr val="C00000"/>
                    </a:solidFill>
                    <a:latin typeface="Comic Sans MS" panose="030F0702030302020204" pitchFamily="66" charset="0"/>
                    <a:cs typeface="Comic Sans MS" panose="030F0702030302020204" pitchFamily="66" charset="0"/>
                    <a:sym typeface="+mn-ea"/>
                  </a:rPr>
                  <a:t>1</a:t>
                </a:r>
                <a:r>
                  <a:rPr lang="pt-BR" sz="2400" b="1" dirty="0" smtClean="0">
                    <a:latin typeface="Comic Sans MS" panose="030F0702030302020204" pitchFamily="66" charset="0"/>
                    <a:cs typeface="Comic Sans MS" panose="030F0702030302020204" pitchFamily="66" charset="0"/>
                    <a:sym typeface="+mn-ea"/>
                  </a:rPr>
                  <a:t>)=(</a:t>
                </a:r>
                <a:r>
                  <a:rPr lang="pt-BR" sz="2000" b="1" dirty="0" smtClean="0">
                    <a:solidFill>
                      <a:srgbClr val="C00000"/>
                    </a:solidFill>
                    <a:latin typeface="Comic Sans MS" panose="030F0702030302020204" pitchFamily="66" charset="0"/>
                    <a:cs typeface="Comic Sans MS" panose="030F0702030302020204" pitchFamily="66" charset="0"/>
                    <a:sym typeface="+mn-ea"/>
                  </a:rPr>
                  <a:t>Potencia na saída P</a:t>
                </a:r>
                <a:r>
                  <a:rPr lang="pt-BR" sz="2000" b="1" baseline="-25000" dirty="0" smtClean="0">
                    <a:solidFill>
                      <a:srgbClr val="C00000"/>
                    </a:solidFill>
                    <a:latin typeface="Comic Sans MS" panose="030F0702030302020204" pitchFamily="66" charset="0"/>
                    <a:cs typeface="Comic Sans MS" panose="030F0702030302020204" pitchFamily="66" charset="0"/>
                    <a:sym typeface="+mn-ea"/>
                  </a:rPr>
                  <a:t>2</a:t>
                </a:r>
                <a:r>
                  <a:rPr lang="pt-BR" sz="2400" b="1" dirty="0" smtClean="0">
                    <a:latin typeface="Comic Sans MS" panose="030F0702030302020204" pitchFamily="66" charset="0"/>
                    <a:cs typeface="Comic Sans MS" panose="030F0702030302020204" pitchFamily="66" charset="0"/>
                    <a:sym typeface="+mn-ea"/>
                  </a:rPr>
                  <a:t>) </a:t>
                </a:r>
                <a:endParaRPr lang="pt-BR" sz="2400" b="1" baseline="-25000" dirty="0" smtClean="0">
                  <a:latin typeface="Comic Sans MS" panose="030F0702030302020204" pitchFamily="66" charset="0"/>
                  <a:cs typeface="Comic Sans MS" panose="030F0702030302020204" pitchFamily="66" charset="0"/>
                  <a:sym typeface="+mn-ea"/>
                </a:endParaRPr>
              </a:p>
              <a:p>
                <a:pPr indent="0" algn="ctr" fontAlgn="auto">
                  <a:spcBef>
                    <a:spcPts val="600"/>
                  </a:spcBef>
                  <a:spcAft>
                    <a:spcPts val="600"/>
                  </a:spcAft>
                  <a:buFont typeface="Wingdings" panose="05000000000000000000" charset="0"/>
                  <a:buNone/>
                </a:pPr>
                <a14:m>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𝑷</m:t>
                        </m:r>
                      </m:e>
                      <m:sub>
                        <m:r>
                          <a:rPr lang="en-US" altLang="pt-BR" sz="2400" b="1" i="1" dirty="0" smtClean="0">
                            <a:latin typeface="Cambria Math" panose="02040503050406030204" pitchFamily="18" charset="0"/>
                            <a:cs typeface="Cambria Math" panose="02040503050406030204" pitchFamily="18" charset="0"/>
                            <a:sym typeface="+mn-ea"/>
                          </a:rPr>
                          <m:t>𝟐</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𝟐</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𝟏</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𝟏</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𝟏</m:t>
                        </m:r>
                      </m:sub>
                    </m:sSub>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𝟏</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𝑷</m:t>
                        </m:r>
                      </m:e>
                      <m:sub>
                        <m:r>
                          <a:rPr lang="en-US" altLang="pt-BR" sz="2400" b="1" i="1" dirty="0" smtClean="0">
                            <a:latin typeface="Cambria Math" panose="02040503050406030204" pitchFamily="18" charset="0"/>
                            <a:cs typeface="Cambria Math" panose="02040503050406030204" pitchFamily="18" charset="0"/>
                            <a:sym typeface="+mn-ea"/>
                          </a:rPr>
                          <m:t>𝟏</m:t>
                        </m:r>
                      </m:sub>
                    </m:sSub>
                  </m:oMath>
                </a14:m>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latin typeface="Comic Sans MS" panose="030F0702030302020204" pitchFamily="66" charset="0"/>
                  <a:cs typeface="Comic Sans MS" panose="030F0702030302020204" pitchFamily="66" charset="0"/>
                  <a:sym typeface="+mn-ea"/>
                </a:endParaRPr>
              </a:p>
            </p:txBody>
          </p:sp>
        </mc:Choice>
        <mc:Fallback>
          <p:sp>
            <p:nvSpPr>
              <p:cNvPr id="130" name="CaixaDeTexto 14"/>
              <p:cNvSpPr txBox="1">
                <a:spLocks noRot="1" noChangeAspect="1" noMove="1" noResize="1" noEditPoints="1" noAdjustHandles="1" noChangeArrowheads="1" noChangeShapeType="1" noTextEdit="1"/>
              </p:cNvSpPr>
              <p:nvPr/>
            </p:nvSpPr>
            <p:spPr>
              <a:xfrm>
                <a:off x="4752975" y="2230755"/>
                <a:ext cx="7203440" cy="267652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1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593725" y="734695"/>
            <a:ext cx="1128585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fontAlgn="auto">
              <a:spcAft>
                <a:spcPts val="600"/>
              </a:spcAft>
            </a:pPr>
            <a:r>
              <a:rPr lang="pt-BR" sz="2400" b="1" dirty="0" smtClean="0">
                <a:latin typeface="Comic Sans MS" panose="030F0702030302020204" pitchFamily="66" charset="0"/>
                <a:cs typeface="Comic Sans MS" panose="030F0702030302020204" pitchFamily="66" charset="0"/>
                <a:sym typeface="+mn-ea"/>
              </a:rPr>
              <a:t>Transformador ideal (sem perdas e acoplamento magnético perfeito (k</a:t>
            </a:r>
            <a:r>
              <a:rPr lang="pt-BR" sz="24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sz="2400" b="1" dirty="0" smtClean="0">
                <a:latin typeface="Comic Sans MS" panose="030F0702030302020204" pitchFamily="66" charset="0"/>
                <a:cs typeface="Comic Sans MS" panose="030F0702030302020204" pitchFamily="66" charset="0"/>
                <a:sym typeface="+mn-ea"/>
              </a:rPr>
              <a:t>1))</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endParaRPr lang="pt-BR" sz="2400" b="1" dirty="0" smtClean="0">
              <a:latin typeface="Comic Sans MS" panose="030F0702030302020204" pitchFamily="66" charset="0"/>
              <a:cs typeface="Comic Sans MS" panose="030F0702030302020204" pitchFamily="66" charset="0"/>
              <a:sym typeface="+mn-ea"/>
            </a:endParaRPr>
          </a:p>
        </p:txBody>
      </p:sp>
      <p:pic>
        <p:nvPicPr>
          <p:cNvPr id="101" name="Imagem 100"/>
          <p:cNvPicPr/>
          <p:nvPr/>
        </p:nvPicPr>
        <p:blipFill>
          <a:blip r:embed="rId1"/>
          <a:stretch>
            <a:fillRect/>
          </a:stretch>
        </p:blipFill>
        <p:spPr>
          <a:xfrm>
            <a:off x="407670" y="1774825"/>
            <a:ext cx="3053715" cy="2073275"/>
          </a:xfrm>
          <a:prstGeom prst="rect">
            <a:avLst/>
          </a:prstGeom>
          <a:noFill/>
          <a:ln w="9525">
            <a:noFill/>
          </a:ln>
        </p:spPr>
      </p:pic>
      <p:pic>
        <p:nvPicPr>
          <p:cNvPr id="103" name="Imagem 102"/>
          <p:cNvPicPr/>
          <p:nvPr/>
        </p:nvPicPr>
        <p:blipFill>
          <a:blip r:embed="rId2"/>
          <a:stretch>
            <a:fillRect/>
          </a:stretch>
        </p:blipFill>
        <p:spPr>
          <a:xfrm>
            <a:off x="407670" y="4109720"/>
            <a:ext cx="5322570" cy="2246630"/>
          </a:xfrm>
          <a:prstGeom prst="rect">
            <a:avLst/>
          </a:prstGeom>
          <a:noFill/>
          <a:ln w="9525">
            <a:noFill/>
          </a:ln>
        </p:spPr>
      </p:pic>
      <mc:AlternateContent xmlns:mc="http://schemas.openxmlformats.org/markup-compatibility/2006">
        <mc:Choice xmlns:a14="http://schemas.microsoft.com/office/drawing/2010/main" Requires="a14">
          <p:sp>
            <p:nvSpPr>
              <p:cNvPr id="130" name="CaixaDeTexto 14"/>
              <p:cNvSpPr txBox="1"/>
              <p:nvPr/>
            </p:nvSpPr>
            <p:spPr>
              <a:xfrm>
                <a:off x="5464175" y="2211070"/>
                <a:ext cx="6415405" cy="2325370"/>
              </a:xfrm>
              <a:prstGeom prst="rect">
                <a:avLst/>
              </a:prstGeom>
              <a:noFill/>
            </p:spPr>
            <p:txBody>
              <a:bodyPr wrap="square" rtlCol="0">
                <a:spAutoFit/>
              </a:bodyPr>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impedancia vista pelo primário  </a:t>
                </a:r>
                <a:endParaRPr lang="pt-BR" sz="24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𝒁</m:t>
                          </m:r>
                        </m:e>
                        <m:sub>
                          <m:r>
                            <a:rPr lang="en-US" altLang="pt-BR" sz="2400" b="1" i="1" dirty="0" smtClean="0">
                              <a:latin typeface="Cambria Math" panose="02040503050406030204" pitchFamily="18" charset="0"/>
                              <a:cs typeface="Cambria Math" panose="02040503050406030204" pitchFamily="18" charset="0"/>
                              <a:sym typeface="+mn-ea"/>
                            </a:rPr>
                            <m:t>𝟏</m:t>
                          </m:r>
                        </m:sub>
                      </m:sSub>
                      <m:r>
                        <a:rPr lang="en-US" altLang="pt-BR" sz="2400" b="1" i="1" dirty="0" smtClean="0">
                          <a:latin typeface="Cambria Math" panose="02040503050406030204" pitchFamily="18" charset="0"/>
                          <a:ea typeface="MS Mincho" charset="0"/>
                          <a:cs typeface="Cambria Math" panose="02040503050406030204" pitchFamily="18" charset="0"/>
                          <a:sym typeface="+mn-ea"/>
                        </a:rPr>
                        <m:t>=</m:t>
                      </m:r>
                      <m:f>
                        <m:fPr>
                          <m:ctrlPr>
                            <a:rPr lang="en-US" altLang="pt-BR" sz="2400" b="1" i="1" dirty="0" smtClean="0">
                              <a:latin typeface="Cambria Math" panose="02040503050406030204" pitchFamily="18" charset="0"/>
                              <a:ea typeface="MS Mincho"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𝟏</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r>
                        <a:rPr lang="en-US" altLang="pt-BR" sz="2400" b="1" i="1" dirty="0" smtClean="0">
                          <a:latin typeface="Cambria Math" panose="02040503050406030204" pitchFamily="18" charset="0"/>
                          <a:ea typeface="MS Mincho" charset="0"/>
                          <a:cs typeface="Cambria Math" panose="02040503050406030204" pitchFamily="18" charset="0"/>
                          <a:sym typeface="+mn-ea"/>
                        </a:rPr>
                        <m:t>=</m:t>
                      </m:r>
                      <m:f>
                        <m:fPr>
                          <m:ctrlPr>
                            <a:rPr lang="en-US" altLang="pt-BR" sz="2400" b="1" i="1" dirty="0" smtClean="0">
                              <a:latin typeface="Cambria Math" panose="02040503050406030204" pitchFamily="18" charset="0"/>
                              <a:ea typeface="MS Mincho"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𝟐</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den>
                          </m:f>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den>
                      </m:f>
                      <m:r>
                        <a:rPr lang="en-US" altLang="pt-BR" sz="2400" b="1" i="1" dirty="0" smtClean="0">
                          <a:latin typeface="Cambria Math" panose="02040503050406030204" pitchFamily="18" charset="0"/>
                          <a:ea typeface="MS Mincho" charset="0"/>
                          <a:cs typeface="Cambria Math" panose="02040503050406030204" pitchFamily="18" charset="0"/>
                          <a:sym typeface="+mn-ea"/>
                        </a:rPr>
                        <m:t>=</m:t>
                      </m:r>
                      <m:f>
                        <m:fPr>
                          <m:ctrlPr>
                            <a:rPr lang="en-US" altLang="pt-BR" sz="2400" b="1" i="1" dirty="0" smtClean="0">
                              <a:latin typeface="Cambria Math" panose="02040503050406030204" pitchFamily="18" charset="0"/>
                              <a:ea typeface="MS Mincho"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den>
                      </m:f>
                      <m:sSup>
                        <m:sSupPr>
                          <m:ctrlPr>
                            <a:rPr lang="en-US" altLang="pt-BR" sz="2400" b="1" i="1" dirty="0" smtClean="0">
                              <a:latin typeface="Cambria Math" panose="02040503050406030204" pitchFamily="18" charset="0"/>
                              <a:cs typeface="Cambria Math" panose="02040503050406030204" pitchFamily="18" charset="0"/>
                              <a:sym typeface="+mn-ea"/>
                            </a:rPr>
                          </m:ctrlPr>
                        </m:sSupPr>
                        <m:e>
                          <m:d>
                            <m:dPr>
                              <m:ctrlPr>
                                <a:rPr lang="en-US" altLang="pt-BR" sz="2400" b="1" i="1" dirty="0" smtClean="0">
                                  <a:latin typeface="Cambria Math" panose="02040503050406030204" pitchFamily="18" charset="0"/>
                                  <a:cs typeface="Cambria Math" panose="02040503050406030204" pitchFamily="18" charset="0"/>
                                  <a:sym typeface="+mn-ea"/>
                                </a:rPr>
                              </m:ctrlPr>
                            </m:dPr>
                            <m:e>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den>
                              </m:f>
                            </m:e>
                          </m:d>
                        </m:e>
                        <m:sup>
                          <m:r>
                            <a:rPr lang="en-US" altLang="pt-BR" sz="2400" b="1" i="1" dirty="0" smtClean="0">
                              <a:latin typeface="Cambria Math" panose="02040503050406030204" pitchFamily="18" charset="0"/>
                              <a:cs typeface="Cambria Math" panose="02040503050406030204" pitchFamily="18" charset="0"/>
                              <a:sym typeface="+mn-ea"/>
                            </a:rPr>
                            <m:t>𝟐</m:t>
                          </m:r>
                        </m:sup>
                      </m:sSup>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𝒁</m:t>
                      </m:r>
                      <m:sSup>
                        <m:sSupPr>
                          <m:ctrlPr>
                            <a:rPr lang="en-US" altLang="pt-BR" sz="2400" b="1" i="1" dirty="0" smtClean="0">
                              <a:latin typeface="Cambria Math" panose="02040503050406030204" pitchFamily="18" charset="0"/>
                              <a:cs typeface="Cambria Math" panose="02040503050406030204" pitchFamily="18" charset="0"/>
                              <a:sym typeface="+mn-ea"/>
                            </a:rPr>
                          </m:ctrlPr>
                        </m:sSupPr>
                        <m:e>
                          <m:d>
                            <m:dPr>
                              <m:ctrlPr>
                                <a:rPr lang="en-US" altLang="pt-BR" sz="2400" b="1" i="1" dirty="0" smtClean="0">
                                  <a:latin typeface="Cambria Math" panose="02040503050406030204" pitchFamily="18" charset="0"/>
                                  <a:cs typeface="Cambria Math" panose="02040503050406030204" pitchFamily="18" charset="0"/>
                                  <a:sym typeface="+mn-ea"/>
                                </a:rPr>
                              </m:ctrlPr>
                            </m:dPr>
                            <m:e>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den>
                              </m:f>
                            </m:e>
                          </m:d>
                        </m:e>
                        <m:sup>
                          <m:r>
                            <a:rPr lang="en-US" altLang="pt-BR" sz="2400" b="1" i="1" dirty="0" smtClean="0">
                              <a:latin typeface="Cambria Math" panose="02040503050406030204" pitchFamily="18" charset="0"/>
                              <a:cs typeface="Cambria Math" panose="02040503050406030204" pitchFamily="18" charset="0"/>
                              <a:sym typeface="+mn-ea"/>
                            </a:rPr>
                            <m:t>𝟐</m:t>
                          </m:r>
                        </m:sup>
                      </m:sSup>
                    </m:oMath>
                  </m:oMathPara>
                </a14:m>
                <a:endParaRPr lang="en-US" altLang="pt-BR" sz="2400" b="1" i="1" dirty="0" smtClean="0">
                  <a:latin typeface="Cambria Math" panose="02040503050406030204" pitchFamily="18" charset="0"/>
                  <a:cs typeface="Cambria Math" panose="02040503050406030204" pitchFamily="18" charset="0"/>
                  <a:sym typeface="+mn-ea"/>
                </a:endParaRPr>
              </a:p>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onde Z é a impedancia no secundário</a:t>
                </a:r>
                <a:endParaRPr lang="pt-BR" sz="2400" b="1" dirty="0" smtClean="0">
                  <a:latin typeface="Comic Sans MS" panose="030F0702030302020204" pitchFamily="66" charset="0"/>
                  <a:cs typeface="Comic Sans MS" panose="030F0702030302020204" pitchFamily="66" charset="0"/>
                  <a:sym typeface="+mn-ea"/>
                </a:endParaRPr>
              </a:p>
            </p:txBody>
          </p:sp>
        </mc:Choice>
        <mc:Fallback>
          <p:sp>
            <p:nvSpPr>
              <p:cNvPr id="130" name="CaixaDeTexto 14"/>
              <p:cNvSpPr txBox="1">
                <a:spLocks noRot="1" noChangeAspect="1" noMove="1" noResize="1" noEditPoints="1" noAdjustHandles="1" noChangeArrowheads="1" noChangeShapeType="1" noTextEdit="1"/>
              </p:cNvSpPr>
              <p:nvPr/>
            </p:nvSpPr>
            <p:spPr>
              <a:xfrm>
                <a:off x="5464175" y="2211070"/>
                <a:ext cx="6415405" cy="232537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1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508000" y="466725"/>
            <a:ext cx="1128585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Desejo que as correntes I</a:t>
            </a:r>
            <a:r>
              <a:rPr lang="pt-BR" sz="2400" b="1" baseline="-25000" dirty="0" smtClean="0">
                <a:latin typeface="Comic Sans MS" panose="030F0702030302020204" pitchFamily="66" charset="0"/>
                <a:cs typeface="Comic Sans MS" panose="030F0702030302020204" pitchFamily="66" charset="0"/>
                <a:sym typeface="+mn-ea"/>
              </a:rPr>
              <a:t>C</a:t>
            </a:r>
            <a:r>
              <a:rPr lang="pt-BR" sz="2400" b="1" dirty="0" smtClean="0">
                <a:latin typeface="Comic Sans MS" panose="030F0702030302020204" pitchFamily="66" charset="0"/>
                <a:cs typeface="Comic Sans MS" panose="030F0702030302020204" pitchFamily="66" charset="0"/>
                <a:sym typeface="+mn-ea"/>
              </a:rPr>
              <a:t> em Q1 e Q2 sejam de 1 mA.</a:t>
            </a:r>
            <a:endParaRPr lang="pt-BR" sz="2400" b="1" dirty="0" smtClean="0">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Qual o valor que deve ser usado em R</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a:t>
            </a:r>
            <a:endParaRPr lang="pt-BR" sz="2400" b="1" dirty="0" smtClean="0">
              <a:latin typeface="Comic Sans MS" panose="030F0702030302020204" pitchFamily="66" charset="0"/>
              <a:cs typeface="Comic Sans MS" panose="030F0702030302020204" pitchFamily="66" charset="0"/>
              <a:sym typeface="+mn-ea"/>
            </a:endParaRPr>
          </a:p>
        </p:txBody>
      </p:sp>
      <p:sp>
        <p:nvSpPr>
          <p:cNvPr id="130" name="CaixaDeTexto 14"/>
          <p:cNvSpPr txBox="1"/>
          <p:nvPr/>
        </p:nvSpPr>
        <p:spPr>
          <a:xfrm>
            <a:off x="7687310" y="3176270"/>
            <a:ext cx="4106545" cy="2168525"/>
          </a:xfrm>
          <a:prstGeom prst="rect">
            <a:avLst/>
          </a:prstGeom>
          <a:noFill/>
        </p:spPr>
        <p:txBody>
          <a:bodyPr wrap="square" rtlCol="0">
            <a:spAutoFit/>
          </a:bodyPr>
          <a:p>
            <a:pPr marL="342900" indent="-342900" fontAlgn="auto">
              <a:spcAft>
                <a:spcPts val="600"/>
              </a:spcAft>
              <a:buFont typeface="Arial" panose="020B0604020202020204" pitchFamily="34" charset="0"/>
              <a:buChar char="•"/>
            </a:pPr>
            <a:r>
              <a:rPr lang="pt-BR" sz="2400" b="1" dirty="0" smtClean="0">
                <a:latin typeface="Symbol" panose="05050102010706020507" charset="0"/>
                <a:cs typeface="Symbol" panose="05050102010706020507" charset="0"/>
                <a:sym typeface="+mn-ea"/>
              </a:rPr>
              <a:t>b </a:t>
            </a:r>
            <a:r>
              <a:rPr lang="pt-BR" sz="2400" b="1" dirty="0" smtClean="0">
                <a:latin typeface="Comic Sans MS" panose="030F0702030302020204" pitchFamily="66" charset="0"/>
                <a:cs typeface="Comic Sans MS" panose="030F0702030302020204" pitchFamily="66" charset="0"/>
                <a:sym typeface="+mn-ea"/>
              </a:rPr>
              <a:t>é grande</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Comic Sans MS" panose="030F0702030302020204" pitchFamily="66" charset="0"/>
                <a:cs typeface="Comic Sans MS" panose="030F0702030302020204" pitchFamily="66" charset="0"/>
                <a:sym typeface="+mn-ea"/>
              </a:rPr>
              <a:t>CC </a:t>
            </a:r>
            <a:r>
              <a:rPr lang="pt-BR" sz="2400" b="1" dirty="0" smtClean="0">
                <a:latin typeface="Comic Sans MS" panose="030F0702030302020204" pitchFamily="66" charset="0"/>
                <a:cs typeface="Comic Sans MS" panose="030F0702030302020204" pitchFamily="66" charset="0"/>
                <a:sym typeface="+mn-ea"/>
              </a:rPr>
              <a:t> </a:t>
            </a:r>
            <a:r>
              <a:rPr lang="pt-BR" sz="24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sz="2400" b="1" dirty="0" smtClean="0">
                <a:latin typeface="Comic Sans MS" panose="030F0702030302020204" pitchFamily="66" charset="0"/>
                <a:cs typeface="Comic Sans MS" panose="030F0702030302020204" pitchFamily="66" charset="0"/>
                <a:sym typeface="+mn-ea"/>
              </a:rPr>
              <a:t> 6,4 V</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Comic Sans MS" panose="030F0702030302020204" pitchFamily="66" charset="0"/>
                <a:cs typeface="Comic Sans MS" panose="030F0702030302020204" pitchFamily="66" charset="0"/>
                <a:sym typeface="+mn-ea"/>
              </a:rPr>
              <a:t>BE </a:t>
            </a:r>
            <a:r>
              <a:rPr lang="pt-BR" sz="2400" b="1" dirty="0" smtClean="0">
                <a:latin typeface="Comic Sans MS" panose="030F0702030302020204" pitchFamily="66" charset="0"/>
                <a:cs typeface="Comic Sans MS" panose="030F0702030302020204" pitchFamily="66" charset="0"/>
                <a:sym typeface="+mn-ea"/>
              </a:rPr>
              <a:t> </a:t>
            </a:r>
            <a:r>
              <a:rPr lang="pt-BR" sz="2400" b="1" dirty="0" smtClean="0">
                <a:latin typeface="SimSun" panose="02010600030101010101" pitchFamily="2" charset="-122"/>
                <a:ea typeface="SimSun" panose="02010600030101010101" pitchFamily="2" charset="-122"/>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0,7V</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Q3 tem o dobro da area de Q5</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34" name="Conector Reto 37"/>
          <p:cNvCxnSpPr/>
          <p:nvPr/>
        </p:nvCxnSpPr>
        <p:spPr>
          <a:xfrm>
            <a:off x="337826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rot="5400000">
            <a:off x="2573346" y="5315592"/>
            <a:ext cx="1427463" cy="586740"/>
            <a:chOff x="8516820" y="2524505"/>
            <a:chExt cx="2092925" cy="748570"/>
          </a:xfrm>
        </p:grpSpPr>
        <p:cxnSp>
          <p:nvCxnSpPr>
            <p:cNvPr id="3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0"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5"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6"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7" name="Caixa de Texto 23"/>
          <p:cNvSpPr txBox="1"/>
          <p:nvPr/>
        </p:nvSpPr>
        <p:spPr>
          <a:xfrm>
            <a:off x="3381475" y="4351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Q4</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58" name="Grupo 57"/>
          <p:cNvGrpSpPr/>
          <p:nvPr/>
        </p:nvGrpSpPr>
        <p:grpSpPr>
          <a:xfrm rot="16200000" flipV="1">
            <a:off x="2850702" y="2806701"/>
            <a:ext cx="1476000" cy="234950"/>
            <a:chOff x="4128167" y="3524056"/>
            <a:chExt cx="1476144" cy="255373"/>
          </a:xfrm>
        </p:grpSpPr>
        <p:cxnSp>
          <p:nvCxnSpPr>
            <p:cNvPr id="59" name="Conector Reto 79"/>
            <p:cNvCxnSpPr/>
            <p:nvPr/>
          </p:nvCxnSpPr>
          <p:spPr>
            <a:xfrm flipV="1">
              <a:off x="4128167" y="3655642"/>
              <a:ext cx="1476144"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1" name="CaixaDeTexto 28"/>
          <p:cNvSpPr txBox="1"/>
          <p:nvPr/>
        </p:nvSpPr>
        <p:spPr>
          <a:xfrm>
            <a:off x="151176" y="382539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62" name="Grupo 61"/>
          <p:cNvGrpSpPr/>
          <p:nvPr/>
        </p:nvGrpSpPr>
        <p:grpSpPr>
          <a:xfrm flipH="1">
            <a:off x="1648460" y="3024505"/>
            <a:ext cx="170815" cy="1529715"/>
            <a:chOff x="1113892" y="857756"/>
            <a:chExt cx="294122" cy="1327094"/>
          </a:xfrm>
        </p:grpSpPr>
        <p:grpSp>
          <p:nvGrpSpPr>
            <p:cNvPr id="63" name="Grupo 62"/>
            <p:cNvGrpSpPr/>
            <p:nvPr/>
          </p:nvGrpSpPr>
          <p:grpSpPr>
            <a:xfrm>
              <a:off x="1116699" y="1116701"/>
              <a:ext cx="291315" cy="940474"/>
              <a:chOff x="1149067" y="472114"/>
              <a:chExt cx="404603" cy="986250"/>
            </a:xfrm>
          </p:grpSpPr>
          <p:sp>
            <p:nvSpPr>
              <p:cNvPr id="64" name="Forma livre 6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8" name="Forma livre 6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9" name="Forma livre 6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2" name="Forma livre 71"/>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73" name="Forma livre 7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4" name="Forma livre 7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5" name="Grupo 74"/>
          <p:cNvGrpSpPr/>
          <p:nvPr/>
        </p:nvGrpSpPr>
        <p:grpSpPr>
          <a:xfrm rot="5400000">
            <a:off x="2507502" y="4215968"/>
            <a:ext cx="1559152" cy="586740"/>
            <a:chOff x="8323740" y="2524505"/>
            <a:chExt cx="2286005" cy="748570"/>
          </a:xfrm>
        </p:grpSpPr>
        <p:cxnSp>
          <p:nvCxnSpPr>
            <p:cNvPr id="7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1"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0"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flipV="1">
            <a:off x="3006725" y="410972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rot="16200000" flipV="1">
            <a:off x="4258250" y="2867720"/>
            <a:ext cx="0" cy="24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flipV="1">
            <a:off x="3006725" y="515366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rot="16200000" flipV="1">
            <a:off x="3304250" y="486566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 de Texto 23"/>
          <p:cNvSpPr txBox="1"/>
          <p:nvPr/>
        </p:nvSpPr>
        <p:spPr>
          <a:xfrm>
            <a:off x="354657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Q5</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155" name="Grupo 154"/>
          <p:cNvGrpSpPr/>
          <p:nvPr/>
        </p:nvGrpSpPr>
        <p:grpSpPr>
          <a:xfrm rot="5400000">
            <a:off x="4148146" y="5328292"/>
            <a:ext cx="1427463" cy="586740"/>
            <a:chOff x="8516820" y="2524505"/>
            <a:chExt cx="2092925" cy="748570"/>
          </a:xfrm>
        </p:grpSpPr>
        <p:cxnSp>
          <p:nvCxnSpPr>
            <p:cNvPr id="1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59"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0"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2" name="Conector Reto 161"/>
          <p:cNvCxnSpPr/>
          <p:nvPr/>
        </p:nvCxnSpPr>
        <p:spPr>
          <a:xfrm rot="16200000" flipV="1">
            <a:off x="2535710" y="3757140"/>
            <a:ext cx="0" cy="15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3" name="Grupo 162"/>
          <p:cNvGrpSpPr/>
          <p:nvPr/>
        </p:nvGrpSpPr>
        <p:grpSpPr>
          <a:xfrm rot="5400000">
            <a:off x="4134176" y="3426467"/>
            <a:ext cx="1427463" cy="586740"/>
            <a:chOff x="8516820" y="2524505"/>
            <a:chExt cx="2092925" cy="748570"/>
          </a:xfrm>
        </p:grpSpPr>
        <p:cxnSp>
          <p:nvCxnSpPr>
            <p:cNvPr id="16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6"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7"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8"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9"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70" name="Conector Reto 169"/>
          <p:cNvCxnSpPr/>
          <p:nvPr/>
        </p:nvCxnSpPr>
        <p:spPr>
          <a:xfrm flipV="1">
            <a:off x="5141595" y="4408805"/>
            <a:ext cx="0" cy="50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170"/>
          <p:cNvCxnSpPr/>
          <p:nvPr/>
        </p:nvCxnSpPr>
        <p:spPr>
          <a:xfrm rot="16200000" flipV="1">
            <a:off x="3645035" y="2489065"/>
            <a:ext cx="0" cy="241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2" name="Grupo 171"/>
          <p:cNvGrpSpPr/>
          <p:nvPr/>
        </p:nvGrpSpPr>
        <p:grpSpPr>
          <a:xfrm>
            <a:off x="1260475" y="3004185"/>
            <a:ext cx="170815" cy="1529715"/>
            <a:chOff x="1113892" y="857756"/>
            <a:chExt cx="294122" cy="1327094"/>
          </a:xfrm>
        </p:grpSpPr>
        <p:grpSp>
          <p:nvGrpSpPr>
            <p:cNvPr id="173" name="Grupo 172"/>
            <p:cNvGrpSpPr/>
            <p:nvPr/>
          </p:nvGrpSpPr>
          <p:grpSpPr>
            <a:xfrm>
              <a:off x="1116699" y="1116701"/>
              <a:ext cx="291315" cy="940474"/>
              <a:chOff x="1149067" y="472114"/>
              <a:chExt cx="404603" cy="986250"/>
            </a:xfrm>
          </p:grpSpPr>
          <p:sp>
            <p:nvSpPr>
              <p:cNvPr id="174" name="Forma livre 17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5" name="Forma livre 17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6" name="Forma livre 17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7" name="Forma livre 17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78" name="Forma livre 1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9" name="Forma livre 17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80" name="Conector Reto 37"/>
          <p:cNvCxnSpPr/>
          <p:nvPr/>
        </p:nvCxnSpPr>
        <p:spPr>
          <a:xfrm>
            <a:off x="677545" y="451167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74"/>
          <p:cNvCxnSpPr/>
          <p:nvPr/>
        </p:nvCxnSpPr>
        <p:spPr>
          <a:xfrm>
            <a:off x="701040" y="41122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2" name="Conector Reto 114"/>
          <p:cNvCxnSpPr/>
          <p:nvPr/>
        </p:nvCxnSpPr>
        <p:spPr>
          <a:xfrm flipH="1" flipV="1">
            <a:off x="677545" y="33096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3" name="Grupo 12"/>
          <p:cNvGrpSpPr/>
          <p:nvPr/>
        </p:nvGrpSpPr>
        <p:grpSpPr>
          <a:xfrm rot="0">
            <a:off x="453390" y="3443605"/>
            <a:ext cx="449580" cy="416560"/>
            <a:chOff x="9221" y="3503"/>
            <a:chExt cx="708" cy="656"/>
          </a:xfrm>
        </p:grpSpPr>
        <p:sp>
          <p:nvSpPr>
            <p:cNvPr id="185"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187" name="Conector Reto 186"/>
          <p:cNvCxnSpPr/>
          <p:nvPr/>
        </p:nvCxnSpPr>
        <p:spPr>
          <a:xfrm flipV="1">
            <a:off x="678815" y="399288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Conector Reto 187"/>
          <p:cNvCxnSpPr/>
          <p:nvPr/>
        </p:nvCxnSpPr>
        <p:spPr>
          <a:xfrm flipV="1">
            <a:off x="677545" y="3004185"/>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ector Reto 37"/>
          <p:cNvCxnSpPr/>
          <p:nvPr/>
        </p:nvCxnSpPr>
        <p:spPr>
          <a:xfrm>
            <a:off x="677545" y="300418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37"/>
          <p:cNvCxnSpPr/>
          <p:nvPr/>
        </p:nvCxnSpPr>
        <p:spPr>
          <a:xfrm>
            <a:off x="497338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Conector Reto 37"/>
          <p:cNvCxnSpPr/>
          <p:nvPr/>
        </p:nvCxnSpPr>
        <p:spPr>
          <a:xfrm>
            <a:off x="5141595" y="485584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 name="Grupo 191"/>
          <p:cNvGrpSpPr/>
          <p:nvPr/>
        </p:nvGrpSpPr>
        <p:grpSpPr>
          <a:xfrm rot="5400000">
            <a:off x="4967931" y="3837312"/>
            <a:ext cx="1427463" cy="586740"/>
            <a:chOff x="8516820" y="2524505"/>
            <a:chExt cx="2092925" cy="748570"/>
          </a:xfrm>
        </p:grpSpPr>
        <p:cxnSp>
          <p:nvCxnSpPr>
            <p:cNvPr id="193"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6"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99" name="Conector Reto 198"/>
          <p:cNvCxnSpPr/>
          <p:nvPr/>
        </p:nvCxnSpPr>
        <p:spPr>
          <a:xfrm rot="16200000" flipV="1">
            <a:off x="4772575" y="1317710"/>
            <a:ext cx="0" cy="23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 name="Grupo 199"/>
          <p:cNvGrpSpPr/>
          <p:nvPr/>
        </p:nvGrpSpPr>
        <p:grpSpPr>
          <a:xfrm flipH="1">
            <a:off x="5874385" y="2505710"/>
            <a:ext cx="170815" cy="959485"/>
            <a:chOff x="1113892" y="857756"/>
            <a:chExt cx="294122" cy="1327094"/>
          </a:xfrm>
        </p:grpSpPr>
        <p:grpSp>
          <p:nvGrpSpPr>
            <p:cNvPr id="201" name="Grupo 200"/>
            <p:cNvGrpSpPr/>
            <p:nvPr/>
          </p:nvGrpSpPr>
          <p:grpSpPr>
            <a:xfrm>
              <a:off x="1116699" y="1116701"/>
              <a:ext cx="291315" cy="940474"/>
              <a:chOff x="1149067" y="472114"/>
              <a:chExt cx="404603" cy="986250"/>
            </a:xfrm>
          </p:grpSpPr>
          <p:sp>
            <p:nvSpPr>
              <p:cNvPr id="202" name="Forma livre 201"/>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3" name="Forma livre 202"/>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4" name="Forma livre 203"/>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5" name="Forma livre 20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06" name="Forma livre 205"/>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7" name="Forma livre 206"/>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08" name="Conector Reto 207"/>
          <p:cNvCxnSpPr/>
          <p:nvPr/>
        </p:nvCxnSpPr>
        <p:spPr>
          <a:xfrm flipV="1">
            <a:off x="5132070" y="249555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9" name="Caixa de Texto 23"/>
          <p:cNvSpPr txBox="1"/>
          <p:nvPr/>
        </p:nvSpPr>
        <p:spPr>
          <a:xfrm>
            <a:off x="510359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0" name="Caixa de Texto 23"/>
          <p:cNvSpPr txBox="1"/>
          <p:nvPr/>
        </p:nvSpPr>
        <p:spPr>
          <a:xfrm>
            <a:off x="4939130" y="3462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1" name="Caixa de Texto 23"/>
          <p:cNvSpPr txBox="1"/>
          <p:nvPr/>
        </p:nvSpPr>
        <p:spPr>
          <a:xfrm>
            <a:off x="5776060" y="389139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212" name="Grupo 211"/>
          <p:cNvGrpSpPr/>
          <p:nvPr/>
        </p:nvGrpSpPr>
        <p:grpSpPr>
          <a:xfrm flipH="1">
            <a:off x="6372860" y="2553970"/>
            <a:ext cx="170815" cy="959485"/>
            <a:chOff x="1113892" y="857756"/>
            <a:chExt cx="294122" cy="1327094"/>
          </a:xfrm>
        </p:grpSpPr>
        <p:grpSp>
          <p:nvGrpSpPr>
            <p:cNvPr id="213" name="Grupo 212"/>
            <p:cNvGrpSpPr/>
            <p:nvPr/>
          </p:nvGrpSpPr>
          <p:grpSpPr>
            <a:xfrm>
              <a:off x="1116699" y="1116701"/>
              <a:ext cx="291315" cy="940474"/>
              <a:chOff x="1149067" y="472114"/>
              <a:chExt cx="404603" cy="986250"/>
            </a:xfrm>
          </p:grpSpPr>
          <p:sp>
            <p:nvSpPr>
              <p:cNvPr id="214" name="Forma livre 2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5" name="Forma livre 21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6" name="Forma livre 21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7" name="Forma livre 21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8" name="Forma livre 21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9" name="Forma livre 21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20" name="Grupo 219"/>
          <p:cNvGrpSpPr/>
          <p:nvPr/>
        </p:nvGrpSpPr>
        <p:grpSpPr>
          <a:xfrm rot="16200000" flipV="1">
            <a:off x="6400038" y="2916553"/>
            <a:ext cx="1008000" cy="234950"/>
            <a:chOff x="5394168" y="-4489135"/>
            <a:chExt cx="1008098" cy="255373"/>
          </a:xfrm>
        </p:grpSpPr>
        <p:cxnSp>
          <p:nvCxnSpPr>
            <p:cNvPr id="221" name="Conector Reto 79"/>
            <p:cNvCxnSpPr/>
            <p:nvPr/>
          </p:nvCxnSpPr>
          <p:spPr>
            <a:xfrm flipV="1">
              <a:off x="5394168" y="-4362031"/>
              <a:ext cx="100809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2" name="Retângulo 221"/>
            <p:cNvSpPr/>
            <p:nvPr/>
          </p:nvSpPr>
          <p:spPr>
            <a:xfrm>
              <a:off x="5719403" y="-4489135"/>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23" name="Conector Reto 37"/>
          <p:cNvCxnSpPr/>
          <p:nvPr/>
        </p:nvCxnSpPr>
        <p:spPr>
          <a:xfrm>
            <a:off x="6463665" y="255397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Conector Reto 37"/>
          <p:cNvCxnSpPr/>
          <p:nvPr/>
        </p:nvCxnSpPr>
        <p:spPr>
          <a:xfrm>
            <a:off x="6476365" y="351345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Caixa de Texto 23"/>
          <p:cNvSpPr txBox="1"/>
          <p:nvPr/>
        </p:nvSpPr>
        <p:spPr>
          <a:xfrm flipH="1">
            <a:off x="6904355" y="278066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6" name="Caixa de Texto 23"/>
          <p:cNvSpPr txBox="1"/>
          <p:nvPr/>
        </p:nvSpPr>
        <p:spPr>
          <a:xfrm flipH="1">
            <a:off x="2937510" y="2707005"/>
            <a:ext cx="533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smtClean="0">
                <a:latin typeface="Comic Sans MS" panose="030F0702030302020204" pitchFamily="66" charset="0"/>
                <a:cs typeface="Comic Sans MS" panose="030F0702030302020204" pitchFamily="66" charset="0"/>
              </a:rPr>
              <a:t>0</a:t>
            </a:r>
            <a:endParaRPr lang="pt-BR" altLang="en-US" sz="2000" dirty="0" smtClean="0">
              <a:latin typeface="Symbol" panose="05050102010706020507" charset="0"/>
              <a:cs typeface="Symbol" panose="05050102010706020507" charset="0"/>
            </a:endParaRPr>
          </a:p>
        </p:txBody>
      </p:sp>
      <p:cxnSp>
        <p:nvCxnSpPr>
          <p:cNvPr id="227" name="Conector de Seta Reta 59"/>
          <p:cNvCxnSpPr/>
          <p:nvPr/>
        </p:nvCxnSpPr>
        <p:spPr>
          <a:xfrm flipH="1">
            <a:off x="3833447" y="29546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28" name="Caixa de Texto 23"/>
          <p:cNvSpPr txBox="1"/>
          <p:nvPr/>
        </p:nvSpPr>
        <p:spPr>
          <a:xfrm flipH="1">
            <a:off x="3896995" y="279654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229" name="Caixa de Texto 23"/>
          <p:cNvSpPr txBox="1"/>
          <p:nvPr/>
        </p:nvSpPr>
        <p:spPr>
          <a:xfrm flipH="1">
            <a:off x="2044700" y="520255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230" name="Caixa de Texto 23"/>
          <p:cNvSpPr txBox="1"/>
          <p:nvPr/>
        </p:nvSpPr>
        <p:spPr>
          <a:xfrm flipH="1">
            <a:off x="2521585" y="369506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1,4 V</a:t>
            </a:r>
            <a:endParaRPr lang="pt-BR" altLang="en-US" sz="2000" baseline="-25000" dirty="0">
              <a:latin typeface="Comic Sans MS" panose="030F0702030302020204" pitchFamily="66" charset="0"/>
              <a:cs typeface="Comic Sans MS" panose="030F0702030302020204" pitchFamily="66" charset="0"/>
            </a:endParaRPr>
          </a:p>
        </p:txBody>
      </p:sp>
      <p:sp>
        <p:nvSpPr>
          <p:cNvPr id="231" name="Caixa de Texto 23"/>
          <p:cNvSpPr txBox="1"/>
          <p:nvPr/>
        </p:nvSpPr>
        <p:spPr>
          <a:xfrm flipH="1">
            <a:off x="4143375" y="451421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232" name="CaixaDeTexto 47"/>
          <p:cNvSpPr txBox="1"/>
          <p:nvPr/>
        </p:nvSpPr>
        <p:spPr>
          <a:xfrm>
            <a:off x="4152179" y="204561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233" name="Elipse 232"/>
          <p:cNvSpPr/>
          <p:nvPr/>
        </p:nvSpPr>
        <p:spPr>
          <a:xfrm>
            <a:off x="3546475" y="406527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34" name="Caixa de Texto 23"/>
          <p:cNvSpPr txBox="1"/>
          <p:nvPr/>
        </p:nvSpPr>
        <p:spPr>
          <a:xfrm flipH="1">
            <a:off x="5179060" y="500824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X</a:t>
            </a:r>
            <a:endParaRPr lang="pt-BR" altLang="en-US" sz="2800" baseline="-25000" dirty="0">
              <a:latin typeface="Comic Sans MS" panose="030F0702030302020204" pitchFamily="66" charset="0"/>
              <a:cs typeface="Comic Sans MS" panose="030F0702030302020204" pitchFamily="66" charset="0"/>
            </a:endParaRPr>
          </a:p>
        </p:txBody>
      </p:sp>
      <p:cxnSp>
        <p:nvCxnSpPr>
          <p:cNvPr id="235" name="Conector de Seta Reta 59"/>
          <p:cNvCxnSpPr/>
          <p:nvPr/>
        </p:nvCxnSpPr>
        <p:spPr>
          <a:xfrm flipH="1">
            <a:off x="5255847" y="51536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6" name="Elipse 235"/>
          <p:cNvSpPr/>
          <p:nvPr/>
        </p:nvSpPr>
        <p:spPr>
          <a:xfrm>
            <a:off x="3549015" y="511492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37" name="Conector Reto 236"/>
          <p:cNvCxnSpPr/>
          <p:nvPr/>
        </p:nvCxnSpPr>
        <p:spPr>
          <a:xfrm rot="16200000" flipV="1">
            <a:off x="3858415" y="4804890"/>
            <a:ext cx="0" cy="15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Conector Reto 237"/>
          <p:cNvCxnSpPr/>
          <p:nvPr/>
        </p:nvCxnSpPr>
        <p:spPr>
          <a:xfrm rot="16200000" flipV="1">
            <a:off x="2099265" y="2674030"/>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Conector Reto 238"/>
          <p:cNvCxnSpPr/>
          <p:nvPr/>
        </p:nvCxnSpPr>
        <p:spPr>
          <a:xfrm flipV="1">
            <a:off x="2439035" y="303403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739775"/>
            <a:ext cx="1151318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Considere o par diferencial com a estrutura que vimos (CC + BC)(V</a:t>
            </a:r>
            <a:r>
              <a:rPr lang="pt-BR" sz="2400" b="1" baseline="-25000" dirty="0" smtClean="0">
                <a:latin typeface="Comic Sans MS" panose="030F0702030302020204" pitchFamily="66" charset="0"/>
                <a:cs typeface="Comic Sans MS" panose="030F0702030302020204" pitchFamily="66" charset="0"/>
                <a:sym typeface="+mn-ea"/>
              </a:rPr>
              <a:t>P </a:t>
            </a:r>
            <a:r>
              <a:rPr lang="pt-BR" sz="2400" b="1" dirty="0" smtClean="0">
                <a:latin typeface="Comic Sans MS" panose="030F0702030302020204" pitchFamily="66" charset="0"/>
                <a:cs typeface="Comic Sans MS" panose="030F0702030302020204" pitchFamily="66" charset="0"/>
                <a:sym typeface="+mn-ea"/>
              </a:rPr>
              <a:t> const.)</a:t>
            </a:r>
            <a:endParaRPr lang="pt-BR" sz="2400" b="1" dirty="0" smtClean="0">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849544" y="48123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047115" y="549783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1567884" y="6364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 name="Grupo 145"/>
          <p:cNvGrpSpPr/>
          <p:nvPr/>
        </p:nvGrpSpPr>
        <p:grpSpPr>
          <a:xfrm rot="16200000" flipH="1" flipV="1">
            <a:off x="1088023" y="561021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1499970" y="351420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6" name="Conector Reto 49"/>
          <p:cNvCxnSpPr/>
          <p:nvPr/>
        </p:nvCxnSpPr>
        <p:spPr>
          <a:xfrm flipV="1">
            <a:off x="1757680" y="292798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flipH="1">
            <a:off x="2945130" y="481203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2765425" y="547814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16200000">
            <a:off x="1421130" y="4377690"/>
            <a:ext cx="1384300" cy="773430"/>
            <a:chOff x="8610600" y="2524505"/>
            <a:chExt cx="1821199" cy="77333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891758" y="2539343"/>
              <a:ext cx="54004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1992" y="305563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a:off x="2125345" y="5610225"/>
            <a:ext cx="1274445" cy="234950"/>
            <a:chOff x="4152748" y="3524056"/>
            <a:chExt cx="1274569" cy="255373"/>
          </a:xfrm>
        </p:grpSpPr>
        <p:cxnSp>
          <p:nvCxnSpPr>
            <p:cNvPr id="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flipH="1">
            <a:off x="1190625" y="4465320"/>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10993755" y="56267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1334235" y="5272522"/>
            <a:ext cx="432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88814" y="331434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3863889" y="328449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6" name="Conector Reto 45"/>
          <p:cNvCxnSpPr/>
          <p:nvPr/>
        </p:nvCxnSpPr>
        <p:spPr>
          <a:xfrm flipV="1">
            <a:off x="2270796" y="1873607"/>
            <a:ext cx="0" cy="1080000"/>
          </a:xfrm>
          <a:prstGeom prst="line">
            <a:avLst/>
          </a:prstGeom>
          <a:ln w="25400">
            <a:solidFill>
              <a:schemeClr val="tx1"/>
            </a:solidFill>
            <a:headEnd type="none"/>
            <a:tailEnd type="arrow"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067977" y="213773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94"/>
          <p:cNvGrpSpPr/>
          <p:nvPr/>
        </p:nvGrpSpPr>
        <p:grpSpPr>
          <a:xfrm rot="16200000">
            <a:off x="830089" y="317216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4" name="Group 94"/>
          <p:cNvGrpSpPr/>
          <p:nvPr/>
        </p:nvGrpSpPr>
        <p:grpSpPr>
          <a:xfrm rot="16200000">
            <a:off x="3437399" y="3150574"/>
            <a:ext cx="260985" cy="1188043"/>
            <a:chOff x="15542" y="6272"/>
            <a:chExt cx="357" cy="1671"/>
          </a:xfrm>
        </p:grpSpPr>
        <p:cxnSp>
          <p:nvCxnSpPr>
            <p:cNvPr id="25"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9" name="Caixa de Texto 23"/>
          <p:cNvSpPr txBox="1"/>
          <p:nvPr/>
        </p:nvSpPr>
        <p:spPr>
          <a:xfrm>
            <a:off x="614045" y="313309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3278505" y="30924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37"/>
          <p:cNvCxnSpPr/>
          <p:nvPr/>
        </p:nvCxnSpPr>
        <p:spPr>
          <a:xfrm>
            <a:off x="2592139" y="6364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rot="5400000">
            <a:off x="675527" y="3431743"/>
            <a:ext cx="1559152" cy="586740"/>
            <a:chOff x="8323740" y="2524505"/>
            <a:chExt cx="2286005" cy="748570"/>
          </a:xfrm>
        </p:grpSpPr>
        <p:cxnSp>
          <p:nvCxnSpPr>
            <p:cNvPr id="5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5"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6"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88" name="Grupo 87"/>
          <p:cNvGrpSpPr/>
          <p:nvPr/>
        </p:nvGrpSpPr>
        <p:grpSpPr>
          <a:xfrm rot="16200000" flipH="1">
            <a:off x="2337109" y="3365051"/>
            <a:ext cx="1466003" cy="588875"/>
            <a:chOff x="8323740" y="2521781"/>
            <a:chExt cx="2149432" cy="751294"/>
          </a:xfrm>
        </p:grpSpPr>
        <p:cxnSp>
          <p:nvCxnSpPr>
            <p:cNvPr id="8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2"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3" name="Conector Reto 22"/>
            <p:cNvCxnSpPr/>
            <p:nvPr/>
          </p:nvCxnSpPr>
          <p:spPr>
            <a:xfrm>
              <a:off x="9892563" y="2521781"/>
              <a:ext cx="58060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5" name="Grupo 94"/>
          <p:cNvGrpSpPr/>
          <p:nvPr/>
        </p:nvGrpSpPr>
        <p:grpSpPr>
          <a:xfrm rot="5400000" flipH="1">
            <a:off x="1711325" y="4377690"/>
            <a:ext cx="1384300" cy="773430"/>
            <a:chOff x="8610600" y="2524505"/>
            <a:chExt cx="1821199" cy="773330"/>
          </a:xfrm>
        </p:grpSpPr>
        <p:cxnSp>
          <p:nvCxnSpPr>
            <p:cNvPr id="9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flipV="1">
              <a:off x="9693182" y="2524505"/>
              <a:ext cx="230521" cy="253800"/>
            </a:xfrm>
            <a:prstGeom prst="line">
              <a:avLst/>
            </a:prstGeom>
            <a:ln w="25400">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a:off x="9891758" y="2539343"/>
              <a:ext cx="54004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2" name="Conector Reto 101"/>
            <p:cNvCxnSpPr/>
            <p:nvPr/>
          </p:nvCxnSpPr>
          <p:spPr>
            <a:xfrm rot="16200000">
              <a:off x="9281992" y="305563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03" name="Caixa de Texto 23"/>
          <p:cNvSpPr txBox="1"/>
          <p:nvPr/>
        </p:nvSpPr>
        <p:spPr>
          <a:xfrm>
            <a:off x="2270860" y="351420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04" name="Caixa de Texto 23"/>
          <p:cNvSpPr txBox="1"/>
          <p:nvPr/>
        </p:nvSpPr>
        <p:spPr>
          <a:xfrm>
            <a:off x="2516605" y="448766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Q4</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05" name="Conector Reto 49"/>
          <p:cNvCxnSpPr/>
          <p:nvPr/>
        </p:nvCxnSpPr>
        <p:spPr>
          <a:xfrm>
            <a:off x="2758540" y="5272522"/>
            <a:ext cx="432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pic>
        <p:nvPicPr>
          <p:cNvPr id="106" name="Imagem 94" descr="Resultado de imagem para u741 op amp"/>
          <p:cNvPicPr>
            <a:picLocks noGrp="1" noChangeAspect="1" noChangeArrowheads="1"/>
          </p:cNvPicPr>
          <p:nvPr/>
        </p:nvPicPr>
        <p:blipFill>
          <a:blip r:embed="rId1" cstate="print"/>
          <a:srcRect r="640" b="1310"/>
          <a:stretch>
            <a:fillRect/>
          </a:stretch>
        </p:blipFill>
        <p:spPr>
          <a:xfrm>
            <a:off x="4280535" y="2138045"/>
            <a:ext cx="7868285" cy="4551680"/>
          </a:xfrm>
          <a:prstGeom prst="rect">
            <a:avLst/>
          </a:prstGeom>
          <a:noFill/>
          <a:ln w="9525">
            <a:noFill/>
            <a:miter lim="800000"/>
            <a:headEnd/>
            <a:tailEnd/>
          </a:ln>
        </p:spPr>
      </p:pic>
      <p:sp>
        <p:nvSpPr>
          <p:cNvPr id="107" name="Forma livre 106"/>
          <p:cNvSpPr/>
          <p:nvPr/>
        </p:nvSpPr>
        <p:spPr>
          <a:xfrm>
            <a:off x="4782185" y="2407920"/>
            <a:ext cx="2077085" cy="2148840"/>
          </a:xfrm>
          <a:custGeom>
            <a:avLst/>
            <a:gdLst>
              <a:gd name="connisteX0" fmla="*/ 445151 w 2076825"/>
              <a:gd name="connsiteY0" fmla="*/ 167035 h 2149131"/>
              <a:gd name="connisteX1" fmla="*/ 684546 w 2076825"/>
              <a:gd name="connsiteY1" fmla="*/ 41940 h 2149131"/>
              <a:gd name="connisteX2" fmla="*/ 1270016 w 2076825"/>
              <a:gd name="connsiteY2" fmla="*/ 109250 h 2149131"/>
              <a:gd name="connisteX3" fmla="*/ 1730391 w 2076825"/>
              <a:gd name="connsiteY3" fmla="*/ 71150 h 2149131"/>
              <a:gd name="connisteX4" fmla="*/ 1989471 w 2076825"/>
              <a:gd name="connsiteY4" fmla="*/ 1020475 h 2149131"/>
              <a:gd name="connisteX5" fmla="*/ 2056781 w 2076825"/>
              <a:gd name="connsiteY5" fmla="*/ 1433225 h 2149131"/>
              <a:gd name="connisteX6" fmla="*/ 1739916 w 2076825"/>
              <a:gd name="connsiteY6" fmla="*/ 1769140 h 2149131"/>
              <a:gd name="connisteX7" fmla="*/ 1308116 w 2076825"/>
              <a:gd name="connsiteY7" fmla="*/ 2143155 h 2149131"/>
              <a:gd name="connisteX8" fmla="*/ 445151 w 2076825"/>
              <a:gd name="connsiteY8" fmla="*/ 1941225 h 2149131"/>
              <a:gd name="connisteX9" fmla="*/ 262906 w 2076825"/>
              <a:gd name="connsiteY9" fmla="*/ 1557685 h 2149131"/>
              <a:gd name="connisteX10" fmla="*/ 3826 w 2076825"/>
              <a:gd name="connsiteY10" fmla="*/ 876965 h 2149131"/>
              <a:gd name="connisteX11" fmla="*/ 435626 w 2076825"/>
              <a:gd name="connsiteY11" fmla="*/ 454690 h 2149131"/>
              <a:gd name="connisteX12" fmla="*/ 483251 w 2076825"/>
              <a:gd name="connsiteY12" fmla="*/ 147985 h 214913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2076826" h="2149132">
                <a:moveTo>
                  <a:pt x="445151" y="167036"/>
                </a:moveTo>
                <a:cubicBezTo>
                  <a:pt x="481346" y="140366"/>
                  <a:pt x="519446" y="53371"/>
                  <a:pt x="684546" y="41941"/>
                </a:cubicBezTo>
                <a:cubicBezTo>
                  <a:pt x="849646" y="30511"/>
                  <a:pt x="1061101" y="103536"/>
                  <a:pt x="1270016" y="109251"/>
                </a:cubicBezTo>
                <a:cubicBezTo>
                  <a:pt x="1478931" y="114966"/>
                  <a:pt x="1586246" y="-111094"/>
                  <a:pt x="1730391" y="71151"/>
                </a:cubicBezTo>
                <a:cubicBezTo>
                  <a:pt x="1874536" y="253396"/>
                  <a:pt x="1924066" y="748061"/>
                  <a:pt x="1989471" y="1020476"/>
                </a:cubicBezTo>
                <a:cubicBezTo>
                  <a:pt x="2054876" y="1292891"/>
                  <a:pt x="2106946" y="1283366"/>
                  <a:pt x="2056781" y="1433226"/>
                </a:cubicBezTo>
                <a:cubicBezTo>
                  <a:pt x="2006616" y="1583086"/>
                  <a:pt x="1889776" y="1626901"/>
                  <a:pt x="1739916" y="1769141"/>
                </a:cubicBezTo>
                <a:cubicBezTo>
                  <a:pt x="1590056" y="1911381"/>
                  <a:pt x="1567196" y="2108866"/>
                  <a:pt x="1308116" y="2143156"/>
                </a:cubicBezTo>
                <a:cubicBezTo>
                  <a:pt x="1049036" y="2177446"/>
                  <a:pt x="654066" y="2058066"/>
                  <a:pt x="445151" y="1941226"/>
                </a:cubicBezTo>
                <a:cubicBezTo>
                  <a:pt x="236236" y="1824386"/>
                  <a:pt x="351171" y="1770411"/>
                  <a:pt x="262906" y="1557686"/>
                </a:cubicBezTo>
                <a:cubicBezTo>
                  <a:pt x="174641" y="1344961"/>
                  <a:pt x="-30464" y="1097311"/>
                  <a:pt x="3826" y="876966"/>
                </a:cubicBezTo>
                <a:cubicBezTo>
                  <a:pt x="38116" y="656621"/>
                  <a:pt x="339741" y="600741"/>
                  <a:pt x="435626" y="454691"/>
                </a:cubicBezTo>
                <a:cubicBezTo>
                  <a:pt x="531511" y="308641"/>
                  <a:pt x="482616" y="200691"/>
                  <a:pt x="483251" y="147986"/>
                </a:cubicBezTo>
              </a:path>
            </a:pathLst>
          </a:custGeom>
          <a:solidFill>
            <a:srgbClr val="F7FD9D">
              <a:alpha val="9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8" name="CaixaDeTexto 47"/>
          <p:cNvSpPr txBox="1"/>
          <p:nvPr/>
        </p:nvSpPr>
        <p:spPr>
          <a:xfrm>
            <a:off x="1424219" y="2466618"/>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sp>
        <p:nvSpPr>
          <p:cNvPr id="109" name="CaixaDeTexto 47"/>
          <p:cNvSpPr txBox="1"/>
          <p:nvPr/>
        </p:nvSpPr>
        <p:spPr>
          <a:xfrm>
            <a:off x="1562649" y="177002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10" name="CaixaDeTexto 47"/>
          <p:cNvSpPr txBox="1"/>
          <p:nvPr/>
        </p:nvSpPr>
        <p:spPr>
          <a:xfrm>
            <a:off x="1988099" y="4301768"/>
            <a:ext cx="52959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432435" y="1586865"/>
            <a:ext cx="11327130" cy="487997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200" b="1" dirty="0">
                <a:solidFill>
                  <a:srgbClr val="002060"/>
                </a:solidFill>
                <a:latin typeface="Comic Sans MS" panose="030F0702030302020204" pitchFamily="66" charset="0"/>
                <a:cs typeface="Comic Sans MS" panose="030F0702030302020204" pitchFamily="66" charset="0"/>
              </a:rPr>
              <a:t>1969: </a:t>
            </a:r>
            <a:r>
              <a:rPr lang="pt-BR" altLang="en-US" sz="3200" b="1" dirty="0" err="1">
                <a:solidFill>
                  <a:srgbClr val="002060"/>
                </a:solidFill>
                <a:latin typeface="Comic Sans MS" panose="030F0702030302020204" pitchFamily="66" charset="0"/>
                <a:cs typeface="Comic Sans MS" panose="030F0702030302020204" pitchFamily="66" charset="0"/>
              </a:rPr>
              <a:t>Beginnings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of</a:t>
            </a:r>
            <a:r>
              <a:rPr lang="pt-BR" altLang="en-US" sz="3200" b="1" dirty="0">
                <a:solidFill>
                  <a:srgbClr val="002060"/>
                </a:solidFill>
                <a:latin typeface="Comic Sans MS" panose="030F0702030302020204" pitchFamily="66" charset="0"/>
                <a:cs typeface="Comic Sans MS" panose="030F0702030302020204" pitchFamily="66" charset="0"/>
              </a:rPr>
              <a:t> CANCER (Computer </a:t>
            </a:r>
            <a:r>
              <a:rPr lang="pt-BR" altLang="en-US" sz="3200" b="1" dirty="0" err="1">
                <a:solidFill>
                  <a:srgbClr val="002060"/>
                </a:solidFill>
                <a:latin typeface="Comic Sans MS" panose="030F0702030302020204" pitchFamily="66" charset="0"/>
                <a:cs typeface="Comic Sans MS" panose="030F0702030302020204" pitchFamily="66" charset="0"/>
              </a:rPr>
              <a:t>Analysis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of</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Nonlinear</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Circuits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Excluding</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Radiation</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dirty="0">
                <a:latin typeface="Comic Sans MS" panose="030F0702030302020204" pitchFamily="66" charset="0"/>
                <a:cs typeface="Comic Sans MS" panose="030F0702030302020204" pitchFamily="66" charset="0"/>
                <a:sym typeface="+mn-ea"/>
              </a:rPr>
              <a:t> UC Berkeley</a:t>
            </a:r>
            <a:r>
              <a:rPr lang="pt-BR" altLang="en-US" sz="3200" b="1" dirty="0">
                <a:solidFill>
                  <a:srgbClr val="002060"/>
                </a:solidFill>
                <a:latin typeface="Comic Sans MS" panose="030F0702030302020204" pitchFamily="66" charset="0"/>
                <a:cs typeface="Comic Sans MS" panose="030F0702030302020204" pitchFamily="66" charset="0"/>
              </a:rPr>
              <a:t>)</a:t>
            </a:r>
            <a:endParaRPr lang="pt-BR" altLang="en-US" sz="3200" b="1" dirty="0">
              <a:solidFill>
                <a:srgbClr val="002060"/>
              </a:solidFill>
              <a:latin typeface="Comic Sans MS" panose="030F0702030302020204" pitchFamily="66" charset="0"/>
              <a:cs typeface="Comic Sans MS" panose="030F0702030302020204" pitchFamily="66" charset="0"/>
            </a:endParaRPr>
          </a:p>
          <a:p>
            <a:pPr marL="0" indent="0" algn="l">
              <a:buNone/>
            </a:pPr>
            <a:r>
              <a:rPr lang="pt-BR" altLang="en-US" dirty="0">
                <a:solidFill>
                  <a:schemeClr val="tx1"/>
                </a:solidFill>
                <a:latin typeface="Comic Sans MS" panose="030F0702030302020204" pitchFamily="66" charset="0"/>
                <a:cs typeface="Comic Sans MS" panose="030F0702030302020204" pitchFamily="66" charset="0"/>
              </a:rPr>
              <a:t>The CANCER </a:t>
            </a:r>
            <a:r>
              <a:rPr lang="pt-BR" altLang="en-US" dirty="0" err="1">
                <a:solidFill>
                  <a:schemeClr val="tx1"/>
                </a:solidFill>
                <a:latin typeface="Comic Sans MS" panose="030F0702030302020204" pitchFamily="66" charset="0"/>
                <a:cs typeface="Comic Sans MS" panose="030F0702030302020204" pitchFamily="66" charset="0"/>
              </a:rPr>
              <a:t>simulator</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begins</a:t>
            </a:r>
            <a:r>
              <a:rPr lang="pt-BR" altLang="en-US" dirty="0">
                <a:solidFill>
                  <a:schemeClr val="tx1"/>
                </a:solidFill>
                <a:latin typeface="Comic Sans MS" panose="030F0702030302020204" pitchFamily="66" charset="0"/>
                <a:cs typeface="Comic Sans MS" panose="030F0702030302020204" pitchFamily="66" charset="0"/>
              </a:rPr>
              <a:t> as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class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project</a:t>
            </a:r>
            <a:r>
              <a:rPr lang="pt-BR" altLang="en-US" dirty="0">
                <a:solidFill>
                  <a:schemeClr val="tx1"/>
                </a:solidFill>
                <a:latin typeface="Comic Sans MS" panose="030F0702030302020204" pitchFamily="66" charset="0"/>
                <a:cs typeface="Comic Sans MS" panose="030F0702030302020204" pitchFamily="66" charset="0"/>
              </a:rPr>
              <a:t> in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first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of</a:t>
            </a:r>
            <a:r>
              <a:rPr lang="pt-BR" altLang="en-US" dirty="0">
                <a:solidFill>
                  <a:schemeClr val="tx1"/>
                </a:solidFill>
                <a:latin typeface="Comic Sans MS" panose="030F0702030302020204" pitchFamily="66" charset="0"/>
                <a:cs typeface="Comic Sans MS" panose="030F0702030302020204" pitchFamily="66" charset="0"/>
              </a:rPr>
              <a:t> a series </a:t>
            </a:r>
            <a:r>
              <a:rPr lang="pt-BR" altLang="en-US" dirty="0" err="1">
                <a:solidFill>
                  <a:schemeClr val="tx1"/>
                </a:solidFill>
                <a:latin typeface="Comic Sans MS" panose="030F0702030302020204" pitchFamily="66" charset="0"/>
                <a:cs typeface="Comic Sans MS" panose="030F0702030302020204" pitchFamily="66" charset="0"/>
              </a:rPr>
              <a:t>of</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courses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taught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by</a:t>
            </a:r>
            <a:r>
              <a:rPr lang="pt-BR" altLang="en-US" dirty="0">
                <a:solidFill>
                  <a:schemeClr val="tx1"/>
                </a:solidFill>
                <a:latin typeface="Comic Sans MS" panose="030F0702030302020204" pitchFamily="66" charset="0"/>
                <a:cs typeface="Comic Sans MS" panose="030F0702030302020204" pitchFamily="66" charset="0"/>
              </a:rPr>
              <a:t> Ron Rohrer</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student</a:t>
            </a:r>
            <a:r>
              <a:rPr lang="pt-BR" altLang="en-US" dirty="0">
                <a:solidFill>
                  <a:schemeClr val="tx1"/>
                </a:solidFill>
                <a:latin typeface="Comic Sans MS" panose="030F0702030302020204" pitchFamily="66" charset="0"/>
                <a:cs typeface="Comic Sans MS" panose="030F0702030302020204" pitchFamily="66" charset="0"/>
              </a:rPr>
              <a:t> Larry </a:t>
            </a:r>
            <a:r>
              <a:rPr lang="pt-BR" altLang="en-US" dirty="0" err="1">
                <a:solidFill>
                  <a:schemeClr val="tx1"/>
                </a:solidFill>
                <a:latin typeface="Comic Sans MS" panose="030F0702030302020204" pitchFamily="66" charset="0"/>
                <a:cs typeface="Comic Sans MS" panose="030F0702030302020204" pitchFamily="66" charset="0"/>
              </a:rPr>
              <a:t>Nagel</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wrote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netlist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parser</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analysis</a:t>
            </a:r>
            <a:r>
              <a:rPr lang="pt-BR" altLang="en-US" dirty="0">
                <a:solidFill>
                  <a:schemeClr val="tx1"/>
                </a:solidFill>
                <a:latin typeface="Comic Sans MS" panose="030F0702030302020204" pitchFamily="66" charset="0"/>
                <a:cs typeface="Comic Sans MS" panose="030F0702030302020204" pitchFamily="66" charset="0"/>
              </a:rPr>
              <a:t> core </a:t>
            </a:r>
            <a:r>
              <a:rPr lang="pt-BR" altLang="en-US" dirty="0" err="1">
                <a:solidFill>
                  <a:schemeClr val="tx1"/>
                </a:solidFill>
                <a:latin typeface="Comic Sans MS" panose="030F0702030302020204" pitchFamily="66" charset="0"/>
                <a:cs typeface="Comic Sans MS" panose="030F0702030302020204" pitchFamily="66" charset="0"/>
              </a:rPr>
              <a:t>and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was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student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group</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leader</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student</a:t>
            </a:r>
            <a:r>
              <a:rPr lang="pt-BR" altLang="en-US" dirty="0">
                <a:solidFill>
                  <a:schemeClr val="tx1"/>
                </a:solidFill>
                <a:latin typeface="Comic Sans MS" panose="030F0702030302020204" pitchFamily="66" charset="0"/>
                <a:cs typeface="Comic Sans MS" panose="030F0702030302020204" pitchFamily="66" charset="0"/>
              </a:rPr>
              <a:t> Lynn Weber </a:t>
            </a:r>
            <a:r>
              <a:rPr lang="pt-BR" altLang="en-US" dirty="0" err="1">
                <a:solidFill>
                  <a:schemeClr val="tx1"/>
                </a:solidFill>
                <a:latin typeface="Comic Sans MS" panose="030F0702030302020204" pitchFamily="66" charset="0"/>
                <a:cs typeface="Comic Sans MS" panose="030F0702030302020204" pitchFamily="66" charset="0"/>
              </a:rPr>
              <a:t>developed</a:t>
            </a:r>
            <a:r>
              <a:rPr lang="pt-BR" altLang="en-US" dirty="0">
                <a:solidFill>
                  <a:schemeClr val="tx1"/>
                </a:solidFill>
                <a:latin typeface="Comic Sans MS" panose="030F0702030302020204" pitchFamily="66" charset="0"/>
                <a:cs typeface="Comic Sans MS" panose="030F0702030302020204" pitchFamily="66" charset="0"/>
              </a:rPr>
              <a:t> a </a:t>
            </a:r>
            <a:r>
              <a:rPr lang="pt-BR" altLang="en-US" dirty="0" err="1">
                <a:solidFill>
                  <a:schemeClr val="tx1"/>
                </a:solidFill>
                <a:latin typeface="Comic Sans MS" panose="030F0702030302020204" pitchFamily="66" charset="0"/>
                <a:cs typeface="Comic Sans MS" panose="030F0702030302020204" pitchFamily="66" charset="0"/>
              </a:rPr>
              <a:t>noise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analysis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feature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that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utilized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adjoint</a:t>
            </a:r>
            <a:r>
              <a:rPr lang="pt-BR" altLang="en-US" dirty="0">
                <a:solidFill>
                  <a:schemeClr val="tx1"/>
                </a:solidFill>
                <a:latin typeface="Comic Sans MS" panose="030F0702030302020204" pitchFamily="66" charset="0"/>
                <a:cs typeface="Comic Sans MS" panose="030F0702030302020204" pitchFamily="66" charset="0"/>
              </a:rPr>
              <a:t> network </a:t>
            </a:r>
            <a:r>
              <a:rPr lang="pt-BR" altLang="en-US" dirty="0" err="1">
                <a:solidFill>
                  <a:schemeClr val="tx1"/>
                </a:solidFill>
                <a:latin typeface="Comic Sans MS" panose="030F0702030302020204" pitchFamily="66" charset="0"/>
                <a:cs typeface="Comic Sans MS" panose="030F0702030302020204" pitchFamily="66" charset="0"/>
              </a:rPr>
              <a:t>techniques</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student</a:t>
            </a:r>
            <a:r>
              <a:rPr lang="pt-BR" altLang="en-US" dirty="0">
                <a:solidFill>
                  <a:schemeClr val="tx1"/>
                </a:solidFill>
                <a:latin typeface="Comic Sans MS" panose="030F0702030302020204" pitchFamily="66" charset="0"/>
                <a:cs typeface="Comic Sans MS" panose="030F0702030302020204" pitchFamily="66" charset="0"/>
              </a:rPr>
              <a:t> Bob Berry </a:t>
            </a:r>
            <a:r>
              <a:rPr lang="pt-BR" altLang="en-US" dirty="0" err="1">
                <a:solidFill>
                  <a:schemeClr val="tx1"/>
                </a:solidFill>
                <a:latin typeface="Comic Sans MS" panose="030F0702030302020204" pitchFamily="66" charset="0"/>
                <a:cs typeface="Comic Sans MS" panose="030F0702030302020204" pitchFamily="66" charset="0"/>
              </a:rPr>
              <a:t>wrote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sparse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matrix</a:t>
            </a:r>
            <a:r>
              <a:rPr lang="pt-BR" altLang="en-US" dirty="0">
                <a:solidFill>
                  <a:schemeClr val="tx1"/>
                </a:solidFill>
                <a:latin typeface="Comic Sans MS" panose="030F0702030302020204" pitchFamily="66" charset="0"/>
                <a:cs typeface="Comic Sans MS" panose="030F0702030302020204" pitchFamily="66" charset="0"/>
              </a:rPr>
              <a:t> LU </a:t>
            </a:r>
            <a:r>
              <a:rPr lang="pt-BR" altLang="en-US" dirty="0" err="1">
                <a:solidFill>
                  <a:schemeClr val="tx1"/>
                </a:solidFill>
                <a:latin typeface="Comic Sans MS" panose="030F0702030302020204" pitchFamily="66" charset="0"/>
                <a:cs typeface="Comic Sans MS" panose="030F0702030302020204" pitchFamily="66" charset="0"/>
              </a:rPr>
              <a:t>decomposition</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package</a:t>
            </a:r>
            <a:endParaRPr lang="pt-BR" altLang="en-US" sz="3200" dirty="0">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369570"/>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Como no par diferencial, podemos mostrar que para entrada diferencial, pela simetria, a tensão em V</a:t>
            </a:r>
            <a:r>
              <a:rPr lang="pt-BR" sz="2400" b="1" baseline="-25000" dirty="0" smtClean="0">
                <a:latin typeface="Comic Sans MS" panose="030F0702030302020204" pitchFamily="66" charset="0"/>
                <a:cs typeface="Comic Sans MS" panose="030F0702030302020204" pitchFamily="66" charset="0"/>
                <a:sym typeface="+mn-ea"/>
              </a:rPr>
              <a:t>X  </a:t>
            </a:r>
            <a:r>
              <a:rPr lang="pt-BR" sz="2400" b="1" dirty="0" smtClean="0">
                <a:latin typeface="Comic Sans MS" panose="030F0702030302020204" pitchFamily="66" charset="0"/>
                <a:cs typeface="Comic Sans MS" panose="030F0702030302020204" pitchFamily="66" charset="0"/>
                <a:sym typeface="+mn-ea"/>
              </a:rPr>
              <a:t>será constante (zero em pequenos sinais) </a:t>
            </a:r>
            <a:endParaRPr lang="pt-BR" sz="2400" b="1" dirty="0" smtClean="0">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982894" y="48123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180465" y="549783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1717744" y="6364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 name="Grupo 145"/>
          <p:cNvGrpSpPr/>
          <p:nvPr/>
        </p:nvGrpSpPr>
        <p:grpSpPr>
          <a:xfrm rot="16200000" flipH="1" flipV="1">
            <a:off x="1242963" y="561021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1633320" y="351420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6" name="Conector Reto 49"/>
          <p:cNvCxnSpPr/>
          <p:nvPr/>
        </p:nvCxnSpPr>
        <p:spPr>
          <a:xfrm flipV="1">
            <a:off x="1891030" y="294322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flipH="1">
            <a:off x="2949575" y="481203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2898775" y="547814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16200000">
            <a:off x="1570990" y="4377690"/>
            <a:ext cx="1384300" cy="773430"/>
            <a:chOff x="8610600" y="2524505"/>
            <a:chExt cx="1821199" cy="77333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891758" y="2539343"/>
              <a:ext cx="54004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1992" y="305563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a:off x="2259965" y="5610225"/>
            <a:ext cx="1274445" cy="234950"/>
            <a:chOff x="4152748" y="3524056"/>
            <a:chExt cx="1274569" cy="255373"/>
          </a:xfrm>
        </p:grpSpPr>
        <p:cxnSp>
          <p:nvCxnSpPr>
            <p:cNvPr id="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flipH="1">
            <a:off x="1412240" y="4458335"/>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11876405" y="49809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1467585" y="5272522"/>
            <a:ext cx="432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222164" y="331434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3997239" y="333339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6" name="Conector Reto 45"/>
          <p:cNvCxnSpPr/>
          <p:nvPr/>
        </p:nvCxnSpPr>
        <p:spPr>
          <a:xfrm flipV="1">
            <a:off x="2404146" y="1873607"/>
            <a:ext cx="0" cy="1080000"/>
          </a:xfrm>
          <a:prstGeom prst="line">
            <a:avLst/>
          </a:prstGeom>
          <a:ln w="25400">
            <a:solidFill>
              <a:schemeClr val="tx1"/>
            </a:solidFill>
            <a:headEnd type="none"/>
            <a:tailEnd type="arrow"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201327" y="213773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94"/>
          <p:cNvGrpSpPr/>
          <p:nvPr/>
        </p:nvGrpSpPr>
        <p:grpSpPr>
          <a:xfrm rot="16200000">
            <a:off x="963439" y="317216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4" name="Group 94"/>
          <p:cNvGrpSpPr/>
          <p:nvPr/>
        </p:nvGrpSpPr>
        <p:grpSpPr>
          <a:xfrm rot="16200000">
            <a:off x="3570749" y="3150574"/>
            <a:ext cx="260985" cy="1188043"/>
            <a:chOff x="15542" y="6272"/>
            <a:chExt cx="357" cy="1671"/>
          </a:xfrm>
        </p:grpSpPr>
        <p:cxnSp>
          <p:nvCxnSpPr>
            <p:cNvPr id="25"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9" name="Caixa de Texto 23"/>
          <p:cNvSpPr txBox="1"/>
          <p:nvPr/>
        </p:nvSpPr>
        <p:spPr>
          <a:xfrm>
            <a:off x="747395" y="313309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3354070" y="307149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37"/>
          <p:cNvCxnSpPr/>
          <p:nvPr/>
        </p:nvCxnSpPr>
        <p:spPr>
          <a:xfrm>
            <a:off x="2725489" y="6364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rot="5400000">
            <a:off x="822212" y="3431743"/>
            <a:ext cx="1559152" cy="586740"/>
            <a:chOff x="8323740" y="2524505"/>
            <a:chExt cx="2286005" cy="748570"/>
          </a:xfrm>
        </p:grpSpPr>
        <p:cxnSp>
          <p:nvCxnSpPr>
            <p:cNvPr id="5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5"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6"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88" name="Grupo 87"/>
          <p:cNvGrpSpPr/>
          <p:nvPr/>
        </p:nvGrpSpPr>
        <p:grpSpPr>
          <a:xfrm rot="16200000" flipH="1">
            <a:off x="2467284" y="3365051"/>
            <a:ext cx="1466003" cy="588875"/>
            <a:chOff x="8323740" y="2521781"/>
            <a:chExt cx="2149432" cy="751294"/>
          </a:xfrm>
        </p:grpSpPr>
        <p:cxnSp>
          <p:nvCxnSpPr>
            <p:cNvPr id="8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2"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3" name="Conector Reto 22"/>
            <p:cNvCxnSpPr/>
            <p:nvPr/>
          </p:nvCxnSpPr>
          <p:spPr>
            <a:xfrm>
              <a:off x="9892563" y="2521781"/>
              <a:ext cx="58060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5" name="Grupo 94"/>
          <p:cNvGrpSpPr/>
          <p:nvPr/>
        </p:nvGrpSpPr>
        <p:grpSpPr>
          <a:xfrm rot="5400000" flipH="1">
            <a:off x="1844675" y="4377690"/>
            <a:ext cx="1384300" cy="773430"/>
            <a:chOff x="8610600" y="2524505"/>
            <a:chExt cx="1821199" cy="773330"/>
          </a:xfrm>
        </p:grpSpPr>
        <p:cxnSp>
          <p:nvCxnSpPr>
            <p:cNvPr id="9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flipV="1">
              <a:off x="9693182" y="2524505"/>
              <a:ext cx="230521" cy="253800"/>
            </a:xfrm>
            <a:prstGeom prst="line">
              <a:avLst/>
            </a:prstGeom>
            <a:ln w="25400">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a:off x="9891758" y="2539343"/>
              <a:ext cx="54004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2" name="Conector Reto 101"/>
            <p:cNvCxnSpPr/>
            <p:nvPr/>
          </p:nvCxnSpPr>
          <p:spPr>
            <a:xfrm rot="16200000">
              <a:off x="9281992" y="305563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03" name="Caixa de Texto 23"/>
          <p:cNvSpPr txBox="1"/>
          <p:nvPr/>
        </p:nvSpPr>
        <p:spPr>
          <a:xfrm>
            <a:off x="2404210" y="351420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04" name="Caixa de Texto 23"/>
          <p:cNvSpPr txBox="1"/>
          <p:nvPr/>
        </p:nvSpPr>
        <p:spPr>
          <a:xfrm>
            <a:off x="2649955" y="448766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Q4</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05" name="Conector Reto 49"/>
          <p:cNvCxnSpPr/>
          <p:nvPr/>
        </p:nvCxnSpPr>
        <p:spPr>
          <a:xfrm>
            <a:off x="2891890" y="5272522"/>
            <a:ext cx="432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2137959" y="2928263"/>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sp>
        <p:nvSpPr>
          <p:cNvPr id="232" name="CaixaDeTexto 47"/>
          <p:cNvSpPr txBox="1"/>
          <p:nvPr/>
        </p:nvSpPr>
        <p:spPr>
          <a:xfrm>
            <a:off x="1662979" y="167794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 name="Conector Reto 1"/>
          <p:cNvCxnSpPr/>
          <p:nvPr/>
        </p:nvCxnSpPr>
        <p:spPr>
          <a:xfrm flipV="1">
            <a:off x="10294656" y="28832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10100727" y="3137223"/>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10459720" y="3380740"/>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10459720" y="3380740"/>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1" name="Caixa de Texto 23"/>
          <p:cNvSpPr txBox="1"/>
          <p:nvPr/>
        </p:nvSpPr>
        <p:spPr>
          <a:xfrm>
            <a:off x="7668260" y="35794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a:off x="8312150" y="4072255"/>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DeTexto 47"/>
          <p:cNvSpPr txBox="1"/>
          <p:nvPr/>
        </p:nvSpPr>
        <p:spPr>
          <a:xfrm>
            <a:off x="6456045" y="29267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7"/>
          <p:cNvCxnSpPr/>
          <p:nvPr/>
        </p:nvCxnSpPr>
        <p:spPr>
          <a:xfrm>
            <a:off x="6918325" y="36747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4"/>
          <p:cNvCxnSpPr/>
          <p:nvPr/>
        </p:nvCxnSpPr>
        <p:spPr>
          <a:xfrm>
            <a:off x="7119620" y="3674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114"/>
          <p:cNvCxnSpPr/>
          <p:nvPr/>
        </p:nvCxnSpPr>
        <p:spPr>
          <a:xfrm flipH="1" flipV="1">
            <a:off x="7096125" y="28721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12"/>
          <p:cNvGrpSpPr/>
          <p:nvPr/>
        </p:nvGrpSpPr>
        <p:grpSpPr>
          <a:xfrm rot="0">
            <a:off x="6871970" y="2967990"/>
            <a:ext cx="449580" cy="416560"/>
            <a:chOff x="9221" y="3503"/>
            <a:chExt cx="708" cy="656"/>
          </a:xfrm>
        </p:grpSpPr>
        <p:sp>
          <p:nvSpPr>
            <p:cNvPr id="3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38" name="Caixa de Texto 23"/>
          <p:cNvSpPr txBox="1"/>
          <p:nvPr/>
        </p:nvSpPr>
        <p:spPr>
          <a:xfrm>
            <a:off x="7385685" y="237045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40" name="CaixaDeTexto 47"/>
          <p:cNvSpPr txBox="1"/>
          <p:nvPr/>
        </p:nvSpPr>
        <p:spPr>
          <a:xfrm>
            <a:off x="10782300" y="533527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8312186" y="28610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1" name="Retângulo 77"/>
          <p:cNvSpPr/>
          <p:nvPr/>
        </p:nvSpPr>
        <p:spPr>
          <a:xfrm rot="5400000" flipH="1">
            <a:off x="8095951" y="339293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8" name="Forma livre 57"/>
          <p:cNvSpPr/>
          <p:nvPr/>
        </p:nvSpPr>
        <p:spPr>
          <a:xfrm>
            <a:off x="7804785" y="319405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9" name="Caixa de Texto 23"/>
          <p:cNvSpPr txBox="1"/>
          <p:nvPr/>
        </p:nvSpPr>
        <p:spPr>
          <a:xfrm>
            <a:off x="7273290" y="338074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DeTexto 47"/>
          <p:cNvSpPr txBox="1"/>
          <p:nvPr/>
        </p:nvSpPr>
        <p:spPr>
          <a:xfrm>
            <a:off x="9324340" y="39643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10499725" y="4319270"/>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10499725" y="4319270"/>
                <a:ext cx="1056005" cy="39878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70" name="Conector Reto 69"/>
          <p:cNvCxnSpPr/>
          <p:nvPr/>
        </p:nvCxnSpPr>
        <p:spPr>
          <a:xfrm rot="16200000">
            <a:off x="8722301" y="481519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10830904" y="4595578"/>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11608435" y="52171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4" name="Conector Reto 90"/>
          <p:cNvCxnSpPr/>
          <p:nvPr/>
        </p:nvCxnSpPr>
        <p:spPr>
          <a:xfrm>
            <a:off x="11463655" y="56667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90"/>
          <p:cNvCxnSpPr/>
          <p:nvPr/>
        </p:nvCxnSpPr>
        <p:spPr>
          <a:xfrm>
            <a:off x="10283190" y="287528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94"/>
          <p:cNvGrpSpPr/>
          <p:nvPr/>
        </p:nvGrpSpPr>
        <p:grpSpPr>
          <a:xfrm rot="16200000">
            <a:off x="7573154" y="2283799"/>
            <a:ext cx="260985" cy="1188043"/>
            <a:chOff x="15542" y="6272"/>
            <a:chExt cx="357" cy="1671"/>
          </a:xfrm>
        </p:grpSpPr>
        <p:cxnSp>
          <p:nvCxnSpPr>
            <p:cNvPr id="8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0" name="Conector Reto 99"/>
          <p:cNvCxnSpPr/>
          <p:nvPr/>
        </p:nvCxnSpPr>
        <p:spPr>
          <a:xfrm flipV="1">
            <a:off x="8312186" y="37849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9" name="Retângulo 77"/>
          <p:cNvSpPr/>
          <p:nvPr/>
        </p:nvSpPr>
        <p:spPr>
          <a:xfrm rot="5400000" flipH="1">
            <a:off x="8094681" y="444322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10" name="Caixa de Texto 23"/>
          <p:cNvSpPr txBox="1"/>
          <p:nvPr/>
        </p:nvSpPr>
        <p:spPr>
          <a:xfrm>
            <a:off x="7684770" y="470408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111" name="Grupo 55"/>
          <p:cNvGrpSpPr/>
          <p:nvPr/>
        </p:nvGrpSpPr>
        <p:grpSpPr>
          <a:xfrm rot="0">
            <a:off x="8891905" y="2861310"/>
            <a:ext cx="416560" cy="1200785"/>
            <a:chOff x="3114" y="6151"/>
            <a:chExt cx="656" cy="1891"/>
          </a:xfrm>
        </p:grpSpPr>
        <p:cxnSp>
          <p:nvCxnSpPr>
            <p:cNvPr id="11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6" name="Grupo 55"/>
          <p:cNvGrpSpPr/>
          <p:nvPr/>
        </p:nvGrpSpPr>
        <p:grpSpPr>
          <a:xfrm rot="0">
            <a:off x="8891905" y="4039870"/>
            <a:ext cx="416560" cy="1200785"/>
            <a:chOff x="3114" y="6151"/>
            <a:chExt cx="656" cy="1891"/>
          </a:xfrm>
        </p:grpSpPr>
        <p:cxnSp>
          <p:nvCxnSpPr>
            <p:cNvPr id="11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3" name="Grupo 55"/>
          <p:cNvGrpSpPr/>
          <p:nvPr/>
        </p:nvGrpSpPr>
        <p:grpSpPr>
          <a:xfrm rot="16200000">
            <a:off x="9474200" y="2256790"/>
            <a:ext cx="416560" cy="1200785"/>
            <a:chOff x="3114" y="6151"/>
            <a:chExt cx="656" cy="1891"/>
          </a:xfrm>
        </p:grpSpPr>
        <p:cxnSp>
          <p:nvCxnSpPr>
            <p:cNvPr id="12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0" name="Grupo 55"/>
          <p:cNvGrpSpPr/>
          <p:nvPr/>
        </p:nvGrpSpPr>
        <p:grpSpPr>
          <a:xfrm rot="16200000">
            <a:off x="9474200" y="4610735"/>
            <a:ext cx="416560" cy="1200785"/>
            <a:chOff x="3114" y="6151"/>
            <a:chExt cx="656" cy="1891"/>
          </a:xfrm>
        </p:grpSpPr>
        <p:cxnSp>
          <p:nvCxnSpPr>
            <p:cNvPr id="13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43" name="Conector Reto 142"/>
          <p:cNvCxnSpPr/>
          <p:nvPr/>
        </p:nvCxnSpPr>
        <p:spPr>
          <a:xfrm flipV="1">
            <a:off x="10294656" y="37843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10100727" y="4352613"/>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8"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rot="16200000">
            <a:off x="8668326" y="246315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8035925" y="24117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 de Texto 23"/>
          <p:cNvSpPr txBox="1"/>
          <p:nvPr/>
        </p:nvSpPr>
        <p:spPr>
          <a:xfrm>
            <a:off x="8439150" y="33286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3" name="Caixa de Texto 23"/>
          <p:cNvSpPr txBox="1"/>
          <p:nvPr/>
        </p:nvSpPr>
        <p:spPr>
          <a:xfrm>
            <a:off x="8472805" y="44945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4" name="Caixa de Texto 23"/>
          <p:cNvSpPr txBox="1"/>
          <p:nvPr/>
        </p:nvSpPr>
        <p:spPr>
          <a:xfrm>
            <a:off x="9277350" y="218884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Symbol" panose="05050102010706020507" charset="0"/>
                <a:cs typeface="Symbol" panose="05050102010706020507" charset="0"/>
              </a:rPr>
              <a:t>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5" name="Caixa de Texto 23"/>
          <p:cNvSpPr txBox="1"/>
          <p:nvPr/>
        </p:nvSpPr>
        <p:spPr>
          <a:xfrm>
            <a:off x="9260840" y="53352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56" name="Conector Reto 114"/>
          <p:cNvCxnSpPr/>
          <p:nvPr/>
        </p:nvCxnSpPr>
        <p:spPr>
          <a:xfrm flipH="1" flipV="1">
            <a:off x="8303260" y="511302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7" name="Conector Reto 90"/>
          <p:cNvCxnSpPr/>
          <p:nvPr/>
        </p:nvCxnSpPr>
        <p:spPr>
          <a:xfrm>
            <a:off x="8168005" y="55810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14"/>
          <p:cNvCxnSpPr/>
          <p:nvPr/>
        </p:nvCxnSpPr>
        <p:spPr>
          <a:xfrm flipH="1" flipV="1">
            <a:off x="10751185" y="28790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9" name="Conector Reto 90"/>
          <p:cNvCxnSpPr/>
          <p:nvPr/>
        </p:nvCxnSpPr>
        <p:spPr>
          <a:xfrm>
            <a:off x="10606405" y="33286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Forma livre 159"/>
          <p:cNvSpPr/>
          <p:nvPr/>
        </p:nvSpPr>
        <p:spPr>
          <a:xfrm flipV="1">
            <a:off x="7846060" y="439293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 de Texto 23"/>
          <p:cNvSpPr txBox="1"/>
          <p:nvPr/>
        </p:nvSpPr>
        <p:spPr>
          <a:xfrm>
            <a:off x="7322185" y="4398645"/>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33" name="Elipse 232"/>
          <p:cNvSpPr/>
          <p:nvPr/>
        </p:nvSpPr>
        <p:spPr>
          <a:xfrm>
            <a:off x="9046210" y="402907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2" name="Caixa de Texto 38"/>
          <p:cNvSpPr txBox="1"/>
          <p:nvPr/>
        </p:nvSpPr>
        <p:spPr>
          <a:xfrm flipH="1">
            <a:off x="4768850" y="3385185"/>
            <a:ext cx="1687195" cy="1198880"/>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 (sem r</a:t>
            </a:r>
            <a:r>
              <a:rPr lang="pt-BR" altLang="en-US" sz="2400" baseline="-25000" dirty="0">
                <a:latin typeface="Comic Sans MS" panose="030F0702030302020204" pitchFamily="66" charset="0"/>
                <a:cs typeface="Comic Sans MS" panose="030F0702030302020204" pitchFamily="66" charset="0"/>
              </a:rPr>
              <a:t>0 </a:t>
            </a:r>
            <a:r>
              <a:rPr lang="pt-BR" altLang="en-US" sz="2400" dirty="0">
                <a:latin typeface="Comic Sans MS" panose="030F0702030302020204" pitchFamily="66" charset="0"/>
                <a:cs typeface="Comic Sans MS" panose="030F0702030302020204" pitchFamily="66" charset="0"/>
              </a:rPr>
              <a:t>)</a:t>
            </a:r>
            <a:endParaRPr lang="pt-BR" altLang="en-US" sz="2400" dirty="0">
              <a:latin typeface="Comic Sans MS" panose="030F0702030302020204" pitchFamily="66" charset="0"/>
              <a:cs typeface="Comic Sans MS" panose="030F0702030302020204" pitchFamily="66" charset="0"/>
            </a:endParaRPr>
          </a:p>
        </p:txBody>
      </p:sp>
      <p:sp>
        <p:nvSpPr>
          <p:cNvPr id="179" name="Seta para a direita 178"/>
          <p:cNvSpPr/>
          <p:nvPr/>
        </p:nvSpPr>
        <p:spPr>
          <a:xfrm>
            <a:off x="5077460" y="4918710"/>
            <a:ext cx="1070610" cy="56197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3" name="CaixaDeTexto 47"/>
          <p:cNvSpPr txBox="1"/>
          <p:nvPr/>
        </p:nvSpPr>
        <p:spPr>
          <a:xfrm>
            <a:off x="10065299" y="516473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64" name="CaixaDeTexto 47"/>
          <p:cNvSpPr txBox="1"/>
          <p:nvPr/>
        </p:nvSpPr>
        <p:spPr>
          <a:xfrm>
            <a:off x="2094779" y="4353203"/>
            <a:ext cx="52959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sp>
        <p:nvSpPr>
          <p:cNvPr id="27" name="CaixaDeTexto 47"/>
          <p:cNvSpPr txBox="1"/>
          <p:nvPr/>
        </p:nvSpPr>
        <p:spPr>
          <a:xfrm>
            <a:off x="1283970" y="36741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9" name="CaixaDeTexto 47"/>
          <p:cNvSpPr txBox="1"/>
          <p:nvPr/>
        </p:nvSpPr>
        <p:spPr>
          <a:xfrm>
            <a:off x="1852295" y="40176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1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59410" y="590550"/>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O modelo de pequenos sinais simplificado, sem r</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está abaixo</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3781461" y="22311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587532" y="2485078"/>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3919855" y="2728595"/>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919855" y="2728595"/>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1" name="Caixa de Texto 23"/>
          <p:cNvSpPr txBox="1"/>
          <p:nvPr/>
        </p:nvSpPr>
        <p:spPr>
          <a:xfrm>
            <a:off x="1155065" y="29273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a:off x="1798955" y="3420110"/>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DeTexto 47"/>
          <p:cNvSpPr txBox="1"/>
          <p:nvPr/>
        </p:nvSpPr>
        <p:spPr>
          <a:xfrm>
            <a:off x="-57150" y="227457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7"/>
          <p:cNvCxnSpPr/>
          <p:nvPr/>
        </p:nvCxnSpPr>
        <p:spPr>
          <a:xfrm>
            <a:off x="405130" y="30226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4"/>
          <p:cNvCxnSpPr/>
          <p:nvPr/>
        </p:nvCxnSpPr>
        <p:spPr>
          <a:xfrm>
            <a:off x="606425" y="30226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114"/>
          <p:cNvCxnSpPr/>
          <p:nvPr/>
        </p:nvCxnSpPr>
        <p:spPr>
          <a:xfrm flipH="1" flipV="1">
            <a:off x="582930" y="22199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12"/>
          <p:cNvGrpSpPr/>
          <p:nvPr/>
        </p:nvGrpSpPr>
        <p:grpSpPr>
          <a:xfrm rot="0">
            <a:off x="358775" y="2315845"/>
            <a:ext cx="449580" cy="416560"/>
            <a:chOff x="9221" y="3503"/>
            <a:chExt cx="708" cy="656"/>
          </a:xfrm>
        </p:grpSpPr>
        <p:sp>
          <p:nvSpPr>
            <p:cNvPr id="3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38" name="Caixa de Texto 23"/>
          <p:cNvSpPr txBox="1"/>
          <p:nvPr/>
        </p:nvSpPr>
        <p:spPr>
          <a:xfrm>
            <a:off x="872490" y="171831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40" name="CaixaDeTexto 47"/>
          <p:cNvSpPr txBox="1"/>
          <p:nvPr/>
        </p:nvSpPr>
        <p:spPr>
          <a:xfrm>
            <a:off x="4269105" y="468312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1798991" y="22088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1" name="Retângulo 77"/>
          <p:cNvSpPr/>
          <p:nvPr/>
        </p:nvSpPr>
        <p:spPr>
          <a:xfrm rot="5400000" flipH="1">
            <a:off x="1582756" y="274078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8" name="Forma livre 57"/>
          <p:cNvSpPr/>
          <p:nvPr/>
        </p:nvSpPr>
        <p:spPr>
          <a:xfrm>
            <a:off x="1291590" y="254190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9" name="Caixa de Texto 23"/>
          <p:cNvSpPr txBox="1"/>
          <p:nvPr/>
        </p:nvSpPr>
        <p:spPr>
          <a:xfrm>
            <a:off x="760095" y="2728595"/>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DeTexto 47"/>
          <p:cNvSpPr txBox="1"/>
          <p:nvPr/>
        </p:nvSpPr>
        <p:spPr>
          <a:xfrm>
            <a:off x="2811145" y="33324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3893185" y="3976370"/>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3893185" y="3976370"/>
                <a:ext cx="1056005" cy="39878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70" name="Conector Reto 69"/>
          <p:cNvCxnSpPr/>
          <p:nvPr/>
        </p:nvCxnSpPr>
        <p:spPr>
          <a:xfrm rot="16200000">
            <a:off x="2209106" y="416305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317709" y="3952958"/>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5095240" y="456501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4" name="Conector Reto 90"/>
          <p:cNvCxnSpPr/>
          <p:nvPr/>
        </p:nvCxnSpPr>
        <p:spPr>
          <a:xfrm>
            <a:off x="4950460" y="50145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90"/>
          <p:cNvCxnSpPr/>
          <p:nvPr/>
        </p:nvCxnSpPr>
        <p:spPr>
          <a:xfrm>
            <a:off x="3769995" y="222313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94"/>
          <p:cNvGrpSpPr/>
          <p:nvPr/>
        </p:nvGrpSpPr>
        <p:grpSpPr>
          <a:xfrm rot="16200000">
            <a:off x="1059959" y="1631654"/>
            <a:ext cx="260985" cy="1188043"/>
            <a:chOff x="15542" y="6272"/>
            <a:chExt cx="357" cy="1671"/>
          </a:xfrm>
        </p:grpSpPr>
        <p:cxnSp>
          <p:nvCxnSpPr>
            <p:cNvPr id="8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0" name="Conector Reto 99"/>
          <p:cNvCxnSpPr/>
          <p:nvPr/>
        </p:nvCxnSpPr>
        <p:spPr>
          <a:xfrm flipV="1">
            <a:off x="1798991" y="31328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9" name="Retângulo 77"/>
          <p:cNvSpPr/>
          <p:nvPr/>
        </p:nvSpPr>
        <p:spPr>
          <a:xfrm rot="5400000" flipH="1">
            <a:off x="1581486" y="379107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10" name="Caixa de Texto 23"/>
          <p:cNvSpPr txBox="1"/>
          <p:nvPr/>
        </p:nvSpPr>
        <p:spPr>
          <a:xfrm>
            <a:off x="1171575" y="405193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111" name="Grupo 55"/>
          <p:cNvGrpSpPr/>
          <p:nvPr/>
        </p:nvGrpSpPr>
        <p:grpSpPr>
          <a:xfrm rot="0">
            <a:off x="2378710" y="2209165"/>
            <a:ext cx="416560" cy="1200785"/>
            <a:chOff x="3114" y="6151"/>
            <a:chExt cx="656" cy="1891"/>
          </a:xfrm>
        </p:grpSpPr>
        <p:cxnSp>
          <p:nvCxnSpPr>
            <p:cNvPr id="11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6" name="Grupo 55"/>
          <p:cNvGrpSpPr/>
          <p:nvPr/>
        </p:nvGrpSpPr>
        <p:grpSpPr>
          <a:xfrm rot="0">
            <a:off x="2378710" y="3387725"/>
            <a:ext cx="416560" cy="1200785"/>
            <a:chOff x="3114" y="6151"/>
            <a:chExt cx="656" cy="1891"/>
          </a:xfrm>
        </p:grpSpPr>
        <p:cxnSp>
          <p:nvCxnSpPr>
            <p:cNvPr id="11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3" name="Grupo 55"/>
          <p:cNvGrpSpPr/>
          <p:nvPr/>
        </p:nvGrpSpPr>
        <p:grpSpPr>
          <a:xfrm rot="16200000">
            <a:off x="2961005" y="1604645"/>
            <a:ext cx="416560" cy="1200785"/>
            <a:chOff x="3114" y="6151"/>
            <a:chExt cx="656" cy="1891"/>
          </a:xfrm>
        </p:grpSpPr>
        <p:cxnSp>
          <p:nvCxnSpPr>
            <p:cNvPr id="12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0" name="Grupo 55"/>
          <p:cNvGrpSpPr/>
          <p:nvPr/>
        </p:nvGrpSpPr>
        <p:grpSpPr>
          <a:xfrm rot="16200000">
            <a:off x="2961005" y="3958590"/>
            <a:ext cx="416560" cy="1200785"/>
            <a:chOff x="3114" y="6151"/>
            <a:chExt cx="656" cy="1891"/>
          </a:xfrm>
        </p:grpSpPr>
        <p:cxnSp>
          <p:nvCxnSpPr>
            <p:cNvPr id="13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43" name="Conector Reto 142"/>
          <p:cNvCxnSpPr/>
          <p:nvPr/>
        </p:nvCxnSpPr>
        <p:spPr>
          <a:xfrm flipV="1">
            <a:off x="3781461" y="31321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3587532" y="370046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8"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rot="16200000">
            <a:off x="2155131" y="181101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1522730" y="17595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 de Texto 23"/>
          <p:cNvSpPr txBox="1"/>
          <p:nvPr/>
        </p:nvSpPr>
        <p:spPr>
          <a:xfrm>
            <a:off x="1925955" y="26765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3" name="Caixa de Texto 23"/>
          <p:cNvSpPr txBox="1"/>
          <p:nvPr/>
        </p:nvSpPr>
        <p:spPr>
          <a:xfrm>
            <a:off x="1959610" y="38423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4" name="Caixa de Texto 23"/>
          <p:cNvSpPr txBox="1"/>
          <p:nvPr/>
        </p:nvSpPr>
        <p:spPr>
          <a:xfrm>
            <a:off x="2764155" y="15367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Symbol" panose="05050102010706020507" charset="0"/>
                <a:cs typeface="Symbol" panose="05050102010706020507" charset="0"/>
              </a:rPr>
              <a:t>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5" name="Caixa de Texto 23"/>
          <p:cNvSpPr txBox="1"/>
          <p:nvPr/>
        </p:nvSpPr>
        <p:spPr>
          <a:xfrm>
            <a:off x="2747645" y="46831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56" name="Conector Reto 114"/>
          <p:cNvCxnSpPr/>
          <p:nvPr/>
        </p:nvCxnSpPr>
        <p:spPr>
          <a:xfrm flipH="1" flipV="1">
            <a:off x="1800225" y="44608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7" name="Conector Reto 90"/>
          <p:cNvCxnSpPr/>
          <p:nvPr/>
        </p:nvCxnSpPr>
        <p:spPr>
          <a:xfrm>
            <a:off x="1654810" y="49288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14"/>
          <p:cNvCxnSpPr/>
          <p:nvPr/>
        </p:nvCxnSpPr>
        <p:spPr>
          <a:xfrm flipH="1" flipV="1">
            <a:off x="4237990" y="22269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9" name="Conector Reto 90"/>
          <p:cNvCxnSpPr/>
          <p:nvPr/>
        </p:nvCxnSpPr>
        <p:spPr>
          <a:xfrm>
            <a:off x="4093210" y="26765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Forma livre 159"/>
          <p:cNvSpPr/>
          <p:nvPr/>
        </p:nvSpPr>
        <p:spPr>
          <a:xfrm flipV="1">
            <a:off x="1332865" y="374078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 de Texto 23"/>
          <p:cNvSpPr txBox="1"/>
          <p:nvPr/>
        </p:nvSpPr>
        <p:spPr>
          <a:xfrm>
            <a:off x="808990" y="374650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33" name="Elipse 232"/>
          <p:cNvSpPr/>
          <p:nvPr/>
        </p:nvSpPr>
        <p:spPr>
          <a:xfrm>
            <a:off x="2533015" y="337693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39" name="Caixa de Texto 5"/>
              <p:cNvSpPr txBox="1"/>
              <p:nvPr/>
            </p:nvSpPr>
            <p:spPr>
              <a:xfrm>
                <a:off x="4922520" y="2841625"/>
                <a:ext cx="7016750" cy="1149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9" name="Caixa de Texto 5"/>
              <p:cNvSpPr txBox="1">
                <a:spLocks noRot="1" noChangeAspect="1" noMove="1" noResize="1" noEditPoints="1" noAdjustHandles="1" noChangeArrowheads="1" noChangeShapeType="1" noTextEdit="1"/>
              </p:cNvSpPr>
              <p:nvPr/>
            </p:nvSpPr>
            <p:spPr>
              <a:xfrm>
                <a:off x="4922520" y="2841625"/>
                <a:ext cx="7016750" cy="1149985"/>
              </a:xfrm>
              <a:prstGeom prst="rect">
                <a:avLst/>
              </a:prstGeom>
              <a:blipFill rotWithShape="1">
                <a:blip r:embed="rId3"/>
                <a:stretch>
                  <a:fillRect b="-4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5" name="Caixa de Texto 5"/>
              <p:cNvSpPr txBox="1"/>
              <p:nvPr/>
            </p:nvSpPr>
            <p:spPr>
              <a:xfrm>
                <a:off x="1741170" y="5443220"/>
                <a:ext cx="974471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5" name="Caixa de Texto 5"/>
              <p:cNvSpPr txBox="1">
                <a:spLocks noRot="1" noChangeAspect="1" noMove="1" noResize="1" noEditPoints="1" noAdjustHandles="1" noChangeArrowheads="1" noChangeShapeType="1" noTextEdit="1"/>
              </p:cNvSpPr>
              <p:nvPr/>
            </p:nvSpPr>
            <p:spPr>
              <a:xfrm>
                <a:off x="1741170" y="5443220"/>
                <a:ext cx="9744710" cy="840740"/>
              </a:xfrm>
              <a:prstGeom prst="rect">
                <a:avLst/>
              </a:prstGeom>
              <a:blipFill rotWithShape="1">
                <a:blip r:embed="rId4"/>
                <a:stretch>
                  <a:fillRect t="-3625"/>
                </a:stretch>
              </a:blipFill>
              <a:ln w="38100">
                <a:noFill/>
              </a:ln>
            </p:spPr>
            <p:txBody>
              <a:bodyPr/>
              <a:lstStyle/>
              <a:p>
                <a:r>
                  <a:rPr lang="pt-BR" altLang="en-US">
                    <a:noFill/>
                  </a:rPr>
                  <a:t> </a:t>
                </a:r>
              </a:p>
            </p:txBody>
          </p:sp>
        </mc:Fallback>
      </mc:AlternateContent>
      <p:sp>
        <p:nvSpPr>
          <p:cNvPr id="56" name="CaixaDeTexto 14"/>
          <p:cNvSpPr txBox="1"/>
          <p:nvPr/>
        </p:nvSpPr>
        <p:spPr>
          <a:xfrm>
            <a:off x="5095875" y="1950085"/>
            <a:ext cx="6282055"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Fazendo</a:t>
            </a:r>
            <a:r>
              <a:rPr lang="pt-BR" sz="2400" b="1" baseline="-25000"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análise nodal no nó V2 teremos</a:t>
            </a:r>
            <a:endParaRPr lang="pt-BR" sz="2400" b="1" dirty="0" smtClean="0">
              <a:latin typeface="Comic Sans MS" panose="030F0702030302020204" pitchFamily="66" charset="0"/>
              <a:cs typeface="Comic Sans MS" panose="030F0702030302020204" pitchFamily="66" charset="0"/>
              <a:sym typeface="+mn-ea"/>
            </a:endParaRPr>
          </a:p>
        </p:txBody>
      </p:sp>
      <p:sp>
        <p:nvSpPr>
          <p:cNvPr id="57" name="CaixaDeTexto 47"/>
          <p:cNvSpPr txBox="1"/>
          <p:nvPr/>
        </p:nvSpPr>
        <p:spPr>
          <a:xfrm>
            <a:off x="3543849" y="45125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1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369570"/>
            <a:ext cx="1165034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Vamos agora considerar que Q1 e Q2 são iguais para podermos simplificar o resultado. Claro que isso será uma aproximação, pois um transistor NPN, Q1, não será realmente igual a um PNP, Q2.</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3848771" y="32388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654842" y="3492823"/>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3987165" y="3736340"/>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987165" y="3736340"/>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1" name="Caixa de Texto 23"/>
          <p:cNvSpPr txBox="1"/>
          <p:nvPr/>
        </p:nvSpPr>
        <p:spPr>
          <a:xfrm>
            <a:off x="1222375" y="3935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a:off x="1866265" y="4427855"/>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DeTexto 47"/>
          <p:cNvSpPr txBox="1"/>
          <p:nvPr/>
        </p:nvSpPr>
        <p:spPr>
          <a:xfrm>
            <a:off x="10160" y="32823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7"/>
          <p:cNvCxnSpPr/>
          <p:nvPr/>
        </p:nvCxnSpPr>
        <p:spPr>
          <a:xfrm>
            <a:off x="472440" y="40303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4"/>
          <p:cNvCxnSpPr/>
          <p:nvPr/>
        </p:nvCxnSpPr>
        <p:spPr>
          <a:xfrm>
            <a:off x="673735" y="4030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114"/>
          <p:cNvCxnSpPr/>
          <p:nvPr/>
        </p:nvCxnSpPr>
        <p:spPr>
          <a:xfrm flipH="1" flipV="1">
            <a:off x="650240" y="32277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12"/>
          <p:cNvGrpSpPr/>
          <p:nvPr/>
        </p:nvGrpSpPr>
        <p:grpSpPr>
          <a:xfrm rot="0">
            <a:off x="426085" y="3323590"/>
            <a:ext cx="449580" cy="416560"/>
            <a:chOff x="9221" y="3503"/>
            <a:chExt cx="708" cy="656"/>
          </a:xfrm>
        </p:grpSpPr>
        <p:sp>
          <p:nvSpPr>
            <p:cNvPr id="3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38" name="Caixa de Texto 23"/>
          <p:cNvSpPr txBox="1"/>
          <p:nvPr/>
        </p:nvSpPr>
        <p:spPr>
          <a:xfrm>
            <a:off x="939800" y="272605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40" name="CaixaDeTexto 47"/>
          <p:cNvSpPr txBox="1"/>
          <p:nvPr/>
        </p:nvSpPr>
        <p:spPr>
          <a:xfrm>
            <a:off x="4336415" y="569087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1866301" y="32166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1" name="Retângulo 77"/>
          <p:cNvSpPr/>
          <p:nvPr/>
        </p:nvSpPr>
        <p:spPr>
          <a:xfrm rot="5400000" flipH="1">
            <a:off x="1650066" y="374853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8" name="Forma livre 57"/>
          <p:cNvSpPr/>
          <p:nvPr/>
        </p:nvSpPr>
        <p:spPr>
          <a:xfrm>
            <a:off x="1358900" y="354965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9" name="Caixa de Texto 23"/>
          <p:cNvSpPr txBox="1"/>
          <p:nvPr/>
        </p:nvSpPr>
        <p:spPr>
          <a:xfrm>
            <a:off x="827405" y="373634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DeTexto 47"/>
          <p:cNvSpPr txBox="1"/>
          <p:nvPr/>
        </p:nvSpPr>
        <p:spPr>
          <a:xfrm>
            <a:off x="2878455" y="43402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3960495" y="4984115"/>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3960495" y="4984115"/>
                <a:ext cx="1056005" cy="39878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70" name="Conector Reto 69"/>
          <p:cNvCxnSpPr/>
          <p:nvPr/>
        </p:nvCxnSpPr>
        <p:spPr>
          <a:xfrm rot="16200000">
            <a:off x="2276416" y="517079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385019" y="4960703"/>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5162550" y="55727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4" name="Conector Reto 90"/>
          <p:cNvCxnSpPr/>
          <p:nvPr/>
        </p:nvCxnSpPr>
        <p:spPr>
          <a:xfrm>
            <a:off x="5017770" y="60375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90"/>
          <p:cNvCxnSpPr/>
          <p:nvPr/>
        </p:nvCxnSpPr>
        <p:spPr>
          <a:xfrm>
            <a:off x="3837305" y="323088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94"/>
          <p:cNvGrpSpPr/>
          <p:nvPr/>
        </p:nvGrpSpPr>
        <p:grpSpPr>
          <a:xfrm rot="16200000">
            <a:off x="1127269" y="2639399"/>
            <a:ext cx="260985" cy="1188043"/>
            <a:chOff x="15542" y="6272"/>
            <a:chExt cx="357" cy="1671"/>
          </a:xfrm>
        </p:grpSpPr>
        <p:cxnSp>
          <p:nvCxnSpPr>
            <p:cNvPr id="8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0" name="Conector Reto 99"/>
          <p:cNvCxnSpPr/>
          <p:nvPr/>
        </p:nvCxnSpPr>
        <p:spPr>
          <a:xfrm flipV="1">
            <a:off x="1866301" y="41405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9" name="Retângulo 77"/>
          <p:cNvSpPr/>
          <p:nvPr/>
        </p:nvSpPr>
        <p:spPr>
          <a:xfrm rot="5400000" flipH="1">
            <a:off x="1648796" y="479882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10" name="Caixa de Texto 23"/>
          <p:cNvSpPr txBox="1"/>
          <p:nvPr/>
        </p:nvSpPr>
        <p:spPr>
          <a:xfrm>
            <a:off x="1238885" y="505968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111" name="Grupo 55"/>
          <p:cNvGrpSpPr/>
          <p:nvPr/>
        </p:nvGrpSpPr>
        <p:grpSpPr>
          <a:xfrm rot="0">
            <a:off x="2446020" y="3216910"/>
            <a:ext cx="416560" cy="1200785"/>
            <a:chOff x="3114" y="6151"/>
            <a:chExt cx="656" cy="1891"/>
          </a:xfrm>
        </p:grpSpPr>
        <p:cxnSp>
          <p:nvCxnSpPr>
            <p:cNvPr id="11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6" name="Grupo 55"/>
          <p:cNvGrpSpPr/>
          <p:nvPr/>
        </p:nvGrpSpPr>
        <p:grpSpPr>
          <a:xfrm rot="0">
            <a:off x="2446020" y="4395470"/>
            <a:ext cx="416560" cy="1200785"/>
            <a:chOff x="3114" y="6151"/>
            <a:chExt cx="656" cy="1891"/>
          </a:xfrm>
        </p:grpSpPr>
        <p:cxnSp>
          <p:nvCxnSpPr>
            <p:cNvPr id="11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3" name="Grupo 55"/>
          <p:cNvGrpSpPr/>
          <p:nvPr/>
        </p:nvGrpSpPr>
        <p:grpSpPr>
          <a:xfrm rot="16200000">
            <a:off x="3028315" y="2627630"/>
            <a:ext cx="416560" cy="1200785"/>
            <a:chOff x="3114" y="6151"/>
            <a:chExt cx="656" cy="1891"/>
          </a:xfrm>
        </p:grpSpPr>
        <p:cxnSp>
          <p:nvCxnSpPr>
            <p:cNvPr id="124" name="Conector Reto 69"/>
            <p:cNvCxnSpPr/>
            <p:nvPr/>
          </p:nvCxnSpPr>
          <p:spPr>
            <a:xfrm flipV="1">
              <a:off x="3114" y="7078"/>
              <a:ext cx="656" cy="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69"/>
            <p:cNvCxnSpPr/>
            <p:nvPr/>
          </p:nvCxnSpPr>
          <p:spPr>
            <a:xfrm flipV="1">
              <a:off x="3114" y="6969"/>
              <a:ext cx="656" cy="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0" name="Grupo 55"/>
          <p:cNvGrpSpPr/>
          <p:nvPr/>
        </p:nvGrpSpPr>
        <p:grpSpPr>
          <a:xfrm rot="16200000">
            <a:off x="3028315" y="4966335"/>
            <a:ext cx="416560" cy="1200785"/>
            <a:chOff x="3114" y="6151"/>
            <a:chExt cx="656" cy="1891"/>
          </a:xfrm>
        </p:grpSpPr>
        <p:cxnSp>
          <p:nvCxnSpPr>
            <p:cNvPr id="13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43" name="Conector Reto 142"/>
          <p:cNvCxnSpPr/>
          <p:nvPr/>
        </p:nvCxnSpPr>
        <p:spPr>
          <a:xfrm flipV="1">
            <a:off x="3848771" y="41399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3654842" y="4708213"/>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8"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rot="16200000">
            <a:off x="2222441" y="281875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1590040" y="27673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 de Texto 23"/>
          <p:cNvSpPr txBox="1"/>
          <p:nvPr/>
        </p:nvSpPr>
        <p:spPr>
          <a:xfrm>
            <a:off x="1993265" y="36842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3" name="Caixa de Texto 23"/>
          <p:cNvSpPr txBox="1"/>
          <p:nvPr/>
        </p:nvSpPr>
        <p:spPr>
          <a:xfrm>
            <a:off x="2026920" y="48501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4" name="Caixa de Texto 23"/>
          <p:cNvSpPr txBox="1"/>
          <p:nvPr/>
        </p:nvSpPr>
        <p:spPr>
          <a:xfrm>
            <a:off x="2862580" y="254444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Symbol" panose="05050102010706020507" charset="0"/>
                <a:cs typeface="Symbol" panose="05050102010706020507" charset="0"/>
              </a:rPr>
              <a:t>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5" name="Caixa de Texto 23"/>
          <p:cNvSpPr txBox="1"/>
          <p:nvPr/>
        </p:nvSpPr>
        <p:spPr>
          <a:xfrm>
            <a:off x="2814955" y="56908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56" name="Conector Reto 114"/>
          <p:cNvCxnSpPr/>
          <p:nvPr/>
        </p:nvCxnSpPr>
        <p:spPr>
          <a:xfrm flipH="1" flipV="1">
            <a:off x="1867535" y="546862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7" name="Conector Reto 90"/>
          <p:cNvCxnSpPr/>
          <p:nvPr/>
        </p:nvCxnSpPr>
        <p:spPr>
          <a:xfrm>
            <a:off x="1722120" y="59366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14"/>
          <p:cNvCxnSpPr/>
          <p:nvPr/>
        </p:nvCxnSpPr>
        <p:spPr>
          <a:xfrm flipH="1" flipV="1">
            <a:off x="4305300" y="32346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9" name="Conector Reto 90"/>
          <p:cNvCxnSpPr/>
          <p:nvPr/>
        </p:nvCxnSpPr>
        <p:spPr>
          <a:xfrm>
            <a:off x="4160520" y="36842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Forma livre 159"/>
          <p:cNvSpPr/>
          <p:nvPr/>
        </p:nvSpPr>
        <p:spPr>
          <a:xfrm flipV="1">
            <a:off x="1400175" y="474853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 de Texto 23"/>
          <p:cNvSpPr txBox="1"/>
          <p:nvPr/>
        </p:nvSpPr>
        <p:spPr>
          <a:xfrm>
            <a:off x="876300" y="4754245"/>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33" name="Elipse 232"/>
          <p:cNvSpPr/>
          <p:nvPr/>
        </p:nvSpPr>
        <p:spPr>
          <a:xfrm>
            <a:off x="2600325" y="438467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CaixaDeTexto 14"/>
          <p:cNvSpPr txBox="1"/>
          <p:nvPr/>
        </p:nvSpPr>
        <p:spPr>
          <a:xfrm>
            <a:off x="5017770" y="2294255"/>
            <a:ext cx="6282055" cy="1198880"/>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Considerando os transistores iguais, e passando por eles a mesma corrente de coletor, podemos escrever que</a:t>
            </a:r>
            <a:endParaRPr lang="pt-BR"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5734685" y="3742690"/>
                <a:ext cx="5588000" cy="460375"/>
              </a:xfrm>
              <a:prstGeom prst="rect">
                <a:avLst/>
              </a:prstGeom>
              <a:noFill/>
              <a:ln w="38100">
                <a:noFill/>
              </a:ln>
            </p:spPr>
            <p:txBody>
              <a:bodyPr wrap="square" rtlCol="0" anchor="t">
                <a:spAutoFit/>
              </a:bodyPr>
              <a:p>
                <a:pPr algn="l"/>
                <a14:m>
                  <m:oMathPara xmlns:m="http://schemas.openxmlformats.org/officeDocument/2006/math">
                    <m:oMathParaPr>
                      <m:jc m:val="left"/>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734685" y="3742690"/>
                <a:ext cx="5588000"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734685" y="4511040"/>
                <a:ext cx="3594100" cy="460375"/>
              </a:xfrm>
              <a:prstGeom prst="rect">
                <a:avLst/>
              </a:prstGeom>
              <a:noFill/>
              <a:ln w="38100">
                <a:noFill/>
              </a:ln>
            </p:spPr>
            <p:txBody>
              <a:bodyPr wrap="square" rtlCol="0" anchor="t">
                <a:spAutoFit/>
              </a:bodyPr>
              <a:p>
                <a:pPr algn="l"/>
                <a14:m>
                  <m:oMathPara xmlns:m="http://schemas.openxmlformats.org/officeDocument/2006/math">
                    <m:oMathParaPr>
                      <m:jc m:val="left"/>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734685" y="4511040"/>
                <a:ext cx="3594100"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p:sp>
        <p:nvSpPr>
          <p:cNvPr id="57" name="CaixaDeTexto 47"/>
          <p:cNvSpPr txBox="1"/>
          <p:nvPr/>
        </p:nvSpPr>
        <p:spPr>
          <a:xfrm>
            <a:off x="3611159" y="552033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8" name="CaixaDeTexto 14"/>
          <p:cNvSpPr txBox="1"/>
          <p:nvPr/>
        </p:nvSpPr>
        <p:spPr>
          <a:xfrm>
            <a:off x="5734685" y="5775325"/>
            <a:ext cx="6282055"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Os C</a:t>
            </a:r>
            <a:r>
              <a:rPr lang="pt-BR" sz="2400" b="1" baseline="-25000" dirty="0" smtClean="0">
                <a:latin typeface="Symbol" panose="05050102010706020507" charset="0"/>
                <a:cs typeface="Symbol" panose="05050102010706020507" charset="0"/>
                <a:sym typeface="+mn-ea"/>
              </a:rPr>
              <a:t>m</a:t>
            </a:r>
            <a:r>
              <a:rPr lang="pt-BR" sz="2400" b="1" dirty="0" smtClean="0">
                <a:latin typeface="Comic Sans MS" panose="030F0702030302020204" pitchFamily="66" charset="0"/>
                <a:cs typeface="Comic Sans MS" panose="030F0702030302020204" pitchFamily="66" charset="0"/>
                <a:sym typeface="+mn-ea"/>
              </a:rPr>
              <a:t>s</a:t>
            </a:r>
            <a:r>
              <a:rPr lang="pt-BR" sz="2400" b="1" dirty="0" smtClean="0">
                <a:latin typeface="Comic Sans MS" panose="030F0702030302020204" pitchFamily="66" charset="0"/>
                <a:cs typeface="Comic Sans MS" panose="030F0702030302020204" pitchFamily="66" charset="0"/>
                <a:sym typeface="+mn-ea"/>
              </a:rPr>
              <a:t> podem ser mantidos diferentes </a:t>
            </a:r>
            <a:endParaRPr lang="pt-BR"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88620" y="619125"/>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Sendo assim</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3810671" y="28915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616742" y="3145478"/>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3949065" y="3388995"/>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949065" y="3388995"/>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1" name="Caixa de Texto 23"/>
          <p:cNvSpPr txBox="1"/>
          <p:nvPr/>
        </p:nvSpPr>
        <p:spPr>
          <a:xfrm>
            <a:off x="1184275" y="35877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a:off x="1828165" y="4080510"/>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DeTexto 47"/>
          <p:cNvSpPr txBox="1"/>
          <p:nvPr/>
        </p:nvSpPr>
        <p:spPr>
          <a:xfrm>
            <a:off x="-27940" y="293497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7"/>
          <p:cNvCxnSpPr/>
          <p:nvPr/>
        </p:nvCxnSpPr>
        <p:spPr>
          <a:xfrm>
            <a:off x="434340" y="36830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4"/>
          <p:cNvCxnSpPr/>
          <p:nvPr/>
        </p:nvCxnSpPr>
        <p:spPr>
          <a:xfrm>
            <a:off x="635635" y="36830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114"/>
          <p:cNvCxnSpPr/>
          <p:nvPr/>
        </p:nvCxnSpPr>
        <p:spPr>
          <a:xfrm flipH="1" flipV="1">
            <a:off x="612140" y="28803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12"/>
          <p:cNvGrpSpPr/>
          <p:nvPr/>
        </p:nvGrpSpPr>
        <p:grpSpPr>
          <a:xfrm rot="0">
            <a:off x="387985" y="2976245"/>
            <a:ext cx="449580" cy="416560"/>
            <a:chOff x="9221" y="3503"/>
            <a:chExt cx="708" cy="656"/>
          </a:xfrm>
        </p:grpSpPr>
        <p:sp>
          <p:nvSpPr>
            <p:cNvPr id="3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38" name="Caixa de Texto 23"/>
          <p:cNvSpPr txBox="1"/>
          <p:nvPr/>
        </p:nvSpPr>
        <p:spPr>
          <a:xfrm>
            <a:off x="901700" y="237871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40" name="CaixaDeTexto 47"/>
          <p:cNvSpPr txBox="1"/>
          <p:nvPr/>
        </p:nvSpPr>
        <p:spPr>
          <a:xfrm>
            <a:off x="4298315" y="534352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1828201" y="28692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1" name="Retângulo 77"/>
          <p:cNvSpPr/>
          <p:nvPr/>
        </p:nvSpPr>
        <p:spPr>
          <a:xfrm rot="5400000" flipH="1">
            <a:off x="1611966" y="340118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8" name="Forma livre 57"/>
          <p:cNvSpPr/>
          <p:nvPr/>
        </p:nvSpPr>
        <p:spPr>
          <a:xfrm>
            <a:off x="1320800" y="320230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9" name="Caixa de Texto 23"/>
          <p:cNvSpPr txBox="1"/>
          <p:nvPr/>
        </p:nvSpPr>
        <p:spPr>
          <a:xfrm>
            <a:off x="789305" y="3388995"/>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DeTexto 47"/>
          <p:cNvSpPr txBox="1"/>
          <p:nvPr/>
        </p:nvSpPr>
        <p:spPr>
          <a:xfrm>
            <a:off x="2840355" y="39928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3922395" y="4636770"/>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3922395" y="4636770"/>
                <a:ext cx="1056005" cy="39878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70" name="Conector Reto 69"/>
          <p:cNvCxnSpPr/>
          <p:nvPr/>
        </p:nvCxnSpPr>
        <p:spPr>
          <a:xfrm rot="16200000">
            <a:off x="2238316" y="482345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346919" y="4613358"/>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5124450" y="522541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4" name="Conector Reto 90"/>
          <p:cNvCxnSpPr/>
          <p:nvPr/>
        </p:nvCxnSpPr>
        <p:spPr>
          <a:xfrm>
            <a:off x="4979670" y="56749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90"/>
          <p:cNvCxnSpPr/>
          <p:nvPr/>
        </p:nvCxnSpPr>
        <p:spPr>
          <a:xfrm>
            <a:off x="3799205" y="288353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94"/>
          <p:cNvGrpSpPr/>
          <p:nvPr/>
        </p:nvGrpSpPr>
        <p:grpSpPr>
          <a:xfrm rot="16200000">
            <a:off x="1089169" y="2292054"/>
            <a:ext cx="260985" cy="1188043"/>
            <a:chOff x="15542" y="6272"/>
            <a:chExt cx="357" cy="1671"/>
          </a:xfrm>
        </p:grpSpPr>
        <p:cxnSp>
          <p:nvCxnSpPr>
            <p:cNvPr id="8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0" name="Conector Reto 99"/>
          <p:cNvCxnSpPr/>
          <p:nvPr/>
        </p:nvCxnSpPr>
        <p:spPr>
          <a:xfrm flipV="1">
            <a:off x="1828201" y="37932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9" name="Retângulo 77"/>
          <p:cNvSpPr/>
          <p:nvPr/>
        </p:nvSpPr>
        <p:spPr>
          <a:xfrm rot="5400000" flipH="1">
            <a:off x="1610696" y="445147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10" name="Caixa de Texto 23"/>
          <p:cNvSpPr txBox="1"/>
          <p:nvPr/>
        </p:nvSpPr>
        <p:spPr>
          <a:xfrm>
            <a:off x="1200785" y="471233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111" name="Grupo 55"/>
          <p:cNvGrpSpPr/>
          <p:nvPr/>
        </p:nvGrpSpPr>
        <p:grpSpPr>
          <a:xfrm rot="0">
            <a:off x="2407920" y="2869565"/>
            <a:ext cx="416560" cy="1200785"/>
            <a:chOff x="3114" y="6151"/>
            <a:chExt cx="656" cy="1891"/>
          </a:xfrm>
        </p:grpSpPr>
        <p:cxnSp>
          <p:nvCxnSpPr>
            <p:cNvPr id="11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6" name="Grupo 55"/>
          <p:cNvGrpSpPr/>
          <p:nvPr/>
        </p:nvGrpSpPr>
        <p:grpSpPr>
          <a:xfrm rot="0">
            <a:off x="2407920" y="4048125"/>
            <a:ext cx="416560" cy="1200785"/>
            <a:chOff x="3114" y="6151"/>
            <a:chExt cx="656" cy="1891"/>
          </a:xfrm>
        </p:grpSpPr>
        <p:cxnSp>
          <p:nvCxnSpPr>
            <p:cNvPr id="11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3" name="Grupo 55"/>
          <p:cNvGrpSpPr/>
          <p:nvPr/>
        </p:nvGrpSpPr>
        <p:grpSpPr>
          <a:xfrm rot="16200000">
            <a:off x="2990215" y="2265045"/>
            <a:ext cx="416560" cy="1200785"/>
            <a:chOff x="3114" y="6151"/>
            <a:chExt cx="656" cy="1891"/>
          </a:xfrm>
        </p:grpSpPr>
        <p:cxnSp>
          <p:nvCxnSpPr>
            <p:cNvPr id="12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0" name="Grupo 55"/>
          <p:cNvGrpSpPr/>
          <p:nvPr/>
        </p:nvGrpSpPr>
        <p:grpSpPr>
          <a:xfrm rot="16200000">
            <a:off x="2990215" y="4618990"/>
            <a:ext cx="416560" cy="1200785"/>
            <a:chOff x="3114" y="6151"/>
            <a:chExt cx="656" cy="1891"/>
          </a:xfrm>
        </p:grpSpPr>
        <p:cxnSp>
          <p:nvCxnSpPr>
            <p:cNvPr id="13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43" name="Conector Reto 142"/>
          <p:cNvCxnSpPr/>
          <p:nvPr/>
        </p:nvCxnSpPr>
        <p:spPr>
          <a:xfrm flipV="1">
            <a:off x="3810671" y="37925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3616742" y="436086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8"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rot="16200000">
            <a:off x="2184341" y="247141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1551940" y="24199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 de Texto 23"/>
          <p:cNvSpPr txBox="1"/>
          <p:nvPr/>
        </p:nvSpPr>
        <p:spPr>
          <a:xfrm>
            <a:off x="1955165" y="33369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3" name="Caixa de Texto 23"/>
          <p:cNvSpPr txBox="1"/>
          <p:nvPr/>
        </p:nvSpPr>
        <p:spPr>
          <a:xfrm>
            <a:off x="1988820" y="45027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4" name="Caixa de Texto 23"/>
          <p:cNvSpPr txBox="1"/>
          <p:nvPr/>
        </p:nvSpPr>
        <p:spPr>
          <a:xfrm>
            <a:off x="2793365" y="21971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Symbol" panose="05050102010706020507" charset="0"/>
                <a:cs typeface="Symbol" panose="05050102010706020507" charset="0"/>
              </a:rPr>
              <a:t>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5" name="Caixa de Texto 23"/>
          <p:cNvSpPr txBox="1"/>
          <p:nvPr/>
        </p:nvSpPr>
        <p:spPr>
          <a:xfrm>
            <a:off x="2776855" y="53435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56" name="Conector Reto 114"/>
          <p:cNvCxnSpPr/>
          <p:nvPr/>
        </p:nvCxnSpPr>
        <p:spPr>
          <a:xfrm flipH="1" flipV="1">
            <a:off x="1829435" y="51212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7" name="Conector Reto 90"/>
          <p:cNvCxnSpPr/>
          <p:nvPr/>
        </p:nvCxnSpPr>
        <p:spPr>
          <a:xfrm>
            <a:off x="1684020" y="55892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14"/>
          <p:cNvCxnSpPr/>
          <p:nvPr/>
        </p:nvCxnSpPr>
        <p:spPr>
          <a:xfrm flipH="1" flipV="1">
            <a:off x="4267200" y="28873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9" name="Conector Reto 90"/>
          <p:cNvCxnSpPr/>
          <p:nvPr/>
        </p:nvCxnSpPr>
        <p:spPr>
          <a:xfrm>
            <a:off x="4122420" y="33369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Forma livre 159"/>
          <p:cNvSpPr/>
          <p:nvPr/>
        </p:nvSpPr>
        <p:spPr>
          <a:xfrm flipV="1">
            <a:off x="1362075" y="440118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 de Texto 23"/>
          <p:cNvSpPr txBox="1"/>
          <p:nvPr/>
        </p:nvSpPr>
        <p:spPr>
          <a:xfrm>
            <a:off x="838200" y="440690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33" name="Elipse 232"/>
          <p:cNvSpPr/>
          <p:nvPr/>
        </p:nvSpPr>
        <p:spPr>
          <a:xfrm>
            <a:off x="2562225" y="403733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55" name="Caixa de Texto 5"/>
              <p:cNvSpPr txBox="1"/>
              <p:nvPr/>
            </p:nvSpPr>
            <p:spPr>
              <a:xfrm>
                <a:off x="5454015" y="2135505"/>
                <a:ext cx="602361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5" name="Caixa de Texto 5"/>
              <p:cNvSpPr txBox="1">
                <a:spLocks noRot="1" noChangeAspect="1" noMove="1" noResize="1" noEditPoints="1" noAdjustHandles="1" noChangeArrowheads="1" noChangeShapeType="1" noTextEdit="1"/>
              </p:cNvSpPr>
              <p:nvPr/>
            </p:nvSpPr>
            <p:spPr>
              <a:xfrm>
                <a:off x="5454015" y="2135505"/>
                <a:ext cx="6023610" cy="840740"/>
              </a:xfrm>
              <a:prstGeom prst="rect">
                <a:avLst/>
              </a:prstGeom>
              <a:blipFill rotWithShape="1">
                <a:blip r:embed="rId3"/>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5454015" y="3230245"/>
                <a:ext cx="1803400"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5454015" y="3230245"/>
                <a:ext cx="1803400" cy="716280"/>
              </a:xfrm>
              <a:prstGeom prst="rect">
                <a:avLst/>
              </a:prstGeom>
              <a:blipFill rotWithShape="1">
                <a:blip r:embed="rId4"/>
                <a:stretch>
                  <a:fillRect t="-4255"/>
                </a:stretch>
              </a:blipFill>
              <a:ln w="38100">
                <a:noFill/>
              </a:ln>
            </p:spPr>
            <p:txBody>
              <a:bodyPr/>
              <a:lstStyle/>
              <a:p>
                <a:r>
                  <a:rPr lang="pt-BR" altLang="en-US">
                    <a:noFill/>
                  </a:rPr>
                  <a:t> </a:t>
                </a:r>
              </a:p>
            </p:txBody>
          </p:sp>
        </mc:Fallback>
      </mc:AlternateContent>
      <p:sp>
        <p:nvSpPr>
          <p:cNvPr id="9" name="CaixaDeTexto 14"/>
          <p:cNvSpPr txBox="1"/>
          <p:nvPr/>
        </p:nvSpPr>
        <p:spPr>
          <a:xfrm>
            <a:off x="5543550" y="4205605"/>
            <a:ext cx="6282055" cy="82994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Com este resultado podemos redesenhar o circuito. Importante notar que  </a:t>
            </a:r>
            <a:endParaRPr lang="pt-BR"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 name="Caixa de Texto 5"/>
              <p:cNvSpPr txBox="1"/>
              <p:nvPr/>
            </p:nvSpPr>
            <p:spPr>
              <a:xfrm>
                <a:off x="5902960" y="5391785"/>
                <a:ext cx="1803400"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𝜋</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5902960" y="5391785"/>
                <a:ext cx="1803400" cy="716280"/>
              </a:xfrm>
              <a:prstGeom prst="rect">
                <a:avLst/>
              </a:prstGeom>
              <a:blipFill rotWithShape="1">
                <a:blip r:embed="rId5"/>
                <a:stretch>
                  <a:fillRect t="-425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5"/>
              <p:cNvSpPr txBox="1"/>
              <p:nvPr/>
            </p:nvSpPr>
            <p:spPr>
              <a:xfrm>
                <a:off x="8734425" y="5391785"/>
                <a:ext cx="1803400"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𝜋</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8734425" y="5391785"/>
                <a:ext cx="1803400" cy="716280"/>
              </a:xfrm>
              <a:prstGeom prst="rect">
                <a:avLst/>
              </a:prstGeom>
              <a:blipFill rotWithShape="1">
                <a:blip r:embed="rId6"/>
                <a:stretch>
                  <a:fillRect t="-4255"/>
                </a:stretch>
              </a:blipFill>
              <a:ln w="38100">
                <a:noFill/>
              </a:ln>
            </p:spPr>
            <p:txBody>
              <a:bodyPr/>
              <a:lstStyle/>
              <a:p>
                <a:r>
                  <a:rPr lang="pt-BR" altLang="en-US">
                    <a:noFill/>
                  </a:rPr>
                  <a:t> </a:t>
                </a:r>
              </a:p>
            </p:txBody>
          </p:sp>
        </mc:Fallback>
      </mc:AlternateContent>
      <p:sp>
        <p:nvSpPr>
          <p:cNvPr id="57" name="CaixaDeTexto 47"/>
          <p:cNvSpPr txBox="1"/>
          <p:nvPr/>
        </p:nvSpPr>
        <p:spPr>
          <a:xfrm>
            <a:off x="3573059" y="521489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1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369570"/>
            <a:ext cx="11650345" cy="18453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A direita, esta o circuito com alteracoes de nomes e das tensões de controle das fontes de corrente. </a:t>
            </a:r>
            <a:endParaRPr lang="pt-BR"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a esquerda redirecionamos a fonte de corrente g</a:t>
            </a:r>
            <a:r>
              <a:rPr lang="pt-BR" sz="2400" b="1" baseline="-25000" dirty="0" smtClean="0">
                <a:latin typeface="Comic Sans MS" panose="030F0702030302020204" pitchFamily="66" charset="0"/>
                <a:cs typeface="Comic Sans MS" panose="030F0702030302020204" pitchFamily="66" charset="0"/>
                <a:sym typeface="+mn-ea"/>
              </a:rPr>
              <a:t>m2 </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4231041" y="31639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4037112" y="3417893"/>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4369435" y="3661410"/>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4369435" y="3661410"/>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11" name="Caixa de Texto 23"/>
          <p:cNvSpPr txBox="1"/>
          <p:nvPr/>
        </p:nvSpPr>
        <p:spPr>
          <a:xfrm>
            <a:off x="1604645" y="375539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a:off x="2248535" y="4352925"/>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DeTexto 47"/>
          <p:cNvSpPr txBox="1"/>
          <p:nvPr/>
        </p:nvSpPr>
        <p:spPr>
          <a:xfrm>
            <a:off x="392430" y="320738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7"/>
          <p:cNvCxnSpPr/>
          <p:nvPr/>
        </p:nvCxnSpPr>
        <p:spPr>
          <a:xfrm>
            <a:off x="854710" y="39554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4"/>
          <p:cNvCxnSpPr/>
          <p:nvPr/>
        </p:nvCxnSpPr>
        <p:spPr>
          <a:xfrm>
            <a:off x="1056005" y="39554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114"/>
          <p:cNvCxnSpPr/>
          <p:nvPr/>
        </p:nvCxnSpPr>
        <p:spPr>
          <a:xfrm flipH="1" flipV="1">
            <a:off x="1032510" y="31527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12"/>
          <p:cNvGrpSpPr/>
          <p:nvPr/>
        </p:nvGrpSpPr>
        <p:grpSpPr>
          <a:xfrm rot="0">
            <a:off x="808355" y="3248660"/>
            <a:ext cx="449580" cy="416560"/>
            <a:chOff x="9221" y="3503"/>
            <a:chExt cx="708" cy="656"/>
          </a:xfrm>
        </p:grpSpPr>
        <p:sp>
          <p:nvSpPr>
            <p:cNvPr id="3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38" name="Caixa de Texto 23"/>
          <p:cNvSpPr txBox="1"/>
          <p:nvPr/>
        </p:nvSpPr>
        <p:spPr>
          <a:xfrm>
            <a:off x="1322070" y="26511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40" name="CaixaDeTexto 47"/>
          <p:cNvSpPr txBox="1"/>
          <p:nvPr/>
        </p:nvSpPr>
        <p:spPr>
          <a:xfrm>
            <a:off x="4718685" y="561594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2248571" y="31417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1" name="Retângulo 77"/>
          <p:cNvSpPr/>
          <p:nvPr/>
        </p:nvSpPr>
        <p:spPr>
          <a:xfrm rot="5400000" flipH="1">
            <a:off x="2032336" y="367360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0" name="CaixaDeTexto 47"/>
          <p:cNvSpPr txBox="1"/>
          <p:nvPr/>
        </p:nvSpPr>
        <p:spPr>
          <a:xfrm>
            <a:off x="3260725" y="42652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4388485" y="4775200"/>
                <a:ext cx="1036320"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4388485" y="4775200"/>
                <a:ext cx="1036320" cy="612140"/>
              </a:xfrm>
              <a:prstGeom prst="rect">
                <a:avLst/>
              </a:prstGeom>
              <a:blipFill rotWithShape="1">
                <a:blip r:embed="rId2"/>
                <a:stretch>
                  <a:fillRect b="-104"/>
                </a:stretch>
              </a:blipFill>
            </p:spPr>
            <p:txBody>
              <a:bodyPr/>
              <a:lstStyle/>
              <a:p>
                <a:r>
                  <a:rPr lang="pt-BR" altLang="en-US">
                    <a:noFill/>
                  </a:rPr>
                  <a:t> </a:t>
                </a:r>
              </a:p>
            </p:txBody>
          </p:sp>
        </mc:Fallback>
      </mc:AlternateContent>
      <p:cxnSp>
        <p:nvCxnSpPr>
          <p:cNvPr id="70" name="Conector Reto 69"/>
          <p:cNvCxnSpPr/>
          <p:nvPr/>
        </p:nvCxnSpPr>
        <p:spPr>
          <a:xfrm rot="16200000">
            <a:off x="2658686" y="509586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767289" y="4885773"/>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4" name="Conector Reto 90"/>
          <p:cNvCxnSpPr/>
          <p:nvPr/>
        </p:nvCxnSpPr>
        <p:spPr>
          <a:xfrm>
            <a:off x="5400040" y="59474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90"/>
          <p:cNvCxnSpPr/>
          <p:nvPr/>
        </p:nvCxnSpPr>
        <p:spPr>
          <a:xfrm>
            <a:off x="4219575" y="315595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94"/>
          <p:cNvGrpSpPr/>
          <p:nvPr/>
        </p:nvGrpSpPr>
        <p:grpSpPr>
          <a:xfrm rot="16200000">
            <a:off x="1509539" y="2564469"/>
            <a:ext cx="260985" cy="1188043"/>
            <a:chOff x="15542" y="6272"/>
            <a:chExt cx="357" cy="1671"/>
          </a:xfrm>
        </p:grpSpPr>
        <p:cxnSp>
          <p:nvCxnSpPr>
            <p:cNvPr id="8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0" name="Conector Reto 99"/>
          <p:cNvCxnSpPr/>
          <p:nvPr/>
        </p:nvCxnSpPr>
        <p:spPr>
          <a:xfrm flipV="1">
            <a:off x="2248571" y="40656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9" name="Retângulo 77"/>
          <p:cNvSpPr/>
          <p:nvPr/>
        </p:nvSpPr>
        <p:spPr>
          <a:xfrm rot="5400000" flipH="1">
            <a:off x="2031066" y="472389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10" name="Caixa de Texto 23"/>
          <p:cNvSpPr txBox="1"/>
          <p:nvPr/>
        </p:nvSpPr>
        <p:spPr>
          <a:xfrm>
            <a:off x="1621155" y="49847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111" name="Grupo 55"/>
          <p:cNvGrpSpPr/>
          <p:nvPr/>
        </p:nvGrpSpPr>
        <p:grpSpPr>
          <a:xfrm rot="0">
            <a:off x="2828290" y="3141980"/>
            <a:ext cx="416560" cy="1200785"/>
            <a:chOff x="3114" y="6151"/>
            <a:chExt cx="656" cy="1891"/>
          </a:xfrm>
        </p:grpSpPr>
        <p:cxnSp>
          <p:nvCxnSpPr>
            <p:cNvPr id="11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6" name="Grupo 55"/>
          <p:cNvGrpSpPr/>
          <p:nvPr/>
        </p:nvGrpSpPr>
        <p:grpSpPr>
          <a:xfrm rot="0">
            <a:off x="2828290" y="4320540"/>
            <a:ext cx="416560" cy="1200785"/>
            <a:chOff x="3114" y="6151"/>
            <a:chExt cx="656" cy="1891"/>
          </a:xfrm>
        </p:grpSpPr>
        <p:cxnSp>
          <p:nvCxnSpPr>
            <p:cNvPr id="11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3" name="Grupo 55"/>
          <p:cNvGrpSpPr/>
          <p:nvPr/>
        </p:nvGrpSpPr>
        <p:grpSpPr>
          <a:xfrm rot="16200000">
            <a:off x="3410585" y="2537460"/>
            <a:ext cx="416560" cy="1200785"/>
            <a:chOff x="3114" y="6151"/>
            <a:chExt cx="656" cy="1891"/>
          </a:xfrm>
        </p:grpSpPr>
        <p:cxnSp>
          <p:nvCxnSpPr>
            <p:cNvPr id="12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0" name="Grupo 55"/>
          <p:cNvGrpSpPr/>
          <p:nvPr/>
        </p:nvGrpSpPr>
        <p:grpSpPr>
          <a:xfrm rot="16200000">
            <a:off x="3410585" y="4891405"/>
            <a:ext cx="416560" cy="1200785"/>
            <a:chOff x="3114" y="6151"/>
            <a:chExt cx="656" cy="1891"/>
          </a:xfrm>
        </p:grpSpPr>
        <p:cxnSp>
          <p:nvCxnSpPr>
            <p:cNvPr id="13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43" name="Conector Reto 142"/>
          <p:cNvCxnSpPr/>
          <p:nvPr/>
        </p:nvCxnSpPr>
        <p:spPr>
          <a:xfrm flipV="1">
            <a:off x="4231041" y="40649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4037112" y="4633283"/>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8"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rot="16200000">
            <a:off x="2604711" y="274382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1972310" y="26924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 de Texto 23"/>
          <p:cNvSpPr txBox="1"/>
          <p:nvPr/>
        </p:nvSpPr>
        <p:spPr>
          <a:xfrm>
            <a:off x="2375535" y="36093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3" name="Caixa de Texto 23"/>
          <p:cNvSpPr txBox="1"/>
          <p:nvPr/>
        </p:nvSpPr>
        <p:spPr>
          <a:xfrm>
            <a:off x="2409190" y="47752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4" name="Caixa de Texto 23"/>
          <p:cNvSpPr txBox="1"/>
          <p:nvPr/>
        </p:nvSpPr>
        <p:spPr>
          <a:xfrm>
            <a:off x="3249295" y="25679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5" name="Caixa de Texto 23"/>
          <p:cNvSpPr txBox="1"/>
          <p:nvPr/>
        </p:nvSpPr>
        <p:spPr>
          <a:xfrm>
            <a:off x="3197225" y="56159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56" name="Conector Reto 114"/>
          <p:cNvCxnSpPr/>
          <p:nvPr/>
        </p:nvCxnSpPr>
        <p:spPr>
          <a:xfrm flipH="1" flipV="1">
            <a:off x="2249805" y="53936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7" name="Conector Reto 90"/>
          <p:cNvCxnSpPr/>
          <p:nvPr/>
        </p:nvCxnSpPr>
        <p:spPr>
          <a:xfrm>
            <a:off x="2104390" y="58616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14"/>
          <p:cNvCxnSpPr/>
          <p:nvPr/>
        </p:nvCxnSpPr>
        <p:spPr>
          <a:xfrm flipH="1" flipV="1">
            <a:off x="4687570" y="31597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9" name="Conector Reto 90"/>
          <p:cNvCxnSpPr/>
          <p:nvPr/>
        </p:nvCxnSpPr>
        <p:spPr>
          <a:xfrm>
            <a:off x="4542790" y="36245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33" name="Elipse 232"/>
          <p:cNvSpPr/>
          <p:nvPr/>
        </p:nvSpPr>
        <p:spPr>
          <a:xfrm>
            <a:off x="2982595" y="430974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4" name="Conector Reto 114"/>
          <p:cNvCxnSpPr/>
          <p:nvPr/>
        </p:nvCxnSpPr>
        <p:spPr>
          <a:xfrm flipH="1" flipV="1">
            <a:off x="5544820" y="549783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79" name="Seta para a direita 178"/>
          <p:cNvSpPr/>
          <p:nvPr/>
        </p:nvSpPr>
        <p:spPr>
          <a:xfrm>
            <a:off x="5895340" y="4342765"/>
            <a:ext cx="1016000" cy="59372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 name="Conector Reto 5"/>
          <p:cNvCxnSpPr/>
          <p:nvPr/>
        </p:nvCxnSpPr>
        <p:spPr>
          <a:xfrm flipV="1">
            <a:off x="10287671" y="32515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a:off x="10093742" y="350552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9" name="Caixa de Texto 18"/>
              <p:cNvSpPr txBox="1"/>
              <p:nvPr/>
            </p:nvSpPr>
            <p:spPr>
              <a:xfrm>
                <a:off x="10426065" y="3749040"/>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10426065" y="3749040"/>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20" name="Caixa de Texto 23"/>
          <p:cNvSpPr txBox="1"/>
          <p:nvPr/>
        </p:nvSpPr>
        <p:spPr>
          <a:xfrm>
            <a:off x="7661275" y="39477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8305165" y="4440555"/>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6449060" y="32950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6911340" y="40430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7112635" y="40430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7089140" y="32404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6864985" y="3336290"/>
            <a:ext cx="449580" cy="416560"/>
            <a:chOff x="9221" y="3503"/>
            <a:chExt cx="708" cy="656"/>
          </a:xfrm>
        </p:grpSpPr>
        <p:sp>
          <p:nvSpPr>
            <p:cNvPr id="2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9" name="Caixa de Texto 23"/>
          <p:cNvSpPr txBox="1"/>
          <p:nvPr/>
        </p:nvSpPr>
        <p:spPr>
          <a:xfrm>
            <a:off x="7378700" y="273875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30" name="CaixaDeTexto 47"/>
          <p:cNvSpPr txBox="1"/>
          <p:nvPr/>
        </p:nvSpPr>
        <p:spPr>
          <a:xfrm>
            <a:off x="10775315" y="570357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39" name="Conector Reto 38"/>
          <p:cNvCxnSpPr/>
          <p:nvPr/>
        </p:nvCxnSpPr>
        <p:spPr>
          <a:xfrm flipV="1">
            <a:off x="8305201" y="32293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2" name="Retângulo 77"/>
          <p:cNvSpPr/>
          <p:nvPr/>
        </p:nvSpPr>
        <p:spPr>
          <a:xfrm rot="5400000" flipH="1">
            <a:off x="8088966" y="376123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6" name="CaixaDeTexto 47"/>
          <p:cNvSpPr txBox="1"/>
          <p:nvPr/>
        </p:nvSpPr>
        <p:spPr>
          <a:xfrm>
            <a:off x="9317355" y="43529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7" name="Caixa de Texto 46"/>
              <p:cNvSpPr txBox="1"/>
              <p:nvPr/>
            </p:nvSpPr>
            <p:spPr>
              <a:xfrm>
                <a:off x="10445115" y="4862830"/>
                <a:ext cx="89344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10445115" y="4862830"/>
                <a:ext cx="893445" cy="612140"/>
              </a:xfrm>
              <a:prstGeom prst="rect">
                <a:avLst/>
              </a:prstGeom>
              <a:blipFill rotWithShape="1">
                <a:blip r:embed="rId3"/>
                <a:stretch>
                  <a:fillRect b="-104"/>
                </a:stretch>
              </a:blipFill>
            </p:spPr>
            <p:txBody>
              <a:bodyPr/>
              <a:lstStyle/>
              <a:p>
                <a:r>
                  <a:rPr lang="pt-BR" altLang="en-US">
                    <a:noFill/>
                  </a:rPr>
                  <a:t> </a:t>
                </a:r>
              </a:p>
            </p:txBody>
          </p:sp>
        </mc:Fallback>
      </mc:AlternateContent>
      <p:cxnSp>
        <p:nvCxnSpPr>
          <p:cNvPr id="48" name="Conector Reto 47"/>
          <p:cNvCxnSpPr/>
          <p:nvPr/>
        </p:nvCxnSpPr>
        <p:spPr>
          <a:xfrm rot="16200000">
            <a:off x="8715316" y="518349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oup 94"/>
          <p:cNvGrpSpPr/>
          <p:nvPr/>
        </p:nvGrpSpPr>
        <p:grpSpPr>
          <a:xfrm rot="16200000">
            <a:off x="10823919" y="4973403"/>
            <a:ext cx="260985" cy="1295677"/>
            <a:chOff x="15542" y="6157"/>
            <a:chExt cx="357" cy="1822"/>
          </a:xfrm>
        </p:grpSpPr>
        <p:cxnSp>
          <p:nvCxnSpPr>
            <p:cNvPr id="50"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90"/>
          <p:cNvCxnSpPr/>
          <p:nvPr/>
        </p:nvCxnSpPr>
        <p:spPr>
          <a:xfrm>
            <a:off x="11456670" y="60350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90"/>
          <p:cNvCxnSpPr/>
          <p:nvPr/>
        </p:nvCxnSpPr>
        <p:spPr>
          <a:xfrm>
            <a:off x="10276205" y="324358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94"/>
          <p:cNvGrpSpPr/>
          <p:nvPr/>
        </p:nvGrpSpPr>
        <p:grpSpPr>
          <a:xfrm rot="16200000">
            <a:off x="7566169" y="2652099"/>
            <a:ext cx="260985" cy="1188043"/>
            <a:chOff x="15542" y="6272"/>
            <a:chExt cx="357" cy="1671"/>
          </a:xfrm>
        </p:grpSpPr>
        <p:cxnSp>
          <p:nvCxnSpPr>
            <p:cNvPr id="57" name="Conector Reto 56"/>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2" name="Conector Reto 61"/>
          <p:cNvCxnSpPr/>
          <p:nvPr/>
        </p:nvCxnSpPr>
        <p:spPr>
          <a:xfrm flipV="1">
            <a:off x="8305201" y="41532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8087696" y="481152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4" name="Caixa de Texto 23"/>
          <p:cNvSpPr txBox="1"/>
          <p:nvPr/>
        </p:nvSpPr>
        <p:spPr>
          <a:xfrm>
            <a:off x="7677785" y="507238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65" name="Grupo 55"/>
          <p:cNvGrpSpPr/>
          <p:nvPr/>
        </p:nvGrpSpPr>
        <p:grpSpPr>
          <a:xfrm rot="0">
            <a:off x="8884920" y="3229610"/>
            <a:ext cx="416560" cy="1200785"/>
            <a:chOff x="3114" y="6151"/>
            <a:chExt cx="656" cy="1891"/>
          </a:xfrm>
        </p:grpSpPr>
        <p:cxnSp>
          <p:nvCxnSpPr>
            <p:cNvPr id="66"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2" name="Grupo 55"/>
          <p:cNvGrpSpPr/>
          <p:nvPr/>
        </p:nvGrpSpPr>
        <p:grpSpPr>
          <a:xfrm rot="0">
            <a:off x="8884920" y="4408170"/>
            <a:ext cx="416560" cy="1200785"/>
            <a:chOff x="3114" y="6151"/>
            <a:chExt cx="656" cy="1891"/>
          </a:xfrm>
        </p:grpSpPr>
        <p:cxnSp>
          <p:nvCxnSpPr>
            <p:cNvPr id="7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2" name="Grupo 55"/>
          <p:cNvGrpSpPr/>
          <p:nvPr/>
        </p:nvGrpSpPr>
        <p:grpSpPr>
          <a:xfrm rot="16200000">
            <a:off x="9467215" y="2625090"/>
            <a:ext cx="416560" cy="1200785"/>
            <a:chOff x="3114" y="6151"/>
            <a:chExt cx="656" cy="1891"/>
          </a:xfrm>
        </p:grpSpPr>
        <p:cxnSp>
          <p:nvCxnSpPr>
            <p:cNvPr id="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91" name="Grupo 55"/>
          <p:cNvGrpSpPr/>
          <p:nvPr/>
        </p:nvGrpSpPr>
        <p:grpSpPr>
          <a:xfrm rot="16200000">
            <a:off x="9467215" y="4979035"/>
            <a:ext cx="416560" cy="1200785"/>
            <a:chOff x="3114" y="6151"/>
            <a:chExt cx="656" cy="1891"/>
          </a:xfrm>
        </p:grpSpPr>
        <p:cxnSp>
          <p:nvCxnSpPr>
            <p:cNvPr id="9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6" name="Conector Reto 95"/>
          <p:cNvCxnSpPr/>
          <p:nvPr/>
        </p:nvCxnSpPr>
        <p:spPr>
          <a:xfrm flipV="1">
            <a:off x="10287671" y="41526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a:off x="10093742" y="4720913"/>
            <a:ext cx="387626" cy="552342"/>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1" name="Conector Reto 100"/>
          <p:cNvCxnSpPr/>
          <p:nvPr/>
        </p:nvCxnSpPr>
        <p:spPr>
          <a:xfrm rot="16200000">
            <a:off x="8661341" y="283145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2" name="CaixaDeTexto 47"/>
          <p:cNvSpPr txBox="1"/>
          <p:nvPr/>
        </p:nvSpPr>
        <p:spPr>
          <a:xfrm>
            <a:off x="8028940" y="27800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3" name="Caixa de Texto 23"/>
          <p:cNvSpPr txBox="1"/>
          <p:nvPr/>
        </p:nvSpPr>
        <p:spPr>
          <a:xfrm>
            <a:off x="8432165" y="36969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4" name="Caixa de Texto 23"/>
          <p:cNvSpPr txBox="1"/>
          <p:nvPr/>
        </p:nvSpPr>
        <p:spPr>
          <a:xfrm>
            <a:off x="8465820" y="48628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5" name="Caixa de Texto 23"/>
          <p:cNvSpPr txBox="1"/>
          <p:nvPr/>
        </p:nvSpPr>
        <p:spPr>
          <a:xfrm>
            <a:off x="9301480" y="25895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6" name="Caixa de Texto 23"/>
          <p:cNvSpPr txBox="1"/>
          <p:nvPr/>
        </p:nvSpPr>
        <p:spPr>
          <a:xfrm>
            <a:off x="9253855" y="57035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07" name="Conector Reto 114"/>
          <p:cNvCxnSpPr/>
          <p:nvPr/>
        </p:nvCxnSpPr>
        <p:spPr>
          <a:xfrm flipH="1" flipV="1">
            <a:off x="8306435" y="548132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8" name="Conector Reto 90"/>
          <p:cNvCxnSpPr/>
          <p:nvPr/>
        </p:nvCxnSpPr>
        <p:spPr>
          <a:xfrm>
            <a:off x="8161020" y="59493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Conector Reto 114"/>
          <p:cNvCxnSpPr/>
          <p:nvPr/>
        </p:nvCxnSpPr>
        <p:spPr>
          <a:xfrm flipH="1" flipV="1">
            <a:off x="10744200" y="32473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2" name="Conector Reto 90"/>
          <p:cNvCxnSpPr/>
          <p:nvPr/>
        </p:nvCxnSpPr>
        <p:spPr>
          <a:xfrm>
            <a:off x="10599420" y="36969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Elipse 130"/>
          <p:cNvSpPr/>
          <p:nvPr/>
        </p:nvSpPr>
        <p:spPr>
          <a:xfrm>
            <a:off x="9039225" y="439737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32" name="Conector Reto 114"/>
          <p:cNvCxnSpPr/>
          <p:nvPr/>
        </p:nvCxnSpPr>
        <p:spPr>
          <a:xfrm flipH="1" flipV="1">
            <a:off x="11601450" y="55854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3" name="CaixaDeTexto 47"/>
          <p:cNvSpPr txBox="1"/>
          <p:nvPr/>
        </p:nvSpPr>
        <p:spPr>
          <a:xfrm>
            <a:off x="4037244" y="54454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38" name="CaixaDeTexto 47"/>
          <p:cNvSpPr txBox="1"/>
          <p:nvPr/>
        </p:nvSpPr>
        <p:spPr>
          <a:xfrm>
            <a:off x="10049424" y="557494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1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369570"/>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Note ques as fontes de corrente sao iguais, assim podem ser trocadas por apenas uma fonte </a:t>
            </a:r>
            <a:endParaRPr lang="pt-BR" sz="2400" b="1" dirty="0" smtClean="0">
              <a:latin typeface="Comic Sans MS" panose="030F0702030302020204" pitchFamily="66" charset="0"/>
              <a:cs typeface="Comic Sans MS" panose="030F0702030302020204" pitchFamily="66" charset="0"/>
              <a:sym typeface="+mn-ea"/>
            </a:endParaRPr>
          </a:p>
        </p:txBody>
      </p:sp>
      <p:sp>
        <p:nvSpPr>
          <p:cNvPr id="179" name="Seta para a direita 178"/>
          <p:cNvSpPr/>
          <p:nvPr/>
        </p:nvSpPr>
        <p:spPr>
          <a:xfrm>
            <a:off x="5776595" y="4091305"/>
            <a:ext cx="1054100" cy="57785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 name="Conector Reto 5"/>
          <p:cNvCxnSpPr/>
          <p:nvPr/>
        </p:nvCxnSpPr>
        <p:spPr>
          <a:xfrm flipV="1">
            <a:off x="10252746" y="29994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 name="Caixa de Texto 18"/>
              <p:cNvSpPr txBox="1"/>
              <p:nvPr/>
            </p:nvSpPr>
            <p:spPr>
              <a:xfrm>
                <a:off x="10426700" y="397573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10426700" y="397573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20" name="Caixa de Texto 23"/>
          <p:cNvSpPr txBox="1"/>
          <p:nvPr/>
        </p:nvSpPr>
        <p:spPr>
          <a:xfrm>
            <a:off x="7626350" y="36957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8270240" y="418846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6414135" y="30429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6876415" y="379095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7077710" y="37909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7054215" y="298831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6830060" y="3084195"/>
            <a:ext cx="449580" cy="416560"/>
            <a:chOff x="9221" y="3503"/>
            <a:chExt cx="708" cy="656"/>
          </a:xfrm>
        </p:grpSpPr>
        <p:sp>
          <p:nvSpPr>
            <p:cNvPr id="2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9" name="Caixa de Texto 23"/>
          <p:cNvSpPr txBox="1"/>
          <p:nvPr/>
        </p:nvSpPr>
        <p:spPr>
          <a:xfrm>
            <a:off x="7343775" y="248666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30" name="CaixaDeTexto 47"/>
          <p:cNvSpPr txBox="1"/>
          <p:nvPr/>
        </p:nvSpPr>
        <p:spPr>
          <a:xfrm>
            <a:off x="10740390" y="545147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39" name="Conector Reto 38"/>
          <p:cNvCxnSpPr/>
          <p:nvPr/>
        </p:nvCxnSpPr>
        <p:spPr>
          <a:xfrm flipV="1">
            <a:off x="8270276" y="29772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2" name="Retângulo 77"/>
          <p:cNvSpPr/>
          <p:nvPr/>
        </p:nvSpPr>
        <p:spPr>
          <a:xfrm rot="5400000" flipH="1">
            <a:off x="8054041" y="350913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6" name="CaixaDeTexto 47"/>
          <p:cNvSpPr txBox="1"/>
          <p:nvPr/>
        </p:nvSpPr>
        <p:spPr>
          <a:xfrm>
            <a:off x="8430895" y="40684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8" name="Conector Reto 47"/>
          <p:cNvCxnSpPr/>
          <p:nvPr/>
        </p:nvCxnSpPr>
        <p:spPr>
          <a:xfrm rot="16200000">
            <a:off x="8680391" y="493140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oup 94"/>
          <p:cNvGrpSpPr/>
          <p:nvPr/>
        </p:nvGrpSpPr>
        <p:grpSpPr>
          <a:xfrm rot="16200000">
            <a:off x="10788994" y="4721308"/>
            <a:ext cx="260985" cy="1295677"/>
            <a:chOff x="15542" y="6157"/>
            <a:chExt cx="357" cy="1822"/>
          </a:xfrm>
        </p:grpSpPr>
        <p:cxnSp>
          <p:nvCxnSpPr>
            <p:cNvPr id="50"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90"/>
          <p:cNvCxnSpPr/>
          <p:nvPr/>
        </p:nvCxnSpPr>
        <p:spPr>
          <a:xfrm>
            <a:off x="11421745" y="578294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90"/>
          <p:cNvCxnSpPr/>
          <p:nvPr/>
        </p:nvCxnSpPr>
        <p:spPr>
          <a:xfrm>
            <a:off x="10241280" y="299148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94"/>
          <p:cNvGrpSpPr/>
          <p:nvPr/>
        </p:nvGrpSpPr>
        <p:grpSpPr>
          <a:xfrm rot="16200000">
            <a:off x="7531244" y="2400004"/>
            <a:ext cx="260985" cy="1188043"/>
            <a:chOff x="15542" y="6272"/>
            <a:chExt cx="357" cy="1671"/>
          </a:xfrm>
        </p:grpSpPr>
        <p:cxnSp>
          <p:nvCxnSpPr>
            <p:cNvPr id="57" name="Conector Reto 56"/>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2" name="Conector Reto 61"/>
          <p:cNvCxnSpPr/>
          <p:nvPr/>
        </p:nvCxnSpPr>
        <p:spPr>
          <a:xfrm flipV="1">
            <a:off x="8270276" y="39011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8052771" y="455942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4" name="Caixa de Texto 23"/>
          <p:cNvSpPr txBox="1"/>
          <p:nvPr/>
        </p:nvSpPr>
        <p:spPr>
          <a:xfrm>
            <a:off x="7642860" y="48202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65" name="Grupo 55"/>
          <p:cNvGrpSpPr/>
          <p:nvPr/>
        </p:nvGrpSpPr>
        <p:grpSpPr>
          <a:xfrm rot="0">
            <a:off x="8849995" y="2977515"/>
            <a:ext cx="416560" cy="1200785"/>
            <a:chOff x="3114" y="6151"/>
            <a:chExt cx="656" cy="1891"/>
          </a:xfrm>
        </p:grpSpPr>
        <p:cxnSp>
          <p:nvCxnSpPr>
            <p:cNvPr id="66"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2" name="Grupo 55"/>
          <p:cNvGrpSpPr/>
          <p:nvPr/>
        </p:nvGrpSpPr>
        <p:grpSpPr>
          <a:xfrm rot="0">
            <a:off x="8849995" y="4156075"/>
            <a:ext cx="416560" cy="1200785"/>
            <a:chOff x="3114" y="6151"/>
            <a:chExt cx="656" cy="1891"/>
          </a:xfrm>
        </p:grpSpPr>
        <p:cxnSp>
          <p:nvCxnSpPr>
            <p:cNvPr id="7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2" name="Grupo 55"/>
          <p:cNvGrpSpPr/>
          <p:nvPr/>
        </p:nvGrpSpPr>
        <p:grpSpPr>
          <a:xfrm rot="16200000">
            <a:off x="9432290" y="2372995"/>
            <a:ext cx="416560" cy="1200785"/>
            <a:chOff x="3114" y="6151"/>
            <a:chExt cx="656" cy="1891"/>
          </a:xfrm>
        </p:grpSpPr>
        <p:cxnSp>
          <p:nvCxnSpPr>
            <p:cNvPr id="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91" name="Grupo 55"/>
          <p:cNvGrpSpPr/>
          <p:nvPr/>
        </p:nvGrpSpPr>
        <p:grpSpPr>
          <a:xfrm rot="16200000">
            <a:off x="9432290" y="4726940"/>
            <a:ext cx="416560" cy="1200785"/>
            <a:chOff x="3114" y="6151"/>
            <a:chExt cx="656" cy="1891"/>
          </a:xfrm>
        </p:grpSpPr>
        <p:cxnSp>
          <p:nvCxnSpPr>
            <p:cNvPr id="9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6" name="Conector Reto 95"/>
          <p:cNvCxnSpPr/>
          <p:nvPr/>
        </p:nvCxnSpPr>
        <p:spPr>
          <a:xfrm flipV="1">
            <a:off x="10252746" y="39005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a:off x="10058817" y="4021143"/>
            <a:ext cx="387626" cy="552342"/>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1" name="Conector Reto 100"/>
          <p:cNvCxnSpPr/>
          <p:nvPr/>
        </p:nvCxnSpPr>
        <p:spPr>
          <a:xfrm rot="16200000">
            <a:off x="8626416" y="257936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2" name="CaixaDeTexto 47"/>
          <p:cNvSpPr txBox="1"/>
          <p:nvPr/>
        </p:nvSpPr>
        <p:spPr>
          <a:xfrm>
            <a:off x="7994015" y="25279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3" name="Caixa de Texto 23"/>
          <p:cNvSpPr txBox="1"/>
          <p:nvPr/>
        </p:nvSpPr>
        <p:spPr>
          <a:xfrm>
            <a:off x="8397240" y="344487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4" name="Caixa de Texto 23"/>
          <p:cNvSpPr txBox="1"/>
          <p:nvPr/>
        </p:nvSpPr>
        <p:spPr>
          <a:xfrm>
            <a:off x="8430895" y="461073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5" name="Caixa de Texto 23"/>
          <p:cNvSpPr txBox="1"/>
          <p:nvPr/>
        </p:nvSpPr>
        <p:spPr>
          <a:xfrm>
            <a:off x="9271000" y="240347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6" name="Caixa de Texto 23"/>
          <p:cNvSpPr txBox="1"/>
          <p:nvPr/>
        </p:nvSpPr>
        <p:spPr>
          <a:xfrm>
            <a:off x="9218930" y="545147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07" name="Conector Reto 114"/>
          <p:cNvCxnSpPr/>
          <p:nvPr/>
        </p:nvCxnSpPr>
        <p:spPr>
          <a:xfrm flipH="1" flipV="1">
            <a:off x="8256270" y="522922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8" name="Conector Reto 90"/>
          <p:cNvCxnSpPr/>
          <p:nvPr/>
        </p:nvCxnSpPr>
        <p:spPr>
          <a:xfrm>
            <a:off x="8126095" y="56972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Conector Reto 114"/>
          <p:cNvCxnSpPr/>
          <p:nvPr/>
        </p:nvCxnSpPr>
        <p:spPr>
          <a:xfrm flipH="1" flipV="1">
            <a:off x="10709275" y="299529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2" name="Conector Reto 90"/>
          <p:cNvCxnSpPr/>
          <p:nvPr/>
        </p:nvCxnSpPr>
        <p:spPr>
          <a:xfrm>
            <a:off x="10564495" y="34448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114"/>
          <p:cNvCxnSpPr/>
          <p:nvPr/>
        </p:nvCxnSpPr>
        <p:spPr>
          <a:xfrm flipH="1" flipV="1">
            <a:off x="11566525" y="533336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16" name="Conector Reto 215"/>
          <p:cNvCxnSpPr/>
          <p:nvPr/>
        </p:nvCxnSpPr>
        <p:spPr>
          <a:xfrm flipV="1">
            <a:off x="4100231" y="29816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7" name="Grupo 216"/>
          <p:cNvGrpSpPr/>
          <p:nvPr/>
        </p:nvGrpSpPr>
        <p:grpSpPr>
          <a:xfrm>
            <a:off x="3906302" y="3235648"/>
            <a:ext cx="387626" cy="552342"/>
            <a:chOff x="7555792" y="2647951"/>
            <a:chExt cx="387626" cy="552342"/>
          </a:xfrm>
          <a:solidFill>
            <a:srgbClr val="00B0F0">
              <a:alpha val="97000"/>
            </a:srgbClr>
          </a:solidFill>
        </p:grpSpPr>
        <p:sp>
          <p:nvSpPr>
            <p:cNvPr id="218" name="Elipse 21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20" name="Caixa de Texto 219"/>
              <p:cNvSpPr txBox="1"/>
              <p:nvPr/>
            </p:nvSpPr>
            <p:spPr>
              <a:xfrm>
                <a:off x="4238625" y="347916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220" name="Caixa de Texto 219"/>
              <p:cNvSpPr txBox="1">
                <a:spLocks noRot="1" noChangeAspect="1" noMove="1" noResize="1" noEditPoints="1" noAdjustHandles="1" noChangeArrowheads="1" noChangeShapeType="1" noTextEdit="1"/>
              </p:cNvSpPr>
              <p:nvPr/>
            </p:nvSpPr>
            <p:spPr>
              <a:xfrm>
                <a:off x="4238625" y="347916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221" name="Caixa de Texto 23"/>
          <p:cNvSpPr txBox="1"/>
          <p:nvPr/>
        </p:nvSpPr>
        <p:spPr>
          <a:xfrm>
            <a:off x="1473835" y="367792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22" name="Conector Reto 221"/>
          <p:cNvCxnSpPr/>
          <p:nvPr/>
        </p:nvCxnSpPr>
        <p:spPr>
          <a:xfrm>
            <a:off x="2117725" y="4170680"/>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3" name="CaixaDeTexto 47"/>
          <p:cNvSpPr txBox="1"/>
          <p:nvPr/>
        </p:nvSpPr>
        <p:spPr>
          <a:xfrm>
            <a:off x="261620" y="302514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24" name="Conector Reto 37"/>
          <p:cNvCxnSpPr/>
          <p:nvPr/>
        </p:nvCxnSpPr>
        <p:spPr>
          <a:xfrm>
            <a:off x="723900" y="37731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Conector Reto 74"/>
          <p:cNvCxnSpPr/>
          <p:nvPr/>
        </p:nvCxnSpPr>
        <p:spPr>
          <a:xfrm>
            <a:off x="925195" y="37731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26" name="Conector Reto 114"/>
          <p:cNvCxnSpPr/>
          <p:nvPr/>
        </p:nvCxnSpPr>
        <p:spPr>
          <a:xfrm flipH="1" flipV="1">
            <a:off x="901700" y="29705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7" name="Grupo 12"/>
          <p:cNvGrpSpPr/>
          <p:nvPr/>
        </p:nvGrpSpPr>
        <p:grpSpPr>
          <a:xfrm rot="0">
            <a:off x="677545" y="3066415"/>
            <a:ext cx="449580" cy="416560"/>
            <a:chOff x="9221" y="3503"/>
            <a:chExt cx="708" cy="656"/>
          </a:xfrm>
        </p:grpSpPr>
        <p:sp>
          <p:nvSpPr>
            <p:cNvPr id="228"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9"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30" name="Caixa de Texto 23"/>
          <p:cNvSpPr txBox="1"/>
          <p:nvPr/>
        </p:nvSpPr>
        <p:spPr>
          <a:xfrm>
            <a:off x="1191260" y="246888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231" name="CaixaDeTexto 47"/>
          <p:cNvSpPr txBox="1"/>
          <p:nvPr/>
        </p:nvSpPr>
        <p:spPr>
          <a:xfrm>
            <a:off x="4587875" y="543369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232" name="Conector Reto 231"/>
          <p:cNvCxnSpPr/>
          <p:nvPr/>
        </p:nvCxnSpPr>
        <p:spPr>
          <a:xfrm flipV="1">
            <a:off x="2117761" y="29594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34" name="Retângulo 77"/>
          <p:cNvSpPr/>
          <p:nvPr/>
        </p:nvSpPr>
        <p:spPr>
          <a:xfrm rot="5400000" flipH="1">
            <a:off x="1901526" y="34913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35" name="CaixaDeTexto 47"/>
          <p:cNvSpPr txBox="1"/>
          <p:nvPr/>
        </p:nvSpPr>
        <p:spPr>
          <a:xfrm>
            <a:off x="3129915" y="408305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36" name="Caixa de Texto 235"/>
              <p:cNvSpPr txBox="1"/>
              <p:nvPr/>
            </p:nvSpPr>
            <p:spPr>
              <a:xfrm>
                <a:off x="4257675" y="4592955"/>
                <a:ext cx="89344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236" name="Caixa de Texto 235"/>
              <p:cNvSpPr txBox="1">
                <a:spLocks noRot="1" noChangeAspect="1" noMove="1" noResize="1" noEditPoints="1" noAdjustHandles="1" noChangeArrowheads="1" noChangeShapeType="1" noTextEdit="1"/>
              </p:cNvSpPr>
              <p:nvPr/>
            </p:nvSpPr>
            <p:spPr>
              <a:xfrm>
                <a:off x="4257675" y="4592955"/>
                <a:ext cx="893445" cy="612140"/>
              </a:xfrm>
              <a:prstGeom prst="rect">
                <a:avLst/>
              </a:prstGeom>
              <a:blipFill rotWithShape="1">
                <a:blip r:embed="rId2"/>
                <a:stretch>
                  <a:fillRect b="-104"/>
                </a:stretch>
              </a:blipFill>
            </p:spPr>
            <p:txBody>
              <a:bodyPr/>
              <a:lstStyle/>
              <a:p>
                <a:r>
                  <a:rPr lang="pt-BR" altLang="en-US">
                    <a:noFill/>
                  </a:rPr>
                  <a:t> </a:t>
                </a:r>
              </a:p>
            </p:txBody>
          </p:sp>
        </mc:Fallback>
      </mc:AlternateContent>
      <p:cxnSp>
        <p:nvCxnSpPr>
          <p:cNvPr id="237" name="Conector Reto 236"/>
          <p:cNvCxnSpPr/>
          <p:nvPr/>
        </p:nvCxnSpPr>
        <p:spPr>
          <a:xfrm rot="16200000">
            <a:off x="2527876" y="491362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38" name="Group 94"/>
          <p:cNvGrpSpPr/>
          <p:nvPr/>
        </p:nvGrpSpPr>
        <p:grpSpPr>
          <a:xfrm rot="16200000">
            <a:off x="4636479" y="4703528"/>
            <a:ext cx="260985" cy="1295677"/>
            <a:chOff x="15542" y="6157"/>
            <a:chExt cx="357" cy="1822"/>
          </a:xfrm>
        </p:grpSpPr>
        <p:cxnSp>
          <p:nvCxnSpPr>
            <p:cNvPr id="239"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41" name="Conector Reto 90"/>
          <p:cNvCxnSpPr/>
          <p:nvPr/>
        </p:nvCxnSpPr>
        <p:spPr>
          <a:xfrm>
            <a:off x="5269230" y="57651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Conector Reto 90"/>
          <p:cNvCxnSpPr/>
          <p:nvPr/>
        </p:nvCxnSpPr>
        <p:spPr>
          <a:xfrm>
            <a:off x="4088765" y="297370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 name="Group 94"/>
          <p:cNvGrpSpPr/>
          <p:nvPr/>
        </p:nvGrpSpPr>
        <p:grpSpPr>
          <a:xfrm rot="16200000">
            <a:off x="1378729" y="2382224"/>
            <a:ext cx="260985" cy="1188043"/>
            <a:chOff x="15542" y="6272"/>
            <a:chExt cx="357" cy="1671"/>
          </a:xfrm>
        </p:grpSpPr>
        <p:cxnSp>
          <p:nvCxnSpPr>
            <p:cNvPr id="244" name="Conector Reto 243"/>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46" name="Conector Reto 245"/>
          <p:cNvCxnSpPr/>
          <p:nvPr/>
        </p:nvCxnSpPr>
        <p:spPr>
          <a:xfrm flipV="1">
            <a:off x="2117761" y="38833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47" name="Retângulo 77"/>
          <p:cNvSpPr/>
          <p:nvPr/>
        </p:nvSpPr>
        <p:spPr>
          <a:xfrm rot="5400000" flipH="1">
            <a:off x="1900256" y="454164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48" name="Caixa de Texto 23"/>
          <p:cNvSpPr txBox="1"/>
          <p:nvPr/>
        </p:nvSpPr>
        <p:spPr>
          <a:xfrm>
            <a:off x="1490345" y="480250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249" name="Grupo 55"/>
          <p:cNvGrpSpPr/>
          <p:nvPr/>
        </p:nvGrpSpPr>
        <p:grpSpPr>
          <a:xfrm rot="0">
            <a:off x="2697480" y="2959735"/>
            <a:ext cx="416560" cy="1200785"/>
            <a:chOff x="3114" y="6151"/>
            <a:chExt cx="656" cy="1891"/>
          </a:xfrm>
        </p:grpSpPr>
        <p:cxnSp>
          <p:nvCxnSpPr>
            <p:cNvPr id="25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54" name="Grupo 55"/>
          <p:cNvGrpSpPr/>
          <p:nvPr/>
        </p:nvGrpSpPr>
        <p:grpSpPr>
          <a:xfrm rot="0">
            <a:off x="2697480" y="4138295"/>
            <a:ext cx="416560" cy="1200785"/>
            <a:chOff x="3114" y="6151"/>
            <a:chExt cx="656" cy="1891"/>
          </a:xfrm>
        </p:grpSpPr>
        <p:cxnSp>
          <p:nvCxnSpPr>
            <p:cNvPr id="25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6"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59" name="Grupo 55"/>
          <p:cNvGrpSpPr/>
          <p:nvPr/>
        </p:nvGrpSpPr>
        <p:grpSpPr>
          <a:xfrm rot="16200000">
            <a:off x="3279775" y="2355215"/>
            <a:ext cx="416560" cy="1200785"/>
            <a:chOff x="3114" y="6151"/>
            <a:chExt cx="656" cy="1891"/>
          </a:xfrm>
        </p:grpSpPr>
        <p:cxnSp>
          <p:nvCxnSpPr>
            <p:cNvPr id="26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6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64" name="Grupo 55"/>
          <p:cNvGrpSpPr/>
          <p:nvPr/>
        </p:nvGrpSpPr>
        <p:grpSpPr>
          <a:xfrm rot="16200000">
            <a:off x="3279775" y="4709160"/>
            <a:ext cx="416560" cy="1200785"/>
            <a:chOff x="3114" y="6151"/>
            <a:chExt cx="656" cy="1891"/>
          </a:xfrm>
        </p:grpSpPr>
        <p:cxnSp>
          <p:nvCxnSpPr>
            <p:cNvPr id="26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66"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7"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269" name="Conector Reto 268"/>
          <p:cNvCxnSpPr/>
          <p:nvPr/>
        </p:nvCxnSpPr>
        <p:spPr>
          <a:xfrm flipV="1">
            <a:off x="4100231" y="38827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0" name="Grupo 269"/>
          <p:cNvGrpSpPr/>
          <p:nvPr/>
        </p:nvGrpSpPr>
        <p:grpSpPr>
          <a:xfrm>
            <a:off x="3906302" y="4451038"/>
            <a:ext cx="387626" cy="552342"/>
            <a:chOff x="7555792" y="2647951"/>
            <a:chExt cx="387626" cy="552342"/>
          </a:xfrm>
          <a:solidFill>
            <a:srgbClr val="00B0F0">
              <a:alpha val="97000"/>
            </a:srgbClr>
          </a:solidFill>
        </p:grpSpPr>
        <p:sp>
          <p:nvSpPr>
            <p:cNvPr id="271" name="Elipse 27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7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3" name="Conector Reto 272"/>
          <p:cNvCxnSpPr/>
          <p:nvPr/>
        </p:nvCxnSpPr>
        <p:spPr>
          <a:xfrm rot="16200000">
            <a:off x="2473901" y="256158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74" name="CaixaDeTexto 47"/>
          <p:cNvSpPr txBox="1"/>
          <p:nvPr/>
        </p:nvSpPr>
        <p:spPr>
          <a:xfrm>
            <a:off x="1841500" y="25101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75" name="Caixa de Texto 23"/>
          <p:cNvSpPr txBox="1"/>
          <p:nvPr/>
        </p:nvSpPr>
        <p:spPr>
          <a:xfrm>
            <a:off x="2244725" y="3427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76" name="Caixa de Texto 23"/>
          <p:cNvSpPr txBox="1"/>
          <p:nvPr/>
        </p:nvSpPr>
        <p:spPr>
          <a:xfrm>
            <a:off x="2278380" y="459295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77" name="Caixa de Texto 23"/>
          <p:cNvSpPr txBox="1"/>
          <p:nvPr/>
        </p:nvSpPr>
        <p:spPr>
          <a:xfrm>
            <a:off x="3118485" y="23856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78" name="Caixa de Texto 23"/>
          <p:cNvSpPr txBox="1"/>
          <p:nvPr/>
        </p:nvSpPr>
        <p:spPr>
          <a:xfrm>
            <a:off x="3066415" y="54336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79" name="Conector Reto 114"/>
          <p:cNvCxnSpPr/>
          <p:nvPr/>
        </p:nvCxnSpPr>
        <p:spPr>
          <a:xfrm flipH="1" flipV="1">
            <a:off x="2118995" y="52114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80" name="Conector Reto 90"/>
          <p:cNvCxnSpPr/>
          <p:nvPr/>
        </p:nvCxnSpPr>
        <p:spPr>
          <a:xfrm>
            <a:off x="1973580" y="56794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Conector Reto 114"/>
          <p:cNvCxnSpPr/>
          <p:nvPr/>
        </p:nvCxnSpPr>
        <p:spPr>
          <a:xfrm flipH="1" flipV="1">
            <a:off x="4556760" y="297751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82" name="Conector Reto 90"/>
          <p:cNvCxnSpPr/>
          <p:nvPr/>
        </p:nvCxnSpPr>
        <p:spPr>
          <a:xfrm>
            <a:off x="4411980" y="34270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3" name="Elipse 282"/>
          <p:cNvSpPr/>
          <p:nvPr/>
        </p:nvSpPr>
        <p:spPr>
          <a:xfrm>
            <a:off x="2851785" y="412750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4" name="Conector Reto 114"/>
          <p:cNvCxnSpPr/>
          <p:nvPr/>
        </p:nvCxnSpPr>
        <p:spPr>
          <a:xfrm flipH="1" flipV="1">
            <a:off x="5414010" y="531558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85" name="CaixaDeTexto 47"/>
          <p:cNvSpPr txBox="1"/>
          <p:nvPr/>
        </p:nvSpPr>
        <p:spPr>
          <a:xfrm>
            <a:off x="3862619" y="528093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286" name="CaixaDeTexto 47"/>
          <p:cNvSpPr txBox="1"/>
          <p:nvPr/>
        </p:nvSpPr>
        <p:spPr>
          <a:xfrm>
            <a:off x="10015134" y="530506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1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369570"/>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Notemos agora que a ligação em vermelho, V2, o circuito nao se altera.  </a:t>
            </a:r>
            <a:endParaRPr lang="pt-BR" sz="2400" b="1" dirty="0" smtClean="0">
              <a:latin typeface="Comic Sans MS" panose="030F0702030302020204" pitchFamily="66" charset="0"/>
              <a:cs typeface="Comic Sans MS" panose="030F0702030302020204" pitchFamily="66" charset="0"/>
              <a:sym typeface="+mn-ea"/>
            </a:endParaRPr>
          </a:p>
        </p:txBody>
      </p:sp>
      <p:sp>
        <p:nvSpPr>
          <p:cNvPr id="179" name="Seta para a direita 178"/>
          <p:cNvSpPr/>
          <p:nvPr/>
        </p:nvSpPr>
        <p:spPr>
          <a:xfrm>
            <a:off x="5717540" y="3949065"/>
            <a:ext cx="1086485" cy="61214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 name="Conector Reto 5"/>
          <p:cNvCxnSpPr/>
          <p:nvPr/>
        </p:nvCxnSpPr>
        <p:spPr>
          <a:xfrm flipV="1">
            <a:off x="4117376" y="28603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 name="Caixa de Texto 18"/>
              <p:cNvSpPr txBox="1"/>
              <p:nvPr/>
            </p:nvSpPr>
            <p:spPr>
              <a:xfrm>
                <a:off x="4291330" y="3836670"/>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4291330" y="3836670"/>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20" name="Caixa de Texto 23"/>
          <p:cNvSpPr txBox="1"/>
          <p:nvPr/>
        </p:nvSpPr>
        <p:spPr>
          <a:xfrm>
            <a:off x="1490980" y="355663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2110105" y="404939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278765" y="29038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741045" y="365188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942340" y="36518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918845" y="284924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694690" y="2945130"/>
            <a:ext cx="449580" cy="416560"/>
            <a:chOff x="9221" y="3503"/>
            <a:chExt cx="708" cy="656"/>
          </a:xfrm>
        </p:grpSpPr>
        <p:sp>
          <p:nvSpPr>
            <p:cNvPr id="2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9" name="Caixa de Texto 23"/>
          <p:cNvSpPr txBox="1"/>
          <p:nvPr/>
        </p:nvSpPr>
        <p:spPr>
          <a:xfrm>
            <a:off x="1208405" y="234759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30" name="CaixaDeTexto 47"/>
          <p:cNvSpPr txBox="1"/>
          <p:nvPr/>
        </p:nvSpPr>
        <p:spPr>
          <a:xfrm>
            <a:off x="4605020" y="531241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39" name="Conector Reto 38"/>
          <p:cNvCxnSpPr/>
          <p:nvPr/>
        </p:nvCxnSpPr>
        <p:spPr>
          <a:xfrm flipV="1">
            <a:off x="2134906" y="28381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2" name="Retângulo 77"/>
          <p:cNvSpPr/>
          <p:nvPr/>
        </p:nvSpPr>
        <p:spPr>
          <a:xfrm rot="5400000" flipH="1">
            <a:off x="1918671" y="337007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6" name="CaixaDeTexto 47"/>
          <p:cNvSpPr txBox="1"/>
          <p:nvPr/>
        </p:nvSpPr>
        <p:spPr>
          <a:xfrm>
            <a:off x="2295525" y="39738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8" name="Conector Reto 47"/>
          <p:cNvCxnSpPr/>
          <p:nvPr/>
        </p:nvCxnSpPr>
        <p:spPr>
          <a:xfrm rot="16200000">
            <a:off x="2545021" y="479233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oup 94"/>
          <p:cNvGrpSpPr/>
          <p:nvPr/>
        </p:nvGrpSpPr>
        <p:grpSpPr>
          <a:xfrm rot="16200000">
            <a:off x="4653624" y="4582243"/>
            <a:ext cx="260985" cy="1295677"/>
            <a:chOff x="15542" y="6157"/>
            <a:chExt cx="357" cy="1822"/>
          </a:xfrm>
        </p:grpSpPr>
        <p:cxnSp>
          <p:nvCxnSpPr>
            <p:cNvPr id="50"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90"/>
          <p:cNvCxnSpPr/>
          <p:nvPr/>
        </p:nvCxnSpPr>
        <p:spPr>
          <a:xfrm>
            <a:off x="5286375" y="56438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90"/>
          <p:cNvCxnSpPr/>
          <p:nvPr/>
        </p:nvCxnSpPr>
        <p:spPr>
          <a:xfrm>
            <a:off x="4105910" y="285242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94"/>
          <p:cNvGrpSpPr/>
          <p:nvPr/>
        </p:nvGrpSpPr>
        <p:grpSpPr>
          <a:xfrm rot="16200000">
            <a:off x="1395874" y="2260939"/>
            <a:ext cx="260985" cy="1188043"/>
            <a:chOff x="15542" y="6272"/>
            <a:chExt cx="357" cy="1671"/>
          </a:xfrm>
        </p:grpSpPr>
        <p:cxnSp>
          <p:nvCxnSpPr>
            <p:cNvPr id="57" name="Conector Reto 56"/>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2" name="Conector Reto 61"/>
          <p:cNvCxnSpPr/>
          <p:nvPr/>
        </p:nvCxnSpPr>
        <p:spPr>
          <a:xfrm flipV="1">
            <a:off x="2134906" y="37620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1917401" y="442036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4" name="Caixa de Texto 23"/>
          <p:cNvSpPr txBox="1"/>
          <p:nvPr/>
        </p:nvSpPr>
        <p:spPr>
          <a:xfrm>
            <a:off x="1507490" y="468122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65" name="Grupo 55"/>
          <p:cNvGrpSpPr/>
          <p:nvPr/>
        </p:nvGrpSpPr>
        <p:grpSpPr>
          <a:xfrm rot="0">
            <a:off x="2714625" y="2838450"/>
            <a:ext cx="416560" cy="1200785"/>
            <a:chOff x="3114" y="6151"/>
            <a:chExt cx="656" cy="1891"/>
          </a:xfrm>
        </p:grpSpPr>
        <p:cxnSp>
          <p:nvCxnSpPr>
            <p:cNvPr id="66"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2" name="Grupo 55"/>
          <p:cNvGrpSpPr/>
          <p:nvPr/>
        </p:nvGrpSpPr>
        <p:grpSpPr>
          <a:xfrm rot="0">
            <a:off x="2714625" y="4017010"/>
            <a:ext cx="416560" cy="1200785"/>
            <a:chOff x="3114" y="6151"/>
            <a:chExt cx="656" cy="1891"/>
          </a:xfrm>
        </p:grpSpPr>
        <p:cxnSp>
          <p:nvCxnSpPr>
            <p:cNvPr id="7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2" name="Grupo 55"/>
          <p:cNvGrpSpPr/>
          <p:nvPr/>
        </p:nvGrpSpPr>
        <p:grpSpPr>
          <a:xfrm rot="16200000">
            <a:off x="3296920" y="2233930"/>
            <a:ext cx="416560" cy="1200785"/>
            <a:chOff x="3114" y="6151"/>
            <a:chExt cx="656" cy="1891"/>
          </a:xfrm>
        </p:grpSpPr>
        <p:cxnSp>
          <p:nvCxnSpPr>
            <p:cNvPr id="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91" name="Grupo 55"/>
          <p:cNvGrpSpPr/>
          <p:nvPr/>
        </p:nvGrpSpPr>
        <p:grpSpPr>
          <a:xfrm rot="16200000">
            <a:off x="3296920" y="4587875"/>
            <a:ext cx="416560" cy="1200785"/>
            <a:chOff x="3114" y="6151"/>
            <a:chExt cx="656" cy="1891"/>
          </a:xfrm>
        </p:grpSpPr>
        <p:cxnSp>
          <p:nvCxnSpPr>
            <p:cNvPr id="9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6" name="Conector Reto 95"/>
          <p:cNvCxnSpPr/>
          <p:nvPr/>
        </p:nvCxnSpPr>
        <p:spPr>
          <a:xfrm flipV="1">
            <a:off x="4117376" y="37614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a:off x="3923447" y="3882078"/>
            <a:ext cx="387626" cy="552342"/>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1" name="Conector Reto 100"/>
          <p:cNvCxnSpPr/>
          <p:nvPr/>
        </p:nvCxnSpPr>
        <p:spPr>
          <a:xfrm rot="16200000">
            <a:off x="2491046" y="244029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2" name="CaixaDeTexto 47"/>
          <p:cNvSpPr txBox="1"/>
          <p:nvPr/>
        </p:nvSpPr>
        <p:spPr>
          <a:xfrm>
            <a:off x="1858645" y="23888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3" name="Caixa de Texto 23"/>
          <p:cNvSpPr txBox="1"/>
          <p:nvPr/>
        </p:nvSpPr>
        <p:spPr>
          <a:xfrm>
            <a:off x="2261870" y="330581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4" name="Caixa de Texto 23"/>
          <p:cNvSpPr txBox="1"/>
          <p:nvPr/>
        </p:nvSpPr>
        <p:spPr>
          <a:xfrm>
            <a:off x="2276475" y="45085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5" name="Caixa de Texto 23"/>
          <p:cNvSpPr txBox="1"/>
          <p:nvPr/>
        </p:nvSpPr>
        <p:spPr>
          <a:xfrm>
            <a:off x="3135630" y="226441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6" name="Caixa de Texto 23"/>
          <p:cNvSpPr txBox="1"/>
          <p:nvPr/>
        </p:nvSpPr>
        <p:spPr>
          <a:xfrm>
            <a:off x="3083560" y="531241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07" name="Conector Reto 114"/>
          <p:cNvCxnSpPr/>
          <p:nvPr/>
        </p:nvCxnSpPr>
        <p:spPr>
          <a:xfrm flipH="1" flipV="1">
            <a:off x="2136140" y="50901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8" name="Conector Reto 90"/>
          <p:cNvCxnSpPr/>
          <p:nvPr/>
        </p:nvCxnSpPr>
        <p:spPr>
          <a:xfrm>
            <a:off x="1990725" y="5558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Conector Reto 114"/>
          <p:cNvCxnSpPr/>
          <p:nvPr/>
        </p:nvCxnSpPr>
        <p:spPr>
          <a:xfrm flipH="1" flipV="1">
            <a:off x="4573905" y="285623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2" name="Conector Reto 90"/>
          <p:cNvCxnSpPr/>
          <p:nvPr/>
        </p:nvCxnSpPr>
        <p:spPr>
          <a:xfrm>
            <a:off x="4429125" y="33058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114"/>
          <p:cNvCxnSpPr/>
          <p:nvPr/>
        </p:nvCxnSpPr>
        <p:spPr>
          <a:xfrm flipH="1" flipV="1">
            <a:off x="5431155" y="519430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10180356" y="28972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 name="Caixa de Texto 4"/>
              <p:cNvSpPr txBox="1"/>
              <p:nvPr/>
            </p:nvSpPr>
            <p:spPr>
              <a:xfrm>
                <a:off x="10354310" y="3873500"/>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0354310" y="3873500"/>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7" name="Caixa de Texto 23"/>
          <p:cNvSpPr txBox="1"/>
          <p:nvPr/>
        </p:nvSpPr>
        <p:spPr>
          <a:xfrm>
            <a:off x="7553960" y="359346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9" name="CaixaDeTexto 47"/>
          <p:cNvSpPr txBox="1"/>
          <p:nvPr/>
        </p:nvSpPr>
        <p:spPr>
          <a:xfrm>
            <a:off x="6341745" y="294068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 name="Conector Reto 37"/>
          <p:cNvCxnSpPr/>
          <p:nvPr/>
        </p:nvCxnSpPr>
        <p:spPr>
          <a:xfrm>
            <a:off x="6804025" y="36887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7005320" y="36887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4"/>
          <p:cNvCxnSpPr/>
          <p:nvPr/>
        </p:nvCxnSpPr>
        <p:spPr>
          <a:xfrm flipH="1" flipV="1">
            <a:off x="6981825" y="28860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rot="0">
            <a:off x="6757670" y="2981960"/>
            <a:ext cx="449580" cy="416560"/>
            <a:chOff x="9221" y="3503"/>
            <a:chExt cx="708" cy="656"/>
          </a:xfrm>
        </p:grpSpPr>
        <p:sp>
          <p:nvSpPr>
            <p:cNvPr id="1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6" name="Caixa de Texto 23"/>
          <p:cNvSpPr txBox="1"/>
          <p:nvPr/>
        </p:nvSpPr>
        <p:spPr>
          <a:xfrm>
            <a:off x="7271385" y="23844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7" name="CaixaDeTexto 47"/>
          <p:cNvSpPr txBox="1"/>
          <p:nvPr/>
        </p:nvSpPr>
        <p:spPr>
          <a:xfrm>
            <a:off x="10668000" y="534924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18" name="Conector Reto 17"/>
          <p:cNvCxnSpPr/>
          <p:nvPr/>
        </p:nvCxnSpPr>
        <p:spPr>
          <a:xfrm flipV="1">
            <a:off x="8197886" y="28750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1" name="Retângulo 77"/>
          <p:cNvSpPr/>
          <p:nvPr/>
        </p:nvSpPr>
        <p:spPr>
          <a:xfrm rot="5400000" flipH="1">
            <a:off x="7981651" y="340690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33" name="Conector Reto 32"/>
          <p:cNvCxnSpPr/>
          <p:nvPr/>
        </p:nvCxnSpPr>
        <p:spPr>
          <a:xfrm rot="16200000">
            <a:off x="8608001" y="482916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4" name="Group 94"/>
          <p:cNvGrpSpPr/>
          <p:nvPr/>
        </p:nvGrpSpPr>
        <p:grpSpPr>
          <a:xfrm rot="16200000">
            <a:off x="10716604" y="4619073"/>
            <a:ext cx="260985" cy="1295677"/>
            <a:chOff x="15542" y="6157"/>
            <a:chExt cx="357" cy="1822"/>
          </a:xfrm>
        </p:grpSpPr>
        <p:cxnSp>
          <p:nvCxnSpPr>
            <p:cNvPr id="3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7" name="Conector Reto 90"/>
          <p:cNvCxnSpPr/>
          <p:nvPr/>
        </p:nvCxnSpPr>
        <p:spPr>
          <a:xfrm>
            <a:off x="11349355" y="56807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90"/>
          <p:cNvCxnSpPr/>
          <p:nvPr/>
        </p:nvCxnSpPr>
        <p:spPr>
          <a:xfrm>
            <a:off x="10168890" y="288925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0" name="Group 94"/>
          <p:cNvGrpSpPr/>
          <p:nvPr/>
        </p:nvGrpSpPr>
        <p:grpSpPr>
          <a:xfrm rot="16200000">
            <a:off x="7458854" y="2297769"/>
            <a:ext cx="260985" cy="1188043"/>
            <a:chOff x="15542" y="6272"/>
            <a:chExt cx="357" cy="1671"/>
          </a:xfrm>
        </p:grpSpPr>
        <p:cxnSp>
          <p:nvCxnSpPr>
            <p:cNvPr id="41" name="Conector Reto 40"/>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4" name="Conector Reto 43"/>
          <p:cNvCxnSpPr/>
          <p:nvPr/>
        </p:nvCxnSpPr>
        <p:spPr>
          <a:xfrm flipV="1">
            <a:off x="8197886" y="37989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7980381" y="445719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7" name="Caixa de Texto 23"/>
          <p:cNvSpPr txBox="1"/>
          <p:nvPr/>
        </p:nvSpPr>
        <p:spPr>
          <a:xfrm>
            <a:off x="7570470" y="47180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55" name="Grupo 55"/>
          <p:cNvGrpSpPr/>
          <p:nvPr/>
        </p:nvGrpSpPr>
        <p:grpSpPr>
          <a:xfrm rot="0">
            <a:off x="8777605" y="2875280"/>
            <a:ext cx="416560" cy="1200785"/>
            <a:chOff x="3114" y="6151"/>
            <a:chExt cx="656" cy="1891"/>
          </a:xfrm>
        </p:grpSpPr>
        <p:cxnSp>
          <p:nvCxnSpPr>
            <p:cNvPr id="56"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68" name="Grupo 55"/>
          <p:cNvGrpSpPr/>
          <p:nvPr/>
        </p:nvGrpSpPr>
        <p:grpSpPr>
          <a:xfrm rot="0">
            <a:off x="8777605" y="4053840"/>
            <a:ext cx="416560" cy="1200785"/>
            <a:chOff x="3114" y="6151"/>
            <a:chExt cx="656" cy="1891"/>
          </a:xfrm>
        </p:grpSpPr>
        <p:cxnSp>
          <p:nvCxnSpPr>
            <p:cNvPr id="7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0" name="Grupo 55"/>
          <p:cNvGrpSpPr/>
          <p:nvPr/>
        </p:nvGrpSpPr>
        <p:grpSpPr>
          <a:xfrm rot="16200000">
            <a:off x="9359900" y="2270760"/>
            <a:ext cx="416560" cy="1200785"/>
            <a:chOff x="3114" y="6151"/>
            <a:chExt cx="656" cy="1891"/>
          </a:xfrm>
        </p:grpSpPr>
        <p:cxnSp>
          <p:nvCxnSpPr>
            <p:cNvPr id="81"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7" name="Grupo 55"/>
          <p:cNvGrpSpPr/>
          <p:nvPr/>
        </p:nvGrpSpPr>
        <p:grpSpPr>
          <a:xfrm rot="16200000">
            <a:off x="9359900" y="4624705"/>
            <a:ext cx="416560" cy="1200785"/>
            <a:chOff x="3114" y="6151"/>
            <a:chExt cx="656" cy="1891"/>
          </a:xfrm>
        </p:grpSpPr>
        <p:cxnSp>
          <p:nvCxnSpPr>
            <p:cNvPr id="10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0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12" name="Conector Reto 111"/>
          <p:cNvCxnSpPr/>
          <p:nvPr/>
        </p:nvCxnSpPr>
        <p:spPr>
          <a:xfrm flipV="1">
            <a:off x="10180356" y="37982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3" name="Grupo 112"/>
          <p:cNvGrpSpPr/>
          <p:nvPr/>
        </p:nvGrpSpPr>
        <p:grpSpPr>
          <a:xfrm>
            <a:off x="9986427" y="3918908"/>
            <a:ext cx="387626" cy="552342"/>
            <a:chOff x="7555792" y="2647951"/>
            <a:chExt cx="387626" cy="552342"/>
          </a:xfrm>
          <a:solidFill>
            <a:srgbClr val="00B0F0">
              <a:alpha val="97000"/>
            </a:srgbClr>
          </a:solidFill>
        </p:grpSpPr>
        <p:sp>
          <p:nvSpPr>
            <p:cNvPr id="114" name="Elipse 1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8554026" y="247712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7921625" y="24257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8" name="Caixa de Texto 23"/>
          <p:cNvSpPr txBox="1"/>
          <p:nvPr/>
        </p:nvSpPr>
        <p:spPr>
          <a:xfrm>
            <a:off x="8324850" y="33426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19" name="Caixa de Texto 23"/>
          <p:cNvSpPr txBox="1"/>
          <p:nvPr/>
        </p:nvSpPr>
        <p:spPr>
          <a:xfrm>
            <a:off x="8358505" y="45085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21" name="Caixa de Texto 23"/>
          <p:cNvSpPr txBox="1"/>
          <p:nvPr/>
        </p:nvSpPr>
        <p:spPr>
          <a:xfrm>
            <a:off x="9198610" y="23012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9146540" y="53492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Reto 114"/>
          <p:cNvCxnSpPr/>
          <p:nvPr/>
        </p:nvCxnSpPr>
        <p:spPr>
          <a:xfrm flipH="1" flipV="1">
            <a:off x="8199120" y="51269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5" name="Conector Reto 90"/>
          <p:cNvCxnSpPr/>
          <p:nvPr/>
        </p:nvCxnSpPr>
        <p:spPr>
          <a:xfrm>
            <a:off x="8053705" y="55949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14"/>
          <p:cNvCxnSpPr/>
          <p:nvPr/>
        </p:nvCxnSpPr>
        <p:spPr>
          <a:xfrm flipH="1" flipV="1">
            <a:off x="10636885" y="28930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7" name="Conector Reto 90"/>
          <p:cNvCxnSpPr/>
          <p:nvPr/>
        </p:nvCxnSpPr>
        <p:spPr>
          <a:xfrm>
            <a:off x="10492105" y="33426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14"/>
          <p:cNvCxnSpPr/>
          <p:nvPr/>
        </p:nvCxnSpPr>
        <p:spPr>
          <a:xfrm flipH="1" flipV="1">
            <a:off x="11494135" y="523113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9" name="CaixaDeTexto 47"/>
          <p:cNvSpPr txBox="1"/>
          <p:nvPr/>
        </p:nvSpPr>
        <p:spPr>
          <a:xfrm>
            <a:off x="3870239" y="513107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30" name="CaixaDeTexto 47"/>
          <p:cNvSpPr txBox="1"/>
          <p:nvPr/>
        </p:nvSpPr>
        <p:spPr>
          <a:xfrm>
            <a:off x="9933219" y="518378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1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465455"/>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Por fim podemos redenhar para ficar mais claro como podemos fazer a analise </a:t>
            </a:r>
            <a:endParaRPr lang="pt-BR" sz="2400" b="1" dirty="0" smtClean="0">
              <a:latin typeface="Comic Sans MS" panose="030F0702030302020204" pitchFamily="66" charset="0"/>
              <a:cs typeface="Comic Sans MS" panose="030F0702030302020204" pitchFamily="66" charset="0"/>
              <a:sym typeface="+mn-ea"/>
            </a:endParaRPr>
          </a:p>
        </p:txBody>
      </p:sp>
      <p:sp>
        <p:nvSpPr>
          <p:cNvPr id="179" name="Seta para a direita 178"/>
          <p:cNvSpPr/>
          <p:nvPr/>
        </p:nvSpPr>
        <p:spPr>
          <a:xfrm>
            <a:off x="5527675" y="367728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4" name="Conector Reto 3"/>
          <p:cNvCxnSpPr/>
          <p:nvPr/>
        </p:nvCxnSpPr>
        <p:spPr>
          <a:xfrm flipV="1">
            <a:off x="3963706" y="26171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 name="Caixa de Texto 4"/>
              <p:cNvSpPr txBox="1"/>
              <p:nvPr/>
            </p:nvSpPr>
            <p:spPr>
              <a:xfrm>
                <a:off x="4137660" y="359346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137660" y="359346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7" name="Caixa de Texto 23"/>
          <p:cNvSpPr txBox="1"/>
          <p:nvPr/>
        </p:nvSpPr>
        <p:spPr>
          <a:xfrm>
            <a:off x="1337310" y="33134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9" name="CaixaDeTexto 47"/>
          <p:cNvSpPr txBox="1"/>
          <p:nvPr/>
        </p:nvSpPr>
        <p:spPr>
          <a:xfrm>
            <a:off x="125095" y="26606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 name="Conector Reto 37"/>
          <p:cNvCxnSpPr/>
          <p:nvPr/>
        </p:nvCxnSpPr>
        <p:spPr>
          <a:xfrm>
            <a:off x="587375" y="34086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788670" y="3408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4"/>
          <p:cNvCxnSpPr/>
          <p:nvPr/>
        </p:nvCxnSpPr>
        <p:spPr>
          <a:xfrm flipH="1" flipV="1">
            <a:off x="765175" y="26060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rot="0">
            <a:off x="541020" y="2701925"/>
            <a:ext cx="449580" cy="416560"/>
            <a:chOff x="9221" y="3503"/>
            <a:chExt cx="708" cy="656"/>
          </a:xfrm>
        </p:grpSpPr>
        <p:sp>
          <p:nvSpPr>
            <p:cNvPr id="1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6" name="Caixa de Texto 23"/>
          <p:cNvSpPr txBox="1"/>
          <p:nvPr/>
        </p:nvSpPr>
        <p:spPr>
          <a:xfrm>
            <a:off x="1054735" y="21043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7" name="CaixaDeTexto 47"/>
          <p:cNvSpPr txBox="1"/>
          <p:nvPr/>
        </p:nvSpPr>
        <p:spPr>
          <a:xfrm>
            <a:off x="4451350" y="506920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18" name="Conector Reto 17"/>
          <p:cNvCxnSpPr/>
          <p:nvPr/>
        </p:nvCxnSpPr>
        <p:spPr>
          <a:xfrm flipV="1">
            <a:off x="1981236" y="25949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1" name="Retângulo 77"/>
          <p:cNvSpPr/>
          <p:nvPr/>
        </p:nvSpPr>
        <p:spPr>
          <a:xfrm rot="5400000" flipH="1">
            <a:off x="1765001" y="312686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33" name="Conector Reto 32"/>
          <p:cNvCxnSpPr/>
          <p:nvPr/>
        </p:nvCxnSpPr>
        <p:spPr>
          <a:xfrm rot="16200000">
            <a:off x="2391351" y="454913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4" name="Group 94"/>
          <p:cNvGrpSpPr/>
          <p:nvPr/>
        </p:nvGrpSpPr>
        <p:grpSpPr>
          <a:xfrm rot="16200000">
            <a:off x="4484714" y="4354278"/>
            <a:ext cx="260985" cy="1295677"/>
            <a:chOff x="15542" y="6157"/>
            <a:chExt cx="357" cy="1822"/>
          </a:xfrm>
        </p:grpSpPr>
        <p:cxnSp>
          <p:nvCxnSpPr>
            <p:cNvPr id="3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7" name="Conector Reto 90"/>
          <p:cNvCxnSpPr/>
          <p:nvPr/>
        </p:nvCxnSpPr>
        <p:spPr>
          <a:xfrm>
            <a:off x="5132705" y="54006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90"/>
          <p:cNvCxnSpPr/>
          <p:nvPr/>
        </p:nvCxnSpPr>
        <p:spPr>
          <a:xfrm>
            <a:off x="3952240" y="262445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0" name="Group 94"/>
          <p:cNvGrpSpPr/>
          <p:nvPr/>
        </p:nvGrpSpPr>
        <p:grpSpPr>
          <a:xfrm rot="16200000">
            <a:off x="1242204" y="2017734"/>
            <a:ext cx="260985" cy="1188043"/>
            <a:chOff x="15542" y="6272"/>
            <a:chExt cx="357" cy="1671"/>
          </a:xfrm>
        </p:grpSpPr>
        <p:cxnSp>
          <p:nvCxnSpPr>
            <p:cNvPr id="41" name="Conector Reto 40"/>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4" name="Conector Reto 43"/>
          <p:cNvCxnSpPr/>
          <p:nvPr/>
        </p:nvCxnSpPr>
        <p:spPr>
          <a:xfrm flipV="1">
            <a:off x="1981236" y="35188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1763731" y="41771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7" name="Caixa de Texto 23"/>
          <p:cNvSpPr txBox="1"/>
          <p:nvPr/>
        </p:nvSpPr>
        <p:spPr>
          <a:xfrm>
            <a:off x="1353820" y="443801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55" name="Grupo 55"/>
          <p:cNvGrpSpPr/>
          <p:nvPr/>
        </p:nvGrpSpPr>
        <p:grpSpPr>
          <a:xfrm rot="0">
            <a:off x="2560955" y="2595245"/>
            <a:ext cx="416560" cy="1200785"/>
            <a:chOff x="3114" y="6151"/>
            <a:chExt cx="656" cy="1891"/>
          </a:xfrm>
        </p:grpSpPr>
        <p:cxnSp>
          <p:nvCxnSpPr>
            <p:cNvPr id="56"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68" name="Grupo 55"/>
          <p:cNvGrpSpPr/>
          <p:nvPr/>
        </p:nvGrpSpPr>
        <p:grpSpPr>
          <a:xfrm rot="0">
            <a:off x="2560955" y="3773805"/>
            <a:ext cx="416560" cy="1200785"/>
            <a:chOff x="3114" y="6151"/>
            <a:chExt cx="656" cy="1891"/>
          </a:xfrm>
        </p:grpSpPr>
        <p:cxnSp>
          <p:nvCxnSpPr>
            <p:cNvPr id="7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0" name="Grupo 55"/>
          <p:cNvGrpSpPr/>
          <p:nvPr/>
        </p:nvGrpSpPr>
        <p:grpSpPr>
          <a:xfrm rot="16200000">
            <a:off x="3143250" y="2005965"/>
            <a:ext cx="416560" cy="1200785"/>
            <a:chOff x="3114" y="6151"/>
            <a:chExt cx="656" cy="1891"/>
          </a:xfrm>
        </p:grpSpPr>
        <p:cxnSp>
          <p:nvCxnSpPr>
            <p:cNvPr id="81"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7" name="Grupo 55"/>
          <p:cNvGrpSpPr/>
          <p:nvPr/>
        </p:nvGrpSpPr>
        <p:grpSpPr>
          <a:xfrm rot="16200000">
            <a:off x="3143250" y="4344670"/>
            <a:ext cx="416560" cy="1200785"/>
            <a:chOff x="3114" y="6151"/>
            <a:chExt cx="656" cy="1891"/>
          </a:xfrm>
        </p:grpSpPr>
        <p:cxnSp>
          <p:nvCxnSpPr>
            <p:cNvPr id="10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0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12" name="Conector Reto 111"/>
          <p:cNvCxnSpPr/>
          <p:nvPr/>
        </p:nvCxnSpPr>
        <p:spPr>
          <a:xfrm flipV="1">
            <a:off x="3963706" y="35182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3" name="Grupo 112"/>
          <p:cNvGrpSpPr/>
          <p:nvPr/>
        </p:nvGrpSpPr>
        <p:grpSpPr>
          <a:xfrm>
            <a:off x="3769777" y="3638873"/>
            <a:ext cx="387626" cy="552342"/>
            <a:chOff x="7555792" y="2647951"/>
            <a:chExt cx="387626" cy="552342"/>
          </a:xfrm>
          <a:solidFill>
            <a:srgbClr val="00B0F0">
              <a:alpha val="97000"/>
            </a:srgbClr>
          </a:solidFill>
        </p:grpSpPr>
        <p:sp>
          <p:nvSpPr>
            <p:cNvPr id="114" name="Elipse 1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2337376" y="221233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1704975" y="21336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8" name="Caixa de Texto 23"/>
          <p:cNvSpPr txBox="1"/>
          <p:nvPr/>
        </p:nvSpPr>
        <p:spPr>
          <a:xfrm>
            <a:off x="2108200" y="31013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19" name="Caixa de Texto 23"/>
          <p:cNvSpPr txBox="1"/>
          <p:nvPr/>
        </p:nvSpPr>
        <p:spPr>
          <a:xfrm>
            <a:off x="2108200" y="42767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21" name="Caixa de Texto 23"/>
          <p:cNvSpPr txBox="1"/>
          <p:nvPr/>
        </p:nvSpPr>
        <p:spPr>
          <a:xfrm>
            <a:off x="2981960" y="194056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929890" y="506920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Reto 114"/>
          <p:cNvCxnSpPr/>
          <p:nvPr/>
        </p:nvCxnSpPr>
        <p:spPr>
          <a:xfrm flipH="1" flipV="1">
            <a:off x="1982470" y="484695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5" name="Conector Reto 90"/>
          <p:cNvCxnSpPr/>
          <p:nvPr/>
        </p:nvCxnSpPr>
        <p:spPr>
          <a:xfrm>
            <a:off x="1837055" y="53149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14"/>
          <p:cNvCxnSpPr/>
          <p:nvPr/>
        </p:nvCxnSpPr>
        <p:spPr>
          <a:xfrm flipH="1" flipV="1">
            <a:off x="4420235" y="261302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7" name="Conector Reto 90"/>
          <p:cNvCxnSpPr/>
          <p:nvPr/>
        </p:nvCxnSpPr>
        <p:spPr>
          <a:xfrm>
            <a:off x="4275455" y="30626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14"/>
          <p:cNvCxnSpPr/>
          <p:nvPr/>
        </p:nvCxnSpPr>
        <p:spPr>
          <a:xfrm flipH="1" flipV="1">
            <a:off x="5277485" y="495109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 name="Conector Reto 1"/>
          <p:cNvCxnSpPr/>
          <p:nvPr/>
        </p:nvCxnSpPr>
        <p:spPr>
          <a:xfrm flipV="1">
            <a:off x="10111776" y="3381097"/>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 name="Caixa de Texto 7"/>
              <p:cNvSpPr txBox="1"/>
              <p:nvPr/>
            </p:nvSpPr>
            <p:spPr>
              <a:xfrm>
                <a:off x="10270490" y="380428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0270490" y="380428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32" name="Caixa de Texto 23"/>
          <p:cNvSpPr txBox="1"/>
          <p:nvPr/>
        </p:nvSpPr>
        <p:spPr>
          <a:xfrm>
            <a:off x="7325995" y="364680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2r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9" name="Conector Reto 37"/>
          <p:cNvCxnSpPr/>
          <p:nvPr/>
        </p:nvCxnSpPr>
        <p:spPr>
          <a:xfrm>
            <a:off x="6720205" y="36195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74"/>
          <p:cNvCxnSpPr/>
          <p:nvPr/>
        </p:nvCxnSpPr>
        <p:spPr>
          <a:xfrm>
            <a:off x="6921500" y="36195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1" name="Conector Reto 114"/>
          <p:cNvCxnSpPr/>
          <p:nvPr/>
        </p:nvCxnSpPr>
        <p:spPr>
          <a:xfrm flipH="1" flipV="1">
            <a:off x="6898005" y="28168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3" name="Grupo 132"/>
          <p:cNvGrpSpPr/>
          <p:nvPr/>
        </p:nvGrpSpPr>
        <p:grpSpPr>
          <a:xfrm rot="0">
            <a:off x="6673850" y="2912745"/>
            <a:ext cx="449580" cy="416560"/>
            <a:chOff x="9221" y="3503"/>
            <a:chExt cx="708" cy="656"/>
          </a:xfrm>
        </p:grpSpPr>
        <p:sp>
          <p:nvSpPr>
            <p:cNvPr id="13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36" name="CaixaDeTexto 47"/>
          <p:cNvSpPr txBox="1"/>
          <p:nvPr/>
        </p:nvSpPr>
        <p:spPr>
          <a:xfrm>
            <a:off x="10556875" y="486918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137" name="Conector Reto 136"/>
          <p:cNvCxnSpPr/>
          <p:nvPr/>
        </p:nvCxnSpPr>
        <p:spPr>
          <a:xfrm flipV="1">
            <a:off x="8114066" y="28057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8" name="Retângulo 77"/>
          <p:cNvSpPr/>
          <p:nvPr/>
        </p:nvSpPr>
        <p:spPr>
          <a:xfrm rot="5400000" flipH="1">
            <a:off x="7897831" y="333768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40" name="Group 94"/>
          <p:cNvGrpSpPr/>
          <p:nvPr/>
        </p:nvGrpSpPr>
        <p:grpSpPr>
          <a:xfrm rot="16200000">
            <a:off x="10605479" y="4139013"/>
            <a:ext cx="260985" cy="1295677"/>
            <a:chOff x="15542" y="6157"/>
            <a:chExt cx="357" cy="1822"/>
          </a:xfrm>
        </p:grpSpPr>
        <p:cxnSp>
          <p:nvCxnSpPr>
            <p:cNvPr id="141"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3" name="Conector Reto 90"/>
          <p:cNvCxnSpPr/>
          <p:nvPr/>
        </p:nvCxnSpPr>
        <p:spPr>
          <a:xfrm>
            <a:off x="8693785" y="42538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90"/>
          <p:cNvCxnSpPr/>
          <p:nvPr/>
        </p:nvCxnSpPr>
        <p:spPr>
          <a:xfrm>
            <a:off x="10085070" y="282003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94"/>
          <p:cNvGrpSpPr/>
          <p:nvPr/>
        </p:nvGrpSpPr>
        <p:grpSpPr>
          <a:xfrm rot="16200000">
            <a:off x="7375034" y="2228554"/>
            <a:ext cx="260985" cy="1188043"/>
            <a:chOff x="15542" y="6272"/>
            <a:chExt cx="357" cy="1671"/>
          </a:xfrm>
        </p:grpSpPr>
        <p:cxnSp>
          <p:nvCxnSpPr>
            <p:cNvPr id="146" name="Conector Reto 145"/>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51" name="Grupo 55"/>
          <p:cNvGrpSpPr/>
          <p:nvPr/>
        </p:nvGrpSpPr>
        <p:grpSpPr>
          <a:xfrm rot="0">
            <a:off x="8693785" y="2806065"/>
            <a:ext cx="416560" cy="1200785"/>
            <a:chOff x="3114" y="6151"/>
            <a:chExt cx="656" cy="1891"/>
          </a:xfrm>
        </p:grpSpPr>
        <p:cxnSp>
          <p:nvCxnSpPr>
            <p:cNvPr id="15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1" name="Grupo 55"/>
          <p:cNvGrpSpPr/>
          <p:nvPr/>
        </p:nvGrpSpPr>
        <p:grpSpPr>
          <a:xfrm rot="16200000">
            <a:off x="9276080" y="2201545"/>
            <a:ext cx="416560" cy="1200785"/>
            <a:chOff x="3114" y="6151"/>
            <a:chExt cx="656" cy="1891"/>
          </a:xfrm>
        </p:grpSpPr>
        <p:cxnSp>
          <p:nvCxnSpPr>
            <p:cNvPr id="16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upo 55"/>
          <p:cNvGrpSpPr/>
          <p:nvPr/>
        </p:nvGrpSpPr>
        <p:grpSpPr>
          <a:xfrm rot="0">
            <a:off x="9912350" y="4571365"/>
            <a:ext cx="416560" cy="1200785"/>
            <a:chOff x="3114" y="6151"/>
            <a:chExt cx="656" cy="1891"/>
          </a:xfrm>
        </p:grpSpPr>
        <p:cxnSp>
          <p:nvCxnSpPr>
            <p:cNvPr id="16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71" name="Conector Reto 170"/>
          <p:cNvCxnSpPr/>
          <p:nvPr/>
        </p:nvCxnSpPr>
        <p:spPr>
          <a:xfrm flipV="1">
            <a:off x="10111776" y="3729077"/>
            <a:ext cx="0" cy="118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2" name="Grupo 171"/>
          <p:cNvGrpSpPr/>
          <p:nvPr/>
        </p:nvGrpSpPr>
        <p:grpSpPr>
          <a:xfrm>
            <a:off x="9902607" y="3849693"/>
            <a:ext cx="387626" cy="552342"/>
            <a:chOff x="7555792" y="2647951"/>
            <a:chExt cx="387626" cy="552342"/>
          </a:xfrm>
          <a:solidFill>
            <a:srgbClr val="00B0F0">
              <a:alpha val="97000"/>
            </a:srgbClr>
          </a:solidFill>
        </p:grpSpPr>
        <p:sp>
          <p:nvSpPr>
            <p:cNvPr id="173" name="Elipse 17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5" name="Conector Reto 174"/>
          <p:cNvCxnSpPr/>
          <p:nvPr/>
        </p:nvCxnSpPr>
        <p:spPr>
          <a:xfrm rot="16200000">
            <a:off x="8470206" y="240791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77" name="Caixa de Texto 23"/>
          <p:cNvSpPr txBox="1"/>
          <p:nvPr/>
        </p:nvSpPr>
        <p:spPr>
          <a:xfrm>
            <a:off x="8815070" y="340677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dirty="0">
                <a:latin typeface="Symbol" panose="05050102010706020507" charset="0"/>
                <a:cs typeface="Symbol" panose="05050102010706020507" charset="0"/>
              </a:rPr>
              <a:t>/2</a:t>
            </a:r>
            <a:r>
              <a:rPr lang="pt-BR" altLang="en-US" sz="2400" dirty="0">
                <a:latin typeface="Comic Sans MS" panose="030F0702030302020204" pitchFamily="66" charset="0"/>
                <a:cs typeface="Comic Sans MS" panose="030F0702030302020204" pitchFamily="66" charset="0"/>
              </a:rPr>
              <a:t> </a:t>
            </a:r>
            <a:endParaRPr lang="pt-BR" altLang="en-US" sz="2400" dirty="0">
              <a:latin typeface="Comic Sans MS" panose="030F0702030302020204" pitchFamily="66" charset="0"/>
              <a:cs typeface="Comic Sans MS" panose="030F0702030302020204" pitchFamily="66" charset="0"/>
            </a:endParaRPr>
          </a:p>
        </p:txBody>
      </p:sp>
      <p:sp>
        <p:nvSpPr>
          <p:cNvPr id="180" name="Caixa de Texto 23"/>
          <p:cNvSpPr txBox="1"/>
          <p:nvPr/>
        </p:nvSpPr>
        <p:spPr>
          <a:xfrm>
            <a:off x="9384665" y="50742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1" name="Conector Reto 114"/>
          <p:cNvCxnSpPr/>
          <p:nvPr/>
        </p:nvCxnSpPr>
        <p:spPr>
          <a:xfrm flipH="1" flipV="1">
            <a:off x="8884285" y="379412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2" name="Conector Reto 90"/>
          <p:cNvCxnSpPr/>
          <p:nvPr/>
        </p:nvCxnSpPr>
        <p:spPr>
          <a:xfrm>
            <a:off x="7978140" y="42538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Conector Reto 114"/>
          <p:cNvCxnSpPr/>
          <p:nvPr/>
        </p:nvCxnSpPr>
        <p:spPr>
          <a:xfrm flipH="1" flipV="1">
            <a:off x="10553065" y="28238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5" name="Conector Reto 90"/>
          <p:cNvCxnSpPr/>
          <p:nvPr/>
        </p:nvCxnSpPr>
        <p:spPr>
          <a:xfrm>
            <a:off x="10408285" y="32734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114"/>
          <p:cNvCxnSpPr/>
          <p:nvPr/>
        </p:nvCxnSpPr>
        <p:spPr>
          <a:xfrm flipH="1" flipV="1">
            <a:off x="11383010" y="475107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7" name="Caixa de Texto 23"/>
          <p:cNvSpPr txBox="1"/>
          <p:nvPr/>
        </p:nvSpPr>
        <p:spPr>
          <a:xfrm>
            <a:off x="8982075" y="21336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88" name="Caixa de Texto 23"/>
          <p:cNvSpPr txBox="1"/>
          <p:nvPr/>
        </p:nvSpPr>
        <p:spPr>
          <a:xfrm>
            <a:off x="7202805" y="22936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89" name="CaixaDeTexto 47"/>
          <p:cNvSpPr txBox="1"/>
          <p:nvPr/>
        </p:nvSpPr>
        <p:spPr>
          <a:xfrm>
            <a:off x="6336665" y="30283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90" name="CaixaDeTexto 47"/>
          <p:cNvSpPr txBox="1"/>
          <p:nvPr/>
        </p:nvSpPr>
        <p:spPr>
          <a:xfrm>
            <a:off x="7926070" y="23856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1" name="Conector Reto 90"/>
          <p:cNvCxnSpPr/>
          <p:nvPr/>
        </p:nvCxnSpPr>
        <p:spPr>
          <a:xfrm>
            <a:off x="11238865" y="52190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90"/>
          <p:cNvCxnSpPr/>
          <p:nvPr/>
        </p:nvCxnSpPr>
        <p:spPr>
          <a:xfrm>
            <a:off x="9961245" y="57721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3" name="CaixaDeTexto 47"/>
          <p:cNvSpPr txBox="1"/>
          <p:nvPr/>
        </p:nvSpPr>
        <p:spPr>
          <a:xfrm>
            <a:off x="3716569" y="49316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94" name="CaixaDeTexto 47"/>
          <p:cNvSpPr txBox="1"/>
          <p:nvPr/>
        </p:nvSpPr>
        <p:spPr>
          <a:xfrm>
            <a:off x="9618259" y="443448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1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00355" y="517525"/>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Podemos agora analisar</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4060226" y="3266797"/>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 name="Caixa de Texto 7"/>
              <p:cNvSpPr txBox="1"/>
              <p:nvPr/>
            </p:nvSpPr>
            <p:spPr>
              <a:xfrm>
                <a:off x="4234180" y="368998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234180" y="368998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32" name="Caixa de Texto 23"/>
          <p:cNvSpPr txBox="1"/>
          <p:nvPr/>
        </p:nvSpPr>
        <p:spPr>
          <a:xfrm>
            <a:off x="1369695" y="337439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2r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9" name="Conector Reto 37"/>
          <p:cNvCxnSpPr/>
          <p:nvPr/>
        </p:nvCxnSpPr>
        <p:spPr>
          <a:xfrm>
            <a:off x="683895" y="35052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74"/>
          <p:cNvCxnSpPr/>
          <p:nvPr/>
        </p:nvCxnSpPr>
        <p:spPr>
          <a:xfrm>
            <a:off x="885190" y="3505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1" name="Conector Reto 114"/>
          <p:cNvCxnSpPr/>
          <p:nvPr/>
        </p:nvCxnSpPr>
        <p:spPr>
          <a:xfrm flipH="1" flipV="1">
            <a:off x="861695" y="27025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3" name="Grupo 132"/>
          <p:cNvGrpSpPr/>
          <p:nvPr/>
        </p:nvGrpSpPr>
        <p:grpSpPr>
          <a:xfrm rot="0">
            <a:off x="637540" y="2798445"/>
            <a:ext cx="449580" cy="416560"/>
            <a:chOff x="9221" y="3503"/>
            <a:chExt cx="708" cy="656"/>
          </a:xfrm>
        </p:grpSpPr>
        <p:sp>
          <p:nvSpPr>
            <p:cNvPr id="13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36" name="CaixaDeTexto 47"/>
          <p:cNvSpPr txBox="1"/>
          <p:nvPr/>
        </p:nvSpPr>
        <p:spPr>
          <a:xfrm>
            <a:off x="4520565" y="475488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137" name="Conector Reto 136"/>
          <p:cNvCxnSpPr/>
          <p:nvPr/>
        </p:nvCxnSpPr>
        <p:spPr>
          <a:xfrm flipV="1">
            <a:off x="2077756" y="26914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8" name="Retângulo 77"/>
          <p:cNvSpPr/>
          <p:nvPr/>
        </p:nvSpPr>
        <p:spPr>
          <a:xfrm rot="5400000" flipH="1">
            <a:off x="1861521" y="322338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40" name="Group 94"/>
          <p:cNvGrpSpPr/>
          <p:nvPr/>
        </p:nvGrpSpPr>
        <p:grpSpPr>
          <a:xfrm rot="16200000">
            <a:off x="4569169" y="4024713"/>
            <a:ext cx="260985" cy="1295677"/>
            <a:chOff x="15542" y="6157"/>
            <a:chExt cx="357" cy="1822"/>
          </a:xfrm>
        </p:grpSpPr>
        <p:cxnSp>
          <p:nvCxnSpPr>
            <p:cNvPr id="141"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3" name="Conector Reto 90"/>
          <p:cNvCxnSpPr/>
          <p:nvPr/>
        </p:nvCxnSpPr>
        <p:spPr>
          <a:xfrm>
            <a:off x="2657475" y="41395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90"/>
          <p:cNvCxnSpPr/>
          <p:nvPr/>
        </p:nvCxnSpPr>
        <p:spPr>
          <a:xfrm>
            <a:off x="4048760" y="272097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94"/>
          <p:cNvGrpSpPr/>
          <p:nvPr/>
        </p:nvGrpSpPr>
        <p:grpSpPr>
          <a:xfrm rot="16200000">
            <a:off x="1338724" y="2114254"/>
            <a:ext cx="260985" cy="1188043"/>
            <a:chOff x="15542" y="6272"/>
            <a:chExt cx="357" cy="1671"/>
          </a:xfrm>
        </p:grpSpPr>
        <p:cxnSp>
          <p:nvCxnSpPr>
            <p:cNvPr id="146" name="Conector Reto 145"/>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51" name="Grupo 55"/>
          <p:cNvGrpSpPr/>
          <p:nvPr/>
        </p:nvGrpSpPr>
        <p:grpSpPr>
          <a:xfrm rot="0">
            <a:off x="2657475" y="2691765"/>
            <a:ext cx="416560" cy="1200785"/>
            <a:chOff x="3114" y="6151"/>
            <a:chExt cx="656" cy="1891"/>
          </a:xfrm>
        </p:grpSpPr>
        <p:cxnSp>
          <p:nvCxnSpPr>
            <p:cNvPr id="15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1" name="Grupo 55"/>
          <p:cNvGrpSpPr/>
          <p:nvPr/>
        </p:nvGrpSpPr>
        <p:grpSpPr>
          <a:xfrm rot="16200000">
            <a:off x="3239770" y="2102485"/>
            <a:ext cx="416560" cy="1200785"/>
            <a:chOff x="3114" y="6151"/>
            <a:chExt cx="656" cy="1891"/>
          </a:xfrm>
        </p:grpSpPr>
        <p:cxnSp>
          <p:nvCxnSpPr>
            <p:cNvPr id="16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upo 55"/>
          <p:cNvGrpSpPr/>
          <p:nvPr/>
        </p:nvGrpSpPr>
        <p:grpSpPr>
          <a:xfrm rot="0">
            <a:off x="3866515" y="4457065"/>
            <a:ext cx="416560" cy="1200785"/>
            <a:chOff x="3114" y="6151"/>
            <a:chExt cx="656" cy="1891"/>
          </a:xfrm>
        </p:grpSpPr>
        <p:cxnSp>
          <p:nvCxnSpPr>
            <p:cNvPr id="16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71" name="Conector Reto 170"/>
          <p:cNvCxnSpPr/>
          <p:nvPr/>
        </p:nvCxnSpPr>
        <p:spPr>
          <a:xfrm flipV="1">
            <a:off x="4060226" y="3614777"/>
            <a:ext cx="0" cy="118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2" name="Grupo 171"/>
          <p:cNvGrpSpPr/>
          <p:nvPr/>
        </p:nvGrpSpPr>
        <p:grpSpPr>
          <a:xfrm>
            <a:off x="3866297" y="3735393"/>
            <a:ext cx="387626" cy="552342"/>
            <a:chOff x="7555792" y="2647951"/>
            <a:chExt cx="387626" cy="552342"/>
          </a:xfrm>
          <a:solidFill>
            <a:srgbClr val="00B0F0">
              <a:alpha val="97000"/>
            </a:srgbClr>
          </a:solidFill>
        </p:grpSpPr>
        <p:sp>
          <p:nvSpPr>
            <p:cNvPr id="173" name="Elipse 17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5" name="Conector Reto 174"/>
          <p:cNvCxnSpPr/>
          <p:nvPr/>
        </p:nvCxnSpPr>
        <p:spPr>
          <a:xfrm rot="16200000">
            <a:off x="2433896" y="229361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0" name="Caixa de Texto 23"/>
          <p:cNvSpPr txBox="1"/>
          <p:nvPr/>
        </p:nvSpPr>
        <p:spPr>
          <a:xfrm>
            <a:off x="3348355" y="49599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1" name="Conector Reto 114"/>
          <p:cNvCxnSpPr/>
          <p:nvPr/>
        </p:nvCxnSpPr>
        <p:spPr>
          <a:xfrm flipH="1" flipV="1">
            <a:off x="2847975" y="367982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2" name="Conector Reto 90"/>
          <p:cNvCxnSpPr/>
          <p:nvPr/>
        </p:nvCxnSpPr>
        <p:spPr>
          <a:xfrm>
            <a:off x="1941830" y="41395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Conector Reto 114"/>
          <p:cNvCxnSpPr/>
          <p:nvPr/>
        </p:nvCxnSpPr>
        <p:spPr>
          <a:xfrm flipH="1" flipV="1">
            <a:off x="4516755" y="27095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5" name="Conector Reto 90"/>
          <p:cNvCxnSpPr/>
          <p:nvPr/>
        </p:nvCxnSpPr>
        <p:spPr>
          <a:xfrm>
            <a:off x="4371975" y="31591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114"/>
          <p:cNvCxnSpPr/>
          <p:nvPr/>
        </p:nvCxnSpPr>
        <p:spPr>
          <a:xfrm flipH="1" flipV="1">
            <a:off x="5346700" y="463677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7" name="Caixa de Texto 23"/>
          <p:cNvSpPr txBox="1"/>
          <p:nvPr/>
        </p:nvSpPr>
        <p:spPr>
          <a:xfrm>
            <a:off x="2945765" y="20193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88" name="Caixa de Texto 23"/>
          <p:cNvSpPr txBox="1"/>
          <p:nvPr/>
        </p:nvSpPr>
        <p:spPr>
          <a:xfrm>
            <a:off x="116649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89" name="CaixaDeTexto 47"/>
          <p:cNvSpPr txBox="1"/>
          <p:nvPr/>
        </p:nvSpPr>
        <p:spPr>
          <a:xfrm>
            <a:off x="300355" y="29140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90" name="CaixaDeTexto 47"/>
          <p:cNvSpPr txBox="1"/>
          <p:nvPr/>
        </p:nvSpPr>
        <p:spPr>
          <a:xfrm>
            <a:off x="1889760" y="22713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1" name="Conector Reto 90"/>
          <p:cNvCxnSpPr/>
          <p:nvPr/>
        </p:nvCxnSpPr>
        <p:spPr>
          <a:xfrm>
            <a:off x="5202555" y="510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90"/>
          <p:cNvCxnSpPr/>
          <p:nvPr/>
        </p:nvCxnSpPr>
        <p:spPr>
          <a:xfrm>
            <a:off x="3924935" y="56578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 name="Caixa de Texto 5"/>
              <p:cNvSpPr txBox="1"/>
              <p:nvPr/>
            </p:nvSpPr>
            <p:spPr>
              <a:xfrm>
                <a:off x="5915025" y="2319020"/>
                <a:ext cx="264287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f>
                        <m:fPr>
                          <m:ctrlPr>
                            <a:rPr lang="en-US" altLang="pt-BR" sz="2400" i="1" baseline="-2500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915025" y="2319020"/>
                <a:ext cx="2642870" cy="840740"/>
              </a:xfrm>
              <a:prstGeom prst="rect">
                <a:avLst/>
              </a:prstGeom>
              <a:blipFill rotWithShape="1">
                <a:blip r:embed="rId2"/>
                <a:stretch>
                  <a:fillRect t="-3625"/>
                </a:stretch>
              </a:blipFill>
              <a:ln w="38100">
                <a:noFill/>
              </a:ln>
            </p:spPr>
            <p:txBody>
              <a:bodyPr/>
              <a:lstStyle/>
              <a:p>
                <a:r>
                  <a:rPr lang="pt-BR" altLang="en-US">
                    <a:noFill/>
                  </a:rPr>
                  <a:t> </a:t>
                </a:r>
              </a:p>
            </p:txBody>
          </p:sp>
        </mc:Fallback>
      </mc:AlternateContent>
      <p:sp>
        <p:nvSpPr>
          <p:cNvPr id="19" name="CaixaDeTexto 14"/>
          <p:cNvSpPr txBox="1"/>
          <p:nvPr/>
        </p:nvSpPr>
        <p:spPr>
          <a:xfrm>
            <a:off x="6381750" y="1718945"/>
            <a:ext cx="41389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Analise DC</a:t>
            </a:r>
            <a:endParaRPr lang="pt-BR" sz="2400" b="1" dirty="0" smtClean="0">
              <a:latin typeface="Comic Sans MS" panose="030F0702030302020204" pitchFamily="66" charset="0"/>
              <a:cs typeface="Comic Sans MS" panose="030F0702030302020204" pitchFamily="66" charset="0"/>
              <a:sym typeface="+mn-ea"/>
            </a:endParaRPr>
          </a:p>
        </p:txBody>
      </p:sp>
      <p:sp>
        <p:nvSpPr>
          <p:cNvPr id="57" name="CaixaDeTexto 47"/>
          <p:cNvSpPr txBox="1"/>
          <p:nvPr/>
        </p:nvSpPr>
        <p:spPr>
          <a:xfrm>
            <a:off x="3575599" y="444273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20" name="Caixa de Texto 19"/>
              <p:cNvSpPr txBox="1"/>
              <p:nvPr/>
            </p:nvSpPr>
            <p:spPr>
              <a:xfrm>
                <a:off x="5915025" y="3280410"/>
                <a:ext cx="2272030"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5915025" y="3280410"/>
                <a:ext cx="2272030" cy="716280"/>
              </a:xfrm>
              <a:prstGeom prst="rect">
                <a:avLst/>
              </a:prstGeom>
              <a:blipFill rotWithShape="1">
                <a:blip r:embed="rId3"/>
                <a:stretch>
                  <a:fillRect t="-425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0"/>
              <p:cNvSpPr txBox="1"/>
              <p:nvPr/>
            </p:nvSpPr>
            <p:spPr>
              <a:xfrm>
                <a:off x="8915400" y="2709545"/>
                <a:ext cx="311975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f>
                        <m:fPr>
                          <m:ctrlPr>
                            <a:rPr lang="en-US" altLang="pt-BR" sz="2400" i="1" baseline="-2500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8915400" y="2709545"/>
                <a:ext cx="3119755" cy="838200"/>
              </a:xfrm>
              <a:prstGeom prst="rect">
                <a:avLst/>
              </a:prstGeom>
              <a:blipFill rotWithShape="1">
                <a:blip r:embed="rId4"/>
                <a:stretch>
                  <a:fillRect t="-36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21"/>
              <p:cNvSpPr txBox="1"/>
              <p:nvPr/>
            </p:nvSpPr>
            <p:spPr>
              <a:xfrm>
                <a:off x="6318250" y="5104765"/>
                <a:ext cx="311975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baseline="-2500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6318250" y="5104765"/>
                <a:ext cx="3119755" cy="840740"/>
              </a:xfrm>
              <a:prstGeom prst="rect">
                <a:avLst/>
              </a:prstGeom>
              <a:blipFill rotWithShape="1">
                <a:blip r:embed="rId5"/>
                <a:stretch>
                  <a:fillRect t="-3625"/>
                </a:stretch>
              </a:blipFill>
              <a:ln w="38100">
                <a:noFill/>
              </a:ln>
            </p:spPr>
            <p:txBody>
              <a:bodyPr/>
              <a:lstStyle/>
              <a:p>
                <a:r>
                  <a:rPr lang="pt-BR" altLang="en-US">
                    <a:noFill/>
                  </a:rPr>
                  <a:t> </a:t>
                </a:r>
              </a:p>
            </p:txBody>
          </p:sp>
        </mc:Fallback>
      </mc:AlternateContent>
      <p:cxnSp>
        <p:nvCxnSpPr>
          <p:cNvPr id="23" name="Conector Reto 22"/>
          <p:cNvCxnSpPr/>
          <p:nvPr/>
        </p:nvCxnSpPr>
        <p:spPr>
          <a:xfrm flipH="1">
            <a:off x="6125210" y="2439670"/>
            <a:ext cx="0" cy="15430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CaixaDeTexto 14"/>
          <p:cNvSpPr txBox="1"/>
          <p:nvPr/>
        </p:nvSpPr>
        <p:spPr>
          <a:xfrm>
            <a:off x="6318250" y="4342765"/>
            <a:ext cx="41389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O ganho diferencial será </a:t>
            </a:r>
            <a:endParaRPr lang="pt-BR" sz="2400" b="1" dirty="0" smtClean="0">
              <a:latin typeface="Comic Sans MS" panose="030F0702030302020204" pitchFamily="66" charset="0"/>
              <a:cs typeface="Comic Sans MS" panose="030F0702030302020204" pitchFamily="66" charset="0"/>
              <a:sym typeface="+mn-ea"/>
            </a:endParaRPr>
          </a:p>
        </p:txBody>
      </p:sp>
      <p:sp>
        <p:nvSpPr>
          <p:cNvPr id="4" name="Caixa de Texto 23"/>
          <p:cNvSpPr txBox="1"/>
          <p:nvPr/>
        </p:nvSpPr>
        <p:spPr>
          <a:xfrm>
            <a:off x="2157730" y="335661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dirty="0">
                <a:latin typeface="Symbol" panose="05050102010706020507" charset="0"/>
                <a:cs typeface="Symbol" panose="05050102010706020507" charset="0"/>
              </a:rPr>
              <a:t>/2</a:t>
            </a:r>
            <a:r>
              <a:rPr lang="pt-BR" altLang="en-US" sz="2400" dirty="0">
                <a:latin typeface="Comic Sans MS" panose="030F0702030302020204" pitchFamily="66" charset="0"/>
                <a:cs typeface="Comic Sans MS" panose="030F0702030302020204" pitchFamily="66" charset="0"/>
              </a:rPr>
              <a:t> </a:t>
            </a:r>
            <a:endParaRPr lang="pt-BR" altLang="en-US" sz="2400" dirty="0">
              <a:latin typeface="Comic Sans MS" panose="030F0702030302020204" pitchFamily="66" charset="0"/>
              <a:cs typeface="Comic Sans MS" panose="030F0702030302020204" pitchFamily="66" charset="0"/>
            </a:endParaRPr>
          </a:p>
        </p:txBody>
      </p:sp>
      <p:sp>
        <p:nvSpPr>
          <p:cNvPr id="5" name="Elipse 4"/>
          <p:cNvSpPr/>
          <p:nvPr/>
        </p:nvSpPr>
        <p:spPr>
          <a:xfrm>
            <a:off x="10155555" y="5315585"/>
            <a:ext cx="1000125" cy="968375"/>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00355" y="517525"/>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Podemos agora analisar</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4060226" y="3266797"/>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 name="Caixa de Texto 7"/>
              <p:cNvSpPr txBox="1"/>
              <p:nvPr/>
            </p:nvSpPr>
            <p:spPr>
              <a:xfrm>
                <a:off x="4136390" y="3567430"/>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136390" y="3567430"/>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32" name="Caixa de Texto 23"/>
          <p:cNvSpPr txBox="1"/>
          <p:nvPr/>
        </p:nvSpPr>
        <p:spPr>
          <a:xfrm>
            <a:off x="1433830" y="34099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2r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9" name="Conector Reto 37"/>
          <p:cNvCxnSpPr/>
          <p:nvPr/>
        </p:nvCxnSpPr>
        <p:spPr>
          <a:xfrm>
            <a:off x="683895" y="35052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74"/>
          <p:cNvCxnSpPr/>
          <p:nvPr/>
        </p:nvCxnSpPr>
        <p:spPr>
          <a:xfrm>
            <a:off x="885190" y="3505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1" name="Conector Reto 114"/>
          <p:cNvCxnSpPr/>
          <p:nvPr/>
        </p:nvCxnSpPr>
        <p:spPr>
          <a:xfrm flipH="1" flipV="1">
            <a:off x="861695" y="27025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3" name="Grupo 132"/>
          <p:cNvGrpSpPr/>
          <p:nvPr/>
        </p:nvGrpSpPr>
        <p:grpSpPr>
          <a:xfrm rot="0">
            <a:off x="637540" y="2798445"/>
            <a:ext cx="449580" cy="416560"/>
            <a:chOff x="9221" y="3503"/>
            <a:chExt cx="708" cy="656"/>
          </a:xfrm>
        </p:grpSpPr>
        <p:sp>
          <p:nvSpPr>
            <p:cNvPr id="13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36" name="CaixaDeTexto 47"/>
          <p:cNvSpPr txBox="1"/>
          <p:nvPr/>
        </p:nvSpPr>
        <p:spPr>
          <a:xfrm>
            <a:off x="4520565" y="475488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137" name="Conector Reto 136"/>
          <p:cNvCxnSpPr/>
          <p:nvPr/>
        </p:nvCxnSpPr>
        <p:spPr>
          <a:xfrm flipV="1">
            <a:off x="2077756" y="26914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8" name="Retângulo 77"/>
          <p:cNvSpPr/>
          <p:nvPr/>
        </p:nvSpPr>
        <p:spPr>
          <a:xfrm rot="5400000" flipH="1">
            <a:off x="1861521" y="322338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40" name="Group 94"/>
          <p:cNvGrpSpPr/>
          <p:nvPr/>
        </p:nvGrpSpPr>
        <p:grpSpPr>
          <a:xfrm rot="16200000">
            <a:off x="4569169" y="4024713"/>
            <a:ext cx="260985" cy="1295677"/>
            <a:chOff x="15542" y="6157"/>
            <a:chExt cx="357" cy="1822"/>
          </a:xfrm>
        </p:grpSpPr>
        <p:cxnSp>
          <p:nvCxnSpPr>
            <p:cNvPr id="141"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3" name="Conector Reto 90"/>
          <p:cNvCxnSpPr/>
          <p:nvPr/>
        </p:nvCxnSpPr>
        <p:spPr>
          <a:xfrm>
            <a:off x="2657475" y="41395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90"/>
          <p:cNvCxnSpPr/>
          <p:nvPr/>
        </p:nvCxnSpPr>
        <p:spPr>
          <a:xfrm>
            <a:off x="4048760" y="272097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94"/>
          <p:cNvGrpSpPr/>
          <p:nvPr/>
        </p:nvGrpSpPr>
        <p:grpSpPr>
          <a:xfrm rot="16200000">
            <a:off x="1338724" y="2114254"/>
            <a:ext cx="260985" cy="1188043"/>
            <a:chOff x="15542" y="6272"/>
            <a:chExt cx="357" cy="1671"/>
          </a:xfrm>
        </p:grpSpPr>
        <p:cxnSp>
          <p:nvCxnSpPr>
            <p:cNvPr id="146" name="Conector Reto 145"/>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51" name="Grupo 55"/>
          <p:cNvGrpSpPr/>
          <p:nvPr/>
        </p:nvGrpSpPr>
        <p:grpSpPr>
          <a:xfrm rot="0">
            <a:off x="2657475" y="2691765"/>
            <a:ext cx="416560" cy="1200785"/>
            <a:chOff x="3114" y="6151"/>
            <a:chExt cx="656" cy="1891"/>
          </a:xfrm>
        </p:grpSpPr>
        <p:cxnSp>
          <p:nvCxnSpPr>
            <p:cNvPr id="15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1" name="Grupo 55"/>
          <p:cNvGrpSpPr/>
          <p:nvPr/>
        </p:nvGrpSpPr>
        <p:grpSpPr>
          <a:xfrm rot="16200000">
            <a:off x="3239770" y="2102485"/>
            <a:ext cx="416560" cy="1200785"/>
            <a:chOff x="3114" y="6151"/>
            <a:chExt cx="656" cy="1891"/>
          </a:xfrm>
        </p:grpSpPr>
        <p:cxnSp>
          <p:nvCxnSpPr>
            <p:cNvPr id="16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upo 55"/>
          <p:cNvGrpSpPr/>
          <p:nvPr/>
        </p:nvGrpSpPr>
        <p:grpSpPr>
          <a:xfrm rot="0">
            <a:off x="3866515" y="4457065"/>
            <a:ext cx="416560" cy="1200785"/>
            <a:chOff x="3114" y="6151"/>
            <a:chExt cx="656" cy="1891"/>
          </a:xfrm>
        </p:grpSpPr>
        <p:cxnSp>
          <p:nvCxnSpPr>
            <p:cNvPr id="16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71" name="Conector Reto 170"/>
          <p:cNvCxnSpPr/>
          <p:nvPr/>
        </p:nvCxnSpPr>
        <p:spPr>
          <a:xfrm flipV="1">
            <a:off x="4060226" y="3614777"/>
            <a:ext cx="0" cy="118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2" name="Grupo 171"/>
          <p:cNvGrpSpPr/>
          <p:nvPr/>
        </p:nvGrpSpPr>
        <p:grpSpPr>
          <a:xfrm>
            <a:off x="3866297" y="3735393"/>
            <a:ext cx="387626" cy="552342"/>
            <a:chOff x="7555792" y="2647951"/>
            <a:chExt cx="387626" cy="552342"/>
          </a:xfrm>
          <a:solidFill>
            <a:srgbClr val="00B0F0">
              <a:alpha val="97000"/>
            </a:srgbClr>
          </a:solidFill>
        </p:grpSpPr>
        <p:sp>
          <p:nvSpPr>
            <p:cNvPr id="173" name="Elipse 17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5" name="Conector Reto 174"/>
          <p:cNvCxnSpPr/>
          <p:nvPr/>
        </p:nvCxnSpPr>
        <p:spPr>
          <a:xfrm rot="16200000">
            <a:off x="2433896" y="229361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77" name="Caixa de Texto 23"/>
          <p:cNvSpPr txBox="1"/>
          <p:nvPr/>
        </p:nvSpPr>
        <p:spPr>
          <a:xfrm>
            <a:off x="2787650" y="330581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dirty="0">
                <a:latin typeface="Symbol" panose="05050102010706020507" charset="0"/>
                <a:cs typeface="Symbol" panose="05050102010706020507" charset="0"/>
              </a:rPr>
              <a:t>/2</a:t>
            </a:r>
            <a:r>
              <a:rPr lang="pt-BR" altLang="en-US" sz="2400" dirty="0">
                <a:latin typeface="Comic Sans MS" panose="030F0702030302020204" pitchFamily="66" charset="0"/>
                <a:cs typeface="Comic Sans MS" panose="030F0702030302020204" pitchFamily="66" charset="0"/>
              </a:rPr>
              <a:t> </a:t>
            </a:r>
            <a:endParaRPr lang="pt-BR" altLang="en-US" sz="2400" dirty="0">
              <a:latin typeface="Comic Sans MS" panose="030F0702030302020204" pitchFamily="66" charset="0"/>
              <a:cs typeface="Comic Sans MS" panose="030F0702030302020204" pitchFamily="66" charset="0"/>
            </a:endParaRPr>
          </a:p>
        </p:txBody>
      </p:sp>
      <p:sp>
        <p:nvSpPr>
          <p:cNvPr id="180" name="Caixa de Texto 23"/>
          <p:cNvSpPr txBox="1"/>
          <p:nvPr/>
        </p:nvSpPr>
        <p:spPr>
          <a:xfrm>
            <a:off x="3348355" y="49599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1" name="Conector Reto 114"/>
          <p:cNvCxnSpPr/>
          <p:nvPr/>
        </p:nvCxnSpPr>
        <p:spPr>
          <a:xfrm flipH="1" flipV="1">
            <a:off x="2847975" y="367982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2" name="Conector Reto 90"/>
          <p:cNvCxnSpPr/>
          <p:nvPr/>
        </p:nvCxnSpPr>
        <p:spPr>
          <a:xfrm>
            <a:off x="1941830" y="41395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Conector Reto 114"/>
          <p:cNvCxnSpPr/>
          <p:nvPr/>
        </p:nvCxnSpPr>
        <p:spPr>
          <a:xfrm flipH="1" flipV="1">
            <a:off x="4516755" y="27095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5" name="Conector Reto 90"/>
          <p:cNvCxnSpPr/>
          <p:nvPr/>
        </p:nvCxnSpPr>
        <p:spPr>
          <a:xfrm>
            <a:off x="4371975" y="31591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114"/>
          <p:cNvCxnSpPr/>
          <p:nvPr/>
        </p:nvCxnSpPr>
        <p:spPr>
          <a:xfrm flipH="1" flipV="1">
            <a:off x="5346700" y="463677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7" name="Caixa de Texto 23"/>
          <p:cNvSpPr txBox="1"/>
          <p:nvPr/>
        </p:nvSpPr>
        <p:spPr>
          <a:xfrm>
            <a:off x="2945765" y="20193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88" name="Caixa de Texto 23"/>
          <p:cNvSpPr txBox="1"/>
          <p:nvPr/>
        </p:nvSpPr>
        <p:spPr>
          <a:xfrm>
            <a:off x="116649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89" name="CaixaDeTexto 47"/>
          <p:cNvSpPr txBox="1"/>
          <p:nvPr/>
        </p:nvSpPr>
        <p:spPr>
          <a:xfrm>
            <a:off x="300355" y="29140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90" name="CaixaDeTexto 47"/>
          <p:cNvSpPr txBox="1"/>
          <p:nvPr/>
        </p:nvSpPr>
        <p:spPr>
          <a:xfrm>
            <a:off x="1889760" y="22713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1" name="Conector Reto 90"/>
          <p:cNvCxnSpPr/>
          <p:nvPr/>
        </p:nvCxnSpPr>
        <p:spPr>
          <a:xfrm>
            <a:off x="5202555" y="510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90"/>
          <p:cNvCxnSpPr/>
          <p:nvPr/>
        </p:nvCxnSpPr>
        <p:spPr>
          <a:xfrm>
            <a:off x="3924935" y="56578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 name="Caixa de Texto 5"/>
              <p:cNvSpPr txBox="1"/>
              <p:nvPr/>
            </p:nvSpPr>
            <p:spPr>
              <a:xfrm>
                <a:off x="5885180" y="2423160"/>
                <a:ext cx="5132705"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𝜔</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baseline="-25000">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885180" y="2423160"/>
                <a:ext cx="5132705" cy="882650"/>
              </a:xfrm>
              <a:prstGeom prst="rect">
                <a:avLst/>
              </a:prstGeom>
              <a:blipFill rotWithShape="1">
                <a:blip r:embed="rId2"/>
                <a:stretch>
                  <a:fillRect t="-3453"/>
                </a:stretch>
              </a:blipFill>
              <a:ln w="38100">
                <a:noFill/>
              </a:ln>
            </p:spPr>
            <p:txBody>
              <a:bodyPr/>
              <a:lstStyle/>
              <a:p>
                <a:r>
                  <a:rPr lang="pt-BR" altLang="en-US">
                    <a:noFill/>
                  </a:rPr>
                  <a:t> </a:t>
                </a:r>
              </a:p>
            </p:txBody>
          </p:sp>
        </mc:Fallback>
      </mc:AlternateContent>
      <p:sp>
        <p:nvSpPr>
          <p:cNvPr id="19" name="CaixaDeTexto 14"/>
          <p:cNvSpPr txBox="1"/>
          <p:nvPr/>
        </p:nvSpPr>
        <p:spPr>
          <a:xfrm>
            <a:off x="6381750" y="1718945"/>
            <a:ext cx="41389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Analise AC: polos</a:t>
            </a:r>
            <a:endParaRPr lang="pt-BR" sz="2400" b="1" dirty="0" smtClean="0">
              <a:latin typeface="Comic Sans MS" panose="030F0702030302020204" pitchFamily="66" charset="0"/>
              <a:cs typeface="Comic Sans MS" panose="030F0702030302020204" pitchFamily="66" charset="0"/>
              <a:sym typeface="+mn-ea"/>
            </a:endParaRPr>
          </a:p>
        </p:txBody>
      </p:sp>
      <p:sp>
        <p:nvSpPr>
          <p:cNvPr id="57" name="CaixaDeTexto 47"/>
          <p:cNvSpPr txBox="1"/>
          <p:nvPr/>
        </p:nvSpPr>
        <p:spPr>
          <a:xfrm>
            <a:off x="3575599" y="444273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Forma livre 3"/>
          <p:cNvSpPr/>
          <p:nvPr/>
        </p:nvSpPr>
        <p:spPr>
          <a:xfrm>
            <a:off x="2642870" y="1779270"/>
            <a:ext cx="3676015" cy="1128395"/>
          </a:xfrm>
          <a:custGeom>
            <a:avLst/>
            <a:gdLst>
              <a:gd name="connisteX0" fmla="*/ 0 w 3295650"/>
              <a:gd name="connsiteY0" fmla="*/ 854296 h 1128543"/>
              <a:gd name="connisteX1" fmla="*/ 381000 w 3295650"/>
              <a:gd name="connsiteY1" fmla="*/ 273271 h 1128543"/>
              <a:gd name="connisteX2" fmla="*/ 990600 w 3295650"/>
              <a:gd name="connsiteY2" fmla="*/ 54196 h 1128543"/>
              <a:gd name="connisteX3" fmla="*/ 2105025 w 3295650"/>
              <a:gd name="connsiteY3" fmla="*/ 1054321 h 1128543"/>
              <a:gd name="connisteX4" fmla="*/ 3295650 w 3295650"/>
              <a:gd name="connsiteY4" fmla="*/ 987646 h 112854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295650" h="1128544">
                <a:moveTo>
                  <a:pt x="0" y="854296"/>
                </a:moveTo>
                <a:cubicBezTo>
                  <a:pt x="64135" y="742536"/>
                  <a:pt x="182880" y="433291"/>
                  <a:pt x="381000" y="273271"/>
                </a:cubicBezTo>
                <a:cubicBezTo>
                  <a:pt x="579120" y="113251"/>
                  <a:pt x="645795" y="-102014"/>
                  <a:pt x="990600" y="54196"/>
                </a:cubicBezTo>
                <a:cubicBezTo>
                  <a:pt x="1335405" y="210406"/>
                  <a:pt x="1644015" y="867631"/>
                  <a:pt x="2105025" y="1054321"/>
                </a:cubicBezTo>
                <a:cubicBezTo>
                  <a:pt x="2566035" y="1241011"/>
                  <a:pt x="3079750" y="1020666"/>
                  <a:pt x="3295650" y="987646"/>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5" name="Caixa de Texto 4"/>
              <p:cNvSpPr txBox="1"/>
              <p:nvPr/>
            </p:nvSpPr>
            <p:spPr>
              <a:xfrm>
                <a:off x="6029325" y="3827780"/>
                <a:ext cx="2415540"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𝜔</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baseline="-25000">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029325" y="3827780"/>
                <a:ext cx="2415540" cy="882650"/>
              </a:xfrm>
              <a:prstGeom prst="rect">
                <a:avLst/>
              </a:prstGeom>
              <a:blipFill rotWithShape="1">
                <a:blip r:embed="rId3"/>
                <a:stretch>
                  <a:fillRect t="-3453"/>
                </a:stretch>
              </a:blipFill>
              <a:ln w="38100">
                <a:noFill/>
              </a:ln>
            </p:spPr>
            <p:txBody>
              <a:bodyPr/>
              <a:lstStyle/>
              <a:p>
                <a:r>
                  <a:rPr lang="pt-BR" altLang="en-US">
                    <a:noFill/>
                  </a:rPr>
                  <a:t> </a:t>
                </a:r>
              </a:p>
            </p:txBody>
          </p:sp>
        </mc:Fallback>
      </mc:AlternateContent>
      <p:sp>
        <p:nvSpPr>
          <p:cNvPr id="7" name="CaixaDeTexto 14"/>
          <p:cNvSpPr txBox="1"/>
          <p:nvPr/>
        </p:nvSpPr>
        <p:spPr>
          <a:xfrm>
            <a:off x="5959475" y="5045710"/>
            <a:ext cx="5273040" cy="82994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Qual destes polos é o dominante, depende dos valores de R</a:t>
            </a:r>
            <a:r>
              <a:rPr lang="pt-BR" sz="2400" b="1" baseline="-25000" dirty="0" smtClean="0">
                <a:latin typeface="Comic Sans MS" panose="030F0702030302020204" pitchFamily="66" charset="0"/>
                <a:cs typeface="Comic Sans MS" panose="030F0702030302020204" pitchFamily="66" charset="0"/>
                <a:sym typeface="+mn-ea"/>
              </a:rPr>
              <a:t>S </a:t>
            </a:r>
            <a:r>
              <a:rPr lang="pt-BR" sz="2400" b="1" dirty="0" smtClean="0">
                <a:latin typeface="Comic Sans MS" panose="030F0702030302020204" pitchFamily="66" charset="0"/>
                <a:cs typeface="Comic Sans MS" panose="030F0702030302020204" pitchFamily="66" charset="0"/>
                <a:sym typeface="+mn-ea"/>
              </a:rPr>
              <a:t> e R</a:t>
            </a:r>
            <a:r>
              <a:rPr lang="pt-BR" sz="2400" b="1" baseline="-25000" dirty="0" smtClean="0">
                <a:latin typeface="Comic Sans MS" panose="030F0702030302020204" pitchFamily="66" charset="0"/>
                <a:cs typeface="Comic Sans MS" panose="030F0702030302020204" pitchFamily="66" charset="0"/>
                <a:sym typeface="+mn-ea"/>
              </a:rPr>
              <a:t>L</a:t>
            </a:r>
            <a:endParaRPr lang="pt-BR" sz="2400" b="1" baseline="-25000" dirty="0" smtClean="0">
              <a:latin typeface="Comic Sans MS" panose="030F0702030302020204" pitchFamily="66" charset="0"/>
              <a:cs typeface="Comic Sans MS" panose="030F0702030302020204" pitchFamily="66" charset="0"/>
              <a:sym typeface="+mn-ea"/>
            </a:endParaRPr>
          </a:p>
        </p:txBody>
      </p:sp>
      <p:sp>
        <p:nvSpPr>
          <p:cNvPr id="10" name="Forma livre 9"/>
          <p:cNvSpPr/>
          <p:nvPr/>
        </p:nvSpPr>
        <p:spPr>
          <a:xfrm>
            <a:off x="4213225" y="4264660"/>
            <a:ext cx="2064385" cy="537845"/>
          </a:xfrm>
          <a:custGeom>
            <a:avLst/>
            <a:gdLst>
              <a:gd name="connisteX0" fmla="*/ 0 w 2064385"/>
              <a:gd name="connsiteY0" fmla="*/ 217874 h 537622"/>
              <a:gd name="connisteX1" fmla="*/ 667385 w 2064385"/>
              <a:gd name="connsiteY1" fmla="*/ 11499 h 537622"/>
              <a:gd name="connisteX2" fmla="*/ 1381760 w 2064385"/>
              <a:gd name="connsiteY2" fmla="*/ 535374 h 537622"/>
              <a:gd name="connisteX3" fmla="*/ 2064385 w 2064385"/>
              <a:gd name="connsiteY3" fmla="*/ 170249 h 537622"/>
            </a:gdLst>
            <a:ahLst/>
            <a:cxnLst>
              <a:cxn ang="0">
                <a:pos x="connisteX0" y="connsiteY0"/>
              </a:cxn>
              <a:cxn ang="0">
                <a:pos x="connisteX1" y="connsiteY1"/>
              </a:cxn>
              <a:cxn ang="0">
                <a:pos x="connisteX2" y="connsiteY2"/>
              </a:cxn>
              <a:cxn ang="0">
                <a:pos x="connisteX3" y="connsiteY3"/>
              </a:cxn>
            </a:cxnLst>
            <a:rect l="l" t="t" r="r" b="b"/>
            <a:pathLst>
              <a:path w="2064385" h="537623">
                <a:moveTo>
                  <a:pt x="0" y="217875"/>
                </a:moveTo>
                <a:cubicBezTo>
                  <a:pt x="119380" y="165805"/>
                  <a:pt x="391160" y="-52000"/>
                  <a:pt x="667385" y="11500"/>
                </a:cubicBezTo>
                <a:cubicBezTo>
                  <a:pt x="943610" y="75000"/>
                  <a:pt x="1102360" y="503625"/>
                  <a:pt x="1381760" y="535375"/>
                </a:cubicBezTo>
                <a:cubicBezTo>
                  <a:pt x="1661160" y="567125"/>
                  <a:pt x="1941830" y="253435"/>
                  <a:pt x="2064385" y="170250"/>
                </a:cubicBezTo>
              </a:path>
            </a:pathLst>
          </a:custGeom>
          <a:noFill/>
          <a:ln>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337185" y="1507490"/>
            <a:ext cx="11327130" cy="484949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200" b="1" dirty="0">
                <a:solidFill>
                  <a:srgbClr val="002060"/>
                </a:solidFill>
                <a:latin typeface="Comic Sans MS" panose="030F0702030302020204" pitchFamily="66" charset="0"/>
                <a:cs typeface="Comic Sans MS" panose="030F0702030302020204" pitchFamily="66" charset="0"/>
              </a:rPr>
              <a:t>1969: </a:t>
            </a:r>
            <a:r>
              <a:rPr lang="pt-BR" altLang="en-US" sz="3200" b="1" dirty="0" err="1">
                <a:solidFill>
                  <a:srgbClr val="002060"/>
                </a:solidFill>
                <a:latin typeface="Comic Sans MS" panose="030F0702030302020204" pitchFamily="66" charset="0"/>
                <a:cs typeface="Comic Sans MS" panose="030F0702030302020204" pitchFamily="66" charset="0"/>
              </a:rPr>
              <a:t>Beginnings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of</a:t>
            </a:r>
            <a:r>
              <a:rPr lang="pt-BR" altLang="en-US" sz="3200" b="1" dirty="0">
                <a:solidFill>
                  <a:srgbClr val="002060"/>
                </a:solidFill>
                <a:latin typeface="Comic Sans MS" panose="030F0702030302020204" pitchFamily="66" charset="0"/>
                <a:cs typeface="Comic Sans MS" panose="030F0702030302020204" pitchFamily="66" charset="0"/>
              </a:rPr>
              <a:t> CANCER </a:t>
            </a:r>
            <a:endParaRPr lang="pt-BR" altLang="en-US" sz="3200" b="1" dirty="0">
              <a:solidFill>
                <a:srgbClr val="002060"/>
              </a:solidFill>
              <a:latin typeface="Comic Sans MS" panose="030F0702030302020204" pitchFamily="66" charset="0"/>
              <a:cs typeface="Comic Sans MS" panose="030F0702030302020204" pitchFamily="66" charset="0"/>
            </a:endParaRPr>
          </a:p>
          <a:p>
            <a:pPr marL="0" indent="0" algn="l">
              <a:buNone/>
            </a:pPr>
            <a:r>
              <a:rPr lang="pt-BR" altLang="en-US" b="1" dirty="0">
                <a:solidFill>
                  <a:srgbClr val="002060"/>
                </a:solidFill>
                <a:latin typeface="Comic Sans MS" panose="030F0702030302020204" pitchFamily="66" charset="0"/>
                <a:cs typeface="Comic Sans MS" panose="030F0702030302020204" pitchFamily="66" charset="0"/>
              </a:rPr>
              <a:t>CANCER </a:t>
            </a:r>
            <a:r>
              <a:rPr lang="pt-BR" altLang="en-US" b="1" dirty="0" err="1">
                <a:solidFill>
                  <a:srgbClr val="002060"/>
                </a:solidFill>
                <a:latin typeface="Comic Sans MS" panose="030F0702030302020204" pitchFamily="66" charset="0"/>
                <a:cs typeface="Comic Sans MS" panose="030F0702030302020204" pitchFamily="66" charset="0"/>
              </a:rPr>
              <a:t>project's</a:t>
            </a:r>
            <a:r>
              <a:rPr lang="pt-BR" altLang="en-US" b="1" dirty="0">
                <a:solidFill>
                  <a:srgbClr val="002060"/>
                </a:solidFill>
                <a:latin typeface="Comic Sans MS" panose="030F0702030302020204" pitchFamily="66" charset="0"/>
                <a:cs typeface="Comic Sans MS" panose="030F0702030302020204" pitchFamily="66" charset="0"/>
              </a:rPr>
              <a:t> </a:t>
            </a:r>
            <a:r>
              <a:rPr lang="pt-BR" altLang="en-US" b="1" dirty="0" err="1">
                <a:solidFill>
                  <a:srgbClr val="002060"/>
                </a:solidFill>
                <a:latin typeface="Comic Sans MS" panose="030F0702030302020204" pitchFamily="66" charset="0"/>
                <a:cs typeface="Comic Sans MS" panose="030F0702030302020204" pitchFamily="66" charset="0"/>
              </a:rPr>
              <a:t>key</a:t>
            </a:r>
            <a:r>
              <a:rPr lang="pt-BR" altLang="en-US" b="1" dirty="0">
                <a:solidFill>
                  <a:srgbClr val="002060"/>
                </a:solidFill>
                <a:latin typeface="Comic Sans MS" panose="030F0702030302020204" pitchFamily="66" charset="0"/>
                <a:cs typeface="Comic Sans MS" panose="030F0702030302020204" pitchFamily="66" charset="0"/>
              </a:rPr>
              <a:t> </a:t>
            </a:r>
            <a:r>
              <a:rPr lang="pt-BR" altLang="en-US" b="1" dirty="0" err="1">
                <a:solidFill>
                  <a:srgbClr val="002060"/>
                </a:solidFill>
                <a:latin typeface="Comic Sans MS" panose="030F0702030302020204" pitchFamily="66" charset="0"/>
                <a:cs typeface="Comic Sans MS" panose="030F0702030302020204" pitchFamily="66" charset="0"/>
              </a:rPr>
              <a:t>features</a:t>
            </a:r>
            <a:r>
              <a:rPr lang="pt-BR" altLang="en-US" b="1" dirty="0">
                <a:solidFill>
                  <a:srgbClr val="002060"/>
                </a:solidFill>
                <a:latin typeface="Comic Sans MS" panose="030F0702030302020204" pitchFamily="66" charset="0"/>
                <a:cs typeface="Comic Sans MS" panose="030F0702030302020204" pitchFamily="66" charset="0"/>
              </a:rPr>
              <a:t>:</a:t>
            </a:r>
            <a:endParaRPr lang="pt-BR" altLang="en-US" b="1" dirty="0">
              <a:solidFill>
                <a:srgbClr val="002060"/>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Was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first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circuit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simulator</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to</a:t>
            </a:r>
            <a:r>
              <a:rPr lang="pt-BR" altLang="en-US" dirty="0">
                <a:solidFill>
                  <a:schemeClr val="tx1"/>
                </a:solidFill>
                <a:latin typeface="Comic Sans MS" panose="030F0702030302020204" pitchFamily="66" charset="0"/>
                <a:cs typeface="Comic Sans MS" panose="030F0702030302020204" pitchFamily="66" charset="0"/>
              </a:rPr>
              <a:t> utilize </a:t>
            </a:r>
            <a:r>
              <a:rPr lang="pt-BR" altLang="en-US" dirty="0" err="1">
                <a:solidFill>
                  <a:schemeClr val="tx1"/>
                </a:solidFill>
                <a:latin typeface="Comic Sans MS" panose="030F0702030302020204" pitchFamily="66" charset="0"/>
                <a:cs typeface="Comic Sans MS" panose="030F0702030302020204" pitchFamily="66" charset="0"/>
              </a:rPr>
              <a:t>sparse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matrix</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techniques</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Used</a:t>
            </a:r>
            <a:r>
              <a:rPr lang="pt-BR" altLang="en-US" dirty="0">
                <a:solidFill>
                  <a:schemeClr val="tx1"/>
                </a:solidFill>
                <a:latin typeface="Comic Sans MS" panose="030F0702030302020204" pitchFamily="66" charset="0"/>
                <a:cs typeface="Comic Sans MS" panose="030F0702030302020204" pitchFamily="66" charset="0"/>
              </a:rPr>
              <a:t> Newton-</a:t>
            </a:r>
            <a:r>
              <a:rPr lang="pt-BR" altLang="en-US" dirty="0" err="1">
                <a:solidFill>
                  <a:schemeClr val="tx1"/>
                </a:solidFill>
                <a:latin typeface="Comic Sans MS" panose="030F0702030302020204" pitchFamily="66" charset="0"/>
                <a:cs typeface="Comic Sans MS" panose="030F0702030302020204" pitchFamily="66" charset="0"/>
              </a:rPr>
              <a:t>Raphson</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iteration</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method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heuristically</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modified</a:t>
            </a:r>
            <a:r>
              <a:rPr lang="pt-BR" altLang="en-US" dirty="0">
                <a:solidFill>
                  <a:schemeClr val="tx1"/>
                </a:solidFill>
                <a:latin typeface="Comic Sans MS" panose="030F0702030302020204" pitchFamily="66" charset="0"/>
                <a:cs typeface="Comic Sans MS" panose="030F0702030302020204" pitchFamily="66" charset="0"/>
              </a:rPr>
              <a:t> for bipolar </a:t>
            </a:r>
            <a:r>
              <a:rPr lang="pt-BR" altLang="en-US" dirty="0" err="1">
                <a:solidFill>
                  <a:schemeClr val="tx1"/>
                </a:solidFill>
                <a:latin typeface="Comic Sans MS" panose="030F0702030302020204" pitchFamily="66" charset="0"/>
                <a:cs typeface="Comic Sans MS" panose="030F0702030302020204" pitchFamily="66" charset="0"/>
              </a:rPr>
              <a:t>circuits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Ebers-Moll</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model</a:t>
            </a:r>
            <a:r>
              <a:rPr lang="pt-BR" altLang="en-US" dirty="0">
                <a:solidFill>
                  <a:schemeClr val="tx1"/>
                </a:solidFill>
                <a:latin typeface="Comic Sans MS" panose="030F0702030302020204" pitchFamily="66" charset="0"/>
                <a:cs typeface="Comic Sans MS" panose="030F0702030302020204" pitchFamily="66" charset="0"/>
              </a:rPr>
              <a:t>)</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Utilized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implicit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integration</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to</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accommodate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widely</a:t>
            </a:r>
            <a:r>
              <a:rPr lang="pt-BR" altLang="en-US" dirty="0">
                <a:solidFill>
                  <a:schemeClr val="tx1"/>
                </a:solidFill>
                <a:latin typeface="Comic Sans MS" panose="030F0702030302020204" pitchFamily="66" charset="0"/>
                <a:cs typeface="Comic Sans MS" panose="030F0702030302020204" pitchFamily="66" charset="0"/>
              </a:rPr>
              <a:t> spread time-</a:t>
            </a:r>
            <a:r>
              <a:rPr lang="pt-BR" altLang="en-US" dirty="0" err="1">
                <a:solidFill>
                  <a:schemeClr val="tx1"/>
                </a:solidFill>
                <a:latin typeface="Comic Sans MS" panose="030F0702030302020204" pitchFamily="66" charset="0"/>
                <a:cs typeface="Comic Sans MS" panose="030F0702030302020204" pitchFamily="66" charset="0"/>
              </a:rPr>
              <a:t>constants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of</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a:t>
            </a:r>
            <a:r>
              <a:rPr lang="pt-BR" altLang="en-US" dirty="0">
                <a:solidFill>
                  <a:schemeClr val="tx1"/>
                </a:solidFill>
                <a:latin typeface="Comic Sans MS" panose="030F0702030302020204" pitchFamily="66" charset="0"/>
                <a:cs typeface="Comic Sans MS" panose="030F0702030302020204" pitchFamily="66" charset="0"/>
              </a:rPr>
              <a:t> IC</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Integrated</a:t>
            </a:r>
            <a:r>
              <a:rPr lang="pt-BR" altLang="en-US" dirty="0">
                <a:solidFill>
                  <a:schemeClr val="tx1"/>
                </a:solidFill>
                <a:latin typeface="Comic Sans MS" panose="030F0702030302020204" pitchFamily="66" charset="0"/>
                <a:cs typeface="Comic Sans MS" panose="030F0702030302020204" pitchFamily="66" charset="0"/>
              </a:rPr>
              <a:t> DC </a:t>
            </a:r>
            <a:r>
              <a:rPr lang="pt-BR" altLang="en-US" dirty="0" err="1">
                <a:solidFill>
                  <a:schemeClr val="tx1"/>
                </a:solidFill>
                <a:latin typeface="Comic Sans MS" panose="030F0702030302020204" pitchFamily="66" charset="0"/>
                <a:cs typeface="Comic Sans MS" panose="030F0702030302020204" pitchFamily="66" charset="0"/>
              </a:rPr>
              <a:t>operating</a:t>
            </a:r>
            <a:r>
              <a:rPr lang="pt-BR" altLang="en-US" dirty="0">
                <a:solidFill>
                  <a:schemeClr val="tx1"/>
                </a:solidFill>
                <a:latin typeface="Comic Sans MS" panose="030F0702030302020204" pitchFamily="66" charset="0"/>
                <a:cs typeface="Comic Sans MS" panose="030F0702030302020204" pitchFamily="66" charset="0"/>
              </a:rPr>
              <a:t> point </a:t>
            </a:r>
            <a:r>
              <a:rPr lang="pt-BR" altLang="en-US" dirty="0" err="1">
                <a:solidFill>
                  <a:schemeClr val="tx1"/>
                </a:solidFill>
                <a:latin typeface="Comic Sans MS" panose="030F0702030302020204" pitchFamily="66" charset="0"/>
                <a:cs typeface="Comic Sans MS" panose="030F0702030302020204" pitchFamily="66" charset="0"/>
              </a:rPr>
              <a:t>analysis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small-signal</a:t>
            </a:r>
            <a:r>
              <a:rPr lang="pt-BR" altLang="en-US" dirty="0">
                <a:solidFill>
                  <a:schemeClr val="tx1"/>
                </a:solidFill>
                <a:latin typeface="Comic Sans MS" panose="030F0702030302020204" pitchFamily="66" charset="0"/>
                <a:cs typeface="Comic Sans MS" panose="030F0702030302020204" pitchFamily="66" charset="0"/>
              </a:rPr>
              <a:t> AC </a:t>
            </a:r>
            <a:r>
              <a:rPr lang="pt-BR" altLang="en-US" dirty="0" err="1">
                <a:solidFill>
                  <a:schemeClr val="tx1"/>
                </a:solidFill>
                <a:latin typeface="Comic Sans MS" panose="030F0702030302020204" pitchFamily="66" charset="0"/>
                <a:cs typeface="Comic Sans MS" panose="030F0702030302020204" pitchFamily="66" charset="0"/>
              </a:rPr>
              <a:t>analysis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transient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analysis</a:t>
            </a:r>
            <a:endParaRPr lang="pt-BR" altLang="en-US" dirty="0">
              <a:solidFill>
                <a:schemeClr val="tx1"/>
              </a:solidFill>
              <a:latin typeface="Comic Sans MS" panose="030F0702030302020204" pitchFamily="66" charset="0"/>
              <a:cs typeface="Comic Sans MS" panose="030F0702030302020204" pitchFamily="66" charset="0"/>
            </a:endParaRPr>
          </a:p>
          <a:p>
            <a:pPr marL="0" indent="0" algn="l">
              <a:buNone/>
            </a:pPr>
            <a:endParaRPr lang="pt-BR" altLang="en-US" sz="3200" dirty="0">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158750" y="2624455"/>
            <a:ext cx="3561715" cy="31997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Vamos analisar um amplificador operacional bipolar. </a:t>
            </a:r>
            <a:endParaRPr lang="pt-BR" sz="2400" b="1" dirty="0" smtClean="0">
              <a:latin typeface="Comic Sans MS" panose="030F0702030302020204" pitchFamily="66" charset="0"/>
              <a:cs typeface="Comic Sans MS" panose="030F0702030302020204" pitchFamily="66" charset="0"/>
              <a:sym typeface="+mn-ea"/>
            </a:endParaRPr>
          </a:p>
        </p:txBody>
      </p:sp>
      <p:pic>
        <p:nvPicPr>
          <p:cNvPr id="3" name="Imagem 2" descr="AmpEst"/>
          <p:cNvPicPr>
            <a:picLocks noChangeAspect="1"/>
          </p:cNvPicPr>
          <p:nvPr/>
        </p:nvPicPr>
        <p:blipFill>
          <a:blip r:embed="rId1"/>
          <a:srcRect l="25460" r="25347"/>
          <a:stretch>
            <a:fillRect/>
          </a:stretch>
        </p:blipFill>
        <p:spPr>
          <a:xfrm>
            <a:off x="3298825" y="353695"/>
            <a:ext cx="8599170" cy="6002655"/>
          </a:xfrm>
          <a:prstGeom prst="rect">
            <a:avLst/>
          </a:prstGeom>
        </p:spPr>
      </p:pic>
    </p:spTree>
  </p:cSld>
  <p:clrMapOvr>
    <a:masterClrMapping/>
  </p:clrMapOvr>
</p:sld>
</file>

<file path=ppt/slides/slide1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00355" y="517525"/>
            <a:ext cx="11650345" cy="115316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800" b="1" dirty="0" smtClean="0">
                <a:latin typeface="Comic Sans MS" panose="030F0702030302020204" pitchFamily="66" charset="0"/>
                <a:sym typeface="+mn-ea"/>
              </a:rPr>
              <a:t>Vamos analisar o amplificador operacional bipolar.</a:t>
            </a:r>
            <a:r>
              <a:rPr lang="pt-BR" sz="3200" b="1" dirty="0" smtClean="0">
                <a:latin typeface="Comic Sans MS" panose="030F0702030302020204" pitchFamily="66" charset="0"/>
                <a:sym typeface="+mn-ea"/>
              </a:rPr>
              <a:t> </a:t>
            </a:r>
            <a:r>
              <a:rPr lang="pt-BR" sz="3200" b="1" dirty="0" smtClean="0">
                <a:solidFill>
                  <a:srgbClr val="C00000"/>
                </a:solidFill>
                <a:latin typeface="Comic Sans MS" panose="030F0702030302020204" pitchFamily="66" charset="0"/>
              </a:rPr>
              <a:t> </a:t>
            </a:r>
            <a:endParaRPr lang="pt-BR" sz="2400" b="1" dirty="0" smtClean="0">
              <a:latin typeface="Comic Sans MS" panose="030F0702030302020204" pitchFamily="66" charset="0"/>
              <a:cs typeface="Comic Sans MS" panose="030F0702030302020204" pitchFamily="66" charset="0"/>
              <a:sym typeface="+mn-ea"/>
            </a:endParaRPr>
          </a:p>
        </p:txBody>
      </p:sp>
      <p:pic>
        <p:nvPicPr>
          <p:cNvPr id="3" name="Imagem 2" descr="AmpEst"/>
          <p:cNvPicPr>
            <a:picLocks noChangeAspect="1"/>
          </p:cNvPicPr>
          <p:nvPr/>
        </p:nvPicPr>
        <p:blipFill>
          <a:blip r:embed="rId1"/>
          <a:srcRect l="25460" r="25347"/>
          <a:stretch>
            <a:fillRect/>
          </a:stretch>
        </p:blipFill>
        <p:spPr>
          <a:xfrm>
            <a:off x="115570" y="1667510"/>
            <a:ext cx="5226050" cy="4831715"/>
          </a:xfrm>
          <a:prstGeom prst="rect">
            <a:avLst/>
          </a:prstGeom>
        </p:spPr>
      </p:pic>
      <p:sp>
        <p:nvSpPr>
          <p:cNvPr id="56" name="CaixaDeTexto 14"/>
          <p:cNvSpPr txBox="1"/>
          <p:nvPr/>
        </p:nvSpPr>
        <p:spPr>
          <a:xfrm>
            <a:off x="5341620" y="1667510"/>
            <a:ext cx="6685280" cy="5092700"/>
          </a:xfrm>
          <a:prstGeom prst="rect">
            <a:avLst/>
          </a:prstGeom>
          <a:noFill/>
        </p:spPr>
        <p:txBody>
          <a:bodyPr wrap="square" rtlCol="0">
            <a:spAutoFit/>
          </a:bodyPr>
          <a:p>
            <a:pPr indent="0" fontAlgn="auto">
              <a:spcAft>
                <a:spcPts val="600"/>
              </a:spcAft>
              <a:buFont typeface="Wingdings" panose="05000000000000000000" charset="0"/>
              <a:buNone/>
            </a:pPr>
            <a:r>
              <a:rPr lang="pt-BR" sz="2000" b="1" dirty="0" smtClean="0">
                <a:latin typeface="Comic Sans MS" panose="030F0702030302020204" pitchFamily="66" charset="0"/>
                <a:cs typeface="Comic Sans MS" panose="030F0702030302020204" pitchFamily="66" charset="0"/>
                <a:sym typeface="+mn-ea"/>
              </a:rPr>
              <a:t>Neste circuito temos:</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Par diferencial Q1/Q2</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Carga Ativa Q3/Q4</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Emissor comum Q5/Qb4</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Espelho de corrente Qb1, Qb2, Qb3 e Qb4</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A corrente que passa em Q5 é igual a corrente em Q3 e Q4. Isto é importante para manter a tensão de offset baixa</a:t>
            </a:r>
            <a:endParaRPr lang="pt-BR" sz="20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Wingdings" panose="05000000000000000000" charset="0"/>
              <a:buNone/>
            </a:pPr>
            <a:r>
              <a:rPr lang="pt-BR" sz="2000" b="1" dirty="0" smtClean="0">
                <a:solidFill>
                  <a:srgbClr val="C00000"/>
                </a:solidFill>
                <a:latin typeface="Comic Sans MS" panose="030F0702030302020204" pitchFamily="66" charset="0"/>
                <a:cs typeface="Comic Sans MS" panose="030F0702030302020204" pitchFamily="66" charset="0"/>
                <a:sym typeface="+mn-ea"/>
              </a:rPr>
              <a:t>Simulação</a:t>
            </a:r>
            <a:endParaRPr lang="pt-BR" sz="20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Os modelos do bipolar são simples</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VAF é a tensão de Early </a:t>
            </a:r>
            <a:r>
              <a:rPr lang="pt-BR" sz="2000" b="1" i="1" dirty="0" smtClean="0">
                <a:latin typeface="Comic Sans MS" panose="030F0702030302020204" pitchFamily="66" charset="0"/>
                <a:cs typeface="Comic Sans MS" panose="030F0702030302020204" pitchFamily="66" charset="0"/>
                <a:sym typeface="+mn-ea"/>
              </a:rPr>
              <a:t>foward </a:t>
            </a:r>
            <a:r>
              <a:rPr lang="pt-BR" sz="2000" b="1" dirty="0" smtClean="0">
                <a:latin typeface="Comic Sans MS" panose="030F0702030302020204" pitchFamily="66" charset="0"/>
                <a:cs typeface="Comic Sans MS" panose="030F0702030302020204" pitchFamily="66" charset="0"/>
                <a:sym typeface="+mn-ea"/>
              </a:rPr>
              <a:t>(direta)</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uma tensão de offset pequena que deve ser achada e cancelada antes de se fazer analise AC (na simulação)</a:t>
            </a:r>
            <a:endParaRPr lang="pt-BR" sz="20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55600"/>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1. Analise DC: variamos a entrada V+ até a saída atingir V</a:t>
            </a:r>
            <a:r>
              <a:rPr lang="pt-BR" sz="2400" b="1" baseline="-25000" dirty="0" smtClean="0">
                <a:solidFill>
                  <a:schemeClr val="tx1"/>
                </a:solidFill>
                <a:latin typeface="Comic Sans MS" panose="030F0702030302020204" pitchFamily="66" charset="0"/>
              </a:rPr>
              <a:t>CC</a:t>
            </a:r>
            <a:r>
              <a:rPr lang="pt-BR" sz="2400" b="1" dirty="0" smtClean="0">
                <a:solidFill>
                  <a:schemeClr val="tx1"/>
                </a:solidFill>
                <a:latin typeface="Comic Sans MS" panose="030F0702030302020204" pitchFamily="66" charset="0"/>
              </a:rPr>
              <a:t>/2 = 2,5 V na saída</a:t>
            </a:r>
            <a:endParaRPr lang="pt-BR" sz="2400" b="1" dirty="0" smtClean="0">
              <a:latin typeface="Comic Sans MS" panose="030F0702030302020204" pitchFamily="66" charset="0"/>
              <a:cs typeface="Comic Sans MS" panose="030F0702030302020204" pitchFamily="66" charset="0"/>
              <a:sym typeface="+mn-ea"/>
            </a:endParaRPr>
          </a:p>
        </p:txBody>
      </p:sp>
      <p:pic>
        <p:nvPicPr>
          <p:cNvPr id="3" name="Imagem 2" descr="AmpEst"/>
          <p:cNvPicPr>
            <a:picLocks noChangeAspect="1"/>
          </p:cNvPicPr>
          <p:nvPr/>
        </p:nvPicPr>
        <p:blipFill>
          <a:blip r:embed="rId1"/>
          <a:srcRect l="25460" r="25347"/>
          <a:stretch>
            <a:fillRect/>
          </a:stretch>
        </p:blipFill>
        <p:spPr>
          <a:xfrm>
            <a:off x="899795" y="1637030"/>
            <a:ext cx="5311775" cy="4829810"/>
          </a:xfrm>
          <a:prstGeom prst="rect">
            <a:avLst/>
          </a:prstGeom>
        </p:spPr>
      </p:pic>
      <p:sp>
        <p:nvSpPr>
          <p:cNvPr id="56" name="CaixaDeTexto 14"/>
          <p:cNvSpPr txBox="1"/>
          <p:nvPr/>
        </p:nvSpPr>
        <p:spPr>
          <a:xfrm>
            <a:off x="7115175" y="3344545"/>
            <a:ext cx="4682490" cy="1198880"/>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Como o ganho é elevado damos passos de 1,0 uV para termos uma precisão razoável</a:t>
            </a:r>
            <a:endParaRPr lang="pt-BR"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55600"/>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ctr" fontAlgn="auto">
              <a:spcAft>
                <a:spcPts val="600"/>
              </a:spcAft>
            </a:pPr>
            <a:r>
              <a:rPr lang="pt-BR" sz="2400" b="1" dirty="0" smtClean="0">
                <a:solidFill>
                  <a:schemeClr val="tx1"/>
                </a:solidFill>
                <a:latin typeface="Comic Sans MS" panose="030F0702030302020204" pitchFamily="66" charset="0"/>
              </a:rPr>
              <a:t>Tensão na Saída x tensão V+ </a:t>
            </a:r>
            <a:endParaRPr lang="pt-BR" sz="2400" b="1" dirty="0" smtClean="0">
              <a:latin typeface="Comic Sans MS" panose="030F0702030302020204" pitchFamily="66" charset="0"/>
              <a:cs typeface="Comic Sans MS" panose="030F0702030302020204" pitchFamily="66" charset="0"/>
              <a:sym typeface="+mn-ea"/>
            </a:endParaRPr>
          </a:p>
        </p:txBody>
      </p:sp>
      <p:pic>
        <p:nvPicPr>
          <p:cNvPr id="4" name="Imagem 3" descr="AmpEst"/>
          <p:cNvPicPr>
            <a:picLocks noChangeAspect="1"/>
          </p:cNvPicPr>
          <p:nvPr/>
        </p:nvPicPr>
        <p:blipFill>
          <a:blip r:embed="rId1"/>
          <a:stretch>
            <a:fillRect/>
          </a:stretch>
        </p:blipFill>
        <p:spPr>
          <a:xfrm>
            <a:off x="624840" y="1393190"/>
            <a:ext cx="10943590" cy="4461510"/>
          </a:xfrm>
          <a:prstGeom prst="rect">
            <a:avLst/>
          </a:prstGeom>
        </p:spPr>
      </p:pic>
      <p:cxnSp>
        <p:nvCxnSpPr>
          <p:cNvPr id="5" name="Conector Reto 4"/>
          <p:cNvCxnSpPr/>
          <p:nvPr/>
        </p:nvCxnSpPr>
        <p:spPr>
          <a:xfrm flipH="1">
            <a:off x="7005320" y="2147570"/>
            <a:ext cx="0" cy="3492000"/>
          </a:xfrm>
          <a:prstGeom prst="line">
            <a:avLst/>
          </a:prstGeom>
          <a:ln w="22225">
            <a:solidFill>
              <a:srgbClr val="9A0000"/>
            </a:solidFill>
            <a:prstDash val="sysDash"/>
          </a:ln>
        </p:spPr>
        <p:style>
          <a:lnRef idx="1">
            <a:schemeClr val="accent1"/>
          </a:lnRef>
          <a:fillRef idx="0">
            <a:schemeClr val="accent1"/>
          </a:fillRef>
          <a:effectRef idx="0">
            <a:schemeClr val="accent1"/>
          </a:effectRef>
          <a:fontRef idx="minor">
            <a:schemeClr val="tx1"/>
          </a:fontRef>
        </p:style>
      </p:cxnSp>
      <p:sp>
        <p:nvSpPr>
          <p:cNvPr id="6" name="CaixaDeTexto 14"/>
          <p:cNvSpPr txBox="1"/>
          <p:nvPr/>
        </p:nvSpPr>
        <p:spPr>
          <a:xfrm>
            <a:off x="3512820" y="5954395"/>
            <a:ext cx="6684645" cy="460375"/>
          </a:xfrm>
          <a:prstGeom prst="rect">
            <a:avLst/>
          </a:prstGeom>
          <a:noFill/>
          <a:ln w="31750">
            <a:solidFill>
              <a:srgbClr val="FFFF00"/>
            </a:solidFill>
          </a:ln>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Tensão de </a:t>
            </a:r>
            <a:r>
              <a:rPr lang="pt-BR" sz="2400" b="1" i="1" dirty="0" smtClean="0">
                <a:latin typeface="Comic Sans MS" panose="030F0702030302020204" pitchFamily="66" charset="0"/>
                <a:cs typeface="Comic Sans MS" panose="030F0702030302020204" pitchFamily="66" charset="0"/>
                <a:sym typeface="+mn-ea"/>
              </a:rPr>
              <a:t>offset = 2,0 - 1,9997 </a:t>
            </a:r>
            <a:r>
              <a:rPr lang="pt-BR" sz="2400" b="1" i="1" dirty="0" smtClean="0">
                <a:latin typeface="Arial" panose="020B0604020202020204" pitchFamily="34" charset="0"/>
                <a:cs typeface="Arial" panose="020B0604020202020204" pitchFamily="34" charset="0"/>
                <a:sym typeface="+mn-ea"/>
              </a:rPr>
              <a:t>≈ -0,3mV</a:t>
            </a:r>
            <a:endParaRPr lang="pt-BR" sz="2400" b="1" i="1" dirty="0" smtClean="0">
              <a:latin typeface="Arial" panose="020B0604020202020204" pitchFamily="34" charset="0"/>
              <a:cs typeface="Arial" panose="020B0604020202020204" pitchFamily="34" charset="0"/>
              <a:sym typeface="+mn-ea"/>
            </a:endParaRPr>
          </a:p>
        </p:txBody>
      </p:sp>
    </p:spTree>
  </p:cSld>
  <p:clrMapOvr>
    <a:masterClrMapping/>
  </p:clrMapOvr>
</p:sld>
</file>

<file path=ppt/slides/slide1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433070"/>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O circuito opera corretamente apenas em uma faixa de valores para a tensão modo comum. </a:t>
            </a:r>
            <a:endParaRPr lang="pt-BR" sz="2400" b="1" dirty="0" smtClean="0">
              <a:latin typeface="Comic Sans MS" panose="030F0702030302020204" pitchFamily="66" charset="0"/>
              <a:cs typeface="Comic Sans MS" panose="030F0702030302020204" pitchFamily="66" charset="0"/>
              <a:sym typeface="+mn-ea"/>
            </a:endParaRPr>
          </a:p>
        </p:txBody>
      </p:sp>
      <p:sp>
        <p:nvSpPr>
          <p:cNvPr id="56" name="CaixaDeTexto 14"/>
          <p:cNvSpPr txBox="1"/>
          <p:nvPr/>
        </p:nvSpPr>
        <p:spPr>
          <a:xfrm>
            <a:off x="5564505" y="2059305"/>
            <a:ext cx="6285230" cy="3199765"/>
          </a:xfrm>
          <a:prstGeom prst="rect">
            <a:avLst/>
          </a:prstGeom>
          <a:noFill/>
        </p:spPr>
        <p:txBody>
          <a:bodyPr wrap="square" rtlCol="0">
            <a:spAutoFit/>
          </a:bodyPr>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tensões de modo comum muito baixas: transistores Qb2 e Qb3 saem da região ativa e o espelho de corrente não funciona corretamente.</a:t>
            </a:r>
            <a:endParaRPr lang="pt-BR" sz="24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tensões de modo comum muito altas: transistores Q1 e Q2 saem da região ativa </a:t>
            </a:r>
            <a:endParaRPr lang="pt-BR" sz="2400" b="1" dirty="0" smtClean="0">
              <a:latin typeface="Comic Sans MS" panose="030F0702030302020204" pitchFamily="66" charset="0"/>
              <a:cs typeface="Comic Sans MS" panose="030F0702030302020204" pitchFamily="66" charset="0"/>
              <a:sym typeface="+mn-ea"/>
            </a:endParaRPr>
          </a:p>
        </p:txBody>
      </p:sp>
      <p:pic>
        <p:nvPicPr>
          <p:cNvPr id="4" name="Imagem 3" descr="AmpEsEstDC"/>
          <p:cNvPicPr>
            <a:picLocks noChangeAspect="1"/>
          </p:cNvPicPr>
          <p:nvPr/>
        </p:nvPicPr>
        <p:blipFill>
          <a:blip r:embed="rId1"/>
          <a:srcRect l="26276" t="7610" r="45240" b="24449"/>
          <a:stretch>
            <a:fillRect/>
          </a:stretch>
        </p:blipFill>
        <p:spPr>
          <a:xfrm>
            <a:off x="369570" y="1967230"/>
            <a:ext cx="5073650" cy="4747260"/>
          </a:xfrm>
          <a:prstGeom prst="rect">
            <a:avLst/>
          </a:prstGeom>
        </p:spPr>
      </p:pic>
    </p:spTree>
  </p:cSld>
  <p:clrMapOvr>
    <a:masterClrMapping/>
  </p:clrMapOvr>
</p:sld>
</file>

<file path=ppt/slides/slide1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Imagem 2" descr="AmpEsEstDC"/>
          <p:cNvPicPr>
            <a:picLocks noChangeAspect="1"/>
          </p:cNvPicPr>
          <p:nvPr/>
        </p:nvPicPr>
        <p:blipFill>
          <a:blip r:embed="rId1"/>
          <a:stretch>
            <a:fillRect/>
          </a:stretch>
        </p:blipFill>
        <p:spPr>
          <a:xfrm>
            <a:off x="210820" y="1767205"/>
            <a:ext cx="11710670" cy="4487545"/>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534670"/>
            <a:ext cx="11650345" cy="10915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Análise em frequencia AmpOp Bipolar </a:t>
            </a:r>
            <a:endParaRPr lang="pt-BR" sz="3200" b="1" dirty="0" smtClean="0">
              <a:solidFill>
                <a:srgbClr val="C00000"/>
              </a:solidFill>
              <a:latin typeface="Comic Sans MS" panose="030F0702030302020204" pitchFamily="66" charset="0"/>
            </a:endParaRPr>
          </a:p>
          <a:p>
            <a:pPr algn="ctr" fontAlgn="auto">
              <a:spcAft>
                <a:spcPts val="600"/>
              </a:spcAft>
            </a:pPr>
            <a:r>
              <a:rPr lang="pt-BR" sz="2800" b="1" dirty="0" smtClean="0">
                <a:solidFill>
                  <a:schemeClr val="tx1"/>
                </a:solidFill>
                <a:latin typeface="Comic Sans MS" panose="030F0702030302020204" pitchFamily="66" charset="0"/>
              </a:rPr>
              <a:t>Correntes I</a:t>
            </a:r>
            <a:r>
              <a:rPr lang="pt-BR" sz="2800" b="1" baseline="-25000" dirty="0" smtClean="0">
                <a:solidFill>
                  <a:schemeClr val="tx1"/>
                </a:solidFill>
                <a:latin typeface="Comic Sans MS" panose="030F0702030302020204" pitchFamily="66" charset="0"/>
              </a:rPr>
              <a:t>CQ1 </a:t>
            </a:r>
            <a:r>
              <a:rPr lang="pt-BR" sz="2800" b="1" dirty="0" smtClean="0">
                <a:solidFill>
                  <a:schemeClr val="tx1"/>
                </a:solidFill>
                <a:latin typeface="Comic Sans MS" panose="030F0702030302020204" pitchFamily="66" charset="0"/>
              </a:rPr>
              <a:t>e I</a:t>
            </a:r>
            <a:r>
              <a:rPr lang="pt-BR" sz="2800" b="1" baseline="-25000" dirty="0" smtClean="0">
                <a:solidFill>
                  <a:schemeClr val="tx1"/>
                </a:solidFill>
                <a:latin typeface="Comic Sans MS" panose="030F0702030302020204" pitchFamily="66" charset="0"/>
              </a:rPr>
              <a:t>bQ1</a:t>
            </a:r>
            <a:r>
              <a:rPr lang="pt-BR" sz="2800" b="1" dirty="0" smtClean="0">
                <a:solidFill>
                  <a:schemeClr val="tx1"/>
                </a:solidFill>
                <a:latin typeface="Comic Sans MS" panose="030F0702030302020204" pitchFamily="66" charset="0"/>
              </a:rPr>
              <a:t> x V</a:t>
            </a:r>
            <a:r>
              <a:rPr lang="pt-BR" sz="2800" b="1" baseline="-25000" dirty="0" smtClean="0">
                <a:solidFill>
                  <a:schemeClr val="tx1"/>
                </a:solidFill>
                <a:latin typeface="Comic Sans MS" panose="030F0702030302020204" pitchFamily="66" charset="0"/>
              </a:rPr>
              <a:t>CM</a:t>
            </a:r>
            <a:endParaRPr lang="pt-BR"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6" name="CaixaDeTexto 14"/>
          <p:cNvSpPr txBox="1"/>
          <p:nvPr/>
        </p:nvSpPr>
        <p:spPr>
          <a:xfrm>
            <a:off x="2134870" y="3498850"/>
            <a:ext cx="2857500" cy="1630045"/>
          </a:xfrm>
          <a:prstGeom prst="rect">
            <a:avLst/>
          </a:prstGeom>
          <a:solidFill>
            <a:schemeClr val="bg1"/>
          </a:solidFill>
        </p:spPr>
        <p:txBody>
          <a:bodyPr wrap="square" lIns="0" rIns="0" rtlCol="0">
            <a:spAutoFit/>
          </a:bodyPr>
          <a:p>
            <a:pPr indent="0" algn="ctr" fontAlgn="auto">
              <a:spcAft>
                <a:spcPts val="600"/>
              </a:spcAft>
              <a:buFont typeface="Wingdings" panose="05000000000000000000" charset="0"/>
              <a:buNone/>
            </a:pPr>
            <a:r>
              <a:rPr lang="pt-BR" sz="2000" b="1" dirty="0" smtClean="0">
                <a:latin typeface="Comic Sans MS" panose="030F0702030302020204" pitchFamily="66" charset="0"/>
                <a:cs typeface="Comic Sans MS" panose="030F0702030302020204" pitchFamily="66" charset="0"/>
                <a:sym typeface="+mn-ea"/>
              </a:rPr>
              <a:t>tensão V</a:t>
            </a:r>
            <a:r>
              <a:rPr lang="pt-BR" sz="2000" b="1" baseline="-25000" dirty="0" smtClean="0">
                <a:latin typeface="Comic Sans MS" panose="030F0702030302020204" pitchFamily="66" charset="0"/>
                <a:cs typeface="Comic Sans MS" panose="030F0702030302020204" pitchFamily="66" charset="0"/>
                <a:sym typeface="+mn-ea"/>
              </a:rPr>
              <a:t>CM </a:t>
            </a:r>
            <a:r>
              <a:rPr lang="pt-BR" sz="2000" b="1" dirty="0" smtClean="0">
                <a:latin typeface="Comic Sans MS" panose="030F0702030302020204" pitchFamily="66" charset="0"/>
                <a:cs typeface="Comic Sans MS" panose="030F0702030302020204" pitchFamily="66" charset="0"/>
                <a:sym typeface="+mn-ea"/>
              </a:rPr>
              <a:t>reduz, tenção de coletor em Qb2/Qb3 cai e estes transistores saem da região ativa</a:t>
            </a:r>
            <a:endParaRPr lang="pt-BR" sz="2000" b="1" dirty="0" smtClean="0">
              <a:latin typeface="Comic Sans MS" panose="030F0702030302020204" pitchFamily="66" charset="0"/>
              <a:cs typeface="Comic Sans MS" panose="030F0702030302020204" pitchFamily="66" charset="0"/>
              <a:sym typeface="+mn-ea"/>
            </a:endParaRPr>
          </a:p>
        </p:txBody>
      </p:sp>
      <p:sp>
        <p:nvSpPr>
          <p:cNvPr id="5" name="CaixaDeTexto 14"/>
          <p:cNvSpPr txBox="1"/>
          <p:nvPr/>
        </p:nvSpPr>
        <p:spPr>
          <a:xfrm>
            <a:off x="6687820" y="2691130"/>
            <a:ext cx="2713355" cy="1630045"/>
          </a:xfrm>
          <a:prstGeom prst="rect">
            <a:avLst/>
          </a:prstGeom>
          <a:solidFill>
            <a:schemeClr val="bg1"/>
          </a:solidFill>
        </p:spPr>
        <p:txBody>
          <a:bodyPr wrap="square" lIns="0" rIns="0" rtlCol="0">
            <a:spAutoFit/>
          </a:bodyPr>
          <a:p>
            <a:pPr indent="0" algn="ctr" fontAlgn="auto">
              <a:spcAft>
                <a:spcPts val="600"/>
              </a:spcAft>
              <a:buFont typeface="Wingdings" panose="05000000000000000000" charset="0"/>
              <a:buNone/>
            </a:pPr>
            <a:r>
              <a:rPr lang="pt-BR" sz="2000" b="1" dirty="0" smtClean="0">
                <a:latin typeface="Comic Sans MS" panose="030F0702030302020204" pitchFamily="66" charset="0"/>
                <a:cs typeface="Comic Sans MS" panose="030F0702030302020204" pitchFamily="66" charset="0"/>
                <a:sym typeface="+mn-ea"/>
              </a:rPr>
              <a:t>tensão V</a:t>
            </a:r>
            <a:r>
              <a:rPr lang="pt-BR" sz="2000" b="1" baseline="-25000" dirty="0" smtClean="0">
                <a:latin typeface="Comic Sans MS" panose="030F0702030302020204" pitchFamily="66" charset="0"/>
                <a:cs typeface="Comic Sans MS" panose="030F0702030302020204" pitchFamily="66" charset="0"/>
                <a:sym typeface="+mn-ea"/>
              </a:rPr>
              <a:t>CM </a:t>
            </a:r>
            <a:r>
              <a:rPr lang="pt-BR" sz="2000" b="1" dirty="0" smtClean="0">
                <a:latin typeface="Comic Sans MS" panose="030F0702030302020204" pitchFamily="66" charset="0"/>
                <a:cs typeface="Comic Sans MS" panose="030F0702030302020204" pitchFamily="66" charset="0"/>
                <a:sym typeface="+mn-ea"/>
              </a:rPr>
              <a:t>aumenta, tensão BC de Q1/Q2 se eleva, transistores Q1/Q2 saem da região ativa </a:t>
            </a:r>
            <a:endParaRPr lang="pt-BR" sz="2000" b="1" dirty="0" smtClean="0">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4069080" y="2691130"/>
            <a:ext cx="1311910" cy="398780"/>
          </a:xfrm>
          <a:prstGeom prst="rect">
            <a:avLst/>
          </a:prstGeom>
          <a:solidFill>
            <a:schemeClr val="bg1"/>
          </a:solidFill>
        </p:spPr>
        <p:txBody>
          <a:bodyPr wrap="none" rtlCol="0" anchor="t">
            <a:spAutoFit/>
          </a:bodyPr>
          <a:p>
            <a:pPr algn="l" fontAlgn="auto">
              <a:spcAft>
                <a:spcPts val="600"/>
              </a:spcAft>
            </a:pPr>
            <a:r>
              <a:rPr lang="pt-BR" sz="2000" b="1" dirty="0" smtClean="0">
                <a:latin typeface="Comic Sans MS" panose="030F0702030302020204" pitchFamily="66" charset="0"/>
                <a:sym typeface="+mn-ea"/>
              </a:rPr>
              <a:t>I</a:t>
            </a:r>
            <a:r>
              <a:rPr lang="pt-BR" sz="2000" b="1" baseline="-25000" dirty="0" smtClean="0">
                <a:latin typeface="Comic Sans MS" panose="030F0702030302020204" pitchFamily="66" charset="0"/>
                <a:sym typeface="+mn-ea"/>
              </a:rPr>
              <a:t>CQ1</a:t>
            </a:r>
            <a:r>
              <a:rPr lang="pt-BR" sz="2000" b="1" dirty="0" smtClean="0">
                <a:latin typeface="Comic Sans MS" panose="030F0702030302020204" pitchFamily="66" charset="0"/>
                <a:sym typeface="+mn-ea"/>
              </a:rPr>
              <a:t>=</a:t>
            </a:r>
            <a:r>
              <a:rPr lang="pt-BR" sz="2000" b="1" dirty="0" smtClean="0">
                <a:latin typeface="Comic Sans MS" panose="030F0702030302020204" pitchFamily="66" charset="0"/>
                <a:sym typeface="+mn-ea"/>
              </a:rPr>
              <a:t>I</a:t>
            </a:r>
            <a:r>
              <a:rPr lang="pt-BR" sz="2000" b="1" baseline="-25000" dirty="0" smtClean="0">
                <a:latin typeface="Comic Sans MS" panose="030F0702030302020204" pitchFamily="66" charset="0"/>
                <a:sym typeface="+mn-ea"/>
              </a:rPr>
              <a:t>CQ2</a:t>
            </a:r>
            <a:endParaRPr lang="pt-BR" altLang="en-US" sz="2000" b="1" baseline="-25000" dirty="0" smtClean="0">
              <a:latin typeface="Comic Sans MS" panose="030F0702030302020204" pitchFamily="66" charset="0"/>
              <a:sym typeface="+mn-ea"/>
            </a:endParaRPr>
          </a:p>
        </p:txBody>
      </p:sp>
      <p:sp>
        <p:nvSpPr>
          <p:cNvPr id="6" name="Caixa de Texto 5"/>
          <p:cNvSpPr txBox="1"/>
          <p:nvPr/>
        </p:nvSpPr>
        <p:spPr>
          <a:xfrm>
            <a:off x="6687820" y="5024120"/>
            <a:ext cx="1387475" cy="398780"/>
          </a:xfrm>
          <a:prstGeom prst="rect">
            <a:avLst/>
          </a:prstGeom>
          <a:solidFill>
            <a:schemeClr val="bg1"/>
          </a:solidFill>
        </p:spPr>
        <p:txBody>
          <a:bodyPr wrap="none" rtlCol="0" anchor="t">
            <a:spAutoFit/>
          </a:bodyPr>
          <a:p>
            <a:pPr algn="l" fontAlgn="auto">
              <a:spcAft>
                <a:spcPts val="600"/>
              </a:spcAft>
            </a:pPr>
            <a:r>
              <a:rPr lang="pt-BR" sz="2000" b="1" dirty="0" smtClean="0">
                <a:latin typeface="Comic Sans MS" panose="030F0702030302020204" pitchFamily="66" charset="0"/>
                <a:sym typeface="+mn-ea"/>
              </a:rPr>
              <a:t>I</a:t>
            </a:r>
            <a:r>
              <a:rPr lang="pt-BR" sz="2000" b="1" baseline="-25000" dirty="0" smtClean="0">
                <a:latin typeface="Comic Sans MS" panose="030F0702030302020204" pitchFamily="66" charset="0"/>
                <a:sym typeface="+mn-ea"/>
              </a:rPr>
              <a:t>BQ1</a:t>
            </a:r>
            <a:r>
              <a:rPr lang="pt-BR" sz="2000" b="1" dirty="0" smtClean="0">
                <a:latin typeface="Comic Sans MS" panose="030F0702030302020204" pitchFamily="66" charset="0"/>
                <a:sym typeface="+mn-ea"/>
              </a:rPr>
              <a:t>=I</a:t>
            </a:r>
            <a:r>
              <a:rPr lang="pt-BR" sz="2000" b="1" baseline="-25000" dirty="0" smtClean="0">
                <a:latin typeface="Comic Sans MS" panose="030F0702030302020204" pitchFamily="66" charset="0"/>
                <a:sym typeface="+mn-ea"/>
              </a:rPr>
              <a:t>BQ2 </a:t>
            </a:r>
            <a:endParaRPr lang="pt-BR" altLang="en-US" sz="2000" b="1" baseline="-25000" dirty="0" smtClean="0">
              <a:latin typeface="Comic Sans MS" panose="030F0702030302020204" pitchFamily="66" charset="0"/>
              <a:sym typeface="+mn-ea"/>
            </a:endParaRPr>
          </a:p>
        </p:txBody>
      </p:sp>
      <p:sp>
        <p:nvSpPr>
          <p:cNvPr id="7" name="Forma livre 6"/>
          <p:cNvSpPr/>
          <p:nvPr/>
        </p:nvSpPr>
        <p:spPr>
          <a:xfrm>
            <a:off x="570865" y="2058035"/>
            <a:ext cx="11275695" cy="3569970"/>
          </a:xfrm>
          <a:custGeom>
            <a:avLst/>
            <a:gdLst>
              <a:gd name="connisteX0" fmla="*/ 0 w 11275695"/>
              <a:gd name="connsiteY0" fmla="*/ 3567012 h 3570262"/>
              <a:gd name="connisteX1" fmla="*/ 381000 w 11275695"/>
              <a:gd name="connsiteY1" fmla="*/ 3567012 h 3570262"/>
              <a:gd name="connisteX2" fmla="*/ 857250 w 11275695"/>
              <a:gd name="connsiteY2" fmla="*/ 3555582 h 3570262"/>
              <a:gd name="connisteX3" fmla="*/ 1226820 w 11275695"/>
              <a:gd name="connsiteY3" fmla="*/ 3543517 h 3570262"/>
              <a:gd name="connisteX4" fmla="*/ 1345565 w 11275695"/>
              <a:gd name="connsiteY4" fmla="*/ 3448267 h 3570262"/>
              <a:gd name="connisteX5" fmla="*/ 1464945 w 11275695"/>
              <a:gd name="connsiteY5" fmla="*/ 3150452 h 3570262"/>
              <a:gd name="connisteX6" fmla="*/ 1548130 w 11275695"/>
              <a:gd name="connsiteY6" fmla="*/ 2436077 h 3570262"/>
              <a:gd name="connisteX7" fmla="*/ 1666875 w 11275695"/>
              <a:gd name="connsiteY7" fmla="*/ 1197827 h 3570262"/>
              <a:gd name="connisteX8" fmla="*/ 1703070 w 11275695"/>
              <a:gd name="connsiteY8" fmla="*/ 793332 h 3570262"/>
              <a:gd name="connisteX9" fmla="*/ 1774190 w 11275695"/>
              <a:gd name="connsiteY9" fmla="*/ 602832 h 3570262"/>
              <a:gd name="connisteX10" fmla="*/ 1833880 w 11275695"/>
              <a:gd name="connsiteY10" fmla="*/ 483452 h 3570262"/>
              <a:gd name="connisteX11" fmla="*/ 1845945 w 11275695"/>
              <a:gd name="connsiteY11" fmla="*/ 471387 h 3570262"/>
              <a:gd name="connisteX12" fmla="*/ 2190750 w 11275695"/>
              <a:gd name="connsiteY12" fmla="*/ 435827 h 3570262"/>
              <a:gd name="connisteX13" fmla="*/ 3905250 w 11275695"/>
              <a:gd name="connsiteY13" fmla="*/ 340577 h 3570262"/>
              <a:gd name="connisteX14" fmla="*/ 5691505 w 11275695"/>
              <a:gd name="connsiteY14" fmla="*/ 221832 h 3570262"/>
              <a:gd name="connisteX15" fmla="*/ 7263130 w 11275695"/>
              <a:gd name="connsiteY15" fmla="*/ 114517 h 3570262"/>
              <a:gd name="connisteX16" fmla="*/ 8418195 w 11275695"/>
              <a:gd name="connsiteY16" fmla="*/ 31332 h 3570262"/>
              <a:gd name="connisteX17" fmla="*/ 8775065 w 11275695"/>
              <a:gd name="connsiteY17" fmla="*/ 19267 h 3570262"/>
              <a:gd name="connisteX18" fmla="*/ 8989695 w 11275695"/>
              <a:gd name="connsiteY18" fmla="*/ 19267 h 3570262"/>
              <a:gd name="connisteX19" fmla="*/ 9203690 w 11275695"/>
              <a:gd name="connsiteY19" fmla="*/ 31332 h 3570262"/>
              <a:gd name="connisteX20" fmla="*/ 9394190 w 11275695"/>
              <a:gd name="connsiteY20" fmla="*/ 340577 h 3570262"/>
              <a:gd name="connisteX21" fmla="*/ 9870440 w 11275695"/>
              <a:gd name="connsiteY21" fmla="*/ 1781392 h 3570262"/>
              <a:gd name="connisteX22" fmla="*/ 10263505 w 11275695"/>
              <a:gd name="connsiteY22" fmla="*/ 2984082 h 3570262"/>
              <a:gd name="connisteX23" fmla="*/ 10394315 w 11275695"/>
              <a:gd name="connsiteY23" fmla="*/ 3400642 h 3570262"/>
              <a:gd name="connisteX24" fmla="*/ 10525125 w 11275695"/>
              <a:gd name="connsiteY24" fmla="*/ 3531452 h 3570262"/>
              <a:gd name="connisteX25" fmla="*/ 10787380 w 11275695"/>
              <a:gd name="connsiteY25" fmla="*/ 3567012 h 3570262"/>
              <a:gd name="connisteX26" fmla="*/ 11275695 w 11275695"/>
              <a:gd name="connsiteY26" fmla="*/ 3567012 h 357026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Lst>
            <a:rect l="l" t="t" r="r" b="b"/>
            <a:pathLst>
              <a:path w="11275695" h="3570263">
                <a:moveTo>
                  <a:pt x="0" y="3567013"/>
                </a:moveTo>
                <a:cubicBezTo>
                  <a:pt x="66675" y="3567013"/>
                  <a:pt x="209550" y="3569553"/>
                  <a:pt x="381000" y="3567013"/>
                </a:cubicBezTo>
                <a:cubicBezTo>
                  <a:pt x="552450" y="3564473"/>
                  <a:pt x="688340" y="3560028"/>
                  <a:pt x="857250" y="3555583"/>
                </a:cubicBezTo>
                <a:cubicBezTo>
                  <a:pt x="1026160" y="3551138"/>
                  <a:pt x="1129030" y="3565108"/>
                  <a:pt x="1226820" y="3543518"/>
                </a:cubicBezTo>
                <a:cubicBezTo>
                  <a:pt x="1324610" y="3521928"/>
                  <a:pt x="1297940" y="3527008"/>
                  <a:pt x="1345565" y="3448268"/>
                </a:cubicBezTo>
                <a:cubicBezTo>
                  <a:pt x="1393190" y="3369528"/>
                  <a:pt x="1424305" y="3353018"/>
                  <a:pt x="1464945" y="3150453"/>
                </a:cubicBezTo>
                <a:cubicBezTo>
                  <a:pt x="1505585" y="2947888"/>
                  <a:pt x="1507490" y="2826603"/>
                  <a:pt x="1548130" y="2436078"/>
                </a:cubicBezTo>
                <a:cubicBezTo>
                  <a:pt x="1588770" y="2045553"/>
                  <a:pt x="1635760" y="1526123"/>
                  <a:pt x="1666875" y="1197828"/>
                </a:cubicBezTo>
                <a:cubicBezTo>
                  <a:pt x="1697990" y="869533"/>
                  <a:pt x="1681480" y="912078"/>
                  <a:pt x="1703070" y="793333"/>
                </a:cubicBezTo>
                <a:cubicBezTo>
                  <a:pt x="1724660" y="674588"/>
                  <a:pt x="1748155" y="665063"/>
                  <a:pt x="1774190" y="602833"/>
                </a:cubicBezTo>
                <a:cubicBezTo>
                  <a:pt x="1800225" y="540603"/>
                  <a:pt x="1819275" y="509488"/>
                  <a:pt x="1833880" y="483453"/>
                </a:cubicBezTo>
                <a:cubicBezTo>
                  <a:pt x="1848485" y="457418"/>
                  <a:pt x="1774825" y="480913"/>
                  <a:pt x="1845945" y="471388"/>
                </a:cubicBezTo>
                <a:cubicBezTo>
                  <a:pt x="1917065" y="461863"/>
                  <a:pt x="1778635" y="461863"/>
                  <a:pt x="2190750" y="435828"/>
                </a:cubicBezTo>
                <a:cubicBezTo>
                  <a:pt x="2602865" y="409793"/>
                  <a:pt x="3204845" y="383123"/>
                  <a:pt x="3905250" y="340578"/>
                </a:cubicBezTo>
                <a:cubicBezTo>
                  <a:pt x="4605655" y="298033"/>
                  <a:pt x="5019675" y="266918"/>
                  <a:pt x="5691505" y="221833"/>
                </a:cubicBezTo>
                <a:cubicBezTo>
                  <a:pt x="6363335" y="176748"/>
                  <a:pt x="6717665" y="152618"/>
                  <a:pt x="7263130" y="114518"/>
                </a:cubicBezTo>
                <a:cubicBezTo>
                  <a:pt x="7808595" y="76418"/>
                  <a:pt x="8115935" y="50383"/>
                  <a:pt x="8418195" y="31333"/>
                </a:cubicBezTo>
                <a:cubicBezTo>
                  <a:pt x="8720455" y="12283"/>
                  <a:pt x="8660765" y="21808"/>
                  <a:pt x="8775065" y="19268"/>
                </a:cubicBezTo>
                <a:cubicBezTo>
                  <a:pt x="8889365" y="16728"/>
                  <a:pt x="8903970" y="16728"/>
                  <a:pt x="8989695" y="19268"/>
                </a:cubicBezTo>
                <a:cubicBezTo>
                  <a:pt x="9075420" y="21808"/>
                  <a:pt x="9123045" y="-32802"/>
                  <a:pt x="9203690" y="31333"/>
                </a:cubicBezTo>
                <a:cubicBezTo>
                  <a:pt x="9284335" y="95468"/>
                  <a:pt x="9260840" y="-9307"/>
                  <a:pt x="9394190" y="340578"/>
                </a:cubicBezTo>
                <a:cubicBezTo>
                  <a:pt x="9527540" y="690463"/>
                  <a:pt x="9696450" y="1252438"/>
                  <a:pt x="9870440" y="1781393"/>
                </a:cubicBezTo>
                <a:cubicBezTo>
                  <a:pt x="10044430" y="2310348"/>
                  <a:pt x="10158730" y="2660233"/>
                  <a:pt x="10263505" y="2984083"/>
                </a:cubicBezTo>
                <a:cubicBezTo>
                  <a:pt x="10368280" y="3307933"/>
                  <a:pt x="10342245" y="3291423"/>
                  <a:pt x="10394315" y="3400643"/>
                </a:cubicBezTo>
                <a:cubicBezTo>
                  <a:pt x="10446385" y="3509863"/>
                  <a:pt x="10446385" y="3498433"/>
                  <a:pt x="10525125" y="3531453"/>
                </a:cubicBezTo>
                <a:cubicBezTo>
                  <a:pt x="10603865" y="3564473"/>
                  <a:pt x="10637520" y="3560028"/>
                  <a:pt x="10787380" y="3567013"/>
                </a:cubicBezTo>
                <a:cubicBezTo>
                  <a:pt x="10937240" y="3573998"/>
                  <a:pt x="11182985" y="3567648"/>
                  <a:pt x="11275695" y="3567013"/>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613410" y="1210945"/>
            <a:ext cx="10965180" cy="359981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ctr" fontAlgn="auto">
              <a:spcAft>
                <a:spcPts val="600"/>
              </a:spcAft>
            </a:pPr>
            <a:endParaRPr lang="pt-BR" sz="3200" b="1" dirty="0" smtClean="0">
              <a:solidFill>
                <a:srgbClr val="C00000"/>
              </a:solidFill>
              <a:latin typeface="Comic Sans MS" panose="030F0702030302020204" pitchFamily="66" charset="0"/>
            </a:endParaRPr>
          </a:p>
          <a:p>
            <a:pPr algn="l" fontAlgn="auto">
              <a:lnSpc>
                <a:spcPct val="150000"/>
              </a:lnSpc>
              <a:spcAft>
                <a:spcPts val="600"/>
              </a:spcAft>
            </a:pPr>
            <a:r>
              <a:rPr lang="pt-BR" sz="2400" b="1" dirty="0" smtClean="0">
                <a:solidFill>
                  <a:schemeClr val="tx1"/>
                </a:solidFill>
                <a:latin typeface="Comic Sans MS" panose="030F0702030302020204" pitchFamily="66" charset="0"/>
              </a:rPr>
              <a:t>Podemos estimar o ganho de baixas frequencias do circuito. Há dois estágios de ganho:</a:t>
            </a:r>
            <a:endParaRPr lang="pt-BR" sz="2400" b="1" dirty="0" smtClean="0">
              <a:solidFill>
                <a:schemeClr val="tx1"/>
              </a:solidFill>
              <a:latin typeface="Comic Sans MS" panose="030F0702030302020204" pitchFamily="66" charset="0"/>
            </a:endParaRPr>
          </a:p>
          <a:p>
            <a:pPr marL="342900" indent="-342900" algn="l" fontAlgn="auto">
              <a:lnSpc>
                <a:spcPct val="150000"/>
              </a:lnSpc>
              <a:spcAft>
                <a:spcPts val="600"/>
              </a:spcAft>
              <a:buFont typeface="Wingdings" panose="05000000000000000000" charset="0"/>
              <a:buChar char="ü"/>
            </a:pPr>
            <a:r>
              <a:rPr lang="pt-BR" sz="2400" b="1" dirty="0" smtClean="0">
                <a:solidFill>
                  <a:srgbClr val="C00000"/>
                </a:solidFill>
                <a:effectLst>
                  <a:outerShdw blurRad="38100" dist="38100" dir="2700000" algn="tl">
                    <a:srgbClr val="000000">
                      <a:alpha val="43137"/>
                    </a:srgbClr>
                  </a:outerShdw>
                </a:effectLst>
                <a:latin typeface="Comic Sans MS" panose="030F0702030302020204" pitchFamily="66" charset="0"/>
              </a:rPr>
              <a:t>Par Diferencial</a:t>
            </a:r>
            <a:endParaRPr lang="pt-BR" sz="24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marL="342900" indent="-342900" algn="l" fontAlgn="auto">
              <a:lnSpc>
                <a:spcPct val="150000"/>
              </a:lnSpc>
              <a:spcAft>
                <a:spcPts val="600"/>
              </a:spcAft>
              <a:buFont typeface="Wingdings" panose="05000000000000000000" charset="0"/>
              <a:buChar char="ü"/>
            </a:pPr>
            <a:r>
              <a:rPr lang="pt-BR" sz="2400" b="1" dirty="0" smtClean="0">
                <a:solidFill>
                  <a:srgbClr val="C00000"/>
                </a:solidFill>
                <a:effectLst>
                  <a:outerShdw blurRad="38100" dist="38100" dir="2700000" algn="tl">
                    <a:srgbClr val="000000">
                      <a:alpha val="43137"/>
                    </a:srgbClr>
                  </a:outerShdw>
                </a:effectLst>
                <a:latin typeface="Comic Sans MS" panose="030F0702030302020204" pitchFamily="66" charset="0"/>
              </a:rPr>
              <a:t>Emissor Comum</a:t>
            </a:r>
            <a:endParaRPr lang="pt-BR"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36270" y="33655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 Diferencial com 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Analise Simplificada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412240" y="209550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17564" y="62151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53210" y="373388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733650" y="387996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010330" y="59088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012415" y="49943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197649" y="10886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225925" y="245681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529965" y="20808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256280" y="374205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256915" y="39281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93490" y="59086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91790" y="49942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93590" y="29192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118947" y="33222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77872" y="35642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793404" y="2883178"/>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C4</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773719" y="3428008"/>
            <a:ext cx="201930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r>
              <a:rPr lang="pt-BR" sz="2000" i="1" dirty="0" smtClean="0">
                <a:latin typeface="Century Schoolbook" panose="02040604050505020304" pitchFamily="18" charset="0"/>
                <a:ea typeface="Cambria Math" panose="02040503050406030204" pitchFamily="18" charset="0"/>
              </a:rPr>
              <a:t>=</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749550" y="52362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19400" y="544206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99141" y="499145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807752" y="536162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523760" y="2059851"/>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74570" y="205621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423795" y="241427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002790" y="154876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912062" y="127631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998980" y="294386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477820" y="266832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95799" y="407761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4027719" y="409285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 name="Conector de Seta Reta 59"/>
          <p:cNvCxnSpPr/>
          <p:nvPr/>
        </p:nvCxnSpPr>
        <p:spPr>
          <a:xfrm flipH="1">
            <a:off x="3677872" y="289556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 name="Conector Reto 74"/>
          <p:cNvCxnSpPr/>
          <p:nvPr/>
        </p:nvCxnSpPr>
        <p:spPr>
          <a:xfrm>
            <a:off x="10888265" y="4489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Conector Reto 47"/>
          <p:cNvCxnSpPr/>
          <p:nvPr/>
        </p:nvCxnSpPr>
        <p:spPr>
          <a:xfrm rot="16200000">
            <a:off x="10493811" y="2545211"/>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467215" y="499618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10903019" y="53458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rot="16200000">
            <a:off x="10860474" y="5159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1191154" y="30959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475506" y="35671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9292372" y="393732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8" name="Conector de Seta Reta 59"/>
            <p:cNvCxnSpPr/>
            <p:nvPr/>
          </p:nvCxnSpPr>
          <p:spPr>
            <a:xfrm flipH="1">
              <a:off x="774900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9" name="Caixa de Texto 51"/>
              <p:cNvSpPr txBox="1"/>
              <p:nvPr/>
            </p:nvSpPr>
            <p:spPr>
              <a:xfrm>
                <a:off x="7996555" y="3970020"/>
                <a:ext cx="134937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29" name="Caixa de Texto 51"/>
              <p:cNvSpPr txBox="1">
                <a:spLocks noRot="1" noChangeAspect="1" noMove="1" noResize="1" noEditPoints="1" noAdjustHandles="1" noChangeArrowheads="1" noChangeShapeType="1" noTextEdit="1"/>
              </p:cNvSpPr>
              <p:nvPr/>
            </p:nvSpPr>
            <p:spPr>
              <a:xfrm>
                <a:off x="7996555" y="3970020"/>
                <a:ext cx="1349375" cy="4419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0" name="Caixa de Texto 61"/>
              <p:cNvSpPr txBox="1"/>
              <p:nvPr/>
            </p:nvSpPr>
            <p:spPr>
              <a:xfrm>
                <a:off x="11020425" y="420243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61"/>
              <p:cNvSpPr txBox="1">
                <a:spLocks noRot="1" noChangeAspect="1" noMove="1" noResize="1" noEditPoints="1" noAdjustHandles="1" noChangeArrowheads="1" noChangeShapeType="1" noTextEdit="1"/>
              </p:cNvSpPr>
              <p:nvPr/>
            </p:nvSpPr>
            <p:spPr>
              <a:xfrm>
                <a:off x="11020425" y="4202430"/>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1" name="Conector Reto 79"/>
          <p:cNvCxnSpPr/>
          <p:nvPr/>
        </p:nvCxnSpPr>
        <p:spPr>
          <a:xfrm rot="5400000" flipH="1" flipV="1">
            <a:off x="10335203" y="3531749"/>
            <a:ext cx="14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a:off x="9282212" y="1692275"/>
            <a:ext cx="2675473" cy="1459049"/>
            <a:chOff x="14220" y="1722"/>
            <a:chExt cx="4213" cy="2298"/>
          </a:xfrm>
        </p:grpSpPr>
        <p:cxnSp>
          <p:nvCxnSpPr>
            <p:cNvPr id="33" name="Conector Reto 74"/>
            <p:cNvCxnSpPr/>
            <p:nvPr/>
          </p:nvCxnSpPr>
          <p:spPr>
            <a:xfrm>
              <a:off x="16748" y="317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47"/>
            <p:cNvCxnSpPr/>
            <p:nvPr/>
          </p:nvCxnSpPr>
          <p:spPr>
            <a:xfrm rot="16200000">
              <a:off x="15760" y="484"/>
              <a:ext cx="0" cy="249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5" name="Conector Reto 48"/>
            <p:cNvCxnSpPr/>
            <p:nvPr/>
          </p:nvCxnSpPr>
          <p:spPr>
            <a:xfrm flipH="1">
              <a:off x="14510" y="3977"/>
              <a:ext cx="24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 name="Grupo 56"/>
            <p:cNvGrpSpPr/>
            <p:nvPr/>
          </p:nvGrpSpPr>
          <p:grpSpPr>
            <a:xfrm rot="5400000" flipH="1">
              <a:off x="15876" y="2642"/>
              <a:ext cx="2211" cy="370"/>
              <a:chOff x="4172425" y="3524056"/>
              <a:chExt cx="1404137" cy="255373"/>
            </a:xfrm>
          </p:grpSpPr>
          <p:cxnSp>
            <p:nvCxnSpPr>
              <p:cNvPr id="37" name="Conector Reto 79"/>
              <p:cNvCxnSpPr/>
              <p:nvPr/>
            </p:nvCxnSpPr>
            <p:spPr>
              <a:xfrm flipV="1">
                <a:off x="4172425" y="3651288"/>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27"/>
            <p:cNvCxnSpPr/>
            <p:nvPr/>
          </p:nvCxnSpPr>
          <p:spPr>
            <a:xfrm flipV="1">
              <a:off x="14523" y="1727"/>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4220" y="2310"/>
              <a:ext cx="610" cy="870"/>
              <a:chOff x="7546261" y="2647951"/>
              <a:chExt cx="387626" cy="552342"/>
            </a:xfrm>
            <a:solidFill>
              <a:srgbClr val="00B0F0">
                <a:alpha val="97000"/>
              </a:srgbClr>
            </a:solidFill>
          </p:grpSpPr>
          <p:sp>
            <p:nvSpPr>
              <p:cNvPr id="84" name="Elipse 29"/>
              <p:cNvSpPr/>
              <p:nvPr/>
            </p:nvSpPr>
            <p:spPr>
              <a:xfrm>
                <a:off x="7546261"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0" name="Conector de Seta Reta 59"/>
              <p:cNvCxnSpPr/>
              <p:nvPr/>
            </p:nvCxnSpPr>
            <p:spPr>
              <a:xfrm flipH="1">
                <a:off x="7739465"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51" name="Caixa de Texto 61"/>
                <p:cNvSpPr txBox="1"/>
                <p:nvPr/>
              </p:nvSpPr>
              <p:spPr>
                <a:xfrm>
                  <a:off x="16956" y="2455"/>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61"/>
                <p:cNvSpPr txBox="1">
                  <a:spLocks noRot="1" noChangeAspect="1" noMove="1" noResize="1" noEditPoints="1" noAdjustHandles="1" noChangeArrowheads="1" noChangeShapeType="1" noTextEdit="1"/>
                </p:cNvSpPr>
                <p:nvPr/>
              </p:nvSpPr>
              <p:spPr>
                <a:xfrm>
                  <a:off x="16956" y="2455"/>
                  <a:ext cx="1477" cy="822"/>
                </a:xfrm>
                <a:prstGeom prst="rect">
                  <a:avLst/>
                </a:prstGeom>
                <a:blipFill rotWithShape="1">
                  <a:blip r:embed="rId3"/>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53" name="Caixa de Texto 51"/>
              <p:cNvSpPr txBox="1"/>
              <p:nvPr/>
            </p:nvSpPr>
            <p:spPr>
              <a:xfrm>
                <a:off x="7996555" y="2505075"/>
                <a:ext cx="147002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3" name="Caixa de Texto 51"/>
              <p:cNvSpPr txBox="1">
                <a:spLocks noRot="1" noChangeAspect="1" noMove="1" noResize="1" noEditPoints="1" noAdjustHandles="1" noChangeArrowheads="1" noChangeShapeType="1" noTextEdit="1"/>
              </p:cNvSpPr>
              <p:nvPr/>
            </p:nvSpPr>
            <p:spPr>
              <a:xfrm>
                <a:off x="7996555" y="2505075"/>
                <a:ext cx="1470025" cy="44196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4" name="Conector Reto 37"/>
          <p:cNvCxnSpPr/>
          <p:nvPr/>
        </p:nvCxnSpPr>
        <p:spPr>
          <a:xfrm rot="16200000">
            <a:off x="11193214" y="15225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10852854" y="15327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37"/>
          <p:cNvCxnSpPr/>
          <p:nvPr/>
        </p:nvCxnSpPr>
        <p:spPr>
          <a:xfrm rot="10800000">
            <a:off x="11026209" y="1346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37"/>
          <p:cNvCxnSpPr/>
          <p:nvPr/>
        </p:nvCxnSpPr>
        <p:spPr>
          <a:xfrm>
            <a:off x="11231314" y="16990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4027805" y="5317490"/>
                <a:ext cx="6257925" cy="89789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4027805" y="5317490"/>
                <a:ext cx="6257925" cy="897890"/>
              </a:xfrm>
              <a:prstGeom prst="rect">
                <a:avLst/>
              </a:prstGeom>
              <a:blipFill rotWithShape="1">
                <a:blip r:embed="rId5"/>
                <a:stretch>
                  <a:fillRect l="-355" t="-2475" r="-355" b="-2475"/>
                </a:stretch>
              </a:blipFill>
              <a:ln w="44450">
                <a:solidFill>
                  <a:srgbClr val="FFFF00"/>
                </a:solidFill>
              </a:ln>
            </p:spPr>
            <p:txBody>
              <a:bodyPr/>
              <a:lstStyle/>
              <a:p>
                <a:r>
                  <a:rPr lang="pt-BR" altLang="en-US">
                    <a:noFill/>
                  </a:rPr>
                  <a:t> </a:t>
                </a:r>
              </a:p>
            </p:txBody>
          </p:sp>
        </mc:Fallback>
      </mc:AlternateContent>
      <p:sp>
        <p:nvSpPr>
          <p:cNvPr id="61" name="CaixaDeTexto 47"/>
          <p:cNvSpPr txBox="1"/>
          <p:nvPr/>
        </p:nvSpPr>
        <p:spPr>
          <a:xfrm>
            <a:off x="95799" y="331053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11" name="Grupo 56"/>
          <p:cNvGrpSpPr/>
          <p:nvPr/>
        </p:nvGrpSpPr>
        <p:grpSpPr>
          <a:xfrm rot="5400000" flipH="1">
            <a:off x="10343675" y="4176909"/>
            <a:ext cx="1404000" cy="234950"/>
            <a:chOff x="4143847" y="3524056"/>
            <a:chExt cx="1404137" cy="255373"/>
          </a:xfrm>
        </p:grpSpPr>
        <p:cxnSp>
          <p:nvCxnSpPr>
            <p:cNvPr id="1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Tree>
  </p:cSld>
  <p:clrMapOvr>
    <a:masterClrMapping/>
  </p:clrMapOvr>
</p:sld>
</file>

<file path=ppt/slides/slide1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36270" y="33655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 Diferencial com 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Analise Simplificada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412240" y="209550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17564" y="62151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53210" y="373388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733650" y="387996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010330" y="59088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012415" y="49943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197649" y="10886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225925" y="245681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529965" y="20808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256280" y="374205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256915" y="39281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93490" y="59086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91790" y="49942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93590" y="29192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118947" y="33222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77872" y="35642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793404" y="2883178"/>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C4</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773719" y="3428008"/>
            <a:ext cx="201930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r>
              <a:rPr lang="pt-BR" sz="2000" i="1" dirty="0" smtClean="0">
                <a:latin typeface="Century Schoolbook" panose="02040604050505020304" pitchFamily="18" charset="0"/>
                <a:ea typeface="Cambria Math" panose="02040503050406030204" pitchFamily="18" charset="0"/>
              </a:rPr>
              <a:t>=</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749550" y="52362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19400" y="544206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99141" y="499145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807752" y="536162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523760" y="2059851"/>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74570" y="205621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423795" y="241427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002790" y="154876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912062" y="127631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998980" y="294386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477820" y="266832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95799" y="407761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4027719" y="409285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 name="Conector de Seta Reta 59"/>
          <p:cNvCxnSpPr/>
          <p:nvPr/>
        </p:nvCxnSpPr>
        <p:spPr>
          <a:xfrm flipH="1">
            <a:off x="3677872" y="289556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6343015" y="1857375"/>
                <a:ext cx="5010785" cy="143637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num>
                        <m:den>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den>
                          </m:f>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6343015" y="1857375"/>
                <a:ext cx="5010785" cy="1436370"/>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61" name="CaixaDeTexto 47"/>
          <p:cNvSpPr txBox="1"/>
          <p:nvPr/>
        </p:nvSpPr>
        <p:spPr>
          <a:xfrm>
            <a:off x="95799" y="331053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55" name="CaixaDeTexto 14"/>
              <p:cNvSpPr txBox="1"/>
              <p:nvPr/>
            </p:nvSpPr>
            <p:spPr>
              <a:xfrm>
                <a:off x="5844540" y="3879850"/>
                <a:ext cx="6008370" cy="225234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Para nosso caso em que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oMath>
                </a14:m>
                <a:r>
                  <a:rPr lang="pt-BR" sz="2400" b="1" dirty="0" smtClean="0">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oMath>
                </a14:m>
                <a:r>
                  <a:rPr lang="pt-BR" sz="2400" b="1" dirty="0" smtClean="0">
                    <a:latin typeface="Comic Sans MS" panose="030F0702030302020204" pitchFamily="66" charset="0"/>
                    <a:cs typeface="Comic Sans MS" panose="030F0702030302020204" pitchFamily="66" charset="0"/>
                    <a:sym typeface="+mn-ea"/>
                  </a:rPr>
                  <a:t> são iguais (V</a:t>
                </a:r>
                <a:r>
                  <a:rPr lang="pt-BR" sz="2400" b="1" baseline="-25000" dirty="0" smtClean="0">
                    <a:latin typeface="Comic Sans MS" panose="030F0702030302020204" pitchFamily="66" charset="0"/>
                    <a:cs typeface="Comic Sans MS" panose="030F0702030302020204" pitchFamily="66" charset="0"/>
                    <a:sym typeface="+mn-ea"/>
                  </a:rPr>
                  <a:t>A</a:t>
                </a:r>
                <a:r>
                  <a:rPr lang="pt-BR" sz="2400" b="1" dirty="0" smtClean="0">
                    <a:latin typeface="Comic Sans MS" panose="030F0702030302020204" pitchFamily="66" charset="0"/>
                    <a:cs typeface="Comic Sans MS" panose="030F0702030302020204" pitchFamily="66" charset="0"/>
                    <a:sym typeface="+mn-ea"/>
                  </a:rPr>
                  <a:t>),</a:t>
                </a:r>
                <a:r>
                  <a:rPr lang="pt-BR" sz="2400" b="1" baseline="-25000"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teremos</a:t>
                </a:r>
                <a:endParaRPr lang="pt-BR" sz="24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num>
                        <m:den>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den>
                          </m:f>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oMath>
                  </m:oMathPara>
                </a14:m>
                <a:endParaRPr lang="pt-BR" sz="2400" b="1" dirty="0" smtClean="0">
                  <a:latin typeface="Comic Sans MS" panose="030F0702030302020204" pitchFamily="66" charset="0"/>
                  <a:cs typeface="Comic Sans MS" panose="030F0702030302020204" pitchFamily="66" charset="0"/>
                  <a:sym typeface="+mn-ea"/>
                </a:endParaRPr>
              </a:p>
            </p:txBody>
          </p:sp>
        </mc:Choice>
        <mc:Fallback>
          <p:sp>
            <p:nvSpPr>
              <p:cNvPr id="55" name="CaixaDeTexto 14"/>
              <p:cNvSpPr txBox="1">
                <a:spLocks noRot="1" noChangeAspect="1" noMove="1" noResize="1" noEditPoints="1" noAdjustHandles="1" noChangeArrowheads="1" noChangeShapeType="1" noTextEdit="1"/>
              </p:cNvSpPr>
              <p:nvPr/>
            </p:nvSpPr>
            <p:spPr>
              <a:xfrm>
                <a:off x="5844540" y="3879850"/>
                <a:ext cx="6008370" cy="225234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1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36270" y="318770"/>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 Diferencial com 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O par diferencial que temos é um pouco diferente do que analissamos: ele tem uma carga na sáida que é a entrada do seguidor de emissor</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364615" y="260032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769939" y="67200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5585" y="423870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686025" y="438479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962705" y="64137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64790" y="54992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150024" y="159349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178300" y="296164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482340" y="258572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195320" y="424688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209290" y="443293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45865" y="64135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44165" y="549910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45965" y="3424037"/>
            <a:ext cx="111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2701925" y="574103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971775" y="59468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51516" y="549628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60127" y="586645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460895" y="2564676"/>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26945" y="256103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76170" y="289877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55165" y="2053590"/>
            <a:ext cx="29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64437" y="178114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951355" y="344868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430195" y="317314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5204460" y="5033010"/>
                <a:ext cx="178244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5204460" y="5033010"/>
                <a:ext cx="1782445" cy="838835"/>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55" name="CaixaDeTexto 14"/>
          <p:cNvSpPr txBox="1"/>
          <p:nvPr/>
        </p:nvSpPr>
        <p:spPr>
          <a:xfrm>
            <a:off x="5906770" y="2166620"/>
            <a:ext cx="6285230" cy="82994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A impedancia de entrada do seguidor de emissor é  r</a:t>
            </a:r>
            <a:r>
              <a:rPr lang="pt-BR" sz="2400" b="1" baseline="-25000" dirty="0" smtClean="0">
                <a:latin typeface="Symbol" panose="05050102010706020507" charset="0"/>
                <a:cs typeface="Symbol" panose="05050102010706020507" charset="0"/>
                <a:sym typeface="+mn-ea"/>
              </a:rPr>
              <a:t>p</a:t>
            </a:r>
            <a:r>
              <a:rPr lang="pt-BR" sz="2400" b="1" baseline="-25000" dirty="0" smtClean="0">
                <a:latin typeface="Comic Sans MS" panose="030F0702030302020204" pitchFamily="66" charset="0"/>
                <a:cs typeface="Comic Sans MS" panose="030F0702030302020204" pitchFamily="66" charset="0"/>
                <a:sym typeface="+mn-ea"/>
              </a:rPr>
              <a:t>5</a:t>
            </a:r>
            <a:r>
              <a:rPr lang="pt-BR" sz="2400" b="1" dirty="0" smtClean="0">
                <a:latin typeface="Comic Sans MS" panose="030F0702030302020204" pitchFamily="66" charset="0"/>
                <a:cs typeface="Comic Sans MS" panose="030F0702030302020204" pitchFamily="66" charset="0"/>
                <a:sym typeface="+mn-ea"/>
              </a:rPr>
              <a:t>. Teremos assim </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37" name="Conector Reto 79"/>
          <p:cNvCxnSpPr/>
          <p:nvPr/>
        </p:nvCxnSpPr>
        <p:spPr>
          <a:xfrm rot="5400000" flipH="1" flipV="1">
            <a:off x="4144440" y="2735493"/>
            <a:ext cx="140381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rot="5400000" flipH="1">
            <a:off x="4607935" y="2648307"/>
            <a:ext cx="475985" cy="234969"/>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51" name="Caixa de Texto 61"/>
              <p:cNvSpPr txBox="1"/>
              <p:nvPr/>
            </p:nvSpPr>
            <p:spPr>
              <a:xfrm>
                <a:off x="4843069" y="2504382"/>
                <a:ext cx="937971"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5</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61"/>
              <p:cNvSpPr txBox="1">
                <a:spLocks noRot="1" noChangeAspect="1" noMove="1" noResize="1" noEditPoints="1" noAdjustHandles="1" noChangeArrowheads="1" noChangeShapeType="1" noTextEdit="1"/>
              </p:cNvSpPr>
              <p:nvPr/>
            </p:nvSpPr>
            <p:spPr>
              <a:xfrm>
                <a:off x="4843069" y="2504382"/>
                <a:ext cx="937971" cy="521970"/>
              </a:xfrm>
              <a:prstGeom prst="rect">
                <a:avLst/>
              </a:prstGeom>
              <a:blipFill rotWithShape="1">
                <a:blip r:embed="rId2"/>
                <a:stretch>
                  <a:fillRect l="-60" t="-111" b="11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5391150" y="3376930"/>
                <a:ext cx="6524625" cy="107759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391150" y="3376930"/>
                <a:ext cx="6524625" cy="1077595"/>
              </a:xfrm>
              <a:prstGeom prst="rect">
                <a:avLst/>
              </a:prstGeom>
              <a:blipFill rotWithShape="1">
                <a:blip r:embed="rId3"/>
                <a:stretch>
                  <a:fillRect/>
                </a:stretch>
              </a:blipFill>
              <a:ln w="44450">
                <a:noFill/>
              </a:ln>
            </p:spPr>
            <p:txBody>
              <a:bodyPr/>
              <a:lstStyle/>
              <a:p>
                <a:r>
                  <a:rPr lang="pt-BR" altLang="en-US">
                    <a:noFill/>
                  </a:rPr>
                  <a:t> </a:t>
                </a:r>
              </a:p>
            </p:txBody>
          </p:sp>
        </mc:Fallback>
      </mc:AlternateContent>
      <p:sp>
        <p:nvSpPr>
          <p:cNvPr id="10" name="CaixaDeTexto 14"/>
          <p:cNvSpPr txBox="1"/>
          <p:nvPr/>
        </p:nvSpPr>
        <p:spPr>
          <a:xfrm>
            <a:off x="5511165" y="4512310"/>
            <a:ext cx="62852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onde</a:t>
            </a:r>
            <a:endParaRPr lang="pt-BR"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 de Texto 8"/>
              <p:cNvSpPr txBox="1"/>
              <p:nvPr/>
            </p:nvSpPr>
            <p:spPr>
              <a:xfrm>
                <a:off x="7236460" y="4994910"/>
                <a:ext cx="178244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1" name="Caixa de Texto 8"/>
              <p:cNvSpPr txBox="1">
                <a:spLocks noRot="1" noChangeAspect="1" noMove="1" noResize="1" noEditPoints="1" noAdjustHandles="1" noChangeArrowheads="1" noChangeShapeType="1" noTextEdit="1"/>
              </p:cNvSpPr>
              <p:nvPr/>
            </p:nvSpPr>
            <p:spPr>
              <a:xfrm>
                <a:off x="7236460" y="4994910"/>
                <a:ext cx="1782445" cy="838835"/>
              </a:xfrm>
              <a:prstGeom prst="rect">
                <a:avLst/>
              </a:prstGeom>
              <a:blipFill rotWithShape="1">
                <a:blip r:embed="rId4"/>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8"/>
              <p:cNvSpPr txBox="1"/>
              <p:nvPr/>
            </p:nvSpPr>
            <p:spPr>
              <a:xfrm>
                <a:off x="9173210" y="5062220"/>
                <a:ext cx="178244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𝛽</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6" name="Caixa de Texto 8"/>
              <p:cNvSpPr txBox="1">
                <a:spLocks noRot="1" noChangeAspect="1" noMove="1" noResize="1" noEditPoints="1" noAdjustHandles="1" noChangeArrowheads="1" noChangeShapeType="1" noTextEdit="1"/>
              </p:cNvSpPr>
              <p:nvPr/>
            </p:nvSpPr>
            <p:spPr>
              <a:xfrm>
                <a:off x="9173210" y="5062220"/>
                <a:ext cx="1782445" cy="838835"/>
              </a:xfrm>
              <a:prstGeom prst="rect">
                <a:avLst/>
              </a:prstGeom>
              <a:blipFill rotWithShape="1">
                <a:blip r:embed="rId5"/>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432435" y="2411095"/>
            <a:ext cx="11327130" cy="130937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b="1" dirty="0" err="1">
                <a:solidFill>
                  <a:srgbClr val="002060"/>
                </a:solidFill>
                <a:latin typeface="Comic Sans MS" panose="030F0702030302020204" pitchFamily="66" charset="0"/>
                <a:cs typeface="Comic Sans MS" panose="030F0702030302020204" pitchFamily="66" charset="0"/>
              </a:rPr>
              <a:t>Once</a:t>
            </a:r>
            <a:r>
              <a:rPr lang="pt-BR" altLang="en-US" b="1" dirty="0">
                <a:solidFill>
                  <a:srgbClr val="002060"/>
                </a:solidFill>
                <a:latin typeface="Comic Sans MS" panose="030F0702030302020204" pitchFamily="66" charset="0"/>
                <a:cs typeface="Comic Sans MS" panose="030F0702030302020204" pitchFamily="66" charset="0"/>
              </a:rPr>
              <a:t> </a:t>
            </a:r>
            <a:r>
              <a:rPr lang="pt-BR" altLang="en-US" b="1" dirty="0" err="1">
                <a:solidFill>
                  <a:srgbClr val="002060"/>
                </a:solidFill>
                <a:latin typeface="Comic Sans MS" panose="030F0702030302020204" pitchFamily="66" charset="0"/>
                <a:cs typeface="Comic Sans MS" panose="030F0702030302020204" pitchFamily="66" charset="0"/>
              </a:rPr>
              <a:t>the</a:t>
            </a:r>
            <a:r>
              <a:rPr lang="pt-BR" altLang="en-US" b="1" dirty="0">
                <a:solidFill>
                  <a:srgbClr val="002060"/>
                </a:solidFill>
                <a:latin typeface="Comic Sans MS" panose="030F0702030302020204" pitchFamily="66" charset="0"/>
                <a:cs typeface="Comic Sans MS" panose="030F0702030302020204" pitchFamily="66" charset="0"/>
              </a:rPr>
              <a:t> </a:t>
            </a:r>
            <a:r>
              <a:rPr lang="pt-BR" altLang="en-US" b="1" dirty="0" err="1">
                <a:solidFill>
                  <a:srgbClr val="002060"/>
                </a:solidFill>
                <a:latin typeface="Comic Sans MS" panose="030F0702030302020204" pitchFamily="66" charset="0"/>
                <a:cs typeface="Comic Sans MS" panose="030F0702030302020204" pitchFamily="66" charset="0"/>
              </a:rPr>
              <a:t>class</a:t>
            </a:r>
            <a:r>
              <a:rPr lang="pt-BR" altLang="en-US" b="1" dirty="0">
                <a:solidFill>
                  <a:srgbClr val="002060"/>
                </a:solidFill>
                <a:latin typeface="Comic Sans MS" panose="030F0702030302020204" pitchFamily="66" charset="0"/>
                <a:cs typeface="Comic Sans MS" panose="030F0702030302020204" pitchFamily="66" charset="0"/>
              </a:rPr>
              <a:t> </a:t>
            </a:r>
            <a:r>
              <a:rPr lang="pt-BR" altLang="en-US" b="1" dirty="0" err="1">
                <a:solidFill>
                  <a:srgbClr val="002060"/>
                </a:solidFill>
                <a:latin typeface="Comic Sans MS" panose="030F0702030302020204" pitchFamily="66" charset="0"/>
                <a:cs typeface="Comic Sans MS" panose="030F0702030302020204" pitchFamily="66" charset="0"/>
              </a:rPr>
              <a:t>ended</a:t>
            </a:r>
            <a:r>
              <a:rPr lang="pt-BR" altLang="en-US" b="1" dirty="0">
                <a:solidFill>
                  <a:srgbClr val="002060"/>
                </a:solidFill>
                <a:latin typeface="Comic Sans MS" panose="030F0702030302020204" pitchFamily="66" charset="0"/>
                <a:cs typeface="Comic Sans MS" panose="030F0702030302020204" pitchFamily="66" charset="0"/>
              </a:rPr>
              <a:t>, CANCER </a:t>
            </a:r>
            <a:r>
              <a:rPr lang="pt-BR" altLang="en-US" b="1" dirty="0" err="1">
                <a:solidFill>
                  <a:srgbClr val="002060"/>
                </a:solidFill>
                <a:latin typeface="Comic Sans MS" panose="030F0702030302020204" pitchFamily="66" charset="0"/>
                <a:cs typeface="Comic Sans MS" panose="030F0702030302020204" pitchFamily="66" charset="0"/>
              </a:rPr>
              <a:t>becomes</a:t>
            </a:r>
            <a:r>
              <a:rPr lang="pt-BR" altLang="en-US" b="1" dirty="0">
                <a:solidFill>
                  <a:srgbClr val="002060"/>
                </a:solidFill>
                <a:latin typeface="Comic Sans MS" panose="030F0702030302020204" pitchFamily="66" charset="0"/>
                <a:cs typeface="Comic Sans MS" panose="030F0702030302020204" pitchFamily="66" charset="0"/>
              </a:rPr>
              <a:t> Lar</a:t>
            </a:r>
            <a:r>
              <a:rPr lang="pt-BR" altLang="en-US" sz="3200" b="1" dirty="0">
                <a:solidFill>
                  <a:srgbClr val="002060"/>
                </a:solidFill>
                <a:latin typeface="Comic Sans MS" panose="030F0702030302020204" pitchFamily="66" charset="0"/>
                <a:cs typeface="Comic Sans MS" panose="030F0702030302020204" pitchFamily="66" charset="0"/>
              </a:rPr>
              <a:t>ry </a:t>
            </a:r>
            <a:r>
              <a:rPr lang="pt-BR" altLang="en-US" sz="3200" b="1" dirty="0" err="1">
                <a:solidFill>
                  <a:srgbClr val="002060"/>
                </a:solidFill>
                <a:latin typeface="Comic Sans MS" panose="030F0702030302020204" pitchFamily="66" charset="0"/>
                <a:cs typeface="Comic Sans MS" panose="030F0702030302020204" pitchFamily="66" charset="0"/>
              </a:rPr>
              <a:t>Nagel's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master's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project</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with</a:t>
            </a:r>
            <a:r>
              <a:rPr lang="pt-BR" altLang="en-US" sz="3200" b="1" dirty="0">
                <a:solidFill>
                  <a:srgbClr val="002060"/>
                </a:solidFill>
                <a:latin typeface="Comic Sans MS" panose="030F0702030302020204" pitchFamily="66" charset="0"/>
                <a:cs typeface="Comic Sans MS" panose="030F0702030302020204" pitchFamily="66" charset="0"/>
              </a:rPr>
              <a:t> Ron Rohrer as </a:t>
            </a:r>
            <a:r>
              <a:rPr lang="pt-BR" altLang="en-US" sz="3200" b="1" dirty="0" err="1">
                <a:solidFill>
                  <a:srgbClr val="002060"/>
                </a:solidFill>
                <a:latin typeface="Comic Sans MS" panose="030F0702030302020204" pitchFamily="66" charset="0"/>
                <a:cs typeface="Comic Sans MS" panose="030F0702030302020204" pitchFamily="66" charset="0"/>
              </a:rPr>
              <a:t>research</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adviser</a:t>
            </a:r>
            <a:endParaRPr lang="pt-BR" altLang="en-US" sz="3200" b="1" dirty="0">
              <a:solidFill>
                <a:srgbClr val="00206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 de Texto 114"/>
              <p:cNvSpPr txBox="1"/>
              <p:nvPr/>
            </p:nvSpPr>
            <p:spPr>
              <a:xfrm>
                <a:off x="636270" y="336550"/>
                <a:ext cx="11279505" cy="156845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 Diferencial com 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O valor de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oMath>
                </a14:m>
                <a:r>
                  <a:rPr lang="pt-BR" altLang="en-US" sz="2400" b="1" dirty="0" smtClean="0">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oMath>
                </a14:m>
                <a:r>
                  <a:rPr lang="pt-BR" altLang="en-US" sz="2400" b="1" dirty="0" smtClean="0">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oMath>
                </a14:m>
                <a:r>
                  <a:rPr lang="pt-BR" altLang="en-US" sz="2400" b="1" dirty="0" smtClean="0">
                    <a:latin typeface="Comic Sans MS" panose="030F0702030302020204" pitchFamily="66" charset="0"/>
                    <a:cs typeface="Comic Sans MS" panose="030F0702030302020204" pitchFamily="66" charset="0"/>
                    <a:sym typeface="+mn-ea"/>
                  </a:rPr>
                  <a:t> é 1,0 mA. Teremos assim</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endParaRPr lang="pt-BR" altLang="en-US" sz="2400" b="1"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114"/>
              <p:cNvSpPr txBox="1">
                <a:spLocks noRot="1" noChangeAspect="1" noMove="1" noResize="1" noEditPoints="1" noAdjustHandles="1" noChangeArrowheads="1" noChangeShapeType="1" noTextEdit="1"/>
              </p:cNvSpPr>
              <p:nvPr/>
            </p:nvSpPr>
            <p:spPr>
              <a:xfrm>
                <a:off x="636270" y="336550"/>
                <a:ext cx="11279505" cy="15684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8"/>
              <p:cNvSpPr txBox="1"/>
              <p:nvPr/>
            </p:nvSpPr>
            <p:spPr>
              <a:xfrm>
                <a:off x="894080" y="1657350"/>
                <a:ext cx="291528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𝑘</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𝛺</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894080" y="1657350"/>
                <a:ext cx="2915285" cy="838835"/>
              </a:xfrm>
              <a:prstGeom prst="rect">
                <a:avLst/>
              </a:prstGeom>
              <a:blipFill rotWithShape="1">
                <a:blip r:embed="rId2"/>
                <a:stretch>
                  <a:fillRect/>
                </a:stretch>
              </a:blipFill>
              <a:ln w="44450">
                <a:noFill/>
              </a:ln>
            </p:spPr>
            <p:txBody>
              <a:bodyPr/>
              <a:lstStyle/>
              <a:p>
                <a:r>
                  <a:rPr lang="pt-BR" altLang="en-US">
                    <a:noFill/>
                  </a:rPr>
                  <a:t> </a:t>
                </a:r>
              </a:p>
            </p:txBody>
          </p:sp>
        </mc:Fallback>
      </mc:AlternateContent>
      <p:sp>
        <p:nvSpPr>
          <p:cNvPr id="55" name="CaixaDeTexto 14"/>
          <p:cNvSpPr txBox="1"/>
          <p:nvPr/>
        </p:nvSpPr>
        <p:spPr>
          <a:xfrm>
            <a:off x="732155" y="3717290"/>
            <a:ext cx="62852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Daí podemos dizer que </a:t>
            </a:r>
            <a:endParaRPr lang="pt-BR"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433070" y="4319905"/>
                <a:ext cx="11685270" cy="7207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𝛽</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𝛽</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100</m:t>
                    </m:r>
                  </m:oMath>
                </a14:m>
                <a:r>
                  <a:rPr lang="pt-BR" altLang="en-US" sz="2400" i="1" dirty="0" smtClean="0">
                    <a:solidFill>
                      <a:schemeClr val="tx1"/>
                    </a:solidFill>
                    <a:latin typeface="Cambria Math" panose="02040503050406030204" pitchFamily="18" charset="0"/>
                    <a:cs typeface="Cambria Math" panose="02040503050406030204" pitchFamily="18" charset="0"/>
                    <a:sym typeface="+mn-ea"/>
                  </a:rPr>
                  <a:t> </a:t>
                </a:r>
                <a:r>
                  <a:rPr lang="pt-BR" altLang="en-US" sz="2400" i="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solidFill>
                      <a:schemeClr val="tx1"/>
                    </a:solidFill>
                    <a:latin typeface="Comic Sans MS" panose="030F0702030302020204" pitchFamily="66" charset="0"/>
                    <a:cs typeface="Comic Sans MS" panose="030F0702030302020204" pitchFamily="66" charset="0"/>
                    <a:sym typeface="+mn-ea"/>
                  </a:rPr>
                  <a:t>ou</a:t>
                </a:r>
                <a:r>
                  <a:rPr lang="pt-BR" altLang="en-US" sz="2400" i="1" dirty="0" smtClean="0">
                    <a:solidFill>
                      <a:schemeClr val="tx1"/>
                    </a:solidFill>
                    <a:latin typeface="Comic Sans MS" panose="030F0702030302020204" pitchFamily="66" charset="0"/>
                    <a:cs typeface="Comic Sans MS" panose="030F0702030302020204" pitchFamily="66" charset="0"/>
                    <a:sym typeface="+mn-ea"/>
                  </a:rPr>
                  <a:t>  módulo de</a:t>
                </a:r>
                <a:r>
                  <a:rPr lang="pt-BR" altLang="en-US" sz="2400" i="1" dirty="0" smtClean="0">
                    <a:solidFill>
                      <a:schemeClr val="tx1"/>
                    </a:solidFill>
                    <a:latin typeface="Cambria Math" panose="02040503050406030204" pitchFamily="18" charset="0"/>
                    <a:cs typeface="Cambria Math" panose="02040503050406030204" pitchFamily="18" charset="0"/>
                    <a:sym typeface="+mn-ea"/>
                  </a:rPr>
                  <a:t> 40 dB</a:t>
                </a:r>
                <a:endParaRPr lang="pt-BR" altLang="en-US"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433070" y="4319905"/>
                <a:ext cx="11685270" cy="720725"/>
              </a:xfrm>
              <a:prstGeom prst="rect">
                <a:avLst/>
              </a:prstGeom>
              <a:blipFill rotWithShape="1">
                <a:blip r:embed="rId3"/>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8"/>
              <p:cNvSpPr txBox="1"/>
              <p:nvPr/>
            </p:nvSpPr>
            <p:spPr>
              <a:xfrm>
                <a:off x="6921500" y="1657350"/>
                <a:ext cx="283019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𝑘</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𝛺</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1" name="Caixa de Texto 8"/>
              <p:cNvSpPr txBox="1">
                <a:spLocks noRot="1" noChangeAspect="1" noMove="1" noResize="1" noEditPoints="1" noAdjustHandles="1" noChangeArrowheads="1" noChangeShapeType="1" noTextEdit="1"/>
              </p:cNvSpPr>
              <p:nvPr/>
            </p:nvSpPr>
            <p:spPr>
              <a:xfrm>
                <a:off x="6921500" y="1657350"/>
                <a:ext cx="2830195" cy="838835"/>
              </a:xfrm>
              <a:prstGeom prst="rect">
                <a:avLst/>
              </a:prstGeom>
              <a:blipFill rotWithShape="1">
                <a:blip r:embed="rId4"/>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8"/>
              <p:cNvSpPr txBox="1"/>
              <p:nvPr/>
            </p:nvSpPr>
            <p:spPr>
              <a:xfrm>
                <a:off x="4015740" y="2736215"/>
                <a:ext cx="2905760"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𝛽</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𝑘</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𝛺</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6" name="Caixa de Texto 8"/>
              <p:cNvSpPr txBox="1">
                <a:spLocks noRot="1" noChangeAspect="1" noMove="1" noResize="1" noEditPoints="1" noAdjustHandles="1" noChangeArrowheads="1" noChangeShapeType="1" noTextEdit="1"/>
              </p:cNvSpPr>
              <p:nvPr/>
            </p:nvSpPr>
            <p:spPr>
              <a:xfrm>
                <a:off x="4015740" y="2736215"/>
                <a:ext cx="2905760" cy="838835"/>
              </a:xfrm>
              <a:prstGeom prst="rect">
                <a:avLst/>
              </a:prstGeom>
              <a:blipFill rotWithShape="1">
                <a:blip r:embed="rId5"/>
                <a:stretch>
                  <a:fillRect/>
                </a:stretch>
              </a:blipFill>
              <a:ln w="44450">
                <a:noFill/>
              </a:ln>
            </p:spPr>
            <p:txBody>
              <a:bodyPr/>
              <a:lstStyle/>
              <a:p>
                <a:r>
                  <a:rPr lang="pt-BR" altLang="en-US">
                    <a:noFill/>
                  </a:rPr>
                  <a:t> </a:t>
                </a:r>
              </a:p>
            </p:txBody>
          </p:sp>
        </mc:Fallback>
      </mc:AlternateContent>
      <p:sp>
        <p:nvSpPr>
          <p:cNvPr id="3" name="CaixaDeTexto 14"/>
          <p:cNvSpPr txBox="1"/>
          <p:nvPr/>
        </p:nvSpPr>
        <p:spPr>
          <a:xfrm>
            <a:off x="433705" y="5182870"/>
            <a:ext cx="11482070" cy="82994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Fazendo as contas com todos os resistores, teremos que r</a:t>
            </a:r>
            <a:r>
              <a:rPr lang="pt-BR" sz="2400" b="1" baseline="-25000" dirty="0" smtClean="0">
                <a:latin typeface="Comic Sans MS" panose="030F0702030302020204" pitchFamily="66" charset="0"/>
                <a:cs typeface="Comic Sans MS" panose="030F0702030302020204" pitchFamily="66" charset="0"/>
                <a:sym typeface="+mn-ea"/>
              </a:rPr>
              <a:t>04</a:t>
            </a:r>
            <a:r>
              <a:rPr lang="pt-BR" sz="2400" b="1" dirty="0" smtClean="0">
                <a:latin typeface="Comic Sans MS" panose="030F0702030302020204" pitchFamily="66" charset="0"/>
                <a:cs typeface="Comic Sans MS" panose="030F0702030302020204" pitchFamily="66" charset="0"/>
                <a:sym typeface="+mn-ea"/>
              </a:rPr>
              <a:t>//</a:t>
            </a:r>
            <a:r>
              <a:rPr lang="pt-BR" sz="2400" b="1" dirty="0" smtClean="0">
                <a:latin typeface="Comic Sans MS" panose="030F0702030302020204" pitchFamily="66" charset="0"/>
                <a:cs typeface="Comic Sans MS" panose="030F0702030302020204" pitchFamily="66" charset="0"/>
                <a:sym typeface="+mn-ea"/>
              </a:rPr>
              <a:t>r</a:t>
            </a:r>
            <a:r>
              <a:rPr lang="pt-BR" sz="2400" b="1" baseline="-25000" dirty="0" smtClean="0">
                <a:latin typeface="Comic Sans MS" panose="030F0702030302020204" pitchFamily="66" charset="0"/>
                <a:cs typeface="Comic Sans MS" panose="030F0702030302020204" pitchFamily="66" charset="0"/>
                <a:sym typeface="+mn-ea"/>
              </a:rPr>
              <a:t>02</a:t>
            </a:r>
            <a:r>
              <a:rPr lang="pt-BR" sz="2400" b="1" dirty="0" smtClean="0">
                <a:latin typeface="Comic Sans MS" panose="030F0702030302020204" pitchFamily="66" charset="0"/>
                <a:cs typeface="Comic Sans MS" panose="030F0702030302020204" pitchFamily="66" charset="0"/>
                <a:sym typeface="+mn-ea"/>
              </a:rPr>
              <a:t>//r</a:t>
            </a:r>
            <a:r>
              <a:rPr lang="pt-BR" sz="2400" b="1" baseline="-25000" dirty="0" smtClean="0">
                <a:latin typeface="Symbol" panose="05050102010706020507" charset="0"/>
                <a:cs typeface="Symbol" panose="05050102010706020507" charset="0"/>
                <a:sym typeface="+mn-ea"/>
              </a:rPr>
              <a:t>p</a:t>
            </a:r>
            <a:r>
              <a:rPr lang="pt-BR" sz="2400" b="1" baseline="-25000" dirty="0" smtClean="0">
                <a:latin typeface="Comic Sans MS" panose="030F0702030302020204" pitchFamily="66" charset="0"/>
                <a:cs typeface="Comic Sans MS" panose="030F0702030302020204" pitchFamily="66" charset="0"/>
                <a:sym typeface="+mn-ea"/>
              </a:rPr>
              <a:t>5</a:t>
            </a:r>
            <a:r>
              <a:rPr lang="pt-BR" sz="2400" b="1" dirty="0" smtClean="0">
                <a:latin typeface="Comic Sans MS" panose="030F0702030302020204" pitchFamily="66" charset="0"/>
                <a:cs typeface="Comic Sans MS" panose="030F0702030302020204" pitchFamily="66" charset="0"/>
                <a:sym typeface="+mn-ea"/>
              </a:rPr>
              <a:t> = 2.083 K</a:t>
            </a:r>
            <a:r>
              <a:rPr lang="pt-BR" sz="2400" b="1" dirty="0" smtClean="0">
                <a:latin typeface="Symbol" panose="05050102010706020507" charset="0"/>
                <a:cs typeface="Symbol" panose="05050102010706020507" charset="0"/>
                <a:sym typeface="+mn-ea"/>
              </a:rPr>
              <a:t>W.</a:t>
            </a:r>
            <a:r>
              <a:rPr lang="pt-BR" sz="2400" b="1" dirty="0" smtClean="0">
                <a:latin typeface="Comic Sans MS" panose="030F0702030302020204" pitchFamily="66" charset="0"/>
                <a:cs typeface="Comic Sans MS" panose="030F0702030302020204" pitchFamily="66" charset="0"/>
                <a:sym typeface="+mn-ea"/>
              </a:rPr>
              <a:t> Daí resultará um ganho A</a:t>
            </a:r>
            <a:r>
              <a:rPr lang="pt-BR" sz="2400" b="1" baseline="-25000" dirty="0" smtClean="0">
                <a:latin typeface="Comic Sans MS" panose="030F0702030302020204" pitchFamily="66" charset="0"/>
                <a:cs typeface="Comic Sans MS" panose="030F0702030302020204" pitchFamily="66" charset="0"/>
                <a:sym typeface="+mn-ea"/>
              </a:rPr>
              <a:t>D</a:t>
            </a:r>
            <a:r>
              <a:rPr lang="pt-BR" sz="2400" b="1" dirty="0" smtClean="0">
                <a:latin typeface="Comic Sans MS" panose="030F0702030302020204" pitchFamily="66" charset="0"/>
                <a:cs typeface="Comic Sans MS" panose="030F0702030302020204" pitchFamily="66" charset="0"/>
                <a:sym typeface="+mn-ea"/>
              </a:rPr>
              <a:t>=38,4 dB</a:t>
            </a:r>
            <a:endParaRPr lang="pt-BR"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20" name="CaixaDeTexto 47"/>
          <p:cNvSpPr txBox="1"/>
          <p:nvPr/>
        </p:nvSpPr>
        <p:spPr>
          <a:xfrm>
            <a:off x="2698664" y="2537738"/>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31" name="Conector Reto 37"/>
          <p:cNvCxnSpPr/>
          <p:nvPr/>
        </p:nvCxnSpPr>
        <p:spPr>
          <a:xfrm>
            <a:off x="2272099" y="4425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178660" y="171648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450129" y="2341523"/>
            <a:ext cx="62865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49" name="Conector Reto 49"/>
          <p:cNvCxnSpPr/>
          <p:nvPr/>
        </p:nvCxnSpPr>
        <p:spPr>
          <a:xfrm>
            <a:off x="1312010" y="2112762"/>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72130" y="180097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Q5</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1588684" y="10283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 name="Grupo 3"/>
          <p:cNvGrpSpPr/>
          <p:nvPr/>
        </p:nvGrpSpPr>
        <p:grpSpPr>
          <a:xfrm rot="16200000" flipH="1" flipV="1">
            <a:off x="758204" y="2406029"/>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12" name="Conector Reto 11"/>
          <p:cNvCxnSpPr/>
          <p:nvPr/>
        </p:nvCxnSpPr>
        <p:spPr>
          <a:xfrm>
            <a:off x="1149350" y="322580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2429610" y="297826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Forma livre 37"/>
          <p:cNvSpPr/>
          <p:nvPr/>
        </p:nvSpPr>
        <p:spPr>
          <a:xfrm>
            <a:off x="1215181" y="254383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 name="Caixa de Texto 114"/>
          <p:cNvSpPr txBox="1"/>
          <p:nvPr/>
        </p:nvSpPr>
        <p:spPr>
          <a:xfrm>
            <a:off x="456565" y="506095"/>
            <a:ext cx="11279505"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Emissor Comum</a:t>
            </a:r>
            <a:endParaRPr lang="pt-BR" altLang="en-US" sz="2400" b="1" i="1" dirty="0" smtClean="0">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9331245" y="34946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V="1">
            <a:off x="9320566" y="25721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9137432" y="294227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7298504" y="230389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6517583" y="308213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be5</a:t>
            </a:r>
            <a:endParaRPr lang="pt-BR" altLang="en-US" sz="3200" i="1" baseline="-25000" dirty="0" smtClean="0">
              <a:latin typeface="Cambria" panose="02040503050406030204" charset="0"/>
              <a:cs typeface="Cambria" panose="02040503050406030204" charset="0"/>
            </a:endParaRPr>
          </a:p>
        </p:txBody>
      </p:sp>
      <p:sp>
        <p:nvSpPr>
          <p:cNvPr id="47" name="Caixa de Texto 23"/>
          <p:cNvSpPr txBox="1"/>
          <p:nvPr/>
        </p:nvSpPr>
        <p:spPr>
          <a:xfrm>
            <a:off x="6403241" y="252000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10104871" y="178416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7545705" y="400558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7556001" y="257169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6389370" y="261810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9297670" y="338518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5</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5</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9297670" y="338518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6904523" y="3152652"/>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7658100" y="294259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5</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7658100" y="294259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9946165" y="316852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517554" y="2060218"/>
            <a:ext cx="52832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in</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10209690" y="178994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 name="Caixa de Texto 14"/>
              <p:cNvSpPr txBox="1"/>
              <p:nvPr/>
            </p:nvSpPr>
            <p:spPr>
              <a:xfrm>
                <a:off x="11029315" y="16154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11029315" y="1615440"/>
                <a:ext cx="937895" cy="58356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24" name="Conector Reto 37"/>
          <p:cNvCxnSpPr/>
          <p:nvPr/>
        </p:nvCxnSpPr>
        <p:spPr>
          <a:xfrm>
            <a:off x="10568374" y="12025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10401369" y="13720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10433754" y="1548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9525314" y="400126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37"/>
          <p:cNvCxnSpPr/>
          <p:nvPr/>
        </p:nvCxnSpPr>
        <p:spPr>
          <a:xfrm>
            <a:off x="10504239" y="43540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37"/>
          <p:cNvCxnSpPr/>
          <p:nvPr/>
        </p:nvCxnSpPr>
        <p:spPr>
          <a:xfrm rot="16200000">
            <a:off x="10462329" y="4177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9297584" y="205196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20" name="Caixa de Texto 19"/>
              <p:cNvSpPr txBox="1"/>
              <p:nvPr/>
            </p:nvSpPr>
            <p:spPr>
              <a:xfrm>
                <a:off x="10638790" y="299783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05</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10638790" y="2997835"/>
                <a:ext cx="937895"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8"/>
              <p:cNvSpPr txBox="1"/>
              <p:nvPr/>
            </p:nvSpPr>
            <p:spPr>
              <a:xfrm>
                <a:off x="5631815" y="1492250"/>
                <a:ext cx="3789680" cy="46037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𝐺𝑎𝑛ℎ𝑜</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𝑏</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 name="Caixa de Texto 8"/>
              <p:cNvSpPr txBox="1">
                <a:spLocks noRot="1" noChangeAspect="1" noMove="1" noResize="1" noEditPoints="1" noAdjustHandles="1" noChangeArrowheads="1" noChangeShapeType="1" noTextEdit="1"/>
              </p:cNvSpPr>
              <p:nvPr/>
            </p:nvSpPr>
            <p:spPr>
              <a:xfrm>
                <a:off x="5631815" y="1492250"/>
                <a:ext cx="3789680" cy="460375"/>
              </a:xfrm>
              <a:prstGeom prst="rect">
                <a:avLst/>
              </a:prstGeom>
              <a:blipFill rotWithShape="1">
                <a:blip r:embed="rId5"/>
                <a:stretch>
                  <a:fillRect/>
                </a:stretch>
              </a:blipFill>
              <a:ln w="44450">
                <a:noFill/>
              </a:ln>
            </p:spPr>
            <p:txBody>
              <a:bodyPr/>
              <a:lstStyle/>
              <a:p>
                <a:r>
                  <a:rPr lang="pt-BR" altLang="en-US">
                    <a:noFill/>
                  </a:rPr>
                  <a:t> </a:t>
                </a:r>
              </a:p>
            </p:txBody>
          </p:sp>
        </mc:Fallback>
      </mc:AlternateContent>
      <p:sp>
        <p:nvSpPr>
          <p:cNvPr id="22" name="CaixaDeTexto 14"/>
          <p:cNvSpPr txBox="1"/>
          <p:nvPr/>
        </p:nvSpPr>
        <p:spPr>
          <a:xfrm>
            <a:off x="864870" y="4523105"/>
            <a:ext cx="62852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r</a:t>
            </a:r>
            <a:r>
              <a:rPr lang="pt-BR" sz="2400" b="1" baseline="-25000" dirty="0" smtClean="0">
                <a:latin typeface="Comic Sans MS" panose="030F0702030302020204" pitchFamily="66" charset="0"/>
                <a:cs typeface="Comic Sans MS" panose="030F0702030302020204" pitchFamily="66" charset="0"/>
                <a:sym typeface="+mn-ea"/>
              </a:rPr>
              <a:t>L </a:t>
            </a:r>
            <a:r>
              <a:rPr lang="pt-BR" sz="2400" b="1" dirty="0" smtClean="0">
                <a:latin typeface="Comic Sans MS" panose="030F0702030302020204" pitchFamily="66" charset="0"/>
                <a:cs typeface="Comic Sans MS" panose="030F0702030302020204" pitchFamily="66" charset="0"/>
                <a:sym typeface="+mn-ea"/>
              </a:rPr>
              <a:t>é o </a:t>
            </a:r>
            <a:r>
              <a:rPr lang="pt-BR" sz="2400" b="1" dirty="0" smtClean="0">
                <a:latin typeface="Comic Sans MS" panose="030F0702030302020204" pitchFamily="66" charset="0"/>
                <a:cs typeface="Comic Sans MS" panose="030F0702030302020204" pitchFamily="66" charset="0"/>
                <a:sym typeface="+mn-ea"/>
              </a:rPr>
              <a:t>r0 do transitor Qb4. Assim </a:t>
            </a:r>
            <a:endParaRPr lang="pt-BR"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4" name="Caixa de Texto 8"/>
              <p:cNvSpPr txBox="1"/>
              <p:nvPr/>
            </p:nvSpPr>
            <p:spPr>
              <a:xfrm>
                <a:off x="333375" y="5039360"/>
                <a:ext cx="291528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𝑘</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𝛺</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4" name="Caixa de Texto 8"/>
              <p:cNvSpPr txBox="1">
                <a:spLocks noRot="1" noChangeAspect="1" noMove="1" noResize="1" noEditPoints="1" noAdjustHandles="1" noChangeArrowheads="1" noChangeShapeType="1" noTextEdit="1"/>
              </p:cNvSpPr>
              <p:nvPr/>
            </p:nvSpPr>
            <p:spPr>
              <a:xfrm>
                <a:off x="333375" y="5039360"/>
                <a:ext cx="2915285" cy="838835"/>
              </a:xfrm>
              <a:prstGeom prst="rect">
                <a:avLst/>
              </a:prstGeom>
              <a:blipFill rotWithShape="1">
                <a:blip r:embed="rId6"/>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1" name="Caixa de Texto 8"/>
              <p:cNvSpPr txBox="1"/>
              <p:nvPr/>
            </p:nvSpPr>
            <p:spPr>
              <a:xfrm>
                <a:off x="3598545" y="5039360"/>
                <a:ext cx="291528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𝑏</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𝑘</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𝛺</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1" name="Caixa de Texto 8"/>
              <p:cNvSpPr txBox="1">
                <a:spLocks noRot="1" noChangeAspect="1" noMove="1" noResize="1" noEditPoints="1" noAdjustHandles="1" noChangeArrowheads="1" noChangeShapeType="1" noTextEdit="1"/>
              </p:cNvSpPr>
              <p:nvPr/>
            </p:nvSpPr>
            <p:spPr>
              <a:xfrm>
                <a:off x="3598545" y="5039360"/>
                <a:ext cx="2915285" cy="838835"/>
              </a:xfrm>
              <a:prstGeom prst="rect">
                <a:avLst/>
              </a:prstGeom>
              <a:blipFill rotWithShape="1">
                <a:blip r:embed="rId7"/>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2" name="Caixa de Texto 8"/>
              <p:cNvSpPr txBox="1"/>
              <p:nvPr/>
            </p:nvSpPr>
            <p:spPr>
              <a:xfrm>
                <a:off x="6609715" y="4931410"/>
                <a:ext cx="2915285" cy="83629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2" name="Caixa de Texto 8"/>
              <p:cNvSpPr txBox="1">
                <a:spLocks noRot="1" noChangeAspect="1" noMove="1" noResize="1" noEditPoints="1" noAdjustHandles="1" noChangeArrowheads="1" noChangeShapeType="1" noTextEdit="1"/>
              </p:cNvSpPr>
              <p:nvPr/>
            </p:nvSpPr>
            <p:spPr>
              <a:xfrm>
                <a:off x="6609715" y="4931410"/>
                <a:ext cx="2915285" cy="836295"/>
              </a:xfrm>
              <a:prstGeom prst="rect">
                <a:avLst/>
              </a:prstGeom>
              <a:blipFill rotWithShape="1">
                <a:blip r:embed="rId8"/>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Caixa de Texto 8"/>
              <p:cNvSpPr txBox="1"/>
              <p:nvPr/>
            </p:nvSpPr>
            <p:spPr>
              <a:xfrm>
                <a:off x="6075680" y="5947410"/>
                <a:ext cx="4718685" cy="4603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𝐺𝑎𝑛ℎ𝑜</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00</m:t>
                    </m:r>
                  </m:oMath>
                </a14:m>
                <a:r>
                  <a:rPr lang="pt-BR" altLang="en-US" sz="2400" i="1" dirty="0" smtClean="0">
                    <a:solidFill>
                      <a:schemeClr val="tx1"/>
                    </a:solidFill>
                    <a:latin typeface="Cambria Math" panose="02040503050406030204" pitchFamily="18" charset="0"/>
                    <a:cs typeface="Cambria Math" panose="02040503050406030204" pitchFamily="18" charset="0"/>
                    <a:sym typeface="+mn-ea"/>
                  </a:rPr>
                  <a:t>  </a:t>
                </a:r>
                <a:r>
                  <a:rPr lang="pt-BR" altLang="en-US" sz="2400" dirty="0" smtClean="0">
                    <a:solidFill>
                      <a:schemeClr val="tx1"/>
                    </a:solidFill>
                    <a:latin typeface="Cambria Math" panose="02040503050406030204" pitchFamily="18" charset="0"/>
                    <a:cs typeface="Cambria Math" panose="02040503050406030204" pitchFamily="18" charset="0"/>
                    <a:sym typeface="+mn-ea"/>
                  </a:rPr>
                  <a:t>ou </a:t>
                </a:r>
                <a:r>
                  <a:rPr lang="pt-BR" altLang="en-US" sz="2400" i="1" dirty="0" smtClean="0">
                    <a:solidFill>
                      <a:schemeClr val="tx1"/>
                    </a:solidFill>
                    <a:latin typeface="Cambria Math" panose="02040503050406030204" pitchFamily="18" charset="0"/>
                    <a:cs typeface="Cambria Math" panose="02040503050406030204" pitchFamily="18" charset="0"/>
                    <a:sym typeface="+mn-ea"/>
                  </a:rPr>
                  <a:t>  53,98 dB</a:t>
                </a:r>
                <a:endParaRPr lang="pt-BR" altLang="en-US"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6" name="Caixa de Texto 8"/>
              <p:cNvSpPr txBox="1">
                <a:spLocks noRot="1" noChangeAspect="1" noMove="1" noResize="1" noEditPoints="1" noAdjustHandles="1" noChangeArrowheads="1" noChangeShapeType="1" noTextEdit="1"/>
              </p:cNvSpPr>
              <p:nvPr/>
            </p:nvSpPr>
            <p:spPr>
              <a:xfrm>
                <a:off x="6075680" y="5947410"/>
                <a:ext cx="4718685" cy="460375"/>
              </a:xfrm>
              <a:prstGeom prst="rect">
                <a:avLst/>
              </a:prstGeom>
              <a:blipFill rotWithShape="1">
                <a:blip r:embed="rId9"/>
                <a:stretch>
                  <a:fillRect l="-471" t="-4828" r="-471" b="-4828"/>
                </a:stretch>
              </a:blipFill>
              <a:ln w="44450">
                <a:solidFill>
                  <a:srgbClr val="FFFF00"/>
                </a:solidFill>
              </a:ln>
            </p:spPr>
            <p:txBody>
              <a:bodyPr/>
              <a:lstStyle/>
              <a:p>
                <a:r>
                  <a:rPr lang="pt-BR" altLang="en-US">
                    <a:noFill/>
                  </a:rPr>
                  <a:t> </a:t>
                </a:r>
              </a:p>
            </p:txBody>
          </p:sp>
        </mc:Fallback>
      </mc:AlternateContent>
      <p:grpSp>
        <p:nvGrpSpPr>
          <p:cNvPr id="9" name="Grupo 8"/>
          <p:cNvGrpSpPr/>
          <p:nvPr/>
        </p:nvGrpSpPr>
        <p:grpSpPr>
          <a:xfrm rot="5400000">
            <a:off x="1179930" y="3168731"/>
            <a:ext cx="1783849" cy="748570"/>
            <a:chOff x="8610600" y="2524505"/>
            <a:chExt cx="1783849" cy="748570"/>
          </a:xfrm>
        </p:grpSpPr>
        <p:cxnSp>
          <p:nvCxnSpPr>
            <p:cNvPr id="1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7"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1" name="Caixa de Texto 23"/>
          <p:cNvSpPr txBox="1"/>
          <p:nvPr/>
        </p:nvSpPr>
        <p:spPr>
          <a:xfrm>
            <a:off x="2272030" y="3347085"/>
            <a:ext cx="97726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Qb4</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1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79730"/>
            <a:ext cx="1165034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2. Analise AC: o comportamento AC esperado é mostrado abaixo e o ganho total deve estar próximo de 92,4 dB (38,4+53,89). Veja que esperamos ao menos dois polos, um devido ao nó </a:t>
            </a:r>
            <a:r>
              <a:rPr lang="pt-BR" sz="2400" b="1" i="1" u="sng" dirty="0" smtClean="0">
                <a:solidFill>
                  <a:srgbClr val="C00000"/>
                </a:solidFill>
                <a:latin typeface="Comic Sans MS" panose="030F0702030302020204" pitchFamily="66" charset="0"/>
              </a:rPr>
              <a:t>int</a:t>
            </a:r>
            <a:r>
              <a:rPr lang="pt-BR" sz="2400" b="1" dirty="0" smtClean="0">
                <a:solidFill>
                  <a:schemeClr val="tx1"/>
                </a:solidFill>
                <a:latin typeface="Comic Sans MS" panose="030F0702030302020204" pitchFamily="66" charset="0"/>
              </a:rPr>
              <a:t> e outro devido ao nó </a:t>
            </a:r>
            <a:r>
              <a:rPr lang="pt-BR" sz="2400" b="1" i="1" u="sng" dirty="0" smtClean="0">
                <a:solidFill>
                  <a:srgbClr val="C00000"/>
                </a:solidFill>
                <a:latin typeface="Comic Sans MS" panose="030F0702030302020204" pitchFamily="66" charset="0"/>
              </a:rPr>
              <a:t>out</a:t>
            </a:r>
            <a:r>
              <a:rPr lang="pt-BR" sz="2400" b="1" i="1" dirty="0" smtClean="0">
                <a:solidFill>
                  <a:schemeClr val="tx1"/>
                </a:solidFill>
                <a:latin typeface="Comic Sans MS" panose="030F0702030302020204" pitchFamily="66" charset="0"/>
              </a:rPr>
              <a:t>.</a:t>
            </a:r>
            <a:endParaRPr lang="pt-BR" sz="2400" b="1" dirty="0" smtClean="0">
              <a:latin typeface="Comic Sans MS" panose="030F0702030302020204" pitchFamily="66" charset="0"/>
              <a:cs typeface="Comic Sans MS" panose="030F0702030302020204" pitchFamily="66" charset="0"/>
              <a:sym typeface="+mn-ea"/>
            </a:endParaRPr>
          </a:p>
        </p:txBody>
      </p:sp>
      <p:grpSp>
        <p:nvGrpSpPr>
          <p:cNvPr id="25" name="Grupo 24"/>
          <p:cNvGrpSpPr/>
          <p:nvPr/>
        </p:nvGrpSpPr>
        <p:grpSpPr>
          <a:xfrm>
            <a:off x="6385560" y="2493645"/>
            <a:ext cx="5444490" cy="3688080"/>
            <a:chOff x="9606" y="3913"/>
            <a:chExt cx="8574" cy="5808"/>
          </a:xfrm>
        </p:grpSpPr>
        <p:grpSp>
          <p:nvGrpSpPr>
            <p:cNvPr id="80" name="Grupo 79"/>
            <p:cNvGrpSpPr/>
            <p:nvPr/>
          </p:nvGrpSpPr>
          <p:grpSpPr>
            <a:xfrm>
              <a:off x="9606" y="3913"/>
              <a:ext cx="7960" cy="5637"/>
              <a:chOff x="496" y="3639"/>
              <a:chExt cx="9258" cy="5980"/>
            </a:xfrm>
          </p:grpSpPr>
          <p:sp>
            <p:nvSpPr>
              <p:cNvPr id="6" name="Forma livre 5"/>
              <p:cNvSpPr/>
              <p:nvPr/>
            </p:nvSpPr>
            <p:spPr>
              <a:xfrm>
                <a:off x="1185" y="5315"/>
                <a:ext cx="6294" cy="2514"/>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6"/>
              <p:cNvCxnSpPr/>
              <p:nvPr/>
            </p:nvCxnSpPr>
            <p:spPr>
              <a:xfrm>
                <a:off x="1179" y="4240"/>
                <a:ext cx="0" cy="49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852" y="8446"/>
                <a:ext cx="8902"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496" y="3639"/>
                <a:ext cx="2954" cy="615"/>
              </a:xfrm>
              <a:prstGeom prst="rect">
                <a:avLst/>
              </a:prstGeom>
              <a:noFill/>
            </p:spPr>
            <p:txBody>
              <a:bodyPr wrap="square" rtlCol="0">
                <a:spAutoFit/>
              </a:bodyPr>
              <a:p>
                <a:r>
                  <a:rPr lang="pt-BR" dirty="0" smtClean="0"/>
                  <a:t>20log(|A</a:t>
                </a:r>
                <a:r>
                  <a:rPr lang="pt-BR" baseline="-25000" dirty="0" smtClean="0"/>
                  <a:t>D</a:t>
                </a:r>
                <a:r>
                  <a:rPr lang="pt-BR" dirty="0" smtClean="0"/>
                  <a:t>|)</a:t>
                </a:r>
                <a:endParaRPr lang="pt-BR" dirty="0"/>
              </a:p>
            </p:txBody>
          </p:sp>
          <p:cxnSp>
            <p:nvCxnSpPr>
              <p:cNvPr id="14" name="Conector Reto 13"/>
              <p:cNvCxnSpPr/>
              <p:nvPr/>
            </p:nvCxnSpPr>
            <p:spPr>
              <a:xfrm>
                <a:off x="4107" y="4933"/>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3211" y="8541"/>
                <a:ext cx="2353" cy="1078"/>
              </a:xfrm>
              <a:prstGeom prst="rect">
                <a:avLst/>
              </a:prstGeom>
              <a:solidFill>
                <a:schemeClr val="bg1"/>
              </a:solidFill>
            </p:spPr>
            <p:txBody>
              <a:bodyPr wrap="square" rtlCol="0">
                <a:spAutoFit/>
              </a:bodyPr>
              <a:p>
                <a:pPr algn="ctr"/>
                <a:r>
                  <a:rPr lang="pt-BR" dirty="0" smtClean="0"/>
                  <a:t>Frequência de corte</a:t>
                </a:r>
                <a:endParaRPr lang="pt-BR" dirty="0"/>
              </a:p>
            </p:txBody>
          </p:sp>
          <p:sp>
            <p:nvSpPr>
              <p:cNvPr id="20" name="CaixaDeTexto 19"/>
              <p:cNvSpPr txBox="1"/>
              <p:nvPr/>
            </p:nvSpPr>
            <p:spPr>
              <a:xfrm>
                <a:off x="1399" y="4694"/>
                <a:ext cx="1778" cy="615"/>
              </a:xfrm>
              <a:prstGeom prst="rect">
                <a:avLst/>
              </a:prstGeom>
              <a:noFill/>
            </p:spPr>
            <p:txBody>
              <a:bodyPr wrap="square" rtlCol="0">
                <a:spAutoFit/>
              </a:bodyPr>
              <a:p>
                <a:r>
                  <a:rPr lang="pt-BR" dirty="0" smtClean="0"/>
                  <a:t>92,4dB</a:t>
                </a:r>
                <a:endParaRPr lang="pt-BR" dirty="0"/>
              </a:p>
            </p:txBody>
          </p:sp>
          <p:cxnSp>
            <p:nvCxnSpPr>
              <p:cNvPr id="10" name="Conector de Seta Reta 9"/>
              <p:cNvCxnSpPr/>
              <p:nvPr/>
            </p:nvCxnSpPr>
            <p:spPr>
              <a:xfrm>
                <a:off x="3661" y="5315"/>
                <a:ext cx="1705"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4108" y="5315"/>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4976" y="4549"/>
                <a:ext cx="1334" cy="615"/>
              </a:xfrm>
              <a:prstGeom prst="rect">
                <a:avLst/>
              </a:prstGeom>
              <a:noFill/>
            </p:spPr>
            <p:txBody>
              <a:bodyPr wrap="square" rtlCol="0">
                <a:spAutoFit/>
              </a:bodyPr>
              <a:p>
                <a:r>
                  <a:rPr lang="pt-BR" dirty="0"/>
                  <a:t>3</a:t>
                </a:r>
                <a:r>
                  <a:rPr lang="pt-BR" dirty="0" smtClean="0"/>
                  <a:t> dB</a:t>
                </a:r>
                <a:endParaRPr lang="pt-BR" dirty="0"/>
              </a:p>
            </p:txBody>
          </p:sp>
          <p:sp>
            <p:nvSpPr>
              <p:cNvPr id="24" name="Forma livre 23"/>
              <p:cNvSpPr/>
              <p:nvPr/>
            </p:nvSpPr>
            <p:spPr>
              <a:xfrm>
                <a:off x="4263" y="5067"/>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1" name="Conector de Seta Reta 10"/>
            <p:cNvCxnSpPr/>
            <p:nvPr/>
          </p:nvCxnSpPr>
          <p:spPr>
            <a:xfrm>
              <a:off x="10387" y="6662"/>
              <a:ext cx="2625" cy="119"/>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 name="CaixaDeTexto 16"/>
            <p:cNvSpPr txBox="1"/>
            <p:nvPr/>
          </p:nvSpPr>
          <p:spPr>
            <a:xfrm>
              <a:off x="10744" y="5726"/>
              <a:ext cx="1946" cy="1016"/>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36" name="Caixa de Texto 35"/>
            <p:cNvSpPr txBox="1"/>
            <p:nvPr/>
          </p:nvSpPr>
          <p:spPr>
            <a:xfrm>
              <a:off x="12226" y="7617"/>
              <a:ext cx="991" cy="72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1</a:t>
              </a:r>
              <a:endParaRPr lang="pt-BR" altLang="en-US" sz="2400" baseline="-25000">
                <a:latin typeface="Comic Sans MS" panose="030F0702030302020204" pitchFamily="66" charset="0"/>
                <a:cs typeface="Comic Sans MS" panose="030F0702030302020204" pitchFamily="66" charset="0"/>
              </a:endParaRPr>
            </a:p>
          </p:txBody>
        </p:sp>
        <p:sp>
          <p:nvSpPr>
            <p:cNvPr id="27" name="CaixaDeTexto 20"/>
            <p:cNvSpPr txBox="1"/>
            <p:nvPr/>
          </p:nvSpPr>
          <p:spPr>
            <a:xfrm>
              <a:off x="14465" y="6202"/>
              <a:ext cx="2320" cy="580"/>
            </a:xfrm>
            <a:prstGeom prst="rect">
              <a:avLst/>
            </a:prstGeom>
            <a:noFill/>
          </p:spPr>
          <p:txBody>
            <a:bodyPr wrap="square" rtlCol="0">
              <a:spAutoFit/>
            </a:bodyPr>
            <a:p>
              <a:r>
                <a:rPr lang="pt-BR" dirty="0" smtClean="0"/>
                <a:t>-20 dB/</a:t>
              </a:r>
              <a:r>
                <a:rPr lang="pt-BR" dirty="0" err="1" smtClean="0"/>
                <a:t>dec</a:t>
              </a:r>
              <a:endParaRPr lang="pt-BR" dirty="0"/>
            </a:p>
          </p:txBody>
        </p:sp>
        <p:sp>
          <p:nvSpPr>
            <p:cNvPr id="31" name="CaixaDeTexto 9"/>
            <p:cNvSpPr txBox="1"/>
            <p:nvPr/>
          </p:nvSpPr>
          <p:spPr>
            <a:xfrm>
              <a:off x="17186" y="8366"/>
              <a:ext cx="993" cy="822"/>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15" name="Conector Reto 14"/>
            <p:cNvCxnSpPr/>
            <p:nvPr/>
          </p:nvCxnSpPr>
          <p:spPr>
            <a:xfrm>
              <a:off x="15561" y="7832"/>
              <a:ext cx="1856" cy="1889"/>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18" name="CaixaDeTexto 20"/>
            <p:cNvSpPr txBox="1"/>
            <p:nvPr/>
          </p:nvSpPr>
          <p:spPr>
            <a:xfrm>
              <a:off x="16072" y="7710"/>
              <a:ext cx="2108" cy="580"/>
            </a:xfrm>
            <a:prstGeom prst="rect">
              <a:avLst/>
            </a:prstGeom>
            <a:noFill/>
          </p:spPr>
          <p:txBody>
            <a:bodyPr wrap="square" rtlCol="0">
              <a:spAutoFit/>
            </a:bodyPr>
            <a:p>
              <a:r>
                <a:rPr lang="pt-BR" dirty="0" smtClean="0"/>
                <a:t>-40 dB/</a:t>
              </a:r>
              <a:r>
                <a:rPr lang="pt-BR" dirty="0" err="1" smtClean="0"/>
                <a:t>dec</a:t>
              </a:r>
              <a:endParaRPr lang="pt-BR" dirty="0"/>
            </a:p>
          </p:txBody>
        </p:sp>
        <p:sp>
          <p:nvSpPr>
            <p:cNvPr id="19" name="Caixa de Texto 18"/>
            <p:cNvSpPr txBox="1"/>
            <p:nvPr/>
          </p:nvSpPr>
          <p:spPr>
            <a:xfrm>
              <a:off x="15044" y="8655"/>
              <a:ext cx="1288" cy="72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2</a:t>
              </a:r>
              <a:endParaRPr lang="pt-BR" altLang="en-US" sz="2400" baseline="-25000">
                <a:latin typeface="Comic Sans MS" panose="030F0702030302020204" pitchFamily="66" charset="0"/>
                <a:cs typeface="Comic Sans MS" panose="030F0702030302020204" pitchFamily="66" charset="0"/>
              </a:endParaRPr>
            </a:p>
          </p:txBody>
        </p:sp>
        <p:cxnSp>
          <p:nvCxnSpPr>
            <p:cNvPr id="21" name="Conector Reto 13"/>
            <p:cNvCxnSpPr/>
            <p:nvPr/>
          </p:nvCxnSpPr>
          <p:spPr>
            <a:xfrm>
              <a:off x="15615" y="7542"/>
              <a:ext cx="21" cy="11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grpSp>
      <p:pic>
        <p:nvPicPr>
          <p:cNvPr id="22" name="Imagem 21" descr="AmpEstAC"/>
          <p:cNvPicPr>
            <a:picLocks noChangeAspect="1"/>
          </p:cNvPicPr>
          <p:nvPr/>
        </p:nvPicPr>
        <p:blipFill>
          <a:blip r:embed="rId1"/>
          <a:srcRect l="27572" t="9086" r="28802" b="20225"/>
          <a:stretch>
            <a:fillRect/>
          </a:stretch>
        </p:blipFill>
        <p:spPr>
          <a:xfrm>
            <a:off x="81915" y="2148205"/>
            <a:ext cx="5899150" cy="4429125"/>
          </a:xfrm>
          <a:prstGeom prst="rect">
            <a:avLst/>
          </a:prstGeom>
        </p:spPr>
      </p:pic>
      <p:sp>
        <p:nvSpPr>
          <p:cNvPr id="26" name="Forma livre 25"/>
          <p:cNvSpPr/>
          <p:nvPr/>
        </p:nvSpPr>
        <p:spPr>
          <a:xfrm>
            <a:off x="4929505" y="4798060"/>
            <a:ext cx="1307465" cy="1104900"/>
          </a:xfrm>
          <a:custGeom>
            <a:avLst/>
            <a:gdLst>
              <a:gd name="connisteX0" fmla="*/ 0 w 1307465"/>
              <a:gd name="connsiteY0" fmla="*/ 152283 h 1104783"/>
              <a:gd name="connisteX1" fmla="*/ 649605 w 1307465"/>
              <a:gd name="connsiteY1" fmla="*/ 30998 h 1104783"/>
              <a:gd name="connisteX2" fmla="*/ 701675 w 1307465"/>
              <a:gd name="connsiteY2" fmla="*/ 671713 h 1104783"/>
              <a:gd name="connisteX3" fmla="*/ 1307465 w 1307465"/>
              <a:gd name="connsiteY3" fmla="*/ 1104783 h 1104783"/>
            </a:gdLst>
            <a:ahLst/>
            <a:cxnLst>
              <a:cxn ang="0">
                <a:pos x="connisteX0" y="connsiteY0"/>
              </a:cxn>
              <a:cxn ang="0">
                <a:pos x="connisteX1" y="connsiteY1"/>
              </a:cxn>
              <a:cxn ang="0">
                <a:pos x="connisteX2" y="connsiteY2"/>
              </a:cxn>
              <a:cxn ang="0">
                <a:pos x="connisteX3" y="connsiteY3"/>
              </a:cxn>
            </a:cxnLst>
            <a:rect l="l" t="t" r="r" b="b"/>
            <a:pathLst>
              <a:path w="1307465" h="1104783">
                <a:moveTo>
                  <a:pt x="0" y="152283"/>
                </a:moveTo>
                <a:cubicBezTo>
                  <a:pt x="128905" y="115453"/>
                  <a:pt x="509270" y="-73142"/>
                  <a:pt x="649605" y="30998"/>
                </a:cubicBezTo>
                <a:cubicBezTo>
                  <a:pt x="789940" y="135138"/>
                  <a:pt x="570230" y="457083"/>
                  <a:pt x="701675" y="671713"/>
                </a:cubicBezTo>
                <a:cubicBezTo>
                  <a:pt x="833120" y="886343"/>
                  <a:pt x="1187450" y="1031123"/>
                  <a:pt x="1307465" y="1104783"/>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CaixaDeTexto 19"/>
          <p:cNvSpPr txBox="1"/>
          <p:nvPr/>
        </p:nvSpPr>
        <p:spPr>
          <a:xfrm>
            <a:off x="5666740" y="5843270"/>
            <a:ext cx="1125220" cy="645160"/>
          </a:xfrm>
          <a:prstGeom prst="rect">
            <a:avLst/>
          </a:prstGeom>
          <a:noFill/>
        </p:spPr>
        <p:txBody>
          <a:bodyPr wrap="square" rtlCol="0">
            <a:spAutoFit/>
          </a:bodyPr>
          <a:p>
            <a:r>
              <a:rPr lang="pt-BR" dirty="0" smtClean="0"/>
              <a:t>ajuste do offset</a:t>
            </a:r>
            <a:endParaRPr lang="pt-BR" dirty="0"/>
          </a:p>
        </p:txBody>
      </p:sp>
    </p:spTree>
  </p:cSld>
  <p:clrMapOvr>
    <a:masterClrMapping/>
  </p:clrMapOvr>
</p:sld>
</file>

<file path=ppt/slides/slide1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55600"/>
            <a:ext cx="1165034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Analise AC do </a:t>
            </a:r>
            <a:r>
              <a:rPr lang="pt-BR" sz="2400" b="1" dirty="0" smtClean="0">
                <a:solidFill>
                  <a:srgbClr val="C00000"/>
                </a:solidFill>
                <a:effectLst>
                  <a:outerShdw blurRad="38100" dist="38100" dir="2700000" algn="tl">
                    <a:srgbClr val="000000">
                      <a:alpha val="43137"/>
                    </a:srgbClr>
                  </a:outerShdw>
                </a:effectLst>
                <a:latin typeface="Comic Sans MS" panose="030F0702030302020204" pitchFamily="66" charset="0"/>
              </a:rPr>
              <a:t>Par Diferencial</a:t>
            </a:r>
            <a:r>
              <a:rPr lang="pt-BR" sz="2400" b="1" dirty="0" smtClean="0">
                <a:solidFill>
                  <a:srgbClr val="C00000"/>
                </a:solidFill>
                <a:latin typeface="Comic Sans MS" panose="030F0702030302020204" pitchFamily="66" charset="0"/>
              </a:rPr>
              <a:t>:</a:t>
            </a:r>
            <a:r>
              <a:rPr lang="pt-BR" sz="2400" b="1" dirty="0" smtClean="0">
                <a:solidFill>
                  <a:schemeClr val="tx1"/>
                </a:solidFill>
                <a:latin typeface="Comic Sans MS" panose="030F0702030302020204" pitchFamily="66" charset="0"/>
              </a:rPr>
              <a:t> modulo e fase do ganho. Veja que o ganho está práximo a 38,4 dB. A fase começa com 180 graus, pois o Par Diferencial é inversor (ganho negativo)</a:t>
            </a:r>
            <a:endParaRPr lang="pt-BR" sz="2400" b="1" dirty="0" smtClean="0">
              <a:latin typeface="Comic Sans MS" panose="030F0702030302020204" pitchFamily="66" charset="0"/>
              <a:cs typeface="Comic Sans MS" panose="030F0702030302020204" pitchFamily="66" charset="0"/>
              <a:sym typeface="+mn-ea"/>
            </a:endParaRPr>
          </a:p>
        </p:txBody>
      </p:sp>
      <p:pic>
        <p:nvPicPr>
          <p:cNvPr id="4" name="Imagem 3" descr="AmpEstAC"/>
          <p:cNvPicPr>
            <a:picLocks noChangeAspect="1"/>
          </p:cNvPicPr>
          <p:nvPr/>
        </p:nvPicPr>
        <p:blipFill>
          <a:blip r:embed="rId1"/>
          <a:stretch>
            <a:fillRect/>
          </a:stretch>
        </p:blipFill>
        <p:spPr>
          <a:xfrm>
            <a:off x="1160145" y="1946910"/>
            <a:ext cx="10027920" cy="4645660"/>
          </a:xfrm>
          <a:prstGeom prst="rect">
            <a:avLst/>
          </a:prstGeom>
        </p:spPr>
      </p:pic>
      <p:sp>
        <p:nvSpPr>
          <p:cNvPr id="5" name="CaixaDeTexto 19"/>
          <p:cNvSpPr txBox="1"/>
          <p:nvPr/>
        </p:nvSpPr>
        <p:spPr>
          <a:xfrm>
            <a:off x="6896735" y="2369185"/>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12" name="CaixaDeTexto 19"/>
          <p:cNvSpPr txBox="1"/>
          <p:nvPr/>
        </p:nvSpPr>
        <p:spPr>
          <a:xfrm>
            <a:off x="7101205" y="3736975"/>
            <a:ext cx="649605" cy="368300"/>
          </a:xfrm>
          <a:prstGeom prst="rect">
            <a:avLst/>
          </a:prstGeom>
          <a:solidFill>
            <a:schemeClr val="bg1"/>
          </a:solidFill>
        </p:spPr>
        <p:txBody>
          <a:bodyPr wrap="square" rtlCol="0">
            <a:spAutoFit/>
          </a:bodyPr>
          <a:p>
            <a:r>
              <a:rPr lang="pt-BR" dirty="0" smtClean="0"/>
              <a:t>Fase</a:t>
            </a:r>
            <a:endParaRPr lang="pt-BR" dirty="0"/>
          </a:p>
        </p:txBody>
      </p:sp>
      <p:sp>
        <p:nvSpPr>
          <p:cNvPr id="29" name="CaixaDeTexto 19"/>
          <p:cNvSpPr txBox="1"/>
          <p:nvPr/>
        </p:nvSpPr>
        <p:spPr>
          <a:xfrm>
            <a:off x="2278380" y="5206365"/>
            <a:ext cx="408622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1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55600"/>
            <a:ext cx="1165034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Analise AC do AmpO: modulo e fase do ganho. O ganho está práximo a 92,4 dB, como esperado. A fase cai mais que 180 graus, o que indica haver mais que dois polos (tem polo ou zero positivo adicional em altas frequencias)</a:t>
            </a:r>
            <a:endParaRPr lang="pt-BR" sz="2400" b="1" dirty="0" smtClean="0">
              <a:latin typeface="Comic Sans MS" panose="030F0702030302020204" pitchFamily="66" charset="0"/>
              <a:cs typeface="Comic Sans MS" panose="030F0702030302020204" pitchFamily="66" charset="0"/>
              <a:sym typeface="+mn-ea"/>
            </a:endParaRPr>
          </a:p>
        </p:txBody>
      </p:sp>
      <p:pic>
        <p:nvPicPr>
          <p:cNvPr id="3" name="Imagem 2" descr="AmpEstAC"/>
          <p:cNvPicPr>
            <a:picLocks noChangeAspect="1"/>
          </p:cNvPicPr>
          <p:nvPr/>
        </p:nvPicPr>
        <p:blipFill>
          <a:blip r:embed="rId1"/>
          <a:stretch>
            <a:fillRect/>
          </a:stretch>
        </p:blipFill>
        <p:spPr>
          <a:xfrm>
            <a:off x="1402715" y="2124075"/>
            <a:ext cx="9871075" cy="4356100"/>
          </a:xfrm>
          <a:prstGeom prst="rect">
            <a:avLst/>
          </a:prstGeom>
        </p:spPr>
      </p:pic>
      <p:sp>
        <p:nvSpPr>
          <p:cNvPr id="5" name="CaixaDeTexto 19"/>
          <p:cNvSpPr txBox="1"/>
          <p:nvPr/>
        </p:nvSpPr>
        <p:spPr>
          <a:xfrm>
            <a:off x="7277735" y="2533650"/>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12" name="CaixaDeTexto 19"/>
          <p:cNvSpPr txBox="1"/>
          <p:nvPr/>
        </p:nvSpPr>
        <p:spPr>
          <a:xfrm>
            <a:off x="7188200" y="3806190"/>
            <a:ext cx="605790" cy="368300"/>
          </a:xfrm>
          <a:prstGeom prst="rect">
            <a:avLst/>
          </a:prstGeom>
          <a:solidFill>
            <a:schemeClr val="bg1"/>
          </a:solidFill>
        </p:spPr>
        <p:txBody>
          <a:bodyPr wrap="square" rtlCol="0">
            <a:spAutoFit/>
          </a:bodyPr>
          <a:p>
            <a:r>
              <a:rPr lang="pt-BR" dirty="0" smtClean="0"/>
              <a:t>Fase</a:t>
            </a:r>
            <a:endParaRPr lang="pt-BR" dirty="0"/>
          </a:p>
        </p:txBody>
      </p:sp>
      <p:cxnSp>
        <p:nvCxnSpPr>
          <p:cNvPr id="4" name="Conector Reto 3"/>
          <p:cNvCxnSpPr/>
          <p:nvPr/>
        </p:nvCxnSpPr>
        <p:spPr>
          <a:xfrm>
            <a:off x="6940550" y="2533650"/>
            <a:ext cx="8890" cy="3714750"/>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8979535" y="2765425"/>
            <a:ext cx="8890" cy="3714750"/>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6" name="Caixa de Texto 35"/>
          <p:cNvSpPr txBox="1"/>
          <p:nvPr/>
        </p:nvSpPr>
        <p:spPr>
          <a:xfrm>
            <a:off x="6630035" y="5426075"/>
            <a:ext cx="629285" cy="460375"/>
          </a:xfrm>
          <a:prstGeom prst="rect">
            <a:avLst/>
          </a:prstGeom>
          <a:solidFill>
            <a:schemeClr val="bg1"/>
          </a:solidFill>
        </p:spPr>
        <p:txBody>
          <a:bodyPr wrap="square" rtlCol="0">
            <a:spAutoFit/>
          </a:bodyPr>
          <a:p>
            <a:pPr algn="ctr"/>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1</a:t>
            </a:r>
            <a:endParaRPr lang="pt-BR" altLang="en-US" sz="2400" baseline="-25000">
              <a:latin typeface="Comic Sans MS" panose="030F0702030302020204" pitchFamily="66" charset="0"/>
              <a:cs typeface="Comic Sans MS" panose="030F0702030302020204" pitchFamily="66" charset="0"/>
            </a:endParaRPr>
          </a:p>
        </p:txBody>
      </p:sp>
      <p:sp>
        <p:nvSpPr>
          <p:cNvPr id="7" name="Caixa de Texto 6"/>
          <p:cNvSpPr txBox="1"/>
          <p:nvPr/>
        </p:nvSpPr>
        <p:spPr>
          <a:xfrm>
            <a:off x="8669655" y="5387975"/>
            <a:ext cx="629285" cy="460375"/>
          </a:xfrm>
          <a:prstGeom prst="rect">
            <a:avLst/>
          </a:prstGeom>
          <a:solidFill>
            <a:schemeClr val="bg1"/>
          </a:solidFill>
        </p:spPr>
        <p:txBody>
          <a:bodyPr wrap="square" rtlCol="0">
            <a:spAutoFit/>
          </a:bodyPr>
          <a:p>
            <a:pPr algn="ctr"/>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2</a:t>
            </a:r>
            <a:endParaRPr lang="pt-BR" altLang="en-US" sz="2400" baseline="-25000">
              <a:latin typeface="Comic Sans MS" panose="030F0702030302020204" pitchFamily="66" charset="0"/>
              <a:cs typeface="Comic Sans MS" panose="030F0702030302020204" pitchFamily="66" charset="0"/>
            </a:endParaRPr>
          </a:p>
        </p:txBody>
      </p:sp>
      <p:cxnSp>
        <p:nvCxnSpPr>
          <p:cNvPr id="8" name="Conector Reto 7"/>
          <p:cNvCxnSpPr/>
          <p:nvPr/>
        </p:nvCxnSpPr>
        <p:spPr>
          <a:xfrm rot="16200000">
            <a:off x="8808085" y="2784475"/>
            <a:ext cx="8890" cy="371475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rot="16200000">
            <a:off x="8740210" y="1335970"/>
            <a:ext cx="8890" cy="396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9" name="CaixaDeTexto 19"/>
          <p:cNvSpPr txBox="1"/>
          <p:nvPr/>
        </p:nvSpPr>
        <p:spPr>
          <a:xfrm>
            <a:off x="2035810" y="5145405"/>
            <a:ext cx="408622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1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84" name="CaixaDeTexto 14"/>
              <p:cNvSpPr txBox="1"/>
              <p:nvPr/>
            </p:nvSpPr>
            <p:spPr>
              <a:xfrm>
                <a:off x="271145" y="351790"/>
                <a:ext cx="11650345" cy="6369685"/>
              </a:xfrm>
              <a:prstGeom prst="rect">
                <a:avLst/>
              </a:prstGeom>
              <a:solidFill>
                <a:schemeClr val="bg1"/>
              </a:solid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rPr>
                  <a:t>a posição aproximada dos polos de menor frequencia esta indicada na figura</a:t>
                </a:r>
                <a:endParaRPr lang="pt-BR" sz="2400" b="1" dirty="0" smtClean="0">
                  <a:solidFill>
                    <a:schemeClr val="tx1"/>
                  </a:solidFill>
                  <a:latin typeface="Comic Sans MS" panose="030F0702030302020204" pitchFamily="66" charset="0"/>
                </a:endParaRPr>
              </a:p>
              <a:p>
                <a:pPr marL="800100" lvl="1" indent="-342900" algn="l" fontAlgn="auto">
                  <a:spcAft>
                    <a:spcPts val="600"/>
                  </a:spcAft>
                  <a:buFont typeface="Arial" panose="020B0604020202020204" pitchFamily="34" charset="0"/>
                  <a:buChar char="•"/>
                </a:pPr>
                <a:r>
                  <a:rPr lang="pt-BR" altLang="en-US" sz="2400">
                    <a:latin typeface="Symbol" panose="05050102010706020507" charset="0"/>
                    <a:cs typeface="Symbol" panose="05050102010706020507" charset="0"/>
                    <a:sym typeface="+mn-ea"/>
                  </a:rPr>
                  <a:t>w</a:t>
                </a:r>
                <a:r>
                  <a:rPr lang="pt-BR" altLang="en-US" sz="2400" baseline="-25000">
                    <a:latin typeface="Comic Sans MS" panose="030F0702030302020204" pitchFamily="66" charset="0"/>
                    <a:cs typeface="Comic Sans MS" panose="030F0702030302020204" pitchFamily="66" charset="0"/>
                    <a:sym typeface="+mn-ea"/>
                  </a:rPr>
                  <a:t>1</a:t>
                </a:r>
                <a:r>
                  <a:rPr lang="pt-BR" altLang="en-US" sz="2400">
                    <a:latin typeface="Comic Sans MS" panose="030F0702030302020204" pitchFamily="66" charset="0"/>
                    <a:cs typeface="Comic Sans MS" panose="030F0702030302020204" pitchFamily="66" charset="0"/>
                    <a:sym typeface="+mn-ea"/>
                  </a:rPr>
                  <a:t> </a:t>
                </a:r>
                <a:r>
                  <a:rPr lang="pt-BR" altLang="en-US" sz="2400">
                    <a:latin typeface="Arial" panose="020B0604020202020204" pitchFamily="34" charset="0"/>
                    <a:cs typeface="Arial" panose="020B0604020202020204" pitchFamily="34" charset="0"/>
                    <a:sym typeface="+mn-ea"/>
                  </a:rPr>
                  <a:t>≈ </a:t>
                </a:r>
                <a:r>
                  <a:rPr lang="pt-BR" altLang="en-US" sz="2400">
                    <a:latin typeface="Comic Sans MS" panose="030F0702030302020204" pitchFamily="66" charset="0"/>
                    <a:cs typeface="Comic Sans MS" panose="030F0702030302020204" pitchFamily="66" charset="0"/>
                    <a:sym typeface="+mn-ea"/>
                  </a:rPr>
                  <a:t> 120 KHz</a:t>
                </a:r>
                <a:endParaRPr lang="pt-BR" altLang="en-US" sz="2400">
                  <a:latin typeface="Comic Sans MS" panose="030F0702030302020204" pitchFamily="66" charset="0"/>
                  <a:cs typeface="Comic Sans MS" panose="030F0702030302020204" pitchFamily="66" charset="0"/>
                  <a:sym typeface="+mn-ea"/>
                </a:endParaRPr>
              </a:p>
              <a:p>
                <a:pPr marL="800100" lvl="1" indent="-342900" algn="l" fontAlgn="auto">
                  <a:spcAft>
                    <a:spcPts val="600"/>
                  </a:spcAft>
                  <a:buFont typeface="Arial" panose="020B0604020202020204" pitchFamily="34" charset="0"/>
                  <a:buChar char="•"/>
                </a:pPr>
                <a:r>
                  <a:rPr lang="pt-BR" altLang="en-US" sz="2400">
                    <a:latin typeface="Symbol" panose="05050102010706020507" charset="0"/>
                    <a:cs typeface="Symbol" panose="05050102010706020507" charset="0"/>
                    <a:sym typeface="+mn-ea"/>
                  </a:rPr>
                  <a:t>w</a:t>
                </a:r>
                <a:r>
                  <a:rPr lang="pt-BR" altLang="en-US" sz="2400" baseline="-25000">
                    <a:latin typeface="Comic Sans MS" panose="030F0702030302020204" pitchFamily="66" charset="0"/>
                    <a:cs typeface="Comic Sans MS" panose="030F0702030302020204" pitchFamily="66" charset="0"/>
                    <a:sym typeface="+mn-ea"/>
                  </a:rPr>
                  <a:t>1</a:t>
                </a:r>
                <a:r>
                  <a:rPr lang="pt-BR" altLang="en-US" sz="2400">
                    <a:latin typeface="Comic Sans MS" panose="030F0702030302020204" pitchFamily="66" charset="0"/>
                    <a:cs typeface="Comic Sans MS" panose="030F0702030302020204" pitchFamily="66" charset="0"/>
                    <a:sym typeface="+mn-ea"/>
                  </a:rPr>
                  <a:t> </a:t>
                </a:r>
                <a:r>
                  <a:rPr lang="pt-BR" altLang="en-US" sz="2400">
                    <a:latin typeface="Arial" panose="020B0604020202020204" pitchFamily="34" charset="0"/>
                    <a:cs typeface="Arial" panose="020B0604020202020204" pitchFamily="34" charset="0"/>
                    <a:sym typeface="+mn-ea"/>
                  </a:rPr>
                  <a:t>≈ </a:t>
                </a:r>
                <a:r>
                  <a:rPr lang="pt-BR" altLang="en-US" sz="2400">
                    <a:latin typeface="Comic Sans MS" panose="030F0702030302020204" pitchFamily="66" charset="0"/>
                    <a:cs typeface="Comic Sans MS" panose="030F0702030302020204" pitchFamily="66" charset="0"/>
                    <a:sym typeface="+mn-ea"/>
                  </a:rPr>
                  <a:t> 17 MegHz</a:t>
                </a:r>
                <a:r>
                  <a:rPr lang="pt-BR" sz="2400" b="1" dirty="0" smtClean="0">
                    <a:solidFill>
                      <a:schemeClr val="tx1"/>
                    </a:solidFill>
                    <a:latin typeface="Comic Sans MS" panose="030F0702030302020204" pitchFamily="66" charset="0"/>
                  </a:rPr>
                  <a:t> </a:t>
                </a:r>
                <a:endParaRPr lang="pt-BR" sz="2400" b="1" dirty="0" smtClean="0">
                  <a:solidFill>
                    <a:schemeClr val="tx1"/>
                  </a:solidFill>
                  <a:latin typeface="Comic Sans MS" panose="030F0702030302020204" pitchFamily="66" charset="0"/>
                </a:endParaRPr>
              </a:p>
              <a:p>
                <a:pPr marL="800100" lvl="1" indent="-342900" algn="l" fontAlgn="auto">
                  <a:spcAft>
                    <a:spcPts val="600"/>
                  </a:spcAft>
                  <a:buFont typeface="Arial" panose="020B0604020202020204" pitchFamily="34" charset="0"/>
                  <a:buChar char="•"/>
                </a:pPr>
                <a:r>
                  <a:rPr lang="pt-BR" sz="2400" b="1" dirty="0" smtClean="0">
                    <a:solidFill>
                      <a:schemeClr val="tx1"/>
                    </a:solidFill>
                    <a:latin typeface="Comic Sans MS" panose="030F0702030302020204" pitchFamily="66" charset="0"/>
                  </a:rPr>
                  <a:t>a localização dos polos é melhor observada pela fase (o polo faz a fase cair 45 graus)</a:t>
                </a:r>
                <a:endParaRPr lang="pt-BR" sz="2400" b="1" dirty="0" smtClean="0">
                  <a:solidFill>
                    <a:schemeClr val="tx1"/>
                  </a:solidFill>
                  <a:latin typeface="Comic Sans MS" panose="030F0702030302020204" pitchFamily="66" charset="0"/>
                </a:endParaRPr>
              </a:p>
              <a:p>
                <a:pPr marL="342900" lvl="0" indent="-34290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Como ja mencionado, os dois polos dominantes são causado pelos nós</a:t>
                </a:r>
                <a:endParaRPr lang="pt-BR"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int: neste nó vemos a impedancia </a:t>
                </a:r>
                <a14:m>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a14:m>
                <a:r>
                  <a:rPr lang="pt-BR" sz="2400" b="1" dirty="0" smtClean="0">
                    <a:latin typeface="Comic Sans MS" panose="030F0702030302020204" pitchFamily="66" charset="0"/>
                    <a:cs typeface="Comic Sans MS" panose="030F0702030302020204" pitchFamily="66" charset="0"/>
                    <a:sym typeface="+mn-ea"/>
                  </a:rPr>
                  <a:t> </a:t>
                </a:r>
                <a:r>
                  <a:rPr lang="pt-BR" sz="2400" b="1" dirty="0" smtClean="0">
                    <a:latin typeface="Arial" panose="020B0604020202020204" pitchFamily="34" charset="0"/>
                    <a:cs typeface="Arial" panose="020B0604020202020204" pitchFamily="34" charset="0"/>
                    <a:sym typeface="+mn-ea"/>
                  </a:rPr>
                  <a:t>≈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oMath>
                </a14:m>
                <a:r>
                  <a:rPr lang="pt-BR" sz="2400" b="1" dirty="0" smtClean="0">
                    <a:latin typeface="Comic Sans MS" panose="030F0702030302020204" pitchFamily="66" charset="0"/>
                    <a:cs typeface="Comic Sans MS" panose="030F0702030302020204" pitchFamily="66" charset="0"/>
                    <a:sym typeface="+mn-ea"/>
                  </a:rPr>
                  <a:t> = </a:t>
                </a:r>
                <a:r>
                  <a:rPr lang="pt-BR" sz="2400" b="1" i="1" dirty="0" smtClean="0">
                    <a:latin typeface="Comic Sans MS" panose="030F0702030302020204" pitchFamily="66" charset="0"/>
                    <a:cs typeface="Comic Sans MS" panose="030F0702030302020204" pitchFamily="66" charset="0"/>
                    <a:sym typeface="+mn-ea"/>
                  </a:rPr>
                  <a:t>2,5 K</a:t>
                </a:r>
                <a:r>
                  <a:rPr lang="pt-BR" sz="2400" b="1" i="1" dirty="0" smtClean="0">
                    <a:latin typeface="Symbol" panose="05050102010706020507" charset="0"/>
                    <a:cs typeface="Symbol" panose="05050102010706020507" charset="0"/>
                    <a:sym typeface="+mn-ea"/>
                  </a:rPr>
                  <a:t>W</a:t>
                </a:r>
                <a:endParaRPr lang="pt-BR" sz="2400" b="1" i="1" dirty="0" smtClean="0">
                  <a:latin typeface="Symbol" panose="05050102010706020507" charset="0"/>
                  <a:cs typeface="Symbol" panose="05050102010706020507" charset="0"/>
                  <a:sym typeface="+mn-ea"/>
                </a:endParaRPr>
              </a:p>
              <a:p>
                <a:pPr marL="800100" lvl="1" indent="-342900" algn="l" fontAlgn="auto">
                  <a:spcAft>
                    <a:spcPts val="600"/>
                  </a:spcAft>
                  <a:buFont typeface="Arial" panose="020B0604020202020204" pitchFamily="34" charset="0"/>
                  <a:buChar char="•"/>
                </a:pPr>
                <a:r>
                  <a:rPr lang="pt-BR" sz="2400" b="1" i="1" dirty="0" smtClean="0">
                    <a:latin typeface="Comic Sans MS" panose="030F0702030302020204" pitchFamily="66" charset="0"/>
                    <a:cs typeface="Comic Sans MS" panose="030F0702030302020204" pitchFamily="66" charset="0"/>
                    <a:sym typeface="+mn-ea"/>
                  </a:rPr>
                  <a:t>out</a:t>
                </a:r>
                <a:r>
                  <a:rPr lang="pt-BR" sz="2400" b="1" dirty="0" smtClean="0">
                    <a:latin typeface="Comic Sans MS" panose="030F0702030302020204" pitchFamily="66" charset="0"/>
                    <a:cs typeface="Comic Sans MS" panose="030F0702030302020204" pitchFamily="66" charset="0"/>
                    <a:sym typeface="+mn-ea"/>
                  </a:rPr>
                  <a:t>: neste nó vemos a impedancia </a:t>
                </a:r>
                <a14:m>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𝑏</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a14:m>
                <a:r>
                  <a:rPr lang="pt-BR" sz="2400" b="1" dirty="0" smtClean="0">
                    <a:latin typeface="Comic Sans MS" panose="030F0702030302020204" pitchFamily="66" charset="0"/>
                    <a:cs typeface="Comic Sans MS" panose="030F0702030302020204" pitchFamily="66" charset="0"/>
                    <a:sym typeface="+mn-ea"/>
                  </a:rPr>
                  <a:t> = 1</a:t>
                </a:r>
                <a:r>
                  <a:rPr lang="pt-BR" sz="2400" b="1" i="1" dirty="0" smtClean="0">
                    <a:latin typeface="Comic Sans MS" panose="030F0702030302020204" pitchFamily="66" charset="0"/>
                    <a:cs typeface="Comic Sans MS" panose="030F0702030302020204" pitchFamily="66" charset="0"/>
                    <a:sym typeface="+mn-ea"/>
                  </a:rPr>
                  <a:t>2,5 K</a:t>
                </a:r>
                <a:r>
                  <a:rPr lang="pt-BR" sz="2400" b="1" i="1" dirty="0" smtClean="0">
                    <a:latin typeface="Symbol" panose="05050102010706020507" charset="0"/>
                    <a:cs typeface="Symbol" panose="05050102010706020507" charset="0"/>
                    <a:sym typeface="+mn-ea"/>
                  </a:rPr>
                  <a:t>W</a:t>
                </a:r>
                <a:endParaRPr lang="pt-BR" sz="2400" b="1" dirty="0" smtClean="0">
                  <a:latin typeface="Comic Sans MS" panose="030F0702030302020204" pitchFamily="66" charset="0"/>
                  <a:cs typeface="Comic Sans MS" panose="030F0702030302020204" pitchFamily="66" charset="0"/>
                  <a:sym typeface="+mn-ea"/>
                </a:endParaRPr>
              </a:p>
              <a:p>
                <a:pPr lvl="0" indent="0" algn="l" fontAlgn="auto">
                  <a:spcAft>
                    <a:spcPts val="600"/>
                  </a:spcAft>
                  <a:buFont typeface="Arial" panose="020B0604020202020204" pitchFamily="34" charset="0"/>
                  <a:buNone/>
                </a:pPr>
                <a:r>
                  <a:rPr lang="pt-BR" sz="2400" b="1" dirty="0" smtClean="0">
                    <a:latin typeface="Comic Sans MS" panose="030F0702030302020204" pitchFamily="66" charset="0"/>
                    <a:cs typeface="Comic Sans MS" panose="030F0702030302020204" pitchFamily="66" charset="0"/>
                    <a:sym typeface="+mn-ea"/>
                  </a:rPr>
                  <a:t>Aparetemente, o nó </a:t>
                </a:r>
                <a:r>
                  <a:rPr lang="pt-BR" sz="2400" b="1" i="1" u="sng" dirty="0" smtClean="0">
                    <a:solidFill>
                      <a:srgbClr val="C00000"/>
                    </a:solidFill>
                    <a:latin typeface="Comic Sans MS" panose="030F0702030302020204" pitchFamily="66" charset="0"/>
                    <a:cs typeface="Comic Sans MS" panose="030F0702030302020204" pitchFamily="66" charset="0"/>
                    <a:sym typeface="+mn-ea"/>
                  </a:rPr>
                  <a:t>out</a:t>
                </a:r>
                <a:r>
                  <a:rPr lang="pt-BR" sz="2400" b="1" dirty="0" smtClean="0">
                    <a:latin typeface="Comic Sans MS" panose="030F0702030302020204" pitchFamily="66" charset="0"/>
                    <a:cs typeface="Comic Sans MS" panose="030F0702030302020204" pitchFamily="66" charset="0"/>
                    <a:sym typeface="+mn-ea"/>
                  </a:rPr>
                  <a:t> deve dar o polo dominate por ter maior impedancia. Por outro lado, se formos considerar a capacitancia de cada um dos nós, o nó </a:t>
                </a:r>
                <a:r>
                  <a:rPr lang="pt-BR" sz="2400" b="1" i="1" u="sng" dirty="0" smtClean="0">
                    <a:solidFill>
                      <a:srgbClr val="C00000"/>
                    </a:solidFill>
                    <a:latin typeface="Comic Sans MS" panose="030F0702030302020204" pitchFamily="66" charset="0"/>
                    <a:cs typeface="Comic Sans MS" panose="030F0702030302020204" pitchFamily="66" charset="0"/>
                    <a:sym typeface="+mn-ea"/>
                  </a:rPr>
                  <a:t>int</a:t>
                </a:r>
                <a:r>
                  <a:rPr lang="pt-BR" sz="2400" b="1" dirty="0" smtClean="0">
                    <a:latin typeface="Comic Sans MS" panose="030F0702030302020204" pitchFamily="66" charset="0"/>
                    <a:cs typeface="Comic Sans MS" panose="030F0702030302020204" pitchFamily="66" charset="0"/>
                    <a:sym typeface="+mn-ea"/>
                  </a:rPr>
                  <a:t> terá como capacitancias, entre outras, </a:t>
                </a:r>
                <a:r>
                  <a:rPr lang="pt-BR" sz="2400" b="1" dirty="0" smtClean="0">
                    <a:latin typeface="Comic Sans MS" panose="030F0702030302020204" pitchFamily="66" charset="0"/>
                    <a:cs typeface="Comic Sans MS" panose="030F0702030302020204" pitchFamily="66" charset="0"/>
                    <a:sym typeface="+mn-ea"/>
                  </a:rPr>
                  <a:t>C</a:t>
                </a:r>
                <a:r>
                  <a:rPr lang="pt-BR" sz="2400" b="1" baseline="-25000" dirty="0" smtClean="0">
                    <a:latin typeface="Symbol" panose="05050102010706020507" charset="0"/>
                    <a:cs typeface="Symbol" panose="05050102010706020507" charset="0"/>
                    <a:sym typeface="+mn-ea"/>
                  </a:rPr>
                  <a:t>m5</a:t>
                </a:r>
                <a:r>
                  <a:rPr lang="pt-BR" sz="2400" b="1" i="1"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amplificada pelo fator de ganho do seguidor de emissor (500)</a:t>
                </a:r>
                <a:r>
                  <a:rPr lang="pt-BR" sz="2400" b="1" dirty="0" smtClean="0">
                    <a:latin typeface="Comic Sans MS" panose="030F0702030302020204" pitchFamily="66" charset="0"/>
                    <a:cs typeface="Comic Sans MS" panose="030F0702030302020204" pitchFamily="66" charset="0"/>
                    <a:sym typeface="+mn-ea"/>
                  </a:rPr>
                  <a:t> e </a:t>
                </a:r>
                <a:r>
                  <a:rPr lang="pt-BR" sz="2400" b="1" dirty="0" smtClean="0">
                    <a:latin typeface="Comic Sans MS" panose="030F0702030302020204" pitchFamily="66" charset="0"/>
                    <a:cs typeface="Comic Sans MS" panose="030F0702030302020204" pitchFamily="66" charset="0"/>
                    <a:sym typeface="+mn-ea"/>
                  </a:rPr>
                  <a:t>C</a:t>
                </a:r>
                <a:r>
                  <a:rPr lang="pt-BR" sz="2400" b="1" baseline="-25000" dirty="0" smtClean="0">
                    <a:latin typeface="Symbol" panose="05050102010706020507" charset="0"/>
                    <a:cs typeface="Symbol" panose="05050102010706020507" charset="0"/>
                    <a:sym typeface="+mn-ea"/>
                  </a:rPr>
                  <a:t>m</a:t>
                </a:r>
                <a:r>
                  <a:rPr lang="pt-BR" sz="2400" b="1" baseline="-25000" dirty="0" smtClean="0">
                    <a:latin typeface="Comic Sans MS" panose="030F0702030302020204" pitchFamily="66" charset="0"/>
                    <a:cs typeface="Comic Sans MS" panose="030F0702030302020204" pitchFamily="66" charset="0"/>
                    <a:sym typeface="+mn-ea"/>
                  </a:rPr>
                  <a:t>2</a:t>
                </a:r>
                <a:r>
                  <a:rPr lang="pt-BR" sz="2400" b="1" dirty="0" smtClean="0">
                    <a:latin typeface="Comic Sans MS" panose="030F0702030302020204" pitchFamily="66" charset="0"/>
                    <a:cs typeface="Comic Sans MS" panose="030F0702030302020204" pitchFamily="66" charset="0"/>
                    <a:sym typeface="+mn-ea"/>
                  </a:rPr>
                  <a:t>, amplificada pelo fator 2 (é o nó de saída do par diferencial).</a:t>
                </a:r>
                <a:endParaRPr lang="pt-BR" sz="2400" b="1" i="1" dirty="0" smtClean="0">
                  <a:latin typeface="Comic Sans MS" panose="030F0702030302020204" pitchFamily="66" charset="0"/>
                  <a:cs typeface="Comic Sans MS" panose="030F0702030302020204" pitchFamily="66" charset="0"/>
                  <a:sym typeface="+mn-ea"/>
                </a:endParaRPr>
              </a:p>
            </p:txBody>
          </p:sp>
        </mc:Choice>
        <mc:Fallback>
          <p:sp>
            <p:nvSpPr>
              <p:cNvPr id="184" name="CaixaDeTexto 14"/>
              <p:cNvSpPr txBox="1">
                <a:spLocks noRot="1" noChangeAspect="1" noMove="1" noResize="1" noEditPoints="1" noAdjustHandles="1" noChangeArrowheads="1" noChangeShapeType="1" noTextEdit="1"/>
              </p:cNvSpPr>
              <p:nvPr/>
            </p:nvSpPr>
            <p:spPr>
              <a:xfrm>
                <a:off x="271145" y="351790"/>
                <a:ext cx="11650345" cy="63696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1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22" name="Imagem 21" descr="AmpEstAC"/>
          <p:cNvPicPr>
            <a:picLocks noChangeAspect="1"/>
          </p:cNvPicPr>
          <p:nvPr/>
        </p:nvPicPr>
        <p:blipFill>
          <a:blip r:embed="rId1"/>
          <a:srcRect l="27572" t="9086" r="28802" b="20225"/>
          <a:stretch>
            <a:fillRect/>
          </a:stretch>
        </p:blipFill>
        <p:spPr>
          <a:xfrm>
            <a:off x="1760220" y="1125220"/>
            <a:ext cx="8671560" cy="5518785"/>
          </a:xfrm>
          <a:prstGeom prst="rect">
            <a:avLst/>
          </a:prstGeom>
        </p:spPr>
      </p:pic>
      <mc:AlternateContent xmlns:mc="http://schemas.openxmlformats.org/markup-compatibility/2006" xmlns:p14="http://schemas.microsoft.com/office/powerpoint/2010/main">
        <mc:Choice Requires="p14">
          <p:contentPart r:id="rId2" p14:bwMode="auto">
            <p14:nvContentPartPr>
              <p14:cNvPr id="3" name="Tinta 2"/>
              <p14:cNvContentPartPr/>
              <p14:nvPr/>
            </p14:nvContentPartPr>
            <p14:xfrm>
              <a:off x="8306435" y="2513965"/>
              <a:ext cx="276860" cy="26670"/>
            </p14:xfrm>
          </p:contentPart>
        </mc:Choice>
        <mc:Fallback xmlns="">
          <p:pic>
            <p:nvPicPr>
              <p:cNvPr id="3" name="Tinta 2"/>
            </p:nvPicPr>
            <p:blipFill>
              <a:blip r:embed="rId3"/>
            </p:blipFill>
            <p:spPr>
              <a:xfrm>
                <a:off x="8306435" y="2513965"/>
                <a:ext cx="276860" cy="26670"/>
              </a:xfrm>
              <a:prstGeom prst="rect"/>
            </p:spPr>
          </p:pic>
        </mc:Fallback>
      </mc:AlternateContent>
      <mc:AlternateContent xmlns:mc="http://schemas.openxmlformats.org/markup-compatibility/2006" xmlns:p14="http://schemas.microsoft.com/office/powerpoint/2010/main">
        <mc:Choice Requires="p14">
          <p:contentPart r:id="rId4" p14:bwMode="auto">
            <p14:nvContentPartPr>
              <p14:cNvPr id="4" name="Tinta 3"/>
              <p14:cNvContentPartPr/>
              <p14:nvPr/>
            </p14:nvContentPartPr>
            <p14:xfrm>
              <a:off x="8565515" y="2362200"/>
              <a:ext cx="44450" cy="330200"/>
            </p14:xfrm>
          </p:contentPart>
        </mc:Choice>
        <mc:Fallback xmlns="">
          <p:pic>
            <p:nvPicPr>
              <p:cNvPr id="4" name="Tinta 3"/>
            </p:nvPicPr>
            <p:blipFill>
              <a:blip r:embed="rId5"/>
            </p:blipFill>
            <p:spPr>
              <a:xfrm>
                <a:off x="8565515" y="2362200"/>
                <a:ext cx="44450" cy="330200"/>
              </a:xfrm>
              <a:prstGeom prst="rect"/>
            </p:spPr>
          </p:pic>
        </mc:Fallback>
      </mc:AlternateContent>
      <mc:AlternateContent xmlns:mc="http://schemas.openxmlformats.org/markup-compatibility/2006" xmlns:p14="http://schemas.microsoft.com/office/powerpoint/2010/main">
        <mc:Choice Requires="p14">
          <p:contentPart r:id="rId6" p14:bwMode="auto">
            <p14:nvContentPartPr>
              <p14:cNvPr id="5" name="Tinta 4"/>
              <p14:cNvContentPartPr/>
              <p14:nvPr/>
            </p14:nvContentPartPr>
            <p14:xfrm>
              <a:off x="8681720" y="2388870"/>
              <a:ext cx="44450" cy="366395"/>
            </p14:xfrm>
          </p:contentPart>
        </mc:Choice>
        <mc:Fallback xmlns="">
          <p:pic>
            <p:nvPicPr>
              <p:cNvPr id="5" name="Tinta 4"/>
            </p:nvPicPr>
            <p:blipFill>
              <a:blip r:embed="rId7"/>
            </p:blipFill>
            <p:spPr>
              <a:xfrm>
                <a:off x="8681720" y="2388870"/>
                <a:ext cx="44450" cy="366395"/>
              </a:xfrm>
              <a:prstGeom prst="rect"/>
            </p:spPr>
          </p:pic>
        </mc:Fallback>
      </mc:AlternateContent>
      <mc:AlternateContent xmlns:mc="http://schemas.openxmlformats.org/markup-compatibility/2006" xmlns:p14="http://schemas.microsoft.com/office/powerpoint/2010/main">
        <mc:Choice Requires="p14">
          <p:contentPart r:id="rId8" p14:bwMode="auto">
            <p14:nvContentPartPr>
              <p14:cNvPr id="6" name="Tinta 5"/>
              <p14:cNvContentPartPr/>
              <p14:nvPr/>
            </p14:nvContentPartPr>
            <p14:xfrm>
              <a:off x="8770620" y="2531745"/>
              <a:ext cx="303530" cy="35560"/>
            </p14:xfrm>
          </p:contentPart>
        </mc:Choice>
        <mc:Fallback xmlns="">
          <p:pic>
            <p:nvPicPr>
              <p:cNvPr id="6" name="Tinta 5"/>
            </p:nvPicPr>
            <p:blipFill>
              <a:blip r:embed="rId9"/>
            </p:blipFill>
            <p:spPr>
              <a:xfrm>
                <a:off x="8770620" y="2531745"/>
                <a:ext cx="303530" cy="35560"/>
              </a:xfrm>
              <a:prstGeom prst="rect"/>
            </p:spPr>
          </p:pic>
        </mc:Fallback>
      </mc:AlternateContent>
      <mc:AlternateContent xmlns:mc="http://schemas.openxmlformats.org/markup-compatibility/2006" xmlns:p14="http://schemas.microsoft.com/office/powerpoint/2010/main">
        <mc:Choice Requires="p14">
          <p:contentPart r:id="rId10" p14:bwMode="auto">
            <p14:nvContentPartPr>
              <p14:cNvPr id="7" name="Tinta 6"/>
              <p14:cNvContentPartPr/>
              <p14:nvPr/>
            </p14:nvContentPartPr>
            <p14:xfrm>
              <a:off x="7082790" y="3067685"/>
              <a:ext cx="437515" cy="160655"/>
            </p14:xfrm>
          </p:contentPart>
        </mc:Choice>
        <mc:Fallback xmlns="">
          <p:pic>
            <p:nvPicPr>
              <p:cNvPr id="7" name="Tinta 6"/>
            </p:nvPicPr>
            <p:blipFill>
              <a:blip r:embed="rId11"/>
            </p:blipFill>
            <p:spPr>
              <a:xfrm>
                <a:off x="7082790" y="3067685"/>
                <a:ext cx="437515" cy="160655"/>
              </a:xfrm>
              <a:prstGeom prst="rect"/>
            </p:spPr>
          </p:pic>
        </mc:Fallback>
      </mc:AlternateContent>
      <mc:AlternateContent xmlns:mc="http://schemas.openxmlformats.org/markup-compatibility/2006" xmlns:p14="http://schemas.microsoft.com/office/powerpoint/2010/main">
        <mc:Choice Requires="p14">
          <p:contentPart r:id="rId12" p14:bwMode="auto">
            <p14:nvContentPartPr>
              <p14:cNvPr id="8" name="Tinta 7"/>
              <p14:cNvContentPartPr/>
              <p14:nvPr/>
            </p14:nvContentPartPr>
            <p14:xfrm>
              <a:off x="7368540" y="3105785"/>
              <a:ext cx="347980" cy="303530"/>
            </p14:xfrm>
          </p:contentPart>
        </mc:Choice>
        <mc:Fallback xmlns="">
          <p:pic>
            <p:nvPicPr>
              <p:cNvPr id="8" name="Tinta 7"/>
            </p:nvPicPr>
            <p:blipFill>
              <a:blip r:embed="rId13"/>
            </p:blipFill>
            <p:spPr>
              <a:xfrm>
                <a:off x="7368540" y="3105785"/>
                <a:ext cx="347980" cy="303530"/>
              </a:xfrm>
              <a:prstGeom prst="rect"/>
            </p:spPr>
          </p:pic>
        </mc:Fallback>
      </mc:AlternateContent>
      <mc:AlternateContent xmlns:mc="http://schemas.openxmlformats.org/markup-compatibility/2006" xmlns:p14="http://schemas.microsoft.com/office/powerpoint/2010/main">
        <mc:Choice Requires="p14">
          <p:contentPart r:id="rId14" p14:bwMode="auto">
            <p14:nvContentPartPr>
              <p14:cNvPr id="9" name="Tinta 8"/>
              <p14:cNvContentPartPr/>
              <p14:nvPr/>
            </p14:nvContentPartPr>
            <p14:xfrm>
              <a:off x="7475855" y="3147695"/>
              <a:ext cx="321310" cy="295275"/>
            </p14:xfrm>
          </p:contentPart>
        </mc:Choice>
        <mc:Fallback xmlns="">
          <p:pic>
            <p:nvPicPr>
              <p:cNvPr id="9" name="Tinta 8"/>
            </p:nvPicPr>
            <p:blipFill>
              <a:blip r:embed="rId15"/>
            </p:blipFill>
            <p:spPr>
              <a:xfrm>
                <a:off x="7475855" y="3147695"/>
                <a:ext cx="321310" cy="295275"/>
              </a:xfrm>
              <a:prstGeom prst="rect"/>
            </p:spPr>
          </p:pic>
        </mc:Fallback>
      </mc:AlternateContent>
      <mc:AlternateContent xmlns:mc="http://schemas.openxmlformats.org/markup-compatibility/2006" xmlns:p14="http://schemas.microsoft.com/office/powerpoint/2010/main">
        <mc:Choice Requires="p14">
          <p:contentPart r:id="rId16" p14:bwMode="auto">
            <p14:nvContentPartPr>
              <p14:cNvPr id="10" name="Tinta 9"/>
              <p14:cNvContentPartPr/>
              <p14:nvPr/>
            </p14:nvContentPartPr>
            <p14:xfrm>
              <a:off x="7632700" y="3290570"/>
              <a:ext cx="142875" cy="527050"/>
            </p14:xfrm>
          </p:contentPart>
        </mc:Choice>
        <mc:Fallback xmlns="">
          <p:pic>
            <p:nvPicPr>
              <p:cNvPr id="10" name="Tinta 9"/>
            </p:nvPicPr>
            <p:blipFill>
              <a:blip r:embed="rId17"/>
            </p:blipFill>
            <p:spPr>
              <a:xfrm>
                <a:off x="7632700" y="3290570"/>
                <a:ext cx="142875" cy="527050"/>
              </a:xfrm>
              <a:prstGeom prst="rect"/>
            </p:spPr>
          </p:pic>
        </mc:Fallback>
      </mc:AlternateContent>
      <mc:AlternateContent xmlns:mc="http://schemas.openxmlformats.org/markup-compatibility/2006" xmlns:p14="http://schemas.microsoft.com/office/powerpoint/2010/main">
        <mc:Choice Requires="p14">
          <p:contentPart r:id="rId18" p14:bwMode="auto">
            <p14:nvContentPartPr>
              <p14:cNvPr id="11" name="Tinta 10"/>
              <p14:cNvContentPartPr/>
              <p14:nvPr/>
            </p14:nvContentPartPr>
            <p14:xfrm>
              <a:off x="7056120" y="3041015"/>
              <a:ext cx="26670" cy="26670"/>
            </p14:xfrm>
          </p:contentPart>
        </mc:Choice>
        <mc:Fallback xmlns="">
          <p:pic>
            <p:nvPicPr>
              <p:cNvPr id="11" name="Tinta 10"/>
            </p:nvPicPr>
            <p:blipFill>
              <a:blip r:embed="rId19"/>
            </p:blipFill>
            <p:spPr>
              <a:xfrm>
                <a:off x="7056120" y="3041015"/>
                <a:ext cx="26670" cy="26670"/>
              </a:xfrm>
              <a:prstGeom prst="rect"/>
            </p:spPr>
          </p:pic>
        </mc:Fallback>
      </mc:AlternateContent>
      <mc:AlternateContent xmlns:mc="http://schemas.openxmlformats.org/markup-compatibility/2006" xmlns:p14="http://schemas.microsoft.com/office/powerpoint/2010/main">
        <mc:Choice Requires="p14">
          <p:contentPart r:id="rId20" p14:bwMode="auto">
            <p14:nvContentPartPr>
              <p14:cNvPr id="12" name="Tinta 11"/>
              <p14:cNvContentPartPr/>
              <p14:nvPr/>
            </p14:nvContentPartPr>
            <p14:xfrm>
              <a:off x="7751445" y="3764915"/>
              <a:ext cx="80645" cy="62865"/>
            </p14:xfrm>
          </p:contentPart>
        </mc:Choice>
        <mc:Fallback xmlns="">
          <p:pic>
            <p:nvPicPr>
              <p:cNvPr id="12" name="Tinta 11"/>
            </p:nvPicPr>
            <p:blipFill>
              <a:blip r:embed="rId21"/>
            </p:blipFill>
            <p:spPr>
              <a:xfrm>
                <a:off x="7751445" y="3764915"/>
                <a:ext cx="80645" cy="62865"/>
              </a:xfrm>
              <a:prstGeom prst="rect"/>
            </p:spPr>
          </p:pic>
        </mc:Fallback>
      </mc:AlternateContent>
      <mc:AlternateContent xmlns:mc="http://schemas.openxmlformats.org/markup-compatibility/2006" xmlns:p14="http://schemas.microsoft.com/office/powerpoint/2010/main">
        <mc:Choice Requires="p14">
          <p:contentPart r:id="rId22" p14:bwMode="auto">
            <p14:nvContentPartPr>
              <p14:cNvPr id="13" name="Tinta 12"/>
              <p14:cNvContentPartPr/>
              <p14:nvPr/>
            </p14:nvContentPartPr>
            <p14:xfrm>
              <a:off x="7745095" y="3785870"/>
              <a:ext cx="53975" cy="44450"/>
            </p14:xfrm>
          </p:contentPart>
        </mc:Choice>
        <mc:Fallback xmlns="">
          <p:pic>
            <p:nvPicPr>
              <p:cNvPr id="13" name="Tinta 12"/>
            </p:nvPicPr>
            <p:blipFill>
              <a:blip r:embed="rId23"/>
            </p:blipFill>
            <p:spPr>
              <a:xfrm>
                <a:off x="7745095" y="3785870"/>
                <a:ext cx="53975" cy="44450"/>
              </a:xfrm>
              <a:prstGeom prst="rect"/>
            </p:spPr>
          </p:pic>
        </mc:Fallback>
      </mc:AlternateContent>
      <mc:AlternateContent xmlns:mc="http://schemas.openxmlformats.org/markup-compatibility/2006" xmlns:p14="http://schemas.microsoft.com/office/powerpoint/2010/main">
        <mc:Choice Requires="p14">
          <p:contentPart r:id="rId24" p14:bwMode="auto">
            <p14:nvContentPartPr>
              <p14:cNvPr id="14" name="Tinta 13"/>
              <p14:cNvContentPartPr/>
              <p14:nvPr/>
            </p14:nvContentPartPr>
            <p14:xfrm>
              <a:off x="9003030" y="2540635"/>
              <a:ext cx="44450" cy="45085"/>
            </p14:xfrm>
          </p:contentPart>
        </mc:Choice>
        <mc:Fallback xmlns="">
          <p:pic>
            <p:nvPicPr>
              <p:cNvPr id="14" name="Tinta 13"/>
            </p:nvPicPr>
            <p:blipFill>
              <a:blip r:embed="rId25"/>
            </p:blipFill>
            <p:spPr>
              <a:xfrm>
                <a:off x="9003030" y="2540635"/>
                <a:ext cx="44450" cy="45085"/>
              </a:xfrm>
              <a:prstGeom prst="rect"/>
            </p:spPr>
          </p:pic>
        </mc:Fallback>
      </mc:AlternateContent>
      <mc:AlternateContent xmlns:mc="http://schemas.openxmlformats.org/markup-compatibility/2006" xmlns:p14="http://schemas.microsoft.com/office/powerpoint/2010/main">
        <mc:Choice Requires="p14">
          <p:contentPart r:id="rId26" p14:bwMode="auto">
            <p14:nvContentPartPr>
              <p14:cNvPr id="15" name="Tinta 14"/>
              <p14:cNvContentPartPr/>
              <p14:nvPr/>
            </p14:nvContentPartPr>
            <p14:xfrm>
              <a:off x="8243570" y="2460625"/>
              <a:ext cx="71755" cy="53340"/>
            </p14:xfrm>
          </p:contentPart>
        </mc:Choice>
        <mc:Fallback xmlns="">
          <p:pic>
            <p:nvPicPr>
              <p:cNvPr id="15" name="Tinta 14"/>
            </p:nvPicPr>
            <p:blipFill>
              <a:blip r:embed="rId27"/>
            </p:blipFill>
            <p:spPr>
              <a:xfrm>
                <a:off x="8243570" y="2460625"/>
                <a:ext cx="71755" cy="53340"/>
              </a:xfrm>
              <a:prstGeom prst="rect"/>
            </p:spPr>
          </p:pic>
        </mc:Fallback>
      </mc:AlternateContent>
      <p:sp>
        <p:nvSpPr>
          <p:cNvPr id="16" name="Caixa de Texto 15"/>
          <p:cNvSpPr txBox="1"/>
          <p:nvPr/>
        </p:nvSpPr>
        <p:spPr>
          <a:xfrm>
            <a:off x="7663180" y="3088640"/>
            <a:ext cx="501650" cy="368300"/>
          </a:xfrm>
          <a:prstGeom prst="rect">
            <a:avLst/>
          </a:prstGeom>
          <a:noFill/>
        </p:spPr>
        <p:txBody>
          <a:bodyPr wrap="none" rtlCol="0" anchor="t">
            <a:spAutoFit/>
          </a:bodyPr>
          <a:p>
            <a:r>
              <a:rPr lang="pt-BR" b="1" dirty="0" smtClean="0">
                <a:latin typeface="Comic Sans MS" panose="030F0702030302020204" pitchFamily="66" charset="0"/>
                <a:cs typeface="Comic Sans MS" panose="030F0702030302020204" pitchFamily="66" charset="0"/>
                <a:sym typeface="+mn-ea"/>
              </a:rPr>
              <a:t>C</a:t>
            </a:r>
            <a:r>
              <a:rPr lang="pt-BR" b="1" baseline="-25000" dirty="0" smtClean="0">
                <a:latin typeface="Symbol" panose="05050102010706020507" charset="0"/>
                <a:cs typeface="Symbol" panose="05050102010706020507" charset="0"/>
                <a:sym typeface="+mn-ea"/>
              </a:rPr>
              <a:t>m</a:t>
            </a:r>
            <a:r>
              <a:rPr lang="pt-BR" b="1" baseline="-25000" dirty="0" smtClean="0">
                <a:latin typeface="Comic Sans MS" panose="030F0702030302020204" pitchFamily="66" charset="0"/>
                <a:cs typeface="Comic Sans MS" panose="030F0702030302020204" pitchFamily="66" charset="0"/>
                <a:sym typeface="+mn-ea"/>
              </a:rPr>
              <a:t>2</a:t>
            </a:r>
            <a:endParaRPr lang="pt-BR" altLang="en-US"/>
          </a:p>
        </p:txBody>
      </p:sp>
      <p:sp>
        <p:nvSpPr>
          <p:cNvPr id="17" name="Caixa de Texto 16"/>
          <p:cNvSpPr txBox="1"/>
          <p:nvPr/>
        </p:nvSpPr>
        <p:spPr>
          <a:xfrm>
            <a:off x="8336915" y="2585720"/>
            <a:ext cx="485775" cy="368300"/>
          </a:xfrm>
          <a:prstGeom prst="rect">
            <a:avLst/>
          </a:prstGeom>
          <a:noFill/>
        </p:spPr>
        <p:txBody>
          <a:bodyPr wrap="none" rtlCol="0" anchor="t">
            <a:spAutoFit/>
          </a:bodyPr>
          <a:p>
            <a:r>
              <a:rPr lang="pt-BR" b="1" dirty="0" smtClean="0">
                <a:latin typeface="Comic Sans MS" panose="030F0702030302020204" pitchFamily="66" charset="0"/>
                <a:cs typeface="Comic Sans MS" panose="030F0702030302020204" pitchFamily="66" charset="0"/>
                <a:sym typeface="+mn-ea"/>
              </a:rPr>
              <a:t>C</a:t>
            </a:r>
            <a:r>
              <a:rPr lang="pt-BR" b="1" baseline="-25000" dirty="0" smtClean="0">
                <a:latin typeface="Symbol" panose="05050102010706020507" charset="0"/>
                <a:cs typeface="Symbol" panose="05050102010706020507" charset="0"/>
                <a:sym typeface="+mn-ea"/>
              </a:rPr>
              <a:t>m5</a:t>
            </a:r>
            <a:endParaRPr lang="pt-BR" altLang="en-US"/>
          </a:p>
        </p:txBody>
      </p:sp>
      <p:sp>
        <p:nvSpPr>
          <p:cNvPr id="18" name="CaixaDeTexto 14"/>
          <p:cNvSpPr txBox="1"/>
          <p:nvPr/>
        </p:nvSpPr>
        <p:spPr>
          <a:xfrm>
            <a:off x="1119505" y="356235"/>
            <a:ext cx="9806940" cy="5835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descr="AmpEstAC"/>
          <p:cNvPicPr>
            <a:picLocks noChangeAspect="1"/>
          </p:cNvPicPr>
          <p:nvPr/>
        </p:nvPicPr>
        <p:blipFill>
          <a:blip r:embed="rId1"/>
          <a:stretch>
            <a:fillRect/>
          </a:stretch>
        </p:blipFill>
        <p:spPr>
          <a:xfrm>
            <a:off x="644525" y="2063115"/>
            <a:ext cx="9871075" cy="4356100"/>
          </a:xfrm>
          <a:prstGeom prst="rect">
            <a:avLst/>
          </a:prstGeom>
        </p:spPr>
      </p:pic>
      <p:sp>
        <p:nvSpPr>
          <p:cNvPr id="5" name="CaixaDeTexto 19"/>
          <p:cNvSpPr txBox="1"/>
          <p:nvPr/>
        </p:nvSpPr>
        <p:spPr>
          <a:xfrm>
            <a:off x="10567035" y="3631565"/>
            <a:ext cx="1434465" cy="645160"/>
          </a:xfrm>
          <a:prstGeom prst="rect">
            <a:avLst/>
          </a:prstGeom>
          <a:solidFill>
            <a:schemeClr val="bg1"/>
          </a:solidFill>
        </p:spPr>
        <p:txBody>
          <a:bodyPr wrap="square" rtlCol="0">
            <a:spAutoFit/>
          </a:bodyPr>
          <a:p>
            <a:r>
              <a:rPr lang="pt-BR" dirty="0" smtClean="0"/>
              <a:t>ganho maior que 1</a:t>
            </a:r>
            <a:endParaRPr lang="pt-BR" dirty="0"/>
          </a:p>
        </p:txBody>
      </p:sp>
      <p:sp>
        <p:nvSpPr>
          <p:cNvPr id="12" name="CaixaDeTexto 19"/>
          <p:cNvSpPr txBox="1"/>
          <p:nvPr/>
        </p:nvSpPr>
        <p:spPr>
          <a:xfrm>
            <a:off x="6430010" y="3745230"/>
            <a:ext cx="605790" cy="368300"/>
          </a:xfrm>
          <a:prstGeom prst="rect">
            <a:avLst/>
          </a:prstGeom>
          <a:solidFill>
            <a:schemeClr val="bg1"/>
          </a:solidFill>
        </p:spPr>
        <p:txBody>
          <a:bodyPr wrap="square" rtlCol="0">
            <a:spAutoFit/>
          </a:bodyPr>
          <a:p>
            <a:r>
              <a:rPr lang="pt-BR" dirty="0" smtClean="0"/>
              <a:t>Fase</a:t>
            </a:r>
            <a:endParaRPr lang="pt-BR" dirty="0"/>
          </a:p>
        </p:txBody>
      </p:sp>
      <p:cxnSp>
        <p:nvCxnSpPr>
          <p:cNvPr id="6" name="Conector Reto 5"/>
          <p:cNvCxnSpPr/>
          <p:nvPr/>
        </p:nvCxnSpPr>
        <p:spPr>
          <a:xfrm>
            <a:off x="9051925" y="2858135"/>
            <a:ext cx="8890" cy="371475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rot="16200000">
            <a:off x="8372475" y="3385185"/>
            <a:ext cx="8890" cy="371475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 name="CaixaDeTexto 19"/>
          <p:cNvSpPr txBox="1"/>
          <p:nvPr/>
        </p:nvSpPr>
        <p:spPr>
          <a:xfrm>
            <a:off x="6801485" y="2646045"/>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11" name="Forma livre 10"/>
          <p:cNvSpPr/>
          <p:nvPr/>
        </p:nvSpPr>
        <p:spPr>
          <a:xfrm>
            <a:off x="9060815" y="4276725"/>
            <a:ext cx="1840230" cy="554355"/>
          </a:xfrm>
          <a:custGeom>
            <a:avLst/>
            <a:gdLst>
              <a:gd name="connisteX0" fmla="*/ 13096 w 1839991"/>
              <a:gd name="connsiteY0" fmla="*/ 554355 h 554355"/>
              <a:gd name="connisteX1" fmla="*/ 194706 w 1839991"/>
              <a:gd name="connsiteY1" fmla="*/ 130175 h 554355"/>
              <a:gd name="connisteX2" fmla="*/ 1432956 w 1839991"/>
              <a:gd name="connsiteY2" fmla="*/ 328930 h 554355"/>
              <a:gd name="connisteX3" fmla="*/ 1839991 w 1839991"/>
              <a:gd name="connsiteY3" fmla="*/ 0 h 554355"/>
            </a:gdLst>
            <a:ahLst/>
            <a:cxnLst>
              <a:cxn ang="0">
                <a:pos x="connisteX0" y="connsiteY0"/>
              </a:cxn>
              <a:cxn ang="0">
                <a:pos x="connisteX1" y="connsiteY1"/>
              </a:cxn>
              <a:cxn ang="0">
                <a:pos x="connisteX2" y="connsiteY2"/>
              </a:cxn>
              <a:cxn ang="0">
                <a:pos x="connisteX3" y="connsiteY3"/>
              </a:cxn>
            </a:cxnLst>
            <a:rect l="l" t="t" r="r" b="b"/>
            <a:pathLst>
              <a:path w="1839991" h="554355">
                <a:moveTo>
                  <a:pt x="13096" y="554355"/>
                </a:moveTo>
                <a:cubicBezTo>
                  <a:pt x="24526" y="465455"/>
                  <a:pt x="-89139" y="175260"/>
                  <a:pt x="194706" y="130175"/>
                </a:cubicBezTo>
                <a:cubicBezTo>
                  <a:pt x="478551" y="85090"/>
                  <a:pt x="1104026" y="354965"/>
                  <a:pt x="1432956" y="328930"/>
                </a:cubicBezTo>
                <a:cubicBezTo>
                  <a:pt x="1761886" y="302895"/>
                  <a:pt x="1783476" y="69850"/>
                  <a:pt x="1839991"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 name="CaixaDeTexto 14"/>
          <p:cNvSpPr txBox="1"/>
          <p:nvPr/>
        </p:nvSpPr>
        <p:spPr>
          <a:xfrm>
            <a:off x="328930" y="252095"/>
            <a:ext cx="115106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Temos um problema com o circuito: para a frequencia de 120 MHz temos um ganho de cerca de 14 dB e uma fase de 180 graus.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9" name="CaixaDeTexto 19"/>
          <p:cNvSpPr txBox="1"/>
          <p:nvPr/>
        </p:nvSpPr>
        <p:spPr>
          <a:xfrm>
            <a:off x="1620520" y="5136515"/>
            <a:ext cx="408622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1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655320" y="311785"/>
            <a:ext cx="10574020" cy="36537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Realimentação</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Considere um sistema com função de transferencia G(s). Aplicamos realimentação para melhorar:</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linearidade</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impedância de entra e saída</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ruído</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estabilidade de ganho</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9" name="Caixa de Texto 8"/>
          <p:cNvSpPr txBox="1"/>
          <p:nvPr/>
        </p:nvSpPr>
        <p:spPr>
          <a:xfrm>
            <a:off x="8289925" y="4142105"/>
            <a:ext cx="1483995" cy="583565"/>
          </a:xfrm>
          <a:prstGeom prst="rect">
            <a:avLst/>
          </a:prstGeom>
          <a:noFill/>
          <a:ln w="25400">
            <a:solidFill>
              <a:schemeClr val="tx1"/>
            </a:solidFill>
          </a:ln>
        </p:spPr>
        <p:txBody>
          <a:bodyPr wrap="square" rtlCol="0">
            <a:spAutoFit/>
          </a:bodyPr>
          <a:lstStyle/>
          <a:p>
            <a:pPr algn="ctr"/>
            <a:r>
              <a:rPr lang="pt-BR" altLang="en-US" sz="3200"/>
              <a:t>G(s)</a:t>
            </a:r>
            <a:endParaRPr lang="pt-BR" altLang="en-US" sz="3200"/>
          </a:p>
        </p:txBody>
      </p:sp>
      <p:sp>
        <p:nvSpPr>
          <p:cNvPr id="15" name="Fluxograma: Summing Junção 14"/>
          <p:cNvSpPr/>
          <p:nvPr/>
        </p:nvSpPr>
        <p:spPr>
          <a:xfrm>
            <a:off x="6831965" y="4210050"/>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8396605" y="5615940"/>
            <a:ext cx="1483995" cy="583565"/>
          </a:xfrm>
          <a:prstGeom prst="rect">
            <a:avLst/>
          </a:prstGeom>
          <a:noFill/>
          <a:ln w="25400">
            <a:solidFill>
              <a:schemeClr val="tx1"/>
            </a:solidFill>
          </a:ln>
        </p:spPr>
        <p:txBody>
          <a:bodyPr wrap="square" rtlCol="0">
            <a:spAutoFit/>
          </a:bodyPr>
          <a:lstStyle/>
          <a:p>
            <a:pPr algn="ctr"/>
            <a:r>
              <a:rPr lang="pt-BR" altLang="en-US" sz="3200"/>
              <a:t>H(s)</a:t>
            </a:r>
            <a:endParaRPr lang="pt-BR" altLang="en-US" sz="3200"/>
          </a:p>
        </p:txBody>
      </p:sp>
      <p:cxnSp>
        <p:nvCxnSpPr>
          <p:cNvPr id="25" name="Conector de Seta Reta 24"/>
          <p:cNvCxnSpPr/>
          <p:nvPr/>
        </p:nvCxnSpPr>
        <p:spPr>
          <a:xfrm flipV="1">
            <a:off x="6301105" y="4406900"/>
            <a:ext cx="53086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a:stCxn id="15" idx="6"/>
          </p:cNvCxnSpPr>
          <p:nvPr/>
        </p:nvCxnSpPr>
        <p:spPr>
          <a:xfrm flipV="1">
            <a:off x="7239635" y="4400550"/>
            <a:ext cx="103441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39" name="Forma livre 38"/>
          <p:cNvSpPr/>
          <p:nvPr/>
        </p:nvSpPr>
        <p:spPr>
          <a:xfrm>
            <a:off x="9770745" y="4400550"/>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0" name="Forma livre 39"/>
          <p:cNvSpPr/>
          <p:nvPr/>
        </p:nvSpPr>
        <p:spPr>
          <a:xfrm>
            <a:off x="6995160" y="4605020"/>
            <a:ext cx="1387475" cy="1292860"/>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5813425" y="3865245"/>
            <a:ext cx="944245" cy="521970"/>
          </a:xfrm>
          <a:prstGeom prst="rect">
            <a:avLst/>
          </a:prstGeom>
          <a:noFill/>
        </p:spPr>
        <p:txBody>
          <a:bodyPr wrap="none" rtlCol="0">
            <a:spAutoFit/>
          </a:bodyPr>
          <a:lstStyle/>
          <a:p>
            <a:r>
              <a:rPr lang="pt-BR" altLang="en-US" sz="2800"/>
              <a:t>input</a:t>
            </a:r>
            <a:endParaRPr lang="pt-BR" altLang="en-US" sz="2800"/>
          </a:p>
        </p:txBody>
      </p:sp>
      <p:sp>
        <p:nvSpPr>
          <p:cNvPr id="42" name="Caixa de Texto 41"/>
          <p:cNvSpPr txBox="1"/>
          <p:nvPr/>
        </p:nvSpPr>
        <p:spPr>
          <a:xfrm>
            <a:off x="10212705" y="3865245"/>
            <a:ext cx="1169035" cy="521970"/>
          </a:xfrm>
          <a:prstGeom prst="rect">
            <a:avLst/>
          </a:prstGeom>
          <a:noFill/>
        </p:spPr>
        <p:txBody>
          <a:bodyPr wrap="none" rtlCol="0">
            <a:spAutoFit/>
          </a:bodyPr>
          <a:lstStyle/>
          <a:p>
            <a:r>
              <a:rPr lang="pt-BR" altLang="en-US" sz="2800"/>
              <a:t>output</a:t>
            </a:r>
            <a:endParaRPr lang="pt-BR" altLang="en-US" sz="2800"/>
          </a:p>
        </p:txBody>
      </p:sp>
      <p:cxnSp>
        <p:nvCxnSpPr>
          <p:cNvPr id="43" name="Conector de Seta Reta 42"/>
          <p:cNvCxnSpPr/>
          <p:nvPr/>
        </p:nvCxnSpPr>
        <p:spPr>
          <a:xfrm flipV="1">
            <a:off x="10233660" y="4396740"/>
            <a:ext cx="44831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4" name="Espaço Reservado para Conteúdo 2"/>
          <p:cNvSpPr txBox="1"/>
          <p:nvPr/>
        </p:nvSpPr>
        <p:spPr>
          <a:xfrm>
            <a:off x="782320" y="4142105"/>
            <a:ext cx="5031105" cy="22529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Analisando apenas a função de transferencia G(s)H(s) podemos saber se o sistema realimentado será ou não estável </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5" name="Caixa de Texto 44"/>
          <p:cNvSpPr txBox="1"/>
          <p:nvPr/>
        </p:nvSpPr>
        <p:spPr>
          <a:xfrm>
            <a:off x="6494145" y="4286250"/>
            <a:ext cx="394970" cy="460375"/>
          </a:xfrm>
          <a:prstGeom prst="rect">
            <a:avLst/>
          </a:prstGeom>
          <a:noFill/>
        </p:spPr>
        <p:txBody>
          <a:bodyPr wrap="square" rtlCol="0">
            <a:spAutoFit/>
          </a:bodyPr>
          <a:lstStyle/>
          <a:p>
            <a:r>
              <a:rPr lang="pt-BR" altLang="en-US" sz="2400"/>
              <a:t>+</a:t>
            </a:r>
            <a:endParaRPr lang="pt-BR" altLang="en-US" sz="2400"/>
          </a:p>
        </p:txBody>
      </p:sp>
      <p:sp>
        <p:nvSpPr>
          <p:cNvPr id="46" name="Caixa de Texto 45"/>
          <p:cNvSpPr txBox="1"/>
          <p:nvPr/>
        </p:nvSpPr>
        <p:spPr>
          <a:xfrm>
            <a:off x="6995160" y="4618355"/>
            <a:ext cx="394970" cy="460375"/>
          </a:xfrm>
          <a:prstGeom prst="rect">
            <a:avLst/>
          </a:prstGeom>
          <a:noFill/>
        </p:spPr>
        <p:txBody>
          <a:bodyPr wrap="square" rtlCol="0">
            <a:spAutoFit/>
          </a:bodyPr>
          <a:lstStyle/>
          <a:p>
            <a:r>
              <a:rPr lang="pt-BR" altLang="en-US" sz="2400"/>
              <a:t>-</a:t>
            </a:r>
            <a:endParaRPr lang="pt-BR" altLang="en-US" sz="2400"/>
          </a:p>
        </p:txBody>
      </p:sp>
    </p:spTree>
  </p:cSld>
  <p:clrMapOvr>
    <a:masterClrMapping/>
  </p:clrMapOvr>
</p:sld>
</file>

<file path=ppt/slides/slide1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655320" y="311785"/>
            <a:ext cx="10574020" cy="12179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Realimentação</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Para exemplificar consideremo o circuito com ampOp</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9" name="Caixa de Texto 8"/>
          <p:cNvSpPr txBox="1"/>
          <p:nvPr/>
        </p:nvSpPr>
        <p:spPr>
          <a:xfrm>
            <a:off x="8150860" y="2463800"/>
            <a:ext cx="1483995" cy="583565"/>
          </a:xfrm>
          <a:prstGeom prst="rect">
            <a:avLst/>
          </a:prstGeom>
          <a:noFill/>
          <a:ln w="28575">
            <a:solidFill>
              <a:schemeClr val="tx1"/>
            </a:solidFill>
          </a:ln>
        </p:spPr>
        <p:txBody>
          <a:bodyPr wrap="square" rtlCol="0">
            <a:spAutoFit/>
          </a:bodyPr>
          <a:lstStyle/>
          <a:p>
            <a:pPr algn="ctr"/>
            <a:r>
              <a:rPr lang="pt-BR" altLang="en-US" sz="3200"/>
              <a:t>G(s)</a:t>
            </a:r>
            <a:endParaRPr lang="pt-BR" altLang="en-US" sz="3200"/>
          </a:p>
        </p:txBody>
      </p:sp>
      <p:sp>
        <p:nvSpPr>
          <p:cNvPr id="15" name="Fluxograma: Summing Junção 14"/>
          <p:cNvSpPr/>
          <p:nvPr/>
        </p:nvSpPr>
        <p:spPr>
          <a:xfrm>
            <a:off x="6692900" y="2531745"/>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5" name="Conector de Seta Reta 24"/>
          <p:cNvCxnSpPr/>
          <p:nvPr/>
        </p:nvCxnSpPr>
        <p:spPr>
          <a:xfrm flipV="1">
            <a:off x="6162040" y="2728595"/>
            <a:ext cx="53086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a:stCxn id="15" idx="6"/>
          </p:cNvCxnSpPr>
          <p:nvPr/>
        </p:nvCxnSpPr>
        <p:spPr>
          <a:xfrm flipV="1">
            <a:off x="7100570" y="2722245"/>
            <a:ext cx="103441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1" name="Caixa de Texto 40"/>
          <p:cNvSpPr txBox="1"/>
          <p:nvPr/>
        </p:nvSpPr>
        <p:spPr>
          <a:xfrm>
            <a:off x="5569585" y="2220595"/>
            <a:ext cx="944245" cy="521970"/>
          </a:xfrm>
          <a:prstGeom prst="rect">
            <a:avLst/>
          </a:prstGeom>
          <a:noFill/>
        </p:spPr>
        <p:txBody>
          <a:bodyPr wrap="none" rtlCol="0">
            <a:spAutoFit/>
          </a:bodyPr>
          <a:lstStyle/>
          <a:p>
            <a:r>
              <a:rPr lang="pt-BR" altLang="en-US" sz="2800"/>
              <a:t>input</a:t>
            </a:r>
            <a:endParaRPr lang="pt-BR" altLang="en-US" sz="2800"/>
          </a:p>
        </p:txBody>
      </p:sp>
      <p:sp>
        <p:nvSpPr>
          <p:cNvPr id="42" name="Caixa de Texto 41"/>
          <p:cNvSpPr txBox="1"/>
          <p:nvPr/>
        </p:nvSpPr>
        <p:spPr>
          <a:xfrm>
            <a:off x="10073640" y="2186940"/>
            <a:ext cx="1169035" cy="521970"/>
          </a:xfrm>
          <a:prstGeom prst="rect">
            <a:avLst/>
          </a:prstGeom>
          <a:noFill/>
        </p:spPr>
        <p:txBody>
          <a:bodyPr wrap="none" rtlCol="0">
            <a:spAutoFit/>
          </a:bodyPr>
          <a:lstStyle/>
          <a:p>
            <a:r>
              <a:rPr lang="pt-BR" altLang="en-US" sz="2800"/>
              <a:t>output</a:t>
            </a:r>
            <a:endParaRPr lang="pt-BR" altLang="en-US" sz="2800"/>
          </a:p>
        </p:txBody>
      </p:sp>
      <p:cxnSp>
        <p:nvCxnSpPr>
          <p:cNvPr id="43" name="Conector de Seta Reta 42"/>
          <p:cNvCxnSpPr/>
          <p:nvPr/>
        </p:nvCxnSpPr>
        <p:spPr>
          <a:xfrm flipV="1">
            <a:off x="9819005" y="2701290"/>
            <a:ext cx="44831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1724660" y="345948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1733468" y="2328566"/>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1"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2"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3" name="Forma livre 12"/>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4" name="Forma livre 13"/>
          <p:cNvSpPr/>
          <p:nvPr/>
        </p:nvSpPr>
        <p:spPr>
          <a:xfrm>
            <a:off x="3410585" y="168783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1946118" y="307994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1035465" y="365909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734185" y="1687195"/>
            <a:ext cx="2111375" cy="912495"/>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Elipse 15"/>
          <p:cNvSpPr/>
          <p:nvPr/>
        </p:nvSpPr>
        <p:spPr>
          <a:xfrm>
            <a:off x="1503680" y="372237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DeTexto 8"/>
          <p:cNvSpPr txBox="1"/>
          <p:nvPr/>
        </p:nvSpPr>
        <p:spPr>
          <a:xfrm>
            <a:off x="1436058" y="3394593"/>
            <a:ext cx="288324" cy="461665"/>
          </a:xfrm>
          <a:prstGeom prst="rect">
            <a:avLst/>
          </a:prstGeom>
          <a:noFill/>
        </p:spPr>
        <p:txBody>
          <a:bodyPr wrap="square" rtlCol="0">
            <a:spAutoFit/>
          </a:bodyPr>
          <a:lstStyle/>
          <a:p>
            <a:r>
              <a:rPr lang="pt-BR" sz="2400" dirty="0" smtClean="0"/>
              <a:t>+</a:t>
            </a:r>
            <a:endParaRPr lang="pt-BR" sz="2400" dirty="0"/>
          </a:p>
        </p:txBody>
      </p:sp>
      <p:cxnSp>
        <p:nvCxnSpPr>
          <p:cNvPr id="20" name="Conector Reto 19"/>
          <p:cNvCxnSpPr/>
          <p:nvPr/>
        </p:nvCxnSpPr>
        <p:spPr>
          <a:xfrm>
            <a:off x="1620386" y="460233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47"/>
          <p:cNvSpPr txBox="1"/>
          <p:nvPr/>
        </p:nvSpPr>
        <p:spPr>
          <a:xfrm>
            <a:off x="1768890" y="213001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22" name="Forma livre 21"/>
          <p:cNvSpPr/>
          <p:nvPr/>
        </p:nvSpPr>
        <p:spPr>
          <a:xfrm>
            <a:off x="6882765" y="2695575"/>
            <a:ext cx="3143250" cy="1238250"/>
          </a:xfrm>
          <a:custGeom>
            <a:avLst/>
            <a:gdLst>
              <a:gd name="connisteX0" fmla="*/ 2748280 w 3143250"/>
              <a:gd name="connsiteY0" fmla="*/ 13970 h 1238250"/>
              <a:gd name="connisteX1" fmla="*/ 3143250 w 3143250"/>
              <a:gd name="connsiteY1" fmla="*/ 0 h 1238250"/>
              <a:gd name="connisteX2" fmla="*/ 3143250 w 3143250"/>
              <a:gd name="connsiteY2" fmla="*/ 1238250 h 1238250"/>
              <a:gd name="connisteX3" fmla="*/ 0 w 3143250"/>
              <a:gd name="connsiteY3" fmla="*/ 1238250 h 1238250"/>
              <a:gd name="connisteX4" fmla="*/ 0 w 3143250"/>
              <a:gd name="connsiteY4" fmla="*/ 231775 h 123825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143250" h="1238250">
                <a:moveTo>
                  <a:pt x="2748280" y="13970"/>
                </a:moveTo>
                <a:lnTo>
                  <a:pt x="3143250" y="0"/>
                </a:lnTo>
                <a:lnTo>
                  <a:pt x="3143250" y="1238250"/>
                </a:lnTo>
                <a:lnTo>
                  <a:pt x="0" y="1238250"/>
                </a:lnTo>
                <a:lnTo>
                  <a:pt x="0" y="23177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Espaço Reservado para Conteúdo 2"/>
          <p:cNvSpPr txBox="1"/>
          <p:nvPr/>
        </p:nvSpPr>
        <p:spPr>
          <a:xfrm>
            <a:off x="655320" y="4785360"/>
            <a:ext cx="10574020" cy="12179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Esta é uma situação ruim para realimentação, onde o sinal de saída é realimentado diretamente (normalmente ele é realimentado atenuado) </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6" name="Caixa de Texto 45"/>
          <p:cNvSpPr txBox="1"/>
          <p:nvPr/>
        </p:nvSpPr>
        <p:spPr>
          <a:xfrm>
            <a:off x="6964045" y="2736215"/>
            <a:ext cx="394970" cy="583565"/>
          </a:xfrm>
          <a:prstGeom prst="rect">
            <a:avLst/>
          </a:prstGeom>
          <a:noFill/>
        </p:spPr>
        <p:txBody>
          <a:bodyPr wrap="square" rtlCol="0">
            <a:spAutoFit/>
          </a:bodyPr>
          <a:p>
            <a:r>
              <a:rPr lang="pt-BR" altLang="en-US" sz="3200"/>
              <a:t>-</a:t>
            </a:r>
            <a:endParaRPr lang="pt-BR" altLang="en-US" sz="3200"/>
          </a:p>
        </p:txBody>
      </p:sp>
      <p:sp>
        <p:nvSpPr>
          <p:cNvPr id="45" name="Caixa de Texto 44"/>
          <p:cNvSpPr txBox="1"/>
          <p:nvPr/>
        </p:nvSpPr>
        <p:spPr>
          <a:xfrm>
            <a:off x="6373495" y="2619375"/>
            <a:ext cx="394970" cy="460375"/>
          </a:xfrm>
          <a:prstGeom prst="rect">
            <a:avLst/>
          </a:prstGeom>
          <a:noFill/>
        </p:spPr>
        <p:txBody>
          <a:bodyPr wrap="square" rtlCol="0">
            <a:spAutoFit/>
          </a:bodyPr>
          <a:p>
            <a:r>
              <a:rPr lang="pt-BR" altLang="en-US" sz="2400"/>
              <a:t>+</a:t>
            </a:r>
            <a:endParaRPr lang="pt-BR" altLang="en-US" sz="2400"/>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432435" y="1445895"/>
            <a:ext cx="11588115" cy="4769485"/>
          </a:xfrm>
          <a:prstGeom prst="rect">
            <a:avLst/>
          </a:prstGeom>
          <a:noFill/>
        </p:spPr>
        <p:txBody>
          <a:bodyPr wrap="square" rtlCol="0" anchor="t">
            <a:spAutoFit/>
          </a:bodyPr>
          <a:lstStyle/>
          <a:p>
            <a:r>
              <a:rPr lang="pt-BR" altLang="en-US" sz="3200" b="1" dirty="0">
                <a:latin typeface="Comic Sans MS" panose="030F0702030302020204" pitchFamily="66" charset="0"/>
                <a:cs typeface="Comic Sans MS" panose="030F0702030302020204" pitchFamily="66" charset="0"/>
              </a:rPr>
              <a:t>1971: SPICE 1 (</a:t>
            </a:r>
            <a:r>
              <a:rPr lang="pt-BR" altLang="en-US" sz="3200" b="1" dirty="0" err="1">
                <a:latin typeface="Comic Sans MS" panose="030F0702030302020204" pitchFamily="66" charset="0"/>
                <a:cs typeface="Comic Sans MS" panose="030F0702030302020204" pitchFamily="66" charset="0"/>
              </a:rPr>
              <a:t>Simulation</a:t>
            </a:r>
            <a:r>
              <a:rPr lang="pt-BR" altLang="en-US" sz="3200" b="1" dirty="0">
                <a:latin typeface="Comic Sans MS" panose="030F0702030302020204" pitchFamily="66" charset="0"/>
                <a:cs typeface="Comic Sans MS" panose="030F0702030302020204" pitchFamily="66" charset="0"/>
              </a:rPr>
              <a:t> </a:t>
            </a:r>
            <a:r>
              <a:rPr lang="pt-BR" altLang="en-US" sz="3200" b="1" dirty="0" err="1">
                <a:latin typeface="Comic Sans MS" panose="030F0702030302020204" pitchFamily="66" charset="0"/>
                <a:cs typeface="Comic Sans MS" panose="030F0702030302020204" pitchFamily="66" charset="0"/>
              </a:rPr>
              <a:t>Program</a:t>
            </a:r>
            <a:r>
              <a:rPr lang="pt-BR" altLang="en-US" sz="3200" b="1" dirty="0">
                <a:latin typeface="Comic Sans MS" panose="030F0702030302020204" pitchFamily="66" charset="0"/>
                <a:cs typeface="Comic Sans MS" panose="030F0702030302020204" pitchFamily="66" charset="0"/>
              </a:rPr>
              <a:t> </a:t>
            </a:r>
            <a:r>
              <a:rPr lang="pt-BR" altLang="en-US" sz="3200" b="1" dirty="0" err="1">
                <a:latin typeface="Comic Sans MS" panose="030F0702030302020204" pitchFamily="66" charset="0"/>
                <a:cs typeface="Comic Sans MS" panose="030F0702030302020204" pitchFamily="66" charset="0"/>
              </a:rPr>
              <a:t>with</a:t>
            </a:r>
            <a:r>
              <a:rPr lang="pt-BR" altLang="en-US" sz="3200" b="1" dirty="0">
                <a:latin typeface="Comic Sans MS" panose="030F0702030302020204" pitchFamily="66" charset="0"/>
                <a:cs typeface="Comic Sans MS" panose="030F0702030302020204" pitchFamily="66" charset="0"/>
              </a:rPr>
              <a:t> IC </a:t>
            </a:r>
            <a:r>
              <a:rPr lang="pt-BR" altLang="en-US" sz="3200" b="1" dirty="0" err="1">
                <a:latin typeface="Comic Sans MS" panose="030F0702030302020204" pitchFamily="66" charset="0"/>
                <a:cs typeface="Comic Sans MS" panose="030F0702030302020204" pitchFamily="66" charset="0"/>
              </a:rPr>
              <a:t>Emphasis</a:t>
            </a:r>
            <a:r>
              <a:rPr lang="pt-BR" altLang="en-US" sz="3200" b="1" dirty="0">
                <a:latin typeface="Comic Sans MS" panose="030F0702030302020204" pitchFamily="66" charset="0"/>
                <a:cs typeface="Comic Sans MS" panose="030F0702030302020204" pitchFamily="66" charset="0"/>
              </a:rPr>
              <a:t>) - </a:t>
            </a:r>
            <a:r>
              <a:rPr lang="pt-BR" altLang="en-US" sz="3200" b="1" dirty="0" err="1">
                <a:latin typeface="Comic Sans MS" panose="030F0702030302020204" pitchFamily="66" charset="0"/>
                <a:cs typeface="Comic Sans MS" panose="030F0702030302020204" pitchFamily="66" charset="0"/>
              </a:rPr>
              <a:t>direct</a:t>
            </a:r>
            <a:r>
              <a:rPr lang="pt-BR" altLang="en-US" sz="3200" b="1" dirty="0">
                <a:latin typeface="Comic Sans MS" panose="030F0702030302020204" pitchFamily="66" charset="0"/>
                <a:cs typeface="Comic Sans MS" panose="030F0702030302020204" pitchFamily="66" charset="0"/>
              </a:rPr>
              <a:t> </a:t>
            </a:r>
            <a:r>
              <a:rPr lang="pt-BR" altLang="en-US" sz="3200" b="1" dirty="0" err="1">
                <a:latin typeface="Comic Sans MS" panose="030F0702030302020204" pitchFamily="66" charset="0"/>
                <a:cs typeface="Comic Sans MS" panose="030F0702030302020204" pitchFamily="66" charset="0"/>
              </a:rPr>
              <a:t>outgrowth</a:t>
            </a:r>
            <a:r>
              <a:rPr lang="pt-BR" altLang="en-US" sz="3200" b="1" dirty="0">
                <a:latin typeface="Comic Sans MS" panose="030F0702030302020204" pitchFamily="66" charset="0"/>
                <a:cs typeface="Comic Sans MS" panose="030F0702030302020204" pitchFamily="66" charset="0"/>
              </a:rPr>
              <a:t> </a:t>
            </a:r>
            <a:r>
              <a:rPr lang="pt-BR" altLang="en-US" sz="3200" b="1" dirty="0" err="1">
                <a:latin typeface="Comic Sans MS" panose="030F0702030302020204" pitchFamily="66" charset="0"/>
                <a:cs typeface="Comic Sans MS" panose="030F0702030302020204" pitchFamily="66" charset="0"/>
              </a:rPr>
              <a:t>of</a:t>
            </a:r>
            <a:r>
              <a:rPr lang="pt-BR" altLang="en-US" sz="3200" b="1" dirty="0">
                <a:latin typeface="Comic Sans MS" panose="030F0702030302020204" pitchFamily="66" charset="0"/>
                <a:cs typeface="Comic Sans MS" panose="030F0702030302020204" pitchFamily="66" charset="0"/>
              </a:rPr>
              <a:t> CANCER</a:t>
            </a:r>
            <a:endParaRPr lang="pt-BR" altLang="en-US" sz="3200" b="1" dirty="0">
              <a:latin typeface="Comic Sans MS" panose="030F0702030302020204" pitchFamily="66" charset="0"/>
              <a:cs typeface="Comic Sans MS" panose="030F0702030302020204" pitchFamily="66" charset="0"/>
            </a:endParaRPr>
          </a:p>
          <a:p>
            <a:r>
              <a:rPr lang="pt-BR" altLang="en-US" sz="2400" dirty="0" err="1">
                <a:latin typeface="Comic Sans MS" panose="030F0702030302020204" pitchFamily="66" charset="0"/>
                <a:cs typeface="Comic Sans MS" panose="030F0702030302020204" pitchFamily="66" charset="0"/>
              </a:rPr>
              <a:t>Further</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development</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of</a:t>
            </a:r>
            <a:r>
              <a:rPr lang="pt-BR" altLang="en-US" sz="2400" dirty="0">
                <a:latin typeface="Comic Sans MS" panose="030F0702030302020204" pitchFamily="66" charset="0"/>
                <a:cs typeface="Comic Sans MS" panose="030F0702030302020204" pitchFamily="66" charset="0"/>
              </a:rPr>
              <a:t> CANCER (</a:t>
            </a:r>
            <a:r>
              <a:rPr lang="pt-BR" altLang="en-US" sz="2400" dirty="0" err="1">
                <a:latin typeface="Comic Sans MS" panose="030F0702030302020204" pitchFamily="66" charset="0"/>
                <a:cs typeface="Comic Sans MS" panose="030F0702030302020204" pitchFamily="66" charset="0"/>
              </a:rPr>
              <a:t>renamed</a:t>
            </a:r>
            <a:r>
              <a:rPr lang="pt-BR" altLang="en-US" sz="2400" dirty="0">
                <a:latin typeface="Comic Sans MS" panose="030F0702030302020204" pitchFamily="66" charset="0"/>
                <a:cs typeface="Comic Sans MS" panose="030F0702030302020204" pitchFamily="66" charset="0"/>
              </a:rPr>
              <a:t> SPICE) </a:t>
            </a:r>
            <a:r>
              <a:rPr lang="pt-BR" altLang="en-US" sz="2400" dirty="0" err="1">
                <a:latin typeface="Comic Sans MS" panose="030F0702030302020204" pitchFamily="66" charset="0"/>
                <a:cs typeface="Comic Sans MS" panose="030F0702030302020204" pitchFamily="66" charset="0"/>
              </a:rPr>
              <a:t>becomes</a:t>
            </a:r>
            <a:r>
              <a:rPr lang="pt-BR" altLang="en-US" sz="2400" dirty="0">
                <a:latin typeface="Comic Sans MS" panose="030F0702030302020204" pitchFamily="66" charset="0"/>
                <a:cs typeface="Comic Sans MS" panose="030F0702030302020204" pitchFamily="66" charset="0"/>
              </a:rPr>
              <a:t> Larry </a:t>
            </a:r>
            <a:r>
              <a:rPr lang="pt-BR" altLang="en-US" sz="2400" dirty="0" err="1">
                <a:latin typeface="Comic Sans MS" panose="030F0702030302020204" pitchFamily="66" charset="0"/>
                <a:cs typeface="Comic Sans MS" panose="030F0702030302020204" pitchFamily="66" charset="0"/>
              </a:rPr>
              <a:t>Nagel's</a:t>
            </a:r>
            <a:r>
              <a:rPr lang="pt-BR" altLang="en-US" sz="2400" dirty="0">
                <a:latin typeface="Comic Sans MS" panose="030F0702030302020204" pitchFamily="66" charset="0"/>
                <a:cs typeface="Comic Sans MS" panose="030F0702030302020204" pitchFamily="66" charset="0"/>
              </a:rPr>
              <a:t> Ph.D. </a:t>
            </a:r>
            <a:r>
              <a:rPr lang="pt-BR" altLang="en-US" sz="2400" dirty="0" err="1">
                <a:latin typeface="Comic Sans MS" panose="030F0702030302020204" pitchFamily="66" charset="0"/>
                <a:cs typeface="Comic Sans MS" panose="030F0702030302020204" pitchFamily="66" charset="0"/>
              </a:rPr>
              <a:t>project</a:t>
            </a:r>
            <a:endParaRPr lang="pt-BR" altLang="en-US" sz="2400" dirty="0">
              <a:latin typeface="Comic Sans MS" panose="030F0702030302020204" pitchFamily="66" charset="0"/>
              <a:cs typeface="Comic Sans MS" panose="030F0702030302020204" pitchFamily="66" charset="0"/>
            </a:endParaRPr>
          </a:p>
          <a:p>
            <a:r>
              <a:rPr lang="pt-BR" altLang="en-US" sz="2400" dirty="0">
                <a:latin typeface="Comic Sans MS" panose="030F0702030302020204" pitchFamily="66" charset="0"/>
                <a:cs typeface="Comic Sans MS" panose="030F0702030302020204" pitchFamily="66" charset="0"/>
              </a:rPr>
              <a:t>SPICE 1 </a:t>
            </a:r>
            <a:r>
              <a:rPr lang="pt-BR" altLang="en-US" sz="2400" dirty="0" err="1">
                <a:latin typeface="Comic Sans MS" panose="030F0702030302020204" pitchFamily="66" charset="0"/>
                <a:cs typeface="Comic Sans MS" panose="030F0702030302020204" pitchFamily="66" charset="0"/>
              </a:rPr>
              <a:t>release's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key</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features</a:t>
            </a:r>
            <a:r>
              <a:rPr lang="pt-BR" altLang="en-US" sz="2400" dirty="0">
                <a:latin typeface="Comic Sans MS" panose="030F0702030302020204" pitchFamily="66" charset="0"/>
                <a:cs typeface="Comic Sans MS" panose="030F0702030302020204" pitchFamily="66" charset="0"/>
              </a:rPr>
              <a:t>:</a:t>
            </a:r>
            <a:endParaRPr lang="pt-BR" altLang="en-US" sz="2400" dirty="0">
              <a:latin typeface="Comic Sans MS" panose="030F0702030302020204" pitchFamily="66" charset="0"/>
              <a:cs typeface="Comic Sans MS" panose="030F0702030302020204" pitchFamily="66" charset="0"/>
            </a:endParaRPr>
          </a:p>
          <a:p>
            <a:pPr marL="285750" indent="-285750">
              <a:buFont typeface="Arial" panose="020B0604020202020204" pitchFamily="34" charset="0"/>
              <a:buChar char="•"/>
            </a:pPr>
            <a:r>
              <a:rPr lang="pt-BR" altLang="en-US" sz="2400" dirty="0" err="1">
                <a:latin typeface="Comic Sans MS" panose="030F0702030302020204" pitchFamily="66" charset="0"/>
                <a:cs typeface="Comic Sans MS" panose="030F0702030302020204" pitchFamily="66" charset="0"/>
              </a:rPr>
              <a:t>Models</a:t>
            </a:r>
            <a:r>
              <a:rPr lang="pt-BR" altLang="en-US" sz="2400" dirty="0">
                <a:latin typeface="Comic Sans MS" panose="030F0702030302020204" pitchFamily="66" charset="0"/>
                <a:cs typeface="Comic Sans MS" panose="030F0702030302020204" pitchFamily="66" charset="0"/>
              </a:rPr>
              <a:t> for bipolar </a:t>
            </a:r>
            <a:r>
              <a:rPr lang="pt-BR" altLang="en-US" sz="2400" dirty="0" err="1">
                <a:latin typeface="Comic Sans MS" panose="030F0702030302020204" pitchFamily="66" charset="0"/>
                <a:cs typeface="Comic Sans MS" panose="030F0702030302020204" pitchFamily="66" charset="0"/>
              </a:rPr>
              <a:t>transistors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added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Gummel-Poon</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equations</a:t>
            </a:r>
            <a:endParaRPr lang="pt-BR" altLang="en-US" sz="2400" dirty="0">
              <a:latin typeface="Comic Sans MS" panose="030F0702030302020204" pitchFamily="66" charset="0"/>
              <a:cs typeface="Comic Sans MS" panose="030F0702030302020204" pitchFamily="66" charset="0"/>
            </a:endParaRPr>
          </a:p>
          <a:p>
            <a:pPr marL="285750" indent="-285750">
              <a:buFont typeface="Arial" panose="020B0604020202020204" pitchFamily="34" charset="0"/>
              <a:buChar char="•"/>
            </a:pPr>
            <a:r>
              <a:rPr lang="pt-BR" altLang="en-US" sz="2400" dirty="0">
                <a:latin typeface="Comic Sans MS" panose="030F0702030302020204" pitchFamily="66" charset="0"/>
                <a:cs typeface="Comic Sans MS" panose="030F0702030302020204" pitchFamily="66" charset="0"/>
              </a:rPr>
              <a:t>JFET </a:t>
            </a:r>
            <a:r>
              <a:rPr lang="pt-BR" altLang="en-US" sz="2400" dirty="0" err="1">
                <a:latin typeface="Comic Sans MS" panose="030F0702030302020204" pitchFamily="66" charset="0"/>
                <a:cs typeface="Comic Sans MS" panose="030F0702030302020204" pitchFamily="66" charset="0"/>
              </a:rPr>
              <a:t>and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Shichman-Hodges</a:t>
            </a:r>
            <a:r>
              <a:rPr lang="pt-BR" altLang="en-US" sz="2400" dirty="0">
                <a:latin typeface="Comic Sans MS" panose="030F0702030302020204" pitchFamily="66" charset="0"/>
                <a:cs typeface="Comic Sans MS" panose="030F0702030302020204" pitchFamily="66" charset="0"/>
              </a:rPr>
              <a:t> MOSFET </a:t>
            </a:r>
            <a:r>
              <a:rPr lang="pt-BR" altLang="en-US" sz="2400" dirty="0" err="1">
                <a:latin typeface="Comic Sans MS" panose="030F0702030302020204" pitchFamily="66" charset="0"/>
                <a:cs typeface="Comic Sans MS" panose="030F0702030302020204" pitchFamily="66" charset="0"/>
              </a:rPr>
              <a:t>devices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added</a:t>
            </a:r>
            <a:r>
              <a:rPr lang="pt-BR" altLang="en-US" sz="2400" dirty="0">
                <a:latin typeface="Comic Sans MS" panose="030F0702030302020204" pitchFamily="66" charset="0"/>
                <a:cs typeface="Comic Sans MS" panose="030F0702030302020204" pitchFamily="66" charset="0"/>
              </a:rPr>
              <a:t> (for Dave </a:t>
            </a:r>
            <a:r>
              <a:rPr lang="pt-BR" altLang="en-US" sz="2400" dirty="0" err="1">
                <a:latin typeface="Comic Sans MS" panose="030F0702030302020204" pitchFamily="66" charset="0"/>
                <a:cs typeface="Comic Sans MS" panose="030F0702030302020204" pitchFamily="66" charset="0"/>
              </a:rPr>
              <a:t>Hodges</a:t>
            </a:r>
            <a:r>
              <a:rPr lang="pt-BR" altLang="en-US" sz="2400" dirty="0">
                <a:latin typeface="Comic Sans MS" panose="030F0702030302020204" pitchFamily="66" charset="0"/>
                <a:cs typeface="Comic Sans MS" panose="030F0702030302020204" pitchFamily="66" charset="0"/>
              </a:rPr>
              <a:t>' MOSFET design </a:t>
            </a:r>
            <a:r>
              <a:rPr lang="pt-BR" altLang="en-US" sz="2400" dirty="0" err="1">
                <a:latin typeface="Comic Sans MS" panose="030F0702030302020204" pitchFamily="66" charset="0"/>
                <a:cs typeface="Comic Sans MS" panose="030F0702030302020204" pitchFamily="66" charset="0"/>
              </a:rPr>
              <a:t>class</a:t>
            </a:r>
            <a:r>
              <a:rPr lang="pt-BR" altLang="en-US" sz="2400" dirty="0">
                <a:latin typeface="Comic Sans MS" panose="030F0702030302020204" pitchFamily="66" charset="0"/>
                <a:cs typeface="Comic Sans MS" panose="030F0702030302020204" pitchFamily="66" charset="0"/>
              </a:rPr>
              <a:t>)</a:t>
            </a:r>
            <a:endParaRPr lang="pt-BR" altLang="en-US" sz="2400" dirty="0">
              <a:latin typeface="Comic Sans MS" panose="030F0702030302020204" pitchFamily="66" charset="0"/>
              <a:cs typeface="Comic Sans MS" panose="030F0702030302020204" pitchFamily="66" charset="0"/>
            </a:endParaRPr>
          </a:p>
          <a:p>
            <a:pPr marL="285750" indent="-285750">
              <a:buFont typeface="Arial" panose="020B0604020202020204" pitchFamily="34" charset="0"/>
              <a:buChar char="•"/>
            </a:pPr>
            <a:r>
              <a:rPr lang="pt-BR" altLang="en-US" sz="2400" dirty="0" err="1">
                <a:latin typeface="Comic Sans MS" panose="030F0702030302020204" pitchFamily="66" charset="0"/>
                <a:cs typeface="Comic Sans MS" panose="030F0702030302020204" pitchFamily="66" charset="0"/>
              </a:rPr>
              <a:t>Fixed</a:t>
            </a:r>
            <a:r>
              <a:rPr lang="pt-BR" altLang="en-US" sz="2400" dirty="0">
                <a:latin typeface="Comic Sans MS" panose="030F0702030302020204" pitchFamily="66" charset="0"/>
                <a:cs typeface="Comic Sans MS" panose="030F0702030302020204" pitchFamily="66" charset="0"/>
              </a:rPr>
              <a:t> time </a:t>
            </a:r>
            <a:r>
              <a:rPr lang="pt-BR" altLang="en-US" sz="2400" dirty="0" err="1">
                <a:latin typeface="Comic Sans MS" panose="030F0702030302020204" pitchFamily="66" charset="0"/>
                <a:cs typeface="Comic Sans MS" panose="030F0702030302020204" pitchFamily="66" charset="0"/>
              </a:rPr>
              <a:t>step</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and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strict</a:t>
            </a:r>
            <a:r>
              <a:rPr lang="pt-BR" altLang="en-US" sz="2400" dirty="0">
                <a:latin typeface="Comic Sans MS" panose="030F0702030302020204" pitchFamily="66" charset="0"/>
                <a:cs typeface="Comic Sans MS" panose="030F0702030302020204" pitchFamily="66" charset="0"/>
              </a:rPr>
              <a:t> Nodal </a:t>
            </a:r>
            <a:r>
              <a:rPr lang="pt-BR" altLang="en-US" sz="2400" dirty="0" err="1">
                <a:latin typeface="Comic Sans MS" panose="030F0702030302020204" pitchFamily="66" charset="0"/>
                <a:cs typeface="Comic Sans MS" panose="030F0702030302020204" pitchFamily="66" charset="0"/>
              </a:rPr>
              <a:t>Analysis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but</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voltage</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sources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and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inductors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were</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supported</a:t>
            </a:r>
            <a:r>
              <a:rPr lang="pt-BR" altLang="en-US" sz="2400" dirty="0">
                <a:latin typeface="Comic Sans MS" panose="030F0702030302020204" pitchFamily="66" charset="0"/>
                <a:cs typeface="Comic Sans MS" panose="030F0702030302020204" pitchFamily="66" charset="0"/>
              </a:rPr>
              <a:t> via </a:t>
            </a:r>
            <a:r>
              <a:rPr lang="pt-BR" altLang="en-US" sz="2400" dirty="0" err="1">
                <a:latin typeface="Comic Sans MS" panose="030F0702030302020204" pitchFamily="66" charset="0"/>
                <a:cs typeface="Comic Sans MS" panose="030F0702030302020204" pitchFamily="66" charset="0"/>
              </a:rPr>
              <a:t>an</a:t>
            </a:r>
            <a:r>
              <a:rPr lang="pt-BR" altLang="en-US" sz="2400" dirty="0">
                <a:latin typeface="Comic Sans MS" panose="030F0702030302020204" pitchFamily="66" charset="0"/>
                <a:cs typeface="Comic Sans MS" panose="030F0702030302020204" pitchFamily="66" charset="0"/>
              </a:rPr>
              <a:t> ad hoc </a:t>
            </a:r>
            <a:r>
              <a:rPr lang="pt-BR" altLang="en-US" sz="2400" dirty="0" err="1">
                <a:latin typeface="Comic Sans MS" panose="030F0702030302020204" pitchFamily="66" charset="0"/>
                <a:cs typeface="Comic Sans MS" panose="030F0702030302020204" pitchFamily="66" charset="0"/>
              </a:rPr>
              <a:t>row</a:t>
            </a:r>
            <a:r>
              <a:rPr lang="pt-BR" altLang="en-US" sz="2400" dirty="0">
                <a:latin typeface="Comic Sans MS" panose="030F0702030302020204" pitchFamily="66" charset="0"/>
                <a:cs typeface="Comic Sans MS" panose="030F0702030302020204" pitchFamily="66" charset="0"/>
              </a:rPr>
              <a:t>-swap </a:t>
            </a:r>
            <a:r>
              <a:rPr lang="pt-BR" altLang="en-US" sz="2400" dirty="0" err="1">
                <a:latin typeface="Comic Sans MS" panose="030F0702030302020204" pitchFamily="66" charset="0"/>
                <a:cs typeface="Comic Sans MS" panose="030F0702030302020204" pitchFamily="66" charset="0"/>
              </a:rPr>
              <a:t>algorithm</a:t>
            </a:r>
            <a:r>
              <a:rPr lang="pt-BR" altLang="en-US" sz="2400" dirty="0">
                <a:latin typeface="Comic Sans MS" panose="030F0702030302020204" pitchFamily="66" charset="0"/>
                <a:cs typeface="Comic Sans MS" panose="030F0702030302020204" pitchFamily="66" charset="0"/>
              </a:rPr>
              <a:t>)</a:t>
            </a:r>
            <a:endParaRPr lang="pt-BR" altLang="en-US" sz="2400" dirty="0">
              <a:latin typeface="Comic Sans MS" panose="030F0702030302020204" pitchFamily="66" charset="0"/>
              <a:cs typeface="Comic Sans MS" panose="030F0702030302020204" pitchFamily="66" charset="0"/>
            </a:endParaRPr>
          </a:p>
          <a:p>
            <a:pPr marL="285750" indent="-285750">
              <a:buFont typeface="Arial" panose="020B0604020202020204" pitchFamily="34" charset="0"/>
              <a:buChar char="•"/>
            </a:pPr>
            <a:r>
              <a:rPr lang="pt-BR" altLang="en-US" sz="2400" dirty="0">
                <a:latin typeface="Comic Sans MS" panose="030F0702030302020204" pitchFamily="66" charset="0"/>
                <a:cs typeface="Comic Sans MS" panose="030F0702030302020204" pitchFamily="66" charset="0"/>
              </a:rPr>
              <a:t>DC, AC, </a:t>
            </a:r>
            <a:r>
              <a:rPr lang="pt-BR" altLang="en-US" sz="2400" dirty="0" err="1">
                <a:latin typeface="Comic Sans MS" panose="030F0702030302020204" pitchFamily="66" charset="0"/>
                <a:cs typeface="Comic Sans MS" panose="030F0702030302020204" pitchFamily="66" charset="0"/>
              </a:rPr>
              <a:t>Transient</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Noise</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and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Sensitivity</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Analyses</a:t>
            </a:r>
            <a:r>
              <a:rPr lang="pt-BR" altLang="en-US" sz="2400" dirty="0">
                <a:latin typeface="Comic Sans MS" panose="030F0702030302020204" pitchFamily="66" charset="0"/>
                <a:cs typeface="Comic Sans MS" panose="030F0702030302020204" pitchFamily="66" charset="0"/>
              </a:rPr>
              <a:t> in </a:t>
            </a:r>
            <a:r>
              <a:rPr lang="pt-BR" altLang="en-US" sz="2400" dirty="0" err="1">
                <a:latin typeface="Comic Sans MS" panose="030F0702030302020204" pitchFamily="66" charset="0"/>
                <a:cs typeface="Comic Sans MS" panose="030F0702030302020204" pitchFamily="66" charset="0"/>
              </a:rPr>
              <a:t>the</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same</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program</a:t>
            </a:r>
            <a:endParaRPr lang="pt-BR" altLang="en-US" sz="2400" dirty="0">
              <a:latin typeface="Comic Sans MS" panose="030F0702030302020204" pitchFamily="66" charset="0"/>
              <a:cs typeface="Comic Sans MS" panose="030F0702030302020204" pitchFamily="66" charset="0"/>
            </a:endParaRPr>
          </a:p>
          <a:p>
            <a:pPr marL="285750" indent="-285750">
              <a:buFont typeface="Arial" panose="020B0604020202020204" pitchFamily="34" charset="0"/>
              <a:buChar char="•"/>
            </a:pPr>
            <a:r>
              <a:rPr lang="pt-BR" altLang="en-US" sz="2400" dirty="0" err="1">
                <a:latin typeface="Comic Sans MS" panose="030F0702030302020204" pitchFamily="66" charset="0"/>
                <a:cs typeface="Comic Sans MS" panose="030F0702030302020204" pitchFamily="66" charset="0"/>
              </a:rPr>
              <a:t>Built</a:t>
            </a:r>
            <a:r>
              <a:rPr lang="pt-BR" altLang="en-US" sz="2400" dirty="0">
                <a:latin typeface="Comic Sans MS" panose="030F0702030302020204" pitchFamily="66" charset="0"/>
                <a:cs typeface="Comic Sans MS" panose="030F0702030302020204" pitchFamily="66" charset="0"/>
              </a:rPr>
              <a:t>-in </a:t>
            </a:r>
            <a:r>
              <a:rPr lang="pt-BR" altLang="en-US" sz="2400" dirty="0" err="1">
                <a:latin typeface="Comic Sans MS" panose="030F0702030302020204" pitchFamily="66" charset="0"/>
                <a:cs typeface="Comic Sans MS" panose="030F0702030302020204" pitchFamily="66" charset="0"/>
              </a:rPr>
              <a:t>models</a:t>
            </a:r>
            <a:r>
              <a:rPr lang="pt-BR" altLang="en-US" sz="2400" dirty="0">
                <a:latin typeface="Comic Sans MS" panose="030F0702030302020204" pitchFamily="66" charset="0"/>
                <a:cs typeface="Comic Sans MS" panose="030F0702030302020204" pitchFamily="66" charset="0"/>
              </a:rPr>
              <a:t> for </a:t>
            </a:r>
            <a:r>
              <a:rPr lang="pt-BR" altLang="en-US" sz="2400" dirty="0" err="1">
                <a:latin typeface="Comic Sans MS" panose="030F0702030302020204" pitchFamily="66" charset="0"/>
                <a:cs typeface="Comic Sans MS" panose="030F0702030302020204" pitchFamily="66" charset="0"/>
              </a:rPr>
              <a:t>diodes</a:t>
            </a:r>
            <a:r>
              <a:rPr lang="pt-BR" altLang="en-US" sz="2400" dirty="0">
                <a:latin typeface="Comic Sans MS" panose="030F0702030302020204" pitchFamily="66" charset="0"/>
                <a:cs typeface="Comic Sans MS" panose="030F0702030302020204" pitchFamily="66" charset="0"/>
              </a:rPr>
              <a:t>, bipolar </a:t>
            </a:r>
            <a:r>
              <a:rPr lang="pt-BR" altLang="en-US" sz="2400" dirty="0" err="1">
                <a:latin typeface="Comic Sans MS" panose="030F0702030302020204" pitchFamily="66" charset="0"/>
                <a:cs typeface="Comic Sans MS" panose="030F0702030302020204" pitchFamily="66" charset="0"/>
              </a:rPr>
              <a:t>transistors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MOSFETs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and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JFETs</a:t>
            </a:r>
            <a:endParaRPr lang="pt-BR" altLang="en-US" sz="2400" dirty="0">
              <a:latin typeface="Comic Sans MS" panose="030F0702030302020204" pitchFamily="66" charset="0"/>
              <a:cs typeface="Comic Sans MS" panose="030F0702030302020204" pitchFamily="66" charset="0"/>
            </a:endParaRP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1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478790" y="339725"/>
            <a:ext cx="11234420" cy="23666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Usando nosso AmpOp para realimentar </a:t>
            </a:r>
            <a:endParaRPr lang="pt-BR" b="1" dirty="0" smtClean="0">
              <a:solidFill>
                <a:srgbClr val="C00000"/>
              </a:solidFill>
              <a:latin typeface="Comic Sans MS" panose="030F0702030302020204" pitchFamily="66" charset="0"/>
              <a:cs typeface="Comic Sans MS" panose="030F0702030302020204" pitchFamily="66" charset="0"/>
            </a:endParaRPr>
          </a:p>
          <a:p>
            <a:r>
              <a:rPr lang="pt-BR" b="1" dirty="0" smtClean="0">
                <a:solidFill>
                  <a:srgbClr val="C00000"/>
                </a:solidFill>
                <a:latin typeface="Comic Sans MS" panose="030F0702030302020204" pitchFamily="66" charset="0"/>
                <a:cs typeface="Comic Sans MS" panose="030F0702030302020204" pitchFamily="66" charset="0"/>
              </a:rPr>
              <a:t>em f = 120 MHz a fase é de 180</a:t>
            </a:r>
            <a:r>
              <a:rPr lang="pt-BR" b="1" baseline="30000" dirty="0" smtClean="0">
                <a:solidFill>
                  <a:srgbClr val="C00000"/>
                </a:solidFill>
                <a:latin typeface="Comic Sans MS" panose="030F0702030302020204" pitchFamily="66" charset="0"/>
                <a:cs typeface="Comic Sans MS" panose="030F0702030302020204" pitchFamily="66" charset="0"/>
              </a:rPr>
              <a:t>0 </a:t>
            </a:r>
            <a:r>
              <a:rPr lang="pt-BR" b="1" dirty="0" smtClean="0">
                <a:solidFill>
                  <a:srgbClr val="C00000"/>
                </a:solidFill>
                <a:latin typeface="Comic Sans MS" panose="030F0702030302020204" pitchFamily="66" charset="0"/>
                <a:cs typeface="Comic Sans MS" panose="030F0702030302020204" pitchFamily="66" charset="0"/>
              </a:rPr>
              <a:t>e o ganho de 14 dB, maior que zero (medido a partir da entrada V+). Veja que se considerarmos a entrada V-, podemos dizer que a fase é 0</a:t>
            </a:r>
            <a:r>
              <a:rPr lang="pt-BR" b="1" baseline="30000" dirty="0" smtClean="0">
                <a:solidFill>
                  <a:srgbClr val="C00000"/>
                </a:solidFill>
                <a:latin typeface="Comic Sans MS" panose="030F0702030302020204" pitchFamily="66" charset="0"/>
                <a:cs typeface="Comic Sans MS" panose="030F0702030302020204" pitchFamily="66" charset="0"/>
              </a:rPr>
              <a:t>0 </a:t>
            </a:r>
            <a:r>
              <a:rPr lang="pt-BR" b="1" dirty="0" smtClean="0">
                <a:solidFill>
                  <a:srgbClr val="C00000"/>
                </a:solidFill>
                <a:latin typeface="Comic Sans MS" panose="030F0702030302020204" pitchFamily="66" charset="0"/>
                <a:cs typeface="Comic Sans MS" panose="030F0702030302020204" pitchFamily="66" charset="0"/>
              </a:rPr>
              <a:t>e o ganho 14 db em 120 MHz</a:t>
            </a:r>
            <a:endParaRPr lang="pt-BR" sz="2400" b="1" dirty="0" smtClean="0">
              <a:solidFill>
                <a:srgbClr val="C00000"/>
              </a:solidFill>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1904365" y="512381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1913173" y="3992901"/>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1"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2"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3" name="Forma livre 12"/>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4" name="Forma livre 13"/>
          <p:cNvSpPr/>
          <p:nvPr/>
        </p:nvSpPr>
        <p:spPr>
          <a:xfrm>
            <a:off x="3590290" y="3352165"/>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2125823" y="4744276"/>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1215170" y="532343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913890" y="3351530"/>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Elipse 15"/>
          <p:cNvSpPr/>
          <p:nvPr/>
        </p:nvSpPr>
        <p:spPr>
          <a:xfrm>
            <a:off x="1683385" y="538670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DeTexto 8"/>
          <p:cNvSpPr txBox="1"/>
          <p:nvPr/>
        </p:nvSpPr>
        <p:spPr>
          <a:xfrm>
            <a:off x="1615763" y="5058928"/>
            <a:ext cx="288324" cy="461665"/>
          </a:xfrm>
          <a:prstGeom prst="rect">
            <a:avLst/>
          </a:prstGeom>
          <a:noFill/>
        </p:spPr>
        <p:txBody>
          <a:bodyPr wrap="square" rtlCol="0">
            <a:spAutoFit/>
          </a:bodyPr>
          <a:lstStyle/>
          <a:p>
            <a:r>
              <a:rPr lang="pt-BR" sz="2400" dirty="0" smtClean="0"/>
              <a:t>+</a:t>
            </a:r>
            <a:endParaRPr lang="pt-BR" sz="2400" dirty="0"/>
          </a:p>
        </p:txBody>
      </p:sp>
      <p:cxnSp>
        <p:nvCxnSpPr>
          <p:cNvPr id="20" name="Conector Reto 19"/>
          <p:cNvCxnSpPr/>
          <p:nvPr/>
        </p:nvCxnSpPr>
        <p:spPr>
          <a:xfrm>
            <a:off x="1800091" y="626666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47"/>
          <p:cNvSpPr txBox="1"/>
          <p:nvPr/>
        </p:nvSpPr>
        <p:spPr>
          <a:xfrm>
            <a:off x="1948595" y="379435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grpSp>
        <p:nvGrpSpPr>
          <p:cNvPr id="23" name="Grupo 22"/>
          <p:cNvGrpSpPr/>
          <p:nvPr/>
        </p:nvGrpSpPr>
        <p:grpSpPr>
          <a:xfrm>
            <a:off x="1196975" y="4476750"/>
            <a:ext cx="819150" cy="739775"/>
            <a:chOff x="10837" y="8198"/>
            <a:chExt cx="1290" cy="1165"/>
          </a:xfrm>
        </p:grpSpPr>
        <p:sp>
          <p:nvSpPr>
            <p:cNvPr id="15" name="Forma livre 14"/>
            <p:cNvSpPr/>
            <p:nvPr/>
          </p:nvSpPr>
          <p:spPr>
            <a:xfrm>
              <a:off x="10959" y="8631"/>
              <a:ext cx="988" cy="49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de Seta Reta 17"/>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upo 23"/>
          <p:cNvGrpSpPr/>
          <p:nvPr/>
        </p:nvGrpSpPr>
        <p:grpSpPr>
          <a:xfrm>
            <a:off x="4089400" y="4703445"/>
            <a:ext cx="819150" cy="739775"/>
            <a:chOff x="10837" y="8198"/>
            <a:chExt cx="1290" cy="1165"/>
          </a:xfrm>
        </p:grpSpPr>
        <p:sp>
          <p:nvSpPr>
            <p:cNvPr id="25" name="Forma livre 24"/>
            <p:cNvSpPr/>
            <p:nvPr/>
          </p:nvSpPr>
          <p:spPr>
            <a:xfrm flipV="1">
              <a:off x="10959" y="8387"/>
              <a:ext cx="988" cy="78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6" name="Conector de Seta Reta 25"/>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Forma livre 27"/>
          <p:cNvSpPr/>
          <p:nvPr/>
        </p:nvSpPr>
        <p:spPr>
          <a:xfrm flipV="1">
            <a:off x="4156075" y="4714240"/>
            <a:ext cx="627380" cy="739140"/>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Forma livre 28"/>
          <p:cNvSpPr/>
          <p:nvPr/>
        </p:nvSpPr>
        <p:spPr>
          <a:xfrm flipV="1">
            <a:off x="4166870" y="4615815"/>
            <a:ext cx="627380" cy="936625"/>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0" name="Espaço Reservado para Conteúdo 2"/>
          <p:cNvSpPr txBox="1"/>
          <p:nvPr/>
        </p:nvSpPr>
        <p:spPr>
          <a:xfrm>
            <a:off x="5970905" y="2559050"/>
            <a:ext cx="6071235" cy="416242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b="1" dirty="0" smtClean="0">
                <a:solidFill>
                  <a:srgbClr val="C00000"/>
                </a:solidFill>
                <a:latin typeface="Comic Sans MS" panose="030F0702030302020204" pitchFamily="66" charset="0"/>
                <a:cs typeface="Comic Sans MS" panose="030F0702030302020204" pitchFamily="66" charset="0"/>
              </a:rPr>
              <a:t>Qualquer sinal na frequencia de 120 MHz em V- será amplificado e retornará a V- na mesma fase inicial. Com isso ele será amplificado indefinidamente. O circuito oscilará.</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rPr>
              <a:t>Ruídos aparecem em todas as frequencias devido a varias fontes</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896985" y="6416040"/>
            <a:ext cx="2743200" cy="365125"/>
          </a:xfrm>
        </p:spPr>
        <p:txBody>
          <a:bodyPr/>
          <a:p>
            <a:fld id="{74F297BB-B745-4CAB-BE1D-CE4C89382949}" type="slidenum">
              <a:rPr lang="pt-BR" smtClean="0"/>
            </a:fld>
            <a:endParaRPr lang="pt-BR"/>
          </a:p>
        </p:txBody>
      </p:sp>
      <p:pic>
        <p:nvPicPr>
          <p:cNvPr id="4" name="Imagem 3" descr="AmpEstAC"/>
          <p:cNvPicPr>
            <a:picLocks noChangeAspect="1"/>
          </p:cNvPicPr>
          <p:nvPr/>
        </p:nvPicPr>
        <p:blipFill>
          <a:blip r:embed="rId1"/>
          <a:stretch>
            <a:fillRect/>
          </a:stretch>
        </p:blipFill>
        <p:spPr>
          <a:xfrm>
            <a:off x="791210" y="1911985"/>
            <a:ext cx="10433685" cy="4443730"/>
          </a:xfrm>
          <a:prstGeom prst="rect">
            <a:avLst/>
          </a:prstGeom>
        </p:spPr>
      </p:pic>
      <p:sp>
        <p:nvSpPr>
          <p:cNvPr id="7" name="CaixaDeTexto 19"/>
          <p:cNvSpPr txBox="1"/>
          <p:nvPr/>
        </p:nvSpPr>
        <p:spPr>
          <a:xfrm>
            <a:off x="10481945" y="3710940"/>
            <a:ext cx="1357630" cy="645160"/>
          </a:xfrm>
          <a:prstGeom prst="rect">
            <a:avLst/>
          </a:prstGeom>
          <a:solidFill>
            <a:schemeClr val="bg1"/>
          </a:solidFill>
        </p:spPr>
        <p:txBody>
          <a:bodyPr wrap="square" rtlCol="0">
            <a:spAutoFit/>
          </a:bodyPr>
          <a:p>
            <a:r>
              <a:rPr lang="pt-BR" dirty="0" smtClean="0"/>
              <a:t>ganho maior que 1</a:t>
            </a:r>
            <a:endParaRPr lang="pt-BR" dirty="0"/>
          </a:p>
        </p:txBody>
      </p:sp>
      <p:sp>
        <p:nvSpPr>
          <p:cNvPr id="9" name="CaixaDeTexto 19"/>
          <p:cNvSpPr txBox="1"/>
          <p:nvPr/>
        </p:nvSpPr>
        <p:spPr>
          <a:xfrm>
            <a:off x="6993255" y="3068955"/>
            <a:ext cx="605790" cy="368300"/>
          </a:xfrm>
          <a:prstGeom prst="rect">
            <a:avLst/>
          </a:prstGeom>
          <a:solidFill>
            <a:schemeClr val="bg1"/>
          </a:solidFill>
        </p:spPr>
        <p:txBody>
          <a:bodyPr wrap="square" rtlCol="0">
            <a:spAutoFit/>
          </a:bodyPr>
          <a:p>
            <a:r>
              <a:rPr lang="pt-BR" dirty="0" smtClean="0"/>
              <a:t>Fase</a:t>
            </a:r>
            <a:endParaRPr lang="pt-BR" dirty="0"/>
          </a:p>
        </p:txBody>
      </p:sp>
      <p:cxnSp>
        <p:nvCxnSpPr>
          <p:cNvPr id="13" name="Conector Reto 12"/>
          <p:cNvCxnSpPr/>
          <p:nvPr/>
        </p:nvCxnSpPr>
        <p:spPr>
          <a:xfrm rot="10800000">
            <a:off x="9805035" y="2640965"/>
            <a:ext cx="8890" cy="3714750"/>
          </a:xfrm>
          <a:prstGeom prst="line">
            <a:avLst/>
          </a:prstGeom>
          <a:ln w="15875">
            <a:solidFill>
              <a:srgbClr val="9A0000"/>
            </a:solidFill>
            <a:prstDash val="dash"/>
          </a:ln>
        </p:spPr>
        <p:style>
          <a:lnRef idx="1">
            <a:schemeClr val="accent1"/>
          </a:lnRef>
          <a:fillRef idx="0">
            <a:schemeClr val="accent1"/>
          </a:fillRef>
          <a:effectRef idx="0">
            <a:schemeClr val="accent1"/>
          </a:effectRef>
          <a:fontRef idx="minor">
            <a:schemeClr val="tx1"/>
          </a:fontRef>
        </p:style>
      </p:cxnSp>
      <p:sp>
        <p:nvSpPr>
          <p:cNvPr id="14" name="CaixaDeTexto 19"/>
          <p:cNvSpPr txBox="1"/>
          <p:nvPr/>
        </p:nvSpPr>
        <p:spPr>
          <a:xfrm>
            <a:off x="7286625" y="2411730"/>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15" name="Forma livre 14"/>
          <p:cNvSpPr/>
          <p:nvPr/>
        </p:nvSpPr>
        <p:spPr>
          <a:xfrm>
            <a:off x="9813925" y="4311015"/>
            <a:ext cx="1590040" cy="554355"/>
          </a:xfrm>
          <a:custGeom>
            <a:avLst/>
            <a:gdLst>
              <a:gd name="connisteX0" fmla="*/ 13096 w 1839991"/>
              <a:gd name="connsiteY0" fmla="*/ 554355 h 554355"/>
              <a:gd name="connisteX1" fmla="*/ 194706 w 1839991"/>
              <a:gd name="connsiteY1" fmla="*/ 130175 h 554355"/>
              <a:gd name="connisteX2" fmla="*/ 1432956 w 1839991"/>
              <a:gd name="connsiteY2" fmla="*/ 328930 h 554355"/>
              <a:gd name="connisteX3" fmla="*/ 1839991 w 1839991"/>
              <a:gd name="connsiteY3" fmla="*/ 0 h 554355"/>
            </a:gdLst>
            <a:ahLst/>
            <a:cxnLst>
              <a:cxn ang="0">
                <a:pos x="connisteX0" y="connsiteY0"/>
              </a:cxn>
              <a:cxn ang="0">
                <a:pos x="connisteX1" y="connsiteY1"/>
              </a:cxn>
              <a:cxn ang="0">
                <a:pos x="connisteX2" y="connsiteY2"/>
              </a:cxn>
              <a:cxn ang="0">
                <a:pos x="connisteX3" y="connsiteY3"/>
              </a:cxn>
            </a:cxnLst>
            <a:rect l="l" t="t" r="r" b="b"/>
            <a:pathLst>
              <a:path w="1839991" h="554355">
                <a:moveTo>
                  <a:pt x="13096" y="554355"/>
                </a:moveTo>
                <a:cubicBezTo>
                  <a:pt x="24526" y="465455"/>
                  <a:pt x="-89139" y="175260"/>
                  <a:pt x="194706" y="130175"/>
                </a:cubicBezTo>
                <a:cubicBezTo>
                  <a:pt x="478551" y="85090"/>
                  <a:pt x="1104026" y="354965"/>
                  <a:pt x="1432956" y="328930"/>
                </a:cubicBezTo>
                <a:cubicBezTo>
                  <a:pt x="1761886" y="302895"/>
                  <a:pt x="1783476" y="69850"/>
                  <a:pt x="1839991"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CaixaDeTexto 14"/>
          <p:cNvSpPr txBox="1"/>
          <p:nvPr/>
        </p:nvSpPr>
        <p:spPr>
          <a:xfrm>
            <a:off x="328930" y="286385"/>
            <a:ext cx="1144206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Diagrama de Bode para entrada em V-.</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Em 120 MHz a fase é zero e o ganho de 14 dB</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9" name="CaixaDeTexto 19"/>
          <p:cNvSpPr txBox="1"/>
          <p:nvPr/>
        </p:nvSpPr>
        <p:spPr>
          <a:xfrm>
            <a:off x="1845945" y="5145405"/>
            <a:ext cx="4276090"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1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p:cNvPicPr>
            <a:picLocks noChangeAspect="1"/>
          </p:cNvPicPr>
          <p:nvPr/>
        </p:nvPicPr>
        <p:blipFill>
          <a:blip r:embed="rId1"/>
          <a:srcRect t="8038" b="54921"/>
          <a:stretch>
            <a:fillRect/>
          </a:stretch>
        </p:blipFill>
        <p:spPr>
          <a:xfrm>
            <a:off x="2019935" y="3357245"/>
            <a:ext cx="8152765" cy="2999105"/>
          </a:xfrm>
          <a:prstGeom prst="rect">
            <a:avLst/>
          </a:prstGeom>
        </p:spPr>
      </p:pic>
      <p:sp>
        <p:nvSpPr>
          <p:cNvPr id="4" name="Forma livre 3"/>
          <p:cNvSpPr/>
          <p:nvPr/>
        </p:nvSpPr>
        <p:spPr>
          <a:xfrm>
            <a:off x="4566285" y="3884930"/>
            <a:ext cx="4997450" cy="1657985"/>
          </a:xfrm>
          <a:custGeom>
            <a:avLst/>
            <a:gdLst>
              <a:gd name="connisteX0" fmla="*/ 25364 w 3283486"/>
              <a:gd name="connsiteY0" fmla="*/ 497840 h 1159806"/>
              <a:gd name="connisteX1" fmla="*/ 116169 w 3283486"/>
              <a:gd name="connsiteY1" fmla="*/ 768985 h 1159806"/>
              <a:gd name="connisteX2" fmla="*/ 975959 w 3283486"/>
              <a:gd name="connsiteY2" fmla="*/ 1040765 h 1159806"/>
              <a:gd name="connisteX3" fmla="*/ 2153249 w 3283486"/>
              <a:gd name="connsiteY3" fmla="*/ 1146175 h 1159806"/>
              <a:gd name="connisteX4" fmla="*/ 3133689 w 3283486"/>
              <a:gd name="connsiteY4" fmla="*/ 814705 h 1159806"/>
              <a:gd name="connisteX5" fmla="*/ 3224494 w 3283486"/>
              <a:gd name="connsiteY5" fmla="*/ 588010 h 1159806"/>
              <a:gd name="connisteX6" fmla="*/ 2816824 w 3283486"/>
              <a:gd name="connsiteY6" fmla="*/ 407035 h 1159806"/>
              <a:gd name="connisteX7" fmla="*/ 2394549 w 3283486"/>
              <a:gd name="connsiteY7" fmla="*/ 391795 h 1159806"/>
              <a:gd name="connisteX8" fmla="*/ 2153249 w 3283486"/>
              <a:gd name="connsiteY8" fmla="*/ 90170 h 1159806"/>
              <a:gd name="connisteX9" fmla="*/ 1654774 w 3283486"/>
              <a:gd name="connsiteY9" fmla="*/ 90170 h 1159806"/>
              <a:gd name="connisteX10" fmla="*/ 946114 w 3283486"/>
              <a:gd name="connsiteY10" fmla="*/ 45085 h 1159806"/>
              <a:gd name="connisteX11" fmla="*/ 614009 w 3283486"/>
              <a:gd name="connsiteY11" fmla="*/ 0 h 11598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3283486" h="1159806">
                <a:moveTo>
                  <a:pt x="25365" y="497840"/>
                </a:moveTo>
                <a:cubicBezTo>
                  <a:pt x="26635" y="546735"/>
                  <a:pt x="-73695" y="660400"/>
                  <a:pt x="116170" y="768985"/>
                </a:cubicBezTo>
                <a:cubicBezTo>
                  <a:pt x="306035" y="877570"/>
                  <a:pt x="568290" y="965200"/>
                  <a:pt x="975960" y="1040765"/>
                </a:cubicBezTo>
                <a:cubicBezTo>
                  <a:pt x="1383630" y="1116330"/>
                  <a:pt x="1721450" y="1191260"/>
                  <a:pt x="2153250" y="1146175"/>
                </a:cubicBezTo>
                <a:cubicBezTo>
                  <a:pt x="2585050" y="1101090"/>
                  <a:pt x="2919695" y="926465"/>
                  <a:pt x="3133690" y="814705"/>
                </a:cubicBezTo>
                <a:cubicBezTo>
                  <a:pt x="3347685" y="702945"/>
                  <a:pt x="3287995" y="669290"/>
                  <a:pt x="3224495" y="588010"/>
                </a:cubicBezTo>
                <a:cubicBezTo>
                  <a:pt x="3160995" y="506730"/>
                  <a:pt x="2982560" y="446405"/>
                  <a:pt x="2816825" y="407035"/>
                </a:cubicBezTo>
                <a:cubicBezTo>
                  <a:pt x="2651090" y="367665"/>
                  <a:pt x="2527265" y="455295"/>
                  <a:pt x="2394550" y="391795"/>
                </a:cubicBezTo>
                <a:cubicBezTo>
                  <a:pt x="2261835" y="328295"/>
                  <a:pt x="2301205" y="150495"/>
                  <a:pt x="2153250" y="90170"/>
                </a:cubicBezTo>
                <a:cubicBezTo>
                  <a:pt x="2005295" y="29845"/>
                  <a:pt x="1896075" y="99060"/>
                  <a:pt x="1654775" y="90170"/>
                </a:cubicBezTo>
                <a:cubicBezTo>
                  <a:pt x="1413475" y="81280"/>
                  <a:pt x="1154395" y="62865"/>
                  <a:pt x="946115" y="45085"/>
                </a:cubicBezTo>
                <a:cubicBezTo>
                  <a:pt x="737835" y="27305"/>
                  <a:pt x="666080" y="8255"/>
                  <a:pt x="614010" y="0"/>
                </a:cubicBezTo>
              </a:path>
            </a:pathLst>
          </a:custGeom>
          <a:noFill/>
          <a:ln w="22225">
            <a:solidFill>
              <a:srgbClr val="FF0000"/>
            </a:solidFill>
            <a:prstDash val="dashDot"/>
            <a:headEnd type="none" w="lg" len="med"/>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Caixa de Texto 4"/>
          <p:cNvSpPr txBox="1"/>
          <p:nvPr/>
        </p:nvSpPr>
        <p:spPr>
          <a:xfrm>
            <a:off x="7889240" y="5225415"/>
            <a:ext cx="901065" cy="521970"/>
          </a:xfrm>
          <a:prstGeom prst="rect">
            <a:avLst/>
          </a:prstGeom>
          <a:solidFill>
            <a:schemeClr val="bg1"/>
          </a:solidFill>
        </p:spPr>
        <p:txBody>
          <a:bodyPr wrap="square" rtlCol="0">
            <a:spAutoFit/>
          </a:bodyPr>
          <a:lstStyle/>
          <a:p>
            <a:r>
              <a:rPr lang="pt-BR" altLang="en-US" sz="2800"/>
              <a:t>360</a:t>
            </a:r>
            <a:r>
              <a:rPr lang="pt-BR" altLang="en-US" sz="2800" baseline="30000"/>
              <a:t>0</a:t>
            </a:r>
            <a:endParaRPr lang="pt-BR" altLang="en-US" sz="2800" baseline="30000"/>
          </a:p>
        </p:txBody>
      </p:sp>
      <p:sp>
        <p:nvSpPr>
          <p:cNvPr id="30" name="Espaço Reservado para Conteúdo 2"/>
          <p:cNvSpPr txBox="1"/>
          <p:nvPr/>
        </p:nvSpPr>
        <p:spPr>
          <a:xfrm>
            <a:off x="229235" y="398780"/>
            <a:ext cx="11556365" cy="25685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Microfonia: o sinal, em uma certa frequencia, entra no microfone, passa pelo amplificador, pelo auto-falante e volta para microfone com fase zero (ou 360</a:t>
            </a:r>
            <a:r>
              <a:rPr lang="pt-BR" b="1" baseline="30000" dirty="0" smtClean="0">
                <a:solidFill>
                  <a:srgbClr val="C00000"/>
                </a:solidFill>
                <a:latin typeface="Comic Sans MS" panose="030F0702030302020204" pitchFamily="66" charset="0"/>
                <a:cs typeface="Comic Sans MS" panose="030F0702030302020204" pitchFamily="66" charset="0"/>
              </a:rPr>
              <a:t>0</a:t>
            </a:r>
            <a:r>
              <a:rPr lang="pt-BR" b="1" dirty="0" smtClean="0">
                <a:solidFill>
                  <a:srgbClr val="C00000"/>
                </a:solidFill>
                <a:latin typeface="Comic Sans MS" panose="030F0702030302020204" pitchFamily="66" charset="0"/>
                <a:cs typeface="Comic Sans MS" panose="030F0702030302020204" pitchFamily="66" charset="0"/>
              </a:rPr>
              <a:t>) e ganho maior do que um. Sons nessa frequencia serão amplificados dando o “apito” típico do fenomeno de microfonia (ouviremos um apito se a frequencia de oscilação do sistema for na faixa audível).</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lgn="ctr">
              <a:buNone/>
            </a:pPr>
            <a:endParaRPr lang="pt-BR" sz="2400"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8" name="Imagem 17" descr="fig"/>
          <p:cNvPicPr>
            <a:picLocks noChangeAspect="1"/>
          </p:cNvPicPr>
          <p:nvPr/>
        </p:nvPicPr>
        <p:blipFill>
          <a:blip r:embed="rId1"/>
          <a:srcRect l="5" t="3500" r="4370" b="2752"/>
          <a:stretch>
            <a:fillRect/>
          </a:stretch>
        </p:blipFill>
        <p:spPr>
          <a:xfrm>
            <a:off x="4018280" y="2688590"/>
            <a:ext cx="7679690" cy="395097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17" name="Conector Reto 16"/>
          <p:cNvCxnSpPr/>
          <p:nvPr/>
        </p:nvCxnSpPr>
        <p:spPr>
          <a:xfrm>
            <a:off x="1161415" y="498411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1170223" y="3853201"/>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2484748" y="5005170"/>
              <a:ext cx="288324" cy="461665"/>
            </a:xfrm>
            <a:prstGeom prst="rect">
              <a:avLst/>
            </a:prstGeom>
            <a:noFill/>
          </p:spPr>
          <p:txBody>
            <a:bodyPr wrap="square" rtlCol="0">
              <a:spAutoFit/>
            </a:bodyPr>
            <a:p>
              <a:r>
                <a:rPr lang="pt-BR" sz="2400" dirty="0" smtClean="0"/>
                <a:t>+</a:t>
              </a:r>
              <a:endParaRPr lang="pt-BR" sz="2400" dirty="0"/>
            </a:p>
          </p:txBody>
        </p:sp>
        <p:sp>
          <p:nvSpPr>
            <p:cNvPr id="11" name="CaixaDeTexto 9"/>
            <p:cNvSpPr txBox="1"/>
            <p:nvPr/>
          </p:nvSpPr>
          <p:spPr>
            <a:xfrm>
              <a:off x="2504301" y="4229899"/>
              <a:ext cx="288324" cy="461665"/>
            </a:xfrm>
            <a:prstGeom prst="rect">
              <a:avLst/>
            </a:prstGeom>
            <a:noFill/>
          </p:spPr>
          <p:txBody>
            <a:bodyPr wrap="square" rtlCol="0">
              <a:spAutoFit/>
            </a:bodyPr>
            <a:p>
              <a:r>
                <a:rPr lang="pt-BR" sz="2400" dirty="0"/>
                <a:t>-</a:t>
              </a:r>
              <a:endParaRPr lang="pt-BR" sz="2400" dirty="0"/>
            </a:p>
          </p:txBody>
        </p:sp>
        <p:sp>
          <p:nvSpPr>
            <p:cNvPr id="12" name="CaixaDeTexto 10"/>
            <p:cNvSpPr txBox="1"/>
            <p:nvPr/>
          </p:nvSpPr>
          <p:spPr>
            <a:xfrm>
              <a:off x="3767653" y="4370004"/>
              <a:ext cx="463588" cy="461665"/>
            </a:xfrm>
            <a:prstGeom prst="rect">
              <a:avLst/>
            </a:prstGeom>
            <a:noFill/>
          </p:spPr>
          <p:txBody>
            <a:bodyPr wrap="none" rtlCol="0">
              <a:spAutoFit/>
            </a:bodyPr>
            <a:p>
              <a:r>
                <a:rPr lang="pt-BR" sz="2400" dirty="0" smtClean="0"/>
                <a:t>V</a:t>
              </a:r>
              <a:r>
                <a:rPr lang="pt-BR" sz="2400" baseline="-25000" dirty="0" smtClean="0"/>
                <a:t>0</a:t>
              </a:r>
              <a:endParaRPr lang="pt-BR" sz="2400" dirty="0"/>
            </a:p>
          </p:txBody>
        </p:sp>
      </p:grpSp>
      <p:sp>
        <p:nvSpPr>
          <p:cNvPr id="14" name="Forma livre 13"/>
          <p:cNvSpPr/>
          <p:nvPr/>
        </p:nvSpPr>
        <p:spPr>
          <a:xfrm>
            <a:off x="2847340" y="3488690"/>
            <a:ext cx="718185" cy="1052195"/>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3" name="CaixaDeTexto 47"/>
          <p:cNvSpPr txBox="1"/>
          <p:nvPr/>
        </p:nvSpPr>
        <p:spPr>
          <a:xfrm>
            <a:off x="130590" y="5221834"/>
            <a:ext cx="809625" cy="460375"/>
          </a:xfrm>
          <a:prstGeom prst="rect">
            <a:avLst/>
          </a:prstGeom>
          <a:noFill/>
        </p:spPr>
        <p:txBody>
          <a:bodyPr wrap="none" rtlCol="0">
            <a:spAutoFit/>
          </a:bodyPr>
          <a:p>
            <a:r>
              <a:rPr lang="pt-BR" sz="2400" dirty="0"/>
              <a:t>2,0 V</a:t>
            </a:r>
            <a:endParaRPr lang="pt-BR" sz="2400" baseline="-25000" dirty="0"/>
          </a:p>
        </p:txBody>
      </p:sp>
      <p:sp>
        <p:nvSpPr>
          <p:cNvPr id="73" name="Forma livre 72"/>
          <p:cNvSpPr/>
          <p:nvPr/>
        </p:nvSpPr>
        <p:spPr>
          <a:xfrm>
            <a:off x="1170940" y="3488690"/>
            <a:ext cx="2111375" cy="635635"/>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Elipse 3"/>
          <p:cNvSpPr/>
          <p:nvPr/>
        </p:nvSpPr>
        <p:spPr>
          <a:xfrm>
            <a:off x="940435" y="524700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CaixaDeTexto 8"/>
          <p:cNvSpPr txBox="1"/>
          <p:nvPr/>
        </p:nvSpPr>
        <p:spPr>
          <a:xfrm>
            <a:off x="872813" y="4919228"/>
            <a:ext cx="288324" cy="461665"/>
          </a:xfrm>
          <a:prstGeom prst="rect">
            <a:avLst/>
          </a:prstGeom>
          <a:noFill/>
        </p:spPr>
        <p:txBody>
          <a:bodyPr wrap="square" rtlCol="0">
            <a:spAutoFit/>
          </a:bodyPr>
          <a:p>
            <a:r>
              <a:rPr lang="pt-BR" sz="2400" dirty="0" smtClean="0"/>
              <a:t>+</a:t>
            </a:r>
            <a:endParaRPr lang="pt-BR" sz="2400" dirty="0"/>
          </a:p>
        </p:txBody>
      </p:sp>
      <p:cxnSp>
        <p:nvCxnSpPr>
          <p:cNvPr id="20" name="Conector Reto 19"/>
          <p:cNvCxnSpPr/>
          <p:nvPr/>
        </p:nvCxnSpPr>
        <p:spPr>
          <a:xfrm>
            <a:off x="1057141" y="612696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9"/>
          <p:cNvSpPr txBox="1"/>
          <p:nvPr/>
        </p:nvSpPr>
        <p:spPr>
          <a:xfrm>
            <a:off x="7025005" y="2793365"/>
            <a:ext cx="2606675" cy="368300"/>
          </a:xfrm>
          <a:prstGeom prst="rect">
            <a:avLst/>
          </a:prstGeom>
          <a:solidFill>
            <a:schemeClr val="bg1"/>
          </a:solidFill>
        </p:spPr>
        <p:txBody>
          <a:bodyPr wrap="square" rtlCol="0">
            <a:spAutoFit/>
          </a:bodyPr>
          <a:p>
            <a:r>
              <a:rPr lang="pt-BR" dirty="0" smtClean="0"/>
              <a:t>Sinal de saída no tempo</a:t>
            </a:r>
            <a:endParaRPr lang="pt-BR" dirty="0"/>
          </a:p>
        </p:txBody>
      </p:sp>
      <p:sp>
        <p:nvSpPr>
          <p:cNvPr id="16" name="CaixaDeTexto 14"/>
          <p:cNvSpPr txBox="1"/>
          <p:nvPr/>
        </p:nvSpPr>
        <p:spPr>
          <a:xfrm>
            <a:off x="374650" y="269875"/>
            <a:ext cx="11442065" cy="250698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Podemos verificar a instabilidade de nosso AmpOp simulando a configuração abaixo no tempo. Para ver que o circuito oscila devemos usar simulação do tipo </a:t>
            </a:r>
            <a:r>
              <a:rPr lang="pt-BR" sz="2400" b="1" dirty="0" smtClean="0">
                <a:solidFill>
                  <a:srgbClr val="C00000"/>
                </a:solidFill>
                <a:latin typeface="Comic Sans MS" panose="030F0702030302020204" pitchFamily="66" charset="0"/>
              </a:rPr>
              <a:t>.trannoise</a:t>
            </a:r>
            <a:r>
              <a:rPr lang="pt-BR" sz="2400" b="1" dirty="0" smtClean="0">
                <a:solidFill>
                  <a:schemeClr val="tx1"/>
                </a:solidFill>
                <a:latin typeface="Comic Sans MS" panose="030F0702030302020204" pitchFamily="66" charset="0"/>
              </a:rPr>
              <a:t> (simuação tran + noise) que simuladores mais avançados oferecem (HSPICE, ELDO). Simulação .tran não mostra a oscilações porque estas dependem de ruídos.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8" name="Imagem 17" descr="fig"/>
          <p:cNvPicPr>
            <a:picLocks noChangeAspect="1"/>
          </p:cNvPicPr>
          <p:nvPr/>
        </p:nvPicPr>
        <p:blipFill>
          <a:blip r:embed="rId1"/>
          <a:srcRect l="5" t="3500" r="4370" b="2752"/>
          <a:stretch>
            <a:fillRect/>
          </a:stretch>
        </p:blipFill>
        <p:spPr>
          <a:xfrm>
            <a:off x="2733675" y="2544445"/>
            <a:ext cx="9101455" cy="4034155"/>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6" name="CaixaDeTexto 14"/>
          <p:cNvSpPr txBox="1"/>
          <p:nvPr/>
        </p:nvSpPr>
        <p:spPr>
          <a:xfrm>
            <a:off x="374650" y="329565"/>
            <a:ext cx="11442065" cy="221488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a:t>
            </a:r>
            <a:endParaRPr lang="pt-BR" sz="3200" b="1" dirty="0" smtClean="0">
              <a:solidFill>
                <a:srgbClr val="C00000"/>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rPr>
              <a:t>o sinal de saída tem a frequencia igual a aquela em que a fase é -180 graus (120 MHz)</a:t>
            </a:r>
            <a:endParaRPr lang="pt-BR" sz="2400" b="1" dirty="0" smtClean="0">
              <a:solidFill>
                <a:schemeClr val="tx1"/>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rPr>
              <a:t>o sinal de saída é “triangular” pois o </a:t>
            </a:r>
            <a:r>
              <a:rPr lang="pt-BR" sz="2400" b="1" i="1" dirty="0" smtClean="0">
                <a:solidFill>
                  <a:schemeClr val="tx1"/>
                </a:solidFill>
                <a:latin typeface="Comic Sans MS" panose="030F0702030302020204" pitchFamily="66" charset="0"/>
              </a:rPr>
              <a:t>slew rate</a:t>
            </a:r>
            <a:r>
              <a:rPr lang="pt-BR" sz="2400" b="1" dirty="0" smtClean="0">
                <a:solidFill>
                  <a:schemeClr val="tx1"/>
                </a:solidFill>
                <a:latin typeface="Comic Sans MS" panose="030F0702030302020204" pitchFamily="66" charset="0"/>
              </a:rPr>
              <a:t> do amplificador é baixo para gerar sinais  120 MHz</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5" name="CaixaDeTexto 19"/>
          <p:cNvSpPr txBox="1"/>
          <p:nvPr/>
        </p:nvSpPr>
        <p:spPr>
          <a:xfrm>
            <a:off x="1304925" y="3961765"/>
            <a:ext cx="1339215" cy="1198880"/>
          </a:xfrm>
          <a:prstGeom prst="rect">
            <a:avLst/>
          </a:prstGeom>
          <a:solidFill>
            <a:schemeClr val="bg1"/>
          </a:solidFill>
        </p:spPr>
        <p:txBody>
          <a:bodyPr wrap="square" rtlCol="0">
            <a:spAutoFit/>
          </a:bodyPr>
          <a:p>
            <a:r>
              <a:rPr lang="pt-BR" sz="2400" dirty="0" smtClean="0"/>
              <a:t>Sinal de saída no tempo</a:t>
            </a:r>
            <a:endParaRPr lang="pt-BR" sz="2400" dirty="0" smtClean="0"/>
          </a:p>
        </p:txBody>
      </p:sp>
    </p:spTree>
  </p:cSld>
  <p:clrMapOvr>
    <a:masterClrMapping/>
  </p:clrMapOvr>
</p:sld>
</file>

<file path=ppt/slides/slide1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22" name="Imagem 21" descr="AmpEstAC"/>
          <p:cNvPicPr>
            <a:picLocks noChangeAspect="1"/>
          </p:cNvPicPr>
          <p:nvPr/>
        </p:nvPicPr>
        <p:blipFill>
          <a:blip r:embed="rId1"/>
          <a:srcRect l="27572" t="9086" r="28802" b="20225"/>
          <a:stretch>
            <a:fillRect/>
          </a:stretch>
        </p:blipFill>
        <p:spPr>
          <a:xfrm>
            <a:off x="4181475" y="2967355"/>
            <a:ext cx="5000625" cy="3754120"/>
          </a:xfrm>
          <a:prstGeom prst="rect">
            <a:avLst/>
          </a:prstGeom>
        </p:spPr>
      </p:pic>
      <p:sp>
        <p:nvSpPr>
          <p:cNvPr id="184" name="CaixaDeTexto 14"/>
          <p:cNvSpPr txBox="1"/>
          <p:nvPr/>
        </p:nvSpPr>
        <p:spPr>
          <a:xfrm>
            <a:off x="271145" y="379730"/>
            <a:ext cx="11650345" cy="258445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Este amplificador operacional terá problemas quando aplicado em circuitos realimentados. </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Os AmpOp devem apresentar fase maior que -180 graus quando o ganho for 0 dB. Isso garante a estabilidade de qualquer sistemas que o utilise com realimentação sem amplificação.</a:t>
            </a:r>
            <a:endParaRPr lang="pt-BR"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22" name="Imagem 21" descr="AmpEstAC"/>
          <p:cNvPicPr>
            <a:picLocks noChangeAspect="1"/>
          </p:cNvPicPr>
          <p:nvPr/>
        </p:nvPicPr>
        <p:blipFill>
          <a:blip r:embed="rId1"/>
          <a:srcRect l="27572" t="9086" r="28802" b="20225"/>
          <a:stretch>
            <a:fillRect/>
          </a:stretch>
        </p:blipFill>
        <p:spPr>
          <a:xfrm>
            <a:off x="1254125" y="2964180"/>
            <a:ext cx="5000625" cy="3754120"/>
          </a:xfrm>
          <a:prstGeom prst="rect">
            <a:avLst/>
          </a:prstGeom>
        </p:spPr>
      </p:pic>
      <p:sp>
        <p:nvSpPr>
          <p:cNvPr id="184" name="CaixaDeTexto 14"/>
          <p:cNvSpPr txBox="1"/>
          <p:nvPr/>
        </p:nvSpPr>
        <p:spPr>
          <a:xfrm>
            <a:off x="271145" y="379730"/>
            <a:ext cx="11650345" cy="258445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Pode-se resolver o problema de estabilidade do nosso AmpOp abaixando o polo dominante. </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Uma forma interessante de se fazer isso é aplicando um capacitor entre </a:t>
            </a:r>
            <a:r>
              <a:rPr lang="pt-BR" sz="2400" b="1" i="1" u="sng" dirty="0" smtClean="0">
                <a:solidFill>
                  <a:srgbClr val="C00000"/>
                </a:solidFill>
                <a:latin typeface="Comic Sans MS" panose="030F0702030302020204" pitchFamily="66" charset="0"/>
              </a:rPr>
              <a:t>int</a:t>
            </a:r>
            <a:r>
              <a:rPr lang="pt-BR" sz="2400" b="1" dirty="0" smtClean="0">
                <a:solidFill>
                  <a:schemeClr val="tx1"/>
                </a:solidFill>
                <a:latin typeface="Comic Sans MS" panose="030F0702030302020204" pitchFamily="66" charset="0"/>
              </a:rPr>
              <a:t> e </a:t>
            </a:r>
            <a:r>
              <a:rPr lang="pt-BR" sz="2400" b="1" i="1" u="sng" dirty="0" smtClean="0">
                <a:solidFill>
                  <a:srgbClr val="C00000"/>
                </a:solidFill>
                <a:latin typeface="Comic Sans MS" panose="030F0702030302020204" pitchFamily="66" charset="0"/>
              </a:rPr>
              <a:t>out</a:t>
            </a:r>
            <a:r>
              <a:rPr lang="pt-BR" sz="2400" b="1" dirty="0" smtClean="0">
                <a:solidFill>
                  <a:schemeClr val="tx1"/>
                </a:solidFill>
                <a:latin typeface="Comic Sans MS" panose="030F0702030302020204" pitchFamily="66" charset="0"/>
              </a:rPr>
              <a:t> . Este capacitor quando visto por </a:t>
            </a:r>
            <a:r>
              <a:rPr lang="pt-BR" sz="2400" b="1" u="sng" dirty="0" smtClean="0">
                <a:solidFill>
                  <a:srgbClr val="C00000"/>
                </a:solidFill>
                <a:latin typeface="Comic Sans MS" panose="030F0702030302020204" pitchFamily="66" charset="0"/>
              </a:rPr>
              <a:t>int</a:t>
            </a:r>
            <a:r>
              <a:rPr lang="pt-BR" sz="2400" b="1" dirty="0" smtClean="0">
                <a:solidFill>
                  <a:schemeClr val="tx1"/>
                </a:solidFill>
                <a:latin typeface="Comic Sans MS" panose="030F0702030302020204" pitchFamily="66" charset="0"/>
              </a:rPr>
              <a:t> será amplificado pelo efeito Miller. O polo gerado por este nó sera reduzido.</a:t>
            </a:r>
            <a:endParaRPr lang="pt-BR" sz="2400" b="1" dirty="0" smtClean="0">
              <a:latin typeface="Comic Sans MS" panose="030F0702030302020204" pitchFamily="66" charset="0"/>
              <a:cs typeface="Comic Sans MS" panose="030F0702030302020204" pitchFamily="66" charset="0"/>
              <a:sym typeface="+mn-ea"/>
            </a:endParaRPr>
          </a:p>
        </p:txBody>
      </p:sp>
      <p:grpSp>
        <p:nvGrpSpPr>
          <p:cNvPr id="161" name="Grupo 55"/>
          <p:cNvGrpSpPr/>
          <p:nvPr/>
        </p:nvGrpSpPr>
        <p:grpSpPr>
          <a:xfrm rot="17220000">
            <a:off x="5099229" y="3963347"/>
            <a:ext cx="308802" cy="511810"/>
            <a:chOff x="3104" y="6151"/>
            <a:chExt cx="666" cy="1891"/>
          </a:xfrm>
        </p:grpSpPr>
        <p:cxnSp>
          <p:nvCxnSpPr>
            <p:cNvPr id="16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69"/>
            <p:cNvCxnSpPr/>
            <p:nvPr/>
          </p:nvCxnSpPr>
          <p:spPr>
            <a:xfrm flipV="1">
              <a:off x="3104" y="6911"/>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9" name="CaixaDeTexto 19"/>
          <p:cNvSpPr txBox="1"/>
          <p:nvPr/>
        </p:nvSpPr>
        <p:spPr>
          <a:xfrm>
            <a:off x="5495290" y="4061460"/>
            <a:ext cx="415925" cy="368300"/>
          </a:xfrm>
          <a:prstGeom prst="rect">
            <a:avLst/>
          </a:prstGeom>
          <a:solidFill>
            <a:schemeClr val="bg1"/>
          </a:solidFill>
          <a:ln w="47625">
            <a:solidFill>
              <a:srgbClr val="FFFF00"/>
            </a:solidFill>
          </a:ln>
        </p:spPr>
        <p:txBody>
          <a:bodyPr wrap="square" rtlCol="0">
            <a:spAutoFit/>
          </a:bodyPr>
          <a:p>
            <a:r>
              <a:rPr lang="pt-BR" dirty="0" smtClean="0"/>
              <a:t>C</a:t>
            </a:r>
            <a:r>
              <a:rPr lang="pt-BR" baseline="-25000" dirty="0" smtClean="0"/>
              <a:t>C</a:t>
            </a:r>
            <a:endParaRPr lang="pt-BR" baseline="-25000" dirty="0" smtClean="0"/>
          </a:p>
        </p:txBody>
      </p:sp>
      <p:sp>
        <p:nvSpPr>
          <p:cNvPr id="30" name="Espaço Reservado para Conteúdo 2"/>
          <p:cNvSpPr txBox="1"/>
          <p:nvPr/>
        </p:nvSpPr>
        <p:spPr>
          <a:xfrm>
            <a:off x="6432550" y="3759835"/>
            <a:ext cx="5361940" cy="173672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Esta técnica é chamada de </a:t>
            </a:r>
            <a:r>
              <a:rPr lang="pt-BR" b="1" i="1" dirty="0" smtClean="0">
                <a:solidFill>
                  <a:srgbClr val="C00000"/>
                </a:solidFill>
                <a:latin typeface="Comic Sans MS" panose="030F0702030302020204" pitchFamily="66" charset="0"/>
                <a:cs typeface="Comic Sans MS" panose="030F0702030302020204" pitchFamily="66" charset="0"/>
              </a:rPr>
              <a:t>pole splitting</a:t>
            </a:r>
            <a:r>
              <a:rPr lang="pt-BR" b="1" dirty="0" smtClean="0">
                <a:solidFill>
                  <a:srgbClr val="C00000"/>
                </a:solidFill>
                <a:latin typeface="Comic Sans MS" panose="030F0702030302020204" pitchFamily="66" charset="0"/>
                <a:cs typeface="Comic Sans MS" panose="030F0702030302020204" pitchFamily="66" charset="0"/>
              </a:rPr>
              <a:t> e o capacitor C</a:t>
            </a:r>
            <a:r>
              <a:rPr lang="pt-BR" b="1" baseline="-25000" dirty="0" smtClean="0">
                <a:solidFill>
                  <a:srgbClr val="C00000"/>
                </a:solidFill>
                <a:latin typeface="Comic Sans MS" panose="030F0702030302020204" pitchFamily="66" charset="0"/>
                <a:cs typeface="Comic Sans MS" panose="030F0702030302020204" pitchFamily="66" charset="0"/>
              </a:rPr>
              <a:t>C </a:t>
            </a:r>
            <a:r>
              <a:rPr lang="pt-BR" b="1" dirty="0" smtClean="0">
                <a:solidFill>
                  <a:srgbClr val="C00000"/>
                </a:solidFill>
                <a:latin typeface="Comic Sans MS" panose="030F0702030302020204" pitchFamily="66" charset="0"/>
                <a:cs typeface="Comic Sans MS" panose="030F0702030302020204" pitchFamily="66" charset="0"/>
              </a:rPr>
              <a:t>é chamado de capacitor de compensação.</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 </a:t>
            </a:r>
            <a:endParaRPr lang="pt-BR" sz="2400"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94" name="Imagem 94" descr="Resultado de imagem para u741 op amp"/>
          <p:cNvPicPr>
            <a:picLocks noGrp="1" noChangeAspect="1" noChangeArrowheads="1"/>
          </p:cNvPicPr>
          <p:nvPr/>
        </p:nvPicPr>
        <p:blipFill>
          <a:blip r:embed="rId1" cstate="print"/>
          <a:srcRect r="640" b="1310"/>
          <a:stretch>
            <a:fillRect/>
          </a:stretch>
        </p:blipFill>
        <p:spPr>
          <a:xfrm>
            <a:off x="1230630" y="1098550"/>
            <a:ext cx="9718675" cy="5622290"/>
          </a:xfrm>
          <a:prstGeom prst="rect">
            <a:avLst/>
          </a:prstGeom>
          <a:noFill/>
          <a:ln w="9525">
            <a:noFill/>
            <a:miter lim="800000"/>
            <a:headEnd/>
            <a:tailEnd/>
          </a:ln>
        </p:spPr>
      </p:pic>
      <p:sp>
        <p:nvSpPr>
          <p:cNvPr id="5" name="Título 1"/>
          <p:cNvSpPr>
            <a:spLocks noGrp="1"/>
          </p:cNvSpPr>
          <p:nvPr/>
        </p:nvSpPr>
        <p:spPr>
          <a:xfrm>
            <a:off x="433705" y="325120"/>
            <a:ext cx="329565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altLang="en-US" b="1" dirty="0" err="1">
                <a:solidFill>
                  <a:srgbClr val="C00000"/>
                </a:solidFill>
                <a:effectLst>
                  <a:outerShdw blurRad="38100" dist="38100" dir="2700000" algn="tl">
                    <a:srgbClr val="000000">
                      <a:alpha val="43137"/>
                    </a:srgbClr>
                  </a:outerShdw>
                </a:effectLst>
                <a:latin typeface="+mn-lt"/>
                <a:cs typeface="+mn-lt"/>
              </a:rPr>
              <a:t>AmpOp</a:t>
            </a:r>
            <a:r>
              <a:rPr lang="pt-BR" altLang="en-US" b="1" dirty="0">
                <a:solidFill>
                  <a:srgbClr val="C00000"/>
                </a:solidFill>
                <a:effectLst>
                  <a:outerShdw blurRad="38100" dist="38100" dir="2700000" algn="tl">
                    <a:srgbClr val="000000">
                      <a:alpha val="43137"/>
                    </a:srgbClr>
                  </a:outerShdw>
                </a:effectLst>
                <a:latin typeface="+mn-lt"/>
                <a:cs typeface="+mn-lt"/>
              </a:rPr>
              <a:t> </a:t>
            </a:r>
            <a:r>
              <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rPr>
              <a:t>µ741</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
        <p:nvSpPr>
          <p:cNvPr id="7" name="Caixa de Texto 6"/>
          <p:cNvSpPr txBox="1"/>
          <p:nvPr/>
        </p:nvSpPr>
        <p:spPr>
          <a:xfrm>
            <a:off x="838200" y="3529965"/>
            <a:ext cx="1700530" cy="398780"/>
          </a:xfrm>
          <a:prstGeom prst="rect">
            <a:avLst/>
          </a:prstGeom>
          <a:noFill/>
        </p:spPr>
        <p:txBody>
          <a:bodyPr wrap="none" rtlCol="0">
            <a:spAutoFit/>
          </a:bodyPr>
          <a:lstStyle/>
          <a:p>
            <a:r>
              <a:rPr lang="pt-BR" altLang="en-US" sz="2000" b="1">
                <a:solidFill>
                  <a:srgbClr val="C00000"/>
                </a:solidFill>
              </a:rPr>
              <a:t>par diferencial</a:t>
            </a:r>
            <a:endParaRPr lang="pt-BR" altLang="en-US" sz="2000" b="1">
              <a:solidFill>
                <a:srgbClr val="C00000"/>
              </a:solidFill>
            </a:endParaRPr>
          </a:p>
        </p:txBody>
      </p:sp>
      <p:sp>
        <p:nvSpPr>
          <p:cNvPr id="8" name="Caixa de Texto 7"/>
          <p:cNvSpPr txBox="1"/>
          <p:nvPr/>
        </p:nvSpPr>
        <p:spPr>
          <a:xfrm>
            <a:off x="5059045" y="432435"/>
            <a:ext cx="1383665" cy="398780"/>
          </a:xfrm>
          <a:prstGeom prst="rect">
            <a:avLst/>
          </a:prstGeom>
          <a:noFill/>
        </p:spPr>
        <p:txBody>
          <a:bodyPr wrap="none" rtlCol="0">
            <a:spAutoFit/>
          </a:bodyPr>
          <a:lstStyle/>
          <a:p>
            <a:r>
              <a:rPr lang="pt-BR" altLang="en-US" sz="2000" b="1">
                <a:solidFill>
                  <a:srgbClr val="C00000"/>
                </a:solidFill>
              </a:rPr>
              <a:t>polarização</a:t>
            </a:r>
            <a:endParaRPr lang="pt-BR" altLang="en-US" sz="2000" b="1">
              <a:solidFill>
                <a:srgbClr val="C00000"/>
              </a:solidFill>
            </a:endParaRPr>
          </a:p>
        </p:txBody>
      </p:sp>
      <p:sp>
        <p:nvSpPr>
          <p:cNvPr id="9" name="Caixa de Texto 8"/>
          <p:cNvSpPr txBox="1"/>
          <p:nvPr/>
        </p:nvSpPr>
        <p:spPr>
          <a:xfrm>
            <a:off x="10088245" y="4733290"/>
            <a:ext cx="1925320" cy="706755"/>
          </a:xfrm>
          <a:prstGeom prst="rect">
            <a:avLst/>
          </a:prstGeom>
          <a:noFill/>
        </p:spPr>
        <p:txBody>
          <a:bodyPr wrap="none" rtlCol="0">
            <a:spAutoFit/>
          </a:bodyPr>
          <a:lstStyle/>
          <a:p>
            <a:r>
              <a:rPr lang="pt-BR" altLang="en-US" sz="2000" b="1">
                <a:solidFill>
                  <a:srgbClr val="C00000"/>
                </a:solidFill>
              </a:rPr>
              <a:t>estágio de saída </a:t>
            </a:r>
            <a:endParaRPr lang="pt-BR" altLang="en-US" sz="2000" b="1">
              <a:solidFill>
                <a:srgbClr val="C00000"/>
              </a:solidFill>
            </a:endParaRPr>
          </a:p>
          <a:p>
            <a:r>
              <a:rPr lang="pt-BR" altLang="en-US" sz="2000" b="1">
                <a:solidFill>
                  <a:srgbClr val="C00000"/>
                </a:solidFill>
              </a:rPr>
              <a:t>com proteca</a:t>
            </a:r>
            <a:endParaRPr lang="pt-BR" altLang="en-US" sz="2000" b="1">
              <a:solidFill>
                <a:srgbClr val="C00000"/>
              </a:solidFill>
            </a:endParaRPr>
          </a:p>
        </p:txBody>
      </p:sp>
      <p:sp>
        <p:nvSpPr>
          <p:cNvPr id="10" name="Caixa de Texto 9"/>
          <p:cNvSpPr txBox="1"/>
          <p:nvPr/>
        </p:nvSpPr>
        <p:spPr>
          <a:xfrm>
            <a:off x="7598410" y="524510"/>
            <a:ext cx="1949450" cy="706755"/>
          </a:xfrm>
          <a:prstGeom prst="rect">
            <a:avLst/>
          </a:prstGeom>
          <a:noFill/>
        </p:spPr>
        <p:txBody>
          <a:bodyPr wrap="none" rtlCol="0">
            <a:spAutoFit/>
          </a:bodyPr>
          <a:lstStyle/>
          <a:p>
            <a:r>
              <a:rPr lang="pt-BR" altLang="en-US" sz="2000" b="1">
                <a:solidFill>
                  <a:srgbClr val="C00000"/>
                </a:solidFill>
              </a:rPr>
              <a:t>segundo estágio </a:t>
            </a:r>
            <a:endParaRPr lang="pt-BR" altLang="en-US" sz="2000" b="1">
              <a:solidFill>
                <a:srgbClr val="C00000"/>
              </a:solidFill>
            </a:endParaRPr>
          </a:p>
          <a:p>
            <a:r>
              <a:rPr lang="pt-BR" altLang="en-US" sz="2000" b="1">
                <a:solidFill>
                  <a:srgbClr val="C00000"/>
                </a:solidFill>
              </a:rPr>
              <a:t>de ganho</a:t>
            </a:r>
            <a:endParaRPr lang="pt-BR" altLang="en-US" sz="2000" b="1">
              <a:solidFill>
                <a:srgbClr val="C00000"/>
              </a:solidFill>
            </a:endParaRPr>
          </a:p>
        </p:txBody>
      </p:sp>
      <p:cxnSp>
        <p:nvCxnSpPr>
          <p:cNvPr id="11" name="Conector curvo 10"/>
          <p:cNvCxnSpPr/>
          <p:nvPr/>
        </p:nvCxnSpPr>
        <p:spPr>
          <a:xfrm flipV="1">
            <a:off x="2038985" y="3062605"/>
            <a:ext cx="1195705" cy="970280"/>
          </a:xfrm>
          <a:prstGeom prst="curvedConnector3">
            <a:avLst>
              <a:gd name="adj1" fmla="val 50027"/>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2" name="Conector curvo 11"/>
          <p:cNvCxnSpPr/>
          <p:nvPr/>
        </p:nvCxnSpPr>
        <p:spPr>
          <a:xfrm rot="5400000">
            <a:off x="4314190" y="1913890"/>
            <a:ext cx="2698750" cy="533400"/>
          </a:xfrm>
          <a:prstGeom prst="curvedConnector3">
            <a:avLst>
              <a:gd name="adj1" fmla="val 50024"/>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Conector curvo 12"/>
          <p:cNvCxnSpPr/>
          <p:nvPr/>
        </p:nvCxnSpPr>
        <p:spPr>
          <a:xfrm rot="5400000">
            <a:off x="6377940" y="2247265"/>
            <a:ext cx="2730500" cy="1255395"/>
          </a:xfrm>
          <a:prstGeom prst="curvedConnector3">
            <a:avLst>
              <a:gd name="adj1" fmla="val 50012"/>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4" name="Conector curvo 13"/>
          <p:cNvCxnSpPr/>
          <p:nvPr/>
        </p:nvCxnSpPr>
        <p:spPr>
          <a:xfrm rot="10800000">
            <a:off x="9690100" y="3296920"/>
            <a:ext cx="1552575" cy="1436370"/>
          </a:xfrm>
          <a:prstGeom prst="curvedConnector3">
            <a:avLst>
              <a:gd name="adj1" fmla="val 49980"/>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5" name="Título 1"/>
          <p:cNvSpPr txBox="1"/>
          <p:nvPr/>
        </p:nvSpPr>
        <p:spPr>
          <a:xfrm>
            <a:off x="10521094" y="348139"/>
            <a:ext cx="1058609"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altLang="en-US" b="1" dirty="0" smtClean="0">
                <a:solidFill>
                  <a:srgbClr val="C00000"/>
                </a:solidFill>
                <a:effectLst>
                  <a:outerShdw blurRad="38100" dist="38100" dir="2700000" algn="tl">
                    <a:srgbClr val="000000">
                      <a:alpha val="43137"/>
                    </a:srgbClr>
                  </a:outerShdw>
                </a:effectLst>
                <a:latin typeface="+mn-lt"/>
                <a:cs typeface="+mn-lt"/>
              </a:rPr>
              <a:t>C.I.</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
        <p:nvSpPr>
          <p:cNvPr id="3" name="Forma livre 2"/>
          <p:cNvSpPr/>
          <p:nvPr/>
        </p:nvSpPr>
        <p:spPr>
          <a:xfrm>
            <a:off x="5412740" y="3368040"/>
            <a:ext cx="1029970" cy="857885"/>
          </a:xfrm>
          <a:custGeom>
            <a:avLst/>
            <a:gdLst>
              <a:gd name="connisteX0" fmla="*/ 207012 w 1029987"/>
              <a:gd name="connsiteY0" fmla="*/ 173595 h 857851"/>
              <a:gd name="connisteX1" fmla="*/ 380367 w 1029987"/>
              <a:gd name="connsiteY1" fmla="*/ 240 h 857851"/>
              <a:gd name="connisteX2" fmla="*/ 726442 w 1029987"/>
              <a:gd name="connsiteY2" fmla="*/ 147560 h 857851"/>
              <a:gd name="connisteX3" fmla="*/ 864872 w 1029987"/>
              <a:gd name="connsiteY3" fmla="*/ 381240 h 857851"/>
              <a:gd name="connisteX4" fmla="*/ 977902 w 1029987"/>
              <a:gd name="connsiteY4" fmla="*/ 805420 h 857851"/>
              <a:gd name="connisteX5" fmla="*/ 120652 w 1029987"/>
              <a:gd name="connsiteY5" fmla="*/ 788275 h 857851"/>
              <a:gd name="connisteX6" fmla="*/ 33657 w 1029987"/>
              <a:gd name="connsiteY6" fmla="*/ 407275 h 857851"/>
              <a:gd name="connisteX7" fmla="*/ 207012 w 1029987"/>
              <a:gd name="connsiteY7" fmla="*/ 173595 h 8578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1029987" h="857851">
                <a:moveTo>
                  <a:pt x="207013" y="173596"/>
                </a:moveTo>
                <a:cubicBezTo>
                  <a:pt x="276228" y="92316"/>
                  <a:pt x="276228" y="5321"/>
                  <a:pt x="380368" y="241"/>
                </a:cubicBezTo>
                <a:cubicBezTo>
                  <a:pt x="484508" y="-4839"/>
                  <a:pt x="629288" y="71361"/>
                  <a:pt x="726443" y="147561"/>
                </a:cubicBezTo>
                <a:cubicBezTo>
                  <a:pt x="823598" y="223761"/>
                  <a:pt x="814708" y="249796"/>
                  <a:pt x="864873" y="381241"/>
                </a:cubicBezTo>
                <a:cubicBezTo>
                  <a:pt x="915038" y="512686"/>
                  <a:pt x="1126493" y="724141"/>
                  <a:pt x="977903" y="805421"/>
                </a:cubicBezTo>
                <a:cubicBezTo>
                  <a:pt x="829313" y="886701"/>
                  <a:pt x="309248" y="867651"/>
                  <a:pt x="120653" y="788276"/>
                </a:cubicBezTo>
                <a:cubicBezTo>
                  <a:pt x="-67942" y="708901"/>
                  <a:pt x="16513" y="530466"/>
                  <a:pt x="33658" y="407276"/>
                </a:cubicBezTo>
                <a:cubicBezTo>
                  <a:pt x="50803" y="284086"/>
                  <a:pt x="137798" y="254876"/>
                  <a:pt x="207013" y="173596"/>
                </a:cubicBezTo>
                <a:close/>
              </a:path>
            </a:pathLst>
          </a:custGeom>
          <a:solidFill>
            <a:srgbClr val="F7FD9D">
              <a:alpha val="30000"/>
            </a:srgbClr>
          </a:solidFill>
          <a:ln>
            <a:solidFill>
              <a:srgbClr val="F7FD9D"/>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8235" y="641477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271145" y="379730"/>
            <a:ext cx="1165034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Pole Splitting: C</a:t>
            </a:r>
            <a:r>
              <a:rPr lang="pt-BR" sz="2400" b="1" baseline="-25000" dirty="0" smtClean="0">
                <a:solidFill>
                  <a:schemeClr val="tx1"/>
                </a:solidFill>
                <a:latin typeface="Comic Sans MS" panose="030F0702030302020204" pitchFamily="66" charset="0"/>
              </a:rPr>
              <a:t>C</a:t>
            </a:r>
            <a:r>
              <a:rPr lang="pt-BR" sz="2400" b="1" dirty="0" smtClean="0">
                <a:solidFill>
                  <a:schemeClr val="tx1"/>
                </a:solidFill>
                <a:latin typeface="Comic Sans MS" panose="030F0702030302020204" pitchFamily="66" charset="0"/>
              </a:rPr>
              <a:t> = 400 pF </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Margem de fase = 180 + fase(ganho=0dB) = 180 - 160 = 20</a:t>
            </a:r>
            <a:r>
              <a:rPr lang="pt-BR" sz="2400" b="1" baseline="30000" dirty="0" smtClean="0">
                <a:solidFill>
                  <a:schemeClr val="tx1"/>
                </a:solidFill>
                <a:latin typeface="Comic Sans MS" panose="030F0702030302020204" pitchFamily="66" charset="0"/>
                <a:cs typeface="Comic Sans MS" panose="030F0702030302020204" pitchFamily="66" charset="0"/>
                <a:sym typeface="+mn-ea"/>
              </a:rPr>
              <a:t>0 </a:t>
            </a:r>
            <a:endParaRPr lang="pt-BR" sz="2400" b="1" baseline="30000"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4" name="Imagem 3" descr="AmpEstAC"/>
          <p:cNvPicPr>
            <a:picLocks noChangeAspect="1"/>
          </p:cNvPicPr>
          <p:nvPr/>
        </p:nvPicPr>
        <p:blipFill>
          <a:blip r:embed="rId1"/>
          <a:stretch>
            <a:fillRect/>
          </a:stretch>
        </p:blipFill>
        <p:spPr>
          <a:xfrm>
            <a:off x="1108075" y="1776730"/>
            <a:ext cx="10373360" cy="4706620"/>
          </a:xfrm>
          <a:prstGeom prst="rect">
            <a:avLst/>
          </a:prstGeom>
        </p:spPr>
      </p:pic>
      <p:sp>
        <p:nvSpPr>
          <p:cNvPr id="5" name="CaixaDeTexto 19"/>
          <p:cNvSpPr txBox="1"/>
          <p:nvPr/>
        </p:nvSpPr>
        <p:spPr>
          <a:xfrm>
            <a:off x="8738235" y="2339340"/>
            <a:ext cx="2042160" cy="1322070"/>
          </a:xfrm>
          <a:prstGeom prst="rect">
            <a:avLst/>
          </a:prstGeom>
          <a:solidFill>
            <a:schemeClr val="bg1"/>
          </a:solidFill>
        </p:spPr>
        <p:txBody>
          <a:bodyPr wrap="square" rtlCol="0">
            <a:spAutoFit/>
          </a:bodyPr>
          <a:p>
            <a:r>
              <a:rPr lang="pt-BR" sz="2000" dirty="0" smtClean="0">
                <a:latin typeface="Comic Sans MS" panose="030F0702030302020204" pitchFamily="66" charset="0"/>
                <a:cs typeface="Comic Sans MS" panose="030F0702030302020204" pitchFamily="66" charset="0"/>
              </a:rPr>
              <a:t>quando </a:t>
            </a:r>
            <a:r>
              <a:rPr lang="pt-BR" sz="2000" dirty="0" smtClean="0">
                <a:latin typeface="Comic Sans MS" panose="030F0702030302020204" pitchFamily="66" charset="0"/>
                <a:cs typeface="Comic Sans MS" panose="030F0702030302020204" pitchFamily="66" charset="0"/>
                <a:sym typeface="+mn-ea"/>
              </a:rPr>
              <a:t>a fase esta em 180 graus o </a:t>
            </a:r>
            <a:r>
              <a:rPr lang="pt-BR" sz="2000" dirty="0" smtClean="0">
                <a:latin typeface="Comic Sans MS" panose="030F0702030302020204" pitchFamily="66" charset="0"/>
                <a:cs typeface="Comic Sans MS" panose="030F0702030302020204" pitchFamily="66" charset="0"/>
              </a:rPr>
              <a:t>ganho é inferior a 0dB</a:t>
            </a:r>
            <a:endParaRPr lang="pt-BR" sz="2000" dirty="0" smtClean="0">
              <a:latin typeface="Comic Sans MS" panose="030F0702030302020204" pitchFamily="66" charset="0"/>
              <a:cs typeface="Comic Sans MS" panose="030F0702030302020204" pitchFamily="66" charset="0"/>
            </a:endParaRPr>
          </a:p>
        </p:txBody>
      </p:sp>
      <p:sp>
        <p:nvSpPr>
          <p:cNvPr id="12" name="CaixaDeTexto 19"/>
          <p:cNvSpPr txBox="1"/>
          <p:nvPr/>
        </p:nvSpPr>
        <p:spPr>
          <a:xfrm>
            <a:off x="4854575" y="3562985"/>
            <a:ext cx="605790" cy="368300"/>
          </a:xfrm>
          <a:prstGeom prst="rect">
            <a:avLst/>
          </a:prstGeom>
          <a:solidFill>
            <a:schemeClr val="bg1"/>
          </a:solidFill>
        </p:spPr>
        <p:txBody>
          <a:bodyPr wrap="square" rtlCol="0">
            <a:spAutoFit/>
          </a:bodyPr>
          <a:p>
            <a:r>
              <a:rPr lang="pt-BR" dirty="0" smtClean="0"/>
              <a:t>Fase</a:t>
            </a:r>
            <a:endParaRPr lang="pt-BR" dirty="0"/>
          </a:p>
        </p:txBody>
      </p:sp>
      <p:cxnSp>
        <p:nvCxnSpPr>
          <p:cNvPr id="6" name="Conector Reto 5"/>
          <p:cNvCxnSpPr/>
          <p:nvPr/>
        </p:nvCxnSpPr>
        <p:spPr>
          <a:xfrm>
            <a:off x="9375140" y="3535045"/>
            <a:ext cx="8890" cy="2880000"/>
          </a:xfrm>
          <a:prstGeom prst="line">
            <a:avLst/>
          </a:prstGeom>
          <a:ln w="25400">
            <a:solidFill>
              <a:srgbClr val="9A0000"/>
            </a:solidFill>
            <a:prstDash val="sysDash"/>
          </a:ln>
        </p:spPr>
        <p:style>
          <a:lnRef idx="1">
            <a:schemeClr val="accent1"/>
          </a:lnRef>
          <a:fillRef idx="0">
            <a:schemeClr val="accent1"/>
          </a:fillRef>
          <a:effectRef idx="0">
            <a:schemeClr val="accent1"/>
          </a:effectRef>
          <a:fontRef idx="minor">
            <a:schemeClr val="tx1"/>
          </a:fontRef>
        </p:style>
      </p:cxnSp>
      <p:sp>
        <p:nvSpPr>
          <p:cNvPr id="10" name="CaixaDeTexto 19"/>
          <p:cNvSpPr txBox="1"/>
          <p:nvPr/>
        </p:nvSpPr>
        <p:spPr>
          <a:xfrm>
            <a:off x="4991735" y="2489835"/>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7" name="Forma livre 6"/>
          <p:cNvSpPr/>
          <p:nvPr/>
        </p:nvSpPr>
        <p:spPr>
          <a:xfrm>
            <a:off x="9577070" y="3562985"/>
            <a:ext cx="549910" cy="1033145"/>
          </a:xfrm>
          <a:custGeom>
            <a:avLst/>
            <a:gdLst>
              <a:gd name="connisteX0" fmla="*/ 0 w 550120"/>
              <a:gd name="connsiteY0" fmla="*/ 1636395 h 1636395"/>
              <a:gd name="connisteX1" fmla="*/ 546100 w 550120"/>
              <a:gd name="connsiteY1" fmla="*/ 1143000 h 1636395"/>
              <a:gd name="connisteX2" fmla="*/ 225425 w 550120"/>
              <a:gd name="connsiteY2" fmla="*/ 554355 h 1636395"/>
              <a:gd name="connisteX3" fmla="*/ 459105 w 550120"/>
              <a:gd name="connsiteY3" fmla="*/ 0 h 1636395"/>
            </a:gdLst>
            <a:ahLst/>
            <a:cxnLst>
              <a:cxn ang="0">
                <a:pos x="connisteX0" y="connsiteY0"/>
              </a:cxn>
              <a:cxn ang="0">
                <a:pos x="connisteX1" y="connsiteY1"/>
              </a:cxn>
              <a:cxn ang="0">
                <a:pos x="connisteX2" y="connsiteY2"/>
              </a:cxn>
              <a:cxn ang="0">
                <a:pos x="connisteX3" y="connsiteY3"/>
              </a:cxn>
            </a:cxnLst>
            <a:rect l="l" t="t" r="r" b="b"/>
            <a:pathLst>
              <a:path w="550120" h="1636395">
                <a:moveTo>
                  <a:pt x="0" y="1636395"/>
                </a:moveTo>
                <a:cubicBezTo>
                  <a:pt x="115570" y="1549400"/>
                  <a:pt x="501015" y="1359535"/>
                  <a:pt x="546100" y="1143000"/>
                </a:cubicBezTo>
                <a:cubicBezTo>
                  <a:pt x="591185" y="926465"/>
                  <a:pt x="242570" y="782955"/>
                  <a:pt x="225425" y="554355"/>
                </a:cubicBezTo>
                <a:cubicBezTo>
                  <a:pt x="208280" y="325755"/>
                  <a:pt x="405765" y="99060"/>
                  <a:pt x="459105"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 name="CaixaDeTexto 19"/>
          <p:cNvSpPr txBox="1"/>
          <p:nvPr/>
        </p:nvSpPr>
        <p:spPr>
          <a:xfrm>
            <a:off x="1819275" y="5237480"/>
            <a:ext cx="408622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1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79730"/>
            <a:ext cx="1165034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Observe que o Pole Splitting abaixou o polo dominantem e elevou o segundo polo quase, que esta agora proximo de 80 MHz. A margem de fase ficou em torno de 20 graus, que é baixa (ideal é de 45 a 60 graus)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4" name="Imagem 3" descr="AmpEstAC"/>
          <p:cNvPicPr>
            <a:picLocks noChangeAspect="1"/>
          </p:cNvPicPr>
          <p:nvPr/>
        </p:nvPicPr>
        <p:blipFill>
          <a:blip r:embed="rId1"/>
          <a:stretch>
            <a:fillRect/>
          </a:stretch>
        </p:blipFill>
        <p:spPr>
          <a:xfrm>
            <a:off x="4024630" y="2193925"/>
            <a:ext cx="7896860" cy="4464050"/>
          </a:xfrm>
          <a:prstGeom prst="rect">
            <a:avLst/>
          </a:prstGeom>
        </p:spPr>
      </p:pic>
      <p:sp>
        <p:nvSpPr>
          <p:cNvPr id="12" name="CaixaDeTexto 19"/>
          <p:cNvSpPr txBox="1"/>
          <p:nvPr/>
        </p:nvSpPr>
        <p:spPr>
          <a:xfrm>
            <a:off x="6500495" y="3719195"/>
            <a:ext cx="605790" cy="368300"/>
          </a:xfrm>
          <a:prstGeom prst="rect">
            <a:avLst/>
          </a:prstGeom>
          <a:solidFill>
            <a:schemeClr val="bg1"/>
          </a:solidFill>
        </p:spPr>
        <p:txBody>
          <a:bodyPr wrap="square" rtlCol="0">
            <a:spAutoFit/>
          </a:bodyPr>
          <a:p>
            <a:r>
              <a:rPr lang="pt-BR" dirty="0" smtClean="0"/>
              <a:t>Fase</a:t>
            </a:r>
            <a:endParaRPr lang="pt-BR" dirty="0"/>
          </a:p>
        </p:txBody>
      </p:sp>
      <p:sp>
        <p:nvSpPr>
          <p:cNvPr id="10" name="CaixaDeTexto 19"/>
          <p:cNvSpPr txBox="1"/>
          <p:nvPr/>
        </p:nvSpPr>
        <p:spPr>
          <a:xfrm>
            <a:off x="7044055" y="3039110"/>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8" name="CaixaDeTexto 14"/>
          <p:cNvSpPr txBox="1"/>
          <p:nvPr/>
        </p:nvSpPr>
        <p:spPr>
          <a:xfrm>
            <a:off x="271145" y="2325370"/>
            <a:ext cx="3684905" cy="3861435"/>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rPr>
              <a:t>Infelizmente o Pole Splitting acrescentou um zero positivo, em torno de 8,0 MHz, que estabilizou o ganho e manteve a fase caindo, reduzindo a margem de fase. </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Este problema é mais sério com AmpOp MOS.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9" name="CaixaDeTexto 19"/>
          <p:cNvSpPr txBox="1"/>
          <p:nvPr/>
        </p:nvSpPr>
        <p:spPr>
          <a:xfrm>
            <a:off x="4581525" y="5578475"/>
            <a:ext cx="408622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
        <p:nvSpPr>
          <p:cNvPr id="9" name="Forma livre 8"/>
          <p:cNvSpPr/>
          <p:nvPr/>
        </p:nvSpPr>
        <p:spPr>
          <a:xfrm>
            <a:off x="3416300" y="4087495"/>
            <a:ext cx="7057390" cy="1454150"/>
          </a:xfrm>
          <a:custGeom>
            <a:avLst/>
            <a:gdLst>
              <a:gd name="connisteX0" fmla="*/ 6987540 w 7057327"/>
              <a:gd name="connsiteY0" fmla="*/ 1454201 h 1454201"/>
              <a:gd name="connisteX1" fmla="*/ 6580505 w 7057327"/>
              <a:gd name="connsiteY1" fmla="*/ 779196 h 1454201"/>
              <a:gd name="connisteX2" fmla="*/ 3272790 w 7057327"/>
              <a:gd name="connsiteY2" fmla="*/ 1151306 h 1454201"/>
              <a:gd name="connisteX3" fmla="*/ 1333500 w 7057327"/>
              <a:gd name="connsiteY3" fmla="*/ 112446 h 1454201"/>
              <a:gd name="connisteX4" fmla="*/ 0 w 7057327"/>
              <a:gd name="connsiteY4" fmla="*/ 68631 h 1454201"/>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7057327" h="1454201">
                <a:moveTo>
                  <a:pt x="6987540" y="1454201"/>
                </a:moveTo>
                <a:cubicBezTo>
                  <a:pt x="6972300" y="1311961"/>
                  <a:pt x="7323455" y="839521"/>
                  <a:pt x="6580505" y="779196"/>
                </a:cubicBezTo>
                <a:cubicBezTo>
                  <a:pt x="5837555" y="718871"/>
                  <a:pt x="4322445" y="1284656"/>
                  <a:pt x="3272790" y="1151306"/>
                </a:cubicBezTo>
                <a:cubicBezTo>
                  <a:pt x="2223135" y="1017956"/>
                  <a:pt x="1988185" y="328981"/>
                  <a:pt x="1333500" y="112446"/>
                </a:cubicBezTo>
                <a:cubicBezTo>
                  <a:pt x="678815" y="-104089"/>
                  <a:pt x="227965" y="56566"/>
                  <a:pt x="0" y="68631"/>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432435" y="1413510"/>
            <a:ext cx="11588115" cy="5015865"/>
          </a:xfrm>
          <a:prstGeom prst="rect">
            <a:avLst/>
          </a:prstGeom>
          <a:noFill/>
        </p:spPr>
        <p:txBody>
          <a:bodyPr wrap="square" rtlCol="0" anchor="t">
            <a:spAutoFit/>
          </a:bodyPr>
          <a:lstStyle/>
          <a:p>
            <a:r>
              <a:rPr lang="pt-BR" altLang="en-US" sz="3200" b="1" dirty="0">
                <a:latin typeface="Comic Sans MS" panose="030F0702030302020204" pitchFamily="66" charset="0"/>
                <a:cs typeface="Comic Sans MS" panose="030F0702030302020204" pitchFamily="66" charset="0"/>
              </a:rPr>
              <a:t>1971: SPICE 1 </a:t>
            </a:r>
            <a:endParaRPr lang="pt-BR" altLang="en-US" sz="3200" b="1"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2800" dirty="0" err="1">
                <a:latin typeface="Comic Sans MS" panose="030F0702030302020204" pitchFamily="66" charset="0"/>
                <a:cs typeface="Comic Sans MS" panose="030F0702030302020204" pitchFamily="66" charset="0"/>
              </a:rPr>
              <a:t>Was</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about</a:t>
            </a:r>
            <a:r>
              <a:rPr lang="pt-BR" altLang="en-US" sz="2800" dirty="0">
                <a:latin typeface="Comic Sans MS" panose="030F0702030302020204" pitchFamily="66" charset="0"/>
                <a:cs typeface="Comic Sans MS" panose="030F0702030302020204" pitchFamily="66" charset="0"/>
              </a:rPr>
              <a:t> 6k </a:t>
            </a:r>
            <a:r>
              <a:rPr lang="pt-BR" altLang="en-US" sz="2800" dirty="0" err="1">
                <a:latin typeface="Comic Sans MS" panose="030F0702030302020204" pitchFamily="66" charset="0"/>
                <a:cs typeface="Comic Sans MS" panose="030F0702030302020204" pitchFamily="66" charset="0"/>
              </a:rPr>
              <a:t>lines</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of</a:t>
            </a:r>
            <a:r>
              <a:rPr lang="pt-BR" altLang="en-US" sz="2800" dirty="0">
                <a:latin typeface="Comic Sans MS" panose="030F0702030302020204" pitchFamily="66" charset="0"/>
                <a:cs typeface="Comic Sans MS" panose="030F0702030302020204" pitchFamily="66" charset="0"/>
              </a:rPr>
              <a:t> FORTRAN </a:t>
            </a:r>
            <a:r>
              <a:rPr lang="pt-BR" altLang="en-US" sz="2800" dirty="0" err="1">
                <a:latin typeface="Comic Sans MS" panose="030F0702030302020204" pitchFamily="66" charset="0"/>
                <a:cs typeface="Comic Sans MS" panose="030F0702030302020204" pitchFamily="66" charset="0"/>
              </a:rPr>
              <a:t>at</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first</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public</a:t>
            </a:r>
            <a:r>
              <a:rPr lang="pt-BR" altLang="en-US" sz="2800" dirty="0">
                <a:latin typeface="Comic Sans MS" panose="030F0702030302020204" pitchFamily="66" charset="0"/>
                <a:cs typeface="Comic Sans MS" panose="030F0702030302020204" pitchFamily="66" charset="0"/>
              </a:rPr>
              <a:t> informal </a:t>
            </a:r>
            <a:r>
              <a:rPr lang="pt-BR" altLang="en-US" sz="2800" dirty="0" err="1">
                <a:latin typeface="Comic Sans MS" panose="030F0702030302020204" pitchFamily="66" charset="0"/>
                <a:cs typeface="Comic Sans MS" panose="030F0702030302020204" pitchFamily="66" charset="0"/>
              </a:rPr>
              <a:t>limited</a:t>
            </a:r>
            <a:r>
              <a:rPr lang="pt-BR" altLang="en-US" sz="2800" dirty="0">
                <a:latin typeface="Comic Sans MS" panose="030F0702030302020204" pitchFamily="66" charset="0"/>
                <a:cs typeface="Comic Sans MS" panose="030F0702030302020204" pitchFamily="66" charset="0"/>
              </a:rPr>
              <a:t> beta release in late 1971</a:t>
            </a:r>
            <a:endParaRPr lang="pt-BR" altLang="en-US" sz="2800"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2800" dirty="0" err="1">
                <a:latin typeface="Comic Sans MS" panose="030F0702030302020204" pitchFamily="66" charset="0"/>
                <a:cs typeface="Comic Sans MS" panose="030F0702030302020204" pitchFamily="66" charset="0"/>
              </a:rPr>
              <a:t>Official</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public</a:t>
            </a:r>
            <a:r>
              <a:rPr lang="pt-BR" altLang="en-US" sz="2800" dirty="0">
                <a:latin typeface="Comic Sans MS" panose="030F0702030302020204" pitchFamily="66" charset="0"/>
                <a:cs typeface="Comic Sans MS" panose="030F0702030302020204" pitchFamily="66" charset="0"/>
              </a:rPr>
              <a:t> release </a:t>
            </a:r>
            <a:r>
              <a:rPr lang="pt-BR" altLang="en-US" sz="2800" dirty="0" err="1">
                <a:latin typeface="Comic Sans MS" panose="030F0702030302020204" pitchFamily="66" charset="0"/>
                <a:cs typeface="Comic Sans MS" panose="030F0702030302020204" pitchFamily="66" charset="0"/>
              </a:rPr>
              <a:t>was</a:t>
            </a:r>
            <a:r>
              <a:rPr lang="pt-BR" altLang="en-US" sz="2800" dirty="0">
                <a:latin typeface="Comic Sans MS" panose="030F0702030302020204" pitchFamily="66" charset="0"/>
                <a:cs typeface="Comic Sans MS" panose="030F0702030302020204" pitchFamily="66" charset="0"/>
              </a:rPr>
              <a:t> May 1972 </a:t>
            </a:r>
            <a:r>
              <a:rPr lang="pt-BR" altLang="en-US" sz="2800" dirty="0" err="1">
                <a:latin typeface="Comic Sans MS" panose="030F0702030302020204" pitchFamily="66" charset="0"/>
                <a:cs typeface="Comic Sans MS" panose="030F0702030302020204" pitchFamily="66" charset="0"/>
              </a:rPr>
              <a:t>with</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first</a:t>
            </a:r>
            <a:r>
              <a:rPr lang="pt-BR" altLang="en-US" sz="2800" dirty="0">
                <a:latin typeface="Comic Sans MS" panose="030F0702030302020204" pitchFamily="66" charset="0"/>
                <a:cs typeface="Comic Sans MS" panose="030F0702030302020204" pitchFamily="66" charset="0"/>
              </a:rPr>
              <a:t> formal </a:t>
            </a:r>
            <a:r>
              <a:rPr lang="pt-BR" altLang="en-US" sz="2800" dirty="0" err="1">
                <a:latin typeface="Comic Sans MS" panose="030F0702030302020204" pitchFamily="66" charset="0"/>
                <a:cs typeface="Comic Sans MS" panose="030F0702030302020204" pitchFamily="66" charset="0"/>
              </a:rPr>
              <a:t>paper</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presented</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by</a:t>
            </a:r>
            <a:r>
              <a:rPr lang="pt-BR" altLang="en-US" sz="2800" dirty="0">
                <a:latin typeface="Comic Sans MS" panose="030F0702030302020204" pitchFamily="66" charset="0"/>
                <a:cs typeface="Comic Sans MS" panose="030F0702030302020204" pitchFamily="66" charset="0"/>
              </a:rPr>
              <a:t> Don </a:t>
            </a:r>
            <a:r>
              <a:rPr lang="pt-BR" altLang="en-US" sz="2800" dirty="0" err="1">
                <a:latin typeface="Comic Sans MS" panose="030F0702030302020204" pitchFamily="66" charset="0"/>
                <a:cs typeface="Comic Sans MS" panose="030F0702030302020204" pitchFamily="66" charset="0"/>
              </a:rPr>
              <a:t>Pederson</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at</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the</a:t>
            </a:r>
            <a:r>
              <a:rPr lang="pt-BR" altLang="en-US" sz="2800" dirty="0">
                <a:latin typeface="Comic Sans MS" panose="030F0702030302020204" pitchFamily="66" charset="0"/>
                <a:cs typeface="Comic Sans MS" panose="030F0702030302020204" pitchFamily="66" charset="0"/>
              </a:rPr>
              <a:t> 16th </a:t>
            </a:r>
            <a:r>
              <a:rPr lang="pt-BR" altLang="en-US" sz="2800" dirty="0" err="1">
                <a:latin typeface="Comic Sans MS" panose="030F0702030302020204" pitchFamily="66" charset="0"/>
                <a:cs typeface="Comic Sans MS" panose="030F0702030302020204" pitchFamily="66" charset="0"/>
              </a:rPr>
              <a:t>Midwest</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Symposium</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on</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Circuit</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Theory</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April</a:t>
            </a:r>
            <a:r>
              <a:rPr lang="pt-BR" altLang="en-US" sz="2800" dirty="0">
                <a:latin typeface="Comic Sans MS" panose="030F0702030302020204" pitchFamily="66" charset="0"/>
                <a:cs typeface="Comic Sans MS" panose="030F0702030302020204" pitchFamily="66" charset="0"/>
              </a:rPr>
              <a:t> 12, 1973[5]</a:t>
            </a:r>
            <a:endParaRPr lang="pt-BR" altLang="en-US" sz="2800"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2800" dirty="0">
                <a:latin typeface="Comic Sans MS" panose="030F0702030302020204" pitchFamily="66" charset="0"/>
                <a:cs typeface="Comic Sans MS" panose="030F0702030302020204" pitchFamily="66" charset="0"/>
              </a:rPr>
              <a:t>SPICE 1 </a:t>
            </a:r>
            <a:r>
              <a:rPr lang="pt-BR" altLang="en-US" sz="2800" dirty="0" err="1">
                <a:latin typeface="Comic Sans MS" panose="030F0702030302020204" pitchFamily="66" charset="0"/>
                <a:cs typeface="Comic Sans MS" panose="030F0702030302020204" pitchFamily="66" charset="0"/>
              </a:rPr>
              <a:t>becomes</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industry</a:t>
            </a:r>
            <a:r>
              <a:rPr lang="pt-BR" altLang="en-US" sz="2800" dirty="0">
                <a:latin typeface="Comic Sans MS" panose="030F0702030302020204" pitchFamily="66" charset="0"/>
                <a:cs typeface="Comic Sans MS" panose="030F0702030302020204" pitchFamily="66" charset="0"/>
              </a:rPr>
              <a:t> standard </a:t>
            </a:r>
            <a:r>
              <a:rPr lang="pt-BR" altLang="en-US" sz="2800" dirty="0" err="1">
                <a:latin typeface="Comic Sans MS" panose="030F0702030302020204" pitchFamily="66" charset="0"/>
                <a:cs typeface="Comic Sans MS" panose="030F0702030302020204" pitchFamily="66" charset="0"/>
              </a:rPr>
              <a:t>simulation</a:t>
            </a:r>
            <a:r>
              <a:rPr lang="pt-BR" altLang="en-US" sz="2800" dirty="0">
                <a:latin typeface="Comic Sans MS" panose="030F0702030302020204" pitchFamily="66" charset="0"/>
                <a:cs typeface="Comic Sans MS" panose="030F0702030302020204" pitchFamily="66" charset="0"/>
              </a:rPr>
              <a:t> tool </a:t>
            </a:r>
            <a:r>
              <a:rPr lang="pt-BR" altLang="en-US" sz="2800" dirty="0" err="1">
                <a:latin typeface="Comic Sans MS" panose="030F0702030302020204" pitchFamily="66" charset="0"/>
                <a:cs typeface="Comic Sans MS" panose="030F0702030302020204" pitchFamily="66" charset="0"/>
              </a:rPr>
              <a:t>running</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on</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large</a:t>
            </a:r>
            <a:r>
              <a:rPr lang="pt-BR" altLang="en-US" sz="2800" dirty="0">
                <a:latin typeface="Comic Sans MS" panose="030F0702030302020204" pitchFamily="66" charset="0"/>
                <a:cs typeface="Comic Sans MS" panose="030F0702030302020204" pitchFamily="66" charset="0"/>
              </a:rPr>
              <a:t> mainframe </a:t>
            </a:r>
            <a:r>
              <a:rPr lang="pt-BR" altLang="en-US" sz="2800" dirty="0" err="1">
                <a:latin typeface="Comic Sans MS" panose="030F0702030302020204" pitchFamily="66" charset="0"/>
                <a:cs typeface="Comic Sans MS" panose="030F0702030302020204" pitchFamily="66" charset="0"/>
              </a:rPr>
              <a:t>computers</a:t>
            </a:r>
            <a:endParaRPr lang="pt-BR" altLang="en-US" sz="2800" dirty="0">
              <a:latin typeface="Comic Sans MS" panose="030F0702030302020204" pitchFamily="66" charset="0"/>
              <a:cs typeface="Comic Sans MS" panose="030F0702030302020204" pitchFamily="66" charset="0"/>
            </a:endParaRPr>
          </a:p>
          <a:p>
            <a:pPr indent="0">
              <a:buFont typeface="Arial" panose="020B0604020202020204" pitchFamily="34" charset="0"/>
              <a:buNone/>
            </a:pPr>
            <a:endParaRPr lang="pt-BR" altLang="en-US" sz="2800" dirty="0">
              <a:latin typeface="Comic Sans MS" panose="030F0702030302020204" pitchFamily="66" charset="0"/>
              <a:cs typeface="Comic Sans MS" panose="030F0702030302020204" pitchFamily="66" charset="0"/>
            </a:endParaRPr>
          </a:p>
          <a:p>
            <a:pPr indent="0" algn="ctr">
              <a:buFont typeface="Arial" panose="020B0604020202020204" pitchFamily="34" charset="0"/>
              <a:buNone/>
            </a:pPr>
            <a:r>
              <a:rPr lang="pt-BR" altLang="en-US" sz="3200" b="1" dirty="0">
                <a:solidFill>
                  <a:srgbClr val="C00000"/>
                </a:solidFill>
                <a:latin typeface="Comic Sans MS" panose="030F0702030302020204" pitchFamily="66" charset="0"/>
                <a:cs typeface="Comic Sans MS" panose="030F0702030302020204" pitchFamily="66" charset="0"/>
              </a:rPr>
              <a:t>Foram desenvolvidas novas versões para SPICE em Berkeley até 1993</a:t>
            </a:r>
            <a:endParaRPr lang="pt-BR" altLang="en-US" sz="3200" b="1" dirty="0">
              <a:solidFill>
                <a:srgbClr val="C00000"/>
              </a:solidFill>
              <a:latin typeface="Comic Sans MS" panose="030F0702030302020204" pitchFamily="66" charset="0"/>
              <a:cs typeface="Comic Sans MS" panose="030F0702030302020204" pitchFamily="66" charset="0"/>
            </a:endParaRP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1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699770"/>
            <a:ext cx="11650345" cy="2138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O zero adicional pode ser cancelado de várias formas. Um delas é acrecentado um resitor em série a C</a:t>
            </a:r>
            <a:r>
              <a:rPr lang="pt-BR" sz="2400" b="1" baseline="-25000" dirty="0" smtClean="0">
                <a:solidFill>
                  <a:schemeClr val="tx1"/>
                </a:solidFill>
                <a:latin typeface="Comic Sans MS" panose="030F0702030302020204" pitchFamily="66" charset="0"/>
              </a:rPr>
              <a:t>C</a:t>
            </a:r>
            <a:r>
              <a:rPr lang="pt-BR" sz="2400" b="1" dirty="0" smtClean="0">
                <a:solidFill>
                  <a:schemeClr val="tx1"/>
                </a:solidFill>
                <a:latin typeface="Comic Sans MS" panose="030F0702030302020204" pitchFamily="66" charset="0"/>
              </a:rPr>
              <a:t>. Com isso se cria um novo polo. A posição deste polo, e portanto o valor do resistor, deve ser projetada para cair próximo do zero adicional. Com isso o efeito deste zero desaparecerá.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6" name="Imagem 5" descr="AmpEstAC"/>
          <p:cNvPicPr>
            <a:picLocks noChangeAspect="1"/>
          </p:cNvPicPr>
          <p:nvPr/>
        </p:nvPicPr>
        <p:blipFill>
          <a:blip r:embed="rId1"/>
          <a:srcRect l="29204" t="9288" r="31857" b="19926"/>
          <a:stretch>
            <a:fillRect/>
          </a:stretch>
        </p:blipFill>
        <p:spPr>
          <a:xfrm>
            <a:off x="3262630" y="2982595"/>
            <a:ext cx="5474335" cy="3738880"/>
          </a:xfrm>
          <a:prstGeom prst="rect">
            <a:avLst/>
          </a:prstGeom>
        </p:spPr>
      </p:pic>
    </p:spTree>
  </p:cSld>
  <p:clrMapOvr>
    <a:masterClrMapping/>
  </p:clrMapOvr>
</p:sld>
</file>

<file path=ppt/slides/slide1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699770"/>
            <a:ext cx="11650345" cy="18453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Circuito com R</a:t>
            </a:r>
            <a:r>
              <a:rPr lang="pt-BR" sz="2400" b="1" baseline="-25000" dirty="0" smtClean="0">
                <a:solidFill>
                  <a:schemeClr val="tx1"/>
                </a:solidFill>
                <a:latin typeface="Comic Sans MS" panose="030F0702030302020204" pitchFamily="66" charset="0"/>
              </a:rPr>
              <a:t>C</a:t>
            </a:r>
            <a:r>
              <a:rPr lang="pt-BR" sz="2400" b="1" dirty="0" smtClean="0">
                <a:solidFill>
                  <a:schemeClr val="tx1"/>
                </a:solidFill>
                <a:latin typeface="Comic Sans MS" panose="030F0702030302020204" pitchFamily="66" charset="0"/>
              </a:rPr>
              <a:t> =30 Ohms </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zero foi praticamente cancelado. O circuito se comporta quase como se tivesse apenas um polo.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 name="Imagem 2" descr="AmpEstAC"/>
          <p:cNvPicPr>
            <a:picLocks noChangeAspect="1"/>
          </p:cNvPicPr>
          <p:nvPr/>
        </p:nvPicPr>
        <p:blipFill>
          <a:blip r:embed="rId1"/>
          <a:stretch>
            <a:fillRect/>
          </a:stretch>
        </p:blipFill>
        <p:spPr>
          <a:xfrm>
            <a:off x="2763520" y="2545080"/>
            <a:ext cx="8729345" cy="4117975"/>
          </a:xfrm>
          <a:prstGeom prst="rect">
            <a:avLst/>
          </a:prstGeom>
        </p:spPr>
      </p:pic>
      <p:sp>
        <p:nvSpPr>
          <p:cNvPr id="12" name="CaixaDeTexto 19"/>
          <p:cNvSpPr txBox="1"/>
          <p:nvPr/>
        </p:nvSpPr>
        <p:spPr>
          <a:xfrm>
            <a:off x="5218430" y="3877310"/>
            <a:ext cx="605790" cy="368300"/>
          </a:xfrm>
          <a:prstGeom prst="rect">
            <a:avLst/>
          </a:prstGeom>
          <a:solidFill>
            <a:schemeClr val="bg1"/>
          </a:solidFill>
        </p:spPr>
        <p:txBody>
          <a:bodyPr wrap="square" rtlCol="0">
            <a:spAutoFit/>
          </a:bodyPr>
          <a:p>
            <a:r>
              <a:rPr lang="pt-BR" dirty="0" smtClean="0"/>
              <a:t>Fase</a:t>
            </a:r>
            <a:endParaRPr lang="pt-BR" dirty="0"/>
          </a:p>
        </p:txBody>
      </p:sp>
      <p:sp>
        <p:nvSpPr>
          <p:cNvPr id="10" name="CaixaDeTexto 19"/>
          <p:cNvSpPr txBox="1"/>
          <p:nvPr/>
        </p:nvSpPr>
        <p:spPr>
          <a:xfrm>
            <a:off x="6394450" y="3143250"/>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29" name="CaixaDeTexto 19"/>
          <p:cNvSpPr txBox="1"/>
          <p:nvPr/>
        </p:nvSpPr>
        <p:spPr>
          <a:xfrm>
            <a:off x="3637280" y="5577840"/>
            <a:ext cx="428561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1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699770"/>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Se comparamos o AmpOp com e sem C</a:t>
            </a:r>
            <a:r>
              <a:rPr lang="pt-BR" sz="2400" b="1" baseline="-25000" dirty="0" smtClean="0">
                <a:solidFill>
                  <a:schemeClr val="tx1"/>
                </a:solidFill>
                <a:latin typeface="Comic Sans MS" panose="030F0702030302020204" pitchFamily="66" charset="0"/>
              </a:rPr>
              <a:t>C</a:t>
            </a:r>
            <a:r>
              <a:rPr lang="pt-BR" sz="2400" b="1" dirty="0" smtClean="0">
                <a:solidFill>
                  <a:schemeClr val="tx1"/>
                </a:solidFill>
                <a:latin typeface="Comic Sans MS" panose="030F0702030302020204" pitchFamily="66" charset="0"/>
              </a:rPr>
              <a:t> veremos que o polo dominante foi reduzido quando o capacitor esta presente. Isso faz o AmpOp mais lento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 name="Imagem 2" descr="AmpEstAC"/>
          <p:cNvPicPr>
            <a:picLocks noChangeAspect="1"/>
          </p:cNvPicPr>
          <p:nvPr/>
        </p:nvPicPr>
        <p:blipFill>
          <a:blip r:embed="rId1"/>
          <a:stretch>
            <a:fillRect/>
          </a:stretch>
        </p:blipFill>
        <p:spPr>
          <a:xfrm>
            <a:off x="6565900" y="2691765"/>
            <a:ext cx="5355590" cy="3727450"/>
          </a:xfrm>
          <a:prstGeom prst="rect">
            <a:avLst/>
          </a:prstGeom>
        </p:spPr>
      </p:pic>
      <p:sp>
        <p:nvSpPr>
          <p:cNvPr id="12" name="CaixaDeTexto 19"/>
          <p:cNvSpPr txBox="1"/>
          <p:nvPr/>
        </p:nvSpPr>
        <p:spPr>
          <a:xfrm>
            <a:off x="5218430" y="3877310"/>
            <a:ext cx="605790" cy="368300"/>
          </a:xfrm>
          <a:prstGeom prst="rect">
            <a:avLst/>
          </a:prstGeom>
          <a:solidFill>
            <a:schemeClr val="bg1"/>
          </a:solidFill>
        </p:spPr>
        <p:txBody>
          <a:bodyPr wrap="square" rtlCol="0">
            <a:spAutoFit/>
          </a:bodyPr>
          <a:p>
            <a:r>
              <a:rPr lang="pt-BR" dirty="0" smtClean="0"/>
              <a:t>Fase</a:t>
            </a:r>
            <a:endParaRPr lang="pt-BR" dirty="0"/>
          </a:p>
        </p:txBody>
      </p:sp>
      <p:pic>
        <p:nvPicPr>
          <p:cNvPr id="4" name="Imagem 3" descr="AmpEstAC"/>
          <p:cNvPicPr>
            <a:picLocks noChangeAspect="1"/>
          </p:cNvPicPr>
          <p:nvPr/>
        </p:nvPicPr>
        <p:blipFill>
          <a:blip r:embed="rId2"/>
          <a:stretch>
            <a:fillRect/>
          </a:stretch>
        </p:blipFill>
        <p:spPr>
          <a:xfrm>
            <a:off x="271145" y="2632075"/>
            <a:ext cx="5835650" cy="3787140"/>
          </a:xfrm>
          <a:prstGeom prst="rect">
            <a:avLst/>
          </a:prstGeom>
        </p:spPr>
      </p:pic>
      <p:sp>
        <p:nvSpPr>
          <p:cNvPr id="5" name="CaixaDeTexto 19"/>
          <p:cNvSpPr txBox="1"/>
          <p:nvPr/>
        </p:nvSpPr>
        <p:spPr>
          <a:xfrm>
            <a:off x="6816725" y="2292985"/>
            <a:ext cx="4406265" cy="460375"/>
          </a:xfrm>
          <a:prstGeom prst="rect">
            <a:avLst/>
          </a:prstGeom>
          <a:solidFill>
            <a:schemeClr val="bg1"/>
          </a:solidFill>
        </p:spPr>
        <p:txBody>
          <a:bodyPr wrap="square" rtlCol="0">
            <a:spAutoFit/>
          </a:bodyPr>
          <a:p>
            <a:r>
              <a:rPr lang="pt-BR" sz="2400" dirty="0" smtClean="0"/>
              <a:t>Tensão de saída x V+ com (C</a:t>
            </a:r>
            <a:r>
              <a:rPr lang="pt-BR" sz="2400" baseline="-25000" dirty="0" smtClean="0"/>
              <a:t>C</a:t>
            </a:r>
            <a:r>
              <a:rPr lang="pt-BR" sz="2400" dirty="0" smtClean="0"/>
              <a:t> + R</a:t>
            </a:r>
            <a:r>
              <a:rPr lang="pt-BR" sz="2400" baseline="-25000" dirty="0" smtClean="0"/>
              <a:t>C</a:t>
            </a:r>
            <a:r>
              <a:rPr lang="pt-BR" sz="2400" dirty="0" smtClean="0"/>
              <a:t>)</a:t>
            </a:r>
            <a:endParaRPr lang="pt-BR" sz="2400" dirty="0" smtClean="0"/>
          </a:p>
        </p:txBody>
      </p:sp>
      <p:sp>
        <p:nvSpPr>
          <p:cNvPr id="6" name="CaixaDeTexto 19"/>
          <p:cNvSpPr txBox="1"/>
          <p:nvPr/>
        </p:nvSpPr>
        <p:spPr>
          <a:xfrm>
            <a:off x="1607820" y="2292985"/>
            <a:ext cx="2736850" cy="460375"/>
          </a:xfrm>
          <a:prstGeom prst="rect">
            <a:avLst/>
          </a:prstGeom>
          <a:solidFill>
            <a:schemeClr val="bg1"/>
          </a:solidFill>
        </p:spPr>
        <p:txBody>
          <a:bodyPr wrap="square" rtlCol="0">
            <a:spAutoFit/>
          </a:bodyPr>
          <a:p>
            <a:r>
              <a:rPr lang="pt-BR" sz="2400" dirty="0" smtClean="0"/>
              <a:t>Tensão de saída x V+</a:t>
            </a:r>
            <a:endParaRPr lang="pt-BR" sz="2400" baseline="-25000" dirty="0" smtClean="0"/>
          </a:p>
        </p:txBody>
      </p:sp>
    </p:spTree>
  </p:cSld>
  <p:clrMapOvr>
    <a:masterClrMapping/>
  </p:clrMapOvr>
</p:sld>
</file>

<file path=ppt/slides/slide1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18770" y="481965"/>
            <a:ext cx="11631295" cy="178371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Aplicacões de AmpOp</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Conversor D/A em tensão: caso apliquemos um AmpOp na saida de um conv. D/A em corrente, obteremos um conversor de tensão. AmpOp tem que ser compensado neste caso</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38" name="Grupo 37"/>
          <p:cNvGrpSpPr/>
          <p:nvPr/>
        </p:nvGrpSpPr>
        <p:grpSpPr>
          <a:xfrm rot="16200000">
            <a:off x="1039673" y="4233227"/>
            <a:ext cx="2574066" cy="1655142"/>
            <a:chOff x="7493" y="6485"/>
            <a:chExt cx="3305" cy="2053"/>
          </a:xfrm>
        </p:grpSpPr>
        <p:sp>
          <p:nvSpPr>
            <p:cNvPr id="3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40" name="Group 147"/>
            <p:cNvGrpSpPr/>
            <p:nvPr/>
          </p:nvGrpSpPr>
          <p:grpSpPr bwMode="auto">
            <a:xfrm rot="5400000">
              <a:off x="8020" y="6975"/>
              <a:ext cx="792" cy="680"/>
              <a:chOff x="2834" y="2568"/>
              <a:chExt cx="317" cy="272"/>
            </a:xfrm>
          </p:grpSpPr>
          <p:sp>
            <p:nvSpPr>
              <p:cNvPr id="4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47"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48" name="Conector Reto 47"/>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9" name="Rectangle 140"/>
            <p:cNvSpPr>
              <a:spLocks noChangeArrowheads="1"/>
            </p:cNvSpPr>
            <p:nvPr/>
          </p:nvSpPr>
          <p:spPr bwMode="auto">
            <a:xfrm rot="5400000" flipH="1">
              <a:off x="9983" y="7409"/>
              <a:ext cx="1038"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V</a:t>
              </a:r>
              <a:r>
                <a:rPr lang="pt-BR" sz="2400" baseline="-25000" dirty="0"/>
                <a:t>DD</a:t>
              </a:r>
              <a:endParaRPr lang="pt-BR" sz="2400" baseline="-25000" dirty="0" smtClean="0"/>
            </a:p>
          </p:txBody>
        </p:sp>
      </p:grpSp>
      <p:cxnSp>
        <p:nvCxnSpPr>
          <p:cNvPr id="6" name="Conector de Seta Reta 50"/>
          <p:cNvCxnSpPr/>
          <p:nvPr/>
        </p:nvCxnSpPr>
        <p:spPr>
          <a:xfrm rot="16200000" flipV="1">
            <a:off x="2383155" y="46418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7" name="Rectangle 140"/>
          <p:cNvSpPr>
            <a:spLocks noChangeArrowheads="1"/>
          </p:cNvSpPr>
          <p:nvPr/>
        </p:nvSpPr>
        <p:spPr bwMode="auto">
          <a:xfrm flipH="1">
            <a:off x="2498725" y="43630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8" name="Forma livre 53"/>
          <p:cNvSpPr/>
          <p:nvPr/>
        </p:nvSpPr>
        <p:spPr>
          <a:xfrm>
            <a:off x="1849755" y="50520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8" name="Retângulo 57"/>
          <p:cNvSpPr/>
          <p:nvPr/>
        </p:nvSpPr>
        <p:spPr>
          <a:xfrm>
            <a:off x="2391410" y="449961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9" name="Grupo 58"/>
          <p:cNvGrpSpPr/>
          <p:nvPr/>
        </p:nvGrpSpPr>
        <p:grpSpPr>
          <a:xfrm rot="16200000">
            <a:off x="4468066" y="4868918"/>
            <a:ext cx="1665939" cy="1293155"/>
            <a:chOff x="7493" y="6919"/>
            <a:chExt cx="2139" cy="1604"/>
          </a:xfrm>
        </p:grpSpPr>
        <p:sp>
          <p:nvSpPr>
            <p:cNvPr id="14"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7"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18" name="Conector de Seta Reta 79"/>
          <p:cNvCxnSpPr/>
          <p:nvPr/>
        </p:nvCxnSpPr>
        <p:spPr>
          <a:xfrm rot="16200000" flipV="1">
            <a:off x="5112385" y="452818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Rectangle 140"/>
          <p:cNvSpPr>
            <a:spLocks noChangeArrowheads="1"/>
          </p:cNvSpPr>
          <p:nvPr/>
        </p:nvSpPr>
        <p:spPr bwMode="auto">
          <a:xfrm flipH="1">
            <a:off x="5338445" y="43630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2I</a:t>
            </a:r>
            <a:r>
              <a:rPr lang="pt-BR" sz="2000" baseline="-25000" dirty="0"/>
              <a:t>0</a:t>
            </a:r>
            <a:endParaRPr lang="pt-BR" sz="2000" baseline="-25000" dirty="0"/>
          </a:p>
        </p:txBody>
      </p:sp>
      <p:cxnSp>
        <p:nvCxnSpPr>
          <p:cNvPr id="20" name="Conector Reto 81"/>
          <p:cNvCxnSpPr/>
          <p:nvPr/>
        </p:nvCxnSpPr>
        <p:spPr>
          <a:xfrm>
            <a:off x="3677285" y="5629275"/>
            <a:ext cx="65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a:off x="5418191" y="4971318"/>
            <a:ext cx="1450979" cy="1293155"/>
            <a:chOff x="7493" y="6919"/>
            <a:chExt cx="1863" cy="1604"/>
          </a:xfrm>
        </p:grpSpPr>
        <p:sp>
          <p:nvSpPr>
            <p:cNvPr id="2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6" name="Group 147"/>
            <p:cNvGrpSpPr/>
            <p:nvPr/>
          </p:nvGrpSpPr>
          <p:grpSpPr bwMode="auto">
            <a:xfrm rot="5400000">
              <a:off x="8020" y="6975"/>
              <a:ext cx="792" cy="680"/>
              <a:chOff x="2834" y="2568"/>
              <a:chExt cx="317" cy="272"/>
            </a:xfrm>
          </p:grpSpPr>
          <p:sp>
            <p:nvSpPr>
              <p:cNvPr id="2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69" name="Conector Reto 68"/>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36" name="Conector Reto 84"/>
          <p:cNvCxnSpPr/>
          <p:nvPr/>
        </p:nvCxnSpPr>
        <p:spPr>
          <a:xfrm>
            <a:off x="5281295" y="490093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85"/>
          <p:cNvGrpSpPr/>
          <p:nvPr/>
        </p:nvGrpSpPr>
        <p:grpSpPr>
          <a:xfrm rot="16200000">
            <a:off x="7298807" y="4877897"/>
            <a:ext cx="1665939" cy="1271387"/>
            <a:chOff x="7493" y="6919"/>
            <a:chExt cx="2139" cy="1577"/>
          </a:xfrm>
        </p:grpSpPr>
        <p:sp>
          <p:nvSpPr>
            <p:cNvPr id="8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88" name="Group 147"/>
            <p:cNvGrpSpPr/>
            <p:nvPr/>
          </p:nvGrpSpPr>
          <p:grpSpPr bwMode="auto">
            <a:xfrm rot="5400000">
              <a:off x="8020" y="6975"/>
              <a:ext cx="792" cy="680"/>
              <a:chOff x="2834" y="2568"/>
              <a:chExt cx="317" cy="272"/>
            </a:xfrm>
          </p:grpSpPr>
          <p:sp>
            <p:nvSpPr>
              <p:cNvPr id="8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0" name="Rectangle 142"/>
            <p:cNvSpPr>
              <a:spLocks noChangeArrowheads="1"/>
            </p:cNvSpPr>
            <p:nvPr/>
          </p:nvSpPr>
          <p:spPr bwMode="auto">
            <a:xfrm rot="5400000" flipH="1">
              <a:off x="8374" y="785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n3</a:t>
              </a:r>
              <a:endParaRPr lang="pt-BR" baseline="-25000" dirty="0"/>
            </a:p>
          </p:txBody>
        </p:sp>
        <p:cxnSp>
          <p:nvCxnSpPr>
            <p:cNvPr id="111" name="Conector Reto 94"/>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113" name="Conector de Seta Reta 96"/>
          <p:cNvCxnSpPr/>
          <p:nvPr/>
        </p:nvCxnSpPr>
        <p:spPr>
          <a:xfrm rot="16200000" flipV="1">
            <a:off x="7938770" y="445706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14" name="Rectangle 140"/>
          <p:cNvSpPr>
            <a:spLocks noChangeArrowheads="1"/>
          </p:cNvSpPr>
          <p:nvPr/>
        </p:nvSpPr>
        <p:spPr bwMode="auto">
          <a:xfrm flipH="1">
            <a:off x="8167370" y="43884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4I</a:t>
            </a:r>
            <a:r>
              <a:rPr lang="pt-BR" sz="2000" baseline="-25000" dirty="0"/>
              <a:t>0</a:t>
            </a:r>
            <a:endParaRPr lang="pt-BR" sz="2000" baseline="-25000" dirty="0"/>
          </a:p>
        </p:txBody>
      </p:sp>
      <p:grpSp>
        <p:nvGrpSpPr>
          <p:cNvPr id="115" name="Grupo 98"/>
          <p:cNvGrpSpPr/>
          <p:nvPr/>
        </p:nvGrpSpPr>
        <p:grpSpPr>
          <a:xfrm rot="16200000">
            <a:off x="8224343" y="5011871"/>
            <a:ext cx="1450979" cy="1222209"/>
            <a:chOff x="7493" y="6919"/>
            <a:chExt cx="1863" cy="1516"/>
          </a:xfrm>
        </p:grpSpPr>
        <p:sp>
          <p:nvSpPr>
            <p:cNvPr id="116"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7" name="Group 147"/>
            <p:cNvGrpSpPr/>
            <p:nvPr/>
          </p:nvGrpSpPr>
          <p:grpSpPr bwMode="auto">
            <a:xfrm rot="5400000">
              <a:off x="8020" y="6975"/>
              <a:ext cx="792" cy="680"/>
              <a:chOff x="2834" y="2568"/>
              <a:chExt cx="317" cy="272"/>
            </a:xfrm>
          </p:grpSpPr>
          <p:sp>
            <p:nvSpPr>
              <p:cNvPr id="11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23" name="Rectangle 142"/>
            <p:cNvSpPr>
              <a:spLocks noChangeArrowheads="1"/>
            </p:cNvSpPr>
            <p:nvPr/>
          </p:nvSpPr>
          <p:spPr bwMode="auto">
            <a:xfrm rot="5400000" flipH="1">
              <a:off x="8366" y="779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n4</a:t>
              </a:r>
              <a:endParaRPr lang="pt-BR" baseline="-25000" dirty="0"/>
            </a:p>
          </p:txBody>
        </p:sp>
        <p:cxnSp>
          <p:nvCxnSpPr>
            <p:cNvPr id="124" name="Conector Reto 107"/>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126" name="Conector Reto 109"/>
          <p:cNvCxnSpPr/>
          <p:nvPr/>
        </p:nvCxnSpPr>
        <p:spPr>
          <a:xfrm>
            <a:off x="8122920" y="4907280"/>
            <a:ext cx="165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rot="16200000">
            <a:off x="9021566" y="5004686"/>
            <a:ext cx="1422941" cy="1254457"/>
            <a:chOff x="7493" y="6919"/>
            <a:chExt cx="1827" cy="1556"/>
          </a:xfrm>
        </p:grpSpPr>
        <p:sp>
          <p:nvSpPr>
            <p:cNvPr id="138" name="Line 56"/>
            <p:cNvSpPr>
              <a:spLocks noChangeShapeType="1"/>
            </p:cNvSpPr>
            <p:nvPr/>
          </p:nvSpPr>
          <p:spPr bwMode="auto">
            <a:xfrm rot="5400000" flipH="1">
              <a:off x="9041" y="7432"/>
              <a:ext cx="2" cy="555"/>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9" name="Group 147"/>
            <p:cNvGrpSpPr/>
            <p:nvPr/>
          </p:nvGrpSpPr>
          <p:grpSpPr bwMode="auto">
            <a:xfrm rot="5400000">
              <a:off x="8020" y="6975"/>
              <a:ext cx="792" cy="680"/>
              <a:chOff x="2834" y="2568"/>
              <a:chExt cx="317" cy="272"/>
            </a:xfrm>
          </p:grpSpPr>
          <p:sp>
            <p:nvSpPr>
              <p:cNvPr id="1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5" name="Rectangle 142"/>
            <p:cNvSpPr>
              <a:spLocks noChangeArrowheads="1"/>
            </p:cNvSpPr>
            <p:nvPr/>
          </p:nvSpPr>
          <p:spPr bwMode="auto">
            <a:xfrm rot="5400000" flipH="1">
              <a:off x="8354" y="783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n5</a:t>
              </a:r>
              <a:endParaRPr lang="pt-BR" baseline="-25000" dirty="0"/>
            </a:p>
          </p:txBody>
        </p:sp>
        <p:cxnSp>
          <p:nvCxnSpPr>
            <p:cNvPr id="146" name="Conector Reto 145"/>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150" name="Grupo 149"/>
          <p:cNvGrpSpPr/>
          <p:nvPr/>
        </p:nvGrpSpPr>
        <p:grpSpPr>
          <a:xfrm rot="16200000">
            <a:off x="9869541" y="4974493"/>
            <a:ext cx="1450979" cy="1293155"/>
            <a:chOff x="7493" y="6919"/>
            <a:chExt cx="1863" cy="1604"/>
          </a:xfrm>
        </p:grpSpPr>
        <p:sp>
          <p:nvSpPr>
            <p:cNvPr id="151"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2" name="Group 147"/>
            <p:cNvGrpSpPr/>
            <p:nvPr/>
          </p:nvGrpSpPr>
          <p:grpSpPr bwMode="auto">
            <a:xfrm rot="5400000">
              <a:off x="8020" y="6975"/>
              <a:ext cx="792" cy="680"/>
              <a:chOff x="2834" y="2568"/>
              <a:chExt cx="317" cy="272"/>
            </a:xfrm>
          </p:grpSpPr>
          <p:sp>
            <p:nvSpPr>
              <p:cNvPr id="1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8"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n6</a:t>
              </a:r>
              <a:endParaRPr lang="pt-BR" baseline="-25000" dirty="0"/>
            </a:p>
          </p:txBody>
        </p:sp>
        <p:cxnSp>
          <p:nvCxnSpPr>
            <p:cNvPr id="159" name="Conector Reto 158"/>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161" name="Conector Reto 160"/>
          <p:cNvCxnSpPr/>
          <p:nvPr/>
        </p:nvCxnSpPr>
        <p:spPr>
          <a:xfrm>
            <a:off x="9747885" y="489839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2531010" y="4275522"/>
            <a:ext cx="1665939" cy="2504077"/>
            <a:chOff x="7493" y="5417"/>
            <a:chExt cx="2139" cy="3106"/>
          </a:xfrm>
        </p:grpSpPr>
        <p:sp>
          <p:nvSpPr>
            <p:cNvPr id="12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269" y="6224"/>
              <a:ext cx="2293" cy="680"/>
              <a:chOff x="2233" y="2568"/>
              <a:chExt cx="918" cy="272"/>
            </a:xfrm>
          </p:grpSpPr>
          <p:sp>
            <p:nvSpPr>
              <p:cNvPr id="1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233" y="2697"/>
                <a:ext cx="840"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n0</a:t>
              </a:r>
              <a:endParaRPr lang="pt-BR" baseline="-25000" dirty="0"/>
            </a:p>
          </p:txBody>
        </p:sp>
        <p:cxnSp>
          <p:nvCxnSpPr>
            <p:cNvPr id="136" name="Conector Reto 11"/>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149" name="Conector de Seta Reta 13"/>
          <p:cNvCxnSpPr/>
          <p:nvPr/>
        </p:nvCxnSpPr>
        <p:spPr>
          <a:xfrm rot="16200000" flipV="1">
            <a:off x="3768090" y="448310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Rectangle 140"/>
          <p:cNvSpPr>
            <a:spLocks noChangeArrowheads="1"/>
          </p:cNvSpPr>
          <p:nvPr/>
        </p:nvSpPr>
        <p:spPr bwMode="auto">
          <a:xfrm flipH="1">
            <a:off x="3980815" y="43376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grpSp>
        <p:nvGrpSpPr>
          <p:cNvPr id="163" name="Grupo 15"/>
          <p:cNvGrpSpPr/>
          <p:nvPr/>
        </p:nvGrpSpPr>
        <p:grpSpPr>
          <a:xfrm rot="16200000">
            <a:off x="3111297" y="3534252"/>
            <a:ext cx="1450979" cy="1054518"/>
            <a:chOff x="7493" y="6919"/>
            <a:chExt cx="1863" cy="1308"/>
          </a:xfrm>
        </p:grpSpPr>
        <p:sp>
          <p:nvSpPr>
            <p:cNvPr id="16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65" name="Group 147"/>
            <p:cNvGrpSpPr/>
            <p:nvPr/>
          </p:nvGrpSpPr>
          <p:grpSpPr bwMode="auto">
            <a:xfrm rot="5400000">
              <a:off x="8020" y="6975"/>
              <a:ext cx="792" cy="680"/>
              <a:chOff x="2834" y="2568"/>
              <a:chExt cx="317" cy="272"/>
            </a:xfrm>
          </p:grpSpPr>
          <p:sp>
            <p:nvSpPr>
              <p:cNvPr id="16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1" name="Rectangle 142"/>
            <p:cNvSpPr>
              <a:spLocks noChangeArrowheads="1"/>
            </p:cNvSpPr>
            <p:nvPr/>
          </p:nvSpPr>
          <p:spPr bwMode="auto">
            <a:xfrm rot="5400000" flipH="1">
              <a:off x="8112" y="7584"/>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72" name="Conector Reto 29"/>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upo 30"/>
          <p:cNvGrpSpPr/>
          <p:nvPr/>
        </p:nvGrpSpPr>
        <p:grpSpPr>
          <a:xfrm rot="16200000">
            <a:off x="4416299" y="3544970"/>
            <a:ext cx="1450979" cy="992440"/>
            <a:chOff x="7493" y="6919"/>
            <a:chExt cx="1863" cy="1231"/>
          </a:xfrm>
        </p:grpSpPr>
        <p:sp>
          <p:nvSpPr>
            <p:cNvPr id="17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75" name="Group 147"/>
            <p:cNvGrpSpPr/>
            <p:nvPr/>
          </p:nvGrpSpPr>
          <p:grpSpPr bwMode="auto">
            <a:xfrm rot="5400000">
              <a:off x="8020" y="6975"/>
              <a:ext cx="792" cy="680"/>
              <a:chOff x="2834" y="2568"/>
              <a:chExt cx="317" cy="272"/>
            </a:xfrm>
          </p:grpSpPr>
          <p:sp>
            <p:nvSpPr>
              <p:cNvPr id="17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81" name="Rectangle 142"/>
            <p:cNvSpPr>
              <a:spLocks noChangeArrowheads="1"/>
            </p:cNvSpPr>
            <p:nvPr/>
          </p:nvSpPr>
          <p:spPr bwMode="auto">
            <a:xfrm rot="5400000" flipH="1">
              <a:off x="8120" y="7507"/>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82" name="Conector Reto 73"/>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upo 74"/>
          <p:cNvGrpSpPr/>
          <p:nvPr/>
        </p:nvGrpSpPr>
        <p:grpSpPr>
          <a:xfrm rot="16200000">
            <a:off x="7242926" y="3544728"/>
            <a:ext cx="1450979" cy="982766"/>
            <a:chOff x="7493" y="6919"/>
            <a:chExt cx="1863" cy="1219"/>
          </a:xfrm>
        </p:grpSpPr>
        <p:sp>
          <p:nvSpPr>
            <p:cNvPr id="18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5" name="Group 147"/>
            <p:cNvGrpSpPr/>
            <p:nvPr/>
          </p:nvGrpSpPr>
          <p:grpSpPr bwMode="auto">
            <a:xfrm rot="5400000">
              <a:off x="8020" y="6975"/>
              <a:ext cx="792" cy="680"/>
              <a:chOff x="2834" y="2568"/>
              <a:chExt cx="317" cy="272"/>
            </a:xfrm>
          </p:grpSpPr>
          <p:sp>
            <p:nvSpPr>
              <p:cNvPr id="1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1" name="Rectangle 142"/>
            <p:cNvSpPr>
              <a:spLocks noChangeArrowheads="1"/>
            </p:cNvSpPr>
            <p:nvPr/>
          </p:nvSpPr>
          <p:spPr bwMode="auto">
            <a:xfrm rot="5400000" flipH="1">
              <a:off x="8107" y="74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92" name="Conector Reto 112"/>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3" name="Conector Reto 113"/>
          <p:cNvCxnSpPr/>
          <p:nvPr/>
        </p:nvCxnSpPr>
        <p:spPr>
          <a:xfrm>
            <a:off x="3945890" y="3336290"/>
            <a:ext cx="550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4" name="Rectangle 140"/>
          <p:cNvSpPr>
            <a:spLocks noChangeArrowheads="1"/>
          </p:cNvSpPr>
          <p:nvPr/>
        </p:nvSpPr>
        <p:spPr bwMode="auto">
          <a:xfrm flipH="1">
            <a:off x="8703310" y="29464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195" name="Rectangle 140"/>
          <p:cNvSpPr>
            <a:spLocks noChangeArrowheads="1"/>
          </p:cNvSpPr>
          <p:nvPr/>
        </p:nvSpPr>
        <p:spPr bwMode="auto">
          <a:xfrm rot="21600000" flipH="1">
            <a:off x="2901596" y="3669463"/>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A0</a:t>
            </a:r>
            <a:endParaRPr lang="pt-BR" sz="2400" baseline="-25000" dirty="0" smtClean="0"/>
          </a:p>
        </p:txBody>
      </p:sp>
      <p:sp>
        <p:nvSpPr>
          <p:cNvPr id="196" name="Rectangle 140"/>
          <p:cNvSpPr>
            <a:spLocks noChangeArrowheads="1"/>
          </p:cNvSpPr>
          <p:nvPr/>
        </p:nvSpPr>
        <p:spPr bwMode="auto">
          <a:xfrm rot="21600000" flipH="1">
            <a:off x="4363720" y="3649345"/>
            <a:ext cx="6096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A1</a:t>
            </a:r>
            <a:endParaRPr lang="pt-BR" sz="2400" baseline="-25000" dirty="0" smtClean="0"/>
          </a:p>
        </p:txBody>
      </p:sp>
      <p:sp>
        <p:nvSpPr>
          <p:cNvPr id="197" name="Rectangle 140"/>
          <p:cNvSpPr>
            <a:spLocks noChangeArrowheads="1"/>
          </p:cNvSpPr>
          <p:nvPr/>
        </p:nvSpPr>
        <p:spPr bwMode="auto">
          <a:xfrm rot="21600000" flipH="1">
            <a:off x="7116726" y="3649143"/>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A2</a:t>
            </a:r>
            <a:endParaRPr lang="pt-BR" sz="2400" baseline="-25000" dirty="0" smtClean="0"/>
          </a:p>
        </p:txBody>
      </p:sp>
      <mc:AlternateContent xmlns:mc="http://schemas.openxmlformats.org/markup-compatibility/2006">
        <mc:Choice xmlns:a14="http://schemas.microsoft.com/office/drawing/2010/main" Requires="a14">
          <p:sp>
            <p:nvSpPr>
              <p:cNvPr id="198" name="Caixa de Texto 5"/>
              <p:cNvSpPr txBox="1"/>
              <p:nvPr/>
            </p:nvSpPr>
            <p:spPr>
              <a:xfrm>
                <a:off x="3936365" y="2073921"/>
                <a:ext cx="4212590" cy="46037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98" name="Caixa de Texto 5"/>
              <p:cNvSpPr txBox="1">
                <a:spLocks noRot="1" noChangeAspect="1" noMove="1" noResize="1" noEditPoints="1" noAdjustHandles="1" noChangeArrowheads="1" noChangeShapeType="1" noTextEdit="1"/>
              </p:cNvSpPr>
              <p:nvPr/>
            </p:nvSpPr>
            <p:spPr>
              <a:xfrm>
                <a:off x="3936365" y="2073921"/>
                <a:ext cx="4212590" cy="460375"/>
              </a:xfrm>
              <a:prstGeom prst="rect">
                <a:avLst/>
              </a:prstGeom>
              <a:blipFill rotWithShape="1">
                <a:blip r:embed="rId1"/>
                <a:stretch>
                  <a:fillRect t="-6623" b="2"/>
                </a:stretch>
              </a:blipFill>
              <a:ln w="38100">
                <a:noFill/>
              </a:ln>
            </p:spPr>
            <p:txBody>
              <a:bodyPr/>
              <a:lstStyle/>
              <a:p>
                <a:r>
                  <a:rPr lang="pt-BR" altLang="en-US">
                    <a:noFill/>
                  </a:rPr>
                  <a:t> </a:t>
                </a:r>
              </a:p>
            </p:txBody>
          </p:sp>
        </mc:Fallback>
      </mc:AlternateContent>
      <p:grpSp>
        <p:nvGrpSpPr>
          <p:cNvPr id="10" name="Grupo 9"/>
          <p:cNvGrpSpPr/>
          <p:nvPr/>
        </p:nvGrpSpPr>
        <p:grpSpPr>
          <a:xfrm>
            <a:off x="9417050" y="3145790"/>
            <a:ext cx="1617345" cy="1035050"/>
            <a:chOff x="2026508" y="4098528"/>
            <a:chExt cx="2265405" cy="1403268"/>
          </a:xfrm>
        </p:grpSpPr>
        <p:sp>
          <p:nvSpPr>
            <p:cNvPr id="11" name="Triângulo isósceles 10"/>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2" name="Conector Reto 11"/>
            <p:cNvCxnSpPr>
              <a:stCxn id="11"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CaixaDeTexto 8"/>
            <p:cNvSpPr txBox="1"/>
            <p:nvPr/>
          </p:nvSpPr>
          <p:spPr>
            <a:xfrm>
              <a:off x="2484577" y="4877643"/>
              <a:ext cx="505456" cy="624153"/>
            </a:xfrm>
            <a:prstGeom prst="rect">
              <a:avLst/>
            </a:prstGeom>
            <a:noFill/>
          </p:spPr>
          <p:txBody>
            <a:bodyPr wrap="square" rtlCol="0">
              <a:spAutoFit/>
            </a:bodyPr>
            <a:p>
              <a:r>
                <a:rPr lang="pt-BR" sz="2400" dirty="0" smtClean="0"/>
                <a:t>+</a:t>
              </a:r>
              <a:endParaRPr lang="pt-BR" sz="2400" dirty="0"/>
            </a:p>
          </p:txBody>
        </p:sp>
        <p:sp>
          <p:nvSpPr>
            <p:cNvPr id="30" name="CaixaDeTexto 9"/>
            <p:cNvSpPr txBox="1"/>
            <p:nvPr/>
          </p:nvSpPr>
          <p:spPr>
            <a:xfrm>
              <a:off x="2504529" y="4098528"/>
              <a:ext cx="363296" cy="624153"/>
            </a:xfrm>
            <a:prstGeom prst="rect">
              <a:avLst/>
            </a:prstGeom>
            <a:noFill/>
          </p:spPr>
          <p:txBody>
            <a:bodyPr wrap="square" rtlCol="0">
              <a:spAutoFit/>
            </a:bodyPr>
            <a:p>
              <a:r>
                <a:rPr lang="pt-BR" sz="2400" dirty="0"/>
                <a:t>-</a:t>
              </a:r>
              <a:endParaRPr lang="pt-BR" sz="2400" dirty="0"/>
            </a:p>
          </p:txBody>
        </p:sp>
        <p:sp>
          <p:nvSpPr>
            <p:cNvPr id="33" name="CaixaDeTexto 10"/>
            <p:cNvSpPr txBox="1"/>
            <p:nvPr/>
          </p:nvSpPr>
          <p:spPr>
            <a:xfrm>
              <a:off x="3350885" y="4098528"/>
              <a:ext cx="941028" cy="624153"/>
            </a:xfrm>
            <a:prstGeom prst="rect">
              <a:avLst/>
            </a:prstGeom>
            <a:noFill/>
          </p:spPr>
          <p:txBody>
            <a:bodyPr wrap="square" rtlCol="0">
              <a:spAutoFit/>
            </a:bodyPr>
            <a:p>
              <a:r>
                <a:rPr lang="pt-BR" sz="2400" dirty="0" smtClean="0"/>
                <a:t>V</a:t>
              </a:r>
              <a:r>
                <a:rPr lang="pt-BR" sz="2400" baseline="-25000" dirty="0" smtClean="0"/>
                <a:t>out</a:t>
              </a:r>
              <a:endParaRPr lang="pt-BR" sz="2400" dirty="0"/>
            </a:p>
          </p:txBody>
        </p:sp>
      </p:grpSp>
      <p:cxnSp>
        <p:nvCxnSpPr>
          <p:cNvPr id="55" name="Conector Reto 54"/>
          <p:cNvCxnSpPr/>
          <p:nvPr/>
        </p:nvCxnSpPr>
        <p:spPr>
          <a:xfrm rot="21600000">
            <a:off x="9418072" y="3978624"/>
            <a:ext cx="5643" cy="324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Grupo 59"/>
          <p:cNvGrpSpPr/>
          <p:nvPr/>
        </p:nvGrpSpPr>
        <p:grpSpPr>
          <a:xfrm rot="0" flipH="1">
            <a:off x="9592310" y="2534285"/>
            <a:ext cx="1440180" cy="234950"/>
            <a:chOff x="4144041" y="3524056"/>
            <a:chExt cx="1440140" cy="255373"/>
          </a:xfrm>
        </p:grpSpPr>
        <p:cxnSp>
          <p:nvCxnSpPr>
            <p:cNvPr id="61" name="Conector Reto 79"/>
            <p:cNvCxnSpPr/>
            <p:nvPr/>
          </p:nvCxnSpPr>
          <p:spPr>
            <a:xfrm flipV="1">
              <a:off x="4144041" y="3630590"/>
              <a:ext cx="14401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rot="21600000">
            <a:off x="11017637" y="2623534"/>
            <a:ext cx="0" cy="1044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rot="21600000">
            <a:off x="9597777" y="2623534"/>
            <a:ext cx="0" cy="72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Rectangle 140"/>
          <p:cNvSpPr>
            <a:spLocks noChangeArrowheads="1"/>
          </p:cNvSpPr>
          <p:nvPr/>
        </p:nvSpPr>
        <p:spPr bwMode="auto">
          <a:xfrm rot="21600000" flipH="1">
            <a:off x="9887082" y="2135276"/>
            <a:ext cx="89085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out</a:t>
            </a:r>
            <a:endParaRPr lang="pt-BR" sz="2000" baseline="-25000" dirty="0"/>
          </a:p>
        </p:txBody>
      </p:sp>
      <p:sp>
        <p:nvSpPr>
          <p:cNvPr id="75" name="Rectangle 140"/>
          <p:cNvSpPr>
            <a:spLocks noChangeArrowheads="1"/>
          </p:cNvSpPr>
          <p:nvPr/>
        </p:nvSpPr>
        <p:spPr bwMode="auto">
          <a:xfrm rot="21600000" flipH="1">
            <a:off x="4501013" y="6176994"/>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V</a:t>
            </a:r>
            <a:r>
              <a:rPr lang="pt-BR" sz="2400" baseline="-25000" dirty="0"/>
              <a:t>SS</a:t>
            </a:r>
            <a:endParaRPr lang="pt-BR" sz="2400" baseline="-25000" dirty="0" smtClean="0"/>
          </a:p>
        </p:txBody>
      </p:sp>
      <p:cxnSp>
        <p:nvCxnSpPr>
          <p:cNvPr id="77" name="Conector Reto 76"/>
          <p:cNvCxnSpPr/>
          <p:nvPr/>
        </p:nvCxnSpPr>
        <p:spPr>
          <a:xfrm>
            <a:off x="9312776" y="430261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8" name="Caixa de Texto 5"/>
              <p:cNvSpPr txBox="1"/>
              <p:nvPr/>
            </p:nvSpPr>
            <p:spPr>
              <a:xfrm>
                <a:off x="3916680" y="2632086"/>
                <a:ext cx="4543425" cy="46037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78" name="Caixa de Texto 5"/>
              <p:cNvSpPr txBox="1">
                <a:spLocks noRot="1" noChangeAspect="1" noMove="1" noResize="1" noEditPoints="1" noAdjustHandles="1" noChangeArrowheads="1" noChangeShapeType="1" noTextEdit="1"/>
              </p:cNvSpPr>
              <p:nvPr/>
            </p:nvSpPr>
            <p:spPr>
              <a:xfrm>
                <a:off x="3916680" y="2632086"/>
                <a:ext cx="4543425" cy="460375"/>
              </a:xfrm>
              <a:prstGeom prst="rect">
                <a:avLst/>
              </a:prstGeom>
              <a:blipFill rotWithShape="1">
                <a:blip r:embed="rId2"/>
                <a:stretch>
                  <a:fillRect t="-6623" b="2"/>
                </a:stretch>
              </a:blipFill>
              <a:ln w="38100">
                <a:noFill/>
              </a:ln>
            </p:spPr>
            <p:txBody>
              <a:bodyPr/>
              <a:lstStyle/>
              <a:p>
                <a:r>
                  <a:rPr lang="pt-BR" altLang="en-US">
                    <a:noFill/>
                  </a:rPr>
                  <a:t> </a:t>
                </a:r>
              </a:p>
            </p:txBody>
          </p:sp>
        </mc:Fallback>
      </mc:AlternateContent>
    </p:spTree>
  </p:cSld>
  <p:clrMapOvr>
    <a:masterClrMapping/>
  </p:clrMapOvr>
</p:sld>
</file>

<file path=ppt/slides/slide1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130" name="Grupo 90"/>
          <p:cNvGrpSpPr/>
          <p:nvPr/>
        </p:nvGrpSpPr>
        <p:grpSpPr>
          <a:xfrm rot="0">
            <a:off x="3667760" y="426339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3311525" y="431292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3808730" y="4663440"/>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3318510" y="4696460"/>
            <a:ext cx="1354455" cy="133858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3905885" y="5455920"/>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3839845" y="561784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3749040" y="603059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3329305" y="4954905"/>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3333750" y="4946650"/>
            <a:ext cx="0" cy="52006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3766820" y="4954905"/>
            <a:ext cx="47053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4237355" y="4967605"/>
            <a:ext cx="0" cy="52641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16200000">
            <a:off x="4222123" y="4723138"/>
            <a:ext cx="1354455" cy="1306179"/>
            <a:chOff x="7493" y="6754"/>
            <a:chExt cx="2139" cy="2176"/>
          </a:xfrm>
        </p:grpSpPr>
        <p:sp>
          <p:nvSpPr>
            <p:cNvPr id="2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5" name="Group 147"/>
            <p:cNvGrpSpPr/>
            <p:nvPr/>
          </p:nvGrpSpPr>
          <p:grpSpPr bwMode="auto">
            <a:xfrm rot="5400000">
              <a:off x="7938" y="6893"/>
              <a:ext cx="957" cy="680"/>
              <a:chOff x="2768" y="2568"/>
              <a:chExt cx="383" cy="272"/>
            </a:xfrm>
          </p:grpSpPr>
          <p:sp>
            <p:nvSpPr>
              <p:cNvPr id="2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93"/>
              <p:cNvSpPr>
                <a:spLocks noChangeShapeType="1"/>
              </p:cNvSpPr>
              <p:nvPr/>
            </p:nvSpPr>
            <p:spPr bwMode="auto">
              <a:xfrm flipH="1">
                <a:off x="2768" y="2704"/>
                <a:ext cx="192"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2"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33"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CaixaDeTexto 47"/>
          <p:cNvSpPr txBox="1"/>
          <p:nvPr/>
        </p:nvSpPr>
        <p:spPr>
          <a:xfrm flipH="1">
            <a:off x="4465955" y="289496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9" name="Group 48"/>
          <p:cNvGrpSpPr/>
          <p:nvPr/>
        </p:nvGrpSpPr>
        <p:grpSpPr>
          <a:xfrm rot="0" flipH="1">
            <a:off x="4826000" y="3354705"/>
            <a:ext cx="479425" cy="1348740"/>
            <a:chOff x="13826" y="2556"/>
            <a:chExt cx="1014" cy="2613"/>
          </a:xfrm>
        </p:grpSpPr>
        <p:grpSp>
          <p:nvGrpSpPr>
            <p:cNvPr id="52" name="Grupo 12"/>
            <p:cNvGrpSpPr/>
            <p:nvPr/>
          </p:nvGrpSpPr>
          <p:grpSpPr>
            <a:xfrm>
              <a:off x="13826" y="2556"/>
              <a:ext cx="1014" cy="2613"/>
              <a:chOff x="4325979" y="4921726"/>
              <a:chExt cx="644159" cy="1659184"/>
            </a:xfrm>
          </p:grpSpPr>
          <p:grpSp>
            <p:nvGrpSpPr>
              <p:cNvPr id="60" name="Group 147"/>
              <p:cNvGrpSpPr/>
              <p:nvPr/>
            </p:nvGrpSpPr>
            <p:grpSpPr bwMode="auto">
              <a:xfrm>
                <a:off x="4325979" y="5381242"/>
                <a:ext cx="638515" cy="529611"/>
                <a:chOff x="2834" y="2568"/>
                <a:chExt cx="317" cy="272"/>
              </a:xfrm>
            </p:grpSpPr>
            <p:sp>
              <p:nvSpPr>
                <p:cNvPr id="6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1"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9"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20" name="Rectangle 142"/>
          <p:cNvSpPr>
            <a:spLocks noChangeArrowheads="1"/>
          </p:cNvSpPr>
          <p:nvPr/>
        </p:nvSpPr>
        <p:spPr bwMode="auto">
          <a:xfrm>
            <a:off x="4380865" y="3781425"/>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Mb3</a:t>
            </a:r>
            <a:endParaRPr lang="pt-BR" sz="2000" baseline="-25000" dirty="0"/>
          </a:p>
        </p:txBody>
      </p:sp>
      <p:grpSp>
        <p:nvGrpSpPr>
          <p:cNvPr id="121" name="Grupo 12"/>
          <p:cNvGrpSpPr/>
          <p:nvPr/>
        </p:nvGrpSpPr>
        <p:grpSpPr>
          <a:xfrm rot="0">
            <a:off x="5464175" y="3354705"/>
            <a:ext cx="479425" cy="1377950"/>
            <a:chOff x="4325979" y="4921726"/>
            <a:chExt cx="644159" cy="1695108"/>
          </a:xfrm>
        </p:grpSpPr>
        <p:grpSp>
          <p:nvGrpSpPr>
            <p:cNvPr id="122" name="Group 147"/>
            <p:cNvGrpSpPr/>
            <p:nvPr/>
          </p:nvGrpSpPr>
          <p:grpSpPr bwMode="auto">
            <a:xfrm>
              <a:off x="4325979" y="5381242"/>
              <a:ext cx="638515" cy="529611"/>
              <a:chOff x="2834" y="2568"/>
              <a:chExt cx="317" cy="272"/>
            </a:xfrm>
          </p:grpSpPr>
          <p:sp>
            <p:nvSpPr>
              <p:cNvPr id="1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2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29"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5" name="Elipse 52"/>
          <p:cNvSpPr/>
          <p:nvPr/>
        </p:nvSpPr>
        <p:spPr>
          <a:xfrm>
            <a:off x="5587365" y="389826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1" name="Conector Reto 49"/>
          <p:cNvCxnSpPr/>
          <p:nvPr/>
        </p:nvCxnSpPr>
        <p:spPr>
          <a:xfrm flipH="1">
            <a:off x="5191760" y="3949065"/>
            <a:ext cx="396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08"/>
          <p:cNvCxnSpPr/>
          <p:nvPr/>
        </p:nvCxnSpPr>
        <p:spPr>
          <a:xfrm>
            <a:off x="4824095" y="429514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8" name="Conector Reto 110"/>
          <p:cNvCxnSpPr/>
          <p:nvPr/>
        </p:nvCxnSpPr>
        <p:spPr>
          <a:xfrm flipH="1">
            <a:off x="5287010" y="394462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59" name="Rectangle 142"/>
          <p:cNvSpPr>
            <a:spLocks noChangeArrowheads="1"/>
          </p:cNvSpPr>
          <p:nvPr/>
        </p:nvSpPr>
        <p:spPr bwMode="auto">
          <a:xfrm>
            <a:off x="5767705" y="3814445"/>
            <a:ext cx="87249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Mb4</a:t>
            </a:r>
            <a:endParaRPr lang="pt-BR" sz="2000" baseline="-25000" dirty="0"/>
          </a:p>
        </p:txBody>
      </p:sp>
      <p:sp>
        <p:nvSpPr>
          <p:cNvPr id="162" name="CaixaDeTexto 47"/>
          <p:cNvSpPr txBox="1"/>
          <p:nvPr/>
        </p:nvSpPr>
        <p:spPr>
          <a:xfrm flipH="1">
            <a:off x="5508625" y="289496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64" name="Conector Reto 69"/>
          <p:cNvCxnSpPr/>
          <p:nvPr/>
        </p:nvCxnSpPr>
        <p:spPr>
          <a:xfrm flipV="1">
            <a:off x="5732929" y="561070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73"/>
          <p:cNvCxnSpPr/>
          <p:nvPr/>
        </p:nvCxnSpPr>
        <p:spPr>
          <a:xfrm>
            <a:off x="5943622" y="463154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a:off x="5943622" y="56005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flipV="1">
            <a:off x="5732929" y="554149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37"/>
          <p:cNvCxnSpPr/>
          <p:nvPr/>
        </p:nvCxnSpPr>
        <p:spPr>
          <a:xfrm>
            <a:off x="5795714" y="61866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 name="Grupo 89"/>
          <p:cNvGrpSpPr/>
          <p:nvPr/>
        </p:nvGrpSpPr>
        <p:grpSpPr>
          <a:xfrm rot="5400000">
            <a:off x="5816753" y="5122698"/>
            <a:ext cx="1356360" cy="750265"/>
            <a:chOff x="7502" y="6919"/>
            <a:chExt cx="2142" cy="1250"/>
          </a:xfrm>
        </p:grpSpPr>
        <p:sp>
          <p:nvSpPr>
            <p:cNvPr id="22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25" name="Group 147"/>
            <p:cNvGrpSpPr/>
            <p:nvPr/>
          </p:nvGrpSpPr>
          <p:grpSpPr bwMode="auto">
            <a:xfrm rot="5400000">
              <a:off x="8020" y="6975"/>
              <a:ext cx="792" cy="680"/>
              <a:chOff x="2834" y="2568"/>
              <a:chExt cx="317" cy="272"/>
            </a:xfrm>
          </p:grpSpPr>
          <p:sp>
            <p:nvSpPr>
              <p:cNvPr id="22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236" name="Rectangle 142"/>
            <p:cNvSpPr>
              <a:spLocks noChangeArrowheads="1"/>
            </p:cNvSpPr>
            <p:nvPr/>
          </p:nvSpPr>
          <p:spPr bwMode="auto">
            <a:xfrm rot="16200000" flipH="1">
              <a:off x="7827" y="7332"/>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Ms</a:t>
              </a:r>
              <a:endParaRPr lang="pt-BR" sz="2000" baseline="-25000" dirty="0"/>
            </a:p>
          </p:txBody>
        </p:sp>
        <p:cxnSp>
          <p:nvCxnSpPr>
            <p:cNvPr id="237"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8" name="Conector Reto 37"/>
          <p:cNvCxnSpPr/>
          <p:nvPr/>
        </p:nvCxnSpPr>
        <p:spPr>
          <a:xfrm>
            <a:off x="6243389" y="61745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Conector de Seta Reta 59"/>
          <p:cNvCxnSpPr/>
          <p:nvPr/>
        </p:nvCxnSpPr>
        <p:spPr>
          <a:xfrm flipH="1">
            <a:off x="6048375" y="4394200"/>
            <a:ext cx="0" cy="2647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40" name="Conector Reto 37"/>
          <p:cNvCxnSpPr/>
          <p:nvPr/>
        </p:nvCxnSpPr>
        <p:spPr>
          <a:xfrm>
            <a:off x="5934144" y="48194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 name="Grupo 2"/>
          <p:cNvGrpSpPr/>
          <p:nvPr/>
        </p:nvGrpSpPr>
        <p:grpSpPr>
          <a:xfrm>
            <a:off x="9163050" y="4787900"/>
            <a:ext cx="728980" cy="688340"/>
            <a:chOff x="8933" y="6761"/>
            <a:chExt cx="3169" cy="1416"/>
          </a:xfrm>
        </p:grpSpPr>
        <p:cxnSp>
          <p:nvCxnSpPr>
            <p:cNvPr id="24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44" name="Triângulo isósceles 70"/>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56" name="Grupo 2"/>
          <p:cNvGrpSpPr/>
          <p:nvPr/>
        </p:nvGrpSpPr>
        <p:grpSpPr>
          <a:xfrm>
            <a:off x="9682480" y="4779448"/>
            <a:ext cx="729210" cy="688826"/>
            <a:chOff x="8933" y="6741"/>
            <a:chExt cx="3170" cy="1417"/>
          </a:xfrm>
        </p:grpSpPr>
        <p:cxnSp>
          <p:nvCxnSpPr>
            <p:cNvPr id="257"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58"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59"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0"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61" name="Grupo 2"/>
          <p:cNvGrpSpPr/>
          <p:nvPr/>
        </p:nvGrpSpPr>
        <p:grpSpPr>
          <a:xfrm>
            <a:off x="10222230" y="4781988"/>
            <a:ext cx="729210" cy="688826"/>
            <a:chOff x="8933" y="6741"/>
            <a:chExt cx="3170" cy="1417"/>
          </a:xfrm>
        </p:grpSpPr>
        <p:cxnSp>
          <p:nvCxnSpPr>
            <p:cNvPr id="26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64"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66" name="Straight Connector 265"/>
          <p:cNvCxnSpPr/>
          <p:nvPr/>
        </p:nvCxnSpPr>
        <p:spPr>
          <a:xfrm flipV="1">
            <a:off x="10965815" y="3887470"/>
            <a:ext cx="0" cy="126000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6870065" y="3880485"/>
            <a:ext cx="4104000" cy="1016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6870065" y="3880485"/>
            <a:ext cx="0" cy="90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Conector Reto 40"/>
          <p:cNvCxnSpPr/>
          <p:nvPr/>
        </p:nvCxnSpPr>
        <p:spPr>
          <a:xfrm flipH="1" flipV="1">
            <a:off x="4758055" y="605345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Caixa de Texto 23"/>
          <p:cNvSpPr txBox="1"/>
          <p:nvPr/>
        </p:nvSpPr>
        <p:spPr>
          <a:xfrm flipH="1">
            <a:off x="5418455" y="514604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C</a:t>
            </a:r>
            <a:r>
              <a:rPr lang="pt-BR" altLang="en-US" baseline="-25000" dirty="0" smtClean="0">
                <a:latin typeface="Comic Sans MS" panose="030F0702030302020204" pitchFamily="66" charset="0"/>
                <a:cs typeface="Comic Sans MS" panose="030F0702030302020204" pitchFamily="66" charset="0"/>
              </a:rPr>
              <a:t>L</a:t>
            </a:r>
            <a:endParaRPr lang="pt-BR" altLang="en-US" baseline="-25000" dirty="0" smtClean="0">
              <a:latin typeface="Comic Sans MS" panose="030F0702030302020204" pitchFamily="66" charset="0"/>
              <a:cs typeface="Comic Sans MS" panose="030F0702030302020204" pitchFamily="66" charset="0"/>
            </a:endParaRPr>
          </a:p>
        </p:txBody>
      </p:sp>
      <p:sp>
        <p:nvSpPr>
          <p:cNvPr id="4" name="Rectangle 140"/>
          <p:cNvSpPr>
            <a:spLocks noChangeArrowheads="1"/>
          </p:cNvSpPr>
          <p:nvPr/>
        </p:nvSpPr>
        <p:spPr bwMode="auto">
          <a:xfrm flipH="1">
            <a:off x="5464175" y="457771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V</a:t>
            </a:r>
            <a:r>
              <a:rPr lang="pt-BR" sz="2000" baseline="-25000" dirty="0"/>
              <a:t>CL</a:t>
            </a:r>
            <a:endParaRPr lang="pt-BR" sz="2000" baseline="-25000" dirty="0"/>
          </a:p>
        </p:txBody>
      </p:sp>
      <p:sp>
        <p:nvSpPr>
          <p:cNvPr id="5" name="Rectangle 140"/>
          <p:cNvSpPr>
            <a:spLocks noChangeArrowheads="1"/>
          </p:cNvSpPr>
          <p:nvPr/>
        </p:nvSpPr>
        <p:spPr bwMode="auto">
          <a:xfrm flipH="1">
            <a:off x="5943600" y="429577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6" name="Caixa de Texto 114"/>
          <p:cNvSpPr txBox="1"/>
          <p:nvPr/>
        </p:nvSpPr>
        <p:spPr>
          <a:xfrm>
            <a:off x="456565" y="236220"/>
            <a:ext cx="11622405" cy="230695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Aplicacões de AmpOp</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Neste gerador de ondas, o AmpOp não é realimentado, assim não precisaria estar compensado. Ele operará, neste caso, com maior velocidade.</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Conclusao: AmPOp pode nao esta compensado para algumas aplicações. Para AmpOps de uso geral, eles são sempre compensados</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11" name="Grupo 10"/>
          <p:cNvGrpSpPr/>
          <p:nvPr/>
        </p:nvGrpSpPr>
        <p:grpSpPr>
          <a:xfrm>
            <a:off x="7616825" y="4631055"/>
            <a:ext cx="1617345" cy="1035050"/>
            <a:chOff x="2026508" y="4098528"/>
            <a:chExt cx="2265405" cy="1403268"/>
          </a:xfrm>
        </p:grpSpPr>
        <p:sp>
          <p:nvSpPr>
            <p:cNvPr id="12" name="Triângulo isósceles 11"/>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5" name="Conector Reto 14"/>
            <p:cNvCxnSpPr>
              <a:stCxn id="12"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V="1">
              <a:off x="2026508" y="4353900"/>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8"/>
            <p:cNvSpPr txBox="1"/>
            <p:nvPr/>
          </p:nvSpPr>
          <p:spPr>
            <a:xfrm>
              <a:off x="2484577" y="4877643"/>
              <a:ext cx="505456" cy="624153"/>
            </a:xfrm>
            <a:prstGeom prst="rect">
              <a:avLst/>
            </a:prstGeom>
            <a:noFill/>
          </p:spPr>
          <p:txBody>
            <a:bodyPr wrap="square" rtlCol="0">
              <a:spAutoFit/>
            </a:bodyPr>
            <a:p>
              <a:r>
                <a:rPr lang="pt-BR" sz="2400" dirty="0" smtClean="0"/>
                <a:t>+</a:t>
              </a:r>
              <a:endParaRPr lang="pt-BR" sz="2400" dirty="0"/>
            </a:p>
          </p:txBody>
        </p:sp>
        <p:sp>
          <p:nvSpPr>
            <p:cNvPr id="21" name="CaixaDeTexto 9"/>
            <p:cNvSpPr txBox="1"/>
            <p:nvPr/>
          </p:nvSpPr>
          <p:spPr>
            <a:xfrm>
              <a:off x="2504529" y="4098528"/>
              <a:ext cx="363296" cy="624153"/>
            </a:xfrm>
            <a:prstGeom prst="rect">
              <a:avLst/>
            </a:prstGeom>
            <a:noFill/>
          </p:spPr>
          <p:txBody>
            <a:bodyPr wrap="square" rtlCol="0">
              <a:spAutoFit/>
            </a:bodyPr>
            <a:p>
              <a:r>
                <a:rPr lang="pt-BR" sz="2400" dirty="0"/>
                <a:t>-</a:t>
              </a:r>
              <a:endParaRPr lang="pt-BR" sz="2400" dirty="0"/>
            </a:p>
          </p:txBody>
        </p:sp>
        <p:sp>
          <p:nvSpPr>
            <p:cNvPr id="22" name="CaixaDeTexto 10"/>
            <p:cNvSpPr txBox="1"/>
            <p:nvPr/>
          </p:nvSpPr>
          <p:spPr>
            <a:xfrm>
              <a:off x="3350885" y="4098528"/>
              <a:ext cx="941028" cy="624153"/>
            </a:xfrm>
            <a:prstGeom prst="rect">
              <a:avLst/>
            </a:prstGeom>
            <a:noFill/>
          </p:spPr>
          <p:txBody>
            <a:bodyPr wrap="square" rtlCol="0">
              <a:spAutoFit/>
            </a:bodyPr>
            <a:p>
              <a:r>
                <a:rPr lang="pt-BR" sz="2400" dirty="0" smtClean="0"/>
                <a:t>V</a:t>
              </a:r>
              <a:r>
                <a:rPr lang="pt-BR" sz="2400" baseline="-25000" dirty="0" smtClean="0"/>
                <a:t>out</a:t>
              </a:r>
              <a:endParaRPr lang="pt-BR" sz="2400" dirty="0"/>
            </a:p>
          </p:txBody>
        </p:sp>
      </p:grpSp>
      <p:cxnSp>
        <p:nvCxnSpPr>
          <p:cNvPr id="35" name="Conector Reto 34"/>
          <p:cNvCxnSpPr/>
          <p:nvPr/>
        </p:nvCxnSpPr>
        <p:spPr>
          <a:xfrm rot="21600000">
            <a:off x="7616577" y="5475319"/>
            <a:ext cx="5643" cy="324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DeTexto 10"/>
          <p:cNvSpPr txBox="1"/>
          <p:nvPr/>
        </p:nvSpPr>
        <p:spPr>
          <a:xfrm>
            <a:off x="7297420" y="5743575"/>
            <a:ext cx="671830" cy="460375"/>
          </a:xfrm>
          <a:prstGeom prst="rect">
            <a:avLst/>
          </a:prstGeom>
          <a:noFill/>
        </p:spPr>
        <p:txBody>
          <a:bodyPr wrap="square" rtlCol="0">
            <a:spAutoFit/>
          </a:bodyPr>
          <a:p>
            <a:r>
              <a:rPr lang="pt-BR" sz="2400" dirty="0" smtClean="0"/>
              <a:t>V</a:t>
            </a:r>
            <a:r>
              <a:rPr lang="pt-BR" sz="2400" baseline="-25000" dirty="0" smtClean="0"/>
              <a:t>REF</a:t>
            </a:r>
            <a:endParaRPr lang="pt-BR" sz="2400" dirty="0"/>
          </a:p>
        </p:txBody>
      </p:sp>
      <p:cxnSp>
        <p:nvCxnSpPr>
          <p:cNvPr id="44" name="Conector Reto 43"/>
          <p:cNvCxnSpPr/>
          <p:nvPr/>
        </p:nvCxnSpPr>
        <p:spPr>
          <a:xfrm flipV="1">
            <a:off x="6972935" y="2952750"/>
            <a:ext cx="666750" cy="63182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7626350" y="2979420"/>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6786245" y="3597910"/>
            <a:ext cx="2736000"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7641590" y="2952750"/>
            <a:ext cx="666750" cy="6318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flipH="1">
            <a:off x="8295005" y="2979420"/>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6" name="Conector Reto 245"/>
          <p:cNvCxnSpPr/>
          <p:nvPr/>
        </p:nvCxnSpPr>
        <p:spPr>
          <a:xfrm flipV="1">
            <a:off x="8308340" y="2966085"/>
            <a:ext cx="666750" cy="6318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7" name="Conector Reto 246"/>
          <p:cNvCxnSpPr/>
          <p:nvPr/>
        </p:nvCxnSpPr>
        <p:spPr>
          <a:xfrm flipH="1">
            <a:off x="8961755" y="2992755"/>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248" name="Forma livre 247"/>
          <p:cNvSpPr/>
          <p:nvPr/>
        </p:nvSpPr>
        <p:spPr>
          <a:xfrm>
            <a:off x="6536055" y="3676650"/>
            <a:ext cx="433705" cy="1056640"/>
          </a:xfrm>
          <a:custGeom>
            <a:avLst/>
            <a:gdLst>
              <a:gd name="connisteX0" fmla="*/ 17769 w 433717"/>
              <a:gd name="connsiteY0" fmla="*/ 1056640 h 1056640"/>
              <a:gd name="connisteX1" fmla="*/ 433694 w 433717"/>
              <a:gd name="connsiteY1" fmla="*/ 658495 h 1056640"/>
              <a:gd name="connisteX2" fmla="*/ 624 w 433717"/>
              <a:gd name="connsiteY2" fmla="*/ 199390 h 1056640"/>
              <a:gd name="connisteX3" fmla="*/ 355589 w 433717"/>
              <a:gd name="connsiteY3" fmla="*/ 0 h 1056640"/>
            </a:gdLst>
            <a:ahLst/>
            <a:cxnLst>
              <a:cxn ang="0">
                <a:pos x="connisteX0" y="connsiteY0"/>
              </a:cxn>
              <a:cxn ang="0">
                <a:pos x="connisteX1" y="connsiteY1"/>
              </a:cxn>
              <a:cxn ang="0">
                <a:pos x="connisteX2" y="connsiteY2"/>
              </a:cxn>
              <a:cxn ang="0">
                <a:pos x="connisteX3" y="connsiteY3"/>
              </a:cxn>
            </a:cxnLst>
            <a:rect l="l" t="t" r="r" b="b"/>
            <a:pathLst>
              <a:path w="433717" h="1056640">
                <a:moveTo>
                  <a:pt x="17769" y="1056640"/>
                </a:moveTo>
                <a:cubicBezTo>
                  <a:pt x="109844" y="986155"/>
                  <a:pt x="436869" y="829945"/>
                  <a:pt x="433694" y="658495"/>
                </a:cubicBezTo>
                <a:cubicBezTo>
                  <a:pt x="430519" y="487045"/>
                  <a:pt x="16499" y="330835"/>
                  <a:pt x="624" y="199390"/>
                </a:cubicBezTo>
                <a:cubicBezTo>
                  <a:pt x="-15251" y="67945"/>
                  <a:pt x="276214" y="30480"/>
                  <a:pt x="355589" y="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49" name="Straight Connector 267"/>
          <p:cNvCxnSpPr/>
          <p:nvPr/>
        </p:nvCxnSpPr>
        <p:spPr>
          <a:xfrm flipV="1">
            <a:off x="6870065" y="4879975"/>
            <a:ext cx="0" cy="54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685800" y="271780"/>
            <a:ext cx="10574020" cy="36537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Osciladores</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Considere um sistema com função de transferencia G(s) e realimentado com H(s).</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Como vimos, caso uma senoide em </a:t>
            </a:r>
            <a:r>
              <a:rPr lang="pt-BR" b="1" dirty="0" smtClean="0">
                <a:solidFill>
                  <a:schemeClr val="tx1"/>
                </a:solidFill>
                <a:latin typeface="Symbol" panose="05050102010706020507" charset="0"/>
                <a:cs typeface="Symbol" panose="05050102010706020507" charset="0"/>
              </a:rPr>
              <a:t>w</a:t>
            </a:r>
            <a:r>
              <a:rPr lang="pt-BR" b="1" baseline="-25000" dirty="0" smtClean="0">
                <a:solidFill>
                  <a:schemeClr val="tx1"/>
                </a:solidFill>
                <a:latin typeface="Comic Sans MS" panose="030F0702030302020204" pitchFamily="66" charset="0"/>
                <a:cs typeface="Comic Sans MS" panose="030F0702030302020204" pitchFamily="66" charset="0"/>
              </a:rPr>
              <a:t>0</a:t>
            </a:r>
            <a:r>
              <a:rPr lang="pt-BR" b="1" baseline="-25000" dirty="0" smtClean="0">
                <a:solidFill>
                  <a:schemeClr val="tx1"/>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passe por G(S).H(s) com fase de 180 graus e ganho acima de 1,0, este sinal cresce indefinidamente (na verdade para de crescer quando sua amplitide for muito alta e os ganhos de G(s) e H(s) são reduzidos). </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9" name="Caixa de Texto 8"/>
          <p:cNvSpPr txBox="1"/>
          <p:nvPr/>
        </p:nvSpPr>
        <p:spPr>
          <a:xfrm>
            <a:off x="8704580" y="4410075"/>
            <a:ext cx="1483995" cy="583565"/>
          </a:xfrm>
          <a:prstGeom prst="rect">
            <a:avLst/>
          </a:prstGeom>
          <a:noFill/>
          <a:ln>
            <a:solidFill>
              <a:schemeClr val="tx1"/>
            </a:solidFill>
          </a:ln>
        </p:spPr>
        <p:txBody>
          <a:bodyPr wrap="square" rtlCol="0">
            <a:spAutoFit/>
          </a:bodyPr>
          <a:lstStyle/>
          <a:p>
            <a:pPr algn="ctr"/>
            <a:r>
              <a:rPr lang="pt-BR" altLang="en-US" sz="3200"/>
              <a:t>G(s)</a:t>
            </a:r>
            <a:endParaRPr lang="pt-BR" altLang="en-US" sz="3200"/>
          </a:p>
        </p:txBody>
      </p:sp>
      <p:sp>
        <p:nvSpPr>
          <p:cNvPr id="15" name="Fluxograma: Summing Junção 14"/>
          <p:cNvSpPr/>
          <p:nvPr/>
        </p:nvSpPr>
        <p:spPr>
          <a:xfrm>
            <a:off x="7246620" y="4478020"/>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8811260" y="5883910"/>
            <a:ext cx="1483995" cy="583565"/>
          </a:xfrm>
          <a:prstGeom prst="rect">
            <a:avLst/>
          </a:prstGeom>
          <a:noFill/>
          <a:ln>
            <a:solidFill>
              <a:schemeClr val="tx1"/>
            </a:solidFill>
          </a:ln>
        </p:spPr>
        <p:txBody>
          <a:bodyPr wrap="square" rtlCol="0">
            <a:spAutoFit/>
          </a:bodyPr>
          <a:lstStyle/>
          <a:p>
            <a:pPr algn="ctr"/>
            <a:r>
              <a:rPr lang="pt-BR" altLang="en-US" sz="3200"/>
              <a:t>H(s)</a:t>
            </a:r>
            <a:endParaRPr lang="pt-BR" altLang="en-US" sz="3200"/>
          </a:p>
        </p:txBody>
      </p:sp>
      <p:cxnSp>
        <p:nvCxnSpPr>
          <p:cNvPr id="25" name="Conector de Seta Reta 24"/>
          <p:cNvCxnSpPr/>
          <p:nvPr/>
        </p:nvCxnSpPr>
        <p:spPr>
          <a:xfrm flipV="1">
            <a:off x="6715760" y="4674870"/>
            <a:ext cx="53086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a:stCxn id="15" idx="6"/>
          </p:cNvCxnSpPr>
          <p:nvPr/>
        </p:nvCxnSpPr>
        <p:spPr>
          <a:xfrm flipV="1">
            <a:off x="7654290" y="4668520"/>
            <a:ext cx="103441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39" name="Forma livre 38"/>
          <p:cNvSpPr/>
          <p:nvPr/>
        </p:nvSpPr>
        <p:spPr>
          <a:xfrm>
            <a:off x="10185400" y="4668520"/>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0" name="Forma livre 39"/>
          <p:cNvSpPr/>
          <p:nvPr/>
        </p:nvSpPr>
        <p:spPr>
          <a:xfrm>
            <a:off x="7409815" y="4872990"/>
            <a:ext cx="1387475" cy="1292860"/>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6149975" y="4204970"/>
            <a:ext cx="944245" cy="521970"/>
          </a:xfrm>
          <a:prstGeom prst="rect">
            <a:avLst/>
          </a:prstGeom>
          <a:noFill/>
        </p:spPr>
        <p:txBody>
          <a:bodyPr wrap="none" rtlCol="0">
            <a:spAutoFit/>
          </a:bodyPr>
          <a:lstStyle/>
          <a:p>
            <a:r>
              <a:rPr lang="pt-BR" altLang="en-US" sz="2800"/>
              <a:t>input</a:t>
            </a:r>
            <a:endParaRPr lang="pt-BR" altLang="en-US" sz="2800"/>
          </a:p>
        </p:txBody>
      </p:sp>
      <p:sp>
        <p:nvSpPr>
          <p:cNvPr id="42" name="Caixa de Texto 41"/>
          <p:cNvSpPr txBox="1"/>
          <p:nvPr/>
        </p:nvSpPr>
        <p:spPr>
          <a:xfrm>
            <a:off x="10627360" y="4133215"/>
            <a:ext cx="1169035" cy="521970"/>
          </a:xfrm>
          <a:prstGeom prst="rect">
            <a:avLst/>
          </a:prstGeom>
          <a:noFill/>
        </p:spPr>
        <p:txBody>
          <a:bodyPr wrap="none" rtlCol="0">
            <a:spAutoFit/>
          </a:bodyPr>
          <a:lstStyle/>
          <a:p>
            <a:r>
              <a:rPr lang="pt-BR" altLang="en-US" sz="2800"/>
              <a:t>output</a:t>
            </a:r>
            <a:endParaRPr lang="pt-BR" altLang="en-US" sz="2800"/>
          </a:p>
        </p:txBody>
      </p:sp>
      <p:cxnSp>
        <p:nvCxnSpPr>
          <p:cNvPr id="43" name="Conector de Seta Reta 42"/>
          <p:cNvCxnSpPr/>
          <p:nvPr/>
        </p:nvCxnSpPr>
        <p:spPr>
          <a:xfrm flipV="1">
            <a:off x="10638790" y="4674235"/>
            <a:ext cx="44831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4" name="Espaço Reservado para Conteúdo 2"/>
          <p:cNvSpPr txBox="1"/>
          <p:nvPr/>
        </p:nvSpPr>
        <p:spPr>
          <a:xfrm>
            <a:off x="782955" y="4410075"/>
            <a:ext cx="5221605" cy="17780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Essa situação pode ser indesejável ou desejável. No caso de um circuito oscilador, é algo desejável. </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5" name="Caixa de Texto 44"/>
          <p:cNvSpPr txBox="1"/>
          <p:nvPr/>
        </p:nvSpPr>
        <p:spPr>
          <a:xfrm>
            <a:off x="6861175" y="4602480"/>
            <a:ext cx="394970" cy="460375"/>
          </a:xfrm>
          <a:prstGeom prst="rect">
            <a:avLst/>
          </a:prstGeom>
          <a:noFill/>
        </p:spPr>
        <p:txBody>
          <a:bodyPr wrap="square" rtlCol="0">
            <a:spAutoFit/>
          </a:bodyPr>
          <a:lstStyle/>
          <a:p>
            <a:r>
              <a:rPr lang="pt-BR" altLang="en-US" sz="2400" b="1">
                <a:effectLst>
                  <a:outerShdw blurRad="38100" dist="38100" dir="2700000" algn="tl">
                    <a:srgbClr val="000000">
                      <a:alpha val="43137"/>
                    </a:srgbClr>
                  </a:outerShdw>
                </a:effectLst>
              </a:rPr>
              <a:t>+</a:t>
            </a:r>
            <a:endParaRPr lang="pt-BR" altLang="en-US" sz="2400" b="1">
              <a:effectLst>
                <a:outerShdw blurRad="38100" dist="38100" dir="2700000" algn="tl">
                  <a:srgbClr val="000000">
                    <a:alpha val="43137"/>
                  </a:srgbClr>
                </a:outerShdw>
              </a:effectLst>
            </a:endParaRPr>
          </a:p>
        </p:txBody>
      </p:sp>
      <p:sp>
        <p:nvSpPr>
          <p:cNvPr id="46" name="Caixa de Texto 45"/>
          <p:cNvSpPr txBox="1"/>
          <p:nvPr/>
        </p:nvSpPr>
        <p:spPr>
          <a:xfrm>
            <a:off x="7421880" y="4613910"/>
            <a:ext cx="394970" cy="521970"/>
          </a:xfrm>
          <a:prstGeom prst="rect">
            <a:avLst/>
          </a:prstGeom>
          <a:noFill/>
        </p:spPr>
        <p:txBody>
          <a:bodyPr wrap="square" rtlCol="0">
            <a:spAutoFit/>
          </a:bodyPr>
          <a:lstStyle/>
          <a:p>
            <a:r>
              <a:rPr lang="pt-BR" altLang="en-US" sz="2800" b="1">
                <a:effectLst>
                  <a:outerShdw blurRad="38100" dist="38100" dir="2700000" algn="tl">
                    <a:srgbClr val="000000">
                      <a:alpha val="43137"/>
                    </a:srgbClr>
                  </a:outerShdw>
                </a:effectLst>
              </a:rPr>
              <a:t>_</a:t>
            </a:r>
            <a:endParaRPr lang="pt-BR" altLang="en-US" sz="2800" b="1">
              <a:effectLst>
                <a:outerShdw blurRad="38100" dist="38100" dir="2700000" algn="tl">
                  <a:srgbClr val="000000">
                    <a:alpha val="43137"/>
                  </a:srgbClr>
                </a:outerShdw>
              </a:effectLst>
            </a:endParaRPr>
          </a:p>
        </p:txBody>
      </p:sp>
      <p:sp>
        <p:nvSpPr>
          <p:cNvPr id="3" name="Forma livre 2"/>
          <p:cNvSpPr/>
          <p:nvPr/>
        </p:nvSpPr>
        <p:spPr>
          <a:xfrm>
            <a:off x="7897495" y="5001895"/>
            <a:ext cx="2584450" cy="882015"/>
          </a:xfrm>
          <a:custGeom>
            <a:avLst/>
            <a:gdLst>
              <a:gd name="connisteX0" fmla="*/ 162560 w 2584600"/>
              <a:gd name="connsiteY0" fmla="*/ 19484 h 1024881"/>
              <a:gd name="connisteX1" fmla="*/ 820420 w 2584600"/>
              <a:gd name="connsiteY1" fmla="*/ 9324 h 1024881"/>
              <a:gd name="connisteX2" fmla="*/ 2197735 w 2584600"/>
              <a:gd name="connsiteY2" fmla="*/ 49964 h 1024881"/>
              <a:gd name="connisteX3" fmla="*/ 2541905 w 2584600"/>
              <a:gd name="connsiteY3" fmla="*/ 434774 h 1024881"/>
              <a:gd name="connisteX4" fmla="*/ 2339340 w 2584600"/>
              <a:gd name="connsiteY4" fmla="*/ 951029 h 1024881"/>
              <a:gd name="connisteX5" fmla="*/ 789940 w 2584600"/>
              <a:gd name="connsiteY5" fmla="*/ 1011989 h 1024881"/>
              <a:gd name="connisteX6" fmla="*/ 0 w 2584600"/>
              <a:gd name="connsiteY6" fmla="*/ 951029 h 102488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584600" h="1024882">
                <a:moveTo>
                  <a:pt x="162560" y="19485"/>
                </a:moveTo>
                <a:cubicBezTo>
                  <a:pt x="266700" y="16945"/>
                  <a:pt x="413385" y="2975"/>
                  <a:pt x="820420" y="9325"/>
                </a:cubicBezTo>
                <a:cubicBezTo>
                  <a:pt x="1227455" y="15675"/>
                  <a:pt x="1853565" y="-35125"/>
                  <a:pt x="2197735" y="49965"/>
                </a:cubicBezTo>
                <a:cubicBezTo>
                  <a:pt x="2541905" y="135055"/>
                  <a:pt x="2513330" y="254435"/>
                  <a:pt x="2541905" y="434775"/>
                </a:cubicBezTo>
                <a:cubicBezTo>
                  <a:pt x="2570480" y="615115"/>
                  <a:pt x="2689860" y="835460"/>
                  <a:pt x="2339340" y="951030"/>
                </a:cubicBezTo>
                <a:cubicBezTo>
                  <a:pt x="1988820" y="1066600"/>
                  <a:pt x="1257935" y="1011990"/>
                  <a:pt x="789940" y="1011990"/>
                </a:cubicBezTo>
                <a:cubicBezTo>
                  <a:pt x="321945" y="1011990"/>
                  <a:pt x="127000" y="964365"/>
                  <a:pt x="0" y="951030"/>
                </a:cubicBezTo>
              </a:path>
            </a:pathLst>
          </a:custGeom>
          <a:noFill/>
          <a:ln w="22225">
            <a:solidFill>
              <a:srgbClr val="9A0000"/>
            </a:solidFill>
            <a:prstDash val="dash"/>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Caixa de Texto 4"/>
          <p:cNvSpPr txBox="1"/>
          <p:nvPr/>
        </p:nvSpPr>
        <p:spPr>
          <a:xfrm>
            <a:off x="8688705" y="5357495"/>
            <a:ext cx="845820" cy="521970"/>
          </a:xfrm>
          <a:prstGeom prst="rect">
            <a:avLst/>
          </a:prstGeom>
          <a:noFill/>
        </p:spPr>
        <p:txBody>
          <a:bodyPr wrap="none" rtlCol="0">
            <a:spAutoFit/>
          </a:bodyPr>
          <a:p>
            <a:r>
              <a:rPr lang="pt-BR" altLang="en-US" sz="2800"/>
              <a:t>180</a:t>
            </a:r>
            <a:r>
              <a:rPr lang="pt-BR" altLang="en-US" sz="2800" baseline="30000"/>
              <a:t>o</a:t>
            </a:r>
            <a:endParaRPr lang="pt-BR" altLang="en-US" sz="2800" baseline="30000"/>
          </a:p>
        </p:txBody>
      </p:sp>
      <p:grpSp>
        <p:nvGrpSpPr>
          <p:cNvPr id="23" name="Grupo 22"/>
          <p:cNvGrpSpPr/>
          <p:nvPr/>
        </p:nvGrpSpPr>
        <p:grpSpPr>
          <a:xfrm>
            <a:off x="7879080" y="3987165"/>
            <a:ext cx="819150" cy="739775"/>
            <a:chOff x="10837" y="8198"/>
            <a:chExt cx="1290" cy="1165"/>
          </a:xfrm>
        </p:grpSpPr>
        <p:sp>
          <p:nvSpPr>
            <p:cNvPr id="6" name="Forma livre 5"/>
            <p:cNvSpPr/>
            <p:nvPr/>
          </p:nvSpPr>
          <p:spPr>
            <a:xfrm>
              <a:off x="10959" y="8631"/>
              <a:ext cx="988" cy="49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 name="Conector de Seta Reta 6"/>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upo 23"/>
          <p:cNvGrpSpPr/>
          <p:nvPr/>
        </p:nvGrpSpPr>
        <p:grpSpPr>
          <a:xfrm>
            <a:off x="6504940" y="5248910"/>
            <a:ext cx="819150" cy="739775"/>
            <a:chOff x="10837" y="8198"/>
            <a:chExt cx="1290" cy="1165"/>
          </a:xfrm>
        </p:grpSpPr>
        <p:sp>
          <p:nvSpPr>
            <p:cNvPr id="8" name="Forma livre 7"/>
            <p:cNvSpPr/>
            <p:nvPr/>
          </p:nvSpPr>
          <p:spPr>
            <a:xfrm flipV="1">
              <a:off x="10959" y="8341"/>
              <a:ext cx="988" cy="91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6" name="Conector de Seta Reta 25"/>
            <p:cNvCxnSpPr/>
            <p:nvPr/>
          </p:nvCxnSpPr>
          <p:spPr>
            <a:xfrm flipV="1">
              <a:off x="10837" y="877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Estrela de 8 pontas 11"/>
          <p:cNvSpPr/>
          <p:nvPr/>
        </p:nvSpPr>
        <p:spPr>
          <a:xfrm>
            <a:off x="8144510" y="4696460"/>
            <a:ext cx="278765" cy="281940"/>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1</a:t>
            </a:r>
            <a:endParaRPr lang="pt-BR" altLang="en-US"/>
          </a:p>
        </p:txBody>
      </p:sp>
      <p:sp>
        <p:nvSpPr>
          <p:cNvPr id="13" name="Estrela de 8 pontas 12"/>
          <p:cNvSpPr/>
          <p:nvPr/>
        </p:nvSpPr>
        <p:spPr>
          <a:xfrm>
            <a:off x="6715760" y="6042025"/>
            <a:ext cx="294005" cy="267335"/>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2</a:t>
            </a:r>
            <a:endParaRPr lang="pt-BR" altLang="en-US"/>
          </a:p>
        </p:txBody>
      </p:sp>
      <p:grpSp>
        <p:nvGrpSpPr>
          <p:cNvPr id="14" name="Grupo 13"/>
          <p:cNvGrpSpPr/>
          <p:nvPr/>
        </p:nvGrpSpPr>
        <p:grpSpPr>
          <a:xfrm>
            <a:off x="7879080" y="3315335"/>
            <a:ext cx="819150" cy="739775"/>
            <a:chOff x="10837" y="8198"/>
            <a:chExt cx="1290" cy="1165"/>
          </a:xfrm>
        </p:grpSpPr>
        <p:sp>
          <p:nvSpPr>
            <p:cNvPr id="16" name="Forma livre 15"/>
            <p:cNvSpPr/>
            <p:nvPr/>
          </p:nvSpPr>
          <p:spPr>
            <a:xfrm>
              <a:off x="10959" y="8445"/>
              <a:ext cx="988" cy="850"/>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de Seta Reta 16"/>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Estrela de 8 pontas 20"/>
          <p:cNvSpPr/>
          <p:nvPr/>
        </p:nvSpPr>
        <p:spPr>
          <a:xfrm>
            <a:off x="7652385" y="3949700"/>
            <a:ext cx="304165" cy="262890"/>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3</a:t>
            </a:r>
            <a:endParaRPr lang="pt-BR" altLang="en-US"/>
          </a:p>
        </p:txBody>
      </p:sp>
    </p:spTree>
  </p:cSld>
  <p:clrMapOvr>
    <a:masterClrMapping/>
  </p:clrMapOvr>
</p:sld>
</file>

<file path=ppt/slides/slide1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31935" y="6294120"/>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682625" y="389255"/>
            <a:ext cx="11096625" cy="31451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Critério para oscilação (Barkhausen)</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Se o circuito estiver oscilando em </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  </a:t>
            </a:r>
            <a:r>
              <a:rPr lang="pt-BR" b="1" dirty="0" smtClean="0">
                <a:latin typeface="Comic Sans MS" panose="030F0702030302020204" pitchFamily="66" charset="0"/>
                <a:cs typeface="Comic Sans MS" panose="030F0702030302020204" pitchFamily="66" charset="0"/>
                <a:sym typeface="+mn-ea"/>
              </a:rPr>
              <a:t>então temos</a:t>
            </a:r>
            <a:endParaRPr lang="pt-BR"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 1 (quando oscilação estabilizou. Deve ser maior que 1,0 para iniciar oscilação)</a:t>
            </a:r>
            <a:endParaRPr lang="pt-BR"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b="1" dirty="0" smtClean="0">
                <a:solidFill>
                  <a:schemeClr val="tx1"/>
                </a:solidFill>
                <a:latin typeface="Cambria Math" panose="02040503050406030204" pitchFamily="18" charset="0"/>
                <a:cs typeface="Cambria Math" panose="02040503050406030204" pitchFamily="18" charset="0"/>
                <a:sym typeface="+mn-ea"/>
              </a:rPr>
              <a:t>⦠(</a:t>
            </a: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 180</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9" name="Caixa de Texto 8"/>
          <p:cNvSpPr txBox="1"/>
          <p:nvPr/>
        </p:nvSpPr>
        <p:spPr>
          <a:xfrm>
            <a:off x="9039225" y="4241800"/>
            <a:ext cx="1483995" cy="583565"/>
          </a:xfrm>
          <a:prstGeom prst="rect">
            <a:avLst/>
          </a:prstGeom>
          <a:noFill/>
          <a:ln>
            <a:solidFill>
              <a:schemeClr val="tx1"/>
            </a:solidFill>
          </a:ln>
        </p:spPr>
        <p:txBody>
          <a:bodyPr wrap="square" rtlCol="0">
            <a:spAutoFit/>
          </a:bodyPr>
          <a:lstStyle/>
          <a:p>
            <a:pPr algn="ctr"/>
            <a:r>
              <a:rPr lang="pt-BR" altLang="en-US" sz="3200"/>
              <a:t>G(s)</a:t>
            </a:r>
            <a:endParaRPr lang="pt-BR" altLang="en-US" sz="3200"/>
          </a:p>
        </p:txBody>
      </p:sp>
      <p:sp>
        <p:nvSpPr>
          <p:cNvPr id="15" name="Fluxograma: Summing Junção 14"/>
          <p:cNvSpPr/>
          <p:nvPr/>
        </p:nvSpPr>
        <p:spPr>
          <a:xfrm>
            <a:off x="7581265" y="4309745"/>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9145905" y="5715635"/>
            <a:ext cx="1483995" cy="583565"/>
          </a:xfrm>
          <a:prstGeom prst="rect">
            <a:avLst/>
          </a:prstGeom>
          <a:noFill/>
          <a:ln>
            <a:solidFill>
              <a:schemeClr val="tx1"/>
            </a:solidFill>
          </a:ln>
        </p:spPr>
        <p:txBody>
          <a:bodyPr wrap="square" rtlCol="0">
            <a:spAutoFit/>
          </a:bodyPr>
          <a:lstStyle/>
          <a:p>
            <a:pPr algn="ctr"/>
            <a:r>
              <a:rPr lang="pt-BR" altLang="en-US" sz="3200"/>
              <a:t>H(s)</a:t>
            </a:r>
            <a:endParaRPr lang="pt-BR" altLang="en-US" sz="3200"/>
          </a:p>
        </p:txBody>
      </p:sp>
      <p:cxnSp>
        <p:nvCxnSpPr>
          <p:cNvPr id="25" name="Conector de Seta Reta 24"/>
          <p:cNvCxnSpPr/>
          <p:nvPr/>
        </p:nvCxnSpPr>
        <p:spPr>
          <a:xfrm flipV="1">
            <a:off x="7050405" y="4506595"/>
            <a:ext cx="53086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a:stCxn id="15" idx="6"/>
          </p:cNvCxnSpPr>
          <p:nvPr/>
        </p:nvCxnSpPr>
        <p:spPr>
          <a:xfrm flipV="1">
            <a:off x="7988935" y="4500245"/>
            <a:ext cx="103441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39" name="Forma livre 38"/>
          <p:cNvSpPr/>
          <p:nvPr/>
        </p:nvSpPr>
        <p:spPr>
          <a:xfrm>
            <a:off x="10520045" y="4500245"/>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0" name="Forma livre 39"/>
          <p:cNvSpPr/>
          <p:nvPr/>
        </p:nvSpPr>
        <p:spPr>
          <a:xfrm>
            <a:off x="7744460" y="4704715"/>
            <a:ext cx="1387475" cy="1292860"/>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6520815" y="3974465"/>
            <a:ext cx="944245" cy="521970"/>
          </a:xfrm>
          <a:prstGeom prst="rect">
            <a:avLst/>
          </a:prstGeom>
          <a:noFill/>
        </p:spPr>
        <p:txBody>
          <a:bodyPr wrap="none" rtlCol="0">
            <a:spAutoFit/>
          </a:bodyPr>
          <a:lstStyle/>
          <a:p>
            <a:r>
              <a:rPr lang="pt-BR" altLang="en-US" sz="2800"/>
              <a:t>input</a:t>
            </a:r>
            <a:endParaRPr lang="pt-BR" altLang="en-US" sz="2800"/>
          </a:p>
        </p:txBody>
      </p:sp>
      <p:sp>
        <p:nvSpPr>
          <p:cNvPr id="42" name="Caixa de Texto 41"/>
          <p:cNvSpPr txBox="1"/>
          <p:nvPr/>
        </p:nvSpPr>
        <p:spPr>
          <a:xfrm>
            <a:off x="10770870" y="3884295"/>
            <a:ext cx="1169035" cy="521970"/>
          </a:xfrm>
          <a:prstGeom prst="rect">
            <a:avLst/>
          </a:prstGeom>
          <a:noFill/>
        </p:spPr>
        <p:txBody>
          <a:bodyPr wrap="none" rtlCol="0">
            <a:spAutoFit/>
          </a:bodyPr>
          <a:lstStyle/>
          <a:p>
            <a:r>
              <a:rPr lang="pt-BR" altLang="en-US" sz="2800"/>
              <a:t>output</a:t>
            </a:r>
            <a:endParaRPr lang="pt-BR" altLang="en-US" sz="2800"/>
          </a:p>
        </p:txBody>
      </p:sp>
      <p:cxnSp>
        <p:nvCxnSpPr>
          <p:cNvPr id="43" name="Conector de Seta Reta 42"/>
          <p:cNvCxnSpPr/>
          <p:nvPr/>
        </p:nvCxnSpPr>
        <p:spPr>
          <a:xfrm flipV="1">
            <a:off x="10982960" y="4511675"/>
            <a:ext cx="44831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4" name="Espaço Reservado para Conteúdo 2"/>
          <p:cNvSpPr txBox="1"/>
          <p:nvPr/>
        </p:nvSpPr>
        <p:spPr>
          <a:xfrm>
            <a:off x="682625" y="3793490"/>
            <a:ext cx="5746115" cy="24060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chemeClr val="tx1"/>
                </a:solidFill>
                <a:latin typeface="Comic Sans MS" panose="030F0702030302020204" pitchFamily="66" charset="0"/>
                <a:cs typeface="Comic Sans MS" panose="030F0702030302020204" pitchFamily="66" charset="0"/>
              </a:rPr>
              <a:t>O critério de Barkhausen pode ser escrito de de uma forma alternativa:</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b="1" dirty="0" smtClean="0">
                <a:latin typeface="Comic Sans MS" panose="030F0702030302020204" pitchFamily="66" charset="0"/>
                <a:cs typeface="Comic Sans MS" panose="030F0702030302020204" pitchFamily="66" charset="0"/>
                <a:sym typeface="+mn-ea"/>
              </a:rPr>
              <a:t>real(G(j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&lt; -1</a:t>
            </a:r>
            <a:endParaRPr lang="pt-BR"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b="1" dirty="0" smtClean="0">
                <a:solidFill>
                  <a:schemeClr val="tx1"/>
                </a:solidFill>
                <a:latin typeface="Comic Sans MS" panose="030F0702030302020204" pitchFamily="66" charset="0"/>
                <a:cs typeface="Comic Sans MS" panose="030F0702030302020204" pitchFamily="66" charset="0"/>
              </a:rPr>
              <a:t>imag(</a:t>
            </a: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 0</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5" name="Caixa de Texto 44"/>
          <p:cNvSpPr txBox="1"/>
          <p:nvPr/>
        </p:nvSpPr>
        <p:spPr>
          <a:xfrm>
            <a:off x="7195820" y="4434205"/>
            <a:ext cx="394970" cy="460375"/>
          </a:xfrm>
          <a:prstGeom prst="rect">
            <a:avLst/>
          </a:prstGeom>
          <a:noFill/>
        </p:spPr>
        <p:txBody>
          <a:bodyPr wrap="square" rtlCol="0">
            <a:spAutoFit/>
          </a:bodyPr>
          <a:lstStyle/>
          <a:p>
            <a:r>
              <a:rPr lang="pt-BR" altLang="en-US" sz="2400" b="1">
                <a:effectLst>
                  <a:outerShdw blurRad="38100" dist="38100" dir="2700000" algn="tl">
                    <a:srgbClr val="000000">
                      <a:alpha val="43137"/>
                    </a:srgbClr>
                  </a:outerShdw>
                </a:effectLst>
              </a:rPr>
              <a:t>+</a:t>
            </a:r>
            <a:endParaRPr lang="pt-BR" altLang="en-US" sz="2400" b="1">
              <a:effectLst>
                <a:outerShdw blurRad="38100" dist="38100" dir="2700000" algn="tl">
                  <a:srgbClr val="000000">
                    <a:alpha val="43137"/>
                  </a:srgbClr>
                </a:outerShdw>
              </a:effectLst>
            </a:endParaRPr>
          </a:p>
        </p:txBody>
      </p:sp>
      <p:sp>
        <p:nvSpPr>
          <p:cNvPr id="46" name="Caixa de Texto 45"/>
          <p:cNvSpPr txBox="1"/>
          <p:nvPr/>
        </p:nvSpPr>
        <p:spPr>
          <a:xfrm>
            <a:off x="7756525" y="4445635"/>
            <a:ext cx="394970" cy="521970"/>
          </a:xfrm>
          <a:prstGeom prst="rect">
            <a:avLst/>
          </a:prstGeom>
          <a:noFill/>
        </p:spPr>
        <p:txBody>
          <a:bodyPr wrap="square" rtlCol="0">
            <a:spAutoFit/>
          </a:bodyPr>
          <a:lstStyle/>
          <a:p>
            <a:r>
              <a:rPr lang="pt-BR" altLang="en-US" sz="2800" b="1">
                <a:effectLst>
                  <a:outerShdw blurRad="38100" dist="38100" dir="2700000" algn="tl">
                    <a:srgbClr val="000000">
                      <a:alpha val="43137"/>
                    </a:srgbClr>
                  </a:outerShdw>
                </a:effectLst>
              </a:rPr>
              <a:t>_</a:t>
            </a:r>
            <a:endParaRPr lang="pt-BR" altLang="en-US" sz="2800" b="1">
              <a:effectLst>
                <a:outerShdw blurRad="38100" dist="38100" dir="2700000" algn="tl">
                  <a:srgbClr val="000000">
                    <a:alpha val="43137"/>
                  </a:srgbClr>
                </a:outerShdw>
              </a:effectLst>
            </a:endParaRPr>
          </a:p>
        </p:txBody>
      </p:sp>
      <p:sp>
        <p:nvSpPr>
          <p:cNvPr id="3" name="Forma livre 2"/>
          <p:cNvSpPr/>
          <p:nvPr/>
        </p:nvSpPr>
        <p:spPr>
          <a:xfrm>
            <a:off x="8232140" y="4883150"/>
            <a:ext cx="2584450" cy="784860"/>
          </a:xfrm>
          <a:custGeom>
            <a:avLst/>
            <a:gdLst>
              <a:gd name="connisteX0" fmla="*/ 162560 w 2584600"/>
              <a:gd name="connsiteY0" fmla="*/ 19484 h 1024881"/>
              <a:gd name="connisteX1" fmla="*/ 820420 w 2584600"/>
              <a:gd name="connsiteY1" fmla="*/ 9324 h 1024881"/>
              <a:gd name="connisteX2" fmla="*/ 2197735 w 2584600"/>
              <a:gd name="connsiteY2" fmla="*/ 49964 h 1024881"/>
              <a:gd name="connisteX3" fmla="*/ 2541905 w 2584600"/>
              <a:gd name="connsiteY3" fmla="*/ 434774 h 1024881"/>
              <a:gd name="connisteX4" fmla="*/ 2339340 w 2584600"/>
              <a:gd name="connsiteY4" fmla="*/ 951029 h 1024881"/>
              <a:gd name="connisteX5" fmla="*/ 789940 w 2584600"/>
              <a:gd name="connsiteY5" fmla="*/ 1011989 h 1024881"/>
              <a:gd name="connisteX6" fmla="*/ 0 w 2584600"/>
              <a:gd name="connsiteY6" fmla="*/ 951029 h 102488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584600" h="1024882">
                <a:moveTo>
                  <a:pt x="162560" y="19485"/>
                </a:moveTo>
                <a:cubicBezTo>
                  <a:pt x="266700" y="16945"/>
                  <a:pt x="413385" y="2975"/>
                  <a:pt x="820420" y="9325"/>
                </a:cubicBezTo>
                <a:cubicBezTo>
                  <a:pt x="1227455" y="15675"/>
                  <a:pt x="1853565" y="-35125"/>
                  <a:pt x="2197735" y="49965"/>
                </a:cubicBezTo>
                <a:cubicBezTo>
                  <a:pt x="2541905" y="135055"/>
                  <a:pt x="2513330" y="254435"/>
                  <a:pt x="2541905" y="434775"/>
                </a:cubicBezTo>
                <a:cubicBezTo>
                  <a:pt x="2570480" y="615115"/>
                  <a:pt x="2689860" y="835460"/>
                  <a:pt x="2339340" y="951030"/>
                </a:cubicBezTo>
                <a:cubicBezTo>
                  <a:pt x="1988820" y="1066600"/>
                  <a:pt x="1257935" y="1011990"/>
                  <a:pt x="789940" y="1011990"/>
                </a:cubicBezTo>
                <a:cubicBezTo>
                  <a:pt x="321945" y="1011990"/>
                  <a:pt x="127000" y="964365"/>
                  <a:pt x="0" y="951030"/>
                </a:cubicBezTo>
              </a:path>
            </a:pathLst>
          </a:custGeom>
          <a:noFill/>
          <a:ln w="22225">
            <a:solidFill>
              <a:srgbClr val="9A0000"/>
            </a:solidFill>
            <a:prstDash val="dash"/>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Caixa de Texto 4"/>
          <p:cNvSpPr txBox="1"/>
          <p:nvPr/>
        </p:nvSpPr>
        <p:spPr>
          <a:xfrm>
            <a:off x="9023350" y="5189220"/>
            <a:ext cx="845820" cy="521970"/>
          </a:xfrm>
          <a:prstGeom prst="rect">
            <a:avLst/>
          </a:prstGeom>
          <a:noFill/>
        </p:spPr>
        <p:txBody>
          <a:bodyPr wrap="none" rtlCol="0">
            <a:spAutoFit/>
          </a:bodyPr>
          <a:p>
            <a:r>
              <a:rPr lang="pt-BR" altLang="en-US" sz="2800"/>
              <a:t>180</a:t>
            </a:r>
            <a:r>
              <a:rPr lang="pt-BR" altLang="en-US" sz="2800" baseline="30000"/>
              <a:t>o</a:t>
            </a:r>
            <a:endParaRPr lang="pt-BR" altLang="en-US" sz="2800" baseline="30000"/>
          </a:p>
        </p:txBody>
      </p:sp>
      <p:grpSp>
        <p:nvGrpSpPr>
          <p:cNvPr id="23" name="Grupo 22"/>
          <p:cNvGrpSpPr/>
          <p:nvPr/>
        </p:nvGrpSpPr>
        <p:grpSpPr>
          <a:xfrm>
            <a:off x="8206740" y="3647440"/>
            <a:ext cx="819150" cy="739775"/>
            <a:chOff x="10837" y="8198"/>
            <a:chExt cx="1290" cy="1165"/>
          </a:xfrm>
        </p:grpSpPr>
        <p:sp>
          <p:nvSpPr>
            <p:cNvPr id="6" name="Forma livre 5"/>
            <p:cNvSpPr/>
            <p:nvPr/>
          </p:nvSpPr>
          <p:spPr>
            <a:xfrm>
              <a:off x="10959" y="8631"/>
              <a:ext cx="988" cy="49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 name="Conector de Seta Reta 6"/>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upo 23"/>
          <p:cNvGrpSpPr/>
          <p:nvPr/>
        </p:nvGrpSpPr>
        <p:grpSpPr>
          <a:xfrm>
            <a:off x="6520815" y="5031740"/>
            <a:ext cx="819150" cy="739775"/>
            <a:chOff x="10837" y="8198"/>
            <a:chExt cx="1290" cy="1165"/>
          </a:xfrm>
        </p:grpSpPr>
        <p:sp>
          <p:nvSpPr>
            <p:cNvPr id="8" name="Forma livre 7"/>
            <p:cNvSpPr/>
            <p:nvPr/>
          </p:nvSpPr>
          <p:spPr>
            <a:xfrm flipV="1">
              <a:off x="10959" y="8341"/>
              <a:ext cx="988" cy="91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6" name="Conector de Seta Reta 25"/>
            <p:cNvCxnSpPr/>
            <p:nvPr/>
          </p:nvCxnSpPr>
          <p:spPr>
            <a:xfrm flipV="1">
              <a:off x="10837" y="877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Estrela de 8 pontas 11"/>
          <p:cNvSpPr/>
          <p:nvPr/>
        </p:nvSpPr>
        <p:spPr>
          <a:xfrm>
            <a:off x="8034655" y="4214495"/>
            <a:ext cx="278765" cy="281940"/>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1</a:t>
            </a:r>
            <a:endParaRPr lang="pt-BR" altLang="en-US"/>
          </a:p>
        </p:txBody>
      </p:sp>
      <p:sp>
        <p:nvSpPr>
          <p:cNvPr id="13" name="Estrela de 8 pontas 12"/>
          <p:cNvSpPr/>
          <p:nvPr/>
        </p:nvSpPr>
        <p:spPr>
          <a:xfrm>
            <a:off x="6783070" y="5777230"/>
            <a:ext cx="294005" cy="267335"/>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2</a:t>
            </a:r>
            <a:endParaRPr lang="pt-BR" altLang="en-US"/>
          </a:p>
        </p:txBody>
      </p:sp>
      <p:grpSp>
        <p:nvGrpSpPr>
          <p:cNvPr id="14" name="Grupo 13"/>
          <p:cNvGrpSpPr/>
          <p:nvPr/>
        </p:nvGrpSpPr>
        <p:grpSpPr>
          <a:xfrm>
            <a:off x="8204200" y="2874010"/>
            <a:ext cx="819150" cy="739775"/>
            <a:chOff x="10837" y="8198"/>
            <a:chExt cx="1290" cy="1165"/>
          </a:xfrm>
        </p:grpSpPr>
        <p:sp>
          <p:nvSpPr>
            <p:cNvPr id="16" name="Forma livre 15"/>
            <p:cNvSpPr/>
            <p:nvPr/>
          </p:nvSpPr>
          <p:spPr>
            <a:xfrm>
              <a:off x="10959" y="8445"/>
              <a:ext cx="988" cy="850"/>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de Seta Reta 16"/>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Estrela de 8 pontas 20"/>
          <p:cNvSpPr/>
          <p:nvPr/>
        </p:nvSpPr>
        <p:spPr>
          <a:xfrm>
            <a:off x="7977505" y="3620135"/>
            <a:ext cx="304165" cy="262890"/>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3</a:t>
            </a:r>
            <a:endParaRPr lang="pt-BR" altLang="en-US"/>
          </a:p>
        </p:txBody>
      </p:sp>
    </p:spTree>
  </p:cSld>
  <p:clrMapOvr>
    <a:masterClrMapping/>
  </p:clrMapOvr>
</p:sld>
</file>

<file path=ppt/slides/slide1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81135" y="6133465"/>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371475" y="312420"/>
            <a:ext cx="11096625" cy="26536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Exemplo de oscilador não desejado (já visto) </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 1 (quando oscilação estabilizou. Deve ser maior que 1,0 para iniciar oscilação)</a:t>
            </a:r>
            <a:endParaRPr lang="pt-BR"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b="1" dirty="0" smtClean="0">
                <a:solidFill>
                  <a:schemeClr val="tx1"/>
                </a:solidFill>
                <a:latin typeface="Cambria Math" panose="02040503050406030204" pitchFamily="18" charset="0"/>
                <a:cs typeface="Cambria Math" panose="02040503050406030204" pitchFamily="18" charset="0"/>
                <a:sym typeface="+mn-ea"/>
              </a:rPr>
              <a:t>⦠(</a:t>
            </a: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 180</a:t>
            </a:r>
            <a:endParaRPr lang="pt-BR" b="1" dirty="0" smtClean="0">
              <a:solidFill>
                <a:schemeClr val="tx1"/>
              </a:solidFill>
              <a:latin typeface="Comic Sans MS" panose="030F0702030302020204" pitchFamily="66" charset="0"/>
              <a:cs typeface="Comic Sans MS" panose="030F0702030302020204" pitchFamily="66" charset="0"/>
            </a:endParaRPr>
          </a:p>
        </p:txBody>
      </p:sp>
      <p:cxnSp>
        <p:nvCxnSpPr>
          <p:cNvPr id="10" name="Conector Reto 9"/>
          <p:cNvCxnSpPr/>
          <p:nvPr/>
        </p:nvCxnSpPr>
        <p:spPr>
          <a:xfrm>
            <a:off x="8306435" y="470598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8315243" y="3575071"/>
            <a:ext cx="2265405" cy="1375719"/>
            <a:chOff x="2026508" y="4098528"/>
            <a:chExt cx="2265405" cy="1375719"/>
          </a:xfrm>
        </p:grpSpPr>
        <p:sp>
          <p:nvSpPr>
            <p:cNvPr id="19" name="Triângulo isósceles 1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28"/>
            <p:cNvCxnSpPr>
              <a:stCxn id="1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8"/>
            <p:cNvSpPr txBox="1"/>
            <p:nvPr/>
          </p:nvSpPr>
          <p:spPr>
            <a:xfrm>
              <a:off x="2484748" y="5005170"/>
              <a:ext cx="288324" cy="461665"/>
            </a:xfrm>
            <a:prstGeom prst="rect">
              <a:avLst/>
            </a:prstGeom>
            <a:noFill/>
          </p:spPr>
          <p:txBody>
            <a:bodyPr wrap="square" rtlCol="0">
              <a:spAutoFit/>
            </a:bodyPr>
            <a:p>
              <a:r>
                <a:rPr lang="pt-BR" sz="2400" dirty="0" smtClean="0"/>
                <a:t>+</a:t>
              </a:r>
              <a:endParaRPr lang="pt-BR" sz="2400" dirty="0"/>
            </a:p>
          </p:txBody>
        </p:sp>
        <p:sp>
          <p:nvSpPr>
            <p:cNvPr id="33" name="CaixaDeTexto 9"/>
            <p:cNvSpPr txBox="1"/>
            <p:nvPr/>
          </p:nvSpPr>
          <p:spPr>
            <a:xfrm>
              <a:off x="2504301" y="4229899"/>
              <a:ext cx="288324" cy="461665"/>
            </a:xfrm>
            <a:prstGeom prst="rect">
              <a:avLst/>
            </a:prstGeom>
            <a:noFill/>
          </p:spPr>
          <p:txBody>
            <a:bodyPr wrap="square" rtlCol="0">
              <a:spAutoFit/>
            </a:bodyPr>
            <a:p>
              <a:r>
                <a:rPr lang="pt-BR" sz="2400" dirty="0"/>
                <a:t>-</a:t>
              </a:r>
              <a:endParaRPr lang="pt-BR" sz="2400" dirty="0"/>
            </a:p>
          </p:txBody>
        </p:sp>
        <p:sp>
          <p:nvSpPr>
            <p:cNvPr id="34" name="CaixaDeTexto 10"/>
            <p:cNvSpPr txBox="1"/>
            <p:nvPr/>
          </p:nvSpPr>
          <p:spPr>
            <a:xfrm>
              <a:off x="3767653" y="4370004"/>
              <a:ext cx="463588" cy="461665"/>
            </a:xfrm>
            <a:prstGeom prst="rect">
              <a:avLst/>
            </a:prstGeom>
            <a:noFill/>
          </p:spPr>
          <p:txBody>
            <a:bodyPr wrap="none" rtlCol="0">
              <a:spAutoFit/>
            </a:bodyPr>
            <a:p>
              <a:r>
                <a:rPr lang="pt-BR" sz="2400" dirty="0" smtClean="0"/>
                <a:t>V</a:t>
              </a:r>
              <a:r>
                <a:rPr lang="pt-BR" sz="2400" baseline="-25000" dirty="0" smtClean="0"/>
                <a:t>0</a:t>
              </a:r>
              <a:endParaRPr lang="pt-BR" sz="2400" dirty="0"/>
            </a:p>
          </p:txBody>
        </p:sp>
      </p:grpSp>
      <p:sp>
        <p:nvSpPr>
          <p:cNvPr id="35" name="Forma livre 34"/>
          <p:cNvSpPr/>
          <p:nvPr/>
        </p:nvSpPr>
        <p:spPr>
          <a:xfrm>
            <a:off x="9992360" y="3210560"/>
            <a:ext cx="718185" cy="106045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3" name="CaixaDeTexto 47"/>
          <p:cNvSpPr txBox="1"/>
          <p:nvPr/>
        </p:nvSpPr>
        <p:spPr>
          <a:xfrm>
            <a:off x="7275610" y="4821149"/>
            <a:ext cx="809625" cy="460375"/>
          </a:xfrm>
          <a:prstGeom prst="rect">
            <a:avLst/>
          </a:prstGeom>
          <a:noFill/>
        </p:spPr>
        <p:txBody>
          <a:bodyPr wrap="none" rtlCol="0">
            <a:spAutoFit/>
          </a:bodyPr>
          <a:p>
            <a:r>
              <a:rPr lang="pt-BR" sz="2400" dirty="0"/>
              <a:t>2,0 V</a:t>
            </a:r>
            <a:endParaRPr lang="pt-BR" sz="2400" baseline="-25000" dirty="0"/>
          </a:p>
        </p:txBody>
      </p:sp>
      <p:sp>
        <p:nvSpPr>
          <p:cNvPr id="73" name="Forma livre 72"/>
          <p:cNvSpPr/>
          <p:nvPr/>
        </p:nvSpPr>
        <p:spPr>
          <a:xfrm>
            <a:off x="8315960" y="3210560"/>
            <a:ext cx="2111375" cy="635635"/>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6" name="Elipse 35"/>
          <p:cNvSpPr/>
          <p:nvPr/>
        </p:nvSpPr>
        <p:spPr>
          <a:xfrm>
            <a:off x="8085455" y="496887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CaixaDeTexto 8"/>
          <p:cNvSpPr txBox="1"/>
          <p:nvPr/>
        </p:nvSpPr>
        <p:spPr>
          <a:xfrm>
            <a:off x="8017833" y="4641098"/>
            <a:ext cx="288324" cy="461665"/>
          </a:xfrm>
          <a:prstGeom prst="rect">
            <a:avLst/>
          </a:prstGeom>
          <a:noFill/>
        </p:spPr>
        <p:txBody>
          <a:bodyPr wrap="square" rtlCol="0">
            <a:spAutoFit/>
          </a:bodyPr>
          <a:p>
            <a:r>
              <a:rPr lang="pt-BR" sz="2400" dirty="0" smtClean="0"/>
              <a:t>+</a:t>
            </a:r>
            <a:endParaRPr lang="pt-BR" sz="2400" dirty="0"/>
          </a:p>
        </p:txBody>
      </p:sp>
      <p:cxnSp>
        <p:nvCxnSpPr>
          <p:cNvPr id="38" name="Conector Reto 37"/>
          <p:cNvCxnSpPr/>
          <p:nvPr/>
        </p:nvCxnSpPr>
        <p:spPr>
          <a:xfrm>
            <a:off x="8202161" y="584883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Espaço Reservado para Conteúdo 2"/>
          <p:cNvSpPr txBox="1"/>
          <p:nvPr/>
        </p:nvSpPr>
        <p:spPr>
          <a:xfrm>
            <a:off x="8930640" y="5257165"/>
            <a:ext cx="2893695" cy="10801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smtClean="0">
                <a:solidFill>
                  <a:srgbClr val="C00000"/>
                </a:solidFill>
                <a:latin typeface="Comic Sans MS" panose="030F0702030302020204" pitchFamily="66" charset="0"/>
                <a:cs typeface="Comic Sans MS" panose="030F0702030302020204" pitchFamily="66" charset="0"/>
              </a:rPr>
              <a:t>G(S): AmpOp</a:t>
            </a:r>
            <a:endParaRPr lang="pt-BR" b="1" dirty="0" smtClean="0">
              <a:solidFill>
                <a:srgbClr val="C00000"/>
              </a:solidFill>
              <a:latin typeface="Comic Sans MS" panose="030F0702030302020204" pitchFamily="66" charset="0"/>
              <a:cs typeface="Comic Sans MS" panose="030F0702030302020204" pitchFamily="66" charset="0"/>
            </a:endParaRPr>
          </a:p>
          <a:p>
            <a:r>
              <a:rPr lang="pt-BR" b="1" dirty="0" smtClean="0">
                <a:solidFill>
                  <a:srgbClr val="C00000"/>
                </a:solidFill>
                <a:latin typeface="Comic Sans MS" panose="030F0702030302020204" pitchFamily="66" charset="0"/>
                <a:cs typeface="Comic Sans MS" panose="030F0702030302020204" pitchFamily="66" charset="0"/>
              </a:rPr>
              <a:t>H(s) = 1</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9" name="Caixa de Texto 48"/>
          <p:cNvSpPr txBox="1"/>
          <p:nvPr/>
        </p:nvSpPr>
        <p:spPr>
          <a:xfrm>
            <a:off x="3003550" y="3837305"/>
            <a:ext cx="1483995" cy="583565"/>
          </a:xfrm>
          <a:prstGeom prst="rect">
            <a:avLst/>
          </a:prstGeom>
          <a:noFill/>
          <a:ln>
            <a:solidFill>
              <a:schemeClr val="tx1"/>
            </a:solidFill>
          </a:ln>
        </p:spPr>
        <p:txBody>
          <a:bodyPr wrap="square" rtlCol="0">
            <a:spAutoFit/>
          </a:bodyPr>
          <a:lstStyle/>
          <a:p>
            <a:pPr algn="ctr"/>
            <a:r>
              <a:rPr lang="pt-BR" altLang="en-US" sz="3200"/>
              <a:t>G(s)</a:t>
            </a:r>
            <a:endParaRPr lang="pt-BR" altLang="en-US" sz="3200"/>
          </a:p>
        </p:txBody>
      </p:sp>
      <p:sp>
        <p:nvSpPr>
          <p:cNvPr id="50" name="Fluxograma: Summing Junção 49"/>
          <p:cNvSpPr/>
          <p:nvPr/>
        </p:nvSpPr>
        <p:spPr>
          <a:xfrm>
            <a:off x="1545590" y="3905250"/>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Caixa de Texto 50"/>
          <p:cNvSpPr txBox="1"/>
          <p:nvPr/>
        </p:nvSpPr>
        <p:spPr>
          <a:xfrm>
            <a:off x="3110230" y="5311140"/>
            <a:ext cx="1483995" cy="583565"/>
          </a:xfrm>
          <a:prstGeom prst="rect">
            <a:avLst/>
          </a:prstGeom>
          <a:noFill/>
          <a:ln>
            <a:solidFill>
              <a:schemeClr val="tx1"/>
            </a:solidFill>
          </a:ln>
        </p:spPr>
        <p:txBody>
          <a:bodyPr wrap="square" rtlCol="0">
            <a:spAutoFit/>
          </a:bodyPr>
          <a:lstStyle/>
          <a:p>
            <a:pPr algn="ctr"/>
            <a:r>
              <a:rPr lang="pt-BR" altLang="en-US" sz="3200"/>
              <a:t>H(s)</a:t>
            </a:r>
            <a:endParaRPr lang="pt-BR" altLang="en-US" sz="3200"/>
          </a:p>
        </p:txBody>
      </p:sp>
      <p:cxnSp>
        <p:nvCxnSpPr>
          <p:cNvPr id="52" name="Conector de Seta Reta 51"/>
          <p:cNvCxnSpPr/>
          <p:nvPr/>
        </p:nvCxnSpPr>
        <p:spPr>
          <a:xfrm flipV="1">
            <a:off x="1014730" y="4102100"/>
            <a:ext cx="53086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a:stCxn id="50" idx="6"/>
          </p:cNvCxnSpPr>
          <p:nvPr/>
        </p:nvCxnSpPr>
        <p:spPr>
          <a:xfrm flipV="1">
            <a:off x="1953260" y="4095750"/>
            <a:ext cx="103441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4" name="Forma livre 53"/>
          <p:cNvSpPr/>
          <p:nvPr/>
        </p:nvSpPr>
        <p:spPr>
          <a:xfrm>
            <a:off x="4484370" y="4095750"/>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Forma livre 54"/>
          <p:cNvSpPr/>
          <p:nvPr/>
        </p:nvSpPr>
        <p:spPr>
          <a:xfrm>
            <a:off x="1708785" y="4300220"/>
            <a:ext cx="1387475" cy="1292860"/>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6" name="Caixa de Texto 55"/>
          <p:cNvSpPr txBox="1"/>
          <p:nvPr/>
        </p:nvSpPr>
        <p:spPr>
          <a:xfrm>
            <a:off x="620395" y="3507740"/>
            <a:ext cx="944245" cy="521970"/>
          </a:xfrm>
          <a:prstGeom prst="rect">
            <a:avLst/>
          </a:prstGeom>
          <a:noFill/>
        </p:spPr>
        <p:txBody>
          <a:bodyPr wrap="none" rtlCol="0">
            <a:spAutoFit/>
          </a:bodyPr>
          <a:lstStyle/>
          <a:p>
            <a:r>
              <a:rPr lang="pt-BR" altLang="en-US" sz="2800"/>
              <a:t>input</a:t>
            </a:r>
            <a:endParaRPr lang="pt-BR" altLang="en-US" sz="2800"/>
          </a:p>
        </p:txBody>
      </p:sp>
      <p:sp>
        <p:nvSpPr>
          <p:cNvPr id="57" name="Caixa de Texto 56"/>
          <p:cNvSpPr txBox="1"/>
          <p:nvPr/>
        </p:nvSpPr>
        <p:spPr>
          <a:xfrm>
            <a:off x="4788535" y="3437255"/>
            <a:ext cx="1169035" cy="521970"/>
          </a:xfrm>
          <a:prstGeom prst="rect">
            <a:avLst/>
          </a:prstGeom>
          <a:noFill/>
        </p:spPr>
        <p:txBody>
          <a:bodyPr wrap="none" rtlCol="0">
            <a:spAutoFit/>
          </a:bodyPr>
          <a:lstStyle/>
          <a:p>
            <a:r>
              <a:rPr lang="pt-BR" altLang="en-US" sz="2800"/>
              <a:t>output</a:t>
            </a:r>
            <a:endParaRPr lang="pt-BR" altLang="en-US" sz="2800"/>
          </a:p>
        </p:txBody>
      </p:sp>
      <p:cxnSp>
        <p:nvCxnSpPr>
          <p:cNvPr id="58" name="Conector de Seta Reta 57"/>
          <p:cNvCxnSpPr/>
          <p:nvPr/>
        </p:nvCxnSpPr>
        <p:spPr>
          <a:xfrm flipV="1">
            <a:off x="4937760" y="4101465"/>
            <a:ext cx="44831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9" name="Caixa de Texto 58"/>
          <p:cNvSpPr txBox="1"/>
          <p:nvPr/>
        </p:nvSpPr>
        <p:spPr>
          <a:xfrm>
            <a:off x="1169670" y="4029710"/>
            <a:ext cx="394970" cy="460375"/>
          </a:xfrm>
          <a:prstGeom prst="rect">
            <a:avLst/>
          </a:prstGeom>
          <a:noFill/>
        </p:spPr>
        <p:txBody>
          <a:bodyPr wrap="square" rtlCol="0">
            <a:spAutoFit/>
          </a:bodyPr>
          <a:lstStyle/>
          <a:p>
            <a:r>
              <a:rPr lang="pt-BR" altLang="en-US" sz="2400" b="1">
                <a:effectLst>
                  <a:outerShdw blurRad="38100" dist="38100" dir="2700000" algn="tl">
                    <a:srgbClr val="000000">
                      <a:alpha val="43137"/>
                    </a:srgbClr>
                  </a:outerShdw>
                </a:effectLst>
              </a:rPr>
              <a:t>+</a:t>
            </a:r>
            <a:endParaRPr lang="pt-BR" altLang="en-US" sz="2400" b="1">
              <a:effectLst>
                <a:outerShdw blurRad="38100" dist="38100" dir="2700000" algn="tl">
                  <a:srgbClr val="000000">
                    <a:alpha val="43137"/>
                  </a:srgbClr>
                </a:outerShdw>
              </a:effectLst>
            </a:endParaRPr>
          </a:p>
        </p:txBody>
      </p:sp>
      <p:sp>
        <p:nvSpPr>
          <p:cNvPr id="60" name="Caixa de Texto 59"/>
          <p:cNvSpPr txBox="1"/>
          <p:nvPr/>
        </p:nvSpPr>
        <p:spPr>
          <a:xfrm>
            <a:off x="1720850" y="4041140"/>
            <a:ext cx="394970" cy="521970"/>
          </a:xfrm>
          <a:prstGeom prst="rect">
            <a:avLst/>
          </a:prstGeom>
          <a:noFill/>
        </p:spPr>
        <p:txBody>
          <a:bodyPr wrap="square" rtlCol="0">
            <a:spAutoFit/>
          </a:bodyPr>
          <a:lstStyle/>
          <a:p>
            <a:r>
              <a:rPr lang="pt-BR" altLang="en-US" sz="2800" b="1">
                <a:effectLst>
                  <a:outerShdw blurRad="38100" dist="38100" dir="2700000" algn="tl">
                    <a:srgbClr val="000000">
                      <a:alpha val="43137"/>
                    </a:srgbClr>
                  </a:outerShdw>
                </a:effectLst>
              </a:rPr>
              <a:t>_</a:t>
            </a:r>
            <a:endParaRPr lang="pt-BR" altLang="en-US" sz="2800" b="1">
              <a:effectLst>
                <a:outerShdw blurRad="38100" dist="38100" dir="2700000" algn="tl">
                  <a:srgbClr val="000000">
                    <a:alpha val="43137"/>
                  </a:srgbClr>
                </a:outerShdw>
              </a:effectLst>
            </a:endParaRPr>
          </a:p>
        </p:txBody>
      </p:sp>
      <p:sp>
        <p:nvSpPr>
          <p:cNvPr id="80" name="Espaço Reservado para Conteúdo 2"/>
          <p:cNvSpPr txBox="1"/>
          <p:nvPr/>
        </p:nvSpPr>
        <p:spPr>
          <a:xfrm>
            <a:off x="8822055" y="3959225"/>
            <a:ext cx="929640" cy="5892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G(S)</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179" name="Seta para a direita 178"/>
          <p:cNvSpPr/>
          <p:nvPr/>
        </p:nvSpPr>
        <p:spPr>
          <a:xfrm>
            <a:off x="6020435" y="461899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31935" y="6294120"/>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682625" y="422910"/>
            <a:ext cx="11096625" cy="119126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Exemplo de oscilador não desejado (já visto)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14" name="Grupo 13"/>
          <p:cNvGrpSpPr/>
          <p:nvPr/>
        </p:nvGrpSpPr>
        <p:grpSpPr>
          <a:xfrm>
            <a:off x="353695" y="3660775"/>
            <a:ext cx="2908838" cy="2202815"/>
            <a:chOff x="525" y="4314"/>
            <a:chExt cx="5409" cy="4155"/>
          </a:xfrm>
        </p:grpSpPr>
        <p:cxnSp>
          <p:nvCxnSpPr>
            <p:cNvPr id="10" name="Conector Reto 9"/>
            <p:cNvCxnSpPr/>
            <p:nvPr/>
          </p:nvCxnSpPr>
          <p:spPr>
            <a:xfrm>
              <a:off x="2148" y="6669"/>
              <a:ext cx="12" cy="18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2162" y="4888"/>
              <a:ext cx="3685" cy="2167"/>
              <a:chOff x="2026508" y="4098320"/>
              <a:chExt cx="2340123" cy="1375927"/>
            </a:xfrm>
          </p:grpSpPr>
          <p:sp>
            <p:nvSpPr>
              <p:cNvPr id="19" name="Triângulo isósceles 1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28"/>
              <p:cNvCxnSpPr>
                <a:stCxn id="1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8"/>
              <p:cNvSpPr txBox="1"/>
              <p:nvPr/>
            </p:nvSpPr>
            <p:spPr>
              <a:xfrm>
                <a:off x="2533485" y="4794491"/>
                <a:ext cx="288324" cy="551415"/>
              </a:xfrm>
              <a:prstGeom prst="rect">
                <a:avLst/>
              </a:prstGeom>
              <a:noFill/>
            </p:spPr>
            <p:txBody>
              <a:bodyPr wrap="square" rtlCol="0">
                <a:spAutoFit/>
              </a:bodyPr>
              <a:p>
                <a:r>
                  <a:rPr lang="pt-BR" sz="2400" dirty="0" smtClean="0"/>
                  <a:t>+</a:t>
                </a:r>
                <a:endParaRPr lang="pt-BR" sz="2400" dirty="0"/>
              </a:p>
            </p:txBody>
          </p:sp>
          <p:sp>
            <p:nvSpPr>
              <p:cNvPr id="33" name="CaixaDeTexto 9"/>
              <p:cNvSpPr txBox="1"/>
              <p:nvPr/>
            </p:nvSpPr>
            <p:spPr>
              <a:xfrm>
                <a:off x="2533543" y="4098320"/>
                <a:ext cx="288324" cy="551415"/>
              </a:xfrm>
              <a:prstGeom prst="rect">
                <a:avLst/>
              </a:prstGeom>
              <a:noFill/>
            </p:spPr>
            <p:txBody>
              <a:bodyPr wrap="square" rtlCol="0">
                <a:spAutoFit/>
              </a:bodyPr>
              <a:p>
                <a:r>
                  <a:rPr lang="pt-BR" sz="2400" dirty="0"/>
                  <a:t>-</a:t>
                </a:r>
                <a:endParaRPr lang="pt-BR" sz="2400" dirty="0"/>
              </a:p>
            </p:txBody>
          </p:sp>
          <p:sp>
            <p:nvSpPr>
              <p:cNvPr id="34" name="CaixaDeTexto 10"/>
              <p:cNvSpPr txBox="1"/>
              <p:nvPr/>
            </p:nvSpPr>
            <p:spPr>
              <a:xfrm>
                <a:off x="3711307" y="4276294"/>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35" name="Forma livre 34"/>
            <p:cNvSpPr/>
            <p:nvPr/>
          </p:nvSpPr>
          <p:spPr>
            <a:xfrm>
              <a:off x="4803" y="4314"/>
              <a:ext cx="1131" cy="167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3" name="CaixaDeTexto 47"/>
            <p:cNvSpPr txBox="1"/>
            <p:nvPr/>
          </p:nvSpPr>
          <p:spPr>
            <a:xfrm>
              <a:off x="525" y="6850"/>
              <a:ext cx="1275" cy="695"/>
            </a:xfrm>
            <a:prstGeom prst="rect">
              <a:avLst/>
            </a:prstGeom>
            <a:noFill/>
          </p:spPr>
          <p:txBody>
            <a:bodyPr wrap="square" rtlCol="0">
              <a:spAutoFit/>
            </a:bodyPr>
            <a:p>
              <a:r>
                <a:rPr lang="pt-BR" dirty="0"/>
                <a:t>2,0 V</a:t>
              </a:r>
              <a:endParaRPr lang="pt-BR" baseline="-25000" dirty="0"/>
            </a:p>
          </p:txBody>
        </p:sp>
        <p:sp>
          <p:nvSpPr>
            <p:cNvPr id="73" name="Forma livre 72"/>
            <p:cNvSpPr/>
            <p:nvPr/>
          </p:nvSpPr>
          <p:spPr>
            <a:xfrm>
              <a:off x="2163" y="4314"/>
              <a:ext cx="3325" cy="1001"/>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6" name="Elipse 35"/>
            <p:cNvSpPr/>
            <p:nvPr/>
          </p:nvSpPr>
          <p:spPr>
            <a:xfrm>
              <a:off x="1800" y="708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CaixaDeTexto 8"/>
            <p:cNvSpPr txBox="1"/>
            <p:nvPr/>
          </p:nvSpPr>
          <p:spPr>
            <a:xfrm>
              <a:off x="2428" y="6636"/>
              <a:ext cx="454" cy="868"/>
            </a:xfrm>
            <a:prstGeom prst="rect">
              <a:avLst/>
            </a:prstGeom>
            <a:noFill/>
          </p:spPr>
          <p:txBody>
            <a:bodyPr wrap="square" rtlCol="0">
              <a:spAutoFit/>
            </a:bodyPr>
            <a:p>
              <a:r>
                <a:rPr lang="pt-BR" sz="2400" dirty="0" smtClean="0"/>
                <a:t>+</a:t>
              </a:r>
              <a:endParaRPr lang="pt-BR" sz="2400" dirty="0"/>
            </a:p>
          </p:txBody>
        </p:sp>
        <p:cxnSp>
          <p:nvCxnSpPr>
            <p:cNvPr id="38" name="Conector Reto 37"/>
            <p:cNvCxnSpPr/>
            <p:nvPr/>
          </p:nvCxnSpPr>
          <p:spPr>
            <a:xfrm>
              <a:off x="1984" y="8469"/>
              <a:ext cx="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 name="Imagem 2" descr="AmpEstAC"/>
          <p:cNvPicPr>
            <a:picLocks noChangeAspect="1"/>
          </p:cNvPicPr>
          <p:nvPr/>
        </p:nvPicPr>
        <p:blipFill>
          <a:blip r:embed="rId1"/>
          <a:stretch>
            <a:fillRect/>
          </a:stretch>
        </p:blipFill>
        <p:spPr>
          <a:xfrm>
            <a:off x="3462655" y="1863090"/>
            <a:ext cx="8412480" cy="4182110"/>
          </a:xfrm>
          <a:prstGeom prst="rect">
            <a:avLst/>
          </a:prstGeom>
        </p:spPr>
      </p:pic>
      <p:sp>
        <p:nvSpPr>
          <p:cNvPr id="5" name="CaixaDeTexto 19"/>
          <p:cNvSpPr txBox="1"/>
          <p:nvPr/>
        </p:nvSpPr>
        <p:spPr>
          <a:xfrm>
            <a:off x="8561705" y="4767580"/>
            <a:ext cx="1323975" cy="645160"/>
          </a:xfrm>
          <a:prstGeom prst="rect">
            <a:avLst/>
          </a:prstGeom>
          <a:solidFill>
            <a:schemeClr val="bg1"/>
          </a:solidFill>
        </p:spPr>
        <p:txBody>
          <a:bodyPr wrap="square" rtlCol="0">
            <a:spAutoFit/>
          </a:bodyPr>
          <a:p>
            <a:pPr algn="ctr"/>
            <a:r>
              <a:rPr lang="pt-BR" dirty="0" smtClean="0"/>
              <a:t>ganho maior que 1</a:t>
            </a:r>
            <a:endParaRPr lang="pt-BR" dirty="0"/>
          </a:p>
        </p:txBody>
      </p:sp>
      <p:sp>
        <p:nvSpPr>
          <p:cNvPr id="12" name="CaixaDeTexto 19"/>
          <p:cNvSpPr txBox="1"/>
          <p:nvPr/>
        </p:nvSpPr>
        <p:spPr>
          <a:xfrm>
            <a:off x="6430010" y="3745230"/>
            <a:ext cx="605790" cy="368300"/>
          </a:xfrm>
          <a:prstGeom prst="rect">
            <a:avLst/>
          </a:prstGeom>
          <a:solidFill>
            <a:schemeClr val="bg1"/>
          </a:solidFill>
        </p:spPr>
        <p:txBody>
          <a:bodyPr wrap="square" rtlCol="0">
            <a:spAutoFit/>
          </a:bodyPr>
          <a:p>
            <a:r>
              <a:rPr lang="pt-BR" dirty="0" smtClean="0"/>
              <a:t>Fase</a:t>
            </a:r>
            <a:endParaRPr lang="pt-BR" dirty="0"/>
          </a:p>
        </p:txBody>
      </p:sp>
      <p:cxnSp>
        <p:nvCxnSpPr>
          <p:cNvPr id="6" name="Conector Reto 5"/>
          <p:cNvCxnSpPr/>
          <p:nvPr/>
        </p:nvCxnSpPr>
        <p:spPr>
          <a:xfrm>
            <a:off x="10612120" y="3424555"/>
            <a:ext cx="8890" cy="2412000"/>
          </a:xfrm>
          <a:prstGeom prst="line">
            <a:avLst/>
          </a:prstGeom>
          <a:ln w="28575">
            <a:solidFill>
              <a:srgbClr val="C00000"/>
            </a:solidFill>
            <a:prstDash val="sysDot"/>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rot="16200000">
            <a:off x="10777105" y="4252075"/>
            <a:ext cx="8890" cy="1332000"/>
          </a:xfrm>
          <a:prstGeom prst="line">
            <a:avLst/>
          </a:prstGeom>
          <a:ln w="25400">
            <a:solidFill>
              <a:srgbClr val="9A0000"/>
            </a:solidFill>
            <a:prstDash val="sysDot"/>
          </a:ln>
        </p:spPr>
        <p:style>
          <a:lnRef idx="1">
            <a:schemeClr val="accent1"/>
          </a:lnRef>
          <a:fillRef idx="0">
            <a:schemeClr val="accent1"/>
          </a:fillRef>
          <a:effectRef idx="0">
            <a:schemeClr val="accent1"/>
          </a:effectRef>
          <a:fontRef idx="minor">
            <a:schemeClr val="tx1"/>
          </a:fontRef>
        </p:style>
      </p:cxnSp>
      <p:sp>
        <p:nvSpPr>
          <p:cNvPr id="7" name="CaixaDeTexto 19"/>
          <p:cNvSpPr txBox="1"/>
          <p:nvPr/>
        </p:nvSpPr>
        <p:spPr>
          <a:xfrm>
            <a:off x="6801485" y="2646045"/>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13" name="CaixaDeTexto 19"/>
          <p:cNvSpPr txBox="1"/>
          <p:nvPr/>
        </p:nvSpPr>
        <p:spPr>
          <a:xfrm>
            <a:off x="4377690" y="4922520"/>
            <a:ext cx="3215005" cy="521970"/>
          </a:xfrm>
          <a:prstGeom prst="rect">
            <a:avLst/>
          </a:prstGeom>
          <a:solidFill>
            <a:schemeClr val="bg1"/>
          </a:solidFill>
        </p:spPr>
        <p:txBody>
          <a:bodyPr wrap="square" rtlCol="0">
            <a:spAutoFit/>
          </a:bodyPr>
          <a:p>
            <a:r>
              <a:rPr lang="pt-BR" sz="2800" dirty="0" smtClean="0"/>
              <a:t>Tensão de saída x V+</a:t>
            </a:r>
            <a:endParaRPr lang="pt-BR" sz="2800" dirty="0" smtClean="0"/>
          </a:p>
        </p:txBody>
      </p:sp>
      <p:sp>
        <p:nvSpPr>
          <p:cNvPr id="15" name="Forma livre 14"/>
          <p:cNvSpPr/>
          <p:nvPr/>
        </p:nvSpPr>
        <p:spPr>
          <a:xfrm>
            <a:off x="9305290" y="4284345"/>
            <a:ext cx="1296670" cy="607060"/>
          </a:xfrm>
          <a:custGeom>
            <a:avLst/>
            <a:gdLst>
              <a:gd name="connisteX0" fmla="*/ 1296670 w 1296670"/>
              <a:gd name="connsiteY0" fmla="*/ 607075 h 607075"/>
              <a:gd name="connisteX1" fmla="*/ 1063625 w 1296670"/>
              <a:gd name="connsiteY1" fmla="*/ 293385 h 607075"/>
              <a:gd name="connisteX2" fmla="*/ 334645 w 1296670"/>
              <a:gd name="connsiteY2" fmla="*/ 15 h 607075"/>
              <a:gd name="connisteX3" fmla="*/ 60960 w 1296670"/>
              <a:gd name="connsiteY3" fmla="*/ 303545 h 607075"/>
              <a:gd name="connisteX4" fmla="*/ 202565 w 1296670"/>
              <a:gd name="connsiteY4" fmla="*/ 465470 h 607075"/>
              <a:gd name="connisteX5" fmla="*/ 0 w 1296670"/>
              <a:gd name="connsiteY5" fmla="*/ 577230 h 6070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296670" h="607076">
                <a:moveTo>
                  <a:pt x="1296670" y="607076"/>
                </a:moveTo>
                <a:cubicBezTo>
                  <a:pt x="1264920" y="549926"/>
                  <a:pt x="1256030" y="414671"/>
                  <a:pt x="1063625" y="293386"/>
                </a:cubicBezTo>
                <a:cubicBezTo>
                  <a:pt x="871220" y="172101"/>
                  <a:pt x="535305" y="-1889"/>
                  <a:pt x="334645" y="16"/>
                </a:cubicBezTo>
                <a:cubicBezTo>
                  <a:pt x="133985" y="1921"/>
                  <a:pt x="87630" y="210201"/>
                  <a:pt x="60960" y="303546"/>
                </a:cubicBezTo>
                <a:cubicBezTo>
                  <a:pt x="34290" y="396891"/>
                  <a:pt x="214630" y="410861"/>
                  <a:pt x="202565" y="465471"/>
                </a:cubicBezTo>
                <a:cubicBezTo>
                  <a:pt x="190500" y="520081"/>
                  <a:pt x="43180" y="558181"/>
                  <a:pt x="0" y="577231"/>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Caixa de Texto 15"/>
          <p:cNvSpPr txBox="1"/>
          <p:nvPr/>
        </p:nvSpPr>
        <p:spPr>
          <a:xfrm>
            <a:off x="6430010" y="1464310"/>
            <a:ext cx="2374900" cy="398780"/>
          </a:xfrm>
          <a:prstGeom prst="rect">
            <a:avLst/>
          </a:prstGeom>
          <a:noFill/>
        </p:spPr>
        <p:txBody>
          <a:bodyPr wrap="none" rtlCol="0" anchor="t">
            <a:spAutoFit/>
          </a:bodyPr>
          <a:p>
            <a:pPr algn="l"/>
            <a:r>
              <a:rPr lang="pt-BR" sz="2000" b="1" dirty="0" smtClean="0">
                <a:latin typeface="Comic Sans MS" panose="030F0702030302020204" pitchFamily="66" charset="0"/>
                <a:cs typeface="Comic Sans MS" panose="030F0702030302020204" pitchFamily="66" charset="0"/>
                <a:sym typeface="+mn-ea"/>
              </a:rPr>
              <a:t>G(j</a:t>
            </a:r>
            <a:r>
              <a:rPr lang="pt-BR" sz="2000" b="1" dirty="0" smtClean="0">
                <a:latin typeface="Symbol" panose="05050102010706020507" charset="0"/>
                <a:cs typeface="Symbol" panose="05050102010706020507" charset="0"/>
                <a:sym typeface="+mn-ea"/>
              </a:rPr>
              <a:t>w</a:t>
            </a:r>
            <a:r>
              <a:rPr lang="pt-BR" sz="2000" b="1" dirty="0" smtClean="0">
                <a:latin typeface="Comic Sans MS" panose="030F0702030302020204" pitchFamily="66" charset="0"/>
                <a:cs typeface="Comic Sans MS" panose="030F0702030302020204" pitchFamily="66" charset="0"/>
                <a:sym typeface="+mn-ea"/>
              </a:rPr>
              <a:t>).H(j</a:t>
            </a:r>
            <a:r>
              <a:rPr lang="pt-BR" sz="2000" b="1" dirty="0" smtClean="0">
                <a:latin typeface="Symbol" panose="05050102010706020507" charset="0"/>
                <a:cs typeface="Symbol" panose="05050102010706020507" charset="0"/>
                <a:sym typeface="+mn-ea"/>
              </a:rPr>
              <a:t>w</a:t>
            </a:r>
            <a:r>
              <a:rPr lang="pt-BR" sz="2000" b="1" dirty="0" smtClean="0">
                <a:latin typeface="Comic Sans MS" panose="030F0702030302020204" pitchFamily="66" charset="0"/>
                <a:cs typeface="Comic Sans MS" panose="030F0702030302020204" pitchFamily="66" charset="0"/>
                <a:sym typeface="+mn-ea"/>
              </a:rPr>
              <a:t>)=G(j</a:t>
            </a:r>
            <a:r>
              <a:rPr lang="pt-BR" sz="2000" b="1" dirty="0" smtClean="0">
                <a:latin typeface="Symbol" panose="05050102010706020507" charset="0"/>
                <a:cs typeface="Symbol" panose="05050102010706020507" charset="0"/>
                <a:sym typeface="+mn-ea"/>
              </a:rPr>
              <a:t>w</a:t>
            </a:r>
            <a:r>
              <a:rPr lang="pt-BR" sz="2000" b="1" dirty="0" smtClean="0">
                <a:latin typeface="Comic Sans MS" panose="030F0702030302020204" pitchFamily="66" charset="0"/>
                <a:cs typeface="Comic Sans MS" panose="030F0702030302020204" pitchFamily="66" charset="0"/>
                <a:sym typeface="+mn-ea"/>
              </a:rPr>
              <a:t>)</a:t>
            </a:r>
            <a:endParaRPr lang="pt-BR" altLang="en-US" sz="2000" b="1" dirty="0" smtClean="0">
              <a:latin typeface="Comic Sans MS" panose="030F0702030302020204" pitchFamily="66" charset="0"/>
              <a:cs typeface="Comic Sans MS" panose="030F0702030302020204" pitchFamily="66" charset="0"/>
              <a:sym typeface="+mn-ea"/>
            </a:endParaRPr>
          </a:p>
        </p:txBody>
      </p:sp>
      <p:sp>
        <p:nvSpPr>
          <p:cNvPr id="80" name="Espaço Reservado para Conteúdo 2"/>
          <p:cNvSpPr txBox="1"/>
          <p:nvPr/>
        </p:nvSpPr>
        <p:spPr>
          <a:xfrm>
            <a:off x="1725930" y="4363720"/>
            <a:ext cx="728345" cy="4476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b="1" dirty="0" smtClean="0">
                <a:solidFill>
                  <a:schemeClr val="tx1"/>
                </a:solidFill>
                <a:latin typeface="Comic Sans MS" panose="030F0702030302020204" pitchFamily="66" charset="0"/>
                <a:cs typeface="Comic Sans MS" panose="030F0702030302020204" pitchFamily="66" charset="0"/>
              </a:rPr>
              <a:t>G(S)</a:t>
            </a:r>
            <a:endParaRPr lang="pt-BR" sz="20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6" name="Imagem 25" descr="fig"/>
          <p:cNvPicPr>
            <a:picLocks noChangeAspect="1"/>
          </p:cNvPicPr>
          <p:nvPr/>
        </p:nvPicPr>
        <p:blipFill>
          <a:blip r:embed="rId1"/>
          <a:srcRect l="5" t="3500" r="4370" b="2752"/>
          <a:stretch>
            <a:fillRect/>
          </a:stretch>
        </p:blipFill>
        <p:spPr>
          <a:xfrm>
            <a:off x="4617720" y="3358515"/>
            <a:ext cx="6905625" cy="3220085"/>
          </a:xfrm>
          <a:prstGeom prst="rect">
            <a:avLst/>
          </a:prstGeom>
        </p:spPr>
      </p:pic>
      <p:sp>
        <p:nvSpPr>
          <p:cNvPr id="2" name="Espaço Reservado para Número de Slide 1"/>
          <p:cNvSpPr>
            <a:spLocks noGrp="1"/>
          </p:cNvSpPr>
          <p:nvPr>
            <p:ph type="sldNum" sz="quarter" idx="12"/>
          </p:nvPr>
        </p:nvSpPr>
        <p:spPr>
          <a:xfrm>
            <a:off x="8904605" y="6292215"/>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426720" y="300355"/>
            <a:ext cx="11096625" cy="305816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Exemplo de oscilador não desejado (já visto) </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2p</a:t>
            </a:r>
            <a:r>
              <a:rPr lang="pt-BR" b="1" dirty="0" smtClean="0">
                <a:latin typeface="Comic Sans MS" panose="030F0702030302020204" pitchFamily="66" charset="0"/>
                <a:cs typeface="Comic Sans MS" panose="030F0702030302020204" pitchFamily="66" charset="0"/>
                <a:sym typeface="+mn-ea"/>
              </a:rPr>
              <a:t>120MHz).H(j</a:t>
            </a:r>
            <a:r>
              <a:rPr lang="pt-BR" b="1" dirty="0" smtClean="0">
                <a:latin typeface="Symbol" panose="05050102010706020507" charset="0"/>
                <a:cs typeface="Symbol" panose="05050102010706020507" charset="0"/>
                <a:sym typeface="+mn-ea"/>
              </a:rPr>
              <a:t>2p</a:t>
            </a:r>
            <a:r>
              <a:rPr lang="pt-BR" b="1" dirty="0" smtClean="0">
                <a:latin typeface="Comic Sans MS" panose="030F0702030302020204" pitchFamily="66" charset="0"/>
                <a:cs typeface="Comic Sans MS" panose="030F0702030302020204" pitchFamily="66" charset="0"/>
                <a:sym typeface="+mn-ea"/>
              </a:rPr>
              <a:t>120MHz</a:t>
            </a:r>
            <a:r>
              <a:rPr lang="pt-BR" b="1" dirty="0" smtClean="0">
                <a:latin typeface="Comic Sans MS" panose="030F0702030302020204" pitchFamily="66" charset="0"/>
                <a:cs typeface="Comic Sans MS" panose="030F0702030302020204" pitchFamily="66" charset="0"/>
                <a:sym typeface="+mn-ea"/>
              </a:rPr>
              <a:t>)| &gt; 1 </a:t>
            </a:r>
            <a:endParaRPr lang="pt-BR"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b="1" dirty="0" smtClean="0">
                <a:solidFill>
                  <a:schemeClr val="tx1"/>
                </a:solidFill>
                <a:latin typeface="Cambria Math" panose="02040503050406030204" pitchFamily="18" charset="0"/>
                <a:cs typeface="Cambria Math" panose="02040503050406030204" pitchFamily="18" charset="0"/>
                <a:sym typeface="+mn-ea"/>
              </a:rPr>
              <a:t>⦠(</a:t>
            </a: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2p</a:t>
            </a:r>
            <a:r>
              <a:rPr lang="pt-BR" b="1" dirty="0" smtClean="0">
                <a:latin typeface="Comic Sans MS" panose="030F0702030302020204" pitchFamily="66" charset="0"/>
                <a:cs typeface="Comic Sans MS" panose="030F0702030302020204" pitchFamily="66" charset="0"/>
                <a:sym typeface="+mn-ea"/>
              </a:rPr>
              <a:t>120MHz</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2p</a:t>
            </a:r>
            <a:r>
              <a:rPr lang="pt-BR" b="1" dirty="0" smtClean="0">
                <a:latin typeface="Comic Sans MS" panose="030F0702030302020204" pitchFamily="66" charset="0"/>
                <a:cs typeface="Comic Sans MS" panose="030F0702030302020204" pitchFamily="66" charset="0"/>
                <a:sym typeface="+mn-ea"/>
              </a:rPr>
              <a:t>120MHz</a:t>
            </a:r>
            <a:r>
              <a:rPr lang="pt-BR" b="1" dirty="0" smtClean="0">
                <a:latin typeface="Comic Sans MS" panose="030F0702030302020204" pitchFamily="66" charset="0"/>
                <a:cs typeface="Comic Sans MS" panose="030F0702030302020204" pitchFamily="66" charset="0"/>
                <a:sym typeface="+mn-ea"/>
              </a:rPr>
              <a:t>)) = 180</a:t>
            </a:r>
            <a:endParaRPr lang="pt-BR" b="1" dirty="0" smtClean="0">
              <a:latin typeface="Comic Sans MS" panose="030F0702030302020204" pitchFamily="66" charset="0"/>
              <a:cs typeface="Comic Sans MS" panose="030F0702030302020204" pitchFamily="66" charset="0"/>
              <a:sym typeface="+mn-ea"/>
            </a:endParaRPr>
          </a:p>
          <a:p>
            <a:pPr marL="0" indent="0">
              <a:buFont typeface="+mj-lt"/>
              <a:buNone/>
            </a:pPr>
            <a:r>
              <a:rPr lang="pt-BR" b="1" dirty="0" smtClean="0">
                <a:solidFill>
                  <a:schemeClr val="tx1"/>
                </a:solidFill>
                <a:latin typeface="Comic Sans MS" panose="030F0702030302020204" pitchFamily="66" charset="0"/>
                <a:cs typeface="Comic Sans MS" panose="030F0702030302020204" pitchFamily="66" charset="0"/>
              </a:rPr>
              <a:t>Circuito oscila, idesejadamente, em 120 MHz onde as condições de Barkhausen são satisfeitas</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14" name="Grupo 13"/>
          <p:cNvGrpSpPr/>
          <p:nvPr/>
        </p:nvGrpSpPr>
        <p:grpSpPr>
          <a:xfrm>
            <a:off x="717550" y="3884930"/>
            <a:ext cx="2908838" cy="2202815"/>
            <a:chOff x="525" y="4314"/>
            <a:chExt cx="5409" cy="4155"/>
          </a:xfrm>
        </p:grpSpPr>
        <p:cxnSp>
          <p:nvCxnSpPr>
            <p:cNvPr id="3" name="Conector Reto 2"/>
            <p:cNvCxnSpPr/>
            <p:nvPr/>
          </p:nvCxnSpPr>
          <p:spPr>
            <a:xfrm>
              <a:off x="2148" y="6669"/>
              <a:ext cx="12" cy="18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2162" y="4888"/>
              <a:ext cx="3685" cy="2167"/>
              <a:chOff x="2026508" y="4098320"/>
              <a:chExt cx="2340123" cy="1375927"/>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CaixaDeTexto 8"/>
              <p:cNvSpPr txBox="1"/>
              <p:nvPr/>
            </p:nvSpPr>
            <p:spPr>
              <a:xfrm>
                <a:off x="2533485" y="4794491"/>
                <a:ext cx="288324" cy="551415"/>
              </a:xfrm>
              <a:prstGeom prst="rect">
                <a:avLst/>
              </a:prstGeom>
              <a:noFill/>
            </p:spPr>
            <p:txBody>
              <a:bodyPr wrap="square" rtlCol="0">
                <a:spAutoFit/>
              </a:bodyPr>
              <a:p>
                <a:r>
                  <a:rPr lang="pt-BR" sz="2400" dirty="0" smtClean="0"/>
                  <a:t>+</a:t>
                </a:r>
                <a:endParaRPr lang="pt-BR" sz="2400" dirty="0"/>
              </a:p>
            </p:txBody>
          </p:sp>
          <p:sp>
            <p:nvSpPr>
              <p:cNvPr id="13" name="CaixaDeTexto 9"/>
              <p:cNvSpPr txBox="1"/>
              <p:nvPr/>
            </p:nvSpPr>
            <p:spPr>
              <a:xfrm>
                <a:off x="2533543" y="4098320"/>
                <a:ext cx="288324" cy="551415"/>
              </a:xfrm>
              <a:prstGeom prst="rect">
                <a:avLst/>
              </a:prstGeom>
              <a:noFill/>
            </p:spPr>
            <p:txBody>
              <a:bodyPr wrap="square" rtlCol="0">
                <a:spAutoFit/>
              </a:bodyPr>
              <a:p>
                <a:r>
                  <a:rPr lang="pt-BR" sz="2400" dirty="0"/>
                  <a:t>-</a:t>
                </a:r>
                <a:endParaRPr lang="pt-BR" sz="2400" dirty="0"/>
              </a:p>
            </p:txBody>
          </p:sp>
          <p:sp>
            <p:nvSpPr>
              <p:cNvPr id="15" name="CaixaDeTexto 10"/>
              <p:cNvSpPr txBox="1"/>
              <p:nvPr/>
            </p:nvSpPr>
            <p:spPr>
              <a:xfrm>
                <a:off x="3711307" y="4276294"/>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6" name="Forma livre 15"/>
            <p:cNvSpPr/>
            <p:nvPr/>
          </p:nvSpPr>
          <p:spPr>
            <a:xfrm>
              <a:off x="4803" y="4314"/>
              <a:ext cx="1131" cy="167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 name="CaixaDeTexto 47"/>
            <p:cNvSpPr txBox="1"/>
            <p:nvPr/>
          </p:nvSpPr>
          <p:spPr>
            <a:xfrm>
              <a:off x="525" y="6850"/>
              <a:ext cx="1275" cy="695"/>
            </a:xfrm>
            <a:prstGeom prst="rect">
              <a:avLst/>
            </a:prstGeom>
            <a:noFill/>
          </p:spPr>
          <p:txBody>
            <a:bodyPr wrap="square" rtlCol="0">
              <a:spAutoFit/>
            </a:bodyPr>
            <a:p>
              <a:r>
                <a:rPr lang="pt-BR" dirty="0"/>
                <a:t>2,0 V</a:t>
              </a:r>
              <a:endParaRPr lang="pt-BR" baseline="-25000" dirty="0"/>
            </a:p>
          </p:txBody>
        </p:sp>
        <p:sp>
          <p:nvSpPr>
            <p:cNvPr id="18" name="Forma livre 17"/>
            <p:cNvSpPr/>
            <p:nvPr/>
          </p:nvSpPr>
          <p:spPr>
            <a:xfrm>
              <a:off x="2163" y="4314"/>
              <a:ext cx="3325" cy="1001"/>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Elipse 19"/>
            <p:cNvSpPr/>
            <p:nvPr/>
          </p:nvSpPr>
          <p:spPr>
            <a:xfrm>
              <a:off x="1800" y="708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1" name="CaixaDeTexto 8"/>
            <p:cNvSpPr txBox="1"/>
            <p:nvPr/>
          </p:nvSpPr>
          <p:spPr>
            <a:xfrm>
              <a:off x="2428" y="6636"/>
              <a:ext cx="454" cy="868"/>
            </a:xfrm>
            <a:prstGeom prst="rect">
              <a:avLst/>
            </a:prstGeom>
            <a:noFill/>
          </p:spPr>
          <p:txBody>
            <a:bodyPr wrap="square" rtlCol="0">
              <a:spAutoFit/>
            </a:bodyPr>
            <a:p>
              <a:r>
                <a:rPr lang="pt-BR" sz="2400" dirty="0" smtClean="0"/>
                <a:t>+</a:t>
              </a:r>
              <a:endParaRPr lang="pt-BR" sz="2400" dirty="0"/>
            </a:p>
          </p:txBody>
        </p:sp>
        <p:cxnSp>
          <p:nvCxnSpPr>
            <p:cNvPr id="22" name="Conector Reto 21"/>
            <p:cNvCxnSpPr/>
            <p:nvPr/>
          </p:nvCxnSpPr>
          <p:spPr>
            <a:xfrm>
              <a:off x="1984" y="8469"/>
              <a:ext cx="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Espaço Reservado para Conteúdo 2"/>
          <p:cNvSpPr txBox="1"/>
          <p:nvPr/>
        </p:nvSpPr>
        <p:spPr>
          <a:xfrm>
            <a:off x="2089785" y="4587875"/>
            <a:ext cx="728345" cy="4476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b="1" dirty="0" smtClean="0">
                <a:solidFill>
                  <a:schemeClr val="tx1"/>
                </a:solidFill>
                <a:latin typeface="Comic Sans MS" panose="030F0702030302020204" pitchFamily="66" charset="0"/>
                <a:cs typeface="Comic Sans MS" panose="030F0702030302020204" pitchFamily="66" charset="0"/>
              </a:rPr>
              <a:t>G(S)</a:t>
            </a:r>
            <a:endParaRPr lang="pt-BR" sz="2000" b="1" dirty="0" smtClean="0">
              <a:solidFill>
                <a:schemeClr val="tx1"/>
              </a:solidFill>
              <a:latin typeface="Comic Sans MS" panose="030F0702030302020204" pitchFamily="66" charset="0"/>
              <a:cs typeface="Comic Sans MS" panose="030F0702030302020204" pitchFamily="66" charset="0"/>
            </a:endParaRPr>
          </a:p>
        </p:txBody>
      </p:sp>
      <p:sp>
        <p:nvSpPr>
          <p:cNvPr id="25" name="CaixaDeTexto 19"/>
          <p:cNvSpPr txBox="1"/>
          <p:nvPr/>
        </p:nvSpPr>
        <p:spPr>
          <a:xfrm>
            <a:off x="7266940" y="3244850"/>
            <a:ext cx="2606675" cy="368300"/>
          </a:xfrm>
          <a:prstGeom prst="rect">
            <a:avLst/>
          </a:prstGeom>
          <a:solidFill>
            <a:schemeClr val="bg1"/>
          </a:solidFill>
        </p:spPr>
        <p:txBody>
          <a:bodyPr wrap="square" rtlCol="0">
            <a:spAutoFit/>
          </a:bodyPr>
          <a:p>
            <a:r>
              <a:rPr lang="pt-BR" dirty="0" smtClean="0"/>
              <a:t>Sinal de saída no tempo</a:t>
            </a:r>
            <a:endParaRPr lang="pt-BR" dirty="0"/>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432435" y="1413510"/>
            <a:ext cx="11588115" cy="5015865"/>
          </a:xfrm>
          <a:prstGeom prst="rect">
            <a:avLst/>
          </a:prstGeom>
          <a:noFill/>
        </p:spPr>
        <p:txBody>
          <a:bodyPr wrap="square" rtlCol="0" anchor="t">
            <a:spAutoFit/>
          </a:bodyPr>
          <a:lstStyle/>
          <a:p>
            <a:r>
              <a:rPr lang="pt-BR" altLang="en-US" sz="3200" b="1" dirty="0" err="1">
                <a:latin typeface="Comic Sans MS" panose="030F0702030302020204" pitchFamily="66" charset="0"/>
                <a:cs typeface="Comic Sans MS" panose="030F0702030302020204" pitchFamily="66" charset="0"/>
              </a:rPr>
              <a:t>Varios</a:t>
            </a:r>
            <a:r>
              <a:rPr lang="pt-BR" altLang="en-US" sz="3200" b="1" dirty="0">
                <a:latin typeface="Comic Sans MS" panose="030F0702030302020204" pitchFamily="66" charset="0"/>
                <a:cs typeface="Comic Sans MS" panose="030F0702030302020204" pitchFamily="66" charset="0"/>
              </a:rPr>
              <a:t> simuladores </a:t>
            </a:r>
            <a:r>
              <a:rPr lang="pt-BR" altLang="en-US" sz="3200" b="1" dirty="0" err="1">
                <a:latin typeface="Comic Sans MS" panose="030F0702030302020204" pitchFamily="66" charset="0"/>
                <a:cs typeface="Comic Sans MS" panose="030F0702030302020204" pitchFamily="66" charset="0"/>
              </a:rPr>
              <a:t>elétricos</a:t>
            </a:r>
            <a:r>
              <a:rPr lang="pt-BR" altLang="en-US" sz="3200" b="1" dirty="0">
                <a:latin typeface="Comic Sans MS" panose="030F0702030302020204" pitchFamily="66" charset="0"/>
                <a:cs typeface="Comic Sans MS" panose="030F0702030302020204" pitchFamily="66" charset="0"/>
              </a:rPr>
              <a:t> foram desenvolvidos a partir do SPICE, onde</a:t>
            </a:r>
            <a:endParaRPr lang="pt-BR" altLang="en-US" sz="3200" b="1"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3200" b="1" dirty="0">
                <a:latin typeface="Comic Sans MS" panose="030F0702030302020204" pitchFamily="66" charset="0"/>
                <a:cs typeface="Comic Sans MS" panose="030F0702030302020204" pitchFamily="66" charset="0"/>
              </a:rPr>
              <a:t>novos algoritmos foram introduzidos</a:t>
            </a:r>
            <a:endParaRPr lang="pt-BR" altLang="en-US" sz="3200" b="1"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3200" b="1" dirty="0">
                <a:latin typeface="Comic Sans MS" panose="030F0702030302020204" pitchFamily="66" charset="0"/>
                <a:cs typeface="Comic Sans MS" panose="030F0702030302020204" pitchFamily="66" charset="0"/>
              </a:rPr>
              <a:t>interface gráfica melhorada</a:t>
            </a:r>
            <a:endParaRPr lang="pt-BR" altLang="en-US" sz="3200" b="1"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3200" b="1" dirty="0">
                <a:latin typeface="Comic Sans MS" panose="030F0702030302020204" pitchFamily="66" charset="0"/>
                <a:cs typeface="Comic Sans MS" panose="030F0702030302020204" pitchFamily="66" charset="0"/>
              </a:rPr>
              <a:t>novas análises executadas</a:t>
            </a:r>
            <a:endParaRPr lang="pt-BR" altLang="en-US" sz="3200" b="1"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3200" b="1" dirty="0">
                <a:latin typeface="Comic Sans MS" panose="030F0702030302020204" pitchFamily="66" charset="0"/>
                <a:cs typeface="Comic Sans MS" panose="030F0702030302020204" pitchFamily="66" charset="0"/>
              </a:rPr>
              <a:t>novos modelos de dispositivos introduzidos</a:t>
            </a:r>
            <a:endParaRPr lang="pt-BR" altLang="en-US" sz="3200" b="1" dirty="0">
              <a:latin typeface="Comic Sans MS" panose="030F0702030302020204" pitchFamily="66" charset="0"/>
              <a:cs typeface="Comic Sans MS" panose="030F0702030302020204" pitchFamily="66" charset="0"/>
            </a:endParaRPr>
          </a:p>
          <a:p>
            <a:endParaRPr lang="pt-BR" altLang="en-US" sz="3200" b="1" dirty="0">
              <a:latin typeface="Comic Sans MS" panose="030F0702030302020204" pitchFamily="66" charset="0"/>
              <a:cs typeface="Comic Sans MS" panose="030F0702030302020204" pitchFamily="66" charset="0"/>
            </a:endParaRPr>
          </a:p>
          <a:p>
            <a:r>
              <a:rPr lang="pt-BR" altLang="en-US" sz="3200" b="1" dirty="0">
                <a:latin typeface="Comic Sans MS" panose="030F0702030302020204" pitchFamily="66" charset="0"/>
                <a:cs typeface="Comic Sans MS" panose="030F0702030302020204" pitchFamily="66" charset="0"/>
              </a:rPr>
              <a:t>Exemplos:</a:t>
            </a:r>
            <a:endParaRPr lang="pt-BR" altLang="en-US" sz="3200" b="1" dirty="0">
              <a:latin typeface="Comic Sans MS" panose="030F0702030302020204" pitchFamily="66" charset="0"/>
              <a:cs typeface="Comic Sans MS" panose="030F0702030302020204" pitchFamily="66" charset="0"/>
            </a:endParaRPr>
          </a:p>
          <a:p>
            <a:r>
              <a:rPr lang="pt-BR" altLang="en-US" sz="3200" b="1" dirty="0">
                <a:latin typeface="Comic Sans MS" panose="030F0702030302020204" pitchFamily="66" charset="0"/>
                <a:cs typeface="Comic Sans MS" panose="030F0702030302020204" pitchFamily="66" charset="0"/>
              </a:rPr>
              <a:t>HSPICE, ELDO, SPECTRE, PSPICE, LTSPICE, etc.</a:t>
            </a:r>
            <a:endParaRPr lang="pt-BR" altLang="en-US" sz="3200" b="1" dirty="0">
              <a:latin typeface="Comic Sans MS" panose="030F0702030302020204" pitchFamily="66" charset="0"/>
              <a:cs typeface="Comic Sans MS" panose="030F0702030302020204" pitchFamily="66" charset="0"/>
            </a:endParaRPr>
          </a:p>
          <a:p>
            <a:endParaRPr lang="pt-BR" altLang="en-US" sz="3200" b="1" dirty="0">
              <a:latin typeface="Comic Sans MS" panose="030F0702030302020204" pitchFamily="66" charset="0"/>
              <a:cs typeface="Comic Sans MS" panose="030F0702030302020204" pitchFamily="66" charset="0"/>
            </a:endParaRP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1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1" name="Imagem 10" descr="fig"/>
          <p:cNvPicPr>
            <a:picLocks noChangeAspect="1"/>
          </p:cNvPicPr>
          <p:nvPr/>
        </p:nvPicPr>
        <p:blipFill>
          <a:blip r:embed="rId1"/>
          <a:srcRect t="4122" r="6657" b="2061"/>
          <a:stretch>
            <a:fillRect/>
          </a:stretch>
        </p:blipFill>
        <p:spPr>
          <a:xfrm>
            <a:off x="4319270" y="3499485"/>
            <a:ext cx="6532880" cy="3098165"/>
          </a:xfrm>
          <a:prstGeom prst="rect">
            <a:avLst/>
          </a:prstGeom>
        </p:spPr>
      </p:pic>
      <p:sp>
        <p:nvSpPr>
          <p:cNvPr id="2" name="Espaço Reservado para Número de Slide 1"/>
          <p:cNvSpPr>
            <a:spLocks noGrp="1"/>
          </p:cNvSpPr>
          <p:nvPr>
            <p:ph type="sldNum" sz="quarter" idx="12"/>
          </p:nvPr>
        </p:nvSpPr>
        <p:spPr>
          <a:xfrm>
            <a:off x="8904605" y="6292215"/>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278130" y="228600"/>
            <a:ext cx="11635740" cy="345630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Aplicando um atenuador de 0,415 (-7,64 dB) na realimentação. </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oscila com uma amplitude menor e a forma é mais próximo de uma senóide. Quanto mais próximo da estabilidade, menor a amplitude da oscilação</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a frequencia é maior pois o modo comum subiu (a curva de transferencia diferencial esta dependendo do modo comum!)</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14" name="Grupo 13"/>
          <p:cNvGrpSpPr/>
          <p:nvPr/>
        </p:nvGrpSpPr>
        <p:grpSpPr>
          <a:xfrm>
            <a:off x="513080" y="4121785"/>
            <a:ext cx="2908838" cy="2202815"/>
            <a:chOff x="525" y="4314"/>
            <a:chExt cx="5409" cy="4155"/>
          </a:xfrm>
        </p:grpSpPr>
        <p:cxnSp>
          <p:nvCxnSpPr>
            <p:cNvPr id="3" name="Conector Reto 2"/>
            <p:cNvCxnSpPr/>
            <p:nvPr/>
          </p:nvCxnSpPr>
          <p:spPr>
            <a:xfrm>
              <a:off x="2148" y="6669"/>
              <a:ext cx="12" cy="18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2162" y="4888"/>
              <a:ext cx="3685" cy="2167"/>
              <a:chOff x="2026508" y="4098320"/>
              <a:chExt cx="2340123" cy="1375927"/>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CaixaDeTexto 8"/>
              <p:cNvSpPr txBox="1"/>
              <p:nvPr/>
            </p:nvSpPr>
            <p:spPr>
              <a:xfrm>
                <a:off x="2533485" y="4794491"/>
                <a:ext cx="288324" cy="551415"/>
              </a:xfrm>
              <a:prstGeom prst="rect">
                <a:avLst/>
              </a:prstGeom>
              <a:noFill/>
            </p:spPr>
            <p:txBody>
              <a:bodyPr wrap="square" rtlCol="0">
                <a:spAutoFit/>
              </a:bodyPr>
              <a:p>
                <a:r>
                  <a:rPr lang="pt-BR" sz="2400" dirty="0" smtClean="0"/>
                  <a:t>+</a:t>
                </a:r>
                <a:endParaRPr lang="pt-BR" sz="2400" dirty="0"/>
              </a:p>
            </p:txBody>
          </p:sp>
          <p:sp>
            <p:nvSpPr>
              <p:cNvPr id="13" name="CaixaDeTexto 9"/>
              <p:cNvSpPr txBox="1"/>
              <p:nvPr/>
            </p:nvSpPr>
            <p:spPr>
              <a:xfrm>
                <a:off x="2533543" y="4098320"/>
                <a:ext cx="288324" cy="551415"/>
              </a:xfrm>
              <a:prstGeom prst="rect">
                <a:avLst/>
              </a:prstGeom>
              <a:noFill/>
            </p:spPr>
            <p:txBody>
              <a:bodyPr wrap="square" rtlCol="0">
                <a:spAutoFit/>
              </a:bodyPr>
              <a:p>
                <a:r>
                  <a:rPr lang="pt-BR" sz="2400" dirty="0"/>
                  <a:t>-</a:t>
                </a:r>
                <a:endParaRPr lang="pt-BR" sz="2400" dirty="0"/>
              </a:p>
            </p:txBody>
          </p:sp>
          <p:sp>
            <p:nvSpPr>
              <p:cNvPr id="15" name="CaixaDeTexto 10"/>
              <p:cNvSpPr txBox="1"/>
              <p:nvPr/>
            </p:nvSpPr>
            <p:spPr>
              <a:xfrm>
                <a:off x="3711307" y="4276294"/>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6" name="Forma livre 15"/>
            <p:cNvSpPr/>
            <p:nvPr/>
          </p:nvSpPr>
          <p:spPr>
            <a:xfrm>
              <a:off x="4803" y="4314"/>
              <a:ext cx="1131" cy="167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 name="CaixaDeTexto 47"/>
            <p:cNvSpPr txBox="1"/>
            <p:nvPr/>
          </p:nvSpPr>
          <p:spPr>
            <a:xfrm>
              <a:off x="525" y="6850"/>
              <a:ext cx="1275" cy="695"/>
            </a:xfrm>
            <a:prstGeom prst="rect">
              <a:avLst/>
            </a:prstGeom>
            <a:noFill/>
          </p:spPr>
          <p:txBody>
            <a:bodyPr wrap="square" rtlCol="0">
              <a:spAutoFit/>
            </a:bodyPr>
            <a:p>
              <a:r>
                <a:rPr lang="pt-BR" dirty="0"/>
                <a:t>2,0 V</a:t>
              </a:r>
              <a:endParaRPr lang="pt-BR" baseline="-25000" dirty="0"/>
            </a:p>
          </p:txBody>
        </p:sp>
        <p:sp>
          <p:nvSpPr>
            <p:cNvPr id="18" name="Forma livre 17"/>
            <p:cNvSpPr/>
            <p:nvPr/>
          </p:nvSpPr>
          <p:spPr>
            <a:xfrm>
              <a:off x="2163" y="4314"/>
              <a:ext cx="3325" cy="1001"/>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Elipse 19"/>
            <p:cNvSpPr/>
            <p:nvPr/>
          </p:nvSpPr>
          <p:spPr>
            <a:xfrm>
              <a:off x="1800" y="708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1" name="CaixaDeTexto 8"/>
            <p:cNvSpPr txBox="1"/>
            <p:nvPr/>
          </p:nvSpPr>
          <p:spPr>
            <a:xfrm>
              <a:off x="2428" y="6636"/>
              <a:ext cx="454" cy="868"/>
            </a:xfrm>
            <a:prstGeom prst="rect">
              <a:avLst/>
            </a:prstGeom>
            <a:noFill/>
          </p:spPr>
          <p:txBody>
            <a:bodyPr wrap="square" rtlCol="0">
              <a:spAutoFit/>
            </a:bodyPr>
            <a:p>
              <a:r>
                <a:rPr lang="pt-BR" sz="2400" dirty="0" smtClean="0"/>
                <a:t>+</a:t>
              </a:r>
              <a:endParaRPr lang="pt-BR" sz="2400" dirty="0"/>
            </a:p>
          </p:txBody>
        </p:sp>
        <p:cxnSp>
          <p:nvCxnSpPr>
            <p:cNvPr id="22" name="Conector Reto 21"/>
            <p:cNvCxnSpPr/>
            <p:nvPr/>
          </p:nvCxnSpPr>
          <p:spPr>
            <a:xfrm>
              <a:off x="1984" y="8469"/>
              <a:ext cx="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Espaço Reservado para Conteúdo 2"/>
          <p:cNvSpPr txBox="1"/>
          <p:nvPr/>
        </p:nvSpPr>
        <p:spPr>
          <a:xfrm>
            <a:off x="1885315" y="4824730"/>
            <a:ext cx="728345" cy="4476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b="1" dirty="0" smtClean="0">
                <a:solidFill>
                  <a:schemeClr val="tx1"/>
                </a:solidFill>
                <a:latin typeface="Comic Sans MS" panose="030F0702030302020204" pitchFamily="66" charset="0"/>
                <a:cs typeface="Comic Sans MS" panose="030F0702030302020204" pitchFamily="66" charset="0"/>
              </a:rPr>
              <a:t>G(S)</a:t>
            </a:r>
            <a:endParaRPr lang="pt-BR" sz="2000" b="1" dirty="0" smtClean="0">
              <a:solidFill>
                <a:schemeClr val="tx1"/>
              </a:solidFill>
              <a:latin typeface="Comic Sans MS" panose="030F0702030302020204" pitchFamily="66" charset="0"/>
              <a:cs typeface="Comic Sans MS" panose="030F0702030302020204" pitchFamily="66" charset="0"/>
            </a:endParaRPr>
          </a:p>
        </p:txBody>
      </p:sp>
      <p:sp>
        <p:nvSpPr>
          <p:cNvPr id="25" name="CaixaDeTexto 19"/>
          <p:cNvSpPr txBox="1"/>
          <p:nvPr/>
        </p:nvSpPr>
        <p:spPr>
          <a:xfrm>
            <a:off x="4495800" y="3651885"/>
            <a:ext cx="2606675" cy="368300"/>
          </a:xfrm>
          <a:prstGeom prst="rect">
            <a:avLst/>
          </a:prstGeom>
          <a:solidFill>
            <a:schemeClr val="bg1"/>
          </a:solidFill>
        </p:spPr>
        <p:txBody>
          <a:bodyPr wrap="square" rtlCol="0">
            <a:spAutoFit/>
          </a:bodyPr>
          <a:p>
            <a:r>
              <a:rPr lang="pt-BR" dirty="0" smtClean="0"/>
              <a:t>Sinal de saída no tempo</a:t>
            </a:r>
            <a:endParaRPr lang="pt-BR" dirty="0"/>
          </a:p>
        </p:txBody>
      </p:sp>
      <p:sp>
        <p:nvSpPr>
          <p:cNvPr id="10" name="Espaço Reservado para Conteúdo 2"/>
          <p:cNvSpPr txBox="1"/>
          <p:nvPr/>
        </p:nvSpPr>
        <p:spPr>
          <a:xfrm>
            <a:off x="1998345" y="3807460"/>
            <a:ext cx="993775" cy="496570"/>
          </a:xfrm>
          <a:prstGeom prst="rect">
            <a:avLst/>
          </a:prstGeom>
          <a:solidFill>
            <a:schemeClr val="bg1"/>
          </a:solidFill>
          <a:ln w="15875">
            <a:solidFill>
              <a:schemeClr val="tx1"/>
            </a:solid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1800" b="1" dirty="0" smtClean="0">
                <a:solidFill>
                  <a:schemeClr val="tx1"/>
                </a:solidFill>
                <a:latin typeface="Comic Sans MS" panose="030F0702030302020204" pitchFamily="66" charset="0"/>
                <a:cs typeface="Comic Sans MS" panose="030F0702030302020204" pitchFamily="66" charset="0"/>
              </a:rPr>
              <a:t>0,415*</a:t>
            </a:r>
            <a:endParaRPr lang="pt-BR" sz="18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858250" y="6292215"/>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426720" y="300355"/>
            <a:ext cx="11096625" cy="37922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por deslocamento de fase</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Uma configuração intencional para oscilar é o oscilador por deslocamento de fase. O circuito de ganho acrescenta 180</a:t>
            </a:r>
            <a:r>
              <a:rPr lang="pt-BR" b="1" baseline="30000" dirty="0" smtClean="0">
                <a:solidFill>
                  <a:schemeClr val="tx1"/>
                </a:solidFill>
                <a:latin typeface="Comic Sans MS" panose="030F0702030302020204" pitchFamily="66" charset="0"/>
                <a:cs typeface="Comic Sans MS" panose="030F0702030302020204" pitchFamily="66" charset="0"/>
              </a:rPr>
              <a:t>0</a:t>
            </a:r>
            <a:r>
              <a:rPr lang="pt-BR" b="1" dirty="0" smtClean="0">
                <a:solidFill>
                  <a:schemeClr val="tx1"/>
                </a:solidFill>
                <a:latin typeface="Comic Sans MS" panose="030F0702030302020204" pitchFamily="66" charset="0"/>
                <a:cs typeface="Comic Sans MS" panose="030F0702030302020204" pitchFamily="66" charset="0"/>
              </a:rPr>
              <a:t>  de fase. </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O circuito RC acrescenta mais 180</a:t>
            </a:r>
            <a:r>
              <a:rPr lang="pt-BR" b="1" baseline="30000" dirty="0" smtClean="0">
                <a:solidFill>
                  <a:schemeClr val="tx1"/>
                </a:solidFill>
                <a:latin typeface="Comic Sans MS" panose="030F0702030302020204" pitchFamily="66" charset="0"/>
                <a:cs typeface="Comic Sans MS" panose="030F0702030302020204" pitchFamily="66" charset="0"/>
              </a:rPr>
              <a:t>0 </a:t>
            </a:r>
            <a:r>
              <a:rPr lang="pt-BR" b="1" dirty="0" smtClean="0">
                <a:solidFill>
                  <a:schemeClr val="tx1"/>
                </a:solidFill>
                <a:latin typeface="Comic Sans MS" panose="030F0702030302020204" pitchFamily="66" charset="0"/>
                <a:cs typeface="Comic Sans MS" panose="030F0702030302020204" pitchFamily="66" charset="0"/>
              </a:rPr>
              <a:t>na frequencia de oscilação </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veja que para atingir a 180</a:t>
            </a:r>
            <a:r>
              <a:rPr lang="pt-BR" b="1" baseline="30000" dirty="0" smtClean="0">
                <a:solidFill>
                  <a:schemeClr val="tx1"/>
                </a:solidFill>
                <a:latin typeface="Comic Sans MS" panose="030F0702030302020204" pitchFamily="66" charset="0"/>
                <a:cs typeface="Comic Sans MS" panose="030F0702030302020204" pitchFamily="66" charset="0"/>
              </a:rPr>
              <a:t>0</a:t>
            </a:r>
            <a:r>
              <a:rPr lang="pt-BR" b="1" dirty="0" smtClean="0">
                <a:solidFill>
                  <a:schemeClr val="tx1"/>
                </a:solidFill>
                <a:latin typeface="Comic Sans MS" panose="030F0702030302020204" pitchFamily="66" charset="0"/>
                <a:cs typeface="Comic Sans MS" panose="030F0702030302020204" pitchFamily="66" charset="0"/>
              </a:rPr>
              <a:t> precisamos ao menos três polos, ou três capacitores.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5" name="Grupo 4"/>
          <p:cNvGrpSpPr/>
          <p:nvPr/>
        </p:nvGrpSpPr>
        <p:grpSpPr>
          <a:xfrm rot="0">
            <a:off x="7464425" y="4441819"/>
            <a:ext cx="1981835" cy="1148721"/>
            <a:chOff x="2026508" y="4098313"/>
            <a:chExt cx="2340123"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4764634"/>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7893685" y="4715510"/>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0" name="Conector Reto 74"/>
          <p:cNvCxnSpPr/>
          <p:nvPr/>
        </p:nvCxnSpPr>
        <p:spPr>
          <a:xfrm>
            <a:off x="912495" y="5265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1" name="Conector Reto 114"/>
          <p:cNvCxnSpPr/>
          <p:nvPr/>
        </p:nvCxnSpPr>
        <p:spPr>
          <a:xfrm flipH="1" flipV="1">
            <a:off x="4358640" y="404812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6867391" y="1506286"/>
            <a:ext cx="0" cy="50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2" name="Conector Reto 90"/>
          <p:cNvCxnSpPr/>
          <p:nvPr/>
        </p:nvCxnSpPr>
        <p:spPr>
          <a:xfrm>
            <a:off x="5297170" y="61531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7" name="Caixa de Texto 23"/>
          <p:cNvSpPr txBox="1"/>
          <p:nvPr/>
        </p:nvSpPr>
        <p:spPr>
          <a:xfrm>
            <a:off x="4558665" y="4347210"/>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sp>
        <p:nvSpPr>
          <p:cNvPr id="188" name="Caixa de Texto 23"/>
          <p:cNvSpPr txBox="1"/>
          <p:nvPr/>
        </p:nvSpPr>
        <p:spPr>
          <a:xfrm>
            <a:off x="4790440" y="53594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grpSp>
        <p:nvGrpSpPr>
          <p:cNvPr id="19" name="Group 94"/>
          <p:cNvGrpSpPr/>
          <p:nvPr/>
        </p:nvGrpSpPr>
        <p:grpSpPr>
          <a:xfrm rot="0">
            <a:off x="6213619" y="4974294"/>
            <a:ext cx="260985" cy="1188043"/>
            <a:chOff x="15542" y="6272"/>
            <a:chExt cx="357" cy="1671"/>
          </a:xfrm>
        </p:grpSpPr>
        <p:cxnSp>
          <p:nvCxnSpPr>
            <p:cNvPr id="24" name="Conector Reto 23"/>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7" name="Grupo 55"/>
          <p:cNvGrpSpPr/>
          <p:nvPr/>
        </p:nvGrpSpPr>
        <p:grpSpPr>
          <a:xfrm rot="16200000">
            <a:off x="5653405" y="4380230"/>
            <a:ext cx="416560" cy="1200785"/>
            <a:chOff x="3114" y="6151"/>
            <a:chExt cx="656" cy="1891"/>
          </a:xfrm>
        </p:grpSpPr>
        <p:cxnSp>
          <p:nvCxnSpPr>
            <p:cNvPr id="28"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3" name="Group 94"/>
          <p:cNvGrpSpPr/>
          <p:nvPr/>
        </p:nvGrpSpPr>
        <p:grpSpPr>
          <a:xfrm rot="0">
            <a:off x="7319154" y="4965404"/>
            <a:ext cx="260985" cy="1188043"/>
            <a:chOff x="15542" y="6272"/>
            <a:chExt cx="357" cy="1671"/>
          </a:xfrm>
        </p:grpSpPr>
        <p:cxnSp>
          <p:nvCxnSpPr>
            <p:cNvPr id="34" name="Conector Reto 33"/>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36" name="Grupo 55"/>
          <p:cNvGrpSpPr/>
          <p:nvPr/>
        </p:nvGrpSpPr>
        <p:grpSpPr>
          <a:xfrm rot="16200000">
            <a:off x="6638925" y="4369435"/>
            <a:ext cx="416560" cy="1200785"/>
            <a:chOff x="3114" y="6151"/>
            <a:chExt cx="656" cy="1891"/>
          </a:xfrm>
        </p:grpSpPr>
        <p:cxnSp>
          <p:nvCxnSpPr>
            <p:cNvPr id="3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49" name="Group 94"/>
          <p:cNvGrpSpPr/>
          <p:nvPr/>
        </p:nvGrpSpPr>
        <p:grpSpPr>
          <a:xfrm rot="0">
            <a:off x="5310649" y="4969214"/>
            <a:ext cx="260985" cy="1188043"/>
            <a:chOff x="15542" y="6272"/>
            <a:chExt cx="357" cy="1671"/>
          </a:xfrm>
        </p:grpSpPr>
        <p:cxnSp>
          <p:nvCxnSpPr>
            <p:cNvPr id="50" name="Conector Reto 4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52" name="Grupo 55"/>
          <p:cNvGrpSpPr/>
          <p:nvPr/>
        </p:nvGrpSpPr>
        <p:grpSpPr>
          <a:xfrm rot="16200000">
            <a:off x="4750435" y="4378960"/>
            <a:ext cx="416560" cy="1200785"/>
            <a:chOff x="3114" y="6151"/>
            <a:chExt cx="656" cy="1891"/>
          </a:xfrm>
        </p:grpSpPr>
        <p:cxnSp>
          <p:nvCxnSpPr>
            <p:cNvPr id="5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57" name="Caixa de Texto 23"/>
          <p:cNvSpPr txBox="1"/>
          <p:nvPr/>
        </p:nvSpPr>
        <p:spPr>
          <a:xfrm>
            <a:off x="5735955" y="5349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58" name="Caixa de Texto 23"/>
          <p:cNvSpPr txBox="1"/>
          <p:nvPr/>
        </p:nvSpPr>
        <p:spPr>
          <a:xfrm>
            <a:off x="6795770" y="5349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59" name="Caixa de Texto 23"/>
          <p:cNvSpPr txBox="1"/>
          <p:nvPr/>
        </p:nvSpPr>
        <p:spPr>
          <a:xfrm>
            <a:off x="5506085" y="4360545"/>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 de Texto 23"/>
          <p:cNvSpPr txBox="1"/>
          <p:nvPr/>
        </p:nvSpPr>
        <p:spPr>
          <a:xfrm>
            <a:off x="6516370" y="4373880"/>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cxnSp>
        <p:nvCxnSpPr>
          <p:cNvPr id="61" name="Conector Reto 90"/>
          <p:cNvCxnSpPr/>
          <p:nvPr/>
        </p:nvCxnSpPr>
        <p:spPr>
          <a:xfrm>
            <a:off x="6200140" y="61531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90"/>
          <p:cNvCxnSpPr/>
          <p:nvPr/>
        </p:nvCxnSpPr>
        <p:spPr>
          <a:xfrm>
            <a:off x="7305675" y="61290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9382760" y="404431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Chave esquerda 63"/>
          <p:cNvSpPr/>
          <p:nvPr/>
        </p:nvSpPr>
        <p:spPr>
          <a:xfrm rot="16200000">
            <a:off x="6082665" y="4740275"/>
            <a:ext cx="421640" cy="3199765"/>
          </a:xfrm>
          <a:prstGeom prst="leftBrace">
            <a:avLst/>
          </a:prstGeom>
          <a:ln w="19050">
            <a:solidFill>
              <a:srgbClr val="9A0000"/>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pt-BR" altLang="en-US"/>
          </a:p>
        </p:txBody>
      </p:sp>
      <p:sp>
        <p:nvSpPr>
          <p:cNvPr id="65" name="Espaço Reservado para Conteúdo 2"/>
          <p:cNvSpPr txBox="1"/>
          <p:nvPr/>
        </p:nvSpPr>
        <p:spPr>
          <a:xfrm>
            <a:off x="6285865" y="6276340"/>
            <a:ext cx="1019810"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dirty="0" smtClean="0">
                <a:solidFill>
                  <a:schemeClr val="tx1"/>
                </a:solidFill>
                <a:latin typeface="Comic Sans MS" panose="030F0702030302020204" pitchFamily="66" charset="0"/>
                <a:cs typeface="Comic Sans MS" panose="030F0702030302020204" pitchFamily="66" charset="0"/>
              </a:rPr>
              <a:t>180</a:t>
            </a:r>
            <a:r>
              <a:rPr lang="pt-BR" sz="2400" baseline="30000" dirty="0" smtClean="0">
                <a:solidFill>
                  <a:schemeClr val="tx1"/>
                </a:solidFill>
                <a:latin typeface="Comic Sans MS" panose="030F0702030302020204" pitchFamily="66" charset="0"/>
                <a:cs typeface="Comic Sans MS" panose="030F0702030302020204" pitchFamily="66" charset="0"/>
              </a:rPr>
              <a:t>0</a:t>
            </a:r>
            <a:endParaRPr lang="pt-BR" sz="2400" baseline="30000" dirty="0" smtClean="0">
              <a:solidFill>
                <a:schemeClr val="tx1"/>
              </a:solidFill>
              <a:latin typeface="Comic Sans MS" panose="030F0702030302020204" pitchFamily="66" charset="0"/>
              <a:cs typeface="Comic Sans MS" panose="030F0702030302020204" pitchFamily="66" charset="0"/>
            </a:endParaRPr>
          </a:p>
        </p:txBody>
      </p:sp>
      <p:sp>
        <p:nvSpPr>
          <p:cNvPr id="66" name="CaixaDeTexto 19"/>
          <p:cNvSpPr txBox="1"/>
          <p:nvPr/>
        </p:nvSpPr>
        <p:spPr>
          <a:xfrm>
            <a:off x="629920" y="4314190"/>
            <a:ext cx="3275965" cy="1814830"/>
          </a:xfrm>
          <a:prstGeom prst="rect">
            <a:avLst/>
          </a:prstGeom>
          <a:solidFill>
            <a:schemeClr val="bg1"/>
          </a:solidFill>
        </p:spPr>
        <p:txBody>
          <a:bodyPr wrap="square" rtlCol="0">
            <a:spAutoFit/>
          </a:bodyPr>
          <a:p>
            <a:pPr algn="ctr"/>
            <a:r>
              <a:rPr lang="pt-BR" sz="2800" b="1" dirty="0" smtClean="0">
                <a:solidFill>
                  <a:srgbClr val="C00000"/>
                </a:solidFill>
              </a:rPr>
              <a:t>adiantamento de fase </a:t>
            </a:r>
            <a:endParaRPr lang="pt-BR" sz="2800" b="1" dirty="0" smtClean="0">
              <a:solidFill>
                <a:srgbClr val="C00000"/>
              </a:solidFill>
            </a:endParaRPr>
          </a:p>
          <a:p>
            <a:pPr algn="ctr"/>
            <a:r>
              <a:rPr lang="pt-BR" sz="2800" b="1" dirty="0" smtClean="0">
                <a:solidFill>
                  <a:srgbClr val="C00000"/>
                </a:solidFill>
              </a:rPr>
              <a:t>(pode-se trocar o R pelo C e o C pelo R)</a:t>
            </a:r>
            <a:endParaRPr lang="pt-BR" sz="2800" b="1" dirty="0" smtClean="0">
              <a:solidFill>
                <a:srgbClr val="C00000"/>
              </a:solidFill>
            </a:endParaRPr>
          </a:p>
        </p:txBody>
      </p:sp>
    </p:spTree>
  </p:cSld>
  <p:clrMapOvr>
    <a:masterClrMapping/>
  </p:clrMapOvr>
</p:sld>
</file>

<file path=ppt/slides/slide1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858250" y="6292215"/>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26720" y="300355"/>
                <a:ext cx="11096625" cy="3785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por deslocamento de fase</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Nesta configuração temos: </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a:t>
                </a:r>
                <a14:m>
                  <m:oMath xmlns:m="http://schemas.openxmlformats.org/officeDocument/2006/math">
                    <m:sSub>
                      <m:sSubPr>
                        <m:ctrlPr>
                          <a:rPr lang="en-US" altLang="pt-BR" sz="32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i="1" dirty="0" smtClean="0">
                            <a:solidFill>
                              <a:schemeClr val="tx1"/>
                            </a:solidFill>
                            <a:latin typeface="Cambria Math" panose="02040503050406030204" pitchFamily="18" charset="0"/>
                            <a:cs typeface="Cambria Math" panose="02040503050406030204" pitchFamily="18" charset="0"/>
                            <a:sym typeface="+mn-ea"/>
                          </a:rPr>
                          <m:t>𝑓</m:t>
                        </m:r>
                      </m:e>
                      <m:sub>
                        <m:r>
                          <a:rPr lang="en-US" altLang="pt-BR" sz="3200" i="1" dirty="0" smtClean="0">
                            <a:solidFill>
                              <a:schemeClr val="tx1"/>
                            </a:solidFill>
                            <a:latin typeface="Cambria Math" panose="02040503050406030204" pitchFamily="18" charset="0"/>
                            <a:cs typeface="Cambria Math" panose="02040503050406030204" pitchFamily="18" charset="0"/>
                            <a:sym typeface="+mn-ea"/>
                          </a:rPr>
                          <m:t>𝑜𝑠𝑐</m:t>
                        </m:r>
                      </m:sub>
                    </m:sSub>
                    <m:r>
                      <a:rPr lang="en-US" altLang="pt-BR" sz="32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32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32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3200" i="1" dirty="0" smtClean="0">
                            <a:solidFill>
                              <a:schemeClr val="tx1"/>
                            </a:solidFill>
                            <a:latin typeface="Cambria Math" panose="02040503050406030204" pitchFamily="18" charset="0"/>
                            <a:cs typeface="Cambria Math" panose="02040503050406030204" pitchFamily="18" charset="0"/>
                            <a:sym typeface="+mn-ea"/>
                          </a:rPr>
                          <m:t>2</m:t>
                        </m:r>
                        <m:r>
                          <a:rPr lang="en-US" altLang="pt-BR" sz="32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3200" i="1" dirty="0" smtClean="0">
                            <a:solidFill>
                              <a:schemeClr val="tx1"/>
                            </a:solidFill>
                            <a:latin typeface="Cambria Math" panose="02040503050406030204" pitchFamily="18" charset="0"/>
                            <a:cs typeface="Cambria Math" panose="02040503050406030204" pitchFamily="18" charset="0"/>
                            <a:sym typeface="+mn-ea"/>
                          </a:rPr>
                          <m:t>𝑅𝐶</m:t>
                        </m:r>
                        <m:rad>
                          <m:radPr>
                            <m:degHide m:val="on"/>
                            <m:ctrlPr>
                              <a:rPr lang="en-US" altLang="pt-BR" sz="3200" i="1" dirty="0" smtClean="0">
                                <a:solidFill>
                                  <a:schemeClr val="tx1"/>
                                </a:solidFill>
                                <a:latin typeface="Cambria Math" panose="02040503050406030204" pitchFamily="18" charset="0"/>
                                <a:cs typeface="Cambria Math" panose="02040503050406030204" pitchFamily="18" charset="0"/>
                                <a:sym typeface="+mn-ea"/>
                              </a:rPr>
                            </m:ctrlPr>
                          </m:radPr>
                          <m:deg/>
                          <m:e>
                            <m:r>
                              <a:rPr lang="en-US" altLang="pt-BR" sz="3200" i="1" dirty="0" smtClean="0">
                                <a:solidFill>
                                  <a:schemeClr val="tx1"/>
                                </a:solidFill>
                                <a:latin typeface="Cambria Math" panose="02040503050406030204" pitchFamily="18" charset="0"/>
                                <a:cs typeface="Cambria Math" panose="02040503050406030204" pitchFamily="18" charset="0"/>
                                <a:sym typeface="+mn-ea"/>
                              </a:rPr>
                              <m:t>6</m:t>
                            </m:r>
                          </m:e>
                        </m:rad>
                      </m:den>
                    </m:f>
                  </m:oMath>
                </a14:m>
                <a:endParaRPr lang="en-US" altLang="pt-BR" sz="32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k &gt; 29 </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Considerando C=10 nF e R= 1 k</a:t>
                </a:r>
                <a:r>
                  <a:rPr lang="pt-BR" b="1" dirty="0" smtClean="0">
                    <a:solidFill>
                      <a:schemeClr val="tx1"/>
                    </a:solidFill>
                    <a:latin typeface="Symbol" panose="05050102010706020507" charset="0"/>
                    <a:cs typeface="Symbol" panose="05050102010706020507" charset="0"/>
                  </a:rPr>
                  <a:t>W,  </a:t>
                </a:r>
                <a:r>
                  <a:rPr lang="pt-BR" b="1" dirty="0" smtClean="0">
                    <a:solidFill>
                      <a:schemeClr val="tx1"/>
                    </a:solidFill>
                    <a:latin typeface="Comic Sans MS" panose="030F0702030302020204" pitchFamily="66" charset="0"/>
                    <a:cs typeface="Comic Sans MS" panose="030F0702030302020204" pitchFamily="66" charset="0"/>
                  </a:rPr>
                  <a:t>o circuito, se oscilar, oscilará em</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ctr">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 </a:t>
                </a:r>
                <a14:m>
                  <m:oMath xmlns:m="http://schemas.openxmlformats.org/officeDocument/2006/math">
                    <m:sSub>
                      <m:sSub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i="1" dirty="0" smtClean="0">
                            <a:solidFill>
                              <a:schemeClr val="tx1"/>
                            </a:solidFill>
                            <a:latin typeface="Cambria Math" panose="02040503050406030204" pitchFamily="18" charset="0"/>
                            <a:cs typeface="Cambria Math" panose="02040503050406030204" pitchFamily="18" charset="0"/>
                            <a:sym typeface="+mn-ea"/>
                          </a:rPr>
                          <m:t>𝑓</m:t>
                        </m:r>
                      </m:e>
                      <m:sub>
                        <m:r>
                          <a:rPr lang="en-US" altLang="pt-BR" i="1" dirty="0" smtClean="0">
                            <a:solidFill>
                              <a:schemeClr val="tx1"/>
                            </a:solidFill>
                            <a:latin typeface="Cambria Math" panose="02040503050406030204" pitchFamily="18" charset="0"/>
                            <a:cs typeface="Cambria Math" panose="02040503050406030204" pitchFamily="18" charset="0"/>
                            <a:sym typeface="+mn-ea"/>
                          </a:rPr>
                          <m:t>𝑜𝑠𝑐</m:t>
                        </m:r>
                      </m:sub>
                    </m:sSub>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6</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5</m:t>
                    </m:r>
                    <m:r>
                      <a:rPr lang="en-US" altLang="pt-BR" i="1" dirty="0" smtClean="0">
                        <a:solidFill>
                          <a:schemeClr val="tx1"/>
                        </a:solidFill>
                        <a:latin typeface="Cambria Math" panose="02040503050406030204" pitchFamily="18" charset="0"/>
                        <a:cs typeface="Cambria Math" panose="02040503050406030204" pitchFamily="18" charset="0"/>
                        <a:sym typeface="+mn-ea"/>
                      </a:rPr>
                      <m:t> </m:t>
                    </m:r>
                    <m:r>
                      <a:rPr lang="en-US" altLang="pt-BR" i="1" dirty="0" smtClean="0">
                        <a:solidFill>
                          <a:schemeClr val="tx1"/>
                        </a:solidFill>
                        <a:latin typeface="Cambria Math" panose="02040503050406030204" pitchFamily="18" charset="0"/>
                        <a:cs typeface="Cambria Math" panose="02040503050406030204" pitchFamily="18" charset="0"/>
                        <a:sym typeface="+mn-ea"/>
                      </a:rPr>
                      <m:t>𝑘</m:t>
                    </m:r>
                    <m:r>
                      <a:rPr lang="en-US" altLang="pt-BR" i="1" dirty="0" smtClean="0">
                        <a:solidFill>
                          <a:schemeClr val="tx1"/>
                        </a:solidFill>
                        <a:latin typeface="Cambria Math" panose="02040503050406030204" pitchFamily="18" charset="0"/>
                        <a:cs typeface="Cambria Math" panose="02040503050406030204" pitchFamily="18" charset="0"/>
                        <a:sym typeface="+mn-ea"/>
                      </a:rPr>
                      <m:t>𝐻𝑧</m:t>
                    </m:r>
                  </m:oMath>
                </a14:m>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26720" y="300355"/>
                <a:ext cx="11096625" cy="3785235"/>
              </a:xfrm>
              <a:prstGeom prst="rect">
                <a:avLst/>
              </a:prstGeom>
              <a:blipFill rotWithShape="1">
                <a:blip r:embed="rId1"/>
                <a:stretch>
                  <a:fillRect t="-906"/>
                </a:stretch>
              </a:blipFill>
            </p:spPr>
            <p:txBody>
              <a:bodyPr/>
              <a:lstStyle/>
              <a:p>
                <a:r>
                  <a:rPr lang="pt-BR" altLang="en-US">
                    <a:noFill/>
                  </a:rPr>
                  <a:t> </a:t>
                </a:r>
              </a:p>
            </p:txBody>
          </p:sp>
        </mc:Fallback>
      </mc:AlternateContent>
      <p:grpSp>
        <p:nvGrpSpPr>
          <p:cNvPr id="5" name="Grupo 4"/>
          <p:cNvGrpSpPr/>
          <p:nvPr/>
        </p:nvGrpSpPr>
        <p:grpSpPr>
          <a:xfrm rot="0">
            <a:off x="7464425" y="4441819"/>
            <a:ext cx="1981835" cy="1148721"/>
            <a:chOff x="2026508" y="4098313"/>
            <a:chExt cx="2340123"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4753225"/>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7893685" y="4715510"/>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0" name="Conector Reto 74"/>
          <p:cNvCxnSpPr/>
          <p:nvPr/>
        </p:nvCxnSpPr>
        <p:spPr>
          <a:xfrm>
            <a:off x="912495" y="5265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1" name="Conector Reto 114"/>
          <p:cNvCxnSpPr/>
          <p:nvPr/>
        </p:nvCxnSpPr>
        <p:spPr>
          <a:xfrm flipH="1" flipV="1">
            <a:off x="4358640" y="404812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6867391" y="1506286"/>
            <a:ext cx="0" cy="50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2" name="Conector Reto 90"/>
          <p:cNvCxnSpPr/>
          <p:nvPr/>
        </p:nvCxnSpPr>
        <p:spPr>
          <a:xfrm>
            <a:off x="5297170" y="61531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7" name="Caixa de Texto 23"/>
          <p:cNvSpPr txBox="1"/>
          <p:nvPr/>
        </p:nvSpPr>
        <p:spPr>
          <a:xfrm>
            <a:off x="4558665" y="4347210"/>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sp>
        <p:nvSpPr>
          <p:cNvPr id="188" name="Caixa de Texto 23"/>
          <p:cNvSpPr txBox="1"/>
          <p:nvPr/>
        </p:nvSpPr>
        <p:spPr>
          <a:xfrm>
            <a:off x="4790440" y="53594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grpSp>
        <p:nvGrpSpPr>
          <p:cNvPr id="19" name="Group 94"/>
          <p:cNvGrpSpPr/>
          <p:nvPr/>
        </p:nvGrpSpPr>
        <p:grpSpPr>
          <a:xfrm rot="0">
            <a:off x="6213619" y="4974294"/>
            <a:ext cx="260985" cy="1188043"/>
            <a:chOff x="15542" y="6272"/>
            <a:chExt cx="357" cy="1671"/>
          </a:xfrm>
        </p:grpSpPr>
        <p:cxnSp>
          <p:nvCxnSpPr>
            <p:cNvPr id="24" name="Conector Reto 23"/>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7" name="Grupo 55"/>
          <p:cNvGrpSpPr/>
          <p:nvPr/>
        </p:nvGrpSpPr>
        <p:grpSpPr>
          <a:xfrm rot="16200000">
            <a:off x="5653405" y="4370705"/>
            <a:ext cx="416560" cy="1200785"/>
            <a:chOff x="3114" y="6151"/>
            <a:chExt cx="656" cy="1891"/>
          </a:xfrm>
        </p:grpSpPr>
        <p:cxnSp>
          <p:nvCxnSpPr>
            <p:cNvPr id="28"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3" name="Group 94"/>
          <p:cNvGrpSpPr/>
          <p:nvPr/>
        </p:nvGrpSpPr>
        <p:grpSpPr>
          <a:xfrm rot="0">
            <a:off x="7319154" y="4965404"/>
            <a:ext cx="260985" cy="1188043"/>
            <a:chOff x="15542" y="6272"/>
            <a:chExt cx="357" cy="1671"/>
          </a:xfrm>
        </p:grpSpPr>
        <p:cxnSp>
          <p:nvCxnSpPr>
            <p:cNvPr id="34" name="Conector Reto 33"/>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36" name="Grupo 55"/>
          <p:cNvGrpSpPr/>
          <p:nvPr/>
        </p:nvGrpSpPr>
        <p:grpSpPr>
          <a:xfrm rot="16200000">
            <a:off x="6638925" y="4375150"/>
            <a:ext cx="416560" cy="1200785"/>
            <a:chOff x="3114" y="6151"/>
            <a:chExt cx="656" cy="1891"/>
          </a:xfrm>
        </p:grpSpPr>
        <p:cxnSp>
          <p:nvCxnSpPr>
            <p:cNvPr id="3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49" name="Group 94"/>
          <p:cNvGrpSpPr/>
          <p:nvPr/>
        </p:nvGrpSpPr>
        <p:grpSpPr>
          <a:xfrm rot="0">
            <a:off x="5310649" y="4969214"/>
            <a:ext cx="260985" cy="1188043"/>
            <a:chOff x="15542" y="6272"/>
            <a:chExt cx="357" cy="1671"/>
          </a:xfrm>
        </p:grpSpPr>
        <p:cxnSp>
          <p:nvCxnSpPr>
            <p:cNvPr id="50" name="Conector Reto 4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52" name="Grupo 55"/>
          <p:cNvGrpSpPr/>
          <p:nvPr/>
        </p:nvGrpSpPr>
        <p:grpSpPr>
          <a:xfrm rot="16200000">
            <a:off x="4750435" y="4369435"/>
            <a:ext cx="416560" cy="1200785"/>
            <a:chOff x="3114" y="6151"/>
            <a:chExt cx="656" cy="1891"/>
          </a:xfrm>
        </p:grpSpPr>
        <p:cxnSp>
          <p:nvCxnSpPr>
            <p:cNvPr id="5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57" name="Caixa de Texto 23"/>
          <p:cNvSpPr txBox="1"/>
          <p:nvPr/>
        </p:nvSpPr>
        <p:spPr>
          <a:xfrm>
            <a:off x="5735955" y="5349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58" name="Caixa de Texto 23"/>
          <p:cNvSpPr txBox="1"/>
          <p:nvPr/>
        </p:nvSpPr>
        <p:spPr>
          <a:xfrm>
            <a:off x="6795770" y="5349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59" name="Caixa de Texto 23"/>
          <p:cNvSpPr txBox="1"/>
          <p:nvPr/>
        </p:nvSpPr>
        <p:spPr>
          <a:xfrm>
            <a:off x="5506085" y="4360545"/>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 de Texto 23"/>
          <p:cNvSpPr txBox="1"/>
          <p:nvPr/>
        </p:nvSpPr>
        <p:spPr>
          <a:xfrm>
            <a:off x="6516370" y="4373880"/>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cxnSp>
        <p:nvCxnSpPr>
          <p:cNvPr id="61" name="Conector Reto 90"/>
          <p:cNvCxnSpPr/>
          <p:nvPr/>
        </p:nvCxnSpPr>
        <p:spPr>
          <a:xfrm>
            <a:off x="6200140" y="61531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90"/>
          <p:cNvCxnSpPr/>
          <p:nvPr/>
        </p:nvCxnSpPr>
        <p:spPr>
          <a:xfrm>
            <a:off x="7305675" y="61290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9382760" y="404431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Chave esquerda 63"/>
          <p:cNvSpPr/>
          <p:nvPr/>
        </p:nvSpPr>
        <p:spPr>
          <a:xfrm rot="16200000">
            <a:off x="6144895" y="4693920"/>
            <a:ext cx="421640" cy="3291840"/>
          </a:xfrm>
          <a:prstGeom prst="leftBrace">
            <a:avLst/>
          </a:prstGeom>
          <a:ln w="19050">
            <a:solidFill>
              <a:srgbClr val="9A0000"/>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pt-BR" altLang="en-US"/>
          </a:p>
        </p:txBody>
      </p:sp>
      <p:sp>
        <p:nvSpPr>
          <p:cNvPr id="65" name="Espaço Reservado para Conteúdo 2"/>
          <p:cNvSpPr txBox="1"/>
          <p:nvPr/>
        </p:nvSpPr>
        <p:spPr>
          <a:xfrm>
            <a:off x="6285865" y="6276340"/>
            <a:ext cx="1019810"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dirty="0" smtClean="0">
                <a:solidFill>
                  <a:schemeClr val="tx1"/>
                </a:solidFill>
                <a:latin typeface="Comic Sans MS" panose="030F0702030302020204" pitchFamily="66" charset="0"/>
                <a:cs typeface="Comic Sans MS" panose="030F0702030302020204" pitchFamily="66" charset="0"/>
              </a:rPr>
              <a:t>180</a:t>
            </a:r>
            <a:r>
              <a:rPr lang="pt-BR" sz="2400" baseline="30000" dirty="0" smtClean="0">
                <a:solidFill>
                  <a:schemeClr val="tx1"/>
                </a:solidFill>
                <a:latin typeface="Comic Sans MS" panose="030F0702030302020204" pitchFamily="66" charset="0"/>
                <a:cs typeface="Comic Sans MS" panose="030F0702030302020204" pitchFamily="66" charset="0"/>
              </a:rPr>
              <a:t>0</a:t>
            </a:r>
            <a:endParaRPr lang="pt-BR" sz="2400" baseline="30000" dirty="0" smtClean="0">
              <a:solidFill>
                <a:schemeClr val="tx1"/>
              </a:solidFill>
              <a:latin typeface="Comic Sans MS" panose="030F0702030302020204" pitchFamily="66" charset="0"/>
              <a:cs typeface="Comic Sans MS" panose="030F0702030302020204" pitchFamily="66" charset="0"/>
            </a:endParaRPr>
          </a:p>
        </p:txBody>
      </p:sp>
      <p:sp>
        <p:nvSpPr>
          <p:cNvPr id="66" name="CaixaDeTexto 19"/>
          <p:cNvSpPr txBox="1"/>
          <p:nvPr/>
        </p:nvSpPr>
        <p:spPr>
          <a:xfrm>
            <a:off x="813435" y="4540250"/>
            <a:ext cx="2606675" cy="953135"/>
          </a:xfrm>
          <a:prstGeom prst="rect">
            <a:avLst/>
          </a:prstGeom>
          <a:solidFill>
            <a:schemeClr val="bg1"/>
          </a:solidFill>
        </p:spPr>
        <p:txBody>
          <a:bodyPr wrap="square" rtlCol="0">
            <a:spAutoFit/>
          </a:bodyPr>
          <a:p>
            <a:pPr algn="ctr"/>
            <a:r>
              <a:rPr lang="pt-BR" sz="2800" b="1" dirty="0" smtClean="0">
                <a:solidFill>
                  <a:srgbClr val="C00000"/>
                </a:solidFill>
              </a:rPr>
              <a:t>adiantamento de fase</a:t>
            </a:r>
            <a:endParaRPr lang="pt-BR" sz="2800" b="1" dirty="0" smtClean="0">
              <a:solidFill>
                <a:srgbClr val="C00000"/>
              </a:solidFill>
            </a:endParaRPr>
          </a:p>
        </p:txBody>
      </p:sp>
    </p:spTree>
  </p:cSld>
  <p:clrMapOvr>
    <a:masterClrMapping/>
  </p:clrMapOvr>
</p:sld>
</file>

<file path=ppt/slides/slide1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descr="fig"/>
          <p:cNvPicPr>
            <a:picLocks noChangeAspect="1"/>
          </p:cNvPicPr>
          <p:nvPr/>
        </p:nvPicPr>
        <p:blipFill>
          <a:blip r:embed="rId1"/>
          <a:srcRect l="-3475" t="3063" r="7754" b="4997"/>
          <a:stretch>
            <a:fillRect/>
          </a:stretch>
        </p:blipFill>
        <p:spPr>
          <a:xfrm>
            <a:off x="1819275" y="2740025"/>
            <a:ext cx="8760460" cy="3785235"/>
          </a:xfrm>
          <a:prstGeom prst="rect">
            <a:avLst/>
          </a:prstGeom>
        </p:spPr>
      </p:pic>
      <p:sp>
        <p:nvSpPr>
          <p:cNvPr id="4" name="Espaço Reservado para Conteúdo 2"/>
          <p:cNvSpPr txBox="1"/>
          <p:nvPr/>
        </p:nvSpPr>
        <p:spPr>
          <a:xfrm>
            <a:off x="426720" y="300355"/>
            <a:ext cx="11544935" cy="23444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por deslocamento de fase </a:t>
            </a:r>
            <a:r>
              <a:rPr lang="pt-BR" sz="3200" b="1" dirty="0" smtClean="0">
                <a:solidFill>
                  <a:schemeClr val="tx1"/>
                </a:solidFill>
                <a:latin typeface="Comic Sans MS" panose="030F0702030302020204" pitchFamily="66" charset="0"/>
                <a:cs typeface="Comic Sans MS" panose="030F0702030302020204" pitchFamily="66" charset="0"/>
              </a:rPr>
              <a:t>(</a:t>
            </a:r>
            <a:r>
              <a:rPr lang="pt-BR" b="1" dirty="0" smtClean="0">
                <a:solidFill>
                  <a:schemeClr val="tx1"/>
                </a:solidFill>
                <a:latin typeface="Comic Sans MS" panose="030F0702030302020204" pitchFamily="66" charset="0"/>
                <a:cs typeface="Comic Sans MS" panose="030F0702030302020204" pitchFamily="66" charset="0"/>
              </a:rPr>
              <a:t>k =40)</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ha um intervalo de tempo até a oscilação aparecer</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neste caso a oscilação cresce até infinito. Em um circuito real, o bloco de ganho tem o ganho reduzido quando a amplitude do sinal aumenta, e a oscilação estabiliza</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25" name="CaixaDeTexto 19"/>
          <p:cNvSpPr txBox="1"/>
          <p:nvPr/>
        </p:nvSpPr>
        <p:spPr>
          <a:xfrm>
            <a:off x="2638425" y="3051810"/>
            <a:ext cx="2606675" cy="368300"/>
          </a:xfrm>
          <a:prstGeom prst="rect">
            <a:avLst/>
          </a:prstGeom>
          <a:solidFill>
            <a:schemeClr val="bg1"/>
          </a:solidFill>
        </p:spPr>
        <p:txBody>
          <a:bodyPr wrap="square" rtlCol="0">
            <a:spAutoFit/>
          </a:bodyPr>
          <a:p>
            <a:r>
              <a:rPr lang="pt-BR" dirty="0" smtClean="0"/>
              <a:t>Sinal de saída no tempo</a:t>
            </a:r>
            <a:endParaRPr lang="pt-BR" dirty="0"/>
          </a:p>
        </p:txBody>
      </p:sp>
    </p:spTree>
  </p:cSld>
  <p:clrMapOvr>
    <a:masterClrMapping/>
  </p:clrMapOvr>
</p:sld>
</file>

<file path=ppt/slides/slide1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323850" y="518160"/>
            <a:ext cx="11544935" cy="13239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por deslocamento de fase </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Implementação com transistor</a:t>
            </a:r>
            <a:endParaRPr lang="pt-BR" b="1" dirty="0" smtClean="0">
              <a:solidFill>
                <a:schemeClr val="tx1"/>
              </a:solidFill>
              <a:latin typeface="Comic Sans MS" panose="030F0702030302020204" pitchFamily="66" charset="0"/>
              <a:cs typeface="Comic Sans MS" panose="030F0702030302020204" pitchFamily="66" charset="0"/>
            </a:endParaRPr>
          </a:p>
        </p:txBody>
      </p:sp>
      <p:pic>
        <p:nvPicPr>
          <p:cNvPr id="100" name="Imagem 99"/>
          <p:cNvPicPr/>
          <p:nvPr/>
        </p:nvPicPr>
        <p:blipFill>
          <a:blip r:embed="rId1"/>
          <a:stretch>
            <a:fillRect/>
          </a:stretch>
        </p:blipFill>
        <p:spPr>
          <a:xfrm>
            <a:off x="177165" y="2223135"/>
            <a:ext cx="6358890" cy="3867785"/>
          </a:xfrm>
          <a:prstGeom prst="rect">
            <a:avLst/>
          </a:prstGeom>
          <a:noFill/>
          <a:ln w="9525">
            <a:noFill/>
          </a:ln>
        </p:spPr>
      </p:pic>
      <p:sp>
        <p:nvSpPr>
          <p:cNvPr id="56" name="CaixaDeTexto 14"/>
          <p:cNvSpPr txBox="1"/>
          <p:nvPr/>
        </p:nvSpPr>
        <p:spPr>
          <a:xfrm>
            <a:off x="6536055" y="4250055"/>
            <a:ext cx="5300980" cy="1891665"/>
          </a:xfrm>
          <a:prstGeom prst="rect">
            <a:avLst/>
          </a:prstGeom>
          <a:noFill/>
        </p:spPr>
        <p:txBody>
          <a:bodyPr wrap="square" rtlCol="0">
            <a:spAutoFit/>
          </a:bodyPr>
          <a:p>
            <a:pPr marL="342900" indent="-342900" fontAlgn="auto">
              <a:spcAft>
                <a:spcPts val="600"/>
              </a:spcAft>
              <a:buFont typeface="Wingdings" panose="05000000000000000000" charset="0"/>
              <a:buChar char="ü"/>
            </a:pPr>
            <a:r>
              <a:rPr lang="pt-BR" sz="2800" b="1" dirty="0" smtClean="0">
                <a:latin typeface="Comic Sans MS" panose="030F0702030302020204" pitchFamily="66" charset="0"/>
                <a:cs typeface="Comic Sans MS" panose="030F0702030302020204" pitchFamily="66" charset="0"/>
                <a:sym typeface="+mn-ea"/>
              </a:rPr>
              <a:t>Amplificador: Emissor comum</a:t>
            </a:r>
            <a:endParaRPr lang="pt-BR" sz="28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800" b="1" dirty="0" smtClean="0">
                <a:latin typeface="Comic Sans MS" panose="030F0702030302020204" pitchFamily="66" charset="0"/>
                <a:cs typeface="Comic Sans MS" panose="030F0702030302020204" pitchFamily="66" charset="0"/>
                <a:sym typeface="+mn-ea"/>
              </a:rPr>
              <a:t>ganho do amplificador deve ser maior que 29 </a:t>
            </a:r>
            <a:endParaRPr lang="pt-BR"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11268" name="Picture 4" descr="co1034"/>
          <p:cNvPicPr>
            <a:picLocks noChangeAspect="1"/>
          </p:cNvPicPr>
          <p:nvPr/>
        </p:nvPicPr>
        <p:blipFill>
          <a:blip r:embed="rId1"/>
          <a:stretch>
            <a:fillRect/>
          </a:stretch>
        </p:blipFill>
        <p:spPr>
          <a:xfrm>
            <a:off x="557530" y="1533525"/>
            <a:ext cx="9043670" cy="4792980"/>
          </a:xfrm>
          <a:prstGeom prst="rect">
            <a:avLst/>
          </a:prstGeom>
          <a:noFill/>
          <a:ln w="9525">
            <a:noFill/>
          </a:ln>
        </p:spPr>
      </p:pic>
      <p:sp>
        <p:nvSpPr>
          <p:cNvPr id="7" name="Rectangle 5">
            <a:hlinkClick r:id="" action="ppaction://noaction"/>
          </p:cNvPr>
          <p:cNvSpPr>
            <a:spLocks noChangeArrowheads="1"/>
          </p:cNvSpPr>
          <p:nvPr/>
        </p:nvSpPr>
        <p:spPr bwMode="auto">
          <a:xfrm>
            <a:off x="101600" y="395605"/>
            <a:ext cx="11781155" cy="953135"/>
          </a:xfrm>
          <a:prstGeom prst="rect">
            <a:avLst/>
          </a:prstGeom>
          <a:noFill/>
          <a:ln w="25400">
            <a:solidFill>
              <a:srgbClr val="FF3300"/>
            </a:solidFill>
            <a:miter lim="800000"/>
          </a:ln>
          <a:effectLst/>
        </p:spPr>
        <p:txBody>
          <a:bodyPr wrap="square" lIns="92075" tIns="46038" rIns="92075" bIns="46038">
            <a:spAutoFit/>
          </a:bodyPr>
          <a:p>
            <a:pPr marL="0" marR="0" lvl="0" indent="0" algn="ctr" defTabSz="914400" rtl="0" eaLnBrk="0" fontAlgn="base" latinLnBrk="0" hangingPunct="0">
              <a:lnSpc>
                <a:spcPct val="100000"/>
              </a:lnSpc>
              <a:spcBef>
                <a:spcPct val="20000"/>
              </a:spcBef>
              <a:spcAft>
                <a:spcPct val="0"/>
              </a:spcAft>
              <a:buClrTx/>
              <a:buSzTx/>
              <a:buFontTx/>
              <a:buNone/>
              <a:defRPr/>
            </a:pPr>
            <a:r>
              <a:rPr kumimoji="0" 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1958/1959: desenvolvimento dos primeiros C.I.s - </a:t>
            </a:r>
            <a:r>
              <a:rPr kumimoji="0" lang="en-US" sz="2800" b="1" i="0" u="none" strike="noStrike" kern="1200" cap="none" spc="0" normalizeH="0" baseline="0" noProof="0">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J.Kilby</a:t>
            </a:r>
            <a:r>
              <a:rPr kumimoji="0" 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 </a:t>
            </a:r>
            <a:r>
              <a:rPr kumimoji="0" lang="en-US" sz="2800" b="0" i="1" u="none" strike="noStrike" kern="1200" cap="none" spc="0" normalizeH="0" baseline="0" noProof="0">
                <a:ln>
                  <a:noFill/>
                </a:ln>
                <a:solidFill>
                  <a:schemeClr val="tx1"/>
                </a:solidFill>
                <a:effectLst/>
                <a:uLnTx/>
                <a:uFillTx/>
                <a:latin typeface="Comic Sans MS" panose="030F0702030302020204" pitchFamily="66" charset="0"/>
                <a:ea typeface="+mn-ea"/>
                <a:cs typeface="+mn-cs"/>
              </a:rPr>
              <a:t>Texas Instruments</a:t>
            </a:r>
            <a:r>
              <a:rPr kumimoji="0" lang="pt-BR" altLang="en-US" sz="2800" b="0" i="1" u="none" strike="noStrike" kern="1200" cap="none" spc="0" normalizeH="0" baseline="0" noProof="0">
                <a:ln>
                  <a:noFill/>
                </a:ln>
                <a:solidFill>
                  <a:schemeClr val="tx1"/>
                </a:solidFill>
                <a:effectLst/>
                <a:uLnTx/>
                <a:uFillTx/>
                <a:latin typeface="Comic Sans MS" panose="030F0702030302020204" pitchFamily="66" charset="0"/>
                <a:ea typeface="+mn-ea"/>
                <a:cs typeface="+mn-cs"/>
              </a:rPr>
              <a:t>.</a:t>
            </a:r>
            <a:r>
              <a:rPr kumimoji="0" 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 </a:t>
            </a:r>
            <a:r>
              <a:rPr kumimoji="0" lang="en-US" sz="2800" b="1" i="0" u="none" strike="noStrike" kern="1200" cap="none" spc="0" normalizeH="0" baseline="0" noProof="0">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Noyce</a:t>
            </a:r>
            <a:r>
              <a:rPr kumimoji="0" 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 </a:t>
            </a:r>
            <a:r>
              <a:rPr kumimoji="0" lang="en-US" sz="2800" b="0" i="1" u="none" strike="noStrike" kern="1200" cap="none" spc="0" normalizeH="0" baseline="0" noProof="0">
                <a:ln>
                  <a:noFill/>
                </a:ln>
                <a:solidFill>
                  <a:schemeClr val="tx1"/>
                </a:solidFill>
                <a:effectLst/>
                <a:uLnTx/>
                <a:uFillTx/>
                <a:latin typeface="Comic Sans MS" panose="030F0702030302020204" pitchFamily="66" charset="0"/>
                <a:ea typeface="+mn-ea"/>
                <a:cs typeface="+mn-cs"/>
              </a:rPr>
              <a:t>Fairchild</a:t>
            </a:r>
            <a:r>
              <a:rPr kumimoji="0" lang="pt-BR" altLang="en-US" sz="2800" b="0" i="1" u="none" strike="noStrike" kern="1200" cap="none" spc="0" normalizeH="0" baseline="0" noProof="0">
                <a:ln>
                  <a:noFill/>
                </a:ln>
                <a:solidFill>
                  <a:schemeClr val="tx1"/>
                </a:solidFill>
                <a:effectLst/>
                <a:uLnTx/>
                <a:uFillTx/>
                <a:latin typeface="Comic Sans MS" panose="030F0702030302020204" pitchFamily="66" charset="0"/>
                <a:ea typeface="+mn-ea"/>
                <a:cs typeface="+mn-cs"/>
              </a:rPr>
              <a:t>, </a:t>
            </a:r>
            <a:r>
              <a:rPr kumimoji="0" lang="pt-BR" altLang="en-US" sz="2800" b="0" u="none" strike="noStrike" kern="1200" cap="none" spc="0" normalizeH="0" baseline="0" noProof="0">
                <a:ln>
                  <a:noFill/>
                </a:ln>
                <a:solidFill>
                  <a:schemeClr val="tx1"/>
                </a:solidFill>
                <a:effectLst/>
                <a:uLnTx/>
                <a:uFillTx/>
                <a:latin typeface="Comic Sans MS" panose="030F0702030302020204" pitchFamily="66" charset="0"/>
                <a:ea typeface="+mn-ea"/>
                <a:cs typeface="+mn-cs"/>
              </a:rPr>
              <a:t>desenvolveu um C.I. na mesma época</a:t>
            </a:r>
            <a:endParaRPr kumimoji="0" lang="pt-BR" altLang="en-US" sz="2800" b="0" u="none" strike="noStrike" kern="1200" cap="none" spc="0" normalizeH="0" baseline="0" noProof="0">
              <a:ln>
                <a:noFill/>
              </a:ln>
              <a:solidFill>
                <a:schemeClr val="tx1"/>
              </a:solidFill>
              <a:effectLst/>
              <a:uLnTx/>
              <a:uFillTx/>
              <a:latin typeface="Comic Sans MS" panose="030F0702030302020204" pitchFamily="66" charset="0"/>
              <a:ea typeface="+mn-ea"/>
              <a:cs typeface="+mn-cs"/>
            </a:endParaRPr>
          </a:p>
        </p:txBody>
      </p:sp>
      <p:sp>
        <p:nvSpPr>
          <p:cNvPr id="8" name="Text Box 7"/>
          <p:cNvSpPr txBox="1">
            <a:spLocks noChangeArrowheads="1"/>
          </p:cNvSpPr>
          <p:nvPr/>
        </p:nvSpPr>
        <p:spPr bwMode="auto">
          <a:xfrm>
            <a:off x="1119505" y="4345305"/>
            <a:ext cx="9384030" cy="2091690"/>
          </a:xfrm>
          <a:prstGeom prst="rect">
            <a:avLst/>
          </a:prstGeom>
          <a:solidFill>
            <a:srgbClr val="FFFF99"/>
          </a:solidFill>
          <a:ln w="19050" algn="ctr">
            <a:solidFill>
              <a:srgbClr val="000082"/>
            </a:solidFill>
            <a:miter lim="800000"/>
          </a:ln>
          <a:effectLst/>
        </p:spPr>
        <p:txBody>
          <a:bodyPr wrap="square">
            <a:spAutoFit/>
          </a:bodyPr>
          <a:p>
            <a:pPr marR="0" defTabSz="914400" eaLnBrk="0" hangingPunct="0">
              <a:spcBef>
                <a:spcPct val="50000"/>
              </a:spcBef>
              <a:buClrTx/>
              <a:buSzTx/>
              <a:buFontTx/>
              <a:buNone/>
              <a:defRPr/>
            </a:pP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Jack S. Kilby</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recebeu o prêmio</a:t>
            </a: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 Nobel em 2000</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por sua contribuição na invenção do circuito integrado.</a:t>
            </a:r>
            <a:endParaRPr kumimoji="0" lang="pt-BR" sz="2000" kern="1200" cap="none" spc="0" normalizeH="0" baseline="30000" noProof="0" dirty="0">
              <a:latin typeface="Comic Sans MS" panose="030F0702030302020204" pitchFamily="66" charset="0"/>
              <a:ea typeface="Times New Roman" panose="02020603050405020304" pitchFamily="18" charset="0"/>
              <a:cs typeface="Arial" panose="020B0604020202020204" pitchFamily="34" charset="0"/>
            </a:endParaRPr>
          </a:p>
          <a:p>
            <a:pPr marR="0" defTabSz="914400" eaLnBrk="0" hangingPunct="0">
              <a:spcBef>
                <a:spcPct val="50000"/>
              </a:spcBef>
              <a:buClrTx/>
              <a:buSzTx/>
              <a:buFontTx/>
              <a:buNone/>
              <a:defRPr/>
            </a:pP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Robert </a:t>
            </a:r>
            <a:r>
              <a:rPr kumimoji="0" lang="pt-BR" sz="2000" b="1" kern="1200" cap="none" spc="0" normalizeH="0" baseline="0" noProof="0" dirty="0" err="1">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Noyce</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após trabalhar na empresa de </a:t>
            </a:r>
            <a:r>
              <a:rPr kumimoji="0" lang="pt-BR" sz="2000" kern="1200" cap="none" spc="0" normalizeH="0" baseline="0" noProof="0" dirty="0" err="1">
                <a:latin typeface="Comic Sans MS" panose="030F0702030302020204" pitchFamily="66" charset="0"/>
                <a:ea typeface="Times New Roman" panose="02020603050405020304" pitchFamily="18" charset="0"/>
                <a:cs typeface="Arial" panose="020B0604020202020204" pitchFamily="34" charset="0"/>
              </a:rPr>
              <a:t>Schockley</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fundou com outros colegas, em 1957, a </a:t>
            </a:r>
            <a:r>
              <a:rPr kumimoji="0" lang="pt-BR" sz="2000" kern="1200" cap="none" spc="0" normalizeH="0" baseline="0" noProof="0" dirty="0" err="1">
                <a:latin typeface="Comic Sans MS" panose="030F0702030302020204" pitchFamily="66" charset="0"/>
                <a:ea typeface="Times New Roman" panose="02020603050405020304" pitchFamily="18" charset="0"/>
                <a:cs typeface="Arial" panose="020B0604020202020204" pitchFamily="34" charset="0"/>
              </a:rPr>
              <a:t>Fairchild</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Esta empresa dominou a área de circuitos integrados na década de 60. Em 1968, </a:t>
            </a:r>
            <a:r>
              <a:rPr kumimoji="0" lang="pt-BR" sz="2000" kern="1200" cap="none" spc="0" normalizeH="0" baseline="0" noProof="0" dirty="0" err="1">
                <a:latin typeface="Comic Sans MS" panose="030F0702030302020204" pitchFamily="66" charset="0"/>
                <a:ea typeface="Times New Roman" panose="02020603050405020304" pitchFamily="18" charset="0"/>
                <a:cs typeface="Arial" panose="020B0604020202020204" pitchFamily="34" charset="0"/>
              </a:rPr>
              <a:t>Noyce</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deixou a </a:t>
            </a:r>
            <a:r>
              <a:rPr kumimoji="0" lang="pt-BR" sz="2000" kern="1200" cap="none" spc="0" normalizeH="0" baseline="0" noProof="0" dirty="0" err="1">
                <a:latin typeface="Comic Sans MS" panose="030F0702030302020204" pitchFamily="66" charset="0"/>
                <a:ea typeface="Times New Roman" panose="02020603050405020304" pitchFamily="18" charset="0"/>
                <a:cs typeface="Arial" panose="020B0604020202020204" pitchFamily="34" charset="0"/>
              </a:rPr>
              <a:t>Fairchild</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para fundar a Intel.</a:t>
            </a:r>
            <a:endParaRPr kumimoji="0" lang="en-US"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endParaRPr>
          </a:p>
        </p:txBody>
      </p:sp>
      <p:pic>
        <p:nvPicPr>
          <p:cNvPr id="11271" name="Picture 8" descr="img091"/>
          <p:cNvPicPr>
            <a:picLocks noChangeAspect="1"/>
          </p:cNvPicPr>
          <p:nvPr/>
        </p:nvPicPr>
        <p:blipFill>
          <a:blip r:embed="rId2"/>
          <a:srcRect t="3928" r="3667" b="3436"/>
          <a:stretch>
            <a:fillRect/>
          </a:stretch>
        </p:blipFill>
        <p:spPr>
          <a:xfrm>
            <a:off x="6570980" y="1679575"/>
            <a:ext cx="4241800" cy="2533015"/>
          </a:xfrm>
          <a:prstGeom prst="rect">
            <a:avLst/>
          </a:prstGeom>
          <a:noFill/>
          <a:ln w="9525">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ldLvl="0" animBg="1"/>
    </p:bldLst>
  </p:timing>
</p:sld>
</file>

<file path=ppt/slides/slide1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38" name="Grupo 37"/>
          <p:cNvGrpSpPr/>
          <p:nvPr/>
        </p:nvGrpSpPr>
        <p:grpSpPr>
          <a:xfrm rot="0" flipH="1">
            <a:off x="7750810" y="3258820"/>
            <a:ext cx="616585" cy="140970"/>
            <a:chOff x="4152748" y="3524056"/>
            <a:chExt cx="1274569" cy="255373"/>
          </a:xfrm>
        </p:grpSpPr>
        <p:cxnSp>
          <p:nvCxnSpPr>
            <p:cNvPr id="40"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 name="Rectangle 5">
            <a:hlinkClick r:id="" action="ppaction://noaction"/>
          </p:cNvPr>
          <p:cNvSpPr>
            <a:spLocks noChangeArrowheads="1"/>
          </p:cNvSpPr>
          <p:nvPr/>
        </p:nvSpPr>
        <p:spPr bwMode="auto">
          <a:xfrm>
            <a:off x="1608455" y="567690"/>
            <a:ext cx="9162415" cy="521970"/>
          </a:xfrm>
          <a:prstGeom prst="rect">
            <a:avLst/>
          </a:prstGeom>
          <a:noFill/>
          <a:ln w="25400">
            <a:solidFill>
              <a:srgbClr val="FF3300"/>
            </a:solidFill>
            <a:miter lim="800000"/>
          </a:ln>
          <a:effectLst/>
        </p:spPr>
        <p:txBody>
          <a:bodyPr wrap="square" lIns="92075" tIns="46038" rIns="92075" bIns="46038">
            <a:spAutoFit/>
          </a:bodyPr>
          <a:p>
            <a:pPr marL="0" marR="0" lvl="0" indent="0" algn="ctr" defTabSz="914400" rtl="0" eaLnBrk="0" fontAlgn="base" latinLnBrk="0" hangingPunct="0">
              <a:lnSpc>
                <a:spcPct val="100000"/>
              </a:lnSpc>
              <a:spcBef>
                <a:spcPct val="20000"/>
              </a:spcBef>
              <a:spcAft>
                <a:spcPct val="0"/>
              </a:spcAft>
              <a:buClrTx/>
              <a:buSzTx/>
              <a:buFontTx/>
              <a:buNone/>
              <a:defRPr/>
            </a:pPr>
            <a:r>
              <a:rPr kumimoji="0" lang="pt-BR" alt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Primeiro C.I.: Oscilador por deslocamento de fase</a:t>
            </a:r>
            <a:endParaRPr kumimoji="0" lang="pt-BR" alt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endParaRPr>
          </a:p>
        </p:txBody>
      </p:sp>
      <p:pic>
        <p:nvPicPr>
          <p:cNvPr id="11271" name="Picture 8" descr="img091"/>
          <p:cNvPicPr>
            <a:picLocks noChangeAspect="1"/>
          </p:cNvPicPr>
          <p:nvPr/>
        </p:nvPicPr>
        <p:blipFill>
          <a:blip r:embed="rId1"/>
          <a:srcRect t="3928" r="3667" b="3436"/>
          <a:stretch>
            <a:fillRect/>
          </a:stretch>
        </p:blipFill>
        <p:spPr>
          <a:xfrm>
            <a:off x="633730" y="2097405"/>
            <a:ext cx="4344035" cy="2593975"/>
          </a:xfrm>
          <a:prstGeom prst="rect">
            <a:avLst/>
          </a:prstGeom>
          <a:noFill/>
          <a:ln w="9525">
            <a:noFill/>
          </a:ln>
        </p:spPr>
      </p:pic>
      <p:cxnSp>
        <p:nvCxnSpPr>
          <p:cNvPr id="74" name="Conector Reto 73"/>
          <p:cNvCxnSpPr/>
          <p:nvPr/>
        </p:nvCxnSpPr>
        <p:spPr>
          <a:xfrm flipV="1">
            <a:off x="7739380" y="2843530"/>
            <a:ext cx="13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7212965" y="3324225"/>
            <a:ext cx="6553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3"/>
          <p:cNvCxnSpPr/>
          <p:nvPr/>
        </p:nvCxnSpPr>
        <p:spPr>
          <a:xfrm>
            <a:off x="9512935" y="2216785"/>
            <a:ext cx="0" cy="111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a:off x="9344025" y="3031490"/>
            <a:ext cx="1558925" cy="537845"/>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0" name="CaixaDeTexto 47"/>
          <p:cNvSpPr txBox="1"/>
          <p:nvPr/>
        </p:nvSpPr>
        <p:spPr>
          <a:xfrm>
            <a:off x="10090785" y="1290955"/>
            <a:ext cx="735965" cy="583565"/>
          </a:xfrm>
          <a:prstGeom prst="rect">
            <a:avLst/>
          </a:prstGeom>
          <a:noFill/>
        </p:spPr>
        <p:txBody>
          <a:bodyPr wrap="square" rtlCol="0">
            <a:spAutoFit/>
          </a:bodyPr>
          <a:p>
            <a:r>
              <a:rPr lang="pt-BR" sz="3200" dirty="0" smtClean="0"/>
              <a:t>V</a:t>
            </a:r>
            <a:r>
              <a:rPr lang="pt-BR" sz="3200" baseline="-25000" dirty="0" smtClean="0"/>
              <a:t>EE</a:t>
            </a:r>
            <a:r>
              <a:rPr lang="pt-BR" sz="2800" dirty="0" smtClean="0"/>
              <a:t> </a:t>
            </a:r>
            <a:endParaRPr lang="pt-BR" sz="2800" dirty="0" smtClean="0"/>
          </a:p>
        </p:txBody>
      </p:sp>
      <p:sp>
        <p:nvSpPr>
          <p:cNvPr id="63" name="Caixa de Texto 23"/>
          <p:cNvSpPr txBox="1"/>
          <p:nvPr/>
        </p:nvSpPr>
        <p:spPr>
          <a:xfrm>
            <a:off x="9375775" y="2469515"/>
            <a:ext cx="92075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3</a:t>
            </a:r>
            <a:endParaRPr lang="pt-BR" altLang="en-US" sz="2800" dirty="0">
              <a:latin typeface="Comic Sans MS" panose="030F0702030302020204" pitchFamily="66" charset="0"/>
              <a:cs typeface="Comic Sans MS" panose="030F0702030302020204" pitchFamily="66" charset="0"/>
            </a:endParaRPr>
          </a:p>
        </p:txBody>
      </p:sp>
      <p:sp>
        <p:nvSpPr>
          <p:cNvPr id="93" name="Retângulo 92"/>
          <p:cNvSpPr/>
          <p:nvPr/>
        </p:nvSpPr>
        <p:spPr>
          <a:xfrm rot="5400000" flipH="1">
            <a:off x="9291955" y="2673350"/>
            <a:ext cx="441960" cy="13589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66" name="Grupo 65"/>
          <p:cNvGrpSpPr/>
          <p:nvPr/>
        </p:nvGrpSpPr>
        <p:grpSpPr>
          <a:xfrm rot="5400000" flipH="1">
            <a:off x="9824085" y="4327525"/>
            <a:ext cx="1113790" cy="168910"/>
            <a:chOff x="4152748" y="3532258"/>
            <a:chExt cx="1274569" cy="255373"/>
          </a:xfrm>
        </p:grpSpPr>
        <p:cxnSp>
          <p:nvCxnSpPr>
            <p:cNvPr id="90" name="Conector Reto 79"/>
            <p:cNvCxnSpPr/>
            <p:nvPr/>
          </p:nvCxnSpPr>
          <p:spPr>
            <a:xfrm flipV="1">
              <a:off x="4152748" y="3658157"/>
              <a:ext cx="1274569"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9" name="Conector Reto 64"/>
          <p:cNvCxnSpPr/>
          <p:nvPr/>
        </p:nvCxnSpPr>
        <p:spPr>
          <a:xfrm>
            <a:off x="9514840" y="3322320"/>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Caixa de Texto 23"/>
          <p:cNvSpPr txBox="1"/>
          <p:nvPr/>
        </p:nvSpPr>
        <p:spPr>
          <a:xfrm>
            <a:off x="5993130" y="2052955"/>
            <a:ext cx="1924685" cy="891540"/>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C,R</a:t>
            </a:r>
            <a:r>
              <a:rPr lang="pt-BR" altLang="en-US" sz="2400" baseline="-25000" dirty="0">
                <a:latin typeface="Comic Sans MS" panose="030F0702030302020204" pitchFamily="66" charset="0"/>
                <a:cs typeface="Comic Sans MS" panose="030F0702030302020204" pitchFamily="66" charset="0"/>
              </a:rPr>
              <a:t>2</a:t>
            </a:r>
            <a:r>
              <a:rPr lang="pt-BR" altLang="en-US" sz="2400" dirty="0">
                <a:latin typeface="Comic Sans MS" panose="030F0702030302020204" pitchFamily="66" charset="0"/>
                <a:cs typeface="Comic Sans MS" panose="030F0702030302020204" pitchFamily="66" charset="0"/>
              </a:rPr>
              <a:t>  distribuido</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10380980" y="4301490"/>
            <a:ext cx="6299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1</a:t>
            </a:r>
            <a:endParaRPr lang="pt-BR" altLang="en-US" sz="2800" dirty="0">
              <a:latin typeface="Comic Sans MS" panose="030F0702030302020204" pitchFamily="66" charset="0"/>
              <a:cs typeface="Comic Sans MS" panose="030F0702030302020204" pitchFamily="66" charset="0"/>
            </a:endParaRPr>
          </a:p>
        </p:txBody>
      </p:sp>
      <p:cxnSp>
        <p:nvCxnSpPr>
          <p:cNvPr id="77" name="Conector Reto 72"/>
          <p:cNvCxnSpPr/>
          <p:nvPr/>
        </p:nvCxnSpPr>
        <p:spPr>
          <a:xfrm flipV="1">
            <a:off x="8234680" y="2216785"/>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73"/>
          <p:cNvCxnSpPr/>
          <p:nvPr/>
        </p:nvCxnSpPr>
        <p:spPr>
          <a:xfrm>
            <a:off x="8236585" y="2216785"/>
            <a:ext cx="0" cy="648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63"/>
          <p:cNvCxnSpPr/>
          <p:nvPr/>
        </p:nvCxnSpPr>
        <p:spPr>
          <a:xfrm>
            <a:off x="10396220" y="1843405"/>
            <a:ext cx="0" cy="82800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25" name="CaixaDeTexto 47"/>
          <p:cNvSpPr txBox="1"/>
          <p:nvPr/>
        </p:nvSpPr>
        <p:spPr>
          <a:xfrm>
            <a:off x="10034905" y="4823460"/>
            <a:ext cx="735965" cy="583565"/>
          </a:xfrm>
          <a:prstGeom prst="rect">
            <a:avLst/>
          </a:prstGeom>
          <a:noFill/>
        </p:spPr>
        <p:txBody>
          <a:bodyPr wrap="square" rtlCol="0">
            <a:spAutoFit/>
          </a:bodyPr>
          <a:p>
            <a:r>
              <a:rPr lang="pt-BR" sz="3200" dirty="0" smtClean="0"/>
              <a:t>V</a:t>
            </a:r>
            <a:r>
              <a:rPr lang="pt-BR" sz="3200" baseline="-25000" dirty="0" smtClean="0"/>
              <a:t>CC</a:t>
            </a:r>
            <a:r>
              <a:rPr lang="pt-BR" sz="2800" dirty="0" smtClean="0"/>
              <a:t> </a:t>
            </a:r>
            <a:endParaRPr lang="pt-BR" sz="2800" dirty="0" smtClean="0"/>
          </a:p>
        </p:txBody>
      </p:sp>
      <p:grpSp>
        <p:nvGrpSpPr>
          <p:cNvPr id="35" name="Grupo 34"/>
          <p:cNvGrpSpPr/>
          <p:nvPr/>
        </p:nvGrpSpPr>
        <p:grpSpPr>
          <a:xfrm rot="0" flipH="1">
            <a:off x="8169275" y="3261360"/>
            <a:ext cx="616585" cy="140970"/>
            <a:chOff x="4152748" y="3524056"/>
            <a:chExt cx="1274569" cy="255373"/>
          </a:xfrm>
        </p:grpSpPr>
        <p:cxnSp>
          <p:nvCxnSpPr>
            <p:cNvPr id="36"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31" name="Grupo 30"/>
          <p:cNvGrpSpPr/>
          <p:nvPr/>
        </p:nvGrpSpPr>
        <p:grpSpPr>
          <a:xfrm rot="0" flipH="1">
            <a:off x="8566785" y="3261360"/>
            <a:ext cx="616585" cy="140970"/>
            <a:chOff x="4152748" y="3524056"/>
            <a:chExt cx="1274569" cy="255373"/>
          </a:xfrm>
        </p:grpSpPr>
        <p:cxnSp>
          <p:nvCxnSpPr>
            <p:cNvPr id="32"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2" name="Grupo 61"/>
          <p:cNvGrpSpPr/>
          <p:nvPr/>
        </p:nvGrpSpPr>
        <p:grpSpPr>
          <a:xfrm rot="0" flipH="1">
            <a:off x="8964295" y="3261360"/>
            <a:ext cx="616585" cy="1409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54" name="Grupo 53"/>
          <p:cNvGrpSpPr/>
          <p:nvPr/>
        </p:nvGrpSpPr>
        <p:grpSpPr>
          <a:xfrm rot="5400000" flipH="1">
            <a:off x="8803005" y="2947035"/>
            <a:ext cx="491490" cy="294640"/>
            <a:chOff x="6583958" y="4229187"/>
            <a:chExt cx="756638" cy="371718"/>
          </a:xfrm>
          <a:solidFill>
            <a:schemeClr val="bg1"/>
          </a:solidFill>
        </p:grpSpPr>
        <p:cxnSp>
          <p:nvCxnSpPr>
            <p:cNvPr id="55"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 name="Grupo 81"/>
          <p:cNvGrpSpPr/>
          <p:nvPr/>
        </p:nvGrpSpPr>
        <p:grpSpPr>
          <a:xfrm rot="5400000" flipH="1">
            <a:off x="8387715" y="2941955"/>
            <a:ext cx="491490" cy="294640"/>
            <a:chOff x="6583958" y="4229187"/>
            <a:chExt cx="756638" cy="371718"/>
          </a:xfrm>
          <a:solidFill>
            <a:schemeClr val="bg1"/>
          </a:solidFill>
        </p:grpSpPr>
        <p:cxnSp>
          <p:nvCxnSpPr>
            <p:cNvPr id="8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upo 91"/>
          <p:cNvGrpSpPr/>
          <p:nvPr/>
        </p:nvGrpSpPr>
        <p:grpSpPr>
          <a:xfrm rot="5400000" flipH="1">
            <a:off x="7983855" y="2948940"/>
            <a:ext cx="491490" cy="294640"/>
            <a:chOff x="6583958" y="4229187"/>
            <a:chExt cx="756638" cy="371718"/>
          </a:xfrm>
          <a:solidFill>
            <a:schemeClr val="bg1"/>
          </a:solidFill>
        </p:grpSpPr>
        <p:cxnSp>
          <p:nvCxnSpPr>
            <p:cNvPr id="96"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3" name="Grupo 112"/>
          <p:cNvGrpSpPr/>
          <p:nvPr/>
        </p:nvGrpSpPr>
        <p:grpSpPr>
          <a:xfrm rot="5400000" flipH="1">
            <a:off x="7498080" y="2958465"/>
            <a:ext cx="491490" cy="294640"/>
            <a:chOff x="6583958" y="4229187"/>
            <a:chExt cx="756638" cy="371718"/>
          </a:xfrm>
          <a:solidFill>
            <a:schemeClr val="bg1"/>
          </a:solidFill>
        </p:grpSpPr>
        <p:cxnSp>
          <p:nvCxnSpPr>
            <p:cNvPr id="114"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Conector Reto 72"/>
          <p:cNvCxnSpPr/>
          <p:nvPr/>
        </p:nvCxnSpPr>
        <p:spPr>
          <a:xfrm flipV="1">
            <a:off x="7212965" y="4007485"/>
            <a:ext cx="34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63"/>
          <p:cNvCxnSpPr/>
          <p:nvPr/>
        </p:nvCxnSpPr>
        <p:spPr>
          <a:xfrm>
            <a:off x="7212965" y="333629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120"/>
          <p:cNvCxnSpPr/>
          <p:nvPr/>
        </p:nvCxnSpPr>
        <p:spPr>
          <a:xfrm>
            <a:off x="10528300" y="3615055"/>
            <a:ext cx="0" cy="326390"/>
          </a:xfrm>
          <a:prstGeom prst="line">
            <a:avLst/>
          </a:prstGeom>
          <a:ln w="22225">
            <a:solidFill>
              <a:srgbClr val="9A0000"/>
            </a:solidFill>
            <a:tailEnd type="triangle"/>
          </a:ln>
        </p:spPr>
        <p:style>
          <a:lnRef idx="1">
            <a:schemeClr val="accent1"/>
          </a:lnRef>
          <a:fillRef idx="0">
            <a:schemeClr val="accent1"/>
          </a:fillRef>
          <a:effectRef idx="0">
            <a:schemeClr val="accent1"/>
          </a:effectRef>
          <a:fontRef idx="minor">
            <a:schemeClr val="tx1"/>
          </a:fontRef>
        </p:style>
      </p:cxnSp>
      <p:sp>
        <p:nvSpPr>
          <p:cNvPr id="122" name="Caixa de Texto 23"/>
          <p:cNvSpPr txBox="1"/>
          <p:nvPr/>
        </p:nvSpPr>
        <p:spPr>
          <a:xfrm>
            <a:off x="10528300" y="3399790"/>
            <a:ext cx="6299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0465435" y="3779520"/>
            <a:ext cx="103949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out</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4" name="Caixa de Texto 5"/>
              <p:cNvSpPr txBox="1"/>
              <p:nvPr/>
            </p:nvSpPr>
            <p:spPr>
              <a:xfrm>
                <a:off x="3437890" y="4284980"/>
                <a:ext cx="6007100" cy="837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3</m:t>
                              </m:r>
                            </m:sub>
                          </m:sSub>
                        </m:den>
                      </m:f>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𝑝𝑎𝑟𝑎</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&gt;&gt;</m:t>
                      </m:r>
                      <m:r>
                        <a:rPr lang="en-US" altLang="pt-BR" sz="2400" i="1">
                          <a:latin typeface="Cambria Math" panose="02040503050406030204" pitchFamily="18" charset="0"/>
                          <a:cs typeface="Cambria Math" panose="02040503050406030204" pitchFamily="18" charset="0"/>
                        </a:rPr>
                        <m:t>1</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4" name="Caixa de Texto 5"/>
              <p:cNvSpPr txBox="1">
                <a:spLocks noRot="1" noChangeAspect="1" noMove="1" noResize="1" noEditPoints="1" noAdjustHandles="1" noChangeArrowheads="1" noChangeShapeType="1" noTextEdit="1"/>
              </p:cNvSpPr>
              <p:nvPr/>
            </p:nvSpPr>
            <p:spPr>
              <a:xfrm>
                <a:off x="3437890" y="4284980"/>
                <a:ext cx="6007100" cy="837565"/>
              </a:xfrm>
              <a:prstGeom prst="rect">
                <a:avLst/>
              </a:prstGeom>
              <a:blipFill rotWithShape="1">
                <a:blip r:embed="rId2"/>
                <a:stretch>
                  <a:fillRect t="-3639"/>
                </a:stretch>
              </a:blipFill>
              <a:ln w="38100">
                <a:noFill/>
              </a:ln>
            </p:spPr>
            <p:txBody>
              <a:bodyPr/>
              <a:lstStyle/>
              <a:p>
                <a:r>
                  <a:rPr lang="pt-BR" altLang="en-US">
                    <a:noFill/>
                  </a:rPr>
                  <a:t> </a:t>
                </a:r>
              </a:p>
            </p:txBody>
          </p:sp>
        </mc:Fallback>
      </mc:AlternateContent>
      <p:sp>
        <p:nvSpPr>
          <p:cNvPr id="125" name="Elipse 124"/>
          <p:cNvSpPr/>
          <p:nvPr/>
        </p:nvSpPr>
        <p:spPr>
          <a:xfrm>
            <a:off x="10345064" y="395955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26" name="Caixa de Texto 5"/>
              <p:cNvSpPr txBox="1"/>
              <p:nvPr/>
            </p:nvSpPr>
            <p:spPr>
              <a:xfrm>
                <a:off x="3272790" y="5223510"/>
                <a:ext cx="3072130" cy="8489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6" name="Caixa de Texto 5"/>
              <p:cNvSpPr txBox="1">
                <a:spLocks noRot="1" noChangeAspect="1" noMove="1" noResize="1" noEditPoints="1" noAdjustHandles="1" noChangeArrowheads="1" noChangeShapeType="1" noTextEdit="1"/>
              </p:cNvSpPr>
              <p:nvPr/>
            </p:nvSpPr>
            <p:spPr>
              <a:xfrm>
                <a:off x="3272790" y="5223510"/>
                <a:ext cx="3072130" cy="848995"/>
              </a:xfrm>
              <a:prstGeom prst="rect">
                <a:avLst/>
              </a:prstGeom>
              <a:blipFill rotWithShape="1">
                <a:blip r:embed="rId3"/>
                <a:stretch>
                  <a:fillRect t="-3590"/>
                </a:stretch>
              </a:blipFill>
              <a:ln w="38100">
                <a:noFill/>
              </a:ln>
            </p:spPr>
            <p:txBody>
              <a:bodyPr/>
              <a:lstStyle/>
              <a:p>
                <a:r>
                  <a:rPr lang="pt-BR" altLang="en-US">
                    <a:noFill/>
                  </a:rPr>
                  <a:t> </a:t>
                </a:r>
              </a:p>
            </p:txBody>
          </p:sp>
        </mc:Fallback>
      </mc:AlternateContent>
      <p:sp>
        <p:nvSpPr>
          <p:cNvPr id="179" name="Seta para a direita 178"/>
          <p:cNvSpPr/>
          <p:nvPr/>
        </p:nvSpPr>
        <p:spPr>
          <a:xfrm>
            <a:off x="4850765" y="332422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323850" y="518160"/>
            <a:ext cx="11544935" cy="13239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e a Cristal</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Vimos ja o comportamento de um circuito RLC paralelo </a:t>
            </a:r>
            <a:endParaRPr lang="pt-BR" b="1" dirty="0" smtClean="0">
              <a:solidFill>
                <a:schemeClr val="tx1"/>
              </a:solidFill>
              <a:latin typeface="Comic Sans MS" panose="030F0702030302020204" pitchFamily="66" charset="0"/>
              <a:cs typeface="Comic Sans MS" panose="030F0702030302020204" pitchFamily="66" charset="0"/>
            </a:endParaRPr>
          </a:p>
        </p:txBody>
      </p:sp>
      <p:cxnSp>
        <p:nvCxnSpPr>
          <p:cNvPr id="6" name="Conector Reto 46"/>
          <p:cNvCxnSpPr/>
          <p:nvPr/>
        </p:nvCxnSpPr>
        <p:spPr>
          <a:xfrm>
            <a:off x="1593215" y="5101590"/>
            <a:ext cx="165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DeTexto 6"/>
          <p:cNvSpPr txBox="1"/>
          <p:nvPr/>
        </p:nvSpPr>
        <p:spPr>
          <a:xfrm>
            <a:off x="1246505" y="3728720"/>
            <a:ext cx="314325" cy="461645"/>
          </a:xfrm>
          <a:prstGeom prst="rect">
            <a:avLst/>
          </a:prstGeom>
          <a:noFill/>
        </p:spPr>
        <p:txBody>
          <a:bodyPr wrap="none" rtlCol="0">
            <a:spAutoFit/>
          </a:bodyPr>
          <a:lstStyle/>
          <a:p>
            <a:r>
              <a:rPr lang="pt-BR" sz="2400" dirty="0"/>
              <a:t>L</a:t>
            </a:r>
            <a:endParaRPr lang="pt-BR" sz="2400" dirty="0"/>
          </a:p>
        </p:txBody>
      </p:sp>
      <p:cxnSp>
        <p:nvCxnSpPr>
          <p:cNvPr id="16" name="Conector Reto 15"/>
          <p:cNvCxnSpPr/>
          <p:nvPr/>
        </p:nvCxnSpPr>
        <p:spPr>
          <a:xfrm>
            <a:off x="1666240" y="463232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1549676" y="330520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Forma livre 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64" name="CaixaDeTexto 63"/>
          <p:cNvSpPr txBox="1"/>
          <p:nvPr/>
        </p:nvSpPr>
        <p:spPr>
          <a:xfrm>
            <a:off x="106680" y="3329940"/>
            <a:ext cx="431800" cy="398780"/>
          </a:xfrm>
          <a:prstGeom prst="rect">
            <a:avLst/>
          </a:prstGeom>
          <a:noFill/>
        </p:spPr>
        <p:txBody>
          <a:bodyPr wrap="square" rtlCol="0">
            <a:spAutoFit/>
          </a:bodyPr>
          <a:lstStyle/>
          <a:p>
            <a:r>
              <a:rPr lang="pt-BR" sz="2000" dirty="0" smtClean="0"/>
              <a:t>I</a:t>
            </a:r>
            <a:r>
              <a:rPr lang="pt-BR" sz="2000" baseline="-25000" dirty="0" smtClean="0"/>
              <a:t>in</a:t>
            </a:r>
            <a:endParaRPr lang="pt-BR" sz="2000" baseline="-25000" dirty="0" smtClean="0"/>
          </a:p>
        </p:txBody>
      </p:sp>
      <p:grpSp>
        <p:nvGrpSpPr>
          <p:cNvPr id="35" name="Grupo 34"/>
          <p:cNvGrpSpPr/>
          <p:nvPr/>
        </p:nvGrpSpPr>
        <p:grpSpPr>
          <a:xfrm rot="16200000">
            <a:off x="2545080" y="3826510"/>
            <a:ext cx="1794510" cy="31369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tângulo 7"/>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DeTexto 36"/>
          <p:cNvSpPr txBox="1"/>
          <p:nvPr/>
        </p:nvSpPr>
        <p:spPr>
          <a:xfrm>
            <a:off x="2635885" y="3428365"/>
            <a:ext cx="452120" cy="566420"/>
          </a:xfrm>
          <a:prstGeom prst="rect">
            <a:avLst/>
          </a:prstGeom>
          <a:noFill/>
        </p:spPr>
        <p:txBody>
          <a:bodyPr wrap="none" rtlCol="0">
            <a:spAutoFit/>
          </a:bodyPr>
          <a:lstStyle/>
          <a:p>
            <a:r>
              <a:rPr lang="pt-BR" sz="2400" dirty="0" smtClean="0"/>
              <a:t>C</a:t>
            </a:r>
            <a:endParaRPr lang="pt-BR" sz="2400" dirty="0"/>
          </a:p>
        </p:txBody>
      </p:sp>
      <p:grpSp>
        <p:nvGrpSpPr>
          <p:cNvPr id="38" name="Grupo 37"/>
          <p:cNvGrpSpPr/>
          <p:nvPr/>
        </p:nvGrpSpPr>
        <p:grpSpPr>
          <a:xfrm rot="5400000">
            <a:off x="2160270" y="365252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Forma livre 38"/>
          <p:cNvSpPr/>
          <p:nvPr/>
        </p:nvSpPr>
        <p:spPr>
          <a:xfrm rot="5400000" flipH="1">
            <a:off x="3139440" y="3840480"/>
            <a:ext cx="1259205"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solidFill>
              <a:schemeClr val="tx1"/>
            </a:solidFill>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1" name="Conector Reto 40"/>
          <p:cNvCxnSpPr/>
          <p:nvPr/>
        </p:nvCxnSpPr>
        <p:spPr>
          <a:xfrm>
            <a:off x="553085" y="3091815"/>
            <a:ext cx="0" cy="1797685"/>
          </a:xfrm>
          <a:prstGeom prst="line">
            <a:avLst/>
          </a:prstGeom>
          <a:ln w="25400"/>
        </p:spPr>
        <p:style>
          <a:lnRef idx="1">
            <a:schemeClr val="dk1"/>
          </a:lnRef>
          <a:fillRef idx="0">
            <a:schemeClr val="dk1"/>
          </a:fillRef>
          <a:effectRef idx="0">
            <a:schemeClr val="dk1"/>
          </a:effectRef>
          <a:fontRef idx="minor">
            <a:schemeClr val="tx1"/>
          </a:fontRef>
        </p:style>
      </p:cxnSp>
      <p:sp>
        <p:nvSpPr>
          <p:cNvPr id="44" name="CaixaDeTexto 43"/>
          <p:cNvSpPr txBox="1"/>
          <p:nvPr/>
        </p:nvSpPr>
        <p:spPr>
          <a:xfrm>
            <a:off x="3599180" y="3728720"/>
            <a:ext cx="456565" cy="566420"/>
          </a:xfrm>
          <a:prstGeom prst="rect">
            <a:avLst/>
          </a:prstGeom>
          <a:noFill/>
        </p:spPr>
        <p:txBody>
          <a:bodyPr wrap="none" rtlCol="0">
            <a:spAutoFit/>
          </a:bodyPr>
          <a:lstStyle/>
          <a:p>
            <a:r>
              <a:rPr lang="pt-BR" sz="2400" dirty="0"/>
              <a:t>R</a:t>
            </a:r>
            <a:endParaRPr lang="pt-BR" sz="2400" dirty="0"/>
          </a:p>
        </p:txBody>
      </p:sp>
      <p:sp>
        <p:nvSpPr>
          <p:cNvPr id="47" name="CaixaDeTexto 46"/>
          <p:cNvSpPr txBox="1"/>
          <p:nvPr/>
        </p:nvSpPr>
        <p:spPr>
          <a:xfrm>
            <a:off x="3577590" y="3007995"/>
            <a:ext cx="455930" cy="460375"/>
          </a:xfrm>
          <a:prstGeom prst="rect">
            <a:avLst/>
          </a:prstGeom>
          <a:noFill/>
        </p:spPr>
        <p:txBody>
          <a:bodyPr wrap="none" rtlCol="0">
            <a:spAutoFit/>
          </a:bodyPr>
          <a:lstStyle/>
          <a:p>
            <a:r>
              <a:rPr lang="pt-BR" sz="2400" dirty="0" smtClean="0"/>
              <a:t>V</a:t>
            </a:r>
            <a:r>
              <a:rPr lang="pt-BR" sz="2400" baseline="-25000" dirty="0" smtClean="0"/>
              <a:t>0</a:t>
            </a:r>
            <a:endParaRPr lang="pt-BR" sz="2400" baseline="-25000" dirty="0" smtClean="0"/>
          </a:p>
        </p:txBody>
      </p:sp>
      <p:sp>
        <p:nvSpPr>
          <p:cNvPr id="18" name="Elipse 17"/>
          <p:cNvSpPr/>
          <p:nvPr/>
        </p:nvSpPr>
        <p:spPr>
          <a:xfrm>
            <a:off x="361876" y="3653416"/>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t>0</a:t>
            </a:r>
            <a:endParaRPr lang="pt-BR"/>
          </a:p>
        </p:txBody>
      </p:sp>
      <p:cxnSp>
        <p:nvCxnSpPr>
          <p:cNvPr id="19" name="Conector de Seta Reta 18"/>
          <p:cNvCxnSpPr/>
          <p:nvPr/>
        </p:nvCxnSpPr>
        <p:spPr>
          <a:xfrm flipH="1">
            <a:off x="555408" y="3755295"/>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537845" y="3090545"/>
            <a:ext cx="2912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553085" y="4880610"/>
            <a:ext cx="2912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H="1" flipV="1">
            <a:off x="1682115" y="309118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H="1" flipV="1">
            <a:off x="2617470" y="3091180"/>
            <a:ext cx="14605" cy="3771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2633345" y="4328795"/>
            <a:ext cx="0" cy="5734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4335780" y="1716405"/>
                <a:ext cx="7416165" cy="439102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ea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𝑠𝐿</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𝑠𝐶</m:t>
                          </m:r>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den>
                      </m:f>
                    </m:oMath>
                  </m:oMathPara>
                </a14:m>
                <a:endParaRPr lang="en-US" altLang="pt-BR" sz="2400" i="1" dirty="0">
                  <a:latin typeface="Cambria Math" panose="02040503050406030204" pitchFamily="18" charset="0"/>
                  <a:ea typeface="Cambria Math" panose="02040503050406030204" pitchFamily="18" charset="0"/>
                  <a:cs typeface="Cambria Math" panose="02040503050406030204" pitchFamily="18" charset="0"/>
                </a:endParaRPr>
              </a:p>
              <a:p>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r>
                  <a:rPr lang="pt-BR" altLang="en-US" sz="2400" i="1" dirty="0">
                    <a:latin typeface="Cambria Math" panose="02040503050406030204" pitchFamily="18" charset="0"/>
                    <a:ea typeface="Cambria Math" panose="02040503050406030204" pitchFamily="18" charset="0"/>
                    <a:cs typeface="Cambria Math" panose="02040503050406030204" pitchFamily="18" charset="0"/>
                  </a:rPr>
                  <a:t>onde G=1/R</a:t>
                </a:r>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4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400" i="1" dirty="0">
                    <a:latin typeface="Cambria Math" panose="02040503050406030204" pitchFamily="18" charset="0"/>
                    <a:ea typeface="Cambria Math" panose="02040503050406030204" pitchFamily="18" charset="0"/>
                    <a:cs typeface="Cambria Math" panose="02040503050406030204" pitchFamily="18" charset="0"/>
                  </a:rPr>
                  <a:t>com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400" dirty="0">
                    <a:latin typeface="Cambria Math" panose="02040503050406030204" pitchFamily="18" charset="0"/>
                    <a:ea typeface="Cambria Math" panose="02040503050406030204" pitchFamily="18" charset="0"/>
                    <a:cs typeface="Cambria Math" panose="02040503050406030204" pitchFamily="18" charset="0"/>
                  </a:rPr>
                  <a:t>&lt;1 (raízes imaginárias)</a:t>
                </a:r>
                <a:endParaRPr lang="pt-BR" altLang="en-US" sz="2400" dirty="0">
                  <a:latin typeface="Cambria Math" panose="02040503050406030204" pitchFamily="18"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buNone/>
                </a:pPr>
                <a14:m>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e>
                        </m:rad>
                      </m:den>
                    </m:f>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num>
                      <m:den>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e>
                            </m:rad>
                          </m:den>
                        </m:f>
                      </m:den>
                    </m:f>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𝑅</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4335780" y="1716405"/>
                <a:ext cx="7416165" cy="43910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1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902335" y="544195"/>
                <a:ext cx="11160125"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complexos)</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902335" y="544195"/>
                <a:ext cx="11160125" cy="2637155"/>
              </a:xfrm>
              <a:prstGeom prst="rect">
                <a:avLst/>
              </a:prstGeom>
              <a:blipFill rotWithShape="1">
                <a:blip r:embed="rId1"/>
                <a:stretch>
                  <a:fillRect b="-20202"/>
                </a:stretch>
              </a:blipFill>
            </p:spPr>
            <p:txBody>
              <a:bodyPr/>
              <a:lstStyle/>
              <a:p>
                <a:r>
                  <a:rPr lang="pt-BR" altLang="en-US">
                    <a:noFill/>
                  </a:rPr>
                  <a:t> </a:t>
                </a:r>
              </a:p>
            </p:txBody>
          </p:sp>
        </mc:Fallback>
      </mc:AlternateContent>
      <p:cxnSp>
        <p:nvCxnSpPr>
          <p:cNvPr id="4" name="Conector de Seta Reta 3"/>
          <p:cNvCxnSpPr/>
          <p:nvPr/>
        </p:nvCxnSpPr>
        <p:spPr>
          <a:xfrm flipV="1">
            <a:off x="1369695" y="5090160"/>
            <a:ext cx="2603500" cy="13335"/>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H="1" flipV="1">
            <a:off x="3246120" y="3597275"/>
            <a:ext cx="12700" cy="287147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 name="Caixa de Texto 20"/>
          <p:cNvSpPr txBox="1"/>
          <p:nvPr/>
        </p:nvSpPr>
        <p:spPr>
          <a:xfrm>
            <a:off x="1702435" y="3805555"/>
            <a:ext cx="514985" cy="460375"/>
          </a:xfrm>
          <a:prstGeom prst="rect">
            <a:avLst/>
          </a:prstGeom>
          <a:noFill/>
        </p:spPr>
        <p:txBody>
          <a:bodyPr wrap="square" rtlCol="0">
            <a:spAutoFit/>
          </a:bodyPr>
          <a:lstStyle/>
          <a:p>
            <a:r>
              <a:rPr lang="pt-BR" altLang="en-US" sz="2400"/>
              <a:t>p</a:t>
            </a:r>
            <a:r>
              <a:rPr lang="pt-BR" altLang="en-US" sz="2400" baseline="-25000"/>
              <a:t>1</a:t>
            </a:r>
            <a:endParaRPr lang="pt-BR" altLang="en-US" sz="2400" baseline="-25000"/>
          </a:p>
        </p:txBody>
      </p:sp>
      <p:cxnSp>
        <p:nvCxnSpPr>
          <p:cNvPr id="22" name="Conector de Seta Reta 21"/>
          <p:cNvCxnSpPr/>
          <p:nvPr/>
        </p:nvCxnSpPr>
        <p:spPr>
          <a:xfrm flipH="1" flipV="1">
            <a:off x="2217420" y="4250690"/>
            <a:ext cx="1041400" cy="829945"/>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23" name="Conector de Seta Reta 22"/>
          <p:cNvCxnSpPr/>
          <p:nvPr/>
        </p:nvCxnSpPr>
        <p:spPr>
          <a:xfrm flipH="1">
            <a:off x="2217420" y="5080944"/>
            <a:ext cx="1065385" cy="890978"/>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24" name="Caixa de Texto 23"/>
          <p:cNvSpPr txBox="1"/>
          <p:nvPr/>
        </p:nvSpPr>
        <p:spPr>
          <a:xfrm rot="10800000" flipV="1">
            <a:off x="1765935" y="5721985"/>
            <a:ext cx="695325" cy="460375"/>
          </a:xfrm>
          <a:prstGeom prst="rect">
            <a:avLst/>
          </a:prstGeom>
          <a:noFill/>
        </p:spPr>
        <p:txBody>
          <a:bodyPr wrap="square" rtlCol="0">
            <a:spAutoFit/>
          </a:bodyPr>
          <a:lstStyle/>
          <a:p>
            <a:r>
              <a:rPr lang="pt-BR" altLang="en-US" sz="2400"/>
              <a:t>p</a:t>
            </a:r>
            <a:r>
              <a:rPr lang="pt-BR" altLang="en-US" sz="2400" baseline="-25000"/>
              <a:t>2</a:t>
            </a:r>
            <a:endParaRPr lang="pt-BR" altLang="en-US" sz="2400" baseline="-25000"/>
          </a:p>
        </p:txBody>
      </p:sp>
      <p:sp>
        <p:nvSpPr>
          <p:cNvPr id="25" name="Caixa de Texto 24"/>
          <p:cNvSpPr txBox="1"/>
          <p:nvPr/>
        </p:nvSpPr>
        <p:spPr>
          <a:xfrm>
            <a:off x="2582641" y="4171815"/>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26" name="Conector Reto 25"/>
          <p:cNvCxnSpPr/>
          <p:nvPr/>
        </p:nvCxnSpPr>
        <p:spPr>
          <a:xfrm flipH="1" flipV="1">
            <a:off x="1702435" y="4265930"/>
            <a:ext cx="2489835" cy="1524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2217420" y="4158615"/>
            <a:ext cx="0" cy="187261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3246120" y="4404360"/>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2326006" y="4960323"/>
            <a:ext cx="676275" cy="52197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30" name="Caixa de Texto 29"/>
              <p:cNvSpPr txBox="1"/>
              <p:nvPr/>
            </p:nvSpPr>
            <p:spPr>
              <a:xfrm>
                <a:off x="5793740" y="3746500"/>
                <a:ext cx="3738880"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5793740" y="3746500"/>
                <a:ext cx="3738880" cy="579120"/>
              </a:xfrm>
              <a:prstGeom prst="rect">
                <a:avLst/>
              </a:prstGeom>
              <a:blipFill rotWithShape="1">
                <a:blip r:embed="rId2"/>
                <a:stretch>
                  <a:fillRect r="-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1" name="Caixa de Texto 30"/>
              <p:cNvSpPr txBox="1"/>
              <p:nvPr/>
            </p:nvSpPr>
            <p:spPr>
              <a:xfrm>
                <a:off x="5793740" y="4662170"/>
                <a:ext cx="518604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𝑐𝑜𝑚𝑝𝑙𝑒𝑥𝑜𝑠</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5793740" y="4662170"/>
                <a:ext cx="5186045" cy="521970"/>
              </a:xfrm>
              <a:prstGeom prst="rect">
                <a:avLst/>
              </a:prstGeom>
              <a:blipFill rotWithShape="1">
                <a:blip r:embed="rId3"/>
                <a:stretch>
                  <a:fillRect r="-14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2" name="Caixa de Texto 31"/>
              <p:cNvSpPr txBox="1"/>
              <p:nvPr/>
            </p:nvSpPr>
            <p:spPr>
              <a:xfrm>
                <a:off x="5793740" y="5509260"/>
                <a:ext cx="385127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e</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reais</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5793740" y="5509260"/>
                <a:ext cx="385127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33" name="Forma livre 32"/>
          <p:cNvSpPr/>
          <p:nvPr/>
        </p:nvSpPr>
        <p:spPr>
          <a:xfrm>
            <a:off x="2864581" y="4871405"/>
            <a:ext cx="89012" cy="218485"/>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19"/>
          <p:cNvSpPr txBox="1"/>
          <p:nvPr/>
        </p:nvSpPr>
        <p:spPr>
          <a:xfrm>
            <a:off x="2613982" y="4745829"/>
            <a:ext cx="304892" cy="369332"/>
          </a:xfrm>
          <a:prstGeom prst="rect">
            <a:avLst/>
          </a:prstGeom>
          <a:noFill/>
        </p:spPr>
        <p:txBody>
          <a:bodyPr wrap="non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spTree>
  </p:cSld>
  <p:clrMapOvr>
    <a:masterClrMapping/>
  </p:clrMapOvr>
</p:sld>
</file>

<file path=ppt/slides/slide1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 name="Imagem 6"/>
          <p:cNvPicPr>
            <a:picLocks noChangeAspect="1"/>
          </p:cNvPicPr>
          <p:nvPr/>
        </p:nvPicPr>
        <p:blipFill>
          <a:blip r:embed="rId1"/>
          <a:stretch>
            <a:fillRect/>
          </a:stretch>
        </p:blipFill>
        <p:spPr>
          <a:xfrm>
            <a:off x="327025" y="1470660"/>
            <a:ext cx="11125835" cy="4625340"/>
          </a:xfrm>
          <a:prstGeom prst="rect">
            <a:avLst/>
          </a:prstGeom>
        </p:spPr>
      </p:pic>
      <p:cxnSp>
        <p:nvCxnSpPr>
          <p:cNvPr id="6" name="Conector Reto 5"/>
          <p:cNvCxnSpPr/>
          <p:nvPr/>
        </p:nvCxnSpPr>
        <p:spPr>
          <a:xfrm>
            <a:off x="3259455" y="1436370"/>
            <a:ext cx="8391525" cy="3993515"/>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11" name="Espaço Reservado para Conteúdo 2"/>
          <p:cNvSpPr txBox="1"/>
          <p:nvPr/>
        </p:nvSpPr>
        <p:spPr>
          <a:xfrm>
            <a:off x="579388" y="238355"/>
            <a:ext cx="3304455" cy="74203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Polo complexo </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 name="CaixaDeTexto 11"/>
          <p:cNvSpPr txBox="1"/>
          <p:nvPr/>
        </p:nvSpPr>
        <p:spPr>
          <a:xfrm>
            <a:off x="3883660" y="782320"/>
            <a:ext cx="5122545" cy="645160"/>
          </a:xfrm>
          <a:prstGeom prst="rect">
            <a:avLst/>
          </a:prstGeom>
          <a:noFill/>
        </p:spPr>
        <p:txBody>
          <a:bodyPr wrap="square" rtlCol="0">
            <a:spAutoFit/>
          </a:bodyPr>
          <a:lstStyle/>
          <a:p>
            <a:r>
              <a:rPr lang="pt-BR" dirty="0" smtClean="0">
                <a:latin typeface="Comic Sans MS" panose="030F0702030302020204" pitchFamily="66" charset="0"/>
              </a:rPr>
              <a:t>Assíntota: Passa por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0) e tem inclinação de -40 </a:t>
            </a:r>
            <a:r>
              <a:rPr lang="pt-BR" dirty="0" err="1" smtClean="0">
                <a:latin typeface="Comic Sans MS" panose="030F0702030302020204" pitchFamily="66" charset="0"/>
              </a:rPr>
              <a:t>db</a:t>
            </a:r>
            <a:r>
              <a:rPr lang="pt-BR" dirty="0" smtClean="0">
                <a:latin typeface="Comic Sans MS" panose="030F0702030302020204" pitchFamily="66" charset="0"/>
              </a:rPr>
              <a:t>/</a:t>
            </a:r>
            <a:r>
              <a:rPr lang="pt-BR" dirty="0" err="1" smtClean="0">
                <a:latin typeface="Comic Sans MS" panose="030F0702030302020204" pitchFamily="66" charset="0"/>
              </a:rPr>
              <a:t>dec</a:t>
            </a:r>
            <a:r>
              <a:rPr lang="pt-BR" dirty="0" smtClean="0">
                <a:latin typeface="Comic Sans MS" panose="030F0702030302020204" pitchFamily="66" charset="0"/>
              </a:rPr>
              <a:t> para </a:t>
            </a:r>
            <a:r>
              <a:rPr lang="pt-BR" dirty="0" smtClean="0">
                <a:latin typeface="Symbol" panose="05050102010706020507" pitchFamily="18" charset="2"/>
              </a:rPr>
              <a:t>w </a:t>
            </a:r>
            <a:r>
              <a:rPr lang="pt-BR" dirty="0" smtClean="0">
                <a:latin typeface="Comic Sans MS" panose="030F0702030302020204" pitchFamily="66" charset="0"/>
              </a:rPr>
              <a:t>&gt;&gt;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a:t>
            </a:r>
            <a:endParaRPr lang="pt-BR" dirty="0"/>
          </a:p>
        </p:txBody>
      </p:sp>
      <p:sp>
        <p:nvSpPr>
          <p:cNvPr id="13" name="Forma livre 12"/>
          <p:cNvSpPr/>
          <p:nvPr/>
        </p:nvSpPr>
        <p:spPr>
          <a:xfrm>
            <a:off x="5389880" y="1367790"/>
            <a:ext cx="728980" cy="1091565"/>
          </a:xfrm>
          <a:custGeom>
            <a:avLst/>
            <a:gdLst>
              <a:gd name="connsiteX0" fmla="*/ 0 w 546755"/>
              <a:gd name="connsiteY0" fmla="*/ 348792 h 350009"/>
              <a:gd name="connsiteX1" fmla="*/ 263951 w 546755"/>
              <a:gd name="connsiteY1" fmla="*/ 320512 h 350009"/>
              <a:gd name="connsiteX2" fmla="*/ 263951 w 546755"/>
              <a:gd name="connsiteY2" fmla="*/ 150829 h 350009"/>
              <a:gd name="connsiteX3" fmla="*/ 546755 w 546755"/>
              <a:gd name="connsiteY3" fmla="*/ 0 h 350009"/>
            </a:gdLst>
            <a:ahLst/>
            <a:cxnLst>
              <a:cxn ang="0">
                <a:pos x="connsiteX0" y="connsiteY0"/>
              </a:cxn>
              <a:cxn ang="0">
                <a:pos x="connsiteX1" y="connsiteY1"/>
              </a:cxn>
              <a:cxn ang="0">
                <a:pos x="connsiteX2" y="connsiteY2"/>
              </a:cxn>
              <a:cxn ang="0">
                <a:pos x="connsiteX3" y="connsiteY3"/>
              </a:cxn>
            </a:cxnLst>
            <a:rect l="l" t="t" r="r" b="b"/>
            <a:pathLst>
              <a:path w="546755" h="350009">
                <a:moveTo>
                  <a:pt x="0" y="348792"/>
                </a:moveTo>
                <a:cubicBezTo>
                  <a:pt x="109979" y="351149"/>
                  <a:pt x="219959" y="353506"/>
                  <a:pt x="263951" y="320512"/>
                </a:cubicBezTo>
                <a:cubicBezTo>
                  <a:pt x="307943" y="287518"/>
                  <a:pt x="216817" y="204248"/>
                  <a:pt x="263951" y="150829"/>
                </a:cubicBezTo>
                <a:cubicBezTo>
                  <a:pt x="311085" y="97410"/>
                  <a:pt x="428920" y="48705"/>
                  <a:pt x="546755"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 name="CaixaDeTexto 4"/>
              <p:cNvSpPr txBox="1"/>
              <p:nvPr/>
            </p:nvSpPr>
            <p:spPr>
              <a:xfrm>
                <a:off x="1236330" y="5918768"/>
                <a:ext cx="2450030" cy="52578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sz="2800" i="1" dirty="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2</m:t>
                          </m:r>
                        </m:sup>
                      </m:sSubSup>
                    </m:oMath>
                  </m:oMathPara>
                </a14:m>
                <a:endParaRPr lang="pt-BR" dirty="0"/>
              </a:p>
            </p:txBody>
          </p:sp>
        </mc:Choice>
        <mc:Fallback>
          <p:sp>
            <p:nvSpPr>
              <p:cNvPr id="5" name="CaixaDeTexto 4"/>
              <p:cNvSpPr txBox="1">
                <a:spLocks noRot="1" noChangeAspect="1" noMove="1" noResize="1" noEditPoints="1" noAdjustHandles="1" noChangeArrowheads="1" noChangeShapeType="1" noTextEdit="1"/>
              </p:cNvSpPr>
              <p:nvPr/>
            </p:nvSpPr>
            <p:spPr>
              <a:xfrm>
                <a:off x="1236330" y="5918768"/>
                <a:ext cx="2450030" cy="525780"/>
              </a:xfrm>
              <a:prstGeom prst="rect">
                <a:avLst/>
              </a:prstGeom>
              <a:blipFill rotWithShape="1">
                <a:blip r:embed="rId2"/>
                <a:stretch>
                  <a:fillRect l="-25" t="-108" r="8" b="108"/>
                </a:stretch>
              </a:blipFill>
            </p:spPr>
            <p:txBody>
              <a:bodyPr/>
              <a:lstStyle/>
              <a:p>
                <a:r>
                  <a:rPr lang="pt-BR" altLang="en-US">
                    <a:noFill/>
                  </a:rPr>
                  <a:t> </a:t>
                </a:r>
              </a:p>
            </p:txBody>
          </p:sp>
        </mc:Fallback>
      </mc:AlternateContent>
      <p:sp>
        <p:nvSpPr>
          <p:cNvPr id="10" name="CaixaDeTexto 9"/>
          <p:cNvSpPr txBox="1"/>
          <p:nvPr/>
        </p:nvSpPr>
        <p:spPr>
          <a:xfrm>
            <a:off x="547209" y="2088832"/>
            <a:ext cx="2707640" cy="52197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14" name="CaixaDeTexto 13"/>
              <p:cNvSpPr txBox="1"/>
              <p:nvPr/>
            </p:nvSpPr>
            <p:spPr>
              <a:xfrm>
                <a:off x="8451850" y="3166110"/>
                <a:ext cx="3090545" cy="1160780"/>
              </a:xfrm>
              <a:prstGeom prst="rect">
                <a:avLst/>
              </a:prstGeom>
              <a:solidFill>
                <a:srgbClr val="FFFFCC">
                  <a:alpha val="58000"/>
                </a:srgbClr>
              </a:solidFill>
            </p:spPr>
            <p:txBody>
              <a:bodyPr wrap="square" rtlCol="0">
                <a:spAutoFit/>
              </a:bodyPr>
              <a:lstStyle/>
              <a:p>
                <a:pPr algn="l"/>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smtClean="0">
                    <a:latin typeface="Symbol" panose="05050102010706020507" pitchFamily="18" charset="2"/>
                  </a:rPr>
                  <a:t> </a:t>
                </a:r>
                <a:r>
                  <a:rPr lang="pt-BR" sz="2800" dirty="0" err="1">
                    <a:latin typeface="Symbol" panose="05050102010706020507" pitchFamily="18" charset="2"/>
                  </a:rPr>
                  <a:t>w</a:t>
                </a:r>
                <a:r>
                  <a:rPr lang="pt-BR" sz="2800" baseline="-25000" dirty="0" err="1">
                    <a:latin typeface="Comic Sans MS" panose="030F0702030302020204" pitchFamily="66" charset="0"/>
                  </a:rPr>
                  <a:t>n</a:t>
                </a:r>
                <a:r>
                  <a:rPr lang="pt-BR" sz="2800" baseline="-25000" dirty="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den>
                        </m:f>
                      </m:den>
                    </m:f>
                  </m:oMath>
                </a14:m>
                <a:endParaRPr lang="pt-BR" sz="2800" dirty="0">
                  <a:latin typeface="Symbol" panose="05050102010706020507" pitchFamily="18" charset="2"/>
                </a:endParaRPr>
              </a:p>
            </p:txBody>
          </p:sp>
        </mc:Choice>
        <mc:Fallback>
          <p:sp>
            <p:nvSpPr>
              <p:cNvPr id="14" name="CaixaDeTexto 13"/>
              <p:cNvSpPr txBox="1">
                <a:spLocks noRot="1" noChangeAspect="1" noMove="1" noResize="1" noEditPoints="1" noAdjustHandles="1" noChangeArrowheads="1" noChangeShapeType="1" noTextEdit="1"/>
              </p:cNvSpPr>
              <p:nvPr/>
            </p:nvSpPr>
            <p:spPr>
              <a:xfrm>
                <a:off x="8451850" y="3166110"/>
                <a:ext cx="3090545" cy="1160780"/>
              </a:xfrm>
              <a:prstGeom prst="rect">
                <a:avLst/>
              </a:prstGeom>
              <a:blipFill rotWithShape="1">
                <a:blip r:embed="rId3"/>
                <a:stretch>
                  <a:fillRect b="-131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8932545" y="407035"/>
                <a:ext cx="2331720" cy="729615"/>
              </a:xfrm>
              <a:prstGeom prst="rect">
                <a:avLst/>
              </a:prstGeom>
              <a:noFill/>
              <a:ln w="28575" cmpd="sng">
                <a:solidFill>
                  <a:srgbClr val="FFFF00"/>
                </a:solidFill>
                <a:prstDash val="solid"/>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b="1">
                              <a:latin typeface="Cambria Math" panose="02040503050406030204" pitchFamily="18" charset="0"/>
                              <a:ea typeface="Cambria Math" panose="02040503050406030204" pitchFamily="18" charset="0"/>
                              <a:cs typeface="Cambria Math" panose="02040503050406030204" pitchFamily="18" charset="0"/>
                            </a:rPr>
                            <m:t>𝟏</m:t>
                          </m:r>
                        </m:num>
                        <m:den>
                          <m:d>
                            <m:dPr>
                              <m:ctrlPr>
                                <a:rPr lang="pt-BR" altLang="pt-BR" b="1" i="1">
                                  <a:latin typeface="Cambria Math" panose="02040503050406030204" pitchFamily="18" charset="0"/>
                                  <a:ea typeface="Cambria Math" panose="02040503050406030204" pitchFamily="18" charset="0"/>
                                </a:rPr>
                              </m:ctrlPr>
                            </m:dPr>
                            <m:e>
                              <m:r>
                                <a:rPr lang="pt-BR" altLang="pt-BR" b="1">
                                  <a:latin typeface="Cambria Math" panose="02040503050406030204" pitchFamily="18" charset="0"/>
                                  <a:ea typeface="Cambria Math" panose="02040503050406030204" pitchFamily="18" charset="0"/>
                                </a:rPr>
                                <m:t>𝟏</m:t>
                              </m:r>
                              <m:r>
                                <a:rPr lang="pt-BR" altLang="pt-BR" b="1">
                                  <a:latin typeface="Cambria Math" panose="02040503050406030204" pitchFamily="18" charset="0"/>
                                  <a:ea typeface="Cambria Math" panose="02040503050406030204" pitchFamily="18" charset="0"/>
                                </a:rPr>
                                <m:t>−</m:t>
                              </m:r>
                              <m:f>
                                <m:fPr>
                                  <m:type m:val="skw"/>
                                  <m:ctrlPr>
                                    <a:rPr lang="pt-BR" altLang="pt-BR" b="1" i="1">
                                      <a:latin typeface="Cambria Math" panose="02040503050406030204" pitchFamily="18" charset="0"/>
                                      <a:ea typeface="Cambria Math" panose="02040503050406030204" pitchFamily="18" charset="0"/>
                                    </a:rPr>
                                  </m:ctrlPr>
                                </m:fPr>
                                <m:num>
                                  <m:r>
                                    <a:rPr lang="pt-BR" altLang="pt-BR" b="1">
                                      <a:latin typeface="Cambria Math" panose="02040503050406030204" pitchFamily="18" charset="0"/>
                                      <a:ea typeface="Cambria Math" panose="02040503050406030204" pitchFamily="18" charset="0"/>
                                    </a:rPr>
                                    <m:t>𝐬</m:t>
                                  </m:r>
                                </m:num>
                                <m:den>
                                  <m:sSub>
                                    <m:sSub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a:latin typeface="Cambria Math" panose="02040503050406030204" pitchFamily="18" charset="0"/>
                                          <a:ea typeface="Cambria Math" panose="02040503050406030204" pitchFamily="18" charset="0"/>
                                          <a:cs typeface="Cambria Math" panose="02040503050406030204" pitchFamily="18" charset="0"/>
                                        </a:rPr>
                                        <m:t>𝒑</m:t>
                                      </m:r>
                                    </m:e>
                                    <m:sub>
                                      <m:r>
                                        <a:rPr lang="en-US" altLang="pt-BR" b="1" i="1">
                                          <a:latin typeface="Cambria Math" panose="02040503050406030204" pitchFamily="18" charset="0"/>
                                          <a:ea typeface="Cambria Math" panose="02040503050406030204" pitchFamily="18" charset="0"/>
                                          <a:cs typeface="Cambria Math" panose="02040503050406030204" pitchFamily="18" charset="0"/>
                                        </a:rPr>
                                        <m:t>𝟏</m:t>
                                      </m:r>
                                    </m:sub>
                                  </m:sSub>
                                </m:den>
                              </m:f>
                            </m:e>
                          </m:d>
                          <m:d>
                            <m:dPr>
                              <m:ctrlPr>
                                <a:rPr lang="pt-BR" altLang="pt-BR" b="1" i="1">
                                  <a:latin typeface="Cambria Math" panose="02040503050406030204" pitchFamily="18" charset="0"/>
                                  <a:ea typeface="Cambria Math" panose="02040503050406030204" pitchFamily="18" charset="0"/>
                                </a:rPr>
                              </m:ctrlPr>
                            </m:dPr>
                            <m:e>
                              <m:r>
                                <a:rPr lang="pt-BR" altLang="pt-BR" b="1">
                                  <a:latin typeface="Cambria Math" panose="02040503050406030204" pitchFamily="18" charset="0"/>
                                  <a:ea typeface="Cambria Math" panose="02040503050406030204" pitchFamily="18" charset="0"/>
                                </a:rPr>
                                <m:t>𝟏</m:t>
                              </m:r>
                              <m:r>
                                <a:rPr lang="pt-BR" altLang="pt-BR" b="1">
                                  <a:latin typeface="Cambria Math" panose="02040503050406030204" pitchFamily="18" charset="0"/>
                                  <a:ea typeface="Cambria Math" panose="02040503050406030204" pitchFamily="18" charset="0"/>
                                </a:rPr>
                                <m:t>−</m:t>
                              </m:r>
                              <m:f>
                                <m:fPr>
                                  <m:type m:val="skw"/>
                                  <m:ctrlPr>
                                    <a:rPr lang="pt-BR" altLang="pt-BR" b="1" i="1">
                                      <a:latin typeface="Cambria Math" panose="02040503050406030204" pitchFamily="18" charset="0"/>
                                      <a:ea typeface="Cambria Math" panose="02040503050406030204" pitchFamily="18" charset="0"/>
                                    </a:rPr>
                                  </m:ctrlPr>
                                </m:fPr>
                                <m:num>
                                  <m:r>
                                    <a:rPr lang="pt-BR" altLang="pt-BR" b="1">
                                      <a:latin typeface="Cambria Math" panose="02040503050406030204" pitchFamily="18" charset="0"/>
                                      <a:ea typeface="Cambria Math" panose="02040503050406030204" pitchFamily="18" charset="0"/>
                                    </a:rPr>
                                    <m:t>𝐬</m:t>
                                  </m:r>
                                </m:num>
                                <m:den>
                                  <m:sSub>
                                    <m:sSub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a:latin typeface="Cambria Math" panose="02040503050406030204" pitchFamily="18" charset="0"/>
                                          <a:ea typeface="Cambria Math" panose="02040503050406030204" pitchFamily="18" charset="0"/>
                                          <a:cs typeface="Cambria Math" panose="02040503050406030204" pitchFamily="18" charset="0"/>
                                        </a:rPr>
                                        <m:t>𝒑</m:t>
                                      </m:r>
                                    </m:e>
                                    <m:sub>
                                      <m:r>
                                        <a:rPr lang="en-US" altLang="pt-BR" b="1" i="1">
                                          <a:latin typeface="Cambria Math" panose="02040503050406030204" pitchFamily="18" charset="0"/>
                                          <a:ea typeface="Cambria Math" panose="02040503050406030204" pitchFamily="18" charset="0"/>
                                          <a:cs typeface="Cambria Math" panose="02040503050406030204" pitchFamily="18" charset="0"/>
                                        </a:rPr>
                                        <m:t>𝟐</m:t>
                                      </m:r>
                                    </m:sub>
                                  </m:sSub>
                                </m:den>
                              </m:f>
                            </m:e>
                          </m:d>
                        </m:den>
                      </m:f>
                    </m:oMath>
                  </m:oMathPara>
                </a14:m>
                <a:endParaRPr lang="pt-BR" altLang="en-US" b="1"/>
              </a:p>
            </p:txBody>
          </p:sp>
        </mc:Choice>
        <mc:Fallback>
          <p:sp>
            <p:nvSpPr>
              <p:cNvPr id="4" name="Caixa de Texto 3"/>
              <p:cNvSpPr txBox="1">
                <a:spLocks noRot="1" noChangeAspect="1" noMove="1" noResize="1" noEditPoints="1" noAdjustHandles="1" noChangeArrowheads="1" noChangeShapeType="1" noTextEdit="1"/>
              </p:cNvSpPr>
              <p:nvPr/>
            </p:nvSpPr>
            <p:spPr>
              <a:xfrm>
                <a:off x="8932545" y="407035"/>
                <a:ext cx="2331720" cy="729615"/>
              </a:xfrm>
              <a:prstGeom prst="rect">
                <a:avLst/>
              </a:prstGeom>
              <a:blipFill rotWithShape="1">
                <a:blip r:embed="rId4"/>
                <a:stretch>
                  <a:fillRect l="-626" t="-2002" r="-599" b="-1915"/>
                </a:stretch>
              </a:blipFill>
              <a:ln w="28575" cmpd="sng">
                <a:solidFill>
                  <a:srgbClr val="FFFF00"/>
                </a:solidFill>
                <a:prstDash val="solid"/>
              </a:ln>
            </p:spPr>
            <p:txBody>
              <a:bodyPr/>
              <a:lstStyle/>
              <a:p>
                <a:r>
                  <a:rPr lang="pt-BR" altLang="en-US">
                    <a:noFill/>
                  </a:rPr>
                  <a:t> </a:t>
                </a:r>
              </a:p>
            </p:txBody>
          </p:sp>
        </mc:Fallback>
      </mc:AlternateContent>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1664335" y="661670"/>
            <a:ext cx="8862060"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Vantagens e Desvantagens </a:t>
            </a: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SimSun" panose="02010600030101010101" pitchFamily="2" charset="-122"/>
                <a:ea typeface="SimSun" panose="02010600030101010101" pitchFamily="2" charset="-122"/>
                <a:cs typeface="+mn-cs"/>
              </a:rPr>
              <a:t>－</a:t>
            </a: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 MOS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623570" y="1936750"/>
            <a:ext cx="10944225" cy="410781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6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Vantagens</a:t>
            </a:r>
            <a:endParaRPr lang="pt-BR" altLang="en-US" sz="36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pequenas dimensões</a:t>
            </a:r>
            <a:endParaRPr lang="pt-BR" altLang="en-US" sz="3600" b="1" dirty="0">
              <a:solidFill>
                <a:srgbClr val="002060"/>
              </a:solidFill>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permite facilmente construir circuitos digitais</a:t>
            </a:r>
            <a:endParaRPr lang="pt-BR" altLang="en-US" sz="3600" b="1" dirty="0">
              <a:solidFill>
                <a:srgbClr val="002060"/>
              </a:solidFill>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baixo consumo das portas lógicas</a:t>
            </a:r>
            <a:endParaRPr lang="pt-BR" altLang="en-US" sz="3600" b="1" dirty="0">
              <a:solidFill>
                <a:srgbClr val="002060"/>
              </a:solidFill>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como é muito usado se torna mais barato (apesar do processo de construção ser mais complexo)</a:t>
            </a: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pic>
        <p:nvPicPr>
          <p:cNvPr id="6" name="Imagem 5"/>
          <p:cNvPicPr>
            <a:picLocks noChangeAspect="1"/>
          </p:cNvPicPr>
          <p:nvPr/>
        </p:nvPicPr>
        <p:blipFill>
          <a:blip r:embed="rId1"/>
          <a:srcRect l="1562" t="2326" r="846"/>
          <a:stretch>
            <a:fillRect/>
          </a:stretch>
        </p:blipFill>
        <p:spPr>
          <a:xfrm>
            <a:off x="504190" y="608965"/>
            <a:ext cx="10684510" cy="4043680"/>
          </a:xfrm>
          <a:prstGeom prst="rect">
            <a:avLst/>
          </a:prstGeom>
        </p:spPr>
      </p:pic>
      <p:sp>
        <p:nvSpPr>
          <p:cNvPr id="8" name="Forma livre 7"/>
          <p:cNvSpPr/>
          <p:nvPr/>
        </p:nvSpPr>
        <p:spPr>
          <a:xfrm>
            <a:off x="1491615" y="1221740"/>
            <a:ext cx="9685655" cy="2095500"/>
          </a:xfrm>
          <a:custGeom>
            <a:avLst/>
            <a:gdLst>
              <a:gd name="connisteX0" fmla="*/ 0 w 10320655"/>
              <a:gd name="connsiteY0" fmla="*/ 14605 h 2564765"/>
              <a:gd name="connisteX1" fmla="*/ 5114925 w 10320655"/>
              <a:gd name="connsiteY1" fmla="*/ 0 h 2564765"/>
              <a:gd name="connisteX2" fmla="*/ 5100320 w 10320655"/>
              <a:gd name="connsiteY2" fmla="*/ 2549525 h 2564765"/>
              <a:gd name="connisteX3" fmla="*/ 10320655 w 10320655"/>
              <a:gd name="connsiteY3" fmla="*/ 2564765 h 2564765"/>
            </a:gdLst>
            <a:ahLst/>
            <a:cxnLst>
              <a:cxn ang="0">
                <a:pos x="connisteX0" y="connsiteY0"/>
              </a:cxn>
              <a:cxn ang="0">
                <a:pos x="connisteX1" y="connsiteY1"/>
              </a:cxn>
              <a:cxn ang="0">
                <a:pos x="connisteX2" y="connsiteY2"/>
              </a:cxn>
              <a:cxn ang="0">
                <a:pos x="connisteX3" y="connsiteY3"/>
              </a:cxn>
            </a:cxnLst>
            <a:rect l="l" t="t" r="r" b="b"/>
            <a:pathLst>
              <a:path w="10320655" h="2564765">
                <a:moveTo>
                  <a:pt x="0" y="14605"/>
                </a:moveTo>
                <a:lnTo>
                  <a:pt x="5114925" y="0"/>
                </a:lnTo>
                <a:lnTo>
                  <a:pt x="5100320" y="2549525"/>
                </a:lnTo>
                <a:lnTo>
                  <a:pt x="10320655" y="2564765"/>
                </a:ln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9" name="Caixa de Texto 8"/>
              <p:cNvSpPr txBox="1"/>
              <p:nvPr/>
            </p:nvSpPr>
            <p:spPr>
              <a:xfrm>
                <a:off x="7498715" y="3307080"/>
                <a:ext cx="900430" cy="460375"/>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7498715" y="3307080"/>
                <a:ext cx="900430"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Espaço Reservado para Conteúdo 2"/>
              <p:cNvSpPr txBox="1"/>
              <p:nvPr/>
            </p:nvSpPr>
            <p:spPr>
              <a:xfrm>
                <a:off x="338455" y="4527550"/>
                <a:ext cx="11015345" cy="2056765"/>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Como o par de polos complexos somam dois, para </a:t>
                </a: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&gt;&gt; </a:t>
                </a:r>
                <a:r>
                  <a:rPr lang="pt-BR" altLang="pt-BR" sz="2400" dirty="0" err="1">
                    <a:latin typeface="Symbol" panose="05050102010706020507" pitchFamily="18" charset="2"/>
                    <a:ea typeface="Cambria Math" panose="02040503050406030204" pitchFamily="18" charset="0"/>
                    <a:sym typeface="+mn-ea"/>
                  </a:rPr>
                  <a:t>w</a:t>
                </a:r>
                <a:r>
                  <a:rPr lang="pt-BR" altLang="pt-BR" sz="2400" baseline="-25000" dirty="0" err="1">
                    <a:latin typeface="Comic Sans MS" panose="030F0702030302020204" pitchFamily="66" charset="0"/>
                    <a:ea typeface="Cambria Math" panose="02040503050406030204" pitchFamily="18" charset="0"/>
                    <a:sym typeface="+mn-ea"/>
                  </a:rPr>
                  <a:t>n</a:t>
                </a:r>
                <a:r>
                  <a:rPr lang="pt-BR" altLang="pt-BR" sz="2400" dirty="0" err="1">
                    <a:latin typeface="Comic Sans MS" panose="030F0702030302020204" pitchFamily="66" charset="0"/>
                    <a:ea typeface="Cambria Math" panose="02040503050406030204" pitchFamily="18" charset="0"/>
                    <a:sym typeface="+mn-ea"/>
                  </a:rPr>
                  <a:t> teremos fase de      -2</a:t>
                </a:r>
                <a:r>
                  <a:rPr lang="pt-BR" altLang="pt-BR" sz="2400" dirty="0" err="1">
                    <a:latin typeface="Symbol" panose="05050102010706020507" charset="0"/>
                    <a:ea typeface="Cambria Math" panose="02040503050406030204" pitchFamily="18" charset="0"/>
                    <a:cs typeface="Symbol" panose="05050102010706020507" charset="0"/>
                    <a:sym typeface="+mn-ea"/>
                  </a:rPr>
                  <a:t>(p</a:t>
                </a:r>
                <a:r>
                  <a:rPr lang="pt-BR" altLang="pt-BR" sz="2400" dirty="0" err="1">
                    <a:latin typeface="Comic Sans MS" panose="030F0702030302020204" pitchFamily="66" charset="0"/>
                    <a:ea typeface="Cambria Math" panose="02040503050406030204" pitchFamily="18" charset="0"/>
                    <a:cs typeface="Comic Sans MS" panose="030F0702030302020204" pitchFamily="66" charset="0"/>
                    <a:sym typeface="+mn-ea"/>
                  </a:rPr>
                  <a:t>/2) = -</a:t>
                </a:r>
                <a:r>
                  <a:rPr lang="pt-BR" altLang="pt-BR" sz="2400" dirty="0" err="1">
                    <a:latin typeface="Symbol" panose="05050102010706020507" charset="0"/>
                    <a:ea typeface="Cambria Math" panose="02040503050406030204" pitchFamily="18" charset="0"/>
                    <a:cs typeface="Symbol" panose="05050102010706020507" charset="0"/>
                    <a:sym typeface="+mn-ea"/>
                  </a:rPr>
                  <a:t>p</a:t>
                </a:r>
                <a:endParaRPr lang="pt-BR" altLang="pt-BR" sz="2400" dirty="0" err="1">
                  <a:latin typeface="Symbol" panose="05050102010706020507" charset="0"/>
                  <a:ea typeface="Cambria Math" panose="02040503050406030204" pitchFamily="18" charset="0"/>
                  <a:cs typeface="Symbol" panose="05050102010706020507" charset="0"/>
                  <a:sym typeface="+mn-ea"/>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rPr>
                  <a:t> aumenta, a mudança de fase é mais suave</a:t>
                </a:r>
                <a:endParaRPr lang="pt-BR" altLang="en-US" sz="2400">
                  <a:latin typeface="Comic Sans MS" panose="030F0702030302020204" pitchFamily="66" charset="0"/>
                  <a:ea typeface="Cambria Math" panose="02040503050406030204" pitchFamily="18" charset="0"/>
                  <a:cs typeface="Comic Sans MS" panose="030F0702030302020204" pitchFamily="66" charset="0"/>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sym typeface="+mn-ea"/>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sym typeface="+mn-ea"/>
                  </a:rPr>
                  <a:t> a mudança de fase é abrupta</a:t>
                </a:r>
                <a:endParaRPr lang="pt-BR" altLang="pt-BR" sz="2400"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338455" y="4527550"/>
                <a:ext cx="11015345" cy="205676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1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de Seta Reta 3"/>
          <p:cNvCxnSpPr/>
          <p:nvPr/>
        </p:nvCxnSpPr>
        <p:spPr>
          <a:xfrm>
            <a:off x="2632075" y="5909945"/>
            <a:ext cx="8902700" cy="3175"/>
          </a:xfrm>
          <a:prstGeom prst="straightConnector1">
            <a:avLst/>
          </a:prstGeom>
          <a:ln>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V="1">
            <a:off x="3130550" y="1530985"/>
            <a:ext cx="0" cy="4904105"/>
          </a:xfrm>
          <a:prstGeom prst="straightConnector1">
            <a:avLst/>
          </a:prstGeom>
          <a:ln>
            <a:solidFill>
              <a:schemeClr val="tx1"/>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967990" y="1950720"/>
            <a:ext cx="5020945" cy="4077970"/>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230235" y="2397760"/>
            <a:ext cx="2489835" cy="22783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3098800" y="2353945"/>
            <a:ext cx="3807460" cy="308737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11073130" y="5851525"/>
            <a:ext cx="46164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endParaRPr lang="pt-BR" altLang="en-US" sz="3200">
              <a:latin typeface="Symbol" panose="05050102010706020507" charset="0"/>
              <a:cs typeface="Symbol" panose="05050102010706020507" charset="0"/>
            </a:endParaRPr>
          </a:p>
        </p:txBody>
      </p:sp>
      <p:sp>
        <p:nvSpPr>
          <p:cNvPr id="27" name="Caixa de Texto 26"/>
          <p:cNvSpPr txBox="1"/>
          <p:nvPr/>
        </p:nvSpPr>
        <p:spPr>
          <a:xfrm>
            <a:off x="2507615" y="1561465"/>
            <a:ext cx="694055" cy="521970"/>
          </a:xfrm>
          <a:prstGeom prst="rect">
            <a:avLst/>
          </a:prstGeom>
          <a:noFill/>
        </p:spPr>
        <p:txBody>
          <a:bodyPr wrap="square" rtlCol="0">
            <a:spAutoFit/>
          </a:bodyPr>
          <a:p>
            <a:r>
              <a:rPr lang="pt-BR" altLang="en-US" sz="2800"/>
              <a:t>dB</a:t>
            </a:r>
            <a:endParaRPr lang="pt-BR" altLang="en-US" sz="2800"/>
          </a:p>
        </p:txBody>
      </p:sp>
      <p:sp>
        <p:nvSpPr>
          <p:cNvPr id="28" name="Caixa de Texto 27"/>
          <p:cNvSpPr txBox="1"/>
          <p:nvPr/>
        </p:nvSpPr>
        <p:spPr>
          <a:xfrm>
            <a:off x="4851400" y="4441190"/>
            <a:ext cx="301625" cy="583565"/>
          </a:xfrm>
          <a:prstGeom prst="rect">
            <a:avLst/>
          </a:prstGeom>
          <a:noFill/>
        </p:spPr>
        <p:txBody>
          <a:bodyPr wrap="square" rtlCol="0">
            <a:spAutoFit/>
          </a:bodyPr>
          <a:p>
            <a:r>
              <a:rPr lang="pt-BR" altLang="en-US" sz="3200"/>
              <a:t>s</a:t>
            </a:r>
            <a:endParaRPr lang="pt-BR" altLang="en-US" sz="3200"/>
          </a:p>
        </p:txBody>
      </p:sp>
      <p:cxnSp>
        <p:nvCxnSpPr>
          <p:cNvPr id="29" name="Conector Reto 28"/>
          <p:cNvCxnSpPr/>
          <p:nvPr/>
        </p:nvCxnSpPr>
        <p:spPr>
          <a:xfrm flipV="1">
            <a:off x="2828925" y="5397500"/>
            <a:ext cx="7197725" cy="2984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0" name="Caixa de Texto 29"/>
          <p:cNvSpPr txBox="1"/>
          <p:nvPr/>
        </p:nvSpPr>
        <p:spPr>
          <a:xfrm>
            <a:off x="9284970" y="4937125"/>
            <a:ext cx="497840" cy="460375"/>
          </a:xfrm>
          <a:prstGeom prst="rect">
            <a:avLst/>
          </a:prstGeom>
          <a:noFill/>
        </p:spPr>
        <p:txBody>
          <a:bodyPr wrap="square" rtlCol="0">
            <a:spAutoFit/>
          </a:bodyPr>
          <a:p>
            <a:r>
              <a:rPr lang="pt-BR" altLang="en-US" sz="2400"/>
              <a:t>L</a:t>
            </a:r>
            <a:endParaRPr lang="pt-BR" altLang="en-US" sz="2400"/>
          </a:p>
        </p:txBody>
      </p:sp>
      <mc:AlternateContent xmlns:mc="http://schemas.openxmlformats.org/markup-compatibility/2006">
        <mc:Choice xmlns:a14="http://schemas.microsoft.com/office/drawing/2010/main" Requires="a14">
          <p:sp>
            <p:nvSpPr>
              <p:cNvPr id="31" name="Caixa de Texto 30"/>
              <p:cNvSpPr txBox="1"/>
              <p:nvPr/>
            </p:nvSpPr>
            <p:spPr>
              <a:xfrm>
                <a:off x="6356350" y="3987800"/>
                <a:ext cx="2820670" cy="453390"/>
              </a:xfrm>
              <a:prstGeom prst="rect">
                <a:avLst/>
              </a:prstGeom>
              <a:noFill/>
            </p:spPr>
            <p:txBody>
              <a:bodyPr wrap="square" rtlCol="0">
                <a:spAutoFit/>
              </a:bodyPr>
              <a:p>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𝑆𝐿𝐺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6356350" y="3987800"/>
                <a:ext cx="2820670" cy="453390"/>
              </a:xfrm>
              <a:prstGeom prst="rect">
                <a:avLst/>
              </a:prstGeom>
              <a:blipFill rotWithShape="1">
                <a:blip r:embed="rId1"/>
                <a:stretch>
                  <a:fillRect/>
                </a:stretch>
              </a:blipFill>
            </p:spPr>
            <p:txBody>
              <a:bodyPr/>
              <a:lstStyle/>
              <a:p>
                <a:r>
                  <a:rPr lang="pt-BR" altLang="en-US">
                    <a:noFill/>
                  </a:rPr>
                  <a:t> </a:t>
                </a:r>
              </a:p>
            </p:txBody>
          </p:sp>
        </mc:Fallback>
      </mc:AlternateContent>
      <p:sp>
        <p:nvSpPr>
          <p:cNvPr id="32" name="Caixa de Texto 31"/>
          <p:cNvSpPr txBox="1"/>
          <p:nvPr/>
        </p:nvSpPr>
        <p:spPr>
          <a:xfrm>
            <a:off x="9377045" y="3016250"/>
            <a:ext cx="1900555" cy="460375"/>
          </a:xfrm>
          <a:prstGeom prst="rect">
            <a:avLst/>
          </a:prstGeom>
          <a:noFill/>
        </p:spPr>
        <p:txBody>
          <a:bodyPr wrap="square" rtlCol="0">
            <a:spAutoFit/>
          </a:bodyPr>
          <a:p>
            <a:r>
              <a:rPr lang="pt-BR" altLang="en-US" sz="2400"/>
              <a:t>-20 dB/dec</a:t>
            </a:r>
            <a:endParaRPr lang="pt-BR" altLang="en-US" sz="2400"/>
          </a:p>
        </p:txBody>
      </p:sp>
      <p:sp>
        <p:nvSpPr>
          <p:cNvPr id="33" name="Caixa de Texto 32"/>
          <p:cNvSpPr txBox="1"/>
          <p:nvPr/>
        </p:nvSpPr>
        <p:spPr>
          <a:xfrm>
            <a:off x="4052570" y="3142615"/>
            <a:ext cx="1900555" cy="460375"/>
          </a:xfrm>
          <a:prstGeom prst="rect">
            <a:avLst/>
          </a:prstGeom>
          <a:noFill/>
        </p:spPr>
        <p:txBody>
          <a:bodyPr wrap="square" rtlCol="0">
            <a:spAutoFit/>
          </a:bodyPr>
          <a:p>
            <a:r>
              <a:rPr lang="pt-BR" altLang="en-US" sz="2400"/>
              <a:t>20 dB/dec</a:t>
            </a:r>
            <a:endParaRPr lang="pt-BR" altLang="en-US" sz="2400"/>
          </a:p>
        </p:txBody>
      </p:sp>
      <p:sp>
        <p:nvSpPr>
          <p:cNvPr id="34" name="Caixa de Texto 33"/>
          <p:cNvSpPr txBox="1"/>
          <p:nvPr/>
        </p:nvSpPr>
        <p:spPr>
          <a:xfrm>
            <a:off x="8726805" y="6181725"/>
            <a:ext cx="1900555" cy="460375"/>
          </a:xfrm>
          <a:prstGeom prst="rect">
            <a:avLst/>
          </a:prstGeom>
          <a:noFill/>
        </p:spPr>
        <p:txBody>
          <a:bodyPr wrap="square" rtlCol="0">
            <a:spAutoFit/>
          </a:bodyPr>
          <a:p>
            <a:r>
              <a:rPr lang="pt-BR" altLang="en-US" sz="2400"/>
              <a:t>-40 dB/dec</a:t>
            </a:r>
            <a:endParaRPr lang="pt-BR" altLang="en-US" sz="2400"/>
          </a:p>
        </p:txBody>
      </p:sp>
      <p:cxnSp>
        <p:nvCxnSpPr>
          <p:cNvPr id="35" name="Conector Reto 34"/>
          <p:cNvCxnSpPr/>
          <p:nvPr/>
        </p:nvCxnSpPr>
        <p:spPr>
          <a:xfrm flipH="1" flipV="1">
            <a:off x="7661275" y="1024255"/>
            <a:ext cx="14605" cy="50399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6" name="Caixa de Texto 35"/>
          <p:cNvSpPr txBox="1"/>
          <p:nvPr/>
        </p:nvSpPr>
        <p:spPr>
          <a:xfrm>
            <a:off x="7493000" y="5851525"/>
            <a:ext cx="60007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r>
              <a:rPr lang="pt-BR" altLang="en-US" sz="3200" baseline="-25000">
                <a:latin typeface="Comic Sans MS" panose="030F0702030302020204" pitchFamily="66" charset="0"/>
                <a:cs typeface="Comic Sans MS" panose="030F0702030302020204" pitchFamily="66" charset="0"/>
              </a:rPr>
              <a:t>n</a:t>
            </a:r>
            <a:endParaRPr lang="pt-BR" altLang="en-US" sz="3200" baseline="-25000">
              <a:latin typeface="Comic Sans MS" panose="030F0702030302020204" pitchFamily="66" charset="0"/>
              <a:cs typeface="Comic Sans MS" panose="030F0702030302020204" pitchFamily="66" charset="0"/>
            </a:endParaRPr>
          </a:p>
        </p:txBody>
      </p:sp>
      <p:sp>
        <p:nvSpPr>
          <p:cNvPr id="37" name="Caixa de Texto 36"/>
          <p:cNvSpPr txBox="1"/>
          <p:nvPr/>
        </p:nvSpPr>
        <p:spPr>
          <a:xfrm>
            <a:off x="3130550" y="5909945"/>
            <a:ext cx="392430" cy="521970"/>
          </a:xfrm>
          <a:prstGeom prst="rect">
            <a:avLst/>
          </a:prstGeom>
          <a:noFill/>
        </p:spPr>
        <p:txBody>
          <a:bodyPr wrap="square" rtlCol="0">
            <a:spAutoFit/>
          </a:bodyPr>
          <a:p>
            <a:r>
              <a:rPr lang="pt-BR" altLang="en-US" sz="2800"/>
              <a:t>1</a:t>
            </a:r>
            <a:endParaRPr lang="pt-BR" altLang="en-US" sz="2800"/>
          </a:p>
        </p:txBody>
      </p:sp>
      <p:sp>
        <p:nvSpPr>
          <p:cNvPr id="38" name="Caixa de Texto 37"/>
          <p:cNvSpPr txBox="1"/>
          <p:nvPr/>
        </p:nvSpPr>
        <p:spPr>
          <a:xfrm>
            <a:off x="2119630" y="5073015"/>
            <a:ext cx="979170" cy="368300"/>
          </a:xfrm>
          <a:prstGeom prst="rect">
            <a:avLst/>
          </a:prstGeom>
          <a:noFill/>
        </p:spPr>
        <p:txBody>
          <a:bodyPr wrap="square" rtlCol="0">
            <a:spAutoFit/>
          </a:bodyPr>
          <a:p>
            <a:r>
              <a:rPr lang="pt-BR" altLang="en-US"/>
              <a:t>20log(L)</a:t>
            </a:r>
            <a:endParaRPr lang="pt-BR" altLang="en-US"/>
          </a:p>
        </p:txBody>
      </p:sp>
      <mc:AlternateContent xmlns:mc="http://schemas.openxmlformats.org/markup-compatibility/2006">
        <mc:Choice xmlns:a14="http://schemas.microsoft.com/office/drawing/2010/main" Requires="a14">
          <p:sp>
            <p:nvSpPr>
              <p:cNvPr id="39" name="Caixa de Texto 38"/>
              <p:cNvSpPr txBox="1"/>
              <p:nvPr/>
            </p:nvSpPr>
            <p:spPr>
              <a:xfrm>
                <a:off x="6955155" y="168275"/>
                <a:ext cx="5039360" cy="995680"/>
              </a:xfrm>
              <a:prstGeom prst="rect">
                <a:avLst/>
              </a:prstGeom>
              <a:noFill/>
            </p:spPr>
            <p:txBody>
              <a:bodyPr wrap="square" rtlCol="0">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𝑅</m:t>
                          </m:r>
                        </m:den>
                      </m:f>
                      <m:rad>
                        <m:radPr>
                          <m:degHide m:val="on"/>
                          <m:ctrlPr>
                            <a:rPr lang="en-US" altLang="pt-BR" sz="2000" i="1">
                              <a:latin typeface="Cambria Math" panose="02040503050406030204" pitchFamily="18" charset="0"/>
                              <a:cs typeface="Cambria Math" panose="02040503050406030204" pitchFamily="18" charset="0"/>
                            </a:rPr>
                          </m:ctrlPr>
                        </m:radPr>
                        <m:deg/>
                        <m:e>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𝐿</m:t>
                              </m:r>
                            </m:num>
                            <m:den>
                              <m:r>
                                <a:rPr lang="en-US" altLang="pt-BR" sz="2000" i="1">
                                  <a:latin typeface="Cambria Math" panose="02040503050406030204" pitchFamily="18" charset="0"/>
                                  <a:cs typeface="Cambria Math" panose="02040503050406030204" pitchFamily="18" charset="0"/>
                                </a:rPr>
                                <m:t>𝐶</m:t>
                              </m:r>
                            </m:den>
                          </m:f>
                        </m:e>
                      </m:rad>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𝑛</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𝐿</m:t>
                      </m:r>
                      <m:r>
                        <a:rPr lang="en-US" altLang="pt-BR" sz="2000" i="1">
                          <a:latin typeface="Cambria Math" panose="02040503050406030204" pitchFamily="18" charset="0"/>
                          <a:ea typeface="MS Mincho"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6955155" y="168275"/>
                <a:ext cx="5039360" cy="995680"/>
              </a:xfrm>
              <a:prstGeom prst="rect">
                <a:avLst/>
              </a:prstGeom>
              <a:blipFill rotWithShape="1">
                <a:blip r:embed="rId2"/>
                <a:stretch>
                  <a:fillRect/>
                </a:stretch>
              </a:blipFill>
            </p:spPr>
            <p:txBody>
              <a:bodyPr/>
              <a:lstStyle/>
              <a:p>
                <a:r>
                  <a:rPr lang="pt-BR" altLang="en-US">
                    <a:noFill/>
                  </a:rPr>
                  <a:t> </a:t>
                </a:r>
              </a:p>
            </p:txBody>
          </p:sp>
        </mc:Fallback>
      </mc:AlternateContent>
      <p:sp>
        <p:nvSpPr>
          <p:cNvPr id="40" name="Forma livre 39"/>
          <p:cNvSpPr/>
          <p:nvPr/>
        </p:nvSpPr>
        <p:spPr>
          <a:xfrm flipV="1">
            <a:off x="7675880" y="1024255"/>
            <a:ext cx="799465" cy="242570"/>
          </a:xfrm>
          <a:custGeom>
            <a:avLst/>
            <a:gdLst>
              <a:gd name="connisteX0" fmla="*/ 0 w 799465"/>
              <a:gd name="connsiteY0" fmla="*/ 77245 h 454435"/>
              <a:gd name="connisteX1" fmla="*/ 361950 w 799465"/>
              <a:gd name="connsiteY1" fmla="*/ 16285 h 454435"/>
              <a:gd name="connisteX2" fmla="*/ 407035 w 799465"/>
              <a:gd name="connsiteY2" fmla="*/ 348390 h 454435"/>
              <a:gd name="connisteX3" fmla="*/ 799465 w 799465"/>
              <a:gd name="connsiteY3" fmla="*/ 454435 h 454435"/>
            </a:gdLst>
            <a:ahLst/>
            <a:cxnLst>
              <a:cxn ang="0">
                <a:pos x="connisteX0" y="connsiteY0"/>
              </a:cxn>
              <a:cxn ang="0">
                <a:pos x="connisteX1" y="connsiteY1"/>
              </a:cxn>
              <a:cxn ang="0">
                <a:pos x="connisteX2" y="connsiteY2"/>
              </a:cxn>
              <a:cxn ang="0">
                <a:pos x="connisteX3" y="connsiteY3"/>
              </a:cxn>
            </a:cxnLst>
            <a:rect l="l" t="t" r="r" b="b"/>
            <a:pathLst>
              <a:path w="799465" h="454435">
                <a:moveTo>
                  <a:pt x="0" y="77245"/>
                </a:moveTo>
                <a:cubicBezTo>
                  <a:pt x="71755" y="58195"/>
                  <a:pt x="280670" y="-37690"/>
                  <a:pt x="361950" y="16285"/>
                </a:cubicBezTo>
                <a:cubicBezTo>
                  <a:pt x="443230" y="70260"/>
                  <a:pt x="319405" y="260760"/>
                  <a:pt x="407035" y="348390"/>
                </a:cubicBezTo>
                <a:cubicBezTo>
                  <a:pt x="494665" y="436020"/>
                  <a:pt x="721995" y="439830"/>
                  <a:pt x="799465" y="454435"/>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3" name="Forma livre 42"/>
          <p:cNvSpPr/>
          <p:nvPr/>
        </p:nvSpPr>
        <p:spPr>
          <a:xfrm>
            <a:off x="6356985" y="1127760"/>
            <a:ext cx="2549525" cy="1877695"/>
          </a:xfrm>
          <a:custGeom>
            <a:avLst/>
            <a:gdLst>
              <a:gd name="connisteX0" fmla="*/ 0 w 2549525"/>
              <a:gd name="connsiteY0" fmla="*/ 1666519 h 1877974"/>
              <a:gd name="connisteX1" fmla="*/ 286385 w 2549525"/>
              <a:gd name="connsiteY1" fmla="*/ 1455064 h 1877974"/>
              <a:gd name="connisteX2" fmla="*/ 542925 w 2549525"/>
              <a:gd name="connsiteY2" fmla="*/ 1213764 h 1877974"/>
              <a:gd name="connisteX3" fmla="*/ 784225 w 2549525"/>
              <a:gd name="connsiteY3" fmla="*/ 821334 h 1877974"/>
              <a:gd name="connisteX4" fmla="*/ 995680 w 2549525"/>
              <a:gd name="connsiteY4" fmla="*/ 308254 h 1877974"/>
              <a:gd name="connisteX5" fmla="*/ 1131570 w 2549525"/>
              <a:gd name="connsiteY5" fmla="*/ 51714 h 1877974"/>
              <a:gd name="connisteX6" fmla="*/ 1267460 w 2549525"/>
              <a:gd name="connsiteY6" fmla="*/ 66954 h 1877974"/>
              <a:gd name="connisteX7" fmla="*/ 1508760 w 2549525"/>
              <a:gd name="connsiteY7" fmla="*/ 595274 h 1877974"/>
              <a:gd name="connisteX8" fmla="*/ 1810385 w 2549525"/>
              <a:gd name="connsiteY8" fmla="*/ 1183284 h 1877974"/>
              <a:gd name="connisteX9" fmla="*/ 2292985 w 2549525"/>
              <a:gd name="connsiteY9" fmla="*/ 1636039 h 1877974"/>
              <a:gd name="connisteX10" fmla="*/ 2549525 w 2549525"/>
              <a:gd name="connsiteY10" fmla="*/ 1877974 h 187797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549525" h="1877974">
                <a:moveTo>
                  <a:pt x="0" y="1666519"/>
                </a:moveTo>
                <a:cubicBezTo>
                  <a:pt x="52070" y="1629054"/>
                  <a:pt x="177800" y="1545869"/>
                  <a:pt x="286385" y="1455064"/>
                </a:cubicBezTo>
                <a:cubicBezTo>
                  <a:pt x="394970" y="1364259"/>
                  <a:pt x="443230" y="1340764"/>
                  <a:pt x="542925" y="1213764"/>
                </a:cubicBezTo>
                <a:cubicBezTo>
                  <a:pt x="642620" y="1086764"/>
                  <a:pt x="693420" y="1002309"/>
                  <a:pt x="784225" y="821334"/>
                </a:cubicBezTo>
                <a:cubicBezTo>
                  <a:pt x="875030" y="640359"/>
                  <a:pt x="926465" y="461924"/>
                  <a:pt x="995680" y="308254"/>
                </a:cubicBezTo>
                <a:cubicBezTo>
                  <a:pt x="1064895" y="154584"/>
                  <a:pt x="1076960" y="99974"/>
                  <a:pt x="1131570" y="51714"/>
                </a:cubicBezTo>
                <a:cubicBezTo>
                  <a:pt x="1186180" y="3454"/>
                  <a:pt x="1191895" y="-41631"/>
                  <a:pt x="1267460" y="66954"/>
                </a:cubicBezTo>
                <a:cubicBezTo>
                  <a:pt x="1343025" y="175539"/>
                  <a:pt x="1400175" y="371754"/>
                  <a:pt x="1508760" y="595274"/>
                </a:cubicBezTo>
                <a:cubicBezTo>
                  <a:pt x="1617345" y="818794"/>
                  <a:pt x="1653540" y="975004"/>
                  <a:pt x="1810385" y="1183284"/>
                </a:cubicBezTo>
                <a:cubicBezTo>
                  <a:pt x="1967230" y="1391564"/>
                  <a:pt x="2145030" y="1496974"/>
                  <a:pt x="2292985" y="1636039"/>
                </a:cubicBezTo>
                <a:cubicBezTo>
                  <a:pt x="2440940" y="1775104"/>
                  <a:pt x="2507615" y="1838604"/>
                  <a:pt x="2549525" y="187797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 name="Caixa de Texto 5"/>
              <p:cNvSpPr txBox="1"/>
              <p:nvPr/>
            </p:nvSpPr>
            <p:spPr>
              <a:xfrm>
                <a:off x="3716020" y="958215"/>
                <a:ext cx="2125980" cy="795655"/>
              </a:xfrm>
              <a:prstGeom prst="rect">
                <a:avLst/>
              </a:prstGeom>
              <a:noFill/>
            </p:spPr>
            <p:txBody>
              <a:bodyPr wrap="square" rtlCol="0" anchor="t">
                <a:spAutoFit/>
              </a:bodyPr>
              <a:p>
                <a:pPr algn="ctr"/>
                <a14:m>
                  <m:oMath xmlns:m="http://schemas.openxmlformats.org/officeDocument/2006/math">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altLang="en-US" i="1" dirty="0">
                    <a:latin typeface="Cambria Math" panose="02040503050406030204" pitchFamily="18" charset="0"/>
                    <a:ea typeface="Cambria Math" panose="02040503050406030204" pitchFamily="18" charset="0"/>
                    <a:cs typeface="Cambria Math" panose="02040503050406030204" pitchFamily="18" charset="0"/>
                    <a:sym typeface="+mn-ea"/>
                  </a:rPr>
                  <a:t> </a:t>
                </a:r>
                <a:endParaRPr lang="pt-BR" altLang="en-US"/>
              </a:p>
            </p:txBody>
          </p:sp>
        </mc:Choice>
        <mc:Fallback>
          <p:sp>
            <p:nvSpPr>
              <p:cNvPr id="6" name="Caixa de Texto 5"/>
              <p:cNvSpPr txBox="1">
                <a:spLocks noRot="1" noChangeAspect="1" noMove="1" noResize="1" noEditPoints="1" noAdjustHandles="1" noChangeArrowheads="1" noChangeShapeType="1" noTextEdit="1"/>
              </p:cNvSpPr>
              <p:nvPr/>
            </p:nvSpPr>
            <p:spPr>
              <a:xfrm>
                <a:off x="3716020" y="958215"/>
                <a:ext cx="2125980" cy="795655"/>
              </a:xfrm>
              <a:prstGeom prst="rect">
                <a:avLst/>
              </a:prstGeom>
              <a:blipFill rotWithShape="1">
                <a:blip r:embed="rId3"/>
                <a:stretch>
                  <a:fillRect/>
                </a:stretch>
              </a:blipFill>
            </p:spPr>
            <p:txBody>
              <a:bodyPr/>
              <a:lstStyle/>
              <a:p>
                <a:r>
                  <a:rPr lang="pt-BR" altLang="en-US">
                    <a:noFill/>
                  </a:rPr>
                  <a:t> </a:t>
                </a:r>
              </a:p>
            </p:txBody>
          </p:sp>
        </mc:Fallback>
      </mc:AlternateContent>
      <p:sp>
        <p:nvSpPr>
          <p:cNvPr id="3" name="Espaço Reservado para Conteúdo 2"/>
          <p:cNvSpPr txBox="1"/>
          <p:nvPr/>
        </p:nvSpPr>
        <p:spPr>
          <a:xfrm>
            <a:off x="419100" y="342265"/>
            <a:ext cx="3103880" cy="8718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latin typeface="Comic Sans MS" panose="030F0702030302020204" pitchFamily="66" charset="0"/>
                <a:ea typeface="Cambria Math" panose="02040503050406030204" pitchFamily="18" charset="0"/>
              </a:rPr>
              <a:t>RLC - Módulo </a:t>
            </a: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p:spTree>
  </p:cSld>
  <p:clrMapOvr>
    <a:masterClrMapping/>
  </p:clrMapOvr>
</p:sld>
</file>

<file path=ppt/slides/slide1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a:off x="867410" y="4335780"/>
            <a:ext cx="7016750" cy="8255"/>
          </a:xfrm>
          <a:prstGeom prst="straightConnector1">
            <a:avLst/>
          </a:prstGeom>
          <a:ln>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V="1">
            <a:off x="1365885" y="1571625"/>
            <a:ext cx="0" cy="4904105"/>
          </a:xfrm>
          <a:prstGeom prst="straightConnector1">
            <a:avLst/>
          </a:prstGeom>
          <a:ln>
            <a:solidFill>
              <a:schemeClr val="tx1"/>
            </a:solidFill>
            <a:headEnd type="none" w="lg" len="med"/>
            <a:tailEnd type="arrow"/>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7940675" y="4335780"/>
            <a:ext cx="46164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endParaRPr lang="pt-BR" altLang="en-US" sz="3200">
              <a:latin typeface="Symbol" panose="05050102010706020507" charset="0"/>
              <a:cs typeface="Symbol" panose="05050102010706020507" charset="0"/>
            </a:endParaRPr>
          </a:p>
        </p:txBody>
      </p:sp>
      <p:sp>
        <p:nvSpPr>
          <p:cNvPr id="27" name="Caixa de Texto 26"/>
          <p:cNvSpPr txBox="1"/>
          <p:nvPr/>
        </p:nvSpPr>
        <p:spPr>
          <a:xfrm>
            <a:off x="640080" y="1477645"/>
            <a:ext cx="694055" cy="521970"/>
          </a:xfrm>
          <a:prstGeom prst="rect">
            <a:avLst/>
          </a:prstGeom>
          <a:noFill/>
        </p:spPr>
        <p:txBody>
          <a:bodyPr wrap="square" rtlCol="0">
            <a:spAutoFit/>
          </a:bodyPr>
          <a:p>
            <a:r>
              <a:rPr lang="pt-BR" altLang="en-US" sz="2800"/>
              <a:t>rad.</a:t>
            </a:r>
            <a:endParaRPr lang="pt-BR" altLang="en-US" sz="2800"/>
          </a:p>
        </p:txBody>
      </p:sp>
      <p:cxnSp>
        <p:nvCxnSpPr>
          <p:cNvPr id="29" name="Conector Reto 28"/>
          <p:cNvCxnSpPr/>
          <p:nvPr/>
        </p:nvCxnSpPr>
        <p:spPr>
          <a:xfrm flipV="1">
            <a:off x="742950" y="2533650"/>
            <a:ext cx="6899910" cy="2984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3" name="Caixa de Texto 32"/>
          <p:cNvSpPr txBox="1"/>
          <p:nvPr/>
        </p:nvSpPr>
        <p:spPr>
          <a:xfrm>
            <a:off x="640080" y="2073275"/>
            <a:ext cx="798830" cy="460375"/>
          </a:xfrm>
          <a:prstGeom prst="rect">
            <a:avLst/>
          </a:prstGeom>
          <a:noFill/>
        </p:spPr>
        <p:txBody>
          <a:bodyPr wrap="square" rtlCol="0">
            <a:spAutoFit/>
          </a:bodyPr>
          <a:p>
            <a:r>
              <a:rPr lang="pt-BR" altLang="en-US" sz="2400">
                <a:latin typeface="Symbol" panose="05050102010706020507" charset="0"/>
                <a:cs typeface="Symbol" panose="05050102010706020507" charset="0"/>
              </a:rPr>
              <a:t>p/2</a:t>
            </a:r>
            <a:endParaRPr lang="pt-BR" altLang="en-US" sz="2400">
              <a:latin typeface="Symbol" panose="05050102010706020507" charset="0"/>
              <a:cs typeface="Symbol" panose="05050102010706020507" charset="0"/>
            </a:endParaRPr>
          </a:p>
        </p:txBody>
      </p:sp>
      <p:sp>
        <p:nvSpPr>
          <p:cNvPr id="36" name="Caixa de Texto 35"/>
          <p:cNvSpPr txBox="1"/>
          <p:nvPr/>
        </p:nvSpPr>
        <p:spPr>
          <a:xfrm>
            <a:off x="4087495" y="4238625"/>
            <a:ext cx="60007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r>
              <a:rPr lang="pt-BR" altLang="en-US" sz="3200" baseline="-25000">
                <a:latin typeface="Comic Sans MS" panose="030F0702030302020204" pitchFamily="66" charset="0"/>
                <a:cs typeface="Comic Sans MS" panose="030F0702030302020204" pitchFamily="66" charset="0"/>
              </a:rPr>
              <a:t>n</a:t>
            </a:r>
            <a:endParaRPr lang="pt-BR" altLang="en-US" sz="3200" baseline="-25000">
              <a:latin typeface="Comic Sans MS" panose="030F0702030302020204" pitchFamily="66" charset="0"/>
              <a:cs typeface="Comic Sans MS" panose="030F0702030302020204" pitchFamily="66" charset="0"/>
            </a:endParaRPr>
          </a:p>
        </p:txBody>
      </p:sp>
      <p:cxnSp>
        <p:nvCxnSpPr>
          <p:cNvPr id="8" name="Conector Reto 7"/>
          <p:cNvCxnSpPr/>
          <p:nvPr/>
        </p:nvCxnSpPr>
        <p:spPr>
          <a:xfrm flipV="1">
            <a:off x="1081405" y="6109970"/>
            <a:ext cx="6923405" cy="3619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H="1" flipV="1">
            <a:off x="4672965" y="1271905"/>
            <a:ext cx="14605" cy="50399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 de Texto 8"/>
          <p:cNvSpPr txBox="1"/>
          <p:nvPr/>
        </p:nvSpPr>
        <p:spPr>
          <a:xfrm>
            <a:off x="621030" y="5649595"/>
            <a:ext cx="798830" cy="460375"/>
          </a:xfrm>
          <a:prstGeom prst="rect">
            <a:avLst/>
          </a:prstGeom>
          <a:noFill/>
        </p:spPr>
        <p:txBody>
          <a:bodyPr wrap="square" rtlCol="0">
            <a:spAutoFit/>
          </a:bodyPr>
          <a:p>
            <a:r>
              <a:rPr lang="pt-BR" altLang="en-US" sz="2400">
                <a:latin typeface="Symbol" panose="05050102010706020507" charset="0"/>
                <a:cs typeface="Symbol" panose="05050102010706020507" charset="0"/>
              </a:rPr>
              <a:t>-p/2</a:t>
            </a:r>
            <a:endParaRPr lang="pt-BR" altLang="en-US" sz="2400">
              <a:latin typeface="Symbol" panose="05050102010706020507" charset="0"/>
              <a:cs typeface="Symbol" panose="05050102010706020507" charset="0"/>
            </a:endParaRPr>
          </a:p>
        </p:txBody>
      </p:sp>
      <p:sp>
        <p:nvSpPr>
          <p:cNvPr id="11" name="Forma livre 10"/>
          <p:cNvSpPr/>
          <p:nvPr/>
        </p:nvSpPr>
        <p:spPr>
          <a:xfrm>
            <a:off x="1425575" y="2560955"/>
            <a:ext cx="3259455" cy="1768475"/>
          </a:xfrm>
          <a:custGeom>
            <a:avLst/>
            <a:gdLst>
              <a:gd name="connisteX0" fmla="*/ 0 w 3259455"/>
              <a:gd name="connsiteY0" fmla="*/ 2652 h 1768587"/>
              <a:gd name="connisteX1" fmla="*/ 1237615 w 3259455"/>
              <a:gd name="connsiteY1" fmla="*/ 2652 h 1768587"/>
              <a:gd name="connisteX2" fmla="*/ 2233295 w 3259455"/>
              <a:gd name="connsiteY2" fmla="*/ 2652 h 1768587"/>
              <a:gd name="connisteX3" fmla="*/ 2700655 w 3259455"/>
              <a:gd name="connsiteY3" fmla="*/ 17892 h 1768587"/>
              <a:gd name="connisteX4" fmla="*/ 2972435 w 3259455"/>
              <a:gd name="connsiteY4" fmla="*/ 153782 h 1768587"/>
              <a:gd name="connisteX5" fmla="*/ 3168650 w 3259455"/>
              <a:gd name="connsiteY5" fmla="*/ 742427 h 1768587"/>
              <a:gd name="connisteX6" fmla="*/ 3259455 w 3259455"/>
              <a:gd name="connsiteY6" fmla="*/ 1768587 h 176858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59455" h="1768587">
                <a:moveTo>
                  <a:pt x="0" y="2652"/>
                </a:moveTo>
                <a:cubicBezTo>
                  <a:pt x="227330" y="2652"/>
                  <a:pt x="791210" y="2652"/>
                  <a:pt x="1237615" y="2652"/>
                </a:cubicBezTo>
                <a:cubicBezTo>
                  <a:pt x="1684020" y="2652"/>
                  <a:pt x="1940560" y="-523"/>
                  <a:pt x="2233295" y="2652"/>
                </a:cubicBezTo>
                <a:cubicBezTo>
                  <a:pt x="2526030" y="5827"/>
                  <a:pt x="2552700" y="-12588"/>
                  <a:pt x="2700655" y="17892"/>
                </a:cubicBezTo>
                <a:cubicBezTo>
                  <a:pt x="2848610" y="48372"/>
                  <a:pt x="2879090" y="9002"/>
                  <a:pt x="2972435" y="153782"/>
                </a:cubicBezTo>
                <a:cubicBezTo>
                  <a:pt x="3065780" y="298562"/>
                  <a:pt x="3111500" y="419212"/>
                  <a:pt x="3168650" y="742427"/>
                </a:cubicBezTo>
                <a:cubicBezTo>
                  <a:pt x="3225800" y="1065642"/>
                  <a:pt x="3245485" y="1574912"/>
                  <a:pt x="3259455" y="176858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Forma livre 11"/>
          <p:cNvSpPr/>
          <p:nvPr/>
        </p:nvSpPr>
        <p:spPr>
          <a:xfrm flipH="1" flipV="1">
            <a:off x="4687570" y="4363085"/>
            <a:ext cx="3259455" cy="1768475"/>
          </a:xfrm>
          <a:custGeom>
            <a:avLst/>
            <a:gdLst>
              <a:gd name="connisteX0" fmla="*/ 0 w 3259455"/>
              <a:gd name="connsiteY0" fmla="*/ 2652 h 1768587"/>
              <a:gd name="connisteX1" fmla="*/ 1237615 w 3259455"/>
              <a:gd name="connsiteY1" fmla="*/ 2652 h 1768587"/>
              <a:gd name="connisteX2" fmla="*/ 2233295 w 3259455"/>
              <a:gd name="connsiteY2" fmla="*/ 2652 h 1768587"/>
              <a:gd name="connisteX3" fmla="*/ 2700655 w 3259455"/>
              <a:gd name="connsiteY3" fmla="*/ 17892 h 1768587"/>
              <a:gd name="connisteX4" fmla="*/ 2972435 w 3259455"/>
              <a:gd name="connsiteY4" fmla="*/ 153782 h 1768587"/>
              <a:gd name="connisteX5" fmla="*/ 3168650 w 3259455"/>
              <a:gd name="connsiteY5" fmla="*/ 742427 h 1768587"/>
              <a:gd name="connisteX6" fmla="*/ 3259455 w 3259455"/>
              <a:gd name="connsiteY6" fmla="*/ 1768587 h 176858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59455" h="1768587">
                <a:moveTo>
                  <a:pt x="0" y="2652"/>
                </a:moveTo>
                <a:cubicBezTo>
                  <a:pt x="227330" y="2652"/>
                  <a:pt x="791210" y="2652"/>
                  <a:pt x="1237615" y="2652"/>
                </a:cubicBezTo>
                <a:cubicBezTo>
                  <a:pt x="1684020" y="2652"/>
                  <a:pt x="1940560" y="-523"/>
                  <a:pt x="2233295" y="2652"/>
                </a:cubicBezTo>
                <a:cubicBezTo>
                  <a:pt x="2526030" y="5827"/>
                  <a:pt x="2552700" y="-12588"/>
                  <a:pt x="2700655" y="17892"/>
                </a:cubicBezTo>
                <a:cubicBezTo>
                  <a:pt x="2848610" y="48372"/>
                  <a:pt x="2879090" y="9002"/>
                  <a:pt x="2972435" y="153782"/>
                </a:cubicBezTo>
                <a:cubicBezTo>
                  <a:pt x="3065780" y="298562"/>
                  <a:pt x="3111500" y="419212"/>
                  <a:pt x="3168650" y="742427"/>
                </a:cubicBezTo>
                <a:cubicBezTo>
                  <a:pt x="3225800" y="1065642"/>
                  <a:pt x="3245485" y="1574912"/>
                  <a:pt x="3259455" y="176858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8610600" y="1564005"/>
                <a:ext cx="3304540" cy="3615055"/>
              </a:xfrm>
              <a:prstGeom prst="rect">
                <a:avLst/>
              </a:prstGeom>
              <a:noFill/>
            </p:spPr>
            <p:txBody>
              <a:bodyPr wrap="square" rtlCol="0">
                <a:spAutoFit/>
              </a:bodyPr>
              <a:p>
                <a:r>
                  <a:rPr lang="pt-BR" altLang="en-US" sz="2800">
                    <a:latin typeface="Comic Sans MS" panose="030F0702030302020204" pitchFamily="66" charset="0"/>
                    <a:ea typeface="Cambria Math" panose="02040503050406030204" pitchFamily="18" charset="0"/>
                    <a:cs typeface="Comic Sans MS" panose="030F0702030302020204" pitchFamily="66" charset="0"/>
                  </a:rPr>
                  <a:t>quanto maior o valor de R, menor é o valor de</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r>
                  <a:rPr lang="pt-BR" altLang="en-US" sz="280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r>
                  <a:rPr lang="pt-BR" altLang="en-US" sz="2800">
                    <a:latin typeface="Cambria Math" panose="02040503050406030204" pitchFamily="18" charset="0"/>
                    <a:ea typeface="Cambria Math" panose="02040503050406030204" pitchFamily="18" charset="0"/>
                    <a:cs typeface="Cambria Math" panose="02040503050406030204" pitchFamily="18" charset="0"/>
                  </a:rPr>
                  <a:t> </a:t>
                </a:r>
                <a:endParaRPr lang="pt-BR" altLang="en-US" sz="280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800">
                    <a:latin typeface="Comic Sans MS" panose="030F0702030302020204" pitchFamily="66" charset="0"/>
                    <a:ea typeface="Cambria Math" panose="02040503050406030204" pitchFamily="18" charset="0"/>
                    <a:cs typeface="Comic Sans MS" panose="030F0702030302020204" pitchFamily="66" charset="0"/>
                  </a:rPr>
                  <a:t>e mais brusca é a transição da fase</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8610600" y="1564005"/>
                <a:ext cx="3304540" cy="3615055"/>
              </a:xfrm>
              <a:prstGeom prst="rect">
                <a:avLst/>
              </a:prstGeom>
              <a:blipFill rotWithShape="1">
                <a:blip r:embed="rId1"/>
                <a:stretch>
                  <a:fillRect/>
                </a:stretch>
              </a:blipFill>
            </p:spPr>
            <p:txBody>
              <a:bodyPr/>
              <a:lstStyle/>
              <a:p>
                <a:r>
                  <a:rPr lang="pt-BR" altLang="en-US">
                    <a:noFill/>
                  </a:rPr>
                  <a:t> </a:t>
                </a:r>
              </a:p>
            </p:txBody>
          </p:sp>
        </mc:Fallback>
      </mc:AlternateContent>
      <p:sp>
        <p:nvSpPr>
          <p:cNvPr id="5" name="Espaço Reservado para Conteúdo 2"/>
          <p:cNvSpPr txBox="1"/>
          <p:nvPr/>
        </p:nvSpPr>
        <p:spPr>
          <a:xfrm>
            <a:off x="419100" y="342265"/>
            <a:ext cx="3103880" cy="8718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latin typeface="Comic Sans MS" panose="030F0702030302020204" pitchFamily="66" charset="0"/>
                <a:ea typeface="Cambria Math" panose="02040503050406030204" pitchFamily="18" charset="0"/>
              </a:rPr>
              <a:t>RLC - Fase </a:t>
            </a: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p:sp>
        <p:nvSpPr>
          <p:cNvPr id="6" name="Caixa de Texto 5"/>
          <p:cNvSpPr txBox="1"/>
          <p:nvPr/>
        </p:nvSpPr>
        <p:spPr>
          <a:xfrm>
            <a:off x="4787900" y="414655"/>
            <a:ext cx="3096260" cy="1938020"/>
          </a:xfrm>
          <a:prstGeom prst="rect">
            <a:avLst/>
          </a:prstGeom>
          <a:noFill/>
        </p:spPr>
        <p:txBody>
          <a:bodyPr wrap="square" rtlCol="0">
            <a:spAutoFit/>
          </a:bodyPr>
          <a:p>
            <a:pPr algn="ctr"/>
            <a:r>
              <a:rPr lang="pt-BR" altLang="en-US" sz="2400">
                <a:latin typeface="Comic Sans MS" panose="030F0702030302020204" pitchFamily="66" charset="0"/>
                <a:ea typeface="Cambria Math" panose="02040503050406030204" pitchFamily="18" charset="0"/>
                <a:cs typeface="Comic Sans MS" panose="030F0702030302020204" pitchFamily="66" charset="0"/>
              </a:rPr>
              <a:t>o RCL pode fornecer qualquer fase necessária para oscilaçõe em torno da frequencia </a:t>
            </a:r>
            <a:r>
              <a:rPr lang="pt-BR" altLang="en-US" sz="2400">
                <a:latin typeface="Symbol" panose="05050102010706020507" charset="0"/>
                <a:cs typeface="Symbol" panose="05050102010706020507" charset="0"/>
                <a:sym typeface="+mn-ea"/>
              </a:rPr>
              <a:t>w</a:t>
            </a:r>
            <a:r>
              <a:rPr lang="pt-BR" altLang="en-US" sz="2400" baseline="-25000">
                <a:latin typeface="Comic Sans MS" panose="030F0702030302020204" pitchFamily="66" charset="0"/>
                <a:cs typeface="Comic Sans MS" panose="030F0702030302020204" pitchFamily="66" charset="0"/>
                <a:sym typeface="+mn-ea"/>
              </a:rPr>
              <a:t>n </a:t>
            </a:r>
            <a:endParaRPr lang="pt-BR" altLang="en-US" sz="2400" baseline="-2500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7" name="Forma livre 6"/>
          <p:cNvSpPr/>
          <p:nvPr/>
        </p:nvSpPr>
        <p:spPr>
          <a:xfrm>
            <a:off x="4744720" y="2353310"/>
            <a:ext cx="695325" cy="1803400"/>
          </a:xfrm>
          <a:custGeom>
            <a:avLst/>
            <a:gdLst>
              <a:gd name="connisteX0" fmla="*/ 0 w 828675"/>
              <a:gd name="connsiteY0" fmla="*/ 1638300 h 1638300"/>
              <a:gd name="connisteX1" fmla="*/ 714375 w 828675"/>
              <a:gd name="connsiteY1" fmla="*/ 1428750 h 1638300"/>
              <a:gd name="connisteX2" fmla="*/ 161925 w 828675"/>
              <a:gd name="connsiteY2" fmla="*/ 962025 h 1638300"/>
              <a:gd name="connisteX3" fmla="*/ 828675 w 828675"/>
              <a:gd name="connsiteY3" fmla="*/ 0 h 1638300"/>
            </a:gdLst>
            <a:ahLst/>
            <a:cxnLst>
              <a:cxn ang="0">
                <a:pos x="connisteX0" y="connsiteY0"/>
              </a:cxn>
              <a:cxn ang="0">
                <a:pos x="connisteX1" y="connsiteY1"/>
              </a:cxn>
              <a:cxn ang="0">
                <a:pos x="connisteX2" y="connsiteY2"/>
              </a:cxn>
              <a:cxn ang="0">
                <a:pos x="connisteX3" y="connsiteY3"/>
              </a:cxn>
            </a:cxnLst>
            <a:rect l="l" t="t" r="r" b="b"/>
            <a:pathLst>
              <a:path w="828675" h="1638300">
                <a:moveTo>
                  <a:pt x="0" y="1638300"/>
                </a:moveTo>
                <a:cubicBezTo>
                  <a:pt x="153670" y="1605915"/>
                  <a:pt x="681990" y="1564005"/>
                  <a:pt x="714375" y="1428750"/>
                </a:cubicBezTo>
                <a:cubicBezTo>
                  <a:pt x="746760" y="1293495"/>
                  <a:pt x="139065" y="1247775"/>
                  <a:pt x="161925" y="962025"/>
                </a:cubicBezTo>
                <a:cubicBezTo>
                  <a:pt x="184785" y="676275"/>
                  <a:pt x="684530" y="182880"/>
                  <a:pt x="828675"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3" name="Retângulo arredondado 72"/>
          <p:cNvSpPr/>
          <p:nvPr/>
        </p:nvSpPr>
        <p:spPr>
          <a:xfrm>
            <a:off x="4094480" y="2661920"/>
            <a:ext cx="2129790" cy="1800860"/>
          </a:xfrm>
          <a:prstGeom prst="roundRect">
            <a:avLst/>
          </a:prstGeom>
          <a:solidFill>
            <a:srgbClr val="FDEC87"/>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13239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e a Cristal</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A mudança brusca de fase do circuito RLC pode ser utilizada para se atingir a condição de oscilação.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5" name="Grupo 4"/>
          <p:cNvGrpSpPr/>
          <p:nvPr/>
        </p:nvGrpSpPr>
        <p:grpSpPr>
          <a:xfrm rot="0">
            <a:off x="6227445" y="2776214"/>
            <a:ext cx="2181860" cy="1148721"/>
            <a:chOff x="1790321" y="4098313"/>
            <a:chExt cx="2576310"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790321" y="4753225"/>
              <a:ext cx="765149"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6856730" y="3049905"/>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3321685" y="238252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5830436" y="-159319"/>
            <a:ext cx="0" cy="50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8345805" y="237871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a:off x="4456070" y="2840990"/>
            <a:ext cx="1768189" cy="1540510"/>
            <a:chOff x="14125" y="6285"/>
            <a:chExt cx="4094" cy="2860"/>
          </a:xfrm>
          <a:solidFill>
            <a:schemeClr val="bg1"/>
          </a:solidFill>
        </p:grpSpPr>
        <p:sp>
          <p:nvSpPr>
            <p:cNvPr id="11" name="CaixaDeTexto 6"/>
            <p:cNvSpPr txBox="1"/>
            <p:nvPr/>
          </p:nvSpPr>
          <p:spPr>
            <a:xfrm>
              <a:off x="14518" y="6739"/>
              <a:ext cx="495" cy="855"/>
            </a:xfrm>
            <a:prstGeom prst="rect">
              <a:avLst/>
            </a:prstGeom>
            <a:noFill/>
          </p:spPr>
          <p:txBody>
            <a:bodyPr wrap="square" rtlCol="0">
              <a:spAutoFit/>
            </a:bodyPr>
            <a:p>
              <a:r>
                <a:rPr lang="pt-BR" sz="2400" dirty="0"/>
                <a:t>L</a:t>
              </a:r>
              <a:endParaRPr lang="pt-BR" sz="2400" dirty="0"/>
            </a:p>
          </p:txBody>
        </p:sp>
        <p:cxnSp>
          <p:nvCxnSpPr>
            <p:cNvPr id="16" name="Conector Reto 15"/>
            <p:cNvCxnSpPr/>
            <p:nvPr/>
          </p:nvCxnSpPr>
          <p:spPr>
            <a:xfrm>
              <a:off x="14309" y="8720"/>
              <a:ext cx="0" cy="34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a:off x="14125" y="6630"/>
              <a:ext cx="463" cy="2090"/>
              <a:chOff x="1113892" y="857756"/>
              <a:chExt cx="294122" cy="1327094"/>
            </a:xfrm>
            <a:grp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15693" y="7451"/>
              <a:ext cx="2826" cy="494"/>
              <a:chOff x="4112743" y="3509451"/>
              <a:chExt cx="1381894" cy="255373"/>
            </a:xfrm>
            <a:grp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15871" y="6712"/>
              <a:ext cx="712" cy="855"/>
            </a:xfrm>
            <a:prstGeom prst="rect">
              <a:avLst/>
            </a:prstGeom>
            <a:noFill/>
          </p:spPr>
          <p:txBody>
            <a:bodyPr wrap="square" rtlCol="0">
              <a:spAutoFit/>
            </a:bodyPr>
            <a:p>
              <a:r>
                <a:rPr lang="pt-BR" sz="2400" dirty="0" smtClean="0"/>
                <a:t>C</a:t>
              </a:r>
              <a:endParaRPr lang="pt-BR" sz="2400" dirty="0"/>
            </a:p>
          </p:txBody>
        </p:sp>
        <p:grpSp>
          <p:nvGrpSpPr>
            <p:cNvPr id="42" name="Grupo 41"/>
            <p:cNvGrpSpPr/>
            <p:nvPr/>
          </p:nvGrpSpPr>
          <p:grpSpPr>
            <a:xfrm rot="5400000">
              <a:off x="15087" y="7177"/>
              <a:ext cx="1462" cy="760"/>
              <a:chOff x="6583958" y="4229187"/>
              <a:chExt cx="756638" cy="371718"/>
            </a:xfrm>
            <a:grp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17500" y="6747"/>
              <a:ext cx="719" cy="85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14334" y="6293"/>
              <a:ext cx="0" cy="33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flipH="1" flipV="1">
              <a:off x="15837" y="6293"/>
              <a:ext cx="0" cy="594"/>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15832" y="8242"/>
              <a:ext cx="0" cy="903"/>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rot="16200000" flipH="1" flipV="1">
              <a:off x="15720" y="4940"/>
              <a:ext cx="0" cy="2778"/>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rot="16200000" flipH="1" flipV="1">
              <a:off x="15732" y="7700"/>
              <a:ext cx="0" cy="2778"/>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4" name="Conector Reto 73"/>
          <p:cNvCxnSpPr/>
          <p:nvPr/>
        </p:nvCxnSpPr>
        <p:spPr>
          <a:xfrm flipV="1">
            <a:off x="3315970" y="3358538"/>
            <a:ext cx="792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Espaço Reservado para Conteúdo 2"/>
          <p:cNvSpPr txBox="1"/>
          <p:nvPr/>
        </p:nvSpPr>
        <p:spPr>
          <a:xfrm>
            <a:off x="527050" y="4688205"/>
            <a:ext cx="11544935" cy="188595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O circuito RLC pode estar com uma configuração diferente</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Normalmente o R não é colocado (ele modela perdas do circuito)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ctr">
              <a:buFont typeface="Arial" panose="020B0604020202020204" pitchFamily="34" charset="0"/>
              <a:buNone/>
            </a:pP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Osciladores com um RLC para ajustar a fase são chamados de osciladores Tanque.</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24885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A configuração Colpitts esta mostrada abaixo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Na figura não esta apresentada a polarização do transistor, apenas as ligações para o modelo de pequenos sinais (mais tarde apresentamos o circuito completo) </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3665220" y="407416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4436745" y="3815080"/>
            <a:ext cx="213995" cy="460375"/>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a:off x="4236720" y="3435985"/>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2229485" y="3840480"/>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3200400" y="3435985"/>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a:off x="3263900" y="3776980"/>
            <a:ext cx="787400" cy="32829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2494280" y="3654425"/>
            <a:ext cx="310515" cy="46037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4325620" y="318579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1841500" y="3185818"/>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722755" y="4866640"/>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704885" y="3735957"/>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3" name="Caixa de Texto 23"/>
          <p:cNvSpPr txBox="1"/>
          <p:nvPr/>
        </p:nvSpPr>
        <p:spPr>
          <a:xfrm>
            <a:off x="1630145" y="3843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9" name="Grupo 8"/>
          <p:cNvGrpSpPr/>
          <p:nvPr/>
        </p:nvGrpSpPr>
        <p:grpSpPr>
          <a:xfrm rot="5400000">
            <a:off x="3263900" y="4988560"/>
            <a:ext cx="787400" cy="328295"/>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1815465" y="4708548"/>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4320540" y="456184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1273175" y="4083685"/>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273175" y="5536588"/>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4331335" y="456184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3659505" y="3185795"/>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3200400" y="4655820"/>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49" name="Espaço Reservado para Conteúdo 2"/>
          <p:cNvSpPr txBox="1"/>
          <p:nvPr/>
        </p:nvSpPr>
        <p:spPr>
          <a:xfrm>
            <a:off x="5760720" y="2882900"/>
            <a:ext cx="6001385" cy="238125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b="1" dirty="0" smtClean="0">
                <a:solidFill>
                  <a:schemeClr val="tx1"/>
                </a:solidFill>
                <a:latin typeface="Comic Sans MS" panose="030F0702030302020204" pitchFamily="66" charset="0"/>
                <a:cs typeface="Comic Sans MS" panose="030F0702030302020204" pitchFamily="66" charset="0"/>
              </a:rPr>
              <a:t>Observe que</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não há fonte de alimentação (não está o circuito de poliração)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o resistor será o próprio r</a:t>
            </a:r>
            <a:r>
              <a:rPr lang="pt-BR" b="1" baseline="-25000" dirty="0" smtClean="0">
                <a:solidFill>
                  <a:schemeClr val="tx1"/>
                </a:solidFill>
                <a:latin typeface="Comic Sans MS" panose="030F0702030302020204" pitchFamily="66" charset="0"/>
                <a:cs typeface="Comic Sans MS" panose="030F0702030302020204" pitchFamily="66" charset="0"/>
              </a:rPr>
              <a:t>0</a:t>
            </a:r>
            <a:r>
              <a:rPr lang="pt-BR" b="1" dirty="0" smtClean="0">
                <a:solidFill>
                  <a:schemeClr val="tx1"/>
                </a:solidFill>
                <a:latin typeface="Comic Sans MS" panose="030F0702030302020204" pitchFamily="66" charset="0"/>
                <a:cs typeface="Comic Sans MS" panose="030F0702030302020204" pitchFamily="66" charset="0"/>
              </a:rPr>
              <a:t> do transistor </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50" name="Espaço Reservado para Número de Slide 49"/>
          <p:cNvSpPr>
            <a:spLocks noGrp="1"/>
          </p:cNvSpPr>
          <p:nvPr>
            <p:ph type="sldNum" sz="quarter" idx="12"/>
          </p:nvPr>
        </p:nvSpPr>
        <p:spPr/>
        <p:txBody>
          <a:bodyPr/>
          <a:p>
            <a:fld id="{74F297BB-B745-4CAB-BE1D-CE4C89382949}" type="slidenum">
              <a:rPr lang="pt-BR" smtClean="0"/>
            </a:fld>
            <a:endParaRPr lang="pt-BR"/>
          </a:p>
        </p:txBody>
      </p:sp>
    </p:spTree>
  </p:cSld>
  <p:clrMapOvr>
    <a:masterClrMapping/>
  </p:clrMapOvr>
</p:sld>
</file>

<file path=ppt/slides/slide1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623570"/>
            <a:ext cx="11544935" cy="12617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Colpitts e seu equivalente </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3792220" y="353060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4563745" y="3271520"/>
            <a:ext cx="213995" cy="460375"/>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a:off x="4363720" y="2892425"/>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2356485" y="3296920"/>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3327400" y="2892425"/>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a:off x="3390900" y="3233420"/>
            <a:ext cx="787400" cy="32829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2621280" y="3110865"/>
            <a:ext cx="310515" cy="46037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4452620" y="264223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1968500" y="2642258"/>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849755" y="433387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831885" y="3192397"/>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3" name="Caixa de Texto 23"/>
          <p:cNvSpPr txBox="1"/>
          <p:nvPr/>
        </p:nvSpPr>
        <p:spPr>
          <a:xfrm>
            <a:off x="1757145" y="330021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9" name="Grupo 8"/>
          <p:cNvGrpSpPr/>
          <p:nvPr/>
        </p:nvGrpSpPr>
        <p:grpSpPr>
          <a:xfrm rot="5400000">
            <a:off x="3390900" y="4445000"/>
            <a:ext cx="787400" cy="328295"/>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1942465" y="4164988"/>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4447540" y="401828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1400175" y="3540125"/>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400175" y="4993028"/>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4452620" y="401828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3796030" y="2642235"/>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3327400" y="4112260"/>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50" name="Espaço Reservado para Número de Slide 49"/>
          <p:cNvSpPr>
            <a:spLocks noGrp="1"/>
          </p:cNvSpPr>
          <p:nvPr>
            <p:ph type="sldNum" sz="quarter" idx="12"/>
          </p:nvPr>
        </p:nvSpPr>
        <p:spPr/>
        <p:txBody>
          <a:bodyPr/>
          <a:p>
            <a:fld id="{74F297BB-B745-4CAB-BE1D-CE4C89382949}" type="slidenum">
              <a:rPr lang="pt-BR" smtClean="0"/>
            </a:fld>
            <a:endParaRPr lang="pt-BR"/>
          </a:p>
        </p:txBody>
      </p:sp>
      <p:sp>
        <p:nvSpPr>
          <p:cNvPr id="73" name="Retângulo arredondado 72"/>
          <p:cNvSpPr/>
          <p:nvPr/>
        </p:nvSpPr>
        <p:spPr>
          <a:xfrm>
            <a:off x="6765290" y="3302635"/>
            <a:ext cx="2861310" cy="1637030"/>
          </a:xfrm>
          <a:prstGeom prst="roundRect">
            <a:avLst/>
          </a:prstGeom>
          <a:solidFill>
            <a:srgbClr val="FDEC87"/>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 name="Grupo 4"/>
          <p:cNvGrpSpPr/>
          <p:nvPr/>
        </p:nvGrpSpPr>
        <p:grpSpPr>
          <a:xfrm rot="0">
            <a:off x="9491980" y="3201664"/>
            <a:ext cx="2181860" cy="1148721"/>
            <a:chOff x="1790321" y="4098313"/>
            <a:chExt cx="2576310"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790321" y="4789735"/>
              <a:ext cx="765149"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10121265" y="3463925"/>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2" name="Conector Reto 114"/>
          <p:cNvCxnSpPr/>
          <p:nvPr/>
        </p:nvCxnSpPr>
        <p:spPr>
          <a:xfrm flipH="1" flipV="1">
            <a:off x="7216140" y="280797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9400891" y="590131"/>
            <a:ext cx="0" cy="44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11610340" y="280416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6" name="CaixaDeTexto 6"/>
          <p:cNvSpPr txBox="1"/>
          <p:nvPr/>
        </p:nvSpPr>
        <p:spPr>
          <a:xfrm>
            <a:off x="8195945" y="3255010"/>
            <a:ext cx="213995" cy="460375"/>
          </a:xfrm>
          <a:prstGeom prst="rect">
            <a:avLst/>
          </a:prstGeom>
          <a:noFill/>
        </p:spPr>
        <p:txBody>
          <a:bodyPr wrap="square" rtlCol="0">
            <a:spAutoFit/>
          </a:bodyPr>
          <a:p>
            <a:r>
              <a:rPr lang="pt-BR" sz="2400" dirty="0"/>
              <a:t>L</a:t>
            </a:r>
            <a:endParaRPr lang="pt-BR" sz="2400" dirty="0"/>
          </a:p>
        </p:txBody>
      </p:sp>
      <p:grpSp>
        <p:nvGrpSpPr>
          <p:cNvPr id="52" name="Grupo 51"/>
          <p:cNvGrpSpPr/>
          <p:nvPr/>
        </p:nvGrpSpPr>
        <p:grpSpPr>
          <a:xfrm rot="16200000">
            <a:off x="8309610" y="3169920"/>
            <a:ext cx="200025" cy="1177290"/>
            <a:chOff x="1113892" y="857756"/>
            <a:chExt cx="294122" cy="1327094"/>
          </a:xfrm>
          <a:solidFill>
            <a:schemeClr val="bg1"/>
          </a:solidFill>
        </p:grpSpPr>
        <p:grpSp>
          <p:nvGrpSpPr>
            <p:cNvPr id="53" name="Grupo 52"/>
            <p:cNvGrpSpPr/>
            <p:nvPr/>
          </p:nvGrpSpPr>
          <p:grpSpPr>
            <a:xfrm>
              <a:off x="1116699" y="1116701"/>
              <a:ext cx="291315" cy="940474"/>
              <a:chOff x="1149067" y="472114"/>
              <a:chExt cx="404603" cy="986250"/>
            </a:xfrm>
            <a:grpFill/>
          </p:grpSpPr>
          <p:sp>
            <p:nvSpPr>
              <p:cNvPr id="54" name="Forma livre 5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6" name="Forma livre 5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Forma livre 5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9" name="Forma livre 5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61" name="Grupo 60"/>
          <p:cNvGrpSpPr/>
          <p:nvPr/>
        </p:nvGrpSpPr>
        <p:grpSpPr>
          <a:xfrm rot="16200000">
            <a:off x="6755130" y="4058285"/>
            <a:ext cx="912495" cy="146050"/>
            <a:chOff x="4112743" y="3509451"/>
            <a:chExt cx="1381894" cy="255373"/>
          </a:xfrm>
          <a:solidFill>
            <a:schemeClr val="bg1"/>
          </a:solidFill>
        </p:grpSpPr>
        <p:cxnSp>
          <p:nvCxnSpPr>
            <p:cNvPr id="62"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63"/>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5" name="CaixaDeTexto 36"/>
          <p:cNvSpPr txBox="1"/>
          <p:nvPr/>
        </p:nvSpPr>
        <p:spPr>
          <a:xfrm>
            <a:off x="9013825" y="4135755"/>
            <a:ext cx="537210"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66" name="Grupo 65"/>
          <p:cNvGrpSpPr/>
          <p:nvPr/>
        </p:nvGrpSpPr>
        <p:grpSpPr>
          <a:xfrm rot="5400000">
            <a:off x="8597900" y="4018280"/>
            <a:ext cx="787400" cy="328295"/>
            <a:chOff x="6583958" y="4229187"/>
            <a:chExt cx="756638" cy="371718"/>
          </a:xfrm>
          <a:solidFill>
            <a:schemeClr val="bg1"/>
          </a:solidFill>
        </p:grpSpPr>
        <p:cxnSp>
          <p:nvCxnSpPr>
            <p:cNvPr id="6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5" name="CaixaDeTexto 43"/>
          <p:cNvSpPr txBox="1"/>
          <p:nvPr/>
        </p:nvSpPr>
        <p:spPr>
          <a:xfrm>
            <a:off x="6764655" y="3907155"/>
            <a:ext cx="310515" cy="460375"/>
          </a:xfrm>
          <a:prstGeom prst="rect">
            <a:avLst/>
          </a:prstGeom>
          <a:noFill/>
        </p:spPr>
        <p:txBody>
          <a:bodyPr wrap="square" rtlCol="0">
            <a:spAutoFit/>
          </a:bodyPr>
          <a:p>
            <a:r>
              <a:rPr lang="pt-BR" sz="2400" dirty="0"/>
              <a:t>R</a:t>
            </a:r>
            <a:endParaRPr lang="pt-BR" sz="2400" dirty="0"/>
          </a:p>
        </p:txBody>
      </p:sp>
      <p:cxnSp>
        <p:nvCxnSpPr>
          <p:cNvPr id="76" name="Conector Reto 75"/>
          <p:cNvCxnSpPr/>
          <p:nvPr/>
        </p:nvCxnSpPr>
        <p:spPr>
          <a:xfrm flipH="1" flipV="1">
            <a:off x="8468360" y="4576445"/>
            <a:ext cx="0" cy="1816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rot="16200000" flipH="1" flipV="1">
            <a:off x="9545955" y="3184525"/>
            <a:ext cx="0" cy="1199515"/>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rot="16200000" flipH="1" flipV="1">
            <a:off x="8104393" y="3675492"/>
            <a:ext cx="0" cy="180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V="1">
            <a:off x="7210425" y="3763668"/>
            <a:ext cx="792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rot="5400000">
            <a:off x="7424420" y="4008120"/>
            <a:ext cx="787400" cy="328295"/>
            <a:chOff x="6583958" y="4229187"/>
            <a:chExt cx="756638" cy="371718"/>
          </a:xfrm>
          <a:solidFill>
            <a:schemeClr val="bg1"/>
          </a:solidFill>
        </p:grpSpPr>
        <p:cxnSp>
          <p:nvCxnSpPr>
            <p:cNvPr id="8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 name="Conector Reto 37"/>
          <p:cNvCxnSpPr/>
          <p:nvPr/>
        </p:nvCxnSpPr>
        <p:spPr>
          <a:xfrm>
            <a:off x="8357235" y="475805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DeTexto 36"/>
          <p:cNvSpPr txBox="1"/>
          <p:nvPr/>
        </p:nvSpPr>
        <p:spPr>
          <a:xfrm>
            <a:off x="7948930" y="4073525"/>
            <a:ext cx="519430"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0" name="CaixaDeTexto 10"/>
          <p:cNvSpPr txBox="1"/>
          <p:nvPr/>
        </p:nvSpPr>
        <p:spPr>
          <a:xfrm>
            <a:off x="9538335" y="3884924"/>
            <a:ext cx="554990" cy="460375"/>
          </a:xfrm>
          <a:prstGeom prst="rect">
            <a:avLst/>
          </a:prstGeom>
          <a:noFill/>
        </p:spPr>
        <p:txBody>
          <a:bodyPr wrap="square" rtlCol="0">
            <a:spAutoFit/>
          </a:bodyPr>
          <a:p>
            <a:pPr algn="l"/>
            <a:r>
              <a:rPr lang="pt-BR" sz="2400" dirty="0" smtClean="0"/>
              <a:t>V</a:t>
            </a:r>
            <a:r>
              <a:rPr lang="pt-BR" sz="2400" baseline="-25000" dirty="0" smtClean="0"/>
              <a:t>i</a:t>
            </a:r>
            <a:endParaRPr lang="pt-BR" sz="2400" dirty="0"/>
          </a:p>
        </p:txBody>
      </p:sp>
      <p:sp>
        <p:nvSpPr>
          <p:cNvPr id="91" name="Forma livre 90"/>
          <p:cNvSpPr/>
          <p:nvPr/>
        </p:nvSpPr>
        <p:spPr>
          <a:xfrm>
            <a:off x="9328785" y="3884930"/>
            <a:ext cx="260985" cy="719455"/>
          </a:xfrm>
          <a:custGeom>
            <a:avLst/>
            <a:gdLst>
              <a:gd name="connisteX0" fmla="*/ 10160 w 260954"/>
              <a:gd name="connsiteY0" fmla="*/ 719455 h 719455"/>
              <a:gd name="connisteX1" fmla="*/ 232410 w 260954"/>
              <a:gd name="connsiteY1" fmla="*/ 508000 h 719455"/>
              <a:gd name="connisteX2" fmla="*/ 222250 w 260954"/>
              <a:gd name="connsiteY2" fmla="*/ 211455 h 719455"/>
              <a:gd name="connisteX3" fmla="*/ 0 w 260954"/>
              <a:gd name="connsiteY3" fmla="*/ 0 h 719455"/>
            </a:gdLst>
            <a:ahLst/>
            <a:cxnLst>
              <a:cxn ang="0">
                <a:pos x="connisteX0" y="connsiteY0"/>
              </a:cxn>
              <a:cxn ang="0">
                <a:pos x="connisteX1" y="connsiteY1"/>
              </a:cxn>
              <a:cxn ang="0">
                <a:pos x="connisteX2" y="connsiteY2"/>
              </a:cxn>
              <a:cxn ang="0">
                <a:pos x="connisteX3" y="connsiteY3"/>
              </a:cxn>
            </a:cxnLst>
            <a:rect l="l" t="t" r="r" b="b"/>
            <a:pathLst>
              <a:path w="260954" h="719455">
                <a:moveTo>
                  <a:pt x="10160" y="719455"/>
                </a:moveTo>
                <a:cubicBezTo>
                  <a:pt x="54610" y="683260"/>
                  <a:pt x="189865" y="609600"/>
                  <a:pt x="232410" y="508000"/>
                </a:cubicBezTo>
                <a:cubicBezTo>
                  <a:pt x="274955" y="406400"/>
                  <a:pt x="268605" y="313055"/>
                  <a:pt x="222250" y="211455"/>
                </a:cubicBezTo>
                <a:cubicBezTo>
                  <a:pt x="175895" y="109855"/>
                  <a:pt x="44450" y="36195"/>
                  <a:pt x="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9" name="Seta para a direita 178"/>
          <p:cNvSpPr/>
          <p:nvPr/>
        </p:nvSpPr>
        <p:spPr>
          <a:xfrm>
            <a:off x="5442585" y="345503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17075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No modelo de pequenos sinais vamos desconsiderar as capacitancias internas do transistor. Normalmente elas são bem menores do que C</a:t>
            </a:r>
            <a:r>
              <a:rPr lang="pt-BR" sz="2400" b="1" baseline="-25000" dirty="0" smtClean="0">
                <a:solidFill>
                  <a:schemeClr val="tx1"/>
                </a:solidFill>
                <a:latin typeface="Comic Sans MS" panose="030F0702030302020204" pitchFamily="66" charset="0"/>
                <a:cs typeface="Comic Sans MS" panose="030F0702030302020204" pitchFamily="66" charset="0"/>
              </a:rPr>
              <a:t>1 </a:t>
            </a:r>
            <a:r>
              <a:rPr lang="pt-BR" sz="2400" b="1" dirty="0" smtClean="0">
                <a:solidFill>
                  <a:schemeClr val="tx1"/>
                </a:solidFill>
                <a:latin typeface="Comic Sans MS" panose="030F0702030302020204" pitchFamily="66" charset="0"/>
                <a:cs typeface="Comic Sans MS" panose="030F0702030302020204" pitchFamily="66" charset="0"/>
              </a:rPr>
              <a:t>e</a:t>
            </a:r>
            <a:r>
              <a:rPr lang="pt-BR" sz="2400" b="1" baseline="-25000"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2</a:t>
            </a:r>
            <a:r>
              <a:rPr lang="pt-BR" sz="2400" b="1" dirty="0" smtClean="0">
                <a:solidFill>
                  <a:schemeClr val="tx1"/>
                </a:solidFill>
                <a:latin typeface="Comic Sans MS" panose="030F0702030302020204" pitchFamily="66" charset="0"/>
                <a:cs typeface="Comic Sans MS" panose="030F0702030302020204" pitchFamily="66" charset="0"/>
              </a:rPr>
              <a:t> e não afetam o funcionamento do circuito.  </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2942590" y="381190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7992745" y="3022600"/>
            <a:ext cx="384810" cy="521970"/>
          </a:xfrm>
          <a:prstGeom prst="rect">
            <a:avLst/>
          </a:prstGeom>
          <a:noFill/>
        </p:spPr>
        <p:txBody>
          <a:bodyPr wrap="square" rtlCol="0">
            <a:spAutoFit/>
          </a:bodyPr>
          <a:p>
            <a:r>
              <a:rPr lang="pt-BR" sz="2800" dirty="0"/>
              <a:t>L</a:t>
            </a:r>
            <a:endParaRPr lang="pt-BR" sz="2800" dirty="0"/>
          </a:p>
        </p:txBody>
      </p:sp>
      <p:grpSp>
        <p:nvGrpSpPr>
          <p:cNvPr id="12" name="Grupo 11"/>
          <p:cNvGrpSpPr/>
          <p:nvPr/>
        </p:nvGrpSpPr>
        <p:grpSpPr>
          <a:xfrm rot="16200000">
            <a:off x="8073390" y="2395855"/>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1506855" y="3578225"/>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2477770" y="3173730"/>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a:off x="2541270" y="3514725"/>
            <a:ext cx="787400" cy="32829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1771650" y="3392170"/>
            <a:ext cx="310515" cy="46037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3602990" y="292354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1118870" y="2923563"/>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000125" y="4594860"/>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17745" y="3473702"/>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3" name="Caixa de Texto 23"/>
          <p:cNvSpPr txBox="1"/>
          <p:nvPr/>
        </p:nvSpPr>
        <p:spPr>
          <a:xfrm>
            <a:off x="907515" y="358151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9" name="Grupo 8"/>
          <p:cNvGrpSpPr/>
          <p:nvPr/>
        </p:nvGrpSpPr>
        <p:grpSpPr>
          <a:xfrm rot="5400000">
            <a:off x="2541270" y="4726305"/>
            <a:ext cx="787400" cy="328295"/>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1092835" y="4446293"/>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3597910" y="429958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550545" y="3821430"/>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550545" y="5274333"/>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3593465" y="429958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2952115" y="2923540"/>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2477770" y="4393565"/>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cxnSp>
        <p:nvCxnSpPr>
          <p:cNvPr id="16" name="Conector Reto 74"/>
          <p:cNvCxnSpPr/>
          <p:nvPr/>
        </p:nvCxnSpPr>
        <p:spPr>
          <a:xfrm>
            <a:off x="8483520" y="48935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 name="Conector Reto 1"/>
          <p:cNvCxnSpPr/>
          <p:nvPr/>
        </p:nvCxnSpPr>
        <p:spPr>
          <a:xfrm flipV="1">
            <a:off x="8472841" y="39710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8289707" y="4341183"/>
            <a:ext cx="387626" cy="552342"/>
            <a:chOff x="7555792" y="2647951"/>
            <a:chExt cx="387626" cy="552342"/>
          </a:xfrm>
          <a:solidFill>
            <a:srgbClr val="00B0F0">
              <a:alpha val="97000"/>
            </a:srgbClr>
          </a:solidFill>
        </p:grpSpPr>
        <p:sp>
          <p:nvSpPr>
            <p:cNvPr id="6" name="Elipse 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flipH="1">
            <a:off x="6137910" y="3982720"/>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9815146" y="2625071"/>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a:off x="6126480" y="5404485"/>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6708276" y="397059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4" name="Caixa de Texto 53"/>
              <p:cNvSpPr txBox="1"/>
              <p:nvPr/>
            </p:nvSpPr>
            <p:spPr>
              <a:xfrm>
                <a:off x="8449945" y="4784090"/>
                <a:ext cx="116776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8449945" y="4784090"/>
                <a:ext cx="1167765"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Caixa de Texto 58"/>
              <p:cNvSpPr txBox="1"/>
              <p:nvPr/>
            </p:nvSpPr>
            <p:spPr>
              <a:xfrm>
                <a:off x="6810375" y="4341495"/>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6810375" y="4341495"/>
                <a:ext cx="66929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9098440" y="4567434"/>
            <a:ext cx="1404000" cy="23495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697894" y="3450868"/>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64" name="Conector Reto 37"/>
          <p:cNvCxnSpPr/>
          <p:nvPr/>
        </p:nvCxnSpPr>
        <p:spPr>
          <a:xfrm>
            <a:off x="9656514" y="57529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9614604" y="55763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449859" y="345086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9791065" y="43967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9791065" y="4396740"/>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70" name="Retângulo 69"/>
          <p:cNvSpPr/>
          <p:nvPr/>
        </p:nvSpPr>
        <p:spPr>
          <a:xfrm rot="5400000" flipH="1">
            <a:off x="6469966" y="4499947"/>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1" name="Grupo 70"/>
          <p:cNvGrpSpPr/>
          <p:nvPr/>
        </p:nvGrpSpPr>
        <p:grpSpPr>
          <a:xfrm rot="5400000">
            <a:off x="5416171" y="4471241"/>
            <a:ext cx="1423159" cy="422910"/>
            <a:chOff x="6252457" y="4229187"/>
            <a:chExt cx="1367559" cy="371718"/>
          </a:xfrm>
          <a:solidFill>
            <a:schemeClr val="bg1"/>
          </a:solidFill>
        </p:grpSpPr>
        <p:cxnSp>
          <p:nvCxnSpPr>
            <p:cNvPr id="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 name="Grupo 77"/>
          <p:cNvGrpSpPr/>
          <p:nvPr/>
        </p:nvGrpSpPr>
        <p:grpSpPr>
          <a:xfrm rot="5400000">
            <a:off x="10162796" y="4489656"/>
            <a:ext cx="1423159" cy="422910"/>
            <a:chOff x="6252457" y="4229187"/>
            <a:chExt cx="1367559" cy="371718"/>
          </a:xfrm>
          <a:solidFill>
            <a:schemeClr val="bg1"/>
          </a:solidFill>
        </p:grpSpPr>
        <p:cxnSp>
          <p:nvCxnSpPr>
            <p:cNvPr id="7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flipH="1">
            <a:off x="8671560" y="2979420"/>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V="1">
            <a:off x="11165341" y="297936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V="1">
            <a:off x="6138046" y="293681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6107430" y="296481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7" name="Grupo 86"/>
          <p:cNvGrpSpPr/>
          <p:nvPr/>
        </p:nvGrpSpPr>
        <p:grpSpPr>
          <a:xfrm rot="0">
            <a:off x="3511550" y="3222625"/>
            <a:ext cx="200025" cy="1125855"/>
            <a:chOff x="1113892" y="857756"/>
            <a:chExt cx="294122" cy="1327094"/>
          </a:xfrm>
          <a:solidFill>
            <a:schemeClr val="bg1"/>
          </a:solidFill>
        </p:grpSpPr>
        <p:grpSp>
          <p:nvGrpSpPr>
            <p:cNvPr id="88" name="Grupo 87"/>
            <p:cNvGrpSpPr/>
            <p:nvPr/>
          </p:nvGrpSpPr>
          <p:grpSpPr>
            <a:xfrm>
              <a:off x="1116699" y="1116701"/>
              <a:ext cx="291315" cy="940474"/>
              <a:chOff x="1149067" y="472114"/>
              <a:chExt cx="404603" cy="986250"/>
            </a:xfrm>
            <a:grpFill/>
          </p:grpSpPr>
          <p:sp>
            <p:nvSpPr>
              <p:cNvPr id="89" name="Forma livre 88"/>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0" name="Forma livre 89"/>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1" name="Forma livre 90"/>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2" name="Forma livre 91"/>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3" name="Forma livre 9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4" name="Forma livre 9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5" name="CaixaDeTexto 6"/>
          <p:cNvSpPr txBox="1"/>
          <p:nvPr/>
        </p:nvSpPr>
        <p:spPr>
          <a:xfrm>
            <a:off x="3711575" y="3610610"/>
            <a:ext cx="384810" cy="521970"/>
          </a:xfrm>
          <a:prstGeom prst="rect">
            <a:avLst/>
          </a:prstGeom>
          <a:noFill/>
        </p:spPr>
        <p:txBody>
          <a:bodyPr wrap="square" rtlCol="0">
            <a:spAutoFit/>
          </a:bodyPr>
          <a:p>
            <a:r>
              <a:rPr lang="pt-BR" sz="2800" dirty="0"/>
              <a:t>L</a:t>
            </a:r>
            <a:endParaRPr lang="pt-BR" sz="2800" dirty="0"/>
          </a:p>
        </p:txBody>
      </p:sp>
      <p:sp>
        <p:nvSpPr>
          <p:cNvPr id="96" name="CaixaDeTexto 36"/>
          <p:cNvSpPr txBox="1"/>
          <p:nvPr/>
        </p:nvSpPr>
        <p:spPr>
          <a:xfrm>
            <a:off x="11080750" y="4462145"/>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7" name="CaixaDeTexto 36"/>
          <p:cNvSpPr txBox="1"/>
          <p:nvPr/>
        </p:nvSpPr>
        <p:spPr>
          <a:xfrm>
            <a:off x="5657850" y="4189095"/>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179" name="Seta para a direita 178"/>
          <p:cNvSpPr/>
          <p:nvPr/>
        </p:nvSpPr>
        <p:spPr>
          <a:xfrm>
            <a:off x="4601210" y="373443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8" name="Espaço Reservado para Número de Slide 97"/>
          <p:cNvSpPr>
            <a:spLocks noGrp="1"/>
          </p:cNvSpPr>
          <p:nvPr>
            <p:ph type="sldNum" sz="quarter" idx="12"/>
          </p:nvPr>
        </p:nvSpPr>
        <p:spPr/>
        <p:txBody>
          <a:bodyPr/>
          <a:p>
            <a:fld id="{74F297BB-B745-4CAB-BE1D-CE4C89382949}" type="slidenum">
              <a:rPr lang="pt-BR" smtClean="0"/>
            </a:fld>
            <a:endParaRPr lang="pt-BR"/>
          </a:p>
        </p:txBody>
      </p:sp>
      <p:sp>
        <p:nvSpPr>
          <p:cNvPr id="99" name="CaixaDeTexto 47"/>
          <p:cNvSpPr txBox="1"/>
          <p:nvPr/>
        </p:nvSpPr>
        <p:spPr>
          <a:xfrm>
            <a:off x="2024929" y="247677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00" name="CaixaDeTexto 47"/>
          <p:cNvSpPr txBox="1"/>
          <p:nvPr/>
        </p:nvSpPr>
        <p:spPr>
          <a:xfrm>
            <a:off x="325669" y="3374668"/>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spTree>
  </p:cSld>
  <p:clrMapOvr>
    <a:masterClrMapping/>
  </p:clrMapOvr>
</p:sld>
</file>

<file path=ppt/slides/slide1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22980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Para verificar a possibilidade de oscilação num circuito realimentado devemos analisar G(s)H(s). Para encontar o valor de G(s)H(s) é necessário abrir a realimentação em um ponto que não altera a operação do circuito.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No circuito abaixo isso foi feito no somador</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p:sp>
        <p:nvSpPr>
          <p:cNvPr id="49" name="Caixa de Texto 48"/>
          <p:cNvSpPr txBox="1"/>
          <p:nvPr/>
        </p:nvSpPr>
        <p:spPr>
          <a:xfrm>
            <a:off x="5270500" y="3479800"/>
            <a:ext cx="1483995" cy="583565"/>
          </a:xfrm>
          <a:prstGeom prst="rect">
            <a:avLst/>
          </a:prstGeom>
          <a:noFill/>
          <a:ln>
            <a:solidFill>
              <a:schemeClr val="tx1"/>
            </a:solidFill>
          </a:ln>
        </p:spPr>
        <p:txBody>
          <a:bodyPr wrap="square" rtlCol="0">
            <a:spAutoFit/>
          </a:bodyPr>
          <a:p>
            <a:pPr algn="ctr"/>
            <a:r>
              <a:rPr lang="pt-BR" altLang="en-US" sz="3200"/>
              <a:t>G(s)</a:t>
            </a:r>
            <a:endParaRPr lang="pt-BR" altLang="en-US" sz="3200"/>
          </a:p>
        </p:txBody>
      </p:sp>
      <p:sp>
        <p:nvSpPr>
          <p:cNvPr id="15" name="Fluxograma: Summing Junção 14"/>
          <p:cNvSpPr/>
          <p:nvPr/>
        </p:nvSpPr>
        <p:spPr>
          <a:xfrm>
            <a:off x="3812540" y="3547745"/>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3" name="Caixa de Texto 52"/>
          <p:cNvSpPr txBox="1"/>
          <p:nvPr/>
        </p:nvSpPr>
        <p:spPr>
          <a:xfrm>
            <a:off x="5377180" y="4953635"/>
            <a:ext cx="1483995" cy="583565"/>
          </a:xfrm>
          <a:prstGeom prst="rect">
            <a:avLst/>
          </a:prstGeom>
          <a:noFill/>
          <a:ln>
            <a:solidFill>
              <a:schemeClr val="tx1"/>
            </a:solidFill>
          </a:ln>
        </p:spPr>
        <p:txBody>
          <a:bodyPr wrap="square" rtlCol="0">
            <a:spAutoFit/>
          </a:bodyPr>
          <a:p>
            <a:pPr algn="ctr"/>
            <a:r>
              <a:rPr lang="pt-BR" altLang="en-US" sz="3200"/>
              <a:t>H(s)</a:t>
            </a:r>
            <a:endParaRPr lang="pt-BR" altLang="en-US" sz="3200"/>
          </a:p>
        </p:txBody>
      </p:sp>
      <p:cxnSp>
        <p:nvCxnSpPr>
          <p:cNvPr id="56" name="Conector de Seta Reta 55"/>
          <p:cNvCxnSpPr/>
          <p:nvPr/>
        </p:nvCxnSpPr>
        <p:spPr>
          <a:xfrm flipV="1">
            <a:off x="3281680" y="3744595"/>
            <a:ext cx="530860" cy="1397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7" name="Conector de Seta Reta 56"/>
          <p:cNvCxnSpPr/>
          <p:nvPr/>
        </p:nvCxnSpPr>
        <p:spPr>
          <a:xfrm flipV="1">
            <a:off x="4401185" y="3738245"/>
            <a:ext cx="864000" cy="0"/>
          </a:xfrm>
          <a:prstGeom prst="straightConnector1">
            <a:avLst/>
          </a:prstGeom>
          <a:ln w="25400">
            <a:solidFill>
              <a:schemeClr val="tx1"/>
            </a:solidFill>
            <a:headEnd type="oval"/>
            <a:tailEnd type="triangle" w="lg" len="med"/>
          </a:ln>
        </p:spPr>
        <p:style>
          <a:lnRef idx="1">
            <a:schemeClr val="accent1"/>
          </a:lnRef>
          <a:fillRef idx="0">
            <a:schemeClr val="accent1"/>
          </a:fillRef>
          <a:effectRef idx="0">
            <a:schemeClr val="accent1"/>
          </a:effectRef>
          <a:fontRef idx="minor">
            <a:schemeClr val="tx1"/>
          </a:fontRef>
        </p:style>
      </p:cxnSp>
      <p:sp>
        <p:nvSpPr>
          <p:cNvPr id="58" name="Forma livre 57"/>
          <p:cNvSpPr/>
          <p:nvPr/>
        </p:nvSpPr>
        <p:spPr>
          <a:xfrm>
            <a:off x="6751320" y="3738245"/>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orma livre 62"/>
          <p:cNvSpPr/>
          <p:nvPr/>
        </p:nvSpPr>
        <p:spPr>
          <a:xfrm>
            <a:off x="3975735" y="4206240"/>
            <a:ext cx="1387475" cy="1029335"/>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9" name="Caixa de Texto 68"/>
          <p:cNvSpPr txBox="1"/>
          <p:nvPr/>
        </p:nvSpPr>
        <p:spPr>
          <a:xfrm>
            <a:off x="2689225" y="3236595"/>
            <a:ext cx="944245" cy="521970"/>
          </a:xfrm>
          <a:prstGeom prst="rect">
            <a:avLst/>
          </a:prstGeom>
          <a:noFill/>
        </p:spPr>
        <p:txBody>
          <a:bodyPr wrap="none" rtlCol="0">
            <a:spAutoFit/>
          </a:bodyPr>
          <a:p>
            <a:r>
              <a:rPr lang="pt-BR" altLang="en-US" sz="2800"/>
              <a:t>input</a:t>
            </a:r>
            <a:endParaRPr lang="pt-BR" altLang="en-US" sz="2800"/>
          </a:p>
        </p:txBody>
      </p:sp>
      <p:sp>
        <p:nvSpPr>
          <p:cNvPr id="77" name="Caixa de Texto 76"/>
          <p:cNvSpPr txBox="1"/>
          <p:nvPr/>
        </p:nvSpPr>
        <p:spPr>
          <a:xfrm>
            <a:off x="7002145" y="3122295"/>
            <a:ext cx="1169035" cy="521970"/>
          </a:xfrm>
          <a:prstGeom prst="rect">
            <a:avLst/>
          </a:prstGeom>
          <a:noFill/>
        </p:spPr>
        <p:txBody>
          <a:bodyPr wrap="none" rtlCol="0">
            <a:spAutoFit/>
          </a:bodyPr>
          <a:p>
            <a:r>
              <a:rPr lang="pt-BR" altLang="en-US" sz="2800"/>
              <a:t>output</a:t>
            </a:r>
            <a:endParaRPr lang="pt-BR" altLang="en-US" sz="2800"/>
          </a:p>
        </p:txBody>
      </p:sp>
      <p:cxnSp>
        <p:nvCxnSpPr>
          <p:cNvPr id="98" name="Conector de Seta Reta 97"/>
          <p:cNvCxnSpPr>
            <a:stCxn id="58" idx="1"/>
          </p:cNvCxnSpPr>
          <p:nvPr/>
        </p:nvCxnSpPr>
        <p:spPr>
          <a:xfrm flipV="1">
            <a:off x="7214235" y="3724910"/>
            <a:ext cx="448310" cy="13335"/>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9" name="Caixa de Texto 98"/>
          <p:cNvSpPr txBox="1"/>
          <p:nvPr/>
        </p:nvSpPr>
        <p:spPr>
          <a:xfrm>
            <a:off x="3427095" y="3672205"/>
            <a:ext cx="394970" cy="460375"/>
          </a:xfrm>
          <a:prstGeom prst="rect">
            <a:avLst/>
          </a:prstGeom>
          <a:noFill/>
        </p:spPr>
        <p:txBody>
          <a:bodyPr wrap="square" rtlCol="0">
            <a:spAutoFit/>
          </a:bodyPr>
          <a:p>
            <a:r>
              <a:rPr lang="pt-BR" altLang="en-US" sz="2400" b="1">
                <a:effectLst>
                  <a:outerShdw blurRad="38100" dist="38100" dir="2700000" algn="tl">
                    <a:srgbClr val="000000">
                      <a:alpha val="43137"/>
                    </a:srgbClr>
                  </a:outerShdw>
                </a:effectLst>
              </a:rPr>
              <a:t>+</a:t>
            </a:r>
            <a:endParaRPr lang="pt-BR" altLang="en-US" sz="2400" b="1">
              <a:effectLst>
                <a:outerShdw blurRad="38100" dist="38100" dir="2700000" algn="tl">
                  <a:srgbClr val="000000">
                    <a:alpha val="43137"/>
                  </a:srgbClr>
                </a:outerShdw>
              </a:effectLst>
            </a:endParaRPr>
          </a:p>
        </p:txBody>
      </p:sp>
      <p:sp>
        <p:nvSpPr>
          <p:cNvPr id="100" name="Caixa de Texto 99"/>
          <p:cNvSpPr txBox="1"/>
          <p:nvPr/>
        </p:nvSpPr>
        <p:spPr>
          <a:xfrm>
            <a:off x="3987800" y="3683635"/>
            <a:ext cx="394970" cy="521970"/>
          </a:xfrm>
          <a:prstGeom prst="rect">
            <a:avLst/>
          </a:prstGeom>
          <a:noFill/>
        </p:spPr>
        <p:txBody>
          <a:bodyPr wrap="square" rtlCol="0">
            <a:spAutoFit/>
          </a:bodyPr>
          <a:p>
            <a:r>
              <a:rPr lang="pt-BR" altLang="en-US" sz="2800" b="1">
                <a:effectLst>
                  <a:outerShdw blurRad="38100" dist="38100" dir="2700000" algn="tl">
                    <a:srgbClr val="000000">
                      <a:alpha val="43137"/>
                    </a:srgbClr>
                  </a:outerShdw>
                </a:effectLst>
              </a:rPr>
              <a:t>_</a:t>
            </a:r>
            <a:endParaRPr lang="pt-BR" altLang="en-US" sz="2800" b="1">
              <a:effectLst>
                <a:outerShdw blurRad="38100" dist="38100" dir="2700000" algn="tl">
                  <a:srgbClr val="000000">
                    <a:alpha val="43137"/>
                  </a:srgbClr>
                </a:outerShdw>
              </a:effectLst>
            </a:endParaRPr>
          </a:p>
        </p:txBody>
      </p:sp>
    </p:spTree>
  </p:cSld>
  <p:clrMapOvr>
    <a:masterClrMapping/>
  </p:clrMapOvr>
</p:sld>
</file>

<file path=ppt/slides/slide1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26333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Em nosso oscilador a posição ideal é no v</a:t>
            </a:r>
            <a:r>
              <a:rPr lang="pt-BR" b="1" baseline="-25000" dirty="0" smtClean="0">
                <a:solidFill>
                  <a:schemeClr val="tx1"/>
                </a:solidFill>
                <a:latin typeface="Symbol" panose="05050102010706020507" charset="0"/>
                <a:cs typeface="Symbol" panose="05050102010706020507" charset="0"/>
              </a:rPr>
              <a:t>p</a:t>
            </a:r>
            <a:r>
              <a:rPr lang="pt-BR" b="1" dirty="0" smtClean="0">
                <a:solidFill>
                  <a:schemeClr val="tx1"/>
                </a:solidFill>
                <a:latin typeface="Comic Sans MS" panose="030F0702030302020204" pitchFamily="66" charset="0"/>
                <a:cs typeface="Comic Sans MS" panose="030F0702030302020204" pitchFamily="66" charset="0"/>
              </a:rPr>
              <a:t>. Assim vamos considerar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entrada: fonte de corrente que depende de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Symbol" panose="05050102010706020507" charset="0"/>
                <a:cs typeface="Symbol" panose="05050102010706020507" charset="0"/>
                <a:sym typeface="+mn-ea"/>
              </a:rPr>
              <a:t>pi </a:t>
            </a:r>
            <a:endParaRPr lang="pt-BR" b="1" baseline="-25000" dirty="0" smtClean="0">
              <a:latin typeface="Symbol" panose="05050102010706020507" charset="0"/>
              <a:cs typeface="Symbol" panose="05050102010706020507" charset="0"/>
              <a:sym typeface="+mn-ea"/>
            </a:endParaRPr>
          </a:p>
          <a:p>
            <a:pPr algn="l">
              <a:buFont typeface="Wingdings" panose="05000000000000000000" charset="0"/>
              <a:buChar char="ü"/>
            </a:pPr>
            <a:r>
              <a:rPr lang="pt-BR" b="1" baseline="-25000" dirty="0" smtClean="0">
                <a:latin typeface="Symbol" panose="05050102010706020507" charset="0"/>
                <a:cs typeface="Symbol" panose="05050102010706020507" charset="0"/>
                <a:sym typeface="+mn-ea"/>
              </a:rPr>
              <a:t> </a:t>
            </a:r>
            <a:r>
              <a:rPr lang="pt-BR" b="1" dirty="0" smtClean="0">
                <a:solidFill>
                  <a:schemeClr val="tx1"/>
                </a:solidFill>
                <a:latin typeface="Comic Sans MS" panose="030F0702030302020204" pitchFamily="66" charset="0"/>
                <a:cs typeface="Comic Sans MS" panose="030F0702030302020204" pitchFamily="66" charset="0"/>
              </a:rPr>
              <a:t>saída: </a:t>
            </a:r>
            <a:r>
              <a:rPr lang="pt-BR" b="1" dirty="0" smtClean="0">
                <a:latin typeface="Comic Sans MS" panose="030F0702030302020204" pitchFamily="66" charset="0"/>
                <a:cs typeface="Comic Sans MS" panose="030F0702030302020204" pitchFamily="66" charset="0"/>
                <a:sym typeface="+mn-ea"/>
              </a:rPr>
              <a:t>v</a:t>
            </a:r>
            <a:r>
              <a:rPr lang="pt-BR" b="1" dirty="0" smtClean="0">
                <a:latin typeface="Symbol" panose="05050102010706020507" charset="0"/>
                <a:cs typeface="Symbol" panose="05050102010706020507" charset="0"/>
                <a:sym typeface="+mn-ea"/>
              </a:rPr>
              <a:t>p </a:t>
            </a:r>
            <a:r>
              <a:rPr lang="pt-BR" b="1" dirty="0" smtClean="0">
                <a:latin typeface="Comic Sans MS" panose="030F0702030302020204" pitchFamily="66" charset="0"/>
                <a:cs typeface="Comic Sans MS" panose="030F0702030302020204" pitchFamily="66" charset="0"/>
                <a:sym typeface="+mn-ea"/>
              </a:rPr>
              <a:t>em r</a:t>
            </a:r>
            <a:r>
              <a:rPr lang="pt-BR" b="1" baseline="-25000" dirty="0" smtClean="0">
                <a:latin typeface="Symbol" panose="05050102010706020507" charset="0"/>
                <a:cs typeface="Symbol" panose="05050102010706020507" charset="0"/>
                <a:sym typeface="+mn-ea"/>
              </a:rPr>
              <a:t>p</a:t>
            </a:r>
            <a:r>
              <a:rPr lang="pt-BR" b="1" dirty="0" smtClean="0">
                <a:latin typeface="Comic Sans MS" panose="030F0702030302020204" pitchFamily="66" charset="0"/>
                <a:cs typeface="Comic Sans MS" panose="030F0702030302020204" pitchFamily="66" charset="0"/>
                <a:sym typeface="+mn-ea"/>
              </a:rPr>
              <a:t> e C</a:t>
            </a:r>
            <a:r>
              <a:rPr lang="pt-BR" b="1" baseline="-25000" dirty="0" smtClean="0">
                <a:latin typeface="Comic Sans MS" panose="030F0702030302020204" pitchFamily="66" charset="0"/>
                <a:cs typeface="Comic Sans MS" panose="030F0702030302020204" pitchFamily="66" charset="0"/>
                <a:sym typeface="+mn-ea"/>
              </a:rPr>
              <a:t>2</a:t>
            </a:r>
            <a:r>
              <a:rPr lang="pt-BR" b="1" baseline="-25000" dirty="0" smtClean="0">
                <a:solidFill>
                  <a:schemeClr val="tx1"/>
                </a:solidFill>
                <a:latin typeface="Comic Sans MS" panose="030F0702030302020204" pitchFamily="66" charset="0"/>
                <a:cs typeface="Comic Sans MS" panose="030F0702030302020204" pitchFamily="66" charset="0"/>
              </a:rPr>
              <a:t> </a:t>
            </a:r>
            <a:endParaRPr lang="pt-BR" b="1" baseline="-25000"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p:sp>
        <p:nvSpPr>
          <p:cNvPr id="11" name="CaixaDeTexto 6"/>
          <p:cNvSpPr txBox="1"/>
          <p:nvPr/>
        </p:nvSpPr>
        <p:spPr>
          <a:xfrm>
            <a:off x="8184515" y="3347720"/>
            <a:ext cx="384810" cy="521970"/>
          </a:xfrm>
          <a:prstGeom prst="rect">
            <a:avLst/>
          </a:prstGeom>
          <a:noFill/>
        </p:spPr>
        <p:txBody>
          <a:bodyPr wrap="square" rtlCol="0">
            <a:spAutoFit/>
          </a:bodyPr>
          <a:p>
            <a:r>
              <a:rPr lang="pt-BR" sz="2800" dirty="0"/>
              <a:t>L</a:t>
            </a:r>
            <a:endParaRPr lang="pt-BR" sz="2800" dirty="0"/>
          </a:p>
        </p:txBody>
      </p:sp>
      <p:grpSp>
        <p:nvGrpSpPr>
          <p:cNvPr id="12" name="Grupo 11"/>
          <p:cNvGrpSpPr/>
          <p:nvPr/>
        </p:nvGrpSpPr>
        <p:grpSpPr>
          <a:xfrm rot="16200000">
            <a:off x="8095615" y="2480310"/>
            <a:ext cx="344170" cy="1662430"/>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6" name="Conector Reto 74"/>
          <p:cNvCxnSpPr/>
          <p:nvPr/>
        </p:nvCxnSpPr>
        <p:spPr>
          <a:xfrm>
            <a:off x="8334930" y="52535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 name="Conector Reto 1"/>
          <p:cNvCxnSpPr/>
          <p:nvPr/>
        </p:nvCxnSpPr>
        <p:spPr>
          <a:xfrm flipV="1">
            <a:off x="8324251" y="43310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8141117" y="4701228"/>
            <a:ext cx="387626" cy="552342"/>
            <a:chOff x="7555792" y="2647951"/>
            <a:chExt cx="387626" cy="552342"/>
          </a:xfrm>
          <a:solidFill>
            <a:srgbClr val="00B0F0">
              <a:alpha val="97000"/>
            </a:srgbClr>
          </a:solidFill>
        </p:grpSpPr>
        <p:sp>
          <p:nvSpPr>
            <p:cNvPr id="6" name="Elipse 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flipH="1">
            <a:off x="5989320" y="4342765"/>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9666556" y="2985116"/>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a:off x="5977890" y="5764530"/>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6559686" y="433064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4" name="Caixa de Texto 53"/>
              <p:cNvSpPr txBox="1"/>
              <p:nvPr/>
            </p:nvSpPr>
            <p:spPr>
              <a:xfrm>
                <a:off x="8301355" y="5144135"/>
                <a:ext cx="11163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8301355" y="5144135"/>
                <a:ext cx="1116330" cy="521970"/>
              </a:xfrm>
              <a:prstGeom prst="rect">
                <a:avLst/>
              </a:prstGeom>
              <a:blipFill rotWithShape="1">
                <a:blip r:embed="rId1"/>
                <a:stretch>
                  <a:fillRect r="-68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Caixa de Texto 58"/>
              <p:cNvSpPr txBox="1"/>
              <p:nvPr/>
            </p:nvSpPr>
            <p:spPr>
              <a:xfrm>
                <a:off x="6661785" y="4701540"/>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6661785" y="4701540"/>
                <a:ext cx="66929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8949850" y="4927479"/>
            <a:ext cx="1404000" cy="23495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549304" y="3810913"/>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64" name="Conector Reto 37"/>
          <p:cNvCxnSpPr/>
          <p:nvPr/>
        </p:nvCxnSpPr>
        <p:spPr>
          <a:xfrm>
            <a:off x="9507924" y="61129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9466014" y="59364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301269" y="381091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9642475" y="47567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9642475" y="4756785"/>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70" name="Retângulo 69"/>
          <p:cNvSpPr/>
          <p:nvPr/>
        </p:nvSpPr>
        <p:spPr>
          <a:xfrm rot="5400000" flipH="1">
            <a:off x="6321376" y="4859992"/>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1" name="Grupo 70"/>
          <p:cNvGrpSpPr/>
          <p:nvPr/>
        </p:nvGrpSpPr>
        <p:grpSpPr>
          <a:xfrm rot="5400000">
            <a:off x="5267581" y="4831286"/>
            <a:ext cx="1423159" cy="422910"/>
            <a:chOff x="6252457" y="4229187"/>
            <a:chExt cx="1367559" cy="371718"/>
          </a:xfrm>
          <a:solidFill>
            <a:schemeClr val="bg1"/>
          </a:solidFill>
        </p:grpSpPr>
        <p:cxnSp>
          <p:nvCxnSpPr>
            <p:cNvPr id="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 name="Grupo 77"/>
          <p:cNvGrpSpPr/>
          <p:nvPr/>
        </p:nvGrpSpPr>
        <p:grpSpPr>
          <a:xfrm rot="5400000">
            <a:off x="10014206" y="4849701"/>
            <a:ext cx="1423159" cy="422910"/>
            <a:chOff x="6252457" y="4229187"/>
            <a:chExt cx="1367559" cy="371718"/>
          </a:xfrm>
          <a:solidFill>
            <a:schemeClr val="bg1"/>
          </a:solidFill>
        </p:grpSpPr>
        <p:cxnSp>
          <p:nvCxnSpPr>
            <p:cNvPr id="7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flipH="1">
            <a:off x="8949690" y="333946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V="1">
            <a:off x="10742431" y="333940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V="1">
            <a:off x="5989456" y="329686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5958840" y="332486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CaixaDeTexto 36"/>
          <p:cNvSpPr txBox="1"/>
          <p:nvPr/>
        </p:nvSpPr>
        <p:spPr>
          <a:xfrm>
            <a:off x="10932160" y="4822190"/>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7" name="CaixaDeTexto 36"/>
          <p:cNvSpPr txBox="1"/>
          <p:nvPr/>
        </p:nvSpPr>
        <p:spPr>
          <a:xfrm>
            <a:off x="5509260" y="4549140"/>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4" name="Espaço Reservado para Conteúdo 2"/>
          <p:cNvSpPr txBox="1"/>
          <p:nvPr/>
        </p:nvSpPr>
        <p:spPr>
          <a:xfrm>
            <a:off x="759460" y="5104765"/>
            <a:ext cx="4574540" cy="1008380"/>
          </a:xfrm>
          <a:prstGeom prst="rect">
            <a:avLst/>
          </a:prstGeom>
          <a:noFill/>
          <a:ln w="25400">
            <a:solidFill>
              <a:srgbClr val="FFFF00"/>
            </a:solidFill>
          </a:ln>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b="1" dirty="0" smtClean="0">
                <a:solidFill>
                  <a:srgbClr val="C00000"/>
                </a:solidFill>
                <a:latin typeface="Comic Sans MS" panose="030F0702030302020204" pitchFamily="66" charset="0"/>
                <a:cs typeface="Comic Sans MS" panose="030F0702030302020204" pitchFamily="66" charset="0"/>
              </a:rPr>
              <a:t>Para simplificar a analise vamos desprezar o r</a:t>
            </a:r>
            <a:r>
              <a:rPr lang="pt-BR" b="1" baseline="-25000" dirty="0" smtClean="0">
                <a:solidFill>
                  <a:srgbClr val="C00000"/>
                </a:solidFill>
                <a:latin typeface="Symbol" panose="05050102010706020507" charset="0"/>
                <a:cs typeface="Symbol" panose="05050102010706020507" charset="0"/>
              </a:rPr>
              <a:t>p</a:t>
            </a:r>
            <a:r>
              <a:rPr lang="pt-BR" b="1" dirty="0" smtClean="0">
                <a:solidFill>
                  <a:srgbClr val="C00000"/>
                </a:solidFill>
                <a:latin typeface="Comic Sans MS" panose="030F0702030302020204" pitchFamily="66" charset="0"/>
                <a:cs typeface="Comic Sans MS" panose="030F0702030302020204" pitchFamily="66" charset="0"/>
              </a:rPr>
              <a:t> </a:t>
            </a:r>
            <a:endParaRPr lang="pt-BR"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9" name="Caixa de Texto 5"/>
              <p:cNvSpPr txBox="1"/>
              <p:nvPr/>
            </p:nvSpPr>
            <p:spPr>
              <a:xfrm>
                <a:off x="5949950" y="1322705"/>
                <a:ext cx="5568950" cy="1164590"/>
              </a:xfrm>
              <a:prstGeom prst="rect">
                <a:avLst/>
              </a:prstGeom>
              <a:noFill/>
              <a:ln w="38100">
                <a:noFill/>
              </a:ln>
            </p:spPr>
            <p:txBody>
              <a:bodyPr wrap="square" rtlCol="0" anchor="t">
                <a:spAutoFit/>
              </a:bodyPr>
              <a:p>
                <a:pPr algn="l" fontAlgn="auto">
                  <a:spcAft>
                    <a:spcPts val="600"/>
                  </a:spcAft>
                </a:pPr>
                <a:r>
                  <a:rPr lang="pt-BR" altLang="en-US" sz="2400" b="1">
                    <a:solidFill>
                      <a:srgbClr val="C00000"/>
                    </a:solidFill>
                    <a:latin typeface="Comic Sans MS" panose="030F0702030302020204" pitchFamily="66" charset="0"/>
                    <a:cs typeface="Comic Sans MS" panose="030F0702030302020204" pitchFamily="66" charset="0"/>
                  </a:rPr>
                  <a:t>corrente em L = corrente no C</a:t>
                </a:r>
                <a:r>
                  <a:rPr lang="pt-BR" altLang="en-US" sz="2400" b="1" baseline="-25000">
                    <a:solidFill>
                      <a:srgbClr val="C00000"/>
                    </a:solidFill>
                    <a:latin typeface="Comic Sans MS" panose="030F0702030302020204" pitchFamily="66" charset="0"/>
                    <a:cs typeface="Comic Sans MS" panose="030F0702030302020204" pitchFamily="66" charset="0"/>
                  </a:rPr>
                  <a:t>2</a:t>
                </a:r>
                <a:r>
                  <a:rPr lang="pt-BR" altLang="en-US" sz="2400" b="1">
                    <a:solidFill>
                      <a:srgbClr val="C00000"/>
                    </a:solidFill>
                    <a:latin typeface="Comic Sans MS" panose="030F0702030302020204" pitchFamily="66" charset="0"/>
                    <a:cs typeface="Comic Sans MS" panose="030F0702030302020204" pitchFamily="66" charset="0"/>
                  </a:rPr>
                  <a:t> </a:t>
                </a:r>
                <a:endParaRPr lang="pt-BR" altLang="en-US" sz="2400" b="1">
                  <a:solidFill>
                    <a:srgbClr val="C00000"/>
                  </a:solidFill>
                  <a:latin typeface="Comic Sans MS" panose="030F0702030302020204" pitchFamily="66" charset="0"/>
                  <a:cs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9" name="Caixa de Texto 5"/>
              <p:cNvSpPr txBox="1">
                <a:spLocks noRot="1" noChangeAspect="1" noMove="1" noResize="1" noEditPoints="1" noAdjustHandles="1" noChangeArrowheads="1" noChangeShapeType="1" noTextEdit="1"/>
              </p:cNvSpPr>
              <p:nvPr/>
            </p:nvSpPr>
            <p:spPr>
              <a:xfrm>
                <a:off x="5949950" y="1322705"/>
                <a:ext cx="5568950" cy="1164590"/>
              </a:xfrm>
              <a:prstGeom prst="rect">
                <a:avLst/>
              </a:prstGeom>
              <a:blipFill rotWithShape="1">
                <a:blip r:embed="rId1"/>
                <a:stretch>
                  <a:fillRect b="-4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1914525" y="4650105"/>
                <a:ext cx="8836025"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1914525" y="4650105"/>
                <a:ext cx="8836025" cy="780415"/>
              </a:xfrm>
              <a:prstGeom prst="rect">
                <a:avLst/>
              </a:prstGeom>
              <a:blipFill rotWithShape="1">
                <a:blip r:embed="rId2"/>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5"/>
              <p:cNvSpPr txBox="1"/>
              <p:nvPr/>
            </p:nvSpPr>
            <p:spPr>
              <a:xfrm>
                <a:off x="7195820" y="2604770"/>
                <a:ext cx="3302635" cy="8255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r>
                            <a:rPr lang="en-US" altLang="pt-BR" sz="2400" i="1">
                              <a:latin typeface="Cambria Math" panose="02040503050406030204" pitchFamily="18" charset="0"/>
                              <a:cs typeface="Cambria Math" panose="02040503050406030204" pitchFamily="18" charset="0"/>
                            </a:rPr>
                            <m:t>𝑠𝐿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𝑠𝐿</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5" name="Caixa de Texto 5"/>
              <p:cNvSpPr txBox="1">
                <a:spLocks noRot="1" noChangeAspect="1" noMove="1" noResize="1" noEditPoints="1" noAdjustHandles="1" noChangeArrowheads="1" noChangeShapeType="1" noTextEdit="1"/>
              </p:cNvSpPr>
              <p:nvPr/>
            </p:nvSpPr>
            <p:spPr>
              <a:xfrm>
                <a:off x="7195820" y="2604770"/>
                <a:ext cx="3302635" cy="825500"/>
              </a:xfrm>
              <a:prstGeom prst="rect">
                <a:avLst/>
              </a:prstGeom>
              <a:blipFill rotWithShape="1">
                <a:blip r:embed="rId3"/>
                <a:stretch>
                  <a:fillRect t="-369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5"/>
              <p:cNvSpPr txBox="1"/>
              <p:nvPr/>
            </p:nvSpPr>
            <p:spPr>
              <a:xfrm>
                <a:off x="7338695" y="3755390"/>
                <a:ext cx="2790825" cy="476250"/>
              </a:xfrm>
              <a:prstGeom prst="rect">
                <a:avLst/>
              </a:prstGeom>
              <a:noFill/>
              <a:ln w="41275">
                <a:solidFill>
                  <a:srgbClr val="FFFF00"/>
                </a:solid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7338695" y="3755390"/>
                <a:ext cx="2790825" cy="476250"/>
              </a:xfrm>
              <a:prstGeom prst="rect">
                <a:avLst/>
              </a:prstGeom>
              <a:blipFill rotWithShape="1">
                <a:blip r:embed="rId4"/>
                <a:stretch>
                  <a:fillRect l="-751" t="-6400" r="-728" b="-4267"/>
                </a:stretch>
              </a:blipFill>
              <a:ln w="41275">
                <a:solidFill>
                  <a:srgbClr val="FFFF00"/>
                </a:solidFill>
              </a:ln>
            </p:spPr>
            <p:txBody>
              <a:bodyPr/>
              <a:lstStyle/>
              <a:p>
                <a:r>
                  <a:rPr lang="pt-BR" altLang="en-US">
                    <a:noFill/>
                  </a:rPr>
                  <a:t> </a:t>
                </a:r>
              </a:p>
            </p:txBody>
          </p:sp>
        </mc:Fallback>
      </mc:AlternateContent>
      <p:sp>
        <p:nvSpPr>
          <p:cNvPr id="23" name="Forma livre 22"/>
          <p:cNvSpPr/>
          <p:nvPr/>
        </p:nvSpPr>
        <p:spPr>
          <a:xfrm>
            <a:off x="5532755" y="2726690"/>
            <a:ext cx="1149985" cy="1923415"/>
          </a:xfrm>
          <a:custGeom>
            <a:avLst/>
            <a:gdLst>
              <a:gd name="connisteX0" fmla="*/ 0 w 1295400"/>
              <a:gd name="connsiteY0" fmla="*/ 0 h 1657350"/>
              <a:gd name="connisteX1" fmla="*/ 962025 w 1295400"/>
              <a:gd name="connsiteY1" fmla="*/ 238125 h 1657350"/>
              <a:gd name="connisteX2" fmla="*/ 533400 w 1295400"/>
              <a:gd name="connsiteY2" fmla="*/ 790575 h 1657350"/>
              <a:gd name="connisteX3" fmla="*/ 1295400 w 1295400"/>
              <a:gd name="connsiteY3" fmla="*/ 1657350 h 1657350"/>
            </a:gdLst>
            <a:ahLst/>
            <a:cxnLst>
              <a:cxn ang="0">
                <a:pos x="connisteX0" y="connsiteY0"/>
              </a:cxn>
              <a:cxn ang="0">
                <a:pos x="connisteX1" y="connsiteY1"/>
              </a:cxn>
              <a:cxn ang="0">
                <a:pos x="connisteX2" y="connsiteY2"/>
              </a:cxn>
              <a:cxn ang="0">
                <a:pos x="connisteX3" y="connsiteY3"/>
              </a:cxn>
            </a:cxnLst>
            <a:rect l="l" t="t" r="r" b="b"/>
            <a:pathLst>
              <a:path w="1295400" h="1657350">
                <a:moveTo>
                  <a:pt x="0" y="0"/>
                </a:moveTo>
                <a:cubicBezTo>
                  <a:pt x="200660" y="36830"/>
                  <a:pt x="855345" y="80010"/>
                  <a:pt x="962025" y="238125"/>
                </a:cubicBezTo>
                <a:cubicBezTo>
                  <a:pt x="1068705" y="396240"/>
                  <a:pt x="466725" y="506730"/>
                  <a:pt x="533400" y="790575"/>
                </a:cubicBezTo>
                <a:cubicBezTo>
                  <a:pt x="600075" y="1074420"/>
                  <a:pt x="1134110" y="1494790"/>
                  <a:pt x="1295400" y="165735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24" name="Caixa de Texto 5"/>
              <p:cNvSpPr txBox="1"/>
              <p:nvPr/>
            </p:nvSpPr>
            <p:spPr>
              <a:xfrm>
                <a:off x="1367790" y="5518785"/>
                <a:ext cx="976947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1367790" y="5518785"/>
                <a:ext cx="9769475" cy="840740"/>
              </a:xfrm>
              <a:prstGeom prst="rect">
                <a:avLst/>
              </a:prstGeom>
              <a:blipFill rotWithShape="1">
                <a:blip r:embed="rId5"/>
                <a:stretch>
                  <a:fillRect t="-3625"/>
                </a:stretch>
              </a:blipFill>
              <a:ln w="38100">
                <a:noFill/>
              </a:ln>
            </p:spPr>
            <p:txBody>
              <a:bodyPr/>
              <a:lstStyle/>
              <a:p>
                <a:r>
                  <a:rPr lang="pt-BR" altLang="en-US">
                    <a:noFill/>
                  </a:rPr>
                  <a:t> </a:t>
                </a:r>
              </a:p>
            </p:txBody>
          </p:sp>
        </mc:Fallback>
      </mc:AlternateContent>
      <p:grpSp>
        <p:nvGrpSpPr>
          <p:cNvPr id="32" name="Grupo 31"/>
          <p:cNvGrpSpPr/>
          <p:nvPr/>
        </p:nvGrpSpPr>
        <p:grpSpPr>
          <a:xfrm>
            <a:off x="200025" y="1424940"/>
            <a:ext cx="5748655" cy="2974303"/>
            <a:chOff x="315" y="2336"/>
            <a:chExt cx="9053" cy="4684"/>
          </a:xfrm>
        </p:grpSpPr>
        <p:sp>
          <p:nvSpPr>
            <p:cNvPr id="11" name="CaixaDeTexto 6"/>
            <p:cNvSpPr txBox="1"/>
            <p:nvPr/>
          </p:nvSpPr>
          <p:spPr>
            <a:xfrm>
              <a:off x="4596" y="2858"/>
              <a:ext cx="606" cy="822"/>
            </a:xfrm>
            <a:prstGeom prst="rect">
              <a:avLst/>
            </a:prstGeom>
            <a:noFill/>
          </p:spPr>
          <p:txBody>
            <a:bodyPr wrap="square" rtlCol="0">
              <a:spAutoFit/>
            </a:bodyPr>
            <a:p>
              <a:r>
                <a:rPr lang="pt-BR" sz="2800" dirty="0"/>
                <a:t>L</a:t>
              </a:r>
              <a:endParaRPr lang="pt-BR" sz="2800" dirty="0"/>
            </a:p>
          </p:txBody>
        </p:sp>
        <p:cxnSp>
          <p:nvCxnSpPr>
            <p:cNvPr id="16" name="Conector Reto 74"/>
            <p:cNvCxnSpPr/>
            <p:nvPr/>
          </p:nvCxnSpPr>
          <p:spPr>
            <a:xfrm>
              <a:off x="4765" y="56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 name="Conector Reto 1"/>
            <p:cNvCxnSpPr/>
            <p:nvPr/>
          </p:nvCxnSpPr>
          <p:spPr>
            <a:xfrm flipV="1">
              <a:off x="4748" y="4214"/>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4460" y="4797"/>
              <a:ext cx="610" cy="870"/>
              <a:chOff x="7555792" y="2647951"/>
              <a:chExt cx="387626" cy="552342"/>
            </a:xfrm>
            <a:solidFill>
              <a:srgbClr val="00B0F0">
                <a:alpha val="97000"/>
              </a:srgbClr>
            </a:solidFill>
          </p:grpSpPr>
          <p:sp>
            <p:nvSpPr>
              <p:cNvPr id="6" name="Elipse 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flipH="1">
              <a:off x="1071" y="4232"/>
              <a:ext cx="1361"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6805" y="2151"/>
              <a:ext cx="0" cy="413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a:off x="1053" y="6471"/>
              <a:ext cx="7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1969" y="4213"/>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4" name="Caixa de Texto 53"/>
                <p:cNvSpPr txBox="1"/>
                <p:nvPr/>
              </p:nvSpPr>
              <p:spPr>
                <a:xfrm>
                  <a:off x="4712" y="5494"/>
                  <a:ext cx="1758"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4712" y="5494"/>
                  <a:ext cx="1758" cy="822"/>
                </a:xfrm>
                <a:prstGeom prst="rect">
                  <a:avLst/>
                </a:prstGeom>
                <a:blipFill rotWithShape="1">
                  <a:blip r:embed="rId6"/>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Caixa de Texto 58"/>
                <p:cNvSpPr txBox="1"/>
                <p:nvPr/>
              </p:nvSpPr>
              <p:spPr>
                <a:xfrm>
                  <a:off x="2130" y="4797"/>
                  <a:ext cx="1054"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2130" y="4797"/>
                  <a:ext cx="1054" cy="919"/>
                </a:xfrm>
                <a:prstGeom prst="rect">
                  <a:avLst/>
                </a:prstGeom>
                <a:blipFill rotWithShape="1">
                  <a:blip r:embed="rId7"/>
                </a:blipFill>
              </p:spPr>
              <p:txBody>
                <a:bodyPr/>
                <a:lstStyle/>
                <a:p>
                  <a:r>
                    <a:rPr lang="pt-BR" altLang="en-US">
                      <a:noFill/>
                    </a:rPr>
                    <a:t> </a:t>
                  </a:r>
                </a:p>
              </p:txBody>
            </p:sp>
          </mc:Fallback>
        </mc:AlternateContent>
        <p:grpSp>
          <p:nvGrpSpPr>
            <p:cNvPr id="60" name="Grupo 59"/>
            <p:cNvGrpSpPr/>
            <p:nvPr/>
          </p:nvGrpSpPr>
          <p:grpSpPr>
            <a:xfrm rot="5400000" flipH="1">
              <a:off x="5733" y="5153"/>
              <a:ext cx="2211" cy="37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261" y="3469"/>
              <a:ext cx="708" cy="72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64" name="Conector Reto 37"/>
            <p:cNvCxnSpPr/>
            <p:nvPr/>
          </p:nvCxnSpPr>
          <p:spPr>
            <a:xfrm>
              <a:off x="6612" y="7020"/>
              <a:ext cx="45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6546" y="674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591" y="3439"/>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6824" y="4884"/>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6824" y="4884"/>
                  <a:ext cx="1477" cy="919"/>
                </a:xfrm>
                <a:prstGeom prst="rect">
                  <a:avLst/>
                </a:prstGeom>
                <a:blipFill rotWithShape="1">
                  <a:blip r:embed="rId8"/>
                </a:blipFill>
              </p:spPr>
              <p:txBody>
                <a:bodyPr/>
                <a:lstStyle/>
                <a:p>
                  <a:r>
                    <a:rPr lang="pt-BR" altLang="en-US">
                      <a:noFill/>
                    </a:rPr>
                    <a:t> </a:t>
                  </a:r>
                </a:p>
              </p:txBody>
            </p:sp>
          </mc:Fallback>
        </mc:AlternateContent>
        <p:sp>
          <p:nvSpPr>
            <p:cNvPr id="70" name="Retângulo 69"/>
            <p:cNvSpPr/>
            <p:nvPr/>
          </p:nvSpPr>
          <p:spPr>
            <a:xfrm rot="5400000" flipH="1">
              <a:off x="1594" y="5047"/>
              <a:ext cx="750" cy="370"/>
            </a:xfrm>
            <a:prstGeom prst="rect">
              <a:avLst/>
            </a:prstGeom>
            <a:solidFill>
              <a:schemeClr val="bg1"/>
            </a:solidFill>
            <a:ln w="22225">
              <a:prstDash val="sysDash"/>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1" name="Grupo 70"/>
            <p:cNvGrpSpPr/>
            <p:nvPr/>
          </p:nvGrpSpPr>
          <p:grpSpPr>
            <a:xfrm rot="5400000">
              <a:off x="-66" y="5001"/>
              <a:ext cx="2241" cy="666"/>
              <a:chOff x="6252457" y="4229187"/>
              <a:chExt cx="1367559" cy="371718"/>
            </a:xfrm>
            <a:solidFill>
              <a:schemeClr val="bg1"/>
            </a:solidFill>
          </p:grpSpPr>
          <p:cxnSp>
            <p:nvCxnSpPr>
              <p:cNvPr id="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 name="Grupo 77"/>
            <p:cNvGrpSpPr/>
            <p:nvPr/>
          </p:nvGrpSpPr>
          <p:grpSpPr>
            <a:xfrm rot="5400000">
              <a:off x="7409" y="5030"/>
              <a:ext cx="2241" cy="666"/>
              <a:chOff x="6252457" y="4229187"/>
              <a:chExt cx="1367559" cy="371718"/>
            </a:xfrm>
            <a:solidFill>
              <a:schemeClr val="bg1"/>
            </a:solidFill>
          </p:grpSpPr>
          <p:cxnSp>
            <p:nvCxnSpPr>
              <p:cNvPr id="7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flipH="1">
              <a:off x="5973" y="2652"/>
              <a:ext cx="260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V="1">
              <a:off x="8553" y="2610"/>
              <a:ext cx="0" cy="1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V="1">
              <a:off x="1071" y="2585"/>
              <a:ext cx="0" cy="1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1023" y="2629"/>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CaixaDeTexto 36"/>
            <p:cNvSpPr txBox="1"/>
            <p:nvPr/>
          </p:nvSpPr>
          <p:spPr>
            <a:xfrm>
              <a:off x="8495" y="4677"/>
              <a:ext cx="873" cy="72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7" name="CaixaDeTexto 36"/>
            <p:cNvSpPr txBox="1"/>
            <p:nvPr/>
          </p:nvSpPr>
          <p:spPr>
            <a:xfrm>
              <a:off x="315" y="4557"/>
              <a:ext cx="873" cy="72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4" name="Grupo 3"/>
            <p:cNvGrpSpPr/>
            <p:nvPr/>
          </p:nvGrpSpPr>
          <p:grpSpPr>
            <a:xfrm rot="16200000">
              <a:off x="4541" y="1298"/>
              <a:ext cx="542" cy="2618"/>
              <a:chOff x="1113892" y="857756"/>
              <a:chExt cx="294122" cy="1327094"/>
            </a:xfrm>
            <a:solidFill>
              <a:schemeClr val="bg1"/>
            </a:solidFill>
          </p:grpSpPr>
          <p:grpSp>
            <p:nvGrpSpPr>
              <p:cNvPr id="25" name="Grupo 24"/>
              <p:cNvGrpSpPr/>
              <p:nvPr/>
            </p:nvGrpSpPr>
            <p:grpSpPr>
              <a:xfrm>
                <a:off x="1116699" y="1116701"/>
                <a:ext cx="291315" cy="940474"/>
                <a:chOff x="1149067" y="472114"/>
                <a:chExt cx="404603" cy="986250"/>
              </a:xfrm>
              <a:grpFill/>
            </p:grpSpPr>
            <p:sp>
              <p:nvSpPr>
                <p:cNvPr id="26" name="Forma livre 25"/>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7" name="Forma livre 2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8" name="Forma livre 2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9" name="Forma livre 28"/>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30" name="Forma livre 29"/>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1" name="Forma livre 30"/>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623570" y="1523365"/>
            <a:ext cx="10944225" cy="145097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6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Desvantagens</a:t>
            </a:r>
            <a:endParaRPr lang="pt-BR" altLang="en-US" sz="36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algn="l"/>
            <a:r>
              <a:rPr lang="pt-BR" altLang="en-US" sz="3600" b="1">
                <a:solidFill>
                  <a:srgbClr val="002060"/>
                </a:solidFill>
                <a:latin typeface="Comic Sans MS" panose="030F0702030302020204" pitchFamily="66" charset="0"/>
                <a:cs typeface="Comic Sans MS" panose="030F0702030302020204" pitchFamily="66" charset="0"/>
              </a:rPr>
              <a:t>é mais lento que transistores Bipolares </a:t>
            </a:r>
            <a:endParaRPr lang="pt-BR" altLang="en-US" sz="3200">
              <a:latin typeface="Comic Sans MS" panose="030F0702030302020204" pitchFamily="66" charset="0"/>
              <a:cs typeface="Comic Sans MS" panose="030F0702030302020204" pitchFamily="66" charset="0"/>
            </a:endParaRPr>
          </a:p>
        </p:txBody>
      </p:sp>
      <p:sp>
        <p:nvSpPr>
          <p:cNvPr id="41" name="CaixaDeTexto 40"/>
          <p:cNvSpPr txBox="1"/>
          <p:nvPr/>
        </p:nvSpPr>
        <p:spPr>
          <a:xfrm>
            <a:off x="5253990" y="2877820"/>
            <a:ext cx="6783705" cy="521970"/>
          </a:xfrm>
          <a:prstGeom prst="rect">
            <a:avLst/>
          </a:prstGeom>
          <a:noFill/>
          <a:ln w="22225">
            <a:solidFill>
              <a:srgbClr val="FFFF00"/>
            </a:solidFill>
          </a:ln>
        </p:spPr>
        <p:txBody>
          <a:bodyPr wrap="square" rtlCol="0">
            <a:spAutoFit/>
          </a:bodyPr>
          <a:lstStyle/>
          <a:p>
            <a:r>
              <a:rPr lang="pt-BR" sz="2400" dirty="0" smtClean="0">
                <a:latin typeface="Comic Sans MS" panose="030F0702030302020204" pitchFamily="66" charset="0"/>
                <a:cs typeface="Comic Sans MS" panose="030F0702030302020204" pitchFamily="66" charset="0"/>
              </a:rPr>
              <a:t>NMOS:</a:t>
            </a:r>
            <a:r>
              <a:rPr lang="pt-BR" sz="2800" dirty="0" smtClean="0">
                <a:latin typeface="Comic Sans MS" panose="030F0702030302020204" pitchFamily="66" charset="0"/>
                <a:cs typeface="Comic Sans MS" panose="030F0702030302020204" pitchFamily="66" charset="0"/>
              </a:rPr>
              <a:t>  </a:t>
            </a:r>
            <a:r>
              <a:rPr lang="pt-BR" sz="2800" b="1" dirty="0" smtClean="0">
                <a:latin typeface="Comic Sans MS" panose="030F0702030302020204" pitchFamily="66" charset="0"/>
                <a:cs typeface="Comic Sans MS" panose="030F0702030302020204" pitchFamily="66" charset="0"/>
              </a:rPr>
              <a:t>Id = </a:t>
            </a:r>
            <a:r>
              <a:rPr lang="pt-BR" sz="2800" b="1" dirty="0" err="1" smtClean="0">
                <a:latin typeface="Symbol" panose="05050102010706020507" pitchFamily="18" charset="2"/>
                <a:cs typeface="Comic Sans MS" panose="030F0702030302020204" pitchFamily="66" charset="0"/>
              </a:rPr>
              <a:t>m</a:t>
            </a:r>
            <a:r>
              <a:rPr lang="pt-BR" sz="2800" b="1" baseline="-25000" dirty="0" err="1" smtClean="0">
                <a:latin typeface="Comic Sans MS" panose="030F0702030302020204" pitchFamily="66" charset="0"/>
                <a:cs typeface="Comic Sans MS" panose="030F0702030302020204" pitchFamily="66" charset="0"/>
              </a:rPr>
              <a:t>n</a:t>
            </a:r>
            <a:r>
              <a:rPr lang="pt-BR" sz="2800" b="1" dirty="0" err="1" smtClean="0">
                <a:latin typeface="Comic Sans MS" panose="030F0702030302020204" pitchFamily="66" charset="0"/>
                <a:cs typeface="Comic Sans MS" panose="030F0702030302020204" pitchFamily="66" charset="0"/>
              </a:rPr>
              <a:t>C</a:t>
            </a:r>
            <a:r>
              <a:rPr lang="pt-BR" sz="2800" b="1" baseline="-25000" dirty="0" err="1" smtClean="0">
                <a:latin typeface="Comic Sans MS" panose="030F0702030302020204" pitchFamily="66" charset="0"/>
                <a:cs typeface="Comic Sans MS" panose="030F0702030302020204" pitchFamily="66" charset="0"/>
              </a:rPr>
              <a:t>OX</a:t>
            </a:r>
            <a:r>
              <a:rPr lang="pt-BR" sz="2800" b="1" dirty="0" smtClean="0">
                <a:latin typeface="Comic Sans MS" panose="030F0702030302020204" pitchFamily="66" charset="0"/>
                <a:cs typeface="Comic Sans MS" panose="030F0702030302020204" pitchFamily="66" charset="0"/>
              </a:rPr>
              <a:t>(W/2L)</a:t>
            </a:r>
            <a:r>
              <a:rPr lang="pt-BR" sz="2800" b="1" dirty="0" smtClean="0">
                <a:latin typeface="Cambria Math" panose="02040503050406030204" pitchFamily="18" charset="0"/>
                <a:cs typeface="Cambria Math" panose="02040503050406030204" pitchFamily="18" charset="0"/>
              </a:rPr>
              <a:t>∙</a:t>
            </a:r>
            <a:r>
              <a:rPr lang="pt-BR" sz="2800" b="1" dirty="0" smtClean="0">
                <a:latin typeface="Comic Sans MS" panose="030F0702030302020204" pitchFamily="66" charset="0"/>
                <a:cs typeface="Comic Sans MS" panose="030F0702030302020204" pitchFamily="66" charset="0"/>
              </a:rPr>
              <a:t>(V</a:t>
            </a:r>
            <a:r>
              <a:rPr lang="pt-BR" sz="2800" b="1" baseline="-25000" dirty="0" smtClean="0">
                <a:latin typeface="Comic Sans MS" panose="030F0702030302020204" pitchFamily="66" charset="0"/>
                <a:cs typeface="Comic Sans MS" panose="030F0702030302020204" pitchFamily="66" charset="0"/>
              </a:rPr>
              <a:t>GS</a:t>
            </a:r>
            <a:r>
              <a:rPr lang="pt-BR" sz="2800" b="1" dirty="0" smtClean="0">
                <a:latin typeface="Comic Sans MS" panose="030F0702030302020204" pitchFamily="66" charset="0"/>
                <a:cs typeface="Comic Sans MS" panose="030F0702030302020204" pitchFamily="66" charset="0"/>
              </a:rPr>
              <a:t> – V</a:t>
            </a:r>
            <a:r>
              <a:rPr lang="pt-BR" sz="2800" b="1" baseline="-25000" dirty="0" smtClean="0">
                <a:latin typeface="Comic Sans MS" panose="030F0702030302020204" pitchFamily="66" charset="0"/>
                <a:cs typeface="Comic Sans MS" panose="030F0702030302020204" pitchFamily="66" charset="0"/>
              </a:rPr>
              <a:t>TN</a:t>
            </a:r>
            <a:r>
              <a:rPr lang="pt-BR" sz="2800" b="1" dirty="0" smtClean="0">
                <a:latin typeface="Comic Sans MS" panose="030F0702030302020204" pitchFamily="66" charset="0"/>
                <a:cs typeface="Comic Sans MS" panose="030F0702030302020204" pitchFamily="66" charset="0"/>
              </a:rPr>
              <a:t>)</a:t>
            </a:r>
            <a:r>
              <a:rPr lang="pt-BR" sz="2800" b="1" baseline="30000" dirty="0" smtClean="0">
                <a:latin typeface="Comic Sans MS" panose="030F0702030302020204" pitchFamily="66" charset="0"/>
                <a:cs typeface="Comic Sans MS" panose="030F0702030302020204" pitchFamily="66" charset="0"/>
              </a:rPr>
              <a:t>2</a:t>
            </a:r>
            <a:endParaRPr lang="pt-BR" sz="2800" b="1" baseline="30000" dirty="0" smtClean="0">
              <a:latin typeface="Comic Sans MS" panose="030F0702030302020204" pitchFamily="66" charset="0"/>
              <a:cs typeface="Comic Sans MS" panose="030F0702030302020204" pitchFamily="66" charset="0"/>
            </a:endParaRPr>
          </a:p>
        </p:txBody>
      </p:sp>
      <p:sp>
        <p:nvSpPr>
          <p:cNvPr id="19" name="CaixaDeTexto 18"/>
          <p:cNvSpPr txBox="1"/>
          <p:nvPr/>
        </p:nvSpPr>
        <p:spPr>
          <a:xfrm>
            <a:off x="203457" y="2878024"/>
            <a:ext cx="4697095" cy="521970"/>
          </a:xfrm>
          <a:prstGeom prst="rect">
            <a:avLst/>
          </a:prstGeom>
          <a:noFill/>
          <a:ln w="19050">
            <a:solidFill>
              <a:srgbClr val="FFFF00"/>
            </a:solidFill>
          </a:ln>
        </p:spPr>
        <p:txBody>
          <a:bodyPr wrap="none" rtlCol="0">
            <a:spAutoFit/>
          </a:bodyPr>
          <a:lstStyle/>
          <a:p>
            <a:r>
              <a:rPr lang="pt-BR" sz="2400" dirty="0" smtClean="0">
                <a:latin typeface="Comic Sans MS" panose="030F0702030302020204" pitchFamily="66" charset="0"/>
                <a:cs typeface="Comic Sans MS" panose="030F0702030302020204" pitchFamily="66" charset="0"/>
              </a:rPr>
              <a:t>Bipolar:</a:t>
            </a:r>
            <a:r>
              <a:rPr lang="pt-BR" sz="2800" dirty="0" smtClean="0">
                <a:latin typeface="Comic Sans MS" panose="030F0702030302020204" pitchFamily="66" charset="0"/>
                <a:cs typeface="Comic Sans MS" panose="030F0702030302020204" pitchFamily="66" charset="0"/>
              </a:rPr>
              <a:t> </a:t>
            </a:r>
            <a:r>
              <a:rPr lang="pt-BR" sz="2800" b="1" dirty="0" err="1" smtClean="0">
                <a:latin typeface="Comic Sans MS" panose="030F0702030302020204" pitchFamily="66" charset="0"/>
                <a:cs typeface="Comic Sans MS" panose="030F0702030302020204" pitchFamily="66" charset="0"/>
              </a:rPr>
              <a:t>Ic</a:t>
            </a:r>
            <a:r>
              <a:rPr lang="pt-BR" sz="2800" b="1" dirty="0" smtClean="0">
                <a:latin typeface="Comic Sans MS" panose="030F0702030302020204" pitchFamily="66" charset="0"/>
                <a:cs typeface="Comic Sans MS" panose="030F0702030302020204" pitchFamily="66" charset="0"/>
              </a:rPr>
              <a:t> = </a:t>
            </a:r>
            <a:r>
              <a:rPr lang="pt-BR" sz="2800" b="1" dirty="0" err="1" smtClean="0">
                <a:latin typeface="Comic Sans MS" panose="030F0702030302020204" pitchFamily="66" charset="0"/>
                <a:cs typeface="Comic Sans MS" panose="030F0702030302020204" pitchFamily="66" charset="0"/>
              </a:rPr>
              <a:t>Is</a:t>
            </a:r>
            <a:r>
              <a:rPr lang="pt-BR" sz="2800" b="1" dirty="0" smtClean="0">
                <a:latin typeface="Cambria Math" panose="02040503050406030204" pitchFamily="18" charset="0"/>
                <a:cs typeface="Cambria Math" panose="02040503050406030204" pitchFamily="18" charset="0"/>
              </a:rPr>
              <a:t>∙</a:t>
            </a:r>
            <a:r>
              <a:rPr lang="pt-BR" sz="2800" b="1" dirty="0" smtClean="0">
                <a:latin typeface="Comic Sans MS" panose="030F0702030302020204" pitchFamily="66" charset="0"/>
                <a:cs typeface="Comic Sans MS" panose="030F0702030302020204" pitchFamily="66" charset="0"/>
              </a:rPr>
              <a:t>e</a:t>
            </a:r>
            <a:r>
              <a:rPr lang="pt-BR" sz="2800" b="1" dirty="0" err="1" smtClean="0">
                <a:latin typeface="Comic Sans MS" panose="030F0702030302020204" pitchFamily="66" charset="0"/>
                <a:cs typeface="Comic Sans MS" panose="030F0702030302020204" pitchFamily="66" charset="0"/>
              </a:rPr>
              <a:t>xp</a:t>
            </a:r>
            <a:r>
              <a:rPr lang="pt-BR" sz="2800" b="1" dirty="0" smtClean="0">
                <a:latin typeface="Comic Sans MS" panose="030F0702030302020204" pitchFamily="66" charset="0"/>
                <a:cs typeface="Comic Sans MS" panose="030F0702030302020204" pitchFamily="66" charset="0"/>
              </a:rPr>
              <a:t>(</a:t>
            </a:r>
            <a:r>
              <a:rPr lang="pt-BR" sz="2800" b="1" dirty="0" err="1" smtClean="0">
                <a:latin typeface="Comic Sans MS" panose="030F0702030302020204" pitchFamily="66" charset="0"/>
                <a:cs typeface="Comic Sans MS" panose="030F0702030302020204" pitchFamily="66" charset="0"/>
              </a:rPr>
              <a:t>V</a:t>
            </a:r>
            <a:r>
              <a:rPr lang="pt-BR" sz="2800" b="1" baseline="-25000" dirty="0" err="1" smtClean="0">
                <a:latin typeface="Comic Sans MS" panose="030F0702030302020204" pitchFamily="66" charset="0"/>
                <a:cs typeface="Comic Sans MS" panose="030F0702030302020204" pitchFamily="66" charset="0"/>
              </a:rPr>
              <a:t>be</a:t>
            </a:r>
            <a:r>
              <a:rPr lang="pt-BR" sz="2800" b="1" dirty="0" smtClean="0">
                <a:latin typeface="Comic Sans MS" panose="030F0702030302020204" pitchFamily="66" charset="0"/>
                <a:cs typeface="Comic Sans MS" panose="030F0702030302020204" pitchFamily="66" charset="0"/>
              </a:rPr>
              <a:t>/U</a:t>
            </a:r>
            <a:r>
              <a:rPr lang="pt-BR" sz="2800" b="1" baseline="-25000" dirty="0" smtClean="0">
                <a:latin typeface="Comic Sans MS" panose="030F0702030302020204" pitchFamily="66" charset="0"/>
                <a:cs typeface="Comic Sans MS" panose="030F0702030302020204" pitchFamily="66" charset="0"/>
              </a:rPr>
              <a:t>T</a:t>
            </a:r>
            <a:r>
              <a:rPr lang="pt-BR" sz="2800" b="1" dirty="0" smtClean="0">
                <a:latin typeface="Comic Sans MS" panose="030F0702030302020204" pitchFamily="66" charset="0"/>
                <a:cs typeface="Comic Sans MS" panose="030F0702030302020204" pitchFamily="66" charset="0"/>
              </a:rPr>
              <a:t>)</a:t>
            </a:r>
            <a:endParaRPr lang="pt-BR" sz="2800" b="1" dirty="0" smtClean="0">
              <a:latin typeface="Comic Sans MS" panose="030F0702030302020204" pitchFamily="66" charset="0"/>
              <a:cs typeface="Comic Sans MS" panose="030F0702030302020204" pitchFamily="66" charset="0"/>
            </a:endParaRPr>
          </a:p>
        </p:txBody>
      </p:sp>
      <p:sp>
        <p:nvSpPr>
          <p:cNvPr id="4" name="Espaço Reservado para Conteúdo 2"/>
          <p:cNvSpPr>
            <a:spLocks noGrp="1"/>
          </p:cNvSpPr>
          <p:nvPr/>
        </p:nvSpPr>
        <p:spPr>
          <a:xfrm>
            <a:off x="863600" y="3597910"/>
            <a:ext cx="10944225" cy="300609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pt-BR" altLang="en-US" b="1" dirty="0">
                <a:solidFill>
                  <a:srgbClr val="C00000"/>
                </a:solidFill>
                <a:latin typeface="Comic Sans MS" panose="030F0702030302020204" pitchFamily="66" charset="0"/>
                <a:cs typeface="Comic Sans MS" panose="030F0702030302020204" pitchFamily="66" charset="0"/>
              </a:rPr>
              <a:t>I</a:t>
            </a:r>
            <a:r>
              <a:rPr lang="pt-BR" altLang="en-US" b="1" baseline="-25000" dirty="0">
                <a:solidFill>
                  <a:srgbClr val="C00000"/>
                </a:solidFill>
                <a:latin typeface="Comic Sans MS" panose="030F0702030302020204" pitchFamily="66" charset="0"/>
                <a:cs typeface="Comic Sans MS" panose="030F0702030302020204" pitchFamily="66" charset="0"/>
              </a:rPr>
              <a:t>S</a:t>
            </a:r>
            <a:r>
              <a:rPr lang="pt-BR" altLang="en-US" b="1" dirty="0">
                <a:solidFill>
                  <a:srgbClr val="C00000"/>
                </a:solidFill>
                <a:latin typeface="Comic Sans MS" panose="030F0702030302020204" pitchFamily="66" charset="0"/>
                <a:cs typeface="Comic Sans MS" panose="030F0702030302020204" pitchFamily="66" charset="0"/>
              </a:rPr>
              <a:t> :valor fixo, depende do tamanho do transistor</a:t>
            </a:r>
            <a:endParaRPr lang="pt-BR" altLang="en-US" b="1" dirty="0">
              <a:solidFill>
                <a:srgbClr val="C00000"/>
              </a:solidFill>
              <a:latin typeface="Comic Sans MS" panose="030F0702030302020204" pitchFamily="66" charset="0"/>
              <a:cs typeface="Comic Sans MS" panose="030F0702030302020204" pitchFamily="66" charset="0"/>
            </a:endParaRPr>
          </a:p>
          <a:p>
            <a:pPr algn="l"/>
            <a:r>
              <a:rPr lang="pt-BR" altLang="en-US" b="1" dirty="0">
                <a:solidFill>
                  <a:srgbClr val="C00000"/>
                </a:solidFill>
                <a:latin typeface="Comic Sans MS" panose="030F0702030302020204" pitchFamily="66" charset="0"/>
                <a:cs typeface="Comic Sans MS" panose="030F0702030302020204" pitchFamily="66" charset="0"/>
              </a:rPr>
              <a:t>U</a:t>
            </a:r>
            <a:r>
              <a:rPr lang="pt-BR" altLang="en-US" b="1" baseline="-25000" dirty="0">
                <a:solidFill>
                  <a:srgbClr val="C00000"/>
                </a:solidFill>
                <a:latin typeface="Comic Sans MS" panose="030F0702030302020204" pitchFamily="66" charset="0"/>
                <a:cs typeface="Comic Sans MS" panose="030F0702030302020204" pitchFamily="66" charset="0"/>
              </a:rPr>
              <a:t>T</a:t>
            </a:r>
            <a:r>
              <a:rPr lang="pt-BR" altLang="en-US" b="1" dirty="0">
                <a:solidFill>
                  <a:srgbClr val="C00000"/>
                </a:solidFill>
                <a:latin typeface="Comic Sans MS" panose="030F0702030302020204" pitchFamily="66" charset="0"/>
                <a:cs typeface="Comic Sans MS" panose="030F0702030302020204" pitchFamily="66" charset="0"/>
              </a:rPr>
              <a:t> : tensão </a:t>
            </a:r>
            <a:r>
              <a:rPr lang="pt-BR" altLang="en-US" b="1" dirty="0" smtClean="0">
                <a:solidFill>
                  <a:srgbClr val="C00000"/>
                </a:solidFill>
                <a:latin typeface="Comic Sans MS" panose="030F0702030302020204" pitchFamily="66" charset="0"/>
                <a:cs typeface="Comic Sans MS" panose="030F0702030302020204" pitchFamily="66" charset="0"/>
              </a:rPr>
              <a:t>térmica </a:t>
            </a:r>
            <a:r>
              <a:rPr lang="pt-BR" altLang="en-US" b="1" dirty="0">
                <a:solidFill>
                  <a:srgbClr val="C00000"/>
                </a:solidFill>
                <a:latin typeface="Comic Sans MS" panose="030F0702030302020204" pitchFamily="66" charset="0"/>
                <a:cs typeface="Comic Sans MS" panose="030F0702030302020204" pitchFamily="66" charset="0"/>
              </a:rPr>
              <a:t>= </a:t>
            </a:r>
            <a:r>
              <a:rPr lang="pt-BR" altLang="en-US" b="1" dirty="0" err="1">
                <a:solidFill>
                  <a:srgbClr val="C00000"/>
                </a:solidFill>
                <a:latin typeface="Comic Sans MS" panose="030F0702030302020204" pitchFamily="66" charset="0"/>
                <a:cs typeface="Comic Sans MS" panose="030F0702030302020204" pitchFamily="66" charset="0"/>
              </a:rPr>
              <a:t>kT</a:t>
            </a:r>
            <a:r>
              <a:rPr lang="pt-BR" altLang="en-US" b="1" dirty="0">
                <a:solidFill>
                  <a:srgbClr val="C00000"/>
                </a:solidFill>
                <a:latin typeface="Comic Sans MS" panose="030F0702030302020204" pitchFamily="66" charset="0"/>
                <a:cs typeface="Comic Sans MS" panose="030F0702030302020204" pitchFamily="66" charset="0"/>
              </a:rPr>
              <a:t>/q </a:t>
            </a:r>
            <a:endParaRPr lang="pt-BR" altLang="en-US" b="1" dirty="0">
              <a:solidFill>
                <a:srgbClr val="C00000"/>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altLang="en-US" b="1" dirty="0" err="1">
                <a:solidFill>
                  <a:srgbClr val="C00000"/>
                </a:solidFill>
                <a:latin typeface="Symbol" panose="05050102010706020507" charset="0"/>
                <a:cs typeface="Symbol" panose="05050102010706020507" charset="0"/>
              </a:rPr>
              <a:t>m</a:t>
            </a:r>
            <a:r>
              <a:rPr lang="pt-BR" altLang="en-US" b="1" baseline="-25000" dirty="0" err="1">
                <a:solidFill>
                  <a:srgbClr val="C00000"/>
                </a:solidFill>
                <a:latin typeface="Comic Sans MS" panose="030F0702030302020204" pitchFamily="66" charset="0"/>
                <a:cs typeface="Comic Sans MS" panose="030F0702030302020204" pitchFamily="66" charset="0"/>
              </a:rPr>
              <a:t>n</a:t>
            </a:r>
            <a:r>
              <a:rPr lang="pt-BR" altLang="en-US" b="1" dirty="0">
                <a:solidFill>
                  <a:srgbClr val="C00000"/>
                </a:solidFill>
                <a:latin typeface="Comic Sans MS" panose="030F0702030302020204" pitchFamily="66" charset="0"/>
                <a:cs typeface="Comic Sans MS" panose="030F0702030302020204" pitchFamily="66" charset="0"/>
              </a:rPr>
              <a:t>: mobilidade dos </a:t>
            </a:r>
            <a:r>
              <a:rPr lang="pt-BR" altLang="en-US" b="1" dirty="0" smtClean="0">
                <a:solidFill>
                  <a:srgbClr val="C00000"/>
                </a:solidFill>
                <a:latin typeface="Comic Sans MS" panose="030F0702030302020204" pitchFamily="66" charset="0"/>
                <a:cs typeface="Comic Sans MS" panose="030F0702030302020204" pitchFamily="66" charset="0"/>
              </a:rPr>
              <a:t>elétrons </a:t>
            </a:r>
            <a:r>
              <a:rPr lang="pt-BR" altLang="en-US" b="1" dirty="0">
                <a:solidFill>
                  <a:srgbClr val="C00000"/>
                </a:solidFill>
                <a:latin typeface="Comic Sans MS" panose="030F0702030302020204" pitchFamily="66" charset="0"/>
                <a:cs typeface="Comic Sans MS" panose="030F0702030302020204" pitchFamily="66" charset="0"/>
              </a:rPr>
              <a:t>(para NMOS)</a:t>
            </a:r>
            <a:endParaRPr lang="pt-BR" altLang="en-US" b="1" dirty="0">
              <a:solidFill>
                <a:srgbClr val="C00000"/>
              </a:solidFill>
              <a:latin typeface="Comic Sans MS" panose="030F0702030302020204" pitchFamily="66" charset="0"/>
              <a:cs typeface="Comic Sans MS" panose="030F0702030302020204" pitchFamily="66" charset="0"/>
            </a:endParaRPr>
          </a:p>
          <a:p>
            <a:pPr algn="l"/>
            <a:r>
              <a:rPr lang="pt-BR" altLang="en-US" b="1" dirty="0">
                <a:solidFill>
                  <a:srgbClr val="C00000"/>
                </a:solidFill>
                <a:latin typeface="Comic Sans MS" panose="030F0702030302020204" pitchFamily="66" charset="0"/>
                <a:cs typeface="Comic Sans MS" panose="030F0702030302020204" pitchFamily="66" charset="0"/>
              </a:rPr>
              <a:t>V</a:t>
            </a:r>
            <a:r>
              <a:rPr lang="pt-BR" altLang="en-US" b="1" baseline="-25000" dirty="0">
                <a:solidFill>
                  <a:srgbClr val="C00000"/>
                </a:solidFill>
                <a:latin typeface="Comic Sans MS" panose="030F0702030302020204" pitchFamily="66" charset="0"/>
                <a:cs typeface="Comic Sans MS" panose="030F0702030302020204" pitchFamily="66" charset="0"/>
              </a:rPr>
              <a:t>TN</a:t>
            </a:r>
            <a:r>
              <a:rPr lang="pt-BR" altLang="en-US" b="1" dirty="0">
                <a:solidFill>
                  <a:srgbClr val="C00000"/>
                </a:solidFill>
                <a:latin typeface="Comic Sans MS" panose="030F0702030302020204" pitchFamily="66" charset="0"/>
                <a:cs typeface="Comic Sans MS" panose="030F0702030302020204" pitchFamily="66" charset="0"/>
              </a:rPr>
              <a:t> : tensão de </a:t>
            </a:r>
            <a:r>
              <a:rPr lang="pt-BR" altLang="en-US" b="1" dirty="0" err="1" smtClean="0">
                <a:solidFill>
                  <a:srgbClr val="C00000"/>
                </a:solidFill>
                <a:latin typeface="Comic Sans MS" panose="030F0702030302020204" pitchFamily="66" charset="0"/>
                <a:cs typeface="Comic Sans MS" panose="030F0702030302020204" pitchFamily="66" charset="0"/>
              </a:rPr>
              <a:t>threshold</a:t>
            </a:r>
            <a:r>
              <a:rPr lang="pt-BR" altLang="en-US" b="1" dirty="0" smtClean="0">
                <a:solidFill>
                  <a:srgbClr val="C00000"/>
                </a:solidFill>
                <a:latin typeface="Comic Sans MS" panose="030F0702030302020204" pitchFamily="66" charset="0"/>
                <a:cs typeface="Comic Sans MS" panose="030F0702030302020204" pitchFamily="66" charset="0"/>
              </a:rPr>
              <a:t> </a:t>
            </a:r>
            <a:r>
              <a:rPr lang="pt-BR" altLang="en-US" b="1" dirty="0">
                <a:solidFill>
                  <a:srgbClr val="C00000"/>
                </a:solidFill>
                <a:latin typeface="Comic Sans MS" panose="030F0702030302020204" pitchFamily="66" charset="0"/>
                <a:cs typeface="Comic Sans MS" panose="030F0702030302020204" pitchFamily="66" charset="0"/>
              </a:rPr>
              <a:t>(varia, sendo da ordem de 0,3V a 0,4V para tecnologias mais avançadas)</a:t>
            </a:r>
            <a:endParaRPr lang="pt-BR" altLang="en-US" b="1" dirty="0">
              <a:solidFill>
                <a:srgbClr val="C00000"/>
              </a:solidFill>
              <a:latin typeface="Comic Sans MS" panose="030F0702030302020204" pitchFamily="66" charset="0"/>
              <a:cs typeface="Comic Sans MS" panose="030F0702030302020204" pitchFamily="66" charset="0"/>
            </a:endParaRPr>
          </a:p>
          <a:p>
            <a:pPr algn="l"/>
            <a:r>
              <a:rPr lang="pt-BR" altLang="en-US" b="1" dirty="0">
                <a:solidFill>
                  <a:srgbClr val="C00000"/>
                </a:solidFill>
                <a:latin typeface="Comic Sans MS" panose="030F0702030302020204" pitchFamily="66" charset="0"/>
                <a:cs typeface="Comic Sans MS" panose="030F0702030302020204" pitchFamily="66" charset="0"/>
              </a:rPr>
              <a:t>C</a:t>
            </a:r>
            <a:r>
              <a:rPr lang="pt-BR" altLang="en-US" b="1" baseline="-25000" dirty="0">
                <a:solidFill>
                  <a:srgbClr val="C00000"/>
                </a:solidFill>
                <a:latin typeface="Comic Sans MS" panose="030F0702030302020204" pitchFamily="66" charset="0"/>
                <a:cs typeface="Comic Sans MS" panose="030F0702030302020204" pitchFamily="66" charset="0"/>
              </a:rPr>
              <a:t>OX</a:t>
            </a:r>
            <a:r>
              <a:rPr lang="pt-BR" altLang="en-US" b="1" dirty="0">
                <a:solidFill>
                  <a:srgbClr val="C00000"/>
                </a:solidFill>
                <a:latin typeface="Comic Sans MS" panose="030F0702030302020204" pitchFamily="66" charset="0"/>
                <a:cs typeface="Comic Sans MS" panose="030F0702030302020204" pitchFamily="66" charset="0"/>
              </a:rPr>
              <a:t>: </a:t>
            </a:r>
            <a:r>
              <a:rPr lang="pt-BR" altLang="en-US" b="1" dirty="0" smtClean="0">
                <a:solidFill>
                  <a:srgbClr val="C00000"/>
                </a:solidFill>
                <a:latin typeface="Comic Sans MS" panose="030F0702030302020204" pitchFamily="66" charset="0"/>
                <a:cs typeface="Comic Sans MS" panose="030F0702030302020204" pitchFamily="66" charset="0"/>
              </a:rPr>
              <a:t>capacitância </a:t>
            </a:r>
            <a:r>
              <a:rPr lang="pt-BR" altLang="en-US" b="1" dirty="0">
                <a:solidFill>
                  <a:srgbClr val="C00000"/>
                </a:solidFill>
                <a:latin typeface="Comic Sans MS" panose="030F0702030302020204" pitchFamily="66" charset="0"/>
                <a:cs typeface="Comic Sans MS" panose="030F0702030302020204" pitchFamily="66" charset="0"/>
              </a:rPr>
              <a:t>por unidade de á</a:t>
            </a:r>
            <a:r>
              <a:rPr lang="pt-BR" altLang="en-US" b="1" dirty="0" smtClean="0">
                <a:solidFill>
                  <a:srgbClr val="C00000"/>
                </a:solidFill>
                <a:latin typeface="Comic Sans MS" panose="030F0702030302020204" pitchFamily="66" charset="0"/>
                <a:cs typeface="Comic Sans MS" panose="030F0702030302020204" pitchFamily="66" charset="0"/>
              </a:rPr>
              <a:t>rea </a:t>
            </a:r>
            <a:r>
              <a:rPr lang="pt-BR" altLang="en-US" b="1" dirty="0">
                <a:solidFill>
                  <a:srgbClr val="C00000"/>
                </a:solidFill>
                <a:latin typeface="Comic Sans MS" panose="030F0702030302020204" pitchFamily="66" charset="0"/>
                <a:cs typeface="Comic Sans MS" panose="030F0702030302020204" pitchFamily="66" charset="0"/>
              </a:rPr>
              <a:t>do </a:t>
            </a:r>
            <a:r>
              <a:rPr lang="pt-BR" altLang="en-US" b="1" dirty="0" err="1">
                <a:solidFill>
                  <a:srgbClr val="C00000"/>
                </a:solidFill>
                <a:latin typeface="Comic Sans MS" panose="030F0702030302020204" pitchFamily="66" charset="0"/>
                <a:cs typeface="Comic Sans MS" panose="030F0702030302020204" pitchFamily="66" charset="0"/>
              </a:rPr>
              <a:t>gate</a:t>
            </a:r>
            <a:endParaRPr lang="pt-BR" altLang="en-US" b="1" dirty="0">
              <a:solidFill>
                <a:srgbClr val="C00000"/>
              </a:solidFill>
              <a:latin typeface="Comic Sans MS" panose="030F0702030302020204" pitchFamily="66" charset="0"/>
              <a:cs typeface="Comic Sans MS" panose="030F0702030302020204" pitchFamily="66" charset="0"/>
            </a:endParaRPr>
          </a:p>
        </p:txBody>
      </p:sp>
      <p:sp>
        <p:nvSpPr>
          <p:cNvPr id="5" name="Rectangle 4">
            <a:hlinkClick r:id=""/>
          </p:cNvPr>
          <p:cNvSpPr>
            <a:spLocks noChangeArrowheads="1"/>
          </p:cNvSpPr>
          <p:nvPr/>
        </p:nvSpPr>
        <p:spPr bwMode="auto">
          <a:xfrm>
            <a:off x="1487805" y="539115"/>
            <a:ext cx="8862060"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Vantagens e Desvantagens </a:t>
            </a: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SimSun" panose="02010600030101010101" pitchFamily="2" charset="-122"/>
                <a:ea typeface="SimSun" panose="02010600030101010101" pitchFamily="2" charset="-122"/>
                <a:cs typeface="+mn-cs"/>
              </a:rPr>
              <a:t>－</a:t>
            </a: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 MOS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1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9" name="Caixa de Texto 5"/>
              <p:cNvSpPr txBox="1"/>
              <p:nvPr/>
            </p:nvSpPr>
            <p:spPr>
              <a:xfrm>
                <a:off x="6752590" y="1814830"/>
                <a:ext cx="2790825" cy="476250"/>
              </a:xfrm>
              <a:prstGeom prst="rect">
                <a:avLst/>
              </a:prstGeom>
              <a:noFill/>
              <a:ln w="41275">
                <a:solidFill>
                  <a:srgbClr val="FFFF00"/>
                </a:solid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6752590" y="1814830"/>
                <a:ext cx="2790825" cy="476250"/>
              </a:xfrm>
              <a:prstGeom prst="rect">
                <a:avLst/>
              </a:prstGeom>
              <a:blipFill rotWithShape="1">
                <a:blip r:embed="rId1"/>
                <a:stretch>
                  <a:fillRect l="-751" t="-6400" r="-728" b="-4267"/>
                </a:stretch>
              </a:blipFill>
              <a:ln w="41275">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 de Texto 5"/>
              <p:cNvSpPr txBox="1"/>
              <p:nvPr/>
            </p:nvSpPr>
            <p:spPr>
              <a:xfrm>
                <a:off x="6625590" y="2661285"/>
                <a:ext cx="5113020" cy="84074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6625590" y="2661285"/>
                <a:ext cx="5113020" cy="840740"/>
              </a:xfrm>
              <a:prstGeom prst="rect">
                <a:avLst/>
              </a:prstGeom>
              <a:blipFill rotWithShape="1">
                <a:blip r:embed="rId2"/>
                <a:stretch>
                  <a:fillRect l="-373" t="-3625" r="-373" b="-2266"/>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2832100" y="4457700"/>
                <a:ext cx="714629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pt-BR" altLang="en-US"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832100" y="4457700"/>
                <a:ext cx="7146290" cy="840740"/>
              </a:xfrm>
              <a:prstGeom prst="rect">
                <a:avLst/>
              </a:prstGeom>
              <a:blipFill rotWithShape="1">
                <a:blip r:embed="rId3"/>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5"/>
              <p:cNvSpPr txBox="1"/>
              <p:nvPr/>
            </p:nvSpPr>
            <p:spPr>
              <a:xfrm>
                <a:off x="3025775" y="5457825"/>
                <a:ext cx="7146290"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m:rPr>
                          <m:sty m:val="p"/>
                        </m:rPr>
                        <a:rPr lang="en-US" altLang="pt-BR" sz="2400">
                          <a:latin typeface="Cambria Math" panose="02040503050406030204" pitchFamily="18" charset="0"/>
                          <a:cs typeface="Cambria Math" panose="02040503050406030204" pitchFamily="18" charset="0"/>
                          <a:sym typeface="+mn-ea"/>
                        </a:rPr>
                        <m:t>s</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5" name="Caixa de Texto 5"/>
              <p:cNvSpPr txBox="1">
                <a:spLocks noRot="1" noChangeAspect="1" noMove="1" noResize="1" noEditPoints="1" noAdjustHandles="1" noChangeArrowheads="1" noChangeShapeType="1" noTextEdit="1"/>
              </p:cNvSpPr>
              <p:nvPr/>
            </p:nvSpPr>
            <p:spPr>
              <a:xfrm>
                <a:off x="3025775" y="5457825"/>
                <a:ext cx="7146290" cy="841375"/>
              </a:xfrm>
              <a:prstGeom prst="rect">
                <a:avLst/>
              </a:prstGeom>
              <a:blipFill rotWithShape="1">
                <a:blip r:embed="rId4"/>
                <a:stretch>
                  <a:fillRect t="-3623"/>
                </a:stretch>
              </a:blipFill>
              <a:ln w="38100">
                <a:noFill/>
              </a:ln>
            </p:spPr>
            <p:txBody>
              <a:bodyPr/>
              <a:lstStyle/>
              <a:p>
                <a:r>
                  <a:rPr lang="pt-BR" altLang="en-US">
                    <a:noFill/>
                  </a:rPr>
                  <a:t> </a:t>
                </a:r>
              </a:p>
            </p:txBody>
          </p:sp>
        </mc:Fallback>
      </mc:AlternateContent>
      <p:grpSp>
        <p:nvGrpSpPr>
          <p:cNvPr id="32" name="Grupo 31"/>
          <p:cNvGrpSpPr/>
          <p:nvPr/>
        </p:nvGrpSpPr>
        <p:grpSpPr>
          <a:xfrm>
            <a:off x="200025" y="1483360"/>
            <a:ext cx="5748655" cy="2974340"/>
            <a:chOff x="315" y="2336"/>
            <a:chExt cx="9053" cy="4684"/>
          </a:xfrm>
        </p:grpSpPr>
        <p:sp>
          <p:nvSpPr>
            <p:cNvPr id="9" name="CaixaDeTexto 6"/>
            <p:cNvSpPr txBox="1"/>
            <p:nvPr/>
          </p:nvSpPr>
          <p:spPr>
            <a:xfrm>
              <a:off x="4596" y="2858"/>
              <a:ext cx="606" cy="822"/>
            </a:xfrm>
            <a:prstGeom prst="rect">
              <a:avLst/>
            </a:prstGeom>
            <a:noFill/>
          </p:spPr>
          <p:txBody>
            <a:bodyPr wrap="square" rtlCol="0">
              <a:spAutoFit/>
            </a:bodyPr>
            <a:p>
              <a:r>
                <a:rPr lang="pt-BR" sz="2800" dirty="0"/>
                <a:t>L</a:t>
              </a:r>
              <a:endParaRPr lang="pt-BR" sz="2800" dirty="0"/>
            </a:p>
          </p:txBody>
        </p:sp>
        <p:cxnSp>
          <p:nvCxnSpPr>
            <p:cNvPr id="15" name="Conector Reto 74"/>
            <p:cNvCxnSpPr/>
            <p:nvPr/>
          </p:nvCxnSpPr>
          <p:spPr>
            <a:xfrm>
              <a:off x="4765" y="56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V="1">
              <a:off x="4748" y="4214"/>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25"/>
            <p:cNvGrpSpPr/>
            <p:nvPr/>
          </p:nvGrpSpPr>
          <p:grpSpPr>
            <a:xfrm>
              <a:off x="4460" y="4797"/>
              <a:ext cx="610" cy="870"/>
              <a:chOff x="7555792" y="2647951"/>
              <a:chExt cx="387626" cy="552342"/>
            </a:xfrm>
            <a:solidFill>
              <a:srgbClr val="00B0F0">
                <a:alpha val="97000"/>
              </a:srgbClr>
            </a:solidFill>
          </p:grpSpPr>
          <p:sp>
            <p:nvSpPr>
              <p:cNvPr id="27" name="Elipse 2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9" name="Conector Reto 28"/>
            <p:cNvCxnSpPr/>
            <p:nvPr/>
          </p:nvCxnSpPr>
          <p:spPr>
            <a:xfrm flipH="1">
              <a:off x="1071" y="4232"/>
              <a:ext cx="1361"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rot="16200000">
              <a:off x="6805" y="2151"/>
              <a:ext cx="0" cy="413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a:off x="1053" y="6471"/>
              <a:ext cx="74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V="1">
              <a:off x="1969" y="4213"/>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4" name="Caixa de Texto 33"/>
                <p:cNvSpPr txBox="1"/>
                <p:nvPr/>
              </p:nvSpPr>
              <p:spPr>
                <a:xfrm>
                  <a:off x="4712" y="5494"/>
                  <a:ext cx="1758"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4712" y="5494"/>
                  <a:ext cx="1758" cy="822"/>
                </a:xfrm>
                <a:prstGeom prst="rect">
                  <a:avLst/>
                </a:prstGeom>
                <a:blipFill rotWithShape="1">
                  <a:blip r:embed="rId5"/>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5" name="Caixa de Texto 34"/>
                <p:cNvSpPr txBox="1"/>
                <p:nvPr/>
              </p:nvSpPr>
              <p:spPr>
                <a:xfrm>
                  <a:off x="2130" y="4797"/>
                  <a:ext cx="1054"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2130" y="4797"/>
                  <a:ext cx="1054" cy="919"/>
                </a:xfrm>
                <a:prstGeom prst="rect">
                  <a:avLst/>
                </a:prstGeom>
                <a:blipFill rotWithShape="1">
                  <a:blip r:embed="rId6"/>
                </a:blipFill>
              </p:spPr>
              <p:txBody>
                <a:bodyPr/>
                <a:lstStyle/>
                <a:p>
                  <a:r>
                    <a:rPr lang="pt-BR" altLang="en-US">
                      <a:noFill/>
                    </a:rPr>
                    <a:t> </a:t>
                  </a:r>
                </a:p>
              </p:txBody>
            </p:sp>
          </mc:Fallback>
        </mc:AlternateContent>
        <p:grpSp>
          <p:nvGrpSpPr>
            <p:cNvPr id="36" name="Grupo 35"/>
            <p:cNvGrpSpPr/>
            <p:nvPr/>
          </p:nvGrpSpPr>
          <p:grpSpPr>
            <a:xfrm rot="5400000" flipH="1">
              <a:off x="5733" y="5153"/>
              <a:ext cx="2211" cy="370"/>
              <a:chOff x="4143847" y="3524056"/>
              <a:chExt cx="1404137" cy="255373"/>
            </a:xfrm>
          </p:grpSpPr>
          <p:cxnSp>
            <p:nvCxnSpPr>
              <p:cNvPr id="3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9" name="CaixaDeTexto 47"/>
            <p:cNvSpPr txBox="1"/>
            <p:nvPr/>
          </p:nvSpPr>
          <p:spPr>
            <a:xfrm>
              <a:off x="1261" y="3469"/>
              <a:ext cx="708" cy="72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40" name="Conector Reto 37"/>
            <p:cNvCxnSpPr/>
            <p:nvPr/>
          </p:nvCxnSpPr>
          <p:spPr>
            <a:xfrm>
              <a:off x="6612" y="7020"/>
              <a:ext cx="45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37"/>
            <p:cNvCxnSpPr/>
            <p:nvPr/>
          </p:nvCxnSpPr>
          <p:spPr>
            <a:xfrm rot="16200000">
              <a:off x="6546" y="674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DeTexto 47"/>
            <p:cNvSpPr txBox="1"/>
            <p:nvPr/>
          </p:nvSpPr>
          <p:spPr>
            <a:xfrm>
              <a:off x="8591" y="3439"/>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3" name="Caixa de Texto 42"/>
                <p:cNvSpPr txBox="1"/>
                <p:nvPr/>
              </p:nvSpPr>
              <p:spPr>
                <a:xfrm>
                  <a:off x="6824" y="4884"/>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6824" y="4884"/>
                  <a:ext cx="1477" cy="919"/>
                </a:xfrm>
                <a:prstGeom prst="rect">
                  <a:avLst/>
                </a:prstGeom>
                <a:blipFill rotWithShape="1">
                  <a:blip r:embed="rId7"/>
                </a:blipFill>
              </p:spPr>
              <p:txBody>
                <a:bodyPr/>
                <a:lstStyle/>
                <a:p>
                  <a:r>
                    <a:rPr lang="pt-BR" altLang="en-US">
                      <a:noFill/>
                    </a:rPr>
                    <a:t> </a:t>
                  </a:r>
                </a:p>
              </p:txBody>
            </p:sp>
          </mc:Fallback>
        </mc:AlternateContent>
        <p:sp>
          <p:nvSpPr>
            <p:cNvPr id="44" name="Retângulo 43"/>
            <p:cNvSpPr/>
            <p:nvPr/>
          </p:nvSpPr>
          <p:spPr>
            <a:xfrm rot="5400000" flipH="1">
              <a:off x="1594" y="5047"/>
              <a:ext cx="750" cy="370"/>
            </a:xfrm>
            <a:prstGeom prst="rect">
              <a:avLst/>
            </a:prstGeom>
            <a:solidFill>
              <a:schemeClr val="bg1"/>
            </a:solidFill>
            <a:ln w="22225">
              <a:prstDash val="sysDash"/>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45" name="Grupo 44"/>
            <p:cNvGrpSpPr/>
            <p:nvPr/>
          </p:nvGrpSpPr>
          <p:grpSpPr>
            <a:xfrm rot="5400000">
              <a:off x="-66" y="5001"/>
              <a:ext cx="2241" cy="666"/>
              <a:chOff x="6252457" y="4229187"/>
              <a:chExt cx="1367559" cy="371718"/>
            </a:xfrm>
            <a:solidFill>
              <a:schemeClr val="bg1"/>
            </a:solidFill>
          </p:grpSpPr>
          <p:cxnSp>
            <p:nvCxnSpPr>
              <p:cNvPr id="46"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 name="Grupo 52"/>
            <p:cNvGrpSpPr/>
            <p:nvPr/>
          </p:nvGrpSpPr>
          <p:grpSpPr>
            <a:xfrm rot="5400000">
              <a:off x="7409" y="5030"/>
              <a:ext cx="2241" cy="666"/>
              <a:chOff x="6252457" y="4229187"/>
              <a:chExt cx="1367559" cy="371718"/>
            </a:xfrm>
            <a:solidFill>
              <a:schemeClr val="bg1"/>
            </a:solidFill>
          </p:grpSpPr>
          <p:cxnSp>
            <p:nvCxnSpPr>
              <p:cNvPr id="55"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3" name="Conector Reto 62"/>
            <p:cNvCxnSpPr/>
            <p:nvPr/>
          </p:nvCxnSpPr>
          <p:spPr>
            <a:xfrm flipH="1">
              <a:off x="5973" y="2652"/>
              <a:ext cx="260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V="1">
              <a:off x="8553" y="2610"/>
              <a:ext cx="0" cy="1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flipV="1">
              <a:off x="1071" y="2585"/>
              <a:ext cx="0" cy="1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1023" y="2629"/>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DeTexto 36"/>
            <p:cNvSpPr txBox="1"/>
            <p:nvPr/>
          </p:nvSpPr>
          <p:spPr>
            <a:xfrm>
              <a:off x="8495" y="4677"/>
              <a:ext cx="873" cy="72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87" name="CaixaDeTexto 36"/>
            <p:cNvSpPr txBox="1"/>
            <p:nvPr/>
          </p:nvSpPr>
          <p:spPr>
            <a:xfrm>
              <a:off x="315" y="4557"/>
              <a:ext cx="873" cy="72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88" name="Grupo 87"/>
            <p:cNvGrpSpPr/>
            <p:nvPr/>
          </p:nvGrpSpPr>
          <p:grpSpPr>
            <a:xfrm rot="16200000">
              <a:off x="4541" y="1298"/>
              <a:ext cx="542" cy="2618"/>
              <a:chOff x="1113892" y="857756"/>
              <a:chExt cx="294122" cy="1327094"/>
            </a:xfrm>
            <a:solidFill>
              <a:schemeClr val="bg1"/>
            </a:solidFill>
          </p:grpSpPr>
          <p:grpSp>
            <p:nvGrpSpPr>
              <p:cNvPr id="89" name="Grupo 88"/>
              <p:cNvGrpSpPr/>
              <p:nvPr/>
            </p:nvGrpSpPr>
            <p:grpSpPr>
              <a:xfrm>
                <a:off x="1116699" y="1116701"/>
                <a:ext cx="291315" cy="940474"/>
                <a:chOff x="1149067" y="472114"/>
                <a:chExt cx="404603" cy="986250"/>
              </a:xfrm>
              <a:grpFill/>
            </p:grpSpPr>
            <p:sp>
              <p:nvSpPr>
                <p:cNvPr id="90" name="Forma livre 89"/>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1" name="Forma livre 9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2" name="Forma livre 9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3" name="Forma livre 9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4" name="Forma livre 93"/>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5" name="Forma livre 9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spTree>
  </p:cSld>
  <p:clrMapOvr>
    <a:masterClrMapping/>
  </p:clrMapOvr>
</p:sld>
</file>

<file path=ppt/slides/slide1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 de Texto 5"/>
              <p:cNvSpPr txBox="1"/>
              <p:nvPr/>
            </p:nvSpPr>
            <p:spPr>
              <a:xfrm>
                <a:off x="2813050" y="1295400"/>
                <a:ext cx="6774180" cy="10788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m:rPr>
                              <m:sty m:val="p"/>
                            </m:rPr>
                            <a:rPr lang="en-US" altLang="pt-BR" sz="2400">
                              <a:latin typeface="Cambria Math" panose="02040503050406030204" pitchFamily="18" charset="0"/>
                              <a:cs typeface="Cambria Math" panose="02040503050406030204" pitchFamily="18" charset="0"/>
                              <a:sym typeface="+mn-ea"/>
                            </a:rPr>
                            <m:t>s</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813050" y="1295400"/>
                <a:ext cx="6774180" cy="1078865"/>
              </a:xfrm>
              <a:prstGeom prst="rect">
                <a:avLst/>
              </a:prstGeom>
              <a:blipFill rotWithShape="1">
                <a:blip r:embed="rId1"/>
                <a:stretch>
                  <a:fillRect t="-28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2736850" y="2727325"/>
                <a:ext cx="6461125" cy="10795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m:rPr>
                              <m:sty m:val="p"/>
                            </m:rPr>
                            <a:rPr lang="en-US" altLang="pt-BR" sz="2400">
                              <a:latin typeface="Cambria Math" panose="02040503050406030204" pitchFamily="18" charset="0"/>
                              <a:cs typeface="Cambria Math" panose="02040503050406030204" pitchFamily="18" charset="0"/>
                              <a:sym typeface="+mn-ea"/>
                            </a:rPr>
                            <m:t>s</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2736850" y="2727325"/>
                <a:ext cx="6461125" cy="1079500"/>
              </a:xfrm>
              <a:prstGeom prst="rect">
                <a:avLst/>
              </a:prstGeom>
              <a:blipFill rotWithShape="1">
                <a:blip r:embed="rId2"/>
                <a:stretch>
                  <a:fillRect t="-2824"/>
                </a:stretch>
              </a:blipFill>
              <a:ln w="38100">
                <a:noFill/>
              </a:ln>
            </p:spPr>
            <p:txBody>
              <a:bodyPr/>
              <a:lstStyle/>
              <a:p>
                <a:r>
                  <a:rPr lang="pt-BR" altLang="en-US">
                    <a:noFill/>
                  </a:rPr>
                  <a:t> </a:t>
                </a:r>
              </a:p>
            </p:txBody>
          </p:sp>
        </mc:Fallback>
      </mc:AlternateContent>
      <p:sp>
        <p:nvSpPr>
          <p:cNvPr id="15" name="Espaço Reservado para Conteúdo 2"/>
          <p:cNvSpPr txBox="1"/>
          <p:nvPr/>
        </p:nvSpPr>
        <p:spPr>
          <a:xfrm>
            <a:off x="857250" y="4260850"/>
            <a:ext cx="11011535" cy="1497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Essa é a função G(s)H(s). Como vimos, para oscilar em </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solidFill>
                  <a:schemeClr val="tx1"/>
                </a:solidFill>
                <a:latin typeface="Comic Sans MS" panose="030F0702030302020204" pitchFamily="66" charset="0"/>
                <a:cs typeface="Comic Sans MS" panose="030F0702030302020204" pitchFamily="66" charset="0"/>
              </a:rPr>
              <a:t>, devemos ter</a:t>
            </a:r>
            <a:endParaRPr lang="pt-BR" sz="2400"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real(G(j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&gt; 1,0  (a realimentção aqui é positiva)</a:t>
            </a:r>
            <a:endParaRPr lang="pt-BR" sz="2400"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imag(</a:t>
            </a:r>
            <a:r>
              <a:rPr lang="pt-BR" sz="2400" b="1" dirty="0" smtClean="0">
                <a:latin typeface="Comic Sans MS" panose="030F0702030302020204" pitchFamily="66" charset="0"/>
                <a:cs typeface="Comic Sans MS" panose="030F0702030302020204" pitchFamily="66" charset="0"/>
                <a:sym typeface="+mn-ea"/>
              </a:rPr>
              <a:t>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 0</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9" name="Caixa de Texto 5"/>
              <p:cNvSpPr txBox="1"/>
              <p:nvPr/>
            </p:nvSpPr>
            <p:spPr>
              <a:xfrm>
                <a:off x="736600" y="1393825"/>
                <a:ext cx="8832215" cy="10795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m:rPr>
                              <m:sty m:val="p"/>
                            </m:rPr>
                            <a:rPr lang="en-US" altLang="pt-BR" sz="2400">
                              <a:latin typeface="Cambria Math" panose="02040503050406030204" pitchFamily="18" charset="0"/>
                              <a:cs typeface="Cambria Math" panose="02040503050406030204" pitchFamily="18" charset="0"/>
                              <a:sym typeface="+mn-ea"/>
                            </a:rPr>
                            <m:t>j</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736600" y="1393825"/>
                <a:ext cx="8832215" cy="1079500"/>
              </a:xfrm>
              <a:prstGeom prst="rect">
                <a:avLst/>
              </a:prstGeom>
              <a:blipFill rotWithShape="1">
                <a:blip r:embed="rId1"/>
                <a:stretch>
                  <a:fillRect t="-2824"/>
                </a:stretch>
              </a:blipFill>
              <a:ln w="38100">
                <a:noFill/>
              </a:ln>
            </p:spPr>
            <p:txBody>
              <a:bodyPr/>
              <a:lstStyle/>
              <a:p>
                <a:r>
                  <a:rPr lang="pt-BR" altLang="en-US">
                    <a:noFill/>
                  </a:rPr>
                  <a:t> </a:t>
                </a:r>
              </a:p>
            </p:txBody>
          </p:sp>
        </mc:Fallback>
      </mc:AlternateContent>
      <p:sp>
        <p:nvSpPr>
          <p:cNvPr id="15" name="Espaço Reservado para Conteúdo 2"/>
          <p:cNvSpPr txBox="1"/>
          <p:nvPr/>
        </p:nvSpPr>
        <p:spPr>
          <a:xfrm>
            <a:off x="736600" y="4155440"/>
            <a:ext cx="11011535" cy="1497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Para cumprir as condições de Barkhausen devemos ter a parte imaginaria zerada. Neste caso, implica em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 name="Caixa de Texto 5"/>
              <p:cNvSpPr txBox="1"/>
              <p:nvPr/>
            </p:nvSpPr>
            <p:spPr>
              <a:xfrm>
                <a:off x="857250" y="2768600"/>
                <a:ext cx="9175750"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 name="Caixa de Texto 5"/>
              <p:cNvSpPr txBox="1">
                <a:spLocks noRot="1" noChangeAspect="1" noMove="1" noResize="1" noEditPoints="1" noAdjustHandles="1" noChangeArrowheads="1" noChangeShapeType="1" noTextEdit="1"/>
              </p:cNvSpPr>
              <p:nvPr/>
            </p:nvSpPr>
            <p:spPr>
              <a:xfrm>
                <a:off x="857250" y="2768600"/>
                <a:ext cx="9175750" cy="1091565"/>
              </a:xfrm>
              <a:prstGeom prst="rect">
                <a:avLst/>
              </a:prstGeom>
              <a:blipFill rotWithShape="1">
                <a:blip r:embed="rId2"/>
                <a:stretch>
                  <a:fillRect t="-279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2137410" y="5000625"/>
                <a:ext cx="6356985" cy="4889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2137410" y="5000625"/>
                <a:ext cx="6356985" cy="488950"/>
              </a:xfrm>
              <a:prstGeom prst="rect">
                <a:avLst/>
              </a:prstGeom>
              <a:blipFill rotWithShape="1">
                <a:blip r:embed="rId3"/>
                <a:stretch>
                  <a:fillRect t="-62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2349500" y="5489575"/>
                <a:ext cx="6996430"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box>
                        <m:boxPr>
                          <m:noBreak m:val="on"/>
                          <m:ctrlPr>
                            <a:rPr lang="en-US" altLang="pt-BR" sz="2400" i="1">
                              <a:latin typeface="Cambria Math" panose="02040503050406030204" pitchFamily="18" charset="0"/>
                              <a:cs typeface="Cambria Math" panose="02040503050406030204" pitchFamily="18" charset="0"/>
                            </a:rPr>
                          </m:ctrlPr>
                        </m:boxPr>
                        <m:e>
                          <m:groupChr>
                            <m:groupChrPr>
                              <m:chr m:val="⇒"/>
                              <m:pos m:val="top"/>
                              <m:ctrlPr>
                                <a:rPr lang="en-US" altLang="pt-BR" sz="2400" i="1">
                                  <a:latin typeface="Cambria Math" panose="02040503050406030204" pitchFamily="18" charset="0"/>
                                  <a:cs typeface="Cambria Math" panose="02040503050406030204" pitchFamily="18" charset="0"/>
                                </a:rPr>
                              </m:ctrlPr>
                            </m:groupChrPr>
                            <m:e/>
                          </m:groupChr>
                        </m:e>
                      </m:box>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349500" y="5489575"/>
                <a:ext cx="6996430" cy="1176655"/>
              </a:xfrm>
              <a:prstGeom prst="rect">
                <a:avLst/>
              </a:prstGeom>
              <a:blipFill rotWithShape="1">
                <a:blip r:embed="rId4"/>
                <a:stretch>
                  <a:fillRect t="-2590"/>
                </a:stretch>
              </a:blipFill>
              <a:ln w="38100">
                <a:noFill/>
              </a:ln>
            </p:spPr>
            <p:txBody>
              <a:bodyPr/>
              <a:lstStyle/>
              <a:p>
                <a:r>
                  <a:rPr lang="pt-BR" altLang="en-US">
                    <a:noFill/>
                  </a:rPr>
                  <a:t> </a:t>
                </a:r>
              </a:p>
            </p:txBody>
          </p:sp>
        </mc:Fallback>
      </mc:AlternateContent>
    </p:spTree>
  </p:cSld>
  <p:clrMapOvr>
    <a:masterClrMapping/>
  </p:clrMapOvr>
</p:sld>
</file>

<file path=ppt/slides/slide1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57150" y="491490"/>
            <a:ext cx="11544935" cy="25685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latin typeface="Comic Sans MS" panose="030F0702030302020204" pitchFamily="66" charset="0"/>
                <a:cs typeface="Comic Sans MS" panose="030F0702030302020204" pitchFamily="66" charset="0"/>
                <a:sym typeface="+mn-ea"/>
              </a:rPr>
              <a:t>A condição da parte imaginária igual a zero nos leva a frequencia de oscilação </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None/>
            </a:pP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p:sp>
        <p:nvSpPr>
          <p:cNvPr id="15" name="Espaço Reservado para Conteúdo 2"/>
          <p:cNvSpPr txBox="1"/>
          <p:nvPr/>
        </p:nvSpPr>
        <p:spPr>
          <a:xfrm>
            <a:off x="590550" y="2997200"/>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Agora a função G(s)H(s) será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4416425" y="1831975"/>
                <a:ext cx="2463800"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416425" y="1831975"/>
                <a:ext cx="2463800" cy="1176655"/>
              </a:xfrm>
              <a:prstGeom prst="rect">
                <a:avLst/>
              </a:prstGeom>
              <a:blipFill rotWithShape="1">
                <a:blip r:embed="rId1"/>
                <a:stretch>
                  <a:fillRect t="-2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467360" y="3590925"/>
                <a:ext cx="11401425"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467360" y="3590925"/>
                <a:ext cx="11401425" cy="1091565"/>
              </a:xfrm>
              <a:prstGeom prst="rect">
                <a:avLst/>
              </a:prstGeom>
              <a:blipFill rotWithShape="1">
                <a:blip r:embed="rId2"/>
                <a:stretch>
                  <a:fillRect t="-2792"/>
                </a:stretch>
              </a:blipFill>
              <a:ln w="38100">
                <a:noFill/>
              </a:ln>
            </p:spPr>
            <p:txBody>
              <a:bodyPr/>
              <a:lstStyle/>
              <a:p>
                <a:r>
                  <a:rPr lang="pt-BR" altLang="en-US">
                    <a:noFill/>
                  </a:rPr>
                  <a:t> </a:t>
                </a:r>
              </a:p>
            </p:txBody>
          </p:sp>
        </mc:Fallback>
      </mc:AlternateContent>
      <p:sp>
        <p:nvSpPr>
          <p:cNvPr id="7" name="Espaço Reservado para Conteúdo 2"/>
          <p:cNvSpPr txBox="1"/>
          <p:nvPr/>
        </p:nvSpPr>
        <p:spPr>
          <a:xfrm>
            <a:off x="590550" y="4682490"/>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Devemos garantir que G(s)H(s) seja maior que 1,0, ou seja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 de Texto 5"/>
              <p:cNvSpPr txBox="1"/>
              <p:nvPr/>
            </p:nvSpPr>
            <p:spPr>
              <a:xfrm>
                <a:off x="3600450" y="5340985"/>
                <a:ext cx="5525135"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3600450" y="5340985"/>
                <a:ext cx="5525135" cy="1091565"/>
              </a:xfrm>
              <a:prstGeom prst="rect">
                <a:avLst/>
              </a:prstGeom>
              <a:blipFill rotWithShape="1">
                <a:blip r:embed="rId3"/>
                <a:stretch>
                  <a:fillRect t="-2792"/>
                </a:stretch>
              </a:blipFill>
              <a:ln w="38100">
                <a:noFill/>
              </a:ln>
            </p:spPr>
            <p:txBody>
              <a:bodyPr/>
              <a:lstStyle/>
              <a:p>
                <a:r>
                  <a:rPr lang="pt-BR" altLang="en-US">
                    <a:noFill/>
                  </a:rPr>
                  <a:t> </a:t>
                </a:r>
              </a:p>
            </p:txBody>
          </p:sp>
        </mc:Fallback>
      </mc:AlternateContent>
    </p:spTree>
  </p:cSld>
  <p:clrMapOvr>
    <a:masterClrMapping/>
  </p:clrMapOvr>
</p:sld>
</file>

<file path=ppt/slides/slide1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15544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latin typeface="Comic Sans MS" panose="030F0702030302020204" pitchFamily="66" charset="0"/>
                <a:cs typeface="Comic Sans MS" panose="030F0702030302020204" pitchFamily="66" charset="0"/>
                <a:sym typeface="+mn-ea"/>
              </a:rPr>
              <a:t>Para analisar a desigualdade abaixo, devemos tomar cuidado com o sinal de menos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Espaço Reservado para Conteúdo 2"/>
              <p:cNvSpPr txBox="1"/>
              <p:nvPr/>
            </p:nvSpPr>
            <p:spPr>
              <a:xfrm>
                <a:off x="323850" y="3065780"/>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Vamos substituir o valor de </a:t>
                </a:r>
                <a14:m>
                  <m:oMath xmlns:m="http://schemas.openxmlformats.org/officeDocument/2006/math">
                    <m:sSub>
                      <m:sSubPr>
                        <m:ctrlPr>
                          <a:rPr lang="en-US" altLang="pt-BR" sz="2400" b="1" i="1" dirty="0" smtClean="0">
                            <a:solidFill>
                              <a:schemeClr val="tx1"/>
                            </a:solidFill>
                            <a:latin typeface="Cambria Math" panose="02040503050406030204" pitchFamily="18" charset="0"/>
                            <a:cs typeface="Cambria Math" panose="02040503050406030204" pitchFamily="18" charset="0"/>
                          </a:rPr>
                        </m:ctrlPr>
                      </m:sSubPr>
                      <m:e>
                        <m:r>
                          <a:rPr lang="en-US" altLang="pt-BR" sz="2400" b="1" i="1" dirty="0" smtClean="0">
                            <a:solidFill>
                              <a:schemeClr val="tx1"/>
                            </a:solidFill>
                            <a:latin typeface="Cambria Math" panose="02040503050406030204" pitchFamily="18" charset="0"/>
                            <a:cs typeface="Cambria Math" panose="02040503050406030204" pitchFamily="18" charset="0"/>
                          </a:rPr>
                          <m:t>𝝎</m:t>
                        </m:r>
                      </m:e>
                      <m:sub>
                        <m:r>
                          <a:rPr lang="en-US" altLang="pt-BR" sz="2400" b="1" i="1" dirty="0" smtClean="0">
                            <a:solidFill>
                              <a:schemeClr val="tx1"/>
                            </a:solidFill>
                            <a:latin typeface="Cambria Math" panose="02040503050406030204" pitchFamily="18" charset="0"/>
                            <a:cs typeface="Cambria Math" panose="02040503050406030204" pitchFamily="18" charset="0"/>
                          </a:rPr>
                          <m:t>𝟎</m:t>
                        </m:r>
                      </m:sub>
                    </m:sSub>
                  </m:oMath>
                </a14:m>
                <a:r>
                  <a:rPr lang="pt-BR" sz="2400" b="1" dirty="0" smtClean="0">
                    <a:solidFill>
                      <a:schemeClr val="tx1"/>
                    </a:solidFill>
                    <a:latin typeface="Comic Sans MS" panose="030F0702030302020204" pitchFamily="66" charset="0"/>
                    <a:cs typeface="Comic Sans MS" panose="030F0702030302020204" pitchFamily="66" charset="0"/>
                  </a:rPr>
                  <a:t> que encontramos. Assim </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5" name="Espaço Reservado para Conteúdo 2"/>
              <p:cNvSpPr txBox="1">
                <a:spLocks noRot="1" noChangeAspect="1" noMove="1" noResize="1" noEditPoints="1" noAdjustHandles="1" noChangeArrowheads="1" noChangeShapeType="1" noTextEdit="1"/>
              </p:cNvSpPr>
              <p:nvPr/>
            </p:nvSpPr>
            <p:spPr>
              <a:xfrm>
                <a:off x="323850" y="3065780"/>
                <a:ext cx="11011535" cy="736600"/>
              </a:xfrm>
              <a:prstGeom prst="rect">
                <a:avLst/>
              </a:prstGeom>
              <a:blipFill rotWithShape="1">
                <a:blip r:embed="rId1"/>
                <a:stretch>
                  <a:fillRect t="-198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3600450" y="1969135"/>
                <a:ext cx="5525135" cy="1090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3600450" y="1969135"/>
                <a:ext cx="5525135" cy="1090930"/>
              </a:xfrm>
              <a:prstGeom prst="rect">
                <a:avLst/>
              </a:prstGeom>
              <a:blipFill rotWithShape="1">
                <a:blip r:embed="rId2"/>
                <a:stretch>
                  <a:fillRect t="-279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 name="Caixa de Texto 5"/>
              <p:cNvSpPr txBox="1"/>
              <p:nvPr/>
            </p:nvSpPr>
            <p:spPr>
              <a:xfrm>
                <a:off x="2314575" y="3802380"/>
                <a:ext cx="7353300" cy="11372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 name="Caixa de Texto 5"/>
              <p:cNvSpPr txBox="1">
                <a:spLocks noRot="1" noChangeAspect="1" noMove="1" noResize="1" noEditPoints="1" noAdjustHandles="1" noChangeArrowheads="1" noChangeShapeType="1" noTextEdit="1"/>
              </p:cNvSpPr>
              <p:nvPr/>
            </p:nvSpPr>
            <p:spPr>
              <a:xfrm>
                <a:off x="2314575" y="3802380"/>
                <a:ext cx="7353300" cy="1137285"/>
              </a:xfrm>
              <a:prstGeom prst="rect">
                <a:avLst/>
              </a:prstGeom>
              <a:blipFill rotWithShape="1">
                <a:blip r:embed="rId3"/>
                <a:stretch>
                  <a:fillRect t="-268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5304155" y="5053965"/>
                <a:ext cx="1735455" cy="839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304155" y="5053965"/>
                <a:ext cx="1735455" cy="839470"/>
              </a:xfrm>
              <a:prstGeom prst="rect">
                <a:avLst/>
              </a:prstGeom>
              <a:blipFill rotWithShape="1">
                <a:blip r:embed="rId4"/>
                <a:stretch>
                  <a:fillRect t="-3631"/>
                </a:stretch>
              </a:blipFill>
              <a:ln w="38100">
                <a:noFill/>
              </a:ln>
            </p:spPr>
            <p:txBody>
              <a:bodyPr/>
              <a:lstStyle/>
              <a:p>
                <a:r>
                  <a:rPr lang="pt-BR" altLang="en-US">
                    <a:noFill/>
                  </a:rPr>
                  <a:t> </a:t>
                </a:r>
              </a:p>
            </p:txBody>
          </p:sp>
        </mc:Fallback>
      </mc:AlternateContent>
    </p:spTree>
  </p:cSld>
  <p:clrMapOvr>
    <a:masterClrMapping/>
  </p:clrMapOvr>
</p:sld>
</file>

<file path=ppt/slides/slide1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mc:AlternateContent xmlns:mc="http://schemas.openxmlformats.org/markup-compatibility/2006">
        <mc:Choice xmlns:a14="http://schemas.microsoft.com/office/drawing/2010/main" Requires="a14">
          <p:sp>
            <p:nvSpPr>
              <p:cNvPr id="3" name="Espaço Reservado para Conteúdo 2"/>
              <p:cNvSpPr txBox="1"/>
              <p:nvPr/>
            </p:nvSpPr>
            <p:spPr>
              <a:xfrm>
                <a:off x="323850" y="507365"/>
                <a:ext cx="11544935" cy="15544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3200" b="1" dirty="0" smtClean="0">
                    <a:latin typeface="Comic Sans MS" panose="030F0702030302020204" pitchFamily="66" charset="0"/>
                    <a:cs typeface="Comic Sans MS" panose="030F0702030302020204" pitchFamily="66" charset="0"/>
                    <a:sym typeface="+mn-ea"/>
                  </a:rPr>
                  <a:t>Para para o Colpitts temos um valor para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0</m:t>
                        </m:r>
                      </m:sub>
                    </m:sSub>
                  </m:oMath>
                </a14:m>
                <a:r>
                  <a:rPr lang="pt-BR" b="1" dirty="0" smtClean="0">
                    <a:solidFill>
                      <a:schemeClr val="tx1"/>
                    </a:solidFill>
                    <a:latin typeface="Comic Sans MS" panose="030F0702030302020204" pitchFamily="66" charset="0"/>
                    <a:cs typeface="Comic Sans MS" panose="030F0702030302020204" pitchFamily="66" charset="0"/>
                  </a:rPr>
                  <a:t> e uma condição a ser obedecida</a:t>
                </a:r>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323850" y="507365"/>
                <a:ext cx="11544935" cy="1554480"/>
              </a:xfrm>
              <a:prstGeom prst="rect">
                <a:avLst/>
              </a:prstGeom>
              <a:blipFill rotWithShape="1">
                <a:blip r:embed="rId1"/>
                <a:stretch>
                  <a:fillRect t="-2859"/>
                </a:stretch>
              </a:blipFill>
            </p:spPr>
            <p:txBody>
              <a:bodyPr/>
              <a:lstStyle/>
              <a:p>
                <a:r>
                  <a:rPr lang="pt-BR" altLang="en-US">
                    <a:noFill/>
                  </a:rPr>
                  <a:t> </a:t>
                </a:r>
              </a:p>
            </p:txBody>
          </p:sp>
        </mc:Fallback>
      </mc:AlternateContent>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 de Texto 5"/>
              <p:cNvSpPr txBox="1"/>
              <p:nvPr/>
            </p:nvSpPr>
            <p:spPr>
              <a:xfrm>
                <a:off x="5160645" y="4342765"/>
                <a:ext cx="2210435" cy="963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&gt;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1</m:t>
                              </m:r>
                            </m:sub>
                          </m:sSub>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160645" y="4342765"/>
                <a:ext cx="2210435" cy="963930"/>
              </a:xfrm>
              <a:prstGeom prst="rect">
                <a:avLst/>
              </a:prstGeom>
              <a:blipFill rotWithShape="1">
                <a:blip r:embed="rId2"/>
                <a:stretch>
                  <a:fillRect t="-448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803775" y="2400300"/>
                <a:ext cx="3305175" cy="13569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2</m:t>
                                  </m:r>
                                </m:sub>
                              </m:sSub>
                            </m:den>
                          </m:f>
                        </m:e>
                      </m:rad>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803775" y="2400300"/>
                <a:ext cx="3305175" cy="1356995"/>
              </a:xfrm>
              <a:prstGeom prst="rect">
                <a:avLst/>
              </a:prstGeom>
              <a:blipFill rotWithShape="1">
                <a:blip r:embed="rId3"/>
                <a:stretch>
                  <a:fillRect t="-3182"/>
                </a:stretch>
              </a:blipFill>
              <a:ln w="38100">
                <a:noFill/>
              </a:ln>
            </p:spPr>
            <p:txBody>
              <a:bodyPr/>
              <a:lstStyle/>
              <a:p>
                <a:r>
                  <a:rPr lang="pt-BR" altLang="en-US">
                    <a:noFill/>
                  </a:rPr>
                  <a:t> </a:t>
                </a:r>
              </a:p>
            </p:txBody>
          </p:sp>
        </mc:Fallback>
      </mc:AlternateContent>
    </p:spTree>
  </p:cSld>
  <p:clrMapOvr>
    <a:masterClrMapping/>
  </p:clrMapOvr>
</p:sld>
</file>

<file path=ppt/slides/slide1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496570"/>
            <a:ext cx="11544935" cy="131445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A configuração Colpitts como circuirto realimentado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3538220" y="481393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4309745" y="4554855"/>
            <a:ext cx="213995" cy="460375"/>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a:off x="4109720" y="4175760"/>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2102485" y="4580255"/>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3073400" y="4175760"/>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a:off x="3136900" y="4516755"/>
            <a:ext cx="787400" cy="32829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2273300" y="4394200"/>
            <a:ext cx="404495" cy="460375"/>
          </a:xfrm>
          <a:prstGeom prst="rect">
            <a:avLst/>
          </a:prstGeom>
          <a:noFill/>
        </p:spPr>
        <p:txBody>
          <a:bodyPr wrap="square" rtlCol="0">
            <a:spAutoFit/>
          </a:bodyPr>
          <a:p>
            <a:r>
              <a:rPr lang="pt-BR" sz="2400" dirty="0"/>
              <a:t>r</a:t>
            </a:r>
            <a:r>
              <a:rPr lang="pt-BR" sz="2400" baseline="-25000" dirty="0"/>
              <a:t>0</a:t>
            </a:r>
            <a:endParaRPr lang="pt-BR" sz="2400" baseline="-25000" dirty="0"/>
          </a:p>
        </p:txBody>
      </p:sp>
      <p:cxnSp>
        <p:nvCxnSpPr>
          <p:cNvPr id="67" name="Conector Reto 66"/>
          <p:cNvCxnSpPr/>
          <p:nvPr/>
        </p:nvCxnSpPr>
        <p:spPr>
          <a:xfrm flipH="1" flipV="1">
            <a:off x="4198620" y="392557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1714500" y="3925593"/>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595755" y="5617210"/>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577885" y="4475732"/>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50" name="Conector Reto 149"/>
          <p:cNvCxnSpPr/>
          <p:nvPr/>
        </p:nvCxnSpPr>
        <p:spPr>
          <a:xfrm flipV="1">
            <a:off x="1146175" y="437388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rot="16200000" flipV="1">
            <a:off x="1443700" y="408588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1503145" y="458354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34" name="Elipse 233"/>
          <p:cNvSpPr/>
          <p:nvPr/>
        </p:nvSpPr>
        <p:spPr>
          <a:xfrm>
            <a:off x="1688465" y="433514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9" name="Grupo 8"/>
          <p:cNvGrpSpPr/>
          <p:nvPr/>
        </p:nvGrpSpPr>
        <p:grpSpPr>
          <a:xfrm rot="5400000">
            <a:off x="3136900" y="5728335"/>
            <a:ext cx="787400" cy="328295"/>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1688465" y="5448323"/>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4193540" y="530161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1146175" y="4823460"/>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146175" y="6276363"/>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4204335" y="530161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3532505" y="3925570"/>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3073400" y="5395595"/>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73" name="Retângulo arredondado 72"/>
          <p:cNvSpPr/>
          <p:nvPr/>
        </p:nvSpPr>
        <p:spPr>
          <a:xfrm>
            <a:off x="6638290" y="3846195"/>
            <a:ext cx="2861310" cy="1637030"/>
          </a:xfrm>
          <a:prstGeom prst="roundRect">
            <a:avLst/>
          </a:prstGeom>
          <a:solidFill>
            <a:srgbClr val="FDEC87"/>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 name="Grupo 4"/>
          <p:cNvGrpSpPr/>
          <p:nvPr/>
        </p:nvGrpSpPr>
        <p:grpSpPr>
          <a:xfrm rot="0">
            <a:off x="9366885" y="3743319"/>
            <a:ext cx="2181860" cy="1148721"/>
            <a:chOff x="1790321" y="4098313"/>
            <a:chExt cx="2576310"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p:nvPr/>
          </p:nvCxnSpPr>
          <p:spPr>
            <a:xfrm flipV="1">
              <a:off x="3785287" y="4749879"/>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790321" y="4789735"/>
              <a:ext cx="765149"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9994265" y="4007485"/>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6" name="Conector Reto 114"/>
          <p:cNvCxnSpPr/>
          <p:nvPr/>
        </p:nvCxnSpPr>
        <p:spPr>
          <a:xfrm flipH="1" flipV="1">
            <a:off x="7089140" y="335153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9273891" y="1133691"/>
            <a:ext cx="0" cy="44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11468100" y="333248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9" name="CaixaDeTexto 6"/>
          <p:cNvSpPr txBox="1"/>
          <p:nvPr/>
        </p:nvSpPr>
        <p:spPr>
          <a:xfrm>
            <a:off x="8068945" y="3798570"/>
            <a:ext cx="213995" cy="460375"/>
          </a:xfrm>
          <a:prstGeom prst="rect">
            <a:avLst/>
          </a:prstGeom>
          <a:noFill/>
        </p:spPr>
        <p:txBody>
          <a:bodyPr wrap="square" rtlCol="0">
            <a:spAutoFit/>
          </a:bodyPr>
          <a:p>
            <a:r>
              <a:rPr lang="pt-BR" sz="2400" dirty="0"/>
              <a:t>L</a:t>
            </a:r>
            <a:endParaRPr lang="pt-BR" sz="2400" dirty="0"/>
          </a:p>
        </p:txBody>
      </p:sp>
      <p:grpSp>
        <p:nvGrpSpPr>
          <p:cNvPr id="52" name="Grupo 51"/>
          <p:cNvGrpSpPr/>
          <p:nvPr/>
        </p:nvGrpSpPr>
        <p:grpSpPr>
          <a:xfrm rot="16200000">
            <a:off x="8182610" y="3713480"/>
            <a:ext cx="200025" cy="1177290"/>
            <a:chOff x="1113892" y="857756"/>
            <a:chExt cx="294122" cy="1327094"/>
          </a:xfrm>
          <a:solidFill>
            <a:schemeClr val="bg1"/>
          </a:solidFill>
        </p:grpSpPr>
        <p:grpSp>
          <p:nvGrpSpPr>
            <p:cNvPr id="53" name="Grupo 52"/>
            <p:cNvGrpSpPr/>
            <p:nvPr/>
          </p:nvGrpSpPr>
          <p:grpSpPr>
            <a:xfrm>
              <a:off x="1116699" y="1116701"/>
              <a:ext cx="291315" cy="940474"/>
              <a:chOff x="1149067" y="472114"/>
              <a:chExt cx="404603" cy="986250"/>
            </a:xfrm>
            <a:grpFill/>
          </p:grpSpPr>
          <p:sp>
            <p:nvSpPr>
              <p:cNvPr id="54" name="Forma livre 5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6" name="Forma livre 5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Forma livre 5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9" name="Forma livre 5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61" name="Grupo 60"/>
          <p:cNvGrpSpPr/>
          <p:nvPr/>
        </p:nvGrpSpPr>
        <p:grpSpPr>
          <a:xfrm rot="16200000">
            <a:off x="6628130" y="4601845"/>
            <a:ext cx="912495" cy="146050"/>
            <a:chOff x="4112743" y="3509451"/>
            <a:chExt cx="1381894" cy="255373"/>
          </a:xfrm>
          <a:solidFill>
            <a:schemeClr val="bg1"/>
          </a:solidFill>
        </p:grpSpPr>
        <p:cxnSp>
          <p:nvCxnSpPr>
            <p:cNvPr id="62"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63"/>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5" name="CaixaDeTexto 36"/>
          <p:cNvSpPr txBox="1"/>
          <p:nvPr/>
        </p:nvSpPr>
        <p:spPr>
          <a:xfrm>
            <a:off x="8886825" y="4679315"/>
            <a:ext cx="537210"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66" name="Grupo 65"/>
          <p:cNvGrpSpPr/>
          <p:nvPr/>
        </p:nvGrpSpPr>
        <p:grpSpPr>
          <a:xfrm rot="5400000">
            <a:off x="8470900" y="4561840"/>
            <a:ext cx="787400" cy="328295"/>
            <a:chOff x="6583958" y="4229187"/>
            <a:chExt cx="756638" cy="371718"/>
          </a:xfrm>
          <a:solidFill>
            <a:schemeClr val="bg1"/>
          </a:solidFill>
        </p:grpSpPr>
        <p:cxnSp>
          <p:nvCxnSpPr>
            <p:cNvPr id="6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Conector Reto 75"/>
          <p:cNvCxnSpPr/>
          <p:nvPr/>
        </p:nvCxnSpPr>
        <p:spPr>
          <a:xfrm flipH="1" flipV="1">
            <a:off x="8341360" y="5120005"/>
            <a:ext cx="0" cy="1816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rot="16200000" flipH="1" flipV="1">
            <a:off x="9418955" y="3728085"/>
            <a:ext cx="0" cy="1199515"/>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rot="16200000" flipH="1" flipV="1">
            <a:off x="7977393" y="4219052"/>
            <a:ext cx="0" cy="180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V="1">
            <a:off x="7083425" y="4307228"/>
            <a:ext cx="792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rot="5400000">
            <a:off x="7297420" y="4551680"/>
            <a:ext cx="787400" cy="328295"/>
            <a:chOff x="6583958" y="4229187"/>
            <a:chExt cx="756638" cy="371718"/>
          </a:xfrm>
          <a:solidFill>
            <a:schemeClr val="bg1"/>
          </a:solidFill>
        </p:grpSpPr>
        <p:cxnSp>
          <p:nvCxnSpPr>
            <p:cNvPr id="8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 name="Conector Reto 37"/>
          <p:cNvCxnSpPr/>
          <p:nvPr/>
        </p:nvCxnSpPr>
        <p:spPr>
          <a:xfrm>
            <a:off x="8230235" y="530161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DeTexto 36"/>
          <p:cNvSpPr txBox="1"/>
          <p:nvPr/>
        </p:nvSpPr>
        <p:spPr>
          <a:xfrm>
            <a:off x="7821930" y="4617085"/>
            <a:ext cx="519430"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0" name="CaixaDeTexto 10"/>
          <p:cNvSpPr txBox="1"/>
          <p:nvPr/>
        </p:nvSpPr>
        <p:spPr>
          <a:xfrm>
            <a:off x="9413240" y="4413879"/>
            <a:ext cx="554990" cy="460375"/>
          </a:xfrm>
          <a:prstGeom prst="rect">
            <a:avLst/>
          </a:prstGeom>
          <a:noFill/>
        </p:spPr>
        <p:txBody>
          <a:bodyPr wrap="square" rtlCol="0">
            <a:spAutoFit/>
          </a:bodyPr>
          <a:p>
            <a:pPr algn="l"/>
            <a:r>
              <a:rPr lang="pt-BR" sz="2400" dirty="0" smtClean="0"/>
              <a:t>v</a:t>
            </a:r>
            <a:r>
              <a:rPr lang="pt-BR" sz="2400" baseline="-25000" dirty="0" smtClean="0"/>
              <a:t>i</a:t>
            </a:r>
            <a:endParaRPr lang="pt-BR" sz="2400" dirty="0"/>
          </a:p>
        </p:txBody>
      </p:sp>
      <p:sp>
        <p:nvSpPr>
          <p:cNvPr id="91" name="Forma livre 90"/>
          <p:cNvSpPr/>
          <p:nvPr/>
        </p:nvSpPr>
        <p:spPr>
          <a:xfrm>
            <a:off x="9201785" y="4428490"/>
            <a:ext cx="260985" cy="719455"/>
          </a:xfrm>
          <a:custGeom>
            <a:avLst/>
            <a:gdLst>
              <a:gd name="connisteX0" fmla="*/ 10160 w 260954"/>
              <a:gd name="connsiteY0" fmla="*/ 719455 h 719455"/>
              <a:gd name="connisteX1" fmla="*/ 232410 w 260954"/>
              <a:gd name="connsiteY1" fmla="*/ 508000 h 719455"/>
              <a:gd name="connisteX2" fmla="*/ 222250 w 260954"/>
              <a:gd name="connsiteY2" fmla="*/ 211455 h 719455"/>
              <a:gd name="connisteX3" fmla="*/ 0 w 260954"/>
              <a:gd name="connsiteY3" fmla="*/ 0 h 719455"/>
            </a:gdLst>
            <a:ahLst/>
            <a:cxnLst>
              <a:cxn ang="0">
                <a:pos x="connisteX0" y="connsiteY0"/>
              </a:cxn>
              <a:cxn ang="0">
                <a:pos x="connisteX1" y="connsiteY1"/>
              </a:cxn>
              <a:cxn ang="0">
                <a:pos x="connisteX2" y="connsiteY2"/>
              </a:cxn>
              <a:cxn ang="0">
                <a:pos x="connisteX3" y="connsiteY3"/>
              </a:cxn>
            </a:cxnLst>
            <a:rect l="l" t="t" r="r" b="b"/>
            <a:pathLst>
              <a:path w="260954" h="719455">
                <a:moveTo>
                  <a:pt x="10160" y="719455"/>
                </a:moveTo>
                <a:cubicBezTo>
                  <a:pt x="54610" y="683260"/>
                  <a:pt x="189865" y="609600"/>
                  <a:pt x="232410" y="508000"/>
                </a:cubicBezTo>
                <a:cubicBezTo>
                  <a:pt x="274955" y="406400"/>
                  <a:pt x="268605" y="313055"/>
                  <a:pt x="222250" y="211455"/>
                </a:cubicBezTo>
                <a:cubicBezTo>
                  <a:pt x="175895" y="109855"/>
                  <a:pt x="44450" y="36195"/>
                  <a:pt x="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9" name="Seta para a direita 178"/>
          <p:cNvSpPr/>
          <p:nvPr/>
        </p:nvSpPr>
        <p:spPr>
          <a:xfrm>
            <a:off x="5236210" y="357632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92" name="Caixa de Texto 5"/>
              <p:cNvSpPr txBox="1"/>
              <p:nvPr/>
            </p:nvSpPr>
            <p:spPr>
              <a:xfrm>
                <a:off x="6025515" y="5559425"/>
                <a:ext cx="5681345" cy="839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𝑛𝑎</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𝑓𝑟𝑒𝑞𝑢𝑒𝑛𝑐𝑖𝑎</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𝑑𝑒</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𝑜𝑠𝑐𝑖𝑙𝑎</m:t>
                      </m:r>
                      <m:r>
                        <a:rPr lang="en-US" altLang="pt-BR" sz="2400" i="1">
                          <a:latin typeface="Cambria Math" panose="02040503050406030204" pitchFamily="18" charset="0"/>
                          <a:cs typeface="Cambria Math" panose="02040503050406030204" pitchFamily="18" charset="0"/>
                        </a:rPr>
                        <m:t>çã</m:t>
                      </m:r>
                      <m:r>
                        <a:rPr lang="en-US" altLang="pt-BR" sz="2400" i="1">
                          <a:latin typeface="Cambria Math" panose="02040503050406030204" pitchFamily="18" charset="0"/>
                          <a:cs typeface="Cambria Math" panose="02040503050406030204" pitchFamily="18" charset="0"/>
                        </a:rPr>
                        <m:t>𝑜</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2" name="Caixa de Texto 5"/>
              <p:cNvSpPr txBox="1">
                <a:spLocks noRot="1" noChangeAspect="1" noMove="1" noResize="1" noEditPoints="1" noAdjustHandles="1" noChangeArrowheads="1" noChangeShapeType="1" noTextEdit="1"/>
              </p:cNvSpPr>
              <p:nvPr/>
            </p:nvSpPr>
            <p:spPr>
              <a:xfrm>
                <a:off x="6025515" y="5559425"/>
                <a:ext cx="5681345" cy="839470"/>
              </a:xfrm>
              <a:prstGeom prst="rect">
                <a:avLst/>
              </a:prstGeom>
              <a:blipFill rotWithShape="1">
                <a:blip r:embed="rId1"/>
                <a:stretch>
                  <a:fillRect t="-363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0" name="Caixa de Texto 49"/>
              <p:cNvSpPr txBox="1"/>
              <p:nvPr/>
            </p:nvSpPr>
            <p:spPr>
              <a:xfrm>
                <a:off x="503555" y="1728470"/>
                <a:ext cx="2463800"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0" name="Caixa de Texto 49"/>
              <p:cNvSpPr txBox="1">
                <a:spLocks noRot="1" noChangeAspect="1" noMove="1" noResize="1" noEditPoints="1" noAdjustHandles="1" noChangeArrowheads="1" noChangeShapeType="1" noTextEdit="1"/>
              </p:cNvSpPr>
              <p:nvPr/>
            </p:nvSpPr>
            <p:spPr>
              <a:xfrm>
                <a:off x="503555" y="1728470"/>
                <a:ext cx="2463800" cy="1176655"/>
              </a:xfrm>
              <a:prstGeom prst="rect">
                <a:avLst/>
              </a:prstGeom>
              <a:blipFill rotWithShape="1">
                <a:blip r:embed="rId2"/>
                <a:stretch>
                  <a:fillRect t="-2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Caixa de Texto 5"/>
              <p:cNvSpPr txBox="1"/>
              <p:nvPr/>
            </p:nvSpPr>
            <p:spPr>
              <a:xfrm>
                <a:off x="740410" y="3006725"/>
                <a:ext cx="1735455" cy="839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1" name="Caixa de Texto 5"/>
              <p:cNvSpPr txBox="1">
                <a:spLocks noRot="1" noChangeAspect="1" noMove="1" noResize="1" noEditPoints="1" noAdjustHandles="1" noChangeArrowheads="1" noChangeShapeType="1" noTextEdit="1"/>
              </p:cNvSpPr>
              <p:nvPr/>
            </p:nvSpPr>
            <p:spPr>
              <a:xfrm>
                <a:off x="740410" y="3006725"/>
                <a:ext cx="1735455" cy="839470"/>
              </a:xfrm>
              <a:prstGeom prst="rect">
                <a:avLst/>
              </a:prstGeom>
              <a:blipFill rotWithShape="1">
                <a:blip r:embed="rId3"/>
                <a:stretch>
                  <a:fillRect t="-363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2" name="Caixa de Texto 5"/>
              <p:cNvSpPr txBox="1"/>
              <p:nvPr/>
            </p:nvSpPr>
            <p:spPr>
              <a:xfrm>
                <a:off x="7158355" y="2768600"/>
                <a:ext cx="411734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𝑘</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2" name="Caixa de Texto 5"/>
              <p:cNvSpPr txBox="1">
                <a:spLocks noRot="1" noChangeAspect="1" noMove="1" noResize="1" noEditPoints="1" noAdjustHandles="1" noChangeArrowheads="1" noChangeShapeType="1" noTextEdit="1"/>
              </p:cNvSpPr>
              <p:nvPr/>
            </p:nvSpPr>
            <p:spPr>
              <a:xfrm>
                <a:off x="7158355" y="2768600"/>
                <a:ext cx="4117340"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7" name="Caixa de Texto 5"/>
              <p:cNvSpPr txBox="1"/>
              <p:nvPr/>
            </p:nvSpPr>
            <p:spPr>
              <a:xfrm>
                <a:off x="6365875" y="1811020"/>
                <a:ext cx="5121910" cy="839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𝐺𝑎𝑛ℎ𝑜</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𝑡𝑜𝑡𝑎𝑙</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7" name="Caixa de Texto 5"/>
              <p:cNvSpPr txBox="1">
                <a:spLocks noRot="1" noChangeAspect="1" noMove="1" noResize="1" noEditPoints="1" noAdjustHandles="1" noChangeArrowheads="1" noChangeShapeType="1" noTextEdit="1"/>
              </p:cNvSpPr>
              <p:nvPr/>
            </p:nvSpPr>
            <p:spPr>
              <a:xfrm>
                <a:off x="6365875" y="1811020"/>
                <a:ext cx="5121910" cy="839470"/>
              </a:xfrm>
              <a:prstGeom prst="rect">
                <a:avLst/>
              </a:prstGeom>
              <a:blipFill rotWithShape="1">
                <a:blip r:embed="rId5"/>
                <a:stretch>
                  <a:fillRect t="-3631"/>
                </a:stretch>
              </a:blipFill>
              <a:ln w="38100">
                <a:noFill/>
              </a:ln>
            </p:spPr>
            <p:txBody>
              <a:bodyPr/>
              <a:lstStyle/>
              <a:p>
                <a:r>
                  <a:rPr lang="pt-BR" altLang="en-US">
                    <a:noFill/>
                  </a:rPr>
                  <a:t> </a:t>
                </a:r>
              </a:p>
            </p:txBody>
          </p:sp>
        </mc:Fallback>
      </mc:AlternateContent>
      <p:sp>
        <p:nvSpPr>
          <p:cNvPr id="78" name="CaixaDeTexto 43"/>
          <p:cNvSpPr txBox="1"/>
          <p:nvPr/>
        </p:nvSpPr>
        <p:spPr>
          <a:xfrm>
            <a:off x="6638290" y="4433570"/>
            <a:ext cx="404495" cy="460375"/>
          </a:xfrm>
          <a:prstGeom prst="rect">
            <a:avLst/>
          </a:prstGeom>
          <a:noFill/>
        </p:spPr>
        <p:txBody>
          <a:bodyPr wrap="square" rtlCol="0">
            <a:spAutoFit/>
          </a:bodyPr>
          <a:p>
            <a:r>
              <a:rPr lang="pt-BR" sz="2400" dirty="0"/>
              <a:t>r</a:t>
            </a:r>
            <a:r>
              <a:rPr lang="pt-BR" sz="2400" baseline="-25000" dirty="0"/>
              <a:t>0</a:t>
            </a:r>
            <a:endParaRPr lang="pt-BR" sz="2400" baseline="-25000" dirty="0"/>
          </a:p>
        </p:txBody>
      </p:sp>
    </p:spTree>
  </p:cSld>
  <p:clrMapOvr>
    <a:masterClrMapping/>
  </p:clrMapOvr>
</p:sld>
</file>

<file path=ppt/slides/slide1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98145" y="380365"/>
            <a:ext cx="11544935" cy="18878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Implementação completa: vamos colocar o emissor comum para dar o ganho. O resistor R</a:t>
            </a:r>
            <a:r>
              <a:rPr lang="pt-BR" b="1" baseline="-25000" dirty="0" smtClean="0">
                <a:solidFill>
                  <a:schemeClr val="tx1"/>
                </a:solidFill>
                <a:latin typeface="Comic Sans MS" panose="030F0702030302020204" pitchFamily="66" charset="0"/>
                <a:cs typeface="Comic Sans MS" panose="030F0702030302020204" pitchFamily="66" charset="0"/>
              </a:rPr>
              <a:t>C</a:t>
            </a:r>
            <a:r>
              <a:rPr lang="pt-BR" b="1" dirty="0" smtClean="0">
                <a:solidFill>
                  <a:schemeClr val="tx1"/>
                </a:solidFill>
                <a:latin typeface="Comic Sans MS" panose="030F0702030302020204" pitchFamily="66" charset="0"/>
                <a:cs typeface="Comic Sans MS" panose="030F0702030302020204" pitchFamily="66" charset="0"/>
              </a:rPr>
              <a:t> vai ser substituido pelo RCL e feita a realimentação</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10068560" y="420052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10840085" y="3941445"/>
            <a:ext cx="213995" cy="460375"/>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a:off x="10640060" y="3562350"/>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8632825" y="3966845"/>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9603740" y="3562350"/>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a:off x="9667240" y="3903345"/>
            <a:ext cx="787400" cy="32829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8897620" y="3780790"/>
            <a:ext cx="310515" cy="46037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10728960" y="331216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8244840" y="3312183"/>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8126095" y="4983480"/>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7108225" y="3862322"/>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3" name="Caixa de Texto 23"/>
          <p:cNvSpPr txBox="1"/>
          <p:nvPr/>
        </p:nvSpPr>
        <p:spPr>
          <a:xfrm>
            <a:off x="8033485" y="397013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9" name="Grupo 8"/>
          <p:cNvGrpSpPr/>
          <p:nvPr/>
        </p:nvGrpSpPr>
        <p:grpSpPr>
          <a:xfrm rot="5400000">
            <a:off x="9667240" y="5114925"/>
            <a:ext cx="787400" cy="328295"/>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8218805" y="4834913"/>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10723880" y="468820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7676515" y="4210050"/>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7676515" y="5662953"/>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10719435" y="468820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10078085" y="3312160"/>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9603740" y="4782185"/>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54" name="CaixaDeTexto 47"/>
          <p:cNvSpPr txBox="1"/>
          <p:nvPr/>
        </p:nvSpPr>
        <p:spPr>
          <a:xfrm>
            <a:off x="598188" y="5080491"/>
            <a:ext cx="476250" cy="460375"/>
          </a:xfrm>
          <a:prstGeom prst="rect">
            <a:avLst/>
          </a:prstGeom>
          <a:noFill/>
        </p:spPr>
        <p:txBody>
          <a:bodyPr wrap="none" rtlCol="0">
            <a:spAutoFit/>
          </a:bodyPr>
          <a:p>
            <a:r>
              <a:rPr lang="pt-BR" sz="2400" i="1" dirty="0" err="1" smtClean="0">
                <a:latin typeface="Century Schoolbook" panose="02040604050505020304" pitchFamily="18" charset="0"/>
                <a:ea typeface="Cambria Math" panose="02040503050406030204" pitchFamily="18" charset="0"/>
              </a:rPr>
              <a:t>vs</a:t>
            </a:r>
            <a:endParaRPr lang="pt-BR" sz="2400" i="1" dirty="0">
              <a:latin typeface="Century Schoolbook" panose="02040604050505020304" pitchFamily="18" charset="0"/>
              <a:ea typeface="Cambria Math" panose="02040503050406030204" pitchFamily="18" charset="0"/>
            </a:endParaRPr>
          </a:p>
        </p:txBody>
      </p:sp>
      <p:grpSp>
        <p:nvGrpSpPr>
          <p:cNvPr id="5" name="Grupo 4"/>
          <p:cNvGrpSpPr/>
          <p:nvPr/>
        </p:nvGrpSpPr>
        <p:grpSpPr>
          <a:xfrm>
            <a:off x="1074558" y="2268404"/>
            <a:ext cx="4486613" cy="3886190"/>
            <a:chOff x="1233" y="2355"/>
            <a:chExt cx="9427" cy="6569"/>
          </a:xfrm>
        </p:grpSpPr>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5400000" flipH="1">
              <a:off x="5419" y="3932"/>
              <a:ext cx="2007" cy="370"/>
              <a:chOff x="4152748" y="3524056"/>
              <a:chExt cx="1274569" cy="255373"/>
            </a:xfrm>
          </p:grpSpPr>
          <p:cxnSp>
            <p:nvCxnSpPr>
              <p:cNvPr id="9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7" name="Retângulo 9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016" y="4599"/>
              <a:ext cx="1454" cy="882"/>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995" y="2355"/>
              <a:ext cx="1613" cy="884"/>
            </a:xfrm>
            <a:prstGeom prst="rect">
              <a:avLst/>
            </a:prstGeom>
            <a:noFill/>
          </p:spPr>
          <p:txBody>
            <a:bodyPr wrap="square" rtlCol="0">
              <a:spAutoFit/>
            </a:bodyPr>
            <a:p>
              <a:r>
                <a:rPr lang="pt-BR" sz="2800" dirty="0" smtClean="0"/>
                <a:t>V</a:t>
              </a:r>
              <a:r>
                <a:rPr lang="pt-BR" sz="2800" baseline="-25000" dirty="0" smtClean="0"/>
                <a:t>CC</a:t>
              </a:r>
              <a:r>
                <a:rPr lang="pt-BR" sz="2800" dirty="0" smtClean="0"/>
                <a:t> </a:t>
              </a:r>
              <a:endParaRPr lang="pt-BR" sz="2800" dirty="0" smtClean="0"/>
            </a:p>
          </p:txBody>
        </p:sp>
        <p:sp>
          <p:nvSpPr>
            <p:cNvPr id="61" name="Caixa de Texto 23"/>
            <p:cNvSpPr txBox="1"/>
            <p:nvPr/>
          </p:nvSpPr>
          <p:spPr>
            <a:xfrm>
              <a:off x="6280" y="3657"/>
              <a:ext cx="2408"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3" name="Caixa de Texto 23"/>
            <p:cNvSpPr txBox="1"/>
            <p:nvPr/>
          </p:nvSpPr>
          <p:spPr>
            <a:xfrm>
              <a:off x="6280" y="7487"/>
              <a:ext cx="2019"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rot="5400000" flipH="1">
              <a:off x="3398" y="3968"/>
              <a:ext cx="2007" cy="370"/>
              <a:chOff x="4152748" y="3524056"/>
              <a:chExt cx="1274569" cy="255373"/>
            </a:xfrm>
          </p:grpSpPr>
          <p:cxnSp>
            <p:nvCxnSpPr>
              <p:cNvPr id="92" name="Conector Reto 79"/>
              <p:cNvCxnSpPr/>
              <p:nvPr/>
            </p:nvCxnSpPr>
            <p:spPr>
              <a:xfrm flipV="1">
                <a:off x="4152748" y="3672242"/>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6" name="Grupo 65"/>
            <p:cNvGrpSpPr/>
            <p:nvPr/>
          </p:nvGrpSpPr>
          <p:grpSpPr>
            <a:xfrm rot="5400000" flipH="1">
              <a:off x="3424" y="7675"/>
              <a:ext cx="2007" cy="370"/>
              <a:chOff x="4152748" y="3489984"/>
              <a:chExt cx="1274569" cy="255373"/>
            </a:xfrm>
          </p:grpSpPr>
          <p:cxnSp>
            <p:nvCxnSpPr>
              <p:cNvPr id="90" name="Conector Reto 79"/>
              <p:cNvCxnSpPr/>
              <p:nvPr/>
            </p:nvCxnSpPr>
            <p:spPr>
              <a:xfrm flipV="1">
                <a:off x="4152748" y="365751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4899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3"/>
            <p:cNvCxnSpPr/>
            <p:nvPr/>
          </p:nvCxnSpPr>
          <p:spPr>
            <a:xfrm>
              <a:off x="4371"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23"/>
            <p:cNvSpPr txBox="1"/>
            <p:nvPr/>
          </p:nvSpPr>
          <p:spPr>
            <a:xfrm>
              <a:off x="2315" y="7394"/>
              <a:ext cx="2298"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614" y="3590"/>
              <a:ext cx="1779"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Elipse 82"/>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Forma livre 83"/>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5"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 de Texto 23"/>
            <p:cNvSpPr txBox="1"/>
            <p:nvPr/>
          </p:nvSpPr>
          <p:spPr>
            <a:xfrm>
              <a:off x="9368" y="7109"/>
              <a:ext cx="1292"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spTree>
  </p:cSld>
  <p:clrMapOvr>
    <a:masterClrMapping/>
  </p:clrMapOvr>
</p:sld>
</file>

<file path=ppt/slides/slide1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215" y="501650"/>
            <a:ext cx="11544935" cy="12649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Implementação completa</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05" name="Grupo 104"/>
          <p:cNvGrpSpPr/>
          <p:nvPr/>
        </p:nvGrpSpPr>
        <p:grpSpPr>
          <a:xfrm>
            <a:off x="7476463" y="1362054"/>
            <a:ext cx="3882631" cy="5207656"/>
            <a:chOff x="8352" y="1368"/>
            <a:chExt cx="6379" cy="8744"/>
          </a:xfrm>
        </p:grpSpPr>
        <p:cxnSp>
          <p:nvCxnSpPr>
            <p:cNvPr id="74" name="Conector Reto 73"/>
            <p:cNvCxnSpPr/>
            <p:nvPr/>
          </p:nvCxnSpPr>
          <p:spPr>
            <a:xfrm flipV="1">
              <a:off x="8489" y="3926"/>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3043" y="5620"/>
              <a:ext cx="3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11541" y="6323"/>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8489" y="3916"/>
              <a:ext cx="0" cy="368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flipH="1">
              <a:off x="10901" y="4523"/>
              <a:ext cx="337" cy="773"/>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flipH="1">
              <a:off x="11374" y="3926"/>
              <a:ext cx="315" cy="1773"/>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81539"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41" name="CaixaDeTexto 36"/>
            <p:cNvSpPr txBox="1"/>
            <p:nvPr/>
          </p:nvSpPr>
          <p:spPr>
            <a:xfrm flipH="1">
              <a:off x="12627" y="5759"/>
              <a:ext cx="873" cy="773"/>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flipH="1">
              <a:off x="11975" y="4405"/>
              <a:ext cx="1240" cy="633"/>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flipV="1">
              <a:off x="13217" y="5107"/>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flipH="1">
              <a:off x="11972" y="5374"/>
              <a:ext cx="1240" cy="657"/>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 name="Conector Reto 28"/>
            <p:cNvCxnSpPr/>
            <p:nvPr/>
          </p:nvCxnSpPr>
          <p:spPr>
            <a:xfrm flipV="1">
              <a:off x="11582" y="5699"/>
              <a:ext cx="0" cy="544"/>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V="1">
              <a:off x="12614" y="3916"/>
              <a:ext cx="0" cy="56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flipH="1">
              <a:off x="12687" y="3996"/>
              <a:ext cx="873" cy="773"/>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5" name="Grupo 4"/>
            <p:cNvGrpSpPr/>
            <p:nvPr/>
          </p:nvGrpSpPr>
          <p:grpSpPr>
            <a:xfrm>
              <a:off x="8352" y="1368"/>
              <a:ext cx="6379" cy="8744"/>
              <a:chOff x="2149" y="-521"/>
              <a:chExt cx="8511" cy="9385"/>
            </a:xfrm>
          </p:grpSpPr>
          <p:cxnSp>
            <p:nvCxnSpPr>
              <p:cNvPr id="68" name="Conector Reto 63"/>
              <p:cNvCxnSpPr/>
              <p:nvPr/>
            </p:nvCxnSpPr>
            <p:spPr>
              <a:xfrm>
                <a:off x="4382" y="2218"/>
                <a:ext cx="0" cy="47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 name="Conector Reto 47"/>
              <p:cNvCxnSpPr/>
              <p:nvPr/>
            </p:nvCxnSpPr>
            <p:spPr>
              <a:xfrm>
                <a:off x="7813" y="3494"/>
                <a:ext cx="83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015" y="4762"/>
                <a:ext cx="1454" cy="941"/>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432" y="-521"/>
                <a:ext cx="1613" cy="1052"/>
              </a:xfrm>
              <a:prstGeom prst="rect">
                <a:avLst/>
              </a:prstGeom>
              <a:noFill/>
            </p:spPr>
            <p:txBody>
              <a:bodyPr wrap="square" rtlCol="0">
                <a:spAutoFit/>
              </a:bodyPr>
              <a:p>
                <a:r>
                  <a:rPr lang="pt-BR" sz="3200" dirty="0" smtClean="0"/>
                  <a:t>V</a:t>
                </a:r>
                <a:r>
                  <a:rPr lang="pt-BR" sz="3200" baseline="-25000" dirty="0" smtClean="0"/>
                  <a:t>CC</a:t>
                </a:r>
                <a:r>
                  <a:rPr lang="pt-BR" sz="2800" dirty="0" smtClean="0"/>
                  <a:t> </a:t>
                </a:r>
                <a:endParaRPr lang="pt-BR" sz="2800" dirty="0" smtClean="0"/>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3" name="Caixa de Texto 23"/>
              <p:cNvSpPr txBox="1"/>
              <p:nvPr/>
            </p:nvSpPr>
            <p:spPr>
              <a:xfrm>
                <a:off x="6280" y="7487"/>
                <a:ext cx="201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2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rot="5400000" flipH="1">
                <a:off x="3936" y="3919"/>
                <a:ext cx="932" cy="298"/>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66" name="Grupo 65"/>
              <p:cNvGrpSpPr/>
              <p:nvPr/>
            </p:nvGrpSpPr>
            <p:grpSpPr>
              <a:xfrm rot="5400000" flipH="1">
                <a:off x="3430" y="7675"/>
                <a:ext cx="2007" cy="370"/>
                <a:chOff x="4152748" y="3486142"/>
                <a:chExt cx="1274569" cy="255373"/>
              </a:xfrm>
            </p:grpSpPr>
            <p:cxnSp>
              <p:nvCxnSpPr>
                <p:cNvPr id="90" name="Conector Reto 79"/>
                <p:cNvCxnSpPr/>
                <p:nvPr/>
              </p:nvCxnSpPr>
              <p:spPr>
                <a:xfrm flipV="1">
                  <a:off x="4152748" y="363509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486142"/>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23"/>
              <p:cNvSpPr txBox="1"/>
              <p:nvPr/>
            </p:nvSpPr>
            <p:spPr>
              <a:xfrm>
                <a:off x="2149" y="7135"/>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702" y="3440"/>
                <a:ext cx="177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9"/>
              <p:cNvCxnSpPr/>
              <p:nvPr/>
            </p:nvCxnSpPr>
            <p:spPr>
              <a:xfrm flipV="1">
                <a:off x="8689" y="771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2332" y="6123"/>
                <a:ext cx="9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 de Texto 23"/>
              <p:cNvSpPr txBox="1"/>
              <p:nvPr/>
            </p:nvSpPr>
            <p:spPr>
              <a:xfrm>
                <a:off x="9368" y="710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grpSp>
      <p:grpSp>
        <p:nvGrpSpPr>
          <p:cNvPr id="16" name="Grupo 15"/>
          <p:cNvGrpSpPr/>
          <p:nvPr/>
        </p:nvGrpSpPr>
        <p:grpSpPr>
          <a:xfrm rot="0" flipH="1">
            <a:off x="8200390" y="1806575"/>
            <a:ext cx="484505" cy="1071880"/>
            <a:chOff x="1113892" y="857756"/>
            <a:chExt cx="294122" cy="1327094"/>
          </a:xfrm>
          <a:solidFill>
            <a:schemeClr val="bg1"/>
          </a:solidFill>
        </p:grpSpPr>
        <p:grpSp>
          <p:nvGrpSpPr>
            <p:cNvPr id="49" name="Grupo 48"/>
            <p:cNvGrpSpPr/>
            <p:nvPr/>
          </p:nvGrpSpPr>
          <p:grpSpPr>
            <a:xfrm>
              <a:off x="1116699" y="1116701"/>
              <a:ext cx="291315" cy="940474"/>
              <a:chOff x="1149067" y="472114"/>
              <a:chExt cx="404603" cy="986250"/>
            </a:xfrm>
            <a:grpFill/>
          </p:grpSpPr>
          <p:sp>
            <p:nvSpPr>
              <p:cNvPr id="50" name="Forma livre 49"/>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1" name="Forma livre 5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2" name="Forma livre 5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3" name="Forma livre 5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87" name="Forma livre 8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4" name="Forma livre 10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6" name="Conector Reto 105"/>
          <p:cNvCxnSpPr/>
          <p:nvPr/>
        </p:nvCxnSpPr>
        <p:spPr>
          <a:xfrm flipV="1">
            <a:off x="8457358" y="1574199"/>
            <a:ext cx="0" cy="303758"/>
          </a:xfrm>
          <a:prstGeom prst="line">
            <a:avLst/>
          </a:prstGeom>
          <a:solidFill>
            <a:schemeClr val="bg1"/>
          </a:solidFill>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7" name="CaixaDeTexto 6"/>
          <p:cNvSpPr txBox="1"/>
          <p:nvPr/>
        </p:nvSpPr>
        <p:spPr>
          <a:xfrm flipH="1">
            <a:off x="7663815" y="2015490"/>
            <a:ext cx="681990" cy="521970"/>
          </a:xfrm>
          <a:prstGeom prst="rect">
            <a:avLst/>
          </a:prstGeom>
          <a:noFill/>
        </p:spPr>
        <p:txBody>
          <a:bodyPr wrap="square" rtlCol="0">
            <a:spAutoFit/>
          </a:bodyPr>
          <a:p>
            <a:r>
              <a:rPr lang="pt-BR" sz="2800" dirty="0"/>
              <a:t>L</a:t>
            </a:r>
            <a:r>
              <a:rPr lang="pt-BR" sz="2800" baseline="-25000" dirty="0"/>
              <a:t>RF</a:t>
            </a:r>
            <a:endParaRPr lang="pt-BR" sz="2800" baseline="-25000" dirty="0"/>
          </a:p>
        </p:txBody>
      </p:sp>
      <p:sp>
        <p:nvSpPr>
          <p:cNvPr id="108" name="Espaço Reservado para Conteúdo 2"/>
          <p:cNvSpPr txBox="1"/>
          <p:nvPr/>
        </p:nvSpPr>
        <p:spPr>
          <a:xfrm>
            <a:off x="542925" y="2087880"/>
            <a:ext cx="6001385" cy="360934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B1 </a:t>
            </a:r>
            <a:r>
              <a:rPr lang="pt-BR" sz="2400" b="1" dirty="0" smtClean="0">
                <a:solidFill>
                  <a:schemeClr val="tx1"/>
                </a:solidFill>
                <a:latin typeface="Comic Sans MS" panose="030F0702030302020204" pitchFamily="66" charset="0"/>
                <a:cs typeface="Comic Sans MS" panose="030F0702030302020204" pitchFamily="66" charset="0"/>
              </a:rPr>
              <a:t>e</a:t>
            </a:r>
            <a:r>
              <a:rPr lang="pt-BR" sz="2400" b="1" baseline="-25000"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B2</a:t>
            </a:r>
            <a:r>
              <a:rPr lang="pt-BR" sz="2400" b="1" dirty="0" smtClean="0">
                <a:solidFill>
                  <a:schemeClr val="tx1"/>
                </a:solidFill>
                <a:latin typeface="Comic Sans MS" panose="030F0702030302020204" pitchFamily="66" charset="0"/>
                <a:cs typeface="Comic Sans MS" panose="030F0702030302020204" pitchFamily="66" charset="0"/>
              </a:rPr>
              <a:t>: Gerar a tensão de base</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E</a:t>
            </a:r>
            <a:r>
              <a:rPr lang="pt-BR" sz="2400" b="1" dirty="0" smtClean="0">
                <a:solidFill>
                  <a:schemeClr val="tx1"/>
                </a:solidFill>
                <a:latin typeface="Comic Sans MS" panose="030F0702030302020204" pitchFamily="66" charset="0"/>
                <a:cs typeface="Comic Sans MS" panose="030F0702030302020204" pitchFamily="66" charset="0"/>
              </a:rPr>
              <a:t>: dar estabilidade a polarização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E</a:t>
            </a:r>
            <a:r>
              <a:rPr lang="pt-BR" sz="2400" b="1" i="1"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bypass de R</a:t>
            </a:r>
            <a:r>
              <a:rPr lang="pt-BR" sz="2400" b="1" baseline="-25000" dirty="0" smtClean="0">
                <a:solidFill>
                  <a:schemeClr val="tx1"/>
                </a:solidFill>
                <a:latin typeface="Comic Sans MS" panose="030F0702030302020204" pitchFamily="66" charset="0"/>
                <a:cs typeface="Comic Sans MS" panose="030F0702030302020204" pitchFamily="66" charset="0"/>
              </a:rPr>
              <a:t>E  </a:t>
            </a:r>
            <a:r>
              <a:rPr lang="pt-BR" sz="2400" b="1" dirty="0" smtClean="0">
                <a:solidFill>
                  <a:schemeClr val="tx1"/>
                </a:solidFill>
                <a:latin typeface="Comic Sans MS" panose="030F0702030302020204" pitchFamily="66" charset="0"/>
                <a:cs typeface="Comic Sans MS" panose="030F0702030302020204" pitchFamily="66" charset="0"/>
              </a:rPr>
              <a:t>(curto na oscilação)</a:t>
            </a:r>
            <a:endParaRPr lang="pt-BR" sz="2400" b="1" baseline="-25000"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B</a:t>
            </a:r>
            <a:r>
              <a:rPr lang="pt-BR" sz="2400" b="1" dirty="0" smtClean="0">
                <a:solidFill>
                  <a:schemeClr val="tx1"/>
                </a:solidFill>
                <a:latin typeface="Comic Sans MS" panose="030F0702030302020204" pitchFamily="66" charset="0"/>
                <a:cs typeface="Comic Sans MS" panose="030F0702030302020204" pitchFamily="66" charset="0"/>
              </a:rPr>
              <a:t>: acoplar a saida à entrada (curto na oscilação)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L</a:t>
            </a:r>
            <a:r>
              <a:rPr lang="pt-BR" sz="2400" b="1" baseline="-25000" dirty="0" smtClean="0">
                <a:solidFill>
                  <a:schemeClr val="tx1"/>
                </a:solidFill>
                <a:latin typeface="Comic Sans MS" panose="030F0702030302020204" pitchFamily="66" charset="0"/>
                <a:cs typeface="Comic Sans MS" panose="030F0702030302020204" pitchFamily="66" charset="0"/>
              </a:rPr>
              <a:t>RF </a:t>
            </a:r>
            <a:r>
              <a:rPr lang="pt-BR" sz="2400" b="1" dirty="0" smtClean="0">
                <a:solidFill>
                  <a:schemeClr val="tx1"/>
                </a:solidFill>
                <a:latin typeface="Comic Sans MS" panose="030F0702030302020204" pitchFamily="66" charset="0"/>
                <a:cs typeface="Comic Sans MS" panose="030F0702030302020204" pitchFamily="66" charset="0"/>
              </a:rPr>
              <a:t>: indutor de RF de valor alto (impedancia sL</a:t>
            </a:r>
            <a:r>
              <a:rPr lang="pt-BR" sz="2400" b="1" baseline="-25000" dirty="0" smtClean="0">
                <a:solidFill>
                  <a:schemeClr val="tx1"/>
                </a:solidFill>
                <a:latin typeface="Comic Sans MS" panose="030F0702030302020204" pitchFamily="66" charset="0"/>
                <a:cs typeface="Comic Sans MS" panose="030F0702030302020204" pitchFamily="66" charset="0"/>
              </a:rPr>
              <a:t>RF</a:t>
            </a:r>
            <a:r>
              <a:rPr lang="pt-BR" sz="2400" b="1" dirty="0" smtClean="0">
                <a:solidFill>
                  <a:schemeClr val="tx1"/>
                </a:solidFill>
                <a:latin typeface="Comic Sans MS" panose="030F0702030302020204" pitchFamily="66" charset="0"/>
                <a:cs typeface="Comic Sans MS" panose="030F0702030302020204" pitchFamily="66" charset="0"/>
              </a:rPr>
              <a:t>). Na polarização é curto, na operação é aberto. Chamado de bloqueador de RF</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9" name="Elipse 108"/>
          <p:cNvSpPr/>
          <p:nvPr/>
        </p:nvSpPr>
        <p:spPr>
          <a:xfrm>
            <a:off x="8450859" y="283750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0" name="Elipse 109"/>
          <p:cNvSpPr/>
          <p:nvPr/>
        </p:nvSpPr>
        <p:spPr>
          <a:xfrm>
            <a:off x="9397644" y="426181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Elipse 110"/>
          <p:cNvSpPr/>
          <p:nvPr/>
        </p:nvSpPr>
        <p:spPr>
          <a:xfrm>
            <a:off x="10028199" y="354172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3660" y="6236335"/>
            <a:ext cx="2743200" cy="365125"/>
          </a:xfrm>
        </p:spPr>
        <p:txBody>
          <a:bodyPr/>
          <a:p>
            <a:fld id="{74F297BB-B745-4CAB-BE1D-CE4C89382949}" type="slidenum">
              <a:rPr lang="pt-BR" smtClean="0"/>
            </a:fld>
            <a:endParaRPr lang="pt-BR"/>
          </a:p>
        </p:txBody>
      </p:sp>
      <p:sp>
        <p:nvSpPr>
          <p:cNvPr id="3" name="Espaço Reservado para Conteúdo 2"/>
          <p:cNvSpPr txBox="1"/>
          <p:nvPr/>
        </p:nvSpPr>
        <p:spPr>
          <a:xfrm>
            <a:off x="323215" y="461645"/>
            <a:ext cx="11544935" cy="12649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Na frequencia de oscilação</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05" name="Grupo 104"/>
          <p:cNvGrpSpPr/>
          <p:nvPr/>
        </p:nvGrpSpPr>
        <p:grpSpPr>
          <a:xfrm>
            <a:off x="2009748" y="1393804"/>
            <a:ext cx="3882631" cy="5207656"/>
            <a:chOff x="8352" y="1368"/>
            <a:chExt cx="6379" cy="8744"/>
          </a:xfrm>
        </p:grpSpPr>
        <p:cxnSp>
          <p:nvCxnSpPr>
            <p:cNvPr id="74" name="Conector Reto 73"/>
            <p:cNvCxnSpPr/>
            <p:nvPr/>
          </p:nvCxnSpPr>
          <p:spPr>
            <a:xfrm flipV="1">
              <a:off x="8489" y="3926"/>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3043" y="5620"/>
              <a:ext cx="3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11541" y="6323"/>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8489" y="3916"/>
              <a:ext cx="0" cy="368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flipH="1">
              <a:off x="10901" y="4523"/>
              <a:ext cx="337" cy="773"/>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flipH="1">
              <a:off x="11374" y="3926"/>
              <a:ext cx="315" cy="1773"/>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41" name="CaixaDeTexto 36"/>
            <p:cNvSpPr txBox="1"/>
            <p:nvPr/>
          </p:nvSpPr>
          <p:spPr>
            <a:xfrm flipH="1">
              <a:off x="12613" y="3926"/>
              <a:ext cx="873" cy="773"/>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flipH="1">
              <a:off x="11975" y="4405"/>
              <a:ext cx="1240" cy="633"/>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flipV="1">
              <a:off x="13217" y="5107"/>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flipH="1">
              <a:off x="11972" y="5374"/>
              <a:ext cx="1240" cy="657"/>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 name="Conector Reto 28"/>
            <p:cNvCxnSpPr/>
            <p:nvPr/>
          </p:nvCxnSpPr>
          <p:spPr>
            <a:xfrm flipV="1">
              <a:off x="11557" y="5699"/>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V="1">
              <a:off x="11564" y="5699"/>
              <a:ext cx="0" cy="62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V="1">
              <a:off x="12589" y="3916"/>
              <a:ext cx="0" cy="56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flipH="1">
              <a:off x="12610" y="5644"/>
              <a:ext cx="873" cy="773"/>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5" name="Grupo 4"/>
            <p:cNvGrpSpPr/>
            <p:nvPr/>
          </p:nvGrpSpPr>
          <p:grpSpPr>
            <a:xfrm>
              <a:off x="8352" y="1368"/>
              <a:ext cx="6379" cy="8744"/>
              <a:chOff x="2149" y="-521"/>
              <a:chExt cx="8511" cy="9385"/>
            </a:xfrm>
          </p:grpSpPr>
          <p:cxnSp>
            <p:nvCxnSpPr>
              <p:cNvPr id="68" name="Conector Reto 63"/>
              <p:cNvCxnSpPr/>
              <p:nvPr/>
            </p:nvCxnSpPr>
            <p:spPr>
              <a:xfrm>
                <a:off x="4382" y="2218"/>
                <a:ext cx="0" cy="47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 name="Conector Reto 47"/>
              <p:cNvCxnSpPr/>
              <p:nvPr/>
            </p:nvCxnSpPr>
            <p:spPr>
              <a:xfrm>
                <a:off x="7813" y="3494"/>
                <a:ext cx="83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015" y="4762"/>
                <a:ext cx="1454" cy="941"/>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432" y="-521"/>
                <a:ext cx="1613" cy="1052"/>
              </a:xfrm>
              <a:prstGeom prst="rect">
                <a:avLst/>
              </a:prstGeom>
              <a:noFill/>
            </p:spPr>
            <p:txBody>
              <a:bodyPr wrap="square" rtlCol="0">
                <a:spAutoFit/>
              </a:bodyPr>
              <a:p>
                <a:r>
                  <a:rPr lang="pt-BR" sz="3200" dirty="0" smtClean="0"/>
                  <a:t>V</a:t>
                </a:r>
                <a:r>
                  <a:rPr lang="pt-BR" sz="3200" baseline="-25000" dirty="0" smtClean="0"/>
                  <a:t>CC</a:t>
                </a:r>
                <a:r>
                  <a:rPr lang="pt-BR" sz="2800" dirty="0" smtClean="0"/>
                  <a:t> </a:t>
                </a:r>
                <a:endParaRPr lang="pt-BR" sz="2800" dirty="0" smtClean="0"/>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6123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3" name="Caixa de Texto 23"/>
              <p:cNvSpPr txBox="1"/>
              <p:nvPr/>
            </p:nvSpPr>
            <p:spPr>
              <a:xfrm>
                <a:off x="6280" y="7487"/>
                <a:ext cx="201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2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rot="5400000" flipH="1">
                <a:off x="3936" y="3919"/>
                <a:ext cx="932" cy="298"/>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66" name="Grupo 65"/>
              <p:cNvGrpSpPr/>
              <p:nvPr/>
            </p:nvGrpSpPr>
            <p:grpSpPr>
              <a:xfrm rot="5400000" flipH="1">
                <a:off x="3363" y="7675"/>
                <a:ext cx="2007" cy="370"/>
                <a:chOff x="4152748" y="3532258"/>
                <a:chExt cx="1274569" cy="255373"/>
              </a:xfrm>
            </p:grpSpPr>
            <p:cxnSp>
              <p:nvCxnSpPr>
                <p:cNvPr id="90" name="Conector Reto 79"/>
                <p:cNvCxnSpPr/>
                <p:nvPr/>
              </p:nvCxnSpPr>
              <p:spPr>
                <a:xfrm flipV="1">
                  <a:off x="4152748" y="365815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23"/>
              <p:cNvSpPr txBox="1"/>
              <p:nvPr/>
            </p:nvSpPr>
            <p:spPr>
              <a:xfrm>
                <a:off x="2149" y="7135"/>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702" y="3440"/>
                <a:ext cx="177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9"/>
              <p:cNvCxnSpPr/>
              <p:nvPr/>
            </p:nvCxnSpPr>
            <p:spPr>
              <a:xfrm flipV="1">
                <a:off x="8689" y="771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2332" y="6096"/>
                <a:ext cx="173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1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 de Texto 23"/>
              <p:cNvSpPr txBox="1"/>
              <p:nvPr/>
            </p:nvSpPr>
            <p:spPr>
              <a:xfrm>
                <a:off x="9368" y="710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grpSp>
      <p:grpSp>
        <p:nvGrpSpPr>
          <p:cNvPr id="16" name="Grupo 15"/>
          <p:cNvGrpSpPr/>
          <p:nvPr/>
        </p:nvGrpSpPr>
        <p:grpSpPr>
          <a:xfrm rot="0" flipH="1">
            <a:off x="2739390" y="1726565"/>
            <a:ext cx="484505" cy="1071880"/>
            <a:chOff x="1113892" y="857756"/>
            <a:chExt cx="294122" cy="1327094"/>
          </a:xfrm>
          <a:solidFill>
            <a:schemeClr val="bg1"/>
          </a:solidFill>
        </p:grpSpPr>
        <p:grpSp>
          <p:nvGrpSpPr>
            <p:cNvPr id="49" name="Grupo 48"/>
            <p:cNvGrpSpPr/>
            <p:nvPr/>
          </p:nvGrpSpPr>
          <p:grpSpPr>
            <a:xfrm>
              <a:off x="1116699" y="1116701"/>
              <a:ext cx="291315" cy="940474"/>
              <a:chOff x="1149067" y="472114"/>
              <a:chExt cx="404603" cy="986250"/>
            </a:xfrm>
            <a:grpFill/>
          </p:grpSpPr>
          <p:sp>
            <p:nvSpPr>
              <p:cNvPr id="50" name="Forma livre 49"/>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1" name="Forma livre 5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2" name="Forma livre 5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3" name="Forma livre 5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87" name="Forma livre 8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4" name="Forma livre 10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6" name="Conector Reto 105"/>
          <p:cNvCxnSpPr/>
          <p:nvPr/>
        </p:nvCxnSpPr>
        <p:spPr>
          <a:xfrm flipV="1">
            <a:off x="2996358" y="1565309"/>
            <a:ext cx="0" cy="303758"/>
          </a:xfrm>
          <a:prstGeom prst="line">
            <a:avLst/>
          </a:prstGeom>
          <a:solidFill>
            <a:schemeClr val="bg1"/>
          </a:solidFill>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7" name="CaixaDeTexto 6"/>
          <p:cNvSpPr txBox="1"/>
          <p:nvPr/>
        </p:nvSpPr>
        <p:spPr>
          <a:xfrm flipH="1">
            <a:off x="2202815" y="2047240"/>
            <a:ext cx="681990" cy="521970"/>
          </a:xfrm>
          <a:prstGeom prst="rect">
            <a:avLst/>
          </a:prstGeom>
          <a:noFill/>
        </p:spPr>
        <p:txBody>
          <a:bodyPr wrap="square" rtlCol="0">
            <a:spAutoFit/>
          </a:bodyPr>
          <a:p>
            <a:r>
              <a:rPr lang="pt-BR" sz="2800" dirty="0"/>
              <a:t>L</a:t>
            </a:r>
            <a:r>
              <a:rPr lang="pt-BR" sz="2800" baseline="-25000" dirty="0"/>
              <a:t>RF</a:t>
            </a:r>
            <a:endParaRPr lang="pt-BR" sz="2800" baseline="-25000" dirty="0"/>
          </a:p>
        </p:txBody>
      </p:sp>
      <p:sp>
        <p:nvSpPr>
          <p:cNvPr id="109" name="Elipse 108"/>
          <p:cNvSpPr/>
          <p:nvPr/>
        </p:nvSpPr>
        <p:spPr>
          <a:xfrm>
            <a:off x="2989859" y="286925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0" name="Elipse 109"/>
          <p:cNvSpPr/>
          <p:nvPr/>
        </p:nvSpPr>
        <p:spPr>
          <a:xfrm>
            <a:off x="3936644" y="42935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Elipse 110"/>
          <p:cNvSpPr/>
          <p:nvPr/>
        </p:nvSpPr>
        <p:spPr>
          <a:xfrm>
            <a:off x="4567199" y="357347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0" name="Grupo 9"/>
          <p:cNvGrpSpPr/>
          <p:nvPr/>
        </p:nvGrpSpPr>
        <p:grpSpPr>
          <a:xfrm>
            <a:off x="7978113" y="2222339"/>
            <a:ext cx="3292778" cy="3706577"/>
            <a:chOff x="8352" y="3916"/>
            <a:chExt cx="5410" cy="6224"/>
          </a:xfrm>
        </p:grpSpPr>
        <p:cxnSp>
          <p:nvCxnSpPr>
            <p:cNvPr id="23" name="Conector Reto 22"/>
            <p:cNvCxnSpPr/>
            <p:nvPr/>
          </p:nvCxnSpPr>
          <p:spPr>
            <a:xfrm flipV="1">
              <a:off x="8489" y="3926"/>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a:off x="13043" y="5620"/>
              <a:ext cx="3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1541" y="6323"/>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114"/>
            <p:cNvCxnSpPr/>
            <p:nvPr/>
          </p:nvCxnSpPr>
          <p:spPr>
            <a:xfrm flipH="1" flipV="1">
              <a:off x="8489" y="3916"/>
              <a:ext cx="0" cy="368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4" name="CaixaDeTexto 6"/>
            <p:cNvSpPr txBox="1"/>
            <p:nvPr/>
          </p:nvSpPr>
          <p:spPr>
            <a:xfrm flipH="1">
              <a:off x="10901" y="4523"/>
              <a:ext cx="337" cy="773"/>
            </a:xfrm>
            <a:prstGeom prst="rect">
              <a:avLst/>
            </a:prstGeom>
            <a:noFill/>
          </p:spPr>
          <p:txBody>
            <a:bodyPr wrap="square" rtlCol="0">
              <a:spAutoFit/>
            </a:bodyPr>
            <a:p>
              <a:r>
                <a:rPr lang="pt-BR" sz="2400" dirty="0"/>
                <a:t>L</a:t>
              </a:r>
              <a:endParaRPr lang="pt-BR" sz="2400" dirty="0"/>
            </a:p>
          </p:txBody>
        </p:sp>
        <p:grpSp>
          <p:nvGrpSpPr>
            <p:cNvPr id="35" name="Grupo 34"/>
            <p:cNvGrpSpPr/>
            <p:nvPr/>
          </p:nvGrpSpPr>
          <p:grpSpPr>
            <a:xfrm rot="0" flipH="1">
              <a:off x="11374" y="3926"/>
              <a:ext cx="315" cy="1773"/>
              <a:chOff x="1113892" y="857756"/>
              <a:chExt cx="294122" cy="1327094"/>
            </a:xfrm>
            <a:solidFill>
              <a:schemeClr val="bg1"/>
            </a:solidFill>
          </p:grpSpPr>
          <p:grpSp>
            <p:nvGrpSpPr>
              <p:cNvPr id="36" name="Grupo 35"/>
              <p:cNvGrpSpPr/>
              <p:nvPr/>
            </p:nvGrpSpPr>
            <p:grpSpPr>
              <a:xfrm>
                <a:off x="1116699" y="1116701"/>
                <a:ext cx="291315" cy="940474"/>
                <a:chOff x="1149067" y="472114"/>
                <a:chExt cx="404603" cy="986250"/>
              </a:xfrm>
              <a:grpFill/>
            </p:grpSpPr>
            <p:sp>
              <p:nvSpPr>
                <p:cNvPr id="37" name="Forma livre 3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8" name="Forma livre 3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0" name="Forma livre 3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7" name="Forma livre 4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4" name="Forma livre 53"/>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5" name="Forma livre 5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7" name="CaixaDeTexto 36"/>
            <p:cNvSpPr txBox="1"/>
            <p:nvPr/>
          </p:nvSpPr>
          <p:spPr>
            <a:xfrm flipH="1">
              <a:off x="12613" y="3926"/>
              <a:ext cx="873" cy="773"/>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61" name="Grupo 60"/>
            <p:cNvGrpSpPr/>
            <p:nvPr/>
          </p:nvGrpSpPr>
          <p:grpSpPr>
            <a:xfrm rot="5400000" flipH="1">
              <a:off x="11975" y="4405"/>
              <a:ext cx="1240" cy="633"/>
              <a:chOff x="6583958" y="4229187"/>
              <a:chExt cx="756638" cy="371718"/>
            </a:xfrm>
            <a:solidFill>
              <a:schemeClr val="bg1"/>
            </a:solidFill>
          </p:grpSpPr>
          <p:cxnSp>
            <p:nvCxnSpPr>
              <p:cNvPr id="65"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Conector Reto 84"/>
            <p:cNvCxnSpPr/>
            <p:nvPr/>
          </p:nvCxnSpPr>
          <p:spPr>
            <a:xfrm flipV="1">
              <a:off x="13217" y="5107"/>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upo 85"/>
            <p:cNvGrpSpPr/>
            <p:nvPr/>
          </p:nvGrpSpPr>
          <p:grpSpPr>
            <a:xfrm rot="5400000" flipH="1">
              <a:off x="11972" y="5374"/>
              <a:ext cx="1240" cy="657"/>
              <a:chOff x="6583958" y="4229187"/>
              <a:chExt cx="756638" cy="371718"/>
            </a:xfrm>
            <a:solidFill>
              <a:schemeClr val="bg1"/>
            </a:solidFill>
          </p:grpSpPr>
          <p:cxnSp>
            <p:nvCxnSpPr>
              <p:cNvPr id="9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 name="Conector Reto 112"/>
            <p:cNvCxnSpPr/>
            <p:nvPr/>
          </p:nvCxnSpPr>
          <p:spPr>
            <a:xfrm flipV="1">
              <a:off x="11557" y="5699"/>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4"/>
            <p:cNvCxnSpPr/>
            <p:nvPr/>
          </p:nvCxnSpPr>
          <p:spPr>
            <a:xfrm flipV="1">
              <a:off x="11564" y="5699"/>
              <a:ext cx="0" cy="62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V="1">
              <a:off x="12614" y="3916"/>
              <a:ext cx="0" cy="56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6" name="CaixaDeTexto 36"/>
            <p:cNvSpPr txBox="1"/>
            <p:nvPr/>
          </p:nvSpPr>
          <p:spPr>
            <a:xfrm flipH="1">
              <a:off x="12610" y="5644"/>
              <a:ext cx="873" cy="773"/>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117" name="Grupo 116"/>
            <p:cNvGrpSpPr/>
            <p:nvPr/>
          </p:nvGrpSpPr>
          <p:grpSpPr>
            <a:xfrm>
              <a:off x="8352" y="5109"/>
              <a:ext cx="5410" cy="5031"/>
              <a:chOff x="2149" y="3494"/>
              <a:chExt cx="7218" cy="5400"/>
            </a:xfrm>
          </p:grpSpPr>
          <p:grpSp>
            <p:nvGrpSpPr>
              <p:cNvPr id="119" name="Grupo 118"/>
              <p:cNvGrpSpPr/>
              <p:nvPr/>
            </p:nvGrpSpPr>
            <p:grpSpPr>
              <a:xfrm rot="5400000">
                <a:off x="4838" y="5121"/>
                <a:ext cx="2068" cy="1179"/>
                <a:chOff x="8610600" y="2524505"/>
                <a:chExt cx="1313103" cy="748570"/>
              </a:xfrm>
            </p:grpSpPr>
            <p:cxnSp>
              <p:nvCxnSpPr>
                <p:cNvPr id="120"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23"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6" name="Conector Reto 47"/>
              <p:cNvCxnSpPr/>
              <p:nvPr/>
            </p:nvCxnSpPr>
            <p:spPr>
              <a:xfrm>
                <a:off x="7813" y="3494"/>
                <a:ext cx="83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7" name="CaixaDeTexto 47"/>
              <p:cNvSpPr txBox="1"/>
              <p:nvPr/>
            </p:nvSpPr>
            <p:spPr>
              <a:xfrm>
                <a:off x="7015" y="4762"/>
                <a:ext cx="1454" cy="941"/>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grpSp>
            <p:nvGrpSpPr>
              <p:cNvPr id="135" name="Grupo 134"/>
              <p:cNvGrpSpPr/>
              <p:nvPr/>
            </p:nvGrpSpPr>
            <p:grpSpPr>
              <a:xfrm rot="5400000" flipH="1">
                <a:off x="2939" y="7281"/>
                <a:ext cx="2855" cy="370"/>
                <a:chOff x="4133603" y="3532258"/>
                <a:chExt cx="1812855" cy="255373"/>
              </a:xfrm>
            </p:grpSpPr>
            <p:cxnSp>
              <p:nvCxnSpPr>
                <p:cNvPr id="136" name="Conector Reto 79"/>
                <p:cNvCxnSpPr/>
                <p:nvPr/>
              </p:nvCxnSpPr>
              <p:spPr>
                <a:xfrm flipV="1">
                  <a:off x="4133603" y="3654949"/>
                  <a:ext cx="181285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7" name="Retângulo 136"/>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8"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Elipse 13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Caixa de Texto 23"/>
              <p:cNvSpPr txBox="1"/>
              <p:nvPr/>
            </p:nvSpPr>
            <p:spPr>
              <a:xfrm>
                <a:off x="2149" y="7135"/>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cxnSp>
            <p:nvCxnSpPr>
              <p:cNvPr id="14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Conector Reto 77"/>
              <p:cNvCxnSpPr/>
              <p:nvPr/>
            </p:nvCxnSpPr>
            <p:spPr>
              <a:xfrm>
                <a:off x="2332" y="6123"/>
                <a:ext cx="173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73"/>
              <p:cNvCxnSpPr/>
              <p:nvPr/>
            </p:nvCxnSpPr>
            <p:spPr>
              <a:xfrm>
                <a:off x="9068" y="6693"/>
                <a:ext cx="0" cy="1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623570" y="1523365"/>
            <a:ext cx="10944225" cy="145097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6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Desvantagens</a:t>
            </a:r>
            <a:endParaRPr lang="pt-BR" altLang="en-US" sz="36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algn="l"/>
            <a:r>
              <a:rPr lang="pt-BR" altLang="en-US" sz="3600" b="1">
                <a:solidFill>
                  <a:srgbClr val="002060"/>
                </a:solidFill>
                <a:latin typeface="Comic Sans MS" panose="030F0702030302020204" pitchFamily="66" charset="0"/>
                <a:cs typeface="Comic Sans MS" panose="030F0702030302020204" pitchFamily="66" charset="0"/>
              </a:rPr>
              <a:t>é mais lento que transistores Bipolares </a:t>
            </a:r>
            <a:endParaRPr lang="pt-BR" altLang="en-US" sz="3200">
              <a:latin typeface="Comic Sans MS" panose="030F0702030302020204" pitchFamily="66" charset="0"/>
              <a:cs typeface="Comic Sans MS" panose="030F0702030302020204" pitchFamily="66" charset="0"/>
            </a:endParaRPr>
          </a:p>
        </p:txBody>
      </p:sp>
      <p:sp>
        <p:nvSpPr>
          <p:cNvPr id="41" name="CaixaDeTexto 40"/>
          <p:cNvSpPr txBox="1"/>
          <p:nvPr/>
        </p:nvSpPr>
        <p:spPr>
          <a:xfrm>
            <a:off x="5623141" y="2903073"/>
            <a:ext cx="6432550" cy="521970"/>
          </a:xfrm>
          <a:prstGeom prst="rect">
            <a:avLst/>
          </a:prstGeom>
          <a:noFill/>
          <a:ln w="25400">
            <a:solidFill>
              <a:srgbClr val="FFFF00"/>
            </a:solidFill>
          </a:ln>
        </p:spPr>
        <p:txBody>
          <a:bodyPr wrap="none" rtlCol="0">
            <a:spAutoFit/>
          </a:bodyPr>
          <a:lstStyle/>
          <a:p>
            <a:r>
              <a:rPr lang="pt-BR" sz="2800" dirty="0" smtClean="0">
                <a:latin typeface="Comic Sans MS" panose="030F0702030302020204" pitchFamily="66" charset="0"/>
                <a:cs typeface="Comic Sans MS" panose="030F0702030302020204" pitchFamily="66" charset="0"/>
              </a:rPr>
              <a:t>MOS:    Id = </a:t>
            </a:r>
            <a:r>
              <a:rPr lang="pt-BR" sz="2800" dirty="0" err="1" smtClean="0">
                <a:latin typeface="Comic Sans MS" panose="030F0702030302020204" pitchFamily="66" charset="0"/>
                <a:cs typeface="Comic Sans MS" panose="030F0702030302020204" pitchFamily="66" charset="0"/>
              </a:rPr>
              <a:t>m</a:t>
            </a:r>
            <a:r>
              <a:rPr lang="pt-BR" sz="2800" baseline="-25000" dirty="0" err="1" smtClean="0">
                <a:latin typeface="Comic Sans MS" panose="030F0702030302020204" pitchFamily="66" charset="0"/>
                <a:cs typeface="Comic Sans MS" panose="030F0702030302020204" pitchFamily="66" charset="0"/>
              </a:rPr>
              <a:t>n</a:t>
            </a:r>
            <a:r>
              <a:rPr lang="pt-BR" sz="2800" dirty="0" err="1" smtClean="0">
                <a:latin typeface="Comic Sans MS" panose="030F0702030302020204" pitchFamily="66" charset="0"/>
                <a:cs typeface="Comic Sans MS" panose="030F0702030302020204" pitchFamily="66" charset="0"/>
              </a:rPr>
              <a:t>C</a:t>
            </a:r>
            <a:r>
              <a:rPr lang="pt-BR" sz="2800" baseline="-25000" dirty="0" err="1" smtClean="0">
                <a:latin typeface="Comic Sans MS" panose="030F0702030302020204" pitchFamily="66" charset="0"/>
                <a:cs typeface="Comic Sans MS" panose="030F0702030302020204" pitchFamily="66" charset="0"/>
              </a:rPr>
              <a:t>OX</a:t>
            </a:r>
            <a:r>
              <a:rPr lang="pt-BR" sz="2800" dirty="0" smtClean="0">
                <a:latin typeface="Comic Sans MS" panose="030F0702030302020204" pitchFamily="66" charset="0"/>
                <a:cs typeface="Comic Sans MS" panose="030F0702030302020204" pitchFamily="66" charset="0"/>
              </a:rPr>
              <a:t>(W/2L)(V</a:t>
            </a:r>
            <a:r>
              <a:rPr lang="pt-BR" sz="2800" baseline="-25000" dirty="0" smtClean="0">
                <a:latin typeface="Comic Sans MS" panose="030F0702030302020204" pitchFamily="66" charset="0"/>
                <a:cs typeface="Comic Sans MS" panose="030F0702030302020204" pitchFamily="66" charset="0"/>
              </a:rPr>
              <a:t>GS</a:t>
            </a:r>
            <a:r>
              <a:rPr lang="pt-BR" sz="2800" dirty="0" smtClean="0">
                <a:latin typeface="Comic Sans MS" panose="030F0702030302020204" pitchFamily="66" charset="0"/>
                <a:cs typeface="Comic Sans MS" panose="030F0702030302020204" pitchFamily="66" charset="0"/>
              </a:rPr>
              <a:t> – V</a:t>
            </a:r>
            <a:r>
              <a:rPr lang="pt-BR" sz="2800" baseline="-25000" dirty="0" smtClean="0">
                <a:latin typeface="Comic Sans MS" panose="030F0702030302020204" pitchFamily="66" charset="0"/>
                <a:cs typeface="Comic Sans MS" panose="030F0702030302020204" pitchFamily="66" charset="0"/>
              </a:rPr>
              <a:t>TN</a:t>
            </a:r>
            <a:r>
              <a:rPr lang="pt-BR" sz="2800" dirty="0" smtClean="0">
                <a:latin typeface="Comic Sans MS" panose="030F0702030302020204" pitchFamily="66" charset="0"/>
                <a:cs typeface="Comic Sans MS" panose="030F0702030302020204" pitchFamily="66" charset="0"/>
              </a:rPr>
              <a:t>)</a:t>
            </a:r>
            <a:r>
              <a:rPr lang="pt-BR" sz="2800" baseline="30000" dirty="0" smtClean="0">
                <a:latin typeface="Comic Sans MS" panose="030F0702030302020204" pitchFamily="66" charset="0"/>
                <a:cs typeface="Comic Sans MS" panose="030F0702030302020204" pitchFamily="66" charset="0"/>
              </a:rPr>
              <a:t>2</a:t>
            </a:r>
            <a:endParaRPr lang="pt-BR" sz="2800" baseline="30000" dirty="0" smtClean="0">
              <a:latin typeface="Comic Sans MS" panose="030F0702030302020204" pitchFamily="66" charset="0"/>
              <a:cs typeface="Comic Sans MS" panose="030F0702030302020204" pitchFamily="66" charset="0"/>
            </a:endParaRPr>
          </a:p>
        </p:txBody>
      </p:sp>
      <p:sp>
        <p:nvSpPr>
          <p:cNvPr id="19" name="CaixaDeTexto 18"/>
          <p:cNvSpPr txBox="1"/>
          <p:nvPr/>
        </p:nvSpPr>
        <p:spPr>
          <a:xfrm>
            <a:off x="292357" y="2851354"/>
            <a:ext cx="4866005" cy="521970"/>
          </a:xfrm>
          <a:prstGeom prst="rect">
            <a:avLst/>
          </a:prstGeom>
          <a:noFill/>
          <a:ln w="25400">
            <a:solidFill>
              <a:srgbClr val="FFFF00"/>
            </a:solidFill>
          </a:ln>
        </p:spPr>
        <p:txBody>
          <a:bodyPr wrap="none" rtlCol="0">
            <a:spAutoFit/>
          </a:bodyPr>
          <a:lstStyle/>
          <a:p>
            <a:r>
              <a:rPr lang="pt-BR" sz="2800" dirty="0" smtClean="0">
                <a:latin typeface="Comic Sans MS" panose="030F0702030302020204" pitchFamily="66" charset="0"/>
                <a:cs typeface="Comic Sans MS" panose="030F0702030302020204" pitchFamily="66" charset="0"/>
              </a:rPr>
              <a:t>Bipolar: </a:t>
            </a:r>
            <a:r>
              <a:rPr lang="pt-BR" sz="2800" dirty="0" err="1" smtClean="0">
                <a:latin typeface="Comic Sans MS" panose="030F0702030302020204" pitchFamily="66" charset="0"/>
                <a:cs typeface="Comic Sans MS" panose="030F0702030302020204" pitchFamily="66" charset="0"/>
              </a:rPr>
              <a:t>Ic</a:t>
            </a:r>
            <a:r>
              <a:rPr lang="pt-BR" sz="2800" dirty="0" smtClean="0">
                <a:latin typeface="Comic Sans MS" panose="030F0702030302020204" pitchFamily="66" charset="0"/>
                <a:cs typeface="Comic Sans MS" panose="030F0702030302020204" pitchFamily="66" charset="0"/>
              </a:rPr>
              <a:t> = </a:t>
            </a:r>
            <a:r>
              <a:rPr lang="pt-BR" sz="2800" dirty="0" err="1" smtClean="0">
                <a:latin typeface="Comic Sans MS" panose="030F0702030302020204" pitchFamily="66" charset="0"/>
                <a:cs typeface="Comic Sans MS" panose="030F0702030302020204" pitchFamily="66" charset="0"/>
              </a:rPr>
              <a:t>Is</a:t>
            </a:r>
            <a:r>
              <a:rPr lang="pt-BR" sz="2800" dirty="0" smtClean="0">
                <a:latin typeface="Comic Sans MS" panose="030F0702030302020204" pitchFamily="66" charset="0"/>
                <a:cs typeface="Comic Sans MS" panose="030F0702030302020204" pitchFamily="66" charset="0"/>
              </a:rPr>
              <a:t>.e</a:t>
            </a:r>
            <a:r>
              <a:rPr lang="pt-BR" sz="2800" dirty="0" err="1" smtClean="0">
                <a:latin typeface="Comic Sans MS" panose="030F0702030302020204" pitchFamily="66" charset="0"/>
                <a:cs typeface="Comic Sans MS" panose="030F0702030302020204" pitchFamily="66" charset="0"/>
              </a:rPr>
              <a:t>xp</a:t>
            </a:r>
            <a:r>
              <a:rPr lang="pt-BR" sz="2800" dirty="0" smtClean="0">
                <a:latin typeface="Comic Sans MS" panose="030F0702030302020204" pitchFamily="66" charset="0"/>
                <a:cs typeface="Comic Sans MS" panose="030F0702030302020204" pitchFamily="66" charset="0"/>
              </a:rPr>
              <a:t>(</a:t>
            </a:r>
            <a:r>
              <a:rPr lang="pt-BR" sz="2800" dirty="0" err="1" smtClean="0">
                <a:latin typeface="Comic Sans MS" panose="030F0702030302020204" pitchFamily="66" charset="0"/>
                <a:cs typeface="Comic Sans MS" panose="030F0702030302020204" pitchFamily="66" charset="0"/>
              </a:rPr>
              <a:t>Vbe</a:t>
            </a:r>
            <a:r>
              <a:rPr lang="pt-BR" sz="2800" dirty="0" smtClean="0">
                <a:latin typeface="Comic Sans MS" panose="030F0702030302020204" pitchFamily="66" charset="0"/>
                <a:cs typeface="Comic Sans MS" panose="030F0702030302020204" pitchFamily="66" charset="0"/>
              </a:rPr>
              <a:t>/U</a:t>
            </a:r>
            <a:r>
              <a:rPr lang="pt-BR" sz="2800" baseline="-25000" dirty="0" smtClean="0">
                <a:latin typeface="Comic Sans MS" panose="030F0702030302020204" pitchFamily="66" charset="0"/>
                <a:cs typeface="Comic Sans MS" panose="030F0702030302020204" pitchFamily="66" charset="0"/>
              </a:rPr>
              <a:t>T</a:t>
            </a:r>
            <a:r>
              <a:rPr lang="pt-BR" sz="2800" dirty="0" smtClean="0">
                <a:latin typeface="Comic Sans MS" panose="030F0702030302020204" pitchFamily="66" charset="0"/>
                <a:cs typeface="Comic Sans MS" panose="030F0702030302020204" pitchFamily="66" charset="0"/>
              </a:rPr>
              <a:t>)</a:t>
            </a:r>
            <a:endParaRPr lang="pt-BR" sz="2800" dirty="0" smtClean="0">
              <a:latin typeface="Comic Sans MS" panose="030F0702030302020204" pitchFamily="66" charset="0"/>
              <a:cs typeface="Comic Sans MS" panose="030F0702030302020204" pitchFamily="66" charset="0"/>
            </a:endParaRPr>
          </a:p>
        </p:txBody>
      </p:sp>
      <p:sp>
        <p:nvSpPr>
          <p:cNvPr id="4" name="Espaço Reservado para Conteúdo 2"/>
          <p:cNvSpPr>
            <a:spLocks noGrp="1"/>
          </p:cNvSpPr>
          <p:nvPr/>
        </p:nvSpPr>
        <p:spPr>
          <a:xfrm>
            <a:off x="624205" y="3578225"/>
            <a:ext cx="10944225" cy="149669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pt-BR" altLang="en-US" b="1">
                <a:solidFill>
                  <a:srgbClr val="C00000"/>
                </a:solidFill>
                <a:latin typeface="Comic Sans MS" panose="030F0702030302020204" pitchFamily="66" charset="0"/>
                <a:cs typeface="Comic Sans MS" panose="030F0702030302020204" pitchFamily="66" charset="0"/>
              </a:rPr>
              <a:t>A corrente no bipolar cresce exponencialmente com V</a:t>
            </a:r>
            <a:r>
              <a:rPr lang="pt-BR" altLang="en-US" b="1" baseline="-25000">
                <a:solidFill>
                  <a:srgbClr val="C00000"/>
                </a:solidFill>
                <a:latin typeface="Comic Sans MS" panose="030F0702030302020204" pitchFamily="66" charset="0"/>
                <a:cs typeface="Comic Sans MS" panose="030F0702030302020204" pitchFamily="66" charset="0"/>
              </a:rPr>
              <a:t>be</a:t>
            </a:r>
            <a:r>
              <a:rPr lang="pt-BR" altLang="en-US" b="1">
                <a:solidFill>
                  <a:srgbClr val="C00000"/>
                </a:solidFill>
                <a:latin typeface="Comic Sans MS" panose="030F0702030302020204" pitchFamily="66" charset="0"/>
                <a:cs typeface="Comic Sans MS" panose="030F0702030302020204" pitchFamily="66" charset="0"/>
              </a:rPr>
              <a:t> (dobra a cada aumento de 17mV)</a:t>
            </a:r>
            <a:endParaRPr lang="pt-BR" altLang="en-US" b="1">
              <a:solidFill>
                <a:srgbClr val="C00000"/>
              </a:solidFill>
              <a:latin typeface="Comic Sans MS" panose="030F0702030302020204" pitchFamily="66" charset="0"/>
              <a:cs typeface="Comic Sans MS" panose="030F0702030302020204" pitchFamily="66" charset="0"/>
            </a:endParaRPr>
          </a:p>
          <a:p>
            <a:pPr algn="l"/>
            <a:r>
              <a:rPr lang="pt-BR" altLang="en-US" b="1">
                <a:solidFill>
                  <a:srgbClr val="C00000"/>
                </a:solidFill>
                <a:latin typeface="Comic Sans MS" panose="030F0702030302020204" pitchFamily="66" charset="0"/>
                <a:cs typeface="Comic Sans MS" panose="030F0702030302020204" pitchFamily="66" charset="0"/>
              </a:rPr>
              <a:t>A corrente no MOS cresce com o quadrado de V</a:t>
            </a:r>
            <a:r>
              <a:rPr lang="pt-BR" altLang="en-US" b="1" baseline="-25000">
                <a:solidFill>
                  <a:srgbClr val="C00000"/>
                </a:solidFill>
                <a:latin typeface="Comic Sans MS" panose="030F0702030302020204" pitchFamily="66" charset="0"/>
                <a:cs typeface="Comic Sans MS" panose="030F0702030302020204" pitchFamily="66" charset="0"/>
              </a:rPr>
              <a:t>GS </a:t>
            </a:r>
            <a:endParaRPr lang="pt-BR" altLang="en-US" b="1">
              <a:solidFill>
                <a:srgbClr val="C00000"/>
              </a:solidFill>
              <a:latin typeface="Comic Sans MS" panose="030F0702030302020204" pitchFamily="66" charset="0"/>
              <a:cs typeface="Comic Sans MS" panose="030F0702030302020204" pitchFamily="66" charset="0"/>
            </a:endParaRPr>
          </a:p>
        </p:txBody>
      </p:sp>
      <p:sp>
        <p:nvSpPr>
          <p:cNvPr id="5" name="CaixaDeTexto 18"/>
          <p:cNvSpPr txBox="1"/>
          <p:nvPr/>
        </p:nvSpPr>
        <p:spPr>
          <a:xfrm>
            <a:off x="1543307" y="5076394"/>
            <a:ext cx="3382645" cy="521970"/>
          </a:xfrm>
          <a:prstGeom prst="rect">
            <a:avLst/>
          </a:prstGeom>
          <a:noFill/>
          <a:ln w="22225">
            <a:solidFill>
              <a:srgbClr val="FFFF00"/>
            </a:solidFill>
          </a:ln>
        </p:spPr>
        <p:txBody>
          <a:bodyPr wrap="none" rtlCol="0">
            <a:spAutoFit/>
          </a:bodyPr>
          <a:lstStyle/>
          <a:p>
            <a:r>
              <a:rPr lang="pt-BR" sz="2800" dirty="0" smtClean="0">
                <a:latin typeface="Comic Sans MS" panose="030F0702030302020204" pitchFamily="66" charset="0"/>
                <a:cs typeface="Comic Sans MS" panose="030F0702030302020204" pitchFamily="66" charset="0"/>
              </a:rPr>
              <a:t>Bipolar: gm = </a:t>
            </a:r>
            <a:r>
              <a:rPr lang="pt-BR" sz="2800" dirty="0" err="1" smtClean="0">
                <a:latin typeface="Comic Sans MS" panose="030F0702030302020204" pitchFamily="66" charset="0"/>
                <a:cs typeface="Comic Sans MS" panose="030F0702030302020204" pitchFamily="66" charset="0"/>
              </a:rPr>
              <a:t>Ic</a:t>
            </a:r>
            <a:r>
              <a:rPr lang="pt-BR" sz="2800" dirty="0" smtClean="0">
                <a:latin typeface="Comic Sans MS" panose="030F0702030302020204" pitchFamily="66" charset="0"/>
                <a:cs typeface="Comic Sans MS" panose="030F0702030302020204" pitchFamily="66" charset="0"/>
              </a:rPr>
              <a:t>/U</a:t>
            </a:r>
            <a:r>
              <a:rPr lang="pt-BR" sz="2800" baseline="-25000" dirty="0" smtClean="0">
                <a:latin typeface="Comic Sans MS" panose="030F0702030302020204" pitchFamily="66" charset="0"/>
                <a:cs typeface="Comic Sans MS" panose="030F0702030302020204" pitchFamily="66" charset="0"/>
              </a:rPr>
              <a:t>T</a:t>
            </a:r>
            <a:endParaRPr lang="pt-BR" sz="2800" dirty="0" smtClean="0">
              <a:latin typeface="Comic Sans MS" panose="030F0702030302020204" pitchFamily="66" charset="0"/>
              <a:cs typeface="Comic Sans MS" panose="030F0702030302020204" pitchFamily="66" charset="0"/>
            </a:endParaRPr>
          </a:p>
        </p:txBody>
      </p:sp>
      <p:sp>
        <p:nvSpPr>
          <p:cNvPr id="6" name="CaixaDeTexto 40"/>
          <p:cNvSpPr txBox="1"/>
          <p:nvPr/>
        </p:nvSpPr>
        <p:spPr>
          <a:xfrm>
            <a:off x="5841581" y="5076043"/>
            <a:ext cx="4925695" cy="521970"/>
          </a:xfrm>
          <a:prstGeom prst="rect">
            <a:avLst/>
          </a:prstGeom>
          <a:noFill/>
          <a:ln w="22225">
            <a:solidFill>
              <a:srgbClr val="FFFF00"/>
            </a:solidFill>
          </a:ln>
        </p:spPr>
        <p:txBody>
          <a:bodyPr wrap="none" rtlCol="0">
            <a:spAutoFit/>
          </a:bodyPr>
          <a:lstStyle/>
          <a:p>
            <a:r>
              <a:rPr lang="pt-BR" sz="2800" dirty="0" smtClean="0">
                <a:latin typeface="Comic Sans MS" panose="030F0702030302020204" pitchFamily="66" charset="0"/>
                <a:cs typeface="Comic Sans MS" panose="030F0702030302020204" pitchFamily="66" charset="0"/>
              </a:rPr>
              <a:t>MOS:    gm = 2I</a:t>
            </a:r>
            <a:r>
              <a:rPr lang="pt-BR" sz="2800" baseline="-25000" dirty="0" smtClean="0">
                <a:latin typeface="Comic Sans MS" panose="030F0702030302020204" pitchFamily="66" charset="0"/>
                <a:cs typeface="Comic Sans MS" panose="030F0702030302020204" pitchFamily="66" charset="0"/>
              </a:rPr>
              <a:t>D</a:t>
            </a:r>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GS</a:t>
            </a:r>
            <a:r>
              <a:rPr lang="pt-BR" sz="2800" dirty="0" smtClean="0">
                <a:latin typeface="Comic Sans MS" panose="030F0702030302020204" pitchFamily="66" charset="0"/>
                <a:cs typeface="Comic Sans MS" panose="030F0702030302020204" pitchFamily="66" charset="0"/>
              </a:rPr>
              <a:t> – V</a:t>
            </a:r>
            <a:r>
              <a:rPr lang="pt-BR" sz="2800" baseline="-25000" dirty="0" smtClean="0">
                <a:latin typeface="Comic Sans MS" panose="030F0702030302020204" pitchFamily="66" charset="0"/>
                <a:cs typeface="Comic Sans MS" panose="030F0702030302020204" pitchFamily="66" charset="0"/>
              </a:rPr>
              <a:t>TN</a:t>
            </a:r>
            <a:r>
              <a:rPr lang="pt-BR" sz="2800" dirty="0" smtClean="0">
                <a:latin typeface="Comic Sans MS" panose="030F0702030302020204" pitchFamily="66" charset="0"/>
                <a:cs typeface="Comic Sans MS" panose="030F0702030302020204" pitchFamily="66" charset="0"/>
              </a:rPr>
              <a:t>)</a:t>
            </a:r>
            <a:endParaRPr lang="pt-BR" sz="2800" baseline="30000" dirty="0" smtClean="0">
              <a:latin typeface="Comic Sans MS" panose="030F0702030302020204" pitchFamily="66" charset="0"/>
              <a:cs typeface="Comic Sans MS" panose="030F0702030302020204" pitchFamily="66" charset="0"/>
            </a:endParaRPr>
          </a:p>
        </p:txBody>
      </p:sp>
      <p:sp>
        <p:nvSpPr>
          <p:cNvPr id="7" name="Espaço Reservado para Conteúdo 2"/>
          <p:cNvSpPr>
            <a:spLocks noGrp="1"/>
          </p:cNvSpPr>
          <p:nvPr/>
        </p:nvSpPr>
        <p:spPr>
          <a:xfrm>
            <a:off x="624205" y="5726430"/>
            <a:ext cx="10944225" cy="72072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pt-BR" altLang="en-US" b="1">
                <a:solidFill>
                  <a:srgbClr val="C00000"/>
                </a:solidFill>
                <a:latin typeface="Comic Sans MS" panose="030F0702030302020204" pitchFamily="66" charset="0"/>
                <a:cs typeface="Comic Sans MS" panose="030F0702030302020204" pitchFamily="66" charset="0"/>
              </a:rPr>
              <a:t>menor g</a:t>
            </a:r>
            <a:r>
              <a:rPr lang="pt-BR" altLang="en-US" b="1" baseline="-25000">
                <a:solidFill>
                  <a:srgbClr val="C00000"/>
                </a:solidFill>
                <a:latin typeface="Comic Sans MS" panose="030F0702030302020204" pitchFamily="66" charset="0"/>
                <a:cs typeface="Comic Sans MS" panose="030F0702030302020204" pitchFamily="66" charset="0"/>
              </a:rPr>
              <a:t>m</a:t>
            </a:r>
            <a:r>
              <a:rPr lang="pt-BR" altLang="en-US" b="1">
                <a:solidFill>
                  <a:srgbClr val="C00000"/>
                </a:solidFill>
                <a:latin typeface="Comic Sans MS" panose="030F0702030302020204" pitchFamily="66" charset="0"/>
                <a:cs typeface="Comic Sans MS" panose="030F0702030302020204" pitchFamily="66" charset="0"/>
              </a:rPr>
              <a:t>, menor ganho nos circuitos (considerando I</a:t>
            </a:r>
            <a:r>
              <a:rPr lang="pt-BR" altLang="en-US" b="1" baseline="-25000">
                <a:solidFill>
                  <a:srgbClr val="C00000"/>
                </a:solidFill>
                <a:latin typeface="Comic Sans MS" panose="030F0702030302020204" pitchFamily="66" charset="0"/>
                <a:cs typeface="Comic Sans MS" panose="030F0702030302020204" pitchFamily="66" charset="0"/>
              </a:rPr>
              <a:t>C</a:t>
            </a:r>
            <a:r>
              <a:rPr lang="pt-BR" altLang="en-US" b="1">
                <a:solidFill>
                  <a:srgbClr val="C00000"/>
                </a:solidFill>
                <a:latin typeface="Comic Sans MS" panose="030F0702030302020204" pitchFamily="66" charset="0"/>
                <a:cs typeface="Comic Sans MS" panose="030F0702030302020204" pitchFamily="66" charset="0"/>
              </a:rPr>
              <a:t>=I</a:t>
            </a:r>
            <a:r>
              <a:rPr lang="pt-BR" altLang="en-US" b="1" baseline="-25000">
                <a:solidFill>
                  <a:srgbClr val="C00000"/>
                </a:solidFill>
                <a:latin typeface="Comic Sans MS" panose="030F0702030302020204" pitchFamily="66" charset="0"/>
                <a:cs typeface="Comic Sans MS" panose="030F0702030302020204" pitchFamily="66" charset="0"/>
              </a:rPr>
              <a:t>D</a:t>
            </a:r>
            <a:r>
              <a:rPr lang="pt-BR" altLang="en-US" b="1">
                <a:solidFill>
                  <a:srgbClr val="C00000"/>
                </a:solidFill>
                <a:latin typeface="Comic Sans MS" panose="030F0702030302020204" pitchFamily="66" charset="0"/>
                <a:cs typeface="Comic Sans MS" panose="030F0702030302020204" pitchFamily="66" charset="0"/>
              </a:rPr>
              <a:t>) </a:t>
            </a:r>
            <a:endParaRPr lang="pt-BR" altLang="en-US" b="1">
              <a:solidFill>
                <a:srgbClr val="C00000"/>
              </a:solidFill>
              <a:latin typeface="Comic Sans MS" panose="030F0702030302020204" pitchFamily="66" charset="0"/>
              <a:cs typeface="Comic Sans MS" panose="030F0702030302020204" pitchFamily="66" charset="0"/>
            </a:endParaRPr>
          </a:p>
        </p:txBody>
      </p:sp>
      <p:sp>
        <p:nvSpPr>
          <p:cNvPr id="8" name="Rectangle 4">
            <a:hlinkClick r:id=""/>
          </p:cNvPr>
          <p:cNvSpPr>
            <a:spLocks noChangeArrowheads="1"/>
          </p:cNvSpPr>
          <p:nvPr/>
        </p:nvSpPr>
        <p:spPr bwMode="auto">
          <a:xfrm>
            <a:off x="1487805" y="539115"/>
            <a:ext cx="8862060"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Vantagens e Desvantagens </a:t>
            </a: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SimSun" panose="02010600030101010101" pitchFamily="2" charset="-122"/>
                <a:ea typeface="SimSun" panose="02010600030101010101" pitchFamily="2" charset="-122"/>
                <a:cs typeface="+mn-cs"/>
              </a:rPr>
              <a:t>－</a:t>
            </a: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 MOS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1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24950" y="6243955"/>
            <a:ext cx="2743200" cy="365125"/>
          </a:xfrm>
        </p:spPr>
        <p:txBody>
          <a:bodyPr/>
          <a:p>
            <a:fld id="{74F297BB-B745-4CAB-BE1D-CE4C89382949}" type="slidenum">
              <a:rPr lang="pt-BR" smtClean="0"/>
            </a:fld>
            <a:endParaRPr lang="pt-BR"/>
          </a:p>
        </p:txBody>
      </p:sp>
      <p:sp>
        <p:nvSpPr>
          <p:cNvPr id="3" name="Espaço Reservado para Conteúdo 2"/>
          <p:cNvSpPr txBox="1"/>
          <p:nvPr/>
        </p:nvSpPr>
        <p:spPr>
          <a:xfrm>
            <a:off x="330835" y="472440"/>
            <a:ext cx="11544935" cy="12649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Na frequencia de oscilação</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0" name="Grupo 9"/>
          <p:cNvGrpSpPr/>
          <p:nvPr/>
        </p:nvGrpSpPr>
        <p:grpSpPr>
          <a:xfrm>
            <a:off x="696568" y="2019139"/>
            <a:ext cx="3156502" cy="3706577"/>
            <a:chOff x="8352" y="3916"/>
            <a:chExt cx="5186" cy="6224"/>
          </a:xfrm>
        </p:grpSpPr>
        <p:cxnSp>
          <p:nvCxnSpPr>
            <p:cNvPr id="23" name="Conector Reto 22"/>
            <p:cNvCxnSpPr/>
            <p:nvPr/>
          </p:nvCxnSpPr>
          <p:spPr>
            <a:xfrm flipV="1">
              <a:off x="8489" y="3926"/>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a:off x="13043" y="5620"/>
              <a:ext cx="3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1541" y="6323"/>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114"/>
            <p:cNvCxnSpPr/>
            <p:nvPr/>
          </p:nvCxnSpPr>
          <p:spPr>
            <a:xfrm flipH="1" flipV="1">
              <a:off x="8489" y="3916"/>
              <a:ext cx="0" cy="368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4" name="CaixaDeTexto 6"/>
            <p:cNvSpPr txBox="1"/>
            <p:nvPr/>
          </p:nvSpPr>
          <p:spPr>
            <a:xfrm flipH="1">
              <a:off x="10901" y="4523"/>
              <a:ext cx="337" cy="773"/>
            </a:xfrm>
            <a:prstGeom prst="rect">
              <a:avLst/>
            </a:prstGeom>
            <a:noFill/>
          </p:spPr>
          <p:txBody>
            <a:bodyPr wrap="square" rtlCol="0">
              <a:spAutoFit/>
            </a:bodyPr>
            <a:p>
              <a:r>
                <a:rPr lang="pt-BR" sz="2400" dirty="0"/>
                <a:t>L</a:t>
              </a:r>
              <a:endParaRPr lang="pt-BR" sz="2400" dirty="0"/>
            </a:p>
          </p:txBody>
        </p:sp>
        <p:grpSp>
          <p:nvGrpSpPr>
            <p:cNvPr id="35" name="Grupo 34"/>
            <p:cNvGrpSpPr/>
            <p:nvPr/>
          </p:nvGrpSpPr>
          <p:grpSpPr>
            <a:xfrm rot="0" flipH="1">
              <a:off x="11374" y="3926"/>
              <a:ext cx="315" cy="1773"/>
              <a:chOff x="1113892" y="857756"/>
              <a:chExt cx="294122" cy="1327094"/>
            </a:xfrm>
            <a:solidFill>
              <a:schemeClr val="bg1"/>
            </a:solidFill>
          </p:grpSpPr>
          <p:grpSp>
            <p:nvGrpSpPr>
              <p:cNvPr id="36" name="Grupo 35"/>
              <p:cNvGrpSpPr/>
              <p:nvPr/>
            </p:nvGrpSpPr>
            <p:grpSpPr>
              <a:xfrm>
                <a:off x="1116699" y="1116701"/>
                <a:ext cx="291315" cy="940474"/>
                <a:chOff x="1149067" y="472114"/>
                <a:chExt cx="404603" cy="986250"/>
              </a:xfrm>
              <a:grpFill/>
            </p:grpSpPr>
            <p:sp>
              <p:nvSpPr>
                <p:cNvPr id="37" name="Forma livre 3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8" name="Forma livre 3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0" name="Forma livre 3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7" name="Forma livre 4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4" name="Forma livre 53"/>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5" name="Forma livre 5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7" name="CaixaDeTexto 36"/>
            <p:cNvSpPr txBox="1"/>
            <p:nvPr/>
          </p:nvSpPr>
          <p:spPr>
            <a:xfrm flipH="1">
              <a:off x="12665" y="5699"/>
              <a:ext cx="873" cy="773"/>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61" name="Grupo 60"/>
            <p:cNvGrpSpPr/>
            <p:nvPr/>
          </p:nvGrpSpPr>
          <p:grpSpPr>
            <a:xfrm rot="5400000" flipH="1">
              <a:off x="11975" y="4405"/>
              <a:ext cx="1240" cy="633"/>
              <a:chOff x="6583958" y="4229187"/>
              <a:chExt cx="756638" cy="371718"/>
            </a:xfrm>
            <a:solidFill>
              <a:schemeClr val="bg1"/>
            </a:solidFill>
          </p:grpSpPr>
          <p:cxnSp>
            <p:nvCxnSpPr>
              <p:cNvPr id="65"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Conector Reto 84"/>
            <p:cNvCxnSpPr/>
            <p:nvPr/>
          </p:nvCxnSpPr>
          <p:spPr>
            <a:xfrm flipV="1">
              <a:off x="13217" y="5107"/>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upo 85"/>
            <p:cNvGrpSpPr/>
            <p:nvPr/>
          </p:nvGrpSpPr>
          <p:grpSpPr>
            <a:xfrm rot="5400000" flipH="1">
              <a:off x="11972" y="5374"/>
              <a:ext cx="1240" cy="657"/>
              <a:chOff x="6583958" y="4229187"/>
              <a:chExt cx="756638" cy="371718"/>
            </a:xfrm>
            <a:solidFill>
              <a:schemeClr val="bg1"/>
            </a:solidFill>
          </p:grpSpPr>
          <p:cxnSp>
            <p:nvCxnSpPr>
              <p:cNvPr id="9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37"/>
              <p:cNvCxnSpPr/>
              <p:nvPr/>
            </p:nvCxnSpPr>
            <p:spPr>
              <a:xfrm>
                <a:off x="6997287" y="4420460"/>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 name="Conector Reto 112"/>
            <p:cNvCxnSpPr/>
            <p:nvPr/>
          </p:nvCxnSpPr>
          <p:spPr>
            <a:xfrm flipV="1">
              <a:off x="11557" y="5699"/>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4"/>
            <p:cNvCxnSpPr/>
            <p:nvPr/>
          </p:nvCxnSpPr>
          <p:spPr>
            <a:xfrm flipV="1">
              <a:off x="11539" y="5699"/>
              <a:ext cx="0" cy="62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V="1">
              <a:off x="12614" y="3916"/>
              <a:ext cx="0" cy="56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6" name="CaixaDeTexto 36"/>
            <p:cNvSpPr txBox="1"/>
            <p:nvPr/>
          </p:nvSpPr>
          <p:spPr>
            <a:xfrm flipH="1">
              <a:off x="12610" y="3926"/>
              <a:ext cx="873" cy="773"/>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117" name="Grupo 116"/>
            <p:cNvGrpSpPr/>
            <p:nvPr/>
          </p:nvGrpSpPr>
          <p:grpSpPr>
            <a:xfrm>
              <a:off x="8352" y="5109"/>
              <a:ext cx="4869" cy="5031"/>
              <a:chOff x="2149" y="3494"/>
              <a:chExt cx="6496" cy="5400"/>
            </a:xfrm>
          </p:grpSpPr>
          <p:grpSp>
            <p:nvGrpSpPr>
              <p:cNvPr id="119" name="Grupo 118"/>
              <p:cNvGrpSpPr/>
              <p:nvPr/>
            </p:nvGrpSpPr>
            <p:grpSpPr>
              <a:xfrm rot="5400000">
                <a:off x="4838" y="5121"/>
                <a:ext cx="2068" cy="1179"/>
                <a:chOff x="8610600" y="2524505"/>
                <a:chExt cx="1313103" cy="748570"/>
              </a:xfrm>
            </p:grpSpPr>
            <p:cxnSp>
              <p:nvCxnSpPr>
                <p:cNvPr id="120"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23" name="Conector Reto 40"/>
                <p:cNvCxnSpPr/>
                <p:nvPr/>
              </p:nvCxnSpPr>
              <p:spPr>
                <a:xfrm>
                  <a:off x="8610600" y="255936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6" name="Conector Reto 47"/>
              <p:cNvCxnSpPr/>
              <p:nvPr/>
            </p:nvCxnSpPr>
            <p:spPr>
              <a:xfrm>
                <a:off x="7813" y="3494"/>
                <a:ext cx="83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7" name="CaixaDeTexto 47"/>
              <p:cNvSpPr txBox="1"/>
              <p:nvPr/>
            </p:nvSpPr>
            <p:spPr>
              <a:xfrm>
                <a:off x="7015" y="4762"/>
                <a:ext cx="1454" cy="941"/>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grpSp>
            <p:nvGrpSpPr>
              <p:cNvPr id="135" name="Grupo 134"/>
              <p:cNvGrpSpPr/>
              <p:nvPr/>
            </p:nvGrpSpPr>
            <p:grpSpPr>
              <a:xfrm rot="5400000" flipH="1">
                <a:off x="2939" y="7281"/>
                <a:ext cx="2855" cy="370"/>
                <a:chOff x="4133603" y="3532258"/>
                <a:chExt cx="1812855" cy="255373"/>
              </a:xfrm>
            </p:grpSpPr>
            <p:cxnSp>
              <p:nvCxnSpPr>
                <p:cNvPr id="136" name="Conector Reto 79"/>
                <p:cNvCxnSpPr/>
                <p:nvPr/>
              </p:nvCxnSpPr>
              <p:spPr>
                <a:xfrm flipV="1">
                  <a:off x="4133603" y="3654949"/>
                  <a:ext cx="181285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7" name="Retângulo 136"/>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8"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Conector Reto 64"/>
              <p:cNvCxnSpPr/>
              <p:nvPr/>
            </p:nvCxnSpPr>
            <p:spPr>
              <a:xfrm>
                <a:off x="3448" y="610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Elipse 13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Caixa de Texto 23"/>
              <p:cNvSpPr txBox="1"/>
              <p:nvPr/>
            </p:nvSpPr>
            <p:spPr>
              <a:xfrm>
                <a:off x="2149" y="7135"/>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cxnSp>
            <p:nvCxnSpPr>
              <p:cNvPr id="147" name="Conector Reto 72"/>
              <p:cNvCxnSpPr/>
              <p:nvPr/>
            </p:nvCxnSpPr>
            <p:spPr>
              <a:xfrm flipV="1">
                <a:off x="6434" y="6735"/>
                <a:ext cx="94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4"/>
              <p:cNvCxnSpPr/>
              <p:nvPr/>
            </p:nvCxnSpPr>
            <p:spPr>
              <a:xfrm>
                <a:off x="7118" y="817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Conector Reto 77"/>
              <p:cNvCxnSpPr/>
              <p:nvPr/>
            </p:nvCxnSpPr>
            <p:spPr>
              <a:xfrm>
                <a:off x="2332" y="6123"/>
                <a:ext cx="173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73"/>
              <p:cNvCxnSpPr/>
              <p:nvPr/>
            </p:nvCxnSpPr>
            <p:spPr>
              <a:xfrm>
                <a:off x="7396" y="6735"/>
                <a:ext cx="0" cy="1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7" name="Conector Reto 156"/>
          <p:cNvCxnSpPr/>
          <p:nvPr/>
        </p:nvCxnSpPr>
        <p:spPr>
          <a:xfrm flipV="1">
            <a:off x="4470400" y="2380615"/>
            <a:ext cx="25190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37"/>
          <p:cNvCxnSpPr/>
          <p:nvPr/>
        </p:nvCxnSpPr>
        <p:spPr>
          <a:xfrm>
            <a:off x="6856730" y="3237230"/>
            <a:ext cx="2209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V="1">
            <a:off x="6328410" y="3808095"/>
            <a:ext cx="6553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114"/>
          <p:cNvCxnSpPr/>
          <p:nvPr/>
        </p:nvCxnSpPr>
        <p:spPr>
          <a:xfrm flipH="1" flipV="1">
            <a:off x="4470400" y="2374900"/>
            <a:ext cx="0" cy="219456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61" name="CaixaDeTexto 6"/>
          <p:cNvSpPr txBox="1"/>
          <p:nvPr/>
        </p:nvSpPr>
        <p:spPr>
          <a:xfrm flipH="1">
            <a:off x="5938520" y="2736215"/>
            <a:ext cx="205105" cy="460375"/>
          </a:xfrm>
          <a:prstGeom prst="rect">
            <a:avLst/>
          </a:prstGeom>
          <a:noFill/>
        </p:spPr>
        <p:txBody>
          <a:bodyPr wrap="square" rtlCol="0">
            <a:spAutoFit/>
          </a:bodyPr>
          <a:p>
            <a:r>
              <a:rPr lang="pt-BR" sz="2400" dirty="0"/>
              <a:t>L</a:t>
            </a:r>
            <a:endParaRPr lang="pt-BR" sz="2400" dirty="0"/>
          </a:p>
        </p:txBody>
      </p:sp>
      <p:grpSp>
        <p:nvGrpSpPr>
          <p:cNvPr id="162" name="Grupo 161"/>
          <p:cNvGrpSpPr/>
          <p:nvPr/>
        </p:nvGrpSpPr>
        <p:grpSpPr>
          <a:xfrm rot="0" flipH="1">
            <a:off x="6242050" y="2380615"/>
            <a:ext cx="191770" cy="1056005"/>
            <a:chOff x="1113892" y="857756"/>
            <a:chExt cx="294122" cy="1327094"/>
          </a:xfrm>
          <a:solidFill>
            <a:schemeClr val="bg1"/>
          </a:solidFill>
        </p:grpSpPr>
        <p:grpSp>
          <p:nvGrpSpPr>
            <p:cNvPr id="163" name="Grupo 162"/>
            <p:cNvGrpSpPr/>
            <p:nvPr/>
          </p:nvGrpSpPr>
          <p:grpSpPr>
            <a:xfrm>
              <a:off x="1116699" y="1116701"/>
              <a:ext cx="291315" cy="940474"/>
              <a:chOff x="1149067" y="472114"/>
              <a:chExt cx="404603" cy="986250"/>
            </a:xfrm>
            <a:grpFill/>
          </p:grpSpPr>
          <p:sp>
            <p:nvSpPr>
              <p:cNvPr id="164" name="Forma livre 16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65" name="Forma livre 16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66" name="Forma livre 16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67" name="Forma livre 16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68" name="Forma livre 16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69" name="Forma livre 16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70" name="CaixaDeTexto 36"/>
          <p:cNvSpPr txBox="1"/>
          <p:nvPr/>
        </p:nvSpPr>
        <p:spPr>
          <a:xfrm flipH="1">
            <a:off x="6989445" y="4188460"/>
            <a:ext cx="53149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171" name="Grupo 170"/>
          <p:cNvGrpSpPr/>
          <p:nvPr/>
        </p:nvGrpSpPr>
        <p:grpSpPr>
          <a:xfrm rot="5400000" flipH="1">
            <a:off x="6600190" y="2661920"/>
            <a:ext cx="738505" cy="385445"/>
            <a:chOff x="6583958" y="4229187"/>
            <a:chExt cx="756638" cy="371718"/>
          </a:xfrm>
          <a:solidFill>
            <a:schemeClr val="bg1"/>
          </a:solidFill>
        </p:grpSpPr>
        <p:cxnSp>
          <p:nvCxnSpPr>
            <p:cNvPr id="1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7" name="Grupo 176"/>
          <p:cNvGrpSpPr/>
          <p:nvPr/>
        </p:nvGrpSpPr>
        <p:grpSpPr>
          <a:xfrm rot="5400000" flipH="1">
            <a:off x="6610985" y="3977005"/>
            <a:ext cx="738505" cy="400050"/>
            <a:chOff x="6583958" y="4229187"/>
            <a:chExt cx="756638" cy="371718"/>
          </a:xfrm>
          <a:solidFill>
            <a:schemeClr val="bg1"/>
          </a:solidFill>
        </p:grpSpPr>
        <p:cxnSp>
          <p:nvCxnSpPr>
            <p:cNvPr id="17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3" name="Conector Reto 114"/>
          <p:cNvCxnSpPr/>
          <p:nvPr/>
        </p:nvCxnSpPr>
        <p:spPr>
          <a:xfrm flipV="1">
            <a:off x="6357620" y="3436620"/>
            <a:ext cx="0" cy="37147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4" name="Conector Reto 183"/>
          <p:cNvCxnSpPr/>
          <p:nvPr/>
        </p:nvCxnSpPr>
        <p:spPr>
          <a:xfrm flipV="1">
            <a:off x="6981190" y="2374900"/>
            <a:ext cx="0" cy="33782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5" name="CaixaDeTexto 36"/>
          <p:cNvSpPr txBox="1"/>
          <p:nvPr/>
        </p:nvSpPr>
        <p:spPr>
          <a:xfrm flipH="1">
            <a:off x="6976110" y="2411095"/>
            <a:ext cx="53149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186" name="Grupo 185"/>
          <p:cNvGrpSpPr/>
          <p:nvPr/>
        </p:nvGrpSpPr>
        <p:grpSpPr>
          <a:xfrm rot="0">
            <a:off x="4450752" y="3748146"/>
            <a:ext cx="2052492" cy="1727653"/>
            <a:chOff x="2266" y="4677"/>
            <a:chExt cx="4499" cy="3114"/>
          </a:xfrm>
        </p:grpSpPr>
        <p:grpSp>
          <p:nvGrpSpPr>
            <p:cNvPr id="187" name="Grupo 186"/>
            <p:cNvGrpSpPr/>
            <p:nvPr/>
          </p:nvGrpSpPr>
          <p:grpSpPr>
            <a:xfrm rot="5400000">
              <a:off x="4838" y="5121"/>
              <a:ext cx="2068" cy="1179"/>
              <a:chOff x="8610600" y="2524505"/>
              <a:chExt cx="1313103" cy="748570"/>
            </a:xfrm>
          </p:grpSpPr>
          <p:cxnSp>
            <p:nvCxnSpPr>
              <p:cNvPr id="18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upo 194"/>
            <p:cNvGrpSpPr/>
            <p:nvPr/>
          </p:nvGrpSpPr>
          <p:grpSpPr>
            <a:xfrm rot="5400000" flipH="1">
              <a:off x="3585" y="6795"/>
              <a:ext cx="1622" cy="370"/>
              <a:chOff x="4833875" y="3512084"/>
              <a:chExt cx="1030058" cy="255373"/>
            </a:xfrm>
          </p:grpSpPr>
          <p:cxnSp>
            <p:nvCxnSpPr>
              <p:cNvPr id="196" name="Conector Reto 79"/>
              <p:cNvCxnSpPr/>
              <p:nvPr/>
            </p:nvCxnSpPr>
            <p:spPr>
              <a:xfrm flipV="1">
                <a:off x="4833875" y="3636788"/>
                <a:ext cx="103005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7" name="Retângulo 196"/>
              <p:cNvSpPr/>
              <p:nvPr/>
            </p:nvSpPr>
            <p:spPr>
              <a:xfrm>
                <a:off x="5110974" y="35120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8" name="Conector Reto 62"/>
            <p:cNvCxnSpPr/>
            <p:nvPr/>
          </p:nvCxnSpPr>
          <p:spPr>
            <a:xfrm>
              <a:off x="4134" y="7791"/>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Conector Reto 64"/>
            <p:cNvCxnSpPr/>
            <p:nvPr/>
          </p:nvCxnSpPr>
          <p:spPr>
            <a:xfrm>
              <a:off x="3448" y="6133"/>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0" name="Elipse 19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1" name="Caixa de Texto 23"/>
            <p:cNvSpPr txBox="1"/>
            <p:nvPr/>
          </p:nvSpPr>
          <p:spPr>
            <a:xfrm>
              <a:off x="2266" y="6509"/>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cxnSp>
          <p:nvCxnSpPr>
            <p:cNvPr id="204" name="Conector Reto 74"/>
            <p:cNvCxnSpPr/>
            <p:nvPr/>
          </p:nvCxnSpPr>
          <p:spPr>
            <a:xfrm>
              <a:off x="6209" y="7650"/>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77"/>
            <p:cNvCxnSpPr/>
            <p:nvPr/>
          </p:nvCxnSpPr>
          <p:spPr>
            <a:xfrm>
              <a:off x="2332" y="6123"/>
              <a:ext cx="173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Conector Reto 73"/>
            <p:cNvCxnSpPr/>
            <p:nvPr/>
          </p:nvCxnSpPr>
          <p:spPr>
            <a:xfrm>
              <a:off x="6461" y="6677"/>
              <a:ext cx="0" cy="9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 name="Conector Reto 79"/>
          <p:cNvCxnSpPr/>
          <p:nvPr/>
        </p:nvCxnSpPr>
        <p:spPr>
          <a:xfrm rot="5400000" flipH="1" flipV="1">
            <a:off x="6449665" y="4858723"/>
            <a:ext cx="108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0" name="Conector Reto 74"/>
          <p:cNvCxnSpPr/>
          <p:nvPr/>
        </p:nvCxnSpPr>
        <p:spPr>
          <a:xfrm>
            <a:off x="6840776" y="5398841"/>
            <a:ext cx="2536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Conector Reto 114"/>
          <p:cNvCxnSpPr/>
          <p:nvPr/>
        </p:nvCxnSpPr>
        <p:spPr>
          <a:xfrm flipH="1" flipV="1">
            <a:off x="10996295" y="362966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12" name="CaixaDeTexto 6"/>
          <p:cNvSpPr txBox="1"/>
          <p:nvPr/>
        </p:nvSpPr>
        <p:spPr>
          <a:xfrm>
            <a:off x="11767820" y="3370580"/>
            <a:ext cx="213995" cy="460375"/>
          </a:xfrm>
          <a:prstGeom prst="rect">
            <a:avLst/>
          </a:prstGeom>
          <a:noFill/>
        </p:spPr>
        <p:txBody>
          <a:bodyPr wrap="square" rtlCol="0">
            <a:spAutoFit/>
          </a:bodyPr>
          <a:p>
            <a:r>
              <a:rPr lang="pt-BR" sz="2400" dirty="0"/>
              <a:t>L</a:t>
            </a:r>
            <a:endParaRPr lang="pt-BR" sz="2400" dirty="0"/>
          </a:p>
        </p:txBody>
      </p:sp>
      <p:grpSp>
        <p:nvGrpSpPr>
          <p:cNvPr id="213" name="Grupo 212"/>
          <p:cNvGrpSpPr/>
          <p:nvPr/>
        </p:nvGrpSpPr>
        <p:grpSpPr>
          <a:xfrm rot="0">
            <a:off x="11567795" y="2991485"/>
            <a:ext cx="200025" cy="1125855"/>
            <a:chOff x="1113892" y="857756"/>
            <a:chExt cx="294122" cy="1327094"/>
          </a:xfrm>
          <a:solidFill>
            <a:schemeClr val="bg1"/>
          </a:solidFill>
        </p:grpSpPr>
        <p:grpSp>
          <p:nvGrpSpPr>
            <p:cNvPr id="214" name="Grupo 213"/>
            <p:cNvGrpSpPr/>
            <p:nvPr/>
          </p:nvGrpSpPr>
          <p:grpSpPr>
            <a:xfrm>
              <a:off x="1116699" y="1116701"/>
              <a:ext cx="291315" cy="940474"/>
              <a:chOff x="1149067" y="472114"/>
              <a:chExt cx="404603" cy="986250"/>
            </a:xfrm>
            <a:grpFill/>
          </p:grpSpPr>
          <p:sp>
            <p:nvSpPr>
              <p:cNvPr id="215" name="Forma livre 214"/>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6" name="Forma livre 21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7" name="Forma livre 21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8" name="Forma livre 21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9" name="Forma livre 21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0" name="Forma livre 21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21" name="Grupo 220"/>
          <p:cNvGrpSpPr/>
          <p:nvPr/>
        </p:nvGrpSpPr>
        <p:grpSpPr>
          <a:xfrm rot="16200000">
            <a:off x="9560560" y="3395980"/>
            <a:ext cx="1522095" cy="213360"/>
            <a:chOff x="4112743" y="3509451"/>
            <a:chExt cx="1381894" cy="255373"/>
          </a:xfrm>
          <a:solidFill>
            <a:srgbClr val="9A0000"/>
          </a:solidFill>
        </p:grpSpPr>
        <p:cxnSp>
          <p:nvCxnSpPr>
            <p:cNvPr id="222"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3" name="Retângulo 222"/>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24" name="CaixaDeTexto 36"/>
          <p:cNvSpPr txBox="1"/>
          <p:nvPr/>
        </p:nvSpPr>
        <p:spPr>
          <a:xfrm>
            <a:off x="10531475" y="2991485"/>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225" name="Grupo 224"/>
          <p:cNvGrpSpPr/>
          <p:nvPr/>
        </p:nvGrpSpPr>
        <p:grpSpPr>
          <a:xfrm rot="5400000">
            <a:off x="10594975" y="3332480"/>
            <a:ext cx="787400" cy="328295"/>
            <a:chOff x="6583958" y="4229187"/>
            <a:chExt cx="756638" cy="371718"/>
          </a:xfrm>
          <a:solidFill>
            <a:schemeClr val="bg1"/>
          </a:solidFill>
        </p:grpSpPr>
        <p:cxnSp>
          <p:nvCxnSpPr>
            <p:cNvPr id="226"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0" name="CaixaDeTexto 43"/>
          <p:cNvSpPr txBox="1"/>
          <p:nvPr/>
        </p:nvSpPr>
        <p:spPr>
          <a:xfrm>
            <a:off x="9732010" y="3168015"/>
            <a:ext cx="403225" cy="460375"/>
          </a:xfrm>
          <a:prstGeom prst="rect">
            <a:avLst/>
          </a:prstGeom>
          <a:noFill/>
        </p:spPr>
        <p:txBody>
          <a:bodyPr wrap="square" rtlCol="0">
            <a:spAutoFit/>
          </a:bodyPr>
          <a:p>
            <a:r>
              <a:rPr lang="pt-BR" sz="2400" dirty="0"/>
              <a:t>r</a:t>
            </a:r>
            <a:r>
              <a:rPr lang="pt-BR" sz="2400" baseline="-25000" dirty="0"/>
              <a:t>0</a:t>
            </a:r>
            <a:endParaRPr lang="pt-BR" sz="2400" baseline="-25000" dirty="0"/>
          </a:p>
        </p:txBody>
      </p:sp>
      <p:cxnSp>
        <p:nvCxnSpPr>
          <p:cNvPr id="231" name="Conector Reto 230"/>
          <p:cNvCxnSpPr/>
          <p:nvPr/>
        </p:nvCxnSpPr>
        <p:spPr>
          <a:xfrm flipH="1" flipV="1">
            <a:off x="11656695" y="274129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Conector Reto 231"/>
          <p:cNvCxnSpPr/>
          <p:nvPr/>
        </p:nvCxnSpPr>
        <p:spPr>
          <a:xfrm flipV="1">
            <a:off x="9172575" y="2741318"/>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Conector Reto 37"/>
          <p:cNvCxnSpPr/>
          <p:nvPr/>
        </p:nvCxnSpPr>
        <p:spPr>
          <a:xfrm>
            <a:off x="9053830" y="441261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4" name="Grupo 233"/>
          <p:cNvGrpSpPr/>
          <p:nvPr/>
        </p:nvGrpSpPr>
        <p:grpSpPr>
          <a:xfrm rot="5400000">
            <a:off x="8035960" y="3291457"/>
            <a:ext cx="1694234" cy="593850"/>
            <a:chOff x="8204859" y="2515434"/>
            <a:chExt cx="2484061" cy="757641"/>
          </a:xfrm>
        </p:grpSpPr>
        <p:cxnSp>
          <p:nvCxnSpPr>
            <p:cNvPr id="2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9"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0"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43" name="Caixa de Texto 23"/>
          <p:cNvSpPr txBox="1"/>
          <p:nvPr/>
        </p:nvSpPr>
        <p:spPr>
          <a:xfrm>
            <a:off x="8961220" y="33992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245" name="Grupo 244"/>
          <p:cNvGrpSpPr/>
          <p:nvPr/>
        </p:nvGrpSpPr>
        <p:grpSpPr>
          <a:xfrm rot="5400000">
            <a:off x="10594975" y="4544060"/>
            <a:ext cx="787400" cy="328295"/>
            <a:chOff x="6583958" y="4229187"/>
            <a:chExt cx="756638" cy="371718"/>
          </a:xfrm>
          <a:solidFill>
            <a:schemeClr val="bg1"/>
          </a:solidFill>
        </p:grpSpPr>
        <p:cxnSp>
          <p:nvCxnSpPr>
            <p:cNvPr id="246"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Conector Reto 249"/>
          <p:cNvCxnSpPr/>
          <p:nvPr/>
        </p:nvCxnSpPr>
        <p:spPr>
          <a:xfrm flipV="1">
            <a:off x="9146540" y="4264048"/>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Conector Reto 250"/>
          <p:cNvCxnSpPr/>
          <p:nvPr/>
        </p:nvCxnSpPr>
        <p:spPr>
          <a:xfrm flipH="1" flipV="1">
            <a:off x="11651615" y="411734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Conector Reto 114"/>
          <p:cNvCxnSpPr/>
          <p:nvPr/>
        </p:nvCxnSpPr>
        <p:spPr>
          <a:xfrm flipH="1" flipV="1">
            <a:off x="8583930" y="3639185"/>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53" name="Conector Reto 252"/>
          <p:cNvCxnSpPr/>
          <p:nvPr/>
        </p:nvCxnSpPr>
        <p:spPr>
          <a:xfrm flipV="1">
            <a:off x="8604250" y="5107328"/>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Conector Reto 114"/>
          <p:cNvCxnSpPr/>
          <p:nvPr/>
        </p:nvCxnSpPr>
        <p:spPr>
          <a:xfrm flipH="1" flipV="1">
            <a:off x="11647170" y="411734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55" name="Conector Reto 114"/>
          <p:cNvCxnSpPr/>
          <p:nvPr/>
        </p:nvCxnSpPr>
        <p:spPr>
          <a:xfrm flipH="1" flipV="1">
            <a:off x="10990580" y="2741295"/>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56" name="CaixaDeTexto 36"/>
          <p:cNvSpPr txBox="1"/>
          <p:nvPr/>
        </p:nvSpPr>
        <p:spPr>
          <a:xfrm>
            <a:off x="10531475" y="4211320"/>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303" name="Grupo 302"/>
          <p:cNvGrpSpPr/>
          <p:nvPr/>
        </p:nvGrpSpPr>
        <p:grpSpPr>
          <a:xfrm rot="0">
            <a:off x="7584383" y="3541552"/>
            <a:ext cx="1137333" cy="1045247"/>
            <a:chOff x="2746" y="5907"/>
            <a:chExt cx="2493" cy="1884"/>
          </a:xfrm>
        </p:grpSpPr>
        <p:cxnSp>
          <p:nvCxnSpPr>
            <p:cNvPr id="309" name="Conector Reto 43"/>
            <p:cNvCxnSpPr/>
            <p:nvPr/>
          </p:nvCxnSpPr>
          <p:spPr>
            <a:xfrm>
              <a:off x="4476" y="6123"/>
              <a:ext cx="7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 name="Grupo 309"/>
            <p:cNvGrpSpPr/>
            <p:nvPr/>
          </p:nvGrpSpPr>
          <p:grpSpPr>
            <a:xfrm rot="5400000" flipH="1">
              <a:off x="3604" y="6795"/>
              <a:ext cx="1622" cy="370"/>
              <a:chOff x="4833875" y="3498634"/>
              <a:chExt cx="1030058" cy="255373"/>
            </a:xfrm>
          </p:grpSpPr>
          <p:cxnSp>
            <p:nvCxnSpPr>
              <p:cNvPr id="311" name="Conector Reto 79"/>
              <p:cNvCxnSpPr/>
              <p:nvPr/>
            </p:nvCxnSpPr>
            <p:spPr>
              <a:xfrm flipV="1">
                <a:off x="4833875" y="3636788"/>
                <a:ext cx="103005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2" name="Retângulo 311"/>
              <p:cNvSpPr/>
              <p:nvPr/>
            </p:nvSpPr>
            <p:spPr>
              <a:xfrm>
                <a:off x="5105159" y="349863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3" name="Conector Reto 62"/>
            <p:cNvCxnSpPr/>
            <p:nvPr/>
          </p:nvCxnSpPr>
          <p:spPr>
            <a:xfrm>
              <a:off x="4134" y="7791"/>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5" name="Elipse 314"/>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16" name="Caixa de Texto 23"/>
            <p:cNvSpPr txBox="1"/>
            <p:nvPr/>
          </p:nvSpPr>
          <p:spPr>
            <a:xfrm>
              <a:off x="2746" y="5907"/>
              <a:ext cx="1945" cy="830"/>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B2 </a:t>
              </a:r>
              <a:endParaRPr lang="pt-BR" altLang="en-US" sz="2400" baseline="-25000" dirty="0">
                <a:latin typeface="Comic Sans MS" panose="030F0702030302020204" pitchFamily="66" charset="0"/>
                <a:cs typeface="Comic Sans MS" panose="030F0702030302020204" pitchFamily="66" charset="0"/>
              </a:endParaRPr>
            </a:p>
          </p:txBody>
        </p:sp>
      </p:grpSp>
      <p:sp>
        <p:nvSpPr>
          <p:cNvPr id="320" name="Espaço Reservado para Conteúdo 2"/>
          <p:cNvSpPr txBox="1"/>
          <p:nvPr/>
        </p:nvSpPr>
        <p:spPr>
          <a:xfrm>
            <a:off x="8585835" y="1285875"/>
            <a:ext cx="3116580" cy="119951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B2</a:t>
            </a:r>
            <a:r>
              <a:rPr lang="pt-BR" sz="2400" b="1" dirty="0" smtClean="0">
                <a:solidFill>
                  <a:schemeClr val="tx1"/>
                </a:solidFill>
                <a:latin typeface="Comic Sans MS" panose="030F0702030302020204" pitchFamily="66" charset="0"/>
                <a:cs typeface="Comic Sans MS" panose="030F0702030302020204" pitchFamily="66" charset="0"/>
              </a:rPr>
              <a:t> está em paralelo com r</a:t>
            </a:r>
            <a:r>
              <a:rPr lang="pt-BR" sz="2400" b="1" baseline="-25000" dirty="0" smtClean="0">
                <a:solidFill>
                  <a:schemeClr val="tx1"/>
                </a:solidFill>
                <a:latin typeface="Symbol" panose="05050102010706020507" charset="0"/>
                <a:cs typeface="Symbol" panose="05050102010706020507" charset="0"/>
              </a:rPr>
              <a:t>p</a:t>
            </a:r>
            <a:r>
              <a:rPr lang="pt-BR" sz="2400" b="1" dirty="0" smtClean="0">
                <a:solidFill>
                  <a:schemeClr val="tx1"/>
                </a:solidFill>
                <a:latin typeface="Comic Sans MS" panose="030F0702030302020204" pitchFamily="66" charset="0"/>
                <a:cs typeface="Comic Sans MS" panose="030F0702030302020204" pitchFamily="66" charset="0"/>
              </a:rPr>
              <a:t> é também é grande</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24885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A configuração Hartley esta mostrada abaixo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Nesta configuração as posições do capacitor e do indutor são trocadas. Na figura não esta apresentada a polarização do transistor, apenas as ligações para o modelo de pequenos sinais</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3675380" y="4318000"/>
            <a:ext cx="0" cy="396000"/>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3171825" y="3383280"/>
            <a:ext cx="426085" cy="460375"/>
          </a:xfrm>
          <a:prstGeom prst="rect">
            <a:avLst/>
          </a:prstGeom>
          <a:noFill/>
        </p:spPr>
        <p:txBody>
          <a:bodyPr wrap="square" rtlCol="0">
            <a:spAutoFit/>
          </a:bodyPr>
          <a:p>
            <a:r>
              <a:rPr lang="pt-BR" sz="2400" dirty="0"/>
              <a:t>L</a:t>
            </a:r>
            <a:r>
              <a:rPr lang="pt-BR" sz="2400" baseline="-25000" dirty="0"/>
              <a:t>1</a:t>
            </a:r>
            <a:endParaRPr lang="pt-BR" sz="2400" baseline="-25000" dirty="0"/>
          </a:p>
        </p:txBody>
      </p:sp>
      <p:grpSp>
        <p:nvGrpSpPr>
          <p:cNvPr id="12" name="Grupo 11"/>
          <p:cNvGrpSpPr/>
          <p:nvPr/>
        </p:nvGrpSpPr>
        <p:grpSpPr>
          <a:xfrm rot="0">
            <a:off x="3595370" y="4684395"/>
            <a:ext cx="166370" cy="883920"/>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2229485" y="3840480"/>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4333240" y="3810635"/>
            <a:ext cx="554355" cy="460375"/>
          </a:xfrm>
          <a:prstGeom prst="rect">
            <a:avLst/>
          </a:prstGeom>
          <a:noFill/>
        </p:spPr>
        <p:txBody>
          <a:bodyPr wrap="square" rtlCol="0">
            <a:spAutoFit/>
          </a:bodyPr>
          <a:p>
            <a:r>
              <a:rPr lang="pt-BR" sz="2400" dirty="0" smtClean="0"/>
              <a:t>C</a:t>
            </a:r>
            <a:endParaRPr lang="pt-BR" sz="2400" baseline="-25000" dirty="0" smtClean="0"/>
          </a:p>
        </p:txBody>
      </p:sp>
      <p:grpSp>
        <p:nvGrpSpPr>
          <p:cNvPr id="42" name="Grupo 41"/>
          <p:cNvGrpSpPr/>
          <p:nvPr/>
        </p:nvGrpSpPr>
        <p:grpSpPr>
          <a:xfrm rot="5400000">
            <a:off x="3876675" y="4076700"/>
            <a:ext cx="871855" cy="486410"/>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2494280" y="3654425"/>
            <a:ext cx="310515" cy="46037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4325620" y="3185795"/>
            <a:ext cx="0" cy="72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1841500" y="3185818"/>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722755" y="485711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704885" y="3735957"/>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3" name="Caixa de Texto 23"/>
          <p:cNvSpPr txBox="1"/>
          <p:nvPr/>
        </p:nvSpPr>
        <p:spPr>
          <a:xfrm>
            <a:off x="1630145" y="3843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28" name="Conector Reto 27"/>
          <p:cNvCxnSpPr/>
          <p:nvPr/>
        </p:nvCxnSpPr>
        <p:spPr>
          <a:xfrm flipV="1">
            <a:off x="1815465" y="4708548"/>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1273175" y="4083685"/>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273175" y="5536588"/>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4319905" y="457708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3659505" y="3185795"/>
            <a:ext cx="0" cy="3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3207385" y="4857115"/>
            <a:ext cx="55435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sp>
        <p:nvSpPr>
          <p:cNvPr id="49" name="Espaço Reservado para Conteúdo 2"/>
          <p:cNvSpPr txBox="1"/>
          <p:nvPr/>
        </p:nvSpPr>
        <p:spPr>
          <a:xfrm>
            <a:off x="5538470" y="3187065"/>
            <a:ext cx="6191885" cy="238125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b="1" dirty="0" smtClean="0">
                <a:solidFill>
                  <a:schemeClr val="tx1"/>
                </a:solidFill>
                <a:latin typeface="Comic Sans MS" panose="030F0702030302020204" pitchFamily="66" charset="0"/>
                <a:cs typeface="Comic Sans MS" panose="030F0702030302020204" pitchFamily="66" charset="0"/>
              </a:rPr>
              <a:t>Observe que</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não há fonte de alimentação (não esta o circuito de poliração)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o resistor será o próprio r</a:t>
            </a:r>
            <a:r>
              <a:rPr lang="pt-BR" b="1" baseline="-25000" dirty="0" smtClean="0">
                <a:solidFill>
                  <a:schemeClr val="tx1"/>
                </a:solidFill>
                <a:latin typeface="Comic Sans MS" panose="030F0702030302020204" pitchFamily="66" charset="0"/>
                <a:cs typeface="Comic Sans MS" panose="030F0702030302020204" pitchFamily="66" charset="0"/>
              </a:rPr>
              <a:t>0</a:t>
            </a:r>
            <a:r>
              <a:rPr lang="pt-BR" b="1" dirty="0" smtClean="0">
                <a:solidFill>
                  <a:schemeClr val="tx1"/>
                </a:solidFill>
                <a:latin typeface="Comic Sans MS" panose="030F0702030302020204" pitchFamily="66" charset="0"/>
                <a:cs typeface="Comic Sans MS" panose="030F0702030302020204" pitchFamily="66" charset="0"/>
              </a:rPr>
              <a:t> do transistor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5" name="Grupo 4"/>
          <p:cNvGrpSpPr/>
          <p:nvPr/>
        </p:nvGrpSpPr>
        <p:grpSpPr>
          <a:xfrm rot="0">
            <a:off x="3591560" y="3441700"/>
            <a:ext cx="166370" cy="883920"/>
            <a:chOff x="1113892" y="857756"/>
            <a:chExt cx="294122" cy="1327094"/>
          </a:xfrm>
          <a:solidFill>
            <a:schemeClr val="bg1"/>
          </a:solidFill>
        </p:grpSpPr>
        <p:grpSp>
          <p:nvGrpSpPr>
            <p:cNvPr id="6" name="Grupo 5"/>
            <p:cNvGrpSpPr/>
            <p:nvPr/>
          </p:nvGrpSpPr>
          <p:grpSpPr>
            <a:xfrm>
              <a:off x="1116699" y="1116701"/>
              <a:ext cx="291315" cy="940474"/>
              <a:chOff x="1149067" y="472114"/>
              <a:chExt cx="404603" cy="986250"/>
            </a:xfrm>
            <a:grpFill/>
          </p:grpSpPr>
          <p:sp>
            <p:nvSpPr>
              <p:cNvPr id="7" name="Forma livre 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 name="Forma livre 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 name="Forma livre 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5" name="Forma livre 1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6" name="Forma livre 15"/>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0" name="Forma livre 4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sld>
</file>

<file path=ppt/slides/slide1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91820"/>
            <a:ext cx="11544935" cy="12617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Hartley e seu equivalente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73" name="Retângulo arredondado 72"/>
          <p:cNvSpPr/>
          <p:nvPr/>
        </p:nvSpPr>
        <p:spPr>
          <a:xfrm>
            <a:off x="6837045" y="3222625"/>
            <a:ext cx="2861310" cy="1637030"/>
          </a:xfrm>
          <a:prstGeom prst="roundRect">
            <a:avLst/>
          </a:prstGeom>
          <a:solidFill>
            <a:srgbClr val="FDEC87"/>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 name="Grupo 4"/>
          <p:cNvGrpSpPr/>
          <p:nvPr/>
        </p:nvGrpSpPr>
        <p:grpSpPr>
          <a:xfrm rot="0">
            <a:off x="9491980" y="3201664"/>
            <a:ext cx="2181860" cy="1148721"/>
            <a:chOff x="1790321" y="4098313"/>
            <a:chExt cx="2576310"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790321" y="4777565"/>
              <a:ext cx="765149"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10121265" y="3463925"/>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6" name="Conector Reto 114"/>
          <p:cNvCxnSpPr/>
          <p:nvPr/>
        </p:nvCxnSpPr>
        <p:spPr>
          <a:xfrm flipH="1" flipV="1">
            <a:off x="7216140" y="280797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9400891" y="590131"/>
            <a:ext cx="0" cy="44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11610340" y="280416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9" name="CaixaDeTexto 6"/>
          <p:cNvSpPr txBox="1"/>
          <p:nvPr/>
        </p:nvSpPr>
        <p:spPr>
          <a:xfrm>
            <a:off x="8312150" y="3134995"/>
            <a:ext cx="382270" cy="460375"/>
          </a:xfrm>
          <a:prstGeom prst="rect">
            <a:avLst/>
          </a:prstGeom>
          <a:noFill/>
        </p:spPr>
        <p:txBody>
          <a:bodyPr wrap="square" rtlCol="0">
            <a:spAutoFit/>
          </a:bodyPr>
          <a:p>
            <a:r>
              <a:rPr lang="pt-BR" sz="2400" dirty="0"/>
              <a:t>C</a:t>
            </a:r>
            <a:endParaRPr lang="pt-BR" sz="2400" dirty="0"/>
          </a:p>
        </p:txBody>
      </p:sp>
      <p:grpSp>
        <p:nvGrpSpPr>
          <p:cNvPr id="52" name="Grupo 51"/>
          <p:cNvGrpSpPr/>
          <p:nvPr/>
        </p:nvGrpSpPr>
        <p:grpSpPr>
          <a:xfrm rot="0">
            <a:off x="7717155" y="3764915"/>
            <a:ext cx="168275" cy="810895"/>
            <a:chOff x="1113892" y="857756"/>
            <a:chExt cx="294122" cy="1327094"/>
          </a:xfrm>
          <a:solidFill>
            <a:schemeClr val="bg1"/>
          </a:solidFill>
        </p:grpSpPr>
        <p:grpSp>
          <p:nvGrpSpPr>
            <p:cNvPr id="53" name="Grupo 52"/>
            <p:cNvGrpSpPr/>
            <p:nvPr/>
          </p:nvGrpSpPr>
          <p:grpSpPr>
            <a:xfrm>
              <a:off x="1116699" y="1116701"/>
              <a:ext cx="291315" cy="940474"/>
              <a:chOff x="1149067" y="472114"/>
              <a:chExt cx="404603" cy="986250"/>
            </a:xfrm>
            <a:grpFill/>
          </p:grpSpPr>
          <p:sp>
            <p:nvSpPr>
              <p:cNvPr id="54" name="Forma livre 5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6" name="Forma livre 5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Forma livre 5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9" name="Forma livre 5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61" name="Grupo 60"/>
          <p:cNvGrpSpPr/>
          <p:nvPr/>
        </p:nvGrpSpPr>
        <p:grpSpPr>
          <a:xfrm rot="16200000">
            <a:off x="6755130" y="4058285"/>
            <a:ext cx="912495" cy="146050"/>
            <a:chOff x="4112743" y="3509451"/>
            <a:chExt cx="1381894" cy="255373"/>
          </a:xfrm>
          <a:solidFill>
            <a:schemeClr val="bg1"/>
          </a:solidFill>
        </p:grpSpPr>
        <p:cxnSp>
          <p:nvCxnSpPr>
            <p:cNvPr id="62"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63"/>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5" name="CaixaDeTexto 36"/>
          <p:cNvSpPr txBox="1"/>
          <p:nvPr/>
        </p:nvSpPr>
        <p:spPr>
          <a:xfrm>
            <a:off x="9080500" y="4061460"/>
            <a:ext cx="537210"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sp>
        <p:nvSpPr>
          <p:cNvPr id="75" name="CaixaDeTexto 43"/>
          <p:cNvSpPr txBox="1"/>
          <p:nvPr/>
        </p:nvSpPr>
        <p:spPr>
          <a:xfrm>
            <a:off x="6764655" y="3907155"/>
            <a:ext cx="310515" cy="460375"/>
          </a:xfrm>
          <a:prstGeom prst="rect">
            <a:avLst/>
          </a:prstGeom>
          <a:noFill/>
        </p:spPr>
        <p:txBody>
          <a:bodyPr wrap="square" rtlCol="0">
            <a:spAutoFit/>
          </a:bodyPr>
          <a:p>
            <a:r>
              <a:rPr lang="pt-BR" sz="2400" dirty="0"/>
              <a:t>R</a:t>
            </a:r>
            <a:endParaRPr lang="pt-BR" sz="2400" dirty="0"/>
          </a:p>
        </p:txBody>
      </p:sp>
      <p:cxnSp>
        <p:nvCxnSpPr>
          <p:cNvPr id="76" name="Conector Reto 75"/>
          <p:cNvCxnSpPr/>
          <p:nvPr/>
        </p:nvCxnSpPr>
        <p:spPr>
          <a:xfrm flipH="1" flipV="1">
            <a:off x="8468360" y="4576445"/>
            <a:ext cx="0" cy="1816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rot="16200000" flipH="1" flipV="1">
            <a:off x="9493250" y="3158490"/>
            <a:ext cx="0" cy="1199515"/>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rot="16200000" flipH="1" flipV="1">
            <a:off x="8104393" y="3675492"/>
            <a:ext cx="0" cy="180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V="1">
            <a:off x="7210425" y="3773828"/>
            <a:ext cx="792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rot="0">
            <a:off x="7961630" y="3550285"/>
            <a:ext cx="1052195" cy="469265"/>
            <a:chOff x="6583958" y="4229187"/>
            <a:chExt cx="756638" cy="371718"/>
          </a:xfrm>
          <a:solidFill>
            <a:schemeClr val="bg1"/>
          </a:solidFill>
        </p:grpSpPr>
        <p:cxnSp>
          <p:nvCxnSpPr>
            <p:cNvPr id="8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6997287" y="4394222"/>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 name="Conector Reto 37"/>
          <p:cNvCxnSpPr/>
          <p:nvPr/>
        </p:nvCxnSpPr>
        <p:spPr>
          <a:xfrm>
            <a:off x="8357235" y="475805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DeTexto 36"/>
          <p:cNvSpPr txBox="1"/>
          <p:nvPr/>
        </p:nvSpPr>
        <p:spPr>
          <a:xfrm>
            <a:off x="7856855" y="4044315"/>
            <a:ext cx="519430" cy="460375"/>
          </a:xfrm>
          <a:prstGeom prst="rect">
            <a:avLst/>
          </a:prstGeom>
          <a:noFill/>
        </p:spPr>
        <p:txBody>
          <a:bodyPr wrap="square" rtlCol="0">
            <a:spAutoFit/>
          </a:bodyPr>
          <a:p>
            <a:r>
              <a:rPr lang="pt-BR" sz="2400" dirty="0" smtClean="0"/>
              <a:t>L</a:t>
            </a:r>
            <a:r>
              <a:rPr lang="pt-BR" sz="2400" baseline="-25000" dirty="0" smtClean="0"/>
              <a:t>1</a:t>
            </a:r>
            <a:endParaRPr lang="pt-BR" sz="2400" baseline="-25000" dirty="0" smtClean="0"/>
          </a:p>
        </p:txBody>
      </p:sp>
      <p:sp>
        <p:nvSpPr>
          <p:cNvPr id="90" name="CaixaDeTexto 10"/>
          <p:cNvSpPr txBox="1"/>
          <p:nvPr/>
        </p:nvSpPr>
        <p:spPr>
          <a:xfrm>
            <a:off x="9538335" y="3884924"/>
            <a:ext cx="554990" cy="460375"/>
          </a:xfrm>
          <a:prstGeom prst="rect">
            <a:avLst/>
          </a:prstGeom>
          <a:noFill/>
        </p:spPr>
        <p:txBody>
          <a:bodyPr wrap="square" rtlCol="0">
            <a:spAutoFit/>
          </a:bodyPr>
          <a:p>
            <a:pPr algn="l"/>
            <a:r>
              <a:rPr lang="pt-BR" sz="2400" dirty="0" smtClean="0"/>
              <a:t>V</a:t>
            </a:r>
            <a:r>
              <a:rPr lang="pt-BR" sz="2400" baseline="-25000" dirty="0" smtClean="0"/>
              <a:t>i</a:t>
            </a:r>
            <a:endParaRPr lang="pt-BR" sz="2400" dirty="0"/>
          </a:p>
        </p:txBody>
      </p:sp>
      <p:sp>
        <p:nvSpPr>
          <p:cNvPr id="91" name="Forma livre 90"/>
          <p:cNvSpPr/>
          <p:nvPr/>
        </p:nvSpPr>
        <p:spPr>
          <a:xfrm>
            <a:off x="9328785" y="3884930"/>
            <a:ext cx="260985" cy="719455"/>
          </a:xfrm>
          <a:custGeom>
            <a:avLst/>
            <a:gdLst>
              <a:gd name="connisteX0" fmla="*/ 10160 w 260954"/>
              <a:gd name="connsiteY0" fmla="*/ 719455 h 719455"/>
              <a:gd name="connisteX1" fmla="*/ 232410 w 260954"/>
              <a:gd name="connsiteY1" fmla="*/ 508000 h 719455"/>
              <a:gd name="connisteX2" fmla="*/ 222250 w 260954"/>
              <a:gd name="connsiteY2" fmla="*/ 211455 h 719455"/>
              <a:gd name="connisteX3" fmla="*/ 0 w 260954"/>
              <a:gd name="connsiteY3" fmla="*/ 0 h 719455"/>
            </a:gdLst>
            <a:ahLst/>
            <a:cxnLst>
              <a:cxn ang="0">
                <a:pos x="connisteX0" y="connsiteY0"/>
              </a:cxn>
              <a:cxn ang="0">
                <a:pos x="connisteX1" y="connsiteY1"/>
              </a:cxn>
              <a:cxn ang="0">
                <a:pos x="connisteX2" y="connsiteY2"/>
              </a:cxn>
              <a:cxn ang="0">
                <a:pos x="connisteX3" y="connsiteY3"/>
              </a:cxn>
            </a:cxnLst>
            <a:rect l="l" t="t" r="r" b="b"/>
            <a:pathLst>
              <a:path w="260954" h="719455">
                <a:moveTo>
                  <a:pt x="10160" y="719455"/>
                </a:moveTo>
                <a:cubicBezTo>
                  <a:pt x="54610" y="683260"/>
                  <a:pt x="189865" y="609600"/>
                  <a:pt x="232410" y="508000"/>
                </a:cubicBezTo>
                <a:cubicBezTo>
                  <a:pt x="274955" y="406400"/>
                  <a:pt x="268605" y="313055"/>
                  <a:pt x="222250" y="211455"/>
                </a:cubicBezTo>
                <a:cubicBezTo>
                  <a:pt x="175895" y="109855"/>
                  <a:pt x="44450" y="36195"/>
                  <a:pt x="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9" name="Seta para a direita 178"/>
          <p:cNvSpPr/>
          <p:nvPr/>
        </p:nvSpPr>
        <p:spPr>
          <a:xfrm>
            <a:off x="5363210" y="303276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0" name="Conector Reto 114"/>
          <p:cNvCxnSpPr/>
          <p:nvPr/>
        </p:nvCxnSpPr>
        <p:spPr>
          <a:xfrm flipH="1" flipV="1">
            <a:off x="3675380" y="4318000"/>
            <a:ext cx="0" cy="396000"/>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CaixaDeTexto 6"/>
          <p:cNvSpPr txBox="1"/>
          <p:nvPr/>
        </p:nvSpPr>
        <p:spPr>
          <a:xfrm>
            <a:off x="3171825" y="3383280"/>
            <a:ext cx="426085" cy="460375"/>
          </a:xfrm>
          <a:prstGeom prst="rect">
            <a:avLst/>
          </a:prstGeom>
          <a:noFill/>
        </p:spPr>
        <p:txBody>
          <a:bodyPr wrap="square" rtlCol="0">
            <a:spAutoFit/>
          </a:bodyPr>
          <a:p>
            <a:r>
              <a:rPr lang="pt-BR" sz="2400" dirty="0"/>
              <a:t>L</a:t>
            </a:r>
            <a:r>
              <a:rPr lang="pt-BR" sz="2400" baseline="-25000" dirty="0"/>
              <a:t>1</a:t>
            </a:r>
            <a:endParaRPr lang="pt-BR" sz="2400" baseline="-25000" dirty="0"/>
          </a:p>
        </p:txBody>
      </p:sp>
      <p:grpSp>
        <p:nvGrpSpPr>
          <p:cNvPr id="72" name="Grupo 71"/>
          <p:cNvGrpSpPr/>
          <p:nvPr/>
        </p:nvGrpSpPr>
        <p:grpSpPr>
          <a:xfrm rot="0">
            <a:off x="3595370" y="4684395"/>
            <a:ext cx="166370" cy="883920"/>
            <a:chOff x="1113892" y="857756"/>
            <a:chExt cx="294122" cy="1327094"/>
          </a:xfrm>
          <a:solidFill>
            <a:schemeClr val="bg1"/>
          </a:solidFill>
        </p:grpSpPr>
        <p:grpSp>
          <p:nvGrpSpPr>
            <p:cNvPr id="77" name="Grupo 76"/>
            <p:cNvGrpSpPr/>
            <p:nvPr/>
          </p:nvGrpSpPr>
          <p:grpSpPr>
            <a:xfrm>
              <a:off x="1116699" y="1116701"/>
              <a:ext cx="291315" cy="940474"/>
              <a:chOff x="1149067" y="472114"/>
              <a:chExt cx="404603" cy="986250"/>
            </a:xfrm>
            <a:grpFill/>
          </p:grpSpPr>
          <p:sp>
            <p:nvSpPr>
              <p:cNvPr id="78" name="Forma livre 77"/>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9" name="Forma livre 88"/>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2" name="Forma livre 9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3" name="Forma livre 9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4" name="Forma livre 93"/>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5" name="Forma livre 9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96" name="Grupo 95"/>
          <p:cNvGrpSpPr/>
          <p:nvPr/>
        </p:nvGrpSpPr>
        <p:grpSpPr>
          <a:xfrm rot="16200000">
            <a:off x="2229485" y="3840480"/>
            <a:ext cx="1522095" cy="213360"/>
            <a:chOff x="4112743" y="3509451"/>
            <a:chExt cx="1381894" cy="255373"/>
          </a:xfrm>
          <a:solidFill>
            <a:srgbClr val="9A0000"/>
          </a:solidFill>
        </p:grpSpPr>
        <p:cxnSp>
          <p:nvCxnSpPr>
            <p:cNvPr id="97"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9" name="CaixaDeTexto 36"/>
          <p:cNvSpPr txBox="1"/>
          <p:nvPr/>
        </p:nvSpPr>
        <p:spPr>
          <a:xfrm>
            <a:off x="4333240" y="3810635"/>
            <a:ext cx="554355" cy="460375"/>
          </a:xfrm>
          <a:prstGeom prst="rect">
            <a:avLst/>
          </a:prstGeom>
          <a:noFill/>
        </p:spPr>
        <p:txBody>
          <a:bodyPr wrap="square" rtlCol="0">
            <a:spAutoFit/>
          </a:bodyPr>
          <a:p>
            <a:r>
              <a:rPr lang="pt-BR" sz="2400" dirty="0" smtClean="0"/>
              <a:t>C</a:t>
            </a:r>
            <a:endParaRPr lang="pt-BR" sz="2400" baseline="-25000" dirty="0" smtClean="0"/>
          </a:p>
        </p:txBody>
      </p:sp>
      <p:grpSp>
        <p:nvGrpSpPr>
          <p:cNvPr id="100" name="Grupo 99"/>
          <p:cNvGrpSpPr/>
          <p:nvPr/>
        </p:nvGrpSpPr>
        <p:grpSpPr>
          <a:xfrm rot="5400000">
            <a:off x="3876675" y="4076700"/>
            <a:ext cx="871855" cy="486410"/>
            <a:chOff x="6583958" y="4229187"/>
            <a:chExt cx="756638" cy="371718"/>
          </a:xfrm>
          <a:solidFill>
            <a:schemeClr val="bg1"/>
          </a:solidFill>
        </p:grpSpPr>
        <p:cxnSp>
          <p:nvCxnSpPr>
            <p:cNvPr id="101"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5" name="CaixaDeTexto 43"/>
          <p:cNvSpPr txBox="1"/>
          <p:nvPr/>
        </p:nvSpPr>
        <p:spPr>
          <a:xfrm>
            <a:off x="2494280" y="3654425"/>
            <a:ext cx="310515" cy="460375"/>
          </a:xfrm>
          <a:prstGeom prst="rect">
            <a:avLst/>
          </a:prstGeom>
          <a:noFill/>
        </p:spPr>
        <p:txBody>
          <a:bodyPr wrap="square" rtlCol="0">
            <a:spAutoFit/>
          </a:bodyPr>
          <a:p>
            <a:r>
              <a:rPr lang="pt-BR" sz="2400" dirty="0"/>
              <a:t>R</a:t>
            </a:r>
            <a:endParaRPr lang="pt-BR" sz="2400" dirty="0"/>
          </a:p>
        </p:txBody>
      </p:sp>
      <p:cxnSp>
        <p:nvCxnSpPr>
          <p:cNvPr id="106" name="Conector Reto 105"/>
          <p:cNvCxnSpPr/>
          <p:nvPr/>
        </p:nvCxnSpPr>
        <p:spPr>
          <a:xfrm flipH="1" flipV="1">
            <a:off x="4325620" y="3185795"/>
            <a:ext cx="0" cy="72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flipV="1">
            <a:off x="1841500" y="3185818"/>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37"/>
          <p:cNvCxnSpPr/>
          <p:nvPr/>
        </p:nvCxnSpPr>
        <p:spPr>
          <a:xfrm>
            <a:off x="1722755" y="485711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9" name="Grupo 108"/>
          <p:cNvGrpSpPr/>
          <p:nvPr/>
        </p:nvGrpSpPr>
        <p:grpSpPr>
          <a:xfrm rot="5400000">
            <a:off x="704885" y="3735957"/>
            <a:ext cx="1694234" cy="593850"/>
            <a:chOff x="8204859" y="2515434"/>
            <a:chExt cx="2484061" cy="757641"/>
          </a:xfrm>
        </p:grpSpPr>
        <p:cxnSp>
          <p:nvCxnSpPr>
            <p:cNvPr id="11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3"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4"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18" name="Caixa de Texto 23"/>
          <p:cNvSpPr txBox="1"/>
          <p:nvPr/>
        </p:nvSpPr>
        <p:spPr>
          <a:xfrm>
            <a:off x="1630145" y="3843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20" name="Conector Reto 119"/>
          <p:cNvCxnSpPr/>
          <p:nvPr/>
        </p:nvCxnSpPr>
        <p:spPr>
          <a:xfrm flipV="1">
            <a:off x="1815465" y="4708548"/>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114"/>
          <p:cNvCxnSpPr/>
          <p:nvPr/>
        </p:nvCxnSpPr>
        <p:spPr>
          <a:xfrm flipH="1" flipV="1">
            <a:off x="1273175" y="4083685"/>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2" name="Conector Reto 121"/>
          <p:cNvCxnSpPr/>
          <p:nvPr/>
        </p:nvCxnSpPr>
        <p:spPr>
          <a:xfrm flipV="1">
            <a:off x="1273175" y="5536588"/>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114"/>
          <p:cNvCxnSpPr/>
          <p:nvPr/>
        </p:nvCxnSpPr>
        <p:spPr>
          <a:xfrm flipH="1" flipV="1">
            <a:off x="4319905" y="457708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4" name="Conector Reto 114"/>
          <p:cNvCxnSpPr/>
          <p:nvPr/>
        </p:nvCxnSpPr>
        <p:spPr>
          <a:xfrm flipH="1" flipV="1">
            <a:off x="3659505" y="3185795"/>
            <a:ext cx="0" cy="3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5" name="CaixaDeTexto 36"/>
          <p:cNvSpPr txBox="1"/>
          <p:nvPr/>
        </p:nvSpPr>
        <p:spPr>
          <a:xfrm>
            <a:off x="3207385" y="4857115"/>
            <a:ext cx="55435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grpSp>
        <p:nvGrpSpPr>
          <p:cNvPr id="126" name="Grupo 125"/>
          <p:cNvGrpSpPr/>
          <p:nvPr/>
        </p:nvGrpSpPr>
        <p:grpSpPr>
          <a:xfrm rot="0">
            <a:off x="3591560" y="3441700"/>
            <a:ext cx="166370" cy="883920"/>
            <a:chOff x="1113892" y="857756"/>
            <a:chExt cx="294122" cy="1327094"/>
          </a:xfrm>
          <a:solidFill>
            <a:schemeClr val="bg1"/>
          </a:solidFill>
        </p:grpSpPr>
        <p:grpSp>
          <p:nvGrpSpPr>
            <p:cNvPr id="127" name="Grupo 126"/>
            <p:cNvGrpSpPr/>
            <p:nvPr/>
          </p:nvGrpSpPr>
          <p:grpSpPr>
            <a:xfrm>
              <a:off x="1116699" y="1116701"/>
              <a:ext cx="291315" cy="940474"/>
              <a:chOff x="1149067" y="472114"/>
              <a:chExt cx="404603" cy="986250"/>
            </a:xfrm>
            <a:grpFill/>
          </p:grpSpPr>
          <p:sp>
            <p:nvSpPr>
              <p:cNvPr id="128" name="Forma livre 127"/>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9" name="Forma livre 128"/>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0" name="Forma livre 12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2" name="Forma livre 131"/>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33" name="Forma livre 13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4" name="Forma livre 13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135" name="Grupo 134"/>
          <p:cNvGrpSpPr/>
          <p:nvPr/>
        </p:nvGrpSpPr>
        <p:grpSpPr>
          <a:xfrm rot="0">
            <a:off x="8912225" y="3754120"/>
            <a:ext cx="168275" cy="810895"/>
            <a:chOff x="1113892" y="857756"/>
            <a:chExt cx="294122" cy="1327094"/>
          </a:xfrm>
          <a:solidFill>
            <a:schemeClr val="bg1"/>
          </a:solidFill>
        </p:grpSpPr>
        <p:grpSp>
          <p:nvGrpSpPr>
            <p:cNvPr id="136" name="Grupo 135"/>
            <p:cNvGrpSpPr/>
            <p:nvPr/>
          </p:nvGrpSpPr>
          <p:grpSpPr>
            <a:xfrm>
              <a:off x="1116699" y="1116701"/>
              <a:ext cx="291315" cy="940474"/>
              <a:chOff x="1149067" y="472114"/>
              <a:chExt cx="404603" cy="986250"/>
            </a:xfrm>
            <a:grpFill/>
          </p:grpSpPr>
          <p:sp>
            <p:nvSpPr>
              <p:cNvPr id="137" name="Forma livre 13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8" name="Forma livre 13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9" name="Forma livre 13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40" name="Forma livre 13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41" name="Forma livre 14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42" name="Forma livre 14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sld>
</file>

<file path=ppt/slides/slide1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23069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Em nosso oscilador a posição ideal para abrir o circuito é no v</a:t>
            </a:r>
            <a:r>
              <a:rPr lang="pt-BR" sz="2400" b="1" baseline="-25000" dirty="0" smtClean="0">
                <a:solidFill>
                  <a:schemeClr val="tx1"/>
                </a:solidFill>
                <a:latin typeface="Symbol" panose="05050102010706020507" charset="0"/>
                <a:cs typeface="Symbol" panose="05050102010706020507" charset="0"/>
              </a:rPr>
              <a:t>p</a:t>
            </a:r>
            <a:r>
              <a:rPr lang="pt-BR" sz="2400" b="1" dirty="0" smtClean="0">
                <a:solidFill>
                  <a:schemeClr val="tx1"/>
                </a:solidFill>
                <a:latin typeface="Comic Sans MS" panose="030F0702030302020204" pitchFamily="66" charset="0"/>
                <a:cs typeface="Comic Sans MS" panose="030F0702030302020204" pitchFamily="66" charset="0"/>
              </a:rPr>
              <a:t>. Assim vamos considerar </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entrada: fonte de corrente que depende de </a:t>
            </a: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Symbol" panose="05050102010706020507" charset="0"/>
                <a:cs typeface="Symbol" panose="05050102010706020507" charset="0"/>
                <a:sym typeface="+mn-ea"/>
              </a:rPr>
              <a:t>pi </a:t>
            </a:r>
            <a:endParaRPr lang="pt-BR" sz="2400" b="1" baseline="-25000" dirty="0" smtClean="0">
              <a:latin typeface="Symbol" panose="05050102010706020507" charset="0"/>
              <a:cs typeface="Symbol" panose="05050102010706020507" charset="0"/>
              <a:sym typeface="+mn-ea"/>
            </a:endParaRPr>
          </a:p>
          <a:p>
            <a:pPr algn="l">
              <a:buFont typeface="Wingdings" panose="05000000000000000000" charset="0"/>
              <a:buChar char="ü"/>
            </a:pPr>
            <a:r>
              <a:rPr lang="pt-BR" sz="2400" b="1" baseline="-25000" dirty="0" smtClean="0">
                <a:latin typeface="Symbol" panose="05050102010706020507" charset="0"/>
                <a:cs typeface="Symbol" panose="05050102010706020507"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rPr>
              <a:t>saída: </a:t>
            </a:r>
            <a:r>
              <a:rPr lang="pt-BR" sz="2400" b="1" dirty="0" smtClean="0">
                <a:latin typeface="Comic Sans MS" panose="030F0702030302020204" pitchFamily="66" charset="0"/>
                <a:cs typeface="Comic Sans MS" panose="030F0702030302020204" pitchFamily="66" charset="0"/>
                <a:sym typeface="+mn-ea"/>
              </a:rPr>
              <a:t>v</a:t>
            </a:r>
            <a:r>
              <a:rPr lang="pt-BR" sz="2400" b="1" dirty="0" smtClean="0">
                <a:latin typeface="Symbol" panose="05050102010706020507" charset="0"/>
                <a:cs typeface="Symbol" panose="05050102010706020507" charset="0"/>
                <a:sym typeface="+mn-ea"/>
              </a:rPr>
              <a:t>p </a:t>
            </a:r>
            <a:r>
              <a:rPr lang="pt-BR" sz="2400" b="1" dirty="0" smtClean="0">
                <a:latin typeface="Comic Sans MS" panose="030F0702030302020204" pitchFamily="66" charset="0"/>
                <a:cs typeface="Comic Sans MS" panose="030F0702030302020204" pitchFamily="66" charset="0"/>
                <a:sym typeface="+mn-ea"/>
              </a:rPr>
              <a:t>em r</a:t>
            </a:r>
            <a:r>
              <a:rPr lang="pt-BR" sz="2400" b="1" baseline="-25000" dirty="0" smtClean="0">
                <a:latin typeface="Symbol" panose="05050102010706020507" charset="0"/>
                <a:cs typeface="Symbol" panose="05050102010706020507" charset="0"/>
                <a:sym typeface="+mn-ea"/>
              </a:rPr>
              <a:t>p</a:t>
            </a:r>
            <a:r>
              <a:rPr lang="pt-BR" sz="2400" b="1" dirty="0" smtClean="0">
                <a:latin typeface="Comic Sans MS" panose="030F0702030302020204" pitchFamily="66" charset="0"/>
                <a:cs typeface="Comic Sans MS" panose="030F0702030302020204" pitchFamily="66" charset="0"/>
                <a:sym typeface="+mn-ea"/>
              </a:rPr>
              <a:t> e L</a:t>
            </a:r>
            <a:r>
              <a:rPr lang="pt-BR" sz="2400" b="1" baseline="-25000" dirty="0" smtClean="0">
                <a:latin typeface="Comic Sans MS" panose="030F0702030302020204" pitchFamily="66" charset="0"/>
                <a:cs typeface="Comic Sans MS" panose="030F0702030302020204" pitchFamily="66" charset="0"/>
                <a:sym typeface="+mn-ea"/>
              </a:rPr>
              <a:t>2</a:t>
            </a:r>
            <a:r>
              <a:rPr lang="pt-BR" sz="2400" b="1" baseline="-25000" dirty="0" smtClean="0">
                <a:solidFill>
                  <a:schemeClr val="tx1"/>
                </a:solidFill>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1" name="CaixaDeTexto 6"/>
          <p:cNvSpPr txBox="1"/>
          <p:nvPr/>
        </p:nvSpPr>
        <p:spPr>
          <a:xfrm>
            <a:off x="7545070" y="3341370"/>
            <a:ext cx="384810" cy="521970"/>
          </a:xfrm>
          <a:prstGeom prst="rect">
            <a:avLst/>
          </a:prstGeom>
          <a:noFill/>
        </p:spPr>
        <p:txBody>
          <a:bodyPr wrap="square" rtlCol="0">
            <a:spAutoFit/>
          </a:bodyPr>
          <a:p>
            <a:r>
              <a:rPr lang="pt-BR" sz="2800" dirty="0"/>
              <a:t>C</a:t>
            </a:r>
            <a:endParaRPr lang="pt-BR" sz="2800" dirty="0"/>
          </a:p>
        </p:txBody>
      </p:sp>
      <p:grpSp>
        <p:nvGrpSpPr>
          <p:cNvPr id="12" name="Grupo 11"/>
          <p:cNvGrpSpPr/>
          <p:nvPr/>
        </p:nvGrpSpPr>
        <p:grpSpPr>
          <a:xfrm rot="0">
            <a:off x="5751195" y="4124325"/>
            <a:ext cx="187960" cy="141541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6" name="Conector Reto 74"/>
          <p:cNvCxnSpPr/>
          <p:nvPr/>
        </p:nvCxnSpPr>
        <p:spPr>
          <a:xfrm>
            <a:off x="8197770" y="50554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8187091" y="41329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8003957" y="4503108"/>
            <a:ext cx="387626" cy="552342"/>
            <a:chOff x="7555792" y="2647951"/>
            <a:chExt cx="387626" cy="552342"/>
          </a:xfrm>
          <a:solidFill>
            <a:srgbClr val="00B0F0">
              <a:alpha val="97000"/>
            </a:srgbClr>
          </a:solidFill>
        </p:grpSpPr>
        <p:sp>
          <p:nvSpPr>
            <p:cNvPr id="6" name="Elipse 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flipH="1">
            <a:off x="5852160" y="4144645"/>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9529396" y="2786996"/>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a:off x="5840730" y="5566410"/>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6422526" y="41325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4" name="Caixa de Texto 53"/>
              <p:cNvSpPr txBox="1"/>
              <p:nvPr/>
            </p:nvSpPr>
            <p:spPr>
              <a:xfrm>
                <a:off x="8164195" y="4946015"/>
                <a:ext cx="11417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8164195" y="4946015"/>
                <a:ext cx="1141730"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Caixa de Texto 58"/>
              <p:cNvSpPr txBox="1"/>
              <p:nvPr/>
            </p:nvSpPr>
            <p:spPr>
              <a:xfrm>
                <a:off x="6524625" y="4503420"/>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6524625" y="4503420"/>
                <a:ext cx="66929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8812690" y="4729359"/>
            <a:ext cx="1404000" cy="23495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412144" y="3612793"/>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64" name="Conector Reto 37"/>
          <p:cNvCxnSpPr/>
          <p:nvPr/>
        </p:nvCxnSpPr>
        <p:spPr>
          <a:xfrm>
            <a:off x="9370764" y="59148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9328854" y="57383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164109" y="361279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9505315" y="455866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9505315" y="4558665"/>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70" name="Retângulo 69"/>
          <p:cNvSpPr/>
          <p:nvPr/>
        </p:nvSpPr>
        <p:spPr>
          <a:xfrm rot="5400000" flipH="1">
            <a:off x="6184216" y="4661872"/>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1" name="Grupo 70"/>
          <p:cNvGrpSpPr/>
          <p:nvPr/>
        </p:nvGrpSpPr>
        <p:grpSpPr>
          <a:xfrm rot="0">
            <a:off x="7035165" y="2897505"/>
            <a:ext cx="1423035" cy="489585"/>
            <a:chOff x="6252457" y="4229187"/>
            <a:chExt cx="1367559" cy="371718"/>
          </a:xfrm>
          <a:solidFill>
            <a:schemeClr val="bg1"/>
          </a:solidFill>
        </p:grpSpPr>
        <p:cxnSp>
          <p:nvCxnSpPr>
            <p:cNvPr id="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flipH="1">
            <a:off x="8385810" y="3131185"/>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V="1">
            <a:off x="10879591" y="314128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V="1">
            <a:off x="5852296" y="309874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5821680" y="312102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CaixaDeTexto 36"/>
          <p:cNvSpPr txBox="1"/>
          <p:nvPr/>
        </p:nvSpPr>
        <p:spPr>
          <a:xfrm>
            <a:off x="10701655" y="4559935"/>
            <a:ext cx="554355" cy="460375"/>
          </a:xfrm>
          <a:prstGeom prst="rect">
            <a:avLst/>
          </a:prstGeom>
          <a:noFill/>
        </p:spPr>
        <p:txBody>
          <a:bodyPr wrap="square" rtlCol="0">
            <a:spAutoFit/>
          </a:bodyPr>
          <a:p>
            <a:r>
              <a:rPr lang="pt-BR" sz="2400" dirty="0" smtClean="0"/>
              <a:t>L</a:t>
            </a:r>
            <a:r>
              <a:rPr lang="pt-BR" sz="2400" baseline="-25000" dirty="0" smtClean="0"/>
              <a:t>1</a:t>
            </a:r>
            <a:endParaRPr lang="pt-BR" sz="2400" baseline="-25000" dirty="0" smtClean="0"/>
          </a:p>
        </p:txBody>
      </p:sp>
      <p:sp>
        <p:nvSpPr>
          <p:cNvPr id="97" name="CaixaDeTexto 36"/>
          <p:cNvSpPr txBox="1"/>
          <p:nvPr/>
        </p:nvSpPr>
        <p:spPr>
          <a:xfrm>
            <a:off x="5285105" y="4595495"/>
            <a:ext cx="55435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sp>
        <p:nvSpPr>
          <p:cNvPr id="9" name="Espaço Reservado para Conteúdo 2"/>
          <p:cNvSpPr txBox="1"/>
          <p:nvPr/>
        </p:nvSpPr>
        <p:spPr>
          <a:xfrm>
            <a:off x="409575" y="4008755"/>
            <a:ext cx="4669790" cy="1008380"/>
          </a:xfrm>
          <a:prstGeom prst="rect">
            <a:avLst/>
          </a:prstGeom>
          <a:no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b="1" dirty="0" smtClean="0">
                <a:solidFill>
                  <a:schemeClr val="tx1"/>
                </a:solidFill>
                <a:latin typeface="Comic Sans MS" panose="030F0702030302020204" pitchFamily="66" charset="0"/>
                <a:cs typeface="Comic Sans MS" panose="030F0702030302020204" pitchFamily="66" charset="0"/>
              </a:rPr>
              <a:t>Para simplificar a analise vamos desprezar o r</a:t>
            </a:r>
            <a:r>
              <a:rPr lang="pt-BR" b="1" baseline="-25000" dirty="0" smtClean="0">
                <a:solidFill>
                  <a:schemeClr val="tx1"/>
                </a:solidFill>
                <a:latin typeface="Symbol" panose="05050102010706020507" charset="0"/>
                <a:cs typeface="Symbol" panose="05050102010706020507" charset="0"/>
              </a:rPr>
              <a:t>p</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10" name="Grupo 9"/>
          <p:cNvGrpSpPr/>
          <p:nvPr/>
        </p:nvGrpSpPr>
        <p:grpSpPr>
          <a:xfrm rot="0">
            <a:off x="10513695" y="4145280"/>
            <a:ext cx="187960" cy="1415415"/>
            <a:chOff x="1113892" y="857756"/>
            <a:chExt cx="294122" cy="1327094"/>
          </a:xfrm>
          <a:solidFill>
            <a:schemeClr val="bg1"/>
          </a:solidFill>
        </p:grpSpPr>
        <p:grpSp>
          <p:nvGrpSpPr>
            <p:cNvPr id="15" name="Grupo 14"/>
            <p:cNvGrpSpPr/>
            <p:nvPr/>
          </p:nvGrpSpPr>
          <p:grpSpPr>
            <a:xfrm>
              <a:off x="1116699" y="1116701"/>
              <a:ext cx="291315" cy="940474"/>
              <a:chOff x="1149067" y="472114"/>
              <a:chExt cx="404603" cy="986250"/>
            </a:xfrm>
            <a:grpFill/>
          </p:grpSpPr>
          <p:sp>
            <p:nvSpPr>
              <p:cNvPr id="19" name="Forma livre 18"/>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3" name="Forma livre 22"/>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4" name="Forma livre 23"/>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5" name="Forma livre 2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6" name="Forma livre 25"/>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7" name="Forma livre 26"/>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sld>
</file>

<file path=ppt/slides/slide1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9" name="Caixa de Texto 5"/>
              <p:cNvSpPr txBox="1"/>
              <p:nvPr/>
            </p:nvSpPr>
            <p:spPr>
              <a:xfrm>
                <a:off x="6358890" y="1374140"/>
                <a:ext cx="5160010" cy="1148080"/>
              </a:xfrm>
              <a:prstGeom prst="rect">
                <a:avLst/>
              </a:prstGeom>
              <a:noFill/>
              <a:ln w="38100">
                <a:noFill/>
              </a:ln>
            </p:spPr>
            <p:txBody>
              <a:bodyPr wrap="square" rtlCol="0" anchor="t">
                <a:spAutoFit/>
              </a:bodyPr>
              <a:p>
                <a:pPr algn="l"/>
                <a:r>
                  <a:rPr lang="pt-BR" altLang="en-US" sz="2400" b="1">
                    <a:solidFill>
                      <a:srgbClr val="C00000"/>
                    </a:solidFill>
                    <a:latin typeface="Comic Sans MS" panose="030F0702030302020204" pitchFamily="66" charset="0"/>
                    <a:cs typeface="Comic Sans MS" panose="030F0702030302020204" pitchFamily="66" charset="0"/>
                    <a:sym typeface="+mn-ea"/>
                  </a:rPr>
                  <a:t>corrente em C = corrente no L</a:t>
                </a:r>
                <a:r>
                  <a:rPr lang="pt-BR" altLang="en-US" sz="2400" b="1" baseline="-25000">
                    <a:solidFill>
                      <a:srgbClr val="C00000"/>
                    </a:solidFill>
                    <a:latin typeface="Comic Sans MS" panose="030F0702030302020204" pitchFamily="66" charset="0"/>
                    <a:cs typeface="Comic Sans MS" panose="030F0702030302020204" pitchFamily="66" charset="0"/>
                    <a:sym typeface="+mn-ea"/>
                  </a:rPr>
                  <a:t>2</a:t>
                </a:r>
                <a:r>
                  <a:rPr lang="pt-BR" altLang="en-US" sz="2400" b="1">
                    <a:solidFill>
                      <a:srgbClr val="C00000"/>
                    </a:solidFill>
                    <a:latin typeface="Comic Sans MS" panose="030F0702030302020204" pitchFamily="66" charset="0"/>
                    <a:cs typeface="Comic Sans MS" panose="030F0702030302020204" pitchFamily="66" charset="0"/>
                    <a:sym typeface="+mn-ea"/>
                  </a:rPr>
                  <a:t> </a:t>
                </a:r>
                <a:endParaRPr lang="pt-BR" altLang="en-US" sz="2400" b="1">
                  <a:solidFill>
                    <a:srgbClr val="C00000"/>
                  </a:solidFill>
                  <a:latin typeface="Comic Sans MS" panose="030F0702030302020204" pitchFamily="66" charset="0"/>
                  <a:cs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9" name="Caixa de Texto 5"/>
              <p:cNvSpPr txBox="1">
                <a:spLocks noRot="1" noChangeAspect="1" noMove="1" noResize="1" noEditPoints="1" noAdjustHandles="1" noChangeArrowheads="1" noChangeShapeType="1" noTextEdit="1"/>
              </p:cNvSpPr>
              <p:nvPr/>
            </p:nvSpPr>
            <p:spPr>
              <a:xfrm>
                <a:off x="6358890" y="1374140"/>
                <a:ext cx="5160010" cy="1148080"/>
              </a:xfrm>
              <a:prstGeom prst="rect">
                <a:avLst/>
              </a:prstGeom>
              <a:blipFill rotWithShape="1">
                <a:blip r:embed="rId1"/>
                <a:stretch>
                  <a:fillRect b="-4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252730" y="4650105"/>
                <a:ext cx="10497820"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252730" y="4650105"/>
                <a:ext cx="10497820" cy="780415"/>
              </a:xfrm>
              <a:prstGeom prst="rect">
                <a:avLst/>
              </a:prstGeom>
              <a:blipFill rotWithShape="1">
                <a:blip r:embed="rId2"/>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5"/>
              <p:cNvSpPr txBox="1"/>
              <p:nvPr/>
            </p:nvSpPr>
            <p:spPr>
              <a:xfrm>
                <a:off x="7395845" y="2762885"/>
                <a:ext cx="2790825" cy="662940"/>
              </a:xfrm>
              <a:prstGeom prst="rect">
                <a:avLst/>
              </a:prstGeom>
              <a:noFill/>
              <a:ln w="41275">
                <a:solidFill>
                  <a:srgbClr val="FFFF00"/>
                </a:solid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7395845" y="2762885"/>
                <a:ext cx="2790825" cy="662940"/>
              </a:xfrm>
              <a:prstGeom prst="rect">
                <a:avLst/>
              </a:prstGeom>
              <a:blipFill rotWithShape="1">
                <a:blip r:embed="rId3"/>
                <a:stretch>
                  <a:fillRect l="-751" t="-4598" r="-728" b="-3065"/>
                </a:stretch>
              </a:blipFill>
              <a:ln w="41275">
                <a:solidFill>
                  <a:srgbClr val="FFFF00"/>
                </a:solidFill>
              </a:ln>
            </p:spPr>
            <p:txBody>
              <a:bodyPr/>
              <a:lstStyle/>
              <a:p>
                <a:r>
                  <a:rPr lang="pt-BR" altLang="en-US">
                    <a:noFill/>
                  </a:rPr>
                  <a:t> </a:t>
                </a:r>
              </a:p>
            </p:txBody>
          </p:sp>
        </mc:Fallback>
      </mc:AlternateContent>
      <p:sp>
        <p:nvSpPr>
          <p:cNvPr id="23" name="Forma livre 22"/>
          <p:cNvSpPr/>
          <p:nvPr/>
        </p:nvSpPr>
        <p:spPr>
          <a:xfrm>
            <a:off x="5532755" y="2552065"/>
            <a:ext cx="1416685" cy="2098040"/>
          </a:xfrm>
          <a:custGeom>
            <a:avLst/>
            <a:gdLst>
              <a:gd name="connisteX0" fmla="*/ 0 w 1295400"/>
              <a:gd name="connsiteY0" fmla="*/ 0 h 1657350"/>
              <a:gd name="connisteX1" fmla="*/ 962025 w 1295400"/>
              <a:gd name="connsiteY1" fmla="*/ 238125 h 1657350"/>
              <a:gd name="connisteX2" fmla="*/ 533400 w 1295400"/>
              <a:gd name="connsiteY2" fmla="*/ 790575 h 1657350"/>
              <a:gd name="connisteX3" fmla="*/ 1295400 w 1295400"/>
              <a:gd name="connsiteY3" fmla="*/ 1657350 h 1657350"/>
            </a:gdLst>
            <a:ahLst/>
            <a:cxnLst>
              <a:cxn ang="0">
                <a:pos x="connisteX0" y="connsiteY0"/>
              </a:cxn>
              <a:cxn ang="0">
                <a:pos x="connisteX1" y="connsiteY1"/>
              </a:cxn>
              <a:cxn ang="0">
                <a:pos x="connisteX2" y="connsiteY2"/>
              </a:cxn>
              <a:cxn ang="0">
                <a:pos x="connisteX3" y="connsiteY3"/>
              </a:cxn>
            </a:cxnLst>
            <a:rect l="l" t="t" r="r" b="b"/>
            <a:pathLst>
              <a:path w="1295400" h="1657350">
                <a:moveTo>
                  <a:pt x="0" y="0"/>
                </a:moveTo>
                <a:cubicBezTo>
                  <a:pt x="200660" y="36830"/>
                  <a:pt x="855345" y="80010"/>
                  <a:pt x="962025" y="238125"/>
                </a:cubicBezTo>
                <a:cubicBezTo>
                  <a:pt x="1068705" y="396240"/>
                  <a:pt x="466725" y="506730"/>
                  <a:pt x="533400" y="790575"/>
                </a:cubicBezTo>
                <a:cubicBezTo>
                  <a:pt x="600075" y="1074420"/>
                  <a:pt x="1134110" y="1494790"/>
                  <a:pt x="1295400" y="165735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24" name="Caixa de Texto 5"/>
              <p:cNvSpPr txBox="1"/>
              <p:nvPr/>
            </p:nvSpPr>
            <p:spPr>
              <a:xfrm>
                <a:off x="1367790" y="5518785"/>
                <a:ext cx="976947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1367790" y="5518785"/>
                <a:ext cx="9769475" cy="840740"/>
              </a:xfrm>
              <a:prstGeom prst="rect">
                <a:avLst/>
              </a:prstGeom>
              <a:blipFill rotWithShape="1">
                <a:blip r:embed="rId4"/>
                <a:stretch>
                  <a:fillRect t="-3625"/>
                </a:stretch>
              </a:blipFill>
              <a:ln w="38100">
                <a:noFill/>
              </a:ln>
            </p:spPr>
            <p:txBody>
              <a:bodyPr/>
              <a:lstStyle/>
              <a:p>
                <a:r>
                  <a:rPr lang="pt-BR" altLang="en-US">
                    <a:noFill/>
                  </a:rPr>
                  <a:t> </a:t>
                </a:r>
              </a:p>
            </p:txBody>
          </p:sp>
        </mc:Fallback>
      </mc:AlternateContent>
      <p:sp>
        <p:nvSpPr>
          <p:cNvPr id="10" name="CaixaDeTexto 6"/>
          <p:cNvSpPr txBox="1"/>
          <p:nvPr/>
        </p:nvSpPr>
        <p:spPr>
          <a:xfrm>
            <a:off x="2379980" y="1574165"/>
            <a:ext cx="384810" cy="521970"/>
          </a:xfrm>
          <a:prstGeom prst="rect">
            <a:avLst/>
          </a:prstGeom>
          <a:noFill/>
        </p:spPr>
        <p:txBody>
          <a:bodyPr wrap="square" rtlCol="0">
            <a:spAutoFit/>
          </a:bodyPr>
          <a:p>
            <a:r>
              <a:rPr lang="pt-BR" sz="2800" dirty="0"/>
              <a:t>C</a:t>
            </a:r>
            <a:endParaRPr lang="pt-BR" sz="2800" dirty="0"/>
          </a:p>
        </p:txBody>
      </p:sp>
      <p:grpSp>
        <p:nvGrpSpPr>
          <p:cNvPr id="25" name="Grupo 24"/>
          <p:cNvGrpSpPr/>
          <p:nvPr/>
        </p:nvGrpSpPr>
        <p:grpSpPr>
          <a:xfrm rot="0">
            <a:off x="605155" y="2376170"/>
            <a:ext cx="187960" cy="1415415"/>
            <a:chOff x="1113892" y="857756"/>
            <a:chExt cx="294122" cy="1327094"/>
          </a:xfrm>
          <a:solidFill>
            <a:schemeClr val="bg1"/>
          </a:solidFill>
        </p:grpSpPr>
        <p:grpSp>
          <p:nvGrpSpPr>
            <p:cNvPr id="26" name="Grupo 25"/>
            <p:cNvGrpSpPr/>
            <p:nvPr/>
          </p:nvGrpSpPr>
          <p:grpSpPr>
            <a:xfrm>
              <a:off x="1116699" y="1116701"/>
              <a:ext cx="291315" cy="940474"/>
              <a:chOff x="1149067" y="472114"/>
              <a:chExt cx="404603" cy="986250"/>
            </a:xfrm>
            <a:grpFill/>
          </p:grpSpPr>
          <p:sp>
            <p:nvSpPr>
              <p:cNvPr id="27" name="Forma livre 2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8" name="Forma livre 2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9" name="Forma livre 2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0" name="Forma livre 2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31" name="Forma livre 3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2" name="Forma livre 3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33" name="Conector Reto 74"/>
          <p:cNvCxnSpPr/>
          <p:nvPr/>
        </p:nvCxnSpPr>
        <p:spPr>
          <a:xfrm>
            <a:off x="3032680" y="3288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3022001" y="23657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2838867" y="2735903"/>
            <a:ext cx="387626" cy="552342"/>
            <a:chOff x="7555792" y="2647951"/>
            <a:chExt cx="387626" cy="552342"/>
          </a:xfrm>
          <a:solidFill>
            <a:srgbClr val="00B0F0">
              <a:alpha val="97000"/>
            </a:srgbClr>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flipH="1">
            <a:off x="687070" y="2377440"/>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rot="16200000">
            <a:off x="4364306" y="1019791"/>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75640" y="3799205"/>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V="1">
            <a:off x="1257436" y="236531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Caixa de Texto 42"/>
              <p:cNvSpPr txBox="1"/>
              <p:nvPr/>
            </p:nvSpPr>
            <p:spPr>
              <a:xfrm>
                <a:off x="2999105" y="3178810"/>
                <a:ext cx="11417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2999105" y="3178810"/>
                <a:ext cx="1141730"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4" name="Caixa de Texto 43"/>
              <p:cNvSpPr txBox="1"/>
              <p:nvPr/>
            </p:nvSpPr>
            <p:spPr>
              <a:xfrm>
                <a:off x="1359535" y="2736215"/>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1359535" y="2736215"/>
                <a:ext cx="669290" cy="583565"/>
              </a:xfrm>
              <a:prstGeom prst="rect">
                <a:avLst/>
              </a:prstGeom>
              <a:blipFill rotWithShape="1">
                <a:blip r:embed="rId6"/>
                <a:stretch>
                  <a:fillRect/>
                </a:stretch>
              </a:blipFill>
            </p:spPr>
            <p:txBody>
              <a:bodyPr/>
              <a:lstStyle/>
              <a:p>
                <a:r>
                  <a:rPr lang="pt-BR" altLang="en-US">
                    <a:noFill/>
                  </a:rPr>
                  <a:t> </a:t>
                </a:r>
              </a:p>
            </p:txBody>
          </p:sp>
        </mc:Fallback>
      </mc:AlternateContent>
      <p:grpSp>
        <p:nvGrpSpPr>
          <p:cNvPr id="45" name="Grupo 44"/>
          <p:cNvGrpSpPr/>
          <p:nvPr/>
        </p:nvGrpSpPr>
        <p:grpSpPr>
          <a:xfrm rot="5400000" flipH="1">
            <a:off x="3647600" y="2962154"/>
            <a:ext cx="1404000" cy="234950"/>
            <a:chOff x="4143847" y="3524056"/>
            <a:chExt cx="1404137" cy="255373"/>
          </a:xfrm>
        </p:grpSpPr>
        <p:cxnSp>
          <p:nvCxnSpPr>
            <p:cNvPr id="4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8" name="CaixaDeTexto 47"/>
          <p:cNvSpPr txBox="1"/>
          <p:nvPr/>
        </p:nvSpPr>
        <p:spPr>
          <a:xfrm>
            <a:off x="1247054" y="1845588"/>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49" name="Conector Reto 37"/>
          <p:cNvCxnSpPr/>
          <p:nvPr/>
        </p:nvCxnSpPr>
        <p:spPr>
          <a:xfrm>
            <a:off x="4205674" y="41476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rot="16200000">
            <a:off x="4163764" y="39711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4467139" y="193639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56" name="Caixa de Texto 55"/>
              <p:cNvSpPr txBox="1"/>
              <p:nvPr/>
            </p:nvSpPr>
            <p:spPr>
              <a:xfrm>
                <a:off x="4340225" y="27914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340225" y="2791460"/>
                <a:ext cx="937895" cy="583565"/>
              </a:xfrm>
              <a:prstGeom prst="rect">
                <a:avLst/>
              </a:prstGeom>
              <a:blipFill rotWithShape="1">
                <a:blip r:embed="rId7"/>
                <a:stretch>
                  <a:fillRect/>
                </a:stretch>
              </a:blipFill>
            </p:spPr>
            <p:txBody>
              <a:bodyPr/>
              <a:lstStyle/>
              <a:p>
                <a:r>
                  <a:rPr lang="pt-BR" altLang="en-US">
                    <a:noFill/>
                  </a:rPr>
                  <a:t> </a:t>
                </a:r>
              </a:p>
            </p:txBody>
          </p:sp>
        </mc:Fallback>
      </mc:AlternateContent>
      <p:sp>
        <p:nvSpPr>
          <p:cNvPr id="57" name="Retângulo 56"/>
          <p:cNvSpPr/>
          <p:nvPr/>
        </p:nvSpPr>
        <p:spPr>
          <a:xfrm rot="5400000" flipH="1">
            <a:off x="1019126" y="2894667"/>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58" name="Grupo 57"/>
          <p:cNvGrpSpPr/>
          <p:nvPr/>
        </p:nvGrpSpPr>
        <p:grpSpPr>
          <a:xfrm rot="0">
            <a:off x="1870075" y="1130300"/>
            <a:ext cx="1423035" cy="489585"/>
            <a:chOff x="6252457" y="4229187"/>
            <a:chExt cx="1367559" cy="371718"/>
          </a:xfrm>
          <a:solidFill>
            <a:schemeClr val="bg1"/>
          </a:solidFill>
        </p:grpSpPr>
        <p:cxnSp>
          <p:nvCxnSpPr>
            <p:cNvPr id="6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7" name="Conector Reto 76"/>
          <p:cNvCxnSpPr/>
          <p:nvPr/>
        </p:nvCxnSpPr>
        <p:spPr>
          <a:xfrm flipH="1">
            <a:off x="3220720" y="1363980"/>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V="1">
            <a:off x="5714501" y="137408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687206" y="133153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H="1">
            <a:off x="656590" y="135953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DeTexto 36"/>
          <p:cNvSpPr txBox="1"/>
          <p:nvPr/>
        </p:nvSpPr>
        <p:spPr>
          <a:xfrm>
            <a:off x="5536565" y="2792730"/>
            <a:ext cx="554355" cy="460375"/>
          </a:xfrm>
          <a:prstGeom prst="rect">
            <a:avLst/>
          </a:prstGeom>
          <a:noFill/>
        </p:spPr>
        <p:txBody>
          <a:bodyPr wrap="square" rtlCol="0">
            <a:spAutoFit/>
          </a:bodyPr>
          <a:p>
            <a:r>
              <a:rPr lang="pt-BR" sz="2400" dirty="0" smtClean="0"/>
              <a:t>L</a:t>
            </a:r>
            <a:r>
              <a:rPr lang="pt-BR" sz="2400" baseline="-25000" dirty="0" smtClean="0"/>
              <a:t>1</a:t>
            </a:r>
            <a:endParaRPr lang="pt-BR" sz="2400" baseline="-25000" dirty="0" smtClean="0"/>
          </a:p>
        </p:txBody>
      </p:sp>
      <p:sp>
        <p:nvSpPr>
          <p:cNvPr id="91" name="CaixaDeTexto 36"/>
          <p:cNvSpPr txBox="1"/>
          <p:nvPr/>
        </p:nvSpPr>
        <p:spPr>
          <a:xfrm>
            <a:off x="120015" y="2828290"/>
            <a:ext cx="55435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grpSp>
        <p:nvGrpSpPr>
          <p:cNvPr id="92" name="Grupo 91"/>
          <p:cNvGrpSpPr/>
          <p:nvPr/>
        </p:nvGrpSpPr>
        <p:grpSpPr>
          <a:xfrm rot="0">
            <a:off x="5348605" y="2378075"/>
            <a:ext cx="187960" cy="1415415"/>
            <a:chOff x="1113892" y="857756"/>
            <a:chExt cx="294122" cy="1327094"/>
          </a:xfrm>
          <a:solidFill>
            <a:schemeClr val="bg1"/>
          </a:solidFill>
        </p:grpSpPr>
        <p:grpSp>
          <p:nvGrpSpPr>
            <p:cNvPr id="93" name="Grupo 92"/>
            <p:cNvGrpSpPr/>
            <p:nvPr/>
          </p:nvGrpSpPr>
          <p:grpSpPr>
            <a:xfrm>
              <a:off x="1116699" y="1116701"/>
              <a:ext cx="291315" cy="940474"/>
              <a:chOff x="1149067" y="472114"/>
              <a:chExt cx="404603" cy="986250"/>
            </a:xfrm>
            <a:grpFill/>
          </p:grpSpPr>
          <p:sp>
            <p:nvSpPr>
              <p:cNvPr id="94" name="Forma livre 9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5" name="Forma livre 9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Forma livre 9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9" name="Forma livre 98"/>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00" name="Forma livre 99"/>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1" name="Forma livre 100"/>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sld>
</file>

<file path=ppt/slides/slide1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5" name="CaixaDeTexto 6"/>
          <p:cNvSpPr txBox="1"/>
          <p:nvPr/>
        </p:nvSpPr>
        <p:spPr>
          <a:xfrm>
            <a:off x="2379980" y="1574165"/>
            <a:ext cx="384810" cy="521970"/>
          </a:xfrm>
          <a:prstGeom prst="rect">
            <a:avLst/>
          </a:prstGeom>
          <a:noFill/>
        </p:spPr>
        <p:txBody>
          <a:bodyPr wrap="square" rtlCol="0">
            <a:spAutoFit/>
          </a:bodyPr>
          <a:p>
            <a:r>
              <a:rPr lang="pt-BR" sz="2800" dirty="0"/>
              <a:t>C</a:t>
            </a:r>
            <a:endParaRPr lang="pt-BR" sz="2800" dirty="0"/>
          </a:p>
        </p:txBody>
      </p:sp>
      <p:grpSp>
        <p:nvGrpSpPr>
          <p:cNvPr id="23" name="Grupo 22"/>
          <p:cNvGrpSpPr/>
          <p:nvPr/>
        </p:nvGrpSpPr>
        <p:grpSpPr>
          <a:xfrm rot="0">
            <a:off x="595630" y="2395220"/>
            <a:ext cx="187960" cy="1415415"/>
            <a:chOff x="1113892" y="857756"/>
            <a:chExt cx="294122" cy="1327094"/>
          </a:xfrm>
          <a:solidFill>
            <a:schemeClr val="bg1"/>
          </a:solidFill>
        </p:grpSpPr>
        <p:grpSp>
          <p:nvGrpSpPr>
            <p:cNvPr id="26" name="Grupo 25"/>
            <p:cNvGrpSpPr/>
            <p:nvPr/>
          </p:nvGrpSpPr>
          <p:grpSpPr>
            <a:xfrm>
              <a:off x="1116699" y="1116701"/>
              <a:ext cx="291315" cy="940474"/>
              <a:chOff x="1149067" y="472114"/>
              <a:chExt cx="404603" cy="986250"/>
            </a:xfrm>
            <a:grpFill/>
          </p:grpSpPr>
          <p:sp>
            <p:nvSpPr>
              <p:cNvPr id="27" name="Forma livre 2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8" name="Forma livre 2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9" name="Forma livre 2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0" name="Forma livre 2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31" name="Forma livre 3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2" name="Forma livre 3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33" name="Conector Reto 74"/>
          <p:cNvCxnSpPr/>
          <p:nvPr/>
        </p:nvCxnSpPr>
        <p:spPr>
          <a:xfrm>
            <a:off x="3032680" y="3288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3022001" y="23657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2838867" y="2735903"/>
            <a:ext cx="387626" cy="552342"/>
            <a:chOff x="7555792" y="2647951"/>
            <a:chExt cx="387626" cy="552342"/>
          </a:xfrm>
          <a:solidFill>
            <a:srgbClr val="00B0F0">
              <a:alpha val="97000"/>
            </a:srgbClr>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flipH="1">
            <a:off x="687070" y="2377440"/>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rot="16200000">
            <a:off x="4364306" y="1019791"/>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75640" y="3799205"/>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V="1">
            <a:off x="1257436" y="236531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Caixa de Texto 42"/>
              <p:cNvSpPr txBox="1"/>
              <p:nvPr/>
            </p:nvSpPr>
            <p:spPr>
              <a:xfrm>
                <a:off x="2999105" y="3178810"/>
                <a:ext cx="11417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2999105" y="3178810"/>
                <a:ext cx="1141730"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4" name="Caixa de Texto 43"/>
              <p:cNvSpPr txBox="1"/>
              <p:nvPr/>
            </p:nvSpPr>
            <p:spPr>
              <a:xfrm>
                <a:off x="1359535" y="2736215"/>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1359535" y="2736215"/>
                <a:ext cx="66929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45" name="Grupo 44"/>
          <p:cNvGrpSpPr/>
          <p:nvPr/>
        </p:nvGrpSpPr>
        <p:grpSpPr>
          <a:xfrm rot="5400000" flipH="1">
            <a:off x="3647600" y="2962154"/>
            <a:ext cx="1404000" cy="234950"/>
            <a:chOff x="4143847" y="3524056"/>
            <a:chExt cx="1404137" cy="255373"/>
          </a:xfrm>
        </p:grpSpPr>
        <p:cxnSp>
          <p:nvCxnSpPr>
            <p:cNvPr id="4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8" name="CaixaDeTexto 47"/>
          <p:cNvSpPr txBox="1"/>
          <p:nvPr/>
        </p:nvSpPr>
        <p:spPr>
          <a:xfrm>
            <a:off x="1247054" y="1845588"/>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49" name="Conector Reto 37"/>
          <p:cNvCxnSpPr/>
          <p:nvPr/>
        </p:nvCxnSpPr>
        <p:spPr>
          <a:xfrm>
            <a:off x="4205674" y="41476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rot="16200000">
            <a:off x="4163764" y="39711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2999019" y="18455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56" name="Caixa de Texto 55"/>
              <p:cNvSpPr txBox="1"/>
              <p:nvPr/>
            </p:nvSpPr>
            <p:spPr>
              <a:xfrm>
                <a:off x="4340225" y="27914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340225" y="2791460"/>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57" name="Retângulo 56"/>
          <p:cNvSpPr/>
          <p:nvPr/>
        </p:nvSpPr>
        <p:spPr>
          <a:xfrm rot="5400000" flipH="1">
            <a:off x="1019126" y="2894667"/>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58" name="Grupo 57"/>
          <p:cNvGrpSpPr/>
          <p:nvPr/>
        </p:nvGrpSpPr>
        <p:grpSpPr>
          <a:xfrm rot="0">
            <a:off x="1870075" y="1130300"/>
            <a:ext cx="1423035" cy="489585"/>
            <a:chOff x="6252457" y="4229187"/>
            <a:chExt cx="1367559" cy="371718"/>
          </a:xfrm>
          <a:solidFill>
            <a:schemeClr val="bg1"/>
          </a:solidFill>
        </p:grpSpPr>
        <p:cxnSp>
          <p:nvCxnSpPr>
            <p:cNvPr id="6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7" name="Conector Reto 76"/>
          <p:cNvCxnSpPr/>
          <p:nvPr/>
        </p:nvCxnSpPr>
        <p:spPr>
          <a:xfrm flipH="1">
            <a:off x="3220720" y="1363980"/>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V="1">
            <a:off x="5714501" y="137408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687206" y="133153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H="1">
            <a:off x="656590" y="135953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DeTexto 36"/>
          <p:cNvSpPr txBox="1"/>
          <p:nvPr/>
        </p:nvSpPr>
        <p:spPr>
          <a:xfrm>
            <a:off x="5536565" y="2792730"/>
            <a:ext cx="554355" cy="460375"/>
          </a:xfrm>
          <a:prstGeom prst="rect">
            <a:avLst/>
          </a:prstGeom>
          <a:noFill/>
        </p:spPr>
        <p:txBody>
          <a:bodyPr wrap="square" rtlCol="0">
            <a:spAutoFit/>
          </a:bodyPr>
          <a:p>
            <a:r>
              <a:rPr lang="pt-BR" sz="2400" dirty="0" smtClean="0"/>
              <a:t>L</a:t>
            </a:r>
            <a:r>
              <a:rPr lang="pt-BR" sz="2400" baseline="-25000" dirty="0" smtClean="0"/>
              <a:t>1</a:t>
            </a:r>
            <a:endParaRPr lang="pt-BR" sz="2400" baseline="-25000" dirty="0" smtClean="0"/>
          </a:p>
        </p:txBody>
      </p:sp>
      <p:sp>
        <p:nvSpPr>
          <p:cNvPr id="91" name="CaixaDeTexto 36"/>
          <p:cNvSpPr txBox="1"/>
          <p:nvPr/>
        </p:nvSpPr>
        <p:spPr>
          <a:xfrm>
            <a:off x="120015" y="2828290"/>
            <a:ext cx="55435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grpSp>
        <p:nvGrpSpPr>
          <p:cNvPr id="92" name="Grupo 91"/>
          <p:cNvGrpSpPr/>
          <p:nvPr/>
        </p:nvGrpSpPr>
        <p:grpSpPr>
          <a:xfrm rot="0">
            <a:off x="5348605" y="2378075"/>
            <a:ext cx="187960" cy="1415415"/>
            <a:chOff x="1113892" y="857756"/>
            <a:chExt cx="294122" cy="1327094"/>
          </a:xfrm>
          <a:solidFill>
            <a:schemeClr val="bg1"/>
          </a:solidFill>
        </p:grpSpPr>
        <p:grpSp>
          <p:nvGrpSpPr>
            <p:cNvPr id="93" name="Grupo 92"/>
            <p:cNvGrpSpPr/>
            <p:nvPr/>
          </p:nvGrpSpPr>
          <p:grpSpPr>
            <a:xfrm>
              <a:off x="1116699" y="1116701"/>
              <a:ext cx="291315" cy="940474"/>
              <a:chOff x="1149067" y="472114"/>
              <a:chExt cx="404603" cy="986250"/>
            </a:xfrm>
            <a:grpFill/>
          </p:grpSpPr>
          <p:sp>
            <p:nvSpPr>
              <p:cNvPr id="94" name="Forma livre 9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5" name="Forma livre 9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Forma livre 9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9" name="Forma livre 98"/>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00" name="Forma livre 99"/>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1" name="Forma livre 100"/>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mc:AlternateContent xmlns:mc="http://schemas.openxmlformats.org/markup-compatibility/2006">
        <mc:Choice xmlns:a14="http://schemas.microsoft.com/office/drawing/2010/main" Requires="a14">
          <p:sp>
            <p:nvSpPr>
              <p:cNvPr id="102" name="Caixa de Texto 5"/>
              <p:cNvSpPr txBox="1"/>
              <p:nvPr/>
            </p:nvSpPr>
            <p:spPr>
              <a:xfrm>
                <a:off x="6755130" y="1374140"/>
                <a:ext cx="2790825" cy="662940"/>
              </a:xfrm>
              <a:prstGeom prst="rect">
                <a:avLst/>
              </a:prstGeom>
              <a:noFill/>
              <a:ln w="41275">
                <a:solidFill>
                  <a:srgbClr val="FFFF00"/>
                </a:solid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2" name="Caixa de Texto 5"/>
              <p:cNvSpPr txBox="1">
                <a:spLocks noRot="1" noChangeAspect="1" noMove="1" noResize="1" noEditPoints="1" noAdjustHandles="1" noChangeArrowheads="1" noChangeShapeType="1" noTextEdit="1"/>
              </p:cNvSpPr>
              <p:nvPr/>
            </p:nvSpPr>
            <p:spPr>
              <a:xfrm>
                <a:off x="6755130" y="1374140"/>
                <a:ext cx="2790825" cy="662940"/>
              </a:xfrm>
              <a:prstGeom prst="rect">
                <a:avLst/>
              </a:prstGeom>
              <a:blipFill rotWithShape="1">
                <a:blip r:embed="rId4"/>
                <a:stretch>
                  <a:fillRect l="-751" t="-4598" r="-728" b="-3065"/>
                </a:stretch>
              </a:blipFill>
              <a:ln w="41275">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3" name="Caixa de Texto 5"/>
              <p:cNvSpPr txBox="1"/>
              <p:nvPr/>
            </p:nvSpPr>
            <p:spPr>
              <a:xfrm>
                <a:off x="6650355" y="2835275"/>
                <a:ext cx="4999355" cy="84074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3" name="Caixa de Texto 5"/>
              <p:cNvSpPr txBox="1">
                <a:spLocks noRot="1" noChangeAspect="1" noMove="1" noResize="1" noEditPoints="1" noAdjustHandles="1" noChangeArrowheads="1" noChangeShapeType="1" noTextEdit="1"/>
              </p:cNvSpPr>
              <p:nvPr/>
            </p:nvSpPr>
            <p:spPr>
              <a:xfrm>
                <a:off x="6650355" y="2835275"/>
                <a:ext cx="4999355" cy="840740"/>
              </a:xfrm>
              <a:prstGeom prst="rect">
                <a:avLst/>
              </a:prstGeom>
              <a:blipFill rotWithShape="1">
                <a:blip r:embed="rId5"/>
                <a:stretch>
                  <a:fillRect l="-381" t="-3625" r="-381" b="-2266"/>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4" name="Caixa de Texto 5"/>
              <p:cNvSpPr txBox="1"/>
              <p:nvPr/>
            </p:nvSpPr>
            <p:spPr>
              <a:xfrm>
                <a:off x="2741930" y="4422140"/>
                <a:ext cx="7359015" cy="8477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pt-BR" altLang="en-US"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4" name="Caixa de Texto 5"/>
              <p:cNvSpPr txBox="1">
                <a:spLocks noRot="1" noChangeAspect="1" noMove="1" noResize="1" noEditPoints="1" noAdjustHandles="1" noChangeArrowheads="1" noChangeShapeType="1" noTextEdit="1"/>
              </p:cNvSpPr>
              <p:nvPr/>
            </p:nvSpPr>
            <p:spPr>
              <a:xfrm>
                <a:off x="2741930" y="4422140"/>
                <a:ext cx="7359015" cy="847725"/>
              </a:xfrm>
              <a:prstGeom prst="rect">
                <a:avLst/>
              </a:prstGeom>
              <a:blipFill rotWithShape="1">
                <a:blip r:embed="rId6"/>
                <a:stretch>
                  <a:fillRect t="-359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5" name="Caixa de Texto 5"/>
              <p:cNvSpPr txBox="1"/>
              <p:nvPr/>
            </p:nvSpPr>
            <p:spPr>
              <a:xfrm>
                <a:off x="1551305" y="5661660"/>
                <a:ext cx="974026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5" name="Caixa de Texto 5"/>
              <p:cNvSpPr txBox="1">
                <a:spLocks noRot="1" noChangeAspect="1" noMove="1" noResize="1" noEditPoints="1" noAdjustHandles="1" noChangeArrowheads="1" noChangeShapeType="1" noTextEdit="1"/>
              </p:cNvSpPr>
              <p:nvPr/>
            </p:nvSpPr>
            <p:spPr>
              <a:xfrm>
                <a:off x="1551305" y="5661660"/>
                <a:ext cx="9740265" cy="840740"/>
              </a:xfrm>
              <a:prstGeom prst="rect">
                <a:avLst/>
              </a:prstGeom>
              <a:blipFill rotWithShape="1">
                <a:blip r:embed="rId7"/>
                <a:stretch>
                  <a:fillRect t="-3625"/>
                </a:stretch>
              </a:blipFill>
              <a:ln w="38100">
                <a:noFill/>
              </a:ln>
            </p:spPr>
            <p:txBody>
              <a:bodyPr/>
              <a:lstStyle/>
              <a:p>
                <a:r>
                  <a:rPr lang="pt-BR" altLang="en-US">
                    <a:noFill/>
                  </a:rPr>
                  <a:t> </a:t>
                </a:r>
              </a:p>
            </p:txBody>
          </p:sp>
        </mc:Fallback>
      </mc:AlternateContent>
    </p:spTree>
  </p:cSld>
  <p:clrMapOvr>
    <a:masterClrMapping/>
  </p:clrMapOvr>
</p:sld>
</file>

<file path=ppt/slides/slide1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07" name="Caixa de Texto 5"/>
              <p:cNvSpPr txBox="1"/>
              <p:nvPr/>
            </p:nvSpPr>
            <p:spPr>
              <a:xfrm>
                <a:off x="1070610" y="1496060"/>
                <a:ext cx="9740265" cy="8877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den>
                      </m:f>
                      <m:r>
                        <a:rPr lang="en-US" altLang="pt-BR"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7" name="Caixa de Texto 5"/>
              <p:cNvSpPr txBox="1">
                <a:spLocks noRot="1" noChangeAspect="1" noMove="1" noResize="1" noEditPoints="1" noAdjustHandles="1" noChangeArrowheads="1" noChangeShapeType="1" noTextEdit="1"/>
              </p:cNvSpPr>
              <p:nvPr/>
            </p:nvSpPr>
            <p:spPr>
              <a:xfrm>
                <a:off x="1070610" y="1496060"/>
                <a:ext cx="9740265" cy="887730"/>
              </a:xfrm>
              <a:prstGeom prst="rect">
                <a:avLst/>
              </a:prstGeom>
              <a:blipFill rotWithShape="1">
                <a:blip r:embed="rId1"/>
                <a:stretch>
                  <a:fillRect t="-343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1967230" y="2733675"/>
                <a:ext cx="8258175" cy="8883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1</m:t>
                      </m:r>
                      <m:r>
                        <a:rPr lang="en-US" altLang="pt-BR" sz="2400">
                          <a:latin typeface="Cambria Math" panose="02040503050406030204" pitchFamily="18" charset="0"/>
                          <a:cs typeface="Cambria Math" panose="02040503050406030204" pitchFamily="18" charset="0"/>
                          <a:sym typeface="+mn-ea"/>
                        </a:rPr>
                        <m:t>+</m:t>
                      </m:r>
                      <m:sSup>
                        <m:sSupPr>
                          <m:ctrlPr>
                            <a:rPr lang="en-US" altLang="pt-BR" sz="2400" i="1">
                              <a:latin typeface="Cambria Math" panose="02040503050406030204" pitchFamily="18" charset="0"/>
                              <a:cs typeface="Cambria Math" panose="02040503050406030204" pitchFamily="18" charset="0"/>
                              <a:sym typeface="+mn-ea"/>
                            </a:rPr>
                          </m:ctrlPr>
                        </m:sSupPr>
                        <m:e>
                          <m:r>
                            <a:rPr lang="en-US" altLang="pt-BR" sz="2400" i="1">
                              <a:latin typeface="Cambria Math" panose="02040503050406030204" pitchFamily="18" charset="0"/>
                              <a:cs typeface="Cambria Math" panose="02040503050406030204" pitchFamily="18" charset="0"/>
                              <a:sym typeface="+mn-ea"/>
                            </a:rPr>
                            <m:t>𝑠</m:t>
                          </m:r>
                        </m:e>
                        <m:sup>
                          <m:r>
                            <a:rPr lang="en-US" altLang="pt-BR" sz="2400" i="1">
                              <a:latin typeface="Cambria Math" panose="02040503050406030204" pitchFamily="18" charset="0"/>
                              <a:cs typeface="Cambria Math" panose="02040503050406030204" pitchFamily="18" charset="0"/>
                              <a:sym typeface="+mn-ea"/>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1967230" y="2733675"/>
                <a:ext cx="8258175" cy="888365"/>
              </a:xfrm>
              <a:prstGeom prst="rect">
                <a:avLst/>
              </a:prstGeom>
              <a:blipFill rotWithShape="1">
                <a:blip r:embed="rId2"/>
                <a:stretch>
                  <a:fillRect t="-343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2887345" y="4486275"/>
                <a:ext cx="6417310" cy="123317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1</m:t>
                          </m:r>
                          <m:r>
                            <a:rPr lang="en-US" altLang="pt-BR" sz="2400">
                              <a:latin typeface="Cambria Math" panose="02040503050406030204" pitchFamily="18" charset="0"/>
                              <a:cs typeface="Cambria Math" panose="02040503050406030204" pitchFamily="18" charset="0"/>
                              <a:sym typeface="+mn-ea"/>
                            </a:rPr>
                            <m:t>+</m:t>
                          </m:r>
                          <m:sSup>
                            <m:sSupPr>
                              <m:ctrlPr>
                                <a:rPr lang="en-US" altLang="pt-BR" sz="2400" i="1">
                                  <a:latin typeface="Cambria Math" panose="02040503050406030204" pitchFamily="18" charset="0"/>
                                  <a:cs typeface="Cambria Math" panose="02040503050406030204" pitchFamily="18" charset="0"/>
                                  <a:sym typeface="+mn-ea"/>
                                </a:rPr>
                              </m:ctrlPr>
                            </m:sSupPr>
                            <m:e>
                              <m:r>
                                <a:rPr lang="en-US" altLang="pt-BR" sz="2400" i="1">
                                  <a:latin typeface="Cambria Math" panose="02040503050406030204" pitchFamily="18" charset="0"/>
                                  <a:cs typeface="Cambria Math" panose="02040503050406030204" pitchFamily="18" charset="0"/>
                                  <a:sym typeface="+mn-ea"/>
                                </a:rPr>
                                <m:t>𝑠</m:t>
                              </m:r>
                            </m:e>
                            <m:sup>
                              <m:r>
                                <a:rPr lang="en-US" altLang="pt-BR" sz="2400" i="1">
                                  <a:latin typeface="Cambria Math" panose="02040503050406030204" pitchFamily="18" charset="0"/>
                                  <a:cs typeface="Cambria Math" panose="02040503050406030204" pitchFamily="18" charset="0"/>
                                  <a:sym typeface="+mn-ea"/>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2887345" y="4486275"/>
                <a:ext cx="6417310" cy="1233170"/>
              </a:xfrm>
              <a:prstGeom prst="rect">
                <a:avLst/>
              </a:prstGeom>
              <a:blipFill rotWithShape="1">
                <a:blip r:embed="rId3"/>
                <a:stretch>
                  <a:fillRect l="-297" t="-2472" r="-297" b="-1545"/>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1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 name="Caixa de Texto 5"/>
              <p:cNvSpPr txBox="1"/>
              <p:nvPr/>
            </p:nvSpPr>
            <p:spPr>
              <a:xfrm>
                <a:off x="2865120" y="1520825"/>
                <a:ext cx="6461125" cy="12331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1</m:t>
                          </m:r>
                          <m:r>
                            <a:rPr lang="en-US" altLang="pt-BR" sz="2400">
                              <a:latin typeface="Cambria Math" panose="02040503050406030204" pitchFamily="18" charset="0"/>
                              <a:cs typeface="Cambria Math" panose="02040503050406030204" pitchFamily="18" charset="0"/>
                              <a:sym typeface="+mn-ea"/>
                            </a:rPr>
                            <m:t>+</m:t>
                          </m:r>
                          <m:sSup>
                            <m:sSupPr>
                              <m:ctrlPr>
                                <a:rPr lang="en-US" altLang="pt-BR" sz="2400" i="1">
                                  <a:latin typeface="Cambria Math" panose="02040503050406030204" pitchFamily="18" charset="0"/>
                                  <a:cs typeface="Cambria Math" panose="02040503050406030204" pitchFamily="18" charset="0"/>
                                  <a:sym typeface="+mn-ea"/>
                                </a:rPr>
                              </m:ctrlPr>
                            </m:sSupPr>
                            <m:e>
                              <m:r>
                                <a:rPr lang="en-US" altLang="pt-BR" sz="2400" i="1">
                                  <a:latin typeface="Cambria Math" panose="02040503050406030204" pitchFamily="18" charset="0"/>
                                  <a:cs typeface="Cambria Math" panose="02040503050406030204" pitchFamily="18" charset="0"/>
                                  <a:sym typeface="+mn-ea"/>
                                </a:rPr>
                                <m:t>𝑠</m:t>
                              </m:r>
                            </m:e>
                            <m:sup>
                              <m:r>
                                <a:rPr lang="en-US" altLang="pt-BR" sz="2400" i="1">
                                  <a:latin typeface="Cambria Math" panose="02040503050406030204" pitchFamily="18" charset="0"/>
                                  <a:cs typeface="Cambria Math" panose="02040503050406030204" pitchFamily="18" charset="0"/>
                                  <a:sym typeface="+mn-ea"/>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2865120" y="1520825"/>
                <a:ext cx="6461125" cy="1233170"/>
              </a:xfrm>
              <a:prstGeom prst="rect">
                <a:avLst/>
              </a:prstGeom>
              <a:blipFill rotWithShape="1">
                <a:blip r:embed="rId1"/>
                <a:stretch>
                  <a:fillRect t="-2472"/>
                </a:stretch>
              </a:blipFill>
              <a:ln w="38100">
                <a:noFill/>
              </a:ln>
            </p:spPr>
            <p:txBody>
              <a:bodyPr/>
              <a:lstStyle/>
              <a:p>
                <a:r>
                  <a:rPr lang="pt-BR" altLang="en-US">
                    <a:noFill/>
                  </a:rPr>
                  <a:t> </a:t>
                </a:r>
              </a:p>
            </p:txBody>
          </p:sp>
        </mc:Fallback>
      </mc:AlternateContent>
      <p:sp>
        <p:nvSpPr>
          <p:cNvPr id="15" name="Espaço Reservado para Conteúdo 2"/>
          <p:cNvSpPr txBox="1"/>
          <p:nvPr/>
        </p:nvSpPr>
        <p:spPr>
          <a:xfrm>
            <a:off x="857250" y="3411855"/>
            <a:ext cx="11011535" cy="1497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Essa é a função G(s)H(s). Como vimos, para oscilar </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 </a:t>
            </a:r>
            <a:r>
              <a:rPr lang="pt-BR" sz="2400" b="1" dirty="0" smtClean="0">
                <a:solidFill>
                  <a:schemeClr val="tx1"/>
                </a:solidFill>
                <a:latin typeface="Comic Sans MS" panose="030F0702030302020204" pitchFamily="66" charset="0"/>
                <a:cs typeface="Comic Sans MS" panose="030F0702030302020204" pitchFamily="66" charset="0"/>
              </a:rPr>
              <a:t>em devemos ter</a:t>
            </a:r>
            <a:endParaRPr lang="pt-BR" sz="2400"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real(G(j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&gt; 1,0  (a realimentção aqui é positiva)</a:t>
            </a:r>
            <a:endParaRPr lang="pt-BR" sz="2400"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imag(</a:t>
            </a:r>
            <a:r>
              <a:rPr lang="pt-BR" sz="2400" b="1" dirty="0" smtClean="0">
                <a:latin typeface="Comic Sans MS" panose="030F0702030302020204" pitchFamily="66" charset="0"/>
                <a:cs typeface="Comic Sans MS" panose="030F0702030302020204" pitchFamily="66" charset="0"/>
                <a:sym typeface="+mn-ea"/>
              </a:rPr>
              <a:t>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 0</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 de Texto 5"/>
              <p:cNvSpPr txBox="1"/>
              <p:nvPr/>
            </p:nvSpPr>
            <p:spPr>
              <a:xfrm>
                <a:off x="1727835" y="2980690"/>
                <a:ext cx="8245475" cy="12211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m:rPr>
                              <m:sty m:val="p"/>
                            </m:rPr>
                            <a:rPr lang="en-US" altLang="pt-BR" sz="2400">
                              <a:latin typeface="Cambria Math" panose="02040503050406030204" pitchFamily="18" charset="0"/>
                              <a:cs typeface="Cambria Math" panose="02040503050406030204" pitchFamily="18" charset="0"/>
                              <a:sym typeface="+mn-ea"/>
                            </a:rPr>
                            <m:t>j</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1727835" y="2980690"/>
                <a:ext cx="8245475" cy="1221105"/>
              </a:xfrm>
              <a:prstGeom prst="rect">
                <a:avLst/>
              </a:prstGeom>
              <a:blipFill rotWithShape="1">
                <a:blip r:embed="rId1"/>
                <a:stretch>
                  <a:fillRect t="-249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2042795" y="4678045"/>
                <a:ext cx="351155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2042795" y="4678045"/>
                <a:ext cx="3511550" cy="460375"/>
              </a:xfrm>
              <a:prstGeom prst="rect">
                <a:avLst/>
              </a:prstGeom>
              <a:blipFill rotWithShape="1">
                <a:blip r:embed="rId2"/>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428615" y="5278120"/>
                <a:ext cx="3008630" cy="117665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428615" y="5278120"/>
                <a:ext cx="3008630" cy="1176655"/>
              </a:xfrm>
              <a:prstGeom prst="rect">
                <a:avLst/>
              </a:prstGeom>
              <a:blipFill rotWithShape="1">
                <a:blip r:embed="rId3"/>
                <a:stretch>
                  <a:fillRect l="-633" t="-2590" r="-633" b="-1619"/>
                </a:stretch>
              </a:blipFill>
              <a:ln w="38100">
                <a:solidFill>
                  <a:srgbClr val="FFFF00"/>
                </a:solidFill>
              </a:ln>
            </p:spPr>
            <p:txBody>
              <a:bodyPr/>
              <a:lstStyle/>
              <a:p>
                <a:r>
                  <a:rPr lang="pt-BR" altLang="en-US">
                    <a:noFill/>
                  </a:rPr>
                  <a:t> </a:t>
                </a:r>
              </a:p>
            </p:txBody>
          </p:sp>
        </mc:Fallback>
      </mc:AlternateContent>
      <p:sp>
        <p:nvSpPr>
          <p:cNvPr id="4"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 de Texto 5"/>
              <p:cNvSpPr txBox="1"/>
              <p:nvPr/>
            </p:nvSpPr>
            <p:spPr>
              <a:xfrm>
                <a:off x="1603375" y="1352550"/>
                <a:ext cx="8493760" cy="128016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r>
                            <m:rPr>
                              <m:sty m:val="p"/>
                            </m:rPr>
                            <a:rPr lang="en-US" altLang="pt-BR" sz="2400">
                              <a:latin typeface="Cambria Math" panose="02040503050406030204" pitchFamily="18" charset="0"/>
                              <a:cs typeface="Cambria Math" panose="02040503050406030204" pitchFamily="18" charset="0"/>
                              <a:sym typeface="+mn-ea"/>
                            </a:rPr>
                            <m:t>j</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1603375" y="1352550"/>
                <a:ext cx="8493760" cy="1280160"/>
              </a:xfrm>
              <a:prstGeom prst="rect">
                <a:avLst/>
              </a:prstGeom>
              <a:blipFill rotWithShape="1">
                <a:blip r:embed="rId4"/>
                <a:stretch>
                  <a:fillRect t="-2381"/>
                </a:stretch>
              </a:blipFill>
              <a:ln w="38100">
                <a:noFill/>
              </a:ln>
            </p:spPr>
            <p:txBody>
              <a:bodyPr/>
              <a:lstStyle/>
              <a:p>
                <a:r>
                  <a:rPr lang="pt-BR" altLang="en-US">
                    <a:noFill/>
                  </a:rPr>
                  <a:t> </a:t>
                </a:r>
              </a:p>
            </p:txBody>
          </p:sp>
        </mc:Fallback>
      </mc:AlternateContent>
    </p:spTree>
  </p:cSld>
  <p:clrMapOvr>
    <a:masterClrMapping/>
  </p:clrMapOvr>
</p:sld>
</file>

<file path=ppt/slides/slide1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25012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latin typeface="Comic Sans MS" panose="030F0702030302020204" pitchFamily="66" charset="0"/>
                <a:cs typeface="Comic Sans MS" panose="030F0702030302020204" pitchFamily="66" charset="0"/>
                <a:sym typeface="+mn-ea"/>
              </a:rPr>
              <a:t>A condição da parte imaginaria igual a zero nos leva a frequencia de oscilação </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None/>
            </a:pP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5" name="Espaço Reservado para Conteúdo 2"/>
          <p:cNvSpPr txBox="1"/>
          <p:nvPr/>
        </p:nvSpPr>
        <p:spPr>
          <a:xfrm>
            <a:off x="560070" y="3119755"/>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Agora a função G(s)H(s) será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4416425" y="1831975"/>
                <a:ext cx="3299460"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416425" y="1831975"/>
                <a:ext cx="3299460" cy="1176655"/>
              </a:xfrm>
              <a:prstGeom prst="rect">
                <a:avLst/>
              </a:prstGeom>
              <a:blipFill rotWithShape="1">
                <a:blip r:embed="rId1"/>
                <a:stretch>
                  <a:fillRect t="-2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878205" y="3856355"/>
                <a:ext cx="10874375" cy="12211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m:rPr>
                              <m:sty m:val="p"/>
                            </m:rPr>
                            <a:rPr lang="en-US" altLang="pt-BR" sz="2400">
                              <a:latin typeface="Cambria Math" panose="02040503050406030204" pitchFamily="18" charset="0"/>
                              <a:cs typeface="Cambria Math" panose="02040503050406030204" pitchFamily="18" charset="0"/>
                              <a:sym typeface="+mn-ea"/>
                            </a:rPr>
                            <m:t>j</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878205" y="3856355"/>
                <a:ext cx="10874375" cy="1221105"/>
              </a:xfrm>
              <a:prstGeom prst="rect">
                <a:avLst/>
              </a:prstGeom>
              <a:blipFill rotWithShape="1">
                <a:blip r:embed="rId2"/>
                <a:stretch>
                  <a:fillRect t="-249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1142365" y="5268595"/>
                <a:ext cx="4271010" cy="8553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1142365" y="5268595"/>
                <a:ext cx="4271010" cy="855345"/>
              </a:xfrm>
              <a:prstGeom prst="rect">
                <a:avLst/>
              </a:prstGeom>
              <a:blipFill rotWithShape="1">
                <a:blip r:embed="rId3"/>
                <a:stretch>
                  <a:fillRect t="-3563"/>
                </a:stretch>
              </a:blipFill>
              <a:ln w="38100">
                <a:noFill/>
              </a:ln>
            </p:spPr>
            <p:txBody>
              <a:bodyPr/>
              <a:lstStyle/>
              <a:p>
                <a:r>
                  <a:rPr lang="pt-BR" altLang="en-US">
                    <a:noFill/>
                  </a:rPr>
                  <a:t> </a:t>
                </a:r>
              </a:p>
            </p:txBody>
          </p:sp>
        </mc:Fallback>
      </mc:AlternateContent>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702310" y="436880"/>
            <a:ext cx="10527665" cy="112839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200" b="1" dirty="0" smtClean="0">
                <a:solidFill>
                  <a:srgbClr val="C00000"/>
                </a:solidFill>
              </a:rPr>
              <a:t>Aplicação: </a:t>
            </a:r>
            <a:r>
              <a:rPr lang="pt-BR" sz="3200" b="1" dirty="0" smtClean="0"/>
              <a:t>Circuito de Ganho, configuração inversora</a:t>
            </a:r>
            <a:endParaRPr lang="pt-BR" sz="3200" b="1" dirty="0" smtClean="0"/>
          </a:p>
          <a:p>
            <a:pPr marL="0" indent="0" algn="ctr">
              <a:buNone/>
            </a:pPr>
            <a:r>
              <a:rPr lang="pt-BR" sz="3200" b="1" dirty="0" smtClean="0"/>
              <a:t>(o ganho do circuito é controlado pelos valores de R</a:t>
            </a:r>
            <a:r>
              <a:rPr lang="pt-BR" sz="3200" b="1" baseline="-25000" dirty="0" smtClean="0"/>
              <a:t>2</a:t>
            </a:r>
            <a:r>
              <a:rPr lang="pt-BR" sz="3200" b="1" dirty="0" smtClean="0"/>
              <a:t> e R</a:t>
            </a:r>
            <a:r>
              <a:rPr lang="pt-BR" sz="3200" b="1" baseline="-25000" dirty="0" smtClean="0"/>
              <a:t>1</a:t>
            </a:r>
            <a:r>
              <a:rPr lang="pt-BR" sz="3200" b="1" dirty="0" smtClean="0"/>
              <a:t>)</a:t>
            </a:r>
            <a:endParaRPr lang="pt-BR" sz="3200" b="1" dirty="0" smtClean="0"/>
          </a:p>
        </p:txBody>
      </p:sp>
      <p:grpSp>
        <p:nvGrpSpPr>
          <p:cNvPr id="28" name="Grupo 27"/>
          <p:cNvGrpSpPr/>
          <p:nvPr/>
        </p:nvGrpSpPr>
        <p:grpSpPr>
          <a:xfrm>
            <a:off x="2071927" y="2986533"/>
            <a:ext cx="2688565" cy="1798700"/>
            <a:chOff x="1603348" y="3675547"/>
            <a:chExt cx="2688565" cy="1798700"/>
          </a:xfrm>
        </p:grpSpPr>
        <p:sp>
          <p:nvSpPr>
            <p:cNvPr id="5" name="Triângulo isósceles 4"/>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00110"/>
            </a:xfrm>
            <a:prstGeom prst="rect">
              <a:avLst/>
            </a:prstGeom>
            <a:noFill/>
          </p:spPr>
          <p:txBody>
            <a:bodyPr wrap="square" rtlCol="0">
              <a:spAutoFit/>
            </a:bodyPr>
            <a:lstStyle/>
            <a:p>
              <a:r>
                <a:rPr lang="pt-BR" sz="2000" dirty="0" smtClean="0">
                  <a:latin typeface="Comic Sans MS" panose="030F0702030302020204" pitchFamily="66" charset="0"/>
                </a:rPr>
                <a:t>+</a:t>
              </a:r>
              <a:endParaRPr lang="pt-BR" sz="2000" dirty="0">
                <a:latin typeface="Comic Sans MS" panose="030F0702030302020204" pitchFamily="66" charset="0"/>
              </a:endParaRPr>
            </a:p>
          </p:txBody>
        </p:sp>
        <p:sp>
          <p:nvSpPr>
            <p:cNvPr id="10" name="CaixaDeTexto 9"/>
            <p:cNvSpPr txBox="1"/>
            <p:nvPr/>
          </p:nvSpPr>
          <p:spPr>
            <a:xfrm>
              <a:off x="2504301" y="4229899"/>
              <a:ext cx="288324" cy="400110"/>
            </a:xfrm>
            <a:prstGeom prst="rect">
              <a:avLst/>
            </a:prstGeom>
            <a:noFill/>
          </p:spPr>
          <p:txBody>
            <a:bodyPr wrap="square" rtlCol="0">
              <a:spAutoFit/>
            </a:bodyPr>
            <a:lstStyle/>
            <a:p>
              <a:r>
                <a:rPr lang="pt-BR" sz="2000" dirty="0">
                  <a:latin typeface="Comic Sans MS" panose="030F0702030302020204" pitchFamily="66" charset="0"/>
                </a:rPr>
                <a:t>-</a:t>
              </a:r>
              <a:endParaRPr lang="pt-BR" sz="2000" dirty="0">
                <a:latin typeface="Comic Sans MS" panose="030F0702030302020204" pitchFamily="66" charset="0"/>
              </a:endParaRPr>
            </a:p>
          </p:txBody>
        </p:sp>
        <p:sp>
          <p:nvSpPr>
            <p:cNvPr id="11" name="CaixaDeTexto 10"/>
            <p:cNvSpPr txBox="1"/>
            <p:nvPr/>
          </p:nvSpPr>
          <p:spPr>
            <a:xfrm>
              <a:off x="3764693" y="4422119"/>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12" name="Forma livre 11"/>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13" name="CaixaDeTexto 12"/>
            <p:cNvSpPr txBox="1"/>
            <p:nvPr/>
          </p:nvSpPr>
          <p:spPr>
            <a:xfrm>
              <a:off x="1603348" y="4606785"/>
              <a:ext cx="452368" cy="400110"/>
            </a:xfrm>
            <a:prstGeom prst="rect">
              <a:avLst/>
            </a:prstGeom>
            <a:noFill/>
          </p:spPr>
          <p:txBody>
            <a:bodyPr wrap="none" rtlCol="0">
              <a:spAutoFit/>
            </a:bodyPr>
            <a:lstStyle/>
            <a:p>
              <a:r>
                <a:rPr lang="pt-BR" sz="2000" dirty="0" err="1" smtClean="0">
                  <a:latin typeface="Comic Sans MS" panose="030F0702030302020204" pitchFamily="66" charset="0"/>
                </a:rPr>
                <a:t>V</a:t>
              </a:r>
              <a:r>
                <a:rPr lang="pt-BR" sz="2000" baseline="-25000" dirty="0" err="1">
                  <a:latin typeface="Comic Sans MS" panose="030F0702030302020204" pitchFamily="66" charset="0"/>
                </a:rPr>
                <a:t>d</a:t>
              </a:r>
              <a:endParaRPr lang="pt-BR" sz="2000" dirty="0">
                <a:latin typeface="Comic Sans MS" panose="030F0702030302020204" pitchFamily="66" charset="0"/>
              </a:endParaRPr>
            </a:p>
          </p:txBody>
        </p:sp>
        <p:cxnSp>
          <p:nvCxnSpPr>
            <p:cNvPr id="14" name="Conector de Seta Reta 13"/>
            <p:cNvCxnSpPr/>
            <p:nvPr/>
          </p:nvCxnSpPr>
          <p:spPr>
            <a:xfrm>
              <a:off x="1773195" y="4175122"/>
              <a:ext cx="38587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752275" y="3675547"/>
              <a:ext cx="411528" cy="400110"/>
            </a:xfrm>
            <a:prstGeom prst="rect">
              <a:avLst/>
            </a:prstGeom>
            <a:noFill/>
          </p:spPr>
          <p:txBody>
            <a:bodyPr wrap="square" rtlCol="0">
              <a:spAutoFit/>
            </a:bodyPr>
            <a:lstStyle/>
            <a:p>
              <a:r>
                <a:rPr lang="pt-BR" sz="2000" dirty="0" smtClean="0">
                  <a:latin typeface="Comic Sans MS" panose="030F0702030302020204" pitchFamily="66" charset="0"/>
                </a:rPr>
                <a:t>i</a:t>
              </a:r>
              <a:r>
                <a:rPr lang="pt-BR" sz="2000" baseline="-25000" dirty="0" smtClean="0">
                  <a:latin typeface="Comic Sans MS" panose="030F0702030302020204" pitchFamily="66" charset="0"/>
                </a:rPr>
                <a:t>1</a:t>
              </a:r>
              <a:endParaRPr lang="pt-BR" sz="2000" dirty="0">
                <a:latin typeface="Comic Sans MS" panose="030F0702030302020204" pitchFamily="66" charset="0"/>
              </a:endParaRPr>
            </a:p>
          </p:txBody>
        </p:sp>
      </p:grpSp>
      <p:grpSp>
        <p:nvGrpSpPr>
          <p:cNvPr id="27" name="Grupo 26"/>
          <p:cNvGrpSpPr/>
          <p:nvPr/>
        </p:nvGrpSpPr>
        <p:grpSpPr>
          <a:xfrm>
            <a:off x="1308516" y="3530692"/>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grpSp>
      <p:grpSp>
        <p:nvGrpSpPr>
          <p:cNvPr id="32" name="Grupo 31"/>
          <p:cNvGrpSpPr/>
          <p:nvPr/>
        </p:nvGrpSpPr>
        <p:grpSpPr>
          <a:xfrm>
            <a:off x="3110864" y="2645159"/>
            <a:ext cx="1381894" cy="255373"/>
            <a:chOff x="4112743" y="3509451"/>
            <a:chExt cx="1381894" cy="255373"/>
          </a:xfrm>
        </p:grpSpPr>
        <p:cxnSp>
          <p:nvCxnSpPr>
            <p:cNvPr id="33" name="Conector Reto 32"/>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grpSp>
      <p:sp>
        <p:nvSpPr>
          <p:cNvPr id="40" name="Forma livre 39"/>
          <p:cNvSpPr/>
          <p:nvPr/>
        </p:nvSpPr>
        <p:spPr>
          <a:xfrm>
            <a:off x="4447454" y="2773852"/>
            <a:ext cx="453081"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41" name="Forma livre 40"/>
          <p:cNvSpPr/>
          <p:nvPr/>
        </p:nvSpPr>
        <p:spPr>
          <a:xfrm>
            <a:off x="2742222" y="2765614"/>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cxnSp>
        <p:nvCxnSpPr>
          <p:cNvPr id="44" name="Conector Reto 43"/>
          <p:cNvCxnSpPr/>
          <p:nvPr/>
        </p:nvCxnSpPr>
        <p:spPr>
          <a:xfrm>
            <a:off x="2495087" y="4543931"/>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2434710" y="5210841"/>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559915" y="2254691"/>
            <a:ext cx="450764" cy="400110"/>
          </a:xfrm>
          <a:prstGeom prst="rect">
            <a:avLst/>
          </a:prstGeom>
          <a:noFill/>
        </p:spPr>
        <p:txBody>
          <a:bodyPr wrap="none" rtlCol="0">
            <a:spAutoFit/>
          </a:bodyPr>
          <a:lstStyle/>
          <a:p>
            <a:r>
              <a:rPr lang="pt-BR" sz="2000" dirty="0" smtClean="0">
                <a:latin typeface="Comic Sans MS" panose="030F0702030302020204" pitchFamily="66" charset="0"/>
              </a:rPr>
              <a:t>R</a:t>
            </a:r>
            <a:r>
              <a:rPr lang="pt-BR" sz="2000" baseline="-25000" dirty="0" smtClean="0">
                <a:latin typeface="Comic Sans MS" panose="030F0702030302020204" pitchFamily="66" charset="0"/>
              </a:rPr>
              <a:t>2</a:t>
            </a:r>
            <a:endParaRPr lang="pt-BR" sz="2000" dirty="0">
              <a:latin typeface="Comic Sans MS" panose="030F0702030302020204" pitchFamily="66" charset="0"/>
            </a:endParaRPr>
          </a:p>
        </p:txBody>
      </p:sp>
      <p:sp>
        <p:nvSpPr>
          <p:cNvPr id="49" name="CaixaDeTexto 48"/>
          <p:cNvSpPr txBox="1"/>
          <p:nvPr/>
        </p:nvSpPr>
        <p:spPr>
          <a:xfrm>
            <a:off x="1736847" y="3123088"/>
            <a:ext cx="423514" cy="400110"/>
          </a:xfrm>
          <a:prstGeom prst="rect">
            <a:avLst/>
          </a:prstGeom>
          <a:noFill/>
        </p:spPr>
        <p:txBody>
          <a:bodyPr wrap="none" rtlCol="0">
            <a:spAutoFit/>
          </a:bodyPr>
          <a:lstStyle/>
          <a:p>
            <a:r>
              <a:rPr lang="pt-BR" sz="2000" dirty="0" smtClean="0">
                <a:latin typeface="Comic Sans MS" panose="030F0702030302020204" pitchFamily="66" charset="0"/>
              </a:rPr>
              <a:t>R</a:t>
            </a:r>
            <a:r>
              <a:rPr lang="pt-BR" sz="2000" baseline="-25000" dirty="0" smtClean="0">
                <a:latin typeface="Comic Sans MS" panose="030F0702030302020204" pitchFamily="66" charset="0"/>
              </a:rPr>
              <a:t>1</a:t>
            </a:r>
            <a:endParaRPr lang="pt-BR" sz="2000" dirty="0">
              <a:latin typeface="Comic Sans MS" panose="030F0702030302020204" pitchFamily="66" charset="0"/>
            </a:endParaRPr>
          </a:p>
        </p:txBody>
      </p:sp>
      <p:cxnSp>
        <p:nvCxnSpPr>
          <p:cNvPr id="50" name="Conector de Seta Reta 49"/>
          <p:cNvCxnSpPr/>
          <p:nvPr/>
        </p:nvCxnSpPr>
        <p:spPr>
          <a:xfrm>
            <a:off x="3547106" y="3032203"/>
            <a:ext cx="385873" cy="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3968511" y="2884147"/>
            <a:ext cx="360996" cy="400110"/>
          </a:xfrm>
          <a:prstGeom prst="rect">
            <a:avLst/>
          </a:prstGeom>
          <a:noFill/>
        </p:spPr>
        <p:txBody>
          <a:bodyPr wrap="none" rtlCol="0">
            <a:spAutoFit/>
          </a:bodyPr>
          <a:lstStyle/>
          <a:p>
            <a:r>
              <a:rPr lang="pt-BR" sz="2000" dirty="0" smtClean="0">
                <a:latin typeface="Comic Sans MS" panose="030F0702030302020204" pitchFamily="66" charset="0"/>
              </a:rPr>
              <a:t>i</a:t>
            </a:r>
            <a:r>
              <a:rPr lang="pt-BR" sz="2000" baseline="-25000" dirty="0" smtClean="0">
                <a:latin typeface="Comic Sans MS" panose="030F0702030302020204" pitchFamily="66" charset="0"/>
              </a:rPr>
              <a:t>2</a:t>
            </a:r>
            <a:endParaRPr lang="pt-BR" sz="2000" dirty="0">
              <a:latin typeface="Comic Sans MS" panose="030F0702030302020204" pitchFamily="66" charset="0"/>
            </a:endParaRPr>
          </a:p>
        </p:txBody>
      </p:sp>
      <p:sp>
        <p:nvSpPr>
          <p:cNvPr id="53" name="CaixaDeTexto 52"/>
          <p:cNvSpPr txBox="1"/>
          <p:nvPr/>
        </p:nvSpPr>
        <p:spPr>
          <a:xfrm>
            <a:off x="721546" y="3436998"/>
            <a:ext cx="611065" cy="523220"/>
          </a:xfrm>
          <a:prstGeom prst="rect">
            <a:avLst/>
          </a:prstGeom>
          <a:noFill/>
        </p:spPr>
        <p:txBody>
          <a:bodyPr wrap="none" rtlCol="0">
            <a:spAutoFit/>
          </a:bodyPr>
          <a:lstStyle/>
          <a:p>
            <a:r>
              <a:rPr lang="pt-BR" sz="2800" dirty="0" err="1" smtClean="0">
                <a:latin typeface="Comic Sans MS" panose="030F0702030302020204" pitchFamily="66" charset="0"/>
              </a:rPr>
              <a:t>V</a:t>
            </a:r>
            <a:r>
              <a:rPr lang="pt-BR" sz="2800" baseline="-25000" dirty="0" err="1" smtClean="0">
                <a:latin typeface="Comic Sans MS" panose="030F0702030302020204" pitchFamily="66" charset="0"/>
              </a:rPr>
              <a:t>in</a:t>
            </a:r>
            <a:endParaRPr lang="pt-BR" sz="2800" dirty="0">
              <a:latin typeface="Comic Sans MS" panose="030F0702030302020204" pitchFamily="66" charset="0"/>
            </a:endParaRPr>
          </a:p>
        </p:txBody>
      </p:sp>
      <p:sp>
        <p:nvSpPr>
          <p:cNvPr id="56" name="Forma livre 55"/>
          <p:cNvSpPr/>
          <p:nvPr/>
        </p:nvSpPr>
        <p:spPr>
          <a:xfrm>
            <a:off x="2717897" y="4173589"/>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57" name="Forma livre 56"/>
          <p:cNvSpPr/>
          <p:nvPr/>
        </p:nvSpPr>
        <p:spPr>
          <a:xfrm>
            <a:off x="987200" y="3745369"/>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4" name="CaixaDeTexto 39"/>
          <p:cNvSpPr txBox="1"/>
          <p:nvPr/>
        </p:nvSpPr>
        <p:spPr>
          <a:xfrm>
            <a:off x="6988776" y="1793079"/>
            <a:ext cx="1483098"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 </a:t>
            </a:r>
            <a:r>
              <a:rPr lang="pt-BR" sz="2400" dirty="0" smtClean="0">
                <a:latin typeface="Comic Sans MS" panose="030F0702030302020204" pitchFamily="66" charset="0"/>
              </a:rPr>
              <a:t>= </a:t>
            </a:r>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sp>
        <p:nvSpPr>
          <p:cNvPr id="15" name="CaixaDeTexto 40"/>
          <p:cNvSpPr txBox="1"/>
          <p:nvPr/>
        </p:nvSpPr>
        <p:spPr>
          <a:xfrm>
            <a:off x="6988995" y="2662102"/>
            <a:ext cx="1537600" cy="461665"/>
          </a:xfrm>
          <a:prstGeom prst="rect">
            <a:avLst/>
          </a:prstGeom>
          <a:noFill/>
        </p:spPr>
        <p:txBody>
          <a:bodyPr wrap="none" rtlCol="0">
            <a:spAutoFit/>
          </a:bodyPr>
          <a:lstStyle/>
          <a:p>
            <a:r>
              <a:rPr lang="pt-BR" sz="2400" dirty="0">
                <a:latin typeface="Comic Sans MS" panose="030F0702030302020204" pitchFamily="66" charset="0"/>
              </a:rPr>
              <a:t>i</a:t>
            </a:r>
            <a:r>
              <a:rPr lang="pt-BR" sz="2400" baseline="-25000" dirty="0" smtClean="0">
                <a:latin typeface="Comic Sans MS" panose="030F0702030302020204" pitchFamily="66" charset="0"/>
              </a:rPr>
              <a:t>2</a:t>
            </a:r>
            <a:r>
              <a:rPr lang="pt-BR" sz="2400" dirty="0" smtClean="0">
                <a:latin typeface="Comic Sans MS" panose="030F0702030302020204" pitchFamily="66" charset="0"/>
              </a:rPr>
              <a:t> = V</a:t>
            </a:r>
            <a:r>
              <a:rPr lang="pt-BR" sz="2400" baseline="-25000" dirty="0">
                <a:latin typeface="Comic Sans MS" panose="030F0702030302020204" pitchFamily="66" charset="0"/>
              </a:rPr>
              <a:t>0</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17" name="CaixaDeTexto 70"/>
          <p:cNvSpPr txBox="1"/>
          <p:nvPr/>
        </p:nvSpPr>
        <p:spPr>
          <a:xfrm>
            <a:off x="6218555" y="3700780"/>
            <a:ext cx="5374640" cy="2122805"/>
          </a:xfrm>
          <a:prstGeom prst="rect">
            <a:avLst/>
          </a:prstGeom>
          <a:noFill/>
        </p:spPr>
        <p:txBody>
          <a:bodyPr wrap="square" rtlCol="0">
            <a:spAutoFit/>
          </a:bodyPr>
          <a:lstStyle/>
          <a:p>
            <a:r>
              <a:rPr lang="pt-BR" sz="2800" i="1" dirty="0" smtClean="0">
                <a:latin typeface="Cambria" panose="02040503050406030204" charset="0"/>
                <a:cs typeface="Cambria" panose="02040503050406030204" charset="0"/>
              </a:rPr>
              <a:t>i</a:t>
            </a:r>
            <a:r>
              <a:rPr lang="pt-BR" sz="2800" i="1" baseline="-25000" dirty="0" smtClean="0">
                <a:latin typeface="Cambria" panose="02040503050406030204" charset="0"/>
                <a:cs typeface="Cambria" panose="02040503050406030204" charset="0"/>
              </a:rPr>
              <a:t>1</a:t>
            </a:r>
            <a:r>
              <a:rPr lang="pt-BR" sz="2800" i="1" dirty="0" smtClean="0">
                <a:latin typeface="Cambria" panose="02040503050406030204" charset="0"/>
                <a:cs typeface="Cambria" panose="02040503050406030204" charset="0"/>
              </a:rPr>
              <a:t> + i</a:t>
            </a:r>
            <a:r>
              <a:rPr lang="pt-BR" sz="2800" i="1" baseline="-25000" dirty="0" smtClean="0">
                <a:latin typeface="Cambria" panose="02040503050406030204" charset="0"/>
                <a:cs typeface="Cambria" panose="02040503050406030204" charset="0"/>
              </a:rPr>
              <a:t>2 </a:t>
            </a:r>
            <a:r>
              <a:rPr lang="pt-BR" sz="2800" i="1" dirty="0" smtClean="0">
                <a:latin typeface="Cambria" panose="02040503050406030204" charset="0"/>
                <a:cs typeface="Cambria" panose="02040503050406030204" charset="0"/>
              </a:rPr>
              <a:t>=  i</a:t>
            </a:r>
            <a:r>
              <a:rPr lang="pt-BR" sz="2800" i="1" baseline="-25000" dirty="0" smtClean="0">
                <a:latin typeface="Cambria" panose="02040503050406030204" charset="0"/>
                <a:cs typeface="Cambria" panose="02040503050406030204" charset="0"/>
              </a:rPr>
              <a:t>-</a:t>
            </a:r>
            <a:r>
              <a:rPr lang="pt-BR" sz="2800" i="1" dirty="0" smtClean="0">
                <a:latin typeface="Cambria" panose="02040503050406030204" charset="0"/>
                <a:cs typeface="Cambria" panose="02040503050406030204" charset="0"/>
              </a:rPr>
              <a:t> = 0 = </a:t>
            </a:r>
            <a:r>
              <a:rPr lang="pt-BR" sz="2800" i="1" dirty="0" err="1" smtClean="0">
                <a:latin typeface="Cambria" panose="02040503050406030204" charset="0"/>
                <a:cs typeface="Cambria" panose="02040503050406030204" charset="0"/>
              </a:rPr>
              <a:t>V</a:t>
            </a:r>
            <a:r>
              <a:rPr lang="pt-BR" sz="2800" i="1" baseline="-25000" dirty="0" err="1" smtClean="0">
                <a:latin typeface="Cambria" panose="02040503050406030204" charset="0"/>
                <a:cs typeface="Cambria" panose="02040503050406030204" charset="0"/>
              </a:rPr>
              <a:t>in</a:t>
            </a:r>
            <a:r>
              <a:rPr lang="pt-BR" sz="2800" i="1" dirty="0" smtClean="0">
                <a:latin typeface="Cambria" panose="02040503050406030204" charset="0"/>
                <a:cs typeface="Cambria" panose="02040503050406030204" charset="0"/>
              </a:rPr>
              <a:t>/R</a:t>
            </a:r>
            <a:r>
              <a:rPr lang="pt-BR" sz="2800" i="1" baseline="-25000" dirty="0" smtClean="0">
                <a:latin typeface="Cambria" panose="02040503050406030204" charset="0"/>
                <a:cs typeface="Cambria" panose="02040503050406030204" charset="0"/>
              </a:rPr>
              <a:t>1</a:t>
            </a:r>
            <a:r>
              <a:rPr lang="pt-BR" sz="2800" i="1" dirty="0" smtClean="0">
                <a:latin typeface="Cambria" panose="02040503050406030204" charset="0"/>
                <a:cs typeface="Cambria" panose="02040503050406030204" charset="0"/>
              </a:rPr>
              <a:t> + V</a:t>
            </a:r>
            <a:r>
              <a:rPr lang="pt-BR" sz="2800" i="1" baseline="-25000" dirty="0" smtClean="0">
                <a:latin typeface="Cambria" panose="02040503050406030204" charset="0"/>
                <a:cs typeface="Cambria" panose="02040503050406030204" charset="0"/>
              </a:rPr>
              <a:t>0</a:t>
            </a:r>
            <a:r>
              <a:rPr lang="pt-BR" sz="2800" i="1" dirty="0" smtClean="0">
                <a:latin typeface="Cambria" panose="02040503050406030204" charset="0"/>
                <a:cs typeface="Cambria" panose="02040503050406030204" charset="0"/>
              </a:rPr>
              <a:t>/R</a:t>
            </a:r>
            <a:r>
              <a:rPr lang="pt-BR" sz="2800" i="1" baseline="-25000" dirty="0" smtClean="0">
                <a:latin typeface="Cambria" panose="02040503050406030204" charset="0"/>
                <a:cs typeface="Cambria" panose="02040503050406030204" charset="0"/>
              </a:rPr>
              <a:t>2</a:t>
            </a:r>
            <a:endParaRPr lang="pt-BR" sz="2800" i="1" dirty="0" smtClean="0">
              <a:latin typeface="Cambria" panose="02040503050406030204" charset="0"/>
              <a:cs typeface="Cambria" panose="02040503050406030204" charset="0"/>
            </a:endParaRPr>
          </a:p>
          <a:p>
            <a:endParaRPr lang="pt-BR" sz="2400" dirty="0">
              <a:latin typeface="Comic Sans MS" panose="030F0702030302020204" pitchFamily="66" charset="0"/>
            </a:endParaRPr>
          </a:p>
          <a:p>
            <a:r>
              <a:rPr lang="pt-BR" sz="2800" i="1" dirty="0" err="1">
                <a:latin typeface="Cambria" panose="02040503050406030204" charset="0"/>
                <a:cs typeface="Cambria" panose="02040503050406030204" charset="0"/>
              </a:rPr>
              <a:t>V</a:t>
            </a:r>
            <a:r>
              <a:rPr lang="pt-BR" sz="2800" i="1" baseline="-25000" dirty="0" err="1">
                <a:latin typeface="Cambria" panose="02040503050406030204" charset="0"/>
                <a:cs typeface="Cambria" panose="02040503050406030204" charset="0"/>
              </a:rPr>
              <a:t>in</a:t>
            </a:r>
            <a:r>
              <a:rPr lang="pt-BR" sz="2800" i="1" dirty="0">
                <a:latin typeface="Cambria" panose="02040503050406030204" charset="0"/>
                <a:cs typeface="Cambria" panose="02040503050406030204" charset="0"/>
              </a:rPr>
              <a:t>/R</a:t>
            </a:r>
            <a:r>
              <a:rPr lang="pt-BR" sz="2800" i="1" baseline="-25000" dirty="0">
                <a:latin typeface="Cambria" panose="02040503050406030204" charset="0"/>
                <a:cs typeface="Cambria" panose="02040503050406030204" charset="0"/>
              </a:rPr>
              <a:t>1</a:t>
            </a:r>
            <a:r>
              <a:rPr lang="pt-BR" sz="2800" i="1" dirty="0">
                <a:latin typeface="Cambria" panose="02040503050406030204" charset="0"/>
                <a:cs typeface="Cambria" panose="02040503050406030204" charset="0"/>
              </a:rPr>
              <a:t> + </a:t>
            </a:r>
            <a:r>
              <a:rPr lang="pt-BR" sz="2800" i="1" dirty="0" smtClean="0">
                <a:latin typeface="Cambria" panose="02040503050406030204" charset="0"/>
                <a:cs typeface="Cambria" panose="02040503050406030204" charset="0"/>
              </a:rPr>
              <a:t>V</a:t>
            </a:r>
            <a:r>
              <a:rPr lang="pt-BR" sz="2800" i="1" baseline="-25000" dirty="0" smtClean="0">
                <a:latin typeface="Cambria" panose="02040503050406030204" charset="0"/>
                <a:cs typeface="Cambria" panose="02040503050406030204" charset="0"/>
              </a:rPr>
              <a:t>0</a:t>
            </a:r>
            <a:r>
              <a:rPr lang="pt-BR" sz="2800" i="1" dirty="0" smtClean="0">
                <a:latin typeface="Cambria" panose="02040503050406030204" charset="0"/>
                <a:cs typeface="Cambria" panose="02040503050406030204" charset="0"/>
              </a:rPr>
              <a:t>/R</a:t>
            </a:r>
            <a:r>
              <a:rPr lang="pt-BR" sz="2800" i="1" baseline="-25000" dirty="0" smtClean="0">
                <a:latin typeface="Cambria" panose="02040503050406030204" charset="0"/>
                <a:cs typeface="Cambria" panose="02040503050406030204" charset="0"/>
              </a:rPr>
              <a:t>2</a:t>
            </a:r>
            <a:r>
              <a:rPr lang="pt-BR" sz="2800" i="1" dirty="0" smtClean="0">
                <a:latin typeface="Cambria" panose="02040503050406030204" charset="0"/>
                <a:cs typeface="Cambria" panose="02040503050406030204" charset="0"/>
              </a:rPr>
              <a:t> = 0</a:t>
            </a:r>
            <a:endParaRPr lang="pt-BR" sz="2800" i="1" dirty="0" smtClean="0">
              <a:latin typeface="Cambria" panose="02040503050406030204" charset="0"/>
              <a:cs typeface="Cambria" panose="02040503050406030204" charset="0"/>
            </a:endParaRPr>
          </a:p>
          <a:p>
            <a:endParaRPr lang="pt-BR" sz="2400" dirty="0">
              <a:latin typeface="Comic Sans MS" panose="030F0702030302020204" pitchFamily="66" charset="0"/>
            </a:endParaRPr>
          </a:p>
          <a:p>
            <a:r>
              <a:rPr lang="pt-BR" sz="2800" b="1" i="1" dirty="0" smtClean="0">
                <a:solidFill>
                  <a:srgbClr val="C00000"/>
                </a:solidFill>
                <a:effectLst>
                  <a:outerShdw blurRad="38100" dist="38100" dir="2700000" algn="tl">
                    <a:srgbClr val="000000">
                      <a:alpha val="43137"/>
                    </a:srgbClr>
                  </a:outerShdw>
                </a:effectLst>
                <a:latin typeface="Cambria" panose="02040503050406030204" charset="0"/>
                <a:cs typeface="Cambria" panose="02040503050406030204" charset="0"/>
              </a:rPr>
              <a:t>V</a:t>
            </a:r>
            <a:r>
              <a:rPr lang="pt-BR" sz="2800" b="1" i="1" baseline="-25000" dirty="0" smtClean="0">
                <a:solidFill>
                  <a:srgbClr val="C00000"/>
                </a:solidFill>
                <a:effectLst>
                  <a:outerShdw blurRad="38100" dist="38100" dir="2700000" algn="tl">
                    <a:srgbClr val="000000">
                      <a:alpha val="43137"/>
                    </a:srgbClr>
                  </a:outerShdw>
                </a:effectLst>
                <a:latin typeface="Cambria" panose="02040503050406030204" charset="0"/>
                <a:cs typeface="Cambria" panose="02040503050406030204" charset="0"/>
              </a:rPr>
              <a:t>0</a:t>
            </a:r>
            <a:r>
              <a:rPr lang="pt-BR" sz="2800" b="1" i="1" dirty="0" smtClean="0">
                <a:solidFill>
                  <a:srgbClr val="C00000"/>
                </a:solidFill>
                <a:effectLst>
                  <a:outerShdw blurRad="38100" dist="38100" dir="2700000" algn="tl">
                    <a:srgbClr val="000000">
                      <a:alpha val="43137"/>
                    </a:srgbClr>
                  </a:outerShdw>
                </a:effectLst>
                <a:latin typeface="Cambria" panose="02040503050406030204" charset="0"/>
                <a:cs typeface="Cambria" panose="02040503050406030204" charset="0"/>
              </a:rPr>
              <a:t> = -V</a:t>
            </a:r>
            <a:r>
              <a:rPr lang="pt-BR" sz="2800" b="1" i="1" baseline="-25000" dirty="0" smtClean="0">
                <a:solidFill>
                  <a:srgbClr val="C00000"/>
                </a:solidFill>
                <a:effectLst>
                  <a:outerShdw blurRad="38100" dist="38100" dir="2700000" algn="tl">
                    <a:srgbClr val="000000">
                      <a:alpha val="43137"/>
                    </a:srgbClr>
                  </a:outerShdw>
                </a:effectLst>
                <a:latin typeface="Cambria" panose="02040503050406030204" charset="0"/>
                <a:cs typeface="Cambria" panose="02040503050406030204" charset="0"/>
              </a:rPr>
              <a:t>in</a:t>
            </a:r>
            <a:r>
              <a:rPr lang="pt-BR" sz="2800" b="1" i="1" dirty="0" smtClean="0">
                <a:solidFill>
                  <a:srgbClr val="C00000"/>
                </a:solidFill>
                <a:effectLst>
                  <a:outerShdw blurRad="38100" dist="38100" dir="2700000" algn="tl">
                    <a:srgbClr val="000000">
                      <a:alpha val="43137"/>
                    </a:srgbClr>
                  </a:outerShdw>
                </a:effectLst>
                <a:latin typeface="Cambria" panose="02040503050406030204" charset="0"/>
                <a:cs typeface="Cambria" panose="02040503050406030204" charset="0"/>
              </a:rPr>
              <a:t>.(R</a:t>
            </a:r>
            <a:r>
              <a:rPr lang="pt-BR" sz="2800" b="1" i="1" baseline="-25000" dirty="0" smtClean="0">
                <a:solidFill>
                  <a:srgbClr val="C00000"/>
                </a:solidFill>
                <a:effectLst>
                  <a:outerShdw blurRad="38100" dist="38100" dir="2700000" algn="tl">
                    <a:srgbClr val="000000">
                      <a:alpha val="43137"/>
                    </a:srgbClr>
                  </a:outerShdw>
                </a:effectLst>
                <a:latin typeface="Cambria" panose="02040503050406030204" charset="0"/>
                <a:cs typeface="Cambria" panose="02040503050406030204" charset="0"/>
              </a:rPr>
              <a:t>2</a:t>
            </a:r>
            <a:r>
              <a:rPr lang="pt-BR" sz="2800" b="1" i="1" dirty="0" smtClean="0">
                <a:solidFill>
                  <a:srgbClr val="C00000"/>
                </a:solidFill>
                <a:effectLst>
                  <a:outerShdw blurRad="38100" dist="38100" dir="2700000" algn="tl">
                    <a:srgbClr val="000000">
                      <a:alpha val="43137"/>
                    </a:srgbClr>
                  </a:outerShdw>
                </a:effectLst>
                <a:latin typeface="Cambria" panose="02040503050406030204" charset="0"/>
                <a:cs typeface="Cambria" panose="02040503050406030204" charset="0"/>
              </a:rPr>
              <a:t>/R</a:t>
            </a:r>
            <a:r>
              <a:rPr lang="pt-BR" sz="2800" b="1" i="1" baseline="-25000" dirty="0" smtClean="0">
                <a:solidFill>
                  <a:srgbClr val="C00000"/>
                </a:solidFill>
                <a:effectLst>
                  <a:outerShdw blurRad="38100" dist="38100" dir="2700000" algn="tl">
                    <a:srgbClr val="000000">
                      <a:alpha val="43137"/>
                    </a:srgbClr>
                  </a:outerShdw>
                </a:effectLst>
                <a:latin typeface="Cambria" panose="02040503050406030204" charset="0"/>
                <a:cs typeface="Cambria" panose="02040503050406030204" charset="0"/>
              </a:rPr>
              <a:t>1</a:t>
            </a:r>
            <a:r>
              <a:rPr lang="pt-BR" sz="2800" b="1" i="1" dirty="0" smtClean="0">
                <a:solidFill>
                  <a:srgbClr val="C00000"/>
                </a:solidFill>
                <a:effectLst>
                  <a:outerShdw blurRad="38100" dist="38100" dir="2700000" algn="tl">
                    <a:srgbClr val="000000">
                      <a:alpha val="43137"/>
                    </a:srgbClr>
                  </a:outerShdw>
                </a:effectLst>
                <a:latin typeface="Cambria" panose="02040503050406030204" charset="0"/>
                <a:cs typeface="Cambria" panose="02040503050406030204" charset="0"/>
              </a:rPr>
              <a:t>)</a:t>
            </a:r>
            <a:endParaRPr lang="pt-BR" sz="2800" b="1" i="1" dirty="0" smtClean="0">
              <a:solidFill>
                <a:srgbClr val="C00000"/>
              </a:solidFill>
              <a:effectLst>
                <a:outerShdw blurRad="38100" dist="38100" dir="2700000" algn="tl">
                  <a:srgbClr val="000000">
                    <a:alpha val="43137"/>
                  </a:srgbClr>
                </a:outerShdw>
              </a:effectLst>
              <a:latin typeface="Cambria" panose="02040503050406030204" charset="0"/>
              <a:cs typeface="Cambria" panose="02040503050406030204" charset="0"/>
            </a:endParaRPr>
          </a:p>
        </p:txBody>
      </p:sp>
    </p:spTree>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848360" y="1475105"/>
            <a:ext cx="11121390" cy="506920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6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Desvantagens</a:t>
            </a:r>
            <a:endParaRPr lang="pt-BR" altLang="en-US" sz="36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algn="l"/>
            <a:r>
              <a:rPr lang="pt-BR" altLang="en-US" sz="3600" b="1" dirty="0" smtClean="0">
                <a:solidFill>
                  <a:srgbClr val="002060"/>
                </a:solidFill>
                <a:latin typeface="Comic Sans MS" panose="030F0702030302020204" pitchFamily="66" charset="0"/>
                <a:cs typeface="Comic Sans MS" panose="030F0702030302020204" pitchFamily="66" charset="0"/>
              </a:rPr>
              <a:t>mais </a:t>
            </a:r>
            <a:r>
              <a:rPr lang="pt-BR" altLang="en-US" sz="3600" b="1" dirty="0" err="1">
                <a:solidFill>
                  <a:srgbClr val="002060"/>
                </a:solidFill>
                <a:latin typeface="Comic Sans MS" panose="030F0702030302020204" pitchFamily="66" charset="0"/>
                <a:cs typeface="Comic Sans MS" panose="030F0702030302020204" pitchFamily="66" charset="0"/>
              </a:rPr>
              <a:t>dificil</a:t>
            </a:r>
            <a:r>
              <a:rPr lang="pt-BR" altLang="en-US" sz="3600" b="1" dirty="0">
                <a:solidFill>
                  <a:srgbClr val="002060"/>
                </a:solidFill>
                <a:latin typeface="Comic Sans MS" panose="030F0702030302020204" pitchFamily="66" charset="0"/>
                <a:cs typeface="Comic Sans MS" panose="030F0702030302020204" pitchFamily="66" charset="0"/>
              </a:rPr>
              <a:t> de usar para projetos analógicos (tensão V</a:t>
            </a:r>
            <a:r>
              <a:rPr lang="pt-BR" altLang="en-US" sz="3600" b="1" baseline="-25000" dirty="0">
                <a:solidFill>
                  <a:srgbClr val="002060"/>
                </a:solidFill>
                <a:latin typeface="Comic Sans MS" panose="030F0702030302020204" pitchFamily="66" charset="0"/>
                <a:cs typeface="Comic Sans MS" panose="030F0702030302020204" pitchFamily="66" charset="0"/>
              </a:rPr>
              <a:t>GS</a:t>
            </a:r>
            <a:r>
              <a:rPr lang="pt-BR" altLang="en-US" sz="3600" b="1" dirty="0">
                <a:solidFill>
                  <a:srgbClr val="002060"/>
                </a:solidFill>
                <a:latin typeface="Comic Sans MS" panose="030F0702030302020204" pitchFamily="66" charset="0"/>
                <a:cs typeface="Comic Sans MS" panose="030F0702030302020204" pitchFamily="66" charset="0"/>
              </a:rPr>
              <a:t> varia bastante, diferente de </a:t>
            </a:r>
            <a:r>
              <a:rPr lang="pt-BR" altLang="en-US" sz="3600" b="1" dirty="0" err="1">
                <a:solidFill>
                  <a:srgbClr val="002060"/>
                </a:solidFill>
                <a:latin typeface="Comic Sans MS" panose="030F0702030302020204" pitchFamily="66" charset="0"/>
                <a:cs typeface="Comic Sans MS" panose="030F0702030302020204" pitchFamily="66" charset="0"/>
              </a:rPr>
              <a:t>V</a:t>
            </a:r>
            <a:r>
              <a:rPr lang="pt-BR" altLang="en-US" sz="3600" b="1" baseline="-25000" dirty="0" err="1">
                <a:solidFill>
                  <a:srgbClr val="002060"/>
                </a:solidFill>
                <a:latin typeface="Comic Sans MS" panose="030F0702030302020204" pitchFamily="66" charset="0"/>
                <a:cs typeface="Comic Sans MS" panose="030F0702030302020204" pitchFamily="66" charset="0"/>
              </a:rPr>
              <a:t>be</a:t>
            </a:r>
            <a:r>
              <a:rPr lang="pt-BR" altLang="en-US" sz="3600" b="1" dirty="0">
                <a:solidFill>
                  <a:srgbClr val="002060"/>
                </a:solidFill>
                <a:latin typeface="Comic Sans MS" panose="030F0702030302020204" pitchFamily="66" charset="0"/>
                <a:cs typeface="Comic Sans MS" panose="030F0702030302020204" pitchFamily="66" charset="0"/>
              </a:rPr>
              <a:t> </a:t>
            </a:r>
            <a:r>
              <a:rPr lang="pt-BR" altLang="en-US" sz="3600" b="1" dirty="0">
                <a:solidFill>
                  <a:srgbClr val="002060"/>
                </a:solidFill>
                <a:latin typeface="Arial" panose="020B0604020202020204" pitchFamily="34" charset="0"/>
                <a:cs typeface="Arial" panose="020B0604020202020204" pitchFamily="34" charset="0"/>
              </a:rPr>
              <a:t>≈ 0,7V)</a:t>
            </a:r>
            <a:endParaRPr lang="pt-BR" altLang="en-US" sz="3600" b="1" dirty="0">
              <a:solidFill>
                <a:srgbClr val="002060"/>
              </a:solidFill>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maior ruído, principalmente em baixas </a:t>
            </a:r>
            <a:r>
              <a:rPr lang="pt-BR" altLang="en-US" sz="3600" b="1" dirty="0" smtClean="0">
                <a:solidFill>
                  <a:srgbClr val="002060"/>
                </a:solidFill>
                <a:latin typeface="Comic Sans MS" panose="030F0702030302020204" pitchFamily="66" charset="0"/>
                <a:cs typeface="Comic Sans MS" panose="030F0702030302020204" pitchFamily="66" charset="0"/>
              </a:rPr>
              <a:t>frequências </a:t>
            </a:r>
            <a:r>
              <a:rPr lang="pt-BR" altLang="en-US" sz="3600" b="1" dirty="0">
                <a:solidFill>
                  <a:srgbClr val="002060"/>
                </a:solidFill>
                <a:latin typeface="Comic Sans MS" panose="030F0702030302020204" pitchFamily="66" charset="0"/>
                <a:cs typeface="Comic Sans MS" panose="030F0702030302020204" pitchFamily="66" charset="0"/>
              </a:rPr>
              <a:t>(ruído 1/f)</a:t>
            </a:r>
            <a:endParaRPr lang="pt-BR" altLang="en-US" sz="3600" b="1" dirty="0">
              <a:solidFill>
                <a:srgbClr val="002060"/>
              </a:solidFill>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modelos para MOS com pequenas dimensões são extremamente complexos (centenas de parâmetros para modelos de simulador)</a:t>
            </a:r>
            <a:endParaRPr lang="pt-BR" altLang="en-US" sz="3200" dirty="0">
              <a:latin typeface="Comic Sans MS" panose="030F0702030302020204" pitchFamily="66" charset="0"/>
              <a:cs typeface="Comic Sans MS" panose="030F0702030302020204" pitchFamily="66" charset="0"/>
            </a:endParaRPr>
          </a:p>
        </p:txBody>
      </p:sp>
      <p:sp>
        <p:nvSpPr>
          <p:cNvPr id="5" name="Rectangle 4">
            <a:hlinkClick r:id=""/>
          </p:cNvPr>
          <p:cNvSpPr>
            <a:spLocks noChangeArrowheads="1"/>
          </p:cNvSpPr>
          <p:nvPr/>
        </p:nvSpPr>
        <p:spPr bwMode="auto">
          <a:xfrm>
            <a:off x="1487805" y="539115"/>
            <a:ext cx="8862060"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Vantagens e Desvantagens </a:t>
            </a: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SimSun" panose="02010600030101010101" pitchFamily="2" charset="-122"/>
                <a:ea typeface="SimSun" panose="02010600030101010101" pitchFamily="2" charset="-122"/>
                <a:cs typeface="+mn-cs"/>
              </a:rPr>
              <a:t>－</a:t>
            </a: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 MOS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1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235585" y="507365"/>
            <a:ext cx="11544935" cy="8083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7" name="Espaço Reservado para Conteúdo 2"/>
          <p:cNvSpPr txBox="1"/>
          <p:nvPr/>
        </p:nvSpPr>
        <p:spPr>
          <a:xfrm>
            <a:off x="1003935" y="3253105"/>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Devemos garantir que G(s)H(s) seja maior que 1,0, ou seja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 de Texto 5"/>
              <p:cNvSpPr txBox="1"/>
              <p:nvPr/>
            </p:nvSpPr>
            <p:spPr>
              <a:xfrm>
                <a:off x="3804285" y="4254500"/>
                <a:ext cx="4583430"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3804285" y="4254500"/>
                <a:ext cx="4583430" cy="838200"/>
              </a:xfrm>
              <a:prstGeom prst="rect">
                <a:avLst/>
              </a:prstGeom>
              <a:blipFill rotWithShape="1">
                <a:blip r:embed="rId1"/>
                <a:stretch>
                  <a:fillRect t="-36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793115" y="1434465"/>
                <a:ext cx="10986770" cy="14566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793115" y="1434465"/>
                <a:ext cx="10986770" cy="1456690"/>
              </a:xfrm>
              <a:prstGeom prst="rect">
                <a:avLst/>
              </a:prstGeom>
              <a:blipFill rotWithShape="1">
                <a:blip r:embed="rId2"/>
                <a:stretch>
                  <a:fillRect t="-209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5"/>
              <p:cNvSpPr txBox="1"/>
              <p:nvPr/>
            </p:nvSpPr>
            <p:spPr>
              <a:xfrm>
                <a:off x="5033645" y="5357495"/>
                <a:ext cx="1948815" cy="83629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 name="Caixa de Texto 5"/>
              <p:cNvSpPr txBox="1">
                <a:spLocks noRot="1" noChangeAspect="1" noMove="1" noResize="1" noEditPoints="1" noAdjustHandles="1" noChangeArrowheads="1" noChangeShapeType="1" noTextEdit="1"/>
              </p:cNvSpPr>
              <p:nvPr/>
            </p:nvSpPr>
            <p:spPr>
              <a:xfrm>
                <a:off x="5033645" y="5357495"/>
                <a:ext cx="1948815" cy="836295"/>
              </a:xfrm>
              <a:prstGeom prst="rect">
                <a:avLst/>
              </a:prstGeom>
              <a:blipFill rotWithShape="1">
                <a:blip r:embed="rId3"/>
                <a:stretch>
                  <a:fillRect l="-978" t="-3645" r="-978" b="-2278"/>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1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323215" y="501650"/>
            <a:ext cx="11544935" cy="12649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Implementação completa</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74" name="Conector Reto 73"/>
          <p:cNvCxnSpPr/>
          <p:nvPr/>
        </p:nvCxnSpPr>
        <p:spPr>
          <a:xfrm flipV="1">
            <a:off x="7559675" y="2885440"/>
            <a:ext cx="25190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37"/>
          <p:cNvCxnSpPr/>
          <p:nvPr/>
        </p:nvCxnSpPr>
        <p:spPr>
          <a:xfrm>
            <a:off x="10537190" y="4460240"/>
            <a:ext cx="2209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417685" y="4541520"/>
            <a:ext cx="6553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7559675" y="2879725"/>
            <a:ext cx="0" cy="219456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flipH="1">
            <a:off x="8905875" y="3107690"/>
            <a:ext cx="205105" cy="460375"/>
          </a:xfrm>
          <a:prstGeom prst="rect">
            <a:avLst/>
          </a:prstGeom>
          <a:noFill/>
        </p:spPr>
        <p:txBody>
          <a:bodyPr wrap="square" rtlCol="0">
            <a:spAutoFit/>
          </a:bodyPr>
          <a:p>
            <a:r>
              <a:rPr lang="pt-BR" sz="2400" dirty="0"/>
              <a:t>C</a:t>
            </a:r>
            <a:endParaRPr lang="pt-BR" sz="2400" dirty="0"/>
          </a:p>
        </p:txBody>
      </p:sp>
      <p:grpSp>
        <p:nvGrpSpPr>
          <p:cNvPr id="12" name="Grupo 11"/>
          <p:cNvGrpSpPr/>
          <p:nvPr/>
        </p:nvGrpSpPr>
        <p:grpSpPr>
          <a:xfrm rot="0" flipH="1">
            <a:off x="9992995" y="3694430"/>
            <a:ext cx="128905" cy="84772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42" name="Grupo 41"/>
          <p:cNvGrpSpPr/>
          <p:nvPr/>
        </p:nvGrpSpPr>
        <p:grpSpPr>
          <a:xfrm rot="5400000" flipH="1">
            <a:off x="10280650" y="3889375"/>
            <a:ext cx="738505" cy="38544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upo 8"/>
          <p:cNvGrpSpPr/>
          <p:nvPr/>
        </p:nvGrpSpPr>
        <p:grpSpPr>
          <a:xfrm rot="5400000" flipH="1">
            <a:off x="8994775" y="3246120"/>
            <a:ext cx="875665" cy="514350"/>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 name="Conector Reto 28"/>
          <p:cNvCxnSpPr/>
          <p:nvPr/>
        </p:nvCxnSpPr>
        <p:spPr>
          <a:xfrm flipV="1">
            <a:off x="9444990" y="3896360"/>
            <a:ext cx="0" cy="36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V="1">
            <a:off x="9438005" y="2867025"/>
            <a:ext cx="0" cy="33782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flipH="1">
            <a:off x="9590405" y="3002280"/>
            <a:ext cx="531495" cy="460375"/>
          </a:xfrm>
          <a:prstGeom prst="rect">
            <a:avLst/>
          </a:prstGeom>
          <a:noFill/>
        </p:spPr>
        <p:txBody>
          <a:bodyPr wrap="square" rtlCol="0">
            <a:spAutoFit/>
          </a:bodyPr>
          <a:p>
            <a:r>
              <a:rPr lang="pt-BR" sz="2400" dirty="0" smtClean="0"/>
              <a:t>L</a:t>
            </a:r>
            <a:r>
              <a:rPr lang="pt-BR" sz="2400" baseline="-25000" dirty="0" smtClean="0"/>
              <a:t>1</a:t>
            </a:r>
            <a:endParaRPr lang="pt-BR" sz="2400" baseline="-25000" dirty="0" smtClean="0"/>
          </a:p>
        </p:txBody>
      </p:sp>
      <p:grpSp>
        <p:nvGrpSpPr>
          <p:cNvPr id="6" name="Grupo 5"/>
          <p:cNvGrpSpPr/>
          <p:nvPr/>
        </p:nvGrpSpPr>
        <p:grpSpPr>
          <a:xfrm rot="0">
            <a:off x="7471410" y="1362075"/>
            <a:ext cx="3882390" cy="5207635"/>
            <a:chOff x="2149" y="-521"/>
            <a:chExt cx="8511" cy="9385"/>
          </a:xfrm>
        </p:grpSpPr>
        <p:cxnSp>
          <p:nvCxnSpPr>
            <p:cNvPr id="68" name="Conector Reto 63"/>
            <p:cNvCxnSpPr/>
            <p:nvPr/>
          </p:nvCxnSpPr>
          <p:spPr>
            <a:xfrm>
              <a:off x="4382" y="2218"/>
              <a:ext cx="0" cy="47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a:off x="4473" y="5486"/>
              <a:ext cx="2809" cy="1191"/>
              <a:chOff x="8610600" y="2516941"/>
              <a:chExt cx="1783849" cy="756134"/>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16941"/>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 name="Conector Reto 47"/>
            <p:cNvCxnSpPr/>
            <p:nvPr/>
          </p:nvCxnSpPr>
          <p:spPr>
            <a:xfrm>
              <a:off x="7800" y="3729"/>
              <a:ext cx="134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404" y="5441"/>
              <a:ext cx="1454" cy="941"/>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432" y="-521"/>
              <a:ext cx="1613" cy="1052"/>
            </a:xfrm>
            <a:prstGeom prst="rect">
              <a:avLst/>
            </a:prstGeom>
            <a:noFill/>
          </p:spPr>
          <p:txBody>
            <a:bodyPr wrap="square" rtlCol="0">
              <a:spAutoFit/>
            </a:bodyPr>
            <a:p>
              <a:r>
                <a:rPr lang="pt-BR" sz="3200" dirty="0" smtClean="0"/>
                <a:t>V</a:t>
              </a:r>
              <a:r>
                <a:rPr lang="pt-BR" sz="3200" baseline="-25000" dirty="0" smtClean="0"/>
                <a:t>CC</a:t>
              </a:r>
              <a:r>
                <a:rPr lang="pt-BR" sz="2800" dirty="0" smtClean="0"/>
                <a:t> </a:t>
              </a:r>
              <a:endParaRPr lang="pt-BR" sz="2800" dirty="0" smtClean="0"/>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6123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3" name="Caixa de Texto 23"/>
            <p:cNvSpPr txBox="1"/>
            <p:nvPr/>
          </p:nvSpPr>
          <p:spPr>
            <a:xfrm>
              <a:off x="6280" y="7487"/>
              <a:ext cx="201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2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rot="5400000" flipH="1">
              <a:off x="3936" y="3919"/>
              <a:ext cx="932" cy="298"/>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66" name="Grupo 65"/>
            <p:cNvGrpSpPr/>
            <p:nvPr/>
          </p:nvGrpSpPr>
          <p:grpSpPr>
            <a:xfrm rot="5400000" flipH="1">
              <a:off x="3363" y="7675"/>
              <a:ext cx="2007" cy="370"/>
              <a:chOff x="4152748" y="3532258"/>
              <a:chExt cx="1274569" cy="255373"/>
            </a:xfrm>
          </p:grpSpPr>
          <p:cxnSp>
            <p:nvCxnSpPr>
              <p:cNvPr id="90" name="Conector Reto 79"/>
              <p:cNvCxnSpPr/>
              <p:nvPr/>
            </p:nvCxnSpPr>
            <p:spPr>
              <a:xfrm flipV="1">
                <a:off x="4152748" y="365815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23"/>
            <p:cNvSpPr txBox="1"/>
            <p:nvPr/>
          </p:nvSpPr>
          <p:spPr>
            <a:xfrm>
              <a:off x="2149" y="7135"/>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702" y="3440"/>
              <a:ext cx="177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69"/>
            <p:cNvCxnSpPr/>
            <p:nvPr/>
          </p:nvCxnSpPr>
          <p:spPr>
            <a:xfrm flipV="1">
              <a:off x="8689" y="771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2332" y="6123"/>
              <a:ext cx="9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 de Texto 23"/>
            <p:cNvSpPr txBox="1"/>
            <p:nvPr/>
          </p:nvSpPr>
          <p:spPr>
            <a:xfrm>
              <a:off x="9368" y="710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grpSp>
        <p:nvGrpSpPr>
          <p:cNvPr id="16" name="Grupo 15"/>
          <p:cNvGrpSpPr/>
          <p:nvPr/>
        </p:nvGrpSpPr>
        <p:grpSpPr>
          <a:xfrm rot="0" flipH="1">
            <a:off x="8200390" y="1806575"/>
            <a:ext cx="484505" cy="1071880"/>
            <a:chOff x="1113892" y="857756"/>
            <a:chExt cx="294122" cy="1327094"/>
          </a:xfrm>
          <a:solidFill>
            <a:schemeClr val="bg1"/>
          </a:solidFill>
        </p:grpSpPr>
        <p:grpSp>
          <p:nvGrpSpPr>
            <p:cNvPr id="49" name="Grupo 48"/>
            <p:cNvGrpSpPr/>
            <p:nvPr/>
          </p:nvGrpSpPr>
          <p:grpSpPr>
            <a:xfrm>
              <a:off x="1116699" y="1116701"/>
              <a:ext cx="291315" cy="940474"/>
              <a:chOff x="1149067" y="472114"/>
              <a:chExt cx="404603" cy="986250"/>
            </a:xfrm>
            <a:grpFill/>
          </p:grpSpPr>
          <p:sp>
            <p:nvSpPr>
              <p:cNvPr id="50" name="Forma livre 49"/>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1" name="Forma livre 5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2" name="Forma livre 5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3" name="Forma livre 5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87" name="Forma livre 8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4" name="Forma livre 10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6" name="Conector Reto 105"/>
          <p:cNvCxnSpPr/>
          <p:nvPr/>
        </p:nvCxnSpPr>
        <p:spPr>
          <a:xfrm flipV="1">
            <a:off x="8457358" y="1574199"/>
            <a:ext cx="0" cy="303758"/>
          </a:xfrm>
          <a:prstGeom prst="line">
            <a:avLst/>
          </a:prstGeom>
          <a:solidFill>
            <a:schemeClr val="bg1"/>
          </a:solidFill>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7" name="CaixaDeTexto 6"/>
          <p:cNvSpPr txBox="1"/>
          <p:nvPr/>
        </p:nvSpPr>
        <p:spPr>
          <a:xfrm flipH="1">
            <a:off x="7663815" y="2015490"/>
            <a:ext cx="681990" cy="521970"/>
          </a:xfrm>
          <a:prstGeom prst="rect">
            <a:avLst/>
          </a:prstGeom>
          <a:noFill/>
        </p:spPr>
        <p:txBody>
          <a:bodyPr wrap="square" rtlCol="0">
            <a:spAutoFit/>
          </a:bodyPr>
          <a:p>
            <a:r>
              <a:rPr lang="pt-BR" sz="2800" dirty="0"/>
              <a:t>L</a:t>
            </a:r>
            <a:r>
              <a:rPr lang="pt-BR" sz="2800" baseline="-25000" dirty="0"/>
              <a:t>RF</a:t>
            </a:r>
            <a:endParaRPr lang="pt-BR" sz="2800" baseline="-25000" dirty="0"/>
          </a:p>
        </p:txBody>
      </p:sp>
      <p:sp>
        <p:nvSpPr>
          <p:cNvPr id="108" name="Espaço Reservado para Conteúdo 2"/>
          <p:cNvSpPr txBox="1"/>
          <p:nvPr/>
        </p:nvSpPr>
        <p:spPr>
          <a:xfrm>
            <a:off x="542925" y="2087880"/>
            <a:ext cx="6001385" cy="360934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B1 </a:t>
            </a:r>
            <a:r>
              <a:rPr lang="pt-BR" sz="2400" b="1" dirty="0" smtClean="0">
                <a:solidFill>
                  <a:schemeClr val="tx1"/>
                </a:solidFill>
                <a:latin typeface="Comic Sans MS" panose="030F0702030302020204" pitchFamily="66" charset="0"/>
                <a:cs typeface="Comic Sans MS" panose="030F0702030302020204" pitchFamily="66" charset="0"/>
              </a:rPr>
              <a:t>e</a:t>
            </a:r>
            <a:r>
              <a:rPr lang="pt-BR" sz="2400" b="1" baseline="-25000"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B2</a:t>
            </a:r>
            <a:r>
              <a:rPr lang="pt-BR" sz="2400" b="1" dirty="0" smtClean="0">
                <a:solidFill>
                  <a:schemeClr val="tx1"/>
                </a:solidFill>
                <a:latin typeface="Comic Sans MS" panose="030F0702030302020204" pitchFamily="66" charset="0"/>
                <a:cs typeface="Comic Sans MS" panose="030F0702030302020204" pitchFamily="66" charset="0"/>
              </a:rPr>
              <a:t>: Gerar a tensão de base</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E</a:t>
            </a:r>
            <a:r>
              <a:rPr lang="pt-BR" sz="2400" b="1" dirty="0" smtClean="0">
                <a:solidFill>
                  <a:schemeClr val="tx1"/>
                </a:solidFill>
                <a:latin typeface="Comic Sans MS" panose="030F0702030302020204" pitchFamily="66" charset="0"/>
                <a:cs typeface="Comic Sans MS" panose="030F0702030302020204" pitchFamily="66" charset="0"/>
              </a:rPr>
              <a:t>: dar estabilidade a polarização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E</a:t>
            </a:r>
            <a:r>
              <a:rPr lang="pt-BR" sz="2400" b="1" i="1"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bypass de R</a:t>
            </a:r>
            <a:r>
              <a:rPr lang="pt-BR" sz="2400" b="1" baseline="-25000" dirty="0" smtClean="0">
                <a:solidFill>
                  <a:schemeClr val="tx1"/>
                </a:solidFill>
                <a:latin typeface="Comic Sans MS" panose="030F0702030302020204" pitchFamily="66" charset="0"/>
                <a:cs typeface="Comic Sans MS" panose="030F0702030302020204" pitchFamily="66" charset="0"/>
              </a:rPr>
              <a:t>E  </a:t>
            </a:r>
            <a:r>
              <a:rPr lang="pt-BR" sz="2400" b="1" dirty="0" smtClean="0">
                <a:solidFill>
                  <a:schemeClr val="tx1"/>
                </a:solidFill>
                <a:latin typeface="Comic Sans MS" panose="030F0702030302020204" pitchFamily="66" charset="0"/>
                <a:cs typeface="Comic Sans MS" panose="030F0702030302020204" pitchFamily="66" charset="0"/>
              </a:rPr>
              <a:t>(curto na oscilação)</a:t>
            </a:r>
            <a:endParaRPr lang="pt-BR" sz="2400" b="1" baseline="-25000"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B</a:t>
            </a:r>
            <a:r>
              <a:rPr lang="pt-BR" sz="2400" b="1" dirty="0" smtClean="0">
                <a:solidFill>
                  <a:schemeClr val="tx1"/>
                </a:solidFill>
                <a:latin typeface="Comic Sans MS" panose="030F0702030302020204" pitchFamily="66" charset="0"/>
                <a:cs typeface="Comic Sans MS" panose="030F0702030302020204" pitchFamily="66" charset="0"/>
              </a:rPr>
              <a:t>: acoplar a saida à entrada (curto na oscilação)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L</a:t>
            </a:r>
            <a:r>
              <a:rPr lang="pt-BR" sz="2400" b="1" dirty="0" smtClean="0">
                <a:solidFill>
                  <a:schemeClr val="tx1"/>
                </a:solidFill>
                <a:latin typeface="Comic Sans MS" panose="030F0702030302020204" pitchFamily="66" charset="0"/>
                <a:cs typeface="Comic Sans MS" panose="030F0702030302020204" pitchFamily="66" charset="0"/>
              </a:rPr>
              <a:t>: capacitor é curto na operação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L</a:t>
            </a:r>
            <a:r>
              <a:rPr lang="pt-BR" sz="2400" b="1" baseline="-25000" dirty="0" smtClean="0">
                <a:solidFill>
                  <a:schemeClr val="tx1"/>
                </a:solidFill>
                <a:latin typeface="Comic Sans MS" panose="030F0702030302020204" pitchFamily="66" charset="0"/>
                <a:cs typeface="Comic Sans MS" panose="030F0702030302020204" pitchFamily="66" charset="0"/>
              </a:rPr>
              <a:t>RF </a:t>
            </a:r>
            <a:r>
              <a:rPr lang="pt-BR" sz="2400" b="1" dirty="0" smtClean="0">
                <a:solidFill>
                  <a:schemeClr val="tx1"/>
                </a:solidFill>
                <a:latin typeface="Comic Sans MS" panose="030F0702030302020204" pitchFamily="66" charset="0"/>
                <a:cs typeface="Comic Sans MS" panose="030F0702030302020204" pitchFamily="66" charset="0"/>
              </a:rPr>
              <a:t>: indutor de RF de valor alto (impedancia sL</a:t>
            </a:r>
            <a:r>
              <a:rPr lang="pt-BR" sz="2400" b="1" baseline="-25000" dirty="0" smtClean="0">
                <a:solidFill>
                  <a:schemeClr val="tx1"/>
                </a:solidFill>
                <a:latin typeface="Comic Sans MS" panose="030F0702030302020204" pitchFamily="66" charset="0"/>
                <a:cs typeface="Comic Sans MS" panose="030F0702030302020204" pitchFamily="66" charset="0"/>
              </a:rPr>
              <a:t>RF</a:t>
            </a:r>
            <a:r>
              <a:rPr lang="pt-BR" sz="2400" b="1" dirty="0" smtClean="0">
                <a:solidFill>
                  <a:schemeClr val="tx1"/>
                </a:solidFill>
                <a:latin typeface="Comic Sans MS" panose="030F0702030302020204" pitchFamily="66" charset="0"/>
                <a:cs typeface="Comic Sans MS" panose="030F0702030302020204" pitchFamily="66" charset="0"/>
              </a:rPr>
              <a:t>). Na polarização é curto, na operação é aberto. Chamado de bloqueador de RF</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9" name="Elipse 108"/>
          <p:cNvSpPr/>
          <p:nvPr/>
        </p:nvSpPr>
        <p:spPr>
          <a:xfrm>
            <a:off x="8450859" y="283750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0" name="Elipse 109"/>
          <p:cNvSpPr/>
          <p:nvPr/>
        </p:nvSpPr>
        <p:spPr>
          <a:xfrm>
            <a:off x="9397644" y="449041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Elipse 110"/>
          <p:cNvSpPr/>
          <p:nvPr/>
        </p:nvSpPr>
        <p:spPr>
          <a:xfrm>
            <a:off x="10028199" y="354172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3" name="Grupo 22"/>
          <p:cNvGrpSpPr/>
          <p:nvPr/>
        </p:nvGrpSpPr>
        <p:grpSpPr>
          <a:xfrm rot="0" flipH="1">
            <a:off x="9986010" y="2885440"/>
            <a:ext cx="128905" cy="847725"/>
            <a:chOff x="1113892" y="857756"/>
            <a:chExt cx="294122" cy="1327094"/>
          </a:xfrm>
          <a:solidFill>
            <a:schemeClr val="bg1"/>
          </a:solidFill>
        </p:grpSpPr>
        <p:grpSp>
          <p:nvGrpSpPr>
            <p:cNvPr id="25" name="Grupo 24"/>
            <p:cNvGrpSpPr/>
            <p:nvPr/>
          </p:nvGrpSpPr>
          <p:grpSpPr>
            <a:xfrm>
              <a:off x="1116699" y="1116701"/>
              <a:ext cx="291315" cy="940474"/>
              <a:chOff x="1149067" y="472114"/>
              <a:chExt cx="404603" cy="986250"/>
            </a:xfrm>
            <a:grpFill/>
          </p:grpSpPr>
          <p:sp>
            <p:nvSpPr>
              <p:cNvPr id="31" name="Forma livre 3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2" name="Forma livre 3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4" name="Forma livre 33"/>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5" name="Forma livre 3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36" name="Forma livre 35"/>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7" name="Forma livre 36"/>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38" name="CaixaDeTexto 36"/>
          <p:cNvSpPr txBox="1"/>
          <p:nvPr/>
        </p:nvSpPr>
        <p:spPr>
          <a:xfrm flipH="1">
            <a:off x="9574530" y="3916680"/>
            <a:ext cx="53149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sp>
        <p:nvSpPr>
          <p:cNvPr id="40" name="CaixaDeTexto 6"/>
          <p:cNvSpPr txBox="1"/>
          <p:nvPr/>
        </p:nvSpPr>
        <p:spPr>
          <a:xfrm flipH="1">
            <a:off x="10836910" y="3694430"/>
            <a:ext cx="516890" cy="460375"/>
          </a:xfrm>
          <a:prstGeom prst="rect">
            <a:avLst/>
          </a:prstGeom>
          <a:noFill/>
        </p:spPr>
        <p:txBody>
          <a:bodyPr wrap="square" rtlCol="0">
            <a:spAutoFit/>
          </a:bodyPr>
          <a:p>
            <a:r>
              <a:rPr lang="pt-BR" sz="2400" dirty="0"/>
              <a:t>C</a:t>
            </a:r>
            <a:r>
              <a:rPr lang="pt-BR" sz="2400" baseline="-25000" dirty="0"/>
              <a:t>L</a:t>
            </a:r>
            <a:endParaRPr lang="pt-BR" sz="2400" baseline="-25000" dirty="0"/>
          </a:p>
        </p:txBody>
      </p:sp>
    </p:spTree>
  </p:cSld>
  <p:clrMapOvr>
    <a:masterClrMapping/>
  </p:clrMapOvr>
</p:sld>
</file>

<file path=ppt/slides/slide1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606742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latin typeface="Comic Sans MS" panose="030F0702030302020204" pitchFamily="66" charset="0"/>
                <a:cs typeface="Comic Sans MS" panose="030F0702030302020204" pitchFamily="66" charset="0"/>
                <a:sym typeface="+mn-ea"/>
              </a:rPr>
              <a:t>Um oscilador a cristal é um circuito oscilador que utiliza a ressonancia mecanica de um cristal piezoelétrico vibrante.  </a:t>
            </a:r>
            <a:endParaRPr lang="pt-BR" b="1" dirty="0" smtClean="0">
              <a:latin typeface="Comic Sans MS" panose="030F0702030302020204" pitchFamily="66" charset="0"/>
              <a:cs typeface="Comic Sans MS" panose="030F0702030302020204" pitchFamily="66" charset="0"/>
              <a:sym typeface="+mn-ea"/>
            </a:endParaRPr>
          </a:p>
          <a:p>
            <a:pPr marL="0" indent="0" algn="l">
              <a:buNone/>
            </a:pPr>
            <a:r>
              <a:rPr lang="pt-BR" b="1" dirty="0" smtClean="0">
                <a:latin typeface="Comic Sans MS" panose="030F0702030302020204" pitchFamily="66" charset="0"/>
                <a:cs typeface="Comic Sans MS" panose="030F0702030302020204" pitchFamily="66" charset="0"/>
                <a:sym typeface="+mn-ea"/>
              </a:rPr>
              <a:t>Este tipo de oscilador se baseia nas leves alterações de forma  de um cristal de quartzo causadas pela ação de um campo elétrico, uma propridade conhecida com </a:t>
            </a:r>
            <a:r>
              <a:rPr lang="pt-BR" b="1" i="1" dirty="0" smtClean="0">
                <a:latin typeface="Comic Sans MS" panose="030F0702030302020204" pitchFamily="66" charset="0"/>
                <a:cs typeface="Comic Sans MS" panose="030F0702030302020204" pitchFamily="66" charset="0"/>
                <a:sym typeface="+mn-ea"/>
              </a:rPr>
              <a:t>electrostriction</a:t>
            </a:r>
            <a:r>
              <a:rPr lang="pt-BR" b="1" dirty="0" smtClean="0">
                <a:latin typeface="Comic Sans MS" panose="030F0702030302020204" pitchFamily="66" charset="0"/>
                <a:cs typeface="Comic Sans MS" panose="030F0702030302020204" pitchFamily="66" charset="0"/>
                <a:sym typeface="+mn-ea"/>
              </a:rPr>
              <a:t> (seu inverso é o efeito piezoelétrico). Uma tensão aplicada nos terminais do cristal causa a alteração da forma e quando a tensão é removida, o cristal gera uma pequena voltagem ao ter sua forma inicial reestabelicida pela sua elasticidade. </a:t>
            </a:r>
            <a:endParaRPr lang="pt-BR" b="1" dirty="0" smtClean="0">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rgbClr val="C00000"/>
                </a:solidFill>
                <a:latin typeface="Comic Sans MS" panose="030F0702030302020204" pitchFamily="66" charset="0"/>
                <a:cs typeface="Comic Sans MS" panose="030F0702030302020204" pitchFamily="66" charset="0"/>
              </a:rPr>
              <a:t>A frequencia de ressonancia de um cristal depende de seu tamanho, corte, ligações elétricas, temperatura, etc. Há disponível no mercado vários cristais, com fequencias de ressonancia variando de kHz a MHz </a:t>
            </a:r>
            <a:endParaRPr lang="pt-BR"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77325" y="6292850"/>
            <a:ext cx="2743200" cy="365125"/>
          </a:xfrm>
        </p:spPr>
        <p:txBody>
          <a:bodyPr/>
          <a:p>
            <a:fld id="{74F297BB-B745-4CAB-BE1D-CE4C89382949}" type="slidenum">
              <a:rPr lang="pt-BR" smtClean="0"/>
            </a:fld>
            <a:endParaRPr lang="pt-BR"/>
          </a:p>
        </p:txBody>
      </p:sp>
      <p:pic>
        <p:nvPicPr>
          <p:cNvPr id="3" name="Imagem 2" descr="InsideQuartzCrystal"/>
          <p:cNvPicPr>
            <a:picLocks noChangeAspect="1"/>
          </p:cNvPicPr>
          <p:nvPr/>
        </p:nvPicPr>
        <p:blipFill>
          <a:blip r:embed="rId1"/>
          <a:stretch>
            <a:fillRect/>
          </a:stretch>
        </p:blipFill>
        <p:spPr>
          <a:xfrm>
            <a:off x="4739640" y="697865"/>
            <a:ext cx="5002530" cy="5792470"/>
          </a:xfrm>
          <a:prstGeom prst="rect">
            <a:avLst/>
          </a:prstGeom>
        </p:spPr>
      </p:pic>
      <p:sp>
        <p:nvSpPr>
          <p:cNvPr id="4" name="Forma livre 3"/>
          <p:cNvSpPr/>
          <p:nvPr/>
        </p:nvSpPr>
        <p:spPr>
          <a:xfrm>
            <a:off x="7976235" y="1301750"/>
            <a:ext cx="2015490" cy="845820"/>
          </a:xfrm>
          <a:custGeom>
            <a:avLst/>
            <a:gdLst>
              <a:gd name="connisteX0" fmla="*/ 0 w 2895600"/>
              <a:gd name="connsiteY0" fmla="*/ 229563 h 845935"/>
              <a:gd name="connisteX1" fmla="*/ 714375 w 2895600"/>
              <a:gd name="connsiteY1" fmla="*/ 29538 h 845935"/>
              <a:gd name="connisteX2" fmla="*/ 2057400 w 2895600"/>
              <a:gd name="connsiteY2" fmla="*/ 810588 h 845935"/>
              <a:gd name="connisteX3" fmla="*/ 2895600 w 2895600"/>
              <a:gd name="connsiteY3" fmla="*/ 648663 h 845935"/>
            </a:gdLst>
            <a:ahLst/>
            <a:cxnLst>
              <a:cxn ang="0">
                <a:pos x="connisteX0" y="connsiteY0"/>
              </a:cxn>
              <a:cxn ang="0">
                <a:pos x="connisteX1" y="connsiteY1"/>
              </a:cxn>
              <a:cxn ang="0">
                <a:pos x="connisteX2" y="connsiteY2"/>
              </a:cxn>
              <a:cxn ang="0">
                <a:pos x="connisteX3" y="connsiteY3"/>
              </a:cxn>
            </a:cxnLst>
            <a:rect l="l" t="t" r="r" b="b"/>
            <a:pathLst>
              <a:path w="2895600" h="845936">
                <a:moveTo>
                  <a:pt x="0" y="229564"/>
                </a:moveTo>
                <a:cubicBezTo>
                  <a:pt x="116205" y="173684"/>
                  <a:pt x="302895" y="-86666"/>
                  <a:pt x="714375" y="29539"/>
                </a:cubicBezTo>
                <a:cubicBezTo>
                  <a:pt x="1125855" y="145744"/>
                  <a:pt x="1621155" y="686764"/>
                  <a:pt x="2057400" y="810589"/>
                </a:cubicBezTo>
                <a:cubicBezTo>
                  <a:pt x="2493645" y="934414"/>
                  <a:pt x="2754630" y="696924"/>
                  <a:pt x="2895600" y="648664"/>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Forma livre 4"/>
          <p:cNvSpPr/>
          <p:nvPr/>
        </p:nvSpPr>
        <p:spPr>
          <a:xfrm>
            <a:off x="8218805" y="2623185"/>
            <a:ext cx="2207895" cy="823595"/>
          </a:xfrm>
          <a:custGeom>
            <a:avLst/>
            <a:gdLst>
              <a:gd name="connisteX0" fmla="*/ 0 w 3305175"/>
              <a:gd name="connsiteY0" fmla="*/ 80037 h 823681"/>
              <a:gd name="connisteX1" fmla="*/ 1619250 w 3305175"/>
              <a:gd name="connsiteY1" fmla="*/ 60987 h 823681"/>
              <a:gd name="connisteX2" fmla="*/ 2171700 w 3305175"/>
              <a:gd name="connsiteY2" fmla="*/ 775362 h 823681"/>
              <a:gd name="connisteX3" fmla="*/ 3305175 w 3305175"/>
              <a:gd name="connsiteY3" fmla="*/ 708687 h 823681"/>
            </a:gdLst>
            <a:ahLst/>
            <a:cxnLst>
              <a:cxn ang="0">
                <a:pos x="connisteX0" y="connsiteY0"/>
              </a:cxn>
              <a:cxn ang="0">
                <a:pos x="connisteX1" y="connsiteY1"/>
              </a:cxn>
              <a:cxn ang="0">
                <a:pos x="connisteX2" y="connsiteY2"/>
              </a:cxn>
              <a:cxn ang="0">
                <a:pos x="connisteX3" y="connsiteY3"/>
              </a:cxn>
            </a:cxnLst>
            <a:rect l="l" t="t" r="r" b="b"/>
            <a:pathLst>
              <a:path w="3305175" h="823682">
                <a:moveTo>
                  <a:pt x="0" y="80038"/>
                </a:moveTo>
                <a:cubicBezTo>
                  <a:pt x="313055" y="61623"/>
                  <a:pt x="1184910" y="-78077"/>
                  <a:pt x="1619250" y="60988"/>
                </a:cubicBezTo>
                <a:cubicBezTo>
                  <a:pt x="2053590" y="200053"/>
                  <a:pt x="1834515" y="645823"/>
                  <a:pt x="2171700" y="775363"/>
                </a:cubicBezTo>
                <a:cubicBezTo>
                  <a:pt x="2508885" y="904903"/>
                  <a:pt x="3089275" y="735993"/>
                  <a:pt x="3305175" y="708688"/>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CaixaDeTexto 6"/>
          <p:cNvSpPr txBox="1"/>
          <p:nvPr/>
        </p:nvSpPr>
        <p:spPr>
          <a:xfrm>
            <a:off x="9919335" y="1770380"/>
            <a:ext cx="1327150" cy="521970"/>
          </a:xfrm>
          <a:prstGeom prst="rect">
            <a:avLst/>
          </a:prstGeom>
          <a:noFill/>
        </p:spPr>
        <p:txBody>
          <a:bodyPr wrap="square" rtlCol="0">
            <a:spAutoFit/>
          </a:bodyPr>
          <a:p>
            <a:r>
              <a:rPr lang="pt-BR" sz="2800" dirty="0"/>
              <a:t>Cristal</a:t>
            </a:r>
            <a:endParaRPr lang="pt-BR" sz="2800" dirty="0"/>
          </a:p>
        </p:txBody>
      </p:sp>
      <p:sp>
        <p:nvSpPr>
          <p:cNvPr id="6" name="Forma livre 5"/>
          <p:cNvSpPr/>
          <p:nvPr/>
        </p:nvSpPr>
        <p:spPr>
          <a:xfrm>
            <a:off x="5918200" y="2574925"/>
            <a:ext cx="4424680" cy="1238250"/>
          </a:xfrm>
          <a:custGeom>
            <a:avLst/>
            <a:gdLst>
              <a:gd name="connisteX0" fmla="*/ 5358 w 5320308"/>
              <a:gd name="connsiteY0" fmla="*/ 0 h 1238098"/>
              <a:gd name="connisteX1" fmla="*/ 272058 w 5320308"/>
              <a:gd name="connsiteY1" fmla="*/ 809625 h 1238098"/>
              <a:gd name="connisteX2" fmla="*/ 1881783 w 5320308"/>
              <a:gd name="connsiteY2" fmla="*/ 1228725 h 1238098"/>
              <a:gd name="connisteX3" fmla="*/ 4358283 w 5320308"/>
              <a:gd name="connsiteY3" fmla="*/ 1066800 h 1238098"/>
              <a:gd name="connisteX4" fmla="*/ 5320308 w 5320308"/>
              <a:gd name="connsiteY4" fmla="*/ 1038225 h 123809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5320308" h="1238098">
                <a:moveTo>
                  <a:pt x="5358" y="0"/>
                </a:moveTo>
                <a:cubicBezTo>
                  <a:pt x="26313" y="153670"/>
                  <a:pt x="-103227" y="563880"/>
                  <a:pt x="272058" y="809625"/>
                </a:cubicBezTo>
                <a:cubicBezTo>
                  <a:pt x="647343" y="1055370"/>
                  <a:pt x="1064538" y="1177290"/>
                  <a:pt x="1881783" y="1228725"/>
                </a:cubicBezTo>
                <a:cubicBezTo>
                  <a:pt x="2699028" y="1280160"/>
                  <a:pt x="3670578" y="1104900"/>
                  <a:pt x="4358283" y="1066800"/>
                </a:cubicBezTo>
                <a:cubicBezTo>
                  <a:pt x="5045988" y="1028700"/>
                  <a:pt x="5177433" y="1040765"/>
                  <a:pt x="5320308" y="103822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 name="CaixaDeTexto 6"/>
          <p:cNvSpPr txBox="1"/>
          <p:nvPr/>
        </p:nvSpPr>
        <p:spPr>
          <a:xfrm>
            <a:off x="10284460" y="3291205"/>
            <a:ext cx="1682750" cy="521970"/>
          </a:xfrm>
          <a:prstGeom prst="rect">
            <a:avLst/>
          </a:prstGeom>
          <a:noFill/>
        </p:spPr>
        <p:txBody>
          <a:bodyPr wrap="square" rtlCol="0">
            <a:spAutoFit/>
          </a:bodyPr>
          <a:p>
            <a:r>
              <a:rPr lang="pt-BR" sz="2800" dirty="0"/>
              <a:t>Terminais</a:t>
            </a:r>
            <a:endParaRPr lang="pt-BR" sz="2800" dirty="0"/>
          </a:p>
        </p:txBody>
      </p:sp>
      <p:pic>
        <p:nvPicPr>
          <p:cNvPr id="102" name="Imagem 101"/>
          <p:cNvPicPr/>
          <p:nvPr/>
        </p:nvPicPr>
        <p:blipFill>
          <a:blip r:embed="rId2"/>
          <a:stretch>
            <a:fillRect/>
          </a:stretch>
        </p:blipFill>
        <p:spPr>
          <a:xfrm>
            <a:off x="492125" y="1982470"/>
            <a:ext cx="3784600" cy="2105025"/>
          </a:xfrm>
          <a:prstGeom prst="rect">
            <a:avLst/>
          </a:prstGeom>
          <a:noFill/>
          <a:ln w="9525">
            <a:noFill/>
          </a:ln>
        </p:spPr>
      </p:pic>
      <p:sp>
        <p:nvSpPr>
          <p:cNvPr id="8" name="Espaço Reservado para Conteúdo 2"/>
          <p:cNvSpPr txBox="1"/>
          <p:nvPr/>
        </p:nvSpPr>
        <p:spPr>
          <a:xfrm>
            <a:off x="483870" y="516890"/>
            <a:ext cx="3792855" cy="109855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9" name="CaixaDeTexto 6"/>
          <p:cNvSpPr txBox="1"/>
          <p:nvPr/>
        </p:nvSpPr>
        <p:spPr>
          <a:xfrm>
            <a:off x="358775" y="4087495"/>
            <a:ext cx="4051300" cy="953135"/>
          </a:xfrm>
          <a:prstGeom prst="rect">
            <a:avLst/>
          </a:prstGeom>
          <a:noFill/>
        </p:spPr>
        <p:txBody>
          <a:bodyPr wrap="square" rtlCol="0">
            <a:spAutoFit/>
          </a:bodyPr>
          <a:p>
            <a:pPr algn="ctr"/>
            <a:r>
              <a:rPr lang="pt-BR" sz="2800" dirty="0"/>
              <a:t>Cristal, esquerda, e oscilador a cristal a direita</a:t>
            </a:r>
            <a:endParaRPr lang="pt-BR" sz="2800" dirty="0"/>
          </a:p>
        </p:txBody>
      </p:sp>
    </p:spTree>
  </p:cSld>
  <p:clrMapOvr>
    <a:masterClrMapping/>
  </p:clrMapOvr>
</p:sld>
</file>

<file path=ppt/slides/slide1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descr="Crystal_Oscillator_DIP_Module_Teardown"/>
          <p:cNvPicPr>
            <a:picLocks noChangeAspect="1"/>
          </p:cNvPicPr>
          <p:nvPr/>
        </p:nvPicPr>
        <p:blipFill>
          <a:blip r:embed="rId1"/>
          <a:stretch>
            <a:fillRect/>
          </a:stretch>
        </p:blipFill>
        <p:spPr>
          <a:xfrm>
            <a:off x="2458085" y="1303655"/>
            <a:ext cx="7504430" cy="4741545"/>
          </a:xfrm>
          <a:prstGeom prst="rect">
            <a:avLst/>
          </a:prstGeom>
        </p:spPr>
      </p:pic>
      <p:sp>
        <p:nvSpPr>
          <p:cNvPr id="8" name="Espaço Reservado para Conteúdo 2"/>
          <p:cNvSpPr txBox="1"/>
          <p:nvPr/>
        </p:nvSpPr>
        <p:spPr>
          <a:xfrm>
            <a:off x="469900" y="457200"/>
            <a:ext cx="5970270" cy="72453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15" name="CaixaDeTexto 6"/>
          <p:cNvSpPr txBox="1"/>
          <p:nvPr/>
        </p:nvSpPr>
        <p:spPr>
          <a:xfrm>
            <a:off x="1356360" y="2513330"/>
            <a:ext cx="1175385" cy="521970"/>
          </a:xfrm>
          <a:prstGeom prst="rect">
            <a:avLst/>
          </a:prstGeom>
          <a:noFill/>
        </p:spPr>
        <p:txBody>
          <a:bodyPr wrap="square" rtlCol="0">
            <a:spAutoFit/>
          </a:bodyPr>
          <a:p>
            <a:r>
              <a:rPr lang="pt-BR" sz="2800" dirty="0"/>
              <a:t>Cristal</a:t>
            </a:r>
            <a:endParaRPr lang="pt-BR" sz="2800" dirty="0"/>
          </a:p>
        </p:txBody>
      </p:sp>
      <p:sp>
        <p:nvSpPr>
          <p:cNvPr id="4" name="CaixaDeTexto 6"/>
          <p:cNvSpPr txBox="1"/>
          <p:nvPr/>
        </p:nvSpPr>
        <p:spPr>
          <a:xfrm>
            <a:off x="9962515" y="3526155"/>
            <a:ext cx="2049780" cy="521970"/>
          </a:xfrm>
          <a:prstGeom prst="rect">
            <a:avLst/>
          </a:prstGeom>
          <a:noFill/>
        </p:spPr>
        <p:txBody>
          <a:bodyPr wrap="square" rtlCol="0">
            <a:spAutoFit/>
          </a:bodyPr>
          <a:p>
            <a:r>
              <a:rPr lang="pt-BR" sz="2800" dirty="0"/>
              <a:t>Amplificador</a:t>
            </a:r>
            <a:endParaRPr lang="pt-BR" sz="2800" dirty="0"/>
          </a:p>
        </p:txBody>
      </p:sp>
      <p:sp>
        <p:nvSpPr>
          <p:cNvPr id="5" name="Forma livre 4"/>
          <p:cNvSpPr/>
          <p:nvPr/>
        </p:nvSpPr>
        <p:spPr>
          <a:xfrm>
            <a:off x="1691005" y="2391410"/>
            <a:ext cx="2667000" cy="1229995"/>
          </a:xfrm>
          <a:custGeom>
            <a:avLst/>
            <a:gdLst>
              <a:gd name="connisteX0" fmla="*/ 2667000 w 2667000"/>
              <a:gd name="connsiteY0" fmla="*/ 470779 h 1230127"/>
              <a:gd name="connisteX1" fmla="*/ 2352675 w 2667000"/>
              <a:gd name="connsiteY1" fmla="*/ 23104 h 1230127"/>
              <a:gd name="connisteX2" fmla="*/ 1295400 w 2667000"/>
              <a:gd name="connsiteY2" fmla="*/ 1128004 h 1230127"/>
              <a:gd name="connisteX3" fmla="*/ 276225 w 2667000"/>
              <a:gd name="connsiteY3" fmla="*/ 1089904 h 1230127"/>
              <a:gd name="connisteX4" fmla="*/ 0 w 2667000"/>
              <a:gd name="connsiteY4" fmla="*/ 747004 h 1230127"/>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667000" h="1230128">
                <a:moveTo>
                  <a:pt x="2667000" y="470779"/>
                </a:moveTo>
                <a:cubicBezTo>
                  <a:pt x="2625090" y="359019"/>
                  <a:pt x="2626995" y="-108341"/>
                  <a:pt x="2352675" y="23104"/>
                </a:cubicBezTo>
                <a:cubicBezTo>
                  <a:pt x="2078355" y="154549"/>
                  <a:pt x="1710690" y="914644"/>
                  <a:pt x="1295400" y="1128004"/>
                </a:cubicBezTo>
                <a:cubicBezTo>
                  <a:pt x="880110" y="1341364"/>
                  <a:pt x="535305" y="1166104"/>
                  <a:pt x="276225" y="1089904"/>
                </a:cubicBezTo>
                <a:cubicBezTo>
                  <a:pt x="17145" y="1013704"/>
                  <a:pt x="34925" y="814949"/>
                  <a:pt x="0" y="747004"/>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Forma livre 5"/>
          <p:cNvSpPr/>
          <p:nvPr/>
        </p:nvSpPr>
        <p:spPr>
          <a:xfrm>
            <a:off x="7739380" y="2203450"/>
            <a:ext cx="2943225" cy="1087120"/>
          </a:xfrm>
          <a:custGeom>
            <a:avLst/>
            <a:gdLst>
              <a:gd name="connisteX0" fmla="*/ 0 w 2943225"/>
              <a:gd name="connsiteY0" fmla="*/ 868145 h 1087220"/>
              <a:gd name="connisteX1" fmla="*/ 676275 w 2943225"/>
              <a:gd name="connsiteY1" fmla="*/ 10895 h 1087220"/>
              <a:gd name="connisteX2" fmla="*/ 1524000 w 2943225"/>
              <a:gd name="connsiteY2" fmla="*/ 420470 h 1087220"/>
              <a:gd name="connisteX3" fmla="*/ 2209800 w 2943225"/>
              <a:gd name="connsiteY3" fmla="*/ 48995 h 1087220"/>
              <a:gd name="connisteX4" fmla="*/ 2943225 w 2943225"/>
              <a:gd name="connsiteY4" fmla="*/ 1087220 h 108722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943225" h="1087220">
                <a:moveTo>
                  <a:pt x="0" y="868145"/>
                </a:moveTo>
                <a:cubicBezTo>
                  <a:pt x="118110" y="688440"/>
                  <a:pt x="371475" y="100430"/>
                  <a:pt x="676275" y="10895"/>
                </a:cubicBezTo>
                <a:cubicBezTo>
                  <a:pt x="981075" y="-78640"/>
                  <a:pt x="1217295" y="412850"/>
                  <a:pt x="1524000" y="420470"/>
                </a:cubicBezTo>
                <a:cubicBezTo>
                  <a:pt x="1830705" y="428090"/>
                  <a:pt x="1925955" y="-84355"/>
                  <a:pt x="2209800" y="48995"/>
                </a:cubicBezTo>
                <a:cubicBezTo>
                  <a:pt x="2493645" y="182345"/>
                  <a:pt x="2810510" y="871955"/>
                  <a:pt x="2943225" y="108722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864870" y="431165"/>
            <a:ext cx="9554845" cy="109855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Modelo elétrico de um cristal</a:t>
            </a:r>
            <a:r>
              <a:rPr lang="pt-BR" b="1" dirty="0" smtClean="0">
                <a:solidFill>
                  <a:srgbClr val="C00000"/>
                </a:solidFill>
                <a:latin typeface="Comic Sans MS" panose="030F0702030302020204" pitchFamily="66" charset="0"/>
                <a:cs typeface="Comic Sans MS" panose="030F0702030302020204" pitchFamily="66" charset="0"/>
              </a:rPr>
              <a:t> </a:t>
            </a: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7" name="CaixaDeTexto 6"/>
          <p:cNvSpPr txBox="1"/>
          <p:nvPr/>
        </p:nvSpPr>
        <p:spPr>
          <a:xfrm>
            <a:off x="779780" y="2622550"/>
            <a:ext cx="314325" cy="461645"/>
          </a:xfrm>
          <a:prstGeom prst="rect">
            <a:avLst/>
          </a:prstGeom>
          <a:noFill/>
        </p:spPr>
        <p:txBody>
          <a:bodyPr wrap="none" rtlCol="0">
            <a:spAutoFit/>
          </a:bodyPr>
          <a:p>
            <a:r>
              <a:rPr lang="pt-BR" sz="2400" dirty="0"/>
              <a:t>L</a:t>
            </a:r>
            <a:endParaRPr lang="pt-BR" sz="2400" dirty="0"/>
          </a:p>
        </p:txBody>
      </p:sp>
      <p:cxnSp>
        <p:nvCxnSpPr>
          <p:cNvPr id="16" name="Conector Reto 15"/>
          <p:cNvCxnSpPr/>
          <p:nvPr/>
        </p:nvCxnSpPr>
        <p:spPr>
          <a:xfrm>
            <a:off x="1199515" y="352615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1082951" y="219903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 name="Forma livre 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35" name="Grupo 34"/>
          <p:cNvGrpSpPr/>
          <p:nvPr/>
        </p:nvGrpSpPr>
        <p:grpSpPr>
          <a:xfrm rot="16200000">
            <a:off x="590550" y="4944745"/>
            <a:ext cx="1240790" cy="22606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7" name="CaixaDeTexto 36"/>
          <p:cNvSpPr txBox="1"/>
          <p:nvPr/>
        </p:nvSpPr>
        <p:spPr>
          <a:xfrm>
            <a:off x="500380" y="3870960"/>
            <a:ext cx="436245" cy="460375"/>
          </a:xfrm>
          <a:prstGeom prst="rect">
            <a:avLst/>
          </a:prstGeom>
          <a:noFill/>
        </p:spPr>
        <p:txBody>
          <a:bodyPr wrap="none" rtlCol="0">
            <a:spAutoFit/>
          </a:bodyPr>
          <a:p>
            <a:r>
              <a:rPr lang="pt-BR" sz="2400" dirty="0" smtClean="0"/>
              <a:t>C</a:t>
            </a:r>
            <a:r>
              <a:rPr lang="pt-BR" sz="2400" baseline="-25000" dirty="0" smtClean="0"/>
              <a:t>S</a:t>
            </a:r>
            <a:endParaRPr lang="pt-BR" sz="2400" baseline="-25000" dirty="0" smtClean="0"/>
          </a:p>
        </p:txBody>
      </p:sp>
      <p:grpSp>
        <p:nvGrpSpPr>
          <p:cNvPr id="38" name="Grupo 37"/>
          <p:cNvGrpSpPr/>
          <p:nvPr/>
        </p:nvGrpSpPr>
        <p:grpSpPr>
          <a:xfrm rot="5400000">
            <a:off x="739140" y="401828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 name="CaixaDeTexto 43"/>
          <p:cNvSpPr txBox="1"/>
          <p:nvPr/>
        </p:nvSpPr>
        <p:spPr>
          <a:xfrm>
            <a:off x="779780" y="4826000"/>
            <a:ext cx="288925" cy="460375"/>
          </a:xfrm>
          <a:prstGeom prst="rect">
            <a:avLst/>
          </a:prstGeom>
          <a:noFill/>
        </p:spPr>
        <p:txBody>
          <a:bodyPr wrap="none" rtlCol="0">
            <a:spAutoFit/>
          </a:bodyPr>
          <a:p>
            <a:r>
              <a:rPr lang="pt-BR" sz="2400" dirty="0"/>
              <a:t>r</a:t>
            </a:r>
            <a:endParaRPr lang="pt-BR" sz="2400" dirty="0"/>
          </a:p>
        </p:txBody>
      </p:sp>
      <p:cxnSp>
        <p:nvCxnSpPr>
          <p:cNvPr id="27" name="Conector Reto 26"/>
          <p:cNvCxnSpPr/>
          <p:nvPr/>
        </p:nvCxnSpPr>
        <p:spPr>
          <a:xfrm flipH="1" flipV="1">
            <a:off x="1215390" y="198501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rot="5400000">
            <a:off x="1721485" y="3562985"/>
            <a:ext cx="928370" cy="482600"/>
            <a:chOff x="6583958" y="4229187"/>
            <a:chExt cx="756638" cy="371718"/>
          </a:xfrm>
        </p:grpSpPr>
        <p:cxnSp>
          <p:nvCxnSpPr>
            <p:cNvPr id="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Conector Reto 88"/>
          <p:cNvCxnSpPr/>
          <p:nvPr/>
        </p:nvCxnSpPr>
        <p:spPr>
          <a:xfrm flipH="1">
            <a:off x="1199515" y="198501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rot="16200000" flipH="1">
            <a:off x="1377315" y="279527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rot="16200000" flipH="1">
            <a:off x="1374775" y="487807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H="1">
            <a:off x="1211580" y="568007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36"/>
          <p:cNvSpPr txBox="1"/>
          <p:nvPr/>
        </p:nvSpPr>
        <p:spPr>
          <a:xfrm>
            <a:off x="2246630" y="3340735"/>
            <a:ext cx="447675" cy="460375"/>
          </a:xfrm>
          <a:prstGeom prst="rect">
            <a:avLst/>
          </a:prstGeom>
          <a:noFill/>
        </p:spPr>
        <p:txBody>
          <a:bodyPr wrap="none" rtlCol="0">
            <a:spAutoFit/>
          </a:bodyPr>
          <a:p>
            <a:r>
              <a:rPr lang="pt-BR" sz="2400" dirty="0" smtClean="0"/>
              <a:t>C</a:t>
            </a:r>
            <a:r>
              <a:rPr lang="pt-BR" sz="2400" baseline="-25000" dirty="0" smtClean="0"/>
              <a:t>P</a:t>
            </a:r>
            <a:endParaRPr lang="pt-BR" sz="2400" baseline="-25000" dirty="0" smtClean="0"/>
          </a:p>
        </p:txBody>
      </p:sp>
      <p:cxnSp>
        <p:nvCxnSpPr>
          <p:cNvPr id="20" name="Conector Reto 19"/>
          <p:cNvCxnSpPr/>
          <p:nvPr/>
        </p:nvCxnSpPr>
        <p:spPr>
          <a:xfrm flipH="1" flipV="1">
            <a:off x="1682115" y="1771015"/>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flipV="1">
            <a:off x="1685925" y="567817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Espaço Reservado para Conteúdo 2"/>
          <p:cNvSpPr txBox="1"/>
          <p:nvPr/>
        </p:nvSpPr>
        <p:spPr>
          <a:xfrm>
            <a:off x="4452620" y="1614170"/>
            <a:ext cx="6001385" cy="315468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L, r e C</a:t>
            </a:r>
            <a:r>
              <a:rPr lang="pt-BR" sz="2400" b="1" baseline="-25000" dirty="0" smtClean="0">
                <a:solidFill>
                  <a:schemeClr val="tx1"/>
                </a:solidFill>
                <a:latin typeface="Comic Sans MS" panose="030F0702030302020204" pitchFamily="66" charset="0"/>
                <a:cs typeface="Comic Sans MS" panose="030F0702030302020204" pitchFamily="66" charset="0"/>
              </a:rPr>
              <a:t>S </a:t>
            </a:r>
            <a:r>
              <a:rPr lang="pt-BR" sz="2400" b="1" dirty="0" smtClean="0">
                <a:solidFill>
                  <a:schemeClr val="tx1"/>
                </a:solidFill>
                <a:latin typeface="Comic Sans MS" panose="030F0702030302020204" pitchFamily="66" charset="0"/>
                <a:cs typeface="Comic Sans MS" panose="030F0702030302020204" pitchFamily="66" charset="0"/>
              </a:rPr>
              <a:t>são devido ao cristal propriamente dito</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L esta na faixa de Henrys</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C</a:t>
            </a:r>
            <a:r>
              <a:rPr lang="pt-BR" sz="2400" b="1" baseline="-25000" dirty="0" smtClean="0">
                <a:solidFill>
                  <a:schemeClr val="tx1"/>
                </a:solidFill>
                <a:latin typeface="Comic Sans MS" panose="030F0702030302020204" pitchFamily="66" charset="0"/>
                <a:cs typeface="Comic Sans MS" panose="030F0702030302020204" pitchFamily="66" charset="0"/>
              </a:rPr>
              <a:t>S </a:t>
            </a:r>
            <a:r>
              <a:rPr lang="pt-BR" sz="2400" b="1" dirty="0" smtClean="0">
                <a:solidFill>
                  <a:schemeClr val="tx1"/>
                </a:solidFill>
                <a:latin typeface="Comic Sans MS" panose="030F0702030302020204" pitchFamily="66" charset="0"/>
                <a:cs typeface="Comic Sans MS" panose="030F0702030302020204" pitchFamily="66" charset="0"/>
              </a:rPr>
              <a:t> é de fF</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r tem valor de alguns kOhms</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C</a:t>
            </a:r>
            <a:r>
              <a:rPr lang="pt-BR" sz="2400" b="1" baseline="-25000" dirty="0" smtClean="0">
                <a:solidFill>
                  <a:schemeClr val="tx1"/>
                </a:solidFill>
                <a:latin typeface="Comic Sans MS" panose="030F0702030302020204" pitchFamily="66" charset="0"/>
                <a:cs typeface="Comic Sans MS" panose="030F0702030302020204" pitchFamily="66" charset="0"/>
              </a:rPr>
              <a:t>P </a:t>
            </a:r>
            <a:r>
              <a:rPr lang="pt-BR" sz="2400" b="1" dirty="0" smtClean="0">
                <a:solidFill>
                  <a:schemeClr val="tx1"/>
                </a:solidFill>
                <a:latin typeface="Comic Sans MS" panose="030F0702030302020204" pitchFamily="66" charset="0"/>
                <a:cs typeface="Comic Sans MS" panose="030F0702030302020204" pitchFamily="66" charset="0"/>
              </a:rPr>
              <a:t>é devido as placas dos terminais </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Fator de qualidade:</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3" name="Caixa de Texto 5"/>
              <p:cNvSpPr txBox="1"/>
              <p:nvPr/>
            </p:nvSpPr>
            <p:spPr>
              <a:xfrm>
                <a:off x="2946400" y="4853305"/>
                <a:ext cx="8568690" cy="7264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𝑄</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𝜋</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𝑒𝑛𝑒𝑟𝑔𝑖𝑎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á</m:t>
                          </m:r>
                          <m:r>
                            <a:rPr lang="en-US" altLang="pt-BR" sz="2000" i="1">
                              <a:latin typeface="Cambria Math" panose="02040503050406030204" pitchFamily="18" charset="0"/>
                              <a:cs typeface="Cambria Math" panose="02040503050406030204" pitchFamily="18" charset="0"/>
                            </a:rPr>
                            <m:t>𝑥𝑖𝑚𝑎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𝑎𝑟𝑚𝑎𝑧𝑒𝑛𝑎𝑑𝑎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𝑛𝑜</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𝑖𝑛𝑑𝑢𝑡𝑜𝑟</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𝑜𝑢</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𝑛𝑜𝑠</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𝑐𝑎𝑝</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num>
                        <m:den>
                          <m:r>
                            <a:rPr lang="en-US" altLang="pt-BR" sz="2000" i="1">
                              <a:latin typeface="Cambria Math" panose="02040503050406030204" pitchFamily="18" charset="0"/>
                              <a:cs typeface="Cambria Math" panose="02040503050406030204" pitchFamily="18" charset="0"/>
                            </a:rPr>
                            <m:t>𝑒𝑛𝑒𝑟𝑔𝑖𝑎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𝑑𝑖𝑠𝑠𝑖𝑝𝑎𝑑𝑎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𝑒𝑚</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𝑢𝑚</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𝑐𝑖𝑐𝑙𝑜</m:t>
                          </m:r>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𝑟</m:t>
                              </m:r>
                            </m:sub>
                          </m:sSub>
                          <m:r>
                            <a:rPr lang="en-US" altLang="pt-BR" sz="2000" i="1">
                              <a:latin typeface="Cambria Math" panose="02040503050406030204" pitchFamily="18" charset="0"/>
                              <a:cs typeface="Cambria Math" panose="02040503050406030204" pitchFamily="18" charset="0"/>
                            </a:rPr>
                            <m:t>𝐿</m:t>
                          </m:r>
                        </m:num>
                        <m:den>
                          <m:r>
                            <a:rPr lang="en-US" altLang="pt-BR" sz="2000" i="1">
                              <a:latin typeface="Cambria Math" panose="02040503050406030204" pitchFamily="18" charset="0"/>
                              <a:cs typeface="Cambria Math" panose="02040503050406030204" pitchFamily="18" charset="0"/>
                            </a:rPr>
                            <m:t>𝑟</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3" name="Caixa de Texto 5"/>
              <p:cNvSpPr txBox="1">
                <a:spLocks noRot="1" noChangeAspect="1" noMove="1" noResize="1" noEditPoints="1" noAdjustHandles="1" noChangeArrowheads="1" noChangeShapeType="1" noTextEdit="1"/>
              </p:cNvSpPr>
              <p:nvPr/>
            </p:nvSpPr>
            <p:spPr>
              <a:xfrm>
                <a:off x="2946400" y="4853305"/>
                <a:ext cx="8568690" cy="726440"/>
              </a:xfrm>
              <a:prstGeom prst="rect">
                <a:avLst/>
              </a:prstGeom>
              <a:blipFill rotWithShape="1">
                <a:blip r:embed="rId1"/>
                <a:stretch>
                  <a:fillRect t="-244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 de Texto 5"/>
              <p:cNvSpPr txBox="1"/>
              <p:nvPr/>
            </p:nvSpPr>
            <p:spPr>
              <a:xfrm>
                <a:off x="3322320" y="5892165"/>
                <a:ext cx="393128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𝑟</m:t>
                          </m:r>
                        </m:sub>
                      </m:sSub>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𝑓𝑟𝑒𝑞𝑢𝑒𝑛𝑐𝑖𝑎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𝑑𝑒</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𝑟𝑒</m:t>
                      </m:r>
                      <m:r>
                        <a:rPr lang="en-US" altLang="pt-BR" sz="2000" i="1">
                          <a:latin typeface="Cambria Math" panose="02040503050406030204" pitchFamily="18" charset="0"/>
                          <a:cs typeface="Cambria Math" panose="02040503050406030204" pitchFamily="18" charset="0"/>
                        </a:rPr>
                        <m:t>𝑠𝑠𝑜𝑛𝑎𝑛𝑐𝑖𝑎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𝑜𝑛𝑑𝑒</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𝑖𝑚𝑝𝑒𝑑𝑎𝑛𝑐𝑖𝑎</m:t>
                      </m:r>
                      <m:r>
                        <a:rPr lang="en-US" altLang="pt-BR" sz="2000" i="1">
                          <a:latin typeface="Cambria Math" panose="02040503050406030204" pitchFamily="18" charset="0"/>
                          <a:cs typeface="Cambria Math" panose="02040503050406030204" pitchFamily="18" charset="0"/>
                        </a:rPr>
                        <m:t> é </m:t>
                      </m:r>
                      <m:r>
                        <a:rPr lang="en-US" altLang="pt-BR" sz="2000" i="1">
                          <a:latin typeface="Cambria Math" panose="02040503050406030204" pitchFamily="18" charset="0"/>
                          <a:cs typeface="Cambria Math" panose="02040503050406030204" pitchFamily="18" charset="0"/>
                        </a:rPr>
                        <m:t>𝑟𝑒𝑎𝑙</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 </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3322320" y="5892165"/>
                <a:ext cx="3931285" cy="398780"/>
              </a:xfrm>
              <a:prstGeom prst="rect">
                <a:avLst/>
              </a:prstGeom>
              <a:blipFill rotWithShape="1">
                <a:blip r:embed="rId2"/>
                <a:stretch>
                  <a:fillRect t="-4459" r="-72121"/>
                </a:stretch>
              </a:blipFill>
              <a:ln w="38100">
                <a:noFill/>
              </a:ln>
            </p:spPr>
            <p:txBody>
              <a:bodyPr/>
              <a:lstStyle/>
              <a:p>
                <a:r>
                  <a:rPr lang="pt-BR" altLang="en-US">
                    <a:noFill/>
                  </a:rPr>
                  <a:t> </a:t>
                </a:r>
              </a:p>
            </p:txBody>
          </p:sp>
        </mc:Fallback>
      </mc:AlternateContent>
      <p:grpSp>
        <p:nvGrpSpPr>
          <p:cNvPr id="34" name="Grupo 33"/>
          <p:cNvGrpSpPr/>
          <p:nvPr/>
        </p:nvGrpSpPr>
        <p:grpSpPr>
          <a:xfrm>
            <a:off x="3107690" y="2858135"/>
            <a:ext cx="409575" cy="799465"/>
            <a:chOff x="4560" y="3525"/>
            <a:chExt cx="645" cy="1259"/>
          </a:xfrm>
        </p:grpSpPr>
        <p:sp>
          <p:nvSpPr>
            <p:cNvPr id="26" name="Retângulo 25"/>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0" name="Conector Reto 29"/>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H="1" flipV="1">
              <a:off x="4880"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H="1" flipV="1">
              <a:off x="489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1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864870" y="431165"/>
            <a:ext cx="9554845" cy="75882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7" name="CaixaDeTexto 6"/>
          <p:cNvSpPr txBox="1"/>
          <p:nvPr/>
        </p:nvSpPr>
        <p:spPr>
          <a:xfrm>
            <a:off x="627380" y="2413000"/>
            <a:ext cx="314325" cy="461645"/>
          </a:xfrm>
          <a:prstGeom prst="rect">
            <a:avLst/>
          </a:prstGeom>
          <a:noFill/>
        </p:spPr>
        <p:txBody>
          <a:bodyPr wrap="none" rtlCol="0">
            <a:spAutoFit/>
          </a:bodyPr>
          <a:p>
            <a:r>
              <a:rPr lang="pt-BR" sz="2400" dirty="0"/>
              <a:t>L</a:t>
            </a:r>
            <a:endParaRPr lang="pt-BR" sz="2400" dirty="0"/>
          </a:p>
        </p:txBody>
      </p:sp>
      <p:cxnSp>
        <p:nvCxnSpPr>
          <p:cNvPr id="16" name="Conector Reto 15"/>
          <p:cNvCxnSpPr/>
          <p:nvPr/>
        </p:nvCxnSpPr>
        <p:spPr>
          <a:xfrm>
            <a:off x="1047115" y="331660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930551" y="198948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 name="Forma livre 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35" name="Grupo 34"/>
          <p:cNvGrpSpPr/>
          <p:nvPr/>
        </p:nvGrpSpPr>
        <p:grpSpPr>
          <a:xfrm rot="16200000">
            <a:off x="422910" y="4735195"/>
            <a:ext cx="1240790" cy="22606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7" name="CaixaDeTexto 36"/>
          <p:cNvSpPr txBox="1"/>
          <p:nvPr/>
        </p:nvSpPr>
        <p:spPr>
          <a:xfrm>
            <a:off x="347980" y="3661410"/>
            <a:ext cx="436245" cy="460375"/>
          </a:xfrm>
          <a:prstGeom prst="rect">
            <a:avLst/>
          </a:prstGeom>
          <a:noFill/>
        </p:spPr>
        <p:txBody>
          <a:bodyPr wrap="none" rtlCol="0">
            <a:spAutoFit/>
          </a:bodyPr>
          <a:p>
            <a:r>
              <a:rPr lang="pt-BR" sz="2400" dirty="0" smtClean="0"/>
              <a:t>C</a:t>
            </a:r>
            <a:r>
              <a:rPr lang="pt-BR" sz="2400" baseline="-25000" dirty="0" smtClean="0"/>
              <a:t>S</a:t>
            </a:r>
            <a:endParaRPr lang="pt-BR" sz="2400" baseline="-25000" dirty="0" smtClean="0"/>
          </a:p>
        </p:txBody>
      </p:sp>
      <p:grpSp>
        <p:nvGrpSpPr>
          <p:cNvPr id="38" name="Grupo 37"/>
          <p:cNvGrpSpPr/>
          <p:nvPr/>
        </p:nvGrpSpPr>
        <p:grpSpPr>
          <a:xfrm rot="5400000">
            <a:off x="571500" y="380873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 name="CaixaDeTexto 43"/>
          <p:cNvSpPr txBox="1"/>
          <p:nvPr/>
        </p:nvSpPr>
        <p:spPr>
          <a:xfrm>
            <a:off x="627380" y="4616450"/>
            <a:ext cx="288925" cy="460375"/>
          </a:xfrm>
          <a:prstGeom prst="rect">
            <a:avLst/>
          </a:prstGeom>
          <a:noFill/>
        </p:spPr>
        <p:txBody>
          <a:bodyPr wrap="none" rtlCol="0">
            <a:spAutoFit/>
          </a:bodyPr>
          <a:p>
            <a:r>
              <a:rPr lang="pt-BR" sz="2400" dirty="0"/>
              <a:t>r</a:t>
            </a:r>
            <a:endParaRPr lang="pt-BR" sz="2400" dirty="0"/>
          </a:p>
        </p:txBody>
      </p:sp>
      <p:cxnSp>
        <p:nvCxnSpPr>
          <p:cNvPr id="27" name="Conector Reto 26"/>
          <p:cNvCxnSpPr/>
          <p:nvPr/>
        </p:nvCxnSpPr>
        <p:spPr>
          <a:xfrm flipH="1" flipV="1">
            <a:off x="1062990" y="177546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rot="5400000">
            <a:off x="1553845" y="3353435"/>
            <a:ext cx="928370" cy="482600"/>
            <a:chOff x="6583958" y="4229187"/>
            <a:chExt cx="756638" cy="371718"/>
          </a:xfrm>
        </p:grpSpPr>
        <p:cxnSp>
          <p:nvCxnSpPr>
            <p:cNvPr id="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Conector Reto 88"/>
          <p:cNvCxnSpPr/>
          <p:nvPr/>
        </p:nvCxnSpPr>
        <p:spPr>
          <a:xfrm flipH="1">
            <a:off x="1047115" y="177546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rot="16200000" flipH="1">
            <a:off x="1209675" y="258572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rot="16200000" flipH="1">
            <a:off x="1222375" y="466852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H="1">
            <a:off x="1043940" y="547052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36"/>
          <p:cNvSpPr txBox="1"/>
          <p:nvPr/>
        </p:nvSpPr>
        <p:spPr>
          <a:xfrm>
            <a:off x="2094230" y="3131185"/>
            <a:ext cx="447675" cy="460375"/>
          </a:xfrm>
          <a:prstGeom prst="rect">
            <a:avLst/>
          </a:prstGeom>
          <a:noFill/>
        </p:spPr>
        <p:txBody>
          <a:bodyPr wrap="none" rtlCol="0">
            <a:spAutoFit/>
          </a:bodyPr>
          <a:p>
            <a:r>
              <a:rPr lang="pt-BR" sz="2400" dirty="0" smtClean="0"/>
              <a:t>C</a:t>
            </a:r>
            <a:r>
              <a:rPr lang="pt-BR" sz="2400" baseline="-25000" dirty="0" smtClean="0"/>
              <a:t>P</a:t>
            </a:r>
            <a:endParaRPr lang="pt-BR" sz="2400" baseline="-25000" dirty="0" smtClean="0"/>
          </a:p>
        </p:txBody>
      </p:sp>
      <p:cxnSp>
        <p:nvCxnSpPr>
          <p:cNvPr id="20" name="Conector Reto 19"/>
          <p:cNvCxnSpPr/>
          <p:nvPr/>
        </p:nvCxnSpPr>
        <p:spPr>
          <a:xfrm flipH="1" flipV="1">
            <a:off x="1529715" y="1561465"/>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flipV="1">
            <a:off x="1533525" y="546862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Espaço Reservado para Conteúdo 2"/>
          <p:cNvSpPr txBox="1"/>
          <p:nvPr/>
        </p:nvSpPr>
        <p:spPr>
          <a:xfrm>
            <a:off x="2761615" y="1202055"/>
            <a:ext cx="9147175" cy="234950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Uma caracteristica importante de um cristal é o fator de qualidade que chega a valores acima de 1000. Isso garante uma boa precisão nas frequencias.</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Impedancia do cristal</a:t>
            </a:r>
            <a:endParaRPr lang="pt-BR"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3" name="Caixa de Texto 5"/>
              <p:cNvSpPr txBox="1"/>
              <p:nvPr/>
            </p:nvSpPr>
            <p:spPr>
              <a:xfrm>
                <a:off x="3274695" y="3428365"/>
                <a:ext cx="443420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𝑍</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𝑠</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𝑃</m:t>
                              </m:r>
                            </m:sub>
                          </m:sSub>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23" name="Caixa de Texto 5"/>
              <p:cNvSpPr txBox="1">
                <a:spLocks noRot="1" noChangeAspect="1" noMove="1" noResize="1" noEditPoints="1" noAdjustHandles="1" noChangeArrowheads="1" noChangeShapeType="1" noTextEdit="1"/>
              </p:cNvSpPr>
              <p:nvPr/>
            </p:nvSpPr>
            <p:spPr>
              <a:xfrm>
                <a:off x="3274695" y="3428365"/>
                <a:ext cx="4434205" cy="840740"/>
              </a:xfrm>
              <a:prstGeom prst="rect">
                <a:avLst/>
              </a:prstGeom>
              <a:blipFill rotWithShape="1">
                <a:blip r:embed="rId1"/>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3018155" y="4328795"/>
                <a:ext cx="4384040" cy="119126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𝑍</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𝑟</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up>
                              <m:r>
                                <a:rPr lang="en-US" altLang="pt-BR" sz="2400" i="1">
                                  <a:latin typeface="Cambria Math" panose="02040503050406030204" pitchFamily="18" charset="0"/>
                                  <a:cs typeface="Cambria Math" panose="02040503050406030204" pitchFamily="18" charset="0"/>
                                </a:rPr>
                                <m:t>2</m:t>
                              </m:r>
                            </m:sup>
                          </m:sSubSup>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𝑟</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up>
                              <m:r>
                                <a:rPr lang="en-US" altLang="pt-BR" sz="2400" i="1">
                                  <a:latin typeface="Cambria Math" panose="02040503050406030204" pitchFamily="18" charset="0"/>
                                  <a:cs typeface="Cambria Math" panose="02040503050406030204" pitchFamily="18" charset="0"/>
                                </a:rPr>
                                <m:t>2</m:t>
                              </m:r>
                            </m:sup>
                          </m:sSubSup>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018155" y="4328795"/>
                <a:ext cx="4384040" cy="1191260"/>
              </a:xfrm>
              <a:prstGeom prst="rect">
                <a:avLst/>
              </a:prstGeom>
              <a:blipFill rotWithShape="1">
                <a:blip r:embed="rId2"/>
                <a:stretch>
                  <a:fillRect t="-25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13"/>
              <p:cNvSpPr txBox="1"/>
              <p:nvPr/>
            </p:nvSpPr>
            <p:spPr>
              <a:xfrm>
                <a:off x="2760345" y="5490845"/>
                <a:ext cx="1977390"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𝑠</m:t>
                                  </m:r>
                                </m:sub>
                              </m:sSub>
                              <m:r>
                                <a:rPr lang="en-US" altLang="pt-BR" sz="2400" i="1">
                                  <a:latin typeface="Cambria Math" panose="02040503050406030204" pitchFamily="18" charset="0"/>
                                  <a:cs typeface="Cambria Math" panose="02040503050406030204" pitchFamily="18" charset="0"/>
                                </a:rPr>
                                <m:t>𝐿</m:t>
                              </m:r>
                            </m:den>
                          </m:f>
                        </m:e>
                      </m:rad>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2760345" y="5490845"/>
                <a:ext cx="1977390" cy="1176655"/>
              </a:xfrm>
              <a:prstGeom prst="rect">
                <a:avLst/>
              </a:prstGeom>
              <a:blipFill rotWithShape="1">
                <a:blip r:embed="rId3"/>
                <a:stretch>
                  <a:fillRect t="-2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14"/>
              <p:cNvSpPr txBox="1"/>
              <p:nvPr/>
            </p:nvSpPr>
            <p:spPr>
              <a:xfrm>
                <a:off x="7294245" y="5520055"/>
                <a:ext cx="3272155"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𝑃</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𝑠</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𝑃</m:t>
                                  </m:r>
                                </m:sub>
                              </m:sSub>
                              <m:r>
                                <a:rPr lang="en-US" altLang="pt-BR" sz="2400" i="1">
                                  <a:latin typeface="Cambria Math" panose="02040503050406030204" pitchFamily="18" charset="0"/>
                                  <a:cs typeface="Cambria Math" panose="02040503050406030204" pitchFamily="18" charset="0"/>
                                </a:rPr>
                                <m:t>𝐿</m:t>
                              </m:r>
                            </m:den>
                          </m:f>
                        </m:e>
                      </m:rad>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7294245" y="5520055"/>
                <a:ext cx="3272155" cy="1176655"/>
              </a:xfrm>
              <a:prstGeom prst="rect">
                <a:avLst/>
              </a:prstGeom>
              <a:blipFill rotWithShape="1">
                <a:blip r:embed="rId4"/>
                <a:stretch>
                  <a:fillRect t="-2590"/>
                </a:stretch>
              </a:blipFill>
              <a:ln w="38100">
                <a:noFill/>
              </a:ln>
            </p:spPr>
            <p:txBody>
              <a:bodyPr/>
              <a:lstStyle/>
              <a:p>
                <a:r>
                  <a:rPr lang="pt-BR" altLang="en-US">
                    <a:noFill/>
                  </a:rPr>
                  <a:t> </a:t>
                </a:r>
              </a:p>
            </p:txBody>
          </p:sp>
        </mc:Fallback>
      </mc:AlternateContent>
    </p:spTree>
  </p:cSld>
  <p:clrMapOvr>
    <a:masterClrMapping/>
  </p:clrMapOvr>
</p:sld>
</file>

<file path=ppt/slides/slide1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800100" y="461645"/>
            <a:ext cx="5035550" cy="75882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7" name="CaixaDeTexto 6"/>
          <p:cNvSpPr txBox="1"/>
          <p:nvPr/>
        </p:nvSpPr>
        <p:spPr>
          <a:xfrm>
            <a:off x="627380" y="2413000"/>
            <a:ext cx="314325" cy="461645"/>
          </a:xfrm>
          <a:prstGeom prst="rect">
            <a:avLst/>
          </a:prstGeom>
          <a:noFill/>
        </p:spPr>
        <p:txBody>
          <a:bodyPr wrap="none" rtlCol="0">
            <a:spAutoFit/>
          </a:bodyPr>
          <a:p>
            <a:r>
              <a:rPr lang="pt-BR" sz="2400" dirty="0"/>
              <a:t>L</a:t>
            </a:r>
            <a:endParaRPr lang="pt-BR" sz="2400" dirty="0"/>
          </a:p>
        </p:txBody>
      </p:sp>
      <p:cxnSp>
        <p:nvCxnSpPr>
          <p:cNvPr id="16" name="Conector Reto 15"/>
          <p:cNvCxnSpPr/>
          <p:nvPr/>
        </p:nvCxnSpPr>
        <p:spPr>
          <a:xfrm>
            <a:off x="1047115" y="331660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930551" y="198948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 name="Forma livre 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35" name="Grupo 34"/>
          <p:cNvGrpSpPr/>
          <p:nvPr/>
        </p:nvGrpSpPr>
        <p:grpSpPr>
          <a:xfrm rot="16200000">
            <a:off x="422910" y="4735195"/>
            <a:ext cx="1240790" cy="22606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7" name="CaixaDeTexto 36"/>
          <p:cNvSpPr txBox="1"/>
          <p:nvPr/>
        </p:nvSpPr>
        <p:spPr>
          <a:xfrm>
            <a:off x="347980" y="3661410"/>
            <a:ext cx="436245" cy="460375"/>
          </a:xfrm>
          <a:prstGeom prst="rect">
            <a:avLst/>
          </a:prstGeom>
          <a:noFill/>
        </p:spPr>
        <p:txBody>
          <a:bodyPr wrap="none" rtlCol="0">
            <a:spAutoFit/>
          </a:bodyPr>
          <a:p>
            <a:r>
              <a:rPr lang="pt-BR" sz="2400" dirty="0" smtClean="0"/>
              <a:t>C</a:t>
            </a:r>
            <a:r>
              <a:rPr lang="pt-BR" sz="2400" baseline="-25000" dirty="0" smtClean="0"/>
              <a:t>S</a:t>
            </a:r>
            <a:endParaRPr lang="pt-BR" sz="2400" baseline="-25000" dirty="0" smtClean="0"/>
          </a:p>
        </p:txBody>
      </p:sp>
      <p:grpSp>
        <p:nvGrpSpPr>
          <p:cNvPr id="38" name="Grupo 37"/>
          <p:cNvGrpSpPr/>
          <p:nvPr/>
        </p:nvGrpSpPr>
        <p:grpSpPr>
          <a:xfrm rot="5400000">
            <a:off x="571500" y="380873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 name="CaixaDeTexto 43"/>
          <p:cNvSpPr txBox="1"/>
          <p:nvPr/>
        </p:nvSpPr>
        <p:spPr>
          <a:xfrm>
            <a:off x="627380" y="4616450"/>
            <a:ext cx="288925" cy="460375"/>
          </a:xfrm>
          <a:prstGeom prst="rect">
            <a:avLst/>
          </a:prstGeom>
          <a:noFill/>
        </p:spPr>
        <p:txBody>
          <a:bodyPr wrap="none" rtlCol="0">
            <a:spAutoFit/>
          </a:bodyPr>
          <a:p>
            <a:r>
              <a:rPr lang="pt-BR" sz="2400" dirty="0"/>
              <a:t>r</a:t>
            </a:r>
            <a:endParaRPr lang="pt-BR" sz="2400" dirty="0"/>
          </a:p>
        </p:txBody>
      </p:sp>
      <p:cxnSp>
        <p:nvCxnSpPr>
          <p:cNvPr id="27" name="Conector Reto 26"/>
          <p:cNvCxnSpPr/>
          <p:nvPr/>
        </p:nvCxnSpPr>
        <p:spPr>
          <a:xfrm flipH="1" flipV="1">
            <a:off x="1062990" y="177546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rot="5400000">
            <a:off x="1553845" y="3353435"/>
            <a:ext cx="928370" cy="482600"/>
            <a:chOff x="6583958" y="4229187"/>
            <a:chExt cx="756638" cy="371718"/>
          </a:xfrm>
        </p:grpSpPr>
        <p:cxnSp>
          <p:nvCxnSpPr>
            <p:cNvPr id="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Conector Reto 88"/>
          <p:cNvCxnSpPr/>
          <p:nvPr/>
        </p:nvCxnSpPr>
        <p:spPr>
          <a:xfrm flipH="1">
            <a:off x="1047115" y="177546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rot="16200000" flipH="1">
            <a:off x="1209675" y="258572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rot="16200000" flipH="1">
            <a:off x="1222375" y="466852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H="1">
            <a:off x="1043940" y="547052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36"/>
          <p:cNvSpPr txBox="1"/>
          <p:nvPr/>
        </p:nvSpPr>
        <p:spPr>
          <a:xfrm>
            <a:off x="2094230" y="3131185"/>
            <a:ext cx="447675" cy="460375"/>
          </a:xfrm>
          <a:prstGeom prst="rect">
            <a:avLst/>
          </a:prstGeom>
          <a:noFill/>
        </p:spPr>
        <p:txBody>
          <a:bodyPr wrap="none" rtlCol="0">
            <a:spAutoFit/>
          </a:bodyPr>
          <a:p>
            <a:r>
              <a:rPr lang="pt-BR" sz="2400" dirty="0" smtClean="0"/>
              <a:t>C</a:t>
            </a:r>
            <a:r>
              <a:rPr lang="pt-BR" sz="2400" baseline="-25000" dirty="0" smtClean="0"/>
              <a:t>P</a:t>
            </a:r>
            <a:endParaRPr lang="pt-BR" sz="2400" baseline="-25000" dirty="0" smtClean="0"/>
          </a:p>
        </p:txBody>
      </p:sp>
      <p:cxnSp>
        <p:nvCxnSpPr>
          <p:cNvPr id="20" name="Conector Reto 19"/>
          <p:cNvCxnSpPr/>
          <p:nvPr/>
        </p:nvCxnSpPr>
        <p:spPr>
          <a:xfrm flipH="1" flipV="1">
            <a:off x="1529715" y="1561465"/>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flipV="1">
            <a:off x="1533525" y="546862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Espaço Reservado para Conteúdo 2"/>
              <p:cNvSpPr txBox="1"/>
              <p:nvPr/>
            </p:nvSpPr>
            <p:spPr>
              <a:xfrm>
                <a:off x="3148965" y="2337435"/>
                <a:ext cx="8279765" cy="419608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a impedancia tem:</a:t>
                </a:r>
                <a:endParaRPr lang="pt-BR" b="1" dirty="0" smtClean="0">
                  <a:solidFill>
                    <a:schemeClr val="tx1"/>
                  </a:solidFill>
                  <a:latin typeface="Comic Sans MS" panose="030F0702030302020204" pitchFamily="66" charset="0"/>
                  <a:cs typeface="Comic Sans MS" panose="030F0702030302020204" pitchFamily="66" charset="0"/>
                </a:endParaRPr>
              </a:p>
              <a:p>
                <a:pPr lvl="1"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um polo em 0,0</a:t>
                </a:r>
                <a:endParaRPr lang="pt-BR" b="1" dirty="0" smtClean="0">
                  <a:solidFill>
                    <a:schemeClr val="tx1"/>
                  </a:solidFill>
                  <a:latin typeface="Comic Sans MS" panose="030F0702030302020204" pitchFamily="66" charset="0"/>
                  <a:cs typeface="Comic Sans MS" panose="030F0702030302020204" pitchFamily="66" charset="0"/>
                </a:endParaRPr>
              </a:p>
              <a:p>
                <a:pPr lvl="1"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dois polos (conjugados)(</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𝑛</m:t>
                        </m:r>
                      </m:sub>
                    </m:sSub>
                  </m:oMath>
                </a14:m>
                <a:r>
                  <a:rPr lang="pt-BR" altLang="en-US">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r>
                  <a:rPr lang="pt-BR" altLang="en-US" b="1">
                    <a:latin typeface="Comic Sans MS" panose="030F0702030302020204" pitchFamily="66" charset="0"/>
                    <a:ea typeface="MS Mincho" charset="0"/>
                    <a:cs typeface="Comic Sans MS" panose="030F0702030302020204" pitchFamily="66" charset="0"/>
                  </a:rPr>
                  <a:t>)</a:t>
                </a:r>
                <a:endParaRPr lang="pt-BR" b="1" dirty="0" smtClean="0">
                  <a:solidFill>
                    <a:schemeClr val="tx1"/>
                  </a:solidFill>
                  <a:latin typeface="Comic Sans MS" panose="030F0702030302020204" pitchFamily="66" charset="0"/>
                  <a:cs typeface="Comic Sans MS" panose="030F0702030302020204" pitchFamily="66" charset="0"/>
                </a:endParaRPr>
              </a:p>
              <a:p>
                <a:pPr lvl="1"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dois zeros (conjugado)(</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𝑛</m:t>
                        </m:r>
                      </m:sub>
                    </m:sSub>
                  </m:oMath>
                </a14:m>
                <a:r>
                  <a:rPr lang="pt-BR" altLang="en-US">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altLang="en-US" b="1">
                    <a:latin typeface="Comic Sans MS" panose="030F0702030302020204" pitchFamily="66" charset="0"/>
                    <a:cs typeface="Comic Sans MS" panose="030F0702030302020204" pitchFamily="66" charset="0"/>
                  </a:rPr>
                  <a:t>)</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lvl="0"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o valor de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r>
                  <a:rPr lang="pt-BR" b="1" dirty="0" smtClean="0">
                    <a:solidFill>
                      <a:schemeClr val="tx1"/>
                    </a:solidFill>
                    <a:latin typeface="Comic Sans MS" panose="030F0702030302020204" pitchFamily="66" charset="0"/>
                    <a:cs typeface="Comic Sans MS" panose="030F0702030302020204" pitchFamily="66" charset="0"/>
                  </a:rPr>
                  <a:t> é menor do que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endParaRPr lang="en-US" altLang="pt-BR" i="1">
                  <a:latin typeface="Cambria Math" panose="02040503050406030204" pitchFamily="18" charset="0"/>
                  <a:cs typeface="Cambria Math" panose="02040503050406030204" pitchFamily="18" charset="0"/>
                </a:endParaRPr>
              </a:p>
              <a:p>
                <a:pPr lvl="0" algn="l">
                  <a:buFont typeface="Wingdings" panose="05000000000000000000" charset="0"/>
                  <a:buChar char="ü"/>
                </a:pPr>
                <a:r>
                  <a:rPr lang="en-US" altLang="pt-BR" i="1">
                    <a:latin typeface="Cambria Math" panose="02040503050406030204" pitchFamily="18" charset="0"/>
                    <a:cs typeface="Cambria Math" panose="02040503050406030204" pitchFamily="18" charset="0"/>
                  </a:rPr>
                  <a:t> </a:t>
                </a:r>
                <a:r>
                  <a:rPr lang="pt-BR" b="1" dirty="0" smtClean="0">
                    <a:solidFill>
                      <a:schemeClr val="tx1"/>
                    </a:solidFill>
                    <a:latin typeface="Comic Sans MS" panose="030F0702030302020204" pitchFamily="66" charset="0"/>
                    <a:cs typeface="Comic Sans MS" panose="030F0702030302020204" pitchFamily="66" charset="0"/>
                  </a:rPr>
                  <a:t>Nos cristais normamente temos </a:t>
                </a:r>
                <a:endParaRPr lang="pt-BR" b="1" dirty="0" smtClean="0">
                  <a:solidFill>
                    <a:schemeClr val="tx1"/>
                  </a:solidFill>
                  <a:latin typeface="Comic Sans MS" panose="030F0702030302020204" pitchFamily="66" charset="0"/>
                  <a:cs typeface="Comic Sans MS" panose="030F0702030302020204" pitchFamily="66" charset="0"/>
                </a:endParaRPr>
              </a:p>
              <a:p>
                <a:pPr lvl="1"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dois zeros conjugados próximos de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lvl="1"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dois polos conjugados próximos de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lvl="0"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a frequencia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𝑟</m:t>
                        </m:r>
                      </m:sub>
                    </m:sSub>
                  </m:oMath>
                </a14:m>
                <a:r>
                  <a:rPr lang="pt-BR" b="1" dirty="0" smtClean="0">
                    <a:solidFill>
                      <a:schemeClr val="tx1"/>
                    </a:solidFill>
                    <a:latin typeface="Comic Sans MS" panose="030F0702030302020204" pitchFamily="66" charset="0"/>
                    <a:cs typeface="Comic Sans MS" panose="030F0702030302020204" pitchFamily="66" charset="0"/>
                  </a:rPr>
                  <a:t> esta entre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r>
                  <a:rPr lang="pt-BR" b="1" dirty="0" smtClean="0">
                    <a:solidFill>
                      <a:schemeClr val="tx1"/>
                    </a:solidFill>
                    <a:latin typeface="Comic Sans MS" panose="030F0702030302020204" pitchFamily="66" charset="0"/>
                    <a:cs typeface="Comic Sans MS" panose="030F0702030302020204" pitchFamily="66" charset="0"/>
                  </a:rPr>
                  <a:t> 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22" name="Espaço Reservado para Conteúdo 2"/>
              <p:cNvSpPr txBox="1">
                <a:spLocks noRot="1" noChangeAspect="1" noMove="1" noResize="1" noEditPoints="1" noAdjustHandles="1" noChangeArrowheads="1" noChangeShapeType="1" noTextEdit="1"/>
              </p:cNvSpPr>
              <p:nvPr/>
            </p:nvSpPr>
            <p:spPr>
              <a:xfrm>
                <a:off x="3148965" y="2337435"/>
                <a:ext cx="8279765" cy="4196080"/>
              </a:xfrm>
              <a:prstGeom prst="rect">
                <a:avLst/>
              </a:prstGeom>
              <a:blipFill rotWithShape="1">
                <a:blip r:embed="rId1"/>
                <a:stretch>
                  <a:fillRect t="-57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503545" y="981075"/>
                <a:ext cx="4866005" cy="13747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𝑍</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𝑠</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𝑟</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𝑠</m:t>
                              </m:r>
                            </m:sub>
                            <m:sup>
                              <m:r>
                                <a:rPr lang="en-US" altLang="pt-BR" sz="2800" i="1">
                                  <a:latin typeface="Cambria Math" panose="02040503050406030204" pitchFamily="18" charset="0"/>
                                  <a:cs typeface="Cambria Math" panose="02040503050406030204" pitchFamily="18" charset="0"/>
                                </a:rPr>
                                <m:t>2</m:t>
                              </m:r>
                            </m:sup>
                          </m:sSubSup>
                        </m:num>
                        <m:den>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cs typeface="Cambria Math" panose="02040503050406030204" pitchFamily="18" charset="0"/>
                            </a:rPr>
                            <m:t>2</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𝑟</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𝑝</m:t>
                              </m:r>
                            </m:sub>
                            <m:sup>
                              <m:r>
                                <a:rPr lang="en-US" altLang="pt-BR" sz="2800" i="1">
                                  <a:latin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503545" y="981075"/>
                <a:ext cx="4866005" cy="1374775"/>
              </a:xfrm>
              <a:prstGeom prst="rect">
                <a:avLst/>
              </a:prstGeom>
              <a:blipFill rotWithShape="1">
                <a:blip r:embed="rId2"/>
                <a:stretch>
                  <a:fillRect t="-3141"/>
                </a:stretch>
              </a:blipFill>
              <a:ln w="38100">
                <a:noFill/>
              </a:ln>
            </p:spPr>
            <p:txBody>
              <a:bodyPr/>
              <a:lstStyle/>
              <a:p>
                <a:r>
                  <a:rPr lang="pt-BR" altLang="en-US">
                    <a:noFill/>
                  </a:rPr>
                  <a:t> </a:t>
                </a:r>
              </a:p>
            </p:txBody>
          </p:sp>
        </mc:Fallback>
      </mc:AlternateContent>
    </p:spTree>
  </p:cSld>
  <p:clrMapOvr>
    <a:masterClrMapping/>
  </p:clrMapOvr>
</p:sld>
</file>

<file path=ppt/slides/slide1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916305" y="426085"/>
            <a:ext cx="9554845" cy="128270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Simulação da impedancia (AC)</a:t>
            </a:r>
            <a:endParaRPr lang="pt-BR" b="1" dirty="0" smtClean="0">
              <a:solidFill>
                <a:schemeClr val="tx1"/>
              </a:solidFill>
              <a:latin typeface="Comic Sans MS" panose="030F0702030302020204" pitchFamily="66" charset="0"/>
              <a:cs typeface="Comic Sans MS" panose="030F0702030302020204" pitchFamily="66" charset="0"/>
            </a:endParaRPr>
          </a:p>
        </p:txBody>
      </p:sp>
      <p:pic>
        <p:nvPicPr>
          <p:cNvPr id="4" name="Imagem 3" descr="Cristal"/>
          <p:cNvPicPr>
            <a:picLocks noChangeAspect="1"/>
          </p:cNvPicPr>
          <p:nvPr/>
        </p:nvPicPr>
        <p:blipFill>
          <a:blip r:embed="rId1"/>
          <a:srcRect l="31563" t="8860" r="47266" b="8860"/>
          <a:stretch>
            <a:fillRect/>
          </a:stretch>
        </p:blipFill>
        <p:spPr>
          <a:xfrm>
            <a:off x="1238250" y="1983740"/>
            <a:ext cx="4657090" cy="4149725"/>
          </a:xfrm>
          <a:prstGeom prst="rect">
            <a:avLst/>
          </a:prstGeom>
        </p:spPr>
      </p:pic>
      <mc:AlternateContent xmlns:mc="http://schemas.openxmlformats.org/markup-compatibility/2006">
        <mc:Choice xmlns:a14="http://schemas.microsoft.com/office/drawing/2010/main" Requires="a14">
          <p:sp>
            <p:nvSpPr>
              <p:cNvPr id="22" name="Espaço Reservado para Conteúdo 2"/>
              <p:cNvSpPr txBox="1"/>
              <p:nvPr/>
            </p:nvSpPr>
            <p:spPr>
              <a:xfrm>
                <a:off x="6323330" y="3193415"/>
                <a:ext cx="3469005" cy="118681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r>
                  <a:rPr lang="pt-BR" altLang="en-US">
                    <a:latin typeface="Cambria Math" panose="02040503050406030204" pitchFamily="18" charset="0"/>
                    <a:cs typeface="Cambria Math" panose="02040503050406030204" pitchFamily="18" charset="0"/>
                  </a:rPr>
                  <a:t>= </a:t>
                </a:r>
                <a:r>
                  <a:rPr lang="pt-BR" altLang="en-US">
                    <a:latin typeface="Comic Sans MS" panose="030F0702030302020204" pitchFamily="66" charset="0"/>
                    <a:cs typeface="Comic Sans MS" panose="030F0702030302020204" pitchFamily="66" charset="0"/>
                  </a:rPr>
                  <a:t>11.948 MHz </a:t>
                </a:r>
                <a:endParaRPr lang="pt-BR" altLang="en-US">
                  <a:latin typeface="Cambria Math" panose="02040503050406030204" pitchFamily="18" charset="0"/>
                  <a:cs typeface="Cambria Math" panose="02040503050406030204" pitchFamily="18" charset="0"/>
                </a:endParaRPr>
              </a:p>
              <a:p>
                <a:pPr algn="l"/>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r>
                      <a:rPr lang="en-US" altLang="pt-BR" i="1">
                        <a:latin typeface="Cambria Math" panose="02040503050406030204" pitchFamily="18" charset="0"/>
                        <a:cs typeface="Cambria Math" panose="02040503050406030204" pitchFamily="18" charset="0"/>
                      </a:rPr>
                      <m:t>=</m:t>
                    </m:r>
                  </m:oMath>
                </a14:m>
                <a:r>
                  <a:rPr lang="pt-BR" dirty="0" smtClean="0">
                    <a:solidFill>
                      <a:schemeClr val="tx1"/>
                    </a:solidFill>
                    <a:latin typeface="Comic Sans MS" panose="030F0702030302020204" pitchFamily="66" charset="0"/>
                    <a:cs typeface="Comic Sans MS" panose="030F0702030302020204" pitchFamily="66" charset="0"/>
                  </a:rPr>
                  <a:t>11.974 MHz </a:t>
                </a:r>
                <a:endParaRPr lang="pt-BR" b="1" dirty="0" smtClean="0">
                  <a:solidFill>
                    <a:schemeClr val="tx1"/>
                  </a:solidFill>
                  <a:latin typeface="Comic Sans MS" panose="030F0702030302020204" pitchFamily="66" charset="0"/>
                  <a:cs typeface="Comic Sans MS" panose="030F0702030302020204" pitchFamily="66" charset="0"/>
                </a:endParaRPr>
              </a:p>
              <a:p>
                <a:pPr marL="0" lvl="0" indent="0" algn="l">
                  <a:buFont typeface="Wingdings" panose="05000000000000000000" charset="0"/>
                  <a:buNone/>
                </a:pPr>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22" name="Espaço Reservado para Conteúdo 2"/>
              <p:cNvSpPr txBox="1">
                <a:spLocks noRot="1" noChangeAspect="1" noMove="1" noResize="1" noEditPoints="1" noAdjustHandles="1" noChangeArrowheads="1" noChangeShapeType="1" noTextEdit="1"/>
              </p:cNvSpPr>
              <p:nvPr/>
            </p:nvSpPr>
            <p:spPr>
              <a:xfrm>
                <a:off x="6323330" y="3193415"/>
                <a:ext cx="3469005" cy="1186815"/>
              </a:xfrm>
              <a:prstGeom prst="rect">
                <a:avLst/>
              </a:prstGeom>
              <a:blipFill rotWithShape="1">
                <a:blip r:embed="rId2"/>
                <a:stretch>
                  <a:fillRect t="-2033" b="-26003"/>
                </a:stretch>
              </a:blipFill>
            </p:spPr>
            <p:txBody>
              <a:bodyPr/>
              <a:lstStyle/>
              <a:p>
                <a:r>
                  <a:rPr lang="pt-BR" altLang="en-US">
                    <a:noFill/>
                  </a:rPr>
                  <a:t> </a:t>
                </a:r>
              </a:p>
            </p:txBody>
          </p:sp>
        </mc:Fallback>
      </mc:AlternateContent>
    </p:spTree>
  </p:cSld>
  <p:clrMapOvr>
    <a:masterClrMapping/>
  </p:clrMapOvr>
</p:sld>
</file>

<file path=ppt/slides/slide1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916305" y="435610"/>
            <a:ext cx="9554845" cy="128270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Simulação da impedancia (AC)</a:t>
            </a:r>
            <a:endParaRPr lang="pt-BR" b="1" dirty="0" smtClean="0">
              <a:solidFill>
                <a:schemeClr val="tx1"/>
              </a:solidFill>
              <a:latin typeface="Comic Sans MS" panose="030F0702030302020204" pitchFamily="66" charset="0"/>
              <a:cs typeface="Comic Sans MS" panose="030F0702030302020204" pitchFamily="66" charset="0"/>
            </a:endParaRPr>
          </a:p>
        </p:txBody>
      </p:sp>
      <p:pic>
        <p:nvPicPr>
          <p:cNvPr id="3" name="Imagem 2" descr="Cristal"/>
          <p:cNvPicPr>
            <a:picLocks noChangeAspect="1"/>
          </p:cNvPicPr>
          <p:nvPr/>
        </p:nvPicPr>
        <p:blipFill>
          <a:blip r:embed="rId1"/>
          <a:stretch>
            <a:fillRect/>
          </a:stretch>
        </p:blipFill>
        <p:spPr>
          <a:xfrm>
            <a:off x="466090" y="1802765"/>
            <a:ext cx="11200765" cy="4376420"/>
          </a:xfrm>
          <a:prstGeom prst="rect">
            <a:avLst/>
          </a:prstGeom>
        </p:spPr>
      </p:pic>
      <p:sp>
        <p:nvSpPr>
          <p:cNvPr id="37" name="CaixaDeTexto 36"/>
          <p:cNvSpPr txBox="1"/>
          <p:nvPr/>
        </p:nvSpPr>
        <p:spPr>
          <a:xfrm>
            <a:off x="1652905" y="3023235"/>
            <a:ext cx="1794510" cy="460375"/>
          </a:xfrm>
          <a:prstGeom prst="rect">
            <a:avLst/>
          </a:prstGeom>
          <a:solidFill>
            <a:schemeClr val="bg1"/>
          </a:solidFill>
        </p:spPr>
        <p:txBody>
          <a:bodyPr wrap="none" rtlCol="0">
            <a:spAutoFit/>
          </a:bodyPr>
          <a:p>
            <a:r>
              <a:rPr lang="pt-BR" sz="2400" dirty="0" smtClean="0"/>
              <a:t>polo em zero</a:t>
            </a:r>
            <a:endParaRPr lang="pt-BR" sz="2400" baseline="-25000" dirty="0" smtClean="0"/>
          </a:p>
        </p:txBody>
      </p:sp>
      <p:sp>
        <p:nvSpPr>
          <p:cNvPr id="5" name="CaixaDeTexto 36"/>
          <p:cNvSpPr txBox="1"/>
          <p:nvPr/>
        </p:nvSpPr>
        <p:spPr>
          <a:xfrm>
            <a:off x="4511040" y="4759960"/>
            <a:ext cx="1652905" cy="829945"/>
          </a:xfrm>
          <a:prstGeom prst="rect">
            <a:avLst/>
          </a:prstGeom>
          <a:solidFill>
            <a:schemeClr val="bg1"/>
          </a:solidFill>
        </p:spPr>
        <p:txBody>
          <a:bodyPr wrap="square" rtlCol="0">
            <a:spAutoFit/>
          </a:bodyPr>
          <a:p>
            <a:r>
              <a:rPr lang="pt-BR" sz="2400" dirty="0" smtClean="0"/>
              <a:t>dois zeros conjugados</a:t>
            </a:r>
            <a:endParaRPr lang="pt-BR" sz="2400" baseline="-25000" dirty="0" smtClean="0"/>
          </a:p>
        </p:txBody>
      </p:sp>
      <p:sp>
        <p:nvSpPr>
          <p:cNvPr id="6" name="CaixaDeTexto 36"/>
          <p:cNvSpPr txBox="1"/>
          <p:nvPr/>
        </p:nvSpPr>
        <p:spPr>
          <a:xfrm>
            <a:off x="7333615" y="2448560"/>
            <a:ext cx="1652905" cy="829945"/>
          </a:xfrm>
          <a:prstGeom prst="rect">
            <a:avLst/>
          </a:prstGeom>
          <a:solidFill>
            <a:schemeClr val="bg1"/>
          </a:solidFill>
        </p:spPr>
        <p:txBody>
          <a:bodyPr wrap="square" rtlCol="0">
            <a:spAutoFit/>
          </a:bodyPr>
          <a:p>
            <a:r>
              <a:rPr lang="pt-BR" sz="2400" dirty="0" smtClean="0"/>
              <a:t>dois polos conjugados</a:t>
            </a:r>
            <a:endParaRPr lang="pt-BR" sz="2400" baseline="-25000" dirty="0" smtClean="0"/>
          </a:p>
        </p:txBody>
      </p:sp>
      <p:sp>
        <p:nvSpPr>
          <p:cNvPr id="7" name="Forma livre 6"/>
          <p:cNvSpPr/>
          <p:nvPr/>
        </p:nvSpPr>
        <p:spPr>
          <a:xfrm>
            <a:off x="6504305" y="2183130"/>
            <a:ext cx="737870" cy="607060"/>
          </a:xfrm>
          <a:custGeom>
            <a:avLst/>
            <a:gdLst>
              <a:gd name="connisteX0" fmla="*/ 0 w 737898"/>
              <a:gd name="connsiteY0" fmla="*/ 59654 h 607133"/>
              <a:gd name="connisteX1" fmla="*/ 285750 w 737898"/>
              <a:gd name="connsiteY1" fmla="*/ 40604 h 607133"/>
              <a:gd name="connisteX2" fmla="*/ 419100 w 737898"/>
              <a:gd name="connsiteY2" fmla="*/ 535904 h 607133"/>
              <a:gd name="connisteX3" fmla="*/ 714375 w 737898"/>
              <a:gd name="connsiteY3" fmla="*/ 602579 h 607133"/>
              <a:gd name="connisteX4" fmla="*/ 714375 w 737898"/>
              <a:gd name="connsiteY4" fmla="*/ 602579 h 607133"/>
              <a:gd name="connisteX5" fmla="*/ 781050 w 737898"/>
              <a:gd name="connsiteY5" fmla="*/ 640679 h 60713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737899" h="607134">
                <a:moveTo>
                  <a:pt x="0" y="59654"/>
                </a:moveTo>
                <a:cubicBezTo>
                  <a:pt x="54610" y="45684"/>
                  <a:pt x="201930" y="-54646"/>
                  <a:pt x="285750" y="40604"/>
                </a:cubicBezTo>
                <a:cubicBezTo>
                  <a:pt x="369570" y="135854"/>
                  <a:pt x="333375" y="423509"/>
                  <a:pt x="419100" y="535904"/>
                </a:cubicBezTo>
                <a:cubicBezTo>
                  <a:pt x="504825" y="648299"/>
                  <a:pt x="655320" y="589244"/>
                  <a:pt x="714375" y="602579"/>
                </a:cubicBezTo>
                <a:cubicBezTo>
                  <a:pt x="773430" y="615914"/>
                  <a:pt x="701040" y="594959"/>
                  <a:pt x="714375" y="602579"/>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 name="Forma livre 9"/>
          <p:cNvSpPr/>
          <p:nvPr/>
        </p:nvSpPr>
        <p:spPr>
          <a:xfrm>
            <a:off x="5694680" y="5376545"/>
            <a:ext cx="742950" cy="285750"/>
          </a:xfrm>
          <a:custGeom>
            <a:avLst/>
            <a:gdLst>
              <a:gd name="connisteX0" fmla="*/ 742950 w 742950"/>
              <a:gd name="connsiteY0" fmla="*/ 286054 h 286054"/>
              <a:gd name="connisteX1" fmla="*/ 561975 w 742950"/>
              <a:gd name="connsiteY1" fmla="*/ 304 h 286054"/>
              <a:gd name="connisteX2" fmla="*/ 285750 w 742950"/>
              <a:gd name="connsiteY2" fmla="*/ 238429 h 286054"/>
              <a:gd name="connisteX3" fmla="*/ 0 w 742950"/>
              <a:gd name="connsiteY3" fmla="*/ 152704 h 286054"/>
            </a:gdLst>
            <a:ahLst/>
            <a:cxnLst>
              <a:cxn ang="0">
                <a:pos x="connisteX0" y="connsiteY0"/>
              </a:cxn>
              <a:cxn ang="0">
                <a:pos x="connisteX1" y="connsiteY1"/>
              </a:cxn>
              <a:cxn ang="0">
                <a:pos x="connisteX2" y="connsiteY2"/>
              </a:cxn>
              <a:cxn ang="0">
                <a:pos x="connisteX3" y="connsiteY3"/>
              </a:cxn>
            </a:cxnLst>
            <a:rect l="l" t="t" r="r" b="b"/>
            <a:pathLst>
              <a:path w="742950" h="286054">
                <a:moveTo>
                  <a:pt x="742950" y="286054"/>
                </a:moveTo>
                <a:cubicBezTo>
                  <a:pt x="712470" y="223824"/>
                  <a:pt x="653415" y="9829"/>
                  <a:pt x="561975" y="304"/>
                </a:cubicBezTo>
                <a:cubicBezTo>
                  <a:pt x="470535" y="-9221"/>
                  <a:pt x="398145" y="207949"/>
                  <a:pt x="285750" y="238429"/>
                </a:cubicBezTo>
                <a:cubicBezTo>
                  <a:pt x="173355" y="268909"/>
                  <a:pt x="51435" y="174294"/>
                  <a:pt x="0" y="152704"/>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10"/>
          <p:cNvCxnSpPr/>
          <p:nvPr/>
        </p:nvCxnSpPr>
        <p:spPr>
          <a:xfrm>
            <a:off x="836930" y="5681345"/>
            <a:ext cx="104775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6466205" y="2528570"/>
            <a:ext cx="19050" cy="31623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3" name="CaixaDeTexto 36"/>
          <p:cNvSpPr txBox="1"/>
          <p:nvPr/>
        </p:nvSpPr>
        <p:spPr>
          <a:xfrm>
            <a:off x="8072755" y="5201920"/>
            <a:ext cx="686435" cy="460375"/>
          </a:xfrm>
          <a:prstGeom prst="rect">
            <a:avLst/>
          </a:prstGeom>
          <a:solidFill>
            <a:schemeClr val="bg1"/>
          </a:solidFill>
        </p:spPr>
        <p:txBody>
          <a:bodyPr wrap="none" rtlCol="0">
            <a:spAutoFit/>
          </a:bodyPr>
          <a:p>
            <a:r>
              <a:rPr lang="pt-BR" sz="2400" dirty="0" smtClean="0"/>
              <a:t>fase</a:t>
            </a:r>
            <a:endParaRPr lang="pt-BR" sz="2400" baseline="-25000" dirty="0" smtClean="0"/>
          </a:p>
        </p:txBody>
      </p:sp>
      <p:sp>
        <p:nvSpPr>
          <p:cNvPr id="14" name="CaixaDeTexto 36"/>
          <p:cNvSpPr txBox="1"/>
          <p:nvPr/>
        </p:nvSpPr>
        <p:spPr>
          <a:xfrm>
            <a:off x="8610600" y="3879215"/>
            <a:ext cx="1137285" cy="460375"/>
          </a:xfrm>
          <a:prstGeom prst="rect">
            <a:avLst/>
          </a:prstGeom>
          <a:solidFill>
            <a:schemeClr val="bg1"/>
          </a:solidFill>
        </p:spPr>
        <p:txBody>
          <a:bodyPr wrap="none" rtlCol="0">
            <a:spAutoFit/>
          </a:bodyPr>
          <a:p>
            <a:r>
              <a:rPr lang="pt-BR" sz="2400" dirty="0" smtClean="0"/>
              <a:t>modulo</a:t>
            </a:r>
            <a:endParaRPr lang="pt-BR" sz="2400" baseline="-25000" dirty="0" smtClean="0"/>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622300" y="607695"/>
            <a:ext cx="10947400" cy="5923915"/>
          </a:xfrm>
          <a:prstGeom prst="rect">
            <a:avLst/>
          </a:prstGeom>
          <a:noFill/>
        </p:spPr>
        <p:txBody>
          <a:bodyPr wrap="square" rtlCol="0" anchor="t">
            <a:spAutoFit/>
          </a:bodyPr>
          <a:lstStyle/>
          <a:p>
            <a:r>
              <a:rPr lang="pt-BR" altLang="en-US" sz="1000"/>
              <a:t>.</a:t>
            </a:r>
            <a:r>
              <a:rPr lang="pt-BR" altLang="en-US" sz="900"/>
              <a:t>MODEL nch.4 NMOS	(LEVEL  = 54          LMIN = '9.999948e-008-(dxln+dxlmisn)' LMAX = '2.399959e-007-(dxln+dxlmisn)'</a:t>
            </a:r>
            <a:endParaRPr lang="pt-BR" altLang="en-US" sz="900"/>
          </a:p>
          <a:p>
            <a:r>
              <a:rPr lang="pt-BR" altLang="en-US" sz="900"/>
              <a:t>WMIN = '1e-005-(dxwn+dxwmisn)'     WMAX = 0.0009000001    VERSION  = 4.5  RGEOMOD  = 1           BINUNIT  = 2           PARAMCHK = 1</a:t>
            </a:r>
            <a:endParaRPr lang="pt-BR" altLang="en-US" sz="900"/>
          </a:p>
          <a:p>
            <a:r>
              <a:rPr lang="pt-BR" altLang="en-US" sz="900"/>
              <a:t>MOBMOD = 0           CAPMOD = 2           IGCMOD = 1  IGBMOD = 1           DIOMOD = 1           RDSMOD = 1</a:t>
            </a:r>
            <a:endParaRPr lang="pt-BR" altLang="en-US" sz="900"/>
          </a:p>
          <a:p>
            <a:r>
              <a:rPr lang="pt-BR" altLang="en-US" sz="900"/>
              <a:t>RBODYMOD = 0           RGATEMOD = '1*rgflag'           PERMOD = 1  ACNQSMOD = 0           TRNQSMOD = 0           TEMPMOD  = 0</a:t>
            </a:r>
            <a:endParaRPr lang="pt-BR" altLang="en-US" sz="900"/>
          </a:p>
          <a:p>
            <a:r>
              <a:rPr lang="pt-BR" altLang="en-US" sz="900"/>
              <a:t>WPEMOD = 1  TNOM = 25          TOXE = 'toxn+toxmisn'  TOXM = 2.6e-009      DTOX = 2.86e-010       EPSROX = 3.9   WINT = 0           LINT = -5.415E-09      LL   = 2.2652e-05  WL   = 0           LLN  = -0.5009       WLN  = 1</a:t>
            </a:r>
            <a:endParaRPr lang="pt-BR" altLang="en-US" sz="900"/>
          </a:p>
          <a:p>
            <a:r>
              <a:rPr lang="pt-BR" altLang="en-US" sz="900"/>
              <a:t>LW   = 0           WW   = 0           LWN  = 1  WWN  = 1           LWL  = 0           WWL  = 0  LLC  = 2.2652e-05      WLC  = 0           LWC  = 0</a:t>
            </a:r>
            <a:endParaRPr lang="pt-BR" altLang="en-US" sz="900"/>
          </a:p>
          <a:p>
            <a:r>
              <a:rPr lang="pt-BR" altLang="en-US" sz="900"/>
              <a:t>WWC  = 0           LWLC = 0           WWLC = 0  XL   = '-1e-09+(dxln+dxlmisn)'     XW   = '2.0e-08+(dxwn+dxwmisn)'    DLC  = '-5.415E-09+ddlcn'</a:t>
            </a:r>
            <a:endParaRPr lang="pt-BR" altLang="en-US" sz="900"/>
          </a:p>
          <a:p>
            <a:r>
              <a:rPr lang="pt-BR" altLang="en-US" sz="900"/>
              <a:t>DWC  = 0           XPART  = 1           TOXREF = 3e-009  DLCIG  = 2.5e-009      VTH0 = '0.44301989+dvthn+dvthmisn'  LVTH0  = '-2.6263045e-009+dlvthn'</a:t>
            </a:r>
            <a:endParaRPr lang="pt-BR" altLang="en-US" sz="900"/>
          </a:p>
          <a:p>
            <a:r>
              <a:rPr lang="pt-BR" altLang="en-US" sz="900"/>
              <a:t>K1   = 0.31994       K2   = '0.0060518885+dk2n' LK2  = -2.5663454e-009  K3   = -2.5        K3B  = 2.32848       W0   = 0</a:t>
            </a:r>
            <a:endParaRPr lang="pt-BR" altLang="en-US" sz="900"/>
          </a:p>
          <a:p>
            <a:r>
              <a:rPr lang="pt-BR" altLang="en-US" sz="900"/>
              <a:t>DVT0 = 5.6761764       DVT1 = 1.2875382       DVT2 = 0  DVT0W  = 0           DVT1W  = 0           DVT2W  = 0  DSUB = 0.5         MINV = -0.335        VOFFL  = 0</a:t>
            </a:r>
            <a:endParaRPr lang="pt-BR" altLang="en-US" sz="900"/>
          </a:p>
          <a:p>
            <a:r>
              <a:rPr lang="pt-BR" altLang="en-US" sz="900"/>
              <a:t>DVTP0  = 1.0230918e-006    DVTP1  = 1           LPE0 = 2.3791893e-008  LPEB = 0  WEB  = -150  WEC  = -3000  SCREF  = 1e-6</a:t>
            </a:r>
            <a:endParaRPr lang="pt-BR" altLang="en-US" sz="900"/>
          </a:p>
          <a:p>
            <a:r>
              <a:rPr lang="pt-BR" altLang="en-US" sz="900"/>
              <a:t>KVTH0WE  = 0.00465  LKVTH0WE = -12.6e-11  WKVTH0WE = -19.5e-11 PKVTH0WE = 1.00e-17  K2WE = 0.0018 LK2WE  = 2e-11  WK2WE  = -11.5e-11 PK2WE  = 0  XJ   = 8.6e-008      NGATE  = 3.5825e+020     NDEP = 6.5e+017</a:t>
            </a:r>
            <a:endParaRPr lang="pt-BR" altLang="en-US" sz="900"/>
          </a:p>
          <a:p>
            <a:r>
              <a:rPr lang="pt-BR" altLang="en-US" sz="900"/>
              <a:t>NSD  = 1e+020        PHIN   = 0           CDSC   = 0  CDSCB  = 0           CDSCD  = 0           CIT  = 0.00089174876  LCIT   = '1.1862968e-010+dlcitn'</a:t>
            </a:r>
            <a:endParaRPr lang="pt-BR" altLang="en-US" sz="900"/>
          </a:p>
          <a:p>
            <a:r>
              <a:rPr lang="pt-BR" altLang="en-US" sz="900"/>
              <a:t>VOFF   = -0.13778537     LVOFF  = '-3.9245908e-009+dlvoffn'  NFACTOR  = '0.75+dnfactorn'  ETA0   = '0.1010175+deta0n'  LETA0  = '5.6985851e-013+dleta0n'</a:t>
            </a:r>
            <a:endParaRPr lang="pt-BR" altLang="en-US" sz="900"/>
          </a:p>
          <a:p>
            <a:r>
              <a:rPr lang="pt-BR" altLang="en-US" sz="900"/>
              <a:t>ETAB   = -0.08565      UD   = 0           LUD  = 0  WUD  = 0           PUD  = 0</a:t>
            </a:r>
            <a:endParaRPr lang="pt-BR" altLang="en-US" sz="900"/>
          </a:p>
          <a:p>
            <a:r>
              <a:rPr lang="pt-BR" altLang="en-US" sz="900"/>
              <a:t> KU0WE  = -0.001  LKU0WE = -0.8e-10 WKU0WE = -1.2e-10 PKU0WE = 0.8e-17 U0   = '(0.021399889+du0n)*fu0misn'  LU0  = '(4.7901151e-011+dlu0n)*fu0misn'</a:t>
            </a:r>
            <a:endParaRPr lang="pt-BR" altLang="en-US" sz="900"/>
          </a:p>
          <a:p>
            <a:r>
              <a:rPr lang="pt-BR" altLang="en-US" sz="900"/>
              <a:t>UA   = -1.318498e-009    LUA  = 1.1033782e-017    UB   = 1.9551074e-018  LUB  = -2.2480505e-026   UC   = 8.770291e-011     LUC  = -8.077125e-019</a:t>
            </a:r>
            <a:endParaRPr lang="pt-BR" altLang="en-US" sz="900"/>
          </a:p>
          <a:p>
            <a:r>
              <a:rPr lang="pt-BR" altLang="en-US" sz="900"/>
              <a:t>VSAT   = '101196.2+dvsatn'   LVSAT  = '-0.0009019344+dlvsatn'  A0   = 0.76497717      LA0  = '-2.3823389e-007+dla0n'</a:t>
            </a:r>
            <a:endParaRPr lang="pt-BR" altLang="en-US" sz="900"/>
          </a:p>
          <a:p>
            <a:r>
              <a:rPr lang="pt-BR" altLang="en-US" sz="900"/>
              <a:t>AGS  = 3.2754786       LAGS   = 1.6517638e-007    A1   = 0  A2   = 1           B0   = 0           B1   = 0</a:t>
            </a:r>
            <a:endParaRPr lang="pt-BR" altLang="en-US" sz="900"/>
          </a:p>
          <a:p>
            <a:r>
              <a:rPr lang="pt-BR" altLang="en-US" sz="900"/>
              <a:t>KETA   = -0.073974665    LKETA  = 5.7233616e-009    DWG  = 0  DWB  = 0           PCLM   = -0.03535932     LPCLM  = 7.0117374e-008</a:t>
            </a:r>
            <a:endParaRPr lang="pt-BR" altLang="en-US" sz="900"/>
          </a:p>
          <a:p>
            <a:r>
              <a:rPr lang="pt-BR" altLang="en-US" sz="900"/>
              <a:t>PDIBLC1  = 0           PDIBLC2  = '-0.00020716496+dpdiblc2n'  LPDIBLC2 = 1.1562347e-010    PDIBLCB  = 0.059999999     DROUT  = 0.56 VAG   = 1.2         DELTA  = 0.007595625     PSCBE1 = 1e+009</a:t>
            </a:r>
            <a:endParaRPr lang="pt-BR" altLang="en-US" sz="900"/>
          </a:p>
          <a:p>
            <a:r>
              <a:rPr lang="pt-BR" altLang="en-US" sz="900"/>
              <a:t>PSCBE2 = 1e-020        FPROUT = 687.13435       PDITS  = 0 PDITSD = 0           PDITSL = 0           RSH  = 15.52</a:t>
            </a:r>
            <a:endParaRPr lang="pt-BR" altLang="en-US" sz="900"/>
          </a:p>
          <a:p>
            <a:r>
              <a:rPr lang="pt-BR" altLang="en-US" sz="900"/>
              <a:t>RSW  = '65+drdswn'     RDW  = '65+drdswn'     PRWG   = 0 PRWB   = 0           WR   = 1           ALPHA0 = 4.71e-007</a:t>
            </a:r>
            <a:endParaRPr lang="pt-BR" altLang="en-US" sz="900"/>
          </a:p>
          <a:p>
            <a:r>
              <a:rPr lang="pt-BR" altLang="en-US" sz="900"/>
              <a:t>+ALPHA1 = 2.371         BETA0  = 15.26         AGIDL  = 1e-008 BGIDL  = 1.9e+009      CGIDL  = 0.808         EGIDL  = 0.307</a:t>
            </a:r>
            <a:endParaRPr lang="pt-BR" altLang="en-US" sz="900"/>
          </a:p>
          <a:p>
            <a:r>
              <a:rPr lang="pt-BR" altLang="en-US" sz="900"/>
              <a:t>+AIGBACC  = 0.01396       BIGBACC  = 0.0079101083    CIGBACC  = 0.32874864  NIGBACC  = 23.684847       AIGBINV  = 0.35        BIGBINV  = 0.03</a:t>
            </a:r>
            <a:endParaRPr lang="pt-BR" altLang="en-US" sz="900"/>
          </a:p>
          <a:p>
            <a:r>
              <a:rPr lang="pt-BR" altLang="en-US" sz="900"/>
              <a:t>+CIGBINV  = 0.006         EIGBINV  = 1.1         NIGBINV  = 1  AIGC   = 0.01141       BIGC   = 0.0015058812    CIGC   = 0.000625</a:t>
            </a:r>
            <a:endParaRPr lang="pt-BR" altLang="en-US" sz="900"/>
          </a:p>
          <a:p>
            <a:r>
              <a:rPr lang="pt-BR" altLang="en-US" sz="900"/>
              <a:t>+AIGSD  = 0.01089       BIGSD  = 0.0010507083    CIGSD  = 0.069864936  NIGC   = 2           POXEDGE  = 1           PIGCD  = 2.565</a:t>
            </a:r>
            <a:endParaRPr lang="pt-BR" altLang="en-US" sz="900"/>
          </a:p>
          <a:p>
            <a:r>
              <a:rPr lang="pt-BR" altLang="en-US" sz="900"/>
              <a:t>+NTOX   = 'ntoxn'       XRCRG1 = 12          XRCRG2 = 1  CGSO   = 'cgon'        CGDO   = 'cgon'        CGBO   = 0   +CGDL   = 'cgln'        CGSL   = 'cgln'        CLC  = 1e-007  CLE  = 0.6         CF   = 'cfn'         CKAPPAS  = 0.6</a:t>
            </a:r>
            <a:endParaRPr lang="pt-BR" altLang="en-US" sz="900"/>
          </a:p>
          <a:p>
            <a:r>
              <a:rPr lang="pt-BR" altLang="en-US" sz="900"/>
              <a:t>+CKAPPAD  = 0.6         ACDE   = 0.4         MOIN   = 5.4939  NOFF   = 2.5494        VOFFCV = -0.1348       TVOFF  = 0.00087063866</a:t>
            </a:r>
            <a:endParaRPr lang="pt-BR" altLang="en-US" sz="900"/>
          </a:p>
          <a:p>
            <a:r>
              <a:rPr lang="pt-BR" altLang="en-US" sz="900"/>
              <a:t>+LTVOFF = 2.1968459e-011    WTVOFF = 0           PTVOFF = 0  KT1  = -0.25962724     LKT1   = -1.6352462e-009   KT1L   = 0</a:t>
            </a:r>
            <a:endParaRPr lang="pt-BR" altLang="en-US" sz="900"/>
          </a:p>
          <a:p>
            <a:r>
              <a:rPr lang="pt-BR" altLang="en-US" sz="900"/>
              <a:t>+KT2  = -0.10603119     LKT2   = 4.0765531e-009    UTE  = -1.5964855   LUTE   = 3.0887983e-008    UA1  = 8.2927857e-010    LUA1   = -1.6022109e-017</a:t>
            </a:r>
            <a:endParaRPr lang="pt-BR" altLang="en-US" sz="900"/>
          </a:p>
          <a:p>
            <a:r>
              <a:rPr lang="pt-BR" altLang="en-US" sz="900"/>
              <a:t>+UB1  = -1.389084e-018    LUB1   = 6.5905376e-026    UC1  = 1.2396893e-010  LUC1   = -2.9566572e-018   PRT  = 0           AT   = 54781.038  LAT  = -0.0022298811  NOIA = 'noianmac'    NOIB = 'noibnmac'    NOIC = 'noicnmac'    </a:t>
            </a:r>
            <a:endParaRPr lang="pt-BR" altLang="en-US" sz="900"/>
          </a:p>
          <a:p>
            <a:r>
              <a:rPr lang="pt-BR" altLang="en-US" sz="900"/>
              <a:t>+EM   = 9.05e+006  EF   = 0.939854    LINTNOI=-5.00e-008  JSS  = 2.01e-07      JSD  = 2.01e-07      JSWS   = 4.17e-13  +JSWD   = 4.17e-13      JSWGS  = 4.17e-13      JSWGD  = 4.17e-13 NJS  = 1           NJD  = 1           IJTHSFWD = 0.01</a:t>
            </a:r>
            <a:endParaRPr lang="pt-BR" altLang="en-US" sz="900"/>
          </a:p>
          <a:p>
            <a:r>
              <a:rPr lang="pt-BR" altLang="en-US" sz="900"/>
              <a:t>+IJTHDFWD = 0.01        IJTHSREV = 0.01        IJTHDREV = 0.01 BVS = 9.1  BVD  = 9.1    XJBVS  = 1 XJBVD  = 1           PBS  = 1           PBD  = 1</a:t>
            </a:r>
            <a:endParaRPr lang="pt-BR" altLang="en-US" sz="900"/>
          </a:p>
          <a:p>
            <a:r>
              <a:rPr lang="pt-BR" altLang="en-US" sz="900"/>
              <a:t>CJS  = 'cjn'         CJD  = 'cjn'         MJS  = 0.4  MJD  = 0.4         PBSWS  = 1           PBSWD  = 1  CJSWS  = 'cjswn'       CJSWD  = 'cjswn'       MJSWS  = 0.005</a:t>
            </a:r>
            <a:endParaRPr lang="pt-BR" altLang="en-US" sz="900"/>
          </a:p>
          <a:p>
            <a:r>
              <a:rPr lang="pt-BR" altLang="en-US" sz="900"/>
              <a:t>MJSWD  = 0.005         PBSWGS = 0.8         PBSWGD = 0.8  CJSWGS = 'cjswgn'      CJSWGD = 'cjswgn'      MJSWGS = 0.52  MJSWGD = 0.52        TPB  = 0.002         TCJ  = 0.0007 TPBSW  = 0.0004        TCJSW  = 0.0005        TPBSWG = 2.4e-05</a:t>
            </a:r>
            <a:endParaRPr lang="pt-BR" altLang="en-US" sz="900"/>
          </a:p>
          <a:p>
            <a:r>
              <a:rPr lang="pt-BR" altLang="en-US" sz="900"/>
              <a:t>TCJSWG = 0.0015        XTIS   = 3           XTID   = 3  JTSSWGS  = 6.6e-012      JTSSWGD  = 6.6e-012      NJTSSWG  = 4.573  VTSSWGS  = 3.593         VTSSWGD  = 3.593         DMCG   = 6.25e-008 DMCI   = 6.75e-008       DMDG   = 0    DMCGT  = 0 DWJ  = 0      XGW  = 0   XGL  = -2.11e-008 RSHG   = 15.06   GBMIN  = 1e-012    RBPB   = 50  RBPD   = 50          RBPS   = 50          RBDB   = 50 RBSB   = 50          NGCON  = 1</a:t>
            </a:r>
            <a:endParaRPr lang="pt-BR" altLang="en-US" sz="900"/>
          </a:p>
          <a:p>
            <a:r>
              <a:rPr lang="pt-BR" altLang="en-US" sz="900"/>
              <a:t>SAREF  = 4.05e-007 SBREF  = 4.05e-007 WLOD   = 2.8e-7 KVTH0  = 3.0e-009 LKVTH0 = -2.6e-008 WKVTH0 = 6.5e-007 PKVTH0 = 2e-015 LLODVTH  = 1 WLODVTH  = 1 STK2   = 4e-010  LODK2  = 0.5</a:t>
            </a:r>
            <a:endParaRPr lang="pt-BR" altLang="en-US" sz="900"/>
          </a:p>
          <a:p>
            <a:r>
              <a:rPr lang="pt-BR" altLang="en-US" sz="900"/>
              <a:t>LODETA0  = 1 KU0  = -2.5e-008  PKU0 = 8e-14 LKU0   = 11e-008 WKU0   = 0 LLODKU0  = 1  WLODKU0  = 1 KVSAT  = 0.8 STETA0 = -4.3e-09 TKU0   = 0 WVTH0  = '0+dwvthn'      PVTH0  = '0+dpvthn'</a:t>
            </a:r>
            <a:endParaRPr lang="pt-BR" altLang="en-US" sz="900"/>
          </a:p>
          <a:p>
            <a:r>
              <a:rPr lang="pt-BR" altLang="en-US" sz="900"/>
              <a:t>WCIT   = '0+dwcitn'      WU0  = '(0+dwu0n)*fu0misn'       PU0  = '(0+dpu0n)*fu0misn' WETA0  = '0+dweta0n'     PETA0  = '0+dpeta0n'     WVOFF  = '0+dwvoffn'  PVOFF  = '0+dpvoffn'     PVSAT  = '0+dpvsatn'     WVSAT  = '0+dwvsatn'</a:t>
            </a:r>
            <a:endParaRPr lang="pt-BR" altLang="en-US" sz="900"/>
          </a:p>
          <a:p>
            <a:r>
              <a:rPr lang="pt-BR" altLang="en-US" sz="900"/>
              <a:t>LNFACTOR = '0+dlnfactorn'    WNFACTOR = '0+dwnfactorn'    PNFACTOR = '0+dpnfactorn'  FNOIMOD  = 1  TNOIMOD = 1  RNOIB = 0   RNOIA = 'rnoiax'   TNOIA = 'tnoiax'      )</a:t>
            </a:r>
            <a:endParaRPr lang="pt-BR" altLang="en-US" sz="900"/>
          </a:p>
        </p:txBody>
      </p:sp>
      <p:sp>
        <p:nvSpPr>
          <p:cNvPr id="177156" name="Rectangle 4">
            <a:hlinkClick r:id=""/>
          </p:cNvPr>
          <p:cNvSpPr>
            <a:spLocks noChangeArrowheads="1"/>
          </p:cNvSpPr>
          <p:nvPr/>
        </p:nvSpPr>
        <p:spPr bwMode="auto">
          <a:xfrm>
            <a:off x="2188845" y="2866390"/>
            <a:ext cx="8018145" cy="645160"/>
          </a:xfrm>
          <a:prstGeom prst="rect">
            <a:avLst/>
          </a:prstGeom>
          <a:no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Parametros para NMOS - 65nm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1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5" name="Imagem 14" descr="Cristal"/>
          <p:cNvPicPr>
            <a:picLocks noChangeAspect="1"/>
          </p:cNvPicPr>
          <p:nvPr/>
        </p:nvPicPr>
        <p:blipFill>
          <a:blip r:embed="rId1"/>
          <a:stretch>
            <a:fillRect/>
          </a:stretch>
        </p:blipFill>
        <p:spPr>
          <a:xfrm>
            <a:off x="455930" y="1585595"/>
            <a:ext cx="11526520" cy="4708525"/>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 name="Espaço Reservado para Conteúdo 2"/>
              <p:cNvSpPr txBox="1"/>
              <p:nvPr/>
            </p:nvSpPr>
            <p:spPr>
              <a:xfrm>
                <a:off x="916305" y="435610"/>
                <a:ext cx="9554845" cy="128270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Simulação da impedancia (AC): detalhes perto de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8" name="Espaço Reservado para Conteúdo 2"/>
              <p:cNvSpPr txBox="1">
                <a:spLocks noRot="1" noChangeAspect="1" noMove="1" noResize="1" noEditPoints="1" noAdjustHandles="1" noChangeArrowheads="1" noChangeShapeType="1" noTextEdit="1"/>
              </p:cNvSpPr>
              <p:nvPr/>
            </p:nvSpPr>
            <p:spPr>
              <a:xfrm>
                <a:off x="916305" y="435610"/>
                <a:ext cx="9554845" cy="1282700"/>
              </a:xfrm>
              <a:prstGeom prst="rect">
                <a:avLst/>
              </a:prstGeom>
              <a:blipFill rotWithShape="1">
                <a:blip r:embed="rId2"/>
                <a:stretch>
                  <a:fillRect t="-3465"/>
                </a:stretch>
              </a:blipFill>
            </p:spPr>
            <p:txBody>
              <a:bodyPr/>
              <a:lstStyle/>
              <a:p>
                <a:r>
                  <a:rPr lang="pt-BR" altLang="en-US">
                    <a:noFill/>
                  </a:rPr>
                  <a:t> </a:t>
                </a:r>
              </a:p>
            </p:txBody>
          </p:sp>
        </mc:Fallback>
      </mc:AlternateContent>
      <p:sp>
        <p:nvSpPr>
          <p:cNvPr id="5" name="CaixaDeTexto 36"/>
          <p:cNvSpPr txBox="1"/>
          <p:nvPr/>
        </p:nvSpPr>
        <p:spPr>
          <a:xfrm>
            <a:off x="1123950" y="5151755"/>
            <a:ext cx="1642745" cy="829945"/>
          </a:xfrm>
          <a:prstGeom prst="rect">
            <a:avLst/>
          </a:prstGeom>
          <a:solidFill>
            <a:schemeClr val="bg1"/>
          </a:solidFill>
        </p:spPr>
        <p:txBody>
          <a:bodyPr wrap="square" rtlCol="0">
            <a:spAutoFit/>
          </a:bodyPr>
          <a:p>
            <a:pPr algn="ctr"/>
            <a:r>
              <a:rPr lang="pt-BR" sz="2400" dirty="0" smtClean="0"/>
              <a:t>zeros conjugados</a:t>
            </a:r>
            <a:endParaRPr lang="pt-BR" sz="2400" baseline="-25000" dirty="0" smtClean="0"/>
          </a:p>
        </p:txBody>
      </p:sp>
      <p:sp>
        <p:nvSpPr>
          <p:cNvPr id="6" name="CaixaDeTexto 36"/>
          <p:cNvSpPr txBox="1"/>
          <p:nvPr/>
        </p:nvSpPr>
        <p:spPr>
          <a:xfrm>
            <a:off x="9908540" y="1938020"/>
            <a:ext cx="1586865" cy="829945"/>
          </a:xfrm>
          <a:prstGeom prst="rect">
            <a:avLst/>
          </a:prstGeom>
          <a:solidFill>
            <a:schemeClr val="bg1"/>
          </a:solidFill>
        </p:spPr>
        <p:txBody>
          <a:bodyPr wrap="square" rtlCol="0">
            <a:spAutoFit/>
          </a:bodyPr>
          <a:p>
            <a:pPr algn="ctr"/>
            <a:r>
              <a:rPr lang="pt-BR" sz="2400" dirty="0" smtClean="0"/>
              <a:t>polos conjugados</a:t>
            </a:r>
            <a:endParaRPr lang="pt-BR" sz="2400" baseline="-25000" dirty="0" smtClean="0"/>
          </a:p>
        </p:txBody>
      </p:sp>
      <p:sp>
        <p:nvSpPr>
          <p:cNvPr id="7" name="Forma livre 6"/>
          <p:cNvSpPr/>
          <p:nvPr/>
        </p:nvSpPr>
        <p:spPr>
          <a:xfrm>
            <a:off x="9428480" y="2049780"/>
            <a:ext cx="737870" cy="607060"/>
          </a:xfrm>
          <a:custGeom>
            <a:avLst/>
            <a:gdLst>
              <a:gd name="connisteX0" fmla="*/ 0 w 737898"/>
              <a:gd name="connsiteY0" fmla="*/ 59654 h 607133"/>
              <a:gd name="connisteX1" fmla="*/ 285750 w 737898"/>
              <a:gd name="connsiteY1" fmla="*/ 40604 h 607133"/>
              <a:gd name="connisteX2" fmla="*/ 419100 w 737898"/>
              <a:gd name="connsiteY2" fmla="*/ 535904 h 607133"/>
              <a:gd name="connisteX3" fmla="*/ 714375 w 737898"/>
              <a:gd name="connsiteY3" fmla="*/ 602579 h 607133"/>
              <a:gd name="connisteX4" fmla="*/ 714375 w 737898"/>
              <a:gd name="connsiteY4" fmla="*/ 602579 h 607133"/>
              <a:gd name="connisteX5" fmla="*/ 781050 w 737898"/>
              <a:gd name="connsiteY5" fmla="*/ 640679 h 60713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737899" h="607134">
                <a:moveTo>
                  <a:pt x="0" y="59654"/>
                </a:moveTo>
                <a:cubicBezTo>
                  <a:pt x="54610" y="45684"/>
                  <a:pt x="201930" y="-54646"/>
                  <a:pt x="285750" y="40604"/>
                </a:cubicBezTo>
                <a:cubicBezTo>
                  <a:pt x="369570" y="135854"/>
                  <a:pt x="333375" y="423509"/>
                  <a:pt x="419100" y="535904"/>
                </a:cubicBezTo>
                <a:cubicBezTo>
                  <a:pt x="504825" y="648299"/>
                  <a:pt x="655320" y="589244"/>
                  <a:pt x="714375" y="602579"/>
                </a:cubicBezTo>
                <a:cubicBezTo>
                  <a:pt x="773430" y="615914"/>
                  <a:pt x="701040" y="594959"/>
                  <a:pt x="714375" y="602579"/>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 name="Forma livre 9"/>
          <p:cNvSpPr/>
          <p:nvPr/>
        </p:nvSpPr>
        <p:spPr>
          <a:xfrm>
            <a:off x="2684780" y="5266055"/>
            <a:ext cx="742950" cy="285750"/>
          </a:xfrm>
          <a:custGeom>
            <a:avLst/>
            <a:gdLst>
              <a:gd name="connisteX0" fmla="*/ 742950 w 742950"/>
              <a:gd name="connsiteY0" fmla="*/ 286054 h 286054"/>
              <a:gd name="connisteX1" fmla="*/ 561975 w 742950"/>
              <a:gd name="connsiteY1" fmla="*/ 304 h 286054"/>
              <a:gd name="connisteX2" fmla="*/ 285750 w 742950"/>
              <a:gd name="connsiteY2" fmla="*/ 238429 h 286054"/>
              <a:gd name="connisteX3" fmla="*/ 0 w 742950"/>
              <a:gd name="connsiteY3" fmla="*/ 152704 h 286054"/>
            </a:gdLst>
            <a:ahLst/>
            <a:cxnLst>
              <a:cxn ang="0">
                <a:pos x="connisteX0" y="connsiteY0"/>
              </a:cxn>
              <a:cxn ang="0">
                <a:pos x="connisteX1" y="connsiteY1"/>
              </a:cxn>
              <a:cxn ang="0">
                <a:pos x="connisteX2" y="connsiteY2"/>
              </a:cxn>
              <a:cxn ang="0">
                <a:pos x="connisteX3" y="connsiteY3"/>
              </a:cxn>
            </a:cxnLst>
            <a:rect l="l" t="t" r="r" b="b"/>
            <a:pathLst>
              <a:path w="742950" h="286054">
                <a:moveTo>
                  <a:pt x="742950" y="286054"/>
                </a:moveTo>
                <a:cubicBezTo>
                  <a:pt x="712470" y="223824"/>
                  <a:pt x="653415" y="9829"/>
                  <a:pt x="561975" y="304"/>
                </a:cubicBezTo>
                <a:cubicBezTo>
                  <a:pt x="470535" y="-9221"/>
                  <a:pt x="398145" y="207949"/>
                  <a:pt x="285750" y="238429"/>
                </a:cubicBezTo>
                <a:cubicBezTo>
                  <a:pt x="173355" y="268909"/>
                  <a:pt x="51435" y="174294"/>
                  <a:pt x="0" y="152704"/>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 name="CaixaDeTexto 36"/>
          <p:cNvSpPr txBox="1"/>
          <p:nvPr/>
        </p:nvSpPr>
        <p:spPr>
          <a:xfrm>
            <a:off x="1233805" y="3804285"/>
            <a:ext cx="1137285" cy="460375"/>
          </a:xfrm>
          <a:prstGeom prst="rect">
            <a:avLst/>
          </a:prstGeom>
          <a:solidFill>
            <a:schemeClr val="bg1"/>
          </a:solidFill>
        </p:spPr>
        <p:txBody>
          <a:bodyPr wrap="none" rtlCol="0">
            <a:spAutoFit/>
          </a:bodyPr>
          <a:p>
            <a:r>
              <a:rPr lang="pt-BR" sz="2400" dirty="0" smtClean="0"/>
              <a:t>modulo</a:t>
            </a:r>
            <a:endParaRPr lang="pt-BR" sz="2400" baseline="-25000" dirty="0" smtClean="0"/>
          </a:p>
        </p:txBody>
      </p:sp>
      <p:sp>
        <p:nvSpPr>
          <p:cNvPr id="12" name="CaixaDeTexto 36"/>
          <p:cNvSpPr txBox="1"/>
          <p:nvPr/>
        </p:nvSpPr>
        <p:spPr>
          <a:xfrm>
            <a:off x="6034405" y="2767965"/>
            <a:ext cx="686435" cy="460375"/>
          </a:xfrm>
          <a:prstGeom prst="rect">
            <a:avLst/>
          </a:prstGeom>
          <a:solidFill>
            <a:schemeClr val="bg1"/>
          </a:solidFill>
        </p:spPr>
        <p:txBody>
          <a:bodyPr wrap="none" rtlCol="0">
            <a:spAutoFit/>
          </a:bodyPr>
          <a:p>
            <a:r>
              <a:rPr lang="pt-BR" sz="2400" dirty="0" smtClean="0"/>
              <a:t>fase</a:t>
            </a:r>
            <a:endParaRPr lang="pt-BR" sz="2400" baseline="-25000" dirty="0" smtClean="0"/>
          </a:p>
        </p:txBody>
      </p:sp>
      <mc:AlternateContent xmlns:mc="http://schemas.openxmlformats.org/markup-compatibility/2006">
        <mc:Choice xmlns:a14="http://schemas.microsoft.com/office/drawing/2010/main" Requires="a14">
          <p:sp>
            <p:nvSpPr>
              <p:cNvPr id="13" name="Caixa de Texto 12"/>
              <p:cNvSpPr txBox="1"/>
              <p:nvPr/>
            </p:nvSpPr>
            <p:spPr>
              <a:xfrm>
                <a:off x="3427730" y="5551805"/>
                <a:ext cx="518160" cy="398780"/>
              </a:xfrm>
              <a:prstGeom prst="rect">
                <a:avLst/>
              </a:prstGeom>
              <a:solidFill>
                <a:schemeClr val="bg1"/>
              </a:solid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𝑠</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3427730" y="5551805"/>
                <a:ext cx="518160" cy="39878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13"/>
              <p:cNvSpPr txBox="1"/>
              <p:nvPr/>
            </p:nvSpPr>
            <p:spPr>
              <a:xfrm>
                <a:off x="9390380" y="5571490"/>
                <a:ext cx="518160" cy="410210"/>
              </a:xfrm>
              <a:prstGeom prst="rect">
                <a:avLst/>
              </a:prstGeom>
              <a:solidFill>
                <a:schemeClr val="bg1"/>
              </a:solid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𝑝</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9390380" y="5571490"/>
                <a:ext cx="518160" cy="41021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6" name="Conector Reto 15"/>
          <p:cNvCxnSpPr/>
          <p:nvPr/>
        </p:nvCxnSpPr>
        <p:spPr>
          <a:xfrm>
            <a:off x="3458845" y="3690620"/>
            <a:ext cx="9525" cy="24479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418955" y="3669030"/>
            <a:ext cx="9525" cy="24479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916305" y="426085"/>
            <a:ext cx="9554845" cy="79184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b="1" dirty="0" smtClean="0">
              <a:solidFill>
                <a:schemeClr val="tx1"/>
              </a:solidFill>
              <a:latin typeface="Comic Sans MS" panose="030F0702030302020204" pitchFamily="66" charset="0"/>
              <a:cs typeface="Comic Sans MS" panose="030F0702030302020204" pitchFamily="66" charset="0"/>
            </a:endParaRPr>
          </a:p>
        </p:txBody>
      </p:sp>
      <p:pic>
        <p:nvPicPr>
          <p:cNvPr id="4" name="Imagem 3" descr="Cristal"/>
          <p:cNvPicPr>
            <a:picLocks noChangeAspect="1"/>
          </p:cNvPicPr>
          <p:nvPr/>
        </p:nvPicPr>
        <p:blipFill>
          <a:blip r:embed="rId1"/>
          <a:srcRect l="31563" t="8860" r="47266" b="8860"/>
          <a:stretch>
            <a:fillRect/>
          </a:stretch>
        </p:blipFill>
        <p:spPr>
          <a:xfrm>
            <a:off x="219075" y="2206625"/>
            <a:ext cx="4657090" cy="4149725"/>
          </a:xfrm>
          <a:prstGeom prst="rect">
            <a:avLst/>
          </a:prstGeom>
        </p:spPr>
      </p:pic>
      <mc:AlternateContent xmlns:mc="http://schemas.openxmlformats.org/markup-compatibility/2006">
        <mc:Choice xmlns:a14="http://schemas.microsoft.com/office/drawing/2010/main" Requires="a14">
          <p:sp>
            <p:nvSpPr>
              <p:cNvPr id="22" name="Espaço Reservado para Conteúdo 2"/>
              <p:cNvSpPr txBox="1"/>
              <p:nvPr/>
            </p:nvSpPr>
            <p:spPr>
              <a:xfrm>
                <a:off x="465455" y="1133475"/>
                <a:ext cx="3183255" cy="101600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Sub>
                  </m:oMath>
                </a14:m>
                <a:r>
                  <a:rPr lang="pt-BR" altLang="en-US" sz="2400">
                    <a:latin typeface="Cambria Math" panose="02040503050406030204" pitchFamily="18" charset="0"/>
                    <a:cs typeface="Cambria Math" panose="02040503050406030204" pitchFamily="18" charset="0"/>
                  </a:rPr>
                  <a:t>= </a:t>
                </a:r>
                <a:r>
                  <a:rPr lang="pt-BR" altLang="en-US" sz="2400">
                    <a:latin typeface="Comic Sans MS" panose="030F0702030302020204" pitchFamily="66" charset="0"/>
                    <a:cs typeface="Comic Sans MS" panose="030F0702030302020204" pitchFamily="66" charset="0"/>
                  </a:rPr>
                  <a:t>11.948 MHz   </a:t>
                </a:r>
                <a14:m>
                  <m:oMath xmlns:m="http://schemas.openxmlformats.org/officeDocument/2006/math">
                    <m:r>
                      <a:rPr lang="en-US" altLang="pt-BR" sz="2400">
                        <a:latin typeface="Comic Sans MS" panose="030F0702030302020204" pitchFamily="66" charset="0"/>
                        <a:cs typeface="Comic Sans MS" panose="030F0702030302020204" pitchFamily="66" charset="0"/>
                      </a:rPr>
                      <m:t> </m:t>
                    </m:r>
                  </m:oMath>
                </a14:m>
                <a:endParaRPr lang="en-US" altLang="pt-BR" sz="2400">
                  <a:latin typeface="Comic Sans MS" panose="030F0702030302020204" pitchFamily="66" charset="0"/>
                  <a:cs typeface="Comic Sans MS" panose="030F0702030302020204" pitchFamily="66" charset="0"/>
                </a:endParaRPr>
              </a:p>
              <a:p>
                <a:pPr algn="l"/>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oMath>
                </a14:m>
                <a:r>
                  <a:rPr lang="pt-BR" sz="2400" dirty="0" smtClean="0">
                    <a:solidFill>
                      <a:schemeClr val="tx1"/>
                    </a:solidFill>
                    <a:latin typeface="Comic Sans MS" panose="030F0702030302020204" pitchFamily="66" charset="0"/>
                    <a:cs typeface="Comic Sans MS" panose="030F0702030302020204" pitchFamily="66" charset="0"/>
                  </a:rPr>
                  <a:t>11.974 MHz </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22" name="Espaço Reservado para Conteúdo 2"/>
              <p:cNvSpPr txBox="1">
                <a:spLocks noRot="1" noChangeAspect="1" noMove="1" noResize="1" noEditPoints="1" noAdjustHandles="1" noChangeArrowheads="1" noChangeShapeType="1" noTextEdit="1"/>
              </p:cNvSpPr>
              <p:nvPr/>
            </p:nvSpPr>
            <p:spPr>
              <a:xfrm>
                <a:off x="465455" y="1133475"/>
                <a:ext cx="3183255" cy="101600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Espaço Reservado para Conteúdo 2"/>
              <p:cNvSpPr txBox="1"/>
              <p:nvPr/>
            </p:nvSpPr>
            <p:spPr>
              <a:xfrm>
                <a:off x="4876165" y="1133475"/>
                <a:ext cx="7109460" cy="524383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Fatos importantes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𝑒</m:t>
                    </m:r>
                    <m:r>
                      <a:rPr lang="en-US" altLang="pt-BR" i="1">
                        <a:latin typeface="Cambria Math" panose="02040503050406030204" pitchFamily="18" charset="0"/>
                        <a:cs typeface="Cambria Math" panose="02040503050406030204" pitchFamily="18" charset="0"/>
                      </a:rPr>
                      <m:t> </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b="1" dirty="0" smtClean="0">
                    <a:solidFill>
                      <a:schemeClr val="tx1"/>
                    </a:solidFill>
                    <a:latin typeface="Comic Sans MS" panose="030F0702030302020204" pitchFamily="66" charset="0"/>
                    <a:cs typeface="Comic Sans MS" panose="030F0702030302020204" pitchFamily="66" charset="0"/>
                  </a:rPr>
                  <a:t> são muito próximos</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a fase nessa região,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r>
                      <a:rPr lang="en-US" altLang="pt-BR" i="1">
                        <a:latin typeface="Cambria Math" panose="02040503050406030204" pitchFamily="18" charset="0"/>
                        <a:cs typeface="Cambria Math" panose="02040503050406030204" pitchFamily="18" charset="0"/>
                      </a:rPr>
                      <m:t> &lt;</m:t>
                    </m:r>
                    <m:r>
                      <a:rPr lang="en-US" altLang="pt-BR" i="1">
                        <a:latin typeface="Cambria Math" panose="02040503050406030204" pitchFamily="18" charset="0"/>
                        <a:cs typeface="Cambria Math" panose="02040503050406030204" pitchFamily="18" charset="0"/>
                      </a:rPr>
                      <m:t>𝜔</m:t>
                    </m:r>
                    <m:r>
                      <a:rPr lang="en-US" altLang="pt-BR" i="1">
                        <a:latin typeface="Cambria Math" panose="02040503050406030204" pitchFamily="18" charset="0"/>
                        <a:cs typeface="Cambria Math" panose="02040503050406030204" pitchFamily="18" charset="0"/>
                      </a:rPr>
                      <m:t>&lt; </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altLang="en-US">
                    <a:latin typeface="Cambria Math" panose="02040503050406030204" pitchFamily="18" charset="0"/>
                    <a:cs typeface="Cambria Math" panose="02040503050406030204" pitchFamily="18" charset="0"/>
                  </a:rPr>
                  <a:t>, </a:t>
                </a:r>
                <a:r>
                  <a:rPr lang="pt-BR" altLang="en-US" b="1">
                    <a:latin typeface="Comic Sans MS" panose="030F0702030302020204" pitchFamily="66" charset="0"/>
                    <a:cs typeface="Comic Sans MS" panose="030F0702030302020204" pitchFamily="66" charset="0"/>
                  </a:rPr>
                  <a:t>tem valor de +90</a:t>
                </a:r>
                <a:r>
                  <a:rPr lang="pt-BR" altLang="en-US" b="1" baseline="30000">
                    <a:latin typeface="Comic Sans MS" panose="030F0702030302020204" pitchFamily="66" charset="0"/>
                    <a:cs typeface="Comic Sans MS" panose="030F0702030302020204" pitchFamily="66" charset="0"/>
                  </a:rPr>
                  <a:t>0 </a:t>
                </a:r>
                <a:r>
                  <a:rPr lang="pt-BR" altLang="en-US" b="1">
                    <a:latin typeface="Comic Sans MS" panose="030F0702030302020204" pitchFamily="66" charset="0"/>
                    <a:cs typeface="Comic Sans MS" panose="030F0702030302020204" pitchFamily="66" charset="0"/>
                  </a:rPr>
                  <a:t>e qualquer modulo que se possa querer</a:t>
                </a:r>
                <a:endParaRPr lang="pt-BR" altLang="en-US" b="1" baseline="30000"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altLang="en-US" b="1" dirty="0" smtClean="0">
                    <a:solidFill>
                      <a:schemeClr val="tx1"/>
                    </a:solidFill>
                    <a:latin typeface="Comic Sans MS" panose="030F0702030302020204" pitchFamily="66" charset="0"/>
                    <a:cs typeface="Comic Sans MS" panose="030F0702030302020204" pitchFamily="66" charset="0"/>
                  </a:rPr>
                  <a:t>o cristal pode, então, ser utilizado como L num oscilador tanque. Neste caso, para qualquer valor de indutor que seja necessária, ele é obtido numa frequencia próxima de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r>
                      <a:rPr lang="en-US" altLang="pt-BR" i="1">
                        <a:latin typeface="Cambria Math" panose="02040503050406030204" pitchFamily="18" charset="0"/>
                        <a:cs typeface="Cambria Math" panose="02040503050406030204" pitchFamily="18" charset="0"/>
                      </a:rPr>
                      <m:t> ≈ </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altLang="en-US" b="1" dirty="0" smtClean="0">
                    <a:solidFill>
                      <a:schemeClr val="tx1"/>
                    </a:solidFill>
                    <a:latin typeface="Comic Sans MS" panose="030F0702030302020204" pitchFamily="66" charset="0"/>
                    <a:cs typeface="Comic Sans MS" panose="030F0702030302020204" pitchFamily="66" charset="0"/>
                  </a:rPr>
                  <a:t> </a:t>
                </a:r>
                <a:endParaRPr lang="pt-BR" altLang="en-US"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altLang="en-US" b="1" dirty="0" smtClean="0">
                    <a:solidFill>
                      <a:schemeClr val="tx1"/>
                    </a:solidFill>
                    <a:latin typeface="Comic Sans MS" panose="030F0702030302020204" pitchFamily="66" charset="0"/>
                    <a:cs typeface="Comic Sans MS" panose="030F0702030302020204" pitchFamily="66" charset="0"/>
                  </a:rPr>
                  <a:t>quanto mais próximos estiverem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𝑒</m:t>
                    </m:r>
                    <m:r>
                      <a:rPr lang="en-US" altLang="pt-BR" i="1">
                        <a:latin typeface="Cambria Math" panose="02040503050406030204" pitchFamily="18" charset="0"/>
                        <a:cs typeface="Cambria Math" panose="02040503050406030204" pitchFamily="18" charset="0"/>
                      </a:rPr>
                      <m:t> </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altLang="en-US" b="1" dirty="0" smtClean="0">
                    <a:solidFill>
                      <a:schemeClr val="tx1"/>
                    </a:solidFill>
                    <a:latin typeface="Comic Sans MS" panose="030F0702030302020204" pitchFamily="66" charset="0"/>
                    <a:cs typeface="Comic Sans MS" panose="030F0702030302020204" pitchFamily="66" charset="0"/>
                  </a:rPr>
                  <a:t>, melhor é o cristal </a:t>
                </a:r>
                <a:r>
                  <a:rPr lang="en-US" altLang="pt-BR" i="1">
                    <a:latin typeface="Cambria Math" panose="02040503050406030204" pitchFamily="18" charset="0"/>
                    <a:cs typeface="Cambria Math" panose="02040503050406030204" pitchFamily="18" charset="0"/>
                  </a:rPr>
                  <a:t> </a:t>
                </a:r>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4876165" y="1133475"/>
                <a:ext cx="7109460" cy="5243830"/>
              </a:xfrm>
              <a:prstGeom prst="rect">
                <a:avLst/>
              </a:prstGeom>
              <a:blipFill rotWithShape="1">
                <a:blip r:embed="rId3"/>
                <a:stretch>
                  <a:fillRect t="-460"/>
                </a:stretch>
              </a:blipFill>
            </p:spPr>
            <p:txBody>
              <a:bodyPr/>
              <a:lstStyle/>
              <a:p>
                <a:r>
                  <a:rPr lang="pt-BR" altLang="en-US">
                    <a:noFill/>
                  </a:rPr>
                  <a:t> </a:t>
                </a:r>
              </a:p>
            </p:txBody>
          </p:sp>
        </mc:Fallback>
      </mc:AlternateContent>
    </p:spTree>
  </p:cSld>
  <p:clrMapOvr>
    <a:masterClrMapping/>
  </p:clrMapOvr>
</p:sld>
</file>

<file path=ppt/slides/slide1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377825" y="254635"/>
            <a:ext cx="11312525" cy="125857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Colpitts com cristal e inversor CMOS: Pierce</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3" name="Grupo 2"/>
          <p:cNvGrpSpPr/>
          <p:nvPr/>
        </p:nvGrpSpPr>
        <p:grpSpPr>
          <a:xfrm>
            <a:off x="1676397" y="2047687"/>
            <a:ext cx="831161" cy="1434624"/>
            <a:chOff x="4265552" y="4921726"/>
            <a:chExt cx="831161" cy="1434624"/>
          </a:xfrm>
        </p:grpSpPr>
        <p:grpSp>
          <p:nvGrpSpPr>
            <p:cNvPr id="4" name="Group 147"/>
            <p:cNvGrpSpPr/>
            <p:nvPr/>
          </p:nvGrpSpPr>
          <p:grpSpPr bwMode="auto">
            <a:xfrm>
              <a:off x="4265552" y="5381242"/>
              <a:ext cx="698942" cy="529611"/>
              <a:chOff x="2804" y="2568"/>
              <a:chExt cx="347" cy="272"/>
            </a:xfrm>
          </p:grpSpPr>
          <p:sp>
            <p:nvSpPr>
              <p:cNvPr id="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93"/>
              <p:cNvSpPr>
                <a:spLocks noChangeShapeType="1"/>
              </p:cNvSpPr>
              <p:nvPr/>
            </p:nvSpPr>
            <p:spPr bwMode="auto">
              <a:xfrm flipH="1">
                <a:off x="2804" y="2704"/>
                <a:ext cx="17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6" name="Conector Reto 23"/>
            <p:cNvCxnSpPr/>
            <p:nvPr/>
          </p:nvCxnSpPr>
          <p:spPr>
            <a:xfrm>
              <a:off x="4970138" y="5896834"/>
              <a:ext cx="0" cy="45951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178"/>
            <p:cNvCxnSpPr>
              <a:cxnSpLocks noChangeShapeType="1"/>
            </p:cNvCxnSpPr>
            <p:nvPr/>
          </p:nvCxnSpPr>
          <p:spPr bwMode="auto">
            <a:xfrm rot="16200000" flipV="1">
              <a:off x="4868153" y="5414373"/>
              <a:ext cx="0" cy="457119"/>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3"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16200000">
            <a:off x="960076" y="2379626"/>
            <a:ext cx="2785912" cy="1352007"/>
            <a:chOff x="7504" y="6844"/>
            <a:chExt cx="3577" cy="1677"/>
          </a:xfrm>
        </p:grpSpPr>
        <p:grpSp>
          <p:nvGrpSpPr>
            <p:cNvPr id="15"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300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 name="Rectangle 142"/>
            <p:cNvSpPr>
              <a:spLocks noChangeArrowheads="1"/>
            </p:cNvSpPr>
            <p:nvPr/>
          </p:nvSpPr>
          <p:spPr bwMode="auto">
            <a:xfrm rot="5400000" flipH="1">
              <a:off x="7411" y="7878"/>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 name="Rectangle 140"/>
            <p:cNvSpPr>
              <a:spLocks noChangeArrowheads="1"/>
            </p:cNvSpPr>
            <p:nvPr/>
          </p:nvSpPr>
          <p:spPr bwMode="auto">
            <a:xfrm rot="5400000" flipH="1">
              <a:off x="9736" y="7752"/>
              <a:ext cx="719" cy="512"/>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8" name="Conector Reto 7"/>
            <p:cNvCxnSpPr/>
            <p:nvPr/>
          </p:nvCxnSpPr>
          <p:spPr>
            <a:xfrm rot="5400000">
              <a:off x="7799" y="7423"/>
              <a:ext cx="0"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Rectangle 140"/>
            <p:cNvSpPr>
              <a:spLocks noChangeArrowheads="1"/>
            </p:cNvSpPr>
            <p:nvPr/>
          </p:nvSpPr>
          <p:spPr bwMode="auto">
            <a:xfrm rot="5400000" flipH="1">
              <a:off x="10430" y="7462"/>
              <a:ext cx="789" cy="512"/>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5" name="Straight Connector 178"/>
            <p:cNvCxnSpPr>
              <a:cxnSpLocks noChangeShapeType="1"/>
            </p:cNvCxnSpPr>
            <p:nvPr/>
          </p:nvCxnSpPr>
          <p:spPr bwMode="auto">
            <a:xfrm flipV="1">
              <a:off x="8420" y="7308"/>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26" name="Straight Connector 178"/>
          <p:cNvCxnSpPr>
            <a:cxnSpLocks noChangeShapeType="1"/>
          </p:cNvCxnSpPr>
          <p:nvPr/>
        </p:nvCxnSpPr>
        <p:spPr bwMode="auto">
          <a:xfrm flipV="1">
            <a:off x="2517692" y="3730344"/>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7" name="Conector Reto 8"/>
          <p:cNvCxnSpPr/>
          <p:nvPr/>
        </p:nvCxnSpPr>
        <p:spPr>
          <a:xfrm flipH="1" flipV="1">
            <a:off x="2438952" y="3942434"/>
            <a:ext cx="1771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4"/>
          <p:cNvCxnSpPr/>
          <p:nvPr/>
        </p:nvCxnSpPr>
        <p:spPr>
          <a:xfrm flipH="1" flipV="1">
            <a:off x="2284975" y="44504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Rectangle 140"/>
          <p:cNvSpPr>
            <a:spLocks noChangeArrowheads="1"/>
          </p:cNvSpPr>
          <p:nvPr/>
        </p:nvSpPr>
        <p:spPr bwMode="auto">
          <a:xfrm flipH="1">
            <a:off x="2832203" y="279009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cxnSp>
        <p:nvCxnSpPr>
          <p:cNvPr id="30" name="Straight Connector 178"/>
          <p:cNvCxnSpPr>
            <a:cxnSpLocks noChangeShapeType="1"/>
          </p:cNvCxnSpPr>
          <p:nvPr/>
        </p:nvCxnSpPr>
        <p:spPr bwMode="auto">
          <a:xfrm flipV="1">
            <a:off x="2517692" y="255289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1" name="Conector Reto 7"/>
          <p:cNvCxnSpPr/>
          <p:nvPr/>
        </p:nvCxnSpPr>
        <p:spPr>
          <a:xfrm>
            <a:off x="1670784" y="2765723"/>
            <a:ext cx="0" cy="97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8"/>
          <p:cNvCxnSpPr/>
          <p:nvPr/>
        </p:nvCxnSpPr>
        <p:spPr>
          <a:xfrm flipH="1" flipV="1">
            <a:off x="826234" y="3261248"/>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Elipse 32"/>
          <p:cNvSpPr/>
          <p:nvPr/>
        </p:nvSpPr>
        <p:spPr>
          <a:xfrm>
            <a:off x="1901515" y="27067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Straight Connector 178"/>
          <p:cNvCxnSpPr>
            <a:cxnSpLocks noChangeShapeType="1"/>
          </p:cNvCxnSpPr>
          <p:nvPr/>
        </p:nvCxnSpPr>
        <p:spPr bwMode="auto">
          <a:xfrm rot="16200000" flipV="1">
            <a:off x="3413237" y="560720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9" name="Straight Connector 178"/>
          <p:cNvCxnSpPr>
            <a:cxnSpLocks noChangeShapeType="1"/>
          </p:cNvCxnSpPr>
          <p:nvPr/>
        </p:nvCxnSpPr>
        <p:spPr bwMode="auto">
          <a:xfrm rot="16200000" flipV="1">
            <a:off x="2878764" y="2718918"/>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44" name="Grupo 43"/>
          <p:cNvGrpSpPr/>
          <p:nvPr/>
        </p:nvGrpSpPr>
        <p:grpSpPr>
          <a:xfrm rot="10800000">
            <a:off x="1657985" y="3188970"/>
            <a:ext cx="776605" cy="14986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6" name="CaixaDeTexto 36"/>
          <p:cNvSpPr txBox="1"/>
          <p:nvPr/>
        </p:nvSpPr>
        <p:spPr>
          <a:xfrm>
            <a:off x="254635" y="4784725"/>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grpSp>
        <p:nvGrpSpPr>
          <p:cNvPr id="48" name="Grupo 47"/>
          <p:cNvGrpSpPr/>
          <p:nvPr/>
        </p:nvGrpSpPr>
        <p:grpSpPr>
          <a:xfrm rot="5400000">
            <a:off x="2933065" y="5027930"/>
            <a:ext cx="928370" cy="482600"/>
            <a:chOff x="6583958" y="4229187"/>
            <a:chExt cx="756638" cy="371718"/>
          </a:xfrm>
        </p:grpSpPr>
        <p:cxnSp>
          <p:nvCxnSpPr>
            <p:cNvPr id="4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Conector Reto 68"/>
          <p:cNvCxnSpPr/>
          <p:nvPr/>
        </p:nvCxnSpPr>
        <p:spPr>
          <a:xfrm rot="16200000" flipH="1">
            <a:off x="2541245" y="412684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2342794" y="321723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1618259" y="32140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5" name="Grupo 74"/>
          <p:cNvGrpSpPr/>
          <p:nvPr/>
        </p:nvGrpSpPr>
        <p:grpSpPr>
          <a:xfrm rot="16200000">
            <a:off x="1934210" y="4690745"/>
            <a:ext cx="342900" cy="648335"/>
            <a:chOff x="4560" y="3525"/>
            <a:chExt cx="645" cy="1259"/>
          </a:xfrm>
        </p:grpSpPr>
        <p:sp>
          <p:nvSpPr>
            <p:cNvPr id="76" name="Retângulo 75"/>
            <p:cNvSpPr/>
            <p:nvPr/>
          </p:nvSpPr>
          <p:spPr>
            <a:xfrm>
              <a:off x="4591"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7" name="Conector Reto 76"/>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Straight Connector 178"/>
          <p:cNvCxnSpPr>
            <a:cxnSpLocks noChangeShapeType="1"/>
          </p:cNvCxnSpPr>
          <p:nvPr/>
        </p:nvCxnSpPr>
        <p:spPr bwMode="auto">
          <a:xfrm rot="16200000" flipV="1">
            <a:off x="2865429" y="4450563"/>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82" name="Straight Connector 178"/>
          <p:cNvCxnSpPr>
            <a:cxnSpLocks noChangeShapeType="1"/>
          </p:cNvCxnSpPr>
          <p:nvPr/>
        </p:nvCxnSpPr>
        <p:spPr bwMode="auto">
          <a:xfrm rot="16200000" flipV="1">
            <a:off x="1361749" y="4468343"/>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83" name="Conector Reto 82"/>
          <p:cNvCxnSpPr/>
          <p:nvPr/>
        </p:nvCxnSpPr>
        <p:spPr>
          <a:xfrm rot="16200000" flipH="1">
            <a:off x="-47235" y="41291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rot="16200000" flipH="1">
            <a:off x="2595245" y="418084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5" name="Grupo 84"/>
          <p:cNvGrpSpPr/>
          <p:nvPr/>
        </p:nvGrpSpPr>
        <p:grpSpPr>
          <a:xfrm rot="5400000">
            <a:off x="359410" y="5033010"/>
            <a:ext cx="928370" cy="482600"/>
            <a:chOff x="6583958" y="4229187"/>
            <a:chExt cx="756638" cy="371718"/>
          </a:xfrm>
        </p:grpSpPr>
        <p:cxnSp>
          <p:nvCxnSpPr>
            <p:cNvPr id="86"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Straight Connector 178"/>
          <p:cNvCxnSpPr>
            <a:cxnSpLocks noChangeShapeType="1"/>
          </p:cNvCxnSpPr>
          <p:nvPr/>
        </p:nvCxnSpPr>
        <p:spPr bwMode="auto">
          <a:xfrm rot="16200000" flipV="1">
            <a:off x="826247" y="561228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92" name="CaixaDeTexto 36"/>
          <p:cNvSpPr txBox="1"/>
          <p:nvPr/>
        </p:nvSpPr>
        <p:spPr>
          <a:xfrm>
            <a:off x="3418840" y="4726305"/>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93" name="Grupo 92"/>
          <p:cNvGrpSpPr/>
          <p:nvPr/>
        </p:nvGrpSpPr>
        <p:grpSpPr>
          <a:xfrm rot="10800000">
            <a:off x="2624455" y="3189605"/>
            <a:ext cx="776605" cy="149860"/>
            <a:chOff x="4112743" y="3509451"/>
            <a:chExt cx="1381894" cy="255373"/>
          </a:xfrm>
        </p:grpSpPr>
        <p:cxnSp>
          <p:nvCxnSpPr>
            <p:cNvPr id="94"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6" name="Rectangle 140"/>
          <p:cNvSpPr>
            <a:spLocks noChangeArrowheads="1"/>
          </p:cNvSpPr>
          <p:nvPr/>
        </p:nvSpPr>
        <p:spPr bwMode="auto">
          <a:xfrm flipH="1">
            <a:off x="1618083" y="281866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F</a:t>
            </a:r>
            <a:endParaRPr lang="pt-BR" sz="2000" baseline="-25000" dirty="0" err="1" smtClean="0"/>
          </a:p>
        </p:txBody>
      </p:sp>
      <p:grpSp>
        <p:nvGrpSpPr>
          <p:cNvPr id="118" name="Grupo 117"/>
          <p:cNvGrpSpPr/>
          <p:nvPr/>
        </p:nvGrpSpPr>
        <p:grpSpPr>
          <a:xfrm>
            <a:off x="5006975" y="3472815"/>
            <a:ext cx="5622290" cy="3133090"/>
            <a:chOff x="7846" y="2474"/>
            <a:chExt cx="8854" cy="4934"/>
          </a:xfrm>
        </p:grpSpPr>
        <p:grpSp>
          <p:nvGrpSpPr>
            <p:cNvPr id="116" name="Grupo 115"/>
            <p:cNvGrpSpPr/>
            <p:nvPr/>
          </p:nvGrpSpPr>
          <p:grpSpPr>
            <a:xfrm>
              <a:off x="7846" y="2474"/>
              <a:ext cx="8854" cy="4934"/>
              <a:chOff x="7412" y="3553"/>
              <a:chExt cx="10668" cy="5579"/>
            </a:xfrm>
          </p:grpSpPr>
          <p:pic>
            <p:nvPicPr>
              <p:cNvPr id="99" name="Imagem 9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7412" y="3553"/>
                <a:ext cx="10668" cy="5579"/>
              </a:xfrm>
              <a:prstGeom prst="rect">
                <a:avLst/>
              </a:prstGeom>
            </p:spPr>
          </p:pic>
          <p:sp>
            <p:nvSpPr>
              <p:cNvPr id="115" name="Forma livre 114"/>
              <p:cNvSpPr/>
              <p:nvPr/>
            </p:nvSpPr>
            <p:spPr>
              <a:xfrm>
                <a:off x="8082" y="4004"/>
                <a:ext cx="9100" cy="4690"/>
              </a:xfrm>
              <a:custGeom>
                <a:avLst/>
                <a:gdLst>
                  <a:gd name="connisteX0" fmla="*/ 0 w 7434580"/>
                  <a:gd name="connsiteY0" fmla="*/ 564 h 3901817"/>
                  <a:gd name="connisteX1" fmla="*/ 230505 w 7434580"/>
                  <a:gd name="connsiteY1" fmla="*/ 564 h 3901817"/>
                  <a:gd name="connisteX2" fmla="*/ 551180 w 7434580"/>
                  <a:gd name="connsiteY2" fmla="*/ 5644 h 3901817"/>
                  <a:gd name="connisteX3" fmla="*/ 962660 w 7434580"/>
                  <a:gd name="connsiteY3" fmla="*/ 564 h 3901817"/>
                  <a:gd name="connisteX4" fmla="*/ 1449070 w 7434580"/>
                  <a:gd name="connsiteY4" fmla="*/ 5644 h 3901817"/>
                  <a:gd name="connisteX5" fmla="*/ 1704340 w 7434580"/>
                  <a:gd name="connsiteY5" fmla="*/ 15169 h 3901817"/>
                  <a:gd name="connisteX6" fmla="*/ 2035175 w 7434580"/>
                  <a:gd name="connsiteY6" fmla="*/ 45649 h 3901817"/>
                  <a:gd name="connisteX7" fmla="*/ 2265680 w 7434580"/>
                  <a:gd name="connsiteY7" fmla="*/ 70414 h 3901817"/>
                  <a:gd name="connisteX8" fmla="*/ 2576830 w 7434580"/>
                  <a:gd name="connsiteY8" fmla="*/ 140899 h 3901817"/>
                  <a:gd name="connisteX9" fmla="*/ 2832735 w 7434580"/>
                  <a:gd name="connsiteY9" fmla="*/ 215829 h 3901817"/>
                  <a:gd name="connisteX10" fmla="*/ 3018155 w 7434580"/>
                  <a:gd name="connsiteY10" fmla="*/ 295839 h 3901817"/>
                  <a:gd name="connisteX11" fmla="*/ 3243580 w 7434580"/>
                  <a:gd name="connsiteY11" fmla="*/ 431729 h 3901817"/>
                  <a:gd name="connisteX12" fmla="*/ 3418840 w 7434580"/>
                  <a:gd name="connsiteY12" fmla="*/ 612069 h 3901817"/>
                  <a:gd name="connisteX13" fmla="*/ 3539490 w 7434580"/>
                  <a:gd name="connsiteY13" fmla="*/ 917504 h 3901817"/>
                  <a:gd name="connisteX14" fmla="*/ 3549015 w 7434580"/>
                  <a:gd name="connsiteY14" fmla="*/ 1629339 h 3901817"/>
                  <a:gd name="connisteX15" fmla="*/ 3569335 w 7434580"/>
                  <a:gd name="connsiteY15" fmla="*/ 2256084 h 3901817"/>
                  <a:gd name="connisteX16" fmla="*/ 3554095 w 7434580"/>
                  <a:gd name="connsiteY16" fmla="*/ 2827584 h 3901817"/>
                  <a:gd name="connisteX17" fmla="*/ 3594735 w 7434580"/>
                  <a:gd name="connsiteY17" fmla="*/ 3178739 h 3901817"/>
                  <a:gd name="connisteX18" fmla="*/ 3729990 w 7434580"/>
                  <a:gd name="connsiteY18" fmla="*/ 3409244 h 3901817"/>
                  <a:gd name="connisteX19" fmla="*/ 4005580 w 7434580"/>
                  <a:gd name="connsiteY19" fmla="*/ 3614984 h 3901817"/>
                  <a:gd name="connisteX20" fmla="*/ 4225925 w 7434580"/>
                  <a:gd name="connsiteY20" fmla="*/ 3700074 h 3901817"/>
                  <a:gd name="connisteX21" fmla="*/ 4596765 w 7434580"/>
                  <a:gd name="connsiteY21" fmla="*/ 3790244 h 3901817"/>
                  <a:gd name="connisteX22" fmla="*/ 4968240 w 7434580"/>
                  <a:gd name="connsiteY22" fmla="*/ 3845489 h 3901817"/>
                  <a:gd name="connisteX23" fmla="*/ 5514340 w 7434580"/>
                  <a:gd name="connsiteY23" fmla="*/ 3880414 h 3901817"/>
                  <a:gd name="connisteX24" fmla="*/ 6021070 w 7434580"/>
                  <a:gd name="connsiteY24" fmla="*/ 3900734 h 3901817"/>
                  <a:gd name="connisteX25" fmla="*/ 6863080 w 7434580"/>
                  <a:gd name="connsiteY25" fmla="*/ 3895654 h 3901817"/>
                  <a:gd name="connisteX26" fmla="*/ 7434580 w 7434580"/>
                  <a:gd name="connsiteY26" fmla="*/ 3880414 h 390181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Lst>
                <a:rect l="l" t="t" r="r" b="b"/>
                <a:pathLst>
                  <a:path w="7434580" h="3901818">
                    <a:moveTo>
                      <a:pt x="0" y="564"/>
                    </a:moveTo>
                    <a:cubicBezTo>
                      <a:pt x="39370" y="564"/>
                      <a:pt x="120015" y="-706"/>
                      <a:pt x="230505" y="564"/>
                    </a:cubicBezTo>
                    <a:cubicBezTo>
                      <a:pt x="340995" y="1834"/>
                      <a:pt x="404495" y="5644"/>
                      <a:pt x="551180" y="5644"/>
                    </a:cubicBezTo>
                    <a:cubicBezTo>
                      <a:pt x="697865" y="5644"/>
                      <a:pt x="782955" y="564"/>
                      <a:pt x="962660" y="564"/>
                    </a:cubicBezTo>
                    <a:cubicBezTo>
                      <a:pt x="1142365" y="564"/>
                      <a:pt x="1300480" y="2469"/>
                      <a:pt x="1449070" y="5644"/>
                    </a:cubicBezTo>
                    <a:cubicBezTo>
                      <a:pt x="1597660" y="8819"/>
                      <a:pt x="1586865" y="6914"/>
                      <a:pt x="1704340" y="15169"/>
                    </a:cubicBezTo>
                    <a:cubicBezTo>
                      <a:pt x="1821815" y="23424"/>
                      <a:pt x="1922780" y="34854"/>
                      <a:pt x="2035175" y="45649"/>
                    </a:cubicBezTo>
                    <a:cubicBezTo>
                      <a:pt x="2147570" y="56444"/>
                      <a:pt x="2157095" y="51364"/>
                      <a:pt x="2265680" y="70414"/>
                    </a:cubicBezTo>
                    <a:cubicBezTo>
                      <a:pt x="2374265" y="89464"/>
                      <a:pt x="2463165" y="111689"/>
                      <a:pt x="2576830" y="140899"/>
                    </a:cubicBezTo>
                    <a:cubicBezTo>
                      <a:pt x="2690495" y="170109"/>
                      <a:pt x="2744470" y="184714"/>
                      <a:pt x="2832735" y="215829"/>
                    </a:cubicBezTo>
                    <a:cubicBezTo>
                      <a:pt x="2921000" y="246944"/>
                      <a:pt x="2936240" y="252659"/>
                      <a:pt x="3018155" y="295839"/>
                    </a:cubicBezTo>
                    <a:cubicBezTo>
                      <a:pt x="3100070" y="339019"/>
                      <a:pt x="3163570" y="368229"/>
                      <a:pt x="3243580" y="431729"/>
                    </a:cubicBezTo>
                    <a:cubicBezTo>
                      <a:pt x="3323590" y="495229"/>
                      <a:pt x="3359785" y="514914"/>
                      <a:pt x="3418840" y="612069"/>
                    </a:cubicBezTo>
                    <a:cubicBezTo>
                      <a:pt x="3477895" y="709224"/>
                      <a:pt x="3513455" y="714304"/>
                      <a:pt x="3539490" y="917504"/>
                    </a:cubicBezTo>
                    <a:cubicBezTo>
                      <a:pt x="3565525" y="1120704"/>
                      <a:pt x="3543300" y="1361369"/>
                      <a:pt x="3549015" y="1629339"/>
                    </a:cubicBezTo>
                    <a:cubicBezTo>
                      <a:pt x="3554730" y="1897309"/>
                      <a:pt x="3568065" y="2016689"/>
                      <a:pt x="3569335" y="2256084"/>
                    </a:cubicBezTo>
                    <a:cubicBezTo>
                      <a:pt x="3570605" y="2495479"/>
                      <a:pt x="3549015" y="2642799"/>
                      <a:pt x="3554095" y="2827584"/>
                    </a:cubicBezTo>
                    <a:cubicBezTo>
                      <a:pt x="3559175" y="3012369"/>
                      <a:pt x="3559810" y="3062534"/>
                      <a:pt x="3594735" y="3178739"/>
                    </a:cubicBezTo>
                    <a:cubicBezTo>
                      <a:pt x="3629660" y="3294944"/>
                      <a:pt x="3648075" y="3322249"/>
                      <a:pt x="3729990" y="3409244"/>
                    </a:cubicBezTo>
                    <a:cubicBezTo>
                      <a:pt x="3811905" y="3496239"/>
                      <a:pt x="3906520" y="3556564"/>
                      <a:pt x="4005580" y="3614984"/>
                    </a:cubicBezTo>
                    <a:cubicBezTo>
                      <a:pt x="4104640" y="3673404"/>
                      <a:pt x="4107815" y="3665149"/>
                      <a:pt x="4225925" y="3700074"/>
                    </a:cubicBezTo>
                    <a:cubicBezTo>
                      <a:pt x="4344035" y="3734999"/>
                      <a:pt x="4448175" y="3761034"/>
                      <a:pt x="4596765" y="3790244"/>
                    </a:cubicBezTo>
                    <a:cubicBezTo>
                      <a:pt x="4745355" y="3819454"/>
                      <a:pt x="4784725" y="3827709"/>
                      <a:pt x="4968240" y="3845489"/>
                    </a:cubicBezTo>
                    <a:cubicBezTo>
                      <a:pt x="5151755" y="3863269"/>
                      <a:pt x="5303520" y="3869619"/>
                      <a:pt x="5514340" y="3880414"/>
                    </a:cubicBezTo>
                    <a:cubicBezTo>
                      <a:pt x="5725160" y="3891209"/>
                      <a:pt x="5751195" y="3897559"/>
                      <a:pt x="6021070" y="3900734"/>
                    </a:cubicBezTo>
                    <a:cubicBezTo>
                      <a:pt x="6290945" y="3903909"/>
                      <a:pt x="6580505" y="3899464"/>
                      <a:pt x="6863080" y="3895654"/>
                    </a:cubicBezTo>
                    <a:cubicBezTo>
                      <a:pt x="7145655" y="3891844"/>
                      <a:pt x="7337425" y="3883589"/>
                      <a:pt x="7434580" y="3880414"/>
                    </a:cubicBez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17" name="Conector Reto 116"/>
            <p:cNvCxnSpPr/>
            <p:nvPr/>
          </p:nvCxnSpPr>
          <p:spPr>
            <a:xfrm flipV="1">
              <a:off x="8475" y="2662"/>
              <a:ext cx="7455" cy="4365"/>
            </a:xfrm>
            <a:prstGeom prst="line">
              <a:avLst/>
            </a:prstGeom>
            <a:ln w="28575">
              <a:solidFill>
                <a:srgbClr val="9A0000"/>
              </a:solidFill>
              <a:prstDash val="dash"/>
            </a:ln>
          </p:spPr>
          <p:style>
            <a:lnRef idx="1">
              <a:schemeClr val="accent1"/>
            </a:lnRef>
            <a:fillRef idx="0">
              <a:schemeClr val="accent1"/>
            </a:fillRef>
            <a:effectRef idx="0">
              <a:schemeClr val="accent1"/>
            </a:effectRef>
            <a:fontRef idx="minor">
              <a:schemeClr val="tx1"/>
            </a:fontRef>
          </p:style>
        </p:cxnSp>
      </p:grpSp>
      <p:sp>
        <p:nvSpPr>
          <p:cNvPr id="119" name="Espaço Reservado para Conteúdo 2"/>
          <p:cNvSpPr txBox="1"/>
          <p:nvPr/>
        </p:nvSpPr>
        <p:spPr>
          <a:xfrm>
            <a:off x="3632835" y="1350010"/>
            <a:ext cx="8376920" cy="231394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rPr>
              <a:t>Oscilador a cristal fácil de construir</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inversor serve com amplificador </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R</a:t>
            </a:r>
            <a:r>
              <a:rPr lang="pt-BR" sz="2400" b="1" baseline="-25000" dirty="0" smtClean="0">
                <a:solidFill>
                  <a:schemeClr val="tx1"/>
                </a:solidFill>
                <a:latin typeface="Comic Sans MS" panose="030F0702030302020204" pitchFamily="66" charset="0"/>
                <a:cs typeface="Comic Sans MS" panose="030F0702030302020204" pitchFamily="66" charset="0"/>
              </a:rPr>
              <a:t>F</a:t>
            </a:r>
            <a:r>
              <a:rPr lang="pt-BR" sz="2400" b="1" dirty="0" smtClean="0">
                <a:solidFill>
                  <a:schemeClr val="tx1"/>
                </a:solidFill>
                <a:latin typeface="Comic Sans MS" panose="030F0702030302020204" pitchFamily="66" charset="0"/>
                <a:cs typeface="Comic Sans MS" panose="030F0702030302020204" pitchFamily="66" charset="0"/>
              </a:rPr>
              <a:t> coloca o inversor na sua região de ganho. Valor muito alto</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R</a:t>
            </a:r>
            <a:r>
              <a:rPr lang="pt-BR" sz="2400" b="1" baseline="-25000" dirty="0" smtClean="0">
                <a:solidFill>
                  <a:schemeClr val="tx1"/>
                </a:solidFill>
                <a:latin typeface="Comic Sans MS" panose="030F0702030302020204" pitchFamily="66" charset="0"/>
                <a:cs typeface="Comic Sans MS" panose="030F0702030302020204" pitchFamily="66" charset="0"/>
              </a:rPr>
              <a:t>1 </a:t>
            </a:r>
            <a:r>
              <a:rPr lang="pt-BR" sz="2400" b="1" dirty="0" smtClean="0">
                <a:solidFill>
                  <a:schemeClr val="tx1"/>
                </a:solidFill>
                <a:latin typeface="Comic Sans MS" panose="030F0702030302020204" pitchFamily="66" charset="0"/>
                <a:cs typeface="Comic Sans MS" panose="030F0702030302020204" pitchFamily="66" charset="0"/>
              </a:rPr>
              <a:t>forma filtro com C</a:t>
            </a:r>
            <a:r>
              <a:rPr lang="pt-BR" sz="2400" b="1" baseline="-25000" dirty="0" smtClean="0">
                <a:solidFill>
                  <a:schemeClr val="tx1"/>
                </a:solidFill>
                <a:latin typeface="Comic Sans MS" panose="030F0702030302020204" pitchFamily="66" charset="0"/>
                <a:cs typeface="Comic Sans MS" panose="030F0702030302020204" pitchFamily="66" charset="0"/>
              </a:rPr>
              <a:t>1</a:t>
            </a:r>
            <a:r>
              <a:rPr lang="pt-BR" sz="2400" b="1" dirty="0" smtClean="0">
                <a:solidFill>
                  <a:schemeClr val="tx1"/>
                </a:solidFill>
                <a:latin typeface="Comic Sans MS" panose="030F0702030302020204" pitchFamily="66" charset="0"/>
                <a:cs typeface="Comic Sans MS" panose="030F0702030302020204" pitchFamily="66" charset="0"/>
              </a:rPr>
              <a:t> para atenuar harmonicas</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20" name="Elipse 119"/>
          <p:cNvSpPr/>
          <p:nvPr/>
        </p:nvSpPr>
        <p:spPr>
          <a:xfrm>
            <a:off x="7561580" y="4931410"/>
            <a:ext cx="216000" cy="216000"/>
          </a:xfrm>
          <a:prstGeom prst="ellipse">
            <a:avLst/>
          </a:prstGeom>
          <a:solidFill>
            <a:srgbClr val="9A0000">
              <a:alpha val="4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1" name="Rectangle 140"/>
          <p:cNvSpPr>
            <a:spLocks noChangeArrowheads="1"/>
          </p:cNvSpPr>
          <p:nvPr/>
        </p:nvSpPr>
        <p:spPr bwMode="auto">
          <a:xfrm flipH="1">
            <a:off x="7657568" y="498084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F</a:t>
            </a:r>
            <a:endParaRPr lang="pt-BR" sz="2000" baseline="-25000" dirty="0" err="1" smtClean="0"/>
          </a:p>
        </p:txBody>
      </p:sp>
      <p:sp>
        <p:nvSpPr>
          <p:cNvPr id="122" name="Rectangle 140"/>
          <p:cNvSpPr>
            <a:spLocks noChangeArrowheads="1"/>
          </p:cNvSpPr>
          <p:nvPr/>
        </p:nvSpPr>
        <p:spPr bwMode="auto">
          <a:xfrm flipH="1">
            <a:off x="1851763" y="5154197"/>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123" name="Rectangle 140"/>
          <p:cNvSpPr>
            <a:spLocks noChangeArrowheads="1"/>
          </p:cNvSpPr>
          <p:nvPr/>
        </p:nvSpPr>
        <p:spPr bwMode="auto">
          <a:xfrm flipH="1">
            <a:off x="696063" y="28783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V</a:t>
            </a:r>
            <a:r>
              <a:rPr lang="pt-BR" sz="2000" baseline="-25000" dirty="0" err="1" smtClean="0"/>
              <a:t>in</a:t>
            </a:r>
            <a:endParaRPr lang="pt-BR" sz="2000" baseline="-25000" dirty="0" err="1" smtClean="0"/>
          </a:p>
        </p:txBody>
      </p:sp>
      <p:sp>
        <p:nvSpPr>
          <p:cNvPr id="124" name="Rectangle 140"/>
          <p:cNvSpPr>
            <a:spLocks noChangeArrowheads="1"/>
          </p:cNvSpPr>
          <p:nvPr/>
        </p:nvSpPr>
        <p:spPr bwMode="auto">
          <a:xfrm flipH="1">
            <a:off x="3161768" y="2663092"/>
            <a:ext cx="568729" cy="64516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V</a:t>
            </a:r>
            <a:r>
              <a:rPr lang="pt-BR" sz="2000" baseline="-25000" dirty="0" err="1" smtClean="0"/>
              <a:t>out</a:t>
            </a:r>
            <a:endParaRPr lang="pt-BR" sz="2000" baseline="-25000" dirty="0" err="1" smtClean="0"/>
          </a:p>
        </p:txBody>
      </p:sp>
    </p:spTree>
  </p:cSld>
  <p:clrMapOvr>
    <a:masterClrMapping/>
  </p:clrMapOvr>
</p:sld>
</file>

<file path=ppt/slides/slide1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377825" y="254635"/>
            <a:ext cx="11312525" cy="140462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Quando o inversor opera na região de ganho, os dois transistores estão em saturação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3" name="Grupo 2"/>
          <p:cNvGrpSpPr/>
          <p:nvPr/>
        </p:nvGrpSpPr>
        <p:grpSpPr>
          <a:xfrm>
            <a:off x="1676397" y="2047687"/>
            <a:ext cx="831161" cy="1434624"/>
            <a:chOff x="4265552" y="4921726"/>
            <a:chExt cx="831161" cy="1434624"/>
          </a:xfrm>
        </p:grpSpPr>
        <p:grpSp>
          <p:nvGrpSpPr>
            <p:cNvPr id="4" name="Group 147"/>
            <p:cNvGrpSpPr/>
            <p:nvPr/>
          </p:nvGrpSpPr>
          <p:grpSpPr bwMode="auto">
            <a:xfrm>
              <a:off x="4265552" y="5381242"/>
              <a:ext cx="698942" cy="529611"/>
              <a:chOff x="2804" y="2568"/>
              <a:chExt cx="347" cy="272"/>
            </a:xfrm>
          </p:grpSpPr>
          <p:sp>
            <p:nvSpPr>
              <p:cNvPr id="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16200000">
            <a:off x="960076" y="2375181"/>
            <a:ext cx="2785912" cy="1352007"/>
            <a:chOff x="7504" y="6844"/>
            <a:chExt cx="3577" cy="1677"/>
          </a:xfrm>
        </p:grpSpPr>
        <p:grpSp>
          <p:nvGrpSpPr>
            <p:cNvPr id="15"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5"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6" name="Straight Connector 178"/>
          <p:cNvCxnSpPr>
            <a:cxnSpLocks noChangeShapeType="1"/>
          </p:cNvCxnSpPr>
          <p:nvPr/>
        </p:nvCxnSpPr>
        <p:spPr bwMode="auto">
          <a:xfrm flipV="1">
            <a:off x="2517692" y="37303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7" name="Conector Reto 8"/>
          <p:cNvCxnSpPr/>
          <p:nvPr/>
        </p:nvCxnSpPr>
        <p:spPr>
          <a:xfrm flipH="1" flipV="1">
            <a:off x="2438952" y="39424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4"/>
          <p:cNvCxnSpPr/>
          <p:nvPr/>
        </p:nvCxnSpPr>
        <p:spPr>
          <a:xfrm flipH="1" flipV="1">
            <a:off x="2284975" y="44504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Rectangle 140"/>
          <p:cNvSpPr>
            <a:spLocks noChangeArrowheads="1"/>
          </p:cNvSpPr>
          <p:nvPr/>
        </p:nvSpPr>
        <p:spPr bwMode="auto">
          <a:xfrm flipH="1">
            <a:off x="2832203" y="278628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cxnSp>
        <p:nvCxnSpPr>
          <p:cNvPr id="30" name="Straight Connector 178"/>
          <p:cNvCxnSpPr>
            <a:cxnSpLocks noChangeShapeType="1"/>
          </p:cNvCxnSpPr>
          <p:nvPr/>
        </p:nvCxnSpPr>
        <p:spPr bwMode="auto">
          <a:xfrm flipV="1">
            <a:off x="2517692" y="255289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1" name="Conector Reto 7"/>
          <p:cNvCxnSpPr/>
          <p:nvPr/>
        </p:nvCxnSpPr>
        <p:spPr>
          <a:xfrm>
            <a:off x="1670784" y="276572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8"/>
          <p:cNvCxnSpPr/>
          <p:nvPr/>
        </p:nvCxnSpPr>
        <p:spPr>
          <a:xfrm flipH="1" flipV="1">
            <a:off x="826234" y="3261248"/>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Elipse 32"/>
          <p:cNvSpPr/>
          <p:nvPr/>
        </p:nvSpPr>
        <p:spPr>
          <a:xfrm>
            <a:off x="1901515" y="27067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Straight Connector 178"/>
          <p:cNvCxnSpPr>
            <a:cxnSpLocks noChangeShapeType="1"/>
          </p:cNvCxnSpPr>
          <p:nvPr/>
        </p:nvCxnSpPr>
        <p:spPr bwMode="auto">
          <a:xfrm rot="16200000" flipV="1">
            <a:off x="3413237" y="560720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9" name="Straight Connector 178"/>
          <p:cNvCxnSpPr>
            <a:cxnSpLocks noChangeShapeType="1"/>
          </p:cNvCxnSpPr>
          <p:nvPr/>
        </p:nvCxnSpPr>
        <p:spPr bwMode="auto">
          <a:xfrm rot="16200000" flipV="1">
            <a:off x="2878764" y="2718918"/>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44" name="Grupo 43"/>
          <p:cNvGrpSpPr/>
          <p:nvPr/>
        </p:nvGrpSpPr>
        <p:grpSpPr>
          <a:xfrm rot="10800000">
            <a:off x="1657985" y="3188970"/>
            <a:ext cx="776605" cy="14986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6" name="CaixaDeTexto 36"/>
          <p:cNvSpPr txBox="1"/>
          <p:nvPr/>
        </p:nvSpPr>
        <p:spPr>
          <a:xfrm>
            <a:off x="254635" y="4784725"/>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grpSp>
        <p:nvGrpSpPr>
          <p:cNvPr id="48" name="Grupo 47"/>
          <p:cNvGrpSpPr/>
          <p:nvPr/>
        </p:nvGrpSpPr>
        <p:grpSpPr>
          <a:xfrm rot="5400000">
            <a:off x="2933065" y="5033010"/>
            <a:ext cx="928370" cy="482600"/>
            <a:chOff x="6583958" y="4229187"/>
            <a:chExt cx="756638" cy="371718"/>
          </a:xfrm>
        </p:grpSpPr>
        <p:cxnSp>
          <p:nvCxnSpPr>
            <p:cNvPr id="4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Conector Reto 68"/>
          <p:cNvCxnSpPr/>
          <p:nvPr/>
        </p:nvCxnSpPr>
        <p:spPr>
          <a:xfrm rot="16200000" flipH="1">
            <a:off x="2541245" y="412684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2342794" y="321723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1618259" y="32140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5" name="Grupo 74"/>
          <p:cNvGrpSpPr/>
          <p:nvPr/>
        </p:nvGrpSpPr>
        <p:grpSpPr>
          <a:xfrm rot="16200000">
            <a:off x="1934210" y="4690745"/>
            <a:ext cx="342900" cy="648335"/>
            <a:chOff x="4560" y="3525"/>
            <a:chExt cx="645" cy="1259"/>
          </a:xfrm>
        </p:grpSpPr>
        <p:sp>
          <p:nvSpPr>
            <p:cNvPr id="76" name="Retângulo 75"/>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7" name="Conector Reto 76"/>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Straight Connector 178"/>
          <p:cNvCxnSpPr>
            <a:cxnSpLocks noChangeShapeType="1"/>
          </p:cNvCxnSpPr>
          <p:nvPr/>
        </p:nvCxnSpPr>
        <p:spPr bwMode="auto">
          <a:xfrm rot="16200000" flipV="1">
            <a:off x="2865429" y="4450563"/>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82" name="Straight Connector 178"/>
          <p:cNvCxnSpPr>
            <a:cxnSpLocks noChangeShapeType="1"/>
          </p:cNvCxnSpPr>
          <p:nvPr/>
        </p:nvCxnSpPr>
        <p:spPr bwMode="auto">
          <a:xfrm rot="16200000" flipV="1">
            <a:off x="1361749" y="4468343"/>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83" name="Conector Reto 82"/>
          <p:cNvCxnSpPr/>
          <p:nvPr/>
        </p:nvCxnSpPr>
        <p:spPr>
          <a:xfrm rot="16200000" flipH="1">
            <a:off x="-47235" y="41291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rot="16200000" flipH="1">
            <a:off x="2595245" y="418084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5" name="Grupo 84"/>
          <p:cNvGrpSpPr/>
          <p:nvPr/>
        </p:nvGrpSpPr>
        <p:grpSpPr>
          <a:xfrm rot="5400000">
            <a:off x="359410" y="5033010"/>
            <a:ext cx="928370" cy="482600"/>
            <a:chOff x="6583958" y="4229187"/>
            <a:chExt cx="756638" cy="371718"/>
          </a:xfrm>
        </p:grpSpPr>
        <p:cxnSp>
          <p:nvCxnSpPr>
            <p:cNvPr id="86"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Straight Connector 178"/>
          <p:cNvCxnSpPr>
            <a:cxnSpLocks noChangeShapeType="1"/>
          </p:cNvCxnSpPr>
          <p:nvPr/>
        </p:nvCxnSpPr>
        <p:spPr bwMode="auto">
          <a:xfrm rot="16200000" flipV="1">
            <a:off x="826247" y="561228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92" name="CaixaDeTexto 36"/>
          <p:cNvSpPr txBox="1"/>
          <p:nvPr/>
        </p:nvSpPr>
        <p:spPr>
          <a:xfrm>
            <a:off x="3418840" y="4726305"/>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93" name="Grupo 92"/>
          <p:cNvGrpSpPr/>
          <p:nvPr/>
        </p:nvGrpSpPr>
        <p:grpSpPr>
          <a:xfrm rot="10800000">
            <a:off x="2624455" y="3180080"/>
            <a:ext cx="776605" cy="149860"/>
            <a:chOff x="4112743" y="3509451"/>
            <a:chExt cx="1381894" cy="255373"/>
          </a:xfrm>
        </p:grpSpPr>
        <p:cxnSp>
          <p:nvCxnSpPr>
            <p:cNvPr id="94"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6" name="Rectangle 140"/>
          <p:cNvSpPr>
            <a:spLocks noChangeArrowheads="1"/>
          </p:cNvSpPr>
          <p:nvPr/>
        </p:nvSpPr>
        <p:spPr bwMode="auto">
          <a:xfrm flipH="1">
            <a:off x="1579983" y="281866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F</a:t>
            </a:r>
            <a:endParaRPr lang="pt-BR" sz="2000" baseline="-25000" dirty="0" err="1" smtClean="0"/>
          </a:p>
        </p:txBody>
      </p:sp>
      <p:sp>
        <p:nvSpPr>
          <p:cNvPr id="34" name="Rectangle 140"/>
          <p:cNvSpPr>
            <a:spLocks noChangeArrowheads="1"/>
          </p:cNvSpPr>
          <p:nvPr/>
        </p:nvSpPr>
        <p:spPr bwMode="auto">
          <a:xfrm flipH="1">
            <a:off x="1851763" y="5154197"/>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cxnSp>
        <p:nvCxnSpPr>
          <p:cNvPr id="35" name="Conector Reto 74"/>
          <p:cNvCxnSpPr/>
          <p:nvPr/>
        </p:nvCxnSpPr>
        <p:spPr>
          <a:xfrm>
            <a:off x="8523605" y="41300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H="1">
            <a:off x="8513445" y="443865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flipV="1">
            <a:off x="8513445" y="330581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0">
            <a:off x="8341995" y="3636645"/>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7721600" y="3070860"/>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7376795" y="413067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128" name="Conector Reto 127"/>
          <p:cNvCxnSpPr/>
          <p:nvPr/>
        </p:nvCxnSpPr>
        <p:spPr>
          <a:xfrm rot="16200000">
            <a:off x="9226460" y="2589620"/>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8510905" y="4607560"/>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9620000" flipV="1">
            <a:off x="7887335" y="3368675"/>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8501380" y="404431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8501380" y="4044315"/>
                <a:ext cx="960755" cy="460375"/>
              </a:xfrm>
              <a:prstGeom prst="rect">
                <a:avLst/>
              </a:prstGeom>
              <a:blipFill rotWithShape="1">
                <a:blip r:embed="rId1"/>
                <a:stretch>
                  <a:fillRect r="-8460"/>
                </a:stretch>
              </a:blipFill>
            </p:spPr>
            <p:txBody>
              <a:bodyPr/>
              <a:lstStyle/>
              <a:p>
                <a:r>
                  <a:rPr lang="pt-BR" altLang="en-US">
                    <a:noFill/>
                  </a:rPr>
                  <a:t> </a:t>
                </a:r>
              </a:p>
            </p:txBody>
          </p:sp>
        </mc:Fallback>
      </mc:AlternateContent>
      <p:grpSp>
        <p:nvGrpSpPr>
          <p:cNvPr id="137" name="Grupo 136"/>
          <p:cNvGrpSpPr/>
          <p:nvPr/>
        </p:nvGrpSpPr>
        <p:grpSpPr>
          <a:xfrm rot="5400000" flipH="1">
            <a:off x="8921865" y="3846194"/>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8373110" y="48253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8230870" y="178752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9509760" y="3309620"/>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9598025" y="368236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47" name="Grupo 46"/>
          <p:cNvGrpSpPr/>
          <p:nvPr/>
        </p:nvGrpSpPr>
        <p:grpSpPr>
          <a:xfrm rot="0" flipH="1">
            <a:off x="9793085" y="3204844"/>
            <a:ext cx="1332000" cy="220980"/>
            <a:chOff x="3927661" y="3524056"/>
            <a:chExt cx="1490292" cy="255373"/>
          </a:xfrm>
        </p:grpSpPr>
        <p:cxnSp>
          <p:nvCxnSpPr>
            <p:cNvPr id="53"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1" name="CaixaDeTexto 47"/>
          <p:cNvSpPr txBox="1"/>
          <p:nvPr/>
        </p:nvSpPr>
        <p:spPr>
          <a:xfrm>
            <a:off x="11006992" y="2873190"/>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Rectangle 140"/>
          <p:cNvSpPr>
            <a:spLocks noChangeArrowheads="1"/>
          </p:cNvSpPr>
          <p:nvPr/>
        </p:nvSpPr>
        <p:spPr bwMode="auto">
          <a:xfrm flipH="1">
            <a:off x="821793" y="28783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V</a:t>
            </a:r>
            <a:r>
              <a:rPr lang="pt-BR" sz="2000" baseline="-25000" dirty="0" err="1" smtClean="0"/>
              <a:t>in</a:t>
            </a:r>
            <a:endParaRPr lang="pt-BR" sz="2000" baseline="-25000" dirty="0" err="1" smtClean="0"/>
          </a:p>
        </p:txBody>
      </p:sp>
      <p:sp>
        <p:nvSpPr>
          <p:cNvPr id="63" name="Rectangle 140"/>
          <p:cNvSpPr>
            <a:spLocks noChangeArrowheads="1"/>
          </p:cNvSpPr>
          <p:nvPr/>
        </p:nvSpPr>
        <p:spPr bwMode="auto">
          <a:xfrm flipH="1">
            <a:off x="3287498" y="2663092"/>
            <a:ext cx="568729" cy="64516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V</a:t>
            </a:r>
            <a:r>
              <a:rPr lang="pt-BR" sz="2000" baseline="-25000" dirty="0" err="1" smtClean="0"/>
              <a:t>out</a:t>
            </a:r>
            <a:endParaRPr lang="pt-BR" sz="2000" baseline="-25000" dirty="0" err="1" smtClean="0"/>
          </a:p>
        </p:txBody>
      </p:sp>
      <p:grpSp>
        <p:nvGrpSpPr>
          <p:cNvPr id="104" name="Grupo 103"/>
          <p:cNvGrpSpPr/>
          <p:nvPr/>
        </p:nvGrpSpPr>
        <p:grpSpPr>
          <a:xfrm flipV="1">
            <a:off x="8221345" y="1795780"/>
            <a:ext cx="1476375" cy="1520825"/>
            <a:chOff x="15098" y="2720"/>
            <a:chExt cx="2325" cy="2395"/>
          </a:xfrm>
        </p:grpSpPr>
        <p:cxnSp>
          <p:nvCxnSpPr>
            <p:cNvPr id="64" name="Conector Reto 74"/>
            <p:cNvCxnSpPr/>
            <p:nvPr/>
          </p:nvCxnSpPr>
          <p:spPr>
            <a:xfrm>
              <a:off x="15573" y="404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flipH="1">
              <a:off x="15557" y="4528"/>
              <a:ext cx="0" cy="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flipV="1">
              <a:off x="15557" y="2744"/>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7" name="Grupo 66"/>
            <p:cNvGrpSpPr/>
            <p:nvPr/>
          </p:nvGrpSpPr>
          <p:grpSpPr>
            <a:xfrm rot="0">
              <a:off x="15287" y="3265"/>
              <a:ext cx="574" cy="778"/>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3" name="Conector Reto 72"/>
            <p:cNvCxnSpPr/>
            <p:nvPr/>
          </p:nvCxnSpPr>
          <p:spPr>
            <a:xfrm flipH="1">
              <a:off x="15553" y="4794"/>
              <a:ext cx="17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rot="10800000">
                  <a:off x="15534" y="3999"/>
                  <a:ext cx="1513" cy="747"/>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rot="10800000">
                  <a:off x="15534" y="3999"/>
                  <a:ext cx="1513" cy="747"/>
                </a:xfrm>
                <a:prstGeom prst="rect">
                  <a:avLst/>
                </a:prstGeom>
                <a:blipFill rotWithShape="1">
                  <a:blip r:embed="rId2"/>
                </a:blipFill>
              </p:spPr>
              <p:txBody>
                <a:bodyPr/>
                <a:lstStyle/>
                <a:p>
                  <a:r>
                    <a:rPr lang="pt-BR" altLang="en-US">
                      <a:noFill/>
                    </a:rPr>
                    <a:t> </a:t>
                  </a:r>
                </a:p>
              </p:txBody>
            </p:sp>
          </mc:Fallback>
        </mc:AlternateContent>
        <p:grpSp>
          <p:nvGrpSpPr>
            <p:cNvPr id="98" name="Grupo 97"/>
            <p:cNvGrpSpPr/>
            <p:nvPr/>
          </p:nvGrpSpPr>
          <p:grpSpPr>
            <a:xfrm rot="5400000" flipH="1">
              <a:off x="16200" y="3595"/>
              <a:ext cx="2098" cy="348"/>
              <a:chOff x="3927661" y="3524056"/>
              <a:chExt cx="1490292" cy="255373"/>
            </a:xfrm>
          </p:grpSpPr>
          <p:cxnSp>
            <p:nvCxnSpPr>
              <p:cNvPr id="10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1" name="Retângulo 100"/>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101"/>
            <p:cNvCxnSpPr/>
            <p:nvPr/>
          </p:nvCxnSpPr>
          <p:spPr>
            <a:xfrm>
              <a:off x="15098" y="511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 name="Conector Reto 104"/>
          <p:cNvCxnSpPr/>
          <p:nvPr/>
        </p:nvCxnSpPr>
        <p:spPr>
          <a:xfrm>
            <a:off x="8102600" y="21685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23"/>
          <p:cNvSpPr txBox="1"/>
          <p:nvPr/>
        </p:nvSpPr>
        <p:spPr>
          <a:xfrm>
            <a:off x="9606915" y="238252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dp</a:t>
            </a:r>
            <a:endParaRPr lang="pt-BR" altLang="en-US" sz="2400" baseline="-25000" dirty="0">
              <a:latin typeface="Comic Sans MS" panose="030F0702030302020204" pitchFamily="66" charset="0"/>
              <a:cs typeface="Comic Sans MS" panose="030F0702030302020204" pitchFamily="66" charset="0"/>
            </a:endParaRPr>
          </a:p>
        </p:txBody>
      </p:sp>
      <p:cxnSp>
        <p:nvCxnSpPr>
          <p:cNvPr id="107" name="Straight Connector 178"/>
          <p:cNvCxnSpPr>
            <a:cxnSpLocks noChangeShapeType="1"/>
          </p:cNvCxnSpPr>
          <p:nvPr/>
        </p:nvCxnSpPr>
        <p:spPr bwMode="auto">
          <a:xfrm rot="16200000" flipV="1">
            <a:off x="11132932" y="565673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8" name="Conector Reto 107"/>
          <p:cNvCxnSpPr/>
          <p:nvPr/>
        </p:nvCxnSpPr>
        <p:spPr>
          <a:xfrm rot="16200000" flipH="1">
            <a:off x="10260940" y="417637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rot="16200000" flipH="1">
            <a:off x="10314940" y="423037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CaixaDeTexto 36"/>
          <p:cNvSpPr txBox="1"/>
          <p:nvPr/>
        </p:nvSpPr>
        <p:spPr>
          <a:xfrm>
            <a:off x="11138535" y="4775835"/>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112" name="Grupo 111"/>
          <p:cNvGrpSpPr/>
          <p:nvPr/>
        </p:nvGrpSpPr>
        <p:grpSpPr>
          <a:xfrm rot="5400000">
            <a:off x="10649585" y="5072380"/>
            <a:ext cx="928370" cy="482600"/>
            <a:chOff x="6583958" y="4229187"/>
            <a:chExt cx="756638" cy="371718"/>
          </a:xfrm>
        </p:grpSpPr>
        <p:cxnSp>
          <p:nvCxnSpPr>
            <p:cNvPr id="11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0" name="CaixaDeTexto 36"/>
          <p:cNvSpPr txBox="1"/>
          <p:nvPr/>
        </p:nvSpPr>
        <p:spPr>
          <a:xfrm>
            <a:off x="6931025" y="4825365"/>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141" name="Conector Reto 140"/>
          <p:cNvCxnSpPr/>
          <p:nvPr/>
        </p:nvCxnSpPr>
        <p:spPr>
          <a:xfrm rot="16200000" flipH="1">
            <a:off x="6580260" y="419837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 name="Grupo 141"/>
          <p:cNvGrpSpPr/>
          <p:nvPr/>
        </p:nvGrpSpPr>
        <p:grpSpPr>
          <a:xfrm rot="5400000">
            <a:off x="6986905" y="5102225"/>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Straight Connector 178"/>
          <p:cNvCxnSpPr>
            <a:cxnSpLocks noChangeShapeType="1"/>
          </p:cNvCxnSpPr>
          <p:nvPr/>
        </p:nvCxnSpPr>
        <p:spPr bwMode="auto">
          <a:xfrm rot="16200000" flipV="1">
            <a:off x="7453742" y="568150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9" name="Straight Connector 178"/>
          <p:cNvCxnSpPr>
            <a:cxnSpLocks noChangeShapeType="1"/>
          </p:cNvCxnSpPr>
          <p:nvPr/>
        </p:nvCxnSpPr>
        <p:spPr bwMode="auto">
          <a:xfrm rot="16200000" flipV="1">
            <a:off x="10290194" y="4231778"/>
            <a:ext cx="0" cy="165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50" name="Straight Connector 178"/>
          <p:cNvCxnSpPr>
            <a:cxnSpLocks noChangeShapeType="1"/>
          </p:cNvCxnSpPr>
          <p:nvPr/>
        </p:nvCxnSpPr>
        <p:spPr bwMode="auto">
          <a:xfrm rot="16200000" flipV="1">
            <a:off x="8200164" y="4321558"/>
            <a:ext cx="0" cy="151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151" name="Grupo 150"/>
          <p:cNvGrpSpPr/>
          <p:nvPr/>
        </p:nvGrpSpPr>
        <p:grpSpPr>
          <a:xfrm rot="16200000">
            <a:off x="9051290" y="4757420"/>
            <a:ext cx="342900" cy="648335"/>
            <a:chOff x="4560" y="3525"/>
            <a:chExt cx="645" cy="1259"/>
          </a:xfrm>
        </p:grpSpPr>
        <p:sp>
          <p:nvSpPr>
            <p:cNvPr id="152" name="Retângulo 151"/>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53" name="Conector Reto 152"/>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53"/>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154"/>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Conector Reto 155"/>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8" name="Rectangle 140"/>
          <p:cNvSpPr>
            <a:spLocks noChangeArrowheads="1"/>
          </p:cNvSpPr>
          <p:nvPr/>
        </p:nvSpPr>
        <p:spPr bwMode="auto">
          <a:xfrm flipH="1">
            <a:off x="8978368" y="5202457"/>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160" name="Elipse 159"/>
          <p:cNvSpPr/>
          <p:nvPr/>
        </p:nvSpPr>
        <p:spPr>
          <a:xfrm>
            <a:off x="9572269" y="326740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DeTexto 47"/>
          <p:cNvSpPr txBox="1"/>
          <p:nvPr/>
        </p:nvSpPr>
        <p:spPr>
          <a:xfrm>
            <a:off x="7497982" y="2802705"/>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9" name="Seta para a direita 178"/>
          <p:cNvSpPr/>
          <p:nvPr/>
        </p:nvSpPr>
        <p:spPr>
          <a:xfrm>
            <a:off x="5224780" y="464883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9" name="Espaço Reservado para Conteúdo 2"/>
          <p:cNvSpPr txBox="1"/>
          <p:nvPr/>
        </p:nvSpPr>
        <p:spPr>
          <a:xfrm>
            <a:off x="4129405" y="2060575"/>
            <a:ext cx="3023235" cy="232346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a:t>
            </a:r>
            <a:r>
              <a:rPr lang="pt-BR" sz="2000" b="1" dirty="0" smtClean="0">
                <a:solidFill>
                  <a:schemeClr val="tx1"/>
                </a:solidFill>
                <a:latin typeface="Comic Sans MS" panose="030F0702030302020204" pitchFamily="66" charset="0"/>
                <a:cs typeface="Comic Sans MS" panose="030F0702030302020204" pitchFamily="66" charset="0"/>
              </a:rPr>
              <a:t>R</a:t>
            </a:r>
            <a:r>
              <a:rPr lang="pt-BR" sz="2000" b="1" baseline="-25000" dirty="0" smtClean="0">
                <a:solidFill>
                  <a:schemeClr val="tx1"/>
                </a:solidFill>
                <a:latin typeface="Comic Sans MS" panose="030F0702030302020204" pitchFamily="66" charset="0"/>
                <a:cs typeface="Comic Sans MS" panose="030F0702030302020204" pitchFamily="66" charset="0"/>
              </a:rPr>
              <a:t>F </a:t>
            </a:r>
            <a:r>
              <a:rPr lang="pt-BR" sz="2000" b="1" dirty="0" smtClean="0">
                <a:solidFill>
                  <a:schemeClr val="tx1"/>
                </a:solidFill>
                <a:latin typeface="Comic Sans MS" panose="030F0702030302020204" pitchFamily="66" charset="0"/>
                <a:cs typeface="Comic Sans MS" panose="030F0702030302020204" pitchFamily="66" charset="0"/>
              </a:rPr>
              <a:t>muito grande, desprezado</a:t>
            </a:r>
            <a:endParaRPr lang="pt-BR" sz="20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000" b="1" dirty="0" smtClean="0">
                <a:solidFill>
                  <a:schemeClr val="tx1"/>
                </a:solidFill>
                <a:latin typeface="Comic Sans MS" panose="030F0702030302020204" pitchFamily="66" charset="0"/>
                <a:cs typeface="Comic Sans MS" panose="030F0702030302020204" pitchFamily="66" charset="0"/>
              </a:rPr>
              <a:t>as capacitancias dos transistores não são significativas quando comparadas com C</a:t>
            </a:r>
            <a:r>
              <a:rPr lang="pt-BR" sz="2000" b="1" baseline="-25000" dirty="0" smtClean="0">
                <a:solidFill>
                  <a:schemeClr val="tx1"/>
                </a:solidFill>
                <a:latin typeface="Comic Sans MS" panose="030F0702030302020204" pitchFamily="66" charset="0"/>
                <a:cs typeface="Comic Sans MS" panose="030F0702030302020204" pitchFamily="66" charset="0"/>
              </a:rPr>
              <a:t>1</a:t>
            </a:r>
            <a:r>
              <a:rPr lang="pt-BR" sz="2000" b="1" dirty="0" smtClean="0">
                <a:solidFill>
                  <a:schemeClr val="tx1"/>
                </a:solidFill>
                <a:latin typeface="Comic Sans MS" panose="030F0702030302020204" pitchFamily="66" charset="0"/>
                <a:cs typeface="Comic Sans MS" panose="030F0702030302020204" pitchFamily="66" charset="0"/>
              </a:rPr>
              <a:t> e C</a:t>
            </a:r>
            <a:r>
              <a:rPr lang="pt-BR" sz="2000" b="1" baseline="-25000" dirty="0" smtClean="0">
                <a:solidFill>
                  <a:schemeClr val="tx1"/>
                </a:solidFill>
                <a:latin typeface="Comic Sans MS" panose="030F0702030302020204" pitchFamily="66" charset="0"/>
                <a:cs typeface="Comic Sans MS" panose="030F0702030302020204" pitchFamily="66" charset="0"/>
              </a:rPr>
              <a:t>2 </a:t>
            </a:r>
            <a:endParaRPr lang="pt-BR" sz="2000" b="1" dirty="0" smtClean="0">
              <a:solidFill>
                <a:schemeClr val="tx1"/>
              </a:solidFill>
              <a:latin typeface="Comic Sans MS" panose="030F0702030302020204" pitchFamily="66" charset="0"/>
              <a:cs typeface="Comic Sans MS" panose="030F0702030302020204" pitchFamily="66" charset="0"/>
            </a:endParaRPr>
          </a:p>
        </p:txBody>
      </p:sp>
      <p:sp>
        <p:nvSpPr>
          <p:cNvPr id="170" name="Rectangle 140"/>
          <p:cNvSpPr>
            <a:spLocks noChangeArrowheads="1"/>
          </p:cNvSpPr>
          <p:nvPr/>
        </p:nvSpPr>
        <p:spPr bwMode="auto">
          <a:xfrm flipH="1">
            <a:off x="10174708" y="346827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spTree>
  </p:cSld>
  <p:clrMapOvr>
    <a:masterClrMapping/>
  </p:clrMapOvr>
</p:sld>
</file>

<file path=ppt/slides/slide1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320675" y="664210"/>
            <a:ext cx="11312525" cy="66167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35" name="Conector Reto 74"/>
          <p:cNvCxnSpPr/>
          <p:nvPr/>
        </p:nvCxnSpPr>
        <p:spPr>
          <a:xfrm>
            <a:off x="1808480" y="41395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H="1">
            <a:off x="1798320" y="444817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flipV="1">
            <a:off x="1798320" y="331533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0">
            <a:off x="1626870" y="3646170"/>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1006475" y="3080385"/>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661670" y="414020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128" name="Conector Reto 127"/>
          <p:cNvCxnSpPr/>
          <p:nvPr/>
        </p:nvCxnSpPr>
        <p:spPr>
          <a:xfrm rot="16200000">
            <a:off x="2511335" y="2599145"/>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1795780" y="461708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9620000" flipV="1">
            <a:off x="1172210" y="3378200"/>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1786255" y="4053840"/>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786255" y="4053840"/>
                <a:ext cx="960755" cy="460375"/>
              </a:xfrm>
              <a:prstGeom prst="rect">
                <a:avLst/>
              </a:prstGeom>
              <a:blipFill rotWithShape="1">
                <a:blip r:embed="rId1"/>
                <a:stretch>
                  <a:fillRect r="-8460"/>
                </a:stretch>
              </a:blipFill>
            </p:spPr>
            <p:txBody>
              <a:bodyPr/>
              <a:lstStyle/>
              <a:p>
                <a:r>
                  <a:rPr lang="pt-BR" altLang="en-US">
                    <a:noFill/>
                  </a:rPr>
                  <a:t> </a:t>
                </a:r>
              </a:p>
            </p:txBody>
          </p:sp>
        </mc:Fallback>
      </mc:AlternateContent>
      <p:grpSp>
        <p:nvGrpSpPr>
          <p:cNvPr id="137" name="Grupo 136"/>
          <p:cNvGrpSpPr/>
          <p:nvPr/>
        </p:nvGrpSpPr>
        <p:grpSpPr>
          <a:xfrm rot="5400000" flipH="1">
            <a:off x="2206740" y="385571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1657985" y="48348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1515745" y="179705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2794635" y="331914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2882900" y="369189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47" name="Grupo 46"/>
          <p:cNvGrpSpPr/>
          <p:nvPr/>
        </p:nvGrpSpPr>
        <p:grpSpPr>
          <a:xfrm rot="0" flipH="1">
            <a:off x="3077960" y="3218179"/>
            <a:ext cx="1332000" cy="220980"/>
            <a:chOff x="3927661" y="3524056"/>
            <a:chExt cx="1490292" cy="255373"/>
          </a:xfrm>
        </p:grpSpPr>
        <p:cxnSp>
          <p:nvCxnSpPr>
            <p:cNvPr id="53"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1" name="CaixaDeTexto 47"/>
          <p:cNvSpPr txBox="1"/>
          <p:nvPr/>
        </p:nvSpPr>
        <p:spPr>
          <a:xfrm>
            <a:off x="4291867" y="2882715"/>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04" name="Grupo 103"/>
          <p:cNvGrpSpPr/>
          <p:nvPr/>
        </p:nvGrpSpPr>
        <p:grpSpPr>
          <a:xfrm flipV="1">
            <a:off x="1506220" y="1805305"/>
            <a:ext cx="1476375" cy="1520825"/>
            <a:chOff x="15098" y="2720"/>
            <a:chExt cx="2325" cy="2395"/>
          </a:xfrm>
        </p:grpSpPr>
        <p:cxnSp>
          <p:nvCxnSpPr>
            <p:cNvPr id="64" name="Conector Reto 74"/>
            <p:cNvCxnSpPr/>
            <p:nvPr/>
          </p:nvCxnSpPr>
          <p:spPr>
            <a:xfrm>
              <a:off x="15573" y="404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flipH="1">
              <a:off x="15557" y="4528"/>
              <a:ext cx="0" cy="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flipV="1">
              <a:off x="15557" y="2744"/>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7" name="Grupo 66"/>
            <p:cNvGrpSpPr/>
            <p:nvPr/>
          </p:nvGrpSpPr>
          <p:grpSpPr>
            <a:xfrm rot="0">
              <a:off x="15287" y="3265"/>
              <a:ext cx="574" cy="778"/>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3" name="Conector Reto 72"/>
            <p:cNvCxnSpPr/>
            <p:nvPr/>
          </p:nvCxnSpPr>
          <p:spPr>
            <a:xfrm flipH="1">
              <a:off x="15553" y="4794"/>
              <a:ext cx="17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rot="10800000">
                  <a:off x="15534" y="3999"/>
                  <a:ext cx="1513" cy="747"/>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rot="10800000">
                  <a:off x="15534" y="3999"/>
                  <a:ext cx="1513" cy="747"/>
                </a:xfrm>
                <a:prstGeom prst="rect">
                  <a:avLst/>
                </a:prstGeom>
                <a:blipFill rotWithShape="1">
                  <a:blip r:embed="rId2"/>
                </a:blipFill>
              </p:spPr>
              <p:txBody>
                <a:bodyPr/>
                <a:lstStyle/>
                <a:p>
                  <a:r>
                    <a:rPr lang="pt-BR" altLang="en-US">
                      <a:noFill/>
                    </a:rPr>
                    <a:t> </a:t>
                  </a:r>
                </a:p>
              </p:txBody>
            </p:sp>
          </mc:Fallback>
        </mc:AlternateContent>
        <p:grpSp>
          <p:nvGrpSpPr>
            <p:cNvPr id="98" name="Grupo 97"/>
            <p:cNvGrpSpPr/>
            <p:nvPr/>
          </p:nvGrpSpPr>
          <p:grpSpPr>
            <a:xfrm rot="5400000" flipH="1">
              <a:off x="16200" y="3595"/>
              <a:ext cx="2098" cy="348"/>
              <a:chOff x="3927661" y="3524056"/>
              <a:chExt cx="1490292" cy="255373"/>
            </a:xfrm>
          </p:grpSpPr>
          <p:cxnSp>
            <p:nvCxnSpPr>
              <p:cNvPr id="10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1" name="Retângulo 100"/>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101"/>
            <p:cNvCxnSpPr/>
            <p:nvPr/>
          </p:nvCxnSpPr>
          <p:spPr>
            <a:xfrm>
              <a:off x="15098" y="511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 name="Conector Reto 104"/>
          <p:cNvCxnSpPr/>
          <p:nvPr/>
        </p:nvCxnSpPr>
        <p:spPr>
          <a:xfrm>
            <a:off x="1387475" y="217805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23"/>
          <p:cNvSpPr txBox="1"/>
          <p:nvPr/>
        </p:nvSpPr>
        <p:spPr>
          <a:xfrm>
            <a:off x="2891790" y="239204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dp</a:t>
            </a:r>
            <a:endParaRPr lang="pt-BR" altLang="en-US" sz="2400" baseline="-25000" dirty="0">
              <a:latin typeface="Comic Sans MS" panose="030F0702030302020204" pitchFamily="66" charset="0"/>
              <a:cs typeface="Comic Sans MS" panose="030F0702030302020204" pitchFamily="66" charset="0"/>
            </a:endParaRPr>
          </a:p>
        </p:txBody>
      </p:sp>
      <p:cxnSp>
        <p:nvCxnSpPr>
          <p:cNvPr id="107" name="Straight Connector 178"/>
          <p:cNvCxnSpPr>
            <a:cxnSpLocks noChangeShapeType="1"/>
          </p:cNvCxnSpPr>
          <p:nvPr/>
        </p:nvCxnSpPr>
        <p:spPr bwMode="auto">
          <a:xfrm rot="16200000" flipV="1">
            <a:off x="4417807" y="566626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8" name="Conector Reto 107"/>
          <p:cNvCxnSpPr/>
          <p:nvPr/>
        </p:nvCxnSpPr>
        <p:spPr>
          <a:xfrm rot="16200000" flipH="1">
            <a:off x="3545815" y="418589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rot="16200000" flipH="1">
            <a:off x="3599815" y="423989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CaixaDeTexto 36"/>
          <p:cNvSpPr txBox="1"/>
          <p:nvPr/>
        </p:nvSpPr>
        <p:spPr>
          <a:xfrm>
            <a:off x="4423410" y="4785360"/>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112" name="Grupo 111"/>
          <p:cNvGrpSpPr/>
          <p:nvPr/>
        </p:nvGrpSpPr>
        <p:grpSpPr>
          <a:xfrm rot="5400000">
            <a:off x="3934460" y="5081905"/>
            <a:ext cx="928370" cy="482600"/>
            <a:chOff x="6583958" y="4229187"/>
            <a:chExt cx="756638" cy="371718"/>
          </a:xfrm>
        </p:grpSpPr>
        <p:cxnSp>
          <p:nvCxnSpPr>
            <p:cNvPr id="11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0" name="CaixaDeTexto 36"/>
          <p:cNvSpPr txBox="1"/>
          <p:nvPr/>
        </p:nvSpPr>
        <p:spPr>
          <a:xfrm>
            <a:off x="215900" y="4834890"/>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141" name="Conector Reto 140"/>
          <p:cNvCxnSpPr/>
          <p:nvPr/>
        </p:nvCxnSpPr>
        <p:spPr>
          <a:xfrm rot="16200000" flipH="1">
            <a:off x="-134865" y="420790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 name="Grupo 141"/>
          <p:cNvGrpSpPr/>
          <p:nvPr/>
        </p:nvGrpSpPr>
        <p:grpSpPr>
          <a:xfrm rot="5400000">
            <a:off x="271780" y="5111750"/>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Straight Connector 178"/>
          <p:cNvCxnSpPr>
            <a:cxnSpLocks noChangeShapeType="1"/>
          </p:cNvCxnSpPr>
          <p:nvPr/>
        </p:nvCxnSpPr>
        <p:spPr bwMode="auto">
          <a:xfrm rot="16200000" flipV="1">
            <a:off x="738617" y="569102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9" name="Straight Connector 178"/>
          <p:cNvCxnSpPr>
            <a:cxnSpLocks noChangeShapeType="1"/>
          </p:cNvCxnSpPr>
          <p:nvPr/>
        </p:nvCxnSpPr>
        <p:spPr bwMode="auto">
          <a:xfrm rot="16200000" flipV="1">
            <a:off x="3575069" y="4241303"/>
            <a:ext cx="0" cy="165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50" name="Straight Connector 178"/>
          <p:cNvCxnSpPr>
            <a:cxnSpLocks noChangeShapeType="1"/>
          </p:cNvCxnSpPr>
          <p:nvPr/>
        </p:nvCxnSpPr>
        <p:spPr bwMode="auto">
          <a:xfrm rot="16200000" flipV="1">
            <a:off x="1485039" y="4321558"/>
            <a:ext cx="0" cy="151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151" name="Grupo 150"/>
          <p:cNvGrpSpPr/>
          <p:nvPr/>
        </p:nvGrpSpPr>
        <p:grpSpPr>
          <a:xfrm rot="16200000">
            <a:off x="2336165" y="4766945"/>
            <a:ext cx="342900" cy="648335"/>
            <a:chOff x="4560" y="3525"/>
            <a:chExt cx="645" cy="1259"/>
          </a:xfrm>
        </p:grpSpPr>
        <p:sp>
          <p:nvSpPr>
            <p:cNvPr id="152" name="Retângulo 151"/>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53" name="Conector Reto 152"/>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53"/>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154"/>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Conector Reto 155"/>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8" name="Rectangle 140"/>
          <p:cNvSpPr>
            <a:spLocks noChangeArrowheads="1"/>
          </p:cNvSpPr>
          <p:nvPr/>
        </p:nvSpPr>
        <p:spPr bwMode="auto">
          <a:xfrm flipH="1">
            <a:off x="2263243" y="5211982"/>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160" name="Elipse 159"/>
          <p:cNvSpPr/>
          <p:nvPr/>
        </p:nvSpPr>
        <p:spPr>
          <a:xfrm>
            <a:off x="2857144" y="327692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DeTexto 47"/>
          <p:cNvSpPr txBox="1"/>
          <p:nvPr/>
        </p:nvSpPr>
        <p:spPr>
          <a:xfrm>
            <a:off x="782857" y="2812230"/>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9" name="Seta para a direita 178"/>
          <p:cNvSpPr/>
          <p:nvPr/>
        </p:nvSpPr>
        <p:spPr>
          <a:xfrm>
            <a:off x="5262880" y="387667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0" name="Rectangle 140"/>
          <p:cNvSpPr>
            <a:spLocks noChangeArrowheads="1"/>
          </p:cNvSpPr>
          <p:nvPr/>
        </p:nvSpPr>
        <p:spPr bwMode="auto">
          <a:xfrm flipH="1">
            <a:off x="3459583" y="347779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cxnSp>
        <p:nvCxnSpPr>
          <p:cNvPr id="42" name="Conector Reto 74"/>
          <p:cNvCxnSpPr/>
          <p:nvPr/>
        </p:nvCxnSpPr>
        <p:spPr>
          <a:xfrm>
            <a:off x="7983855" y="3748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7973695" y="405701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flipV="1">
            <a:off x="7973695" y="29241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0">
            <a:off x="7802245" y="3255010"/>
            <a:ext cx="364490" cy="494030"/>
            <a:chOff x="7555792" y="2647951"/>
            <a:chExt cx="387626" cy="552342"/>
          </a:xfrm>
          <a:solidFill>
            <a:srgbClr val="00B0F0">
              <a:alpha val="97000"/>
            </a:srgbClr>
          </a:solidFill>
        </p:grpSpPr>
        <p:sp>
          <p:nvSpPr>
            <p:cNvPr id="59" name="Elipse 5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7181850" y="2689225"/>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6837045" y="374904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97" name="Conector Reto 96"/>
          <p:cNvCxnSpPr/>
          <p:nvPr/>
        </p:nvCxnSpPr>
        <p:spPr>
          <a:xfrm rot="16200000">
            <a:off x="8686710" y="2207985"/>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7971155" y="4225925"/>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Forma livre 102"/>
          <p:cNvSpPr/>
          <p:nvPr/>
        </p:nvSpPr>
        <p:spPr>
          <a:xfrm rot="19620000" flipV="1">
            <a:off x="7347585" y="2987040"/>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7621270" y="2532380"/>
                <a:ext cx="2179320" cy="3917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𝑚𝑛</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𝑚𝑝</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7621270" y="2532380"/>
                <a:ext cx="2179320" cy="39179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16" name="Grupo 115"/>
          <p:cNvGrpSpPr/>
          <p:nvPr/>
        </p:nvGrpSpPr>
        <p:grpSpPr>
          <a:xfrm rot="5400000" flipH="1">
            <a:off x="8686915" y="3464559"/>
            <a:ext cx="1332000" cy="220980"/>
            <a:chOff x="3927661" y="3524056"/>
            <a:chExt cx="1490292" cy="255373"/>
          </a:xfrm>
        </p:grpSpPr>
        <p:cxnSp>
          <p:nvCxnSpPr>
            <p:cNvPr id="11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8" name="Retângulo 117"/>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9" name="Conector Reto 118"/>
          <p:cNvCxnSpPr/>
          <p:nvPr/>
        </p:nvCxnSpPr>
        <p:spPr>
          <a:xfrm>
            <a:off x="7833360" y="44437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120"/>
          <p:cNvCxnSpPr/>
          <p:nvPr/>
        </p:nvCxnSpPr>
        <p:spPr>
          <a:xfrm>
            <a:off x="8970010" y="292798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5" name="Caixa de Texto 23"/>
          <p:cNvSpPr txBox="1"/>
          <p:nvPr/>
        </p:nvSpPr>
        <p:spPr>
          <a:xfrm>
            <a:off x="9300845" y="3679190"/>
            <a:ext cx="13627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dp</a:t>
            </a:r>
            <a:endParaRPr lang="pt-BR" altLang="en-US" sz="2400" dirty="0">
              <a:latin typeface="Comic Sans MS" panose="030F0702030302020204" pitchFamily="66" charset="0"/>
              <a:cs typeface="Comic Sans MS" panose="030F0702030302020204" pitchFamily="66" charset="0"/>
            </a:endParaRPr>
          </a:p>
        </p:txBody>
      </p:sp>
      <p:grpSp>
        <p:nvGrpSpPr>
          <p:cNvPr id="126" name="Grupo 125"/>
          <p:cNvGrpSpPr/>
          <p:nvPr/>
        </p:nvGrpSpPr>
        <p:grpSpPr>
          <a:xfrm rot="0" flipH="1">
            <a:off x="9253335" y="2823209"/>
            <a:ext cx="1332000" cy="220980"/>
            <a:chOff x="3927661" y="3524056"/>
            <a:chExt cx="1490292" cy="255373"/>
          </a:xfrm>
        </p:grpSpPr>
        <p:cxnSp>
          <p:nvCxnSpPr>
            <p:cNvPr id="12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13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0467242" y="2491555"/>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78" name="Straight Connector 178"/>
          <p:cNvCxnSpPr>
            <a:cxnSpLocks noChangeShapeType="1"/>
          </p:cNvCxnSpPr>
          <p:nvPr/>
        </p:nvCxnSpPr>
        <p:spPr bwMode="auto">
          <a:xfrm rot="16200000" flipV="1">
            <a:off x="10593182" y="527510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0" name="Conector Reto 179"/>
          <p:cNvCxnSpPr/>
          <p:nvPr/>
        </p:nvCxnSpPr>
        <p:spPr>
          <a:xfrm rot="16200000" flipH="1">
            <a:off x="9721190" y="379473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180"/>
          <p:cNvCxnSpPr/>
          <p:nvPr/>
        </p:nvCxnSpPr>
        <p:spPr>
          <a:xfrm rot="16200000" flipH="1">
            <a:off x="9775190" y="384873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DeTexto 36"/>
          <p:cNvSpPr txBox="1"/>
          <p:nvPr/>
        </p:nvSpPr>
        <p:spPr>
          <a:xfrm>
            <a:off x="10598785" y="4394200"/>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183" name="Grupo 182"/>
          <p:cNvGrpSpPr/>
          <p:nvPr/>
        </p:nvGrpSpPr>
        <p:grpSpPr>
          <a:xfrm rot="5400000">
            <a:off x="10119360" y="4690745"/>
            <a:ext cx="928370" cy="482600"/>
            <a:chOff x="6583958" y="4229187"/>
            <a:chExt cx="756638" cy="371718"/>
          </a:xfrm>
        </p:grpSpPr>
        <p:cxnSp>
          <p:nvCxnSpPr>
            <p:cNvPr id="184"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8" name="CaixaDeTexto 36"/>
          <p:cNvSpPr txBox="1"/>
          <p:nvPr/>
        </p:nvSpPr>
        <p:spPr>
          <a:xfrm>
            <a:off x="6391275" y="4443730"/>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189" name="Conector Reto 188"/>
          <p:cNvCxnSpPr/>
          <p:nvPr/>
        </p:nvCxnSpPr>
        <p:spPr>
          <a:xfrm rot="16200000" flipH="1">
            <a:off x="6040510" y="381674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Grupo 189"/>
          <p:cNvGrpSpPr/>
          <p:nvPr/>
        </p:nvGrpSpPr>
        <p:grpSpPr>
          <a:xfrm rot="5400000">
            <a:off x="6447155" y="4720590"/>
            <a:ext cx="928370" cy="482600"/>
            <a:chOff x="6583958" y="4229187"/>
            <a:chExt cx="756638" cy="371718"/>
          </a:xfrm>
        </p:grpSpPr>
        <p:cxnSp>
          <p:nvCxnSpPr>
            <p:cNvPr id="191"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 name="Straight Connector 178"/>
          <p:cNvCxnSpPr>
            <a:cxnSpLocks noChangeShapeType="1"/>
          </p:cNvCxnSpPr>
          <p:nvPr/>
        </p:nvCxnSpPr>
        <p:spPr bwMode="auto">
          <a:xfrm rot="16200000" flipV="1">
            <a:off x="6913992" y="529986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6" name="Straight Connector 178"/>
          <p:cNvCxnSpPr>
            <a:cxnSpLocks noChangeShapeType="1"/>
          </p:cNvCxnSpPr>
          <p:nvPr/>
        </p:nvCxnSpPr>
        <p:spPr bwMode="auto">
          <a:xfrm rot="16200000" flipV="1">
            <a:off x="9750444" y="3850143"/>
            <a:ext cx="0" cy="165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97" name="Straight Connector 178"/>
          <p:cNvCxnSpPr>
            <a:cxnSpLocks noChangeShapeType="1"/>
          </p:cNvCxnSpPr>
          <p:nvPr/>
        </p:nvCxnSpPr>
        <p:spPr bwMode="auto">
          <a:xfrm rot="16200000" flipV="1">
            <a:off x="7660414" y="3939923"/>
            <a:ext cx="0" cy="151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198" name="Grupo 197"/>
          <p:cNvGrpSpPr/>
          <p:nvPr/>
        </p:nvGrpSpPr>
        <p:grpSpPr>
          <a:xfrm rot="16200000">
            <a:off x="8511540" y="4375785"/>
            <a:ext cx="342900" cy="648335"/>
            <a:chOff x="4560" y="3525"/>
            <a:chExt cx="645" cy="1259"/>
          </a:xfrm>
        </p:grpSpPr>
        <p:sp>
          <p:nvSpPr>
            <p:cNvPr id="199" name="Retângulo 198"/>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0" name="Conector Reto 199"/>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Conector Reto 200"/>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Conector Reto 201"/>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202"/>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4" name="Rectangle 140"/>
          <p:cNvSpPr>
            <a:spLocks noChangeArrowheads="1"/>
          </p:cNvSpPr>
          <p:nvPr/>
        </p:nvSpPr>
        <p:spPr bwMode="auto">
          <a:xfrm flipH="1">
            <a:off x="8438618" y="4820822"/>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205" name="Elipse 204"/>
          <p:cNvSpPr/>
          <p:nvPr/>
        </p:nvSpPr>
        <p:spPr>
          <a:xfrm>
            <a:off x="9327794" y="288576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6" name="CaixaDeTexto 47"/>
          <p:cNvSpPr txBox="1"/>
          <p:nvPr/>
        </p:nvSpPr>
        <p:spPr>
          <a:xfrm>
            <a:off x="6958232" y="2421070"/>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08" name="Rectangle 140"/>
          <p:cNvSpPr>
            <a:spLocks noChangeArrowheads="1"/>
          </p:cNvSpPr>
          <p:nvPr/>
        </p:nvSpPr>
        <p:spPr bwMode="auto">
          <a:xfrm flipH="1">
            <a:off x="9650198" y="24573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spTree>
  </p:cSld>
  <p:clrMapOvr>
    <a:masterClrMapping/>
  </p:clrMapOvr>
</p:sld>
</file>

<file path=ppt/slides/slide1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368300" y="521335"/>
            <a:ext cx="11312525" cy="102362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Na frequencia de oscilação o cristal se comporta como indutor</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79" name="Seta para a direita 178"/>
          <p:cNvSpPr/>
          <p:nvPr/>
        </p:nvSpPr>
        <p:spPr>
          <a:xfrm>
            <a:off x="5262880" y="387667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42" name="Conector Reto 74"/>
          <p:cNvCxnSpPr/>
          <p:nvPr/>
        </p:nvCxnSpPr>
        <p:spPr>
          <a:xfrm>
            <a:off x="1840230" y="34524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1830070" y="376110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flipV="1">
            <a:off x="1830070" y="262826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0">
            <a:off x="1658620" y="2959100"/>
            <a:ext cx="364490" cy="494030"/>
            <a:chOff x="7555792" y="2647951"/>
            <a:chExt cx="387626" cy="552342"/>
          </a:xfrm>
          <a:solidFill>
            <a:srgbClr val="00B0F0">
              <a:alpha val="97000"/>
            </a:srgbClr>
          </a:solidFill>
        </p:grpSpPr>
        <p:sp>
          <p:nvSpPr>
            <p:cNvPr id="59" name="Elipse 5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1038225" y="2393315"/>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693420" y="345313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97" name="Conector Reto 96"/>
          <p:cNvCxnSpPr/>
          <p:nvPr/>
        </p:nvCxnSpPr>
        <p:spPr>
          <a:xfrm rot="16200000">
            <a:off x="2543085" y="1912075"/>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827530" y="3930015"/>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Forma livre 102"/>
          <p:cNvSpPr/>
          <p:nvPr/>
        </p:nvSpPr>
        <p:spPr>
          <a:xfrm rot="19620000" flipV="1">
            <a:off x="1203960" y="2691130"/>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1477645" y="2247265"/>
                <a:ext cx="2179320" cy="3917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𝑚𝑛</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𝑚𝑝</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1477645" y="2247265"/>
                <a:ext cx="2179320" cy="39179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16" name="Grupo 115"/>
          <p:cNvGrpSpPr/>
          <p:nvPr/>
        </p:nvGrpSpPr>
        <p:grpSpPr>
          <a:xfrm rot="5400000" flipH="1">
            <a:off x="2543290" y="3168649"/>
            <a:ext cx="1332000" cy="220980"/>
            <a:chOff x="3927661" y="3524056"/>
            <a:chExt cx="1490292" cy="255373"/>
          </a:xfrm>
        </p:grpSpPr>
        <p:cxnSp>
          <p:nvCxnSpPr>
            <p:cNvPr id="11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8" name="Retângulo 117"/>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9" name="Conector Reto 118"/>
          <p:cNvCxnSpPr/>
          <p:nvPr/>
        </p:nvCxnSpPr>
        <p:spPr>
          <a:xfrm>
            <a:off x="1689735" y="41478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120"/>
          <p:cNvCxnSpPr/>
          <p:nvPr/>
        </p:nvCxnSpPr>
        <p:spPr>
          <a:xfrm>
            <a:off x="2826385" y="263207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5" name="Caixa de Texto 23"/>
          <p:cNvSpPr txBox="1"/>
          <p:nvPr/>
        </p:nvSpPr>
        <p:spPr>
          <a:xfrm>
            <a:off x="3079115" y="3415665"/>
            <a:ext cx="13627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dp</a:t>
            </a:r>
            <a:endParaRPr lang="pt-BR" altLang="en-US" sz="2400" dirty="0">
              <a:latin typeface="Comic Sans MS" panose="030F0702030302020204" pitchFamily="66" charset="0"/>
              <a:cs typeface="Comic Sans MS" panose="030F0702030302020204" pitchFamily="66" charset="0"/>
            </a:endParaRPr>
          </a:p>
        </p:txBody>
      </p:sp>
      <p:grpSp>
        <p:nvGrpSpPr>
          <p:cNvPr id="126" name="Grupo 125"/>
          <p:cNvGrpSpPr/>
          <p:nvPr/>
        </p:nvGrpSpPr>
        <p:grpSpPr>
          <a:xfrm rot="0" flipH="1">
            <a:off x="3109710" y="2527299"/>
            <a:ext cx="1332000" cy="220980"/>
            <a:chOff x="3927661" y="3524056"/>
            <a:chExt cx="1490292" cy="255373"/>
          </a:xfrm>
        </p:grpSpPr>
        <p:cxnSp>
          <p:nvCxnSpPr>
            <p:cNvPr id="12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13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4323617" y="2195645"/>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78" name="Straight Connector 178"/>
          <p:cNvCxnSpPr>
            <a:cxnSpLocks noChangeShapeType="1"/>
          </p:cNvCxnSpPr>
          <p:nvPr/>
        </p:nvCxnSpPr>
        <p:spPr bwMode="auto">
          <a:xfrm rot="16200000" flipV="1">
            <a:off x="4449557" y="497919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0" name="Conector Reto 179"/>
          <p:cNvCxnSpPr/>
          <p:nvPr/>
        </p:nvCxnSpPr>
        <p:spPr>
          <a:xfrm rot="16200000" flipH="1">
            <a:off x="3577565" y="349882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180"/>
          <p:cNvCxnSpPr/>
          <p:nvPr/>
        </p:nvCxnSpPr>
        <p:spPr>
          <a:xfrm rot="16200000" flipH="1">
            <a:off x="3631565" y="355282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DeTexto 36"/>
          <p:cNvSpPr txBox="1"/>
          <p:nvPr/>
        </p:nvSpPr>
        <p:spPr>
          <a:xfrm>
            <a:off x="4455160" y="4098290"/>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183" name="Grupo 182"/>
          <p:cNvGrpSpPr/>
          <p:nvPr/>
        </p:nvGrpSpPr>
        <p:grpSpPr>
          <a:xfrm rot="5400000">
            <a:off x="3975735" y="4394835"/>
            <a:ext cx="928370" cy="482600"/>
            <a:chOff x="6583958" y="4229187"/>
            <a:chExt cx="756638" cy="371718"/>
          </a:xfrm>
        </p:grpSpPr>
        <p:cxnSp>
          <p:nvCxnSpPr>
            <p:cNvPr id="184"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8" name="CaixaDeTexto 36"/>
          <p:cNvSpPr txBox="1"/>
          <p:nvPr/>
        </p:nvSpPr>
        <p:spPr>
          <a:xfrm>
            <a:off x="247650" y="4147820"/>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189" name="Conector Reto 188"/>
          <p:cNvCxnSpPr/>
          <p:nvPr/>
        </p:nvCxnSpPr>
        <p:spPr>
          <a:xfrm rot="16200000" flipH="1">
            <a:off x="-103115" y="352083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Grupo 189"/>
          <p:cNvGrpSpPr/>
          <p:nvPr/>
        </p:nvGrpSpPr>
        <p:grpSpPr>
          <a:xfrm rot="5400000">
            <a:off x="303530" y="4424680"/>
            <a:ext cx="928370" cy="482600"/>
            <a:chOff x="6583958" y="4229187"/>
            <a:chExt cx="756638" cy="371718"/>
          </a:xfrm>
        </p:grpSpPr>
        <p:cxnSp>
          <p:nvCxnSpPr>
            <p:cNvPr id="191"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 name="Straight Connector 178"/>
          <p:cNvCxnSpPr>
            <a:cxnSpLocks noChangeShapeType="1"/>
          </p:cNvCxnSpPr>
          <p:nvPr/>
        </p:nvCxnSpPr>
        <p:spPr bwMode="auto">
          <a:xfrm rot="16200000" flipV="1">
            <a:off x="770367" y="500395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6" name="Straight Connector 178"/>
          <p:cNvCxnSpPr>
            <a:cxnSpLocks noChangeShapeType="1"/>
          </p:cNvCxnSpPr>
          <p:nvPr/>
        </p:nvCxnSpPr>
        <p:spPr bwMode="auto">
          <a:xfrm rot="16200000" flipV="1">
            <a:off x="3606819" y="3554233"/>
            <a:ext cx="0" cy="165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97" name="Straight Connector 178"/>
          <p:cNvCxnSpPr>
            <a:cxnSpLocks noChangeShapeType="1"/>
          </p:cNvCxnSpPr>
          <p:nvPr/>
        </p:nvCxnSpPr>
        <p:spPr bwMode="auto">
          <a:xfrm rot="16200000" flipV="1">
            <a:off x="1516789" y="3644013"/>
            <a:ext cx="0" cy="151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198" name="Grupo 197"/>
          <p:cNvGrpSpPr/>
          <p:nvPr/>
        </p:nvGrpSpPr>
        <p:grpSpPr>
          <a:xfrm rot="16200000">
            <a:off x="2367915" y="4079875"/>
            <a:ext cx="342900" cy="648335"/>
            <a:chOff x="4560" y="3525"/>
            <a:chExt cx="645" cy="1259"/>
          </a:xfrm>
        </p:grpSpPr>
        <p:sp>
          <p:nvSpPr>
            <p:cNvPr id="199" name="Retângulo 198"/>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0" name="Conector Reto 199"/>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Conector Reto 200"/>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Conector Reto 201"/>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202"/>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4" name="Rectangle 140"/>
          <p:cNvSpPr>
            <a:spLocks noChangeArrowheads="1"/>
          </p:cNvSpPr>
          <p:nvPr/>
        </p:nvSpPr>
        <p:spPr bwMode="auto">
          <a:xfrm flipH="1">
            <a:off x="2294993" y="4524912"/>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205" name="Elipse 204"/>
          <p:cNvSpPr/>
          <p:nvPr/>
        </p:nvSpPr>
        <p:spPr>
          <a:xfrm>
            <a:off x="3184169" y="258985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6" name="CaixaDeTexto 47"/>
          <p:cNvSpPr txBox="1"/>
          <p:nvPr/>
        </p:nvSpPr>
        <p:spPr>
          <a:xfrm>
            <a:off x="814607" y="2125160"/>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08" name="Rectangle 140"/>
          <p:cNvSpPr>
            <a:spLocks noChangeArrowheads="1"/>
          </p:cNvSpPr>
          <p:nvPr/>
        </p:nvSpPr>
        <p:spPr bwMode="auto">
          <a:xfrm flipH="1">
            <a:off x="3506573" y="216144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cxnSp>
        <p:nvCxnSpPr>
          <p:cNvPr id="3" name="Conector Reto 74"/>
          <p:cNvCxnSpPr/>
          <p:nvPr/>
        </p:nvCxnSpPr>
        <p:spPr>
          <a:xfrm>
            <a:off x="8215630" y="33985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H="1">
            <a:off x="8205470" y="370713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8205470" y="257429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0">
            <a:off x="8034020" y="2905125"/>
            <a:ext cx="364490" cy="494030"/>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8"/>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 name="Conector Reto 9"/>
          <p:cNvCxnSpPr/>
          <p:nvPr/>
        </p:nvCxnSpPr>
        <p:spPr>
          <a:xfrm rot="5400000" flipH="1">
            <a:off x="7413625" y="2339340"/>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 de Texto 23"/>
          <p:cNvSpPr txBox="1"/>
          <p:nvPr/>
        </p:nvSpPr>
        <p:spPr>
          <a:xfrm>
            <a:off x="7068820" y="339915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12" name="Conector Reto 11"/>
          <p:cNvCxnSpPr/>
          <p:nvPr/>
        </p:nvCxnSpPr>
        <p:spPr>
          <a:xfrm rot="16200000">
            <a:off x="8918485" y="1858100"/>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8202930" y="3876040"/>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Forma livre 13"/>
          <p:cNvSpPr/>
          <p:nvPr/>
        </p:nvSpPr>
        <p:spPr>
          <a:xfrm rot="19620000" flipV="1">
            <a:off x="7579360" y="2637155"/>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 name="Caixa de Texto 14"/>
              <p:cNvSpPr txBox="1"/>
              <p:nvPr/>
            </p:nvSpPr>
            <p:spPr>
              <a:xfrm>
                <a:off x="7853045" y="2193290"/>
                <a:ext cx="2179320" cy="3917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𝑚𝑛</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𝑚𝑝</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7853045" y="2193290"/>
                <a:ext cx="2179320" cy="39179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6" name="Grupo 15"/>
          <p:cNvGrpSpPr/>
          <p:nvPr/>
        </p:nvGrpSpPr>
        <p:grpSpPr>
          <a:xfrm rot="5400000" flipH="1">
            <a:off x="8918690" y="3114674"/>
            <a:ext cx="1332000" cy="220980"/>
            <a:chOff x="3927661" y="3524056"/>
            <a:chExt cx="1490292" cy="255373"/>
          </a:xfrm>
        </p:grpSpPr>
        <p:cxnSp>
          <p:nvCxnSpPr>
            <p:cNvPr id="1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 name="Conector Reto 18"/>
          <p:cNvCxnSpPr/>
          <p:nvPr/>
        </p:nvCxnSpPr>
        <p:spPr>
          <a:xfrm>
            <a:off x="8065135" y="40938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201785" y="2578100"/>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9488805" y="3367405"/>
            <a:ext cx="13627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dp</a:t>
            </a:r>
            <a:endParaRPr lang="pt-BR" altLang="en-US" sz="2400" dirty="0">
              <a:latin typeface="Comic Sans MS" panose="030F0702030302020204" pitchFamily="66" charset="0"/>
              <a:cs typeface="Comic Sans MS" panose="030F0702030302020204" pitchFamily="66" charset="0"/>
            </a:endParaRPr>
          </a:p>
        </p:txBody>
      </p:sp>
      <p:grpSp>
        <p:nvGrpSpPr>
          <p:cNvPr id="22" name="Grupo 21"/>
          <p:cNvGrpSpPr/>
          <p:nvPr/>
        </p:nvGrpSpPr>
        <p:grpSpPr>
          <a:xfrm rot="0" flipH="1">
            <a:off x="9485110" y="2473324"/>
            <a:ext cx="1332000" cy="220980"/>
            <a:chOff x="3927661" y="3524056"/>
            <a:chExt cx="1490292" cy="255373"/>
          </a:xfrm>
        </p:grpSpPr>
        <p:cxnSp>
          <p:nvCxnSpPr>
            <p:cNvPr id="23"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5" name="CaixaDeTexto 47"/>
          <p:cNvSpPr txBox="1"/>
          <p:nvPr/>
        </p:nvSpPr>
        <p:spPr>
          <a:xfrm>
            <a:off x="10699017" y="2141670"/>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6" name="Straight Connector 178"/>
          <p:cNvCxnSpPr>
            <a:cxnSpLocks noChangeShapeType="1"/>
          </p:cNvCxnSpPr>
          <p:nvPr/>
        </p:nvCxnSpPr>
        <p:spPr bwMode="auto">
          <a:xfrm rot="16200000" flipV="1">
            <a:off x="10824957" y="492521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7" name="Conector Reto 26"/>
          <p:cNvCxnSpPr/>
          <p:nvPr/>
        </p:nvCxnSpPr>
        <p:spPr>
          <a:xfrm rot="16200000" flipH="1">
            <a:off x="9952965" y="344485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H="1">
            <a:off x="10006965" y="349885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CaixaDeTexto 36"/>
          <p:cNvSpPr txBox="1"/>
          <p:nvPr/>
        </p:nvSpPr>
        <p:spPr>
          <a:xfrm>
            <a:off x="10830560" y="4044315"/>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30" name="Grupo 29"/>
          <p:cNvGrpSpPr/>
          <p:nvPr/>
        </p:nvGrpSpPr>
        <p:grpSpPr>
          <a:xfrm rot="5400000">
            <a:off x="10351135" y="4340860"/>
            <a:ext cx="928370" cy="482600"/>
            <a:chOff x="6583958" y="4229187"/>
            <a:chExt cx="756638" cy="371718"/>
          </a:xfrm>
        </p:grpSpPr>
        <p:cxnSp>
          <p:nvCxnSpPr>
            <p:cNvPr id="31"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CaixaDeTexto 36"/>
          <p:cNvSpPr txBox="1"/>
          <p:nvPr/>
        </p:nvSpPr>
        <p:spPr>
          <a:xfrm>
            <a:off x="6623050" y="4093845"/>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39" name="Conector Reto 38"/>
          <p:cNvCxnSpPr/>
          <p:nvPr/>
        </p:nvCxnSpPr>
        <p:spPr>
          <a:xfrm rot="16200000" flipH="1">
            <a:off x="6272285" y="346685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rot="5400000">
            <a:off x="6678930" y="4370705"/>
            <a:ext cx="928370" cy="482600"/>
            <a:chOff x="6583958" y="4229187"/>
            <a:chExt cx="756638" cy="371718"/>
          </a:xfrm>
        </p:grpSpPr>
        <p:cxnSp>
          <p:nvCxnSpPr>
            <p:cNvPr id="45"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Straight Connector 178"/>
          <p:cNvCxnSpPr>
            <a:cxnSpLocks noChangeShapeType="1"/>
          </p:cNvCxnSpPr>
          <p:nvPr/>
        </p:nvCxnSpPr>
        <p:spPr bwMode="auto">
          <a:xfrm rot="16200000" flipV="1">
            <a:off x="7145767" y="494998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1" name="Straight Connector 178"/>
          <p:cNvCxnSpPr>
            <a:cxnSpLocks noChangeShapeType="1"/>
          </p:cNvCxnSpPr>
          <p:nvPr/>
        </p:nvCxnSpPr>
        <p:spPr bwMode="auto">
          <a:xfrm rot="16200000" flipV="1">
            <a:off x="10133494" y="3644258"/>
            <a:ext cx="0" cy="1368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52" name="Straight Connector 178"/>
          <p:cNvCxnSpPr>
            <a:cxnSpLocks noChangeShapeType="1"/>
          </p:cNvCxnSpPr>
          <p:nvPr/>
        </p:nvCxnSpPr>
        <p:spPr bwMode="auto">
          <a:xfrm rot="16200000" flipV="1">
            <a:off x="7802189" y="3641938"/>
            <a:ext cx="0" cy="133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76" name="Rectangle 140"/>
          <p:cNvSpPr>
            <a:spLocks noChangeArrowheads="1"/>
          </p:cNvSpPr>
          <p:nvPr/>
        </p:nvSpPr>
        <p:spPr bwMode="auto">
          <a:xfrm flipH="1">
            <a:off x="8658328" y="4408707"/>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77" name="Elipse 76"/>
          <p:cNvSpPr/>
          <p:nvPr/>
        </p:nvSpPr>
        <p:spPr>
          <a:xfrm>
            <a:off x="9559569" y="253588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8" name="CaixaDeTexto 47"/>
          <p:cNvSpPr txBox="1"/>
          <p:nvPr/>
        </p:nvSpPr>
        <p:spPr>
          <a:xfrm>
            <a:off x="7190007" y="2071185"/>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9" name="Rectangle 140"/>
          <p:cNvSpPr>
            <a:spLocks noChangeArrowheads="1"/>
          </p:cNvSpPr>
          <p:nvPr/>
        </p:nvSpPr>
        <p:spPr bwMode="auto">
          <a:xfrm flipH="1">
            <a:off x="9881973" y="210746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grpSp>
        <p:nvGrpSpPr>
          <p:cNvPr id="88" name="Grupo 87"/>
          <p:cNvGrpSpPr/>
          <p:nvPr/>
        </p:nvGrpSpPr>
        <p:grpSpPr>
          <a:xfrm rot="16200000">
            <a:off x="8820785" y="3734435"/>
            <a:ext cx="208280" cy="1127125"/>
            <a:chOff x="1113892" y="857756"/>
            <a:chExt cx="294122" cy="1327094"/>
          </a:xfrm>
        </p:grpSpPr>
        <p:grpSp>
          <p:nvGrpSpPr>
            <p:cNvPr id="90" name="Grupo 89"/>
            <p:cNvGrpSpPr/>
            <p:nvPr/>
          </p:nvGrpSpPr>
          <p:grpSpPr>
            <a:xfrm>
              <a:off x="1116699" y="1116701"/>
              <a:ext cx="291315" cy="940474"/>
              <a:chOff x="1149067" y="472114"/>
              <a:chExt cx="404603" cy="986250"/>
            </a:xfrm>
          </p:grpSpPr>
          <p:sp>
            <p:nvSpPr>
              <p:cNvPr id="91" name="Forma livre 9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2" name="Forma livre 9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3" name="Forma livre 9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4" name="Forma livre 9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5" name="Forma livre 9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6" name="Forma livre 9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10" name="Espaço Reservado para Conteúdo 2"/>
          <p:cNvSpPr txBox="1"/>
          <p:nvPr/>
        </p:nvSpPr>
        <p:spPr>
          <a:xfrm>
            <a:off x="1164590" y="5400675"/>
            <a:ext cx="10321290" cy="87947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O circuito final é semelhante ao circuito Colpitts analisado no inicio (exceção da presença de R</a:t>
            </a:r>
            <a:r>
              <a:rPr lang="pt-BR" sz="2400" b="1" baseline="-25000" dirty="0" smtClean="0">
                <a:solidFill>
                  <a:schemeClr val="tx1"/>
                </a:solidFill>
                <a:latin typeface="Comic Sans MS" panose="030F0702030302020204" pitchFamily="66" charset="0"/>
                <a:cs typeface="Comic Sans MS" panose="030F0702030302020204" pitchFamily="66" charset="0"/>
              </a:rPr>
              <a:t>1</a:t>
            </a:r>
            <a:r>
              <a:rPr lang="pt-BR" sz="2400" b="1" dirty="0" smtClean="0">
                <a:solidFill>
                  <a:schemeClr val="tx1"/>
                </a:solidFill>
                <a:latin typeface="Comic Sans MS" panose="030F0702030302020204" pitchFamily="66" charset="0"/>
                <a:cs typeface="Comic Sans MS" panose="030F0702030302020204" pitchFamily="66" charset="0"/>
              </a:rPr>
              <a:t>, que pode ser ignorado de inicio)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20" name="CaixaDeTexto 6"/>
          <p:cNvSpPr txBox="1"/>
          <p:nvPr/>
        </p:nvSpPr>
        <p:spPr>
          <a:xfrm>
            <a:off x="8798560" y="3805555"/>
            <a:ext cx="314325" cy="461645"/>
          </a:xfrm>
          <a:prstGeom prst="rect">
            <a:avLst/>
          </a:prstGeom>
          <a:noFill/>
        </p:spPr>
        <p:txBody>
          <a:bodyPr wrap="none" rtlCol="0">
            <a:spAutoFit/>
          </a:bodyPr>
          <a:p>
            <a:r>
              <a:rPr lang="pt-BR" sz="2400" dirty="0"/>
              <a:t>L</a:t>
            </a:r>
            <a:endParaRPr lang="pt-BR" sz="2400" dirty="0"/>
          </a:p>
        </p:txBody>
      </p:sp>
    </p:spTree>
  </p:cSld>
  <p:clrMapOvr>
    <a:masterClrMapping/>
  </p:clrMapOvr>
</p:sld>
</file>

<file path=ppt/slides/slide1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 name="Espaço Reservado para Conteúdo 2"/>
              <p:cNvSpPr txBox="1"/>
              <p:nvPr/>
            </p:nvSpPr>
            <p:spPr>
              <a:xfrm>
                <a:off x="523875" y="511810"/>
                <a:ext cx="11156315" cy="188277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Vamos considerar a entrada na fonde de corrente e a sai´da em v</a:t>
                </a:r>
                <a:r>
                  <a:rPr lang="pt-BR" sz="2400" b="1" baseline="-25000" dirty="0" smtClean="0">
                    <a:solidFill>
                      <a:schemeClr val="tx1"/>
                    </a:solidFill>
                    <a:latin typeface="Comic Sans MS" panose="030F0702030302020204" pitchFamily="66" charset="0"/>
                    <a:cs typeface="Comic Sans MS" panose="030F0702030302020204" pitchFamily="66" charset="0"/>
                  </a:rPr>
                  <a:t>in</a:t>
                </a:r>
                <a:r>
                  <a:rPr lang="pt-BR" sz="2400" b="1" dirty="0" smtClean="0">
                    <a:solidFill>
                      <a:schemeClr val="tx1"/>
                    </a:solidFill>
                    <a:latin typeface="Comic Sans MS" panose="030F0702030302020204" pitchFamily="66" charset="0"/>
                    <a:cs typeface="Comic Sans MS" panose="030F0702030302020204" pitchFamily="66" charset="0"/>
                  </a:rPr>
                  <a:t>. Ao analisarmos o circuito sabemos, de inicio, que a frequuencia de oscilação será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𝑜𝑠𝑐</m:t>
                        </m:r>
                      </m:sub>
                    </m:sSub>
                  </m:oMath>
                </a14:m>
                <a:r>
                  <a:rPr lang="pt-BR" altLang="en-US" sz="2400" i="1">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A expressão do ganho, ignorando R</a:t>
                </a:r>
                <a:r>
                  <a:rPr lang="pt-BR" altLang="en-US" sz="2400" b="1" baseline="-25000">
                    <a:latin typeface="Comic Sans MS" panose="030F0702030302020204" pitchFamily="66" charset="0"/>
                    <a:cs typeface="Comic Sans MS" panose="030F0702030302020204" pitchFamily="66" charset="0"/>
                  </a:rPr>
                  <a:t>1</a:t>
                </a:r>
                <a:r>
                  <a:rPr lang="pt-BR" altLang="en-US" sz="2400" b="1">
                    <a:latin typeface="Comic Sans MS" panose="030F0702030302020204" pitchFamily="66" charset="0"/>
                    <a:cs typeface="Comic Sans MS" panose="030F0702030302020204" pitchFamily="66" charset="0"/>
                  </a:rPr>
                  <a:t> é </a:t>
                </a:r>
                <a:endParaRPr lang="en-US" altLang="pt-BR" sz="2400" b="1">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8" name="Espaço Reservado para Conteúdo 2"/>
              <p:cNvSpPr txBox="1">
                <a:spLocks noRot="1" noChangeAspect="1" noMove="1" noResize="1" noEditPoints="1" noAdjustHandles="1" noChangeArrowheads="1" noChangeShapeType="1" noTextEdit="1"/>
              </p:cNvSpPr>
              <p:nvPr/>
            </p:nvSpPr>
            <p:spPr>
              <a:xfrm>
                <a:off x="523875" y="511810"/>
                <a:ext cx="11156315" cy="1882775"/>
              </a:xfrm>
              <a:prstGeom prst="rect">
                <a:avLst/>
              </a:prstGeom>
              <a:blipFill rotWithShape="1">
                <a:blip r:embed="rId1"/>
                <a:stretch>
                  <a:fillRect t="-2361" b="-12209"/>
                </a:stretch>
              </a:blipFill>
            </p:spPr>
            <p:txBody>
              <a:bodyPr/>
              <a:lstStyle/>
              <a:p>
                <a:r>
                  <a:rPr lang="pt-BR" altLang="en-US">
                    <a:noFill/>
                  </a:rPr>
                  <a:t> </a:t>
                </a:r>
              </a:p>
            </p:txBody>
          </p:sp>
        </mc:Fallback>
      </mc:AlternateContent>
      <p:cxnSp>
        <p:nvCxnSpPr>
          <p:cNvPr id="3" name="Conector Reto 74"/>
          <p:cNvCxnSpPr/>
          <p:nvPr/>
        </p:nvCxnSpPr>
        <p:spPr>
          <a:xfrm>
            <a:off x="1748155" y="39389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H="1">
            <a:off x="1737995" y="424751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1737995" y="31146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0">
            <a:off x="1566545" y="3445510"/>
            <a:ext cx="364490" cy="494030"/>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8"/>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 name="Conector Reto 9"/>
          <p:cNvCxnSpPr/>
          <p:nvPr/>
        </p:nvCxnSpPr>
        <p:spPr>
          <a:xfrm rot="5400000" flipH="1">
            <a:off x="946150" y="2879725"/>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 de Texto 23"/>
          <p:cNvSpPr txBox="1"/>
          <p:nvPr/>
        </p:nvSpPr>
        <p:spPr>
          <a:xfrm>
            <a:off x="601345" y="393954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12" name="Conector Reto 11"/>
          <p:cNvCxnSpPr/>
          <p:nvPr/>
        </p:nvCxnSpPr>
        <p:spPr>
          <a:xfrm rot="16200000">
            <a:off x="2451010" y="2398485"/>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1735455" y="4416425"/>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Forma livre 13"/>
          <p:cNvSpPr/>
          <p:nvPr/>
        </p:nvSpPr>
        <p:spPr>
          <a:xfrm rot="19620000" flipV="1">
            <a:off x="1111885" y="3177540"/>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 name="Caixa de Texto 14"/>
              <p:cNvSpPr txBox="1"/>
              <p:nvPr/>
            </p:nvSpPr>
            <p:spPr>
              <a:xfrm>
                <a:off x="1385570" y="2733675"/>
                <a:ext cx="2179320" cy="3917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𝑚𝑛</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𝑚𝑝</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𝑖𝑛𝑖</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1385570" y="2733675"/>
                <a:ext cx="2179320" cy="39179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6" name="Grupo 15"/>
          <p:cNvGrpSpPr/>
          <p:nvPr/>
        </p:nvGrpSpPr>
        <p:grpSpPr>
          <a:xfrm rot="5400000" flipH="1">
            <a:off x="2451215" y="3655059"/>
            <a:ext cx="1332000" cy="220980"/>
            <a:chOff x="3927661" y="3524056"/>
            <a:chExt cx="1490292" cy="255373"/>
          </a:xfrm>
        </p:grpSpPr>
        <p:cxnSp>
          <p:nvCxnSpPr>
            <p:cNvPr id="1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 name="Conector Reto 18"/>
          <p:cNvCxnSpPr/>
          <p:nvPr/>
        </p:nvCxnSpPr>
        <p:spPr>
          <a:xfrm>
            <a:off x="1597660" y="46342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2734310" y="311848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3017520" y="3885565"/>
            <a:ext cx="13627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dp</a:t>
            </a:r>
            <a:endParaRPr lang="pt-BR" altLang="en-US" sz="2400" dirty="0">
              <a:latin typeface="Comic Sans MS" panose="030F0702030302020204" pitchFamily="66" charset="0"/>
              <a:cs typeface="Comic Sans MS" panose="030F0702030302020204" pitchFamily="66" charset="0"/>
            </a:endParaRPr>
          </a:p>
        </p:txBody>
      </p:sp>
      <p:grpSp>
        <p:nvGrpSpPr>
          <p:cNvPr id="22" name="Grupo 21"/>
          <p:cNvGrpSpPr/>
          <p:nvPr/>
        </p:nvGrpSpPr>
        <p:grpSpPr>
          <a:xfrm rot="0" flipH="1">
            <a:off x="3017635" y="3013709"/>
            <a:ext cx="1332000" cy="220980"/>
            <a:chOff x="3927661" y="3524056"/>
            <a:chExt cx="1490292" cy="255373"/>
          </a:xfrm>
        </p:grpSpPr>
        <p:cxnSp>
          <p:nvCxnSpPr>
            <p:cNvPr id="23"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5" name="CaixaDeTexto 47"/>
          <p:cNvSpPr txBox="1"/>
          <p:nvPr/>
        </p:nvSpPr>
        <p:spPr>
          <a:xfrm>
            <a:off x="4231542" y="2682055"/>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6" name="Straight Connector 178"/>
          <p:cNvCxnSpPr>
            <a:cxnSpLocks noChangeShapeType="1"/>
          </p:cNvCxnSpPr>
          <p:nvPr/>
        </p:nvCxnSpPr>
        <p:spPr bwMode="auto">
          <a:xfrm rot="16200000" flipV="1">
            <a:off x="4357482" y="546560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7" name="Conector Reto 26"/>
          <p:cNvCxnSpPr/>
          <p:nvPr/>
        </p:nvCxnSpPr>
        <p:spPr>
          <a:xfrm rot="16200000" flipH="1">
            <a:off x="3485490" y="398523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H="1">
            <a:off x="3539490" y="403923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CaixaDeTexto 36"/>
          <p:cNvSpPr txBox="1"/>
          <p:nvPr/>
        </p:nvSpPr>
        <p:spPr>
          <a:xfrm>
            <a:off x="4363085" y="4584700"/>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30" name="Grupo 29"/>
          <p:cNvGrpSpPr/>
          <p:nvPr/>
        </p:nvGrpSpPr>
        <p:grpSpPr>
          <a:xfrm rot="5400000">
            <a:off x="3874135" y="4881245"/>
            <a:ext cx="928370" cy="482600"/>
            <a:chOff x="6583958" y="4229187"/>
            <a:chExt cx="756638" cy="371718"/>
          </a:xfrm>
        </p:grpSpPr>
        <p:cxnSp>
          <p:nvCxnSpPr>
            <p:cNvPr id="31"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CaixaDeTexto 36"/>
          <p:cNvSpPr txBox="1"/>
          <p:nvPr/>
        </p:nvSpPr>
        <p:spPr>
          <a:xfrm>
            <a:off x="155575" y="4634230"/>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39" name="Conector Reto 38"/>
          <p:cNvCxnSpPr/>
          <p:nvPr/>
        </p:nvCxnSpPr>
        <p:spPr>
          <a:xfrm rot="16200000" flipH="1">
            <a:off x="-195190" y="400724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rot="5400000">
            <a:off x="211455" y="4911090"/>
            <a:ext cx="928370" cy="482600"/>
            <a:chOff x="6583958" y="4229187"/>
            <a:chExt cx="756638" cy="371718"/>
          </a:xfrm>
        </p:grpSpPr>
        <p:cxnSp>
          <p:nvCxnSpPr>
            <p:cNvPr id="45"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Straight Connector 178"/>
          <p:cNvCxnSpPr>
            <a:cxnSpLocks noChangeShapeType="1"/>
          </p:cNvCxnSpPr>
          <p:nvPr/>
        </p:nvCxnSpPr>
        <p:spPr bwMode="auto">
          <a:xfrm rot="16200000" flipV="1">
            <a:off x="678292" y="549036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1" name="Straight Connector 178"/>
          <p:cNvCxnSpPr>
            <a:cxnSpLocks noChangeShapeType="1"/>
          </p:cNvCxnSpPr>
          <p:nvPr/>
        </p:nvCxnSpPr>
        <p:spPr bwMode="auto">
          <a:xfrm rot="16200000" flipV="1">
            <a:off x="3666019" y="4184643"/>
            <a:ext cx="0" cy="1368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52" name="Straight Connector 178"/>
          <p:cNvCxnSpPr>
            <a:cxnSpLocks noChangeShapeType="1"/>
          </p:cNvCxnSpPr>
          <p:nvPr/>
        </p:nvCxnSpPr>
        <p:spPr bwMode="auto">
          <a:xfrm rot="16200000" flipV="1">
            <a:off x="1334714" y="4182323"/>
            <a:ext cx="0" cy="133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76" name="Rectangle 140"/>
          <p:cNvSpPr>
            <a:spLocks noChangeArrowheads="1"/>
          </p:cNvSpPr>
          <p:nvPr/>
        </p:nvSpPr>
        <p:spPr bwMode="auto">
          <a:xfrm flipH="1">
            <a:off x="2190853" y="4949092"/>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77" name="Elipse 76"/>
          <p:cNvSpPr/>
          <p:nvPr/>
        </p:nvSpPr>
        <p:spPr>
          <a:xfrm>
            <a:off x="3092094" y="307626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8" name="CaixaDeTexto 47"/>
          <p:cNvSpPr txBox="1"/>
          <p:nvPr/>
        </p:nvSpPr>
        <p:spPr>
          <a:xfrm>
            <a:off x="722532" y="2611570"/>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9" name="Rectangle 140"/>
          <p:cNvSpPr>
            <a:spLocks noChangeArrowheads="1"/>
          </p:cNvSpPr>
          <p:nvPr/>
        </p:nvSpPr>
        <p:spPr bwMode="auto">
          <a:xfrm flipH="1">
            <a:off x="3414498" y="26478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grpSp>
        <p:nvGrpSpPr>
          <p:cNvPr id="88" name="Grupo 87"/>
          <p:cNvGrpSpPr/>
          <p:nvPr/>
        </p:nvGrpSpPr>
        <p:grpSpPr>
          <a:xfrm rot="16200000">
            <a:off x="2353310" y="4274820"/>
            <a:ext cx="208280" cy="1127125"/>
            <a:chOff x="1113892" y="857756"/>
            <a:chExt cx="294122" cy="1327094"/>
          </a:xfrm>
        </p:grpSpPr>
        <p:grpSp>
          <p:nvGrpSpPr>
            <p:cNvPr id="90" name="Grupo 89"/>
            <p:cNvGrpSpPr/>
            <p:nvPr/>
          </p:nvGrpSpPr>
          <p:grpSpPr>
            <a:xfrm>
              <a:off x="1116699" y="1116701"/>
              <a:ext cx="291315" cy="940474"/>
              <a:chOff x="1149067" y="472114"/>
              <a:chExt cx="404603" cy="986250"/>
            </a:xfrm>
          </p:grpSpPr>
          <p:sp>
            <p:nvSpPr>
              <p:cNvPr id="91" name="Forma livre 9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2" name="Forma livre 9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3" name="Forma livre 9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4" name="Forma livre 9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5" name="Forma livre 9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6" name="Forma livre 9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20" name="CaixaDeTexto 6"/>
          <p:cNvSpPr txBox="1"/>
          <p:nvPr/>
        </p:nvSpPr>
        <p:spPr>
          <a:xfrm>
            <a:off x="2331085" y="4345940"/>
            <a:ext cx="314325" cy="461645"/>
          </a:xfrm>
          <a:prstGeom prst="rect">
            <a:avLst/>
          </a:prstGeom>
          <a:noFill/>
        </p:spPr>
        <p:txBody>
          <a:bodyPr wrap="none" rtlCol="0">
            <a:spAutoFit/>
          </a:bodyPr>
          <a:p>
            <a:r>
              <a:rPr lang="pt-BR" sz="2400" dirty="0"/>
              <a:t>L</a:t>
            </a:r>
            <a:endParaRPr lang="pt-BR" sz="2400" dirty="0"/>
          </a:p>
        </p:txBody>
      </p:sp>
      <mc:AlternateContent xmlns:mc="http://schemas.openxmlformats.org/markup-compatibility/2006">
        <mc:Choice xmlns:a14="http://schemas.microsoft.com/office/drawing/2010/main" Requires="a14">
          <p:sp>
            <p:nvSpPr>
              <p:cNvPr id="35" name="Caixa de Texto 5"/>
              <p:cNvSpPr txBox="1"/>
              <p:nvPr/>
            </p:nvSpPr>
            <p:spPr>
              <a:xfrm>
                <a:off x="4808855" y="3545840"/>
                <a:ext cx="7136130" cy="9239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𝑖𝑛𝑖</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𝑗</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𝑠𝑐</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num>
                        <m:den>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𝑗</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𝑠𝑐</m:t>
                                  </m:r>
                                </m:sub>
                              </m:sSub>
                              <m:r>
                                <a:rPr lang="en-US" altLang="pt-BR" sz="2000">
                                  <a:latin typeface="Cambria Math" panose="02040503050406030204" pitchFamily="18" charset="0"/>
                                  <a:cs typeface="Cambria Math" panose="02040503050406030204" pitchFamily="18" charset="0"/>
                                  <a:sym typeface="+mn-ea"/>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2</m:t>
                                  </m:r>
                                </m:sub>
                              </m:sSub>
                              <m:r>
                                <a:rPr lang="pt-BR" altLang="en-US" sz="2000">
                                  <a:latin typeface="Cambria Math" panose="02040503050406030204" pitchFamily="18" charset="0"/>
                                  <a:cs typeface="Cambria Math" panose="02040503050406030204" pitchFamily="18" charset="0"/>
                                  <a:sym typeface="+mn-ea"/>
                                </a:rPr>
                                <m:t>)</m:t>
                              </m:r>
                              <m:r>
                                <a:rPr lang="en-US" altLang="pt-BR" sz="2000">
                                  <a:latin typeface="Cambria Math" panose="02040503050406030204" pitchFamily="18" charset="0"/>
                                  <a:cs typeface="Cambria Math" panose="02040503050406030204" pitchFamily="18" charset="0"/>
                                  <a:sym typeface="+mn-ea"/>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𝑠𝑐</m:t>
                                  </m:r>
                                </m:sub>
                              </m:sSub>
                            </m:e>
                            <m:sup>
                              <m:r>
                                <a:rPr lang="en-US" altLang="pt-BR" sz="2000" i="1">
                                  <a:latin typeface="Cambria Math" panose="02040503050406030204" pitchFamily="18" charset="0"/>
                                  <a:cs typeface="Cambria Math" panose="02040503050406030204" pitchFamily="18" charset="0"/>
                                </a:rPr>
                                <m:t>3</m:t>
                              </m:r>
                            </m:sup>
                          </m:sSup>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p>
                                    <m:sSupPr>
                                      <m:ctrlPr>
                                        <a:rPr lang="en-US" altLang="pt-BR" sz="2000" i="1">
                                          <a:latin typeface="Cambria Math" panose="02040503050406030204" pitchFamily="18" charset="0"/>
                                          <a:cs typeface="Cambria Math" panose="02040503050406030204" pitchFamily="18" charset="0"/>
                                        </a:rPr>
                                      </m:ctrlPr>
                                    </m:sSup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𝑠𝑐</m:t>
                                          </m:r>
                                        </m:sub>
                                      </m:sSub>
                                    </m:e>
                                    <m:sup>
                                      <m:r>
                                        <a:rPr lang="en-US" altLang="pt-BR" sz="2000" i="1">
                                          <a:latin typeface="Cambria Math" panose="02040503050406030204" pitchFamily="18" charset="0"/>
                                          <a:cs typeface="Cambria Math" panose="02040503050406030204" pitchFamily="18" charset="0"/>
                                        </a:rPr>
                                        <m:t>2</m:t>
                                      </m:r>
                                    </m:sup>
                                  </m:sSup>
                                  <m:r>
                                    <a:rPr lang="en-US" altLang="pt-BR" sz="2000" i="1">
                                      <a:latin typeface="Cambria Math" panose="02040503050406030204" pitchFamily="18" charset="0"/>
                                      <a:cs typeface="Cambria Math" panose="02040503050406030204" pitchFamily="18" charset="0"/>
                                    </a:rPr>
                                    <m:t>𝐿𝐶</m:t>
                                  </m:r>
                                </m:e>
                                <m:sub>
                                  <m:r>
                                    <a:rPr lang="en-US" altLang="pt-BR" sz="2000" i="1">
                                      <a:latin typeface="Cambria Math" panose="02040503050406030204" pitchFamily="18" charset="0"/>
                                      <a:cs typeface="Cambria Math" panose="02040503050406030204" pitchFamily="18" charset="0"/>
                                    </a:rPr>
                                    <m:t>2</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den>
                          </m:f>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35" name="Caixa de Texto 5"/>
              <p:cNvSpPr txBox="1">
                <a:spLocks noRot="1" noChangeAspect="1" noMove="1" noResize="1" noEditPoints="1" noAdjustHandles="1" noChangeArrowheads="1" noChangeShapeType="1" noTextEdit="1"/>
              </p:cNvSpPr>
              <p:nvPr/>
            </p:nvSpPr>
            <p:spPr>
              <a:xfrm>
                <a:off x="4808855" y="3545840"/>
                <a:ext cx="7136130" cy="923925"/>
              </a:xfrm>
              <a:prstGeom prst="rect">
                <a:avLst/>
              </a:prstGeom>
              <a:blipFill rotWithShape="1">
                <a:blip r:embed="rId3"/>
                <a:stretch>
                  <a:fillRect t="-1924"/>
                </a:stretch>
              </a:blipFill>
              <a:ln w="38100">
                <a:noFill/>
              </a:ln>
            </p:spPr>
            <p:txBody>
              <a:bodyPr/>
              <a:lstStyle/>
              <a:p>
                <a:r>
                  <a:rPr lang="pt-BR" altLang="en-US">
                    <a:noFill/>
                  </a:rPr>
                  <a:t> </a:t>
                </a:r>
              </a:p>
            </p:txBody>
          </p:sp>
        </mc:Fallback>
      </mc:AlternateContent>
      <p:sp>
        <p:nvSpPr>
          <p:cNvPr id="36" name="Caixa de Texto 23"/>
          <p:cNvSpPr txBox="1"/>
          <p:nvPr/>
        </p:nvSpPr>
        <p:spPr>
          <a:xfrm>
            <a:off x="1546860" y="5386705"/>
            <a:ext cx="18675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 </a:t>
            </a: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dp</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7" name="Caixa de Texto 36"/>
              <p:cNvSpPr txBox="1"/>
              <p:nvPr/>
            </p:nvSpPr>
            <p:spPr>
              <a:xfrm>
                <a:off x="1490980" y="5946140"/>
                <a:ext cx="2350135" cy="41021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𝑚𝑝</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1490980" y="5946140"/>
                <a:ext cx="2350135" cy="41021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1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 name="Espaço Reservado para Número de Slide 9"/>
          <p:cNvSpPr>
            <a:spLocks noGrp="1"/>
          </p:cNvSpPr>
          <p:nvPr/>
        </p:nvSpPr>
        <p:spPr>
          <a:xfrm>
            <a:off x="9125585" y="62992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5" name="Espaço Reservado para Conteúdo 2"/>
          <p:cNvSpPr txBox="1"/>
          <p:nvPr/>
        </p:nvSpPr>
        <p:spPr>
          <a:xfrm>
            <a:off x="523875" y="3012440"/>
            <a:ext cx="11224260" cy="87884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Para cumprir as condições de Barkhausen devemos ter a parte imaginária zerada. Neste caso, implica em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 de Texto 5"/>
              <p:cNvSpPr txBox="1"/>
              <p:nvPr/>
            </p:nvSpPr>
            <p:spPr>
              <a:xfrm>
                <a:off x="1181100" y="1701800"/>
                <a:ext cx="9175750"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𝑜𝑠𝑐</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1181100" y="1701800"/>
                <a:ext cx="9175750" cy="1091565"/>
              </a:xfrm>
              <a:prstGeom prst="rect">
                <a:avLst/>
              </a:prstGeom>
              <a:blipFill rotWithShape="1">
                <a:blip r:embed="rId1"/>
                <a:stretch>
                  <a:fillRect t="-279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2518410" y="3896995"/>
                <a:ext cx="6356985" cy="4889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m:rPr>
                              <m:sty m:val="p"/>
                            </m:rPr>
                            <a:rPr lang="en-US" altLang="pt-BR" sz="2400">
                              <a:latin typeface="Cambria Math" panose="02040503050406030204" pitchFamily="18" charset="0"/>
                              <a:cs typeface="Cambria Math" panose="02040503050406030204" pitchFamily="18" charset="0"/>
                              <a:sym typeface="+mn-ea"/>
                            </a:rPr>
                            <m:t>sc</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2518410" y="3896995"/>
                <a:ext cx="6356985" cy="488950"/>
              </a:xfrm>
              <a:prstGeom prst="rect">
                <a:avLst/>
              </a:prstGeom>
              <a:blipFill rotWithShape="1">
                <a:blip r:embed="rId2"/>
                <a:stretch>
                  <a:fillRect t="-62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11"/>
              <p:cNvSpPr txBox="1"/>
              <p:nvPr/>
            </p:nvSpPr>
            <p:spPr>
              <a:xfrm>
                <a:off x="1181100" y="5466715"/>
                <a:ext cx="9410065"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box>
                        <m:boxPr>
                          <m:noBreak m:val="on"/>
                          <m:ctrlPr>
                            <a:rPr lang="en-US" altLang="pt-BR" sz="2400" i="1">
                              <a:latin typeface="Cambria Math" panose="02040503050406030204" pitchFamily="18" charset="0"/>
                              <a:cs typeface="Cambria Math" panose="02040503050406030204" pitchFamily="18" charset="0"/>
                            </a:rPr>
                          </m:ctrlPr>
                        </m:boxPr>
                        <m:e>
                          <m:groupChr>
                            <m:groupChrPr>
                              <m:chr m:val="⇒"/>
                              <m:pos m:val="top"/>
                              <m:ctrlPr>
                                <a:rPr lang="en-US" altLang="pt-BR" sz="2400" i="1">
                                  <a:latin typeface="Cambria Math" panose="02040503050406030204" pitchFamily="18" charset="0"/>
                                  <a:cs typeface="Cambria Math" panose="02040503050406030204" pitchFamily="18" charset="0"/>
                                </a:rPr>
                              </m:ctrlPr>
                            </m:groupChrPr>
                            <m:e/>
                          </m:groupChr>
                        </m:e>
                      </m:box>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1181100" y="5466715"/>
                <a:ext cx="9410065" cy="841375"/>
              </a:xfrm>
              <a:prstGeom prst="rect">
                <a:avLst/>
              </a:prstGeom>
              <a:blipFill rotWithShape="1">
                <a:blip r:embed="rId3"/>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Espaço Reservado para Conteúdo 2"/>
              <p:cNvSpPr txBox="1"/>
              <p:nvPr/>
            </p:nvSpPr>
            <p:spPr>
              <a:xfrm>
                <a:off x="523875" y="511810"/>
                <a:ext cx="11156315" cy="111633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𝑜𝑠𝑐</m:t>
                        </m:r>
                      </m:sub>
                    </m:sSub>
                  </m:oMath>
                </a14:m>
                <a:r>
                  <a:rPr lang="pt-BR" altLang="en-US" sz="2400" b="1">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3" name="Espaço Reservado para Conteúdo 2"/>
              <p:cNvSpPr txBox="1">
                <a:spLocks noRot="1" noChangeAspect="1" noMove="1" noResize="1" noEditPoints="1" noAdjustHandles="1" noChangeArrowheads="1" noChangeShapeType="1" noTextEdit="1"/>
              </p:cNvSpPr>
              <p:nvPr/>
            </p:nvSpPr>
            <p:spPr>
              <a:xfrm>
                <a:off x="523875" y="511810"/>
                <a:ext cx="11156315" cy="1116330"/>
              </a:xfrm>
              <a:prstGeom prst="rect">
                <a:avLst/>
              </a:prstGeom>
              <a:blipFill rotWithShape="1">
                <a:blip r:embed="rId4"/>
                <a:stretch>
                  <a:fillRect t="-398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Espaço Reservado para Conteúdo 2"/>
              <p:cNvSpPr txBox="1"/>
              <p:nvPr/>
            </p:nvSpPr>
            <p:spPr>
              <a:xfrm>
                <a:off x="668655" y="4639310"/>
                <a:ext cx="11011535" cy="45974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Aqui conhecemos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𝑜𝑠𝑐</m:t>
                        </m:r>
                      </m:sub>
                    </m:sSub>
                  </m:oMath>
                </a14:m>
                <a:r>
                  <a:rPr lang="pt-BR" sz="2400" b="1" dirty="0" smtClean="0">
                    <a:solidFill>
                      <a:schemeClr val="tx1"/>
                    </a:solidFill>
                    <a:latin typeface="Comic Sans MS" panose="030F0702030302020204" pitchFamily="66" charset="0"/>
                    <a:cs typeface="Comic Sans MS" panose="030F0702030302020204" pitchFamily="66" charset="0"/>
                  </a:rPr>
                  <a:t> mas não L. Podemos achar uma expressão para L </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4" name="Espaço Reservado para Conteúdo 2"/>
              <p:cNvSpPr txBox="1">
                <a:spLocks noRot="1" noChangeAspect="1" noMove="1" noResize="1" noEditPoints="1" noAdjustHandles="1" noChangeArrowheads="1" noChangeShapeType="1" noTextEdit="1"/>
              </p:cNvSpPr>
              <p:nvPr/>
            </p:nvSpPr>
            <p:spPr>
              <a:xfrm>
                <a:off x="668655" y="4639310"/>
                <a:ext cx="11011535" cy="459740"/>
              </a:xfrm>
              <a:prstGeom prst="rect">
                <a:avLst/>
              </a:prstGeom>
              <a:blipFill rotWithShape="1">
                <a:blip r:embed="rId5"/>
                <a:stretch>
                  <a:fillRect t="-3177"/>
                </a:stretch>
              </a:blipFill>
            </p:spPr>
            <p:txBody>
              <a:bodyPr/>
              <a:lstStyle/>
              <a:p>
                <a:r>
                  <a:rPr lang="pt-BR" altLang="en-US">
                    <a:noFill/>
                  </a:rPr>
                  <a:t> </a:t>
                </a:r>
              </a:p>
            </p:txBody>
          </p:sp>
        </mc:Fallback>
      </mc:AlternateContent>
    </p:spTree>
  </p:cSld>
  <p:clrMapOvr>
    <a:masterClrMapping/>
  </p:clrMapOvr>
</p:sld>
</file>

<file path=ppt/slides/slide1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5" name="Espaço Reservado para Conteúdo 2"/>
          <p:cNvSpPr txBox="1"/>
          <p:nvPr/>
        </p:nvSpPr>
        <p:spPr>
          <a:xfrm>
            <a:off x="523875" y="2773045"/>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Agora a função G(s)H(s) sera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 de Texto 5"/>
              <p:cNvSpPr txBox="1"/>
              <p:nvPr/>
            </p:nvSpPr>
            <p:spPr>
              <a:xfrm>
                <a:off x="3239135" y="3509645"/>
                <a:ext cx="4667885"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3239135" y="3509645"/>
                <a:ext cx="4667885" cy="1091565"/>
              </a:xfrm>
              <a:prstGeom prst="rect">
                <a:avLst/>
              </a:prstGeom>
              <a:blipFill rotWithShape="1">
                <a:blip r:embed="rId1"/>
                <a:stretch>
                  <a:fillRect t="-2792"/>
                </a:stretch>
              </a:blipFill>
              <a:ln w="38100">
                <a:noFill/>
              </a:ln>
            </p:spPr>
            <p:txBody>
              <a:bodyPr/>
              <a:lstStyle/>
              <a:p>
                <a:r>
                  <a:rPr lang="pt-BR" altLang="en-US">
                    <a:noFill/>
                  </a:rPr>
                  <a:t> </a:t>
                </a:r>
              </a:p>
            </p:txBody>
          </p:sp>
        </mc:Fallback>
      </mc:AlternateContent>
      <p:sp>
        <p:nvSpPr>
          <p:cNvPr id="7" name="Espaço Reservado para Conteúdo 2"/>
          <p:cNvSpPr txBox="1"/>
          <p:nvPr/>
        </p:nvSpPr>
        <p:spPr>
          <a:xfrm>
            <a:off x="590550" y="4682490"/>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Devemos garantir que G(s)H(s) seja maior que 1,0, ou seja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 de Texto 5"/>
              <p:cNvSpPr txBox="1"/>
              <p:nvPr/>
            </p:nvSpPr>
            <p:spPr>
              <a:xfrm>
                <a:off x="3600450" y="5340985"/>
                <a:ext cx="5525135"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3600450" y="5340985"/>
                <a:ext cx="5525135" cy="1091565"/>
              </a:xfrm>
              <a:prstGeom prst="rect">
                <a:avLst/>
              </a:prstGeom>
              <a:blipFill rotWithShape="1">
                <a:blip r:embed="rId2"/>
                <a:stretch>
                  <a:fillRect t="-279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Espaço Reservado para Conteúdo 2"/>
              <p:cNvSpPr txBox="1"/>
              <p:nvPr/>
            </p:nvSpPr>
            <p:spPr>
              <a:xfrm>
                <a:off x="523875" y="511810"/>
                <a:ext cx="11156315" cy="111633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𝑜𝑠𝑐</m:t>
                        </m:r>
                      </m:sub>
                    </m:sSub>
                  </m:oMath>
                </a14:m>
                <a:r>
                  <a:rPr lang="pt-BR" altLang="en-US" sz="2400" b="1">
                    <a:latin typeface="Comic Sans MS" panose="030F0702030302020204" pitchFamily="66" charset="0"/>
                    <a:cs typeface="Comic Sans MS" panose="030F0702030302020204" pitchFamily="66" charset="0"/>
                  </a:rPr>
                  <a:t> </a:t>
                </a:r>
                <a:endParaRPr lang="en-US" altLang="pt-BR" sz="2400" b="1">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3" name="Espaço Reservado para Conteúdo 2"/>
              <p:cNvSpPr txBox="1">
                <a:spLocks noRot="1" noChangeAspect="1" noMove="1" noResize="1" noEditPoints="1" noAdjustHandles="1" noChangeArrowheads="1" noChangeShapeType="1" noTextEdit="1"/>
              </p:cNvSpPr>
              <p:nvPr/>
            </p:nvSpPr>
            <p:spPr>
              <a:xfrm>
                <a:off x="523875" y="511810"/>
                <a:ext cx="11156315" cy="1116330"/>
              </a:xfrm>
              <a:prstGeom prst="rect">
                <a:avLst/>
              </a:prstGeom>
              <a:blipFill rotWithShape="1">
                <a:blip r:embed="rId3"/>
                <a:stretch>
                  <a:fillRect t="-3982" b="-3031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11"/>
              <p:cNvSpPr txBox="1"/>
              <p:nvPr/>
            </p:nvSpPr>
            <p:spPr>
              <a:xfrm>
                <a:off x="4242435" y="1685290"/>
                <a:ext cx="3100705" cy="84137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4242435" y="1685290"/>
                <a:ext cx="3100705" cy="841375"/>
              </a:xfrm>
              <a:prstGeom prst="rect">
                <a:avLst/>
              </a:prstGeom>
              <a:blipFill rotWithShape="1">
                <a:blip r:embed="rId4"/>
                <a:stretch>
                  <a:fillRect l="-614" t="-3623" r="-614" b="-2264"/>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1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15544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Osciladores a Cristal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b="1" dirty="0" smtClean="0">
                <a:latin typeface="Comic Sans MS" panose="030F0702030302020204" pitchFamily="66" charset="0"/>
                <a:cs typeface="Comic Sans MS" panose="030F0702030302020204" pitchFamily="66" charset="0"/>
                <a:sym typeface="+mn-ea"/>
              </a:rPr>
              <a:t>Para analisar a desigualdade abaixo, devemos tomar cuidado com o sinal de menos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Espaço Reservado para Conteúdo 2"/>
              <p:cNvSpPr txBox="1"/>
              <p:nvPr/>
            </p:nvSpPr>
            <p:spPr>
              <a:xfrm>
                <a:off x="323850" y="3065780"/>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Vamos substituir o valor de </a:t>
                </a:r>
                <a14:m>
                  <m:oMath xmlns:m="http://schemas.openxmlformats.org/officeDocument/2006/math">
                    <m:r>
                      <a:rPr lang="en-US" altLang="pt-BR" sz="2400" b="1" i="1" dirty="0" smtClean="0">
                        <a:solidFill>
                          <a:schemeClr val="tx1"/>
                        </a:solidFill>
                        <a:latin typeface="Cambria Math" panose="02040503050406030204" pitchFamily="18" charset="0"/>
                        <a:cs typeface="Cambria Math" panose="02040503050406030204" pitchFamily="18" charset="0"/>
                      </a:rPr>
                      <m:t>𝑳</m:t>
                    </m:r>
                  </m:oMath>
                </a14:m>
                <a:r>
                  <a:rPr lang="pt-BR" sz="2400" b="1" dirty="0" smtClean="0">
                    <a:solidFill>
                      <a:schemeClr val="tx1"/>
                    </a:solidFill>
                    <a:latin typeface="Comic Sans MS" panose="030F0702030302020204" pitchFamily="66" charset="0"/>
                    <a:cs typeface="Comic Sans MS" panose="030F0702030302020204" pitchFamily="66" charset="0"/>
                  </a:rPr>
                  <a:t> que encontramos. Assim </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5" name="Espaço Reservado para Conteúdo 2"/>
              <p:cNvSpPr txBox="1">
                <a:spLocks noRot="1" noChangeAspect="1" noMove="1" noResize="1" noEditPoints="1" noAdjustHandles="1" noChangeArrowheads="1" noChangeShapeType="1" noTextEdit="1"/>
              </p:cNvSpPr>
              <p:nvPr/>
            </p:nvSpPr>
            <p:spPr>
              <a:xfrm>
                <a:off x="323850" y="3065780"/>
                <a:ext cx="11011535" cy="736600"/>
              </a:xfrm>
              <a:prstGeom prst="rect">
                <a:avLst/>
              </a:prstGeom>
              <a:blipFill rotWithShape="1">
                <a:blip r:embed="rId1"/>
                <a:stretch>
                  <a:fillRect t="-198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3600450" y="1969135"/>
                <a:ext cx="5525135" cy="1090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3600450" y="1969135"/>
                <a:ext cx="5525135" cy="1090930"/>
              </a:xfrm>
              <a:prstGeom prst="rect">
                <a:avLst/>
              </a:prstGeom>
              <a:blipFill rotWithShape="1">
                <a:blip r:embed="rId2"/>
                <a:stretch>
                  <a:fillRect t="-279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2314575" y="3802380"/>
                <a:ext cx="7353300" cy="11372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314575" y="3802380"/>
                <a:ext cx="7353300" cy="1137285"/>
              </a:xfrm>
              <a:prstGeom prst="rect">
                <a:avLst/>
              </a:prstGeom>
              <a:blipFill rotWithShape="1">
                <a:blip r:embed="rId3"/>
                <a:stretch>
                  <a:fillRect t="-268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4065270" y="5227955"/>
                <a:ext cx="5182870" cy="83947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r>
                        <a:rPr lang="en-US" altLang="pt-BR" sz="2400" i="1" baseline="-25000">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4065270" y="5227955"/>
                <a:ext cx="5182870" cy="839470"/>
              </a:xfrm>
              <a:prstGeom prst="rect">
                <a:avLst/>
              </a:prstGeom>
              <a:blipFill rotWithShape="1">
                <a:blip r:embed="rId4"/>
                <a:stretch>
                  <a:fillRect l="-368" t="-3631" r="-368" b="-2269"/>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2705735" y="607060"/>
            <a:ext cx="677989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Dimensões dos dispositivos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pic>
        <p:nvPicPr>
          <p:cNvPr id="101" name="Imagem 100"/>
          <p:cNvPicPr/>
          <p:nvPr/>
        </p:nvPicPr>
        <p:blipFill>
          <a:blip r:embed="rId1"/>
          <a:stretch>
            <a:fillRect/>
          </a:stretch>
        </p:blipFill>
        <p:spPr>
          <a:xfrm>
            <a:off x="466725" y="2273935"/>
            <a:ext cx="4474845" cy="3145790"/>
          </a:xfrm>
          <a:prstGeom prst="rect">
            <a:avLst/>
          </a:prstGeom>
          <a:noFill/>
          <a:ln w="9525">
            <a:noFill/>
          </a:ln>
        </p:spPr>
      </p:pic>
      <p:sp>
        <p:nvSpPr>
          <p:cNvPr id="6" name="CaixaDeTexto 3"/>
          <p:cNvSpPr txBox="1"/>
          <p:nvPr/>
        </p:nvSpPr>
        <p:spPr>
          <a:xfrm>
            <a:off x="5160010" y="3329305"/>
            <a:ext cx="6783705" cy="2553335"/>
          </a:xfrm>
          <a:prstGeom prst="rect">
            <a:avLst/>
          </a:prstGeom>
          <a:noFill/>
        </p:spPr>
        <p:txBody>
          <a:bodyPr wrap="square" rtlCol="0">
            <a:spAutoFit/>
          </a:bodyPr>
          <a:lstStyle/>
          <a:p>
            <a:pPr marL="457200" indent="-457200" algn="l">
              <a:buFont typeface="Arial" panose="020B0604020202020204" pitchFamily="34" charset="0"/>
              <a:buChar char="•"/>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W e L parametrizam o disposititvo; </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marL="457200" indent="-457200" algn="l">
              <a:buFont typeface="Arial" panose="020B0604020202020204" pitchFamily="34" charset="0"/>
              <a:buChar char="•"/>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As tecnologias são caracterizadas pelo mínimo L possível;</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6003" name="Rectangle 6"/>
          <p:cNvSpPr/>
          <p:nvPr/>
        </p:nvSpPr>
        <p:spPr>
          <a:xfrm>
            <a:off x="758825" y="1160780"/>
            <a:ext cx="10876280" cy="3844925"/>
          </a:xfrm>
          <a:prstGeom prst="rect">
            <a:avLst/>
          </a:prstGeom>
          <a:solidFill>
            <a:srgbClr val="FFFFCC"/>
          </a:solidFill>
          <a:ln w="9525">
            <a:noFill/>
          </a:ln>
          <a:effectLst>
            <a:outerShdw dist="107763" dir="13499999" algn="ctr" rotWithShape="0">
              <a:schemeClr val="bg2"/>
            </a:outerShdw>
          </a:effectLst>
        </p:spPr>
        <p:txBody>
          <a:bodyPr lIns="92075" tIns="46038" rIns="92075" bIns="46038" anchor="t" anchorCtr="0"/>
          <a:p>
            <a:pPr marL="1905" indent="-3810" eaLnBrk="0" hangingPunct="0">
              <a:lnSpc>
                <a:spcPct val="90000"/>
              </a:lnSpc>
              <a:spcBef>
                <a:spcPct val="20000"/>
              </a:spcBef>
              <a:spcAft>
                <a:spcPts val="600"/>
              </a:spcAft>
              <a:buClr>
                <a:schemeClr val="accent2"/>
              </a:buClr>
            </a:pPr>
            <a:r>
              <a:rPr lang="en-US" altLang="pt-BR" sz="2800" dirty="0">
                <a:solidFill>
                  <a:srgbClr val="000082"/>
                </a:solidFill>
                <a:latin typeface="Comic Sans MS" panose="030F0702030302020204" pitchFamily="66" charset="0"/>
              </a:rPr>
              <a:t>Mechanical stress applied to a semiconductor crystal lattice distorts it, causing it to shrink, stretch, or warp. It  affects transistor performance in many ways. </a:t>
            </a:r>
            <a:endParaRPr lang="en-US" altLang="pt-BR" sz="2800" dirty="0">
              <a:solidFill>
                <a:srgbClr val="000082"/>
              </a:solidFill>
              <a:latin typeface="Comic Sans MS" panose="030F0702030302020204" pitchFamily="66" charset="0"/>
            </a:endParaRPr>
          </a:p>
          <a:p>
            <a:pPr marL="1905" indent="-3810" eaLnBrk="0" hangingPunct="0">
              <a:lnSpc>
                <a:spcPct val="90000"/>
              </a:lnSpc>
              <a:spcBef>
                <a:spcPct val="20000"/>
              </a:spcBef>
              <a:spcAft>
                <a:spcPts val="600"/>
              </a:spcAft>
              <a:buClr>
                <a:schemeClr val="accent2"/>
              </a:buClr>
            </a:pPr>
            <a:endParaRPr lang="en-US" altLang="pt-BR" sz="2800" dirty="0">
              <a:solidFill>
                <a:srgbClr val="000082"/>
              </a:solidFill>
              <a:latin typeface="Comic Sans MS" panose="030F0702030302020204" pitchFamily="66" charset="0"/>
            </a:endParaRPr>
          </a:p>
          <a:p>
            <a:pPr marL="1905" indent="-3810" eaLnBrk="0" hangingPunct="0">
              <a:lnSpc>
                <a:spcPct val="90000"/>
              </a:lnSpc>
              <a:spcBef>
                <a:spcPct val="20000"/>
              </a:spcBef>
              <a:spcAft>
                <a:spcPts val="600"/>
              </a:spcAft>
              <a:buClr>
                <a:schemeClr val="accent2"/>
              </a:buClr>
            </a:pPr>
            <a:r>
              <a:rPr lang="en-US" altLang="pt-BR" sz="2800" dirty="0">
                <a:latin typeface="Comic Sans MS" panose="030F0702030302020204" pitchFamily="66" charset="0"/>
              </a:rPr>
              <a:t>The first comprehensive study of the impact of stress on semiconductor conductivity was performed at Bell Laboratories in 1954. The effect that was discovered in that study is known as piezoresistance. </a:t>
            </a:r>
            <a:endParaRPr lang="en-US" altLang="pt-BR" sz="2800" dirty="0">
              <a:latin typeface="Comic Sans MS" panose="030F0702030302020204" pitchFamily="66" charset="0"/>
            </a:endParaRPr>
          </a:p>
          <a:p>
            <a:pPr marL="1905" indent="-3810" eaLnBrk="0" hangingPunct="0">
              <a:lnSpc>
                <a:spcPct val="90000"/>
              </a:lnSpc>
              <a:spcBef>
                <a:spcPct val="20000"/>
              </a:spcBef>
              <a:spcAft>
                <a:spcPts val="600"/>
              </a:spcAft>
              <a:buClr>
                <a:schemeClr val="accent2"/>
              </a:buClr>
            </a:pPr>
            <a:endParaRPr lang="en-US" altLang="pt-BR" sz="2800" dirty="0">
              <a:solidFill>
                <a:srgbClr val="C00000"/>
              </a:solidFill>
              <a:latin typeface="Comic Sans MS" panose="030F0702030302020204" pitchFamily="66" charset="0"/>
            </a:endParaRPr>
          </a:p>
        </p:txBody>
      </p:sp>
    </p:spTree>
  </p:cSld>
  <p:clrMapOvr>
    <a:masterClrMapping/>
  </p:clrMapOvr>
</p:sld>
</file>

<file path=ppt/slides/slide1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257027" name="Picture 2"/>
          <p:cNvPicPr>
            <a:picLocks noChangeAspect="1"/>
          </p:cNvPicPr>
          <p:nvPr/>
        </p:nvPicPr>
        <p:blipFill>
          <a:blip r:embed="rId1"/>
          <a:stretch>
            <a:fillRect/>
          </a:stretch>
        </p:blipFill>
        <p:spPr>
          <a:xfrm>
            <a:off x="609600" y="835025"/>
            <a:ext cx="10744835" cy="5198745"/>
          </a:xfrm>
          <a:prstGeom prst="rect">
            <a:avLst/>
          </a:prstGeom>
          <a:noFill/>
          <a:ln w="19050">
            <a:noFill/>
          </a:ln>
        </p:spPr>
      </p:pic>
    </p:spTree>
  </p:cSld>
  <p:clrMapOvr>
    <a:masterClrMapping/>
  </p:clrMapOvr>
</p:sld>
</file>

<file path=ppt/slides/slide1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8049" name="Espaço Reservado para Data 1"/>
          <p:cNvSpPr>
            <a:spLocks noGrp="1"/>
          </p:cNvSpPr>
          <p:nvPr>
            <p:ph type="dt" sz="half" idx="10"/>
          </p:nvPr>
        </p:nvSpPr>
        <p:spPr/>
        <p:txBody>
          <a:bodyPr wrap="none" lIns="92075" tIns="46038" rIns="92075" bIns="46038" anchor="ctr" anchorCtr="0"/>
          <a:lstStyle>
            <a:lvl1pPr marL="0" lvl="0" indent="0" algn="l" defTabSz="914400" rtl="0" eaLnBrk="0" fontAlgn="base" latinLnBrk="0" hangingPunct="0">
              <a:lnSpc>
                <a:spcPct val="100000"/>
              </a:lnSpc>
              <a:spcBef>
                <a:spcPct val="0"/>
              </a:spcBef>
              <a:spcAft>
                <a:spcPct val="0"/>
              </a:spcAft>
              <a:buNone/>
              <a:defRPr sz="1200" b="0" i="0" u="none" kern="1200" baseline="0">
                <a:solidFill>
                  <a:schemeClr val="tx1"/>
                </a:solidFill>
                <a:latin typeface="Arial" panose="020B0604020202020204" pitchFamily="34" charset="0"/>
              </a:defRPr>
            </a:lvl1pPr>
            <a:lvl2pPr marL="455930" lvl="1"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2pPr>
            <a:lvl3pPr marL="913130" lvl="2"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3pPr>
            <a:lvl4pPr marL="1370330" lvl="3"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4pPr>
            <a:lvl5pPr marL="1827530" lvl="4"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5pPr>
          </a:lstStyle>
          <a:p>
            <a:pPr lvl="0" algn="ctr" defTabSz="913130">
              <a:buClrTx/>
              <a:buFontTx/>
            </a:pPr>
            <a:r>
              <a:rPr lang="pt-BR" altLang="pt-BR" sz="1400" dirty="0">
                <a:latin typeface="Times New Roman" panose="02020603050405020304" pitchFamily="18" charset="0"/>
              </a:rPr>
              <a:t>     </a:t>
            </a:r>
            <a:r>
              <a:rPr lang="pt-BR" altLang="pt-BR" sz="1400" dirty="0">
                <a:latin typeface="Comic Sans MS" panose="030F0702030302020204" pitchFamily="66" charset="0"/>
              </a:rPr>
              <a:t>mar./2008</a:t>
            </a:r>
            <a:endParaRPr lang="pt-BR" altLang="pt-BR" sz="1400" dirty="0">
              <a:latin typeface="Comic Sans MS" panose="030F0702030302020204" pitchFamily="66" charset="0"/>
            </a:endParaRPr>
          </a:p>
        </p:txBody>
      </p:sp>
      <p:sp>
        <p:nvSpPr>
          <p:cNvPr id="258050" name="Espaço Reservado para Número de Slide 2"/>
          <p:cNvSpPr>
            <a:spLocks noGrp="1"/>
          </p:cNvSpPr>
          <p:nvPr/>
        </p:nvSpPr>
        <p:spPr>
          <a:xfrm>
            <a:off x="7099300" y="6248400"/>
            <a:ext cx="2063750" cy="457200"/>
          </a:xfrm>
          <a:prstGeom prst="rect">
            <a:avLst/>
          </a:prstGeom>
          <a:noFill/>
          <a:ln w="9525">
            <a:noFill/>
            <a:miter lim="800000"/>
          </a:ln>
          <a:effectLst/>
        </p:spPr>
        <p:txBody>
          <a:bodyPr vert="horz" wrap="none" lIns="92075" tIns="46038" rIns="92075" bIns="46038" numCol="1" anchor="ctr" anchorCtr="0" compatLnSpc="1"/>
          <a:lstStyle>
            <a:lvl1pPr marL="0" lvl="0" indent="0" algn="l" defTabSz="914400" rtl="0" eaLnBrk="0" fontAlgn="base" latinLnBrk="0" hangingPunct="0">
              <a:lnSpc>
                <a:spcPct val="100000"/>
              </a:lnSpc>
              <a:spcBef>
                <a:spcPct val="0"/>
              </a:spcBef>
              <a:spcAft>
                <a:spcPct val="0"/>
              </a:spcAft>
              <a:buNone/>
              <a:defRPr sz="1200" b="0" i="0" u="none" kern="1200" baseline="0">
                <a:solidFill>
                  <a:schemeClr val="tx1"/>
                </a:solidFill>
                <a:latin typeface="Arial" panose="020B0604020202020204" pitchFamily="34" charset="0"/>
              </a:defRPr>
            </a:lvl1pPr>
            <a:lvl2pPr marL="455930" lvl="1"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2pPr>
            <a:lvl3pPr marL="913130" lvl="2"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3pPr>
            <a:lvl4pPr marL="1370330" lvl="3"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4pPr>
            <a:lvl5pPr marL="1827530" lvl="4"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5pPr>
          </a:lstStyle>
          <a:p>
            <a:pPr lvl="0" algn="r" defTabSz="913130">
              <a:buClrTx/>
              <a:buFontTx/>
            </a:pPr>
            <a:fld id="{9A0DB2DC-4C9A-4742-B13C-FB6460FD3503}" type="slidenum">
              <a:rPr lang="pt-BR" altLang="pt-BR" sz="1400" dirty="0">
                <a:latin typeface="Comic Sans MS" panose="030F0702030302020204" pitchFamily="66" charset="0"/>
              </a:rPr>
            </a:fld>
            <a:endParaRPr lang="pt-BR" altLang="pt-BR" sz="1400" dirty="0">
              <a:latin typeface="Comic Sans MS" panose="030F0702030302020204" pitchFamily="66" charset="0"/>
            </a:endParaRPr>
          </a:p>
        </p:txBody>
      </p:sp>
      <p:sp>
        <p:nvSpPr>
          <p:cNvPr id="258051" name="Rectangle 6"/>
          <p:cNvSpPr/>
          <p:nvPr/>
        </p:nvSpPr>
        <p:spPr>
          <a:xfrm>
            <a:off x="571500" y="295275"/>
            <a:ext cx="10782300" cy="2495550"/>
          </a:xfrm>
          <a:prstGeom prst="rect">
            <a:avLst/>
          </a:prstGeom>
          <a:solidFill>
            <a:srgbClr val="FFFFCC"/>
          </a:solidFill>
          <a:ln w="9525">
            <a:noFill/>
          </a:ln>
          <a:effectLst>
            <a:outerShdw dist="107763" dir="13499999" algn="ctr" rotWithShape="0">
              <a:schemeClr val="bg2"/>
            </a:outerShdw>
          </a:effectLst>
        </p:spPr>
        <p:txBody>
          <a:bodyPr lIns="92075" tIns="46038" rIns="92075" bIns="46038" anchor="t" anchorCtr="0"/>
          <a:p>
            <a:pPr marL="1905" indent="-3810" eaLnBrk="0" hangingPunct="0">
              <a:lnSpc>
                <a:spcPct val="90000"/>
              </a:lnSpc>
              <a:spcBef>
                <a:spcPct val="20000"/>
              </a:spcBef>
              <a:spcAft>
                <a:spcPts val="600"/>
              </a:spcAft>
              <a:buClr>
                <a:schemeClr val="accent2"/>
              </a:buClr>
            </a:pPr>
            <a:r>
              <a:rPr lang="en-US" altLang="pt-BR" sz="2800" dirty="0">
                <a:solidFill>
                  <a:srgbClr val="C00000"/>
                </a:solidFill>
                <a:latin typeface="Comic Sans MS" panose="030F0702030302020204" pitchFamily="66" charset="0"/>
              </a:rPr>
              <a:t>The atomic radii of </a:t>
            </a:r>
            <a:endParaRPr lang="en-US" altLang="pt-BR" sz="2800" dirty="0">
              <a:solidFill>
                <a:srgbClr val="C00000"/>
              </a:solidFill>
              <a:latin typeface="Comic Sans MS" panose="030F0702030302020204" pitchFamily="66" charset="0"/>
            </a:endParaRPr>
          </a:p>
          <a:p>
            <a:pPr marL="1905" indent="-3810" eaLnBrk="0" hangingPunct="0">
              <a:lnSpc>
                <a:spcPct val="90000"/>
              </a:lnSpc>
              <a:spcBef>
                <a:spcPct val="20000"/>
              </a:spcBef>
              <a:buClr>
                <a:schemeClr val="accent2"/>
              </a:buClr>
            </a:pPr>
            <a:r>
              <a:rPr lang="en-US" altLang="pt-BR" sz="2400" b="1" dirty="0">
                <a:solidFill>
                  <a:srgbClr val="C00000"/>
                </a:solidFill>
                <a:latin typeface="Comic Sans MS" panose="030F0702030302020204" pitchFamily="66" charset="0"/>
              </a:rPr>
              <a:t>Carbon – 0.77 Å</a:t>
            </a:r>
            <a:endParaRPr lang="en-US" altLang="pt-BR" sz="2400" b="1" dirty="0">
              <a:solidFill>
                <a:srgbClr val="C00000"/>
              </a:solidFill>
              <a:latin typeface="Comic Sans MS" panose="030F0702030302020204" pitchFamily="66" charset="0"/>
            </a:endParaRPr>
          </a:p>
          <a:p>
            <a:pPr marL="1905" indent="-3810" eaLnBrk="0" hangingPunct="0">
              <a:lnSpc>
                <a:spcPct val="90000"/>
              </a:lnSpc>
              <a:spcBef>
                <a:spcPct val="20000"/>
              </a:spcBef>
              <a:buClr>
                <a:schemeClr val="accent2"/>
              </a:buClr>
            </a:pPr>
            <a:r>
              <a:rPr lang="en-US" altLang="pt-BR" sz="2400" b="1" dirty="0">
                <a:solidFill>
                  <a:srgbClr val="C00000"/>
                </a:solidFill>
                <a:latin typeface="Comic Sans MS" panose="030F0702030302020204" pitchFamily="66" charset="0"/>
              </a:rPr>
              <a:t>Silicon – 1.17 Å </a:t>
            </a:r>
            <a:endParaRPr lang="en-US" altLang="pt-BR" sz="2400" b="1" dirty="0">
              <a:solidFill>
                <a:srgbClr val="C00000"/>
              </a:solidFill>
              <a:latin typeface="Comic Sans MS" panose="030F0702030302020204" pitchFamily="66" charset="0"/>
            </a:endParaRPr>
          </a:p>
          <a:p>
            <a:pPr marL="1905" indent="-3810" eaLnBrk="0" hangingPunct="0">
              <a:lnSpc>
                <a:spcPct val="90000"/>
              </a:lnSpc>
              <a:spcBef>
                <a:spcPct val="20000"/>
              </a:spcBef>
              <a:buClr>
                <a:schemeClr val="accent2"/>
              </a:buClr>
            </a:pPr>
            <a:r>
              <a:rPr lang="en-US" altLang="pt-BR" sz="2400" b="1" dirty="0">
                <a:solidFill>
                  <a:srgbClr val="C00000"/>
                </a:solidFill>
                <a:latin typeface="Comic Sans MS" panose="030F0702030302020204" pitchFamily="66" charset="0"/>
              </a:rPr>
              <a:t>Germanium - 1.22 Å </a:t>
            </a:r>
            <a:endParaRPr lang="en-US" altLang="pt-BR" sz="2400" b="1" dirty="0">
              <a:solidFill>
                <a:srgbClr val="C00000"/>
              </a:solidFill>
              <a:latin typeface="Comic Sans MS" panose="030F0702030302020204" pitchFamily="66" charset="0"/>
            </a:endParaRPr>
          </a:p>
          <a:p>
            <a:pPr marL="1905" indent="-3810" eaLnBrk="0" hangingPunct="0">
              <a:lnSpc>
                <a:spcPct val="90000"/>
              </a:lnSpc>
              <a:spcBef>
                <a:spcPct val="20000"/>
              </a:spcBef>
              <a:spcAft>
                <a:spcPts val="600"/>
              </a:spcAft>
              <a:buClr>
                <a:schemeClr val="accent2"/>
              </a:buClr>
            </a:pPr>
            <a:r>
              <a:rPr lang="en-US" altLang="pt-BR" sz="2400" dirty="0">
                <a:solidFill>
                  <a:srgbClr val="C00000"/>
                </a:solidFill>
                <a:latin typeface="Comic Sans MS" panose="030F0702030302020204" pitchFamily="66" charset="0"/>
              </a:rPr>
              <a:t>The germanium lattice is 4.2% larger than the silicon lattice, and the diamond lattice size is 45% smaller than silicon. </a:t>
            </a:r>
            <a:endParaRPr lang="en-US" altLang="pt-BR" sz="2400" dirty="0">
              <a:solidFill>
                <a:srgbClr val="C00000"/>
              </a:solidFill>
              <a:latin typeface="Comic Sans MS" panose="030F0702030302020204" pitchFamily="66" charset="0"/>
            </a:endParaRPr>
          </a:p>
        </p:txBody>
      </p:sp>
      <p:pic>
        <p:nvPicPr>
          <p:cNvPr id="258052" name="Picture 2"/>
          <p:cNvPicPr>
            <a:picLocks noChangeAspect="1"/>
          </p:cNvPicPr>
          <p:nvPr/>
        </p:nvPicPr>
        <p:blipFill>
          <a:blip r:embed="rId1"/>
          <a:srcRect l="4732" t="3209" r="3453" b="4546"/>
          <a:stretch>
            <a:fillRect/>
          </a:stretch>
        </p:blipFill>
        <p:spPr>
          <a:xfrm>
            <a:off x="1104900" y="2790825"/>
            <a:ext cx="3962400" cy="3807460"/>
          </a:xfrm>
          <a:prstGeom prst="rect">
            <a:avLst/>
          </a:prstGeom>
          <a:noFill/>
          <a:ln w="19050">
            <a:noFill/>
          </a:ln>
        </p:spPr>
      </p:pic>
      <p:pic>
        <p:nvPicPr>
          <p:cNvPr id="258053" name="Picture 3"/>
          <p:cNvPicPr>
            <a:picLocks noChangeAspect="1"/>
          </p:cNvPicPr>
          <p:nvPr/>
        </p:nvPicPr>
        <p:blipFill>
          <a:blip r:embed="rId2"/>
          <a:srcRect l="885" r="2213" b="1662"/>
          <a:stretch>
            <a:fillRect/>
          </a:stretch>
        </p:blipFill>
        <p:spPr>
          <a:xfrm>
            <a:off x="6419850" y="2895600"/>
            <a:ext cx="4302125" cy="3776345"/>
          </a:xfrm>
          <a:prstGeom prst="rect">
            <a:avLst/>
          </a:prstGeom>
          <a:noFill/>
          <a:ln w="19050">
            <a:noFill/>
          </a:ln>
        </p:spPr>
      </p:pic>
    </p:spTree>
  </p:cSld>
  <p:clrMapOvr>
    <a:masterClrMapping/>
  </p:clrMapOvr>
</p:sld>
</file>

<file path=ppt/slides/slide1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52259" name="Picture 2"/>
          <p:cNvPicPr>
            <a:picLocks noChangeAspect="1"/>
          </p:cNvPicPr>
          <p:nvPr/>
        </p:nvPicPr>
        <p:blipFill>
          <a:blip r:embed="rId1"/>
          <a:stretch>
            <a:fillRect/>
          </a:stretch>
        </p:blipFill>
        <p:spPr>
          <a:xfrm>
            <a:off x="1050925" y="466725"/>
            <a:ext cx="10313035" cy="5857875"/>
          </a:xfrm>
          <a:prstGeom prst="rect">
            <a:avLst/>
          </a:prstGeom>
          <a:noFill/>
          <a:ln w="19050">
            <a:noFill/>
          </a:ln>
        </p:spPr>
      </p:pic>
      <p:sp>
        <p:nvSpPr>
          <p:cNvPr id="3" name="Retângulo 2"/>
          <p:cNvSpPr/>
          <p:nvPr/>
        </p:nvSpPr>
        <p:spPr>
          <a:xfrm>
            <a:off x="6819900" y="423545"/>
            <a:ext cx="2952750" cy="7334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76806" name="Grupo 76805"/>
          <p:cNvGrpSpPr/>
          <p:nvPr/>
        </p:nvGrpSpPr>
        <p:grpSpPr>
          <a:xfrm>
            <a:off x="298450" y="170815"/>
            <a:ext cx="5702935" cy="6339205"/>
            <a:chOff x="1721" y="240"/>
            <a:chExt cx="3034" cy="3110"/>
          </a:xfrm>
        </p:grpSpPr>
        <p:pic>
          <p:nvPicPr>
            <p:cNvPr id="76803" name="Imagem 76802" descr="c:\My Documents\New Folder\ch13_conv\sedr42021_1324b.jpg"/>
            <p:cNvPicPr>
              <a:picLocks noChangeAspect="1"/>
            </p:cNvPicPr>
            <p:nvPr/>
          </p:nvPicPr>
          <p:blipFill>
            <a:blip r:embed="rId1"/>
            <a:srcRect b="10767"/>
            <a:stretch>
              <a:fillRect/>
            </a:stretch>
          </p:blipFill>
          <p:spPr>
            <a:xfrm>
              <a:off x="1721" y="1394"/>
              <a:ext cx="1244" cy="1192"/>
            </a:xfrm>
            <a:prstGeom prst="rect">
              <a:avLst/>
            </a:prstGeom>
            <a:noFill/>
            <a:ln w="9525">
              <a:noFill/>
            </a:ln>
          </p:spPr>
        </p:pic>
        <p:pic>
          <p:nvPicPr>
            <p:cNvPr id="76805" name="Imagem 76804" descr="c:\My Documents\New Folder\ch13_conv\sedr42021_1324c.jpg"/>
            <p:cNvPicPr>
              <a:picLocks noChangeAspect="1"/>
            </p:cNvPicPr>
            <p:nvPr/>
          </p:nvPicPr>
          <p:blipFill>
            <a:blip r:embed="rId2"/>
            <a:srcRect l="6894" b="4130"/>
            <a:stretch>
              <a:fillRect/>
            </a:stretch>
          </p:blipFill>
          <p:spPr>
            <a:xfrm>
              <a:off x="3173" y="240"/>
              <a:ext cx="1582" cy="3110"/>
            </a:xfrm>
            <a:prstGeom prst="rect">
              <a:avLst/>
            </a:prstGeom>
            <a:noFill/>
            <a:ln w="9525">
              <a:noFill/>
            </a:ln>
          </p:spPr>
        </p:pic>
      </p:grpSp>
      <p:sp>
        <p:nvSpPr>
          <p:cNvPr id="3" name="Espaço Reservado para Conteúdo 2"/>
          <p:cNvSpPr txBox="1"/>
          <p:nvPr/>
        </p:nvSpPr>
        <p:spPr>
          <a:xfrm>
            <a:off x="186055" y="541655"/>
            <a:ext cx="3350260" cy="15544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sym typeface="+mn-ea"/>
              </a:rPr>
              <a:t>Não possui um ponto estável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 name="Espaço Reservado para Conteúdo 2"/>
              <p:cNvSpPr txBox="1"/>
              <p:nvPr/>
            </p:nvSpPr>
            <p:spPr>
              <a:xfrm>
                <a:off x="6001385" y="408940"/>
                <a:ext cx="6007100" cy="60325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O AmpOp é alimentado com as tensões </a:t>
                </a:r>
                <a:r>
                  <a:rPr lang="pt-BR" sz="2400" b="1" dirty="0" smtClean="0">
                    <a:latin typeface="Comic Sans MS" panose="030F0702030302020204" pitchFamily="66" charset="0"/>
                    <a:cs typeface="Comic Sans MS" panose="030F0702030302020204" pitchFamily="66" charset="0"/>
                    <a:sym typeface="+mn-ea"/>
                  </a:rPr>
                  <a:t>L+ e L</a:t>
                </a:r>
                <a:r>
                  <a:rPr lang="pt-BR" sz="2400" b="1" baseline="-25000" dirty="0" smtClean="0">
                    <a:latin typeface="Comic Sans MS" panose="030F0702030302020204" pitchFamily="66" charset="0"/>
                    <a:cs typeface="Comic Sans MS" panose="030F0702030302020204" pitchFamily="66" charset="0"/>
                    <a:sym typeface="+mn-ea"/>
                  </a:rPr>
                  <a:t>-</a:t>
                </a:r>
                <a:endParaRPr lang="pt-BR" sz="2400" b="1" baseline="-25000" dirty="0" smtClean="0">
                  <a:latin typeface="Comic Sans MS" panose="030F0702030302020204" pitchFamily="66" charset="0"/>
                  <a:cs typeface="Comic Sans MS" panose="030F0702030302020204" pitchFamily="66" charset="0"/>
                  <a:sym typeface="+mn-ea"/>
                </a:endParaRPr>
              </a:p>
              <a:p>
                <a:pPr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 O sinal de saída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sz="2400" b="1" dirty="0" smtClean="0">
                    <a:solidFill>
                      <a:schemeClr val="tx1"/>
                    </a:solidFill>
                    <a:latin typeface="Comic Sans MS" panose="030F0702030302020204" pitchFamily="66" charset="0"/>
                    <a:cs typeface="Comic Sans MS" panose="030F0702030302020204" pitchFamily="66" charset="0"/>
                    <a:sym typeface="+mn-ea"/>
                  </a:rPr>
                  <a:t> varia entre </a:t>
                </a:r>
                <a:r>
                  <a:rPr lang="pt-BR" sz="2400" b="1" dirty="0" smtClean="0">
                    <a:latin typeface="Comic Sans MS" panose="030F0702030302020204" pitchFamily="66" charset="0"/>
                    <a:cs typeface="Comic Sans MS" panose="030F0702030302020204" pitchFamily="66" charset="0"/>
                    <a:sym typeface="+mn-ea"/>
                  </a:rPr>
                  <a:t>L+ e L-</a:t>
                </a:r>
                <a:endParaRPr lang="pt-BR" sz="2400" b="1" baseline="-25000" dirty="0" smtClean="0">
                  <a:latin typeface="Comic Sans MS" panose="030F0702030302020204" pitchFamily="66" charset="0"/>
                  <a:cs typeface="Comic Sans MS" panose="030F0702030302020204" pitchFamily="66" charset="0"/>
                  <a:sym typeface="+mn-ea"/>
                </a:endParaRPr>
              </a:p>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o sinal</a:t>
                </a:r>
                <a:r>
                  <a:rPr lang="pt-BR" sz="2400" b="1" baseline="-25000"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Comic Sans MS" panose="030F0702030302020204" pitchFamily="66" charset="0"/>
                    <a:cs typeface="Comic Sans MS" panose="030F0702030302020204" pitchFamily="66" charset="0"/>
                    <a:sym typeface="+mn-ea"/>
                  </a:rPr>
                  <a:t>0 </a:t>
                </a:r>
                <a:r>
                  <a:rPr lang="pt-BR" sz="2400" b="1" dirty="0" smtClean="0">
                    <a:latin typeface="Comic Sans MS" panose="030F0702030302020204" pitchFamily="66" charset="0"/>
                    <a:cs typeface="Comic Sans MS" panose="030F0702030302020204" pitchFamily="66" charset="0"/>
                    <a:sym typeface="+mn-ea"/>
                  </a:rPr>
                  <a:t>varia entre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 e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a:t>
                </a:r>
                <a:r>
                  <a:rPr lang="pt-BR" sz="2400" b="1" baseline="-25000"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 onde</a:t>
                </a:r>
                <a:endParaRPr lang="pt-BR" sz="2400" b="1" baseline="-25000"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2</m:t>
                              </m:r>
                            </m:sub>
                          </m:sSub>
                        </m:den>
                      </m:f>
                    </m:oMath>
                  </m:oMathPara>
                </a14:m>
                <a:endParaRPr lang="en-US" altLang="pt-BR" sz="2400" i="1">
                  <a:latin typeface="Cambria Math" panose="02040503050406030204" pitchFamily="18" charset="0"/>
                  <a:cs typeface="Cambria Math" panose="02040503050406030204" pitchFamily="18" charset="0"/>
                </a:endParaRPr>
              </a:p>
              <a:p>
                <a:pPr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 Quando </a:t>
                </a: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vai de L- à L+, v+=</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 e</a:t>
                </a:r>
                <a:r>
                  <a:rPr lang="pt-BR" sz="2400" b="1" dirty="0" smtClean="0">
                    <a:latin typeface="Comic Sans MS" panose="030F0702030302020204" pitchFamily="66" charset="0"/>
                    <a:cs typeface="Comic Sans MS" panose="030F0702030302020204" pitchFamily="66" charset="0"/>
                    <a:sym typeface="+mn-ea"/>
                  </a:rPr>
                  <a:t> o capacitor C passar a ser carregado exponencialmente até v- atingir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a:t>
                </a:r>
                <a:endParaRPr lang="pt-BR" sz="2400" b="1" baseline="-25000" dirty="0" smtClean="0">
                  <a:latin typeface="Comic Sans MS" panose="030F0702030302020204" pitchFamily="66" charset="0"/>
                  <a:cs typeface="Comic Sans MS" panose="030F0702030302020204" pitchFamily="66" charset="0"/>
                  <a:sym typeface="+mn-ea"/>
                </a:endParaRPr>
              </a:p>
              <a:p>
                <a:pPr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Quando v</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vai de L+ à L-, </a:t>
                </a:r>
                <a:r>
                  <a:rPr lang="pt-BR" sz="2400" b="1" dirty="0" smtClean="0">
                    <a:latin typeface="Comic Sans MS" panose="030F0702030302020204" pitchFamily="66" charset="0"/>
                    <a:cs typeface="Comic Sans MS" panose="030F0702030302020204" pitchFamily="66" charset="0"/>
                    <a:sym typeface="+mn-ea"/>
                  </a:rPr>
                  <a:t>v+=</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 e </a:t>
                </a:r>
                <a:r>
                  <a:rPr lang="pt-BR" sz="2400" b="1" dirty="0" smtClean="0">
                    <a:latin typeface="Comic Sans MS" panose="030F0702030302020204" pitchFamily="66" charset="0"/>
                    <a:cs typeface="Comic Sans MS" panose="030F0702030302020204" pitchFamily="66" charset="0"/>
                    <a:sym typeface="+mn-ea"/>
                  </a:rPr>
                  <a:t>o capacitor C passa a ser descarregado exponecialmente </a:t>
                </a:r>
                <a:r>
                  <a:rPr lang="pt-BR" sz="2400" b="1" dirty="0" smtClean="0">
                    <a:latin typeface="Comic Sans MS" panose="030F0702030302020204" pitchFamily="66" charset="0"/>
                    <a:cs typeface="Comic Sans MS" panose="030F0702030302020204" pitchFamily="66" charset="0"/>
                    <a:sym typeface="+mn-ea"/>
                  </a:rPr>
                  <a:t>até v- atingir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6001385" y="408940"/>
                <a:ext cx="6007100" cy="6032500"/>
              </a:xfrm>
              <a:prstGeom prst="rect">
                <a:avLst/>
              </a:prstGeom>
              <a:blipFill rotWithShape="1">
                <a:blip r:embed="rId3"/>
                <a:stretch>
                  <a:fillRect t="-242"/>
                </a:stretch>
              </a:blipFill>
            </p:spPr>
            <p:txBody>
              <a:bodyPr/>
              <a:lstStyle/>
              <a:p>
                <a:r>
                  <a:rPr lang="pt-BR" altLang="en-US">
                    <a:noFill/>
                  </a:rPr>
                  <a:t> </a:t>
                </a:r>
              </a:p>
            </p:txBody>
          </p:sp>
        </mc:Fallback>
      </mc:AlternateContent>
      <p:cxnSp>
        <p:nvCxnSpPr>
          <p:cNvPr id="5" name="Conector Reto 4"/>
          <p:cNvCxnSpPr/>
          <p:nvPr/>
        </p:nvCxnSpPr>
        <p:spPr>
          <a:xfrm flipV="1">
            <a:off x="1735455" y="3072130"/>
            <a:ext cx="0" cy="291465"/>
          </a:xfrm>
          <a:prstGeom prst="line">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735455" y="3640455"/>
            <a:ext cx="0" cy="291465"/>
          </a:xfrm>
          <a:prstGeom prst="line">
            <a:avLst/>
          </a:prstGeom>
          <a:ln w="1587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76" name="Rectangle 140"/>
          <p:cNvSpPr>
            <a:spLocks noChangeArrowheads="1"/>
          </p:cNvSpPr>
          <p:nvPr/>
        </p:nvSpPr>
        <p:spPr bwMode="auto">
          <a:xfrm flipH="1">
            <a:off x="1735455" y="2934970"/>
            <a:ext cx="42545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L</a:t>
            </a:r>
            <a:r>
              <a:rPr lang="pt-BR" baseline="-25000" dirty="0"/>
              <a:t>+</a:t>
            </a:r>
            <a:endParaRPr lang="pt-BR" baseline="-25000" dirty="0" smtClean="0"/>
          </a:p>
        </p:txBody>
      </p:sp>
      <p:sp>
        <p:nvSpPr>
          <p:cNvPr id="7" name="Rectangle 140"/>
          <p:cNvSpPr>
            <a:spLocks noChangeArrowheads="1"/>
          </p:cNvSpPr>
          <p:nvPr/>
        </p:nvSpPr>
        <p:spPr bwMode="auto">
          <a:xfrm flipH="1">
            <a:off x="1735455" y="3640455"/>
            <a:ext cx="42545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L</a:t>
            </a:r>
            <a:r>
              <a:rPr lang="pt-BR" sz="2400" baseline="-25000" dirty="0"/>
              <a:t>-</a:t>
            </a:r>
            <a:endParaRPr lang="pt-BR" sz="2400" baseline="-25000" dirty="0" smtClean="0"/>
          </a:p>
        </p:txBody>
      </p:sp>
    </p:spTree>
  </p:cSld>
  <p:clrMapOvr>
    <a:masterClrMapping/>
  </p:clrMapOvr>
</p:sld>
</file>

<file path=ppt/slides/slide1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6805" name="Imagem 76804" descr="c:\My Documents\New Folder\ch13_conv\sedr42021_1324c.jpg"/>
          <p:cNvPicPr>
            <a:picLocks noChangeAspect="1"/>
          </p:cNvPicPr>
          <p:nvPr/>
        </p:nvPicPr>
        <p:blipFill>
          <a:blip r:embed="rId1"/>
          <a:srcRect l="6894" t="37722" b="31980"/>
          <a:stretch>
            <a:fillRect/>
          </a:stretch>
        </p:blipFill>
        <p:spPr>
          <a:xfrm>
            <a:off x="352425" y="2230755"/>
            <a:ext cx="4069715" cy="2693670"/>
          </a:xfrm>
          <a:prstGeom prst="rect">
            <a:avLst/>
          </a:prstGeom>
          <a:noFill/>
          <a:ln w="9525">
            <a:noFill/>
          </a:ln>
        </p:spPr>
      </p:pic>
      <p:sp>
        <p:nvSpPr>
          <p:cNvPr id="3" name="Espaço Reservado para Conteúdo 2"/>
          <p:cNvSpPr txBox="1"/>
          <p:nvPr/>
        </p:nvSpPr>
        <p:spPr>
          <a:xfrm>
            <a:off x="413385" y="433070"/>
            <a:ext cx="5356225" cy="11131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sym typeface="+mn-ea"/>
              </a:rPr>
              <a:t>Carga do Capacitor</a:t>
            </a:r>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8" name="Conector Reto 7"/>
          <p:cNvCxnSpPr/>
          <p:nvPr/>
        </p:nvCxnSpPr>
        <p:spPr>
          <a:xfrm flipH="1">
            <a:off x="6483985" y="1037590"/>
            <a:ext cx="0" cy="2340000"/>
          </a:xfrm>
          <a:prstGeom prst="line">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6181725" y="3097530"/>
            <a:ext cx="390398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 name="Forma livre 9"/>
          <p:cNvSpPr/>
          <p:nvPr/>
        </p:nvSpPr>
        <p:spPr>
          <a:xfrm>
            <a:off x="6493510" y="1546225"/>
            <a:ext cx="3520440" cy="1551305"/>
          </a:xfrm>
          <a:custGeom>
            <a:avLst/>
            <a:gdLst>
              <a:gd name="connisteX0" fmla="*/ 0 w 3520440"/>
              <a:gd name="connsiteY0" fmla="*/ 1551384 h 1551384"/>
              <a:gd name="connisteX1" fmla="*/ 143510 w 3520440"/>
              <a:gd name="connsiteY1" fmla="*/ 1350089 h 1551384"/>
              <a:gd name="connisteX2" fmla="*/ 565785 w 3520440"/>
              <a:gd name="connsiteY2" fmla="*/ 927814 h 1551384"/>
              <a:gd name="connisteX3" fmla="*/ 1294765 w 3520440"/>
              <a:gd name="connsiteY3" fmla="*/ 352504 h 1551384"/>
              <a:gd name="connisteX4" fmla="*/ 1956435 w 3520440"/>
              <a:gd name="connsiteY4" fmla="*/ 83899 h 1551384"/>
              <a:gd name="connisteX5" fmla="*/ 2858135 w 3520440"/>
              <a:gd name="connsiteY5" fmla="*/ 7064 h 1551384"/>
              <a:gd name="connisteX6" fmla="*/ 3520440 w 3520440"/>
              <a:gd name="connsiteY6" fmla="*/ 7064 h 155138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520440" h="1551384">
                <a:moveTo>
                  <a:pt x="0" y="1551384"/>
                </a:moveTo>
                <a:cubicBezTo>
                  <a:pt x="20320" y="1519634"/>
                  <a:pt x="30480" y="1474549"/>
                  <a:pt x="143510" y="1350089"/>
                </a:cubicBezTo>
                <a:cubicBezTo>
                  <a:pt x="256540" y="1225629"/>
                  <a:pt x="335280" y="1127204"/>
                  <a:pt x="565785" y="927814"/>
                </a:cubicBezTo>
                <a:cubicBezTo>
                  <a:pt x="796290" y="728424"/>
                  <a:pt x="1016635" y="521414"/>
                  <a:pt x="1294765" y="352504"/>
                </a:cubicBezTo>
                <a:cubicBezTo>
                  <a:pt x="1572895" y="183594"/>
                  <a:pt x="1644015" y="153114"/>
                  <a:pt x="1956435" y="83899"/>
                </a:cubicBezTo>
                <a:cubicBezTo>
                  <a:pt x="2268855" y="14684"/>
                  <a:pt x="2545080" y="22304"/>
                  <a:pt x="2858135" y="7064"/>
                </a:cubicBezTo>
                <a:cubicBezTo>
                  <a:pt x="3171190" y="-8176"/>
                  <a:pt x="3406140" y="5794"/>
                  <a:pt x="3520440" y="7064"/>
                </a:cubicBez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10"/>
          <p:cNvCxnSpPr/>
          <p:nvPr/>
        </p:nvCxnSpPr>
        <p:spPr>
          <a:xfrm>
            <a:off x="6109970" y="151447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6109970" y="2473960"/>
            <a:ext cx="4047490" cy="0"/>
          </a:xfrm>
          <a:prstGeom prst="line">
            <a:avLst/>
          </a:prstGeom>
          <a:ln w="22225">
            <a:solidFill>
              <a:srgbClr val="9A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6109970" y="184086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rot="16200000">
            <a:off x="7494485" y="2103970"/>
            <a:ext cx="90000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Rectangle 140"/>
          <p:cNvSpPr>
            <a:spLocks noChangeArrowheads="1"/>
          </p:cNvSpPr>
          <p:nvPr/>
        </p:nvSpPr>
        <p:spPr bwMode="auto">
          <a:xfrm flipH="1">
            <a:off x="9842500" y="2473960"/>
            <a:ext cx="4254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t</a:t>
            </a:r>
            <a:endParaRPr lang="pt-BR" sz="2400" baseline="-25000" dirty="0" smtClean="0"/>
          </a:p>
        </p:txBody>
      </p:sp>
      <p:sp>
        <p:nvSpPr>
          <p:cNvPr id="16" name="Rectangle 140"/>
          <p:cNvSpPr>
            <a:spLocks noChangeArrowheads="1"/>
          </p:cNvSpPr>
          <p:nvPr/>
        </p:nvSpPr>
        <p:spPr bwMode="auto">
          <a:xfrm flipH="1">
            <a:off x="6020435" y="770890"/>
            <a:ext cx="635635"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smtClean="0"/>
              <a:t>v-</a:t>
            </a:r>
            <a:endParaRPr lang="pt-BR" sz="2800" dirty="0" smtClean="0"/>
          </a:p>
        </p:txBody>
      </p:sp>
      <p:sp>
        <p:nvSpPr>
          <p:cNvPr id="17" name="Rectangle 140"/>
          <p:cNvSpPr>
            <a:spLocks noChangeArrowheads="1"/>
          </p:cNvSpPr>
          <p:nvPr/>
        </p:nvSpPr>
        <p:spPr bwMode="auto">
          <a:xfrm flipH="1">
            <a:off x="5770245" y="280352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8" name="Rectangle 140"/>
          <p:cNvSpPr>
            <a:spLocks noChangeArrowheads="1"/>
          </p:cNvSpPr>
          <p:nvPr/>
        </p:nvSpPr>
        <p:spPr bwMode="auto">
          <a:xfrm flipH="1">
            <a:off x="5770245" y="174561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9" name="Rectangle 140"/>
          <p:cNvSpPr>
            <a:spLocks noChangeArrowheads="1"/>
          </p:cNvSpPr>
          <p:nvPr/>
        </p:nvSpPr>
        <p:spPr bwMode="auto">
          <a:xfrm flipH="1">
            <a:off x="6579870" y="118935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cxnSp>
        <p:nvCxnSpPr>
          <p:cNvPr id="20" name="Conector de Seta Reta 19"/>
          <p:cNvCxnSpPr/>
          <p:nvPr/>
        </p:nvCxnSpPr>
        <p:spPr>
          <a:xfrm>
            <a:off x="6483985" y="2809240"/>
            <a:ext cx="1448435" cy="0"/>
          </a:xfrm>
          <a:prstGeom prst="straightConnector1">
            <a:avLst/>
          </a:prstGeom>
          <a:ln w="15875">
            <a:solidFill>
              <a:schemeClr val="tx1"/>
            </a:solidFill>
            <a:prstDash val="sysDash"/>
            <a:headEnd type="arrow"/>
            <a:tailEnd type="arrow"/>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flipH="1">
            <a:off x="6975475" y="2853055"/>
            <a:ext cx="465455" cy="398780"/>
          </a:xfrm>
          <a:prstGeom prst="rect">
            <a:avLst/>
          </a:prstGeom>
          <a:solidFill>
            <a:schemeClr val="bg1"/>
          </a:solid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T</a:t>
            </a:r>
            <a:r>
              <a:rPr lang="pt-BR" sz="2000" b="1" baseline="-25000" dirty="0" smtClean="0">
                <a:latin typeface="Comic Sans MS" panose="030F0702030302020204" pitchFamily="66" charset="0"/>
                <a:cs typeface="Comic Sans MS" panose="030F0702030302020204" pitchFamily="66" charset="0"/>
                <a:sym typeface="+mn-ea"/>
              </a:rPr>
              <a:t>1</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22" name="Espaço Reservado para Conteúdo 2"/>
          <p:cNvSpPr txBox="1"/>
          <p:nvPr/>
        </p:nvSpPr>
        <p:spPr>
          <a:xfrm>
            <a:off x="4913630" y="3531870"/>
            <a:ext cx="6858635" cy="27520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A carga inicia em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a:t>
            </a:r>
            <a:endParaRPr lang="pt-BR" sz="2400" b="1" dirty="0" smtClean="0">
              <a:latin typeface="Comic Sans MS" panose="030F0702030302020204" pitchFamily="66" charset="0"/>
              <a:cs typeface="Comic Sans MS" panose="030F0702030302020204" pitchFamily="66" charset="0"/>
              <a:sym typeface="+mn-ea"/>
            </a:endParaRPr>
          </a:p>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O sinal v- tende exponencialmente L+, que seria atingido quando t </a:t>
            </a:r>
            <a:r>
              <a:rPr lang="pt-BR" sz="2400" b="1" dirty="0" smtClean="0">
                <a:latin typeface="Arial" panose="020B0604020202020204" pitchFamily="34" charset="0"/>
                <a:cs typeface="Arial" panose="020B0604020202020204" pitchFamily="34" charset="0"/>
                <a:sym typeface="+mn-ea"/>
              </a:rPr>
              <a:t>→ +</a:t>
            </a:r>
            <a:r>
              <a:rPr lang="pt-BR" sz="2400" b="1" dirty="0" smtClean="0">
                <a:latin typeface="Arial" panose="020B0604020202020204" pitchFamily="34" charset="0"/>
                <a:cs typeface="Arial" panose="020B0604020202020204" pitchFamily="34" charset="0"/>
                <a:sym typeface="Symbol" panose="05050102010706020507" charset="0"/>
              </a:rPr>
              <a:t></a:t>
            </a:r>
            <a:endParaRPr lang="pt-BR" sz="2400" b="1" dirty="0" smtClean="0">
              <a:latin typeface="Comic Sans MS" panose="030F0702030302020204" pitchFamily="66" charset="0"/>
              <a:cs typeface="Comic Sans MS" panose="030F0702030302020204" pitchFamily="66" charset="0"/>
              <a:sym typeface="+mn-ea"/>
            </a:endParaRPr>
          </a:p>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quando v- atinge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 o sinal de saida v</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muda de valor, indo de L+ para L-, e o capacitor começa a ser descarregado   </a:t>
            </a:r>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413385" y="433070"/>
            <a:ext cx="5356225" cy="11131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sym typeface="+mn-ea"/>
              </a:rPr>
              <a:t>Carga do Capacitor</a:t>
            </a:r>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8" name="Conector Reto 7"/>
          <p:cNvCxnSpPr/>
          <p:nvPr/>
        </p:nvCxnSpPr>
        <p:spPr>
          <a:xfrm flipH="1">
            <a:off x="977900" y="2179320"/>
            <a:ext cx="0" cy="2340000"/>
          </a:xfrm>
          <a:prstGeom prst="line">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675640" y="4296410"/>
            <a:ext cx="390398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 name="Forma livre 9"/>
          <p:cNvSpPr/>
          <p:nvPr/>
        </p:nvSpPr>
        <p:spPr>
          <a:xfrm>
            <a:off x="987425" y="2745105"/>
            <a:ext cx="3520440" cy="1551305"/>
          </a:xfrm>
          <a:custGeom>
            <a:avLst/>
            <a:gdLst>
              <a:gd name="connisteX0" fmla="*/ 0 w 3520440"/>
              <a:gd name="connsiteY0" fmla="*/ 1551384 h 1551384"/>
              <a:gd name="connisteX1" fmla="*/ 143510 w 3520440"/>
              <a:gd name="connsiteY1" fmla="*/ 1350089 h 1551384"/>
              <a:gd name="connisteX2" fmla="*/ 565785 w 3520440"/>
              <a:gd name="connsiteY2" fmla="*/ 927814 h 1551384"/>
              <a:gd name="connisteX3" fmla="*/ 1294765 w 3520440"/>
              <a:gd name="connsiteY3" fmla="*/ 352504 h 1551384"/>
              <a:gd name="connisteX4" fmla="*/ 1956435 w 3520440"/>
              <a:gd name="connsiteY4" fmla="*/ 83899 h 1551384"/>
              <a:gd name="connisteX5" fmla="*/ 2858135 w 3520440"/>
              <a:gd name="connsiteY5" fmla="*/ 7064 h 1551384"/>
              <a:gd name="connisteX6" fmla="*/ 3520440 w 3520440"/>
              <a:gd name="connsiteY6" fmla="*/ 7064 h 155138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520440" h="1551384">
                <a:moveTo>
                  <a:pt x="0" y="1551384"/>
                </a:moveTo>
                <a:cubicBezTo>
                  <a:pt x="20320" y="1519634"/>
                  <a:pt x="30480" y="1474549"/>
                  <a:pt x="143510" y="1350089"/>
                </a:cubicBezTo>
                <a:cubicBezTo>
                  <a:pt x="256540" y="1225629"/>
                  <a:pt x="335280" y="1127204"/>
                  <a:pt x="565785" y="927814"/>
                </a:cubicBezTo>
                <a:cubicBezTo>
                  <a:pt x="796290" y="728424"/>
                  <a:pt x="1016635" y="521414"/>
                  <a:pt x="1294765" y="352504"/>
                </a:cubicBezTo>
                <a:cubicBezTo>
                  <a:pt x="1572895" y="183594"/>
                  <a:pt x="1644015" y="153114"/>
                  <a:pt x="1956435" y="83899"/>
                </a:cubicBezTo>
                <a:cubicBezTo>
                  <a:pt x="2268855" y="14684"/>
                  <a:pt x="2545080" y="22304"/>
                  <a:pt x="2858135" y="7064"/>
                </a:cubicBezTo>
                <a:cubicBezTo>
                  <a:pt x="3171190" y="-8176"/>
                  <a:pt x="3406140" y="5794"/>
                  <a:pt x="3520440" y="7064"/>
                </a:cubicBez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10"/>
          <p:cNvCxnSpPr/>
          <p:nvPr/>
        </p:nvCxnSpPr>
        <p:spPr>
          <a:xfrm>
            <a:off x="603885" y="271335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603885" y="3672840"/>
            <a:ext cx="4047490" cy="0"/>
          </a:xfrm>
          <a:prstGeom prst="line">
            <a:avLst/>
          </a:prstGeom>
          <a:ln w="22225">
            <a:solidFill>
              <a:srgbClr val="9A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603885" y="303974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rot="16200000">
            <a:off x="1988400" y="3302850"/>
            <a:ext cx="90000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Rectangle 140"/>
          <p:cNvSpPr>
            <a:spLocks noChangeArrowheads="1"/>
          </p:cNvSpPr>
          <p:nvPr/>
        </p:nvSpPr>
        <p:spPr bwMode="auto">
          <a:xfrm flipH="1">
            <a:off x="4336415" y="3672840"/>
            <a:ext cx="4254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t</a:t>
            </a:r>
            <a:endParaRPr lang="pt-BR" sz="2400" baseline="-25000" dirty="0" smtClean="0"/>
          </a:p>
        </p:txBody>
      </p:sp>
      <p:sp>
        <p:nvSpPr>
          <p:cNvPr id="16" name="Rectangle 140"/>
          <p:cNvSpPr>
            <a:spLocks noChangeArrowheads="1"/>
          </p:cNvSpPr>
          <p:nvPr/>
        </p:nvSpPr>
        <p:spPr bwMode="auto">
          <a:xfrm flipH="1">
            <a:off x="391795" y="1953895"/>
            <a:ext cx="681990" cy="58356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3200" dirty="0" smtClean="0"/>
              <a:t>v-</a:t>
            </a:r>
            <a:endParaRPr lang="pt-BR" sz="3200" dirty="0" smtClean="0"/>
          </a:p>
        </p:txBody>
      </p:sp>
      <p:sp>
        <p:nvSpPr>
          <p:cNvPr id="17" name="Rectangle 140"/>
          <p:cNvSpPr>
            <a:spLocks noChangeArrowheads="1"/>
          </p:cNvSpPr>
          <p:nvPr/>
        </p:nvSpPr>
        <p:spPr bwMode="auto">
          <a:xfrm flipH="1">
            <a:off x="264160" y="400240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8" name="Rectangle 140"/>
          <p:cNvSpPr>
            <a:spLocks noChangeArrowheads="1"/>
          </p:cNvSpPr>
          <p:nvPr/>
        </p:nvSpPr>
        <p:spPr bwMode="auto">
          <a:xfrm flipH="1">
            <a:off x="264160" y="294449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9" name="Rectangle 140"/>
          <p:cNvSpPr>
            <a:spLocks noChangeArrowheads="1"/>
          </p:cNvSpPr>
          <p:nvPr/>
        </p:nvSpPr>
        <p:spPr bwMode="auto">
          <a:xfrm flipH="1">
            <a:off x="1073785" y="238823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cxnSp>
        <p:nvCxnSpPr>
          <p:cNvPr id="20" name="Conector de Seta Reta 19"/>
          <p:cNvCxnSpPr/>
          <p:nvPr/>
        </p:nvCxnSpPr>
        <p:spPr>
          <a:xfrm>
            <a:off x="977900" y="4008120"/>
            <a:ext cx="1448435" cy="0"/>
          </a:xfrm>
          <a:prstGeom prst="straightConnector1">
            <a:avLst/>
          </a:prstGeom>
          <a:ln w="15875">
            <a:solidFill>
              <a:schemeClr val="tx1"/>
            </a:solidFill>
            <a:prstDash val="sysDash"/>
            <a:headEnd type="arrow"/>
            <a:tailEnd type="arrow"/>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flipH="1">
            <a:off x="1417955" y="3890010"/>
            <a:ext cx="465455" cy="398780"/>
          </a:xfrm>
          <a:prstGeom prst="rect">
            <a:avLst/>
          </a:prstGeom>
          <a:solidFill>
            <a:schemeClr val="bg1"/>
          </a:solid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T</a:t>
            </a:r>
            <a:r>
              <a:rPr lang="pt-BR" sz="2000" b="1" baseline="-25000" dirty="0" smtClean="0">
                <a:latin typeface="Comic Sans MS" panose="030F0702030302020204" pitchFamily="66" charset="0"/>
                <a:cs typeface="Comic Sans MS" panose="030F0702030302020204" pitchFamily="66" charset="0"/>
                <a:sym typeface="+mn-ea"/>
              </a:rPr>
              <a:t>1</a:t>
            </a:r>
            <a:endParaRPr lang="pt-BR" sz="20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2" name="Espaço Reservado para Conteúdo 2"/>
              <p:cNvSpPr txBox="1"/>
              <p:nvPr/>
            </p:nvSpPr>
            <p:spPr>
              <a:xfrm>
                <a:off x="5038090" y="1553845"/>
                <a:ext cx="6858635" cy="237871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na carga o sinal v- segue a expressão </a:t>
                </a:r>
                <a:endParaRPr lang="pt-BR" sz="2400" b="1"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𝒗</m:t>
                          </m:r>
                        </m:e>
                        <m:sub>
                          <m:r>
                            <a:rPr lang="en-US" altLang="pt-BR" sz="2400" b="1" i="1" dirty="0" smtClean="0">
                              <a:latin typeface="Cambria Math" panose="02040503050406030204" pitchFamily="18" charset="0"/>
                              <a:cs typeface="Cambria Math" panose="02040503050406030204" pitchFamily="18" charset="0"/>
                              <a:sym typeface="+mn-ea"/>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marL="0" indent="0" algn="l" fontAlgn="auto">
                  <a:spcAft>
                    <a:spcPts val="600"/>
                  </a:spcAft>
                  <a:buFont typeface="Wingdings" panose="05000000000000000000" charset="0"/>
                  <a:buNone/>
                </a:pPr>
                <a:r>
                  <a:rPr lang="pt-BR" altLang="en-US" sz="2400" b="1">
                    <a:latin typeface="Comic Sans MS" panose="030F0702030302020204" pitchFamily="66" charset="0"/>
                    <a:cs typeface="Comic Sans MS" panose="030F0702030302020204" pitchFamily="66" charset="0"/>
                  </a:rPr>
                  <a:t>onde </a:t>
                </a:r>
                <a14:m>
                  <m:oMath xmlns:m="http://schemas.openxmlformats.org/officeDocument/2006/math">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𝑅𝐶</m:t>
                    </m:r>
                    <m:r>
                      <a:rPr lang="en-US" altLang="pt-BR" sz="2400" i="1">
                        <a:latin typeface="Cambria Math" panose="02040503050406030204" pitchFamily="18" charset="0"/>
                        <a:cs typeface="Cambria Math" panose="02040503050406030204" pitchFamily="18" charset="0"/>
                      </a:rPr>
                      <m:t>)</m:t>
                    </m:r>
                  </m:oMath>
                </a14:m>
                <a:endParaRPr lang="en-US" altLang="pt-BR" sz="2400" i="1">
                  <a:latin typeface="Cambria Math" panose="02040503050406030204" pitchFamily="18" charset="0"/>
                  <a:cs typeface="Cambria Math" panose="02040503050406030204" pitchFamily="18" charset="0"/>
                </a:endParaRPr>
              </a:p>
              <a:p>
                <a:pPr algn="l" fontAlgn="auto">
                  <a:spcAft>
                    <a:spcPts val="600"/>
                  </a:spcAft>
                  <a:buFont typeface="Wingdings" panose="05000000000000000000" charset="0"/>
                  <a:buChar char="ü"/>
                </a:pPr>
                <a:r>
                  <a:rPr lang="pt-BR" altLang="en-US" sz="2400" b="1">
                    <a:latin typeface="Comic Sans MS" panose="030F0702030302020204" pitchFamily="66" charset="0"/>
                    <a:cs typeface="Comic Sans MS" panose="030F0702030302020204" pitchFamily="66" charset="0"/>
                  </a:rPr>
                  <a:t> o valor de T</a:t>
                </a:r>
                <a:r>
                  <a:rPr lang="pt-BR" altLang="en-US" sz="2400" b="1" baseline="-25000">
                    <a:latin typeface="Comic Sans MS" panose="030F0702030302020204" pitchFamily="66" charset="0"/>
                    <a:cs typeface="Comic Sans MS" panose="030F0702030302020204" pitchFamily="66" charset="0"/>
                  </a:rPr>
                  <a:t>1</a:t>
                </a:r>
                <a:r>
                  <a:rPr lang="pt-BR" altLang="en-US" sz="2400" b="1">
                    <a:latin typeface="Comic Sans MS" panose="030F0702030302020204" pitchFamily="66" charset="0"/>
                    <a:cs typeface="Comic Sans MS" panose="030F0702030302020204" pitchFamily="66" charset="0"/>
                  </a:rPr>
                  <a:t> pode ser calculado com</a:t>
                </a:r>
                <a:endParaRPr lang="en-US" altLang="pt-BR" sz="2400" b="1">
                  <a:latin typeface="Comic Sans MS" panose="030F0702030302020204" pitchFamily="66" charset="0"/>
                  <a:cs typeface="Comic Sans MS" panose="030F0702030302020204" pitchFamily="66" charset="0"/>
                </a:endParaRPr>
              </a:p>
              <a:p>
                <a:pPr marL="0" indent="0" algn="l" fontAlgn="auto">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𝒗</m:t>
                          </m:r>
                        </m:e>
                        <m:sub>
                          <m:r>
                            <a:rPr lang="en-US" altLang="pt-BR" sz="2400" b="1" i="1" dirty="0" smtClean="0">
                              <a:latin typeface="Cambria Math" panose="02040503050406030204" pitchFamily="18" charset="0"/>
                              <a:cs typeface="Cambria Math" panose="02040503050406030204" pitchFamily="18" charset="0"/>
                              <a:sym typeface="+mn-ea"/>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b="1"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oMath>
                  </m:oMathPara>
                </a14:m>
                <a:endParaRPr lang="pt-BR" sz="2400" b="1"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2" name="Espaço Reservado para Conteúdo 2"/>
              <p:cNvSpPr txBox="1">
                <a:spLocks noRot="1" noChangeAspect="1" noMove="1" noResize="1" noEditPoints="1" noAdjustHandles="1" noChangeArrowheads="1" noChangeShapeType="1" noTextEdit="1"/>
              </p:cNvSpPr>
              <p:nvPr/>
            </p:nvSpPr>
            <p:spPr>
              <a:xfrm>
                <a:off x="5038090" y="1553845"/>
                <a:ext cx="6858635" cy="2378710"/>
              </a:xfrm>
              <a:prstGeom prst="rect">
                <a:avLst/>
              </a:prstGeom>
              <a:blipFill rotWithShape="1">
                <a:blip r:embed="rId1"/>
                <a:stretch>
                  <a:fillRect t="-614" b="-1692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5323205" y="4133215"/>
                <a:ext cx="3378200" cy="84899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den>
                      </m:f>
                      <m:r>
                        <a:rPr lang="en-US" altLang="pt-BR" sz="2400" b="1"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ea typeface="MS Mincho" charset="0"/>
                          <a:cs typeface="Cambria Math" panose="02040503050406030204" pitchFamily="18" charset="0"/>
                        </a:rPr>
                        <m:t>)</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5323205" y="4133215"/>
                <a:ext cx="3378200" cy="84899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926330" y="5182870"/>
                <a:ext cx="3775075" cy="84899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den>
                      </m:f>
                      <m:r>
                        <a:rPr lang="en-US" altLang="pt-BR" sz="2400" b="1" i="1">
                          <a:latin typeface="Cambria Math" panose="02040503050406030204" pitchFamily="18" charset="0"/>
                          <a:cs typeface="Cambria Math" panose="02040503050406030204" pitchFamily="18" charset="0"/>
                        </a:rPr>
                        <m:t>)</m:t>
                      </m:r>
                    </m:oMath>
                  </m:oMathPara>
                </a14:m>
                <a:endParaRPr lang="pt-BR" altLang="en-US" sz="2400">
                  <a:latin typeface="Cambria Math" panose="02040503050406030204" pitchFamily="18" charset="0"/>
                  <a:ea typeface="MS Mincho"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926330" y="5182870"/>
                <a:ext cx="3775075" cy="84899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1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413385" y="433070"/>
            <a:ext cx="5356225" cy="11131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sym typeface="+mn-ea"/>
              </a:rPr>
              <a:t>Descarga do Capacitor</a:t>
            </a:r>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8" name="Conector Reto 7"/>
          <p:cNvCxnSpPr/>
          <p:nvPr/>
        </p:nvCxnSpPr>
        <p:spPr>
          <a:xfrm flipH="1">
            <a:off x="977900" y="2493645"/>
            <a:ext cx="0" cy="1985645"/>
          </a:xfrm>
          <a:prstGeom prst="line">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675640" y="4296410"/>
            <a:ext cx="390398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 name="Forma livre 9"/>
          <p:cNvSpPr/>
          <p:nvPr/>
        </p:nvSpPr>
        <p:spPr>
          <a:xfrm flipV="1">
            <a:off x="987425" y="2735580"/>
            <a:ext cx="3520440" cy="1551305"/>
          </a:xfrm>
          <a:custGeom>
            <a:avLst/>
            <a:gdLst>
              <a:gd name="connisteX0" fmla="*/ 0 w 3520440"/>
              <a:gd name="connsiteY0" fmla="*/ 1551384 h 1551384"/>
              <a:gd name="connisteX1" fmla="*/ 143510 w 3520440"/>
              <a:gd name="connsiteY1" fmla="*/ 1350089 h 1551384"/>
              <a:gd name="connisteX2" fmla="*/ 565785 w 3520440"/>
              <a:gd name="connsiteY2" fmla="*/ 927814 h 1551384"/>
              <a:gd name="connisteX3" fmla="*/ 1294765 w 3520440"/>
              <a:gd name="connsiteY3" fmla="*/ 352504 h 1551384"/>
              <a:gd name="connisteX4" fmla="*/ 1956435 w 3520440"/>
              <a:gd name="connsiteY4" fmla="*/ 83899 h 1551384"/>
              <a:gd name="connisteX5" fmla="*/ 2858135 w 3520440"/>
              <a:gd name="connsiteY5" fmla="*/ 7064 h 1551384"/>
              <a:gd name="connisteX6" fmla="*/ 3520440 w 3520440"/>
              <a:gd name="connsiteY6" fmla="*/ 7064 h 155138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520440" h="1551384">
                <a:moveTo>
                  <a:pt x="0" y="1551384"/>
                </a:moveTo>
                <a:cubicBezTo>
                  <a:pt x="20320" y="1519634"/>
                  <a:pt x="30480" y="1474549"/>
                  <a:pt x="143510" y="1350089"/>
                </a:cubicBezTo>
                <a:cubicBezTo>
                  <a:pt x="256540" y="1225629"/>
                  <a:pt x="335280" y="1127204"/>
                  <a:pt x="565785" y="927814"/>
                </a:cubicBezTo>
                <a:cubicBezTo>
                  <a:pt x="796290" y="728424"/>
                  <a:pt x="1016635" y="521414"/>
                  <a:pt x="1294765" y="352504"/>
                </a:cubicBezTo>
                <a:cubicBezTo>
                  <a:pt x="1572895" y="183594"/>
                  <a:pt x="1644015" y="153114"/>
                  <a:pt x="1956435" y="83899"/>
                </a:cubicBezTo>
                <a:cubicBezTo>
                  <a:pt x="2268855" y="14684"/>
                  <a:pt x="2545080" y="22304"/>
                  <a:pt x="2858135" y="7064"/>
                </a:cubicBezTo>
                <a:cubicBezTo>
                  <a:pt x="3171190" y="-8176"/>
                  <a:pt x="3406140" y="5794"/>
                  <a:pt x="3520440" y="7064"/>
                </a:cubicBez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10"/>
          <p:cNvCxnSpPr/>
          <p:nvPr/>
        </p:nvCxnSpPr>
        <p:spPr>
          <a:xfrm>
            <a:off x="603885" y="271335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603885" y="3672840"/>
            <a:ext cx="4047490" cy="0"/>
          </a:xfrm>
          <a:prstGeom prst="line">
            <a:avLst/>
          </a:prstGeom>
          <a:ln w="22225">
            <a:solidFill>
              <a:srgbClr val="9A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514350" y="400240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rot="16200000">
            <a:off x="1988400" y="3607650"/>
            <a:ext cx="90000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Rectangle 140"/>
          <p:cNvSpPr>
            <a:spLocks noChangeArrowheads="1"/>
          </p:cNvSpPr>
          <p:nvPr/>
        </p:nvSpPr>
        <p:spPr bwMode="auto">
          <a:xfrm flipH="1">
            <a:off x="4336415" y="3672840"/>
            <a:ext cx="4254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t</a:t>
            </a:r>
            <a:endParaRPr lang="pt-BR" sz="2400" baseline="-25000" dirty="0" smtClean="0"/>
          </a:p>
        </p:txBody>
      </p:sp>
      <p:sp>
        <p:nvSpPr>
          <p:cNvPr id="16" name="Rectangle 140"/>
          <p:cNvSpPr>
            <a:spLocks noChangeArrowheads="1"/>
          </p:cNvSpPr>
          <p:nvPr/>
        </p:nvSpPr>
        <p:spPr bwMode="auto">
          <a:xfrm flipH="1">
            <a:off x="514350" y="2262505"/>
            <a:ext cx="4254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smtClean="0"/>
              <a:t>v-</a:t>
            </a:r>
            <a:endParaRPr lang="pt-BR" sz="2400" dirty="0" smtClean="0"/>
          </a:p>
        </p:txBody>
      </p:sp>
      <p:sp>
        <p:nvSpPr>
          <p:cNvPr id="17" name="Rectangle 140"/>
          <p:cNvSpPr>
            <a:spLocks noChangeArrowheads="1"/>
          </p:cNvSpPr>
          <p:nvPr/>
        </p:nvSpPr>
        <p:spPr bwMode="auto">
          <a:xfrm flipH="1">
            <a:off x="322580" y="364934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8" name="Rectangle 140"/>
          <p:cNvSpPr>
            <a:spLocks noChangeArrowheads="1"/>
          </p:cNvSpPr>
          <p:nvPr/>
        </p:nvSpPr>
        <p:spPr bwMode="auto">
          <a:xfrm flipH="1">
            <a:off x="264160" y="294449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9" name="Rectangle 140"/>
          <p:cNvSpPr>
            <a:spLocks noChangeArrowheads="1"/>
          </p:cNvSpPr>
          <p:nvPr/>
        </p:nvSpPr>
        <p:spPr bwMode="auto">
          <a:xfrm flipH="1">
            <a:off x="1073785" y="238823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cxnSp>
        <p:nvCxnSpPr>
          <p:cNvPr id="20" name="Conector de Seta Reta 19"/>
          <p:cNvCxnSpPr/>
          <p:nvPr/>
        </p:nvCxnSpPr>
        <p:spPr>
          <a:xfrm>
            <a:off x="977900" y="4008120"/>
            <a:ext cx="1448435" cy="0"/>
          </a:xfrm>
          <a:prstGeom prst="straightConnector1">
            <a:avLst/>
          </a:prstGeom>
          <a:ln w="15875">
            <a:solidFill>
              <a:schemeClr val="tx1"/>
            </a:solidFill>
            <a:prstDash val="sysDash"/>
            <a:headEnd type="arrow"/>
            <a:tailEnd type="arrow"/>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flipH="1">
            <a:off x="1322705" y="3849370"/>
            <a:ext cx="560705" cy="398780"/>
          </a:xfrm>
          <a:prstGeom prst="rect">
            <a:avLst/>
          </a:prstGeom>
          <a:solidFill>
            <a:schemeClr val="bg1"/>
          </a:solid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T</a:t>
            </a:r>
            <a:r>
              <a:rPr lang="pt-BR" sz="2000" b="1" baseline="-25000" dirty="0" smtClean="0">
                <a:latin typeface="Comic Sans MS" panose="030F0702030302020204" pitchFamily="66" charset="0"/>
                <a:cs typeface="Comic Sans MS" panose="030F0702030302020204" pitchFamily="66" charset="0"/>
                <a:sym typeface="+mn-ea"/>
              </a:rPr>
              <a:t>2</a:t>
            </a:r>
            <a:endParaRPr lang="pt-BR" sz="20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2" name="Espaço Reservado para Conteúdo 2"/>
              <p:cNvSpPr txBox="1"/>
              <p:nvPr/>
            </p:nvSpPr>
            <p:spPr>
              <a:xfrm>
                <a:off x="5038090" y="1553845"/>
                <a:ext cx="6858635" cy="237871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na descarga o sinal v- segue a expressão </a:t>
                </a:r>
                <a:endParaRPr lang="pt-BR" sz="2400" b="1"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𝒗</m:t>
                          </m:r>
                        </m:e>
                        <m:sub>
                          <m:r>
                            <a:rPr lang="en-US" altLang="pt-BR" sz="2400" b="1" i="1" dirty="0" smtClean="0">
                              <a:latin typeface="Cambria Math" panose="02040503050406030204" pitchFamily="18" charset="0"/>
                              <a:cs typeface="Cambria Math" panose="02040503050406030204" pitchFamily="18" charset="0"/>
                              <a:sym typeface="+mn-ea"/>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marL="0" indent="0" algn="l" fontAlgn="auto">
                  <a:spcAft>
                    <a:spcPts val="600"/>
                  </a:spcAft>
                  <a:buFont typeface="Wingdings" panose="05000000000000000000" charset="0"/>
                  <a:buNone/>
                </a:pPr>
                <a:r>
                  <a:rPr lang="pt-BR" altLang="en-US" sz="2400" b="1">
                    <a:latin typeface="Comic Sans MS" panose="030F0702030302020204" pitchFamily="66" charset="0"/>
                    <a:cs typeface="Comic Sans MS" panose="030F0702030302020204" pitchFamily="66" charset="0"/>
                  </a:rPr>
                  <a:t>onde </a:t>
                </a:r>
                <a14:m>
                  <m:oMath xmlns:m="http://schemas.openxmlformats.org/officeDocument/2006/math">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𝑅𝐶</m:t>
                    </m:r>
                  </m:oMath>
                </a14:m>
                <a:endParaRPr lang="en-US" altLang="pt-BR" sz="2400" i="1">
                  <a:latin typeface="Cambria Math" panose="02040503050406030204" pitchFamily="18" charset="0"/>
                  <a:cs typeface="Cambria Math" panose="02040503050406030204" pitchFamily="18" charset="0"/>
                </a:endParaRPr>
              </a:p>
              <a:p>
                <a:pPr algn="l" fontAlgn="auto">
                  <a:spcAft>
                    <a:spcPts val="600"/>
                  </a:spcAft>
                  <a:buFont typeface="Wingdings" panose="05000000000000000000" charset="0"/>
                  <a:buChar char="ü"/>
                </a:pPr>
                <a:r>
                  <a:rPr lang="pt-BR" altLang="en-US" sz="2400" b="1">
                    <a:latin typeface="Comic Sans MS" panose="030F0702030302020204" pitchFamily="66" charset="0"/>
                    <a:cs typeface="Comic Sans MS" panose="030F0702030302020204" pitchFamily="66" charset="0"/>
                  </a:rPr>
                  <a:t> o valor de T</a:t>
                </a:r>
                <a:r>
                  <a:rPr lang="pt-BR" altLang="en-US" sz="2400" b="1" baseline="-25000">
                    <a:latin typeface="Comic Sans MS" panose="030F0702030302020204" pitchFamily="66" charset="0"/>
                    <a:cs typeface="Comic Sans MS" panose="030F0702030302020204" pitchFamily="66" charset="0"/>
                  </a:rPr>
                  <a:t>2</a:t>
                </a:r>
                <a:r>
                  <a:rPr lang="pt-BR" altLang="en-US" sz="2400" b="1">
                    <a:latin typeface="Comic Sans MS" panose="030F0702030302020204" pitchFamily="66" charset="0"/>
                    <a:cs typeface="Comic Sans MS" panose="030F0702030302020204" pitchFamily="66" charset="0"/>
                  </a:rPr>
                  <a:t> pode ser calculado com</a:t>
                </a:r>
                <a:endParaRPr lang="en-US" altLang="pt-BR" sz="2400" b="1">
                  <a:latin typeface="Comic Sans MS" panose="030F0702030302020204" pitchFamily="66" charset="0"/>
                  <a:cs typeface="Comic Sans MS" panose="030F0702030302020204" pitchFamily="66" charset="0"/>
                </a:endParaRPr>
              </a:p>
              <a:p>
                <a:pPr marL="0" indent="0" algn="l" fontAlgn="auto">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𝒗</m:t>
                          </m:r>
                        </m:e>
                        <m:sub>
                          <m:r>
                            <a:rPr lang="en-US" altLang="pt-BR" sz="2400" b="1" i="1" dirty="0" smtClean="0">
                              <a:latin typeface="Cambria Math" panose="02040503050406030204" pitchFamily="18" charset="0"/>
                              <a:cs typeface="Cambria Math" panose="02040503050406030204" pitchFamily="18" charset="0"/>
                              <a:sym typeface="+mn-ea"/>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b="1"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oMath>
                  </m:oMathPara>
                </a14:m>
                <a:endParaRPr lang="pt-BR" sz="2400" b="1"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2" name="Espaço Reservado para Conteúdo 2"/>
              <p:cNvSpPr txBox="1">
                <a:spLocks noRot="1" noChangeAspect="1" noMove="1" noResize="1" noEditPoints="1" noAdjustHandles="1" noChangeArrowheads="1" noChangeShapeType="1" noTextEdit="1"/>
              </p:cNvSpPr>
              <p:nvPr/>
            </p:nvSpPr>
            <p:spPr>
              <a:xfrm>
                <a:off x="5038090" y="1553845"/>
                <a:ext cx="6858635" cy="2378710"/>
              </a:xfrm>
              <a:prstGeom prst="rect">
                <a:avLst/>
              </a:prstGeom>
              <a:blipFill rotWithShape="1">
                <a:blip r:embed="rId1"/>
                <a:stretch>
                  <a:fillRect t="-614" b="-1692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5323205" y="4133215"/>
                <a:ext cx="3388360" cy="84899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den>
                      </m:f>
                      <m:r>
                        <a:rPr lang="en-US" altLang="pt-BR" sz="2400" b="1"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ea typeface="MS Mincho" charset="0"/>
                          <a:cs typeface="Cambria Math" panose="02040503050406030204" pitchFamily="18" charset="0"/>
                        </a:rPr>
                        <m:t>)</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5323205" y="4133215"/>
                <a:ext cx="3388360" cy="84899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4926330" y="5182870"/>
                <a:ext cx="3775075" cy="84899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den>
                      </m:f>
                      <m:r>
                        <a:rPr lang="en-US" altLang="pt-BR" sz="2400" b="1" i="1">
                          <a:latin typeface="Cambria Math" panose="02040503050406030204" pitchFamily="18" charset="0"/>
                          <a:cs typeface="Cambria Math" panose="02040503050406030204" pitchFamily="18" charset="0"/>
                        </a:rPr>
                        <m:t>)</m:t>
                      </m:r>
                    </m:oMath>
                  </m:oMathPara>
                </a14:m>
                <a:endParaRPr lang="pt-BR" altLang="en-US" sz="2400">
                  <a:latin typeface="Cambria Math" panose="02040503050406030204" pitchFamily="18" charset="0"/>
                  <a:ea typeface="MS Mincho"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926330" y="5182870"/>
                <a:ext cx="3775075" cy="848995"/>
              </a:xfrm>
              <a:prstGeom prst="rect">
                <a:avLst/>
              </a:prstGeom>
              <a:blipFill rotWithShape="1">
                <a:blip r:embed="rId3"/>
                <a:stretch>
                  <a:fillRect/>
                </a:stretch>
              </a:blipFill>
            </p:spPr>
            <p:txBody>
              <a:bodyPr/>
              <a:lstStyle/>
              <a:p>
                <a:r>
                  <a:rPr lang="pt-BR" altLang="en-US">
                    <a:noFill/>
                  </a:rPr>
                  <a:t> </a:t>
                </a:r>
              </a:p>
            </p:txBody>
          </p:sp>
        </mc:Fallback>
      </mc:AlternateContent>
      <p:sp>
        <p:nvSpPr>
          <p:cNvPr id="6" name="Rectangle 140"/>
          <p:cNvSpPr>
            <a:spLocks noChangeArrowheads="1"/>
          </p:cNvSpPr>
          <p:nvPr/>
        </p:nvSpPr>
        <p:spPr bwMode="auto">
          <a:xfrm flipH="1">
            <a:off x="1016000" y="428307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76806" name="Grupo 76805"/>
          <p:cNvGrpSpPr/>
          <p:nvPr/>
        </p:nvGrpSpPr>
        <p:grpSpPr>
          <a:xfrm>
            <a:off x="298450" y="170815"/>
            <a:ext cx="5804799" cy="6339205"/>
            <a:chOff x="1721" y="240"/>
            <a:chExt cx="3034" cy="3110"/>
          </a:xfrm>
        </p:grpSpPr>
        <p:pic>
          <p:nvPicPr>
            <p:cNvPr id="76803" name="Imagem 76802" descr="c:\My Documents\New Folder\ch13_conv\sedr42021_1324b.jpg"/>
            <p:cNvPicPr>
              <a:picLocks noChangeAspect="1"/>
            </p:cNvPicPr>
            <p:nvPr/>
          </p:nvPicPr>
          <p:blipFill>
            <a:blip r:embed="rId1"/>
            <a:srcRect b="10767"/>
            <a:stretch>
              <a:fillRect/>
            </a:stretch>
          </p:blipFill>
          <p:spPr>
            <a:xfrm>
              <a:off x="1721" y="1394"/>
              <a:ext cx="1244" cy="1192"/>
            </a:xfrm>
            <a:prstGeom prst="rect">
              <a:avLst/>
            </a:prstGeom>
            <a:noFill/>
            <a:ln w="9525">
              <a:noFill/>
            </a:ln>
          </p:spPr>
        </p:pic>
        <p:pic>
          <p:nvPicPr>
            <p:cNvPr id="76805" name="Imagem 76804" descr="c:\My Documents\New Folder\ch13_conv\sedr42021_1324c.jpg"/>
            <p:cNvPicPr>
              <a:picLocks noChangeAspect="1"/>
            </p:cNvPicPr>
            <p:nvPr/>
          </p:nvPicPr>
          <p:blipFill>
            <a:blip r:embed="rId2"/>
            <a:srcRect l="6894" b="4130"/>
            <a:stretch>
              <a:fillRect/>
            </a:stretch>
          </p:blipFill>
          <p:spPr>
            <a:xfrm>
              <a:off x="3173" y="240"/>
              <a:ext cx="1582" cy="3110"/>
            </a:xfrm>
            <a:prstGeom prst="rect">
              <a:avLst/>
            </a:prstGeom>
            <a:noFill/>
            <a:ln w="9525">
              <a:noFill/>
            </a:ln>
          </p:spPr>
        </p:pic>
      </p:grpSp>
      <p:sp>
        <p:nvSpPr>
          <p:cNvPr id="9" name="Espaço Reservado para Conteúdo 2"/>
          <p:cNvSpPr txBox="1"/>
          <p:nvPr/>
        </p:nvSpPr>
        <p:spPr>
          <a:xfrm>
            <a:off x="186055" y="541655"/>
            <a:ext cx="3350260" cy="15544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sym typeface="+mn-ea"/>
              </a:rPr>
              <a:t>Não possui um ponto estável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Conteúdo 2"/>
          <p:cNvSpPr txBox="1"/>
          <p:nvPr/>
        </p:nvSpPr>
        <p:spPr>
          <a:xfrm>
            <a:off x="6304280" y="620395"/>
            <a:ext cx="5582920" cy="9271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O periodo completo do sinal gerado será</a:t>
            </a:r>
            <a:endParaRPr lang="pt-BR" sz="2400" b="1"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10"/>
          <p:cNvCxnSpPr/>
          <p:nvPr/>
        </p:nvCxnSpPr>
        <p:spPr>
          <a:xfrm flipV="1">
            <a:off x="1735455" y="3072130"/>
            <a:ext cx="0" cy="291465"/>
          </a:xfrm>
          <a:prstGeom prst="line">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1735455" y="3640455"/>
            <a:ext cx="0" cy="291465"/>
          </a:xfrm>
          <a:prstGeom prst="line">
            <a:avLst/>
          </a:prstGeom>
          <a:ln w="1587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13" name="Rectangle 140"/>
          <p:cNvSpPr>
            <a:spLocks noChangeArrowheads="1"/>
          </p:cNvSpPr>
          <p:nvPr/>
        </p:nvSpPr>
        <p:spPr bwMode="auto">
          <a:xfrm flipH="1">
            <a:off x="1735455" y="2934970"/>
            <a:ext cx="42545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L</a:t>
            </a:r>
            <a:r>
              <a:rPr lang="pt-BR" baseline="-25000" dirty="0"/>
              <a:t>+</a:t>
            </a:r>
            <a:endParaRPr lang="pt-BR" baseline="-25000" dirty="0" smtClean="0"/>
          </a:p>
        </p:txBody>
      </p:sp>
      <p:sp>
        <p:nvSpPr>
          <p:cNvPr id="14" name="Rectangle 140"/>
          <p:cNvSpPr>
            <a:spLocks noChangeArrowheads="1"/>
          </p:cNvSpPr>
          <p:nvPr/>
        </p:nvSpPr>
        <p:spPr bwMode="auto">
          <a:xfrm flipH="1">
            <a:off x="1735455" y="3640455"/>
            <a:ext cx="42545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L</a:t>
            </a:r>
            <a:r>
              <a:rPr lang="pt-BR" sz="2400" baseline="-25000" dirty="0"/>
              <a:t>-</a:t>
            </a:r>
            <a:endParaRPr lang="pt-BR" sz="2400" baseline="-25000" dirty="0" smtClean="0"/>
          </a:p>
        </p:txBody>
      </p:sp>
      <mc:AlternateContent xmlns:mc="http://schemas.openxmlformats.org/markup-compatibility/2006">
        <mc:Choice xmlns:a14="http://schemas.microsoft.com/office/drawing/2010/main" Requires="a14">
          <p:sp>
            <p:nvSpPr>
              <p:cNvPr id="15" name="Caixa de Texto 14"/>
              <p:cNvSpPr txBox="1"/>
              <p:nvPr/>
            </p:nvSpPr>
            <p:spPr>
              <a:xfrm>
                <a:off x="6192520" y="1729740"/>
                <a:ext cx="5694680" cy="72263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𝑇</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𝑇</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𝑇</m:t>
                          </m:r>
                        </m:e>
                        <m:sub>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𝜏</m:t>
                      </m:r>
                      <m:r>
                        <a:rPr lang="en-US" altLang="pt-BR" sz="2000" i="1">
                          <a:latin typeface="Cambria Math" panose="02040503050406030204" pitchFamily="18" charset="0"/>
                          <a:cs typeface="Cambria Math" panose="02040503050406030204" pitchFamily="18" charset="0"/>
                        </a:rPr>
                        <m:t>𝑙𝑛</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den>
                      </m:f>
                      <m:r>
                        <a:rPr lang="en-US" altLang="pt-BR" sz="2000" b="1" i="1">
                          <a:latin typeface="Cambria Math" panose="02040503050406030204" pitchFamily="18" charset="0"/>
                          <a:cs typeface="Cambria Math" panose="02040503050406030204" pitchFamily="18" charset="0"/>
                        </a:rPr>
                        <m:t>)</m:t>
                      </m:r>
                      <m:r>
                        <a:rPr lang="en-US" altLang="pt-BR" sz="2000" b="1"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𝜏</m:t>
                      </m:r>
                      <m:r>
                        <a:rPr lang="en-US" altLang="pt-BR" sz="2000" i="1">
                          <a:latin typeface="Cambria Math" panose="02040503050406030204" pitchFamily="18" charset="0"/>
                          <a:cs typeface="Cambria Math" panose="02040503050406030204" pitchFamily="18" charset="0"/>
                        </a:rPr>
                        <m:t>𝑙𝑛</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den>
                      </m:f>
                      <m:r>
                        <a:rPr lang="en-US" altLang="pt-BR" sz="2000" b="1" i="1">
                          <a:latin typeface="Cambria Math" panose="02040503050406030204" pitchFamily="18" charset="0"/>
                          <a:cs typeface="Cambria Math" panose="02040503050406030204" pitchFamily="18" charset="0"/>
                        </a:rPr>
                        <m:t>)</m:t>
                      </m:r>
                    </m:oMath>
                  </m:oMathPara>
                </a14:m>
                <a:endParaRPr lang="en-US" altLang="pt-BR" sz="2000" b="1" i="1">
                  <a:latin typeface="Cambria Math" panose="02040503050406030204" pitchFamily="18" charset="0"/>
                  <a:ea typeface="MS Mincho" charset="0"/>
                  <a:cs typeface="Cambria Math" panose="02040503050406030204" pitchFamily="18"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6192520" y="1729740"/>
                <a:ext cx="5694680" cy="722630"/>
              </a:xfrm>
              <a:prstGeom prst="rect">
                <a:avLst/>
              </a:prstGeom>
              <a:blipFill rotWithShape="1">
                <a:blip r:embed="rId3"/>
                <a:stretch>
                  <a:fillRect/>
                </a:stretch>
              </a:blipFill>
            </p:spPr>
            <p:txBody>
              <a:bodyPr/>
              <a:lstStyle/>
              <a:p>
                <a:r>
                  <a:rPr lang="pt-BR" altLang="en-US">
                    <a:noFill/>
                  </a:rPr>
                  <a:t> </a:t>
                </a:r>
              </a:p>
            </p:txBody>
          </p:sp>
        </mc:Fallback>
      </mc:AlternateContent>
      <p:sp>
        <p:nvSpPr>
          <p:cNvPr id="16" name="Espaço Reservado para Conteúdo 2"/>
          <p:cNvSpPr txBox="1"/>
          <p:nvPr/>
        </p:nvSpPr>
        <p:spPr>
          <a:xfrm>
            <a:off x="6057265" y="2839720"/>
            <a:ext cx="5965825" cy="5930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Para o caso em que L+ = -L-, teremos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 name="Caixa de Texto 16"/>
              <p:cNvSpPr txBox="1"/>
              <p:nvPr/>
            </p:nvSpPr>
            <p:spPr>
              <a:xfrm>
                <a:off x="7320915" y="3820160"/>
                <a:ext cx="3153410" cy="84899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den>
                      </m:f>
                      <m:r>
                        <a:rPr lang="en-US" altLang="pt-BR" sz="2400" b="1" i="1">
                          <a:latin typeface="Cambria Math" panose="02040503050406030204" pitchFamily="18" charset="0"/>
                          <a:cs typeface="Cambria Math" panose="02040503050406030204" pitchFamily="18" charset="0"/>
                        </a:rPr>
                        <m:t>)</m:t>
                      </m:r>
                    </m:oMath>
                  </m:oMathPara>
                </a14:m>
                <a:endParaRPr lang="en-US" altLang="pt-BR" sz="2400" b="1" i="1">
                  <a:latin typeface="Cambria Math" panose="02040503050406030204" pitchFamily="18" charset="0"/>
                  <a:ea typeface="MS Mincho"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7320915" y="3820160"/>
                <a:ext cx="3153410" cy="84899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1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2132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sym typeface="+mn-ea"/>
              </a:rPr>
              <a:t>Já haviamos antes analisado também um circuito Astável.</a:t>
            </a:r>
            <a:endParaRPr lang="pt-BR" b="1" dirty="0" smtClean="0">
              <a:solidFill>
                <a:schemeClr val="tx1"/>
              </a:solidFill>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sym typeface="+mn-ea"/>
              </a:rPr>
              <a:t>Considere Mb1=Mb2, Mb3=Mb4 e que a descarga do capacitor é feita muito rapidamente. Neste caso</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30" name="Grupo 90"/>
          <p:cNvGrpSpPr/>
          <p:nvPr/>
        </p:nvGrpSpPr>
        <p:grpSpPr>
          <a:xfrm rot="0">
            <a:off x="1087120" y="435991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730885" y="440944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1228090" y="4759960"/>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737870" y="4792980"/>
            <a:ext cx="1354455" cy="133858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1325245" y="5552440"/>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1259205" y="571436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1168400" y="612711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748665" y="5051425"/>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753110" y="5043170"/>
            <a:ext cx="0" cy="52006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1186180" y="5051425"/>
            <a:ext cx="47053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1656715" y="5064125"/>
            <a:ext cx="0" cy="52641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16200000">
            <a:off x="1641483" y="4819658"/>
            <a:ext cx="1354455" cy="1306179"/>
            <a:chOff x="7493" y="6754"/>
            <a:chExt cx="2139" cy="2176"/>
          </a:xfrm>
        </p:grpSpPr>
        <p:sp>
          <p:nvSpPr>
            <p:cNvPr id="2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5" name="Group 147"/>
            <p:cNvGrpSpPr/>
            <p:nvPr/>
          </p:nvGrpSpPr>
          <p:grpSpPr bwMode="auto">
            <a:xfrm rot="5400000">
              <a:off x="7938" y="6893"/>
              <a:ext cx="957" cy="680"/>
              <a:chOff x="2768" y="2568"/>
              <a:chExt cx="383" cy="272"/>
            </a:xfrm>
          </p:grpSpPr>
          <p:sp>
            <p:nvSpPr>
              <p:cNvPr id="2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93"/>
              <p:cNvSpPr>
                <a:spLocks noChangeShapeType="1"/>
              </p:cNvSpPr>
              <p:nvPr/>
            </p:nvSpPr>
            <p:spPr bwMode="auto">
              <a:xfrm flipH="1">
                <a:off x="2768" y="2704"/>
                <a:ext cx="192"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2"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33"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CaixaDeTexto 47"/>
          <p:cNvSpPr txBox="1"/>
          <p:nvPr/>
        </p:nvSpPr>
        <p:spPr>
          <a:xfrm flipH="1">
            <a:off x="1885315" y="299148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9" name="Group 48"/>
          <p:cNvGrpSpPr/>
          <p:nvPr/>
        </p:nvGrpSpPr>
        <p:grpSpPr>
          <a:xfrm rot="0" flipH="1">
            <a:off x="2245360" y="3451225"/>
            <a:ext cx="479425" cy="1348740"/>
            <a:chOff x="13826" y="2556"/>
            <a:chExt cx="1014" cy="2613"/>
          </a:xfrm>
        </p:grpSpPr>
        <p:grpSp>
          <p:nvGrpSpPr>
            <p:cNvPr id="52" name="Grupo 12"/>
            <p:cNvGrpSpPr/>
            <p:nvPr/>
          </p:nvGrpSpPr>
          <p:grpSpPr>
            <a:xfrm>
              <a:off x="13826" y="2556"/>
              <a:ext cx="1014" cy="2613"/>
              <a:chOff x="4325979" y="4921726"/>
              <a:chExt cx="644159" cy="1659184"/>
            </a:xfrm>
          </p:grpSpPr>
          <p:grpSp>
            <p:nvGrpSpPr>
              <p:cNvPr id="60" name="Group 147"/>
              <p:cNvGrpSpPr/>
              <p:nvPr/>
            </p:nvGrpSpPr>
            <p:grpSpPr bwMode="auto">
              <a:xfrm>
                <a:off x="4325979" y="5381242"/>
                <a:ext cx="638515" cy="529611"/>
                <a:chOff x="2834" y="2568"/>
                <a:chExt cx="317" cy="272"/>
              </a:xfrm>
            </p:grpSpPr>
            <p:sp>
              <p:nvSpPr>
                <p:cNvPr id="6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1"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9"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20" name="Rectangle 142"/>
          <p:cNvSpPr>
            <a:spLocks noChangeArrowheads="1"/>
          </p:cNvSpPr>
          <p:nvPr/>
        </p:nvSpPr>
        <p:spPr bwMode="auto">
          <a:xfrm>
            <a:off x="1800225" y="3877945"/>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Mb3</a:t>
            </a:r>
            <a:endParaRPr lang="pt-BR" sz="2000" baseline="-25000" dirty="0"/>
          </a:p>
        </p:txBody>
      </p:sp>
      <p:grpSp>
        <p:nvGrpSpPr>
          <p:cNvPr id="121" name="Grupo 12"/>
          <p:cNvGrpSpPr/>
          <p:nvPr/>
        </p:nvGrpSpPr>
        <p:grpSpPr>
          <a:xfrm rot="0">
            <a:off x="2883535" y="3451225"/>
            <a:ext cx="479425" cy="1377950"/>
            <a:chOff x="4325979" y="4921726"/>
            <a:chExt cx="644159" cy="1695108"/>
          </a:xfrm>
        </p:grpSpPr>
        <p:grpSp>
          <p:nvGrpSpPr>
            <p:cNvPr id="122" name="Group 147"/>
            <p:cNvGrpSpPr/>
            <p:nvPr/>
          </p:nvGrpSpPr>
          <p:grpSpPr bwMode="auto">
            <a:xfrm>
              <a:off x="4325979" y="5381242"/>
              <a:ext cx="638515" cy="529611"/>
              <a:chOff x="2834" y="2568"/>
              <a:chExt cx="317" cy="272"/>
            </a:xfrm>
          </p:grpSpPr>
          <p:sp>
            <p:nvSpPr>
              <p:cNvPr id="1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2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29"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5" name="Elipse 52"/>
          <p:cNvSpPr/>
          <p:nvPr/>
        </p:nvSpPr>
        <p:spPr>
          <a:xfrm>
            <a:off x="3006725" y="399478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1" name="Conector Reto 49"/>
          <p:cNvCxnSpPr/>
          <p:nvPr/>
        </p:nvCxnSpPr>
        <p:spPr>
          <a:xfrm flipH="1">
            <a:off x="2611120" y="4045585"/>
            <a:ext cx="396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08"/>
          <p:cNvCxnSpPr/>
          <p:nvPr/>
        </p:nvCxnSpPr>
        <p:spPr>
          <a:xfrm>
            <a:off x="2243455" y="439166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8" name="Conector Reto 110"/>
          <p:cNvCxnSpPr/>
          <p:nvPr/>
        </p:nvCxnSpPr>
        <p:spPr>
          <a:xfrm flipH="1">
            <a:off x="2706370" y="404114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59" name="Rectangle 142"/>
          <p:cNvSpPr>
            <a:spLocks noChangeArrowheads="1"/>
          </p:cNvSpPr>
          <p:nvPr/>
        </p:nvSpPr>
        <p:spPr bwMode="auto">
          <a:xfrm>
            <a:off x="3187065" y="3910965"/>
            <a:ext cx="87249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Mb4</a:t>
            </a:r>
            <a:endParaRPr lang="pt-BR" sz="2000" baseline="-25000" dirty="0"/>
          </a:p>
        </p:txBody>
      </p:sp>
      <p:sp>
        <p:nvSpPr>
          <p:cNvPr id="162" name="CaixaDeTexto 47"/>
          <p:cNvSpPr txBox="1"/>
          <p:nvPr/>
        </p:nvSpPr>
        <p:spPr>
          <a:xfrm flipH="1">
            <a:off x="2927985" y="299148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64" name="Conector Reto 69"/>
          <p:cNvCxnSpPr/>
          <p:nvPr/>
        </p:nvCxnSpPr>
        <p:spPr>
          <a:xfrm flipV="1">
            <a:off x="3152289" y="570722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73"/>
          <p:cNvCxnSpPr/>
          <p:nvPr/>
        </p:nvCxnSpPr>
        <p:spPr>
          <a:xfrm>
            <a:off x="3362982" y="472806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a:off x="3362982" y="569706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flipV="1">
            <a:off x="3152289" y="563801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37"/>
          <p:cNvCxnSpPr/>
          <p:nvPr/>
        </p:nvCxnSpPr>
        <p:spPr>
          <a:xfrm>
            <a:off x="3215074" y="62831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 name="Grupo 89"/>
          <p:cNvGrpSpPr/>
          <p:nvPr/>
        </p:nvGrpSpPr>
        <p:grpSpPr>
          <a:xfrm rot="5400000">
            <a:off x="3236113" y="5219218"/>
            <a:ext cx="1356360" cy="750265"/>
            <a:chOff x="7502" y="6919"/>
            <a:chExt cx="2142" cy="1250"/>
          </a:xfrm>
        </p:grpSpPr>
        <p:sp>
          <p:nvSpPr>
            <p:cNvPr id="22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25" name="Group 147"/>
            <p:cNvGrpSpPr/>
            <p:nvPr/>
          </p:nvGrpSpPr>
          <p:grpSpPr bwMode="auto">
            <a:xfrm rot="5400000">
              <a:off x="8020" y="6975"/>
              <a:ext cx="792" cy="680"/>
              <a:chOff x="2834" y="2568"/>
              <a:chExt cx="317" cy="272"/>
            </a:xfrm>
          </p:grpSpPr>
          <p:sp>
            <p:nvSpPr>
              <p:cNvPr id="22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236" name="Rectangle 142"/>
            <p:cNvSpPr>
              <a:spLocks noChangeArrowheads="1"/>
            </p:cNvSpPr>
            <p:nvPr/>
          </p:nvSpPr>
          <p:spPr bwMode="auto">
            <a:xfrm rot="16200000" flipH="1">
              <a:off x="7827" y="7332"/>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Ms</a:t>
              </a:r>
              <a:endParaRPr lang="pt-BR" sz="2000" baseline="-25000" dirty="0"/>
            </a:p>
          </p:txBody>
        </p:sp>
        <p:cxnSp>
          <p:nvCxnSpPr>
            <p:cNvPr id="237"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8" name="Conector Reto 37"/>
          <p:cNvCxnSpPr/>
          <p:nvPr/>
        </p:nvCxnSpPr>
        <p:spPr>
          <a:xfrm>
            <a:off x="3662749" y="62710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Conector de Seta Reta 59"/>
          <p:cNvCxnSpPr/>
          <p:nvPr/>
        </p:nvCxnSpPr>
        <p:spPr>
          <a:xfrm flipH="1">
            <a:off x="3467735" y="4490720"/>
            <a:ext cx="0" cy="2647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40" name="Conector Reto 37"/>
          <p:cNvCxnSpPr/>
          <p:nvPr/>
        </p:nvCxnSpPr>
        <p:spPr>
          <a:xfrm>
            <a:off x="3353504" y="491598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 name="Grupo 2"/>
          <p:cNvGrpSpPr/>
          <p:nvPr/>
        </p:nvGrpSpPr>
        <p:grpSpPr>
          <a:xfrm>
            <a:off x="6582410" y="4884420"/>
            <a:ext cx="728980" cy="688340"/>
            <a:chOff x="8933" y="6761"/>
            <a:chExt cx="3169" cy="1416"/>
          </a:xfrm>
        </p:grpSpPr>
        <p:cxnSp>
          <p:nvCxnSpPr>
            <p:cNvPr id="24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44" name="Triângulo isósceles 70"/>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56" name="Grupo 2"/>
          <p:cNvGrpSpPr/>
          <p:nvPr/>
        </p:nvGrpSpPr>
        <p:grpSpPr>
          <a:xfrm>
            <a:off x="7101840" y="4875968"/>
            <a:ext cx="729210" cy="688826"/>
            <a:chOff x="8933" y="6741"/>
            <a:chExt cx="3170" cy="1417"/>
          </a:xfrm>
        </p:grpSpPr>
        <p:cxnSp>
          <p:nvCxnSpPr>
            <p:cNvPr id="257"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58"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59"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0"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61" name="Grupo 2"/>
          <p:cNvGrpSpPr/>
          <p:nvPr/>
        </p:nvGrpSpPr>
        <p:grpSpPr>
          <a:xfrm>
            <a:off x="7641590" y="4878508"/>
            <a:ext cx="729210" cy="688826"/>
            <a:chOff x="8933" y="6741"/>
            <a:chExt cx="3170" cy="1417"/>
          </a:xfrm>
        </p:grpSpPr>
        <p:cxnSp>
          <p:nvCxnSpPr>
            <p:cNvPr id="26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64"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66" name="Straight Connector 265"/>
          <p:cNvCxnSpPr/>
          <p:nvPr/>
        </p:nvCxnSpPr>
        <p:spPr>
          <a:xfrm flipV="1">
            <a:off x="8385175" y="3983990"/>
            <a:ext cx="0" cy="126000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289425" y="3977005"/>
            <a:ext cx="4104000" cy="1016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4289425" y="3977005"/>
            <a:ext cx="0" cy="90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Conector Reto 40"/>
          <p:cNvCxnSpPr/>
          <p:nvPr/>
        </p:nvCxnSpPr>
        <p:spPr>
          <a:xfrm flipH="1" flipV="1">
            <a:off x="2177415" y="614997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Caixa de Texto 23"/>
          <p:cNvSpPr txBox="1"/>
          <p:nvPr/>
        </p:nvSpPr>
        <p:spPr>
          <a:xfrm flipH="1">
            <a:off x="2837815" y="524256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C</a:t>
            </a:r>
            <a:r>
              <a:rPr lang="pt-BR" altLang="en-US" baseline="-25000" dirty="0" smtClean="0">
                <a:latin typeface="Comic Sans MS" panose="030F0702030302020204" pitchFamily="66" charset="0"/>
                <a:cs typeface="Comic Sans MS" panose="030F0702030302020204" pitchFamily="66" charset="0"/>
              </a:rPr>
              <a:t>L</a:t>
            </a:r>
            <a:endParaRPr lang="pt-BR" altLang="en-US" baseline="-25000" dirty="0" smtClean="0">
              <a:latin typeface="Comic Sans MS" panose="030F0702030302020204" pitchFamily="66" charset="0"/>
              <a:cs typeface="Comic Sans MS" panose="030F0702030302020204" pitchFamily="66" charset="0"/>
            </a:endParaRPr>
          </a:p>
        </p:txBody>
      </p:sp>
      <p:sp>
        <p:nvSpPr>
          <p:cNvPr id="4" name="Rectangle 140"/>
          <p:cNvSpPr>
            <a:spLocks noChangeArrowheads="1"/>
          </p:cNvSpPr>
          <p:nvPr/>
        </p:nvSpPr>
        <p:spPr bwMode="auto">
          <a:xfrm flipH="1">
            <a:off x="2883535" y="467423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V</a:t>
            </a:r>
            <a:r>
              <a:rPr lang="pt-BR" sz="2000" baseline="-25000" dirty="0"/>
              <a:t>CL</a:t>
            </a:r>
            <a:endParaRPr lang="pt-BR" sz="2000" baseline="-25000" dirty="0"/>
          </a:p>
        </p:txBody>
      </p:sp>
      <p:sp>
        <p:nvSpPr>
          <p:cNvPr id="5" name="Rectangle 140"/>
          <p:cNvSpPr>
            <a:spLocks noChangeArrowheads="1"/>
          </p:cNvSpPr>
          <p:nvPr/>
        </p:nvSpPr>
        <p:spPr bwMode="auto">
          <a:xfrm flipH="1">
            <a:off x="3362960" y="439229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grpSp>
        <p:nvGrpSpPr>
          <p:cNvPr id="11" name="Grupo 10"/>
          <p:cNvGrpSpPr/>
          <p:nvPr/>
        </p:nvGrpSpPr>
        <p:grpSpPr>
          <a:xfrm>
            <a:off x="5036185" y="4727575"/>
            <a:ext cx="1617345" cy="1035050"/>
            <a:chOff x="2026508" y="4098528"/>
            <a:chExt cx="2265405" cy="1403268"/>
          </a:xfrm>
        </p:grpSpPr>
        <p:sp>
          <p:nvSpPr>
            <p:cNvPr id="12" name="Triângulo isósceles 11"/>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5" name="Conector Reto 14"/>
            <p:cNvCxnSpPr>
              <a:stCxn id="12"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V="1">
              <a:off x="2026508" y="4353900"/>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8"/>
            <p:cNvSpPr txBox="1"/>
            <p:nvPr/>
          </p:nvSpPr>
          <p:spPr>
            <a:xfrm>
              <a:off x="2484577" y="4877643"/>
              <a:ext cx="505456" cy="624153"/>
            </a:xfrm>
            <a:prstGeom prst="rect">
              <a:avLst/>
            </a:prstGeom>
            <a:noFill/>
          </p:spPr>
          <p:txBody>
            <a:bodyPr wrap="square" rtlCol="0">
              <a:spAutoFit/>
            </a:bodyPr>
            <a:p>
              <a:r>
                <a:rPr lang="pt-BR" sz="2400" dirty="0" smtClean="0"/>
                <a:t>+</a:t>
              </a:r>
              <a:endParaRPr lang="pt-BR" sz="2400" dirty="0"/>
            </a:p>
          </p:txBody>
        </p:sp>
        <p:sp>
          <p:nvSpPr>
            <p:cNvPr id="21" name="CaixaDeTexto 9"/>
            <p:cNvSpPr txBox="1"/>
            <p:nvPr/>
          </p:nvSpPr>
          <p:spPr>
            <a:xfrm>
              <a:off x="2504529" y="4098528"/>
              <a:ext cx="363296" cy="624153"/>
            </a:xfrm>
            <a:prstGeom prst="rect">
              <a:avLst/>
            </a:prstGeom>
            <a:noFill/>
          </p:spPr>
          <p:txBody>
            <a:bodyPr wrap="square" rtlCol="0">
              <a:spAutoFit/>
            </a:bodyPr>
            <a:p>
              <a:r>
                <a:rPr lang="pt-BR" sz="2400" dirty="0"/>
                <a:t>-</a:t>
              </a:r>
              <a:endParaRPr lang="pt-BR" sz="2400" dirty="0"/>
            </a:p>
          </p:txBody>
        </p:sp>
        <p:sp>
          <p:nvSpPr>
            <p:cNvPr id="22" name="CaixaDeTexto 10"/>
            <p:cNvSpPr txBox="1"/>
            <p:nvPr/>
          </p:nvSpPr>
          <p:spPr>
            <a:xfrm>
              <a:off x="3350885" y="4098528"/>
              <a:ext cx="941028" cy="624153"/>
            </a:xfrm>
            <a:prstGeom prst="rect">
              <a:avLst/>
            </a:prstGeom>
            <a:noFill/>
          </p:spPr>
          <p:txBody>
            <a:bodyPr wrap="square" rtlCol="0">
              <a:spAutoFit/>
            </a:bodyPr>
            <a:p>
              <a:r>
                <a:rPr lang="pt-BR" sz="2400" dirty="0" smtClean="0"/>
                <a:t>V</a:t>
              </a:r>
              <a:r>
                <a:rPr lang="pt-BR" sz="2400" baseline="-25000" dirty="0" smtClean="0"/>
                <a:t>out</a:t>
              </a:r>
              <a:endParaRPr lang="pt-BR" sz="2400" dirty="0"/>
            </a:p>
          </p:txBody>
        </p:sp>
      </p:grpSp>
      <p:cxnSp>
        <p:nvCxnSpPr>
          <p:cNvPr id="35" name="Conector Reto 34"/>
          <p:cNvCxnSpPr/>
          <p:nvPr/>
        </p:nvCxnSpPr>
        <p:spPr>
          <a:xfrm rot="21600000">
            <a:off x="5035937" y="5571839"/>
            <a:ext cx="5643" cy="324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DeTexto 10"/>
          <p:cNvSpPr txBox="1"/>
          <p:nvPr/>
        </p:nvSpPr>
        <p:spPr>
          <a:xfrm>
            <a:off x="4716780" y="5840095"/>
            <a:ext cx="671830" cy="460375"/>
          </a:xfrm>
          <a:prstGeom prst="rect">
            <a:avLst/>
          </a:prstGeom>
          <a:noFill/>
        </p:spPr>
        <p:txBody>
          <a:bodyPr wrap="square" rtlCol="0">
            <a:spAutoFit/>
          </a:bodyPr>
          <a:p>
            <a:r>
              <a:rPr lang="pt-BR" sz="2400" dirty="0" smtClean="0"/>
              <a:t>V</a:t>
            </a:r>
            <a:r>
              <a:rPr lang="pt-BR" sz="2400" baseline="-25000" dirty="0" smtClean="0"/>
              <a:t>REF</a:t>
            </a:r>
            <a:endParaRPr lang="pt-BR" sz="2400" dirty="0"/>
          </a:p>
        </p:txBody>
      </p:sp>
      <p:cxnSp>
        <p:nvCxnSpPr>
          <p:cNvPr id="44" name="Conector Reto 43"/>
          <p:cNvCxnSpPr/>
          <p:nvPr/>
        </p:nvCxnSpPr>
        <p:spPr>
          <a:xfrm flipV="1">
            <a:off x="4392295" y="3049270"/>
            <a:ext cx="666750" cy="63182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5045710" y="3075940"/>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4205605" y="3694430"/>
            <a:ext cx="2736000"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5060950" y="3049270"/>
            <a:ext cx="666750" cy="6318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flipH="1">
            <a:off x="5714365" y="3075940"/>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6" name="Conector Reto 245"/>
          <p:cNvCxnSpPr/>
          <p:nvPr/>
        </p:nvCxnSpPr>
        <p:spPr>
          <a:xfrm flipV="1">
            <a:off x="5727700" y="3062605"/>
            <a:ext cx="666750" cy="6318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7" name="Conector Reto 246"/>
          <p:cNvCxnSpPr/>
          <p:nvPr/>
        </p:nvCxnSpPr>
        <p:spPr>
          <a:xfrm flipH="1">
            <a:off x="6381115" y="3089275"/>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248" name="Forma livre 247"/>
          <p:cNvSpPr/>
          <p:nvPr/>
        </p:nvSpPr>
        <p:spPr>
          <a:xfrm>
            <a:off x="3955415" y="3773170"/>
            <a:ext cx="433705" cy="1056640"/>
          </a:xfrm>
          <a:custGeom>
            <a:avLst/>
            <a:gdLst>
              <a:gd name="connisteX0" fmla="*/ 17769 w 433717"/>
              <a:gd name="connsiteY0" fmla="*/ 1056640 h 1056640"/>
              <a:gd name="connisteX1" fmla="*/ 433694 w 433717"/>
              <a:gd name="connsiteY1" fmla="*/ 658495 h 1056640"/>
              <a:gd name="connisteX2" fmla="*/ 624 w 433717"/>
              <a:gd name="connsiteY2" fmla="*/ 199390 h 1056640"/>
              <a:gd name="connisteX3" fmla="*/ 355589 w 433717"/>
              <a:gd name="connsiteY3" fmla="*/ 0 h 1056640"/>
            </a:gdLst>
            <a:ahLst/>
            <a:cxnLst>
              <a:cxn ang="0">
                <a:pos x="connisteX0" y="connsiteY0"/>
              </a:cxn>
              <a:cxn ang="0">
                <a:pos x="connisteX1" y="connsiteY1"/>
              </a:cxn>
              <a:cxn ang="0">
                <a:pos x="connisteX2" y="connsiteY2"/>
              </a:cxn>
              <a:cxn ang="0">
                <a:pos x="connisteX3" y="connsiteY3"/>
              </a:cxn>
            </a:cxnLst>
            <a:rect l="l" t="t" r="r" b="b"/>
            <a:pathLst>
              <a:path w="433717" h="1056640">
                <a:moveTo>
                  <a:pt x="17769" y="1056640"/>
                </a:moveTo>
                <a:cubicBezTo>
                  <a:pt x="109844" y="986155"/>
                  <a:pt x="436869" y="829945"/>
                  <a:pt x="433694" y="658495"/>
                </a:cubicBezTo>
                <a:cubicBezTo>
                  <a:pt x="430519" y="487045"/>
                  <a:pt x="16499" y="330835"/>
                  <a:pt x="624" y="199390"/>
                </a:cubicBezTo>
                <a:cubicBezTo>
                  <a:pt x="-15251" y="67945"/>
                  <a:pt x="276214" y="30480"/>
                  <a:pt x="355589" y="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49" name="Straight Connector 267"/>
          <p:cNvCxnSpPr/>
          <p:nvPr/>
        </p:nvCxnSpPr>
        <p:spPr>
          <a:xfrm flipV="1">
            <a:off x="4289425" y="4976495"/>
            <a:ext cx="0" cy="54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de Seta Reta 2"/>
          <p:cNvCxnSpPr/>
          <p:nvPr/>
        </p:nvCxnSpPr>
        <p:spPr>
          <a:xfrm>
            <a:off x="5035550" y="2991485"/>
            <a:ext cx="684000" cy="0"/>
          </a:xfrm>
          <a:prstGeom prst="straightConnector1">
            <a:avLst/>
          </a:prstGeom>
          <a:ln w="15875">
            <a:solidFill>
              <a:schemeClr val="tx1"/>
            </a:solidFill>
            <a:prstDash val="sysDash"/>
            <a:headEnd type="arrow"/>
            <a:tailEnd type="arrow"/>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flipH="1">
            <a:off x="5113655" y="2535555"/>
            <a:ext cx="560705" cy="398780"/>
          </a:xfrm>
          <a:prstGeom prst="rect">
            <a:avLst/>
          </a:prstGeom>
          <a:solidFill>
            <a:schemeClr val="bg1"/>
          </a:solid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T</a:t>
            </a:r>
            <a:r>
              <a:rPr lang="pt-BR" sz="2000" b="1" baseline="-25000" dirty="0" smtClean="0">
                <a:latin typeface="Comic Sans MS" panose="030F0702030302020204" pitchFamily="66" charset="0"/>
                <a:cs typeface="Comic Sans MS" panose="030F0702030302020204" pitchFamily="66" charset="0"/>
                <a:sym typeface="+mn-ea"/>
              </a:rPr>
              <a:t>2</a:t>
            </a:r>
            <a:endParaRPr lang="pt-BR" sz="20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9219565" y="3518535"/>
                <a:ext cx="1829435" cy="841375"/>
              </a:xfrm>
              <a:prstGeom prst="rect">
                <a:avLst/>
              </a:prstGeom>
              <a:noFill/>
              <a:ln w="41275">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𝑅𝐸𝐹</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den>
                      </m:f>
                    </m:oMath>
                  </m:oMathPara>
                </a14:m>
                <a:endParaRPr lang="en-US" altLang="pt-BR" sz="2400" b="1" i="1">
                  <a:latin typeface="Cambria Math" panose="02040503050406030204" pitchFamily="18" charset="0"/>
                  <a:ea typeface="MS Mincho"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9219565" y="3518535"/>
                <a:ext cx="1829435" cy="841375"/>
              </a:xfrm>
              <a:prstGeom prst="rect">
                <a:avLst/>
              </a:prstGeom>
              <a:blipFill rotWithShape="1">
                <a:blip r:embed="rId1"/>
                <a:stretch>
                  <a:fillRect l="-1145" t="-2491" r="-1111" b="-2415"/>
                </a:stretch>
              </a:blipFill>
              <a:ln w="41275">
                <a:solidFill>
                  <a:srgbClr val="FFFF00"/>
                </a:solidFill>
              </a:ln>
            </p:spPr>
            <p:txBody>
              <a:bodyPr/>
              <a:lstStyle/>
              <a:p>
                <a:r>
                  <a:rPr lang="pt-BR" altLang="en-US">
                    <a:noFill/>
                  </a:rPr>
                  <a:t> </a:t>
                </a:r>
              </a:p>
            </p:txBody>
          </p:sp>
        </mc:Fallback>
      </mc:AlternateContent>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aphicFrame>
        <p:nvGraphicFramePr>
          <p:cNvPr id="26628" name="Object 4"/>
          <p:cNvGraphicFramePr/>
          <p:nvPr/>
        </p:nvGraphicFramePr>
        <p:xfrm>
          <a:off x="549910" y="1270635"/>
          <a:ext cx="10803890" cy="5450840"/>
        </p:xfrm>
        <a:graphic>
          <a:graphicData uri="http://schemas.openxmlformats.org/presentationml/2006/ole">
            <mc:AlternateContent xmlns:mc="http://schemas.openxmlformats.org/markup-compatibility/2006">
              <mc:Choice xmlns:v="urn:schemas-microsoft-com:vml" Requires="v">
                <p:oleObj spid="_x0000_s4152" name="" r:id="rId1" imgW="6248400" imgH="3644900" progId="Word.Picture.8">
                  <p:embed/>
                </p:oleObj>
              </mc:Choice>
              <mc:Fallback>
                <p:oleObj name="" r:id="rId1" imgW="6248400" imgH="3644900" progId="Word.Picture.8">
                  <p:embed/>
                  <p:pic>
                    <p:nvPicPr>
                      <p:cNvPr id="0" name="Imagem 3076"/>
                      <p:cNvPicPr/>
                      <p:nvPr/>
                    </p:nvPicPr>
                    <p:blipFill>
                      <a:blip r:embed="rId2"/>
                      <a:stretch>
                        <a:fillRect/>
                      </a:stretch>
                    </p:blipFill>
                    <p:spPr>
                      <a:xfrm>
                        <a:off x="549910" y="1270635"/>
                        <a:ext cx="10803890" cy="5450840"/>
                      </a:xfrm>
                      <a:prstGeom prst="rect">
                        <a:avLst/>
                      </a:prstGeom>
                      <a:noFill/>
                      <a:ln w="38100">
                        <a:noFill/>
                        <a:miter/>
                      </a:ln>
                    </p:spPr>
                  </p:pic>
                </p:oleObj>
              </mc:Fallback>
            </mc:AlternateContent>
          </a:graphicData>
        </a:graphic>
      </p:graphicFrame>
      <p:sp>
        <p:nvSpPr>
          <p:cNvPr id="177156" name="Rectangle 4">
            <a:hlinkClick r:id=""/>
          </p:cNvPr>
          <p:cNvSpPr>
            <a:spLocks noChangeArrowheads="1"/>
          </p:cNvSpPr>
          <p:nvPr/>
        </p:nvSpPr>
        <p:spPr bwMode="auto">
          <a:xfrm>
            <a:off x="789305" y="482600"/>
            <a:ext cx="992314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Dimensões dos dispositivos: previsões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Retângulo 2"/>
          <p:cNvSpPr/>
          <p:nvPr/>
        </p:nvSpPr>
        <p:spPr>
          <a:xfrm>
            <a:off x="668740" y="2060812"/>
            <a:ext cx="10549720" cy="436728"/>
          </a:xfrm>
          <a:prstGeom prst="rect">
            <a:avLst/>
          </a:pr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676995" y="3164798"/>
            <a:ext cx="10549720" cy="436728"/>
          </a:xfrm>
          <a:prstGeom prst="rect">
            <a:avLst/>
          </a:pr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Retângulo 6"/>
          <p:cNvSpPr/>
          <p:nvPr/>
        </p:nvSpPr>
        <p:spPr>
          <a:xfrm>
            <a:off x="668740" y="3620088"/>
            <a:ext cx="10549720" cy="436728"/>
          </a:xfrm>
          <a:prstGeom prst="rect">
            <a:avLst/>
          </a:pr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Retângulo 7"/>
          <p:cNvSpPr/>
          <p:nvPr/>
        </p:nvSpPr>
        <p:spPr>
          <a:xfrm>
            <a:off x="668740" y="4551491"/>
            <a:ext cx="10549720" cy="436728"/>
          </a:xfrm>
          <a:prstGeom prst="rect">
            <a:avLst/>
          </a:pr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 name="Retângulo 8"/>
          <p:cNvSpPr/>
          <p:nvPr/>
        </p:nvSpPr>
        <p:spPr>
          <a:xfrm>
            <a:off x="676995" y="5443931"/>
            <a:ext cx="10549720" cy="436728"/>
          </a:xfrm>
          <a:prstGeom prst="rect">
            <a:avLst/>
          </a:pr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1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2132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sym typeface="+mn-ea"/>
              </a:rPr>
              <a:t>Osciladores controlados por tensão são blocos importantes em transceivers RF (receptor/transmissor). </a:t>
            </a:r>
            <a:endParaRPr lang="pt-BR" b="1" dirty="0" smtClean="0">
              <a:solidFill>
                <a:schemeClr val="tx1"/>
              </a:solidFill>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sym typeface="+mn-ea"/>
              </a:rPr>
              <a:t>Exemplo de VCO (LC tanque)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8" name="CaixaDeTexto 47"/>
          <p:cNvSpPr txBox="1"/>
          <p:nvPr/>
        </p:nvSpPr>
        <p:spPr>
          <a:xfrm>
            <a:off x="8645439" y="405284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3" name="Conector Reto 37"/>
          <p:cNvCxnSpPr/>
          <p:nvPr/>
        </p:nvCxnSpPr>
        <p:spPr>
          <a:xfrm>
            <a:off x="10149274" y="61224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74"/>
          <p:cNvCxnSpPr/>
          <p:nvPr/>
        </p:nvCxnSpPr>
        <p:spPr>
          <a:xfrm>
            <a:off x="5038645" y="67216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Conector Reto 49"/>
          <p:cNvCxnSpPr/>
          <p:nvPr/>
        </p:nvCxnSpPr>
        <p:spPr>
          <a:xfrm>
            <a:off x="9314915" y="584592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DeTexto 47"/>
          <p:cNvSpPr txBox="1"/>
          <p:nvPr/>
        </p:nvSpPr>
        <p:spPr>
          <a:xfrm>
            <a:off x="10358034" y="2053868"/>
            <a:ext cx="61849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DD</a:t>
            </a:r>
            <a:endParaRPr lang="pt-BR" sz="2000" i="1" baseline="-25000" dirty="0" smtClean="0">
              <a:latin typeface="Century Schoolbook" panose="02040604050505020304" pitchFamily="18" charset="0"/>
              <a:ea typeface="Cambria Math" panose="02040503050406030204" pitchFamily="18" charset="0"/>
            </a:endParaRPr>
          </a:p>
        </p:txBody>
      </p:sp>
      <p:sp>
        <p:nvSpPr>
          <p:cNvPr id="38" name="CaixaDeTexto 47"/>
          <p:cNvSpPr txBox="1"/>
          <p:nvPr/>
        </p:nvSpPr>
        <p:spPr>
          <a:xfrm flipH="1">
            <a:off x="11224260" y="409702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cxnSp>
        <p:nvCxnSpPr>
          <p:cNvPr id="40" name="Conector Reto 39"/>
          <p:cNvCxnSpPr/>
          <p:nvPr/>
        </p:nvCxnSpPr>
        <p:spPr>
          <a:xfrm rot="5400000" flipH="1">
            <a:off x="9791352" y="2787363"/>
            <a:ext cx="1044000"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51" name="Conector Reto 74"/>
          <p:cNvCxnSpPr/>
          <p:nvPr/>
        </p:nvCxnSpPr>
        <p:spPr>
          <a:xfrm flipH="1">
            <a:off x="6850380" y="67163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10200005" y="5850255"/>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flipH="1">
            <a:off x="10236200" y="4061460"/>
            <a:ext cx="4813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C</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53" name="Conector Reto 21"/>
          <p:cNvCxnSpPr/>
          <p:nvPr/>
        </p:nvCxnSpPr>
        <p:spPr>
          <a:xfrm rot="5400000">
            <a:off x="10142682" y="5981873"/>
            <a:ext cx="28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10140950" y="2522855"/>
            <a:ext cx="330200" cy="418465"/>
            <a:chOff x="7555792" y="2647951"/>
            <a:chExt cx="387626" cy="552342"/>
          </a:xfrm>
          <a:solidFill>
            <a:srgbClr val="00B0F0">
              <a:alpha val="97000"/>
            </a:srgbClr>
          </a:solidFill>
        </p:grpSpPr>
        <p:sp>
          <p:nvSpPr>
            <p:cNvPr id="57" name="Elipse 5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2" name="Grupo 71"/>
          <p:cNvGrpSpPr/>
          <p:nvPr/>
        </p:nvGrpSpPr>
        <p:grpSpPr>
          <a:xfrm rot="5400000" flipH="1">
            <a:off x="8153118" y="3957646"/>
            <a:ext cx="2541355" cy="1212533"/>
            <a:chOff x="7344" y="6856"/>
            <a:chExt cx="3263" cy="1504"/>
          </a:xfrm>
        </p:grpSpPr>
        <p:sp>
          <p:nvSpPr>
            <p:cNvPr id="107" name="Line 56"/>
            <p:cNvSpPr>
              <a:spLocks noChangeShapeType="1"/>
            </p:cNvSpPr>
            <p:nvPr/>
          </p:nvSpPr>
          <p:spPr bwMode="auto">
            <a:xfrm rot="5400000" flipH="1">
              <a:off x="9658" y="6765"/>
              <a:ext cx="2" cy="1895"/>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3" name="Group 147"/>
            <p:cNvGrpSpPr/>
            <p:nvPr/>
          </p:nvGrpSpPr>
          <p:grpSpPr bwMode="auto">
            <a:xfrm rot="5400000">
              <a:off x="7988" y="6943"/>
              <a:ext cx="854" cy="680"/>
              <a:chOff x="2809" y="2568"/>
              <a:chExt cx="342" cy="272"/>
            </a:xfrm>
          </p:grpSpPr>
          <p:sp>
            <p:nvSpPr>
              <p:cNvPr id="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85" name="Conector Reto 84"/>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rot="16200000">
            <a:off x="10033231" y="4119693"/>
            <a:ext cx="2541355" cy="888438"/>
            <a:chOff x="7344" y="7258"/>
            <a:chExt cx="3263" cy="1102"/>
          </a:xfrm>
        </p:grpSpPr>
        <p:sp>
          <p:nvSpPr>
            <p:cNvPr id="87" name="Line 56"/>
            <p:cNvSpPr>
              <a:spLocks noChangeShapeType="1"/>
            </p:cNvSpPr>
            <p:nvPr/>
          </p:nvSpPr>
          <p:spPr bwMode="auto">
            <a:xfrm rot="5400000" flipH="1">
              <a:off x="9681" y="6788"/>
              <a:ext cx="2" cy="1849"/>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88" name="Group 147"/>
            <p:cNvGrpSpPr/>
            <p:nvPr/>
          </p:nvGrpSpPr>
          <p:grpSpPr bwMode="auto">
            <a:xfrm rot="5400000">
              <a:off x="8189" y="7144"/>
              <a:ext cx="452" cy="680"/>
              <a:chOff x="2970" y="2568"/>
              <a:chExt cx="181" cy="272"/>
            </a:xfrm>
          </p:grpSpPr>
          <p:sp>
            <p:nvSpPr>
              <p:cNvPr id="8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3"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94" name="Conector Reto 93"/>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5" name="Line 93"/>
          <p:cNvSpPr>
            <a:spLocks noChangeShapeType="1"/>
          </p:cNvSpPr>
          <p:nvPr/>
        </p:nvSpPr>
        <p:spPr bwMode="auto">
          <a:xfrm>
            <a:off x="10535889" y="498098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93"/>
          <p:cNvSpPr>
            <a:spLocks noChangeShapeType="1"/>
          </p:cNvSpPr>
          <p:nvPr/>
        </p:nvSpPr>
        <p:spPr bwMode="auto">
          <a:xfrm>
            <a:off x="9342089" y="432693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a:off x="10904189" y="432693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98" name="Conector Reto 97"/>
          <p:cNvCxnSpPr/>
          <p:nvPr/>
        </p:nvCxnSpPr>
        <p:spPr>
          <a:xfrm flipH="1" flipV="1">
            <a:off x="9658985" y="4323080"/>
            <a:ext cx="876935" cy="6673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a:stCxn id="155" idx="1"/>
          </p:cNvCxnSpPr>
          <p:nvPr/>
        </p:nvCxnSpPr>
        <p:spPr>
          <a:xfrm flipV="1">
            <a:off x="10029825" y="4319270"/>
            <a:ext cx="869950" cy="66167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 name="Grupo 99"/>
          <p:cNvGrpSpPr/>
          <p:nvPr/>
        </p:nvGrpSpPr>
        <p:grpSpPr>
          <a:xfrm rot="0">
            <a:off x="9742170" y="3674745"/>
            <a:ext cx="482600" cy="386715"/>
            <a:chOff x="2587" y="5946"/>
            <a:chExt cx="4283" cy="2118"/>
          </a:xfrm>
        </p:grpSpPr>
        <p:cxnSp>
          <p:nvCxnSpPr>
            <p:cNvPr id="102" name="Conector Reto 101"/>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Triângulo isósceles 10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4" name="Conector Reto 10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 name="Grupo 104"/>
          <p:cNvGrpSpPr/>
          <p:nvPr/>
        </p:nvGrpSpPr>
        <p:grpSpPr>
          <a:xfrm rot="0" flipH="1">
            <a:off x="10373360" y="3663981"/>
            <a:ext cx="482600" cy="386715"/>
            <a:chOff x="2587" y="5894"/>
            <a:chExt cx="4283" cy="2118"/>
          </a:xfrm>
        </p:grpSpPr>
        <p:cxnSp>
          <p:nvCxnSpPr>
            <p:cNvPr id="106" name="Conector Reto 105"/>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Triângulo isósceles 107"/>
            <p:cNvSpPr/>
            <p:nvPr/>
          </p:nvSpPr>
          <p:spPr>
            <a:xfrm rot="16200000">
              <a:off x="3788" y="6144"/>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9" name="Conector Reto 10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 name="Conector Reto 21"/>
          <p:cNvCxnSpPr/>
          <p:nvPr/>
        </p:nvCxnSpPr>
        <p:spPr>
          <a:xfrm rot="5400000">
            <a:off x="10115987" y="406737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Line 93"/>
          <p:cNvSpPr>
            <a:spLocks noChangeShapeType="1"/>
          </p:cNvSpPr>
          <p:nvPr/>
        </p:nvSpPr>
        <p:spPr bwMode="auto">
          <a:xfrm>
            <a:off x="10842594" y="3869097"/>
            <a:ext cx="396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93"/>
          <p:cNvSpPr>
            <a:spLocks noChangeShapeType="1"/>
          </p:cNvSpPr>
          <p:nvPr/>
        </p:nvSpPr>
        <p:spPr bwMode="auto">
          <a:xfrm>
            <a:off x="9345899" y="3869097"/>
            <a:ext cx="396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nvGrpSpPr>
          <p:cNvPr id="115" name="Grupo 114"/>
          <p:cNvGrpSpPr/>
          <p:nvPr/>
        </p:nvGrpSpPr>
        <p:grpSpPr>
          <a:xfrm rot="16200000" flipH="1">
            <a:off x="9638030" y="2894330"/>
            <a:ext cx="234315" cy="847725"/>
            <a:chOff x="1113892" y="857756"/>
            <a:chExt cx="294122" cy="1327094"/>
          </a:xfrm>
          <a:solidFill>
            <a:schemeClr val="bg1"/>
          </a:solidFill>
        </p:grpSpPr>
        <p:grpSp>
          <p:nvGrpSpPr>
            <p:cNvPr id="116" name="Grupo 115"/>
            <p:cNvGrpSpPr/>
            <p:nvPr/>
          </p:nvGrpSpPr>
          <p:grpSpPr>
            <a:xfrm>
              <a:off x="1116699" y="1116701"/>
              <a:ext cx="291315" cy="940474"/>
              <a:chOff x="1149067" y="472114"/>
              <a:chExt cx="404603" cy="986250"/>
            </a:xfrm>
            <a:grpFill/>
          </p:grpSpPr>
          <p:sp>
            <p:nvSpPr>
              <p:cNvPr id="117" name="Forma livre 11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0" name="Forma livre 159"/>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3" name="Forma livre 16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5" name="Forma livre 16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69" name="Forma livre 16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0" name="Forma livre 16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71" name="Grupo 170"/>
          <p:cNvGrpSpPr/>
          <p:nvPr/>
        </p:nvGrpSpPr>
        <p:grpSpPr>
          <a:xfrm rot="16200000" flipH="1">
            <a:off x="10718165" y="2877185"/>
            <a:ext cx="209550" cy="847725"/>
            <a:chOff x="1113892" y="857756"/>
            <a:chExt cx="294122" cy="1327094"/>
          </a:xfrm>
          <a:solidFill>
            <a:schemeClr val="bg1"/>
          </a:solidFill>
        </p:grpSpPr>
        <p:grpSp>
          <p:nvGrpSpPr>
            <p:cNvPr id="172" name="Grupo 171"/>
            <p:cNvGrpSpPr/>
            <p:nvPr/>
          </p:nvGrpSpPr>
          <p:grpSpPr>
            <a:xfrm>
              <a:off x="1116699" y="1116701"/>
              <a:ext cx="291315" cy="940474"/>
              <a:chOff x="1149067" y="472114"/>
              <a:chExt cx="404603" cy="986250"/>
            </a:xfrm>
            <a:grpFill/>
          </p:grpSpPr>
          <p:sp>
            <p:nvSpPr>
              <p:cNvPr id="173" name="Forma livre 17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4" name="Forma livre 17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5" name="Forma livre 174"/>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6" name="Forma livre 175"/>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77" name="Forma livre 17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0" name="Forma livre 17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81" name="Rectangle 142"/>
          <p:cNvSpPr>
            <a:spLocks noChangeArrowheads="1"/>
          </p:cNvSpPr>
          <p:nvPr/>
        </p:nvSpPr>
        <p:spPr bwMode="auto">
          <a:xfrm rot="21600000" flipH="1">
            <a:off x="9586624" y="3869194"/>
            <a:ext cx="649801"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D</a:t>
            </a:r>
            <a:r>
              <a:rPr lang="pt-BR" sz="2400" baseline="-25000" dirty="0"/>
              <a:t>1</a:t>
            </a:r>
            <a:endParaRPr lang="pt-BR" sz="2400" baseline="-25000" dirty="0"/>
          </a:p>
        </p:txBody>
      </p:sp>
      <p:sp>
        <p:nvSpPr>
          <p:cNvPr id="182" name="Rectangle 142"/>
          <p:cNvSpPr>
            <a:spLocks noChangeArrowheads="1"/>
          </p:cNvSpPr>
          <p:nvPr/>
        </p:nvSpPr>
        <p:spPr bwMode="auto">
          <a:xfrm rot="21600000" flipH="1">
            <a:off x="10621674" y="3866654"/>
            <a:ext cx="649801"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D</a:t>
            </a:r>
            <a:r>
              <a:rPr lang="pt-BR" sz="2400" baseline="-25000" dirty="0"/>
              <a:t>2</a:t>
            </a:r>
            <a:endParaRPr lang="pt-BR" sz="2400" baseline="-25000" dirty="0"/>
          </a:p>
        </p:txBody>
      </p:sp>
      <p:sp>
        <p:nvSpPr>
          <p:cNvPr id="184" name="CaixaDeTexto 47"/>
          <p:cNvSpPr txBox="1"/>
          <p:nvPr/>
        </p:nvSpPr>
        <p:spPr>
          <a:xfrm>
            <a:off x="10509799" y="2579013"/>
            <a:ext cx="37846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185" name="Grupo 184"/>
          <p:cNvGrpSpPr/>
          <p:nvPr/>
        </p:nvGrpSpPr>
        <p:grpSpPr>
          <a:xfrm rot="16200000" flipH="1">
            <a:off x="9497862" y="2691130"/>
            <a:ext cx="648000" cy="173990"/>
            <a:chOff x="4195522" y="3524056"/>
            <a:chExt cx="1119060" cy="255373"/>
          </a:xfrm>
        </p:grpSpPr>
        <p:cxnSp>
          <p:nvCxnSpPr>
            <p:cNvPr id="186"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7" name="Retângulo 18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8" name="Line 93"/>
          <p:cNvSpPr>
            <a:spLocks noChangeShapeType="1"/>
          </p:cNvSpPr>
          <p:nvPr/>
        </p:nvSpPr>
        <p:spPr bwMode="auto">
          <a:xfrm>
            <a:off x="9824689" y="3090587"/>
            <a:ext cx="504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9" name="Line 93"/>
          <p:cNvSpPr>
            <a:spLocks noChangeShapeType="1"/>
          </p:cNvSpPr>
          <p:nvPr/>
        </p:nvSpPr>
        <p:spPr bwMode="auto">
          <a:xfrm>
            <a:off x="9808814" y="2452412"/>
            <a:ext cx="504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Rectangle 142"/>
          <p:cNvSpPr>
            <a:spLocks noChangeArrowheads="1"/>
          </p:cNvSpPr>
          <p:nvPr/>
        </p:nvSpPr>
        <p:spPr bwMode="auto">
          <a:xfrm rot="21600000" flipH="1">
            <a:off x="9377045" y="2454275"/>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sp>
        <p:nvSpPr>
          <p:cNvPr id="191" name="Espaço Reservado para Conteúdo 2"/>
          <p:cNvSpPr txBox="1"/>
          <p:nvPr/>
        </p:nvSpPr>
        <p:spPr>
          <a:xfrm>
            <a:off x="367665" y="2764790"/>
            <a:ext cx="8162925" cy="324548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Diodos D</a:t>
            </a:r>
            <a:r>
              <a:rPr lang="pt-BR" sz="2400" b="1" baseline="-25000" dirty="0" smtClean="0">
                <a:solidFill>
                  <a:schemeClr val="tx1"/>
                </a:solidFill>
                <a:latin typeface="Comic Sans MS" panose="030F0702030302020204" pitchFamily="66" charset="0"/>
                <a:cs typeface="Comic Sans MS" panose="030F0702030302020204" pitchFamily="66" charset="0"/>
              </a:rPr>
              <a:t>1 </a:t>
            </a:r>
            <a:r>
              <a:rPr lang="pt-BR" sz="2400" b="1" dirty="0" smtClean="0">
                <a:solidFill>
                  <a:schemeClr val="tx1"/>
                </a:solidFill>
                <a:latin typeface="Comic Sans MS" panose="030F0702030302020204" pitchFamily="66" charset="0"/>
                <a:cs typeface="Comic Sans MS" panose="030F0702030302020204" pitchFamily="66" charset="0"/>
              </a:rPr>
              <a:t> e D</a:t>
            </a:r>
            <a:r>
              <a:rPr lang="pt-BR" sz="2400" b="1" baseline="-25000" dirty="0" smtClean="0">
                <a:solidFill>
                  <a:schemeClr val="tx1"/>
                </a:solidFill>
                <a:latin typeface="Comic Sans MS" panose="030F0702030302020204" pitchFamily="66" charset="0"/>
                <a:cs typeface="Comic Sans MS" panose="030F0702030302020204" pitchFamily="66" charset="0"/>
              </a:rPr>
              <a:t>2</a:t>
            </a:r>
            <a:r>
              <a:rPr lang="pt-BR" sz="2400" b="1" dirty="0" smtClean="0">
                <a:solidFill>
                  <a:schemeClr val="tx1"/>
                </a:solidFill>
                <a:latin typeface="Comic Sans MS" panose="030F0702030302020204" pitchFamily="66" charset="0"/>
                <a:cs typeface="Comic Sans MS" panose="030F0702030302020204" pitchFamily="66" charset="0"/>
              </a:rPr>
              <a:t>: funcionam reversos e o papel deles operar como capacitores controlados por tensão. O valor da capacitancia depende da tensão V</a:t>
            </a:r>
            <a:r>
              <a:rPr lang="pt-BR" sz="2400" b="1" baseline="-25000" dirty="0" smtClean="0">
                <a:solidFill>
                  <a:schemeClr val="tx1"/>
                </a:solidFill>
                <a:latin typeface="Comic Sans MS" panose="030F0702030302020204" pitchFamily="66" charset="0"/>
                <a:cs typeface="Comic Sans MS" panose="030F0702030302020204" pitchFamily="66" charset="0"/>
              </a:rPr>
              <a:t>C</a:t>
            </a:r>
            <a:r>
              <a:rPr lang="pt-BR" sz="2400" b="1" dirty="0" smtClean="0">
                <a:solidFill>
                  <a:schemeClr val="tx1"/>
                </a:solidFill>
                <a:latin typeface="Comic Sans MS" panose="030F0702030302020204" pitchFamily="66" charset="0"/>
                <a:cs typeface="Comic Sans MS" panose="030F0702030302020204" pitchFamily="66" charset="0"/>
              </a:rPr>
              <a:t> e desta forma podemos ajustar a frequencia de oscilação</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i</a:t>
            </a:r>
            <a:r>
              <a:rPr lang="pt-BR" sz="2400" b="1" dirty="0" smtClean="0">
                <a:solidFill>
                  <a:schemeClr val="tx1"/>
                </a:solidFill>
                <a:latin typeface="Comic Sans MS" panose="030F0702030302020204" pitchFamily="66" charset="0"/>
                <a:cs typeface="Comic Sans MS" panose="030F0702030302020204" pitchFamily="66" charset="0"/>
              </a:rPr>
              <a:t> é a impedancia interna da fonte de corrente</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os indutores integrados são os maiores componentes do circuito</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M</a:t>
            </a:r>
            <a:r>
              <a:rPr lang="pt-BR" sz="2400" b="1" baseline="-25000" dirty="0" smtClean="0">
                <a:solidFill>
                  <a:schemeClr val="tx1"/>
                </a:solidFill>
                <a:latin typeface="Comic Sans MS" panose="030F0702030302020204" pitchFamily="66" charset="0"/>
                <a:cs typeface="Comic Sans MS" panose="030F0702030302020204" pitchFamily="66" charset="0"/>
              </a:rPr>
              <a:t>n1</a:t>
            </a:r>
            <a:r>
              <a:rPr lang="pt-BR" sz="2400" b="1" dirty="0" smtClean="0">
                <a:solidFill>
                  <a:schemeClr val="tx1"/>
                </a:solidFill>
                <a:latin typeface="Comic Sans MS" panose="030F0702030302020204" pitchFamily="66" charset="0"/>
                <a:cs typeface="Comic Sans MS" panose="030F0702030302020204" pitchFamily="66" charset="0"/>
              </a:rPr>
              <a:t> e M</a:t>
            </a:r>
            <a:r>
              <a:rPr lang="pt-BR" sz="2400" b="1" baseline="-25000" dirty="0" smtClean="0">
                <a:solidFill>
                  <a:schemeClr val="tx1"/>
                </a:solidFill>
                <a:latin typeface="Comic Sans MS" panose="030F0702030302020204" pitchFamily="66" charset="0"/>
                <a:cs typeface="Comic Sans MS" panose="030F0702030302020204" pitchFamily="66" charset="0"/>
              </a:rPr>
              <a:t>n2</a:t>
            </a:r>
            <a:r>
              <a:rPr lang="pt-BR" sz="2400" b="1" dirty="0" smtClean="0">
                <a:solidFill>
                  <a:schemeClr val="tx1"/>
                </a:solidFill>
                <a:latin typeface="Comic Sans MS" panose="030F0702030302020204" pitchFamily="66" charset="0"/>
                <a:cs typeface="Comic Sans MS" panose="030F0702030302020204" pitchFamily="66" charset="0"/>
              </a:rPr>
              <a:t> devem ser iguais</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92" name="Rectangle 142"/>
          <p:cNvSpPr>
            <a:spLocks noChangeArrowheads="1"/>
          </p:cNvSpPr>
          <p:nvPr/>
        </p:nvSpPr>
        <p:spPr bwMode="auto">
          <a:xfrm rot="21600000" flipH="1">
            <a:off x="9496425" y="337058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193" name="Rectangle 142"/>
          <p:cNvSpPr>
            <a:spLocks noChangeArrowheads="1"/>
          </p:cNvSpPr>
          <p:nvPr/>
        </p:nvSpPr>
        <p:spPr bwMode="auto">
          <a:xfrm rot="21600000" flipH="1">
            <a:off x="10835640" y="331089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194" name="Conector Reto 37"/>
          <p:cNvCxnSpPr/>
          <p:nvPr/>
        </p:nvCxnSpPr>
        <p:spPr>
          <a:xfrm>
            <a:off x="10179119" y="38688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37"/>
          <p:cNvCxnSpPr/>
          <p:nvPr/>
        </p:nvCxnSpPr>
        <p:spPr>
          <a:xfrm>
            <a:off x="10101649" y="61224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Conector Reto 37"/>
          <p:cNvCxnSpPr/>
          <p:nvPr/>
        </p:nvCxnSpPr>
        <p:spPr>
          <a:xfrm>
            <a:off x="10179119" y="32941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62468" name="Picture 2" descr="oscilador">
            <a:hlinkClick r:id=""/>
          </p:cNvPr>
          <p:cNvPicPr>
            <a:picLocks noChangeAspect="1"/>
          </p:cNvPicPr>
          <p:nvPr/>
        </p:nvPicPr>
        <p:blipFill>
          <a:blip r:embed="rId1"/>
          <a:stretch>
            <a:fillRect/>
          </a:stretch>
        </p:blipFill>
        <p:spPr>
          <a:xfrm>
            <a:off x="1304290" y="744855"/>
            <a:ext cx="5586413" cy="5367338"/>
          </a:xfrm>
          <a:prstGeom prst="rect">
            <a:avLst/>
          </a:prstGeom>
          <a:noFill/>
          <a:ln w="9525" cap="flat" cmpd="sng">
            <a:solidFill>
              <a:srgbClr val="FFFF00"/>
            </a:solidFill>
            <a:prstDash val="solid"/>
            <a:miter/>
            <a:headEnd type="none" w="med" len="med"/>
            <a:tailEnd type="none" w="med" len="med"/>
          </a:ln>
        </p:spPr>
      </p:pic>
      <p:sp>
        <p:nvSpPr>
          <p:cNvPr id="62469" name="Line 3"/>
          <p:cNvSpPr/>
          <p:nvPr/>
        </p:nvSpPr>
        <p:spPr>
          <a:xfrm flipH="1">
            <a:off x="7263765" y="908368"/>
            <a:ext cx="1588" cy="5046662"/>
          </a:xfrm>
          <a:prstGeom prst="line">
            <a:avLst/>
          </a:prstGeom>
          <a:ln w="38100" cap="flat" cmpd="sng">
            <a:solidFill>
              <a:srgbClr val="DA0F03"/>
            </a:solidFill>
            <a:prstDash val="solid"/>
            <a:headEnd type="triangle" w="sm" len="med"/>
            <a:tailEnd type="triangle" w="sm" len="med"/>
          </a:ln>
        </p:spPr>
      </p:sp>
      <p:sp>
        <p:nvSpPr>
          <p:cNvPr id="62470" name="Line 4"/>
          <p:cNvSpPr/>
          <p:nvPr/>
        </p:nvSpPr>
        <p:spPr>
          <a:xfrm>
            <a:off x="1464628" y="6207443"/>
            <a:ext cx="5230812" cy="0"/>
          </a:xfrm>
          <a:prstGeom prst="line">
            <a:avLst/>
          </a:prstGeom>
          <a:ln w="38100" cap="flat" cmpd="sng">
            <a:solidFill>
              <a:srgbClr val="DA0F03"/>
            </a:solidFill>
            <a:prstDash val="solid"/>
            <a:headEnd type="triangle" w="sm" len="med"/>
            <a:tailEnd type="triangle" w="sm" len="med"/>
          </a:ln>
        </p:spPr>
      </p:sp>
      <p:sp>
        <p:nvSpPr>
          <p:cNvPr id="131077" name="Text Box 5"/>
          <p:cNvSpPr txBox="1">
            <a:spLocks noChangeArrowheads="1"/>
          </p:cNvSpPr>
          <p:nvPr/>
        </p:nvSpPr>
        <p:spPr bwMode="auto">
          <a:xfrm>
            <a:off x="7471728" y="2994343"/>
            <a:ext cx="1120775" cy="396875"/>
          </a:xfrm>
          <a:prstGeom prst="rect">
            <a:avLst/>
          </a:prstGeom>
          <a:noFill/>
          <a:ln w="19050">
            <a:noFill/>
            <a:miter lim="800000"/>
          </a:ln>
          <a:effectLst/>
        </p:spPr>
        <p:txBody>
          <a:bodyPr wrap="none">
            <a:spAutoFit/>
          </a:bodyPr>
          <a:p>
            <a:pPr marR="0" defTabSz="914400">
              <a:buClrTx/>
              <a:buSzTx/>
              <a:buFontTx/>
              <a:buNone/>
              <a:defRPr/>
            </a:pPr>
            <a:r>
              <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rPr>
              <a:t>1350</a:t>
            </a:r>
            <a:r>
              <a:rPr kumimoji="0" lang="pt-BR" sz="2000" b="1" kern="1200" cap="none" spc="0" normalizeH="0" baseline="0" noProof="0">
                <a:effectLst>
                  <a:outerShdw blurRad="38100" dist="38100" dir="2700000" algn="tl">
                    <a:srgbClr val="C0C0C0"/>
                  </a:outerShdw>
                </a:effectLst>
                <a:latin typeface="Symbol" panose="05050102010706020507" pitchFamily="18" charset="2"/>
                <a:ea typeface="+mn-ea"/>
                <a:cs typeface="+mn-cs"/>
              </a:rPr>
              <a:t>m</a:t>
            </a:r>
            <a:r>
              <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rPr>
              <a:t>m</a:t>
            </a:r>
            <a:endPar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endParaRPr>
          </a:p>
        </p:txBody>
      </p:sp>
      <p:sp>
        <p:nvSpPr>
          <p:cNvPr id="131078" name="Text Box 6"/>
          <p:cNvSpPr txBox="1">
            <a:spLocks noChangeArrowheads="1"/>
          </p:cNvSpPr>
          <p:nvPr/>
        </p:nvSpPr>
        <p:spPr bwMode="auto">
          <a:xfrm>
            <a:off x="3433128" y="6329680"/>
            <a:ext cx="1120775" cy="396875"/>
          </a:xfrm>
          <a:prstGeom prst="rect">
            <a:avLst/>
          </a:prstGeom>
          <a:noFill/>
          <a:ln w="19050">
            <a:noFill/>
            <a:miter lim="800000"/>
          </a:ln>
          <a:effectLst/>
        </p:spPr>
        <p:txBody>
          <a:bodyPr wrap="none">
            <a:spAutoFit/>
          </a:bodyPr>
          <a:p>
            <a:pPr marR="0" defTabSz="914400">
              <a:buClrTx/>
              <a:buSzTx/>
              <a:buFontTx/>
              <a:buNone/>
              <a:defRPr/>
            </a:pPr>
            <a:r>
              <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rPr>
              <a:t>1250</a:t>
            </a:r>
            <a:r>
              <a:rPr kumimoji="0" lang="pt-BR" sz="2000" b="1" kern="1200" cap="none" spc="0" normalizeH="0" baseline="0" noProof="0">
                <a:effectLst>
                  <a:outerShdw blurRad="38100" dist="38100" dir="2700000" algn="tl">
                    <a:srgbClr val="C0C0C0"/>
                  </a:outerShdw>
                </a:effectLst>
                <a:latin typeface="Symbol" panose="05050102010706020507" pitchFamily="18" charset="2"/>
                <a:ea typeface="+mn-ea"/>
                <a:cs typeface="+mn-cs"/>
              </a:rPr>
              <a:t>m</a:t>
            </a:r>
            <a:r>
              <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rPr>
              <a:t>m</a:t>
            </a:r>
            <a:endPar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endParaRPr>
          </a:p>
        </p:txBody>
      </p:sp>
      <p:sp>
        <p:nvSpPr>
          <p:cNvPr id="131080" name="Text Box 8">
            <a:hlinkClick r:id=""/>
          </p:cNvPr>
          <p:cNvSpPr txBox="1">
            <a:spLocks noChangeArrowheads="1"/>
          </p:cNvSpPr>
          <p:nvPr/>
        </p:nvSpPr>
        <p:spPr bwMode="auto">
          <a:xfrm>
            <a:off x="8783320" y="1289368"/>
            <a:ext cx="2397125" cy="660400"/>
          </a:xfrm>
          <a:prstGeom prst="rect">
            <a:avLst/>
          </a:prstGeom>
          <a:solidFill>
            <a:schemeClr val="hlink"/>
          </a:solidFill>
          <a:ln w="19050">
            <a:solidFill>
              <a:schemeClr val="tx1"/>
            </a:solidFill>
            <a:miter lim="800000"/>
          </a:ln>
          <a:effectLst>
            <a:outerShdw dist="107763" dir="13500000" algn="ctr" rotWithShape="0">
              <a:srgbClr val="808080"/>
            </a:outerShdw>
          </a:effectLst>
        </p:spPr>
        <p:txBody>
          <a:bodyPr>
            <a:spAutoFit/>
          </a:bodyPr>
          <a:p>
            <a:pPr marR="0" defTabSz="914400">
              <a:buClrTx/>
              <a:buSzTx/>
              <a:buFontTx/>
              <a:buNone/>
              <a:defRPr/>
            </a:pPr>
            <a:r>
              <a:rPr kumimoji="0" lang="pt-BR" sz="3600" b="1" kern="1200" cap="none" spc="0" normalizeH="0" baseline="0" noProof="0">
                <a:effectLst>
                  <a:outerShdw blurRad="38100" dist="38100" dir="2700000" algn="tl">
                    <a:srgbClr val="FFFFFF"/>
                  </a:outerShdw>
                </a:effectLst>
                <a:latin typeface="Arial" panose="020B0604020202020204" pitchFamily="34" charset="0"/>
                <a:ea typeface="+mn-ea"/>
                <a:cs typeface="+mn-cs"/>
              </a:rPr>
              <a:t>Oscilador</a:t>
            </a:r>
            <a:endParaRPr kumimoji="0" lang="pt-BR" sz="3600" b="1" kern="1200" cap="none" spc="0" normalizeH="0" baseline="0" noProof="0">
              <a:effectLst>
                <a:outerShdw blurRad="38100" dist="38100" dir="2700000" algn="tl">
                  <a:srgbClr val="FFFFFF"/>
                </a:outerShdw>
              </a:effectLst>
              <a:latin typeface="Arial" panose="020B0604020202020204" pitchFamily="34" charset="0"/>
              <a:ea typeface="+mn-ea"/>
              <a:cs typeface="+mn-cs"/>
            </a:endParaRPr>
          </a:p>
        </p:txBody>
      </p:sp>
      <p:sp>
        <p:nvSpPr>
          <p:cNvPr id="131081" name="Text Box 9"/>
          <p:cNvSpPr txBox="1">
            <a:spLocks noChangeArrowheads="1"/>
          </p:cNvSpPr>
          <p:nvPr/>
        </p:nvSpPr>
        <p:spPr bwMode="auto">
          <a:xfrm>
            <a:off x="8347393" y="4836478"/>
            <a:ext cx="2222500" cy="593725"/>
          </a:xfrm>
          <a:prstGeom prst="rect">
            <a:avLst/>
          </a:prstGeom>
          <a:solidFill>
            <a:schemeClr val="hlink"/>
          </a:solidFill>
          <a:ln w="12700">
            <a:solidFill>
              <a:schemeClr val="tx1"/>
            </a:solidFill>
            <a:miter lim="800000"/>
            <a:headEnd type="none" w="sm" len="sm"/>
            <a:tailEnd type="none" w="sm" len="sm"/>
          </a:ln>
          <a:effectLst>
            <a:outerShdw dist="107763" dir="13500000" algn="ctr" rotWithShape="0">
              <a:schemeClr val="bg2"/>
            </a:outerShdw>
          </a:effectLst>
        </p:spPr>
        <p:txBody>
          <a:bodyPr>
            <a:spAutoFit/>
          </a:bodyPr>
          <a:p>
            <a:pPr marR="0" algn="ctr" defTabSz="914400">
              <a:buClrTx/>
              <a:buSzTx/>
              <a:buFontTx/>
              <a:buNone/>
              <a:defRPr/>
            </a:pPr>
            <a:r>
              <a:rPr kumimoji="0" lang="pt-BR" sz="2400" b="1" kern="1200" cap="none" spc="0" normalizeH="0" baseline="-25000" noProof="0">
                <a:latin typeface="Arial" panose="020B0604020202020204" pitchFamily="34" charset="0"/>
                <a:ea typeface="+mn-ea"/>
                <a:cs typeface="+mn-cs"/>
              </a:rPr>
              <a:t>tecnologia CMOS 0,35</a:t>
            </a:r>
            <a:r>
              <a:rPr kumimoji="0" lang="pt-BR" sz="2400" b="1" kern="1200" cap="none" spc="0" normalizeH="0" baseline="-25000" noProof="0">
                <a:latin typeface="Symbol" panose="05050102010706020507" pitchFamily="18" charset="2"/>
                <a:ea typeface="+mn-ea"/>
                <a:cs typeface="+mn-cs"/>
              </a:rPr>
              <a:t>m</a:t>
            </a:r>
            <a:r>
              <a:rPr kumimoji="0" lang="pt-BR" sz="2400" b="1" kern="1200" cap="none" spc="0" normalizeH="0" baseline="-25000" noProof="0">
                <a:latin typeface="Arial" panose="020B0604020202020204" pitchFamily="34" charset="0"/>
                <a:ea typeface="+mn-ea"/>
                <a:cs typeface="+mn-cs"/>
              </a:rPr>
              <a:t>m</a:t>
            </a:r>
            <a:endParaRPr kumimoji="0" lang="pt-BR" sz="2400" b="1" kern="1200" cap="none" spc="0" normalizeH="0" baseline="-25000" noProof="0">
              <a:latin typeface="Arial" panose="020B0604020202020204" pitchFamily="34" charset="0"/>
              <a:ea typeface="+mn-ea"/>
              <a:cs typeface="+mn-cs"/>
            </a:endParaRPr>
          </a:p>
        </p:txBody>
      </p:sp>
    </p:spTree>
  </p:cSld>
  <p:clrMapOvr>
    <a:masterClrMapping/>
  </p:clrMapOvr>
</p:sld>
</file>

<file path=ppt/slides/slide1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14782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Veja que aqui não são usadas capacitancias externas. Assim, as capacitancias dos transistores são importante</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8" name="CaixaDeTexto 47"/>
          <p:cNvSpPr txBox="1"/>
          <p:nvPr/>
        </p:nvSpPr>
        <p:spPr>
          <a:xfrm>
            <a:off x="817794" y="39360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3" name="Conector Reto 37"/>
          <p:cNvCxnSpPr/>
          <p:nvPr/>
        </p:nvCxnSpPr>
        <p:spPr>
          <a:xfrm>
            <a:off x="2321629" y="60056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49"/>
          <p:cNvCxnSpPr/>
          <p:nvPr/>
        </p:nvCxnSpPr>
        <p:spPr>
          <a:xfrm>
            <a:off x="1487270" y="57290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DeTexto 47"/>
          <p:cNvSpPr txBox="1"/>
          <p:nvPr/>
        </p:nvSpPr>
        <p:spPr>
          <a:xfrm>
            <a:off x="2530389" y="1937028"/>
            <a:ext cx="61849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DD</a:t>
            </a:r>
            <a:endParaRPr lang="pt-BR" sz="2000" i="1" baseline="-25000" dirty="0" smtClean="0">
              <a:latin typeface="Century Schoolbook" panose="02040604050505020304" pitchFamily="18" charset="0"/>
              <a:ea typeface="Cambria Math" panose="02040503050406030204" pitchFamily="18" charset="0"/>
            </a:endParaRPr>
          </a:p>
        </p:txBody>
      </p:sp>
      <p:sp>
        <p:nvSpPr>
          <p:cNvPr id="38" name="CaixaDeTexto 47"/>
          <p:cNvSpPr txBox="1"/>
          <p:nvPr/>
        </p:nvSpPr>
        <p:spPr>
          <a:xfrm flipH="1">
            <a:off x="3396615" y="398018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cxnSp>
        <p:nvCxnSpPr>
          <p:cNvPr id="40" name="Conector Reto 39"/>
          <p:cNvCxnSpPr/>
          <p:nvPr/>
        </p:nvCxnSpPr>
        <p:spPr>
          <a:xfrm rot="5400000" flipH="1">
            <a:off x="1963707" y="2670523"/>
            <a:ext cx="1044000"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372360" y="5733415"/>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flipH="1">
            <a:off x="2408555" y="3944620"/>
            <a:ext cx="4813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C</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53" name="Conector Reto 21"/>
          <p:cNvCxnSpPr/>
          <p:nvPr/>
        </p:nvCxnSpPr>
        <p:spPr>
          <a:xfrm rot="5400000">
            <a:off x="2315037" y="5865033"/>
            <a:ext cx="28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2313305" y="2406015"/>
            <a:ext cx="330200" cy="418465"/>
            <a:chOff x="7555792" y="2647951"/>
            <a:chExt cx="387626" cy="552342"/>
          </a:xfrm>
          <a:solidFill>
            <a:srgbClr val="00B0F0">
              <a:alpha val="97000"/>
            </a:srgbClr>
          </a:solidFill>
        </p:grpSpPr>
        <p:sp>
          <p:nvSpPr>
            <p:cNvPr id="57" name="Elipse 5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2" name="Grupo 71"/>
          <p:cNvGrpSpPr/>
          <p:nvPr/>
        </p:nvGrpSpPr>
        <p:grpSpPr>
          <a:xfrm rot="5400000" flipH="1">
            <a:off x="325473" y="3840806"/>
            <a:ext cx="2541355" cy="1212533"/>
            <a:chOff x="7344" y="6856"/>
            <a:chExt cx="3263" cy="1504"/>
          </a:xfrm>
        </p:grpSpPr>
        <p:sp>
          <p:nvSpPr>
            <p:cNvPr id="107" name="Line 56"/>
            <p:cNvSpPr>
              <a:spLocks noChangeShapeType="1"/>
            </p:cNvSpPr>
            <p:nvPr/>
          </p:nvSpPr>
          <p:spPr bwMode="auto">
            <a:xfrm rot="5400000" flipH="1">
              <a:off x="9658" y="6765"/>
              <a:ext cx="2" cy="1895"/>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3" name="Group 147"/>
            <p:cNvGrpSpPr/>
            <p:nvPr/>
          </p:nvGrpSpPr>
          <p:grpSpPr bwMode="auto">
            <a:xfrm rot="5400000">
              <a:off x="7988" y="6943"/>
              <a:ext cx="854" cy="680"/>
              <a:chOff x="2809" y="2568"/>
              <a:chExt cx="342" cy="272"/>
            </a:xfrm>
          </p:grpSpPr>
          <p:sp>
            <p:nvSpPr>
              <p:cNvPr id="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85" name="Conector Reto 84"/>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rot="16200000">
            <a:off x="2205586" y="4002853"/>
            <a:ext cx="2541355" cy="888438"/>
            <a:chOff x="7344" y="7258"/>
            <a:chExt cx="3263" cy="1102"/>
          </a:xfrm>
        </p:grpSpPr>
        <p:sp>
          <p:nvSpPr>
            <p:cNvPr id="87" name="Line 56"/>
            <p:cNvSpPr>
              <a:spLocks noChangeShapeType="1"/>
            </p:cNvSpPr>
            <p:nvPr/>
          </p:nvSpPr>
          <p:spPr bwMode="auto">
            <a:xfrm rot="5400000" flipH="1">
              <a:off x="9681" y="6788"/>
              <a:ext cx="2" cy="1849"/>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88" name="Group 147"/>
            <p:cNvGrpSpPr/>
            <p:nvPr/>
          </p:nvGrpSpPr>
          <p:grpSpPr bwMode="auto">
            <a:xfrm rot="5400000">
              <a:off x="8189" y="7144"/>
              <a:ext cx="452" cy="680"/>
              <a:chOff x="2970" y="2568"/>
              <a:chExt cx="181" cy="272"/>
            </a:xfrm>
          </p:grpSpPr>
          <p:sp>
            <p:nvSpPr>
              <p:cNvPr id="8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3"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94" name="Conector Reto 93"/>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5" name="Line 93"/>
          <p:cNvSpPr>
            <a:spLocks noChangeShapeType="1"/>
          </p:cNvSpPr>
          <p:nvPr/>
        </p:nvSpPr>
        <p:spPr bwMode="auto">
          <a:xfrm>
            <a:off x="2708244" y="486414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93"/>
          <p:cNvSpPr>
            <a:spLocks noChangeShapeType="1"/>
          </p:cNvSpPr>
          <p:nvPr/>
        </p:nvSpPr>
        <p:spPr bwMode="auto">
          <a:xfrm>
            <a:off x="1514444" y="421009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a:off x="3076544" y="421009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98" name="Conector Reto 97"/>
          <p:cNvCxnSpPr/>
          <p:nvPr/>
        </p:nvCxnSpPr>
        <p:spPr>
          <a:xfrm flipH="1" flipV="1">
            <a:off x="1831340" y="4206240"/>
            <a:ext cx="876935" cy="6673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V="1">
            <a:off x="2202180" y="4202430"/>
            <a:ext cx="869950" cy="66167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 name="Grupo 99"/>
          <p:cNvGrpSpPr/>
          <p:nvPr/>
        </p:nvGrpSpPr>
        <p:grpSpPr>
          <a:xfrm rot="0">
            <a:off x="1914525" y="3557905"/>
            <a:ext cx="482600" cy="386715"/>
            <a:chOff x="2587" y="5946"/>
            <a:chExt cx="4283" cy="2118"/>
          </a:xfrm>
        </p:grpSpPr>
        <p:cxnSp>
          <p:nvCxnSpPr>
            <p:cNvPr id="102" name="Conector Reto 101"/>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Triângulo isósceles 10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4" name="Conector Reto 10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 name="Grupo 104"/>
          <p:cNvGrpSpPr/>
          <p:nvPr/>
        </p:nvGrpSpPr>
        <p:grpSpPr>
          <a:xfrm rot="0" flipH="1">
            <a:off x="2545715" y="3556666"/>
            <a:ext cx="482600" cy="386715"/>
            <a:chOff x="2587" y="5894"/>
            <a:chExt cx="4283" cy="2118"/>
          </a:xfrm>
        </p:grpSpPr>
        <p:cxnSp>
          <p:nvCxnSpPr>
            <p:cNvPr id="106" name="Conector Reto 105"/>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Triângulo isósceles 107"/>
            <p:cNvSpPr/>
            <p:nvPr/>
          </p:nvSpPr>
          <p:spPr>
            <a:xfrm rot="16200000">
              <a:off x="3788" y="6144"/>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9" name="Conector Reto 10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 name="Conector Reto 21"/>
          <p:cNvCxnSpPr/>
          <p:nvPr/>
        </p:nvCxnSpPr>
        <p:spPr>
          <a:xfrm rot="5400000">
            <a:off x="2288342" y="3950533"/>
            <a:ext cx="396000" cy="0"/>
          </a:xfrm>
          <a:prstGeom prst="line">
            <a:avLst/>
          </a:prstGeom>
          <a:ln w="25400">
            <a:solidFill>
              <a:schemeClr val="tx1"/>
            </a:solidFill>
            <a:headEnd type="diamond"/>
            <a:tailEnd type="none"/>
          </a:ln>
        </p:spPr>
        <p:style>
          <a:lnRef idx="1">
            <a:schemeClr val="accent1"/>
          </a:lnRef>
          <a:fillRef idx="0">
            <a:schemeClr val="accent1"/>
          </a:fillRef>
          <a:effectRef idx="0">
            <a:schemeClr val="accent1"/>
          </a:effectRef>
          <a:fontRef idx="minor">
            <a:schemeClr val="tx1"/>
          </a:fontRef>
        </p:style>
      </p:cxnSp>
      <p:sp>
        <p:nvSpPr>
          <p:cNvPr id="113" name="Line 93"/>
          <p:cNvSpPr>
            <a:spLocks noChangeShapeType="1"/>
          </p:cNvSpPr>
          <p:nvPr/>
        </p:nvSpPr>
        <p:spPr bwMode="auto">
          <a:xfrm>
            <a:off x="3014949" y="3752257"/>
            <a:ext cx="396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93"/>
          <p:cNvSpPr>
            <a:spLocks noChangeShapeType="1"/>
          </p:cNvSpPr>
          <p:nvPr/>
        </p:nvSpPr>
        <p:spPr bwMode="auto">
          <a:xfrm>
            <a:off x="1518254" y="3752257"/>
            <a:ext cx="396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nvGrpSpPr>
          <p:cNvPr id="115" name="Grupo 114"/>
          <p:cNvGrpSpPr/>
          <p:nvPr/>
        </p:nvGrpSpPr>
        <p:grpSpPr>
          <a:xfrm rot="16200000" flipH="1">
            <a:off x="1810385" y="2777490"/>
            <a:ext cx="234315" cy="847725"/>
            <a:chOff x="1113892" y="857756"/>
            <a:chExt cx="294122" cy="1327094"/>
          </a:xfrm>
          <a:solidFill>
            <a:schemeClr val="bg1"/>
          </a:solidFill>
        </p:grpSpPr>
        <p:grpSp>
          <p:nvGrpSpPr>
            <p:cNvPr id="116" name="Grupo 115"/>
            <p:cNvGrpSpPr/>
            <p:nvPr/>
          </p:nvGrpSpPr>
          <p:grpSpPr>
            <a:xfrm>
              <a:off x="1116699" y="1116701"/>
              <a:ext cx="291315" cy="940474"/>
              <a:chOff x="1149067" y="472114"/>
              <a:chExt cx="404603" cy="986250"/>
            </a:xfrm>
            <a:grpFill/>
          </p:grpSpPr>
          <p:sp>
            <p:nvSpPr>
              <p:cNvPr id="117" name="Forma livre 11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0" name="Forma livre 159"/>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3" name="Forma livre 16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5" name="Forma livre 16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69" name="Forma livre 16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0" name="Forma livre 16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71" name="Grupo 170"/>
          <p:cNvGrpSpPr/>
          <p:nvPr/>
        </p:nvGrpSpPr>
        <p:grpSpPr>
          <a:xfrm rot="16200000" flipH="1">
            <a:off x="2890520" y="2760345"/>
            <a:ext cx="209550" cy="847725"/>
            <a:chOff x="1113892" y="857756"/>
            <a:chExt cx="294122" cy="1327094"/>
          </a:xfrm>
          <a:solidFill>
            <a:schemeClr val="bg1"/>
          </a:solidFill>
        </p:grpSpPr>
        <p:grpSp>
          <p:nvGrpSpPr>
            <p:cNvPr id="172" name="Grupo 171"/>
            <p:cNvGrpSpPr/>
            <p:nvPr/>
          </p:nvGrpSpPr>
          <p:grpSpPr>
            <a:xfrm>
              <a:off x="1116699" y="1116701"/>
              <a:ext cx="291315" cy="940474"/>
              <a:chOff x="1149067" y="472114"/>
              <a:chExt cx="404603" cy="986250"/>
            </a:xfrm>
            <a:grpFill/>
          </p:grpSpPr>
          <p:sp>
            <p:nvSpPr>
              <p:cNvPr id="173" name="Forma livre 17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4" name="Forma livre 17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5" name="Forma livre 174"/>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6" name="Forma livre 175"/>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77" name="Forma livre 17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0" name="Forma livre 17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81" name="Rectangle 142"/>
          <p:cNvSpPr>
            <a:spLocks noChangeArrowheads="1"/>
          </p:cNvSpPr>
          <p:nvPr/>
        </p:nvSpPr>
        <p:spPr bwMode="auto">
          <a:xfrm rot="21600000" flipH="1">
            <a:off x="1758979" y="3752354"/>
            <a:ext cx="649801"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D</a:t>
            </a:r>
            <a:r>
              <a:rPr lang="pt-BR" sz="2400" baseline="-25000" dirty="0"/>
              <a:t>1</a:t>
            </a:r>
            <a:endParaRPr lang="pt-BR" sz="2400" baseline="-25000" dirty="0"/>
          </a:p>
        </p:txBody>
      </p:sp>
      <p:sp>
        <p:nvSpPr>
          <p:cNvPr id="182" name="Rectangle 142"/>
          <p:cNvSpPr>
            <a:spLocks noChangeArrowheads="1"/>
          </p:cNvSpPr>
          <p:nvPr/>
        </p:nvSpPr>
        <p:spPr bwMode="auto">
          <a:xfrm rot="21600000" flipH="1">
            <a:off x="2794029" y="3749814"/>
            <a:ext cx="649801"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D</a:t>
            </a:r>
            <a:r>
              <a:rPr lang="pt-BR" sz="2400" baseline="-25000" dirty="0"/>
              <a:t>2</a:t>
            </a:r>
            <a:endParaRPr lang="pt-BR" sz="2400" baseline="-25000" dirty="0"/>
          </a:p>
        </p:txBody>
      </p:sp>
      <p:sp>
        <p:nvSpPr>
          <p:cNvPr id="184" name="CaixaDeTexto 47"/>
          <p:cNvSpPr txBox="1"/>
          <p:nvPr/>
        </p:nvSpPr>
        <p:spPr>
          <a:xfrm>
            <a:off x="2682154" y="2462173"/>
            <a:ext cx="37846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185" name="Grupo 184"/>
          <p:cNvGrpSpPr/>
          <p:nvPr/>
        </p:nvGrpSpPr>
        <p:grpSpPr>
          <a:xfrm rot="16200000" flipH="1">
            <a:off x="1670217" y="2574290"/>
            <a:ext cx="648000" cy="173990"/>
            <a:chOff x="4195522" y="3524056"/>
            <a:chExt cx="1119060" cy="255373"/>
          </a:xfrm>
        </p:grpSpPr>
        <p:cxnSp>
          <p:nvCxnSpPr>
            <p:cNvPr id="186"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7" name="Retângulo 18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8" name="Line 93"/>
          <p:cNvSpPr>
            <a:spLocks noChangeShapeType="1"/>
          </p:cNvSpPr>
          <p:nvPr/>
        </p:nvSpPr>
        <p:spPr bwMode="auto">
          <a:xfrm>
            <a:off x="1997044" y="2973747"/>
            <a:ext cx="504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9" name="Line 93"/>
          <p:cNvSpPr>
            <a:spLocks noChangeShapeType="1"/>
          </p:cNvSpPr>
          <p:nvPr/>
        </p:nvSpPr>
        <p:spPr bwMode="auto">
          <a:xfrm>
            <a:off x="1981169" y="2335572"/>
            <a:ext cx="504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Rectangle 142"/>
          <p:cNvSpPr>
            <a:spLocks noChangeArrowheads="1"/>
          </p:cNvSpPr>
          <p:nvPr/>
        </p:nvSpPr>
        <p:spPr bwMode="auto">
          <a:xfrm rot="21600000" flipH="1">
            <a:off x="1552575" y="2337435"/>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sp>
        <p:nvSpPr>
          <p:cNvPr id="192" name="Rectangle 142"/>
          <p:cNvSpPr>
            <a:spLocks noChangeArrowheads="1"/>
          </p:cNvSpPr>
          <p:nvPr/>
        </p:nvSpPr>
        <p:spPr bwMode="auto">
          <a:xfrm rot="21600000" flipH="1">
            <a:off x="1668780" y="325374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193" name="Rectangle 142"/>
          <p:cNvSpPr>
            <a:spLocks noChangeArrowheads="1"/>
          </p:cNvSpPr>
          <p:nvPr/>
        </p:nvSpPr>
        <p:spPr bwMode="auto">
          <a:xfrm rot="21600000" flipH="1">
            <a:off x="3007995" y="319405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194" name="Conector Reto 37"/>
          <p:cNvCxnSpPr/>
          <p:nvPr/>
        </p:nvCxnSpPr>
        <p:spPr>
          <a:xfrm>
            <a:off x="2351474" y="37520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37"/>
          <p:cNvCxnSpPr/>
          <p:nvPr/>
        </p:nvCxnSpPr>
        <p:spPr>
          <a:xfrm>
            <a:off x="2274004" y="60056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Conector Reto 37"/>
          <p:cNvCxnSpPr/>
          <p:nvPr/>
        </p:nvCxnSpPr>
        <p:spPr>
          <a:xfrm>
            <a:off x="2351474" y="31773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74"/>
          <p:cNvCxnSpPr/>
          <p:nvPr/>
        </p:nvCxnSpPr>
        <p:spPr>
          <a:xfrm>
            <a:off x="7133590" y="44786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flipH="1">
            <a:off x="8208010" y="483997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7123430" y="365442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0">
            <a:off x="6951980" y="3985260"/>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8" name="Conector Reto 127"/>
          <p:cNvCxnSpPr/>
          <p:nvPr/>
        </p:nvCxnSpPr>
        <p:spPr>
          <a:xfrm rot="16200000">
            <a:off x="7325980" y="2778775"/>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6436360" y="495617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2" name="Caixa de Texto 131"/>
              <p:cNvSpPr txBox="1"/>
              <p:nvPr/>
            </p:nvSpPr>
            <p:spPr>
              <a:xfrm>
                <a:off x="7036435" y="439356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7036435" y="4393565"/>
                <a:ext cx="1271905"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137" name="Grupo 136"/>
          <p:cNvGrpSpPr/>
          <p:nvPr/>
        </p:nvGrpSpPr>
        <p:grpSpPr>
          <a:xfrm rot="5400000" flipH="1">
            <a:off x="7531850" y="419480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8067675" y="52127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6434455" y="364871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7546340" y="390017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Straight Connector 178"/>
          <p:cNvCxnSpPr>
            <a:cxnSpLocks noChangeShapeType="1"/>
          </p:cNvCxnSpPr>
          <p:nvPr/>
        </p:nvCxnSpPr>
        <p:spPr bwMode="auto">
          <a:xfrm rot="16200000" flipV="1">
            <a:off x="8694532" y="201691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40" name="CaixaDeTexto 36"/>
          <p:cNvSpPr txBox="1"/>
          <p:nvPr/>
        </p:nvSpPr>
        <p:spPr>
          <a:xfrm>
            <a:off x="5657215" y="4942205"/>
            <a:ext cx="208915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D</a:t>
            </a:r>
            <a:r>
              <a:rPr lang="pt-BR" sz="2400" dirty="0" smtClean="0">
                <a:sym typeface="+mn-ea"/>
              </a:rPr>
              <a:t>+</a:t>
            </a:r>
            <a:r>
              <a:rPr lang="pt-BR" sz="2400" dirty="0" smtClean="0"/>
              <a:t>C</a:t>
            </a:r>
            <a:r>
              <a:rPr lang="pt-BR" sz="2400" baseline="-25000" dirty="0" smtClean="0"/>
              <a:t>GS</a:t>
            </a:r>
            <a:r>
              <a:rPr lang="pt-BR" sz="2400" dirty="0" smtClean="0"/>
              <a:t>+C</a:t>
            </a:r>
            <a:r>
              <a:rPr lang="pt-BR" sz="2400" baseline="-25000" dirty="0" smtClean="0"/>
              <a:t>GB</a:t>
            </a:r>
            <a:r>
              <a:rPr lang="pt-BR" sz="2400" dirty="0" smtClean="0"/>
              <a:t>+C</a:t>
            </a:r>
            <a:r>
              <a:rPr lang="pt-BR" sz="2400" baseline="-25000" dirty="0" smtClean="0"/>
              <a:t>DB</a:t>
            </a:r>
            <a:endParaRPr lang="pt-BR" sz="2400" baseline="-25000" dirty="0" smtClean="0"/>
          </a:p>
        </p:txBody>
      </p:sp>
      <p:grpSp>
        <p:nvGrpSpPr>
          <p:cNvPr id="142" name="Grupo 141"/>
          <p:cNvGrpSpPr/>
          <p:nvPr/>
        </p:nvGrpSpPr>
        <p:grpSpPr>
          <a:xfrm rot="5400000">
            <a:off x="5960745" y="4025265"/>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Elipse 24"/>
          <p:cNvSpPr/>
          <p:nvPr/>
        </p:nvSpPr>
        <p:spPr>
          <a:xfrm>
            <a:off x="8167014" y="3624272"/>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Elipse 26"/>
          <p:cNvSpPr/>
          <p:nvPr/>
        </p:nvSpPr>
        <p:spPr>
          <a:xfrm>
            <a:off x="8165744" y="490824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 name="Conector Reto 27"/>
          <p:cNvCxnSpPr/>
          <p:nvPr/>
        </p:nvCxnSpPr>
        <p:spPr>
          <a:xfrm flipH="1">
            <a:off x="6434455" y="460248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9" name="Caixa de Texto 28"/>
              <p:cNvSpPr txBox="1"/>
              <p:nvPr/>
            </p:nvSpPr>
            <p:spPr>
              <a:xfrm>
                <a:off x="6660515" y="319405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9" name="Caixa de Texto 28"/>
              <p:cNvSpPr txBox="1">
                <a:spLocks noRot="1" noChangeAspect="1" noMove="1" noResize="1" noEditPoints="1" noAdjustHandles="1" noChangeArrowheads="1" noChangeShapeType="1" noTextEdit="1"/>
              </p:cNvSpPr>
              <p:nvPr/>
            </p:nvSpPr>
            <p:spPr>
              <a:xfrm>
                <a:off x="6660515" y="319405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118" name="Grupo 117"/>
          <p:cNvGrpSpPr/>
          <p:nvPr/>
        </p:nvGrpSpPr>
        <p:grpSpPr>
          <a:xfrm flipH="1">
            <a:off x="8780780" y="3186430"/>
            <a:ext cx="2156460" cy="2038985"/>
            <a:chOff x="12349" y="7546"/>
            <a:chExt cx="3396" cy="3211"/>
          </a:xfrm>
        </p:grpSpPr>
        <p:cxnSp>
          <p:nvCxnSpPr>
            <p:cNvPr id="30" name="Conector Reto 74"/>
            <p:cNvCxnSpPr/>
            <p:nvPr/>
          </p:nvCxnSpPr>
          <p:spPr>
            <a:xfrm>
              <a:off x="13845" y="955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a:off x="15537" y="10193"/>
              <a:ext cx="0" cy="56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V="1">
              <a:off x="13829" y="8261"/>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3" name="Grupo 32"/>
            <p:cNvGrpSpPr/>
            <p:nvPr/>
          </p:nvGrpSpPr>
          <p:grpSpPr>
            <a:xfrm rot="0">
              <a:off x="13559" y="8782"/>
              <a:ext cx="574" cy="778"/>
              <a:chOff x="7555792" y="2647951"/>
              <a:chExt cx="387626" cy="552342"/>
            </a:xfrm>
            <a:solidFill>
              <a:srgbClr val="00B0F0">
                <a:alpha val="97000"/>
              </a:srgbClr>
            </a:solidFill>
          </p:grpSpPr>
          <p:sp>
            <p:nvSpPr>
              <p:cNvPr id="39" name="Elipse 3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14148" y="6882"/>
              <a:ext cx="0" cy="27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12747" y="1031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6" name="Caixa de Texto 45"/>
                <p:cNvSpPr txBox="1"/>
                <p:nvPr/>
              </p:nvSpPr>
              <p:spPr>
                <a:xfrm>
                  <a:off x="13692" y="9425"/>
                  <a:ext cx="2003"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13692" y="9425"/>
                  <a:ext cx="2003" cy="725"/>
                </a:xfrm>
                <a:prstGeom prst="rect">
                  <a:avLst/>
                </a:prstGeom>
                <a:blipFill rotWithShape="1">
                  <a:blip r:embed="rId3"/>
                </a:blipFill>
              </p:spPr>
              <p:txBody>
                <a:bodyPr/>
                <a:lstStyle/>
                <a:p>
                  <a:r>
                    <a:rPr lang="pt-BR" altLang="en-US">
                      <a:noFill/>
                    </a:rPr>
                    <a:t> </a:t>
                  </a:r>
                </a:p>
              </p:txBody>
            </p:sp>
          </mc:Fallback>
        </mc:AlternateContent>
        <p:grpSp>
          <p:nvGrpSpPr>
            <p:cNvPr id="48" name="Grupo 47"/>
            <p:cNvGrpSpPr/>
            <p:nvPr/>
          </p:nvGrpSpPr>
          <p:grpSpPr>
            <a:xfrm rot="5400000" flipH="1">
              <a:off x="14472" y="9112"/>
              <a:ext cx="2098" cy="348"/>
              <a:chOff x="3927661" y="3524056"/>
              <a:chExt cx="1490292" cy="255373"/>
            </a:xfrm>
          </p:grpSpPr>
          <p:cxnSp>
            <p:nvCxnSpPr>
              <p:cNvPr id="49"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4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51"/>
            <p:cNvCxnSpPr/>
            <p:nvPr/>
          </p:nvCxnSpPr>
          <p:spPr>
            <a:xfrm>
              <a:off x="15319" y="1075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12744" y="8252"/>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a:off x="14495" y="8729"/>
              <a:ext cx="97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a:off x="11998" y="8845"/>
              <a:ext cx="1462" cy="760"/>
              <a:chOff x="6583958" y="4229187"/>
              <a:chExt cx="756638" cy="371718"/>
            </a:xfrm>
          </p:grpSpPr>
          <p:cxnSp>
            <p:nvCxnSpPr>
              <p:cNvPr id="6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Elipse 80"/>
            <p:cNvSpPr/>
            <p:nvPr/>
          </p:nvSpPr>
          <p:spPr>
            <a:xfrm>
              <a:off x="15472" y="8214"/>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Elipse 81"/>
            <p:cNvSpPr/>
            <p:nvPr/>
          </p:nvSpPr>
          <p:spPr>
            <a:xfrm>
              <a:off x="15464" y="1022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3" name="Conector Reto 82"/>
            <p:cNvCxnSpPr/>
            <p:nvPr/>
          </p:nvCxnSpPr>
          <p:spPr>
            <a:xfrm flipH="1">
              <a:off x="12759" y="9754"/>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4" name="Caixa de Texto 83"/>
                <p:cNvSpPr txBox="1"/>
                <p:nvPr/>
              </p:nvSpPr>
              <p:spPr>
                <a:xfrm>
                  <a:off x="13178" y="7546"/>
                  <a:ext cx="856"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3178" y="7546"/>
                  <a:ext cx="856" cy="725"/>
                </a:xfrm>
                <a:prstGeom prst="rect">
                  <a:avLst/>
                </a:prstGeom>
                <a:blipFill rotWithShape="1">
                  <a:blip r:embed="rId4"/>
                </a:blipFill>
              </p:spPr>
              <p:txBody>
                <a:bodyPr/>
                <a:lstStyle/>
                <a:p>
                  <a:r>
                    <a:rPr lang="pt-BR" altLang="en-US">
                      <a:noFill/>
                    </a:rPr>
                    <a:t> </a:t>
                  </a:r>
                </a:p>
              </p:txBody>
            </p:sp>
          </mc:Fallback>
        </mc:AlternateContent>
      </p:grpSp>
      <p:grpSp>
        <p:nvGrpSpPr>
          <p:cNvPr id="119" name="Grupo 118"/>
          <p:cNvGrpSpPr/>
          <p:nvPr/>
        </p:nvGrpSpPr>
        <p:grpSpPr>
          <a:xfrm rot="0" flipH="1">
            <a:off x="7604760" y="2796540"/>
            <a:ext cx="234315" cy="847725"/>
            <a:chOff x="1113892" y="857756"/>
            <a:chExt cx="294122" cy="1327094"/>
          </a:xfrm>
          <a:solidFill>
            <a:schemeClr val="bg1"/>
          </a:solidFill>
        </p:grpSpPr>
        <p:grpSp>
          <p:nvGrpSpPr>
            <p:cNvPr id="120" name="Grupo 119"/>
            <p:cNvGrpSpPr/>
            <p:nvPr/>
          </p:nvGrpSpPr>
          <p:grpSpPr>
            <a:xfrm>
              <a:off x="1116699" y="1116701"/>
              <a:ext cx="291315" cy="940474"/>
              <a:chOff x="1149067" y="472114"/>
              <a:chExt cx="404603" cy="986250"/>
            </a:xfrm>
            <a:grpFill/>
          </p:grpSpPr>
          <p:sp>
            <p:nvSpPr>
              <p:cNvPr id="121" name="Forma livre 12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5" name="Forma livre 1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6" name="Forma livre 1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7" name="Forma livre 1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33" name="Forma livre 13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4" name="Forma livre 13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35" name="Grupo 134"/>
          <p:cNvGrpSpPr/>
          <p:nvPr/>
        </p:nvGrpSpPr>
        <p:grpSpPr>
          <a:xfrm rot="0" flipH="1">
            <a:off x="9315450" y="2802255"/>
            <a:ext cx="234315" cy="847725"/>
            <a:chOff x="1113892" y="857756"/>
            <a:chExt cx="294122" cy="1327094"/>
          </a:xfrm>
          <a:solidFill>
            <a:schemeClr val="bg1"/>
          </a:solidFill>
        </p:grpSpPr>
        <p:grpSp>
          <p:nvGrpSpPr>
            <p:cNvPr id="148" name="Grupo 147"/>
            <p:cNvGrpSpPr/>
            <p:nvPr/>
          </p:nvGrpSpPr>
          <p:grpSpPr>
            <a:xfrm>
              <a:off x="1116699" y="1116701"/>
              <a:ext cx="291315" cy="940474"/>
              <a:chOff x="1149067" y="472114"/>
              <a:chExt cx="404603" cy="986250"/>
            </a:xfrm>
            <a:grpFill/>
          </p:grpSpPr>
          <p:sp>
            <p:nvSpPr>
              <p:cNvPr id="162" name="Forma livre 161"/>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4" name="Forma livre 16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6" name="Forma livre 16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7" name="Forma livre 16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78" name="Forma livre 1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9" name="Forma livre 17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83" name="Conector Reto 182"/>
          <p:cNvCxnSpPr/>
          <p:nvPr/>
        </p:nvCxnSpPr>
        <p:spPr>
          <a:xfrm>
            <a:off x="7713345" y="280225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upo 196"/>
          <p:cNvGrpSpPr/>
          <p:nvPr/>
        </p:nvGrpSpPr>
        <p:grpSpPr>
          <a:xfrm rot="16200000" flipH="1">
            <a:off x="8238657" y="2379980"/>
            <a:ext cx="648000" cy="173990"/>
            <a:chOff x="4195522" y="3524056"/>
            <a:chExt cx="1119060" cy="255373"/>
          </a:xfrm>
        </p:grpSpPr>
        <p:cxnSp>
          <p:nvCxnSpPr>
            <p:cNvPr id="198"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9" name="Retângulo 19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00" name="Rectangle 142"/>
          <p:cNvSpPr>
            <a:spLocks noChangeArrowheads="1"/>
          </p:cNvSpPr>
          <p:nvPr/>
        </p:nvSpPr>
        <p:spPr bwMode="auto">
          <a:xfrm rot="21600000" flipH="1">
            <a:off x="8121015" y="2143125"/>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grpSp>
        <p:nvGrpSpPr>
          <p:cNvPr id="201" name="Grupo 200"/>
          <p:cNvGrpSpPr/>
          <p:nvPr/>
        </p:nvGrpSpPr>
        <p:grpSpPr>
          <a:xfrm rot="0">
            <a:off x="8141970" y="3423285"/>
            <a:ext cx="928370" cy="482600"/>
            <a:chOff x="6583958" y="4229187"/>
            <a:chExt cx="756638" cy="371718"/>
          </a:xfrm>
        </p:grpSpPr>
        <p:cxnSp>
          <p:nvCxnSpPr>
            <p:cNvPr id="20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 name="CaixaDeTexto 36"/>
          <p:cNvSpPr txBox="1"/>
          <p:nvPr/>
        </p:nvSpPr>
        <p:spPr>
          <a:xfrm>
            <a:off x="8275955" y="2976245"/>
            <a:ext cx="746760" cy="460375"/>
          </a:xfrm>
          <a:prstGeom prst="rect">
            <a:avLst/>
          </a:prstGeom>
          <a:noFill/>
        </p:spPr>
        <p:txBody>
          <a:bodyPr wrap="none" rtlCol="0">
            <a:spAutoFit/>
          </a:bodyPr>
          <a:p>
            <a:r>
              <a:rPr lang="pt-BR" sz="2400" dirty="0" smtClean="0"/>
              <a:t>2C</a:t>
            </a:r>
            <a:r>
              <a:rPr lang="pt-BR" sz="2400" baseline="-25000" dirty="0" smtClean="0"/>
              <a:t>GD</a:t>
            </a:r>
            <a:endParaRPr lang="pt-BR" sz="2400" baseline="-25000" dirty="0" smtClean="0"/>
          </a:p>
        </p:txBody>
      </p:sp>
      <p:sp>
        <p:nvSpPr>
          <p:cNvPr id="207" name="Rectangle 142"/>
          <p:cNvSpPr>
            <a:spLocks noChangeArrowheads="1"/>
          </p:cNvSpPr>
          <p:nvPr/>
        </p:nvSpPr>
        <p:spPr bwMode="auto">
          <a:xfrm rot="21600000" flipH="1">
            <a:off x="7167245" y="283146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208" name="Rectangle 142"/>
          <p:cNvSpPr>
            <a:spLocks noChangeArrowheads="1"/>
          </p:cNvSpPr>
          <p:nvPr/>
        </p:nvSpPr>
        <p:spPr bwMode="auto">
          <a:xfrm rot="21600000" flipH="1">
            <a:off x="9574530" y="283146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210" name="Straight Connector 178"/>
          <p:cNvCxnSpPr>
            <a:cxnSpLocks noChangeShapeType="1"/>
          </p:cNvCxnSpPr>
          <p:nvPr/>
        </p:nvCxnSpPr>
        <p:spPr bwMode="auto">
          <a:xfrm rot="10800000" flipV="1">
            <a:off x="8821532" y="214391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11" name="Straight Connector 178"/>
          <p:cNvCxnSpPr>
            <a:cxnSpLocks noChangeShapeType="1"/>
          </p:cNvCxnSpPr>
          <p:nvPr/>
        </p:nvCxnSpPr>
        <p:spPr bwMode="auto">
          <a:xfrm rot="16200000" flipV="1">
            <a:off x="8828932" y="2287649"/>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212" name="CaixaDeTexto 36"/>
          <p:cNvSpPr txBox="1"/>
          <p:nvPr/>
        </p:nvSpPr>
        <p:spPr>
          <a:xfrm>
            <a:off x="7424420" y="5402580"/>
            <a:ext cx="2573020" cy="460375"/>
          </a:xfrm>
          <a:prstGeom prst="rect">
            <a:avLst/>
          </a:prstGeom>
          <a:noFill/>
        </p:spPr>
        <p:txBody>
          <a:bodyPr wrap="none" rtlCol="0">
            <a:spAutoFit/>
          </a:bodyPr>
          <a:p>
            <a:pPr algn="l"/>
            <a:r>
              <a:rPr lang="pt-BR" sz="2400" dirty="0" smtClean="0"/>
              <a:t>C</a:t>
            </a:r>
            <a:r>
              <a:rPr lang="pt-BR" sz="2400" baseline="-25000" dirty="0" smtClean="0"/>
              <a:t>1</a:t>
            </a:r>
            <a:r>
              <a:rPr lang="pt-BR" sz="2400" dirty="0" smtClean="0"/>
              <a:t>= C</a:t>
            </a:r>
            <a:r>
              <a:rPr lang="pt-BR" sz="2400" baseline="-25000" dirty="0" smtClean="0"/>
              <a:t>GS</a:t>
            </a:r>
            <a:r>
              <a:rPr lang="pt-BR" sz="2400" dirty="0" smtClean="0"/>
              <a:t>+C</a:t>
            </a:r>
            <a:r>
              <a:rPr lang="pt-BR" sz="2400" baseline="-25000" dirty="0" smtClean="0"/>
              <a:t>GB</a:t>
            </a:r>
            <a:r>
              <a:rPr lang="pt-BR" sz="2400" dirty="0" smtClean="0"/>
              <a:t>+C</a:t>
            </a:r>
            <a:r>
              <a:rPr lang="pt-BR" sz="2400" baseline="-25000" dirty="0" smtClean="0"/>
              <a:t>DB</a:t>
            </a:r>
            <a:r>
              <a:rPr lang="pt-BR" sz="2400" dirty="0" smtClean="0"/>
              <a:t>+</a:t>
            </a:r>
            <a:r>
              <a:rPr lang="pt-BR" sz="2400" dirty="0" smtClean="0">
                <a:sym typeface="+mn-ea"/>
              </a:rPr>
              <a:t>C</a:t>
            </a:r>
            <a:r>
              <a:rPr lang="pt-BR" sz="2400" baseline="-25000" dirty="0" smtClean="0">
                <a:sym typeface="+mn-ea"/>
              </a:rPr>
              <a:t>D</a:t>
            </a:r>
            <a:endParaRPr lang="pt-BR" sz="2400" baseline="-25000" dirty="0" smtClean="0"/>
          </a:p>
        </p:txBody>
      </p:sp>
      <p:sp>
        <p:nvSpPr>
          <p:cNvPr id="213" name="CaixaDeTexto 36"/>
          <p:cNvSpPr txBox="1"/>
          <p:nvPr/>
        </p:nvSpPr>
        <p:spPr>
          <a:xfrm>
            <a:off x="7858760" y="5862955"/>
            <a:ext cx="1211580" cy="460375"/>
          </a:xfrm>
          <a:prstGeom prst="rect">
            <a:avLst/>
          </a:prstGeom>
          <a:noFill/>
        </p:spPr>
        <p:txBody>
          <a:bodyPr wrap="none" rtlCol="0">
            <a:spAutoFit/>
          </a:bodyPr>
          <a:p>
            <a:r>
              <a:rPr lang="pt-BR" sz="2400" dirty="0" smtClean="0"/>
              <a:t>C</a:t>
            </a:r>
            <a:r>
              <a:rPr lang="pt-BR" sz="2400" baseline="-25000" dirty="0" smtClean="0"/>
              <a:t>C </a:t>
            </a:r>
            <a:r>
              <a:rPr lang="pt-BR" sz="2400" dirty="0" smtClean="0"/>
              <a:t>=2C</a:t>
            </a:r>
            <a:r>
              <a:rPr lang="pt-BR" sz="2400" baseline="-25000" dirty="0" smtClean="0"/>
              <a:t>GD</a:t>
            </a:r>
            <a:endParaRPr lang="pt-BR" sz="2400" baseline="-25000" dirty="0" smtClean="0"/>
          </a:p>
        </p:txBody>
      </p:sp>
      <p:sp>
        <p:nvSpPr>
          <p:cNvPr id="214" name="CaixaDeTexto 36"/>
          <p:cNvSpPr txBox="1"/>
          <p:nvPr/>
        </p:nvSpPr>
        <p:spPr>
          <a:xfrm>
            <a:off x="9439910" y="4942205"/>
            <a:ext cx="208915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D</a:t>
            </a:r>
            <a:r>
              <a:rPr lang="pt-BR" sz="2400" dirty="0" smtClean="0">
                <a:sym typeface="+mn-ea"/>
              </a:rPr>
              <a:t>+</a:t>
            </a:r>
            <a:r>
              <a:rPr lang="pt-BR" sz="2400" dirty="0" smtClean="0"/>
              <a:t>C</a:t>
            </a:r>
            <a:r>
              <a:rPr lang="pt-BR" sz="2400" baseline="-25000" dirty="0" smtClean="0"/>
              <a:t>GS</a:t>
            </a:r>
            <a:r>
              <a:rPr lang="pt-BR" sz="2400" dirty="0" smtClean="0"/>
              <a:t>+C</a:t>
            </a:r>
            <a:r>
              <a:rPr lang="pt-BR" sz="2400" baseline="-25000" dirty="0" smtClean="0"/>
              <a:t>GB</a:t>
            </a:r>
            <a:r>
              <a:rPr lang="pt-BR" sz="2400" dirty="0" smtClean="0"/>
              <a:t>+C</a:t>
            </a:r>
            <a:r>
              <a:rPr lang="pt-BR" sz="2400" baseline="-25000" dirty="0" smtClean="0"/>
              <a:t>DB</a:t>
            </a:r>
            <a:endParaRPr lang="pt-BR" sz="2400" baseline="-25000" dirty="0" smtClean="0"/>
          </a:p>
        </p:txBody>
      </p:sp>
    </p:spTree>
  </p:cSld>
  <p:clrMapOvr>
    <a:masterClrMapping/>
  </p:clrMapOvr>
</p:sld>
</file>

<file path=ppt/slides/slide1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7327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35" name="Conector Reto 74"/>
          <p:cNvCxnSpPr/>
          <p:nvPr/>
        </p:nvCxnSpPr>
        <p:spPr>
          <a:xfrm>
            <a:off x="4188460" y="34709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flipH="1">
            <a:off x="5262880" y="383222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4178300" y="264668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0">
            <a:off x="4006850" y="2977515"/>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8" name="Conector Reto 127"/>
          <p:cNvCxnSpPr/>
          <p:nvPr/>
        </p:nvCxnSpPr>
        <p:spPr>
          <a:xfrm rot="16200000">
            <a:off x="4380850" y="1771030"/>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3491230" y="394843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2" name="Caixa de Texto 131"/>
              <p:cNvSpPr txBox="1"/>
              <p:nvPr/>
            </p:nvSpPr>
            <p:spPr>
              <a:xfrm>
                <a:off x="4091305" y="3385820"/>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4091305" y="3385820"/>
                <a:ext cx="1271905"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137" name="Grupo 136"/>
          <p:cNvGrpSpPr/>
          <p:nvPr/>
        </p:nvGrpSpPr>
        <p:grpSpPr>
          <a:xfrm rot="5400000" flipH="1">
            <a:off x="4586720" y="3187064"/>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5122545" y="420497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3489325" y="264096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4601210" y="289242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Straight Connector 178"/>
          <p:cNvCxnSpPr>
            <a:cxnSpLocks noChangeShapeType="1"/>
          </p:cNvCxnSpPr>
          <p:nvPr/>
        </p:nvCxnSpPr>
        <p:spPr bwMode="auto">
          <a:xfrm rot="16200000" flipV="1">
            <a:off x="5749402" y="100917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40" name="CaixaDeTexto 36"/>
          <p:cNvSpPr txBox="1"/>
          <p:nvPr/>
        </p:nvSpPr>
        <p:spPr>
          <a:xfrm>
            <a:off x="2909570" y="3302000"/>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142" name="Grupo 141"/>
          <p:cNvGrpSpPr/>
          <p:nvPr/>
        </p:nvGrpSpPr>
        <p:grpSpPr>
          <a:xfrm rot="5400000">
            <a:off x="3015615" y="3017520"/>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0513"/>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Elipse 24"/>
          <p:cNvSpPr/>
          <p:nvPr/>
        </p:nvSpPr>
        <p:spPr>
          <a:xfrm>
            <a:off x="5221884" y="2616527"/>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Elipse 26"/>
          <p:cNvSpPr/>
          <p:nvPr/>
        </p:nvSpPr>
        <p:spPr>
          <a:xfrm>
            <a:off x="5220614" y="390049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 name="Conector Reto 27"/>
          <p:cNvCxnSpPr/>
          <p:nvPr/>
        </p:nvCxnSpPr>
        <p:spPr>
          <a:xfrm flipH="1">
            <a:off x="3489325" y="359473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9" name="Caixa de Texto 28"/>
              <p:cNvSpPr txBox="1"/>
              <p:nvPr/>
            </p:nvSpPr>
            <p:spPr>
              <a:xfrm>
                <a:off x="3715385" y="2186305"/>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9" name="Caixa de Texto 28"/>
              <p:cNvSpPr txBox="1">
                <a:spLocks noRot="1" noChangeAspect="1" noMove="1" noResize="1" noEditPoints="1" noAdjustHandles="1" noChangeArrowheads="1" noChangeShapeType="1" noTextEdit="1"/>
              </p:cNvSpPr>
              <p:nvPr/>
            </p:nvSpPr>
            <p:spPr>
              <a:xfrm>
                <a:off x="3715385" y="2186305"/>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118" name="Grupo 117"/>
          <p:cNvGrpSpPr/>
          <p:nvPr/>
        </p:nvGrpSpPr>
        <p:grpSpPr>
          <a:xfrm flipH="1">
            <a:off x="5835650" y="2178685"/>
            <a:ext cx="2156460" cy="2038985"/>
            <a:chOff x="12349" y="7546"/>
            <a:chExt cx="3396" cy="3211"/>
          </a:xfrm>
        </p:grpSpPr>
        <p:cxnSp>
          <p:nvCxnSpPr>
            <p:cNvPr id="30" name="Conector Reto 74"/>
            <p:cNvCxnSpPr/>
            <p:nvPr/>
          </p:nvCxnSpPr>
          <p:spPr>
            <a:xfrm>
              <a:off x="13845" y="955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a:off x="15537" y="10193"/>
              <a:ext cx="0" cy="56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V="1">
              <a:off x="13829" y="8261"/>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3" name="Grupo 32"/>
            <p:cNvGrpSpPr/>
            <p:nvPr/>
          </p:nvGrpSpPr>
          <p:grpSpPr>
            <a:xfrm rot="0">
              <a:off x="13559" y="8782"/>
              <a:ext cx="574" cy="778"/>
              <a:chOff x="7555792" y="2647951"/>
              <a:chExt cx="387626" cy="552342"/>
            </a:xfrm>
            <a:solidFill>
              <a:srgbClr val="00B0F0">
                <a:alpha val="97000"/>
              </a:srgbClr>
            </a:solidFill>
          </p:grpSpPr>
          <p:sp>
            <p:nvSpPr>
              <p:cNvPr id="39" name="Elipse 3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14148" y="6882"/>
              <a:ext cx="0" cy="27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12747" y="1031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6" name="Caixa de Texto 45"/>
                <p:cNvSpPr txBox="1"/>
                <p:nvPr/>
              </p:nvSpPr>
              <p:spPr>
                <a:xfrm>
                  <a:off x="13692" y="9425"/>
                  <a:ext cx="2003"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13692" y="9425"/>
                  <a:ext cx="2003" cy="725"/>
                </a:xfrm>
                <a:prstGeom prst="rect">
                  <a:avLst/>
                </a:prstGeom>
                <a:blipFill rotWithShape="1">
                  <a:blip r:embed="rId3"/>
                </a:blipFill>
              </p:spPr>
              <p:txBody>
                <a:bodyPr/>
                <a:lstStyle/>
                <a:p>
                  <a:r>
                    <a:rPr lang="pt-BR" altLang="en-US">
                      <a:noFill/>
                    </a:rPr>
                    <a:t> </a:t>
                  </a:r>
                </a:p>
              </p:txBody>
            </p:sp>
          </mc:Fallback>
        </mc:AlternateContent>
        <p:grpSp>
          <p:nvGrpSpPr>
            <p:cNvPr id="48" name="Grupo 47"/>
            <p:cNvGrpSpPr/>
            <p:nvPr/>
          </p:nvGrpSpPr>
          <p:grpSpPr>
            <a:xfrm rot="5400000" flipH="1">
              <a:off x="14472" y="9112"/>
              <a:ext cx="2098" cy="348"/>
              <a:chOff x="3927661" y="3524056"/>
              <a:chExt cx="1490292" cy="255373"/>
            </a:xfrm>
          </p:grpSpPr>
          <p:cxnSp>
            <p:nvCxnSpPr>
              <p:cNvPr id="49"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4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51"/>
            <p:cNvCxnSpPr/>
            <p:nvPr/>
          </p:nvCxnSpPr>
          <p:spPr>
            <a:xfrm>
              <a:off x="15319" y="1075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12744" y="8252"/>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a:off x="14495" y="8729"/>
              <a:ext cx="97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a:off x="11998" y="8845"/>
              <a:ext cx="1462" cy="760"/>
              <a:chOff x="6583958" y="4229187"/>
              <a:chExt cx="756638" cy="371718"/>
            </a:xfrm>
          </p:grpSpPr>
          <p:cxnSp>
            <p:nvCxnSpPr>
              <p:cNvPr id="6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Elipse 80"/>
            <p:cNvSpPr/>
            <p:nvPr/>
          </p:nvSpPr>
          <p:spPr>
            <a:xfrm>
              <a:off x="15472" y="8214"/>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Elipse 81"/>
            <p:cNvSpPr/>
            <p:nvPr/>
          </p:nvSpPr>
          <p:spPr>
            <a:xfrm>
              <a:off x="15464" y="1022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3" name="Conector Reto 82"/>
            <p:cNvCxnSpPr/>
            <p:nvPr/>
          </p:nvCxnSpPr>
          <p:spPr>
            <a:xfrm flipH="1">
              <a:off x="12742" y="9754"/>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4" name="Caixa de Texto 83"/>
                <p:cNvSpPr txBox="1"/>
                <p:nvPr/>
              </p:nvSpPr>
              <p:spPr>
                <a:xfrm>
                  <a:off x="13178" y="7546"/>
                  <a:ext cx="856"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3178" y="7546"/>
                  <a:ext cx="856" cy="725"/>
                </a:xfrm>
                <a:prstGeom prst="rect">
                  <a:avLst/>
                </a:prstGeom>
                <a:blipFill rotWithShape="1">
                  <a:blip r:embed="rId4"/>
                </a:blipFill>
              </p:spPr>
              <p:txBody>
                <a:bodyPr/>
                <a:lstStyle/>
                <a:p>
                  <a:r>
                    <a:rPr lang="pt-BR" altLang="en-US">
                      <a:noFill/>
                    </a:rPr>
                    <a:t> </a:t>
                  </a:r>
                </a:p>
              </p:txBody>
            </p:sp>
          </mc:Fallback>
        </mc:AlternateContent>
      </p:grpSp>
      <p:grpSp>
        <p:nvGrpSpPr>
          <p:cNvPr id="119" name="Grupo 118"/>
          <p:cNvGrpSpPr/>
          <p:nvPr/>
        </p:nvGrpSpPr>
        <p:grpSpPr>
          <a:xfrm rot="0" flipH="1">
            <a:off x="4659630" y="1788795"/>
            <a:ext cx="234315" cy="847725"/>
            <a:chOff x="1113892" y="857756"/>
            <a:chExt cx="294122" cy="1327094"/>
          </a:xfrm>
          <a:solidFill>
            <a:schemeClr val="bg1"/>
          </a:solidFill>
        </p:grpSpPr>
        <p:grpSp>
          <p:nvGrpSpPr>
            <p:cNvPr id="120" name="Grupo 119"/>
            <p:cNvGrpSpPr/>
            <p:nvPr/>
          </p:nvGrpSpPr>
          <p:grpSpPr>
            <a:xfrm>
              <a:off x="1116699" y="1116701"/>
              <a:ext cx="291315" cy="940474"/>
              <a:chOff x="1149067" y="472114"/>
              <a:chExt cx="404603" cy="986250"/>
            </a:xfrm>
            <a:grpFill/>
          </p:grpSpPr>
          <p:sp>
            <p:nvSpPr>
              <p:cNvPr id="121" name="Forma livre 12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5" name="Forma livre 1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6" name="Forma livre 1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7" name="Forma livre 1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33" name="Forma livre 13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4" name="Forma livre 13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35" name="Grupo 134"/>
          <p:cNvGrpSpPr/>
          <p:nvPr/>
        </p:nvGrpSpPr>
        <p:grpSpPr>
          <a:xfrm rot="0" flipH="1">
            <a:off x="6370320" y="1794510"/>
            <a:ext cx="234315" cy="847725"/>
            <a:chOff x="1113892" y="857756"/>
            <a:chExt cx="294122" cy="1327094"/>
          </a:xfrm>
          <a:solidFill>
            <a:schemeClr val="bg1"/>
          </a:solidFill>
        </p:grpSpPr>
        <p:grpSp>
          <p:nvGrpSpPr>
            <p:cNvPr id="148" name="Grupo 147"/>
            <p:cNvGrpSpPr/>
            <p:nvPr/>
          </p:nvGrpSpPr>
          <p:grpSpPr>
            <a:xfrm>
              <a:off x="1116699" y="1116701"/>
              <a:ext cx="291315" cy="940474"/>
              <a:chOff x="1149067" y="472114"/>
              <a:chExt cx="404603" cy="986250"/>
            </a:xfrm>
            <a:grpFill/>
          </p:grpSpPr>
          <p:sp>
            <p:nvSpPr>
              <p:cNvPr id="162" name="Forma livre 161"/>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4" name="Forma livre 16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6" name="Forma livre 16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7" name="Forma livre 16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78" name="Forma livre 1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9" name="Forma livre 17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83" name="Conector Reto 182"/>
          <p:cNvCxnSpPr/>
          <p:nvPr/>
        </p:nvCxnSpPr>
        <p:spPr>
          <a:xfrm>
            <a:off x="4768215" y="179451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upo 196"/>
          <p:cNvGrpSpPr/>
          <p:nvPr/>
        </p:nvGrpSpPr>
        <p:grpSpPr>
          <a:xfrm rot="16200000" flipH="1">
            <a:off x="5293527" y="1372235"/>
            <a:ext cx="648000" cy="173990"/>
            <a:chOff x="4195522" y="3524056"/>
            <a:chExt cx="1119060" cy="255373"/>
          </a:xfrm>
        </p:grpSpPr>
        <p:cxnSp>
          <p:nvCxnSpPr>
            <p:cNvPr id="198"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9" name="Retângulo 19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00" name="Rectangle 142"/>
          <p:cNvSpPr>
            <a:spLocks noChangeArrowheads="1"/>
          </p:cNvSpPr>
          <p:nvPr/>
        </p:nvSpPr>
        <p:spPr bwMode="auto">
          <a:xfrm rot="21600000" flipH="1">
            <a:off x="5175885" y="1135380"/>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grpSp>
        <p:nvGrpSpPr>
          <p:cNvPr id="201" name="Grupo 200"/>
          <p:cNvGrpSpPr/>
          <p:nvPr/>
        </p:nvGrpSpPr>
        <p:grpSpPr>
          <a:xfrm rot="0">
            <a:off x="5196840" y="2415540"/>
            <a:ext cx="928370" cy="482600"/>
            <a:chOff x="6583958" y="4229187"/>
            <a:chExt cx="756638" cy="371718"/>
          </a:xfrm>
        </p:grpSpPr>
        <p:cxnSp>
          <p:nvCxnSpPr>
            <p:cNvPr id="20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 name="CaixaDeTexto 36"/>
          <p:cNvSpPr txBox="1"/>
          <p:nvPr/>
        </p:nvSpPr>
        <p:spPr>
          <a:xfrm>
            <a:off x="5330825" y="1968500"/>
            <a:ext cx="450850" cy="460375"/>
          </a:xfrm>
          <a:prstGeom prst="rect">
            <a:avLst/>
          </a:prstGeom>
          <a:noFill/>
        </p:spPr>
        <p:txBody>
          <a:bodyPr wrap="none" rtlCol="0">
            <a:spAutoFit/>
          </a:bodyPr>
          <a:p>
            <a:r>
              <a:rPr lang="pt-BR" sz="2400" dirty="0" smtClean="0"/>
              <a:t>C</a:t>
            </a:r>
            <a:r>
              <a:rPr lang="pt-BR" sz="2400" baseline="-25000" dirty="0" smtClean="0"/>
              <a:t>C</a:t>
            </a:r>
            <a:endParaRPr lang="pt-BR" sz="2400" baseline="-25000" dirty="0" smtClean="0"/>
          </a:p>
        </p:txBody>
      </p:sp>
      <p:sp>
        <p:nvSpPr>
          <p:cNvPr id="207" name="Rectangle 142"/>
          <p:cNvSpPr>
            <a:spLocks noChangeArrowheads="1"/>
          </p:cNvSpPr>
          <p:nvPr/>
        </p:nvSpPr>
        <p:spPr bwMode="auto">
          <a:xfrm rot="21600000" flipH="1">
            <a:off x="4222115" y="182372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208" name="Rectangle 142"/>
          <p:cNvSpPr>
            <a:spLocks noChangeArrowheads="1"/>
          </p:cNvSpPr>
          <p:nvPr/>
        </p:nvSpPr>
        <p:spPr bwMode="auto">
          <a:xfrm rot="21600000" flipH="1">
            <a:off x="6629400" y="182372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210" name="Straight Connector 178"/>
          <p:cNvCxnSpPr>
            <a:cxnSpLocks noChangeShapeType="1"/>
          </p:cNvCxnSpPr>
          <p:nvPr/>
        </p:nvCxnSpPr>
        <p:spPr bwMode="auto">
          <a:xfrm rot="10800000" flipV="1">
            <a:off x="5876402" y="113617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11" name="Straight Connector 178"/>
          <p:cNvCxnSpPr>
            <a:cxnSpLocks noChangeShapeType="1"/>
          </p:cNvCxnSpPr>
          <p:nvPr/>
        </p:nvCxnSpPr>
        <p:spPr bwMode="auto">
          <a:xfrm rot="16200000" flipV="1">
            <a:off x="5883802" y="1279904"/>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6" name="CaixaDeTexto 36"/>
          <p:cNvSpPr txBox="1"/>
          <p:nvPr/>
        </p:nvSpPr>
        <p:spPr>
          <a:xfrm>
            <a:off x="7742555" y="326834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mc:AlternateContent xmlns:mc="http://schemas.openxmlformats.org/markup-compatibility/2006">
        <mc:Choice xmlns:a14="http://schemas.microsoft.com/office/drawing/2010/main" Requires="a14">
          <p:sp>
            <p:nvSpPr>
              <p:cNvPr id="7" name="Caixa de Texto 5"/>
              <p:cNvSpPr txBox="1"/>
              <p:nvPr/>
            </p:nvSpPr>
            <p:spPr>
              <a:xfrm>
                <a:off x="2061845" y="4419600"/>
                <a:ext cx="8230870" cy="7886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2061845" y="4419600"/>
                <a:ext cx="8230870" cy="788670"/>
              </a:xfrm>
              <a:prstGeom prst="rect">
                <a:avLst/>
              </a:prstGeom>
              <a:blipFill rotWithShape="1">
                <a:blip r:embed="rId5"/>
                <a:stretch>
                  <a:fillRect t="-386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5699125" y="138811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5699125" y="1388110"/>
                <a:ext cx="543560" cy="460375"/>
              </a:xfrm>
              <a:prstGeom prst="rect">
                <a:avLst/>
              </a:prstGeom>
              <a:blipFill rotWithShape="1">
                <a:blip r:embed="rId6"/>
                <a:stretch>
                  <a:fillRect b="-26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2061845" y="5365750"/>
                <a:ext cx="8230870" cy="7886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2061845" y="5365750"/>
                <a:ext cx="8230870" cy="788670"/>
              </a:xfrm>
              <a:prstGeom prst="rect">
                <a:avLst/>
              </a:prstGeom>
              <a:blipFill rotWithShape="1">
                <a:blip r:embed="rId7"/>
                <a:stretch>
                  <a:fillRect t="-3865"/>
                </a:stretch>
              </a:blipFill>
              <a:ln w="38100">
                <a:noFill/>
              </a:ln>
            </p:spPr>
            <p:txBody>
              <a:bodyPr/>
              <a:lstStyle/>
              <a:p>
                <a:r>
                  <a:rPr lang="pt-BR" altLang="en-US">
                    <a:noFill/>
                  </a:rPr>
                  <a:t> </a:t>
                </a:r>
              </a:p>
            </p:txBody>
          </p:sp>
        </mc:Fallback>
      </mc:AlternateContent>
    </p:spTree>
  </p:cSld>
  <p:clrMapOvr>
    <a:masterClrMapping/>
  </p:clrMapOvr>
</p:sld>
</file>

<file path=ppt/slides/slide1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25222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sym typeface="+mn-ea"/>
              </a:rPr>
              <a:t>Dada a simetria do circuito, existem duas possibilidades para v</a:t>
            </a:r>
            <a:r>
              <a:rPr lang="pt-BR" b="1" baseline="-25000" dirty="0" smtClean="0">
                <a:solidFill>
                  <a:schemeClr val="tx1"/>
                </a:solidFill>
                <a:latin typeface="Comic Sans MS" panose="030F0702030302020204" pitchFamily="66" charset="0"/>
                <a:cs typeface="Comic Sans MS" panose="030F0702030302020204" pitchFamily="66" charset="0"/>
                <a:sym typeface="+mn-ea"/>
              </a:rPr>
              <a:t>+  </a:t>
            </a:r>
            <a:r>
              <a:rPr lang="pt-BR" b="1" dirty="0" smtClean="0">
                <a:solidFill>
                  <a:schemeClr val="tx1"/>
                </a:solidFill>
                <a:latin typeface="Comic Sans MS" panose="030F0702030302020204" pitchFamily="66" charset="0"/>
                <a:cs typeface="Comic Sans MS" panose="030F0702030302020204" pitchFamily="66" charset="0"/>
                <a:sym typeface="+mn-ea"/>
              </a:rPr>
              <a:t>e v</a:t>
            </a:r>
            <a:r>
              <a:rPr lang="pt-BR" b="1" baseline="-25000" dirty="0" smtClean="0">
                <a:solidFill>
                  <a:schemeClr val="tx1"/>
                </a:solidFill>
                <a:latin typeface="Comic Sans MS" panose="030F0702030302020204" pitchFamily="66" charset="0"/>
                <a:cs typeface="Comic Sans MS" panose="030F0702030302020204" pitchFamily="66" charset="0"/>
                <a:sym typeface="+mn-ea"/>
              </a:rPr>
              <a:t>-</a:t>
            </a:r>
            <a:r>
              <a:rPr lang="pt-BR" b="1" dirty="0" smtClean="0">
                <a:solidFill>
                  <a:schemeClr val="tx1"/>
                </a:solidFill>
                <a:latin typeface="Comic Sans MS" panose="030F0702030302020204" pitchFamily="66" charset="0"/>
                <a:cs typeface="Comic Sans MS" panose="030F0702030302020204" pitchFamily="66" charset="0"/>
                <a:sym typeface="+mn-ea"/>
              </a:rPr>
              <a:t>:</a:t>
            </a:r>
            <a:endParaRPr lang="pt-BR"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sym typeface="+mn-ea"/>
              </a:rPr>
              <a:t> são iguais,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 v</a:t>
            </a:r>
            <a:r>
              <a:rPr lang="pt-BR" b="1" baseline="-25000" dirty="0" smtClean="0">
                <a:latin typeface="Comic Sans MS" panose="030F0702030302020204" pitchFamily="66" charset="0"/>
                <a:cs typeface="Comic Sans MS" panose="030F0702030302020204" pitchFamily="66" charset="0"/>
                <a:sym typeface="+mn-ea"/>
              </a:rPr>
              <a:t>-</a:t>
            </a:r>
            <a:endParaRPr lang="pt-BR" b="1" baseline="-25000" dirty="0" smtClean="0">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b="1" dirty="0" smtClean="0">
                <a:latin typeface="Comic Sans MS" panose="030F0702030302020204" pitchFamily="66" charset="0"/>
                <a:cs typeface="Comic Sans MS" panose="030F0702030302020204" pitchFamily="66" charset="0"/>
                <a:sym typeface="+mn-ea"/>
              </a:rPr>
              <a:t> são simétricos, v</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a:t>
            </a:r>
            <a:r>
              <a:rPr lang="pt-BR" b="1" dirty="0" smtClean="0">
                <a:latin typeface="Comic Sans MS" panose="030F0702030302020204" pitchFamily="66" charset="0"/>
                <a:cs typeface="Comic Sans MS" panose="030F0702030302020204" pitchFamily="66" charset="0"/>
                <a:sym typeface="+mn-ea"/>
              </a:rPr>
              <a:t> v</a:t>
            </a:r>
            <a:r>
              <a:rPr lang="pt-BR" b="1" baseline="-25000" dirty="0" smtClean="0">
                <a:latin typeface="Comic Sans MS" panose="030F0702030302020204" pitchFamily="66" charset="0"/>
                <a:cs typeface="Comic Sans MS" panose="030F0702030302020204" pitchFamily="66" charset="0"/>
                <a:sym typeface="+mn-ea"/>
              </a:rPr>
              <a:t>-</a:t>
            </a:r>
            <a:r>
              <a:rPr lang="pt-BR" b="1" dirty="0" smtClean="0">
                <a:latin typeface="Comic Sans MS" panose="030F0702030302020204" pitchFamily="66" charset="0"/>
                <a:cs typeface="Comic Sans MS" panose="030F0702030302020204" pitchFamily="66" charset="0"/>
                <a:sym typeface="+mn-ea"/>
              </a:rPr>
              <a:t>:</a:t>
            </a:r>
            <a:endParaRPr lang="pt-BR"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endParaRPr lang="pt-BR"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35" name="Conector Reto 74"/>
          <p:cNvCxnSpPr/>
          <p:nvPr/>
        </p:nvCxnSpPr>
        <p:spPr>
          <a:xfrm>
            <a:off x="4135755" y="54279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flipH="1">
            <a:off x="5210175" y="578929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4125595" y="460375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0">
            <a:off x="3954145" y="4934585"/>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8" name="Conector Reto 127"/>
          <p:cNvCxnSpPr/>
          <p:nvPr/>
        </p:nvCxnSpPr>
        <p:spPr>
          <a:xfrm rot="16200000">
            <a:off x="4328145" y="3728100"/>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3438525" y="590550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2" name="Caixa de Texto 131"/>
              <p:cNvSpPr txBox="1"/>
              <p:nvPr/>
            </p:nvSpPr>
            <p:spPr>
              <a:xfrm>
                <a:off x="4038600" y="5342890"/>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4038600" y="5342890"/>
                <a:ext cx="1271905"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137" name="Grupo 136"/>
          <p:cNvGrpSpPr/>
          <p:nvPr/>
        </p:nvGrpSpPr>
        <p:grpSpPr>
          <a:xfrm rot="5400000" flipH="1">
            <a:off x="4534015" y="5144134"/>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5069840" y="616204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3436620" y="459803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4548505" y="484949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Straight Connector 178"/>
          <p:cNvCxnSpPr>
            <a:cxnSpLocks noChangeShapeType="1"/>
          </p:cNvCxnSpPr>
          <p:nvPr/>
        </p:nvCxnSpPr>
        <p:spPr bwMode="auto">
          <a:xfrm rot="16200000" flipV="1">
            <a:off x="5696697" y="296624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40" name="CaixaDeTexto 36"/>
          <p:cNvSpPr txBox="1"/>
          <p:nvPr/>
        </p:nvSpPr>
        <p:spPr>
          <a:xfrm>
            <a:off x="2856865" y="5259070"/>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142" name="Grupo 141"/>
          <p:cNvGrpSpPr/>
          <p:nvPr/>
        </p:nvGrpSpPr>
        <p:grpSpPr>
          <a:xfrm rot="5400000">
            <a:off x="2962910" y="4974590"/>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Elipse 24"/>
          <p:cNvSpPr/>
          <p:nvPr/>
        </p:nvSpPr>
        <p:spPr>
          <a:xfrm>
            <a:off x="5169179" y="4573597"/>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Elipse 26"/>
          <p:cNvSpPr/>
          <p:nvPr/>
        </p:nvSpPr>
        <p:spPr>
          <a:xfrm>
            <a:off x="5167909" y="585756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 name="Conector Reto 27"/>
          <p:cNvCxnSpPr/>
          <p:nvPr/>
        </p:nvCxnSpPr>
        <p:spPr>
          <a:xfrm flipH="1">
            <a:off x="3436620" y="555180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9" name="Caixa de Texto 28"/>
              <p:cNvSpPr txBox="1"/>
              <p:nvPr/>
            </p:nvSpPr>
            <p:spPr>
              <a:xfrm>
                <a:off x="3662680" y="4143375"/>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9" name="Caixa de Texto 28"/>
              <p:cNvSpPr txBox="1">
                <a:spLocks noRot="1" noChangeAspect="1" noMove="1" noResize="1" noEditPoints="1" noAdjustHandles="1" noChangeArrowheads="1" noChangeShapeType="1" noTextEdit="1"/>
              </p:cNvSpPr>
              <p:nvPr/>
            </p:nvSpPr>
            <p:spPr>
              <a:xfrm>
                <a:off x="3662680" y="4143375"/>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118" name="Grupo 117"/>
          <p:cNvGrpSpPr/>
          <p:nvPr/>
        </p:nvGrpSpPr>
        <p:grpSpPr>
          <a:xfrm flipH="1">
            <a:off x="5782945" y="4135755"/>
            <a:ext cx="2156460" cy="2038985"/>
            <a:chOff x="12349" y="7546"/>
            <a:chExt cx="3396" cy="3211"/>
          </a:xfrm>
        </p:grpSpPr>
        <p:cxnSp>
          <p:nvCxnSpPr>
            <p:cNvPr id="30" name="Conector Reto 74"/>
            <p:cNvCxnSpPr/>
            <p:nvPr/>
          </p:nvCxnSpPr>
          <p:spPr>
            <a:xfrm>
              <a:off x="13845" y="955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a:off x="15537" y="10193"/>
              <a:ext cx="0" cy="56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V="1">
              <a:off x="13829" y="8261"/>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3" name="Grupo 32"/>
            <p:cNvGrpSpPr/>
            <p:nvPr/>
          </p:nvGrpSpPr>
          <p:grpSpPr>
            <a:xfrm rot="0">
              <a:off x="13559" y="8782"/>
              <a:ext cx="574" cy="778"/>
              <a:chOff x="7555792" y="2647951"/>
              <a:chExt cx="387626" cy="552342"/>
            </a:xfrm>
            <a:solidFill>
              <a:srgbClr val="00B0F0">
                <a:alpha val="97000"/>
              </a:srgbClr>
            </a:solidFill>
          </p:grpSpPr>
          <p:sp>
            <p:nvSpPr>
              <p:cNvPr id="39" name="Elipse 3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14148" y="6882"/>
              <a:ext cx="0" cy="27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12747" y="1031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6" name="Caixa de Texto 45"/>
                <p:cNvSpPr txBox="1"/>
                <p:nvPr/>
              </p:nvSpPr>
              <p:spPr>
                <a:xfrm>
                  <a:off x="13692" y="9425"/>
                  <a:ext cx="2003"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13692" y="9425"/>
                  <a:ext cx="2003" cy="725"/>
                </a:xfrm>
                <a:prstGeom prst="rect">
                  <a:avLst/>
                </a:prstGeom>
                <a:blipFill rotWithShape="1">
                  <a:blip r:embed="rId3"/>
                </a:blipFill>
              </p:spPr>
              <p:txBody>
                <a:bodyPr/>
                <a:lstStyle/>
                <a:p>
                  <a:r>
                    <a:rPr lang="pt-BR" altLang="en-US">
                      <a:noFill/>
                    </a:rPr>
                    <a:t> </a:t>
                  </a:r>
                </a:p>
              </p:txBody>
            </p:sp>
          </mc:Fallback>
        </mc:AlternateContent>
        <p:grpSp>
          <p:nvGrpSpPr>
            <p:cNvPr id="48" name="Grupo 47"/>
            <p:cNvGrpSpPr/>
            <p:nvPr/>
          </p:nvGrpSpPr>
          <p:grpSpPr>
            <a:xfrm rot="5400000" flipH="1">
              <a:off x="14472" y="9112"/>
              <a:ext cx="2098" cy="348"/>
              <a:chOff x="3927661" y="3524056"/>
              <a:chExt cx="1490292" cy="255373"/>
            </a:xfrm>
          </p:grpSpPr>
          <p:cxnSp>
            <p:nvCxnSpPr>
              <p:cNvPr id="49"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4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51"/>
            <p:cNvCxnSpPr/>
            <p:nvPr/>
          </p:nvCxnSpPr>
          <p:spPr>
            <a:xfrm>
              <a:off x="15319" y="1075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12744" y="8252"/>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a:off x="14495" y="8729"/>
              <a:ext cx="97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a:off x="11998" y="8845"/>
              <a:ext cx="1462" cy="760"/>
              <a:chOff x="6583958" y="4229187"/>
              <a:chExt cx="756638" cy="371718"/>
            </a:xfrm>
          </p:grpSpPr>
          <p:cxnSp>
            <p:nvCxnSpPr>
              <p:cNvPr id="6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Elipse 80"/>
            <p:cNvSpPr/>
            <p:nvPr/>
          </p:nvSpPr>
          <p:spPr>
            <a:xfrm>
              <a:off x="15472" y="8214"/>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Elipse 81"/>
            <p:cNvSpPr/>
            <p:nvPr/>
          </p:nvSpPr>
          <p:spPr>
            <a:xfrm>
              <a:off x="15464" y="1022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3" name="Conector Reto 82"/>
            <p:cNvCxnSpPr/>
            <p:nvPr/>
          </p:nvCxnSpPr>
          <p:spPr>
            <a:xfrm flipH="1">
              <a:off x="12759" y="9754"/>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4" name="Caixa de Texto 83"/>
                <p:cNvSpPr txBox="1"/>
                <p:nvPr/>
              </p:nvSpPr>
              <p:spPr>
                <a:xfrm>
                  <a:off x="13178" y="7546"/>
                  <a:ext cx="856"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3178" y="7546"/>
                  <a:ext cx="856" cy="725"/>
                </a:xfrm>
                <a:prstGeom prst="rect">
                  <a:avLst/>
                </a:prstGeom>
                <a:blipFill rotWithShape="1">
                  <a:blip r:embed="rId4"/>
                </a:blipFill>
              </p:spPr>
              <p:txBody>
                <a:bodyPr/>
                <a:lstStyle/>
                <a:p>
                  <a:r>
                    <a:rPr lang="pt-BR" altLang="en-US">
                      <a:noFill/>
                    </a:rPr>
                    <a:t> </a:t>
                  </a:r>
                </a:p>
              </p:txBody>
            </p:sp>
          </mc:Fallback>
        </mc:AlternateContent>
      </p:grpSp>
      <p:grpSp>
        <p:nvGrpSpPr>
          <p:cNvPr id="119" name="Grupo 118"/>
          <p:cNvGrpSpPr/>
          <p:nvPr/>
        </p:nvGrpSpPr>
        <p:grpSpPr>
          <a:xfrm rot="0" flipH="1">
            <a:off x="4606925" y="3745865"/>
            <a:ext cx="234315" cy="847725"/>
            <a:chOff x="1113892" y="857756"/>
            <a:chExt cx="294122" cy="1327094"/>
          </a:xfrm>
          <a:solidFill>
            <a:schemeClr val="bg1"/>
          </a:solidFill>
        </p:grpSpPr>
        <p:grpSp>
          <p:nvGrpSpPr>
            <p:cNvPr id="120" name="Grupo 119"/>
            <p:cNvGrpSpPr/>
            <p:nvPr/>
          </p:nvGrpSpPr>
          <p:grpSpPr>
            <a:xfrm>
              <a:off x="1116699" y="1116701"/>
              <a:ext cx="291315" cy="940474"/>
              <a:chOff x="1149067" y="472114"/>
              <a:chExt cx="404603" cy="986250"/>
            </a:xfrm>
            <a:grpFill/>
          </p:grpSpPr>
          <p:sp>
            <p:nvSpPr>
              <p:cNvPr id="121" name="Forma livre 12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5" name="Forma livre 1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6" name="Forma livre 1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7" name="Forma livre 1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33" name="Forma livre 13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4" name="Forma livre 13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35" name="Grupo 134"/>
          <p:cNvGrpSpPr/>
          <p:nvPr/>
        </p:nvGrpSpPr>
        <p:grpSpPr>
          <a:xfrm rot="0" flipH="1">
            <a:off x="6317615" y="3751580"/>
            <a:ext cx="234315" cy="847725"/>
            <a:chOff x="1113892" y="857756"/>
            <a:chExt cx="294122" cy="1327094"/>
          </a:xfrm>
          <a:solidFill>
            <a:schemeClr val="bg1"/>
          </a:solidFill>
        </p:grpSpPr>
        <p:grpSp>
          <p:nvGrpSpPr>
            <p:cNvPr id="148" name="Grupo 147"/>
            <p:cNvGrpSpPr/>
            <p:nvPr/>
          </p:nvGrpSpPr>
          <p:grpSpPr>
            <a:xfrm>
              <a:off x="1116699" y="1116701"/>
              <a:ext cx="291315" cy="940474"/>
              <a:chOff x="1149067" y="472114"/>
              <a:chExt cx="404603" cy="986250"/>
            </a:xfrm>
            <a:grpFill/>
          </p:grpSpPr>
          <p:sp>
            <p:nvSpPr>
              <p:cNvPr id="162" name="Forma livre 161"/>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4" name="Forma livre 16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6" name="Forma livre 16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7" name="Forma livre 16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78" name="Forma livre 1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9" name="Forma livre 17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83" name="Conector Reto 182"/>
          <p:cNvCxnSpPr/>
          <p:nvPr/>
        </p:nvCxnSpPr>
        <p:spPr>
          <a:xfrm>
            <a:off x="4715510" y="375158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upo 196"/>
          <p:cNvGrpSpPr/>
          <p:nvPr/>
        </p:nvGrpSpPr>
        <p:grpSpPr>
          <a:xfrm rot="16200000" flipH="1">
            <a:off x="5240822" y="3329305"/>
            <a:ext cx="648000" cy="173990"/>
            <a:chOff x="4195522" y="3524056"/>
            <a:chExt cx="1119060" cy="255373"/>
          </a:xfrm>
        </p:grpSpPr>
        <p:cxnSp>
          <p:nvCxnSpPr>
            <p:cNvPr id="198"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9" name="Retângulo 19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00" name="Rectangle 142"/>
          <p:cNvSpPr>
            <a:spLocks noChangeArrowheads="1"/>
          </p:cNvSpPr>
          <p:nvPr/>
        </p:nvSpPr>
        <p:spPr bwMode="auto">
          <a:xfrm rot="21600000" flipH="1">
            <a:off x="5123180" y="3092450"/>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grpSp>
        <p:nvGrpSpPr>
          <p:cNvPr id="201" name="Grupo 200"/>
          <p:cNvGrpSpPr/>
          <p:nvPr/>
        </p:nvGrpSpPr>
        <p:grpSpPr>
          <a:xfrm rot="0">
            <a:off x="5144135" y="4372610"/>
            <a:ext cx="928370" cy="482600"/>
            <a:chOff x="6583958" y="4229187"/>
            <a:chExt cx="756638" cy="371718"/>
          </a:xfrm>
        </p:grpSpPr>
        <p:cxnSp>
          <p:nvCxnSpPr>
            <p:cNvPr id="20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 name="CaixaDeTexto 36"/>
          <p:cNvSpPr txBox="1"/>
          <p:nvPr/>
        </p:nvSpPr>
        <p:spPr>
          <a:xfrm>
            <a:off x="5278120" y="3925570"/>
            <a:ext cx="450850" cy="460375"/>
          </a:xfrm>
          <a:prstGeom prst="rect">
            <a:avLst/>
          </a:prstGeom>
          <a:noFill/>
        </p:spPr>
        <p:txBody>
          <a:bodyPr wrap="none" rtlCol="0">
            <a:spAutoFit/>
          </a:bodyPr>
          <a:p>
            <a:r>
              <a:rPr lang="pt-BR" sz="2400" dirty="0" smtClean="0"/>
              <a:t>C</a:t>
            </a:r>
            <a:r>
              <a:rPr lang="pt-BR" sz="2400" baseline="-25000" dirty="0" smtClean="0"/>
              <a:t>C</a:t>
            </a:r>
            <a:endParaRPr lang="pt-BR" sz="2400" baseline="-25000" dirty="0" smtClean="0"/>
          </a:p>
        </p:txBody>
      </p:sp>
      <p:sp>
        <p:nvSpPr>
          <p:cNvPr id="207" name="Rectangle 142"/>
          <p:cNvSpPr>
            <a:spLocks noChangeArrowheads="1"/>
          </p:cNvSpPr>
          <p:nvPr/>
        </p:nvSpPr>
        <p:spPr bwMode="auto">
          <a:xfrm rot="21600000" flipH="1">
            <a:off x="4169410" y="378079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208" name="Rectangle 142"/>
          <p:cNvSpPr>
            <a:spLocks noChangeArrowheads="1"/>
          </p:cNvSpPr>
          <p:nvPr/>
        </p:nvSpPr>
        <p:spPr bwMode="auto">
          <a:xfrm rot="21600000" flipH="1">
            <a:off x="6576695" y="378079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210" name="Straight Connector 178"/>
          <p:cNvCxnSpPr>
            <a:cxnSpLocks noChangeShapeType="1"/>
          </p:cNvCxnSpPr>
          <p:nvPr/>
        </p:nvCxnSpPr>
        <p:spPr bwMode="auto">
          <a:xfrm rot="10800000" flipV="1">
            <a:off x="5823697" y="309324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11" name="Straight Connector 178"/>
          <p:cNvCxnSpPr>
            <a:cxnSpLocks noChangeShapeType="1"/>
          </p:cNvCxnSpPr>
          <p:nvPr/>
        </p:nvCxnSpPr>
        <p:spPr bwMode="auto">
          <a:xfrm rot="16200000" flipV="1">
            <a:off x="5831097" y="3236974"/>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6" name="CaixaDeTexto 36"/>
          <p:cNvSpPr txBox="1"/>
          <p:nvPr/>
        </p:nvSpPr>
        <p:spPr>
          <a:xfrm>
            <a:off x="7689850" y="522541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mc:AlternateContent xmlns:mc="http://schemas.openxmlformats.org/markup-compatibility/2006">
        <mc:Choice xmlns:a14="http://schemas.microsoft.com/office/drawing/2010/main" Requires="a14">
          <p:sp>
            <p:nvSpPr>
              <p:cNvPr id="10" name="Caixa de Texto 9"/>
              <p:cNvSpPr txBox="1"/>
              <p:nvPr/>
            </p:nvSpPr>
            <p:spPr>
              <a:xfrm>
                <a:off x="5646420" y="334518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5646420" y="3345180"/>
                <a:ext cx="543560" cy="460375"/>
              </a:xfrm>
              <a:prstGeom prst="rect">
                <a:avLst/>
              </a:prstGeom>
              <a:blipFill rotWithShape="1">
                <a:blip r:embed="rId5"/>
                <a:stretch>
                  <a:fillRect b="-2621"/>
                </a:stretch>
              </a:blipFill>
            </p:spPr>
            <p:txBody>
              <a:bodyPr/>
              <a:lstStyle/>
              <a:p>
                <a:r>
                  <a:rPr lang="pt-BR" altLang="en-US">
                    <a:noFill/>
                  </a:rPr>
                  <a:t> </a:t>
                </a:r>
              </a:p>
            </p:txBody>
          </p:sp>
        </mc:Fallback>
      </mc:AlternateContent>
    </p:spTree>
  </p:cSld>
  <p:clrMapOvr>
    <a:masterClrMapping/>
  </p:clrMapOvr>
</p:sld>
</file>

<file path=ppt/slides/slide1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61450" y="6269990"/>
            <a:ext cx="2743200" cy="365125"/>
          </a:xfrm>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198501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sym typeface="+mn-ea"/>
              </a:rPr>
              <a:t>Consideremos inicialmente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 v</a:t>
            </a:r>
            <a:r>
              <a:rPr lang="pt-BR" b="1" baseline="-25000" dirty="0" smtClean="0">
                <a:latin typeface="Comic Sans MS" panose="030F0702030302020204" pitchFamily="66" charset="0"/>
                <a:cs typeface="Comic Sans MS" panose="030F0702030302020204" pitchFamily="66" charset="0"/>
                <a:sym typeface="+mn-ea"/>
              </a:rPr>
              <a:t>-</a:t>
            </a:r>
            <a:r>
              <a:rPr lang="pt-BR" b="1" dirty="0" smtClean="0">
                <a:latin typeface="Comic Sans MS" panose="030F0702030302020204" pitchFamily="66" charset="0"/>
                <a:cs typeface="Comic Sans MS" panose="030F0702030302020204" pitchFamily="66" charset="0"/>
                <a:sym typeface="+mn-ea"/>
              </a:rPr>
              <a:t>.</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Neste caso, como na analise do par diferencial, modo comum, podemos trocar r</a:t>
            </a:r>
            <a:r>
              <a:rPr lang="pt-BR" b="1" baseline="-25000" dirty="0" smtClean="0">
                <a:latin typeface="Comic Sans MS" panose="030F0702030302020204" pitchFamily="66" charset="0"/>
                <a:cs typeface="Comic Sans MS" panose="030F0702030302020204" pitchFamily="66" charset="0"/>
                <a:sym typeface="+mn-ea"/>
              </a:rPr>
              <a:t>i </a:t>
            </a:r>
            <a:r>
              <a:rPr lang="pt-BR" b="1" dirty="0" smtClean="0">
                <a:latin typeface="Comic Sans MS" panose="030F0702030302020204" pitchFamily="66" charset="0"/>
                <a:cs typeface="Comic Sans MS" panose="030F0702030302020204" pitchFamily="66" charset="0"/>
                <a:sym typeface="+mn-ea"/>
              </a:rPr>
              <a:t> por dois 2r</a:t>
            </a:r>
            <a:r>
              <a:rPr lang="pt-BR" b="1" baseline="-25000" dirty="0" smtClean="0">
                <a:latin typeface="Comic Sans MS" panose="030F0702030302020204" pitchFamily="66" charset="0"/>
                <a:cs typeface="Comic Sans MS" panose="030F0702030302020204" pitchFamily="66" charset="0"/>
                <a:sym typeface="+mn-ea"/>
              </a:rPr>
              <a:t>i</a:t>
            </a:r>
            <a:r>
              <a:rPr lang="pt-BR" b="1" dirty="0" smtClean="0">
                <a:latin typeface="Comic Sans MS" panose="030F0702030302020204" pitchFamily="66" charset="0"/>
                <a:cs typeface="Comic Sans MS" panose="030F0702030302020204" pitchFamily="66" charset="0"/>
                <a:sym typeface="+mn-ea"/>
              </a:rPr>
              <a:t>s em paralelo</a:t>
            </a:r>
            <a:endParaRPr lang="pt-BR" b="1" baseline="-25000" dirty="0" smtClean="0">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endParaRPr lang="pt-BR"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35" name="Conector Reto 74"/>
          <p:cNvCxnSpPr/>
          <p:nvPr/>
        </p:nvCxnSpPr>
        <p:spPr>
          <a:xfrm>
            <a:off x="1699260" y="51593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flipH="1">
            <a:off x="2773680" y="552069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1689100" y="433514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0">
            <a:off x="1517650" y="4665980"/>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8" name="Conector Reto 127"/>
          <p:cNvCxnSpPr/>
          <p:nvPr/>
        </p:nvCxnSpPr>
        <p:spPr>
          <a:xfrm rot="16200000">
            <a:off x="1891650" y="3459495"/>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1002030" y="563689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2" name="Caixa de Texto 131"/>
              <p:cNvSpPr txBox="1"/>
              <p:nvPr/>
            </p:nvSpPr>
            <p:spPr>
              <a:xfrm>
                <a:off x="1602105" y="507428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602105" y="5074285"/>
                <a:ext cx="1271905"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137" name="Grupo 136"/>
          <p:cNvGrpSpPr/>
          <p:nvPr/>
        </p:nvGrpSpPr>
        <p:grpSpPr>
          <a:xfrm rot="5400000" flipH="1">
            <a:off x="2097520" y="487552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2633345" y="58934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1000125" y="432943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2112010" y="458089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Straight Connector 178"/>
          <p:cNvCxnSpPr>
            <a:cxnSpLocks noChangeShapeType="1"/>
          </p:cNvCxnSpPr>
          <p:nvPr/>
        </p:nvCxnSpPr>
        <p:spPr bwMode="auto">
          <a:xfrm rot="16200000" flipV="1">
            <a:off x="2430892" y="269827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40" name="CaixaDeTexto 36"/>
          <p:cNvSpPr txBox="1"/>
          <p:nvPr/>
        </p:nvSpPr>
        <p:spPr>
          <a:xfrm>
            <a:off x="420370" y="499046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142" name="Grupo 141"/>
          <p:cNvGrpSpPr/>
          <p:nvPr/>
        </p:nvGrpSpPr>
        <p:grpSpPr>
          <a:xfrm rot="5400000">
            <a:off x="526415" y="4705985"/>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Elipse 24"/>
          <p:cNvSpPr/>
          <p:nvPr/>
        </p:nvSpPr>
        <p:spPr>
          <a:xfrm>
            <a:off x="2732684" y="4304992"/>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Elipse 26"/>
          <p:cNvSpPr/>
          <p:nvPr/>
        </p:nvSpPr>
        <p:spPr>
          <a:xfrm>
            <a:off x="2731414" y="55889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 name="Conector Reto 27"/>
          <p:cNvCxnSpPr/>
          <p:nvPr/>
        </p:nvCxnSpPr>
        <p:spPr>
          <a:xfrm flipH="1">
            <a:off x="1000125" y="528320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9" name="Caixa de Texto 28"/>
              <p:cNvSpPr txBox="1"/>
              <p:nvPr/>
            </p:nvSpPr>
            <p:spPr>
              <a:xfrm>
                <a:off x="1226185" y="387477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9" name="Caixa de Texto 28"/>
              <p:cNvSpPr txBox="1">
                <a:spLocks noRot="1" noChangeAspect="1" noMove="1" noResize="1" noEditPoints="1" noAdjustHandles="1" noChangeArrowheads="1" noChangeShapeType="1" noTextEdit="1"/>
              </p:cNvSpPr>
              <p:nvPr/>
            </p:nvSpPr>
            <p:spPr>
              <a:xfrm>
                <a:off x="1226185" y="387477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118" name="Grupo 117"/>
          <p:cNvGrpSpPr/>
          <p:nvPr/>
        </p:nvGrpSpPr>
        <p:grpSpPr>
          <a:xfrm flipH="1">
            <a:off x="3346450" y="3867150"/>
            <a:ext cx="2156460" cy="2038985"/>
            <a:chOff x="12349" y="7546"/>
            <a:chExt cx="3396" cy="3211"/>
          </a:xfrm>
        </p:grpSpPr>
        <p:cxnSp>
          <p:nvCxnSpPr>
            <p:cNvPr id="30" name="Conector Reto 74"/>
            <p:cNvCxnSpPr/>
            <p:nvPr/>
          </p:nvCxnSpPr>
          <p:spPr>
            <a:xfrm>
              <a:off x="13845" y="955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a:off x="15537" y="10193"/>
              <a:ext cx="0" cy="56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V="1">
              <a:off x="13829" y="8261"/>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3" name="Grupo 32"/>
            <p:cNvGrpSpPr/>
            <p:nvPr/>
          </p:nvGrpSpPr>
          <p:grpSpPr>
            <a:xfrm rot="0">
              <a:off x="13559" y="8782"/>
              <a:ext cx="574" cy="778"/>
              <a:chOff x="7555792" y="2647951"/>
              <a:chExt cx="387626" cy="552342"/>
            </a:xfrm>
            <a:solidFill>
              <a:srgbClr val="00B0F0">
                <a:alpha val="97000"/>
              </a:srgbClr>
            </a:solidFill>
          </p:grpSpPr>
          <p:sp>
            <p:nvSpPr>
              <p:cNvPr id="39" name="Elipse 3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14148" y="6882"/>
              <a:ext cx="0" cy="27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12747" y="1031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6" name="Caixa de Texto 45"/>
                <p:cNvSpPr txBox="1"/>
                <p:nvPr/>
              </p:nvSpPr>
              <p:spPr>
                <a:xfrm>
                  <a:off x="13692" y="9425"/>
                  <a:ext cx="2003"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13692" y="9425"/>
                  <a:ext cx="2003" cy="725"/>
                </a:xfrm>
                <a:prstGeom prst="rect">
                  <a:avLst/>
                </a:prstGeom>
                <a:blipFill rotWithShape="1">
                  <a:blip r:embed="rId3"/>
                </a:blipFill>
              </p:spPr>
              <p:txBody>
                <a:bodyPr/>
                <a:lstStyle/>
                <a:p>
                  <a:r>
                    <a:rPr lang="pt-BR" altLang="en-US">
                      <a:noFill/>
                    </a:rPr>
                    <a:t> </a:t>
                  </a:r>
                </a:p>
              </p:txBody>
            </p:sp>
          </mc:Fallback>
        </mc:AlternateContent>
        <p:grpSp>
          <p:nvGrpSpPr>
            <p:cNvPr id="48" name="Grupo 47"/>
            <p:cNvGrpSpPr/>
            <p:nvPr/>
          </p:nvGrpSpPr>
          <p:grpSpPr>
            <a:xfrm rot="5400000" flipH="1">
              <a:off x="14472" y="9112"/>
              <a:ext cx="2098" cy="348"/>
              <a:chOff x="3927661" y="3524056"/>
              <a:chExt cx="1490292" cy="255373"/>
            </a:xfrm>
          </p:grpSpPr>
          <p:cxnSp>
            <p:nvCxnSpPr>
              <p:cNvPr id="49"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4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51"/>
            <p:cNvCxnSpPr/>
            <p:nvPr/>
          </p:nvCxnSpPr>
          <p:spPr>
            <a:xfrm>
              <a:off x="15319" y="1075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12744" y="8252"/>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a:off x="14495" y="8729"/>
              <a:ext cx="97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a:off x="11998" y="8845"/>
              <a:ext cx="1462" cy="760"/>
              <a:chOff x="6583958" y="4229187"/>
              <a:chExt cx="756638" cy="371718"/>
            </a:xfrm>
          </p:grpSpPr>
          <p:cxnSp>
            <p:nvCxnSpPr>
              <p:cNvPr id="6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Elipse 80"/>
            <p:cNvSpPr/>
            <p:nvPr/>
          </p:nvSpPr>
          <p:spPr>
            <a:xfrm>
              <a:off x="15472" y="8214"/>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Elipse 81"/>
            <p:cNvSpPr/>
            <p:nvPr/>
          </p:nvSpPr>
          <p:spPr>
            <a:xfrm>
              <a:off x="15464" y="1022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3" name="Conector Reto 82"/>
            <p:cNvCxnSpPr/>
            <p:nvPr/>
          </p:nvCxnSpPr>
          <p:spPr>
            <a:xfrm flipH="1">
              <a:off x="12759" y="9754"/>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4" name="Caixa de Texto 83"/>
                <p:cNvSpPr txBox="1"/>
                <p:nvPr/>
              </p:nvSpPr>
              <p:spPr>
                <a:xfrm>
                  <a:off x="13178" y="7546"/>
                  <a:ext cx="856"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3178" y="7546"/>
                  <a:ext cx="856" cy="725"/>
                </a:xfrm>
                <a:prstGeom prst="rect">
                  <a:avLst/>
                </a:prstGeom>
                <a:blipFill rotWithShape="1">
                  <a:blip r:embed="rId4"/>
                </a:blipFill>
              </p:spPr>
              <p:txBody>
                <a:bodyPr/>
                <a:lstStyle/>
                <a:p>
                  <a:r>
                    <a:rPr lang="pt-BR" altLang="en-US">
                      <a:noFill/>
                    </a:rPr>
                    <a:t> </a:t>
                  </a:r>
                </a:p>
              </p:txBody>
            </p:sp>
          </mc:Fallback>
        </mc:AlternateContent>
      </p:grpSp>
      <p:grpSp>
        <p:nvGrpSpPr>
          <p:cNvPr id="119" name="Grupo 118"/>
          <p:cNvGrpSpPr/>
          <p:nvPr/>
        </p:nvGrpSpPr>
        <p:grpSpPr>
          <a:xfrm rot="0" flipH="1">
            <a:off x="2170430" y="3477260"/>
            <a:ext cx="234315" cy="847725"/>
            <a:chOff x="1113892" y="857756"/>
            <a:chExt cx="294122" cy="1327094"/>
          </a:xfrm>
          <a:solidFill>
            <a:schemeClr val="bg1"/>
          </a:solidFill>
        </p:grpSpPr>
        <p:grpSp>
          <p:nvGrpSpPr>
            <p:cNvPr id="120" name="Grupo 119"/>
            <p:cNvGrpSpPr/>
            <p:nvPr/>
          </p:nvGrpSpPr>
          <p:grpSpPr>
            <a:xfrm>
              <a:off x="1116699" y="1116701"/>
              <a:ext cx="291315" cy="940474"/>
              <a:chOff x="1149067" y="472114"/>
              <a:chExt cx="404603" cy="986250"/>
            </a:xfrm>
            <a:grpFill/>
          </p:grpSpPr>
          <p:sp>
            <p:nvSpPr>
              <p:cNvPr id="121" name="Forma livre 12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5" name="Forma livre 1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6" name="Forma livre 1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7" name="Forma livre 1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33" name="Forma livre 13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4" name="Forma livre 13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35" name="Grupo 134"/>
          <p:cNvGrpSpPr/>
          <p:nvPr/>
        </p:nvGrpSpPr>
        <p:grpSpPr>
          <a:xfrm rot="0" flipH="1">
            <a:off x="3881120" y="3482975"/>
            <a:ext cx="234315" cy="847725"/>
            <a:chOff x="1113892" y="857756"/>
            <a:chExt cx="294122" cy="1327094"/>
          </a:xfrm>
          <a:solidFill>
            <a:schemeClr val="bg1"/>
          </a:solidFill>
        </p:grpSpPr>
        <p:grpSp>
          <p:nvGrpSpPr>
            <p:cNvPr id="148" name="Grupo 147"/>
            <p:cNvGrpSpPr/>
            <p:nvPr/>
          </p:nvGrpSpPr>
          <p:grpSpPr>
            <a:xfrm>
              <a:off x="1116699" y="1116701"/>
              <a:ext cx="291315" cy="940474"/>
              <a:chOff x="1149067" y="472114"/>
              <a:chExt cx="404603" cy="986250"/>
            </a:xfrm>
            <a:grpFill/>
          </p:grpSpPr>
          <p:sp>
            <p:nvSpPr>
              <p:cNvPr id="162" name="Forma livre 161"/>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4" name="Forma livre 16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6" name="Forma livre 16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7" name="Forma livre 16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78" name="Forma livre 1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9" name="Forma livre 17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83" name="Conector Reto 182"/>
          <p:cNvCxnSpPr/>
          <p:nvPr/>
        </p:nvCxnSpPr>
        <p:spPr>
          <a:xfrm>
            <a:off x="2279015" y="348297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upo 196"/>
          <p:cNvGrpSpPr/>
          <p:nvPr/>
        </p:nvGrpSpPr>
        <p:grpSpPr>
          <a:xfrm rot="16200000" flipH="1">
            <a:off x="1975017" y="3061335"/>
            <a:ext cx="648000" cy="173990"/>
            <a:chOff x="4195522" y="3524056"/>
            <a:chExt cx="1119060" cy="255373"/>
          </a:xfrm>
        </p:grpSpPr>
        <p:cxnSp>
          <p:nvCxnSpPr>
            <p:cNvPr id="198"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9" name="Retângulo 19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00" name="Rectangle 142"/>
          <p:cNvSpPr>
            <a:spLocks noChangeArrowheads="1"/>
          </p:cNvSpPr>
          <p:nvPr/>
        </p:nvSpPr>
        <p:spPr bwMode="auto">
          <a:xfrm rot="21600000" flipH="1">
            <a:off x="1725930" y="2887980"/>
            <a:ext cx="5530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2r</a:t>
            </a:r>
            <a:r>
              <a:rPr lang="pt-BR" sz="2400" baseline="-25000" dirty="0"/>
              <a:t>i</a:t>
            </a:r>
            <a:endParaRPr lang="pt-BR" sz="2400" baseline="-25000" dirty="0"/>
          </a:p>
        </p:txBody>
      </p:sp>
      <p:grpSp>
        <p:nvGrpSpPr>
          <p:cNvPr id="201" name="Grupo 200"/>
          <p:cNvGrpSpPr/>
          <p:nvPr/>
        </p:nvGrpSpPr>
        <p:grpSpPr>
          <a:xfrm rot="0">
            <a:off x="2707640" y="4104005"/>
            <a:ext cx="928370" cy="482600"/>
            <a:chOff x="6583958" y="4229187"/>
            <a:chExt cx="756638" cy="371718"/>
          </a:xfrm>
        </p:grpSpPr>
        <p:cxnSp>
          <p:nvCxnSpPr>
            <p:cNvPr id="20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 name="CaixaDeTexto 36"/>
          <p:cNvSpPr txBox="1"/>
          <p:nvPr/>
        </p:nvSpPr>
        <p:spPr>
          <a:xfrm>
            <a:off x="2976245" y="3705225"/>
            <a:ext cx="450850" cy="460375"/>
          </a:xfrm>
          <a:prstGeom prst="rect">
            <a:avLst/>
          </a:prstGeom>
          <a:noFill/>
        </p:spPr>
        <p:txBody>
          <a:bodyPr wrap="none" rtlCol="0">
            <a:spAutoFit/>
          </a:bodyPr>
          <a:p>
            <a:r>
              <a:rPr lang="pt-BR" sz="2400" dirty="0" smtClean="0"/>
              <a:t>C</a:t>
            </a:r>
            <a:r>
              <a:rPr lang="pt-BR" sz="2400" baseline="-25000" dirty="0" smtClean="0"/>
              <a:t>C</a:t>
            </a:r>
            <a:endParaRPr lang="pt-BR" sz="2400" baseline="-25000" dirty="0" smtClean="0"/>
          </a:p>
        </p:txBody>
      </p:sp>
      <p:sp>
        <p:nvSpPr>
          <p:cNvPr id="207" name="Rectangle 142"/>
          <p:cNvSpPr>
            <a:spLocks noChangeArrowheads="1"/>
          </p:cNvSpPr>
          <p:nvPr/>
        </p:nvSpPr>
        <p:spPr bwMode="auto">
          <a:xfrm rot="21600000" flipH="1">
            <a:off x="1732915" y="351218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208" name="Rectangle 142"/>
          <p:cNvSpPr>
            <a:spLocks noChangeArrowheads="1"/>
          </p:cNvSpPr>
          <p:nvPr/>
        </p:nvSpPr>
        <p:spPr bwMode="auto">
          <a:xfrm rot="21600000" flipH="1">
            <a:off x="4140200" y="351218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210" name="Straight Connector 178"/>
          <p:cNvCxnSpPr>
            <a:cxnSpLocks noChangeShapeType="1"/>
          </p:cNvCxnSpPr>
          <p:nvPr/>
        </p:nvCxnSpPr>
        <p:spPr bwMode="auto">
          <a:xfrm rot="10800000" flipV="1">
            <a:off x="2557892" y="282527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11" name="Straight Connector 178"/>
          <p:cNvCxnSpPr>
            <a:cxnSpLocks noChangeShapeType="1"/>
          </p:cNvCxnSpPr>
          <p:nvPr/>
        </p:nvCxnSpPr>
        <p:spPr bwMode="auto">
          <a:xfrm rot="16200000" flipV="1">
            <a:off x="2565292" y="2969004"/>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6" name="CaixaDeTexto 36"/>
          <p:cNvSpPr txBox="1"/>
          <p:nvPr/>
        </p:nvSpPr>
        <p:spPr>
          <a:xfrm>
            <a:off x="5253355" y="4956810"/>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mc:AlternateContent xmlns:mc="http://schemas.openxmlformats.org/markup-compatibility/2006">
        <mc:Choice xmlns:a14="http://schemas.microsoft.com/office/drawing/2010/main" Requires="a14">
          <p:sp>
            <p:nvSpPr>
              <p:cNvPr id="10" name="Caixa de Texto 9"/>
              <p:cNvSpPr txBox="1"/>
              <p:nvPr/>
            </p:nvSpPr>
            <p:spPr>
              <a:xfrm>
                <a:off x="2976245" y="307721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2976245" y="3077210"/>
                <a:ext cx="543560" cy="460375"/>
              </a:xfrm>
              <a:prstGeom prst="rect">
                <a:avLst/>
              </a:prstGeom>
              <a:blipFill rotWithShape="1">
                <a:blip r:embed="rId5"/>
                <a:stretch>
                  <a:fillRect b="-2621"/>
                </a:stretch>
              </a:blipFill>
            </p:spPr>
            <p:txBody>
              <a:bodyPr/>
              <a:lstStyle/>
              <a:p>
                <a:r>
                  <a:rPr lang="pt-BR" altLang="en-US">
                    <a:noFill/>
                  </a:rPr>
                  <a:t> </a:t>
                </a:r>
              </a:p>
            </p:txBody>
          </p:sp>
        </mc:Fallback>
      </mc:AlternateContent>
      <p:cxnSp>
        <p:nvCxnSpPr>
          <p:cNvPr id="7" name="Straight Connector 178"/>
          <p:cNvCxnSpPr>
            <a:cxnSpLocks noChangeShapeType="1"/>
          </p:cNvCxnSpPr>
          <p:nvPr/>
        </p:nvCxnSpPr>
        <p:spPr bwMode="auto">
          <a:xfrm rot="16200000" flipV="1">
            <a:off x="3881232" y="269827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8" name="Grupo 7"/>
          <p:cNvGrpSpPr/>
          <p:nvPr/>
        </p:nvGrpSpPr>
        <p:grpSpPr>
          <a:xfrm rot="16200000" flipH="1">
            <a:off x="3684437" y="3072130"/>
            <a:ext cx="648000" cy="173990"/>
            <a:chOff x="4195522" y="3524056"/>
            <a:chExt cx="1119060" cy="255373"/>
          </a:xfrm>
        </p:grpSpPr>
        <p:cxnSp>
          <p:nvCxnSpPr>
            <p:cNvPr id="11"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 name="Straight Connector 178"/>
          <p:cNvCxnSpPr>
            <a:cxnSpLocks noChangeShapeType="1"/>
          </p:cNvCxnSpPr>
          <p:nvPr/>
        </p:nvCxnSpPr>
        <p:spPr bwMode="auto">
          <a:xfrm rot="10800000" flipV="1">
            <a:off x="3755502" y="282463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4" name="Straight Connector 178"/>
          <p:cNvCxnSpPr>
            <a:cxnSpLocks noChangeShapeType="1"/>
          </p:cNvCxnSpPr>
          <p:nvPr/>
        </p:nvCxnSpPr>
        <p:spPr bwMode="auto">
          <a:xfrm rot="16200000" flipV="1">
            <a:off x="3743852" y="2968369"/>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5" name="Rectangle 142"/>
          <p:cNvSpPr>
            <a:spLocks noChangeArrowheads="1"/>
          </p:cNvSpPr>
          <p:nvPr/>
        </p:nvSpPr>
        <p:spPr bwMode="auto">
          <a:xfrm rot="21600000" flipH="1">
            <a:off x="4083685" y="2847340"/>
            <a:ext cx="5530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2r</a:t>
            </a:r>
            <a:r>
              <a:rPr lang="pt-BR" sz="2400" baseline="-25000" dirty="0"/>
              <a:t>i</a:t>
            </a:r>
            <a:endParaRPr lang="pt-BR" sz="2400" baseline="-25000" dirty="0"/>
          </a:p>
        </p:txBody>
      </p:sp>
      <p:cxnSp>
        <p:nvCxnSpPr>
          <p:cNvPr id="16" name="Conector Reto 74"/>
          <p:cNvCxnSpPr/>
          <p:nvPr/>
        </p:nvCxnSpPr>
        <p:spPr>
          <a:xfrm>
            <a:off x="10095865" y="48901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H="1">
            <a:off x="11170285" y="525145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10085705" y="406590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0">
            <a:off x="9914255" y="4396740"/>
            <a:ext cx="364490" cy="494030"/>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3" name="Conector Reto 22"/>
          <p:cNvCxnSpPr/>
          <p:nvPr/>
        </p:nvCxnSpPr>
        <p:spPr>
          <a:xfrm rot="16200000">
            <a:off x="10288255" y="3190255"/>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9398635" y="536765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6" name="Caixa de Texto 25"/>
              <p:cNvSpPr txBox="1"/>
              <p:nvPr/>
            </p:nvSpPr>
            <p:spPr>
              <a:xfrm>
                <a:off x="9998710" y="480504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9998710" y="4805045"/>
                <a:ext cx="1271905" cy="460375"/>
              </a:xfrm>
              <a:prstGeom prst="rect">
                <a:avLst/>
              </a:prstGeom>
              <a:blipFill rotWithShape="1">
                <a:blip r:embed="rId6"/>
                <a:stretch>
                  <a:fillRect b="-2621"/>
                </a:stretch>
              </a:blipFill>
            </p:spPr>
            <p:txBody>
              <a:bodyPr/>
              <a:lstStyle/>
              <a:p>
                <a:r>
                  <a:rPr lang="pt-BR" altLang="en-US">
                    <a:noFill/>
                  </a:rPr>
                  <a:t> </a:t>
                </a:r>
              </a:p>
            </p:txBody>
          </p:sp>
        </mc:Fallback>
      </mc:AlternateContent>
      <p:grpSp>
        <p:nvGrpSpPr>
          <p:cNvPr id="34" name="Grupo 33"/>
          <p:cNvGrpSpPr/>
          <p:nvPr/>
        </p:nvGrpSpPr>
        <p:grpSpPr>
          <a:xfrm rot="5400000" flipH="1">
            <a:off x="10494125" y="4606289"/>
            <a:ext cx="1332000" cy="220980"/>
            <a:chOff x="3927661" y="3524056"/>
            <a:chExt cx="1490292" cy="255373"/>
          </a:xfrm>
        </p:grpSpPr>
        <p:cxnSp>
          <p:nvCxnSpPr>
            <p:cNvPr id="3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8" name="Conector Reto 37"/>
          <p:cNvCxnSpPr/>
          <p:nvPr/>
        </p:nvCxnSpPr>
        <p:spPr>
          <a:xfrm>
            <a:off x="11029950" y="56241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H="1">
            <a:off x="9396730" y="406019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10508615" y="431165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51" name="Straight Connector 178"/>
          <p:cNvCxnSpPr>
            <a:cxnSpLocks noChangeShapeType="1"/>
          </p:cNvCxnSpPr>
          <p:nvPr/>
        </p:nvCxnSpPr>
        <p:spPr bwMode="auto">
          <a:xfrm rot="16200000" flipV="1">
            <a:off x="11286602" y="242839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53" name="CaixaDeTexto 36"/>
          <p:cNvSpPr txBox="1"/>
          <p:nvPr/>
        </p:nvSpPr>
        <p:spPr>
          <a:xfrm>
            <a:off x="8816975" y="472122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54" name="Grupo 53"/>
          <p:cNvGrpSpPr/>
          <p:nvPr/>
        </p:nvGrpSpPr>
        <p:grpSpPr>
          <a:xfrm rot="5400000">
            <a:off x="8923020" y="4436745"/>
            <a:ext cx="928370" cy="482600"/>
            <a:chOff x="6583958" y="4229187"/>
            <a:chExt cx="756638" cy="371718"/>
          </a:xfrm>
        </p:grpSpPr>
        <p:cxnSp>
          <p:nvCxnSpPr>
            <p:cNvPr id="56"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1" name="Elipse 60"/>
          <p:cNvSpPr/>
          <p:nvPr/>
        </p:nvSpPr>
        <p:spPr>
          <a:xfrm>
            <a:off x="11134369" y="4035752"/>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4" name="Elipse 63"/>
          <p:cNvSpPr/>
          <p:nvPr/>
        </p:nvSpPr>
        <p:spPr>
          <a:xfrm>
            <a:off x="11128019" y="531972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5" name="Conector Reto 64"/>
          <p:cNvCxnSpPr/>
          <p:nvPr/>
        </p:nvCxnSpPr>
        <p:spPr>
          <a:xfrm flipH="1">
            <a:off x="9396730" y="501396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6" name="Caixa de Texto 65"/>
              <p:cNvSpPr txBox="1"/>
              <p:nvPr/>
            </p:nvSpPr>
            <p:spPr>
              <a:xfrm>
                <a:off x="9622790" y="360553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66" name="Caixa de Texto 65"/>
              <p:cNvSpPr txBox="1">
                <a:spLocks noRot="1" noChangeAspect="1" noMove="1" noResize="1" noEditPoints="1" noAdjustHandles="1" noChangeArrowheads="1" noChangeShapeType="1" noTextEdit="1"/>
              </p:cNvSpPr>
              <p:nvPr/>
            </p:nvSpPr>
            <p:spPr>
              <a:xfrm>
                <a:off x="9622790" y="360553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99" name="Grupo 98"/>
          <p:cNvGrpSpPr/>
          <p:nvPr/>
        </p:nvGrpSpPr>
        <p:grpSpPr>
          <a:xfrm rot="0" flipH="1">
            <a:off x="11019155" y="3207385"/>
            <a:ext cx="234315" cy="847725"/>
            <a:chOff x="1113892" y="857756"/>
            <a:chExt cx="294122" cy="1327094"/>
          </a:xfrm>
          <a:solidFill>
            <a:schemeClr val="bg1"/>
          </a:solidFill>
        </p:grpSpPr>
        <p:grpSp>
          <p:nvGrpSpPr>
            <p:cNvPr id="100" name="Grupo 99"/>
            <p:cNvGrpSpPr/>
            <p:nvPr/>
          </p:nvGrpSpPr>
          <p:grpSpPr>
            <a:xfrm>
              <a:off x="1116699" y="1116701"/>
              <a:ext cx="291315" cy="940474"/>
              <a:chOff x="1149067" y="472114"/>
              <a:chExt cx="404603" cy="986250"/>
            </a:xfrm>
            <a:grpFill/>
          </p:grpSpPr>
          <p:sp>
            <p:nvSpPr>
              <p:cNvPr id="101" name="Forma livre 10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2" name="Forma livre 10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3" name="Forma livre 10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4" name="Forma livre 10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05" name="Forma livre 1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6" name="Forma livre 1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16" name="Grupo 115"/>
          <p:cNvGrpSpPr/>
          <p:nvPr/>
        </p:nvGrpSpPr>
        <p:grpSpPr>
          <a:xfrm rot="16200000" flipH="1">
            <a:off x="10823742" y="2791460"/>
            <a:ext cx="648000" cy="173990"/>
            <a:chOff x="4195522" y="3524056"/>
            <a:chExt cx="1119060" cy="255373"/>
          </a:xfrm>
        </p:grpSpPr>
        <p:cxnSp>
          <p:nvCxnSpPr>
            <p:cNvPr id="117"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4" name="Rectangle 142"/>
          <p:cNvSpPr>
            <a:spLocks noChangeArrowheads="1"/>
          </p:cNvSpPr>
          <p:nvPr/>
        </p:nvSpPr>
        <p:spPr bwMode="auto">
          <a:xfrm rot="21600000" flipH="1">
            <a:off x="10574655" y="2618105"/>
            <a:ext cx="5530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2r</a:t>
            </a:r>
            <a:r>
              <a:rPr lang="pt-BR" sz="2400" baseline="-25000" dirty="0"/>
              <a:t>i</a:t>
            </a:r>
            <a:endParaRPr lang="pt-BR" sz="2400" baseline="-25000" dirty="0"/>
          </a:p>
        </p:txBody>
      </p:sp>
      <p:sp>
        <p:nvSpPr>
          <p:cNvPr id="150" name="Rectangle 142"/>
          <p:cNvSpPr>
            <a:spLocks noChangeArrowheads="1"/>
          </p:cNvSpPr>
          <p:nvPr/>
        </p:nvSpPr>
        <p:spPr bwMode="auto">
          <a:xfrm rot="21600000" flipH="1">
            <a:off x="10655935" y="337629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152" name="Straight Connector 178"/>
          <p:cNvCxnSpPr>
            <a:cxnSpLocks noChangeShapeType="1"/>
          </p:cNvCxnSpPr>
          <p:nvPr/>
        </p:nvCxnSpPr>
        <p:spPr bwMode="auto">
          <a:xfrm rot="10800000" flipV="1">
            <a:off x="11412967" y="255476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53" name="Straight Connector 178"/>
          <p:cNvCxnSpPr>
            <a:cxnSpLocks noChangeShapeType="1"/>
          </p:cNvCxnSpPr>
          <p:nvPr/>
        </p:nvCxnSpPr>
        <p:spPr bwMode="auto">
          <a:xfrm rot="16200000" flipV="1">
            <a:off x="11412747" y="2698494"/>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91" name="Espaço Reservado para Conteúdo 2"/>
          <p:cNvSpPr txBox="1"/>
          <p:nvPr/>
        </p:nvSpPr>
        <p:spPr>
          <a:xfrm>
            <a:off x="5720715" y="2369185"/>
            <a:ext cx="3096260" cy="39573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Como os lados do circuitos são iguais, não passa corrente no ramo que liga os indutores. Também não passa corrente pelo capacitor C</a:t>
            </a:r>
            <a:r>
              <a:rPr lang="pt-BR" sz="2400" b="1" baseline="-25000" dirty="0" smtClean="0">
                <a:solidFill>
                  <a:srgbClr val="C00000"/>
                </a:solidFill>
                <a:latin typeface="Comic Sans MS" panose="030F0702030302020204" pitchFamily="66" charset="0"/>
                <a:cs typeface="Comic Sans MS" panose="030F0702030302020204" pitchFamily="66" charset="0"/>
              </a:rPr>
              <a:t>C</a:t>
            </a:r>
            <a:r>
              <a:rPr lang="pt-BR" sz="2400" b="1" dirty="0" smtClean="0">
                <a:solidFill>
                  <a:srgbClr val="C00000"/>
                </a:solidFill>
                <a:latin typeface="Comic Sans MS" panose="030F0702030302020204" pitchFamily="66" charset="0"/>
                <a:cs typeface="Comic Sans MS" panose="030F0702030302020204" pitchFamily="66" charset="0"/>
              </a:rPr>
              <a:t>.</a:t>
            </a:r>
            <a:endParaRPr lang="pt-BR" sz="2400" b="1" baseline="-25000" dirty="0" smtClean="0">
              <a:solidFill>
                <a:srgbClr val="C00000"/>
              </a:solidFill>
              <a:latin typeface="Comic Sans MS" panose="030F0702030302020204" pitchFamily="66" charset="0"/>
              <a:cs typeface="Comic Sans MS" panose="030F0702030302020204" pitchFamily="66" charset="0"/>
            </a:endParaRPr>
          </a:p>
          <a:p>
            <a:pPr marL="0" indent="0" algn="ctr">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Assim podemos analisar apenas um dos lados do circuito.</a:t>
            </a:r>
            <a:r>
              <a:rPr lang="pt-BR" sz="2400" b="1" baseline="-25000" dirty="0" smtClean="0">
                <a:solidFill>
                  <a:srgbClr val="C00000"/>
                </a:solidFill>
                <a:latin typeface="Comic Sans MS" panose="030F0702030302020204" pitchFamily="66" charset="0"/>
                <a:cs typeface="Comic Sans MS" panose="030F0702030302020204" pitchFamily="66" charset="0"/>
              </a:rPr>
              <a:t> </a:t>
            </a:r>
            <a:endParaRPr lang="pt-BR" sz="2400" b="1" baseline="-25000"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61450" y="6269990"/>
            <a:ext cx="2743200" cy="365125"/>
          </a:xfrm>
        </p:spPr>
        <p:txBody>
          <a:bodyPr/>
          <a:p>
            <a:fld id="{74F297BB-B745-4CAB-BE1D-CE4C89382949}" type="slidenum">
              <a:rPr lang="pt-BR" smtClean="0"/>
            </a:fld>
            <a:endParaRPr lang="pt-BR"/>
          </a:p>
        </p:txBody>
      </p:sp>
      <p:sp>
        <p:nvSpPr>
          <p:cNvPr id="9" name="Espaço Reservado para Conteúdo 2"/>
          <p:cNvSpPr txBox="1"/>
          <p:nvPr/>
        </p:nvSpPr>
        <p:spPr>
          <a:xfrm>
            <a:off x="482600" y="607060"/>
            <a:ext cx="10871200" cy="11988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sym typeface="+mn-ea"/>
              </a:rPr>
              <a:t>Analisemos um dos lados do circuito </a:t>
            </a:r>
            <a:endParaRPr lang="pt-BR"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7" name="Caixa de Texto 5"/>
              <p:cNvSpPr txBox="1"/>
              <p:nvPr/>
            </p:nvSpPr>
            <p:spPr>
              <a:xfrm>
                <a:off x="4181475" y="1841500"/>
                <a:ext cx="5487035"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7" name="Caixa de Texto 5"/>
              <p:cNvSpPr txBox="1">
                <a:spLocks noRot="1" noChangeAspect="1" noMove="1" noResize="1" noEditPoints="1" noAdjustHandles="1" noChangeArrowheads="1" noChangeShapeType="1" noTextEdit="1"/>
              </p:cNvSpPr>
              <p:nvPr/>
            </p:nvSpPr>
            <p:spPr>
              <a:xfrm>
                <a:off x="4181475" y="1841500"/>
                <a:ext cx="5487035" cy="780415"/>
              </a:xfrm>
              <a:prstGeom prst="rect">
                <a:avLst/>
              </a:prstGeom>
              <a:blipFill rotWithShape="1">
                <a:blip r:embed="rId1"/>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8" name="Espaço Reservado para Conteúdo 2"/>
              <p:cNvSpPr txBox="1"/>
              <p:nvPr/>
            </p:nvSpPr>
            <p:spPr>
              <a:xfrm>
                <a:off x="3087370" y="4450715"/>
                <a:ext cx="8894445" cy="21634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Veja que o termo que multiplica v+ tem a parte imaginária igual a </a:t>
                </a:r>
                <a14:m>
                  <m:oMath xmlns:m="http://schemas.openxmlformats.org/officeDocument/2006/math">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oMath>
                </a14:m>
                <a:r>
                  <a:rPr lang="pt-BR" altLang="en-US" sz="2400">
                    <a:latin typeface="Cambria Math" panose="02040503050406030204" pitchFamily="18" charset="0"/>
                    <a:cs typeface="Cambria Math" panose="02040503050406030204" pitchFamily="18" charset="0"/>
                  </a:rPr>
                  <a:t>, </a:t>
                </a:r>
                <a:r>
                  <a:rPr lang="pt-BR" sz="2400" b="1" dirty="0" smtClean="0">
                    <a:solidFill>
                      <a:srgbClr val="C00000"/>
                    </a:solidFill>
                    <a:latin typeface="Comic Sans MS" panose="030F0702030302020204" pitchFamily="66" charset="0"/>
                    <a:cs typeface="Comic Sans MS" panose="030F0702030302020204" pitchFamily="66" charset="0"/>
                  </a:rPr>
                  <a:t>que não pode ser zerada.</a:t>
                </a:r>
                <a:endParaRPr lang="pt-BR" sz="2400" b="1" dirty="0" smtClean="0">
                  <a:solidFill>
                    <a:srgbClr val="C00000"/>
                  </a:solidFill>
                  <a:latin typeface="Comic Sans MS" panose="030F0702030302020204" pitchFamily="66" charset="0"/>
                  <a:cs typeface="Comic Sans MS" panose="030F0702030302020204" pitchFamily="66" charset="0"/>
                </a:endParaRPr>
              </a:p>
              <a:p>
                <a:pPr marL="0" indent="0" algn="l">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Assim, para satisfazer a equação deveremos ter</a:t>
                </a:r>
                <a:endParaRPr lang="pt-BR" sz="2400" b="1" dirty="0" smtClean="0">
                  <a:solidFill>
                    <a:srgbClr val="C00000"/>
                  </a:solidFill>
                  <a:latin typeface="Comic Sans MS" panose="030F0702030302020204" pitchFamily="66" charset="0"/>
                  <a:cs typeface="Comic Sans MS" panose="030F0702030302020204" pitchFamily="66" charset="0"/>
                </a:endParaRPr>
              </a:p>
              <a:p>
                <a:pPr marL="0" indent="0" algn="ctr">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en-US" altLang="pt-BR" sz="2400" i="1">
                  <a:latin typeface="Cambria Math" panose="02040503050406030204" pitchFamily="18" charset="0"/>
                  <a:cs typeface="Cambria Math" panose="02040503050406030204" pitchFamily="18" charset="0"/>
                </a:endParaRPr>
              </a:p>
              <a:p>
                <a:pPr marL="0" indent="0" algn="ctr">
                  <a:buFont typeface="Wingdings" panose="05000000000000000000" charset="0"/>
                  <a:buNone/>
                </a:pPr>
                <a:r>
                  <a:rPr lang="pt-BR" altLang="en-US" sz="2400" b="1" dirty="0">
                    <a:solidFill>
                      <a:srgbClr val="C00000"/>
                    </a:solidFill>
                    <a:latin typeface="Comic Sans MS" panose="030F0702030302020204" pitchFamily="66" charset="0"/>
                    <a:cs typeface="Comic Sans MS" panose="030F0702030302020204" pitchFamily="66" charset="0"/>
                  </a:rPr>
                  <a:t>Neste caso não ha oscilação</a:t>
                </a:r>
                <a:r>
                  <a:rPr lang="pt-BR" altLang="en-US" sz="2400" dirty="0">
                    <a:latin typeface="Cambria Math" panose="02040503050406030204" pitchFamily="18" charset="0"/>
                    <a:cs typeface="Cambria Math" panose="02040503050406030204" pitchFamily="18" charset="0"/>
                  </a:rPr>
                  <a:t> </a:t>
                </a:r>
                <a:endParaRPr lang="pt-BR" altLang="en-US" sz="2400" dirty="0">
                  <a:latin typeface="Cambria Math" panose="02040503050406030204" pitchFamily="18" charset="0"/>
                  <a:cs typeface="Cambria Math" panose="02040503050406030204" pitchFamily="18" charset="0"/>
                </a:endParaRPr>
              </a:p>
              <a:p>
                <a:pPr marL="0" indent="0" algn="ctr">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 </a:t>
                </a:r>
                <a:endParaRPr lang="pt-BR" sz="2400" b="1" dirty="0" smtClean="0">
                  <a:solidFill>
                    <a:srgbClr val="C00000"/>
                  </a:solidFill>
                  <a:latin typeface="Comic Sans MS" panose="030F0702030302020204" pitchFamily="66" charset="0"/>
                  <a:cs typeface="Comic Sans MS" panose="030F0702030302020204" pitchFamily="66" charset="0"/>
                </a:endParaRPr>
              </a:p>
            </p:txBody>
          </p:sp>
        </mc:Choice>
        <mc:Fallback>
          <p:sp>
            <p:nvSpPr>
              <p:cNvPr id="68" name="Espaço Reservado para Conteúdo 2"/>
              <p:cNvSpPr txBox="1">
                <a:spLocks noRot="1" noChangeAspect="1" noMove="1" noResize="1" noEditPoints="1" noAdjustHandles="1" noChangeArrowheads="1" noChangeShapeType="1" noTextEdit="1"/>
              </p:cNvSpPr>
              <p:nvPr/>
            </p:nvSpPr>
            <p:spPr>
              <a:xfrm>
                <a:off x="3087370" y="4450715"/>
                <a:ext cx="8894445" cy="2163445"/>
              </a:xfrm>
              <a:prstGeom prst="rect">
                <a:avLst/>
              </a:prstGeom>
              <a:blipFill rotWithShape="1">
                <a:blip r:embed="rId2"/>
                <a:stretch>
                  <a:fillRect t="-675" b="-1094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0" name="Caixa de Texto 5"/>
              <p:cNvSpPr txBox="1"/>
              <p:nvPr/>
            </p:nvSpPr>
            <p:spPr>
              <a:xfrm>
                <a:off x="3190875" y="2799080"/>
                <a:ext cx="8686800" cy="4521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𝑠𝐿</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0" name="Caixa de Texto 5"/>
              <p:cNvSpPr txBox="1">
                <a:spLocks noRot="1" noChangeAspect="1" noMove="1" noResize="1" noEditPoints="1" noAdjustHandles="1" noChangeArrowheads="1" noChangeShapeType="1" noTextEdit="1"/>
              </p:cNvSpPr>
              <p:nvPr/>
            </p:nvSpPr>
            <p:spPr>
              <a:xfrm>
                <a:off x="3190875" y="2799080"/>
                <a:ext cx="8686800" cy="452120"/>
              </a:xfrm>
              <a:prstGeom prst="rect">
                <a:avLst/>
              </a:prstGeom>
              <a:blipFill rotWithShape="1">
                <a:blip r:embed="rId3"/>
                <a:stretch>
                  <a:fillRect t="-67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3" name="Caixa de Texto 5"/>
              <p:cNvSpPr txBox="1"/>
              <p:nvPr/>
            </p:nvSpPr>
            <p:spPr>
              <a:xfrm>
                <a:off x="3190875" y="3620135"/>
                <a:ext cx="8456930" cy="4533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3" name="Caixa de Texto 5"/>
              <p:cNvSpPr txBox="1">
                <a:spLocks noRot="1" noChangeAspect="1" noMove="1" noResize="1" noEditPoints="1" noAdjustHandles="1" noChangeArrowheads="1" noChangeShapeType="1" noTextEdit="1"/>
              </p:cNvSpPr>
              <p:nvPr/>
            </p:nvSpPr>
            <p:spPr>
              <a:xfrm>
                <a:off x="3190875" y="3620135"/>
                <a:ext cx="8456930" cy="453390"/>
              </a:xfrm>
              <a:prstGeom prst="rect">
                <a:avLst/>
              </a:prstGeom>
              <a:blipFill rotWithShape="1">
                <a:blip r:embed="rId4"/>
                <a:stretch>
                  <a:fillRect t="-6723"/>
                </a:stretch>
              </a:blipFill>
              <a:ln w="38100">
                <a:noFill/>
              </a:ln>
            </p:spPr>
            <p:txBody>
              <a:bodyPr/>
              <a:lstStyle/>
              <a:p>
                <a:r>
                  <a:rPr lang="pt-BR" altLang="en-US">
                    <a:noFill/>
                  </a:rPr>
                  <a:t> </a:t>
                </a:r>
              </a:p>
            </p:txBody>
          </p:sp>
        </mc:Fallback>
      </mc:AlternateContent>
      <p:cxnSp>
        <p:nvCxnSpPr>
          <p:cNvPr id="74" name="Conector Reto 74"/>
          <p:cNvCxnSpPr/>
          <p:nvPr/>
        </p:nvCxnSpPr>
        <p:spPr>
          <a:xfrm>
            <a:off x="1318895" y="45351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H="1">
            <a:off x="2393315" y="489648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6" name="Conector Reto 75"/>
          <p:cNvCxnSpPr/>
          <p:nvPr/>
        </p:nvCxnSpPr>
        <p:spPr>
          <a:xfrm flipV="1">
            <a:off x="1308735" y="371094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7" name="Grupo 76"/>
          <p:cNvGrpSpPr/>
          <p:nvPr/>
        </p:nvGrpSpPr>
        <p:grpSpPr>
          <a:xfrm rot="0">
            <a:off x="1137285" y="4041775"/>
            <a:ext cx="364490" cy="494030"/>
            <a:chOff x="7555792" y="2647951"/>
            <a:chExt cx="387626" cy="552342"/>
          </a:xfrm>
          <a:solidFill>
            <a:srgbClr val="00B0F0">
              <a:alpha val="97000"/>
            </a:srgbClr>
          </a:solidFill>
        </p:grpSpPr>
        <p:sp>
          <p:nvSpPr>
            <p:cNvPr id="78" name="Elipse 7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5" name="Conector Reto 84"/>
          <p:cNvCxnSpPr/>
          <p:nvPr/>
        </p:nvCxnSpPr>
        <p:spPr>
          <a:xfrm rot="16200000">
            <a:off x="1511285" y="2835290"/>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621665" y="501269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7" name="Caixa de Texto 86"/>
              <p:cNvSpPr txBox="1"/>
              <p:nvPr/>
            </p:nvSpPr>
            <p:spPr>
              <a:xfrm>
                <a:off x="1221740" y="4450080"/>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1221740" y="4450080"/>
                <a:ext cx="1271905" cy="460375"/>
              </a:xfrm>
              <a:prstGeom prst="rect">
                <a:avLst/>
              </a:prstGeom>
              <a:blipFill rotWithShape="1">
                <a:blip r:embed="rId5"/>
                <a:stretch>
                  <a:fillRect b="-2621"/>
                </a:stretch>
              </a:blipFill>
            </p:spPr>
            <p:txBody>
              <a:bodyPr/>
              <a:lstStyle/>
              <a:p>
                <a:r>
                  <a:rPr lang="pt-BR" altLang="en-US">
                    <a:noFill/>
                  </a:rPr>
                  <a:t> </a:t>
                </a:r>
              </a:p>
            </p:txBody>
          </p:sp>
        </mc:Fallback>
      </mc:AlternateContent>
      <p:grpSp>
        <p:nvGrpSpPr>
          <p:cNvPr id="88" name="Grupo 87"/>
          <p:cNvGrpSpPr/>
          <p:nvPr/>
        </p:nvGrpSpPr>
        <p:grpSpPr>
          <a:xfrm rot="5400000" flipH="1">
            <a:off x="1717155" y="4251324"/>
            <a:ext cx="1332000" cy="220980"/>
            <a:chOff x="3927661" y="3524056"/>
            <a:chExt cx="1490292" cy="255373"/>
          </a:xfrm>
        </p:grpSpPr>
        <p:cxnSp>
          <p:nvCxnSpPr>
            <p:cNvPr id="89"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8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1" name="Conector Reto 90"/>
          <p:cNvCxnSpPr/>
          <p:nvPr/>
        </p:nvCxnSpPr>
        <p:spPr>
          <a:xfrm>
            <a:off x="2252980" y="52692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flipH="1">
            <a:off x="619760" y="370522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 de Texto 23"/>
          <p:cNvSpPr txBox="1"/>
          <p:nvPr/>
        </p:nvSpPr>
        <p:spPr>
          <a:xfrm>
            <a:off x="1731645" y="395668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94" name="Straight Connector 178"/>
          <p:cNvCxnSpPr>
            <a:cxnSpLocks noChangeShapeType="1"/>
          </p:cNvCxnSpPr>
          <p:nvPr/>
        </p:nvCxnSpPr>
        <p:spPr bwMode="auto">
          <a:xfrm rot="16200000" flipV="1">
            <a:off x="2509632" y="207343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95" name="CaixaDeTexto 36"/>
          <p:cNvSpPr txBox="1"/>
          <p:nvPr/>
        </p:nvSpPr>
        <p:spPr>
          <a:xfrm>
            <a:off x="40005" y="4366260"/>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96" name="Grupo 95"/>
          <p:cNvGrpSpPr/>
          <p:nvPr/>
        </p:nvGrpSpPr>
        <p:grpSpPr>
          <a:xfrm rot="5400000">
            <a:off x="146050" y="4081780"/>
            <a:ext cx="928370" cy="482600"/>
            <a:chOff x="6583958" y="4229187"/>
            <a:chExt cx="756638" cy="371718"/>
          </a:xfrm>
        </p:grpSpPr>
        <p:cxnSp>
          <p:nvCxnSpPr>
            <p:cNvPr id="97"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Elipse 108"/>
          <p:cNvSpPr/>
          <p:nvPr/>
        </p:nvSpPr>
        <p:spPr>
          <a:xfrm>
            <a:off x="2357399" y="3680787"/>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0" name="Elipse 109"/>
          <p:cNvSpPr/>
          <p:nvPr/>
        </p:nvSpPr>
        <p:spPr>
          <a:xfrm>
            <a:off x="2351049" y="496475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1" name="Conector Reto 110"/>
          <p:cNvCxnSpPr/>
          <p:nvPr/>
        </p:nvCxnSpPr>
        <p:spPr>
          <a:xfrm flipH="1">
            <a:off x="619760" y="465899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2" name="Caixa de Texto 111"/>
              <p:cNvSpPr txBox="1"/>
              <p:nvPr/>
            </p:nvSpPr>
            <p:spPr>
              <a:xfrm>
                <a:off x="845820" y="3250565"/>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2" name="Caixa de Texto 111"/>
              <p:cNvSpPr txBox="1">
                <a:spLocks noRot="1" noChangeAspect="1" noMove="1" noResize="1" noEditPoints="1" noAdjustHandles="1" noChangeArrowheads="1" noChangeShapeType="1" noTextEdit="1"/>
              </p:cNvSpPr>
              <p:nvPr/>
            </p:nvSpPr>
            <p:spPr>
              <a:xfrm>
                <a:off x="845820" y="3250565"/>
                <a:ext cx="543560" cy="460375"/>
              </a:xfrm>
              <a:prstGeom prst="rect">
                <a:avLst/>
              </a:prstGeom>
              <a:blipFill rotWithShape="1">
                <a:blip r:embed="rId6"/>
                <a:stretch>
                  <a:fillRect b="-2621"/>
                </a:stretch>
              </a:blipFill>
            </p:spPr>
            <p:txBody>
              <a:bodyPr/>
              <a:lstStyle/>
              <a:p>
                <a:r>
                  <a:rPr lang="pt-BR" altLang="en-US">
                    <a:noFill/>
                  </a:rPr>
                  <a:t> </a:t>
                </a:r>
              </a:p>
            </p:txBody>
          </p:sp>
        </mc:Fallback>
      </mc:AlternateContent>
      <p:grpSp>
        <p:nvGrpSpPr>
          <p:cNvPr id="113" name="Grupo 112"/>
          <p:cNvGrpSpPr/>
          <p:nvPr/>
        </p:nvGrpSpPr>
        <p:grpSpPr>
          <a:xfrm rot="0" flipH="1">
            <a:off x="2242185" y="2852420"/>
            <a:ext cx="234315" cy="847725"/>
            <a:chOff x="1113892" y="857756"/>
            <a:chExt cx="294122" cy="1327094"/>
          </a:xfrm>
          <a:solidFill>
            <a:schemeClr val="bg1"/>
          </a:solidFill>
        </p:grpSpPr>
        <p:grpSp>
          <p:nvGrpSpPr>
            <p:cNvPr id="114" name="Grupo 113"/>
            <p:cNvGrpSpPr/>
            <p:nvPr/>
          </p:nvGrpSpPr>
          <p:grpSpPr>
            <a:xfrm>
              <a:off x="1116699" y="1116701"/>
              <a:ext cx="291315" cy="940474"/>
              <a:chOff x="1149067" y="472114"/>
              <a:chExt cx="404603" cy="986250"/>
            </a:xfrm>
            <a:grpFill/>
          </p:grpSpPr>
          <p:sp>
            <p:nvSpPr>
              <p:cNvPr id="115" name="Forma livre 114"/>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0" name="Forma livre 129"/>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1" name="Forma livre 130"/>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6" name="Forma livre 135"/>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41" name="Forma livre 14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47" name="Forma livre 146"/>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49" name="Grupo 148"/>
          <p:cNvGrpSpPr/>
          <p:nvPr/>
        </p:nvGrpSpPr>
        <p:grpSpPr>
          <a:xfrm rot="16200000" flipH="1">
            <a:off x="2046772" y="2436495"/>
            <a:ext cx="648000" cy="173990"/>
            <a:chOff x="4195522" y="3524056"/>
            <a:chExt cx="1119060" cy="255373"/>
          </a:xfrm>
        </p:grpSpPr>
        <p:cxnSp>
          <p:nvCxnSpPr>
            <p:cNvPr id="151"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4" name="Retângulo 15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5" name="Rectangle 142"/>
          <p:cNvSpPr>
            <a:spLocks noChangeArrowheads="1"/>
          </p:cNvSpPr>
          <p:nvPr/>
        </p:nvSpPr>
        <p:spPr bwMode="auto">
          <a:xfrm rot="21600000" flipH="1">
            <a:off x="1797685" y="2263140"/>
            <a:ext cx="5530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2r</a:t>
            </a:r>
            <a:r>
              <a:rPr lang="pt-BR" sz="2400" baseline="-25000" dirty="0"/>
              <a:t>i</a:t>
            </a:r>
            <a:endParaRPr lang="pt-BR" sz="2400" baseline="-25000" dirty="0"/>
          </a:p>
        </p:txBody>
      </p:sp>
      <p:sp>
        <p:nvSpPr>
          <p:cNvPr id="156" name="Rectangle 142"/>
          <p:cNvSpPr>
            <a:spLocks noChangeArrowheads="1"/>
          </p:cNvSpPr>
          <p:nvPr/>
        </p:nvSpPr>
        <p:spPr bwMode="auto">
          <a:xfrm rot="21600000" flipH="1">
            <a:off x="1878965" y="302133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158" name="Straight Connector 178"/>
          <p:cNvCxnSpPr>
            <a:cxnSpLocks noChangeShapeType="1"/>
          </p:cNvCxnSpPr>
          <p:nvPr/>
        </p:nvCxnSpPr>
        <p:spPr bwMode="auto">
          <a:xfrm rot="10800000" flipV="1">
            <a:off x="2635997" y="219979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60" name="Straight Connector 178"/>
          <p:cNvCxnSpPr>
            <a:cxnSpLocks noChangeShapeType="1"/>
          </p:cNvCxnSpPr>
          <p:nvPr/>
        </p:nvCxnSpPr>
        <p:spPr bwMode="auto">
          <a:xfrm rot="16200000" flipV="1">
            <a:off x="2635777" y="2343529"/>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Tree>
  </p:cSld>
  <p:clrMapOvr>
    <a:masterClrMapping/>
  </p:clrMapOvr>
</p:sld>
</file>

<file path=ppt/slides/slide1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145796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sym typeface="+mn-ea"/>
              </a:rPr>
              <a:t>Consideremos agora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 -v</a:t>
            </a:r>
            <a:r>
              <a:rPr lang="pt-BR" b="1" baseline="-25000" dirty="0" smtClean="0">
                <a:latin typeface="Comic Sans MS" panose="030F0702030302020204" pitchFamily="66" charset="0"/>
                <a:cs typeface="Comic Sans MS" panose="030F0702030302020204" pitchFamily="66" charset="0"/>
                <a:sym typeface="+mn-ea"/>
              </a:rPr>
              <a:t>-</a:t>
            </a:r>
            <a:r>
              <a:rPr lang="pt-BR" b="1" dirty="0" smtClean="0">
                <a:latin typeface="Comic Sans MS" panose="030F0702030302020204" pitchFamily="66" charset="0"/>
                <a:cs typeface="Comic Sans MS" panose="030F0702030302020204" pitchFamily="66" charset="0"/>
                <a:sym typeface="+mn-ea"/>
              </a:rPr>
              <a:t>.</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Neste caso, como na analise do par diferencial, entrada diferencial, v</a:t>
            </a:r>
            <a:r>
              <a:rPr lang="pt-BR" b="1" baseline="-25000" dirty="0" smtClean="0">
                <a:latin typeface="Comic Sans MS" panose="030F0702030302020204" pitchFamily="66" charset="0"/>
                <a:cs typeface="Comic Sans MS" panose="030F0702030302020204" pitchFamily="66" charset="0"/>
                <a:sym typeface="+mn-ea"/>
              </a:rPr>
              <a:t>x</a:t>
            </a:r>
            <a:r>
              <a:rPr lang="pt-BR" b="1" dirty="0" smtClean="0">
                <a:latin typeface="Comic Sans MS" panose="030F0702030302020204" pitchFamily="66" charset="0"/>
                <a:cs typeface="Comic Sans MS" panose="030F0702030302020204" pitchFamily="66" charset="0"/>
                <a:sym typeface="+mn-ea"/>
              </a:rPr>
              <a:t> = 0</a:t>
            </a:r>
            <a:endParaRPr lang="pt-BR"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9385935" y="48240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H="1">
            <a:off x="10460355" y="518541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9375775" y="399986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0">
            <a:off x="9204325" y="4330700"/>
            <a:ext cx="364490" cy="494030"/>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3" name="Conector Reto 22"/>
          <p:cNvCxnSpPr/>
          <p:nvPr/>
        </p:nvCxnSpPr>
        <p:spPr>
          <a:xfrm rot="16200000">
            <a:off x="9938325" y="2773740"/>
            <a:ext cx="0" cy="24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8688705" y="5301615"/>
            <a:ext cx="24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6" name="Caixa de Texto 25"/>
              <p:cNvSpPr txBox="1"/>
              <p:nvPr/>
            </p:nvSpPr>
            <p:spPr>
              <a:xfrm>
                <a:off x="9288780" y="473900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9288780" y="4739005"/>
                <a:ext cx="1271905"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34" name="Grupo 33"/>
          <p:cNvGrpSpPr/>
          <p:nvPr/>
        </p:nvGrpSpPr>
        <p:grpSpPr>
          <a:xfrm rot="5400000" flipH="1">
            <a:off x="9784195" y="4540249"/>
            <a:ext cx="1332000" cy="220980"/>
            <a:chOff x="3927661" y="3524056"/>
            <a:chExt cx="1490292" cy="255373"/>
          </a:xfrm>
        </p:grpSpPr>
        <p:cxnSp>
          <p:nvCxnSpPr>
            <p:cNvPr id="3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8" name="Conector Reto 37"/>
          <p:cNvCxnSpPr/>
          <p:nvPr/>
        </p:nvCxnSpPr>
        <p:spPr>
          <a:xfrm>
            <a:off x="10320020" y="55581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H="1">
            <a:off x="8686800" y="399415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9798685" y="424561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sp>
        <p:nvSpPr>
          <p:cNvPr id="53" name="CaixaDeTexto 36"/>
          <p:cNvSpPr txBox="1"/>
          <p:nvPr/>
        </p:nvSpPr>
        <p:spPr>
          <a:xfrm>
            <a:off x="8239760" y="465518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54" name="Grupo 53"/>
          <p:cNvGrpSpPr/>
          <p:nvPr/>
        </p:nvGrpSpPr>
        <p:grpSpPr>
          <a:xfrm rot="5400000">
            <a:off x="8213090" y="4370705"/>
            <a:ext cx="928370" cy="482600"/>
            <a:chOff x="6583958" y="4229187"/>
            <a:chExt cx="756638" cy="371718"/>
          </a:xfrm>
        </p:grpSpPr>
        <p:cxnSp>
          <p:nvCxnSpPr>
            <p:cNvPr id="56"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4" name="Elipse 63"/>
          <p:cNvSpPr/>
          <p:nvPr/>
        </p:nvSpPr>
        <p:spPr>
          <a:xfrm>
            <a:off x="10418089" y="525368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5" name="Conector Reto 64"/>
          <p:cNvCxnSpPr/>
          <p:nvPr/>
        </p:nvCxnSpPr>
        <p:spPr>
          <a:xfrm flipH="1">
            <a:off x="8686800" y="494792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6" name="Caixa de Texto 65"/>
              <p:cNvSpPr txBox="1"/>
              <p:nvPr/>
            </p:nvSpPr>
            <p:spPr>
              <a:xfrm>
                <a:off x="8912860" y="353949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66" name="Caixa de Texto 65"/>
              <p:cNvSpPr txBox="1">
                <a:spLocks noRot="1" noChangeAspect="1" noMove="1" noResize="1" noEditPoints="1" noAdjustHandles="1" noChangeArrowheads="1" noChangeShapeType="1" noTextEdit="1"/>
              </p:cNvSpPr>
              <p:nvPr/>
            </p:nvSpPr>
            <p:spPr>
              <a:xfrm>
                <a:off x="8912860" y="353949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sp>
        <p:nvSpPr>
          <p:cNvPr id="150" name="Rectangle 142"/>
          <p:cNvSpPr>
            <a:spLocks noChangeArrowheads="1"/>
          </p:cNvSpPr>
          <p:nvPr/>
        </p:nvSpPr>
        <p:spPr bwMode="auto">
          <a:xfrm rot="21600000" flipH="1">
            <a:off x="9914255" y="325945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191" name="Espaço Reservado para Conteúdo 2"/>
          <p:cNvSpPr txBox="1"/>
          <p:nvPr/>
        </p:nvSpPr>
        <p:spPr>
          <a:xfrm>
            <a:off x="5699125" y="2399030"/>
            <a:ext cx="2597785" cy="21424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O capacitor C</a:t>
            </a:r>
            <a:r>
              <a:rPr lang="pt-BR" sz="2400" b="1" baseline="-25000" dirty="0" smtClean="0">
                <a:solidFill>
                  <a:srgbClr val="C00000"/>
                </a:solidFill>
                <a:latin typeface="Comic Sans MS" panose="030F0702030302020204" pitchFamily="66" charset="0"/>
                <a:cs typeface="Comic Sans MS" panose="030F0702030302020204" pitchFamily="66" charset="0"/>
              </a:rPr>
              <a:t>C </a:t>
            </a:r>
            <a:r>
              <a:rPr lang="pt-BR" sz="2400" b="1" dirty="0" smtClean="0">
                <a:solidFill>
                  <a:srgbClr val="C00000"/>
                </a:solidFill>
                <a:latin typeface="Comic Sans MS" panose="030F0702030302020204" pitchFamily="66" charset="0"/>
                <a:cs typeface="Comic Sans MS" panose="030F0702030302020204" pitchFamily="66" charset="0"/>
              </a:rPr>
              <a:t>foi substituido por um capacitor de valor 2C</a:t>
            </a:r>
            <a:r>
              <a:rPr lang="pt-BR" sz="2400" b="1" baseline="-25000" dirty="0" smtClean="0">
                <a:solidFill>
                  <a:srgbClr val="C00000"/>
                </a:solidFill>
                <a:latin typeface="Comic Sans MS" panose="030F0702030302020204" pitchFamily="66" charset="0"/>
                <a:cs typeface="Comic Sans MS" panose="030F0702030302020204" pitchFamily="66" charset="0"/>
              </a:rPr>
              <a:t>C </a:t>
            </a:r>
            <a:r>
              <a:rPr lang="pt-BR" sz="2400" b="1" dirty="0" smtClean="0">
                <a:solidFill>
                  <a:srgbClr val="C00000"/>
                </a:solidFill>
                <a:latin typeface="Comic Sans MS" panose="030F0702030302020204" pitchFamily="66" charset="0"/>
                <a:cs typeface="Comic Sans MS" panose="030F0702030302020204" pitchFamily="66" charset="0"/>
              </a:rPr>
              <a:t>(efeito Miller)</a:t>
            </a:r>
            <a:endParaRPr lang="pt-BR" sz="2400" b="1" baseline="-25000" dirty="0" smtClean="0">
              <a:solidFill>
                <a:srgbClr val="C00000"/>
              </a:solidFill>
              <a:latin typeface="Comic Sans MS" panose="030F0702030302020204" pitchFamily="66" charset="0"/>
              <a:cs typeface="Comic Sans MS" panose="030F0702030302020204" pitchFamily="66" charset="0"/>
            </a:endParaRPr>
          </a:p>
        </p:txBody>
      </p:sp>
      <p:grpSp>
        <p:nvGrpSpPr>
          <p:cNvPr id="68" name="Grupo 67"/>
          <p:cNvGrpSpPr/>
          <p:nvPr/>
        </p:nvGrpSpPr>
        <p:grpSpPr>
          <a:xfrm>
            <a:off x="10328275" y="2806700"/>
            <a:ext cx="484605" cy="1254370"/>
            <a:chOff x="17383" y="4524"/>
            <a:chExt cx="763" cy="1975"/>
          </a:xfrm>
        </p:grpSpPr>
        <p:cxnSp>
          <p:nvCxnSpPr>
            <p:cNvPr id="51" name="Straight Connector 178"/>
            <p:cNvCxnSpPr>
              <a:cxnSpLocks noChangeShapeType="1"/>
            </p:cNvCxnSpPr>
            <p:nvPr/>
          </p:nvCxnSpPr>
          <p:spPr bwMode="auto">
            <a:xfrm rot="16200000" flipV="1">
              <a:off x="17777" y="4325"/>
              <a:ext cx="0" cy="39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61" name="Elipse 60"/>
            <p:cNvSpPr/>
            <p:nvPr/>
          </p:nvSpPr>
          <p:spPr>
            <a:xfrm>
              <a:off x="17541" y="6386"/>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99" name="Grupo 98"/>
            <p:cNvGrpSpPr/>
            <p:nvPr/>
          </p:nvGrpSpPr>
          <p:grpSpPr>
            <a:xfrm rot="0" flipH="1">
              <a:off x="17383" y="5052"/>
              <a:ext cx="369" cy="1335"/>
              <a:chOff x="1113892" y="857756"/>
              <a:chExt cx="294122" cy="1327094"/>
            </a:xfrm>
            <a:solidFill>
              <a:schemeClr val="bg1"/>
            </a:solidFill>
          </p:grpSpPr>
          <p:grpSp>
            <p:nvGrpSpPr>
              <p:cNvPr id="100" name="Grupo 99"/>
              <p:cNvGrpSpPr/>
              <p:nvPr/>
            </p:nvGrpSpPr>
            <p:grpSpPr>
              <a:xfrm>
                <a:off x="1116699" y="1116701"/>
                <a:ext cx="291315" cy="940474"/>
                <a:chOff x="1149067" y="472114"/>
                <a:chExt cx="404603" cy="986250"/>
              </a:xfrm>
              <a:grpFill/>
            </p:grpSpPr>
            <p:sp>
              <p:nvSpPr>
                <p:cNvPr id="101" name="Forma livre 10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2" name="Forma livre 10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3" name="Forma livre 10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4" name="Forma livre 10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05" name="Forma livre 1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6" name="Forma livre 1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52" name="Straight Connector 178"/>
            <p:cNvCxnSpPr>
              <a:cxnSpLocks noChangeShapeType="1"/>
            </p:cNvCxnSpPr>
            <p:nvPr/>
          </p:nvCxnSpPr>
          <p:spPr bwMode="auto">
            <a:xfrm rot="10800000" flipV="1">
              <a:off x="17976" y="4524"/>
              <a:ext cx="0" cy="39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53" name="Straight Connector 178"/>
            <p:cNvCxnSpPr>
              <a:cxnSpLocks noChangeShapeType="1"/>
            </p:cNvCxnSpPr>
            <p:nvPr/>
          </p:nvCxnSpPr>
          <p:spPr bwMode="auto">
            <a:xfrm rot="16200000" flipV="1">
              <a:off x="17976" y="4751"/>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67" name="Conector Reto 66"/>
            <p:cNvCxnSpPr/>
            <p:nvPr/>
          </p:nvCxnSpPr>
          <p:spPr>
            <a:xfrm flipH="1">
              <a:off x="17579" y="4524"/>
              <a:ext cx="0" cy="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grpSp>
        <p:nvGrpSpPr>
          <p:cNvPr id="70" name="Grupo 69"/>
          <p:cNvGrpSpPr/>
          <p:nvPr/>
        </p:nvGrpSpPr>
        <p:grpSpPr>
          <a:xfrm rot="5400000">
            <a:off x="10519274" y="4415597"/>
            <a:ext cx="1309641" cy="482600"/>
            <a:chOff x="6487428" y="4229187"/>
            <a:chExt cx="1067381" cy="371718"/>
          </a:xfrm>
        </p:grpSpPr>
        <p:cxnSp>
          <p:nvCxnSpPr>
            <p:cNvPr id="7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17"/>
            <p:cNvCxnSpPr/>
            <p:nvPr/>
          </p:nvCxnSpPr>
          <p:spPr>
            <a:xfrm>
              <a:off x="6487428" y="4406129"/>
              <a:ext cx="440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37"/>
            <p:cNvCxnSpPr/>
            <p:nvPr/>
          </p:nvCxnSpPr>
          <p:spPr>
            <a:xfrm>
              <a:off x="6997337" y="4406341"/>
              <a:ext cx="55747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6" name="CaixaDeTexto 36"/>
          <p:cNvSpPr txBox="1"/>
          <p:nvPr/>
        </p:nvSpPr>
        <p:spPr>
          <a:xfrm>
            <a:off x="11185525" y="4128135"/>
            <a:ext cx="605155" cy="460375"/>
          </a:xfrm>
          <a:prstGeom prst="rect">
            <a:avLst/>
          </a:prstGeom>
          <a:noFill/>
        </p:spPr>
        <p:txBody>
          <a:bodyPr wrap="none" rtlCol="0">
            <a:spAutoFit/>
          </a:bodyPr>
          <a:p>
            <a:r>
              <a:rPr lang="pt-BR" sz="2400" dirty="0" smtClean="0"/>
              <a:t>2C</a:t>
            </a:r>
            <a:r>
              <a:rPr lang="pt-BR" sz="2400" baseline="-25000" dirty="0" smtClean="0"/>
              <a:t>C</a:t>
            </a:r>
            <a:endParaRPr lang="pt-BR" sz="2400" baseline="-25000" dirty="0" smtClean="0"/>
          </a:p>
        </p:txBody>
      </p:sp>
      <p:cxnSp>
        <p:nvCxnSpPr>
          <p:cNvPr id="77" name="Conector Reto 74"/>
          <p:cNvCxnSpPr/>
          <p:nvPr/>
        </p:nvCxnSpPr>
        <p:spPr>
          <a:xfrm>
            <a:off x="1503680" y="4714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flipH="1">
            <a:off x="2578100" y="507619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flipV="1">
            <a:off x="1493520" y="389064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5" name="Grupo 84"/>
          <p:cNvGrpSpPr/>
          <p:nvPr/>
        </p:nvGrpSpPr>
        <p:grpSpPr>
          <a:xfrm rot="0">
            <a:off x="1322070" y="4221480"/>
            <a:ext cx="364490" cy="494030"/>
            <a:chOff x="7555792" y="2647951"/>
            <a:chExt cx="387626" cy="552342"/>
          </a:xfrm>
          <a:solidFill>
            <a:srgbClr val="00B0F0">
              <a:alpha val="97000"/>
            </a:srgbClr>
          </a:solidFill>
        </p:grpSpPr>
        <p:sp>
          <p:nvSpPr>
            <p:cNvPr id="86" name="Elipse 8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8" name="Conector Reto 87"/>
          <p:cNvCxnSpPr/>
          <p:nvPr/>
        </p:nvCxnSpPr>
        <p:spPr>
          <a:xfrm rot="16200000">
            <a:off x="1696070" y="3014995"/>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H="1">
            <a:off x="806450" y="519239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90" name="Caixa de Texto 89"/>
              <p:cNvSpPr txBox="1"/>
              <p:nvPr/>
            </p:nvSpPr>
            <p:spPr>
              <a:xfrm>
                <a:off x="1406525" y="462978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90" name="Caixa de Texto 89"/>
              <p:cNvSpPr txBox="1">
                <a:spLocks noRot="1" noChangeAspect="1" noMove="1" noResize="1" noEditPoints="1" noAdjustHandles="1" noChangeArrowheads="1" noChangeShapeType="1" noTextEdit="1"/>
              </p:cNvSpPr>
              <p:nvPr/>
            </p:nvSpPr>
            <p:spPr>
              <a:xfrm>
                <a:off x="1406525" y="4629785"/>
                <a:ext cx="1271905"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91" name="Grupo 90"/>
          <p:cNvGrpSpPr/>
          <p:nvPr/>
        </p:nvGrpSpPr>
        <p:grpSpPr>
          <a:xfrm rot="5400000" flipH="1">
            <a:off x="1901940" y="4431029"/>
            <a:ext cx="1332000" cy="220980"/>
            <a:chOff x="3927661" y="3524056"/>
            <a:chExt cx="1490292" cy="255373"/>
          </a:xfrm>
        </p:grpSpPr>
        <p:cxnSp>
          <p:nvCxnSpPr>
            <p:cNvPr id="92"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4" name="Conector Reto 93"/>
          <p:cNvCxnSpPr/>
          <p:nvPr/>
        </p:nvCxnSpPr>
        <p:spPr>
          <a:xfrm>
            <a:off x="2437765" y="54489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flipH="1">
            <a:off x="804545" y="388493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1916430" y="413639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97" name="Straight Connector 178"/>
          <p:cNvCxnSpPr>
            <a:cxnSpLocks noChangeShapeType="1"/>
          </p:cNvCxnSpPr>
          <p:nvPr/>
        </p:nvCxnSpPr>
        <p:spPr bwMode="auto">
          <a:xfrm rot="16200000" flipV="1">
            <a:off x="3064622" y="225313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98" name="CaixaDeTexto 36"/>
          <p:cNvSpPr txBox="1"/>
          <p:nvPr/>
        </p:nvSpPr>
        <p:spPr>
          <a:xfrm>
            <a:off x="224790" y="454596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107" name="Grupo 106"/>
          <p:cNvGrpSpPr/>
          <p:nvPr/>
        </p:nvGrpSpPr>
        <p:grpSpPr>
          <a:xfrm rot="5400000">
            <a:off x="330835" y="4261485"/>
            <a:ext cx="928370" cy="482600"/>
            <a:chOff x="6583958" y="4229187"/>
            <a:chExt cx="756638" cy="371718"/>
          </a:xfrm>
        </p:grpSpPr>
        <p:cxnSp>
          <p:nvCxnSpPr>
            <p:cNvPr id="10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2" name="Elipse 111"/>
          <p:cNvSpPr/>
          <p:nvPr/>
        </p:nvSpPr>
        <p:spPr>
          <a:xfrm>
            <a:off x="2537104" y="3860492"/>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3" name="Elipse 112"/>
          <p:cNvSpPr/>
          <p:nvPr/>
        </p:nvSpPr>
        <p:spPr>
          <a:xfrm>
            <a:off x="2535834" y="51444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4" name="Conector Reto 113"/>
          <p:cNvCxnSpPr/>
          <p:nvPr/>
        </p:nvCxnSpPr>
        <p:spPr>
          <a:xfrm flipH="1">
            <a:off x="804545" y="483870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5" name="Caixa de Texto 114"/>
              <p:cNvSpPr txBox="1"/>
              <p:nvPr/>
            </p:nvSpPr>
            <p:spPr>
              <a:xfrm>
                <a:off x="1030605" y="343027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1030605" y="343027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116" name="Grupo 115"/>
          <p:cNvGrpSpPr/>
          <p:nvPr/>
        </p:nvGrpSpPr>
        <p:grpSpPr>
          <a:xfrm flipH="1">
            <a:off x="3150870" y="3422650"/>
            <a:ext cx="2156460" cy="2038985"/>
            <a:chOff x="12349" y="7546"/>
            <a:chExt cx="3396" cy="3211"/>
          </a:xfrm>
        </p:grpSpPr>
        <p:cxnSp>
          <p:nvCxnSpPr>
            <p:cNvPr id="117" name="Conector Reto 74"/>
            <p:cNvCxnSpPr/>
            <p:nvPr/>
          </p:nvCxnSpPr>
          <p:spPr>
            <a:xfrm>
              <a:off x="13845" y="955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3" name="Conector Reto 122"/>
            <p:cNvCxnSpPr/>
            <p:nvPr/>
          </p:nvCxnSpPr>
          <p:spPr>
            <a:xfrm flipH="1">
              <a:off x="15537" y="10193"/>
              <a:ext cx="0" cy="56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4" name="Conector Reto 123"/>
            <p:cNvCxnSpPr/>
            <p:nvPr/>
          </p:nvCxnSpPr>
          <p:spPr>
            <a:xfrm flipV="1">
              <a:off x="13829" y="8261"/>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upo 129"/>
            <p:cNvGrpSpPr/>
            <p:nvPr/>
          </p:nvGrpSpPr>
          <p:grpSpPr>
            <a:xfrm rot="0">
              <a:off x="13559" y="8782"/>
              <a:ext cx="574" cy="778"/>
              <a:chOff x="7555792" y="2647951"/>
              <a:chExt cx="387626" cy="552342"/>
            </a:xfrm>
            <a:solidFill>
              <a:srgbClr val="00B0F0">
                <a:alpha val="97000"/>
              </a:srgbClr>
            </a:solidFill>
          </p:grpSpPr>
          <p:sp>
            <p:nvSpPr>
              <p:cNvPr id="131" name="Elipse 13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1" name="Conector Reto 140"/>
            <p:cNvCxnSpPr/>
            <p:nvPr/>
          </p:nvCxnSpPr>
          <p:spPr>
            <a:xfrm rot="16200000">
              <a:off x="14148" y="6882"/>
              <a:ext cx="0" cy="27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47" name="Conector Reto 146"/>
            <p:cNvCxnSpPr/>
            <p:nvPr/>
          </p:nvCxnSpPr>
          <p:spPr>
            <a:xfrm flipH="1">
              <a:off x="12747" y="1031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9" name="Caixa de Texto 148"/>
                <p:cNvSpPr txBox="1"/>
                <p:nvPr/>
              </p:nvSpPr>
              <p:spPr>
                <a:xfrm>
                  <a:off x="13692" y="9425"/>
                  <a:ext cx="2003"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9" name="Caixa de Texto 148"/>
                <p:cNvSpPr txBox="1">
                  <a:spLocks noRot="1" noChangeAspect="1" noMove="1" noResize="1" noEditPoints="1" noAdjustHandles="1" noChangeArrowheads="1" noChangeShapeType="1" noTextEdit="1"/>
                </p:cNvSpPr>
                <p:nvPr/>
              </p:nvSpPr>
              <p:spPr>
                <a:xfrm>
                  <a:off x="13692" y="9425"/>
                  <a:ext cx="2003" cy="725"/>
                </a:xfrm>
                <a:prstGeom prst="rect">
                  <a:avLst/>
                </a:prstGeom>
                <a:blipFill rotWithShape="1">
                  <a:blip r:embed="rId4"/>
                </a:blipFill>
              </p:spPr>
              <p:txBody>
                <a:bodyPr/>
                <a:lstStyle/>
                <a:p>
                  <a:r>
                    <a:rPr lang="pt-BR" altLang="en-US">
                      <a:noFill/>
                    </a:rPr>
                    <a:t> </a:t>
                  </a:r>
                </a:p>
              </p:txBody>
            </p:sp>
          </mc:Fallback>
        </mc:AlternateContent>
        <p:grpSp>
          <p:nvGrpSpPr>
            <p:cNvPr id="151" name="Grupo 150"/>
            <p:cNvGrpSpPr/>
            <p:nvPr/>
          </p:nvGrpSpPr>
          <p:grpSpPr>
            <a:xfrm rot="5400000" flipH="1">
              <a:off x="14472" y="9112"/>
              <a:ext cx="2098" cy="348"/>
              <a:chOff x="3927661" y="3524056"/>
              <a:chExt cx="1490292" cy="255373"/>
            </a:xfrm>
          </p:grpSpPr>
          <p:cxnSp>
            <p:nvCxnSpPr>
              <p:cNvPr id="154"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155"/>
            <p:cNvCxnSpPr/>
            <p:nvPr/>
          </p:nvCxnSpPr>
          <p:spPr>
            <a:xfrm>
              <a:off x="15319" y="1075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flipH="1">
              <a:off x="12744" y="8252"/>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Caixa de Texto 23"/>
            <p:cNvSpPr txBox="1"/>
            <p:nvPr/>
          </p:nvSpPr>
          <p:spPr>
            <a:xfrm>
              <a:off x="14495" y="8729"/>
              <a:ext cx="97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161" name="Grupo 160"/>
            <p:cNvGrpSpPr/>
            <p:nvPr/>
          </p:nvGrpSpPr>
          <p:grpSpPr>
            <a:xfrm rot="5400000">
              <a:off x="11998" y="8845"/>
              <a:ext cx="1462" cy="760"/>
              <a:chOff x="6583958" y="4229187"/>
              <a:chExt cx="756638" cy="371718"/>
            </a:xfrm>
          </p:grpSpPr>
          <p:cxnSp>
            <p:nvCxnSpPr>
              <p:cNvPr id="16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0" name="Elipse 169"/>
            <p:cNvSpPr/>
            <p:nvPr/>
          </p:nvSpPr>
          <p:spPr>
            <a:xfrm>
              <a:off x="15472" y="8214"/>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1" name="Elipse 170"/>
            <p:cNvSpPr/>
            <p:nvPr/>
          </p:nvSpPr>
          <p:spPr>
            <a:xfrm>
              <a:off x="15464" y="1022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2" name="Conector Reto 171"/>
            <p:cNvCxnSpPr/>
            <p:nvPr/>
          </p:nvCxnSpPr>
          <p:spPr>
            <a:xfrm flipH="1">
              <a:off x="12759" y="9754"/>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3" name="Caixa de Texto 172"/>
                <p:cNvSpPr txBox="1"/>
                <p:nvPr/>
              </p:nvSpPr>
              <p:spPr>
                <a:xfrm>
                  <a:off x="13178" y="7546"/>
                  <a:ext cx="856"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73" name="Caixa de Texto 172"/>
                <p:cNvSpPr txBox="1">
                  <a:spLocks noRot="1" noChangeAspect="1" noMove="1" noResize="1" noEditPoints="1" noAdjustHandles="1" noChangeArrowheads="1" noChangeShapeType="1" noTextEdit="1"/>
                </p:cNvSpPr>
                <p:nvPr/>
              </p:nvSpPr>
              <p:spPr>
                <a:xfrm>
                  <a:off x="13178" y="7546"/>
                  <a:ext cx="856" cy="725"/>
                </a:xfrm>
                <a:prstGeom prst="rect">
                  <a:avLst/>
                </a:prstGeom>
                <a:blipFill rotWithShape="1">
                  <a:blip r:embed="rId5"/>
                </a:blipFill>
              </p:spPr>
              <p:txBody>
                <a:bodyPr/>
                <a:lstStyle/>
                <a:p>
                  <a:r>
                    <a:rPr lang="pt-BR" altLang="en-US">
                      <a:noFill/>
                    </a:rPr>
                    <a:t> </a:t>
                  </a:r>
                </a:p>
              </p:txBody>
            </p:sp>
          </mc:Fallback>
        </mc:AlternateContent>
      </p:grpSp>
      <p:grpSp>
        <p:nvGrpSpPr>
          <p:cNvPr id="174" name="Grupo 173"/>
          <p:cNvGrpSpPr/>
          <p:nvPr/>
        </p:nvGrpSpPr>
        <p:grpSpPr>
          <a:xfrm rot="0" flipH="1">
            <a:off x="1974850" y="3032760"/>
            <a:ext cx="234315" cy="847725"/>
            <a:chOff x="1113892" y="857756"/>
            <a:chExt cx="294122" cy="1327094"/>
          </a:xfrm>
          <a:solidFill>
            <a:schemeClr val="bg1"/>
          </a:solidFill>
        </p:grpSpPr>
        <p:grpSp>
          <p:nvGrpSpPr>
            <p:cNvPr id="175" name="Grupo 174"/>
            <p:cNvGrpSpPr/>
            <p:nvPr/>
          </p:nvGrpSpPr>
          <p:grpSpPr>
            <a:xfrm>
              <a:off x="1116699" y="1116701"/>
              <a:ext cx="291315" cy="940474"/>
              <a:chOff x="1149067" y="472114"/>
              <a:chExt cx="404603" cy="986250"/>
            </a:xfrm>
            <a:grpFill/>
          </p:grpSpPr>
          <p:sp>
            <p:nvSpPr>
              <p:cNvPr id="176" name="Forma livre 175"/>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7" name="Forma livre 17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80" name="Forma livre 17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81" name="Forma livre 180"/>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82" name="Forma livre 181"/>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84" name="Forma livre 18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85" name="Grupo 184"/>
          <p:cNvGrpSpPr/>
          <p:nvPr/>
        </p:nvGrpSpPr>
        <p:grpSpPr>
          <a:xfrm rot="0" flipH="1">
            <a:off x="3685540" y="3038475"/>
            <a:ext cx="234315" cy="847725"/>
            <a:chOff x="1113892" y="857756"/>
            <a:chExt cx="294122" cy="1327094"/>
          </a:xfrm>
          <a:solidFill>
            <a:schemeClr val="bg1"/>
          </a:solidFill>
        </p:grpSpPr>
        <p:grpSp>
          <p:nvGrpSpPr>
            <p:cNvPr id="186" name="Grupo 185"/>
            <p:cNvGrpSpPr/>
            <p:nvPr/>
          </p:nvGrpSpPr>
          <p:grpSpPr>
            <a:xfrm>
              <a:off x="1116699" y="1116701"/>
              <a:ext cx="291315" cy="940474"/>
              <a:chOff x="1149067" y="472114"/>
              <a:chExt cx="404603" cy="986250"/>
            </a:xfrm>
            <a:grpFill/>
          </p:grpSpPr>
          <p:sp>
            <p:nvSpPr>
              <p:cNvPr id="187" name="Forma livre 18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88" name="Forma livre 18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89" name="Forma livre 18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90" name="Forma livre 18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92" name="Forma livre 191"/>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93" name="Forma livre 192"/>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94" name="Conector Reto 193"/>
          <p:cNvCxnSpPr/>
          <p:nvPr/>
        </p:nvCxnSpPr>
        <p:spPr>
          <a:xfrm>
            <a:off x="2083435" y="303847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5" name="Grupo 194"/>
          <p:cNvGrpSpPr/>
          <p:nvPr/>
        </p:nvGrpSpPr>
        <p:grpSpPr>
          <a:xfrm rot="16200000" flipH="1">
            <a:off x="2608747" y="2616200"/>
            <a:ext cx="648000" cy="173990"/>
            <a:chOff x="4195522" y="3524056"/>
            <a:chExt cx="1119060" cy="255373"/>
          </a:xfrm>
        </p:grpSpPr>
        <p:cxnSp>
          <p:nvCxnSpPr>
            <p:cNvPr id="196"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9" name="Retângulo 20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12" name="Rectangle 142"/>
          <p:cNvSpPr>
            <a:spLocks noChangeArrowheads="1"/>
          </p:cNvSpPr>
          <p:nvPr/>
        </p:nvSpPr>
        <p:spPr bwMode="auto">
          <a:xfrm rot="21600000" flipH="1">
            <a:off x="2491105" y="2379345"/>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grpSp>
        <p:nvGrpSpPr>
          <p:cNvPr id="213" name="Grupo 212"/>
          <p:cNvGrpSpPr/>
          <p:nvPr/>
        </p:nvGrpSpPr>
        <p:grpSpPr>
          <a:xfrm rot="0">
            <a:off x="2512060" y="3659505"/>
            <a:ext cx="928370" cy="482600"/>
            <a:chOff x="6583958" y="4229187"/>
            <a:chExt cx="756638" cy="371718"/>
          </a:xfrm>
        </p:grpSpPr>
        <p:cxnSp>
          <p:nvCxnSpPr>
            <p:cNvPr id="214"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CaixaDeTexto 36"/>
          <p:cNvSpPr txBox="1"/>
          <p:nvPr/>
        </p:nvSpPr>
        <p:spPr>
          <a:xfrm>
            <a:off x="2646045" y="3212465"/>
            <a:ext cx="450850" cy="460375"/>
          </a:xfrm>
          <a:prstGeom prst="rect">
            <a:avLst/>
          </a:prstGeom>
          <a:noFill/>
        </p:spPr>
        <p:txBody>
          <a:bodyPr wrap="none" rtlCol="0">
            <a:spAutoFit/>
          </a:bodyPr>
          <a:p>
            <a:r>
              <a:rPr lang="pt-BR" sz="2400" dirty="0" smtClean="0"/>
              <a:t>C</a:t>
            </a:r>
            <a:r>
              <a:rPr lang="pt-BR" sz="2400" baseline="-25000" dirty="0" smtClean="0"/>
              <a:t>C</a:t>
            </a:r>
            <a:endParaRPr lang="pt-BR" sz="2400" baseline="-25000" dirty="0" smtClean="0"/>
          </a:p>
        </p:txBody>
      </p:sp>
      <p:sp>
        <p:nvSpPr>
          <p:cNvPr id="219" name="Rectangle 142"/>
          <p:cNvSpPr>
            <a:spLocks noChangeArrowheads="1"/>
          </p:cNvSpPr>
          <p:nvPr/>
        </p:nvSpPr>
        <p:spPr bwMode="auto">
          <a:xfrm rot="21600000" flipH="1">
            <a:off x="1537335" y="306768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220" name="Rectangle 142"/>
          <p:cNvSpPr>
            <a:spLocks noChangeArrowheads="1"/>
          </p:cNvSpPr>
          <p:nvPr/>
        </p:nvSpPr>
        <p:spPr bwMode="auto">
          <a:xfrm rot="21600000" flipH="1">
            <a:off x="3944620" y="306768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221" name="Straight Connector 178"/>
          <p:cNvCxnSpPr>
            <a:cxnSpLocks noChangeShapeType="1"/>
          </p:cNvCxnSpPr>
          <p:nvPr/>
        </p:nvCxnSpPr>
        <p:spPr bwMode="auto">
          <a:xfrm rot="10800000" flipV="1">
            <a:off x="3191622" y="238013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22" name="Straight Connector 178"/>
          <p:cNvCxnSpPr>
            <a:cxnSpLocks noChangeShapeType="1"/>
          </p:cNvCxnSpPr>
          <p:nvPr/>
        </p:nvCxnSpPr>
        <p:spPr bwMode="auto">
          <a:xfrm rot="16200000" flipV="1">
            <a:off x="3199022" y="2523869"/>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223" name="CaixaDeTexto 36"/>
          <p:cNvSpPr txBox="1"/>
          <p:nvPr/>
        </p:nvSpPr>
        <p:spPr>
          <a:xfrm>
            <a:off x="5057775" y="4512310"/>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mc:AlternateContent xmlns:mc="http://schemas.openxmlformats.org/markup-compatibility/2006">
        <mc:Choice xmlns:a14="http://schemas.microsoft.com/office/drawing/2010/main" Requires="a14">
          <p:sp>
            <p:nvSpPr>
              <p:cNvPr id="224" name="Caixa de Texto 223"/>
              <p:cNvSpPr txBox="1"/>
              <p:nvPr/>
            </p:nvSpPr>
            <p:spPr>
              <a:xfrm>
                <a:off x="3014345" y="2632075"/>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24" name="Caixa de Texto 223"/>
              <p:cNvSpPr txBox="1">
                <a:spLocks noRot="1" noChangeAspect="1" noMove="1" noResize="1" noEditPoints="1" noAdjustHandles="1" noChangeArrowheads="1" noChangeShapeType="1" noTextEdit="1"/>
              </p:cNvSpPr>
              <p:nvPr/>
            </p:nvSpPr>
            <p:spPr>
              <a:xfrm>
                <a:off x="3014345" y="2632075"/>
                <a:ext cx="543560" cy="460375"/>
              </a:xfrm>
              <a:prstGeom prst="rect">
                <a:avLst/>
              </a:prstGeom>
              <a:blipFill rotWithShape="1">
                <a:blip r:embed="rId6"/>
                <a:stretch>
                  <a:fillRect b="-2621"/>
                </a:stretch>
              </a:blipFill>
            </p:spPr>
            <p:txBody>
              <a:bodyPr/>
              <a:lstStyle/>
              <a:p>
                <a:r>
                  <a:rPr lang="pt-BR" altLang="en-US">
                    <a:noFill/>
                  </a:rPr>
                  <a:t> </a:t>
                </a:r>
              </a:p>
            </p:txBody>
          </p:sp>
        </mc:Fallback>
      </mc:AlternateContent>
    </p:spTree>
  </p:cSld>
  <p:clrMapOvr>
    <a:masterClrMapping/>
  </p:clrMapOvr>
</p:sld>
</file>

<file path=ppt/slides/slide1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1203940" cy="196659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sym typeface="+mn-ea"/>
              </a:rPr>
              <a:t>Agora podemos analisar este circuito e a condição de oscilação. Vamos considerar a fonte de corrente como  entrada, -g</a:t>
            </a:r>
            <a:r>
              <a:rPr lang="pt-BR" b="1" baseline="-25000" dirty="0" smtClean="0">
                <a:solidFill>
                  <a:schemeClr val="tx1"/>
                </a:solidFill>
                <a:latin typeface="Comic Sans MS" panose="030F0702030302020204" pitchFamily="66" charset="0"/>
                <a:cs typeface="Comic Sans MS" panose="030F0702030302020204" pitchFamily="66" charset="0"/>
                <a:sym typeface="+mn-ea"/>
              </a:rPr>
              <a:t>m</a:t>
            </a:r>
            <a:r>
              <a:rPr lang="pt-BR" b="1" dirty="0" smtClean="0">
                <a:solidFill>
                  <a:schemeClr val="tx1"/>
                </a:solidFill>
                <a:latin typeface="Comic Sans MS" panose="030F0702030302020204" pitchFamily="66" charset="0"/>
                <a:cs typeface="Comic Sans MS" panose="030F0702030302020204" pitchFamily="66" charset="0"/>
                <a:sym typeface="+mn-ea"/>
              </a:rPr>
              <a:t>v</a:t>
            </a:r>
            <a:r>
              <a:rPr lang="pt-BR" b="1" baseline="-25000" dirty="0" smtClean="0">
                <a:solidFill>
                  <a:schemeClr val="tx1"/>
                </a:solidFill>
                <a:latin typeface="Comic Sans MS" panose="030F0702030302020204" pitchFamily="66" charset="0"/>
                <a:cs typeface="Comic Sans MS" panose="030F0702030302020204" pitchFamily="66" charset="0"/>
                <a:sym typeface="+mn-ea"/>
              </a:rPr>
              <a:t>+i</a:t>
            </a:r>
            <a:r>
              <a:rPr lang="pt-BR" b="1" dirty="0" smtClean="0">
                <a:solidFill>
                  <a:schemeClr val="tx1"/>
                </a:solidFill>
                <a:latin typeface="Comic Sans MS" panose="030F0702030302020204" pitchFamily="66" charset="0"/>
                <a:cs typeface="Comic Sans MS" panose="030F0702030302020204" pitchFamily="66" charset="0"/>
                <a:sym typeface="+mn-ea"/>
              </a:rPr>
              <a:t>, e v</a:t>
            </a:r>
            <a:r>
              <a:rPr lang="pt-BR" b="1" baseline="-25000" dirty="0" smtClean="0">
                <a:solidFill>
                  <a:schemeClr val="tx1"/>
                </a:solidFill>
                <a:latin typeface="Comic Sans MS" panose="030F0702030302020204" pitchFamily="66" charset="0"/>
                <a:cs typeface="Comic Sans MS" panose="030F0702030302020204" pitchFamily="66" charset="0"/>
                <a:sym typeface="+mn-ea"/>
              </a:rPr>
              <a:t>+</a:t>
            </a:r>
            <a:r>
              <a:rPr lang="pt-BR" b="1" dirty="0" smtClean="0">
                <a:solidFill>
                  <a:schemeClr val="tx1"/>
                </a:solidFill>
                <a:latin typeface="Comic Sans MS" panose="030F0702030302020204" pitchFamily="66" charset="0"/>
                <a:cs typeface="Comic Sans MS" panose="030F0702030302020204" pitchFamily="66" charset="0"/>
                <a:sym typeface="+mn-ea"/>
              </a:rPr>
              <a:t> como a saída. Escrevemos</a:t>
            </a:r>
            <a:endParaRPr lang="pt-BR"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1597025" y="4891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H="1">
            <a:off x="2671445" y="525272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1586865" y="40671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0">
            <a:off x="1415415" y="4398010"/>
            <a:ext cx="364490" cy="494030"/>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3" name="Conector Reto 22"/>
          <p:cNvCxnSpPr/>
          <p:nvPr/>
        </p:nvCxnSpPr>
        <p:spPr>
          <a:xfrm rot="16200000">
            <a:off x="2149415" y="2841050"/>
            <a:ext cx="0" cy="24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899795" y="5368925"/>
            <a:ext cx="24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6" name="Caixa de Texto 25"/>
              <p:cNvSpPr txBox="1"/>
              <p:nvPr/>
            </p:nvSpPr>
            <p:spPr>
              <a:xfrm>
                <a:off x="1078865" y="529907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1078865" y="5299075"/>
                <a:ext cx="1271905" cy="460375"/>
              </a:xfrm>
              <a:prstGeom prst="rect">
                <a:avLst/>
              </a:prstGeom>
              <a:blipFill rotWithShape="1">
                <a:blip r:embed="rId1"/>
                <a:stretch>
                  <a:fillRect r="-1248" b="-2621"/>
                </a:stretch>
              </a:blipFill>
            </p:spPr>
            <p:txBody>
              <a:bodyPr/>
              <a:lstStyle/>
              <a:p>
                <a:r>
                  <a:rPr lang="pt-BR" altLang="en-US">
                    <a:noFill/>
                  </a:rPr>
                  <a:t> </a:t>
                </a:r>
              </a:p>
            </p:txBody>
          </p:sp>
        </mc:Fallback>
      </mc:AlternateContent>
      <p:grpSp>
        <p:nvGrpSpPr>
          <p:cNvPr id="34" name="Grupo 33"/>
          <p:cNvGrpSpPr/>
          <p:nvPr/>
        </p:nvGrpSpPr>
        <p:grpSpPr>
          <a:xfrm rot="5400000" flipH="1">
            <a:off x="1995285" y="4607559"/>
            <a:ext cx="1332000" cy="220980"/>
            <a:chOff x="3927661" y="3524056"/>
            <a:chExt cx="1490292" cy="255373"/>
          </a:xfrm>
        </p:grpSpPr>
        <p:cxnSp>
          <p:nvCxnSpPr>
            <p:cNvPr id="3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8" name="Conector Reto 37"/>
          <p:cNvCxnSpPr/>
          <p:nvPr/>
        </p:nvCxnSpPr>
        <p:spPr>
          <a:xfrm>
            <a:off x="2531110" y="56254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H="1">
            <a:off x="897890" y="406146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2009775" y="431292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5400000">
            <a:off x="424180" y="4438015"/>
            <a:ext cx="928370" cy="482600"/>
            <a:chOff x="6583958" y="4229187"/>
            <a:chExt cx="756638" cy="371718"/>
          </a:xfrm>
        </p:grpSpPr>
        <p:cxnSp>
          <p:nvCxnSpPr>
            <p:cNvPr id="56"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4" name="Elipse 63"/>
          <p:cNvSpPr/>
          <p:nvPr/>
        </p:nvSpPr>
        <p:spPr>
          <a:xfrm>
            <a:off x="2629179" y="532099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5" name="Conector Reto 64"/>
          <p:cNvCxnSpPr/>
          <p:nvPr/>
        </p:nvCxnSpPr>
        <p:spPr>
          <a:xfrm flipH="1">
            <a:off x="897890" y="501523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6" name="Caixa de Texto 65"/>
              <p:cNvSpPr txBox="1"/>
              <p:nvPr/>
            </p:nvSpPr>
            <p:spPr>
              <a:xfrm>
                <a:off x="1123950" y="360680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66" name="Caixa de Texto 65"/>
              <p:cNvSpPr txBox="1">
                <a:spLocks noRot="1" noChangeAspect="1" noMove="1" noResize="1" noEditPoints="1" noAdjustHandles="1" noChangeArrowheads="1" noChangeShapeType="1" noTextEdit="1"/>
              </p:cNvSpPr>
              <p:nvPr/>
            </p:nvSpPr>
            <p:spPr>
              <a:xfrm>
                <a:off x="1123950" y="360680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sp>
        <p:nvSpPr>
          <p:cNvPr id="150" name="Rectangle 142"/>
          <p:cNvSpPr>
            <a:spLocks noChangeArrowheads="1"/>
          </p:cNvSpPr>
          <p:nvPr/>
        </p:nvSpPr>
        <p:spPr bwMode="auto">
          <a:xfrm rot="21600000" flipH="1">
            <a:off x="2125345" y="332676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grpSp>
        <p:nvGrpSpPr>
          <p:cNvPr id="68" name="Grupo 67"/>
          <p:cNvGrpSpPr/>
          <p:nvPr/>
        </p:nvGrpSpPr>
        <p:grpSpPr>
          <a:xfrm>
            <a:off x="2539365" y="2874010"/>
            <a:ext cx="484605" cy="1254370"/>
            <a:chOff x="17383" y="4524"/>
            <a:chExt cx="763" cy="1975"/>
          </a:xfrm>
        </p:grpSpPr>
        <p:cxnSp>
          <p:nvCxnSpPr>
            <p:cNvPr id="51" name="Straight Connector 178"/>
            <p:cNvCxnSpPr>
              <a:cxnSpLocks noChangeShapeType="1"/>
            </p:cNvCxnSpPr>
            <p:nvPr/>
          </p:nvCxnSpPr>
          <p:spPr bwMode="auto">
            <a:xfrm rot="16200000" flipV="1">
              <a:off x="17777" y="4325"/>
              <a:ext cx="0" cy="39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61" name="Elipse 60"/>
            <p:cNvSpPr/>
            <p:nvPr/>
          </p:nvSpPr>
          <p:spPr>
            <a:xfrm>
              <a:off x="17541" y="6386"/>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99" name="Grupo 98"/>
            <p:cNvGrpSpPr/>
            <p:nvPr/>
          </p:nvGrpSpPr>
          <p:grpSpPr>
            <a:xfrm rot="0" flipH="1">
              <a:off x="17383" y="5052"/>
              <a:ext cx="369" cy="1335"/>
              <a:chOff x="1113892" y="857756"/>
              <a:chExt cx="294122" cy="1327094"/>
            </a:xfrm>
            <a:solidFill>
              <a:schemeClr val="bg1"/>
            </a:solidFill>
          </p:grpSpPr>
          <p:grpSp>
            <p:nvGrpSpPr>
              <p:cNvPr id="100" name="Grupo 99"/>
              <p:cNvGrpSpPr/>
              <p:nvPr/>
            </p:nvGrpSpPr>
            <p:grpSpPr>
              <a:xfrm>
                <a:off x="1116699" y="1116701"/>
                <a:ext cx="291315" cy="940474"/>
                <a:chOff x="1149067" y="472114"/>
                <a:chExt cx="404603" cy="986250"/>
              </a:xfrm>
              <a:grpFill/>
            </p:grpSpPr>
            <p:sp>
              <p:nvSpPr>
                <p:cNvPr id="101" name="Forma livre 10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2" name="Forma livre 10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3" name="Forma livre 10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4" name="Forma livre 10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05" name="Forma livre 1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6" name="Forma livre 1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52" name="Straight Connector 178"/>
            <p:cNvCxnSpPr>
              <a:cxnSpLocks noChangeShapeType="1"/>
            </p:cNvCxnSpPr>
            <p:nvPr/>
          </p:nvCxnSpPr>
          <p:spPr bwMode="auto">
            <a:xfrm rot="10800000" flipV="1">
              <a:off x="17976" y="4524"/>
              <a:ext cx="0" cy="39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53" name="Straight Connector 178"/>
            <p:cNvCxnSpPr>
              <a:cxnSpLocks noChangeShapeType="1"/>
            </p:cNvCxnSpPr>
            <p:nvPr/>
          </p:nvCxnSpPr>
          <p:spPr bwMode="auto">
            <a:xfrm rot="16200000" flipV="1">
              <a:off x="17976" y="4751"/>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67" name="Conector Reto 66"/>
            <p:cNvCxnSpPr/>
            <p:nvPr/>
          </p:nvCxnSpPr>
          <p:spPr>
            <a:xfrm flipH="1">
              <a:off x="17579" y="4524"/>
              <a:ext cx="0" cy="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grpSp>
        <p:nvGrpSpPr>
          <p:cNvPr id="70" name="Grupo 69"/>
          <p:cNvGrpSpPr/>
          <p:nvPr/>
        </p:nvGrpSpPr>
        <p:grpSpPr>
          <a:xfrm rot="5400000">
            <a:off x="2730364" y="4482907"/>
            <a:ext cx="1309641" cy="482600"/>
            <a:chOff x="6487428" y="4229187"/>
            <a:chExt cx="1067381" cy="371718"/>
          </a:xfrm>
        </p:grpSpPr>
        <p:cxnSp>
          <p:nvCxnSpPr>
            <p:cNvPr id="7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17"/>
            <p:cNvCxnSpPr/>
            <p:nvPr/>
          </p:nvCxnSpPr>
          <p:spPr>
            <a:xfrm>
              <a:off x="6487428" y="4406129"/>
              <a:ext cx="440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37"/>
            <p:cNvCxnSpPr/>
            <p:nvPr/>
          </p:nvCxnSpPr>
          <p:spPr>
            <a:xfrm>
              <a:off x="6997337" y="4406341"/>
              <a:ext cx="55747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6" name="CaixaDeTexto 36"/>
          <p:cNvSpPr txBox="1"/>
          <p:nvPr/>
        </p:nvSpPr>
        <p:spPr>
          <a:xfrm>
            <a:off x="3396615" y="4195445"/>
            <a:ext cx="605155" cy="460375"/>
          </a:xfrm>
          <a:prstGeom prst="rect">
            <a:avLst/>
          </a:prstGeom>
          <a:noFill/>
        </p:spPr>
        <p:txBody>
          <a:bodyPr wrap="none" rtlCol="0">
            <a:spAutoFit/>
          </a:bodyPr>
          <a:p>
            <a:r>
              <a:rPr lang="pt-BR" sz="2400" dirty="0" smtClean="0"/>
              <a:t>2C</a:t>
            </a:r>
            <a:r>
              <a:rPr lang="pt-BR" sz="2400" baseline="-25000" dirty="0" smtClean="0"/>
              <a:t>C</a:t>
            </a:r>
            <a:endParaRPr lang="pt-BR" sz="2400" baseline="-25000" dirty="0" smtClean="0"/>
          </a:p>
        </p:txBody>
      </p:sp>
      <mc:AlternateContent xmlns:mc="http://schemas.openxmlformats.org/markup-compatibility/2006">
        <mc:Choice xmlns:a14="http://schemas.microsoft.com/office/drawing/2010/main" Requires="a14">
          <p:sp>
            <p:nvSpPr>
              <p:cNvPr id="77" name="Caixa de Texto 5"/>
              <p:cNvSpPr txBox="1"/>
              <p:nvPr/>
            </p:nvSpPr>
            <p:spPr>
              <a:xfrm>
                <a:off x="3794125" y="2701290"/>
                <a:ext cx="7559675" cy="7181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7" name="Caixa de Texto 5"/>
              <p:cNvSpPr txBox="1">
                <a:spLocks noRot="1" noChangeAspect="1" noMove="1" noResize="1" noEditPoints="1" noAdjustHandles="1" noChangeArrowheads="1" noChangeShapeType="1" noTextEdit="1"/>
              </p:cNvSpPr>
              <p:nvPr/>
            </p:nvSpPr>
            <p:spPr>
              <a:xfrm>
                <a:off x="3794125" y="2701290"/>
                <a:ext cx="7559675" cy="718185"/>
              </a:xfrm>
              <a:prstGeom prst="rect">
                <a:avLst/>
              </a:prstGeom>
              <a:blipFill rotWithShape="1">
                <a:blip r:embed="rId3"/>
                <a:stretch>
                  <a:fillRect t="-4244"/>
                </a:stretch>
              </a:blipFill>
              <a:ln w="38100">
                <a:noFill/>
              </a:ln>
            </p:spPr>
            <p:txBody>
              <a:bodyPr/>
              <a:lstStyle/>
              <a:p>
                <a:r>
                  <a:rPr lang="pt-BR" altLang="en-US">
                    <a:noFill/>
                  </a:rPr>
                  <a:t> </a:t>
                </a:r>
              </a:p>
            </p:txBody>
          </p:sp>
        </mc:Fallback>
      </mc:AlternateContent>
      <p:sp>
        <p:nvSpPr>
          <p:cNvPr id="78" name="CaixaDeTexto 36"/>
          <p:cNvSpPr txBox="1"/>
          <p:nvPr/>
        </p:nvSpPr>
        <p:spPr>
          <a:xfrm>
            <a:off x="376555" y="480631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mc:AlternateContent xmlns:mc="http://schemas.openxmlformats.org/markup-compatibility/2006">
        <mc:Choice xmlns:a14="http://schemas.microsoft.com/office/drawing/2010/main" Requires="a14">
          <p:sp>
            <p:nvSpPr>
              <p:cNvPr id="79" name="Caixa de Texto 5"/>
              <p:cNvSpPr txBox="1"/>
              <p:nvPr/>
            </p:nvSpPr>
            <p:spPr>
              <a:xfrm>
                <a:off x="4001770" y="3696970"/>
                <a:ext cx="7559675" cy="4521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9" name="Caixa de Texto 5"/>
              <p:cNvSpPr txBox="1">
                <a:spLocks noRot="1" noChangeAspect="1" noMove="1" noResize="1" noEditPoints="1" noAdjustHandles="1" noChangeArrowheads="1" noChangeShapeType="1" noTextEdit="1"/>
              </p:cNvSpPr>
              <p:nvPr/>
            </p:nvSpPr>
            <p:spPr>
              <a:xfrm>
                <a:off x="4001770" y="3696970"/>
                <a:ext cx="7559675" cy="452120"/>
              </a:xfrm>
              <a:prstGeom prst="rect">
                <a:avLst/>
              </a:prstGeom>
              <a:blipFill rotWithShape="1">
                <a:blip r:embed="rId4"/>
                <a:stretch>
                  <a:fillRect t="-67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5" name="Caixa de Texto 5"/>
              <p:cNvSpPr txBox="1"/>
              <p:nvPr/>
            </p:nvSpPr>
            <p:spPr>
              <a:xfrm>
                <a:off x="4339590" y="4722495"/>
                <a:ext cx="5372735" cy="8509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𝑠𝐿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5" name="Caixa de Texto 5"/>
              <p:cNvSpPr txBox="1">
                <a:spLocks noRot="1" noChangeAspect="1" noMove="1" noResize="1" noEditPoints="1" noAdjustHandles="1" noChangeArrowheads="1" noChangeShapeType="1" noTextEdit="1"/>
              </p:cNvSpPr>
              <p:nvPr/>
            </p:nvSpPr>
            <p:spPr>
              <a:xfrm>
                <a:off x="4339590" y="4722495"/>
                <a:ext cx="5372735" cy="850900"/>
              </a:xfrm>
              <a:prstGeom prst="rect">
                <a:avLst/>
              </a:prstGeom>
              <a:blipFill rotWithShape="1">
                <a:blip r:embed="rId5"/>
                <a:stretch>
                  <a:fillRect t="-3582"/>
                </a:stretch>
              </a:blipFill>
              <a:ln w="38100">
                <a:noFill/>
              </a:ln>
            </p:spPr>
            <p:txBody>
              <a:bodyPr/>
              <a:lstStyle/>
              <a:p>
                <a:r>
                  <a:rPr lang="pt-BR" altLang="en-US">
                    <a:noFill/>
                  </a:rPr>
                  <a:t> </a:t>
                </a:r>
              </a:p>
            </p:txBody>
          </p:sp>
        </mc:Fallback>
      </mc:AlternateContent>
    </p:spTree>
  </p:cSld>
  <p:clrMapOvr>
    <a:masterClrMapping/>
  </p:clrMapOvr>
</p:sld>
</file>

<file path=ppt/slides/slide1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5" name="Espaço Reservado para Conteúdo 2"/>
          <p:cNvSpPr txBox="1"/>
          <p:nvPr/>
        </p:nvSpPr>
        <p:spPr>
          <a:xfrm>
            <a:off x="857250" y="3411855"/>
            <a:ext cx="11011535" cy="1497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Essa é a função G(s)H(s). Como vimos, para oscilar em </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solidFill>
                  <a:schemeClr val="tx1"/>
                </a:solidFill>
                <a:latin typeface="Comic Sans MS" panose="030F0702030302020204" pitchFamily="66" charset="0"/>
                <a:cs typeface="Comic Sans MS" panose="030F0702030302020204" pitchFamily="66" charset="0"/>
              </a:rPr>
              <a:t> devemos ter</a:t>
            </a:r>
            <a:endParaRPr lang="pt-BR" sz="2400"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real(G(j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&gt; 1,0  (a realimentção aqui é positiva)</a:t>
            </a:r>
            <a:endParaRPr lang="pt-BR" sz="2400"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imag(</a:t>
            </a:r>
            <a:r>
              <a:rPr lang="pt-BR" sz="2400" b="1" dirty="0" smtClean="0">
                <a:latin typeface="Comic Sans MS" panose="030F0702030302020204" pitchFamily="66" charset="0"/>
                <a:cs typeface="Comic Sans MS" panose="030F0702030302020204" pitchFamily="66" charset="0"/>
                <a:sym typeface="+mn-ea"/>
              </a:rPr>
              <a:t>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 0</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5" name="Caixa de Texto 5"/>
              <p:cNvSpPr txBox="1"/>
              <p:nvPr/>
            </p:nvSpPr>
            <p:spPr>
              <a:xfrm>
                <a:off x="3149600" y="1729740"/>
                <a:ext cx="5372735" cy="8509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𝑠𝐿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5" name="Caixa de Texto 5"/>
              <p:cNvSpPr txBox="1">
                <a:spLocks noRot="1" noChangeAspect="1" noMove="1" noResize="1" noEditPoints="1" noAdjustHandles="1" noChangeArrowheads="1" noChangeShapeType="1" noTextEdit="1"/>
              </p:cNvSpPr>
              <p:nvPr/>
            </p:nvSpPr>
            <p:spPr>
              <a:xfrm>
                <a:off x="3149600" y="1729740"/>
                <a:ext cx="5372735" cy="850900"/>
              </a:xfrm>
              <a:prstGeom prst="rect">
                <a:avLst/>
              </a:prstGeom>
              <a:blipFill rotWithShape="1">
                <a:blip r:embed="rId1"/>
                <a:stretch>
                  <a:fillRect t="-3582"/>
                </a:stretch>
              </a:blipFill>
              <a:ln w="38100">
                <a:noFill/>
              </a:ln>
            </p:spPr>
            <p:txBody>
              <a:bodyPr/>
              <a:lstStyle/>
              <a:p>
                <a:r>
                  <a:rPr lang="pt-BR" altLang="en-US">
                    <a:noFill/>
                  </a:rPr>
                  <a:t> </a:t>
                </a:r>
              </a:p>
            </p:txBody>
          </p:sp>
        </mc:Fallback>
      </mc:AlternateContent>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5844" name="Picture 2" descr="Timeline of the evolution of TSMC's 5nm process technology"/>
          <p:cNvPicPr>
            <a:picLocks noChangeAspect="1"/>
          </p:cNvPicPr>
          <p:nvPr/>
        </p:nvPicPr>
        <p:blipFill>
          <a:blip r:embed="rId1"/>
          <a:stretch>
            <a:fillRect/>
          </a:stretch>
        </p:blipFill>
        <p:spPr>
          <a:xfrm>
            <a:off x="577850" y="1378585"/>
            <a:ext cx="10963910" cy="4977765"/>
          </a:xfrm>
          <a:prstGeom prst="rect">
            <a:avLst/>
          </a:prstGeom>
          <a:noFill/>
          <a:ln w="9525">
            <a:noFill/>
          </a:ln>
        </p:spPr>
      </p:pic>
      <p:sp>
        <p:nvSpPr>
          <p:cNvPr id="5" name="Rectangle 4">
            <a:hlinkClick r:id=""/>
          </p:cNvPr>
          <p:cNvSpPr>
            <a:spLocks noChangeArrowheads="1"/>
          </p:cNvSpPr>
          <p:nvPr/>
        </p:nvSpPr>
        <p:spPr bwMode="auto">
          <a:xfrm>
            <a:off x="497205" y="608330"/>
            <a:ext cx="11125200"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Evolução da Tecnologia TSMC</a:t>
            </a:r>
            <a:endParaRPr kumimoji="0" lang="pt-BR" sz="36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1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724025" y="497840"/>
            <a:ext cx="9485630"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5" name="Caixa de Texto 5"/>
              <p:cNvSpPr txBox="1"/>
              <p:nvPr/>
            </p:nvSpPr>
            <p:spPr>
              <a:xfrm>
                <a:off x="2602865" y="1326515"/>
                <a:ext cx="7070090"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5" name="Caixa de Texto 5"/>
              <p:cNvSpPr txBox="1">
                <a:spLocks noRot="1" noChangeAspect="1" noMove="1" noResize="1" noEditPoints="1" noAdjustHandles="1" noChangeArrowheads="1" noChangeShapeType="1" noTextEdit="1"/>
              </p:cNvSpPr>
              <p:nvPr/>
            </p:nvSpPr>
            <p:spPr>
              <a:xfrm>
                <a:off x="2602865" y="1326515"/>
                <a:ext cx="7070090" cy="841375"/>
              </a:xfrm>
              <a:prstGeom prst="rect">
                <a:avLst/>
              </a:prstGeom>
              <a:blipFill rotWithShape="1">
                <a:blip r:embed="rId1"/>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2602865" y="2710180"/>
                <a:ext cx="7070090"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2602865" y="2710180"/>
                <a:ext cx="7070090" cy="841375"/>
              </a:xfrm>
              <a:prstGeom prst="rect">
                <a:avLst/>
              </a:prstGeom>
              <a:blipFill rotWithShape="1">
                <a:blip r:embed="rId2"/>
                <a:stretch>
                  <a:fillRect t="-3623"/>
                </a:stretch>
              </a:blipFill>
              <a:ln w="38100">
                <a:noFill/>
              </a:ln>
            </p:spPr>
            <p:txBody>
              <a:bodyPr/>
              <a:lstStyle/>
              <a:p>
                <a:r>
                  <a:rPr lang="pt-BR" altLang="en-US">
                    <a:noFill/>
                  </a:rPr>
                  <a:t> </a:t>
                </a:r>
              </a:p>
            </p:txBody>
          </p:sp>
        </mc:Fallback>
      </mc:AlternateContent>
      <p:sp>
        <p:nvSpPr>
          <p:cNvPr id="9" name="Espaço Reservado para Conteúdo 2"/>
          <p:cNvSpPr txBox="1"/>
          <p:nvPr/>
        </p:nvSpPr>
        <p:spPr>
          <a:xfrm>
            <a:off x="440690" y="4030345"/>
            <a:ext cx="11395075" cy="10795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sym typeface="+mn-ea"/>
              </a:rPr>
              <a:t>Para cumprir as condicoes de Barkhausen, o ganho deve ser -1. Assim denominador deverá ser um imaginário puro (o numerador é um imaginário). Assim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0" name="Caixa de Texto 9"/>
              <p:cNvSpPr txBox="1"/>
              <p:nvPr/>
            </p:nvSpPr>
            <p:spPr>
              <a:xfrm>
                <a:off x="537210" y="5588635"/>
                <a:ext cx="38017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a:p>
            </p:txBody>
          </p:sp>
        </mc:Choice>
        <mc:Fallback>
          <p:sp>
            <p:nvSpPr>
              <p:cNvPr id="10" name="Caixa de Texto 9"/>
              <p:cNvSpPr txBox="1">
                <a:spLocks noRot="1" noChangeAspect="1" noMove="1" noResize="1" noEditPoints="1" noAdjustHandles="1" noChangeArrowheads="1" noChangeShapeType="1" noTextEdit="1"/>
              </p:cNvSpPr>
              <p:nvPr/>
            </p:nvSpPr>
            <p:spPr>
              <a:xfrm>
                <a:off x="537210" y="5588635"/>
                <a:ext cx="3801745" cy="460375"/>
              </a:xfrm>
              <a:prstGeom prst="rect">
                <a:avLst/>
              </a:prstGeom>
              <a:blipFill rotWithShape="1">
                <a:blip r:embed="rId3"/>
                <a:stretch>
                  <a:fillRect t="-66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10"/>
              <p:cNvSpPr txBox="1"/>
              <p:nvPr/>
            </p:nvSpPr>
            <p:spPr>
              <a:xfrm>
                <a:off x="4746625" y="5179695"/>
                <a:ext cx="6598920" cy="119380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den>
                          </m:f>
                        </m:e>
                      </m:rad>
                      <m:r>
                        <a:rPr lang="en-US" altLang="pt-BR" sz="2400" i="1">
                          <a:latin typeface="Cambria Math" panose="02040503050406030204" pitchFamily="18" charset="0"/>
                          <a:cs typeface="Cambria Math" panose="02040503050406030204" pitchFamily="18" charset="0"/>
                        </a:rPr>
                        <m:t>=</m:t>
                      </m:r>
                      <m:rad>
                        <m:radPr>
                          <m:degHide m:val="on"/>
                          <m:ctrlPr>
                            <a:rPr lang="en-US" altLang="pt-BR" i="1">
                              <a:latin typeface="Cambria Math" panose="02040503050406030204" pitchFamily="18" charset="0"/>
                              <a:cs typeface="Cambria Math" panose="02040503050406030204" pitchFamily="18" charset="0"/>
                            </a:rPr>
                          </m:ctrlPr>
                        </m:radPr>
                        <m:deg/>
                        <m:e>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1</m:t>
                              </m:r>
                            </m:num>
                            <m:den>
                              <m:r>
                                <a:rPr lang="en-US" altLang="pt-BR" i="1">
                                  <a:latin typeface="Cambria Math" panose="02040503050406030204" pitchFamily="18" charset="0"/>
                                  <a:cs typeface="Cambria Math" panose="02040503050406030204" pitchFamily="18" charset="0"/>
                                </a:rPr>
                                <m:t>𝐿</m:t>
                              </m:r>
                              <m:r>
                                <a:rPr lang="en-US" altLang="pt-BR" i="1">
                                  <a:latin typeface="Cambria Math" panose="02040503050406030204" pitchFamily="18" charset="0"/>
                                  <a:cs typeface="Cambria Math" panose="02040503050406030204" pitchFamily="18" charset="0"/>
                                </a:rPr>
                                <m:t>(</m:t>
                              </m:r>
                              <m:r>
                                <a:rPr lang="pt-BR" dirty="0" smtClean="0">
                                  <a:latin typeface="Cambria Math" panose="02040503050406030204" pitchFamily="18" charset="0"/>
                                  <a:sym typeface="+mn-ea"/>
                                </a:rPr>
                                <m:t>𝐶</m:t>
                              </m:r>
                              <m:r>
                                <a:rPr lang="pt-BR" baseline="-25000" dirty="0" smtClean="0">
                                  <a:latin typeface="Cambria Math" panose="02040503050406030204" pitchFamily="18" charset="0"/>
                                  <a:sym typeface="+mn-ea"/>
                                </a:rPr>
                                <m:t>𝐺𝑆</m:t>
                              </m:r>
                              <m:r>
                                <a:rPr lang="pt-BR" dirty="0" smtClean="0">
                                  <a:latin typeface="Cambria Math" panose="02040503050406030204" pitchFamily="18" charset="0"/>
                                  <a:sym typeface="+mn-ea"/>
                                </a:rPr>
                                <m:t>+</m:t>
                              </m:r>
                              <m:r>
                                <a:rPr lang="pt-BR" dirty="0" smtClean="0">
                                  <a:latin typeface="Cambria Math" panose="02040503050406030204" pitchFamily="18" charset="0"/>
                                  <a:sym typeface="+mn-ea"/>
                                </a:rPr>
                                <m:t>𝐶</m:t>
                              </m:r>
                              <m:r>
                                <a:rPr lang="pt-BR" baseline="-25000" dirty="0" smtClean="0">
                                  <a:latin typeface="Cambria Math" panose="02040503050406030204" pitchFamily="18" charset="0"/>
                                  <a:sym typeface="+mn-ea"/>
                                </a:rPr>
                                <m:t>𝐺𝐵</m:t>
                              </m:r>
                              <m:r>
                                <a:rPr lang="pt-BR" dirty="0" smtClean="0">
                                  <a:latin typeface="Cambria Math" panose="02040503050406030204" pitchFamily="18" charset="0"/>
                                  <a:sym typeface="+mn-ea"/>
                                </a:rPr>
                                <m:t>+</m:t>
                              </m:r>
                              <m:r>
                                <a:rPr lang="pt-BR" dirty="0" smtClean="0">
                                  <a:latin typeface="Cambria Math" panose="02040503050406030204" pitchFamily="18" charset="0"/>
                                  <a:sym typeface="+mn-ea"/>
                                </a:rPr>
                                <m:t>𝐶</m:t>
                              </m:r>
                              <m:r>
                                <a:rPr lang="pt-BR" baseline="-25000" dirty="0" smtClean="0">
                                  <a:latin typeface="Cambria Math" panose="02040503050406030204" pitchFamily="18" charset="0"/>
                                  <a:sym typeface="+mn-ea"/>
                                </a:rPr>
                                <m:t>𝐷𝐵</m:t>
                              </m:r>
                              <m:r>
                                <a:rPr lang="pt-BR" dirty="0" smtClean="0">
                                  <a:latin typeface="Cambria Math" panose="02040503050406030204" pitchFamily="18" charset="0"/>
                                  <a:sym typeface="+mn-ea"/>
                                </a:rPr>
                                <m:t>+</m:t>
                              </m:r>
                              <m:r>
                                <a:rPr lang="pt-BR" b="1" dirty="0" smtClean="0">
                                  <a:latin typeface="Cambria Math" panose="02040503050406030204" pitchFamily="18" charset="0"/>
                                  <a:sym typeface="+mn-ea"/>
                                </a:rPr>
                                <m:t>𝐂</m:t>
                              </m:r>
                              <m:r>
                                <a:rPr lang="pt-BR" b="1" baseline="-25000" dirty="0" smtClean="0">
                                  <a:latin typeface="Cambria Math" panose="02040503050406030204" pitchFamily="18" charset="0"/>
                                  <a:sym typeface="+mn-ea"/>
                                </a:rPr>
                                <m:t>𝐃</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4</m:t>
                              </m:r>
                              <m:r>
                                <a:rPr lang="pt-BR" dirty="0" smtClean="0">
                                  <a:latin typeface="Cambria Math" panose="02040503050406030204" pitchFamily="18" charset="0"/>
                                  <a:sym typeface="+mn-ea"/>
                                </a:rPr>
                                <m:t>𝐶</m:t>
                              </m:r>
                              <m:r>
                                <a:rPr lang="pt-BR" baseline="-25000" dirty="0" smtClean="0">
                                  <a:latin typeface="Cambria Math" panose="02040503050406030204" pitchFamily="18" charset="0"/>
                                  <a:sym typeface="+mn-ea"/>
                                </a:rPr>
                                <m:t>𝐺𝐷</m:t>
                              </m:r>
                              <m:r>
                                <a:rPr lang="en-US" altLang="pt-BR" i="1">
                                  <a:latin typeface="Cambria Math" panose="02040503050406030204" pitchFamily="18" charset="0"/>
                                  <a:cs typeface="Cambria Math" panose="02040503050406030204" pitchFamily="18" charset="0"/>
                                </a:rPr>
                                <m:t>)</m:t>
                              </m:r>
                            </m:den>
                          </m:f>
                        </m:e>
                      </m:rad>
                    </m:oMath>
                  </m:oMathPara>
                </a14:m>
                <a:endParaRPr lang="pt-BR" altLang="en-US"/>
              </a:p>
            </p:txBody>
          </p:sp>
        </mc:Choice>
        <mc:Fallback>
          <p:sp>
            <p:nvSpPr>
              <p:cNvPr id="11" name="Caixa de Texto 10"/>
              <p:cNvSpPr txBox="1">
                <a:spLocks noRot="1" noChangeAspect="1" noMove="1" noResize="1" noEditPoints="1" noAdjustHandles="1" noChangeArrowheads="1" noChangeShapeType="1" noTextEdit="1"/>
              </p:cNvSpPr>
              <p:nvPr/>
            </p:nvSpPr>
            <p:spPr>
              <a:xfrm>
                <a:off x="4746625" y="5179695"/>
                <a:ext cx="6598920" cy="119380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1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724025" y="497840"/>
            <a:ext cx="9485630"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5" name="Caixa de Texto 5"/>
              <p:cNvSpPr txBox="1"/>
              <p:nvPr/>
            </p:nvSpPr>
            <p:spPr>
              <a:xfrm>
                <a:off x="2602865" y="1326515"/>
                <a:ext cx="7070090"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5" name="Caixa de Texto 5"/>
              <p:cNvSpPr txBox="1">
                <a:spLocks noRot="1" noChangeAspect="1" noMove="1" noResize="1" noEditPoints="1" noAdjustHandles="1" noChangeArrowheads="1" noChangeShapeType="1" noTextEdit="1"/>
              </p:cNvSpPr>
              <p:nvPr/>
            </p:nvSpPr>
            <p:spPr>
              <a:xfrm>
                <a:off x="2602865" y="1326515"/>
                <a:ext cx="7070090" cy="841375"/>
              </a:xfrm>
              <a:prstGeom prst="rect">
                <a:avLst/>
              </a:prstGeom>
              <a:blipFill rotWithShape="1">
                <a:blip r:embed="rId1"/>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3452495" y="5106670"/>
                <a:ext cx="3618865" cy="78295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3452495" y="5106670"/>
                <a:ext cx="3618865" cy="782955"/>
              </a:xfrm>
              <a:prstGeom prst="rect">
                <a:avLst/>
              </a:prstGeom>
              <a:blipFill rotWithShape="1">
                <a:blip r:embed="rId2"/>
                <a:stretch>
                  <a:fillRect l="-526" t="-3893" r="-526" b="-2433"/>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10"/>
              <p:cNvSpPr txBox="1"/>
              <p:nvPr/>
            </p:nvSpPr>
            <p:spPr>
              <a:xfrm>
                <a:off x="3452495" y="2494280"/>
                <a:ext cx="3074035" cy="1176655"/>
              </a:xfrm>
              <a:prstGeom prst="rect">
                <a:avLst/>
              </a:prstGeom>
              <a:noFill/>
              <a:ln w="38100">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den>
                          </m:f>
                        </m:e>
                      </m:rad>
                    </m:oMath>
                  </m:oMathPara>
                </a14:m>
                <a:endParaRPr lang="pt-BR" altLang="en-US"/>
              </a:p>
            </p:txBody>
          </p:sp>
        </mc:Choice>
        <mc:Fallback>
          <p:sp>
            <p:nvSpPr>
              <p:cNvPr id="11" name="Caixa de Texto 10"/>
              <p:cNvSpPr txBox="1">
                <a:spLocks noRot="1" noChangeAspect="1" noMove="1" noResize="1" noEditPoints="1" noAdjustHandles="1" noChangeArrowheads="1" noChangeShapeType="1" noTextEdit="1"/>
              </p:cNvSpPr>
              <p:nvPr/>
            </p:nvSpPr>
            <p:spPr>
              <a:xfrm>
                <a:off x="3452495" y="2494280"/>
                <a:ext cx="3074035" cy="1176655"/>
              </a:xfrm>
              <a:prstGeom prst="rect">
                <a:avLst/>
              </a:prstGeom>
              <a:blipFill rotWithShape="1">
                <a:blip r:embed="rId3"/>
                <a:stretch>
                  <a:fillRect l="-620" t="-1619" r="-620" b="-1619"/>
                </a:stretch>
              </a:blipFill>
              <a:ln w="38100">
                <a:solidFill>
                  <a:srgbClr val="FFFF00"/>
                </a:solidFill>
              </a:ln>
            </p:spPr>
            <p:txBody>
              <a:bodyPr/>
              <a:lstStyle/>
              <a:p>
                <a:r>
                  <a:rPr lang="pt-BR" altLang="en-US">
                    <a:noFill/>
                  </a:rPr>
                  <a:t> </a:t>
                </a:r>
              </a:p>
            </p:txBody>
          </p:sp>
        </mc:Fallback>
      </mc:AlternateContent>
      <p:sp>
        <p:nvSpPr>
          <p:cNvPr id="3" name="Espaço Reservado para Conteúdo 2"/>
          <p:cNvSpPr txBox="1"/>
          <p:nvPr/>
        </p:nvSpPr>
        <p:spPr>
          <a:xfrm>
            <a:off x="469265" y="4030345"/>
            <a:ext cx="108845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sym typeface="+mn-ea"/>
              </a:rPr>
              <a:t>Por fim, como condição de oscilação teremos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42705" y="6368415"/>
            <a:ext cx="2743200" cy="365125"/>
          </a:xfrm>
        </p:spPr>
        <p:txBody>
          <a:bodyPr/>
          <a:p>
            <a:fld id="{74F297BB-B745-4CAB-BE1D-CE4C89382949}" type="slidenum">
              <a:rPr lang="pt-BR" smtClean="0"/>
            </a:fld>
            <a:endParaRPr lang="pt-BR"/>
          </a:p>
        </p:txBody>
      </p:sp>
      <p:grpSp>
        <p:nvGrpSpPr>
          <p:cNvPr id="1073744106" name="Grupo 1073744105"/>
          <p:cNvGrpSpPr/>
          <p:nvPr/>
        </p:nvGrpSpPr>
        <p:grpSpPr>
          <a:xfrm>
            <a:off x="1450975" y="1485298"/>
            <a:ext cx="8864051" cy="4383194"/>
            <a:chOff x="0" y="-284"/>
            <a:chExt cx="6737" cy="4657"/>
          </a:xfrm>
        </p:grpSpPr>
        <p:sp>
          <p:nvSpPr>
            <p:cNvPr id="1073744107" name="Caixa de Texto 1073744106"/>
            <p:cNvSpPr txBox="1"/>
            <p:nvPr/>
          </p:nvSpPr>
          <p:spPr>
            <a:xfrm>
              <a:off x="2718" y="386"/>
              <a:ext cx="828" cy="335"/>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LPF</a:t>
              </a:r>
              <a:endParaRPr lang="pt-BR" altLang="en-US"/>
            </a:p>
            <a:p>
              <a:endParaRPr lang="pt-BR" altLang="en-US"/>
            </a:p>
          </p:txBody>
        </p:sp>
        <p:sp>
          <p:nvSpPr>
            <p:cNvPr id="1073744108" name="Caixa de Texto 1073744107"/>
            <p:cNvSpPr txBox="1"/>
            <p:nvPr/>
          </p:nvSpPr>
          <p:spPr>
            <a:xfrm>
              <a:off x="4186" y="373"/>
              <a:ext cx="1006" cy="335"/>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VCO</a:t>
              </a:r>
              <a:endParaRPr lang="pt-BR" altLang="en-US"/>
            </a:p>
            <a:p>
              <a:endParaRPr lang="pt-BR" altLang="en-US"/>
            </a:p>
          </p:txBody>
        </p:sp>
        <p:sp>
          <p:nvSpPr>
            <p:cNvPr id="1073744109" name="Caixa de Texto 1073744108"/>
            <p:cNvSpPr txBox="1"/>
            <p:nvPr/>
          </p:nvSpPr>
          <p:spPr>
            <a:xfrm>
              <a:off x="3427" y="1115"/>
              <a:ext cx="828" cy="359"/>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÷M</a:t>
              </a:r>
              <a:endParaRPr lang="pt-BR" altLang="en-US"/>
            </a:p>
            <a:p>
              <a:endParaRPr lang="pt-BR" altLang="en-US"/>
            </a:p>
          </p:txBody>
        </p:sp>
        <p:sp>
          <p:nvSpPr>
            <p:cNvPr id="1073744110" name="Conector Reto 1073744109"/>
            <p:cNvSpPr/>
            <p:nvPr/>
          </p:nvSpPr>
          <p:spPr>
            <a:xfrm>
              <a:off x="458" y="455"/>
              <a:ext cx="882" cy="0"/>
            </a:xfrm>
            <a:prstGeom prst="line">
              <a:avLst/>
            </a:prstGeom>
            <a:ln w="9360" cap="flat" cmpd="sng">
              <a:solidFill>
                <a:srgbClr val="000000"/>
              </a:solidFill>
              <a:prstDash val="solid"/>
              <a:miter/>
              <a:headEnd type="none" w="med" len="med"/>
              <a:tailEnd type="triangle" w="med" len="med"/>
            </a:ln>
          </p:spPr>
        </p:sp>
        <p:sp>
          <p:nvSpPr>
            <p:cNvPr id="1073744111" name="Conector Reto 1073744110"/>
            <p:cNvSpPr/>
            <p:nvPr/>
          </p:nvSpPr>
          <p:spPr>
            <a:xfrm>
              <a:off x="2055" y="566"/>
              <a:ext cx="675" cy="0"/>
            </a:xfrm>
            <a:prstGeom prst="line">
              <a:avLst/>
            </a:prstGeom>
            <a:ln w="19050" cap="flat" cmpd="sng">
              <a:solidFill>
                <a:srgbClr val="000000"/>
              </a:solidFill>
              <a:prstDash val="solid"/>
              <a:miter/>
              <a:headEnd type="none" w="med" len="med"/>
              <a:tailEnd type="triangle" w="med" len="med"/>
            </a:ln>
          </p:spPr>
        </p:sp>
        <p:sp>
          <p:nvSpPr>
            <p:cNvPr id="1073744112" name="Conector Reto 1073744111"/>
            <p:cNvSpPr/>
            <p:nvPr/>
          </p:nvSpPr>
          <p:spPr>
            <a:xfrm>
              <a:off x="3573" y="566"/>
              <a:ext cx="613" cy="0"/>
            </a:xfrm>
            <a:prstGeom prst="line">
              <a:avLst/>
            </a:prstGeom>
            <a:ln w="19050" cap="flat" cmpd="sng">
              <a:solidFill>
                <a:srgbClr val="000000"/>
              </a:solidFill>
              <a:prstDash val="solid"/>
              <a:miter/>
              <a:headEnd type="none" w="med" len="med"/>
              <a:tailEnd type="triangle" w="med" len="med"/>
            </a:ln>
          </p:spPr>
        </p:sp>
        <p:sp>
          <p:nvSpPr>
            <p:cNvPr id="1073744113" name="Conector Reto 1073744112"/>
            <p:cNvSpPr/>
            <p:nvPr/>
          </p:nvSpPr>
          <p:spPr>
            <a:xfrm flipH="1">
              <a:off x="973" y="1275"/>
              <a:ext cx="2454" cy="0"/>
            </a:xfrm>
            <a:prstGeom prst="line">
              <a:avLst/>
            </a:prstGeom>
            <a:ln w="19050" cap="flat" cmpd="sng">
              <a:solidFill>
                <a:srgbClr val="000000"/>
              </a:solidFill>
              <a:prstDash val="solid"/>
              <a:miter/>
              <a:headEnd type="none" w="med" len="med"/>
              <a:tailEnd type="none" w="med" len="med"/>
            </a:ln>
          </p:spPr>
        </p:sp>
        <p:sp>
          <p:nvSpPr>
            <p:cNvPr id="1073744114" name="Conector Reto 1073744113"/>
            <p:cNvSpPr/>
            <p:nvPr/>
          </p:nvSpPr>
          <p:spPr>
            <a:xfrm flipV="1">
              <a:off x="966" y="650"/>
              <a:ext cx="0" cy="625"/>
            </a:xfrm>
            <a:prstGeom prst="line">
              <a:avLst/>
            </a:prstGeom>
            <a:ln w="19050" cap="flat" cmpd="sng">
              <a:solidFill>
                <a:srgbClr val="000000"/>
              </a:solidFill>
              <a:prstDash val="solid"/>
              <a:miter/>
              <a:headEnd type="none" w="med" len="med"/>
              <a:tailEnd type="none" w="med" len="med"/>
            </a:ln>
          </p:spPr>
        </p:sp>
        <p:sp>
          <p:nvSpPr>
            <p:cNvPr id="1073744115" name="Conector Reto 1073744114"/>
            <p:cNvSpPr/>
            <p:nvPr/>
          </p:nvSpPr>
          <p:spPr>
            <a:xfrm>
              <a:off x="5496" y="566"/>
              <a:ext cx="0" cy="718"/>
            </a:xfrm>
            <a:prstGeom prst="line">
              <a:avLst/>
            </a:prstGeom>
            <a:ln w="19050" cap="flat" cmpd="sng">
              <a:solidFill>
                <a:srgbClr val="000000"/>
              </a:solidFill>
              <a:prstDash val="solid"/>
              <a:miter/>
              <a:headEnd type="none" w="med" len="med"/>
              <a:tailEnd type="none" w="med" len="med"/>
            </a:ln>
          </p:spPr>
        </p:sp>
        <p:sp>
          <p:nvSpPr>
            <p:cNvPr id="1073744116" name="Conector Reto 1073744115"/>
            <p:cNvSpPr/>
            <p:nvPr/>
          </p:nvSpPr>
          <p:spPr>
            <a:xfrm flipH="1">
              <a:off x="4254" y="1284"/>
              <a:ext cx="1241" cy="0"/>
            </a:xfrm>
            <a:prstGeom prst="line">
              <a:avLst/>
            </a:prstGeom>
            <a:ln w="19050" cap="flat" cmpd="sng">
              <a:solidFill>
                <a:srgbClr val="000000"/>
              </a:solidFill>
              <a:prstDash val="solid"/>
              <a:miter/>
              <a:headEnd type="none" w="med" len="med"/>
              <a:tailEnd type="triangle" w="med" len="med"/>
            </a:ln>
          </p:spPr>
        </p:sp>
        <p:sp>
          <p:nvSpPr>
            <p:cNvPr id="1073744117" name="Retângulo 1073744116"/>
            <p:cNvSpPr/>
            <p:nvPr/>
          </p:nvSpPr>
          <p:spPr>
            <a:xfrm>
              <a:off x="1590" y="2122"/>
              <a:ext cx="4501" cy="2251"/>
            </a:xfrm>
            <a:prstGeom prst="rect">
              <a:avLst/>
            </a:prstGeom>
            <a:solidFill>
              <a:srgbClr val="FFFFFF"/>
            </a:solidFill>
            <a:ln w="9360" cap="flat" cmpd="sng">
              <a:solidFill>
                <a:srgbClr val="000000"/>
              </a:solidFill>
              <a:prstDash val="dashDot"/>
              <a:miter/>
              <a:headEnd type="none" w="med" len="med"/>
              <a:tailEnd type="none" w="med" len="med"/>
            </a:ln>
          </p:spPr>
          <p:txBody>
            <a:bodyPr/>
            <a:p>
              <a:endParaRPr lang="pt-BR" altLang="en-US"/>
            </a:p>
          </p:txBody>
        </p:sp>
        <p:sp>
          <p:nvSpPr>
            <p:cNvPr id="1073744118" name="Caixa de Texto 1073744117"/>
            <p:cNvSpPr txBox="1"/>
            <p:nvPr/>
          </p:nvSpPr>
          <p:spPr>
            <a:xfrm>
              <a:off x="2323" y="2397"/>
              <a:ext cx="939" cy="330"/>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÷P</a:t>
              </a:r>
              <a:endParaRPr lang="pt-BR" altLang="en-US"/>
            </a:p>
            <a:p>
              <a:endParaRPr lang="pt-BR" altLang="en-US"/>
            </a:p>
          </p:txBody>
        </p:sp>
        <p:sp>
          <p:nvSpPr>
            <p:cNvPr id="1073744119" name="Caixa de Texto 1073744118"/>
            <p:cNvSpPr txBox="1"/>
            <p:nvPr/>
          </p:nvSpPr>
          <p:spPr>
            <a:xfrm>
              <a:off x="4185" y="2396"/>
              <a:ext cx="1655" cy="371"/>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endParaRPr lang="pt-BR" altLang="en-US"/>
            </a:p>
            <a:p>
              <a:pPr algn="ctr"/>
              <a:r>
                <a:rPr lang="pt-BR" altLang="en-US"/>
                <a:t>÷(N+1)/ ÷N</a:t>
              </a:r>
              <a:endParaRPr lang="pt-BR" altLang="en-US"/>
            </a:p>
            <a:p>
              <a:endParaRPr lang="pt-BR" altLang="en-US"/>
            </a:p>
            <a:p>
              <a:endParaRPr lang="pt-BR" altLang="en-US"/>
            </a:p>
          </p:txBody>
        </p:sp>
        <p:sp>
          <p:nvSpPr>
            <p:cNvPr id="1073744120" name="Caixa de Texto 1073744119"/>
            <p:cNvSpPr txBox="1"/>
            <p:nvPr/>
          </p:nvSpPr>
          <p:spPr>
            <a:xfrm>
              <a:off x="3219" y="3103"/>
              <a:ext cx="767" cy="343"/>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÷S</a:t>
              </a:r>
              <a:endParaRPr lang="pt-BR" altLang="en-US"/>
            </a:p>
            <a:p>
              <a:endParaRPr lang="pt-BR" altLang="en-US"/>
            </a:p>
          </p:txBody>
        </p:sp>
        <p:sp>
          <p:nvSpPr>
            <p:cNvPr id="1073744121" name="Conector Reto 1073744120"/>
            <p:cNvSpPr/>
            <p:nvPr/>
          </p:nvSpPr>
          <p:spPr>
            <a:xfrm flipH="1">
              <a:off x="3262" y="2577"/>
              <a:ext cx="923" cy="0"/>
            </a:xfrm>
            <a:prstGeom prst="line">
              <a:avLst/>
            </a:prstGeom>
            <a:ln w="19050" cap="flat" cmpd="sng">
              <a:solidFill>
                <a:srgbClr val="000000"/>
              </a:solidFill>
              <a:prstDash val="solid"/>
              <a:miter/>
              <a:headEnd type="none" w="med" len="med"/>
              <a:tailEnd type="triangle" w="med" len="med"/>
            </a:ln>
          </p:spPr>
        </p:sp>
        <p:sp>
          <p:nvSpPr>
            <p:cNvPr id="1073744122" name="Conector Reto 1073744121"/>
            <p:cNvSpPr/>
            <p:nvPr/>
          </p:nvSpPr>
          <p:spPr>
            <a:xfrm>
              <a:off x="3679" y="2577"/>
              <a:ext cx="0" cy="527"/>
            </a:xfrm>
            <a:prstGeom prst="line">
              <a:avLst/>
            </a:prstGeom>
            <a:ln w="9360" cap="flat" cmpd="sng">
              <a:solidFill>
                <a:srgbClr val="000000"/>
              </a:solidFill>
              <a:prstDash val="solid"/>
              <a:miter/>
              <a:headEnd type="none" w="med" len="med"/>
              <a:tailEnd type="triangle" w="med" len="med"/>
            </a:ln>
          </p:spPr>
        </p:sp>
        <p:sp>
          <p:nvSpPr>
            <p:cNvPr id="1073744123" name="Conector Reto 1073744122"/>
            <p:cNvSpPr/>
            <p:nvPr/>
          </p:nvSpPr>
          <p:spPr>
            <a:xfrm flipH="1">
              <a:off x="1322" y="2577"/>
              <a:ext cx="1001" cy="0"/>
            </a:xfrm>
            <a:prstGeom prst="line">
              <a:avLst/>
            </a:prstGeom>
            <a:ln w="19050" cap="flat" cmpd="sng">
              <a:solidFill>
                <a:srgbClr val="000000"/>
              </a:solidFill>
              <a:prstDash val="solid"/>
              <a:miter/>
              <a:headEnd type="none" w="med" len="med"/>
              <a:tailEnd type="triangle" w="med" len="med"/>
            </a:ln>
          </p:spPr>
        </p:sp>
        <p:sp>
          <p:nvSpPr>
            <p:cNvPr id="1073744124" name="Conector Reto 1073744123"/>
            <p:cNvSpPr/>
            <p:nvPr/>
          </p:nvSpPr>
          <p:spPr>
            <a:xfrm>
              <a:off x="1772" y="2577"/>
              <a:ext cx="0" cy="670"/>
            </a:xfrm>
            <a:prstGeom prst="line">
              <a:avLst/>
            </a:prstGeom>
            <a:ln w="19050" cap="flat" cmpd="sng">
              <a:solidFill>
                <a:srgbClr val="000000"/>
              </a:solidFill>
              <a:prstDash val="solid"/>
              <a:miter/>
              <a:headEnd type="none" w="med" len="med"/>
              <a:tailEnd type="none" w="med" len="med"/>
            </a:ln>
          </p:spPr>
        </p:sp>
        <p:sp>
          <p:nvSpPr>
            <p:cNvPr id="1073744125" name="Conector Reto 1073744124"/>
            <p:cNvSpPr/>
            <p:nvPr/>
          </p:nvSpPr>
          <p:spPr>
            <a:xfrm>
              <a:off x="1772" y="3247"/>
              <a:ext cx="1448" cy="0"/>
            </a:xfrm>
            <a:prstGeom prst="line">
              <a:avLst/>
            </a:prstGeom>
            <a:ln w="19050" cap="flat" cmpd="sng">
              <a:solidFill>
                <a:srgbClr val="000000"/>
              </a:solidFill>
              <a:prstDash val="solid"/>
              <a:miter/>
              <a:headEnd type="none" w="med" len="med"/>
              <a:tailEnd type="triangle" w="med" len="med"/>
            </a:ln>
          </p:spPr>
        </p:sp>
        <p:sp>
          <p:nvSpPr>
            <p:cNvPr id="1073744126" name="Conector Reto 1073744125"/>
            <p:cNvSpPr/>
            <p:nvPr/>
          </p:nvSpPr>
          <p:spPr>
            <a:xfrm>
              <a:off x="3991" y="3247"/>
              <a:ext cx="1034" cy="0"/>
            </a:xfrm>
            <a:prstGeom prst="line">
              <a:avLst/>
            </a:prstGeom>
            <a:ln w="19050" cap="flat" cmpd="sng">
              <a:solidFill>
                <a:srgbClr val="000000"/>
              </a:solidFill>
              <a:prstDash val="solid"/>
              <a:miter/>
              <a:headEnd type="none" w="med" len="med"/>
              <a:tailEnd type="none" w="med" len="med"/>
            </a:ln>
          </p:spPr>
        </p:sp>
        <p:sp>
          <p:nvSpPr>
            <p:cNvPr id="1073744127" name="Conector Reto 1073744126"/>
            <p:cNvSpPr/>
            <p:nvPr/>
          </p:nvSpPr>
          <p:spPr>
            <a:xfrm flipV="1">
              <a:off x="5025" y="2767"/>
              <a:ext cx="0" cy="479"/>
            </a:xfrm>
            <a:prstGeom prst="line">
              <a:avLst/>
            </a:prstGeom>
            <a:ln w="19050" cap="flat" cmpd="sng">
              <a:solidFill>
                <a:srgbClr val="000000"/>
              </a:solidFill>
              <a:prstDash val="solid"/>
              <a:miter/>
              <a:headEnd type="none" w="med" len="med"/>
              <a:tailEnd type="triangle" w="med" len="med"/>
            </a:ln>
          </p:spPr>
        </p:sp>
        <p:sp>
          <p:nvSpPr>
            <p:cNvPr id="1073744128" name="Caixa de Texto 1073744127"/>
            <p:cNvSpPr txBox="1"/>
            <p:nvPr/>
          </p:nvSpPr>
          <p:spPr>
            <a:xfrm>
              <a:off x="2040" y="1898"/>
              <a:ext cx="1505" cy="738"/>
            </a:xfrm>
            <a:prstGeom prst="rect">
              <a:avLst/>
            </a:prstGeom>
            <a:noFill/>
            <a:ln w="9525">
              <a:noFill/>
            </a:ln>
          </p:spPr>
          <p:txBody>
            <a:bodyPr lIns="0" tIns="0" rIns="0" bIns="0" anchor="ctr" anchorCtr="0"/>
            <a:p>
              <a:pPr algn="ctr"/>
              <a:r>
                <a:rPr lang="pt-BR" altLang="en-US"/>
                <a:t>Contador Principal</a:t>
              </a:r>
              <a:endParaRPr lang="pt-BR" altLang="en-US"/>
            </a:p>
          </p:txBody>
        </p:sp>
        <p:sp>
          <p:nvSpPr>
            <p:cNvPr id="1073744129" name="Caixa de Texto 1073744128"/>
            <p:cNvSpPr txBox="1"/>
            <p:nvPr/>
          </p:nvSpPr>
          <p:spPr>
            <a:xfrm>
              <a:off x="4461" y="2121"/>
              <a:ext cx="1103" cy="239"/>
            </a:xfrm>
            <a:prstGeom prst="rect">
              <a:avLst/>
            </a:prstGeom>
            <a:noFill/>
            <a:ln w="9525">
              <a:noFill/>
            </a:ln>
          </p:spPr>
          <p:txBody>
            <a:bodyPr lIns="0" tIns="0" rIns="0" bIns="0" anchor="ctr" anchorCtr="0"/>
            <a:p>
              <a:pPr algn="ctr"/>
              <a:endParaRPr lang="pt-BR" altLang="en-US"/>
            </a:p>
            <a:p>
              <a:pPr algn="ctr"/>
              <a:r>
                <a:rPr lang="pt-BR" altLang="en-US"/>
                <a:t>Prescaler</a:t>
              </a:r>
              <a:endParaRPr lang="pt-BR" altLang="en-US"/>
            </a:p>
            <a:p>
              <a:endParaRPr lang="pt-BR" altLang="en-US"/>
            </a:p>
          </p:txBody>
        </p:sp>
        <p:sp>
          <p:nvSpPr>
            <p:cNvPr id="1073744130" name="Caixa de Texto 1073744129"/>
            <p:cNvSpPr txBox="1"/>
            <p:nvPr/>
          </p:nvSpPr>
          <p:spPr>
            <a:xfrm>
              <a:off x="5149" y="2863"/>
              <a:ext cx="966" cy="383"/>
            </a:xfrm>
            <a:prstGeom prst="rect">
              <a:avLst/>
            </a:prstGeom>
            <a:noFill/>
            <a:ln w="9525">
              <a:noFill/>
            </a:ln>
          </p:spPr>
          <p:txBody>
            <a:bodyPr lIns="0" tIns="0" rIns="0" bIns="0" anchor="ctr" anchorCtr="0"/>
            <a:p>
              <a:r>
                <a:rPr lang="pt-BR" altLang="en-US"/>
                <a:t>SM </a:t>
              </a:r>
              <a:endParaRPr lang="pt-BR" altLang="en-US"/>
            </a:p>
            <a:p>
              <a:endParaRPr lang="pt-BR" altLang="en-US"/>
            </a:p>
          </p:txBody>
        </p:sp>
        <p:sp>
          <p:nvSpPr>
            <p:cNvPr id="1073744131" name="Caixa de Texto 1073744130"/>
            <p:cNvSpPr txBox="1"/>
            <p:nvPr/>
          </p:nvSpPr>
          <p:spPr>
            <a:xfrm>
              <a:off x="4112" y="3294"/>
              <a:ext cx="965" cy="383"/>
            </a:xfrm>
            <a:prstGeom prst="rect">
              <a:avLst/>
            </a:prstGeom>
            <a:noFill/>
            <a:ln w="9525">
              <a:noFill/>
            </a:ln>
          </p:spPr>
          <p:txBody>
            <a:bodyPr lIns="0" tIns="0" rIns="0" bIns="0" anchor="ctr" anchorCtr="0"/>
            <a:p>
              <a:endParaRPr lang="pt-BR" altLang="en-US"/>
            </a:p>
            <a:p>
              <a:r>
                <a:rPr lang="pt-BR" altLang="en-US"/>
                <a:t>Swallow</a:t>
              </a:r>
              <a:endParaRPr lang="pt-BR" altLang="en-US"/>
            </a:p>
            <a:p>
              <a:r>
                <a:rPr lang="pt-BR" altLang="en-US"/>
                <a:t>Counter </a:t>
              </a:r>
              <a:endParaRPr lang="pt-BR" altLang="en-US"/>
            </a:p>
            <a:p>
              <a:endParaRPr lang="pt-BR" altLang="en-US"/>
            </a:p>
          </p:txBody>
        </p:sp>
        <p:sp>
          <p:nvSpPr>
            <p:cNvPr id="1073744132" name="Seta para cima 1073744131"/>
            <p:cNvSpPr/>
            <p:nvPr/>
          </p:nvSpPr>
          <p:spPr>
            <a:xfrm>
              <a:off x="3453" y="3467"/>
              <a:ext cx="414" cy="239"/>
            </a:xfrm>
            <a:prstGeom prst="upArrow">
              <a:avLst>
                <a:gd name="adj1" fmla="val 50000"/>
                <a:gd name="adj2" fmla="val 25000"/>
              </a:avLst>
            </a:prstGeom>
            <a:solidFill>
              <a:srgbClr val="FFFFFF"/>
            </a:solidFill>
            <a:ln w="9360" cap="flat" cmpd="sng">
              <a:solidFill>
                <a:srgbClr val="000000"/>
              </a:solidFill>
              <a:prstDash val="solid"/>
              <a:miter/>
              <a:headEnd type="none" w="med" len="med"/>
              <a:tailEnd type="none" w="med" len="med"/>
            </a:ln>
          </p:spPr>
          <p:txBody>
            <a:bodyPr/>
            <a:p>
              <a:endParaRPr lang="pt-BR" altLang="en-US"/>
            </a:p>
          </p:txBody>
        </p:sp>
        <p:sp>
          <p:nvSpPr>
            <p:cNvPr id="1073744133" name="Caixa de Texto 1073744132"/>
            <p:cNvSpPr txBox="1"/>
            <p:nvPr/>
          </p:nvSpPr>
          <p:spPr>
            <a:xfrm>
              <a:off x="3146" y="3819"/>
              <a:ext cx="966" cy="477"/>
            </a:xfrm>
            <a:prstGeom prst="rect">
              <a:avLst/>
            </a:prstGeom>
            <a:noFill/>
            <a:ln w="9525">
              <a:noFill/>
            </a:ln>
          </p:spPr>
          <p:txBody>
            <a:bodyPr lIns="0" tIns="0" rIns="0" bIns="0" anchor="ctr" anchorCtr="0"/>
            <a:p>
              <a:pPr algn="ctr"/>
              <a:endParaRPr lang="pt-BR" altLang="en-US"/>
            </a:p>
            <a:p>
              <a:pPr algn="ctr"/>
              <a:r>
                <a:rPr lang="pt-BR" altLang="en-US"/>
                <a:t>Channel</a:t>
              </a:r>
              <a:endParaRPr lang="pt-BR" altLang="en-US"/>
            </a:p>
            <a:p>
              <a:pPr algn="ctr"/>
              <a:r>
                <a:rPr lang="pt-BR" altLang="en-US"/>
                <a:t>Select</a:t>
              </a:r>
              <a:endParaRPr lang="pt-BR" altLang="en-US"/>
            </a:p>
            <a:p>
              <a:endParaRPr lang="pt-BR" altLang="en-US"/>
            </a:p>
          </p:txBody>
        </p:sp>
        <p:sp>
          <p:nvSpPr>
            <p:cNvPr id="1073744134" name="Conector Reto 1073744133"/>
            <p:cNvSpPr/>
            <p:nvPr/>
          </p:nvSpPr>
          <p:spPr>
            <a:xfrm flipH="1">
              <a:off x="5840" y="2577"/>
              <a:ext cx="515" cy="0"/>
            </a:xfrm>
            <a:prstGeom prst="line">
              <a:avLst/>
            </a:prstGeom>
            <a:ln w="19050" cap="flat" cmpd="sng">
              <a:solidFill>
                <a:srgbClr val="000000"/>
              </a:solidFill>
              <a:prstDash val="solid"/>
              <a:miter/>
              <a:headEnd type="none" w="med" len="med"/>
              <a:tailEnd type="triangle" w="med" len="med"/>
            </a:ln>
          </p:spPr>
        </p:sp>
        <p:sp>
          <p:nvSpPr>
            <p:cNvPr id="1073744135" name="Conector Reto 1073744134"/>
            <p:cNvSpPr/>
            <p:nvPr/>
          </p:nvSpPr>
          <p:spPr>
            <a:xfrm flipH="1">
              <a:off x="1295" y="1475"/>
              <a:ext cx="2132" cy="659"/>
            </a:xfrm>
            <a:prstGeom prst="line">
              <a:avLst/>
            </a:prstGeom>
            <a:ln w="9360" cap="flat" cmpd="sng">
              <a:solidFill>
                <a:srgbClr val="000000"/>
              </a:solidFill>
              <a:prstDash val="dashDot"/>
              <a:miter/>
              <a:headEnd type="none" w="med" len="med"/>
              <a:tailEnd type="none" w="med" len="med"/>
            </a:ln>
          </p:spPr>
        </p:sp>
        <p:sp>
          <p:nvSpPr>
            <p:cNvPr id="1073744136" name="Conector Reto 1073744135"/>
            <p:cNvSpPr/>
            <p:nvPr/>
          </p:nvSpPr>
          <p:spPr>
            <a:xfrm>
              <a:off x="4255" y="1475"/>
              <a:ext cx="2105" cy="647"/>
            </a:xfrm>
            <a:prstGeom prst="line">
              <a:avLst/>
            </a:prstGeom>
            <a:ln w="9360" cap="flat" cmpd="sng">
              <a:solidFill>
                <a:srgbClr val="000000"/>
              </a:solidFill>
              <a:prstDash val="dashDot"/>
              <a:miter/>
              <a:headEnd type="none" w="med" len="med"/>
              <a:tailEnd type="none" w="med" len="med"/>
            </a:ln>
          </p:spPr>
        </p:sp>
        <p:sp>
          <p:nvSpPr>
            <p:cNvPr id="1073744137" name="Caixa de Texto 1073744136"/>
            <p:cNvSpPr txBox="1"/>
            <p:nvPr/>
          </p:nvSpPr>
          <p:spPr>
            <a:xfrm>
              <a:off x="5702" y="1475"/>
              <a:ext cx="1035" cy="288"/>
            </a:xfrm>
            <a:prstGeom prst="rect">
              <a:avLst/>
            </a:prstGeom>
            <a:noFill/>
            <a:ln w="9525">
              <a:noFill/>
            </a:ln>
          </p:spPr>
          <p:txBody>
            <a:bodyPr lIns="0" tIns="0" rIns="0" bIns="0" anchor="ctr" anchorCtr="0"/>
            <a:p>
              <a:endParaRPr lang="pt-BR" altLang="en-US"/>
            </a:p>
            <a:p>
              <a:r>
                <a:rPr lang="pt-BR" altLang="en-US"/>
                <a:t>M=NP+S </a:t>
              </a:r>
              <a:endParaRPr lang="pt-BR" altLang="en-US"/>
            </a:p>
            <a:p>
              <a:endParaRPr lang="pt-BR" altLang="en-US"/>
            </a:p>
          </p:txBody>
        </p:sp>
        <p:sp>
          <p:nvSpPr>
            <p:cNvPr id="1073744138" name="Caixa de Texto 1073744137"/>
            <p:cNvSpPr txBox="1"/>
            <p:nvPr/>
          </p:nvSpPr>
          <p:spPr>
            <a:xfrm>
              <a:off x="180" y="510"/>
              <a:ext cx="420" cy="385"/>
            </a:xfrm>
            <a:prstGeom prst="rect">
              <a:avLst/>
            </a:prstGeom>
            <a:solidFill>
              <a:srgbClr val="FFFFFF"/>
            </a:solidFill>
            <a:ln w="9525">
              <a:noFill/>
            </a:ln>
          </p:spPr>
          <p:txBody>
            <a:bodyPr lIns="0" tIns="0" rIns="0" bIns="0" anchor="ctr" anchorCtr="0"/>
            <a:p>
              <a:pPr algn="ctr"/>
              <a:endParaRPr lang="pt-BR" altLang="en-US"/>
            </a:p>
            <a:p>
              <a:pPr algn="ctr"/>
              <a:r>
                <a:rPr lang="pt-BR" altLang="en-US"/>
                <a:t>fRef</a:t>
              </a:r>
              <a:endParaRPr lang="pt-BR" altLang="en-US"/>
            </a:p>
            <a:p>
              <a:endParaRPr lang="pt-BR" altLang="en-US"/>
            </a:p>
          </p:txBody>
        </p:sp>
        <p:sp>
          <p:nvSpPr>
            <p:cNvPr id="1073744139" name="Caixa de Texto 1073744138"/>
            <p:cNvSpPr txBox="1"/>
            <p:nvPr/>
          </p:nvSpPr>
          <p:spPr>
            <a:xfrm>
              <a:off x="6008" y="684"/>
              <a:ext cx="391" cy="303"/>
            </a:xfrm>
            <a:prstGeom prst="rect">
              <a:avLst/>
            </a:prstGeom>
            <a:solidFill>
              <a:srgbClr val="FFFFFF"/>
            </a:solidFill>
            <a:ln w="9525">
              <a:noFill/>
            </a:ln>
          </p:spPr>
          <p:txBody>
            <a:bodyPr lIns="0" tIns="0" rIns="0" bIns="0" anchor="ctr" anchorCtr="0"/>
            <a:p>
              <a:pPr algn="ctr"/>
              <a:r>
                <a:rPr lang="pt-BR" altLang="en-US"/>
                <a:t>fosc</a:t>
              </a:r>
              <a:endParaRPr lang="pt-BR" altLang="en-US"/>
            </a:p>
            <a:p>
              <a:endParaRPr lang="pt-BR" altLang="en-US"/>
            </a:p>
          </p:txBody>
        </p:sp>
        <p:sp>
          <p:nvSpPr>
            <p:cNvPr id="1073744140" name="Caixa de Texto 1073744139"/>
            <p:cNvSpPr txBox="1"/>
            <p:nvPr/>
          </p:nvSpPr>
          <p:spPr>
            <a:xfrm>
              <a:off x="4838" y="3804"/>
              <a:ext cx="1170" cy="507"/>
            </a:xfrm>
            <a:prstGeom prst="rect">
              <a:avLst/>
            </a:prstGeom>
            <a:solidFill>
              <a:srgbClr val="FFFFFF"/>
            </a:solidFill>
            <a:ln w="9525">
              <a:noFill/>
            </a:ln>
          </p:spPr>
          <p:txBody>
            <a:bodyPr lIns="0" tIns="0" rIns="0" bIns="0" anchor="ctr" anchorCtr="0"/>
            <a:p>
              <a:pPr algn="ctr"/>
              <a:endParaRPr lang="pt-BR" altLang="en-US"/>
            </a:p>
            <a:p>
              <a:pPr algn="ctr"/>
              <a:r>
                <a:rPr lang="pt-BR" altLang="en-US"/>
                <a:t>Divisor Pulse Swallow</a:t>
              </a:r>
              <a:endParaRPr lang="pt-BR" altLang="en-US"/>
            </a:p>
            <a:p>
              <a:endParaRPr lang="pt-BR" altLang="en-US"/>
            </a:p>
          </p:txBody>
        </p:sp>
        <p:sp>
          <p:nvSpPr>
            <p:cNvPr id="1073744141" name="Caixa de Texto 1073744140"/>
            <p:cNvSpPr txBox="1"/>
            <p:nvPr/>
          </p:nvSpPr>
          <p:spPr>
            <a:xfrm>
              <a:off x="0" y="-284"/>
              <a:ext cx="1010" cy="730"/>
            </a:xfrm>
            <a:prstGeom prst="rect">
              <a:avLst/>
            </a:prstGeom>
            <a:solidFill>
              <a:srgbClr val="FFFFFF"/>
            </a:solidFill>
            <a:ln w="9525">
              <a:noFill/>
            </a:ln>
          </p:spPr>
          <p:txBody>
            <a:bodyPr lIns="0" tIns="0" rIns="0" bIns="0" anchor="ctr" anchorCtr="0"/>
            <a:p>
              <a:pPr algn="ctr"/>
              <a:endParaRPr lang="pt-BR" altLang="en-US"/>
            </a:p>
            <a:p>
              <a:pPr algn="ctr"/>
              <a:r>
                <a:rPr lang="pt-BR" altLang="en-US"/>
                <a:t>Sinal de referência</a:t>
              </a:r>
              <a:endParaRPr lang="pt-BR" altLang="en-US"/>
            </a:p>
            <a:p>
              <a:endParaRPr lang="pt-BR" altLang="en-US"/>
            </a:p>
          </p:txBody>
        </p:sp>
        <p:sp>
          <p:nvSpPr>
            <p:cNvPr id="1073744142" name="Caixa de Texto 1073744141"/>
            <p:cNvSpPr txBox="1"/>
            <p:nvPr/>
          </p:nvSpPr>
          <p:spPr>
            <a:xfrm>
              <a:off x="5907" y="-16"/>
              <a:ext cx="830" cy="462"/>
            </a:xfrm>
            <a:prstGeom prst="rect">
              <a:avLst/>
            </a:prstGeom>
            <a:solidFill>
              <a:srgbClr val="FFFFFF"/>
            </a:solidFill>
            <a:ln w="9525">
              <a:noFill/>
            </a:ln>
          </p:spPr>
          <p:txBody>
            <a:bodyPr lIns="0" tIns="0" rIns="0" bIns="0" anchor="ctr" anchorCtr="0"/>
            <a:p>
              <a:pPr algn="ctr"/>
              <a:endParaRPr lang="pt-BR" altLang="en-US"/>
            </a:p>
            <a:p>
              <a:pPr algn="ctr"/>
              <a:r>
                <a:rPr lang="pt-BR" altLang="en-US"/>
                <a:t>Sinal de saída</a:t>
              </a:r>
              <a:endParaRPr lang="pt-BR" altLang="en-US"/>
            </a:p>
            <a:p>
              <a:endParaRPr lang="pt-BR" altLang="en-US"/>
            </a:p>
          </p:txBody>
        </p:sp>
        <p:sp>
          <p:nvSpPr>
            <p:cNvPr id="1073744143" name="Caixa de Texto 1073744142"/>
            <p:cNvSpPr txBox="1"/>
            <p:nvPr/>
          </p:nvSpPr>
          <p:spPr>
            <a:xfrm>
              <a:off x="1349" y="391"/>
              <a:ext cx="697" cy="335"/>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PD</a:t>
              </a:r>
              <a:endParaRPr lang="pt-BR" altLang="en-US"/>
            </a:p>
            <a:p>
              <a:endParaRPr lang="pt-BR" altLang="en-US"/>
            </a:p>
          </p:txBody>
        </p:sp>
        <p:sp>
          <p:nvSpPr>
            <p:cNvPr id="1073744144" name="Conector Reto 1073744143"/>
            <p:cNvSpPr/>
            <p:nvPr/>
          </p:nvSpPr>
          <p:spPr>
            <a:xfrm>
              <a:off x="966" y="651"/>
              <a:ext cx="370" cy="0"/>
            </a:xfrm>
            <a:prstGeom prst="line">
              <a:avLst/>
            </a:prstGeom>
            <a:ln w="19050" cap="flat" cmpd="sng">
              <a:solidFill>
                <a:srgbClr val="000000"/>
              </a:solidFill>
              <a:prstDash val="solid"/>
              <a:miter/>
              <a:headEnd type="none" w="med" len="med"/>
              <a:tailEnd type="triangle" w="med" len="med"/>
            </a:ln>
          </p:spPr>
        </p:sp>
        <p:sp>
          <p:nvSpPr>
            <p:cNvPr id="1073744145" name="Conector Reto 1073744144"/>
            <p:cNvSpPr/>
            <p:nvPr/>
          </p:nvSpPr>
          <p:spPr>
            <a:xfrm>
              <a:off x="5192" y="566"/>
              <a:ext cx="994" cy="0"/>
            </a:xfrm>
            <a:prstGeom prst="line">
              <a:avLst/>
            </a:prstGeom>
            <a:ln w="19050" cap="flat" cmpd="sng">
              <a:solidFill>
                <a:srgbClr val="000000"/>
              </a:solidFill>
              <a:prstDash val="solid"/>
              <a:miter/>
              <a:headEnd type="none" w="med" len="med"/>
              <a:tailEnd type="triangle" w="med" len="med"/>
            </a:ln>
          </p:spPr>
        </p:sp>
      </p:grpSp>
      <p:sp>
        <p:nvSpPr>
          <p:cNvPr id="5" name="Caixa de Texto 4"/>
          <p:cNvSpPr txBox="1"/>
          <p:nvPr/>
        </p:nvSpPr>
        <p:spPr>
          <a:xfrm>
            <a:off x="11140440" y="2567940"/>
            <a:ext cx="296545" cy="368300"/>
          </a:xfrm>
          <a:prstGeom prst="rect">
            <a:avLst/>
          </a:prstGeom>
          <a:noFill/>
        </p:spPr>
        <p:txBody>
          <a:bodyPr wrap="none" rtlCol="0" anchor="t">
            <a:spAutoFit/>
          </a:bodyPr>
          <a:p>
            <a:r>
              <a:rPr lang="pt-BR" altLang="en-US">
                <a:latin typeface="Cambria Math" panose="02040503050406030204" pitchFamily="18" charset="0"/>
              </a:rPr>
              <a:t>÷</a:t>
            </a:r>
            <a:endParaRPr lang="pt-BR" altLang="en-US">
              <a:latin typeface="Cambria Math" panose="02040503050406030204" pitchFamily="18" charset="0"/>
            </a:endParaRPr>
          </a:p>
        </p:txBody>
      </p:sp>
      <p:sp>
        <p:nvSpPr>
          <p:cNvPr id="6" name="Espaço Reservado para Conteúdo 2"/>
          <p:cNvSpPr txBox="1"/>
          <p:nvPr/>
        </p:nvSpPr>
        <p:spPr>
          <a:xfrm>
            <a:off x="1760855" y="475615"/>
            <a:ext cx="9485630" cy="12052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PLL (Phase Locked Loop)</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Sintetizador de frequencia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495935" y="641985"/>
            <a:ext cx="11515725" cy="51435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PLL (Phase Locked Loop)</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Sinal de referencoa (fRef): sinal com frequencia precisa gerada de um oscilador a cristal</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PD: detector de fase, que compara o sinal de referencia com o sinal dividido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LPF (Low Pass Filter): filtro para estabilizar o sinal de controle do VCO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sz="2400" b="1" dirty="0" smtClean="0">
                <a:solidFill>
                  <a:schemeClr val="tx1"/>
                </a:solidFill>
                <a:latin typeface="Cambria Math" panose="02040503050406030204" pitchFamily="18" charset="0"/>
                <a:cs typeface="Comic Sans MS" panose="030F0702030302020204" pitchFamily="66" charset="0"/>
                <a:sym typeface="+mn-ea"/>
              </a:rPr>
              <a:t>÷</a:t>
            </a:r>
            <a:r>
              <a:rPr lang="pt-BR" sz="2400" b="1" dirty="0" smtClean="0">
                <a:solidFill>
                  <a:schemeClr val="tx1"/>
                </a:solidFill>
                <a:latin typeface="Comic Sans MS" panose="030F0702030302020204" pitchFamily="66" charset="0"/>
                <a:cs typeface="Comic Sans MS" panose="030F0702030302020204" pitchFamily="66" charset="0"/>
                <a:sym typeface="+mn-ea"/>
              </a:rPr>
              <a:t>M: divisor por M</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Quando o circuito realimentado, PLL, estabilizar, o sinal de saísa terá uma frequencia, fosc, igual a M.fRef</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288925" y="264795"/>
            <a:ext cx="11614785" cy="618617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Sintetizador de Frequência</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sym typeface="+mn-ea"/>
              </a:rPr>
              <a:t>Sintetizadores de Frequências são circuitos que fornecem sinais em diferentes frequências e são empregados na sintonia de canais dentro de uma banda de transmissão RF. Um Sintetizador pode ser implementado como um PLL (phase looked loop) onde é colocado um divisor programável no seu caminho de realimentação. Pela programação deste divisor pode-se controlar a freqüência do sinal gerado. Esta é a chamada arquitetura integer N que é mostrada na Figura acima. Os blocos que compõe tal arquitetura são: o PD (phase detector), o LPF (low pass filter), o VCO (voltage controlled oscillator), e o divisor M (divisor programável chamado Pulse Swallow). </a:t>
            </a:r>
            <a:endParaRPr lang="pt-BR" sz="2400" dirty="0" smtClean="0">
              <a:solidFill>
                <a:schemeClr val="tx1"/>
              </a:solidFill>
              <a:latin typeface="Comic Sans MS" panose="030F0702030302020204" pitchFamily="66" charset="0"/>
              <a:cs typeface="Comic Sans MS" panose="030F0702030302020204" pitchFamily="66" charset="0"/>
              <a:sym typeface="+mn-ea"/>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sym typeface="+mn-ea"/>
              </a:rPr>
              <a:t>Para o funcionamento do circuito deve-se aplicar um sinal de referências externo, com uma freqüência fRef, ao PD. O VCO e o Sintetizador não estabilizam enquanto o sinal de saída do divisor M não atingir freqüência fRef. Por outro lado, quando isto ocorrer teremos o chamado estado locked e o sinal de saída terá freqüência fosc = MfRef, que dependerá do valor de M. Dessa forma, desde que possamos modificar o valor de M, teremos controle sobre a freqüência de saída.</a:t>
            </a:r>
            <a:endParaRPr lang="pt-BR" sz="2400" dirty="0" smtClean="0">
              <a:solidFill>
                <a:schemeClr val="tx1"/>
              </a:solidFill>
              <a:latin typeface="Comic Sans MS" panose="030F0702030302020204" pitchFamily="66" charset="0"/>
              <a:cs typeface="Comic Sans MS" panose="030F0702030302020204" pitchFamily="66" charset="0"/>
              <a:sym typeface="+mn-ea"/>
            </a:endParaRPr>
          </a:p>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288925" y="458470"/>
            <a:ext cx="11614785" cy="553212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Sintetizador de Frequência</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sym typeface="+mn-ea"/>
              </a:rPr>
              <a:t>O circuito divisor M ou Pulse Swallow é implementado com um Prescaler, um contador programável chamado Swallow Counter e um contador principal. O funcionamento do divisor inicia com a carga dos dois contadores, o principal, com um valor fixo P, e o Swallow Counter, com um valor programável S. O valor S deve ser menor ou igual a P, S ≤ P. No estado inicial o valor do sinal SM fica no nível lógico ALTO, o que faz com que o circuito Prescaler divida a freqüência do sinal de saída do VCO por N+1. Dessa forma, a cada N+1 ciclos, os valores do contador principal e do Swallow Counter serão reduzidos em um, até que o Swallow Counter chegue a zero. Neste momento o valor do sinal SM é alterado e o Prescaler passa a dividir por N o sinal de saída do VCO. Agora, a cada N ciclos, o contador principal será reduzido em um, até que também chegue a zero. Os contadores nesse instante são reinicializados com P e S e o processo é repetido. Com isso teremos que em um ciclo completo de operação do circuito Sintetizador o Prescaler divide S vezes por N+1 e divide (P-S) vezes por N.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288925" y="335915"/>
            <a:ext cx="11614785" cy="618617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Sintetizador de Frequência</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sym typeface="+mn-ea"/>
              </a:rPr>
              <a:t> O resultado final na saída do Pulse Swallow será a divisão do seu sinal de entrada, que é a saída do VCO, por M, onde</a:t>
            </a:r>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fontAlgn="auto">
              <a:spcBef>
                <a:spcPts val="1600"/>
              </a:spcBef>
              <a:spcAft>
                <a:spcPts val="600"/>
              </a:spcAft>
              <a:buNone/>
            </a:pPr>
            <a:r>
              <a:rPr lang="pt-BR" sz="2400" b="1" dirty="0" smtClean="0">
                <a:solidFill>
                  <a:schemeClr val="tx1"/>
                </a:solidFill>
                <a:latin typeface="Comic Sans MS" panose="030F0702030302020204" pitchFamily="66" charset="0"/>
                <a:cs typeface="Comic Sans MS" panose="030F0702030302020204" pitchFamily="66" charset="0"/>
              </a:rPr>
              <a:t>M = (N+1)S + N(P-S) = NP + S</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rPr>
              <a:t> Quando o Sintetizador de Freqüências estiver no estado locked, ele apresentará uma freqüência de saída igual a </a:t>
            </a:r>
            <a:endParaRPr lang="pt-BR" sz="2400" dirty="0" smtClean="0">
              <a:solidFill>
                <a:schemeClr val="tx1"/>
              </a:solidFill>
              <a:latin typeface="Comic Sans MS" panose="030F0702030302020204" pitchFamily="66" charset="0"/>
              <a:cs typeface="Comic Sans MS" panose="030F0702030302020204" pitchFamily="66" charset="0"/>
            </a:endParaRPr>
          </a:p>
          <a:p>
            <a:pPr marL="0" indent="0" algn="ctr" fontAlgn="auto">
              <a:spcBef>
                <a:spcPts val="1600"/>
              </a:spcBef>
              <a:spcAft>
                <a:spcPts val="600"/>
              </a:spcAft>
              <a:buNone/>
            </a:pPr>
            <a:r>
              <a:rPr lang="pt-BR" sz="2400" b="1" dirty="0" smtClean="0">
                <a:solidFill>
                  <a:schemeClr val="tx1"/>
                </a:solidFill>
                <a:latin typeface="Comic Sans MS" panose="030F0702030302020204" pitchFamily="66" charset="0"/>
                <a:cs typeface="Comic Sans MS" panose="030F0702030302020204" pitchFamily="66" charset="0"/>
              </a:rPr>
              <a:t>fosc = M fRef = (NP + S)fRef</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rPr>
              <a:t>Controlamos, portanto, a freqüência de saída do VCO com o valor S programado no Swallow Counter.</a:t>
            </a:r>
            <a:endParaRPr lang="pt-BR" sz="2400"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91139" name="Imagem 91138" descr="c:\My Documents\New Folder\ch13_conv\sedr42021_1327.jpg"/>
          <p:cNvPicPr>
            <a:picLocks noChangeAspect="1"/>
          </p:cNvPicPr>
          <p:nvPr/>
        </p:nvPicPr>
        <p:blipFill>
          <a:blip r:embed="rId1"/>
          <a:stretch>
            <a:fillRect/>
          </a:stretch>
        </p:blipFill>
        <p:spPr>
          <a:xfrm>
            <a:off x="6449060" y="1378585"/>
            <a:ext cx="5530850" cy="4718050"/>
          </a:xfrm>
          <a:prstGeom prst="rect">
            <a:avLst/>
          </a:prstGeom>
          <a:noFill/>
          <a:ln w="9525">
            <a:noFill/>
          </a:ln>
        </p:spPr>
      </p:pic>
      <p:sp>
        <p:nvSpPr>
          <p:cNvPr id="6" name="Espaço Reservado para Conteúdo 2"/>
          <p:cNvSpPr txBox="1"/>
          <p:nvPr/>
        </p:nvSpPr>
        <p:spPr>
          <a:xfrm>
            <a:off x="1014095" y="401955"/>
            <a:ext cx="9485630"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Espaço Reservado para Conteúdo 2"/>
              <p:cNvSpPr txBox="1"/>
              <p:nvPr/>
            </p:nvSpPr>
            <p:spPr>
              <a:xfrm>
                <a:off x="502285" y="1779905"/>
                <a:ext cx="5609590" cy="43167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Circuito usado para gerar sinais. Composto de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dois comparadores</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Flip-Flop (FF) com </a:t>
                </a:r>
                <a:r>
                  <a:rPr lang="pt-BR" b="1" i="1" dirty="0" smtClean="0">
                    <a:solidFill>
                      <a:schemeClr val="tx1"/>
                    </a:solidFill>
                    <a:latin typeface="Comic Sans MS" panose="030F0702030302020204" pitchFamily="66" charset="0"/>
                    <a:cs typeface="Comic Sans MS" panose="030F0702030302020204" pitchFamily="66" charset="0"/>
                  </a:rPr>
                  <a:t>Set</a:t>
                </a:r>
                <a:r>
                  <a:rPr lang="pt-BR" b="1" dirty="0" smtClean="0">
                    <a:solidFill>
                      <a:schemeClr val="tx1"/>
                    </a:solidFill>
                    <a:latin typeface="Comic Sans MS" panose="030F0702030302020204" pitchFamily="66" charset="0"/>
                    <a:cs typeface="Comic Sans MS" panose="030F0702030302020204" pitchFamily="66" charset="0"/>
                  </a:rPr>
                  <a:t> e </a:t>
                </a:r>
                <a:r>
                  <a:rPr lang="pt-BR" b="1" i="1" dirty="0" smtClean="0">
                    <a:solidFill>
                      <a:schemeClr val="tx1"/>
                    </a:solidFill>
                    <a:latin typeface="Comic Sans MS" panose="030F0702030302020204" pitchFamily="66" charset="0"/>
                    <a:cs typeface="Comic Sans MS" panose="030F0702030302020204" pitchFamily="66" charset="0"/>
                  </a:rPr>
                  <a:t>Reset</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transistor controlado pela saida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b="1" dirty="0" smtClean="0">
                    <a:solidFill>
                      <a:schemeClr val="tx1"/>
                    </a:solidFill>
                    <a:latin typeface="Comic Sans MS" panose="030F0702030302020204" pitchFamily="66" charset="0"/>
                    <a:cs typeface="Comic Sans MS" panose="030F0702030302020204" pitchFamily="66" charset="0"/>
                  </a:rPr>
                  <a:t> do FF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V</a:t>
                </a:r>
                <a:r>
                  <a:rPr lang="pt-BR" b="1" baseline="-25000" dirty="0" smtClean="0">
                    <a:solidFill>
                      <a:schemeClr val="tx1"/>
                    </a:solidFill>
                    <a:latin typeface="Comic Sans MS" panose="030F0702030302020204" pitchFamily="66" charset="0"/>
                    <a:cs typeface="Comic Sans MS" panose="030F0702030302020204" pitchFamily="66" charset="0"/>
                  </a:rPr>
                  <a:t>TH</a:t>
                </a:r>
                <a:r>
                  <a:rPr lang="pt-BR" b="1" dirty="0" smtClean="0">
                    <a:solidFill>
                      <a:schemeClr val="tx1"/>
                    </a:solidFill>
                    <a:latin typeface="Comic Sans MS" panose="030F0702030302020204" pitchFamily="66" charset="0"/>
                    <a:cs typeface="Comic Sans MS" panose="030F0702030302020204" pitchFamily="66" charset="0"/>
                  </a:rPr>
                  <a:t> é 2V</a:t>
                </a:r>
                <a:r>
                  <a:rPr lang="pt-BR" b="1" baseline="-25000" dirty="0" smtClean="0">
                    <a:solidFill>
                      <a:schemeClr val="tx1"/>
                    </a:solidFill>
                    <a:latin typeface="Comic Sans MS" panose="030F0702030302020204" pitchFamily="66" charset="0"/>
                    <a:cs typeface="Comic Sans MS" panose="030F0702030302020204" pitchFamily="66" charset="0"/>
                  </a:rPr>
                  <a:t>CC</a:t>
                </a:r>
                <a:r>
                  <a:rPr lang="pt-BR" b="1" dirty="0" smtClean="0">
                    <a:solidFill>
                      <a:schemeClr val="tx1"/>
                    </a:solidFill>
                    <a:latin typeface="Comic Sans MS" panose="030F0702030302020204" pitchFamily="66" charset="0"/>
                    <a:cs typeface="Comic Sans MS" panose="030F0702030302020204" pitchFamily="66" charset="0"/>
                  </a:rPr>
                  <a:t>/3</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V</a:t>
                </a:r>
                <a:r>
                  <a:rPr lang="pt-BR" b="1" baseline="-25000" dirty="0" smtClean="0">
                    <a:solidFill>
                      <a:schemeClr val="tx1"/>
                    </a:solidFill>
                    <a:latin typeface="Comic Sans MS" panose="030F0702030302020204" pitchFamily="66" charset="0"/>
                    <a:cs typeface="Comic Sans MS" panose="030F0702030302020204" pitchFamily="66" charset="0"/>
                  </a:rPr>
                  <a:t>TL</a:t>
                </a:r>
                <a:r>
                  <a:rPr lang="pt-BR" b="1" dirty="0" smtClean="0">
                    <a:solidFill>
                      <a:schemeClr val="tx1"/>
                    </a:solidFill>
                    <a:latin typeface="Comic Sans MS" panose="030F0702030302020204" pitchFamily="66" charset="0"/>
                    <a:cs typeface="Comic Sans MS" panose="030F0702030302020204" pitchFamily="66" charset="0"/>
                  </a:rPr>
                  <a:t> é V</a:t>
                </a:r>
                <a:r>
                  <a:rPr lang="pt-BR" b="1" baseline="-25000" dirty="0" smtClean="0">
                    <a:solidFill>
                      <a:schemeClr val="tx1"/>
                    </a:solidFill>
                    <a:latin typeface="Comic Sans MS" panose="030F0702030302020204" pitchFamily="66" charset="0"/>
                    <a:cs typeface="Comic Sans MS" panose="030F0702030302020204" pitchFamily="66" charset="0"/>
                  </a:rPr>
                  <a:t>CC</a:t>
                </a:r>
                <a:r>
                  <a:rPr lang="pt-BR" b="1" dirty="0" smtClean="0">
                    <a:solidFill>
                      <a:schemeClr val="tx1"/>
                    </a:solidFill>
                    <a:latin typeface="Comic Sans MS" panose="030F0702030302020204" pitchFamily="66" charset="0"/>
                    <a:cs typeface="Comic Sans MS" panose="030F0702030302020204" pitchFamily="66" charset="0"/>
                  </a:rPr>
                  <a:t>/3</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Font typeface="Wingdings" panose="05000000000000000000" charset="0"/>
                  <a:buNone/>
                </a:pPr>
                <a:r>
                  <a:rPr lang="pt-BR" b="1" baseline="-25000" dirty="0" smtClean="0">
                    <a:solidFill>
                      <a:schemeClr val="tx1"/>
                    </a:solidFill>
                    <a:latin typeface="Comic Sans MS" panose="030F0702030302020204" pitchFamily="66" charset="0"/>
                    <a:cs typeface="Comic Sans MS" panose="030F0702030302020204" pitchFamily="66" charset="0"/>
                  </a:rPr>
                  <a:t> </a:t>
                </a:r>
                <a:endParaRPr lang="pt-BR" b="1" baseline="-250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91" name="Espaço Reservado para Conteúdo 2"/>
              <p:cNvSpPr txBox="1">
                <a:spLocks noRot="1" noChangeAspect="1" noMove="1" noResize="1" noEditPoints="1" noAdjustHandles="1" noChangeArrowheads="1" noChangeShapeType="1" noTextEdit="1"/>
              </p:cNvSpPr>
              <p:nvPr/>
            </p:nvSpPr>
            <p:spPr>
              <a:xfrm>
                <a:off x="502285" y="1779905"/>
                <a:ext cx="5609590" cy="4316730"/>
              </a:xfrm>
              <a:prstGeom prst="rect">
                <a:avLst/>
              </a:prstGeom>
              <a:blipFill rotWithShape="1">
                <a:blip r:embed="rId2"/>
                <a:stretch>
                  <a:fillRect t="-559" b="-19329"/>
                </a:stretch>
              </a:blipFill>
            </p:spPr>
            <p:txBody>
              <a:bodyPr/>
              <a:lstStyle/>
              <a:p>
                <a:r>
                  <a:rPr lang="pt-BR" altLang="en-US">
                    <a:noFill/>
                  </a:rPr>
                  <a:t> </a:t>
                </a:r>
              </a:p>
            </p:txBody>
          </p:sp>
        </mc:Fallback>
      </mc:AlternateContent>
    </p:spTree>
  </p:cSld>
  <p:clrMapOvr>
    <a:masterClrMapping/>
  </p:clrMapOvr>
</p:sld>
</file>

<file path=ppt/slides/slide1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014095" y="401955"/>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pulso</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Espaço Reservado para Conteúdo 2"/>
              <p:cNvSpPr txBox="1"/>
              <p:nvPr/>
            </p:nvSpPr>
            <p:spPr>
              <a:xfrm>
                <a:off x="6029325" y="1653540"/>
                <a:ext cx="5609590" cy="37877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Considerando incialmente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solidFill>
                      <a:schemeClr val="tx1"/>
                    </a:solidFill>
                    <a:latin typeface="Cambria Math" panose="02040503050406030204" pitchFamily="18" charset="0"/>
                    <a:cs typeface="Cambria Math" panose="02040503050406030204" pitchFamily="18" charset="0"/>
                  </a:rPr>
                  <a:t>=V</a:t>
                </a:r>
                <a:r>
                  <a:rPr lang="pt-BR" altLang="en-US" baseline="-25000" dirty="0" smtClean="0">
                    <a:solidFill>
                      <a:schemeClr val="tx1"/>
                    </a:solidFill>
                    <a:latin typeface="Cambria Math" panose="02040503050406030204" pitchFamily="18" charset="0"/>
                    <a:cs typeface="Cambria Math" panose="02040503050406030204" pitchFamily="18" charset="0"/>
                  </a:rPr>
                  <a:t>CC</a:t>
                </a:r>
                <a:r>
                  <a:rPr lang="pt-BR" b="1" baseline="-25000" dirty="0" smtClean="0">
                    <a:solidFill>
                      <a:schemeClr val="tx1"/>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e</a:t>
                </a:r>
                <a:r>
                  <a:rPr lang="pt-BR" b="1" baseline="-25000" dirty="0" smtClean="0">
                    <a:solidFill>
                      <a:schemeClr val="tx1"/>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v</a:t>
                </a:r>
                <a:r>
                  <a:rPr lang="pt-BR" b="1" baseline="-25000" dirty="0" smtClean="0">
                    <a:solidFill>
                      <a:schemeClr val="tx1"/>
                    </a:solidFill>
                    <a:latin typeface="Comic Sans MS" panose="030F0702030302020204" pitchFamily="66" charset="0"/>
                    <a:cs typeface="Comic Sans MS" panose="030F0702030302020204" pitchFamily="66" charset="0"/>
                  </a:rPr>
                  <a:t>c </a:t>
                </a:r>
                <a:r>
                  <a:rPr lang="pt-BR" b="1" dirty="0" smtClean="0">
                    <a:solidFill>
                      <a:schemeClr val="tx1"/>
                    </a:solidFill>
                    <a:latin typeface="Comic Sans MS" panose="030F0702030302020204" pitchFamily="66" charset="0"/>
                    <a:cs typeface="Comic Sans MS" panose="030F0702030302020204" pitchFamily="66" charset="0"/>
                  </a:rPr>
                  <a:t>=0V.</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a:pPr>
                <a:r>
                  <a:rPr lang="pt-BR" b="1" dirty="0" smtClean="0">
                    <a:solidFill>
                      <a:schemeClr val="tx1"/>
                    </a:solidFill>
                    <a:latin typeface="Comic Sans MS" panose="030F0702030302020204" pitchFamily="66" charset="0"/>
                    <a:cs typeface="Comic Sans MS" panose="030F0702030302020204" pitchFamily="66" charset="0"/>
                  </a:rPr>
                  <a:t>sinal </a:t>
                </a:r>
                <a:r>
                  <a:rPr lang="pt-BR" b="1" i="1" dirty="0" smtClean="0">
                    <a:solidFill>
                      <a:schemeClr val="tx1"/>
                    </a:solidFill>
                    <a:latin typeface="Comic Sans MS" panose="030F0702030302020204" pitchFamily="66" charset="0"/>
                    <a:cs typeface="Comic Sans MS" panose="030F0702030302020204" pitchFamily="66" charset="0"/>
                  </a:rPr>
                  <a:t>de </a:t>
                </a:r>
                <a:r>
                  <a:rPr lang="pt-BR" b="1" dirty="0" smtClean="0">
                    <a:solidFill>
                      <a:schemeClr val="tx1"/>
                    </a:solidFill>
                    <a:latin typeface="Comic Sans MS" panose="030F0702030302020204" pitchFamily="66" charset="0"/>
                    <a:cs typeface="Comic Sans MS" panose="030F0702030302020204" pitchFamily="66" charset="0"/>
                  </a:rPr>
                  <a:t>trigger (</a:t>
                </a:r>
                <a:r>
                  <a:rPr lang="pt-BR" b="1" i="1" dirty="0" smtClean="0">
                    <a:solidFill>
                      <a:schemeClr val="tx1"/>
                    </a:solidFill>
                    <a:latin typeface="Comic Sans MS" panose="030F0702030302020204" pitchFamily="66" charset="0"/>
                    <a:cs typeface="Comic Sans MS" panose="030F0702030302020204" pitchFamily="66" charset="0"/>
                  </a:rPr>
                  <a:t>vtrigger</a:t>
                </a:r>
                <a:r>
                  <a:rPr lang="pt-BR" b="1" dirty="0" smtClean="0">
                    <a:solidFill>
                      <a:schemeClr val="tx1"/>
                    </a:solidFill>
                    <a:latin typeface="Comic Sans MS" panose="030F0702030302020204" pitchFamily="66" charset="0"/>
                    <a:cs typeface="Comic Sans MS" panose="030F0702030302020204" pitchFamily="66" charset="0"/>
                  </a:rPr>
                  <a:t>) é baixado para fazer </a:t>
                </a:r>
                <a:r>
                  <a:rPr lang="pt-BR" altLang="en-US" dirty="0" smtClean="0">
                    <a:latin typeface="Cambria Math" panose="02040503050406030204" pitchFamily="18" charset="0"/>
                    <a:cs typeface="Cambria Math" panose="02040503050406030204" pitchFamily="18" charset="0"/>
                    <a:sym typeface="+mn-ea"/>
                  </a:rPr>
                  <a:t>Q=V</a:t>
                </a:r>
                <a:r>
                  <a:rPr lang="pt-BR" altLang="en-US" baseline="-25000" dirty="0" smtClean="0">
                    <a:latin typeface="Cambria Math" panose="02040503050406030204" pitchFamily="18" charset="0"/>
                    <a:cs typeface="Cambria Math" panose="02040503050406030204" pitchFamily="18" charset="0"/>
                    <a:sym typeface="+mn-ea"/>
                  </a:rPr>
                  <a:t>CC</a:t>
                </a:r>
                <a:r>
                  <a:rPr lang="pt-BR" b="1" dirty="0" smtClean="0">
                    <a:solidFill>
                      <a:schemeClr val="tx1"/>
                    </a:solidFill>
                    <a:latin typeface="Comic Sans MS" panose="030F0702030302020204" pitchFamily="66" charset="0"/>
                    <a:cs typeface="Comic Sans MS" panose="030F0702030302020204" pitchFamily="66" charset="0"/>
                  </a:rPr>
                  <a:t>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solidFill>
                      <a:schemeClr val="tx1"/>
                    </a:solidFill>
                    <a:latin typeface="Cambria Math" panose="02040503050406030204" pitchFamily="18" charset="0"/>
                    <a:cs typeface="Cambria Math" panose="02040503050406030204" pitchFamily="18" charset="0"/>
                  </a:rPr>
                  <a:t>=0</a:t>
                </a:r>
                <a:r>
                  <a:rPr lang="pt-BR" altLang="en-US" baseline="-25000" dirty="0" smtClean="0">
                    <a:solidFill>
                      <a:schemeClr val="tx1"/>
                    </a:solidFill>
                    <a:latin typeface="Cambria Math" panose="02040503050406030204" pitchFamily="18" charset="0"/>
                    <a:cs typeface="Cambria Math" panose="02040503050406030204" pitchFamily="18" charset="0"/>
                  </a:rPr>
                  <a:t> </a:t>
                </a:r>
                <a:r>
                  <a:rPr lang="pt-BR" altLang="en-US" dirty="0" smtClean="0">
                    <a:solidFill>
                      <a:schemeClr val="tx1"/>
                    </a:solidFill>
                    <a:latin typeface="Cambria Math" panose="02040503050406030204" pitchFamily="18" charset="0"/>
                    <a:cs typeface="Cambria Math" panose="02040503050406030204" pitchFamily="18" charset="0"/>
                  </a:rPr>
                  <a:t> </a:t>
                </a:r>
                <a:r>
                  <a:rPr lang="pt-BR" altLang="en-US" baseline="-25000" dirty="0" smtClean="0">
                    <a:solidFill>
                      <a:schemeClr val="tx1"/>
                    </a:solidFill>
                    <a:latin typeface="Cambria Math" panose="02040503050406030204" pitchFamily="18" charset="0"/>
                    <a:cs typeface="Cambria Math" panose="02040503050406030204" pitchFamily="18" charset="0"/>
                  </a:rPr>
                  <a:t> </a:t>
                </a:r>
                <a:endParaRPr lang="pt-BR" altLang="en-US" baseline="-25000" dirty="0" smtClean="0">
                  <a:solidFill>
                    <a:schemeClr val="tx1"/>
                  </a:solidFill>
                  <a:latin typeface="Cambria Math" panose="02040503050406030204" pitchFamily="18" charset="0"/>
                  <a:cs typeface="Cambria Math" panose="02040503050406030204" pitchFamily="18" charset="0"/>
                </a:endParaRPr>
              </a:p>
              <a:p>
                <a:pPr marL="514350" indent="-514350" algn="l">
                  <a:buFont typeface="+mj-lt"/>
                  <a:buAutoNum type="arabicPeriod"/>
                </a:pPr>
                <a:r>
                  <a:rPr lang="pt-BR" b="1" dirty="0" smtClean="0">
                    <a:solidFill>
                      <a:schemeClr val="tx1"/>
                    </a:solidFill>
                    <a:latin typeface="Comic Sans MS" panose="030F0702030302020204" pitchFamily="66" charset="0"/>
                    <a:cs typeface="Comic Sans MS" panose="030F0702030302020204" pitchFamily="66" charset="0"/>
                  </a:rPr>
                  <a:t>Transistor NPN corta</a:t>
                </a:r>
                <a:r>
                  <a:rPr lang="pt-BR" b="1" baseline="-25000" dirty="0" smtClean="0">
                    <a:solidFill>
                      <a:schemeClr val="tx1"/>
                    </a:solidFill>
                    <a:latin typeface="Comic Sans MS" panose="030F0702030302020204" pitchFamily="66" charset="0"/>
                    <a:cs typeface="Comic Sans MS" panose="030F0702030302020204" pitchFamily="66" charset="0"/>
                  </a:rPr>
                  <a:t> </a:t>
                </a:r>
                <a:endParaRPr lang="pt-BR" b="1" baseline="-25000"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a:pPr>
                <a:r>
                  <a:rPr lang="pt-BR" b="1" dirty="0" smtClean="0">
                    <a:solidFill>
                      <a:schemeClr val="tx1"/>
                    </a:solidFill>
                    <a:latin typeface="Comic Sans MS" panose="030F0702030302020204" pitchFamily="66" charset="0"/>
                    <a:cs typeface="Comic Sans MS" panose="030F0702030302020204" pitchFamily="66" charset="0"/>
                  </a:rPr>
                  <a:t>Capacitor começa a carregar via R até V</a:t>
                </a:r>
                <a:r>
                  <a:rPr lang="pt-BR" b="1" baseline="-25000" dirty="0" smtClean="0">
                    <a:solidFill>
                      <a:schemeClr val="tx1"/>
                    </a:solidFill>
                    <a:latin typeface="Comic Sans MS" panose="030F0702030302020204" pitchFamily="66" charset="0"/>
                    <a:cs typeface="Comic Sans MS" panose="030F0702030302020204" pitchFamily="66" charset="0"/>
                  </a:rPr>
                  <a:t>CC</a:t>
                </a:r>
                <a:endParaRPr lang="pt-BR" b="1" baseline="-250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91" name="Espaço Reservado para Conteúdo 2"/>
              <p:cNvSpPr txBox="1">
                <a:spLocks noRot="1" noChangeAspect="1" noMove="1" noResize="1" noEditPoints="1" noAdjustHandles="1" noChangeArrowheads="1" noChangeShapeType="1" noTextEdit="1"/>
              </p:cNvSpPr>
              <p:nvPr/>
            </p:nvSpPr>
            <p:spPr>
              <a:xfrm>
                <a:off x="6029325" y="1653540"/>
                <a:ext cx="5609590" cy="3787775"/>
              </a:xfrm>
              <a:prstGeom prst="rect">
                <a:avLst/>
              </a:prstGeom>
              <a:blipFill rotWithShape="1">
                <a:blip r:embed="rId1"/>
                <a:stretch>
                  <a:fillRect/>
                </a:stretch>
              </a:blipFill>
            </p:spPr>
            <p:txBody>
              <a:bodyPr/>
              <a:lstStyle/>
              <a:p>
                <a:r>
                  <a:rPr lang="pt-BR" altLang="en-US">
                    <a:noFill/>
                  </a:rPr>
                  <a:t> </a:t>
                </a:r>
              </a:p>
            </p:txBody>
          </p:sp>
        </mc:Fallback>
      </mc:AlternateContent>
      <p:pic>
        <p:nvPicPr>
          <p:cNvPr id="4" name="Imagem 3" descr="c:\My Documents\New Folder\ch13_conv\sedr42021_1328a.jpg"/>
          <p:cNvPicPr>
            <a:picLocks noChangeAspect="1"/>
          </p:cNvPicPr>
          <p:nvPr/>
        </p:nvPicPr>
        <p:blipFill>
          <a:blip r:embed="rId2"/>
          <a:stretch>
            <a:fillRect/>
          </a:stretch>
        </p:blipFill>
        <p:spPr>
          <a:xfrm>
            <a:off x="514985" y="1756410"/>
            <a:ext cx="4743450" cy="4581525"/>
          </a:xfrm>
          <a:prstGeom prst="rect">
            <a:avLst/>
          </a:prstGeom>
          <a:noFill/>
          <a:ln w="9525">
            <a:noFill/>
          </a:ln>
        </p:spPr>
      </p:pic>
      <mc:AlternateContent xmlns:mc="http://schemas.openxmlformats.org/markup-compatibility/2006">
        <mc:Choice xmlns:a14="http://schemas.microsoft.com/office/drawing/2010/main" Requires="a14">
          <p:sp>
            <p:nvSpPr>
              <p:cNvPr id="67" name="Caixa de Texto 5"/>
              <p:cNvSpPr txBox="1"/>
              <p:nvPr/>
            </p:nvSpPr>
            <p:spPr>
              <a:xfrm>
                <a:off x="6311265" y="5585460"/>
                <a:ext cx="4312285" cy="7524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𝑡</m:t>
                          </m:r>
                        </m:num>
                        <m:den>
                          <m:r>
                            <a:rPr lang="en-US" altLang="pt-BR" sz="2400" i="1">
                              <a:latin typeface="Cambria Math" panose="02040503050406030204" pitchFamily="18" charset="0"/>
                              <a:cs typeface="Cambria Math" panose="02040503050406030204" pitchFamily="18" charset="0"/>
                            </a:rPr>
                            <m:t>𝑅𝐶</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7" name="Caixa de Texto 5"/>
              <p:cNvSpPr txBox="1">
                <a:spLocks noRot="1" noChangeAspect="1" noMove="1" noResize="1" noEditPoints="1" noAdjustHandles="1" noChangeArrowheads="1" noChangeShapeType="1" noTextEdit="1"/>
              </p:cNvSpPr>
              <p:nvPr/>
            </p:nvSpPr>
            <p:spPr>
              <a:xfrm>
                <a:off x="6311265" y="5585460"/>
                <a:ext cx="4312285" cy="752475"/>
              </a:xfrm>
              <a:prstGeom prst="rect">
                <a:avLst/>
              </a:prstGeom>
              <a:blipFill rotWithShape="1">
                <a:blip r:embed="rId3"/>
                <a:stretch>
                  <a:fillRect t="-4051"/>
                </a:stretch>
              </a:blipFill>
              <a:ln w="38100">
                <a:noFill/>
              </a:ln>
            </p:spPr>
            <p:txBody>
              <a:bodyPr/>
              <a:lstStyle/>
              <a:p>
                <a:r>
                  <a:rPr lang="pt-BR" altLang="en-US">
                    <a:noFill/>
                  </a:rPr>
                  <a:t> </a:t>
                </a:r>
              </a:p>
            </p:txBody>
          </p:sp>
        </mc:Fallback>
      </mc:AlternateContent>
    </p:spTree>
  </p:cSld>
  <p:clrMapOvr>
    <a:masterClrMapping/>
  </p:clrMapOvr>
</p:sld>
</file>

<file path=ppt/slides/slide1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014095" y="401955"/>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pulso</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Espaço Reservado para Conteúdo 2"/>
              <p:cNvSpPr txBox="1"/>
              <p:nvPr/>
            </p:nvSpPr>
            <p:spPr>
              <a:xfrm>
                <a:off x="6325235" y="1773555"/>
                <a:ext cx="5609590" cy="435991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l">
                  <a:buFont typeface="+mj-lt"/>
                  <a:buAutoNum type="arabicPeriod" startAt="4"/>
                </a:pPr>
                <a:r>
                  <a:rPr lang="pt-BR" b="1" dirty="0" smtClean="0">
                    <a:solidFill>
                      <a:schemeClr val="tx1"/>
                    </a:solidFill>
                    <a:latin typeface="Comic Sans MS" panose="030F0702030302020204" pitchFamily="66" charset="0"/>
                    <a:cs typeface="Comic Sans MS" panose="030F0702030302020204" pitchFamily="66" charset="0"/>
                  </a:rPr>
                  <a:t>quando v</a:t>
                </a:r>
                <a:r>
                  <a:rPr lang="pt-BR" b="1" baseline="-25000" dirty="0" smtClean="0">
                    <a:solidFill>
                      <a:schemeClr val="tx1"/>
                    </a:solidFill>
                    <a:latin typeface="Comic Sans MS" panose="030F0702030302020204" pitchFamily="66" charset="0"/>
                    <a:cs typeface="Comic Sans MS" panose="030F0702030302020204" pitchFamily="66" charset="0"/>
                  </a:rPr>
                  <a:t>C</a:t>
                </a:r>
                <a:r>
                  <a:rPr lang="pt-BR" b="1" dirty="0" smtClean="0">
                    <a:solidFill>
                      <a:schemeClr val="tx1"/>
                    </a:solidFill>
                    <a:latin typeface="Comic Sans MS" panose="030F0702030302020204" pitchFamily="66" charset="0"/>
                    <a:cs typeface="Comic Sans MS" panose="030F0702030302020204" pitchFamily="66" charset="0"/>
                  </a:rPr>
                  <a:t>=V</a:t>
                </a:r>
                <a:r>
                  <a:rPr lang="pt-BR" b="1" baseline="-25000" dirty="0" smtClean="0">
                    <a:solidFill>
                      <a:schemeClr val="tx1"/>
                    </a:solidFill>
                    <a:latin typeface="Comic Sans MS" panose="030F0702030302020204" pitchFamily="66" charset="0"/>
                    <a:cs typeface="Comic Sans MS" panose="030F0702030302020204" pitchFamily="66" charset="0"/>
                  </a:rPr>
                  <a:t>TH </a:t>
                </a:r>
                <a:r>
                  <a:rPr lang="pt-BR" b="1" dirty="0" smtClean="0">
                    <a:solidFill>
                      <a:schemeClr val="tx1"/>
                    </a:solidFill>
                    <a:latin typeface="Comic Sans MS" panose="030F0702030302020204" pitchFamily="66" charset="0"/>
                    <a:cs typeface="Comic Sans MS" panose="030F0702030302020204" pitchFamily="66" charset="0"/>
                  </a:rPr>
                  <a:t>=2V</a:t>
                </a:r>
                <a:r>
                  <a:rPr lang="pt-BR" b="1" baseline="-25000" dirty="0" smtClean="0">
                    <a:solidFill>
                      <a:schemeClr val="tx1"/>
                    </a:solidFill>
                    <a:latin typeface="Comic Sans MS" panose="030F0702030302020204" pitchFamily="66" charset="0"/>
                    <a:cs typeface="Comic Sans MS" panose="030F0702030302020204" pitchFamily="66" charset="0"/>
                  </a:rPr>
                  <a:t>CC</a:t>
                </a:r>
                <a:r>
                  <a:rPr lang="pt-BR" b="1" dirty="0" smtClean="0">
                    <a:solidFill>
                      <a:schemeClr val="tx1"/>
                    </a:solidFill>
                    <a:latin typeface="Comic Sans MS" panose="030F0702030302020204" pitchFamily="66" charset="0"/>
                    <a:cs typeface="Comic Sans MS" panose="030F0702030302020204" pitchFamily="66" charset="0"/>
                  </a:rPr>
                  <a:t>/3 comparador 1 muda de estado e gera o sinal de </a:t>
                </a:r>
                <a:r>
                  <a:rPr lang="pt-BR" b="1" i="1" dirty="0" smtClean="0">
                    <a:solidFill>
                      <a:schemeClr val="tx1"/>
                    </a:solidFill>
                    <a:latin typeface="Comic Sans MS" panose="030F0702030302020204" pitchFamily="66" charset="0"/>
                    <a:cs typeface="Comic Sans MS" panose="030F0702030302020204" pitchFamily="66" charset="0"/>
                  </a:rPr>
                  <a:t>Reset</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startAt="4"/>
                </a:pPr>
                <a14:m>
                  <m:oMath xmlns:m="http://schemas.openxmlformats.org/officeDocument/2006/math">
                    <m:r>
                      <a:rPr lang="en-US" altLang="pt-BR" b="1" i="1" dirty="0" smtClean="0">
                        <a:solidFill>
                          <a:schemeClr val="tx1"/>
                        </a:solidFill>
                        <a:latin typeface="Cambria Math" panose="02040503050406030204" pitchFamily="18" charset="0"/>
                        <a:cs typeface="Cambria Math" panose="02040503050406030204" pitchFamily="18" charset="0"/>
                      </a:rPr>
                      <m:t>𝑸</m:t>
                    </m:r>
                    <m:r>
                      <a:rPr lang="en-US" altLang="pt-BR" b="1" i="1" dirty="0" smtClean="0">
                        <a:solidFill>
                          <a:schemeClr val="tx1"/>
                        </a:solidFill>
                        <a:latin typeface="Cambria Math" panose="02040503050406030204" pitchFamily="18" charset="0"/>
                        <a:cs typeface="Cambria Math" panose="02040503050406030204" pitchFamily="18" charset="0"/>
                      </a:rPr>
                      <m:t>=</m:t>
                    </m:r>
                    <m:r>
                      <a:rPr lang="en-US" altLang="pt-BR" b="1" i="1" dirty="0" smtClean="0">
                        <a:solidFill>
                          <a:schemeClr val="tx1"/>
                        </a:solidFill>
                        <a:latin typeface="Cambria Math" panose="02040503050406030204" pitchFamily="18" charset="0"/>
                        <a:cs typeface="Cambria Math" panose="02040503050406030204" pitchFamily="18" charset="0"/>
                      </a:rPr>
                      <m:t>𝟎</m:t>
                    </m:r>
                    <m:r>
                      <a:rPr lang="en-US" altLang="pt-BR" b="1" i="1" dirty="0" smtClean="0">
                        <a:solidFill>
                          <a:schemeClr val="tx1"/>
                        </a:solidFill>
                        <a:latin typeface="Cambria Math" panose="02040503050406030204" pitchFamily="18" charset="0"/>
                        <a:cs typeface="Cambria Math" panose="02040503050406030204" pitchFamily="18" charset="0"/>
                      </a:rPr>
                      <m:t>𝑽</m:t>
                    </m:r>
                    <m:r>
                      <a:rPr lang="en-US" altLang="pt-BR" b="1" i="1" dirty="0" smtClean="0">
                        <a:solidFill>
                          <a:schemeClr val="tx1"/>
                        </a:solidFill>
                        <a:latin typeface="Cambria Math" panose="02040503050406030204" pitchFamily="18" charset="0"/>
                        <a:cs typeface="Cambria Math" panose="02040503050406030204" pitchFamily="18" charset="0"/>
                      </a:rPr>
                      <m:t>      </m:t>
                    </m:r>
                    <m:r>
                      <a:rPr lang="en-US" altLang="pt-BR" b="1" i="1" dirty="0" smtClean="0">
                        <a:solidFill>
                          <a:schemeClr val="tx1"/>
                        </a:solidFill>
                        <a:latin typeface="Cambria Math" panose="02040503050406030204" pitchFamily="18" charset="0"/>
                        <a:cs typeface="Cambria Math" panose="02040503050406030204" pitchFamily="18" charset="0"/>
                      </a:rPr>
                      <m:t>𝒆</m:t>
                    </m:r>
                    <m:r>
                      <a:rPr lang="en-US" altLang="pt-BR" b="1" i="1" dirty="0" smtClean="0">
                        <a:solidFill>
                          <a:schemeClr val="tx1"/>
                        </a:solidFill>
                        <a:latin typeface="Cambria Math" panose="02040503050406030204" pitchFamily="18" charset="0"/>
                        <a:cs typeface="Cambria Math" panose="02040503050406030204" pitchFamily="18" charset="0"/>
                      </a:rPr>
                      <m:t>   </m:t>
                    </m:r>
                    <m:r>
                      <a:rPr lang="en-US" altLang="pt-BR" b="1" i="1" dirty="0" smtClean="0">
                        <a:solidFill>
                          <a:schemeClr val="tx1"/>
                        </a:solidFill>
                        <a:latin typeface="Cambria Math" panose="02040503050406030204" pitchFamily="18" charset="0"/>
                        <a:cs typeface="Cambria Math" panose="02040503050406030204" pitchFamily="18" charset="0"/>
                      </a:rPr>
                      <m:t> </m:t>
                    </m:r>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latin typeface="Cambria Math" panose="02040503050406030204" pitchFamily="18" charset="0"/>
                    <a:cs typeface="Cambria Math" panose="02040503050406030204" pitchFamily="18" charset="0"/>
                    <a:sym typeface="+mn-ea"/>
                  </a:rPr>
                  <a:t>=V</a:t>
                </a:r>
                <a:r>
                  <a:rPr lang="pt-BR" altLang="en-US" baseline="-25000" dirty="0" smtClean="0">
                    <a:latin typeface="Cambria Math" panose="02040503050406030204" pitchFamily="18" charset="0"/>
                    <a:cs typeface="Cambria Math" panose="02040503050406030204" pitchFamily="18" charset="0"/>
                    <a:sym typeface="+mn-ea"/>
                  </a:rPr>
                  <a:t>CC </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startAt="4"/>
                </a:pPr>
                <a:r>
                  <a:rPr lang="pt-BR" b="1" dirty="0" smtClean="0">
                    <a:solidFill>
                      <a:schemeClr val="tx1"/>
                    </a:solidFill>
                    <a:latin typeface="Comic Sans MS" panose="030F0702030302020204" pitchFamily="66" charset="0"/>
                    <a:cs typeface="Comic Sans MS" panose="030F0702030302020204" pitchFamily="66" charset="0"/>
                  </a:rPr>
                  <a:t>transistor conduz e descarrega capacitor </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startAt="4"/>
                </a:pPr>
                <a:r>
                  <a:rPr lang="pt-BR" b="1" dirty="0" smtClean="0">
                    <a:solidFill>
                      <a:schemeClr val="tx1"/>
                    </a:solidFill>
                    <a:latin typeface="Comic Sans MS" panose="030F0702030302020204" pitchFamily="66" charset="0"/>
                    <a:cs typeface="Comic Sans MS" panose="030F0702030302020204" pitchFamily="66" charset="0"/>
                  </a:rPr>
                  <a:t>estado final (igual ao inicial):</a:t>
                </a:r>
                <a14:m>
                  <m:oMath xmlns:m="http://schemas.openxmlformats.org/officeDocument/2006/math">
                    <m:r>
                      <a:rPr lang="en-US" altLang="pt-BR" b="1" dirty="0" smtClean="0">
                        <a:solidFill>
                          <a:schemeClr val="tx1"/>
                        </a:solidFill>
                        <a:latin typeface="Comic Sans MS" panose="030F0702030302020204" pitchFamily="66" charset="0"/>
                        <a:cs typeface="Comic Sans MS" panose="030F0702030302020204" pitchFamily="66" charset="0"/>
                      </a:rPr>
                      <m:t> </m:t>
                    </m:r>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latin typeface="Cambria Math" panose="02040503050406030204" pitchFamily="18" charset="0"/>
                    <a:cs typeface="Cambria Math" panose="02040503050406030204" pitchFamily="18" charset="0"/>
                    <a:sym typeface="+mn-ea"/>
                  </a:rPr>
                  <a:t>=V</a:t>
                </a:r>
                <a:r>
                  <a:rPr lang="pt-BR" altLang="en-US" baseline="-25000" dirty="0" smtClean="0">
                    <a:latin typeface="Cambria Math" panose="02040503050406030204" pitchFamily="18" charset="0"/>
                    <a:cs typeface="Cambria Math" panose="02040503050406030204" pitchFamily="18" charset="0"/>
                    <a:sym typeface="+mn-ea"/>
                  </a:rPr>
                  <a:t>CC</a:t>
                </a:r>
                <a:r>
                  <a:rPr lang="pt-BR" b="1" dirty="0" smtClean="0">
                    <a:latin typeface="Comic Sans MS" panose="030F0702030302020204" pitchFamily="66" charset="0"/>
                    <a:cs typeface="Comic Sans MS" panose="030F0702030302020204" pitchFamily="66" charset="0"/>
                    <a:sym typeface="+mn-ea"/>
                  </a:rPr>
                  <a:t>   e  v</a:t>
                </a:r>
                <a:r>
                  <a:rPr lang="pt-BR" b="1" baseline="-25000" dirty="0" smtClean="0">
                    <a:latin typeface="Comic Sans MS" panose="030F0702030302020204" pitchFamily="66" charset="0"/>
                    <a:cs typeface="Comic Sans MS" panose="030F0702030302020204" pitchFamily="66" charset="0"/>
                    <a:sym typeface="+mn-ea"/>
                  </a:rPr>
                  <a:t>c </a:t>
                </a:r>
                <a:r>
                  <a:rPr lang="pt-BR" b="1" dirty="0" smtClean="0">
                    <a:latin typeface="Comic Sans MS" panose="030F0702030302020204" pitchFamily="66" charset="0"/>
                    <a:cs typeface="Comic Sans MS" panose="030F0702030302020204" pitchFamily="66" charset="0"/>
                    <a:sym typeface="+mn-ea"/>
                  </a:rPr>
                  <a:t>=0V.</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startAt="4"/>
                </a:pP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startAt="4"/>
                </a:pPr>
                <a:endParaRPr lang="pt-BR" b="1" baseline="-250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91" name="Espaço Reservado para Conteúdo 2"/>
              <p:cNvSpPr txBox="1">
                <a:spLocks noRot="1" noChangeAspect="1" noMove="1" noResize="1" noEditPoints="1" noAdjustHandles="1" noChangeArrowheads="1" noChangeShapeType="1" noTextEdit="1"/>
              </p:cNvSpPr>
              <p:nvPr/>
            </p:nvSpPr>
            <p:spPr>
              <a:xfrm>
                <a:off x="6325235" y="1773555"/>
                <a:ext cx="5609590" cy="4359910"/>
              </a:xfrm>
              <a:prstGeom prst="rect">
                <a:avLst/>
              </a:prstGeom>
              <a:blipFill rotWithShape="1">
                <a:blip r:embed="rId1"/>
                <a:stretch>
                  <a:fillRect t="-553" b="-15803"/>
                </a:stretch>
              </a:blipFill>
            </p:spPr>
            <p:txBody>
              <a:bodyPr/>
              <a:lstStyle/>
              <a:p>
                <a:r>
                  <a:rPr lang="pt-BR" altLang="en-US">
                    <a:noFill/>
                  </a:rPr>
                  <a:t> </a:t>
                </a:r>
              </a:p>
            </p:txBody>
          </p:sp>
        </mc:Fallback>
      </mc:AlternateContent>
      <p:pic>
        <p:nvPicPr>
          <p:cNvPr id="4" name="Imagem 3" descr="c:\My Documents\New Folder\ch13_conv\sedr42021_1328a.jpg"/>
          <p:cNvPicPr>
            <a:picLocks noChangeAspect="1"/>
          </p:cNvPicPr>
          <p:nvPr/>
        </p:nvPicPr>
        <p:blipFill>
          <a:blip r:embed="rId2"/>
          <a:stretch>
            <a:fillRect/>
          </a:stretch>
        </p:blipFill>
        <p:spPr>
          <a:xfrm>
            <a:off x="600710" y="1663065"/>
            <a:ext cx="4743450" cy="4581525"/>
          </a:xfrm>
          <a:prstGeom prst="rect">
            <a:avLst/>
          </a:prstGeom>
          <a:noFill/>
          <a:ln w="9525">
            <a:noFill/>
          </a:ln>
        </p:spPr>
      </p:pic>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84945" y="6356350"/>
            <a:ext cx="2743200" cy="365125"/>
          </a:xfrm>
        </p:spPr>
        <p:txBody>
          <a:bodyPr/>
          <a:lstStyle/>
          <a:p>
            <a:fld id="{74F297BB-B745-4CAB-BE1D-CE4C89382949}" type="slidenum">
              <a:rPr lang="pt-BR" smtClean="0"/>
            </a:fld>
            <a:endParaRPr lang="pt-BR"/>
          </a:p>
        </p:txBody>
      </p:sp>
      <p:pic>
        <p:nvPicPr>
          <p:cNvPr id="103" name="Imagem 102"/>
          <p:cNvPicPr/>
          <p:nvPr/>
        </p:nvPicPr>
        <p:blipFill>
          <a:blip r:embed="rId1"/>
          <a:srcRect l="953" t="5065" r="1140" b="2141"/>
          <a:stretch>
            <a:fillRect/>
          </a:stretch>
        </p:blipFill>
        <p:spPr>
          <a:xfrm>
            <a:off x="4171950" y="1755140"/>
            <a:ext cx="6981190" cy="4734560"/>
          </a:xfrm>
          <a:prstGeom prst="rect">
            <a:avLst/>
          </a:prstGeom>
          <a:noFill/>
          <a:ln w="9525">
            <a:noFill/>
          </a:ln>
        </p:spPr>
      </p:pic>
      <p:sp>
        <p:nvSpPr>
          <p:cNvPr id="5" name="CaixaDeTexto 3"/>
          <p:cNvSpPr txBox="1"/>
          <p:nvPr/>
        </p:nvSpPr>
        <p:spPr>
          <a:xfrm>
            <a:off x="363855" y="381635"/>
            <a:ext cx="11688445" cy="1076325"/>
          </a:xfrm>
          <a:prstGeom prst="rect">
            <a:avLst/>
          </a:prstGeom>
          <a:noFill/>
        </p:spPr>
        <p:txBody>
          <a:bodyPr wrap="square" rtlCol="0">
            <a:spAutoFit/>
          </a:bodyPr>
          <a:lstStyle/>
          <a:p>
            <a:pPr indent="0" algn="ctr">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Empresas que estão na ponta da tecnologia de CIs: INTEL, SAMSUNG, Global Foundries (ex AMD) e TSMC</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7" name="CaixaDeTexto 3"/>
          <p:cNvSpPr txBox="1"/>
          <p:nvPr/>
        </p:nvSpPr>
        <p:spPr>
          <a:xfrm>
            <a:off x="236855" y="3113405"/>
            <a:ext cx="3448685" cy="1076325"/>
          </a:xfrm>
          <a:prstGeom prst="rect">
            <a:avLst/>
          </a:prstGeom>
          <a:noFill/>
          <a:ln w="44450">
            <a:solidFill>
              <a:srgbClr val="FFFF00"/>
            </a:solidFill>
          </a:ln>
        </p:spPr>
        <p:txBody>
          <a:bodyPr wrap="square" rtlCol="0">
            <a:spAutoFit/>
          </a:bodyPr>
          <a:lstStyle/>
          <a:p>
            <a:pPr indent="0" algn="ctr">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O que significa  L = 5nm?</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014095" y="401955"/>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pulso</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93190" name="Grupo 93189"/>
          <p:cNvGrpSpPr/>
          <p:nvPr/>
        </p:nvGrpSpPr>
        <p:grpSpPr>
          <a:xfrm>
            <a:off x="512763" y="1149985"/>
            <a:ext cx="8429625" cy="5003800"/>
            <a:chOff x="288" y="768"/>
            <a:chExt cx="5310" cy="3152"/>
          </a:xfrm>
        </p:grpSpPr>
        <p:pic>
          <p:nvPicPr>
            <p:cNvPr id="93187" name="Imagem 93186" descr="c:\My Documents\New Folder\ch13_conv\sedr42021_1328a.jpg"/>
            <p:cNvPicPr>
              <a:picLocks noChangeAspect="1"/>
            </p:cNvPicPr>
            <p:nvPr/>
          </p:nvPicPr>
          <p:blipFill>
            <a:blip r:embed="rId1"/>
            <a:stretch>
              <a:fillRect/>
            </a:stretch>
          </p:blipFill>
          <p:spPr>
            <a:xfrm>
              <a:off x="288" y="1034"/>
              <a:ext cx="2988" cy="2886"/>
            </a:xfrm>
            <a:prstGeom prst="rect">
              <a:avLst/>
            </a:prstGeom>
            <a:noFill/>
            <a:ln w="9525">
              <a:noFill/>
            </a:ln>
          </p:spPr>
        </p:pic>
        <p:pic>
          <p:nvPicPr>
            <p:cNvPr id="93189" name="Imagem 93188" descr="c:\My Documents\New Folder\ch13_conv\sedr42021_1328b.jpg"/>
            <p:cNvPicPr>
              <a:picLocks noChangeAspect="1"/>
            </p:cNvPicPr>
            <p:nvPr/>
          </p:nvPicPr>
          <p:blipFill>
            <a:blip r:embed="rId2"/>
            <a:stretch>
              <a:fillRect/>
            </a:stretch>
          </p:blipFill>
          <p:spPr>
            <a:xfrm>
              <a:off x="3600" y="768"/>
              <a:ext cx="1998" cy="3152"/>
            </a:xfrm>
            <a:prstGeom prst="rect">
              <a:avLst/>
            </a:prstGeom>
            <a:noFill/>
            <a:ln w="9525">
              <a:noFill/>
            </a:ln>
          </p:spPr>
        </p:pic>
      </p:grpSp>
      <mc:AlternateContent xmlns:mc="http://schemas.openxmlformats.org/markup-compatibility/2006">
        <mc:Choice xmlns:a14="http://schemas.microsoft.com/office/drawing/2010/main" Requires="a14">
          <p:sp>
            <p:nvSpPr>
              <p:cNvPr id="3" name="Caixa de Texto 5"/>
              <p:cNvSpPr txBox="1"/>
              <p:nvPr/>
            </p:nvSpPr>
            <p:spPr>
              <a:xfrm>
                <a:off x="9114790" y="4888865"/>
                <a:ext cx="2562860" cy="46037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𝑅𝐶</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9114790" y="4888865"/>
                <a:ext cx="2562860" cy="460375"/>
              </a:xfrm>
              <a:prstGeom prst="rect">
                <a:avLst/>
              </a:prstGeom>
              <a:blipFill rotWithShape="1">
                <a:blip r:embed="rId3"/>
                <a:stretch>
                  <a:fillRect l="-743" t="-6621" r="-743" b="-4138"/>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1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014095" y="391160"/>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onda periódica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Espaço Reservado para Conteúdo 2"/>
              <p:cNvSpPr txBox="1"/>
              <p:nvPr/>
            </p:nvSpPr>
            <p:spPr>
              <a:xfrm>
                <a:off x="5645150" y="1539240"/>
                <a:ext cx="6339205" cy="4165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Nesta configuração o capacitor C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é carregado pelos resistores R</a:t>
                </a:r>
                <a:r>
                  <a:rPr lang="pt-BR" b="1" baseline="-25000" dirty="0" smtClean="0">
                    <a:solidFill>
                      <a:schemeClr val="tx1"/>
                    </a:solidFill>
                    <a:latin typeface="Comic Sans MS" panose="030F0702030302020204" pitchFamily="66" charset="0"/>
                    <a:cs typeface="Comic Sans MS" panose="030F0702030302020204" pitchFamily="66" charset="0"/>
                  </a:rPr>
                  <a:t>A</a:t>
                </a:r>
                <a:r>
                  <a:rPr lang="pt-BR" b="1" dirty="0" smtClean="0">
                    <a:solidFill>
                      <a:schemeClr val="tx1"/>
                    </a:solidFill>
                    <a:latin typeface="Comic Sans MS" panose="030F0702030302020204" pitchFamily="66" charset="0"/>
                    <a:cs typeface="Comic Sans MS" panose="030F0702030302020204" pitchFamily="66" charset="0"/>
                  </a:rPr>
                  <a:t> e R</a:t>
                </a:r>
                <a:r>
                  <a:rPr lang="pt-BR" b="1" dirty="0" smtClean="0">
                    <a:solidFill>
                      <a:schemeClr val="tx1"/>
                    </a:solidFill>
                    <a:latin typeface="Comic Sans MS" panose="030F0702030302020204" pitchFamily="66" charset="0"/>
                    <a:cs typeface="Comic Sans MS" panose="030F0702030302020204" pitchFamily="66" charset="0"/>
                  </a:rPr>
                  <a:t>B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ou decarregado pelo resistor R</a:t>
                </a:r>
                <a:r>
                  <a:rPr lang="pt-BR" b="1" baseline="-25000" dirty="0" smtClean="0">
                    <a:solidFill>
                      <a:schemeClr val="tx1"/>
                    </a:solidFill>
                    <a:latin typeface="Comic Sans MS" panose="030F0702030302020204" pitchFamily="66" charset="0"/>
                    <a:cs typeface="Comic Sans MS" panose="030F0702030302020204" pitchFamily="66" charset="0"/>
                  </a:rPr>
                  <a:t>B  </a:t>
                </a:r>
                <a:endParaRPr lang="pt-BR" b="1" baseline="-25000" dirty="0" smtClean="0">
                  <a:solidFill>
                    <a:schemeClr val="tx1"/>
                  </a:solidFill>
                  <a:latin typeface="Comic Sans MS" panose="030F0702030302020204" pitchFamily="66" charset="0"/>
                  <a:cs typeface="Comic Sans MS" panose="030F0702030302020204" pitchFamily="66" charset="0"/>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Considerando incialmente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solidFill>
                      <a:schemeClr val="tx1"/>
                    </a:solidFill>
                    <a:latin typeface="Cambria Math" panose="02040503050406030204" pitchFamily="18" charset="0"/>
                    <a:cs typeface="Cambria Math" panose="02040503050406030204" pitchFamily="18" charset="0"/>
                  </a:rPr>
                  <a:t>=0, Q=V</a:t>
                </a:r>
                <a:r>
                  <a:rPr lang="pt-BR" altLang="en-US" baseline="-25000" dirty="0" smtClean="0">
                    <a:solidFill>
                      <a:schemeClr val="tx1"/>
                    </a:solidFill>
                    <a:latin typeface="Cambria Math" panose="02040503050406030204" pitchFamily="18" charset="0"/>
                    <a:cs typeface="Cambria Math" panose="02040503050406030204" pitchFamily="18" charset="0"/>
                  </a:rPr>
                  <a:t>CC</a:t>
                </a:r>
                <a:r>
                  <a:rPr lang="pt-BR" b="1" baseline="-25000" dirty="0" smtClean="0">
                    <a:solidFill>
                      <a:schemeClr val="tx1"/>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e</a:t>
                </a:r>
                <a:r>
                  <a:rPr lang="pt-BR" b="1" baseline="-25000" dirty="0" smtClean="0">
                    <a:solidFill>
                      <a:schemeClr val="tx1"/>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v</a:t>
                </a:r>
                <a:r>
                  <a:rPr lang="pt-BR" b="1" baseline="-25000" dirty="0" smtClean="0">
                    <a:solidFill>
                      <a:schemeClr val="tx1"/>
                    </a:solidFill>
                    <a:latin typeface="Comic Sans MS" panose="030F0702030302020204" pitchFamily="66" charset="0"/>
                    <a:cs typeface="Comic Sans MS" panose="030F0702030302020204" pitchFamily="66" charset="0"/>
                  </a:rPr>
                  <a:t>c </a:t>
                </a:r>
                <a:r>
                  <a:rPr lang="pt-BR" b="1" dirty="0" smtClean="0">
                    <a:solidFill>
                      <a:schemeClr val="tx1"/>
                    </a:solidFill>
                    <a:latin typeface="Comic Sans MS" panose="030F0702030302020204" pitchFamily="66" charset="0"/>
                    <a:cs typeface="Comic Sans MS" panose="030F0702030302020204" pitchFamily="66" charset="0"/>
                  </a:rPr>
                  <a:t>=V</a:t>
                </a:r>
                <a:r>
                  <a:rPr lang="pt-BR" b="1" baseline="-25000" dirty="0" smtClean="0">
                    <a:solidFill>
                      <a:schemeClr val="tx1"/>
                    </a:solidFill>
                    <a:latin typeface="Comic Sans MS" panose="030F0702030302020204" pitchFamily="66" charset="0"/>
                    <a:cs typeface="Comic Sans MS" panose="030F0702030302020204" pitchFamily="66" charset="0"/>
                  </a:rPr>
                  <a:t>TL</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a:pPr>
                <a:r>
                  <a:rPr lang="pt-BR" b="1" dirty="0" smtClean="0">
                    <a:solidFill>
                      <a:schemeClr val="tx1"/>
                    </a:solidFill>
                    <a:latin typeface="Comic Sans MS" panose="030F0702030302020204" pitchFamily="66" charset="0"/>
                    <a:cs typeface="Comic Sans MS" panose="030F0702030302020204" pitchFamily="66" charset="0"/>
                  </a:rPr>
                  <a:t>o transistor esta cortado e o capacitor começa a ser carregado até V</a:t>
                </a:r>
                <a:r>
                  <a:rPr lang="pt-BR" b="1" baseline="-25000" dirty="0" smtClean="0">
                    <a:solidFill>
                      <a:schemeClr val="tx1"/>
                    </a:solidFill>
                    <a:latin typeface="Comic Sans MS" panose="030F0702030302020204" pitchFamily="66" charset="0"/>
                    <a:cs typeface="Comic Sans MS" panose="030F0702030302020204" pitchFamily="66" charset="0"/>
                  </a:rPr>
                  <a:t>CC  </a:t>
                </a:r>
                <a:endParaRPr lang="pt-BR" b="1" baseline="-250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91" name="Espaço Reservado para Conteúdo 2"/>
              <p:cNvSpPr txBox="1">
                <a:spLocks noRot="1" noChangeAspect="1" noMove="1" noResize="1" noEditPoints="1" noAdjustHandles="1" noChangeArrowheads="1" noChangeShapeType="1" noTextEdit="1"/>
              </p:cNvSpPr>
              <p:nvPr/>
            </p:nvSpPr>
            <p:spPr>
              <a:xfrm>
                <a:off x="5645150" y="1539240"/>
                <a:ext cx="6339205" cy="4165600"/>
              </a:xfrm>
              <a:prstGeom prst="rect">
                <a:avLst/>
              </a:prstGeom>
              <a:blipFill rotWithShape="1">
                <a:blip r:embed="rId1"/>
                <a:stretch>
                  <a:fillRect t="-579"/>
                </a:stretch>
              </a:blipFill>
            </p:spPr>
            <p:txBody>
              <a:bodyPr/>
              <a:lstStyle/>
              <a:p>
                <a:r>
                  <a:rPr lang="pt-BR" altLang="en-US">
                    <a:noFill/>
                  </a:rPr>
                  <a:t> </a:t>
                </a:r>
              </a:p>
            </p:txBody>
          </p:sp>
        </mc:Fallback>
      </mc:AlternateContent>
      <p:pic>
        <p:nvPicPr>
          <p:cNvPr id="97283" name="Imagem 97282" descr="c:\My Documents\New Folder\ch13_conv\sedr42021_1329a.jpg"/>
          <p:cNvPicPr>
            <a:picLocks noChangeAspect="1"/>
          </p:cNvPicPr>
          <p:nvPr/>
        </p:nvPicPr>
        <p:blipFill>
          <a:blip r:embed="rId2"/>
          <a:stretch>
            <a:fillRect/>
          </a:stretch>
        </p:blipFill>
        <p:spPr>
          <a:xfrm>
            <a:off x="483870" y="1697990"/>
            <a:ext cx="4935855" cy="4959350"/>
          </a:xfrm>
          <a:prstGeom prst="rect">
            <a:avLst/>
          </a:prstGeom>
          <a:noFill/>
          <a:ln w="9525">
            <a:noFill/>
          </a:ln>
        </p:spPr>
      </p:pic>
      <mc:AlternateContent xmlns:mc="http://schemas.openxmlformats.org/markup-compatibility/2006">
        <mc:Choice xmlns:a14="http://schemas.microsoft.com/office/drawing/2010/main" Requires="a14">
          <p:sp>
            <p:nvSpPr>
              <p:cNvPr id="3" name="Caixa de Texto 5"/>
              <p:cNvSpPr txBox="1"/>
              <p:nvPr/>
            </p:nvSpPr>
            <p:spPr>
              <a:xfrm>
                <a:off x="5539105" y="5704840"/>
                <a:ext cx="6105525" cy="8439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r>
                            <a:rPr lang="en-US" altLang="pt-BR" sz="2400" i="1">
                              <a:latin typeface="Cambria Math" panose="02040503050406030204" pitchFamily="18" charset="0"/>
                              <a:cs typeface="Cambria Math" panose="02040503050406030204" pitchFamily="18" charset="0"/>
                            </a:rPr>
                            <m:t>3</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𝑡</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𝐵</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5539105" y="5704840"/>
                <a:ext cx="6105525" cy="843915"/>
              </a:xfrm>
              <a:prstGeom prst="rect">
                <a:avLst/>
              </a:prstGeom>
              <a:blipFill rotWithShape="1">
                <a:blip r:embed="rId3"/>
                <a:stretch>
                  <a:fillRect t="-3612"/>
                </a:stretch>
              </a:blipFill>
              <a:ln w="38100">
                <a:noFill/>
              </a:ln>
            </p:spPr>
            <p:txBody>
              <a:bodyPr/>
              <a:lstStyle/>
              <a:p>
                <a:r>
                  <a:rPr lang="pt-BR" altLang="en-US">
                    <a:noFill/>
                  </a:rPr>
                  <a:t> </a:t>
                </a:r>
              </a:p>
            </p:txBody>
          </p:sp>
        </mc:Fallback>
      </mc:AlternateContent>
    </p:spTree>
  </p:cSld>
  <p:clrMapOvr>
    <a:masterClrMapping/>
  </p:clrMapOvr>
</p:sld>
</file>

<file path=ppt/slides/slide1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014095" y="391160"/>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onda periódica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Espaço Reservado para Conteúdo 2"/>
              <p:cNvSpPr txBox="1"/>
              <p:nvPr/>
            </p:nvSpPr>
            <p:spPr>
              <a:xfrm>
                <a:off x="5707380" y="1539240"/>
                <a:ext cx="6318885" cy="491680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l" defTabSz="924560">
                  <a:buFont typeface="+mj-lt"/>
                  <a:buAutoNum type="arabicPeriod" startAt="2"/>
                </a:pPr>
                <a:r>
                  <a:rPr lang="pt-BR" b="1" dirty="0" smtClean="0">
                    <a:solidFill>
                      <a:schemeClr val="tx1"/>
                    </a:solidFill>
                    <a:latin typeface="Comic Sans MS" panose="030F0702030302020204" pitchFamily="66" charset="0"/>
                    <a:cs typeface="Comic Sans MS" panose="030F0702030302020204" pitchFamily="66" charset="0"/>
                  </a:rPr>
                  <a:t>quando v</a:t>
                </a:r>
                <a:r>
                  <a:rPr lang="pt-BR" b="1" baseline="-25000" dirty="0" smtClean="0">
                    <a:solidFill>
                      <a:schemeClr val="tx1"/>
                    </a:solidFill>
                    <a:latin typeface="Comic Sans MS" panose="030F0702030302020204" pitchFamily="66" charset="0"/>
                    <a:cs typeface="Comic Sans MS" panose="030F0702030302020204" pitchFamily="66" charset="0"/>
                  </a:rPr>
                  <a:t>C</a:t>
                </a:r>
                <a:r>
                  <a:rPr lang="pt-BR" b="1" dirty="0" smtClean="0">
                    <a:solidFill>
                      <a:schemeClr val="tx1"/>
                    </a:solidFill>
                    <a:latin typeface="Comic Sans MS" panose="030F0702030302020204" pitchFamily="66" charset="0"/>
                    <a:cs typeface="Comic Sans MS" panose="030F0702030302020204" pitchFamily="66" charset="0"/>
                  </a:rPr>
                  <a:t>=2V</a:t>
                </a:r>
                <a:r>
                  <a:rPr lang="pt-BR" b="1" baseline="-25000" dirty="0" smtClean="0">
                    <a:solidFill>
                      <a:schemeClr val="tx1"/>
                    </a:solidFill>
                    <a:latin typeface="Comic Sans MS" panose="030F0702030302020204" pitchFamily="66" charset="0"/>
                    <a:cs typeface="Comic Sans MS" panose="030F0702030302020204" pitchFamily="66" charset="0"/>
                  </a:rPr>
                  <a:t>CC</a:t>
                </a:r>
                <a:r>
                  <a:rPr lang="pt-BR" b="1" dirty="0" smtClean="0">
                    <a:solidFill>
                      <a:schemeClr val="tx1"/>
                    </a:solidFill>
                    <a:latin typeface="Comic Sans MS" panose="030F0702030302020204" pitchFamily="66" charset="0"/>
                    <a:cs typeface="Comic Sans MS" panose="030F0702030302020204" pitchFamily="66" charset="0"/>
                  </a:rPr>
                  <a:t>/3, o comparador 1 ativa o </a:t>
                </a:r>
                <a:r>
                  <a:rPr lang="pt-BR" b="1" i="1" dirty="0" smtClean="0">
                    <a:solidFill>
                      <a:schemeClr val="tx1"/>
                    </a:solidFill>
                    <a:latin typeface="Comic Sans MS" panose="030F0702030302020204" pitchFamily="66" charset="0"/>
                    <a:cs typeface="Comic Sans MS" panose="030F0702030302020204" pitchFamily="66" charset="0"/>
                  </a:rPr>
                  <a:t>Reset.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latin typeface="Cambria Math" panose="02040503050406030204" pitchFamily="18" charset="0"/>
                    <a:cs typeface="Cambria Math" panose="02040503050406030204" pitchFamily="18" charset="0"/>
                    <a:sym typeface="+mn-ea"/>
                  </a:rPr>
                  <a:t>=V</a:t>
                </a:r>
                <a:r>
                  <a:rPr lang="pt-BR" altLang="en-US" baseline="-25000" dirty="0" smtClean="0">
                    <a:latin typeface="Cambria Math" panose="02040503050406030204" pitchFamily="18" charset="0"/>
                    <a:cs typeface="Cambria Math" panose="02040503050406030204" pitchFamily="18" charset="0"/>
                    <a:sym typeface="+mn-ea"/>
                  </a:rPr>
                  <a:t>CC </a:t>
                </a:r>
                <a:r>
                  <a:rPr lang="pt-BR" altLang="en-US" dirty="0" smtClean="0">
                    <a:latin typeface="Cambria Math" panose="02040503050406030204" pitchFamily="18" charset="0"/>
                    <a:cs typeface="Cambria Math" panose="02040503050406030204" pitchFamily="18" charset="0"/>
                    <a:sym typeface="+mn-ea"/>
                  </a:rPr>
                  <a:t>,</a:t>
                </a:r>
                <a:r>
                  <a:rPr lang="pt-BR" altLang="en-US" baseline="-25000" dirty="0" smtClean="0">
                    <a:latin typeface="Cambria Math" panose="02040503050406030204" pitchFamily="18" charset="0"/>
                    <a:cs typeface="Cambria Math" panose="02040503050406030204" pitchFamily="18" charset="0"/>
                    <a:sym typeface="+mn-ea"/>
                  </a:rPr>
                  <a:t> </a:t>
                </a:r>
                <a:r>
                  <a:rPr lang="pt-BR" altLang="en-US" dirty="0" smtClean="0">
                    <a:latin typeface="Cambria Math" panose="02040503050406030204" pitchFamily="18" charset="0"/>
                    <a:cs typeface="Cambria Math" panose="02040503050406030204" pitchFamily="18" charset="0"/>
                    <a:sym typeface="+mn-ea"/>
                  </a:rPr>
                  <a:t>Q=0 </a:t>
                </a:r>
                <a:r>
                  <a:rPr lang="pt-BR" altLang="en-US" b="1" dirty="0" smtClean="0">
                    <a:latin typeface="Comic Sans MS" panose="030F0702030302020204" pitchFamily="66" charset="0"/>
                    <a:cs typeface="Comic Sans MS" panose="030F0702030302020204" pitchFamily="66" charset="0"/>
                    <a:sym typeface="+mn-ea"/>
                  </a:rPr>
                  <a:t>e o transistor conduz</a:t>
                </a:r>
                <a:endParaRPr lang="pt-BR" altLang="en-US" b="1" dirty="0" smtClean="0">
                  <a:latin typeface="Comic Sans MS" panose="030F0702030302020204" pitchFamily="66" charset="0"/>
                  <a:cs typeface="Comic Sans MS" panose="030F0702030302020204" pitchFamily="66" charset="0"/>
                  <a:sym typeface="+mn-ea"/>
                </a:endParaRPr>
              </a:p>
              <a:p>
                <a:pPr marL="514350" indent="-514350" algn="l" defTabSz="924560" fontAlgn="auto">
                  <a:spcAft>
                    <a:spcPts val="600"/>
                  </a:spcAft>
                  <a:buFont typeface="+mj-lt"/>
                  <a:buAutoNum type="arabicPeriod" startAt="2"/>
                </a:pPr>
                <a:r>
                  <a:rPr lang="pt-BR" altLang="en-US" b="1" dirty="0" smtClean="0">
                    <a:latin typeface="Comic Sans MS" panose="030F0702030302020204" pitchFamily="66" charset="0"/>
                    <a:cs typeface="Comic Sans MS" panose="030F0702030302020204" pitchFamily="66" charset="0"/>
                    <a:sym typeface="+mn-ea"/>
                  </a:rPr>
                  <a:t>o capacitor descarrega atraves do resistor R</a:t>
                </a:r>
                <a:r>
                  <a:rPr lang="pt-BR" altLang="en-US" b="1" baseline="-25000" dirty="0" smtClean="0">
                    <a:latin typeface="Comic Sans MS" panose="030F0702030302020204" pitchFamily="66" charset="0"/>
                    <a:cs typeface="Comic Sans MS" panose="030F0702030302020204" pitchFamily="66" charset="0"/>
                    <a:sym typeface="+mn-ea"/>
                  </a:rPr>
                  <a:t>B</a:t>
                </a:r>
                <a:endParaRPr lang="pt-BR" altLang="en-US" b="1" dirty="0" smtClean="0">
                  <a:latin typeface="Comic Sans MS" panose="030F0702030302020204" pitchFamily="66" charset="0"/>
                  <a:cs typeface="Comic Sans MS" panose="030F0702030302020204" pitchFamily="66" charset="0"/>
                  <a:sym typeface="+mn-ea"/>
                </a:endParaRPr>
              </a:p>
              <a:p>
                <a:pPr marL="0" indent="0" algn="l">
                  <a:buFont typeface="+mj-lt"/>
                  <a:buNone/>
                </a:pPr>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𝑣</m:t>
                          </m:r>
                        </m:e>
                        <m:sub>
                          <m:r>
                            <a:rPr lang="en-US" altLang="pt-BR" i="1">
                              <a:latin typeface="Cambria Math" panose="02040503050406030204" pitchFamily="18" charset="0"/>
                              <a:cs typeface="Cambria Math" panose="02040503050406030204" pitchFamily="18" charset="0"/>
                            </a:rPr>
                            <m:t>𝐶</m:t>
                          </m:r>
                        </m:sub>
                      </m:sSub>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𝑡</m:t>
                      </m:r>
                      <m:r>
                        <a:rPr lang="en-US" altLang="pt-BR" i="1">
                          <a:latin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𝐶𝐶</m:t>
                          </m:r>
                        </m:sub>
                      </m:sSub>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2</m:t>
                          </m:r>
                        </m:num>
                        <m:den>
                          <m:r>
                            <a:rPr lang="en-US" altLang="pt-BR" i="1">
                              <a:latin typeface="Cambria Math" panose="02040503050406030204" pitchFamily="18" charset="0"/>
                              <a:cs typeface="Cambria Math" panose="02040503050406030204" pitchFamily="18" charset="0"/>
                            </a:rPr>
                            <m:t>3</m:t>
                          </m:r>
                        </m:den>
                      </m:f>
                      <m:r>
                        <a:rPr lang="en-US" altLang="pt-BR" i="1">
                          <a:latin typeface="Cambria Math" panose="02040503050406030204" pitchFamily="18" charset="0"/>
                          <a:cs typeface="Cambria Math" panose="02040503050406030204" pitchFamily="18" charset="0"/>
                        </a:rPr>
                        <m:t>𝑒𝑥𝑝</m:t>
                      </m:r>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𝑡</m:t>
                          </m:r>
                        </m:num>
                        <m:den>
                          <m:r>
                            <a:rPr lang="en-US" altLang="pt-BR" i="1">
                              <a:latin typeface="Cambria Math" panose="02040503050406030204" pitchFamily="18" charset="0"/>
                              <a:cs typeface="Cambria Math" panose="02040503050406030204" pitchFamily="18" charset="0"/>
                            </a:rPr>
                            <m:t>𝑅</m:t>
                          </m:r>
                          <m:r>
                            <a:rPr lang="en-US" altLang="pt-BR" i="1" baseline="-25000">
                              <a:latin typeface="Cambria Math" panose="02040503050406030204" pitchFamily="18" charset="0"/>
                              <a:cs typeface="Cambria Math" panose="02040503050406030204" pitchFamily="18" charset="0"/>
                            </a:rPr>
                            <m:t>𝐵</m:t>
                          </m:r>
                          <m:r>
                            <a:rPr lang="en-US" altLang="pt-BR" i="1">
                              <a:latin typeface="Cambria Math" panose="02040503050406030204" pitchFamily="18" charset="0"/>
                              <a:cs typeface="Cambria Math" panose="02040503050406030204" pitchFamily="18" charset="0"/>
                            </a:rPr>
                            <m:t>𝐶</m:t>
                          </m:r>
                        </m:den>
                      </m:f>
                      <m:r>
                        <a:rPr lang="en-US" altLang="pt-BR" i="1">
                          <a:latin typeface="Cambria Math" panose="02040503050406030204" pitchFamily="18" charset="0"/>
                          <a:cs typeface="Cambria Math" panose="02040503050406030204" pitchFamily="18" charset="0"/>
                        </a:rPr>
                        <m:t>)</m:t>
                      </m:r>
                    </m:oMath>
                  </m:oMathPara>
                </a14:m>
                <a:endParaRPr lang="pt-BR" altLang="en-US" baseline="30000" dirty="0">
                  <a:latin typeface="Cambria Math" panose="02040503050406030204" pitchFamily="18" charset="0"/>
                  <a:cs typeface="Cambria Math" panose="02040503050406030204" pitchFamily="18" charset="0"/>
                </a:endParaRPr>
              </a:p>
              <a:p>
                <a:pPr marL="514350" indent="-514350" algn="l">
                  <a:buFont typeface="+mj-lt"/>
                  <a:buAutoNum type="arabicPeriod" startAt="4"/>
                </a:pPr>
                <a:r>
                  <a:rPr lang="pt-BR" b="1" dirty="0" smtClean="0">
                    <a:solidFill>
                      <a:schemeClr val="tx1"/>
                    </a:solidFill>
                    <a:latin typeface="Comic Sans MS" panose="030F0702030302020204" pitchFamily="66" charset="0"/>
                    <a:cs typeface="Comic Sans MS" panose="030F0702030302020204" pitchFamily="66" charset="0"/>
                  </a:rPr>
                  <a:t>quando v</a:t>
                </a:r>
                <a:r>
                  <a:rPr lang="pt-BR" b="1" baseline="-25000" dirty="0" smtClean="0">
                    <a:solidFill>
                      <a:schemeClr val="tx1"/>
                    </a:solidFill>
                    <a:latin typeface="Comic Sans MS" panose="030F0702030302020204" pitchFamily="66" charset="0"/>
                    <a:cs typeface="Comic Sans MS" panose="030F0702030302020204" pitchFamily="66" charset="0"/>
                  </a:rPr>
                  <a:t>C</a:t>
                </a:r>
                <a:r>
                  <a:rPr lang="pt-BR" b="1" dirty="0" smtClean="0">
                    <a:solidFill>
                      <a:schemeClr val="tx1"/>
                    </a:solidFill>
                    <a:latin typeface="Comic Sans MS" panose="030F0702030302020204" pitchFamily="66" charset="0"/>
                    <a:cs typeface="Comic Sans MS" panose="030F0702030302020204" pitchFamily="66" charset="0"/>
                  </a:rPr>
                  <a:t> chega a V</a:t>
                </a:r>
                <a:r>
                  <a:rPr lang="pt-BR" b="1" baseline="-25000" dirty="0" smtClean="0">
                    <a:solidFill>
                      <a:schemeClr val="tx1"/>
                    </a:solidFill>
                    <a:latin typeface="Comic Sans MS" panose="030F0702030302020204" pitchFamily="66" charset="0"/>
                    <a:cs typeface="Comic Sans MS" panose="030F0702030302020204" pitchFamily="66" charset="0"/>
                  </a:rPr>
                  <a:t>CC</a:t>
                </a:r>
                <a:r>
                  <a:rPr lang="pt-BR" b="1" dirty="0" smtClean="0">
                    <a:solidFill>
                      <a:schemeClr val="tx1"/>
                    </a:solidFill>
                    <a:latin typeface="Comic Sans MS" panose="030F0702030302020204" pitchFamily="66" charset="0"/>
                    <a:cs typeface="Comic Sans MS" panose="030F0702030302020204" pitchFamily="66" charset="0"/>
                  </a:rPr>
                  <a:t>/3, o </a:t>
                </a:r>
                <a:r>
                  <a:rPr lang="pt-BR" b="1" i="1" dirty="0" smtClean="0">
                    <a:solidFill>
                      <a:schemeClr val="tx1"/>
                    </a:solidFill>
                    <a:latin typeface="Comic Sans MS" panose="030F0702030302020204" pitchFamily="66" charset="0"/>
                    <a:cs typeface="Comic Sans MS" panose="030F0702030302020204" pitchFamily="66" charset="0"/>
                  </a:rPr>
                  <a:t>Set </a:t>
                </a:r>
                <a:r>
                  <a:rPr lang="pt-BR" b="1" dirty="0" smtClean="0">
                    <a:solidFill>
                      <a:schemeClr val="tx1"/>
                    </a:solidFill>
                    <a:latin typeface="Comic Sans MS" panose="030F0702030302020204" pitchFamily="66" charset="0"/>
                    <a:cs typeface="Comic Sans MS" panose="030F0702030302020204" pitchFamily="66" charset="0"/>
                  </a:rPr>
                  <a:t>é acionado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Font typeface="+mj-lt"/>
                  <a:buNone/>
                </a:pPr>
                <a:r>
                  <a:rPr lang="pt-BR" b="1" dirty="0" smtClean="0">
                    <a:solidFill>
                      <a:schemeClr val="tx1"/>
                    </a:solidFill>
                    <a:latin typeface="Comic Sans MS" panose="030F0702030302020204" pitchFamily="66" charset="0"/>
                    <a:cs typeface="Comic Sans MS" panose="030F0702030302020204" pitchFamily="66" charset="0"/>
                  </a:rPr>
                  <a:t>Voltamos ao estado inicial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latin typeface="Cambria Math" panose="02040503050406030204" pitchFamily="18" charset="0"/>
                    <a:cs typeface="Cambria Math" panose="02040503050406030204" pitchFamily="18" charset="0"/>
                    <a:sym typeface="+mn-ea"/>
                  </a:rPr>
                  <a:t>=0</a:t>
                </a:r>
                <a:r>
                  <a:rPr lang="pt-BR" b="1" dirty="0" smtClean="0">
                    <a:latin typeface="Comic Sans MS" panose="030F0702030302020204" pitchFamily="66" charset="0"/>
                    <a:cs typeface="Comic Sans MS" panose="030F0702030302020204" pitchFamily="66" charset="0"/>
                    <a:sym typeface="+mn-ea"/>
                  </a:rPr>
                  <a:t>, Q=V</a:t>
                </a:r>
                <a:r>
                  <a:rPr lang="pt-BR" b="1" baseline="-25000" dirty="0" smtClean="0">
                    <a:latin typeface="Comic Sans MS" panose="030F0702030302020204" pitchFamily="66" charset="0"/>
                    <a:cs typeface="Comic Sans MS" panose="030F0702030302020204" pitchFamily="66" charset="0"/>
                    <a:sym typeface="+mn-ea"/>
                  </a:rPr>
                  <a:t>CC </a:t>
                </a:r>
                <a:r>
                  <a:rPr lang="pt-BR" b="1" dirty="0" smtClean="0">
                    <a:latin typeface="Comic Sans MS" panose="030F0702030302020204" pitchFamily="66" charset="0"/>
                    <a:cs typeface="Comic Sans MS" panose="030F0702030302020204" pitchFamily="66" charset="0"/>
                    <a:sym typeface="+mn-ea"/>
                  </a:rPr>
                  <a:t>e</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c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TL</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Font typeface="+mj-lt"/>
                  <a:buNone/>
                </a:pPr>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91" name="Espaço Reservado para Conteúdo 2"/>
              <p:cNvSpPr txBox="1">
                <a:spLocks noRot="1" noChangeAspect="1" noMove="1" noResize="1" noEditPoints="1" noAdjustHandles="1" noChangeArrowheads="1" noChangeShapeType="1" noTextEdit="1"/>
              </p:cNvSpPr>
              <p:nvPr/>
            </p:nvSpPr>
            <p:spPr>
              <a:xfrm>
                <a:off x="5707380" y="1539240"/>
                <a:ext cx="6318885" cy="4916805"/>
              </a:xfrm>
              <a:prstGeom prst="rect">
                <a:avLst/>
              </a:prstGeom>
              <a:blipFill rotWithShape="1">
                <a:blip r:embed="rId1"/>
                <a:stretch>
                  <a:fillRect t="-491" b="-7814"/>
                </a:stretch>
              </a:blipFill>
            </p:spPr>
            <p:txBody>
              <a:bodyPr/>
              <a:lstStyle/>
              <a:p>
                <a:r>
                  <a:rPr lang="pt-BR" altLang="en-US">
                    <a:noFill/>
                  </a:rPr>
                  <a:t> </a:t>
                </a:r>
              </a:p>
            </p:txBody>
          </p:sp>
        </mc:Fallback>
      </mc:AlternateContent>
      <p:pic>
        <p:nvPicPr>
          <p:cNvPr id="97283" name="Imagem 97282" descr="c:\My Documents\New Folder\ch13_conv\sedr42021_1329a.jpg"/>
          <p:cNvPicPr>
            <a:picLocks noChangeAspect="1"/>
          </p:cNvPicPr>
          <p:nvPr/>
        </p:nvPicPr>
        <p:blipFill>
          <a:blip r:embed="rId2"/>
          <a:stretch>
            <a:fillRect/>
          </a:stretch>
        </p:blipFill>
        <p:spPr>
          <a:xfrm>
            <a:off x="483870" y="1697990"/>
            <a:ext cx="4935855" cy="4959350"/>
          </a:xfrm>
          <a:prstGeom prst="rect">
            <a:avLst/>
          </a:prstGeom>
          <a:noFill/>
          <a:ln w="9525">
            <a:noFill/>
          </a:ln>
        </p:spPr>
      </p:pic>
    </p:spTree>
  </p:cSld>
  <p:clrMapOvr>
    <a:masterClrMapping/>
  </p:clrMapOvr>
</p:sld>
</file>

<file path=ppt/slides/slide1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97285" name="Grupo 97284"/>
          <p:cNvGrpSpPr/>
          <p:nvPr/>
        </p:nvGrpSpPr>
        <p:grpSpPr>
          <a:xfrm>
            <a:off x="282575" y="1386840"/>
            <a:ext cx="8822690" cy="4969510"/>
            <a:chOff x="288" y="906"/>
            <a:chExt cx="5424" cy="3124"/>
          </a:xfrm>
        </p:grpSpPr>
        <p:pic>
          <p:nvPicPr>
            <p:cNvPr id="97283" name="Imagem 97282" descr="c:\My Documents\New Folder\ch13_conv\sedr42021_1329a.jpg"/>
            <p:cNvPicPr>
              <a:picLocks noChangeAspect="1"/>
            </p:cNvPicPr>
            <p:nvPr/>
          </p:nvPicPr>
          <p:blipFill>
            <a:blip r:embed="rId1"/>
            <a:stretch>
              <a:fillRect/>
            </a:stretch>
          </p:blipFill>
          <p:spPr>
            <a:xfrm>
              <a:off x="288" y="906"/>
              <a:ext cx="3109" cy="3124"/>
            </a:xfrm>
            <a:prstGeom prst="rect">
              <a:avLst/>
            </a:prstGeom>
            <a:noFill/>
            <a:ln w="9525">
              <a:noFill/>
            </a:ln>
          </p:spPr>
        </p:pic>
        <p:pic>
          <p:nvPicPr>
            <p:cNvPr id="97284" name="Imagem 97283" descr="c:\My Documents\New Folder\ch13_conv\sedr42021_1329b.jpg"/>
            <p:cNvPicPr>
              <a:picLocks noChangeAspect="1"/>
            </p:cNvPicPr>
            <p:nvPr/>
          </p:nvPicPr>
          <p:blipFill>
            <a:blip r:embed="rId2"/>
            <a:stretch>
              <a:fillRect/>
            </a:stretch>
          </p:blipFill>
          <p:spPr>
            <a:xfrm>
              <a:off x="3570" y="1792"/>
              <a:ext cx="2142" cy="2238"/>
            </a:xfrm>
            <a:prstGeom prst="rect">
              <a:avLst/>
            </a:prstGeom>
            <a:noFill/>
            <a:ln w="9525">
              <a:noFill/>
            </a:ln>
          </p:spPr>
        </p:pic>
      </p:grpSp>
      <p:sp>
        <p:nvSpPr>
          <p:cNvPr id="6" name="Espaço Reservado para Conteúdo 2"/>
          <p:cNvSpPr txBox="1"/>
          <p:nvPr/>
        </p:nvSpPr>
        <p:spPr>
          <a:xfrm>
            <a:off x="1014095" y="391160"/>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onda periódica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5"/>
              <p:cNvSpPr txBox="1"/>
              <p:nvPr/>
            </p:nvSpPr>
            <p:spPr>
              <a:xfrm>
                <a:off x="7215505" y="1390650"/>
                <a:ext cx="373570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𝐻</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𝐵</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7215505" y="1390650"/>
                <a:ext cx="3735705"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7215505" y="2139315"/>
                <a:ext cx="268922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𝐵</m:t>
                      </m:r>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7215505" y="2139315"/>
                <a:ext cx="2689225"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8872220" y="4906645"/>
                <a:ext cx="3038475"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m:rPr>
                          <m:sty m:val="p"/>
                        </m:rPr>
                        <a:rPr lang="en-US" altLang="pt-BR" sz="2400">
                          <a:latin typeface="Cambria Math" panose="02040503050406030204" pitchFamily="18" charset="0"/>
                          <a:cs typeface="Cambria Math" panose="02040503050406030204" pitchFamily="18" charset="0"/>
                        </a:rPr>
                        <m:t>duty</m:t>
                      </m:r>
                      <m:r>
                        <a:rPr lang="en-US" altLang="pt-BR" sz="2400">
                          <a:latin typeface="Cambria Math" panose="02040503050406030204" pitchFamily="18" charset="0"/>
                          <a:cs typeface="Cambria Math" panose="02040503050406030204" pitchFamily="18" charset="0"/>
                        </a:rPr>
                        <m:t> </m:t>
                      </m:r>
                      <m:r>
                        <m:rPr>
                          <m:sty m:val="p"/>
                        </m:rPr>
                        <a:rPr lang="en-US" altLang="pt-BR" sz="2400">
                          <a:latin typeface="Cambria Math" panose="02040503050406030204" pitchFamily="18" charset="0"/>
                          <a:cs typeface="Cambria Math" panose="02040503050406030204" pitchFamily="18" charset="0"/>
                        </a:rPr>
                        <m:t>cicle</m:t>
                      </m:r>
                      <m:r>
                        <a:rPr lang="en-US" altLang="pt-BR" sz="2400">
                          <a:latin typeface="Cambria Math" panose="02040503050406030204" pitchFamily="18" charset="0"/>
                          <a:cs typeface="Cambria Math" panose="02040503050406030204" pitchFamily="18" charset="0"/>
                        </a:rPr>
                        <m:t> </m:t>
                      </m:r>
                      <m:r>
                        <a:rPr lang="en-US" altLang="pt-BR" sz="2400">
                          <a:latin typeface="Cambria Math" panose="02040503050406030204" pitchFamily="18" charset="0"/>
                          <a:cs typeface="Cambria Math" panose="02040503050406030204" pitchFamily="18" charset="0"/>
                        </a:rPr>
                        <m:t>=</m:t>
                      </m:r>
                      <m:f>
                        <m:fPr>
                          <m:ctrlPr>
                            <a:rPr lang="pt-BR" altLang="en-US"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𝐻</m:t>
                          </m:r>
                          <m:r>
                            <a:rPr lang="pt-BR" altLang="en-US" sz="2400" baseline="30000" dirty="0">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𝐻</m:t>
                          </m:r>
                          <m:r>
                            <a:rPr lang="pt-BR" altLang="en-US" sz="2400" baseline="30000" dirty="0">
                              <a:latin typeface="Cambria Math" panose="02040503050406030204" pitchFamily="18" charset="0"/>
                              <a:cs typeface="Cambria Math" panose="02040503050406030204" pitchFamily="18" charset="0"/>
                            </a:rPr>
                            <m:t> </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8872220" y="4906645"/>
                <a:ext cx="3038475" cy="782320"/>
              </a:xfrm>
              <a:prstGeom prst="rect">
                <a:avLst/>
              </a:prstGeom>
              <a:blipFill rotWithShape="1">
                <a:blip r:embed="rId5"/>
                <a:stretch>
                  <a:fillRect t="-3896"/>
                </a:stretch>
              </a:blipFill>
              <a:ln w="38100">
                <a:noFill/>
              </a:ln>
            </p:spPr>
            <p:txBody>
              <a:bodyPr/>
              <a:lstStyle/>
              <a:p>
                <a:r>
                  <a:rPr lang="pt-BR" altLang="en-US">
                    <a:noFill/>
                  </a:rPr>
                  <a:t> </a:t>
                </a:r>
              </a:p>
            </p:txBody>
          </p:sp>
        </mc:Fallback>
      </mc:AlternateContent>
    </p:spTree>
  </p:cSld>
  <p:clrMapOvr>
    <a:masterClrMapping/>
  </p:clrMapOvr>
</p:sld>
</file>

<file path=ppt/slides/slide1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90940" y="6356350"/>
            <a:ext cx="2743200" cy="365125"/>
          </a:xfrm>
        </p:spPr>
        <p:txBody>
          <a:bodyPr/>
          <a:p>
            <a:fld id="{74F297BB-B745-4CAB-BE1D-CE4C89382949}" type="slidenum">
              <a:rPr lang="pt-BR" smtClean="0"/>
            </a:fld>
            <a:endParaRPr lang="pt-BR"/>
          </a:p>
        </p:txBody>
      </p:sp>
      <p:sp>
        <p:nvSpPr>
          <p:cNvPr id="6" name="Espaço Reservado para Conteúdo 2"/>
          <p:cNvSpPr txBox="1"/>
          <p:nvPr/>
        </p:nvSpPr>
        <p:spPr>
          <a:xfrm>
            <a:off x="237490" y="391795"/>
            <a:ext cx="11955145" cy="21215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 em Anel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Uma configuração simples para gerar um sinal periódico, é um oscilador em anel. Ele é composto por um numero mpar de portas inversoras, conectadas todas juntas. Considere o oscilador em anel formado por cinco inversores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7" name="Grupo 6"/>
          <p:cNvGrpSpPr/>
          <p:nvPr/>
        </p:nvGrpSpPr>
        <p:grpSpPr>
          <a:xfrm>
            <a:off x="2959097" y="3355787"/>
            <a:ext cx="831161" cy="1434624"/>
            <a:chOff x="4265552" y="4921726"/>
            <a:chExt cx="831161" cy="1434624"/>
          </a:xfrm>
        </p:grpSpPr>
        <p:grpSp>
          <p:nvGrpSpPr>
            <p:cNvPr id="8" name="Group 147"/>
            <p:cNvGrpSpPr/>
            <p:nvPr/>
          </p:nvGrpSpPr>
          <p:grpSpPr bwMode="auto">
            <a:xfrm>
              <a:off x="4265552" y="5381242"/>
              <a:ext cx="698942" cy="529611"/>
              <a:chOff x="2804" y="2568"/>
              <a:chExt cx="34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16200000">
            <a:off x="2242776" y="3683281"/>
            <a:ext cx="2785912" cy="1352007"/>
            <a:chOff x="7504" y="6844"/>
            <a:chExt cx="3577" cy="1677"/>
          </a:xfrm>
        </p:grpSpPr>
        <p:grpSp>
          <p:nvGrpSpPr>
            <p:cNvPr id="18"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2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3800392" y="50384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8"/>
          <p:cNvCxnSpPr/>
          <p:nvPr/>
        </p:nvCxnSpPr>
        <p:spPr>
          <a:xfrm flipH="1" flipV="1">
            <a:off x="3721652" y="52505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4"/>
          <p:cNvCxnSpPr/>
          <p:nvPr/>
        </p:nvCxnSpPr>
        <p:spPr>
          <a:xfrm flipH="1" flipV="1">
            <a:off x="3567675" y="57585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178"/>
          <p:cNvCxnSpPr>
            <a:cxnSpLocks noChangeShapeType="1"/>
          </p:cNvCxnSpPr>
          <p:nvPr/>
        </p:nvCxnSpPr>
        <p:spPr bwMode="auto">
          <a:xfrm flipV="1">
            <a:off x="3800392" y="386099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3" name="Conector Reto 7"/>
          <p:cNvCxnSpPr/>
          <p:nvPr/>
        </p:nvCxnSpPr>
        <p:spPr>
          <a:xfrm>
            <a:off x="2953484" y="407382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Elipse 33"/>
          <p:cNvSpPr/>
          <p:nvPr/>
        </p:nvSpPr>
        <p:spPr>
          <a:xfrm>
            <a:off x="3184215" y="40148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0" name="Elipse 109"/>
          <p:cNvSpPr/>
          <p:nvPr/>
        </p:nvSpPr>
        <p:spPr>
          <a:xfrm>
            <a:off x="3625494" y="452533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2900959" y="45221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5" name="Grupo 34"/>
          <p:cNvGrpSpPr/>
          <p:nvPr/>
        </p:nvGrpSpPr>
        <p:grpSpPr>
          <a:xfrm>
            <a:off x="4114162" y="3362772"/>
            <a:ext cx="831161" cy="1434624"/>
            <a:chOff x="4265552" y="4921726"/>
            <a:chExt cx="831161" cy="1434624"/>
          </a:xfrm>
        </p:grpSpPr>
        <p:grpSp>
          <p:nvGrpSpPr>
            <p:cNvPr id="36" name="Group 147"/>
            <p:cNvGrpSpPr/>
            <p:nvPr/>
          </p:nvGrpSpPr>
          <p:grpSpPr bwMode="auto">
            <a:xfrm>
              <a:off x="4265552" y="5381242"/>
              <a:ext cx="698942" cy="529611"/>
              <a:chOff x="2804" y="2568"/>
              <a:chExt cx="34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6200000">
            <a:off x="3397841" y="3690266"/>
            <a:ext cx="2785912" cy="1352007"/>
            <a:chOff x="7504" y="6844"/>
            <a:chExt cx="3577" cy="1677"/>
          </a:xfrm>
        </p:grpSpPr>
        <p:grpSp>
          <p:nvGrpSpPr>
            <p:cNvPr id="48" name="Group 147"/>
            <p:cNvGrpSpPr/>
            <p:nvPr/>
          </p:nvGrpSpPr>
          <p:grpSpPr bwMode="auto">
            <a:xfrm rot="5400000">
              <a:off x="7983" y="6938"/>
              <a:ext cx="867" cy="680"/>
              <a:chOff x="2804" y="2568"/>
              <a:chExt cx="347" cy="272"/>
            </a:xfrm>
          </p:grpSpPr>
          <p:sp>
            <p:nvSpPr>
              <p:cNvPr id="4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56"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5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5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0" name="Straight Connector 178"/>
          <p:cNvCxnSpPr>
            <a:cxnSpLocks noChangeShapeType="1"/>
          </p:cNvCxnSpPr>
          <p:nvPr/>
        </p:nvCxnSpPr>
        <p:spPr bwMode="auto">
          <a:xfrm flipV="1">
            <a:off x="4955457" y="504542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1" name="Conector Reto 8"/>
          <p:cNvCxnSpPr/>
          <p:nvPr/>
        </p:nvCxnSpPr>
        <p:spPr>
          <a:xfrm flipH="1" flipV="1">
            <a:off x="4876717" y="52575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4"/>
          <p:cNvCxnSpPr/>
          <p:nvPr/>
        </p:nvCxnSpPr>
        <p:spPr>
          <a:xfrm flipH="1" flipV="1">
            <a:off x="4722740" y="57655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178"/>
          <p:cNvCxnSpPr>
            <a:cxnSpLocks noChangeShapeType="1"/>
          </p:cNvCxnSpPr>
          <p:nvPr/>
        </p:nvCxnSpPr>
        <p:spPr bwMode="auto">
          <a:xfrm flipV="1">
            <a:off x="4955457" y="386797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64" name="Conector Reto 7"/>
          <p:cNvCxnSpPr/>
          <p:nvPr/>
        </p:nvCxnSpPr>
        <p:spPr>
          <a:xfrm>
            <a:off x="4108549" y="408080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4339280" y="402186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6" name="Elipse 65"/>
          <p:cNvSpPr/>
          <p:nvPr/>
        </p:nvSpPr>
        <p:spPr>
          <a:xfrm>
            <a:off x="4780559" y="453232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7" name="Elipse 66"/>
          <p:cNvSpPr/>
          <p:nvPr/>
        </p:nvSpPr>
        <p:spPr>
          <a:xfrm>
            <a:off x="4056024" y="452914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68" name="Grupo 67"/>
          <p:cNvGrpSpPr/>
          <p:nvPr/>
        </p:nvGrpSpPr>
        <p:grpSpPr>
          <a:xfrm>
            <a:off x="5342252" y="3369757"/>
            <a:ext cx="831161" cy="1434624"/>
            <a:chOff x="4265552" y="4921726"/>
            <a:chExt cx="831161" cy="1434624"/>
          </a:xfrm>
        </p:grpSpPr>
        <p:grpSp>
          <p:nvGrpSpPr>
            <p:cNvPr id="69" name="Group 147"/>
            <p:cNvGrpSpPr/>
            <p:nvPr/>
          </p:nvGrpSpPr>
          <p:grpSpPr bwMode="auto">
            <a:xfrm>
              <a:off x="4265552" y="5381242"/>
              <a:ext cx="698942" cy="529611"/>
              <a:chOff x="2804" y="2568"/>
              <a:chExt cx="347" cy="272"/>
            </a:xfrm>
          </p:grpSpPr>
          <p:sp>
            <p:nvSpPr>
              <p:cNvPr id="7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5"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7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79" name="Grupo 78"/>
          <p:cNvGrpSpPr/>
          <p:nvPr/>
        </p:nvGrpSpPr>
        <p:grpSpPr>
          <a:xfrm rot="16200000">
            <a:off x="4625931" y="3697251"/>
            <a:ext cx="2785912" cy="1352007"/>
            <a:chOff x="7504" y="6844"/>
            <a:chExt cx="3577" cy="1677"/>
          </a:xfrm>
        </p:grpSpPr>
        <p:grpSp>
          <p:nvGrpSpPr>
            <p:cNvPr id="80" name="Group 147"/>
            <p:cNvGrpSpPr/>
            <p:nvPr/>
          </p:nvGrpSpPr>
          <p:grpSpPr bwMode="auto">
            <a:xfrm rot="5400000">
              <a:off x="7983" y="6938"/>
              <a:ext cx="867" cy="680"/>
              <a:chOff x="2804" y="2568"/>
              <a:chExt cx="34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6"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87"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8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9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1" name="Straight Connector 178"/>
          <p:cNvCxnSpPr>
            <a:cxnSpLocks noChangeShapeType="1"/>
          </p:cNvCxnSpPr>
          <p:nvPr/>
        </p:nvCxnSpPr>
        <p:spPr bwMode="auto">
          <a:xfrm flipV="1">
            <a:off x="6183547" y="505241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2" name="Conector Reto 8"/>
          <p:cNvCxnSpPr/>
          <p:nvPr/>
        </p:nvCxnSpPr>
        <p:spPr>
          <a:xfrm flipH="1" flipV="1">
            <a:off x="6104807" y="5264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4"/>
          <p:cNvCxnSpPr/>
          <p:nvPr/>
        </p:nvCxnSpPr>
        <p:spPr>
          <a:xfrm flipH="1" flipV="1">
            <a:off x="5950830" y="5772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178"/>
          <p:cNvCxnSpPr>
            <a:cxnSpLocks noChangeShapeType="1"/>
          </p:cNvCxnSpPr>
          <p:nvPr/>
        </p:nvCxnSpPr>
        <p:spPr bwMode="auto">
          <a:xfrm flipV="1">
            <a:off x="6183547" y="38749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95" name="Conector Reto 7"/>
          <p:cNvCxnSpPr/>
          <p:nvPr/>
        </p:nvCxnSpPr>
        <p:spPr>
          <a:xfrm>
            <a:off x="5336639" y="408779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Elipse 96"/>
          <p:cNvSpPr/>
          <p:nvPr/>
        </p:nvSpPr>
        <p:spPr>
          <a:xfrm>
            <a:off x="5567370" y="402884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Elipse 97"/>
          <p:cNvSpPr/>
          <p:nvPr/>
        </p:nvSpPr>
        <p:spPr>
          <a:xfrm>
            <a:off x="6008649" y="453930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9" name="Elipse 98"/>
          <p:cNvSpPr/>
          <p:nvPr/>
        </p:nvSpPr>
        <p:spPr>
          <a:xfrm>
            <a:off x="5284114" y="453613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00" name="Grupo 99"/>
          <p:cNvGrpSpPr/>
          <p:nvPr/>
        </p:nvGrpSpPr>
        <p:grpSpPr>
          <a:xfrm>
            <a:off x="6469377" y="3376742"/>
            <a:ext cx="831161" cy="1434624"/>
            <a:chOff x="4265552" y="4921726"/>
            <a:chExt cx="831161" cy="1434624"/>
          </a:xfrm>
        </p:grpSpPr>
        <p:grpSp>
          <p:nvGrpSpPr>
            <p:cNvPr id="101" name="Group 147"/>
            <p:cNvGrpSpPr/>
            <p:nvPr/>
          </p:nvGrpSpPr>
          <p:grpSpPr bwMode="auto">
            <a:xfrm>
              <a:off x="4265552" y="5381242"/>
              <a:ext cx="698942" cy="529611"/>
              <a:chOff x="2804" y="2568"/>
              <a:chExt cx="34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7"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11" name="Grupo 110"/>
          <p:cNvGrpSpPr/>
          <p:nvPr/>
        </p:nvGrpSpPr>
        <p:grpSpPr>
          <a:xfrm rot="16200000">
            <a:off x="5753056" y="3704236"/>
            <a:ext cx="2785912" cy="1352007"/>
            <a:chOff x="7504" y="6844"/>
            <a:chExt cx="3577" cy="1677"/>
          </a:xfrm>
        </p:grpSpPr>
        <p:grpSp>
          <p:nvGrpSpPr>
            <p:cNvPr id="112" name="Group 147"/>
            <p:cNvGrpSpPr/>
            <p:nvPr/>
          </p:nvGrpSpPr>
          <p:grpSpPr bwMode="auto">
            <a:xfrm rot="5400000">
              <a:off x="7983" y="6938"/>
              <a:ext cx="867" cy="680"/>
              <a:chOff x="2804" y="2568"/>
              <a:chExt cx="347" cy="272"/>
            </a:xfrm>
          </p:grpSpPr>
          <p:sp>
            <p:nvSpPr>
              <p:cNvPr id="1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8"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19"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23" name="Straight Connector 178"/>
          <p:cNvCxnSpPr>
            <a:cxnSpLocks noChangeShapeType="1"/>
          </p:cNvCxnSpPr>
          <p:nvPr/>
        </p:nvCxnSpPr>
        <p:spPr bwMode="auto">
          <a:xfrm flipV="1">
            <a:off x="7310672" y="505939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4" name="Conector Reto 8"/>
          <p:cNvCxnSpPr/>
          <p:nvPr/>
        </p:nvCxnSpPr>
        <p:spPr>
          <a:xfrm flipH="1" flipV="1">
            <a:off x="7231932" y="52714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
          <p:cNvCxnSpPr/>
          <p:nvPr/>
        </p:nvCxnSpPr>
        <p:spPr>
          <a:xfrm flipH="1" flipV="1">
            <a:off x="7077955" y="57794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78"/>
          <p:cNvCxnSpPr>
            <a:cxnSpLocks noChangeShapeType="1"/>
          </p:cNvCxnSpPr>
          <p:nvPr/>
        </p:nvCxnSpPr>
        <p:spPr bwMode="auto">
          <a:xfrm flipV="1">
            <a:off x="7310672" y="388194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27" name="Conector Reto 7"/>
          <p:cNvCxnSpPr/>
          <p:nvPr/>
        </p:nvCxnSpPr>
        <p:spPr>
          <a:xfrm>
            <a:off x="6463764" y="409477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Elipse 127"/>
          <p:cNvSpPr/>
          <p:nvPr/>
        </p:nvSpPr>
        <p:spPr>
          <a:xfrm>
            <a:off x="6694495" y="403583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9" name="Elipse 128"/>
          <p:cNvSpPr/>
          <p:nvPr/>
        </p:nvSpPr>
        <p:spPr>
          <a:xfrm>
            <a:off x="7135774" y="454629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0" name="Elipse 129"/>
          <p:cNvSpPr/>
          <p:nvPr/>
        </p:nvSpPr>
        <p:spPr>
          <a:xfrm>
            <a:off x="6411239" y="454311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55" name="Grupo 154"/>
          <p:cNvGrpSpPr/>
          <p:nvPr/>
        </p:nvGrpSpPr>
        <p:grpSpPr>
          <a:xfrm>
            <a:off x="7697467" y="3383727"/>
            <a:ext cx="831161" cy="1434624"/>
            <a:chOff x="4265552" y="4921726"/>
            <a:chExt cx="831161" cy="1434624"/>
          </a:xfrm>
        </p:grpSpPr>
        <p:grpSp>
          <p:nvGrpSpPr>
            <p:cNvPr id="156" name="Group 147"/>
            <p:cNvGrpSpPr/>
            <p:nvPr/>
          </p:nvGrpSpPr>
          <p:grpSpPr bwMode="auto">
            <a:xfrm>
              <a:off x="4265552" y="5381242"/>
              <a:ext cx="698942" cy="529611"/>
              <a:chOff x="2804" y="2568"/>
              <a:chExt cx="347" cy="272"/>
            </a:xfrm>
          </p:grpSpPr>
          <p:sp>
            <p:nvSpPr>
              <p:cNvPr id="1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6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5" name="Grupo 164"/>
          <p:cNvGrpSpPr/>
          <p:nvPr/>
        </p:nvGrpSpPr>
        <p:grpSpPr>
          <a:xfrm rot="16200000">
            <a:off x="6981146" y="3711221"/>
            <a:ext cx="2785912" cy="1352007"/>
            <a:chOff x="7504" y="6844"/>
            <a:chExt cx="3577" cy="1677"/>
          </a:xfrm>
        </p:grpSpPr>
        <p:grpSp>
          <p:nvGrpSpPr>
            <p:cNvPr id="166" name="Group 147"/>
            <p:cNvGrpSpPr/>
            <p:nvPr/>
          </p:nvGrpSpPr>
          <p:grpSpPr bwMode="auto">
            <a:xfrm rot="5400000">
              <a:off x="7983" y="6938"/>
              <a:ext cx="867" cy="680"/>
              <a:chOff x="2804" y="2568"/>
              <a:chExt cx="347" cy="272"/>
            </a:xfrm>
          </p:grpSpPr>
          <p:sp>
            <p:nvSpPr>
              <p:cNvPr id="16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2"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3"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7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77" name="Straight Connector 178"/>
          <p:cNvCxnSpPr>
            <a:cxnSpLocks noChangeShapeType="1"/>
          </p:cNvCxnSpPr>
          <p:nvPr/>
        </p:nvCxnSpPr>
        <p:spPr bwMode="auto">
          <a:xfrm flipV="1">
            <a:off x="8538762" y="50663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78" name="Conector Reto 8"/>
          <p:cNvCxnSpPr/>
          <p:nvPr/>
        </p:nvCxnSpPr>
        <p:spPr>
          <a:xfrm flipH="1" flipV="1">
            <a:off x="8460022" y="52784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4"/>
          <p:cNvCxnSpPr/>
          <p:nvPr/>
        </p:nvCxnSpPr>
        <p:spPr>
          <a:xfrm flipH="1" flipV="1">
            <a:off x="8306045" y="57864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8"/>
          <p:cNvCxnSpPr>
            <a:cxnSpLocks noChangeShapeType="1"/>
          </p:cNvCxnSpPr>
          <p:nvPr/>
        </p:nvCxnSpPr>
        <p:spPr bwMode="auto">
          <a:xfrm flipV="1">
            <a:off x="8538762" y="388893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81" name="Conector Reto 7"/>
          <p:cNvCxnSpPr/>
          <p:nvPr/>
        </p:nvCxnSpPr>
        <p:spPr>
          <a:xfrm>
            <a:off x="7691854" y="410176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Elipse 181"/>
          <p:cNvSpPr/>
          <p:nvPr/>
        </p:nvSpPr>
        <p:spPr>
          <a:xfrm>
            <a:off x="7922585" y="404281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3" name="Elipse 182"/>
          <p:cNvSpPr/>
          <p:nvPr/>
        </p:nvSpPr>
        <p:spPr>
          <a:xfrm>
            <a:off x="8363864" y="455327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4" name="Elipse 183"/>
          <p:cNvSpPr/>
          <p:nvPr/>
        </p:nvSpPr>
        <p:spPr>
          <a:xfrm>
            <a:off x="7639329" y="455010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87" name="Straight Connector 178"/>
          <p:cNvCxnSpPr>
            <a:cxnSpLocks noChangeShapeType="1"/>
          </p:cNvCxnSpPr>
          <p:nvPr/>
        </p:nvCxnSpPr>
        <p:spPr bwMode="auto">
          <a:xfrm rot="16200000" flipV="1">
            <a:off x="3898282" y="4344808"/>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8" name="Straight Connector 178"/>
          <p:cNvCxnSpPr>
            <a:cxnSpLocks noChangeShapeType="1"/>
          </p:cNvCxnSpPr>
          <p:nvPr/>
        </p:nvCxnSpPr>
        <p:spPr bwMode="auto">
          <a:xfrm rot="16200000" flipV="1">
            <a:off x="5087002" y="436195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9" name="Straight Connector 178"/>
          <p:cNvCxnSpPr>
            <a:cxnSpLocks noChangeShapeType="1"/>
          </p:cNvCxnSpPr>
          <p:nvPr/>
        </p:nvCxnSpPr>
        <p:spPr bwMode="auto">
          <a:xfrm rot="16200000" flipV="1">
            <a:off x="6260482" y="4354968"/>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0" name="Straight Connector 178"/>
          <p:cNvCxnSpPr>
            <a:cxnSpLocks noChangeShapeType="1"/>
          </p:cNvCxnSpPr>
          <p:nvPr/>
        </p:nvCxnSpPr>
        <p:spPr bwMode="auto">
          <a:xfrm rot="16200000" flipV="1">
            <a:off x="7410467" y="4365128"/>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1" name="Straight Connector 178"/>
          <p:cNvCxnSpPr>
            <a:cxnSpLocks noChangeShapeType="1"/>
          </p:cNvCxnSpPr>
          <p:nvPr/>
        </p:nvCxnSpPr>
        <p:spPr bwMode="auto">
          <a:xfrm rot="16200000" flipV="1">
            <a:off x="8781012" y="4205528"/>
            <a:ext cx="0" cy="75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2" name="Straight Connector 178"/>
          <p:cNvCxnSpPr>
            <a:cxnSpLocks noChangeShapeType="1"/>
          </p:cNvCxnSpPr>
          <p:nvPr/>
        </p:nvCxnSpPr>
        <p:spPr bwMode="auto">
          <a:xfrm rot="16200000" flipV="1">
            <a:off x="2724802" y="4332108"/>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3" name="Straight Connector 178"/>
          <p:cNvCxnSpPr>
            <a:cxnSpLocks noChangeShapeType="1"/>
          </p:cNvCxnSpPr>
          <p:nvPr/>
        </p:nvCxnSpPr>
        <p:spPr bwMode="auto">
          <a:xfrm rot="16200000" flipV="1">
            <a:off x="5689227" y="2794528"/>
            <a:ext cx="0" cy="637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4" name="Conector Reto 7"/>
          <p:cNvCxnSpPr/>
          <p:nvPr/>
        </p:nvCxnSpPr>
        <p:spPr>
          <a:xfrm rot="21600000">
            <a:off x="8851032" y="4580890"/>
            <a:ext cx="0" cy="140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7"/>
          <p:cNvCxnSpPr/>
          <p:nvPr/>
        </p:nvCxnSpPr>
        <p:spPr>
          <a:xfrm rot="21600000">
            <a:off x="2502937" y="4560570"/>
            <a:ext cx="0" cy="144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90940" y="6356350"/>
            <a:ext cx="2743200" cy="365125"/>
          </a:xfrm>
        </p:spPr>
        <p:txBody>
          <a:bodyPr/>
          <a:p>
            <a:fld id="{74F297BB-B745-4CAB-BE1D-CE4C89382949}" type="slidenum">
              <a:rPr lang="pt-BR" smtClean="0"/>
            </a:fld>
            <a:endParaRPr lang="pt-BR"/>
          </a:p>
        </p:txBody>
      </p:sp>
      <p:sp>
        <p:nvSpPr>
          <p:cNvPr id="6" name="Espaço Reservado para Conteúdo 2"/>
          <p:cNvSpPr txBox="1"/>
          <p:nvPr/>
        </p:nvSpPr>
        <p:spPr>
          <a:xfrm>
            <a:off x="359410" y="391795"/>
            <a:ext cx="11552555" cy="21215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 em Anel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Caso os inversores tenham, na região de transição, um ganho razoavelmente grande, não haverá nenhum ponto estável em que o circuito possa ficar. As entradas/saídas dos inversores ficarão oscilando </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7" name="Grupo 6"/>
          <p:cNvGrpSpPr/>
          <p:nvPr/>
        </p:nvGrpSpPr>
        <p:grpSpPr>
          <a:xfrm>
            <a:off x="2925442" y="2760792"/>
            <a:ext cx="831161" cy="1434624"/>
            <a:chOff x="4265552" y="4921726"/>
            <a:chExt cx="831161" cy="1434624"/>
          </a:xfrm>
        </p:grpSpPr>
        <p:grpSp>
          <p:nvGrpSpPr>
            <p:cNvPr id="8" name="Group 147"/>
            <p:cNvGrpSpPr/>
            <p:nvPr/>
          </p:nvGrpSpPr>
          <p:grpSpPr bwMode="auto">
            <a:xfrm>
              <a:off x="4265552" y="5381242"/>
              <a:ext cx="698942" cy="529611"/>
              <a:chOff x="2804" y="2568"/>
              <a:chExt cx="34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16200000">
            <a:off x="2209121" y="3088286"/>
            <a:ext cx="2785912" cy="1352007"/>
            <a:chOff x="7504" y="6844"/>
            <a:chExt cx="3577" cy="1677"/>
          </a:xfrm>
        </p:grpSpPr>
        <p:grpSp>
          <p:nvGrpSpPr>
            <p:cNvPr id="18"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2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3766737" y="444344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8"/>
          <p:cNvCxnSpPr/>
          <p:nvPr/>
        </p:nvCxnSpPr>
        <p:spPr>
          <a:xfrm flipH="1" flipV="1">
            <a:off x="3687997" y="46555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4"/>
          <p:cNvCxnSpPr/>
          <p:nvPr/>
        </p:nvCxnSpPr>
        <p:spPr>
          <a:xfrm flipH="1" flipV="1">
            <a:off x="3534020" y="51635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178"/>
          <p:cNvCxnSpPr>
            <a:cxnSpLocks noChangeShapeType="1"/>
          </p:cNvCxnSpPr>
          <p:nvPr/>
        </p:nvCxnSpPr>
        <p:spPr bwMode="auto">
          <a:xfrm flipV="1">
            <a:off x="3766737" y="32659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3" name="Conector Reto 7"/>
          <p:cNvCxnSpPr/>
          <p:nvPr/>
        </p:nvCxnSpPr>
        <p:spPr>
          <a:xfrm>
            <a:off x="2919829" y="347882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Elipse 33"/>
          <p:cNvSpPr/>
          <p:nvPr/>
        </p:nvSpPr>
        <p:spPr>
          <a:xfrm>
            <a:off x="3150560" y="34198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0" name="Elipse 109"/>
          <p:cNvSpPr/>
          <p:nvPr/>
        </p:nvSpPr>
        <p:spPr>
          <a:xfrm>
            <a:off x="3591839" y="393034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2867304" y="392716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5" name="Grupo 34"/>
          <p:cNvGrpSpPr/>
          <p:nvPr/>
        </p:nvGrpSpPr>
        <p:grpSpPr>
          <a:xfrm>
            <a:off x="4080507" y="2767777"/>
            <a:ext cx="831161" cy="1434624"/>
            <a:chOff x="4265552" y="4921726"/>
            <a:chExt cx="831161" cy="1434624"/>
          </a:xfrm>
        </p:grpSpPr>
        <p:grpSp>
          <p:nvGrpSpPr>
            <p:cNvPr id="36" name="Group 147"/>
            <p:cNvGrpSpPr/>
            <p:nvPr/>
          </p:nvGrpSpPr>
          <p:grpSpPr bwMode="auto">
            <a:xfrm>
              <a:off x="4265552" y="5381242"/>
              <a:ext cx="698942" cy="529611"/>
              <a:chOff x="2804" y="2568"/>
              <a:chExt cx="34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6200000">
            <a:off x="3364186" y="3095271"/>
            <a:ext cx="2785912" cy="1352007"/>
            <a:chOff x="7504" y="6844"/>
            <a:chExt cx="3577" cy="1677"/>
          </a:xfrm>
        </p:grpSpPr>
        <p:grpSp>
          <p:nvGrpSpPr>
            <p:cNvPr id="48" name="Group 147"/>
            <p:cNvGrpSpPr/>
            <p:nvPr/>
          </p:nvGrpSpPr>
          <p:grpSpPr bwMode="auto">
            <a:xfrm rot="5400000">
              <a:off x="7983" y="6938"/>
              <a:ext cx="867" cy="680"/>
              <a:chOff x="2804" y="2568"/>
              <a:chExt cx="347" cy="272"/>
            </a:xfrm>
          </p:grpSpPr>
          <p:sp>
            <p:nvSpPr>
              <p:cNvPr id="4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56"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5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5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0" name="Straight Connector 178"/>
          <p:cNvCxnSpPr>
            <a:cxnSpLocks noChangeShapeType="1"/>
          </p:cNvCxnSpPr>
          <p:nvPr/>
        </p:nvCxnSpPr>
        <p:spPr bwMode="auto">
          <a:xfrm flipV="1">
            <a:off x="4921802" y="445043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1" name="Conector Reto 8"/>
          <p:cNvCxnSpPr/>
          <p:nvPr/>
        </p:nvCxnSpPr>
        <p:spPr>
          <a:xfrm flipH="1" flipV="1">
            <a:off x="4843062" y="46625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4"/>
          <p:cNvCxnSpPr/>
          <p:nvPr/>
        </p:nvCxnSpPr>
        <p:spPr>
          <a:xfrm flipH="1" flipV="1">
            <a:off x="4689085" y="51705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178"/>
          <p:cNvCxnSpPr>
            <a:cxnSpLocks noChangeShapeType="1"/>
          </p:cNvCxnSpPr>
          <p:nvPr/>
        </p:nvCxnSpPr>
        <p:spPr bwMode="auto">
          <a:xfrm flipV="1">
            <a:off x="4921802" y="327298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64" name="Conector Reto 7"/>
          <p:cNvCxnSpPr/>
          <p:nvPr/>
        </p:nvCxnSpPr>
        <p:spPr>
          <a:xfrm>
            <a:off x="4074894" y="348581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4305625" y="342686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6" name="Elipse 65"/>
          <p:cNvSpPr/>
          <p:nvPr/>
        </p:nvSpPr>
        <p:spPr>
          <a:xfrm>
            <a:off x="4746904" y="393732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7" name="Elipse 66"/>
          <p:cNvSpPr/>
          <p:nvPr/>
        </p:nvSpPr>
        <p:spPr>
          <a:xfrm>
            <a:off x="4022369" y="393415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68" name="Grupo 67"/>
          <p:cNvGrpSpPr/>
          <p:nvPr/>
        </p:nvGrpSpPr>
        <p:grpSpPr>
          <a:xfrm>
            <a:off x="5308597" y="2774762"/>
            <a:ext cx="831161" cy="1434624"/>
            <a:chOff x="4265552" y="4921726"/>
            <a:chExt cx="831161" cy="1434624"/>
          </a:xfrm>
        </p:grpSpPr>
        <p:grpSp>
          <p:nvGrpSpPr>
            <p:cNvPr id="69" name="Group 147"/>
            <p:cNvGrpSpPr/>
            <p:nvPr/>
          </p:nvGrpSpPr>
          <p:grpSpPr bwMode="auto">
            <a:xfrm>
              <a:off x="4265552" y="5381242"/>
              <a:ext cx="698942" cy="529611"/>
              <a:chOff x="2804" y="2568"/>
              <a:chExt cx="347" cy="272"/>
            </a:xfrm>
          </p:grpSpPr>
          <p:sp>
            <p:nvSpPr>
              <p:cNvPr id="7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5"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7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79" name="Grupo 78"/>
          <p:cNvGrpSpPr/>
          <p:nvPr/>
        </p:nvGrpSpPr>
        <p:grpSpPr>
          <a:xfrm rot="16200000">
            <a:off x="4592276" y="3102256"/>
            <a:ext cx="2785912" cy="1352007"/>
            <a:chOff x="7504" y="6844"/>
            <a:chExt cx="3577" cy="1677"/>
          </a:xfrm>
        </p:grpSpPr>
        <p:grpSp>
          <p:nvGrpSpPr>
            <p:cNvPr id="80" name="Group 147"/>
            <p:cNvGrpSpPr/>
            <p:nvPr/>
          </p:nvGrpSpPr>
          <p:grpSpPr bwMode="auto">
            <a:xfrm rot="5400000">
              <a:off x="7983" y="6938"/>
              <a:ext cx="867" cy="680"/>
              <a:chOff x="2804" y="2568"/>
              <a:chExt cx="34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6"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87"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8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9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1" name="Straight Connector 178"/>
          <p:cNvCxnSpPr>
            <a:cxnSpLocks noChangeShapeType="1"/>
          </p:cNvCxnSpPr>
          <p:nvPr/>
        </p:nvCxnSpPr>
        <p:spPr bwMode="auto">
          <a:xfrm flipV="1">
            <a:off x="6149892" y="445741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2" name="Conector Reto 8"/>
          <p:cNvCxnSpPr/>
          <p:nvPr/>
        </p:nvCxnSpPr>
        <p:spPr>
          <a:xfrm flipH="1" flipV="1">
            <a:off x="6071152" y="46695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4"/>
          <p:cNvCxnSpPr/>
          <p:nvPr/>
        </p:nvCxnSpPr>
        <p:spPr>
          <a:xfrm flipH="1" flipV="1">
            <a:off x="5917175" y="51775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178"/>
          <p:cNvCxnSpPr>
            <a:cxnSpLocks noChangeShapeType="1"/>
          </p:cNvCxnSpPr>
          <p:nvPr/>
        </p:nvCxnSpPr>
        <p:spPr bwMode="auto">
          <a:xfrm flipV="1">
            <a:off x="6149892" y="327996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95" name="Conector Reto 7"/>
          <p:cNvCxnSpPr/>
          <p:nvPr/>
        </p:nvCxnSpPr>
        <p:spPr>
          <a:xfrm>
            <a:off x="5302984" y="349279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Elipse 96"/>
          <p:cNvSpPr/>
          <p:nvPr/>
        </p:nvSpPr>
        <p:spPr>
          <a:xfrm>
            <a:off x="5533715" y="343385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Elipse 97"/>
          <p:cNvSpPr/>
          <p:nvPr/>
        </p:nvSpPr>
        <p:spPr>
          <a:xfrm>
            <a:off x="5974994" y="394431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9" name="Elipse 98"/>
          <p:cNvSpPr/>
          <p:nvPr/>
        </p:nvSpPr>
        <p:spPr>
          <a:xfrm>
            <a:off x="5250459" y="394113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00" name="Grupo 99"/>
          <p:cNvGrpSpPr/>
          <p:nvPr/>
        </p:nvGrpSpPr>
        <p:grpSpPr>
          <a:xfrm>
            <a:off x="6435722" y="2781747"/>
            <a:ext cx="831161" cy="1434624"/>
            <a:chOff x="4265552" y="4921726"/>
            <a:chExt cx="831161" cy="1434624"/>
          </a:xfrm>
        </p:grpSpPr>
        <p:grpSp>
          <p:nvGrpSpPr>
            <p:cNvPr id="101" name="Group 147"/>
            <p:cNvGrpSpPr/>
            <p:nvPr/>
          </p:nvGrpSpPr>
          <p:grpSpPr bwMode="auto">
            <a:xfrm>
              <a:off x="4265552" y="5381242"/>
              <a:ext cx="698942" cy="529611"/>
              <a:chOff x="2804" y="2568"/>
              <a:chExt cx="34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7"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11" name="Grupo 110"/>
          <p:cNvGrpSpPr/>
          <p:nvPr/>
        </p:nvGrpSpPr>
        <p:grpSpPr>
          <a:xfrm rot="16200000">
            <a:off x="5719401" y="3109241"/>
            <a:ext cx="2785912" cy="1352007"/>
            <a:chOff x="7504" y="6844"/>
            <a:chExt cx="3577" cy="1677"/>
          </a:xfrm>
        </p:grpSpPr>
        <p:grpSp>
          <p:nvGrpSpPr>
            <p:cNvPr id="112" name="Group 147"/>
            <p:cNvGrpSpPr/>
            <p:nvPr/>
          </p:nvGrpSpPr>
          <p:grpSpPr bwMode="auto">
            <a:xfrm rot="5400000">
              <a:off x="7983" y="6938"/>
              <a:ext cx="867" cy="680"/>
              <a:chOff x="2804" y="2568"/>
              <a:chExt cx="347" cy="272"/>
            </a:xfrm>
          </p:grpSpPr>
          <p:sp>
            <p:nvSpPr>
              <p:cNvPr id="1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8"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19"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23" name="Straight Connector 178"/>
          <p:cNvCxnSpPr>
            <a:cxnSpLocks noChangeShapeType="1"/>
          </p:cNvCxnSpPr>
          <p:nvPr/>
        </p:nvCxnSpPr>
        <p:spPr bwMode="auto">
          <a:xfrm flipV="1">
            <a:off x="7277017" y="446440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4" name="Conector Reto 8"/>
          <p:cNvCxnSpPr/>
          <p:nvPr/>
        </p:nvCxnSpPr>
        <p:spPr>
          <a:xfrm flipH="1" flipV="1">
            <a:off x="7198277" y="46764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
          <p:cNvCxnSpPr/>
          <p:nvPr/>
        </p:nvCxnSpPr>
        <p:spPr>
          <a:xfrm flipH="1" flipV="1">
            <a:off x="7044300" y="51844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78"/>
          <p:cNvCxnSpPr>
            <a:cxnSpLocks noChangeShapeType="1"/>
          </p:cNvCxnSpPr>
          <p:nvPr/>
        </p:nvCxnSpPr>
        <p:spPr bwMode="auto">
          <a:xfrm flipV="1">
            <a:off x="7277017" y="328695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27" name="Conector Reto 7"/>
          <p:cNvCxnSpPr/>
          <p:nvPr/>
        </p:nvCxnSpPr>
        <p:spPr>
          <a:xfrm>
            <a:off x="6430109" y="349978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Elipse 127"/>
          <p:cNvSpPr/>
          <p:nvPr/>
        </p:nvSpPr>
        <p:spPr>
          <a:xfrm>
            <a:off x="6660840" y="344083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9" name="Elipse 128"/>
          <p:cNvSpPr/>
          <p:nvPr/>
        </p:nvSpPr>
        <p:spPr>
          <a:xfrm>
            <a:off x="7102119" y="395129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0" name="Elipse 129"/>
          <p:cNvSpPr/>
          <p:nvPr/>
        </p:nvSpPr>
        <p:spPr>
          <a:xfrm>
            <a:off x="6377584" y="394812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55" name="Grupo 154"/>
          <p:cNvGrpSpPr/>
          <p:nvPr/>
        </p:nvGrpSpPr>
        <p:grpSpPr>
          <a:xfrm>
            <a:off x="7663812" y="2788732"/>
            <a:ext cx="831161" cy="1434624"/>
            <a:chOff x="4265552" y="4921726"/>
            <a:chExt cx="831161" cy="1434624"/>
          </a:xfrm>
        </p:grpSpPr>
        <p:grpSp>
          <p:nvGrpSpPr>
            <p:cNvPr id="156" name="Group 147"/>
            <p:cNvGrpSpPr/>
            <p:nvPr/>
          </p:nvGrpSpPr>
          <p:grpSpPr bwMode="auto">
            <a:xfrm>
              <a:off x="4265552" y="5381242"/>
              <a:ext cx="698942" cy="529611"/>
              <a:chOff x="2804" y="2568"/>
              <a:chExt cx="347" cy="272"/>
            </a:xfrm>
          </p:grpSpPr>
          <p:sp>
            <p:nvSpPr>
              <p:cNvPr id="1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6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5" name="Grupo 164"/>
          <p:cNvGrpSpPr/>
          <p:nvPr/>
        </p:nvGrpSpPr>
        <p:grpSpPr>
          <a:xfrm rot="16200000">
            <a:off x="6947491" y="3116226"/>
            <a:ext cx="2785912" cy="1352007"/>
            <a:chOff x="7504" y="6844"/>
            <a:chExt cx="3577" cy="1677"/>
          </a:xfrm>
        </p:grpSpPr>
        <p:grpSp>
          <p:nvGrpSpPr>
            <p:cNvPr id="166" name="Group 147"/>
            <p:cNvGrpSpPr/>
            <p:nvPr/>
          </p:nvGrpSpPr>
          <p:grpSpPr bwMode="auto">
            <a:xfrm rot="5400000">
              <a:off x="7983" y="6938"/>
              <a:ext cx="867" cy="680"/>
              <a:chOff x="2804" y="2568"/>
              <a:chExt cx="347" cy="272"/>
            </a:xfrm>
          </p:grpSpPr>
          <p:sp>
            <p:nvSpPr>
              <p:cNvPr id="16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2"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3"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7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77" name="Straight Connector 178"/>
          <p:cNvCxnSpPr>
            <a:cxnSpLocks noChangeShapeType="1"/>
          </p:cNvCxnSpPr>
          <p:nvPr/>
        </p:nvCxnSpPr>
        <p:spPr bwMode="auto">
          <a:xfrm flipV="1">
            <a:off x="8505107" y="447138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78" name="Conector Reto 8"/>
          <p:cNvCxnSpPr/>
          <p:nvPr/>
        </p:nvCxnSpPr>
        <p:spPr>
          <a:xfrm flipH="1" flipV="1">
            <a:off x="8426367" y="468347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4"/>
          <p:cNvCxnSpPr/>
          <p:nvPr/>
        </p:nvCxnSpPr>
        <p:spPr>
          <a:xfrm flipH="1" flipV="1">
            <a:off x="8272390" y="519147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8"/>
          <p:cNvCxnSpPr>
            <a:cxnSpLocks noChangeShapeType="1"/>
          </p:cNvCxnSpPr>
          <p:nvPr/>
        </p:nvCxnSpPr>
        <p:spPr bwMode="auto">
          <a:xfrm flipV="1">
            <a:off x="8505107" y="329393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81" name="Conector Reto 7"/>
          <p:cNvCxnSpPr/>
          <p:nvPr/>
        </p:nvCxnSpPr>
        <p:spPr>
          <a:xfrm>
            <a:off x="7658199" y="350676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Elipse 181"/>
          <p:cNvSpPr/>
          <p:nvPr/>
        </p:nvSpPr>
        <p:spPr>
          <a:xfrm>
            <a:off x="7888930" y="344782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3" name="Elipse 182"/>
          <p:cNvSpPr/>
          <p:nvPr/>
        </p:nvSpPr>
        <p:spPr>
          <a:xfrm>
            <a:off x="8330209" y="395828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4" name="Elipse 183"/>
          <p:cNvSpPr/>
          <p:nvPr/>
        </p:nvSpPr>
        <p:spPr>
          <a:xfrm>
            <a:off x="7605674" y="395510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87" name="Straight Connector 178"/>
          <p:cNvCxnSpPr>
            <a:cxnSpLocks noChangeShapeType="1"/>
          </p:cNvCxnSpPr>
          <p:nvPr/>
        </p:nvCxnSpPr>
        <p:spPr bwMode="auto">
          <a:xfrm rot="16200000" flipV="1">
            <a:off x="3864627" y="374981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8" name="Straight Connector 178"/>
          <p:cNvCxnSpPr>
            <a:cxnSpLocks noChangeShapeType="1"/>
          </p:cNvCxnSpPr>
          <p:nvPr/>
        </p:nvCxnSpPr>
        <p:spPr bwMode="auto">
          <a:xfrm rot="16200000" flipV="1">
            <a:off x="5053347" y="3766958"/>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9" name="Straight Connector 178"/>
          <p:cNvCxnSpPr>
            <a:cxnSpLocks noChangeShapeType="1"/>
          </p:cNvCxnSpPr>
          <p:nvPr/>
        </p:nvCxnSpPr>
        <p:spPr bwMode="auto">
          <a:xfrm rot="16200000" flipV="1">
            <a:off x="6226827" y="37599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0" name="Straight Connector 178"/>
          <p:cNvCxnSpPr>
            <a:cxnSpLocks noChangeShapeType="1"/>
          </p:cNvCxnSpPr>
          <p:nvPr/>
        </p:nvCxnSpPr>
        <p:spPr bwMode="auto">
          <a:xfrm rot="16200000" flipV="1">
            <a:off x="7376812" y="377013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1" name="Straight Connector 178"/>
          <p:cNvCxnSpPr>
            <a:cxnSpLocks noChangeShapeType="1"/>
          </p:cNvCxnSpPr>
          <p:nvPr/>
        </p:nvCxnSpPr>
        <p:spPr bwMode="auto">
          <a:xfrm rot="16200000" flipV="1">
            <a:off x="8747357" y="3610533"/>
            <a:ext cx="0" cy="75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2" name="Straight Connector 178"/>
          <p:cNvCxnSpPr>
            <a:cxnSpLocks noChangeShapeType="1"/>
          </p:cNvCxnSpPr>
          <p:nvPr/>
        </p:nvCxnSpPr>
        <p:spPr bwMode="auto">
          <a:xfrm rot="16200000" flipV="1">
            <a:off x="2691147" y="373711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3" name="Straight Connector 178"/>
          <p:cNvCxnSpPr>
            <a:cxnSpLocks noChangeShapeType="1"/>
          </p:cNvCxnSpPr>
          <p:nvPr/>
        </p:nvCxnSpPr>
        <p:spPr bwMode="auto">
          <a:xfrm rot="16200000" flipV="1">
            <a:off x="5655572" y="2199533"/>
            <a:ext cx="0" cy="637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4" name="Conector Reto 7"/>
          <p:cNvCxnSpPr/>
          <p:nvPr/>
        </p:nvCxnSpPr>
        <p:spPr>
          <a:xfrm rot="21600000">
            <a:off x="8817377" y="3985895"/>
            <a:ext cx="0" cy="140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7"/>
          <p:cNvCxnSpPr/>
          <p:nvPr/>
        </p:nvCxnSpPr>
        <p:spPr>
          <a:xfrm rot="21600000">
            <a:off x="2469282" y="3965575"/>
            <a:ext cx="0" cy="144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Espaço Reservado para Conteúdo 2"/>
          <p:cNvSpPr txBox="1"/>
          <p:nvPr/>
        </p:nvSpPr>
        <p:spPr>
          <a:xfrm>
            <a:off x="940435" y="5483860"/>
            <a:ext cx="10786745" cy="58674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A período de oscilação será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 de Texto 5"/>
              <p:cNvSpPr txBox="1"/>
              <p:nvPr/>
            </p:nvSpPr>
            <p:spPr>
              <a:xfrm>
                <a:off x="4154170" y="5992495"/>
                <a:ext cx="378079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𝑃𝐻𝐿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𝑃𝐿𝐻</m:t>
                      </m:r>
                      <m:r>
                        <a:rPr lang="en-US" altLang="pt-BR" sz="2400" i="1" baseline="-25000">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4154170" y="5992495"/>
                <a:ext cx="3780790"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p:spTree>
  </p:cSld>
  <p:clrMapOvr>
    <a:masterClrMapping/>
  </p:clrMapOvr>
</p:sld>
</file>

<file path=ppt/slides/slide1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654685" y="624840"/>
            <a:ext cx="11252200" cy="30314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 em Anel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0nde</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t</a:t>
            </a:r>
            <a:r>
              <a:rPr lang="pt-BR" sz="2400" b="1" baseline="-25000" dirty="0" smtClean="0">
                <a:solidFill>
                  <a:schemeClr val="tx1"/>
                </a:solidFill>
                <a:latin typeface="Comic Sans MS" panose="030F0702030302020204" pitchFamily="66" charset="0"/>
                <a:cs typeface="Comic Sans MS" panose="030F0702030302020204" pitchFamily="66" charset="0"/>
              </a:rPr>
              <a:t>PHL</a:t>
            </a:r>
            <a:r>
              <a:rPr lang="pt-BR" sz="2400" b="1" dirty="0" smtClean="0">
                <a:solidFill>
                  <a:schemeClr val="tx1"/>
                </a:solidFill>
                <a:latin typeface="Comic Sans MS" panose="030F0702030302020204" pitchFamily="66" charset="0"/>
                <a:cs typeface="Comic Sans MS" panose="030F0702030302020204" pitchFamily="66" charset="0"/>
              </a:rPr>
              <a:t> é o tempo de propagação de descida do inversor</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latin typeface="Comic Sans MS" panose="030F0702030302020204" pitchFamily="66" charset="0"/>
                <a:cs typeface="Comic Sans MS" panose="030F0702030302020204" pitchFamily="66" charset="0"/>
                <a:sym typeface="+mn-ea"/>
              </a:rPr>
              <a:t>t</a:t>
            </a:r>
            <a:r>
              <a:rPr lang="pt-BR" sz="2400" b="1" baseline="-25000" dirty="0" smtClean="0">
                <a:latin typeface="Comic Sans MS" panose="030F0702030302020204" pitchFamily="66" charset="0"/>
                <a:cs typeface="Comic Sans MS" panose="030F0702030302020204" pitchFamily="66" charset="0"/>
                <a:sym typeface="+mn-ea"/>
              </a:rPr>
              <a:t>PLH</a:t>
            </a:r>
            <a:r>
              <a:rPr lang="pt-BR" sz="2400" b="1" dirty="0" smtClean="0">
                <a:latin typeface="Comic Sans MS" panose="030F0702030302020204" pitchFamily="66" charset="0"/>
                <a:cs typeface="Comic Sans MS" panose="030F0702030302020204" pitchFamily="66" charset="0"/>
                <a:sym typeface="+mn-ea"/>
              </a:rPr>
              <a:t> é o tempo de propagação de subida do inversor</a:t>
            </a:r>
            <a:endParaRPr lang="pt-BR" sz="2400" b="1" dirty="0" smtClean="0">
              <a:latin typeface="Comic Sans MS" panose="030F0702030302020204" pitchFamily="66" charset="0"/>
              <a:cs typeface="Comic Sans MS" panose="030F0702030302020204" pitchFamily="66" charset="0"/>
              <a:sym typeface="+mn-ea"/>
            </a:endParaRPr>
          </a:p>
          <a:p>
            <a:pPr marL="0" indent="0" algn="l">
              <a:buNone/>
            </a:pPr>
            <a:r>
              <a:rPr lang="pt-BR" sz="2400" b="1" dirty="0" smtClean="0">
                <a:latin typeface="Comic Sans MS" panose="030F0702030302020204" pitchFamily="66" charset="0"/>
                <a:cs typeface="Comic Sans MS" panose="030F0702030302020204" pitchFamily="66" charset="0"/>
                <a:sym typeface="+mn-ea"/>
              </a:rPr>
              <a:t>Esta configuração é interessante para montar osciladores, mas também serve para medir os tempos de propagação de portas lógicas</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90940" y="6356350"/>
            <a:ext cx="2743200" cy="365125"/>
          </a:xfrm>
        </p:spPr>
        <p:txBody>
          <a:bodyPr/>
          <a:p>
            <a:fld id="{74F297BB-B745-4CAB-BE1D-CE4C89382949}" type="slidenum">
              <a:rPr lang="pt-BR" smtClean="0"/>
            </a:fld>
            <a:endParaRPr lang="pt-BR"/>
          </a:p>
        </p:txBody>
      </p:sp>
      <p:sp>
        <p:nvSpPr>
          <p:cNvPr id="6" name="Espaço Reservado para Conteúdo 2"/>
          <p:cNvSpPr txBox="1"/>
          <p:nvPr/>
        </p:nvSpPr>
        <p:spPr>
          <a:xfrm>
            <a:off x="410210" y="326390"/>
            <a:ext cx="11552555" cy="74739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 em Anel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85" name="Grupo 184"/>
          <p:cNvGrpSpPr/>
          <p:nvPr/>
        </p:nvGrpSpPr>
        <p:grpSpPr>
          <a:xfrm>
            <a:off x="1363345" y="3107108"/>
            <a:ext cx="9369425" cy="3325442"/>
            <a:chOff x="3798" y="4970"/>
            <a:chExt cx="10493" cy="4749"/>
          </a:xfrm>
        </p:grpSpPr>
        <p:grpSp>
          <p:nvGrpSpPr>
            <p:cNvPr id="7" name="Grupo 6"/>
            <p:cNvGrpSpPr/>
            <p:nvPr/>
          </p:nvGrpSpPr>
          <p:grpSpPr>
            <a:xfrm>
              <a:off x="4527" y="5554"/>
              <a:ext cx="1309" cy="2259"/>
              <a:chOff x="4265552" y="4921726"/>
              <a:chExt cx="831161" cy="1434624"/>
            </a:xfrm>
          </p:grpSpPr>
          <p:grpSp>
            <p:nvGrpSpPr>
              <p:cNvPr id="8" name="Group 147"/>
              <p:cNvGrpSpPr/>
              <p:nvPr/>
            </p:nvGrpSpPr>
            <p:grpSpPr bwMode="auto">
              <a:xfrm>
                <a:off x="4265552" y="5381242"/>
                <a:ext cx="698942" cy="529611"/>
                <a:chOff x="2804" y="2568"/>
                <a:chExt cx="34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16200000">
              <a:off x="3414" y="6085"/>
              <a:ext cx="4358" cy="2128"/>
              <a:chOff x="7504" y="6845"/>
              <a:chExt cx="3553" cy="1676"/>
            </a:xfrm>
          </p:grpSpPr>
          <p:grpSp>
            <p:nvGrpSpPr>
              <p:cNvPr id="18"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 name="Rectangle 142"/>
              <p:cNvSpPr>
                <a:spLocks noChangeArrowheads="1"/>
              </p:cNvSpPr>
              <p:nvPr/>
            </p:nvSpPr>
            <p:spPr bwMode="auto">
              <a:xfrm rot="5400000" flipH="1">
                <a:off x="7420" y="7900"/>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25"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5830" y="8204"/>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8"/>
            <p:cNvCxnSpPr/>
            <p:nvPr/>
          </p:nvCxnSpPr>
          <p:spPr>
            <a:xfrm flipH="1" flipV="1">
              <a:off x="5690" y="8543"/>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4"/>
            <p:cNvCxnSpPr/>
            <p:nvPr/>
          </p:nvCxnSpPr>
          <p:spPr>
            <a:xfrm flipH="1" flipV="1">
              <a:off x="5485" y="93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178"/>
            <p:cNvCxnSpPr>
              <a:cxnSpLocks noChangeShapeType="1"/>
            </p:cNvCxnSpPr>
            <p:nvPr/>
          </p:nvCxnSpPr>
          <p:spPr bwMode="auto">
            <a:xfrm flipV="1">
              <a:off x="5852" y="6349"/>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3" name="Conector Reto 7"/>
            <p:cNvCxnSpPr/>
            <p:nvPr/>
          </p:nvCxnSpPr>
          <p:spPr>
            <a:xfrm>
              <a:off x="4518" y="6684"/>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Elipse 33"/>
            <p:cNvSpPr/>
            <p:nvPr/>
          </p:nvSpPr>
          <p:spPr>
            <a:xfrm>
              <a:off x="4882" y="6592"/>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0" name="Elipse 109"/>
            <p:cNvSpPr/>
            <p:nvPr/>
          </p:nvSpPr>
          <p:spPr>
            <a:xfrm>
              <a:off x="5576" y="7396"/>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4435" y="7391"/>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5" name="Grupo 34"/>
            <p:cNvGrpSpPr/>
            <p:nvPr/>
          </p:nvGrpSpPr>
          <p:grpSpPr>
            <a:xfrm>
              <a:off x="6346" y="5565"/>
              <a:ext cx="1309" cy="2259"/>
              <a:chOff x="4265552" y="4921726"/>
              <a:chExt cx="831161" cy="1434624"/>
            </a:xfrm>
          </p:grpSpPr>
          <p:grpSp>
            <p:nvGrpSpPr>
              <p:cNvPr id="36" name="Group 147"/>
              <p:cNvGrpSpPr/>
              <p:nvPr/>
            </p:nvGrpSpPr>
            <p:grpSpPr bwMode="auto">
              <a:xfrm>
                <a:off x="4265552" y="5381242"/>
                <a:ext cx="698942" cy="529611"/>
                <a:chOff x="2804" y="2568"/>
                <a:chExt cx="34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6200000">
              <a:off x="5222" y="6107"/>
              <a:ext cx="4358" cy="2106"/>
              <a:chOff x="7504" y="6845"/>
              <a:chExt cx="3553" cy="1659"/>
            </a:xfrm>
          </p:grpSpPr>
          <p:grpSp>
            <p:nvGrpSpPr>
              <p:cNvPr id="48" name="Group 147"/>
              <p:cNvGrpSpPr/>
              <p:nvPr/>
            </p:nvGrpSpPr>
            <p:grpSpPr bwMode="auto">
              <a:xfrm rot="5400000">
                <a:off x="7983" y="6938"/>
                <a:ext cx="867" cy="680"/>
                <a:chOff x="2804" y="2568"/>
                <a:chExt cx="347" cy="272"/>
              </a:xfrm>
            </p:grpSpPr>
            <p:sp>
              <p:nvSpPr>
                <p:cNvPr id="4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56"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5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5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0" name="Straight Connector 178"/>
            <p:cNvCxnSpPr>
              <a:cxnSpLocks noChangeShapeType="1"/>
            </p:cNvCxnSpPr>
            <p:nvPr/>
          </p:nvCxnSpPr>
          <p:spPr bwMode="auto">
            <a:xfrm flipV="1">
              <a:off x="7671" y="8215"/>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1" name="Conector Reto 8"/>
            <p:cNvCxnSpPr/>
            <p:nvPr/>
          </p:nvCxnSpPr>
          <p:spPr>
            <a:xfrm flipH="1" flipV="1">
              <a:off x="7547" y="8549"/>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4"/>
            <p:cNvCxnSpPr/>
            <p:nvPr/>
          </p:nvCxnSpPr>
          <p:spPr>
            <a:xfrm flipH="1" flipV="1">
              <a:off x="7304" y="9349"/>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178"/>
            <p:cNvCxnSpPr>
              <a:cxnSpLocks noChangeShapeType="1"/>
            </p:cNvCxnSpPr>
            <p:nvPr/>
          </p:nvCxnSpPr>
          <p:spPr bwMode="auto">
            <a:xfrm flipV="1">
              <a:off x="7671" y="6360"/>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64" name="Conector Reto 7"/>
            <p:cNvCxnSpPr/>
            <p:nvPr/>
          </p:nvCxnSpPr>
          <p:spPr>
            <a:xfrm>
              <a:off x="6337" y="6695"/>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6701" y="6603"/>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6" name="Elipse 65"/>
            <p:cNvSpPr/>
            <p:nvPr/>
          </p:nvSpPr>
          <p:spPr>
            <a:xfrm>
              <a:off x="7395" y="740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7" name="Elipse 66"/>
            <p:cNvSpPr/>
            <p:nvPr/>
          </p:nvSpPr>
          <p:spPr>
            <a:xfrm>
              <a:off x="6254" y="7402"/>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68" name="Grupo 67"/>
            <p:cNvGrpSpPr/>
            <p:nvPr/>
          </p:nvGrpSpPr>
          <p:grpSpPr>
            <a:xfrm>
              <a:off x="8280" y="5576"/>
              <a:ext cx="1309" cy="2259"/>
              <a:chOff x="4265552" y="4921726"/>
              <a:chExt cx="831161" cy="1434624"/>
            </a:xfrm>
          </p:grpSpPr>
          <p:grpSp>
            <p:nvGrpSpPr>
              <p:cNvPr id="69" name="Group 147"/>
              <p:cNvGrpSpPr/>
              <p:nvPr/>
            </p:nvGrpSpPr>
            <p:grpSpPr bwMode="auto">
              <a:xfrm>
                <a:off x="4265552" y="5381242"/>
                <a:ext cx="698942" cy="529611"/>
                <a:chOff x="2804" y="2568"/>
                <a:chExt cx="347" cy="272"/>
              </a:xfrm>
            </p:grpSpPr>
            <p:sp>
              <p:nvSpPr>
                <p:cNvPr id="7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5"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7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79" name="Grupo 78"/>
            <p:cNvGrpSpPr/>
            <p:nvPr/>
          </p:nvGrpSpPr>
          <p:grpSpPr>
            <a:xfrm rot="16200000">
              <a:off x="7156" y="6118"/>
              <a:ext cx="4358" cy="2106"/>
              <a:chOff x="7504" y="6845"/>
              <a:chExt cx="3553" cy="1659"/>
            </a:xfrm>
          </p:grpSpPr>
          <p:grpSp>
            <p:nvGrpSpPr>
              <p:cNvPr id="80" name="Group 147"/>
              <p:cNvGrpSpPr/>
              <p:nvPr/>
            </p:nvGrpSpPr>
            <p:grpSpPr bwMode="auto">
              <a:xfrm rot="5400000">
                <a:off x="7983" y="6938"/>
                <a:ext cx="867" cy="680"/>
                <a:chOff x="2804" y="2568"/>
                <a:chExt cx="34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6"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87"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8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9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1" name="Straight Connector 178"/>
            <p:cNvCxnSpPr>
              <a:cxnSpLocks noChangeShapeType="1"/>
            </p:cNvCxnSpPr>
            <p:nvPr/>
          </p:nvCxnSpPr>
          <p:spPr bwMode="auto">
            <a:xfrm flipV="1">
              <a:off x="9605" y="8226"/>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2" name="Conector Reto 8"/>
            <p:cNvCxnSpPr/>
            <p:nvPr/>
          </p:nvCxnSpPr>
          <p:spPr>
            <a:xfrm flipH="1" flipV="1">
              <a:off x="9481" y="856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4"/>
            <p:cNvCxnSpPr/>
            <p:nvPr/>
          </p:nvCxnSpPr>
          <p:spPr>
            <a:xfrm flipH="1" flipV="1">
              <a:off x="9238" y="936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178"/>
            <p:cNvCxnSpPr>
              <a:cxnSpLocks noChangeShapeType="1"/>
            </p:cNvCxnSpPr>
            <p:nvPr/>
          </p:nvCxnSpPr>
          <p:spPr bwMode="auto">
            <a:xfrm flipV="1">
              <a:off x="9605" y="6371"/>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95" name="Conector Reto 7"/>
            <p:cNvCxnSpPr/>
            <p:nvPr/>
          </p:nvCxnSpPr>
          <p:spPr>
            <a:xfrm>
              <a:off x="8271" y="6706"/>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Elipse 96"/>
            <p:cNvSpPr/>
            <p:nvPr/>
          </p:nvSpPr>
          <p:spPr>
            <a:xfrm>
              <a:off x="8635" y="661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Elipse 97"/>
            <p:cNvSpPr/>
            <p:nvPr/>
          </p:nvSpPr>
          <p:spPr>
            <a:xfrm>
              <a:off x="9329" y="7418"/>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9" name="Elipse 98"/>
            <p:cNvSpPr/>
            <p:nvPr/>
          </p:nvSpPr>
          <p:spPr>
            <a:xfrm>
              <a:off x="8188" y="7413"/>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00" name="Grupo 99"/>
            <p:cNvGrpSpPr/>
            <p:nvPr/>
          </p:nvGrpSpPr>
          <p:grpSpPr>
            <a:xfrm>
              <a:off x="10055" y="5587"/>
              <a:ext cx="1309" cy="2259"/>
              <a:chOff x="4265552" y="4921726"/>
              <a:chExt cx="831161" cy="1434624"/>
            </a:xfrm>
          </p:grpSpPr>
          <p:grpSp>
            <p:nvGrpSpPr>
              <p:cNvPr id="101" name="Group 147"/>
              <p:cNvGrpSpPr/>
              <p:nvPr/>
            </p:nvGrpSpPr>
            <p:grpSpPr bwMode="auto">
              <a:xfrm>
                <a:off x="4265552" y="5381242"/>
                <a:ext cx="698942" cy="529611"/>
                <a:chOff x="2804" y="2568"/>
                <a:chExt cx="34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7"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11" name="Grupo 110"/>
            <p:cNvGrpSpPr/>
            <p:nvPr/>
          </p:nvGrpSpPr>
          <p:grpSpPr>
            <a:xfrm rot="16200000">
              <a:off x="8931" y="6129"/>
              <a:ext cx="4358" cy="2106"/>
              <a:chOff x="7504" y="6845"/>
              <a:chExt cx="3553" cy="1659"/>
            </a:xfrm>
          </p:grpSpPr>
          <p:grpSp>
            <p:nvGrpSpPr>
              <p:cNvPr id="112" name="Group 147"/>
              <p:cNvGrpSpPr/>
              <p:nvPr/>
            </p:nvGrpSpPr>
            <p:grpSpPr bwMode="auto">
              <a:xfrm rot="5400000">
                <a:off x="7983" y="6938"/>
                <a:ext cx="867" cy="680"/>
                <a:chOff x="2804" y="2568"/>
                <a:chExt cx="347" cy="272"/>
              </a:xfrm>
            </p:grpSpPr>
            <p:sp>
              <p:nvSpPr>
                <p:cNvPr id="1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8"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19"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23" name="Straight Connector 178"/>
            <p:cNvCxnSpPr>
              <a:cxnSpLocks noChangeShapeType="1"/>
            </p:cNvCxnSpPr>
            <p:nvPr/>
          </p:nvCxnSpPr>
          <p:spPr bwMode="auto">
            <a:xfrm flipV="1">
              <a:off x="11380" y="823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4" name="Conector Reto 8"/>
            <p:cNvCxnSpPr/>
            <p:nvPr/>
          </p:nvCxnSpPr>
          <p:spPr>
            <a:xfrm flipH="1" flipV="1">
              <a:off x="11256" y="857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
            <p:cNvCxnSpPr/>
            <p:nvPr/>
          </p:nvCxnSpPr>
          <p:spPr>
            <a:xfrm flipH="1" flipV="1">
              <a:off x="11013" y="937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78"/>
            <p:cNvCxnSpPr>
              <a:cxnSpLocks noChangeShapeType="1"/>
            </p:cNvCxnSpPr>
            <p:nvPr/>
          </p:nvCxnSpPr>
          <p:spPr bwMode="auto">
            <a:xfrm flipV="1">
              <a:off x="11380" y="6382"/>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27" name="Conector Reto 7"/>
            <p:cNvCxnSpPr/>
            <p:nvPr/>
          </p:nvCxnSpPr>
          <p:spPr>
            <a:xfrm>
              <a:off x="10046" y="6717"/>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Elipse 127"/>
            <p:cNvSpPr/>
            <p:nvPr/>
          </p:nvSpPr>
          <p:spPr>
            <a:xfrm>
              <a:off x="10410" y="6625"/>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9" name="Elipse 128"/>
            <p:cNvSpPr/>
            <p:nvPr/>
          </p:nvSpPr>
          <p:spPr>
            <a:xfrm>
              <a:off x="11104" y="7429"/>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0" name="Elipse 129"/>
            <p:cNvSpPr/>
            <p:nvPr/>
          </p:nvSpPr>
          <p:spPr>
            <a:xfrm>
              <a:off x="9963" y="7424"/>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55" name="Grupo 154"/>
            <p:cNvGrpSpPr/>
            <p:nvPr/>
          </p:nvGrpSpPr>
          <p:grpSpPr>
            <a:xfrm>
              <a:off x="11989" y="5598"/>
              <a:ext cx="1309" cy="2259"/>
              <a:chOff x="4265552" y="4921726"/>
              <a:chExt cx="831161" cy="1434624"/>
            </a:xfrm>
          </p:grpSpPr>
          <p:grpSp>
            <p:nvGrpSpPr>
              <p:cNvPr id="156" name="Group 147"/>
              <p:cNvGrpSpPr/>
              <p:nvPr/>
            </p:nvGrpSpPr>
            <p:grpSpPr bwMode="auto">
              <a:xfrm>
                <a:off x="4265552" y="5381242"/>
                <a:ext cx="698942" cy="529611"/>
                <a:chOff x="2804" y="2568"/>
                <a:chExt cx="347" cy="272"/>
              </a:xfrm>
            </p:grpSpPr>
            <p:sp>
              <p:nvSpPr>
                <p:cNvPr id="1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6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5" name="Grupo 164"/>
            <p:cNvGrpSpPr/>
            <p:nvPr/>
          </p:nvGrpSpPr>
          <p:grpSpPr>
            <a:xfrm rot="16200000">
              <a:off x="10865" y="6140"/>
              <a:ext cx="4358" cy="2106"/>
              <a:chOff x="7504" y="6845"/>
              <a:chExt cx="3553" cy="1659"/>
            </a:xfrm>
          </p:grpSpPr>
          <p:grpSp>
            <p:nvGrpSpPr>
              <p:cNvPr id="166" name="Group 147"/>
              <p:cNvGrpSpPr/>
              <p:nvPr/>
            </p:nvGrpSpPr>
            <p:grpSpPr bwMode="auto">
              <a:xfrm rot="5400000">
                <a:off x="7983" y="6938"/>
                <a:ext cx="867" cy="680"/>
                <a:chOff x="2804" y="2568"/>
                <a:chExt cx="347" cy="272"/>
              </a:xfrm>
            </p:grpSpPr>
            <p:sp>
              <p:nvSpPr>
                <p:cNvPr id="16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2"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3"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7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77" name="Straight Connector 178"/>
            <p:cNvCxnSpPr>
              <a:cxnSpLocks noChangeShapeType="1"/>
            </p:cNvCxnSpPr>
            <p:nvPr/>
          </p:nvCxnSpPr>
          <p:spPr bwMode="auto">
            <a:xfrm flipV="1">
              <a:off x="13314" y="8248"/>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78" name="Conector Reto 8"/>
            <p:cNvCxnSpPr/>
            <p:nvPr/>
          </p:nvCxnSpPr>
          <p:spPr>
            <a:xfrm flipH="1" flipV="1">
              <a:off x="13190" y="8582"/>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4"/>
            <p:cNvCxnSpPr/>
            <p:nvPr/>
          </p:nvCxnSpPr>
          <p:spPr>
            <a:xfrm flipH="1" flipV="1">
              <a:off x="12947" y="9382"/>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8"/>
            <p:cNvCxnSpPr>
              <a:cxnSpLocks noChangeShapeType="1"/>
            </p:cNvCxnSpPr>
            <p:nvPr/>
          </p:nvCxnSpPr>
          <p:spPr bwMode="auto">
            <a:xfrm flipV="1">
              <a:off x="13314" y="6393"/>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81" name="Conector Reto 7"/>
            <p:cNvCxnSpPr/>
            <p:nvPr/>
          </p:nvCxnSpPr>
          <p:spPr>
            <a:xfrm>
              <a:off x="11980" y="6728"/>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Elipse 181"/>
            <p:cNvSpPr/>
            <p:nvPr/>
          </p:nvSpPr>
          <p:spPr>
            <a:xfrm>
              <a:off x="12344" y="6636"/>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3" name="Elipse 182"/>
            <p:cNvSpPr/>
            <p:nvPr/>
          </p:nvSpPr>
          <p:spPr>
            <a:xfrm>
              <a:off x="13038" y="7440"/>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4" name="Elipse 183"/>
            <p:cNvSpPr/>
            <p:nvPr/>
          </p:nvSpPr>
          <p:spPr>
            <a:xfrm>
              <a:off x="11897" y="7435"/>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87" name="Straight Connector 178"/>
            <p:cNvCxnSpPr>
              <a:cxnSpLocks noChangeShapeType="1"/>
            </p:cNvCxnSpPr>
            <p:nvPr/>
          </p:nvCxnSpPr>
          <p:spPr bwMode="auto">
            <a:xfrm rot="16200000" flipV="1">
              <a:off x="6006" y="7111"/>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8" name="Straight Connector 178"/>
            <p:cNvCxnSpPr>
              <a:cxnSpLocks noChangeShapeType="1"/>
            </p:cNvCxnSpPr>
            <p:nvPr/>
          </p:nvCxnSpPr>
          <p:spPr bwMode="auto">
            <a:xfrm rot="16200000" flipV="1">
              <a:off x="7878" y="7138"/>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9" name="Straight Connector 178"/>
            <p:cNvCxnSpPr>
              <a:cxnSpLocks noChangeShapeType="1"/>
            </p:cNvCxnSpPr>
            <p:nvPr/>
          </p:nvCxnSpPr>
          <p:spPr bwMode="auto">
            <a:xfrm rot="16200000" flipV="1">
              <a:off x="9726" y="7127"/>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0" name="Straight Connector 178"/>
            <p:cNvCxnSpPr>
              <a:cxnSpLocks noChangeShapeType="1"/>
            </p:cNvCxnSpPr>
            <p:nvPr/>
          </p:nvCxnSpPr>
          <p:spPr bwMode="auto">
            <a:xfrm rot="16200000" flipV="1">
              <a:off x="11537" y="7143"/>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1" name="Straight Connector 178"/>
            <p:cNvCxnSpPr>
              <a:cxnSpLocks noChangeShapeType="1"/>
            </p:cNvCxnSpPr>
            <p:nvPr/>
          </p:nvCxnSpPr>
          <p:spPr bwMode="auto">
            <a:xfrm rot="16200000" flipV="1">
              <a:off x="13695" y="6892"/>
              <a:ext cx="0" cy="1191"/>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2" name="Straight Connector 178"/>
            <p:cNvCxnSpPr>
              <a:cxnSpLocks noChangeShapeType="1"/>
            </p:cNvCxnSpPr>
            <p:nvPr/>
          </p:nvCxnSpPr>
          <p:spPr bwMode="auto">
            <a:xfrm rot="16200000" flipV="1">
              <a:off x="4158" y="7091"/>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3" name="Straight Connector 178"/>
            <p:cNvCxnSpPr>
              <a:cxnSpLocks noChangeShapeType="1"/>
            </p:cNvCxnSpPr>
            <p:nvPr/>
          </p:nvCxnSpPr>
          <p:spPr bwMode="auto">
            <a:xfrm rot="16200000" flipV="1">
              <a:off x="8826" y="4670"/>
              <a:ext cx="0" cy="10035"/>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4" name="Conector Reto 7"/>
            <p:cNvCxnSpPr/>
            <p:nvPr/>
          </p:nvCxnSpPr>
          <p:spPr>
            <a:xfrm rot="21600000">
              <a:off x="13806" y="7483"/>
              <a:ext cx="0" cy="221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7"/>
            <p:cNvCxnSpPr/>
            <p:nvPr/>
          </p:nvCxnSpPr>
          <p:spPr>
            <a:xfrm rot="21600000">
              <a:off x="3809" y="7451"/>
              <a:ext cx="0" cy="22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 name="Grupo 137"/>
          <p:cNvGrpSpPr/>
          <p:nvPr/>
        </p:nvGrpSpPr>
        <p:grpSpPr>
          <a:xfrm>
            <a:off x="1450340" y="1465580"/>
            <a:ext cx="732790" cy="1297940"/>
            <a:chOff x="3808" y="2630"/>
            <a:chExt cx="1154" cy="2044"/>
          </a:xfrm>
        </p:grpSpPr>
        <p:cxnSp>
          <p:nvCxnSpPr>
            <p:cNvPr id="5" name="Conector Angulado 4"/>
            <p:cNvCxnSpPr/>
            <p:nvPr/>
          </p:nvCxnSpPr>
          <p:spPr>
            <a:xfrm flipV="1">
              <a:off x="3808" y="3291"/>
              <a:ext cx="1154" cy="838"/>
            </a:xfrm>
            <a:prstGeom prst="bentConnector3">
              <a:avLst>
                <a:gd name="adj1" fmla="val 50087"/>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4383" y="263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 name="Grupo 138"/>
          <p:cNvGrpSpPr/>
          <p:nvPr/>
        </p:nvGrpSpPr>
        <p:grpSpPr>
          <a:xfrm>
            <a:off x="3212465" y="1419225"/>
            <a:ext cx="732790" cy="1297940"/>
            <a:chOff x="5777" y="2585"/>
            <a:chExt cx="1154" cy="2044"/>
          </a:xfrm>
        </p:grpSpPr>
        <p:cxnSp>
          <p:nvCxnSpPr>
            <p:cNvPr id="44" name="Conector Angulado 43"/>
            <p:cNvCxnSpPr/>
            <p:nvPr/>
          </p:nvCxnSpPr>
          <p:spPr>
            <a:xfrm>
              <a:off x="5777" y="3291"/>
              <a:ext cx="1154" cy="838"/>
            </a:xfrm>
            <a:prstGeom prst="bentConnector3">
              <a:avLst>
                <a:gd name="adj1" fmla="val 50087"/>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6221"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 name="Grupo 144"/>
          <p:cNvGrpSpPr/>
          <p:nvPr/>
        </p:nvGrpSpPr>
        <p:grpSpPr>
          <a:xfrm>
            <a:off x="6751320" y="1441450"/>
            <a:ext cx="570230" cy="1297940"/>
            <a:chOff x="10359" y="2500"/>
            <a:chExt cx="898" cy="2044"/>
          </a:xfrm>
        </p:grpSpPr>
        <p:cxnSp>
          <p:nvCxnSpPr>
            <p:cNvPr id="133" name="Conector Angulado 132"/>
            <p:cNvCxnSpPr/>
            <p:nvPr/>
          </p:nvCxnSpPr>
          <p:spPr>
            <a:xfrm>
              <a:off x="10359" y="3171"/>
              <a:ext cx="898" cy="893"/>
            </a:xfrm>
            <a:prstGeom prst="bentConnector3">
              <a:avLst>
                <a:gd name="adj1" fmla="val 50111"/>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34" name="Conector Reto 133"/>
            <p:cNvCxnSpPr/>
            <p:nvPr/>
          </p:nvCxnSpPr>
          <p:spPr>
            <a:xfrm>
              <a:off x="10405" y="250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 name="Grupo 143"/>
          <p:cNvGrpSpPr/>
          <p:nvPr/>
        </p:nvGrpSpPr>
        <p:grpSpPr>
          <a:xfrm>
            <a:off x="4982845" y="1441450"/>
            <a:ext cx="732790" cy="1297940"/>
            <a:chOff x="8236" y="2585"/>
            <a:chExt cx="1154" cy="2044"/>
          </a:xfrm>
        </p:grpSpPr>
        <p:cxnSp>
          <p:nvCxnSpPr>
            <p:cNvPr id="96" name="Conector Angulado 95"/>
            <p:cNvCxnSpPr/>
            <p:nvPr/>
          </p:nvCxnSpPr>
          <p:spPr>
            <a:xfrm flipV="1">
              <a:off x="8236" y="3246"/>
              <a:ext cx="1154" cy="838"/>
            </a:xfrm>
            <a:prstGeom prst="bentConnector3">
              <a:avLst>
                <a:gd name="adj1" fmla="val 50087"/>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8556"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 name="Grupo 147"/>
          <p:cNvGrpSpPr/>
          <p:nvPr/>
        </p:nvGrpSpPr>
        <p:grpSpPr>
          <a:xfrm>
            <a:off x="8435340" y="1419225"/>
            <a:ext cx="732790" cy="1297940"/>
            <a:chOff x="6168" y="2585"/>
            <a:chExt cx="1154" cy="2044"/>
          </a:xfrm>
        </p:grpSpPr>
        <p:cxnSp>
          <p:nvCxnSpPr>
            <p:cNvPr id="149" name="Conector Angulado 148"/>
            <p:cNvCxnSpPr/>
            <p:nvPr/>
          </p:nvCxnSpPr>
          <p:spPr>
            <a:xfrm flipV="1">
              <a:off x="6168" y="3291"/>
              <a:ext cx="1154" cy="838"/>
            </a:xfrm>
            <a:prstGeom prst="bentConnector3">
              <a:avLst>
                <a:gd name="adj1" fmla="val 50087"/>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a:off x="6221"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2" name="Caixa de Texto 5"/>
              <p:cNvSpPr txBox="1"/>
              <p:nvPr/>
            </p:nvSpPr>
            <p:spPr>
              <a:xfrm>
                <a:off x="3212465" y="2717165"/>
                <a:ext cx="63817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oMath>
                  </m:oMathPara>
                </a14:m>
                <a:endParaRPr lang="en-US" altLang="pt-BR" sz="2000" i="1" baseline="-25000" dirty="0">
                  <a:latin typeface="Cambria Math" panose="02040503050406030204" pitchFamily="18" charset="0"/>
                  <a:cs typeface="Cambria Math" panose="02040503050406030204" pitchFamily="18" charset="0"/>
                </a:endParaRPr>
              </a:p>
            </p:txBody>
          </p:sp>
        </mc:Choice>
        <mc:Fallback>
          <p:sp>
            <p:nvSpPr>
              <p:cNvPr id="152" name="Caixa de Texto 5"/>
              <p:cNvSpPr txBox="1">
                <a:spLocks noRot="1" noChangeAspect="1" noMove="1" noResize="1" noEditPoints="1" noAdjustHandles="1" noChangeArrowheads="1" noChangeShapeType="1" noTextEdit="1"/>
              </p:cNvSpPr>
              <p:nvPr/>
            </p:nvSpPr>
            <p:spPr>
              <a:xfrm>
                <a:off x="3212465" y="2717165"/>
                <a:ext cx="638175" cy="398780"/>
              </a:xfrm>
              <a:prstGeom prst="rect">
                <a:avLst/>
              </a:prstGeom>
              <a:blipFill rotWithShape="1">
                <a:blip r:embed="rId1"/>
                <a:stretch>
                  <a:fillRect b="-63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3" name="Caixa de Texto 5"/>
              <p:cNvSpPr txBox="1"/>
              <p:nvPr/>
            </p:nvSpPr>
            <p:spPr>
              <a:xfrm>
                <a:off x="4428490" y="2739390"/>
                <a:ext cx="16014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25000" dirty="0">
                  <a:latin typeface="Cambria Math" panose="02040503050406030204" pitchFamily="18" charset="0"/>
                  <a:cs typeface="Cambria Math" panose="02040503050406030204" pitchFamily="18" charset="0"/>
                </a:endParaRPr>
              </a:p>
            </p:txBody>
          </p:sp>
        </mc:Choice>
        <mc:Fallback>
          <p:sp>
            <p:nvSpPr>
              <p:cNvPr id="153" name="Caixa de Texto 5"/>
              <p:cNvSpPr txBox="1">
                <a:spLocks noRot="1" noChangeAspect="1" noMove="1" noResize="1" noEditPoints="1" noAdjustHandles="1" noChangeArrowheads="1" noChangeShapeType="1" noTextEdit="1"/>
              </p:cNvSpPr>
              <p:nvPr/>
            </p:nvSpPr>
            <p:spPr>
              <a:xfrm>
                <a:off x="4428490" y="2739390"/>
                <a:ext cx="1601470" cy="398780"/>
              </a:xfrm>
              <a:prstGeom prst="rect">
                <a:avLst/>
              </a:prstGeom>
              <a:blipFill rotWithShape="1">
                <a:blip r:embed="rId2"/>
                <a:stretch>
                  <a:fillRect b="-63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4" name="Caixa de Texto 5"/>
              <p:cNvSpPr txBox="1"/>
              <p:nvPr/>
            </p:nvSpPr>
            <p:spPr>
              <a:xfrm>
                <a:off x="6131560" y="2774950"/>
                <a:ext cx="167322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4" name="Caixa de Texto 5"/>
              <p:cNvSpPr txBox="1">
                <a:spLocks noRot="1" noChangeAspect="1" noMove="1" noResize="1" noEditPoints="1" noAdjustHandles="1" noChangeArrowheads="1" noChangeShapeType="1" noTextEdit="1"/>
              </p:cNvSpPr>
              <p:nvPr/>
            </p:nvSpPr>
            <p:spPr>
              <a:xfrm>
                <a:off x="6131560" y="2774950"/>
                <a:ext cx="1673225" cy="398780"/>
              </a:xfrm>
              <a:prstGeom prst="rect">
                <a:avLst/>
              </a:prstGeom>
              <a:blipFill rotWithShape="1">
                <a:blip r:embed="rId3"/>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6" name="Caixa de Texto 5"/>
              <p:cNvSpPr txBox="1"/>
              <p:nvPr/>
            </p:nvSpPr>
            <p:spPr>
              <a:xfrm>
                <a:off x="7716520" y="2790190"/>
                <a:ext cx="214630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86" name="Caixa de Texto 5"/>
              <p:cNvSpPr txBox="1">
                <a:spLocks noRot="1" noChangeAspect="1" noMove="1" noResize="1" noEditPoints="1" noAdjustHandles="1" noChangeArrowheads="1" noChangeShapeType="1" noTextEdit="1"/>
              </p:cNvSpPr>
              <p:nvPr/>
            </p:nvSpPr>
            <p:spPr>
              <a:xfrm>
                <a:off x="7716520" y="2790190"/>
                <a:ext cx="2146300" cy="398780"/>
              </a:xfrm>
              <a:prstGeom prst="rect">
                <a:avLst/>
              </a:prstGeom>
              <a:blipFill rotWithShape="1">
                <a:blip r:embed="rId4"/>
                <a:stretch>
                  <a:fillRect t="-4459"/>
                </a:stretch>
              </a:blipFill>
              <a:ln w="38100">
                <a:noFill/>
              </a:ln>
            </p:spPr>
            <p:txBody>
              <a:bodyPr/>
              <a:lstStyle/>
              <a:p>
                <a:r>
                  <a:rPr lang="pt-BR" altLang="en-US">
                    <a:noFill/>
                  </a:rPr>
                  <a:t> </a:t>
                </a:r>
              </a:p>
            </p:txBody>
          </p:sp>
        </mc:Fallback>
      </mc:AlternateContent>
      <p:grpSp>
        <p:nvGrpSpPr>
          <p:cNvPr id="197" name="Grupo 196"/>
          <p:cNvGrpSpPr/>
          <p:nvPr/>
        </p:nvGrpSpPr>
        <p:grpSpPr>
          <a:xfrm>
            <a:off x="10157460" y="1441450"/>
            <a:ext cx="575310" cy="1297940"/>
            <a:chOff x="10405" y="2500"/>
            <a:chExt cx="906" cy="2044"/>
          </a:xfrm>
        </p:grpSpPr>
        <p:cxnSp>
          <p:nvCxnSpPr>
            <p:cNvPr id="198" name="Conector Angulado 197"/>
            <p:cNvCxnSpPr/>
            <p:nvPr/>
          </p:nvCxnSpPr>
          <p:spPr>
            <a:xfrm>
              <a:off x="10413" y="3171"/>
              <a:ext cx="898" cy="893"/>
            </a:xfrm>
            <a:prstGeom prst="bentConnector3">
              <a:avLst>
                <a:gd name="adj1" fmla="val 65590"/>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99" name="Conector Reto 198"/>
            <p:cNvCxnSpPr/>
            <p:nvPr/>
          </p:nvCxnSpPr>
          <p:spPr>
            <a:xfrm>
              <a:off x="10405" y="250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00" name="Caixa de Texto 5"/>
              <p:cNvSpPr txBox="1"/>
              <p:nvPr/>
            </p:nvSpPr>
            <p:spPr>
              <a:xfrm>
                <a:off x="9689465" y="2739390"/>
                <a:ext cx="184531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3</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00" name="Caixa de Texto 5"/>
              <p:cNvSpPr txBox="1">
                <a:spLocks noRot="1" noChangeAspect="1" noMove="1" noResize="1" noEditPoints="1" noAdjustHandles="1" noChangeArrowheads="1" noChangeShapeType="1" noTextEdit="1"/>
              </p:cNvSpPr>
              <p:nvPr/>
            </p:nvSpPr>
            <p:spPr>
              <a:xfrm>
                <a:off x="9689465" y="2739390"/>
                <a:ext cx="1845310" cy="398780"/>
              </a:xfrm>
              <a:prstGeom prst="rect">
                <a:avLst/>
              </a:prstGeom>
              <a:blipFill rotWithShape="1">
                <a:blip r:embed="rId5"/>
                <a:stretch>
                  <a:fillRect t="-4459"/>
                </a:stretch>
              </a:blipFill>
              <a:ln w="38100">
                <a:noFill/>
              </a:ln>
            </p:spPr>
            <p:txBody>
              <a:bodyPr/>
              <a:lstStyle/>
              <a:p>
                <a:r>
                  <a:rPr lang="pt-BR" altLang="en-US">
                    <a:noFill/>
                  </a:rPr>
                  <a:t> </a:t>
                </a:r>
              </a:p>
            </p:txBody>
          </p:sp>
        </mc:Fallback>
      </mc:AlternateContent>
      <p:cxnSp>
        <p:nvCxnSpPr>
          <p:cNvPr id="201" name="Conector Reto 200"/>
          <p:cNvCxnSpPr/>
          <p:nvPr/>
        </p:nvCxnSpPr>
        <p:spPr>
          <a:xfrm flipV="1">
            <a:off x="3437890" y="2090420"/>
            <a:ext cx="180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Conector Reto 201"/>
          <p:cNvCxnSpPr/>
          <p:nvPr/>
        </p:nvCxnSpPr>
        <p:spPr>
          <a:xfrm flipV="1">
            <a:off x="5103495" y="2078990"/>
            <a:ext cx="252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3" name="Conector Reto 202"/>
          <p:cNvCxnSpPr/>
          <p:nvPr/>
        </p:nvCxnSpPr>
        <p:spPr>
          <a:xfrm flipV="1">
            <a:off x="6751320" y="2150745"/>
            <a:ext cx="324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4" name="Conector Reto 203"/>
          <p:cNvCxnSpPr/>
          <p:nvPr/>
        </p:nvCxnSpPr>
        <p:spPr>
          <a:xfrm flipV="1">
            <a:off x="8423910" y="2133600"/>
            <a:ext cx="396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5" name="Conector Reto 204"/>
          <p:cNvCxnSpPr/>
          <p:nvPr/>
        </p:nvCxnSpPr>
        <p:spPr>
          <a:xfrm flipV="1">
            <a:off x="10128250" y="2150745"/>
            <a:ext cx="396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90940" y="6356350"/>
            <a:ext cx="2743200" cy="365125"/>
          </a:xfrm>
        </p:spPr>
        <p:txBody>
          <a:bodyPr/>
          <a:p>
            <a:fld id="{74F297BB-B745-4CAB-BE1D-CE4C89382949}" type="slidenum">
              <a:rPr lang="pt-BR" smtClean="0"/>
            </a:fld>
            <a:endParaRPr lang="pt-BR"/>
          </a:p>
        </p:txBody>
      </p:sp>
      <p:sp>
        <p:nvSpPr>
          <p:cNvPr id="6" name="Espaço Reservado para Conteúdo 2"/>
          <p:cNvSpPr txBox="1"/>
          <p:nvPr/>
        </p:nvSpPr>
        <p:spPr>
          <a:xfrm>
            <a:off x="410210" y="315595"/>
            <a:ext cx="11552555" cy="74739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 em Anel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85" name="Grupo 184"/>
          <p:cNvGrpSpPr/>
          <p:nvPr/>
        </p:nvGrpSpPr>
        <p:grpSpPr>
          <a:xfrm>
            <a:off x="1191895" y="3157908"/>
            <a:ext cx="9369425" cy="3325442"/>
            <a:chOff x="3798" y="4970"/>
            <a:chExt cx="10493" cy="4749"/>
          </a:xfrm>
        </p:grpSpPr>
        <p:grpSp>
          <p:nvGrpSpPr>
            <p:cNvPr id="7" name="Grupo 6"/>
            <p:cNvGrpSpPr/>
            <p:nvPr/>
          </p:nvGrpSpPr>
          <p:grpSpPr>
            <a:xfrm>
              <a:off x="4527" y="5554"/>
              <a:ext cx="1309" cy="2259"/>
              <a:chOff x="4265552" y="4921726"/>
              <a:chExt cx="831161" cy="1434624"/>
            </a:xfrm>
          </p:grpSpPr>
          <p:grpSp>
            <p:nvGrpSpPr>
              <p:cNvPr id="8" name="Group 147"/>
              <p:cNvGrpSpPr/>
              <p:nvPr/>
            </p:nvGrpSpPr>
            <p:grpSpPr bwMode="auto">
              <a:xfrm>
                <a:off x="4265552" y="5381242"/>
                <a:ext cx="698942" cy="529611"/>
                <a:chOff x="2804" y="2568"/>
                <a:chExt cx="34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16200000">
              <a:off x="3414" y="6085"/>
              <a:ext cx="4358" cy="2129"/>
              <a:chOff x="7504" y="6845"/>
              <a:chExt cx="3553" cy="1677"/>
            </a:xfrm>
          </p:grpSpPr>
          <p:grpSp>
            <p:nvGrpSpPr>
              <p:cNvPr id="18"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 name="Rectangle 142"/>
              <p:cNvSpPr>
                <a:spLocks noChangeArrowheads="1"/>
              </p:cNvSpPr>
              <p:nvPr/>
            </p:nvSpPr>
            <p:spPr bwMode="auto">
              <a:xfrm rot="5400000" flipH="1">
                <a:off x="7420" y="7901"/>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25"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5830" y="8204"/>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8"/>
            <p:cNvCxnSpPr/>
            <p:nvPr/>
          </p:nvCxnSpPr>
          <p:spPr>
            <a:xfrm flipH="1" flipV="1">
              <a:off x="5706" y="85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4"/>
            <p:cNvCxnSpPr/>
            <p:nvPr/>
          </p:nvCxnSpPr>
          <p:spPr>
            <a:xfrm flipH="1" flipV="1">
              <a:off x="5485" y="93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178"/>
            <p:cNvCxnSpPr>
              <a:cxnSpLocks noChangeShapeType="1"/>
            </p:cNvCxnSpPr>
            <p:nvPr/>
          </p:nvCxnSpPr>
          <p:spPr bwMode="auto">
            <a:xfrm flipV="1">
              <a:off x="5852" y="6349"/>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3" name="Conector Reto 7"/>
            <p:cNvCxnSpPr/>
            <p:nvPr/>
          </p:nvCxnSpPr>
          <p:spPr>
            <a:xfrm>
              <a:off x="4518" y="6684"/>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Elipse 33"/>
            <p:cNvSpPr/>
            <p:nvPr/>
          </p:nvSpPr>
          <p:spPr>
            <a:xfrm>
              <a:off x="4882" y="6592"/>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0" name="Elipse 109"/>
            <p:cNvSpPr/>
            <p:nvPr/>
          </p:nvSpPr>
          <p:spPr>
            <a:xfrm>
              <a:off x="5576" y="7396"/>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4435" y="7391"/>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5" name="Grupo 34"/>
            <p:cNvGrpSpPr/>
            <p:nvPr/>
          </p:nvGrpSpPr>
          <p:grpSpPr>
            <a:xfrm>
              <a:off x="6346" y="5565"/>
              <a:ext cx="1309" cy="2259"/>
              <a:chOff x="4265552" y="4921726"/>
              <a:chExt cx="831161" cy="1434624"/>
            </a:xfrm>
          </p:grpSpPr>
          <p:grpSp>
            <p:nvGrpSpPr>
              <p:cNvPr id="36" name="Group 147"/>
              <p:cNvGrpSpPr/>
              <p:nvPr/>
            </p:nvGrpSpPr>
            <p:grpSpPr bwMode="auto">
              <a:xfrm>
                <a:off x="4265552" y="5381242"/>
                <a:ext cx="698942" cy="529611"/>
                <a:chOff x="2804" y="2568"/>
                <a:chExt cx="34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6200000">
              <a:off x="5222" y="6107"/>
              <a:ext cx="4358" cy="2106"/>
              <a:chOff x="7504" y="6845"/>
              <a:chExt cx="3553" cy="1659"/>
            </a:xfrm>
          </p:grpSpPr>
          <p:grpSp>
            <p:nvGrpSpPr>
              <p:cNvPr id="48" name="Group 147"/>
              <p:cNvGrpSpPr/>
              <p:nvPr/>
            </p:nvGrpSpPr>
            <p:grpSpPr bwMode="auto">
              <a:xfrm rot="5400000">
                <a:off x="7983" y="6938"/>
                <a:ext cx="867" cy="680"/>
                <a:chOff x="2804" y="2568"/>
                <a:chExt cx="347" cy="272"/>
              </a:xfrm>
            </p:grpSpPr>
            <p:sp>
              <p:nvSpPr>
                <p:cNvPr id="4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56"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5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5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0" name="Straight Connector 178"/>
            <p:cNvCxnSpPr>
              <a:cxnSpLocks noChangeShapeType="1"/>
            </p:cNvCxnSpPr>
            <p:nvPr/>
          </p:nvCxnSpPr>
          <p:spPr bwMode="auto">
            <a:xfrm flipV="1">
              <a:off x="7671" y="8215"/>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1" name="Conector Reto 8"/>
            <p:cNvCxnSpPr/>
            <p:nvPr/>
          </p:nvCxnSpPr>
          <p:spPr>
            <a:xfrm flipH="1" flipV="1">
              <a:off x="7547" y="8549"/>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4"/>
            <p:cNvCxnSpPr/>
            <p:nvPr/>
          </p:nvCxnSpPr>
          <p:spPr>
            <a:xfrm flipH="1" flipV="1">
              <a:off x="7304" y="9349"/>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178"/>
            <p:cNvCxnSpPr>
              <a:cxnSpLocks noChangeShapeType="1"/>
            </p:cNvCxnSpPr>
            <p:nvPr/>
          </p:nvCxnSpPr>
          <p:spPr bwMode="auto">
            <a:xfrm flipV="1">
              <a:off x="7671" y="6360"/>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64" name="Conector Reto 7"/>
            <p:cNvCxnSpPr/>
            <p:nvPr/>
          </p:nvCxnSpPr>
          <p:spPr>
            <a:xfrm>
              <a:off x="6337" y="6695"/>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6701" y="6603"/>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6" name="Elipse 65"/>
            <p:cNvSpPr/>
            <p:nvPr/>
          </p:nvSpPr>
          <p:spPr>
            <a:xfrm>
              <a:off x="7395" y="740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7" name="Elipse 66"/>
            <p:cNvSpPr/>
            <p:nvPr/>
          </p:nvSpPr>
          <p:spPr>
            <a:xfrm>
              <a:off x="6254" y="7402"/>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68" name="Grupo 67"/>
            <p:cNvGrpSpPr/>
            <p:nvPr/>
          </p:nvGrpSpPr>
          <p:grpSpPr>
            <a:xfrm>
              <a:off x="8280" y="5576"/>
              <a:ext cx="1309" cy="2259"/>
              <a:chOff x="4265552" y="4921726"/>
              <a:chExt cx="831161" cy="1434624"/>
            </a:xfrm>
          </p:grpSpPr>
          <p:grpSp>
            <p:nvGrpSpPr>
              <p:cNvPr id="69" name="Group 147"/>
              <p:cNvGrpSpPr/>
              <p:nvPr/>
            </p:nvGrpSpPr>
            <p:grpSpPr bwMode="auto">
              <a:xfrm>
                <a:off x="4265552" y="5381242"/>
                <a:ext cx="698942" cy="529611"/>
                <a:chOff x="2804" y="2568"/>
                <a:chExt cx="347" cy="272"/>
              </a:xfrm>
            </p:grpSpPr>
            <p:sp>
              <p:nvSpPr>
                <p:cNvPr id="7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5"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7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79" name="Grupo 78"/>
            <p:cNvGrpSpPr/>
            <p:nvPr/>
          </p:nvGrpSpPr>
          <p:grpSpPr>
            <a:xfrm rot="16200000">
              <a:off x="7156" y="6118"/>
              <a:ext cx="4358" cy="2106"/>
              <a:chOff x="7504" y="6845"/>
              <a:chExt cx="3553" cy="1659"/>
            </a:xfrm>
          </p:grpSpPr>
          <p:grpSp>
            <p:nvGrpSpPr>
              <p:cNvPr id="80" name="Group 147"/>
              <p:cNvGrpSpPr/>
              <p:nvPr/>
            </p:nvGrpSpPr>
            <p:grpSpPr bwMode="auto">
              <a:xfrm rot="5400000">
                <a:off x="7983" y="6938"/>
                <a:ext cx="867" cy="680"/>
                <a:chOff x="2804" y="2568"/>
                <a:chExt cx="34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6"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87"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8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9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1" name="Straight Connector 178"/>
            <p:cNvCxnSpPr>
              <a:cxnSpLocks noChangeShapeType="1"/>
            </p:cNvCxnSpPr>
            <p:nvPr/>
          </p:nvCxnSpPr>
          <p:spPr bwMode="auto">
            <a:xfrm flipV="1">
              <a:off x="9605" y="8226"/>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2" name="Conector Reto 8"/>
            <p:cNvCxnSpPr/>
            <p:nvPr/>
          </p:nvCxnSpPr>
          <p:spPr>
            <a:xfrm flipH="1" flipV="1">
              <a:off x="9481" y="856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4"/>
            <p:cNvCxnSpPr/>
            <p:nvPr/>
          </p:nvCxnSpPr>
          <p:spPr>
            <a:xfrm flipH="1" flipV="1">
              <a:off x="9238" y="936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178"/>
            <p:cNvCxnSpPr>
              <a:cxnSpLocks noChangeShapeType="1"/>
            </p:cNvCxnSpPr>
            <p:nvPr/>
          </p:nvCxnSpPr>
          <p:spPr bwMode="auto">
            <a:xfrm flipV="1">
              <a:off x="9605" y="6371"/>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95" name="Conector Reto 7"/>
            <p:cNvCxnSpPr/>
            <p:nvPr/>
          </p:nvCxnSpPr>
          <p:spPr>
            <a:xfrm>
              <a:off x="8271" y="6706"/>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Elipse 96"/>
            <p:cNvSpPr/>
            <p:nvPr/>
          </p:nvSpPr>
          <p:spPr>
            <a:xfrm>
              <a:off x="8635" y="661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Elipse 97"/>
            <p:cNvSpPr/>
            <p:nvPr/>
          </p:nvSpPr>
          <p:spPr>
            <a:xfrm>
              <a:off x="9329" y="7418"/>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9" name="Elipse 98"/>
            <p:cNvSpPr/>
            <p:nvPr/>
          </p:nvSpPr>
          <p:spPr>
            <a:xfrm>
              <a:off x="8188" y="7413"/>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00" name="Grupo 99"/>
            <p:cNvGrpSpPr/>
            <p:nvPr/>
          </p:nvGrpSpPr>
          <p:grpSpPr>
            <a:xfrm>
              <a:off x="10055" y="5587"/>
              <a:ext cx="1309" cy="2259"/>
              <a:chOff x="4265552" y="4921726"/>
              <a:chExt cx="831161" cy="1434624"/>
            </a:xfrm>
          </p:grpSpPr>
          <p:grpSp>
            <p:nvGrpSpPr>
              <p:cNvPr id="101" name="Group 147"/>
              <p:cNvGrpSpPr/>
              <p:nvPr/>
            </p:nvGrpSpPr>
            <p:grpSpPr bwMode="auto">
              <a:xfrm>
                <a:off x="4265552" y="5381242"/>
                <a:ext cx="698942" cy="529611"/>
                <a:chOff x="2804" y="2568"/>
                <a:chExt cx="34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7"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11" name="Grupo 110"/>
            <p:cNvGrpSpPr/>
            <p:nvPr/>
          </p:nvGrpSpPr>
          <p:grpSpPr>
            <a:xfrm rot="16200000">
              <a:off x="8931" y="6129"/>
              <a:ext cx="4358" cy="2106"/>
              <a:chOff x="7504" y="6845"/>
              <a:chExt cx="3553" cy="1659"/>
            </a:xfrm>
          </p:grpSpPr>
          <p:grpSp>
            <p:nvGrpSpPr>
              <p:cNvPr id="112" name="Group 147"/>
              <p:cNvGrpSpPr/>
              <p:nvPr/>
            </p:nvGrpSpPr>
            <p:grpSpPr bwMode="auto">
              <a:xfrm rot="5400000">
                <a:off x="7983" y="6938"/>
                <a:ext cx="867" cy="680"/>
                <a:chOff x="2804" y="2568"/>
                <a:chExt cx="347" cy="272"/>
              </a:xfrm>
            </p:grpSpPr>
            <p:sp>
              <p:nvSpPr>
                <p:cNvPr id="1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8"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19"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23" name="Straight Connector 178"/>
            <p:cNvCxnSpPr>
              <a:cxnSpLocks noChangeShapeType="1"/>
            </p:cNvCxnSpPr>
            <p:nvPr/>
          </p:nvCxnSpPr>
          <p:spPr bwMode="auto">
            <a:xfrm flipV="1">
              <a:off x="11380" y="823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4" name="Conector Reto 8"/>
            <p:cNvCxnSpPr/>
            <p:nvPr/>
          </p:nvCxnSpPr>
          <p:spPr>
            <a:xfrm flipH="1" flipV="1">
              <a:off x="11256" y="857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
            <p:cNvCxnSpPr/>
            <p:nvPr/>
          </p:nvCxnSpPr>
          <p:spPr>
            <a:xfrm flipH="1" flipV="1">
              <a:off x="11013" y="937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78"/>
            <p:cNvCxnSpPr>
              <a:cxnSpLocks noChangeShapeType="1"/>
            </p:cNvCxnSpPr>
            <p:nvPr/>
          </p:nvCxnSpPr>
          <p:spPr bwMode="auto">
            <a:xfrm flipV="1">
              <a:off x="11380" y="6382"/>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27" name="Conector Reto 7"/>
            <p:cNvCxnSpPr/>
            <p:nvPr/>
          </p:nvCxnSpPr>
          <p:spPr>
            <a:xfrm>
              <a:off x="10046" y="6717"/>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Elipse 127"/>
            <p:cNvSpPr/>
            <p:nvPr/>
          </p:nvSpPr>
          <p:spPr>
            <a:xfrm>
              <a:off x="10410" y="6625"/>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9" name="Elipse 128"/>
            <p:cNvSpPr/>
            <p:nvPr/>
          </p:nvSpPr>
          <p:spPr>
            <a:xfrm>
              <a:off x="11104" y="7429"/>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0" name="Elipse 129"/>
            <p:cNvSpPr/>
            <p:nvPr/>
          </p:nvSpPr>
          <p:spPr>
            <a:xfrm>
              <a:off x="9963" y="7424"/>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55" name="Grupo 154"/>
            <p:cNvGrpSpPr/>
            <p:nvPr/>
          </p:nvGrpSpPr>
          <p:grpSpPr>
            <a:xfrm>
              <a:off x="11989" y="5598"/>
              <a:ext cx="1309" cy="2259"/>
              <a:chOff x="4265552" y="4921726"/>
              <a:chExt cx="831161" cy="1434624"/>
            </a:xfrm>
          </p:grpSpPr>
          <p:grpSp>
            <p:nvGrpSpPr>
              <p:cNvPr id="156" name="Group 147"/>
              <p:cNvGrpSpPr/>
              <p:nvPr/>
            </p:nvGrpSpPr>
            <p:grpSpPr bwMode="auto">
              <a:xfrm>
                <a:off x="4265552" y="5381242"/>
                <a:ext cx="698942" cy="529611"/>
                <a:chOff x="2804" y="2568"/>
                <a:chExt cx="347" cy="272"/>
              </a:xfrm>
            </p:grpSpPr>
            <p:sp>
              <p:nvSpPr>
                <p:cNvPr id="1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6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5" name="Grupo 164"/>
            <p:cNvGrpSpPr/>
            <p:nvPr/>
          </p:nvGrpSpPr>
          <p:grpSpPr>
            <a:xfrm rot="16200000">
              <a:off x="10865" y="6140"/>
              <a:ext cx="4358" cy="2106"/>
              <a:chOff x="7504" y="6845"/>
              <a:chExt cx="3553" cy="1659"/>
            </a:xfrm>
          </p:grpSpPr>
          <p:grpSp>
            <p:nvGrpSpPr>
              <p:cNvPr id="166" name="Group 147"/>
              <p:cNvGrpSpPr/>
              <p:nvPr/>
            </p:nvGrpSpPr>
            <p:grpSpPr bwMode="auto">
              <a:xfrm rot="5400000">
                <a:off x="7983" y="6938"/>
                <a:ext cx="867" cy="680"/>
                <a:chOff x="2804" y="2568"/>
                <a:chExt cx="347" cy="272"/>
              </a:xfrm>
            </p:grpSpPr>
            <p:sp>
              <p:nvSpPr>
                <p:cNvPr id="16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2"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3"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7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77" name="Straight Connector 178"/>
            <p:cNvCxnSpPr>
              <a:cxnSpLocks noChangeShapeType="1"/>
            </p:cNvCxnSpPr>
            <p:nvPr/>
          </p:nvCxnSpPr>
          <p:spPr bwMode="auto">
            <a:xfrm flipV="1">
              <a:off x="13314" y="8248"/>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78" name="Conector Reto 8"/>
            <p:cNvCxnSpPr/>
            <p:nvPr/>
          </p:nvCxnSpPr>
          <p:spPr>
            <a:xfrm flipH="1" flipV="1">
              <a:off x="13190" y="8582"/>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4"/>
            <p:cNvCxnSpPr/>
            <p:nvPr/>
          </p:nvCxnSpPr>
          <p:spPr>
            <a:xfrm flipH="1" flipV="1">
              <a:off x="12947" y="9382"/>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8"/>
            <p:cNvCxnSpPr>
              <a:cxnSpLocks noChangeShapeType="1"/>
            </p:cNvCxnSpPr>
            <p:nvPr/>
          </p:nvCxnSpPr>
          <p:spPr bwMode="auto">
            <a:xfrm flipV="1">
              <a:off x="13314" y="6393"/>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81" name="Conector Reto 7"/>
            <p:cNvCxnSpPr/>
            <p:nvPr/>
          </p:nvCxnSpPr>
          <p:spPr>
            <a:xfrm>
              <a:off x="11980" y="6728"/>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Elipse 181"/>
            <p:cNvSpPr/>
            <p:nvPr/>
          </p:nvSpPr>
          <p:spPr>
            <a:xfrm>
              <a:off x="12344" y="6636"/>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3" name="Elipse 182"/>
            <p:cNvSpPr/>
            <p:nvPr/>
          </p:nvSpPr>
          <p:spPr>
            <a:xfrm>
              <a:off x="13038" y="7440"/>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4" name="Elipse 183"/>
            <p:cNvSpPr/>
            <p:nvPr/>
          </p:nvSpPr>
          <p:spPr>
            <a:xfrm>
              <a:off x="11897" y="7435"/>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87" name="Straight Connector 178"/>
            <p:cNvCxnSpPr>
              <a:cxnSpLocks noChangeShapeType="1"/>
            </p:cNvCxnSpPr>
            <p:nvPr/>
          </p:nvCxnSpPr>
          <p:spPr bwMode="auto">
            <a:xfrm rot="16200000" flipV="1">
              <a:off x="6006" y="7111"/>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8" name="Straight Connector 178"/>
            <p:cNvCxnSpPr>
              <a:cxnSpLocks noChangeShapeType="1"/>
            </p:cNvCxnSpPr>
            <p:nvPr/>
          </p:nvCxnSpPr>
          <p:spPr bwMode="auto">
            <a:xfrm rot="16200000" flipV="1">
              <a:off x="7878" y="7138"/>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9" name="Straight Connector 178"/>
            <p:cNvCxnSpPr>
              <a:cxnSpLocks noChangeShapeType="1"/>
            </p:cNvCxnSpPr>
            <p:nvPr/>
          </p:nvCxnSpPr>
          <p:spPr bwMode="auto">
            <a:xfrm rot="16200000" flipV="1">
              <a:off x="9726" y="7127"/>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0" name="Straight Connector 178"/>
            <p:cNvCxnSpPr>
              <a:cxnSpLocks noChangeShapeType="1"/>
            </p:cNvCxnSpPr>
            <p:nvPr/>
          </p:nvCxnSpPr>
          <p:spPr bwMode="auto">
            <a:xfrm rot="16200000" flipV="1">
              <a:off x="11537" y="7143"/>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1" name="Straight Connector 178"/>
            <p:cNvCxnSpPr>
              <a:cxnSpLocks noChangeShapeType="1"/>
            </p:cNvCxnSpPr>
            <p:nvPr/>
          </p:nvCxnSpPr>
          <p:spPr bwMode="auto">
            <a:xfrm rot="16200000" flipV="1">
              <a:off x="13695" y="6892"/>
              <a:ext cx="0" cy="1191"/>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2" name="Straight Connector 178"/>
            <p:cNvCxnSpPr>
              <a:cxnSpLocks noChangeShapeType="1"/>
            </p:cNvCxnSpPr>
            <p:nvPr/>
          </p:nvCxnSpPr>
          <p:spPr bwMode="auto">
            <a:xfrm rot="16200000" flipV="1">
              <a:off x="4158" y="7091"/>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3" name="Straight Connector 178"/>
            <p:cNvCxnSpPr>
              <a:cxnSpLocks noChangeShapeType="1"/>
            </p:cNvCxnSpPr>
            <p:nvPr/>
          </p:nvCxnSpPr>
          <p:spPr bwMode="auto">
            <a:xfrm rot="16200000" flipV="1">
              <a:off x="8826" y="4670"/>
              <a:ext cx="0" cy="10035"/>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4" name="Conector Reto 7"/>
            <p:cNvCxnSpPr/>
            <p:nvPr/>
          </p:nvCxnSpPr>
          <p:spPr>
            <a:xfrm rot="21600000">
              <a:off x="13806" y="7483"/>
              <a:ext cx="0" cy="221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7"/>
            <p:cNvCxnSpPr/>
            <p:nvPr/>
          </p:nvCxnSpPr>
          <p:spPr>
            <a:xfrm rot="21600000">
              <a:off x="3809" y="7451"/>
              <a:ext cx="0" cy="22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 name="Grupo 144"/>
          <p:cNvGrpSpPr/>
          <p:nvPr/>
        </p:nvGrpSpPr>
        <p:grpSpPr>
          <a:xfrm>
            <a:off x="4979948" y="1420495"/>
            <a:ext cx="1152000" cy="1296000"/>
            <a:chOff x="10357" y="2500"/>
            <a:chExt cx="1757" cy="2044"/>
          </a:xfrm>
        </p:grpSpPr>
        <p:cxnSp>
          <p:nvCxnSpPr>
            <p:cNvPr id="133" name="Conector Angulado 132"/>
            <p:cNvCxnSpPr/>
            <p:nvPr/>
          </p:nvCxnSpPr>
          <p:spPr>
            <a:xfrm>
              <a:off x="10357" y="3207"/>
              <a:ext cx="1757" cy="857"/>
            </a:xfrm>
            <a:prstGeom prst="bentConnector3">
              <a:avLst>
                <a:gd name="adj1" fmla="val 50028"/>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34" name="Conector Reto 133"/>
            <p:cNvCxnSpPr/>
            <p:nvPr/>
          </p:nvCxnSpPr>
          <p:spPr>
            <a:xfrm>
              <a:off x="10405" y="250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 name="Grupo 143"/>
          <p:cNvGrpSpPr/>
          <p:nvPr/>
        </p:nvGrpSpPr>
        <p:grpSpPr>
          <a:xfrm>
            <a:off x="3213100" y="1397000"/>
            <a:ext cx="967105" cy="1297940"/>
            <a:chOff x="8548" y="2585"/>
            <a:chExt cx="1523" cy="2044"/>
          </a:xfrm>
        </p:grpSpPr>
        <p:cxnSp>
          <p:nvCxnSpPr>
            <p:cNvPr id="96" name="Conector Angulado 95"/>
            <p:cNvCxnSpPr/>
            <p:nvPr/>
          </p:nvCxnSpPr>
          <p:spPr>
            <a:xfrm flipV="1">
              <a:off x="8548" y="3291"/>
              <a:ext cx="1523" cy="886"/>
            </a:xfrm>
            <a:prstGeom prst="bentConnector3">
              <a:avLst>
                <a:gd name="adj1" fmla="val 50033"/>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8556"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 name="Grupo 147"/>
          <p:cNvGrpSpPr/>
          <p:nvPr/>
        </p:nvGrpSpPr>
        <p:grpSpPr>
          <a:xfrm>
            <a:off x="6675755" y="1436370"/>
            <a:ext cx="1466215" cy="1297940"/>
            <a:chOff x="6049" y="2585"/>
            <a:chExt cx="2309" cy="2044"/>
          </a:xfrm>
        </p:grpSpPr>
        <p:cxnSp>
          <p:nvCxnSpPr>
            <p:cNvPr id="149" name="Conector Angulado 148"/>
            <p:cNvCxnSpPr/>
            <p:nvPr/>
          </p:nvCxnSpPr>
          <p:spPr>
            <a:xfrm flipV="1">
              <a:off x="6049" y="3267"/>
              <a:ext cx="2309" cy="907"/>
            </a:xfrm>
            <a:prstGeom prst="bentConnector3">
              <a:avLst>
                <a:gd name="adj1" fmla="val 50022"/>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a:off x="6221"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3" name="Caixa de Texto 5"/>
              <p:cNvSpPr txBox="1"/>
              <p:nvPr/>
            </p:nvSpPr>
            <p:spPr>
              <a:xfrm>
                <a:off x="4428490" y="2739390"/>
                <a:ext cx="1811655" cy="398780"/>
              </a:xfrm>
              <a:prstGeom prst="rect">
                <a:avLst/>
              </a:prstGeom>
              <a:noFill/>
              <a:ln w="38100">
                <a:noFill/>
              </a:ln>
            </p:spPr>
            <p:txBody>
              <a:bodyPr wrap="square" rtlCol="0" anchor="t">
                <a:spAutoFit/>
              </a:bodyPr>
              <a:p>
                <a:pPr algn="l"/>
                <a:r>
                  <a:rPr lang="pt-BR" altLang="en-US" sz="2000">
                    <a:latin typeface="Cambria Math" panose="02040503050406030204" pitchFamily="18" charset="0"/>
                    <a:cs typeface="Cambria Math" panose="02040503050406030204" pitchFamily="18" charset="0"/>
                  </a:rPr>
                  <a:t>4</a:t>
                </a:r>
                <a14:m>
                  <m:oMath xmlns:m="http://schemas.openxmlformats.org/officeDocument/2006/math">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3</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a14:m>
                <a:endParaRPr lang="en-US" altLang="pt-BR" sz="2000" i="1" baseline="-25000" dirty="0">
                  <a:latin typeface="Cambria Math" panose="02040503050406030204" pitchFamily="18" charset="0"/>
                  <a:cs typeface="Cambria Math" panose="02040503050406030204" pitchFamily="18" charset="0"/>
                </a:endParaRPr>
              </a:p>
            </p:txBody>
          </p:sp>
        </mc:Choice>
        <mc:Fallback>
          <p:sp>
            <p:nvSpPr>
              <p:cNvPr id="153" name="Caixa de Texto 5"/>
              <p:cNvSpPr txBox="1">
                <a:spLocks noRot="1" noChangeAspect="1" noMove="1" noResize="1" noEditPoints="1" noAdjustHandles="1" noChangeArrowheads="1" noChangeShapeType="1" noTextEdit="1"/>
              </p:cNvSpPr>
              <p:nvPr/>
            </p:nvSpPr>
            <p:spPr>
              <a:xfrm>
                <a:off x="4428490" y="2739390"/>
                <a:ext cx="1811655" cy="398780"/>
              </a:xfrm>
              <a:prstGeom prst="rect">
                <a:avLst/>
              </a:prstGeom>
              <a:blipFill rotWithShape="1">
                <a:blip r:embed="rId1"/>
                <a:stretch>
                  <a:fillRect b="-63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4" name="Caixa de Texto 5"/>
              <p:cNvSpPr txBox="1"/>
              <p:nvPr/>
            </p:nvSpPr>
            <p:spPr>
              <a:xfrm>
                <a:off x="6256655" y="2790190"/>
                <a:ext cx="183070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4</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4</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4" name="Caixa de Texto 5"/>
              <p:cNvSpPr txBox="1">
                <a:spLocks noRot="1" noChangeAspect="1" noMove="1" noResize="1" noEditPoints="1" noAdjustHandles="1" noChangeArrowheads="1" noChangeShapeType="1" noTextEdit="1"/>
              </p:cNvSpPr>
              <p:nvPr/>
            </p:nvSpPr>
            <p:spPr>
              <a:xfrm>
                <a:off x="6256655" y="2790190"/>
                <a:ext cx="1830705" cy="398780"/>
              </a:xfrm>
              <a:prstGeom prst="rect">
                <a:avLst/>
              </a:prstGeom>
              <a:blipFill rotWithShape="1">
                <a:blip r:embed="rId2"/>
                <a:stretch>
                  <a:fillRect t="-4459"/>
                </a:stretch>
              </a:blipFill>
              <a:ln w="38100">
                <a:noFill/>
              </a:ln>
            </p:spPr>
            <p:txBody>
              <a:bodyPr/>
              <a:lstStyle/>
              <a:p>
                <a:r>
                  <a:rPr lang="pt-BR" altLang="en-US">
                    <a:noFill/>
                  </a:rPr>
                  <a:t> </a:t>
                </a:r>
              </a:p>
            </p:txBody>
          </p:sp>
        </mc:Fallback>
      </mc:AlternateContent>
      <p:grpSp>
        <p:nvGrpSpPr>
          <p:cNvPr id="197" name="Grupo 196"/>
          <p:cNvGrpSpPr/>
          <p:nvPr/>
        </p:nvGrpSpPr>
        <p:grpSpPr>
          <a:xfrm>
            <a:off x="1191895" y="1419225"/>
            <a:ext cx="575310" cy="1297940"/>
            <a:chOff x="10405" y="2500"/>
            <a:chExt cx="906" cy="2044"/>
          </a:xfrm>
        </p:grpSpPr>
        <p:cxnSp>
          <p:nvCxnSpPr>
            <p:cNvPr id="198" name="Conector Angulado 197"/>
            <p:cNvCxnSpPr/>
            <p:nvPr/>
          </p:nvCxnSpPr>
          <p:spPr>
            <a:xfrm>
              <a:off x="10413" y="3171"/>
              <a:ext cx="898" cy="893"/>
            </a:xfrm>
            <a:prstGeom prst="bentConnector3">
              <a:avLst>
                <a:gd name="adj1" fmla="val 65590"/>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99" name="Conector Reto 198"/>
            <p:cNvCxnSpPr/>
            <p:nvPr/>
          </p:nvCxnSpPr>
          <p:spPr>
            <a:xfrm>
              <a:off x="10405" y="250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00" name="Caixa de Texto 5"/>
              <p:cNvSpPr txBox="1"/>
              <p:nvPr/>
            </p:nvSpPr>
            <p:spPr>
              <a:xfrm>
                <a:off x="410210" y="2739390"/>
                <a:ext cx="184531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3</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00" name="Caixa de Texto 5"/>
              <p:cNvSpPr txBox="1">
                <a:spLocks noRot="1" noChangeAspect="1" noMove="1" noResize="1" noEditPoints="1" noAdjustHandles="1" noChangeArrowheads="1" noChangeShapeType="1" noTextEdit="1"/>
              </p:cNvSpPr>
              <p:nvPr/>
            </p:nvSpPr>
            <p:spPr>
              <a:xfrm>
                <a:off x="410210" y="2739390"/>
                <a:ext cx="1845310" cy="398780"/>
              </a:xfrm>
              <a:prstGeom prst="rect">
                <a:avLst/>
              </a:prstGeom>
              <a:blipFill rotWithShape="1">
                <a:blip r:embed="rId3"/>
                <a:stretch>
                  <a:fillRect t="-4459"/>
                </a:stretch>
              </a:blipFill>
              <a:ln w="38100">
                <a:noFill/>
              </a:ln>
            </p:spPr>
            <p:txBody>
              <a:bodyPr/>
              <a:lstStyle/>
              <a:p>
                <a:r>
                  <a:rPr lang="pt-BR" altLang="en-US">
                    <a:noFill/>
                  </a:rPr>
                  <a:t> </a:t>
                </a:r>
              </a:p>
            </p:txBody>
          </p:sp>
        </mc:Fallback>
      </mc:AlternateContent>
      <p:cxnSp>
        <p:nvCxnSpPr>
          <p:cNvPr id="201" name="Conector Reto 200"/>
          <p:cNvCxnSpPr/>
          <p:nvPr/>
        </p:nvCxnSpPr>
        <p:spPr>
          <a:xfrm flipV="1">
            <a:off x="3218180" y="2068195"/>
            <a:ext cx="468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Conector Reto 201"/>
          <p:cNvCxnSpPr/>
          <p:nvPr/>
        </p:nvCxnSpPr>
        <p:spPr>
          <a:xfrm flipV="1">
            <a:off x="5011420" y="2085340"/>
            <a:ext cx="540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3" name="Conector Reto 202"/>
          <p:cNvCxnSpPr/>
          <p:nvPr/>
        </p:nvCxnSpPr>
        <p:spPr>
          <a:xfrm flipV="1">
            <a:off x="6696710" y="2085340"/>
            <a:ext cx="684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4" name="Conector Reto 203"/>
          <p:cNvCxnSpPr/>
          <p:nvPr/>
        </p:nvCxnSpPr>
        <p:spPr>
          <a:xfrm flipV="1">
            <a:off x="8536940" y="2085340"/>
            <a:ext cx="684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5" name="Conector Reto 204"/>
          <p:cNvCxnSpPr/>
          <p:nvPr/>
        </p:nvCxnSpPr>
        <p:spPr>
          <a:xfrm flipV="1">
            <a:off x="10161905" y="2085340"/>
            <a:ext cx="756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 name="Caixa de Texto 5"/>
              <p:cNvSpPr txBox="1"/>
              <p:nvPr/>
            </p:nvSpPr>
            <p:spPr>
              <a:xfrm>
                <a:off x="2362835" y="2717165"/>
                <a:ext cx="184531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3</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3</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362835" y="2717165"/>
                <a:ext cx="1845310" cy="398780"/>
              </a:xfrm>
              <a:prstGeom prst="rect">
                <a:avLst/>
              </a:prstGeom>
              <a:blipFill rotWithShape="1">
                <a:blip r:embed="rId4"/>
                <a:stretch>
                  <a:fillRect t="-4459"/>
                </a:stretch>
              </a:blipFill>
              <a:ln w="38100">
                <a:noFill/>
              </a:ln>
            </p:spPr>
            <p:txBody>
              <a:bodyPr/>
              <a:lstStyle/>
              <a:p>
                <a:r>
                  <a:rPr lang="pt-BR" altLang="en-US">
                    <a:noFill/>
                  </a:rPr>
                  <a:t> </a:t>
                </a:r>
              </a:p>
            </p:txBody>
          </p:sp>
        </mc:Fallback>
      </mc:AlternateContent>
      <p:grpSp>
        <p:nvGrpSpPr>
          <p:cNvPr id="135" name="Grupo 134"/>
          <p:cNvGrpSpPr/>
          <p:nvPr/>
        </p:nvGrpSpPr>
        <p:grpSpPr>
          <a:xfrm>
            <a:off x="8497848" y="1421130"/>
            <a:ext cx="1440000" cy="1296000"/>
            <a:chOff x="10357" y="2500"/>
            <a:chExt cx="1757" cy="2044"/>
          </a:xfrm>
        </p:grpSpPr>
        <p:cxnSp>
          <p:nvCxnSpPr>
            <p:cNvPr id="137" name="Conector Angulado 136"/>
            <p:cNvCxnSpPr/>
            <p:nvPr/>
          </p:nvCxnSpPr>
          <p:spPr>
            <a:xfrm>
              <a:off x="10357" y="3207"/>
              <a:ext cx="1757" cy="857"/>
            </a:xfrm>
            <a:prstGeom prst="bentConnector3">
              <a:avLst>
                <a:gd name="adj1" fmla="val 50028"/>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40" name="Conector Reto 139"/>
            <p:cNvCxnSpPr/>
            <p:nvPr/>
          </p:nvCxnSpPr>
          <p:spPr>
            <a:xfrm>
              <a:off x="10405" y="250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2" name="Caixa de Texto 5"/>
              <p:cNvSpPr txBox="1"/>
              <p:nvPr/>
            </p:nvSpPr>
            <p:spPr>
              <a:xfrm>
                <a:off x="8117205" y="2790190"/>
                <a:ext cx="183070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5</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4</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42" name="Caixa de Texto 5"/>
              <p:cNvSpPr txBox="1">
                <a:spLocks noRot="1" noChangeAspect="1" noMove="1" noResize="1" noEditPoints="1" noAdjustHandles="1" noChangeArrowheads="1" noChangeShapeType="1" noTextEdit="1"/>
              </p:cNvSpPr>
              <p:nvPr/>
            </p:nvSpPr>
            <p:spPr>
              <a:xfrm>
                <a:off x="8117205" y="2790190"/>
                <a:ext cx="1830705" cy="398780"/>
              </a:xfrm>
              <a:prstGeom prst="rect">
                <a:avLst/>
              </a:prstGeom>
              <a:blipFill rotWithShape="1">
                <a:blip r:embed="rId5"/>
                <a:stretch>
                  <a:fillRect t="-4459"/>
                </a:stretch>
              </a:blipFill>
              <a:ln w="38100">
                <a:noFill/>
              </a:ln>
            </p:spPr>
            <p:txBody>
              <a:bodyPr/>
              <a:lstStyle/>
              <a:p>
                <a:r>
                  <a:rPr lang="pt-BR" altLang="en-US">
                    <a:noFill/>
                  </a:rPr>
                  <a:t> </a:t>
                </a:r>
              </a:p>
            </p:txBody>
          </p:sp>
        </mc:Fallback>
      </mc:AlternateContent>
      <p:grpSp>
        <p:nvGrpSpPr>
          <p:cNvPr id="206" name="Grupo 205"/>
          <p:cNvGrpSpPr/>
          <p:nvPr/>
        </p:nvGrpSpPr>
        <p:grpSpPr>
          <a:xfrm>
            <a:off x="10067925" y="1397000"/>
            <a:ext cx="1728000" cy="1297940"/>
            <a:chOff x="6049" y="2585"/>
            <a:chExt cx="2438" cy="2044"/>
          </a:xfrm>
        </p:grpSpPr>
        <p:cxnSp>
          <p:nvCxnSpPr>
            <p:cNvPr id="207" name="Conector Angulado 206"/>
            <p:cNvCxnSpPr/>
            <p:nvPr/>
          </p:nvCxnSpPr>
          <p:spPr>
            <a:xfrm flipV="1">
              <a:off x="6049" y="3267"/>
              <a:ext cx="2438" cy="907"/>
            </a:xfrm>
            <a:prstGeom prst="bentConnector3">
              <a:avLst>
                <a:gd name="adj1" fmla="val 50022"/>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08" name="Conector Reto 207"/>
            <p:cNvCxnSpPr/>
            <p:nvPr/>
          </p:nvCxnSpPr>
          <p:spPr>
            <a:xfrm>
              <a:off x="6221"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19" name="Caixa de Texto 5"/>
              <p:cNvSpPr txBox="1"/>
              <p:nvPr/>
            </p:nvSpPr>
            <p:spPr>
              <a:xfrm>
                <a:off x="9892665" y="2790190"/>
                <a:ext cx="183070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5</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5</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19" name="Caixa de Texto 5"/>
              <p:cNvSpPr txBox="1">
                <a:spLocks noRot="1" noChangeAspect="1" noMove="1" noResize="1" noEditPoints="1" noAdjustHandles="1" noChangeArrowheads="1" noChangeShapeType="1" noTextEdit="1"/>
              </p:cNvSpPr>
              <p:nvPr/>
            </p:nvSpPr>
            <p:spPr>
              <a:xfrm>
                <a:off x="9892665" y="2790190"/>
                <a:ext cx="1830705" cy="398780"/>
              </a:xfrm>
              <a:prstGeom prst="rect">
                <a:avLst/>
              </a:prstGeom>
              <a:blipFill rotWithShape="1">
                <a:blip r:embed="rId6"/>
                <a:stretch>
                  <a:fillRect t="-4459"/>
                </a:stretch>
              </a:blipFill>
              <a:ln w="38100">
                <a:noFill/>
              </a:ln>
            </p:spPr>
            <p:txBody>
              <a:bodyPr/>
              <a:lstStyle/>
              <a:p>
                <a:r>
                  <a:rPr lang="pt-BR" altLang="en-US">
                    <a:noFill/>
                  </a:rPr>
                  <a:t> </a:t>
                </a:r>
              </a:p>
            </p:txBody>
          </p:sp>
        </mc:Fallback>
      </mc:AlternateContent>
      <p:sp>
        <p:nvSpPr>
          <p:cNvPr id="220" name="Retângulo 219"/>
          <p:cNvSpPr/>
          <p:nvPr/>
        </p:nvSpPr>
        <p:spPr>
          <a:xfrm>
            <a:off x="3808730" y="1668780"/>
            <a:ext cx="399415" cy="3994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1" name="Retângulo 220"/>
          <p:cNvSpPr/>
          <p:nvPr/>
        </p:nvSpPr>
        <p:spPr>
          <a:xfrm>
            <a:off x="5777230" y="2228850"/>
            <a:ext cx="399415" cy="3994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2" name="Retângulo 221"/>
          <p:cNvSpPr/>
          <p:nvPr/>
        </p:nvSpPr>
        <p:spPr>
          <a:xfrm>
            <a:off x="7661275" y="1668780"/>
            <a:ext cx="496570" cy="3994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3" name="Retângulo 222"/>
          <p:cNvSpPr/>
          <p:nvPr/>
        </p:nvSpPr>
        <p:spPr>
          <a:xfrm>
            <a:off x="9388475" y="2295525"/>
            <a:ext cx="574675" cy="3994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4" name="Retângulo 223"/>
          <p:cNvSpPr/>
          <p:nvPr/>
        </p:nvSpPr>
        <p:spPr>
          <a:xfrm>
            <a:off x="11156950" y="1668780"/>
            <a:ext cx="730250" cy="3994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5" name="Conector Reto 224"/>
          <p:cNvCxnSpPr/>
          <p:nvPr/>
        </p:nvCxnSpPr>
        <p:spPr>
          <a:xfrm flipV="1">
            <a:off x="1191895" y="2085340"/>
            <a:ext cx="396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2" name="Imagem 101"/>
          <p:cNvPicPr/>
          <p:nvPr/>
        </p:nvPicPr>
        <p:blipFill>
          <a:blip r:embed="rId1"/>
          <a:srcRect l="8637" t="7554" r="12462" b="10791"/>
          <a:stretch>
            <a:fillRect/>
          </a:stretch>
        </p:blipFill>
        <p:spPr>
          <a:xfrm>
            <a:off x="2132330" y="531495"/>
            <a:ext cx="9529445" cy="5824855"/>
          </a:xfrm>
          <a:prstGeom prst="rect">
            <a:avLst/>
          </a:prstGeom>
          <a:noFill/>
          <a:ln w="9525">
            <a:noFill/>
          </a:ln>
        </p:spPr>
      </p:pic>
      <p:sp>
        <p:nvSpPr>
          <p:cNvPr id="6" name="CaixaDeTexto 3"/>
          <p:cNvSpPr txBox="1"/>
          <p:nvPr/>
        </p:nvSpPr>
        <p:spPr>
          <a:xfrm>
            <a:off x="236855" y="3113405"/>
            <a:ext cx="3448685" cy="1076325"/>
          </a:xfrm>
          <a:prstGeom prst="rect">
            <a:avLst/>
          </a:prstGeom>
          <a:noFill/>
          <a:ln w="44450">
            <a:solidFill>
              <a:srgbClr val="FFFF00"/>
            </a:solidFill>
          </a:ln>
        </p:spPr>
        <p:txBody>
          <a:bodyPr wrap="square" rtlCol="0">
            <a:spAutoFit/>
          </a:bodyPr>
          <a:lstStyle/>
          <a:p>
            <a:pPr indent="0" algn="ctr">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O que significa  L = 5nm?</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5" name="CaixaDeTexto 3"/>
          <p:cNvSpPr txBox="1"/>
          <p:nvPr/>
        </p:nvSpPr>
        <p:spPr>
          <a:xfrm>
            <a:off x="698500" y="5407660"/>
            <a:ext cx="2875915" cy="583565"/>
          </a:xfrm>
          <a:prstGeom prst="rect">
            <a:avLst/>
          </a:prstGeom>
          <a:noFill/>
        </p:spPr>
        <p:txBody>
          <a:bodyPr wrap="square" rtlCol="0">
            <a:spAutoFit/>
          </a:bodyPr>
          <a:lstStyle/>
          <a:p>
            <a:pPr indent="0">
              <a:buFont typeface="Arial" panose="020B0604020202020204" pitchFamily="34" charset="0"/>
              <a:buNone/>
            </a:pPr>
            <a:r>
              <a:rPr lang="pt-BR" sz="3200" b="1" dirty="0" smtClean="0">
                <a:solidFill>
                  <a:schemeClr val="tx1"/>
                </a:solidFill>
                <a:effectLst>
                  <a:outerShdw blurRad="38100" dist="38100" dir="2700000" algn="tl">
                    <a:srgbClr val="000000">
                      <a:alpha val="43137"/>
                    </a:srgbClr>
                  </a:outerShdw>
                </a:effectLst>
                <a:latin typeface="Comic Sans MS" panose="030F0702030302020204" pitchFamily="66" charset="0"/>
              </a:rPr>
              <a:t>A = 10</a:t>
            </a:r>
            <a:r>
              <a:rPr lang="pt-BR" sz="3200" b="1" baseline="30000" dirty="0" smtClean="0">
                <a:solidFill>
                  <a:schemeClr val="tx1"/>
                </a:solidFill>
                <a:effectLst>
                  <a:outerShdw blurRad="38100" dist="38100" dir="2700000" algn="tl">
                    <a:srgbClr val="000000">
                      <a:alpha val="43137"/>
                    </a:srgbClr>
                  </a:outerShdw>
                </a:effectLst>
                <a:latin typeface="Comic Sans MS" panose="030F0702030302020204" pitchFamily="66" charset="0"/>
              </a:rPr>
              <a:t>-10 </a:t>
            </a:r>
            <a:r>
              <a:rPr lang="pt-BR" sz="3200" b="1" dirty="0" smtClean="0">
                <a:solidFill>
                  <a:schemeClr val="tx1"/>
                </a:solidFill>
                <a:effectLst>
                  <a:outerShdw blurRad="38100" dist="38100" dir="2700000" algn="tl">
                    <a:srgbClr val="000000">
                      <a:alpha val="43137"/>
                    </a:srgbClr>
                  </a:outerShdw>
                </a:effectLst>
                <a:latin typeface="Comic Sans MS" panose="030F0702030302020204" pitchFamily="66" charset="0"/>
              </a:rPr>
              <a:t>m</a:t>
            </a:r>
            <a:endParaRPr lang="pt-BR" sz="32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565785" y="681990"/>
            <a:ext cx="11141710" cy="508381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dirty="0">
                <a:solidFill>
                  <a:srgbClr val="002060"/>
                </a:solidFill>
                <a:latin typeface="Comic Sans MS" panose="030F0702030302020204" pitchFamily="66" charset="0"/>
                <a:cs typeface="Comic Sans MS" panose="030F0702030302020204" pitchFamily="66" charset="0"/>
              </a:rPr>
              <a:t>Circuitos Eletrônicos II</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ctr">
              <a:buNone/>
            </a:pPr>
            <a:endParaRPr lang="pt-BR" altLang="en-US" sz="3200" b="1" dirty="0">
              <a:solidFill>
                <a:srgbClr val="002060"/>
              </a:solidFill>
              <a:latin typeface="Comic Sans MS" panose="030F0702030302020204" pitchFamily="66" charset="0"/>
              <a:cs typeface="Comic Sans MS" panose="030F0702030302020204" pitchFamily="66" charset="0"/>
            </a:endParaRPr>
          </a:p>
          <a:p>
            <a:pPr marL="539750" indent="-539750">
              <a:buNone/>
            </a:pPr>
            <a:r>
              <a:rPr lang="pt-BR" altLang="en-US" sz="3200" b="1" dirty="0">
                <a:solidFill>
                  <a:srgbClr val="C00000"/>
                </a:solidFill>
                <a:latin typeface="Comic Sans MS" panose="030F0702030302020204" pitchFamily="66" charset="0"/>
                <a:cs typeface="Comic Sans MS" panose="030F0702030302020204" pitchFamily="66" charset="0"/>
              </a:rPr>
              <a:t>1.	Transistores MOS (Metal-Óxido-Semicondutor)</a:t>
            </a:r>
            <a:endParaRPr lang="pt-BR" altLang="en-US" sz="3200" b="1" dirty="0">
              <a:solidFill>
                <a:srgbClr val="C00000"/>
              </a:solidFill>
              <a:latin typeface="Comic Sans MS" panose="030F0702030302020204" pitchFamily="66" charset="0"/>
              <a:cs typeface="Comic Sans MS" panose="030F0702030302020204" pitchFamily="66" charset="0"/>
            </a:endParaRPr>
          </a:p>
          <a:p>
            <a:pPr marL="539750" indent="-539750">
              <a:buNone/>
            </a:pPr>
            <a:r>
              <a:rPr lang="pt-BR" altLang="en-US" sz="3200" b="1" dirty="0">
                <a:solidFill>
                  <a:srgbClr val="C00000"/>
                </a:solidFill>
                <a:latin typeface="Comic Sans MS" panose="030F0702030302020204" pitchFamily="66" charset="0"/>
                <a:cs typeface="Comic Sans MS" panose="030F0702030302020204" pitchFamily="66" charset="0"/>
              </a:rPr>
              <a:t>	Será visto o funcionamento do transistor, aplicações em circuitos digitais e </a:t>
            </a:r>
            <a:r>
              <a:rPr lang="pt-BR" altLang="en-US" sz="3200" b="1" dirty="0" smtClean="0">
                <a:solidFill>
                  <a:srgbClr val="C00000"/>
                </a:solidFill>
                <a:latin typeface="Comic Sans MS" panose="030F0702030302020204" pitchFamily="66" charset="0"/>
                <a:cs typeface="Comic Sans MS" panose="030F0702030302020204" pitchFamily="66" charset="0"/>
              </a:rPr>
              <a:t>configurações básicas </a:t>
            </a:r>
            <a:r>
              <a:rPr lang="pt-BR" altLang="en-US" sz="3200" b="1" dirty="0">
                <a:solidFill>
                  <a:srgbClr val="C00000"/>
                </a:solidFill>
                <a:latin typeface="Comic Sans MS" panose="030F0702030302020204" pitchFamily="66" charset="0"/>
                <a:cs typeface="Comic Sans MS" panose="030F0702030302020204" pitchFamily="66" charset="0"/>
              </a:rPr>
              <a:t>(</a:t>
            </a:r>
            <a:r>
              <a:rPr lang="pt-BR" altLang="en-US" sz="3200" b="1" dirty="0" err="1">
                <a:solidFill>
                  <a:srgbClr val="C00000"/>
                </a:solidFill>
                <a:latin typeface="Comic Sans MS" panose="030F0702030302020204" pitchFamily="66" charset="0"/>
                <a:cs typeface="Comic Sans MS" panose="030F0702030302020204" pitchFamily="66" charset="0"/>
              </a:rPr>
              <a:t>Source</a:t>
            </a:r>
            <a:r>
              <a:rPr lang="pt-BR" altLang="en-US" sz="3200" b="1" dirty="0">
                <a:solidFill>
                  <a:srgbClr val="C00000"/>
                </a:solidFill>
                <a:latin typeface="Comic Sans MS" panose="030F0702030302020204" pitchFamily="66" charset="0"/>
                <a:cs typeface="Comic Sans MS" panose="030F0702030302020204" pitchFamily="66" charset="0"/>
              </a:rPr>
              <a:t> comum, Dreno Comum, Gate comum)</a:t>
            </a:r>
            <a:endParaRPr lang="pt-BR" altLang="en-US" sz="3200" b="1" dirty="0">
              <a:solidFill>
                <a:srgbClr val="C00000"/>
              </a:solidFill>
              <a:latin typeface="Comic Sans MS" panose="030F0702030302020204" pitchFamily="66" charset="0"/>
              <a:cs typeface="Comic Sans MS" panose="030F0702030302020204" pitchFamily="66" charset="0"/>
            </a:endParaRPr>
          </a:p>
          <a:p>
            <a:pPr marL="539750" indent="-539750">
              <a:buNone/>
            </a:pPr>
            <a:r>
              <a:rPr lang="pt-BR" altLang="en-US" sz="3200" b="1" dirty="0">
                <a:solidFill>
                  <a:srgbClr val="C00000"/>
                </a:solidFill>
                <a:latin typeface="Comic Sans MS" panose="030F0702030302020204" pitchFamily="66" charset="0"/>
                <a:cs typeface="Comic Sans MS" panose="030F0702030302020204" pitchFamily="66" charset="0"/>
              </a:rPr>
              <a:t>2. Novas estruturas de circuitos serão vistas para Bipolares e MOS (espelhos de corrente, pares diferenciais)</a:t>
            </a:r>
            <a:endParaRPr lang="pt-BR" altLang="en-US" sz="3200" b="1" dirty="0">
              <a:solidFill>
                <a:srgbClr val="C00000"/>
              </a:solidFill>
              <a:latin typeface="Comic Sans MS" panose="030F0702030302020204" pitchFamily="66" charset="0"/>
              <a:cs typeface="Comic Sans MS" panose="030F0702030302020204" pitchFamily="66" charset="0"/>
            </a:endParaRPr>
          </a:p>
          <a:p>
            <a:pPr marL="0" indent="0">
              <a:buNone/>
            </a:pPr>
            <a:r>
              <a:rPr lang="pt-BR" altLang="en-US" sz="3200" b="1" dirty="0">
                <a:solidFill>
                  <a:srgbClr val="FF0000"/>
                </a:solidFill>
                <a:latin typeface="Comic Sans MS" panose="030F0702030302020204" pitchFamily="66" charset="0"/>
                <a:cs typeface="Comic Sans MS" panose="030F0702030302020204" pitchFamily="66" charset="0"/>
              </a:rPr>
              <a:t> </a:t>
            </a: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423545" y="681990"/>
            <a:ext cx="10930255" cy="186944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dirty="0">
                <a:solidFill>
                  <a:srgbClr val="002060"/>
                </a:solidFill>
                <a:latin typeface="Comic Sans MS" panose="030F0702030302020204" pitchFamily="66" charset="0"/>
                <a:cs typeface="Comic Sans MS" panose="030F0702030302020204" pitchFamily="66" charset="0"/>
              </a:rPr>
              <a:t>Circuitos Eletrônicos II</a:t>
            </a:r>
            <a:endParaRPr lang="pt-BR" altLang="en-US" sz="3600" b="1" dirty="0">
              <a:solidFill>
                <a:srgbClr val="002060"/>
              </a:solidFill>
              <a:latin typeface="Comic Sans MS" panose="030F0702030302020204" pitchFamily="66" charset="0"/>
              <a:cs typeface="Comic Sans MS" panose="030F0702030302020204" pitchFamily="66" charset="0"/>
            </a:endParaRPr>
          </a:p>
          <a:p>
            <a:pPr marL="614045" indent="-614045" algn="l">
              <a:buNone/>
            </a:pPr>
            <a:r>
              <a:rPr lang="pt-BR" altLang="en-US" sz="3200" b="1" dirty="0">
                <a:solidFill>
                  <a:srgbClr val="C00000"/>
                </a:solidFill>
                <a:latin typeface="Comic Sans MS" panose="030F0702030302020204" pitchFamily="66" charset="0"/>
                <a:cs typeface="Comic Sans MS" panose="030F0702030302020204" pitchFamily="66" charset="0"/>
              </a:rPr>
              <a:t>3. Efeito das </a:t>
            </a:r>
            <a:r>
              <a:rPr lang="pt-BR" altLang="en-US" sz="3200" b="1" dirty="0" err="1">
                <a:solidFill>
                  <a:srgbClr val="C00000"/>
                </a:solidFill>
                <a:latin typeface="Comic Sans MS" panose="030F0702030302020204" pitchFamily="66" charset="0"/>
                <a:cs typeface="Comic Sans MS" panose="030F0702030302020204" pitchFamily="66" charset="0"/>
              </a:rPr>
              <a:t>capacitancias</a:t>
            </a:r>
            <a:r>
              <a:rPr lang="pt-BR" altLang="en-US" sz="3200" b="1" dirty="0">
                <a:solidFill>
                  <a:srgbClr val="C00000"/>
                </a:solidFill>
                <a:latin typeface="Comic Sans MS" panose="030F0702030302020204" pitchFamily="66" charset="0"/>
                <a:cs typeface="Comic Sans MS" panose="030F0702030302020204" pitchFamily="66" charset="0"/>
              </a:rPr>
              <a:t> na operação dos circuitos com transistores Bipolares/MOS  </a:t>
            </a:r>
            <a:r>
              <a:rPr lang="pt-BR" altLang="en-US" sz="3200" b="1" dirty="0">
                <a:solidFill>
                  <a:srgbClr val="FF0000"/>
                </a:solidFill>
                <a:latin typeface="Comic Sans MS" panose="030F0702030302020204" pitchFamily="66" charset="0"/>
                <a:cs typeface="Comic Sans MS" panose="030F0702030302020204" pitchFamily="66" charset="0"/>
              </a:rPr>
              <a:t> </a:t>
            </a:r>
            <a:endParaRPr lang="pt-BR" altLang="en-US" sz="3200" dirty="0">
              <a:latin typeface="Comic Sans MS" panose="030F0702030302020204" pitchFamily="66" charset="0"/>
              <a:cs typeface="Comic Sans MS" panose="030F0702030302020204" pitchFamily="66" charset="0"/>
            </a:endParaRPr>
          </a:p>
        </p:txBody>
      </p:sp>
      <p:cxnSp>
        <p:nvCxnSpPr>
          <p:cNvPr id="4" name="Conector Reto 74"/>
          <p:cNvCxnSpPr/>
          <p:nvPr/>
        </p:nvCxnSpPr>
        <p:spPr>
          <a:xfrm>
            <a:off x="7647225" y="46255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698601" y="5185238"/>
            <a:ext cx="0" cy="12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7636546" y="2972792"/>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7453412" y="4073213"/>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4786484" y="2620160"/>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10009849" y="320773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907566" y="532268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4127846" y="32079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6808358" y="530431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6339783" y="410131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10139359" y="376123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6620538" y="610807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3246021" y="382175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9068851" y="226710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5073015" y="518985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7626985" y="452945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7626985" y="452945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5041616" y="3962871"/>
            <a:ext cx="2196000" cy="216000"/>
            <a:chOff x="3805593" y="3524056"/>
            <a:chExt cx="2196214" cy="255373"/>
          </a:xfrm>
        </p:grpSpPr>
        <p:cxnSp>
          <p:nvCxnSpPr>
            <p:cNvPr id="32" name="Conector Reto 79"/>
            <p:cNvCxnSpPr/>
            <p:nvPr/>
          </p:nvCxnSpPr>
          <p:spPr>
            <a:xfrm flipV="1">
              <a:off x="3805593" y="3618495"/>
              <a:ext cx="219621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5415280" y="415798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5415280" y="415798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8200525" y="4324866"/>
            <a:ext cx="1511999" cy="234950"/>
            <a:chOff x="4116513" y="3480574"/>
            <a:chExt cx="1512147" cy="255373"/>
          </a:xfrm>
        </p:grpSpPr>
        <p:cxnSp>
          <p:nvCxnSpPr>
            <p:cNvPr id="59" name="Conector Reto 79"/>
            <p:cNvCxnSpPr/>
            <p:nvPr/>
          </p:nvCxnSpPr>
          <p:spPr>
            <a:xfrm flipV="1">
              <a:off x="4116513" y="3602947"/>
              <a:ext cx="151214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48057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4" name="Grupo 63"/>
          <p:cNvGrpSpPr/>
          <p:nvPr/>
        </p:nvGrpSpPr>
        <p:grpSpPr>
          <a:xfrm flipH="1">
            <a:off x="5848519" y="3601599"/>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69"/>
          <p:cNvCxnSpPr/>
          <p:nvPr/>
        </p:nvCxnSpPr>
        <p:spPr>
          <a:xfrm flipV="1">
            <a:off x="4928870" y="428752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5119370" y="369887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5091430" y="428752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4504690" y="420179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 name="Conector Reto 69"/>
          <p:cNvCxnSpPr/>
          <p:nvPr/>
        </p:nvCxnSpPr>
        <p:spPr>
          <a:xfrm flipV="1">
            <a:off x="4928870" y="420179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 name="Forma livre 6"/>
          <p:cNvSpPr/>
          <p:nvPr/>
        </p:nvSpPr>
        <p:spPr>
          <a:xfrm>
            <a:off x="6189980" y="382333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6691630" y="2997835"/>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6691630" y="2997835"/>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39" name="Caixa de Texto 23"/>
          <p:cNvSpPr txBox="1"/>
          <p:nvPr/>
        </p:nvSpPr>
        <p:spPr>
          <a:xfrm>
            <a:off x="9673107" y="295618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3749663" y="295528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6111875" y="243332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6703060" y="2211070"/>
            <a:ext cx="416560" cy="1487805"/>
            <a:chOff x="3114" y="6151"/>
            <a:chExt cx="656" cy="2343"/>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Retângulo 80"/>
          <p:cNvSpPr/>
          <p:nvPr/>
        </p:nvSpPr>
        <p:spPr>
          <a:xfrm flipH="1">
            <a:off x="4170045" y="360172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84" name="Retângulo 83"/>
          <p:cNvSpPr/>
          <p:nvPr/>
        </p:nvSpPr>
        <p:spPr>
          <a:xfrm flipH="1">
            <a:off x="9772015" y="358711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85" name="Retângulo 84"/>
          <p:cNvSpPr/>
          <p:nvPr/>
        </p:nvSpPr>
        <p:spPr>
          <a:xfrm rot="5400000" flipH="1">
            <a:off x="6462296" y="5671464"/>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86" name="Caixa de Texto 85"/>
              <p:cNvSpPr txBox="1"/>
              <p:nvPr/>
            </p:nvSpPr>
            <p:spPr>
              <a:xfrm>
                <a:off x="4079240" y="376110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6" name="Caixa de Texto 85"/>
              <p:cNvSpPr txBox="1">
                <a:spLocks noRot="1" noChangeAspect="1" noMove="1" noResize="1" noEditPoints="1" noAdjustHandles="1" noChangeArrowheads="1" noChangeShapeType="1" noTextEdit="1"/>
              </p:cNvSpPr>
              <p:nvPr/>
            </p:nvSpPr>
            <p:spPr>
              <a:xfrm>
                <a:off x="4079240" y="3761105"/>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7" name="Caixa de Texto 86"/>
              <p:cNvSpPr txBox="1"/>
              <p:nvPr/>
            </p:nvSpPr>
            <p:spPr>
              <a:xfrm>
                <a:off x="9772015" y="376999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9772015" y="3769995"/>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8" name="Caixa de Texto 87"/>
              <p:cNvSpPr txBox="1"/>
              <p:nvPr/>
            </p:nvSpPr>
            <p:spPr>
              <a:xfrm>
                <a:off x="5848350" y="543369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5848350" y="5433695"/>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89" name="Conector Reto 69"/>
          <p:cNvCxnSpPr/>
          <p:nvPr/>
        </p:nvCxnSpPr>
        <p:spPr>
          <a:xfrm flipV="1">
            <a:off x="9189720" y="430530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3"/>
          <p:cNvCxnSpPr/>
          <p:nvPr/>
        </p:nvCxnSpPr>
        <p:spPr>
          <a:xfrm>
            <a:off x="9380220" y="371665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76"/>
          <p:cNvCxnSpPr/>
          <p:nvPr/>
        </p:nvCxnSpPr>
        <p:spPr>
          <a:xfrm>
            <a:off x="9380220" y="430530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69"/>
          <p:cNvCxnSpPr/>
          <p:nvPr/>
        </p:nvCxnSpPr>
        <p:spPr>
          <a:xfrm flipV="1">
            <a:off x="9189720" y="421957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9240245" y="556505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9380220" y="4305300"/>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5" name="Caixa de Texto 94"/>
              <p:cNvSpPr txBox="1"/>
              <p:nvPr/>
            </p:nvSpPr>
            <p:spPr>
              <a:xfrm>
                <a:off x="8650605" y="4556760"/>
                <a:ext cx="108966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8650605" y="4556760"/>
                <a:ext cx="1089660" cy="583565"/>
              </a:xfrm>
              <a:prstGeom prst="rect">
                <a:avLst/>
              </a:prstGeom>
              <a:blipFill rotWithShape="1">
                <a:blip r:embed="rId7"/>
                <a:stretch>
                  <a:fillRect/>
                </a:stretch>
              </a:blipFill>
            </p:spPr>
            <p:txBody>
              <a:bodyPr/>
              <a:lstStyle/>
              <a:p>
                <a:r>
                  <a:rPr lang="pt-BR" altLang="en-US">
                    <a:noFill/>
                  </a:rPr>
                  <a:t> </a:t>
                </a:r>
              </a:p>
            </p:txBody>
          </p:sp>
        </mc:Fallback>
      </mc:AlternateContent>
      <p:sp>
        <p:nvSpPr>
          <p:cNvPr id="8" name="Caixa de Texto 7"/>
          <p:cNvSpPr txBox="1"/>
          <p:nvPr/>
        </p:nvSpPr>
        <p:spPr>
          <a:xfrm>
            <a:off x="496570" y="4219575"/>
            <a:ext cx="2749550" cy="1568450"/>
          </a:xfrm>
          <a:prstGeom prst="rect">
            <a:avLst/>
          </a:prstGeom>
          <a:noFill/>
          <a:ln w="44450">
            <a:solidFill>
              <a:srgbClr val="FFFF00"/>
            </a:solidFill>
          </a:ln>
        </p:spPr>
        <p:txBody>
          <a:bodyPr wrap="square" rtlCol="0" anchor="t">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2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completo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p:txBody>
      </p:sp>
    </p:spTree>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618490" y="190500"/>
            <a:ext cx="11240770" cy="28301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a:p>
            <a:pPr indent="0" algn="l">
              <a:spcBef>
                <a:spcPts val="600"/>
              </a:spcBef>
              <a:spcAft>
                <a:spcPts val="600"/>
              </a:spcAft>
              <a:buFont typeface="+mj-lt"/>
              <a:buNone/>
            </a:pPr>
            <a:r>
              <a:rPr lang="pt-BR" altLang="en-US" sz="2800" b="1" dirty="0">
                <a:latin typeface="Comic Sans MS" panose="030F0702030302020204" pitchFamily="66" charset="0"/>
                <a:cs typeface="Comic Sans MS" panose="030F0702030302020204" pitchFamily="66" charset="0"/>
              </a:rPr>
              <a:t>O modelo completo normalmente não é aplicado em calculos manuais (muito complicado)</a:t>
            </a:r>
            <a:endParaRPr lang="pt-BR" altLang="en-US" sz="2800" b="1" dirty="0">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2: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3" name="Caixa de Texto 23"/>
          <p:cNvSpPr txBox="1"/>
          <p:nvPr/>
        </p:nvSpPr>
        <p:spPr>
          <a:xfrm>
            <a:off x="1551940" y="4855845"/>
            <a:ext cx="34182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Comic Sans MS" panose="030F0702030302020204" pitchFamily="66" charset="0"/>
                <a:cs typeface="Comic Sans MS" panose="030F0702030302020204" pitchFamily="66" charset="0"/>
              </a:rPr>
              <a:t> = I</a:t>
            </a:r>
            <a:r>
              <a:rPr lang="pt-BR" altLang="en-US" sz="2800" baseline="-25000" dirty="0">
                <a:latin typeface="Comic Sans MS" panose="030F0702030302020204" pitchFamily="66" charset="0"/>
                <a:cs typeface="Comic Sans MS" panose="030F0702030302020204" pitchFamily="66" charset="0"/>
              </a:rPr>
              <a:t>B0</a:t>
            </a: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4331404" y="60075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282046" y="3967067"/>
            <a:ext cx="2125197" cy="748570"/>
            <a:chOff x="8269252" y="2524505"/>
            <a:chExt cx="2125197"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9252" y="2532720"/>
              <a:ext cx="82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7" name="Conector Reto 79"/>
          <p:cNvCxnSpPr/>
          <p:nvPr/>
        </p:nvCxnSpPr>
        <p:spPr>
          <a:xfrm rot="5400000" flipH="1" flipV="1">
            <a:off x="5145252" y="5477028"/>
            <a:ext cx="11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5538570" y="413714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8" name="Conector Reto 74"/>
          <p:cNvCxnSpPr/>
          <p:nvPr/>
        </p:nvCxnSpPr>
        <p:spPr>
          <a:xfrm>
            <a:off x="4509055" y="54739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4498376" y="45514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4315242" y="492157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4519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49"/>
          <p:cNvCxnSpPr/>
          <p:nvPr/>
        </p:nvCxnSpPr>
        <p:spPr>
          <a:xfrm>
            <a:off x="4485105" y="454735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rot="16200000" flipH="1" flipV="1">
            <a:off x="6109984" y="4396754"/>
            <a:ext cx="2736215" cy="485746"/>
            <a:chOff x="12351" y="4274"/>
            <a:chExt cx="4309" cy="801"/>
          </a:xfrm>
        </p:grpSpPr>
        <p:cxnSp>
          <p:nvCxnSpPr>
            <p:cNvPr id="36" name="Conector Reto 35"/>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37" name="Elipse 3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43" name="Conector Reto 42"/>
          <p:cNvCxnSpPr/>
          <p:nvPr/>
        </p:nvCxnSpPr>
        <p:spPr>
          <a:xfrm>
            <a:off x="5546725" y="604774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6796405" y="4796790"/>
            <a:ext cx="838835" cy="460375"/>
          </a:xfrm>
          <a:prstGeom prst="rect">
            <a:avLst/>
          </a:prstGeom>
          <a:noFill/>
        </p:spPr>
        <p:txBody>
          <a:bodyPr wrap="square" rtlCol="0">
            <a:spAutoFit/>
          </a:bodyPr>
          <a:lstStyle/>
          <a:p>
            <a:r>
              <a:rPr lang="pt-BR" sz="2400" b="1" i="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i="1" baseline="-25000" dirty="0" smtClean="0">
                <a:latin typeface="Comic Sans MS" panose="030F0702030302020204" pitchFamily="66" charset="0"/>
                <a:ea typeface="Cambria Math" panose="02040503050406030204" pitchFamily="18" charset="0"/>
                <a:cs typeface="Comic Sans MS" panose="030F0702030302020204" pitchFamily="66" charset="0"/>
              </a:rPr>
              <a:t>CC</a:t>
            </a:r>
            <a:endParaRPr lang="pt-BR" sz="2400" b="1" i="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8" name="Caixa de Texto 23"/>
          <p:cNvSpPr txBox="1"/>
          <p:nvPr/>
        </p:nvSpPr>
        <p:spPr>
          <a:xfrm>
            <a:off x="7066915" y="517779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49" name="Conector Reto 48"/>
          <p:cNvCxnSpPr/>
          <p:nvPr/>
        </p:nvCxnSpPr>
        <p:spPr>
          <a:xfrm>
            <a:off x="7298690" y="603313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5703670" y="3278622"/>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rot="16200000" flipH="1">
            <a:off x="6574742" y="29920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5582920" y="3286760"/>
            <a:ext cx="198310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C </a:t>
            </a:r>
            <a:r>
              <a:rPr lang="pt-BR" altLang="en-US" sz="2400" dirty="0">
                <a:latin typeface="Comic Sans MS" panose="030F0702030302020204" pitchFamily="66" charset="0"/>
                <a:cs typeface="Comic Sans MS" panose="030F0702030302020204" pitchFamily="66" charset="0"/>
              </a:rPr>
              <a:t>= I</a:t>
            </a:r>
            <a:r>
              <a:rPr lang="pt-BR" altLang="en-US" sz="2400" baseline="-25000" dirty="0">
                <a:latin typeface="Comic Sans MS" panose="030F0702030302020204" pitchFamily="66" charset="0"/>
                <a:cs typeface="Comic Sans MS" panose="030F0702030302020204" pitchFamily="66" charset="0"/>
              </a:rPr>
              <a:t>C0</a:t>
            </a:r>
            <a:r>
              <a:rPr lang="pt-BR" altLang="en-US" sz="2400" dirty="0">
                <a:latin typeface="Comic Sans MS" panose="030F0702030302020204" pitchFamily="66" charset="0"/>
                <a:cs typeface="Comic Sans MS" panose="030F0702030302020204" pitchFamily="66" charset="0"/>
              </a:rPr>
              <a:t>+ i</a:t>
            </a:r>
            <a:r>
              <a:rPr lang="pt-BR" altLang="en-US" sz="2400" baseline="-250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1528816" y="2756886"/>
            <a:ext cx="2728601" cy="1674239"/>
            <a:chOff x="1563312" y="3800007"/>
            <a:chExt cx="2728601" cy="1674239"/>
          </a:xfrm>
        </p:grpSpPr>
        <p:sp>
          <p:nvSpPr>
            <p:cNvPr id="4" name="Triângulo isósceles 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 name="Conector Reto 4"/>
            <p:cNvCxnSpPr>
              <a:stCxn id="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9" name="CaixaDeTexto 8"/>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3750850" y="4329442"/>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11" name="Forma livre 10"/>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2" name="CaixaDeTexto 11"/>
            <p:cNvSpPr txBox="1"/>
            <p:nvPr/>
          </p:nvSpPr>
          <p:spPr>
            <a:xfrm>
              <a:off x="1563312" y="4660992"/>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13" name="Conector de Seta Reta 12"/>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1719773" y="3800007"/>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15" name="Grupo 14"/>
          <p:cNvGrpSpPr/>
          <p:nvPr/>
        </p:nvGrpSpPr>
        <p:grpSpPr>
          <a:xfrm>
            <a:off x="764574" y="3176057"/>
            <a:ext cx="1381894" cy="255373"/>
            <a:chOff x="4112743" y="3509451"/>
            <a:chExt cx="1381894" cy="255373"/>
          </a:xfrm>
        </p:grpSpPr>
        <p:cxnSp>
          <p:nvCxnSpPr>
            <p:cNvPr id="16" name="Conector Reto 1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18" name="Forma livre 17"/>
          <p:cNvSpPr/>
          <p:nvPr/>
        </p:nvSpPr>
        <p:spPr>
          <a:xfrm>
            <a:off x="3679825" y="2426970"/>
            <a:ext cx="718185" cy="131953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9" name="Forma livre 18"/>
          <p:cNvSpPr/>
          <p:nvPr/>
        </p:nvSpPr>
        <p:spPr>
          <a:xfrm>
            <a:off x="2239146" y="2419339"/>
            <a:ext cx="719663" cy="898329"/>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0" name="Conector Reto 19"/>
          <p:cNvCxnSpPr/>
          <p:nvPr/>
        </p:nvCxnSpPr>
        <p:spPr>
          <a:xfrm>
            <a:off x="1992012" y="4189824"/>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1931635" y="4856734"/>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3124714" y="1801214"/>
            <a:ext cx="370614" cy="461665"/>
          </a:xfrm>
          <a:prstGeom prst="rect">
            <a:avLst/>
          </a:prstGeom>
          <a:noFill/>
        </p:spPr>
        <p:txBody>
          <a:bodyPr wrap="none" rtlCol="0">
            <a:spAutoFit/>
          </a:bodyPr>
          <a:lstStyle/>
          <a:p>
            <a:r>
              <a:rPr lang="pt-BR" sz="2400" dirty="0" smtClean="0">
                <a:latin typeface="Comic Sans MS" panose="030F0702030302020204" pitchFamily="66" charset="0"/>
              </a:rPr>
              <a:t>C</a:t>
            </a:r>
            <a:endParaRPr lang="pt-BR" sz="2400" dirty="0">
              <a:latin typeface="Comic Sans MS" panose="030F0702030302020204" pitchFamily="66" charset="0"/>
            </a:endParaRPr>
          </a:p>
        </p:txBody>
      </p:sp>
      <p:sp>
        <p:nvSpPr>
          <p:cNvPr id="23" name="CaixaDeTexto 22"/>
          <p:cNvSpPr txBox="1"/>
          <p:nvPr/>
        </p:nvSpPr>
        <p:spPr>
          <a:xfrm>
            <a:off x="1251543" y="2732139"/>
            <a:ext cx="374650" cy="460375"/>
          </a:xfrm>
          <a:prstGeom prst="rect">
            <a:avLst/>
          </a:prstGeom>
          <a:noFill/>
        </p:spPr>
        <p:txBody>
          <a:bodyPr wrap="none" rtlCol="0">
            <a:spAutoFit/>
          </a:bodyPr>
          <a:lstStyle/>
          <a:p>
            <a:r>
              <a:rPr lang="pt-BR" sz="2400" dirty="0" smtClean="0">
                <a:latin typeface="Comic Sans MS" panose="030F0702030302020204" pitchFamily="66" charset="0"/>
              </a:rPr>
              <a:t>R</a:t>
            </a:r>
            <a:endParaRPr lang="pt-BR" sz="2400" dirty="0">
              <a:latin typeface="Comic Sans MS" panose="030F0702030302020204" pitchFamily="66" charset="0"/>
            </a:endParaRPr>
          </a:p>
        </p:txBody>
      </p:sp>
      <p:cxnSp>
        <p:nvCxnSpPr>
          <p:cNvPr id="24" name="Conector de Seta Reta 23"/>
          <p:cNvCxnSpPr/>
          <p:nvPr/>
        </p:nvCxnSpPr>
        <p:spPr>
          <a:xfrm>
            <a:off x="3044031" y="2678096"/>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3465436" y="2530040"/>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6" name="CaixaDeTexto 25"/>
          <p:cNvSpPr txBox="1"/>
          <p:nvPr/>
        </p:nvSpPr>
        <p:spPr>
          <a:xfrm>
            <a:off x="425481" y="2764121"/>
            <a:ext cx="559435" cy="521970"/>
          </a:xfrm>
          <a:prstGeom prst="rect">
            <a:avLst/>
          </a:prstGeom>
          <a:noFill/>
        </p:spPr>
        <p:txBody>
          <a:bodyPr wrap="none" rtlCol="0">
            <a:spAutoFit/>
          </a:bodyPr>
          <a:lstStyle/>
          <a:p>
            <a:r>
              <a:rPr lang="pt-BR" sz="2800" dirty="0" err="1" smtClean="0"/>
              <a:t>V</a:t>
            </a:r>
            <a:r>
              <a:rPr lang="pt-BR" sz="2800" baseline="-25000" dirty="0" err="1" smtClean="0"/>
              <a:t>in</a:t>
            </a:r>
            <a:endParaRPr lang="pt-BR" sz="2800" baseline="-25000" dirty="0" err="1" smtClean="0"/>
          </a:p>
        </p:txBody>
      </p:sp>
      <p:sp>
        <p:nvSpPr>
          <p:cNvPr id="27" name="Forma livre 26"/>
          <p:cNvSpPr/>
          <p:nvPr/>
        </p:nvSpPr>
        <p:spPr>
          <a:xfrm>
            <a:off x="2214822" y="3819482"/>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28" name="Forma livre 27"/>
          <p:cNvSpPr/>
          <p:nvPr/>
        </p:nvSpPr>
        <p:spPr>
          <a:xfrm>
            <a:off x="484125" y="3391262"/>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nvGrpSpPr>
          <p:cNvPr id="29" name="Grupo 28"/>
          <p:cNvGrpSpPr/>
          <p:nvPr/>
        </p:nvGrpSpPr>
        <p:grpSpPr>
          <a:xfrm>
            <a:off x="2954766" y="2243191"/>
            <a:ext cx="756638" cy="371649"/>
            <a:chOff x="6583958" y="4225065"/>
            <a:chExt cx="756638" cy="371649"/>
          </a:xfrm>
        </p:grpSpPr>
        <p:cxnSp>
          <p:nvCxnSpPr>
            <p:cNvPr id="30" name="Conector Reto 29"/>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6997287" y="4225065"/>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CaixaDeTexto 33"/>
          <p:cNvSpPr txBox="1"/>
          <p:nvPr/>
        </p:nvSpPr>
        <p:spPr>
          <a:xfrm>
            <a:off x="4798520" y="1352198"/>
            <a:ext cx="2186940" cy="583565"/>
          </a:xfrm>
          <a:prstGeom prst="rect">
            <a:avLst/>
          </a:prstGeom>
          <a:noFill/>
        </p:spPr>
        <p:txBody>
          <a:bodyPr wrap="none" rtlCol="0">
            <a:spAutoFit/>
          </a:bodyPr>
          <a:lstStyle/>
          <a:p>
            <a:r>
              <a:rPr lang="pt-BR" sz="3200" i="1" dirty="0" smtClean="0">
                <a:latin typeface="Cambria" panose="02040503050406030204" charset="0"/>
                <a:cs typeface="Cambria" panose="02040503050406030204" charset="0"/>
              </a:rPr>
              <a:t>i</a:t>
            </a:r>
            <a:r>
              <a:rPr lang="pt-BR" sz="3200" i="1" baseline="-25000" dirty="0" smtClean="0">
                <a:latin typeface="Cambria" panose="02040503050406030204" charset="0"/>
                <a:cs typeface="Cambria" panose="02040503050406030204" charset="0"/>
              </a:rPr>
              <a:t>1 </a:t>
            </a:r>
            <a:r>
              <a:rPr lang="pt-BR" sz="3200" i="1" dirty="0" smtClean="0">
                <a:latin typeface="Cambria" panose="02040503050406030204" charset="0"/>
                <a:cs typeface="Cambria" panose="02040503050406030204" charset="0"/>
              </a:rPr>
              <a:t>= </a:t>
            </a:r>
            <a:r>
              <a:rPr lang="pt-BR" sz="3200" i="1" dirty="0" err="1" smtClean="0">
                <a:latin typeface="Cambria" panose="02040503050406030204" charset="0"/>
                <a:cs typeface="Cambria" panose="02040503050406030204" charset="0"/>
              </a:rPr>
              <a:t>V</a:t>
            </a:r>
            <a:r>
              <a:rPr lang="pt-BR" sz="3200" i="1" baseline="-25000" dirty="0" err="1" smtClean="0">
                <a:latin typeface="Cambria" panose="02040503050406030204" charset="0"/>
                <a:cs typeface="Cambria" panose="02040503050406030204" charset="0"/>
              </a:rPr>
              <a:t>in</a:t>
            </a:r>
            <a:r>
              <a:rPr lang="pt-BR" sz="3200" i="1" dirty="0" smtClean="0">
                <a:latin typeface="Cambria" panose="02040503050406030204" charset="0"/>
                <a:cs typeface="Cambria" panose="02040503050406030204" charset="0"/>
              </a:rPr>
              <a:t>(s)</a:t>
            </a:r>
            <a:r>
              <a:rPr lang="pt-BR" sz="3200" i="1" baseline="-25000" dirty="0" smtClean="0">
                <a:latin typeface="Cambria" panose="02040503050406030204" charset="0"/>
                <a:cs typeface="Cambria" panose="02040503050406030204" charset="0"/>
              </a:rPr>
              <a:t> </a:t>
            </a:r>
            <a:r>
              <a:rPr lang="pt-BR" sz="3200" i="1" dirty="0" smtClean="0">
                <a:latin typeface="Cambria" panose="02040503050406030204" charset="0"/>
                <a:cs typeface="Cambria" panose="02040503050406030204" charset="0"/>
              </a:rPr>
              <a:t>/R</a:t>
            </a:r>
            <a:endParaRPr lang="pt-BR" sz="3200" i="1" dirty="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5" name="CaixaDeTexto 34"/>
              <p:cNvSpPr txBox="1"/>
              <p:nvPr/>
            </p:nvSpPr>
            <p:spPr>
              <a:xfrm>
                <a:off x="4860822" y="2238111"/>
                <a:ext cx="2006600" cy="583565"/>
              </a:xfrm>
              <a:prstGeom prst="rect">
                <a:avLst/>
              </a:prstGeom>
              <a:noFill/>
            </p:spPr>
            <p:txBody>
              <a:bodyPr wrap="none" rtlCol="0">
                <a:spAutoFit/>
              </a:bodyPr>
              <a:lstStyle/>
              <a:p>
                <a:r>
                  <a:rPr lang="pt-BR" sz="3200" i="1" dirty="0" smtClean="0">
                    <a:latin typeface="Cambria" panose="02040503050406030204" charset="0"/>
                    <a:cs typeface="Cambria" panose="02040503050406030204" charset="0"/>
                  </a:rPr>
                  <a:t>i</a:t>
                </a:r>
                <a:r>
                  <a:rPr lang="pt-BR" sz="3200" i="1" baseline="-25000" dirty="0">
                    <a:latin typeface="Cambria" panose="02040503050406030204" charset="0"/>
                    <a:cs typeface="Cambria" panose="02040503050406030204" charset="0"/>
                  </a:rPr>
                  <a:t>2</a:t>
                </a:r>
                <a:r>
                  <a:rPr lang="pt-BR" sz="3200" i="1" baseline="-25000" dirty="0" smtClean="0">
                    <a:latin typeface="Cambria" panose="02040503050406030204" charset="0"/>
                    <a:cs typeface="Cambria" panose="02040503050406030204" charset="0"/>
                  </a:rPr>
                  <a:t> </a:t>
                </a:r>
                <a:r>
                  <a:rPr lang="pt-BR" sz="3200" i="1" dirty="0" smtClean="0">
                    <a:latin typeface="Cambria" panose="02040503050406030204" charset="0"/>
                    <a:cs typeface="Cambria" panose="02040503050406030204" charset="0"/>
                  </a:rPr>
                  <a:t>= </a:t>
                </a:r>
                <a14:m>
                  <m:oMath xmlns:m="http://schemas.openxmlformats.org/officeDocument/2006/math">
                    <m:r>
                      <a:rPr lang="pt-BR" sz="3200" b="0" i="1" smtClean="0">
                        <a:latin typeface="Cambria Math" panose="02040503050406030204" pitchFamily="18" charset="0"/>
                        <a:cs typeface="Cambria Math" panose="02040503050406030204" pitchFamily="18" charset="0"/>
                      </a:rPr>
                      <m:t>𝑠𝐶</m:t>
                    </m:r>
                    <m:sSub>
                      <m:sSubPr>
                        <m:ctrlPr>
                          <a:rPr lang="pt-BR" sz="3200" b="0" i="1" smtClean="0">
                            <a:latin typeface="Cambria Math" panose="02040503050406030204" pitchFamily="18" charset="0"/>
                            <a:cs typeface="Cambria Math" panose="02040503050406030204" pitchFamily="18" charset="0"/>
                          </a:rPr>
                        </m:ctrlPr>
                      </m:sSubPr>
                      <m:e>
                        <m:r>
                          <a:rPr lang="pt-BR" sz="3200" b="0" i="1" smtClean="0">
                            <a:latin typeface="Cambria Math" panose="02040503050406030204" pitchFamily="18" charset="0"/>
                            <a:cs typeface="Cambria Math" panose="02040503050406030204" pitchFamily="18" charset="0"/>
                          </a:rPr>
                          <m:t>𝑉</m:t>
                        </m:r>
                      </m:e>
                      <m:sub>
                        <m:r>
                          <a:rPr lang="pt-BR" sz="3200" b="0" i="1" smtClean="0">
                            <a:latin typeface="Cambria Math" panose="02040503050406030204" pitchFamily="18" charset="0"/>
                            <a:ea typeface="MS Mincho" charset="0"/>
                            <a:cs typeface="Cambria Math" panose="02040503050406030204" pitchFamily="18" charset="0"/>
                          </a:rPr>
                          <m:t>0</m:t>
                        </m:r>
                      </m:sub>
                    </m:sSub>
                  </m:oMath>
                </a14:m>
                <a:r>
                  <a:rPr lang="pt-BR" sz="2400" i="1" dirty="0" smtClean="0">
                    <a:latin typeface="Cambria" panose="02040503050406030204" charset="0"/>
                    <a:cs typeface="Cambria" panose="02040503050406030204" charset="0"/>
                  </a:rPr>
                  <a:t>(s)</a:t>
                </a:r>
                <a:endParaRPr lang="pt-BR" sz="2400" i="1" dirty="0">
                  <a:latin typeface="Cambria" panose="02040503050406030204" charset="0"/>
                  <a:cs typeface="Cambria" panose="02040503050406030204" charset="0"/>
                </a:endParaRPr>
              </a:p>
            </p:txBody>
          </p:sp>
        </mc:Choice>
        <mc:Fallback>
          <p:sp>
            <p:nvSpPr>
              <p:cNvPr id="35" name="CaixaDeTexto 34"/>
              <p:cNvSpPr txBox="1">
                <a:spLocks noRot="1" noChangeAspect="1" noMove="1" noResize="1" noEditPoints="1" noAdjustHandles="1" noChangeArrowheads="1" noChangeShapeType="1" noTextEdit="1"/>
              </p:cNvSpPr>
              <p:nvPr/>
            </p:nvSpPr>
            <p:spPr>
              <a:xfrm>
                <a:off x="4860822" y="2238111"/>
                <a:ext cx="2006600" cy="583565"/>
              </a:xfrm>
              <a:prstGeom prst="rect">
                <a:avLst/>
              </a:prstGeom>
              <a:blipFill rotWithShape="1">
                <a:blip r:embed="rId1"/>
                <a:stretch>
                  <a:fillRect l="-27" t="-64" r="27" b="-5268"/>
                </a:stretch>
              </a:blipFill>
            </p:spPr>
            <p:txBody>
              <a:bodyPr/>
              <a:lstStyle/>
              <a:p>
                <a:r>
                  <a:rPr lang="pt-BR" altLang="en-US">
                    <a:noFill/>
                  </a:rPr>
                  <a:t> </a:t>
                </a:r>
              </a:p>
            </p:txBody>
          </p:sp>
        </mc:Fallback>
      </mc:AlternateContent>
      <p:sp>
        <p:nvSpPr>
          <p:cNvPr id="36" name="CaixaDeTexto 35"/>
          <p:cNvSpPr txBox="1"/>
          <p:nvPr/>
        </p:nvSpPr>
        <p:spPr>
          <a:xfrm>
            <a:off x="4860838" y="3082768"/>
            <a:ext cx="1209040" cy="583565"/>
          </a:xfrm>
          <a:prstGeom prst="rect">
            <a:avLst/>
          </a:prstGeom>
          <a:noFill/>
        </p:spPr>
        <p:txBody>
          <a:bodyPr wrap="none" rtlCol="0">
            <a:spAutoFit/>
          </a:bodyPr>
          <a:lstStyle/>
          <a:p>
            <a:r>
              <a:rPr lang="pt-BR" sz="3200" i="1" dirty="0" smtClean="0">
                <a:latin typeface="Cambria" panose="02040503050406030204" charset="0"/>
                <a:cs typeface="Cambria" panose="02040503050406030204" charset="0"/>
              </a:rPr>
              <a:t>i</a:t>
            </a:r>
            <a:r>
              <a:rPr lang="pt-BR" sz="3200" i="1" baseline="-25000" dirty="0" smtClean="0">
                <a:latin typeface="Cambria" panose="02040503050406030204" charset="0"/>
                <a:cs typeface="Cambria" panose="02040503050406030204" charset="0"/>
              </a:rPr>
              <a:t>1 </a:t>
            </a:r>
            <a:r>
              <a:rPr lang="pt-BR" sz="3200" i="1" dirty="0" smtClean="0">
                <a:latin typeface="Cambria" panose="02040503050406030204" charset="0"/>
                <a:cs typeface="Cambria" panose="02040503050406030204" charset="0"/>
              </a:rPr>
              <a:t>= -i</a:t>
            </a:r>
            <a:r>
              <a:rPr lang="pt-BR" sz="3200" i="1" baseline="-25000" dirty="0" smtClean="0">
                <a:latin typeface="Cambria" panose="02040503050406030204" charset="0"/>
                <a:cs typeface="Cambria" panose="02040503050406030204" charset="0"/>
              </a:rPr>
              <a:t>2</a:t>
            </a:r>
            <a:endParaRPr lang="pt-BR" sz="3200" i="1" dirty="0">
              <a:latin typeface="Cambria" panose="02040503050406030204" charset="0"/>
              <a:cs typeface="Cambria" panose="02040503050406030204" charset="0"/>
            </a:endParaRPr>
          </a:p>
        </p:txBody>
      </p:sp>
      <mc:AlternateContent xmlns:mc="http://schemas.openxmlformats.org/markup-compatibility/2006">
        <mc:Choice xmlns:a14="http://schemas.microsoft.com/office/drawing/2010/main" Requires="a14">
          <p:sp>
            <p:nvSpPr>
              <p:cNvPr id="38" name="CaixaDeTexto 37"/>
              <p:cNvSpPr txBox="1"/>
              <p:nvPr/>
            </p:nvSpPr>
            <p:spPr>
              <a:xfrm>
                <a:off x="4502020" y="3896400"/>
                <a:ext cx="2965901" cy="901785"/>
              </a:xfrm>
              <a:prstGeom prst="rect">
                <a:avLst/>
              </a:prstGeom>
              <a:noFill/>
              <a:ln w="15875">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i="1" dirty="0" smtClean="0">
                              <a:latin typeface="Cambria Math" panose="02040503050406030204" pitchFamily="18" charset="0"/>
                            </a:rPr>
                          </m:ctrlPr>
                        </m:sSubPr>
                        <m:e>
                          <m:r>
                            <a:rPr lang="pt-BR" sz="2800" b="0" i="1" dirty="0" smtClean="0">
                              <a:latin typeface="Cambria Math" panose="02040503050406030204" pitchFamily="18" charset="0"/>
                            </a:rPr>
                            <m:t>𝑉</m:t>
                          </m:r>
                        </m:e>
                        <m:sub>
                          <m:r>
                            <a:rPr lang="pt-BR" sz="2800" b="0" i="1" dirty="0" smtClean="0">
                              <a:latin typeface="Cambria Math" panose="02040503050406030204" pitchFamily="18" charset="0"/>
                            </a:rPr>
                            <m:t>0</m:t>
                          </m:r>
                        </m:sub>
                      </m:sSub>
                      <m:r>
                        <a:rPr lang="pt-BR" sz="2800" b="0" i="1" smtClean="0">
                          <a:latin typeface="Cambria Math" panose="02040503050406030204" pitchFamily="18" charset="0"/>
                        </a:rPr>
                        <m:t>=−</m:t>
                      </m:r>
                      <m:f>
                        <m:fPr>
                          <m:ctrlPr>
                            <a:rPr lang="pt-BR" sz="2800" b="0" i="1" smtClean="0">
                              <a:latin typeface="Cambria Math" panose="02040503050406030204" pitchFamily="18" charset="0"/>
                            </a:rPr>
                          </m:ctrlPr>
                        </m:fPr>
                        <m:num>
                          <m:r>
                            <a:rPr lang="pt-BR" sz="2800" b="0" i="1" smtClean="0">
                              <a:latin typeface="Cambria Math" panose="02040503050406030204" pitchFamily="18" charset="0"/>
                            </a:rPr>
                            <m:t>1</m:t>
                          </m:r>
                        </m:num>
                        <m:den>
                          <m:r>
                            <a:rPr lang="pt-BR" sz="2800" b="0" i="1" smtClean="0">
                              <a:latin typeface="Cambria Math" panose="02040503050406030204" pitchFamily="18" charset="0"/>
                            </a:rPr>
                            <m:t>𝑅𝐶𝑠</m:t>
                          </m:r>
                        </m:den>
                      </m:f>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𝑖𝑛</m:t>
                          </m:r>
                        </m:sub>
                      </m:sSub>
                      <m:r>
                        <a:rPr lang="pt-BR" sz="2800" b="0" i="1" smtClean="0">
                          <a:latin typeface="Cambria Math" panose="02040503050406030204" pitchFamily="18" charset="0"/>
                        </a:rPr>
                        <m:t>(</m:t>
                      </m:r>
                      <m:r>
                        <a:rPr lang="pt-BR" sz="2800" b="0" i="1" smtClean="0">
                          <a:latin typeface="Cambria Math" panose="02040503050406030204" pitchFamily="18" charset="0"/>
                        </a:rPr>
                        <m:t>𝑠</m:t>
                      </m:r>
                      <m:r>
                        <a:rPr lang="pt-BR" sz="2800" b="0" i="1" smtClean="0">
                          <a:latin typeface="Cambria Math" panose="02040503050406030204" pitchFamily="18" charset="0"/>
                        </a:rPr>
                        <m:t>)</m:t>
                      </m:r>
                    </m:oMath>
                  </m:oMathPara>
                </a14:m>
                <a:endParaRPr lang="pt-BR" sz="2000" dirty="0"/>
              </a:p>
            </p:txBody>
          </p:sp>
        </mc:Choice>
        <mc:Fallback>
          <p:sp>
            <p:nvSpPr>
              <p:cNvPr id="38" name="CaixaDeTexto 37"/>
              <p:cNvSpPr txBox="1">
                <a:spLocks noRot="1" noChangeAspect="1" noMove="1" noResize="1" noEditPoints="1" noAdjustHandles="1" noChangeArrowheads="1" noChangeShapeType="1" noTextEdit="1"/>
              </p:cNvSpPr>
              <p:nvPr/>
            </p:nvSpPr>
            <p:spPr>
              <a:xfrm>
                <a:off x="4502020" y="3896400"/>
                <a:ext cx="2965901" cy="901785"/>
              </a:xfrm>
              <a:prstGeom prst="rect">
                <a:avLst/>
              </a:prstGeom>
              <a:blipFill rotWithShape="1">
                <a:blip r:embed="rId2"/>
                <a:stretch>
                  <a:fillRect l="-274" t="-920" r="-268" b="-831"/>
                </a:stretch>
              </a:blipFill>
              <a:ln w="15875">
                <a:solidFill>
                  <a:srgbClr val="FFFF00"/>
                </a:solidFill>
              </a:ln>
            </p:spPr>
            <p:txBody>
              <a:bodyPr/>
              <a:lstStyle/>
              <a:p>
                <a:r>
                  <a:rPr lang="pt-BR" altLang="en-US">
                    <a:noFill/>
                  </a:rPr>
                  <a:t> </a:t>
                </a:r>
              </a:p>
            </p:txBody>
          </p:sp>
        </mc:Fallback>
      </mc:AlternateContent>
      <p:sp>
        <p:nvSpPr>
          <p:cNvPr id="39" name="Espaço Reservado para Conteúdo 2"/>
          <p:cNvSpPr txBox="1"/>
          <p:nvPr/>
        </p:nvSpPr>
        <p:spPr>
          <a:xfrm>
            <a:off x="425450" y="379730"/>
            <a:ext cx="8071485" cy="4578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fontAlgn="auto">
              <a:spcAft>
                <a:spcPts val="600"/>
              </a:spcAft>
            </a:pPr>
            <a:r>
              <a:rPr lang="pt-BR" sz="2400" b="1" dirty="0" smtClean="0">
                <a:solidFill>
                  <a:srgbClr val="C00000"/>
                </a:solidFill>
                <a:latin typeface="Comic Sans MS" panose="030F0702030302020204" pitchFamily="66" charset="0"/>
              </a:rPr>
              <a:t>Circuito Integrador Inversor (diagrama de Bode)</a:t>
            </a:r>
            <a:endParaRPr lang="pt-BR" sz="2400" b="1" dirty="0" smtClean="0">
              <a:solidFill>
                <a:srgbClr val="C00000"/>
              </a:solidFill>
              <a:latin typeface="Comic Sans MS" panose="030F0702030302020204" pitchFamily="66" charset="0"/>
            </a:endParaRPr>
          </a:p>
        </p:txBody>
      </p:sp>
      <p:cxnSp>
        <p:nvCxnSpPr>
          <p:cNvPr id="42" name="Conector de Seta Reta 41"/>
          <p:cNvCxnSpPr/>
          <p:nvPr/>
        </p:nvCxnSpPr>
        <p:spPr>
          <a:xfrm>
            <a:off x="8311395" y="910176"/>
            <a:ext cx="0" cy="1994361"/>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7742984" y="2715135"/>
            <a:ext cx="377293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7742984" y="1124305"/>
            <a:ext cx="3248334" cy="1897816"/>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11255675" y="2652789"/>
            <a:ext cx="396262" cy="461665"/>
          </a:xfrm>
          <a:prstGeom prst="rect">
            <a:avLst/>
          </a:prstGeom>
          <a:noFill/>
        </p:spPr>
        <p:txBody>
          <a:bodyPr wrap="none" rtlCol="0">
            <a:spAutoFit/>
          </a:bodyPr>
          <a:lstStyle/>
          <a:p>
            <a:r>
              <a:rPr lang="pt-BR" sz="2400" dirty="0" smtClean="0">
                <a:latin typeface="Symbol" panose="05050102010706020507" pitchFamily="18" charset="2"/>
              </a:rPr>
              <a:t>w</a:t>
            </a:r>
            <a:endParaRPr lang="pt-BR" sz="2400" dirty="0">
              <a:latin typeface="Symbol" panose="05050102010706020507" pitchFamily="18" charset="2"/>
            </a:endParaRPr>
          </a:p>
        </p:txBody>
      </p:sp>
      <p:sp>
        <p:nvSpPr>
          <p:cNvPr id="48" name="CaixaDeTexto 47"/>
          <p:cNvSpPr txBox="1"/>
          <p:nvPr/>
        </p:nvSpPr>
        <p:spPr>
          <a:xfrm>
            <a:off x="7836814" y="837525"/>
            <a:ext cx="454660" cy="398780"/>
          </a:xfrm>
          <a:prstGeom prst="rect">
            <a:avLst/>
          </a:prstGeom>
          <a:noFill/>
        </p:spPr>
        <p:txBody>
          <a:bodyPr wrap="none" rtlCol="0">
            <a:spAutoFit/>
          </a:bodyPr>
          <a:lstStyle/>
          <a:p>
            <a:r>
              <a:rPr lang="pt-BR" sz="2000" dirty="0"/>
              <a:t>dB</a:t>
            </a:r>
            <a:endParaRPr lang="pt-BR" sz="2000" dirty="0"/>
          </a:p>
        </p:txBody>
      </p:sp>
      <p:sp>
        <p:nvSpPr>
          <p:cNvPr id="49" name="CaixaDeTexto 48"/>
          <p:cNvSpPr txBox="1"/>
          <p:nvPr/>
        </p:nvSpPr>
        <p:spPr>
          <a:xfrm>
            <a:off x="9250508" y="1718679"/>
            <a:ext cx="1554055" cy="400110"/>
          </a:xfrm>
          <a:prstGeom prst="rect">
            <a:avLst/>
          </a:prstGeom>
          <a:noFill/>
        </p:spPr>
        <p:txBody>
          <a:bodyPr wrap="square" rtlCol="0">
            <a:spAutoFit/>
          </a:bodyPr>
          <a:lstStyle/>
          <a:p>
            <a:r>
              <a:rPr lang="pt-BR" sz="2000" dirty="0" smtClean="0"/>
              <a:t>20 dB/</a:t>
            </a:r>
            <a:r>
              <a:rPr lang="pt-BR" sz="2000" dirty="0" err="1" smtClean="0"/>
              <a:t>dec</a:t>
            </a:r>
            <a:endParaRPr lang="pt-BR" sz="2000" dirty="0"/>
          </a:p>
        </p:txBody>
      </p:sp>
      <p:sp>
        <p:nvSpPr>
          <p:cNvPr id="51" name="CaixaDeTexto 50"/>
          <p:cNvSpPr txBox="1"/>
          <p:nvPr/>
        </p:nvSpPr>
        <p:spPr>
          <a:xfrm>
            <a:off x="10028901" y="2759566"/>
            <a:ext cx="687368" cy="400110"/>
          </a:xfrm>
          <a:prstGeom prst="rect">
            <a:avLst/>
          </a:prstGeom>
          <a:noFill/>
        </p:spPr>
        <p:txBody>
          <a:bodyPr wrap="none" rtlCol="0">
            <a:spAutoFit/>
          </a:bodyPr>
          <a:lstStyle/>
          <a:p>
            <a:r>
              <a:rPr lang="pt-BR" sz="2000" dirty="0" smtClean="0"/>
              <a:t>1/RC</a:t>
            </a:r>
            <a:endParaRPr lang="pt-BR" sz="2000" dirty="0"/>
          </a:p>
        </p:txBody>
      </p:sp>
      <p:cxnSp>
        <p:nvCxnSpPr>
          <p:cNvPr id="52" name="Conector de Seta Reta 51"/>
          <p:cNvCxnSpPr/>
          <p:nvPr/>
        </p:nvCxnSpPr>
        <p:spPr>
          <a:xfrm>
            <a:off x="8311395" y="3191510"/>
            <a:ext cx="0" cy="1994361"/>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a:off x="7742984" y="4996469"/>
            <a:ext cx="377293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7836226" y="4134395"/>
            <a:ext cx="3634946"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55" name="CaixaDeTexto 54"/>
          <p:cNvSpPr txBox="1"/>
          <p:nvPr/>
        </p:nvSpPr>
        <p:spPr>
          <a:xfrm>
            <a:off x="11255675" y="4934123"/>
            <a:ext cx="396262" cy="461665"/>
          </a:xfrm>
          <a:prstGeom prst="rect">
            <a:avLst/>
          </a:prstGeom>
          <a:noFill/>
        </p:spPr>
        <p:txBody>
          <a:bodyPr wrap="none" rtlCol="0">
            <a:spAutoFit/>
          </a:bodyPr>
          <a:lstStyle/>
          <a:p>
            <a:r>
              <a:rPr lang="pt-BR" sz="2400" dirty="0" smtClean="0">
                <a:latin typeface="Symbol" panose="05050102010706020507" pitchFamily="18" charset="2"/>
              </a:rPr>
              <a:t>w</a:t>
            </a:r>
            <a:endParaRPr lang="pt-BR" sz="24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56" name="CaixaDeTexto 55"/>
              <p:cNvSpPr txBox="1"/>
              <p:nvPr/>
            </p:nvSpPr>
            <p:spPr>
              <a:xfrm>
                <a:off x="8309889" y="3103389"/>
                <a:ext cx="1287780" cy="460375"/>
              </a:xfrm>
              <a:prstGeom prst="rect">
                <a:avLst/>
              </a:prstGeom>
              <a:noFill/>
            </p:spPr>
            <p:txBody>
              <a:bodyPr wrap="none" rtlCol="0">
                <a:spAutoFit/>
              </a:bodyPr>
              <a:lstStyle/>
              <a:p>
                <a14:m>
                  <m:oMath xmlns:m="http://schemas.openxmlformats.org/officeDocument/2006/math">
                    <m:r>
                      <a:rPr lang="en-US" altLang="pt-BR" sz="2400" i="1" dirty="0" smtClean="0">
                        <a:latin typeface="Cambria Math" panose="02040503050406030204" pitchFamily="18" charset="0"/>
                        <a:cs typeface="Cambria Math" panose="02040503050406030204" pitchFamily="18" charset="0"/>
                      </a:rPr>
                      <m:t>∢</m:t>
                    </m:r>
                  </m:oMath>
                </a14:m>
                <a:r>
                  <a:rPr lang="pt-BR" sz="2400" dirty="0" smtClean="0"/>
                  <a:t>(V</a:t>
                </a:r>
                <a:r>
                  <a:rPr lang="pt-BR" sz="2400" baseline="-25000" dirty="0" smtClean="0"/>
                  <a:t>0</a:t>
                </a:r>
                <a:r>
                  <a:rPr lang="pt-BR" sz="2400" dirty="0" smtClean="0"/>
                  <a:t>/</a:t>
                </a:r>
                <a:r>
                  <a:rPr lang="pt-BR" sz="2400" dirty="0" err="1" smtClean="0"/>
                  <a:t>V</a:t>
                </a:r>
                <a:r>
                  <a:rPr lang="pt-BR" sz="2400" baseline="-25000" dirty="0" err="1" smtClean="0"/>
                  <a:t>in</a:t>
                </a:r>
                <a:r>
                  <a:rPr lang="pt-BR" sz="2400" dirty="0" smtClean="0"/>
                  <a:t>)</a:t>
                </a:r>
                <a:endParaRPr lang="pt-BR" sz="2400" dirty="0"/>
              </a:p>
            </p:txBody>
          </p:sp>
        </mc:Choice>
        <mc:Fallback>
          <p:sp>
            <p:nvSpPr>
              <p:cNvPr id="56" name="CaixaDeTexto 55"/>
              <p:cNvSpPr txBox="1">
                <a:spLocks noRot="1" noChangeAspect="1" noMove="1" noResize="1" noEditPoints="1" noAdjustHandles="1" noChangeArrowheads="1" noChangeShapeType="1" noTextEdit="1"/>
              </p:cNvSpPr>
              <p:nvPr/>
            </p:nvSpPr>
            <p:spPr>
              <a:xfrm>
                <a:off x="8309889" y="3103389"/>
                <a:ext cx="1287780" cy="460375"/>
              </a:xfrm>
              <a:prstGeom prst="rect">
                <a:avLst/>
              </a:prstGeom>
              <a:blipFill rotWithShape="1">
                <a:blip r:embed="rId3"/>
                <a:stretch>
                  <a:fillRect l="-22" t="-31" r="22" b="-2589"/>
                </a:stretch>
              </a:blipFill>
            </p:spPr>
            <p:txBody>
              <a:bodyPr/>
              <a:lstStyle/>
              <a:p>
                <a:r>
                  <a:rPr lang="pt-BR" altLang="en-US">
                    <a:noFill/>
                  </a:rPr>
                  <a:t> </a:t>
                </a:r>
              </a:p>
            </p:txBody>
          </p:sp>
        </mc:Fallback>
      </mc:AlternateContent>
      <p:sp>
        <p:nvSpPr>
          <p:cNvPr id="57" name="CaixaDeTexto 56"/>
          <p:cNvSpPr txBox="1"/>
          <p:nvPr/>
        </p:nvSpPr>
        <p:spPr>
          <a:xfrm>
            <a:off x="7836226" y="3771551"/>
            <a:ext cx="660770" cy="369332"/>
          </a:xfrm>
          <a:prstGeom prst="rect">
            <a:avLst/>
          </a:prstGeom>
          <a:noFill/>
        </p:spPr>
        <p:txBody>
          <a:bodyPr wrap="square" rtlCol="0">
            <a:spAutoFit/>
          </a:bodyPr>
          <a:lstStyle/>
          <a:p>
            <a:r>
              <a:rPr lang="pt-BR" dirty="0" smtClean="0">
                <a:latin typeface="Symbol" panose="05050102010706020507" pitchFamily="18" charset="2"/>
              </a:rPr>
              <a:t>p/2</a:t>
            </a:r>
            <a:endParaRPr lang="pt-BR" dirty="0">
              <a:latin typeface="Symbol" panose="05050102010706020507" pitchFamily="18" charset="2"/>
            </a:endParaRPr>
          </a:p>
        </p:txBody>
      </p:sp>
      <p:sp>
        <p:nvSpPr>
          <p:cNvPr id="37" name="Espaço Reservado para Conteúdo 2"/>
          <p:cNvSpPr txBox="1"/>
          <p:nvPr/>
        </p:nvSpPr>
        <p:spPr>
          <a:xfrm>
            <a:off x="643255" y="5332095"/>
            <a:ext cx="10711180" cy="124396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spcAft>
                <a:spcPts val="600"/>
              </a:spcAft>
              <a:buNone/>
            </a:pPr>
            <a:r>
              <a:rPr lang="pt-BR" sz="2400" dirty="0" smtClean="0">
                <a:solidFill>
                  <a:schemeClr val="tx1"/>
                </a:solidFill>
                <a:latin typeface="Comic Sans MS" panose="030F0702030302020204" pitchFamily="66" charset="0"/>
              </a:rPr>
              <a:t>Veja que o ganho do circuito cresce até infinito para frequência DC!!</a:t>
            </a:r>
            <a:endParaRPr lang="pt-BR" sz="2400" dirty="0" smtClean="0">
              <a:solidFill>
                <a:schemeClr val="tx1"/>
              </a:solidFill>
              <a:latin typeface="Comic Sans MS" panose="030F0702030302020204" pitchFamily="66" charset="0"/>
            </a:endParaRPr>
          </a:p>
          <a:p>
            <a:pPr marL="0" indent="0" fontAlgn="auto">
              <a:spcBef>
                <a:spcPts val="0"/>
              </a:spcBef>
              <a:spcAft>
                <a:spcPts val="600"/>
              </a:spcAft>
              <a:buNone/>
            </a:pPr>
            <a:r>
              <a:rPr lang="pt-BR" sz="2400" dirty="0" smtClean="0">
                <a:solidFill>
                  <a:schemeClr val="tx1"/>
                </a:solidFill>
                <a:latin typeface="Comic Sans MS" panose="030F0702030302020204" pitchFamily="66" charset="0"/>
              </a:rPr>
              <a:t>Uma tensão fixa na entrada gera uma corrente i</a:t>
            </a:r>
            <a:r>
              <a:rPr lang="pt-BR" sz="2400" baseline="-25000" dirty="0" smtClean="0">
                <a:solidFill>
                  <a:schemeClr val="tx1"/>
                </a:solidFill>
                <a:latin typeface="Comic Sans MS" panose="030F0702030302020204" pitchFamily="66" charset="0"/>
              </a:rPr>
              <a:t>1</a:t>
            </a:r>
            <a:r>
              <a:rPr lang="pt-BR" sz="2400" dirty="0" smtClean="0">
                <a:solidFill>
                  <a:schemeClr val="tx1"/>
                </a:solidFill>
                <a:latin typeface="Comic Sans MS" panose="030F0702030302020204" pitchFamily="66" charset="0"/>
              </a:rPr>
              <a:t>= -i</a:t>
            </a:r>
            <a:r>
              <a:rPr lang="pt-BR" sz="2400" baseline="-25000" dirty="0" smtClean="0">
                <a:solidFill>
                  <a:schemeClr val="tx1"/>
                </a:solidFill>
                <a:latin typeface="Comic Sans MS" panose="030F0702030302020204" pitchFamily="66" charset="0"/>
              </a:rPr>
              <a:t>2</a:t>
            </a:r>
            <a:r>
              <a:rPr lang="pt-BR" sz="2400" dirty="0" smtClean="0">
                <a:solidFill>
                  <a:schemeClr val="tx1"/>
                </a:solidFill>
                <a:latin typeface="Comic Sans MS" panose="030F0702030302020204" pitchFamily="66" charset="0"/>
              </a:rPr>
              <a:t>= V</a:t>
            </a:r>
            <a:r>
              <a:rPr lang="pt-BR" sz="2400" baseline="-25000" dirty="0" smtClean="0">
                <a:solidFill>
                  <a:schemeClr val="tx1"/>
                </a:solidFill>
                <a:latin typeface="Comic Sans MS" panose="030F0702030302020204" pitchFamily="66" charset="0"/>
              </a:rPr>
              <a:t>DC</a:t>
            </a:r>
            <a:r>
              <a:rPr lang="pt-BR" sz="2400" dirty="0" smtClean="0">
                <a:solidFill>
                  <a:schemeClr val="tx1"/>
                </a:solidFill>
                <a:latin typeface="Comic Sans MS" panose="030F0702030302020204" pitchFamily="66" charset="0"/>
              </a:rPr>
              <a:t>/R. Essa corrente vai carregando (ou descarregando) o capacitor continuamente.</a:t>
            </a:r>
            <a:endParaRPr lang="pt-BR" sz="2400" dirty="0" smtClean="0">
              <a:solidFill>
                <a:schemeClr val="tx1"/>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8862615" y="43861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7913991" y="4892503"/>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8851936" y="2733397"/>
            <a:ext cx="0" cy="21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8668802" y="3833818"/>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6001874" y="2357270"/>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11225239" y="296834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555173" y="388731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11463334" y="303289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7902603" y="583312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4461411" y="293847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10284241" y="201754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6298565" y="489712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8829040" y="427672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8829040" y="427672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6288341" y="3712681"/>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6701790" y="3877945"/>
                <a:ext cx="629920" cy="52197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6701790" y="3877945"/>
                <a:ext cx="62992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9477535" y="4073404"/>
            <a:ext cx="1404000" cy="234950"/>
            <a:chOff x="4143847" y="3524056"/>
            <a:chExt cx="1404137" cy="255373"/>
          </a:xfrm>
        </p:grpSpPr>
        <p:cxnSp>
          <p:nvCxnSpPr>
            <p:cNvPr id="10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9" name="Grupo 108"/>
          <p:cNvGrpSpPr/>
          <p:nvPr/>
        </p:nvGrpSpPr>
        <p:grpSpPr>
          <a:xfrm flipH="1">
            <a:off x="7063909" y="3347599"/>
            <a:ext cx="1908000" cy="234950"/>
            <a:chOff x="3929377" y="3524056"/>
            <a:chExt cx="1908186" cy="255373"/>
          </a:xfrm>
        </p:grpSpPr>
        <p:cxnSp>
          <p:nvCxnSpPr>
            <p:cNvPr id="110"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6144260" y="404812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6334760" y="345948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6320155" y="4048125"/>
            <a:ext cx="0" cy="86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5720080" y="396240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6144260" y="396240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7434580" y="359727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19" name="Caixa de Texto 118"/>
              <p:cNvSpPr txBox="1"/>
              <p:nvPr/>
            </p:nvSpPr>
            <p:spPr>
              <a:xfrm>
                <a:off x="7792122" y="2825894"/>
                <a:ext cx="575945" cy="53911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7792122" y="2825894"/>
                <a:ext cx="575945" cy="539115"/>
              </a:xfrm>
              <a:prstGeom prst="rect">
                <a:avLst/>
              </a:prstGeom>
              <a:blipFill rotWithShape="1">
                <a:blip r:embed="rId3"/>
                <a:stretch>
                  <a:fillRect l="-6" t="-27" r="6" b="27"/>
                </a:stretch>
              </a:blipFill>
            </p:spPr>
            <p:txBody>
              <a:bodyPr/>
              <a:lstStyle/>
              <a:p>
                <a:r>
                  <a:rPr lang="pt-BR" altLang="en-US">
                    <a:noFill/>
                  </a:rPr>
                  <a:t> </a:t>
                </a:r>
              </a:p>
            </p:txBody>
          </p:sp>
        </mc:Fallback>
      </mc:AlternateContent>
      <p:sp>
        <p:nvSpPr>
          <p:cNvPr id="121" name="Caixa de Texto 23"/>
          <p:cNvSpPr txBox="1"/>
          <p:nvPr/>
        </p:nvSpPr>
        <p:spPr>
          <a:xfrm>
            <a:off x="10888497" y="271679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4029698" y="348868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7918450" y="1971675"/>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0" name="Retângulo 129"/>
          <p:cNvSpPr/>
          <p:nvPr/>
        </p:nvSpPr>
        <p:spPr>
          <a:xfrm flipH="1">
            <a:off x="5385435" y="336232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2" name="Retângulo 131"/>
          <p:cNvSpPr/>
          <p:nvPr/>
        </p:nvSpPr>
        <p:spPr>
          <a:xfrm flipH="1">
            <a:off x="10987405" y="334772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3" name="Retângulo 132"/>
          <p:cNvSpPr/>
          <p:nvPr/>
        </p:nvSpPr>
        <p:spPr>
          <a:xfrm rot="5400000" flipH="1">
            <a:off x="7664351" y="543206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5347970" y="281241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5347970" y="2812415"/>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5" name="Caixa de Texto 134"/>
              <p:cNvSpPr txBox="1"/>
              <p:nvPr/>
            </p:nvSpPr>
            <p:spPr>
              <a:xfrm>
                <a:off x="10987405" y="349504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5" name="Caixa de Texto 134"/>
              <p:cNvSpPr txBox="1">
                <a:spLocks noRot="1" noChangeAspect="1" noMove="1" noResize="1" noEditPoints="1" noAdjustHandles="1" noChangeArrowheads="1" noChangeShapeType="1" noTextEdit="1"/>
              </p:cNvSpPr>
              <p:nvPr/>
            </p:nvSpPr>
            <p:spPr>
              <a:xfrm>
                <a:off x="10987405" y="3495040"/>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6" name="Caixa de Texto 135"/>
              <p:cNvSpPr txBox="1"/>
              <p:nvPr/>
            </p:nvSpPr>
            <p:spPr>
              <a:xfrm>
                <a:off x="7034530" y="519430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7034530" y="5194300"/>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137" name="Conector Reto 69"/>
          <p:cNvCxnSpPr/>
          <p:nvPr/>
        </p:nvCxnSpPr>
        <p:spPr>
          <a:xfrm flipV="1">
            <a:off x="10405110" y="406590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10595610" y="347726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10595610" y="406590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10405110" y="398018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10468970" y="53256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10595610" y="4065905"/>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4532699" y="49178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4710350" y="43842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4699671" y="34617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4516537" y="3831913"/>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7741989" y="62018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10355805" y="4820602"/>
            <a:ext cx="273621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4699735" y="345769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7819390" y="207899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11568499" y="6188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9360535" y="3877310"/>
                <a:ext cx="956945" cy="52197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9360535" y="3877310"/>
                <a:ext cx="956945" cy="521970"/>
              </a:xfrm>
              <a:prstGeom prst="rect">
                <a:avLst/>
              </a:prstGeom>
              <a:blipFill rotWithShape="1">
                <a:blip r:embed="rId7"/>
                <a:stretch>
                  <a:fillRect/>
                </a:stretch>
              </a:blipFill>
            </p:spPr>
            <p:txBody>
              <a:bodyPr/>
              <a:lstStyle/>
              <a:p>
                <a:r>
                  <a:rPr lang="pt-BR" altLang="en-US">
                    <a:noFill/>
                  </a:rPr>
                  <a:t> </a:t>
                </a:r>
              </a:p>
            </p:txBody>
          </p:sp>
        </mc:Fallback>
      </mc:AlternateContent>
      <p:sp>
        <p:nvSpPr>
          <p:cNvPr id="4" name="Caixa de Texto 23"/>
          <p:cNvSpPr txBox="1"/>
          <p:nvPr/>
        </p:nvSpPr>
        <p:spPr>
          <a:xfrm>
            <a:off x="177800" y="3407410"/>
            <a:ext cx="168783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B</a:t>
            </a:r>
            <a:r>
              <a:rPr lang="pt-BR" altLang="en-US" sz="2400" dirty="0">
                <a:latin typeface="Comic Sans MS" panose="030F0702030302020204" pitchFamily="66" charset="0"/>
                <a:cs typeface="Comic Sans MS" panose="030F0702030302020204" pitchFamily="66" charset="0"/>
              </a:rPr>
              <a:t> = I</a:t>
            </a:r>
            <a:r>
              <a:rPr lang="pt-BR" altLang="en-US" sz="2400" baseline="-25000" dirty="0">
                <a:latin typeface="Comic Sans MS" panose="030F0702030302020204" pitchFamily="66" charset="0"/>
                <a:cs typeface="Comic Sans MS" panose="030F0702030302020204" pitchFamily="66" charset="0"/>
              </a:rPr>
              <a:t>B0</a:t>
            </a: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B</a:t>
            </a:r>
            <a:endParaRPr lang="pt-BR" altLang="en-US" sz="2400" baseline="-25000" dirty="0">
              <a:latin typeface="Comic Sans MS" panose="030F0702030302020204" pitchFamily="66" charset="0"/>
              <a:cs typeface="Comic Sans MS" panose="030F0702030302020204" pitchFamily="66" charset="0"/>
            </a:endParaRPr>
          </a:p>
        </p:txBody>
      </p:sp>
      <p:cxnSp>
        <p:nvCxnSpPr>
          <p:cNvPr id="5" name="Conector Reto 37"/>
          <p:cNvCxnSpPr/>
          <p:nvPr/>
        </p:nvCxnSpPr>
        <p:spPr>
          <a:xfrm>
            <a:off x="494099" y="56532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5400000">
            <a:off x="444741" y="3612737"/>
            <a:ext cx="2125197" cy="748570"/>
            <a:chOff x="8269252" y="2524505"/>
            <a:chExt cx="2125197" cy="748570"/>
          </a:xfrm>
        </p:grpSpPr>
        <p:cxnSp>
          <p:nvCxnSpPr>
            <p:cNvPr id="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269252" y="2532720"/>
              <a:ext cx="82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 name="Conector Reto 79"/>
          <p:cNvCxnSpPr/>
          <p:nvPr/>
        </p:nvCxnSpPr>
        <p:spPr>
          <a:xfrm rot="5400000" flipH="1" flipV="1">
            <a:off x="1307947" y="5122698"/>
            <a:ext cx="11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1701265" y="378281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6" name="Conector Reto 74"/>
          <p:cNvCxnSpPr/>
          <p:nvPr/>
        </p:nvCxnSpPr>
        <p:spPr>
          <a:xfrm>
            <a:off x="671750" y="51195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V="1">
            <a:off x="661071" y="41970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 name="Grupo 17"/>
          <p:cNvGrpSpPr/>
          <p:nvPr/>
        </p:nvGrpSpPr>
        <p:grpSpPr>
          <a:xfrm>
            <a:off x="477937" y="4564703"/>
            <a:ext cx="387626" cy="552342"/>
            <a:chOff x="7555792" y="2647951"/>
            <a:chExt cx="387626" cy="552342"/>
          </a:xfrm>
          <a:solidFill>
            <a:srgbClr val="00B0F0">
              <a:alpha val="97000"/>
            </a:srgbClr>
          </a:solidFill>
        </p:grpSpPr>
        <p:sp>
          <p:nvSpPr>
            <p:cNvPr id="19" name="Elipse 1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21" name="Conector Reto 49"/>
          <p:cNvCxnSpPr/>
          <p:nvPr/>
        </p:nvCxnSpPr>
        <p:spPr>
          <a:xfrm>
            <a:off x="635100" y="417968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flipH="1" flipV="1">
            <a:off x="2272679" y="4042424"/>
            <a:ext cx="2736215" cy="485746"/>
            <a:chOff x="12351" y="4274"/>
            <a:chExt cx="4309" cy="801"/>
          </a:xfrm>
        </p:grpSpPr>
        <p:cxnSp>
          <p:nvCxnSpPr>
            <p:cNvPr id="23" name="Conector Reto 22"/>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24" name="Elipse 23"/>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25" name="Conector Reto 24"/>
          <p:cNvCxnSpPr/>
          <p:nvPr/>
        </p:nvCxnSpPr>
        <p:spPr>
          <a:xfrm>
            <a:off x="1709420" y="569341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DeTexto 47"/>
          <p:cNvSpPr txBox="1"/>
          <p:nvPr/>
        </p:nvSpPr>
        <p:spPr>
          <a:xfrm>
            <a:off x="2959100" y="4442460"/>
            <a:ext cx="838835" cy="460375"/>
          </a:xfrm>
          <a:prstGeom prst="rect">
            <a:avLst/>
          </a:prstGeom>
          <a:noFill/>
        </p:spPr>
        <p:txBody>
          <a:bodyPr wrap="square" rtlCol="0">
            <a:spAutoFit/>
          </a:bodyPr>
          <a:lstStyle/>
          <a:p>
            <a:r>
              <a:rPr lang="pt-BR" sz="2400" i="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i="1" baseline="-25000" dirty="0" smtClean="0">
                <a:latin typeface="Comic Sans MS" panose="030F0702030302020204" pitchFamily="66" charset="0"/>
                <a:ea typeface="Cambria Math" panose="02040503050406030204" pitchFamily="18" charset="0"/>
                <a:cs typeface="Comic Sans MS" panose="030F0702030302020204" pitchFamily="66" charset="0"/>
              </a:rPr>
              <a:t>CC</a:t>
            </a:r>
            <a:endParaRPr lang="pt-BR" sz="2400" i="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1" name="Caixa de Texto 23"/>
          <p:cNvSpPr txBox="1"/>
          <p:nvPr/>
        </p:nvSpPr>
        <p:spPr>
          <a:xfrm>
            <a:off x="3229610" y="482346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2" name="Conector Reto 31"/>
          <p:cNvCxnSpPr/>
          <p:nvPr/>
        </p:nvCxnSpPr>
        <p:spPr>
          <a:xfrm>
            <a:off x="3461385" y="566547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866365" y="2917307"/>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de Seta Reta 59"/>
          <p:cNvCxnSpPr/>
          <p:nvPr/>
        </p:nvCxnSpPr>
        <p:spPr>
          <a:xfrm rot="16200000" flipH="1">
            <a:off x="2748867" y="263013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929765" y="2966085"/>
            <a:ext cx="1699895" cy="398780"/>
          </a:xfrm>
          <a:prstGeom prst="rect">
            <a:avLst/>
          </a:prstGeom>
          <a:noFill/>
        </p:spPr>
        <p:txBody>
          <a:bodyPr wrap="square" rtlCol="0">
            <a:spAutoFit/>
          </a:bodyPr>
          <a:lstStyle/>
          <a:p>
            <a:pPr algn="ctr"/>
            <a:r>
              <a:rPr lang="pt-BR" altLang="en-US" sz="2000" dirty="0">
                <a:latin typeface="Comic Sans MS" panose="030F0702030302020204" pitchFamily="66" charset="0"/>
                <a:cs typeface="Comic Sans MS" panose="030F0702030302020204" pitchFamily="66" charset="0"/>
              </a:rPr>
              <a:t>I</a:t>
            </a:r>
            <a:r>
              <a:rPr lang="pt-BR" altLang="en-US" sz="2000" baseline="-25000" dirty="0">
                <a:latin typeface="Comic Sans MS" panose="030F0702030302020204" pitchFamily="66" charset="0"/>
                <a:cs typeface="Comic Sans MS" panose="030F0702030302020204" pitchFamily="66" charset="0"/>
              </a:rPr>
              <a:t>C </a:t>
            </a:r>
            <a:r>
              <a:rPr lang="pt-BR" altLang="en-US" sz="2000" dirty="0">
                <a:latin typeface="Comic Sans MS" panose="030F0702030302020204" pitchFamily="66" charset="0"/>
                <a:cs typeface="Comic Sans MS" panose="030F0702030302020204" pitchFamily="66" charset="0"/>
              </a:rPr>
              <a:t>= I</a:t>
            </a:r>
            <a:r>
              <a:rPr lang="pt-BR" altLang="en-US" sz="2000" baseline="-25000" dirty="0">
                <a:latin typeface="Comic Sans MS" panose="030F0702030302020204" pitchFamily="66" charset="0"/>
                <a:cs typeface="Comic Sans MS" panose="030F0702030302020204" pitchFamily="66" charset="0"/>
              </a:rPr>
              <a:t>C0</a:t>
            </a:r>
            <a:r>
              <a:rPr lang="pt-BR" altLang="en-US" sz="2000" dirty="0">
                <a:latin typeface="Comic Sans MS" panose="030F0702030302020204" pitchFamily="66" charset="0"/>
                <a:cs typeface="Comic Sans MS" panose="030F0702030302020204" pitchFamily="66" charset="0"/>
              </a:rPr>
              <a:t>+ i</a:t>
            </a:r>
            <a:r>
              <a:rPr lang="pt-BR" altLang="en-US" sz="2000" baseline="-25000" dirty="0">
                <a:latin typeface="Comic Sans MS" panose="030F0702030302020204" pitchFamily="66" charset="0"/>
                <a:cs typeface="Comic Sans MS" panose="030F0702030302020204" pitchFamily="66" charset="0"/>
              </a:rPr>
              <a:t>C</a:t>
            </a:r>
            <a:endParaRPr lang="pt-BR" altLang="en-US" sz="20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muito complicado para analise. Vamos desconsiderar r</a:t>
            </a:r>
            <a:r>
              <a:rPr lang="pt-BR" altLang="en-US" sz="2800" b="1" baseline="-250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muito grande,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muito pequenos.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5907325" y="4431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4958701" y="5004263"/>
            <a:ext cx="0" cy="12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5896646" y="2778482"/>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5713512" y="387890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3046584" y="2412515"/>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8269949" y="301342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4559878" y="400733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8662349" y="311925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5040658" y="591376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1709956" y="362744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7328951" y="207279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3333115" y="500888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5873750" y="432181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5873750" y="432181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3321817" y="3772787"/>
            <a:ext cx="2232000" cy="216000"/>
            <a:chOff x="3782925" y="3445226"/>
            <a:chExt cx="2268220" cy="255373"/>
          </a:xfrm>
        </p:grpSpPr>
        <p:cxnSp>
          <p:nvCxnSpPr>
            <p:cNvPr id="103" name="Conector Reto 79"/>
            <p:cNvCxnSpPr/>
            <p:nvPr/>
          </p:nvCxnSpPr>
          <p:spPr>
            <a:xfrm flipV="1">
              <a:off x="3782925" y="3575933"/>
              <a:ext cx="226822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44522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3675380" y="396367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3675380" y="396367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6481580" y="4148970"/>
            <a:ext cx="1511999" cy="234950"/>
            <a:chOff x="4089841" y="3480574"/>
            <a:chExt cx="1512147" cy="255373"/>
          </a:xfrm>
        </p:grpSpPr>
        <p:cxnSp>
          <p:nvCxnSpPr>
            <p:cNvPr id="107" name="Conector Reto 79"/>
            <p:cNvCxnSpPr/>
            <p:nvPr/>
          </p:nvCxnSpPr>
          <p:spPr>
            <a:xfrm flipV="1">
              <a:off x="4089841" y="3602947"/>
              <a:ext cx="151214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48057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9" name="Grupo 108"/>
          <p:cNvGrpSpPr/>
          <p:nvPr/>
        </p:nvGrpSpPr>
        <p:grpSpPr>
          <a:xfrm flipH="1">
            <a:off x="4108619" y="3406019"/>
            <a:ext cx="1908000" cy="234950"/>
            <a:chOff x="3929377" y="3524056"/>
            <a:chExt cx="1908186" cy="255373"/>
          </a:xfrm>
        </p:grpSpPr>
        <p:cxnSp>
          <p:nvCxnSpPr>
            <p:cNvPr id="110"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solidFill>
              <a:srgbClr val="9A000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3188970" y="409321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3379470" y="350456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351530" y="409321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2764790" y="400748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3188970" y="400748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4450080" y="364236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19" name="Caixa de Texto 118"/>
              <p:cNvSpPr txBox="1"/>
              <p:nvPr/>
            </p:nvSpPr>
            <p:spPr>
              <a:xfrm>
                <a:off x="4858385" y="2856865"/>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4858385" y="2856865"/>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121" name="Caixa de Texto 23"/>
          <p:cNvSpPr txBox="1"/>
          <p:nvPr/>
        </p:nvSpPr>
        <p:spPr>
          <a:xfrm>
            <a:off x="7933207" y="276187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1148068" y="357631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4963160" y="201676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0" name="Retângulo 129"/>
          <p:cNvSpPr/>
          <p:nvPr/>
        </p:nvSpPr>
        <p:spPr>
          <a:xfrm flipH="1">
            <a:off x="2430145" y="3407410"/>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2" name="Retângulo 131"/>
          <p:cNvSpPr/>
          <p:nvPr/>
        </p:nvSpPr>
        <p:spPr>
          <a:xfrm flipH="1">
            <a:off x="8032115" y="3392805"/>
            <a:ext cx="476250" cy="234950"/>
          </a:xfrm>
          <a:prstGeom prst="rect">
            <a:avLst/>
          </a:prstGeom>
          <a:solidFill>
            <a:srgbClr val="C0000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3" name="Retângulo 132"/>
          <p:cNvSpPr/>
          <p:nvPr/>
        </p:nvSpPr>
        <p:spPr>
          <a:xfrm rot="5400000" flipH="1">
            <a:off x="4709061" y="5477154"/>
            <a:ext cx="476050" cy="216000"/>
          </a:xfrm>
          <a:prstGeom prst="rect">
            <a:avLst/>
          </a:prstGeom>
          <a:solidFill>
            <a:srgbClr val="9A0000"/>
          </a:solidFill>
          <a:ln w="22225">
            <a:solidFill>
              <a:srgbClr val="C00000"/>
            </a:solidFill>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2406015" y="285051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2406015" y="2850515"/>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5" name="Caixa de Texto 134"/>
              <p:cNvSpPr txBox="1"/>
              <p:nvPr/>
            </p:nvSpPr>
            <p:spPr>
              <a:xfrm>
                <a:off x="8032115" y="354012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5" name="Caixa de Texto 134"/>
              <p:cNvSpPr txBox="1">
                <a:spLocks noRot="1" noChangeAspect="1" noMove="1" noResize="1" noEditPoints="1" noAdjustHandles="1" noChangeArrowheads="1" noChangeShapeType="1" noTextEdit="1"/>
              </p:cNvSpPr>
              <p:nvPr/>
            </p:nvSpPr>
            <p:spPr>
              <a:xfrm>
                <a:off x="8032115" y="3540125"/>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6" name="Caixa de Texto 135"/>
              <p:cNvSpPr txBox="1"/>
              <p:nvPr/>
            </p:nvSpPr>
            <p:spPr>
              <a:xfrm>
                <a:off x="4079240" y="523938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4079240" y="5239385"/>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137" name="Conector Reto 69"/>
          <p:cNvCxnSpPr/>
          <p:nvPr/>
        </p:nvCxnSpPr>
        <p:spPr>
          <a:xfrm flipV="1">
            <a:off x="7449820" y="411099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7640320" y="352234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7640320" y="411099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7449820" y="402526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7513680" y="53707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7640320" y="4110990"/>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1577409" y="49629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1755060" y="44293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1744381" y="35068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1561247" y="3876998"/>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4800034" y="62336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7400515" y="4865687"/>
            <a:ext cx="273621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1744445" y="351293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4709160" y="203073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8613209" y="62336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6384925" y="3627755"/>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6384925" y="3627755"/>
                <a:ext cx="956945" cy="58356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resistor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podem ser retirados pois estão com os dois terminais em terra.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6646465" y="4446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5687695" y="4979670"/>
            <a:ext cx="0" cy="46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6635786" y="2793722"/>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6452652" y="389414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4077824" y="2427755"/>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8995119" y="312582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5339023" y="383461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9401489" y="313449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6290973" y="512446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2449096" y="364268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8068091" y="208803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4082415" y="500443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6612890" y="433705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6612890" y="433705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4040636" y="3781261"/>
            <a:ext cx="2232000" cy="216000"/>
            <a:chOff x="3774255" y="3524056"/>
            <a:chExt cx="2232217" cy="255373"/>
          </a:xfrm>
        </p:grpSpPr>
        <p:cxnSp>
          <p:nvCxnSpPr>
            <p:cNvPr id="103" name="Conector Reto 79"/>
            <p:cNvCxnSpPr/>
            <p:nvPr/>
          </p:nvCxnSpPr>
          <p:spPr>
            <a:xfrm flipV="1">
              <a:off x="3774255" y="3644512"/>
              <a:ext cx="223221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4414520" y="387477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4414520" y="387477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7241895" y="4155124"/>
            <a:ext cx="1476000" cy="234950"/>
            <a:chOff x="4143847" y="3524056"/>
            <a:chExt cx="1404137" cy="255373"/>
          </a:xfrm>
        </p:grpSpPr>
        <p:cxnSp>
          <p:nvCxnSpPr>
            <p:cNvPr id="10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3928110" y="410845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4118610" y="351980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4104005" y="410845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3503930" y="402272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3928110" y="402272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5224145" y="360997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1" name="Caixa de Texto 23"/>
          <p:cNvSpPr txBox="1"/>
          <p:nvPr/>
        </p:nvSpPr>
        <p:spPr>
          <a:xfrm>
            <a:off x="8725687" y="282664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1887208" y="359155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5702300" y="203200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7" name="Conector Reto 69"/>
          <p:cNvCxnSpPr/>
          <p:nvPr/>
        </p:nvCxnSpPr>
        <p:spPr>
          <a:xfrm flipV="1">
            <a:off x="8188960" y="412623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8379460" y="353758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8379460" y="412623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8188960" y="404050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8252820" y="53859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8379460" y="4040505"/>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2316549" y="49782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2494200" y="4444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2483521" y="35220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2300387" y="3892238"/>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5509964" y="54519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9507855" y="3512820"/>
            <a:ext cx="0" cy="1866265"/>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2483585" y="352817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5638165" y="212598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9332664" y="53858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7124065" y="3834765"/>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7124065" y="3834765"/>
                <a:ext cx="95694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130" name="Retângulo 129"/>
          <p:cNvSpPr/>
          <p:nvPr/>
        </p:nvSpPr>
        <p:spPr>
          <a:xfrm flipH="1">
            <a:off x="3131820" y="3422650"/>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3054985" y="283908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3054985" y="2839085"/>
                <a:ext cx="629920" cy="58356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8883"/>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resistor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podem ser retirados pois estao com os dois terminais em terra.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4518580" y="45823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3558540" y="5110480"/>
            <a:ext cx="0" cy="5124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4507901" y="2929612"/>
            <a:ext cx="0" cy="21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4324767" y="403003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439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2237939" y="2851645"/>
            <a:ext cx="0" cy="162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5256239" y="327441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3218758" y="399844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5555929" y="314084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491893" y="526035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594896" y="311500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5256206" y="2907921"/>
            <a:ext cx="0" cy="15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1944370" y="512000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4485005" y="447294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4485005" y="447294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1926306" y="3908896"/>
            <a:ext cx="2196000" cy="216000"/>
            <a:chOff x="3818929" y="3524056"/>
            <a:chExt cx="2196214" cy="255373"/>
          </a:xfrm>
        </p:grpSpPr>
        <p:cxnSp>
          <p:nvCxnSpPr>
            <p:cNvPr id="103" name="Conector Reto 79"/>
            <p:cNvCxnSpPr/>
            <p:nvPr/>
          </p:nvCxnSpPr>
          <p:spPr>
            <a:xfrm flipV="1">
              <a:off x="3818929" y="3618495"/>
              <a:ext cx="219621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2286635" y="411480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2286635" y="4114800"/>
                <a:ext cx="629920" cy="58356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12" name="Conector Reto 69"/>
          <p:cNvCxnSpPr/>
          <p:nvPr/>
        </p:nvCxnSpPr>
        <p:spPr>
          <a:xfrm flipV="1">
            <a:off x="1800225" y="424434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1990725" y="365569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1976120" y="424434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376045" y="415861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1800225" y="415861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3096260" y="378841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1" name="Caixa de Texto 23"/>
          <p:cNvSpPr txBox="1"/>
          <p:nvPr/>
        </p:nvSpPr>
        <p:spPr>
          <a:xfrm>
            <a:off x="4986807" y="302222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291453" y="366394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3574415" y="216789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1" name="Conector Reto 37"/>
          <p:cNvCxnSpPr/>
          <p:nvPr/>
        </p:nvCxnSpPr>
        <p:spPr>
          <a:xfrm>
            <a:off x="731589" y="50969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909240" y="4563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898561" y="36408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730885" y="4029710"/>
            <a:ext cx="372110" cy="534035"/>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3382079" y="56278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5094382" y="4376289"/>
            <a:ext cx="1476000"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898625" y="365581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3531870" y="229806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9" name="Caixa de Texto 38"/>
              <p:cNvSpPr txBox="1"/>
              <p:nvPr/>
            </p:nvSpPr>
            <p:spPr>
              <a:xfrm>
                <a:off x="6350635" y="4486275"/>
                <a:ext cx="4525645" cy="51371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6350635" y="4486275"/>
                <a:ext cx="4525645" cy="51371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6350635" y="2106295"/>
                <a:ext cx="5841365" cy="76708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6350635" y="2106295"/>
                <a:ext cx="5841365" cy="76708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430645" y="2874010"/>
                <a:ext cx="4619625" cy="131508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430645" y="2874010"/>
                <a:ext cx="4619625" cy="131508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953125" y="5260340"/>
                <a:ext cx="5612130" cy="13360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953125" y="5260340"/>
                <a:ext cx="5612130" cy="1336040"/>
              </a:xfrm>
              <a:prstGeom prst="rect">
                <a:avLst/>
              </a:prstGeom>
              <a:blipFill rotWithShape="1">
                <a:blip r:embed="rId6"/>
                <a:stretch>
                  <a:fillRect/>
                </a:stretch>
              </a:blipFill>
            </p:spPr>
            <p:txBody>
              <a:bodyPr/>
              <a:lstStyle/>
              <a:p>
                <a:r>
                  <a:rPr lang="pt-BR" altLang="en-US">
                    <a:noFill/>
                  </a:rPr>
                  <a:t> </a:t>
                </a:r>
              </a:p>
            </p:txBody>
          </p:sp>
        </mc:Fallback>
      </mc:AlternateContent>
      <p:sp>
        <p:nvSpPr>
          <p:cNvPr id="130" name="Retângulo 129"/>
          <p:cNvSpPr/>
          <p:nvPr/>
        </p:nvSpPr>
        <p:spPr>
          <a:xfrm flipH="1">
            <a:off x="1323975" y="3543935"/>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1287145" y="299148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1287145" y="2991485"/>
                <a:ext cx="629920" cy="58356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resistor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podem ser retirados pois estao com os dois terminais em terra.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4518580" y="45823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3559810" y="5088890"/>
            <a:ext cx="0" cy="5124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4507901" y="2929612"/>
            <a:ext cx="0" cy="21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4324767" y="403003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439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2237939" y="2851645"/>
            <a:ext cx="0" cy="162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5265764" y="326171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3218758" y="399844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5555929" y="314084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491893" y="526035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713641" y="311500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5256206" y="2907921"/>
            <a:ext cx="0" cy="15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1944370" y="512000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4485005" y="447294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4485005" y="447294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1944306" y="3908896"/>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2286635" y="411480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2286635" y="4114800"/>
                <a:ext cx="629920" cy="58356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12" name="Conector Reto 69"/>
          <p:cNvCxnSpPr/>
          <p:nvPr/>
        </p:nvCxnSpPr>
        <p:spPr>
          <a:xfrm flipV="1">
            <a:off x="1800225" y="424434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1990725" y="365569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1976120" y="424434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376045" y="415861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1800225" y="415861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3096260" y="378841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1" name="Caixa de Texto 23"/>
          <p:cNvSpPr txBox="1"/>
          <p:nvPr/>
        </p:nvSpPr>
        <p:spPr>
          <a:xfrm>
            <a:off x="4996332" y="296063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291453" y="366394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3574415" y="216789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1" name="Conector Reto 37"/>
          <p:cNvCxnSpPr/>
          <p:nvPr/>
        </p:nvCxnSpPr>
        <p:spPr>
          <a:xfrm>
            <a:off x="731589" y="50969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909240" y="4563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898561" y="36408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730885" y="4029710"/>
            <a:ext cx="372110" cy="534035"/>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3382079" y="56011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5094382" y="4376289"/>
            <a:ext cx="1476000"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898625" y="365581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3545205" y="230187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72" name="Caixa de Texto 171"/>
              <p:cNvSpPr txBox="1"/>
              <p:nvPr/>
            </p:nvSpPr>
            <p:spPr>
              <a:xfrm>
                <a:off x="4996180" y="3778885"/>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4996180" y="3778885"/>
                <a:ext cx="956945"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6134100" y="2089150"/>
                <a:ext cx="5612130" cy="13360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6134100" y="2089150"/>
                <a:ext cx="5612130" cy="133604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6245225" y="3638550"/>
                <a:ext cx="5347335" cy="10363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245225" y="3638550"/>
                <a:ext cx="5347335" cy="103632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6245225" y="4965065"/>
                <a:ext cx="5347335" cy="10363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6245225" y="4965065"/>
                <a:ext cx="5347335" cy="1036320"/>
              </a:xfrm>
              <a:prstGeom prst="rect">
                <a:avLst/>
              </a:prstGeom>
              <a:blipFill rotWithShape="1">
                <a:blip r:embed="rId6"/>
                <a:stretch>
                  <a:fillRect/>
                </a:stretch>
              </a:blipFill>
            </p:spPr>
            <p:txBody>
              <a:bodyPr/>
              <a:lstStyle/>
              <a:p>
                <a:r>
                  <a:rPr lang="pt-BR" altLang="en-US">
                    <a:noFill/>
                  </a:rPr>
                  <a:t> </a:t>
                </a:r>
              </a:p>
            </p:txBody>
          </p:sp>
        </mc:Fallback>
      </mc:AlternateContent>
      <p:sp>
        <p:nvSpPr>
          <p:cNvPr id="130" name="Retângulo 129"/>
          <p:cNvSpPr/>
          <p:nvPr/>
        </p:nvSpPr>
        <p:spPr>
          <a:xfrm flipH="1">
            <a:off x="1323975" y="3543935"/>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1314450" y="296037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1314450" y="2960370"/>
                <a:ext cx="629920" cy="58356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5337810" y="1214755"/>
                <a:ext cx="3672205" cy="10140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𝒑𝒐𝒍𝒐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337810" y="1214755"/>
                <a:ext cx="3672205" cy="101409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351790" y="1192530"/>
                <a:ext cx="4531995" cy="10363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51790" y="1192530"/>
                <a:ext cx="4531995" cy="103632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9464040" y="1192530"/>
                <a:ext cx="2272030" cy="94869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𝒛𝒆𝒓𝒐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9464040" y="1192530"/>
                <a:ext cx="2272030" cy="94869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07695" y="2674620"/>
                <a:ext cx="11128375" cy="102298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&gt;&gt;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&lt;&lt;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&lt;&lt;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m:oMathPara>
                </a14:m>
                <a:endPar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07695" y="2674620"/>
                <a:ext cx="11128375" cy="102298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676910" y="5178425"/>
                <a:ext cx="11129010" cy="117792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unc>
                        <m:func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uncPr>
                        <m:fName>
                          <m:limLow>
                            <m:limLow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limLowPr>
                            <m:e>
                              <m:r>
                                <a:rPr lang="en-US" altLang="pt-BR"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𝐥𝐢𝐦</m:t>
                              </m:r>
                            </m:e>
                            <m:lim>
                              <m:eqArr>
                                <m:eqArr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eqArr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e>
                              </m:eqArr>
                            </m:lim>
                          </m:limLow>
                        </m:fNa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e>
                      </m:func>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76910" y="5178425"/>
                <a:ext cx="11129010" cy="117792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449580" y="3923665"/>
                <a:ext cx="6898640" cy="122428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unc>
                        <m:func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uncPr>
                        <m:fName>
                          <m:limLow>
                            <m:limLow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limLowPr>
                            <m:e>
                              <m:r>
                                <a:rPr lang="en-US" altLang="pt-BR"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𝐥𝐢𝐦</m:t>
                              </m:r>
                            </m:e>
                            <m:lim>
                              <m:eqArr>
                                <m:eqArr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eqArr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e>
                              </m:eqArr>
                            </m:lim>
                          </m:limLow>
                        </m:fNa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e>
                      </m:func>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449580" y="3923665"/>
                <a:ext cx="6898640" cy="1224280"/>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19" name="Caixa de Texto 18"/>
              <p:cNvSpPr txBox="1"/>
              <p:nvPr/>
            </p:nvSpPr>
            <p:spPr>
              <a:xfrm>
                <a:off x="6858000" y="5361940"/>
                <a:ext cx="648335" cy="857250"/>
              </a:xfrm>
              <a:prstGeom prst="rect">
                <a:avLst/>
              </a:prstGeom>
              <a:solidFill>
                <a:schemeClr val="bg1"/>
              </a:solidFill>
              <a:ln>
                <a:gradFill>
                  <a:gsLst>
                    <a:gs pos="0">
                      <a:schemeClr val="bg1">
                        <a:alpha val="100000"/>
                        <a:lumMod val="95000"/>
                        <a:lumOff val="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280000" scaled="0"/>
                </a:gradFill>
                <a:bevel/>
              </a:ln>
            </p:spPr>
            <p:txBody>
              <a:bodyPr wrap="square" tIns="0" bIns="0"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6858000" y="5361940"/>
                <a:ext cx="648335" cy="857250"/>
              </a:xfrm>
              <a:prstGeom prst="rect">
                <a:avLst/>
              </a:prstGeom>
              <a:blipFill rotWithShape="1">
                <a:blip r:embed="rId1"/>
                <a:stretch>
                  <a:fillRect l="-784" t="-593" r="-686" b="-519"/>
                </a:stretch>
              </a:blipFill>
              <a:ln>
                <a:gradFill>
                  <a:gsLst>
                    <a:gs pos="0">
                      <a:schemeClr val="bg1">
                        <a:alpha val="100000"/>
                        <a:lumMod val="95000"/>
                        <a:lumOff val="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280000" scaled="0"/>
                </a:gradFill>
                <a:bevel/>
              </a:ln>
            </p:spPr>
            <p:txBody>
              <a:bodyPr/>
              <a:lstStyle/>
              <a:p>
                <a:r>
                  <a:rPr lang="pt-BR" altLang="en-US">
                    <a:noFill/>
                  </a:rPr>
                  <a:t> </a:t>
                </a:r>
              </a:p>
            </p:txBody>
          </p:sp>
        </mc:Fallback>
      </mc:AlternateContent>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69164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polo aparece primeiro que o zero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frequências altas, o ganho em dB é negativo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de Seta Reta 5"/>
          <p:cNvCxnSpPr/>
          <p:nvPr/>
        </p:nvCxnSpPr>
        <p:spPr>
          <a:xfrm flipV="1">
            <a:off x="1461135" y="5318125"/>
            <a:ext cx="834580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rot="5400000" flipH="1" flipV="1">
            <a:off x="126115" y="4178550"/>
            <a:ext cx="385200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1" name="Forma livre 10"/>
          <p:cNvSpPr/>
          <p:nvPr/>
        </p:nvSpPr>
        <p:spPr>
          <a:xfrm>
            <a:off x="1725295" y="2713355"/>
            <a:ext cx="7488555" cy="3537585"/>
          </a:xfrm>
          <a:custGeom>
            <a:avLst/>
            <a:gdLst>
              <a:gd name="connisteX0" fmla="*/ 0 w 8149857"/>
              <a:gd name="connsiteY0" fmla="*/ 23849 h 3390833"/>
              <a:gd name="connisteX1" fmla="*/ 1113155 w 8149857"/>
              <a:gd name="connsiteY1" fmla="*/ 14324 h 3390833"/>
              <a:gd name="connisteX2" fmla="*/ 2072005 w 8149857"/>
              <a:gd name="connsiteY2" fmla="*/ 62584 h 3390833"/>
              <a:gd name="connisteX3" fmla="*/ 3021965 w 8149857"/>
              <a:gd name="connsiteY3" fmla="*/ 561059 h 3390833"/>
              <a:gd name="connisteX4" fmla="*/ 4671695 w 8149857"/>
              <a:gd name="connsiteY4" fmla="*/ 2431769 h 3390833"/>
              <a:gd name="connisteX5" fmla="*/ 5189855 w 8149857"/>
              <a:gd name="connsiteY5" fmla="*/ 3016604 h 3390833"/>
              <a:gd name="connisteX6" fmla="*/ 5496560 w 8149857"/>
              <a:gd name="connsiteY6" fmla="*/ 3294734 h 3390833"/>
              <a:gd name="connisteX7" fmla="*/ 6005195 w 8149857"/>
              <a:gd name="connsiteY7" fmla="*/ 3371569 h 3390833"/>
              <a:gd name="connisteX8" fmla="*/ 7299960 w 8149857"/>
              <a:gd name="connsiteY8" fmla="*/ 3390619 h 3390833"/>
              <a:gd name="connisteX9" fmla="*/ 8077200 w 8149857"/>
              <a:gd name="connsiteY9" fmla="*/ 3381094 h 3390833"/>
              <a:gd name="connisteX10" fmla="*/ 8077200 w 8149857"/>
              <a:gd name="connsiteY10" fmla="*/ 3390619 h 339083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8149857" h="3390833">
                <a:moveTo>
                  <a:pt x="0" y="23849"/>
                </a:moveTo>
                <a:cubicBezTo>
                  <a:pt x="203200" y="20674"/>
                  <a:pt x="698500" y="6704"/>
                  <a:pt x="1113155" y="14324"/>
                </a:cubicBezTo>
                <a:cubicBezTo>
                  <a:pt x="1527810" y="21944"/>
                  <a:pt x="1690370" y="-46636"/>
                  <a:pt x="2072005" y="62584"/>
                </a:cubicBezTo>
                <a:cubicBezTo>
                  <a:pt x="2453640" y="171804"/>
                  <a:pt x="2501900" y="87349"/>
                  <a:pt x="3021965" y="561059"/>
                </a:cubicBezTo>
                <a:cubicBezTo>
                  <a:pt x="3542030" y="1034769"/>
                  <a:pt x="4237990" y="1940914"/>
                  <a:pt x="4671695" y="2431769"/>
                </a:cubicBezTo>
                <a:cubicBezTo>
                  <a:pt x="5105400" y="2922624"/>
                  <a:pt x="5024755" y="2843884"/>
                  <a:pt x="5189855" y="3016604"/>
                </a:cubicBezTo>
                <a:cubicBezTo>
                  <a:pt x="5354955" y="3189324"/>
                  <a:pt x="5333365" y="3223614"/>
                  <a:pt x="5496560" y="3294734"/>
                </a:cubicBezTo>
                <a:cubicBezTo>
                  <a:pt x="5659755" y="3365854"/>
                  <a:pt x="5644515" y="3352519"/>
                  <a:pt x="6005195" y="3371569"/>
                </a:cubicBezTo>
                <a:cubicBezTo>
                  <a:pt x="6365875" y="3390619"/>
                  <a:pt x="6885305" y="3388714"/>
                  <a:pt x="7299960" y="3390619"/>
                </a:cubicBezTo>
                <a:cubicBezTo>
                  <a:pt x="7714615" y="3392524"/>
                  <a:pt x="7921625" y="3381094"/>
                  <a:pt x="8077200" y="3381094"/>
                </a:cubicBezTo>
                <a:cubicBezTo>
                  <a:pt x="8232775" y="3381094"/>
                  <a:pt x="8092440" y="3388714"/>
                  <a:pt x="8077200" y="3390619"/>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2" name="Caixa de Texto 11"/>
              <p:cNvSpPr txBox="1"/>
              <p:nvPr/>
            </p:nvSpPr>
            <p:spPr>
              <a:xfrm>
                <a:off x="615315" y="2713355"/>
                <a:ext cx="1501775"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𝒍𝒐𝒈</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a:p>
            </p:txBody>
          </p:sp>
        </mc:Choice>
        <mc:Fallback>
          <p:sp>
            <p:nvSpPr>
              <p:cNvPr id="12" name="Caixa de Texto 11"/>
              <p:cNvSpPr txBox="1">
                <a:spLocks noRot="1" noChangeAspect="1" noMove="1" noResize="1" noEditPoints="1" noAdjustHandles="1" noChangeArrowheads="1" noChangeShapeType="1" noTextEdit="1"/>
              </p:cNvSpPr>
              <p:nvPr/>
            </p:nvSpPr>
            <p:spPr>
              <a:xfrm>
                <a:off x="615315" y="2713355"/>
                <a:ext cx="1501775"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9188450" y="5725160"/>
                <a:ext cx="2292350" cy="75819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𝟐𝟎</m:t>
                      </m:r>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𝒍𝒐𝒈</m:t>
                      </m:r>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num>
                        <m:den>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0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9188450" y="5725160"/>
                <a:ext cx="2292350" cy="758190"/>
              </a:xfrm>
              <a:prstGeom prst="rect">
                <a:avLst/>
              </a:prstGeom>
              <a:blipFill rotWithShape="1">
                <a:blip r:embed="rId3"/>
                <a:stretch>
                  <a:fillRect/>
                </a:stretch>
              </a:blipFill>
            </p:spPr>
            <p:txBody>
              <a:bodyPr/>
              <a:lstStyle/>
              <a:p>
                <a:r>
                  <a:rPr lang="pt-BR" altLang="en-US">
                    <a:noFill/>
                  </a:rPr>
                  <a:t> </a:t>
                </a:r>
              </a:p>
            </p:txBody>
          </p:sp>
        </mc:Fallback>
      </mc:AlternateContent>
      <p:sp>
        <p:nvSpPr>
          <p:cNvPr id="14" name="Caixa de Texto 13"/>
          <p:cNvSpPr txBox="1"/>
          <p:nvPr/>
        </p:nvSpPr>
        <p:spPr>
          <a:xfrm>
            <a:off x="1459230" y="2085975"/>
            <a:ext cx="593090" cy="521970"/>
          </a:xfrm>
          <a:prstGeom prst="rect">
            <a:avLst/>
          </a:prstGeom>
          <a:noFill/>
        </p:spPr>
        <p:txBody>
          <a:bodyPr wrap="square" rtlCol="0">
            <a:spAutoFit/>
          </a:bodyPr>
          <a:lstStyle/>
          <a:p>
            <a:r>
              <a:rPr lang="pt-BR" altLang="en-US" sz="2800"/>
              <a:t>dB</a:t>
            </a:r>
            <a:endParaRPr lang="pt-BR" altLang="en-US" sz="2800"/>
          </a:p>
        </p:txBody>
      </p:sp>
      <p:sp>
        <p:nvSpPr>
          <p:cNvPr id="15" name="Caixa de Texto 14"/>
          <p:cNvSpPr txBox="1"/>
          <p:nvPr/>
        </p:nvSpPr>
        <p:spPr>
          <a:xfrm>
            <a:off x="9355383" y="5225425"/>
            <a:ext cx="593090" cy="52322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cxnSp>
        <p:nvCxnSpPr>
          <p:cNvPr id="16" name="Conector Reto 15"/>
          <p:cNvCxnSpPr/>
          <p:nvPr/>
        </p:nvCxnSpPr>
        <p:spPr>
          <a:xfrm>
            <a:off x="3855720" y="2632075"/>
            <a:ext cx="0" cy="3251835"/>
          </a:xfrm>
          <a:prstGeom prst="line">
            <a:avLst/>
          </a:prstGeom>
          <a:ln w="15875">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6858000" y="4973320"/>
            <a:ext cx="0" cy="1278255"/>
          </a:xfrm>
          <a:prstGeom prst="line">
            <a:avLst/>
          </a:prstGeom>
          <a:ln w="15875">
            <a:solidFill>
              <a:schemeClr val="tx1"/>
            </a:solidFill>
            <a:prstDash val="dashDot"/>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8" name="Caixa de Texto 17"/>
              <p:cNvSpPr txBox="1"/>
              <p:nvPr/>
            </p:nvSpPr>
            <p:spPr>
              <a:xfrm>
                <a:off x="2992120" y="5376545"/>
                <a:ext cx="1726565" cy="922655"/>
              </a:xfrm>
              <a:prstGeom prst="rect">
                <a:avLst/>
              </a:prstGeom>
              <a:solidFill>
                <a:schemeClr val="bg1"/>
              </a:solidFill>
            </p:spPr>
            <p:txBody>
              <a:bodyPr wrap="square" tIns="0" bIns="0"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2992120" y="5376545"/>
                <a:ext cx="1726565" cy="922655"/>
              </a:xfrm>
              <a:prstGeom prst="rect">
                <a:avLst/>
              </a:prstGeom>
              <a:blipFill rotWithShape="1">
                <a:blip r:embed="rId4"/>
                <a:stretch>
                  <a:fillRect r="-1581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Caixa de Texto 19"/>
              <p:cNvSpPr txBox="1"/>
              <p:nvPr/>
            </p:nvSpPr>
            <p:spPr>
              <a:xfrm>
                <a:off x="5777230" y="5361940"/>
                <a:ext cx="63754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m:t>
                      </m:r>
                    </m:oMath>
                  </m:oMathPara>
                </a14:m>
                <a:endPar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5777230" y="5361940"/>
                <a:ext cx="637540" cy="521970"/>
              </a:xfrm>
              <a:prstGeom prst="rect">
                <a:avLst/>
              </a:prstGeom>
              <a:blipFill rotWithShape="1">
                <a:blip r:embed="rId5"/>
                <a:stretch>
                  <a:fillRect b="-413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a:spLocks noGrp="1"/>
          </p:cNvSpPr>
          <p:nvPr/>
        </p:nvSpPr>
        <p:spPr>
          <a:xfrm>
            <a:off x="489585" y="669290"/>
            <a:ext cx="11412855" cy="551942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200" b="1" dirty="0">
                <a:solidFill>
                  <a:srgbClr val="C00000"/>
                </a:solidFill>
                <a:latin typeface="Comic Sans MS" panose="030F0702030302020204" pitchFamily="66" charset="0"/>
                <a:cs typeface="Comic Sans MS" panose="030F0702030302020204" pitchFamily="66" charset="0"/>
              </a:rPr>
              <a:t>4. </a:t>
            </a:r>
            <a:r>
              <a:rPr lang="pt-BR" altLang="en-US" sz="3200" b="1" dirty="0" smtClean="0">
                <a:solidFill>
                  <a:srgbClr val="C00000"/>
                </a:solidFill>
                <a:latin typeface="Comic Sans MS" panose="030F0702030302020204" pitchFamily="66" charset="0"/>
                <a:cs typeface="Comic Sans MS" panose="030F0702030302020204" pitchFamily="66" charset="0"/>
              </a:rPr>
              <a:t>Configurações </a:t>
            </a:r>
            <a:r>
              <a:rPr lang="pt-BR" altLang="en-US" sz="3200" b="1" dirty="0">
                <a:solidFill>
                  <a:srgbClr val="C00000"/>
                </a:solidFill>
                <a:latin typeface="Comic Sans MS" panose="030F0702030302020204" pitchFamily="66" charset="0"/>
                <a:cs typeface="Comic Sans MS" panose="030F0702030302020204" pitchFamily="66" charset="0"/>
              </a:rPr>
              <a:t>adicionais: Coletor Comum/Base comum, </a:t>
            </a:r>
            <a:r>
              <a:rPr lang="pt-BR" altLang="en-US" sz="3200" b="1" dirty="0" err="1">
                <a:solidFill>
                  <a:srgbClr val="C00000"/>
                </a:solidFill>
                <a:latin typeface="Comic Sans MS" panose="030F0702030302020204" pitchFamily="66" charset="0"/>
                <a:cs typeface="Comic Sans MS" panose="030F0702030302020204" pitchFamily="66" charset="0"/>
              </a:rPr>
              <a:t>cascode</a:t>
            </a:r>
            <a:r>
              <a:rPr lang="pt-BR" altLang="en-US" sz="3200" b="1" dirty="0">
                <a:solidFill>
                  <a:srgbClr val="C00000"/>
                </a:solidFill>
                <a:latin typeface="Comic Sans MS" panose="030F0702030302020204" pitchFamily="66" charset="0"/>
                <a:cs typeface="Comic Sans MS" panose="030F0702030302020204" pitchFamily="66" charset="0"/>
              </a:rPr>
              <a:t>, amplificador com </a:t>
            </a:r>
            <a:r>
              <a:rPr lang="pt-BR" altLang="en-US" sz="3200" b="1" dirty="0" smtClean="0">
                <a:solidFill>
                  <a:srgbClr val="C00000"/>
                </a:solidFill>
                <a:latin typeface="Comic Sans MS" panose="030F0702030302020204" pitchFamily="66" charset="0"/>
                <a:cs typeface="Comic Sans MS" panose="030F0702030302020204" pitchFamily="66" charset="0"/>
              </a:rPr>
              <a:t>múltiplos </a:t>
            </a:r>
            <a:r>
              <a:rPr lang="pt-BR" altLang="en-US" sz="3200" b="1" dirty="0">
                <a:solidFill>
                  <a:srgbClr val="C00000"/>
                </a:solidFill>
                <a:latin typeface="Comic Sans MS" panose="030F0702030302020204" pitchFamily="66" charset="0"/>
                <a:cs typeface="Comic Sans MS" panose="030F0702030302020204" pitchFamily="66" charset="0"/>
              </a:rPr>
              <a:t>estágios</a:t>
            </a:r>
            <a:endParaRPr lang="pt-BR" altLang="en-US" sz="3200" b="1" dirty="0">
              <a:solidFill>
                <a:srgbClr val="C00000"/>
              </a:solidFill>
              <a:latin typeface="Comic Sans MS" panose="030F0702030302020204" pitchFamily="66" charset="0"/>
              <a:cs typeface="Comic Sans MS" panose="030F0702030302020204" pitchFamily="66" charset="0"/>
            </a:endParaRPr>
          </a:p>
          <a:p>
            <a:pPr marL="0" indent="0" algn="ctr" fontAlgn="auto">
              <a:spcBef>
                <a:spcPts val="1600"/>
              </a:spcBef>
              <a:spcAft>
                <a:spcPts val="600"/>
              </a:spcAft>
              <a:buNone/>
            </a:pPr>
            <a:r>
              <a:rPr lang="pt-BR" altLang="en-US" sz="3600" b="1" dirty="0">
                <a:sym typeface="+mn-ea"/>
              </a:rPr>
              <a:t>Livro de </a:t>
            </a:r>
            <a:r>
              <a:rPr lang="pt-BR" altLang="en-US" sz="3600" b="1" dirty="0" smtClean="0">
                <a:sym typeface="+mn-ea"/>
              </a:rPr>
              <a:t>referência </a:t>
            </a:r>
            <a:r>
              <a:rPr lang="pt-BR" altLang="en-US" sz="3600" b="1" dirty="0" err="1">
                <a:sym typeface="+mn-ea"/>
              </a:rPr>
              <a:t>Sedra</a:t>
            </a:r>
            <a:r>
              <a:rPr lang="pt-BR" altLang="en-US" sz="3600" b="1" dirty="0">
                <a:sym typeface="+mn-ea"/>
              </a:rPr>
              <a:t>/Smith 4</a:t>
            </a:r>
            <a:r>
              <a:rPr lang="pt-BR" altLang="en-US" sz="3600" b="1" baseline="30000" dirty="0">
                <a:sym typeface="+mn-ea"/>
              </a:rPr>
              <a:t>o</a:t>
            </a:r>
            <a:r>
              <a:rPr lang="pt-BR" altLang="en-US" sz="3600" b="1" dirty="0">
                <a:sym typeface="+mn-ea"/>
              </a:rPr>
              <a:t> </a:t>
            </a:r>
            <a:r>
              <a:rPr lang="pt-BR" altLang="en-US" sz="3600" b="1" dirty="0" smtClean="0">
                <a:sym typeface="+mn-ea"/>
              </a:rPr>
              <a:t>edição</a:t>
            </a:r>
            <a:endParaRPr lang="pt-BR" altLang="en-US" sz="3600" b="1" dirty="0" smtClean="0">
              <a:sym typeface="+mn-ea"/>
            </a:endParaRPr>
          </a:p>
          <a:p>
            <a:pPr marL="0" indent="0" algn="l">
              <a:buNone/>
            </a:pPr>
            <a:r>
              <a:rPr lang="pt-BR" altLang="en-US" sz="3200" b="1" dirty="0">
                <a:solidFill>
                  <a:srgbClr val="C00000"/>
                </a:solidFill>
                <a:sym typeface="+mn-ea"/>
              </a:rPr>
              <a:t>Observações</a:t>
            </a:r>
            <a:endParaRPr lang="pt-BR" altLang="en-US" sz="3200" b="1" dirty="0">
              <a:solidFill>
                <a:srgbClr val="C00000"/>
              </a:solidFill>
            </a:endParaRPr>
          </a:p>
          <a:p>
            <a:pPr lvl="1"/>
            <a:r>
              <a:rPr lang="pt-BR" altLang="en-US" sz="3200" dirty="0">
                <a:sym typeface="+mn-ea"/>
              </a:rPr>
              <a:t> Não existe uma técnica geral que permita analisar/criar circuitos </a:t>
            </a:r>
            <a:r>
              <a:rPr lang="pt-BR" altLang="en-US" sz="3200" dirty="0" smtClean="0">
                <a:sym typeface="+mn-ea"/>
              </a:rPr>
              <a:t>eletrônicos</a:t>
            </a:r>
            <a:endParaRPr lang="pt-BR" altLang="en-US" sz="3200" dirty="0"/>
          </a:p>
          <a:p>
            <a:pPr lvl="1"/>
            <a:r>
              <a:rPr lang="pt-BR" altLang="en-US" sz="3200" dirty="0">
                <a:sym typeface="+mn-ea"/>
              </a:rPr>
              <a:t>o que dá é para aprender </a:t>
            </a:r>
            <a:endParaRPr lang="pt-BR" altLang="en-US" sz="3200" dirty="0">
              <a:sym typeface="+mn-ea"/>
            </a:endParaRPr>
          </a:p>
          <a:p>
            <a:pPr lvl="2">
              <a:buFont typeface="Wingdings" panose="05000000000000000000" charset="0"/>
              <a:buChar char="ü"/>
            </a:pPr>
            <a:r>
              <a:rPr lang="pt-BR" altLang="en-US" sz="2665" dirty="0">
                <a:sym typeface="+mn-ea"/>
              </a:rPr>
              <a:t>     circuitos básicos que servem </a:t>
            </a:r>
            <a:endParaRPr lang="pt-BR" altLang="en-US" sz="2665" dirty="0"/>
          </a:p>
          <a:p>
            <a:pPr lvl="3"/>
            <a:r>
              <a:rPr lang="pt-BR" altLang="en-US" sz="2880" dirty="0">
                <a:sym typeface="+mn-ea"/>
              </a:rPr>
              <a:t>de blocos de </a:t>
            </a:r>
            <a:r>
              <a:rPr lang="pt-BR" altLang="en-US" sz="2880" dirty="0" smtClean="0">
                <a:sym typeface="+mn-ea"/>
              </a:rPr>
              <a:t>formação</a:t>
            </a:r>
            <a:endParaRPr lang="pt-BR" altLang="en-US" sz="2880" dirty="0"/>
          </a:p>
          <a:p>
            <a:pPr lvl="3"/>
            <a:r>
              <a:rPr lang="pt-BR" altLang="en-US" sz="2880" dirty="0">
                <a:sym typeface="+mn-ea"/>
              </a:rPr>
              <a:t>de exemplo</a:t>
            </a:r>
            <a:endParaRPr lang="pt-BR" altLang="en-US" sz="2880" dirty="0"/>
          </a:p>
          <a:p>
            <a:pPr lvl="2">
              <a:buFont typeface="Wingdings" panose="05000000000000000000" charset="0"/>
              <a:buChar char="ü"/>
            </a:pPr>
            <a:r>
              <a:rPr lang="pt-BR" altLang="en-US" sz="2665" dirty="0">
                <a:sym typeface="+mn-ea"/>
              </a:rPr>
              <a:t>   técnicas de analise que podem ser aplicadas em outras configurações</a:t>
            </a:r>
            <a:endParaRPr lang="pt-BR" altLang="en-US" sz="2665" dirty="0"/>
          </a:p>
          <a:p>
            <a:pPr marL="0" indent="0" algn="l">
              <a:buNone/>
            </a:pPr>
            <a:endParaRPr lang="pt-BR" altLang="en-US" sz="3200" b="1" dirty="0"/>
          </a:p>
          <a:p>
            <a:pPr marL="0" indent="0" algn="ctr">
              <a:buNone/>
            </a:pPr>
            <a:r>
              <a:rPr lang="pt-BR" altLang="en-US" sz="3200" b="1" dirty="0">
                <a:solidFill>
                  <a:srgbClr val="C00000"/>
                </a:solidFill>
                <a:latin typeface="Comic Sans MS" panose="030F0702030302020204" pitchFamily="66" charset="0"/>
                <a:cs typeface="Comic Sans MS" panose="030F0702030302020204" pitchFamily="66" charset="0"/>
              </a:rPr>
              <a:t> </a:t>
            </a:r>
            <a:r>
              <a:rPr lang="pt-BR" altLang="en-US" sz="3200" b="1" dirty="0">
                <a:solidFill>
                  <a:srgbClr val="FF0000"/>
                </a:solidFill>
                <a:latin typeface="Comic Sans MS" panose="030F0702030302020204" pitchFamily="66" charset="0"/>
                <a:cs typeface="Comic Sans MS" panose="030F0702030302020204" pitchFamily="66" charset="0"/>
              </a:rPr>
              <a:t> </a:t>
            </a: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tângulo de cantos arredondados 3"/>
          <p:cNvSpPr/>
          <p:nvPr/>
        </p:nvSpPr>
        <p:spPr>
          <a:xfrm>
            <a:off x="1808480" y="1294765"/>
            <a:ext cx="9067165" cy="2640330"/>
          </a:xfrm>
          <a:prstGeom prst="round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dirty="0"/>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3" name="CaixaDeTexto 102"/>
          <p:cNvSpPr txBox="1"/>
          <p:nvPr/>
        </p:nvSpPr>
        <p:spPr>
          <a:xfrm>
            <a:off x="513080" y="280035"/>
            <a:ext cx="11165840" cy="1014730"/>
          </a:xfrm>
          <a:prstGeom prst="rect">
            <a:avLst/>
          </a:prstGeom>
          <a:noFill/>
        </p:spPr>
        <p:txBody>
          <a:bodyPr wrap="square" rtlCol="0">
            <a:spAutoFit/>
          </a:bodyPr>
          <a:lstStyle/>
          <a:p>
            <a:pPr algn="ct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Transístor NMOS </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Bulk: os transístores das tecnologias mais avançadas são SOI ou FinFet</a:t>
            </a:r>
            <a:endPar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
        <p:nvSpPr>
          <p:cNvPr id="77" name="Retângulo de cantos arredondados 3"/>
          <p:cNvSpPr/>
          <p:nvPr/>
        </p:nvSpPr>
        <p:spPr>
          <a:xfrm>
            <a:off x="1807210" y="4745990"/>
            <a:ext cx="9067165"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 name="Retângulo 78"/>
          <p:cNvSpPr/>
          <p:nvPr/>
        </p:nvSpPr>
        <p:spPr>
          <a:xfrm>
            <a:off x="3757930" y="4635500"/>
            <a:ext cx="5296535" cy="86995"/>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Retângulo 81"/>
          <p:cNvSpPr/>
          <p:nvPr/>
        </p:nvSpPr>
        <p:spPr>
          <a:xfrm>
            <a:off x="3734435" y="4451350"/>
            <a:ext cx="5334000" cy="17970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6"/>
          <p:cNvSpPr txBox="1"/>
          <p:nvPr/>
        </p:nvSpPr>
        <p:spPr>
          <a:xfrm>
            <a:off x="9758680" y="6054725"/>
            <a:ext cx="869950" cy="460375"/>
          </a:xfrm>
          <a:prstGeom prst="rect">
            <a:avLst/>
          </a:prstGeom>
          <a:noFill/>
        </p:spPr>
        <p:txBody>
          <a:bodyPr wrap="square" rtlCol="0">
            <a:spAutoFit/>
          </a:bodyPr>
          <a:lstStyle/>
          <a:p>
            <a:r>
              <a:rPr lang="pt-BR" sz="2400" dirty="0" err="1" smtClean="0"/>
              <a:t>P-Si</a:t>
            </a:r>
            <a:endParaRPr lang="pt-BR" sz="2400" dirty="0"/>
          </a:p>
        </p:txBody>
      </p:sp>
      <p:sp>
        <p:nvSpPr>
          <p:cNvPr id="84" name="CaixaDeTexto 7"/>
          <p:cNvSpPr txBox="1"/>
          <p:nvPr/>
        </p:nvSpPr>
        <p:spPr>
          <a:xfrm>
            <a:off x="6811010" y="5017770"/>
            <a:ext cx="1540510" cy="460375"/>
          </a:xfrm>
          <a:prstGeom prst="rect">
            <a:avLst/>
          </a:prstGeom>
          <a:noFill/>
        </p:spPr>
        <p:txBody>
          <a:bodyPr wrap="square" rtlCol="0">
            <a:spAutoFit/>
          </a:bodyPr>
          <a:lstStyle/>
          <a:p>
            <a:r>
              <a:rPr lang="pt-BR" sz="2400" dirty="0"/>
              <a:t>Condutor</a:t>
            </a:r>
            <a:endParaRPr lang="pt-BR" sz="2400" dirty="0"/>
          </a:p>
        </p:txBody>
      </p:sp>
      <p:sp>
        <p:nvSpPr>
          <p:cNvPr id="95" name="Retângulo de cantos arredondados 8"/>
          <p:cNvSpPr/>
          <p:nvPr/>
        </p:nvSpPr>
        <p:spPr>
          <a:xfrm>
            <a:off x="3072765" y="4722495"/>
            <a:ext cx="79692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6" name="CaixaDeTexto 9"/>
          <p:cNvSpPr txBox="1"/>
          <p:nvPr/>
        </p:nvSpPr>
        <p:spPr>
          <a:xfrm>
            <a:off x="3120390" y="4937125"/>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150" name="Retângulo de cantos arredondados 37"/>
          <p:cNvSpPr/>
          <p:nvPr/>
        </p:nvSpPr>
        <p:spPr>
          <a:xfrm>
            <a:off x="9000490" y="4738370"/>
            <a:ext cx="79692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1" name="CaixaDeTexto 38"/>
          <p:cNvSpPr txBox="1"/>
          <p:nvPr/>
        </p:nvSpPr>
        <p:spPr>
          <a:xfrm>
            <a:off x="9010015" y="4974590"/>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188" name="Conector Reto 187"/>
          <p:cNvCxnSpPr/>
          <p:nvPr/>
        </p:nvCxnSpPr>
        <p:spPr>
          <a:xfrm flipH="1" flipV="1">
            <a:off x="9441815" y="436435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6633210" y="407416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90" name="Conector Reto 189"/>
          <p:cNvCxnSpPr/>
          <p:nvPr/>
        </p:nvCxnSpPr>
        <p:spPr>
          <a:xfrm flipH="1" flipV="1">
            <a:off x="3432810" y="434403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2" name="CaixaDeTexto 83"/>
          <p:cNvSpPr txBox="1"/>
          <p:nvPr/>
        </p:nvSpPr>
        <p:spPr>
          <a:xfrm>
            <a:off x="2323465" y="4125595"/>
            <a:ext cx="1202055" cy="521970"/>
          </a:xfrm>
          <a:prstGeom prst="rect">
            <a:avLst/>
          </a:prstGeom>
          <a:noFill/>
        </p:spPr>
        <p:txBody>
          <a:bodyPr wrap="square" rtlCol="0">
            <a:spAutoFit/>
          </a:bodyPr>
          <a:lstStyle/>
          <a:p>
            <a:r>
              <a:rPr lang="pt-BR" sz="2800" dirty="0" smtClean="0"/>
              <a:t>Source</a:t>
            </a:r>
            <a:endParaRPr lang="pt-BR" sz="2800" dirty="0" smtClean="0"/>
          </a:p>
        </p:txBody>
      </p:sp>
      <p:sp>
        <p:nvSpPr>
          <p:cNvPr id="193" name="Retângulo de cantos arredondados 84"/>
          <p:cNvSpPr/>
          <p:nvPr/>
        </p:nvSpPr>
        <p:spPr>
          <a:xfrm>
            <a:off x="9973945" y="4732020"/>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4" name="CaixaDeTexto 85"/>
          <p:cNvSpPr txBox="1"/>
          <p:nvPr/>
        </p:nvSpPr>
        <p:spPr>
          <a:xfrm>
            <a:off x="9961245" y="4657090"/>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195" name="Conector Reto 194"/>
          <p:cNvCxnSpPr/>
          <p:nvPr/>
        </p:nvCxnSpPr>
        <p:spPr>
          <a:xfrm flipH="1" flipV="1">
            <a:off x="10370820" y="4357370"/>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18" name="CaixaDeTexto 83"/>
          <p:cNvSpPr txBox="1"/>
          <p:nvPr/>
        </p:nvSpPr>
        <p:spPr>
          <a:xfrm>
            <a:off x="5773420" y="3934460"/>
            <a:ext cx="875030" cy="521970"/>
          </a:xfrm>
          <a:prstGeom prst="rect">
            <a:avLst/>
          </a:prstGeom>
          <a:noFill/>
        </p:spPr>
        <p:txBody>
          <a:bodyPr wrap="square" rtlCol="0">
            <a:spAutoFit/>
          </a:bodyPr>
          <a:lstStyle/>
          <a:p>
            <a:r>
              <a:rPr lang="pt-BR" sz="2800" dirty="0" smtClean="0"/>
              <a:t>Gate</a:t>
            </a:r>
            <a:endParaRPr lang="pt-BR" sz="2800" dirty="0" smtClean="0"/>
          </a:p>
        </p:txBody>
      </p:sp>
      <p:sp>
        <p:nvSpPr>
          <p:cNvPr id="219" name="CaixaDeTexto 83"/>
          <p:cNvSpPr txBox="1"/>
          <p:nvPr/>
        </p:nvSpPr>
        <p:spPr>
          <a:xfrm>
            <a:off x="8890635" y="3888740"/>
            <a:ext cx="1124585" cy="521970"/>
          </a:xfrm>
          <a:prstGeom prst="rect">
            <a:avLst/>
          </a:prstGeom>
          <a:noFill/>
        </p:spPr>
        <p:txBody>
          <a:bodyPr wrap="square" rtlCol="0">
            <a:spAutoFit/>
          </a:bodyPr>
          <a:lstStyle/>
          <a:p>
            <a:r>
              <a:rPr lang="pt-BR" sz="2800" dirty="0" smtClean="0"/>
              <a:t>Drain</a:t>
            </a:r>
            <a:endParaRPr lang="pt-BR" sz="2800" dirty="0" smtClean="0"/>
          </a:p>
        </p:txBody>
      </p:sp>
      <p:sp>
        <p:nvSpPr>
          <p:cNvPr id="220" name="CaixaDeTexto 83"/>
          <p:cNvSpPr txBox="1"/>
          <p:nvPr/>
        </p:nvSpPr>
        <p:spPr>
          <a:xfrm>
            <a:off x="9986645" y="3867785"/>
            <a:ext cx="1062990" cy="521970"/>
          </a:xfrm>
          <a:prstGeom prst="rect">
            <a:avLst/>
          </a:prstGeom>
          <a:noFill/>
        </p:spPr>
        <p:txBody>
          <a:bodyPr wrap="square" rtlCol="0">
            <a:spAutoFit/>
          </a:bodyPr>
          <a:lstStyle/>
          <a:p>
            <a:r>
              <a:rPr lang="pt-BR" sz="2800" dirty="0" smtClean="0"/>
              <a:t>Bulk</a:t>
            </a:r>
            <a:endParaRPr lang="pt-BR" sz="2800" dirty="0" smtClean="0"/>
          </a:p>
        </p:txBody>
      </p:sp>
      <p:sp>
        <p:nvSpPr>
          <p:cNvPr id="221" name="Retângulo 220"/>
          <p:cNvSpPr/>
          <p:nvPr/>
        </p:nvSpPr>
        <p:spPr>
          <a:xfrm>
            <a:off x="3061970" y="1824355"/>
            <a:ext cx="6735445" cy="1519555"/>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2" name="Retângulo 221"/>
          <p:cNvSpPr/>
          <p:nvPr/>
        </p:nvSpPr>
        <p:spPr>
          <a:xfrm>
            <a:off x="3754755" y="1533525"/>
            <a:ext cx="5334635" cy="2192020"/>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3" name="CaixaDeTexto 83"/>
          <p:cNvSpPr txBox="1"/>
          <p:nvPr/>
        </p:nvSpPr>
        <p:spPr>
          <a:xfrm>
            <a:off x="5773420" y="2263775"/>
            <a:ext cx="1564005" cy="953135"/>
          </a:xfrm>
          <a:prstGeom prst="rect">
            <a:avLst/>
          </a:prstGeom>
          <a:noFill/>
        </p:spPr>
        <p:txBody>
          <a:bodyPr wrap="square" rtlCol="0">
            <a:spAutoFit/>
          </a:bodyPr>
          <a:lstStyle/>
          <a:p>
            <a:pPr algn="ctr"/>
            <a:r>
              <a:rPr lang="pt-BR" sz="2800" dirty="0" smtClean="0"/>
              <a:t>Gate</a:t>
            </a:r>
            <a:endParaRPr lang="pt-BR" sz="2800" dirty="0" smtClean="0"/>
          </a:p>
          <a:p>
            <a:pPr algn="ctr"/>
            <a:r>
              <a:rPr lang="pt-BR" sz="2800" dirty="0" smtClean="0"/>
              <a:t>(porta)</a:t>
            </a:r>
            <a:endParaRPr lang="pt-BR" sz="2800" dirty="0" smtClean="0"/>
          </a:p>
        </p:txBody>
      </p:sp>
      <p:sp>
        <p:nvSpPr>
          <p:cNvPr id="224" name="CaixaDeTexto 83"/>
          <p:cNvSpPr txBox="1"/>
          <p:nvPr/>
        </p:nvSpPr>
        <p:spPr>
          <a:xfrm>
            <a:off x="2538095" y="1954530"/>
            <a:ext cx="1176655" cy="953135"/>
          </a:xfrm>
          <a:prstGeom prst="rect">
            <a:avLst/>
          </a:prstGeom>
          <a:noFill/>
        </p:spPr>
        <p:txBody>
          <a:bodyPr wrap="square" rtlCol="0">
            <a:spAutoFit/>
          </a:bodyPr>
          <a:lstStyle/>
          <a:p>
            <a:pPr algn="ctr"/>
            <a:r>
              <a:rPr lang="pt-BR" sz="2800" dirty="0" smtClean="0"/>
              <a:t>Source</a:t>
            </a:r>
            <a:endParaRPr lang="pt-BR" sz="2800" dirty="0" smtClean="0"/>
          </a:p>
          <a:p>
            <a:pPr algn="ctr"/>
            <a:r>
              <a:rPr lang="pt-BR" sz="2800" dirty="0" smtClean="0"/>
              <a:t>(fonte)</a:t>
            </a:r>
            <a:endParaRPr lang="pt-BR" sz="2800" dirty="0" smtClean="0"/>
          </a:p>
        </p:txBody>
      </p:sp>
      <p:sp>
        <p:nvSpPr>
          <p:cNvPr id="226" name="Retângulo 225"/>
          <p:cNvSpPr/>
          <p:nvPr/>
        </p:nvSpPr>
        <p:spPr>
          <a:xfrm>
            <a:off x="9956800" y="1894205"/>
            <a:ext cx="793115" cy="1372870"/>
          </a:xfrm>
          <a:prstGeom prst="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5" name="CaixaDeTexto 83"/>
          <p:cNvSpPr txBox="1"/>
          <p:nvPr/>
        </p:nvSpPr>
        <p:spPr>
          <a:xfrm>
            <a:off x="8855710" y="2048510"/>
            <a:ext cx="1176655" cy="953135"/>
          </a:xfrm>
          <a:prstGeom prst="rect">
            <a:avLst/>
          </a:prstGeom>
          <a:noFill/>
        </p:spPr>
        <p:txBody>
          <a:bodyPr wrap="square" rtlCol="0">
            <a:spAutoFit/>
          </a:bodyPr>
          <a:lstStyle/>
          <a:p>
            <a:pPr algn="ctr"/>
            <a:r>
              <a:rPr lang="pt-BR" sz="2800" dirty="0" smtClean="0"/>
              <a:t>Drain</a:t>
            </a:r>
            <a:endParaRPr lang="pt-BR" sz="2800" dirty="0" smtClean="0"/>
          </a:p>
          <a:p>
            <a:pPr algn="ctr"/>
            <a:r>
              <a:rPr lang="pt-BR" sz="2800" dirty="0" smtClean="0"/>
              <a:t>(dreno)</a:t>
            </a:r>
            <a:endParaRPr lang="pt-BR" sz="2800" dirty="0" smtClean="0"/>
          </a:p>
        </p:txBody>
      </p:sp>
      <p:sp>
        <p:nvSpPr>
          <p:cNvPr id="227" name="CaixaDeTexto 83"/>
          <p:cNvSpPr txBox="1"/>
          <p:nvPr/>
        </p:nvSpPr>
        <p:spPr>
          <a:xfrm>
            <a:off x="9890760" y="1960245"/>
            <a:ext cx="1623060" cy="1383665"/>
          </a:xfrm>
          <a:prstGeom prst="rect">
            <a:avLst/>
          </a:prstGeom>
          <a:noFill/>
        </p:spPr>
        <p:txBody>
          <a:bodyPr wrap="square" rtlCol="0">
            <a:spAutoFit/>
          </a:bodyPr>
          <a:lstStyle/>
          <a:p>
            <a:pPr algn="ctr"/>
            <a:r>
              <a:rPr lang="pt-BR" sz="2800" dirty="0" smtClean="0"/>
              <a:t>bulk</a:t>
            </a:r>
            <a:endParaRPr lang="pt-BR" sz="2800" dirty="0" smtClean="0"/>
          </a:p>
          <a:p>
            <a:pPr algn="ctr"/>
            <a:r>
              <a:rPr lang="pt-BR" sz="2800" dirty="0" smtClean="0"/>
              <a:t>(corpo</a:t>
            </a:r>
            <a:endParaRPr lang="pt-BR" sz="2800" dirty="0" smtClean="0"/>
          </a:p>
          <a:p>
            <a:pPr algn="ctr"/>
            <a:r>
              <a:rPr lang="pt-BR" sz="2800" dirty="0" smtClean="0"/>
              <a:t>substrato)</a:t>
            </a:r>
            <a:endParaRPr lang="pt-BR" sz="2800" dirty="0" smtClean="0"/>
          </a:p>
        </p:txBody>
      </p:sp>
      <p:cxnSp>
        <p:nvCxnSpPr>
          <p:cNvPr id="228" name="Conector de Seta Reta 227"/>
          <p:cNvCxnSpPr/>
          <p:nvPr/>
        </p:nvCxnSpPr>
        <p:spPr>
          <a:xfrm flipH="1">
            <a:off x="3772535" y="1866900"/>
            <a:ext cx="0" cy="1411605"/>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29" name="CaixaDeTexto 83"/>
          <p:cNvSpPr txBox="1"/>
          <p:nvPr/>
        </p:nvSpPr>
        <p:spPr>
          <a:xfrm>
            <a:off x="3734435" y="2263775"/>
            <a:ext cx="1229995" cy="521970"/>
          </a:xfrm>
          <a:prstGeom prst="rect">
            <a:avLst/>
          </a:prstGeom>
          <a:noFill/>
        </p:spPr>
        <p:txBody>
          <a:bodyPr wrap="square" rtlCol="0">
            <a:spAutoFit/>
          </a:bodyPr>
          <a:lstStyle/>
          <a:p>
            <a:pPr algn="ctr"/>
            <a:r>
              <a:rPr lang="pt-BR" sz="2800" dirty="0" smtClean="0"/>
              <a:t>Width</a:t>
            </a:r>
            <a:endParaRPr lang="pt-BR" sz="2800" dirty="0" smtClean="0"/>
          </a:p>
        </p:txBody>
      </p:sp>
      <p:cxnSp>
        <p:nvCxnSpPr>
          <p:cNvPr id="230" name="Conector de Seta Reta 229"/>
          <p:cNvCxnSpPr/>
          <p:nvPr/>
        </p:nvCxnSpPr>
        <p:spPr>
          <a:xfrm flipV="1">
            <a:off x="3772535" y="1463040"/>
            <a:ext cx="5227955"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31" name="CaixaDeTexto 83"/>
          <p:cNvSpPr txBox="1"/>
          <p:nvPr/>
        </p:nvSpPr>
        <p:spPr>
          <a:xfrm>
            <a:off x="5403215" y="1432560"/>
            <a:ext cx="1229995" cy="521970"/>
          </a:xfrm>
          <a:prstGeom prst="rect">
            <a:avLst/>
          </a:prstGeom>
          <a:noFill/>
        </p:spPr>
        <p:txBody>
          <a:bodyPr wrap="square" rtlCol="0">
            <a:spAutoFit/>
          </a:bodyPr>
          <a:lstStyle/>
          <a:p>
            <a:pPr algn="ctr"/>
            <a:r>
              <a:rPr lang="pt-BR" sz="2800" dirty="0" smtClean="0"/>
              <a:t>Length</a:t>
            </a:r>
            <a:endParaRPr lang="pt-BR" sz="2800" dirty="0" smtClean="0"/>
          </a:p>
        </p:txBody>
      </p:sp>
      <p:cxnSp>
        <p:nvCxnSpPr>
          <p:cNvPr id="232" name="Conector Reto 231"/>
          <p:cNvCxnSpPr/>
          <p:nvPr/>
        </p:nvCxnSpPr>
        <p:spPr>
          <a:xfrm>
            <a:off x="3120390" y="3419475"/>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3" name="Conector Reto 232"/>
          <p:cNvCxnSpPr/>
          <p:nvPr/>
        </p:nvCxnSpPr>
        <p:spPr>
          <a:xfrm>
            <a:off x="3772535" y="3460115"/>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4" name="Conector Reto 233"/>
          <p:cNvCxnSpPr/>
          <p:nvPr/>
        </p:nvCxnSpPr>
        <p:spPr>
          <a:xfrm>
            <a:off x="9054465" y="3511550"/>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5" name="Conector Reto 234"/>
          <p:cNvCxnSpPr/>
          <p:nvPr/>
        </p:nvCxnSpPr>
        <p:spPr>
          <a:xfrm flipH="1">
            <a:off x="9931400" y="3388360"/>
            <a:ext cx="10160" cy="138620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6" name="Conector Reto 235"/>
          <p:cNvCxnSpPr/>
          <p:nvPr/>
        </p:nvCxnSpPr>
        <p:spPr>
          <a:xfrm flipH="1">
            <a:off x="10767060" y="3337560"/>
            <a:ext cx="10160" cy="138620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37" name="CaixaDeTexto 83"/>
          <p:cNvSpPr txBox="1"/>
          <p:nvPr/>
        </p:nvSpPr>
        <p:spPr>
          <a:xfrm>
            <a:off x="346710" y="1630680"/>
            <a:ext cx="1176655" cy="521970"/>
          </a:xfrm>
          <a:prstGeom prst="rect">
            <a:avLst/>
          </a:prstGeom>
          <a:noFill/>
          <a:ln w="22225">
            <a:solidFill>
              <a:srgbClr val="C00000"/>
            </a:solidFill>
          </a:ln>
        </p:spPr>
        <p:txBody>
          <a:bodyPr wrap="square" rtlCol="0">
            <a:spAutoFit/>
          </a:bodyPr>
          <a:lstStyle/>
          <a:p>
            <a:pPr algn="ctr"/>
            <a:r>
              <a:rPr lang="pt-BR" sz="2800" dirty="0" smtClean="0"/>
              <a:t>TOPO</a:t>
            </a:r>
            <a:endParaRPr lang="pt-BR" sz="2800" dirty="0" smtClean="0"/>
          </a:p>
        </p:txBody>
      </p:sp>
      <p:sp>
        <p:nvSpPr>
          <p:cNvPr id="238" name="CaixaDeTexto 83"/>
          <p:cNvSpPr txBox="1"/>
          <p:nvPr/>
        </p:nvSpPr>
        <p:spPr>
          <a:xfrm>
            <a:off x="84455" y="4064635"/>
            <a:ext cx="1826260" cy="953135"/>
          </a:xfrm>
          <a:prstGeom prst="rect">
            <a:avLst/>
          </a:prstGeom>
          <a:noFill/>
          <a:ln w="22225">
            <a:solidFill>
              <a:srgbClr val="C00000"/>
            </a:solidFill>
          </a:ln>
        </p:spPr>
        <p:txBody>
          <a:bodyPr wrap="square" rtlCol="0">
            <a:spAutoFit/>
          </a:bodyPr>
          <a:lstStyle/>
          <a:p>
            <a:pPr algn="ctr"/>
            <a:r>
              <a:rPr lang="pt-BR" sz="2800" dirty="0" smtClean="0"/>
              <a:t>Corte Transversal</a:t>
            </a:r>
            <a:endParaRPr lang="pt-BR" sz="2800" dirty="0" smtClean="0"/>
          </a:p>
        </p:txBody>
      </p:sp>
      <p:sp>
        <p:nvSpPr>
          <p:cNvPr id="239" name="Forma livre 238"/>
          <p:cNvSpPr/>
          <p:nvPr/>
        </p:nvSpPr>
        <p:spPr>
          <a:xfrm>
            <a:off x="4227195" y="4691380"/>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0" name="CaixaDeTexto 83"/>
          <p:cNvSpPr txBox="1"/>
          <p:nvPr/>
        </p:nvSpPr>
        <p:spPr>
          <a:xfrm>
            <a:off x="4697095" y="5117465"/>
            <a:ext cx="1546225" cy="521970"/>
          </a:xfrm>
          <a:prstGeom prst="rect">
            <a:avLst/>
          </a:prstGeom>
          <a:noFill/>
        </p:spPr>
        <p:txBody>
          <a:bodyPr wrap="square" rtlCol="0">
            <a:spAutoFit/>
          </a:bodyPr>
          <a:lstStyle/>
          <a:p>
            <a:r>
              <a:rPr lang="pt-BR" sz="2800" dirty="0" smtClean="0"/>
              <a:t>Isolante</a:t>
            </a:r>
            <a:endParaRPr lang="pt-BR" sz="2800" dirty="0" smtClean="0"/>
          </a:p>
        </p:txBody>
      </p:sp>
      <p:sp>
        <p:nvSpPr>
          <p:cNvPr id="241" name="Forma livre 240"/>
          <p:cNvSpPr/>
          <p:nvPr/>
        </p:nvSpPr>
        <p:spPr>
          <a:xfrm>
            <a:off x="6675120" y="4514850"/>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3" name="CaixaDeTexto 102"/>
          <p:cNvSpPr txBox="1"/>
          <p:nvPr/>
        </p:nvSpPr>
        <p:spPr>
          <a:xfrm>
            <a:off x="594360" y="310515"/>
            <a:ext cx="11165840" cy="645160"/>
          </a:xfrm>
          <a:prstGeom prst="rect">
            <a:avLst/>
          </a:prstGeom>
          <a:noFill/>
        </p:spPr>
        <p:txBody>
          <a:bodyPr wrap="square" rtlCol="0">
            <a:spAutoFit/>
          </a:bodyPr>
          <a:lstStyle/>
          <a:p>
            <a:pPr algn="ct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Transístor NMOS </a:t>
            </a:r>
            <a:endPar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
        <p:nvSpPr>
          <p:cNvPr id="77" name="Retângulo de cantos arredondados 3"/>
          <p:cNvSpPr/>
          <p:nvPr/>
        </p:nvSpPr>
        <p:spPr>
          <a:xfrm>
            <a:off x="1350010" y="2042160"/>
            <a:ext cx="9067165"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 name="Retângulo 78"/>
          <p:cNvSpPr/>
          <p:nvPr/>
        </p:nvSpPr>
        <p:spPr>
          <a:xfrm>
            <a:off x="3300095" y="192278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Retângulo 81"/>
          <p:cNvSpPr/>
          <p:nvPr/>
        </p:nvSpPr>
        <p:spPr>
          <a:xfrm>
            <a:off x="3285490" y="170878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6"/>
          <p:cNvSpPr txBox="1"/>
          <p:nvPr/>
        </p:nvSpPr>
        <p:spPr>
          <a:xfrm>
            <a:off x="9300845" y="3373120"/>
            <a:ext cx="869950" cy="460375"/>
          </a:xfrm>
          <a:prstGeom prst="rect">
            <a:avLst/>
          </a:prstGeom>
          <a:noFill/>
        </p:spPr>
        <p:txBody>
          <a:bodyPr wrap="square" rtlCol="0">
            <a:spAutoFit/>
          </a:bodyPr>
          <a:lstStyle/>
          <a:p>
            <a:r>
              <a:rPr lang="pt-BR" sz="2400" dirty="0" err="1" smtClean="0"/>
              <a:t>P-Si</a:t>
            </a:r>
            <a:endParaRPr lang="pt-BR" sz="2400" dirty="0"/>
          </a:p>
        </p:txBody>
      </p:sp>
      <p:sp>
        <p:nvSpPr>
          <p:cNvPr id="95" name="Retângulo de cantos arredondados 8"/>
          <p:cNvSpPr/>
          <p:nvPr/>
        </p:nvSpPr>
        <p:spPr>
          <a:xfrm>
            <a:off x="2614930" y="2040890"/>
            <a:ext cx="79692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6" name="CaixaDeTexto 9"/>
          <p:cNvSpPr txBox="1"/>
          <p:nvPr/>
        </p:nvSpPr>
        <p:spPr>
          <a:xfrm>
            <a:off x="2662555" y="225552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150" name="Retângulo de cantos arredondados 37"/>
          <p:cNvSpPr/>
          <p:nvPr/>
        </p:nvSpPr>
        <p:spPr>
          <a:xfrm>
            <a:off x="8542655" y="2056765"/>
            <a:ext cx="79692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1" name="CaixaDeTexto 38"/>
          <p:cNvSpPr txBox="1"/>
          <p:nvPr/>
        </p:nvSpPr>
        <p:spPr>
          <a:xfrm>
            <a:off x="8552180" y="22929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188" name="Conector Reto 187"/>
          <p:cNvCxnSpPr/>
          <p:nvPr/>
        </p:nvCxnSpPr>
        <p:spPr>
          <a:xfrm flipH="1" flipV="1">
            <a:off x="8983980" y="168275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6175375" y="132143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90" name="Conector Reto 189"/>
          <p:cNvCxnSpPr/>
          <p:nvPr/>
        </p:nvCxnSpPr>
        <p:spPr>
          <a:xfrm flipH="1" flipV="1">
            <a:off x="2974975" y="166243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2" name="CaixaDeTexto 83"/>
          <p:cNvSpPr txBox="1"/>
          <p:nvPr/>
        </p:nvSpPr>
        <p:spPr>
          <a:xfrm>
            <a:off x="1865630" y="1443990"/>
            <a:ext cx="1202055" cy="521970"/>
          </a:xfrm>
          <a:prstGeom prst="rect">
            <a:avLst/>
          </a:prstGeom>
          <a:noFill/>
        </p:spPr>
        <p:txBody>
          <a:bodyPr wrap="square" rtlCol="0">
            <a:spAutoFit/>
          </a:bodyPr>
          <a:lstStyle/>
          <a:p>
            <a:r>
              <a:rPr lang="pt-BR" sz="2800" dirty="0" smtClean="0"/>
              <a:t>Source</a:t>
            </a:r>
            <a:endParaRPr lang="pt-BR" sz="2800" dirty="0" smtClean="0"/>
          </a:p>
        </p:txBody>
      </p:sp>
      <p:sp>
        <p:nvSpPr>
          <p:cNvPr id="193" name="Retângulo de cantos arredondados 84"/>
          <p:cNvSpPr/>
          <p:nvPr/>
        </p:nvSpPr>
        <p:spPr>
          <a:xfrm>
            <a:off x="9439910" y="205041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4" name="CaixaDeTexto 85"/>
          <p:cNvSpPr txBox="1"/>
          <p:nvPr/>
        </p:nvSpPr>
        <p:spPr>
          <a:xfrm>
            <a:off x="9518650" y="197548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195" name="Conector Reto 194"/>
          <p:cNvCxnSpPr/>
          <p:nvPr/>
        </p:nvCxnSpPr>
        <p:spPr>
          <a:xfrm flipH="1" flipV="1">
            <a:off x="9852025" y="167576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18" name="CaixaDeTexto 83"/>
          <p:cNvSpPr txBox="1"/>
          <p:nvPr/>
        </p:nvSpPr>
        <p:spPr>
          <a:xfrm>
            <a:off x="5137150" y="1252855"/>
            <a:ext cx="875030" cy="521970"/>
          </a:xfrm>
          <a:prstGeom prst="rect">
            <a:avLst/>
          </a:prstGeom>
          <a:noFill/>
        </p:spPr>
        <p:txBody>
          <a:bodyPr wrap="square" rtlCol="0">
            <a:spAutoFit/>
          </a:bodyPr>
          <a:lstStyle/>
          <a:p>
            <a:r>
              <a:rPr lang="pt-BR" sz="2800" dirty="0" smtClean="0"/>
              <a:t>Gate</a:t>
            </a:r>
            <a:endParaRPr lang="pt-BR" sz="2800" dirty="0" smtClean="0"/>
          </a:p>
        </p:txBody>
      </p:sp>
      <p:sp>
        <p:nvSpPr>
          <p:cNvPr id="219" name="CaixaDeTexto 83"/>
          <p:cNvSpPr txBox="1"/>
          <p:nvPr/>
        </p:nvSpPr>
        <p:spPr>
          <a:xfrm>
            <a:off x="8432800" y="1207135"/>
            <a:ext cx="1124585" cy="521970"/>
          </a:xfrm>
          <a:prstGeom prst="rect">
            <a:avLst/>
          </a:prstGeom>
          <a:noFill/>
        </p:spPr>
        <p:txBody>
          <a:bodyPr wrap="square" rtlCol="0">
            <a:spAutoFit/>
          </a:bodyPr>
          <a:lstStyle/>
          <a:p>
            <a:r>
              <a:rPr lang="pt-BR" sz="2800" dirty="0" smtClean="0"/>
              <a:t>Drain</a:t>
            </a:r>
            <a:endParaRPr lang="pt-BR" sz="2800" dirty="0" smtClean="0"/>
          </a:p>
        </p:txBody>
      </p:sp>
      <p:sp>
        <p:nvSpPr>
          <p:cNvPr id="220" name="CaixaDeTexto 83"/>
          <p:cNvSpPr txBox="1"/>
          <p:nvPr/>
        </p:nvSpPr>
        <p:spPr>
          <a:xfrm>
            <a:off x="9589770" y="1186180"/>
            <a:ext cx="1062990" cy="521970"/>
          </a:xfrm>
          <a:prstGeom prst="rect">
            <a:avLst/>
          </a:prstGeom>
          <a:noFill/>
        </p:spPr>
        <p:txBody>
          <a:bodyPr wrap="square" rtlCol="0">
            <a:spAutoFit/>
          </a:bodyPr>
          <a:lstStyle/>
          <a:p>
            <a:r>
              <a:rPr lang="pt-BR" sz="2800" dirty="0" smtClean="0"/>
              <a:t>Bulk</a:t>
            </a:r>
            <a:endParaRPr lang="pt-BR" sz="2800" dirty="0" smtClean="0"/>
          </a:p>
        </p:txBody>
      </p:sp>
      <p:sp>
        <p:nvSpPr>
          <p:cNvPr id="3" name="CaixaDeTexto 7"/>
          <p:cNvSpPr txBox="1"/>
          <p:nvPr/>
        </p:nvSpPr>
        <p:spPr>
          <a:xfrm>
            <a:off x="6884035" y="2328545"/>
            <a:ext cx="1540510" cy="460375"/>
          </a:xfrm>
          <a:prstGeom prst="rect">
            <a:avLst/>
          </a:prstGeom>
          <a:noFill/>
        </p:spPr>
        <p:txBody>
          <a:bodyPr wrap="square" rtlCol="0">
            <a:spAutoFit/>
          </a:bodyPr>
          <a:lstStyle/>
          <a:p>
            <a:r>
              <a:rPr lang="pt-BR" sz="2400" dirty="0"/>
              <a:t>Condutor</a:t>
            </a:r>
            <a:endParaRPr lang="pt-BR" sz="2400" dirty="0"/>
          </a:p>
        </p:txBody>
      </p:sp>
      <p:sp>
        <p:nvSpPr>
          <p:cNvPr id="239" name="Forma livre 238"/>
          <p:cNvSpPr/>
          <p:nvPr/>
        </p:nvSpPr>
        <p:spPr>
          <a:xfrm>
            <a:off x="4300220" y="2002155"/>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0" name="CaixaDeTexto 83"/>
          <p:cNvSpPr txBox="1"/>
          <p:nvPr/>
        </p:nvSpPr>
        <p:spPr>
          <a:xfrm>
            <a:off x="4770120" y="2428240"/>
            <a:ext cx="1546225" cy="521970"/>
          </a:xfrm>
          <a:prstGeom prst="rect">
            <a:avLst/>
          </a:prstGeom>
          <a:noFill/>
        </p:spPr>
        <p:txBody>
          <a:bodyPr wrap="square" rtlCol="0">
            <a:spAutoFit/>
          </a:bodyPr>
          <a:lstStyle/>
          <a:p>
            <a:r>
              <a:rPr lang="pt-BR" sz="2800" dirty="0" smtClean="0"/>
              <a:t>Isolante</a:t>
            </a:r>
            <a:endParaRPr lang="pt-BR" sz="2800" dirty="0" smtClean="0"/>
          </a:p>
        </p:txBody>
      </p:sp>
      <p:sp>
        <p:nvSpPr>
          <p:cNvPr id="241" name="Forma livre 240"/>
          <p:cNvSpPr/>
          <p:nvPr/>
        </p:nvSpPr>
        <p:spPr>
          <a:xfrm>
            <a:off x="6748145" y="1825625"/>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CaixaDeTexto 102"/>
          <p:cNvSpPr txBox="1"/>
          <p:nvPr/>
        </p:nvSpPr>
        <p:spPr>
          <a:xfrm>
            <a:off x="513080" y="3968750"/>
            <a:ext cx="11165840" cy="2676525"/>
          </a:xfrm>
          <a:prstGeom prst="rect">
            <a:avLst/>
          </a:prstGeom>
          <a:noFill/>
        </p:spPr>
        <p:txBody>
          <a:bodyPr wrap="square" rtlCol="0">
            <a:spAutoFit/>
          </a:bodyPr>
          <a:lstStyle/>
          <a:p>
            <a:pPr marL="342900" indent="-342900" algn="l">
              <a:buFont typeface="Arial" panose="020B0604020202020204" pitchFamily="34" charset="0"/>
              <a:buChar char="•"/>
            </a:pPr>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O bulk deve ficar em uma tensão baixa, normalmente </a:t>
            </a:r>
            <a:r>
              <a:rPr lang="pt-BR" sz="2400" b="1" i="1" dirty="0" smtClean="0">
                <a:solidFill>
                  <a:schemeClr val="tx1"/>
                </a:solidFill>
                <a:effectLst>
                  <a:outerShdw blurRad="38100" dist="38100" dir="2700000" algn="tl">
                    <a:srgbClr val="000000">
                      <a:alpha val="43137"/>
                    </a:srgbClr>
                  </a:outerShdw>
                </a:effectLst>
                <a:latin typeface="Comic Sans MS" panose="030F0702030302020204" pitchFamily="66" charset="0"/>
              </a:rPr>
              <a:t>ground</a:t>
            </a:r>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 para que os diodos bulk/source e bulk/dreno permaneçam sempre cortados</a:t>
            </a:r>
            <a:endPar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marL="342900" indent="-342900" algn="l">
              <a:buFont typeface="Arial" panose="020B0604020202020204" pitchFamily="34" charset="0"/>
              <a:buChar char="•"/>
            </a:pPr>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o isolante era feito originalmente de SiO</a:t>
            </a:r>
            <a:r>
              <a:rPr lang="pt-BR" sz="24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rPr>
              <a:t>2</a:t>
            </a:r>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 Este oxido é um excelente isolante, facil de colocar/retirar, estável e compátivel com o Si</a:t>
            </a:r>
            <a:endPar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marL="342900" indent="-342900" algn="l">
              <a:buFont typeface="Arial" panose="020B0604020202020204" pitchFamily="34" charset="0"/>
              <a:buChar char="•"/>
            </a:pPr>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o gate era originalmente feito com aluminio, Al, depois passou a ser feito com polisilicio (silicio policristalino). Voltou a ser feito com metais, Cu.</a:t>
            </a:r>
            <a:endPar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grpSp>
        <p:nvGrpSpPr>
          <p:cNvPr id="9" name="Grupo 8"/>
          <p:cNvGrpSpPr/>
          <p:nvPr/>
        </p:nvGrpSpPr>
        <p:grpSpPr>
          <a:xfrm rot="5400000">
            <a:off x="2792730" y="2887345"/>
            <a:ext cx="441960" cy="28448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 name="Grupo 4"/>
          <p:cNvGrpSpPr/>
          <p:nvPr/>
        </p:nvGrpSpPr>
        <p:grpSpPr>
          <a:xfrm rot="5400000">
            <a:off x="8719820" y="2889885"/>
            <a:ext cx="441960" cy="284480"/>
            <a:chOff x="2587" y="5946"/>
            <a:chExt cx="4283" cy="2118"/>
          </a:xfrm>
        </p:grpSpPr>
        <p:cxnSp>
          <p:nvCxnSpPr>
            <p:cNvPr id="6" name="Conector Reto 5"/>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riângulo isósceles 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Espaço Reservado para Conteúdo 2"/>
          <p:cNvSpPr txBox="1"/>
          <p:nvPr/>
        </p:nvSpPr>
        <p:spPr>
          <a:xfrm>
            <a:off x="720692" y="423816"/>
            <a:ext cx="10527954" cy="67495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200" b="1" dirty="0" smtClean="0">
                <a:solidFill>
                  <a:srgbClr val="C00000"/>
                </a:solidFill>
              </a:rPr>
              <a:t>Aplicação: </a:t>
            </a:r>
            <a:r>
              <a:rPr lang="pt-BR" sz="3200" b="1" dirty="0" smtClean="0"/>
              <a:t>Circuito Diferenciador Inversor (AmpOp ideal)</a:t>
            </a:r>
            <a:endParaRPr lang="pt-BR" sz="3200" b="1" dirty="0" smtClean="0"/>
          </a:p>
        </p:txBody>
      </p:sp>
      <p:grpSp>
        <p:nvGrpSpPr>
          <p:cNvPr id="28" name="Grupo 27"/>
          <p:cNvGrpSpPr/>
          <p:nvPr/>
        </p:nvGrpSpPr>
        <p:grpSpPr>
          <a:xfrm>
            <a:off x="1576373" y="2973084"/>
            <a:ext cx="2688565" cy="1698305"/>
            <a:chOff x="1603348" y="3775941"/>
            <a:chExt cx="2688565" cy="1698305"/>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 name="CaixaDeTexto 12"/>
            <p:cNvSpPr txBox="1"/>
            <p:nvPr/>
          </p:nvSpPr>
          <p:spPr>
            <a:xfrm>
              <a:off x="1603348" y="4606785"/>
              <a:ext cx="453714" cy="461665"/>
            </a:xfrm>
            <a:prstGeom prst="rect">
              <a:avLst/>
            </a:prstGeom>
            <a:noFill/>
          </p:spPr>
          <p:txBody>
            <a:bodyPr wrap="none" rtlCol="0">
              <a:spAutoFit/>
            </a:bodyPr>
            <a:lstStyle/>
            <a:p>
              <a:r>
                <a:rPr lang="pt-BR" sz="2400" dirty="0" err="1" smtClean="0"/>
                <a:t>V</a:t>
              </a:r>
              <a:r>
                <a:rPr lang="pt-BR" sz="2400" baseline="-25000" dirty="0" err="1"/>
                <a:t>d</a:t>
              </a:r>
              <a:endParaRPr lang="pt-BR" sz="2400" dirty="0"/>
            </a:p>
          </p:txBody>
        </p:sp>
        <p:cxnSp>
          <p:nvCxnSpPr>
            <p:cNvPr id="14" name="Conector de Seta Reta 13"/>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846753" y="3775941"/>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2605340" y="2541291"/>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3676650" y="2675255"/>
            <a:ext cx="718185" cy="13030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41" name="Forma livre 40"/>
          <p:cNvSpPr/>
          <p:nvPr/>
        </p:nvSpPr>
        <p:spPr>
          <a:xfrm>
            <a:off x="2236470" y="2659380"/>
            <a:ext cx="719455" cy="890270"/>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4" name="Conector Reto 43"/>
          <p:cNvCxnSpPr/>
          <p:nvPr/>
        </p:nvCxnSpPr>
        <p:spPr>
          <a:xfrm>
            <a:off x="2003343" y="442183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1928996" y="5088743"/>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471930" y="2974340"/>
            <a:ext cx="347980" cy="460375"/>
          </a:xfrm>
          <a:prstGeom prst="rect">
            <a:avLst/>
          </a:prstGeom>
          <a:noFill/>
        </p:spPr>
        <p:txBody>
          <a:bodyPr wrap="square" rtlCol="0">
            <a:spAutoFit/>
          </a:bodyPr>
          <a:lstStyle/>
          <a:p>
            <a:r>
              <a:rPr lang="pt-BR" sz="2400" dirty="0" smtClean="0"/>
              <a:t>C</a:t>
            </a:r>
            <a:endParaRPr lang="pt-BR" sz="2400" dirty="0"/>
          </a:p>
        </p:txBody>
      </p:sp>
      <p:sp>
        <p:nvSpPr>
          <p:cNvPr id="49" name="CaixaDeTexto 48"/>
          <p:cNvSpPr txBox="1"/>
          <p:nvPr/>
        </p:nvSpPr>
        <p:spPr>
          <a:xfrm>
            <a:off x="3122245" y="2067093"/>
            <a:ext cx="348615" cy="460375"/>
          </a:xfrm>
          <a:prstGeom prst="rect">
            <a:avLst/>
          </a:prstGeom>
          <a:noFill/>
        </p:spPr>
        <p:txBody>
          <a:bodyPr wrap="none" rtlCol="0">
            <a:spAutoFit/>
          </a:bodyPr>
          <a:lstStyle/>
          <a:p>
            <a:r>
              <a:rPr lang="pt-BR" sz="2400" dirty="0" smtClean="0"/>
              <a:t>R</a:t>
            </a:r>
            <a:endParaRPr lang="pt-BR" sz="2400" dirty="0"/>
          </a:p>
        </p:txBody>
      </p:sp>
      <p:cxnSp>
        <p:nvCxnSpPr>
          <p:cNvPr id="50" name="Conector de Seta Reta 49"/>
          <p:cNvCxnSpPr/>
          <p:nvPr/>
        </p:nvCxnSpPr>
        <p:spPr>
          <a:xfrm>
            <a:off x="3041392" y="291010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3462797" y="2762049"/>
            <a:ext cx="359394" cy="461665"/>
          </a:xfrm>
          <a:prstGeom prst="rect">
            <a:avLst/>
          </a:prstGeom>
          <a:noFill/>
        </p:spPr>
        <p:txBody>
          <a:bodyPr wrap="none" rtlCol="0">
            <a:spAutoFit/>
          </a:bodyPr>
          <a:lstStyle/>
          <a:p>
            <a:r>
              <a:rPr lang="pt-BR" sz="2400" dirty="0" smtClean="0"/>
              <a:t>i</a:t>
            </a:r>
            <a:r>
              <a:rPr lang="pt-BR" sz="2400" baseline="-25000" dirty="0" smtClean="0"/>
              <a:t>2</a:t>
            </a:r>
            <a:endParaRPr lang="pt-BR" sz="2400" dirty="0"/>
          </a:p>
        </p:txBody>
      </p:sp>
      <p:sp>
        <p:nvSpPr>
          <p:cNvPr id="53" name="CaixaDeTexto 52"/>
          <p:cNvSpPr txBox="1"/>
          <p:nvPr/>
        </p:nvSpPr>
        <p:spPr>
          <a:xfrm>
            <a:off x="829906" y="3623238"/>
            <a:ext cx="513282" cy="461665"/>
          </a:xfrm>
          <a:prstGeom prst="rect">
            <a:avLst/>
          </a:prstGeom>
          <a:noFill/>
        </p:spPr>
        <p:txBody>
          <a:bodyPr wrap="none" rtlCol="0">
            <a:spAutoFit/>
          </a:bodyPr>
          <a:lstStyle/>
          <a:p>
            <a:r>
              <a:rPr lang="pt-BR" sz="2400" dirty="0" err="1" smtClean="0"/>
              <a:t>V</a:t>
            </a:r>
            <a:r>
              <a:rPr lang="pt-BR" sz="2400" baseline="-25000" dirty="0" err="1" smtClean="0"/>
              <a:t>in</a:t>
            </a:r>
            <a:endParaRPr lang="pt-BR" sz="2400" dirty="0"/>
          </a:p>
        </p:txBody>
      </p:sp>
      <p:sp>
        <p:nvSpPr>
          <p:cNvPr id="56" name="Forma livre 55"/>
          <p:cNvSpPr/>
          <p:nvPr/>
        </p:nvSpPr>
        <p:spPr>
          <a:xfrm>
            <a:off x="2212183" y="405149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7" name="Forma livre 56"/>
          <p:cNvSpPr/>
          <p:nvPr/>
        </p:nvSpPr>
        <p:spPr>
          <a:xfrm>
            <a:off x="671195" y="3623310"/>
            <a:ext cx="963295" cy="1466215"/>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19" name="Grupo 18"/>
          <p:cNvGrpSpPr/>
          <p:nvPr/>
        </p:nvGrpSpPr>
        <p:grpSpPr>
          <a:xfrm>
            <a:off x="1290967" y="3368010"/>
            <a:ext cx="756638" cy="371649"/>
            <a:chOff x="6583958" y="4225065"/>
            <a:chExt cx="756638" cy="371649"/>
          </a:xfrm>
        </p:grpSpPr>
        <p:cxnSp>
          <p:nvCxnSpPr>
            <p:cNvPr id="15"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6997287" y="4225065"/>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2" name="CaixaDeTexto 41"/>
              <p:cNvSpPr txBox="1"/>
              <p:nvPr/>
            </p:nvSpPr>
            <p:spPr>
              <a:xfrm>
                <a:off x="6208298" y="1321568"/>
                <a:ext cx="1692910" cy="839470"/>
              </a:xfrm>
              <a:prstGeom prst="rect">
                <a:avLst/>
              </a:prstGeom>
              <a:noFill/>
            </p:spPr>
            <p:txBody>
              <a:bodyPr wrap="none" rtlCol="0">
                <a:spAutoFit/>
              </a:bodyPr>
              <a:lstStyle/>
              <a:p>
                <a:pPr algn="l"/>
                <a:r>
                  <a:rPr lang="pt-BR" sz="3200" dirty="0" smtClean="0"/>
                  <a:t>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1</m:t>
                        </m:r>
                      </m:sub>
                    </m:sSub>
                    <m:r>
                      <a:rPr lang="en-US" altLang="pt-BR" sz="3200" dirty="0" smtClean="0">
                        <a:latin typeface="Cambria Math" panose="02040503050406030204" pitchFamily="18" charset="0"/>
                      </a:rPr>
                      <m:t>=</m:t>
                    </m:r>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num>
                      <m:den>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𝑠𝑐</m:t>
                        </m:r>
                      </m:den>
                    </m:f>
                  </m:oMath>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42" name="CaixaDeTexto 41"/>
              <p:cNvSpPr txBox="1">
                <a:spLocks noRot="1" noChangeAspect="1" noMove="1" noResize="1" noEditPoints="1" noAdjustHandles="1" noChangeArrowheads="1" noChangeShapeType="1" noTextEdit="1"/>
              </p:cNvSpPr>
              <p:nvPr/>
            </p:nvSpPr>
            <p:spPr>
              <a:xfrm>
                <a:off x="6208298" y="1321568"/>
                <a:ext cx="1692910" cy="839470"/>
              </a:xfrm>
              <a:prstGeom prst="rect">
                <a:avLst/>
              </a:prstGeom>
              <a:blipFill rotWithShape="1">
                <a:blip r:embed="rId1"/>
                <a:stretch>
                  <a:fillRect l="-32" t="-16" r="-1244" b="1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2"/>
              <p:cNvSpPr txBox="1"/>
              <p:nvPr/>
            </p:nvSpPr>
            <p:spPr>
              <a:xfrm>
                <a:off x="9127954" y="1098476"/>
                <a:ext cx="1485265" cy="100203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num>
                        <m:den>
                          <m:r>
                            <a:rPr lang="en-US" altLang="pt-BR" sz="3200" b="0" i="1" smtClean="0">
                              <a:latin typeface="Cambria Math" panose="02040503050406030204" pitchFamily="18" charset="0"/>
                              <a:cs typeface="Cambria Math" panose="02040503050406030204" pitchFamily="18" charset="0"/>
                            </a:rPr>
                            <m:t>𝑅</m:t>
                          </m:r>
                        </m:den>
                      </m:f>
                    </m:oMath>
                  </m:oMathPara>
                </a14:m>
                <a:endParaRPr lang="pt-BR" sz="3200" dirty="0"/>
              </a:p>
            </p:txBody>
          </p:sp>
        </mc:Choice>
        <mc:Fallback>
          <p:sp>
            <p:nvSpPr>
              <p:cNvPr id="43" name="CaixaDeTexto 42"/>
              <p:cNvSpPr txBox="1">
                <a:spLocks noRot="1" noChangeAspect="1" noMove="1" noResize="1" noEditPoints="1" noAdjustHandles="1" noChangeArrowheads="1" noChangeShapeType="1" noTextEdit="1"/>
              </p:cNvSpPr>
              <p:nvPr/>
            </p:nvSpPr>
            <p:spPr>
              <a:xfrm>
                <a:off x="9127954" y="1098476"/>
                <a:ext cx="1485265" cy="1002030"/>
              </a:xfrm>
              <a:prstGeom prst="rect">
                <a:avLst/>
              </a:prstGeom>
              <a:blipFill rotWithShape="1">
                <a:blip r:embed="rId2"/>
                <a:stretch>
                  <a:fillRect l="-31" t="-56" r="31" b="56"/>
                </a:stretch>
              </a:blipFill>
            </p:spPr>
            <p:txBody>
              <a:bodyPr/>
              <a:lstStyle/>
              <a:p>
                <a:r>
                  <a:rPr lang="pt-BR" altLang="en-US">
                    <a:noFill/>
                  </a:rPr>
                  <a:t> </a:t>
                </a:r>
              </a:p>
            </p:txBody>
          </p:sp>
        </mc:Fallback>
      </mc:AlternateContent>
      <p:sp>
        <p:nvSpPr>
          <p:cNvPr id="45" name="CaixaDeTexto 44"/>
          <p:cNvSpPr txBox="1"/>
          <p:nvPr/>
        </p:nvSpPr>
        <p:spPr>
          <a:xfrm>
            <a:off x="6496588" y="2527086"/>
            <a:ext cx="1116330" cy="583565"/>
          </a:xfrm>
          <a:prstGeom prst="rect">
            <a:avLst/>
          </a:prstGeom>
          <a:noFill/>
        </p:spPr>
        <p:txBody>
          <a:bodyPr wrap="none" rtlCol="0">
            <a:spAutoFit/>
          </a:bodyPr>
          <a:lstStyle/>
          <a:p>
            <a:r>
              <a:rPr lang="pt-BR" sz="3200" i="1" dirty="0" smtClean="0"/>
              <a:t>i</a:t>
            </a:r>
            <a:r>
              <a:rPr lang="pt-BR" sz="3200" i="1" baseline="-25000" dirty="0" smtClean="0"/>
              <a:t>1 </a:t>
            </a:r>
            <a:r>
              <a:rPr lang="pt-BR" sz="3200" i="1" dirty="0" smtClean="0"/>
              <a:t>= -i</a:t>
            </a:r>
            <a:r>
              <a:rPr lang="pt-BR" sz="3200" i="1" baseline="-25000" dirty="0" smtClean="0"/>
              <a:t>2</a:t>
            </a:r>
            <a:endParaRPr lang="pt-BR" sz="3200" i="1" dirty="0"/>
          </a:p>
        </p:txBody>
      </p:sp>
      <p:sp>
        <p:nvSpPr>
          <p:cNvPr id="17" name="Forma livre 16"/>
          <p:cNvSpPr/>
          <p:nvPr/>
        </p:nvSpPr>
        <p:spPr>
          <a:xfrm>
            <a:off x="2805861" y="2160662"/>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20" name="Forma livre 19"/>
          <p:cNvSpPr/>
          <p:nvPr/>
        </p:nvSpPr>
        <p:spPr>
          <a:xfrm>
            <a:off x="1313996" y="2908961"/>
            <a:ext cx="818606" cy="386508"/>
          </a:xfrm>
          <a:custGeom>
            <a:avLst/>
            <a:gdLst>
              <a:gd name="connsiteX0" fmla="*/ 818606 w 818606"/>
              <a:gd name="connsiteY0" fmla="*/ 360382 h 386508"/>
              <a:gd name="connsiteX1" fmla="*/ 566058 w 818606"/>
              <a:gd name="connsiteY1" fmla="*/ 116542 h 386508"/>
              <a:gd name="connsiteX2" fmla="*/ 252549 w 818606"/>
              <a:gd name="connsiteY2" fmla="*/ 12039 h 386508"/>
              <a:gd name="connsiteX3" fmla="*/ 0 w 818606"/>
              <a:gd name="connsiteY3" fmla="*/ 386508 h 386508"/>
            </a:gdLst>
            <a:ahLst/>
            <a:cxnLst>
              <a:cxn ang="0">
                <a:pos x="connsiteX0" y="connsiteY0"/>
              </a:cxn>
              <a:cxn ang="0">
                <a:pos x="connsiteX1" y="connsiteY1"/>
              </a:cxn>
              <a:cxn ang="0">
                <a:pos x="connsiteX2" y="connsiteY2"/>
              </a:cxn>
              <a:cxn ang="0">
                <a:pos x="connsiteX3" y="connsiteY3"/>
              </a:cxn>
            </a:cxnLst>
            <a:rect l="l" t="t" r="r" b="b"/>
            <a:pathLst>
              <a:path w="818606" h="386508">
                <a:moveTo>
                  <a:pt x="818606" y="360382"/>
                </a:moveTo>
                <a:cubicBezTo>
                  <a:pt x="739503" y="267490"/>
                  <a:pt x="660401" y="174599"/>
                  <a:pt x="566058" y="116542"/>
                </a:cubicBezTo>
                <a:cubicBezTo>
                  <a:pt x="471715" y="58485"/>
                  <a:pt x="346892" y="-32955"/>
                  <a:pt x="252549" y="12039"/>
                </a:cubicBezTo>
                <a:cubicBezTo>
                  <a:pt x="158206" y="57033"/>
                  <a:pt x="79103" y="221770"/>
                  <a:pt x="0" y="38650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1" name="Conector Reto 20"/>
          <p:cNvCxnSpPr/>
          <p:nvPr/>
        </p:nvCxnSpPr>
        <p:spPr>
          <a:xfrm flipH="1" flipV="1">
            <a:off x="869315" y="3541395"/>
            <a:ext cx="433705" cy="1016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1"/>
              <p:cNvSpPr txBox="1"/>
              <p:nvPr/>
            </p:nvSpPr>
            <p:spPr>
              <a:xfrm>
                <a:off x="6378575" y="3295650"/>
                <a:ext cx="2232025" cy="108839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num>
                        <m:den>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𝑠𝑐</m:t>
                          </m:r>
                        </m:den>
                      </m:f>
                      <m:r>
                        <a:rPr lang="en-US" altLang="pt-BR" sz="3200" i="1" dirty="0"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num>
                        <m:den>
                          <m:r>
                            <a:rPr lang="en-US" altLang="pt-BR" sz="3200" b="0" i="1" smtClean="0">
                              <a:latin typeface="Cambria Math" panose="02040503050406030204" pitchFamily="18" charset="0"/>
                              <a:cs typeface="Cambria Math" panose="02040503050406030204" pitchFamily="18" charset="0"/>
                            </a:rPr>
                            <m:t>𝑅</m:t>
                          </m:r>
                        </m:den>
                      </m:f>
                    </m:oMath>
                  </m:oMathPara>
                </a14:m>
                <a:endParaRPr lang="pt-BR" altLang="en-US" sz="3200"/>
              </a:p>
            </p:txBody>
          </p:sp>
        </mc:Choice>
        <mc:Fallback>
          <p:sp>
            <p:nvSpPr>
              <p:cNvPr id="22" name="Caixa de Texto 21"/>
              <p:cNvSpPr txBox="1">
                <a:spLocks noRot="1" noChangeAspect="1" noMove="1" noResize="1" noEditPoints="1" noAdjustHandles="1" noChangeArrowheads="1" noChangeShapeType="1" noTextEdit="1"/>
              </p:cNvSpPr>
              <p:nvPr/>
            </p:nvSpPr>
            <p:spPr>
              <a:xfrm>
                <a:off x="6378575" y="3295650"/>
                <a:ext cx="2232025" cy="1088390"/>
              </a:xfrm>
              <a:prstGeom prst="rect">
                <a:avLst/>
              </a:prstGeom>
              <a:blipFill rotWithShape="1">
                <a:blip r:embed="rId3"/>
                <a:stretch>
                  <a:fillRect r="-8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6378575" y="4796790"/>
                <a:ext cx="268478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𝑠𝐶𝑅</m:t>
                      </m:r>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oMath>
                  </m:oMathPara>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6378575" y="4796790"/>
                <a:ext cx="2684780" cy="583565"/>
              </a:xfrm>
              <a:prstGeom prst="rect">
                <a:avLst/>
              </a:prstGeom>
              <a:blipFill rotWithShape="1">
                <a:blip r:embed="rId4"/>
                <a:stretch>
                  <a:fillRect r="-8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24"/>
              <p:cNvSpPr txBox="1"/>
              <p:nvPr/>
            </p:nvSpPr>
            <p:spPr>
              <a:xfrm>
                <a:off x="4798695" y="5838190"/>
                <a:ext cx="4795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dirty="0" smtClean="0">
                          <a:latin typeface="Cambria Math" panose="02040503050406030204" pitchFamily="18" charset="0"/>
                          <a:cs typeface="Cambria Math" panose="02040503050406030204" pitchFamily="18" charset="0"/>
                        </a:rPr>
                        <m:t>𝑠</m:t>
                      </m:r>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r>
                        <a:rPr lang="en-US" altLang="pt-BR" sz="3200" i="1" dirty="0" smtClean="0">
                          <a:latin typeface="Cambria Math" panose="02040503050406030204" pitchFamily="18" charset="0"/>
                          <a:ea typeface="MS Mincho"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ea typeface="MS Mincho" charset="0"/>
                          <a:cs typeface="Cambria Math" panose="02040503050406030204" pitchFamily="18" charset="0"/>
                        </a:rPr>
                        <m:t>)</m:t>
                      </m:r>
                      <m:r>
                        <a:rPr lang="en-US" altLang="pt-BR" sz="3200" dirty="0" smtClean="0">
                          <a:latin typeface="Cambria Math" panose="02040503050406030204" pitchFamily="18" charset="0"/>
                          <a:ea typeface="MS Mincho" charset="0"/>
                          <a:cs typeface="Cambria Math" panose="02040503050406030204" pitchFamily="18" charset="0"/>
                        </a:rPr>
                        <m:t> é </m:t>
                      </m:r>
                      <m:r>
                        <m:rPr>
                          <m:sty m:val="p"/>
                        </m:rPr>
                        <a:rPr lang="en-US" altLang="pt-BR" sz="3200" dirty="0" smtClean="0">
                          <a:latin typeface="Cambria Math" panose="02040503050406030204" pitchFamily="18" charset="0"/>
                          <a:cs typeface="Cambria Math" panose="02040503050406030204" pitchFamily="18" charset="0"/>
                        </a:rPr>
                        <m:t>derivada</m:t>
                      </m:r>
                      <m:r>
                        <a:rPr lang="en-US" altLang="pt-BR" sz="3200" dirty="0" smtClean="0">
                          <a:latin typeface="Cambria Math" panose="02040503050406030204" pitchFamily="18" charset="0"/>
                          <a:ea typeface="MS Mincho" charset="0"/>
                          <a:cs typeface="Cambria Math" panose="02040503050406030204" pitchFamily="18" charset="0"/>
                        </a:rPr>
                        <m:t> </m:t>
                      </m:r>
                      <m:r>
                        <m:rPr>
                          <m:sty m:val="p"/>
                        </m:rPr>
                        <a:rPr lang="en-US" altLang="pt-BR" sz="3200" dirty="0" smtClean="0">
                          <a:latin typeface="Cambria Math" panose="02040503050406030204" pitchFamily="18" charset="0"/>
                          <a:cs typeface="Cambria Math" panose="02040503050406030204" pitchFamily="18" charset="0"/>
                        </a:rPr>
                        <m:t>do</m:t>
                      </m:r>
                      <m:r>
                        <a:rPr lang="en-US" altLang="pt-BR" sz="3200" dirty="0" smtClean="0">
                          <a:latin typeface="Cambria Math" panose="02040503050406030204" pitchFamily="18" charset="0"/>
                          <a:ea typeface="MS Mincho" charset="0"/>
                          <a:cs typeface="Cambria Math" panose="02040503050406030204" pitchFamily="18" charset="0"/>
                        </a:rPr>
                        <m:t> </m:t>
                      </m:r>
                      <m:r>
                        <m:rPr>
                          <m:sty m:val="p"/>
                        </m:rPr>
                        <a:rPr lang="en-US" altLang="pt-BR" sz="3200" dirty="0" smtClean="0">
                          <a:latin typeface="Cambria Math" panose="02040503050406030204" pitchFamily="18" charset="0"/>
                          <a:cs typeface="Cambria Math" panose="02040503050406030204" pitchFamily="18" charset="0"/>
                        </a:rPr>
                        <m:t>sinal</m:t>
                      </m:r>
                    </m:oMath>
                  </m:oMathPara>
                </a14:m>
                <a:endParaRPr lang="en-US" altLang="pt-BR" sz="3200" dirty="0" smtClean="0">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4798695" y="5838190"/>
                <a:ext cx="4795520" cy="583565"/>
              </a:xfrm>
              <a:prstGeom prst="rect">
                <a:avLst/>
              </a:prstGeom>
              <a:blipFill rotWithShape="1">
                <a:blip r:embed="rId5"/>
                <a:stretch>
                  <a:fillRect r="-45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3" name="CaixaDeTexto 102"/>
          <p:cNvSpPr txBox="1"/>
          <p:nvPr/>
        </p:nvSpPr>
        <p:spPr>
          <a:xfrm>
            <a:off x="2808563" y="419884"/>
            <a:ext cx="6597015" cy="645160"/>
          </a:xfrm>
          <a:prstGeom prst="rect">
            <a:avLst/>
          </a:prstGeom>
          <a:noFill/>
        </p:spPr>
        <p:txBody>
          <a:bodyPr wrap="none" rtlCol="0">
            <a:spAutoFit/>
          </a:bodyPr>
          <a:lstStyle/>
          <a:p>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Transístor NMOS (operação)</a:t>
            </a:r>
            <a:endParaRPr lang="pt-BR" sz="36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4" name="Retângulo de cantos arredondados 2"/>
          <p:cNvSpPr/>
          <p:nvPr/>
        </p:nvSpPr>
        <p:spPr>
          <a:xfrm>
            <a:off x="531495" y="2261235"/>
            <a:ext cx="10833100" cy="302704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2878455" y="2173605"/>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851150" y="1960245"/>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5"/>
          <p:cNvSpPr txBox="1"/>
          <p:nvPr/>
        </p:nvSpPr>
        <p:spPr>
          <a:xfrm>
            <a:off x="10615295" y="4368800"/>
            <a:ext cx="1039495" cy="460375"/>
          </a:xfrm>
          <a:prstGeom prst="rect">
            <a:avLst/>
          </a:prstGeom>
          <a:noFill/>
        </p:spPr>
        <p:txBody>
          <a:bodyPr wrap="square" rtlCol="0">
            <a:spAutoFit/>
          </a:bodyPr>
          <a:lstStyle/>
          <a:p>
            <a:r>
              <a:rPr lang="pt-BR" sz="2400" dirty="0" err="1" smtClean="0"/>
              <a:t>P-Si</a:t>
            </a:r>
            <a:endParaRPr lang="pt-BR" sz="2400" dirty="0"/>
          </a:p>
        </p:txBody>
      </p:sp>
      <p:sp>
        <p:nvSpPr>
          <p:cNvPr id="8" name="CaixaDeTexto 6"/>
          <p:cNvSpPr txBox="1"/>
          <p:nvPr/>
        </p:nvSpPr>
        <p:spPr>
          <a:xfrm>
            <a:off x="5975350" y="1864995"/>
            <a:ext cx="872490" cy="460375"/>
          </a:xfrm>
          <a:prstGeom prst="rect">
            <a:avLst/>
          </a:prstGeom>
          <a:noFill/>
        </p:spPr>
        <p:txBody>
          <a:bodyPr wrap="square" rtlCol="0">
            <a:spAutoFit/>
          </a:bodyPr>
          <a:lstStyle/>
          <a:p>
            <a:r>
              <a:rPr lang="pt-BR" sz="2400" dirty="0" smtClean="0"/>
              <a:t>poli</a:t>
            </a:r>
            <a:endParaRPr lang="pt-BR" sz="2400" dirty="0"/>
          </a:p>
        </p:txBody>
      </p:sp>
      <p:sp>
        <p:nvSpPr>
          <p:cNvPr id="9" name="Retângulo de cantos arredondados 8"/>
          <p:cNvSpPr/>
          <p:nvPr/>
        </p:nvSpPr>
        <p:spPr>
          <a:xfrm>
            <a:off x="2059940" y="227393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121535" y="226314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838065" y="2287905"/>
            <a:ext cx="241300" cy="368300"/>
            <a:chOff x="8319460" y="3999814"/>
            <a:chExt cx="241540" cy="393636"/>
          </a:xfrm>
        </p:grpSpPr>
        <p:sp>
          <p:nvSpPr>
            <p:cNvPr id="12" name="Elipse 1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085715" y="225298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090285" y="2272665"/>
            <a:ext cx="241300" cy="368300"/>
            <a:chOff x="8319460" y="3999814"/>
            <a:chExt cx="241540" cy="393636"/>
          </a:xfrm>
        </p:grpSpPr>
        <p:sp>
          <p:nvSpPr>
            <p:cNvPr id="18" name="Elipse 1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362065" y="2287905"/>
            <a:ext cx="241300" cy="368300"/>
            <a:chOff x="8319460" y="3999814"/>
            <a:chExt cx="241540" cy="393636"/>
          </a:xfrm>
        </p:grpSpPr>
        <p:sp>
          <p:nvSpPr>
            <p:cNvPr id="21" name="Elipse 2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626860" y="2253615"/>
            <a:ext cx="241300" cy="368300"/>
            <a:chOff x="8319460" y="3999814"/>
            <a:chExt cx="241540" cy="393636"/>
          </a:xfrm>
        </p:grpSpPr>
        <p:sp>
          <p:nvSpPr>
            <p:cNvPr id="24" name="Elipse 2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6960870" y="225488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827395" y="2277745"/>
            <a:ext cx="241300" cy="368300"/>
            <a:chOff x="8319460" y="3999814"/>
            <a:chExt cx="241540" cy="393636"/>
          </a:xfrm>
        </p:grpSpPr>
        <p:sp>
          <p:nvSpPr>
            <p:cNvPr id="30" name="Elipse 2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530850" y="2279650"/>
            <a:ext cx="241300" cy="368300"/>
            <a:chOff x="8319460" y="3999814"/>
            <a:chExt cx="241540" cy="393636"/>
          </a:xfrm>
        </p:grpSpPr>
        <p:sp>
          <p:nvSpPr>
            <p:cNvPr id="33" name="Elipse 3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287010" y="2287905"/>
            <a:ext cx="241300" cy="368300"/>
            <a:chOff x="8319460" y="3999814"/>
            <a:chExt cx="241540" cy="393636"/>
          </a:xfrm>
        </p:grpSpPr>
        <p:sp>
          <p:nvSpPr>
            <p:cNvPr id="36" name="Elipse 3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159240" y="229171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239885" y="224282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041650" y="2220595"/>
            <a:ext cx="241300" cy="368300"/>
            <a:chOff x="8319460" y="3999814"/>
            <a:chExt cx="241540" cy="393636"/>
          </a:xfrm>
        </p:grpSpPr>
        <p:sp>
          <p:nvSpPr>
            <p:cNvPr id="41" name="Elipse 4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548880" y="2233295"/>
            <a:ext cx="241300" cy="368300"/>
            <a:chOff x="8319460" y="3999814"/>
            <a:chExt cx="241540" cy="393636"/>
          </a:xfrm>
        </p:grpSpPr>
        <p:sp>
          <p:nvSpPr>
            <p:cNvPr id="44" name="Elipse 4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235825" y="2188845"/>
            <a:ext cx="241300" cy="368300"/>
            <a:chOff x="8319460" y="3999814"/>
            <a:chExt cx="241540" cy="393636"/>
          </a:xfrm>
        </p:grpSpPr>
        <p:sp>
          <p:nvSpPr>
            <p:cNvPr id="47" name="Elipse 4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234180" y="2218055"/>
            <a:ext cx="241300" cy="368300"/>
            <a:chOff x="8319460" y="3999814"/>
            <a:chExt cx="241540" cy="393636"/>
          </a:xfrm>
        </p:grpSpPr>
        <p:sp>
          <p:nvSpPr>
            <p:cNvPr id="50" name="Elipse 4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3857625" y="2201545"/>
            <a:ext cx="241300" cy="368300"/>
            <a:chOff x="8319460" y="3999814"/>
            <a:chExt cx="241540" cy="393636"/>
          </a:xfrm>
        </p:grpSpPr>
        <p:sp>
          <p:nvSpPr>
            <p:cNvPr id="53" name="Elipse 5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587115" y="2293620"/>
            <a:ext cx="241300" cy="368300"/>
            <a:chOff x="8319460" y="3999814"/>
            <a:chExt cx="241540" cy="393636"/>
          </a:xfrm>
        </p:grpSpPr>
        <p:sp>
          <p:nvSpPr>
            <p:cNvPr id="56" name="Elipse 5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327400" y="2201545"/>
            <a:ext cx="241300" cy="368300"/>
            <a:chOff x="8319460" y="3999814"/>
            <a:chExt cx="241540" cy="393636"/>
          </a:xfrm>
        </p:grpSpPr>
        <p:sp>
          <p:nvSpPr>
            <p:cNvPr id="59" name="Elipse 5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806815" y="2219960"/>
            <a:ext cx="241300" cy="368300"/>
            <a:chOff x="8319460" y="3999814"/>
            <a:chExt cx="241540" cy="393636"/>
          </a:xfrm>
        </p:grpSpPr>
        <p:sp>
          <p:nvSpPr>
            <p:cNvPr id="62" name="Elipse 6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558665" y="2249805"/>
            <a:ext cx="241300" cy="368300"/>
            <a:chOff x="8319460" y="3999814"/>
            <a:chExt cx="241540" cy="393636"/>
          </a:xfrm>
        </p:grpSpPr>
        <p:sp>
          <p:nvSpPr>
            <p:cNvPr id="65" name="Elipse 6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463280" y="2255520"/>
            <a:ext cx="241300" cy="368300"/>
            <a:chOff x="8319460" y="3999814"/>
            <a:chExt cx="241540" cy="393636"/>
          </a:xfrm>
        </p:grpSpPr>
        <p:sp>
          <p:nvSpPr>
            <p:cNvPr id="68" name="Elipse 6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111490" y="2274570"/>
            <a:ext cx="241300" cy="368300"/>
            <a:chOff x="8319460" y="3999814"/>
            <a:chExt cx="241540" cy="393636"/>
          </a:xfrm>
        </p:grpSpPr>
        <p:sp>
          <p:nvSpPr>
            <p:cNvPr id="71" name="Elipse 7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825740" y="2194560"/>
            <a:ext cx="241300" cy="368300"/>
            <a:chOff x="8319460" y="3999814"/>
            <a:chExt cx="241540" cy="393636"/>
          </a:xfrm>
        </p:grpSpPr>
        <p:sp>
          <p:nvSpPr>
            <p:cNvPr id="74" name="Elipse 7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8" name="Conector de Seta Reta 77"/>
          <p:cNvCxnSpPr/>
          <p:nvPr/>
        </p:nvCxnSpPr>
        <p:spPr>
          <a:xfrm>
            <a:off x="3088005" y="2695575"/>
            <a:ext cx="0" cy="2593340"/>
          </a:xfrm>
          <a:prstGeom prst="straightConnector1">
            <a:avLst/>
          </a:prstGeom>
          <a:ln>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a:off x="2693670" y="5114925"/>
            <a:ext cx="7418070" cy="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81" name="CaixaDeTexto 80"/>
          <p:cNvSpPr txBox="1"/>
          <p:nvPr/>
        </p:nvSpPr>
        <p:spPr>
          <a:xfrm>
            <a:off x="9674860" y="5020945"/>
            <a:ext cx="346710" cy="521970"/>
          </a:xfrm>
          <a:prstGeom prst="rect">
            <a:avLst/>
          </a:prstGeom>
          <a:noFill/>
        </p:spPr>
        <p:txBody>
          <a:bodyPr wrap="square" rtlCol="0">
            <a:spAutoFit/>
          </a:bodyPr>
          <a:lstStyle/>
          <a:p>
            <a:r>
              <a:rPr lang="pt-BR" sz="2800" dirty="0" smtClean="0"/>
              <a:t>y</a:t>
            </a:r>
            <a:endParaRPr lang="pt-BR" sz="2800" dirty="0"/>
          </a:p>
        </p:txBody>
      </p:sp>
      <p:cxnSp>
        <p:nvCxnSpPr>
          <p:cNvPr id="85" name="Conector Reto 84"/>
          <p:cNvCxnSpPr/>
          <p:nvPr/>
        </p:nvCxnSpPr>
        <p:spPr>
          <a:xfrm flipH="1" flipV="1">
            <a:off x="9669780" y="181673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313805" y="152463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414270" y="182245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334760" y="1301115"/>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655810" y="156845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833880" y="1468755"/>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8700" y="2255520"/>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125855" y="2204085"/>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sp>
        <p:nvSpPr>
          <p:cNvPr id="99" name="Retângulo 98"/>
          <p:cNvSpPr/>
          <p:nvPr/>
        </p:nvSpPr>
        <p:spPr>
          <a:xfrm>
            <a:off x="5424805" y="2279015"/>
            <a:ext cx="153035" cy="2835910"/>
          </a:xfrm>
          <a:prstGeom prst="rect">
            <a:avLst/>
          </a:prstGeom>
          <a:blipFill>
            <a:blip r:embed="rId1"/>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0" name="CaixaDeTexto 99"/>
          <p:cNvSpPr txBox="1"/>
          <p:nvPr/>
        </p:nvSpPr>
        <p:spPr>
          <a:xfrm>
            <a:off x="4677409" y="1158875"/>
            <a:ext cx="1141095" cy="583565"/>
          </a:xfrm>
          <a:prstGeom prst="rect">
            <a:avLst/>
          </a:prstGeom>
          <a:noFill/>
        </p:spPr>
        <p:txBody>
          <a:bodyPr wrap="square" rtlCol="0">
            <a:spAutoFit/>
          </a:bodyPr>
          <a:lstStyle/>
          <a:p>
            <a:r>
              <a:rPr lang="pt-BR" sz="3200" dirty="0" smtClean="0"/>
              <a:t>Q</a:t>
            </a:r>
            <a:r>
              <a:rPr lang="pt-BR" sz="3200" baseline="-25000" dirty="0" smtClean="0"/>
              <a:t>n</a:t>
            </a:r>
            <a:r>
              <a:rPr lang="pt-BR" sz="3200" dirty="0" smtClean="0"/>
              <a:t>(y)</a:t>
            </a:r>
            <a:endParaRPr lang="pt-BR" sz="3200" dirty="0" smtClean="0"/>
          </a:p>
        </p:txBody>
      </p:sp>
      <p:sp>
        <p:nvSpPr>
          <p:cNvPr id="101" name="Forma livre 100"/>
          <p:cNvSpPr/>
          <p:nvPr/>
        </p:nvSpPr>
        <p:spPr>
          <a:xfrm>
            <a:off x="5118100" y="1704975"/>
            <a:ext cx="542290" cy="683260"/>
          </a:xfrm>
          <a:custGeom>
            <a:avLst/>
            <a:gdLst>
              <a:gd name="connsiteX0" fmla="*/ 654779 w 926006"/>
              <a:gd name="connsiteY0" fmla="*/ 1173707 h 1173707"/>
              <a:gd name="connsiteX1" fmla="*/ 900438 w 926006"/>
              <a:gd name="connsiteY1" fmla="*/ 573206 h 1173707"/>
              <a:gd name="connsiteX2" fmla="*/ 108868 w 926006"/>
              <a:gd name="connsiteY2" fmla="*/ 327546 h 1173707"/>
              <a:gd name="connsiteX3" fmla="*/ 26982 w 926006"/>
              <a:gd name="connsiteY3" fmla="*/ 0 h 1173707"/>
            </a:gdLst>
            <a:ahLst/>
            <a:cxnLst>
              <a:cxn ang="0">
                <a:pos x="connsiteX0" y="connsiteY0"/>
              </a:cxn>
              <a:cxn ang="0">
                <a:pos x="connsiteX1" y="connsiteY1"/>
              </a:cxn>
              <a:cxn ang="0">
                <a:pos x="connsiteX2" y="connsiteY2"/>
              </a:cxn>
              <a:cxn ang="0">
                <a:pos x="connsiteX3" y="connsiteY3"/>
              </a:cxn>
            </a:cxnLst>
            <a:rect l="l" t="t" r="r" b="b"/>
            <a:pathLst>
              <a:path w="926006" h="1173707">
                <a:moveTo>
                  <a:pt x="654779" y="1173707"/>
                </a:moveTo>
                <a:cubicBezTo>
                  <a:pt x="823101" y="943970"/>
                  <a:pt x="991423" y="714233"/>
                  <a:pt x="900438" y="573206"/>
                </a:cubicBezTo>
                <a:cubicBezTo>
                  <a:pt x="809453" y="432179"/>
                  <a:pt x="254444" y="423080"/>
                  <a:pt x="108868" y="327546"/>
                </a:cubicBezTo>
                <a:cubicBezTo>
                  <a:pt x="-36708" y="232012"/>
                  <a:pt x="-4863" y="116006"/>
                  <a:pt x="26982" y="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2" name="CaixaDeTexto 101"/>
          <p:cNvSpPr txBox="1"/>
          <p:nvPr/>
        </p:nvSpPr>
        <p:spPr>
          <a:xfrm>
            <a:off x="5132705" y="4427220"/>
            <a:ext cx="842645" cy="430530"/>
          </a:xfrm>
          <a:prstGeom prst="rect">
            <a:avLst/>
          </a:prstGeom>
          <a:solidFill>
            <a:schemeClr val="accent4">
              <a:lumMod val="40000"/>
              <a:lumOff val="60000"/>
            </a:schemeClr>
          </a:solidFill>
        </p:spPr>
        <p:txBody>
          <a:bodyPr wrap="square" tIns="0" bIns="0" rtlCol="0">
            <a:spAutoFit/>
          </a:bodyPr>
          <a:lstStyle/>
          <a:p>
            <a:pPr algn="ctr"/>
            <a:r>
              <a:rPr lang="pt-BR" sz="2800" dirty="0" smtClean="0"/>
              <a:t>V</a:t>
            </a:r>
            <a:r>
              <a:rPr lang="pt-BR" sz="2800" baseline="-25000" dirty="0" smtClean="0"/>
              <a:t>C</a:t>
            </a:r>
            <a:r>
              <a:rPr lang="pt-BR" sz="2800" dirty="0" smtClean="0"/>
              <a:t>(y)</a:t>
            </a:r>
            <a:endParaRPr lang="pt-BR" sz="2800" dirty="0"/>
          </a:p>
        </p:txBody>
      </p:sp>
      <p:sp>
        <p:nvSpPr>
          <p:cNvPr id="105" name="Seta para baixo 104"/>
          <p:cNvSpPr/>
          <p:nvPr/>
        </p:nvSpPr>
        <p:spPr>
          <a:xfrm rot="5400000">
            <a:off x="7622540" y="219646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218940" y="223583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574280" y="2645410"/>
            <a:ext cx="582930" cy="583565"/>
          </a:xfrm>
          <a:prstGeom prst="rect">
            <a:avLst/>
          </a:prstGeom>
          <a:noFill/>
        </p:spPr>
        <p:txBody>
          <a:bodyPr wrap="square" rtlCol="0">
            <a:spAutoFit/>
          </a:bodyPr>
          <a:lstStyle/>
          <a:p>
            <a:r>
              <a:rPr lang="pt-BR" sz="3200" dirty="0" smtClean="0"/>
              <a:t>I</a:t>
            </a:r>
            <a:r>
              <a:rPr lang="pt-BR" sz="3200" baseline="-25000" dirty="0" smtClean="0"/>
              <a:t>DS</a:t>
            </a:r>
            <a:endParaRPr lang="pt-BR" sz="3200" dirty="0"/>
          </a:p>
        </p:txBody>
      </p:sp>
      <p:sp>
        <p:nvSpPr>
          <p:cNvPr id="109" name="Seta para baixo 108"/>
          <p:cNvSpPr/>
          <p:nvPr/>
        </p:nvSpPr>
        <p:spPr>
          <a:xfrm>
            <a:off x="9553575" y="1148715"/>
            <a:ext cx="204470" cy="55626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0" name="Forma livre 109"/>
          <p:cNvSpPr/>
          <p:nvPr/>
        </p:nvSpPr>
        <p:spPr>
          <a:xfrm>
            <a:off x="1822450" y="1301115"/>
            <a:ext cx="7833360" cy="1216025"/>
          </a:xfrm>
          <a:custGeom>
            <a:avLst/>
            <a:gdLst>
              <a:gd name="connsiteX0" fmla="*/ 7820167 w 7833316"/>
              <a:gd name="connsiteY0" fmla="*/ 0 h 1353305"/>
              <a:gd name="connsiteX1" fmla="*/ 7710985 w 7833316"/>
              <a:gd name="connsiteY1" fmla="*/ 846161 h 1353305"/>
              <a:gd name="connsiteX2" fmla="*/ 6933062 w 7833316"/>
              <a:gd name="connsiteY2" fmla="*/ 1282890 h 1353305"/>
              <a:gd name="connsiteX3" fmla="*/ 2784143 w 7833316"/>
              <a:gd name="connsiteY3" fmla="*/ 1323833 h 1353305"/>
              <a:gd name="connsiteX4" fmla="*/ 1378424 w 7833316"/>
              <a:gd name="connsiteY4" fmla="*/ 1337481 h 1353305"/>
              <a:gd name="connsiteX5" fmla="*/ 641445 w 7833316"/>
              <a:gd name="connsiteY5" fmla="*/ 1091821 h 1353305"/>
              <a:gd name="connsiteX6" fmla="*/ 545910 w 7833316"/>
              <a:gd name="connsiteY6" fmla="*/ 682388 h 1353305"/>
              <a:gd name="connsiteX7" fmla="*/ 0 w 7833316"/>
              <a:gd name="connsiteY7" fmla="*/ 150126 h 1353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33316" h="1353305">
                <a:moveTo>
                  <a:pt x="7820167" y="0"/>
                </a:moveTo>
                <a:cubicBezTo>
                  <a:pt x="7839501" y="316173"/>
                  <a:pt x="7858836" y="632346"/>
                  <a:pt x="7710985" y="846161"/>
                </a:cubicBezTo>
                <a:cubicBezTo>
                  <a:pt x="7563134" y="1059976"/>
                  <a:pt x="7754202" y="1203278"/>
                  <a:pt x="6933062" y="1282890"/>
                </a:cubicBezTo>
                <a:cubicBezTo>
                  <a:pt x="6111922" y="1362502"/>
                  <a:pt x="2784143" y="1323833"/>
                  <a:pt x="2784143" y="1323833"/>
                </a:cubicBezTo>
                <a:cubicBezTo>
                  <a:pt x="1858370" y="1332932"/>
                  <a:pt x="1735540" y="1376150"/>
                  <a:pt x="1378424" y="1337481"/>
                </a:cubicBezTo>
                <a:cubicBezTo>
                  <a:pt x="1021308" y="1298812"/>
                  <a:pt x="780197" y="1201003"/>
                  <a:pt x="641445" y="1091821"/>
                </a:cubicBezTo>
                <a:cubicBezTo>
                  <a:pt x="502693" y="982639"/>
                  <a:pt x="652817" y="839337"/>
                  <a:pt x="545910" y="682388"/>
                </a:cubicBezTo>
                <a:cubicBezTo>
                  <a:pt x="439002" y="525439"/>
                  <a:pt x="219501" y="337782"/>
                  <a:pt x="0" y="150126"/>
                </a:cubicBezTo>
              </a:path>
            </a:pathLst>
          </a:custGeom>
          <a:noFill/>
          <a:ln w="19050">
            <a:solidFill>
              <a:srgbClr val="FF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12" name="Conector de Seta Reta 111"/>
          <p:cNvCxnSpPr/>
          <p:nvPr/>
        </p:nvCxnSpPr>
        <p:spPr>
          <a:xfrm>
            <a:off x="3101340" y="3583305"/>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833110" y="3093720"/>
            <a:ext cx="1829435" cy="521970"/>
          </a:xfrm>
          <a:prstGeom prst="rect">
            <a:avLst/>
          </a:prstGeom>
          <a:noFill/>
        </p:spPr>
        <p:txBody>
          <a:bodyPr wrap="square" rtlCol="0">
            <a:spAutoFit/>
          </a:bodyPr>
          <a:lstStyle/>
          <a:p>
            <a:r>
              <a:rPr lang="pt-BR" sz="2800" dirty="0" smtClean="0">
                <a:latin typeface="Comic Sans MS" panose="030F0702030302020204" pitchFamily="66" charset="0"/>
              </a:rPr>
              <a:t>L = </a:t>
            </a:r>
            <a:r>
              <a:rPr lang="pt-BR" sz="2800" dirty="0" err="1" smtClean="0">
                <a:latin typeface="Comic Sans MS" panose="030F0702030302020204" pitchFamily="66" charset="0"/>
              </a:rPr>
              <a:t>lenght</a:t>
            </a:r>
            <a:endParaRPr lang="pt-BR" sz="2800" dirty="0">
              <a:latin typeface="Comic Sans MS" panose="030F0702030302020204" pitchFamily="66" charset="0"/>
            </a:endParaRPr>
          </a:p>
        </p:txBody>
      </p:sp>
      <p:sp>
        <p:nvSpPr>
          <p:cNvPr id="117" name="Seta para a direita 116"/>
          <p:cNvSpPr/>
          <p:nvPr/>
        </p:nvSpPr>
        <p:spPr>
          <a:xfrm>
            <a:off x="6789420" y="4311015"/>
            <a:ext cx="1483995" cy="11620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CaixaDeTexto 117"/>
          <p:cNvSpPr txBox="1"/>
          <p:nvPr/>
        </p:nvSpPr>
        <p:spPr>
          <a:xfrm>
            <a:off x="7299325" y="4354195"/>
            <a:ext cx="622300" cy="460375"/>
          </a:xfrm>
          <a:prstGeom prst="rect">
            <a:avLst/>
          </a:prstGeom>
          <a:noFill/>
        </p:spPr>
        <p:txBody>
          <a:bodyPr wrap="square" rtlCol="0">
            <a:spAutoFit/>
          </a:bodyPr>
          <a:lstStyle/>
          <a:p>
            <a:r>
              <a:rPr lang="pt-BR" sz="2400" dirty="0" smtClean="0"/>
              <a:t>E</a:t>
            </a:r>
            <a:r>
              <a:rPr lang="pt-BR" sz="2400" baseline="-25000" dirty="0"/>
              <a:t>Y</a:t>
            </a:r>
            <a:endParaRPr lang="pt-BR" sz="2400" dirty="0"/>
          </a:p>
        </p:txBody>
      </p:sp>
      <p:cxnSp>
        <p:nvCxnSpPr>
          <p:cNvPr id="76" name="Conector de Seta Reta 75"/>
          <p:cNvCxnSpPr/>
          <p:nvPr/>
        </p:nvCxnSpPr>
        <p:spPr>
          <a:xfrm>
            <a:off x="4392930" y="24815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9011285" y="24853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315325" y="252603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009255" y="23558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676265" y="25660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426325" y="236156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172960" y="24644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726305" y="23691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074795" y="240601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269355" y="240601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225800" y="246761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658860" y="24853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559810" y="233807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79" name="CaixaDeTexto 102"/>
          <p:cNvSpPr txBox="1"/>
          <p:nvPr/>
        </p:nvSpPr>
        <p:spPr>
          <a:xfrm>
            <a:off x="963253" y="5543064"/>
            <a:ext cx="11038840" cy="521970"/>
          </a:xfrm>
          <a:prstGeom prst="rect">
            <a:avLst/>
          </a:prstGeom>
          <a:noFill/>
        </p:spPr>
        <p:txBody>
          <a:bodyPr wrap="none" rtlCol="0">
            <a:spAutoFit/>
          </a:bodyPr>
          <a:lstStyle/>
          <a:p>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Vamos tentar calcular as correntes que passam pelo transístor</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
        <p:nvSpPr>
          <p:cNvPr id="82" name="Seta para a direita 81"/>
          <p:cNvSpPr/>
          <p:nvPr/>
        </p:nvSpPr>
        <p:spPr>
          <a:xfrm rot="16200000" flipV="1">
            <a:off x="2012315" y="3763645"/>
            <a:ext cx="1483995" cy="110490"/>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117"/>
          <p:cNvSpPr txBox="1"/>
          <p:nvPr/>
        </p:nvSpPr>
        <p:spPr>
          <a:xfrm>
            <a:off x="2299335" y="3467100"/>
            <a:ext cx="452120" cy="460375"/>
          </a:xfrm>
          <a:prstGeom prst="rect">
            <a:avLst/>
          </a:prstGeom>
          <a:noFill/>
        </p:spPr>
        <p:txBody>
          <a:bodyPr wrap="square" rtlCol="0">
            <a:spAutoFit/>
          </a:bodyPr>
          <a:lstStyle/>
          <a:p>
            <a:r>
              <a:rPr lang="pt-BR" sz="2400" dirty="0" smtClean="0"/>
              <a:t>E</a:t>
            </a:r>
            <a:r>
              <a:rPr lang="pt-BR" sz="2400" baseline="-25000" dirty="0" smtClean="0"/>
              <a:t>Z</a:t>
            </a:r>
            <a:endParaRPr lang="pt-BR" sz="2400" baseline="-25000" dirty="0" smtClean="0"/>
          </a:p>
        </p:txBody>
      </p:sp>
      <p:sp>
        <p:nvSpPr>
          <p:cNvPr id="95" name="CaixaDeTexto 107"/>
          <p:cNvSpPr txBox="1"/>
          <p:nvPr/>
        </p:nvSpPr>
        <p:spPr>
          <a:xfrm>
            <a:off x="9048750" y="1066165"/>
            <a:ext cx="581025" cy="583565"/>
          </a:xfrm>
          <a:prstGeom prst="rect">
            <a:avLst/>
          </a:prstGeom>
          <a:noFill/>
        </p:spPr>
        <p:txBody>
          <a:bodyPr wrap="square" rtlCol="0">
            <a:spAutoFit/>
          </a:bodyPr>
          <a:lstStyle/>
          <a:p>
            <a:r>
              <a:rPr lang="pt-BR" sz="3200" dirty="0" smtClean="0"/>
              <a:t>I</a:t>
            </a:r>
            <a:r>
              <a:rPr lang="pt-BR" sz="3200" baseline="-25000" dirty="0" smtClean="0"/>
              <a:t>DS</a:t>
            </a:r>
            <a:endParaRPr lang="pt-BR" sz="3200" dirty="0"/>
          </a:p>
        </p:txBody>
      </p:sp>
      <p:sp>
        <p:nvSpPr>
          <p:cNvPr id="97" name="Seta para baixo 96"/>
          <p:cNvSpPr/>
          <p:nvPr/>
        </p:nvSpPr>
        <p:spPr>
          <a:xfrm>
            <a:off x="6285865" y="1233170"/>
            <a:ext cx="76200" cy="23558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8" name="CaixaDeTexto 107"/>
          <p:cNvSpPr txBox="1"/>
          <p:nvPr/>
        </p:nvSpPr>
        <p:spPr>
          <a:xfrm>
            <a:off x="6269355" y="953135"/>
            <a:ext cx="445770" cy="521970"/>
          </a:xfrm>
          <a:prstGeom prst="rect">
            <a:avLst/>
          </a:prstGeom>
          <a:noFill/>
        </p:spPr>
        <p:txBody>
          <a:bodyPr wrap="square" rtlCol="0">
            <a:spAutoFit/>
          </a:bodyPr>
          <a:lstStyle/>
          <a:p>
            <a:r>
              <a:rPr lang="pt-BR" sz="2800" dirty="0" smtClean="0"/>
              <a:t>I</a:t>
            </a:r>
            <a:r>
              <a:rPr lang="pt-BR" sz="2800" baseline="-25000" dirty="0" smtClean="0"/>
              <a:t>G</a:t>
            </a:r>
            <a:endParaRPr lang="pt-BR" sz="2800" baseline="-25000" dirty="0" smtClean="0"/>
          </a:p>
        </p:txBody>
      </p:sp>
      <p:cxnSp>
        <p:nvCxnSpPr>
          <p:cNvPr id="233" name="Conector Reto 232"/>
          <p:cNvCxnSpPr/>
          <p:nvPr/>
        </p:nvCxnSpPr>
        <p:spPr>
          <a:xfrm>
            <a:off x="9172575" y="2327910"/>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 name="Seta para a direita 2"/>
          <p:cNvSpPr/>
          <p:nvPr/>
        </p:nvSpPr>
        <p:spPr>
          <a:xfrm>
            <a:off x="6831330" y="3811270"/>
            <a:ext cx="1483995" cy="116205"/>
          </a:xfrm>
          <a:prstGeom prst="rightArrow">
            <a:avLst/>
          </a:prstGeom>
          <a:gradFill>
            <a:gsLst>
              <a:gs pos="0">
                <a:srgbClr val="E30000"/>
              </a:gs>
              <a:gs pos="100000">
                <a:srgbClr val="760303"/>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7" name="CaixaDeTexto 117"/>
          <p:cNvSpPr txBox="1"/>
          <p:nvPr/>
        </p:nvSpPr>
        <p:spPr>
          <a:xfrm>
            <a:off x="7189470" y="3811270"/>
            <a:ext cx="622300" cy="460375"/>
          </a:xfrm>
          <a:prstGeom prst="rect">
            <a:avLst/>
          </a:prstGeom>
          <a:noFill/>
        </p:spPr>
        <p:txBody>
          <a:bodyPr wrap="square" rtlCol="0">
            <a:spAutoFit/>
          </a:bodyPr>
          <a:p>
            <a:r>
              <a:rPr lang="pt-BR" sz="2400" dirty="0"/>
              <a:t>I</a:t>
            </a:r>
            <a:r>
              <a:rPr lang="pt-BR" sz="2400" baseline="-25000" dirty="0"/>
              <a:t>D</a:t>
            </a:r>
            <a:endParaRPr lang="pt-BR" sz="2400" dirty="0"/>
          </a:p>
        </p:txBody>
      </p:sp>
      <p:cxnSp>
        <p:nvCxnSpPr>
          <p:cNvPr id="125" name="Conector Reto 124"/>
          <p:cNvCxnSpPr/>
          <p:nvPr/>
        </p:nvCxnSpPr>
        <p:spPr>
          <a:xfrm flipH="1" flipV="1">
            <a:off x="1402080" y="183197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26" name="CaixaDeTexto 93"/>
          <p:cNvSpPr txBox="1"/>
          <p:nvPr/>
        </p:nvSpPr>
        <p:spPr>
          <a:xfrm>
            <a:off x="840740" y="1674495"/>
            <a:ext cx="566420" cy="583565"/>
          </a:xfrm>
          <a:prstGeom prst="rect">
            <a:avLst/>
          </a:prstGeom>
          <a:noFill/>
        </p:spPr>
        <p:txBody>
          <a:bodyPr wrap="square" rtlCol="0">
            <a:spAutoFit/>
          </a:bodyPr>
          <a:p>
            <a:r>
              <a:rPr lang="pt-BR" sz="3200" dirty="0" smtClean="0"/>
              <a:t>V</a:t>
            </a:r>
            <a:r>
              <a:rPr lang="pt-BR" sz="3200" baseline="-25000" dirty="0" smtClean="0"/>
              <a:t>B</a:t>
            </a:r>
            <a:endParaRPr lang="pt-BR" sz="3200" dirty="0"/>
          </a:p>
        </p:txBody>
      </p:sp>
      <p:sp>
        <p:nvSpPr>
          <p:cNvPr id="127" name="Seta para baixo 126"/>
          <p:cNvSpPr/>
          <p:nvPr/>
        </p:nvSpPr>
        <p:spPr>
          <a:xfrm>
            <a:off x="1366520" y="1469390"/>
            <a:ext cx="76200" cy="23558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8" name="CaixaDeTexto 107"/>
          <p:cNvSpPr txBox="1"/>
          <p:nvPr/>
        </p:nvSpPr>
        <p:spPr>
          <a:xfrm>
            <a:off x="963295" y="1233170"/>
            <a:ext cx="525145" cy="521970"/>
          </a:xfrm>
          <a:prstGeom prst="rect">
            <a:avLst/>
          </a:prstGeom>
          <a:noFill/>
        </p:spPr>
        <p:txBody>
          <a:bodyPr wrap="square" rtlCol="0">
            <a:spAutoFit/>
          </a:bodyPr>
          <a:p>
            <a:r>
              <a:rPr lang="pt-BR" sz="2800" dirty="0" smtClean="0"/>
              <a:t>I</a:t>
            </a:r>
            <a:r>
              <a:rPr lang="pt-BR" sz="2800" baseline="-25000" dirty="0" smtClean="0"/>
              <a:t>B</a:t>
            </a:r>
            <a:endParaRPr lang="pt-BR" sz="2800" baseline="-25000" dirty="0" smtClean="0"/>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9" name="CaixaDeTexto 102"/>
          <p:cNvSpPr txBox="1"/>
          <p:nvPr/>
        </p:nvSpPr>
        <p:spPr>
          <a:xfrm>
            <a:off x="307975" y="665480"/>
            <a:ext cx="11433175" cy="5015865"/>
          </a:xfrm>
          <a:prstGeom prst="rect">
            <a:avLst/>
          </a:prstGeom>
          <a:noFill/>
        </p:spPr>
        <p:txBody>
          <a:bodyPr wrap="square" rtlCol="0">
            <a:spAutoFit/>
          </a:bodyPr>
          <a:lstStyle/>
          <a:p>
            <a:pPr indent="0" fontAlgn="auto">
              <a:spcBef>
                <a:spcPts val="1200"/>
              </a:spcBef>
            </a:pPr>
            <a:r>
              <a:rPr lang="pt-BR" sz="2800" b="1" dirty="0" smtClean="0">
                <a:gradFill>
                  <a:gsLst>
                    <a:gs pos="0">
                      <a:srgbClr val="E30000"/>
                    </a:gs>
                    <a:gs pos="100000">
                      <a:srgbClr val="760303"/>
                    </a:gs>
                  </a:gsLst>
                  <a:lin scaled="0"/>
                </a:gradFill>
                <a:effectLst>
                  <a:outerShdw blurRad="38100" dist="38100" dir="2700000" algn="tl">
                    <a:srgbClr val="000000">
                      <a:alpha val="43137"/>
                    </a:srgbClr>
                  </a:outerShdw>
                </a:effectLst>
                <a:latin typeface="Comic Sans MS" panose="030F0702030302020204" pitchFamily="66" charset="0"/>
              </a:rPr>
              <a:t>Corrente de gate (I</a:t>
            </a:r>
            <a:r>
              <a:rPr lang="pt-BR" sz="2800" b="1" baseline="-25000" dirty="0" smtClean="0">
                <a:gradFill>
                  <a:gsLst>
                    <a:gs pos="0">
                      <a:srgbClr val="E30000"/>
                    </a:gs>
                    <a:gs pos="100000">
                      <a:srgbClr val="760303"/>
                    </a:gs>
                  </a:gsLst>
                  <a:lin scaled="0"/>
                </a:gradFill>
                <a:effectLst>
                  <a:outerShdw blurRad="38100" dist="38100" dir="2700000" algn="tl">
                    <a:srgbClr val="000000">
                      <a:alpha val="43137"/>
                    </a:srgbClr>
                  </a:outerShdw>
                </a:effectLst>
                <a:latin typeface="Comic Sans MS" panose="030F0702030302020204" pitchFamily="66" charset="0"/>
              </a:rPr>
              <a:t>G</a:t>
            </a:r>
            <a:r>
              <a:rPr lang="pt-BR" sz="2800" b="1" dirty="0" smtClean="0">
                <a:gradFill>
                  <a:gsLst>
                    <a:gs pos="0">
                      <a:srgbClr val="E30000"/>
                    </a:gs>
                    <a:gs pos="100000">
                      <a:srgbClr val="760303"/>
                    </a:gs>
                  </a:gsLst>
                  <a:lin scaled="0"/>
                </a:gradFill>
                <a:effectLst>
                  <a:outerShdw blurRad="38100" dist="38100" dir="2700000" algn="tl">
                    <a:srgbClr val="000000">
                      <a:alpha val="43137"/>
                    </a:srgbClr>
                  </a:outerShdw>
                </a:effectLst>
                <a:latin typeface="Comic Sans MS" panose="030F0702030302020204" pitchFamily="66" charset="0"/>
              </a:rPr>
              <a:t>):</a:t>
            </a: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 a corrente que entra pelo gate do transistor é praticamente zero por causda do isolante.</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marL="1239520" lvl="1" indent="-267970" fontAlgn="auto">
              <a:spcBef>
                <a:spcPts val="1200"/>
              </a:spcBef>
              <a:buFont typeface="Arial" panose="020B0604020202020204" pitchFamily="34" charset="0"/>
              <a:buChar char="•"/>
            </a:pP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quando a espessura do isolante reduz muito essa corrente pode se tornar significativa</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marL="1239520" lvl="1" indent="-267970" fontAlgn="auto">
              <a:spcBef>
                <a:spcPts val="1200"/>
              </a:spcBef>
              <a:buFont typeface="Arial" panose="020B0604020202020204" pitchFamily="34" charset="0"/>
              <a:buChar char="•"/>
            </a:pP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para sinais AC, o gate do transistor é um capacitor</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indent="0" fontAlgn="auto">
              <a:lnSpc>
                <a:spcPct val="100000"/>
              </a:lnSpc>
              <a:spcBef>
                <a:spcPts val="1200"/>
              </a:spcBef>
            </a:pP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Corrente de Bulk (I</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B</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a:t>
            </a: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 os diodos Bulk/dreno e Bulk/source estão reversos. Assim esta corrente deve ser muito pequena</a:t>
            </a:r>
            <a:endParaRPr lang="pt-BR" sz="28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indent="0" fontAlgn="auto">
              <a:lnSpc>
                <a:spcPct val="100000"/>
              </a:lnSpc>
              <a:spcBef>
                <a:spcPts val="1200"/>
              </a:spcBef>
            </a:pP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Corrente de dreno (I</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DS</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a:t>
            </a: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 esta é a corrente mais importante do transistor. Praticamente toda a corrente que entra pelo dreno sai pelo source. Poucos portadores vão do canal para o bulk</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521335" y="456565"/>
            <a:ext cx="11149330" cy="573913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Correntes</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Correntes elétricas aparecem devido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971550" lvl="1" indent="-514350" algn="l" fontAlgn="auto">
              <a:spcAft>
                <a:spcPts val="1200"/>
              </a:spcAft>
              <a:buAutoNum type="arabicPeriod"/>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aos campos elétricos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971550" lvl="1" indent="-514350" algn="l" fontAlgn="auto">
              <a:spcAft>
                <a:spcPts val="1200"/>
              </a:spcAft>
              <a:buAutoNum type="arabicPeriod"/>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 difusão</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1. Corrente devido aos campos Elétricos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(corrente Arrasto ou de Deriva</a:t>
            </a:r>
            <a:r>
              <a:rPr lang="pt-BR" altLang="en-US" sz="3600" b="1" i="1" dirty="0" smtClean="0">
                <a:solidFill>
                  <a:schemeClr val="tx1"/>
                </a:solidFill>
                <a:latin typeface="Comic Sans MS" panose="030F0702030302020204" pitchFamily="66" charset="0"/>
                <a:cs typeface="Comic Sans MS" panose="030F0702030302020204" pitchFamily="66" charset="0"/>
                <a:sym typeface="+mn-ea"/>
              </a:rPr>
              <a:t>, drift</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A corrente de Arrasto tem uma componente devido as lacunas e outra componente devido aos eletrons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 de Texto 5"/>
          <p:cNvSpPr txBox="1"/>
          <p:nvPr/>
        </p:nvSpPr>
        <p:spPr>
          <a:xfrm>
            <a:off x="142875" y="346075"/>
            <a:ext cx="11906885" cy="70675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1.a densidade de Corrente de Arrasto </a:t>
            </a: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(lacunas)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400685" y="1174115"/>
            <a:ext cx="11149330" cy="645160"/>
          </a:xfrm>
          <a:prstGeom prst="rect">
            <a:avLst/>
          </a:prstGeom>
          <a:noFill/>
        </p:spPr>
        <p:txBody>
          <a:bodyPr wrap="square" rtlCol="0" anchor="t">
            <a:spAutoFit/>
          </a:bodyPr>
          <a:lstStyle/>
          <a:p>
            <a:pPr algn="l" fontAlgn="auto">
              <a:spcAft>
                <a:spcPts val="1200"/>
              </a:spcAft>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4146169" y="1342961"/>
                <a:ext cx="5009515" cy="83629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𝐴𝑃</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𝑞𝑝</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𝑝</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𝐸</m:t>
                          </m:r>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𝑞𝑝</m:t>
                      </m:r>
                      <m:sSub>
                        <m:sSubPr>
                          <m:ctrlPr>
                            <a:rPr lang="en-US" altLang="pt-BR" sz="4000" i="1">
                              <a:latin typeface="Cambria Math" panose="02040503050406030204" pitchFamily="18" charset="0"/>
                              <a:cs typeface="Cambria Math" panose="02040503050406030204" pitchFamily="18" charset="0"/>
                            </a:rPr>
                          </m:ctrlPr>
                        </m:sSubPr>
                        <m:e>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𝑣</m:t>
                              </m:r>
                            </m:e>
                          </m:acc>
                        </m:e>
                        <m:sub>
                          <m:r>
                            <a:rPr lang="en-US" altLang="pt-BR" sz="4000" i="1">
                              <a:latin typeface="Cambria Math" panose="02040503050406030204" pitchFamily="18" charset="0"/>
                              <a:cs typeface="Cambria Math" panose="02040503050406030204" pitchFamily="18" charset="0"/>
                            </a:rPr>
                            <m:t>𝑙𝑎𝑐</m:t>
                          </m:r>
                        </m:sub>
                      </m:sSub>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146169" y="1342961"/>
                <a:ext cx="5009515" cy="836295"/>
              </a:xfrm>
              <a:prstGeom prst="rect">
                <a:avLst/>
              </a:prstGeom>
              <a:blipFill rotWithShape="1">
                <a:blip r:embed="rId1"/>
                <a:stretch>
                  <a:fillRect l="-5" t="-68" r="-984" b="6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400685" y="2469515"/>
                <a:ext cx="11149330" cy="3431540"/>
              </a:xfrm>
              <a:prstGeom prst="rect">
                <a:avLst/>
              </a:prstGeom>
              <a:noFill/>
            </p:spPr>
            <p:txBody>
              <a:bodyPr wrap="square" rtlCol="0" anchor="t">
                <a:spAutoFit/>
              </a:bodyPr>
              <a:lstStyle/>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J</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P</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densidade de correntes de lacuna (vetor)</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q: 	carga do eletron</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Symbol" panose="05050102010706020507" charset="0"/>
                    <a:cs typeface="Symbol" panose="05050102010706020507" charset="0"/>
                    <a:sym typeface="+mn-ea"/>
                  </a:rPr>
                  <a:t>m</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P</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mobilidae das lacunas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p: 	densidade de lacunas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E: 	campo elétrico (vetor)</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14:m>
                  <m:oMath xmlns:m="http://schemas.openxmlformats.org/officeDocument/2006/math">
                    <m:sSub>
                      <m:sSubPr>
                        <m:ctrlPr>
                          <a:rPr lang="en-US" altLang="pt-BR" sz="3200" b="1" i="1">
                            <a:latin typeface="Cambria Math" panose="02040503050406030204" pitchFamily="18" charset="0"/>
                            <a:cs typeface="Cambria Math" panose="02040503050406030204" pitchFamily="18" charset="0"/>
                          </a:rPr>
                        </m:ctrlPr>
                      </m:sSubPr>
                      <m:e>
                        <m:acc>
                          <m:accPr>
                            <m:chr m:val="⃗"/>
                            <m:ctrlPr>
                              <a:rPr lang="en-US" altLang="pt-BR" sz="3200" b="1" i="1">
                                <a:latin typeface="Cambria Math" panose="02040503050406030204" pitchFamily="18" charset="0"/>
                                <a:cs typeface="Cambria Math" panose="02040503050406030204" pitchFamily="18" charset="0"/>
                              </a:rPr>
                            </m:ctrlPr>
                          </m:accPr>
                          <m:e>
                            <m:r>
                              <a:rPr lang="en-US" altLang="pt-BR" sz="3200" b="1" i="1">
                                <a:latin typeface="Cambria Math" panose="02040503050406030204" pitchFamily="18" charset="0"/>
                                <a:cs typeface="Cambria Math" panose="02040503050406030204" pitchFamily="18" charset="0"/>
                              </a:rPr>
                              <m:t>𝒗</m:t>
                            </m:r>
                          </m:e>
                        </m:acc>
                      </m:e>
                      <m:sub>
                        <m:r>
                          <a:rPr lang="en-US" altLang="pt-BR" sz="3200" b="1" i="1">
                            <a:latin typeface="Cambria Math" panose="02040503050406030204" pitchFamily="18" charset="0"/>
                            <a:cs typeface="Cambria Math" panose="02040503050406030204" pitchFamily="18" charset="0"/>
                          </a:rPr>
                          <m:t>𝒍𝒂𝒄</m:t>
                        </m:r>
                      </m:sub>
                    </m:sSub>
                  </m:oMath>
                </a14:m>
                <a:r>
                  <a:rPr lang="pt-BR" altLang="en-US" sz="3200" b="1" dirty="0" smtClean="0">
                    <a:solidFill>
                      <a:schemeClr val="tx1"/>
                    </a:solidFill>
                    <a:latin typeface="Comic Sans MS" panose="030F0702030302020204" pitchFamily="66" charset="0"/>
                    <a:cs typeface="Comic Sans MS" panose="030F0702030302020204" pitchFamily="66" charset="0"/>
                    <a:sym typeface="+mn-ea"/>
                  </a:rPr>
                  <a:t>: velocidade da lacuna </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00685" y="2469515"/>
                <a:ext cx="11149330" cy="343154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 de Texto 5"/>
          <p:cNvSpPr txBox="1"/>
          <p:nvPr/>
        </p:nvSpPr>
        <p:spPr>
          <a:xfrm>
            <a:off x="151765" y="342900"/>
            <a:ext cx="11888470" cy="70675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1.b densidade de Corrente de arrasto </a:t>
            </a: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(eletrons)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4126484" y="1127061"/>
                <a:ext cx="4819015" cy="76962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𝐴𝑛</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𝑞𝑛</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𝑛</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𝐸</m:t>
                          </m:r>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𝑞𝑛</m:t>
                      </m:r>
                      <m:sSub>
                        <m:sSubPr>
                          <m:ctrlPr>
                            <a:rPr lang="en-US" altLang="pt-BR" sz="4000" i="1">
                              <a:latin typeface="Cambria Math" panose="02040503050406030204" pitchFamily="18" charset="0"/>
                              <a:cs typeface="Cambria Math" panose="02040503050406030204" pitchFamily="18" charset="0"/>
                            </a:rPr>
                          </m:ctrlPr>
                        </m:sSubPr>
                        <m:e>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𝑣</m:t>
                              </m:r>
                            </m:e>
                          </m:acc>
                        </m:e>
                        <m:sub>
                          <m:r>
                            <a:rPr lang="en-US" altLang="pt-BR" sz="4000" i="1">
                              <a:latin typeface="Cambria Math" panose="02040503050406030204" pitchFamily="18" charset="0"/>
                              <a:cs typeface="Cambria Math" panose="02040503050406030204" pitchFamily="18" charset="0"/>
                            </a:rPr>
                            <m:t>𝑒𝑙</m:t>
                          </m:r>
                        </m:sub>
                      </m:sSub>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126484" y="1127061"/>
                <a:ext cx="4819015" cy="769620"/>
              </a:xfrm>
              <a:prstGeom prst="rect">
                <a:avLst/>
              </a:prstGeom>
              <a:blipFill rotWithShape="1">
                <a:blip r:embed="rId1"/>
                <a:stretch>
                  <a:fillRect l="-5" t="-74" r="-1023" b="7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21335" y="1974215"/>
                <a:ext cx="11149330" cy="3561715"/>
              </a:xfrm>
              <a:prstGeom prst="rect">
                <a:avLst/>
              </a:prstGeom>
              <a:noFill/>
            </p:spPr>
            <p:txBody>
              <a:bodyPr wrap="square" rtlCol="0" anchor="t">
                <a:spAutoFit/>
              </a:bodyPr>
              <a:lstStyle/>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J</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densidade de correntes de eletrons (vetor)</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Symbol" panose="05050102010706020507" charset="0"/>
                    <a:cs typeface="Symbol" panose="05050102010706020507" charset="0"/>
                    <a:sym typeface="+mn-ea"/>
                  </a:rPr>
                  <a:t>m</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mobilidae dos eletrons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 	densidade de eletrons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14:m>
                  <m:oMath xmlns:m="http://schemas.openxmlformats.org/officeDocument/2006/math">
                    <m:sSub>
                      <m:sSubPr>
                        <m:ctrlPr>
                          <a:rPr lang="en-US" altLang="pt-BR" sz="3200" b="1" i="1">
                            <a:latin typeface="Cambria Math" panose="02040503050406030204" pitchFamily="18" charset="0"/>
                            <a:cs typeface="Cambria Math" panose="02040503050406030204" pitchFamily="18" charset="0"/>
                          </a:rPr>
                        </m:ctrlPr>
                      </m:sSubPr>
                      <m:e>
                        <m:acc>
                          <m:accPr>
                            <m:chr m:val="⃗"/>
                            <m:ctrlPr>
                              <a:rPr lang="en-US" altLang="pt-BR" sz="3200" b="1" i="1">
                                <a:latin typeface="Cambria Math" panose="02040503050406030204" pitchFamily="18" charset="0"/>
                                <a:cs typeface="Cambria Math" panose="02040503050406030204" pitchFamily="18" charset="0"/>
                              </a:rPr>
                            </m:ctrlPr>
                          </m:accPr>
                          <m:e>
                            <m:r>
                              <a:rPr lang="en-US" altLang="pt-BR" sz="3200" b="1" i="1">
                                <a:latin typeface="Cambria Math" panose="02040503050406030204" pitchFamily="18" charset="0"/>
                                <a:cs typeface="Cambria Math" panose="02040503050406030204" pitchFamily="18" charset="0"/>
                              </a:rPr>
                              <m:t>𝒗</m:t>
                            </m:r>
                          </m:e>
                        </m:acc>
                      </m:e>
                      <m:sub>
                        <m:r>
                          <a:rPr lang="en-US" altLang="pt-BR" sz="3200" b="1" i="1">
                            <a:latin typeface="Cambria Math" panose="02040503050406030204" pitchFamily="18" charset="0"/>
                            <a:cs typeface="Cambria Math" panose="02040503050406030204" pitchFamily="18" charset="0"/>
                          </a:rPr>
                          <m:t>𝒆𝒍</m:t>
                        </m:r>
                      </m:sub>
                    </m:sSub>
                  </m:oMath>
                </a14:m>
                <a:r>
                  <a:rPr lang="pt-BR" altLang="en-US" sz="3200" b="1" dirty="0" smtClean="0">
                    <a:solidFill>
                      <a:schemeClr val="tx1"/>
                    </a:solidFill>
                    <a:latin typeface="Comic Sans MS" panose="030F0702030302020204" pitchFamily="66" charset="0"/>
                    <a:cs typeface="Comic Sans MS" panose="030F0702030302020204" pitchFamily="66" charset="0"/>
                    <a:sym typeface="+mn-ea"/>
                  </a:rPr>
                  <a:t>: velocidade do eletron</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3600" b="1" dirty="0" smtClean="0">
                    <a:solidFill>
                      <a:srgbClr val="C00000"/>
                    </a:solidFill>
                    <a:latin typeface="Symbol" panose="05050102010706020507" charset="0"/>
                    <a:cs typeface="Symbol" panose="05050102010706020507" charset="0"/>
                    <a:sym typeface="+mn-ea"/>
                  </a:rPr>
                  <a:t>m</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n </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 é 2 a 3 vezes maior que </a:t>
                </a:r>
                <a:r>
                  <a:rPr lang="pt-BR" altLang="en-US" sz="3600" b="1" dirty="0" smtClean="0">
                    <a:solidFill>
                      <a:srgbClr val="C00000"/>
                    </a:solidFill>
                    <a:latin typeface="Symbol" panose="05050102010706020507" charset="0"/>
                    <a:cs typeface="Symbol" panose="05050102010706020507" charset="0"/>
                    <a:sym typeface="+mn-ea"/>
                  </a:rPr>
                  <a:t>m</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P </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no Si</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algn="ctr" fontAlgn="auto">
                  <a:spcAft>
                    <a:spcPts val="600"/>
                  </a:spcAft>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Corrente total de arrasto</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21335" y="1974215"/>
                <a:ext cx="11149330" cy="356171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3179699" y="5413311"/>
                <a:ext cx="5765800" cy="83629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𝑎𝑟𝑟𝑎𝑠𝑡𝑜</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d>
                        <m:dPr>
                          <m:ctrlPr>
                            <a:rPr lang="en-US" altLang="pt-BR" sz="4000" i="1">
                              <a:latin typeface="Cambria Math" panose="02040503050406030204" pitchFamily="18" charset="0"/>
                              <a:cs typeface="Cambria Math" panose="02040503050406030204" pitchFamily="18" charset="0"/>
                            </a:rPr>
                          </m:ctrlPr>
                        </m:dPr>
                        <m:e>
                          <m:r>
                            <a:rPr lang="en-US" altLang="pt-BR" sz="4000" i="1">
                              <a:latin typeface="Cambria Math" panose="02040503050406030204" pitchFamily="18" charset="0"/>
                              <a:cs typeface="Cambria Math" panose="02040503050406030204" pitchFamily="18" charset="0"/>
                            </a:rPr>
                            <m:t>𝑛</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𝑛</m:t>
                              </m:r>
                            </m:sub>
                          </m:sSub>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𝑝</m:t>
                              </m:r>
                            </m:sub>
                          </m:sSub>
                        </m:e>
                      </m:d>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𝐸</m:t>
                          </m:r>
                        </m:e>
                      </m:acc>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179699" y="5413311"/>
                <a:ext cx="5765800" cy="836295"/>
              </a:xfrm>
              <a:prstGeom prst="rect">
                <a:avLst/>
              </a:prstGeom>
              <a:blipFill rotWithShape="1">
                <a:blip r:embed="rId3"/>
                <a:stretch>
                  <a:fillRect l="-4" t="-68" r="-855" b="68"/>
                </a:stretch>
              </a:blipFill>
            </p:spPr>
            <p:txBody>
              <a:bodyPr/>
              <a:lstStyle/>
              <a:p>
                <a:r>
                  <a:rPr lang="pt-BR" altLang="en-US">
                    <a:noFill/>
                  </a:rPr>
                  <a:t> </a:t>
                </a:r>
              </a:p>
            </p:txBody>
          </p:sp>
        </mc:Fallback>
      </mc:AlternateContent>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626745" y="489585"/>
            <a:ext cx="11149330" cy="370776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2. Correntes de Difusão</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Difusão: </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causada pela diferença de concentração dos eletrons e lacunas. Devido a velocidade térmica os portadores se movimentam e igualam as concentrações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2.a Lacunas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2159254" y="4116006"/>
                <a:ext cx="8236585" cy="13582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𝐷𝑃</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𝑝</m:t>
                      </m:r>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𝑥</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𝑦</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𝑧</m:t>
                          </m:r>
                        </m:den>
                      </m:f>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159254" y="4116006"/>
                <a:ext cx="8236585" cy="1358265"/>
              </a:xfrm>
              <a:prstGeom prst="rect">
                <a:avLst/>
              </a:prstGeom>
              <a:blipFill rotWithShape="1">
                <a:blip r:embed="rId1"/>
                <a:stretch>
                  <a:fillRect l="-3" t="-42" r="-598" b="42"/>
                </a:stretch>
              </a:blipFill>
            </p:spPr>
            <p:txBody>
              <a:bodyPr/>
              <a:lstStyle/>
              <a:p>
                <a:r>
                  <a:rPr lang="pt-BR" altLang="en-US">
                    <a:noFill/>
                  </a:rPr>
                  <a:t> </a:t>
                </a:r>
              </a:p>
            </p:txBody>
          </p:sp>
        </mc:Fallback>
      </mc:AlternateContent>
      <p:sp>
        <p:nvSpPr>
          <p:cNvPr id="7" name="Caixa de Texto 6"/>
          <p:cNvSpPr txBox="1"/>
          <p:nvPr/>
        </p:nvSpPr>
        <p:spPr>
          <a:xfrm>
            <a:off x="626745" y="5474335"/>
            <a:ext cx="11149330" cy="583565"/>
          </a:xfrm>
          <a:prstGeom prst="rect">
            <a:avLst/>
          </a:prstGeom>
          <a:noFill/>
        </p:spPr>
        <p:txBody>
          <a:bodyPr wrap="square" rtlCol="0" anchor="t">
            <a:spAutoFit/>
          </a:bodyPr>
          <a:lstStyle/>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P</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constante de difusão das lacunas </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657225" y="463550"/>
            <a:ext cx="11149330" cy="1414780"/>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2. Correntes de Difusão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2.b Eletrons: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1908429" y="2029396"/>
                <a:ext cx="7581265" cy="135763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𝐷𝑛</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𝑛</m:t>
                      </m:r>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𝑛</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𝑥</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𝑛</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𝑦</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𝑛</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𝑧</m:t>
                          </m:r>
                        </m:den>
                      </m:f>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908429" y="2029396"/>
                <a:ext cx="7581265" cy="1357630"/>
              </a:xfrm>
              <a:prstGeom prst="rect">
                <a:avLst/>
              </a:prstGeom>
              <a:blipFill rotWithShape="1">
                <a:blip r:embed="rId1"/>
                <a:stretch>
                  <a:fillRect l="-3" t="-42" r="-650" b="42"/>
                </a:stretch>
              </a:blipFill>
            </p:spPr>
            <p:txBody>
              <a:bodyPr/>
              <a:lstStyle/>
              <a:p>
                <a:r>
                  <a:rPr lang="pt-BR" altLang="en-US">
                    <a:noFill/>
                  </a:rPr>
                  <a:t> </a:t>
                </a:r>
              </a:p>
            </p:txBody>
          </p:sp>
        </mc:Fallback>
      </mc:AlternateContent>
      <p:sp>
        <p:nvSpPr>
          <p:cNvPr id="7" name="Caixa de Texto 6"/>
          <p:cNvSpPr txBox="1"/>
          <p:nvPr/>
        </p:nvSpPr>
        <p:spPr>
          <a:xfrm>
            <a:off x="657225" y="3509645"/>
            <a:ext cx="11149330" cy="1214755"/>
          </a:xfrm>
          <a:prstGeom prst="rect">
            <a:avLst/>
          </a:prstGeom>
          <a:noFill/>
        </p:spPr>
        <p:txBody>
          <a:bodyPr wrap="square" rtlCol="0" anchor="t">
            <a:spAutoFit/>
          </a:bodyPr>
          <a:lstStyle/>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constante de difusão dos eletrons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total de difusão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1733804" y="4887531"/>
                <a:ext cx="7636510" cy="84074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𝑑𝑖𝑓𝑢𝑠𝑎𝑜</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𝑛</m:t>
                      </m:r>
                      <m:r>
                        <a:rPr lang="en-US" altLang="pt-BR" sz="4000" i="1">
                          <a:latin typeface="Cambria Math" panose="02040503050406030204" pitchFamily="18" charset="0"/>
                          <a:cs typeface="Cambria Math" panose="02040503050406030204" pitchFamily="18" charset="0"/>
                        </a:rPr>
                        <m:t>−</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𝑝</m:t>
                      </m:r>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733804" y="4887531"/>
                <a:ext cx="7636510" cy="840740"/>
              </a:xfrm>
              <a:prstGeom prst="rect">
                <a:avLst/>
              </a:prstGeom>
              <a:blipFill rotWithShape="1">
                <a:blip r:embed="rId2"/>
                <a:stretch>
                  <a:fillRect l="-3" t="-68" r="3" b="68"/>
                </a:stretch>
              </a:blipFill>
            </p:spPr>
            <p:txBody>
              <a:bodyPr/>
              <a:lstStyle/>
              <a:p>
                <a:r>
                  <a:rPr lang="pt-BR" altLang="en-US">
                    <a:noFill/>
                  </a:rPr>
                  <a:t> </a:t>
                </a:r>
              </a:p>
            </p:txBody>
          </p:sp>
        </mc:Fallback>
      </mc:AlternateContent>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325120" y="3237230"/>
            <a:ext cx="11149330" cy="2953385"/>
          </a:xfrm>
          <a:prstGeom prst="rect">
            <a:avLst/>
          </a:prstGeom>
          <a:noFill/>
        </p:spPr>
        <p:txBody>
          <a:bodyPr wrap="square" rtlCol="0" anchor="t">
            <a:spAutoFit/>
          </a:bodyPr>
          <a:lstStyle/>
          <a:p>
            <a:pPr marL="714375" indent="-714375"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depende da velocidade térmica dos portadores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744855" indent="-744855" algn="l" fontAlgn="auto">
              <a:spcAft>
                <a:spcPts val="600"/>
              </a:spcAft>
            </a:pPr>
            <a:r>
              <a:rPr lang="pt-BR" altLang="en-US" sz="3600" b="1" dirty="0" smtClean="0">
                <a:solidFill>
                  <a:schemeClr val="tx1"/>
                </a:solidFill>
                <a:latin typeface="Symbol" panose="05050102010706020507" charset="0"/>
                <a:cs typeface="Symbol" panose="05050102010706020507" charset="0"/>
                <a:sym typeface="+mn-ea"/>
              </a:rPr>
              <a:t>m</a:t>
            </a:r>
            <a:r>
              <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rPr>
              <a:t>n</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 mobilidade dos eletrons depende do intervalo entre colisões dos eletrons com a rede, que, por sua vez, depende da velocidade témica</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marL="571500" indent="-571500" algn="l" fontAlgn="auto">
              <a:spcAft>
                <a:spcPts val="600"/>
              </a:spcAft>
              <a:buFont typeface="Arial" panose="020B0604020202020204" pitchFamily="34" charset="0"/>
              <a:buChar char="•"/>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velocidade térmica: depende de kT/q</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3681984" y="1490916"/>
                <a:ext cx="4928870" cy="1420495"/>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4000" i="1">
                              <a:latin typeface="Cambria Math" panose="02040503050406030204" pitchFamily="18" charset="0"/>
                              <a:cs typeface="Cambria Math" panose="02040503050406030204" pitchFamily="18" charset="0"/>
                            </a:rPr>
                          </m:ctrlPr>
                        </m:fPr>
                        <m:num>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num>
                        <m:den>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𝑛</m:t>
                              </m:r>
                            </m:sub>
                          </m:sSub>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num>
                        <m:den>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𝑝</m:t>
                              </m:r>
                            </m:sub>
                          </m:sSub>
                        </m:den>
                      </m:f>
                      <m:r>
                        <a:rPr lang="en-US" altLang="pt-BR" sz="4000" i="1">
                          <a:latin typeface="Cambria Math" panose="02040503050406030204" pitchFamily="18" charset="0"/>
                          <a:cs typeface="Cambria Math" panose="02040503050406030204" pitchFamily="18" charset="0"/>
                        </a:rPr>
                        <m:t>=</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𝑈</m:t>
                          </m:r>
                        </m:e>
                        <m:sub>
                          <m:r>
                            <a:rPr lang="en-US" altLang="pt-BR" sz="4000" i="1">
                              <a:latin typeface="Cambria Math" panose="02040503050406030204" pitchFamily="18" charset="0"/>
                              <a:cs typeface="Cambria Math" panose="02040503050406030204" pitchFamily="18" charset="0"/>
                            </a:rPr>
                            <m:t>𝑇</m:t>
                          </m:r>
                        </m:sub>
                      </m:sSub>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𝑘𝑇</m:t>
                          </m:r>
                        </m:num>
                        <m:den>
                          <m:r>
                            <a:rPr lang="en-US" altLang="pt-BR" sz="4000" i="1">
                              <a:latin typeface="Cambria Math" panose="02040503050406030204" pitchFamily="18" charset="0"/>
                              <a:cs typeface="Cambria Math" panose="02040503050406030204" pitchFamily="18" charset="0"/>
                            </a:rPr>
                            <m:t>𝑞</m:t>
                          </m:r>
                        </m:den>
                      </m:f>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681984" y="1490916"/>
                <a:ext cx="4928870" cy="1420495"/>
              </a:xfrm>
              <a:prstGeom prst="rect">
                <a:avLst/>
              </a:prstGeom>
              <a:blipFill rotWithShape="1">
                <a:blip r:embed="rId1"/>
                <a:stretch>
                  <a:fillRect l="-392" t="-1381" r="-381" b="-1301"/>
                </a:stretch>
              </a:blipFill>
              <a:ln w="38100">
                <a:solidFill>
                  <a:srgbClr val="FFFF00"/>
                </a:solidFill>
              </a:ln>
            </p:spPr>
            <p:txBody>
              <a:bodyPr/>
              <a:lstStyle/>
              <a:p>
                <a:r>
                  <a:rPr lang="pt-BR" altLang="en-US">
                    <a:noFill/>
                  </a:rPr>
                  <a:t> </a:t>
                </a:r>
              </a:p>
            </p:txBody>
          </p:sp>
        </mc:Fallback>
      </mc:AlternateContent>
      <p:sp>
        <p:nvSpPr>
          <p:cNvPr id="6" name="Caixa de Texto 5"/>
          <p:cNvSpPr txBox="1"/>
          <p:nvPr/>
        </p:nvSpPr>
        <p:spPr>
          <a:xfrm>
            <a:off x="793115" y="459105"/>
            <a:ext cx="11149330" cy="706755"/>
          </a:xfrm>
          <a:prstGeom prst="rect">
            <a:avLst/>
          </a:prstGeom>
          <a:noFill/>
        </p:spPr>
        <p:txBody>
          <a:bodyPr wrap="square" rtlCol="0" anchor="t">
            <a:spAutoFit/>
          </a:bodyPr>
          <a:lstStyle/>
          <a:p>
            <a:pPr algn="ctr" fontAlgn="auto">
              <a:spcAft>
                <a:spcPts val="600"/>
              </a:spcAft>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Relação de Einstein</a:t>
            </a:r>
            <a:endParaRPr lang="pt-BR" altLang="en-US" sz="40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974090" y="534670"/>
            <a:ext cx="9685655" cy="645160"/>
          </a:xfrm>
          <a:prstGeom prst="rect">
            <a:avLst/>
          </a:prstGeom>
          <a:noFill/>
        </p:spPr>
        <p:txBody>
          <a:bodyPr wrap="square" rtlCol="0" anchor="t">
            <a:spAutoFit/>
          </a:bodyPr>
          <a:lstStyle/>
          <a:p>
            <a:pPr marL="714375" indent="-714375" algn="ctr" fontAlgn="auto">
              <a:spcAft>
                <a:spcPts val="6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difusão: uma dimensão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91" name="Grupo 90"/>
          <p:cNvGrpSpPr/>
          <p:nvPr/>
        </p:nvGrpSpPr>
        <p:grpSpPr>
          <a:xfrm>
            <a:off x="376589" y="3017569"/>
            <a:ext cx="4913740" cy="3239094"/>
            <a:chOff x="3511" y="3364"/>
            <a:chExt cx="7738" cy="5101"/>
          </a:xfrm>
        </p:grpSpPr>
        <p:cxnSp>
          <p:nvCxnSpPr>
            <p:cNvPr id="65" name="Conector de Seta Reta 64"/>
            <p:cNvCxnSpPr/>
            <p:nvPr/>
          </p:nvCxnSpPr>
          <p:spPr>
            <a:xfrm>
              <a:off x="4676" y="3364"/>
              <a:ext cx="0" cy="489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66" name="Conector de Seta Reta 65"/>
            <p:cNvCxnSpPr/>
            <p:nvPr/>
          </p:nvCxnSpPr>
          <p:spPr>
            <a:xfrm flipV="1">
              <a:off x="3511" y="7832"/>
              <a:ext cx="7485" cy="2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CaixaDeTexto 5"/>
            <p:cNvSpPr txBox="1"/>
            <p:nvPr/>
          </p:nvSpPr>
          <p:spPr>
            <a:xfrm>
              <a:off x="10347" y="7740"/>
              <a:ext cx="902" cy="725"/>
            </a:xfrm>
            <a:prstGeom prst="rect">
              <a:avLst/>
            </a:prstGeom>
            <a:noFill/>
          </p:spPr>
          <p:txBody>
            <a:bodyPr wrap="square" rtlCol="0">
              <a:spAutoFit/>
            </a:bodyPr>
            <a:lstStyle/>
            <a:p>
              <a:r>
                <a:rPr lang="pt-BR" sz="2400" dirty="0">
                  <a:latin typeface="Comic Sans MS" panose="030F0702030302020204" pitchFamily="66" charset="0"/>
                </a:rPr>
                <a:t>x</a:t>
              </a:r>
              <a:endParaRPr lang="pt-BR" sz="2400" dirty="0">
                <a:latin typeface="Comic Sans MS" panose="030F0702030302020204" pitchFamily="66" charset="0"/>
              </a:endParaRPr>
            </a:p>
          </p:txBody>
        </p:sp>
        <p:sp>
          <p:nvSpPr>
            <p:cNvPr id="68" name="CaixaDeTexto 6"/>
            <p:cNvSpPr txBox="1"/>
            <p:nvPr/>
          </p:nvSpPr>
          <p:spPr>
            <a:xfrm>
              <a:off x="4111" y="3561"/>
              <a:ext cx="1308" cy="725"/>
            </a:xfrm>
            <a:prstGeom prst="rect">
              <a:avLst/>
            </a:prstGeom>
            <a:noFill/>
          </p:spPr>
          <p:txBody>
            <a:bodyPr wrap="square" rtlCol="0">
              <a:spAutoFit/>
            </a:bodyPr>
            <a:lstStyle/>
            <a:p>
              <a:r>
                <a:rPr lang="pt-BR" sz="2400" dirty="0">
                  <a:latin typeface="Comic Sans MS" panose="030F0702030302020204" pitchFamily="66" charset="0"/>
                </a:rPr>
                <a:t>P</a:t>
              </a:r>
              <a:endParaRPr lang="pt-BR" sz="2400" dirty="0">
                <a:latin typeface="Comic Sans MS" panose="030F0702030302020204" pitchFamily="66" charset="0"/>
              </a:endParaRPr>
            </a:p>
          </p:txBody>
        </p:sp>
        <p:sp>
          <p:nvSpPr>
            <p:cNvPr id="78" name="CaixaDeTexto 19"/>
            <p:cNvSpPr txBox="1"/>
            <p:nvPr/>
          </p:nvSpPr>
          <p:spPr>
            <a:xfrm>
              <a:off x="10022" y="4141"/>
              <a:ext cx="475" cy="580"/>
            </a:xfrm>
            <a:prstGeom prst="rect">
              <a:avLst/>
            </a:prstGeom>
            <a:solidFill>
              <a:schemeClr val="bg1"/>
            </a:solidFill>
          </p:spPr>
          <p:txBody>
            <a:bodyPr wrap="none" rtlCol="0">
              <a:spAutoFit/>
            </a:bodyPr>
            <a:lstStyle/>
            <a:p>
              <a:r>
                <a:rPr lang="pt-BR" dirty="0">
                  <a:latin typeface="Comic Sans MS" panose="030F0702030302020204" pitchFamily="66" charset="0"/>
                </a:rPr>
                <a:t>P</a:t>
              </a:r>
              <a:endParaRPr lang="pt-BR" dirty="0">
                <a:latin typeface="Comic Sans MS" panose="030F0702030302020204" pitchFamily="66" charset="0"/>
              </a:endParaRPr>
            </a:p>
          </p:txBody>
        </p:sp>
        <p:cxnSp>
          <p:nvCxnSpPr>
            <p:cNvPr id="82" name="Conector Reto 81"/>
            <p:cNvCxnSpPr/>
            <p:nvPr/>
          </p:nvCxnSpPr>
          <p:spPr>
            <a:xfrm flipV="1">
              <a:off x="4836" y="4362"/>
              <a:ext cx="5186" cy="3114"/>
            </a:xfrm>
            <a:prstGeom prst="line">
              <a:avLst/>
            </a:prstGeom>
            <a:ln w="38100">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cxnSp>
        <p:nvCxnSpPr>
          <p:cNvPr id="4" name="Conector de Seta Reta 3"/>
          <p:cNvCxnSpPr/>
          <p:nvPr/>
        </p:nvCxnSpPr>
        <p:spPr>
          <a:xfrm flipH="1">
            <a:off x="2760345" y="4255135"/>
            <a:ext cx="1840865" cy="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 name="Caixa de Texto 4"/>
          <p:cNvSpPr txBox="1"/>
          <p:nvPr/>
        </p:nvSpPr>
        <p:spPr>
          <a:xfrm>
            <a:off x="1661795" y="3280410"/>
            <a:ext cx="2715260" cy="829945"/>
          </a:xfrm>
          <a:prstGeom prst="rect">
            <a:avLst/>
          </a:prstGeom>
          <a:noFill/>
        </p:spPr>
        <p:txBody>
          <a:bodyPr wrap="square" rtlCol="0">
            <a:spAutoFit/>
          </a:bodyPr>
          <a:lstStyle/>
          <a:p>
            <a:pPr algn="ctr"/>
            <a:r>
              <a:rPr lang="pt-BR" altLang="en-US" sz="2400"/>
              <a:t>movimento das lacunas (+)</a:t>
            </a:r>
            <a:endParaRPr lang="pt-BR" altLang="en-US" sz="2400"/>
          </a:p>
        </p:txBody>
      </p:sp>
      <p:sp>
        <p:nvSpPr>
          <p:cNvPr id="6" name="Seta para a esquerda 5"/>
          <p:cNvSpPr/>
          <p:nvPr/>
        </p:nvSpPr>
        <p:spPr>
          <a:xfrm>
            <a:off x="2760345" y="4767580"/>
            <a:ext cx="1720215" cy="316865"/>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Caixa de Texto 7"/>
          <p:cNvSpPr txBox="1"/>
          <p:nvPr/>
        </p:nvSpPr>
        <p:spPr>
          <a:xfrm>
            <a:off x="3369310" y="4307205"/>
            <a:ext cx="919480" cy="583565"/>
          </a:xfrm>
          <a:prstGeom prst="rect">
            <a:avLst/>
          </a:prstGeom>
          <a:noFill/>
        </p:spPr>
        <p:txBody>
          <a:bodyPr wrap="square" rtlCol="0">
            <a:spAutoFit/>
          </a:bodyPr>
          <a:lstStyle/>
          <a:p>
            <a:pPr algn="ctr"/>
            <a:r>
              <a:rPr lang="pt-BR" altLang="en-US" sz="3200"/>
              <a:t>J</a:t>
            </a:r>
            <a:r>
              <a:rPr lang="pt-BR" altLang="en-US" sz="3200" baseline="-25000"/>
              <a:t>DP </a:t>
            </a:r>
            <a:r>
              <a:rPr lang="pt-BR" altLang="en-US" sz="3200"/>
              <a:t>(-)</a:t>
            </a:r>
            <a:endParaRPr lang="pt-BR" altLang="en-US" sz="3200"/>
          </a:p>
        </p:txBody>
      </p:sp>
      <p:grpSp>
        <p:nvGrpSpPr>
          <p:cNvPr id="9" name="Grupo 8"/>
          <p:cNvGrpSpPr/>
          <p:nvPr/>
        </p:nvGrpSpPr>
        <p:grpSpPr>
          <a:xfrm>
            <a:off x="6757069" y="3056304"/>
            <a:ext cx="4913740" cy="3239094"/>
            <a:chOff x="3511" y="3364"/>
            <a:chExt cx="7738" cy="5101"/>
          </a:xfrm>
        </p:grpSpPr>
        <p:cxnSp>
          <p:nvCxnSpPr>
            <p:cNvPr id="10" name="Conector de Seta Reta 9"/>
            <p:cNvCxnSpPr/>
            <p:nvPr/>
          </p:nvCxnSpPr>
          <p:spPr>
            <a:xfrm>
              <a:off x="4676" y="3364"/>
              <a:ext cx="0" cy="489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flipV="1">
              <a:off x="3511" y="7832"/>
              <a:ext cx="7485" cy="2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CaixaDeTexto 5"/>
            <p:cNvSpPr txBox="1"/>
            <p:nvPr/>
          </p:nvSpPr>
          <p:spPr>
            <a:xfrm>
              <a:off x="10347" y="7740"/>
              <a:ext cx="902" cy="725"/>
            </a:xfrm>
            <a:prstGeom prst="rect">
              <a:avLst/>
            </a:prstGeom>
            <a:noFill/>
          </p:spPr>
          <p:txBody>
            <a:bodyPr wrap="square" rtlCol="0">
              <a:spAutoFit/>
            </a:bodyPr>
            <a:lstStyle/>
            <a:p>
              <a:r>
                <a:rPr lang="pt-BR" sz="2400" dirty="0">
                  <a:latin typeface="Comic Sans MS" panose="030F0702030302020204" pitchFamily="66" charset="0"/>
                </a:rPr>
                <a:t>x</a:t>
              </a:r>
              <a:endParaRPr lang="pt-BR" sz="2400" dirty="0">
                <a:latin typeface="Comic Sans MS" panose="030F0702030302020204" pitchFamily="66" charset="0"/>
              </a:endParaRPr>
            </a:p>
          </p:txBody>
        </p:sp>
        <p:sp>
          <p:nvSpPr>
            <p:cNvPr id="13" name="CaixaDeTexto 6"/>
            <p:cNvSpPr txBox="1"/>
            <p:nvPr/>
          </p:nvSpPr>
          <p:spPr>
            <a:xfrm>
              <a:off x="4111" y="3561"/>
              <a:ext cx="1308" cy="725"/>
            </a:xfrm>
            <a:prstGeom prst="rect">
              <a:avLst/>
            </a:prstGeom>
            <a:noFill/>
          </p:spPr>
          <p:txBody>
            <a:bodyPr wrap="square" rtlCol="0">
              <a:spAutoFit/>
            </a:bodyPr>
            <a:lstStyle/>
            <a:p>
              <a:r>
                <a:rPr lang="pt-BR" sz="2400" dirty="0">
                  <a:latin typeface="Comic Sans MS" panose="030F0702030302020204" pitchFamily="66" charset="0"/>
                </a:rPr>
                <a:t>n</a:t>
              </a:r>
              <a:endParaRPr lang="pt-BR" sz="2400" dirty="0">
                <a:latin typeface="Comic Sans MS" panose="030F0702030302020204" pitchFamily="66" charset="0"/>
              </a:endParaRPr>
            </a:p>
          </p:txBody>
        </p:sp>
        <p:sp>
          <p:nvSpPr>
            <p:cNvPr id="14" name="CaixaDeTexto 19"/>
            <p:cNvSpPr txBox="1"/>
            <p:nvPr/>
          </p:nvSpPr>
          <p:spPr>
            <a:xfrm>
              <a:off x="10022" y="4141"/>
              <a:ext cx="476" cy="580"/>
            </a:xfrm>
            <a:prstGeom prst="rect">
              <a:avLst/>
            </a:prstGeom>
            <a:solidFill>
              <a:schemeClr val="bg1"/>
            </a:solidFill>
          </p:spPr>
          <p:txBody>
            <a:bodyPr wrap="none" rtlCol="0">
              <a:spAutoFit/>
            </a:bodyPr>
            <a:lstStyle/>
            <a:p>
              <a:r>
                <a:rPr lang="pt-BR" dirty="0">
                  <a:latin typeface="Comic Sans MS" panose="030F0702030302020204" pitchFamily="66" charset="0"/>
                </a:rPr>
                <a:t>n</a:t>
              </a:r>
              <a:endParaRPr lang="pt-BR" dirty="0">
                <a:latin typeface="Comic Sans MS" panose="030F0702030302020204" pitchFamily="66" charset="0"/>
              </a:endParaRPr>
            </a:p>
          </p:txBody>
        </p:sp>
        <p:cxnSp>
          <p:nvCxnSpPr>
            <p:cNvPr id="15" name="Conector Reto 14"/>
            <p:cNvCxnSpPr/>
            <p:nvPr/>
          </p:nvCxnSpPr>
          <p:spPr>
            <a:xfrm flipV="1">
              <a:off x="4836" y="4362"/>
              <a:ext cx="5186" cy="3114"/>
            </a:xfrm>
            <a:prstGeom prst="line">
              <a:avLst/>
            </a:prstGeom>
            <a:ln w="38100">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cxnSp>
        <p:nvCxnSpPr>
          <p:cNvPr id="16" name="Conector de Seta Reta 15"/>
          <p:cNvCxnSpPr/>
          <p:nvPr/>
        </p:nvCxnSpPr>
        <p:spPr>
          <a:xfrm flipH="1">
            <a:off x="9140825" y="4293870"/>
            <a:ext cx="1840865" cy="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 name="Caixa de Texto 16"/>
          <p:cNvSpPr txBox="1"/>
          <p:nvPr/>
        </p:nvSpPr>
        <p:spPr>
          <a:xfrm>
            <a:off x="8042275" y="3319145"/>
            <a:ext cx="2715260" cy="829945"/>
          </a:xfrm>
          <a:prstGeom prst="rect">
            <a:avLst/>
          </a:prstGeom>
          <a:noFill/>
        </p:spPr>
        <p:txBody>
          <a:bodyPr wrap="square" rtlCol="0">
            <a:spAutoFit/>
          </a:bodyPr>
          <a:lstStyle/>
          <a:p>
            <a:pPr algn="ctr"/>
            <a:r>
              <a:rPr lang="pt-BR" altLang="en-US" sz="2400"/>
              <a:t>movimento dos eletrons (-)</a:t>
            </a:r>
            <a:endParaRPr lang="pt-BR" altLang="en-US" sz="2400"/>
          </a:p>
        </p:txBody>
      </p:sp>
      <p:sp>
        <p:nvSpPr>
          <p:cNvPr id="18" name="Seta para a esquerda 17"/>
          <p:cNvSpPr/>
          <p:nvPr/>
        </p:nvSpPr>
        <p:spPr>
          <a:xfrm flipH="1">
            <a:off x="9329420" y="4857750"/>
            <a:ext cx="1720215" cy="316865"/>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 de Texto 18"/>
          <p:cNvSpPr txBox="1"/>
          <p:nvPr/>
        </p:nvSpPr>
        <p:spPr>
          <a:xfrm>
            <a:off x="9718675" y="4384040"/>
            <a:ext cx="1136650" cy="583565"/>
          </a:xfrm>
          <a:prstGeom prst="rect">
            <a:avLst/>
          </a:prstGeom>
          <a:noFill/>
        </p:spPr>
        <p:txBody>
          <a:bodyPr wrap="square" rtlCol="0">
            <a:spAutoFit/>
          </a:bodyPr>
          <a:lstStyle/>
          <a:p>
            <a:pPr algn="ctr"/>
            <a:r>
              <a:rPr lang="pt-BR" altLang="en-US" sz="3200"/>
              <a:t>J</a:t>
            </a:r>
            <a:r>
              <a:rPr lang="pt-BR" altLang="en-US" sz="3200" baseline="-25000"/>
              <a:t>Dn</a:t>
            </a:r>
            <a:r>
              <a:rPr lang="pt-BR" altLang="en-US" sz="3200"/>
              <a:t> (+)</a:t>
            </a:r>
            <a:endParaRPr lang="pt-BR" altLang="en-US" sz="3200"/>
          </a:p>
        </p:txBody>
      </p:sp>
      <mc:AlternateContent xmlns:mc="http://schemas.openxmlformats.org/markup-compatibility/2006">
        <mc:Choice xmlns:a14="http://schemas.microsoft.com/office/drawing/2010/main" Requires="a14">
          <p:sp>
            <p:nvSpPr>
              <p:cNvPr id="20" name="Caixa de Texto 19"/>
              <p:cNvSpPr txBox="1"/>
              <p:nvPr/>
            </p:nvSpPr>
            <p:spPr>
              <a:xfrm>
                <a:off x="1393444" y="4387151"/>
                <a:ext cx="1090295" cy="78740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𝑝</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m:t>
                          </m:r>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ea typeface="MS Mincho" charset="0"/>
                          <a:cs typeface="Cambria Math" panose="02040503050406030204" pitchFamily="18" charset="0"/>
                        </a:rPr>
                        <m:t>0</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1393444" y="4387151"/>
                <a:ext cx="1090295" cy="787400"/>
              </a:xfrm>
              <a:prstGeom prst="rect">
                <a:avLst/>
              </a:prstGeom>
              <a:blipFill rotWithShape="1">
                <a:blip r:embed="rId1"/>
                <a:stretch>
                  <a:fillRect l="-23" t="-73" r="23" b="7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0"/>
              <p:cNvSpPr txBox="1"/>
              <p:nvPr/>
            </p:nvSpPr>
            <p:spPr>
              <a:xfrm>
                <a:off x="7613269" y="4517326"/>
                <a:ext cx="1094740" cy="78740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𝑛</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m:t>
                          </m:r>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ea typeface="MS Mincho" charset="0"/>
                          <a:cs typeface="Cambria Math" panose="02040503050406030204" pitchFamily="18" charset="0"/>
                        </a:rPr>
                        <m:t>0</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7613269" y="4517326"/>
                <a:ext cx="1094740" cy="787400"/>
              </a:xfrm>
              <a:prstGeom prst="rect">
                <a:avLst/>
              </a:prstGeom>
              <a:blipFill rotWithShape="1">
                <a:blip r:embed="rId2"/>
                <a:stretch>
                  <a:fillRect l="-23" t="-73" r="23" b="7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21"/>
              <p:cNvSpPr txBox="1"/>
              <p:nvPr/>
            </p:nvSpPr>
            <p:spPr>
              <a:xfrm>
                <a:off x="7598664" y="1335976"/>
                <a:ext cx="3147060" cy="113538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3600" i="1">
                              <a:latin typeface="Cambria Math" panose="02040503050406030204" pitchFamily="18" charset="0"/>
                              <a:cs typeface="Cambria Math" panose="02040503050406030204" pitchFamily="18" charset="0"/>
                            </a:rPr>
                          </m:ctrlPr>
                        </m:accPr>
                        <m:e>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𝐽</m:t>
                              </m:r>
                            </m:e>
                            <m:sub>
                              <m:r>
                                <a:rPr lang="en-US" altLang="pt-BR" sz="3600" i="1">
                                  <a:latin typeface="Cambria Math" panose="02040503050406030204" pitchFamily="18" charset="0"/>
                                  <a:cs typeface="Cambria Math" panose="02040503050406030204" pitchFamily="18" charset="0"/>
                                </a:rPr>
                                <m:t>𝐷𝑛</m:t>
                              </m:r>
                            </m:sub>
                          </m:sSub>
                        </m:e>
                      </m:acc>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𝑞</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𝐷</m:t>
                          </m:r>
                        </m:e>
                        <m:sub>
                          <m:r>
                            <a:rPr lang="en-US" altLang="pt-BR" sz="3600" i="1">
                              <a:latin typeface="Cambria Math" panose="02040503050406030204" pitchFamily="18" charset="0"/>
                              <a:cs typeface="Cambria Math" panose="02040503050406030204" pitchFamily="18" charset="0"/>
                            </a:rPr>
                            <m:t>𝑛</m:t>
                          </m:r>
                        </m:sub>
                      </m:sSub>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𝑛</m:t>
                          </m:r>
                        </m:num>
                        <m:den>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𝑥</m:t>
                          </m:r>
                        </m:den>
                      </m:f>
                      <m:r>
                        <a:rPr lang="en-US" altLang="pt-BR" sz="36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7598664" y="1335976"/>
                <a:ext cx="3147060" cy="1135380"/>
              </a:xfrm>
              <a:prstGeom prst="rect">
                <a:avLst/>
              </a:prstGeom>
              <a:blipFill rotWithShape="1">
                <a:blip r:embed="rId3"/>
                <a:stretch>
                  <a:fillRect l="-8" t="-50" r="8" b="5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1296924" y="1335976"/>
                <a:ext cx="3285490" cy="113538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3600" i="1">
                              <a:latin typeface="Cambria Math" panose="02040503050406030204" pitchFamily="18" charset="0"/>
                              <a:cs typeface="Cambria Math" panose="02040503050406030204" pitchFamily="18" charset="0"/>
                            </a:rPr>
                          </m:ctrlPr>
                        </m:accPr>
                        <m:e>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𝐽</m:t>
                              </m:r>
                            </m:e>
                            <m:sub>
                              <m:r>
                                <a:rPr lang="en-US" altLang="pt-BR" sz="3600" i="1">
                                  <a:latin typeface="Cambria Math" panose="02040503050406030204" pitchFamily="18" charset="0"/>
                                  <a:cs typeface="Cambria Math" panose="02040503050406030204" pitchFamily="18" charset="0"/>
                                </a:rPr>
                                <m:t>𝐷𝑝</m:t>
                              </m:r>
                            </m:sub>
                          </m:sSub>
                        </m:e>
                      </m:acc>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𝑞</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𝐷</m:t>
                          </m:r>
                        </m:e>
                        <m:sub>
                          <m:r>
                            <a:rPr lang="en-US" altLang="pt-BR" sz="3600" i="1">
                              <a:latin typeface="Cambria Math" panose="02040503050406030204" pitchFamily="18" charset="0"/>
                              <a:cs typeface="Cambria Math" panose="02040503050406030204" pitchFamily="18" charset="0"/>
                            </a:rPr>
                            <m:t>𝑝</m:t>
                          </m:r>
                        </m:sub>
                      </m:sSub>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𝑝</m:t>
                          </m:r>
                        </m:num>
                        <m:den>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𝑥</m:t>
                          </m:r>
                        </m:den>
                      </m:f>
                      <m:r>
                        <a:rPr lang="en-US" altLang="pt-BR" sz="36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1296924" y="1335976"/>
                <a:ext cx="3285490" cy="1135380"/>
              </a:xfrm>
              <a:prstGeom prst="rect">
                <a:avLst/>
              </a:prstGeom>
              <a:blipFill rotWithShape="1">
                <a:blip r:embed="rId4"/>
                <a:stretch>
                  <a:fillRect l="-8" t="-50" r="-1500" b="5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626745" y="489585"/>
            <a:ext cx="11149330" cy="4399915"/>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Corrente de dreno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vamos analisar a chamada forte inversão. Neste caso, a componente dominante é a corrente de arrasto (de eletrons no NMOS e de lacunas no PMOS)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como aproximação, consideramos que apenas o campo horizonzal, E</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influencia na corrente</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626745" y="5238115"/>
                <a:ext cx="4426585" cy="56959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acc>
                        <m:accPr>
                          <m:chr m:val="⃗"/>
                          <m:ctrlPr>
                            <a:rPr lang="en-US" altLang="pt-BR" sz="2800" i="1">
                              <a:latin typeface="Cambria Math" panose="02040503050406030204" pitchFamily="18" charset="0"/>
                              <a:cs typeface="Cambria Math" panose="02040503050406030204" pitchFamily="18" charset="0"/>
                            </a:rPr>
                          </m:ctrlPr>
                        </m:acc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𝐴𝑛</m:t>
                              </m:r>
                            </m:sub>
                          </m:sSub>
                        </m:e>
                      </m:acc>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𝐸</m:t>
                          </m:r>
                        </m:e>
                      </m:acc>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𝑞𝑛</m:t>
                      </m:r>
                      <m:sSub>
                        <m:sSubPr>
                          <m:ctrlPr>
                            <a:rPr lang="en-US" altLang="pt-BR" sz="2800" i="1">
                              <a:latin typeface="Cambria Math" panose="02040503050406030204" pitchFamily="18" charset="0"/>
                              <a:cs typeface="Cambria Math" panose="02040503050406030204" pitchFamily="18" charset="0"/>
                            </a:rPr>
                          </m:ctrlPr>
                        </m:sSubPr>
                        <m:e>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𝑣</m:t>
                              </m:r>
                            </m:e>
                          </m:acc>
                        </m:e>
                        <m:sub>
                          <m:r>
                            <a:rPr lang="en-US" altLang="pt-BR" sz="2800" i="1">
                              <a:latin typeface="Cambria Math" panose="02040503050406030204" pitchFamily="18" charset="0"/>
                              <a:cs typeface="Cambria Math" panose="02040503050406030204" pitchFamily="18" charset="0"/>
                            </a:rPr>
                            <m:t>𝑒𝑙</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626745" y="5238115"/>
                <a:ext cx="4426585" cy="569595"/>
              </a:xfrm>
              <a:prstGeom prst="rect">
                <a:avLst/>
              </a:prstGeom>
              <a:blipFill rotWithShape="1">
                <a:blip r:embed="rId1"/>
                <a:stretch>
                  <a:fillRect r="-17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429885" y="5238115"/>
                <a:ext cx="6167755" cy="5708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𝑊𝑞𝑛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𝐸</m:t>
                          </m:r>
                        </m:e>
                      </m:acc>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m:t>
                          </m:r>
                        </m:e>
                      </m:acc>
                      <m:r>
                        <a:rPr lang="en-US" altLang="pt-BR" sz="2800" i="1">
                          <a:latin typeface="Cambria Math" panose="02040503050406030204" pitchFamily="18" charset="0"/>
                          <a:cs typeface="Cambria Math" panose="02040503050406030204" pitchFamily="18" charset="0"/>
                        </a:rPr>
                        <m:t>𝑉</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429885" y="5238115"/>
                <a:ext cx="6167755" cy="570865"/>
              </a:xfrm>
              <a:prstGeom prst="rect">
                <a:avLst/>
              </a:prstGeom>
              <a:blipFill rotWithShape="1">
                <a:blip r:embed="rId2"/>
                <a:stretch>
                  <a:fillRect b="-367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696595" y="1498600"/>
            <a:ext cx="10515600" cy="439547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dirty="0">
                <a:solidFill>
                  <a:srgbClr val="002060"/>
                </a:solidFill>
                <a:latin typeface="Comic Sans MS" panose="030F0702030302020204" pitchFamily="66" charset="0"/>
                <a:cs typeface="Comic Sans MS" panose="030F0702030302020204" pitchFamily="66" charset="0"/>
              </a:rPr>
              <a:t>Circuitos Eletrônicos I</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l">
              <a:buNone/>
            </a:pPr>
            <a:r>
              <a:rPr lang="pt-BR" altLang="en-US" sz="3200" b="1" dirty="0">
                <a:solidFill>
                  <a:schemeClr val="tx1"/>
                </a:solidFill>
              </a:rPr>
              <a:t>Não usaremos o bloco </a:t>
            </a:r>
            <a:r>
              <a:rPr lang="pt-BR" altLang="en-US" sz="3200" b="1" dirty="0" err="1">
                <a:solidFill>
                  <a:schemeClr val="tx1"/>
                </a:solidFill>
              </a:rPr>
              <a:t>AmpOp</a:t>
            </a:r>
            <a:r>
              <a:rPr lang="pt-BR" altLang="en-US" sz="3200" b="1" dirty="0">
                <a:solidFill>
                  <a:schemeClr val="tx1"/>
                </a:solidFill>
              </a:rPr>
              <a:t> neste semestre, mas veremos, em parte como se projeta</a:t>
            </a:r>
            <a:endParaRPr lang="pt-BR" altLang="en-US" sz="3200" b="1" dirty="0">
              <a:solidFill>
                <a:schemeClr val="tx1"/>
              </a:solidFill>
            </a:endParaRPr>
          </a:p>
          <a:p>
            <a:pPr marL="0" indent="0" algn="l">
              <a:buNone/>
            </a:pPr>
            <a:endParaRPr lang="pt-BR" altLang="en-US" sz="3200" b="1" dirty="0">
              <a:solidFill>
                <a:schemeClr val="tx1"/>
              </a:solidFill>
            </a:endParaRPr>
          </a:p>
          <a:p>
            <a:pPr marL="0" indent="0">
              <a:buNone/>
            </a:pPr>
            <a:r>
              <a:rPr lang="pt-BR" altLang="en-US" sz="4000" b="1" dirty="0">
                <a:solidFill>
                  <a:srgbClr val="C00000"/>
                </a:solidFill>
              </a:rPr>
              <a:t>Diodos</a:t>
            </a:r>
            <a:endParaRPr lang="pt-BR" altLang="en-US" sz="4000" b="1" dirty="0">
              <a:solidFill>
                <a:srgbClr val="C00000"/>
              </a:solidFill>
            </a:endParaRPr>
          </a:p>
          <a:p>
            <a:pPr lvl="1">
              <a:buFont typeface="Wingdings" panose="05000000000000000000" charset="0"/>
              <a:buChar char="ü"/>
            </a:pPr>
            <a:r>
              <a:rPr lang="pt-BR" altLang="en-US" sz="2740" dirty="0"/>
              <a:t> Funcionamento (com mais ou menos detalhes)</a:t>
            </a:r>
            <a:endParaRPr lang="pt-BR" altLang="en-US" sz="2740" dirty="0"/>
          </a:p>
          <a:p>
            <a:pPr lvl="1">
              <a:buFont typeface="Wingdings" panose="05000000000000000000" charset="0"/>
              <a:buChar char="ü"/>
            </a:pPr>
            <a:r>
              <a:rPr lang="pt-BR" altLang="en-US" sz="2740" dirty="0"/>
              <a:t> </a:t>
            </a:r>
            <a:r>
              <a:rPr lang="pt-BR" altLang="en-US" sz="2740" dirty="0" smtClean="0"/>
              <a:t>equações </a:t>
            </a:r>
            <a:r>
              <a:rPr lang="pt-BR" altLang="en-US" sz="2740" dirty="0"/>
              <a:t>e modelos</a:t>
            </a:r>
            <a:endParaRPr lang="pt-BR" altLang="en-US" sz="2740" dirty="0"/>
          </a:p>
          <a:p>
            <a:pPr lvl="1">
              <a:buFont typeface="Wingdings" panose="05000000000000000000" charset="0"/>
              <a:buChar char="ü"/>
            </a:pPr>
            <a:r>
              <a:rPr lang="pt-BR" altLang="en-US" sz="2740" dirty="0"/>
              <a:t> algumas aplicações simples</a:t>
            </a:r>
            <a:endParaRPr lang="pt-BR" altLang="en-US" sz="3200" dirty="0"/>
          </a:p>
        </p:txBody>
      </p:sp>
    </p:spTree>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1660525"/>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Q</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n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é o modulo da densidade de cargas, devido aos eletrons, por unidade de comprimento. Considerando uma dimensão apenas (y)</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3102610" y="2139950"/>
                <a:ext cx="6902450" cy="9772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m:t>
                          </m:r>
                        </m:e>
                      </m:acc>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102610" y="2139950"/>
                <a:ext cx="6902450" cy="977265"/>
              </a:xfrm>
              <a:prstGeom prst="rect">
                <a:avLst/>
              </a:prstGeom>
              <a:blipFill rotWithShape="1">
                <a:blip r:embed="rId1"/>
                <a:stretch>
                  <a:fillRect b="-175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3441700" y="3228975"/>
                <a:ext cx="4827905" cy="139573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0</m:t>
                          </m:r>
                        </m:sub>
                        <m:sup>
                          <m:r>
                            <a:rPr lang="en-US" altLang="pt-BR" sz="2800" i="1">
                              <a:latin typeface="Cambria Math" panose="02040503050406030204" pitchFamily="18" charset="0"/>
                              <a:cs typeface="Cambria Math" panose="02040503050406030204" pitchFamily="18" charset="0"/>
                            </a:rPr>
                            <m:t>𝐿</m:t>
                          </m:r>
                        </m:sup>
                        <m:e>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e>
                      </m:nary>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r>
                        <a:rPr lang="en-US" altLang="pt-BR" sz="2800" i="1">
                          <a:latin typeface="Cambria Math" panose="02040503050406030204" pitchFamily="18" charset="0"/>
                          <a:cs typeface="Cambria Math" panose="02040503050406030204" pitchFamily="18" charset="0"/>
                        </a:rPr>
                        <m:t>= −</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𝑊𝑄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441700" y="3228975"/>
                <a:ext cx="4827905" cy="1395730"/>
              </a:xfrm>
              <a:prstGeom prst="rect">
                <a:avLst/>
              </a:prstGeom>
              <a:blipFill rotWithShape="1">
                <a:blip r:embed="rId2"/>
                <a:stretch>
                  <a:fillRect b="-95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3987165" y="4688205"/>
                <a:ext cx="4079240"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987165" y="4688205"/>
                <a:ext cx="4079240" cy="1393825"/>
              </a:xfrm>
              <a:prstGeom prst="rect">
                <a:avLst/>
              </a:prstGeom>
              <a:blipFill rotWithShape="1">
                <a:blip r:embed="rId3"/>
                <a:stretch>
                  <a:fillRect b="-95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rcRect r="50952" b="13662"/>
          <a:stretch>
            <a:fillRect/>
          </a:stretch>
        </p:blipFill>
        <p:spPr>
          <a:xfrm>
            <a:off x="6424295" y="1230630"/>
            <a:ext cx="4274820" cy="3403600"/>
          </a:xfrm>
          <a:prstGeom prst="rect">
            <a:avLst/>
          </a:prstGeom>
          <a:noFill/>
          <a:ln w="9525">
            <a:noFill/>
          </a:ln>
        </p:spPr>
      </p:pic>
      <p:sp>
        <p:nvSpPr>
          <p:cNvPr id="5" name="Caixa de Texto 4"/>
          <p:cNvSpPr txBox="1"/>
          <p:nvPr/>
        </p:nvSpPr>
        <p:spPr>
          <a:xfrm>
            <a:off x="387350" y="591820"/>
            <a:ext cx="11417935" cy="583565"/>
          </a:xfrm>
          <a:prstGeom prst="rect">
            <a:avLst/>
          </a:prstGeom>
          <a:noFill/>
        </p:spPr>
        <p:txBody>
          <a:bodyPr wrap="square" rtlCol="0" anchor="t">
            <a:spAutoFit/>
          </a:bodyPr>
          <a:lstStyle/>
          <a:p>
            <a:pPr algn="ctr" fontAlgn="auto">
              <a:spcAft>
                <a:spcPts val="12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Velocidade de Arrasto vs Campo Elétrico </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DeTexto 99"/>
          <p:cNvSpPr txBox="1"/>
          <p:nvPr/>
        </p:nvSpPr>
        <p:spPr>
          <a:xfrm>
            <a:off x="9194165" y="2664460"/>
            <a:ext cx="2219325" cy="583565"/>
          </a:xfrm>
          <a:prstGeom prst="rect">
            <a:avLst/>
          </a:prstGeom>
          <a:noFill/>
        </p:spPr>
        <p:txBody>
          <a:bodyPr wrap="square" rtlCol="0">
            <a:spAutoFit/>
          </a:bodyPr>
          <a:lstStyle/>
          <a:p>
            <a:r>
              <a:rPr lang="pt-BR" sz="3200" dirty="0" smtClean="0"/>
              <a:t>saturação</a:t>
            </a:r>
            <a:endParaRPr lang="pt-BR" sz="3200" dirty="0" smtClean="0"/>
          </a:p>
        </p:txBody>
      </p:sp>
      <p:sp>
        <p:nvSpPr>
          <p:cNvPr id="4" name="Caixa de Texto 3"/>
          <p:cNvSpPr txBox="1"/>
          <p:nvPr/>
        </p:nvSpPr>
        <p:spPr>
          <a:xfrm>
            <a:off x="665480" y="4672965"/>
            <a:ext cx="10862310" cy="1906905"/>
          </a:xfrm>
          <a:prstGeom prst="rect">
            <a:avLst/>
          </a:prstGeom>
          <a:solidFill>
            <a:schemeClr val="bg1"/>
          </a:solidFill>
        </p:spPr>
        <p:txBody>
          <a:bodyPr wrap="square" rtlCol="0" anchor="t">
            <a:spAutoFit/>
          </a:bodyPr>
          <a:lstStyle/>
          <a:p>
            <a:pPr marL="342900" indent="-342900" fontAlgn="auto">
              <a:spcAft>
                <a:spcPts val="1200"/>
              </a:spcAft>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mobilidade constante: </a:t>
            </a:r>
            <a:r>
              <a:rPr lang="pt-BR" altLang="en-US" sz="2400" dirty="0" smtClean="0">
                <a:latin typeface="Comic Sans MS" panose="030F0702030302020204" pitchFamily="66" charset="0"/>
                <a:cs typeface="Comic Sans MS" panose="030F0702030302020204" pitchFamily="66" charset="0"/>
                <a:sym typeface="+mn-ea"/>
              </a:rPr>
              <a:t>para campos életricos não muito altos, a velocidade do portador dependende linearmente do campo e podemos considerar que a mobilidade é constante (não depende de E)</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há saturação da velocidade em transistores muito pequenos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8" name="Imagem 7" descr="Electron-velocity-versus-electric-field-characteristics-for-several-semiconductors-N"/>
          <p:cNvPicPr>
            <a:picLocks noChangeAspect="1"/>
          </p:cNvPicPr>
          <p:nvPr/>
        </p:nvPicPr>
        <p:blipFill>
          <a:blip r:embed="rId2"/>
          <a:stretch>
            <a:fillRect/>
          </a:stretch>
        </p:blipFill>
        <p:spPr>
          <a:xfrm>
            <a:off x="945515" y="1486535"/>
            <a:ext cx="5478780" cy="3147695"/>
          </a:xfrm>
          <a:prstGeom prst="rect">
            <a:avLst/>
          </a:prstGeom>
        </p:spPr>
      </p:pic>
    </p:spTree>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664845" y="452120"/>
            <a:ext cx="10862310" cy="460375"/>
          </a:xfrm>
          <a:prstGeom prst="rect">
            <a:avLst/>
          </a:prstGeom>
          <a:noFill/>
        </p:spPr>
        <p:txBody>
          <a:bodyPr wrap="square" rtlCol="0" anchor="t">
            <a:spAutoFit/>
          </a:bodyPr>
          <a:lstStyle/>
          <a:p>
            <a:pPr marL="342900" indent="-342900" algn="l" fontAlgn="auto">
              <a:spcAft>
                <a:spcPts val="1200"/>
              </a:spcAft>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observação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3178429" y="912431"/>
                <a:ext cx="4024630" cy="11042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𝐸</m:t>
                          </m:r>
                        </m:e>
                      </m:acc>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𝑉</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𝑉</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𝑦</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𝑉</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𝑧</m:t>
                          </m:r>
                        </m:den>
                      </m:f>
                      <m:r>
                        <a:rPr lang="en-US" altLang="pt-BR" sz="32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178429" y="912431"/>
                <a:ext cx="4024630" cy="1104265"/>
              </a:xfrm>
              <a:prstGeom prst="rect">
                <a:avLst/>
              </a:prstGeom>
              <a:blipFill rotWithShape="1">
                <a:blip r:embed="rId1"/>
                <a:stretch>
                  <a:fillRect l="-6" t="-52" r="6" b="52"/>
                </a:stretch>
              </a:blipFill>
            </p:spPr>
            <p:txBody>
              <a:bodyPr/>
              <a:lstStyle/>
              <a:p>
                <a:r>
                  <a:rPr lang="pt-BR" altLang="en-US">
                    <a:noFill/>
                  </a:rPr>
                  <a:t> </a:t>
                </a:r>
              </a:p>
            </p:txBody>
          </p:sp>
        </mc:Fallback>
      </mc:AlternateContent>
      <p:sp>
        <p:nvSpPr>
          <p:cNvPr id="8" name="Caixa de Texto 7"/>
          <p:cNvSpPr txBox="1"/>
          <p:nvPr/>
        </p:nvSpPr>
        <p:spPr>
          <a:xfrm>
            <a:off x="570230" y="2113280"/>
            <a:ext cx="10862310" cy="460375"/>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para uma dimensão podemos escrever apenas</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3568954" y="2752026"/>
                <a:ext cx="4865370" cy="102044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𝐸</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𝑉</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den>
                      </m:f>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𝑜𝑢</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𝐸</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𝛥</m:t>
                          </m:r>
                          <m:r>
                            <a:rPr lang="en-US" altLang="pt-BR" sz="3200" i="1">
                              <a:latin typeface="Cambria Math" panose="02040503050406030204" pitchFamily="18" charset="0"/>
                              <a:cs typeface="Cambria Math" panose="02040503050406030204" pitchFamily="18" charset="0"/>
                            </a:rPr>
                            <m:t>𝑉</m:t>
                          </m:r>
                        </m:num>
                        <m:den>
                          <m:r>
                            <a:rPr lang="en-US" altLang="pt-BR" sz="3200" i="1">
                              <a:latin typeface="Cambria Math" panose="02040503050406030204" pitchFamily="18" charset="0"/>
                              <a:cs typeface="Cambria Math" panose="02040503050406030204" pitchFamily="18" charset="0"/>
                            </a:rPr>
                            <m:t>𝛥</m:t>
                          </m:r>
                          <m:r>
                            <a:rPr lang="en-US" altLang="pt-BR" sz="3200" i="1">
                              <a:latin typeface="Cambria Math" panose="02040503050406030204" pitchFamily="18" charset="0"/>
                              <a:cs typeface="Cambria Math" panose="02040503050406030204" pitchFamily="18" charset="0"/>
                            </a:rPr>
                            <m:t>𝑥</m:t>
                          </m:r>
                        </m:den>
                      </m:f>
                      <m:r>
                        <a:rPr lang="en-US" altLang="pt-BR" sz="32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568954" y="2752026"/>
                <a:ext cx="4865370" cy="1020445"/>
              </a:xfrm>
              <a:prstGeom prst="rect">
                <a:avLst/>
              </a:prstGeom>
              <a:blipFill rotWithShape="1">
                <a:blip r:embed="rId2"/>
                <a:stretch>
                  <a:fillRect l="-5" t="-56" r="-1013" b="56"/>
                </a:stretch>
              </a:blipFill>
            </p:spPr>
            <p:txBody>
              <a:bodyPr/>
              <a:lstStyle/>
              <a:p>
                <a:r>
                  <a:rPr lang="pt-BR" altLang="en-US">
                    <a:noFill/>
                  </a:rPr>
                  <a:t> </a:t>
                </a:r>
              </a:p>
            </p:txBody>
          </p:sp>
        </mc:Fallback>
      </mc:AlternateContent>
      <p:sp>
        <p:nvSpPr>
          <p:cNvPr id="11" name="Caixa de Texto 10"/>
          <p:cNvSpPr txBox="1"/>
          <p:nvPr/>
        </p:nvSpPr>
        <p:spPr>
          <a:xfrm>
            <a:off x="570230" y="3941445"/>
            <a:ext cx="10862310" cy="261493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Uma consequencia das relações acima é que os campos elétricos tendem a aumantar quando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dimensoes reduzem sem que as tensões reduzam na mesma proporção.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Isso aconteceu durante muitos anos com os circuitos integrados como já vimos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aphicFrame>
        <p:nvGraphicFramePr>
          <p:cNvPr id="185261" name="Group 941"/>
          <p:cNvGraphicFramePr>
            <a:graphicFrameLocks noGrp="1"/>
          </p:cNvGraphicFramePr>
          <p:nvPr/>
        </p:nvGraphicFramePr>
        <p:xfrm>
          <a:off x="1202055" y="319088"/>
          <a:ext cx="9916795" cy="6291225"/>
        </p:xfrm>
        <a:graphic>
          <a:graphicData uri="http://schemas.openxmlformats.org/drawingml/2006/table">
            <a:tbl>
              <a:tblPr/>
              <a:tblGrid>
                <a:gridCol w="1259840"/>
                <a:gridCol w="1038225"/>
                <a:gridCol w="1808163"/>
                <a:gridCol w="601662"/>
                <a:gridCol w="2193925"/>
                <a:gridCol w="1228725"/>
                <a:gridCol w="1786255"/>
              </a:tblGrid>
              <a:tr h="528955">
                <a:tc>
                  <a:txBody>
                    <a:bodyPr/>
                    <a:lstStyle/>
                    <a:p>
                      <a:pPr marL="0" marR="0" lvl="0" indent="0" algn="l" defTabSz="914400" rtl="0" eaLnBrk="0" fontAlgn="base" hangingPunct="0">
                        <a:lnSpc>
                          <a:spcPct val="100000"/>
                        </a:lnSpc>
                        <a:spcBef>
                          <a:spcPts val="0"/>
                        </a:spcBef>
                        <a:spcAft>
                          <a:spcPct val="0"/>
                        </a:spcAft>
                        <a:buClr>
                          <a:schemeClr val="accent1"/>
                        </a:buClr>
                        <a:buSzTx/>
                        <a:buFont typeface="Marlett" pitchFamily="2" charset="2"/>
                        <a:buNone/>
                      </a:pPr>
                      <a:endParaRPr kumimoji="0" lang="en-US" sz="1200" b="0" i="0" u="none" strike="noStrike" cap="none" normalizeH="0" baseline="0" dirty="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início</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freqüências do </a:t>
                      </a:r>
                      <a:r>
                        <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clock</a:t>
                      </a: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 (MHz) usadas</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bus width</a:t>
                      </a:r>
                      <a:endPar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número de transistores (tecnologia)</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Alimentação</a:t>
                      </a:r>
                      <a:endParaRPr kumimoji="0" lang="en-US" sz="1200" b="0"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0" fontAlgn="base" hangingPunct="0">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(V)</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SPECint 2000</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r>
              <a:tr h="27623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4004</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nov./71</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0,108</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2300  (PMOS 10</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8008</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abr./72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0,2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3500 (PMOS 10</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65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8080</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abr./74</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6000 (PMOS 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84177">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8086</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jun./78</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 8; 10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29000 (NMOS 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0,12; 0,13; 0,15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8088</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jun./79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 8</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29000 (CMOS 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65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80286</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jan./82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6; 10; 12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134000 (CMOS 1,5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0,18; 0,29; 0,52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386 DX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out./85</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275000 (CMOS 1,5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mm)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1,07; 1,27; 1,65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9370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386 SX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jun./88</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275000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DX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abr./89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25; 33; 50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1,2 milhões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4,41; 4,88; 8,77</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DX4</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mar./94</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1,6 milhões (BiCMOS 0,6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14,34</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SX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abr./91</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1,185 milhões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mar./93</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 66; 100; 120; 133; 166; 200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3,2 milhões  (BiCMOS 0,8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 3,3</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20,46; 35; 39; 43; 51; 61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MMX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jan./97</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200; 233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4,5 milhões  (BiCMOS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68, 76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Pro</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nov./95</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5,5 milhões  (BiCMOS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93</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II</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maio/97</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300; 333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dirty="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dirty="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7,5 milhões (CMOS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e 0,25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2,8; 2,0</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128; 138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45722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III</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fev./99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500; 733; 1000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9,5 e 28 milhões (CMOS 0,25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e 0,18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 1,65; 1,7</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220; 335; 442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IV </a:t>
                      </a:r>
                      <a:r>
                        <a:rPr kumimoji="0" lang="pt-BR" sz="10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(Willamette)</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nov./00</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1500; 2000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42 milhões (CMOS 0,18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1,7</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536; 656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IV </a:t>
                      </a:r>
                      <a:r>
                        <a:rPr kumimoji="0" lang="pt-BR" sz="10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(Northwood)</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jan./02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2200; 2533; 3000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55 milhões </a:t>
                      </a:r>
                      <a:endParaRPr kumimoji="0" lang="en-US"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endParaRPr>
                    </a:p>
                    <a:p>
                      <a:pPr marL="0" marR="0" lvl="0" indent="0" algn="ctr" defTabSz="914400" rtl="0" eaLnBrk="0" fontAlgn="base" latinLnBrk="0" hangingPunct="0">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(CMOS 0,13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811; 882; 1107</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r>
            </a:tbl>
          </a:graphicData>
        </a:graphic>
      </p:graphicFrame>
      <p:sp>
        <p:nvSpPr>
          <p:cNvPr id="4" name="Retângulo 3"/>
          <p:cNvSpPr/>
          <p:nvPr/>
        </p:nvSpPr>
        <p:spPr>
          <a:xfrm>
            <a:off x="5901055" y="850900"/>
            <a:ext cx="3415030" cy="5747385"/>
          </a:xfrm>
          <a:prstGeom prst="rect">
            <a:avLst/>
          </a:prstGeom>
          <a:solidFill>
            <a:schemeClr val="accent4">
              <a:lumMod val="20000"/>
              <a:lumOff val="80000"/>
              <a:alpha val="12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dirty="0" smtClean="0">
                <a:solidFill>
                  <a:srgbClr val="C00000"/>
                </a:solidFill>
                <a:latin typeface="Comic Sans MS" panose="030F0702030302020204" pitchFamily="66" charset="0"/>
                <a:cs typeface="Comic Sans MS" panose="030F0702030302020204" pitchFamily="66" charset="0"/>
                <a:sym typeface="+mn-ea"/>
              </a:rPr>
              <a:t>: mobilidade constante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2552700" y="1659255"/>
                <a:ext cx="7718425" cy="15843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 </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nary>
                        <m:naryPr>
                          <m:limLoc m:val="undOvr"/>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𝑉</m:t>
                          </m:r>
                          <m:r>
                            <a:rPr lang="en-US" altLang="pt-BR" sz="3200" i="1" baseline="-25000">
                              <a:latin typeface="Cambria Math" panose="02040503050406030204" pitchFamily="18" charset="0"/>
                              <a:cs typeface="Cambria Math" panose="02040503050406030204" pitchFamily="18" charset="0"/>
                            </a:rPr>
                            <m:t>𝑆</m:t>
                          </m:r>
                        </m:sub>
                        <m:sup>
                          <m:r>
                            <a:rPr lang="en-US" altLang="pt-BR" sz="3200" i="1">
                              <a:latin typeface="Cambria Math" panose="02040503050406030204" pitchFamily="18" charset="0"/>
                              <a:cs typeface="Cambria Math" panose="02040503050406030204" pitchFamily="18" charset="0"/>
                            </a:rPr>
                            <m:t>𝑉</m:t>
                          </m:r>
                          <m:r>
                            <a:rPr lang="en-US" altLang="pt-BR" sz="3200" i="1" baseline="-25000">
                              <a:latin typeface="Cambria Math" panose="02040503050406030204" pitchFamily="18" charset="0"/>
                              <a:cs typeface="Cambria Math" panose="02040503050406030204" pitchFamily="18" charset="0"/>
                            </a:rPr>
                            <m:t>𝐷</m:t>
                          </m:r>
                        </m:sup>
                        <m:e>
                          <m:r>
                            <a:rPr lang="en-US" altLang="pt-BR" sz="3200" i="1">
                              <a:latin typeface="Cambria Math" panose="02040503050406030204" pitchFamily="18" charset="0"/>
                              <a:cs typeface="Cambria Math" panose="02040503050406030204" pitchFamily="18" charset="0"/>
                            </a:rPr>
                            <m:t>𝑄</m:t>
                          </m:r>
                          <m:r>
                            <a:rPr lang="en-US" altLang="pt-BR" sz="3200" i="1" baseline="-25000">
                              <a:latin typeface="Cambria Math" panose="02040503050406030204" pitchFamily="18" charset="0"/>
                              <a:cs typeface="Cambria Math" panose="02040503050406030204" pitchFamily="18" charset="0"/>
                            </a:rPr>
                            <m:t>𝑛</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𝐸</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m:t>
                              </m:r>
                            </m:sub>
                          </m:sSub>
                        </m:e>
                      </m:nary>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nary>
                        <m:naryPr>
                          <m:limLoc m:val="undOvr"/>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𝑉</m:t>
                          </m:r>
                          <m:r>
                            <a:rPr lang="en-US" altLang="pt-BR" sz="3200" i="1" baseline="-25000">
                              <a:latin typeface="Cambria Math" panose="02040503050406030204" pitchFamily="18" charset="0"/>
                              <a:cs typeface="Cambria Math" panose="02040503050406030204" pitchFamily="18" charset="0"/>
                            </a:rPr>
                            <m:t>𝑆</m:t>
                          </m:r>
                        </m:sub>
                        <m:sup>
                          <m:r>
                            <a:rPr lang="en-US" altLang="pt-BR" sz="3200" i="1">
                              <a:latin typeface="Cambria Math" panose="02040503050406030204" pitchFamily="18" charset="0"/>
                              <a:cs typeface="Cambria Math" panose="02040503050406030204" pitchFamily="18" charset="0"/>
                            </a:rPr>
                            <m:t>𝑉</m:t>
                          </m:r>
                          <m:r>
                            <a:rPr lang="en-US" altLang="pt-BR" sz="3200" i="1" baseline="-25000">
                              <a:latin typeface="Cambria Math" panose="02040503050406030204" pitchFamily="18" charset="0"/>
                              <a:cs typeface="Cambria Math" panose="02040503050406030204" pitchFamily="18" charset="0"/>
                            </a:rPr>
                            <m:t>𝐷</m:t>
                          </m:r>
                        </m:sup>
                        <m:e>
                          <m:r>
                            <a:rPr lang="en-US" altLang="pt-BR" sz="3200" i="1">
                              <a:latin typeface="Cambria Math" panose="02040503050406030204" pitchFamily="18" charset="0"/>
                              <a:cs typeface="Cambria Math" panose="02040503050406030204" pitchFamily="18" charset="0"/>
                            </a:rPr>
                            <m:t>𝑄</m:t>
                          </m:r>
                          <m:r>
                            <a:rPr lang="en-US" altLang="pt-BR" sz="3200" i="1" baseline="-25000">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m:t>
                              </m:r>
                            </m:sub>
                          </m:sSub>
                        </m:e>
                      </m:nary>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552700" y="1659255"/>
                <a:ext cx="7718425" cy="1584325"/>
              </a:xfrm>
              <a:prstGeom prst="rect">
                <a:avLst/>
              </a:prstGeom>
              <a:blipFill rotWithShape="1">
                <a:blip r:embed="rId1"/>
                <a:stretch>
                  <a:fillRect r="-280" b="-1363"/>
                </a:stretch>
              </a:blipFill>
            </p:spPr>
            <p:txBody>
              <a:bodyPr/>
              <a:lstStyle/>
              <a:p>
                <a:r>
                  <a:rPr lang="pt-BR" altLang="en-US">
                    <a:noFill/>
                  </a:rPr>
                  <a:t> </a:t>
                </a:r>
              </a:p>
            </p:txBody>
          </p:sp>
        </mc:Fallback>
      </mc:AlternateContent>
      <p:sp>
        <p:nvSpPr>
          <p:cNvPr id="11" name="Caixa de Texto 10"/>
          <p:cNvSpPr txBox="1"/>
          <p:nvPr/>
        </p:nvSpPr>
        <p:spPr>
          <a:xfrm>
            <a:off x="799465" y="3577590"/>
            <a:ext cx="10862310" cy="1968500"/>
          </a:xfrm>
          <a:prstGeom prst="rect">
            <a:avLst/>
          </a:prstGeom>
          <a:noFill/>
        </p:spPr>
        <p:txBody>
          <a:bodyPr wrap="square" rtlCol="0" anchor="t">
            <a:spAutoFit/>
          </a:bodyPr>
          <a:lstStyle/>
          <a:p>
            <a:pPr marL="342900" indent="-3429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relação nos mostra que a corrente depende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diretamente da relação </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(W/L)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derminar a corrente de dreno devemos conhecer uma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expressão para de </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Q</a:t>
            </a:r>
            <a:r>
              <a:rPr lang="pt-BR" altLang="en-US" sz="2800" b="1" i="1" baseline="-25000" dirty="0" smtClean="0">
                <a:solidFill>
                  <a:schemeClr val="tx1"/>
                </a:solidFill>
                <a:latin typeface="Comic Sans MS" panose="030F0702030302020204" pitchFamily="66" charset="0"/>
                <a:cs typeface="Comic Sans MS" panose="030F0702030302020204" pitchFamily="66" charset="0"/>
                <a:sym typeface="+mn-ea"/>
              </a:rPr>
              <a:t>n</a:t>
            </a:r>
            <a:endParaRPr lang="pt-BR" altLang="en-US" sz="28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aixa de Texto 2"/>
          <p:cNvSpPr txBox="1"/>
          <p:nvPr/>
        </p:nvSpPr>
        <p:spPr>
          <a:xfrm>
            <a:off x="347980" y="4721860"/>
            <a:ext cx="11556365" cy="199961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primeira tentativa: considerar o canal como um capacitor, onde o gate e o canal são as placas. Chamaremos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ox</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espessura do isolante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400" b="1" dirty="0" smtClean="0">
                <a:solidFill>
                  <a:schemeClr val="tx1"/>
                </a:solidFill>
                <a:latin typeface="Symbol" panose="05050102010706020507" charset="0"/>
                <a:cs typeface="Symbol" panose="05050102010706020507" charset="0"/>
                <a:sym typeface="+mn-ea"/>
              </a:rPr>
              <a:t>e</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ox</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permissividade elétrica do isolante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Retângulo de cantos arredondados 2"/>
          <p:cNvSpPr/>
          <p:nvPr/>
        </p:nvSpPr>
        <p:spPr>
          <a:xfrm>
            <a:off x="614680" y="1637030"/>
            <a:ext cx="10833100" cy="302704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2961640" y="1529080"/>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34335" y="1315720"/>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5"/>
          <p:cNvSpPr txBox="1"/>
          <p:nvPr/>
        </p:nvSpPr>
        <p:spPr>
          <a:xfrm>
            <a:off x="10698480" y="3724275"/>
            <a:ext cx="1039495" cy="460375"/>
          </a:xfrm>
          <a:prstGeom prst="rect">
            <a:avLst/>
          </a:prstGeom>
          <a:noFill/>
        </p:spPr>
        <p:txBody>
          <a:bodyPr wrap="square" rtlCol="0">
            <a:spAutoFit/>
          </a:bodyPr>
          <a:lstStyle/>
          <a:p>
            <a:r>
              <a:rPr lang="pt-BR" sz="2400" dirty="0" err="1" smtClean="0"/>
              <a:t>P-Si</a:t>
            </a:r>
            <a:endParaRPr lang="pt-BR" sz="2400" dirty="0"/>
          </a:p>
        </p:txBody>
      </p:sp>
      <p:sp>
        <p:nvSpPr>
          <p:cNvPr id="9" name="Retângulo de cantos arredondados 8"/>
          <p:cNvSpPr/>
          <p:nvPr/>
        </p:nvSpPr>
        <p:spPr>
          <a:xfrm>
            <a:off x="2143125" y="162941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04720" y="161861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921250" y="1643380"/>
            <a:ext cx="241300" cy="368300"/>
            <a:chOff x="8319460" y="3999814"/>
            <a:chExt cx="241540" cy="393636"/>
          </a:xfrm>
        </p:grpSpPr>
        <p:sp>
          <p:nvSpPr>
            <p:cNvPr id="12" name="Elipse 1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168900" y="1608455"/>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173470" y="1628140"/>
            <a:ext cx="241300" cy="368300"/>
            <a:chOff x="8319460" y="3999814"/>
            <a:chExt cx="241540" cy="393636"/>
          </a:xfrm>
        </p:grpSpPr>
        <p:sp>
          <p:nvSpPr>
            <p:cNvPr id="18" name="Elipse 1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445250" y="1643380"/>
            <a:ext cx="241300" cy="368300"/>
            <a:chOff x="8319460" y="3999814"/>
            <a:chExt cx="241540" cy="393636"/>
          </a:xfrm>
        </p:grpSpPr>
        <p:sp>
          <p:nvSpPr>
            <p:cNvPr id="21" name="Elipse 2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710045" y="1609090"/>
            <a:ext cx="241300" cy="368300"/>
            <a:chOff x="8319460" y="3999814"/>
            <a:chExt cx="241540" cy="393636"/>
          </a:xfrm>
        </p:grpSpPr>
        <p:sp>
          <p:nvSpPr>
            <p:cNvPr id="24" name="Elipse 2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7044055" y="1610360"/>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910580" y="1633220"/>
            <a:ext cx="241300" cy="368300"/>
            <a:chOff x="8319460" y="3999814"/>
            <a:chExt cx="241540" cy="393636"/>
          </a:xfrm>
        </p:grpSpPr>
        <p:sp>
          <p:nvSpPr>
            <p:cNvPr id="30" name="Elipse 2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614035" y="1635125"/>
            <a:ext cx="241300" cy="368300"/>
            <a:chOff x="8319460" y="3999814"/>
            <a:chExt cx="241540" cy="393636"/>
          </a:xfrm>
        </p:grpSpPr>
        <p:sp>
          <p:nvSpPr>
            <p:cNvPr id="33" name="Elipse 3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370195" y="1643380"/>
            <a:ext cx="241300" cy="368300"/>
            <a:chOff x="8319460" y="3999814"/>
            <a:chExt cx="241540" cy="393636"/>
          </a:xfrm>
        </p:grpSpPr>
        <p:sp>
          <p:nvSpPr>
            <p:cNvPr id="36" name="Elipse 3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242425" y="164719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23070" y="159829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124835" y="1576070"/>
            <a:ext cx="241300" cy="368300"/>
            <a:chOff x="8319460" y="3999814"/>
            <a:chExt cx="241540" cy="393636"/>
          </a:xfrm>
        </p:grpSpPr>
        <p:sp>
          <p:nvSpPr>
            <p:cNvPr id="41" name="Elipse 4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632065" y="1588770"/>
            <a:ext cx="241300" cy="368300"/>
            <a:chOff x="8319460" y="3999814"/>
            <a:chExt cx="241540" cy="393636"/>
          </a:xfrm>
        </p:grpSpPr>
        <p:sp>
          <p:nvSpPr>
            <p:cNvPr id="44" name="Elipse 4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319010" y="1544320"/>
            <a:ext cx="241300" cy="368300"/>
            <a:chOff x="8319460" y="3999814"/>
            <a:chExt cx="241540" cy="393636"/>
          </a:xfrm>
        </p:grpSpPr>
        <p:sp>
          <p:nvSpPr>
            <p:cNvPr id="47" name="Elipse 4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317365" y="1573530"/>
            <a:ext cx="241300" cy="368300"/>
            <a:chOff x="8319460" y="3999814"/>
            <a:chExt cx="241540" cy="393636"/>
          </a:xfrm>
        </p:grpSpPr>
        <p:sp>
          <p:nvSpPr>
            <p:cNvPr id="50" name="Elipse 4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3940810" y="1557020"/>
            <a:ext cx="241300" cy="368300"/>
            <a:chOff x="8319460" y="3999814"/>
            <a:chExt cx="241540" cy="393636"/>
          </a:xfrm>
        </p:grpSpPr>
        <p:sp>
          <p:nvSpPr>
            <p:cNvPr id="53" name="Elipse 5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670300" y="1649095"/>
            <a:ext cx="241300" cy="368300"/>
            <a:chOff x="8319460" y="3999814"/>
            <a:chExt cx="241540" cy="393636"/>
          </a:xfrm>
        </p:grpSpPr>
        <p:sp>
          <p:nvSpPr>
            <p:cNvPr id="56" name="Elipse 5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410585" y="1557020"/>
            <a:ext cx="241300" cy="368300"/>
            <a:chOff x="8319460" y="3999814"/>
            <a:chExt cx="241540" cy="393636"/>
          </a:xfrm>
        </p:grpSpPr>
        <p:sp>
          <p:nvSpPr>
            <p:cNvPr id="59" name="Elipse 5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890000" y="1575435"/>
            <a:ext cx="241300" cy="368300"/>
            <a:chOff x="8319460" y="3999814"/>
            <a:chExt cx="241540" cy="393636"/>
          </a:xfrm>
        </p:grpSpPr>
        <p:sp>
          <p:nvSpPr>
            <p:cNvPr id="62" name="Elipse 6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641850" y="1605280"/>
            <a:ext cx="241300" cy="368300"/>
            <a:chOff x="8319460" y="3999814"/>
            <a:chExt cx="241540" cy="393636"/>
          </a:xfrm>
        </p:grpSpPr>
        <p:sp>
          <p:nvSpPr>
            <p:cNvPr id="65" name="Elipse 6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546465" y="1610995"/>
            <a:ext cx="241300" cy="368300"/>
            <a:chOff x="8319460" y="3999814"/>
            <a:chExt cx="241540" cy="393636"/>
          </a:xfrm>
        </p:grpSpPr>
        <p:sp>
          <p:nvSpPr>
            <p:cNvPr id="68" name="Elipse 6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194675" y="1630045"/>
            <a:ext cx="241300" cy="368300"/>
            <a:chOff x="8319460" y="3999814"/>
            <a:chExt cx="241540" cy="393636"/>
          </a:xfrm>
        </p:grpSpPr>
        <p:sp>
          <p:nvSpPr>
            <p:cNvPr id="71" name="Elipse 7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908925" y="1550035"/>
            <a:ext cx="241300" cy="368300"/>
            <a:chOff x="8319460" y="3999814"/>
            <a:chExt cx="241540" cy="393636"/>
          </a:xfrm>
        </p:grpSpPr>
        <p:sp>
          <p:nvSpPr>
            <p:cNvPr id="74" name="Elipse 7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8" name="Conector de Seta Reta 77"/>
          <p:cNvCxnSpPr/>
          <p:nvPr/>
        </p:nvCxnSpPr>
        <p:spPr>
          <a:xfrm>
            <a:off x="3171190" y="2051050"/>
            <a:ext cx="0" cy="2593340"/>
          </a:xfrm>
          <a:prstGeom prst="straightConnector1">
            <a:avLst/>
          </a:prstGeom>
          <a:ln>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a:off x="2776855" y="4470400"/>
            <a:ext cx="7418070" cy="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81" name="CaixaDeTexto 80"/>
          <p:cNvSpPr txBox="1"/>
          <p:nvPr/>
        </p:nvSpPr>
        <p:spPr>
          <a:xfrm>
            <a:off x="9758045" y="4376420"/>
            <a:ext cx="346710" cy="521970"/>
          </a:xfrm>
          <a:prstGeom prst="rect">
            <a:avLst/>
          </a:prstGeom>
          <a:noFill/>
        </p:spPr>
        <p:txBody>
          <a:bodyPr wrap="square" rtlCol="0">
            <a:spAutoFit/>
          </a:bodyPr>
          <a:lstStyle/>
          <a:p>
            <a:r>
              <a:rPr lang="pt-BR" sz="2800" dirty="0" smtClean="0"/>
              <a:t>y</a:t>
            </a:r>
            <a:endParaRPr lang="pt-BR" sz="2800" dirty="0"/>
          </a:p>
        </p:txBody>
      </p:sp>
      <p:cxnSp>
        <p:nvCxnSpPr>
          <p:cNvPr id="85" name="Conector Reto 84"/>
          <p:cNvCxnSpPr/>
          <p:nvPr/>
        </p:nvCxnSpPr>
        <p:spPr>
          <a:xfrm flipH="1" flipV="1">
            <a:off x="9752965" y="120269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396990" y="88011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497455" y="117792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417945" y="656590"/>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763760" y="93980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17065" y="824230"/>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37590" y="1640205"/>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134745" y="1588770"/>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414780" y="121031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890905" y="972185"/>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99" name="Retângulo 98"/>
          <p:cNvSpPr/>
          <p:nvPr/>
        </p:nvSpPr>
        <p:spPr>
          <a:xfrm>
            <a:off x="5507990" y="1634490"/>
            <a:ext cx="153035" cy="2835910"/>
          </a:xfrm>
          <a:prstGeom prst="rect">
            <a:avLst/>
          </a:prstGeom>
          <a:blipFill>
            <a:blip r:embed="rId1"/>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0" name="CaixaDeTexto 99"/>
          <p:cNvSpPr txBox="1"/>
          <p:nvPr/>
        </p:nvSpPr>
        <p:spPr>
          <a:xfrm>
            <a:off x="4760594" y="514350"/>
            <a:ext cx="1104265" cy="583565"/>
          </a:xfrm>
          <a:prstGeom prst="rect">
            <a:avLst/>
          </a:prstGeom>
          <a:noFill/>
        </p:spPr>
        <p:txBody>
          <a:bodyPr wrap="square" rtlCol="0">
            <a:spAutoFit/>
          </a:bodyPr>
          <a:lstStyle/>
          <a:p>
            <a:r>
              <a:rPr lang="pt-BR" sz="3200" dirty="0" smtClean="0"/>
              <a:t>Q</a:t>
            </a:r>
            <a:r>
              <a:rPr lang="pt-BR" sz="3200" baseline="-25000" dirty="0" smtClean="0"/>
              <a:t>n</a:t>
            </a:r>
            <a:r>
              <a:rPr lang="pt-BR" sz="3200" dirty="0" smtClean="0"/>
              <a:t>(y)</a:t>
            </a:r>
            <a:endParaRPr lang="pt-BR" sz="3200" dirty="0" smtClean="0"/>
          </a:p>
        </p:txBody>
      </p:sp>
      <p:sp>
        <p:nvSpPr>
          <p:cNvPr id="101" name="Forma livre 100"/>
          <p:cNvSpPr/>
          <p:nvPr/>
        </p:nvSpPr>
        <p:spPr>
          <a:xfrm>
            <a:off x="5201285" y="1060450"/>
            <a:ext cx="542290" cy="683260"/>
          </a:xfrm>
          <a:custGeom>
            <a:avLst/>
            <a:gdLst>
              <a:gd name="connsiteX0" fmla="*/ 654779 w 926006"/>
              <a:gd name="connsiteY0" fmla="*/ 1173707 h 1173707"/>
              <a:gd name="connsiteX1" fmla="*/ 900438 w 926006"/>
              <a:gd name="connsiteY1" fmla="*/ 573206 h 1173707"/>
              <a:gd name="connsiteX2" fmla="*/ 108868 w 926006"/>
              <a:gd name="connsiteY2" fmla="*/ 327546 h 1173707"/>
              <a:gd name="connsiteX3" fmla="*/ 26982 w 926006"/>
              <a:gd name="connsiteY3" fmla="*/ 0 h 1173707"/>
            </a:gdLst>
            <a:ahLst/>
            <a:cxnLst>
              <a:cxn ang="0">
                <a:pos x="connsiteX0" y="connsiteY0"/>
              </a:cxn>
              <a:cxn ang="0">
                <a:pos x="connsiteX1" y="connsiteY1"/>
              </a:cxn>
              <a:cxn ang="0">
                <a:pos x="connsiteX2" y="connsiteY2"/>
              </a:cxn>
              <a:cxn ang="0">
                <a:pos x="connsiteX3" y="connsiteY3"/>
              </a:cxn>
            </a:cxnLst>
            <a:rect l="l" t="t" r="r" b="b"/>
            <a:pathLst>
              <a:path w="926006" h="1173707">
                <a:moveTo>
                  <a:pt x="654779" y="1173707"/>
                </a:moveTo>
                <a:cubicBezTo>
                  <a:pt x="823101" y="943970"/>
                  <a:pt x="991423" y="714233"/>
                  <a:pt x="900438" y="573206"/>
                </a:cubicBezTo>
                <a:cubicBezTo>
                  <a:pt x="809453" y="432179"/>
                  <a:pt x="254444" y="423080"/>
                  <a:pt x="108868" y="327546"/>
                </a:cubicBezTo>
                <a:cubicBezTo>
                  <a:pt x="-36708" y="232012"/>
                  <a:pt x="-4863" y="116006"/>
                  <a:pt x="26982" y="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12" name="Conector de Seta Reta 111"/>
          <p:cNvCxnSpPr/>
          <p:nvPr/>
        </p:nvCxnSpPr>
        <p:spPr>
          <a:xfrm>
            <a:off x="3184525" y="2938780"/>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6173470" y="2408555"/>
            <a:ext cx="1829435" cy="521970"/>
          </a:xfrm>
          <a:prstGeom prst="rect">
            <a:avLst/>
          </a:prstGeom>
          <a:noFill/>
        </p:spPr>
        <p:txBody>
          <a:bodyPr wrap="square" rtlCol="0">
            <a:spAutoFit/>
          </a:bodyPr>
          <a:lstStyle/>
          <a:p>
            <a:r>
              <a:rPr lang="pt-BR" sz="2800" dirty="0" smtClean="0">
                <a:latin typeface="Comic Sans MS" panose="030F0702030302020204" pitchFamily="66" charset="0"/>
              </a:rPr>
              <a:t>L = </a:t>
            </a:r>
            <a:r>
              <a:rPr lang="pt-BR" sz="2800" dirty="0" err="1" smtClean="0">
                <a:latin typeface="Comic Sans MS" panose="030F0702030302020204" pitchFamily="66" charset="0"/>
              </a:rPr>
              <a:t>lenght</a:t>
            </a:r>
            <a:endParaRPr lang="pt-BR" sz="2800" dirty="0">
              <a:latin typeface="Comic Sans MS" panose="030F0702030302020204" pitchFamily="66" charset="0"/>
            </a:endParaRPr>
          </a:p>
        </p:txBody>
      </p:sp>
      <p:sp>
        <p:nvSpPr>
          <p:cNvPr id="117" name="Seta para a direita 116"/>
          <p:cNvSpPr/>
          <p:nvPr/>
        </p:nvSpPr>
        <p:spPr>
          <a:xfrm>
            <a:off x="6872605" y="3666490"/>
            <a:ext cx="1483995" cy="116205"/>
          </a:xfrm>
          <a:prstGeom prst="rightArrow">
            <a:avLst/>
          </a:prstGeom>
          <a:solidFill>
            <a:schemeClr val="tx1"/>
          </a:solidFill>
          <a:l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CaixaDeTexto 117"/>
          <p:cNvSpPr txBox="1"/>
          <p:nvPr/>
        </p:nvSpPr>
        <p:spPr>
          <a:xfrm>
            <a:off x="7382510" y="3709670"/>
            <a:ext cx="622300" cy="460375"/>
          </a:xfrm>
          <a:prstGeom prst="rect">
            <a:avLst/>
          </a:prstGeom>
          <a:noFill/>
        </p:spPr>
        <p:txBody>
          <a:bodyPr wrap="square" rtlCol="0">
            <a:spAutoFit/>
          </a:bodyPr>
          <a:lstStyle/>
          <a:p>
            <a:r>
              <a:rPr lang="pt-BR" sz="2400" dirty="0" smtClean="0"/>
              <a:t>E</a:t>
            </a:r>
            <a:r>
              <a:rPr lang="pt-BR" sz="2400" baseline="-25000" dirty="0"/>
              <a:t>Y</a:t>
            </a:r>
            <a:endParaRPr lang="pt-BR" sz="2400" dirty="0"/>
          </a:p>
        </p:txBody>
      </p:sp>
      <p:cxnSp>
        <p:nvCxnSpPr>
          <p:cNvPr id="76" name="Conector de Seta Reta 75"/>
          <p:cNvCxnSpPr/>
          <p:nvPr/>
        </p:nvCxnSpPr>
        <p:spPr>
          <a:xfrm>
            <a:off x="4476115" y="18370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9094470" y="184086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398510" y="18815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092440" y="17113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759450" y="192151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09510" y="17170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256145" y="181991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09490" y="172466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157980" y="17614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352540" y="17614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08985" y="1823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742045" y="184086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642995" y="169354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82" name="Seta para a direita 81"/>
          <p:cNvSpPr/>
          <p:nvPr/>
        </p:nvSpPr>
        <p:spPr>
          <a:xfrm rot="16200000" flipV="1">
            <a:off x="2063750" y="3143885"/>
            <a:ext cx="1483995" cy="76200"/>
          </a:xfrm>
          <a:prstGeom prst="rightArrow">
            <a:avLst/>
          </a:prstGeom>
          <a:solidFill>
            <a:schemeClr val="tx1"/>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117"/>
          <p:cNvSpPr txBox="1"/>
          <p:nvPr/>
        </p:nvSpPr>
        <p:spPr>
          <a:xfrm>
            <a:off x="2382520" y="2822575"/>
            <a:ext cx="452120" cy="460375"/>
          </a:xfrm>
          <a:prstGeom prst="rect">
            <a:avLst/>
          </a:prstGeom>
          <a:noFill/>
        </p:spPr>
        <p:txBody>
          <a:bodyPr wrap="square" rtlCol="0">
            <a:spAutoFit/>
          </a:bodyPr>
          <a:lstStyle/>
          <a:p>
            <a:r>
              <a:rPr lang="pt-BR" sz="2400" dirty="0" smtClean="0"/>
              <a:t>E</a:t>
            </a:r>
            <a:r>
              <a:rPr lang="pt-BR" sz="2400" baseline="-25000" dirty="0" smtClean="0"/>
              <a:t>Z</a:t>
            </a:r>
            <a:endParaRPr lang="pt-BR" sz="2400" baseline="-25000" dirty="0" smtClean="0"/>
          </a:p>
        </p:txBody>
      </p:sp>
      <p:cxnSp>
        <p:nvCxnSpPr>
          <p:cNvPr id="233" name="Conector Reto 232"/>
          <p:cNvCxnSpPr/>
          <p:nvPr/>
        </p:nvCxnSpPr>
        <p:spPr>
          <a:xfrm>
            <a:off x="9255760" y="1683385"/>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77" name="Forma livre 76"/>
          <p:cNvSpPr/>
          <p:nvPr/>
        </p:nvSpPr>
        <p:spPr>
          <a:xfrm>
            <a:off x="7087870" y="730885"/>
            <a:ext cx="509270" cy="665480"/>
          </a:xfrm>
          <a:custGeom>
            <a:avLst/>
            <a:gdLst>
              <a:gd name="connisteX0" fmla="*/ 0 w 509270"/>
              <a:gd name="connsiteY0" fmla="*/ 665480 h 665480"/>
              <a:gd name="connisteX1" fmla="*/ 238760 w 509270"/>
              <a:gd name="connsiteY1" fmla="*/ 488950 h 665480"/>
              <a:gd name="connisteX2" fmla="*/ 72390 w 509270"/>
              <a:gd name="connsiteY2" fmla="*/ 218440 h 665480"/>
              <a:gd name="connisteX3" fmla="*/ 509270 w 509270"/>
              <a:gd name="connsiteY3" fmla="*/ 0 h 665480"/>
            </a:gdLst>
            <a:ahLst/>
            <a:cxnLst>
              <a:cxn ang="0">
                <a:pos x="connisteX0" y="connsiteY0"/>
              </a:cxn>
              <a:cxn ang="0">
                <a:pos x="connisteX1" y="connsiteY1"/>
              </a:cxn>
              <a:cxn ang="0">
                <a:pos x="connisteX2" y="connsiteY2"/>
              </a:cxn>
              <a:cxn ang="0">
                <a:pos x="connisteX3" y="connsiteY3"/>
              </a:cxn>
            </a:cxnLst>
            <a:rect l="l" t="t" r="r" b="b"/>
            <a:pathLst>
              <a:path w="509270" h="665480">
                <a:moveTo>
                  <a:pt x="0" y="665480"/>
                </a:moveTo>
                <a:cubicBezTo>
                  <a:pt x="50800" y="635635"/>
                  <a:pt x="224155" y="578485"/>
                  <a:pt x="238760" y="488950"/>
                </a:cubicBezTo>
                <a:cubicBezTo>
                  <a:pt x="253365" y="399415"/>
                  <a:pt x="18415" y="316230"/>
                  <a:pt x="72390" y="218440"/>
                </a:cubicBezTo>
                <a:cubicBezTo>
                  <a:pt x="126365" y="120650"/>
                  <a:pt x="418465" y="38100"/>
                  <a:pt x="50927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5" name="Forma livre 124"/>
          <p:cNvSpPr/>
          <p:nvPr/>
        </p:nvSpPr>
        <p:spPr>
          <a:xfrm>
            <a:off x="8150225" y="1097915"/>
            <a:ext cx="509270" cy="665480"/>
          </a:xfrm>
          <a:custGeom>
            <a:avLst/>
            <a:gdLst>
              <a:gd name="connisteX0" fmla="*/ 0 w 509270"/>
              <a:gd name="connsiteY0" fmla="*/ 665480 h 665480"/>
              <a:gd name="connisteX1" fmla="*/ 238760 w 509270"/>
              <a:gd name="connsiteY1" fmla="*/ 488950 h 665480"/>
              <a:gd name="connisteX2" fmla="*/ 72390 w 509270"/>
              <a:gd name="connsiteY2" fmla="*/ 218440 h 665480"/>
              <a:gd name="connisteX3" fmla="*/ 509270 w 509270"/>
              <a:gd name="connsiteY3" fmla="*/ 0 h 665480"/>
            </a:gdLst>
            <a:ahLst/>
            <a:cxnLst>
              <a:cxn ang="0">
                <a:pos x="connisteX0" y="connsiteY0"/>
              </a:cxn>
              <a:cxn ang="0">
                <a:pos x="connisteX1" y="connsiteY1"/>
              </a:cxn>
              <a:cxn ang="0">
                <a:pos x="connisteX2" y="connsiteY2"/>
              </a:cxn>
              <a:cxn ang="0">
                <a:pos x="connisteX3" y="connsiteY3"/>
              </a:cxn>
            </a:cxnLst>
            <a:rect l="l" t="t" r="r" b="b"/>
            <a:pathLst>
              <a:path w="509270" h="665480">
                <a:moveTo>
                  <a:pt x="0" y="665480"/>
                </a:moveTo>
                <a:cubicBezTo>
                  <a:pt x="50800" y="635635"/>
                  <a:pt x="224155" y="578485"/>
                  <a:pt x="238760" y="488950"/>
                </a:cubicBezTo>
                <a:cubicBezTo>
                  <a:pt x="253365" y="399415"/>
                  <a:pt x="18415" y="316230"/>
                  <a:pt x="72390" y="218440"/>
                </a:cubicBezTo>
                <a:cubicBezTo>
                  <a:pt x="126365" y="120650"/>
                  <a:pt x="418465" y="38100"/>
                  <a:pt x="50927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6" name="CaixaDeTexto 89"/>
          <p:cNvSpPr txBox="1"/>
          <p:nvPr/>
        </p:nvSpPr>
        <p:spPr>
          <a:xfrm>
            <a:off x="6781165" y="302260"/>
            <a:ext cx="1413510" cy="521970"/>
          </a:xfrm>
          <a:prstGeom prst="rect">
            <a:avLst/>
          </a:prstGeom>
          <a:noFill/>
        </p:spPr>
        <p:txBody>
          <a:bodyPr wrap="square" rtlCol="0">
            <a:spAutoFit/>
          </a:bodyPr>
          <a:lstStyle/>
          <a:p>
            <a:pPr algn="ctr"/>
            <a:r>
              <a:rPr lang="pt-BR" sz="2800" b="1" dirty="0" smtClean="0">
                <a:solidFill>
                  <a:srgbClr val="C00000"/>
                </a:solidFill>
              </a:rPr>
              <a:t>placa 1</a:t>
            </a:r>
            <a:endParaRPr lang="pt-BR" sz="2800" b="1" dirty="0" smtClean="0">
              <a:solidFill>
                <a:srgbClr val="C00000"/>
              </a:solidFill>
            </a:endParaRPr>
          </a:p>
        </p:txBody>
      </p:sp>
      <p:sp>
        <p:nvSpPr>
          <p:cNvPr id="127" name="CaixaDeTexto 89"/>
          <p:cNvSpPr txBox="1"/>
          <p:nvPr/>
        </p:nvSpPr>
        <p:spPr>
          <a:xfrm>
            <a:off x="8109585" y="671195"/>
            <a:ext cx="1413510" cy="521970"/>
          </a:xfrm>
          <a:prstGeom prst="rect">
            <a:avLst/>
          </a:prstGeom>
          <a:noFill/>
        </p:spPr>
        <p:txBody>
          <a:bodyPr wrap="square" rtlCol="0">
            <a:spAutoFit/>
          </a:bodyPr>
          <a:lstStyle/>
          <a:p>
            <a:pPr algn="ctr"/>
            <a:r>
              <a:rPr lang="pt-BR" sz="2800" b="1" dirty="0" smtClean="0">
                <a:solidFill>
                  <a:srgbClr val="C00000"/>
                </a:solidFill>
              </a:rPr>
              <a:t>placa 2</a:t>
            </a:r>
            <a:endParaRPr lang="pt-BR" sz="2800" b="1" dirty="0" smtClean="0">
              <a:solidFill>
                <a:srgbClr val="C00000"/>
              </a:solidFill>
            </a:endParaRPr>
          </a:p>
        </p:txBody>
      </p:sp>
      <p:sp>
        <p:nvSpPr>
          <p:cNvPr id="105" name="Seta para baixo 104"/>
          <p:cNvSpPr/>
          <p:nvPr/>
        </p:nvSpPr>
        <p:spPr>
          <a:xfrm rot="5400000">
            <a:off x="4753610" y="159448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4705350" y="2043430"/>
            <a:ext cx="665480" cy="583565"/>
          </a:xfrm>
          <a:prstGeom prst="rect">
            <a:avLst/>
          </a:prstGeom>
          <a:noFill/>
        </p:spPr>
        <p:txBody>
          <a:bodyPr wrap="square" rtlCol="0">
            <a:spAutoFit/>
          </a:bodyPr>
          <a:lstStyle/>
          <a:p>
            <a:r>
              <a:rPr lang="pt-BR" sz="3200" dirty="0" smtClean="0"/>
              <a:t>I</a:t>
            </a:r>
            <a:r>
              <a:rPr lang="pt-BR" sz="3200" baseline="-25000" dirty="0" smtClean="0"/>
              <a:t>DS</a:t>
            </a:r>
            <a:endParaRPr lang="pt-BR" sz="3200" dirty="0"/>
          </a:p>
        </p:txBody>
      </p:sp>
      <p:grpSp>
        <p:nvGrpSpPr>
          <p:cNvPr id="160" name="Grupo 159"/>
          <p:cNvGrpSpPr/>
          <p:nvPr/>
        </p:nvGrpSpPr>
        <p:grpSpPr>
          <a:xfrm>
            <a:off x="671835" y="2189480"/>
            <a:ext cx="1532971" cy="1986280"/>
            <a:chOff x="693" y="3261"/>
            <a:chExt cx="2448" cy="3128"/>
          </a:xfrm>
        </p:grpSpPr>
        <p:grpSp>
          <p:nvGrpSpPr>
            <p:cNvPr id="143" name="Grupo 142"/>
            <p:cNvGrpSpPr/>
            <p:nvPr/>
          </p:nvGrpSpPr>
          <p:grpSpPr>
            <a:xfrm>
              <a:off x="693" y="3481"/>
              <a:ext cx="2235" cy="2908"/>
              <a:chOff x="16173" y="7194"/>
              <a:chExt cx="2235" cy="2908"/>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6490" y="719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882" y="9666"/>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73"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2188" y="3261"/>
              <a:ext cx="0" cy="102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101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2284" y="406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
        <p:nvSpPr>
          <p:cNvPr id="8" name="Seta para a direita 7"/>
          <p:cNvSpPr/>
          <p:nvPr/>
        </p:nvSpPr>
        <p:spPr>
          <a:xfrm>
            <a:off x="6872605" y="3146425"/>
            <a:ext cx="1483995" cy="116205"/>
          </a:xfrm>
          <a:prstGeom prst="rightArrow">
            <a:avLst/>
          </a:prstGeom>
          <a:gradFill>
            <a:gsLst>
              <a:gs pos="0">
                <a:srgbClr val="E30000"/>
              </a:gs>
              <a:gs pos="100000">
                <a:srgbClr val="760303"/>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9" name="CaixaDeTexto 117"/>
          <p:cNvSpPr txBox="1"/>
          <p:nvPr/>
        </p:nvSpPr>
        <p:spPr>
          <a:xfrm>
            <a:off x="7230745" y="3146425"/>
            <a:ext cx="622300" cy="460375"/>
          </a:xfrm>
          <a:prstGeom prst="rect">
            <a:avLst/>
          </a:prstGeom>
          <a:noFill/>
        </p:spPr>
        <p:txBody>
          <a:bodyPr wrap="square" rtlCol="0">
            <a:spAutoFit/>
          </a:bodyPr>
          <a:p>
            <a:r>
              <a:rPr lang="pt-BR" sz="2400" dirty="0"/>
              <a:t>I</a:t>
            </a:r>
            <a:r>
              <a:rPr lang="pt-BR" sz="2400" baseline="-25000" dirty="0"/>
              <a:t>D</a:t>
            </a:r>
            <a:endParaRPr lang="pt-BR" sz="2400" dirty="0"/>
          </a:p>
        </p:txBody>
      </p:sp>
      <p:sp>
        <p:nvSpPr>
          <p:cNvPr id="84" name="CaixaDeTexto 101"/>
          <p:cNvSpPr txBox="1"/>
          <p:nvPr/>
        </p:nvSpPr>
        <p:spPr>
          <a:xfrm>
            <a:off x="5150485" y="3898900"/>
            <a:ext cx="842645" cy="430530"/>
          </a:xfrm>
          <a:prstGeom prst="rect">
            <a:avLst/>
          </a:prstGeom>
          <a:solidFill>
            <a:schemeClr val="accent4">
              <a:lumMod val="40000"/>
              <a:lumOff val="60000"/>
            </a:schemeClr>
          </a:solidFill>
        </p:spPr>
        <p:txBody>
          <a:bodyPr wrap="square" tIns="0" bIns="0" rtlCol="0">
            <a:spAutoFit/>
          </a:bodyPr>
          <a:p>
            <a:pPr algn="ctr"/>
            <a:r>
              <a:rPr lang="pt-BR" sz="2800" dirty="0" smtClean="0"/>
              <a:t>V</a:t>
            </a:r>
            <a:r>
              <a:rPr lang="pt-BR" sz="2800" baseline="-25000" dirty="0" smtClean="0"/>
              <a:t>C</a:t>
            </a:r>
            <a:r>
              <a:rPr lang="pt-BR" sz="2800" dirty="0" smtClean="0"/>
              <a:t>(y)</a:t>
            </a:r>
            <a:endParaRPr lang="pt-BR" sz="2800" dirty="0"/>
          </a:p>
        </p:txBody>
      </p:sp>
    </p:spTree>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491490" y="387985"/>
            <a:ext cx="10862310" cy="460375"/>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O valor da carga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1530985" y="974090"/>
                <a:ext cx="9097645" cy="77978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𝑄</m:t>
                          </m:r>
                        </m:e>
                        <m:sub>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𝑦</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𝜀</m:t>
                              </m:r>
                            </m:e>
                            <m:sub>
                              <m:r>
                                <a:rPr lang="en-US" altLang="pt-BR" sz="2400" i="1">
                                  <a:latin typeface="Cambria Math" panose="02040503050406030204" pitchFamily="18" charset="0"/>
                                  <a:cs typeface="Cambria Math" panose="02040503050406030204" pitchFamily="18" charset="0"/>
                                </a:rPr>
                                <m:t>𝑜𝑥</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𝑡</m:t>
                              </m:r>
                            </m:e>
                            <m:sub>
                              <m:r>
                                <a:rPr lang="en-US" altLang="pt-BR" sz="2400" i="1">
                                  <a:latin typeface="Cambria Math" panose="02040503050406030204" pitchFamily="18" charset="0"/>
                                  <a:cs typeface="Cambria Math" panose="02040503050406030204" pitchFamily="18" charset="0"/>
                                </a:rPr>
                                <m:t>𝑜𝑥</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𝑦</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𝑦</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𝑜𝑛𝑑𝑒</m:t>
                      </m:r>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𝑜𝑥</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𝜀</m:t>
                              </m:r>
                            </m:e>
                            <m:sub>
                              <m:r>
                                <a:rPr lang="en-US" altLang="pt-BR" sz="2400" i="1">
                                  <a:latin typeface="Cambria Math" panose="02040503050406030204" pitchFamily="18" charset="0"/>
                                  <a:cs typeface="Cambria Math" panose="02040503050406030204" pitchFamily="18" charset="0"/>
                                </a:rPr>
                                <m:t>𝑜𝑥</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𝑡</m:t>
                              </m:r>
                            </m:e>
                            <m:sub>
                              <m:r>
                                <a:rPr lang="en-US" altLang="pt-BR" sz="2400" i="1">
                                  <a:latin typeface="Cambria Math" panose="02040503050406030204" pitchFamily="18" charset="0"/>
                                  <a:cs typeface="Cambria Math" panose="02040503050406030204" pitchFamily="18" charset="0"/>
                                </a:rPr>
                                <m:t>𝑜𝑥</m:t>
                              </m:r>
                            </m:sub>
                          </m:sSub>
                        </m:den>
                      </m:f>
                      <m:r>
                        <a:rPr lang="en-US" altLang="pt-BR" sz="2400" i="1">
                          <a:latin typeface="Cambria Math" panose="02040503050406030204" pitchFamily="18" charset="0"/>
                          <a:cs typeface="Cambria Math" panose="02040503050406030204" pitchFamily="18" charset="0"/>
                        </a:rPr>
                        <m:t>  </m:t>
                      </m:r>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530985" y="974090"/>
                <a:ext cx="9097645" cy="779780"/>
              </a:xfrm>
              <a:prstGeom prst="rect">
                <a:avLst/>
              </a:prstGeom>
              <a:blipFill rotWithShape="1">
                <a:blip r:embed="rId1"/>
                <a:stretch>
                  <a:fillRect/>
                </a:stretch>
              </a:blipFill>
            </p:spPr>
            <p:txBody>
              <a:bodyPr/>
              <a:lstStyle/>
              <a:p>
                <a:r>
                  <a:rPr lang="pt-BR" altLang="en-US">
                    <a:noFill/>
                  </a:rPr>
                  <a:t> </a:t>
                </a:r>
              </a:p>
            </p:txBody>
          </p:sp>
        </mc:Fallback>
      </mc:AlternateContent>
      <p:sp>
        <p:nvSpPr>
          <p:cNvPr id="79" name="Caixa de Texto 78"/>
          <p:cNvSpPr txBox="1"/>
          <p:nvPr/>
        </p:nvSpPr>
        <p:spPr>
          <a:xfrm>
            <a:off x="273685" y="1753870"/>
            <a:ext cx="11558270" cy="1198880"/>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 carga varia ao longo do canal (varia com </a:t>
            </a:r>
            <a:r>
              <a:rPr lang="pt-BR" altLang="en-US" sz="2400" b="1" i="1" dirty="0" smtClean="0">
                <a:solidFill>
                  <a:srgbClr val="C00000"/>
                </a:solidFill>
                <a:latin typeface="Comic Sans MS" panose="030F0702030302020204" pitchFamily="66" charset="0"/>
                <a:cs typeface="Comic Sans MS" panose="030F0702030302020204" pitchFamily="66" charset="0"/>
                <a:sym typeface="+mn-ea"/>
              </a:rPr>
              <a:t>y</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pois a tensão no canal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C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também varia com </a:t>
            </a:r>
            <a:r>
              <a:rPr lang="pt-BR" altLang="en-US" sz="2400" b="1" i="1" dirty="0" smtClean="0">
                <a:solidFill>
                  <a:srgbClr val="C00000"/>
                </a:solidFill>
                <a:latin typeface="Comic Sans MS" panose="030F0702030302020204" pitchFamily="66" charset="0"/>
                <a:cs typeface="Comic Sans MS" panose="030F0702030302020204" pitchFamily="66" charset="0"/>
                <a:sym typeface="+mn-ea"/>
              </a:rPr>
              <a:t>y</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Agora com essa expressão para a carga podemos achar a corrente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4" name="Caixa de Texto 83"/>
              <p:cNvSpPr txBox="1"/>
              <p:nvPr/>
            </p:nvSpPr>
            <p:spPr>
              <a:xfrm>
                <a:off x="1424940" y="2952750"/>
                <a:ext cx="8615680" cy="121539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nary>
                        <m:naryPr>
                          <m:limLoc m:val="undOvr"/>
                          <m:ctrlPr>
                            <a:rPr lang="en-US" altLang="pt-BR" sz="2400" i="1">
                              <a:latin typeface="Cambria Math" panose="02040503050406030204" pitchFamily="18" charset="0"/>
                              <a:cs typeface="Cambria Math" panose="02040503050406030204" pitchFamily="18" charset="0"/>
                            </a:rPr>
                          </m:ctrlPr>
                        </m:naryPr>
                        <m:sub>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𝑆</m:t>
                          </m:r>
                        </m:sub>
                        <m:sup>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𝐷</m:t>
                          </m:r>
                        </m:sup>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𝑦</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Sub>
                        </m:e>
                      </m:nary>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up>
                              <m:r>
                                <a:rPr lang="en-US" altLang="pt-BR" sz="2400" i="1">
                                  <a:latin typeface="Cambria Math" panose="02040503050406030204" pitchFamily="18" charset="0"/>
                                  <a:cs typeface="Cambria Math" panose="02040503050406030204" pitchFamily="18" charset="0"/>
                                </a:rPr>
                                <m:t>2</m:t>
                              </m:r>
                            </m:sup>
                          </m:sSubSup>
                        </m:num>
                        <m:den>
                          <m:r>
                            <a:rPr lang="en-US" altLang="pt-BR" sz="2400" i="1">
                              <a:latin typeface="Cambria Math" panose="02040503050406030204" pitchFamily="18" charset="0"/>
                              <a:cs typeface="Cambria Math" panose="02040503050406030204" pitchFamily="18" charset="0"/>
                            </a:rPr>
                            <m:t>2</m:t>
                          </m:r>
                        </m:den>
                      </m:f>
                      <m:d>
                        <m:dPr>
                          <m:begChr m:val=""/>
                          <m:endChr m:val="|"/>
                          <m:ctrlPr>
                            <a:rPr lang="en-US" altLang="pt-BR" sz="2400" i="1">
                              <a:latin typeface="Cambria Math" panose="02040503050406030204" pitchFamily="18" charset="0"/>
                              <a:cs typeface="Cambria Math" panose="02040503050406030204" pitchFamily="18" charset="0"/>
                            </a:rPr>
                          </m:ctrlPr>
                        </m:dPr>
                        <m:e>
                          <m:r>
                            <a:rPr lang="en-US" altLang="pt-BR" sz="2400" i="1">
                              <a:latin typeface="Cambria Math" panose="02040503050406030204" pitchFamily="18" charset="0"/>
                              <a:cs typeface="Cambria Math" panose="02040503050406030204" pitchFamily="18" charset="0"/>
                            </a:rPr>
                            <m:t>)</m:t>
                          </m:r>
                        </m:e>
                      </m:d>
                      <m:f>
                        <m:fPr>
                          <m:type m:val="noBa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baseline="30000">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𝑉</m:t>
                              </m:r>
                            </m:e>
                            <m:sub>
                              <m:r>
                                <a:rPr lang="en-US" altLang="pt-BR" sz="2400" i="1" baseline="30000">
                                  <a:latin typeface="Cambria Math" panose="02040503050406030204" pitchFamily="18" charset="0"/>
                                  <a:cs typeface="Cambria Math" panose="02040503050406030204" pitchFamily="18" charset="0"/>
                                </a:rPr>
                                <m:t>𝐷</m:t>
                              </m:r>
                            </m:sub>
                          </m:sSub>
                        </m:num>
                        <m:den>
                          <m:sSub>
                            <m:sSubPr>
                              <m:ctrlPr>
                                <a:rPr lang="en-US" altLang="pt-BR" sz="2400" i="1" baseline="-25000">
                                  <a:latin typeface="Cambria Math" panose="02040503050406030204" pitchFamily="18" charset="0"/>
                                  <a:cs typeface="Cambria Math" panose="02040503050406030204" pitchFamily="18" charset="0"/>
                                </a:rPr>
                              </m:ctrlPr>
                            </m:sSubPr>
                            <m:e>
                              <m:r>
                                <a:rPr lang="en-US" altLang="pt-BR" sz="2400" i="1" baseline="-25000">
                                  <a:latin typeface="Cambria Math" panose="02040503050406030204" pitchFamily="18" charset="0"/>
                                  <a:cs typeface="Cambria Math" panose="02040503050406030204" pitchFamily="18" charset="0"/>
                                </a:rPr>
                                <m:t>𝑉</m:t>
                              </m:r>
                            </m:e>
                            <m:sub>
                              <m:r>
                                <a:rPr lang="en-US" altLang="pt-BR" sz="2400" i="1" baseline="-25000">
                                  <a:latin typeface="Cambria Math" panose="02040503050406030204" pitchFamily="18" charset="0"/>
                                  <a:cs typeface="Cambria Math" panose="02040503050406030204" pitchFamily="18" charset="0"/>
                                </a:rPr>
                                <m:t>𝑆</m:t>
                              </m:r>
                            </m:sub>
                          </m:sSub>
                        </m:den>
                      </m:f>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424940" y="2952750"/>
                <a:ext cx="8615680" cy="1215390"/>
              </a:xfrm>
              <a:prstGeom prst="rect">
                <a:avLst/>
              </a:prstGeom>
              <a:blipFill rotWithShape="1">
                <a:blip r:embed="rId2"/>
                <a:stretch>
                  <a:fillRect t="-250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5" name="Caixa de Texto 94"/>
              <p:cNvSpPr txBox="1"/>
              <p:nvPr/>
            </p:nvSpPr>
            <p:spPr>
              <a:xfrm>
                <a:off x="3193415" y="4300855"/>
                <a:ext cx="5876925" cy="83185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up>
                              <m:r>
                                <a:rPr lang="en-US" altLang="pt-BR" sz="2400" i="1">
                                  <a:latin typeface="Cambria Math" panose="02040503050406030204" pitchFamily="18" charset="0"/>
                                  <a:cs typeface="Cambria Math" panose="02040503050406030204" pitchFamily="18" charset="0"/>
                                </a:rPr>
                                <m:t>2</m:t>
                              </m:r>
                            </m:sup>
                          </m:sSubSup>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up>
                              <m:r>
                                <a:rPr lang="en-US" altLang="pt-BR" sz="2400" i="1">
                                  <a:latin typeface="Cambria Math" panose="02040503050406030204" pitchFamily="18" charset="0"/>
                                  <a:cs typeface="Cambria Math" panose="02040503050406030204" pitchFamily="18" charset="0"/>
                                </a:rPr>
                                <m:t>2</m:t>
                              </m:r>
                            </m:sup>
                          </m:sSubSup>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3193415" y="4300855"/>
                <a:ext cx="5876925" cy="831850"/>
              </a:xfrm>
              <a:prstGeom prst="rect">
                <a:avLst/>
              </a:prstGeom>
              <a:blipFill rotWithShape="1">
                <a:blip r:embed="rId3"/>
                <a:stretch>
                  <a:fillRect b="-9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6" name="Caixa de Texto 95"/>
              <p:cNvSpPr txBox="1"/>
              <p:nvPr/>
            </p:nvSpPr>
            <p:spPr>
              <a:xfrm>
                <a:off x="920115" y="5481320"/>
                <a:ext cx="10490200" cy="7867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𝐷𝑆</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920115" y="5481320"/>
                <a:ext cx="10490200" cy="786765"/>
              </a:xfrm>
              <a:prstGeom prst="rect">
                <a:avLst/>
              </a:prstGeom>
              <a:blipFill rotWithShape="1">
                <a:blip r:embed="rId4"/>
                <a:stretch>
                  <a:fillRect b="-113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10600" y="6370320"/>
            <a:ext cx="2743200" cy="365125"/>
          </a:xfrm>
        </p:spPr>
        <p:txBody>
          <a:bodyPr/>
          <a:lstStyle/>
          <a:p>
            <a:fld id="{74F297BB-B745-4CAB-BE1D-CE4C89382949}" type="slidenum">
              <a:rPr lang="pt-BR" smtClean="0"/>
            </a:fld>
            <a:endParaRPr lang="pt-BR"/>
          </a:p>
        </p:txBody>
      </p:sp>
      <p:sp>
        <p:nvSpPr>
          <p:cNvPr id="3" name="Caixa de Texto 2"/>
          <p:cNvSpPr txBox="1"/>
          <p:nvPr/>
        </p:nvSpPr>
        <p:spPr>
          <a:xfrm>
            <a:off x="491490" y="374015"/>
            <a:ext cx="10862310" cy="829945"/>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 corrente de dreno será então (o negativo é devido a direção da corrente)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6" name="Caixa de Texto 95"/>
              <p:cNvSpPr txBox="1"/>
              <p:nvPr/>
            </p:nvSpPr>
            <p:spPr>
              <a:xfrm>
                <a:off x="3076575" y="1064895"/>
                <a:ext cx="5955665" cy="8883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3076575" y="1064895"/>
                <a:ext cx="5955665" cy="888365"/>
              </a:xfrm>
              <a:prstGeom prst="rect">
                <a:avLst/>
              </a:prstGeom>
              <a:blipFill rotWithShape="1">
                <a:blip r:embed="rId1"/>
                <a:stretch>
                  <a:fillRect b="-2001"/>
                </a:stretch>
              </a:blipFill>
            </p:spPr>
            <p:txBody>
              <a:bodyPr/>
              <a:lstStyle/>
              <a:p>
                <a:r>
                  <a:rPr lang="pt-BR" altLang="en-US">
                    <a:noFill/>
                  </a:rPr>
                  <a:t> </a:t>
                </a:r>
              </a:p>
            </p:txBody>
          </p:sp>
        </mc:Fallback>
      </mc:AlternateContent>
      <p:sp>
        <p:nvSpPr>
          <p:cNvPr id="4" name="Caixa de Texto 3"/>
          <p:cNvSpPr txBox="1"/>
          <p:nvPr/>
        </p:nvSpPr>
        <p:spPr>
          <a:xfrm>
            <a:off x="490855" y="1953260"/>
            <a:ext cx="11295380" cy="1568450"/>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 transistor NMOS, no canal, um dos lados do “capacitor” (placa 1) é um condutor semelhante ao metal ou metal realmente. O outro lado, o canal (placa 2), é, no entanto, um semicondutor com propriedades diferentes de um metal.</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 name="Retângulo de cantos arredondados 2"/>
          <p:cNvSpPr/>
          <p:nvPr/>
        </p:nvSpPr>
        <p:spPr>
          <a:xfrm>
            <a:off x="679450" y="4427220"/>
            <a:ext cx="10833100" cy="2113280"/>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 name="Retângulo 5"/>
          <p:cNvSpPr/>
          <p:nvPr/>
        </p:nvSpPr>
        <p:spPr>
          <a:xfrm>
            <a:off x="3009265" y="4320540"/>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Retângulo 6"/>
          <p:cNvSpPr/>
          <p:nvPr/>
        </p:nvSpPr>
        <p:spPr>
          <a:xfrm>
            <a:off x="2981960" y="4107180"/>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5"/>
          <p:cNvSpPr txBox="1"/>
          <p:nvPr/>
        </p:nvSpPr>
        <p:spPr>
          <a:xfrm>
            <a:off x="10455910" y="5762625"/>
            <a:ext cx="1039495" cy="460375"/>
          </a:xfrm>
          <a:prstGeom prst="rect">
            <a:avLst/>
          </a:prstGeom>
          <a:noFill/>
        </p:spPr>
        <p:txBody>
          <a:bodyPr wrap="square" rtlCol="0">
            <a:spAutoFit/>
          </a:bodyPr>
          <a:lstStyle/>
          <a:p>
            <a:r>
              <a:rPr lang="pt-BR" sz="2400" dirty="0" err="1" smtClean="0"/>
              <a:t>P-Si</a:t>
            </a:r>
            <a:endParaRPr lang="pt-BR" sz="2400" dirty="0"/>
          </a:p>
        </p:txBody>
      </p:sp>
      <p:sp>
        <p:nvSpPr>
          <p:cNvPr id="9" name="Retângulo de cantos arredondados 8"/>
          <p:cNvSpPr/>
          <p:nvPr/>
        </p:nvSpPr>
        <p:spPr>
          <a:xfrm>
            <a:off x="2190750" y="442087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52345" y="441007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968875" y="4434840"/>
            <a:ext cx="241300" cy="368300"/>
            <a:chOff x="8319460" y="3999814"/>
            <a:chExt cx="241540" cy="393636"/>
          </a:xfrm>
        </p:grpSpPr>
        <p:sp>
          <p:nvSpPr>
            <p:cNvPr id="12" name="Elipse 1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216525" y="4399915"/>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221095" y="4419600"/>
            <a:ext cx="241300" cy="368300"/>
            <a:chOff x="8319460" y="3999814"/>
            <a:chExt cx="241540" cy="393636"/>
          </a:xfrm>
        </p:grpSpPr>
        <p:sp>
          <p:nvSpPr>
            <p:cNvPr id="18" name="Elipse 1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492875" y="4434840"/>
            <a:ext cx="241300" cy="368300"/>
            <a:chOff x="8319460" y="3999814"/>
            <a:chExt cx="241540" cy="393636"/>
          </a:xfrm>
        </p:grpSpPr>
        <p:sp>
          <p:nvSpPr>
            <p:cNvPr id="21" name="Elipse 2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757670" y="4400550"/>
            <a:ext cx="241300" cy="368300"/>
            <a:chOff x="8319460" y="3999814"/>
            <a:chExt cx="241540" cy="393636"/>
          </a:xfrm>
        </p:grpSpPr>
        <p:sp>
          <p:nvSpPr>
            <p:cNvPr id="24" name="Elipse 2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7091680" y="4401820"/>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958205" y="4424680"/>
            <a:ext cx="241300" cy="368300"/>
            <a:chOff x="8319460" y="3999814"/>
            <a:chExt cx="241540" cy="393636"/>
          </a:xfrm>
        </p:grpSpPr>
        <p:sp>
          <p:nvSpPr>
            <p:cNvPr id="30" name="Elipse 2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661660" y="4426585"/>
            <a:ext cx="241300" cy="368300"/>
            <a:chOff x="8319460" y="3999814"/>
            <a:chExt cx="241540" cy="393636"/>
          </a:xfrm>
        </p:grpSpPr>
        <p:sp>
          <p:nvSpPr>
            <p:cNvPr id="33" name="Elipse 3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417820" y="4434840"/>
            <a:ext cx="241300" cy="368300"/>
            <a:chOff x="8319460" y="3999814"/>
            <a:chExt cx="241540" cy="393636"/>
          </a:xfrm>
        </p:grpSpPr>
        <p:sp>
          <p:nvSpPr>
            <p:cNvPr id="36" name="Elipse 3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290050" y="443865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70695" y="438975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172460" y="4367530"/>
            <a:ext cx="241300" cy="368300"/>
            <a:chOff x="8319460" y="3999814"/>
            <a:chExt cx="241540" cy="393636"/>
          </a:xfrm>
        </p:grpSpPr>
        <p:sp>
          <p:nvSpPr>
            <p:cNvPr id="41" name="Elipse 4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679690" y="4380230"/>
            <a:ext cx="241300" cy="368300"/>
            <a:chOff x="8319460" y="3999814"/>
            <a:chExt cx="241540" cy="393636"/>
          </a:xfrm>
        </p:grpSpPr>
        <p:sp>
          <p:nvSpPr>
            <p:cNvPr id="44" name="Elipse 4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366635" y="4335780"/>
            <a:ext cx="241300" cy="368300"/>
            <a:chOff x="8319460" y="3999814"/>
            <a:chExt cx="241540" cy="393636"/>
          </a:xfrm>
        </p:grpSpPr>
        <p:sp>
          <p:nvSpPr>
            <p:cNvPr id="47" name="Elipse 4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364990" y="4364990"/>
            <a:ext cx="241300" cy="368300"/>
            <a:chOff x="8319460" y="3999814"/>
            <a:chExt cx="241540" cy="393636"/>
          </a:xfrm>
        </p:grpSpPr>
        <p:sp>
          <p:nvSpPr>
            <p:cNvPr id="50" name="Elipse 4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3988435" y="4348480"/>
            <a:ext cx="241300" cy="368300"/>
            <a:chOff x="8319460" y="3999814"/>
            <a:chExt cx="241540" cy="393636"/>
          </a:xfrm>
        </p:grpSpPr>
        <p:sp>
          <p:nvSpPr>
            <p:cNvPr id="53" name="Elipse 5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717925" y="4440555"/>
            <a:ext cx="241300" cy="368300"/>
            <a:chOff x="8319460" y="3999814"/>
            <a:chExt cx="241540" cy="393636"/>
          </a:xfrm>
        </p:grpSpPr>
        <p:sp>
          <p:nvSpPr>
            <p:cNvPr id="56" name="Elipse 5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458210" y="4348480"/>
            <a:ext cx="241300" cy="368300"/>
            <a:chOff x="8319460" y="3999814"/>
            <a:chExt cx="241540" cy="393636"/>
          </a:xfrm>
        </p:grpSpPr>
        <p:sp>
          <p:nvSpPr>
            <p:cNvPr id="59" name="Elipse 5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937625" y="4366895"/>
            <a:ext cx="241300" cy="368300"/>
            <a:chOff x="8319460" y="3999814"/>
            <a:chExt cx="241540" cy="393636"/>
          </a:xfrm>
        </p:grpSpPr>
        <p:sp>
          <p:nvSpPr>
            <p:cNvPr id="62" name="Elipse 6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689475" y="4396740"/>
            <a:ext cx="241300" cy="368300"/>
            <a:chOff x="8319460" y="3999814"/>
            <a:chExt cx="241540" cy="393636"/>
          </a:xfrm>
        </p:grpSpPr>
        <p:sp>
          <p:nvSpPr>
            <p:cNvPr id="65" name="Elipse 6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594090" y="4402455"/>
            <a:ext cx="241300" cy="368300"/>
            <a:chOff x="8319460" y="3999814"/>
            <a:chExt cx="241540" cy="393636"/>
          </a:xfrm>
        </p:grpSpPr>
        <p:sp>
          <p:nvSpPr>
            <p:cNvPr id="68" name="Elipse 6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242300" y="4421505"/>
            <a:ext cx="241300" cy="368300"/>
            <a:chOff x="8319460" y="3999814"/>
            <a:chExt cx="241540" cy="393636"/>
          </a:xfrm>
        </p:grpSpPr>
        <p:sp>
          <p:nvSpPr>
            <p:cNvPr id="71" name="Elipse 7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956550" y="4341495"/>
            <a:ext cx="241300" cy="368300"/>
            <a:chOff x="8319460" y="3999814"/>
            <a:chExt cx="241540" cy="393636"/>
          </a:xfrm>
        </p:grpSpPr>
        <p:sp>
          <p:nvSpPr>
            <p:cNvPr id="74" name="Elipse 7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80" name="Conector de Seta Reta 79"/>
          <p:cNvCxnSpPr/>
          <p:nvPr/>
        </p:nvCxnSpPr>
        <p:spPr>
          <a:xfrm>
            <a:off x="2650490" y="6177915"/>
            <a:ext cx="7418070" cy="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9800590" y="399415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44615" y="367157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45080" y="396938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465570" y="3448050"/>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17100" y="3715385"/>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64690" y="3615690"/>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12190" y="4421505"/>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124585" y="4370070"/>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468755" y="398399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907415" y="3764915"/>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99" name="Retângulo 98"/>
          <p:cNvSpPr/>
          <p:nvPr/>
        </p:nvSpPr>
        <p:spPr>
          <a:xfrm>
            <a:off x="5555615" y="4425950"/>
            <a:ext cx="153035" cy="1958975"/>
          </a:xfrm>
          <a:prstGeom prst="rect">
            <a:avLst/>
          </a:prstGeom>
          <a:blipFill>
            <a:blip r:embed="rId2"/>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0" name="CaixaDeTexto 99"/>
          <p:cNvSpPr txBox="1"/>
          <p:nvPr/>
        </p:nvSpPr>
        <p:spPr>
          <a:xfrm>
            <a:off x="4808219" y="3305810"/>
            <a:ext cx="1147445" cy="583565"/>
          </a:xfrm>
          <a:prstGeom prst="rect">
            <a:avLst/>
          </a:prstGeom>
          <a:noFill/>
        </p:spPr>
        <p:txBody>
          <a:bodyPr wrap="square" rtlCol="0">
            <a:spAutoFit/>
          </a:bodyPr>
          <a:lstStyle/>
          <a:p>
            <a:r>
              <a:rPr lang="pt-BR" sz="3200" dirty="0" smtClean="0"/>
              <a:t>Q</a:t>
            </a:r>
            <a:r>
              <a:rPr lang="pt-BR" sz="3200" baseline="-25000" dirty="0" smtClean="0"/>
              <a:t>n</a:t>
            </a:r>
            <a:r>
              <a:rPr lang="pt-BR" sz="3200" dirty="0" smtClean="0"/>
              <a:t>(y)</a:t>
            </a:r>
            <a:endParaRPr lang="pt-BR" sz="3200" dirty="0" smtClean="0"/>
          </a:p>
        </p:txBody>
      </p:sp>
      <p:sp>
        <p:nvSpPr>
          <p:cNvPr id="101" name="Forma livre 100"/>
          <p:cNvSpPr/>
          <p:nvPr/>
        </p:nvSpPr>
        <p:spPr>
          <a:xfrm>
            <a:off x="5248910" y="3851910"/>
            <a:ext cx="542290" cy="683260"/>
          </a:xfrm>
          <a:custGeom>
            <a:avLst/>
            <a:gdLst>
              <a:gd name="connsiteX0" fmla="*/ 654779 w 926006"/>
              <a:gd name="connsiteY0" fmla="*/ 1173707 h 1173707"/>
              <a:gd name="connsiteX1" fmla="*/ 900438 w 926006"/>
              <a:gd name="connsiteY1" fmla="*/ 573206 h 1173707"/>
              <a:gd name="connsiteX2" fmla="*/ 108868 w 926006"/>
              <a:gd name="connsiteY2" fmla="*/ 327546 h 1173707"/>
              <a:gd name="connsiteX3" fmla="*/ 26982 w 926006"/>
              <a:gd name="connsiteY3" fmla="*/ 0 h 1173707"/>
            </a:gdLst>
            <a:ahLst/>
            <a:cxnLst>
              <a:cxn ang="0">
                <a:pos x="connsiteX0" y="connsiteY0"/>
              </a:cxn>
              <a:cxn ang="0">
                <a:pos x="connsiteX1" y="connsiteY1"/>
              </a:cxn>
              <a:cxn ang="0">
                <a:pos x="connsiteX2" y="connsiteY2"/>
              </a:cxn>
              <a:cxn ang="0">
                <a:pos x="connsiteX3" y="connsiteY3"/>
              </a:cxn>
            </a:cxnLst>
            <a:rect l="l" t="t" r="r" b="b"/>
            <a:pathLst>
              <a:path w="926006" h="1173707">
                <a:moveTo>
                  <a:pt x="654779" y="1173707"/>
                </a:moveTo>
                <a:cubicBezTo>
                  <a:pt x="823101" y="943970"/>
                  <a:pt x="991423" y="714233"/>
                  <a:pt x="900438" y="573206"/>
                </a:cubicBezTo>
                <a:cubicBezTo>
                  <a:pt x="809453" y="432179"/>
                  <a:pt x="254444" y="423080"/>
                  <a:pt x="108868" y="327546"/>
                </a:cubicBezTo>
                <a:cubicBezTo>
                  <a:pt x="-36708" y="232012"/>
                  <a:pt x="-4863" y="116006"/>
                  <a:pt x="26982" y="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12" name="Conector de Seta Reta 111"/>
          <p:cNvCxnSpPr/>
          <p:nvPr/>
        </p:nvCxnSpPr>
        <p:spPr>
          <a:xfrm>
            <a:off x="3232150" y="5730240"/>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6642100" y="5187950"/>
            <a:ext cx="1829435" cy="521970"/>
          </a:xfrm>
          <a:prstGeom prst="rect">
            <a:avLst/>
          </a:prstGeom>
          <a:noFill/>
        </p:spPr>
        <p:txBody>
          <a:bodyPr wrap="square" rtlCol="0">
            <a:spAutoFit/>
          </a:bodyPr>
          <a:lstStyle/>
          <a:p>
            <a:r>
              <a:rPr lang="pt-BR" sz="2800" dirty="0" smtClean="0">
                <a:latin typeface="Comic Sans MS" panose="030F0702030302020204" pitchFamily="66" charset="0"/>
              </a:rPr>
              <a:t>L = </a:t>
            </a:r>
            <a:r>
              <a:rPr lang="pt-BR" sz="2800" dirty="0" err="1" smtClean="0">
                <a:latin typeface="Comic Sans MS" panose="030F0702030302020204" pitchFamily="66" charset="0"/>
              </a:rPr>
              <a:t>lenght</a:t>
            </a:r>
            <a:endParaRPr lang="pt-BR" sz="2800" dirty="0">
              <a:latin typeface="Comic Sans MS" panose="030F0702030302020204" pitchFamily="66" charset="0"/>
            </a:endParaRPr>
          </a:p>
        </p:txBody>
      </p:sp>
      <p:sp>
        <p:nvSpPr>
          <p:cNvPr id="118" name="CaixaDeTexto 117"/>
          <p:cNvSpPr txBox="1"/>
          <p:nvPr/>
        </p:nvSpPr>
        <p:spPr>
          <a:xfrm>
            <a:off x="7489190" y="6177915"/>
            <a:ext cx="622300" cy="460375"/>
          </a:xfrm>
          <a:prstGeom prst="rect">
            <a:avLst/>
          </a:prstGeom>
          <a:noFill/>
        </p:spPr>
        <p:txBody>
          <a:bodyPr wrap="square" rtlCol="0">
            <a:spAutoFit/>
          </a:bodyPr>
          <a:lstStyle/>
          <a:p>
            <a:r>
              <a:rPr lang="pt-BR" sz="2400" dirty="0" smtClean="0"/>
              <a:t>E</a:t>
            </a:r>
            <a:r>
              <a:rPr lang="pt-BR" sz="2400" baseline="-25000" dirty="0"/>
              <a:t>Y</a:t>
            </a:r>
            <a:endParaRPr lang="pt-BR" sz="2400" dirty="0"/>
          </a:p>
        </p:txBody>
      </p:sp>
      <p:cxnSp>
        <p:nvCxnSpPr>
          <p:cNvPr id="76" name="Conector de Seta Reta 75"/>
          <p:cNvCxnSpPr/>
          <p:nvPr/>
        </p:nvCxnSpPr>
        <p:spPr>
          <a:xfrm>
            <a:off x="4523740" y="462851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9142095" y="46323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446135" y="467296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40065" y="45027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807075" y="471297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57135" y="450850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303770" y="461137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57115" y="45161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205605" y="45529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400165" y="45529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56610" y="461454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789670" y="46323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690620" y="44850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82" name="Seta para a direita 81"/>
          <p:cNvSpPr/>
          <p:nvPr/>
        </p:nvSpPr>
        <p:spPr>
          <a:xfrm rot="16200000" flipV="1">
            <a:off x="2107565" y="5541645"/>
            <a:ext cx="1483995" cy="76200"/>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33" name="Conector Reto 232"/>
          <p:cNvCxnSpPr/>
          <p:nvPr/>
        </p:nvCxnSpPr>
        <p:spPr>
          <a:xfrm>
            <a:off x="9303385" y="4474845"/>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77" name="Forma livre 76"/>
          <p:cNvSpPr/>
          <p:nvPr/>
        </p:nvSpPr>
        <p:spPr>
          <a:xfrm>
            <a:off x="7138670" y="3589655"/>
            <a:ext cx="509270" cy="665480"/>
          </a:xfrm>
          <a:custGeom>
            <a:avLst/>
            <a:gdLst>
              <a:gd name="connisteX0" fmla="*/ 0 w 509270"/>
              <a:gd name="connsiteY0" fmla="*/ 665480 h 665480"/>
              <a:gd name="connisteX1" fmla="*/ 238760 w 509270"/>
              <a:gd name="connsiteY1" fmla="*/ 488950 h 665480"/>
              <a:gd name="connisteX2" fmla="*/ 72390 w 509270"/>
              <a:gd name="connsiteY2" fmla="*/ 218440 h 665480"/>
              <a:gd name="connisteX3" fmla="*/ 509270 w 509270"/>
              <a:gd name="connsiteY3" fmla="*/ 0 h 665480"/>
            </a:gdLst>
            <a:ahLst/>
            <a:cxnLst>
              <a:cxn ang="0">
                <a:pos x="connisteX0" y="connsiteY0"/>
              </a:cxn>
              <a:cxn ang="0">
                <a:pos x="connisteX1" y="connsiteY1"/>
              </a:cxn>
              <a:cxn ang="0">
                <a:pos x="connisteX2" y="connsiteY2"/>
              </a:cxn>
              <a:cxn ang="0">
                <a:pos x="connisteX3" y="connsiteY3"/>
              </a:cxn>
            </a:cxnLst>
            <a:rect l="l" t="t" r="r" b="b"/>
            <a:pathLst>
              <a:path w="509270" h="665480">
                <a:moveTo>
                  <a:pt x="0" y="665480"/>
                </a:moveTo>
                <a:cubicBezTo>
                  <a:pt x="50800" y="635635"/>
                  <a:pt x="224155" y="578485"/>
                  <a:pt x="238760" y="488950"/>
                </a:cubicBezTo>
                <a:cubicBezTo>
                  <a:pt x="253365" y="399415"/>
                  <a:pt x="18415" y="316230"/>
                  <a:pt x="72390" y="218440"/>
                </a:cubicBezTo>
                <a:cubicBezTo>
                  <a:pt x="126365" y="120650"/>
                  <a:pt x="418465" y="38100"/>
                  <a:pt x="50927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5" name="Forma livre 124"/>
          <p:cNvSpPr/>
          <p:nvPr/>
        </p:nvSpPr>
        <p:spPr>
          <a:xfrm>
            <a:off x="8197850" y="3889375"/>
            <a:ext cx="509270" cy="665480"/>
          </a:xfrm>
          <a:custGeom>
            <a:avLst/>
            <a:gdLst>
              <a:gd name="connisteX0" fmla="*/ 0 w 509270"/>
              <a:gd name="connsiteY0" fmla="*/ 665480 h 665480"/>
              <a:gd name="connisteX1" fmla="*/ 238760 w 509270"/>
              <a:gd name="connsiteY1" fmla="*/ 488950 h 665480"/>
              <a:gd name="connisteX2" fmla="*/ 72390 w 509270"/>
              <a:gd name="connsiteY2" fmla="*/ 218440 h 665480"/>
              <a:gd name="connisteX3" fmla="*/ 509270 w 509270"/>
              <a:gd name="connsiteY3" fmla="*/ 0 h 665480"/>
            </a:gdLst>
            <a:ahLst/>
            <a:cxnLst>
              <a:cxn ang="0">
                <a:pos x="connisteX0" y="connsiteY0"/>
              </a:cxn>
              <a:cxn ang="0">
                <a:pos x="connisteX1" y="connsiteY1"/>
              </a:cxn>
              <a:cxn ang="0">
                <a:pos x="connisteX2" y="connsiteY2"/>
              </a:cxn>
              <a:cxn ang="0">
                <a:pos x="connisteX3" y="connsiteY3"/>
              </a:cxn>
            </a:cxnLst>
            <a:rect l="l" t="t" r="r" b="b"/>
            <a:pathLst>
              <a:path w="509270" h="665480">
                <a:moveTo>
                  <a:pt x="0" y="665480"/>
                </a:moveTo>
                <a:cubicBezTo>
                  <a:pt x="50800" y="635635"/>
                  <a:pt x="224155" y="578485"/>
                  <a:pt x="238760" y="488950"/>
                </a:cubicBezTo>
                <a:cubicBezTo>
                  <a:pt x="253365" y="399415"/>
                  <a:pt x="18415" y="316230"/>
                  <a:pt x="72390" y="218440"/>
                </a:cubicBezTo>
                <a:cubicBezTo>
                  <a:pt x="126365" y="120650"/>
                  <a:pt x="418465" y="38100"/>
                  <a:pt x="50927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6" name="CaixaDeTexto 89"/>
          <p:cNvSpPr txBox="1"/>
          <p:nvPr/>
        </p:nvSpPr>
        <p:spPr>
          <a:xfrm>
            <a:off x="6875780" y="3207385"/>
            <a:ext cx="1413510" cy="521970"/>
          </a:xfrm>
          <a:prstGeom prst="rect">
            <a:avLst/>
          </a:prstGeom>
          <a:noFill/>
        </p:spPr>
        <p:txBody>
          <a:bodyPr wrap="square" rtlCol="0">
            <a:spAutoFit/>
          </a:bodyPr>
          <a:lstStyle/>
          <a:p>
            <a:pPr algn="ctr"/>
            <a:r>
              <a:rPr lang="pt-BR" sz="2800" b="1" dirty="0" smtClean="0">
                <a:solidFill>
                  <a:srgbClr val="C00000"/>
                </a:solidFill>
              </a:rPr>
              <a:t>placa 1</a:t>
            </a:r>
            <a:endParaRPr lang="pt-BR" sz="2800" b="1" dirty="0" smtClean="0">
              <a:solidFill>
                <a:srgbClr val="C00000"/>
              </a:solidFill>
            </a:endParaRPr>
          </a:p>
        </p:txBody>
      </p:sp>
      <p:sp>
        <p:nvSpPr>
          <p:cNvPr id="127" name="CaixaDeTexto 89"/>
          <p:cNvSpPr txBox="1"/>
          <p:nvPr/>
        </p:nvSpPr>
        <p:spPr>
          <a:xfrm>
            <a:off x="8157210" y="3462655"/>
            <a:ext cx="1413510" cy="521970"/>
          </a:xfrm>
          <a:prstGeom prst="rect">
            <a:avLst/>
          </a:prstGeom>
          <a:noFill/>
        </p:spPr>
        <p:txBody>
          <a:bodyPr wrap="square" rtlCol="0">
            <a:spAutoFit/>
          </a:bodyPr>
          <a:lstStyle/>
          <a:p>
            <a:pPr algn="ctr"/>
            <a:r>
              <a:rPr lang="pt-BR" sz="2800" b="1" dirty="0" smtClean="0">
                <a:solidFill>
                  <a:srgbClr val="C00000"/>
                </a:solidFill>
              </a:rPr>
              <a:t>placa 2</a:t>
            </a:r>
            <a:endParaRPr lang="pt-BR" sz="2800" b="1" dirty="0" smtClean="0">
              <a:solidFill>
                <a:srgbClr val="C00000"/>
              </a:solidFill>
            </a:endParaRPr>
          </a:p>
        </p:txBody>
      </p:sp>
      <p:sp>
        <p:nvSpPr>
          <p:cNvPr id="105" name="Seta para baixo 104"/>
          <p:cNvSpPr/>
          <p:nvPr/>
        </p:nvSpPr>
        <p:spPr>
          <a:xfrm rot="5400000">
            <a:off x="4191635" y="4321810"/>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4143375" y="4756150"/>
            <a:ext cx="714375" cy="583565"/>
          </a:xfrm>
          <a:prstGeom prst="rect">
            <a:avLst/>
          </a:prstGeom>
          <a:noFill/>
        </p:spPr>
        <p:txBody>
          <a:bodyPr wrap="square" rtlCol="0">
            <a:spAutoFit/>
          </a:bodyPr>
          <a:lstStyle/>
          <a:p>
            <a:r>
              <a:rPr lang="pt-BR" sz="3200" dirty="0" smtClean="0"/>
              <a:t>I</a:t>
            </a:r>
            <a:r>
              <a:rPr lang="pt-BR" sz="3200" baseline="-25000" dirty="0" smtClean="0"/>
              <a:t>DS</a:t>
            </a:r>
            <a:endParaRPr lang="pt-BR" sz="3200" dirty="0"/>
          </a:p>
        </p:txBody>
      </p:sp>
      <p:cxnSp>
        <p:nvCxnSpPr>
          <p:cNvPr id="78" name="Conector de Seta Reta 77"/>
          <p:cNvCxnSpPr/>
          <p:nvPr/>
        </p:nvCxnSpPr>
        <p:spPr>
          <a:xfrm>
            <a:off x="3172460" y="4603115"/>
            <a:ext cx="0" cy="1692000"/>
          </a:xfrm>
          <a:prstGeom prst="straightConnector1">
            <a:avLst/>
          </a:prstGeom>
          <a:ln>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84" name="CaixaDeTexto 101"/>
          <p:cNvSpPr txBox="1"/>
          <p:nvPr/>
        </p:nvSpPr>
        <p:spPr>
          <a:xfrm>
            <a:off x="5263515" y="5721985"/>
            <a:ext cx="842645" cy="430530"/>
          </a:xfrm>
          <a:prstGeom prst="rect">
            <a:avLst/>
          </a:prstGeom>
          <a:solidFill>
            <a:schemeClr val="accent4">
              <a:lumMod val="40000"/>
              <a:lumOff val="60000"/>
            </a:schemeClr>
          </a:solidFill>
        </p:spPr>
        <p:txBody>
          <a:bodyPr wrap="square" tIns="0" bIns="0" rtlCol="0">
            <a:spAutoFit/>
          </a:bodyPr>
          <a:p>
            <a:pPr algn="ctr"/>
            <a:r>
              <a:rPr lang="pt-BR" sz="2800" dirty="0" smtClean="0"/>
              <a:t>V</a:t>
            </a:r>
            <a:r>
              <a:rPr lang="pt-BR" sz="2800" baseline="-25000" dirty="0" smtClean="0"/>
              <a:t>C</a:t>
            </a:r>
            <a:r>
              <a:rPr lang="pt-BR" sz="2800" dirty="0" smtClean="0"/>
              <a:t>(y)</a:t>
            </a:r>
            <a:endParaRPr lang="pt-BR" sz="2800" dirty="0"/>
          </a:p>
        </p:txBody>
      </p:sp>
    </p:spTree>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aixa de Texto 2"/>
          <p:cNvSpPr txBox="1"/>
          <p:nvPr/>
        </p:nvSpPr>
        <p:spPr>
          <a:xfrm>
            <a:off x="491490" y="374015"/>
            <a:ext cx="10862310" cy="2399665"/>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o semicondutor a expressão para carga é semelhante a do capacitor, com a diferença que a carga somente aparece quando a tensão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G</a:t>
            </a:r>
            <a:r>
              <a:rPr lang="pt-BR" altLang="en-US" sz="2800" b="1"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for maior que uma tensão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Usaremos a seguinte relação para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Q</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(obtida considerando que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Q</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depende apenas de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E</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Z</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endParaRPr>
          </a:p>
        </p:txBody>
      </p:sp>
      <p:sp>
        <p:nvSpPr>
          <p:cNvPr id="81" name="CaixaDeTexto 64"/>
          <p:cNvSpPr txBox="1"/>
          <p:nvPr/>
        </p:nvSpPr>
        <p:spPr>
          <a:xfrm>
            <a:off x="1466033" y="3562442"/>
            <a:ext cx="8393430" cy="583565"/>
          </a:xfrm>
          <a:prstGeom prst="rect">
            <a:avLst/>
          </a:prstGeom>
          <a:solidFill>
            <a:schemeClr val="bg1"/>
          </a:solidFill>
        </p:spPr>
        <p:txBody>
          <a:bodyPr wrap="none" rtlCol="0">
            <a:spAutoFit/>
          </a:bodyPr>
          <a:lstStyle/>
          <a:p>
            <a:pPr algn="l"/>
            <a:r>
              <a:rPr lang="pt-BR" sz="3200" dirty="0" smtClean="0">
                <a:latin typeface="Comic Sans MS" panose="030F0702030302020204" pitchFamily="66" charset="0"/>
              </a:rPr>
              <a:t>Q</a:t>
            </a:r>
            <a:r>
              <a:rPr lang="pt-BR" sz="3200" baseline="-25000" dirty="0" smtClean="0">
                <a:latin typeface="Comic Sans MS" panose="030F0702030302020204" pitchFamily="66" charset="0"/>
              </a:rPr>
              <a:t>n </a:t>
            </a:r>
            <a:r>
              <a:rPr lang="pt-BR" sz="3200" dirty="0" smtClean="0">
                <a:latin typeface="Comic Sans MS" panose="030F0702030302020204" pitchFamily="66" charset="0"/>
              </a:rPr>
              <a:t>= C</a:t>
            </a:r>
            <a:r>
              <a:rPr lang="pt-BR" sz="3200" baseline="-25000" dirty="0" smtClean="0">
                <a:latin typeface="Comic Sans MS" panose="030F0702030302020204" pitchFamily="66" charset="0"/>
              </a:rPr>
              <a:t>OX</a:t>
            </a:r>
            <a:r>
              <a:rPr lang="pt-BR" sz="3200" dirty="0" smtClean="0">
                <a:latin typeface="Comic Sans MS" panose="030F0702030302020204" pitchFamily="66" charset="0"/>
              </a:rPr>
              <a:t>(V</a:t>
            </a:r>
            <a:r>
              <a:rPr lang="pt-BR" sz="3200" baseline="-25000" dirty="0" smtClean="0">
                <a:latin typeface="Comic Sans MS" panose="030F0702030302020204" pitchFamily="66" charset="0"/>
              </a:rPr>
              <a:t>G</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C</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TN</a:t>
            </a:r>
            <a:r>
              <a:rPr lang="pt-BR" sz="3200" dirty="0" smtClean="0">
                <a:latin typeface="Comic Sans MS" panose="030F0702030302020204" pitchFamily="66" charset="0"/>
              </a:rPr>
              <a:t>)  		</a:t>
            </a:r>
            <a:r>
              <a:rPr lang="pt-BR" sz="3200" b="1" dirty="0" smtClean="0">
                <a:solidFill>
                  <a:srgbClr val="C00000"/>
                </a:solidFill>
                <a:latin typeface="Comic Sans MS" panose="030F0702030302020204" pitchFamily="66" charset="0"/>
              </a:rPr>
              <a:t>para</a:t>
            </a:r>
            <a:r>
              <a:rPr lang="pt-BR" sz="3200" dirty="0" smtClean="0">
                <a:solidFill>
                  <a:srgbClr val="C00000"/>
                </a:solidFill>
                <a:latin typeface="Comic Sans MS" panose="030F0702030302020204" pitchFamily="66" charset="0"/>
              </a:rPr>
              <a:t> </a:t>
            </a:r>
            <a:r>
              <a:rPr lang="pt-BR" sz="3200" i="1" dirty="0" smtClean="0">
                <a:solidFill>
                  <a:srgbClr val="C00000"/>
                </a:solidFill>
                <a:latin typeface="Comic Sans MS" panose="030F0702030302020204" pitchFamily="66" charset="0"/>
              </a:rPr>
              <a:t>V</a:t>
            </a:r>
            <a:r>
              <a:rPr lang="pt-BR" sz="3200" i="1" baseline="-25000" dirty="0" smtClean="0">
                <a:solidFill>
                  <a:srgbClr val="C00000"/>
                </a:solidFill>
                <a:latin typeface="Comic Sans MS" panose="030F0702030302020204" pitchFamily="66" charset="0"/>
              </a:rPr>
              <a:t>GC</a:t>
            </a:r>
            <a:r>
              <a:rPr lang="pt-BR" sz="3200" i="1" dirty="0" smtClean="0">
                <a:solidFill>
                  <a:srgbClr val="C00000"/>
                </a:solidFill>
                <a:latin typeface="Comic Sans MS" panose="030F0702030302020204" pitchFamily="66" charset="0"/>
              </a:rPr>
              <a:t> </a:t>
            </a:r>
            <a:r>
              <a:rPr lang="pt-BR" altLang="en-US" sz="3200" i="1" dirty="0" smtClean="0">
                <a:solidFill>
                  <a:srgbClr val="C00000"/>
                </a:solidFill>
                <a:latin typeface="Arial" panose="020B0604020202020204" pitchFamily="34" charset="0"/>
                <a:ea typeface="SimSun" panose="02010600030101010101" pitchFamily="2" charset="-122"/>
                <a:cs typeface="Arial" panose="020B0604020202020204" pitchFamily="34" charset="0"/>
                <a:sym typeface="+mn-ea"/>
              </a:rPr>
              <a:t>˃</a:t>
            </a:r>
            <a:r>
              <a:rPr lang="pt-BR" sz="3200" i="1" dirty="0" smtClean="0">
                <a:solidFill>
                  <a:srgbClr val="C00000"/>
                </a:solidFill>
                <a:latin typeface="Comic Sans MS" panose="030F0702030302020204" pitchFamily="66" charset="0"/>
              </a:rPr>
              <a:t> V</a:t>
            </a:r>
            <a:r>
              <a:rPr lang="pt-BR" sz="3200" i="1" baseline="-25000" dirty="0" smtClean="0">
                <a:solidFill>
                  <a:srgbClr val="C00000"/>
                </a:solidFill>
                <a:latin typeface="Comic Sans MS" panose="030F0702030302020204" pitchFamily="66" charset="0"/>
              </a:rPr>
              <a:t>TN</a:t>
            </a:r>
            <a:endParaRPr lang="pt-BR" sz="3200" i="1" baseline="-25000" dirty="0" smtClean="0">
              <a:solidFill>
                <a:srgbClr val="C00000"/>
              </a:solidFill>
              <a:latin typeface="Comic Sans MS" panose="030F0702030302020204" pitchFamily="66" charset="0"/>
            </a:endParaRPr>
          </a:p>
        </p:txBody>
      </p:sp>
      <p:sp>
        <p:nvSpPr>
          <p:cNvPr id="83" name="CaixaDeTexto 66"/>
          <p:cNvSpPr txBox="1"/>
          <p:nvPr/>
        </p:nvSpPr>
        <p:spPr>
          <a:xfrm>
            <a:off x="1465939" y="2920132"/>
            <a:ext cx="8434070" cy="583565"/>
          </a:xfrm>
          <a:prstGeom prst="rect">
            <a:avLst/>
          </a:prstGeom>
          <a:noFill/>
        </p:spPr>
        <p:txBody>
          <a:bodyPr wrap="none" rtlCol="0">
            <a:spAutoFit/>
          </a:bodyPr>
          <a:lstStyle/>
          <a:p>
            <a:r>
              <a:rPr lang="pt-BR" sz="3200" dirty="0" smtClean="0">
                <a:latin typeface="Comic Sans MS" panose="030F0702030302020204" pitchFamily="66" charset="0"/>
              </a:rPr>
              <a:t>Q</a:t>
            </a:r>
            <a:r>
              <a:rPr lang="pt-BR" sz="3200" baseline="-25000" dirty="0" smtClean="0">
                <a:latin typeface="Comic Sans MS" panose="030F0702030302020204" pitchFamily="66" charset="0"/>
              </a:rPr>
              <a:t>n </a:t>
            </a:r>
            <a:r>
              <a:rPr lang="pt-BR" sz="3200" dirty="0" smtClean="0">
                <a:latin typeface="Comic Sans MS" panose="030F0702030302020204" pitchFamily="66" charset="0"/>
              </a:rPr>
              <a:t>≈ 0      				</a:t>
            </a:r>
            <a:r>
              <a:rPr lang="pt-BR" sz="3200" b="1" dirty="0" smtClean="0">
                <a:solidFill>
                  <a:srgbClr val="C00000"/>
                </a:solidFill>
                <a:latin typeface="Comic Sans MS" panose="030F0702030302020204" pitchFamily="66" charset="0"/>
              </a:rPr>
              <a:t>para </a:t>
            </a:r>
            <a:r>
              <a:rPr lang="pt-BR" sz="3200" i="1" dirty="0" smtClean="0">
                <a:solidFill>
                  <a:srgbClr val="C00000"/>
                </a:solidFill>
                <a:latin typeface="Comic Sans MS" panose="030F0702030302020204" pitchFamily="66" charset="0"/>
                <a:cs typeface="Comic Sans MS" panose="030F0702030302020204" pitchFamily="66" charset="0"/>
              </a:rPr>
              <a:t>V</a:t>
            </a:r>
            <a:r>
              <a:rPr lang="pt-BR" sz="3200" i="1" baseline="-25000" dirty="0" smtClean="0">
                <a:solidFill>
                  <a:srgbClr val="C00000"/>
                </a:solidFill>
                <a:latin typeface="Comic Sans MS" panose="030F0702030302020204" pitchFamily="66" charset="0"/>
                <a:cs typeface="Comic Sans MS" panose="030F0702030302020204" pitchFamily="66" charset="0"/>
              </a:rPr>
              <a:t>GC</a:t>
            </a:r>
            <a:r>
              <a:rPr lang="pt-BR" sz="3200" i="1" dirty="0" smtClean="0">
                <a:solidFill>
                  <a:srgbClr val="C00000"/>
                </a:solidFill>
                <a:latin typeface="Comic Sans MS" panose="030F0702030302020204" pitchFamily="66" charset="0"/>
                <a:cs typeface="Comic Sans MS" panose="030F0702030302020204" pitchFamily="66" charset="0"/>
              </a:rPr>
              <a:t> </a:t>
            </a:r>
            <a:r>
              <a:rPr lang="pt-BR" sz="3200" i="1" dirty="0" smtClean="0">
                <a:solidFill>
                  <a:srgbClr val="C00000"/>
                </a:solidFill>
                <a:latin typeface="Arial" panose="020B0604020202020204" pitchFamily="34" charset="0"/>
                <a:cs typeface="Arial" panose="020B0604020202020204" pitchFamily="34" charset="0"/>
              </a:rPr>
              <a:t>≤</a:t>
            </a:r>
            <a:r>
              <a:rPr lang="pt-BR" sz="3200" i="1" dirty="0" smtClean="0">
                <a:solidFill>
                  <a:srgbClr val="C00000"/>
                </a:solidFill>
                <a:latin typeface="Comic Sans MS" panose="030F0702030302020204" pitchFamily="66" charset="0"/>
                <a:cs typeface="Comic Sans MS" panose="030F0702030302020204" pitchFamily="66" charset="0"/>
              </a:rPr>
              <a:t> V</a:t>
            </a:r>
            <a:r>
              <a:rPr lang="pt-BR" sz="3200" i="1" baseline="-25000" dirty="0" smtClean="0">
                <a:solidFill>
                  <a:srgbClr val="C00000"/>
                </a:solidFill>
                <a:latin typeface="Comic Sans MS" panose="030F0702030302020204" pitchFamily="66" charset="0"/>
                <a:cs typeface="Comic Sans MS" panose="030F0702030302020204" pitchFamily="66" charset="0"/>
              </a:rPr>
              <a:t>TN</a:t>
            </a:r>
            <a:endParaRPr lang="pt-BR" sz="3200" i="1" dirty="0">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4" name="CaixaDeTexto 2"/>
              <p:cNvSpPr txBox="1"/>
              <p:nvPr/>
            </p:nvSpPr>
            <p:spPr>
              <a:xfrm>
                <a:off x="2258903" y="5118936"/>
                <a:ext cx="8228965" cy="1085850"/>
              </a:xfrm>
              <a:prstGeom prst="rect">
                <a:avLst/>
              </a:prstGeom>
              <a:noFill/>
            </p:spPr>
            <p:txBody>
              <a:bodyPr wrap="none" rtlCol="0">
                <a:spAutoFit/>
              </a:bodyPr>
              <a:lstStyle/>
              <a:p>
                <a:r>
                  <a:rPr lang="pt-BR" sz="3200" i="1" dirty="0" smtClean="0"/>
                  <a:t>V</a:t>
                </a:r>
                <a:r>
                  <a:rPr lang="pt-BR" sz="3200" i="1" baseline="-25000" dirty="0" smtClean="0"/>
                  <a:t>TN</a:t>
                </a:r>
                <a:r>
                  <a:rPr lang="pt-BR" sz="3200" i="1" dirty="0" smtClean="0"/>
                  <a:t> </a:t>
                </a:r>
                <a:r>
                  <a:rPr lang="pt-BR" sz="3200" dirty="0" smtClean="0"/>
                  <a:t>= </a:t>
                </a:r>
                <a14:m>
                  <m:oMath xmlns:m="http://schemas.openxmlformats.org/officeDocument/2006/math">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𝐹𝐵</m:t>
                        </m:r>
                      </m:sub>
                    </m:sSub>
                    <m:r>
                      <a:rPr lang="pt-BR" sz="3200" b="0" i="1" smtClean="0">
                        <a:latin typeface="Cambria Math" panose="02040503050406030204" pitchFamily="18" charset="0"/>
                      </a:rPr>
                      <m:t>+</m:t>
                    </m:r>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𝐶</m:t>
                        </m:r>
                        <m:r>
                          <a:rPr lang="pt-BR" sz="3200" b="0" i="1" baseline="-25000" smtClean="0">
                            <a:latin typeface="Cambria Math" panose="02040503050406030204" pitchFamily="18" charset="0"/>
                          </a:rPr>
                          <m:t>𝑜𝑥</m:t>
                        </m:r>
                      </m:den>
                    </m:f>
                    <m:rad>
                      <m:radPr>
                        <m:degHide m:val="on"/>
                        <m:ctrlPr>
                          <a:rPr lang="pt-BR" sz="3200" b="0" i="1" smtClean="0">
                            <a:latin typeface="Cambria Math" panose="02040503050406030204" pitchFamily="18" charset="0"/>
                          </a:rPr>
                        </m:ctrlPr>
                      </m:radPr>
                      <m:deg/>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𝜀</m:t>
                            </m:r>
                          </m:e>
                          <m:sub>
                            <m:r>
                              <a:rPr lang="pt-BR" sz="3200" b="0" i="1" smtClean="0">
                                <a:latin typeface="Cambria Math" panose="02040503050406030204" pitchFamily="18" charset="0"/>
                              </a:rPr>
                              <m:t>𝑠</m:t>
                            </m:r>
                          </m:sub>
                        </m:sSub>
                        <m:r>
                          <a:rPr lang="pt-BR" sz="3200" b="0" i="1" smtClean="0">
                            <a:latin typeface="Cambria Math" panose="02040503050406030204" pitchFamily="18" charset="0"/>
                          </a:rPr>
                          <m:t>𝑞</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𝑁</m:t>
                            </m:r>
                          </m:e>
                          <m:sub>
                            <m:r>
                              <a:rPr lang="pt-BR" sz="3200" b="0" i="1" smtClean="0">
                                <a:latin typeface="Cambria Math" panose="02040503050406030204" pitchFamily="18" charset="0"/>
                              </a:rPr>
                              <m:t>𝑎</m:t>
                            </m:r>
                          </m:sub>
                        </m:sSub>
                        <m:d>
                          <m:dPr>
                            <m:ctrlPr>
                              <a:rPr lang="pt-BR" sz="3200" b="0" i="1" smtClean="0">
                                <a:latin typeface="Cambria Math" panose="02040503050406030204" pitchFamily="18" charset="0"/>
                              </a:rPr>
                            </m:ctrlPr>
                          </m:dPr>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𝐶</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𝐵</m:t>
                                </m:r>
                              </m:sub>
                            </m:sSub>
                          </m:e>
                        </m:d>
                      </m:e>
                    </m:rad>
                  </m:oMath>
                </a14:m>
                <a:endParaRPr lang="pt-BR" sz="3200" dirty="0"/>
              </a:p>
            </p:txBody>
          </p:sp>
        </mc:Choice>
        <mc:Fallback>
          <p:sp>
            <p:nvSpPr>
              <p:cNvPr id="84" name="CaixaDeTexto 2"/>
              <p:cNvSpPr txBox="1">
                <a:spLocks noRot="1" noChangeAspect="1" noMove="1" noResize="1" noEditPoints="1" noAdjustHandles="1" noChangeArrowheads="1" noChangeShapeType="1" noTextEdit="1"/>
              </p:cNvSpPr>
              <p:nvPr/>
            </p:nvSpPr>
            <p:spPr>
              <a:xfrm>
                <a:off x="2258903" y="5118936"/>
                <a:ext cx="8228965" cy="1085850"/>
              </a:xfrm>
              <a:prstGeom prst="rect">
                <a:avLst/>
              </a:prstGeom>
              <a:blipFill rotWithShape="1">
                <a:blip r:embed="rId1"/>
                <a:stretch>
                  <a:fillRect l="-3" t="-19" r="-21" b="-2379"/>
                </a:stretch>
              </a:blipFill>
            </p:spPr>
            <p:txBody>
              <a:bodyPr/>
              <a:lstStyle/>
              <a:p>
                <a:r>
                  <a:rPr lang="pt-BR" altLang="en-US">
                    <a:noFill/>
                  </a:rPr>
                  <a:t> </a:t>
                </a:r>
              </a:p>
            </p:txBody>
          </p:sp>
        </mc:Fallback>
      </mc:AlternateContent>
      <p:sp>
        <p:nvSpPr>
          <p:cNvPr id="95" name="Caixa de Texto 94"/>
          <p:cNvSpPr txBox="1"/>
          <p:nvPr/>
        </p:nvSpPr>
        <p:spPr>
          <a:xfrm>
            <a:off x="664845" y="4488180"/>
            <a:ext cx="10862310" cy="521970"/>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onde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é a tensão de threshold</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dada por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1599138" y="703146"/>
                <a:ext cx="8827770" cy="108585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3200" i="1" smtClean="0">
                              <a:latin typeface="Cambria Math" panose="02040503050406030204" pitchFamily="18" charset="0"/>
                            </a:rPr>
                          </m:ctrlPr>
                        </m:sSubPr>
                        <m:e>
                          <m:sSub>
                            <m:sSubPr>
                              <m:ctrlPr>
                                <a:rPr lang="pt-BR" sz="3200" i="1" smtClean="0">
                                  <a:latin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cs typeface="Cambria Math" panose="02040503050406030204" pitchFamily="18" charset="0"/>
                                </a:rPr>
                                <m:t>𝑉</m:t>
                              </m:r>
                            </m:e>
                            <m:sub>
                              <m:r>
                                <a:rPr lang="en-US" altLang="pt-BR" sz="3200" i="1" smtClean="0">
                                  <a:latin typeface="Cambria Math" panose="02040503050406030204" pitchFamily="18" charset="0"/>
                                  <a:cs typeface="Cambria Math" panose="02040503050406030204" pitchFamily="18" charset="0"/>
                                </a:rPr>
                                <m:t>𝑇𝑁</m:t>
                              </m:r>
                            </m:sub>
                          </m:sSub>
                          <m:r>
                            <a:rPr lang="en-US" alt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𝐹𝐵</m:t>
                          </m:r>
                        </m:sub>
                      </m:sSub>
                      <m:r>
                        <a:rPr lang="pt-BR" sz="3200" b="0" i="1" smtClean="0">
                          <a:latin typeface="Cambria Math" panose="02040503050406030204" pitchFamily="18" charset="0"/>
                        </a:rPr>
                        <m:t>+</m:t>
                      </m:r>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𝐶</m:t>
                          </m:r>
                          <m:r>
                            <a:rPr lang="pt-BR" sz="3200" b="0" i="1" baseline="-25000" smtClean="0">
                              <a:latin typeface="Cambria Math" panose="02040503050406030204" pitchFamily="18" charset="0"/>
                            </a:rPr>
                            <m:t>𝑜𝑥</m:t>
                          </m:r>
                        </m:den>
                      </m:f>
                      <m:rad>
                        <m:radPr>
                          <m:degHide m:val="on"/>
                          <m:ctrlPr>
                            <a:rPr lang="pt-BR" sz="3200" b="0" i="1" smtClean="0">
                              <a:latin typeface="Cambria Math" panose="02040503050406030204" pitchFamily="18" charset="0"/>
                            </a:rPr>
                          </m:ctrlPr>
                        </m:radPr>
                        <m:deg/>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𝜀</m:t>
                              </m:r>
                            </m:e>
                            <m:sub>
                              <m:r>
                                <a:rPr lang="pt-BR" sz="3200" b="0" i="1" smtClean="0">
                                  <a:latin typeface="Cambria Math" panose="02040503050406030204" pitchFamily="18" charset="0"/>
                                </a:rPr>
                                <m:t>𝑠</m:t>
                              </m:r>
                            </m:sub>
                          </m:sSub>
                          <m:r>
                            <a:rPr lang="pt-BR" sz="3200" b="0" i="1" smtClean="0">
                              <a:latin typeface="Cambria Math" panose="02040503050406030204" pitchFamily="18" charset="0"/>
                            </a:rPr>
                            <m:t>𝑞</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𝑁</m:t>
                              </m:r>
                            </m:e>
                            <m:sub>
                              <m:r>
                                <a:rPr lang="pt-BR" sz="3200" b="0" i="1" smtClean="0">
                                  <a:latin typeface="Cambria Math" panose="02040503050406030204" pitchFamily="18" charset="0"/>
                                </a:rPr>
                                <m:t>𝑎</m:t>
                              </m:r>
                            </m:sub>
                          </m:sSub>
                          <m:d>
                            <m:dPr>
                              <m:ctrlPr>
                                <a:rPr lang="pt-BR" sz="3200" b="0" i="1" smtClean="0">
                                  <a:latin typeface="Cambria Math" panose="02040503050406030204" pitchFamily="18" charset="0"/>
                                </a:rPr>
                              </m:ctrlPr>
                            </m:dPr>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𝐶</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𝐵</m:t>
                                  </m:r>
                                </m:sub>
                              </m:sSub>
                            </m:e>
                          </m:d>
                        </m:e>
                      </m:rad>
                    </m:oMath>
                  </m:oMathPara>
                </a14:m>
                <a:endParaRPr lang="pt-BR" sz="3200" dirty="0"/>
              </a:p>
            </p:txBody>
          </p:sp>
        </mc:Choice>
        <mc:Fallback>
          <p:sp>
            <p:nvSpPr>
              <p:cNvPr id="3" name="CaixaDeTexto 2"/>
              <p:cNvSpPr txBox="1">
                <a:spLocks noRot="1" noChangeAspect="1" noMove="1" noResize="1" noEditPoints="1" noAdjustHandles="1" noChangeArrowheads="1" noChangeShapeType="1" noTextEdit="1"/>
              </p:cNvSpPr>
              <p:nvPr/>
            </p:nvSpPr>
            <p:spPr>
              <a:xfrm>
                <a:off x="1599138" y="703146"/>
                <a:ext cx="8827770" cy="1085850"/>
              </a:xfrm>
              <a:prstGeom prst="rect">
                <a:avLst/>
              </a:prstGeom>
              <a:blipFill rotWithShape="1">
                <a:blip r:embed="rId1"/>
                <a:stretch>
                  <a:fillRect l="-2" t="-19" r="2" b="-2379"/>
                </a:stretch>
              </a:blipFill>
            </p:spPr>
            <p:txBody>
              <a:bodyPr/>
              <a:lstStyle/>
              <a:p>
                <a:r>
                  <a:rPr lang="pt-BR" altLang="en-US">
                    <a:noFill/>
                  </a:rPr>
                  <a:t> </a:t>
                </a:r>
              </a:p>
            </p:txBody>
          </p:sp>
        </mc:Fallback>
      </mc:AlternateContent>
      <p:sp>
        <p:nvSpPr>
          <p:cNvPr id="4" name="Espaço Reservado para Conteúdo 2"/>
          <p:cNvSpPr txBox="1"/>
          <p:nvPr/>
        </p:nvSpPr>
        <p:spPr>
          <a:xfrm>
            <a:off x="647700" y="2050415"/>
            <a:ext cx="10896600" cy="430593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onde:</a:t>
            </a:r>
            <a:endParaRPr lang="pt-BR" dirty="0" smtClean="0">
              <a:latin typeface="Comic Sans MS" panose="030F0702030302020204" pitchFamily="66" charset="0"/>
            </a:endParaRPr>
          </a:p>
          <a:p>
            <a:pPr marL="0" indent="0">
              <a:buNone/>
            </a:pPr>
            <a:r>
              <a:rPr lang="pt-BR" dirty="0" smtClean="0">
                <a:latin typeface="Comic Sans MS" panose="030F0702030302020204" pitchFamily="66" charset="0"/>
              </a:rPr>
              <a:t>V</a:t>
            </a:r>
            <a:r>
              <a:rPr lang="pt-BR" baseline="-25000" dirty="0" smtClean="0">
                <a:latin typeface="Comic Sans MS" panose="030F0702030302020204" pitchFamily="66" charset="0"/>
              </a:rPr>
              <a:t>FB</a:t>
            </a:r>
            <a:r>
              <a:rPr lang="pt-BR" dirty="0" smtClean="0">
                <a:latin typeface="Comic Sans MS" panose="030F0702030302020204" pitchFamily="66" charset="0"/>
              </a:rPr>
              <a:t>: tensão de </a:t>
            </a:r>
            <a:r>
              <a:rPr lang="pt-BR" i="1" dirty="0" smtClean="0">
                <a:latin typeface="Comic Sans MS" panose="030F0702030302020204" pitchFamily="66" charset="0"/>
              </a:rPr>
              <a:t>flat </a:t>
            </a:r>
            <a:r>
              <a:rPr lang="pt-BR" i="1" dirty="0" err="1" smtClean="0">
                <a:latin typeface="Comic Sans MS" panose="030F0702030302020204" pitchFamily="66" charset="0"/>
              </a:rPr>
              <a:t>band</a:t>
            </a:r>
            <a:r>
              <a:rPr lang="pt-BR" i="1" dirty="0" smtClean="0">
                <a:latin typeface="Comic Sans MS" panose="030F0702030302020204" pitchFamily="66" charset="0"/>
              </a:rPr>
              <a:t> </a:t>
            </a:r>
            <a:r>
              <a:rPr lang="pt-BR" dirty="0" smtClean="0">
                <a:latin typeface="Comic Sans MS" panose="030F0702030302020204" pitchFamily="66" charset="0"/>
              </a:rPr>
              <a:t>que depende dos materiais e dopagens  </a:t>
            </a:r>
            <a:endParaRPr lang="pt-BR" dirty="0" smtClean="0">
              <a:latin typeface="Comic Sans MS" panose="030F0702030302020204" pitchFamily="66" charset="0"/>
            </a:endParaRPr>
          </a:p>
          <a:p>
            <a:pPr marL="0" indent="0">
              <a:buNone/>
            </a:pPr>
            <a:r>
              <a:rPr lang="pt-BR" i="1" dirty="0" err="1" smtClean="0">
                <a:latin typeface="Symbol" panose="05050102010706020507" pitchFamily="18" charset="2"/>
              </a:rPr>
              <a:t>f</a:t>
            </a:r>
            <a:r>
              <a:rPr lang="pt-BR" i="1" baseline="-25000" dirty="0" err="1" smtClean="0">
                <a:latin typeface="Comic Sans MS" panose="030F0702030302020204" pitchFamily="66" charset="0"/>
              </a:rPr>
              <a:t>P</a:t>
            </a:r>
            <a:r>
              <a:rPr lang="pt-BR" dirty="0">
                <a:latin typeface="Comic Sans MS" panose="030F0702030302020204" pitchFamily="66" charset="0"/>
              </a:rPr>
              <a:t>:</a:t>
            </a:r>
            <a:r>
              <a:rPr lang="pt-BR" dirty="0" smtClean="0">
                <a:latin typeface="Comic Sans MS" panose="030F0702030302020204" pitchFamily="66" charset="0"/>
              </a:rPr>
              <a:t> depende da dopagem do Si do </a:t>
            </a:r>
            <a:r>
              <a:rPr lang="pt-BR" i="1" dirty="0" smtClean="0">
                <a:latin typeface="Comic Sans MS" panose="030F0702030302020204" pitchFamily="66" charset="0"/>
              </a:rPr>
              <a:t>bulk</a:t>
            </a:r>
            <a:endParaRPr lang="pt-BR" dirty="0" smtClean="0">
              <a:latin typeface="Comic Sans MS" panose="030F0702030302020204" pitchFamily="66" charset="0"/>
            </a:endParaRPr>
          </a:p>
          <a:p>
            <a:pPr marL="0" indent="0">
              <a:buNone/>
            </a:pPr>
            <a:r>
              <a:rPr lang="pt-BR" dirty="0" smtClean="0">
                <a:latin typeface="Comic Sans MS" panose="030F0702030302020204" pitchFamily="66" charset="0"/>
              </a:rPr>
              <a:t>q: carga do elétron</a:t>
            </a:r>
            <a:endParaRPr lang="pt-BR" dirty="0" smtClean="0">
              <a:latin typeface="Comic Sans MS" panose="030F0702030302020204" pitchFamily="66" charset="0"/>
            </a:endParaRPr>
          </a:p>
          <a:p>
            <a:pPr marL="0" indent="0">
              <a:buNone/>
            </a:pPr>
            <a:r>
              <a:rPr lang="pt-BR" dirty="0" smtClean="0">
                <a:latin typeface="Comic Sans MS" panose="030F0702030302020204" pitchFamily="66" charset="0"/>
              </a:rPr>
              <a:t>N</a:t>
            </a:r>
            <a:r>
              <a:rPr lang="pt-BR" baseline="-25000" dirty="0" smtClean="0">
                <a:latin typeface="Comic Sans MS" panose="030F0702030302020204" pitchFamily="66" charset="0"/>
              </a:rPr>
              <a:t>a</a:t>
            </a:r>
            <a:r>
              <a:rPr lang="pt-BR" dirty="0" smtClean="0">
                <a:latin typeface="Comic Sans MS" panose="030F0702030302020204" pitchFamily="66" charset="0"/>
              </a:rPr>
              <a:t> dopagem do Si do bulk </a:t>
            </a:r>
            <a:endParaRPr lang="pt-BR" dirty="0" smtClean="0">
              <a:latin typeface="Comic Sans MS" panose="030F0702030302020204" pitchFamily="66" charset="0"/>
            </a:endParaRPr>
          </a:p>
          <a:p>
            <a:pPr marL="0" indent="0">
              <a:buNone/>
            </a:pPr>
            <a:r>
              <a:rPr lang="pt-BR" dirty="0" err="1" smtClean="0">
                <a:latin typeface="Symbol" panose="05050102010706020507" pitchFamily="18" charset="2"/>
              </a:rPr>
              <a:t>e</a:t>
            </a:r>
            <a:r>
              <a:rPr lang="pt-BR" baseline="-25000" dirty="0" err="1" smtClean="0">
                <a:latin typeface="Comic Sans MS" panose="030F0702030302020204" pitchFamily="66" charset="0"/>
              </a:rPr>
              <a:t>si</a:t>
            </a:r>
            <a:r>
              <a:rPr lang="pt-BR" dirty="0" smtClean="0">
                <a:latin typeface="Comic Sans MS" panose="030F0702030302020204" pitchFamily="66" charset="0"/>
              </a:rPr>
              <a:t>: permissividade do Si  </a:t>
            </a:r>
            <a:endParaRPr lang="pt-BR" dirty="0" smtClean="0">
              <a:latin typeface="Comic Sans MS" panose="030F0702030302020204" pitchFamily="66" charset="0"/>
            </a:endParaRPr>
          </a:p>
          <a:p>
            <a:pPr marL="0" indent="0">
              <a:buNone/>
            </a:pPr>
            <a:endParaRPr lang="pt-BR" dirty="0" smtClean="0">
              <a:latin typeface="Comic Sans MS" panose="030F0702030302020204" pitchFamily="66" charset="0"/>
            </a:endParaRPr>
          </a:p>
          <a:p>
            <a:pPr marL="0" indent="0">
              <a:buNone/>
            </a:pPr>
            <a:r>
              <a:rPr lang="pt-BR" dirty="0" smtClean="0">
                <a:latin typeface="Comic Sans MS" panose="030F0702030302020204" pitchFamily="66" charset="0"/>
              </a:rPr>
              <a:t>Veja que a tensão </a:t>
            </a:r>
            <a:r>
              <a:rPr lang="pt-BR" b="1" i="1" dirty="0" smtClean="0">
                <a:solidFill>
                  <a:srgbClr val="C00000"/>
                </a:solidFill>
                <a:latin typeface="Comic Sans MS" panose="030F0702030302020204" pitchFamily="66" charset="0"/>
              </a:rPr>
              <a:t>V</a:t>
            </a:r>
            <a:r>
              <a:rPr lang="pt-BR" b="1" i="1" baseline="-25000" dirty="0" smtClean="0">
                <a:solidFill>
                  <a:srgbClr val="C00000"/>
                </a:solidFill>
                <a:latin typeface="Comic Sans MS" panose="030F0702030302020204" pitchFamily="66" charset="0"/>
              </a:rPr>
              <a:t>TN</a:t>
            </a:r>
            <a:r>
              <a:rPr lang="pt-BR" b="1" dirty="0" smtClean="0">
                <a:solidFill>
                  <a:srgbClr val="C00000"/>
                </a:solidFill>
                <a:latin typeface="Comic Sans MS" panose="030F0702030302020204" pitchFamily="66" charset="0"/>
              </a:rPr>
              <a:t> depende de </a:t>
            </a:r>
            <a:r>
              <a:rPr lang="pt-BR" b="1" i="1" dirty="0" smtClean="0">
                <a:solidFill>
                  <a:srgbClr val="C00000"/>
                </a:solidFill>
                <a:latin typeface="Comic Sans MS" panose="030F0702030302020204" pitchFamily="66" charset="0"/>
              </a:rPr>
              <a:t>(V</a:t>
            </a:r>
            <a:r>
              <a:rPr lang="pt-BR" b="1" i="1" baseline="-25000" dirty="0" smtClean="0">
                <a:solidFill>
                  <a:srgbClr val="C00000"/>
                </a:solidFill>
                <a:latin typeface="Comic Sans MS" panose="030F0702030302020204" pitchFamily="66" charset="0"/>
              </a:rPr>
              <a:t>C</a:t>
            </a:r>
            <a:r>
              <a:rPr lang="pt-BR" b="1" i="1" dirty="0" smtClean="0">
                <a:solidFill>
                  <a:srgbClr val="C00000"/>
                </a:solidFill>
                <a:latin typeface="SimSun" panose="02010600030101010101" pitchFamily="2" charset="-122"/>
                <a:ea typeface="SimSun" panose="02010600030101010101" pitchFamily="2" charset="-122"/>
              </a:rPr>
              <a:t>－</a:t>
            </a:r>
            <a:r>
              <a:rPr lang="pt-BR" b="1" i="1" dirty="0" smtClean="0">
                <a:solidFill>
                  <a:srgbClr val="C00000"/>
                </a:solidFill>
                <a:latin typeface="Comic Sans MS" panose="030F0702030302020204" pitchFamily="66" charset="0"/>
              </a:rPr>
              <a:t>V</a:t>
            </a:r>
            <a:r>
              <a:rPr lang="pt-BR" b="1" i="1" baseline="-25000" dirty="0" smtClean="0">
                <a:solidFill>
                  <a:srgbClr val="C00000"/>
                </a:solidFill>
                <a:latin typeface="Comic Sans MS" panose="030F0702030302020204" pitchFamily="66" charset="0"/>
              </a:rPr>
              <a:t>B</a:t>
            </a:r>
            <a:r>
              <a:rPr lang="pt-BR" b="1" i="1" dirty="0" smtClean="0">
                <a:solidFill>
                  <a:srgbClr val="C00000"/>
                </a:solidFill>
                <a:latin typeface="Comic Sans MS" panose="030F0702030302020204" pitchFamily="66" charset="0"/>
              </a:rPr>
              <a:t>)</a:t>
            </a:r>
            <a:r>
              <a:rPr lang="pt-BR" b="1" dirty="0" smtClean="0">
                <a:solidFill>
                  <a:srgbClr val="C00000"/>
                </a:solidFill>
                <a:latin typeface="Comic Sans MS" panose="030F0702030302020204" pitchFamily="66" charset="0"/>
              </a:rPr>
              <a:t> </a:t>
            </a:r>
            <a:endParaRPr lang="pt-BR" b="1" dirty="0" smtClean="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412" name="Rectangle 4">
            <a:hlinkClick r:id=""/>
          </p:cNvPr>
          <p:cNvSpPr>
            <a:spLocks noChangeArrowheads="1"/>
          </p:cNvSpPr>
          <p:nvPr/>
        </p:nvSpPr>
        <p:spPr bwMode="auto">
          <a:xfrm>
            <a:off x="1310799" y="439896"/>
            <a:ext cx="4354512" cy="645160"/>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lIns="92075" tIns="46038" rIns="92075" bIns="46038">
            <a:spAutoFit/>
          </a:bodyPr>
          <a:lstStyle>
            <a:defPPr>
              <a:defRPr lang="pt-BR"/>
            </a:defPPr>
            <a:lvl1pPr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1pPr>
            <a:lvl2pPr marL="4559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2pPr>
            <a:lvl3pPr marL="9131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3pPr>
            <a:lvl4pPr marL="13703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4pPr>
            <a:lvl5pPr marL="18275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Arial" panose="020B0604020202020204" pitchFamily="34" charset="0"/>
                <a:ea typeface="+mn-ea"/>
                <a:cs typeface="+mn-cs"/>
              </a:defRPr>
            </a:lvl6pPr>
            <a:lvl7pPr marL="2743200" algn="l" defTabSz="914400" rtl="0" eaLnBrk="1" latinLnBrk="0" hangingPunct="1">
              <a:defRPr sz="1200" kern="1200">
                <a:solidFill>
                  <a:schemeClr val="tx1"/>
                </a:solidFill>
                <a:latin typeface="Arial" panose="020B0604020202020204" pitchFamily="34" charset="0"/>
                <a:ea typeface="+mn-ea"/>
                <a:cs typeface="+mn-cs"/>
              </a:defRPr>
            </a:lvl7pPr>
            <a:lvl8pPr marL="3200400" algn="l" defTabSz="914400" rtl="0" eaLnBrk="1" latinLnBrk="0" hangingPunct="1">
              <a:defRPr sz="1200" kern="1200">
                <a:solidFill>
                  <a:schemeClr val="tx1"/>
                </a:solidFill>
                <a:latin typeface="Arial" panose="020B0604020202020204" pitchFamily="34" charset="0"/>
                <a:ea typeface="+mn-ea"/>
                <a:cs typeface="+mn-cs"/>
              </a:defRPr>
            </a:lvl8pPr>
            <a:lvl9pPr marL="3657600" algn="l" defTabSz="914400" rtl="0" eaLnBrk="1" latinLnBrk="0" hangingPunct="1">
              <a:defRPr sz="1200" kern="1200">
                <a:solidFill>
                  <a:schemeClr val="tx1"/>
                </a:solidFill>
                <a:latin typeface="Arial" panose="020B0604020202020204" pitchFamily="34" charset="0"/>
                <a:ea typeface="+mn-ea"/>
                <a:cs typeface="+mn-cs"/>
              </a:defRPr>
            </a:lvl9pPr>
          </a:lstStyle>
          <a:p>
            <a:pPr algn="ctr">
              <a:spcBef>
                <a:spcPct val="0"/>
              </a:spcBef>
              <a:buClrTx/>
              <a:buFontTx/>
              <a:buNone/>
            </a:pPr>
            <a:r>
              <a:rPr lang="pt-BR" altLang="pt-BR" sz="3600" b="1" i="1">
                <a:solidFill>
                  <a:srgbClr val="C00000"/>
                </a:solidFill>
                <a:latin typeface="Comic Sans MS" panose="030F0702030302020204" pitchFamily="66" charset="0"/>
              </a:rPr>
              <a:t>Diodo:</a:t>
            </a:r>
            <a:r>
              <a:rPr lang="pt-BR" altLang="pt-BR" sz="2800" i="1">
                <a:solidFill>
                  <a:srgbClr val="C00000"/>
                </a:solidFill>
                <a:latin typeface="Comic Sans MS" panose="030F0702030302020204" pitchFamily="66" charset="0"/>
              </a:rPr>
              <a:t> </a:t>
            </a:r>
            <a:r>
              <a:rPr lang="pt-BR" altLang="pt-BR" sz="2800" i="1">
                <a:latin typeface="Comic Sans MS" panose="030F0702030302020204" pitchFamily="66" charset="0"/>
              </a:rPr>
              <a:t>Valvula Diodo</a:t>
            </a:r>
            <a:endParaRPr lang="pt-BR" altLang="pt-BR" sz="2800" i="1">
              <a:latin typeface="Comic Sans MS" panose="030F0702030302020204" pitchFamily="66" charset="0"/>
            </a:endParaRPr>
          </a:p>
        </p:txBody>
      </p:sp>
      <p:pic>
        <p:nvPicPr>
          <p:cNvPr id="17413" name="Picture 2" descr="Válvula termiónica electrónica"/>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1083786" y="1092994"/>
            <a:ext cx="4808538" cy="3636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 Box 7"/>
          <p:cNvSpPr txBox="1">
            <a:spLocks noChangeArrowheads="1"/>
          </p:cNvSpPr>
          <p:nvPr/>
        </p:nvSpPr>
        <p:spPr bwMode="auto">
          <a:xfrm>
            <a:off x="1413669" y="4831556"/>
            <a:ext cx="9364662" cy="1630363"/>
          </a:xfrm>
          <a:prstGeom prst="rect">
            <a:avLst/>
          </a:prstGeom>
          <a:solidFill>
            <a:srgbClr val="FFFF99"/>
          </a:solidFill>
          <a:ln w="19050" algn="ctr">
            <a:solidFill>
              <a:srgbClr val="000082"/>
            </a:solidFill>
            <a:miter lim="800000"/>
          </a:ln>
        </p:spPr>
        <p:txBody>
          <a:bodyPr>
            <a:spAutoFit/>
          </a:bodyPr>
          <a:lstStyle>
            <a:defPPr>
              <a:defRPr lang="pt-BR"/>
            </a:defPPr>
            <a:lvl1pPr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1pPr>
            <a:lvl2pPr marL="4559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2pPr>
            <a:lvl3pPr marL="9131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3pPr>
            <a:lvl4pPr marL="13703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4pPr>
            <a:lvl5pPr marL="18275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Arial" panose="020B0604020202020204" pitchFamily="34" charset="0"/>
                <a:ea typeface="+mn-ea"/>
                <a:cs typeface="+mn-cs"/>
              </a:defRPr>
            </a:lvl6pPr>
            <a:lvl7pPr marL="2743200" algn="l" defTabSz="914400" rtl="0" eaLnBrk="1" latinLnBrk="0" hangingPunct="1">
              <a:defRPr sz="1200" kern="1200">
                <a:solidFill>
                  <a:schemeClr val="tx1"/>
                </a:solidFill>
                <a:latin typeface="Arial" panose="020B0604020202020204" pitchFamily="34" charset="0"/>
                <a:ea typeface="+mn-ea"/>
                <a:cs typeface="+mn-cs"/>
              </a:defRPr>
            </a:lvl7pPr>
            <a:lvl8pPr marL="3200400" algn="l" defTabSz="914400" rtl="0" eaLnBrk="1" latinLnBrk="0" hangingPunct="1">
              <a:defRPr sz="1200" kern="1200">
                <a:solidFill>
                  <a:schemeClr val="tx1"/>
                </a:solidFill>
                <a:latin typeface="Arial" panose="020B0604020202020204" pitchFamily="34" charset="0"/>
                <a:ea typeface="+mn-ea"/>
                <a:cs typeface="+mn-cs"/>
              </a:defRPr>
            </a:lvl8pPr>
            <a:lvl9pPr marL="3657600" algn="l" defTabSz="914400" rtl="0" eaLnBrk="1" latinLnBrk="0" hangingPunct="1">
              <a:defRPr sz="1200" kern="1200">
                <a:solidFill>
                  <a:schemeClr val="tx1"/>
                </a:solidFill>
                <a:latin typeface="Arial" panose="020B0604020202020204" pitchFamily="34" charset="0"/>
                <a:ea typeface="+mn-ea"/>
                <a:cs typeface="+mn-cs"/>
              </a:defRPr>
            </a:lvl9pPr>
          </a:lstStyle>
          <a:p>
            <a:pPr>
              <a:spcBef>
                <a:spcPts val="600"/>
              </a:spcBef>
              <a:buClrTx/>
              <a:buFont typeface="Arial" panose="020B0604020202020204" pitchFamily="34" charset="0"/>
              <a:buChar char="•"/>
            </a:pPr>
            <a:r>
              <a:rPr lang="pt-BR" altLang="pt-BR" sz="1800" dirty="0">
                <a:latin typeface="Comic Sans MS" panose="030F0702030302020204" pitchFamily="66" charset="0"/>
                <a:ea typeface="Times New Roman" panose="02020603050405020304" pitchFamily="18" charset="0"/>
                <a:cs typeface="Arial" panose="020B0604020202020204" pitchFamily="34" charset="0"/>
              </a:rPr>
              <a:t> O filamento é aquecido fornecendo energia aos elétrons que podem sair do metal;</a:t>
            </a:r>
            <a:endParaRPr lang="pt-BR" altLang="pt-BR" sz="1800" dirty="0">
              <a:latin typeface="Comic Sans MS" panose="030F0702030302020204" pitchFamily="66" charset="0"/>
              <a:ea typeface="Times New Roman" panose="02020603050405020304" pitchFamily="18" charset="0"/>
              <a:cs typeface="Arial" panose="020B0604020202020204" pitchFamily="34" charset="0"/>
            </a:endParaRPr>
          </a:p>
          <a:p>
            <a:pPr>
              <a:spcBef>
                <a:spcPts val="600"/>
              </a:spcBef>
              <a:buClrTx/>
              <a:buFont typeface="Arial" panose="020B0604020202020204" pitchFamily="34" charset="0"/>
              <a:buChar char="•"/>
            </a:pPr>
            <a:r>
              <a:rPr lang="pt-BR" altLang="pt-BR" sz="1800" dirty="0">
                <a:latin typeface="Comic Sans MS" panose="030F0702030302020204" pitchFamily="66" charset="0"/>
                <a:ea typeface="Times New Roman" panose="02020603050405020304" pitchFamily="18" charset="0"/>
                <a:cs typeface="Arial" panose="020B0604020202020204" pitchFamily="34" charset="0"/>
              </a:rPr>
              <a:t> Se a tensão entre ânodo e cátodo for positiva, haverá uma corrente. Adicionalmente, o campo elétrico e a corrente existentes diminuem a barreira de potencial para extração dos </a:t>
            </a:r>
            <a:r>
              <a:rPr lang="pt-BR" altLang="pt-BR" sz="1800" dirty="0" err="1">
                <a:latin typeface="Comic Sans MS" panose="030F0702030302020204" pitchFamily="66" charset="0"/>
                <a:ea typeface="Times New Roman" panose="02020603050405020304" pitchFamily="18" charset="0"/>
                <a:cs typeface="Arial" panose="020B0604020202020204" pitchFamily="34" charset="0"/>
              </a:rPr>
              <a:t>eletróns</a:t>
            </a:r>
            <a:r>
              <a:rPr lang="pt-BR" altLang="pt-BR" sz="1800" dirty="0">
                <a:latin typeface="Comic Sans MS" panose="030F0702030302020204" pitchFamily="66" charset="0"/>
                <a:ea typeface="Times New Roman" panose="02020603050405020304" pitchFamily="18" charset="0"/>
                <a:cs typeface="Arial" panose="020B0604020202020204" pitchFamily="34" charset="0"/>
              </a:rPr>
              <a:t>, aumentando a corrente;</a:t>
            </a:r>
            <a:endParaRPr lang="pt-BR" altLang="pt-BR" sz="1800" dirty="0">
              <a:latin typeface="Comic Sans MS" panose="030F0702030302020204" pitchFamily="66" charset="0"/>
              <a:ea typeface="Times New Roman" panose="02020603050405020304" pitchFamily="18" charset="0"/>
              <a:cs typeface="Arial" panose="020B0604020202020204" pitchFamily="34" charset="0"/>
            </a:endParaRPr>
          </a:p>
          <a:p>
            <a:pPr>
              <a:spcBef>
                <a:spcPts val="600"/>
              </a:spcBef>
              <a:buClrTx/>
              <a:buFont typeface="Arial" panose="020B0604020202020204" pitchFamily="34" charset="0"/>
              <a:buChar char="•"/>
            </a:pPr>
            <a:r>
              <a:rPr lang="pt-BR" altLang="pt-BR" sz="1800" dirty="0">
                <a:latin typeface="Comic Sans MS" panose="030F0702030302020204" pitchFamily="66" charset="0"/>
                <a:ea typeface="Times New Roman" panose="02020603050405020304" pitchFamily="18" charset="0"/>
                <a:cs typeface="Arial" panose="020B0604020202020204" pitchFamily="34" charset="0"/>
              </a:rPr>
              <a:t> Se a tensão entre ânodo e cátodo for negativa, não haverá uma corrente.</a:t>
            </a:r>
            <a:endParaRPr lang="pt-BR" altLang="pt-BR" sz="1800" dirty="0">
              <a:latin typeface="Comic Sans MS" panose="030F0702030302020204" pitchFamily="66" charset="0"/>
              <a:ea typeface="Times New Roman" panose="02020603050405020304" pitchFamily="18" charset="0"/>
              <a:cs typeface="Arial" panose="020B0604020202020204" pitchFamily="34" charset="0"/>
            </a:endParaRPr>
          </a:p>
        </p:txBody>
      </p:sp>
      <p:pic>
        <p:nvPicPr>
          <p:cNvPr id="17416" name="Picture 6" descr="Electrónica Analógica                    Válvulas Termoiónicas Cátodos quanto á forma de aquecimento: Cátodo de Aquecime..."/>
          <p:cNvPicPr>
            <a:picLocks noChangeAspect="1" noChangeArrowheads="1"/>
          </p:cNvPicPr>
          <p:nvPr/>
        </p:nvPicPr>
        <p:blipFill>
          <a:blip r:embed="rId2">
            <a:extLst>
              <a:ext uri="{28A0092B-C50C-407E-A947-70E740481C1C}">
                <a14:useLocalDpi xmlns:a14="http://schemas.microsoft.com/office/drawing/2010/main" val="0"/>
              </a:ext>
            </a:extLst>
          </a:blip>
          <a:srcRect l="4646" t="59615" r="69450" b="8569"/>
          <a:stretch>
            <a:fillRect/>
          </a:stretch>
        </p:blipFill>
        <p:spPr bwMode="auto">
          <a:xfrm>
            <a:off x="6790531" y="3045619"/>
            <a:ext cx="1795463" cy="165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upo 4"/>
          <p:cNvGrpSpPr/>
          <p:nvPr/>
        </p:nvGrpSpPr>
        <p:grpSpPr>
          <a:xfrm>
            <a:off x="7066280" y="991870"/>
            <a:ext cx="4226560" cy="2090420"/>
            <a:chOff x="11443" y="1709"/>
            <a:chExt cx="6656" cy="3292"/>
          </a:xfrm>
        </p:grpSpPr>
        <p:pic>
          <p:nvPicPr>
            <p:cNvPr id="17414" name="Picture 4" descr="Tensão saturação de uma valvul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623" y="1709"/>
              <a:ext cx="6477" cy="3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 name="Conector Reto 3"/>
            <p:cNvCxnSpPr/>
            <p:nvPr/>
          </p:nvCxnSpPr>
          <p:spPr>
            <a:xfrm>
              <a:off x="11443" y="4483"/>
              <a:ext cx="1047"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501015" y="2348865"/>
            <a:ext cx="11189335" cy="427672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expressão acima, </a:t>
            </a:r>
            <a:r>
              <a:rPr lang="pt-BR" sz="2800" dirty="0" smtClean="0">
                <a:latin typeface="Comic Sans MS" panose="030F0702030302020204" pitchFamily="66" charset="0"/>
                <a:sym typeface="+mn-ea"/>
              </a:rPr>
              <a:t>Q</a:t>
            </a:r>
            <a:r>
              <a:rPr lang="pt-BR" sz="2800" baseline="-25000" dirty="0" smtClean="0">
                <a:latin typeface="Comic Sans MS" panose="030F0702030302020204" pitchFamily="66" charset="0"/>
                <a:sym typeface="+mn-ea"/>
              </a:rPr>
              <a:t>n</a:t>
            </a:r>
            <a:r>
              <a:rPr lang="pt-BR" sz="2800" dirty="0" smtClean="0">
                <a:latin typeface="SimSun" panose="02010600030101010101" pitchFamily="2" charset="-122"/>
                <a:ea typeface="SimSun" panose="02010600030101010101" pitchFamily="2" charset="-122"/>
                <a:sym typeface="+mn-ea"/>
              </a:rPr>
              <a:t>﹦</a:t>
            </a:r>
            <a:r>
              <a:rPr lang="pt-BR" sz="2800" dirty="0" smtClean="0">
                <a:latin typeface="Comic Sans MS" panose="030F0702030302020204" pitchFamily="66" charset="0"/>
                <a:sym typeface="+mn-ea"/>
              </a:rPr>
              <a:t>C</a:t>
            </a:r>
            <a:r>
              <a:rPr lang="pt-BR" sz="2800" baseline="-25000" dirty="0" smtClean="0">
                <a:latin typeface="Comic Sans MS" panose="030F0702030302020204" pitchFamily="66" charset="0"/>
                <a:sym typeface="+mn-ea"/>
              </a:rPr>
              <a:t>OX</a:t>
            </a:r>
            <a:r>
              <a:rPr lang="pt-BR" sz="2800" dirty="0" smtClean="0">
                <a:latin typeface="Comic Sans MS" panose="030F0702030302020204" pitchFamily="66" charset="0"/>
                <a:sym typeface="+mn-ea"/>
              </a:rPr>
              <a:t>(V</a:t>
            </a:r>
            <a:r>
              <a:rPr lang="pt-BR" sz="2800" baseline="-25000" dirty="0" smtClean="0">
                <a:latin typeface="Comic Sans MS" panose="030F0702030302020204" pitchFamily="66" charset="0"/>
                <a:sym typeface="+mn-ea"/>
              </a:rPr>
              <a:t>G</a:t>
            </a:r>
            <a:r>
              <a:rPr lang="pt-BR" sz="2800" dirty="0" smtClean="0">
                <a:latin typeface="SimSun" panose="02010600030101010101" pitchFamily="2" charset="-122"/>
                <a:ea typeface="SimSun" panose="02010600030101010101" pitchFamily="2" charset="-122"/>
                <a:sym typeface="+mn-ea"/>
              </a:rPr>
              <a:t>－</a:t>
            </a:r>
            <a:r>
              <a:rPr lang="pt-BR" sz="2800" dirty="0" smtClean="0">
                <a:latin typeface="Comic Sans MS" panose="030F0702030302020204" pitchFamily="66" charset="0"/>
                <a:sym typeface="+mn-ea"/>
              </a:rPr>
              <a:t>V</a:t>
            </a:r>
            <a:r>
              <a:rPr lang="pt-BR" sz="2800" baseline="-25000" dirty="0" smtClean="0">
                <a:latin typeface="Comic Sans MS" panose="030F0702030302020204" pitchFamily="66" charset="0"/>
                <a:sym typeface="+mn-ea"/>
              </a:rPr>
              <a:t>C</a:t>
            </a:r>
            <a:r>
              <a:rPr lang="pt-BR" sz="2800" dirty="0" smtClean="0">
                <a:latin typeface="SimSun" panose="02010600030101010101" pitchFamily="2" charset="-122"/>
                <a:ea typeface="SimSun" panose="02010600030101010101" pitchFamily="2" charset="-122"/>
                <a:sym typeface="+mn-ea"/>
              </a:rPr>
              <a:t>－</a:t>
            </a:r>
            <a:r>
              <a:rPr lang="pt-BR" sz="2800" dirty="0" smtClean="0">
                <a:latin typeface="Comic Sans MS" panose="030F0702030302020204" pitchFamily="66" charset="0"/>
                <a:sym typeface="+mn-ea"/>
              </a:rPr>
              <a:t>V</a:t>
            </a:r>
            <a:r>
              <a:rPr lang="pt-BR" sz="2800" baseline="-25000" dirty="0" smtClean="0">
                <a:latin typeface="Comic Sans MS" panose="030F0702030302020204" pitchFamily="66" charset="0"/>
                <a:sym typeface="+mn-ea"/>
              </a:rPr>
              <a:t>TN</a:t>
            </a:r>
            <a:r>
              <a:rPr lang="pt-BR" sz="2800" dirty="0" smtClean="0">
                <a:latin typeface="Comic Sans MS" panose="030F0702030302020204" pitchFamily="66" charset="0"/>
                <a:sym typeface="+mn-ea"/>
              </a:rPr>
              <a:t>)</a:t>
            </a:r>
            <a:r>
              <a:rPr lang="pt-BR" sz="2800" b="1" dirty="0" smtClean="0">
                <a:solidFill>
                  <a:srgbClr val="C00000"/>
                </a:solidFill>
                <a:latin typeface="Comic Sans MS" panose="030F0702030302020204" pitchFamily="66" charset="0"/>
                <a:sym typeface="+mn-ea"/>
              </a:rPr>
              <a:t>,</a:t>
            </a:r>
            <a:r>
              <a:rPr lang="pt-BR" sz="2800" dirty="0" smtClean="0">
                <a:latin typeface="Comic Sans MS" panose="030F0702030302020204" pitchFamily="66" charset="0"/>
                <a:sym typeface="+mn-ea"/>
              </a:rPr>
              <a:t> </a:t>
            </a:r>
            <a:r>
              <a:rPr lang="pt-BR" sz="2800" b="1" dirty="0" smtClean="0">
                <a:solidFill>
                  <a:srgbClr val="C00000"/>
                </a:solidFill>
                <a:latin typeface="Comic Sans MS" panose="030F0702030302020204" pitchFamily="66" charset="0"/>
                <a:sym typeface="+mn-ea"/>
              </a:rPr>
              <a:t>é válida na região de forte inversão. Antes disso há as regiões de fraca e moderada inversão, onde as correntes são muito baixas.</a:t>
            </a:r>
            <a:endParaRPr lang="pt-BR" sz="2800" b="1" dirty="0" smtClean="0">
              <a:solidFill>
                <a:srgbClr val="C00000"/>
              </a:solidFill>
              <a:latin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sz="2800" b="1" dirty="0" smtClean="0">
                <a:solidFill>
                  <a:srgbClr val="C00000"/>
                </a:solidFill>
                <a:latin typeface="Comic Sans MS" panose="030F0702030302020204" pitchFamily="66" charset="0"/>
                <a:sym typeface="+mn-ea"/>
              </a:rPr>
              <a:t>a expressão da carga para a região de forte inversão é derivada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considerando que a componente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E</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Z</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do campo é muito maior que 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gradual channel approximation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portanto, a carga no canal depende apenas de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E</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Z</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endParaRPr lang="pt-BR" sz="2800" b="1" dirty="0" smtClean="0">
              <a:solidFill>
                <a:srgbClr val="C00000"/>
              </a:solidFill>
              <a:latin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sz="2800" b="1" dirty="0" smtClean="0">
                <a:solidFill>
                  <a:srgbClr val="C00000"/>
                </a:solidFill>
                <a:latin typeface="Comic Sans MS" panose="030F0702030302020204" pitchFamily="66" charset="0"/>
                <a:sym typeface="+mn-ea"/>
              </a:rPr>
              <a:t>na fraca e moderada inversão a corrente </a:t>
            </a:r>
            <a:r>
              <a:rPr lang="pt-BR" sz="2800" b="1" i="1" dirty="0" smtClean="0">
                <a:solidFill>
                  <a:srgbClr val="C00000"/>
                </a:solidFill>
                <a:latin typeface="Comic Sans MS" panose="030F0702030302020204" pitchFamily="66" charset="0"/>
                <a:sym typeface="+mn-ea"/>
              </a:rPr>
              <a:t>I</a:t>
            </a:r>
            <a:r>
              <a:rPr lang="pt-BR" sz="2800" b="1" i="1" baseline="-25000" dirty="0" smtClean="0">
                <a:solidFill>
                  <a:srgbClr val="C00000"/>
                </a:solidFill>
                <a:latin typeface="Comic Sans MS" panose="030F0702030302020204" pitchFamily="66" charset="0"/>
                <a:sym typeface="+mn-ea"/>
              </a:rPr>
              <a:t>D</a:t>
            </a:r>
            <a:r>
              <a:rPr lang="pt-BR" sz="2800" b="1" dirty="0" smtClean="0">
                <a:solidFill>
                  <a:srgbClr val="C00000"/>
                </a:solidFill>
                <a:latin typeface="Comic Sans MS" panose="030F0702030302020204" pitchFamily="66" charset="0"/>
                <a:sym typeface="+mn-ea"/>
              </a:rPr>
              <a:t> depende tanto do campo </a:t>
            </a:r>
            <a:r>
              <a:rPr lang="pt-BR" sz="2800" b="1" i="1" dirty="0" smtClean="0">
                <a:solidFill>
                  <a:srgbClr val="C00000"/>
                </a:solidFill>
                <a:latin typeface="Comic Sans MS" panose="030F0702030302020204" pitchFamily="66" charset="0"/>
                <a:sym typeface="+mn-ea"/>
              </a:rPr>
              <a:t>E</a:t>
            </a:r>
            <a:r>
              <a:rPr lang="pt-BR" sz="2800" b="1" i="1" baseline="-25000" dirty="0" smtClean="0">
                <a:solidFill>
                  <a:srgbClr val="C00000"/>
                </a:solidFill>
                <a:latin typeface="Comic Sans MS" panose="030F0702030302020204" pitchFamily="66" charset="0"/>
                <a:sym typeface="+mn-ea"/>
              </a:rPr>
              <a:t>Y</a:t>
            </a:r>
            <a:r>
              <a:rPr lang="pt-BR" sz="2800" b="1" dirty="0" smtClean="0">
                <a:solidFill>
                  <a:srgbClr val="C00000"/>
                </a:solidFill>
                <a:latin typeface="Comic Sans MS" panose="030F0702030302020204" pitchFamily="66" charset="0"/>
                <a:sym typeface="+mn-ea"/>
              </a:rPr>
              <a:t>, arrasto, como da difusão de portadores.</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81" name="CaixaDeTexto 64"/>
          <p:cNvSpPr txBox="1"/>
          <p:nvPr/>
        </p:nvSpPr>
        <p:spPr>
          <a:xfrm>
            <a:off x="1480003" y="1506947"/>
            <a:ext cx="8284845" cy="583565"/>
          </a:xfrm>
          <a:prstGeom prst="rect">
            <a:avLst/>
          </a:prstGeom>
          <a:solidFill>
            <a:schemeClr val="bg1"/>
          </a:solidFill>
        </p:spPr>
        <p:txBody>
          <a:bodyPr wrap="none" rtlCol="0">
            <a:spAutoFit/>
          </a:bodyPr>
          <a:lstStyle/>
          <a:p>
            <a:pPr algn="l"/>
            <a:r>
              <a:rPr lang="pt-BR" sz="3200" dirty="0" smtClean="0">
                <a:latin typeface="Comic Sans MS" panose="030F0702030302020204" pitchFamily="66" charset="0"/>
              </a:rPr>
              <a:t>Q</a:t>
            </a:r>
            <a:r>
              <a:rPr lang="pt-BR" sz="3200" baseline="-25000" dirty="0" smtClean="0">
                <a:latin typeface="Comic Sans MS" panose="030F0702030302020204" pitchFamily="66" charset="0"/>
              </a:rPr>
              <a:t>n</a:t>
            </a:r>
            <a:r>
              <a:rPr lang="pt-BR" sz="3200" dirty="0" smtClean="0">
                <a:latin typeface="SimSun" panose="02010600030101010101" pitchFamily="2" charset="-122"/>
                <a:ea typeface="SimSun" panose="02010600030101010101" pitchFamily="2" charset="-122"/>
                <a:sym typeface="+mn-ea"/>
              </a:rPr>
              <a:t>﹦</a:t>
            </a:r>
            <a:r>
              <a:rPr lang="pt-BR" sz="3200" dirty="0" smtClean="0">
                <a:latin typeface="Comic Sans MS" panose="030F0702030302020204" pitchFamily="66" charset="0"/>
              </a:rPr>
              <a:t>C</a:t>
            </a:r>
            <a:r>
              <a:rPr lang="pt-BR" sz="3200" baseline="-25000" dirty="0" smtClean="0">
                <a:latin typeface="Comic Sans MS" panose="030F0702030302020204" pitchFamily="66" charset="0"/>
              </a:rPr>
              <a:t>OX</a:t>
            </a:r>
            <a:r>
              <a:rPr lang="pt-BR" sz="3200" dirty="0" smtClean="0">
                <a:latin typeface="Comic Sans MS" panose="030F0702030302020204" pitchFamily="66" charset="0"/>
              </a:rPr>
              <a:t>(V</a:t>
            </a:r>
            <a:r>
              <a:rPr lang="pt-BR" sz="3200" baseline="-25000" dirty="0" smtClean="0">
                <a:latin typeface="Comic Sans MS" panose="030F0702030302020204" pitchFamily="66" charset="0"/>
              </a:rPr>
              <a:t>G</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C</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TN</a:t>
            </a:r>
            <a:r>
              <a:rPr lang="pt-BR" sz="3200" dirty="0" smtClean="0">
                <a:latin typeface="Comic Sans MS" panose="030F0702030302020204" pitchFamily="66" charset="0"/>
              </a:rPr>
              <a:t>)  		</a:t>
            </a:r>
            <a:r>
              <a:rPr lang="pt-BR" sz="3200" b="1" dirty="0" smtClean="0">
                <a:solidFill>
                  <a:srgbClr val="C00000"/>
                </a:solidFill>
                <a:latin typeface="Comic Sans MS" panose="030F0702030302020204" pitchFamily="66" charset="0"/>
              </a:rPr>
              <a:t>para </a:t>
            </a:r>
            <a:r>
              <a:rPr lang="pt-BR" sz="3200" i="1" dirty="0" smtClean="0">
                <a:solidFill>
                  <a:srgbClr val="C00000"/>
                </a:solidFill>
                <a:latin typeface="Comic Sans MS" panose="030F0702030302020204" pitchFamily="66" charset="0"/>
              </a:rPr>
              <a:t>V</a:t>
            </a:r>
            <a:r>
              <a:rPr lang="pt-BR" sz="3200" i="1" baseline="-25000" dirty="0" smtClean="0">
                <a:solidFill>
                  <a:srgbClr val="C00000"/>
                </a:solidFill>
                <a:latin typeface="Comic Sans MS" panose="030F0702030302020204" pitchFamily="66" charset="0"/>
              </a:rPr>
              <a:t>GC </a:t>
            </a:r>
            <a:r>
              <a:rPr lang="pt-BR" sz="3200" i="1" dirty="0" smtClean="0">
                <a:solidFill>
                  <a:srgbClr val="C00000"/>
                </a:solidFill>
                <a:latin typeface="Arial" panose="020B0604020202020204" pitchFamily="34" charset="0"/>
                <a:cs typeface="Arial" panose="020B0604020202020204" pitchFamily="34" charset="0"/>
              </a:rPr>
              <a:t>˃</a:t>
            </a:r>
            <a:r>
              <a:rPr lang="pt-BR" sz="3200" i="1" dirty="0" smtClean="0">
                <a:solidFill>
                  <a:srgbClr val="C00000"/>
                </a:solidFill>
                <a:latin typeface="Comic Sans MS" panose="030F0702030302020204" pitchFamily="66" charset="0"/>
              </a:rPr>
              <a:t>V</a:t>
            </a:r>
            <a:r>
              <a:rPr lang="pt-BR" sz="3200" i="1" baseline="-25000" dirty="0" smtClean="0">
                <a:solidFill>
                  <a:srgbClr val="C00000"/>
                </a:solidFill>
                <a:latin typeface="Comic Sans MS" panose="030F0702030302020204" pitchFamily="66" charset="0"/>
              </a:rPr>
              <a:t>TN</a:t>
            </a:r>
            <a:endParaRPr lang="pt-BR" sz="3200" i="1" baseline="-25000" dirty="0" smtClean="0">
              <a:solidFill>
                <a:srgbClr val="C00000"/>
              </a:solidFill>
              <a:latin typeface="Comic Sans MS" panose="030F0702030302020204" pitchFamily="66" charset="0"/>
            </a:endParaRPr>
          </a:p>
        </p:txBody>
      </p:sp>
      <p:sp>
        <p:nvSpPr>
          <p:cNvPr id="83" name="CaixaDeTexto 66"/>
          <p:cNvSpPr txBox="1"/>
          <p:nvPr/>
        </p:nvSpPr>
        <p:spPr>
          <a:xfrm>
            <a:off x="1479909" y="825267"/>
            <a:ext cx="8312785" cy="583565"/>
          </a:xfrm>
          <a:prstGeom prst="rect">
            <a:avLst/>
          </a:prstGeom>
          <a:noFill/>
        </p:spPr>
        <p:txBody>
          <a:bodyPr wrap="none" rtlCol="0">
            <a:spAutoFit/>
          </a:bodyPr>
          <a:lstStyle/>
          <a:p>
            <a:r>
              <a:rPr lang="pt-BR" sz="3200" dirty="0" smtClean="0">
                <a:latin typeface="Comic Sans MS" panose="030F0702030302020204" pitchFamily="66" charset="0"/>
              </a:rPr>
              <a:t>Q</a:t>
            </a:r>
            <a:r>
              <a:rPr lang="pt-BR" sz="3200" baseline="-25000" dirty="0" smtClean="0">
                <a:latin typeface="Comic Sans MS" panose="030F0702030302020204" pitchFamily="66" charset="0"/>
              </a:rPr>
              <a:t>n </a:t>
            </a:r>
            <a:r>
              <a:rPr lang="pt-BR" sz="3200" dirty="0" smtClean="0">
                <a:latin typeface="Comic Sans MS" panose="030F0702030302020204" pitchFamily="66" charset="0"/>
              </a:rPr>
              <a:t>≈ 0      				</a:t>
            </a:r>
            <a:r>
              <a:rPr lang="pt-BR" sz="3200" b="1" dirty="0" smtClean="0">
                <a:solidFill>
                  <a:srgbClr val="C00000"/>
                </a:solidFill>
                <a:latin typeface="Comic Sans MS" panose="030F0702030302020204" pitchFamily="66" charset="0"/>
              </a:rPr>
              <a:t>para </a:t>
            </a:r>
            <a:r>
              <a:rPr lang="pt-BR" sz="3200" i="1" dirty="0" smtClean="0">
                <a:solidFill>
                  <a:srgbClr val="C00000"/>
                </a:solidFill>
                <a:latin typeface="Comic Sans MS" panose="030F0702030302020204" pitchFamily="66" charset="0"/>
              </a:rPr>
              <a:t>V</a:t>
            </a:r>
            <a:r>
              <a:rPr lang="pt-BR" sz="3200" i="1" baseline="-25000" dirty="0" smtClean="0">
                <a:solidFill>
                  <a:srgbClr val="C00000"/>
                </a:solidFill>
                <a:latin typeface="Comic Sans MS" panose="030F0702030302020204" pitchFamily="66" charset="0"/>
              </a:rPr>
              <a:t>GC</a:t>
            </a:r>
            <a:r>
              <a:rPr lang="pt-BR" sz="3200" i="1" dirty="0" smtClean="0">
                <a:solidFill>
                  <a:srgbClr val="C00000"/>
                </a:solidFill>
                <a:latin typeface="Comic Sans MS" panose="030F0702030302020204" pitchFamily="66" charset="0"/>
              </a:rPr>
              <a:t> </a:t>
            </a:r>
            <a:r>
              <a:rPr lang="pt-BR" sz="3200" i="1" dirty="0" smtClean="0">
                <a:solidFill>
                  <a:srgbClr val="C00000"/>
                </a:solidFill>
                <a:latin typeface="Arial" panose="020B0604020202020204" pitchFamily="34" charset="0"/>
                <a:cs typeface="Arial" panose="020B0604020202020204" pitchFamily="34" charset="0"/>
              </a:rPr>
              <a:t>≤</a:t>
            </a:r>
            <a:r>
              <a:rPr lang="pt-BR" sz="3200" i="1" dirty="0" smtClean="0">
                <a:solidFill>
                  <a:srgbClr val="C00000"/>
                </a:solidFill>
                <a:latin typeface="Comic Sans MS" panose="030F0702030302020204" pitchFamily="66" charset="0"/>
              </a:rPr>
              <a:t>V</a:t>
            </a:r>
            <a:r>
              <a:rPr lang="pt-BR" sz="3200" i="1" baseline="-25000" dirty="0" smtClean="0">
                <a:solidFill>
                  <a:srgbClr val="C00000"/>
                </a:solidFill>
                <a:latin typeface="Comic Sans MS" panose="030F0702030302020204" pitchFamily="66" charset="0"/>
              </a:rPr>
              <a:t>TN</a:t>
            </a:r>
            <a:endParaRPr lang="pt-BR" sz="3200" i="1" dirty="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1186388" y="614246"/>
                <a:ext cx="8994140" cy="108585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3200" i="1" smtClean="0">
                              <a:latin typeface="Cambria Math" panose="02040503050406030204" pitchFamily="18" charset="0"/>
                            </a:rPr>
                          </m:ctrlPr>
                        </m:sSubPr>
                        <m:e>
                          <m:sSub>
                            <m:sSubPr>
                              <m:ctrlPr>
                                <a:rPr lang="pt-BR" sz="3200" i="1" smtClean="0">
                                  <a:latin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cs typeface="Cambria Math" panose="02040503050406030204" pitchFamily="18" charset="0"/>
                                </a:rPr>
                                <m:t>𝑉</m:t>
                              </m:r>
                            </m:e>
                            <m:sub>
                              <m:r>
                                <a:rPr lang="en-US" altLang="pt-BR" sz="3200" i="1" smtClean="0">
                                  <a:latin typeface="Cambria Math" panose="02040503050406030204" pitchFamily="18" charset="0"/>
                                  <a:cs typeface="Cambria Math" panose="02040503050406030204" pitchFamily="18" charset="0"/>
                                </a:rPr>
                                <m:t>𝑇𝑁</m:t>
                              </m:r>
                            </m:sub>
                          </m:sSub>
                          <m:r>
                            <a:rPr lang="en-US" alt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𝐹𝐵</m:t>
                          </m:r>
                        </m:sub>
                      </m:sSub>
                      <m:r>
                        <a:rPr lang="pt-BR" sz="3200" b="0" i="1" smtClean="0">
                          <a:latin typeface="Cambria Math" panose="02040503050406030204" pitchFamily="18" charset="0"/>
                        </a:rPr>
                        <m:t>+</m:t>
                      </m:r>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𝐶𝑜𝑥</m:t>
                          </m:r>
                        </m:den>
                      </m:f>
                      <m:rad>
                        <m:radPr>
                          <m:degHide m:val="on"/>
                          <m:ctrlPr>
                            <a:rPr lang="pt-BR" sz="3200" b="0" i="1" smtClean="0">
                              <a:latin typeface="Cambria Math" panose="02040503050406030204" pitchFamily="18" charset="0"/>
                            </a:rPr>
                          </m:ctrlPr>
                        </m:radPr>
                        <m:deg/>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𝜀</m:t>
                              </m:r>
                            </m:e>
                            <m:sub>
                              <m:r>
                                <a:rPr lang="pt-BR" sz="3200" b="0" i="1" smtClean="0">
                                  <a:latin typeface="Cambria Math" panose="02040503050406030204" pitchFamily="18" charset="0"/>
                                </a:rPr>
                                <m:t>𝑠</m:t>
                              </m:r>
                            </m:sub>
                          </m:sSub>
                          <m:r>
                            <a:rPr lang="pt-BR" sz="3200" b="0" i="1" smtClean="0">
                              <a:latin typeface="Cambria Math" panose="02040503050406030204" pitchFamily="18" charset="0"/>
                            </a:rPr>
                            <m:t>𝑞</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𝑁</m:t>
                              </m:r>
                            </m:e>
                            <m:sub>
                              <m:r>
                                <a:rPr lang="pt-BR" sz="3200" b="0" i="1" smtClean="0">
                                  <a:latin typeface="Cambria Math" panose="02040503050406030204" pitchFamily="18" charset="0"/>
                                </a:rPr>
                                <m:t>𝑎</m:t>
                              </m:r>
                            </m:sub>
                          </m:sSub>
                          <m:d>
                            <m:dPr>
                              <m:ctrlPr>
                                <a:rPr lang="pt-BR" sz="3200" b="0" i="1" smtClean="0">
                                  <a:latin typeface="Cambria Math" panose="02040503050406030204" pitchFamily="18" charset="0"/>
                                </a:rPr>
                              </m:ctrlPr>
                            </m:dPr>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𝐶</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𝐵</m:t>
                                  </m:r>
                                </m:sub>
                              </m:sSub>
                            </m:e>
                          </m:d>
                        </m:e>
                      </m:rad>
                    </m:oMath>
                  </m:oMathPara>
                </a14:m>
                <a:endParaRPr lang="pt-BR" sz="3200" dirty="0"/>
              </a:p>
            </p:txBody>
          </p:sp>
        </mc:Choice>
        <mc:Fallback>
          <p:sp>
            <p:nvSpPr>
              <p:cNvPr id="3" name="CaixaDeTexto 2"/>
              <p:cNvSpPr txBox="1">
                <a:spLocks noRot="1" noChangeAspect="1" noMove="1" noResize="1" noEditPoints="1" noAdjustHandles="1" noChangeArrowheads="1" noChangeShapeType="1" noTextEdit="1"/>
              </p:cNvSpPr>
              <p:nvPr/>
            </p:nvSpPr>
            <p:spPr>
              <a:xfrm>
                <a:off x="1186388" y="614246"/>
                <a:ext cx="8994140" cy="1085850"/>
              </a:xfrm>
              <a:prstGeom prst="rect">
                <a:avLst/>
              </a:prstGeom>
              <a:blipFill rotWithShape="1">
                <a:blip r:embed="rId1"/>
                <a:stretch>
                  <a:fillRect l="-2" t="-19" r="2" b="19"/>
                </a:stretch>
              </a:blipFill>
            </p:spPr>
            <p:txBody>
              <a:bodyPr/>
              <a:lstStyle/>
              <a:p>
                <a:r>
                  <a:rPr lang="pt-BR" altLang="en-US">
                    <a:noFill/>
                  </a:rPr>
                  <a:t> </a:t>
                </a:r>
              </a:p>
            </p:txBody>
          </p:sp>
        </mc:Fallback>
      </mc:AlternateContent>
      <p:sp>
        <p:nvSpPr>
          <p:cNvPr id="4" name="Espaço Reservado para Conteúdo 2"/>
          <p:cNvSpPr txBox="1"/>
          <p:nvPr/>
        </p:nvSpPr>
        <p:spPr>
          <a:xfrm>
            <a:off x="647700" y="2132330"/>
            <a:ext cx="10896600" cy="71056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i="1" dirty="0" smtClean="0">
                <a:latin typeface="Comic Sans MS" panose="030F0702030302020204" pitchFamily="66" charset="0"/>
              </a:rPr>
              <a:t>V</a:t>
            </a:r>
            <a:r>
              <a:rPr lang="pt-BR" i="1" baseline="-25000" dirty="0" smtClean="0">
                <a:latin typeface="Comic Sans MS" panose="030F0702030302020204" pitchFamily="66" charset="0"/>
              </a:rPr>
              <a:t>Tn</a:t>
            </a:r>
            <a:r>
              <a:rPr lang="pt-BR" baseline="-25000" dirty="0" smtClean="0">
                <a:latin typeface="Comic Sans MS" panose="030F0702030302020204" pitchFamily="66" charset="0"/>
              </a:rPr>
              <a:t> </a:t>
            </a:r>
            <a:r>
              <a:rPr lang="pt-BR" dirty="0" smtClean="0">
                <a:latin typeface="Comic Sans MS" panose="030F0702030302020204" pitchFamily="66" charset="0"/>
              </a:rPr>
              <a:t>normalmente é escrito como</a:t>
            </a:r>
            <a:endParaRPr lang="pt-BR" dirty="0" smtClean="0">
              <a:latin typeface="Comic Sans MS" panose="030F0702030302020204" pitchFamily="66" charset="0"/>
            </a:endParaRPr>
          </a:p>
          <a:p>
            <a:pPr marL="0" indent="0">
              <a:buNone/>
            </a:pP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DeTexto 2"/>
              <p:cNvSpPr txBox="1"/>
              <p:nvPr/>
            </p:nvSpPr>
            <p:spPr>
              <a:xfrm>
                <a:off x="97363" y="2844366"/>
                <a:ext cx="11256645" cy="968375"/>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rPr>
                          </m:ctrlPr>
                        </m:sSubPr>
                        <m:e>
                          <m:sSub>
                            <m:sSubPr>
                              <m:ctrlPr>
                                <a:rPr lang="pt-BR" sz="2400" i="1" smtClean="0">
                                  <a:latin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cs typeface="Cambria Math" panose="02040503050406030204" pitchFamily="18" charset="0"/>
                                </a:rPr>
                                <m:t>𝑉</m:t>
                              </m:r>
                            </m:e>
                            <m:sub>
                              <m:r>
                                <a:rPr lang="en-US" altLang="pt-BR" sz="2400" i="1" smtClean="0">
                                  <a:latin typeface="Cambria Math" panose="02040503050406030204" pitchFamily="18" charset="0"/>
                                  <a:cs typeface="Cambria Math" panose="02040503050406030204" pitchFamily="18" charset="0"/>
                                </a:rPr>
                                <m:t>𝑇𝑁</m:t>
                              </m:r>
                            </m:sub>
                          </m:sSub>
                          <m:r>
                            <a:rPr lang="en-US" altLang="pt-BR" sz="2400" b="0" i="1" smtClean="0">
                              <a:latin typeface="Cambria Math" panose="02040503050406030204" pitchFamily="18" charset="0"/>
                            </a:rPr>
                            <m:t>=</m:t>
                          </m:r>
                          <m:r>
                            <a:rPr lang="pt-BR" sz="2400" b="0" i="1" smtClean="0">
                              <a:latin typeface="Cambria Math" panose="02040503050406030204" pitchFamily="18" charset="0"/>
                            </a:rPr>
                            <m:t>𝑉</m:t>
                          </m:r>
                        </m:e>
                        <m:sub>
                          <m:r>
                            <a:rPr lang="pt-BR" sz="2400" b="0" i="1" smtClean="0">
                              <a:latin typeface="Cambria Math" panose="02040503050406030204" pitchFamily="18" charset="0"/>
                            </a:rPr>
                            <m:t>𝐹𝐵</m:t>
                          </m:r>
                        </m:sub>
                      </m:sSub>
                      <m:r>
                        <a:rPr lang="pt-BR" sz="2400" b="0" i="1" smtClean="0">
                          <a:latin typeface="Cambria Math" panose="02040503050406030204" pitchFamily="18" charset="0"/>
                        </a:rPr>
                        <m:t>+</m:t>
                      </m:r>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𝐶𝑜𝑥</m:t>
                          </m:r>
                        </m:den>
                      </m:f>
                      <m:rad>
                        <m:radPr>
                          <m:degHide m:val="on"/>
                          <m:ctrlPr>
                            <a:rPr lang="pt-BR" sz="2400" b="0" i="1" smtClean="0">
                              <a:latin typeface="Cambria Math" panose="02040503050406030204" pitchFamily="18" charset="0"/>
                            </a:rPr>
                          </m:ctrlPr>
                        </m:radPr>
                        <m:deg/>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𝜀</m:t>
                              </m:r>
                            </m:e>
                            <m:sub>
                              <m:r>
                                <a:rPr lang="pt-BR" sz="2400" b="0" i="1" smtClean="0">
                                  <a:latin typeface="Cambria Math" panose="02040503050406030204" pitchFamily="18" charset="0"/>
                                </a:rPr>
                                <m:t>𝑠</m:t>
                              </m:r>
                            </m:sub>
                          </m:sSub>
                          <m:r>
                            <a:rPr lang="pt-BR" sz="2400" b="0" i="1" smtClean="0">
                              <a:latin typeface="Cambria Math" panose="02040503050406030204" pitchFamily="18" charset="0"/>
                            </a:rPr>
                            <m:t>𝑞</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𝑁</m:t>
                              </m:r>
                            </m:e>
                            <m:sub>
                              <m:r>
                                <a:rPr lang="pt-BR" sz="2400" b="0" i="1" smtClean="0">
                                  <a:latin typeface="Cambria Math" panose="02040503050406030204" pitchFamily="18" charset="0"/>
                                </a:rPr>
                                <m:t>𝑎</m:t>
                              </m:r>
                            </m:sub>
                          </m:sSub>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e>
                      </m:rad>
                      <m:r>
                        <a:rPr lang="en-US" altLang="pt-BR" sz="2400" b="0" i="1" smtClean="0">
                          <a:latin typeface="Cambria Math" panose="02040503050406030204" pitchFamily="18" charset="0"/>
                        </a:rPr>
                        <m:t>+</m:t>
                      </m:r>
                      <m:f>
                        <m:fPr>
                          <m:ctrlPr>
                            <a:rPr lang="pt-BR" sz="2400" b="0" i="1" smtClean="0">
                              <a:latin typeface="Cambria Math" panose="02040503050406030204" pitchFamily="18" charset="0"/>
                            </a:rPr>
                          </m:ctrlPr>
                        </m:fPr>
                        <m:num>
                          <m:rad>
                            <m:radPr>
                              <m:degHide m:val="on"/>
                              <m:ctrlPr>
                                <a:rPr lang="pt-BR" sz="2400" b="0" i="1" smtClean="0">
                                  <a:latin typeface="Cambria Math" panose="02040503050406030204" pitchFamily="18" charset="0"/>
                                </a:rPr>
                              </m:ctrlPr>
                            </m:radPr>
                            <m:deg/>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𝜀</m:t>
                                  </m:r>
                                </m:e>
                                <m:sub>
                                  <m:r>
                                    <a:rPr lang="pt-BR" sz="2400" b="0" i="1" smtClean="0">
                                      <a:latin typeface="Cambria Math" panose="02040503050406030204" pitchFamily="18" charset="0"/>
                                    </a:rPr>
                                    <m:t>𝑠</m:t>
                                  </m:r>
                                </m:sub>
                              </m:sSub>
                              <m:r>
                                <a:rPr lang="pt-BR" sz="2400" b="0" i="1" smtClean="0">
                                  <a:latin typeface="Cambria Math" panose="02040503050406030204" pitchFamily="18" charset="0"/>
                                </a:rPr>
                                <m:t>𝑞</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𝑁</m:t>
                                  </m:r>
                                </m:e>
                                <m:sub>
                                  <m:r>
                                    <a:rPr lang="pt-BR" sz="2400" b="0" i="1" smtClean="0">
                                      <a:latin typeface="Cambria Math" panose="02040503050406030204" pitchFamily="18" charset="0"/>
                                    </a:rPr>
                                    <m:t>𝑎</m:t>
                                  </m:r>
                                </m:sub>
                              </m:sSub>
                            </m:e>
                          </m:rad>
                        </m:num>
                        <m:den>
                          <m:r>
                            <a:rPr lang="pt-BR" sz="2400" b="0" i="1" smtClean="0">
                              <a:latin typeface="Cambria Math" panose="02040503050406030204" pitchFamily="18" charset="0"/>
                            </a:rPr>
                            <m:t>𝐶𝑜𝑥</m:t>
                          </m:r>
                        </m:den>
                      </m:f>
                      <m:d>
                        <m:dPr>
                          <m:begChr m:val="["/>
                          <m:endChr m:val="]"/>
                          <m:ctrlPr>
                            <a:rPr lang="pt-BR" sz="2400" b="0" i="1" smtClean="0">
                              <a:latin typeface="Cambria Math" panose="02040503050406030204" pitchFamily="18" charset="0"/>
                              <a:cs typeface="Cambria Math" panose="02040503050406030204" pitchFamily="18" charset="0"/>
                            </a:rPr>
                          </m:ctrlPr>
                        </m:dPr>
                        <m:e>
                          <m:rad>
                            <m:radPr>
                              <m:degHide m:val="on"/>
                              <m:ctrlPr>
                                <a:rPr lang="pt-BR" sz="2400" b="0" i="1" smtClean="0">
                                  <a:latin typeface="Cambria Math" panose="02040503050406030204" pitchFamily="18" charset="0"/>
                                </a:rPr>
                              </m:ctrlPr>
                            </m:radPr>
                            <m:deg/>
                            <m:e>
                              <m:d>
                                <m:dPr>
                                  <m:ctrlPr>
                                    <a:rPr lang="pt-BR" sz="2400" b="0" i="1" smtClean="0">
                                      <a:latin typeface="Cambria Math" panose="02040503050406030204" pitchFamily="18" charset="0"/>
                                    </a:rPr>
                                  </m:ctrlPr>
                                </m:dPr>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m:t>
                                      </m:r>
                                      <m:r>
                                        <a:rPr lang="pt-BR" sz="2400" b="0" i="1" smtClean="0">
                                          <a:latin typeface="Cambria Math" panose="02040503050406030204" pitchFamily="18" charset="0"/>
                                        </a:rPr>
                                        <m:t>𝑉</m:t>
                                      </m:r>
                                    </m:e>
                                    <m:sub>
                                      <m:r>
                                        <a:rPr lang="pt-BR" sz="2400" b="0" i="1" smtClean="0">
                                          <a:latin typeface="Cambria Math" panose="02040503050406030204" pitchFamily="18" charset="0"/>
                                        </a:rPr>
                                        <m:t>𝐶</m:t>
                                      </m:r>
                                    </m:sub>
                                  </m:sSub>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𝐵</m:t>
                                      </m:r>
                                    </m:sub>
                                  </m:sSub>
                                </m:e>
                              </m:d>
                            </m:e>
                          </m:rad>
                          <m:r>
                            <a:rPr lang="en-US" altLang="pt-BR" sz="2400" b="0" i="1" smtClean="0">
                              <a:latin typeface="Cambria Math" panose="02040503050406030204" pitchFamily="18" charset="0"/>
                            </a:rPr>
                            <m:t>−</m:t>
                          </m:r>
                          <m:rad>
                            <m:radPr>
                              <m:degHide m:val="on"/>
                              <m:ctrlPr>
                                <a:rPr lang="pt-BR" sz="2400" b="0" i="1" smtClean="0">
                                  <a:latin typeface="Cambria Math" panose="02040503050406030204" pitchFamily="18" charset="0"/>
                                </a:rPr>
                              </m:ctrlPr>
                            </m:radPr>
                            <m:deg/>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e>
                          </m:rad>
                        </m:e>
                      </m:d>
                    </m:oMath>
                  </m:oMathPara>
                </a14:m>
                <a:endParaRPr lang="pt-BR" sz="2400" b="0" i="1" dirty="0" smtClean="0">
                  <a:latin typeface="Cambria Math" panose="02040503050406030204" pitchFamily="18" charset="0"/>
                  <a:cs typeface="Cambria Math" panose="02040503050406030204" pitchFamily="18"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97363" y="2844366"/>
                <a:ext cx="11256645" cy="968375"/>
              </a:xfrm>
              <a:prstGeom prst="rect">
                <a:avLst/>
              </a:prstGeom>
              <a:blipFill rotWithShape="1">
                <a:blip r:embed="rId2"/>
                <a:stretch>
                  <a:fillRect l="-2" t="-21" r="2" b="21"/>
                </a:stretch>
              </a:blipFill>
            </p:spPr>
            <p:txBody>
              <a:bodyPr/>
              <a:lstStyle/>
              <a:p>
                <a:r>
                  <a:rPr lang="pt-BR" altLang="en-US">
                    <a:noFill/>
                  </a:rPr>
                  <a:t> </a:t>
                </a:r>
              </a:p>
            </p:txBody>
          </p:sp>
        </mc:Fallback>
      </mc:AlternateContent>
      <p:sp>
        <p:nvSpPr>
          <p:cNvPr id="6" name="Espaço Reservado para Conteúdo 2"/>
          <p:cNvSpPr txBox="1"/>
          <p:nvPr/>
        </p:nvSpPr>
        <p:spPr>
          <a:xfrm>
            <a:off x="647700" y="3891915"/>
            <a:ext cx="10896600" cy="71056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E por fim </a:t>
            </a:r>
            <a:endParaRPr lang="pt-BR" dirty="0" smtClean="0">
              <a:latin typeface="Comic Sans MS" panose="030F0702030302020204" pitchFamily="66" charset="0"/>
            </a:endParaRPr>
          </a:p>
          <a:p>
            <a:pPr marL="0" indent="0">
              <a:buNone/>
            </a:pP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DeTexto 2"/>
              <p:cNvSpPr txBox="1"/>
              <p:nvPr/>
            </p:nvSpPr>
            <p:spPr>
              <a:xfrm>
                <a:off x="2134443" y="4466791"/>
                <a:ext cx="7098030" cy="104394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𝑇𝑁</m:t>
                          </m:r>
                        </m:sub>
                      </m:sSub>
                      <m:r>
                        <a:rPr lang="en-US" altLang="pt-BR" sz="2800" b="0" i="1" smtClean="0">
                          <a:latin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𝑇𝑁</m:t>
                          </m:r>
                          <m:r>
                            <a:rPr lang="en-US" altLang="pt-BR" sz="2800" b="0" i="1" smtClean="0">
                              <a:latin typeface="Cambria Math" panose="02040503050406030204" pitchFamily="18" charset="0"/>
                            </a:rPr>
                            <m:t>0</m:t>
                          </m:r>
                        </m:sub>
                      </m:sSub>
                      <m:r>
                        <a:rPr lang="pt-BR" sz="2800" b="0" i="1" smtClean="0">
                          <a:latin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𝛾</m:t>
                      </m:r>
                      <m:d>
                        <m:dPr>
                          <m:begChr m:val="["/>
                          <m:endChr m:val="]"/>
                          <m:ctrlPr>
                            <a:rPr lang="pt-BR" sz="2800" b="0" i="1" smtClean="0">
                              <a:latin typeface="Cambria Math" panose="02040503050406030204" pitchFamily="18" charset="0"/>
                              <a:cs typeface="Cambria Math" panose="02040503050406030204" pitchFamily="18" charset="0"/>
                            </a:rPr>
                          </m:ctrlPr>
                        </m:dPr>
                        <m:e>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pt-BR" sz="2800" b="0" i="1" smtClean="0">
                                          <a:latin typeface="Cambria Math" panose="02040503050406030204" pitchFamily="18" charset="0"/>
                                        </a:rPr>
                                        <m:t>𝐶</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rPr>
                            <m:t>−</m:t>
                          </m:r>
                          <m:rad>
                            <m:radPr>
                              <m:degHide m:val="on"/>
                              <m:ctrlPr>
                                <a:rPr lang="pt-BR" sz="2800" b="0" i="1" smtClean="0">
                                  <a:latin typeface="Cambria Math" panose="02040503050406030204" pitchFamily="18" charset="0"/>
                                </a:rPr>
                              </m:ctrlPr>
                            </m:radPr>
                            <m:deg/>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e>
                          </m:rad>
                        </m:e>
                      </m:d>
                    </m:oMath>
                  </m:oMathPara>
                </a14:m>
                <a:endParaRPr lang="pt-BR" sz="2800" dirty="0"/>
              </a:p>
            </p:txBody>
          </p:sp>
        </mc:Choice>
        <mc:Fallback>
          <p:sp>
            <p:nvSpPr>
              <p:cNvPr id="8" name="CaixaDeTexto 2"/>
              <p:cNvSpPr txBox="1">
                <a:spLocks noRot="1" noChangeAspect="1" noMove="1" noResize="1" noEditPoints="1" noAdjustHandles="1" noChangeArrowheads="1" noChangeShapeType="1" noTextEdit="1"/>
              </p:cNvSpPr>
              <p:nvPr/>
            </p:nvSpPr>
            <p:spPr>
              <a:xfrm>
                <a:off x="2134443" y="4466791"/>
                <a:ext cx="7098030" cy="1043940"/>
              </a:xfrm>
              <a:prstGeom prst="rect">
                <a:avLst/>
              </a:prstGeom>
              <a:blipFill rotWithShape="1">
                <a:blip r:embed="rId3"/>
                <a:stretch>
                  <a:fillRect l="-3" t="-19" r="3" b="1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57200" y="1851660"/>
                <a:ext cx="10896600" cy="405003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onde</a:t>
                </a:r>
                <a:endParaRPr lang="pt-BR" dirty="0" smtClean="0">
                  <a:latin typeface="Comic Sans MS" panose="030F0702030302020204" pitchFamily="66" charset="0"/>
                </a:endParaRPr>
              </a:p>
              <a:p>
                <a14:m>
                  <m:oMath xmlns:m="http://schemas.openxmlformats.org/officeDocument/2006/math">
                    <m:sSub>
                      <m:sSubPr>
                        <m:ctrlPr>
                          <a:rPr lang="pt-BR" i="1" smtClean="0">
                            <a:latin typeface="Cambria Math" panose="02040503050406030204" pitchFamily="18" charset="0"/>
                          </a:rPr>
                        </m:ctrlPr>
                      </m:sSubPr>
                      <m:e>
                        <m:sSub>
                          <m:sSubPr>
                            <m:ctrlPr>
                              <a:rPr lang="pt-BR" i="1" smtClean="0">
                                <a:latin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cs typeface="Cambria Math" panose="02040503050406030204" pitchFamily="18" charset="0"/>
                              </a:rPr>
                              <m:t>𝑉</m:t>
                            </m:r>
                          </m:e>
                          <m:sub>
                            <m:r>
                              <a:rPr lang="en-US" altLang="pt-BR" i="1" smtClean="0">
                                <a:latin typeface="Cambria Math" panose="02040503050406030204" pitchFamily="18" charset="0"/>
                                <a:cs typeface="Cambria Math" panose="02040503050406030204" pitchFamily="18" charset="0"/>
                              </a:rPr>
                              <m:t>𝑇𝑁</m:t>
                            </m:r>
                            <m:r>
                              <a:rPr lang="en-US" altLang="pt-BR" i="1" smtClean="0">
                                <a:latin typeface="Cambria Math" panose="02040503050406030204" pitchFamily="18" charset="0"/>
                                <a:cs typeface="Cambria Math" panose="02040503050406030204" pitchFamily="18" charset="0"/>
                              </a:rPr>
                              <m:t>0</m:t>
                            </m:r>
                          </m:sub>
                        </m:sSub>
                        <m:r>
                          <a:rPr lang="en-US" altLang="pt-BR" b="0" i="1" smtClean="0">
                            <a:latin typeface="Cambria Math" panose="02040503050406030204" pitchFamily="18" charset="0"/>
                          </a:rPr>
                          <m:t>=</m:t>
                        </m:r>
                        <m:r>
                          <a:rPr lang="pt-BR" b="0" i="1" smtClean="0">
                            <a:latin typeface="Cambria Math" panose="02040503050406030204" pitchFamily="18" charset="0"/>
                          </a:rPr>
                          <m:t>𝑉</m:t>
                        </m:r>
                      </m:e>
                      <m:sub>
                        <m:r>
                          <a:rPr lang="pt-BR" b="0" i="1" smtClean="0">
                            <a:latin typeface="Cambria Math" panose="02040503050406030204" pitchFamily="18" charset="0"/>
                          </a:rPr>
                          <m:t>𝐹𝐵</m:t>
                        </m:r>
                      </m:sub>
                    </m:sSub>
                    <m:r>
                      <a:rPr lang="pt-BR" b="0" i="1" smtClean="0">
                        <a:latin typeface="Cambria Math" panose="02040503050406030204" pitchFamily="18" charset="0"/>
                      </a:rPr>
                      <m:t>+</m:t>
                    </m:r>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𝜙</m:t>
                        </m:r>
                      </m:e>
                      <m:sub>
                        <m:r>
                          <a:rPr lang="pt-BR" b="0" i="1" smtClean="0">
                            <a:latin typeface="Cambria Math" panose="02040503050406030204" pitchFamily="18" charset="0"/>
                          </a:rPr>
                          <m:t>𝑝</m:t>
                        </m:r>
                      </m:sub>
                    </m:sSub>
                    <m:r>
                      <a:rPr lang="pt-BR" b="0" i="1" smtClean="0">
                        <a:latin typeface="Cambria Math" panose="02040503050406030204" pitchFamily="18" charset="0"/>
                      </a:rPr>
                      <m:t>+</m:t>
                    </m:r>
                    <m:f>
                      <m:fPr>
                        <m:ctrlPr>
                          <a:rPr lang="pt-BR" b="0" i="1" smtClean="0">
                            <a:latin typeface="Cambria Math" panose="02040503050406030204" pitchFamily="18" charset="0"/>
                          </a:rPr>
                        </m:ctrlPr>
                      </m:fPr>
                      <m:num>
                        <m:r>
                          <a:rPr lang="pt-BR" b="0" i="1" smtClean="0">
                            <a:latin typeface="Cambria Math" panose="02040503050406030204" pitchFamily="18" charset="0"/>
                          </a:rPr>
                          <m:t>1</m:t>
                        </m:r>
                      </m:num>
                      <m:den>
                        <m:r>
                          <a:rPr lang="pt-BR" b="0" i="1" smtClean="0">
                            <a:latin typeface="Cambria Math" panose="02040503050406030204" pitchFamily="18" charset="0"/>
                          </a:rPr>
                          <m:t>𝐶𝑜𝑥</m:t>
                        </m:r>
                      </m:den>
                    </m:f>
                    <m:rad>
                      <m:radPr>
                        <m:degHide m:val="on"/>
                        <m:ctrlPr>
                          <a:rPr lang="pt-BR" b="0" i="1" smtClean="0">
                            <a:latin typeface="Cambria Math" panose="02040503050406030204" pitchFamily="18" charset="0"/>
                          </a:rPr>
                        </m:ctrlPr>
                      </m:radPr>
                      <m:deg/>
                      <m:e>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𝜀</m:t>
                            </m:r>
                          </m:e>
                          <m:sub>
                            <m:r>
                              <a:rPr lang="pt-BR" b="0" i="1" smtClean="0">
                                <a:latin typeface="Cambria Math" panose="02040503050406030204" pitchFamily="18" charset="0"/>
                              </a:rPr>
                              <m:t>𝑠</m:t>
                            </m:r>
                          </m:sub>
                        </m:sSub>
                        <m:r>
                          <a:rPr lang="pt-BR" b="0" i="1" smtClean="0">
                            <a:latin typeface="Cambria Math" panose="02040503050406030204" pitchFamily="18" charset="0"/>
                          </a:rPr>
                          <m:t>𝑞</m:t>
                        </m:r>
                        <m:sSub>
                          <m:sSubPr>
                            <m:ctrlPr>
                              <a:rPr lang="pt-BR" b="0" i="1" smtClean="0">
                                <a:latin typeface="Cambria Math" panose="02040503050406030204" pitchFamily="18" charset="0"/>
                              </a:rPr>
                            </m:ctrlPr>
                          </m:sSubPr>
                          <m:e>
                            <m:r>
                              <a:rPr lang="pt-BR" b="0" i="1" smtClean="0">
                                <a:latin typeface="Cambria Math" panose="02040503050406030204" pitchFamily="18" charset="0"/>
                              </a:rPr>
                              <m:t>𝑁</m:t>
                            </m:r>
                          </m:e>
                          <m:sub>
                            <m:r>
                              <a:rPr lang="pt-BR" b="0" i="1" smtClean="0">
                                <a:latin typeface="Cambria Math" panose="02040503050406030204" pitchFamily="18" charset="0"/>
                              </a:rPr>
                              <m:t>𝑎</m:t>
                            </m:r>
                          </m:sub>
                        </m:sSub>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𝜙</m:t>
                            </m:r>
                          </m:e>
                          <m:sub>
                            <m:r>
                              <a:rPr lang="pt-BR" b="0" i="1" smtClean="0">
                                <a:latin typeface="Cambria Math" panose="02040503050406030204" pitchFamily="18" charset="0"/>
                              </a:rPr>
                              <m:t>𝑝</m:t>
                            </m:r>
                          </m:sub>
                        </m:sSub>
                      </m:e>
                    </m:rad>
                  </m:oMath>
                </a14:m>
                <a:r>
                  <a:rPr lang="pt-BR" b="0" i="1" dirty="0" smtClean="0">
                    <a:latin typeface="Cambria Math" panose="02040503050406030204" pitchFamily="18" charset="0"/>
                  </a:rPr>
                  <a:t>     </a:t>
                </a:r>
                <a:r>
                  <a:rPr lang="pt-BR" b="0" dirty="0" smtClean="0">
                    <a:latin typeface="Comic Sans MS" panose="030F0702030302020204" pitchFamily="66" charset="0"/>
                    <a:cs typeface="Comic Sans MS" panose="030F0702030302020204" pitchFamily="66" charset="0"/>
                  </a:rPr>
                  <a:t>é a tensão de </a:t>
                </a:r>
                <a:r>
                  <a:rPr lang="pt-BR" b="0" i="1" dirty="0" err="1" smtClean="0">
                    <a:latin typeface="Comic Sans MS" panose="030F0702030302020204" pitchFamily="66" charset="0"/>
                    <a:cs typeface="Comic Sans MS" panose="030F0702030302020204" pitchFamily="66" charset="0"/>
                  </a:rPr>
                  <a:t>threshold</a:t>
                </a:r>
                <a:r>
                  <a:rPr lang="pt-BR" b="0" i="1" dirty="0" smtClean="0">
                    <a:latin typeface="Comic Sans MS" panose="030F0702030302020204" pitchFamily="66" charset="0"/>
                    <a:cs typeface="Comic Sans MS" panose="030F0702030302020204" pitchFamily="66" charset="0"/>
                  </a:rPr>
                  <a:t> </a:t>
                </a:r>
                <a:r>
                  <a:rPr lang="pt-BR" b="0" dirty="0" smtClean="0">
                    <a:latin typeface="Comic Sans MS" panose="030F0702030302020204" pitchFamily="66" charset="0"/>
                    <a:cs typeface="Comic Sans MS" panose="030F0702030302020204" pitchFamily="66" charset="0"/>
                  </a:rPr>
                  <a:t>para V</a:t>
                </a:r>
                <a:r>
                  <a:rPr lang="pt-BR" b="0" baseline="-25000" dirty="0" smtClean="0">
                    <a:latin typeface="Comic Sans MS" panose="030F0702030302020204" pitchFamily="66" charset="0"/>
                    <a:cs typeface="Comic Sans MS" panose="030F0702030302020204" pitchFamily="66" charset="0"/>
                  </a:rPr>
                  <a:t>C</a:t>
                </a:r>
                <a:r>
                  <a:rPr lang="pt-BR" b="0" dirty="0" smtClean="0">
                    <a:latin typeface="Comic Sans MS" panose="030F0702030302020204" pitchFamily="66" charset="0"/>
                    <a:cs typeface="Comic Sans MS" panose="030F0702030302020204" pitchFamily="66" charset="0"/>
                  </a:rPr>
                  <a:t> = V</a:t>
                </a:r>
                <a:r>
                  <a:rPr lang="pt-BR" b="0" baseline="-25000" dirty="0" smtClean="0">
                    <a:latin typeface="Comic Sans MS" panose="030F0702030302020204" pitchFamily="66" charset="0"/>
                    <a:cs typeface="Comic Sans MS" panose="030F0702030302020204" pitchFamily="66" charset="0"/>
                  </a:rPr>
                  <a:t>B</a:t>
                </a:r>
                <a:endParaRPr lang="pt-BR" b="0" i="1" dirty="0" smtClean="0">
                  <a:latin typeface="Comic Sans MS" panose="030F0702030302020204" pitchFamily="66" charset="0"/>
                  <a:cs typeface="Comic Sans MS" panose="030F0702030302020204" pitchFamily="66" charset="0"/>
                </a:endParaRPr>
              </a:p>
              <a:p>
                <a14:m>
                  <m:oMath xmlns:m="http://schemas.openxmlformats.org/officeDocument/2006/math">
                    <m:r>
                      <a:rPr lang="en-US" altLang="pt-BR" i="1" smtClean="0">
                        <a:latin typeface="Cambria Math" panose="02040503050406030204" pitchFamily="18" charset="0"/>
                        <a:cs typeface="Cambria Math" panose="02040503050406030204" pitchFamily="18" charset="0"/>
                      </a:rPr>
                      <m:t>𝛾</m:t>
                    </m:r>
                    <m:r>
                      <a:rPr lang="en-US" altLang="pt-BR" b="0" i="1" smtClean="0">
                        <a:latin typeface="Cambria Math" panose="02040503050406030204" pitchFamily="18" charset="0"/>
                      </a:rPr>
                      <m:t>=</m:t>
                    </m:r>
                    <m:f>
                      <m:fPr>
                        <m:ctrlPr>
                          <a:rPr lang="pt-BR" b="0" i="1" smtClean="0">
                            <a:latin typeface="Cambria Math" panose="02040503050406030204" pitchFamily="18" charset="0"/>
                          </a:rPr>
                        </m:ctrlPr>
                      </m:fPr>
                      <m:num>
                        <m:rad>
                          <m:radPr>
                            <m:degHide m:val="on"/>
                            <m:ctrlPr>
                              <a:rPr lang="pt-BR" b="0" i="1" smtClean="0">
                                <a:latin typeface="Cambria Math" panose="02040503050406030204" pitchFamily="18" charset="0"/>
                              </a:rPr>
                            </m:ctrlPr>
                          </m:radPr>
                          <m:deg/>
                          <m:e>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𝜀</m:t>
                                </m:r>
                              </m:e>
                              <m:sub>
                                <m:r>
                                  <a:rPr lang="pt-BR" b="0" i="1" smtClean="0">
                                    <a:latin typeface="Cambria Math" panose="02040503050406030204" pitchFamily="18" charset="0"/>
                                  </a:rPr>
                                  <m:t>𝑠</m:t>
                                </m:r>
                              </m:sub>
                            </m:sSub>
                            <m:r>
                              <a:rPr lang="pt-BR" b="0" i="1" smtClean="0">
                                <a:latin typeface="Cambria Math" panose="02040503050406030204" pitchFamily="18" charset="0"/>
                              </a:rPr>
                              <m:t>𝑞</m:t>
                            </m:r>
                            <m:sSub>
                              <m:sSubPr>
                                <m:ctrlPr>
                                  <a:rPr lang="pt-BR" b="0" i="1" smtClean="0">
                                    <a:latin typeface="Cambria Math" panose="02040503050406030204" pitchFamily="18" charset="0"/>
                                  </a:rPr>
                                </m:ctrlPr>
                              </m:sSubPr>
                              <m:e>
                                <m:r>
                                  <a:rPr lang="pt-BR" b="0" i="1" smtClean="0">
                                    <a:latin typeface="Cambria Math" panose="02040503050406030204" pitchFamily="18" charset="0"/>
                                  </a:rPr>
                                  <m:t>𝑁</m:t>
                                </m:r>
                              </m:e>
                              <m:sub>
                                <m:r>
                                  <a:rPr lang="pt-BR" b="0" i="1" smtClean="0">
                                    <a:latin typeface="Cambria Math" panose="02040503050406030204" pitchFamily="18" charset="0"/>
                                  </a:rPr>
                                  <m:t>𝑎</m:t>
                                </m:r>
                              </m:sub>
                            </m:sSub>
                          </m:e>
                        </m:rad>
                      </m:num>
                      <m:den>
                        <m:r>
                          <a:rPr lang="pt-BR" b="0" i="1" smtClean="0">
                            <a:latin typeface="Cambria Math" panose="02040503050406030204" pitchFamily="18" charset="0"/>
                          </a:rPr>
                          <m:t>𝐶𝑜𝑥</m:t>
                        </m:r>
                      </m:den>
                    </m:f>
                  </m:oMath>
                </a14:m>
                <a:r>
                  <a:rPr lang="pt-BR" dirty="0" smtClean="0">
                    <a:latin typeface="Comic Sans MS" panose="030F0702030302020204" pitchFamily="66" charset="0"/>
                    <a:cs typeface="Comic Sans MS" panose="030F0702030302020204" pitchFamily="66" charset="0"/>
                  </a:rPr>
                  <a:t>   é o parametro de efeito de corpo que indica a dependencia de V</a:t>
                </a:r>
                <a:r>
                  <a:rPr lang="pt-BR" baseline="-25000" dirty="0" smtClean="0">
                    <a:latin typeface="Comic Sans MS" panose="030F0702030302020204" pitchFamily="66" charset="0"/>
                    <a:cs typeface="Comic Sans MS" panose="030F0702030302020204" pitchFamily="66" charset="0"/>
                  </a:rPr>
                  <a:t>TN</a:t>
                </a:r>
                <a:r>
                  <a:rPr lang="pt-BR" dirty="0" smtClean="0">
                    <a:latin typeface="Comic Sans MS" panose="030F0702030302020204" pitchFamily="66" charset="0"/>
                    <a:cs typeface="Comic Sans MS" panose="030F0702030302020204" pitchFamily="66" charset="0"/>
                  </a:rPr>
                  <a:t> com (V</a:t>
                </a:r>
                <a:r>
                  <a:rPr lang="pt-BR" baseline="-25000" dirty="0" smtClean="0">
                    <a:latin typeface="Comic Sans MS" panose="030F0702030302020204" pitchFamily="66" charset="0"/>
                    <a:cs typeface="Comic Sans MS" panose="030F0702030302020204" pitchFamily="66" charset="0"/>
                  </a:rPr>
                  <a:t>C</a:t>
                </a:r>
                <a:r>
                  <a:rPr lang="pt-BR" dirty="0" smtClean="0">
                    <a:latin typeface="SimSun" panose="02010600030101010101" pitchFamily="2" charset="-122"/>
                    <a:ea typeface="SimSun" panose="02010600030101010101" pitchFamily="2" charset="-122"/>
                    <a:cs typeface="Comic Sans MS" panose="030F0702030302020204" pitchFamily="66" charset="0"/>
                  </a:rPr>
                  <a:t>－</a:t>
                </a:r>
                <a:r>
                  <a:rPr lang="pt-BR" dirty="0" smtClean="0">
                    <a:latin typeface="Comic Sans MS" panose="030F0702030302020204" pitchFamily="66" charset="0"/>
                    <a:cs typeface="Comic Sans MS" panose="030F0702030302020204" pitchFamily="66" charset="0"/>
                  </a:rPr>
                  <a:t>V</a:t>
                </a:r>
                <a:r>
                  <a:rPr lang="pt-BR" baseline="-25000" dirty="0" smtClean="0">
                    <a:latin typeface="Comic Sans MS" panose="030F0702030302020204" pitchFamily="66" charset="0"/>
                    <a:cs typeface="Comic Sans MS" panose="030F0702030302020204" pitchFamily="66" charset="0"/>
                  </a:rPr>
                  <a:t>B</a:t>
                </a:r>
                <a:r>
                  <a:rPr lang="pt-BR" dirty="0" smtClean="0">
                    <a:latin typeface="Comic Sans MS" panose="030F0702030302020204" pitchFamily="66" charset="0"/>
                    <a:cs typeface="Comic Sans MS" panose="030F0702030302020204" pitchFamily="66" charset="0"/>
                  </a:rPr>
                  <a:t>)</a:t>
                </a:r>
                <a:endParaRPr lang="pt-BR" dirty="0" smtClean="0">
                  <a:latin typeface="Comic Sans MS" panose="030F0702030302020204" pitchFamily="66" charset="0"/>
                  <a:cs typeface="Comic Sans MS" panose="030F0702030302020204" pitchFamily="66" charset="0"/>
                </a:endParaRPr>
              </a:p>
              <a:p>
                <a:pPr marL="0" indent="0" fontAlgn="auto">
                  <a:lnSpc>
                    <a:spcPct val="100000"/>
                  </a:lnSpc>
                  <a:spcBef>
                    <a:spcPts val="1600"/>
                  </a:spcBef>
                  <a:buNone/>
                </a:pPr>
                <a:r>
                  <a:rPr lang="pt-BR" b="1" dirty="0" smtClean="0">
                    <a:latin typeface="Comic Sans MS" panose="030F0702030302020204" pitchFamily="66" charset="0"/>
                    <a:cs typeface="Comic Sans MS" panose="030F0702030302020204" pitchFamily="66" charset="0"/>
                  </a:rPr>
                  <a:t>Veja que quanto menos dopado o corpo do transistor, </a:t>
                </a:r>
                <a:r>
                  <a:rPr lang="pt-BR" b="1" i="1" dirty="0" smtClean="0">
                    <a:latin typeface="Comic Sans MS" panose="030F0702030302020204" pitchFamily="66" charset="0"/>
                    <a:cs typeface="Comic Sans MS" panose="030F0702030302020204" pitchFamily="66" charset="0"/>
                  </a:rPr>
                  <a:t>N</a:t>
                </a:r>
                <a:r>
                  <a:rPr lang="pt-BR" b="1" i="1" baseline="-25000" dirty="0" smtClean="0">
                    <a:latin typeface="Comic Sans MS" panose="030F0702030302020204" pitchFamily="66" charset="0"/>
                    <a:cs typeface="Comic Sans MS" panose="030F0702030302020204" pitchFamily="66" charset="0"/>
                  </a:rPr>
                  <a:t>a</a:t>
                </a:r>
                <a:r>
                  <a:rPr lang="pt-BR" b="1" dirty="0" smtClean="0">
                    <a:latin typeface="Comic Sans MS" panose="030F0702030302020204" pitchFamily="66" charset="0"/>
                    <a:cs typeface="Comic Sans MS" panose="030F0702030302020204" pitchFamily="66" charset="0"/>
                  </a:rPr>
                  <a:t>, menores variações temos em V</a:t>
                </a:r>
                <a:r>
                  <a:rPr lang="pt-BR" b="1" baseline="-25000" dirty="0" smtClean="0">
                    <a:latin typeface="Comic Sans MS" panose="030F0702030302020204" pitchFamily="66" charset="0"/>
                    <a:cs typeface="Comic Sans MS" panose="030F0702030302020204" pitchFamily="66" charset="0"/>
                  </a:rPr>
                  <a:t>TN </a:t>
                </a:r>
                <a:r>
                  <a:rPr lang="pt-BR" b="1" dirty="0" smtClean="0">
                    <a:latin typeface="Comic Sans MS" panose="030F0702030302020204" pitchFamily="66" charset="0"/>
                    <a:cs typeface="Comic Sans MS" panose="030F0702030302020204" pitchFamily="66" charset="0"/>
                  </a:rPr>
                  <a:t>com variações de </a:t>
                </a:r>
                <a:r>
                  <a:rPr lang="pt-BR" dirty="0" smtClean="0">
                    <a:latin typeface="Comic Sans MS" panose="030F0702030302020204" pitchFamily="66" charset="0"/>
                    <a:cs typeface="Comic Sans MS" panose="030F0702030302020204" pitchFamily="66" charset="0"/>
                    <a:sym typeface="+mn-ea"/>
                  </a:rPr>
                  <a:t>(V</a:t>
                </a:r>
                <a:r>
                  <a:rPr lang="pt-BR" baseline="-25000" dirty="0" smtClean="0">
                    <a:latin typeface="Comic Sans MS" panose="030F0702030302020204" pitchFamily="66" charset="0"/>
                    <a:cs typeface="Comic Sans MS" panose="030F0702030302020204" pitchFamily="66" charset="0"/>
                    <a:sym typeface="+mn-ea"/>
                  </a:rPr>
                  <a:t>C</a:t>
                </a:r>
                <a:r>
                  <a:rPr lang="pt-BR"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dirty="0" smtClean="0">
                    <a:latin typeface="Comic Sans MS" panose="030F0702030302020204" pitchFamily="66" charset="0"/>
                    <a:cs typeface="Comic Sans MS" panose="030F0702030302020204" pitchFamily="66" charset="0"/>
                    <a:sym typeface="+mn-ea"/>
                  </a:rPr>
                  <a:t>V</a:t>
                </a:r>
                <a:r>
                  <a:rPr lang="pt-BR" baseline="-25000" dirty="0" smtClean="0">
                    <a:latin typeface="Comic Sans MS" panose="030F0702030302020204" pitchFamily="66" charset="0"/>
                    <a:cs typeface="Comic Sans MS" panose="030F0702030302020204" pitchFamily="66" charset="0"/>
                    <a:sym typeface="+mn-ea"/>
                  </a:rPr>
                  <a:t>B</a:t>
                </a:r>
                <a:r>
                  <a:rPr lang="pt-BR" dirty="0" smtClean="0">
                    <a:latin typeface="Comic Sans MS" panose="030F0702030302020204" pitchFamily="66" charset="0"/>
                    <a:cs typeface="Comic Sans MS" panose="030F0702030302020204" pitchFamily="66" charset="0"/>
                    <a:sym typeface="+mn-ea"/>
                  </a:rPr>
                  <a:t>)</a:t>
                </a:r>
                <a:endParaRPr lang="pt-BR" b="1" dirty="0" smtClean="0">
                  <a:latin typeface="Comic Sans MS" panose="030F0702030302020204" pitchFamily="66"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57200" y="1851660"/>
                <a:ext cx="10896600" cy="4050030"/>
              </a:xfrm>
              <a:prstGeom prst="rect">
                <a:avLst/>
              </a:prstGeom>
              <a:blipFill rotWithShape="1">
                <a:blip r:embed="rId1"/>
                <a:stretch>
                  <a:fillRect t="-59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DeTexto 2"/>
              <p:cNvSpPr txBox="1"/>
              <p:nvPr/>
            </p:nvSpPr>
            <p:spPr>
              <a:xfrm>
                <a:off x="2027763" y="466291"/>
                <a:ext cx="7098030" cy="104394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𝑇𝑁</m:t>
                          </m:r>
                        </m:sub>
                      </m:sSub>
                      <m:r>
                        <a:rPr lang="en-US" altLang="pt-BR" sz="2800" b="0" i="1" smtClean="0">
                          <a:latin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𝑇𝑁</m:t>
                          </m:r>
                          <m:r>
                            <a:rPr lang="en-US" altLang="pt-BR" sz="2800" b="0" i="1" smtClean="0">
                              <a:latin typeface="Cambria Math" panose="02040503050406030204" pitchFamily="18" charset="0"/>
                            </a:rPr>
                            <m:t>0</m:t>
                          </m:r>
                        </m:sub>
                      </m:sSub>
                      <m:r>
                        <a:rPr lang="pt-BR" sz="2800" b="0" i="1" smtClean="0">
                          <a:latin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𝛾</m:t>
                      </m:r>
                      <m:d>
                        <m:dPr>
                          <m:begChr m:val="["/>
                          <m:endChr m:val="]"/>
                          <m:ctrlPr>
                            <a:rPr lang="pt-BR" sz="2800" b="0" i="1" smtClean="0">
                              <a:latin typeface="Cambria Math" panose="02040503050406030204" pitchFamily="18" charset="0"/>
                              <a:cs typeface="Cambria Math" panose="02040503050406030204" pitchFamily="18" charset="0"/>
                            </a:rPr>
                          </m:ctrlPr>
                        </m:dPr>
                        <m:e>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pt-BR" sz="2800" b="0" i="1" smtClean="0">
                                          <a:latin typeface="Cambria Math" panose="02040503050406030204" pitchFamily="18" charset="0"/>
                                        </a:rPr>
                                        <m:t>𝐶</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rPr>
                            <m:t>−</m:t>
                          </m:r>
                          <m:rad>
                            <m:radPr>
                              <m:degHide m:val="on"/>
                              <m:ctrlPr>
                                <a:rPr lang="pt-BR" sz="2800" b="0" i="1" smtClean="0">
                                  <a:latin typeface="Cambria Math" panose="02040503050406030204" pitchFamily="18" charset="0"/>
                                </a:rPr>
                              </m:ctrlPr>
                            </m:radPr>
                            <m:deg/>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e>
                          </m:rad>
                        </m:e>
                      </m:d>
                    </m:oMath>
                  </m:oMathPara>
                </a14:m>
                <a:endParaRPr lang="pt-BR" sz="2800" dirty="0"/>
              </a:p>
            </p:txBody>
          </p:sp>
        </mc:Choice>
        <mc:Fallback>
          <p:sp>
            <p:nvSpPr>
              <p:cNvPr id="8" name="CaixaDeTexto 2"/>
              <p:cNvSpPr txBox="1">
                <a:spLocks noRot="1" noChangeAspect="1" noMove="1" noResize="1" noEditPoints="1" noAdjustHandles="1" noChangeArrowheads="1" noChangeShapeType="1" noTextEdit="1"/>
              </p:cNvSpPr>
              <p:nvPr/>
            </p:nvSpPr>
            <p:spPr>
              <a:xfrm>
                <a:off x="2027763" y="466291"/>
                <a:ext cx="7098030" cy="1043940"/>
              </a:xfrm>
              <a:prstGeom prst="rect">
                <a:avLst/>
              </a:prstGeom>
              <a:blipFill rotWithShape="1">
                <a:blip r:embed="rId2"/>
                <a:stretch>
                  <a:fillRect l="-3" t="-19" r="3" b="1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3" name="Caixa de Texto 2"/>
              <p:cNvSpPr txBox="1"/>
              <p:nvPr/>
            </p:nvSpPr>
            <p:spPr>
              <a:xfrm>
                <a:off x="337820" y="2378710"/>
                <a:ext cx="11569700" cy="4307840"/>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vamos considerar que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G</a:t>
                </a:r>
                <a:r>
                  <a:rPr lang="pt-BR" altLang="en-US" sz="2800"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(y)) </a:t>
                </a:r>
                <a:r>
                  <a:rPr lang="pt-BR" altLang="en-US" sz="2800" dirty="0" smtClean="0">
                    <a:solidFill>
                      <a:srgbClr val="C00000"/>
                    </a:solidFill>
                    <a:latin typeface="Arial" panose="020B0604020202020204" pitchFamily="34" charset="0"/>
                    <a:cs typeface="Arial" panose="020B0604020202020204" pitchFamily="34" charset="0"/>
                    <a:sym typeface="+mn-ea"/>
                  </a:rPr>
                  <a:t>˃</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 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TN</a:t>
                </a:r>
                <a:endParaRPr lang="pt-BR" altLang="en-US" sz="2800" baseline="-25000"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em todo canal, ou seja, para </a:t>
                </a:r>
                <a14:m>
                  <m:oMath xmlns:m="http://schemas.openxmlformats.org/officeDocument/2006/math">
                    <m:r>
                      <a:rPr lang="en-US" altLang="pt-BR" sz="2800" b="1" dirty="0" smtClean="0">
                        <a:solidFill>
                          <a:srgbClr val="C00000"/>
                        </a:solidFill>
                        <a:latin typeface="Cambria Math" panose="02040503050406030204" pitchFamily="18" charset="0"/>
                        <a:ea typeface="MS Mincho" charset="0"/>
                        <a:cs typeface="Cambria Math" panose="02040503050406030204" pitchFamily="18" charset="0"/>
                        <a:sym typeface="+mn-ea"/>
                      </a:rPr>
                      <m:t>∀</m:t>
                    </m:r>
                  </m:oMath>
                </a14:m>
                <a:r>
                  <a:rPr lang="pt-BR" altLang="en-US" sz="2800" i="1"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i="1" dirty="0" smtClean="0">
                    <a:solidFill>
                      <a:srgbClr val="C00000"/>
                    </a:solidFill>
                    <a:latin typeface="Cambria Math" panose="02040503050406030204" pitchFamily="18" charset="0"/>
                    <a:cs typeface="Cambria Math" panose="02040503050406030204" pitchFamily="18" charset="0"/>
                    <a:sym typeface="+mn-ea"/>
                  </a:rPr>
                  <a:t>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tq.  0 </a:t>
                </a:r>
                <a:r>
                  <a:rPr lang="pt-BR" altLang="en-US" sz="2800" i="1" dirty="0" smtClean="0">
                    <a:solidFill>
                      <a:srgbClr val="C00000"/>
                    </a:solidFill>
                    <a:latin typeface="Arial" panose="020B0604020202020204" pitchFamily="34" charset="0"/>
                    <a:cs typeface="Arial" panose="020B0604020202020204" pitchFamily="34" charset="0"/>
                    <a:sym typeface="+mn-ea"/>
                  </a:rPr>
                  <a:t>≤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y </a:t>
                </a:r>
                <a:r>
                  <a:rPr lang="pt-BR" altLang="en-US" sz="2800" i="1" dirty="0" smtClean="0">
                    <a:solidFill>
                      <a:srgbClr val="C00000"/>
                    </a:solidFill>
                    <a:latin typeface="Arial" panose="020B0604020202020204" pitchFamily="34" charset="0"/>
                    <a:cs typeface="Arial" panose="020B0604020202020204" pitchFamily="34" charset="0"/>
                    <a:sym typeface="+mn-ea"/>
                  </a:rPr>
                  <a:t>≤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L</a:t>
                </a:r>
                <a:endParaRPr lang="pt-BR" altLang="en-US" sz="2800"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Dessa forma, podemos escrever que em todo o canal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 </a:t>
                </a:r>
                <a:r>
                  <a:rPr lang="pt-BR" sz="2800" i="1" dirty="0" smtClean="0">
                    <a:latin typeface="Comic Sans MS" panose="030F0702030302020204" pitchFamily="66" charset="0"/>
                    <a:sym typeface="+mn-ea"/>
                  </a:rPr>
                  <a:t>Q</a:t>
                </a:r>
                <a:r>
                  <a:rPr lang="pt-BR" sz="2800" i="1" baseline="-25000" dirty="0" smtClean="0">
                    <a:latin typeface="Comic Sans MS" panose="030F0702030302020204" pitchFamily="66" charset="0"/>
                    <a:sym typeface="+mn-ea"/>
                  </a:rPr>
                  <a:t>n</a:t>
                </a:r>
                <a:r>
                  <a:rPr lang="pt-BR" sz="2800" i="1" dirty="0" smtClean="0">
                    <a:latin typeface="Comic Sans MS" panose="030F0702030302020204" pitchFamily="66" charset="0"/>
                    <a:sym typeface="+mn-ea"/>
                  </a:rPr>
                  <a:t>= C</a:t>
                </a:r>
                <a:r>
                  <a:rPr lang="pt-BR" sz="2800" i="1" baseline="-25000" dirty="0" smtClean="0">
                    <a:latin typeface="Comic Sans MS" panose="030F0702030302020204" pitchFamily="66" charset="0"/>
                    <a:sym typeface="+mn-ea"/>
                  </a:rPr>
                  <a:t>OX</a:t>
                </a:r>
                <a:r>
                  <a:rPr lang="pt-BR" sz="2800" i="1" dirty="0" smtClean="0">
                    <a:latin typeface="Comic Sans MS" panose="030F0702030302020204" pitchFamily="66" charset="0"/>
                    <a:sym typeface="+mn-ea"/>
                  </a:rPr>
                  <a:t>(V</a:t>
                </a:r>
                <a:r>
                  <a:rPr lang="pt-BR" sz="2800" i="1" baseline="-25000" dirty="0" smtClean="0">
                    <a:latin typeface="Comic Sans MS" panose="030F0702030302020204" pitchFamily="66" charset="0"/>
                    <a:sym typeface="+mn-ea"/>
                  </a:rPr>
                  <a:t>G</a:t>
                </a:r>
                <a:r>
                  <a:rPr lang="pt-BR" altLang="en-US" sz="2800"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sz="2800" i="1" dirty="0" smtClean="0">
                    <a:latin typeface="Comic Sans MS" panose="030F0702030302020204" pitchFamily="66" charset="0"/>
                    <a:sym typeface="+mn-ea"/>
                  </a:rPr>
                  <a:t>V</a:t>
                </a:r>
                <a:r>
                  <a:rPr lang="pt-BR" sz="2800" i="1" baseline="-25000" dirty="0" smtClean="0">
                    <a:latin typeface="Comic Sans MS" panose="030F0702030302020204" pitchFamily="66" charset="0"/>
                    <a:sym typeface="+mn-ea"/>
                  </a:rPr>
                  <a:t>C</a:t>
                </a:r>
                <a:r>
                  <a:rPr lang="pt-BR" altLang="en-US" sz="2800"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sz="2800" i="1" dirty="0" smtClean="0">
                    <a:latin typeface="Comic Sans MS" panose="030F0702030302020204" pitchFamily="66" charset="0"/>
                    <a:sym typeface="+mn-ea"/>
                  </a:rPr>
                  <a:t>V</a:t>
                </a:r>
                <a:r>
                  <a:rPr lang="pt-BR" sz="2800" i="1" baseline="-25000" dirty="0" smtClean="0">
                    <a:latin typeface="Comic Sans MS" panose="030F0702030302020204" pitchFamily="66" charset="0"/>
                    <a:sym typeface="+mn-ea"/>
                  </a:rPr>
                  <a:t>TN</a:t>
                </a:r>
                <a:r>
                  <a:rPr lang="pt-BR" sz="2800" i="1" dirty="0" smtClean="0">
                    <a:latin typeface="Comic Sans MS" panose="030F0702030302020204" pitchFamily="66" charset="0"/>
                    <a:sym typeface="+mn-ea"/>
                  </a:rPr>
                  <a:t>)</a:t>
                </a:r>
                <a:endParaRPr lang="pt-BR" sz="2800" i="1" dirty="0" smtClean="0">
                  <a:latin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Veja que o transistor é simétrico em relação ao source e ao dreno. Para o transistor NMOS vamos chamar de dreno o lado que tem tensão maior. Assim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Arial" panose="020B0604020202020204" pitchFamily="34" charset="0"/>
                    <a:cs typeface="Arial" panose="020B0604020202020204" pitchFamily="34" charset="0"/>
                    <a:sym typeface="+mn-ea"/>
                  </a:rPr>
                  <a:t>≥ V</a:t>
                </a:r>
                <a:r>
                  <a:rPr lang="pt-BR" altLang="en-US" sz="2800" b="1" baseline="-25000" dirty="0" smtClean="0">
                    <a:solidFill>
                      <a:srgbClr val="C00000"/>
                    </a:solidFill>
                    <a:latin typeface="Arial" panose="020B0604020202020204" pitchFamily="34" charset="0"/>
                    <a:cs typeface="Arial" panose="020B0604020202020204" pitchFamily="34" charset="0"/>
                    <a:sym typeface="+mn-ea"/>
                  </a:rPr>
                  <a:t>S</a:t>
                </a:r>
                <a:r>
                  <a:rPr lang="pt-BR" altLang="en-US" sz="2800" b="1" dirty="0" smtClean="0">
                    <a:solidFill>
                      <a:srgbClr val="C00000"/>
                    </a:solidFill>
                    <a:latin typeface="Arial" panose="020B0604020202020204" pitchFamily="34" charset="0"/>
                    <a:cs typeface="Arial" panose="020B0604020202020204" pitchFamily="34"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por definição.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37820" y="2378710"/>
                <a:ext cx="11569700" cy="4307840"/>
              </a:xfrm>
              <a:prstGeom prst="rect">
                <a:avLst/>
              </a:prstGeom>
              <a:blipFill rotWithShape="1">
                <a:blip r:embed="rId1"/>
                <a:stretch>
                  <a:fillRect/>
                </a:stretch>
              </a:blipFill>
            </p:spPr>
            <p:txBody>
              <a:bodyPr/>
              <a:lstStyle/>
              <a:p>
                <a:r>
                  <a:rPr lang="pt-BR" altLang="en-US">
                    <a:noFill/>
                  </a:rPr>
                  <a:t> </a:t>
                </a:r>
              </a:p>
            </p:txBody>
          </p:sp>
        </mc:Fallback>
      </mc:AlternateContent>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37820" y="33972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2517775" y="984885"/>
                <a:ext cx="688911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517775" y="984885"/>
                <a:ext cx="6889115" cy="1393825"/>
              </a:xfrm>
              <a:prstGeom prst="rect">
                <a:avLst/>
              </a:prstGeom>
              <a:blipFill rotWithShape="1">
                <a:blip r:embed="rId2"/>
                <a:stretch>
                  <a:fillRect r="-111" b="-95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37820" y="33972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2517775" y="984885"/>
                <a:ext cx="688911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517775" y="984885"/>
                <a:ext cx="6889115" cy="1393825"/>
              </a:xfrm>
              <a:prstGeom prst="rect">
                <a:avLst/>
              </a:prstGeom>
              <a:blipFill rotWithShape="1">
                <a:blip r:embed="rId1"/>
                <a:stretch>
                  <a:fillRect r="-111" b="-9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4" name="Caixa de Texto 83"/>
              <p:cNvSpPr txBox="1"/>
              <p:nvPr/>
            </p:nvSpPr>
            <p:spPr>
              <a:xfrm>
                <a:off x="1835785" y="3172460"/>
                <a:ext cx="650684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835785" y="3172460"/>
                <a:ext cx="6506845" cy="1393825"/>
              </a:xfrm>
              <a:prstGeom prst="rect">
                <a:avLst/>
              </a:prstGeom>
              <a:blipFill rotWithShape="1">
                <a:blip r:embed="rId2"/>
                <a:stretch>
                  <a:fillRect r="-117" b="-957"/>
                </a:stretch>
              </a:blipFill>
            </p:spPr>
            <p:txBody>
              <a:bodyPr/>
              <a:lstStyle/>
              <a:p>
                <a:r>
                  <a:rPr lang="pt-BR" altLang="en-US">
                    <a:noFill/>
                  </a:rPr>
                  <a:t> </a:t>
                </a:r>
              </a:p>
            </p:txBody>
          </p:sp>
        </mc:Fallback>
      </mc:AlternateContent>
      <p:sp>
        <p:nvSpPr>
          <p:cNvPr id="6" name="Caixa de Texto 5"/>
          <p:cNvSpPr txBox="1"/>
          <p:nvPr/>
        </p:nvSpPr>
        <p:spPr>
          <a:xfrm>
            <a:off x="501015" y="251460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Podemos escrever então que </a:t>
            </a:r>
            <a:endParaRPr lang="pt-BR" altLang="en-US" sz="2800" b="1" dirty="0" smtClean="0">
              <a:solidFill>
                <a:srgbClr val="C00000"/>
              </a:solidFill>
              <a:latin typeface="Arial" panose="020B0604020202020204" pitchFamily="34" charset="0"/>
              <a:cs typeface="Arial" panose="020B0604020202020204" pitchFamily="34" charset="0"/>
              <a:sym typeface="+mn-ea"/>
            </a:endParaRPr>
          </a:p>
        </p:txBody>
      </p:sp>
      <p:sp>
        <p:nvSpPr>
          <p:cNvPr id="7" name="Caixa de Texto 6"/>
          <p:cNvSpPr txBox="1"/>
          <p:nvPr/>
        </p:nvSpPr>
        <p:spPr>
          <a:xfrm>
            <a:off x="452120" y="4984750"/>
            <a:ext cx="11189335"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Parece fácil de resolver, mas devemos nos lembrar que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depende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C(y)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ou seja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37820" y="33972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4" name="Caixa de Texto 83"/>
              <p:cNvSpPr txBox="1"/>
              <p:nvPr/>
            </p:nvSpPr>
            <p:spPr>
              <a:xfrm>
                <a:off x="252095" y="1376680"/>
                <a:ext cx="1168082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r>
                            <a:rPr lang="en-US" altLang="pt-BR" sz="2800" i="1">
                              <a:latin typeface="Cambria Math" panose="02040503050406030204" pitchFamily="18" charset="0"/>
                              <a:cs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𝑇𝑁</m:t>
                              </m:r>
                              <m:r>
                                <a:rPr lang="en-US" altLang="pt-BR" sz="2800" b="0" i="1" smtClean="0">
                                  <a:latin typeface="Cambria Math" panose="02040503050406030204" pitchFamily="18" charset="0"/>
                                </a:rPr>
                                <m:t>0</m:t>
                              </m:r>
                            </m:sub>
                          </m:sSub>
                          <m:r>
                            <a:rPr lang="en-US" altLang="pt-BR" sz="2800" b="0" i="1" smtClean="0">
                              <a:latin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𝛾</m:t>
                          </m:r>
                          <m:d>
                            <m:dPr>
                              <m:begChr m:val="["/>
                              <m:endChr m:val="]"/>
                              <m:ctrlPr>
                                <a:rPr lang="pt-BR" sz="2800" b="0" i="1" smtClean="0">
                                  <a:latin typeface="Cambria Math" panose="02040503050406030204" pitchFamily="18" charset="0"/>
                                  <a:cs typeface="Cambria Math" panose="02040503050406030204" pitchFamily="18" charset="0"/>
                                </a:rPr>
                              </m:ctrlPr>
                            </m:dPr>
                            <m:e>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pt-BR" sz="2800" b="0" i="1" smtClean="0">
                                              <a:latin typeface="Cambria Math" panose="02040503050406030204" pitchFamily="18" charset="0"/>
                                            </a:rPr>
                                            <m:t>𝐶</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rPr>
                                <m:t>−</m:t>
                              </m:r>
                              <m:rad>
                                <m:radPr>
                                  <m:degHide m:val="on"/>
                                  <m:ctrlPr>
                                    <a:rPr lang="pt-BR" sz="2800" b="0" i="1" smtClean="0">
                                      <a:latin typeface="Cambria Math" panose="02040503050406030204" pitchFamily="18" charset="0"/>
                                    </a:rPr>
                                  </m:ctrlPr>
                                </m:radPr>
                                <m:deg/>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e>
                              </m:rad>
                            </m:e>
                          </m:d>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252095" y="1376680"/>
                <a:ext cx="11680825" cy="1393825"/>
              </a:xfrm>
              <a:prstGeom prst="rect">
                <a:avLst/>
              </a:prstGeom>
              <a:blipFill rotWithShape="1">
                <a:blip r:embed="rId1"/>
                <a:stretch>
                  <a:fillRect b="-957"/>
                </a:stretch>
              </a:blipFill>
            </p:spPr>
            <p:txBody>
              <a:bodyPr/>
              <a:lstStyle/>
              <a:p>
                <a:r>
                  <a:rPr lang="pt-BR" altLang="en-US">
                    <a:noFill/>
                  </a:rPr>
                  <a:t> </a:t>
                </a:r>
              </a:p>
            </p:txBody>
          </p:sp>
        </mc:Fallback>
      </mc:AlternateContent>
      <p:sp>
        <p:nvSpPr>
          <p:cNvPr id="7" name="Caixa de Texto 6"/>
          <p:cNvSpPr txBox="1"/>
          <p:nvPr/>
        </p:nvSpPr>
        <p:spPr>
          <a:xfrm>
            <a:off x="566420" y="310388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Podemos resolver a integral, que resultará em</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252095" y="4333875"/>
                <a:ext cx="11682095" cy="106870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𝐼</m:t>
                      </m:r>
                      <m:r>
                        <a:rPr lang="en-US" altLang="pt-BR" sz="2000" i="1" baseline="-25000">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𝜇</m:t>
                          </m:r>
                        </m:e>
                        <m:sub>
                          <m:r>
                            <a:rPr lang="en-US" altLang="pt-BR" sz="2000" i="1">
                              <a:latin typeface="Cambria Math" panose="02040503050406030204" pitchFamily="18" charset="0"/>
                              <a:cs typeface="Cambria Math" panose="02040503050406030204" pitchFamily="18" charset="0"/>
                            </a:rPr>
                            <m:t>𝑛</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𝑊</m:t>
                          </m:r>
                        </m:num>
                        <m:den>
                          <m:r>
                            <a:rPr lang="en-US" altLang="pt-BR" sz="2000" i="1">
                              <a:latin typeface="Cambria Math" panose="02040503050406030204" pitchFamily="18" charset="0"/>
                              <a:cs typeface="Cambria Math" panose="02040503050406030204" pitchFamily="18" charset="0"/>
                            </a:rPr>
                            <m:t>𝐿</m:t>
                          </m:r>
                        </m:den>
                      </m:f>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𝑜𝑥</m:t>
                          </m:r>
                        </m:sub>
                      </m:sSub>
                      <m:d>
                        <m:dPr>
                          <m:begChr m:val="{"/>
                          <m:endChr m:val="}"/>
                          <m:ctrlPr>
                            <a:rPr lang="en-US" altLang="pt-BR" sz="2000" i="1">
                              <a:latin typeface="Cambria Math" panose="02040503050406030204" pitchFamily="18" charset="0"/>
                              <a:cs typeface="Cambria Math" panose="02040503050406030204" pitchFamily="18" charset="0"/>
                            </a:rPr>
                          </m:ctrlPr>
                        </m:dPr>
                        <m:e>
                          <m:eqArr>
                            <m:eqArrPr>
                              <m:ctrlPr>
                                <a:rPr lang="en-US" altLang="pt-BR" sz="2000" i="1">
                                  <a:latin typeface="Cambria Math" panose="02040503050406030204" pitchFamily="18" charset="0"/>
                                  <a:cs typeface="Cambria Math" panose="02040503050406030204" pitchFamily="18" charset="0"/>
                                </a:rPr>
                              </m:ctrlPr>
                            </m:eqArr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𝐺</m:t>
                                  </m:r>
                                </m:sub>
                              </m:sSub>
                              <m:r>
                                <a:rPr lang="en-US" altLang="pt-BR" sz="2000" i="1">
                                  <a:latin typeface="Cambria Math" panose="02040503050406030204" pitchFamily="18" charset="0"/>
                                  <a:cs typeface="Cambria Math" panose="02040503050406030204" pitchFamily="18" charset="0"/>
                                </a:rPr>
                                <m:t>−</m:t>
                              </m:r>
                              <m:sSub>
                                <m:sSubPr>
                                  <m:ctrlPr>
                                    <a:rPr lang="pt-BR" sz="2000" i="1" smtClean="0">
                                      <a:latin typeface="Cambria Math" panose="02040503050406030204" pitchFamily="18" charset="0"/>
                                    </a:rPr>
                                  </m:ctrlPr>
                                </m:sSubPr>
                                <m:e>
                                  <m:r>
                                    <a:rPr lang="pt-BR" sz="2000" b="0" i="1" smtClean="0">
                                      <a:latin typeface="Cambria Math" panose="02040503050406030204" pitchFamily="18" charset="0"/>
                                    </a:rPr>
                                    <m:t>𝑉</m:t>
                                  </m:r>
                                </m:e>
                                <m:sub>
                                  <m:r>
                                    <a:rPr lang="pt-BR" sz="2000" b="0" i="1" smtClean="0">
                                      <a:latin typeface="Cambria Math" panose="02040503050406030204" pitchFamily="18" charset="0"/>
                                    </a:rPr>
                                    <m:t>𝐹𝐵</m:t>
                                  </m:r>
                                </m:sub>
                              </m:sSub>
                              <m:r>
                                <a:rPr lang="en-US" altLang="pt-BR" sz="2000" b="0" i="1" smtClean="0">
                                  <a:latin typeface="Cambria Math" panose="02040503050406030204" pitchFamily="18" charset="0"/>
                                </a:rPr>
                                <m:t>−</m:t>
                              </m:r>
                              <m:r>
                                <a:rPr lang="pt-BR" sz="2000" b="0" i="1" smtClean="0">
                                  <a:latin typeface="Cambria Math" panose="02040503050406030204" pitchFamily="18" charset="0"/>
                                </a:rPr>
                                <m:t>2</m:t>
                              </m:r>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ea typeface="Cambria Math" panose="02040503050406030204" pitchFamily="18" charset="0"/>
                                    </a:rPr>
                                    <m:t>𝜙</m:t>
                                  </m:r>
                                </m:e>
                                <m:sub>
                                  <m:r>
                                    <a:rPr lang="pt-BR" sz="2000" b="0" i="1" smtClean="0">
                                      <a:latin typeface="Cambria Math" panose="02040503050406030204" pitchFamily="18" charset="0"/>
                                    </a:rPr>
                                    <m:t>𝑝</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𝑉</m:t>
                                  </m:r>
                                  <m:r>
                                    <a:rPr lang="en-US" altLang="pt-BR" sz="2000" i="1" baseline="-25000">
                                      <a:latin typeface="Cambria Math" panose="02040503050406030204" pitchFamily="18" charset="0"/>
                                      <a:cs typeface="Cambria Math" panose="02040503050406030204" pitchFamily="18" charset="0"/>
                                    </a:rPr>
                                    <m:t>𝐷𝑆</m:t>
                                  </m:r>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𝐷𝑆</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2</m:t>
                                  </m:r>
                                </m:num>
                                <m:den>
                                  <m:r>
                                    <a:rPr lang="en-US" altLang="pt-BR" sz="2000" i="1">
                                      <a:latin typeface="Cambria Math" panose="02040503050406030204" pitchFamily="18" charset="0"/>
                                      <a:cs typeface="Cambria Math" panose="02040503050406030204" pitchFamily="18" charset="0"/>
                                    </a:rPr>
                                    <m:t>3</m:t>
                                  </m:r>
                                </m:den>
                              </m:f>
                              <m:r>
                                <a:rPr lang="en-US" altLang="pt-BR" sz="2000" i="1">
                                  <a:latin typeface="Cambria Math" panose="02040503050406030204" pitchFamily="18" charset="0"/>
                                  <a:cs typeface="Cambria Math" panose="02040503050406030204" pitchFamily="18" charset="0"/>
                                </a:rPr>
                                <m:t>𝛾</m:t>
                              </m:r>
                              <m:d>
                                <m:dPr>
                                  <m:begChr m:val="["/>
                                  <m:endChr m:val="]"/>
                                  <m:ctrlPr>
                                    <a:rPr lang="en-US" altLang="pt-BR" sz="2000" i="1">
                                      <a:latin typeface="Cambria Math" panose="02040503050406030204" pitchFamily="18" charset="0"/>
                                      <a:cs typeface="Cambria Math" panose="02040503050406030204" pitchFamily="18" charset="0"/>
                                    </a:rPr>
                                  </m:ctrlPr>
                                </m:dPr>
                                <m:e>
                                  <m:rad>
                                    <m:radPr>
                                      <m:ctrlPr>
                                        <a:rPr lang="pt-BR" sz="2000" b="0" i="1" smtClean="0">
                                          <a:latin typeface="Cambria Math" panose="02040503050406030204" pitchFamily="18" charset="0"/>
                                          <a:cs typeface="Cambria Math" panose="02040503050406030204" pitchFamily="18" charset="0"/>
                                        </a:rPr>
                                      </m:ctrlPr>
                                    </m:radPr>
                                    <m:deg>
                                      <m:f>
                                        <m:fPr>
                                          <m:type m:val="skw"/>
                                          <m:ctrlPr>
                                            <a:rPr lang="pt-BR" sz="2000" b="0" i="1" smtClean="0">
                                              <a:latin typeface="Cambria Math" panose="02040503050406030204" pitchFamily="18" charset="0"/>
                                              <a:cs typeface="Cambria Math" panose="02040503050406030204" pitchFamily="18" charset="0"/>
                                            </a:rPr>
                                          </m:ctrlPr>
                                        </m:fPr>
                                        <m:num>
                                          <m:r>
                                            <a:rPr lang="en-US" altLang="pt-BR" sz="2000" b="0" i="1" smtClean="0">
                                              <a:latin typeface="Cambria Math" panose="02040503050406030204" pitchFamily="18" charset="0"/>
                                              <a:cs typeface="Cambria Math" panose="02040503050406030204" pitchFamily="18" charset="0"/>
                                            </a:rPr>
                                            <m:t>2</m:t>
                                          </m:r>
                                        </m:num>
                                        <m:den>
                                          <m:r>
                                            <a:rPr lang="en-US" altLang="pt-BR" sz="2000" b="0" i="1" smtClean="0">
                                              <a:latin typeface="Cambria Math" panose="02040503050406030204" pitchFamily="18" charset="0"/>
                                              <a:cs typeface="Cambria Math" panose="02040503050406030204" pitchFamily="18" charset="0"/>
                                            </a:rPr>
                                            <m:t>3</m:t>
                                          </m:r>
                                        </m:den>
                                      </m:f>
                                    </m:deg>
                                    <m:e>
                                      <m:d>
                                        <m:dPr>
                                          <m:ctrlPr>
                                            <a:rPr lang="pt-BR" sz="2000" b="0" i="1" smtClean="0">
                                              <a:latin typeface="Cambria Math" panose="02040503050406030204" pitchFamily="18" charset="0"/>
                                            </a:rPr>
                                          </m:ctrlPr>
                                        </m:dPr>
                                        <m:e>
                                          <m:r>
                                            <a:rPr lang="pt-BR" sz="2000" b="0" i="1" smtClean="0">
                                              <a:latin typeface="Cambria Math" panose="02040503050406030204" pitchFamily="18" charset="0"/>
                                            </a:rPr>
                                            <m:t>2</m:t>
                                          </m:r>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ea typeface="Cambria Math" panose="02040503050406030204" pitchFamily="18" charset="0"/>
                                                </a:rPr>
                                                <m:t>𝜙</m:t>
                                              </m:r>
                                            </m:e>
                                            <m:sub>
                                              <m:r>
                                                <a:rPr lang="pt-BR" sz="2000" b="0" i="1" smtClean="0">
                                                  <a:latin typeface="Cambria Math" panose="02040503050406030204" pitchFamily="18" charset="0"/>
                                                </a:rPr>
                                                <m:t>𝑝</m:t>
                                              </m:r>
                                            </m:sub>
                                          </m:sSub>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m:t>
                                              </m:r>
                                              <m:r>
                                                <a:rPr lang="pt-BR" sz="2000" b="0" i="1" smtClean="0">
                                                  <a:latin typeface="Cambria Math" panose="02040503050406030204" pitchFamily="18" charset="0"/>
                                                </a:rPr>
                                                <m:t>𝑉</m:t>
                                              </m:r>
                                            </m:e>
                                            <m:sub>
                                              <m:r>
                                                <a:rPr lang="en-US" altLang="pt-BR" sz="2000" b="0" i="1" smtClean="0">
                                                  <a:latin typeface="Cambria Math" panose="02040503050406030204" pitchFamily="18" charset="0"/>
                                                </a:rPr>
                                                <m:t>𝐷</m:t>
                                              </m:r>
                                            </m:sub>
                                          </m:sSub>
                                          <m:r>
                                            <a:rPr lang="pt-BR" sz="2000" b="0" i="1" smtClean="0">
                                              <a:latin typeface="Cambria Math" panose="02040503050406030204" pitchFamily="18" charset="0"/>
                                            </a:rPr>
                                            <m:t>−</m:t>
                                          </m:r>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𝑉</m:t>
                                              </m:r>
                                            </m:e>
                                            <m:sub>
                                              <m:r>
                                                <a:rPr lang="pt-BR" sz="2000" b="0" i="1" smtClean="0">
                                                  <a:latin typeface="Cambria Math" panose="02040503050406030204" pitchFamily="18" charset="0"/>
                                                </a:rPr>
                                                <m:t>𝐵</m:t>
                                              </m:r>
                                            </m:sub>
                                          </m:sSub>
                                        </m:e>
                                      </m:d>
                                    </m:e>
                                  </m:rad>
                                  <m:r>
                                    <a:rPr lang="en-US" altLang="pt-BR" sz="2000" b="0" i="1" smtClean="0">
                                      <a:latin typeface="Cambria Math" panose="02040503050406030204" pitchFamily="18" charset="0"/>
                                      <a:cs typeface="Cambria Math" panose="02040503050406030204" pitchFamily="18" charset="0"/>
                                    </a:rPr>
                                    <m:t>−</m:t>
                                  </m:r>
                                  <m:rad>
                                    <m:radPr>
                                      <m:ctrlPr>
                                        <a:rPr lang="pt-BR" sz="2000" b="0" i="1" smtClean="0">
                                          <a:latin typeface="Cambria Math" panose="02040503050406030204" pitchFamily="18" charset="0"/>
                                          <a:cs typeface="Cambria Math" panose="02040503050406030204" pitchFamily="18" charset="0"/>
                                        </a:rPr>
                                      </m:ctrlPr>
                                    </m:radPr>
                                    <m:deg>
                                      <m:f>
                                        <m:fPr>
                                          <m:type m:val="skw"/>
                                          <m:ctrlPr>
                                            <a:rPr lang="pt-BR" sz="2000" b="0" i="1" smtClean="0">
                                              <a:latin typeface="Cambria Math" panose="02040503050406030204" pitchFamily="18" charset="0"/>
                                              <a:cs typeface="Cambria Math" panose="02040503050406030204" pitchFamily="18" charset="0"/>
                                            </a:rPr>
                                          </m:ctrlPr>
                                        </m:fPr>
                                        <m:num>
                                          <m:r>
                                            <a:rPr lang="en-US" altLang="pt-BR" sz="2000" b="0" i="1" smtClean="0">
                                              <a:latin typeface="Cambria Math" panose="02040503050406030204" pitchFamily="18" charset="0"/>
                                              <a:cs typeface="Cambria Math" panose="02040503050406030204" pitchFamily="18" charset="0"/>
                                            </a:rPr>
                                            <m:t>2</m:t>
                                          </m:r>
                                        </m:num>
                                        <m:den>
                                          <m:r>
                                            <a:rPr lang="en-US" altLang="pt-BR" sz="2000" b="0" i="1" smtClean="0">
                                              <a:latin typeface="Cambria Math" panose="02040503050406030204" pitchFamily="18" charset="0"/>
                                              <a:cs typeface="Cambria Math" panose="02040503050406030204" pitchFamily="18" charset="0"/>
                                            </a:rPr>
                                            <m:t>3</m:t>
                                          </m:r>
                                        </m:den>
                                      </m:f>
                                    </m:deg>
                                    <m:e>
                                      <m:d>
                                        <m:dPr>
                                          <m:ctrlPr>
                                            <a:rPr lang="pt-BR" sz="2000" b="0" i="1" smtClean="0">
                                              <a:latin typeface="Cambria Math" panose="02040503050406030204" pitchFamily="18" charset="0"/>
                                            </a:rPr>
                                          </m:ctrlPr>
                                        </m:dPr>
                                        <m:e>
                                          <m:r>
                                            <a:rPr lang="pt-BR" sz="2000" b="0" i="1" smtClean="0">
                                              <a:latin typeface="Cambria Math" panose="02040503050406030204" pitchFamily="18" charset="0"/>
                                            </a:rPr>
                                            <m:t>2</m:t>
                                          </m:r>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ea typeface="Cambria Math" panose="02040503050406030204" pitchFamily="18" charset="0"/>
                                                </a:rPr>
                                                <m:t>𝜙</m:t>
                                              </m:r>
                                            </m:e>
                                            <m:sub>
                                              <m:r>
                                                <a:rPr lang="pt-BR" sz="2000" b="0" i="1" smtClean="0">
                                                  <a:latin typeface="Cambria Math" panose="02040503050406030204" pitchFamily="18" charset="0"/>
                                                </a:rPr>
                                                <m:t>𝑝</m:t>
                                              </m:r>
                                            </m:sub>
                                          </m:sSub>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m:t>
                                              </m:r>
                                              <m:r>
                                                <a:rPr lang="pt-BR" sz="2000" b="0" i="1" smtClean="0">
                                                  <a:latin typeface="Cambria Math" panose="02040503050406030204" pitchFamily="18" charset="0"/>
                                                </a:rPr>
                                                <m:t>𝑉</m:t>
                                              </m:r>
                                            </m:e>
                                            <m:sub>
                                              <m:r>
                                                <a:rPr lang="en-US" altLang="pt-BR" sz="2000" b="0" i="1" smtClean="0">
                                                  <a:latin typeface="Cambria Math" panose="02040503050406030204" pitchFamily="18" charset="0"/>
                                                </a:rPr>
                                                <m:t>𝑆</m:t>
                                              </m:r>
                                            </m:sub>
                                          </m:sSub>
                                          <m:r>
                                            <a:rPr lang="pt-BR" sz="2000" b="0" i="1" smtClean="0">
                                              <a:latin typeface="Cambria Math" panose="02040503050406030204" pitchFamily="18" charset="0"/>
                                            </a:rPr>
                                            <m:t>−</m:t>
                                          </m:r>
                                          <m:sSub>
                                            <m:sSubPr>
                                              <m:ctrlPr>
                                                <a:rPr lang="pt-BR" sz="2000" b="0" i="1" smtClean="0">
                                                  <a:latin typeface="Cambria Math" panose="02040503050406030204" pitchFamily="18" charset="0"/>
                                                </a:rPr>
                                              </m:ctrlPr>
                                            </m:sSubPr>
                                            <m:e>
                                              <m:r>
                                                <a:rPr lang="pt-BR" sz="2000" b="0" i="1" smtClean="0">
                                                  <a:latin typeface="Cambria Math" panose="02040503050406030204" pitchFamily="18" charset="0"/>
                                                </a:rPr>
                                                <m:t>𝑉</m:t>
                                              </m:r>
                                            </m:e>
                                            <m:sub>
                                              <m:r>
                                                <a:rPr lang="pt-BR" sz="2000" b="0" i="1" smtClean="0">
                                                  <a:latin typeface="Cambria Math" panose="02040503050406030204" pitchFamily="18" charset="0"/>
                                                </a:rPr>
                                                <m:t>𝐵</m:t>
                                              </m:r>
                                            </m:sub>
                                          </m:sSub>
                                        </m:e>
                                      </m:d>
                                    </m:e>
                                  </m:rad>
                                </m:e>
                              </m:d>
                            </m:e>
                            <m:e/>
                          </m:eqArr>
                        </m:e>
                      </m:d>
                    </m:oMath>
                  </m:oMathPara>
                </a14:m>
                <a:endParaRPr lang="pt-BR" altLang="pt-BR" sz="2000" b="0" i="1" dirty="0" smtClean="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252095" y="4333875"/>
                <a:ext cx="11682095" cy="106870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339090" y="436245"/>
            <a:ext cx="11189335" cy="13836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expressão obtida é um tanto complicada para ser util, ao menos para cálculos manuais (imagine-se usando essa expressão para encontrar o valor da corrente)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459105" y="1976120"/>
                <a:ext cx="10894695" cy="190944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𝑜𝑥</m:t>
                          </m:r>
                        </m:sub>
                      </m:sSub>
                      <m:d>
                        <m:dPr>
                          <m:begChr m:val="{"/>
                          <m:endChr m:val="}"/>
                          <m:ctrlPr>
                            <a:rPr lang="en-US" altLang="pt-BR" sz="2800" i="1">
                              <a:latin typeface="Cambria Math" panose="02040503050406030204" pitchFamily="18" charset="0"/>
                              <a:cs typeface="Cambria Math" panose="02040503050406030204" pitchFamily="18" charset="0"/>
                            </a:rPr>
                          </m:ctrlPr>
                        </m:dPr>
                        <m:e>
                          <m:eqArr>
                            <m:eqArrPr>
                              <m:ctrlPr>
                                <a:rPr lang="en-US" altLang="pt-BR" sz="2800" i="1">
                                  <a:latin typeface="Cambria Math" panose="02040503050406030204" pitchFamily="18" charset="0"/>
                                  <a:cs typeface="Cambria Math" panose="02040503050406030204" pitchFamily="18" charset="0"/>
                                </a:rPr>
                              </m:ctrlPr>
                            </m:eqArr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𝐹𝐵</m:t>
                                  </m:r>
                                </m:sub>
                              </m:sSub>
                              <m:r>
                                <a:rPr lang="en-US" altLang="pt-BR" sz="2800" b="0" i="1" smtClean="0">
                                  <a:latin typeface="Cambria Math" panose="02040503050406030204" pitchFamily="18" charset="0"/>
                                </a:rPr>
                                <m:t>−</m:t>
                              </m:r>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e>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3</m:t>
                                  </m:r>
                                </m:den>
                              </m:f>
                              <m:r>
                                <a:rPr lang="en-US" altLang="pt-BR" sz="2800" i="1">
                                  <a:latin typeface="Cambria Math" panose="02040503050406030204" pitchFamily="18" charset="0"/>
                                  <a:cs typeface="Cambria Math" panose="02040503050406030204" pitchFamily="18" charset="0"/>
                                </a:rPr>
                                <m:t>𝛾</m:t>
                              </m:r>
                              <m:d>
                                <m:dPr>
                                  <m:begChr m:val="["/>
                                  <m:endChr m:val="]"/>
                                  <m:ctrlPr>
                                    <a:rPr lang="en-US" altLang="pt-BR" sz="2800" i="1">
                                      <a:latin typeface="Cambria Math" panose="02040503050406030204" pitchFamily="18" charset="0"/>
                                      <a:cs typeface="Cambria Math" panose="02040503050406030204" pitchFamily="18" charset="0"/>
                                    </a:rPr>
                                  </m:ctrlPr>
                                </m:dPr>
                                <m:e>
                                  <m:rad>
                                    <m:radPr>
                                      <m:ctrlPr>
                                        <a:rPr lang="pt-BR" sz="2800" b="0" i="1" smtClean="0">
                                          <a:latin typeface="Cambria Math" panose="02040503050406030204" pitchFamily="18" charset="0"/>
                                          <a:cs typeface="Cambria Math" panose="02040503050406030204" pitchFamily="18" charset="0"/>
                                        </a:rPr>
                                      </m:ctrlPr>
                                    </m:radPr>
                                    <m:deg>
                                      <m:f>
                                        <m:fPr>
                                          <m:type m:val="skw"/>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2</m:t>
                                          </m:r>
                                        </m:num>
                                        <m:den>
                                          <m:r>
                                            <a:rPr lang="en-US" altLang="pt-BR" sz="2800" b="0" i="1" smtClean="0">
                                              <a:latin typeface="Cambria Math" panose="02040503050406030204" pitchFamily="18" charset="0"/>
                                              <a:cs typeface="Cambria Math" panose="02040503050406030204" pitchFamily="18" charset="0"/>
                                            </a:rPr>
                                            <m:t>3</m:t>
                                          </m:r>
                                        </m:den>
                                      </m:f>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𝐷</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cs typeface="Cambria Math" panose="02040503050406030204" pitchFamily="18" charset="0"/>
                                    </a:rPr>
                                    <m:t>−</m:t>
                                  </m:r>
                                  <m:rad>
                                    <m:radPr>
                                      <m:ctrlPr>
                                        <a:rPr lang="pt-BR" sz="2800" b="0" i="1" smtClean="0">
                                          <a:latin typeface="Cambria Math" panose="02040503050406030204" pitchFamily="18" charset="0"/>
                                          <a:cs typeface="Cambria Math" panose="02040503050406030204" pitchFamily="18" charset="0"/>
                                        </a:rPr>
                                      </m:ctrlPr>
                                    </m:radPr>
                                    <m:deg>
                                      <m:f>
                                        <m:fPr>
                                          <m:type m:val="skw"/>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2</m:t>
                                          </m:r>
                                        </m:num>
                                        <m:den>
                                          <m:r>
                                            <a:rPr lang="en-US" altLang="pt-BR" sz="2800" b="0" i="1" smtClean="0">
                                              <a:latin typeface="Cambria Math" panose="02040503050406030204" pitchFamily="18" charset="0"/>
                                              <a:cs typeface="Cambria Math" panose="02040503050406030204" pitchFamily="18" charset="0"/>
                                            </a:rPr>
                                            <m:t>3</m:t>
                                          </m:r>
                                        </m:den>
                                      </m:f>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𝑆</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e>
                              </m:d>
                            </m:e>
                          </m:eqArr>
                        </m:e>
                      </m:d>
                    </m:oMath>
                  </m:oMathPara>
                </a14:m>
                <a:endParaRPr lang="en-US" altLang="pt-BR" sz="2800" b="0" i="1" dirty="0" smtClean="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459105" y="1976120"/>
                <a:ext cx="10894695" cy="1909445"/>
              </a:xfrm>
              <a:prstGeom prst="rect">
                <a:avLst/>
              </a:prstGeom>
              <a:blipFill rotWithShape="1">
                <a:blip r:embed="rId1"/>
                <a:stretch>
                  <a:fillRect b="-432"/>
                </a:stretch>
              </a:blipFill>
            </p:spPr>
            <p:txBody>
              <a:bodyPr/>
              <a:lstStyle/>
              <a:p>
                <a:r>
                  <a:rPr lang="pt-BR" altLang="en-US">
                    <a:noFill/>
                  </a:rPr>
                  <a:t> </a:t>
                </a:r>
              </a:p>
            </p:txBody>
          </p:sp>
        </mc:Fallback>
      </mc:AlternateContent>
      <p:sp>
        <p:nvSpPr>
          <p:cNvPr id="3" name="Caixa de Texto 2"/>
          <p:cNvSpPr txBox="1"/>
          <p:nvPr/>
        </p:nvSpPr>
        <p:spPr>
          <a:xfrm>
            <a:off x="501650" y="4076065"/>
            <a:ext cx="11189335" cy="23996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Antes de tentarmos simplificar o resultado, repare que a corrente depende do valor de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(W/L)</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que nos levou a um resultado complicado foi o fato de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depender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C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 em consequencia, variar ao longo de todo o canal</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339090" y="436245"/>
            <a:ext cx="11189335"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obter um resultado mais simples vamos considerar que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é constante e seu valor é dado por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339090" y="287655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onde trocamos </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por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Agora na integração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DeTexto 2"/>
              <p:cNvSpPr txBox="1"/>
              <p:nvPr/>
            </p:nvSpPr>
            <p:spPr>
              <a:xfrm>
                <a:off x="2186513" y="1611196"/>
                <a:ext cx="6922135" cy="104394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𝑇𝑁</m:t>
                          </m:r>
                        </m:sub>
                      </m:sSub>
                      <m:r>
                        <a:rPr lang="en-US" altLang="pt-BR" sz="2800" b="0" i="1" smtClean="0">
                          <a:latin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𝑇𝑁</m:t>
                          </m:r>
                          <m:r>
                            <a:rPr lang="en-US" altLang="pt-BR" sz="2800" b="0" i="1" smtClean="0">
                              <a:latin typeface="Cambria Math" panose="02040503050406030204" pitchFamily="18" charset="0"/>
                            </a:rPr>
                            <m:t>0</m:t>
                          </m:r>
                        </m:sub>
                      </m:sSub>
                      <m:r>
                        <a:rPr lang="pt-BR" sz="2800" b="0" i="1" smtClean="0">
                          <a:latin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𝛾</m:t>
                      </m:r>
                      <m:d>
                        <m:dPr>
                          <m:begChr m:val="["/>
                          <m:endChr m:val="]"/>
                          <m:ctrlPr>
                            <a:rPr lang="pt-BR" sz="2800" b="0" i="1" smtClean="0">
                              <a:latin typeface="Cambria Math" panose="02040503050406030204" pitchFamily="18" charset="0"/>
                              <a:cs typeface="Cambria Math" panose="02040503050406030204" pitchFamily="18" charset="0"/>
                            </a:rPr>
                          </m:ctrlPr>
                        </m:dPr>
                        <m:e>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1" i="1" smtClean="0">
                                          <a:solidFill>
                                            <a:srgbClr val="C00000"/>
                                          </a:solidFill>
                                          <a:latin typeface="Cambria Math" panose="02040503050406030204" pitchFamily="18" charset="0"/>
                                        </a:rPr>
                                      </m:ctrlPr>
                                    </m:sSubPr>
                                    <m:e>
                                      <m:r>
                                        <a:rPr lang="pt-BR" sz="2800" b="1" i="1" smtClean="0">
                                          <a:solidFill>
                                            <a:srgbClr val="C00000"/>
                                          </a:solidFill>
                                          <a:latin typeface="Cambria Math" panose="02040503050406030204" pitchFamily="18" charset="0"/>
                                        </a:rPr>
                                        <m:t>+</m:t>
                                      </m:r>
                                      <m:r>
                                        <a:rPr lang="pt-BR" sz="2800" b="1" i="1" smtClean="0">
                                          <a:solidFill>
                                            <a:srgbClr val="C00000"/>
                                          </a:solidFill>
                                          <a:latin typeface="Cambria Math" panose="02040503050406030204" pitchFamily="18" charset="0"/>
                                        </a:rPr>
                                        <m:t>𝑽</m:t>
                                      </m:r>
                                    </m:e>
                                    <m:sub>
                                      <m:r>
                                        <a:rPr lang="en-US" altLang="pt-BR" sz="2800" b="1" i="1" smtClean="0">
                                          <a:solidFill>
                                            <a:srgbClr val="C00000"/>
                                          </a:solidFill>
                                          <a:latin typeface="Cambria Math" panose="02040503050406030204" pitchFamily="18" charset="0"/>
                                        </a:rPr>
                                        <m:t>𝑺</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rPr>
                            <m:t>−</m:t>
                          </m:r>
                          <m:rad>
                            <m:radPr>
                              <m:degHide m:val="on"/>
                              <m:ctrlPr>
                                <a:rPr lang="pt-BR" sz="2800" b="0" i="1" smtClean="0">
                                  <a:latin typeface="Cambria Math" panose="02040503050406030204" pitchFamily="18" charset="0"/>
                                </a:rPr>
                              </m:ctrlPr>
                            </m:radPr>
                            <m:deg/>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e>
                          </m:rad>
                        </m:e>
                      </m:d>
                    </m:oMath>
                  </m:oMathPara>
                </a14:m>
                <a:endParaRPr lang="pt-BR" sz="2800" dirty="0"/>
              </a:p>
            </p:txBody>
          </p:sp>
        </mc:Choice>
        <mc:Fallback>
          <p:sp>
            <p:nvSpPr>
              <p:cNvPr id="8" name="CaixaDeTexto 2"/>
              <p:cNvSpPr txBox="1">
                <a:spLocks noRot="1" noChangeAspect="1" noMove="1" noResize="1" noEditPoints="1" noAdjustHandles="1" noChangeArrowheads="1" noChangeShapeType="1" noTextEdit="1"/>
              </p:cNvSpPr>
              <p:nvPr/>
            </p:nvSpPr>
            <p:spPr>
              <a:xfrm>
                <a:off x="2186513" y="1611196"/>
                <a:ext cx="6922135" cy="1043940"/>
              </a:xfrm>
              <a:prstGeom prst="rect">
                <a:avLst/>
              </a:prstGeom>
              <a:blipFill rotWithShape="1">
                <a:blip r:embed="rId1"/>
                <a:stretch>
                  <a:fillRect l="-3" t="-19" r="3" b="1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4" name="Caixa de Texto 83"/>
              <p:cNvSpPr txBox="1"/>
              <p:nvPr/>
            </p:nvSpPr>
            <p:spPr>
              <a:xfrm>
                <a:off x="2444750" y="3620135"/>
                <a:ext cx="650684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r>
                            <a:rPr lang="en-US" altLang="pt-BR" sz="2800" i="1">
                              <a:latin typeface="Cambria Math" panose="02040503050406030204" pitchFamily="18" charset="0"/>
                              <a:cs typeface="Cambria Math" panose="02040503050406030204" pitchFamily="18" charset="0"/>
                            </a:rPr>
                            <m:t>)−</m:t>
                          </m:r>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𝑽</m:t>
                              </m:r>
                            </m:e>
                            <m:sub>
                              <m:r>
                                <a:rPr lang="en-US" altLang="pt-BR" sz="2800" b="1" i="1">
                                  <a:solidFill>
                                    <a:srgbClr val="C00000"/>
                                  </a:solidFill>
                                  <a:latin typeface="Cambria Math" panose="02040503050406030204" pitchFamily="18" charset="0"/>
                                  <a:cs typeface="Cambria Math" panose="02040503050406030204" pitchFamily="18" charset="0"/>
                                </a:rPr>
                                <m:t>𝑻𝑵</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2444750" y="3620135"/>
                <a:ext cx="6506845" cy="1393825"/>
              </a:xfrm>
              <a:prstGeom prst="rect">
                <a:avLst/>
              </a:prstGeom>
              <a:blipFill rotWithShape="1">
                <a:blip r:embed="rId2"/>
                <a:stretch>
                  <a:fillRect r="-293" b="-957"/>
                </a:stretch>
              </a:blipFill>
            </p:spPr>
            <p:txBody>
              <a:bodyPr/>
              <a:lstStyle/>
              <a:p>
                <a:r>
                  <a:rPr lang="pt-BR" altLang="en-US">
                    <a:noFill/>
                  </a:rPr>
                  <a:t> </a:t>
                </a:r>
              </a:p>
            </p:txBody>
          </p:sp>
        </mc:Fallback>
      </mc:AlternateContent>
      <p:sp>
        <p:nvSpPr>
          <p:cNvPr id="4" name="Caixa de Texto 3"/>
          <p:cNvSpPr txBox="1"/>
          <p:nvPr/>
        </p:nvSpPr>
        <p:spPr>
          <a:xfrm>
            <a:off x="501015" y="5235575"/>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será mesmo constante.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4" name="Caixa de Texto 83"/>
              <p:cNvSpPr txBox="1"/>
              <p:nvPr/>
            </p:nvSpPr>
            <p:spPr>
              <a:xfrm>
                <a:off x="2636520" y="1112520"/>
                <a:ext cx="6277610" cy="102362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up>
                              <m:r>
                                <a:rPr lang="en-US" altLang="pt-BR" sz="2800" i="1">
                                  <a:latin typeface="Cambria Math" panose="02040503050406030204" pitchFamily="18" charset="0"/>
                                  <a:cs typeface="Cambria Math" panose="02040503050406030204" pitchFamily="18" charset="0"/>
                                </a:rPr>
                                <m:t>2</m:t>
                              </m:r>
                            </m:sup>
                          </m:sSub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m:t>
                          </m:r>
                        </m:e>
                      </m:d>
                      <m:f>
                        <m:fPr>
                          <m:type m:val="noBa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baseline="30000">
                                  <a:latin typeface="Cambria Math" panose="02040503050406030204" pitchFamily="18" charset="0"/>
                                  <a:cs typeface="Cambria Math" panose="02040503050406030204" pitchFamily="18" charset="0"/>
                                </a:rPr>
                              </m:ctrlPr>
                            </m:sSubPr>
                            <m:e>
                              <m:r>
                                <a:rPr lang="en-US" altLang="pt-BR" sz="2800" i="1" baseline="30000">
                                  <a:latin typeface="Cambria Math" panose="02040503050406030204" pitchFamily="18" charset="0"/>
                                  <a:cs typeface="Cambria Math" panose="02040503050406030204" pitchFamily="18" charset="0"/>
                                </a:rPr>
                                <m:t>𝑉</m:t>
                              </m:r>
                            </m:e>
                            <m:sub>
                              <m:r>
                                <a:rPr lang="en-US" altLang="pt-BR" sz="2800" i="1" baseline="30000">
                                  <a:latin typeface="Cambria Math" panose="02040503050406030204" pitchFamily="18" charset="0"/>
                                  <a:cs typeface="Cambria Math" panose="02040503050406030204" pitchFamily="18" charset="0"/>
                                </a:rPr>
                                <m:t>𝐷</m:t>
                              </m:r>
                            </m:sub>
                          </m:sSub>
                        </m:num>
                        <m:den>
                          <m:sSub>
                            <m:sSubPr>
                              <m:ctrlPr>
                                <a:rPr lang="en-US" altLang="pt-BR" sz="2800" i="1" baseline="-25000">
                                  <a:latin typeface="Cambria Math" panose="02040503050406030204" pitchFamily="18" charset="0"/>
                                  <a:cs typeface="Cambria Math" panose="02040503050406030204" pitchFamily="18" charset="0"/>
                                </a:rPr>
                              </m:ctrlPr>
                            </m:sSubPr>
                            <m:e>
                              <m:r>
                                <a:rPr lang="en-US" altLang="pt-BR" sz="2800" i="1" baseline="-25000">
                                  <a:latin typeface="Cambria Math" panose="02040503050406030204" pitchFamily="18" charset="0"/>
                                  <a:cs typeface="Cambria Math" panose="02040503050406030204" pitchFamily="18" charset="0"/>
                                </a:rPr>
                                <m:t>𝑉</m:t>
                              </m:r>
                            </m:e>
                            <m:sub>
                              <m:r>
                                <a:rPr lang="en-US" altLang="pt-BR" sz="2800" i="1" baseline="-25000">
                                  <a:latin typeface="Cambria Math" panose="02040503050406030204" pitchFamily="18" charset="0"/>
                                  <a:cs typeface="Cambria Math" panose="02040503050406030204" pitchFamily="18" charset="0"/>
                                </a:rPr>
                                <m:t>𝑆</m:t>
                              </m:r>
                            </m:sub>
                          </m:sSub>
                        </m:den>
                      </m:f>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2636520" y="1112520"/>
                <a:ext cx="6277610" cy="1023620"/>
              </a:xfrm>
              <a:prstGeom prst="rect">
                <a:avLst/>
              </a:prstGeom>
              <a:blipFill rotWithShape="1">
                <a:blip r:embed="rId1"/>
                <a:stretch>
                  <a:fillRect t="-421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1447800" y="2445385"/>
                <a:ext cx="9210675" cy="9493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up>
                              <m:r>
                                <a:rPr lang="en-US" altLang="pt-BR" sz="2800" i="1">
                                  <a:latin typeface="Cambria Math" panose="02040503050406030204" pitchFamily="18" charset="0"/>
                                  <a:cs typeface="Cambria Math" panose="02040503050406030204" pitchFamily="18" charset="0"/>
                                </a:rPr>
                                <m:t>2</m:t>
                              </m:r>
                            </m:sup>
                          </m:sSub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2</m:t>
                              </m:r>
                            </m:sup>
                          </m:sSub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1447800" y="2445385"/>
                <a:ext cx="9210675" cy="949325"/>
              </a:xfrm>
              <a:prstGeom prst="rect">
                <a:avLst/>
              </a:prstGeom>
              <a:blipFill rotWithShape="1">
                <a:blip r:embed="rId2"/>
                <a:stretch>
                  <a:fillRect b="-180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1094740" y="3867785"/>
                <a:ext cx="9690100" cy="9023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pt-BR" altLang="pt-BR" sz="2800" b="0" i="1" smtClean="0">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1094740" y="3867785"/>
                <a:ext cx="9690100" cy="902335"/>
              </a:xfrm>
              <a:prstGeom prst="rect">
                <a:avLst/>
              </a:prstGeom>
              <a:blipFill rotWithShape="1">
                <a:blip r:embed="rId3"/>
                <a:stretch>
                  <a:fillRect b="-19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2369820" y="5082540"/>
                <a:ext cx="7082155" cy="9023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pt-BR" altLang="pt-BR" sz="2800" b="0" i="1" smtClean="0">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369820" y="5082540"/>
                <a:ext cx="7082155" cy="902335"/>
              </a:xfrm>
              <a:prstGeom prst="rect">
                <a:avLst/>
              </a:prstGeom>
              <a:blipFill rotWithShape="1">
                <a:blip r:embed="rId4"/>
                <a:stretch>
                  <a:fillRect b="-1970"/>
                </a:stretch>
              </a:blipFill>
            </p:spPr>
            <p:txBody>
              <a:bodyPr/>
              <a:lstStyle/>
              <a:p>
                <a:r>
                  <a:rPr lang="pt-BR" altLang="en-US">
                    <a:noFill/>
                  </a:rPr>
                  <a:t> </a:t>
                </a:r>
              </a:p>
            </p:txBody>
          </p:sp>
        </mc:Fallback>
      </mc:AlternateContent>
      <p:sp>
        <p:nvSpPr>
          <p:cNvPr id="3" name="Caixa de Texto 2"/>
          <p:cNvSpPr txBox="1"/>
          <p:nvPr/>
        </p:nvSpPr>
        <p:spPr>
          <a:xfrm>
            <a:off x="1002665" y="59055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Neste caso teremos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640715" y="3947795"/>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Por fim chegamos a equação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2983230" y="4848225"/>
                <a:ext cx="6781800" cy="100203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983230" y="4848225"/>
                <a:ext cx="6781800" cy="1002030"/>
              </a:xfrm>
              <a:prstGeom prst="rect">
                <a:avLst/>
              </a:prstGeom>
              <a:blipFill rotWithShape="1">
                <a:blip r:embed="rId1"/>
                <a:stretch>
                  <a:fillRect b="-272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2331720" y="267335"/>
                <a:ext cx="7175500" cy="9023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pt-BR" altLang="pt-BR" sz="2800" b="0" i="1" smtClean="0">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331720" y="267335"/>
                <a:ext cx="7175500" cy="902335"/>
              </a:xfrm>
              <a:prstGeom prst="rect">
                <a:avLst/>
              </a:prstGeom>
              <a:blipFill rotWithShape="1">
                <a:blip r:embed="rId2"/>
                <a:stretch>
                  <a:fillRect b="-19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1727200" y="1497330"/>
                <a:ext cx="8779510" cy="9023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pt-BR" altLang="pt-BR" sz="2800" b="0" i="1" smtClean="0">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1727200" y="1497330"/>
                <a:ext cx="8779510" cy="902335"/>
              </a:xfrm>
              <a:prstGeom prst="rect">
                <a:avLst/>
              </a:prstGeom>
              <a:blipFill rotWithShape="1">
                <a:blip r:embed="rId3"/>
                <a:stretch>
                  <a:fillRect b="-19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2127885" y="2666365"/>
                <a:ext cx="7948295" cy="9023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pt-BR" altLang="pt-BR" sz="2800" b="0" i="1" smtClean="0">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2127885" y="2666365"/>
                <a:ext cx="7948295" cy="902335"/>
              </a:xfrm>
              <a:prstGeom prst="rect">
                <a:avLst/>
              </a:prstGeom>
              <a:blipFill rotWithShape="1">
                <a:blip r:embed="rId4"/>
                <a:stretch>
                  <a:fillRect b="-197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1" name="Conector Reto 10"/>
          <p:cNvCxnSpPr/>
          <p:nvPr/>
        </p:nvCxnSpPr>
        <p:spPr>
          <a:xfrm flipV="1">
            <a:off x="340995" y="1956435"/>
            <a:ext cx="40189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412" name="Rectangle 4">
            <a:hlinkClick r:id=""/>
          </p:cNvPr>
          <p:cNvSpPr>
            <a:spLocks noChangeArrowheads="1"/>
          </p:cNvSpPr>
          <p:nvPr/>
        </p:nvSpPr>
        <p:spPr bwMode="auto">
          <a:xfrm>
            <a:off x="4108609" y="500221"/>
            <a:ext cx="4354512" cy="645160"/>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lIns="92075" tIns="46038" rIns="92075" bIns="46038">
            <a:spAutoFit/>
          </a:bodyPr>
          <a:lstStyle>
            <a:defPPr>
              <a:defRPr lang="pt-BR"/>
            </a:defPPr>
            <a:lvl1pPr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1pPr>
            <a:lvl2pPr marL="4559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2pPr>
            <a:lvl3pPr marL="9131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3pPr>
            <a:lvl4pPr marL="13703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4pPr>
            <a:lvl5pPr marL="18275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Arial" panose="020B0604020202020204" pitchFamily="34" charset="0"/>
                <a:ea typeface="+mn-ea"/>
                <a:cs typeface="+mn-cs"/>
              </a:defRPr>
            </a:lvl6pPr>
            <a:lvl7pPr marL="2743200" algn="l" defTabSz="914400" rtl="0" eaLnBrk="1" latinLnBrk="0" hangingPunct="1">
              <a:defRPr sz="1200" kern="1200">
                <a:solidFill>
                  <a:schemeClr val="tx1"/>
                </a:solidFill>
                <a:latin typeface="Arial" panose="020B0604020202020204" pitchFamily="34" charset="0"/>
                <a:ea typeface="+mn-ea"/>
                <a:cs typeface="+mn-cs"/>
              </a:defRPr>
            </a:lvl7pPr>
            <a:lvl8pPr marL="3200400" algn="l" defTabSz="914400" rtl="0" eaLnBrk="1" latinLnBrk="0" hangingPunct="1">
              <a:defRPr sz="1200" kern="1200">
                <a:solidFill>
                  <a:schemeClr val="tx1"/>
                </a:solidFill>
                <a:latin typeface="Arial" panose="020B0604020202020204" pitchFamily="34" charset="0"/>
                <a:ea typeface="+mn-ea"/>
                <a:cs typeface="+mn-cs"/>
              </a:defRPr>
            </a:lvl8pPr>
            <a:lvl9pPr marL="3657600" algn="l" defTabSz="914400" rtl="0" eaLnBrk="1" latinLnBrk="0" hangingPunct="1">
              <a:defRPr sz="1200" kern="1200">
                <a:solidFill>
                  <a:schemeClr val="tx1"/>
                </a:solidFill>
                <a:latin typeface="Arial" panose="020B0604020202020204" pitchFamily="34" charset="0"/>
                <a:ea typeface="+mn-ea"/>
                <a:cs typeface="+mn-cs"/>
              </a:defRPr>
            </a:lvl9pPr>
          </a:lstStyle>
          <a:p>
            <a:pPr algn="ctr">
              <a:spcBef>
                <a:spcPct val="0"/>
              </a:spcBef>
              <a:buClrTx/>
              <a:buFontTx/>
              <a:buNone/>
            </a:pPr>
            <a:r>
              <a:rPr lang="pt-BR" altLang="pt-BR" sz="3600" b="1" i="1">
                <a:solidFill>
                  <a:srgbClr val="FF0000"/>
                </a:solidFill>
                <a:latin typeface="Comic Sans MS" panose="030F0702030302020204" pitchFamily="66" charset="0"/>
              </a:rPr>
              <a:t>Diodo:</a:t>
            </a:r>
            <a:r>
              <a:rPr lang="pt-BR" altLang="pt-BR" sz="2800" i="1">
                <a:latin typeface="Comic Sans MS" panose="030F0702030302020204" pitchFamily="66" charset="0"/>
              </a:rPr>
              <a:t> semicondutor</a:t>
            </a:r>
            <a:endParaRPr lang="pt-BR" altLang="pt-BR" sz="2800" i="1">
              <a:latin typeface="Comic Sans MS" panose="030F0702030302020204" pitchFamily="66" charset="0"/>
            </a:endParaRPr>
          </a:p>
        </p:txBody>
      </p:sp>
      <p:sp>
        <p:nvSpPr>
          <p:cNvPr id="6" name="Retângulo 5"/>
          <p:cNvSpPr/>
          <p:nvPr/>
        </p:nvSpPr>
        <p:spPr>
          <a:xfrm>
            <a:off x="1051560" y="1374775"/>
            <a:ext cx="1405255" cy="1193800"/>
          </a:xfrm>
          <a:prstGeom prst="rect">
            <a:avLst/>
          </a:prstGeom>
          <a:gradFill>
            <a:gsLst>
              <a:gs pos="0">
                <a:srgbClr val="FE4444"/>
              </a:gs>
              <a:gs pos="100000">
                <a:srgbClr val="832B2B"/>
              </a:gs>
            </a:gsLst>
            <a:lin ang="5400000" scaled="0"/>
          </a:gra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2456815" y="1374775"/>
            <a:ext cx="1405255" cy="1193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Caixa de Texto 8"/>
          <p:cNvSpPr txBox="1"/>
          <p:nvPr/>
        </p:nvSpPr>
        <p:spPr>
          <a:xfrm>
            <a:off x="1515110" y="1649095"/>
            <a:ext cx="478155" cy="645160"/>
          </a:xfrm>
          <a:prstGeom prst="rect">
            <a:avLst/>
          </a:prstGeom>
          <a:noFill/>
        </p:spPr>
        <p:txBody>
          <a:bodyPr wrap="none" rtlCol="0">
            <a:spAutoFit/>
          </a:bodyPr>
          <a:lstStyle/>
          <a:p>
            <a:r>
              <a:rPr lang="pt-BR" altLang="en-US" sz="3600"/>
              <a:t>N</a:t>
            </a:r>
            <a:endParaRPr lang="pt-BR" altLang="en-US" sz="3600"/>
          </a:p>
        </p:txBody>
      </p:sp>
      <p:sp>
        <p:nvSpPr>
          <p:cNvPr id="10" name="Caixa de Texto 9"/>
          <p:cNvSpPr txBox="1"/>
          <p:nvPr/>
        </p:nvSpPr>
        <p:spPr>
          <a:xfrm>
            <a:off x="2938145" y="1649095"/>
            <a:ext cx="419100" cy="645160"/>
          </a:xfrm>
          <a:prstGeom prst="rect">
            <a:avLst/>
          </a:prstGeom>
          <a:noFill/>
        </p:spPr>
        <p:txBody>
          <a:bodyPr wrap="none" rtlCol="0">
            <a:spAutoFit/>
          </a:bodyPr>
          <a:lstStyle/>
          <a:p>
            <a:r>
              <a:rPr lang="pt-BR" altLang="en-US" sz="3600"/>
              <a:t>P</a:t>
            </a:r>
            <a:endParaRPr lang="pt-BR" altLang="en-US" sz="3600"/>
          </a:p>
        </p:txBody>
      </p:sp>
      <p:sp>
        <p:nvSpPr>
          <p:cNvPr id="17" name="Forma livre 16"/>
          <p:cNvSpPr/>
          <p:nvPr/>
        </p:nvSpPr>
        <p:spPr>
          <a:xfrm>
            <a:off x="2145030" y="3041650"/>
            <a:ext cx="2115185" cy="636270"/>
          </a:xfrm>
          <a:custGeom>
            <a:avLst/>
            <a:gdLst>
              <a:gd name="connisteX0" fmla="*/ 0 w 2115185"/>
              <a:gd name="connsiteY0" fmla="*/ 606229 h 636074"/>
              <a:gd name="connisteX1" fmla="*/ 362585 w 2115185"/>
              <a:gd name="connsiteY1" fmla="*/ 228404 h 636074"/>
              <a:gd name="connisteX2" fmla="*/ 1102360 w 2115185"/>
              <a:gd name="connsiteY2" fmla="*/ 1709 h 636074"/>
              <a:gd name="connisteX3" fmla="*/ 1797685 w 2115185"/>
              <a:gd name="connsiteY3" fmla="*/ 168079 h 636074"/>
              <a:gd name="connisteX4" fmla="*/ 2115185 w 2115185"/>
              <a:gd name="connsiteY4" fmla="*/ 636074 h 636074"/>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115185" h="636074">
                <a:moveTo>
                  <a:pt x="0" y="606229"/>
                </a:moveTo>
                <a:cubicBezTo>
                  <a:pt x="57785" y="535109"/>
                  <a:pt x="142240" y="349054"/>
                  <a:pt x="362585" y="228404"/>
                </a:cubicBezTo>
                <a:cubicBezTo>
                  <a:pt x="582930" y="107754"/>
                  <a:pt x="815340" y="13774"/>
                  <a:pt x="1102360" y="1709"/>
                </a:cubicBezTo>
                <a:cubicBezTo>
                  <a:pt x="1389380" y="-10356"/>
                  <a:pt x="1595120" y="41079"/>
                  <a:pt x="1797685" y="168079"/>
                </a:cubicBezTo>
                <a:cubicBezTo>
                  <a:pt x="2000250" y="295079"/>
                  <a:pt x="2065655" y="545904"/>
                  <a:pt x="2115185" y="636074"/>
                </a:cubicBezTo>
              </a:path>
            </a:pathLst>
          </a:custGeom>
          <a:noFill/>
          <a:ln w="22225">
            <a:solidFill>
              <a:srgbClr val="C00000"/>
            </a:solidFill>
            <a:prstDash val="dash"/>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3" name="Grupo 22"/>
          <p:cNvGrpSpPr/>
          <p:nvPr/>
        </p:nvGrpSpPr>
        <p:grpSpPr>
          <a:xfrm>
            <a:off x="1176655" y="3322955"/>
            <a:ext cx="3938905" cy="1344930"/>
            <a:chOff x="1853" y="5946"/>
            <a:chExt cx="6203" cy="2118"/>
          </a:xfrm>
        </p:grpSpPr>
        <p:cxnSp>
          <p:nvCxnSpPr>
            <p:cNvPr id="13"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riângulo isósceles 1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14"/>
            <p:cNvSpPr txBox="1"/>
            <p:nvPr/>
          </p:nvSpPr>
          <p:spPr>
            <a:xfrm>
              <a:off x="6082" y="7145"/>
              <a:ext cx="1975" cy="919"/>
            </a:xfrm>
            <a:prstGeom prst="rect">
              <a:avLst/>
            </a:prstGeom>
            <a:noFill/>
          </p:spPr>
          <p:txBody>
            <a:bodyPr wrap="none" rtlCol="0">
              <a:spAutoFit/>
            </a:bodyPr>
            <a:lstStyle/>
            <a:p>
              <a:r>
                <a:rPr lang="pt-BR" altLang="en-US" sz="3200"/>
                <a:t>Anado</a:t>
              </a:r>
              <a:endParaRPr lang="pt-BR" altLang="en-US" sz="3200"/>
            </a:p>
          </p:txBody>
        </p:sp>
        <p:sp>
          <p:nvSpPr>
            <p:cNvPr id="16" name="Caixa de Texto 15"/>
            <p:cNvSpPr txBox="1"/>
            <p:nvPr/>
          </p:nvSpPr>
          <p:spPr>
            <a:xfrm>
              <a:off x="1853" y="7005"/>
              <a:ext cx="2149" cy="919"/>
            </a:xfrm>
            <a:prstGeom prst="rect">
              <a:avLst/>
            </a:prstGeom>
            <a:noFill/>
          </p:spPr>
          <p:txBody>
            <a:bodyPr wrap="none" rtlCol="0">
              <a:spAutoFit/>
            </a:bodyPr>
            <a:lstStyle/>
            <a:p>
              <a:r>
                <a:rPr lang="pt-BR" altLang="en-US" sz="3200"/>
                <a:t>Catodo</a:t>
              </a:r>
              <a:endParaRPr lang="pt-BR" altLang="en-US" sz="3200"/>
            </a:p>
          </p:txBody>
        </p:sp>
        <p:cxnSp>
          <p:nvCxnSpPr>
            <p:cNvPr id="18" name="Conector de Seta Reta 17"/>
            <p:cNvCxnSpPr/>
            <p:nvPr/>
          </p:nvCxnSpPr>
          <p:spPr>
            <a:xfrm>
              <a:off x="6470" y="6672"/>
              <a:ext cx="1404" cy="0"/>
            </a:xfrm>
            <a:prstGeom prst="straightConnector1">
              <a:avLst/>
            </a:prstGeom>
            <a:ln w="19050">
              <a:solidFill>
                <a:srgbClr val="FF0000"/>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19" name="Caixa de Texto 18"/>
          <p:cNvSpPr txBox="1"/>
          <p:nvPr/>
        </p:nvSpPr>
        <p:spPr>
          <a:xfrm>
            <a:off x="2714625" y="3041650"/>
            <a:ext cx="575945" cy="583565"/>
          </a:xfrm>
          <a:prstGeom prst="rect">
            <a:avLst/>
          </a:prstGeom>
          <a:noFill/>
        </p:spPr>
        <p:txBody>
          <a:bodyPr wrap="none" rtlCol="0">
            <a:spAutoFit/>
          </a:bodyPr>
          <a:lstStyle/>
          <a:p>
            <a:r>
              <a:rPr lang="pt-BR" altLang="en-US" sz="3200"/>
              <a:t>V</a:t>
            </a:r>
            <a:r>
              <a:rPr lang="pt-BR" altLang="en-US" sz="3200" baseline="-25000"/>
              <a:t>D</a:t>
            </a:r>
            <a:endParaRPr lang="pt-BR" altLang="en-US" sz="3200" baseline="-25000"/>
          </a:p>
        </p:txBody>
      </p:sp>
      <p:cxnSp>
        <p:nvCxnSpPr>
          <p:cNvPr id="42" name="Conector de Seta Reta 41"/>
          <p:cNvCxnSpPr/>
          <p:nvPr/>
        </p:nvCxnSpPr>
        <p:spPr>
          <a:xfrm>
            <a:off x="8125975" y="2242406"/>
            <a:ext cx="0" cy="1994361"/>
          </a:xfrm>
          <a:prstGeom prst="straightConnector1">
            <a:avLst/>
          </a:prstGeom>
          <a:ln w="285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6798104" y="4047365"/>
            <a:ext cx="3772930"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9904395" y="4099954"/>
            <a:ext cx="60071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VD</a:t>
            </a:r>
            <a:endParaRPr lang="pt-BR" sz="2400" dirty="0">
              <a:latin typeface="Comic Sans MS" panose="030F0702030302020204" pitchFamily="66" charset="0"/>
              <a:cs typeface="Comic Sans MS" panose="030F0702030302020204" pitchFamily="66" charset="0"/>
            </a:endParaRPr>
          </a:p>
        </p:txBody>
      </p:sp>
      <p:sp>
        <p:nvSpPr>
          <p:cNvPr id="48" name="CaixaDeTexto 47"/>
          <p:cNvSpPr txBox="1"/>
          <p:nvPr/>
        </p:nvSpPr>
        <p:spPr>
          <a:xfrm>
            <a:off x="7651394" y="2169755"/>
            <a:ext cx="247015" cy="398780"/>
          </a:xfrm>
          <a:prstGeom prst="rect">
            <a:avLst/>
          </a:prstGeom>
          <a:noFill/>
        </p:spPr>
        <p:txBody>
          <a:bodyPr wrap="none" rtlCol="0">
            <a:spAutoFit/>
          </a:bodyPr>
          <a:lstStyle/>
          <a:p>
            <a:r>
              <a:rPr lang="pt-BR" sz="2000" dirty="0"/>
              <a:t>I</a:t>
            </a:r>
            <a:endParaRPr lang="pt-BR" sz="2000" dirty="0"/>
          </a:p>
        </p:txBody>
      </p:sp>
      <p:cxnSp>
        <p:nvCxnSpPr>
          <p:cNvPr id="20" name="Conector Reto 19"/>
          <p:cNvCxnSpPr/>
          <p:nvPr/>
        </p:nvCxnSpPr>
        <p:spPr>
          <a:xfrm>
            <a:off x="6950075" y="3985260"/>
            <a:ext cx="1178560"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flipV="1">
            <a:off x="8155305" y="2474595"/>
            <a:ext cx="0" cy="151066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6278245" y="1216660"/>
            <a:ext cx="5384800" cy="953135"/>
          </a:xfrm>
          <a:prstGeom prst="rect">
            <a:avLst/>
          </a:prstGeom>
          <a:noFill/>
        </p:spPr>
        <p:txBody>
          <a:bodyPr wrap="square" rtlCol="0" anchor="t">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Curva do diodo ideal</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algn="ct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(corrente e tensão do diodo)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2" name="Caixa de Texto 21"/>
          <p:cNvSpPr txBox="1"/>
          <p:nvPr/>
        </p:nvSpPr>
        <p:spPr>
          <a:xfrm>
            <a:off x="5243830" y="4972685"/>
            <a:ext cx="6419215" cy="1383665"/>
          </a:xfrm>
          <a:prstGeom prst="rect">
            <a:avLst/>
          </a:prstGeom>
          <a:noFill/>
        </p:spPr>
        <p:txBody>
          <a:bodyPr wrap="square" rtlCol="0" anchor="t">
            <a:spAutoFit/>
          </a:bodyPr>
          <a:lstStyle/>
          <a:p>
            <a:pPr algn="ct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corrente que passa pelo diodo deve ser limitada por um circuito externo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24" name="Imagem 23"/>
          <p:cNvPicPr>
            <a:picLocks noChangeAspect="1"/>
          </p:cNvPicPr>
          <p:nvPr/>
        </p:nvPicPr>
        <p:blipFill>
          <a:blip r:embed="rId1"/>
          <a:srcRect t="21118" b="5511"/>
          <a:stretch>
            <a:fillRect/>
          </a:stretch>
        </p:blipFill>
        <p:spPr>
          <a:xfrm>
            <a:off x="2145030" y="4856480"/>
            <a:ext cx="2771775" cy="1209040"/>
          </a:xfrm>
          <a:prstGeom prst="rect">
            <a:avLst/>
          </a:prstGeom>
        </p:spPr>
      </p:pic>
    </p:spTree>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Retângulo de cantos arredondados 2"/>
          <p:cNvSpPr/>
          <p:nvPr/>
        </p:nvSpPr>
        <p:spPr>
          <a:xfrm>
            <a:off x="679450" y="3329305"/>
            <a:ext cx="10833100" cy="302704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3026410" y="3241675"/>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99105" y="3028315"/>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5"/>
          <p:cNvSpPr txBox="1"/>
          <p:nvPr/>
        </p:nvSpPr>
        <p:spPr>
          <a:xfrm>
            <a:off x="10763250" y="5436870"/>
            <a:ext cx="1039495" cy="460375"/>
          </a:xfrm>
          <a:prstGeom prst="rect">
            <a:avLst/>
          </a:prstGeom>
          <a:noFill/>
        </p:spPr>
        <p:txBody>
          <a:bodyPr wrap="square" rtlCol="0">
            <a:spAutoFit/>
          </a:bodyPr>
          <a:lstStyle/>
          <a:p>
            <a:r>
              <a:rPr lang="pt-BR" sz="2400" dirty="0" err="1" smtClean="0"/>
              <a:t>P-Si</a:t>
            </a:r>
            <a:endParaRPr lang="pt-BR" sz="2400" dirty="0"/>
          </a:p>
        </p:txBody>
      </p:sp>
      <p:sp>
        <p:nvSpPr>
          <p:cNvPr id="9" name="Retângulo de cantos arredondados 8"/>
          <p:cNvSpPr/>
          <p:nvPr/>
        </p:nvSpPr>
        <p:spPr>
          <a:xfrm>
            <a:off x="2207895" y="334200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69490" y="333121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986020" y="3355975"/>
            <a:ext cx="241300" cy="368300"/>
            <a:chOff x="8319460" y="3999814"/>
            <a:chExt cx="241540" cy="393636"/>
          </a:xfrm>
        </p:grpSpPr>
        <p:sp>
          <p:nvSpPr>
            <p:cNvPr id="12" name="Elipse 1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233670" y="332105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238240" y="3340735"/>
            <a:ext cx="241300" cy="368300"/>
            <a:chOff x="8319460" y="3999814"/>
            <a:chExt cx="241540" cy="393636"/>
          </a:xfrm>
        </p:grpSpPr>
        <p:sp>
          <p:nvSpPr>
            <p:cNvPr id="18" name="Elipse 1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510020" y="3355975"/>
            <a:ext cx="241300" cy="368300"/>
            <a:chOff x="8319460" y="3999814"/>
            <a:chExt cx="241540" cy="393636"/>
          </a:xfrm>
        </p:grpSpPr>
        <p:sp>
          <p:nvSpPr>
            <p:cNvPr id="21" name="Elipse 2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774815" y="3321685"/>
            <a:ext cx="241300" cy="368300"/>
            <a:chOff x="8319460" y="3999814"/>
            <a:chExt cx="241540" cy="393636"/>
          </a:xfrm>
        </p:grpSpPr>
        <p:sp>
          <p:nvSpPr>
            <p:cNvPr id="24" name="Elipse 2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7108825" y="332295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975350" y="3345815"/>
            <a:ext cx="241300" cy="368300"/>
            <a:chOff x="8319460" y="3999814"/>
            <a:chExt cx="241540" cy="393636"/>
          </a:xfrm>
        </p:grpSpPr>
        <p:sp>
          <p:nvSpPr>
            <p:cNvPr id="30" name="Elipse 2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678805" y="3347720"/>
            <a:ext cx="241300" cy="368300"/>
            <a:chOff x="8319460" y="3999814"/>
            <a:chExt cx="241540" cy="393636"/>
          </a:xfrm>
        </p:grpSpPr>
        <p:sp>
          <p:nvSpPr>
            <p:cNvPr id="33" name="Elipse 3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434965" y="3355975"/>
            <a:ext cx="241300" cy="368300"/>
            <a:chOff x="8319460" y="3999814"/>
            <a:chExt cx="241540" cy="393636"/>
          </a:xfrm>
        </p:grpSpPr>
        <p:sp>
          <p:nvSpPr>
            <p:cNvPr id="36" name="Elipse 3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307195" y="335978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87840" y="331089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189605" y="3288665"/>
            <a:ext cx="241300" cy="368300"/>
            <a:chOff x="8319460" y="3999814"/>
            <a:chExt cx="241540" cy="393636"/>
          </a:xfrm>
        </p:grpSpPr>
        <p:sp>
          <p:nvSpPr>
            <p:cNvPr id="41" name="Elipse 4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696835" y="3301365"/>
            <a:ext cx="241300" cy="368300"/>
            <a:chOff x="8319460" y="3999814"/>
            <a:chExt cx="241540" cy="393636"/>
          </a:xfrm>
        </p:grpSpPr>
        <p:sp>
          <p:nvSpPr>
            <p:cNvPr id="44" name="Elipse 4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383780" y="3256915"/>
            <a:ext cx="241300" cy="368300"/>
            <a:chOff x="8319460" y="3999814"/>
            <a:chExt cx="241540" cy="393636"/>
          </a:xfrm>
        </p:grpSpPr>
        <p:sp>
          <p:nvSpPr>
            <p:cNvPr id="47" name="Elipse 4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382135" y="3286125"/>
            <a:ext cx="241300" cy="368300"/>
            <a:chOff x="8319460" y="3999814"/>
            <a:chExt cx="241540" cy="393636"/>
          </a:xfrm>
        </p:grpSpPr>
        <p:sp>
          <p:nvSpPr>
            <p:cNvPr id="50" name="Elipse 4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4005580" y="3269615"/>
            <a:ext cx="241300" cy="368300"/>
            <a:chOff x="8319460" y="3999814"/>
            <a:chExt cx="241540" cy="393636"/>
          </a:xfrm>
        </p:grpSpPr>
        <p:sp>
          <p:nvSpPr>
            <p:cNvPr id="53" name="Elipse 5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735070" y="3361690"/>
            <a:ext cx="241300" cy="368300"/>
            <a:chOff x="8319460" y="3999814"/>
            <a:chExt cx="241540" cy="393636"/>
          </a:xfrm>
        </p:grpSpPr>
        <p:sp>
          <p:nvSpPr>
            <p:cNvPr id="56" name="Elipse 5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475355" y="3269615"/>
            <a:ext cx="241300" cy="368300"/>
            <a:chOff x="8319460" y="3999814"/>
            <a:chExt cx="241540" cy="393636"/>
          </a:xfrm>
        </p:grpSpPr>
        <p:sp>
          <p:nvSpPr>
            <p:cNvPr id="59" name="Elipse 5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954770" y="3288030"/>
            <a:ext cx="241300" cy="368300"/>
            <a:chOff x="8319460" y="3999814"/>
            <a:chExt cx="241540" cy="393636"/>
          </a:xfrm>
        </p:grpSpPr>
        <p:sp>
          <p:nvSpPr>
            <p:cNvPr id="62" name="Elipse 6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706620" y="3317875"/>
            <a:ext cx="241300" cy="368300"/>
            <a:chOff x="8319460" y="3999814"/>
            <a:chExt cx="241540" cy="393636"/>
          </a:xfrm>
        </p:grpSpPr>
        <p:sp>
          <p:nvSpPr>
            <p:cNvPr id="65" name="Elipse 6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611235" y="3323590"/>
            <a:ext cx="241300" cy="368300"/>
            <a:chOff x="8319460" y="3999814"/>
            <a:chExt cx="241540" cy="393636"/>
          </a:xfrm>
        </p:grpSpPr>
        <p:sp>
          <p:nvSpPr>
            <p:cNvPr id="68" name="Elipse 6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259445" y="3342640"/>
            <a:ext cx="241300" cy="368300"/>
            <a:chOff x="8319460" y="3999814"/>
            <a:chExt cx="241540" cy="393636"/>
          </a:xfrm>
        </p:grpSpPr>
        <p:sp>
          <p:nvSpPr>
            <p:cNvPr id="71" name="Elipse 7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973695" y="3262630"/>
            <a:ext cx="241300" cy="368300"/>
            <a:chOff x="8319460" y="3999814"/>
            <a:chExt cx="241540" cy="393636"/>
          </a:xfrm>
        </p:grpSpPr>
        <p:sp>
          <p:nvSpPr>
            <p:cNvPr id="74" name="Elipse 7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8" name="Conector de Seta Reta 77"/>
          <p:cNvCxnSpPr/>
          <p:nvPr/>
        </p:nvCxnSpPr>
        <p:spPr>
          <a:xfrm>
            <a:off x="3235960" y="3763645"/>
            <a:ext cx="0" cy="2593340"/>
          </a:xfrm>
          <a:prstGeom prst="straightConnector1">
            <a:avLst/>
          </a:prstGeom>
          <a:ln>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a:off x="2841625" y="6182995"/>
            <a:ext cx="7418070" cy="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81" name="CaixaDeTexto 80"/>
          <p:cNvSpPr txBox="1"/>
          <p:nvPr/>
        </p:nvSpPr>
        <p:spPr>
          <a:xfrm>
            <a:off x="9822815" y="6089015"/>
            <a:ext cx="346710" cy="521970"/>
          </a:xfrm>
          <a:prstGeom prst="rect">
            <a:avLst/>
          </a:prstGeom>
          <a:noFill/>
        </p:spPr>
        <p:txBody>
          <a:bodyPr wrap="square" rtlCol="0">
            <a:spAutoFit/>
          </a:bodyPr>
          <a:lstStyle/>
          <a:p>
            <a:r>
              <a:rPr lang="pt-BR" sz="2800" dirty="0" smtClean="0"/>
              <a:t>y</a:t>
            </a:r>
            <a:endParaRPr lang="pt-BR" sz="2800" dirty="0"/>
          </a:p>
        </p:txBody>
      </p:sp>
      <p:cxnSp>
        <p:nvCxnSpPr>
          <p:cNvPr id="85" name="Conector Reto 84"/>
          <p:cNvCxnSpPr/>
          <p:nvPr/>
        </p:nvCxnSpPr>
        <p:spPr>
          <a:xfrm flipH="1" flipV="1">
            <a:off x="9817735" y="28848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61760" y="25927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62225" y="289052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482715" y="2491105"/>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03765" y="263652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81835" y="2536825"/>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75690" y="3331845"/>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188085" y="3280410"/>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605280" y="290576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956310" y="2696845"/>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99" name="Retângulo 98"/>
          <p:cNvSpPr/>
          <p:nvPr/>
        </p:nvSpPr>
        <p:spPr>
          <a:xfrm>
            <a:off x="5572760" y="3347085"/>
            <a:ext cx="153035" cy="2835910"/>
          </a:xfrm>
          <a:prstGeom prst="rect">
            <a:avLst/>
          </a:prstGeom>
          <a:blipFill>
            <a:blip r:embed="rId1"/>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5" name="Seta para baixo 104"/>
          <p:cNvSpPr/>
          <p:nvPr/>
        </p:nvSpPr>
        <p:spPr>
          <a:xfrm rot="5400000">
            <a:off x="7770495" y="326453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366895" y="330390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722235" y="3713480"/>
            <a:ext cx="699135" cy="583565"/>
          </a:xfrm>
          <a:prstGeom prst="rect">
            <a:avLst/>
          </a:prstGeom>
          <a:noFill/>
        </p:spPr>
        <p:txBody>
          <a:bodyPr wrap="square" rtlCol="0">
            <a:spAutoFit/>
          </a:bodyPr>
          <a:lstStyle/>
          <a:p>
            <a:r>
              <a:rPr lang="pt-BR" sz="3200" dirty="0" smtClean="0"/>
              <a:t>I</a:t>
            </a:r>
            <a:r>
              <a:rPr lang="pt-BR" sz="3200" baseline="-25000" dirty="0" smtClean="0"/>
              <a:t>DS</a:t>
            </a:r>
            <a:endParaRPr lang="pt-BR" sz="3200" dirty="0"/>
          </a:p>
        </p:txBody>
      </p:sp>
      <p:sp>
        <p:nvSpPr>
          <p:cNvPr id="109" name="Seta para baixo 108"/>
          <p:cNvSpPr/>
          <p:nvPr/>
        </p:nvSpPr>
        <p:spPr>
          <a:xfrm>
            <a:off x="9701530" y="2216785"/>
            <a:ext cx="204470" cy="55626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0" name="Forma livre 109"/>
          <p:cNvSpPr/>
          <p:nvPr/>
        </p:nvSpPr>
        <p:spPr>
          <a:xfrm>
            <a:off x="1970405" y="2369185"/>
            <a:ext cx="7833360" cy="1216025"/>
          </a:xfrm>
          <a:custGeom>
            <a:avLst/>
            <a:gdLst>
              <a:gd name="connsiteX0" fmla="*/ 7820167 w 7833316"/>
              <a:gd name="connsiteY0" fmla="*/ 0 h 1353305"/>
              <a:gd name="connsiteX1" fmla="*/ 7710985 w 7833316"/>
              <a:gd name="connsiteY1" fmla="*/ 846161 h 1353305"/>
              <a:gd name="connsiteX2" fmla="*/ 6933062 w 7833316"/>
              <a:gd name="connsiteY2" fmla="*/ 1282890 h 1353305"/>
              <a:gd name="connsiteX3" fmla="*/ 2784143 w 7833316"/>
              <a:gd name="connsiteY3" fmla="*/ 1323833 h 1353305"/>
              <a:gd name="connsiteX4" fmla="*/ 1378424 w 7833316"/>
              <a:gd name="connsiteY4" fmla="*/ 1337481 h 1353305"/>
              <a:gd name="connsiteX5" fmla="*/ 641445 w 7833316"/>
              <a:gd name="connsiteY5" fmla="*/ 1091821 h 1353305"/>
              <a:gd name="connsiteX6" fmla="*/ 545910 w 7833316"/>
              <a:gd name="connsiteY6" fmla="*/ 682388 h 1353305"/>
              <a:gd name="connsiteX7" fmla="*/ 0 w 7833316"/>
              <a:gd name="connsiteY7" fmla="*/ 150126 h 1353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33316" h="1353305">
                <a:moveTo>
                  <a:pt x="7820167" y="0"/>
                </a:moveTo>
                <a:cubicBezTo>
                  <a:pt x="7839501" y="316173"/>
                  <a:pt x="7858836" y="632346"/>
                  <a:pt x="7710985" y="846161"/>
                </a:cubicBezTo>
                <a:cubicBezTo>
                  <a:pt x="7563134" y="1059976"/>
                  <a:pt x="7754202" y="1203278"/>
                  <a:pt x="6933062" y="1282890"/>
                </a:cubicBezTo>
                <a:cubicBezTo>
                  <a:pt x="6111922" y="1362502"/>
                  <a:pt x="2784143" y="1323833"/>
                  <a:pt x="2784143" y="1323833"/>
                </a:cubicBezTo>
                <a:cubicBezTo>
                  <a:pt x="1858370" y="1332932"/>
                  <a:pt x="1735540" y="1376150"/>
                  <a:pt x="1378424" y="1337481"/>
                </a:cubicBezTo>
                <a:cubicBezTo>
                  <a:pt x="1021308" y="1298812"/>
                  <a:pt x="780197" y="1201003"/>
                  <a:pt x="641445" y="1091821"/>
                </a:cubicBezTo>
                <a:cubicBezTo>
                  <a:pt x="502693" y="982639"/>
                  <a:pt x="652817" y="839337"/>
                  <a:pt x="545910" y="682388"/>
                </a:cubicBezTo>
                <a:cubicBezTo>
                  <a:pt x="439002" y="525439"/>
                  <a:pt x="219501" y="337782"/>
                  <a:pt x="0" y="150126"/>
                </a:cubicBezTo>
              </a:path>
            </a:pathLst>
          </a:custGeom>
          <a:noFill/>
          <a:ln w="19050">
            <a:solidFill>
              <a:srgbClr val="FF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12" name="Conector de Seta Reta 111"/>
          <p:cNvCxnSpPr/>
          <p:nvPr/>
        </p:nvCxnSpPr>
        <p:spPr>
          <a:xfrm>
            <a:off x="3249295" y="4651375"/>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981065" y="4161790"/>
            <a:ext cx="1829435" cy="521970"/>
          </a:xfrm>
          <a:prstGeom prst="rect">
            <a:avLst/>
          </a:prstGeom>
          <a:noFill/>
        </p:spPr>
        <p:txBody>
          <a:bodyPr wrap="square" rtlCol="0">
            <a:spAutoFit/>
          </a:bodyPr>
          <a:lstStyle/>
          <a:p>
            <a:r>
              <a:rPr lang="pt-BR" sz="2800" dirty="0" smtClean="0">
                <a:latin typeface="Comic Sans MS" panose="030F0702030302020204" pitchFamily="66" charset="0"/>
              </a:rPr>
              <a:t>L = </a:t>
            </a:r>
            <a:r>
              <a:rPr lang="pt-BR" sz="2800" dirty="0" err="1" smtClean="0">
                <a:latin typeface="Comic Sans MS" panose="030F0702030302020204" pitchFamily="66" charset="0"/>
              </a:rPr>
              <a:t>lenght</a:t>
            </a:r>
            <a:endParaRPr lang="pt-BR" sz="2800" dirty="0">
              <a:latin typeface="Comic Sans MS" panose="030F0702030302020204" pitchFamily="66" charset="0"/>
            </a:endParaRPr>
          </a:p>
        </p:txBody>
      </p:sp>
      <p:sp>
        <p:nvSpPr>
          <p:cNvPr id="117" name="Seta para a direita 116"/>
          <p:cNvSpPr/>
          <p:nvPr/>
        </p:nvSpPr>
        <p:spPr>
          <a:xfrm>
            <a:off x="6937375" y="5379085"/>
            <a:ext cx="1483995" cy="11620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CaixaDeTexto 117"/>
          <p:cNvSpPr txBox="1"/>
          <p:nvPr/>
        </p:nvSpPr>
        <p:spPr>
          <a:xfrm>
            <a:off x="7447280" y="5422265"/>
            <a:ext cx="622300" cy="460375"/>
          </a:xfrm>
          <a:prstGeom prst="rect">
            <a:avLst/>
          </a:prstGeom>
          <a:noFill/>
        </p:spPr>
        <p:txBody>
          <a:bodyPr wrap="square" rtlCol="0">
            <a:spAutoFit/>
          </a:bodyPr>
          <a:lstStyle/>
          <a:p>
            <a:r>
              <a:rPr lang="pt-BR" sz="2400" dirty="0" smtClean="0"/>
              <a:t>E</a:t>
            </a:r>
            <a:r>
              <a:rPr lang="pt-BR" sz="2400" baseline="-25000" dirty="0"/>
              <a:t>Y</a:t>
            </a:r>
            <a:endParaRPr lang="pt-BR" sz="2400" dirty="0"/>
          </a:p>
        </p:txBody>
      </p:sp>
      <p:cxnSp>
        <p:nvCxnSpPr>
          <p:cNvPr id="76" name="Conector de Seta Reta 75"/>
          <p:cNvCxnSpPr/>
          <p:nvPr/>
        </p:nvCxnSpPr>
        <p:spPr>
          <a:xfrm>
            <a:off x="4540885" y="35496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9159240" y="355346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463280" y="359410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57210" y="34239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824220" y="36341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74280" y="34296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320915" y="35325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74260" y="34372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22275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41731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73755" y="35356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806815" y="355346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707765" y="34061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82" name="Seta para a direita 81"/>
          <p:cNvSpPr/>
          <p:nvPr/>
        </p:nvSpPr>
        <p:spPr>
          <a:xfrm rot="16200000" flipV="1">
            <a:off x="2134235" y="4839970"/>
            <a:ext cx="1483995" cy="76200"/>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117"/>
          <p:cNvSpPr txBox="1"/>
          <p:nvPr/>
        </p:nvSpPr>
        <p:spPr>
          <a:xfrm>
            <a:off x="2458085" y="4534535"/>
            <a:ext cx="452120" cy="460375"/>
          </a:xfrm>
          <a:prstGeom prst="rect">
            <a:avLst/>
          </a:prstGeom>
          <a:noFill/>
        </p:spPr>
        <p:txBody>
          <a:bodyPr wrap="square" rtlCol="0">
            <a:spAutoFit/>
          </a:bodyPr>
          <a:lstStyle/>
          <a:p>
            <a:r>
              <a:rPr lang="pt-BR" sz="2400" dirty="0" smtClean="0"/>
              <a:t>E</a:t>
            </a:r>
            <a:r>
              <a:rPr lang="pt-BR" sz="2400" baseline="-25000" dirty="0" smtClean="0"/>
              <a:t>Z</a:t>
            </a:r>
            <a:endParaRPr lang="pt-BR" sz="2400" baseline="-25000" dirty="0" smtClean="0"/>
          </a:p>
        </p:txBody>
      </p:sp>
      <p:sp>
        <p:nvSpPr>
          <p:cNvPr id="95" name="CaixaDeTexto 107"/>
          <p:cNvSpPr txBox="1"/>
          <p:nvPr/>
        </p:nvSpPr>
        <p:spPr>
          <a:xfrm>
            <a:off x="9137650" y="2134235"/>
            <a:ext cx="594360" cy="583565"/>
          </a:xfrm>
          <a:prstGeom prst="rect">
            <a:avLst/>
          </a:prstGeom>
          <a:noFill/>
        </p:spPr>
        <p:txBody>
          <a:bodyPr wrap="square" rtlCol="0">
            <a:spAutoFit/>
          </a:bodyPr>
          <a:lstStyle/>
          <a:p>
            <a:r>
              <a:rPr lang="pt-BR" sz="3200" dirty="0" smtClean="0"/>
              <a:t>I</a:t>
            </a:r>
            <a:r>
              <a:rPr lang="pt-BR" sz="3200" baseline="-25000" dirty="0" smtClean="0"/>
              <a:t>DS</a:t>
            </a:r>
            <a:endParaRPr lang="pt-BR" sz="3200" dirty="0"/>
          </a:p>
        </p:txBody>
      </p:sp>
      <p:cxnSp>
        <p:nvCxnSpPr>
          <p:cNvPr id="233" name="Conector Reto 232"/>
          <p:cNvCxnSpPr/>
          <p:nvPr/>
        </p:nvCxnSpPr>
        <p:spPr>
          <a:xfrm>
            <a:off x="9320530" y="3395980"/>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2"/>
              <p:cNvSpPr txBox="1"/>
              <p:nvPr/>
            </p:nvSpPr>
            <p:spPr>
              <a:xfrm>
                <a:off x="2037261" y="1367156"/>
                <a:ext cx="6769735" cy="1002030"/>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𝐷𝑆</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037261" y="1367156"/>
                <a:ext cx="6769735" cy="1002030"/>
              </a:xfrm>
              <a:prstGeom prst="rect">
                <a:avLst/>
              </a:prstGeom>
              <a:blipFill rotWithShape="1">
                <a:blip r:embed="rId2"/>
                <a:stretch>
                  <a:fillRect l="-284" t="-1901" r="-279" b="-2725"/>
                </a:stretch>
              </a:blipFill>
              <a:ln w="38100">
                <a:solidFill>
                  <a:srgbClr val="FFFF00"/>
                </a:solidFill>
              </a:ln>
            </p:spPr>
            <p:txBody>
              <a:bodyPr/>
              <a:lstStyle/>
              <a:p>
                <a:r>
                  <a:rPr lang="pt-BR" altLang="en-US">
                    <a:noFill/>
                  </a:rPr>
                  <a:t> </a:t>
                </a:r>
              </a:p>
            </p:txBody>
          </p:sp>
        </mc:Fallback>
      </mc:AlternateContent>
      <p:sp>
        <p:nvSpPr>
          <p:cNvPr id="77" name="Caixa de Texto 76"/>
          <p:cNvSpPr txBox="1"/>
          <p:nvPr/>
        </p:nvSpPr>
        <p:spPr>
          <a:xfrm>
            <a:off x="546100" y="284480"/>
            <a:ext cx="11476990"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Veja que o valor negativo da corrente apenas indica que a corrente está na direção contrária do eixo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será positivo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8" name="Seta para a direita 7"/>
          <p:cNvSpPr/>
          <p:nvPr/>
        </p:nvSpPr>
        <p:spPr>
          <a:xfrm>
            <a:off x="6979285" y="4878705"/>
            <a:ext cx="1483995" cy="116205"/>
          </a:xfrm>
          <a:prstGeom prst="rightArrow">
            <a:avLst/>
          </a:prstGeom>
          <a:gradFill>
            <a:gsLst>
              <a:gs pos="0">
                <a:srgbClr val="E30000"/>
              </a:gs>
              <a:gs pos="100000">
                <a:srgbClr val="760303"/>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9" name="CaixaDeTexto 117"/>
          <p:cNvSpPr txBox="1"/>
          <p:nvPr/>
        </p:nvSpPr>
        <p:spPr>
          <a:xfrm>
            <a:off x="7337425" y="4878705"/>
            <a:ext cx="622300" cy="460375"/>
          </a:xfrm>
          <a:prstGeom prst="rect">
            <a:avLst/>
          </a:prstGeom>
          <a:noFill/>
        </p:spPr>
        <p:txBody>
          <a:bodyPr wrap="square" rtlCol="0">
            <a:spAutoFit/>
          </a:bodyPr>
          <a:p>
            <a:r>
              <a:rPr lang="pt-BR" sz="2400" dirty="0"/>
              <a:t>I</a:t>
            </a:r>
            <a:r>
              <a:rPr lang="pt-BR" sz="2400" baseline="-25000" dirty="0"/>
              <a:t>D</a:t>
            </a:r>
            <a:endParaRPr lang="pt-BR" sz="2400" dirty="0"/>
          </a:p>
        </p:txBody>
      </p:sp>
      <p:sp>
        <p:nvSpPr>
          <p:cNvPr id="84" name="CaixaDeTexto 101"/>
          <p:cNvSpPr txBox="1"/>
          <p:nvPr/>
        </p:nvSpPr>
        <p:spPr>
          <a:xfrm>
            <a:off x="5215255" y="5533390"/>
            <a:ext cx="842645" cy="430530"/>
          </a:xfrm>
          <a:prstGeom prst="rect">
            <a:avLst/>
          </a:prstGeom>
          <a:solidFill>
            <a:schemeClr val="accent4">
              <a:lumMod val="40000"/>
              <a:lumOff val="60000"/>
            </a:schemeClr>
          </a:solidFill>
        </p:spPr>
        <p:txBody>
          <a:bodyPr wrap="square" tIns="0" bIns="0" rtlCol="0">
            <a:spAutoFit/>
          </a:bodyPr>
          <a:p>
            <a:pPr algn="ctr"/>
            <a:r>
              <a:rPr lang="pt-BR" sz="2800" dirty="0" smtClean="0"/>
              <a:t>V</a:t>
            </a:r>
            <a:r>
              <a:rPr lang="pt-BR" sz="2800" baseline="-25000" dirty="0" smtClean="0"/>
              <a:t>C</a:t>
            </a:r>
            <a:r>
              <a:rPr lang="pt-BR" sz="2800" dirty="0" smtClean="0"/>
              <a:t>(y)</a:t>
            </a:r>
            <a:endParaRPr lang="pt-BR" sz="2800" dirty="0"/>
          </a:p>
        </p:txBody>
      </p:sp>
    </p:spTree>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650" y="313690"/>
            <a:ext cx="11189335" cy="623125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chegar aos resultados acima foram feitas diversas simplificaçoes: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 que a corrente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depende apenas das correntes de arrasto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 que a corrente de arrasto depende apenas da componente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E</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do campo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 a mobilidade constante</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 que a componente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E</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Z</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do campo é muito maior que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E</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gradual channel approximation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portanto, a carga no canal depende apenas de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E</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Z</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limitar o funcionamento a chamada região de forte inversão</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constante no canal, com valor que depende apenas de </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S</a:t>
            </a:r>
            <a:r>
              <a:rPr lang="pt-BR" altLang="en-US" sz="2800"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B</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332" y="915035"/>
            <a:ext cx="11189335" cy="252285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Essas simplificações são boas para transistores grandes, maiores que algumas micras, mas não para transistores pequenos!!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Vamos olhar um pouco mais detalhadamente a expressão a que chegamos.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2459354" y="4265930"/>
                <a:ext cx="7273290" cy="111633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600" i="1">
                          <a:latin typeface="Cambria Math" panose="02040503050406030204" pitchFamily="18" charset="0"/>
                          <a:cs typeface="Cambria Math" panose="02040503050406030204" pitchFamily="18" charset="0"/>
                        </a:rPr>
                        <m:t>𝐼</m:t>
                      </m:r>
                      <m:r>
                        <a:rPr lang="en-US" altLang="pt-BR" sz="3600" i="1" baseline="-25000">
                          <a:latin typeface="Cambria Math" panose="02040503050406030204" pitchFamily="18" charset="0"/>
                          <a:cs typeface="Cambria Math" panose="02040503050406030204" pitchFamily="18" charset="0"/>
                        </a:rPr>
                        <m:t>𝐷</m:t>
                      </m:r>
                      <m:r>
                        <a:rPr lang="en-US" altLang="pt-BR" sz="3600" i="1">
                          <a:latin typeface="Cambria Math" panose="02040503050406030204" pitchFamily="18" charset="0"/>
                          <a:cs typeface="Cambria Math" panose="02040503050406030204" pitchFamily="18" charset="0"/>
                        </a:rPr>
                        <m:t>=</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𝜇</m:t>
                          </m:r>
                        </m:e>
                        <m:sub>
                          <m:r>
                            <a:rPr lang="en-US" altLang="pt-BR" sz="3600" i="1">
                              <a:latin typeface="Cambria Math" panose="02040503050406030204" pitchFamily="18" charset="0"/>
                              <a:cs typeface="Cambria Math" panose="02040503050406030204" pitchFamily="18" charset="0"/>
                            </a:rPr>
                            <m:t>𝑛</m:t>
                          </m:r>
                        </m:sub>
                      </m:sSub>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𝑊</m:t>
                          </m:r>
                        </m:num>
                        <m:den>
                          <m:r>
                            <a:rPr lang="en-US" altLang="pt-BR" sz="3600" i="1">
                              <a:latin typeface="Cambria Math" panose="02040503050406030204" pitchFamily="18" charset="0"/>
                              <a:cs typeface="Cambria Math" panose="02040503050406030204" pitchFamily="18" charset="0"/>
                            </a:rPr>
                            <m:t>𝐿</m:t>
                          </m:r>
                        </m:den>
                      </m:f>
                      <m:r>
                        <a:rPr lang="en-US" altLang="pt-BR" sz="3600" i="1">
                          <a:latin typeface="Cambria Math" panose="02040503050406030204" pitchFamily="18" charset="0"/>
                          <a:cs typeface="Cambria Math" panose="02040503050406030204" pitchFamily="18" charset="0"/>
                        </a:rPr>
                        <m:t>𝐶</m:t>
                      </m:r>
                      <m:r>
                        <a:rPr lang="en-US" altLang="pt-BR" sz="3600" i="1" baseline="-25000">
                          <a:latin typeface="Cambria Math" panose="02040503050406030204" pitchFamily="18" charset="0"/>
                          <a:cs typeface="Cambria Math" panose="02040503050406030204" pitchFamily="18" charset="0"/>
                        </a:rPr>
                        <m:t>𝑜𝑥</m:t>
                      </m:r>
                      <m:r>
                        <a:rPr lang="en-US" altLang="pt-BR" sz="3600" i="1">
                          <a:latin typeface="Cambria Math" panose="02040503050406030204" pitchFamily="18" charset="0"/>
                          <a:cs typeface="Cambria Math" panose="02040503050406030204" pitchFamily="18" charset="0"/>
                        </a:rPr>
                        <m:t>(</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𝑉</m:t>
                          </m:r>
                        </m:e>
                        <m:sub>
                          <m:r>
                            <a:rPr lang="en-US" altLang="pt-BR" sz="3600" i="1">
                              <a:latin typeface="Cambria Math" panose="02040503050406030204" pitchFamily="18" charset="0"/>
                              <a:cs typeface="Cambria Math" panose="02040503050406030204" pitchFamily="18" charset="0"/>
                            </a:rPr>
                            <m:t>𝐺𝑆</m:t>
                          </m:r>
                        </m:sub>
                      </m:sSub>
                      <m:r>
                        <a:rPr lang="en-US" altLang="pt-BR" sz="3600" i="1">
                          <a:latin typeface="Cambria Math" panose="02040503050406030204" pitchFamily="18" charset="0"/>
                          <a:cs typeface="Cambria Math" panose="02040503050406030204" pitchFamily="18" charset="0"/>
                        </a:rPr>
                        <m:t>−</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𝑉</m:t>
                          </m:r>
                        </m:e>
                        <m:sub>
                          <m:r>
                            <a:rPr lang="en-US" altLang="pt-BR" sz="3600" i="1">
                              <a:latin typeface="Cambria Math" panose="02040503050406030204" pitchFamily="18" charset="0"/>
                              <a:cs typeface="Cambria Math" panose="02040503050406030204" pitchFamily="18" charset="0"/>
                            </a:rPr>
                            <m:t>𝑇𝑁</m:t>
                          </m:r>
                        </m:sub>
                      </m:sSub>
                      <m:r>
                        <a:rPr lang="en-US" altLang="pt-BR" sz="3600" i="1">
                          <a:latin typeface="Cambria Math" panose="02040503050406030204" pitchFamily="18" charset="0"/>
                          <a:cs typeface="Cambria Math" panose="02040503050406030204" pitchFamily="18" charset="0"/>
                        </a:rPr>
                        <m:t>−</m:t>
                      </m:r>
                      <m:f>
                        <m:fPr>
                          <m:ctrlPr>
                            <a:rPr lang="en-US" altLang="pt-BR" sz="3600" i="1">
                              <a:latin typeface="Cambria Math" panose="02040503050406030204" pitchFamily="18" charset="0"/>
                              <a:cs typeface="Cambria Math" panose="02040503050406030204" pitchFamily="18" charset="0"/>
                            </a:rPr>
                          </m:ctrlPr>
                        </m:fPr>
                        <m:num>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𝑉</m:t>
                              </m:r>
                            </m:e>
                            <m:sub>
                              <m:r>
                                <a:rPr lang="en-US" altLang="pt-BR" sz="3600" i="1">
                                  <a:latin typeface="Cambria Math" panose="02040503050406030204" pitchFamily="18" charset="0"/>
                                  <a:cs typeface="Cambria Math" panose="02040503050406030204" pitchFamily="18" charset="0"/>
                                </a:rPr>
                                <m:t>𝐷𝑆</m:t>
                              </m:r>
                            </m:sub>
                          </m:sSub>
                        </m:num>
                        <m:den>
                          <m:r>
                            <a:rPr lang="en-US" altLang="pt-BR" sz="3600" i="1">
                              <a:latin typeface="Cambria Math" panose="02040503050406030204" pitchFamily="18" charset="0"/>
                              <a:cs typeface="Cambria Math" panose="02040503050406030204" pitchFamily="18" charset="0"/>
                            </a:rPr>
                            <m:t>2</m:t>
                          </m:r>
                        </m:den>
                      </m:f>
                      <m:r>
                        <a:rPr lang="en-US" altLang="pt-BR" sz="3600" i="1">
                          <a:latin typeface="Cambria Math" panose="02040503050406030204" pitchFamily="18" charset="0"/>
                          <a:cs typeface="Cambria Math" panose="02040503050406030204" pitchFamily="18" charset="0"/>
                        </a:rPr>
                        <m:t>)</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𝑉</m:t>
                          </m:r>
                        </m:e>
                        <m:sub>
                          <m:r>
                            <a:rPr lang="en-US" altLang="pt-BR" sz="3600" i="1">
                              <a:latin typeface="Cambria Math" panose="02040503050406030204" pitchFamily="18" charset="0"/>
                              <a:cs typeface="Cambria Math" panose="02040503050406030204" pitchFamily="18" charset="0"/>
                            </a:rPr>
                            <m:t>𝐷𝑆</m:t>
                          </m:r>
                        </m:sub>
                      </m:sSub>
                    </m:oMath>
                  </m:oMathPara>
                </a14:m>
                <a:endParaRPr lang="en-US" altLang="pt-BR" sz="36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459354" y="4265930"/>
                <a:ext cx="7273290" cy="1116330"/>
              </a:xfrm>
              <a:prstGeom prst="rect">
                <a:avLst/>
              </a:prstGeom>
              <a:blipFill rotWithShape="1">
                <a:blip r:embed="rId1"/>
                <a:stretch>
                  <a:fillRect l="-9" r="9" b="-3242"/>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8" name="Grupo 17"/>
          <p:cNvGrpSpPr/>
          <p:nvPr/>
        </p:nvGrpSpPr>
        <p:grpSpPr>
          <a:xfrm>
            <a:off x="1932940" y="1611630"/>
            <a:ext cx="8208000" cy="4715510"/>
            <a:chOff x="1330" y="1122"/>
            <a:chExt cx="12994" cy="7426"/>
          </a:xfrm>
        </p:grpSpPr>
        <p:pic>
          <p:nvPicPr>
            <p:cNvPr id="100" name="Imagem 99"/>
            <p:cNvPicPr/>
            <p:nvPr/>
          </p:nvPicPr>
          <p:blipFill>
            <a:blip r:embed="rId1"/>
            <a:stretch>
              <a:fillRect/>
            </a:stretch>
          </p:blipFill>
          <p:spPr>
            <a:xfrm>
              <a:off x="1330" y="1122"/>
              <a:ext cx="9989" cy="7427"/>
            </a:xfrm>
            <a:prstGeom prst="rect">
              <a:avLst/>
            </a:prstGeom>
            <a:noFill/>
            <a:ln w="9525">
              <a:noFill/>
            </a:ln>
          </p:spPr>
        </p:pic>
        <p:sp>
          <p:nvSpPr>
            <p:cNvPr id="7" name="Retângulo 6"/>
            <p:cNvSpPr/>
            <p:nvPr/>
          </p:nvSpPr>
          <p:spPr>
            <a:xfrm>
              <a:off x="8680" y="1478"/>
              <a:ext cx="2250" cy="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7702" y="3133"/>
              <a:ext cx="3300"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Retângulo 8"/>
            <p:cNvSpPr/>
            <p:nvPr/>
          </p:nvSpPr>
          <p:spPr>
            <a:xfrm flipV="1">
              <a:off x="6652" y="4501"/>
              <a:ext cx="4350"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Retângulo 9"/>
            <p:cNvSpPr/>
            <p:nvPr/>
          </p:nvSpPr>
          <p:spPr>
            <a:xfrm flipV="1">
              <a:off x="5797" y="5620"/>
              <a:ext cx="5133"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Retângulo 10"/>
            <p:cNvSpPr/>
            <p:nvPr/>
          </p:nvSpPr>
          <p:spPr>
            <a:xfrm flipV="1">
              <a:off x="5019" y="6515"/>
              <a:ext cx="5911"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Forma livre 5"/>
            <p:cNvSpPr/>
            <p:nvPr/>
          </p:nvSpPr>
          <p:spPr>
            <a:xfrm flipH="1">
              <a:off x="7394" y="3158"/>
              <a:ext cx="5180" cy="4483"/>
            </a:xfrm>
            <a:custGeom>
              <a:avLst/>
              <a:gdLst>
                <a:gd name="connisteX0" fmla="*/ 3289446 w 3289446"/>
                <a:gd name="connsiteY0" fmla="*/ 5124 h 2846749"/>
                <a:gd name="connisteX1" fmla="*/ 2971946 w 3289446"/>
                <a:gd name="connsiteY1" fmla="*/ 36874 h 2846749"/>
                <a:gd name="connisteX2" fmla="*/ 2225821 w 3289446"/>
                <a:gd name="connsiteY2" fmla="*/ 291509 h 2846749"/>
                <a:gd name="connisteX3" fmla="*/ 1448581 w 3289446"/>
                <a:gd name="connsiteY3" fmla="*/ 894759 h 2846749"/>
                <a:gd name="connisteX4" fmla="*/ 813581 w 3289446"/>
                <a:gd name="connsiteY4" fmla="*/ 1640884 h 2846749"/>
                <a:gd name="connisteX5" fmla="*/ 115081 w 3289446"/>
                <a:gd name="connsiteY5" fmla="*/ 2624499 h 2846749"/>
                <a:gd name="connisteX6" fmla="*/ 3956 w 3289446"/>
                <a:gd name="connsiteY6" fmla="*/ 2846749 h 28467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89447" h="2846750">
                  <a:moveTo>
                    <a:pt x="3289447" y="5125"/>
                  </a:moveTo>
                  <a:cubicBezTo>
                    <a:pt x="3240552" y="6395"/>
                    <a:pt x="3184672" y="-20275"/>
                    <a:pt x="2971947" y="36875"/>
                  </a:cubicBezTo>
                  <a:cubicBezTo>
                    <a:pt x="2759222" y="94025"/>
                    <a:pt x="2530622" y="120060"/>
                    <a:pt x="2225822" y="291510"/>
                  </a:cubicBezTo>
                  <a:cubicBezTo>
                    <a:pt x="1921022" y="462960"/>
                    <a:pt x="1731157" y="624885"/>
                    <a:pt x="1448582" y="894760"/>
                  </a:cubicBezTo>
                  <a:cubicBezTo>
                    <a:pt x="1166007" y="1164635"/>
                    <a:pt x="1080282" y="1294810"/>
                    <a:pt x="813582" y="1640885"/>
                  </a:cubicBezTo>
                  <a:cubicBezTo>
                    <a:pt x="546882" y="1986960"/>
                    <a:pt x="277007" y="2383200"/>
                    <a:pt x="115082" y="2624500"/>
                  </a:cubicBezTo>
                  <a:cubicBezTo>
                    <a:pt x="-46843" y="2865800"/>
                    <a:pt x="12212" y="2821985"/>
                    <a:pt x="3957" y="2846750"/>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Forma livre 4"/>
            <p:cNvSpPr/>
            <p:nvPr/>
          </p:nvSpPr>
          <p:spPr>
            <a:xfrm flipH="1">
              <a:off x="8298" y="1551"/>
              <a:ext cx="6027" cy="6175"/>
            </a:xfrm>
            <a:custGeom>
              <a:avLst/>
              <a:gdLst>
                <a:gd name="connisteX0" fmla="*/ 3826984 w 3826984"/>
                <a:gd name="connsiteY0" fmla="*/ 0 h 3921125"/>
                <a:gd name="connisteX1" fmla="*/ 3430109 w 3826984"/>
                <a:gd name="connsiteY1" fmla="*/ 47625 h 3921125"/>
                <a:gd name="connisteX2" fmla="*/ 2810349 w 3826984"/>
                <a:gd name="connsiteY2" fmla="*/ 285750 h 3921125"/>
                <a:gd name="connisteX3" fmla="*/ 1921984 w 3826984"/>
                <a:gd name="connsiteY3" fmla="*/ 968375 h 3921125"/>
                <a:gd name="connisteX4" fmla="*/ 1080609 w 3826984"/>
                <a:gd name="connsiteY4" fmla="*/ 2047875 h 3921125"/>
                <a:gd name="connisteX5" fmla="*/ 159224 w 3826984"/>
                <a:gd name="connsiteY5" fmla="*/ 3555365 h 3921125"/>
                <a:gd name="connisteX6" fmla="*/ 1109 w 3826984"/>
                <a:gd name="connsiteY6" fmla="*/ 3921125 h 392112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826985" h="3921125">
                  <a:moveTo>
                    <a:pt x="3826985" y="0"/>
                  </a:moveTo>
                  <a:cubicBezTo>
                    <a:pt x="3760310" y="4445"/>
                    <a:pt x="3633310" y="-9525"/>
                    <a:pt x="3430110" y="47625"/>
                  </a:cubicBezTo>
                  <a:cubicBezTo>
                    <a:pt x="3226910" y="104775"/>
                    <a:pt x="3111975" y="101600"/>
                    <a:pt x="2810350" y="285750"/>
                  </a:cubicBezTo>
                  <a:cubicBezTo>
                    <a:pt x="2508725" y="469900"/>
                    <a:pt x="2268060" y="615950"/>
                    <a:pt x="1921985" y="968375"/>
                  </a:cubicBezTo>
                  <a:cubicBezTo>
                    <a:pt x="1575910" y="1320800"/>
                    <a:pt x="1433035" y="1530350"/>
                    <a:pt x="1080610" y="2047875"/>
                  </a:cubicBezTo>
                  <a:cubicBezTo>
                    <a:pt x="728185" y="2565400"/>
                    <a:pt x="375125" y="3180715"/>
                    <a:pt x="159225" y="3555365"/>
                  </a:cubicBezTo>
                  <a:cubicBezTo>
                    <a:pt x="-56675" y="3930015"/>
                    <a:pt x="14445" y="3877945"/>
                    <a:pt x="1110" y="3921125"/>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Retângulo 12"/>
            <p:cNvSpPr/>
            <p:nvPr/>
          </p:nvSpPr>
          <p:spPr>
            <a:xfrm flipV="1">
              <a:off x="4143" y="7067"/>
              <a:ext cx="6787"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flipH="1">
              <a:off x="6629" y="4551"/>
              <a:ext cx="4349" cy="3127"/>
            </a:xfrm>
            <a:custGeom>
              <a:avLst/>
              <a:gdLst>
                <a:gd name="connisteX0" fmla="*/ 2761615 w 2761615"/>
                <a:gd name="connsiteY0" fmla="*/ 1483 h 1985858"/>
                <a:gd name="connisteX1" fmla="*/ 2507615 w 2761615"/>
                <a:gd name="connsiteY1" fmla="*/ 17358 h 1985858"/>
                <a:gd name="connisteX2" fmla="*/ 2079625 w 2761615"/>
                <a:gd name="connsiteY2" fmla="*/ 128483 h 1985858"/>
                <a:gd name="connisteX3" fmla="*/ 1428750 w 2761615"/>
                <a:gd name="connsiteY3" fmla="*/ 445983 h 1985858"/>
                <a:gd name="connisteX4" fmla="*/ 681990 w 2761615"/>
                <a:gd name="connsiteY4" fmla="*/ 1128608 h 1985858"/>
                <a:gd name="connisteX5" fmla="*/ 0 w 2761615"/>
                <a:gd name="connsiteY5" fmla="*/ 1985858 h 198585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761615" h="1985859">
                  <a:moveTo>
                    <a:pt x="2761615" y="1484"/>
                  </a:moveTo>
                  <a:cubicBezTo>
                    <a:pt x="2719070" y="2119"/>
                    <a:pt x="2644140" y="-8041"/>
                    <a:pt x="2507615" y="17359"/>
                  </a:cubicBezTo>
                  <a:cubicBezTo>
                    <a:pt x="2371090" y="42759"/>
                    <a:pt x="2295525" y="42759"/>
                    <a:pt x="2079625" y="128484"/>
                  </a:cubicBezTo>
                  <a:cubicBezTo>
                    <a:pt x="1863725" y="214209"/>
                    <a:pt x="1708150" y="245959"/>
                    <a:pt x="1428750" y="445984"/>
                  </a:cubicBezTo>
                  <a:cubicBezTo>
                    <a:pt x="1149350" y="646009"/>
                    <a:pt x="967740" y="820634"/>
                    <a:pt x="681990" y="1128609"/>
                  </a:cubicBezTo>
                  <a:cubicBezTo>
                    <a:pt x="396240" y="1436584"/>
                    <a:pt x="121285" y="1827744"/>
                    <a:pt x="0" y="1985859"/>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Retângulo 16"/>
            <p:cNvSpPr/>
            <p:nvPr/>
          </p:nvSpPr>
          <p:spPr>
            <a:xfrm flipV="1">
              <a:off x="3321" y="7493"/>
              <a:ext cx="7737"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Forma livre 13"/>
            <p:cNvSpPr/>
            <p:nvPr/>
          </p:nvSpPr>
          <p:spPr>
            <a:xfrm flipH="1">
              <a:off x="5749" y="5662"/>
              <a:ext cx="3474" cy="2004"/>
            </a:xfrm>
            <a:custGeom>
              <a:avLst/>
              <a:gdLst>
                <a:gd name="connisteX0" fmla="*/ 2205990 w 2205990"/>
                <a:gd name="connsiteY0" fmla="*/ 2703 h 1272703"/>
                <a:gd name="connisteX1" fmla="*/ 1809750 w 2205990"/>
                <a:gd name="connsiteY1" fmla="*/ 34453 h 1272703"/>
                <a:gd name="connisteX2" fmla="*/ 1238250 w 2205990"/>
                <a:gd name="connsiteY2" fmla="*/ 256703 h 1272703"/>
                <a:gd name="connisteX3" fmla="*/ 666115 w 2205990"/>
                <a:gd name="connsiteY3" fmla="*/ 637703 h 1272703"/>
                <a:gd name="connisteX4" fmla="*/ 0 w 2205990"/>
                <a:gd name="connsiteY4" fmla="*/ 1272703 h 127270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205990" h="1272703">
                  <a:moveTo>
                    <a:pt x="2205990" y="2703"/>
                  </a:moveTo>
                  <a:cubicBezTo>
                    <a:pt x="2138045" y="4608"/>
                    <a:pt x="2003425" y="-16347"/>
                    <a:pt x="1809750" y="34453"/>
                  </a:cubicBezTo>
                  <a:cubicBezTo>
                    <a:pt x="1616075" y="85253"/>
                    <a:pt x="1466850" y="136053"/>
                    <a:pt x="1238250" y="256703"/>
                  </a:cubicBezTo>
                  <a:cubicBezTo>
                    <a:pt x="1009650" y="377353"/>
                    <a:pt x="913765" y="434503"/>
                    <a:pt x="666115" y="637703"/>
                  </a:cubicBezTo>
                  <a:cubicBezTo>
                    <a:pt x="418465" y="840903"/>
                    <a:pt x="121920" y="1153323"/>
                    <a:pt x="0" y="1272703"/>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Forma livre 14"/>
            <p:cNvSpPr/>
            <p:nvPr/>
          </p:nvSpPr>
          <p:spPr>
            <a:xfrm flipH="1">
              <a:off x="4915" y="6540"/>
              <a:ext cx="2675" cy="1134"/>
            </a:xfrm>
            <a:custGeom>
              <a:avLst/>
              <a:gdLst>
                <a:gd name="connisteX0" fmla="*/ 1698625 w 1698625"/>
                <a:gd name="connsiteY0" fmla="*/ 5937 h 720312"/>
                <a:gd name="connisteX1" fmla="*/ 1428750 w 1698625"/>
                <a:gd name="connsiteY1" fmla="*/ 5937 h 720312"/>
                <a:gd name="connisteX2" fmla="*/ 1079500 w 1698625"/>
                <a:gd name="connsiteY2" fmla="*/ 69437 h 720312"/>
                <a:gd name="connisteX3" fmla="*/ 650240 w 1698625"/>
                <a:gd name="connsiteY3" fmla="*/ 244062 h 720312"/>
                <a:gd name="connisteX4" fmla="*/ 189865 w 1698625"/>
                <a:gd name="connsiteY4" fmla="*/ 576802 h 720312"/>
                <a:gd name="connisteX5" fmla="*/ 0 w 1698625"/>
                <a:gd name="connsiteY5" fmla="*/ 720312 h 72031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698625" h="720312">
                  <a:moveTo>
                    <a:pt x="1698625" y="5937"/>
                  </a:moveTo>
                  <a:cubicBezTo>
                    <a:pt x="1651635" y="4667"/>
                    <a:pt x="1552575" y="-6763"/>
                    <a:pt x="1428750" y="5937"/>
                  </a:cubicBezTo>
                  <a:cubicBezTo>
                    <a:pt x="1304925" y="18637"/>
                    <a:pt x="1235075" y="21812"/>
                    <a:pt x="1079500" y="69437"/>
                  </a:cubicBezTo>
                  <a:cubicBezTo>
                    <a:pt x="923925" y="117062"/>
                    <a:pt x="828040" y="142462"/>
                    <a:pt x="650240" y="244062"/>
                  </a:cubicBezTo>
                  <a:cubicBezTo>
                    <a:pt x="472440" y="345662"/>
                    <a:pt x="320040" y="481552"/>
                    <a:pt x="189865" y="576802"/>
                  </a:cubicBezTo>
                  <a:cubicBezTo>
                    <a:pt x="59690" y="672052"/>
                    <a:pt x="28575" y="698087"/>
                    <a:pt x="0" y="720312"/>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Forma livre 15"/>
            <p:cNvSpPr/>
            <p:nvPr/>
          </p:nvSpPr>
          <p:spPr>
            <a:xfrm flipH="1">
              <a:off x="3922" y="7152"/>
              <a:ext cx="1875" cy="539"/>
            </a:xfrm>
            <a:custGeom>
              <a:avLst/>
              <a:gdLst>
                <a:gd name="connisteX0" fmla="*/ 1190625 w 1190625"/>
                <a:gd name="connsiteY0" fmla="*/ 8906 h 342281"/>
                <a:gd name="connisteX1" fmla="*/ 904875 w 1190625"/>
                <a:gd name="connsiteY1" fmla="*/ 8906 h 342281"/>
                <a:gd name="connisteX2" fmla="*/ 507365 w 1190625"/>
                <a:gd name="connsiteY2" fmla="*/ 104156 h 342281"/>
                <a:gd name="connisteX3" fmla="*/ 0 w 1190625"/>
                <a:gd name="connsiteY3" fmla="*/ 342281 h 342281"/>
              </a:gdLst>
              <a:ahLst/>
              <a:cxnLst>
                <a:cxn ang="0">
                  <a:pos x="connisteX0" y="connsiteY0"/>
                </a:cxn>
                <a:cxn ang="0">
                  <a:pos x="connisteX1" y="connsiteY1"/>
                </a:cxn>
                <a:cxn ang="0">
                  <a:pos x="connisteX2" y="connsiteY2"/>
                </a:cxn>
                <a:cxn ang="0">
                  <a:pos x="connisteX3" y="connsiteY3"/>
                </a:cxn>
              </a:cxnLst>
              <a:rect l="l" t="t" r="r" b="b"/>
              <a:pathLst>
                <a:path w="1190625" h="342281">
                  <a:moveTo>
                    <a:pt x="1190625" y="8906"/>
                  </a:moveTo>
                  <a:cubicBezTo>
                    <a:pt x="1141730" y="7001"/>
                    <a:pt x="1041400" y="-10144"/>
                    <a:pt x="904875" y="8906"/>
                  </a:cubicBezTo>
                  <a:cubicBezTo>
                    <a:pt x="768350" y="27956"/>
                    <a:pt x="688340" y="37481"/>
                    <a:pt x="507365" y="104156"/>
                  </a:cubicBezTo>
                  <a:cubicBezTo>
                    <a:pt x="326390" y="170831"/>
                    <a:pt x="93345" y="296561"/>
                    <a:pt x="0" y="342281"/>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77" name="Caixa de Texto 76"/>
          <p:cNvSpPr txBox="1"/>
          <p:nvPr/>
        </p:nvSpPr>
        <p:spPr>
          <a:xfrm>
            <a:off x="1614170" y="467995"/>
            <a:ext cx="8331200"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Gráfico de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 x 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(parametrizado por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Estrela de 6 pontas 3"/>
          <p:cNvSpPr/>
          <p:nvPr/>
        </p:nvSpPr>
        <p:spPr>
          <a:xfrm>
            <a:off x="6323965" y="1847215"/>
            <a:ext cx="115570" cy="114935"/>
          </a:xfrm>
          <a:prstGeom prst="star6">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Estrela de 6 pontas 18"/>
          <p:cNvSpPr/>
          <p:nvPr/>
        </p:nvSpPr>
        <p:spPr>
          <a:xfrm>
            <a:off x="5772785" y="2875280"/>
            <a:ext cx="115570" cy="114935"/>
          </a:xfrm>
          <a:prstGeom prst="star6">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0" name="Estrela de 6 pontas 19"/>
          <p:cNvSpPr/>
          <p:nvPr/>
        </p:nvSpPr>
        <p:spPr>
          <a:xfrm>
            <a:off x="5255260" y="3747770"/>
            <a:ext cx="115570" cy="114935"/>
          </a:xfrm>
          <a:prstGeom prst="star6">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1" name="Estrela de 6 pontas 20"/>
          <p:cNvSpPr/>
          <p:nvPr/>
        </p:nvSpPr>
        <p:spPr>
          <a:xfrm>
            <a:off x="4686935" y="4457700"/>
            <a:ext cx="115570" cy="114935"/>
          </a:xfrm>
          <a:prstGeom prst="star6">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Estrela de 6 pontas 21"/>
          <p:cNvSpPr/>
          <p:nvPr/>
        </p:nvSpPr>
        <p:spPr>
          <a:xfrm>
            <a:off x="4176395" y="5006975"/>
            <a:ext cx="115570" cy="114935"/>
          </a:xfrm>
          <a:prstGeom prst="star6">
            <a:avLst>
              <a:gd name="adj" fmla="val 0"/>
              <a:gd name="hf" fmla="val 115470"/>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Estrela de 6 pontas 37"/>
          <p:cNvSpPr/>
          <p:nvPr/>
        </p:nvSpPr>
        <p:spPr>
          <a:xfrm>
            <a:off x="3612515" y="5383530"/>
            <a:ext cx="115570" cy="114935"/>
          </a:xfrm>
          <a:prstGeom prst="star6">
            <a:avLst>
              <a:gd name="adj" fmla="val 0"/>
              <a:gd name="hf" fmla="val 115470"/>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3" name="CaixaDeTexto 112"/>
          <p:cNvSpPr txBox="1"/>
          <p:nvPr/>
        </p:nvSpPr>
        <p:spPr>
          <a:xfrm>
            <a:off x="6484620" y="1152525"/>
            <a:ext cx="1829435" cy="521970"/>
          </a:xfrm>
          <a:prstGeom prst="rect">
            <a:avLst/>
          </a:prstGeom>
          <a:noFill/>
        </p:spPr>
        <p:txBody>
          <a:bodyPr wrap="square" rtlCol="0">
            <a:spAutoFit/>
          </a:bodyPr>
          <a:lstStyle/>
          <a:p>
            <a:r>
              <a:rPr lang="pt-BR" sz="2800" dirty="0" smtClean="0">
                <a:latin typeface="Comic Sans MS" panose="030F0702030302020204" pitchFamily="66" charset="0"/>
              </a:rPr>
              <a:t>máximos</a:t>
            </a:r>
            <a:endParaRPr lang="pt-BR" sz="2800" dirty="0">
              <a:latin typeface="Comic Sans MS" panose="030F0702030302020204" pitchFamily="66" charset="0"/>
            </a:endParaRPr>
          </a:p>
        </p:txBody>
      </p:sp>
      <p:sp>
        <p:nvSpPr>
          <p:cNvPr id="39" name="Forma livre 38"/>
          <p:cNvSpPr/>
          <p:nvPr/>
        </p:nvSpPr>
        <p:spPr>
          <a:xfrm>
            <a:off x="6368415" y="1619885"/>
            <a:ext cx="652780" cy="335915"/>
          </a:xfrm>
          <a:custGeom>
            <a:avLst/>
            <a:gdLst>
              <a:gd name="connisteX0" fmla="*/ 0 w 652780"/>
              <a:gd name="connsiteY0" fmla="*/ 335915 h 335915"/>
              <a:gd name="connisteX1" fmla="*/ 230505 w 652780"/>
              <a:gd name="connsiteY1" fmla="*/ 297815 h 335915"/>
              <a:gd name="connisteX2" fmla="*/ 259080 w 652780"/>
              <a:gd name="connsiteY2" fmla="*/ 182245 h 335915"/>
              <a:gd name="connisteX3" fmla="*/ 652780 w 652780"/>
              <a:gd name="connsiteY3" fmla="*/ 0 h 335915"/>
            </a:gdLst>
            <a:ahLst/>
            <a:cxnLst>
              <a:cxn ang="0">
                <a:pos x="connisteX0" y="connsiteY0"/>
              </a:cxn>
              <a:cxn ang="0">
                <a:pos x="connisteX1" y="connsiteY1"/>
              </a:cxn>
              <a:cxn ang="0">
                <a:pos x="connisteX2" y="connsiteY2"/>
              </a:cxn>
              <a:cxn ang="0">
                <a:pos x="connisteX3" y="connsiteY3"/>
              </a:cxn>
            </a:cxnLst>
            <a:rect l="l" t="t" r="r" b="b"/>
            <a:pathLst>
              <a:path w="652780" h="335915">
                <a:moveTo>
                  <a:pt x="0" y="335915"/>
                </a:moveTo>
                <a:cubicBezTo>
                  <a:pt x="45720" y="330835"/>
                  <a:pt x="178435" y="328295"/>
                  <a:pt x="230505" y="297815"/>
                </a:cubicBezTo>
                <a:cubicBezTo>
                  <a:pt x="282575" y="267335"/>
                  <a:pt x="174625" y="241935"/>
                  <a:pt x="259080" y="182245"/>
                </a:cubicBezTo>
                <a:cubicBezTo>
                  <a:pt x="343535" y="122555"/>
                  <a:pt x="574675" y="34290"/>
                  <a:pt x="65278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650" y="525780"/>
            <a:ext cx="11189335" cy="1599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 corrente cresce, depois decresce.</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Vamos determinar os pontos de máximo. Para isso derivamos a corrente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por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 igualamos a zero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1515745" y="2601595"/>
                <a:ext cx="8279130" cy="110299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𝐷</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den>
                      </m:f>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515745" y="2601595"/>
                <a:ext cx="8279130" cy="1102995"/>
              </a:xfrm>
              <a:prstGeom prst="rect">
                <a:avLst/>
              </a:prstGeom>
              <a:blipFill rotWithShape="1">
                <a:blip r:embed="rId1"/>
                <a:stretch>
                  <a:fillRect b="-236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2179320" y="4061460"/>
                <a:ext cx="6301105" cy="110299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𝐷</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179320" y="4061460"/>
                <a:ext cx="6301105" cy="1102995"/>
              </a:xfrm>
              <a:prstGeom prst="rect">
                <a:avLst/>
              </a:prstGeom>
              <a:blipFill rotWithShape="1">
                <a:blip r:embed="rId2"/>
                <a:stretch>
                  <a:fillRect b="-236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1029616" y="5379720"/>
                <a:ext cx="10661650" cy="97663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029616" y="5379720"/>
                <a:ext cx="10661650" cy="976630"/>
              </a:xfrm>
              <a:prstGeom prst="rect">
                <a:avLst/>
              </a:prstGeom>
              <a:blipFill rotWithShape="1">
                <a:blip r:embed="rId3"/>
                <a:stretch>
                  <a:fillRect l="-3" r="3" b="-2796"/>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650" y="525780"/>
            <a:ext cx="11189335"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Como a segunda derivada é negativa, podemos concluir que os máximos acontecem quando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4055745" y="1461135"/>
                <a:ext cx="5000625" cy="516890"/>
              </a:xfrm>
              <a:prstGeom prst="rect">
                <a:avLst/>
              </a:prstGeom>
              <a:noFill/>
              <a:ln w="3810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055745" y="1461135"/>
                <a:ext cx="5000625" cy="516890"/>
              </a:xfrm>
              <a:prstGeom prst="rect">
                <a:avLst/>
              </a:prstGeom>
              <a:blipFill rotWithShape="1">
                <a:blip r:embed="rId1"/>
                <a:stretch>
                  <a:fillRect l="-381" t="-3686" r="-381" b="-6143"/>
                </a:stretch>
              </a:blipFill>
              <a:ln w="38100">
                <a:solidFill>
                  <a:srgbClr val="FFFF00"/>
                </a:solidFill>
              </a:ln>
            </p:spPr>
            <p:txBody>
              <a:bodyPr/>
              <a:lstStyle/>
              <a:p>
                <a:r>
                  <a:rPr lang="pt-BR" altLang="en-US">
                    <a:noFill/>
                  </a:rPr>
                  <a:t> </a:t>
                </a:r>
              </a:p>
            </p:txBody>
          </p:sp>
        </mc:Fallback>
      </mc:AlternateContent>
      <p:sp>
        <p:nvSpPr>
          <p:cNvPr id="6" name="Caixa de Texto 5"/>
          <p:cNvSpPr txBox="1"/>
          <p:nvPr/>
        </p:nvSpPr>
        <p:spPr>
          <a:xfrm>
            <a:off x="289560" y="2301875"/>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valor da corrente máxima é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2004060" y="2823845"/>
                <a:ext cx="9432290" cy="101854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2004060" y="2823845"/>
                <a:ext cx="9432290" cy="1018540"/>
              </a:xfrm>
              <a:prstGeom prst="rect">
                <a:avLst/>
              </a:prstGeom>
              <a:blipFill rotWithShape="1">
                <a:blip r:embed="rId2"/>
                <a:stretch>
                  <a:fillRect b="-261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3288665" y="4112260"/>
                <a:ext cx="4843780" cy="1002030"/>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288665" y="4112260"/>
                <a:ext cx="4843780" cy="1002030"/>
              </a:xfrm>
              <a:prstGeom prst="rect">
                <a:avLst/>
              </a:prstGeom>
              <a:blipFill rotWithShape="1">
                <a:blip r:embed="rId3"/>
                <a:stretch>
                  <a:fillRect l="-393" t="-5577" r="-393" b="-1901"/>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501015" y="5474335"/>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tensões </a:t>
                </a:r>
                <a14:m>
                  <m:oMath xmlns:m="http://schemas.openxmlformats.org/officeDocument/2006/math">
                    <m:sSub>
                      <m:sSubPr>
                        <m:ctrlPr>
                          <a:rPr lang="pt-BR" altLang="en-US"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𝑫𝑺</m:t>
                        </m:r>
                      </m:sub>
                    </m:sSub>
                    <m:r>
                      <a:rPr lang="en-US" altLang="pt-BR" sz="2800" b="1" i="1">
                        <a:solidFill>
                          <a:schemeClr val="tx1"/>
                        </a:solidFill>
                        <a:latin typeface="Cambria Math" panose="02040503050406030204" pitchFamily="18" charset="0"/>
                        <a:cs typeface="Cambria Math" panose="02040503050406030204" pitchFamily="18" charset="0"/>
                      </a:rPr>
                      <m:t>&gt;(</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𝑽</m:t>
                        </m:r>
                      </m:e>
                      <m:sub>
                        <m:r>
                          <a:rPr lang="en-US" altLang="pt-BR" sz="2800" b="1" i="1">
                            <a:solidFill>
                              <a:schemeClr val="tx1"/>
                            </a:solidFill>
                            <a:latin typeface="Cambria Math" panose="02040503050406030204" pitchFamily="18" charset="0"/>
                            <a:cs typeface="Cambria Math" panose="02040503050406030204" pitchFamily="18" charset="0"/>
                          </a:rPr>
                          <m:t>𝑮𝑺</m:t>
                        </m:r>
                      </m:sub>
                    </m:sSub>
                    <m:r>
                      <a:rPr lang="en-US" altLang="pt-BR" sz="2800" b="1" i="1">
                        <a:solidFill>
                          <a:schemeClr val="tx1"/>
                        </a:solidFill>
                        <a:latin typeface="Cambria Math" panose="02040503050406030204" pitchFamily="18" charset="0"/>
                        <a:cs typeface="Cambria Math" panose="02040503050406030204" pitchFamily="18" charset="0"/>
                      </a:rPr>
                      <m:t>−</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𝑽</m:t>
                        </m:r>
                      </m:e>
                      <m:sub>
                        <m:r>
                          <a:rPr lang="en-US" altLang="pt-BR" sz="2800" b="1" i="1">
                            <a:solidFill>
                              <a:schemeClr val="tx1"/>
                            </a:solidFill>
                            <a:latin typeface="Cambria Math" panose="02040503050406030204" pitchFamily="18" charset="0"/>
                            <a:cs typeface="Cambria Math" panose="02040503050406030204" pitchFamily="18" charset="0"/>
                          </a:rPr>
                          <m:t>𝑻𝑵</m:t>
                        </m:r>
                      </m:sub>
                    </m:sSub>
                    <m:r>
                      <a:rPr lang="en-US" altLang="pt-BR" sz="2800" i="1">
                        <a:latin typeface="Cambria Math" panose="02040503050406030204" pitchFamily="18" charset="0"/>
                        <a:cs typeface="Cambria Math" panose="02040503050406030204" pitchFamily="18" charset="0"/>
                      </a:rPr>
                      <m:t>)</m:t>
                    </m:r>
                  </m:oMath>
                </a14:m>
                <a:r>
                  <a:rPr lang="pt-BR" altLang="en-US" sz="2800" dirty="0">
                    <a:latin typeface="Cambria Math" panose="02040503050406030204" pitchFamily="18" charset="0"/>
                    <a:cs typeface="Cambria Math" panose="02040503050406030204" pitchFamily="18" charset="0"/>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corrente cairá!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01015" y="5474335"/>
                <a:ext cx="11189335" cy="52197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650" y="52578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que acontece no transistor quando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1350010" y="1207135"/>
                <a:ext cx="9057005" cy="63881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         </m:t>
                      </m:r>
                      <m:box>
                        <m:boxPr>
                          <m:noBreak m:val="on"/>
                          <m:ctrlPr>
                            <a:rPr lang="en-US" altLang="pt-BR" sz="3200" i="1">
                              <a:latin typeface="Cambria Math" panose="02040503050406030204" pitchFamily="18" charset="0"/>
                              <a:cs typeface="Cambria Math" panose="02040503050406030204" pitchFamily="18" charset="0"/>
                            </a:rPr>
                          </m:ctrlPr>
                        </m:boxPr>
                        <m:e>
                          <m:groupChr>
                            <m:groupChrPr>
                              <m:chr m:val="⇒"/>
                              <m:pos m:val="top"/>
                              <m:ctrlPr>
                                <a:rPr lang="en-US" altLang="pt-BR" sz="3200" i="1">
                                  <a:latin typeface="Cambria Math" panose="02040503050406030204" pitchFamily="18" charset="0"/>
                                  <a:cs typeface="Cambria Math" panose="02040503050406030204" pitchFamily="18" charset="0"/>
                                </a:rPr>
                              </m:ctrlPr>
                            </m:groupChrPr>
                            <m:e/>
                          </m:groupChr>
                        </m:e>
                      </m:box>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𝐺𝐷</m:t>
                          </m:r>
                        </m:sub>
                      </m:sSub>
                      <m:r>
                        <a:rPr lang="en-US" altLang="pt-BR" sz="3200" i="1">
                          <a:latin typeface="Cambria Math" panose="02040503050406030204" pitchFamily="18" charset="0"/>
                          <a:cs typeface="Cambria Math" panose="02040503050406030204" pitchFamily="18" charset="0"/>
                        </a:rPr>
                        <m:t> =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oMath>
                  </m:oMathPara>
                </a14:m>
                <a:endParaRPr lang="pt-BR" altLang="en-US"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350010" y="1207135"/>
                <a:ext cx="9057005" cy="638810"/>
              </a:xfrm>
              <a:prstGeom prst="rect">
                <a:avLst/>
              </a:prstGeom>
              <a:blipFill rotWithShape="1">
                <a:blip r:embed="rId1"/>
                <a:stretch>
                  <a:fillRect b="-4771"/>
                </a:stretch>
              </a:blipFill>
              <a:ln w="38100">
                <a:noFill/>
              </a:ln>
            </p:spPr>
            <p:txBody>
              <a:bodyPr/>
              <a:lstStyle/>
              <a:p>
                <a:r>
                  <a:rPr lang="pt-BR" altLang="en-US">
                    <a:noFill/>
                  </a:rPr>
                  <a:t> </a:t>
                </a:r>
              </a:p>
            </p:txBody>
          </p:sp>
        </mc:Fallback>
      </mc:AlternateContent>
      <p:sp>
        <p:nvSpPr>
          <p:cNvPr id="6" name="Caixa de Texto 5"/>
          <p:cNvSpPr txBox="1"/>
          <p:nvPr/>
        </p:nvSpPr>
        <p:spPr>
          <a:xfrm>
            <a:off x="501650" y="1938655"/>
            <a:ext cx="11189335" cy="1537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canal, na região próxima do dreno, não é formado (canal só forma quando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a:t>
            </a:r>
            <a:r>
              <a:rPr lang="pt-BR" altLang="en-US" sz="2800"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&gt;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o caso em que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607060" y="4541520"/>
                <a:ext cx="11189335" cy="181483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canal também não se forma. Mas para a dedução do expressão da corrente, consideramos que o canal estava formado em toda a extensão abaixo do gate!! Assim, a equação encontrada não valerá para os casos onde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&gt;(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07060" y="4541520"/>
                <a:ext cx="11189335" cy="181483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1567180" y="3847465"/>
                <a:ext cx="9057005" cy="63881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&gt;(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        </m:t>
                      </m:r>
                      <m:box>
                        <m:boxPr>
                          <m:noBreak m:val="on"/>
                          <m:ctrlPr>
                            <a:rPr lang="en-US" altLang="pt-BR" sz="3200" i="1">
                              <a:latin typeface="Cambria Math" panose="02040503050406030204" pitchFamily="18" charset="0"/>
                              <a:cs typeface="Cambria Math" panose="02040503050406030204" pitchFamily="18" charset="0"/>
                            </a:rPr>
                          </m:ctrlPr>
                        </m:boxPr>
                        <m:e>
                          <m:groupChr>
                            <m:groupChrPr>
                              <m:chr m:val="⇒"/>
                              <m:pos m:val="top"/>
                              <m:ctrlPr>
                                <a:rPr lang="en-US" altLang="pt-BR" sz="3200" i="1">
                                  <a:latin typeface="Cambria Math" panose="02040503050406030204" pitchFamily="18" charset="0"/>
                                  <a:cs typeface="Cambria Math" panose="02040503050406030204" pitchFamily="18" charset="0"/>
                                </a:rPr>
                              </m:ctrlPr>
                            </m:groupChrPr>
                            <m:e/>
                          </m:groupChr>
                        </m:e>
                      </m:box>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𝐺𝐷</m:t>
                          </m:r>
                        </m:sub>
                      </m:sSub>
                      <m:r>
                        <a:rPr lang="en-US" altLang="pt-BR" sz="3200" i="1">
                          <a:latin typeface="Cambria Math" panose="02040503050406030204" pitchFamily="18" charset="0"/>
                          <a:cs typeface="Cambria Math" panose="02040503050406030204" pitchFamily="18" charset="0"/>
                        </a:rPr>
                        <m:t>&lt;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oMath>
                  </m:oMathPara>
                </a14:m>
                <a:endParaRPr lang="pt-BR" altLang="en-US"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567180" y="3847465"/>
                <a:ext cx="9057005" cy="638810"/>
              </a:xfrm>
              <a:prstGeom prst="rect">
                <a:avLst/>
              </a:prstGeom>
              <a:blipFill rotWithShape="1">
                <a:blip r:embed="rId3"/>
                <a:stretch>
                  <a:fillRect b="-4771"/>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8" name="Grupo 17"/>
          <p:cNvGrpSpPr/>
          <p:nvPr/>
        </p:nvGrpSpPr>
        <p:grpSpPr>
          <a:xfrm>
            <a:off x="3669665" y="1717040"/>
            <a:ext cx="8251825" cy="4716145"/>
            <a:chOff x="1330" y="1122"/>
            <a:chExt cx="12995" cy="7427"/>
          </a:xfrm>
        </p:grpSpPr>
        <p:pic>
          <p:nvPicPr>
            <p:cNvPr id="100" name="Imagem 99"/>
            <p:cNvPicPr/>
            <p:nvPr/>
          </p:nvPicPr>
          <p:blipFill>
            <a:blip r:embed="rId1"/>
            <a:stretch>
              <a:fillRect/>
            </a:stretch>
          </p:blipFill>
          <p:spPr>
            <a:xfrm>
              <a:off x="1330" y="1122"/>
              <a:ext cx="9989" cy="7427"/>
            </a:xfrm>
            <a:prstGeom prst="rect">
              <a:avLst/>
            </a:prstGeom>
            <a:noFill/>
            <a:ln w="9525">
              <a:noFill/>
            </a:ln>
          </p:spPr>
        </p:pic>
        <p:sp>
          <p:nvSpPr>
            <p:cNvPr id="7" name="Retângulo 6"/>
            <p:cNvSpPr/>
            <p:nvPr/>
          </p:nvSpPr>
          <p:spPr>
            <a:xfrm>
              <a:off x="8680" y="1478"/>
              <a:ext cx="2250" cy="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7702" y="3133"/>
              <a:ext cx="3300"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Retângulo 8"/>
            <p:cNvSpPr/>
            <p:nvPr/>
          </p:nvSpPr>
          <p:spPr>
            <a:xfrm flipV="1">
              <a:off x="6652" y="4501"/>
              <a:ext cx="4350"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Retângulo 9"/>
            <p:cNvSpPr/>
            <p:nvPr/>
          </p:nvSpPr>
          <p:spPr>
            <a:xfrm flipV="1">
              <a:off x="5797" y="5620"/>
              <a:ext cx="5133"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Retângulo 10"/>
            <p:cNvSpPr/>
            <p:nvPr/>
          </p:nvSpPr>
          <p:spPr>
            <a:xfrm flipV="1">
              <a:off x="5019" y="6515"/>
              <a:ext cx="5911"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Forma livre 5"/>
            <p:cNvSpPr/>
            <p:nvPr/>
          </p:nvSpPr>
          <p:spPr>
            <a:xfrm flipH="1">
              <a:off x="7394" y="3158"/>
              <a:ext cx="5180" cy="4483"/>
            </a:xfrm>
            <a:custGeom>
              <a:avLst/>
              <a:gdLst>
                <a:gd name="connisteX0" fmla="*/ 3289446 w 3289446"/>
                <a:gd name="connsiteY0" fmla="*/ 5124 h 2846749"/>
                <a:gd name="connisteX1" fmla="*/ 2971946 w 3289446"/>
                <a:gd name="connsiteY1" fmla="*/ 36874 h 2846749"/>
                <a:gd name="connisteX2" fmla="*/ 2225821 w 3289446"/>
                <a:gd name="connsiteY2" fmla="*/ 291509 h 2846749"/>
                <a:gd name="connisteX3" fmla="*/ 1448581 w 3289446"/>
                <a:gd name="connsiteY3" fmla="*/ 894759 h 2846749"/>
                <a:gd name="connisteX4" fmla="*/ 813581 w 3289446"/>
                <a:gd name="connsiteY4" fmla="*/ 1640884 h 2846749"/>
                <a:gd name="connisteX5" fmla="*/ 115081 w 3289446"/>
                <a:gd name="connsiteY5" fmla="*/ 2624499 h 2846749"/>
                <a:gd name="connisteX6" fmla="*/ 3956 w 3289446"/>
                <a:gd name="connsiteY6" fmla="*/ 2846749 h 28467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89447" h="2846750">
                  <a:moveTo>
                    <a:pt x="3289447" y="5125"/>
                  </a:moveTo>
                  <a:cubicBezTo>
                    <a:pt x="3240552" y="6395"/>
                    <a:pt x="3184672" y="-20275"/>
                    <a:pt x="2971947" y="36875"/>
                  </a:cubicBezTo>
                  <a:cubicBezTo>
                    <a:pt x="2759222" y="94025"/>
                    <a:pt x="2530622" y="120060"/>
                    <a:pt x="2225822" y="291510"/>
                  </a:cubicBezTo>
                  <a:cubicBezTo>
                    <a:pt x="1921022" y="462960"/>
                    <a:pt x="1731157" y="624885"/>
                    <a:pt x="1448582" y="894760"/>
                  </a:cubicBezTo>
                  <a:cubicBezTo>
                    <a:pt x="1166007" y="1164635"/>
                    <a:pt x="1080282" y="1294810"/>
                    <a:pt x="813582" y="1640885"/>
                  </a:cubicBezTo>
                  <a:cubicBezTo>
                    <a:pt x="546882" y="1986960"/>
                    <a:pt x="277007" y="2383200"/>
                    <a:pt x="115082" y="2624500"/>
                  </a:cubicBezTo>
                  <a:cubicBezTo>
                    <a:pt x="-46843" y="2865800"/>
                    <a:pt x="12212" y="2821985"/>
                    <a:pt x="3957" y="2846750"/>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Forma livre 4"/>
            <p:cNvSpPr/>
            <p:nvPr/>
          </p:nvSpPr>
          <p:spPr>
            <a:xfrm flipH="1">
              <a:off x="8298" y="1551"/>
              <a:ext cx="6027" cy="6175"/>
            </a:xfrm>
            <a:custGeom>
              <a:avLst/>
              <a:gdLst>
                <a:gd name="connisteX0" fmla="*/ 3826984 w 3826984"/>
                <a:gd name="connsiteY0" fmla="*/ 0 h 3921125"/>
                <a:gd name="connisteX1" fmla="*/ 3430109 w 3826984"/>
                <a:gd name="connsiteY1" fmla="*/ 47625 h 3921125"/>
                <a:gd name="connisteX2" fmla="*/ 2810349 w 3826984"/>
                <a:gd name="connsiteY2" fmla="*/ 285750 h 3921125"/>
                <a:gd name="connisteX3" fmla="*/ 1921984 w 3826984"/>
                <a:gd name="connsiteY3" fmla="*/ 968375 h 3921125"/>
                <a:gd name="connisteX4" fmla="*/ 1080609 w 3826984"/>
                <a:gd name="connsiteY4" fmla="*/ 2047875 h 3921125"/>
                <a:gd name="connisteX5" fmla="*/ 159224 w 3826984"/>
                <a:gd name="connsiteY5" fmla="*/ 3555365 h 3921125"/>
                <a:gd name="connisteX6" fmla="*/ 1109 w 3826984"/>
                <a:gd name="connsiteY6" fmla="*/ 3921125 h 392112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826985" h="3921125">
                  <a:moveTo>
                    <a:pt x="3826985" y="0"/>
                  </a:moveTo>
                  <a:cubicBezTo>
                    <a:pt x="3760310" y="4445"/>
                    <a:pt x="3633310" y="-9525"/>
                    <a:pt x="3430110" y="47625"/>
                  </a:cubicBezTo>
                  <a:cubicBezTo>
                    <a:pt x="3226910" y="104775"/>
                    <a:pt x="3111975" y="101600"/>
                    <a:pt x="2810350" y="285750"/>
                  </a:cubicBezTo>
                  <a:cubicBezTo>
                    <a:pt x="2508725" y="469900"/>
                    <a:pt x="2268060" y="615950"/>
                    <a:pt x="1921985" y="968375"/>
                  </a:cubicBezTo>
                  <a:cubicBezTo>
                    <a:pt x="1575910" y="1320800"/>
                    <a:pt x="1433035" y="1530350"/>
                    <a:pt x="1080610" y="2047875"/>
                  </a:cubicBezTo>
                  <a:cubicBezTo>
                    <a:pt x="728185" y="2565400"/>
                    <a:pt x="375125" y="3180715"/>
                    <a:pt x="159225" y="3555365"/>
                  </a:cubicBezTo>
                  <a:cubicBezTo>
                    <a:pt x="-56675" y="3930015"/>
                    <a:pt x="14445" y="3877945"/>
                    <a:pt x="1110" y="3921125"/>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Retângulo 12"/>
            <p:cNvSpPr/>
            <p:nvPr/>
          </p:nvSpPr>
          <p:spPr>
            <a:xfrm flipV="1">
              <a:off x="4143" y="7067"/>
              <a:ext cx="6787"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flipH="1">
              <a:off x="6629" y="4551"/>
              <a:ext cx="4349" cy="3127"/>
            </a:xfrm>
            <a:custGeom>
              <a:avLst/>
              <a:gdLst>
                <a:gd name="connisteX0" fmla="*/ 2761615 w 2761615"/>
                <a:gd name="connsiteY0" fmla="*/ 1483 h 1985858"/>
                <a:gd name="connisteX1" fmla="*/ 2507615 w 2761615"/>
                <a:gd name="connsiteY1" fmla="*/ 17358 h 1985858"/>
                <a:gd name="connisteX2" fmla="*/ 2079625 w 2761615"/>
                <a:gd name="connsiteY2" fmla="*/ 128483 h 1985858"/>
                <a:gd name="connisteX3" fmla="*/ 1428750 w 2761615"/>
                <a:gd name="connsiteY3" fmla="*/ 445983 h 1985858"/>
                <a:gd name="connisteX4" fmla="*/ 681990 w 2761615"/>
                <a:gd name="connsiteY4" fmla="*/ 1128608 h 1985858"/>
                <a:gd name="connisteX5" fmla="*/ 0 w 2761615"/>
                <a:gd name="connsiteY5" fmla="*/ 1985858 h 198585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761615" h="1985859">
                  <a:moveTo>
                    <a:pt x="2761615" y="1484"/>
                  </a:moveTo>
                  <a:cubicBezTo>
                    <a:pt x="2719070" y="2119"/>
                    <a:pt x="2644140" y="-8041"/>
                    <a:pt x="2507615" y="17359"/>
                  </a:cubicBezTo>
                  <a:cubicBezTo>
                    <a:pt x="2371090" y="42759"/>
                    <a:pt x="2295525" y="42759"/>
                    <a:pt x="2079625" y="128484"/>
                  </a:cubicBezTo>
                  <a:cubicBezTo>
                    <a:pt x="1863725" y="214209"/>
                    <a:pt x="1708150" y="245959"/>
                    <a:pt x="1428750" y="445984"/>
                  </a:cubicBezTo>
                  <a:cubicBezTo>
                    <a:pt x="1149350" y="646009"/>
                    <a:pt x="967740" y="820634"/>
                    <a:pt x="681990" y="1128609"/>
                  </a:cubicBezTo>
                  <a:cubicBezTo>
                    <a:pt x="396240" y="1436584"/>
                    <a:pt x="121285" y="1827744"/>
                    <a:pt x="0" y="1985859"/>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Retângulo 16"/>
            <p:cNvSpPr/>
            <p:nvPr/>
          </p:nvSpPr>
          <p:spPr>
            <a:xfrm flipV="1">
              <a:off x="3321" y="7493"/>
              <a:ext cx="7737"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Forma livre 13"/>
            <p:cNvSpPr/>
            <p:nvPr/>
          </p:nvSpPr>
          <p:spPr>
            <a:xfrm flipH="1">
              <a:off x="5749" y="5662"/>
              <a:ext cx="3474" cy="2004"/>
            </a:xfrm>
            <a:custGeom>
              <a:avLst/>
              <a:gdLst>
                <a:gd name="connisteX0" fmla="*/ 2205990 w 2205990"/>
                <a:gd name="connsiteY0" fmla="*/ 2703 h 1272703"/>
                <a:gd name="connisteX1" fmla="*/ 1809750 w 2205990"/>
                <a:gd name="connsiteY1" fmla="*/ 34453 h 1272703"/>
                <a:gd name="connisteX2" fmla="*/ 1238250 w 2205990"/>
                <a:gd name="connsiteY2" fmla="*/ 256703 h 1272703"/>
                <a:gd name="connisteX3" fmla="*/ 666115 w 2205990"/>
                <a:gd name="connsiteY3" fmla="*/ 637703 h 1272703"/>
                <a:gd name="connisteX4" fmla="*/ 0 w 2205990"/>
                <a:gd name="connsiteY4" fmla="*/ 1272703 h 127270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205990" h="1272703">
                  <a:moveTo>
                    <a:pt x="2205990" y="2703"/>
                  </a:moveTo>
                  <a:cubicBezTo>
                    <a:pt x="2138045" y="4608"/>
                    <a:pt x="2003425" y="-16347"/>
                    <a:pt x="1809750" y="34453"/>
                  </a:cubicBezTo>
                  <a:cubicBezTo>
                    <a:pt x="1616075" y="85253"/>
                    <a:pt x="1466850" y="136053"/>
                    <a:pt x="1238250" y="256703"/>
                  </a:cubicBezTo>
                  <a:cubicBezTo>
                    <a:pt x="1009650" y="377353"/>
                    <a:pt x="913765" y="434503"/>
                    <a:pt x="666115" y="637703"/>
                  </a:cubicBezTo>
                  <a:cubicBezTo>
                    <a:pt x="418465" y="840903"/>
                    <a:pt x="121920" y="1153323"/>
                    <a:pt x="0" y="1272703"/>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Forma livre 14"/>
            <p:cNvSpPr/>
            <p:nvPr/>
          </p:nvSpPr>
          <p:spPr>
            <a:xfrm flipH="1">
              <a:off x="4915" y="6540"/>
              <a:ext cx="2675" cy="1134"/>
            </a:xfrm>
            <a:custGeom>
              <a:avLst/>
              <a:gdLst>
                <a:gd name="connisteX0" fmla="*/ 1698625 w 1698625"/>
                <a:gd name="connsiteY0" fmla="*/ 5937 h 720312"/>
                <a:gd name="connisteX1" fmla="*/ 1428750 w 1698625"/>
                <a:gd name="connsiteY1" fmla="*/ 5937 h 720312"/>
                <a:gd name="connisteX2" fmla="*/ 1079500 w 1698625"/>
                <a:gd name="connsiteY2" fmla="*/ 69437 h 720312"/>
                <a:gd name="connisteX3" fmla="*/ 650240 w 1698625"/>
                <a:gd name="connsiteY3" fmla="*/ 244062 h 720312"/>
                <a:gd name="connisteX4" fmla="*/ 189865 w 1698625"/>
                <a:gd name="connsiteY4" fmla="*/ 576802 h 720312"/>
                <a:gd name="connisteX5" fmla="*/ 0 w 1698625"/>
                <a:gd name="connsiteY5" fmla="*/ 720312 h 72031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698625" h="720312">
                  <a:moveTo>
                    <a:pt x="1698625" y="5937"/>
                  </a:moveTo>
                  <a:cubicBezTo>
                    <a:pt x="1651635" y="4667"/>
                    <a:pt x="1552575" y="-6763"/>
                    <a:pt x="1428750" y="5937"/>
                  </a:cubicBezTo>
                  <a:cubicBezTo>
                    <a:pt x="1304925" y="18637"/>
                    <a:pt x="1235075" y="21812"/>
                    <a:pt x="1079500" y="69437"/>
                  </a:cubicBezTo>
                  <a:cubicBezTo>
                    <a:pt x="923925" y="117062"/>
                    <a:pt x="828040" y="142462"/>
                    <a:pt x="650240" y="244062"/>
                  </a:cubicBezTo>
                  <a:cubicBezTo>
                    <a:pt x="472440" y="345662"/>
                    <a:pt x="320040" y="481552"/>
                    <a:pt x="189865" y="576802"/>
                  </a:cubicBezTo>
                  <a:cubicBezTo>
                    <a:pt x="59690" y="672052"/>
                    <a:pt x="28575" y="698087"/>
                    <a:pt x="0" y="720312"/>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Forma livre 15"/>
            <p:cNvSpPr/>
            <p:nvPr/>
          </p:nvSpPr>
          <p:spPr>
            <a:xfrm flipH="1">
              <a:off x="3922" y="7127"/>
              <a:ext cx="1875" cy="539"/>
            </a:xfrm>
            <a:custGeom>
              <a:avLst/>
              <a:gdLst>
                <a:gd name="connisteX0" fmla="*/ 1190625 w 1190625"/>
                <a:gd name="connsiteY0" fmla="*/ 8906 h 342281"/>
                <a:gd name="connisteX1" fmla="*/ 904875 w 1190625"/>
                <a:gd name="connsiteY1" fmla="*/ 8906 h 342281"/>
                <a:gd name="connisteX2" fmla="*/ 507365 w 1190625"/>
                <a:gd name="connsiteY2" fmla="*/ 104156 h 342281"/>
                <a:gd name="connisteX3" fmla="*/ 0 w 1190625"/>
                <a:gd name="connsiteY3" fmla="*/ 342281 h 342281"/>
              </a:gdLst>
              <a:ahLst/>
              <a:cxnLst>
                <a:cxn ang="0">
                  <a:pos x="connisteX0" y="connsiteY0"/>
                </a:cxn>
                <a:cxn ang="0">
                  <a:pos x="connisteX1" y="connsiteY1"/>
                </a:cxn>
                <a:cxn ang="0">
                  <a:pos x="connisteX2" y="connsiteY2"/>
                </a:cxn>
                <a:cxn ang="0">
                  <a:pos x="connisteX3" y="connsiteY3"/>
                </a:cxn>
              </a:cxnLst>
              <a:rect l="l" t="t" r="r" b="b"/>
              <a:pathLst>
                <a:path w="1190625" h="342281">
                  <a:moveTo>
                    <a:pt x="1190625" y="8906"/>
                  </a:moveTo>
                  <a:cubicBezTo>
                    <a:pt x="1141730" y="7001"/>
                    <a:pt x="1041400" y="-10144"/>
                    <a:pt x="904875" y="8906"/>
                  </a:cubicBezTo>
                  <a:cubicBezTo>
                    <a:pt x="768350" y="27956"/>
                    <a:pt x="688340" y="37481"/>
                    <a:pt x="507365" y="104156"/>
                  </a:cubicBezTo>
                  <a:cubicBezTo>
                    <a:pt x="326390" y="170831"/>
                    <a:pt x="93345" y="296561"/>
                    <a:pt x="0" y="342281"/>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mc:AlternateContent xmlns:mc="http://schemas.openxmlformats.org/markup-compatibility/2006">
        <mc:Choice xmlns:a14="http://schemas.microsoft.com/office/drawing/2010/main" Requires="a14">
          <p:sp>
            <p:nvSpPr>
              <p:cNvPr id="3" name="Caixa de Texto 2"/>
              <p:cNvSpPr txBox="1"/>
              <p:nvPr/>
            </p:nvSpPr>
            <p:spPr>
              <a:xfrm>
                <a:off x="3474720" y="655320"/>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474720" y="655320"/>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p:sp>
        <p:nvSpPr>
          <p:cNvPr id="4" name="Forma livre 3"/>
          <p:cNvSpPr/>
          <p:nvPr/>
        </p:nvSpPr>
        <p:spPr>
          <a:xfrm>
            <a:off x="5735955" y="1403985"/>
            <a:ext cx="987425" cy="1462405"/>
          </a:xfrm>
          <a:custGeom>
            <a:avLst/>
            <a:gdLst>
              <a:gd name="connisteX0" fmla="*/ 987425 w 987425"/>
              <a:gd name="connsiteY0" fmla="*/ 1236980 h 1236980"/>
              <a:gd name="connisteX1" fmla="*/ 488950 w 987425"/>
              <a:gd name="connsiteY1" fmla="*/ 1112520 h 1236980"/>
              <a:gd name="connisteX2" fmla="*/ 556260 w 987425"/>
              <a:gd name="connsiteY2" fmla="*/ 614045 h 1236980"/>
              <a:gd name="connisteX3" fmla="*/ 0 w 987425"/>
              <a:gd name="connsiteY3" fmla="*/ 0 h 1236980"/>
            </a:gdLst>
            <a:ahLst/>
            <a:cxnLst>
              <a:cxn ang="0">
                <a:pos x="connisteX0" y="connsiteY0"/>
              </a:cxn>
              <a:cxn ang="0">
                <a:pos x="connisteX1" y="connsiteY1"/>
              </a:cxn>
              <a:cxn ang="0">
                <a:pos x="connisteX2" y="connsiteY2"/>
              </a:cxn>
              <a:cxn ang="0">
                <a:pos x="connisteX3" y="connsiteY3"/>
              </a:cxn>
            </a:cxnLst>
            <a:rect l="l" t="t" r="r" b="b"/>
            <a:pathLst>
              <a:path w="987425" h="1236980">
                <a:moveTo>
                  <a:pt x="987425" y="1236980"/>
                </a:moveTo>
                <a:cubicBezTo>
                  <a:pt x="886460" y="1221740"/>
                  <a:pt x="575310" y="1236980"/>
                  <a:pt x="488950" y="1112520"/>
                </a:cubicBezTo>
                <a:cubicBezTo>
                  <a:pt x="402590" y="988060"/>
                  <a:pt x="654050" y="836295"/>
                  <a:pt x="556260" y="614045"/>
                </a:cubicBezTo>
                <a:cubicBezTo>
                  <a:pt x="458470" y="391795"/>
                  <a:pt x="112395" y="113030"/>
                  <a:pt x="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9" name="Caixa de Texto 18"/>
              <p:cNvSpPr txBox="1"/>
              <p:nvPr/>
            </p:nvSpPr>
            <p:spPr>
              <a:xfrm>
                <a:off x="161925" y="3047365"/>
                <a:ext cx="3653790" cy="1645285"/>
              </a:xfrm>
              <a:prstGeom prst="rect">
                <a:avLst/>
              </a:prstGeom>
              <a:noFill/>
            </p:spPr>
            <p:txBody>
              <a:bodyPr wrap="square" rtlCol="0" anchor="t">
                <a:spAutoFit/>
              </a:bodyPr>
              <a:lstStyle/>
              <a:p>
                <a:pPr marL="0" indent="0" algn="ctr" fontAlgn="auto">
                  <a:spcAft>
                    <a:spcPts val="6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equação vale apenas para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fontAlgn="auto">
                  <a:spcAft>
                    <a:spcPts val="6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oMath>
                </a14:m>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161925" y="3047365"/>
                <a:ext cx="3653790" cy="164528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650" y="52578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que acontece no transistor quando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1160780" y="1163955"/>
                <a:ext cx="4663440" cy="51689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      </m:t>
                      </m:r>
                    </m:oMath>
                  </m:oMathPara>
                </a14:m>
                <a:endParaRPr lang="pt-BR" altLang="en-US"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160780" y="1163955"/>
                <a:ext cx="4663440" cy="516890"/>
              </a:xfrm>
              <a:prstGeom prst="rect">
                <a:avLst/>
              </a:prstGeom>
              <a:blipFill rotWithShape="1">
                <a:blip r:embed="rId1"/>
                <a:stretch>
                  <a:fillRect b="-6143"/>
                </a:stretch>
              </a:blipFill>
              <a:ln w="38100">
                <a:noFill/>
              </a:ln>
            </p:spPr>
            <p:txBody>
              <a:bodyPr/>
              <a:lstStyle/>
              <a:p>
                <a:r>
                  <a:rPr lang="pt-BR" altLang="en-US">
                    <a:noFill/>
                  </a:rPr>
                  <a:t> </a:t>
                </a:r>
              </a:p>
            </p:txBody>
          </p:sp>
        </mc:Fallback>
      </mc:AlternateContent>
      <p:sp>
        <p:nvSpPr>
          <p:cNvPr id="7" name="Retângulo de cantos arredondados 2"/>
          <p:cNvSpPr/>
          <p:nvPr/>
        </p:nvSpPr>
        <p:spPr>
          <a:xfrm>
            <a:off x="679450" y="3344545"/>
            <a:ext cx="10833100" cy="302704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 name="Retângulo 7"/>
          <p:cNvSpPr/>
          <p:nvPr/>
        </p:nvSpPr>
        <p:spPr>
          <a:xfrm>
            <a:off x="3026410" y="3241675"/>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Retângulo 9"/>
          <p:cNvSpPr/>
          <p:nvPr/>
        </p:nvSpPr>
        <p:spPr>
          <a:xfrm>
            <a:off x="2999105" y="3028315"/>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Retângulo de cantos arredondados 8"/>
          <p:cNvSpPr/>
          <p:nvPr/>
        </p:nvSpPr>
        <p:spPr>
          <a:xfrm>
            <a:off x="2207895" y="334200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CaixaDeTexto 9"/>
          <p:cNvSpPr txBox="1"/>
          <p:nvPr/>
        </p:nvSpPr>
        <p:spPr>
          <a:xfrm>
            <a:off x="2269490" y="333121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3" name="Grupo 12"/>
          <p:cNvGrpSpPr/>
          <p:nvPr/>
        </p:nvGrpSpPr>
        <p:grpSpPr>
          <a:xfrm>
            <a:off x="4986020" y="3355975"/>
            <a:ext cx="241300" cy="368300"/>
            <a:chOff x="8319460" y="3999814"/>
            <a:chExt cx="241540" cy="393636"/>
          </a:xfrm>
        </p:grpSpPr>
        <p:sp>
          <p:nvSpPr>
            <p:cNvPr id="14" name="Elipse 1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6" name="Grupo 15"/>
          <p:cNvGrpSpPr/>
          <p:nvPr/>
        </p:nvGrpSpPr>
        <p:grpSpPr>
          <a:xfrm>
            <a:off x="5233670" y="3321050"/>
            <a:ext cx="241300" cy="368300"/>
            <a:chOff x="8319460" y="3999814"/>
            <a:chExt cx="241540" cy="393636"/>
          </a:xfrm>
        </p:grpSpPr>
        <p:sp>
          <p:nvSpPr>
            <p:cNvPr id="17" name="Elipse 1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9" name="Grupo 18"/>
          <p:cNvGrpSpPr/>
          <p:nvPr/>
        </p:nvGrpSpPr>
        <p:grpSpPr>
          <a:xfrm>
            <a:off x="6225540" y="3268345"/>
            <a:ext cx="241300" cy="368300"/>
            <a:chOff x="8319460" y="3999814"/>
            <a:chExt cx="241540" cy="393636"/>
          </a:xfrm>
        </p:grpSpPr>
        <p:sp>
          <p:nvSpPr>
            <p:cNvPr id="20" name="Elipse 1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2" name="Grupo 21"/>
          <p:cNvGrpSpPr/>
          <p:nvPr/>
        </p:nvGrpSpPr>
        <p:grpSpPr>
          <a:xfrm>
            <a:off x="6533515" y="3282950"/>
            <a:ext cx="241300" cy="368300"/>
            <a:chOff x="8319460" y="3999814"/>
            <a:chExt cx="241540" cy="393636"/>
          </a:xfrm>
        </p:grpSpPr>
        <p:sp>
          <p:nvSpPr>
            <p:cNvPr id="23" name="Elipse 2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5" name="Grupo 24"/>
          <p:cNvGrpSpPr/>
          <p:nvPr/>
        </p:nvGrpSpPr>
        <p:grpSpPr>
          <a:xfrm>
            <a:off x="6774815" y="3265805"/>
            <a:ext cx="241300" cy="368300"/>
            <a:chOff x="8319460" y="3999814"/>
            <a:chExt cx="241540" cy="393636"/>
          </a:xfrm>
        </p:grpSpPr>
        <p:sp>
          <p:nvSpPr>
            <p:cNvPr id="26" name="Elipse 2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8" name="Grupo 27"/>
          <p:cNvGrpSpPr/>
          <p:nvPr/>
        </p:nvGrpSpPr>
        <p:grpSpPr>
          <a:xfrm>
            <a:off x="7079615" y="3246755"/>
            <a:ext cx="241300" cy="368300"/>
            <a:chOff x="8319460" y="3999814"/>
            <a:chExt cx="241540" cy="393636"/>
          </a:xfrm>
        </p:grpSpPr>
        <p:sp>
          <p:nvSpPr>
            <p:cNvPr id="29" name="Elipse 2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1" name="Grupo 30"/>
          <p:cNvGrpSpPr/>
          <p:nvPr/>
        </p:nvGrpSpPr>
        <p:grpSpPr>
          <a:xfrm>
            <a:off x="5981065" y="3255010"/>
            <a:ext cx="241300" cy="368300"/>
            <a:chOff x="8319460" y="3999814"/>
            <a:chExt cx="241540" cy="393636"/>
          </a:xfrm>
        </p:grpSpPr>
        <p:sp>
          <p:nvSpPr>
            <p:cNvPr id="32" name="Elipse 3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4" name="Grupo 33"/>
          <p:cNvGrpSpPr/>
          <p:nvPr/>
        </p:nvGrpSpPr>
        <p:grpSpPr>
          <a:xfrm>
            <a:off x="5678805" y="3347720"/>
            <a:ext cx="241300" cy="368300"/>
            <a:chOff x="8319460" y="3999814"/>
            <a:chExt cx="241540" cy="393636"/>
          </a:xfrm>
        </p:grpSpPr>
        <p:sp>
          <p:nvSpPr>
            <p:cNvPr id="35" name="Elipse 3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7" name="Grupo 36"/>
          <p:cNvGrpSpPr/>
          <p:nvPr/>
        </p:nvGrpSpPr>
        <p:grpSpPr>
          <a:xfrm>
            <a:off x="5434965" y="3355975"/>
            <a:ext cx="241300" cy="368300"/>
            <a:chOff x="8319460" y="3999814"/>
            <a:chExt cx="241540" cy="393636"/>
          </a:xfrm>
        </p:grpSpPr>
        <p:sp>
          <p:nvSpPr>
            <p:cNvPr id="38" name="Elipse 3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40" name="Retângulo de cantos arredondados 37"/>
          <p:cNvSpPr/>
          <p:nvPr/>
        </p:nvSpPr>
        <p:spPr>
          <a:xfrm>
            <a:off x="9307195" y="335978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CaixaDeTexto 38"/>
          <p:cNvSpPr txBox="1"/>
          <p:nvPr/>
        </p:nvSpPr>
        <p:spPr>
          <a:xfrm>
            <a:off x="9387840" y="331089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2" name="Grupo 41"/>
          <p:cNvGrpSpPr/>
          <p:nvPr/>
        </p:nvGrpSpPr>
        <p:grpSpPr>
          <a:xfrm>
            <a:off x="3189605" y="3288665"/>
            <a:ext cx="241300" cy="368300"/>
            <a:chOff x="8319460" y="3999814"/>
            <a:chExt cx="241540" cy="393636"/>
          </a:xfrm>
        </p:grpSpPr>
        <p:sp>
          <p:nvSpPr>
            <p:cNvPr id="43" name="Elipse 4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4"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5" name="Grupo 44"/>
          <p:cNvGrpSpPr/>
          <p:nvPr/>
        </p:nvGrpSpPr>
        <p:grpSpPr>
          <a:xfrm>
            <a:off x="7696835" y="3301365"/>
            <a:ext cx="241300" cy="368300"/>
            <a:chOff x="8319460" y="3999814"/>
            <a:chExt cx="241540" cy="393636"/>
          </a:xfrm>
        </p:grpSpPr>
        <p:sp>
          <p:nvSpPr>
            <p:cNvPr id="46" name="Elipse 4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8" name="Grupo 47"/>
          <p:cNvGrpSpPr/>
          <p:nvPr/>
        </p:nvGrpSpPr>
        <p:grpSpPr>
          <a:xfrm>
            <a:off x="7383780" y="3256915"/>
            <a:ext cx="241300" cy="368300"/>
            <a:chOff x="8319460" y="3999814"/>
            <a:chExt cx="241540" cy="393636"/>
          </a:xfrm>
        </p:grpSpPr>
        <p:sp>
          <p:nvSpPr>
            <p:cNvPr id="49" name="Elipse 4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4382135" y="3286125"/>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4005580" y="3269615"/>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3735070" y="3361690"/>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3475355" y="3269615"/>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4706620" y="331787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8565515" y="3216910"/>
            <a:ext cx="241300" cy="368300"/>
            <a:chOff x="8319460" y="3999814"/>
            <a:chExt cx="241540" cy="393636"/>
          </a:xfrm>
        </p:grpSpPr>
        <p:sp>
          <p:nvSpPr>
            <p:cNvPr id="70" name="Elipse 6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8305800" y="3235960"/>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7973695" y="3262630"/>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8"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9" name="Conector de Seta Reta 78"/>
          <p:cNvCxnSpPr/>
          <p:nvPr/>
        </p:nvCxnSpPr>
        <p:spPr>
          <a:xfrm>
            <a:off x="3177540" y="3763645"/>
            <a:ext cx="0" cy="2593340"/>
          </a:xfrm>
          <a:prstGeom prst="straightConnector1">
            <a:avLst/>
          </a:prstGeom>
          <a:ln>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a:off x="2841625" y="6182995"/>
            <a:ext cx="7418070" cy="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9817735" y="28848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61760" y="25927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62225" y="289052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482715" y="2491105"/>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03765" y="263652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81835" y="2536825"/>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9335" y="3352800"/>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141730" y="3301365"/>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503045" y="290576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834390" y="2658110"/>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99" name="Retângulo 98"/>
          <p:cNvSpPr/>
          <p:nvPr/>
        </p:nvSpPr>
        <p:spPr>
          <a:xfrm>
            <a:off x="5572760" y="3347085"/>
            <a:ext cx="153035" cy="2835910"/>
          </a:xfrm>
          <a:prstGeom prst="rect">
            <a:avLst/>
          </a:prstGeom>
          <a:blipFill>
            <a:blip r:embed="rId2"/>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5" name="Seta para baixo 104"/>
          <p:cNvSpPr/>
          <p:nvPr/>
        </p:nvSpPr>
        <p:spPr>
          <a:xfrm rot="5400000">
            <a:off x="7770495" y="326453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366895" y="330390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722235" y="3713480"/>
            <a:ext cx="664845" cy="583565"/>
          </a:xfrm>
          <a:prstGeom prst="rect">
            <a:avLst/>
          </a:prstGeom>
          <a:noFill/>
        </p:spPr>
        <p:txBody>
          <a:bodyPr wrap="square" rtlCol="0">
            <a:spAutoFit/>
          </a:bodyPr>
          <a:lstStyle/>
          <a:p>
            <a:r>
              <a:rPr lang="pt-BR" sz="3200" dirty="0" smtClean="0"/>
              <a:t>I</a:t>
            </a:r>
            <a:r>
              <a:rPr lang="pt-BR" sz="3200" baseline="-25000" dirty="0" smtClean="0"/>
              <a:t>DS</a:t>
            </a:r>
            <a:endParaRPr lang="pt-BR" sz="3200" dirty="0"/>
          </a:p>
        </p:txBody>
      </p:sp>
      <p:sp>
        <p:nvSpPr>
          <p:cNvPr id="109" name="Seta para baixo 108"/>
          <p:cNvSpPr/>
          <p:nvPr/>
        </p:nvSpPr>
        <p:spPr>
          <a:xfrm>
            <a:off x="9701530" y="2216785"/>
            <a:ext cx="204470" cy="55626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12" name="Conector de Seta Reta 111"/>
          <p:cNvCxnSpPr/>
          <p:nvPr/>
        </p:nvCxnSpPr>
        <p:spPr>
          <a:xfrm>
            <a:off x="3249295" y="4651375"/>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981065" y="4161790"/>
            <a:ext cx="1829435" cy="521970"/>
          </a:xfrm>
          <a:prstGeom prst="rect">
            <a:avLst/>
          </a:prstGeom>
          <a:noFill/>
        </p:spPr>
        <p:txBody>
          <a:bodyPr wrap="square" rtlCol="0">
            <a:spAutoFit/>
          </a:bodyPr>
          <a:lstStyle/>
          <a:p>
            <a:r>
              <a:rPr lang="pt-BR" sz="2800" dirty="0" smtClean="0">
                <a:latin typeface="Comic Sans MS" panose="030F0702030302020204" pitchFamily="66" charset="0"/>
              </a:rPr>
              <a:t>L = </a:t>
            </a:r>
            <a:r>
              <a:rPr lang="pt-BR" sz="2800" dirty="0" err="1" smtClean="0">
                <a:latin typeface="Comic Sans MS" panose="030F0702030302020204" pitchFamily="66" charset="0"/>
              </a:rPr>
              <a:t>lenght</a:t>
            </a:r>
            <a:endParaRPr lang="pt-BR" sz="2800" dirty="0">
              <a:latin typeface="Comic Sans MS" panose="030F0702030302020204" pitchFamily="66" charset="0"/>
            </a:endParaRPr>
          </a:p>
        </p:txBody>
      </p:sp>
      <p:sp>
        <p:nvSpPr>
          <p:cNvPr id="117" name="Seta para a direita 116"/>
          <p:cNvSpPr/>
          <p:nvPr/>
        </p:nvSpPr>
        <p:spPr>
          <a:xfrm>
            <a:off x="6937375" y="5379085"/>
            <a:ext cx="1483995" cy="11620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CaixaDeTexto 117"/>
          <p:cNvSpPr txBox="1"/>
          <p:nvPr/>
        </p:nvSpPr>
        <p:spPr>
          <a:xfrm>
            <a:off x="7447280" y="5422265"/>
            <a:ext cx="622300" cy="460375"/>
          </a:xfrm>
          <a:prstGeom prst="rect">
            <a:avLst/>
          </a:prstGeom>
          <a:noFill/>
        </p:spPr>
        <p:txBody>
          <a:bodyPr wrap="square" rtlCol="0">
            <a:spAutoFit/>
          </a:bodyPr>
          <a:lstStyle/>
          <a:p>
            <a:r>
              <a:rPr lang="pt-BR" sz="2400" dirty="0" smtClean="0"/>
              <a:t>E</a:t>
            </a:r>
            <a:r>
              <a:rPr lang="pt-BR" sz="2400" baseline="-25000" dirty="0"/>
              <a:t>Y</a:t>
            </a:r>
            <a:endParaRPr lang="pt-BR" sz="2400" dirty="0"/>
          </a:p>
        </p:txBody>
      </p:sp>
      <p:cxnSp>
        <p:nvCxnSpPr>
          <p:cNvPr id="81" name="Conector de Seta Reta 80"/>
          <p:cNvCxnSpPr/>
          <p:nvPr/>
        </p:nvCxnSpPr>
        <p:spPr>
          <a:xfrm>
            <a:off x="4540885" y="35496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386445" y="35058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57210" y="34239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824220" y="36341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74280" y="34296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320915" y="35325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74260" y="34372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22275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41731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73755" y="35356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737600" y="34639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707765" y="34061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82" name="Seta para a direita 81"/>
          <p:cNvSpPr/>
          <p:nvPr/>
        </p:nvSpPr>
        <p:spPr>
          <a:xfrm rot="16200000" flipV="1">
            <a:off x="2123025" y="4868960"/>
            <a:ext cx="1483995" cy="36000"/>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117"/>
          <p:cNvSpPr txBox="1"/>
          <p:nvPr/>
        </p:nvSpPr>
        <p:spPr>
          <a:xfrm>
            <a:off x="2447290" y="4535170"/>
            <a:ext cx="452120" cy="460375"/>
          </a:xfrm>
          <a:prstGeom prst="rect">
            <a:avLst/>
          </a:prstGeom>
          <a:noFill/>
        </p:spPr>
        <p:txBody>
          <a:bodyPr wrap="square" rtlCol="0">
            <a:spAutoFit/>
          </a:bodyPr>
          <a:lstStyle/>
          <a:p>
            <a:r>
              <a:rPr lang="pt-BR" sz="2400" dirty="0" smtClean="0"/>
              <a:t>E</a:t>
            </a:r>
            <a:r>
              <a:rPr lang="pt-BR" sz="2400" baseline="-25000" dirty="0" smtClean="0"/>
              <a:t>Z</a:t>
            </a:r>
            <a:endParaRPr lang="pt-BR" sz="2400" baseline="-25000" dirty="0" smtClean="0"/>
          </a:p>
        </p:txBody>
      </p:sp>
      <p:sp>
        <p:nvSpPr>
          <p:cNvPr id="95" name="CaixaDeTexto 107"/>
          <p:cNvSpPr txBox="1"/>
          <p:nvPr/>
        </p:nvSpPr>
        <p:spPr>
          <a:xfrm>
            <a:off x="9229090" y="2134235"/>
            <a:ext cx="584835" cy="583565"/>
          </a:xfrm>
          <a:prstGeom prst="rect">
            <a:avLst/>
          </a:prstGeom>
          <a:noFill/>
        </p:spPr>
        <p:txBody>
          <a:bodyPr wrap="square" rtlCol="0">
            <a:spAutoFit/>
          </a:bodyPr>
          <a:lstStyle/>
          <a:p>
            <a:r>
              <a:rPr lang="pt-BR" sz="3200" dirty="0" smtClean="0"/>
              <a:t>I</a:t>
            </a:r>
            <a:r>
              <a:rPr lang="pt-BR" sz="3200" baseline="-25000" dirty="0" smtClean="0"/>
              <a:t>DS</a:t>
            </a:r>
            <a:endParaRPr lang="pt-BR" sz="3200" dirty="0"/>
          </a:p>
        </p:txBody>
      </p:sp>
      <p:cxnSp>
        <p:nvCxnSpPr>
          <p:cNvPr id="233" name="Conector Reto 232"/>
          <p:cNvCxnSpPr/>
          <p:nvPr/>
        </p:nvCxnSpPr>
        <p:spPr>
          <a:xfrm>
            <a:off x="9320530" y="3395980"/>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4" name="Forma livre 83"/>
          <p:cNvSpPr/>
          <p:nvPr/>
        </p:nvSpPr>
        <p:spPr>
          <a:xfrm>
            <a:off x="3116580" y="3347720"/>
            <a:ext cx="6148705" cy="316865"/>
          </a:xfrm>
          <a:custGeom>
            <a:avLst/>
            <a:gdLst>
              <a:gd name="connisteX0" fmla="*/ 28575 w 6148705"/>
              <a:gd name="connsiteY0" fmla="*/ 0 h 316865"/>
              <a:gd name="connisteX1" fmla="*/ 0 w 6148705"/>
              <a:gd name="connsiteY1" fmla="*/ 316865 h 316865"/>
              <a:gd name="connisteX2" fmla="*/ 6148705 w 6148705"/>
              <a:gd name="connsiteY2" fmla="*/ 10160 h 316865"/>
              <a:gd name="connisteX3" fmla="*/ 28575 w 6148705"/>
              <a:gd name="connsiteY3" fmla="*/ 0 h 316865"/>
            </a:gdLst>
            <a:ahLst/>
            <a:cxnLst>
              <a:cxn ang="0">
                <a:pos x="connisteX0" y="connsiteY0"/>
              </a:cxn>
              <a:cxn ang="0">
                <a:pos x="connisteX1" y="connsiteY1"/>
              </a:cxn>
              <a:cxn ang="0">
                <a:pos x="connisteX2" y="connsiteY2"/>
              </a:cxn>
              <a:cxn ang="0">
                <a:pos x="connisteX3" y="connsiteY3"/>
              </a:cxn>
            </a:cxnLst>
            <a:rect l="l" t="t" r="r" b="b"/>
            <a:pathLst>
              <a:path w="6148705" h="316865">
                <a:moveTo>
                  <a:pt x="28575" y="0"/>
                </a:moveTo>
                <a:lnTo>
                  <a:pt x="0" y="316865"/>
                </a:lnTo>
                <a:lnTo>
                  <a:pt x="6148705" y="10160"/>
                </a:lnTo>
                <a:lnTo>
                  <a:pt x="28575" y="0"/>
                </a:lnTo>
                <a:close/>
              </a:path>
            </a:pathLst>
          </a:custGeom>
          <a:solidFill>
            <a:srgbClr val="FF0000">
              <a:alpha val="59000"/>
            </a:srgbClr>
          </a:solidFill>
          <a:ln>
            <a:solidFill>
              <a:schemeClr val="accent1">
                <a:shade val="50000"/>
                <a:alpha val="7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6" name="CaixaDeTexto 112"/>
          <p:cNvSpPr txBox="1"/>
          <p:nvPr/>
        </p:nvSpPr>
        <p:spPr>
          <a:xfrm>
            <a:off x="7593965" y="945347"/>
            <a:ext cx="3426460" cy="954107"/>
          </a:xfrm>
          <a:prstGeom prst="rect">
            <a:avLst/>
          </a:prstGeom>
          <a:noFill/>
          <a:ln w="25400">
            <a:solidFill>
              <a:srgbClr val="FFFF00"/>
            </a:solidFill>
          </a:ln>
        </p:spPr>
        <p:txBody>
          <a:bodyPr wrap="square" rtlCol="0">
            <a:spAutoFit/>
          </a:bodyPr>
          <a:lstStyle/>
          <a:p>
            <a:pPr algn="ctr"/>
            <a:r>
              <a:rPr lang="pt-BR" sz="2800" i="1" dirty="0" smtClean="0">
                <a:latin typeface="Comic Sans MS" panose="030F0702030302020204" pitchFamily="66" charset="0"/>
              </a:rPr>
              <a:t>pinch-off</a:t>
            </a:r>
            <a:r>
              <a:rPr lang="pt-BR" sz="2800" dirty="0" smtClean="0">
                <a:latin typeface="Comic Sans MS" panose="030F0702030302020204" pitchFamily="66" charset="0"/>
              </a:rPr>
              <a:t>: o canal desaparece</a:t>
            </a:r>
            <a:endParaRPr lang="pt-BR" sz="2800" dirty="0">
              <a:latin typeface="Comic Sans MS" panose="030F0702030302020204" pitchFamily="66" charset="0"/>
            </a:endParaRPr>
          </a:p>
        </p:txBody>
      </p:sp>
      <p:sp>
        <p:nvSpPr>
          <p:cNvPr id="97" name="Forma livre 96"/>
          <p:cNvSpPr/>
          <p:nvPr/>
        </p:nvSpPr>
        <p:spPr>
          <a:xfrm>
            <a:off x="8570595" y="1836420"/>
            <a:ext cx="694690" cy="1555115"/>
          </a:xfrm>
          <a:custGeom>
            <a:avLst/>
            <a:gdLst>
              <a:gd name="connisteX0" fmla="*/ 535787 w 535787"/>
              <a:gd name="connsiteY0" fmla="*/ 1460500 h 1460500"/>
              <a:gd name="connisteX1" fmla="*/ 6197 w 535787"/>
              <a:gd name="connsiteY1" fmla="*/ 942340 h 1460500"/>
              <a:gd name="connisteX2" fmla="*/ 291947 w 535787"/>
              <a:gd name="connsiteY2" fmla="*/ 529590 h 1460500"/>
              <a:gd name="connisteX3" fmla="*/ 408787 w 535787"/>
              <a:gd name="connsiteY3" fmla="*/ 0 h 1460500"/>
            </a:gdLst>
            <a:ahLst/>
            <a:cxnLst>
              <a:cxn ang="0">
                <a:pos x="connisteX0" y="connsiteY0"/>
              </a:cxn>
              <a:cxn ang="0">
                <a:pos x="connisteX1" y="connsiteY1"/>
              </a:cxn>
              <a:cxn ang="0">
                <a:pos x="connisteX2" y="connsiteY2"/>
              </a:cxn>
              <a:cxn ang="0">
                <a:pos x="connisteX3" y="connsiteY3"/>
              </a:cxn>
            </a:cxnLst>
            <a:rect l="l" t="t" r="r" b="b"/>
            <a:pathLst>
              <a:path w="535787" h="1460500">
                <a:moveTo>
                  <a:pt x="535787" y="1460500"/>
                </a:moveTo>
                <a:cubicBezTo>
                  <a:pt x="424027" y="1365250"/>
                  <a:pt x="55092" y="1128395"/>
                  <a:pt x="6197" y="942340"/>
                </a:cubicBezTo>
                <a:cubicBezTo>
                  <a:pt x="-42698" y="756285"/>
                  <a:pt x="211302" y="718185"/>
                  <a:pt x="291947" y="529590"/>
                </a:cubicBezTo>
                <a:cubicBezTo>
                  <a:pt x="372592" y="340995"/>
                  <a:pt x="391007" y="97790"/>
                  <a:pt x="408787"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CaixaDeTexto 101"/>
          <p:cNvSpPr txBox="1"/>
          <p:nvPr/>
        </p:nvSpPr>
        <p:spPr>
          <a:xfrm>
            <a:off x="5215255" y="5533390"/>
            <a:ext cx="842645" cy="430530"/>
          </a:xfrm>
          <a:prstGeom prst="rect">
            <a:avLst/>
          </a:prstGeom>
          <a:solidFill>
            <a:schemeClr val="accent4">
              <a:lumMod val="40000"/>
              <a:lumOff val="60000"/>
            </a:schemeClr>
          </a:solidFill>
        </p:spPr>
        <p:txBody>
          <a:bodyPr wrap="square" tIns="0" bIns="0" rtlCol="0">
            <a:spAutoFit/>
          </a:bodyPr>
          <a:p>
            <a:pPr algn="ctr"/>
            <a:r>
              <a:rPr lang="pt-BR" sz="2800" dirty="0" smtClean="0"/>
              <a:t>V</a:t>
            </a:r>
            <a:r>
              <a:rPr lang="pt-BR" sz="2800" baseline="-25000" dirty="0" smtClean="0"/>
              <a:t>C</a:t>
            </a:r>
            <a:r>
              <a:rPr lang="pt-BR" sz="2800" dirty="0" smtClean="0"/>
              <a:t>(y)</a:t>
            </a:r>
            <a:endParaRPr lang="pt-BR" sz="2800" dirty="0"/>
          </a:p>
        </p:txBody>
      </p:sp>
      <p:sp>
        <p:nvSpPr>
          <p:cNvPr id="4" name="Seta para a direita 3"/>
          <p:cNvSpPr/>
          <p:nvPr/>
        </p:nvSpPr>
        <p:spPr>
          <a:xfrm>
            <a:off x="6979285" y="4878705"/>
            <a:ext cx="1483995" cy="116205"/>
          </a:xfrm>
          <a:prstGeom prst="rightArrow">
            <a:avLst/>
          </a:prstGeom>
          <a:gradFill>
            <a:gsLst>
              <a:gs pos="0">
                <a:srgbClr val="E30000"/>
              </a:gs>
              <a:gs pos="100000">
                <a:srgbClr val="760303"/>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 name="CaixaDeTexto 117"/>
          <p:cNvSpPr txBox="1"/>
          <p:nvPr/>
        </p:nvSpPr>
        <p:spPr>
          <a:xfrm>
            <a:off x="7337425" y="4878705"/>
            <a:ext cx="622300" cy="460375"/>
          </a:xfrm>
          <a:prstGeom prst="rect">
            <a:avLst/>
          </a:prstGeom>
          <a:noFill/>
        </p:spPr>
        <p:txBody>
          <a:bodyPr wrap="square" rtlCol="0">
            <a:spAutoFit/>
          </a:bodyPr>
          <a:p>
            <a:r>
              <a:rPr lang="pt-BR" sz="2400" dirty="0"/>
              <a:t>I</a:t>
            </a:r>
            <a:r>
              <a:rPr lang="pt-BR" sz="2400" baseline="-25000" dirty="0"/>
              <a:t>D</a:t>
            </a:r>
            <a:endParaRPr lang="pt-BR" sz="2400" dirty="0"/>
          </a:p>
        </p:txBody>
      </p:sp>
    </p:spTree>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4122" t="5909" r="5780"/>
          <a:stretch>
            <a:fillRect/>
          </a:stretch>
        </p:blipFill>
        <p:spPr>
          <a:xfrm>
            <a:off x="925195" y="1321435"/>
            <a:ext cx="6567170" cy="5400040"/>
          </a:xfrm>
          <a:prstGeom prst="rect">
            <a:avLst/>
          </a:prstGeom>
        </p:spPr>
      </p:pic>
      <p:sp>
        <p:nvSpPr>
          <p:cNvPr id="77" name="Caixa de Texto 76"/>
          <p:cNvSpPr txBox="1"/>
          <p:nvPr/>
        </p:nvSpPr>
        <p:spPr>
          <a:xfrm>
            <a:off x="501015" y="510540"/>
            <a:ext cx="11189335" cy="95313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Campo eletrico 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ao longo do canal na saturação              (-25 nm (source) a 0 (dreno))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7759700" y="3204210"/>
            <a:ext cx="3677285" cy="1383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Campo elétrico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E</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na região do dreno cresce e bastante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6038" t="4474" r="19265"/>
          <a:stretch>
            <a:fillRect/>
          </a:stretch>
        </p:blipFill>
        <p:spPr>
          <a:xfrm>
            <a:off x="2005965" y="1130935"/>
            <a:ext cx="7990840" cy="5317490"/>
          </a:xfrm>
          <a:prstGeom prst="rect">
            <a:avLst/>
          </a:prstGeom>
        </p:spPr>
      </p:pic>
      <p:sp>
        <p:nvSpPr>
          <p:cNvPr id="10" name="Caixa de Texto 9"/>
          <p:cNvSpPr txBox="1"/>
          <p:nvPr/>
        </p:nvSpPr>
        <p:spPr>
          <a:xfrm>
            <a:off x="2514600" y="485775"/>
            <a:ext cx="7524115" cy="645160"/>
          </a:xfrm>
          <a:prstGeom prst="rect">
            <a:avLst/>
          </a:prstGeom>
          <a:noFill/>
        </p:spPr>
        <p:txBody>
          <a:bodyPr wrap="non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Curva Corrente x Tensão - </a:t>
            </a:r>
            <a:r>
              <a:rPr lang="pt-BR" sz="3600" b="1" dirty="0" smtClean="0">
                <a:solidFill>
                  <a:schemeClr val="tx1"/>
                </a:solidFill>
                <a:latin typeface="Comic Sans MS" panose="030F0702030302020204" pitchFamily="66" charset="0"/>
                <a:cs typeface="Comic Sans MS" panose="030F0702030302020204" pitchFamily="66" charset="0"/>
                <a:sym typeface="+mn-ea"/>
              </a:rPr>
              <a:t>Real</a:t>
            </a:r>
            <a:r>
              <a:rPr lang="pt-BR" sz="36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015" y="344805"/>
            <a:ext cx="11189335" cy="23996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Próximo ao dreno, a concentração de portadores reduz muito, mas não zera. Como o campo é intenso aí, os eletrons que vem do canal, passam pela região de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pinch-off</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“sem perceber” que não existe canal. A consequencia é que a corrente inicialmente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cresce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obdecendo a equação deduzida (região linear-triodo)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2931160" y="284289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931160" y="2842895"/>
                <a:ext cx="5966460" cy="888365"/>
              </a:xfrm>
              <a:prstGeom prst="rect">
                <a:avLst/>
              </a:prstGeom>
              <a:blipFill rotWithShape="1">
                <a:blip r:embed="rId1"/>
                <a:stretch>
                  <a:fillRect b="-3145"/>
                </a:stretch>
              </a:blipFill>
              <a:ln w="38100">
                <a:noFill/>
              </a:ln>
            </p:spPr>
            <p:txBody>
              <a:bodyPr/>
              <a:lstStyle/>
              <a:p>
                <a:r>
                  <a:rPr lang="pt-BR" altLang="en-US">
                    <a:noFill/>
                  </a:rPr>
                  <a:t> </a:t>
                </a:r>
              </a:p>
            </p:txBody>
          </p:sp>
        </mc:Fallback>
      </mc:AlternateContent>
      <p:sp>
        <p:nvSpPr>
          <p:cNvPr id="4" name="Caixa de Texto 3"/>
          <p:cNvSpPr txBox="1"/>
          <p:nvPr/>
        </p:nvSpPr>
        <p:spPr>
          <a:xfrm>
            <a:off x="501015" y="3829685"/>
            <a:ext cx="11189335" cy="95313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quando a tensão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ocorre 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pinch-off</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estreitamento do canal. Neste momento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será</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3394075" y="4820285"/>
                <a:ext cx="4377690"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394075" y="4820285"/>
                <a:ext cx="4377690" cy="888365"/>
              </a:xfrm>
              <a:prstGeom prst="rect">
                <a:avLst/>
              </a:prstGeom>
              <a:blipFill rotWithShape="1">
                <a:blip r:embed="rId2"/>
                <a:stretch>
                  <a:fillRect t="-4861"/>
                </a:stretch>
              </a:blipFill>
              <a:ln w="38100">
                <a:noFill/>
              </a:ln>
            </p:spPr>
            <p:txBody>
              <a:bodyPr/>
              <a:lstStyle/>
              <a:p>
                <a:r>
                  <a:rPr lang="pt-BR" altLang="en-US">
                    <a:noFill/>
                  </a:rPr>
                  <a:t> </a:t>
                </a:r>
              </a:p>
            </p:txBody>
          </p:sp>
        </mc:Fallback>
      </mc:AlternateContent>
      <p:sp>
        <p:nvSpPr>
          <p:cNvPr id="5" name="Caixa de Texto 4"/>
          <p:cNvSpPr txBox="1"/>
          <p:nvPr/>
        </p:nvSpPr>
        <p:spPr>
          <a:xfrm>
            <a:off x="501015" y="5708650"/>
            <a:ext cx="11189335" cy="95313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valores de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i="1" dirty="0" smtClean="0">
                <a:solidFill>
                  <a:srgbClr val="C00000"/>
                </a:solidFill>
                <a:latin typeface="Arial" panose="020B0604020202020204" pitchFamily="34" charset="0"/>
                <a:ea typeface="SimSun" panose="02010600030101010101" pitchFamily="2" charset="-122"/>
                <a:cs typeface="Arial" panose="020B0604020202020204" pitchFamily="34" charset="0"/>
                <a:sym typeface="+mn-ea"/>
              </a:rPr>
              <a:t>≥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toda aumento de tensão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fica na região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pinch off</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fica constante (saturação)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pic>
        <p:nvPicPr>
          <p:cNvPr id="100" name="Imagem 99"/>
          <p:cNvPicPr/>
          <p:nvPr/>
        </p:nvPicPr>
        <p:blipFill>
          <a:blip r:embed="rId1"/>
          <a:stretch>
            <a:fillRect/>
          </a:stretch>
        </p:blipFill>
        <p:spPr>
          <a:xfrm>
            <a:off x="2394585" y="1973580"/>
            <a:ext cx="7550150" cy="4716145"/>
          </a:xfrm>
          <a:prstGeom prst="rect">
            <a:avLst/>
          </a:prstGeom>
          <a:noFill/>
          <a:ln w="9525">
            <a:noFill/>
          </a:ln>
        </p:spPr>
      </p:pic>
      <mc:AlternateContent xmlns:mc="http://schemas.openxmlformats.org/markup-compatibility/2006">
        <mc:Choice xmlns:a14="http://schemas.microsoft.com/office/drawing/2010/main" Requires="a14">
          <p:sp>
            <p:nvSpPr>
              <p:cNvPr id="4" name="Caixa de Texto 3"/>
              <p:cNvSpPr txBox="1"/>
              <p:nvPr/>
            </p:nvSpPr>
            <p:spPr>
              <a:xfrm>
                <a:off x="292100" y="116903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92100" y="1169035"/>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p:sp>
        <p:nvSpPr>
          <p:cNvPr id="19" name="Forma livre 18"/>
          <p:cNvSpPr/>
          <p:nvPr/>
        </p:nvSpPr>
        <p:spPr>
          <a:xfrm>
            <a:off x="3366770" y="1973580"/>
            <a:ext cx="1153160" cy="2111375"/>
          </a:xfrm>
          <a:custGeom>
            <a:avLst/>
            <a:gdLst>
              <a:gd name="connisteX0" fmla="*/ 987425 w 987425"/>
              <a:gd name="connsiteY0" fmla="*/ 1236980 h 1236980"/>
              <a:gd name="connisteX1" fmla="*/ 488950 w 987425"/>
              <a:gd name="connsiteY1" fmla="*/ 1112520 h 1236980"/>
              <a:gd name="connisteX2" fmla="*/ 556260 w 987425"/>
              <a:gd name="connsiteY2" fmla="*/ 614045 h 1236980"/>
              <a:gd name="connisteX3" fmla="*/ 0 w 987425"/>
              <a:gd name="connsiteY3" fmla="*/ 0 h 1236980"/>
            </a:gdLst>
            <a:ahLst/>
            <a:cxnLst>
              <a:cxn ang="0">
                <a:pos x="connisteX0" y="connsiteY0"/>
              </a:cxn>
              <a:cxn ang="0">
                <a:pos x="connisteX1" y="connsiteY1"/>
              </a:cxn>
              <a:cxn ang="0">
                <a:pos x="connisteX2" y="connsiteY2"/>
              </a:cxn>
              <a:cxn ang="0">
                <a:pos x="connisteX3" y="connsiteY3"/>
              </a:cxn>
            </a:cxnLst>
            <a:rect l="l" t="t" r="r" b="b"/>
            <a:pathLst>
              <a:path w="987425" h="1236980">
                <a:moveTo>
                  <a:pt x="987425" y="1236980"/>
                </a:moveTo>
                <a:cubicBezTo>
                  <a:pt x="886460" y="1221740"/>
                  <a:pt x="575310" y="1236980"/>
                  <a:pt x="488950" y="1112520"/>
                </a:cubicBezTo>
                <a:cubicBezTo>
                  <a:pt x="402590" y="988060"/>
                  <a:pt x="654050" y="836295"/>
                  <a:pt x="556260" y="614045"/>
                </a:cubicBezTo>
                <a:cubicBezTo>
                  <a:pt x="458470" y="391795"/>
                  <a:pt x="112395" y="113030"/>
                  <a:pt x="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21" name="Caixa de Texto 20"/>
              <p:cNvSpPr txBox="1"/>
              <p:nvPr/>
            </p:nvSpPr>
            <p:spPr>
              <a:xfrm>
                <a:off x="7562215" y="1169035"/>
                <a:ext cx="4377690"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7562215" y="1169035"/>
                <a:ext cx="4377690" cy="888365"/>
              </a:xfrm>
              <a:prstGeom prst="rect">
                <a:avLst/>
              </a:prstGeom>
              <a:blipFill rotWithShape="1">
                <a:blip r:embed="rId3"/>
                <a:stretch>
                  <a:fillRect t="-4861"/>
                </a:stretch>
              </a:blipFill>
              <a:ln w="38100">
                <a:noFill/>
              </a:ln>
            </p:spPr>
            <p:txBody>
              <a:bodyPr/>
              <a:lstStyle/>
              <a:p>
                <a:r>
                  <a:rPr lang="pt-BR" altLang="en-US">
                    <a:noFill/>
                  </a:rPr>
                  <a:t> </a:t>
                </a:r>
              </a:p>
            </p:txBody>
          </p:sp>
        </mc:Fallback>
      </mc:AlternateContent>
      <p:sp>
        <p:nvSpPr>
          <p:cNvPr id="22" name="Forma livre 21"/>
          <p:cNvSpPr/>
          <p:nvPr/>
        </p:nvSpPr>
        <p:spPr>
          <a:xfrm>
            <a:off x="9265285" y="1973580"/>
            <a:ext cx="1131570" cy="1478915"/>
          </a:xfrm>
          <a:custGeom>
            <a:avLst/>
            <a:gdLst>
              <a:gd name="connisteX0" fmla="*/ 0 w 1131570"/>
              <a:gd name="connsiteY0" fmla="*/ 1478915 h 1478915"/>
              <a:gd name="connisteX1" fmla="*/ 588645 w 1131570"/>
              <a:gd name="connsiteY1" fmla="*/ 1267460 h 1478915"/>
              <a:gd name="connisteX2" fmla="*/ 347345 w 1131570"/>
              <a:gd name="connsiteY2" fmla="*/ 754380 h 1478915"/>
              <a:gd name="connisteX3" fmla="*/ 1131570 w 1131570"/>
              <a:gd name="connsiteY3" fmla="*/ 0 h 1478915"/>
            </a:gdLst>
            <a:ahLst/>
            <a:cxnLst>
              <a:cxn ang="0">
                <a:pos x="connisteX0" y="connsiteY0"/>
              </a:cxn>
              <a:cxn ang="0">
                <a:pos x="connisteX1" y="connsiteY1"/>
              </a:cxn>
              <a:cxn ang="0">
                <a:pos x="connisteX2" y="connsiteY2"/>
              </a:cxn>
              <a:cxn ang="0">
                <a:pos x="connisteX3" y="connsiteY3"/>
              </a:cxn>
            </a:cxnLst>
            <a:rect l="l" t="t" r="r" b="b"/>
            <a:pathLst>
              <a:path w="1131570" h="1478915">
                <a:moveTo>
                  <a:pt x="0" y="1478915"/>
                </a:moveTo>
                <a:cubicBezTo>
                  <a:pt x="122555" y="1447165"/>
                  <a:pt x="519430" y="1412240"/>
                  <a:pt x="588645" y="1267460"/>
                </a:cubicBezTo>
                <a:cubicBezTo>
                  <a:pt x="657860" y="1122680"/>
                  <a:pt x="238760" y="1007745"/>
                  <a:pt x="347345" y="754380"/>
                </a:cubicBezTo>
                <a:cubicBezTo>
                  <a:pt x="455930" y="501015"/>
                  <a:pt x="969645" y="140335"/>
                  <a:pt x="113157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7" name="Caixa de Texto 76"/>
          <p:cNvSpPr txBox="1"/>
          <p:nvPr/>
        </p:nvSpPr>
        <p:spPr>
          <a:xfrm>
            <a:off x="2588895" y="407670"/>
            <a:ext cx="817054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Gráfico de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x 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(parametrizado por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1033780" y="334010"/>
            <a:ext cx="8743315" cy="101473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Regiões de Operação do Transistor NMOS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&gt; 0  transistor enriquecimento)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462280" y="1438275"/>
            <a:ext cx="11189335" cy="521970"/>
          </a:xfrm>
          <a:prstGeom prst="rect">
            <a:avLst/>
          </a:prstGeom>
          <a:solidFill>
            <a:schemeClr val="bg1"/>
          </a:solidFill>
        </p:spPr>
        <p:txBody>
          <a:bodyPr wrap="square" rtlCol="0" anchor="t">
            <a:spAutoFit/>
          </a:bodyPr>
          <a:lstStyle/>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Corte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i="1" dirty="0" smtClean="0">
                <a:solidFill>
                  <a:srgbClr val="C00000"/>
                </a:solidFill>
                <a:latin typeface="Arial" panose="020B0604020202020204" pitchFamily="34" charset="0"/>
                <a:cs typeface="Arial" panose="020B0604020202020204" pitchFamily="34"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 canal não se forma abaixo do gate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2644140" y="1971040"/>
                <a:ext cx="5966460" cy="5219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644140" y="1971040"/>
                <a:ext cx="5966460" cy="521970"/>
              </a:xfrm>
              <a:prstGeom prst="rect">
                <a:avLst/>
              </a:prstGeom>
              <a:blipFill rotWithShape="1">
                <a:blip r:embed="rId1"/>
                <a:stretch>
                  <a:fillRect b="-6083"/>
                </a:stretch>
              </a:blipFill>
              <a:ln w="38100">
                <a:noFill/>
              </a:ln>
            </p:spPr>
            <p:txBody>
              <a:bodyPr/>
              <a:lstStyle/>
              <a:p>
                <a:r>
                  <a:rPr lang="pt-BR" altLang="en-US">
                    <a:noFill/>
                  </a:rPr>
                  <a:t> </a:t>
                </a:r>
              </a:p>
            </p:txBody>
          </p:sp>
        </mc:Fallback>
      </mc:AlternateContent>
      <p:sp>
        <p:nvSpPr>
          <p:cNvPr id="6" name="Caixa de Texto 5"/>
          <p:cNvSpPr txBox="1"/>
          <p:nvPr/>
        </p:nvSpPr>
        <p:spPr>
          <a:xfrm>
            <a:off x="501015" y="2493010"/>
            <a:ext cx="11189335" cy="953135"/>
          </a:xfrm>
          <a:prstGeom prst="rect">
            <a:avLst/>
          </a:prstGeom>
          <a:solidFill>
            <a:schemeClr val="bg1"/>
          </a:solidFill>
        </p:spPr>
        <p:txBody>
          <a:bodyPr wrap="square" rtlCol="0" anchor="t">
            <a:spAutoFit/>
          </a:bodyPr>
          <a:lstStyle/>
          <a:p>
            <a:pPr marL="514350" indent="-514350" algn="l" fontAlgn="auto">
              <a:spcAft>
                <a:spcPts val="1200"/>
              </a:spcAft>
              <a:buFont typeface="+mj-lt"/>
              <a:buAutoNum type="arabicPeriod" startAt="2"/>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Linear ou Triodo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i="1" dirty="0" smtClean="0">
                <a:solidFill>
                  <a:srgbClr val="C00000"/>
                </a:solidFill>
                <a:latin typeface="Arial" panose="020B0604020202020204" pitchFamily="34" charset="0"/>
                <a:cs typeface="Arial" panose="020B0604020202020204" pitchFamily="34"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dirty="0" smtClean="0">
                <a:solidFill>
                  <a:srgbClr val="C00000"/>
                </a:solidFill>
                <a:latin typeface="Arial" panose="020B0604020202020204" pitchFamily="34" charset="0"/>
                <a:cs typeface="Arial" panose="020B0604020202020204" pitchFamily="34" charset="0"/>
                <a:sym typeface="+mn-ea"/>
              </a:rPr>
              <a:t>≤ </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 ou (V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GD </a:t>
            </a:r>
            <a:r>
              <a:rPr lang="pt-BR" altLang="en-US" sz="2800" dirty="0" smtClean="0">
                <a:solidFill>
                  <a:srgbClr val="C00000"/>
                </a:solidFill>
                <a:latin typeface="Arial" panose="020B0604020202020204" pitchFamily="34" charset="0"/>
                <a:ea typeface="SimSun" panose="02010600030101010101" pitchFamily="2" charset="-122"/>
                <a:cs typeface="Arial" panose="020B0604020202020204" pitchFamily="34" charset="0"/>
                <a:sym typeface="+mn-ea"/>
              </a:rPr>
              <a:t>≥ </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se forma abaixo de todo o gate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3042285" y="361251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042285" y="3612515"/>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p:sp>
        <p:nvSpPr>
          <p:cNvPr id="8" name="Caixa de Texto 7"/>
          <p:cNvSpPr txBox="1"/>
          <p:nvPr/>
        </p:nvSpPr>
        <p:spPr>
          <a:xfrm>
            <a:off x="501015" y="4584065"/>
            <a:ext cx="11189335" cy="953135"/>
          </a:xfrm>
          <a:prstGeom prst="rect">
            <a:avLst/>
          </a:prstGeom>
          <a:solidFill>
            <a:schemeClr val="bg1"/>
          </a:solidFill>
        </p:spPr>
        <p:txBody>
          <a:bodyPr wrap="square" rtlCol="0" anchor="t">
            <a:spAutoFit/>
          </a:bodyPr>
          <a:lstStyle/>
          <a:p>
            <a:pPr marL="514350" indent="-514350" algn="l" fontAlgn="auto">
              <a:spcAft>
                <a:spcPts val="1200"/>
              </a:spcAft>
              <a:buFont typeface="+mj-lt"/>
              <a:buAutoNum type="arabicPeriod" startAt="3"/>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Saturação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i="1" dirty="0" smtClean="0">
                <a:solidFill>
                  <a:srgbClr val="C00000"/>
                </a:solidFill>
                <a:latin typeface="Arial" panose="020B0604020202020204" pitchFamily="34" charset="0"/>
                <a:cs typeface="Arial" panose="020B0604020202020204" pitchFamily="34"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 (V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i="1" dirty="0" smtClean="0">
                <a:solidFill>
                  <a:srgbClr val="C00000"/>
                </a:solidFill>
                <a:latin typeface="Arial" panose="020B0604020202020204" pitchFamily="34" charset="0"/>
                <a:cs typeface="Arial" panose="020B0604020202020204" pitchFamily="34" charset="0"/>
                <a:sym typeface="+mn-ea"/>
              </a:rPr>
              <a:t>≥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 ou 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GD </a:t>
            </a:r>
            <a:r>
              <a:rPr lang="pt-BR" altLang="en-US" sz="2800" i="1" dirty="0" smtClean="0">
                <a:solidFill>
                  <a:srgbClr val="C00000"/>
                </a:solidFill>
                <a:latin typeface="Arial" panose="020B0604020202020204" pitchFamily="34" charset="0"/>
                <a:cs typeface="Arial" panose="020B0604020202020204" pitchFamily="34" charset="0"/>
                <a:sym typeface="+mn-ea"/>
              </a:rPr>
              <a:t>≤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se forma abaixo do gate, exceto próximo ao dreno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 name="Caixa de Texto 20"/>
              <p:cNvSpPr txBox="1"/>
              <p:nvPr/>
            </p:nvSpPr>
            <p:spPr>
              <a:xfrm>
                <a:off x="3535680" y="5620385"/>
                <a:ext cx="4377690"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3535680" y="5620385"/>
                <a:ext cx="4377690" cy="888365"/>
              </a:xfrm>
              <a:prstGeom prst="rect">
                <a:avLst/>
              </a:prstGeom>
              <a:blipFill rotWithShape="1">
                <a:blip r:embed="rId3"/>
                <a:stretch>
                  <a:fillRect t="-4861"/>
                </a:stretch>
              </a:blipFill>
              <a:ln w="38100">
                <a:noFill/>
              </a:ln>
            </p:spPr>
            <p:txBody>
              <a:bodyPr/>
              <a:lstStyle/>
              <a:p>
                <a:r>
                  <a:rPr lang="pt-BR" altLang="en-US">
                    <a:noFill/>
                  </a:rPr>
                  <a:t> </a:t>
                </a:r>
              </a:p>
            </p:txBody>
          </p:sp>
        </mc:Fallback>
      </mc:AlternateContent>
      <p:grpSp>
        <p:nvGrpSpPr>
          <p:cNvPr id="160" name="Grupo 159"/>
          <p:cNvGrpSpPr/>
          <p:nvPr/>
        </p:nvGrpSpPr>
        <p:grpSpPr>
          <a:xfrm>
            <a:off x="10514970" y="477520"/>
            <a:ext cx="1532971" cy="1986280"/>
            <a:chOff x="693" y="3261"/>
            <a:chExt cx="2448" cy="3128"/>
          </a:xfrm>
        </p:grpSpPr>
        <p:grpSp>
          <p:nvGrpSpPr>
            <p:cNvPr id="143" name="Grupo 142"/>
            <p:cNvGrpSpPr/>
            <p:nvPr/>
          </p:nvGrpSpPr>
          <p:grpSpPr>
            <a:xfrm>
              <a:off x="693" y="3481"/>
              <a:ext cx="2235" cy="2908"/>
              <a:chOff x="16173" y="7194"/>
              <a:chExt cx="2235" cy="2908"/>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6490" y="719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882" y="9666"/>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73"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2188" y="3261"/>
              <a:ext cx="0" cy="102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101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2284" y="406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Tree>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 name="Caixa de Texto 7"/>
          <p:cNvSpPr txBox="1"/>
          <p:nvPr/>
        </p:nvSpPr>
        <p:spPr>
          <a:xfrm>
            <a:off x="501015" y="613410"/>
            <a:ext cx="11189335" cy="5169535"/>
          </a:xfrm>
          <a:prstGeom prst="rect">
            <a:avLst/>
          </a:prstGeom>
          <a:solidFill>
            <a:schemeClr val="bg1"/>
          </a:solidFill>
        </p:spPr>
        <p:txBody>
          <a:bodyPr wrap="square" rtlCol="0" anchor="t">
            <a:spAutoFit/>
          </a:bodyPr>
          <a:lstStyle/>
          <a:p>
            <a:pPr indent="0" algn="l" fontAlgn="auto">
              <a:spcAft>
                <a:spcPts val="1200"/>
              </a:spcAft>
              <a:buFont typeface="+mj-lt"/>
              <a:buNone/>
            </a:pP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A tensão </a:t>
            </a:r>
            <a:r>
              <a:rPr lang="pt-BR" altLang="en-US" sz="2800" i="1" dirty="0" smtClean="0">
                <a:solidFill>
                  <a:schemeClr val="tx1"/>
                </a:solidFill>
                <a:effectLst/>
                <a:latin typeface="Comic Sans MS" panose="030F0702030302020204" pitchFamily="66" charset="0"/>
                <a:cs typeface="Comic Sans MS" panose="030F0702030302020204" pitchFamily="66" charset="0"/>
                <a:sym typeface="+mn-ea"/>
              </a:rPr>
              <a:t>V</a:t>
            </a:r>
            <a:r>
              <a:rPr lang="pt-BR" altLang="en-US" sz="2800" i="1" baseline="-25000" dirty="0" smtClean="0">
                <a:solidFill>
                  <a:schemeClr val="tx1"/>
                </a:solidFill>
                <a:effectLst/>
                <a:latin typeface="Comic Sans MS" panose="030F0702030302020204" pitchFamily="66" charset="0"/>
                <a:cs typeface="Comic Sans MS" panose="030F0702030302020204" pitchFamily="66" charset="0"/>
                <a:sym typeface="+mn-ea"/>
              </a:rPr>
              <a:t>DS</a:t>
            </a:r>
            <a:r>
              <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para a qual o canal desaparece no dreno é chamada de </a:t>
            </a:r>
            <a:r>
              <a:rPr lang="pt-BR" altLang="en-US" sz="2800" i="1" dirty="0" smtClean="0">
                <a:solidFill>
                  <a:schemeClr val="tx1"/>
                </a:solidFill>
                <a:effectLst/>
                <a:latin typeface="Comic Sans MS" panose="030F0702030302020204" pitchFamily="66" charset="0"/>
                <a:cs typeface="Comic Sans MS" panose="030F0702030302020204" pitchFamily="66" charset="0"/>
                <a:sym typeface="+mn-ea"/>
              </a:rPr>
              <a:t>V</a:t>
            </a:r>
            <a:r>
              <a:rPr lang="pt-BR" altLang="en-US" sz="2800" i="1" baseline="-25000" dirty="0" smtClean="0">
                <a:solidFill>
                  <a:schemeClr val="tx1"/>
                </a:solidFill>
                <a:effectLst/>
                <a:latin typeface="Comic Sans MS" panose="030F0702030302020204" pitchFamily="66" charset="0"/>
                <a:cs typeface="Comic Sans MS" panose="030F0702030302020204" pitchFamily="66" charset="0"/>
                <a:sym typeface="+mn-ea"/>
              </a:rPr>
              <a:t>DS</a:t>
            </a: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 de saturação ou </a:t>
            </a:r>
            <a:r>
              <a:rPr lang="pt-BR" altLang="en-US" sz="2800" i="1" dirty="0" smtClean="0">
                <a:solidFill>
                  <a:schemeClr val="tx1"/>
                </a:solidFill>
                <a:effectLst/>
                <a:latin typeface="Comic Sans MS" panose="030F0702030302020204" pitchFamily="66" charset="0"/>
                <a:cs typeface="Comic Sans MS" panose="030F0702030302020204" pitchFamily="66" charset="0"/>
                <a:sym typeface="+mn-ea"/>
              </a:rPr>
              <a:t>V</a:t>
            </a:r>
            <a:r>
              <a:rPr lang="pt-BR" altLang="en-US" sz="2800" i="1" baseline="-25000" dirty="0" smtClean="0">
                <a:solidFill>
                  <a:schemeClr val="tx1"/>
                </a:solidFill>
                <a:effectLst/>
                <a:latin typeface="Comic Sans MS" panose="030F0702030302020204" pitchFamily="66" charset="0"/>
                <a:cs typeface="Comic Sans MS" panose="030F0702030302020204" pitchFamily="66" charset="0"/>
                <a:sym typeface="+mn-ea"/>
              </a:rPr>
              <a:t>DSat</a:t>
            </a: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 Vimos que seu valor é</a:t>
            </a:r>
            <a:endParaRPr lang="pt-BR" altLang="en-US" sz="2800" b="1" dirty="0" smtClean="0">
              <a:solidFill>
                <a:schemeClr val="tx1"/>
              </a:solidFill>
              <a:effectLst/>
              <a:latin typeface="Comic Sans MS" panose="030F0702030302020204" pitchFamily="66" charset="0"/>
              <a:cs typeface="Comic Sans MS" panose="030F0702030302020204" pitchFamily="66" charset="0"/>
              <a:sym typeface="+mn-ea"/>
            </a:endParaRPr>
          </a:p>
          <a:p>
            <a:pPr indent="0" algn="ctr" fontAlgn="auto">
              <a:spcAft>
                <a:spcPts val="1200"/>
              </a:spcAft>
              <a:buFont typeface="+mj-lt"/>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DSat</a:t>
            </a:r>
            <a:r>
              <a:rPr lang="pt-BR" altLang="en-US" sz="2800" b="1"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prática seu valor é um pouco menor, sendo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mj-lt"/>
              <a:buNone/>
            </a:pP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DSat </a:t>
            </a:r>
            <a:r>
              <a:rPr lang="pt-BR" altLang="en-US" sz="2800"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i="1" dirty="0" smtClean="0">
                <a:solidFill>
                  <a:srgbClr val="C00000"/>
                </a:solidFill>
                <a:latin typeface="Arial" panose="020B0604020202020204" pitchFamily="34" charset="0"/>
                <a:cs typeface="Arial" panose="020B0604020202020204" pitchFamily="34" charset="0"/>
                <a:sym typeface="+mn-ea"/>
              </a:rPr>
              <a:t>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varia com tecnologia)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maior parte dos circuitos analógicos, os transistores NMOS trabalham saturados e quanto menor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rPr>
              <a:t>DSat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maiores excursões são possíveis para os drenos dos transistores durante a operação.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Podemos escrever que a corrente de saturação no transistor é</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 name="Caixa de Texto 20"/>
              <p:cNvSpPr txBox="1"/>
              <p:nvPr/>
            </p:nvSpPr>
            <p:spPr>
              <a:xfrm>
                <a:off x="3819525" y="5594985"/>
                <a:ext cx="3980815"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𝐷𝑆𝑠𝑎𝑡</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𝐷𝑆𝑎𝑡</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3819525" y="5594985"/>
                <a:ext cx="3980815" cy="888365"/>
              </a:xfrm>
              <a:prstGeom prst="rect">
                <a:avLst/>
              </a:prstGeom>
              <a:blipFill rotWithShape="1">
                <a:blip r:embed="rId1"/>
                <a:stretch>
                  <a:fillRect t="-4861"/>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tretch>
            <a:fillRect/>
          </a:stretch>
        </p:blipFill>
        <p:spPr>
          <a:xfrm>
            <a:off x="286385" y="1542415"/>
            <a:ext cx="7831455" cy="4813935"/>
          </a:xfrm>
          <a:prstGeom prst="rect">
            <a:avLst/>
          </a:prstGeom>
          <a:noFill/>
          <a:ln w="9525">
            <a:noFill/>
          </a:ln>
        </p:spPr>
      </p:pic>
      <p:sp>
        <p:nvSpPr>
          <p:cNvPr id="77" name="Caixa de Texto 76"/>
          <p:cNvSpPr txBox="1"/>
          <p:nvPr/>
        </p:nvSpPr>
        <p:spPr>
          <a:xfrm>
            <a:off x="4632325" y="539750"/>
            <a:ext cx="292735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Dsat</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x 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DSat</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Forma livre 2"/>
          <p:cNvSpPr/>
          <p:nvPr/>
        </p:nvSpPr>
        <p:spPr>
          <a:xfrm>
            <a:off x="1076325" y="1688465"/>
            <a:ext cx="4773930" cy="4055745"/>
          </a:xfrm>
          <a:custGeom>
            <a:avLst/>
            <a:gdLst>
              <a:gd name="connisteX0" fmla="*/ 4773930 w 4773930"/>
              <a:gd name="connsiteY0" fmla="*/ 0 h 4055745"/>
              <a:gd name="connisteX1" fmla="*/ 4646930 w 4773930"/>
              <a:gd name="connsiteY1" fmla="*/ 295275 h 4055745"/>
              <a:gd name="connisteX2" fmla="*/ 4252595 w 4773930"/>
              <a:gd name="connsiteY2" fmla="*/ 915035 h 4055745"/>
              <a:gd name="connisteX3" fmla="*/ 3590925 w 4773930"/>
              <a:gd name="connsiteY3" fmla="*/ 1802130 h 4055745"/>
              <a:gd name="connisteX4" fmla="*/ 2844800 w 4773930"/>
              <a:gd name="connsiteY4" fmla="*/ 2675255 h 4055745"/>
              <a:gd name="connisteX5" fmla="*/ 1802765 w 4773930"/>
              <a:gd name="connsiteY5" fmla="*/ 3506470 h 4055745"/>
              <a:gd name="connisteX6" fmla="*/ 859155 w 4773930"/>
              <a:gd name="connsiteY6" fmla="*/ 3914775 h 4055745"/>
              <a:gd name="connisteX7" fmla="*/ 0 w 4773930"/>
              <a:gd name="connsiteY7" fmla="*/ 4055745 h 405574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4773930" h="4055745">
                <a:moveTo>
                  <a:pt x="4773930" y="0"/>
                </a:moveTo>
                <a:cubicBezTo>
                  <a:pt x="4756150" y="46355"/>
                  <a:pt x="4751070" y="112395"/>
                  <a:pt x="4646930" y="295275"/>
                </a:cubicBezTo>
                <a:cubicBezTo>
                  <a:pt x="4542790" y="478155"/>
                  <a:pt x="4464050" y="613410"/>
                  <a:pt x="4252595" y="915035"/>
                </a:cubicBezTo>
                <a:cubicBezTo>
                  <a:pt x="4041140" y="1216660"/>
                  <a:pt x="3872230" y="1450340"/>
                  <a:pt x="3590925" y="1802130"/>
                </a:cubicBezTo>
                <a:cubicBezTo>
                  <a:pt x="3309620" y="2153920"/>
                  <a:pt x="3202305" y="2334260"/>
                  <a:pt x="2844800" y="2675255"/>
                </a:cubicBezTo>
                <a:cubicBezTo>
                  <a:pt x="2487295" y="3016250"/>
                  <a:pt x="2199640" y="3258820"/>
                  <a:pt x="1802765" y="3506470"/>
                </a:cubicBezTo>
                <a:cubicBezTo>
                  <a:pt x="1405890" y="3754120"/>
                  <a:pt x="1219835" y="3804920"/>
                  <a:pt x="859155" y="3914775"/>
                </a:cubicBezTo>
                <a:cubicBezTo>
                  <a:pt x="498475" y="4024630"/>
                  <a:pt x="153035" y="4035425"/>
                  <a:pt x="0" y="4055745"/>
                </a:cubicBezTo>
              </a:path>
            </a:pathLst>
          </a:custGeom>
          <a:noFill/>
          <a:ln w="444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21" name="Caixa de Texto 20"/>
              <p:cNvSpPr txBox="1"/>
              <p:nvPr/>
            </p:nvSpPr>
            <p:spPr>
              <a:xfrm>
                <a:off x="7960995" y="3296920"/>
                <a:ext cx="4055110" cy="175006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𝐷𝑆𝑠𝑎𝑡</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𝐷𝑆𝑎𝑡</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baseline="30000">
                          <a:latin typeface="Cambria Math" panose="02040503050406030204" pitchFamily="18" charset="0"/>
                          <a:cs typeface="Cambria Math" panose="02040503050406030204" pitchFamily="18" charset="0"/>
                        </a:rPr>
                        <m:t> </m:t>
                      </m:r>
                    </m:oMath>
                  </m:oMathPara>
                </a14:m>
                <a:endParaRPr lang="en-US" altLang="pt-BR" sz="2800" i="1" baseline="30000" dirty="0">
                  <a:latin typeface="Cambria Math" panose="02040503050406030204" pitchFamily="18" charset="0"/>
                  <a:cs typeface="Cambria Math" panose="02040503050406030204" pitchFamily="18" charset="0"/>
                </a:endParaRPr>
              </a:p>
              <a:p>
                <a:pPr algn="ctr"/>
                <a14:m>
                  <m:oMath xmlns:m="http://schemas.openxmlformats.org/officeDocument/2006/math">
                    <m:r>
                      <a:rPr lang="en-US" altLang="pt-BR" sz="2800" i="1">
                        <a:latin typeface="Cambria Math" panose="02040503050406030204" pitchFamily="18" charset="0"/>
                        <a:cs typeface="Cambria Math" panose="02040503050406030204" pitchFamily="18" charset="0"/>
                      </a:rPr>
                      <m:t>𝑐𝑢𝑟𝑣𝑎</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𝑑𝑒</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𝑜𝑛</m:t>
                    </m:r>
                  </m:oMath>
                </a14:m>
                <a:r>
                  <a:rPr lang="pt-BR" altLang="en-US" sz="2800" dirty="0">
                    <a:latin typeface="Cambria Math" panose="02040503050406030204" pitchFamily="18" charset="0"/>
                    <a:cs typeface="Cambria Math" panose="02040503050406030204" pitchFamily="18" charset="0"/>
                  </a:rPr>
                  <a:t>de inicia a </a:t>
                </a:r>
                <a:r>
                  <a:rPr lang="pt-BR" altLang="en-US" sz="2800" dirty="0" smtClean="0">
                    <a:latin typeface="Cambria Math" panose="02040503050406030204" pitchFamily="18" charset="0"/>
                    <a:cs typeface="Cambria Math" panose="02040503050406030204" pitchFamily="18" charset="0"/>
                  </a:rPr>
                  <a:t>saturação</a:t>
                </a:r>
                <a:endParaRPr lang="pt-BR" altLang="en-US" sz="2800" dirty="0" smtClean="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7960995" y="3296920"/>
                <a:ext cx="4055110" cy="1750060"/>
              </a:xfrm>
              <a:prstGeom prst="rect">
                <a:avLst/>
              </a:prstGeom>
              <a:blipFill rotWithShape="1">
                <a:blip r:embed="rId2"/>
                <a:stretch>
                  <a:fillRect t="-2467"/>
                </a:stretch>
              </a:blipFill>
              <a:ln w="38100">
                <a:noFill/>
              </a:ln>
            </p:spPr>
            <p:txBody>
              <a:bodyPr/>
              <a:lstStyle/>
              <a:p>
                <a:r>
                  <a:rPr lang="pt-BR" altLang="en-US">
                    <a:noFill/>
                  </a:rPr>
                  <a:t> </a:t>
                </a:r>
              </a:p>
            </p:txBody>
          </p:sp>
        </mc:Fallback>
      </mc:AlternateContent>
      <p:sp>
        <p:nvSpPr>
          <p:cNvPr id="4" name="Caixa de Texto 3"/>
          <p:cNvSpPr txBox="1"/>
          <p:nvPr/>
        </p:nvSpPr>
        <p:spPr>
          <a:xfrm>
            <a:off x="3047365" y="6006465"/>
            <a:ext cx="2831465" cy="5835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DSat</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117475" y="2464435"/>
            <a:ext cx="675005" cy="2582545"/>
          </a:xfrm>
          <a:prstGeom prst="rect">
            <a:avLst/>
          </a:prstGeom>
          <a:solidFill>
            <a:schemeClr val="bg1"/>
          </a:solidFill>
        </p:spPr>
        <p:txBody>
          <a:bodyPr vert="vert270" wrap="square" rtlCol="0" anchor="t">
            <a:spAutoFit/>
          </a:bodyPr>
          <a:p>
            <a:pPr indent="0" algn="l" fontAlgn="auto">
              <a:spcAft>
                <a:spcPts val="1200"/>
              </a:spcAft>
              <a:buFont typeface="Arial" panose="020B0604020202020204" pitchFamily="34" charset="0"/>
              <a:buNone/>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DSat</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(mA)</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7" name="Conector curvo 6"/>
          <p:cNvCxnSpPr/>
          <p:nvPr/>
        </p:nvCxnSpPr>
        <p:spPr>
          <a:xfrm rot="16200000">
            <a:off x="4168140" y="1751965"/>
            <a:ext cx="1960245" cy="702310"/>
          </a:xfrm>
          <a:prstGeom prst="curvedConnector3">
            <a:avLst>
              <a:gd name="adj1" fmla="val 50000"/>
            </a:avLst>
          </a:prstGeom>
          <a:ln w="19050">
            <a:solidFill>
              <a:srgbClr val="9A0000"/>
            </a:solidFill>
            <a:headEnd type="none"/>
            <a:tailEnd type="triangle"/>
          </a:ln>
        </p:spPr>
        <p:style>
          <a:lnRef idx="2">
            <a:schemeClr val="accent1"/>
          </a:lnRef>
          <a:fillRef idx="0">
            <a:srgbClr val="FFFFFF"/>
          </a:fillRef>
          <a:effectRef idx="0">
            <a:srgbClr val="FFFFFF"/>
          </a:effectRef>
          <a:fontRef idx="minor">
            <a:schemeClr val="tx1"/>
          </a:fontRef>
        </p:style>
      </p:cxnSp>
    </p:spTree>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4410075" y="664210"/>
            <a:ext cx="365887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Bipolar X MOS</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pic>
        <p:nvPicPr>
          <p:cNvPr id="8" name="Imagem 7"/>
          <p:cNvPicPr>
            <a:picLocks noChangeAspect="1"/>
          </p:cNvPicPr>
          <p:nvPr/>
        </p:nvPicPr>
        <p:blipFill rotWithShape="1">
          <a:blip r:embed="rId1"/>
          <a:srcRect l="2675" t="2527" r="8291" b="3805"/>
          <a:stretch>
            <a:fillRect/>
          </a:stretch>
        </p:blipFill>
        <p:spPr>
          <a:xfrm>
            <a:off x="370498" y="1468639"/>
            <a:ext cx="5081313" cy="4176139"/>
          </a:xfrm>
          <a:prstGeom prst="rect">
            <a:avLst/>
          </a:prstGeom>
        </p:spPr>
      </p:pic>
      <p:pic>
        <p:nvPicPr>
          <p:cNvPr id="100" name="Imagem 99"/>
          <p:cNvPicPr/>
          <p:nvPr/>
        </p:nvPicPr>
        <p:blipFill>
          <a:blip r:embed="rId2"/>
          <a:stretch>
            <a:fillRect/>
          </a:stretch>
        </p:blipFill>
        <p:spPr>
          <a:xfrm>
            <a:off x="6159500" y="1422400"/>
            <a:ext cx="5709285" cy="4100830"/>
          </a:xfrm>
          <a:prstGeom prst="rect">
            <a:avLst/>
          </a:prstGeom>
          <a:noFill/>
          <a:ln w="9525">
            <a:noFill/>
          </a:ln>
        </p:spPr>
      </p:pic>
      <p:sp>
        <p:nvSpPr>
          <p:cNvPr id="3" name="Caixa de Texto 2"/>
          <p:cNvSpPr txBox="1"/>
          <p:nvPr/>
        </p:nvSpPr>
        <p:spPr>
          <a:xfrm>
            <a:off x="2167890" y="5711190"/>
            <a:ext cx="1953895" cy="645160"/>
          </a:xfrm>
          <a:prstGeom prst="rect">
            <a:avLst/>
          </a:prstGeom>
          <a:solidFill>
            <a:srgbClr val="FFFFFF"/>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Bipolar</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8713470" y="5737225"/>
            <a:ext cx="150114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MOS</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2710815" y="4220210"/>
            <a:ext cx="104838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solidFill>
                  <a:srgbClr val="C00000"/>
                </a:solidFill>
                <a:latin typeface="Comic Sans MS" panose="030F0702030302020204" pitchFamily="66" charset="0"/>
                <a:cs typeface="Comic Sans MS" panose="030F0702030302020204" pitchFamily="66" charset="0"/>
                <a:sym typeface="+mn-ea"/>
              </a:rPr>
              <a:t>região ativa</a:t>
            </a:r>
            <a:endParaRPr lang="pt-BR" altLang="en-US" sz="20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6" name="Caixa de Texto 5"/>
          <p:cNvSpPr txBox="1"/>
          <p:nvPr/>
        </p:nvSpPr>
        <p:spPr>
          <a:xfrm>
            <a:off x="2837815" y="4347210"/>
            <a:ext cx="104838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solidFill>
                  <a:srgbClr val="C00000"/>
                </a:solidFill>
                <a:latin typeface="Comic Sans MS" panose="030F0702030302020204" pitchFamily="66" charset="0"/>
                <a:cs typeface="Comic Sans MS" panose="030F0702030302020204" pitchFamily="66" charset="0"/>
                <a:sym typeface="+mn-ea"/>
              </a:rPr>
              <a:t>região ativa</a:t>
            </a:r>
            <a:endParaRPr lang="pt-BR" altLang="en-US" sz="20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4410075" y="664210"/>
            <a:ext cx="365887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Bipolar X MOS</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1231265" y="1309370"/>
            <a:ext cx="9979660" cy="252285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Emissor				- 			 Source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Coletor  				- 			 Dreno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Base 				- 			 Gate</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a:t>
            </a:r>
            <a:endPar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640715" y="4427220"/>
            <a:ext cx="4728845" cy="107632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Gráfico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C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x</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CE</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(parametrizado por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B</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6821805" y="4427220"/>
            <a:ext cx="5045710" cy="107632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Gráfico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x 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(parametrizado por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6" name="Conector Reto 5"/>
          <p:cNvCxnSpPr/>
          <p:nvPr/>
        </p:nvCxnSpPr>
        <p:spPr>
          <a:xfrm flipV="1">
            <a:off x="5831840" y="4958080"/>
            <a:ext cx="527685" cy="14605"/>
          </a:xfrm>
          <a:prstGeom prst="line">
            <a:avLst/>
          </a:prstGeom>
          <a:ln w="476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4395470" y="528320"/>
            <a:ext cx="365887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Bipolar X MOS</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1010920" y="1173480"/>
            <a:ext cx="9979660" cy="187642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Corte				- 		      Corte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regiã Ativa			- 		  	 Saturação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b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i="1" dirty="0" smtClean="0">
                <a:solidFill>
                  <a:srgbClr val="C00000"/>
                </a:solidFill>
                <a:latin typeface="Symbol" panose="05050102010706020507" charset="0"/>
                <a:cs typeface="Symbol" panose="05050102010706020507" charset="0"/>
                <a:sym typeface="+mn-ea"/>
              </a:rPr>
              <a:t>b</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G</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=0</a:t>
            </a:r>
            <a:endParaRPr lang="pt-BR" altLang="en-US" sz="3200" i="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1" name="CaixaDeTexto 40"/>
          <p:cNvSpPr txBox="1"/>
          <p:nvPr/>
        </p:nvSpPr>
        <p:spPr>
          <a:xfrm>
            <a:off x="6508750" y="3581400"/>
            <a:ext cx="5372100" cy="953135"/>
          </a:xfrm>
          <a:prstGeom prst="rect">
            <a:avLst/>
          </a:prstGeom>
          <a:noFill/>
          <a:ln w="22225">
            <a:solidFill>
              <a:srgbClr val="FFFF00"/>
            </a:solidFill>
          </a:ln>
        </p:spPr>
        <p:txBody>
          <a:bodyPr wrap="square" rtlCol="0">
            <a:spAutoFit/>
          </a:bodyPr>
          <a:lstStyle/>
          <a:p>
            <a:pPr algn="ctr"/>
            <a:r>
              <a:rPr lang="pt-BR" sz="2800" b="1" dirty="0" smtClean="0">
                <a:latin typeface="Comic Sans MS" panose="030F0702030302020204" pitchFamily="66" charset="0"/>
                <a:cs typeface="Comic Sans MS" panose="030F0702030302020204" pitchFamily="66" charset="0"/>
              </a:rPr>
              <a:t>Saturação</a:t>
            </a:r>
            <a:endParaRPr lang="pt-BR" sz="2800" b="1" dirty="0" smtClean="0">
              <a:latin typeface="Comic Sans MS" panose="030F0702030302020204" pitchFamily="66" charset="0"/>
              <a:cs typeface="Comic Sans MS" panose="030F0702030302020204" pitchFamily="66" charset="0"/>
            </a:endParaRPr>
          </a:p>
          <a:p>
            <a:r>
              <a:rPr lang="pt-BR" sz="2800" i="1" dirty="0" smtClean="0">
                <a:latin typeface="Comic Sans MS" panose="030F0702030302020204" pitchFamily="66" charset="0"/>
                <a:cs typeface="Comic Sans MS" panose="030F0702030302020204" pitchFamily="66" charset="0"/>
              </a:rPr>
              <a:t>I</a:t>
            </a:r>
            <a:r>
              <a:rPr lang="pt-BR" sz="2800" i="1" baseline="-25000" dirty="0" smtClean="0">
                <a:latin typeface="Comic Sans MS" panose="030F0702030302020204" pitchFamily="66" charset="0"/>
                <a:cs typeface="Comic Sans MS" panose="030F0702030302020204" pitchFamily="66" charset="0"/>
              </a:rPr>
              <a:t>DS</a:t>
            </a:r>
            <a:r>
              <a:rPr lang="pt-BR" sz="2800" i="1" dirty="0" smtClean="0">
                <a:latin typeface="Comic Sans MS" panose="030F0702030302020204" pitchFamily="66" charset="0"/>
                <a:cs typeface="Comic Sans MS" panose="030F0702030302020204" pitchFamily="66" charset="0"/>
              </a:rPr>
              <a:t> = </a:t>
            </a:r>
            <a:r>
              <a:rPr lang="pt-BR" sz="2800" i="1" dirty="0" err="1" smtClean="0">
                <a:latin typeface="Symbol" panose="05050102010706020507" pitchFamily="18" charset="2"/>
                <a:cs typeface="Comic Sans MS" panose="030F0702030302020204" pitchFamily="66" charset="0"/>
              </a:rPr>
              <a:t>m</a:t>
            </a:r>
            <a:r>
              <a:rPr lang="pt-BR" sz="2800" i="1" baseline="-25000" dirty="0" err="1" smtClean="0">
                <a:latin typeface="Comic Sans MS" panose="030F0702030302020204" pitchFamily="66" charset="0"/>
                <a:cs typeface="Comic Sans MS" panose="030F0702030302020204" pitchFamily="66" charset="0"/>
              </a:rPr>
              <a:t>n</a:t>
            </a:r>
            <a:r>
              <a:rPr lang="pt-BR" sz="2800" i="1" dirty="0" err="1" smtClean="0">
                <a:latin typeface="Comic Sans MS" panose="030F0702030302020204" pitchFamily="66" charset="0"/>
                <a:cs typeface="Comic Sans MS" panose="030F0702030302020204" pitchFamily="66" charset="0"/>
              </a:rPr>
              <a:t>C</a:t>
            </a:r>
            <a:r>
              <a:rPr lang="pt-BR" sz="2800" i="1" baseline="-25000" dirty="0" err="1" smtClean="0">
                <a:latin typeface="Comic Sans MS" panose="030F0702030302020204" pitchFamily="66" charset="0"/>
                <a:cs typeface="Comic Sans MS" panose="030F0702030302020204" pitchFamily="66" charset="0"/>
              </a:rPr>
              <a:t>OX</a:t>
            </a:r>
            <a:r>
              <a:rPr lang="pt-BR" sz="2800" i="1" dirty="0" smtClean="0">
                <a:latin typeface="Comic Sans MS" panose="030F0702030302020204" pitchFamily="66" charset="0"/>
                <a:cs typeface="Comic Sans MS" panose="030F0702030302020204" pitchFamily="66" charset="0"/>
              </a:rPr>
              <a:t>(W/2L)(V</a:t>
            </a:r>
            <a:r>
              <a:rPr lang="pt-BR" sz="2800" i="1" baseline="-25000" dirty="0" smtClean="0">
                <a:latin typeface="Comic Sans MS" panose="030F0702030302020204" pitchFamily="66" charset="0"/>
                <a:cs typeface="Comic Sans MS" panose="030F0702030302020204" pitchFamily="66" charset="0"/>
              </a:rPr>
              <a:t>GS</a:t>
            </a:r>
            <a:r>
              <a:rPr lang="pt-BR" sz="2800" i="1" dirty="0" smtClean="0">
                <a:latin typeface="Comic Sans MS" panose="030F0702030302020204" pitchFamily="66" charset="0"/>
                <a:cs typeface="Comic Sans MS" panose="030F0702030302020204" pitchFamily="66" charset="0"/>
              </a:rPr>
              <a:t> </a:t>
            </a:r>
            <a:r>
              <a:rPr lang="pt-BR" sz="2800" i="1" dirty="0" smtClean="0">
                <a:latin typeface="SimSun" panose="02010600030101010101" pitchFamily="2" charset="-122"/>
                <a:ea typeface="SimSun" panose="02010600030101010101" pitchFamily="2" charset="-122"/>
                <a:cs typeface="Comic Sans MS" panose="030F0702030302020204" pitchFamily="66" charset="0"/>
              </a:rPr>
              <a:t>－</a:t>
            </a:r>
            <a:r>
              <a:rPr lang="pt-BR" sz="2800" i="1" dirty="0" smtClean="0">
                <a:latin typeface="Comic Sans MS" panose="030F0702030302020204" pitchFamily="66" charset="0"/>
                <a:cs typeface="Comic Sans MS" panose="030F0702030302020204" pitchFamily="66" charset="0"/>
              </a:rPr>
              <a:t> V</a:t>
            </a:r>
            <a:r>
              <a:rPr lang="pt-BR" sz="2800" i="1" baseline="-25000" dirty="0" smtClean="0">
                <a:latin typeface="Comic Sans MS" panose="030F0702030302020204" pitchFamily="66" charset="0"/>
                <a:cs typeface="Comic Sans MS" panose="030F0702030302020204" pitchFamily="66" charset="0"/>
              </a:rPr>
              <a:t>TN</a:t>
            </a:r>
            <a:r>
              <a:rPr lang="pt-BR" sz="2800" i="1" dirty="0" smtClean="0">
                <a:latin typeface="Comic Sans MS" panose="030F0702030302020204" pitchFamily="66" charset="0"/>
                <a:cs typeface="Comic Sans MS" panose="030F0702030302020204" pitchFamily="66" charset="0"/>
              </a:rPr>
              <a:t>)</a:t>
            </a:r>
            <a:r>
              <a:rPr lang="pt-BR" sz="2800" i="1" baseline="30000" dirty="0" smtClean="0">
                <a:latin typeface="Comic Sans MS" panose="030F0702030302020204" pitchFamily="66" charset="0"/>
                <a:cs typeface="Comic Sans MS" panose="030F0702030302020204" pitchFamily="66" charset="0"/>
              </a:rPr>
              <a:t>2</a:t>
            </a:r>
            <a:endParaRPr lang="pt-BR" sz="2800" i="1" baseline="30000" dirty="0" smtClean="0">
              <a:latin typeface="Comic Sans MS" panose="030F0702030302020204" pitchFamily="66" charset="0"/>
              <a:cs typeface="Comic Sans MS" panose="030F0702030302020204" pitchFamily="66" charset="0"/>
            </a:endParaRPr>
          </a:p>
        </p:txBody>
      </p:sp>
      <p:sp>
        <p:nvSpPr>
          <p:cNvPr id="19" name="CaixaDeTexto 18"/>
          <p:cNvSpPr txBox="1"/>
          <p:nvPr/>
        </p:nvSpPr>
        <p:spPr>
          <a:xfrm>
            <a:off x="795913" y="3581604"/>
            <a:ext cx="3317240" cy="953135"/>
          </a:xfrm>
          <a:prstGeom prst="rect">
            <a:avLst/>
          </a:prstGeom>
          <a:noFill/>
          <a:ln w="19050">
            <a:solidFill>
              <a:srgbClr val="FFFF00"/>
            </a:solidFill>
          </a:ln>
        </p:spPr>
        <p:txBody>
          <a:bodyPr wrap="none" rtlCol="0">
            <a:spAutoFit/>
          </a:bodyPr>
          <a:lstStyle/>
          <a:p>
            <a:pPr algn="ctr"/>
            <a:r>
              <a:rPr lang="pt-BR" sz="2800" b="1" dirty="0" err="1" smtClean="0">
                <a:latin typeface="Comic Sans MS" panose="030F0702030302020204" pitchFamily="66" charset="0"/>
                <a:cs typeface="Comic Sans MS" panose="030F0702030302020204" pitchFamily="66" charset="0"/>
              </a:rPr>
              <a:t>Ativo</a:t>
            </a:r>
            <a:endParaRPr lang="pt-BR" sz="2800" b="1" dirty="0" err="1" smtClean="0">
              <a:latin typeface="Comic Sans MS" panose="030F0702030302020204" pitchFamily="66" charset="0"/>
              <a:cs typeface="Comic Sans MS" panose="030F0702030302020204" pitchFamily="66" charset="0"/>
            </a:endParaRPr>
          </a:p>
          <a:p>
            <a:r>
              <a:rPr lang="pt-BR" sz="2800" i="1" dirty="0" err="1" smtClean="0">
                <a:latin typeface="Comic Sans MS" panose="030F0702030302020204" pitchFamily="66" charset="0"/>
                <a:cs typeface="Comic Sans MS" panose="030F0702030302020204" pitchFamily="66" charset="0"/>
              </a:rPr>
              <a:t>I</a:t>
            </a:r>
            <a:r>
              <a:rPr lang="pt-BR" sz="2800" i="1" baseline="-25000" dirty="0" err="1" smtClean="0">
                <a:latin typeface="Comic Sans MS" panose="030F0702030302020204" pitchFamily="66" charset="0"/>
                <a:cs typeface="Comic Sans MS" panose="030F0702030302020204" pitchFamily="66" charset="0"/>
              </a:rPr>
              <a:t>C</a:t>
            </a:r>
            <a:r>
              <a:rPr lang="pt-BR" sz="2800" i="1" dirty="0" smtClean="0">
                <a:latin typeface="Comic Sans MS" panose="030F0702030302020204" pitchFamily="66" charset="0"/>
                <a:cs typeface="Comic Sans MS" panose="030F0702030302020204" pitchFamily="66" charset="0"/>
              </a:rPr>
              <a:t> = </a:t>
            </a:r>
            <a:r>
              <a:rPr lang="pt-BR" sz="2800" i="1" dirty="0" err="1" smtClean="0">
                <a:latin typeface="Comic Sans MS" panose="030F0702030302020204" pitchFamily="66" charset="0"/>
                <a:cs typeface="Comic Sans MS" panose="030F0702030302020204" pitchFamily="66" charset="0"/>
              </a:rPr>
              <a:t>Is</a:t>
            </a:r>
            <a:r>
              <a:rPr lang="pt-BR" sz="2800" i="1" dirty="0" smtClean="0">
                <a:latin typeface="Comic Sans MS" panose="030F0702030302020204" pitchFamily="66" charset="0"/>
                <a:cs typeface="Comic Sans MS" panose="030F0702030302020204" pitchFamily="66" charset="0"/>
              </a:rPr>
              <a:t>.e</a:t>
            </a:r>
            <a:r>
              <a:rPr lang="pt-BR" sz="2800" i="1" dirty="0" err="1" smtClean="0">
                <a:latin typeface="Comic Sans MS" panose="030F0702030302020204" pitchFamily="66" charset="0"/>
                <a:cs typeface="Comic Sans MS" panose="030F0702030302020204" pitchFamily="66" charset="0"/>
              </a:rPr>
              <a:t>xp</a:t>
            </a:r>
            <a:r>
              <a:rPr lang="pt-BR" sz="2800" i="1" dirty="0" smtClean="0">
                <a:latin typeface="Comic Sans MS" panose="030F0702030302020204" pitchFamily="66" charset="0"/>
                <a:cs typeface="Comic Sans MS" panose="030F0702030302020204" pitchFamily="66" charset="0"/>
              </a:rPr>
              <a:t>(</a:t>
            </a:r>
            <a:r>
              <a:rPr lang="pt-BR" sz="2800" i="1" dirty="0" err="1" smtClean="0">
                <a:latin typeface="Comic Sans MS" panose="030F0702030302020204" pitchFamily="66" charset="0"/>
                <a:cs typeface="Comic Sans MS" panose="030F0702030302020204" pitchFamily="66" charset="0"/>
              </a:rPr>
              <a:t>V</a:t>
            </a:r>
            <a:r>
              <a:rPr lang="pt-BR" sz="2800" i="1" baseline="-25000" dirty="0" err="1" smtClean="0">
                <a:latin typeface="Comic Sans MS" panose="030F0702030302020204" pitchFamily="66" charset="0"/>
                <a:cs typeface="Comic Sans MS" panose="030F0702030302020204" pitchFamily="66" charset="0"/>
              </a:rPr>
              <a:t>be</a:t>
            </a:r>
            <a:r>
              <a:rPr lang="pt-BR" sz="2800" i="1" dirty="0" smtClean="0">
                <a:latin typeface="Comic Sans MS" panose="030F0702030302020204" pitchFamily="66" charset="0"/>
                <a:cs typeface="Comic Sans MS" panose="030F0702030302020204" pitchFamily="66" charset="0"/>
              </a:rPr>
              <a:t>/U</a:t>
            </a:r>
            <a:r>
              <a:rPr lang="pt-BR" sz="2800" i="1" baseline="-25000" dirty="0" smtClean="0">
                <a:latin typeface="Comic Sans MS" panose="030F0702030302020204" pitchFamily="66" charset="0"/>
                <a:cs typeface="Comic Sans MS" panose="030F0702030302020204" pitchFamily="66" charset="0"/>
              </a:rPr>
              <a:t>T</a:t>
            </a:r>
            <a:r>
              <a:rPr lang="pt-BR" sz="2800" i="1" dirty="0" smtClean="0">
                <a:latin typeface="Comic Sans MS" panose="030F0702030302020204" pitchFamily="66" charset="0"/>
                <a:cs typeface="Comic Sans MS" panose="030F0702030302020204" pitchFamily="66" charset="0"/>
              </a:rPr>
              <a:t>)</a:t>
            </a:r>
            <a:endParaRPr lang="pt-BR" sz="2800" i="1" dirty="0" smtClean="0">
              <a:latin typeface="Comic Sans MS" panose="030F0702030302020204" pitchFamily="66" charset="0"/>
              <a:cs typeface="Comic Sans MS" panose="030F0702030302020204" pitchFamily="66" charset="0"/>
            </a:endParaRPr>
          </a:p>
        </p:txBody>
      </p:sp>
      <p:sp>
        <p:nvSpPr>
          <p:cNvPr id="8" name="Caixa de Texto 7"/>
          <p:cNvSpPr txBox="1"/>
          <p:nvPr/>
        </p:nvSpPr>
        <p:spPr>
          <a:xfrm>
            <a:off x="1010285" y="5155565"/>
            <a:ext cx="249555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be </a:t>
            </a:r>
            <a:r>
              <a:rPr lang="pt-BR" altLang="en-US" sz="3200" i="1" dirty="0" smtClean="0">
                <a:solidFill>
                  <a:srgbClr val="C00000"/>
                </a:solidFill>
                <a:latin typeface="Arial" panose="020B0604020202020204" pitchFamily="34" charset="0"/>
                <a:cs typeface="Arial" panose="020B0604020202020204" pitchFamily="34" charset="0"/>
                <a:sym typeface="+mn-ea"/>
              </a:rPr>
              <a:t>≈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0,7 V</a:t>
            </a:r>
            <a:endParaRPr lang="pt-BR" altLang="en-US" sz="2800" i="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9" name="Caixa de Texto 8"/>
          <p:cNvSpPr txBox="1"/>
          <p:nvPr/>
        </p:nvSpPr>
        <p:spPr>
          <a:xfrm>
            <a:off x="6425565" y="4994910"/>
            <a:ext cx="5237480" cy="107632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depende de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Varia bastante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0" name="Conector Reto 9"/>
          <p:cNvCxnSpPr/>
          <p:nvPr/>
        </p:nvCxnSpPr>
        <p:spPr>
          <a:xfrm flipV="1">
            <a:off x="5412740" y="4050665"/>
            <a:ext cx="527685" cy="14605"/>
          </a:xfrm>
          <a:prstGeom prst="line">
            <a:avLst/>
          </a:prstGeom>
          <a:ln w="476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flipV="1">
            <a:off x="5412740" y="5440045"/>
            <a:ext cx="527685" cy="14605"/>
          </a:xfrm>
          <a:prstGeom prst="line">
            <a:avLst/>
          </a:prstGeom>
          <a:ln w="476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 de Texto 6"/>
              <p:cNvSpPr txBox="1"/>
              <p:nvPr/>
            </p:nvSpPr>
            <p:spPr>
              <a:xfrm>
                <a:off x="831215" y="766445"/>
                <a:ext cx="10417175" cy="2214880"/>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 valor de </a:t>
                </a:r>
                <a:r>
                  <a:rPr lang="pt-BR" altLang="en-US" sz="32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b="1"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3200" b="1" i="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é da ordem de 0,2 do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DD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que se deseja aplicar. Assim, para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DD</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 3V</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será próximo de </a:t>
                </a:r>
                <a:r>
                  <a:rPr lang="pt-BR" altLang="en-US" sz="3200" b="1" i="1" dirty="0" smtClean="0">
                    <a:solidFill>
                      <a:srgbClr val="C00000"/>
                    </a:solidFill>
                    <a:latin typeface="Comic Sans MS" panose="030F0702030302020204" pitchFamily="66" charset="0"/>
                    <a:cs typeface="Comic Sans MS" panose="030F0702030302020204" pitchFamily="66" charset="0"/>
                    <a:sym typeface="+mn-ea"/>
                  </a:rPr>
                  <a:t>0,6V</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 valor de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oMath>
                </a14:m>
                <a:r>
                  <a:rPr lang="pt-BR" altLang="en-US" sz="3200" b="1" dirty="0" smtClean="0">
                    <a:solidFill>
                      <a:srgbClr val="C00000"/>
                    </a:solidFill>
                    <a:latin typeface="Comic Sans MS" panose="030F0702030302020204" pitchFamily="66" charset="0"/>
                    <a:cs typeface="Comic Sans MS" panose="030F0702030302020204" pitchFamily="66" charset="0"/>
                    <a:sym typeface="+mn-ea"/>
                  </a:rPr>
                  <a:t> é da ordem de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300 </a:t>
                </a:r>
                <a:r>
                  <a:rPr lang="pt-BR" altLang="en-US" sz="3200" i="1" dirty="0" smtClean="0">
                    <a:solidFill>
                      <a:srgbClr val="C00000"/>
                    </a:solidFill>
                    <a:latin typeface="Symbol" panose="05050102010706020507" charset="0"/>
                    <a:cs typeface="Symbol" panose="05050102010706020507" charset="0"/>
                    <a:sym typeface="+mn-ea"/>
                  </a:rPr>
                  <a:t>m</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A/V</a:t>
                </a:r>
                <a:r>
                  <a:rPr lang="pt-BR" altLang="en-US" sz="3200" i="1" baseline="30000" dirty="0" smtClean="0">
                    <a:solidFill>
                      <a:srgbClr val="C00000"/>
                    </a:solidFill>
                    <a:latin typeface="Comic Sans MS" panose="030F0702030302020204" pitchFamily="66" charset="0"/>
                    <a:cs typeface="Comic Sans MS" panose="030F0702030302020204" pitchFamily="66" charset="0"/>
                    <a:sym typeface="+mn-ea"/>
                  </a:rPr>
                  <a:t>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831215" y="766445"/>
                <a:ext cx="10417175" cy="2214880"/>
              </a:xfrm>
              <a:prstGeom prst="rect">
                <a:avLst/>
              </a:prstGeom>
              <a:blipFill rotWithShape="1">
                <a:blip r:embed="rId1"/>
                <a:stretch>
                  <a:fillRect b="-68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0"/>
              <p:cNvSpPr txBox="1"/>
              <p:nvPr/>
            </p:nvSpPr>
            <p:spPr>
              <a:xfrm>
                <a:off x="3648710" y="3147060"/>
                <a:ext cx="4843780" cy="100203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oMath>
                  </m:oMathPara>
                </a14:m>
                <a:endParaRPr lang="en-US" altLang="pt-BR" sz="32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3648710" y="3147060"/>
                <a:ext cx="4843780" cy="1002030"/>
              </a:xfrm>
              <a:prstGeom prst="rect">
                <a:avLst/>
              </a:prstGeom>
              <a:blipFill rotWithShape="1">
                <a:blip r:embed="rId2"/>
                <a:stretch>
                  <a:fillRect t="-5577"/>
                </a:stretch>
              </a:blipFill>
              <a:ln w="38100">
                <a:noFill/>
              </a:ln>
            </p:spPr>
            <p:txBody>
              <a:bodyPr/>
              <a:lstStyle/>
              <a:p>
                <a:r>
                  <a:rPr lang="pt-BR" altLang="en-US">
                    <a:noFill/>
                  </a:rPr>
                  <a:t> </a:t>
                </a:r>
              </a:p>
            </p:txBody>
          </p:sp>
        </mc:Fallback>
      </mc:AlternateContent>
      <p:sp>
        <p:nvSpPr>
          <p:cNvPr id="3" name="Caixa de Texto 2"/>
          <p:cNvSpPr txBox="1"/>
          <p:nvPr/>
        </p:nvSpPr>
        <p:spPr>
          <a:xfrm>
            <a:off x="831215" y="4149090"/>
            <a:ext cx="10417175" cy="107632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partir da relação acima, podemos escrever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em função de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4727575" y="5119370"/>
                <a:ext cx="4787900" cy="13569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𝑊</m:t>
                              </m:r>
                            </m:den>
                          </m:f>
                        </m:e>
                      </m:rad>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oMath>
                  </m:oMathPara>
                </a14:m>
                <a:endParaRPr lang="en-US" altLang="pt-BR" sz="2800" i="1" baseline="3000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727575" y="5119370"/>
                <a:ext cx="4787900" cy="1356995"/>
              </a:xfrm>
              <a:prstGeom prst="rect">
                <a:avLst/>
              </a:prstGeom>
              <a:blipFill rotWithShape="1">
                <a:blip r:embed="rId3"/>
                <a:stretch>
                  <a:fillRect t="-3182"/>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 de Texto 6"/>
              <p:cNvSpPr txBox="1"/>
              <p:nvPr/>
            </p:nvSpPr>
            <p:spPr>
              <a:xfrm>
                <a:off x="831215" y="875030"/>
                <a:ext cx="10417175" cy="510794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3: considere que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14:m>
                  <m:oMath xmlns:m="http://schemas.openxmlformats.org/officeDocument/2006/math">
                    <m:sSub>
                      <m:sSubPr>
                        <m:ctrlPr>
                          <a:rPr lang="en-US" altLang="pt-BR" sz="3200" i="1">
                            <a:solidFill>
                              <a:srgbClr val="C00000"/>
                            </a:solidFill>
                            <a:latin typeface="Cambria Math" panose="02040503050406030204" pitchFamily="18" charset="0"/>
                            <a:cs typeface="Cambria Math" panose="02040503050406030204" pitchFamily="18" charset="0"/>
                          </a:rPr>
                        </m:ctrlPr>
                      </m:sSubPr>
                      <m:e>
                        <m:r>
                          <a:rPr lang="en-US" altLang="pt-BR" sz="3200" i="1">
                            <a:solidFill>
                              <a:srgbClr val="C00000"/>
                            </a:solidFill>
                            <a:latin typeface="Cambria Math" panose="02040503050406030204" pitchFamily="18" charset="0"/>
                            <a:ea typeface="MS Mincho" charset="0"/>
                            <a:cs typeface="Cambria Math" panose="02040503050406030204" pitchFamily="18" charset="0"/>
                          </a:rPr>
                          <m:t>𝜇</m:t>
                        </m:r>
                      </m:e>
                      <m:sub>
                        <m:r>
                          <a:rPr lang="en-US" altLang="pt-BR" sz="3200" i="1">
                            <a:solidFill>
                              <a:srgbClr val="C00000"/>
                            </a:solidFill>
                            <a:latin typeface="Cambria Math" panose="02040503050406030204" pitchFamily="18" charset="0"/>
                            <a:cs typeface="Cambria Math" panose="02040503050406030204" pitchFamily="18" charset="0"/>
                          </a:rPr>
                          <m:t>𝑛</m:t>
                        </m:r>
                      </m:sub>
                    </m:sSub>
                    <m:r>
                      <a:rPr lang="en-US" altLang="pt-BR" sz="3200" i="1">
                        <a:solidFill>
                          <a:srgbClr val="C00000"/>
                        </a:solidFill>
                        <a:latin typeface="Cambria Math" panose="02040503050406030204" pitchFamily="18" charset="0"/>
                        <a:cs typeface="Cambria Math" panose="02040503050406030204" pitchFamily="18" charset="0"/>
                      </a:rPr>
                      <m:t>𝐶</m:t>
                    </m:r>
                    <m:r>
                      <a:rPr lang="en-US" altLang="pt-BR" sz="3200" i="1" baseline="-25000">
                        <a:solidFill>
                          <a:srgbClr val="C00000"/>
                        </a:solidFill>
                        <a:latin typeface="Cambria Math" panose="02040503050406030204" pitchFamily="18" charset="0"/>
                        <a:cs typeface="Cambria Math" panose="02040503050406030204" pitchFamily="18" charset="0"/>
                      </a:rPr>
                      <m:t>𝑜𝑥</m:t>
                    </m:r>
                  </m:oMath>
                </a14:m>
                <a:r>
                  <a:rPr lang="pt-BR" altLang="en-US" sz="3200" i="1" dirty="0" smtClean="0">
                    <a:solidFill>
                      <a:srgbClr val="C00000"/>
                    </a:solidFill>
                    <a:latin typeface="Comic Sans MS" panose="030F0702030302020204" pitchFamily="66" charset="0"/>
                    <a:cs typeface="Comic Sans MS" panose="030F0702030302020204" pitchFamily="66" charset="0"/>
                    <a:sym typeface="+mn-ea"/>
                  </a:rPr>
                  <a:t>=300 </a:t>
                </a:r>
                <a:r>
                  <a:rPr lang="pt-BR" altLang="en-US" sz="3200" i="1" dirty="0" smtClean="0">
                    <a:solidFill>
                      <a:srgbClr val="C00000"/>
                    </a:solidFill>
                    <a:latin typeface="Symbol" panose="05050102010706020507" charset="0"/>
                    <a:cs typeface="Symbol" panose="05050102010706020507" charset="0"/>
                    <a:sym typeface="+mn-ea"/>
                  </a:rPr>
                  <a:t>m</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A/V</a:t>
                </a:r>
                <a:r>
                  <a:rPr lang="pt-BR" altLang="en-US" sz="3200" i="1" baseline="30000" dirty="0" smtClean="0">
                    <a:solidFill>
                      <a:srgbClr val="C00000"/>
                    </a:solidFill>
                    <a:latin typeface="Comic Sans MS" panose="030F0702030302020204" pitchFamily="66" charset="0"/>
                    <a:cs typeface="Comic Sans MS" panose="030F0702030302020204" pitchFamily="66" charset="0"/>
                    <a:sym typeface="+mn-ea"/>
                  </a:rPr>
                  <a:t>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TN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0,6V</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(W/L) = 10</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0,5mA</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Neste caso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2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 0,58</a:t>
                </a:r>
                <a:r>
                  <a:rPr lang="pt-BR" altLang="en-US" sz="3200" i="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0,6 = 1,18V</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Quase o dobro de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831215" y="875030"/>
                <a:ext cx="10417175" cy="51079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8" name="Caixa de Texto 27"/>
              <p:cNvSpPr txBox="1"/>
              <p:nvPr/>
            </p:nvSpPr>
            <p:spPr>
              <a:xfrm>
                <a:off x="424815" y="1221105"/>
                <a:ext cx="11342370" cy="4914265"/>
              </a:xfrm>
              <a:prstGeom prst="rect">
                <a:avLst/>
              </a:prstGeom>
              <a:noFill/>
            </p:spPr>
            <p:txBody>
              <a:bodyPr wrap="square" rtlCol="0" anchor="t">
                <a:spAutoFit/>
              </a:bodyPr>
              <a:lstStyle/>
              <a:p>
                <a:pPr algn="ctr"/>
                <a:r>
                  <a:rPr lang="pt-BR" sz="4000" b="1" dirty="0" smtClean="0">
                    <a:solidFill>
                      <a:srgbClr val="C00000"/>
                    </a:solidFill>
                    <a:latin typeface="Comic Sans MS" panose="030F0702030302020204" pitchFamily="66" charset="0"/>
                    <a:cs typeface="Comic Sans MS" panose="030F0702030302020204" pitchFamily="66" charset="0"/>
                    <a:sym typeface="+mn-ea"/>
                  </a:rPr>
                  <a:t>Diodo</a:t>
                </a:r>
                <a:endParaRPr lang="pt-BR" sz="40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polarização direta </a:t>
                </a:r>
                <a:r>
                  <a:rPr lang="pt-BR" sz="3200" b="1" i="1" dirty="0" smtClean="0">
                    <a:solidFill>
                      <a:schemeClr val="tx1"/>
                    </a:solidFill>
                    <a:latin typeface="Cambria" panose="02040503050406030204" charset="0"/>
                    <a:cs typeface="Cambria" panose="02040503050406030204" charset="0"/>
                    <a:sym typeface="+mn-ea"/>
                  </a:rPr>
                  <a:t>V</a:t>
                </a:r>
                <a:r>
                  <a:rPr lang="pt-BR" sz="3200" b="1" i="1" baseline="-25000" dirty="0" smtClean="0">
                    <a:solidFill>
                      <a:schemeClr val="tx1"/>
                    </a:solidFill>
                    <a:latin typeface="Cambria" panose="02040503050406030204" charset="0"/>
                    <a:cs typeface="Cambria" panose="02040503050406030204" charset="0"/>
                    <a:sym typeface="+mn-ea"/>
                  </a:rPr>
                  <a:t>D</a:t>
                </a:r>
                <a:r>
                  <a:rPr lang="pt-BR" sz="3200" b="1" i="1" dirty="0" smtClean="0">
                    <a:solidFill>
                      <a:schemeClr val="tx1"/>
                    </a:solidFill>
                    <a:latin typeface="Cambria" panose="02040503050406030204" charset="0"/>
                    <a:cs typeface="Cambria" panose="02040503050406030204" charset="0"/>
                    <a:sym typeface="+mn-ea"/>
                  </a:rPr>
                  <a:t> &gt; 0</a:t>
                </a:r>
                <a:endParaRPr lang="pt-BR" sz="3200" b="1" i="1" dirty="0" smtClean="0">
                  <a:solidFill>
                    <a:schemeClr val="tx1"/>
                  </a:solidFill>
                  <a:latin typeface="Cambria" panose="02040503050406030204" charset="0"/>
                  <a:cs typeface="Cambria" panose="02040503050406030204"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polarização reversa tensão’ </a:t>
                </a:r>
                <a:r>
                  <a:rPr lang="pt-BR" sz="3200" b="1" i="1" dirty="0" smtClean="0">
                    <a:solidFill>
                      <a:schemeClr val="tx1"/>
                    </a:solidFill>
                    <a:latin typeface="Cambria" panose="02040503050406030204" charset="0"/>
                    <a:cs typeface="Cambria" panose="02040503050406030204" charset="0"/>
                    <a:sym typeface="+mn-ea"/>
                  </a:rPr>
                  <a:t>-V</a:t>
                </a:r>
                <a:r>
                  <a:rPr lang="pt-BR" sz="3200" b="1" i="1" baseline="-25000" dirty="0" smtClean="0">
                    <a:solidFill>
                      <a:schemeClr val="tx1"/>
                    </a:solidFill>
                    <a:latin typeface="Cambria" panose="02040503050406030204" charset="0"/>
                    <a:cs typeface="Cambria" panose="02040503050406030204" charset="0"/>
                    <a:sym typeface="+mn-ea"/>
                  </a:rPr>
                  <a:t>K </a:t>
                </a:r>
                <a:r>
                  <a:rPr lang="pt-BR" sz="3200" b="1" i="1" dirty="0" smtClean="0">
                    <a:solidFill>
                      <a:schemeClr val="tx1"/>
                    </a:solidFill>
                    <a:latin typeface="Cambria" panose="02040503050406030204" charset="0"/>
                    <a:cs typeface="Cambria" panose="02040503050406030204" charset="0"/>
                    <a:sym typeface="+mn-ea"/>
                  </a:rPr>
                  <a:t>&lt; V</a:t>
                </a:r>
                <a:r>
                  <a:rPr lang="pt-BR" sz="3200" b="1" i="1" baseline="-25000" dirty="0" smtClean="0">
                    <a:solidFill>
                      <a:schemeClr val="tx1"/>
                    </a:solidFill>
                    <a:latin typeface="Cambria" panose="02040503050406030204" charset="0"/>
                    <a:cs typeface="Cambria" panose="02040503050406030204" charset="0"/>
                    <a:sym typeface="+mn-ea"/>
                  </a:rPr>
                  <a:t>D</a:t>
                </a:r>
                <a:r>
                  <a:rPr lang="pt-BR" sz="3200" b="1" i="1" dirty="0" smtClean="0">
                    <a:solidFill>
                      <a:schemeClr val="tx1"/>
                    </a:solidFill>
                    <a:latin typeface="Cambria" panose="02040503050406030204" charset="0"/>
                    <a:cs typeface="Cambria" panose="02040503050406030204" charset="0"/>
                    <a:sym typeface="+mn-ea"/>
                  </a:rPr>
                  <a:t> ≤ 0</a:t>
                </a:r>
                <a:endParaRPr lang="pt-BR"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ruptura </a:t>
                </a:r>
                <a:r>
                  <a:rPr lang="pt-BR" sz="3200" b="1" dirty="0" smtClean="0">
                    <a:solidFill>
                      <a:schemeClr val="tx1"/>
                    </a:solidFill>
                    <a:latin typeface="Cambria" panose="02040503050406030204" charset="0"/>
                    <a:cs typeface="Cambria" panose="02040503050406030204" charset="0"/>
                    <a:sym typeface="+mn-ea"/>
                  </a:rPr>
                  <a:t>-V</a:t>
                </a:r>
                <a:r>
                  <a:rPr lang="pt-BR" sz="3200" b="1" baseline="-25000" dirty="0" smtClean="0">
                    <a:solidFill>
                      <a:schemeClr val="tx1"/>
                    </a:solidFill>
                    <a:latin typeface="Cambria" panose="02040503050406030204" charset="0"/>
                    <a:cs typeface="Cambria" panose="02040503050406030204" charset="0"/>
                    <a:sym typeface="+mn-ea"/>
                  </a:rPr>
                  <a:t>K </a:t>
                </a:r>
                <a:r>
                  <a:rPr lang="pt-BR" sz="3200" b="1" dirty="0" smtClean="0">
                    <a:solidFill>
                      <a:schemeClr val="tx1"/>
                    </a:solidFill>
                    <a:latin typeface="Cambria" panose="02040503050406030204" charset="0"/>
                    <a:cs typeface="Cambria" panose="02040503050406030204" charset="0"/>
                    <a:sym typeface="+mn-ea"/>
                  </a:rPr>
                  <a:t>≤ V</a:t>
                </a:r>
                <a:r>
                  <a:rPr lang="pt-BR" sz="3200" b="1" baseline="-25000" dirty="0" smtClean="0">
                    <a:solidFill>
                      <a:schemeClr val="tx1"/>
                    </a:solidFill>
                    <a:latin typeface="Cambria" panose="02040503050406030204" charset="0"/>
                    <a:cs typeface="Cambria" panose="02040503050406030204" charset="0"/>
                    <a:sym typeface="+mn-ea"/>
                  </a:rPr>
                  <a:t>D</a:t>
                </a:r>
                <a:endParaRPr lang="pt-BR" sz="3200" b="1" baseline="-250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Região de </a:t>
                </a:r>
                <a:r>
                  <a:rPr lang="pt-BR" altLang="en-US" sz="4000" b="1" dirty="0" smtClean="0">
                    <a:solidFill>
                      <a:srgbClr val="C00000"/>
                    </a:solidFill>
                    <a:latin typeface="Comic Sans MS" panose="030F0702030302020204" pitchFamily="66" charset="0"/>
                    <a:cs typeface="Comic Sans MS" panose="030F0702030302020204" pitchFamily="66" charset="0"/>
                    <a:sym typeface="+mn-ea"/>
                  </a:rPr>
                  <a:t>Polarização direta e Reversa</a:t>
                </a:r>
                <a:endParaRPr lang="pt-BR" altLang="en-US" sz="40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𝒊</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𝒔</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𝒆𝒙𝒑</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sub>
                          </m:sSub>
                        </m:num>
                        <m:den>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𝑻</m:t>
                              </m:r>
                            </m:sub>
                          </m:sSub>
                        </m:den>
                      </m:f>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424815" y="1221105"/>
                <a:ext cx="11342370" cy="4914265"/>
              </a:xfrm>
              <a:prstGeom prst="rect">
                <a:avLst/>
              </a:prstGeom>
              <a:blipFill rotWithShape="1">
                <a:blip r:embed="rId1"/>
                <a:stretch>
                  <a:fillRect t="-7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887095" y="623570"/>
            <a:ext cx="10417175" cy="41541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4:</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entrada </a:t>
            </a:r>
            <a:r>
              <a:rPr lang="pt-BR" altLang="en-US" sz="3200" i="1" dirty="0" smtClean="0">
                <a:solidFill>
                  <a:schemeClr val="tx1"/>
                </a:solidFill>
                <a:latin typeface="Comic Sans MS" panose="030F0702030302020204" pitchFamily="66" charset="0"/>
                <a:cs typeface="Comic Sans MS" panose="030F0702030302020204" pitchFamily="66" charset="0"/>
                <a:sym typeface="+mn-ea"/>
              </a:rPr>
              <a:t>vin</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varia de </a:t>
            </a:r>
            <a:r>
              <a:rPr lang="pt-BR" altLang="en-US" sz="3200" i="1" dirty="0" smtClean="0">
                <a:solidFill>
                  <a:schemeClr val="tx1"/>
                </a:solidFill>
                <a:latin typeface="Comic Sans MS" panose="030F0702030302020204" pitchFamily="66" charset="0"/>
                <a:cs typeface="Comic Sans MS" panose="030F0702030302020204" pitchFamily="66" charset="0"/>
                <a:sym typeface="+mn-ea"/>
              </a:rPr>
              <a:t>0 V a 3,0 V</a:t>
            </a:r>
            <a:endParaRPr lang="pt-BR" altLang="en-US" sz="3200" i="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i="1" dirty="0" smtClean="0">
                <a:solidFill>
                  <a:schemeClr val="tx1"/>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3200" i="1" dirty="0" smtClean="0">
                <a:solidFill>
                  <a:schemeClr val="tx1"/>
                </a:solidFill>
                <a:latin typeface="Comic Sans MS" panose="030F0702030302020204" pitchFamily="66" charset="0"/>
                <a:cs typeface="Comic Sans MS" panose="030F0702030302020204" pitchFamily="66" charset="0"/>
                <a:sym typeface="+mn-ea"/>
              </a:rPr>
              <a:t> = 1,0 V</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Determine onde estão o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dreno e o source</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Trace a curva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in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x Vin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marque na curva as regiões de operação do transitor (corte, triodo, saturação)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4" name="Grupo 13"/>
          <p:cNvGrpSpPr/>
          <p:nvPr/>
        </p:nvGrpSpPr>
        <p:grpSpPr>
          <a:xfrm>
            <a:off x="4542155" y="4565015"/>
            <a:ext cx="3242310" cy="1530985"/>
            <a:chOff x="6840" y="6391"/>
            <a:chExt cx="4163" cy="1899"/>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flipV="1">
              <a:off x="10202" y="7717"/>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0152" y="7654"/>
              <a:ext cx="112" cy="112"/>
            </a:xfrm>
            <a:prstGeom prst="ellipse">
              <a:avLst/>
            </a:prstGeom>
            <a:solidFill>
              <a:schemeClr val="tx1"/>
            </a:solidFill>
            <a:ln w="19050" algn="ctr">
              <a:solidFill>
                <a:schemeClr val="tx1"/>
              </a:solidFill>
              <a:round/>
            </a:ln>
          </p:spPr>
          <p:txBody>
            <a:bodyPr wrap="none" anchor="ctr"/>
            <a:lstStyle/>
            <a:p>
              <a:endParaRPr lang="en-US"/>
            </a:p>
          </p:txBody>
        </p:sp>
        <p:sp>
          <p:nvSpPr>
            <p:cNvPr id="83" name="Rectangle 142"/>
            <p:cNvSpPr>
              <a:spLocks noChangeArrowheads="1"/>
            </p:cNvSpPr>
            <p:nvPr/>
          </p:nvSpPr>
          <p:spPr bwMode="auto">
            <a:xfrm flipH="1">
              <a:off x="8696" y="7691"/>
              <a:ext cx="842"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flipH="1">
              <a:off x="6840" y="7198"/>
              <a:ext cx="896"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9612" y="7137"/>
              <a:ext cx="1391"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9981" y="8290"/>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 name="Conector Reto 4"/>
            <p:cNvCxnSpPr/>
            <p:nvPr/>
          </p:nvCxnSpPr>
          <p:spPr>
            <a:xfrm flipH="1">
              <a:off x="8199" y="7915"/>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2"/>
            <p:cNvSpPr>
              <a:spLocks noChangeArrowheads="1"/>
            </p:cNvSpPr>
            <p:nvPr/>
          </p:nvSpPr>
          <p:spPr bwMode="auto">
            <a:xfrm flipH="1">
              <a:off x="7893" y="6391"/>
              <a:ext cx="1157"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p>
          </p:txBody>
        </p:sp>
      </p:grpSp>
      <p:cxnSp>
        <p:nvCxnSpPr>
          <p:cNvPr id="15" name="Conector de Seta Reta 14"/>
          <p:cNvCxnSpPr/>
          <p:nvPr/>
        </p:nvCxnSpPr>
        <p:spPr>
          <a:xfrm>
            <a:off x="4705985" y="5771515"/>
            <a:ext cx="588645"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4596765" y="578231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Iin</a:t>
            </a:r>
            <a:endParaRPr lang="pt-BR" sz="2000" baseline="-25000" dirty="0"/>
          </a:p>
        </p:txBody>
      </p:sp>
    </p:spTree>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698500" y="480695"/>
            <a:ext cx="10925175" cy="366141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5:</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entrada </a:t>
            </a:r>
            <a:r>
              <a:rPr lang="pt-BR" altLang="en-US" sz="3200" i="1" dirty="0" smtClean="0">
                <a:solidFill>
                  <a:schemeClr val="tx1"/>
                </a:solidFill>
                <a:latin typeface="Comic Sans MS" panose="030F0702030302020204" pitchFamily="66" charset="0"/>
                <a:cs typeface="Comic Sans MS" panose="030F0702030302020204" pitchFamily="66" charset="0"/>
                <a:sym typeface="+mn-ea"/>
              </a:rPr>
              <a:t>vin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varia de </a:t>
            </a:r>
            <a:r>
              <a:rPr lang="pt-BR" altLang="en-US" sz="3200" i="1" dirty="0" smtClean="0">
                <a:solidFill>
                  <a:schemeClr val="tx1"/>
                </a:solidFill>
                <a:latin typeface="Comic Sans MS" panose="030F0702030302020204" pitchFamily="66" charset="0"/>
                <a:cs typeface="Comic Sans MS" panose="030F0702030302020204" pitchFamily="66" charset="0"/>
                <a:sym typeface="+mn-ea"/>
              </a:rPr>
              <a:t>0 V a 3,0 V</a:t>
            </a:r>
            <a:endParaRPr lang="pt-BR" altLang="en-US" sz="3200" b="1" i="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i="1" dirty="0" smtClean="0">
                <a:solidFill>
                  <a:schemeClr val="tx1"/>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3200" i="1" dirty="0" smtClean="0">
                <a:solidFill>
                  <a:schemeClr val="tx1"/>
                </a:solidFill>
                <a:latin typeface="Comic Sans MS" panose="030F0702030302020204" pitchFamily="66" charset="0"/>
                <a:cs typeface="Comic Sans MS" panose="030F0702030302020204" pitchFamily="66" charset="0"/>
                <a:sym typeface="+mn-ea"/>
              </a:rPr>
              <a:t> = 1,0 V</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i="1" dirty="0" smtClean="0">
                <a:solidFill>
                  <a:schemeClr val="tx1"/>
                </a:solidFill>
                <a:latin typeface="Comic Sans MS" panose="030F0702030302020204" pitchFamily="66" charset="0"/>
                <a:cs typeface="Comic Sans MS" panose="030F0702030302020204" pitchFamily="66" charset="0"/>
                <a:sym typeface="+mn-ea"/>
              </a:rPr>
              <a:t>V</a:t>
            </a:r>
            <a:r>
              <a:rPr lang="pt-BR" altLang="en-US" sz="3200" i="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3200" i="1" dirty="0" smtClean="0">
                <a:solidFill>
                  <a:schemeClr val="tx1"/>
                </a:solidFill>
                <a:latin typeface="Comic Sans MS" panose="030F0702030302020204" pitchFamily="66" charset="0"/>
                <a:cs typeface="Comic Sans MS" panose="030F0702030302020204" pitchFamily="66" charset="0"/>
                <a:sym typeface="+mn-ea"/>
              </a:rPr>
              <a:t> = 3,0V</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Determine onde estão o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dreno e o source</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Trace a curva </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in</a:t>
            </a:r>
            <a:r>
              <a:rPr lang="pt-BR" altLang="en-US" sz="3200" i="1" dirty="0" smtClean="0">
                <a:solidFill>
                  <a:srgbClr val="C00000"/>
                </a:solidFill>
                <a:latin typeface="Comic Sans MS" panose="030F0702030302020204" pitchFamily="66" charset="0"/>
                <a:cs typeface="Comic Sans MS" panose="030F0702030302020204" pitchFamily="66" charset="0"/>
                <a:sym typeface="+mn-ea"/>
              </a:rPr>
              <a:t> x V</a:t>
            </a:r>
            <a:r>
              <a:rPr lang="pt-BR" altLang="en-US" sz="3200" i="1" baseline="-25000" dirty="0" smtClean="0">
                <a:solidFill>
                  <a:srgbClr val="C00000"/>
                </a:solidFill>
                <a:latin typeface="Comic Sans MS" panose="030F0702030302020204" pitchFamily="66" charset="0"/>
                <a:cs typeface="Comic Sans MS" panose="030F0702030302020204" pitchFamily="66" charset="0"/>
                <a:sym typeface="+mn-ea"/>
              </a:rPr>
              <a:t>in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marque na curva as regiões de operação do transitor (corte, triodo, saturação)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4" name="Grupo 13"/>
          <p:cNvGrpSpPr/>
          <p:nvPr/>
        </p:nvGrpSpPr>
        <p:grpSpPr>
          <a:xfrm rot="16200000">
            <a:off x="4871732" y="4464087"/>
            <a:ext cx="2444778" cy="1714801"/>
            <a:chOff x="7141" y="6585"/>
            <a:chExt cx="3139" cy="2127"/>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3" name="Rectangle 142"/>
            <p:cNvSpPr>
              <a:spLocks noChangeArrowheads="1"/>
            </p:cNvSpPr>
            <p:nvPr/>
          </p:nvSpPr>
          <p:spPr bwMode="auto">
            <a:xfrm rot="5400000" flipH="1">
              <a:off x="8535" y="806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559" y="7005"/>
              <a:ext cx="851"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sz="2400" dirty="0"/>
                <a:t>V</a:t>
              </a:r>
              <a:r>
                <a:rPr lang="pt-BR" sz="2400" baseline="-25000" dirty="0"/>
                <a:t>DD</a:t>
              </a:r>
              <a:endParaRPr lang="pt-BR" sz="2400" baseline="-25000" dirty="0" smtClean="0"/>
            </a:p>
          </p:txBody>
        </p: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4" name="Rectangle 140"/>
            <p:cNvSpPr>
              <a:spLocks noChangeArrowheads="1"/>
            </p:cNvSpPr>
            <p:nvPr/>
          </p:nvSpPr>
          <p:spPr bwMode="auto">
            <a:xfrm rot="5400000" flipH="1">
              <a:off x="6960" y="6766"/>
              <a:ext cx="980" cy="61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noAutofit/>
            </a:bodyPr>
            <a:lstStyle/>
            <a:p>
              <a:pPr algn="ctr" eaLnBrk="0" hangingPunct="0">
                <a:spcBef>
                  <a:spcPct val="20000"/>
                </a:spcBef>
              </a:pPr>
              <a:r>
                <a:rPr lang="pt-BR" sz="2400" dirty="0"/>
                <a:t>vin</a:t>
              </a:r>
              <a:endParaRPr lang="pt-BR" sz="2400" dirty="0"/>
            </a:p>
          </p:txBody>
        </p:sp>
      </p:grpSp>
      <p:cxnSp>
        <p:nvCxnSpPr>
          <p:cNvPr id="15" name="Conector de Seta Reta 14"/>
          <p:cNvCxnSpPr/>
          <p:nvPr/>
        </p:nvCxnSpPr>
        <p:spPr>
          <a:xfrm rot="16200000" flipV="1">
            <a:off x="6001385" y="6252210"/>
            <a:ext cx="588645" cy="0"/>
          </a:xfrm>
          <a:prstGeom prst="straightConnector1">
            <a:avLst/>
          </a:prstGeom>
          <a:ln w="25400">
            <a:solidFill>
              <a:srgbClr val="9A0000"/>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6242685" y="584390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Iin</a:t>
            </a:r>
            <a:endParaRPr lang="pt-BR" sz="2000" baseline="-25000" dirty="0"/>
          </a:p>
        </p:txBody>
      </p:sp>
      <p:sp>
        <p:nvSpPr>
          <p:cNvPr id="3" name="Forma livre 2"/>
          <p:cNvSpPr/>
          <p:nvPr/>
        </p:nvSpPr>
        <p:spPr>
          <a:xfrm>
            <a:off x="5506720" y="496697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 name="Straight Connector 178"/>
          <p:cNvCxnSpPr>
            <a:cxnSpLocks noChangeShapeType="1"/>
          </p:cNvCxnSpPr>
          <p:nvPr/>
        </p:nvCxnSpPr>
        <p:spPr bwMode="auto">
          <a:xfrm flipV="1">
            <a:off x="6296025" y="55473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 name="Conector Reto 8"/>
          <p:cNvCxnSpPr/>
          <p:nvPr/>
        </p:nvCxnSpPr>
        <p:spPr>
          <a:xfrm flipH="1" flipV="1">
            <a:off x="6217285" y="57594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 de Texto 6"/>
              <p:cNvSpPr txBox="1"/>
              <p:nvPr/>
            </p:nvSpPr>
            <p:spPr>
              <a:xfrm>
                <a:off x="883285" y="446405"/>
                <a:ext cx="10718800" cy="17532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6:</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i="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 = 0,5 V</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2800" i="1">
                            <a:solidFill>
                              <a:schemeClr val="tx1"/>
                            </a:solidFill>
                            <a:latin typeface="Cambria Math" panose="02040503050406030204" pitchFamily="18" charset="0"/>
                            <a:cs typeface="Cambria Math" panose="02040503050406030204" pitchFamily="18" charset="0"/>
                          </a:rPr>
                        </m:ctrlPr>
                      </m:sSubPr>
                      <m:e>
                        <m:r>
                          <a:rPr lang="en-US" altLang="pt-BR" sz="2800" i="1">
                            <a:solidFill>
                              <a:schemeClr val="tx1"/>
                            </a:solidFill>
                            <a:latin typeface="Cambria Math" panose="02040503050406030204" pitchFamily="18" charset="0"/>
                            <a:cs typeface="Cambria Math" panose="02040503050406030204" pitchFamily="18" charset="0"/>
                          </a:rPr>
                          <m:t>𝜇</m:t>
                        </m:r>
                      </m:e>
                      <m:sub>
                        <m:r>
                          <a:rPr lang="en-US" altLang="pt-BR" sz="2800" i="1">
                            <a:solidFill>
                              <a:schemeClr val="tx1"/>
                            </a:solidFill>
                            <a:latin typeface="Cambria Math" panose="02040503050406030204" pitchFamily="18" charset="0"/>
                            <a:cs typeface="Cambria Math" panose="02040503050406030204" pitchFamily="18" charset="0"/>
                          </a:rPr>
                          <m:t>𝑛</m:t>
                        </m:r>
                      </m:sub>
                    </m:sSub>
                    <m:r>
                      <a:rPr lang="en-US" altLang="pt-BR" sz="2800" i="1">
                        <a:solidFill>
                          <a:schemeClr val="tx1"/>
                        </a:solidFill>
                        <a:latin typeface="Cambria Math" panose="02040503050406030204" pitchFamily="18" charset="0"/>
                        <a:cs typeface="Cambria Math" panose="02040503050406030204" pitchFamily="18" charset="0"/>
                      </a:rPr>
                      <m:t>𝐶</m:t>
                    </m:r>
                    <m:r>
                      <a:rPr lang="en-US" altLang="pt-BR" sz="2800" i="1" baseline="-25000">
                        <a:solidFill>
                          <a:schemeClr val="tx1"/>
                        </a:solidFill>
                        <a:latin typeface="Cambria Math" panose="02040503050406030204" pitchFamily="18" charset="0"/>
                        <a:cs typeface="Cambria Math" panose="02040503050406030204" pitchFamily="18" charset="0"/>
                      </a:rPr>
                      <m:t>𝑜𝑥</m:t>
                    </m:r>
                  </m:oMath>
                </a14:m>
                <a:r>
                  <a:rPr lang="pt-BR" altLang="en-US" sz="2800" i="1" dirty="0" smtClean="0">
                    <a:solidFill>
                      <a:schemeClr val="tx1"/>
                    </a:solidFill>
                    <a:latin typeface="Comic Sans MS" panose="030F0702030302020204" pitchFamily="66" charset="0"/>
                    <a:cs typeface="Comic Sans MS" panose="030F0702030302020204" pitchFamily="66" charset="0"/>
                    <a:sym typeface="+mn-ea"/>
                  </a:rPr>
                  <a:t>= 800 </a:t>
                </a:r>
                <a:r>
                  <a:rPr lang="pt-BR" altLang="en-US" sz="2800" i="1" dirty="0" smtClean="0">
                    <a:solidFill>
                      <a:schemeClr val="tx1"/>
                    </a:solidFill>
                    <a:latin typeface="Symbol" panose="05050102010706020507" charset="0"/>
                    <a:cs typeface="Symbol" panose="05050102010706020507" charset="0"/>
                    <a:sym typeface="+mn-ea"/>
                  </a:rPr>
                  <a:t>m</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A/V</a:t>
                </a:r>
                <a:r>
                  <a:rPr lang="pt-BR" altLang="en-US" sz="2800" i="1" baseline="30000" dirty="0" smtClean="0">
                    <a:solidFill>
                      <a:schemeClr val="tx1"/>
                    </a:solidFill>
                    <a:latin typeface="Comic Sans MS" panose="030F0702030302020204" pitchFamily="66" charset="0"/>
                    <a:cs typeface="Comic Sans MS" panose="030F0702030302020204" pitchFamily="66" charset="0"/>
                    <a:sym typeface="+mn-ea"/>
                  </a:rPr>
                  <a:t>2</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(W/L)=10</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 = 3,0V</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Determine o valor de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R</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para corrente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ser de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1,0 mA</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883285" y="446405"/>
                <a:ext cx="10718800" cy="1753235"/>
              </a:xfrm>
              <a:prstGeom prst="rect">
                <a:avLst/>
              </a:prstGeom>
              <a:blipFill rotWithShape="1">
                <a:blip r:embed="rId1"/>
                <a:stretch>
                  <a:fillRect b="-543"/>
                </a:stretch>
              </a:blipFill>
            </p:spPr>
            <p:txBody>
              <a:bodyPr/>
              <a:lstStyle/>
              <a:p>
                <a:r>
                  <a:rPr lang="pt-BR" altLang="en-US">
                    <a:noFill/>
                  </a:rPr>
                  <a:t> </a:t>
                </a:r>
              </a:p>
            </p:txBody>
          </p:sp>
        </mc:Fallback>
      </mc:AlternateContent>
      <p:grpSp>
        <p:nvGrpSpPr>
          <p:cNvPr id="14" name="Grupo 13"/>
          <p:cNvGrpSpPr/>
          <p:nvPr/>
        </p:nvGrpSpPr>
        <p:grpSpPr>
          <a:xfrm rot="16200000">
            <a:off x="4856401" y="2388350"/>
            <a:ext cx="2254742" cy="1830088"/>
            <a:chOff x="7493" y="6442"/>
            <a:chExt cx="2895" cy="2270"/>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3" name="Rectangle 142"/>
            <p:cNvSpPr>
              <a:spLocks noChangeArrowheads="1"/>
            </p:cNvSpPr>
            <p:nvPr/>
          </p:nvSpPr>
          <p:spPr bwMode="auto">
            <a:xfrm rot="5400000" flipH="1">
              <a:off x="8535" y="806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rot="5400000" flipH="1">
              <a:off x="9273" y="7113"/>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342" y="6975"/>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5" name="Conector de Seta Reta 14"/>
          <p:cNvCxnSpPr/>
          <p:nvPr/>
        </p:nvCxnSpPr>
        <p:spPr>
          <a:xfrm rot="16200000" flipV="1">
            <a:off x="5987415" y="271780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6092825" y="24288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sp>
        <p:nvSpPr>
          <p:cNvPr id="3" name="Forma livre 2"/>
          <p:cNvSpPr/>
          <p:nvPr/>
        </p:nvSpPr>
        <p:spPr>
          <a:xfrm>
            <a:off x="5454015" y="312801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 name="Straight Connector 178"/>
          <p:cNvCxnSpPr>
            <a:cxnSpLocks noChangeShapeType="1"/>
          </p:cNvCxnSpPr>
          <p:nvPr/>
        </p:nvCxnSpPr>
        <p:spPr bwMode="auto">
          <a:xfrm flipV="1">
            <a:off x="6243320" y="370840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 name="Conector Reto 8"/>
          <p:cNvCxnSpPr/>
          <p:nvPr/>
        </p:nvCxnSpPr>
        <p:spPr>
          <a:xfrm flipH="1" flipV="1">
            <a:off x="6164580" y="39204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H="1" flipV="1">
            <a:off x="6020435" y="44284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5995670" y="257556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Caixa de Texto 10"/>
          <p:cNvSpPr txBox="1"/>
          <p:nvPr/>
        </p:nvSpPr>
        <p:spPr>
          <a:xfrm>
            <a:off x="607493" y="4539536"/>
            <a:ext cx="10417175" cy="1922145"/>
          </a:xfrm>
          <a:prstGeom prst="rect">
            <a:avLst/>
          </a:prstGeom>
          <a:solidFill>
            <a:schemeClr val="bg1"/>
          </a:solidFill>
        </p:spPr>
        <p:txBody>
          <a:bodyPr wrap="square" rtlCol="0" anchor="t">
            <a:spAutoFit/>
          </a:bodyPr>
          <a:lstStyle/>
          <a:p>
            <a:pPr marL="457200" indent="-4572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source: menor tensão (lado de baixo)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transistor em saturação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Arial" panose="020B0604020202020204" pitchFamily="34" charset="0"/>
              <a:buChar char="•"/>
            </a:pPr>
            <a:r>
              <a:rPr lang="pt-BR" altLang="en-US" sz="2400" i="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i="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400" i="1" dirty="0" smtClean="0">
                <a:solidFill>
                  <a:schemeClr val="tx1"/>
                </a:solidFill>
                <a:latin typeface="Comic Sans MS" panose="030F0702030302020204" pitchFamily="66" charset="0"/>
                <a:cs typeface="Comic Sans MS" panose="030F0702030302020204" pitchFamily="66" charset="0"/>
                <a:sym typeface="+mn-ea"/>
              </a:rPr>
              <a:t> = 3V</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forma canal do lado do source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Arial" panose="020B0604020202020204" pitchFamily="34" charset="0"/>
              <a:buChar char="•"/>
            </a:pPr>
            <a:r>
              <a:rPr lang="pt-BR" altLang="en-US" sz="2400" i="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i="1" baseline="-25000" dirty="0" smtClean="0">
                <a:solidFill>
                  <a:schemeClr val="tx1"/>
                </a:solidFill>
                <a:latin typeface="Comic Sans MS" panose="030F0702030302020204" pitchFamily="66" charset="0"/>
                <a:cs typeface="Comic Sans MS" panose="030F0702030302020204" pitchFamily="66" charset="0"/>
                <a:sym typeface="+mn-ea"/>
              </a:rPr>
              <a:t>GD</a:t>
            </a:r>
            <a:r>
              <a:rPr lang="pt-BR" altLang="en-US" sz="2400" i="1" dirty="0" smtClean="0">
                <a:solidFill>
                  <a:schemeClr val="tx1"/>
                </a:solidFill>
                <a:latin typeface="Comic Sans MS" panose="030F0702030302020204" pitchFamily="66" charset="0"/>
                <a:cs typeface="Comic Sans MS" panose="030F0702030302020204" pitchFamily="66" charset="0"/>
                <a:sym typeface="+mn-ea"/>
              </a:rPr>
              <a:t> = 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não forma canal do lado do dreno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 name="Caixa de Texto 10"/>
          <p:cNvSpPr txBox="1"/>
          <p:nvPr/>
        </p:nvSpPr>
        <p:spPr>
          <a:xfrm>
            <a:off x="936625" y="502920"/>
            <a:ext cx="10417175" cy="521970"/>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Podemos escrever então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 name="Caixa de Texto 20"/>
              <p:cNvSpPr txBox="1"/>
              <p:nvPr/>
            </p:nvSpPr>
            <p:spPr>
              <a:xfrm>
                <a:off x="3542030" y="1146810"/>
                <a:ext cx="4255135"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3542030" y="1146810"/>
                <a:ext cx="4255135" cy="888365"/>
              </a:xfrm>
              <a:prstGeom prst="rect">
                <a:avLst/>
              </a:prstGeom>
              <a:blipFill rotWithShape="1">
                <a:blip r:embed="rId1"/>
                <a:stretch>
                  <a:fillRect t="-486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3542030" y="2173605"/>
                <a:ext cx="4251960" cy="52197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4</m:t>
                      </m:r>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5</m:t>
                      </m:r>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𝑚</m:t>
                      </m:r>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542030" y="2173605"/>
                <a:ext cx="4251960" cy="521970"/>
              </a:xfrm>
              <a:prstGeom prst="rect">
                <a:avLst/>
              </a:prstGeom>
              <a:blipFill rotWithShape="1">
                <a:blip r:embed="rId2"/>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3874770" y="2846705"/>
                <a:ext cx="3072765" cy="52197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5</m:t>
                      </m:r>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4</m:t>
                      </m:r>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874770" y="2846705"/>
                <a:ext cx="3072765" cy="521970"/>
              </a:xfrm>
              <a:prstGeom prst="rect">
                <a:avLst/>
              </a:prstGeom>
              <a:blipFill rotWithShape="1">
                <a:blip r:embed="rId3"/>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4016375" y="3519805"/>
                <a:ext cx="3190875" cy="52197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5</m:t>
                      </m:r>
                      <m:r>
                        <a:rPr lang="en-US" altLang="pt-BR" sz="2800" i="1">
                          <a:latin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016375" y="3519805"/>
                <a:ext cx="3190875" cy="521970"/>
              </a:xfrm>
              <a:prstGeom prst="rect">
                <a:avLst/>
              </a:prstGeom>
              <a:blipFill rotWithShape="1">
                <a:blip r:embed="rId4"/>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2599491" y="4184217"/>
                <a:ext cx="6323330" cy="521970"/>
              </a:xfrm>
              <a:prstGeom prst="rect">
                <a:avLst/>
              </a:prstGeom>
              <a:noFill/>
              <a:ln w="38100">
                <a:noFill/>
              </a:ln>
            </p:spPr>
            <p:txBody>
              <a:bodyPr wrap="none" rtlCol="0" anchor="t">
                <a:spAutoFit/>
              </a:bodyPr>
              <a:lstStyle/>
              <a:p>
                <a:pPr algn="l"/>
                <a14:m>
                  <m:oMath xmlns:m="http://schemas.openxmlformats.org/officeDocument/2006/math">
                    <m:r>
                      <a:rPr lang="en-US" altLang="pt-BR" sz="2800" i="1" smtClean="0">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𝑉</m:t>
                    </m:r>
                    <m:r>
                      <a:rPr lang="pt-BR" altLang="pt-BR" sz="2800" b="0" i="1" smtClean="0">
                        <a:latin typeface="Cambria Math" panose="02040503050406030204" pitchFamily="18" charset="0"/>
                        <a:cs typeface="Cambria Math" panose="02040503050406030204" pitchFamily="18" charset="0"/>
                      </a:rPr>
                      <m:t>   </m:t>
                    </m:r>
                    <m:r>
                      <a:rPr lang="pt-BR" altLang="pt-BR" sz="2800" b="0" i="1" smtClean="0">
                        <a:latin typeface="Cambria Math" panose="02040503050406030204" pitchFamily="18" charset="0"/>
                        <a:cs typeface="Cambria Math" panose="02040503050406030204" pitchFamily="18" charset="0"/>
                      </a:rPr>
                      <m:t>𝑜𝑢</m:t>
                    </m:r>
                    <m:r>
                      <a:rPr lang="pt-BR" altLang="pt-BR" sz="2800" b="0" i="1" smtClean="0">
                        <a:latin typeface="Cambria Math" panose="02040503050406030204" pitchFamily="18" charset="0"/>
                        <a:cs typeface="Cambria Math" panose="02040503050406030204" pitchFamily="18" charset="0"/>
                      </a:rPr>
                      <m:t> </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𝐺𝑆</m:t>
                        </m:r>
                      </m:sub>
                    </m:sSub>
                  </m:oMath>
                </a14:m>
                <a:r>
                  <a:rPr lang="pt-BR" altLang="en-US" sz="2800" dirty="0" smtClean="0">
                    <a:latin typeface="Cambria Math" panose="02040503050406030204" pitchFamily="18" charset="0"/>
                    <a:cs typeface="Cambria Math" panose="02040503050406030204" pitchFamily="18" charset="0"/>
                  </a:rPr>
                  <a:t>=0V (não é solução )</a:t>
                </a:r>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599491" y="4184217"/>
                <a:ext cx="6323330" cy="521970"/>
              </a:xfrm>
              <a:prstGeom prst="rect">
                <a:avLst/>
              </a:prstGeom>
              <a:blipFill rotWithShape="1">
                <a:blip r:embed="rId5"/>
                <a:stretch>
                  <a:fillRect l="-7" t="-8311" r="7" b="39"/>
                </a:stretch>
              </a:blipFill>
              <a:ln w="38100">
                <a:noFill/>
              </a:ln>
            </p:spPr>
            <p:txBody>
              <a:bodyPr/>
              <a:lstStyle/>
              <a:p>
                <a:r>
                  <a:rPr lang="pt-BR" altLang="en-US">
                    <a:noFill/>
                  </a:rPr>
                  <a:t> </a:t>
                </a:r>
              </a:p>
            </p:txBody>
          </p:sp>
        </mc:Fallback>
      </mc:AlternateContent>
      <p:sp>
        <p:nvSpPr>
          <p:cNvPr id="7" name="Caixa de Texto 6"/>
          <p:cNvSpPr txBox="1"/>
          <p:nvPr/>
        </p:nvSpPr>
        <p:spPr>
          <a:xfrm>
            <a:off x="427990" y="4866005"/>
            <a:ext cx="10925810" cy="95313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queda de tenção em R</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será de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2,0 V</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portanto seu valor deverá ser de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2,0 k</a:t>
            </a:r>
            <a:r>
              <a:rPr lang="pt-BR" altLang="en-US" sz="2800" i="1" dirty="0" smtClean="0">
                <a:solidFill>
                  <a:schemeClr val="tx1"/>
                </a:solidFill>
                <a:latin typeface="Symbol" panose="05050102010706020507" charset="0"/>
                <a:cs typeface="Symbol" panose="05050102010706020507" charset="0"/>
                <a:sym typeface="+mn-ea"/>
              </a:rPr>
              <a:t>W</a:t>
            </a:r>
            <a:endParaRPr lang="pt-BR" altLang="en-US" sz="2800" i="1" dirty="0" smtClean="0">
              <a:solidFill>
                <a:schemeClr val="tx1"/>
              </a:solidFill>
              <a:latin typeface="Symbol" panose="05050102010706020507" charset="0"/>
              <a:cs typeface="Symbol" panose="05050102010706020507"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4650105" y="5834380"/>
                <a:ext cx="1983740" cy="521970"/>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𝑘</m:t>
                      </m:r>
                      <m:r>
                        <a:rPr lang="en-US" altLang="pt-BR" sz="2800" i="1">
                          <a:latin typeface="Cambria Math" panose="02040503050406030204" pitchFamily="18" charset="0"/>
                          <a:cs typeface="Cambria Math" panose="02040503050406030204" pitchFamily="18" charset="0"/>
                        </a:rPr>
                        <m:t>𝛺</m:t>
                      </m:r>
                    </m:oMath>
                  </m:oMathPara>
                </a14:m>
                <a:endParaRPr lang="pt-BR" altLang="en-US" sz="2800" baseline="3000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650105" y="5834380"/>
                <a:ext cx="1983740" cy="521970"/>
              </a:xfrm>
              <a:prstGeom prst="rect">
                <a:avLst/>
              </a:prstGeom>
              <a:blipFill rotWithShape="1">
                <a:blip r:embed="rId6"/>
                <a:stretch>
                  <a:fillRect l="-960" t="-8273" r="-960" b="-3650"/>
                </a:stretch>
              </a:blipFill>
              <a:ln w="381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4" name="Grupo 13"/>
          <p:cNvGrpSpPr/>
          <p:nvPr/>
        </p:nvGrpSpPr>
        <p:grpSpPr>
          <a:xfrm rot="16200000">
            <a:off x="672910" y="3071210"/>
            <a:ext cx="2548365" cy="1701096"/>
            <a:chOff x="7493" y="6485"/>
            <a:chExt cx="3272" cy="2110"/>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3"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633" y="7463"/>
              <a:ext cx="1672"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 V</a:t>
              </a:r>
              <a:r>
                <a:rPr lang="pt-BR" sz="2400" baseline="-25000" dirty="0"/>
                <a:t>DD</a:t>
              </a:r>
              <a:r>
                <a:rPr lang="pt-BR" sz="2400" dirty="0"/>
                <a:t>=3V</a:t>
              </a:r>
              <a:endParaRPr lang="pt-BR" sz="2400" dirty="0" smtClean="0"/>
            </a:p>
          </p:txBody>
        </p: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5" name="Conector de Seta Reta 14"/>
          <p:cNvCxnSpPr/>
          <p:nvPr/>
        </p:nvCxnSpPr>
        <p:spPr>
          <a:xfrm rot="16200000" flipV="1">
            <a:off x="1980565" y="348297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2096135" y="320421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sp>
        <p:nvSpPr>
          <p:cNvPr id="3" name="Forma livre 2"/>
          <p:cNvSpPr/>
          <p:nvPr/>
        </p:nvSpPr>
        <p:spPr>
          <a:xfrm>
            <a:off x="1447165" y="389318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 name="Straight Connector 178"/>
          <p:cNvCxnSpPr>
            <a:cxnSpLocks noChangeShapeType="1"/>
          </p:cNvCxnSpPr>
          <p:nvPr/>
        </p:nvCxnSpPr>
        <p:spPr bwMode="auto">
          <a:xfrm flipV="1">
            <a:off x="2236470" y="447357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 name="Conector Reto 8"/>
          <p:cNvCxnSpPr/>
          <p:nvPr/>
        </p:nvCxnSpPr>
        <p:spPr>
          <a:xfrm flipH="1" flipV="1">
            <a:off x="2157730" y="46856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H="1" flipV="1">
            <a:off x="2013585" y="51936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1988820" y="334073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7" name="Grupo 6"/>
          <p:cNvGrpSpPr/>
          <p:nvPr/>
        </p:nvGrpSpPr>
        <p:grpSpPr>
          <a:xfrm rot="16200000">
            <a:off x="2510996" y="3719568"/>
            <a:ext cx="1665939" cy="1293155"/>
            <a:chOff x="7493" y="6919"/>
            <a:chExt cx="2139" cy="16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lstStyle/>
            <a:p>
              <a:endParaRPr lang="pt-BR"/>
            </a:p>
          </p:txBody>
        </p:sp>
        <p:grpSp>
          <p:nvGrpSpPr>
            <p:cNvPr id="12" name="Group 147"/>
            <p:cNvGrpSpPr/>
            <p:nvPr/>
          </p:nvGrpSpPr>
          <p:grpSpPr bwMode="auto">
            <a:xfrm rot="5400000">
              <a:off x="8020" y="6975"/>
              <a:ext cx="792" cy="680"/>
              <a:chOff x="2834" y="2568"/>
              <a:chExt cx="317" cy="272"/>
            </a:xfrm>
          </p:grpSpPr>
          <p:sp>
            <p:nvSpPr>
              <p:cNvPr id="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cxnSp>
          <p:nvCxnSpPr>
            <p:cNvPr id="23" name="Conector Reto 22"/>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3502025" y="44773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29"/>
          <p:cNvCxnSpPr/>
          <p:nvPr/>
        </p:nvCxnSpPr>
        <p:spPr>
          <a:xfrm flipH="1" flipV="1">
            <a:off x="3413760" y="46996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flipV="1">
            <a:off x="3264535" y="51841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orma livre 32"/>
          <p:cNvSpPr/>
          <p:nvPr/>
        </p:nvSpPr>
        <p:spPr>
          <a:xfrm>
            <a:off x="2076450" y="3890010"/>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4" name="Conector de Seta Reta 33"/>
          <p:cNvCxnSpPr/>
          <p:nvPr/>
        </p:nvCxnSpPr>
        <p:spPr>
          <a:xfrm rot="16200000" flipV="1">
            <a:off x="3208020" y="375221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flipH="1">
            <a:off x="3334385" y="35121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out</a:t>
            </a:r>
            <a:endParaRPr lang="pt-BR" sz="2000" baseline="-25000" dirty="0"/>
          </a:p>
        </p:txBody>
      </p:sp>
      <p:sp>
        <p:nvSpPr>
          <p:cNvPr id="37" name="Caixa de Texto 36"/>
          <p:cNvSpPr txBox="1"/>
          <p:nvPr/>
        </p:nvSpPr>
        <p:spPr>
          <a:xfrm>
            <a:off x="887730" y="590550"/>
            <a:ext cx="10417175" cy="17532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7:</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Os transistore M</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M</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são iguais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Qual o valor da corrente </a:t>
            </a:r>
            <a:r>
              <a:rPr lang="pt-BR" altLang="en-US" sz="2800"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i="1" baseline="-25000" dirty="0" smtClean="0">
                <a:solidFill>
                  <a:srgbClr val="C00000"/>
                </a:solidFill>
                <a:latin typeface="Comic Sans MS" panose="030F0702030302020204" pitchFamily="66" charset="0"/>
                <a:cs typeface="Comic Sans MS" panose="030F0702030302020204" pitchFamily="66" charset="0"/>
                <a:sym typeface="+mn-ea"/>
              </a:rPr>
              <a:t>out</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na saída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38" name="Grupo 37"/>
          <p:cNvGrpSpPr/>
          <p:nvPr/>
        </p:nvGrpSpPr>
        <p:grpSpPr>
          <a:xfrm rot="16200000">
            <a:off x="6393915" y="3224134"/>
            <a:ext cx="2134800" cy="1655142"/>
            <a:chOff x="7493" y="6485"/>
            <a:chExt cx="2741" cy="2053"/>
          </a:xfrm>
        </p:grpSpPr>
        <p:sp>
          <p:nvSpPr>
            <p:cNvPr id="3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40" name="Group 147"/>
            <p:cNvGrpSpPr/>
            <p:nvPr/>
          </p:nvGrpSpPr>
          <p:grpSpPr bwMode="auto">
            <a:xfrm rot="5400000">
              <a:off x="8020" y="6975"/>
              <a:ext cx="792" cy="680"/>
              <a:chOff x="2834" y="2568"/>
              <a:chExt cx="317" cy="272"/>
            </a:xfrm>
          </p:grpSpPr>
          <p:sp>
            <p:nvSpPr>
              <p:cNvPr id="4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4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47"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48" name="Conector Reto 4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 name="Conector de Seta Reta 50"/>
          <p:cNvCxnSpPr/>
          <p:nvPr/>
        </p:nvCxnSpPr>
        <p:spPr>
          <a:xfrm rot="16200000" flipV="1">
            <a:off x="7517765" y="341312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Rectangle 140"/>
          <p:cNvSpPr>
            <a:spLocks noChangeArrowheads="1"/>
          </p:cNvSpPr>
          <p:nvPr/>
        </p:nvSpPr>
        <p:spPr bwMode="auto">
          <a:xfrm flipH="1">
            <a:off x="7633335" y="31343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sp>
        <p:nvSpPr>
          <p:cNvPr id="54" name="Forma livre 53"/>
          <p:cNvSpPr/>
          <p:nvPr/>
        </p:nvSpPr>
        <p:spPr>
          <a:xfrm>
            <a:off x="6984365" y="382333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7" name="Conector Reto 56"/>
          <p:cNvCxnSpPr/>
          <p:nvPr/>
        </p:nvCxnSpPr>
        <p:spPr>
          <a:xfrm flipH="1" flipV="1">
            <a:off x="7550785" y="51238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7526020" y="327088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9" name="Grupo 58"/>
          <p:cNvGrpSpPr/>
          <p:nvPr/>
        </p:nvGrpSpPr>
        <p:grpSpPr>
          <a:xfrm rot="16200000">
            <a:off x="8048196" y="3630668"/>
            <a:ext cx="1665939" cy="1293155"/>
            <a:chOff x="7493" y="6919"/>
            <a:chExt cx="2139" cy="1604"/>
          </a:xfrm>
        </p:grpSpPr>
        <p:sp>
          <p:nvSpPr>
            <p:cNvPr id="60"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lstStyle/>
            <a:p>
              <a:endParaRPr lang="pt-BR"/>
            </a:p>
          </p:txBody>
        </p:sp>
        <p:grpSp>
          <p:nvGrpSpPr>
            <p:cNvPr id="61"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7"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Conector Reto 71"/>
          <p:cNvCxnSpPr/>
          <p:nvPr/>
        </p:nvCxnSpPr>
        <p:spPr>
          <a:xfrm flipH="1" flipV="1">
            <a:off x="8801735" y="51142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rot="16200000" flipV="1">
            <a:off x="8745220" y="368236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1" name="Rectangle 140"/>
          <p:cNvSpPr>
            <a:spLocks noChangeArrowheads="1"/>
          </p:cNvSpPr>
          <p:nvPr/>
        </p:nvSpPr>
        <p:spPr bwMode="auto">
          <a:xfrm flipH="1">
            <a:off x="8871585" y="34423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out</a:t>
            </a:r>
            <a:endParaRPr lang="pt-BR" sz="2000" baseline="-25000" dirty="0"/>
          </a:p>
        </p:txBody>
      </p:sp>
      <p:cxnSp>
        <p:nvCxnSpPr>
          <p:cNvPr id="82" name="Conector Reto 81"/>
          <p:cNvCxnSpPr/>
          <p:nvPr/>
        </p:nvCxnSpPr>
        <p:spPr>
          <a:xfrm>
            <a:off x="7257415" y="4400550"/>
            <a:ext cx="9772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727065" y="5200015"/>
            <a:ext cx="5288915" cy="1198880"/>
          </a:xfrm>
          <a:prstGeom prst="rect">
            <a:avLst/>
          </a:prstGeom>
          <a:noFill/>
        </p:spPr>
        <p:txBody>
          <a:bodyPr wrap="square" rtlCol="0">
            <a:spAutoFit/>
          </a:bodyPr>
          <a:lstStyle/>
          <a:p>
            <a:pPr algn="ctr"/>
            <a:r>
              <a:rPr lang="pt-BR" sz="2400" b="1" dirty="0" smtClean="0">
                <a:solidFill>
                  <a:srgbClr val="C00000"/>
                </a:solidFill>
                <a:latin typeface="Comic Sans MS" panose="030F0702030302020204" pitchFamily="66" charset="0"/>
              </a:rPr>
              <a:t>quando esta claro onde os bulks estão ligados, não precisa desenha-los</a:t>
            </a:r>
            <a:endParaRPr lang="pt-BR" sz="2400" b="1" dirty="0" err="1" smtClean="0">
              <a:solidFill>
                <a:srgbClr val="C00000"/>
              </a:solidFill>
              <a:latin typeface="Comic Sans MS" panose="030F0702030302020204" pitchFamily="66" charset="0"/>
            </a:endParaRPr>
          </a:p>
        </p:txBody>
      </p:sp>
      <p:sp>
        <p:nvSpPr>
          <p:cNvPr id="22" name="Rectangle 140"/>
          <p:cNvSpPr>
            <a:spLocks noChangeArrowheads="1"/>
          </p:cNvSpPr>
          <p:nvPr/>
        </p:nvSpPr>
        <p:spPr bwMode="auto">
          <a:xfrm rot="21600000" flipH="1">
            <a:off x="6940506" y="2539640"/>
            <a:ext cx="1347977"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 V</a:t>
            </a:r>
            <a:r>
              <a:rPr lang="pt-BR" sz="2400" baseline="-25000" dirty="0"/>
              <a:t>DD</a:t>
            </a:r>
            <a:r>
              <a:rPr lang="pt-BR" sz="2400" dirty="0"/>
              <a:t>=3V</a:t>
            </a:r>
            <a:endParaRPr lang="pt-BR" sz="2400" dirty="0" smtClean="0"/>
          </a:p>
        </p:txBody>
      </p:sp>
    </p:spTree>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 de Texto 36"/>
          <p:cNvSpPr txBox="1"/>
          <p:nvPr/>
        </p:nvSpPr>
        <p:spPr>
          <a:xfrm>
            <a:off x="875030" y="575945"/>
            <a:ext cx="10417175" cy="17532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8:</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Os transistore M</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Nx</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M</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M</a:t>
            </a:r>
            <a:r>
              <a:rPr lang="pt-BR" altLang="en-US" sz="2800" b="1" baseline="-25000" dirty="0" smtClean="0">
                <a:latin typeface="Comic Sans MS" panose="030F0702030302020204" pitchFamily="66" charset="0"/>
                <a:cs typeface="Comic Sans MS" panose="030F0702030302020204" pitchFamily="66" charset="0"/>
                <a:sym typeface="+mn-ea"/>
              </a:rPr>
              <a:t>N2 </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são iguais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Qual o valor das correntes Iout1 e Iout21 na saída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38" name="Grupo 37"/>
          <p:cNvGrpSpPr/>
          <p:nvPr/>
        </p:nvGrpSpPr>
        <p:grpSpPr>
          <a:xfrm rot="16200000">
            <a:off x="1598813" y="3147082"/>
            <a:ext cx="2460356" cy="1655142"/>
            <a:chOff x="7493" y="6485"/>
            <a:chExt cx="3159" cy="2053"/>
          </a:xfrm>
        </p:grpSpPr>
        <p:sp>
          <p:nvSpPr>
            <p:cNvPr id="3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40" name="Group 147"/>
            <p:cNvGrpSpPr/>
            <p:nvPr/>
          </p:nvGrpSpPr>
          <p:grpSpPr bwMode="auto">
            <a:xfrm rot="5400000">
              <a:off x="8020" y="6975"/>
              <a:ext cx="792" cy="680"/>
              <a:chOff x="2834" y="2568"/>
              <a:chExt cx="317" cy="272"/>
            </a:xfrm>
          </p:grpSpPr>
          <p:sp>
            <p:nvSpPr>
              <p:cNvPr id="4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4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nx</a:t>
              </a:r>
              <a:endParaRPr lang="pt-BR" baseline="-25000" dirty="0"/>
            </a:p>
          </p:txBody>
        </p:sp>
        <p:sp>
          <p:nvSpPr>
            <p:cNvPr id="47"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48" name="Conector Reto 4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Rectangle 140"/>
            <p:cNvSpPr>
              <a:spLocks noChangeArrowheads="1"/>
            </p:cNvSpPr>
            <p:nvPr/>
          </p:nvSpPr>
          <p:spPr bwMode="auto">
            <a:xfrm rot="5400000" flipH="1">
              <a:off x="9837" y="7144"/>
              <a:ext cx="1038"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sz="2400" dirty="0"/>
                <a:t>V</a:t>
              </a:r>
              <a:r>
                <a:rPr lang="pt-BR" sz="2400" baseline="-25000" dirty="0"/>
                <a:t>DD</a:t>
              </a:r>
              <a:endParaRPr lang="pt-BR" sz="2400" baseline="-25000" dirty="0" smtClean="0"/>
            </a:p>
          </p:txBody>
        </p:sp>
      </p:grpSp>
      <p:cxnSp>
        <p:nvCxnSpPr>
          <p:cNvPr id="51" name="Conector de Seta Reta 50"/>
          <p:cNvCxnSpPr/>
          <p:nvPr/>
        </p:nvCxnSpPr>
        <p:spPr>
          <a:xfrm rot="16200000" flipV="1">
            <a:off x="2885440" y="34988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Rectangle 140"/>
          <p:cNvSpPr>
            <a:spLocks noChangeArrowheads="1"/>
          </p:cNvSpPr>
          <p:nvPr/>
        </p:nvSpPr>
        <p:spPr bwMode="auto">
          <a:xfrm flipH="1">
            <a:off x="3001010" y="32200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sp>
        <p:nvSpPr>
          <p:cNvPr id="54" name="Forma livre 53"/>
          <p:cNvSpPr/>
          <p:nvPr/>
        </p:nvSpPr>
        <p:spPr>
          <a:xfrm>
            <a:off x="2352040" y="39090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7" name="Conector Reto 56"/>
          <p:cNvCxnSpPr/>
          <p:nvPr/>
        </p:nvCxnSpPr>
        <p:spPr>
          <a:xfrm flipH="1" flipV="1">
            <a:off x="2918460" y="52095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2893695" y="335661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9" name="Grupo 58"/>
          <p:cNvGrpSpPr/>
          <p:nvPr/>
        </p:nvGrpSpPr>
        <p:grpSpPr>
          <a:xfrm rot="16200000">
            <a:off x="3415871" y="3731633"/>
            <a:ext cx="1665939" cy="1293155"/>
            <a:chOff x="7493" y="6919"/>
            <a:chExt cx="2139" cy="1604"/>
          </a:xfrm>
        </p:grpSpPr>
        <p:sp>
          <p:nvSpPr>
            <p:cNvPr id="60"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lstStyle/>
            <a:p>
              <a:endParaRPr lang="pt-BR"/>
            </a:p>
          </p:txBody>
        </p:sp>
        <p:grpSp>
          <p:nvGrpSpPr>
            <p:cNvPr id="61"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7"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Conector Reto 71"/>
          <p:cNvCxnSpPr/>
          <p:nvPr/>
        </p:nvCxnSpPr>
        <p:spPr>
          <a:xfrm flipH="1" flipV="1">
            <a:off x="4169410" y="52000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rot="16200000" flipV="1">
            <a:off x="3785870" y="332422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1" name="Rectangle 140"/>
          <p:cNvSpPr>
            <a:spLocks noChangeArrowheads="1"/>
          </p:cNvSpPr>
          <p:nvPr/>
        </p:nvSpPr>
        <p:spPr bwMode="auto">
          <a:xfrm flipH="1">
            <a:off x="4197350" y="32200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out1</a:t>
            </a:r>
            <a:endParaRPr lang="pt-BR" sz="2000" baseline="-25000" dirty="0"/>
          </a:p>
        </p:txBody>
      </p:sp>
      <p:cxnSp>
        <p:nvCxnSpPr>
          <p:cNvPr id="82" name="Conector Reto 81"/>
          <p:cNvCxnSpPr/>
          <p:nvPr/>
        </p:nvCxnSpPr>
        <p:spPr>
          <a:xfrm>
            <a:off x="2625090" y="4486275"/>
            <a:ext cx="65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a:off x="4365996" y="3842288"/>
            <a:ext cx="1450979" cy="1293155"/>
            <a:chOff x="7493" y="6919"/>
            <a:chExt cx="1863" cy="1604"/>
          </a:xfrm>
        </p:grpSpPr>
        <p:sp>
          <p:nvSpPr>
            <p:cNvPr id="2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lstStyle/>
            <a:p>
              <a:endParaRPr lang="pt-BR"/>
            </a:p>
          </p:txBody>
        </p:sp>
        <p:grpSp>
          <p:nvGrpSpPr>
            <p:cNvPr id="26" name="Group 147"/>
            <p:cNvGrpSpPr/>
            <p:nvPr/>
          </p:nvGrpSpPr>
          <p:grpSpPr bwMode="auto">
            <a:xfrm rot="5400000">
              <a:off x="8020" y="6975"/>
              <a:ext cx="792" cy="680"/>
              <a:chOff x="2834" y="2568"/>
              <a:chExt cx="317" cy="272"/>
            </a:xfrm>
          </p:grpSpPr>
          <p:sp>
            <p:nvSpPr>
              <p:cNvPr id="2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5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cxnSp>
          <p:nvCxnSpPr>
            <p:cNvPr id="69" name="Conector Reto 6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0" name="Conector Reto 69"/>
          <p:cNvCxnSpPr/>
          <p:nvPr/>
        </p:nvCxnSpPr>
        <p:spPr>
          <a:xfrm flipH="1" flipV="1">
            <a:off x="5011420" y="52095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229100" y="375793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upo 85"/>
          <p:cNvGrpSpPr/>
          <p:nvPr/>
        </p:nvGrpSpPr>
        <p:grpSpPr>
          <a:xfrm rot="16200000">
            <a:off x="6246612" y="3748867"/>
            <a:ext cx="1665939" cy="1271387"/>
            <a:chOff x="7493" y="6919"/>
            <a:chExt cx="2139" cy="1577"/>
          </a:xfrm>
        </p:grpSpPr>
        <p:sp>
          <p:nvSpPr>
            <p:cNvPr id="8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lstStyle/>
            <a:p>
              <a:endParaRPr lang="pt-BR"/>
            </a:p>
          </p:txBody>
        </p:sp>
        <p:grpSp>
          <p:nvGrpSpPr>
            <p:cNvPr id="88" name="Group 147"/>
            <p:cNvGrpSpPr/>
            <p:nvPr/>
          </p:nvGrpSpPr>
          <p:grpSpPr bwMode="auto">
            <a:xfrm rot="5400000">
              <a:off x="8020" y="6975"/>
              <a:ext cx="792" cy="680"/>
              <a:chOff x="2834" y="2568"/>
              <a:chExt cx="317" cy="272"/>
            </a:xfrm>
          </p:grpSpPr>
          <p:sp>
            <p:nvSpPr>
              <p:cNvPr id="8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4" name="Rectangle 142"/>
            <p:cNvSpPr>
              <a:spLocks noChangeArrowheads="1"/>
            </p:cNvSpPr>
            <p:nvPr/>
          </p:nvSpPr>
          <p:spPr bwMode="auto">
            <a:xfrm rot="5400000" flipH="1">
              <a:off x="8374" y="785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n3</a:t>
              </a:r>
              <a:endParaRPr lang="pt-BR" baseline="-25000" dirty="0"/>
            </a:p>
          </p:txBody>
        </p:sp>
        <p:cxnSp>
          <p:nvCxnSpPr>
            <p:cNvPr id="95" name="Conector Reto 94"/>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 name="Conector Reto 95"/>
          <p:cNvCxnSpPr/>
          <p:nvPr/>
        </p:nvCxnSpPr>
        <p:spPr>
          <a:xfrm flipH="1" flipV="1">
            <a:off x="7011035" y="52063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de Seta Reta 96"/>
          <p:cNvCxnSpPr/>
          <p:nvPr/>
        </p:nvCxnSpPr>
        <p:spPr>
          <a:xfrm rot="16200000" flipV="1">
            <a:off x="6627495" y="334962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7038975" y="32454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out2</a:t>
            </a:r>
            <a:endParaRPr lang="pt-BR" sz="2000" baseline="-25000" dirty="0"/>
          </a:p>
        </p:txBody>
      </p:sp>
      <p:grpSp>
        <p:nvGrpSpPr>
          <p:cNvPr id="99" name="Grupo 98"/>
          <p:cNvGrpSpPr/>
          <p:nvPr/>
        </p:nvGrpSpPr>
        <p:grpSpPr>
          <a:xfrm rot="16200000">
            <a:off x="7172148" y="3874586"/>
            <a:ext cx="1450979" cy="1222209"/>
            <a:chOff x="7493" y="6919"/>
            <a:chExt cx="1863" cy="1516"/>
          </a:xfrm>
        </p:grpSpPr>
        <p:sp>
          <p:nvSpPr>
            <p:cNvPr id="100"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lstStyle/>
            <a:p>
              <a:endParaRPr lang="pt-BR"/>
            </a:p>
          </p:txBody>
        </p:sp>
        <p:grpSp>
          <p:nvGrpSpPr>
            <p:cNvPr id="101" name="Group 147"/>
            <p:cNvGrpSpPr/>
            <p:nvPr/>
          </p:nvGrpSpPr>
          <p:grpSpPr bwMode="auto">
            <a:xfrm rot="5400000">
              <a:off x="8020" y="6975"/>
              <a:ext cx="792" cy="680"/>
              <a:chOff x="2834" y="2568"/>
              <a:chExt cx="31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07" name="Rectangle 142"/>
            <p:cNvSpPr>
              <a:spLocks noChangeArrowheads="1"/>
            </p:cNvSpPr>
            <p:nvPr/>
          </p:nvSpPr>
          <p:spPr bwMode="auto">
            <a:xfrm rot="5400000" flipH="1">
              <a:off x="8366" y="779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n4</a:t>
              </a:r>
              <a:endParaRPr lang="pt-BR" baseline="-25000" dirty="0"/>
            </a:p>
          </p:txBody>
        </p:sp>
        <p:cxnSp>
          <p:nvCxnSpPr>
            <p:cNvPr id="108" name="Conector Reto 10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Conector Reto 108"/>
          <p:cNvCxnSpPr/>
          <p:nvPr/>
        </p:nvCxnSpPr>
        <p:spPr>
          <a:xfrm flipH="1" flipV="1">
            <a:off x="7853045" y="52158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7070725" y="3764280"/>
            <a:ext cx="165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rot="16200000">
            <a:off x="7969371" y="3875656"/>
            <a:ext cx="1422941" cy="1254457"/>
            <a:chOff x="7493" y="6919"/>
            <a:chExt cx="1827" cy="1556"/>
          </a:xfrm>
        </p:grpSpPr>
        <p:sp>
          <p:nvSpPr>
            <p:cNvPr id="138" name="Line 56"/>
            <p:cNvSpPr>
              <a:spLocks noChangeShapeType="1"/>
            </p:cNvSpPr>
            <p:nvPr/>
          </p:nvSpPr>
          <p:spPr bwMode="auto">
            <a:xfrm rot="5400000" flipH="1">
              <a:off x="9041" y="7432"/>
              <a:ext cx="2" cy="555"/>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lstStyle/>
            <a:p>
              <a:endParaRPr lang="pt-BR"/>
            </a:p>
          </p:txBody>
        </p:sp>
        <p:grpSp>
          <p:nvGrpSpPr>
            <p:cNvPr id="139" name="Group 147"/>
            <p:cNvGrpSpPr/>
            <p:nvPr/>
          </p:nvGrpSpPr>
          <p:grpSpPr bwMode="auto">
            <a:xfrm rot="5400000">
              <a:off x="8020" y="6975"/>
              <a:ext cx="792" cy="680"/>
              <a:chOff x="2834" y="2568"/>
              <a:chExt cx="317" cy="272"/>
            </a:xfrm>
          </p:grpSpPr>
          <p:sp>
            <p:nvSpPr>
              <p:cNvPr id="1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45" name="Rectangle 142"/>
            <p:cNvSpPr>
              <a:spLocks noChangeArrowheads="1"/>
            </p:cNvSpPr>
            <p:nvPr/>
          </p:nvSpPr>
          <p:spPr bwMode="auto">
            <a:xfrm rot="5400000" flipH="1">
              <a:off x="8354" y="783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n5</a:t>
              </a:r>
              <a:endParaRPr lang="pt-BR" baseline="-25000" dirty="0"/>
            </a:p>
          </p:txBody>
        </p:sp>
        <p:cxnSp>
          <p:nvCxnSpPr>
            <p:cNvPr id="146" name="Conector Reto 1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146"/>
          <p:cNvCxnSpPr/>
          <p:nvPr/>
        </p:nvCxnSpPr>
        <p:spPr>
          <a:xfrm flipH="1" flipV="1">
            <a:off x="8620760" y="52031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Grupo 149"/>
          <p:cNvGrpSpPr/>
          <p:nvPr/>
        </p:nvGrpSpPr>
        <p:grpSpPr>
          <a:xfrm rot="16200000">
            <a:off x="8817346" y="3845463"/>
            <a:ext cx="1450979" cy="1293155"/>
            <a:chOff x="7493" y="6919"/>
            <a:chExt cx="1863" cy="1604"/>
          </a:xfrm>
        </p:grpSpPr>
        <p:sp>
          <p:nvSpPr>
            <p:cNvPr id="151"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lstStyle/>
            <a:p>
              <a:endParaRPr lang="pt-BR"/>
            </a:p>
          </p:txBody>
        </p:sp>
        <p:grpSp>
          <p:nvGrpSpPr>
            <p:cNvPr id="152" name="Group 147"/>
            <p:cNvGrpSpPr/>
            <p:nvPr/>
          </p:nvGrpSpPr>
          <p:grpSpPr bwMode="auto">
            <a:xfrm rot="5400000">
              <a:off x="8020" y="6975"/>
              <a:ext cx="792" cy="680"/>
              <a:chOff x="2834" y="2568"/>
              <a:chExt cx="317" cy="272"/>
            </a:xfrm>
          </p:grpSpPr>
          <p:sp>
            <p:nvSpPr>
              <p:cNvPr id="1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58"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n6</a:t>
              </a:r>
              <a:endParaRPr lang="pt-BR" baseline="-25000" dirty="0"/>
            </a:p>
          </p:txBody>
        </p:sp>
        <p:cxnSp>
          <p:nvCxnSpPr>
            <p:cNvPr id="159" name="Conector Reto 15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Conector Reto 159"/>
          <p:cNvCxnSpPr/>
          <p:nvPr/>
        </p:nvCxnSpPr>
        <p:spPr>
          <a:xfrm flipH="1" flipV="1">
            <a:off x="9462770" y="52127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a:off x="8695690" y="375539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 de Texto 36"/>
          <p:cNvSpPr txBox="1"/>
          <p:nvPr/>
        </p:nvSpPr>
        <p:spPr>
          <a:xfrm>
            <a:off x="508635" y="257810"/>
            <a:ext cx="10417175" cy="21837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9:</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entrada </a:t>
            </a:r>
            <a:r>
              <a:rPr lang="pt-BR" altLang="en-US" sz="2800" b="1" dirty="0" smtClean="0">
                <a:latin typeface="Comic Sans MS" panose="030F0702030302020204" pitchFamily="66" charset="0"/>
                <a:cs typeface="Comic Sans MS" panose="030F0702030302020204" pitchFamily="66" charset="0"/>
                <a:sym typeface="+mn-ea"/>
              </a:rPr>
              <a:t>vin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varia de </a:t>
            </a:r>
            <a:r>
              <a:rPr lang="pt-BR" altLang="en-US" sz="2800" b="1" dirty="0" smtClean="0">
                <a:latin typeface="Comic Sans MS" panose="030F0702030302020204" pitchFamily="66" charset="0"/>
                <a:cs typeface="Comic Sans MS" panose="030F0702030302020204" pitchFamily="66" charset="0"/>
                <a:sym typeface="+mn-ea"/>
              </a:rPr>
              <a:t>0 V a 2,4 V</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 = 0,5 V</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b="1" dirty="0" smtClean="0">
                <a:solidFill>
                  <a:srgbClr val="C00000"/>
                </a:solidFill>
                <a:latin typeface="Arial" panose="020B0604020202020204" pitchFamily="34" charset="0"/>
                <a:cs typeface="Arial" panose="020B0604020202020204" pitchFamily="34" charset="0"/>
                <a:sym typeface="+mn-ea"/>
              </a:rPr>
              <a:t>≈ 0V</a:t>
            </a:r>
            <a:endParaRPr lang="pt-BR" altLang="en-US" sz="2800" b="1" dirty="0" smtClean="0">
              <a:solidFill>
                <a:srgbClr val="C00000"/>
              </a:solidFill>
              <a:latin typeface="Arial" panose="020B0604020202020204" pitchFamily="34" charset="0"/>
              <a:cs typeface="Arial" panose="020B0604020202020204" pitchFamily="34" charset="0"/>
              <a:sym typeface="+mn-ea"/>
            </a:endParaRPr>
          </a:p>
        </p:txBody>
      </p:sp>
      <p:grpSp>
        <p:nvGrpSpPr>
          <p:cNvPr id="13" name="Grupo 12"/>
          <p:cNvGrpSpPr/>
          <p:nvPr/>
        </p:nvGrpSpPr>
        <p:grpSpPr>
          <a:xfrm>
            <a:off x="5368290" y="1659255"/>
            <a:ext cx="3242310" cy="2037715"/>
            <a:chOff x="8454" y="2113"/>
            <a:chExt cx="5106" cy="3209"/>
          </a:xfrm>
        </p:grpSpPr>
        <p:grpSp>
          <p:nvGrpSpPr>
            <p:cNvPr id="14" name="Grupo 13"/>
            <p:cNvGrpSpPr/>
            <p:nvPr/>
          </p:nvGrpSpPr>
          <p:grpSpPr>
            <a:xfrm>
              <a:off x="8454" y="2113"/>
              <a:ext cx="5106" cy="2411"/>
              <a:chOff x="6840" y="6391"/>
              <a:chExt cx="4163" cy="1899"/>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flipV="1">
                <a:off x="10202" y="7717"/>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0152" y="7654"/>
                <a:ext cx="112" cy="112"/>
              </a:xfrm>
              <a:prstGeom prst="ellipse">
                <a:avLst/>
              </a:prstGeom>
              <a:solidFill>
                <a:schemeClr val="tx1"/>
              </a:solidFill>
              <a:ln w="19050" algn="ctr">
                <a:solidFill>
                  <a:schemeClr val="tx1"/>
                </a:solidFill>
                <a:round/>
              </a:ln>
            </p:spPr>
            <p:txBody>
              <a:bodyPr wrap="none" anchor="ctr"/>
              <a:lstStyle/>
              <a:p>
                <a:endParaRPr lang="en-US"/>
              </a:p>
            </p:txBody>
          </p:sp>
          <p:sp>
            <p:nvSpPr>
              <p:cNvPr id="83" name="Rectangle 142"/>
              <p:cNvSpPr>
                <a:spLocks noChangeArrowheads="1"/>
              </p:cNvSpPr>
              <p:nvPr/>
            </p:nvSpPr>
            <p:spPr bwMode="auto">
              <a:xfrm flipH="1">
                <a:off x="8696" y="7691"/>
                <a:ext cx="842"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flipH="1">
                <a:off x="6840" y="7198"/>
                <a:ext cx="896"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9612" y="7137"/>
                <a:ext cx="1391"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9933" y="8290"/>
                <a:ext cx="508"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 name="Conector Reto 4"/>
              <p:cNvCxnSpPr/>
              <p:nvPr/>
            </p:nvCxnSpPr>
            <p:spPr>
              <a:xfrm flipH="1">
                <a:off x="8199" y="7903"/>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2"/>
              <p:cNvSpPr>
                <a:spLocks noChangeArrowheads="1"/>
              </p:cNvSpPr>
              <p:nvPr/>
            </p:nvSpPr>
            <p:spPr bwMode="auto">
              <a:xfrm flipH="1">
                <a:off x="7893" y="6391"/>
                <a:ext cx="1157"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p>
            </p:txBody>
          </p:sp>
        </p:grpSp>
        <p:grpSp>
          <p:nvGrpSpPr>
            <p:cNvPr id="12" name="Grupo 11"/>
            <p:cNvGrpSpPr/>
            <p:nvPr/>
          </p:nvGrpSpPr>
          <p:grpSpPr>
            <a:xfrm>
              <a:off x="8697" y="3914"/>
              <a:ext cx="4678" cy="1408"/>
              <a:chOff x="6971" y="5897"/>
              <a:chExt cx="4678" cy="1408"/>
            </a:xfrm>
          </p:grpSpPr>
          <p:cxnSp>
            <p:nvCxnSpPr>
              <p:cNvPr id="15" name="Conector de Seta Reta 14"/>
              <p:cNvCxnSpPr/>
              <p:nvPr/>
            </p:nvCxnSpPr>
            <p:spPr>
              <a:xfrm>
                <a:off x="6971" y="5996"/>
                <a:ext cx="927"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10789" y="5897"/>
                <a:ext cx="860"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C</a:t>
                </a:r>
                <a:r>
                  <a:rPr lang="pt-BR" sz="2000" baseline="-25000" dirty="0"/>
                  <a:t>L</a:t>
                </a:r>
                <a:endParaRPr lang="pt-BR" sz="2000" baseline="-25000" dirty="0"/>
              </a:p>
            </p:txBody>
          </p:sp>
          <p:cxnSp>
            <p:nvCxnSpPr>
              <p:cNvPr id="3" name="Conector Reto 2"/>
              <p:cNvCxnSpPr/>
              <p:nvPr/>
            </p:nvCxnSpPr>
            <p:spPr>
              <a:xfrm flipH="1">
                <a:off x="10528" y="6596"/>
                <a:ext cx="62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78"/>
              <p:cNvCxnSpPr>
                <a:cxnSpLocks noChangeShapeType="1"/>
              </p:cNvCxnSpPr>
              <p:nvPr/>
            </p:nvCxnSpPr>
            <p:spPr bwMode="auto">
              <a:xfrm flipV="1">
                <a:off x="10851" y="6580"/>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 name="Conector Reto 6"/>
              <p:cNvCxnSpPr/>
              <p:nvPr/>
            </p:nvCxnSpPr>
            <p:spPr>
              <a:xfrm flipH="1">
                <a:off x="10588" y="7305"/>
                <a:ext cx="5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 name="Caixa de Texto 8"/>
          <p:cNvSpPr txBox="1"/>
          <p:nvPr/>
        </p:nvSpPr>
        <p:spPr>
          <a:xfrm>
            <a:off x="384175" y="3938905"/>
            <a:ext cx="11423015" cy="2399665"/>
          </a:xfrm>
          <a:prstGeom prst="rect">
            <a:avLst/>
          </a:prstGeom>
          <a:solidFill>
            <a:schemeClr val="bg1"/>
          </a:solidFill>
        </p:spPr>
        <p:txBody>
          <a:bodyPr wrap="square" rtlCol="0" anchor="t">
            <a:spAutoFit/>
          </a:bodyPr>
          <a:lstStyle/>
          <a:p>
            <a:pPr marL="342900" indent="-342900" algn="l" fontAlgn="auto">
              <a:spcAft>
                <a:spcPts val="600"/>
              </a:spcAft>
              <a:buFont typeface="Wingdings" panose="05000000000000000000" charset="0"/>
              <a:buChar char="ü"/>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Com a entrada </a:t>
            </a:r>
            <a:r>
              <a:rPr lang="pt-BR" altLang="en-US" sz="2800" b="1" dirty="0" smtClean="0">
                <a:latin typeface="Comic Sans MS" panose="030F0702030302020204" pitchFamily="66" charset="0"/>
                <a:cs typeface="Comic Sans MS" panose="030F0702030302020204" pitchFamily="66" charset="0"/>
                <a:sym typeface="+mn-ea"/>
              </a:rPr>
              <a:t>vin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é no máximo 2,4V, o canal esta sempre formado no source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como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0V, se ha canal no source, deve haver também no dreno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Transistor na região linear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9" name="Caixa de Texto 8"/>
          <p:cNvSpPr txBox="1"/>
          <p:nvPr/>
        </p:nvSpPr>
        <p:spPr>
          <a:xfrm>
            <a:off x="739140" y="502920"/>
            <a:ext cx="10417175" cy="46037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Equação na região linear </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3112770" y="110426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112770" y="1104265"/>
                <a:ext cx="5966460" cy="888365"/>
              </a:xfrm>
              <a:prstGeom prst="rect">
                <a:avLst/>
              </a:prstGeom>
              <a:blipFill rotWithShape="1">
                <a:blip r:embed="rId1"/>
                <a:stretch>
                  <a:fillRect b="-3145"/>
                </a:stretch>
              </a:blipFill>
              <a:ln w="38100">
                <a:noFill/>
              </a:ln>
            </p:spPr>
            <p:txBody>
              <a:bodyPr/>
              <a:lstStyle/>
              <a:p>
                <a:r>
                  <a:rPr lang="pt-BR" altLang="en-US">
                    <a:noFill/>
                  </a:rPr>
                  <a:t> </a:t>
                </a:r>
              </a:p>
            </p:txBody>
          </p:sp>
        </mc:Fallback>
      </mc:AlternateContent>
      <p:sp>
        <p:nvSpPr>
          <p:cNvPr id="3" name="Caixa de Texto 2"/>
          <p:cNvSpPr txBox="1"/>
          <p:nvPr/>
        </p:nvSpPr>
        <p:spPr>
          <a:xfrm>
            <a:off x="739140" y="2133600"/>
            <a:ext cx="10417175" cy="46037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Como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0V, podemos escreve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2965450" y="273494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965450" y="2734945"/>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2806065" y="3764280"/>
                <a:ext cx="5966460" cy="132905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den>
                      </m:f>
                      <m:r>
                        <a:rPr lang="en-US" altLang="pt-BR" sz="28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𝑛</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den>
                      </m:f>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806065" y="3764280"/>
                <a:ext cx="5966460" cy="1329055"/>
              </a:xfrm>
              <a:prstGeom prst="rect">
                <a:avLst/>
              </a:prstGeom>
              <a:blipFill rotWithShape="1">
                <a:blip r:embed="rId3"/>
                <a:stretch>
                  <a:fillRect b="-1816"/>
                </a:stretch>
              </a:blipFill>
              <a:ln w="38100">
                <a:noFill/>
              </a:ln>
            </p:spPr>
            <p:txBody>
              <a:bodyPr/>
              <a:lstStyle/>
              <a:p>
                <a:r>
                  <a:rPr lang="pt-BR" altLang="en-US">
                    <a:noFill/>
                  </a:rPr>
                  <a:t> </a:t>
                </a:r>
              </a:p>
            </p:txBody>
          </p:sp>
        </mc:Fallback>
      </mc:AlternateContent>
      <p:sp>
        <p:nvSpPr>
          <p:cNvPr id="6" name="Caixa de Texto 5"/>
          <p:cNvSpPr txBox="1"/>
          <p:nvPr/>
        </p:nvSpPr>
        <p:spPr>
          <a:xfrm>
            <a:off x="887095" y="5234305"/>
            <a:ext cx="10417175" cy="82994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Nestas condições, o transistor se comporta como um resistor com resistencia controlada por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GS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tretch>
            <a:fillRect/>
          </a:stretch>
        </p:blipFill>
        <p:spPr>
          <a:xfrm>
            <a:off x="6271260" y="2255520"/>
            <a:ext cx="5709285" cy="4100830"/>
          </a:xfrm>
          <a:prstGeom prst="rect">
            <a:avLst/>
          </a:prstGeom>
          <a:noFill/>
          <a:ln w="9525">
            <a:noFill/>
          </a:ln>
        </p:spPr>
      </p:pic>
      <p:sp>
        <p:nvSpPr>
          <p:cNvPr id="3" name="Forma livre 2"/>
          <p:cNvSpPr/>
          <p:nvPr/>
        </p:nvSpPr>
        <p:spPr>
          <a:xfrm>
            <a:off x="4465955" y="4205605"/>
            <a:ext cx="3068955" cy="808355"/>
          </a:xfrm>
          <a:custGeom>
            <a:avLst/>
            <a:gdLst>
              <a:gd name="connisteX0" fmla="*/ 3068955 w 3068955"/>
              <a:gd name="connsiteY0" fmla="*/ 442216 h 808643"/>
              <a:gd name="connisteX1" fmla="*/ 2560955 w 3068955"/>
              <a:gd name="connsiteY1" fmla="*/ 8511 h 808643"/>
              <a:gd name="connisteX2" fmla="*/ 709295 w 3068955"/>
              <a:gd name="connsiteY2" fmla="*/ 802261 h 808643"/>
              <a:gd name="connisteX3" fmla="*/ 0 w 3068955"/>
              <a:gd name="connsiteY3" fmla="*/ 326011 h 808643"/>
            </a:gdLst>
            <a:ahLst/>
            <a:cxnLst>
              <a:cxn ang="0">
                <a:pos x="connisteX0" y="connsiteY0"/>
              </a:cxn>
              <a:cxn ang="0">
                <a:pos x="connisteX1" y="connsiteY1"/>
              </a:cxn>
              <a:cxn ang="0">
                <a:pos x="connisteX2" y="connsiteY2"/>
              </a:cxn>
              <a:cxn ang="0">
                <a:pos x="connisteX3" y="connsiteY3"/>
              </a:cxn>
            </a:cxnLst>
            <a:rect l="l" t="t" r="r" b="b"/>
            <a:pathLst>
              <a:path w="3068955" h="808643">
                <a:moveTo>
                  <a:pt x="3068955" y="442216"/>
                </a:moveTo>
                <a:cubicBezTo>
                  <a:pt x="3004185" y="339346"/>
                  <a:pt x="3032760" y="-63244"/>
                  <a:pt x="2560955" y="8511"/>
                </a:cubicBezTo>
                <a:cubicBezTo>
                  <a:pt x="2089150" y="80266"/>
                  <a:pt x="1221740" y="738761"/>
                  <a:pt x="709295" y="802261"/>
                </a:cubicBezTo>
                <a:cubicBezTo>
                  <a:pt x="196850" y="865761"/>
                  <a:pt x="104775" y="437136"/>
                  <a:pt x="0" y="326011"/>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5" name="Caixa de Texto 4"/>
              <p:cNvSpPr txBox="1"/>
              <p:nvPr/>
            </p:nvSpPr>
            <p:spPr>
              <a:xfrm>
                <a:off x="707390" y="5013960"/>
                <a:ext cx="4357370" cy="123571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𝑇𝑅</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707390" y="5013960"/>
                <a:ext cx="4357370" cy="1235710"/>
              </a:xfrm>
              <a:prstGeom prst="rect">
                <a:avLst/>
              </a:prstGeom>
              <a:blipFill rotWithShape="1">
                <a:blip r:embed="rId2"/>
                <a:stretch>
                  <a:fillRect b="-1182"/>
                </a:stretch>
              </a:blipFill>
              <a:ln w="38100">
                <a:noFill/>
              </a:ln>
            </p:spPr>
            <p:txBody>
              <a:bodyPr/>
              <a:lstStyle/>
              <a:p>
                <a:r>
                  <a:rPr lang="pt-BR" altLang="en-US">
                    <a:noFill/>
                  </a:rPr>
                  <a:t> </a:t>
                </a:r>
              </a:p>
            </p:txBody>
          </p:sp>
        </mc:Fallback>
      </mc:AlternateContent>
      <p:sp>
        <p:nvSpPr>
          <p:cNvPr id="6" name="Caixa de Texto 5"/>
          <p:cNvSpPr txBox="1"/>
          <p:nvPr/>
        </p:nvSpPr>
        <p:spPr>
          <a:xfrm>
            <a:off x="902335" y="746125"/>
            <a:ext cx="10671175" cy="58356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 transistor no inicio da região linear é um resistor</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4" name="Conector Reto 3"/>
          <p:cNvCxnSpPr/>
          <p:nvPr/>
        </p:nvCxnSpPr>
        <p:spPr>
          <a:xfrm flipV="1">
            <a:off x="6825615" y="1560830"/>
            <a:ext cx="2307590" cy="4328795"/>
          </a:xfrm>
          <a:prstGeom prst="line">
            <a:avLst/>
          </a:prstGeom>
          <a:ln w="19050">
            <a:solidFill>
              <a:srgbClr val="9A0000"/>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 name="Caixa de Texto 6"/>
              <p:cNvSpPr txBox="1"/>
              <p:nvPr/>
            </p:nvSpPr>
            <p:spPr>
              <a:xfrm>
                <a:off x="1537970" y="3992245"/>
                <a:ext cx="3773170" cy="521970"/>
              </a:xfrm>
              <a:prstGeom prst="rect">
                <a:avLst/>
              </a:prstGeom>
              <a:noFill/>
              <a:ln w="38100">
                <a:noFill/>
              </a:ln>
            </p:spPr>
            <p:txBody>
              <a:bodyPr wrap="square" rtlCol="0" anchor="t">
                <a:spAutoFit/>
              </a:bodyPr>
              <a:p>
                <a:pPr algn="l"/>
                <a:r>
                  <a:rPr lang="pt-BR" altLang="en-US" sz="2800">
                    <a:latin typeface="Cambria Math" panose="02040503050406030204" pitchFamily="18" charset="0"/>
                    <a:cs typeface="Cambria Math" panose="02040503050406030204" pitchFamily="18" charset="0"/>
                  </a:rPr>
                  <a:t>inclinação = 1/</a:t>
                </a:r>
                <a14:m>
                  <m:oMath xmlns:m="http://schemas.openxmlformats.org/officeDocument/2006/math">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𝑇𝑅</m:t>
                    </m:r>
                  </m:oMath>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1537970" y="3992245"/>
                <a:ext cx="3773170" cy="521970"/>
              </a:xfrm>
              <a:prstGeom prst="rect">
                <a:avLst/>
              </a:prstGeom>
              <a:blipFill rotWithShape="1">
                <a:blip r:embed="rId3"/>
                <a:stretch>
                  <a:fillRect b="-4136"/>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64930" y="6366510"/>
            <a:ext cx="2743200" cy="365125"/>
          </a:xfrm>
        </p:spPr>
        <p:txBody>
          <a:bodyPr/>
          <a:lstStyle/>
          <a:p>
            <a:fld id="{74F297BB-B745-4CAB-BE1D-CE4C89382949}" type="slidenum">
              <a:rPr lang="pt-BR" smtClean="0"/>
            </a:fld>
            <a:endParaRPr lang="pt-BR"/>
          </a:p>
        </p:txBody>
      </p:sp>
      <p:grpSp>
        <p:nvGrpSpPr>
          <p:cNvPr id="13" name="Grupo 12"/>
          <p:cNvGrpSpPr/>
          <p:nvPr/>
        </p:nvGrpSpPr>
        <p:grpSpPr>
          <a:xfrm>
            <a:off x="5336540" y="4196715"/>
            <a:ext cx="3242310" cy="2037715"/>
            <a:chOff x="8454" y="2113"/>
            <a:chExt cx="5106" cy="3209"/>
          </a:xfrm>
        </p:grpSpPr>
        <p:grpSp>
          <p:nvGrpSpPr>
            <p:cNvPr id="14" name="Grupo 13"/>
            <p:cNvGrpSpPr/>
            <p:nvPr/>
          </p:nvGrpSpPr>
          <p:grpSpPr>
            <a:xfrm>
              <a:off x="8454" y="2113"/>
              <a:ext cx="5106" cy="2411"/>
              <a:chOff x="6840" y="6391"/>
              <a:chExt cx="4163" cy="1899"/>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flipV="1">
                <a:off x="10202" y="7717"/>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0152" y="7654"/>
                <a:ext cx="112" cy="112"/>
              </a:xfrm>
              <a:prstGeom prst="ellipse">
                <a:avLst/>
              </a:prstGeom>
              <a:solidFill>
                <a:schemeClr val="tx1"/>
              </a:solidFill>
              <a:ln w="19050" algn="ctr">
                <a:solidFill>
                  <a:schemeClr val="tx1"/>
                </a:solidFill>
                <a:round/>
              </a:ln>
            </p:spPr>
            <p:txBody>
              <a:bodyPr wrap="none" anchor="ctr"/>
              <a:lstStyle/>
              <a:p>
                <a:endParaRPr lang="en-US"/>
              </a:p>
            </p:txBody>
          </p:sp>
          <p:sp>
            <p:nvSpPr>
              <p:cNvPr id="83" name="Rectangle 142"/>
              <p:cNvSpPr>
                <a:spLocks noChangeArrowheads="1"/>
              </p:cNvSpPr>
              <p:nvPr/>
            </p:nvSpPr>
            <p:spPr bwMode="auto">
              <a:xfrm flipH="1">
                <a:off x="8696" y="7691"/>
                <a:ext cx="842"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flipH="1">
                <a:off x="6840" y="7198"/>
                <a:ext cx="896"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9612" y="7137"/>
                <a:ext cx="1391"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9933" y="8290"/>
                <a:ext cx="508"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 name="Conector Reto 4"/>
              <p:cNvCxnSpPr/>
              <p:nvPr/>
            </p:nvCxnSpPr>
            <p:spPr>
              <a:xfrm flipH="1">
                <a:off x="8199" y="7903"/>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2"/>
              <p:cNvSpPr>
                <a:spLocks noChangeArrowheads="1"/>
              </p:cNvSpPr>
              <p:nvPr/>
            </p:nvSpPr>
            <p:spPr bwMode="auto">
              <a:xfrm flipH="1">
                <a:off x="7893" y="6391"/>
                <a:ext cx="1157"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a:t>
                </a:r>
                <a:r>
                  <a:rPr lang="pt-BR" sz="2000" dirty="0">
                    <a:latin typeface="Symbol" panose="05050102010706020507" charset="0"/>
                    <a:cs typeface="Symbol" panose="05050102010706020507" charset="0"/>
                  </a:rPr>
                  <a:t>f</a:t>
                </a:r>
                <a:endParaRPr lang="pt-BR" sz="2000" dirty="0">
                  <a:latin typeface="Symbol" panose="05050102010706020507" charset="0"/>
                  <a:cs typeface="Symbol" panose="05050102010706020507" charset="0"/>
                </a:endParaRPr>
              </a:p>
            </p:txBody>
          </p:sp>
        </p:grpSp>
        <p:grpSp>
          <p:nvGrpSpPr>
            <p:cNvPr id="12" name="Grupo 11"/>
            <p:cNvGrpSpPr/>
            <p:nvPr/>
          </p:nvGrpSpPr>
          <p:grpSpPr>
            <a:xfrm>
              <a:off x="8697" y="3914"/>
              <a:ext cx="4678" cy="1408"/>
              <a:chOff x="6971" y="5897"/>
              <a:chExt cx="4678" cy="1408"/>
            </a:xfrm>
          </p:grpSpPr>
          <p:cxnSp>
            <p:nvCxnSpPr>
              <p:cNvPr id="15" name="Conector de Seta Reta 14"/>
              <p:cNvCxnSpPr/>
              <p:nvPr/>
            </p:nvCxnSpPr>
            <p:spPr>
              <a:xfrm>
                <a:off x="6971" y="5996"/>
                <a:ext cx="927"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10789" y="5897"/>
                <a:ext cx="860"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C</a:t>
                </a:r>
                <a:r>
                  <a:rPr lang="pt-BR" sz="2000" baseline="-25000" dirty="0"/>
                  <a:t>L</a:t>
                </a:r>
                <a:endParaRPr lang="pt-BR" sz="2000" baseline="-25000" dirty="0"/>
              </a:p>
            </p:txBody>
          </p:sp>
          <p:cxnSp>
            <p:nvCxnSpPr>
              <p:cNvPr id="3" name="Conector Reto 2"/>
              <p:cNvCxnSpPr/>
              <p:nvPr/>
            </p:nvCxnSpPr>
            <p:spPr>
              <a:xfrm flipH="1">
                <a:off x="10528" y="6596"/>
                <a:ext cx="62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78"/>
              <p:cNvCxnSpPr>
                <a:cxnSpLocks noChangeShapeType="1"/>
              </p:cNvCxnSpPr>
              <p:nvPr/>
            </p:nvCxnSpPr>
            <p:spPr bwMode="auto">
              <a:xfrm flipV="1">
                <a:off x="10851" y="6580"/>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 name="Conector Reto 6"/>
              <p:cNvCxnSpPr/>
              <p:nvPr/>
            </p:nvCxnSpPr>
            <p:spPr>
              <a:xfrm flipH="1">
                <a:off x="10588" y="7305"/>
                <a:ext cx="5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8" name="Grupo 27"/>
          <p:cNvGrpSpPr/>
          <p:nvPr/>
        </p:nvGrpSpPr>
        <p:grpSpPr>
          <a:xfrm>
            <a:off x="7892333" y="4134506"/>
            <a:ext cx="3200125" cy="1375719"/>
            <a:chOff x="1091788" y="4098528"/>
            <a:chExt cx="3200125" cy="1375719"/>
          </a:xfrm>
        </p:grpSpPr>
        <p:sp>
          <p:nvSpPr>
            <p:cNvPr id="9" name="Triângulo isósceles 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8" name="Conector Reto 17"/>
            <p:cNvCxnSpPr>
              <a:stCxn id="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091788" y="5232945"/>
              <a:ext cx="1440000"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22"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24" name="Forma livre 23"/>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10504170" y="349377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8548785" y="4542384"/>
            <a:ext cx="463550" cy="398780"/>
          </a:xfrm>
          <a:prstGeom prst="rect">
            <a:avLst/>
          </a:prstGeom>
          <a:noFill/>
        </p:spPr>
        <p:txBody>
          <a:bodyPr wrap="none" rtlCol="0">
            <a:spAutoFit/>
          </a:bodyPr>
          <a:lstStyle/>
          <a:p>
            <a:r>
              <a:rPr lang="pt-BR" sz="2000" dirty="0">
                <a:latin typeface="Arial" panose="020B0604020202020204" pitchFamily="34" charset="0"/>
                <a:cs typeface="Arial" panose="020B0604020202020204" pitchFamily="34" charset="0"/>
              </a:rPr>
              <a:t>≈0</a:t>
            </a:r>
            <a:endParaRPr lang="pt-BR" sz="2000" baseline="-25000" dirty="0">
              <a:latin typeface="Arial" panose="020B0604020202020204" pitchFamily="34" charset="0"/>
              <a:cs typeface="Arial" panose="020B0604020202020204" pitchFamily="34" charset="0"/>
            </a:endParaRPr>
          </a:p>
        </p:txBody>
      </p:sp>
      <p:sp>
        <p:nvSpPr>
          <p:cNvPr id="73" name="Forma livre 72"/>
          <p:cNvSpPr/>
          <p:nvPr/>
        </p:nvSpPr>
        <p:spPr>
          <a:xfrm>
            <a:off x="8827770" y="349313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DeTexto 47"/>
          <p:cNvSpPr txBox="1"/>
          <p:nvPr/>
        </p:nvSpPr>
        <p:spPr>
          <a:xfrm>
            <a:off x="10633490" y="436204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30" name="Caixa de Texto 29"/>
          <p:cNvSpPr txBox="1"/>
          <p:nvPr/>
        </p:nvSpPr>
        <p:spPr>
          <a:xfrm>
            <a:off x="948070" y="475079"/>
            <a:ext cx="10417175" cy="2616101"/>
          </a:xfrm>
          <a:prstGeom prst="rect">
            <a:avLst/>
          </a:prstGeom>
          <a:solidFill>
            <a:schemeClr val="bg1"/>
          </a:solidFill>
        </p:spPr>
        <p:txBody>
          <a:bodyPr wrap="square" rtlCol="0" anchor="t">
            <a:spAutoFit/>
          </a:bodyPr>
          <a:lstStyle/>
          <a:p>
            <a:pPr indent="0" algn="ctr" fontAlgn="auto">
              <a:spcAft>
                <a:spcPts val="600"/>
              </a:spcAft>
              <a:buFont typeface="Wingdings" panose="05000000000000000000"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Sample-Hold (amostra - segura)</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Sinal de entrada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variando entre 0 e 2,4 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 = 0,5 </a:t>
            </a:r>
            <a:r>
              <a:rPr lang="pt-BR" altLang="en-US" sz="2800" b="1" dirty="0" smtClean="0">
                <a:latin typeface="Comic Sans MS" panose="030F0702030302020204" pitchFamily="66" charset="0"/>
                <a:cs typeface="Comic Sans MS" panose="030F0702030302020204" pitchFamily="66" charset="0"/>
                <a:sym typeface="+mn-ea"/>
              </a:rPr>
              <a:t>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dirty="0" smtClean="0">
                <a:latin typeface="Symbol" panose="05050102010706020507" charset="0"/>
                <a:cs typeface="Symbol" panose="05050102010706020507" charset="0"/>
                <a:sym typeface="+mn-ea"/>
              </a:rPr>
              <a:t>f</a:t>
            </a:r>
            <a:r>
              <a:rPr lang="pt-BR" altLang="en-US" sz="2800" b="1" dirty="0" smtClean="0">
                <a:latin typeface="Comic Sans MS" panose="030F0702030302020204" pitchFamily="66" charset="0"/>
                <a:cs typeface="Comic Sans MS" panose="030F0702030302020204" pitchFamily="66" charset="0"/>
                <a:sym typeface="+mn-ea"/>
              </a:rPr>
              <a:t> = 3,0 V: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sinal de entrada é amostrado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dirty="0" smtClean="0">
                <a:latin typeface="Symbol" panose="05050102010706020507" charset="0"/>
                <a:cs typeface="Symbol" panose="05050102010706020507" charset="0"/>
                <a:sym typeface="+mn-ea"/>
              </a:rPr>
              <a:t>f</a:t>
            </a:r>
            <a:r>
              <a:rPr lang="pt-BR" altLang="en-US" sz="2800" b="1" dirty="0" smtClean="0">
                <a:latin typeface="Comic Sans MS" panose="030F0702030302020204" pitchFamily="66" charset="0"/>
                <a:cs typeface="Comic Sans MS" panose="030F0702030302020204" pitchFamily="66" charset="0"/>
                <a:sym typeface="+mn-ea"/>
              </a:rPr>
              <a:t> = 0 V: sinal fica armazenado no capacitor C</a:t>
            </a:r>
            <a:r>
              <a:rPr lang="pt-BR" altLang="en-US" sz="2800" b="1" baseline="-25000" dirty="0" smtClean="0">
                <a:latin typeface="Comic Sans MS" panose="030F0702030302020204" pitchFamily="66" charset="0"/>
                <a:cs typeface="Comic Sans MS" panose="030F0702030302020204" pitchFamily="66" charset="0"/>
                <a:sym typeface="+mn-ea"/>
              </a:rPr>
              <a:t>L</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2" name="Forma livre 31"/>
          <p:cNvSpPr/>
          <p:nvPr/>
        </p:nvSpPr>
        <p:spPr>
          <a:xfrm>
            <a:off x="579120" y="3322320"/>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3" name="Forma livre 32"/>
          <p:cNvSpPr/>
          <p:nvPr/>
        </p:nvSpPr>
        <p:spPr>
          <a:xfrm>
            <a:off x="2393315" y="3300095"/>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4213860" y="3278505"/>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Rectangle 142"/>
          <p:cNvSpPr>
            <a:spLocks noChangeArrowheads="1"/>
          </p:cNvSpPr>
          <p:nvPr/>
        </p:nvSpPr>
        <p:spPr bwMode="auto">
          <a:xfrm flipH="1">
            <a:off x="394033" y="3726815"/>
            <a:ext cx="901118" cy="39907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a:t>
            </a:r>
            <a:r>
              <a:rPr lang="pt-BR" sz="2000" dirty="0">
                <a:latin typeface="Symbol" panose="05050102010706020507" charset="0"/>
                <a:cs typeface="Symbol" panose="05050102010706020507" charset="0"/>
              </a:rPr>
              <a:t>f</a:t>
            </a:r>
            <a:endParaRPr lang="pt-BR" sz="2000" dirty="0">
              <a:latin typeface="Symbol" panose="05050102010706020507" charset="0"/>
              <a:cs typeface="Symbol" panose="05050102010706020507" charset="0"/>
            </a:endParaRPr>
          </a:p>
        </p:txBody>
      </p:sp>
      <p:sp>
        <p:nvSpPr>
          <p:cNvPr id="37" name="Rectangle 142"/>
          <p:cNvSpPr>
            <a:spLocks noChangeArrowheads="1"/>
          </p:cNvSpPr>
          <p:nvPr/>
        </p:nvSpPr>
        <p:spPr bwMode="auto">
          <a:xfrm flipH="1">
            <a:off x="2303478" y="4104005"/>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0V</a:t>
            </a:r>
            <a:endParaRPr lang="pt-BR" sz="2000" dirty="0">
              <a:latin typeface="Symbol" panose="05050102010706020507" charset="0"/>
              <a:cs typeface="Symbol" panose="05050102010706020507" charset="0"/>
            </a:endParaRPr>
          </a:p>
        </p:txBody>
      </p:sp>
      <p:sp>
        <p:nvSpPr>
          <p:cNvPr id="38" name="Rectangle 142"/>
          <p:cNvSpPr>
            <a:spLocks noChangeArrowheads="1"/>
          </p:cNvSpPr>
          <p:nvPr/>
        </p:nvSpPr>
        <p:spPr bwMode="auto">
          <a:xfrm flipH="1">
            <a:off x="1491948" y="2964180"/>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latin typeface="Symbol" panose="05050102010706020507" charset="0"/>
              <a:cs typeface="Symbol" panose="05050102010706020507" charset="0"/>
            </a:endParaRPr>
          </a:p>
        </p:txBody>
      </p:sp>
      <p:sp>
        <p:nvSpPr>
          <p:cNvPr id="25" name="Caixa de Texto 24"/>
          <p:cNvSpPr txBox="1"/>
          <p:nvPr/>
        </p:nvSpPr>
        <p:spPr>
          <a:xfrm>
            <a:off x="394335" y="4727575"/>
            <a:ext cx="4057650" cy="1568450"/>
          </a:xfrm>
          <a:prstGeom prst="rect">
            <a:avLst/>
          </a:prstGeom>
          <a:solidFill>
            <a:schemeClr val="bg1"/>
          </a:solidFill>
        </p:spPr>
        <p:txBody>
          <a:bodyPr wrap="square" rtlCol="0" anchor="t">
            <a:spAutoFit/>
          </a:bodyPr>
          <a:lstStyle/>
          <a:p>
            <a:pPr indent="0" algn="ctr" fontAlgn="auto">
              <a:spcAft>
                <a:spcPts val="600"/>
              </a:spcAft>
              <a:buFont typeface="Wingdings" panose="05000000000000000000" charset="0"/>
              <a:buNone/>
            </a:pPr>
            <a:r>
              <a:rPr lang="pt-BR" altLang="en-US" sz="2400" b="1" dirty="0" smtClean="0">
                <a:solidFill>
                  <a:srgbClr val="C00000"/>
                </a:solidFill>
                <a:effectLst/>
                <a:latin typeface="Comic Sans MS" panose="030F0702030302020204" pitchFamily="66" charset="0"/>
                <a:cs typeface="Comic Sans MS" panose="030F0702030302020204" pitchFamily="66" charset="0"/>
                <a:sym typeface="+mn-ea"/>
              </a:rPr>
              <a:t>capacitor pode ser usado para armazenar informações por um curto intervalo (perde carga)</a:t>
            </a:r>
            <a:endParaRPr lang="pt-BR" altLang="en-US" sz="2400" b="1" dirty="0" smtClean="0">
              <a:solidFill>
                <a:srgbClr val="C00000"/>
              </a:solidFill>
              <a:effectLst/>
              <a:latin typeface="Comic Sans MS" panose="030F0702030302020204" pitchFamily="66" charset="0"/>
              <a:cs typeface="Comic Sans MS" panose="030F0702030302020204" pitchFamily="66" charset="0"/>
              <a:sym typeface="+mn-ea"/>
            </a:endParaRPr>
          </a:p>
        </p:txBody>
      </p:sp>
      <p:sp>
        <p:nvSpPr>
          <p:cNvPr id="23" name="Forma livre 22"/>
          <p:cNvSpPr/>
          <p:nvPr/>
        </p:nvSpPr>
        <p:spPr>
          <a:xfrm>
            <a:off x="4213860" y="5500370"/>
            <a:ext cx="3531870" cy="730885"/>
          </a:xfrm>
          <a:custGeom>
            <a:avLst/>
            <a:gdLst>
              <a:gd name="connisteX0" fmla="*/ 3746500 w 3746500"/>
              <a:gd name="connsiteY0" fmla="*/ 476250 h 730861"/>
              <a:gd name="connisteX1" fmla="*/ 2667635 w 3746500"/>
              <a:gd name="connsiteY1" fmla="*/ 111125 h 730861"/>
              <a:gd name="connisteX2" fmla="*/ 1731010 w 3746500"/>
              <a:gd name="connsiteY2" fmla="*/ 730250 h 730861"/>
              <a:gd name="connisteX3" fmla="*/ 0 w 3746500"/>
              <a:gd name="connsiteY3" fmla="*/ 0 h 730861"/>
            </a:gdLst>
            <a:ahLst/>
            <a:cxnLst>
              <a:cxn ang="0">
                <a:pos x="connisteX0" y="connsiteY0"/>
              </a:cxn>
              <a:cxn ang="0">
                <a:pos x="connisteX1" y="connsiteY1"/>
              </a:cxn>
              <a:cxn ang="0">
                <a:pos x="connisteX2" y="connsiteY2"/>
              </a:cxn>
              <a:cxn ang="0">
                <a:pos x="connisteX3" y="connsiteY3"/>
              </a:cxn>
            </a:cxnLst>
            <a:rect l="l" t="t" r="r" b="b"/>
            <a:pathLst>
              <a:path w="3746500" h="730862">
                <a:moveTo>
                  <a:pt x="3746500" y="476250"/>
                </a:moveTo>
                <a:cubicBezTo>
                  <a:pt x="3549650" y="390525"/>
                  <a:pt x="3070860" y="60325"/>
                  <a:pt x="2667635" y="111125"/>
                </a:cubicBezTo>
                <a:cubicBezTo>
                  <a:pt x="2264410" y="161925"/>
                  <a:pt x="2264410" y="752475"/>
                  <a:pt x="1731010" y="730250"/>
                </a:cubicBezTo>
                <a:cubicBezTo>
                  <a:pt x="1197610" y="708025"/>
                  <a:pt x="327660" y="158115"/>
                  <a:pt x="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4" name="Caixa de Texto 83"/>
          <p:cNvSpPr txBox="1"/>
          <p:nvPr/>
        </p:nvSpPr>
        <p:spPr>
          <a:xfrm>
            <a:off x="711200" y="598170"/>
            <a:ext cx="11342370" cy="3076575"/>
          </a:xfrm>
          <a:prstGeom prst="rect">
            <a:avLst/>
          </a:prstGeom>
          <a:noFill/>
        </p:spPr>
        <p:txBody>
          <a:bodyPr wrap="square" rtlCol="0" anchor="t">
            <a:spAutoFit/>
          </a:bodyPr>
          <a:lstStyle/>
          <a:p>
            <a:pPr algn="ctr" fontAlgn="auto">
              <a:spcAft>
                <a:spcPts val="1200"/>
              </a:spcAft>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de Ruptura</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algn="l" fontAlgn="auto">
              <a:spcAft>
                <a:spcPts val="1200"/>
              </a:spcAft>
            </a:pPr>
            <a:r>
              <a:rPr lang="pt-BR" sz="3200" b="1" dirty="0" smtClean="0">
                <a:solidFill>
                  <a:schemeClr val="tx1"/>
                </a:solidFill>
                <a:effectLst/>
                <a:latin typeface="Comic Sans MS" panose="030F0702030302020204" pitchFamily="66" charset="0"/>
                <a:cs typeface="Comic Sans MS" panose="030F0702030302020204" pitchFamily="66" charset="0"/>
                <a:sym typeface="+mn-ea"/>
              </a:rPr>
              <a:t>Caso a tensão reversa aumente muito, podem ocorrer dois fenomenos:</a:t>
            </a:r>
            <a:endParaRPr lang="pt-BR" sz="3200" b="1" dirty="0" smtClean="0">
              <a:solidFill>
                <a:schemeClr val="tx1"/>
              </a:solidFill>
              <a:effectLst/>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sz="3200" b="1" dirty="0" smtClean="0">
                <a:solidFill>
                  <a:srgbClr val="C00000"/>
                </a:solidFill>
                <a:effectLst/>
                <a:latin typeface="Comic Sans MS" panose="030F0702030302020204" pitchFamily="66" charset="0"/>
                <a:cs typeface="Comic Sans MS" panose="030F0702030302020204" pitchFamily="66" charset="0"/>
                <a:sym typeface="+mn-ea"/>
              </a:rPr>
              <a:t>Avalanche</a:t>
            </a:r>
            <a:endParaRPr lang="pt-BR" sz="3200" b="1" dirty="0" smtClean="0">
              <a:solidFill>
                <a:srgbClr val="C00000"/>
              </a:solidFill>
              <a:effectLst/>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Tunelamento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4" name="Imagem 3"/>
          <p:cNvPicPr>
            <a:picLocks noChangeAspect="1"/>
          </p:cNvPicPr>
          <p:nvPr/>
        </p:nvPicPr>
        <p:blipFill>
          <a:blip r:embed="rId1"/>
          <a:srcRect l="6038" t="4474" r="19265"/>
          <a:stretch>
            <a:fillRect/>
          </a:stretch>
        </p:blipFill>
        <p:spPr>
          <a:xfrm>
            <a:off x="4538980" y="2032000"/>
            <a:ext cx="6814820" cy="4535170"/>
          </a:xfrm>
          <a:prstGeom prst="rect">
            <a:avLst/>
          </a:prstGeom>
        </p:spPr>
      </p:pic>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64930" y="6366510"/>
            <a:ext cx="2743200" cy="365125"/>
          </a:xfrm>
        </p:spPr>
        <p:txBody>
          <a:bodyPr/>
          <a:lstStyle/>
          <a:p>
            <a:fld id="{74F297BB-B745-4CAB-BE1D-CE4C89382949}" type="slidenum">
              <a:rPr lang="pt-BR" smtClean="0"/>
            </a:fld>
            <a:endParaRPr lang="pt-BR"/>
          </a:p>
        </p:txBody>
      </p:sp>
      <p:grpSp>
        <p:nvGrpSpPr>
          <p:cNvPr id="13" name="Grupo 12"/>
          <p:cNvGrpSpPr/>
          <p:nvPr/>
        </p:nvGrpSpPr>
        <p:grpSpPr>
          <a:xfrm>
            <a:off x="1192530" y="3830320"/>
            <a:ext cx="3242310" cy="2037715"/>
            <a:chOff x="8454" y="2113"/>
            <a:chExt cx="5106" cy="3209"/>
          </a:xfrm>
        </p:grpSpPr>
        <p:grpSp>
          <p:nvGrpSpPr>
            <p:cNvPr id="14" name="Grupo 13"/>
            <p:cNvGrpSpPr/>
            <p:nvPr/>
          </p:nvGrpSpPr>
          <p:grpSpPr>
            <a:xfrm>
              <a:off x="8454" y="2113"/>
              <a:ext cx="5106" cy="2411"/>
              <a:chOff x="6840" y="6391"/>
              <a:chExt cx="4163" cy="1899"/>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flipV="1">
                <a:off x="10202" y="7717"/>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0152" y="7654"/>
                <a:ext cx="112" cy="112"/>
              </a:xfrm>
              <a:prstGeom prst="ellipse">
                <a:avLst/>
              </a:prstGeom>
              <a:solidFill>
                <a:schemeClr val="tx1"/>
              </a:solidFill>
              <a:ln w="19050" algn="ctr">
                <a:solidFill>
                  <a:schemeClr val="tx1"/>
                </a:solidFill>
                <a:round/>
              </a:ln>
            </p:spPr>
            <p:txBody>
              <a:bodyPr wrap="none" anchor="ctr"/>
              <a:lstStyle/>
              <a:p>
                <a:endParaRPr lang="en-US"/>
              </a:p>
            </p:txBody>
          </p:sp>
          <p:sp>
            <p:nvSpPr>
              <p:cNvPr id="83" name="Rectangle 142"/>
              <p:cNvSpPr>
                <a:spLocks noChangeArrowheads="1"/>
              </p:cNvSpPr>
              <p:nvPr/>
            </p:nvSpPr>
            <p:spPr bwMode="auto">
              <a:xfrm flipH="1">
                <a:off x="8696" y="7691"/>
                <a:ext cx="842"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flipH="1">
                <a:off x="6840" y="7198"/>
                <a:ext cx="896"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9612" y="7137"/>
                <a:ext cx="1391"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9933" y="8290"/>
                <a:ext cx="508"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 name="Conector Reto 4"/>
              <p:cNvCxnSpPr/>
              <p:nvPr/>
            </p:nvCxnSpPr>
            <p:spPr>
              <a:xfrm flipH="1">
                <a:off x="8199" y="7903"/>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2"/>
              <p:cNvSpPr>
                <a:spLocks noChangeArrowheads="1"/>
              </p:cNvSpPr>
              <p:nvPr/>
            </p:nvSpPr>
            <p:spPr bwMode="auto">
              <a:xfrm flipH="1">
                <a:off x="7893" y="6391"/>
                <a:ext cx="1157"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a:t>
                </a:r>
                <a:r>
                  <a:rPr lang="pt-BR" sz="2000" dirty="0">
                    <a:latin typeface="Symbol" panose="05050102010706020507" charset="0"/>
                    <a:cs typeface="Symbol" panose="05050102010706020507" charset="0"/>
                  </a:rPr>
                  <a:t>f</a:t>
                </a:r>
                <a:endParaRPr lang="pt-BR" sz="2000" dirty="0">
                  <a:latin typeface="Symbol" panose="05050102010706020507" charset="0"/>
                  <a:cs typeface="Symbol" panose="05050102010706020507" charset="0"/>
                </a:endParaRPr>
              </a:p>
            </p:txBody>
          </p:sp>
        </p:grpSp>
        <p:grpSp>
          <p:nvGrpSpPr>
            <p:cNvPr id="12" name="Grupo 11"/>
            <p:cNvGrpSpPr/>
            <p:nvPr/>
          </p:nvGrpSpPr>
          <p:grpSpPr>
            <a:xfrm>
              <a:off x="8697" y="3914"/>
              <a:ext cx="4678" cy="1408"/>
              <a:chOff x="6971" y="5897"/>
              <a:chExt cx="4678" cy="1408"/>
            </a:xfrm>
          </p:grpSpPr>
          <p:cxnSp>
            <p:nvCxnSpPr>
              <p:cNvPr id="15" name="Conector de Seta Reta 14"/>
              <p:cNvCxnSpPr/>
              <p:nvPr/>
            </p:nvCxnSpPr>
            <p:spPr>
              <a:xfrm>
                <a:off x="6971" y="5996"/>
                <a:ext cx="927"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10789" y="5897"/>
                <a:ext cx="860"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C</a:t>
                </a:r>
                <a:r>
                  <a:rPr lang="pt-BR" sz="2000" baseline="-25000" dirty="0"/>
                  <a:t>L</a:t>
                </a:r>
                <a:endParaRPr lang="pt-BR" sz="2000" baseline="-25000" dirty="0"/>
              </a:p>
            </p:txBody>
          </p:sp>
          <p:cxnSp>
            <p:nvCxnSpPr>
              <p:cNvPr id="3" name="Conector Reto 2"/>
              <p:cNvCxnSpPr/>
              <p:nvPr/>
            </p:nvCxnSpPr>
            <p:spPr>
              <a:xfrm flipH="1">
                <a:off x="10528" y="6596"/>
                <a:ext cx="62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78"/>
              <p:cNvCxnSpPr>
                <a:cxnSpLocks noChangeShapeType="1"/>
              </p:cNvCxnSpPr>
              <p:nvPr/>
            </p:nvCxnSpPr>
            <p:spPr bwMode="auto">
              <a:xfrm flipV="1">
                <a:off x="10851" y="6580"/>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 name="Conector Reto 6"/>
              <p:cNvCxnSpPr/>
              <p:nvPr/>
            </p:nvCxnSpPr>
            <p:spPr>
              <a:xfrm flipH="1">
                <a:off x="10588" y="7305"/>
                <a:ext cx="5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8" name="Grupo 27"/>
          <p:cNvGrpSpPr/>
          <p:nvPr/>
        </p:nvGrpSpPr>
        <p:grpSpPr>
          <a:xfrm>
            <a:off x="3737528" y="3761126"/>
            <a:ext cx="3200125" cy="1375719"/>
            <a:chOff x="1091788" y="4098528"/>
            <a:chExt cx="3200125" cy="1375719"/>
          </a:xfrm>
        </p:grpSpPr>
        <p:sp>
          <p:nvSpPr>
            <p:cNvPr id="9" name="Triângulo isósceles 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8" name="Conector Reto 17"/>
            <p:cNvCxnSpPr>
              <a:stCxn id="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091788" y="5232945"/>
              <a:ext cx="1440000"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2484978" y="4913868"/>
              <a:ext cx="307975" cy="521970"/>
            </a:xfrm>
            <a:prstGeom prst="rect">
              <a:avLst/>
            </a:prstGeom>
            <a:noFill/>
          </p:spPr>
          <p:txBody>
            <a:bodyPr wrap="square" rtlCol="0">
              <a:spAutoFit/>
            </a:bodyPr>
            <a:lstStyle/>
            <a:p>
              <a:r>
                <a:rPr lang="pt-BR" sz="2800" dirty="0" smtClean="0"/>
                <a:t>+</a:t>
              </a:r>
              <a:endParaRPr lang="pt-BR" sz="2800" dirty="0" smtClean="0"/>
            </a:p>
          </p:txBody>
        </p:sp>
        <p:sp>
          <p:nvSpPr>
            <p:cNvPr id="22" name="CaixaDeTexto 9"/>
            <p:cNvSpPr txBox="1"/>
            <p:nvPr/>
          </p:nvSpPr>
          <p:spPr>
            <a:xfrm>
              <a:off x="2504028" y="4108053"/>
              <a:ext cx="288925" cy="521970"/>
            </a:xfrm>
            <a:prstGeom prst="rect">
              <a:avLst/>
            </a:prstGeom>
            <a:noFill/>
          </p:spPr>
          <p:txBody>
            <a:bodyPr wrap="square" rtlCol="0">
              <a:spAutoFit/>
            </a:bodyPr>
            <a:lstStyle/>
            <a:p>
              <a:r>
                <a:rPr lang="pt-BR" sz="2800" dirty="0"/>
                <a:t>-</a:t>
              </a:r>
              <a:endParaRPr lang="pt-BR" sz="2800" dirty="0"/>
            </a:p>
          </p:txBody>
        </p:sp>
        <p:sp>
          <p:nvSpPr>
            <p:cNvPr id="24" name="Forma livre 23"/>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6349365" y="312039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4393980" y="4169004"/>
            <a:ext cx="463550" cy="398780"/>
          </a:xfrm>
          <a:prstGeom prst="rect">
            <a:avLst/>
          </a:prstGeom>
          <a:noFill/>
        </p:spPr>
        <p:txBody>
          <a:bodyPr wrap="none" rtlCol="0">
            <a:spAutoFit/>
          </a:bodyPr>
          <a:lstStyle/>
          <a:p>
            <a:r>
              <a:rPr lang="pt-BR" sz="2000" dirty="0">
                <a:latin typeface="Arial" panose="020B0604020202020204" pitchFamily="34" charset="0"/>
                <a:cs typeface="Arial" panose="020B0604020202020204" pitchFamily="34" charset="0"/>
              </a:rPr>
              <a:t>≈0</a:t>
            </a:r>
            <a:endParaRPr lang="pt-BR" sz="2000" baseline="-25000" dirty="0">
              <a:latin typeface="Arial" panose="020B0604020202020204" pitchFamily="34" charset="0"/>
              <a:cs typeface="Arial" panose="020B0604020202020204" pitchFamily="34" charset="0"/>
            </a:endParaRPr>
          </a:p>
        </p:txBody>
      </p:sp>
      <p:sp>
        <p:nvSpPr>
          <p:cNvPr id="73" name="Forma livre 72"/>
          <p:cNvSpPr/>
          <p:nvPr/>
        </p:nvSpPr>
        <p:spPr>
          <a:xfrm>
            <a:off x="4672965" y="311975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DeTexto 47"/>
          <p:cNvSpPr txBox="1"/>
          <p:nvPr/>
        </p:nvSpPr>
        <p:spPr>
          <a:xfrm>
            <a:off x="8129685" y="401152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30" name="Caixa de Texto 29"/>
          <p:cNvSpPr txBox="1"/>
          <p:nvPr/>
        </p:nvSpPr>
        <p:spPr>
          <a:xfrm>
            <a:off x="537210" y="356235"/>
            <a:ext cx="11322685" cy="2291715"/>
          </a:xfrm>
          <a:prstGeom prst="rect">
            <a:avLst/>
          </a:prstGeom>
          <a:solidFill>
            <a:schemeClr val="bg1"/>
          </a:solidFill>
        </p:spPr>
        <p:txBody>
          <a:bodyPr wrap="square" rtlCol="0" anchor="t">
            <a:spAutoFit/>
          </a:bodyPr>
          <a:lstStyle/>
          <a:p>
            <a:pPr indent="0" algn="ctr" fontAlgn="auto">
              <a:spcAft>
                <a:spcPts val="600"/>
              </a:spcAft>
              <a:buFont typeface="Wingdings" panose="05000000000000000000"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Sample-Hold (amostra - segura)</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Uso em conversores Analógico Digital (CAD)</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CAD converter um sinal analógico em uma representação binária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é importante que a entrada do conversor fique estável durante o intervalo de converção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3" name="Caixa de Texto 22"/>
          <p:cNvSpPr txBox="1"/>
          <p:nvPr/>
        </p:nvSpPr>
        <p:spPr>
          <a:xfrm rot="10800000">
            <a:off x="8707120" y="3034030"/>
            <a:ext cx="736600" cy="3419475"/>
          </a:xfrm>
          <a:prstGeom prst="rect">
            <a:avLst/>
          </a:prstGeom>
          <a:solidFill>
            <a:schemeClr val="accent4">
              <a:lumMod val="20000"/>
              <a:lumOff val="80000"/>
            </a:schemeClr>
          </a:solidFill>
          <a:ln w="28575">
            <a:solidFill>
              <a:srgbClr val="9A0000"/>
            </a:solidFill>
          </a:ln>
        </p:spPr>
        <p:txBody>
          <a:bodyPr vert="eaVert" wrap="square" rtlCol="0">
            <a:spAutoFit/>
          </a:bodyPr>
          <a:lstStyle/>
          <a:p>
            <a:pPr algn="ctr"/>
            <a:r>
              <a:rPr lang="pt-BR" altLang="en-US"/>
              <a:t>C0NVERSOR </a:t>
            </a:r>
            <a:endParaRPr lang="pt-BR" altLang="en-US"/>
          </a:p>
          <a:p>
            <a:pPr algn="ctr"/>
            <a:r>
              <a:rPr lang="pt-BR" altLang="en-US"/>
              <a:t>ANALOGO DIGITAL</a:t>
            </a:r>
            <a:endParaRPr lang="pt-BR" altLang="en-US"/>
          </a:p>
        </p:txBody>
      </p:sp>
      <p:cxnSp>
        <p:nvCxnSpPr>
          <p:cNvPr id="25" name="Conector Reto 24"/>
          <p:cNvCxnSpPr/>
          <p:nvPr/>
        </p:nvCxnSpPr>
        <p:spPr>
          <a:xfrm flipV="1">
            <a:off x="9423400" y="3218815"/>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9443720" y="3571240"/>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9460865" y="3923665"/>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9460865" y="4276090"/>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9443720" y="4628515"/>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9460865" y="4980940"/>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V="1">
            <a:off x="9460865" y="5333365"/>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V="1">
            <a:off x="9426575" y="5948680"/>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9443720" y="6301105"/>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9614950" y="2801214"/>
            <a:ext cx="443865" cy="460375"/>
          </a:xfrm>
          <a:prstGeom prst="rect">
            <a:avLst/>
          </a:prstGeom>
          <a:noFill/>
        </p:spPr>
        <p:txBody>
          <a:bodyPr wrap="none" rtlCol="0">
            <a:spAutoFit/>
          </a:bodyPr>
          <a:lstStyle/>
          <a:p>
            <a:r>
              <a:rPr lang="pt-BR" sz="2400" dirty="0"/>
              <a:t>o</a:t>
            </a:r>
            <a:r>
              <a:rPr lang="pt-BR" sz="2400" baseline="-25000" dirty="0"/>
              <a:t>0</a:t>
            </a:r>
            <a:endParaRPr lang="pt-BR" sz="2400" baseline="-25000" dirty="0"/>
          </a:p>
        </p:txBody>
      </p:sp>
      <p:sp>
        <p:nvSpPr>
          <p:cNvPr id="47" name="CaixaDeTexto 47"/>
          <p:cNvSpPr txBox="1"/>
          <p:nvPr/>
        </p:nvSpPr>
        <p:spPr>
          <a:xfrm>
            <a:off x="9638445" y="3551149"/>
            <a:ext cx="443865" cy="460375"/>
          </a:xfrm>
          <a:prstGeom prst="rect">
            <a:avLst/>
          </a:prstGeom>
          <a:noFill/>
        </p:spPr>
        <p:txBody>
          <a:bodyPr wrap="none" rtlCol="0">
            <a:spAutoFit/>
          </a:bodyPr>
          <a:lstStyle/>
          <a:p>
            <a:r>
              <a:rPr lang="pt-BR" sz="2400" dirty="0"/>
              <a:t>o</a:t>
            </a:r>
            <a:r>
              <a:rPr lang="pt-BR" sz="2400" baseline="-25000" dirty="0"/>
              <a:t>2</a:t>
            </a:r>
            <a:endParaRPr lang="pt-BR" sz="2400" baseline="-25000" dirty="0"/>
          </a:p>
        </p:txBody>
      </p:sp>
      <p:sp>
        <p:nvSpPr>
          <p:cNvPr id="48" name="CaixaDeTexto 47"/>
          <p:cNvSpPr txBox="1"/>
          <p:nvPr/>
        </p:nvSpPr>
        <p:spPr>
          <a:xfrm>
            <a:off x="9625110" y="3178404"/>
            <a:ext cx="443865" cy="460375"/>
          </a:xfrm>
          <a:prstGeom prst="rect">
            <a:avLst/>
          </a:prstGeom>
          <a:noFill/>
        </p:spPr>
        <p:txBody>
          <a:bodyPr wrap="none" rtlCol="0">
            <a:spAutoFit/>
          </a:bodyPr>
          <a:lstStyle/>
          <a:p>
            <a:r>
              <a:rPr lang="pt-BR" sz="2400" dirty="0"/>
              <a:t>o</a:t>
            </a:r>
            <a:r>
              <a:rPr lang="pt-BR" sz="2400" baseline="-25000" dirty="0"/>
              <a:t>1</a:t>
            </a:r>
            <a:endParaRPr lang="pt-BR" sz="2400" baseline="-25000" dirty="0"/>
          </a:p>
        </p:txBody>
      </p:sp>
      <p:sp>
        <p:nvSpPr>
          <p:cNvPr id="49" name="CaixaDeTexto 47"/>
          <p:cNvSpPr txBox="1"/>
          <p:nvPr/>
        </p:nvSpPr>
        <p:spPr>
          <a:xfrm>
            <a:off x="9634635" y="5861279"/>
            <a:ext cx="608965" cy="460375"/>
          </a:xfrm>
          <a:prstGeom prst="rect">
            <a:avLst/>
          </a:prstGeom>
          <a:noFill/>
        </p:spPr>
        <p:txBody>
          <a:bodyPr wrap="none" rtlCol="0">
            <a:spAutoFit/>
          </a:bodyPr>
          <a:lstStyle/>
          <a:p>
            <a:r>
              <a:rPr lang="pt-BR" sz="2400" dirty="0"/>
              <a:t>o</a:t>
            </a:r>
            <a:r>
              <a:rPr lang="pt-BR" sz="2400" baseline="-25000" dirty="0"/>
              <a:t>n-1</a:t>
            </a:r>
            <a:endParaRPr lang="pt-BR" sz="2400" baseline="-25000" dirty="0"/>
          </a:p>
        </p:txBody>
      </p:sp>
      <p:sp>
        <p:nvSpPr>
          <p:cNvPr id="50" name="CaixaDeTexto 47"/>
          <p:cNvSpPr txBox="1"/>
          <p:nvPr/>
        </p:nvSpPr>
        <p:spPr>
          <a:xfrm>
            <a:off x="9638445" y="4229329"/>
            <a:ext cx="443865" cy="460375"/>
          </a:xfrm>
          <a:prstGeom prst="rect">
            <a:avLst/>
          </a:prstGeom>
          <a:noFill/>
        </p:spPr>
        <p:txBody>
          <a:bodyPr wrap="none" rtlCol="0">
            <a:spAutoFit/>
          </a:bodyPr>
          <a:lstStyle/>
          <a:p>
            <a:r>
              <a:rPr lang="pt-BR" sz="2400" dirty="0"/>
              <a:t>o</a:t>
            </a:r>
            <a:r>
              <a:rPr lang="pt-BR" sz="2400" baseline="-25000" dirty="0"/>
              <a:t>4</a:t>
            </a:r>
            <a:endParaRPr lang="pt-BR" sz="2400" baseline="-25000" dirty="0"/>
          </a:p>
        </p:txBody>
      </p:sp>
      <p:sp>
        <p:nvSpPr>
          <p:cNvPr id="51" name="CaixaDeTexto 47"/>
          <p:cNvSpPr txBox="1"/>
          <p:nvPr/>
        </p:nvSpPr>
        <p:spPr>
          <a:xfrm>
            <a:off x="9625110" y="3893414"/>
            <a:ext cx="443865" cy="460375"/>
          </a:xfrm>
          <a:prstGeom prst="rect">
            <a:avLst/>
          </a:prstGeom>
          <a:noFill/>
        </p:spPr>
        <p:txBody>
          <a:bodyPr wrap="none" rtlCol="0">
            <a:spAutoFit/>
          </a:bodyPr>
          <a:lstStyle/>
          <a:p>
            <a:r>
              <a:rPr lang="pt-BR" sz="2400" dirty="0"/>
              <a:t>o</a:t>
            </a:r>
            <a:r>
              <a:rPr lang="pt-BR" sz="2400" baseline="-25000" dirty="0"/>
              <a:t>3</a:t>
            </a:r>
            <a:endParaRPr lang="pt-BR" sz="2400" baseline="-25000" dirty="0"/>
          </a:p>
        </p:txBody>
      </p:sp>
      <p:sp>
        <p:nvSpPr>
          <p:cNvPr id="52" name="CaixaDeTexto 47"/>
          <p:cNvSpPr txBox="1"/>
          <p:nvPr/>
        </p:nvSpPr>
        <p:spPr>
          <a:xfrm>
            <a:off x="9638445" y="4579214"/>
            <a:ext cx="443865" cy="460375"/>
          </a:xfrm>
          <a:prstGeom prst="rect">
            <a:avLst/>
          </a:prstGeom>
          <a:noFill/>
        </p:spPr>
        <p:txBody>
          <a:bodyPr wrap="none" rtlCol="0">
            <a:spAutoFit/>
          </a:bodyPr>
          <a:lstStyle/>
          <a:p>
            <a:r>
              <a:rPr lang="pt-BR" sz="2400" dirty="0"/>
              <a:t>o</a:t>
            </a:r>
            <a:r>
              <a:rPr lang="pt-BR" sz="2400" baseline="-25000" dirty="0"/>
              <a:t>5</a:t>
            </a:r>
            <a:endParaRPr lang="pt-BR" sz="2400" baseline="-25000" dirty="0"/>
          </a:p>
        </p:txBody>
      </p:sp>
      <p:sp>
        <p:nvSpPr>
          <p:cNvPr id="54" name="CaixaDeTexto 47"/>
          <p:cNvSpPr txBox="1"/>
          <p:nvPr/>
        </p:nvSpPr>
        <p:spPr>
          <a:xfrm>
            <a:off x="9614950" y="4950689"/>
            <a:ext cx="443865" cy="460375"/>
          </a:xfrm>
          <a:prstGeom prst="rect">
            <a:avLst/>
          </a:prstGeom>
          <a:noFill/>
        </p:spPr>
        <p:txBody>
          <a:bodyPr wrap="none" rtlCol="0">
            <a:spAutoFit/>
          </a:bodyPr>
          <a:lstStyle/>
          <a:p>
            <a:r>
              <a:rPr lang="pt-BR" sz="2400" dirty="0"/>
              <a:t>o</a:t>
            </a:r>
            <a:r>
              <a:rPr lang="pt-BR" sz="2400" baseline="-25000" dirty="0"/>
              <a:t>6</a:t>
            </a:r>
            <a:endParaRPr lang="pt-BR" sz="2400" baseline="-25000" dirty="0"/>
          </a:p>
        </p:txBody>
      </p:sp>
      <p:sp>
        <p:nvSpPr>
          <p:cNvPr id="55" name="Line 56"/>
          <p:cNvSpPr>
            <a:spLocks noChangeShapeType="1"/>
          </p:cNvSpPr>
          <p:nvPr/>
        </p:nvSpPr>
        <p:spPr bwMode="auto">
          <a:xfrm rot="5400000" flipH="1">
            <a:off x="7840531" y="3585780"/>
            <a:ext cx="1612" cy="172800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cxnSp>
        <p:nvCxnSpPr>
          <p:cNvPr id="56" name="Conector Reto 55"/>
          <p:cNvCxnSpPr/>
          <p:nvPr/>
        </p:nvCxnSpPr>
        <p:spPr>
          <a:xfrm>
            <a:off x="9617075" y="5410835"/>
            <a:ext cx="0" cy="47625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flipV="1">
            <a:off x="8326120" y="6170930"/>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DeTexto 47"/>
          <p:cNvSpPr txBox="1"/>
          <p:nvPr/>
        </p:nvSpPr>
        <p:spPr>
          <a:xfrm>
            <a:off x="8056025" y="5719039"/>
            <a:ext cx="650240" cy="460375"/>
          </a:xfrm>
          <a:prstGeom prst="rect">
            <a:avLst/>
          </a:prstGeom>
          <a:noFill/>
        </p:spPr>
        <p:txBody>
          <a:bodyPr wrap="none" rtlCol="0">
            <a:spAutoFit/>
          </a:bodyPr>
          <a:lstStyle/>
          <a:p>
            <a:r>
              <a:rPr lang="pt-BR" sz="2400" dirty="0"/>
              <a:t>V</a:t>
            </a:r>
            <a:r>
              <a:rPr lang="pt-BR" sz="2400" baseline="-25000" dirty="0"/>
              <a:t>REF</a:t>
            </a:r>
            <a:endParaRPr lang="pt-BR" sz="2400" baseline="-25000" dirty="0"/>
          </a:p>
        </p:txBody>
      </p:sp>
    </p:spTree>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9081135" y="63119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pic>
        <p:nvPicPr>
          <p:cNvPr id="100" name="Imagem 99"/>
          <p:cNvPicPr/>
          <p:nvPr/>
        </p:nvPicPr>
        <p:blipFill>
          <a:blip r:embed="rId1"/>
          <a:srcRect r="50952" b="12454"/>
          <a:stretch>
            <a:fillRect/>
          </a:stretch>
        </p:blipFill>
        <p:spPr>
          <a:xfrm>
            <a:off x="5290185" y="494030"/>
            <a:ext cx="5226050" cy="2954020"/>
          </a:xfrm>
          <a:prstGeom prst="rect">
            <a:avLst/>
          </a:prstGeom>
          <a:noFill/>
          <a:ln w="9525">
            <a:noFill/>
          </a:ln>
        </p:spPr>
      </p:pic>
      <p:sp>
        <p:nvSpPr>
          <p:cNvPr id="5" name="Caixa de Texto 4"/>
          <p:cNvSpPr txBox="1"/>
          <p:nvPr/>
        </p:nvSpPr>
        <p:spPr>
          <a:xfrm>
            <a:off x="260350" y="488950"/>
            <a:ext cx="4380865" cy="583565"/>
          </a:xfrm>
          <a:prstGeom prst="rect">
            <a:avLst/>
          </a:prstGeom>
          <a:noFill/>
        </p:spPr>
        <p:txBody>
          <a:bodyPr wrap="square" rtlCol="0" anchor="t">
            <a:spAutoFit/>
          </a:bodyPr>
          <a:lstStyle/>
          <a:p>
            <a:pPr algn="ctr" fontAlgn="auto">
              <a:spcAft>
                <a:spcPts val="12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Mobilidade: variável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DeTexto 99"/>
          <p:cNvSpPr txBox="1"/>
          <p:nvPr/>
        </p:nvSpPr>
        <p:spPr>
          <a:xfrm>
            <a:off x="7828915" y="2145665"/>
            <a:ext cx="2219325" cy="583565"/>
          </a:xfrm>
          <a:prstGeom prst="rect">
            <a:avLst/>
          </a:prstGeom>
          <a:noFill/>
        </p:spPr>
        <p:txBody>
          <a:bodyPr wrap="square" rtlCol="0">
            <a:spAutoFit/>
          </a:bodyPr>
          <a:lstStyle/>
          <a:p>
            <a:r>
              <a:rPr lang="pt-BR" sz="3200" dirty="0" smtClean="0"/>
              <a:t>saturação</a:t>
            </a:r>
            <a:endParaRPr lang="pt-BR" sz="3200" dirty="0" smtClean="0"/>
          </a:p>
        </p:txBody>
      </p:sp>
      <p:sp>
        <p:nvSpPr>
          <p:cNvPr id="6" name="Caixa de Texto 5"/>
          <p:cNvSpPr txBox="1"/>
          <p:nvPr/>
        </p:nvSpPr>
        <p:spPr>
          <a:xfrm>
            <a:off x="387350" y="3301048"/>
            <a:ext cx="11093450" cy="953135"/>
          </a:xfrm>
          <a:prstGeom prst="rect">
            <a:avLst/>
          </a:prstGeom>
          <a:solidFill>
            <a:schemeClr val="bg1"/>
          </a:solidFill>
        </p:spPr>
        <p:txBody>
          <a:bodyPr wrap="square" rtlCol="0" anchor="t">
            <a:spAutoFit/>
          </a:bodyPr>
          <a:lstStyle/>
          <a:p>
            <a:pPr marL="342900" indent="-3429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vamos considerar uma expressão mais elaborada para a velocidade do portador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787400" y="4197350"/>
                <a:ext cx="10292715" cy="2479675"/>
              </a:xfrm>
              <a:prstGeom prst="rect">
                <a:avLst/>
              </a:prstGeom>
              <a:solidFill>
                <a:schemeClr val="bg1"/>
              </a:solid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cs typeface="Cambria Math" panose="02040503050406030204" pitchFamily="18" charset="0"/>
                            </a:rPr>
                          </m:ctrlPr>
                        </m:sSubPr>
                        <m:e>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𝑣</m:t>
                              </m:r>
                            </m:e>
                          </m:acc>
                        </m:e>
                        <m:sub>
                          <m:r>
                            <a:rPr lang="en-US" altLang="pt-BR" sz="3200" i="1">
                              <a:latin typeface="Cambria Math" panose="02040503050406030204" pitchFamily="18" charset="0"/>
                              <a:cs typeface="Cambria Math" panose="02040503050406030204" pitchFamily="18" charset="0"/>
                            </a:rPr>
                            <m:t>𝑒𝑙</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𝑛</m:t>
                      </m:r>
                      <m:d>
                        <m:dPr>
                          <m:ctrlPr>
                            <a:rPr lang="en-US" altLang="pt-BR" sz="3200" i="1" baseline="-25000">
                              <a:latin typeface="Cambria Math" panose="02040503050406030204" pitchFamily="18" charset="0"/>
                              <a:cs typeface="Cambria Math" panose="02040503050406030204" pitchFamily="18" charset="0"/>
                            </a:rPr>
                          </m:ctrlPr>
                        </m:dPr>
                        <m:e>
                          <m:d>
                            <m:dPr>
                              <m:begChr m:val="|"/>
                              <m:endChr m:val="|"/>
                              <m:ctrlPr>
                                <a:rPr lang="en-US" altLang="pt-BR" sz="3200" i="1" baseline="-25000">
                                  <a:latin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cs typeface="Cambria Math" panose="02040503050406030204" pitchFamily="18" charset="0"/>
                                </a:rPr>
                                <m:t>𝐸</m:t>
                              </m:r>
                            </m:e>
                          </m:d>
                        </m:e>
                      </m:d>
                      <m:r>
                        <a:rPr lang="en-US" altLang="pt-BR" sz="3200" i="1">
                          <a:latin typeface="Cambria Math" panose="02040503050406030204" pitchFamily="18" charset="0"/>
                          <a:cs typeface="Cambria Math" panose="02040503050406030204" pitchFamily="18" charset="0"/>
                        </a:rPr>
                        <m:t>∙</m:t>
                      </m:r>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𝐸</m:t>
                          </m:r>
                        </m:e>
                      </m:acc>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𝑜𝑛𝑑𝑒</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𝑛</m:t>
                      </m:r>
                      <m:d>
                        <m:dPr>
                          <m:ctrlPr>
                            <a:rPr lang="en-US" altLang="pt-BR" sz="3200" i="1" baseline="-25000">
                              <a:latin typeface="Cambria Math" panose="02040503050406030204" pitchFamily="18" charset="0"/>
                              <a:cs typeface="Cambria Math" panose="02040503050406030204" pitchFamily="18" charset="0"/>
                            </a:rPr>
                          </m:ctrlPr>
                        </m:dPr>
                        <m:e>
                          <m:d>
                            <m:dPr>
                              <m:begChr m:val="|"/>
                              <m:endChr m:val="|"/>
                              <m:ctrlPr>
                                <a:rPr lang="en-US" altLang="pt-BR" sz="3200" i="1" baseline="-25000">
                                  <a:latin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cs typeface="Cambria Math" panose="02040503050406030204" pitchFamily="18" charset="0"/>
                                </a:rPr>
                                <m:t>𝐸</m:t>
                              </m:r>
                            </m:e>
                          </m:d>
                        </m:e>
                      </m:d>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0</m:t>
                          </m:r>
                        </m:num>
                        <m:den>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d>
                                <m:dPr>
                                  <m:begChr m:val="|"/>
                                  <m:endChr m:val="|"/>
                                  <m:ctrlPr>
                                    <a:rPr lang="en-US" altLang="pt-BR" sz="3200" i="1">
                                      <a:latin typeface="Cambria Math" panose="02040503050406030204" pitchFamily="18" charset="0"/>
                                      <a:cs typeface="Cambria Math" panose="02040503050406030204" pitchFamily="18" charset="0"/>
                                    </a:rPr>
                                  </m:ctrlPr>
                                </m:dPr>
                                <m:e>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𝐸</m:t>
                                      </m:r>
                                    </m:e>
                                  </m:acc>
                                </m:e>
                              </m:d>
                            </m:num>
                            <m:den>
                              <m:r>
                                <a:rPr lang="en-US" altLang="pt-BR" sz="3200" i="1">
                                  <a:latin typeface="Cambria Math" panose="02040503050406030204" pitchFamily="18" charset="0"/>
                                  <a:cs typeface="Cambria Math" panose="02040503050406030204" pitchFamily="18" charset="0"/>
                                </a:rPr>
                                <m:t>ℇ</m:t>
                              </m:r>
                              <m:r>
                                <a:rPr lang="en-US" altLang="pt-BR" sz="3200" i="1" baseline="-25000">
                                  <a:latin typeface="Cambria Math" panose="02040503050406030204" pitchFamily="18" charset="0"/>
                                  <a:cs typeface="Cambria Math" panose="02040503050406030204" pitchFamily="18" charset="0"/>
                                </a:rPr>
                                <m:t>𝐶</m:t>
                              </m:r>
                            </m:den>
                          </m:f>
                        </m:den>
                      </m:f>
                    </m:oMath>
                  </m:oMathPara>
                </a14:m>
                <a:endParaRPr lang="pt-BR" altLang="pt-BR" sz="3200" i="1" baseline="-25000" dirty="0" smtClean="0">
                  <a:latin typeface="Cambria Math" panose="02040503050406030204" pitchFamily="18" charset="0"/>
                  <a:cs typeface="Cambria Math" panose="02040503050406030204" pitchFamily="18" charset="0"/>
                </a:endParaRPr>
              </a:p>
              <a:p>
                <a:pPr algn="l"/>
                <a14:m>
                  <m:oMathPara xmlns:m="http://schemas.openxmlformats.org/officeDocument/2006/math">
                    <m:oMathParaPr>
                      <m:jc m:val="left"/>
                    </m:oMathParaPr>
                    <m:oMath xmlns:m="http://schemas.openxmlformats.org/officeDocument/2006/math">
                      <m:r>
                        <a:rPr lang="en-US" altLang="pt-BR" sz="3200" i="1">
                          <a:latin typeface="Cambria Math" panose="02040503050406030204" pitchFamily="18" charset="0"/>
                          <a:cs typeface="Cambria Math" panose="02040503050406030204" pitchFamily="18" charset="0"/>
                        </a:rPr>
                        <m:t>ℇ</m:t>
                      </m:r>
                      <m:r>
                        <a:rPr lang="en-US" altLang="pt-BR" sz="3200" i="1" baseline="-25000">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𝑐𝑎𝑚𝑝𝑜</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𝑒𝑙</m:t>
                      </m:r>
                      <m:r>
                        <a:rPr lang="en-US" altLang="pt-BR" sz="3200" i="1">
                          <a:latin typeface="Cambria Math" panose="02040503050406030204" pitchFamily="18" charset="0"/>
                          <a:cs typeface="Cambria Math" panose="02040503050406030204" pitchFamily="18" charset="0"/>
                        </a:rPr>
                        <m:t>é</m:t>
                      </m:r>
                      <m:r>
                        <a:rPr lang="en-US" altLang="pt-BR" sz="3200" i="1">
                          <a:latin typeface="Cambria Math" panose="02040503050406030204" pitchFamily="18" charset="0"/>
                          <a:cs typeface="Cambria Math" panose="02040503050406030204" pitchFamily="18" charset="0"/>
                        </a:rPr>
                        <m:t>𝑡𝑟𝑖𝑐𝑜</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𝑐𝑟</m:t>
                      </m:r>
                      <m:r>
                        <a:rPr lang="en-US" altLang="pt-BR" sz="3200" i="1">
                          <a:latin typeface="Cambria Math" panose="02040503050406030204" pitchFamily="18" charset="0"/>
                          <a:cs typeface="Cambria Math" panose="02040503050406030204" pitchFamily="18" charset="0"/>
                        </a:rPr>
                        <m:t>í</m:t>
                      </m:r>
                      <m:r>
                        <a:rPr lang="en-US" altLang="pt-BR" sz="3200" i="1">
                          <a:latin typeface="Cambria Math" panose="02040503050406030204" pitchFamily="18" charset="0"/>
                          <a:cs typeface="Cambria Math" panose="02040503050406030204" pitchFamily="18" charset="0"/>
                        </a:rPr>
                        <m:t>𝑡𝑖𝑐𝑜</m:t>
                      </m:r>
                    </m:oMath>
                  </m:oMathPara>
                </a14:m>
                <a:endParaRPr lang="en-US" altLang="pt-BR" sz="3200" i="1" dirty="0">
                  <a:latin typeface="Cambria Math" panose="02040503050406030204" pitchFamily="18" charset="0"/>
                  <a:cs typeface="Cambria Math" panose="02040503050406030204" pitchFamily="18" charset="0"/>
                </a:endParaRPr>
              </a:p>
              <a:p>
                <a:pPr algn="l"/>
                <a14:m>
                  <m:oMath xmlns:m="http://schemas.openxmlformats.org/officeDocument/2006/math">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0</m:t>
                    </m:r>
                  </m:oMath>
                </a14:m>
                <a:r>
                  <a:rPr lang="pt-BR" altLang="en-US" sz="3200" dirty="0">
                    <a:latin typeface="Cambria Math" panose="02040503050406030204" pitchFamily="18" charset="0"/>
                    <a:cs typeface="Cambria Math" panose="02040503050406030204" pitchFamily="18" charset="0"/>
                  </a:rPr>
                  <a:t>: mobilidade </a:t>
                </a:r>
                <a:r>
                  <a:rPr lang="pt-BR" altLang="en-US" sz="3200" dirty="0" smtClean="0">
                    <a:latin typeface="Cambria Math" panose="02040503050406030204" pitchFamily="18" charset="0"/>
                    <a:cs typeface="Cambria Math" panose="02040503050406030204" pitchFamily="18" charset="0"/>
                  </a:rPr>
                  <a:t>inicial</a:t>
                </a:r>
                <a:endParaRPr lang="pt-BR" altLang="en-US" sz="32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787400" y="4197350"/>
                <a:ext cx="10292715" cy="2479675"/>
              </a:xfrm>
              <a:prstGeom prst="rect">
                <a:avLst/>
              </a:prstGeom>
              <a:blipFill rotWithShape="1">
                <a:blip r:embed="rId2"/>
                <a:stretch>
                  <a:fillRect b="-51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1579880" y="1294130"/>
                <a:ext cx="7431405" cy="95885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m:t>
                          </m:r>
                        </m:e>
                      </m:acc>
                      <m:r>
                        <a:rPr lang="en-US" altLang="pt-BR" sz="2800" i="1">
                          <a:latin typeface="Cambria Math" panose="02040503050406030204" pitchFamily="18" charset="0"/>
                          <a:cs typeface="Cambria Math" panose="02040503050406030204" pitchFamily="18" charset="0"/>
                        </a:rPr>
                        <m:t>𝑉</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𝐸</m:t>
                              </m:r>
                            </m:e>
                          </m:acc>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m:t>
                          </m:r>
                        </m:e>
                      </m:acc>
                      <m:r>
                        <a:rPr lang="en-US" altLang="pt-BR" sz="2800" i="1">
                          <a:latin typeface="Cambria Math" panose="02040503050406030204" pitchFamily="18" charset="0"/>
                          <a:cs typeface="Cambria Math" panose="02040503050406030204" pitchFamily="18" charset="0"/>
                        </a:rPr>
                        <m:t>𝑉</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1579880" y="1294130"/>
                <a:ext cx="7431405" cy="958850"/>
              </a:xfrm>
              <a:prstGeom prst="rect">
                <a:avLst/>
              </a:prstGeom>
              <a:blipFill rotWithShape="1">
                <a:blip r:embed="rId1"/>
                <a:stretch>
                  <a:fillRect b="-178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2272030" y="2412365"/>
                <a:ext cx="4535170" cy="13430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baseline="-2500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272030" y="2412365"/>
                <a:ext cx="4535170" cy="1343025"/>
              </a:xfrm>
              <a:prstGeom prst="rect">
                <a:avLst/>
              </a:prstGeom>
              <a:blipFill rotWithShape="1">
                <a:blip r:embed="rId2"/>
                <a:stretch>
                  <a:fillRect r="-42" b="-99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3065780" y="3981450"/>
                <a:ext cx="5104130" cy="9772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e>
                      </m:d>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065780" y="3981450"/>
                <a:ext cx="5104130" cy="977265"/>
              </a:xfrm>
              <a:prstGeom prst="rect">
                <a:avLst/>
              </a:prstGeom>
              <a:blipFill rotWithShape="1">
                <a:blip r:embed="rId3"/>
                <a:stretch>
                  <a:fillRect b="-175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2041525" y="5283835"/>
                <a:ext cx="8107680" cy="9772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oMath>
                  </m:oMathPara>
                </a14:m>
                <a:endParaRPr lang="pt-BR" altLang="en-US" sz="2800" baseline="-25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2041525" y="5283835"/>
                <a:ext cx="8107680" cy="977265"/>
              </a:xfrm>
              <a:prstGeom prst="rect">
                <a:avLst/>
              </a:prstGeom>
              <a:blipFill rotWithShape="1">
                <a:blip r:embed="rId4"/>
                <a:stretch>
                  <a:fillRect b="-175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3497580" y="2112010"/>
                <a:ext cx="5335270" cy="139573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0</m:t>
                          </m:r>
                        </m:sub>
                        <m:sup>
                          <m:r>
                            <a:rPr lang="en-US" altLang="pt-BR" sz="2800" i="1">
                              <a:latin typeface="Cambria Math" panose="02040503050406030204" pitchFamily="18" charset="0"/>
                              <a:cs typeface="Cambria Math" panose="02040503050406030204" pitchFamily="18" charset="0"/>
                            </a:rPr>
                            <m:t>𝐿</m:t>
                          </m:r>
                        </m:sup>
                        <m:e>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e>
                      </m:nary>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r>
                        <a:rPr lang="en-US" altLang="pt-BR" sz="2800" i="1">
                          <a:latin typeface="Cambria Math" panose="02040503050406030204" pitchFamily="18" charset="0"/>
                          <a:cs typeface="Cambria Math" panose="02040503050406030204" pitchFamily="18" charset="0"/>
                        </a:rPr>
                        <m:t>= −</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497580" y="2112010"/>
                <a:ext cx="5335270" cy="1395730"/>
              </a:xfrm>
              <a:prstGeom prst="rect">
                <a:avLst/>
              </a:prstGeom>
              <a:blipFill rotWithShape="1">
                <a:blip r:embed="rId1"/>
                <a:stretch>
                  <a:fillRect r="-143" b="-95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2865755" y="1134745"/>
                <a:ext cx="5636895" cy="9772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oMath>
                  </m:oMathPara>
                </a14:m>
                <a:endParaRPr lang="pt-BR" altLang="en-US" sz="2800" baseline="-25000" dirty="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2865755" y="1134745"/>
                <a:ext cx="5636895" cy="977265"/>
              </a:xfrm>
              <a:prstGeom prst="rect">
                <a:avLst/>
              </a:prstGeom>
              <a:blipFill rotWithShape="1">
                <a:blip r:embed="rId2"/>
                <a:stretch>
                  <a:fillRect b="-175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10"/>
              <p:cNvSpPr txBox="1"/>
              <p:nvPr/>
            </p:nvSpPr>
            <p:spPr>
              <a:xfrm>
                <a:off x="3481705" y="3536950"/>
                <a:ext cx="498538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 −</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3481705" y="3536950"/>
                <a:ext cx="4985385" cy="1393825"/>
              </a:xfrm>
              <a:prstGeom prst="rect">
                <a:avLst/>
              </a:prstGeom>
              <a:blipFill rotWithShape="1">
                <a:blip r:embed="rId3"/>
                <a:stretch>
                  <a:fillRect r="-153" b="-9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2699385" y="4959985"/>
                <a:ext cx="754697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 −</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2699385" y="4959985"/>
                <a:ext cx="7546975" cy="1393825"/>
              </a:xfrm>
              <a:prstGeom prst="rect">
                <a:avLst/>
              </a:prstGeom>
              <a:blipFill rotWithShape="1">
                <a:blip r:embed="rId4"/>
                <a:stretch>
                  <a:fillRect b="-95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1229995"/>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integral acima já foi avaliada e resulta em</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 name="Caixa de Texto 11"/>
              <p:cNvSpPr txBox="1"/>
              <p:nvPr/>
            </p:nvSpPr>
            <p:spPr>
              <a:xfrm>
                <a:off x="2265045" y="1657985"/>
                <a:ext cx="7216140"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𝑊𝐶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2265045" y="1657985"/>
                <a:ext cx="7216140" cy="1393825"/>
              </a:xfrm>
              <a:prstGeom prst="rect">
                <a:avLst/>
              </a:prstGeom>
              <a:blipFill rotWithShape="1">
                <a:blip r:embed="rId1"/>
                <a:stretch>
                  <a:fillRect r="-106" b="-9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900430" y="3277235"/>
                <a:ext cx="1017333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 −</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𝑊𝐶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900430" y="3277235"/>
                <a:ext cx="10173335" cy="1393825"/>
              </a:xfrm>
              <a:prstGeom prst="rect">
                <a:avLst/>
              </a:prstGeom>
              <a:blipFill rotWithShape="1">
                <a:blip r:embed="rId2"/>
                <a:stretch>
                  <a:fillRect r="-75" b="-9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1642745" y="4896485"/>
                <a:ext cx="7652385" cy="123825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1642745" y="4896485"/>
                <a:ext cx="7652385" cy="1238250"/>
              </a:xfrm>
              <a:prstGeom prst="rect">
                <a:avLst/>
              </a:prstGeom>
              <a:blipFill rotWithShape="1">
                <a:blip r:embed="rId3"/>
                <a:stretch>
                  <a:fillRect r="-100" b="-117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3859051" y="1459155"/>
                <a:ext cx="6768465" cy="21329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num>
                            <m:den>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den>
                          </m:f>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d>
                        <m:dPr>
                          <m:ctrlPr>
                            <a:rPr lang="en-US" altLang="pt-BR" sz="2800" i="1" baseline="-25000">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e>
                      </m:d>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pt-BR" altLang="pt-BR" sz="2800" i="1" dirty="0" smtClean="0">
                  <a:latin typeface="Cambria Math" panose="02040503050406030204" pitchFamily="18" charset="0"/>
                  <a:cs typeface="Cambria Math" panose="02040503050406030204" pitchFamily="18" charset="0"/>
                </a:endParaRPr>
              </a:p>
              <a:p>
                <a:pPr algn="l"/>
                <a:endParaRPr lang="en-US" altLang="pt-BR" sz="2800" i="1" dirty="0">
                  <a:latin typeface="Cambria Math" panose="02040503050406030204" pitchFamily="18" charset="0"/>
                  <a:cs typeface="Cambria Math" panose="02040503050406030204" pitchFamily="18" charset="0"/>
                </a:endParaRPr>
              </a:p>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pt-BR" altLang="pt-BR" sz="2800" b="0" i="1" smtClean="0">
                              <a:latin typeface="Cambria Math" panose="02040503050406030204" pitchFamily="18" charset="0"/>
                              <a:cs typeface="Cambria Math" panose="02040503050406030204" pitchFamily="18" charset="0"/>
                            </a:rPr>
                            <m:t>𝐼</m:t>
                          </m:r>
                          <m:r>
                            <a:rPr lang="pt-BR" altLang="pt-BR" sz="2800" b="0" i="1" baseline="-25000" smtClean="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859051" y="1459155"/>
                <a:ext cx="6768465" cy="2132965"/>
              </a:xfrm>
              <a:prstGeom prst="rect">
                <a:avLst/>
              </a:prstGeom>
              <a:blipFill rotWithShape="1">
                <a:blip r:embed="rId1"/>
                <a:stretch>
                  <a:fillRect l="-2" t="-26" r="2" b="-24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72465" y="632460"/>
                <a:ext cx="11417935" cy="583565"/>
              </a:xfrm>
              <a:prstGeom prst="rect">
                <a:avLst/>
              </a:prstGeom>
              <a:noFill/>
            </p:spPr>
            <p:txBody>
              <a:bodyPr wrap="square" rtlCol="0" anchor="t">
                <a:spAutoFit/>
              </a:bodyPr>
              <a:lstStyle/>
              <a:p>
                <a:pPr algn="l"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valores grandes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b="1" dirty="0" smtClean="0">
                    <a:solidFill>
                      <a:srgbClr val="C00000"/>
                    </a:solidFill>
                    <a:latin typeface="Arial" panose="020B0604020202020204" pitchFamily="34" charset="0"/>
                    <a:cs typeface="Arial" panose="020B0604020202020204" pitchFamily="34" charset="0"/>
                    <a:sym typeface="+mn-ea"/>
                  </a:rPr>
                  <a:t>˃ </a:t>
                </a:r>
                <a14:m>
                  <m:oMath xmlns:m="http://schemas.openxmlformats.org/officeDocument/2006/math">
                    <m:r>
                      <a:rPr lang="en-US" altLang="pt-BR" sz="3200" i="1">
                        <a:latin typeface="Cambria Math" panose="02040503050406030204" pitchFamily="18" charset="0"/>
                        <a:cs typeface="Cambria Math" panose="02040503050406030204" pitchFamily="18" charset="0"/>
                      </a:rPr>
                      <m:t>𝐿</m:t>
                    </m:r>
                    <m:r>
                      <a:rPr lang="en-US" altLang="pt-BR" sz="3200" i="1">
                        <a:latin typeface="Cambria Math" panose="02040503050406030204" pitchFamily="18" charset="0"/>
                        <a:cs typeface="Cambria Math" panose="02040503050406030204" pitchFamily="18" charset="0"/>
                      </a:rPr>
                      <m:t>ℇ</m:t>
                    </m:r>
                    <m:r>
                      <a:rPr lang="en-US" altLang="pt-BR" sz="3200" i="1" baseline="-25000">
                        <a:latin typeface="Cambria Math" panose="02040503050406030204" pitchFamily="18" charset="0"/>
                        <a:cs typeface="Cambria Math" panose="02040503050406030204" pitchFamily="18" charset="0"/>
                      </a:rPr>
                      <m:t>𝐶</m:t>
                    </m:r>
                  </m:oMath>
                </a14:m>
                <a:r>
                  <a:rPr lang="pt-BR" altLang="en-US" sz="2800" baseline="-25000" dirty="0">
                    <a:latin typeface="Cambria Math" panose="02040503050406030204" pitchFamily="18" charset="0"/>
                    <a:cs typeface="Cambria Math" panose="02040503050406030204" pitchFamily="18" charset="0"/>
                  </a:rPr>
                  <a:t>, </a:t>
                </a:r>
                <a:r>
                  <a:rPr lang="pt-BR" altLang="en-US" sz="2800" b="1" dirty="0">
                    <a:solidFill>
                      <a:srgbClr val="C00000"/>
                    </a:solidFill>
                    <a:latin typeface="Comic Sans MS" panose="030F0702030302020204" pitchFamily="66" charset="0"/>
                    <a:cs typeface="Comic Sans MS" panose="030F0702030302020204" pitchFamily="66" charset="0"/>
                  </a:rPr>
                  <a:t>teremos a expressão</a:t>
                </a:r>
                <a:r>
                  <a:rPr lang="pt-BR" altLang="en-US" sz="2400" b="1" dirty="0">
                    <a:solidFill>
                      <a:srgbClr val="C00000"/>
                    </a:solidFill>
                    <a:latin typeface="Comic Sans MS" panose="030F0702030302020204" pitchFamily="66" charset="0"/>
                    <a:cs typeface="Comic Sans MS" panose="030F0702030302020204" pitchFamily="66" charset="0"/>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72465" y="632460"/>
                <a:ext cx="11417935" cy="583565"/>
              </a:xfrm>
              <a:prstGeom prst="rect">
                <a:avLst/>
              </a:prstGeom>
              <a:blipFill rotWithShape="1">
                <a:blip r:embed="rId2"/>
                <a:stretch>
                  <a:fillRect b="-5332"/>
                </a:stretch>
              </a:blipFill>
            </p:spPr>
            <p:txBody>
              <a:bodyPr/>
              <a:lstStyle/>
              <a:p>
                <a:r>
                  <a:rPr lang="pt-BR" altLang="en-US">
                    <a:noFill/>
                  </a:rPr>
                  <a:t> </a:t>
                </a:r>
              </a:p>
            </p:txBody>
          </p:sp>
        </mc:Fallback>
      </mc:AlternateContent>
      <p:sp>
        <p:nvSpPr>
          <p:cNvPr id="7" name="Caixa de Texto 6"/>
          <p:cNvSpPr txBox="1"/>
          <p:nvPr/>
        </p:nvSpPr>
        <p:spPr>
          <a:xfrm>
            <a:off x="672465" y="3696335"/>
            <a:ext cx="7830185" cy="521970"/>
          </a:xfrm>
          <a:prstGeom prst="rect">
            <a:avLst/>
          </a:prstGeom>
          <a:noFill/>
        </p:spPr>
        <p:txBody>
          <a:bodyPr wrap="square" rtlCol="0" anchor="t">
            <a:spAutoFit/>
          </a:bodyPr>
          <a:lstStyle/>
          <a:p>
            <a:pPr algn="l"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Na saturação, a corrente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será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2659380" y="4376925"/>
                <a:ext cx="4980940" cy="8883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659380" y="4376925"/>
                <a:ext cx="4980940" cy="888365"/>
              </a:xfrm>
              <a:prstGeom prst="rect">
                <a:avLst/>
              </a:prstGeom>
              <a:blipFill rotWithShape="1">
                <a:blip r:embed="rId3"/>
                <a:stretch>
                  <a:fillRect t="-57" r="-153" b="-194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780414" y="5533933"/>
                <a:ext cx="9846945" cy="521970"/>
              </a:xfrm>
              <a:prstGeom prst="rect">
                <a:avLst/>
              </a:prstGeom>
              <a:noFill/>
            </p:spPr>
            <p:txBody>
              <a:bodyPr wrap="square" rtlCol="0" anchor="t">
                <a:spAutoFit/>
              </a:bodyPr>
              <a:lstStyle/>
              <a:p>
                <a:pPr algn="l"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Nesse caso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varia linearmente com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780414" y="5533933"/>
                <a:ext cx="9846945" cy="521970"/>
              </a:xfrm>
              <a:prstGeom prst="rect">
                <a:avLst/>
              </a:prstGeom>
              <a:blipFill rotWithShape="1">
                <a:blip r:embed="rId4"/>
                <a:stretch>
                  <a:fillRect l="-6" t="-104" r="6" b="-403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332264" y="1500004"/>
                <a:ext cx="2545080" cy="1568450"/>
              </a:xfrm>
              <a:prstGeom prst="rect">
                <a:avLst/>
              </a:prstGeom>
              <a:noFill/>
              <a:ln w="25400">
                <a:solidFill>
                  <a:srgbClr val="FFFF00"/>
                </a:solidFill>
              </a:ln>
            </p:spPr>
            <p:txBody>
              <a:bodyPr wrap="square" rtlCol="0" anchor="t">
                <a:spAutoFit/>
              </a:bodyPr>
              <a:p>
                <a:pPr marL="342900" indent="-342900" algn="l" fontAlgn="auto">
                  <a:buFont typeface="Arial" panose="020B0604020202020204" pitchFamily="34" charset="0"/>
                  <a:buChar char="•"/>
                </a:pPr>
                <a:r>
                  <a:rPr lang="pt-BR" altLang="en-US" sz="2400" b="1" dirty="0">
                    <a:solidFill>
                      <a:srgbClr val="C00000"/>
                    </a:solidFill>
                    <a:latin typeface="Comic Sans MS" panose="030F0702030302020204" pitchFamily="66" charset="0"/>
                    <a:cs typeface="Comic Sans MS" panose="030F0702030302020204" pitchFamily="66" charset="0"/>
                  </a:rPr>
                  <a:t>L = 100 </a:t>
                </a:r>
                <a:r>
                  <a:rPr lang="pt-BR" altLang="en-US" sz="2400" b="1" dirty="0" err="1">
                    <a:solidFill>
                      <a:srgbClr val="C00000"/>
                    </a:solidFill>
                    <a:latin typeface="Comic Sans MS" panose="030F0702030302020204" pitchFamily="66" charset="0"/>
                    <a:cs typeface="Comic Sans MS" panose="030F0702030302020204" pitchFamily="66" charset="0"/>
                  </a:rPr>
                  <a:t>nm</a:t>
                </a:r>
                <a:r>
                  <a:rPr lang="pt-BR" altLang="en-US" sz="2400" b="1" dirty="0">
                    <a:solidFill>
                      <a:srgbClr val="C00000"/>
                    </a:solidFill>
                    <a:latin typeface="Comic Sans MS" panose="030F0702030302020204" pitchFamily="66" charset="0"/>
                    <a:cs typeface="Comic Sans MS" panose="030F0702030302020204" pitchFamily="66" charset="0"/>
                  </a:rPr>
                  <a:t> </a:t>
                </a:r>
                <a:endParaRPr lang="pt-BR" altLang="en-US" sz="2400" b="1" dirty="0">
                  <a:solidFill>
                    <a:srgbClr val="C00000"/>
                  </a:solidFill>
                  <a:latin typeface="Comic Sans MS" panose="030F0702030302020204" pitchFamily="66" charset="0"/>
                  <a:cs typeface="Comic Sans MS" panose="030F0702030302020204" pitchFamily="66" charset="0"/>
                </a:endParaRPr>
              </a:p>
              <a:p>
                <a:pPr marL="342900" indent="-342900" algn="l" fontAlgn="auto">
                  <a:buFont typeface="Arial" panose="020B0604020202020204" pitchFamily="34" charset="0"/>
                  <a:buChar char="•"/>
                </a:pPr>
                <a14:m>
                  <m:oMath xmlns:m="http://schemas.openxmlformats.org/officeDocument/2006/math">
                    <m:r>
                      <a:rPr lang="en-US" altLang="pt-BR" sz="2400" i="1">
                        <a:latin typeface="Cambria Math" panose="02040503050406030204" pitchFamily="18" charset="0"/>
                        <a:cs typeface="Cambria Math" panose="02040503050406030204" pitchFamily="18" charset="0"/>
                      </a:rPr>
                      <m:t>ℇ</m:t>
                    </m:r>
                    <m:r>
                      <a:rPr lang="en-US" altLang="pt-BR" sz="2400" i="1" baseline="-25000">
                        <a:latin typeface="Cambria Math" panose="02040503050406030204" pitchFamily="18" charset="0"/>
                        <a:cs typeface="Cambria Math" panose="02040503050406030204" pitchFamily="18" charset="0"/>
                      </a:rPr>
                      <m:t>𝐶</m:t>
                    </m:r>
                  </m:oMath>
                </a14:m>
                <a:r>
                  <a:rPr lang="pt-BR" altLang="en-US" sz="2400" dirty="0">
                    <a:latin typeface="Arial" panose="020B0604020202020204" pitchFamily="34" charset="0"/>
                    <a:cs typeface="Arial" panose="020B0604020202020204" pitchFamily="34" charset="0"/>
                    <a:sym typeface="+mn-ea"/>
                  </a:rPr>
                  <a:t> ≈ 30 </a:t>
                </a:r>
                <a:r>
                  <a:rPr lang="pt-BR" altLang="en-US" sz="2400" dirty="0">
                    <a:latin typeface="Cambria Math" panose="02040503050406030204" pitchFamily="18" charset="0"/>
                    <a:cs typeface="Cambria Math" panose="02040503050406030204" pitchFamily="18" charset="0"/>
                    <a:sym typeface="+mn-ea"/>
                  </a:rPr>
                  <a:t>kV/cm</a:t>
                </a:r>
                <a:endParaRPr lang="pt-BR" altLang="en-US" sz="2400" dirty="0">
                  <a:latin typeface="Cambria Math" panose="02040503050406030204" pitchFamily="18" charset="0"/>
                  <a:cs typeface="Cambria Math" panose="02040503050406030204" pitchFamily="18" charset="0"/>
                  <a:sym typeface="+mn-ea"/>
                </a:endParaRPr>
              </a:p>
              <a:p>
                <a:pPr indent="0" algn="l" fontAlgn="auto">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Teremos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buFont typeface="Arial" panose="020B0604020202020204" pitchFamily="34" charset="0"/>
                  <a:buChar char="•"/>
                </a:pPr>
                <a:r>
                  <a:rPr lang="pt-BR" altLang="en-US" sz="2400" dirty="0">
                    <a:latin typeface="Cambria Math" panose="02040503050406030204" pitchFamily="18" charset="0"/>
                    <a:cs typeface="Cambria Math" panose="02040503050406030204" pitchFamily="18" charset="0"/>
                  </a:rPr>
                  <a:t>L</a:t>
                </a:r>
                <a14:m>
                  <m:oMath xmlns:m="http://schemas.openxmlformats.org/officeDocument/2006/math">
                    <m:r>
                      <a:rPr lang="en-US" altLang="pt-BR" sz="2400" i="1">
                        <a:latin typeface="Cambria Math" panose="02040503050406030204" pitchFamily="18" charset="0"/>
                        <a:cs typeface="Cambria Math" panose="02040503050406030204" pitchFamily="18" charset="0"/>
                      </a:rPr>
                      <m:t>ℇ</m:t>
                    </m:r>
                    <m:r>
                      <a:rPr lang="en-US" altLang="pt-BR" sz="2400" i="1" baseline="-25000">
                        <a:latin typeface="Cambria Math" panose="02040503050406030204" pitchFamily="18" charset="0"/>
                        <a:cs typeface="Cambria Math" panose="02040503050406030204" pitchFamily="18" charset="0"/>
                      </a:rPr>
                      <m:t>𝐶</m:t>
                    </m:r>
                  </m:oMath>
                </a14:m>
                <a:r>
                  <a:rPr lang="pt-BR" altLang="en-US" sz="2400" dirty="0">
                    <a:latin typeface="Cambria Math" panose="02040503050406030204" pitchFamily="18" charset="0"/>
                    <a:cs typeface="Cambria Math" panose="02040503050406030204" pitchFamily="18" charset="0"/>
                    <a:sym typeface="+mn-ea"/>
                  </a:rPr>
                  <a:t>=0,3 V</a:t>
                </a:r>
                <a:endParaRPr lang="pt-BR" altLang="en-US" sz="2400" b="1" dirty="0" smtClean="0">
                  <a:solidFill>
                    <a:srgbClr val="C00000"/>
                  </a:solidFill>
                  <a:latin typeface="Cambria Math" panose="02040503050406030204" pitchFamily="18" charset="0"/>
                  <a:cs typeface="Cambria Math" panose="02040503050406030204" pitchFamily="18" charset="0"/>
                  <a:sym typeface="+mn-ea"/>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32264" y="1500004"/>
                <a:ext cx="2545080" cy="1568450"/>
              </a:xfrm>
              <a:prstGeom prst="rect">
                <a:avLst/>
              </a:prstGeom>
              <a:blipFill rotWithShape="1">
                <a:blip r:embed="rId5"/>
                <a:stretch>
                  <a:fillRect l="-505" t="-818" r="-493" b="-801"/>
                </a:stretch>
              </a:blipFill>
              <a:ln w="254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733" t="9881" r="1203" b="2916"/>
          <a:stretch>
            <a:fillRect/>
          </a:stretch>
        </p:blipFill>
        <p:spPr>
          <a:xfrm>
            <a:off x="5080952" y="1914942"/>
            <a:ext cx="6883400" cy="4748312"/>
          </a:xfrm>
          <a:prstGeom prst="rect">
            <a:avLst/>
          </a:prstGeom>
        </p:spPr>
      </p:pic>
      <p:sp>
        <p:nvSpPr>
          <p:cNvPr id="5" name="Caixa de Texto 4"/>
          <p:cNvSpPr txBox="1"/>
          <p:nvPr/>
        </p:nvSpPr>
        <p:spPr>
          <a:xfrm>
            <a:off x="317500" y="616585"/>
            <a:ext cx="10804525" cy="953135"/>
          </a:xfrm>
          <a:prstGeom prst="rect">
            <a:avLst/>
          </a:prstGeom>
          <a:noFill/>
        </p:spPr>
        <p:txBody>
          <a:bodyPr wrap="square" rtlCol="0" anchor="t">
            <a:spAutoFit/>
          </a:bodyPr>
          <a:lstStyle/>
          <a:p>
            <a:pPr algn="l" fontAlgn="auto">
              <a:spcAft>
                <a:spcPts val="1200"/>
              </a:spcAft>
            </a:pPr>
            <a:r>
              <a:rPr lang="pt-BR" altLang="en-US" sz="2800" b="1" dirty="0">
                <a:solidFill>
                  <a:srgbClr val="C00000"/>
                </a:solidFill>
                <a:latin typeface="Comic Sans MS" panose="030F0702030302020204" pitchFamily="66" charset="0"/>
                <a:cs typeface="Comic Sans MS" panose="030F0702030302020204" pitchFamily="66" charset="0"/>
              </a:rPr>
              <a:t>Essa relação linear pode ser confirmada no </a:t>
            </a:r>
            <a:r>
              <a:rPr lang="pt-BR" altLang="en-US" sz="2800" b="1" dirty="0" smtClean="0">
                <a:solidFill>
                  <a:srgbClr val="C00000"/>
                </a:solidFill>
                <a:latin typeface="Comic Sans MS" panose="030F0702030302020204" pitchFamily="66" charset="0"/>
                <a:cs typeface="Comic Sans MS" panose="030F0702030302020204" pitchFamily="66" charset="0"/>
              </a:rPr>
              <a:t>gráfico </a:t>
            </a:r>
            <a:r>
              <a:rPr lang="pt-BR" altLang="en-US" sz="2800" b="1" dirty="0">
                <a:solidFill>
                  <a:srgbClr val="C00000"/>
                </a:solidFill>
                <a:latin typeface="Comic Sans MS" panose="030F0702030302020204" pitchFamily="66" charset="0"/>
                <a:cs typeface="Comic Sans MS" panose="030F0702030302020204" pitchFamily="66" charset="0"/>
              </a:rPr>
              <a:t>abaixo (L </a:t>
            </a:r>
            <a:r>
              <a:rPr lang="pt-BR" altLang="en-US" sz="2800" b="1" dirty="0">
                <a:solidFill>
                  <a:srgbClr val="C00000"/>
                </a:solidFill>
                <a:latin typeface="Arial" panose="020B0604020202020204" pitchFamily="34" charset="0"/>
                <a:cs typeface="Arial" panose="020B0604020202020204" pitchFamily="34" charset="0"/>
              </a:rPr>
              <a:t>≈ 60 nm)</a:t>
            </a:r>
            <a:r>
              <a:rPr lang="pt-BR" altLang="en-US" sz="2800" b="1" dirty="0">
                <a:solidFill>
                  <a:srgbClr val="C00000"/>
                </a:solidFill>
                <a:latin typeface="Comic Sans MS" panose="030F0702030302020204" pitchFamily="66" charset="0"/>
                <a:cs typeface="Comic Sans MS" panose="030F0702030302020204" pitchFamily="66" charset="0"/>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3567589" y="1569854"/>
                <a:ext cx="2545080" cy="1568450"/>
              </a:xfrm>
              <a:prstGeom prst="rect">
                <a:avLst/>
              </a:prstGeom>
              <a:noFill/>
              <a:ln w="25400">
                <a:solidFill>
                  <a:srgbClr val="FFFF00"/>
                </a:solidFill>
              </a:ln>
            </p:spPr>
            <p:txBody>
              <a:bodyPr wrap="square" rtlCol="0" anchor="t">
                <a:spAutoFit/>
              </a:bodyPr>
              <a:lstStyle/>
              <a:p>
                <a:pPr marL="342900" indent="-342900" algn="l" fontAlgn="auto">
                  <a:buFont typeface="Arial" panose="020B0604020202020204" pitchFamily="34" charset="0"/>
                  <a:buChar char="•"/>
                </a:pPr>
                <a:r>
                  <a:rPr lang="pt-BR" altLang="en-US" sz="2400" b="1" dirty="0">
                    <a:solidFill>
                      <a:srgbClr val="C00000"/>
                    </a:solidFill>
                    <a:latin typeface="Comic Sans MS" panose="030F0702030302020204" pitchFamily="66" charset="0"/>
                    <a:cs typeface="Comic Sans MS" panose="030F0702030302020204" pitchFamily="66" charset="0"/>
                  </a:rPr>
                  <a:t>L = 60 </a:t>
                </a:r>
                <a:r>
                  <a:rPr lang="pt-BR" altLang="en-US" sz="2400" b="1" dirty="0" err="1">
                    <a:solidFill>
                      <a:srgbClr val="C00000"/>
                    </a:solidFill>
                    <a:latin typeface="Comic Sans MS" panose="030F0702030302020204" pitchFamily="66" charset="0"/>
                    <a:cs typeface="Comic Sans MS" panose="030F0702030302020204" pitchFamily="66" charset="0"/>
                  </a:rPr>
                  <a:t>nm</a:t>
                </a:r>
                <a:r>
                  <a:rPr lang="pt-BR" altLang="en-US" sz="2400" b="1" dirty="0">
                    <a:solidFill>
                      <a:srgbClr val="C00000"/>
                    </a:solidFill>
                    <a:latin typeface="Comic Sans MS" panose="030F0702030302020204" pitchFamily="66" charset="0"/>
                    <a:cs typeface="Comic Sans MS" panose="030F0702030302020204" pitchFamily="66" charset="0"/>
                  </a:rPr>
                  <a:t> </a:t>
                </a:r>
                <a:endParaRPr lang="pt-BR" altLang="en-US" sz="2400" b="1" dirty="0">
                  <a:solidFill>
                    <a:srgbClr val="C00000"/>
                  </a:solidFill>
                  <a:latin typeface="Comic Sans MS" panose="030F0702030302020204" pitchFamily="66" charset="0"/>
                  <a:cs typeface="Comic Sans MS" panose="030F0702030302020204" pitchFamily="66" charset="0"/>
                </a:endParaRPr>
              </a:p>
              <a:p>
                <a:pPr marL="342900" indent="-342900" algn="l" fontAlgn="auto">
                  <a:buFont typeface="Arial" panose="020B0604020202020204" pitchFamily="34" charset="0"/>
                  <a:buChar char="•"/>
                </a:pPr>
                <a14:m>
                  <m:oMath xmlns:m="http://schemas.openxmlformats.org/officeDocument/2006/math">
                    <m:r>
                      <a:rPr lang="en-US" altLang="pt-BR" sz="2400" i="1">
                        <a:latin typeface="Cambria Math" panose="02040503050406030204" pitchFamily="18" charset="0"/>
                        <a:cs typeface="Cambria Math" panose="02040503050406030204" pitchFamily="18" charset="0"/>
                      </a:rPr>
                      <m:t>ℇ</m:t>
                    </m:r>
                    <m:r>
                      <a:rPr lang="en-US" altLang="pt-BR" sz="2400" i="1" baseline="-25000">
                        <a:latin typeface="Cambria Math" panose="02040503050406030204" pitchFamily="18" charset="0"/>
                        <a:cs typeface="Cambria Math" panose="02040503050406030204" pitchFamily="18" charset="0"/>
                      </a:rPr>
                      <m:t>𝐶</m:t>
                    </m:r>
                  </m:oMath>
                </a14:m>
                <a:r>
                  <a:rPr lang="pt-BR" altLang="en-US" sz="2400" dirty="0">
                    <a:latin typeface="Arial" panose="020B0604020202020204" pitchFamily="34" charset="0"/>
                    <a:cs typeface="Arial" panose="020B0604020202020204" pitchFamily="34" charset="0"/>
                    <a:sym typeface="+mn-ea"/>
                  </a:rPr>
                  <a:t> ≈ 30 </a:t>
                </a:r>
                <a:r>
                  <a:rPr lang="pt-BR" altLang="en-US" sz="2400" dirty="0">
                    <a:latin typeface="Cambria Math" panose="02040503050406030204" pitchFamily="18" charset="0"/>
                    <a:cs typeface="Cambria Math" panose="02040503050406030204" pitchFamily="18" charset="0"/>
                    <a:sym typeface="+mn-ea"/>
                  </a:rPr>
                  <a:t>kV/cm</a:t>
                </a:r>
                <a:endParaRPr lang="pt-BR" altLang="en-US" sz="2400" dirty="0">
                  <a:latin typeface="Cambria Math" panose="02040503050406030204" pitchFamily="18" charset="0"/>
                  <a:cs typeface="Cambria Math" panose="02040503050406030204" pitchFamily="18" charset="0"/>
                  <a:sym typeface="+mn-ea"/>
                </a:endParaRPr>
              </a:p>
              <a:p>
                <a:pPr indent="0" algn="l" fontAlgn="auto">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Teremos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buFont typeface="Arial" panose="020B0604020202020204" pitchFamily="34" charset="0"/>
                  <a:buChar char="•"/>
                </a:pPr>
                <a:r>
                  <a:rPr lang="pt-BR" altLang="en-US" sz="2400" dirty="0">
                    <a:latin typeface="Cambria Math" panose="02040503050406030204" pitchFamily="18" charset="0"/>
                    <a:cs typeface="Cambria Math" panose="02040503050406030204" pitchFamily="18" charset="0"/>
                  </a:rPr>
                  <a:t>L</a:t>
                </a:r>
                <a14:m>
                  <m:oMath xmlns:m="http://schemas.openxmlformats.org/officeDocument/2006/math">
                    <m:r>
                      <a:rPr lang="en-US" altLang="pt-BR" sz="2400" i="1">
                        <a:latin typeface="Cambria Math" panose="02040503050406030204" pitchFamily="18" charset="0"/>
                        <a:cs typeface="Cambria Math" panose="02040503050406030204" pitchFamily="18" charset="0"/>
                      </a:rPr>
                      <m:t>ℇ</m:t>
                    </m:r>
                    <m:r>
                      <a:rPr lang="en-US" altLang="pt-BR" sz="2400" i="1" baseline="-25000">
                        <a:latin typeface="Cambria Math" panose="02040503050406030204" pitchFamily="18" charset="0"/>
                        <a:cs typeface="Cambria Math" panose="02040503050406030204" pitchFamily="18" charset="0"/>
                      </a:rPr>
                      <m:t>𝐶</m:t>
                    </m:r>
                  </m:oMath>
                </a14:m>
                <a:r>
                  <a:rPr lang="pt-BR" altLang="en-US" sz="2400" dirty="0">
                    <a:latin typeface="Cambria Math" panose="02040503050406030204" pitchFamily="18" charset="0"/>
                    <a:cs typeface="Cambria Math" panose="02040503050406030204" pitchFamily="18" charset="0"/>
                    <a:sym typeface="+mn-ea"/>
                  </a:rPr>
                  <a:t>=0,18 V</a:t>
                </a:r>
                <a:endParaRPr lang="pt-BR" altLang="en-US" sz="2400" b="1" dirty="0" smtClean="0">
                  <a:solidFill>
                    <a:srgbClr val="C00000"/>
                  </a:solidFill>
                  <a:latin typeface="Cambria Math" panose="02040503050406030204" pitchFamily="18" charset="0"/>
                  <a:cs typeface="Cambria Math" panose="02040503050406030204" pitchFamily="18" charset="0"/>
                  <a:sym typeface="+mn-ea"/>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567589" y="1569854"/>
                <a:ext cx="2545080" cy="1568450"/>
              </a:xfrm>
              <a:prstGeom prst="rect">
                <a:avLst/>
              </a:prstGeom>
              <a:blipFill rotWithShape="1">
                <a:blip r:embed="rId2"/>
                <a:stretch>
                  <a:fillRect l="-505" t="-818" r="-493" b="-801"/>
                </a:stretch>
              </a:blipFill>
              <a:ln w="25400">
                <a:solidFill>
                  <a:srgbClr val="FFFF00"/>
                </a:solidFill>
              </a:ln>
            </p:spPr>
            <p:txBody>
              <a:bodyPr/>
              <a:lstStyle/>
              <a:p>
                <a:r>
                  <a:rPr lang="pt-BR" altLang="en-US">
                    <a:noFill/>
                  </a:rPr>
                  <a:t> </a:t>
                </a:r>
              </a:p>
            </p:txBody>
          </p:sp>
        </mc:Fallback>
      </mc:AlternateContent>
      <p:pic>
        <p:nvPicPr>
          <p:cNvPr id="8" name="Imagem 7"/>
          <p:cNvPicPr/>
          <p:nvPr/>
        </p:nvPicPr>
        <p:blipFill>
          <a:blip r:embed="rId3"/>
          <a:stretch>
            <a:fillRect/>
          </a:stretch>
        </p:blipFill>
        <p:spPr>
          <a:xfrm>
            <a:off x="454025" y="3432810"/>
            <a:ext cx="4382770" cy="3288665"/>
          </a:xfrm>
          <a:prstGeom prst="rect">
            <a:avLst/>
          </a:prstGeom>
          <a:noFill/>
          <a:ln w="9525">
            <a:noFill/>
          </a:ln>
        </p:spPr>
      </p:pic>
      <p:sp>
        <p:nvSpPr>
          <p:cNvPr id="9" name="Caixa de Texto 6"/>
          <p:cNvSpPr txBox="1"/>
          <p:nvPr/>
        </p:nvSpPr>
        <p:spPr>
          <a:xfrm>
            <a:off x="9245600" y="1083945"/>
            <a:ext cx="2408872" cy="830997"/>
          </a:xfrm>
          <a:prstGeom prst="rect">
            <a:avLst/>
          </a:prstGeom>
          <a:noFill/>
        </p:spPr>
        <p:txBody>
          <a:bodyPr wrap="square" rtlCol="0" anchor="t">
            <a:spAutoFit/>
          </a:bodyPr>
          <a:lstStyle/>
          <a:p>
            <a:pPr algn="ctr" fontAlgn="auto"/>
            <a:r>
              <a:rPr lang="pt-BR" altLang="en-US" sz="2400" b="1" dirty="0" smtClean="0">
                <a:latin typeface="Comic Sans MS" panose="030F0702030302020204" pitchFamily="66" charset="0"/>
                <a:cs typeface="Comic Sans MS" panose="030F0702030302020204" pitchFamily="66" charset="0"/>
              </a:rPr>
              <a:t>I</a:t>
            </a:r>
            <a:r>
              <a:rPr lang="pt-BR" altLang="en-US" sz="2400" b="1" baseline="-25000" dirty="0" smtClean="0">
                <a:latin typeface="Comic Sans MS" panose="030F0702030302020204" pitchFamily="66" charset="0"/>
                <a:cs typeface="Comic Sans MS" panose="030F0702030302020204" pitchFamily="66" charset="0"/>
              </a:rPr>
              <a:t>D</a:t>
            </a:r>
            <a:r>
              <a:rPr lang="pt-BR" altLang="en-US" sz="2400" b="1" dirty="0" smtClean="0">
                <a:latin typeface="Comic Sans MS" panose="030F0702030302020204" pitchFamily="66" charset="0"/>
                <a:cs typeface="Comic Sans MS" panose="030F0702030302020204" pitchFamily="66" charset="0"/>
              </a:rPr>
              <a:t> proporcional a (V</a:t>
            </a:r>
            <a:r>
              <a:rPr lang="pt-BR" altLang="en-US" sz="2400" b="1" baseline="-25000" dirty="0" smtClean="0">
                <a:latin typeface="Comic Sans MS" panose="030F0702030302020204" pitchFamily="66" charset="0"/>
                <a:cs typeface="Comic Sans MS" panose="030F0702030302020204" pitchFamily="66" charset="0"/>
              </a:rPr>
              <a:t>GS</a:t>
            </a:r>
            <a:r>
              <a:rPr lang="pt-BR" altLang="en-US" sz="2400" b="1" dirty="0" smtClean="0">
                <a:latin typeface="Comic Sans MS" panose="030F0702030302020204" pitchFamily="66" charset="0"/>
                <a:cs typeface="Comic Sans MS" panose="030F0702030302020204" pitchFamily="66" charset="0"/>
              </a:rPr>
              <a:t>-V</a:t>
            </a:r>
            <a:r>
              <a:rPr lang="pt-BR" altLang="en-US" sz="2400" b="1" baseline="-25000" dirty="0" smtClean="0">
                <a:latin typeface="Comic Sans MS" panose="030F0702030302020204" pitchFamily="66" charset="0"/>
                <a:cs typeface="Comic Sans MS" panose="030F0702030302020204" pitchFamily="66" charset="0"/>
              </a:rPr>
              <a:t>TN</a:t>
            </a:r>
            <a:r>
              <a:rPr lang="pt-BR" altLang="en-US" sz="2400" b="1" dirty="0" smtClean="0">
                <a:latin typeface="Comic Sans MS" panose="030F0702030302020204" pitchFamily="66" charset="0"/>
                <a:cs typeface="Comic Sans MS" panose="030F0702030302020204" pitchFamily="66" charset="0"/>
              </a:rPr>
              <a:t>)</a:t>
            </a:r>
            <a:endParaRPr lang="pt-BR" altLang="en-US" sz="2400" b="1" dirty="0" smtClean="0">
              <a:latin typeface="Cambria Math" panose="02040503050406030204" pitchFamily="18" charset="0"/>
              <a:cs typeface="Cambria Math" panose="02040503050406030204" pitchFamily="18" charset="0"/>
              <a:sym typeface="+mn-ea"/>
            </a:endParaRPr>
          </a:p>
        </p:txBody>
      </p:sp>
      <p:sp>
        <p:nvSpPr>
          <p:cNvPr id="10" name="Caixa de Texto 6"/>
          <p:cNvSpPr txBox="1"/>
          <p:nvPr/>
        </p:nvSpPr>
        <p:spPr>
          <a:xfrm>
            <a:off x="317816" y="2601595"/>
            <a:ext cx="2577784" cy="830997"/>
          </a:xfrm>
          <a:prstGeom prst="rect">
            <a:avLst/>
          </a:prstGeom>
          <a:noFill/>
        </p:spPr>
        <p:txBody>
          <a:bodyPr wrap="square" rtlCol="0" anchor="t">
            <a:spAutoFit/>
          </a:bodyPr>
          <a:lstStyle/>
          <a:p>
            <a:pPr algn="ctr" fontAlgn="auto"/>
            <a:r>
              <a:rPr lang="pt-BR" altLang="en-US" sz="2400" b="1" dirty="0" smtClean="0">
                <a:latin typeface="Comic Sans MS" panose="030F0702030302020204" pitchFamily="66" charset="0"/>
                <a:cs typeface="Comic Sans MS" panose="030F0702030302020204" pitchFamily="66" charset="0"/>
              </a:rPr>
              <a:t>I</a:t>
            </a:r>
            <a:r>
              <a:rPr lang="pt-BR" altLang="en-US" sz="2400" b="1" baseline="-25000" dirty="0" smtClean="0">
                <a:latin typeface="Comic Sans MS" panose="030F0702030302020204" pitchFamily="66" charset="0"/>
                <a:cs typeface="Comic Sans MS" panose="030F0702030302020204" pitchFamily="66" charset="0"/>
              </a:rPr>
              <a:t>D</a:t>
            </a:r>
            <a:r>
              <a:rPr lang="pt-BR" altLang="en-US" sz="2400" b="1" dirty="0" smtClean="0">
                <a:latin typeface="Comic Sans MS" panose="030F0702030302020204" pitchFamily="66" charset="0"/>
                <a:cs typeface="Comic Sans MS" panose="030F0702030302020204" pitchFamily="66" charset="0"/>
              </a:rPr>
              <a:t> proporcional a (V</a:t>
            </a:r>
            <a:r>
              <a:rPr lang="pt-BR" altLang="en-US" sz="2400" b="1" baseline="-25000" dirty="0" smtClean="0">
                <a:latin typeface="Comic Sans MS" panose="030F0702030302020204" pitchFamily="66" charset="0"/>
                <a:cs typeface="Comic Sans MS" panose="030F0702030302020204" pitchFamily="66" charset="0"/>
              </a:rPr>
              <a:t>GS</a:t>
            </a:r>
            <a:r>
              <a:rPr lang="pt-BR" altLang="en-US" sz="2400" b="1" dirty="0" smtClean="0">
                <a:latin typeface="Comic Sans MS" panose="030F0702030302020204" pitchFamily="66" charset="0"/>
                <a:cs typeface="Comic Sans MS" panose="030F0702030302020204" pitchFamily="66" charset="0"/>
              </a:rPr>
              <a:t>-V</a:t>
            </a:r>
            <a:r>
              <a:rPr lang="pt-BR" altLang="en-US" sz="2400" b="1" baseline="-25000" dirty="0" smtClean="0">
                <a:latin typeface="Comic Sans MS" panose="030F0702030302020204" pitchFamily="66" charset="0"/>
                <a:cs typeface="Comic Sans MS" panose="030F0702030302020204" pitchFamily="66" charset="0"/>
              </a:rPr>
              <a:t>TN</a:t>
            </a:r>
            <a:r>
              <a:rPr lang="pt-BR" altLang="en-US" sz="2400" b="1" dirty="0" smtClean="0">
                <a:latin typeface="Comic Sans MS" panose="030F0702030302020204" pitchFamily="66" charset="0"/>
                <a:cs typeface="Comic Sans MS" panose="030F0702030302020204" pitchFamily="66" charset="0"/>
              </a:rPr>
              <a:t>)</a:t>
            </a:r>
            <a:r>
              <a:rPr lang="pt-BR" altLang="en-US" sz="2400" b="1" baseline="30000" dirty="0" smtClean="0">
                <a:latin typeface="Comic Sans MS" panose="030F0702030302020204" pitchFamily="66" charset="0"/>
                <a:cs typeface="Comic Sans MS" panose="030F0702030302020204" pitchFamily="66" charset="0"/>
              </a:rPr>
              <a:t>2</a:t>
            </a:r>
            <a:endParaRPr lang="pt-BR" altLang="en-US" sz="2400" b="1" dirty="0" smtClean="0">
              <a:latin typeface="Cambria Math" panose="02040503050406030204" pitchFamily="18" charset="0"/>
              <a:cs typeface="Cambria Math" panose="02040503050406030204" pitchFamily="18" charset="0"/>
              <a:sym typeface="+mn-ea"/>
            </a:endParaRPr>
          </a:p>
        </p:txBody>
      </p:sp>
    </p:spTree>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Modulação de Canal (MOS)</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8" name="Imagem 7"/>
          <p:cNvPicPr>
            <a:picLocks noChangeAspect="1"/>
          </p:cNvPicPr>
          <p:nvPr/>
        </p:nvPicPr>
        <p:blipFill rotWithShape="1">
          <a:blip r:embed="rId1"/>
          <a:srcRect l="2675" t="2527" r="8291" b="3805"/>
          <a:stretch>
            <a:fillRect/>
          </a:stretch>
        </p:blipFill>
        <p:spPr>
          <a:xfrm>
            <a:off x="370498" y="1468639"/>
            <a:ext cx="5081313" cy="4176139"/>
          </a:xfrm>
          <a:prstGeom prst="rect">
            <a:avLst/>
          </a:prstGeom>
        </p:spPr>
      </p:pic>
      <p:pic>
        <p:nvPicPr>
          <p:cNvPr id="100" name="Imagem 99"/>
          <p:cNvPicPr/>
          <p:nvPr/>
        </p:nvPicPr>
        <p:blipFill>
          <a:blip r:embed="rId2"/>
          <a:stretch>
            <a:fillRect/>
          </a:stretch>
        </p:blipFill>
        <p:spPr>
          <a:xfrm>
            <a:off x="6159500" y="1422400"/>
            <a:ext cx="5709285" cy="4100830"/>
          </a:xfrm>
          <a:prstGeom prst="rect">
            <a:avLst/>
          </a:prstGeom>
          <a:noFill/>
          <a:ln w="9525">
            <a:noFill/>
          </a:ln>
        </p:spPr>
      </p:pic>
      <p:sp>
        <p:nvSpPr>
          <p:cNvPr id="3" name="Caixa de Texto 2"/>
          <p:cNvSpPr txBox="1"/>
          <p:nvPr/>
        </p:nvSpPr>
        <p:spPr>
          <a:xfrm>
            <a:off x="2171700" y="5711190"/>
            <a:ext cx="1953895"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Bipolar</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8491220" y="5635625"/>
            <a:ext cx="150114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MOS</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2837815" y="4347210"/>
            <a:ext cx="104838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solidFill>
                  <a:srgbClr val="C00000"/>
                </a:solidFill>
                <a:latin typeface="Comic Sans MS" panose="030F0702030302020204" pitchFamily="66" charset="0"/>
                <a:cs typeface="Comic Sans MS" panose="030F0702030302020204" pitchFamily="66" charset="0"/>
                <a:sym typeface="+mn-ea"/>
              </a:rPr>
              <a:t>região ativa</a:t>
            </a:r>
            <a:endParaRPr lang="pt-BR" altLang="en-US" sz="20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9" name="Conector Reto 8"/>
          <p:cNvCxnSpPr/>
          <p:nvPr/>
        </p:nvCxnSpPr>
        <p:spPr>
          <a:xfrm flipV="1">
            <a:off x="306705" y="3884930"/>
            <a:ext cx="5683250" cy="306705"/>
          </a:xfrm>
          <a:prstGeom prst="line">
            <a:avLst/>
          </a:prstGeom>
          <a:ln w="31750">
            <a:solidFill>
              <a:srgbClr val="9A0000"/>
            </a:solidFill>
            <a:prstDash val="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7461250" y="3917950"/>
            <a:ext cx="4529455" cy="10160"/>
          </a:xfrm>
          <a:prstGeom prst="line">
            <a:avLst/>
          </a:prstGeom>
          <a:ln w="31750">
            <a:solidFill>
              <a:srgbClr val="9A0000"/>
            </a:solidFill>
            <a:prstDash val="dash"/>
          </a:ln>
        </p:spPr>
        <p:style>
          <a:lnRef idx="1">
            <a:schemeClr val="accent1"/>
          </a:lnRef>
          <a:fillRef idx="0">
            <a:schemeClr val="accent1"/>
          </a:fillRef>
          <a:effectRef idx="0">
            <a:schemeClr val="accent1"/>
          </a:effectRef>
          <a:fontRef idx="minor">
            <a:schemeClr val="tx1"/>
          </a:fontRef>
        </p:style>
      </p:cxnSp>
      <p:sp>
        <p:nvSpPr>
          <p:cNvPr id="12" name="Caixa de Texto 11"/>
          <p:cNvSpPr txBox="1"/>
          <p:nvPr/>
        </p:nvSpPr>
        <p:spPr>
          <a:xfrm>
            <a:off x="370205" y="5635625"/>
            <a:ext cx="104838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solidFill>
                  <a:srgbClr val="C00000"/>
                </a:solidFill>
                <a:latin typeface="Comic Sans MS" panose="030F0702030302020204" pitchFamily="66" charset="0"/>
                <a:cs typeface="Comic Sans MS" panose="030F0702030302020204" pitchFamily="66" charset="0"/>
                <a:sym typeface="+mn-ea"/>
              </a:rPr>
              <a:t>Efeito Early </a:t>
            </a:r>
            <a:endParaRPr lang="pt-BR" altLang="en-US" sz="20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1" name="Forma livre 10"/>
          <p:cNvSpPr/>
          <p:nvPr/>
        </p:nvSpPr>
        <p:spPr>
          <a:xfrm>
            <a:off x="1111250" y="4121785"/>
            <a:ext cx="1361440" cy="1587500"/>
          </a:xfrm>
          <a:custGeom>
            <a:avLst/>
            <a:gdLst>
              <a:gd name="connisteX0" fmla="*/ 1184910 w 1361179"/>
              <a:gd name="connsiteY0" fmla="*/ 0 h 1587500"/>
              <a:gd name="connisteX1" fmla="*/ 1333500 w 1361179"/>
              <a:gd name="connsiteY1" fmla="*/ 317500 h 1587500"/>
              <a:gd name="connisteX2" fmla="*/ 676910 w 1361179"/>
              <a:gd name="connsiteY2" fmla="*/ 381000 h 1587500"/>
              <a:gd name="connisteX3" fmla="*/ 0 w 1361179"/>
              <a:gd name="connsiteY3" fmla="*/ 1587500 h 1587500"/>
            </a:gdLst>
            <a:ahLst/>
            <a:cxnLst>
              <a:cxn ang="0">
                <a:pos x="connisteX0" y="connsiteY0"/>
              </a:cxn>
              <a:cxn ang="0">
                <a:pos x="connisteX1" y="connsiteY1"/>
              </a:cxn>
              <a:cxn ang="0">
                <a:pos x="connisteX2" y="connsiteY2"/>
              </a:cxn>
              <a:cxn ang="0">
                <a:pos x="connisteX3" y="connsiteY3"/>
              </a:cxn>
            </a:cxnLst>
            <a:rect l="l" t="t" r="r" b="b"/>
            <a:pathLst>
              <a:path w="1361179" h="1587500">
                <a:moveTo>
                  <a:pt x="1184910" y="0"/>
                </a:moveTo>
                <a:cubicBezTo>
                  <a:pt x="1227455" y="62230"/>
                  <a:pt x="1435100" y="241300"/>
                  <a:pt x="1333500" y="317500"/>
                </a:cubicBezTo>
                <a:cubicBezTo>
                  <a:pt x="1231900" y="393700"/>
                  <a:pt x="943610" y="127000"/>
                  <a:pt x="676910" y="381000"/>
                </a:cubicBezTo>
                <a:cubicBezTo>
                  <a:pt x="410210" y="635000"/>
                  <a:pt x="122555" y="1347470"/>
                  <a:pt x="0" y="158750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5545455" y="5523230"/>
            <a:ext cx="2710180"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solidFill>
                  <a:srgbClr val="C00000"/>
                </a:solidFill>
                <a:latin typeface="Comic Sans MS" panose="030F0702030302020204" pitchFamily="66" charset="0"/>
                <a:cs typeface="Comic Sans MS" panose="030F0702030302020204" pitchFamily="66" charset="0"/>
                <a:sym typeface="+mn-ea"/>
              </a:rPr>
              <a:t>Será mesmo horizontal </a:t>
            </a:r>
            <a:endParaRPr lang="pt-BR" altLang="en-US" sz="20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4" name="Forma livre 13"/>
          <p:cNvSpPr/>
          <p:nvPr/>
        </p:nvSpPr>
        <p:spPr>
          <a:xfrm>
            <a:off x="7461250" y="3994150"/>
            <a:ext cx="1361440" cy="1587500"/>
          </a:xfrm>
          <a:custGeom>
            <a:avLst/>
            <a:gdLst>
              <a:gd name="connisteX0" fmla="*/ 1184910 w 1361179"/>
              <a:gd name="connsiteY0" fmla="*/ 0 h 1587500"/>
              <a:gd name="connisteX1" fmla="*/ 1333500 w 1361179"/>
              <a:gd name="connsiteY1" fmla="*/ 317500 h 1587500"/>
              <a:gd name="connisteX2" fmla="*/ 676910 w 1361179"/>
              <a:gd name="connsiteY2" fmla="*/ 381000 h 1587500"/>
              <a:gd name="connisteX3" fmla="*/ 0 w 1361179"/>
              <a:gd name="connsiteY3" fmla="*/ 1587500 h 1587500"/>
            </a:gdLst>
            <a:ahLst/>
            <a:cxnLst>
              <a:cxn ang="0">
                <a:pos x="connisteX0" y="connsiteY0"/>
              </a:cxn>
              <a:cxn ang="0">
                <a:pos x="connisteX1" y="connsiteY1"/>
              </a:cxn>
              <a:cxn ang="0">
                <a:pos x="connisteX2" y="connsiteY2"/>
              </a:cxn>
              <a:cxn ang="0">
                <a:pos x="connisteX3" y="connsiteY3"/>
              </a:cxn>
            </a:cxnLst>
            <a:rect l="l" t="t" r="r" b="b"/>
            <a:pathLst>
              <a:path w="1361179" h="1587500">
                <a:moveTo>
                  <a:pt x="1184910" y="0"/>
                </a:moveTo>
                <a:cubicBezTo>
                  <a:pt x="1227455" y="62230"/>
                  <a:pt x="1435100" y="241300"/>
                  <a:pt x="1333500" y="317500"/>
                </a:cubicBezTo>
                <a:cubicBezTo>
                  <a:pt x="1231900" y="393700"/>
                  <a:pt x="943610" y="127000"/>
                  <a:pt x="676910" y="381000"/>
                </a:cubicBezTo>
                <a:cubicBezTo>
                  <a:pt x="410210" y="635000"/>
                  <a:pt x="122555" y="1347470"/>
                  <a:pt x="0" y="158750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575249" y="1165433"/>
            <a:ext cx="11040155" cy="2399665"/>
          </a:xfrm>
          <a:prstGeom prst="rect">
            <a:avLst/>
          </a:prstGeom>
          <a:noFill/>
        </p:spPr>
        <p:txBody>
          <a:bodyPr wrap="square" rtlCol="0">
            <a:spAutoFit/>
          </a:bodyPr>
          <a:lstStyle/>
          <a:p>
            <a:pP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Condições de construção de um bipolar: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condições aplicadas ao transistores para terem maior eficiência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largura da base do transistor W</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pequena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concentração de dopantes no emissor N</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concentração na base N</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387351" y="3677066"/>
            <a:ext cx="11576050" cy="2754600"/>
          </a:xfrm>
          <a:prstGeom prst="rect">
            <a:avLst/>
          </a:prstGeom>
          <a:solidFill>
            <a:schemeClr val="bg1"/>
          </a:solidFill>
          <a:ln>
            <a:noFill/>
          </a:ln>
        </p:spPr>
        <p:txBody>
          <a:bodyPr wrap="square" rtlCol="0">
            <a:spAutoFit/>
          </a:bodyPr>
          <a:lstStyle/>
          <a:p>
            <a:pP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Hipóteses aplicadas para a analise de um bipolar</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0"/>
              </a:spcBef>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Há pouca recombinação eletrons/lacunas na base (concentração de eletrons na base varia linearmente)</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0"/>
              </a:spcBef>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elétrons na base é bem maior do que a de lacunas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0"/>
              </a:spcBef>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elétrons na base é majoritariamente de difusão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 de Texto 5"/>
          <p:cNvSpPr txBox="1"/>
          <p:nvPr/>
        </p:nvSpPr>
        <p:spPr>
          <a:xfrm>
            <a:off x="387350" y="469900"/>
            <a:ext cx="11417935" cy="583565"/>
          </a:xfrm>
          <a:prstGeom prst="rect">
            <a:avLst/>
          </a:prstGeom>
          <a:noFill/>
        </p:spPr>
        <p:txBody>
          <a:bodyPr wrap="square" rtlCol="0" anchor="t">
            <a:spAutoFit/>
          </a:bodyPr>
          <a:lstStyle/>
          <a:p>
            <a:pPr algn="ctr" fontAlgn="auto">
              <a:spcAft>
                <a:spcPts val="12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Efeito Early (NPN)</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60680" y="224790"/>
            <a:ext cx="11417935" cy="521970"/>
          </a:xfrm>
          <a:prstGeom prst="rect">
            <a:avLst/>
          </a:prstGeom>
          <a:noFill/>
        </p:spPr>
        <p:txBody>
          <a:bodyPr wrap="square" rtlCol="0" anchor="t">
            <a:spAutoFit/>
          </a:bodyPr>
          <a:lstStyle/>
          <a:p>
            <a:pPr algn="ctr" fontAlgn="auto">
              <a:spcAft>
                <a:spcPts val="12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Efeito </a:t>
            </a:r>
            <a:r>
              <a:rPr lang="pt-BR" altLang="en-US" sz="2800" b="1" dirty="0" err="1"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Early</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(Bipolar NPN)</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3" name="Espaço Reservado para Número de Slide 1"/>
          <p:cNvSpPr>
            <a:spLocks noGrp="1"/>
          </p:cNvSpPr>
          <p:nvPr/>
        </p:nvSpPr>
        <p:spPr>
          <a:xfrm>
            <a:off x="8610600" y="614299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Retângulo arredondado 53"/>
          <p:cNvSpPr/>
          <p:nvPr/>
        </p:nvSpPr>
        <p:spPr>
          <a:xfrm>
            <a:off x="7822415" y="1841782"/>
            <a:ext cx="588773"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Retângulo arredondado 53"/>
          <p:cNvSpPr/>
          <p:nvPr/>
        </p:nvSpPr>
        <p:spPr>
          <a:xfrm>
            <a:off x="3847083" y="1846875"/>
            <a:ext cx="822137"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de Seta Reta 73"/>
          <p:cNvCxnSpPr/>
          <p:nvPr/>
        </p:nvCxnSpPr>
        <p:spPr>
          <a:xfrm>
            <a:off x="1041316" y="588017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89"/>
          <p:cNvCxnSpPr/>
          <p:nvPr/>
        </p:nvCxnSpPr>
        <p:spPr>
          <a:xfrm>
            <a:off x="4257516" y="1569915"/>
            <a:ext cx="3872118"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 name="CaixaDeTexto 6"/>
          <p:cNvSpPr txBox="1"/>
          <p:nvPr/>
        </p:nvSpPr>
        <p:spPr>
          <a:xfrm>
            <a:off x="5966180" y="1204460"/>
            <a:ext cx="599440" cy="398780"/>
          </a:xfrm>
          <a:prstGeom prst="rect">
            <a:avLst/>
          </a:prstGeom>
          <a:noFill/>
        </p:spPr>
        <p:txBody>
          <a:bodyPr wrap="square" rtlCol="0">
            <a:spAutoFit/>
          </a:bodyPr>
          <a:lstStyle/>
          <a:p>
            <a:r>
              <a:rPr lang="pt-BR" sz="2000" b="1" dirty="0" smtClean="0"/>
              <a:t>W</a:t>
            </a:r>
            <a:r>
              <a:rPr lang="pt-BR" sz="2000" b="1" baseline="-25000" dirty="0" smtClean="0"/>
              <a:t>B</a:t>
            </a:r>
            <a:endParaRPr lang="pt-BR" sz="2000" b="1" dirty="0"/>
          </a:p>
        </p:txBody>
      </p:sp>
      <p:cxnSp>
        <p:nvCxnSpPr>
          <p:cNvPr id="10" name="Conector Reto 45"/>
          <p:cNvCxnSpPr/>
          <p:nvPr/>
        </p:nvCxnSpPr>
        <p:spPr>
          <a:xfrm>
            <a:off x="4227270" y="159685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 name="Conector Reto 18"/>
          <p:cNvCxnSpPr/>
          <p:nvPr/>
        </p:nvCxnSpPr>
        <p:spPr>
          <a:xfrm>
            <a:off x="8107705" y="156991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 name="CaixaDeTexto 6"/>
          <p:cNvSpPr txBox="1"/>
          <p:nvPr/>
        </p:nvSpPr>
        <p:spPr>
          <a:xfrm>
            <a:off x="1778581" y="1510208"/>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13" name="CaixaDeTexto 6"/>
          <p:cNvSpPr txBox="1"/>
          <p:nvPr/>
        </p:nvSpPr>
        <p:spPr>
          <a:xfrm>
            <a:off x="5691860" y="1819141"/>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14" name="Forma livre 13"/>
          <p:cNvSpPr/>
          <p:nvPr/>
        </p:nvSpPr>
        <p:spPr>
          <a:xfrm>
            <a:off x="3501455" y="2597422"/>
            <a:ext cx="1220797" cy="1486853"/>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Forma livre 14"/>
          <p:cNvSpPr/>
          <p:nvPr/>
        </p:nvSpPr>
        <p:spPr>
          <a:xfrm>
            <a:off x="7815479" y="3187420"/>
            <a:ext cx="1090239" cy="2660623"/>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Forma livre 15"/>
          <p:cNvSpPr/>
          <p:nvPr/>
        </p:nvSpPr>
        <p:spPr>
          <a:xfrm>
            <a:off x="1704984" y="4921714"/>
            <a:ext cx="2172970" cy="64317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7" name="Conector Reto 35"/>
          <p:cNvCxnSpPr/>
          <p:nvPr/>
        </p:nvCxnSpPr>
        <p:spPr>
          <a:xfrm>
            <a:off x="1522826" y="5553454"/>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Conector Reto 36"/>
          <p:cNvCxnSpPr/>
          <p:nvPr/>
        </p:nvCxnSpPr>
        <p:spPr>
          <a:xfrm>
            <a:off x="8475045" y="5349067"/>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37"/>
          <p:cNvCxnSpPr/>
          <p:nvPr/>
        </p:nvCxnSpPr>
        <p:spPr>
          <a:xfrm flipV="1">
            <a:off x="8446202" y="5036480"/>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39"/>
          <p:cNvCxnSpPr/>
          <p:nvPr/>
        </p:nvCxnSpPr>
        <p:spPr>
          <a:xfrm flipV="1">
            <a:off x="8632805" y="5127158"/>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Conector Reto 40"/>
          <p:cNvCxnSpPr/>
          <p:nvPr/>
        </p:nvCxnSpPr>
        <p:spPr>
          <a:xfrm flipV="1">
            <a:off x="8919971" y="520401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2" name="Conector Reto 41"/>
          <p:cNvCxnSpPr/>
          <p:nvPr/>
        </p:nvCxnSpPr>
        <p:spPr>
          <a:xfrm>
            <a:off x="3626112" y="5095319"/>
            <a:ext cx="239528" cy="320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Conector Reto 42"/>
          <p:cNvCxnSpPr/>
          <p:nvPr/>
        </p:nvCxnSpPr>
        <p:spPr>
          <a:xfrm>
            <a:off x="3471740" y="5255719"/>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Conector Reto 43"/>
          <p:cNvCxnSpPr/>
          <p:nvPr/>
        </p:nvCxnSpPr>
        <p:spPr>
          <a:xfrm>
            <a:off x="3250258" y="5361434"/>
            <a:ext cx="131445"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56"/>
          <p:cNvCxnSpPr/>
          <p:nvPr/>
        </p:nvCxnSpPr>
        <p:spPr>
          <a:xfrm flipH="1">
            <a:off x="968578" y="2596403"/>
            <a:ext cx="2756889" cy="9417"/>
          </a:xfrm>
          <a:prstGeom prst="line">
            <a:avLst/>
          </a:prstGeom>
          <a:ln w="50800">
            <a:solidFill>
              <a:srgbClr val="0070C0"/>
            </a:solidFill>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516625" y="2064677"/>
            <a:ext cx="1689777" cy="523220"/>
          </a:xfrm>
          <a:prstGeom prst="rect">
            <a:avLst/>
          </a:prstGeom>
          <a:noFill/>
        </p:spPr>
        <p:txBody>
          <a:bodyPr wrap="square" rtlCol="0">
            <a:spAutoFit/>
          </a:bodyPr>
          <a:lstStyle/>
          <a:p>
            <a:r>
              <a:rPr lang="pt-BR" sz="2800" b="1" dirty="0" smtClean="0"/>
              <a:t>n</a:t>
            </a:r>
            <a:r>
              <a:rPr lang="pt-BR" sz="2800" b="1" baseline="-25000" dirty="0" smtClean="0"/>
              <a:t>n0E</a:t>
            </a:r>
            <a:r>
              <a:rPr lang="pt-BR" sz="2800" b="1" dirty="0" smtClean="0"/>
              <a:t>=N</a:t>
            </a:r>
            <a:r>
              <a:rPr lang="pt-BR" sz="2800" b="1" baseline="-25000" dirty="0" smtClean="0"/>
              <a:t>DE</a:t>
            </a:r>
            <a:endParaRPr lang="pt-BR" sz="2800" b="1" baseline="-25000" dirty="0"/>
          </a:p>
        </p:txBody>
      </p:sp>
      <p:sp>
        <p:nvSpPr>
          <p:cNvPr id="27" name="CaixaDeTexto 6"/>
          <p:cNvSpPr txBox="1"/>
          <p:nvPr/>
        </p:nvSpPr>
        <p:spPr>
          <a:xfrm>
            <a:off x="250419" y="5257477"/>
            <a:ext cx="2172345" cy="523220"/>
          </a:xfrm>
          <a:prstGeom prst="rect">
            <a:avLst/>
          </a:prstGeom>
          <a:noFill/>
        </p:spPr>
        <p:txBody>
          <a:bodyPr wrap="square" rtlCol="0">
            <a:spAutoFit/>
          </a:bodyPr>
          <a:lstStyle/>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28" name="CaixaDeTexto 6"/>
          <p:cNvSpPr txBox="1"/>
          <p:nvPr/>
        </p:nvSpPr>
        <p:spPr>
          <a:xfrm>
            <a:off x="5718196" y="2466172"/>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cxnSp>
        <p:nvCxnSpPr>
          <p:cNvPr id="29" name="Conector Reto 56"/>
          <p:cNvCxnSpPr/>
          <p:nvPr/>
        </p:nvCxnSpPr>
        <p:spPr>
          <a:xfrm flipH="1" flipV="1">
            <a:off x="8817992" y="3187421"/>
            <a:ext cx="2063750" cy="0"/>
          </a:xfrm>
          <a:prstGeom prst="line">
            <a:avLst/>
          </a:prstGeom>
          <a:ln w="50800">
            <a:solidFill>
              <a:srgbClr val="0070C0"/>
            </a:solidFill>
          </a:ln>
        </p:spPr>
        <p:style>
          <a:lnRef idx="1">
            <a:schemeClr val="accent1"/>
          </a:lnRef>
          <a:fillRef idx="0">
            <a:schemeClr val="accent1"/>
          </a:fillRef>
          <a:effectRef idx="0">
            <a:schemeClr val="accent1"/>
          </a:effectRef>
          <a:fontRef idx="minor">
            <a:schemeClr val="tx1"/>
          </a:fontRef>
        </p:style>
      </p:cxnSp>
      <p:sp>
        <p:nvSpPr>
          <p:cNvPr id="30" name="Forma livre 29"/>
          <p:cNvSpPr/>
          <p:nvPr/>
        </p:nvSpPr>
        <p:spPr>
          <a:xfrm>
            <a:off x="8349875" y="4664389"/>
            <a:ext cx="2635623" cy="661493"/>
          </a:xfrm>
          <a:custGeom>
            <a:avLst/>
            <a:gdLst>
              <a:gd name="connsiteX0" fmla="*/ 0 w 2635623"/>
              <a:gd name="connsiteY0" fmla="*/ 0 h 661493"/>
              <a:gd name="connsiteX1" fmla="*/ 188258 w 2635623"/>
              <a:gd name="connsiteY1" fmla="*/ 242047 h 661493"/>
              <a:gd name="connsiteX2" fmla="*/ 524435 w 2635623"/>
              <a:gd name="connsiteY2" fmla="*/ 443753 h 661493"/>
              <a:gd name="connsiteX3" fmla="*/ 833717 w 2635623"/>
              <a:gd name="connsiteY3" fmla="*/ 537882 h 661493"/>
              <a:gd name="connsiteX4" fmla="*/ 1129553 w 2635623"/>
              <a:gd name="connsiteY4" fmla="*/ 578224 h 661493"/>
              <a:gd name="connsiteX5" fmla="*/ 1600200 w 2635623"/>
              <a:gd name="connsiteY5" fmla="*/ 632012 h 661493"/>
              <a:gd name="connsiteX6" fmla="*/ 1990164 w 2635623"/>
              <a:gd name="connsiteY6" fmla="*/ 658906 h 661493"/>
              <a:gd name="connsiteX7" fmla="*/ 2635623 w 2635623"/>
              <a:gd name="connsiteY7" fmla="*/ 658906 h 66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5623" h="661493">
                <a:moveTo>
                  <a:pt x="0" y="0"/>
                </a:moveTo>
                <a:cubicBezTo>
                  <a:pt x="50426" y="84044"/>
                  <a:pt x="100852" y="168088"/>
                  <a:pt x="188258" y="242047"/>
                </a:cubicBezTo>
                <a:cubicBezTo>
                  <a:pt x="275664" y="316006"/>
                  <a:pt x="416859" y="394447"/>
                  <a:pt x="524435" y="443753"/>
                </a:cubicBezTo>
                <a:cubicBezTo>
                  <a:pt x="632011" y="493059"/>
                  <a:pt x="732864" y="515470"/>
                  <a:pt x="833717" y="537882"/>
                </a:cubicBezTo>
                <a:cubicBezTo>
                  <a:pt x="934570" y="560294"/>
                  <a:pt x="1129553" y="578224"/>
                  <a:pt x="1129553" y="578224"/>
                </a:cubicBezTo>
                <a:lnTo>
                  <a:pt x="1600200" y="632012"/>
                </a:lnTo>
                <a:cubicBezTo>
                  <a:pt x="1743635" y="645459"/>
                  <a:pt x="1817594" y="654424"/>
                  <a:pt x="1990164" y="658906"/>
                </a:cubicBezTo>
                <a:cubicBezTo>
                  <a:pt x="2162734" y="663388"/>
                  <a:pt x="2399178" y="661147"/>
                  <a:pt x="2635623" y="65890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1" name="Conector Reto 56"/>
          <p:cNvCxnSpPr/>
          <p:nvPr/>
        </p:nvCxnSpPr>
        <p:spPr>
          <a:xfrm flipH="1" flipV="1">
            <a:off x="5236595" y="3007078"/>
            <a:ext cx="2063750" cy="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Forma livre 31"/>
          <p:cNvSpPr/>
          <p:nvPr/>
        </p:nvSpPr>
        <p:spPr>
          <a:xfrm>
            <a:off x="3838304" y="3007077"/>
            <a:ext cx="1613647" cy="1965431"/>
          </a:xfrm>
          <a:custGeom>
            <a:avLst/>
            <a:gdLst>
              <a:gd name="connsiteX0" fmla="*/ 0 w 1613647"/>
              <a:gd name="connsiteY0" fmla="*/ 1942845 h 1942845"/>
              <a:gd name="connsiteX1" fmla="*/ 215153 w 1613647"/>
              <a:gd name="connsiteY1" fmla="*/ 1673904 h 1942845"/>
              <a:gd name="connsiteX2" fmla="*/ 685800 w 1613647"/>
              <a:gd name="connsiteY2" fmla="*/ 813292 h 1942845"/>
              <a:gd name="connsiteX3" fmla="*/ 806823 w 1613647"/>
              <a:gd name="connsiteY3" fmla="*/ 235069 h 1942845"/>
              <a:gd name="connsiteX4" fmla="*/ 968188 w 1613647"/>
              <a:gd name="connsiteY4" fmla="*/ 73704 h 1942845"/>
              <a:gd name="connsiteX5" fmla="*/ 1210235 w 1613647"/>
              <a:gd name="connsiteY5" fmla="*/ 6469 h 1942845"/>
              <a:gd name="connsiteX6" fmla="*/ 1613647 w 1613647"/>
              <a:gd name="connsiteY6" fmla="*/ 6469 h 19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647" h="1942845">
                <a:moveTo>
                  <a:pt x="0" y="1942845"/>
                </a:moveTo>
                <a:cubicBezTo>
                  <a:pt x="50426" y="1902504"/>
                  <a:pt x="100853" y="1862163"/>
                  <a:pt x="215153" y="1673904"/>
                </a:cubicBezTo>
                <a:cubicBezTo>
                  <a:pt x="329453" y="1485645"/>
                  <a:pt x="587188" y="1053098"/>
                  <a:pt x="685800" y="813292"/>
                </a:cubicBezTo>
                <a:cubicBezTo>
                  <a:pt x="784412" y="573486"/>
                  <a:pt x="759758" y="358334"/>
                  <a:pt x="806823" y="235069"/>
                </a:cubicBezTo>
                <a:cubicBezTo>
                  <a:pt x="853888" y="111804"/>
                  <a:pt x="900953" y="111804"/>
                  <a:pt x="968188" y="73704"/>
                </a:cubicBezTo>
                <a:cubicBezTo>
                  <a:pt x="1035423" y="35604"/>
                  <a:pt x="1102659" y="17675"/>
                  <a:pt x="1210235" y="6469"/>
                </a:cubicBezTo>
                <a:cubicBezTo>
                  <a:pt x="1317812" y="-4737"/>
                  <a:pt x="1465729" y="866"/>
                  <a:pt x="1613647" y="6469"/>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Forma livre 32"/>
          <p:cNvSpPr/>
          <p:nvPr/>
        </p:nvSpPr>
        <p:spPr>
          <a:xfrm>
            <a:off x="7267304" y="3012121"/>
            <a:ext cx="1140796" cy="1734670"/>
          </a:xfrm>
          <a:custGeom>
            <a:avLst/>
            <a:gdLst>
              <a:gd name="connsiteX0" fmla="*/ 1129553 w 1129553"/>
              <a:gd name="connsiteY0" fmla="*/ 1734670 h 1734670"/>
              <a:gd name="connsiteX1" fmla="*/ 927847 w 1129553"/>
              <a:gd name="connsiteY1" fmla="*/ 1344705 h 1734670"/>
              <a:gd name="connsiteX2" fmla="*/ 793376 w 1129553"/>
              <a:gd name="connsiteY2" fmla="*/ 726141 h 1734670"/>
              <a:gd name="connsiteX3" fmla="*/ 632012 w 1129553"/>
              <a:gd name="connsiteY3" fmla="*/ 322729 h 1734670"/>
              <a:gd name="connsiteX4" fmla="*/ 443753 w 1129553"/>
              <a:gd name="connsiteY4" fmla="*/ 67235 h 1734670"/>
              <a:gd name="connsiteX5" fmla="*/ 0 w 1129553"/>
              <a:gd name="connsiteY5" fmla="*/ 0 h 17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553" h="1734670">
                <a:moveTo>
                  <a:pt x="1129553" y="1734670"/>
                </a:moveTo>
                <a:cubicBezTo>
                  <a:pt x="1056715" y="1623731"/>
                  <a:pt x="983877" y="1512793"/>
                  <a:pt x="927847" y="1344705"/>
                </a:cubicBezTo>
                <a:cubicBezTo>
                  <a:pt x="871817" y="1176617"/>
                  <a:pt x="842682" y="896470"/>
                  <a:pt x="793376" y="726141"/>
                </a:cubicBezTo>
                <a:cubicBezTo>
                  <a:pt x="744070" y="555812"/>
                  <a:pt x="690282" y="432546"/>
                  <a:pt x="632012" y="322729"/>
                </a:cubicBezTo>
                <a:cubicBezTo>
                  <a:pt x="573742" y="212912"/>
                  <a:pt x="549088" y="121023"/>
                  <a:pt x="443753" y="67235"/>
                </a:cubicBezTo>
                <a:cubicBezTo>
                  <a:pt x="338418" y="13447"/>
                  <a:pt x="169209" y="6723"/>
                  <a:pt x="0" y="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6"/>
          <p:cNvSpPr txBox="1"/>
          <p:nvPr/>
        </p:nvSpPr>
        <p:spPr>
          <a:xfrm>
            <a:off x="9511797" y="1613863"/>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35" name="CaixaDeTexto 6"/>
          <p:cNvSpPr txBox="1"/>
          <p:nvPr/>
        </p:nvSpPr>
        <p:spPr>
          <a:xfrm>
            <a:off x="9464361" y="2633408"/>
            <a:ext cx="1596876" cy="523220"/>
          </a:xfrm>
          <a:prstGeom prst="rect">
            <a:avLst/>
          </a:prstGeom>
          <a:noFill/>
        </p:spPr>
        <p:txBody>
          <a:bodyPr wrap="square" rtlCol="0">
            <a:spAutoFit/>
          </a:bodyPr>
          <a:lstStyle/>
          <a:p>
            <a:r>
              <a:rPr lang="pt-BR" sz="2800" b="1" dirty="0" smtClean="0"/>
              <a:t>n</a:t>
            </a:r>
            <a:r>
              <a:rPr lang="pt-BR" sz="2800" b="1" baseline="-25000" dirty="0" smtClean="0"/>
              <a:t>n0C</a:t>
            </a:r>
            <a:r>
              <a:rPr lang="pt-BR" sz="2800" b="1" dirty="0" smtClean="0"/>
              <a:t>=N</a:t>
            </a:r>
            <a:r>
              <a:rPr lang="pt-BR" sz="2800" b="1" baseline="-25000" dirty="0" smtClean="0"/>
              <a:t>DC</a:t>
            </a:r>
            <a:endParaRPr lang="pt-BR" sz="2800" b="1" baseline="-25000" dirty="0"/>
          </a:p>
        </p:txBody>
      </p:sp>
      <p:sp>
        <p:nvSpPr>
          <p:cNvPr id="36" name="CaixaDeTexto 6"/>
          <p:cNvSpPr txBox="1"/>
          <p:nvPr/>
        </p:nvSpPr>
        <p:spPr>
          <a:xfrm>
            <a:off x="9606374" y="4731274"/>
            <a:ext cx="2172345" cy="523220"/>
          </a:xfrm>
          <a:prstGeom prst="rect">
            <a:avLst/>
          </a:prstGeom>
          <a:noFill/>
        </p:spPr>
        <p:txBody>
          <a:bodyPr wrap="square" rtlCol="0">
            <a:spAutoFit/>
          </a:bodyPr>
          <a:lstStyle/>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37" name="CaixaDeTexto 45"/>
          <p:cNvSpPr txBox="1"/>
          <p:nvPr/>
        </p:nvSpPr>
        <p:spPr>
          <a:xfrm>
            <a:off x="634332" y="747025"/>
            <a:ext cx="11040155" cy="523220"/>
          </a:xfrm>
          <a:prstGeom prst="rect">
            <a:avLst/>
          </a:prstGeom>
          <a:noFill/>
        </p:spPr>
        <p:txBody>
          <a:bodyPr wrap="square" rtlCol="0">
            <a:spAutoFit/>
          </a:bodyPr>
          <a:lstStyle/>
          <a:p>
            <a:pP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região ativa (NPN) - distribuição de portadores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8" name="CaixaDeTexto 6"/>
          <p:cNvSpPr txBox="1"/>
          <p:nvPr/>
        </p:nvSpPr>
        <p:spPr>
          <a:xfrm>
            <a:off x="6565900" y="4803775"/>
            <a:ext cx="522605" cy="521970"/>
          </a:xfrm>
          <a:prstGeom prst="rect">
            <a:avLst/>
          </a:prstGeom>
          <a:noFill/>
        </p:spPr>
        <p:txBody>
          <a:bodyPr wrap="square" rtlCol="0">
            <a:spAutoFit/>
          </a:bodyPr>
          <a:lstStyle/>
          <a:p>
            <a:r>
              <a:rPr lang="pt-BR" sz="2800" b="1" dirty="0" err="1"/>
              <a:t>n</a:t>
            </a:r>
            <a:r>
              <a:rPr lang="pt-BR" sz="2800" b="1" baseline="-25000" dirty="0" err="1" smtClean="0"/>
              <a:t>p</a:t>
            </a:r>
            <a:endParaRPr lang="pt-BR" sz="2800" b="1" baseline="-25000" dirty="0"/>
          </a:p>
        </p:txBody>
      </p:sp>
      <p:sp>
        <p:nvSpPr>
          <p:cNvPr id="39" name="Forma livre 38"/>
          <p:cNvSpPr/>
          <p:nvPr/>
        </p:nvSpPr>
        <p:spPr>
          <a:xfrm>
            <a:off x="4681256" y="4045522"/>
            <a:ext cx="3133618" cy="1818589"/>
          </a:xfrm>
          <a:custGeom>
            <a:avLst/>
            <a:gdLst>
              <a:gd name="connsiteX0" fmla="*/ 0 w 3125337"/>
              <a:gd name="connsiteY0" fmla="*/ 0 h 832513"/>
              <a:gd name="connsiteX1" fmla="*/ 764274 w 3125337"/>
              <a:gd name="connsiteY1" fmla="*/ 245660 h 832513"/>
              <a:gd name="connsiteX2" fmla="*/ 2456597 w 3125337"/>
              <a:gd name="connsiteY2" fmla="*/ 696036 h 832513"/>
              <a:gd name="connsiteX3" fmla="*/ 3125337 w 3125337"/>
              <a:gd name="connsiteY3" fmla="*/ 832513 h 832513"/>
            </a:gdLst>
            <a:ahLst/>
            <a:cxnLst>
              <a:cxn ang="0">
                <a:pos x="connsiteX0" y="connsiteY0"/>
              </a:cxn>
              <a:cxn ang="0">
                <a:pos x="connsiteX1" y="connsiteY1"/>
              </a:cxn>
              <a:cxn ang="0">
                <a:pos x="connsiteX2" y="connsiteY2"/>
              </a:cxn>
              <a:cxn ang="0">
                <a:pos x="connsiteX3" y="connsiteY3"/>
              </a:cxn>
            </a:cxnLst>
            <a:rect l="l" t="t" r="r" b="b"/>
            <a:pathLst>
              <a:path w="3125337" h="832513">
                <a:moveTo>
                  <a:pt x="0" y="0"/>
                </a:moveTo>
                <a:cubicBezTo>
                  <a:pt x="177420" y="64827"/>
                  <a:pt x="354841" y="129654"/>
                  <a:pt x="764274" y="245660"/>
                </a:cubicBezTo>
                <a:cubicBezTo>
                  <a:pt x="1173707" y="361666"/>
                  <a:pt x="2063087" y="598227"/>
                  <a:pt x="2456597" y="696036"/>
                </a:cubicBezTo>
                <a:cubicBezTo>
                  <a:pt x="2850107" y="793845"/>
                  <a:pt x="2987722" y="813179"/>
                  <a:pt x="3125337" y="832513"/>
                </a:cubicBezTo>
              </a:path>
            </a:pathLst>
          </a:custGeom>
          <a:noFill/>
          <a:ln w="50800">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Seta para a esquerda 39"/>
          <p:cNvSpPr/>
          <p:nvPr/>
        </p:nvSpPr>
        <p:spPr>
          <a:xfrm>
            <a:off x="4765300" y="3907107"/>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Seta para a esquerda 40"/>
          <p:cNvSpPr/>
          <p:nvPr/>
        </p:nvSpPr>
        <p:spPr>
          <a:xfrm flipH="1">
            <a:off x="7059495" y="5784001"/>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Seta para a esquerda 41"/>
          <p:cNvSpPr/>
          <p:nvPr/>
        </p:nvSpPr>
        <p:spPr>
          <a:xfrm flipH="1">
            <a:off x="3144332" y="4790788"/>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5" name="Retângulo 44"/>
              <p:cNvSpPr/>
              <p:nvPr/>
            </p:nvSpPr>
            <p:spPr>
              <a:xfrm>
                <a:off x="4722308" y="3281876"/>
                <a:ext cx="2864485" cy="76390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𝐸</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pt-BR" sz="2000" i="1">
                                  <a:latin typeface="Cambria Math" panose="02040503050406030204" pitchFamily="18" charset="0"/>
                                </a:rPr>
                                <m:t>𝐴</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pt-BR" sz="2000" i="1" dirty="0">
                  <a:latin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4722308" y="3281876"/>
                <a:ext cx="2864485" cy="763905"/>
              </a:xfrm>
              <a:prstGeom prst="rect">
                <a:avLst/>
              </a:prstGeom>
              <a:blipFill rotWithShape="1">
                <a:blip r:embed="rId1"/>
                <a:stretch>
                  <a:fillRect l="-16" t="-26" r="16" b="2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5102193" y="5902807"/>
                <a:ext cx="3309620" cy="621665"/>
              </a:xfrm>
              <a:prstGeom prst="rect">
                <a:avLst/>
              </a:prstGeom>
            </p:spPr>
            <p:txBody>
              <a:bodyPr wrap="none">
                <a:spAutoFit/>
              </a:bodyPr>
              <a:lstStyle/>
              <a:p>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𝐶</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pt-BR" sz="2000" i="1">
                                <a:latin typeface="Cambria Math" panose="02040503050406030204" pitchFamily="18" charset="0"/>
                              </a:rPr>
                              <m:t>𝐴</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𝐵𝐶</m:t>
                                </m:r>
                              </m:sub>
                            </m:sSub>
                          </m:num>
                          <m:den>
                            <m:r>
                              <a:rPr lang="pt-BR" sz="2000" i="1">
                                <a:latin typeface="Cambria Math" panose="02040503050406030204" pitchFamily="18" charset="0"/>
                              </a:rPr>
                              <m:t>𝑘𝑇</m:t>
                            </m:r>
                          </m:den>
                        </m:f>
                      </m:e>
                    </m:d>
                    <m:r>
                      <a:rPr lang="pt-BR" sz="2000" i="1">
                        <a:latin typeface="Cambria Math" panose="02040503050406030204" pitchFamily="18" charset="0"/>
                        <a:ea typeface="Cambria Math" panose="02040503050406030204" pitchFamily="18" charset="0"/>
                      </a:rPr>
                      <m:t>≈</m:t>
                    </m:r>
                    <m:r>
                      <a:rPr lang="pt-BR" sz="2000" i="1">
                        <a:latin typeface="Cambria Math" panose="02040503050406030204" pitchFamily="18" charset="0"/>
                        <a:ea typeface="Cambria Math" panose="02040503050406030204" pitchFamily="18" charset="0"/>
                      </a:rPr>
                      <m:t>0</m:t>
                    </m:r>
                  </m:oMath>
                </a14:m>
                <a:r>
                  <a:rPr lang="pt-BR" altLang="en-US" sz="20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5102193" y="5902807"/>
                <a:ext cx="3309620" cy="621665"/>
              </a:xfrm>
              <a:prstGeom prst="rect">
                <a:avLst/>
              </a:prstGeom>
              <a:blipFill rotWithShape="1">
                <a:blip r:embed="rId2"/>
                <a:stretch>
                  <a:fillRect l="-18" t="-78" r="-2687" b="7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7" name="Retângulo 46"/>
              <p:cNvSpPr/>
              <p:nvPr/>
            </p:nvSpPr>
            <p:spPr>
              <a:xfrm>
                <a:off x="1041319" y="4084296"/>
                <a:ext cx="2991485" cy="76390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𝑝</m:t>
                          </m:r>
                        </m:e>
                        <m:sub>
                          <m:r>
                            <a:rPr lang="pt-BR" sz="2000" i="1">
                              <a:latin typeface="Cambria Math" panose="02040503050406030204" pitchFamily="18" charset="0"/>
                            </a:rPr>
                            <m:t>𝑛𝐸</m:t>
                          </m:r>
                          <m:r>
                            <a:rPr lang="pt-BR" sz="2000" i="1">
                              <a:latin typeface="Cambria Math" panose="02040503050406030204" pitchFamily="18" charset="0"/>
                            </a:rPr>
                            <m:t>/</m:t>
                          </m:r>
                          <m:r>
                            <a:rPr lang="pt-BR" sz="2000" i="1">
                              <a:latin typeface="Cambria Math" panose="02040503050406030204" pitchFamily="18" charset="0"/>
                            </a:rPr>
                            <m:t>𝐵</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pt-BR" sz="2000" i="1">
                                  <a:latin typeface="Cambria Math" panose="02040503050406030204" pitchFamily="18" charset="0"/>
                                </a:rPr>
                                <m:t>𝐷𝐸</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pt-BR" sz="2000" i="1" dirty="0">
                  <a:latin typeface="Cambria Math" panose="02040503050406030204" pitchFamily="18" charset="0"/>
                </a:endParaRPr>
              </a:p>
            </p:txBody>
          </p:sp>
        </mc:Choice>
        <mc:Fallback>
          <p:sp>
            <p:nvSpPr>
              <p:cNvPr id="47" name="Retângulo 46"/>
              <p:cNvSpPr>
                <a:spLocks noRot="1" noChangeAspect="1" noMove="1" noResize="1" noEditPoints="1" noAdjustHandles="1" noChangeArrowheads="1" noChangeShapeType="1" noTextEdit="1"/>
              </p:cNvSpPr>
              <p:nvPr/>
            </p:nvSpPr>
            <p:spPr>
              <a:xfrm>
                <a:off x="1041319" y="4084296"/>
                <a:ext cx="2991485" cy="763905"/>
              </a:xfrm>
              <a:prstGeom prst="rect">
                <a:avLst/>
              </a:prstGeom>
              <a:blipFill rotWithShape="1">
                <a:blip r:embed="rId3"/>
                <a:stretch>
                  <a:fillRect l="-19" t="-80" r="19" b="80"/>
                </a:stretch>
              </a:blipFill>
            </p:spPr>
            <p:txBody>
              <a:bodyPr/>
              <a:lstStyle/>
              <a:p>
                <a:r>
                  <a:rPr lang="pt-BR" altLang="en-US">
                    <a:noFill/>
                  </a:rPr>
                  <a:t> </a:t>
                </a:r>
              </a:p>
            </p:txBody>
          </p:sp>
        </mc:Fallback>
      </mc:AlternateContent>
      <p:sp>
        <p:nvSpPr>
          <p:cNvPr id="43" name="Caixa de Texto 42"/>
          <p:cNvSpPr txBox="1"/>
          <p:nvPr/>
        </p:nvSpPr>
        <p:spPr>
          <a:xfrm>
            <a:off x="1778635" y="6064250"/>
            <a:ext cx="155384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Emissor</a:t>
            </a:r>
            <a:endPar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44" name="Caixa de Texto 43"/>
          <p:cNvSpPr txBox="1"/>
          <p:nvPr/>
        </p:nvSpPr>
        <p:spPr>
          <a:xfrm>
            <a:off x="9328150" y="6064250"/>
            <a:ext cx="155384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Coletor</a:t>
            </a:r>
            <a:endPar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48" name="Caixa de Texto 47"/>
          <p:cNvSpPr txBox="1"/>
          <p:nvPr/>
        </p:nvSpPr>
        <p:spPr>
          <a:xfrm>
            <a:off x="4032885" y="6064250"/>
            <a:ext cx="1098550"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Base</a:t>
            </a:r>
            <a:endPar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49" name="Caixa de Texto 48"/>
          <p:cNvSpPr txBox="1"/>
          <p:nvPr/>
        </p:nvSpPr>
        <p:spPr>
          <a:xfrm>
            <a:off x="3501390" y="1726565"/>
            <a:ext cx="155384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dirty="0" smtClean="0">
                <a:solidFill>
                  <a:schemeClr val="accent5">
                    <a:lumMod val="50000"/>
                  </a:schemeClr>
                </a:solidFill>
                <a:latin typeface="Comic Sans MS" panose="030F0702030302020204" pitchFamily="66" charset="0"/>
                <a:cs typeface="Comic Sans MS" panose="030F0702030302020204" pitchFamily="66" charset="0"/>
                <a:sym typeface="+mn-ea"/>
              </a:rPr>
              <a:t>Região depleção</a:t>
            </a:r>
            <a:endParaRPr lang="pt-BR" altLang="en-US" sz="2000"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50" name="Caixa de Texto 49"/>
          <p:cNvSpPr txBox="1"/>
          <p:nvPr/>
        </p:nvSpPr>
        <p:spPr>
          <a:xfrm>
            <a:off x="7366000" y="1828800"/>
            <a:ext cx="155384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dirty="0" smtClean="0">
                <a:solidFill>
                  <a:schemeClr val="accent5">
                    <a:lumMod val="50000"/>
                  </a:schemeClr>
                </a:solidFill>
                <a:latin typeface="Comic Sans MS" panose="030F0702030302020204" pitchFamily="66" charset="0"/>
                <a:cs typeface="Comic Sans MS" panose="030F0702030302020204" pitchFamily="66" charset="0"/>
                <a:sym typeface="+mn-ea"/>
              </a:rPr>
              <a:t>Região depleção</a:t>
            </a:r>
            <a:endParaRPr lang="pt-BR" altLang="en-US" sz="2000"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cxnSp>
        <p:nvCxnSpPr>
          <p:cNvPr id="51" name="Conector de Seta Reta 89"/>
          <p:cNvCxnSpPr/>
          <p:nvPr/>
        </p:nvCxnSpPr>
        <p:spPr>
          <a:xfrm>
            <a:off x="4689475" y="4629785"/>
            <a:ext cx="3158490" cy="4445"/>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2" name="CaixaDeTexto 6"/>
          <p:cNvSpPr txBox="1"/>
          <p:nvPr/>
        </p:nvSpPr>
        <p:spPr>
          <a:xfrm>
            <a:off x="5969000" y="4244340"/>
            <a:ext cx="762635" cy="398780"/>
          </a:xfrm>
          <a:prstGeom prst="rect">
            <a:avLst/>
          </a:prstGeom>
          <a:noFill/>
        </p:spPr>
        <p:txBody>
          <a:bodyPr wrap="square" rtlCol="0">
            <a:spAutoFit/>
          </a:bodyPr>
          <a:lstStyle/>
          <a:p>
            <a:r>
              <a:rPr lang="pt-BR" sz="2000" b="1" dirty="0" smtClean="0"/>
              <a:t>W</a:t>
            </a:r>
            <a:r>
              <a:rPr lang="pt-BR" sz="2000" b="1" baseline="-25000" dirty="0" smtClean="0"/>
              <a:t>Bef</a:t>
            </a:r>
            <a:endParaRPr lang="pt-BR" sz="2000" b="1" dirty="0"/>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838200" y="663547"/>
            <a:ext cx="10515600" cy="5513416"/>
          </a:xfrm>
        </p:spPr>
        <p:txBody>
          <a:bodyPr/>
          <a:lstStyle/>
          <a:p>
            <a:r>
              <a:rPr lang="pt-BR" dirty="0" smtClean="0"/>
              <a:t>Prof.: Joao Navarro</a:t>
            </a:r>
            <a:endParaRPr lang="pt-BR" dirty="0" smtClean="0"/>
          </a:p>
          <a:p>
            <a:r>
              <a:rPr lang="pt-BR" dirty="0" err="1" smtClean="0"/>
              <a:t>Email</a:t>
            </a:r>
            <a:r>
              <a:rPr lang="pt-BR" dirty="0" smtClean="0"/>
              <a:t>: </a:t>
            </a:r>
            <a:r>
              <a:rPr lang="pt-BR" dirty="0" smtClean="0">
                <a:hlinkClick r:id="rId1"/>
              </a:rPr>
              <a:t>navarro@sc.usp.br</a:t>
            </a:r>
            <a:endParaRPr lang="pt-BR" dirty="0" smtClean="0"/>
          </a:p>
          <a:p>
            <a:pPr lvl="1"/>
            <a:r>
              <a:rPr lang="pt-BR" dirty="0" smtClean="0"/>
              <a:t>Eng. Eletrônico  (</a:t>
            </a:r>
            <a:r>
              <a:rPr lang="pt-BR" dirty="0"/>
              <a:t>E</a:t>
            </a:r>
            <a:r>
              <a:rPr lang="pt-BR" dirty="0" smtClean="0"/>
              <a:t>scola Politênica)</a:t>
            </a:r>
            <a:endParaRPr lang="pt-BR" dirty="0" smtClean="0"/>
          </a:p>
          <a:p>
            <a:pPr lvl="1"/>
            <a:r>
              <a:rPr lang="pt-BR" dirty="0" smtClean="0"/>
              <a:t>Mestre em microeletrônica (Escola Politécnica)</a:t>
            </a:r>
            <a:endParaRPr lang="pt-BR" dirty="0" smtClean="0"/>
          </a:p>
          <a:p>
            <a:pPr lvl="1"/>
            <a:r>
              <a:rPr lang="pt-BR" dirty="0" smtClean="0"/>
              <a:t>Doutorado em micro eletrônica (Escola Politécnica)</a:t>
            </a:r>
            <a:endParaRPr lang="pt-BR" dirty="0" smtClean="0"/>
          </a:p>
          <a:p>
            <a:r>
              <a:rPr lang="pt-BR" dirty="0" smtClean="0"/>
              <a:t>Atuação</a:t>
            </a:r>
            <a:endParaRPr lang="pt-BR" dirty="0" smtClean="0"/>
          </a:p>
          <a:p>
            <a:pPr lvl="1"/>
            <a:r>
              <a:rPr lang="pt-BR" dirty="0" smtClean="0"/>
              <a:t>Projeto de circuitos integrados analógicos</a:t>
            </a:r>
            <a:endParaRPr lang="pt-BR" dirty="0" smtClean="0"/>
          </a:p>
          <a:p>
            <a:pPr lvl="1"/>
            <a:r>
              <a:rPr lang="pt-BR" dirty="0" smtClean="0"/>
              <a:t>Circuitos RF</a:t>
            </a:r>
            <a:endParaRPr lang="pt-BR" dirty="0" smtClean="0"/>
          </a:p>
          <a:p>
            <a:pPr lvl="1"/>
            <a:r>
              <a:rPr lang="pt-BR" dirty="0" smtClean="0"/>
              <a:t>Ferramentas de projetos analógicos</a:t>
            </a:r>
            <a:endParaRPr lang="pt-BR" dirty="0" smtClean="0"/>
          </a:p>
          <a:p>
            <a:pPr lvl="1"/>
            <a:r>
              <a:rPr lang="pt-BR" dirty="0" smtClean="0"/>
              <a:t>Circuitos digitais de alta velocidade</a:t>
            </a:r>
            <a:endParaRPr lang="pt-BR" dirty="0" smtClean="0"/>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4" name="Caixa de Texto 83"/>
          <p:cNvSpPr txBox="1"/>
          <p:nvPr/>
        </p:nvSpPr>
        <p:spPr>
          <a:xfrm>
            <a:off x="385445" y="326390"/>
            <a:ext cx="11421745" cy="4739005"/>
          </a:xfrm>
          <a:prstGeom prst="rect">
            <a:avLst/>
          </a:prstGeom>
          <a:noFill/>
        </p:spPr>
        <p:txBody>
          <a:bodyPr wrap="square" rtlCol="0" anchor="t">
            <a:spAutoFit/>
          </a:bodyPr>
          <a:lstStyle/>
          <a:p>
            <a:pPr algn="ctr" fontAlgn="auto">
              <a:spcAft>
                <a:spcPts val="1200"/>
              </a:spcAft>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Avalanche</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algn="l" fontAlgn="auto">
              <a:spcAft>
                <a:spcPts val="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Os eletróns livres são acelerados pelo campo elétrico e ganham uma grande energia cinética. Esses eletrons, que colidem periódicamente com a rede cristalina, podem, na colisão, arrancar outro eletron do Si. A partir daí, temos dois eletrons que serão acelerados e colidem com a rede. O processo se repete, fazendo com que o numero de eletrons livres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aumente geometricamente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20482" name="Picture 2" descr="Fsica dos relmpagos Reviso de alguns conceitos Tipos"/>
          <p:cNvPicPr>
            <a:picLocks noChangeAspect="1" noChangeArrowheads="1"/>
          </p:cNvPicPr>
          <p:nvPr/>
        </p:nvPicPr>
        <p:blipFill rotWithShape="1">
          <a:blip r:embed="rId1">
            <a:extLst>
              <a:ext uri="{28A0092B-C50C-407E-A947-70E740481C1C}">
                <a14:useLocalDpi xmlns:a14="http://schemas.microsoft.com/office/drawing/2010/main" val="0"/>
              </a:ext>
            </a:extLst>
          </a:blip>
          <a:srcRect l="5487" t="12940" r="35020" b="39787"/>
          <a:stretch>
            <a:fillRect/>
          </a:stretch>
        </p:blipFill>
        <p:spPr bwMode="auto">
          <a:xfrm>
            <a:off x="6964045" y="3990340"/>
            <a:ext cx="4254500" cy="2520315"/>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 name="Conector Reto 11"/>
          <p:cNvCxnSpPr/>
          <p:nvPr/>
        </p:nvCxnSpPr>
        <p:spPr>
          <a:xfrm flipH="1">
            <a:off x="1552433" y="201986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10126865" y="201986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a:xfrm>
            <a:off x="8610600" y="6173470"/>
            <a:ext cx="2743200" cy="365125"/>
          </a:xfrm>
        </p:spPr>
        <p:txBody>
          <a:bodyPr/>
          <a:lstStyle/>
          <a:p>
            <a:fld id="{74F297BB-B745-4CAB-BE1D-CE4C89382949}" type="slidenum">
              <a:rPr lang="pt-BR" smtClean="0"/>
            </a:fld>
            <a:endParaRPr lang="pt-BR"/>
          </a:p>
        </p:txBody>
      </p:sp>
      <p:sp>
        <p:nvSpPr>
          <p:cNvPr id="38" name="Retângulo de cantos arredondados 37"/>
          <p:cNvSpPr/>
          <p:nvPr/>
        </p:nvSpPr>
        <p:spPr>
          <a:xfrm>
            <a:off x="7521274" y="3778873"/>
            <a:ext cx="327546" cy="2499791"/>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Retângulo de cantos arredondados 36"/>
          <p:cNvSpPr/>
          <p:nvPr/>
        </p:nvSpPr>
        <p:spPr>
          <a:xfrm>
            <a:off x="4708478" y="3746209"/>
            <a:ext cx="327546" cy="2499791"/>
          </a:xfrm>
          <a:prstGeom prst="roundRect">
            <a:avLst/>
          </a:prstGeom>
          <a:solidFill>
            <a:srgbClr val="FFF1C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4" name="Conector Reto 13"/>
          <p:cNvCxnSpPr/>
          <p:nvPr/>
        </p:nvCxnSpPr>
        <p:spPr>
          <a:xfrm rot="16200000" flipH="1">
            <a:off x="5854887" y="299022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2074545" y="982345"/>
            <a:ext cx="2770505" cy="203581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Retângulo 4"/>
          <p:cNvSpPr/>
          <p:nvPr/>
        </p:nvSpPr>
        <p:spPr>
          <a:xfrm>
            <a:off x="7615555" y="982345"/>
            <a:ext cx="2770505" cy="203581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Retângulo 6"/>
          <p:cNvSpPr/>
          <p:nvPr/>
        </p:nvSpPr>
        <p:spPr>
          <a:xfrm>
            <a:off x="4845050" y="986790"/>
            <a:ext cx="2770505" cy="2035810"/>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CaixaDeTexto 5"/>
          <p:cNvSpPr txBox="1"/>
          <p:nvPr/>
        </p:nvSpPr>
        <p:spPr>
          <a:xfrm>
            <a:off x="6097688" y="1694763"/>
            <a:ext cx="542136" cy="923330"/>
          </a:xfrm>
          <a:prstGeom prst="rect">
            <a:avLst/>
          </a:prstGeom>
          <a:noFill/>
        </p:spPr>
        <p:txBody>
          <a:bodyPr wrap="none" rtlCol="0">
            <a:spAutoFit/>
          </a:bodyPr>
          <a:lstStyle/>
          <a:p>
            <a:r>
              <a:rPr lang="pt-BR" sz="5400" dirty="0" smtClean="0"/>
              <a:t>P</a:t>
            </a:r>
            <a:endParaRPr lang="pt-BR" sz="5400" dirty="0"/>
          </a:p>
        </p:txBody>
      </p:sp>
      <p:sp>
        <p:nvSpPr>
          <p:cNvPr id="8" name="CaixaDeTexto 7"/>
          <p:cNvSpPr txBox="1"/>
          <p:nvPr/>
        </p:nvSpPr>
        <p:spPr>
          <a:xfrm>
            <a:off x="3188640" y="1603922"/>
            <a:ext cx="631904" cy="923330"/>
          </a:xfrm>
          <a:prstGeom prst="rect">
            <a:avLst/>
          </a:prstGeom>
          <a:noFill/>
        </p:spPr>
        <p:txBody>
          <a:bodyPr wrap="none" rtlCol="0">
            <a:spAutoFit/>
          </a:bodyPr>
          <a:lstStyle/>
          <a:p>
            <a:r>
              <a:rPr lang="pt-BR" sz="5400" dirty="0"/>
              <a:t>N</a:t>
            </a:r>
            <a:endParaRPr lang="pt-BR" sz="5400" dirty="0"/>
          </a:p>
        </p:txBody>
      </p:sp>
      <p:sp>
        <p:nvSpPr>
          <p:cNvPr id="9" name="CaixaDeTexto 8"/>
          <p:cNvSpPr txBox="1"/>
          <p:nvPr/>
        </p:nvSpPr>
        <p:spPr>
          <a:xfrm>
            <a:off x="8729629" y="1603922"/>
            <a:ext cx="631904" cy="923330"/>
          </a:xfrm>
          <a:prstGeom prst="rect">
            <a:avLst/>
          </a:prstGeom>
          <a:noFill/>
        </p:spPr>
        <p:txBody>
          <a:bodyPr wrap="none" rtlCol="0">
            <a:spAutoFit/>
          </a:bodyPr>
          <a:lstStyle/>
          <a:p>
            <a:r>
              <a:rPr lang="pt-BR" sz="5400" dirty="0"/>
              <a:t>N</a:t>
            </a:r>
            <a:endParaRPr lang="pt-BR" sz="5400" dirty="0"/>
          </a:p>
        </p:txBody>
      </p:sp>
      <p:sp>
        <p:nvSpPr>
          <p:cNvPr id="15" name="CaixaDeTexto 14"/>
          <p:cNvSpPr txBox="1"/>
          <p:nvPr/>
        </p:nvSpPr>
        <p:spPr>
          <a:xfrm>
            <a:off x="1441672" y="1373504"/>
            <a:ext cx="410690" cy="646331"/>
          </a:xfrm>
          <a:prstGeom prst="rect">
            <a:avLst/>
          </a:prstGeom>
          <a:noFill/>
        </p:spPr>
        <p:txBody>
          <a:bodyPr wrap="none" rtlCol="0">
            <a:spAutoFit/>
          </a:bodyPr>
          <a:lstStyle/>
          <a:p>
            <a:r>
              <a:rPr lang="pt-BR" sz="3600" dirty="0" smtClean="0"/>
              <a:t>E</a:t>
            </a:r>
            <a:endParaRPr lang="pt-BR" sz="3600" dirty="0"/>
          </a:p>
        </p:txBody>
      </p:sp>
      <p:sp>
        <p:nvSpPr>
          <p:cNvPr id="16" name="CaixaDeTexto 15"/>
          <p:cNvSpPr txBox="1"/>
          <p:nvPr/>
        </p:nvSpPr>
        <p:spPr>
          <a:xfrm>
            <a:off x="10608465" y="1388108"/>
            <a:ext cx="431528" cy="646331"/>
          </a:xfrm>
          <a:prstGeom prst="rect">
            <a:avLst/>
          </a:prstGeom>
          <a:noFill/>
        </p:spPr>
        <p:txBody>
          <a:bodyPr wrap="none" rtlCol="0">
            <a:spAutoFit/>
          </a:bodyPr>
          <a:lstStyle/>
          <a:p>
            <a:r>
              <a:rPr lang="pt-BR" sz="3600" dirty="0"/>
              <a:t>C</a:t>
            </a:r>
            <a:endParaRPr lang="pt-BR" sz="3600" dirty="0"/>
          </a:p>
        </p:txBody>
      </p:sp>
      <p:sp>
        <p:nvSpPr>
          <p:cNvPr id="17" name="CaixaDeTexto 16"/>
          <p:cNvSpPr txBox="1"/>
          <p:nvPr/>
        </p:nvSpPr>
        <p:spPr>
          <a:xfrm>
            <a:off x="6291179" y="2989173"/>
            <a:ext cx="436338" cy="646331"/>
          </a:xfrm>
          <a:prstGeom prst="rect">
            <a:avLst/>
          </a:prstGeom>
          <a:noFill/>
        </p:spPr>
        <p:txBody>
          <a:bodyPr wrap="none" rtlCol="0">
            <a:spAutoFit/>
          </a:bodyPr>
          <a:lstStyle/>
          <a:p>
            <a:r>
              <a:rPr lang="pt-BR" sz="3600" dirty="0" smtClean="0"/>
              <a:t>B</a:t>
            </a:r>
            <a:endParaRPr lang="pt-BR" sz="3600" dirty="0"/>
          </a:p>
        </p:txBody>
      </p:sp>
      <p:sp>
        <p:nvSpPr>
          <p:cNvPr id="10" name="Seta para a direita 9"/>
          <p:cNvSpPr/>
          <p:nvPr/>
        </p:nvSpPr>
        <p:spPr>
          <a:xfrm>
            <a:off x="3474085" y="1093470"/>
            <a:ext cx="5422265" cy="75882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7"/>
          <p:cNvSpPr txBox="1"/>
          <p:nvPr/>
        </p:nvSpPr>
        <p:spPr>
          <a:xfrm>
            <a:off x="5667843" y="1105188"/>
            <a:ext cx="1269365" cy="645160"/>
          </a:xfrm>
          <a:prstGeom prst="rect">
            <a:avLst/>
          </a:prstGeom>
          <a:noFill/>
        </p:spPr>
        <p:txBody>
          <a:bodyPr wrap="none" rtlCol="0">
            <a:spAutoFit/>
          </a:bodyPr>
          <a:lstStyle/>
          <a:p>
            <a:r>
              <a:rPr lang="pt-BR" sz="3600" dirty="0" err="1" smtClean="0"/>
              <a:t>J</a:t>
            </a:r>
            <a:r>
              <a:rPr lang="pt-BR" sz="3600" baseline="-25000" dirty="0" err="1" smtClean="0"/>
              <a:t>N</a:t>
            </a:r>
            <a:r>
              <a:rPr lang="pt-BR" sz="3600" dirty="0" err="1" smtClean="0"/>
              <a:t>=J</a:t>
            </a:r>
            <a:r>
              <a:rPr lang="pt-BR" sz="3600" baseline="-25000" dirty="0" err="1" smtClean="0"/>
              <a:t>ND</a:t>
            </a:r>
            <a:endParaRPr lang="pt-BR" sz="3600" dirty="0"/>
          </a:p>
        </p:txBody>
      </p:sp>
      <p:cxnSp>
        <p:nvCxnSpPr>
          <p:cNvPr id="23" name="Conector Reto 22"/>
          <p:cNvCxnSpPr/>
          <p:nvPr/>
        </p:nvCxnSpPr>
        <p:spPr>
          <a:xfrm>
            <a:off x="5036024" y="374620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493978" y="388415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5036024" y="412812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1610079" y="366664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1610079" y="3666647"/>
                <a:ext cx="3415615" cy="906210"/>
              </a:xfrm>
              <a:prstGeom prst="rect">
                <a:avLst/>
              </a:prstGeom>
              <a:blipFill rotWithShape="1">
                <a:blip r:embed="rId1"/>
                <a:stretch>
                  <a:fillRect l="-10" t="-17" r="9" b="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Retângulo 27"/>
              <p:cNvSpPr/>
              <p:nvPr/>
            </p:nvSpPr>
            <p:spPr>
              <a:xfrm>
                <a:off x="7582289" y="5572083"/>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28" name="Retângulo 27"/>
              <p:cNvSpPr>
                <a:spLocks noRot="1" noChangeAspect="1" noMove="1" noResize="1" noEditPoints="1" noAdjustHandles="1" noChangeArrowheads="1" noChangeShapeType="1" noTextEdit="1"/>
              </p:cNvSpPr>
              <p:nvPr/>
            </p:nvSpPr>
            <p:spPr>
              <a:xfrm>
                <a:off x="7582289" y="5572083"/>
                <a:ext cx="3401765" cy="906210"/>
              </a:xfrm>
              <a:prstGeom prst="rect">
                <a:avLst/>
              </a:prstGeom>
              <a:blipFill rotWithShape="1">
                <a:blip r:embed="rId2"/>
                <a:stretch>
                  <a:fillRect l="-11" t="-65" r="13" b="3"/>
                </a:stretch>
              </a:blipFill>
            </p:spPr>
            <p:txBody>
              <a:bodyPr/>
              <a:lstStyle/>
              <a:p>
                <a:r>
                  <a:rPr lang="pt-BR" altLang="en-US">
                    <a:noFill/>
                  </a:rPr>
                  <a:t> </a:t>
                </a:r>
              </a:p>
            </p:txBody>
          </p:sp>
        </mc:Fallback>
      </mc:AlternateContent>
      <p:sp>
        <p:nvSpPr>
          <p:cNvPr id="29" name="CaixaDeTexto 28"/>
          <p:cNvSpPr txBox="1"/>
          <p:nvPr/>
        </p:nvSpPr>
        <p:spPr>
          <a:xfrm>
            <a:off x="6123416" y="4523051"/>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sp>
        <p:nvSpPr>
          <p:cNvPr id="33" name="CaixaDeTexto 32"/>
          <p:cNvSpPr txBox="1"/>
          <p:nvPr/>
        </p:nvSpPr>
        <p:spPr>
          <a:xfrm>
            <a:off x="2566342" y="267004"/>
            <a:ext cx="7604827"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Fluxo de elétrons (região ativa)</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4" name="CaixaDeTexto 33"/>
          <p:cNvSpPr txBox="1"/>
          <p:nvPr/>
        </p:nvSpPr>
        <p:spPr>
          <a:xfrm>
            <a:off x="7582289" y="3529898"/>
            <a:ext cx="3360821"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elétrons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2" name="Conector de Seta Reta 41"/>
          <p:cNvCxnSpPr/>
          <p:nvPr/>
        </p:nvCxnSpPr>
        <p:spPr>
          <a:xfrm>
            <a:off x="5036024" y="3884153"/>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CaixaDeTexto 6"/>
          <p:cNvSpPr txBox="1"/>
          <p:nvPr/>
        </p:nvSpPr>
        <p:spPr>
          <a:xfrm>
            <a:off x="6076908" y="382295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Tree>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arredondado 53"/>
          <p:cNvSpPr/>
          <p:nvPr/>
        </p:nvSpPr>
        <p:spPr>
          <a:xfrm>
            <a:off x="3679190" y="1914525"/>
            <a:ext cx="822325" cy="440182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 name="Conector Reto 45"/>
          <p:cNvCxnSpPr/>
          <p:nvPr/>
        </p:nvCxnSpPr>
        <p:spPr>
          <a:xfrm>
            <a:off x="4059630" y="2001350"/>
            <a:ext cx="21590" cy="4537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 name="CaixaDeTexto 6"/>
          <p:cNvSpPr txBox="1"/>
          <p:nvPr/>
        </p:nvSpPr>
        <p:spPr>
          <a:xfrm>
            <a:off x="1515017" y="1774072"/>
            <a:ext cx="1376294" cy="52197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7" name="CaixaDeTexto 6"/>
          <p:cNvSpPr txBox="1"/>
          <p:nvPr/>
        </p:nvSpPr>
        <p:spPr>
          <a:xfrm>
            <a:off x="5513425" y="166988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cxnSp>
        <p:nvCxnSpPr>
          <p:cNvPr id="11" name="Conector Reto 41"/>
          <p:cNvCxnSpPr/>
          <p:nvPr/>
        </p:nvCxnSpPr>
        <p:spPr>
          <a:xfrm>
            <a:off x="3430492" y="5446416"/>
            <a:ext cx="238760" cy="320040"/>
          </a:xfrm>
          <a:prstGeom prst="line">
            <a:avLst/>
          </a:prstGeom>
        </p:spPr>
        <p:style>
          <a:lnRef idx="1">
            <a:schemeClr val="accent1"/>
          </a:lnRef>
          <a:fillRef idx="0">
            <a:schemeClr val="accent1"/>
          </a:fillRef>
          <a:effectRef idx="0">
            <a:schemeClr val="accent1"/>
          </a:effectRef>
          <a:fontRef idx="minor">
            <a:schemeClr val="tx1"/>
          </a:fontRef>
        </p:style>
      </p:cxnSp>
      <p:sp>
        <p:nvSpPr>
          <p:cNvPr id="17" name="CaixaDeTexto 6"/>
          <p:cNvSpPr txBox="1"/>
          <p:nvPr/>
        </p:nvSpPr>
        <p:spPr>
          <a:xfrm>
            <a:off x="4046220" y="3399155"/>
            <a:ext cx="1026160" cy="521970"/>
          </a:xfrm>
          <a:prstGeom prst="rect">
            <a:avLst/>
          </a:prstGeom>
          <a:noFill/>
        </p:spPr>
        <p:txBody>
          <a:bodyPr wrap="square" rtlCol="0">
            <a:spAutoFit/>
          </a:bodyPr>
          <a:lstStyle/>
          <a:p>
            <a:r>
              <a:rPr lang="pt-BR" sz="2800" b="1" dirty="0" err="1" smtClean="0"/>
              <a:t>w</a:t>
            </a:r>
            <a:r>
              <a:rPr lang="pt-BR" sz="2800" b="1" baseline="-25000" dirty="0" err="1" smtClean="0"/>
              <a:t>BEp</a:t>
            </a:r>
            <a:endParaRPr lang="pt-BR" sz="2800" b="1" baseline="-25000" dirty="0"/>
          </a:p>
        </p:txBody>
      </p:sp>
      <p:sp>
        <p:nvSpPr>
          <p:cNvPr id="20" name="CaixaDeTexto 6"/>
          <p:cNvSpPr txBox="1"/>
          <p:nvPr/>
        </p:nvSpPr>
        <p:spPr>
          <a:xfrm>
            <a:off x="5462554" y="1075839"/>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21" name="CaixaDeTexto 6"/>
          <p:cNvSpPr txBox="1"/>
          <p:nvPr/>
        </p:nvSpPr>
        <p:spPr>
          <a:xfrm>
            <a:off x="9530114" y="1105883"/>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grpSp>
        <p:nvGrpSpPr>
          <p:cNvPr id="22" name="Grupo 21"/>
          <p:cNvGrpSpPr/>
          <p:nvPr/>
        </p:nvGrpSpPr>
        <p:grpSpPr>
          <a:xfrm flipH="1">
            <a:off x="5757781" y="1828786"/>
            <a:ext cx="3723053" cy="4381500"/>
            <a:chOff x="4191679" y="1858010"/>
            <a:chExt cx="8542699" cy="4381500"/>
          </a:xfrm>
        </p:grpSpPr>
        <p:sp>
          <p:nvSpPr>
            <p:cNvPr id="23" name="Retângulo arredondado 53"/>
            <p:cNvSpPr/>
            <p:nvPr/>
          </p:nvSpPr>
          <p:spPr>
            <a:xfrm>
              <a:off x="4191679" y="1858010"/>
              <a:ext cx="472907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CaixaDeTexto 6"/>
            <p:cNvSpPr txBox="1"/>
            <p:nvPr/>
          </p:nvSpPr>
          <p:spPr>
            <a:xfrm>
              <a:off x="10699705" y="2330440"/>
              <a:ext cx="2034673" cy="400110"/>
            </a:xfrm>
            <a:prstGeom prst="rect">
              <a:avLst/>
            </a:prstGeom>
            <a:noFill/>
          </p:spPr>
          <p:txBody>
            <a:bodyPr wrap="square" rtlCol="0">
              <a:spAutoFit/>
            </a:bodyPr>
            <a:lstStyle/>
            <a:p>
              <a:r>
                <a:rPr lang="pt-BR" sz="2000" b="1" dirty="0" smtClean="0"/>
                <a:t>W</a:t>
              </a:r>
              <a:r>
                <a:rPr lang="pt-BR" sz="2000" b="1" baseline="-25000" dirty="0" smtClean="0"/>
                <a:t>B</a:t>
              </a:r>
              <a:endParaRPr lang="pt-BR" sz="2000" b="1" dirty="0"/>
            </a:p>
          </p:txBody>
        </p:sp>
      </p:grpSp>
      <p:cxnSp>
        <p:nvCxnSpPr>
          <p:cNvPr id="33" name="Conector Reto 18"/>
          <p:cNvCxnSpPr/>
          <p:nvPr/>
        </p:nvCxnSpPr>
        <p:spPr>
          <a:xfrm>
            <a:off x="8439396" y="2001403"/>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6" name="Conector de Seta Reta 89"/>
          <p:cNvCxnSpPr/>
          <p:nvPr/>
        </p:nvCxnSpPr>
        <p:spPr>
          <a:xfrm flipV="1">
            <a:off x="4081145" y="2378075"/>
            <a:ext cx="43434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CaixaDeTexto 6"/>
          <p:cNvSpPr txBox="1"/>
          <p:nvPr/>
        </p:nvSpPr>
        <p:spPr>
          <a:xfrm>
            <a:off x="1241074" y="110631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39" name="CaixaDeTexto 2"/>
          <p:cNvSpPr txBox="1"/>
          <p:nvPr/>
        </p:nvSpPr>
        <p:spPr>
          <a:xfrm>
            <a:off x="1607820" y="370840"/>
            <a:ext cx="9290685" cy="521970"/>
          </a:xfrm>
          <a:prstGeom prst="rect">
            <a:avLst/>
          </a:prstGeom>
          <a:noFill/>
        </p:spPr>
        <p:txBody>
          <a:bodyPr wrap="square" rtlCol="0">
            <a:spAutoFit/>
          </a:bodyPr>
          <a:lstStyle/>
          <a:p>
            <a:pPr algn="ctr"/>
            <a:r>
              <a:rPr lang="pt-BR" sz="2800" b="1" dirty="0" smtClean="0">
                <a:latin typeface="Comic Sans MS" panose="030F0702030302020204" pitchFamily="66" charset="0"/>
              </a:rPr>
              <a:t>Dois diodos unidos (D</a:t>
            </a:r>
            <a:r>
              <a:rPr lang="pt-BR" sz="2800" b="1" baseline="-25000" dirty="0" smtClean="0">
                <a:latin typeface="Comic Sans MS" panose="030F0702030302020204" pitchFamily="66" charset="0"/>
              </a:rPr>
              <a:t>BE </a:t>
            </a:r>
            <a:r>
              <a:rPr lang="pt-BR" sz="2800" b="1" dirty="0" smtClean="0">
                <a:latin typeface="Comic Sans MS" panose="030F0702030302020204" pitchFamily="66" charset="0"/>
              </a:rPr>
              <a:t>conduzindo e D</a:t>
            </a:r>
            <a:r>
              <a:rPr lang="pt-BR" sz="2800" b="1" baseline="-25000" dirty="0" smtClean="0">
                <a:latin typeface="Comic Sans MS" panose="030F0702030302020204" pitchFamily="66" charset="0"/>
              </a:rPr>
              <a:t>BC</a:t>
            </a:r>
            <a:r>
              <a:rPr lang="pt-BR" sz="2800" b="1" dirty="0" smtClean="0">
                <a:latin typeface="Comic Sans MS" panose="030F0702030302020204" pitchFamily="66" charset="0"/>
              </a:rPr>
              <a:t> cortado)</a:t>
            </a:r>
            <a:endParaRPr lang="pt-BR" sz="2800" b="1" dirty="0" smtClean="0">
              <a:latin typeface="Comic Sans MS" panose="030F0702030302020204" pitchFamily="66" charset="0"/>
            </a:endParaRPr>
          </a:p>
        </p:txBody>
      </p:sp>
      <p:cxnSp>
        <p:nvCxnSpPr>
          <p:cNvPr id="45" name="Conector de Seta Reta 89"/>
          <p:cNvCxnSpPr/>
          <p:nvPr/>
        </p:nvCxnSpPr>
        <p:spPr>
          <a:xfrm>
            <a:off x="4472827" y="3153218"/>
            <a:ext cx="294699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flipH="1">
            <a:off x="5833236" y="3098465"/>
            <a:ext cx="886745" cy="400110"/>
          </a:xfrm>
          <a:prstGeom prst="rect">
            <a:avLst/>
          </a:prstGeom>
          <a:noFill/>
        </p:spPr>
        <p:txBody>
          <a:bodyPr wrap="square" rtlCol="0">
            <a:spAutoFit/>
          </a:bodyPr>
          <a:lstStyle/>
          <a:p>
            <a:r>
              <a:rPr lang="pt-BR" sz="2000" b="1" dirty="0" err="1" smtClean="0"/>
              <a:t>W</a:t>
            </a:r>
            <a:r>
              <a:rPr lang="pt-BR" sz="2000" b="1" baseline="-25000" dirty="0" err="1" smtClean="0"/>
              <a:t>Bef</a:t>
            </a:r>
            <a:endParaRPr lang="pt-BR" sz="2000" b="1" dirty="0"/>
          </a:p>
        </p:txBody>
      </p:sp>
      <p:cxnSp>
        <p:nvCxnSpPr>
          <p:cNvPr id="48" name="Conector de Seta Reta 89"/>
          <p:cNvCxnSpPr/>
          <p:nvPr/>
        </p:nvCxnSpPr>
        <p:spPr>
          <a:xfrm flipV="1">
            <a:off x="4090352" y="3950523"/>
            <a:ext cx="46158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 name="Conector de Seta Reta 89"/>
          <p:cNvCxnSpPr/>
          <p:nvPr/>
        </p:nvCxnSpPr>
        <p:spPr>
          <a:xfrm flipV="1">
            <a:off x="7412194" y="3922681"/>
            <a:ext cx="991371" cy="48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CaixaDeTexto 6"/>
          <p:cNvSpPr txBox="1"/>
          <p:nvPr/>
        </p:nvSpPr>
        <p:spPr>
          <a:xfrm>
            <a:off x="7648575" y="3399790"/>
            <a:ext cx="1082675" cy="521970"/>
          </a:xfrm>
          <a:prstGeom prst="rect">
            <a:avLst/>
          </a:prstGeom>
          <a:noFill/>
        </p:spPr>
        <p:txBody>
          <a:bodyPr wrap="square" rtlCol="0">
            <a:spAutoFit/>
          </a:bodyPr>
          <a:lstStyle/>
          <a:p>
            <a:r>
              <a:rPr lang="pt-BR" sz="2800" b="1" dirty="0" err="1" smtClean="0"/>
              <a:t>w</a:t>
            </a:r>
            <a:r>
              <a:rPr lang="pt-BR" sz="2800" b="1" baseline="-25000" dirty="0" err="1" smtClean="0"/>
              <a:t>BCp</a:t>
            </a:r>
            <a:endParaRPr lang="pt-BR" sz="2800" b="1" baseline="-25000" dirty="0"/>
          </a:p>
        </p:txBody>
      </p:sp>
      <p:sp>
        <p:nvSpPr>
          <p:cNvPr id="54" name="CaixaDeTexto 6"/>
          <p:cNvSpPr txBox="1"/>
          <p:nvPr/>
        </p:nvSpPr>
        <p:spPr>
          <a:xfrm>
            <a:off x="9982200" y="1774072"/>
            <a:ext cx="1376294" cy="52197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cxnSp>
        <p:nvCxnSpPr>
          <p:cNvPr id="4" name="Conector de Seta Reta 73"/>
          <p:cNvCxnSpPr/>
          <p:nvPr/>
        </p:nvCxnSpPr>
        <p:spPr>
          <a:xfrm>
            <a:off x="798111" y="621545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Retângulo 4"/>
              <p:cNvSpPr/>
              <p:nvPr/>
            </p:nvSpPr>
            <p:spPr>
              <a:xfrm>
                <a:off x="614553" y="573611"/>
                <a:ext cx="10477675" cy="970587"/>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sym typeface="Symbol" panose="05050102010706020507" charset="0"/>
                                    </a:rPr>
                                    <m:t>𝑑𝑒𝑛𝑠𝑖𝑑𝑎𝑑𝑒</m:t>
                                  </m:r>
                                  <m:r>
                                    <a:rPr lang="en-US" altLang="pt-BR" sz="2400" b="0" i="1" smtClean="0">
                                      <a:latin typeface="Cambria Math" panose="02040503050406030204" pitchFamily="18" charset="0"/>
                                      <a:ea typeface="Cambria Math" panose="02040503050406030204" pitchFamily="18" charset="0"/>
                                      <a:sym typeface="Symbol" panose="05050102010706020507" charset="0"/>
                                    </a:rPr>
                                    <m:t> </m:t>
                                  </m:r>
                                  <m:r>
                                    <a:rPr lang="en-US" altLang="pt-BR" sz="2400" b="0" i="1" smtClean="0">
                                      <a:latin typeface="Cambria Math" panose="02040503050406030204" pitchFamily="18" charset="0"/>
                                      <a:ea typeface="Cambria Math" panose="02040503050406030204" pitchFamily="18" charset="0"/>
                                      <a:sym typeface="Symbol" panose="05050102010706020507" charset="0"/>
                                    </a:rPr>
                                    <m:t>𝑑𝑒</m:t>
                                  </m:r>
                                  <m:r>
                                    <a:rPr lang="en-US" altLang="pt-BR" sz="2400" b="0" i="1" smtClean="0">
                                      <a:latin typeface="Cambria Math" panose="02040503050406030204" pitchFamily="18" charset="0"/>
                                      <a:ea typeface="Cambria Math" panose="02040503050406030204" pitchFamily="18" charset="0"/>
                                      <a:sym typeface="Symbol" panose="05050102010706020507" charset="0"/>
                                    </a:rPr>
                                    <m:t> </m:t>
                                  </m:r>
                                  <m:r>
                                    <a:rPr lang="en-US" altLang="pt-BR" sz="2400" b="0" i="1" smtClean="0">
                                      <a:latin typeface="Cambria Math" panose="02040503050406030204" pitchFamily="18" charset="0"/>
                                      <a:ea typeface="Cambria Math" panose="02040503050406030204" pitchFamily="18" charset="0"/>
                                      <a:sym typeface="Symbol" panose="05050102010706020507" charset="0"/>
                                    </a:rPr>
                                    <m:t>𝑐𝑜𝑟</m:t>
                                  </m:r>
                                  <m:r>
                                    <a:rPr lang="en-US" altLang="pt-BR" sz="2400" b="0" i="1" smtClean="0">
                                      <a:latin typeface="Cambria Math" panose="02040503050406030204" pitchFamily="18" charset="0"/>
                                      <a:ea typeface="Cambria Math" panose="02040503050406030204" pitchFamily="18" charset="0"/>
                                      <a:sym typeface="Symbol" panose="05050102010706020507" charset="0"/>
                                    </a:rPr>
                                    <m:t>. </m:t>
                                  </m:r>
                                  <m:r>
                                    <a:rPr lang="en-US" altLang="pt-BR" sz="2400" b="0" i="1" smtClean="0">
                                      <a:latin typeface="Cambria Math" panose="02040503050406030204" pitchFamily="18" charset="0"/>
                                      <a:ea typeface="Cambria Math" panose="02040503050406030204" pitchFamily="18" charset="0"/>
                                      <a:sym typeface="Symbol" panose="05050102010706020507" charset="0"/>
                                    </a:rPr>
                                    <m:t>𝑐𝑜𝑙𝑒𝑡𝑜𝑟</m:t>
                                  </m:r>
                                  <m:r>
                                    <a:rPr lang="en-US" altLang="pt-BR" sz="2400" b="0" i="1" smtClean="0">
                                      <a:latin typeface="Cambria Math" panose="02040503050406030204" pitchFamily="18" charset="0"/>
                                      <a:ea typeface="Cambria Math" panose="02040503050406030204" pitchFamily="18" charset="0"/>
                                      <a:sym typeface="Symbol" panose="05050102010706020507" charset="0"/>
                                    </a:rPr>
                                    <m:t> =</m:t>
                                  </m:r>
                                  <m:r>
                                    <a:rPr lang="pt-BR" altLang="en-US" sz="2400" b="0" i="1" smtClean="0">
                                      <a:latin typeface="Cambria Math" panose="02040503050406030204" pitchFamily="18" charset="0"/>
                                      <a:ea typeface="Cambria Math" panose="02040503050406030204" pitchFamily="18" charset="0"/>
                                      <a:sym typeface="Symbol" panose="05050102010706020507" charset="0"/>
                                    </a:rPr>
                                    <m:t>𝐽</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400" b="0" i="1" smtClean="0">
                                  <a:latin typeface="Cambria Math" panose="02040503050406030204" pitchFamily="18" charset="0"/>
                                  <a:ea typeface="Cambria Math" panose="02040503050406030204" pitchFamily="18" charset="0"/>
                                  <a:sym typeface="Symbol" panose="05050102010706020507" charset="0"/>
                                </a:rPr>
                                <m:t>=</m:t>
                              </m:r>
                              <m:r>
                                <a:rPr lang="pt-BR" altLang="en-US" sz="2400" i="1">
                                  <a:latin typeface="Cambria Math" panose="02040503050406030204" pitchFamily="18" charset="0"/>
                                  <a:ea typeface="Cambria Math" panose="02040503050406030204" pitchFamily="18" charset="0"/>
                                  <a:sym typeface="Symbol" panose="05050102010706020507" charset="0"/>
                                </a:rPr>
                                <m:t>𝐽</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𝑁𝐷</m:t>
                              </m:r>
                            </m:sub>
                          </m:sSub>
                          <m:r>
                            <a:rPr lang="pt-BR" altLang="en-US" sz="2400" i="1">
                              <a:latin typeface="Cambria Math" panose="02040503050406030204" pitchFamily="18" charset="0"/>
                              <a:ea typeface="Cambria Math" panose="02040503050406030204" pitchFamily="18" charset="0"/>
                              <a:sym typeface="Symbol" panose="05050102010706020507" charset="0"/>
                            </a:rPr>
                            <m:t>=</m:t>
                          </m:r>
                          <m:r>
                            <a:rPr lang="pt-BR" altLang="en-US" sz="2400" i="1">
                              <a:latin typeface="Cambria Math" panose="02040503050406030204" pitchFamily="18" charset="0"/>
                              <a:ea typeface="Cambria Math" panose="02040503050406030204" pitchFamily="18" charset="0"/>
                              <a:sym typeface="Symbol" panose="05050102010706020507" charset="0"/>
                            </a:rPr>
                            <m:t>𝑞𝐷</m:t>
                          </m:r>
                        </m:e>
                        <m:sub>
                          <m:r>
                            <a:rPr lang="pt-BR" altLang="en-US" sz="2400" i="1">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r>
                            <a:rPr lang="pt-BR" altLang="en-US" sz="2400" i="1">
                              <a:latin typeface="Cambria Math" panose="02040503050406030204" pitchFamily="18" charset="0"/>
                              <a:ea typeface="Cambria Math" panose="02040503050406030204" pitchFamily="18" charset="0"/>
                              <a:sym typeface="Symbol" panose="05050102010706020507" charset="0"/>
                            </a:rPr>
                            <m:t>𝜕</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𝑛</m:t>
                              </m:r>
                            </m:e>
                            <m:sub>
                              <m:r>
                                <a:rPr lang="pt-BR" altLang="en-US" sz="2400" i="1">
                                  <a:latin typeface="Cambria Math" panose="02040503050406030204" pitchFamily="18" charset="0"/>
                                  <a:ea typeface="Cambria Math" panose="02040503050406030204" pitchFamily="18" charset="0"/>
                                  <a:sym typeface="Symbol" panose="05050102010706020507" charset="0"/>
                                </a:rPr>
                                <m:t>𝑝</m:t>
                              </m:r>
                            </m:sub>
                          </m:sSub>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r>
                                <a:rPr lang="pt-BR" altLang="en-US" sz="24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400" i="1">
                              <a:latin typeface="Cambria Math" panose="02040503050406030204" pitchFamily="18" charset="0"/>
                              <a:ea typeface="Cambria Math" panose="02040503050406030204" pitchFamily="18" charset="0"/>
                              <a:sym typeface="Symbol" panose="05050102010706020507" charset="0"/>
                            </a:rPr>
                            <m:t>𝜕</m:t>
                          </m:r>
                          <m:r>
                            <a:rPr lang="pt-BR" altLang="en-US" sz="2400" i="1">
                              <a:latin typeface="Cambria Math" panose="02040503050406030204" pitchFamily="18" charset="0"/>
                              <a:ea typeface="Cambria Math" panose="02040503050406030204" pitchFamily="18" charset="0"/>
                              <a:sym typeface="Symbol" panose="05050102010706020507" charset="0"/>
                            </a:rPr>
                            <m:t>𝑥</m:t>
                          </m:r>
                        </m:den>
                      </m:f>
                      <m:r>
                        <a:rPr lang="pt-BR" altLang="en-US" sz="2400" b="0" i="1" smtClean="0">
                          <a:latin typeface="Cambria Math" panose="02040503050406030204" pitchFamily="18" charset="0"/>
                          <a:ea typeface="Cambria Math" panose="02040503050406030204" pitchFamily="18" charset="0"/>
                          <a:sym typeface="Symbol" panose="05050102010706020507" charset="0"/>
                        </a:rPr>
                        <m:t>=</m:t>
                      </m:r>
                      <m:r>
                        <a:rPr lang="pt-BR" altLang="en-US" sz="24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fPr>
                        <m:num>
                          <m:d>
                            <m:d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𝑛</m:t>
                                  </m:r>
                                </m:e>
                                <m:sub>
                                  <m:r>
                                    <a:rPr lang="pt-BR" sz="2400" b="0" i="1" smtClean="0">
                                      <a:latin typeface="Cambria Math" panose="02040503050406030204" pitchFamily="18" charset="0"/>
                                    </a:rPr>
                                    <m:t>𝑝𝐵</m:t>
                                  </m:r>
                                  <m:r>
                                    <a:rPr lang="pt-BR" sz="2400" b="0" i="1" smtClean="0">
                                      <a:latin typeface="Cambria Math" panose="02040503050406030204" pitchFamily="18" charset="0"/>
                                    </a:rPr>
                                    <m:t>/</m:t>
                                  </m:r>
                                  <m:r>
                                    <a:rPr lang="pt-BR" sz="2400" b="0" i="1" smtClean="0">
                                      <a:latin typeface="Cambria Math" panose="02040503050406030204" pitchFamily="18" charset="0"/>
                                    </a:rPr>
                                    <m:t>𝐶</m:t>
                                  </m:r>
                                </m:sub>
                              </m:sSub>
                            </m:e>
                          </m:d>
                        </m:num>
                        <m:den>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𝑊</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𝑒𝑓</m:t>
                              </m:r>
                            </m:sub>
                          </m:sSub>
                        </m:den>
                      </m:f>
                    </m:oMath>
                  </m:oMathPara>
                </a14:m>
                <a:endParaRPr lang="pt-BR" altLang="en-US" sz="2400" b="0" i="1" dirty="0" smtClean="0">
                  <a:latin typeface="Cambria Math" panose="02040503050406030204" pitchFamily="18" charset="0"/>
                  <a:ea typeface="Cambria Math" panose="02040503050406030204" pitchFamily="18" charset="0"/>
                  <a:sym typeface="Symbol" panose="05050102010706020507" charset="0"/>
                </a:endParaRPr>
              </a:p>
            </p:txBody>
          </p:sp>
        </mc:Choice>
        <mc:Fallback>
          <p:sp>
            <p:nvSpPr>
              <p:cNvPr id="5" name="Retângulo 4"/>
              <p:cNvSpPr>
                <a:spLocks noRot="1" noChangeAspect="1" noMove="1" noResize="1" noEditPoints="1" noAdjustHandles="1" noChangeArrowheads="1" noChangeShapeType="1" noTextEdit="1"/>
              </p:cNvSpPr>
              <p:nvPr/>
            </p:nvSpPr>
            <p:spPr>
              <a:xfrm>
                <a:off x="614553" y="573611"/>
                <a:ext cx="10477675" cy="970587"/>
              </a:xfrm>
              <a:prstGeom prst="rect">
                <a:avLst/>
              </a:prstGeom>
              <a:blipFill rotWithShape="1">
                <a:blip r:embed="rId1"/>
                <a:stretch>
                  <a:fillRect l="-5" t="-21" b="5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Retângulo 2"/>
              <p:cNvSpPr/>
              <p:nvPr/>
            </p:nvSpPr>
            <p:spPr>
              <a:xfrm>
                <a:off x="1653413" y="1673068"/>
                <a:ext cx="7983855" cy="107823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𝑁</m:t>
                          </m:r>
                          <m:r>
                            <a:rPr lang="pt-BR" altLang="en-US" sz="2800" i="1">
                              <a:latin typeface="Cambria Math" panose="02040503050406030204" pitchFamily="18" charset="0"/>
                              <a:ea typeface="Cambria Math" panose="02040503050406030204" pitchFamily="18" charset="0"/>
                              <a:sym typeface="Symbol" panose="05050102010706020507" charset="0"/>
                            </a:rPr>
                            <m:t>𝐷</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en-US" altLang="pt-BR" sz="2800" i="1">
                                      <a:latin typeface="Cambria Math" panose="02040503050406030204" pitchFamily="18" charset="0"/>
                                    </a:rPr>
                                    <m:t>𝐵𝐶</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 </m:t>
                      </m:r>
                    </m:oMath>
                  </m:oMathPara>
                </a14:m>
                <a:endParaRPr lang="pt-BR" sz="3600" dirty="0"/>
              </a:p>
            </p:txBody>
          </p:sp>
        </mc:Choice>
        <mc:Fallback>
          <p:sp>
            <p:nvSpPr>
              <p:cNvPr id="3" name="Retângulo 2"/>
              <p:cNvSpPr>
                <a:spLocks noRot="1" noChangeAspect="1" noMove="1" noResize="1" noEditPoints="1" noAdjustHandles="1" noChangeArrowheads="1" noChangeShapeType="1" noTextEdit="1"/>
              </p:cNvSpPr>
              <p:nvPr/>
            </p:nvSpPr>
            <p:spPr>
              <a:xfrm>
                <a:off x="1653413" y="1673068"/>
                <a:ext cx="7983855" cy="1078230"/>
              </a:xfrm>
              <a:prstGeom prst="rect">
                <a:avLst/>
              </a:prstGeom>
              <a:blipFill rotWithShape="1">
                <a:blip r:embed="rId2"/>
                <a:stretch>
                  <a:fillRect l="-6" t="-44" r="6" b="4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Retângulo 3"/>
              <p:cNvSpPr/>
              <p:nvPr/>
            </p:nvSpPr>
            <p:spPr>
              <a:xfrm>
                <a:off x="1653413" y="2889728"/>
                <a:ext cx="8230235" cy="107823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𝑁</m:t>
                          </m:r>
                          <m:r>
                            <a:rPr lang="pt-BR" altLang="en-US" sz="2800" i="1">
                              <a:latin typeface="Cambria Math" panose="02040503050406030204" pitchFamily="18" charset="0"/>
                              <a:ea typeface="Cambria Math" panose="02040503050406030204" pitchFamily="18" charset="0"/>
                              <a:sym typeface="Symbol" panose="05050102010706020507" charset="0"/>
                            </a:rPr>
                            <m:t>𝐷</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m:t>
                      </m:r>
                      <m:r>
                        <a:rPr lang="en-US" altLang="pt-BR" sz="2800" i="1">
                          <a:latin typeface="Cambria Math" panose="02040503050406030204" pitchFamily="18" charset="0"/>
                        </a:rPr>
                        <m:t>1</m:t>
                      </m:r>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en-US" altLang="pt-BR" sz="2800" i="1">
                                      <a:latin typeface="Cambria Math" panose="02040503050406030204" pitchFamily="18" charset="0"/>
                                    </a:rPr>
                                    <m:t>𝐶</m:t>
                                  </m:r>
                                  <m:r>
                                    <a:rPr lang="pt-BR" sz="2800" i="1">
                                      <a:latin typeface="Cambria Math" panose="02040503050406030204" pitchFamily="18" charset="0"/>
                                    </a:rPr>
                                    <m:t>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 </m:t>
                      </m:r>
                    </m:oMath>
                  </m:oMathPara>
                </a14:m>
                <a:endParaRPr lang="pt-BR" sz="3600" dirty="0"/>
              </a:p>
            </p:txBody>
          </p:sp>
        </mc:Choice>
        <mc:Fallback>
          <p:sp>
            <p:nvSpPr>
              <p:cNvPr id="4" name="Retângulo 3"/>
              <p:cNvSpPr>
                <a:spLocks noRot="1" noChangeAspect="1" noMove="1" noResize="1" noEditPoints="1" noAdjustHandles="1" noChangeArrowheads="1" noChangeShapeType="1" noTextEdit="1"/>
              </p:cNvSpPr>
              <p:nvPr/>
            </p:nvSpPr>
            <p:spPr>
              <a:xfrm>
                <a:off x="1653413" y="2889728"/>
                <a:ext cx="8230235" cy="1078230"/>
              </a:xfrm>
              <a:prstGeom prst="rect">
                <a:avLst/>
              </a:prstGeom>
              <a:blipFill rotWithShape="1">
                <a:blip r:embed="rId3"/>
                <a:stretch>
                  <a:fillRect l="-6" t="-44" r="6" b="44"/>
                </a:stretch>
              </a:blipFill>
            </p:spPr>
            <p:txBody>
              <a:bodyPr/>
              <a:lstStyle/>
              <a:p>
                <a:r>
                  <a:rPr lang="pt-BR" altLang="en-US">
                    <a:noFill/>
                  </a:rPr>
                  <a:t> </a:t>
                </a:r>
              </a:p>
            </p:txBody>
          </p:sp>
        </mc:Fallback>
      </mc:AlternateContent>
      <p:graphicFrame>
        <p:nvGraphicFramePr>
          <p:cNvPr id="8" name="Tabela 7"/>
          <p:cNvGraphicFramePr/>
          <p:nvPr/>
        </p:nvGraphicFramePr>
        <p:xfrm>
          <a:off x="2312670" y="4384040"/>
          <a:ext cx="7075170" cy="1828800"/>
        </p:xfrm>
        <a:graphic>
          <a:graphicData uri="http://schemas.openxmlformats.org/drawingml/2006/table">
            <a:tbl>
              <a:tblPr firstRow="1" bandRow="1">
                <a:tableStyleId>{5C22544A-7EE6-4342-B048-85BDC9FD1C3A}</a:tableStyleId>
              </a:tblPr>
              <a:tblGrid>
                <a:gridCol w="2358390"/>
                <a:gridCol w="2358390"/>
                <a:gridCol w="2358390"/>
              </a:tblGrid>
              <a:tr h="457200">
                <a:tc>
                  <a:txBody>
                    <a:bodyPr/>
                    <a:lstStyle/>
                    <a:p>
                      <a:pPr algn="ctr">
                        <a:buNone/>
                      </a:pPr>
                      <a:r>
                        <a:rPr lang="pt-BR" altLang="en-US" sz="2400"/>
                        <a:t>V</a:t>
                      </a:r>
                      <a:r>
                        <a:rPr lang="pt-BR" altLang="en-US" sz="2400" baseline="-25000"/>
                        <a:t>CE </a:t>
                      </a:r>
                      <a:r>
                        <a:rPr lang="pt-BR" altLang="en-US" sz="2400"/>
                        <a:t>(mV)</a:t>
                      </a:r>
                      <a:endParaRPr lang="pt-BR" altLang="en-US" sz="2400"/>
                    </a:p>
                  </a:txBody>
                  <a:tcPr/>
                </a:tc>
                <a:tc>
                  <a:txBody>
                    <a:bodyPr/>
                    <a:lstStyle/>
                    <a:p>
                      <a:pPr algn="ctr">
                        <a:buNone/>
                      </a:pPr>
                      <a:r>
                        <a:rPr lang="pt-BR" altLang="en-US" sz="2400"/>
                        <a:t>exp(V</a:t>
                      </a:r>
                      <a:r>
                        <a:rPr lang="pt-BR" altLang="en-US" sz="2400" baseline="-25000"/>
                        <a:t>CE</a:t>
                      </a:r>
                      <a:r>
                        <a:rPr lang="pt-BR" altLang="en-US" sz="2400"/>
                        <a:t>/U</a:t>
                      </a:r>
                      <a:r>
                        <a:rPr lang="pt-BR" altLang="en-US" sz="2400" baseline="-25000"/>
                        <a:t>T</a:t>
                      </a:r>
                      <a:r>
                        <a:rPr lang="pt-BR" altLang="en-US" sz="2400"/>
                        <a:t>)</a:t>
                      </a:r>
                      <a:endParaRPr lang="pt-BR" altLang="en-US" sz="2400"/>
                    </a:p>
                  </a:txBody>
                  <a:tcPr/>
                </a:tc>
                <a:tc>
                  <a:txBody>
                    <a:bodyPr/>
                    <a:lstStyle/>
                    <a:p>
                      <a:pPr algn="ctr">
                        <a:buNone/>
                      </a:pPr>
                      <a:r>
                        <a:rPr lang="pt-BR" altLang="en-US" sz="2400"/>
                        <a:t>1-</a:t>
                      </a:r>
                      <a:r>
                        <a:rPr lang="pt-BR" altLang="en-US" sz="2400">
                          <a:sym typeface="+mn-ea"/>
                        </a:rPr>
                        <a:t>exp(V</a:t>
                      </a:r>
                      <a:r>
                        <a:rPr lang="pt-BR" altLang="en-US" sz="2400" baseline="-25000">
                          <a:sym typeface="+mn-ea"/>
                        </a:rPr>
                        <a:t>CE</a:t>
                      </a:r>
                      <a:r>
                        <a:rPr lang="pt-BR" altLang="en-US" sz="2400">
                          <a:sym typeface="+mn-ea"/>
                        </a:rPr>
                        <a:t>/U</a:t>
                      </a:r>
                      <a:r>
                        <a:rPr lang="pt-BR" altLang="en-US" sz="2400" baseline="-25000">
                          <a:sym typeface="+mn-ea"/>
                        </a:rPr>
                        <a:t>T</a:t>
                      </a:r>
                      <a:r>
                        <a:rPr lang="pt-BR" altLang="en-US" sz="2400">
                          <a:sym typeface="+mn-ea"/>
                        </a:rPr>
                        <a:t>)</a:t>
                      </a:r>
                      <a:endParaRPr lang="pt-BR" altLang="en-US" sz="2400"/>
                    </a:p>
                  </a:txBody>
                  <a:tcPr/>
                </a:tc>
              </a:tr>
              <a:tr h="437515">
                <a:tc>
                  <a:txBody>
                    <a:bodyPr/>
                    <a:lstStyle/>
                    <a:p>
                      <a:pPr algn="ctr">
                        <a:buNone/>
                      </a:pPr>
                      <a:r>
                        <a:rPr lang="pt-BR" altLang="en-US" sz="2400"/>
                        <a:t>100</a:t>
                      </a:r>
                      <a:endParaRPr lang="pt-BR" altLang="en-US" sz="2400"/>
                    </a:p>
                  </a:txBody>
                  <a:tcPr/>
                </a:tc>
                <a:tc>
                  <a:txBody>
                    <a:bodyPr/>
                    <a:lstStyle/>
                    <a:p>
                      <a:pPr algn="ctr">
                        <a:buNone/>
                      </a:pPr>
                      <a:r>
                        <a:rPr lang="pt-BR" altLang="en-US" sz="2400"/>
                        <a:t>0.018</a:t>
                      </a:r>
                      <a:endParaRPr lang="pt-BR" altLang="en-US" sz="2400"/>
                    </a:p>
                  </a:txBody>
                  <a:tcPr/>
                </a:tc>
                <a:tc>
                  <a:txBody>
                    <a:bodyPr/>
                    <a:lstStyle/>
                    <a:p>
                      <a:pPr algn="ctr">
                        <a:buNone/>
                      </a:pPr>
                      <a:r>
                        <a:rPr lang="pt-BR" altLang="en-US" sz="2400"/>
                        <a:t>0.982</a:t>
                      </a:r>
                      <a:endParaRPr lang="pt-BR" altLang="en-US" sz="2400"/>
                    </a:p>
                  </a:txBody>
                  <a:tcPr/>
                </a:tc>
              </a:tr>
              <a:tr h="437515">
                <a:tc>
                  <a:txBody>
                    <a:bodyPr/>
                    <a:lstStyle/>
                    <a:p>
                      <a:pPr algn="ctr">
                        <a:buNone/>
                      </a:pPr>
                      <a:r>
                        <a:rPr lang="pt-BR" altLang="en-US" sz="2400"/>
                        <a:t>150</a:t>
                      </a:r>
                      <a:endParaRPr lang="pt-BR" altLang="en-US" sz="2400"/>
                    </a:p>
                  </a:txBody>
                  <a:tcPr/>
                </a:tc>
                <a:tc>
                  <a:txBody>
                    <a:bodyPr/>
                    <a:lstStyle/>
                    <a:p>
                      <a:pPr algn="ctr">
                        <a:buNone/>
                      </a:pPr>
                      <a:r>
                        <a:rPr lang="pt-BR" altLang="en-US" sz="2400"/>
                        <a:t>0.0025</a:t>
                      </a:r>
                      <a:endParaRPr lang="pt-BR" altLang="en-US" sz="2400"/>
                    </a:p>
                  </a:txBody>
                  <a:tcPr/>
                </a:tc>
                <a:tc>
                  <a:txBody>
                    <a:bodyPr/>
                    <a:lstStyle/>
                    <a:p>
                      <a:pPr algn="ctr">
                        <a:buNone/>
                      </a:pPr>
                      <a:r>
                        <a:rPr lang="pt-BR" altLang="en-US" sz="2400"/>
                        <a:t>0.9975</a:t>
                      </a:r>
                      <a:endParaRPr lang="pt-BR" altLang="en-US" sz="2400"/>
                    </a:p>
                  </a:txBody>
                  <a:tcPr/>
                </a:tc>
              </a:tr>
              <a:tr h="437515">
                <a:tc>
                  <a:txBody>
                    <a:bodyPr/>
                    <a:lstStyle/>
                    <a:p>
                      <a:pPr algn="ctr">
                        <a:buNone/>
                      </a:pPr>
                      <a:r>
                        <a:rPr lang="pt-BR" altLang="en-US" sz="2400"/>
                        <a:t>200</a:t>
                      </a:r>
                      <a:endParaRPr lang="pt-BR" altLang="en-US" sz="2400"/>
                    </a:p>
                  </a:txBody>
                  <a:tcPr/>
                </a:tc>
                <a:tc>
                  <a:txBody>
                    <a:bodyPr/>
                    <a:lstStyle/>
                    <a:p>
                      <a:pPr algn="ctr">
                        <a:buNone/>
                      </a:pPr>
                      <a:r>
                        <a:rPr lang="pt-BR" altLang="en-US" sz="2400"/>
                        <a:t>0,0003</a:t>
                      </a:r>
                      <a:endParaRPr lang="pt-BR" altLang="en-US" sz="2400"/>
                    </a:p>
                  </a:txBody>
                  <a:tcPr/>
                </a:tc>
                <a:tc>
                  <a:txBody>
                    <a:bodyPr/>
                    <a:lstStyle/>
                    <a:p>
                      <a:pPr algn="ctr">
                        <a:buNone/>
                      </a:pPr>
                      <a:r>
                        <a:rPr lang="pt-BR" altLang="en-US" sz="2400"/>
                        <a:t>0.9997</a:t>
                      </a:r>
                      <a:endParaRPr lang="pt-BR" altLang="en-US" sz="2400"/>
                    </a:p>
                  </a:txBody>
                  <a:tcPr/>
                </a:tc>
              </a:tr>
            </a:tbl>
          </a:graphicData>
        </a:graphic>
      </p:graphicFrame>
    </p:spTree>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Retângulo 6"/>
              <p:cNvSpPr/>
              <p:nvPr/>
            </p:nvSpPr>
            <p:spPr>
              <a:xfrm>
                <a:off x="1165302" y="3950863"/>
                <a:ext cx="10188498" cy="1002454"/>
              </a:xfrm>
              <a:prstGeom prst="rect">
                <a:avLst/>
              </a:prstGeom>
            </p:spPr>
            <p:txBody>
              <a:bodyPr wrap="square">
                <a:spAutoFit/>
              </a:bodyPr>
              <a:lstStyle/>
              <a:p>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𝐴𝑟𝑒𝑎</m:t>
                        </m:r>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𝐽</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en-US" altLang="pt-BR" sz="3200" b="0" i="1" smtClean="0">
                                <a:latin typeface="Cambria Math" panose="02040503050406030204" pitchFamily="18" charset="0"/>
                              </a:rPr>
                              <m:t>𝐵</m:t>
                            </m:r>
                            <m:r>
                              <a:rPr lang="pt-BR" sz="3200" b="0" i="1" smtClean="0">
                                <a:latin typeface="Cambria Math" panose="02040503050406030204" pitchFamily="18" charset="0"/>
                              </a:rPr>
                              <m:t>𝑒𝑓</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a14:m>
                <a:r>
                  <a:rPr lang="pt-BR" sz="3200" i="1" dirty="0" smtClean="0">
                    <a:latin typeface="Cambria Math" panose="02040503050406030204" pitchFamily="18" charset="0"/>
                  </a:rPr>
                  <a:t>=I</a:t>
                </a:r>
                <a:r>
                  <a:rPr lang="pt-BR" sz="3200" i="1" baseline="-25000" dirty="0" smtClean="0">
                    <a:latin typeface="Cambria Math" panose="02040503050406030204" pitchFamily="18" charset="0"/>
                  </a:rPr>
                  <a:t>S</a:t>
                </a:r>
                <a14:m>
                  <m:oMath xmlns:m="http://schemas.openxmlformats.org/officeDocument/2006/math">
                    <m:r>
                      <a:rPr lang="pt-BR" sz="3200" b="0" i="1" smtClean="0">
                        <a:latin typeface="Cambria Math" panose="02040503050406030204" pitchFamily="18" charset="0"/>
                      </a:rPr>
                      <m:t> </m:t>
                    </m:r>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a14:m>
                <a:endParaRPr lang="pt-BR" sz="3200" i="1" dirty="0">
                  <a:latin typeface="Cambria Math" panose="02040503050406030204" pitchFamily="18" charset="0"/>
                </a:endParaRPr>
              </a:p>
            </p:txBody>
          </p:sp>
        </mc:Choice>
        <mc:Fallback>
          <p:sp>
            <p:nvSpPr>
              <p:cNvPr id="7" name="Retângulo 6"/>
              <p:cNvSpPr>
                <a:spLocks noRot="1" noChangeAspect="1" noMove="1" noResize="1" noEditPoints="1" noAdjustHandles="1" noChangeArrowheads="1" noChangeShapeType="1" noTextEdit="1"/>
              </p:cNvSpPr>
              <p:nvPr/>
            </p:nvSpPr>
            <p:spPr>
              <a:xfrm>
                <a:off x="1165302" y="3950863"/>
                <a:ext cx="10188498" cy="1002454"/>
              </a:xfrm>
              <a:prstGeom prst="rect">
                <a:avLst/>
              </a:prstGeom>
              <a:blipFill rotWithShape="1">
                <a:blip r:embed="rId1"/>
                <a:stretch>
                  <a:fillRect l="-1" t="-53" b="-1362"/>
                </a:stretch>
              </a:blipFill>
            </p:spPr>
            <p:txBody>
              <a:bodyPr/>
              <a:lstStyle/>
              <a:p>
                <a:r>
                  <a:rPr lang="pt-BR" altLang="en-US">
                    <a:noFill/>
                  </a:rPr>
                  <a:t> </a:t>
                </a:r>
              </a:p>
            </p:txBody>
          </p:sp>
        </mc:Fallback>
      </mc:AlternateContent>
      <p:sp>
        <p:nvSpPr>
          <p:cNvPr id="10" name="CaixaDeTexto 9"/>
          <p:cNvSpPr txBox="1"/>
          <p:nvPr/>
        </p:nvSpPr>
        <p:spPr>
          <a:xfrm>
            <a:off x="666750" y="2597150"/>
            <a:ext cx="10858500" cy="95313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Agora para obter a corrente de coletor devemos multiplicar pela Área efetiva da base a densidade de corrente</a:t>
            </a:r>
            <a:endPar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2917063" y="960849"/>
                <a:ext cx="6083652" cy="1235723"/>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𝐽</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𝐽</m:t>
                          </m:r>
                        </m:e>
                        <m:sub>
                          <m:r>
                            <a:rPr lang="en-US" altLang="pt-BR" sz="3200" i="1">
                              <a:latin typeface="Cambria Math" panose="02040503050406030204" pitchFamily="18" charset="0"/>
                              <a:ea typeface="Cambria Math" panose="02040503050406030204" pitchFamily="18" charset="0"/>
                              <a:sym typeface="Symbol" panose="05050102010706020507" charset="0"/>
                            </a:rPr>
                            <m:t>𝑁</m:t>
                          </m:r>
                          <m:r>
                            <a:rPr lang="pt-BR" altLang="en-US" sz="3200" i="1">
                              <a:latin typeface="Cambria Math" panose="02040503050406030204" pitchFamily="18" charset="0"/>
                              <a:ea typeface="Cambria Math" panose="02040503050406030204" pitchFamily="18" charset="0"/>
                              <a:sym typeface="Symbol" panose="05050102010706020507" charset="0"/>
                            </a:rPr>
                            <m:t>𝐷</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en-US" altLang="pt-BR" sz="3200" b="0" i="1" smtClean="0">
                                  <a:latin typeface="Cambria Math" panose="02040503050406030204" pitchFamily="18" charset="0"/>
                                </a:rPr>
                                <m:t>𝐵</m:t>
                              </m:r>
                              <m:r>
                                <a:rPr lang="pt-BR" sz="3200" b="0" i="1" smtClean="0">
                                  <a:latin typeface="Cambria Math" panose="02040503050406030204" pitchFamily="18" charset="0"/>
                                </a:rPr>
                                <m:t>𝑒𝑓</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m:oMathPara>
                </a14:m>
                <a:endParaRPr lang="pt-BR" sz="3200" i="1" dirty="0">
                  <a:latin typeface="Cambria Math" panose="02040503050406030204" pitchFamily="18" charset="0"/>
                </a:endParaRPr>
              </a:p>
            </p:txBody>
          </p:sp>
        </mc:Choice>
        <mc:Fallback>
          <p:sp>
            <p:nvSpPr>
              <p:cNvPr id="4" name="Retângulo 3"/>
              <p:cNvSpPr>
                <a:spLocks noRot="1" noChangeAspect="1" noMove="1" noResize="1" noEditPoints="1" noAdjustHandles="1" noChangeArrowheads="1" noChangeShapeType="1" noTextEdit="1"/>
              </p:cNvSpPr>
              <p:nvPr/>
            </p:nvSpPr>
            <p:spPr>
              <a:xfrm>
                <a:off x="2917063" y="960849"/>
                <a:ext cx="6083652" cy="1235723"/>
              </a:xfrm>
              <a:prstGeom prst="rect">
                <a:avLst/>
              </a:prstGeom>
              <a:blipFill rotWithShape="1">
                <a:blip r:embed="rId2"/>
                <a:stretch>
                  <a:fillRect l="-8" t="-8" r="-28" b="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Retângulo 2"/>
              <p:cNvSpPr/>
              <p:nvPr/>
            </p:nvSpPr>
            <p:spPr>
              <a:xfrm>
                <a:off x="3638776" y="5445699"/>
                <a:ext cx="4996815" cy="558165"/>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en-US" altLang="pt-BR" sz="3200" i="1">
                              <a:latin typeface="Cambria Math" panose="02040503050406030204" pitchFamily="18" charset="0"/>
                              <a:ea typeface="Cambria Math" panose="02040503050406030204" pitchFamily="18" charset="0"/>
                              <a:sym typeface="Symbol" panose="05050102010706020507" charset="0"/>
                            </a:rPr>
                            <m:t>𝑊</m:t>
                          </m:r>
                        </m:e>
                        <m:sub>
                          <m:r>
                            <a:rPr lang="en-US" altLang="pt-BR" sz="3200" i="1">
                              <a:latin typeface="Cambria Math" panose="02040503050406030204" pitchFamily="18" charset="0"/>
                              <a:ea typeface="Cambria Math" panose="02040503050406030204" pitchFamily="18" charset="0"/>
                              <a:sym typeface="Symbol" panose="05050102010706020507" charset="0"/>
                            </a:rPr>
                            <m:t>𝐵𝑒𝑓</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en-US" altLang="pt-BR" sz="3200" i="1">
                          <a:latin typeface="Cambria Math" panose="02040503050406030204" pitchFamily="18" charset="0"/>
                          <a:ea typeface="Cambria Math" panose="02040503050406030204" pitchFamily="18" charset="0"/>
                          <a:sym typeface="Symbol" panose="05050102010706020507" charset="0"/>
                        </a:rPr>
                        <m:t>𝑊</m:t>
                      </m:r>
                      <m:r>
                        <a:rPr lang="en-US" altLang="pt-BR" sz="3200" i="1" baseline="-25000">
                          <a:latin typeface="Cambria Math" panose="02040503050406030204" pitchFamily="18" charset="0"/>
                          <a:ea typeface="Cambria Math" panose="02040503050406030204" pitchFamily="18" charset="0"/>
                          <a:sym typeface="Symbol" panose="05050102010706020507" charset="0"/>
                        </a:rPr>
                        <m:t>𝐵</m:t>
                      </m:r>
                      <m:r>
                        <a:rPr lang="en-US" altLang="pt-BR" sz="3200" i="1">
                          <a:latin typeface="Cambria Math" panose="02040503050406030204" pitchFamily="18" charset="0"/>
                          <a:ea typeface="Cambria Math" panose="02040503050406030204" pitchFamily="18" charset="0"/>
                          <a:sym typeface="Symbol" panose="05050102010706020507" charset="0"/>
                        </a:rPr>
                        <m:t>−</m:t>
                      </m:r>
                      <m:r>
                        <a:rPr lang="en-US" altLang="pt-BR" sz="3200" i="1">
                          <a:latin typeface="Cambria Math" panose="02040503050406030204" pitchFamily="18" charset="0"/>
                          <a:ea typeface="Cambria Math" panose="02040503050406030204" pitchFamily="18" charset="0"/>
                          <a:sym typeface="Symbol" panose="05050102010706020507" charset="0"/>
                        </a:rPr>
                        <m:t>𝑊</m:t>
                      </m:r>
                      <m:r>
                        <a:rPr lang="en-US" altLang="pt-BR" sz="3200" i="1" baseline="-25000">
                          <a:latin typeface="Cambria Math" panose="02040503050406030204" pitchFamily="18" charset="0"/>
                          <a:ea typeface="Cambria Math" panose="02040503050406030204" pitchFamily="18" charset="0"/>
                          <a:sym typeface="Symbol" panose="05050102010706020507" charset="0"/>
                        </a:rPr>
                        <m:t>𝐵𝐸𝑝</m:t>
                      </m:r>
                      <m:r>
                        <a:rPr lang="en-US" altLang="pt-BR" sz="3200" i="1">
                          <a:latin typeface="Cambria Math" panose="02040503050406030204" pitchFamily="18" charset="0"/>
                          <a:ea typeface="Cambria Math" panose="02040503050406030204" pitchFamily="18" charset="0"/>
                          <a:sym typeface="Symbol" panose="05050102010706020507" charset="0"/>
                        </a:rPr>
                        <m:t>−</m:t>
                      </m:r>
                      <m:r>
                        <a:rPr lang="en-US" altLang="pt-BR" sz="3200" i="1">
                          <a:latin typeface="Cambria Math" panose="02040503050406030204" pitchFamily="18" charset="0"/>
                          <a:ea typeface="Cambria Math" panose="02040503050406030204" pitchFamily="18" charset="0"/>
                          <a:sym typeface="Symbol" panose="05050102010706020507" charset="0"/>
                        </a:rPr>
                        <m:t>𝑊</m:t>
                      </m:r>
                      <m:r>
                        <a:rPr lang="en-US" altLang="pt-BR" sz="3200" i="1" baseline="-25000">
                          <a:latin typeface="Cambria Math" panose="02040503050406030204" pitchFamily="18" charset="0"/>
                          <a:ea typeface="Cambria Math" panose="02040503050406030204" pitchFamily="18" charset="0"/>
                          <a:sym typeface="Symbol" panose="05050102010706020507" charset="0"/>
                        </a:rPr>
                        <m:t>𝐵𝐶𝑝</m:t>
                      </m:r>
                    </m:oMath>
                  </m:oMathPara>
                </a14:m>
                <a:endParaRPr lang="en-US" altLang="pt-BR" sz="3200" i="1" baseline="-25000"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Retângulo 2"/>
              <p:cNvSpPr>
                <a:spLocks noRot="1" noChangeAspect="1" noMove="1" noResize="1" noEditPoints="1" noAdjustHandles="1" noChangeArrowheads="1" noChangeShapeType="1" noTextEdit="1"/>
              </p:cNvSpPr>
              <p:nvPr/>
            </p:nvSpPr>
            <p:spPr>
              <a:xfrm>
                <a:off x="3638776" y="5445699"/>
                <a:ext cx="4996815" cy="558165"/>
              </a:xfrm>
              <a:prstGeom prst="rect">
                <a:avLst/>
              </a:prstGeom>
              <a:blipFill rotWithShape="1">
                <a:blip r:embed="rId3"/>
                <a:stretch>
                  <a:fillRect l="-5" t="-103" r="5" b="-547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Reto 2"/>
          <p:cNvCxnSpPr/>
          <p:nvPr/>
        </p:nvCxnSpPr>
        <p:spPr>
          <a:xfrm rot="16200000" flipH="1">
            <a:off x="5902294" y="4776288"/>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2121867" y="2585823"/>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Retângulo 4"/>
          <p:cNvSpPr/>
          <p:nvPr/>
        </p:nvSpPr>
        <p:spPr>
          <a:xfrm>
            <a:off x="7662857" y="2585823"/>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4892362" y="2585823"/>
            <a:ext cx="2770495" cy="2320119"/>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6465135" y="3297948"/>
            <a:ext cx="542136" cy="923330"/>
          </a:xfrm>
          <a:prstGeom prst="rect">
            <a:avLst/>
          </a:prstGeom>
          <a:noFill/>
        </p:spPr>
        <p:txBody>
          <a:bodyPr wrap="none" rtlCol="0">
            <a:spAutoFit/>
          </a:bodyPr>
          <a:lstStyle/>
          <a:p>
            <a:r>
              <a:rPr lang="pt-BR" sz="5400" dirty="0" smtClean="0"/>
              <a:t>P</a:t>
            </a:r>
            <a:endParaRPr lang="pt-BR" sz="5400" dirty="0"/>
          </a:p>
        </p:txBody>
      </p:sp>
      <p:sp>
        <p:nvSpPr>
          <p:cNvPr id="8" name="CaixaDeTexto 7"/>
          <p:cNvSpPr txBox="1"/>
          <p:nvPr/>
        </p:nvSpPr>
        <p:spPr>
          <a:xfrm>
            <a:off x="3236047" y="3161387"/>
            <a:ext cx="631904" cy="923330"/>
          </a:xfrm>
          <a:prstGeom prst="rect">
            <a:avLst/>
          </a:prstGeom>
          <a:noFill/>
        </p:spPr>
        <p:txBody>
          <a:bodyPr wrap="none" rtlCol="0">
            <a:spAutoFit/>
          </a:bodyPr>
          <a:lstStyle/>
          <a:p>
            <a:r>
              <a:rPr lang="pt-BR" sz="5400" dirty="0"/>
              <a:t>N</a:t>
            </a:r>
            <a:endParaRPr lang="pt-BR" sz="5400" dirty="0"/>
          </a:p>
        </p:txBody>
      </p:sp>
      <p:sp>
        <p:nvSpPr>
          <p:cNvPr id="9" name="CaixaDeTexto 8"/>
          <p:cNvSpPr txBox="1"/>
          <p:nvPr/>
        </p:nvSpPr>
        <p:spPr>
          <a:xfrm>
            <a:off x="8777036" y="3161387"/>
            <a:ext cx="631904" cy="923330"/>
          </a:xfrm>
          <a:prstGeom prst="rect">
            <a:avLst/>
          </a:prstGeom>
          <a:noFill/>
        </p:spPr>
        <p:txBody>
          <a:bodyPr wrap="none" rtlCol="0">
            <a:spAutoFit/>
          </a:bodyPr>
          <a:lstStyle/>
          <a:p>
            <a:r>
              <a:rPr lang="pt-BR" sz="5400" dirty="0"/>
              <a:t>N</a:t>
            </a:r>
            <a:endParaRPr lang="pt-BR" sz="5400" dirty="0"/>
          </a:p>
        </p:txBody>
      </p:sp>
      <p:cxnSp>
        <p:nvCxnSpPr>
          <p:cNvPr id="10" name="Conector Reto 9"/>
          <p:cNvCxnSpPr/>
          <p:nvPr/>
        </p:nvCxnSpPr>
        <p:spPr>
          <a:xfrm flipH="1">
            <a:off x="1371240" y="3623052"/>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0433352" y="3623050"/>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1078869" y="2974784"/>
            <a:ext cx="410690" cy="646331"/>
          </a:xfrm>
          <a:prstGeom prst="rect">
            <a:avLst/>
          </a:prstGeom>
          <a:noFill/>
        </p:spPr>
        <p:txBody>
          <a:bodyPr wrap="none" rtlCol="0">
            <a:spAutoFit/>
          </a:bodyPr>
          <a:lstStyle/>
          <a:p>
            <a:r>
              <a:rPr lang="pt-BR" sz="3600" dirty="0" smtClean="0"/>
              <a:t>E</a:t>
            </a:r>
            <a:endParaRPr lang="pt-BR" sz="3600" dirty="0"/>
          </a:p>
        </p:txBody>
      </p:sp>
      <p:sp>
        <p:nvSpPr>
          <p:cNvPr id="13" name="CaixaDeTexto 12"/>
          <p:cNvSpPr txBox="1"/>
          <p:nvPr/>
        </p:nvSpPr>
        <p:spPr>
          <a:xfrm>
            <a:off x="10990517" y="2974783"/>
            <a:ext cx="431528" cy="646331"/>
          </a:xfrm>
          <a:prstGeom prst="rect">
            <a:avLst/>
          </a:prstGeom>
          <a:noFill/>
        </p:spPr>
        <p:txBody>
          <a:bodyPr wrap="none" rtlCol="0">
            <a:spAutoFit/>
          </a:bodyPr>
          <a:lstStyle/>
          <a:p>
            <a:r>
              <a:rPr lang="pt-BR" sz="3600" dirty="0"/>
              <a:t>C</a:t>
            </a:r>
            <a:endParaRPr lang="pt-BR" sz="3600" dirty="0"/>
          </a:p>
        </p:txBody>
      </p:sp>
      <p:sp>
        <p:nvSpPr>
          <p:cNvPr id="14" name="Seta Dobrada 13"/>
          <p:cNvSpPr/>
          <p:nvPr/>
        </p:nvSpPr>
        <p:spPr>
          <a:xfrm rot="5400000">
            <a:off x="5608826" y="3257926"/>
            <a:ext cx="1057031" cy="355646"/>
          </a:xfrm>
          <a:prstGeom prst="bentArrow">
            <a:avLst/>
          </a:prstGeom>
          <a:solidFill>
            <a:srgbClr val="92D050"/>
          </a:solidFill>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15" name="Seta Dobrada 14"/>
          <p:cNvSpPr/>
          <p:nvPr/>
        </p:nvSpPr>
        <p:spPr>
          <a:xfrm rot="10800000" flipV="1">
            <a:off x="4564815" y="4400976"/>
            <a:ext cx="1576230" cy="318646"/>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16" name="CaixaDeTexto 15"/>
          <p:cNvSpPr txBox="1"/>
          <p:nvPr/>
        </p:nvSpPr>
        <p:spPr>
          <a:xfrm>
            <a:off x="4363405" y="3849413"/>
            <a:ext cx="806631" cy="646331"/>
          </a:xfrm>
          <a:prstGeom prst="rect">
            <a:avLst/>
          </a:prstGeom>
          <a:noFill/>
        </p:spPr>
        <p:txBody>
          <a:bodyPr wrap="none" rtlCol="0">
            <a:spAutoFit/>
          </a:bodyPr>
          <a:lstStyle/>
          <a:p>
            <a:r>
              <a:rPr lang="pt-BR" sz="3600" dirty="0" err="1" smtClean="0"/>
              <a:t>J</a:t>
            </a:r>
            <a:r>
              <a:rPr lang="pt-BR" sz="3600" baseline="-25000" dirty="0" err="1"/>
              <a:t>p</a:t>
            </a:r>
            <a:r>
              <a:rPr lang="pt-BR" sz="3600" baseline="-25000" dirty="0" err="1" smtClean="0"/>
              <a:t>nE</a:t>
            </a:r>
            <a:endParaRPr lang="pt-BR" sz="3600" dirty="0"/>
          </a:p>
        </p:txBody>
      </p:sp>
      <p:sp>
        <p:nvSpPr>
          <p:cNvPr id="17" name="Seta para a direita 16"/>
          <p:cNvSpPr/>
          <p:nvPr/>
        </p:nvSpPr>
        <p:spPr>
          <a:xfrm>
            <a:off x="3521264" y="2696849"/>
            <a:ext cx="5421961" cy="777921"/>
          </a:xfrm>
          <a:prstGeom prst="rightArrow">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7"/>
          <p:cNvSpPr txBox="1"/>
          <p:nvPr/>
        </p:nvSpPr>
        <p:spPr>
          <a:xfrm>
            <a:off x="6141046" y="2696258"/>
            <a:ext cx="683200" cy="646331"/>
          </a:xfrm>
          <a:prstGeom prst="rect">
            <a:avLst/>
          </a:prstGeom>
          <a:noFill/>
        </p:spPr>
        <p:txBody>
          <a:bodyPr wrap="none" rtlCol="0">
            <a:spAutoFit/>
          </a:bodyPr>
          <a:lstStyle/>
          <a:p>
            <a:r>
              <a:rPr lang="pt-BR" sz="3600" dirty="0" err="1" smtClean="0"/>
              <a:t>J</a:t>
            </a:r>
            <a:r>
              <a:rPr lang="pt-BR" sz="3600" baseline="-25000" dirty="0" err="1" smtClean="0"/>
              <a:t>nD</a:t>
            </a:r>
            <a:endParaRPr lang="pt-BR" sz="3600" dirty="0"/>
          </a:p>
        </p:txBody>
      </p:sp>
      <p:sp>
        <p:nvSpPr>
          <p:cNvPr id="20" name="Seta Dobrada 19"/>
          <p:cNvSpPr/>
          <p:nvPr/>
        </p:nvSpPr>
        <p:spPr>
          <a:xfrm rot="10800000" flipH="1" flipV="1">
            <a:off x="6328601" y="4495743"/>
            <a:ext cx="1606679" cy="259131"/>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21" name="Seta para cima 20"/>
          <p:cNvSpPr/>
          <p:nvPr/>
        </p:nvSpPr>
        <p:spPr>
          <a:xfrm>
            <a:off x="6151862" y="4065896"/>
            <a:ext cx="159036" cy="670157"/>
          </a:xfrm>
          <a:prstGeom prst="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7148318" y="3908208"/>
            <a:ext cx="819455" cy="646331"/>
          </a:xfrm>
          <a:prstGeom prst="rect">
            <a:avLst/>
          </a:prstGeom>
          <a:noFill/>
        </p:spPr>
        <p:txBody>
          <a:bodyPr wrap="none" rtlCol="0">
            <a:spAutoFit/>
          </a:bodyPr>
          <a:lstStyle/>
          <a:p>
            <a:r>
              <a:rPr lang="pt-BR" sz="3600" dirty="0" err="1" smtClean="0"/>
              <a:t>J</a:t>
            </a:r>
            <a:r>
              <a:rPr lang="pt-BR" sz="3600" baseline="-25000" dirty="0" err="1" smtClean="0"/>
              <a:t>pnC</a:t>
            </a:r>
            <a:endParaRPr lang="pt-BR" sz="3600" dirty="0"/>
          </a:p>
        </p:txBody>
      </p:sp>
      <p:sp>
        <p:nvSpPr>
          <p:cNvPr id="23" name="CaixaDeTexto 22"/>
          <p:cNvSpPr txBox="1"/>
          <p:nvPr/>
        </p:nvSpPr>
        <p:spPr>
          <a:xfrm>
            <a:off x="6228306" y="3889387"/>
            <a:ext cx="939103" cy="646331"/>
          </a:xfrm>
          <a:prstGeom prst="rect">
            <a:avLst/>
          </a:prstGeom>
          <a:noFill/>
        </p:spPr>
        <p:txBody>
          <a:bodyPr wrap="none" rtlCol="0">
            <a:spAutoFit/>
          </a:bodyPr>
          <a:lstStyle/>
          <a:p>
            <a:r>
              <a:rPr lang="pt-BR" sz="3600" dirty="0" err="1" smtClean="0"/>
              <a:t>J</a:t>
            </a:r>
            <a:r>
              <a:rPr lang="pt-BR" sz="3600" baseline="-25000" dirty="0" err="1" smtClean="0"/>
              <a:t>pRec</a:t>
            </a:r>
            <a:endParaRPr lang="pt-BR" sz="3600" dirty="0"/>
          </a:p>
        </p:txBody>
      </p:sp>
      <p:sp>
        <p:nvSpPr>
          <p:cNvPr id="24" name="CaixaDeTexto 23"/>
          <p:cNvSpPr txBox="1"/>
          <p:nvPr/>
        </p:nvSpPr>
        <p:spPr>
          <a:xfrm>
            <a:off x="3521075" y="897890"/>
            <a:ext cx="5690235" cy="1200329"/>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Correntes de lacunas (região ativa)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436728" y="386713"/>
                <a:ext cx="11286699" cy="6096635"/>
              </a:xfrm>
              <a:prstGeom prst="rect">
                <a:avLst/>
              </a:prstGeom>
              <a:solidFill>
                <a:schemeClr val="bg1"/>
              </a:solid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que entra pela base é de lacunas (base é silício P). Ela é composta de três termos: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𝑅𝑒𝑐</m:t>
                          </m:r>
                        </m:sub>
                      </m:sSub>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𝑛𝐸</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injetadas no emissor.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lacunas injetada no emissor é igual a de um diodo conduzindo direto, dada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fontAlgn="auto">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b="0" i="1" smtClean="0">
                              <a:latin typeface="Cambria Math" panose="02040503050406030204" pitchFamily="18" charset="0"/>
                              <a:cs typeface="Cambria Math" panose="02040503050406030204" pitchFamily="18" charset="0"/>
                            </a:rPr>
                            <m:t>𝑃</m:t>
                          </m:r>
                          <m:r>
                            <a:rPr lang="pt-BR" altLang="pt-BR" sz="2800" b="0" i="1" smtClean="0">
                              <a:latin typeface="Cambria Math" panose="02040503050406030204" pitchFamily="18" charset="0"/>
                              <a:cs typeface="Cambria Math" panose="02040503050406030204" pitchFamily="18" charset="0"/>
                            </a:rPr>
                            <m:t>𝑛𝐸</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sub>
                          </m:sSub>
                        </m:den>
                      </m:f>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pt-BR" altLang="pt-BR" sz="2800" b="0" i="1" smtClean="0">
                                      <a:latin typeface="Cambria Math" panose="02040503050406030204" pitchFamily="18" charset="0"/>
                                      <a:cs typeface="Cambria Math" panose="02040503050406030204" pitchFamily="18" charset="0"/>
                                    </a:rPr>
                                    <m:t>𝐵𝐸</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𝑛𝐶</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injetadas no coletor. Esta corrente é desprezível, pois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diodo D</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esta cortado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𝑅𝑒𝑐</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que recombinam na base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2"/>
              <p:cNvSpPr txBox="1">
                <a:spLocks noRot="1" noChangeAspect="1" noMove="1" noResize="1" noEditPoints="1" noAdjustHandles="1" noChangeArrowheads="1" noChangeShapeType="1" noTextEdit="1"/>
              </p:cNvSpPr>
              <p:nvPr/>
            </p:nvSpPr>
            <p:spPr>
              <a:xfrm>
                <a:off x="436728" y="386713"/>
                <a:ext cx="11286699" cy="6096635"/>
              </a:xfrm>
              <a:prstGeom prst="rect">
                <a:avLst/>
              </a:prstGeom>
              <a:blipFill rotWithShape="1">
                <a:blip r:embed="rId1"/>
                <a:stretch>
                  <a:fillRect l="-4" t="-10" r="1" b="1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 name="Imagem 9"/>
          <p:cNvPicPr>
            <a:picLocks noChangeAspect="1"/>
          </p:cNvPicPr>
          <p:nvPr/>
        </p:nvPicPr>
        <p:blipFill rotWithShape="1">
          <a:blip r:embed="rId1"/>
          <a:srcRect l="2675" t="2527" r="8291" b="3805"/>
          <a:stretch>
            <a:fillRect/>
          </a:stretch>
        </p:blipFill>
        <p:spPr>
          <a:xfrm>
            <a:off x="5716876" y="1120328"/>
            <a:ext cx="5081313" cy="4176139"/>
          </a:xfrm>
          <a:prstGeom prst="rect">
            <a:avLst/>
          </a:prstGeom>
        </p:spPr>
      </p:pic>
      <p:sp>
        <p:nvSpPr>
          <p:cNvPr id="11" name="CaixaDeTexto 10"/>
          <p:cNvSpPr txBox="1"/>
          <p:nvPr/>
        </p:nvSpPr>
        <p:spPr>
          <a:xfrm>
            <a:off x="6342310" y="5426298"/>
            <a:ext cx="4536580"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(BC546 - </a:t>
            </a:r>
            <a:r>
              <a:rPr lang="pt-BR" sz="2000" dirty="0" err="1" smtClean="0"/>
              <a:t>Fairchild</a:t>
            </a:r>
            <a:r>
              <a:rPr lang="pt-BR" sz="2000" dirty="0" smtClean="0"/>
              <a:t>)</a:t>
            </a:r>
            <a:endParaRPr lang="pt-BR" sz="2000" dirty="0"/>
          </a:p>
        </p:txBody>
      </p:sp>
      <p:sp>
        <p:nvSpPr>
          <p:cNvPr id="12" name="CaixaDeTexto 11"/>
          <p:cNvSpPr txBox="1"/>
          <p:nvPr/>
        </p:nvSpPr>
        <p:spPr>
          <a:xfrm>
            <a:off x="604581" y="2411577"/>
            <a:ext cx="4404148" cy="1785104"/>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Efeito </a:t>
            </a:r>
            <a:r>
              <a:rPr lang="pt-BR" altLang="en-US" sz="36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Qual é a causa do efeito </a:t>
            </a:r>
            <a:r>
              <a:rPr lang="pt-BR" altLang="en-US" sz="32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0" name="Conector Reto 19"/>
          <p:cNvCxnSpPr/>
          <p:nvPr/>
        </p:nvCxnSpPr>
        <p:spPr>
          <a:xfrm flipH="1">
            <a:off x="5486601" y="3551743"/>
            <a:ext cx="5541864" cy="307241"/>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3" name="Retângulo 12"/>
              <p:cNvSpPr/>
              <p:nvPr/>
            </p:nvSpPr>
            <p:spPr>
              <a:xfrm>
                <a:off x="1367438" y="1388530"/>
                <a:ext cx="8448531" cy="1153073"/>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𝐴𝑟𝑒𝑎</m:t>
                          </m:r>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𝐽</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pt-BR" sz="3200" b="0" i="1" smtClean="0">
                                  <a:latin typeface="Cambria Math" panose="02040503050406030204" pitchFamily="18" charset="0"/>
                                </a:rPr>
                                <m:t>𝑏𝑒𝑓</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m:oMathPara>
                </a14:m>
                <a:endParaRPr lang="pt-BR" sz="3600" dirty="0"/>
              </a:p>
            </p:txBody>
          </p:sp>
        </mc:Choice>
        <mc:Fallback>
          <p:sp>
            <p:nvSpPr>
              <p:cNvPr id="13" name="Retângulo 12"/>
              <p:cNvSpPr>
                <a:spLocks noRot="1" noChangeAspect="1" noMove="1" noResize="1" noEditPoints="1" noAdjustHandles="1" noChangeArrowheads="1" noChangeShapeType="1" noTextEdit="1"/>
              </p:cNvSpPr>
              <p:nvPr/>
            </p:nvSpPr>
            <p:spPr>
              <a:xfrm>
                <a:off x="1367438" y="1388530"/>
                <a:ext cx="8448531" cy="1153073"/>
              </a:xfrm>
              <a:prstGeom prst="rect">
                <a:avLst/>
              </a:prstGeom>
              <a:blipFill rotWithShape="1">
                <a:blip r:embed="rId1"/>
                <a:stretch>
                  <a:fillRect l="-154" t="-1138" r="-149" b="-1073"/>
                </a:stretch>
              </a:blipFill>
              <a:ln w="25400">
                <a:solidFill>
                  <a:srgbClr val="FFFF00"/>
                </a:solidFill>
              </a:ln>
            </p:spPr>
            <p:txBody>
              <a:bodyPr/>
              <a:lstStyle/>
              <a:p>
                <a:r>
                  <a:rPr lang="pt-BR" altLang="en-US">
                    <a:noFill/>
                  </a:rPr>
                  <a:t> </a:t>
                </a:r>
              </a:p>
            </p:txBody>
          </p:sp>
        </mc:Fallback>
      </mc:AlternateContent>
      <p:sp>
        <p:nvSpPr>
          <p:cNvPr id="4" name="CaixaDeTexto 45"/>
          <p:cNvSpPr txBox="1"/>
          <p:nvPr/>
        </p:nvSpPr>
        <p:spPr>
          <a:xfrm>
            <a:off x="425450" y="435610"/>
            <a:ext cx="11341735" cy="95313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Pelas deduções realizadas, a primeira vista, acreditamos que a corrente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constante e igual a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425450" y="2636520"/>
            <a:ext cx="11341100" cy="4061460"/>
          </a:xfrm>
          <a:prstGeom prst="rect">
            <a:avLst/>
          </a:prstGeom>
          <a:solidFill>
            <a:schemeClr val="bg1"/>
          </a:solidFill>
          <a:ln w="25400">
            <a:noFill/>
          </a:ln>
        </p:spPr>
        <p:txBody>
          <a:bodyPr wrap="square" rtlCol="0">
            <a:spAutoFit/>
          </a:bodyPr>
          <a:lstStyle/>
          <a:p>
            <a:pPr indent="0" algn="l"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transistor, temos que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região ativa, o diodo D</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 conduzindo, portanto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const.</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Dessa forma, qualquer variação em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reflete em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Arial" panose="020B0604020202020204" pitchFamily="34" charset="0"/>
              <a:buNone/>
            </a:pP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D</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D</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Quando aumenta a tensão reversa de um diodo, a região de depleção aumenta</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23" name="Conector Reto 22"/>
          <p:cNvCxnSpPr/>
          <p:nvPr/>
        </p:nvCxnSpPr>
        <p:spPr>
          <a:xfrm>
            <a:off x="4975699" y="190534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460323" y="204328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1123669" y="1905792"/>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1123669" y="1905792"/>
                <a:ext cx="3415615" cy="906210"/>
              </a:xfrm>
              <a:prstGeom prst="rect">
                <a:avLst/>
              </a:prstGeom>
              <a:blipFill rotWithShape="1">
                <a:blip r:embed="rId1"/>
                <a:stretch>
                  <a:fillRect l="-10" t="-17" r="9" b="24"/>
                </a:stretch>
              </a:blipFill>
            </p:spPr>
            <p:txBody>
              <a:bodyPr/>
              <a:lstStyle/>
              <a:p>
                <a:r>
                  <a:rPr lang="pt-BR" altLang="en-US">
                    <a:noFill/>
                  </a:rPr>
                  <a:t> </a:t>
                </a:r>
              </a:p>
            </p:txBody>
          </p:sp>
        </mc:Fallback>
      </mc:AlternateContent>
      <p:sp>
        <p:nvSpPr>
          <p:cNvPr id="29" name="CaixaDeTexto 28"/>
          <p:cNvSpPr txBox="1"/>
          <p:nvPr/>
        </p:nvSpPr>
        <p:spPr>
          <a:xfrm>
            <a:off x="6063091" y="2682186"/>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2" name="Conector de Seta Reta 41"/>
          <p:cNvCxnSpPr/>
          <p:nvPr/>
        </p:nvCxnSpPr>
        <p:spPr>
          <a:xfrm>
            <a:off x="4975699" y="2200768"/>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CaixaDeTexto 6"/>
          <p:cNvSpPr txBox="1"/>
          <p:nvPr/>
        </p:nvSpPr>
        <p:spPr>
          <a:xfrm>
            <a:off x="5966418" y="174523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67" name="CaixaDeTexto 6"/>
          <p:cNvSpPr txBox="1"/>
          <p:nvPr/>
        </p:nvSpPr>
        <p:spPr>
          <a:xfrm>
            <a:off x="2340259" y="64022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3" name="CaixaDeTexto 6"/>
          <p:cNvSpPr txBox="1"/>
          <p:nvPr/>
        </p:nvSpPr>
        <p:spPr>
          <a:xfrm>
            <a:off x="5491764" y="64022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4" name="CaixaDeTexto 6"/>
          <p:cNvSpPr txBox="1"/>
          <p:nvPr/>
        </p:nvSpPr>
        <p:spPr>
          <a:xfrm>
            <a:off x="8610884" y="64022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 name="Conector Reto 4"/>
          <p:cNvCxnSpPr/>
          <p:nvPr/>
        </p:nvCxnSpPr>
        <p:spPr>
          <a:xfrm flipH="1">
            <a:off x="7708608" y="164831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4762974" y="162213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4763135" y="1744345"/>
            <a:ext cx="2951480" cy="63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CaixaDeTexto 6"/>
          <p:cNvSpPr txBox="1"/>
          <p:nvPr/>
        </p:nvSpPr>
        <p:spPr>
          <a:xfrm>
            <a:off x="5966460" y="1162050"/>
            <a:ext cx="679450" cy="460375"/>
          </a:xfrm>
          <a:prstGeom prst="rect">
            <a:avLst/>
          </a:prstGeom>
          <a:noFill/>
        </p:spPr>
        <p:txBody>
          <a:bodyPr wrap="square" rtlCol="0">
            <a:spAutoFit/>
          </a:bodyPr>
          <a:lstStyle/>
          <a:p>
            <a:r>
              <a:rPr lang="pt-BR" sz="2400" b="1" dirty="0" err="1" smtClean="0"/>
              <a:t>W</a:t>
            </a:r>
            <a:r>
              <a:rPr lang="pt-BR" sz="2400" b="1" baseline="-25000" dirty="0" err="1" smtClean="0"/>
              <a:t>B</a:t>
            </a:r>
            <a:endParaRPr lang="pt-BR" sz="2400" b="1" dirty="0"/>
          </a:p>
        </p:txBody>
      </p:sp>
      <p:sp>
        <p:nvSpPr>
          <p:cNvPr id="37" name="Retângulo de cantos arredondados 36"/>
          <p:cNvSpPr/>
          <p:nvPr/>
        </p:nvSpPr>
        <p:spPr>
          <a:xfrm>
            <a:off x="4538980" y="1905000"/>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Retângulo de cantos arredondados 37"/>
          <p:cNvSpPr/>
          <p:nvPr/>
        </p:nvSpPr>
        <p:spPr>
          <a:xfrm>
            <a:off x="7461250" y="1938020"/>
            <a:ext cx="47498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6" name="Conector Reto 25"/>
          <p:cNvCxnSpPr/>
          <p:nvPr/>
        </p:nvCxnSpPr>
        <p:spPr>
          <a:xfrm>
            <a:off x="4975699" y="2287259"/>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Retângulo 27"/>
              <p:cNvSpPr/>
              <p:nvPr/>
            </p:nvSpPr>
            <p:spPr>
              <a:xfrm>
                <a:off x="7433699" y="4009983"/>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28" name="Retângulo 27"/>
              <p:cNvSpPr>
                <a:spLocks noRot="1" noChangeAspect="1" noMove="1" noResize="1" noEditPoints="1" noAdjustHandles="1" noChangeArrowheads="1" noChangeShapeType="1" noTextEdit="1"/>
              </p:cNvSpPr>
              <p:nvPr/>
            </p:nvSpPr>
            <p:spPr>
              <a:xfrm>
                <a:off x="7433699" y="4009983"/>
                <a:ext cx="3401765" cy="906210"/>
              </a:xfrm>
              <a:prstGeom prst="rect">
                <a:avLst/>
              </a:prstGeom>
              <a:blipFill rotWithShape="1">
                <a:blip r:embed="rId2"/>
                <a:stretch>
                  <a:fillRect l="-11" t="-65" r="13" b="3"/>
                </a:stretch>
              </a:blipFill>
            </p:spPr>
            <p:txBody>
              <a:bodyPr/>
              <a:lstStyle/>
              <a:p>
                <a:r>
                  <a:rPr lang="pt-BR" altLang="en-US">
                    <a:noFill/>
                  </a:rPr>
                  <a:t> </a:t>
                </a:r>
              </a:p>
            </p:txBody>
          </p:sp>
        </mc:Fallback>
      </mc:AlternateContent>
      <p:cxnSp>
        <p:nvCxnSpPr>
          <p:cNvPr id="9" name="Conector de Seta Reta 8"/>
          <p:cNvCxnSpPr/>
          <p:nvPr/>
        </p:nvCxnSpPr>
        <p:spPr>
          <a:xfrm>
            <a:off x="7454900" y="2829560"/>
            <a:ext cx="510540" cy="0"/>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0" name="CaixaDeTexto 6"/>
          <p:cNvSpPr txBox="1"/>
          <p:nvPr/>
        </p:nvSpPr>
        <p:spPr>
          <a:xfrm>
            <a:off x="7407275" y="2927350"/>
            <a:ext cx="851354"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a:t>
            </a:r>
            <a:endParaRPr lang="pt-BR" sz="2400" b="1" baseline="-25000" dirty="0" smtClean="0"/>
          </a:p>
        </p:txBody>
      </p:sp>
      <mc:AlternateContent xmlns:mc="http://schemas.openxmlformats.org/markup-compatibility/2006">
        <mc:Choice xmlns:a14="http://schemas.microsoft.com/office/drawing/2010/main" Requires="a14">
          <p:sp>
            <p:nvSpPr>
              <p:cNvPr id="12" name="Caixa de Texto 11"/>
              <p:cNvSpPr txBox="1"/>
              <p:nvPr/>
            </p:nvSpPr>
            <p:spPr>
              <a:xfrm>
                <a:off x="2339975" y="4916170"/>
                <a:ext cx="6383655" cy="1538605"/>
              </a:xfrm>
              <a:prstGeom prst="rect">
                <a:avLst/>
              </a:prstGeom>
              <a:noFill/>
            </p:spPr>
            <p:txBody>
              <a:bodyPr wrap="none" rtlCol="0" anchor="t">
                <a:spAutoFit/>
              </a:bodyPr>
              <a:lstStyle/>
              <a:p>
                <a14:m>
                  <m:oMathPara xmlns:m="http://schemas.openxmlformats.org/officeDocument/2006/math">
                    <m:oMathParaPr>
                      <m:jc m:val="center"/>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𝑤</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𝐵𝐶</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ad>
                        <m:radPr>
                          <m:degHide m:val="on"/>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𝐷𝐶</m:t>
                                  </m:r>
                                </m:sub>
                              </m:sSub>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𝜙</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𝐶𝐵</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e>
                      </m:rad>
                    </m:oMath>
                  </m:oMathPara>
                </a14:m>
                <a:endParaRPr lang="en-US" altLang="pt-BR" sz="3200" i="1"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2339975" y="4916170"/>
                <a:ext cx="6383655" cy="1538605"/>
              </a:xfrm>
              <a:prstGeom prst="rect">
                <a:avLst/>
              </a:prstGeom>
              <a:blipFill rotWithShape="1">
                <a:blip r:embed="rId3"/>
                <a:stretch>
                  <a:fillRect r="-33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45"/>
              <p:cNvSpPr txBox="1"/>
              <p:nvPr/>
            </p:nvSpPr>
            <p:spPr>
              <a:xfrm>
                <a:off x="575753" y="838177"/>
                <a:ext cx="11040155" cy="491553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se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reversa no diodo D</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região de depleção Base/Coletor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diminui (W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𝐽</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r>
                          <a:rPr lang="pt-BR" altLang="en-US" sz="3200" i="1">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𝑛</m:t>
                            </m:r>
                          </m:e>
                          <m:sub>
                            <m:r>
                              <a:rPr lang="pt-BR" altLang="en-US" sz="3200" i="1">
                                <a:latin typeface="Cambria Math" panose="02040503050406030204" pitchFamily="18" charset="0"/>
                                <a:ea typeface="Cambria Math" panose="02040503050406030204" pitchFamily="18" charset="0"/>
                                <a:sym typeface="Symbol" panose="05050102010706020507" charset="0"/>
                              </a:rPr>
                              <m:t>𝑝</m:t>
                            </m:r>
                          </m:sub>
                        </m:sSub>
                        <m:d>
                          <m:dPr>
                            <m:ctrlPr>
                              <a:rPr lang="pt-BR" altLang="en-US" sz="3200" i="1">
                                <a:latin typeface="Cambria Math" panose="02040503050406030204" pitchFamily="18" charset="0"/>
                                <a:ea typeface="Cambria Math" panose="02040503050406030204" pitchFamily="18" charset="0"/>
                                <a:sym typeface="Symbol" panose="05050102010706020507" charset="0"/>
                              </a:rPr>
                            </m:ctrlPr>
                          </m:dPr>
                          <m:e>
                            <m:r>
                              <a:rPr lang="pt-BR" altLang="en-US" sz="3200" i="1">
                                <a:latin typeface="Cambria Math" panose="02040503050406030204" pitchFamily="18" charset="0"/>
                                <a:ea typeface="Cambria Math" panose="02040503050406030204" pitchFamily="18" charset="0"/>
                                <a:sym typeface="Symbol" panose="05050102010706020507" charset="0"/>
                              </a:rPr>
                              <m:t>𝑥</m:t>
                            </m:r>
                          </m:e>
                        </m:d>
                      </m:num>
                      <m:den>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𝑥</m:t>
                        </m:r>
                      </m:den>
                    </m:f>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fPr>
                      <m:num>
                        <m:d>
                          <m:d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sz="3200" i="1">
                                    <a:latin typeface="Cambria Math" panose="02040503050406030204" pitchFamily="18" charset="0"/>
                                  </a:rPr>
                                </m:ctrlPr>
                              </m:sSubPr>
                              <m:e>
                                <m:r>
                                  <a:rPr lang="pt-BR" sz="3200" i="1">
                                    <a:latin typeface="Cambria Math" panose="02040503050406030204" pitchFamily="18" charset="0"/>
                                  </a:rPr>
                                  <m:t>𝑛</m:t>
                                </m:r>
                              </m:e>
                              <m:sub>
                                <m:r>
                                  <a:rPr lang="pt-BR" sz="3200" i="1">
                                    <a:latin typeface="Cambria Math" panose="02040503050406030204" pitchFamily="18" charset="0"/>
                                  </a:rPr>
                                  <m:t>𝑝𝐵</m:t>
                                </m:r>
                                <m:r>
                                  <a:rPr lang="pt-BR" sz="3200" i="1">
                                    <a:latin typeface="Cambria Math" panose="02040503050406030204" pitchFamily="18" charset="0"/>
                                  </a:rPr>
                                  <m:t>/</m:t>
                                </m:r>
                                <m:r>
                                  <a:rPr lang="pt-BR" sz="3200" i="1">
                                    <a:latin typeface="Cambria Math" panose="02040503050406030204" pitchFamily="18" charset="0"/>
                                  </a:rPr>
                                  <m:t>𝐸</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𝑛</m:t>
                                </m:r>
                              </m:e>
                              <m:sub>
                                <m:r>
                                  <a:rPr lang="pt-BR" sz="3200" b="0" i="1" smtClean="0">
                                    <a:latin typeface="Cambria Math" panose="02040503050406030204" pitchFamily="18" charset="0"/>
                                  </a:rPr>
                                  <m:t>𝑝𝐵</m:t>
                                </m:r>
                                <m:r>
                                  <a:rPr lang="pt-BR" sz="3200" b="0" i="1" smtClean="0">
                                    <a:latin typeface="Cambria Math" panose="02040503050406030204" pitchFamily="18" charset="0"/>
                                  </a:rPr>
                                  <m:t>/</m:t>
                                </m:r>
                                <m:r>
                                  <a:rPr lang="pt-BR" sz="3200" b="0" i="1" smtClean="0">
                                    <a:latin typeface="Cambria Math" panose="02040503050406030204" pitchFamily="18" charset="0"/>
                                  </a:rPr>
                                  <m:t>𝐶</m:t>
                                </m:r>
                              </m:sub>
                            </m:sSub>
                          </m:e>
                        </m:d>
                      </m:num>
                      <m:den>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𝑊</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𝐵</m:t>
                            </m:r>
                            <m:r>
                              <a:rPr lang="pt-BR" altLang="en-US" sz="3200" b="0" i="1" smtClean="0">
                                <a:latin typeface="Cambria Math" panose="02040503050406030204" pitchFamily="18" charset="0"/>
                                <a:ea typeface="Cambria Math" panose="02040503050406030204" pitchFamily="18" charset="0"/>
                                <a:sym typeface="Symbol" panose="05050102010706020507" charset="0"/>
                              </a:rPr>
                              <m:t>𝑒𝑓</m:t>
                            </m:r>
                          </m:sub>
                        </m:sSub>
                      </m:den>
                    </m:f>
                  </m:oMath>
                </a14:m>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𝐴𝑟𝑒𝑎</m:t>
                          </m:r>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2800" i="1" dirty="0">
                  <a:latin typeface="Cambria Math" panose="02040503050406030204" pitchFamily="18" charset="0"/>
                </a:endParaRPr>
              </a:p>
              <a:p>
                <a:pPr indent="0" algn="l">
                  <a:spcBef>
                    <a:spcPts val="600"/>
                  </a:spcBef>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diminua,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vai aumenta. Esse é o efeito Early</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575753" y="838177"/>
                <a:ext cx="11040155" cy="4915535"/>
              </a:xfrm>
              <a:prstGeom prst="rect">
                <a:avLst/>
              </a:prstGeom>
              <a:blipFill rotWithShape="1">
                <a:blip r:embed="rId1"/>
                <a:stretch>
                  <a:fillRect l="-4" t="-12" r="4" b="12"/>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4" name="Caixa de Texto 83"/>
          <p:cNvSpPr txBox="1"/>
          <p:nvPr/>
        </p:nvSpPr>
        <p:spPr>
          <a:xfrm>
            <a:off x="384810" y="2388870"/>
            <a:ext cx="11421745" cy="645160"/>
          </a:xfrm>
          <a:prstGeom prst="rect">
            <a:avLst/>
          </a:prstGeom>
          <a:noFill/>
        </p:spPr>
        <p:txBody>
          <a:bodyPr wrap="square" rtlCol="0" anchor="t">
            <a:spAutoFit/>
          </a:bodyPr>
          <a:lstStyle/>
          <a:p>
            <a:pPr algn="ctr" fontAlgn="auto">
              <a:spcAft>
                <a:spcPts val="1200"/>
              </a:spcAft>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Tunelamento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19" name="Picture 2" descr="tema 3"/>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457943" y="3466457"/>
            <a:ext cx="5623115" cy="2313512"/>
          </a:xfrm>
          <a:prstGeom prst="rect">
            <a:avLst/>
          </a:prstGeom>
          <a:noFill/>
          <a:extLst>
            <a:ext uri="{909E8E84-426E-40DD-AFC4-6F175D3DCCD1}">
              <a14:hiddenFill xmlns:a14="http://schemas.microsoft.com/office/drawing/2010/main">
                <a:solidFill>
                  <a:srgbClr val="FFFFFF"/>
                </a:solidFill>
              </a14:hiddenFill>
            </a:ext>
          </a:extLst>
        </p:spPr>
      </p:pic>
      <p:sp>
        <p:nvSpPr>
          <p:cNvPr id="20" name="CaixaDeTexto 19"/>
          <p:cNvSpPr txBox="1"/>
          <p:nvPr/>
        </p:nvSpPr>
        <p:spPr>
          <a:xfrm>
            <a:off x="6264881" y="3294668"/>
            <a:ext cx="5215995" cy="2676525"/>
          </a:xfrm>
          <a:prstGeom prst="rect">
            <a:avLst/>
          </a:prstGeom>
          <a:noFill/>
        </p:spPr>
        <p:txBody>
          <a:bodyPr wrap="square" rtlCol="0">
            <a:spAutoFit/>
          </a:bodyPr>
          <a:lstStyle/>
          <a:p>
            <a:r>
              <a:rPr lang="pt-BR" sz="2800" dirty="0" smtClean="0">
                <a:latin typeface="Comic Sans MS" panose="030F0702030302020204" pitchFamily="66" charset="0"/>
              </a:rPr>
              <a:t>Tunelamento é um fenômeno quântico que mostra que uma partícula pode atravessar uma barreira de potencial, mesmo com uma energia menor que a barreira</a:t>
            </a:r>
            <a:endParaRPr lang="pt-BR" sz="2800" dirty="0" smtClean="0">
              <a:latin typeface="Comic Sans MS" panose="030F0702030302020204" pitchFamily="66" charset="0"/>
            </a:endParaRPr>
          </a:p>
        </p:txBody>
      </p:sp>
      <p:sp>
        <p:nvSpPr>
          <p:cNvPr id="4" name="CaixaDeTexto 19"/>
          <p:cNvSpPr txBox="1"/>
          <p:nvPr/>
        </p:nvSpPr>
        <p:spPr>
          <a:xfrm>
            <a:off x="457835" y="574040"/>
            <a:ext cx="10714990" cy="1814830"/>
          </a:xfrm>
          <a:prstGeom prst="rect">
            <a:avLst/>
          </a:prstGeom>
          <a:noFill/>
        </p:spPr>
        <p:txBody>
          <a:bodyPr wrap="square" rtlCol="0">
            <a:spAutoFit/>
          </a:bodyPr>
          <a:lstStyle/>
          <a:p>
            <a:r>
              <a:rPr lang="pt-BR" sz="2800" dirty="0" smtClean="0">
                <a:latin typeface="Comic Sans MS" panose="030F0702030302020204" pitchFamily="66" charset="0"/>
              </a:rPr>
              <a:t>A avalanche dimunui com o aumento da temperatura, pois a velocidade térmica aumenta e o eletron colide com a rede mais rapidamente sem ter tempo de ganhar muita energia pelo campo elétrico.</a:t>
            </a:r>
            <a:endParaRPr lang="pt-BR" sz="2800" dirty="0" smtClean="0">
              <a:latin typeface="Comic Sans MS" panose="030F0702030302020204" pitchFamily="66" charset="0"/>
            </a:endParaRPr>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3976370" y="502920"/>
            <a:ext cx="467931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Modulação de Canal</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829000" y="1182437"/>
                <a:ext cx="10886440" cy="1014730"/>
              </a:xfrm>
              <a:prstGeom prst="rect">
                <a:avLst/>
              </a:prstGeom>
              <a:noFill/>
              <a:ln w="38100">
                <a:noFill/>
              </a:ln>
            </p:spPr>
            <p:txBody>
              <a:bodyPr wrap="square" rtlCol="0" anchor="t">
                <a:spAutoFit/>
              </a:bodyPr>
              <a:lstStyle/>
              <a:p>
                <a:pPr marL="514350" indent="-514350" algn="l">
                  <a:buAutoNum type="arabicPeriod"/>
                </a:pPr>
                <a:r>
                  <a:rPr lang="pt-BR" altLang="en-US" sz="2800" b="1" dirty="0">
                    <a:latin typeface="Comic Sans MS" panose="030F0702030302020204" pitchFamily="66" charset="0"/>
                    <a:cs typeface="Comic Sans MS" panose="030F0702030302020204" pitchFamily="66" charset="0"/>
                  </a:rPr>
                  <a:t>Quando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oMath>
                </a14:m>
                <a:r>
                  <a:rPr lang="pt-BR" altLang="en-US" sz="2800" b="1" dirty="0">
                    <a:latin typeface="Comic Sans MS" panose="030F0702030302020204" pitchFamily="66" charset="0"/>
                    <a:cs typeface="Comic Sans MS" panose="030F0702030302020204" pitchFamily="66" charset="0"/>
                  </a:rPr>
                  <a:t> o canal desaparece perto do </a:t>
                </a:r>
                <a:r>
                  <a:rPr lang="pt-BR" altLang="en-US" sz="2800" b="1" dirty="0" smtClean="0">
                    <a:latin typeface="Comic Sans MS" panose="030F0702030302020204" pitchFamily="66" charset="0"/>
                    <a:cs typeface="Comic Sans MS" panose="030F0702030302020204" pitchFamily="66" charset="0"/>
                  </a:rPr>
                  <a:t>dreno e, </a:t>
                </a:r>
                <a:r>
                  <a:rPr lang="pt-BR" altLang="en-US" sz="2800" b="1" dirty="0">
                    <a:latin typeface="Comic Sans MS" panose="030F0702030302020204" pitchFamily="66" charset="0"/>
                    <a:cs typeface="Comic Sans MS" panose="030F0702030302020204" pitchFamily="66" charset="0"/>
                  </a:rPr>
                  <a:t>em </a:t>
                </a:r>
                <a:r>
                  <a:rPr lang="pt-BR" altLang="en-US" sz="2800" b="1" dirty="0" smtClean="0">
                    <a:latin typeface="Comic Sans MS" panose="030F0702030302020204" pitchFamily="66" charset="0"/>
                    <a:cs typeface="Comic Sans MS" panose="030F0702030302020204" pitchFamily="66" charset="0"/>
                  </a:rPr>
                  <a:t>consequência, </a:t>
                </a:r>
                <a:r>
                  <a:rPr lang="pt-BR" altLang="en-US" sz="2800" b="1" dirty="0">
                    <a:latin typeface="Comic Sans MS" panose="030F0702030302020204" pitchFamily="66" charset="0"/>
                    <a:cs typeface="Comic Sans MS" panose="030F0702030302020204" pitchFamily="66" charset="0"/>
                  </a:rPr>
                  <a:t>o transistor entra na saturação</a:t>
                </a:r>
                <a:r>
                  <a:rPr lang="pt-BR" altLang="en-US" sz="3200" i="1" baseline="-25000" dirty="0">
                    <a:latin typeface="Cambria Math" panose="02040503050406030204" pitchFamily="18" charset="0"/>
                    <a:cs typeface="Cambria Math" panose="02040503050406030204" pitchFamily="18" charset="0"/>
                  </a:rPr>
                  <a:t> </a:t>
                </a:r>
                <a:endParaRPr lang="pt-BR" altLang="en-US"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829000" y="1182437"/>
                <a:ext cx="10886440" cy="1014730"/>
              </a:xfrm>
              <a:prstGeom prst="rect">
                <a:avLst/>
              </a:prstGeom>
              <a:blipFill rotWithShape="1">
                <a:blip r:embed="rId1"/>
                <a:stretch>
                  <a:fillRect l="-3" t="-7" r="3" b="-2622"/>
                </a:stretch>
              </a:blipFill>
              <a:ln w="38100">
                <a:noFill/>
              </a:ln>
            </p:spPr>
            <p:txBody>
              <a:bodyPr/>
              <a:lstStyle/>
              <a:p>
                <a:r>
                  <a:rPr lang="pt-BR" altLang="en-US">
                    <a:noFill/>
                  </a:rPr>
                  <a:t> </a:t>
                </a:r>
              </a:p>
            </p:txBody>
          </p:sp>
        </mc:Fallback>
      </mc:AlternateContent>
      <p:sp>
        <p:nvSpPr>
          <p:cNvPr id="7" name="Retângulo de cantos arredondados 2"/>
          <p:cNvSpPr/>
          <p:nvPr/>
        </p:nvSpPr>
        <p:spPr>
          <a:xfrm>
            <a:off x="899160" y="3482975"/>
            <a:ext cx="10833100" cy="2233930"/>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 name="Retângulo 7"/>
          <p:cNvSpPr/>
          <p:nvPr/>
        </p:nvSpPr>
        <p:spPr>
          <a:xfrm>
            <a:off x="3026410" y="3394075"/>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Retângulo 9"/>
          <p:cNvSpPr/>
          <p:nvPr/>
        </p:nvSpPr>
        <p:spPr>
          <a:xfrm>
            <a:off x="2999105" y="3180715"/>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Retângulo de cantos arredondados 8"/>
          <p:cNvSpPr/>
          <p:nvPr/>
        </p:nvSpPr>
        <p:spPr>
          <a:xfrm>
            <a:off x="2207895" y="349440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CaixaDeTexto 9"/>
          <p:cNvSpPr txBox="1"/>
          <p:nvPr/>
        </p:nvSpPr>
        <p:spPr>
          <a:xfrm>
            <a:off x="2269490" y="348361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3" name="Grupo 12"/>
          <p:cNvGrpSpPr/>
          <p:nvPr/>
        </p:nvGrpSpPr>
        <p:grpSpPr>
          <a:xfrm>
            <a:off x="4986020" y="3508375"/>
            <a:ext cx="241300" cy="368300"/>
            <a:chOff x="8319460" y="3999814"/>
            <a:chExt cx="241540" cy="393636"/>
          </a:xfrm>
        </p:grpSpPr>
        <p:sp>
          <p:nvSpPr>
            <p:cNvPr id="14" name="Elipse 1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6" name="Grupo 15"/>
          <p:cNvGrpSpPr/>
          <p:nvPr/>
        </p:nvGrpSpPr>
        <p:grpSpPr>
          <a:xfrm>
            <a:off x="5233670" y="3473450"/>
            <a:ext cx="241300" cy="368300"/>
            <a:chOff x="8319460" y="3999814"/>
            <a:chExt cx="241540" cy="393636"/>
          </a:xfrm>
        </p:grpSpPr>
        <p:sp>
          <p:nvSpPr>
            <p:cNvPr id="17" name="Elipse 1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9" name="Grupo 18"/>
          <p:cNvGrpSpPr/>
          <p:nvPr/>
        </p:nvGrpSpPr>
        <p:grpSpPr>
          <a:xfrm>
            <a:off x="6225540" y="3420745"/>
            <a:ext cx="241300" cy="368300"/>
            <a:chOff x="8319460" y="3999814"/>
            <a:chExt cx="241540" cy="393636"/>
          </a:xfrm>
        </p:grpSpPr>
        <p:sp>
          <p:nvSpPr>
            <p:cNvPr id="20" name="Elipse 1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2" name="Grupo 21"/>
          <p:cNvGrpSpPr/>
          <p:nvPr/>
        </p:nvGrpSpPr>
        <p:grpSpPr>
          <a:xfrm>
            <a:off x="6533515" y="3435350"/>
            <a:ext cx="241300" cy="368300"/>
            <a:chOff x="8319460" y="3999814"/>
            <a:chExt cx="241540" cy="393636"/>
          </a:xfrm>
        </p:grpSpPr>
        <p:sp>
          <p:nvSpPr>
            <p:cNvPr id="23" name="Elipse 2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5" name="Grupo 24"/>
          <p:cNvGrpSpPr/>
          <p:nvPr/>
        </p:nvGrpSpPr>
        <p:grpSpPr>
          <a:xfrm>
            <a:off x="6774815" y="3418205"/>
            <a:ext cx="241300" cy="368300"/>
            <a:chOff x="8319460" y="3999814"/>
            <a:chExt cx="241540" cy="393636"/>
          </a:xfrm>
        </p:grpSpPr>
        <p:sp>
          <p:nvSpPr>
            <p:cNvPr id="26" name="Elipse 2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8" name="Grupo 27"/>
          <p:cNvGrpSpPr/>
          <p:nvPr/>
        </p:nvGrpSpPr>
        <p:grpSpPr>
          <a:xfrm>
            <a:off x="7079615" y="3399155"/>
            <a:ext cx="241300" cy="368300"/>
            <a:chOff x="8319460" y="3999814"/>
            <a:chExt cx="241540" cy="393636"/>
          </a:xfrm>
        </p:grpSpPr>
        <p:sp>
          <p:nvSpPr>
            <p:cNvPr id="29" name="Elipse 2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1" name="Grupo 30"/>
          <p:cNvGrpSpPr/>
          <p:nvPr/>
        </p:nvGrpSpPr>
        <p:grpSpPr>
          <a:xfrm>
            <a:off x="5981065" y="3407410"/>
            <a:ext cx="241300" cy="368300"/>
            <a:chOff x="8319460" y="3999814"/>
            <a:chExt cx="241540" cy="393636"/>
          </a:xfrm>
        </p:grpSpPr>
        <p:sp>
          <p:nvSpPr>
            <p:cNvPr id="32" name="Elipse 3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4" name="Grupo 33"/>
          <p:cNvGrpSpPr/>
          <p:nvPr/>
        </p:nvGrpSpPr>
        <p:grpSpPr>
          <a:xfrm>
            <a:off x="5678805" y="3500120"/>
            <a:ext cx="241300" cy="368300"/>
            <a:chOff x="8319460" y="3999814"/>
            <a:chExt cx="241540" cy="393636"/>
          </a:xfrm>
        </p:grpSpPr>
        <p:sp>
          <p:nvSpPr>
            <p:cNvPr id="35" name="Elipse 3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7" name="Grupo 36"/>
          <p:cNvGrpSpPr/>
          <p:nvPr/>
        </p:nvGrpSpPr>
        <p:grpSpPr>
          <a:xfrm>
            <a:off x="5434965" y="3508375"/>
            <a:ext cx="241300" cy="368300"/>
            <a:chOff x="8319460" y="3999814"/>
            <a:chExt cx="241540" cy="393636"/>
          </a:xfrm>
        </p:grpSpPr>
        <p:sp>
          <p:nvSpPr>
            <p:cNvPr id="38" name="Elipse 3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40" name="Retângulo de cantos arredondados 37"/>
          <p:cNvSpPr/>
          <p:nvPr/>
        </p:nvSpPr>
        <p:spPr>
          <a:xfrm>
            <a:off x="9307195" y="351218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CaixaDeTexto 38"/>
          <p:cNvSpPr txBox="1"/>
          <p:nvPr/>
        </p:nvSpPr>
        <p:spPr>
          <a:xfrm>
            <a:off x="9387840" y="346329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2" name="Grupo 41"/>
          <p:cNvGrpSpPr/>
          <p:nvPr/>
        </p:nvGrpSpPr>
        <p:grpSpPr>
          <a:xfrm>
            <a:off x="3189605" y="3441065"/>
            <a:ext cx="241300" cy="368300"/>
            <a:chOff x="8319460" y="3999814"/>
            <a:chExt cx="241540" cy="393636"/>
          </a:xfrm>
        </p:grpSpPr>
        <p:sp>
          <p:nvSpPr>
            <p:cNvPr id="43" name="Elipse 4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4"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5" name="Grupo 44"/>
          <p:cNvGrpSpPr/>
          <p:nvPr/>
        </p:nvGrpSpPr>
        <p:grpSpPr>
          <a:xfrm>
            <a:off x="7696835" y="3453765"/>
            <a:ext cx="241300" cy="368300"/>
            <a:chOff x="8319460" y="3999814"/>
            <a:chExt cx="241540" cy="393636"/>
          </a:xfrm>
        </p:grpSpPr>
        <p:sp>
          <p:nvSpPr>
            <p:cNvPr id="46" name="Elipse 4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8" name="Grupo 47"/>
          <p:cNvGrpSpPr/>
          <p:nvPr/>
        </p:nvGrpSpPr>
        <p:grpSpPr>
          <a:xfrm>
            <a:off x="7383780" y="3409315"/>
            <a:ext cx="241300" cy="368300"/>
            <a:chOff x="8319460" y="3999814"/>
            <a:chExt cx="241540" cy="393636"/>
          </a:xfrm>
        </p:grpSpPr>
        <p:sp>
          <p:nvSpPr>
            <p:cNvPr id="49" name="Elipse 4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4382135" y="3438525"/>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4005580" y="3422015"/>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3735070" y="3514090"/>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3475355" y="3422015"/>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4706620" y="347027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8565515" y="3369310"/>
            <a:ext cx="241300" cy="368300"/>
            <a:chOff x="8319460" y="3999814"/>
            <a:chExt cx="241540" cy="393636"/>
          </a:xfrm>
        </p:grpSpPr>
        <p:sp>
          <p:nvSpPr>
            <p:cNvPr id="70" name="Elipse 6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8305800" y="3388360"/>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7973695" y="3415030"/>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8"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9" name="Conector de Seta Reta 78"/>
          <p:cNvCxnSpPr/>
          <p:nvPr/>
        </p:nvCxnSpPr>
        <p:spPr>
          <a:xfrm>
            <a:off x="3145155" y="3521075"/>
            <a:ext cx="0" cy="1476000"/>
          </a:xfrm>
          <a:prstGeom prst="straightConnector1">
            <a:avLst/>
          </a:prstGeom>
          <a:ln>
            <a:solidFill>
              <a:schemeClr val="tx1"/>
            </a:solidFill>
            <a:prstDash val="dashDot"/>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9817735" y="30372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61760" y="27451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62225" y="304292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533515" y="2453640"/>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49485" y="284988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81835" y="2887345"/>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71125" y="3505200"/>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383520" y="3453765"/>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763250" y="305816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763250" y="2837180"/>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105" name="Seta para baixo 104"/>
          <p:cNvSpPr/>
          <p:nvPr/>
        </p:nvSpPr>
        <p:spPr>
          <a:xfrm rot="5400000">
            <a:off x="7770495" y="341693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366895" y="345630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722235" y="3865880"/>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cxnSp>
        <p:nvCxnSpPr>
          <p:cNvPr id="112" name="Conector de Seta Reta 111"/>
          <p:cNvCxnSpPr/>
          <p:nvPr/>
        </p:nvCxnSpPr>
        <p:spPr>
          <a:xfrm>
            <a:off x="3189605" y="4574540"/>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882005" y="4052570"/>
            <a:ext cx="427990" cy="521970"/>
          </a:xfrm>
          <a:prstGeom prst="rect">
            <a:avLst/>
          </a:prstGeom>
          <a:noFill/>
        </p:spPr>
        <p:txBody>
          <a:bodyPr wrap="square" rtlCol="0">
            <a:spAutoFit/>
          </a:bodyPr>
          <a:lstStyle/>
          <a:p>
            <a:r>
              <a:rPr lang="pt-BR" sz="2800" dirty="0" smtClean="0">
                <a:latin typeface="Comic Sans MS" panose="030F0702030302020204" pitchFamily="66" charset="0"/>
              </a:rPr>
              <a:t>L </a:t>
            </a:r>
            <a:endParaRPr lang="pt-BR" sz="2800" dirty="0">
              <a:latin typeface="Comic Sans MS" panose="030F0702030302020204" pitchFamily="66" charset="0"/>
            </a:endParaRPr>
          </a:p>
        </p:txBody>
      </p:sp>
      <p:cxnSp>
        <p:nvCxnSpPr>
          <p:cNvPr id="81" name="Conector de Seta Reta 80"/>
          <p:cNvCxnSpPr/>
          <p:nvPr/>
        </p:nvCxnSpPr>
        <p:spPr>
          <a:xfrm>
            <a:off x="4540885" y="37020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386445" y="36582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57210" y="35763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824220" y="37865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74280" y="35820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320915" y="36849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74260" y="35896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222750" y="36264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417310" y="36264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73755" y="36880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737600" y="36163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707765" y="35585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33" name="Conector Reto 232"/>
          <p:cNvCxnSpPr/>
          <p:nvPr/>
        </p:nvCxnSpPr>
        <p:spPr>
          <a:xfrm>
            <a:off x="9311005" y="3548380"/>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4" name="Forma livre 83"/>
          <p:cNvSpPr/>
          <p:nvPr/>
        </p:nvSpPr>
        <p:spPr>
          <a:xfrm>
            <a:off x="3116580" y="3500120"/>
            <a:ext cx="6148705" cy="316865"/>
          </a:xfrm>
          <a:custGeom>
            <a:avLst/>
            <a:gdLst>
              <a:gd name="connisteX0" fmla="*/ 28575 w 6148705"/>
              <a:gd name="connsiteY0" fmla="*/ 0 h 316865"/>
              <a:gd name="connisteX1" fmla="*/ 0 w 6148705"/>
              <a:gd name="connsiteY1" fmla="*/ 316865 h 316865"/>
              <a:gd name="connisteX2" fmla="*/ 6148705 w 6148705"/>
              <a:gd name="connsiteY2" fmla="*/ 10160 h 316865"/>
              <a:gd name="connisteX3" fmla="*/ 28575 w 6148705"/>
              <a:gd name="connsiteY3" fmla="*/ 0 h 316865"/>
            </a:gdLst>
            <a:ahLst/>
            <a:cxnLst>
              <a:cxn ang="0">
                <a:pos x="connisteX0" y="connsiteY0"/>
              </a:cxn>
              <a:cxn ang="0">
                <a:pos x="connisteX1" y="connsiteY1"/>
              </a:cxn>
              <a:cxn ang="0">
                <a:pos x="connisteX2" y="connsiteY2"/>
              </a:cxn>
              <a:cxn ang="0">
                <a:pos x="connisteX3" y="connsiteY3"/>
              </a:cxn>
            </a:cxnLst>
            <a:rect l="l" t="t" r="r" b="b"/>
            <a:pathLst>
              <a:path w="6148705" h="316865">
                <a:moveTo>
                  <a:pt x="28575" y="0"/>
                </a:moveTo>
                <a:lnTo>
                  <a:pt x="0" y="316865"/>
                </a:lnTo>
                <a:lnTo>
                  <a:pt x="6148705" y="10160"/>
                </a:lnTo>
                <a:lnTo>
                  <a:pt x="28575" y="0"/>
                </a:lnTo>
                <a:close/>
              </a:path>
            </a:pathLst>
          </a:custGeom>
          <a:solidFill>
            <a:srgbClr val="FF0000">
              <a:alpha val="59000"/>
            </a:srgbClr>
          </a:solidFill>
          <a:ln>
            <a:solidFill>
              <a:schemeClr val="accent1">
                <a:shade val="50000"/>
                <a:alpha val="7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 name="Conector de Seta Reta 2"/>
          <p:cNvCxnSpPr/>
          <p:nvPr/>
        </p:nvCxnSpPr>
        <p:spPr>
          <a:xfrm>
            <a:off x="3159125" y="4968875"/>
            <a:ext cx="5724000"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a:off x="8886190" y="3594735"/>
            <a:ext cx="0" cy="1476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6" name="CaixaDeTexto 112"/>
          <p:cNvSpPr txBox="1"/>
          <p:nvPr/>
        </p:nvSpPr>
        <p:spPr>
          <a:xfrm>
            <a:off x="5818505" y="5070475"/>
            <a:ext cx="812800" cy="521970"/>
          </a:xfrm>
          <a:prstGeom prst="rect">
            <a:avLst/>
          </a:prstGeom>
          <a:noFill/>
        </p:spPr>
        <p:txBody>
          <a:bodyPr wrap="square" rtlCol="0">
            <a:spAutoFit/>
          </a:bodyPr>
          <a:lstStyle/>
          <a:p>
            <a:pPr algn="ctr"/>
            <a:r>
              <a:rPr lang="pt-BR" sz="2800" dirty="0" smtClean="0">
                <a:latin typeface="Comic Sans MS" panose="030F0702030302020204" pitchFamily="66" charset="0"/>
              </a:rPr>
              <a:t>L</a:t>
            </a:r>
            <a:r>
              <a:rPr lang="pt-BR" sz="2800" baseline="-25000" dirty="0" smtClean="0">
                <a:latin typeface="Comic Sans MS" panose="030F0702030302020204" pitchFamily="66" charset="0"/>
              </a:rPr>
              <a:t>ef </a:t>
            </a:r>
            <a:endParaRPr lang="pt-BR" sz="2800" baseline="-250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 name="Imagem 99"/>
          <p:cNvPicPr/>
          <p:nvPr/>
        </p:nvPicPr>
        <p:blipFill>
          <a:blip r:embed="rId1"/>
          <a:stretch>
            <a:fillRect/>
          </a:stretch>
        </p:blipFill>
        <p:spPr>
          <a:xfrm>
            <a:off x="2394585" y="1973580"/>
            <a:ext cx="7550150" cy="4716145"/>
          </a:xfrm>
          <a:prstGeom prst="rect">
            <a:avLst/>
          </a:prstGeom>
          <a:noFill/>
          <a:ln w="9525">
            <a:noFill/>
          </a:ln>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1" name="Caixa de Texto 20"/>
              <p:cNvSpPr txBox="1"/>
              <p:nvPr/>
            </p:nvSpPr>
            <p:spPr>
              <a:xfrm>
                <a:off x="5813425" y="1211580"/>
                <a:ext cx="4377690"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5813425" y="1211580"/>
                <a:ext cx="4377690" cy="888365"/>
              </a:xfrm>
              <a:prstGeom prst="rect">
                <a:avLst/>
              </a:prstGeom>
              <a:blipFill rotWithShape="1">
                <a:blip r:embed="rId2"/>
                <a:stretch>
                  <a:fillRect t="-4861"/>
                </a:stretch>
              </a:blipFill>
              <a:ln w="38100">
                <a:noFill/>
              </a:ln>
            </p:spPr>
            <p:txBody>
              <a:bodyPr/>
              <a:lstStyle/>
              <a:p>
                <a:r>
                  <a:rPr lang="pt-BR" altLang="en-US">
                    <a:noFill/>
                  </a:rPr>
                  <a:t> </a:t>
                </a:r>
              </a:p>
            </p:txBody>
          </p:sp>
        </mc:Fallback>
      </mc:AlternateContent>
      <p:sp>
        <p:nvSpPr>
          <p:cNvPr id="22" name="Forma livre 21"/>
          <p:cNvSpPr/>
          <p:nvPr/>
        </p:nvSpPr>
        <p:spPr>
          <a:xfrm>
            <a:off x="7883525" y="1878330"/>
            <a:ext cx="1131570" cy="1478915"/>
          </a:xfrm>
          <a:custGeom>
            <a:avLst/>
            <a:gdLst>
              <a:gd name="connisteX0" fmla="*/ 0 w 1131570"/>
              <a:gd name="connsiteY0" fmla="*/ 1478915 h 1478915"/>
              <a:gd name="connisteX1" fmla="*/ 588645 w 1131570"/>
              <a:gd name="connsiteY1" fmla="*/ 1267460 h 1478915"/>
              <a:gd name="connisteX2" fmla="*/ 347345 w 1131570"/>
              <a:gd name="connsiteY2" fmla="*/ 754380 h 1478915"/>
              <a:gd name="connisteX3" fmla="*/ 1131570 w 1131570"/>
              <a:gd name="connsiteY3" fmla="*/ 0 h 1478915"/>
            </a:gdLst>
            <a:ahLst/>
            <a:cxnLst>
              <a:cxn ang="0">
                <a:pos x="connisteX0" y="connsiteY0"/>
              </a:cxn>
              <a:cxn ang="0">
                <a:pos x="connisteX1" y="connsiteY1"/>
              </a:cxn>
              <a:cxn ang="0">
                <a:pos x="connisteX2" y="connsiteY2"/>
              </a:cxn>
              <a:cxn ang="0">
                <a:pos x="connisteX3" y="connsiteY3"/>
              </a:cxn>
            </a:cxnLst>
            <a:rect l="l" t="t" r="r" b="b"/>
            <a:pathLst>
              <a:path w="1131570" h="1478915">
                <a:moveTo>
                  <a:pt x="0" y="1478915"/>
                </a:moveTo>
                <a:cubicBezTo>
                  <a:pt x="122555" y="1447165"/>
                  <a:pt x="519430" y="1412240"/>
                  <a:pt x="588645" y="1267460"/>
                </a:cubicBezTo>
                <a:cubicBezTo>
                  <a:pt x="657860" y="1122680"/>
                  <a:pt x="238760" y="1007745"/>
                  <a:pt x="347345" y="754380"/>
                </a:cubicBezTo>
                <a:cubicBezTo>
                  <a:pt x="455930" y="501015"/>
                  <a:pt x="969645" y="140335"/>
                  <a:pt x="113157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7" name="Caixa de Texto 76"/>
          <p:cNvSpPr txBox="1"/>
          <p:nvPr/>
        </p:nvSpPr>
        <p:spPr>
          <a:xfrm>
            <a:off x="2588895" y="407670"/>
            <a:ext cx="817054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Gráfico de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x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(parametrizado por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3976370" y="502920"/>
            <a:ext cx="467931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Modulação de Canal</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845820" y="1182370"/>
                <a:ext cx="10854690" cy="1014730"/>
              </a:xfrm>
              <a:prstGeom prst="rect">
                <a:avLst/>
              </a:prstGeom>
              <a:noFill/>
              <a:ln w="38100">
                <a:noFill/>
              </a:ln>
            </p:spPr>
            <p:txBody>
              <a:bodyPr wrap="square" rtlCol="0" anchor="t">
                <a:spAutoFit/>
              </a:bodyPr>
              <a:lstStyle/>
              <a:p>
                <a:pPr marL="514350" indent="-514350" algn="l">
                  <a:buFont typeface="+mj-lt"/>
                  <a:buAutoNum type="arabicPeriod" startAt="2"/>
                </a:pPr>
                <a:r>
                  <a:rPr lang="pt-BR" altLang="en-US" sz="2800" b="1">
                    <a:latin typeface="Comic Sans MS" panose="030F0702030302020204" pitchFamily="66" charset="0"/>
                    <a:cs typeface="Comic Sans MS" panose="030F0702030302020204" pitchFamily="66" charset="0"/>
                  </a:rPr>
                  <a:t>A medida que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oMath>
                </a14:m>
                <a:r>
                  <a:rPr lang="pt-BR" altLang="en-US" sz="2800" b="1">
                    <a:latin typeface="Comic Sans MS" panose="030F0702030302020204" pitchFamily="66" charset="0"/>
                    <a:cs typeface="Comic Sans MS" panose="030F0702030302020204" pitchFamily="66" charset="0"/>
                  </a:rPr>
                  <a:t> aumenta, a região ‘sem canal’ também aumenta. Isso é a chamada modulação de canal. </a:t>
                </a:r>
                <a:endParaRPr lang="pt-BR" altLang="en-US" sz="3200" i="1" baseline="-2500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845820" y="1182370"/>
                <a:ext cx="10854690" cy="1014730"/>
              </a:xfrm>
              <a:prstGeom prst="rect">
                <a:avLst/>
              </a:prstGeom>
              <a:blipFill rotWithShape="1">
                <a:blip r:embed="rId1"/>
                <a:stretch>
                  <a:fillRect b="-2628"/>
                </a:stretch>
              </a:blipFill>
              <a:ln w="38100">
                <a:noFill/>
              </a:ln>
            </p:spPr>
            <p:txBody>
              <a:bodyPr/>
              <a:lstStyle/>
              <a:p>
                <a:r>
                  <a:rPr lang="pt-BR" altLang="en-US">
                    <a:noFill/>
                  </a:rPr>
                  <a:t> </a:t>
                </a:r>
              </a:p>
            </p:txBody>
          </p:sp>
        </mc:Fallback>
      </mc:AlternateContent>
      <p:sp>
        <p:nvSpPr>
          <p:cNvPr id="7" name="Retângulo de cantos arredondados 2"/>
          <p:cNvSpPr/>
          <p:nvPr/>
        </p:nvSpPr>
        <p:spPr>
          <a:xfrm>
            <a:off x="867410" y="3128010"/>
            <a:ext cx="10833100" cy="2109470"/>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 name="Retângulo 7"/>
          <p:cNvSpPr/>
          <p:nvPr/>
        </p:nvSpPr>
        <p:spPr>
          <a:xfrm>
            <a:off x="2995295" y="3007360"/>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Retângulo 9"/>
          <p:cNvSpPr/>
          <p:nvPr/>
        </p:nvSpPr>
        <p:spPr>
          <a:xfrm>
            <a:off x="2967990" y="2794000"/>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Retângulo de cantos arredondados 8"/>
          <p:cNvSpPr/>
          <p:nvPr/>
        </p:nvSpPr>
        <p:spPr>
          <a:xfrm>
            <a:off x="2176780" y="310769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CaixaDeTexto 9"/>
          <p:cNvSpPr txBox="1"/>
          <p:nvPr/>
        </p:nvSpPr>
        <p:spPr>
          <a:xfrm>
            <a:off x="2238375" y="309689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3" name="Grupo 12"/>
          <p:cNvGrpSpPr/>
          <p:nvPr/>
        </p:nvGrpSpPr>
        <p:grpSpPr>
          <a:xfrm>
            <a:off x="4954905" y="3121660"/>
            <a:ext cx="241300" cy="368300"/>
            <a:chOff x="8319460" y="3999814"/>
            <a:chExt cx="241540" cy="393636"/>
          </a:xfrm>
        </p:grpSpPr>
        <p:sp>
          <p:nvSpPr>
            <p:cNvPr id="14" name="Elipse 1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6" name="Grupo 15"/>
          <p:cNvGrpSpPr/>
          <p:nvPr/>
        </p:nvGrpSpPr>
        <p:grpSpPr>
          <a:xfrm>
            <a:off x="5202555" y="3086735"/>
            <a:ext cx="241300" cy="368300"/>
            <a:chOff x="8319460" y="3999814"/>
            <a:chExt cx="241540" cy="393636"/>
          </a:xfrm>
        </p:grpSpPr>
        <p:sp>
          <p:nvSpPr>
            <p:cNvPr id="17" name="Elipse 1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9" name="Grupo 18"/>
          <p:cNvGrpSpPr/>
          <p:nvPr/>
        </p:nvGrpSpPr>
        <p:grpSpPr>
          <a:xfrm>
            <a:off x="6194425" y="3034030"/>
            <a:ext cx="241300" cy="368300"/>
            <a:chOff x="8319460" y="3999814"/>
            <a:chExt cx="241540" cy="393636"/>
          </a:xfrm>
        </p:grpSpPr>
        <p:sp>
          <p:nvSpPr>
            <p:cNvPr id="20" name="Elipse 1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2" name="Grupo 21"/>
          <p:cNvGrpSpPr/>
          <p:nvPr/>
        </p:nvGrpSpPr>
        <p:grpSpPr>
          <a:xfrm>
            <a:off x="6502400" y="3048635"/>
            <a:ext cx="241300" cy="368300"/>
            <a:chOff x="8319460" y="3999814"/>
            <a:chExt cx="241540" cy="393636"/>
          </a:xfrm>
        </p:grpSpPr>
        <p:sp>
          <p:nvSpPr>
            <p:cNvPr id="23" name="Elipse 2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5" name="Grupo 24"/>
          <p:cNvGrpSpPr/>
          <p:nvPr/>
        </p:nvGrpSpPr>
        <p:grpSpPr>
          <a:xfrm>
            <a:off x="6743700" y="3031490"/>
            <a:ext cx="241300" cy="368300"/>
            <a:chOff x="8319460" y="3999814"/>
            <a:chExt cx="241540" cy="393636"/>
          </a:xfrm>
        </p:grpSpPr>
        <p:sp>
          <p:nvSpPr>
            <p:cNvPr id="26" name="Elipse 2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8" name="Grupo 27"/>
          <p:cNvGrpSpPr/>
          <p:nvPr/>
        </p:nvGrpSpPr>
        <p:grpSpPr>
          <a:xfrm>
            <a:off x="7048500" y="3012440"/>
            <a:ext cx="241300" cy="368300"/>
            <a:chOff x="8319460" y="3999814"/>
            <a:chExt cx="241540" cy="393636"/>
          </a:xfrm>
        </p:grpSpPr>
        <p:sp>
          <p:nvSpPr>
            <p:cNvPr id="29" name="Elipse 2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1" name="Grupo 30"/>
          <p:cNvGrpSpPr/>
          <p:nvPr/>
        </p:nvGrpSpPr>
        <p:grpSpPr>
          <a:xfrm>
            <a:off x="5949950" y="3020695"/>
            <a:ext cx="241300" cy="368300"/>
            <a:chOff x="8319460" y="3999814"/>
            <a:chExt cx="241540" cy="393636"/>
          </a:xfrm>
        </p:grpSpPr>
        <p:sp>
          <p:nvSpPr>
            <p:cNvPr id="32" name="Elipse 3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4" name="Grupo 33"/>
          <p:cNvGrpSpPr/>
          <p:nvPr/>
        </p:nvGrpSpPr>
        <p:grpSpPr>
          <a:xfrm>
            <a:off x="5647690" y="3113405"/>
            <a:ext cx="241300" cy="368300"/>
            <a:chOff x="8319460" y="3999814"/>
            <a:chExt cx="241540" cy="393636"/>
          </a:xfrm>
        </p:grpSpPr>
        <p:sp>
          <p:nvSpPr>
            <p:cNvPr id="35" name="Elipse 3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7" name="Grupo 36"/>
          <p:cNvGrpSpPr/>
          <p:nvPr/>
        </p:nvGrpSpPr>
        <p:grpSpPr>
          <a:xfrm>
            <a:off x="5403850" y="3121660"/>
            <a:ext cx="241300" cy="368300"/>
            <a:chOff x="8319460" y="3999814"/>
            <a:chExt cx="241540" cy="393636"/>
          </a:xfrm>
        </p:grpSpPr>
        <p:sp>
          <p:nvSpPr>
            <p:cNvPr id="38" name="Elipse 3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40" name="Retângulo de cantos arredondados 37"/>
          <p:cNvSpPr/>
          <p:nvPr/>
        </p:nvSpPr>
        <p:spPr>
          <a:xfrm>
            <a:off x="9276080" y="312547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CaixaDeTexto 38"/>
          <p:cNvSpPr txBox="1"/>
          <p:nvPr/>
        </p:nvSpPr>
        <p:spPr>
          <a:xfrm>
            <a:off x="9356725" y="307657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2" name="Grupo 41"/>
          <p:cNvGrpSpPr/>
          <p:nvPr/>
        </p:nvGrpSpPr>
        <p:grpSpPr>
          <a:xfrm>
            <a:off x="3158490" y="3054350"/>
            <a:ext cx="241300" cy="368300"/>
            <a:chOff x="8319460" y="3999814"/>
            <a:chExt cx="241540" cy="393636"/>
          </a:xfrm>
        </p:grpSpPr>
        <p:sp>
          <p:nvSpPr>
            <p:cNvPr id="43" name="Elipse 4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4"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5" name="Grupo 44"/>
          <p:cNvGrpSpPr/>
          <p:nvPr/>
        </p:nvGrpSpPr>
        <p:grpSpPr>
          <a:xfrm>
            <a:off x="7665720" y="3067050"/>
            <a:ext cx="241300" cy="368300"/>
            <a:chOff x="8319460" y="3999814"/>
            <a:chExt cx="241540" cy="393636"/>
          </a:xfrm>
        </p:grpSpPr>
        <p:sp>
          <p:nvSpPr>
            <p:cNvPr id="46" name="Elipse 4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8" name="Grupo 47"/>
          <p:cNvGrpSpPr/>
          <p:nvPr/>
        </p:nvGrpSpPr>
        <p:grpSpPr>
          <a:xfrm>
            <a:off x="7352665" y="3022600"/>
            <a:ext cx="241300" cy="368300"/>
            <a:chOff x="8319460" y="3999814"/>
            <a:chExt cx="241540" cy="393636"/>
          </a:xfrm>
        </p:grpSpPr>
        <p:sp>
          <p:nvSpPr>
            <p:cNvPr id="49" name="Elipse 4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4351020" y="3051810"/>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3974465" y="3035300"/>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3703955" y="3127375"/>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3444240" y="3035300"/>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4675505" y="3083560"/>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8274685" y="3001645"/>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7942580" y="3028315"/>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8"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9" name="Conector de Seta Reta 78"/>
          <p:cNvCxnSpPr/>
          <p:nvPr/>
        </p:nvCxnSpPr>
        <p:spPr>
          <a:xfrm>
            <a:off x="3114040" y="3134360"/>
            <a:ext cx="0" cy="1476000"/>
          </a:xfrm>
          <a:prstGeom prst="straightConnector1">
            <a:avLst/>
          </a:prstGeom>
          <a:ln>
            <a:solidFill>
              <a:schemeClr val="tx1"/>
            </a:solidFill>
            <a:prstDash val="dashDot"/>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9786620" y="265049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30645" y="235839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31110" y="26562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463030" y="2197100"/>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18370" y="2463165"/>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50720" y="2500630"/>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40010" y="3118485"/>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352405" y="3067050"/>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732135" y="267144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732135" y="2450465"/>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105" name="Seta para baixo 104"/>
          <p:cNvSpPr/>
          <p:nvPr/>
        </p:nvSpPr>
        <p:spPr>
          <a:xfrm rot="5400000">
            <a:off x="7739380" y="3030220"/>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335780" y="3069590"/>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691120" y="3479165"/>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cxnSp>
        <p:nvCxnSpPr>
          <p:cNvPr id="112" name="Conector de Seta Reta 111"/>
          <p:cNvCxnSpPr/>
          <p:nvPr/>
        </p:nvCxnSpPr>
        <p:spPr>
          <a:xfrm>
            <a:off x="3158490" y="4187825"/>
            <a:ext cx="6071235" cy="0"/>
          </a:xfrm>
          <a:prstGeom prst="straightConnector1">
            <a:avLst/>
          </a:prstGeom>
          <a:ln w="25400">
            <a:solidFill>
              <a:schemeClr val="tx1"/>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850890" y="3665855"/>
            <a:ext cx="427990" cy="521970"/>
          </a:xfrm>
          <a:prstGeom prst="rect">
            <a:avLst/>
          </a:prstGeom>
          <a:noFill/>
        </p:spPr>
        <p:txBody>
          <a:bodyPr wrap="square" rtlCol="0">
            <a:spAutoFit/>
          </a:bodyPr>
          <a:lstStyle/>
          <a:p>
            <a:r>
              <a:rPr lang="pt-BR" sz="2800" dirty="0" smtClean="0">
                <a:latin typeface="Comic Sans MS" panose="030F0702030302020204" pitchFamily="66" charset="0"/>
              </a:rPr>
              <a:t>L </a:t>
            </a:r>
            <a:endParaRPr lang="pt-BR" sz="2800" dirty="0">
              <a:latin typeface="Comic Sans MS" panose="030F0702030302020204" pitchFamily="66" charset="0"/>
            </a:endParaRPr>
          </a:p>
        </p:txBody>
      </p:sp>
      <p:cxnSp>
        <p:nvCxnSpPr>
          <p:cNvPr id="81" name="Conector de Seta Reta 80"/>
          <p:cNvCxnSpPr/>
          <p:nvPr/>
        </p:nvCxnSpPr>
        <p:spPr>
          <a:xfrm>
            <a:off x="4509770" y="33153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355330" y="32715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26095" y="31896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793105" y="33997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43165" y="31953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289800" y="32981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43145" y="32029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191635" y="323977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386195" y="323977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42640" y="330136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676650" y="31718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33" name="Conector Reto 232"/>
          <p:cNvCxnSpPr/>
          <p:nvPr/>
        </p:nvCxnSpPr>
        <p:spPr>
          <a:xfrm>
            <a:off x="9279890" y="3161665"/>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4" name="Forma livre 83"/>
          <p:cNvSpPr/>
          <p:nvPr/>
        </p:nvSpPr>
        <p:spPr>
          <a:xfrm>
            <a:off x="3085465" y="3113405"/>
            <a:ext cx="5448300" cy="382905"/>
          </a:xfrm>
          <a:custGeom>
            <a:avLst/>
            <a:gdLst>
              <a:gd name="connisteX0" fmla="*/ 28575 w 6148705"/>
              <a:gd name="connsiteY0" fmla="*/ 0 h 316865"/>
              <a:gd name="connisteX1" fmla="*/ 0 w 6148705"/>
              <a:gd name="connsiteY1" fmla="*/ 316865 h 316865"/>
              <a:gd name="connisteX2" fmla="*/ 6148705 w 6148705"/>
              <a:gd name="connsiteY2" fmla="*/ 10160 h 316865"/>
              <a:gd name="connisteX3" fmla="*/ 28575 w 6148705"/>
              <a:gd name="connsiteY3" fmla="*/ 0 h 316865"/>
            </a:gdLst>
            <a:ahLst/>
            <a:cxnLst>
              <a:cxn ang="0">
                <a:pos x="connisteX0" y="connsiteY0"/>
              </a:cxn>
              <a:cxn ang="0">
                <a:pos x="connisteX1" y="connsiteY1"/>
              </a:cxn>
              <a:cxn ang="0">
                <a:pos x="connisteX2" y="connsiteY2"/>
              </a:cxn>
              <a:cxn ang="0">
                <a:pos x="connisteX3" y="connsiteY3"/>
              </a:cxn>
            </a:cxnLst>
            <a:rect l="l" t="t" r="r" b="b"/>
            <a:pathLst>
              <a:path w="6148705" h="316865">
                <a:moveTo>
                  <a:pt x="28575" y="0"/>
                </a:moveTo>
                <a:lnTo>
                  <a:pt x="0" y="316865"/>
                </a:lnTo>
                <a:lnTo>
                  <a:pt x="6148705" y="10160"/>
                </a:lnTo>
                <a:lnTo>
                  <a:pt x="28575" y="0"/>
                </a:lnTo>
                <a:close/>
              </a:path>
            </a:pathLst>
          </a:custGeom>
          <a:solidFill>
            <a:srgbClr val="FF0000">
              <a:alpha val="59000"/>
            </a:srgbClr>
          </a:solidFill>
          <a:ln>
            <a:solidFill>
              <a:schemeClr val="accent1">
                <a:shade val="50000"/>
                <a:alpha val="7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 name="Conector de Seta Reta 2"/>
          <p:cNvCxnSpPr/>
          <p:nvPr/>
        </p:nvCxnSpPr>
        <p:spPr>
          <a:xfrm>
            <a:off x="3128010" y="4612640"/>
            <a:ext cx="5387975" cy="0"/>
          </a:xfrm>
          <a:prstGeom prst="straightConnector1">
            <a:avLst/>
          </a:prstGeom>
          <a:ln w="25400">
            <a:solidFill>
              <a:schemeClr val="tx1"/>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6" name="CaixaDeTexto 112"/>
          <p:cNvSpPr txBox="1"/>
          <p:nvPr/>
        </p:nvSpPr>
        <p:spPr>
          <a:xfrm>
            <a:off x="4870760" y="4632961"/>
            <a:ext cx="2201870" cy="523220"/>
          </a:xfrm>
          <a:prstGeom prst="rect">
            <a:avLst/>
          </a:prstGeom>
          <a:noFill/>
        </p:spPr>
        <p:txBody>
          <a:bodyPr wrap="square" rtlCol="0">
            <a:spAutoFit/>
          </a:bodyPr>
          <a:lstStyle/>
          <a:p>
            <a:pPr algn="ctr"/>
            <a:r>
              <a:rPr lang="pt-BR" sz="2800" dirty="0" err="1" smtClean="0">
                <a:latin typeface="Comic Sans MS" panose="030F0702030302020204" pitchFamily="66" charset="0"/>
              </a:rPr>
              <a:t>L</a:t>
            </a:r>
            <a:r>
              <a:rPr lang="pt-BR" sz="2800" baseline="-25000" dirty="0" err="1" smtClean="0">
                <a:latin typeface="Comic Sans MS" panose="030F0702030302020204" pitchFamily="66" charset="0"/>
              </a:rPr>
              <a:t>ef</a:t>
            </a:r>
            <a:r>
              <a:rPr lang="pt-BR" sz="2800" dirty="0" smtClean="0">
                <a:latin typeface="Comic Sans MS" panose="030F0702030302020204" pitchFamily="66" charset="0"/>
              </a:rPr>
              <a:t>=(L-</a:t>
            </a:r>
            <a:r>
              <a:rPr lang="pt-BR" sz="2800" dirty="0" smtClean="0">
                <a:latin typeface="Symbol" panose="05050102010706020507" charset="0"/>
                <a:cs typeface="Symbol" panose="05050102010706020507" charset="0"/>
              </a:rPr>
              <a:t>D</a:t>
            </a:r>
            <a:r>
              <a:rPr lang="pt-BR" sz="2800" dirty="0" smtClean="0">
                <a:latin typeface="Comic Sans MS" panose="030F0702030302020204" pitchFamily="66" charset="0"/>
              </a:rPr>
              <a:t>L)</a:t>
            </a:r>
            <a:endParaRPr lang="pt-BR" sz="2800" baseline="-25000" dirty="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8503920" y="3189605"/>
            <a:ext cx="0" cy="1476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2" name="Conector de Seta Reta 81"/>
          <p:cNvCxnSpPr/>
          <p:nvPr/>
        </p:nvCxnSpPr>
        <p:spPr>
          <a:xfrm>
            <a:off x="8533765" y="4627880"/>
            <a:ext cx="720000" cy="0"/>
          </a:xfrm>
          <a:prstGeom prst="straightConnector1">
            <a:avLst/>
          </a:prstGeom>
          <a:ln w="28575">
            <a:solidFill>
              <a:schemeClr val="tx1"/>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83" name="CaixaDeTexto 112"/>
          <p:cNvSpPr txBox="1"/>
          <p:nvPr/>
        </p:nvSpPr>
        <p:spPr>
          <a:xfrm>
            <a:off x="8412570" y="4701540"/>
            <a:ext cx="1530350" cy="460375"/>
          </a:xfrm>
          <a:prstGeom prst="rect">
            <a:avLst/>
          </a:prstGeom>
          <a:noFill/>
        </p:spPr>
        <p:txBody>
          <a:bodyPr wrap="square" rtlCol="0">
            <a:spAutoFit/>
          </a:bodyPr>
          <a:lstStyle/>
          <a:p>
            <a:r>
              <a:rPr lang="pt-BR" sz="2400" dirty="0" smtClean="0">
                <a:latin typeface="Symbol" panose="05050102010706020507" charset="0"/>
                <a:cs typeface="Symbol" panose="05050102010706020507" charset="0"/>
              </a:rPr>
              <a:t>D</a:t>
            </a:r>
            <a:r>
              <a:rPr lang="pt-BR" sz="2400" dirty="0" smtClean="0">
                <a:latin typeface="Comic Sans MS" panose="030F0702030302020204" pitchFamily="66" charset="0"/>
              </a:rPr>
              <a:t>L </a:t>
            </a:r>
            <a:r>
              <a:rPr lang="pt-BR" sz="2400" dirty="0" smtClean="0">
                <a:latin typeface="Symbol" panose="05050102010706020507" charset="0"/>
                <a:cs typeface="Symbol" panose="05050102010706020507" charset="0"/>
              </a:rPr>
              <a:t>a </a:t>
            </a:r>
            <a:r>
              <a:rPr lang="pt-BR" sz="2400" dirty="0" smtClean="0">
                <a:latin typeface="Comic Sans MS" panose="030F0702030302020204" pitchFamily="66" charset="0"/>
                <a:cs typeface="Comic Sans MS" panose="030F0702030302020204" pitchFamily="66" charset="0"/>
              </a:rPr>
              <a:t>V</a:t>
            </a:r>
            <a:r>
              <a:rPr lang="pt-BR" sz="2400" baseline="-25000" dirty="0" smtClean="0">
                <a:latin typeface="Comic Sans MS" panose="030F0702030302020204" pitchFamily="66" charset="0"/>
                <a:cs typeface="Comic Sans MS" panose="030F0702030302020204" pitchFamily="66" charset="0"/>
              </a:rPr>
              <a:t>DS</a:t>
            </a:r>
            <a:endParaRPr lang="pt-BR" sz="2400" baseline="-25000" dirty="0" smtClean="0">
              <a:latin typeface="Comic Sans MS" panose="030F0702030302020204" pitchFamily="66" charset="0"/>
              <a:cs typeface="Comic Sans MS" panose="030F0702030302020204" pitchFamily="66" charset="0"/>
            </a:endParaRPr>
          </a:p>
        </p:txBody>
      </p:sp>
      <p:sp>
        <p:nvSpPr>
          <p:cNvPr id="95" name="CaixaDeTexto 112"/>
          <p:cNvSpPr txBox="1"/>
          <p:nvPr/>
        </p:nvSpPr>
        <p:spPr>
          <a:xfrm>
            <a:off x="8578850" y="4189730"/>
            <a:ext cx="562610" cy="460375"/>
          </a:xfrm>
          <a:prstGeom prst="rect">
            <a:avLst/>
          </a:prstGeom>
          <a:noFill/>
        </p:spPr>
        <p:txBody>
          <a:bodyPr wrap="square" rtlCol="0">
            <a:spAutoFit/>
          </a:bodyPr>
          <a:lstStyle/>
          <a:p>
            <a:r>
              <a:rPr lang="pt-BR" sz="2400" dirty="0" smtClean="0">
                <a:latin typeface="Symbol" panose="05050102010706020507" charset="0"/>
                <a:cs typeface="Symbol" panose="05050102010706020507" charset="0"/>
              </a:rPr>
              <a:t>D</a:t>
            </a:r>
            <a:r>
              <a:rPr lang="pt-BR" sz="2400" dirty="0" smtClean="0">
                <a:latin typeface="Comic Sans MS" panose="030F0702030302020204" pitchFamily="66" charset="0"/>
              </a:rPr>
              <a:t>L</a:t>
            </a:r>
            <a:endParaRPr lang="pt-BR" sz="2400" baseline="-25000" dirty="0" smtClean="0">
              <a:latin typeface="Comic Sans MS" panose="030F0702030302020204" pitchFamily="66" charset="0"/>
              <a:cs typeface="Comic Sans MS" panose="030F0702030302020204" pitchFamily="66" charset="0"/>
            </a:endParaRPr>
          </a:p>
        </p:txBody>
      </p:sp>
      <p:sp>
        <p:nvSpPr>
          <p:cNvPr id="96" name="Caixa de Texto 95"/>
          <p:cNvSpPr txBox="1"/>
          <p:nvPr/>
        </p:nvSpPr>
        <p:spPr>
          <a:xfrm>
            <a:off x="668655" y="5500370"/>
            <a:ext cx="10854690" cy="95313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latin typeface="Comic Sans MS" panose="030F0702030302020204" pitchFamily="66" charset="0"/>
                <a:cs typeface="Comic Sans MS" panose="030F0702030302020204" pitchFamily="66" charset="0"/>
              </a:rPr>
              <a:t>O </a:t>
            </a:r>
            <a:r>
              <a:rPr lang="pt-BR" altLang="en-US" sz="2800" b="1" dirty="0" err="1">
                <a:latin typeface="Comic Sans MS" panose="030F0702030302020204" pitchFamily="66" charset="0"/>
                <a:cs typeface="Comic Sans MS" panose="030F0702030302020204" pitchFamily="66" charset="0"/>
              </a:rPr>
              <a:t>L</a:t>
            </a:r>
            <a:r>
              <a:rPr lang="pt-BR" altLang="en-US" sz="2800" b="1" baseline="-25000" dirty="0" err="1">
                <a:latin typeface="Comic Sans MS" panose="030F0702030302020204" pitchFamily="66" charset="0"/>
                <a:cs typeface="Comic Sans MS" panose="030F0702030302020204" pitchFamily="66" charset="0"/>
              </a:rPr>
              <a:t>Ef</a:t>
            </a:r>
            <a:r>
              <a:rPr lang="pt-BR" altLang="en-US" sz="2800" b="1" baseline="-25000" dirty="0">
                <a:latin typeface="Comic Sans MS" panose="030F0702030302020204" pitchFamily="66" charset="0"/>
                <a:cs typeface="Comic Sans MS" panose="030F0702030302020204" pitchFamily="66" charset="0"/>
              </a:rPr>
              <a:t> </a:t>
            </a:r>
            <a:r>
              <a:rPr lang="pt-BR" altLang="en-US" sz="2800" b="1" dirty="0">
                <a:latin typeface="Comic Sans MS" panose="030F0702030302020204" pitchFamily="66" charset="0"/>
                <a:cs typeface="Comic Sans MS" panose="030F0702030302020204" pitchFamily="66" charset="0"/>
              </a:rPr>
              <a:t> do transistor vai reduzindo e ele se comporta como se tivesse uma </a:t>
            </a:r>
            <a:r>
              <a:rPr lang="pt-BR" altLang="en-US" sz="2800" b="1" dirty="0" smtClean="0">
                <a:latin typeface="Comic Sans MS" panose="030F0702030302020204" pitchFamily="66" charset="0"/>
                <a:cs typeface="Comic Sans MS" panose="030F0702030302020204" pitchFamily="66" charset="0"/>
              </a:rPr>
              <a:t>dimensão L menor </a:t>
            </a:r>
            <a:endParaRPr lang="pt-BR" altLang="en-US" sz="3200" i="1" baseline="-25000" dirty="0">
              <a:latin typeface="Cambria Math" panose="02040503050406030204" pitchFamily="18" charset="0"/>
              <a:cs typeface="Cambria Math" panose="02040503050406030204" pitchFamily="18" charset="0"/>
            </a:endParaRPr>
          </a:p>
        </p:txBody>
      </p:sp>
    </p:spTree>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1" name="Caixa de Texto 20"/>
              <p:cNvSpPr txBox="1"/>
              <p:nvPr/>
            </p:nvSpPr>
            <p:spPr>
              <a:xfrm>
                <a:off x="3639185" y="1304925"/>
                <a:ext cx="4619625" cy="93853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r>
                            <a:rPr lang="en-US" altLang="pt-BR" sz="2800" i="1" baseline="-25000">
                              <a:latin typeface="Cambria Math" panose="02040503050406030204" pitchFamily="18" charset="0"/>
                              <a:cs typeface="Cambria Math" panose="02040503050406030204" pitchFamily="18" charset="0"/>
                            </a:rPr>
                            <m:t>𝑒𝑓</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3639185" y="1304925"/>
                <a:ext cx="4619625" cy="938530"/>
              </a:xfrm>
              <a:prstGeom prst="rect">
                <a:avLst/>
              </a:prstGeom>
              <a:blipFill rotWithShape="1">
                <a:blip r:embed="rId1"/>
                <a:stretch>
                  <a:fillRect t="-460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68655" y="673100"/>
                <a:ext cx="10854690" cy="583565"/>
              </a:xfrm>
              <a:prstGeom prst="rect">
                <a:avLst/>
              </a:prstGeom>
              <a:noFill/>
              <a:ln w="38100">
                <a:noFill/>
              </a:ln>
            </p:spPr>
            <p:txBody>
              <a:bodyPr wrap="square" rtlCol="0" anchor="t">
                <a:spAutoFit/>
              </a:bodyPr>
              <a:lstStyle/>
              <a:p>
                <a:pPr indent="0" algn="ctr">
                  <a:buFont typeface="+mj-lt"/>
                  <a:buNone/>
                </a:pPr>
                <a14:m>
                  <m:oMath xmlns:m="http://schemas.openxmlformats.org/officeDocument/2006/math">
                    <m:sSub>
                      <m:sSubPr>
                        <m:ctrlPr>
                          <a:rPr lang="en-US" altLang="pt-BR" sz="3200" i="1">
                            <a:solidFill>
                              <a:srgbClr val="C00000"/>
                            </a:solidFill>
                            <a:latin typeface="Cambria Math" panose="02040503050406030204" pitchFamily="18" charset="0"/>
                            <a:cs typeface="Cambria Math" panose="02040503050406030204" pitchFamily="18" charset="0"/>
                          </a:rPr>
                        </m:ctrlPr>
                      </m:sSubPr>
                      <m:e>
                        <m:r>
                          <a:rPr lang="en-US" altLang="pt-BR" sz="3200" i="1">
                            <a:solidFill>
                              <a:srgbClr val="C00000"/>
                            </a:solidFill>
                            <a:latin typeface="Cambria Math" panose="02040503050406030204" pitchFamily="18" charset="0"/>
                            <a:cs typeface="Cambria Math" panose="02040503050406030204" pitchFamily="18" charset="0"/>
                          </a:rPr>
                          <m:t>𝑉</m:t>
                        </m:r>
                      </m:e>
                      <m:sub>
                        <m:r>
                          <a:rPr lang="en-US" altLang="pt-BR" sz="3200" i="1">
                            <a:solidFill>
                              <a:srgbClr val="C00000"/>
                            </a:solidFill>
                            <a:latin typeface="Cambria Math" panose="02040503050406030204" pitchFamily="18" charset="0"/>
                            <a:cs typeface="Cambria Math" panose="02040503050406030204" pitchFamily="18" charset="0"/>
                          </a:rPr>
                          <m:t>𝐷𝑆</m:t>
                        </m:r>
                      </m:sub>
                    </m:sSub>
                  </m:oMath>
                </a14:m>
                <a:r>
                  <a:rPr lang="pt-BR" altLang="en-US" sz="3200" b="1">
                    <a:solidFill>
                      <a:srgbClr val="C00000"/>
                    </a:solidFill>
                    <a:latin typeface="Comic Sans MS" panose="030F0702030302020204" pitchFamily="66" charset="0"/>
                    <a:cs typeface="Comic Sans MS" panose="030F0702030302020204" pitchFamily="66" charset="0"/>
                  </a:rPr>
                  <a:t> aumenta   →     L</a:t>
                </a:r>
                <a:r>
                  <a:rPr lang="pt-BR" altLang="en-US" sz="3200" b="1" baseline="-25000">
                    <a:solidFill>
                      <a:srgbClr val="C00000"/>
                    </a:solidFill>
                    <a:latin typeface="Comic Sans MS" panose="030F0702030302020204" pitchFamily="66" charset="0"/>
                    <a:cs typeface="Comic Sans MS" panose="030F0702030302020204" pitchFamily="66" charset="0"/>
                  </a:rPr>
                  <a:t>ef </a:t>
                </a:r>
                <a:r>
                  <a:rPr lang="pt-BR" altLang="en-US" sz="3200" b="1">
                    <a:solidFill>
                      <a:srgbClr val="C00000"/>
                    </a:solidFill>
                    <a:latin typeface="Comic Sans MS" panose="030F0702030302020204" pitchFamily="66" charset="0"/>
                    <a:cs typeface="Comic Sans MS" panose="030F0702030302020204" pitchFamily="66" charset="0"/>
                  </a:rPr>
                  <a:t>diminui    →     I</a:t>
                </a:r>
                <a:r>
                  <a:rPr lang="pt-BR" altLang="en-US" sz="3200" b="1" baseline="-25000">
                    <a:solidFill>
                      <a:srgbClr val="C00000"/>
                    </a:solidFill>
                    <a:latin typeface="Comic Sans MS" panose="030F0702030302020204" pitchFamily="66" charset="0"/>
                    <a:cs typeface="Comic Sans MS" panose="030F0702030302020204" pitchFamily="66" charset="0"/>
                  </a:rPr>
                  <a:t>DS </a:t>
                </a:r>
                <a:r>
                  <a:rPr lang="pt-BR" altLang="en-US" sz="3200" b="1">
                    <a:solidFill>
                      <a:srgbClr val="C00000"/>
                    </a:solidFill>
                    <a:latin typeface="Comic Sans MS" panose="030F0702030302020204" pitchFamily="66" charset="0"/>
                    <a:cs typeface="Comic Sans MS" panose="030F0702030302020204" pitchFamily="66" charset="0"/>
                  </a:rPr>
                  <a:t>cresce</a:t>
                </a:r>
                <a:r>
                  <a:rPr lang="pt-BR" altLang="en-US" sz="2800" b="1">
                    <a:latin typeface="Comic Sans MS" panose="030F0702030302020204" pitchFamily="66" charset="0"/>
                    <a:cs typeface="Comic Sans MS" panose="030F0702030302020204" pitchFamily="66" charset="0"/>
                  </a:rPr>
                  <a:t> </a:t>
                </a:r>
                <a:endParaRPr lang="pt-BR" altLang="en-US" sz="3200" i="1" baseline="-2500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68655" y="673100"/>
                <a:ext cx="10854690" cy="583565"/>
              </a:xfrm>
              <a:prstGeom prst="rect">
                <a:avLst/>
              </a:prstGeom>
              <a:blipFill rotWithShape="1">
                <a:blip r:embed="rId2"/>
                <a:stretch>
                  <a:fillRect b="-5332"/>
                </a:stretch>
              </a:blipFill>
              <a:ln w="38100">
                <a:noFill/>
              </a:ln>
            </p:spPr>
            <p:txBody>
              <a:bodyPr/>
              <a:lstStyle/>
              <a:p>
                <a:r>
                  <a:rPr lang="pt-BR" altLang="en-US">
                    <a:noFill/>
                  </a:rPr>
                  <a:t> </a:t>
                </a:r>
              </a:p>
            </p:txBody>
          </p:sp>
        </mc:Fallback>
      </mc:AlternateContent>
      <p:sp>
        <p:nvSpPr>
          <p:cNvPr id="96" name="Caixa de Texto 95"/>
          <p:cNvSpPr txBox="1"/>
          <p:nvPr/>
        </p:nvSpPr>
        <p:spPr>
          <a:xfrm>
            <a:off x="808355" y="2326005"/>
            <a:ext cx="10854690" cy="95313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A </a:t>
            </a:r>
            <a:r>
              <a:rPr lang="pt-BR" altLang="en-US" sz="2800" b="1" dirty="0" err="1">
                <a:solidFill>
                  <a:srgbClr val="C00000"/>
                </a:solidFill>
                <a:latin typeface="Comic Sans MS" panose="030F0702030302020204" pitchFamily="66" charset="0"/>
                <a:cs typeface="Comic Sans MS" panose="030F0702030302020204" pitchFamily="66" charset="0"/>
              </a:rPr>
              <a:t>modulaçaõ</a:t>
            </a:r>
            <a:r>
              <a:rPr lang="pt-BR" altLang="en-US" sz="2800" b="1" dirty="0">
                <a:solidFill>
                  <a:srgbClr val="C00000"/>
                </a:solidFill>
                <a:latin typeface="Comic Sans MS" panose="030F0702030302020204" pitchFamily="66" charset="0"/>
                <a:cs typeface="Comic Sans MS" panose="030F0702030302020204" pitchFamily="66" charset="0"/>
              </a:rPr>
              <a:t> de canal é modelada através de um fator </a:t>
            </a:r>
            <a:r>
              <a:rPr lang="pt-BR" altLang="en-US" sz="2800" b="1" dirty="0">
                <a:solidFill>
                  <a:srgbClr val="C00000"/>
                </a:solidFill>
                <a:latin typeface="Symbol" panose="05050102010706020507" charset="0"/>
                <a:cs typeface="Symbol" panose="05050102010706020507" charset="0"/>
              </a:rPr>
              <a:t>l. </a:t>
            </a:r>
            <a:endParaRPr lang="pt-BR" altLang="en-US" sz="2800" b="1" dirty="0">
              <a:solidFill>
                <a:srgbClr val="C00000"/>
              </a:solidFill>
              <a:latin typeface="Symbol" panose="05050102010706020507" charset="0"/>
              <a:cs typeface="Symbol" panose="05050102010706020507" charset="0"/>
            </a:endParaRPr>
          </a:p>
          <a:p>
            <a:pPr marL="457200" indent="-457200" algn="l">
              <a:buFont typeface="Arial" panose="020B0604020202020204" pitchFamily="34" charset="0"/>
              <a:buChar char="•"/>
            </a:pPr>
            <a:r>
              <a:rPr lang="pt-BR" altLang="en-US" sz="2800" b="1" dirty="0">
                <a:solidFill>
                  <a:srgbClr val="C00000"/>
                </a:solidFill>
                <a:latin typeface="Comic Sans MS" panose="030F0702030302020204" pitchFamily="66" charset="0"/>
                <a:cs typeface="Comic Sans MS" panose="030F0702030302020204" pitchFamily="66" charset="0"/>
              </a:rPr>
              <a:t>Equação com </a:t>
            </a:r>
            <a:r>
              <a:rPr lang="pt-BR" altLang="en-US" sz="2800" b="1" dirty="0" smtClean="0">
                <a:solidFill>
                  <a:srgbClr val="C00000"/>
                </a:solidFill>
                <a:latin typeface="Comic Sans MS" panose="030F0702030302020204" pitchFamily="66" charset="0"/>
                <a:cs typeface="Comic Sans MS" panose="030F0702030302020204" pitchFamily="66" charset="0"/>
              </a:rPr>
              <a:t>modulação </a:t>
            </a:r>
            <a:r>
              <a:rPr lang="pt-BR" altLang="en-US" sz="2800" b="1" dirty="0">
                <a:solidFill>
                  <a:srgbClr val="C00000"/>
                </a:solidFill>
                <a:latin typeface="Comic Sans MS" panose="030F0702030302020204" pitchFamily="66" charset="0"/>
                <a:cs typeface="Comic Sans MS" panose="030F0702030302020204" pitchFamily="66" charset="0"/>
              </a:rPr>
              <a:t>de canal</a:t>
            </a:r>
            <a:endParaRPr lang="pt-BR" altLang="en-US" sz="2800" b="1" dirty="0">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3321685" y="3371850"/>
                <a:ext cx="6036945"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pt-BR" altLang="pt-BR" sz="2800" b="0" i="1" smtClean="0">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321685" y="3371850"/>
                <a:ext cx="6036945" cy="888365"/>
              </a:xfrm>
              <a:prstGeom prst="rect">
                <a:avLst/>
              </a:prstGeom>
              <a:blipFill rotWithShape="1">
                <a:blip r:embed="rId3"/>
                <a:stretch>
                  <a:fillRect t="-4861"/>
                </a:stretch>
              </a:blipFill>
              <a:ln w="38100">
                <a:noFill/>
              </a:ln>
            </p:spPr>
            <p:txBody>
              <a:bodyPr/>
              <a:lstStyle/>
              <a:p>
                <a:r>
                  <a:rPr lang="pt-BR" altLang="en-US">
                    <a:noFill/>
                  </a:rPr>
                  <a:t> </a:t>
                </a:r>
              </a:p>
            </p:txBody>
          </p:sp>
        </mc:Fallback>
      </mc:AlternateContent>
      <p:sp>
        <p:nvSpPr>
          <p:cNvPr id="4" name="Caixa de Texto 3"/>
          <p:cNvSpPr txBox="1"/>
          <p:nvPr/>
        </p:nvSpPr>
        <p:spPr>
          <a:xfrm>
            <a:off x="668655" y="4333875"/>
            <a:ext cx="10854690" cy="138366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Symbol" panose="05050102010706020507" charset="0"/>
                <a:cs typeface="Symbol" panose="05050102010706020507" charset="0"/>
              </a:rPr>
              <a:t>l </a:t>
            </a:r>
            <a:r>
              <a:rPr lang="pt-BR" altLang="en-US" sz="2800" b="1" dirty="0">
                <a:solidFill>
                  <a:srgbClr val="C00000"/>
                </a:solidFill>
                <a:latin typeface="Comic Sans MS" panose="030F0702030302020204" pitchFamily="66" charset="0"/>
                <a:cs typeface="Comic Sans MS" panose="030F0702030302020204" pitchFamily="66" charset="0"/>
              </a:rPr>
              <a:t>tem </a:t>
            </a:r>
            <a:r>
              <a:rPr lang="pt-BR" altLang="en-US" sz="2800" b="1" dirty="0" smtClean="0">
                <a:solidFill>
                  <a:srgbClr val="C00000"/>
                </a:solidFill>
                <a:latin typeface="Comic Sans MS" panose="030F0702030302020204" pitchFamily="66" charset="0"/>
                <a:cs typeface="Comic Sans MS" panose="030F0702030302020204" pitchFamily="66" charset="0"/>
              </a:rPr>
              <a:t>dimensão </a:t>
            </a:r>
            <a:r>
              <a:rPr lang="pt-BR" altLang="en-US" sz="2800" b="1" dirty="0">
                <a:solidFill>
                  <a:srgbClr val="C00000"/>
                </a:solidFill>
                <a:latin typeface="Comic Sans MS" panose="030F0702030302020204" pitchFamily="66" charset="0"/>
                <a:cs typeface="Comic Sans MS" panose="030F0702030302020204" pitchFamily="66" charset="0"/>
              </a:rPr>
              <a:t>de 1/V e não depende, em primeira ordem, das tensões aplicadas. Seu valor é inversamente proporcional a L, ou seja </a:t>
            </a:r>
            <a:endParaRPr lang="pt-BR" altLang="en-US" sz="2800" b="1" dirty="0">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5364480" y="5396865"/>
                <a:ext cx="993775" cy="89090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𝜆</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𝐿</m:t>
                          </m:r>
                        </m:den>
                      </m:f>
                    </m:oMath>
                  </m:oMathPara>
                </a14:m>
                <a:endParaRPr lang="en-US" altLang="pt-BR" sz="2800" i="1" baseline="3000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364480" y="5396865"/>
                <a:ext cx="993775" cy="890905"/>
              </a:xfrm>
              <a:prstGeom prst="rect">
                <a:avLst/>
              </a:prstGeom>
              <a:blipFill rotWithShape="1">
                <a:blip r:embed="rId4"/>
                <a:stretch>
                  <a:fillRect t="-4847"/>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1218565" y="1252220"/>
            <a:ext cx="10135235" cy="5104130"/>
          </a:xfrm>
          <a:prstGeom prst="rect">
            <a:avLst/>
          </a:prstGeom>
        </p:spPr>
      </p:pic>
      <p:sp>
        <p:nvSpPr>
          <p:cNvPr id="77" name="Caixa de Texto 76"/>
          <p:cNvSpPr txBox="1"/>
          <p:nvPr/>
        </p:nvSpPr>
        <p:spPr>
          <a:xfrm>
            <a:off x="1722120" y="452120"/>
            <a:ext cx="963168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Modulação de Canal: </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rPr>
              <a:t>DS </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x V</a:t>
            </a:r>
            <a:r>
              <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rPr>
              <a:t>DS</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5"/>
              <p:cNvSpPr txBox="1"/>
              <p:nvPr/>
            </p:nvSpPr>
            <p:spPr>
              <a:xfrm>
                <a:off x="572135" y="2978161"/>
                <a:ext cx="5221605" cy="7740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r>
                        <a:rPr lang="en-US" altLang="pt-BR" sz="2400" i="1" smtClean="0">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72135" y="2978161"/>
                <a:ext cx="5221605" cy="774065"/>
              </a:xfrm>
              <a:prstGeom prst="rect">
                <a:avLst/>
              </a:prstGeom>
              <a:blipFill rotWithShape="1">
                <a:blip r:embed="rId2"/>
                <a:stretch>
                  <a:fillRect t="-3939" b="1"/>
                </a:stretch>
              </a:blipFill>
              <a:ln w="38100">
                <a:noFill/>
              </a:ln>
            </p:spPr>
            <p:txBody>
              <a:bodyPr/>
              <a:lstStyle/>
              <a:p>
                <a:r>
                  <a:rPr lang="pt-BR" altLang="en-US">
                    <a:noFill/>
                  </a:rPr>
                  <a:t> </a:t>
                </a:r>
              </a:p>
            </p:txBody>
          </p:sp>
        </mc:Fallback>
      </mc:AlternateContent>
      <p:sp>
        <p:nvSpPr>
          <p:cNvPr id="4" name="Forma livre 3"/>
          <p:cNvSpPr/>
          <p:nvPr/>
        </p:nvSpPr>
        <p:spPr>
          <a:xfrm>
            <a:off x="3246890" y="3644900"/>
            <a:ext cx="677410" cy="1206500"/>
          </a:xfrm>
          <a:custGeom>
            <a:avLst/>
            <a:gdLst>
              <a:gd name="connsiteX0" fmla="*/ 677410 w 677410"/>
              <a:gd name="connsiteY0" fmla="*/ 1206500 h 1206500"/>
              <a:gd name="connsiteX1" fmla="*/ 4310 w 677410"/>
              <a:gd name="connsiteY1" fmla="*/ 1016000 h 1206500"/>
              <a:gd name="connsiteX2" fmla="*/ 372610 w 677410"/>
              <a:gd name="connsiteY2" fmla="*/ 635000 h 1206500"/>
              <a:gd name="connsiteX3" fmla="*/ 29710 w 677410"/>
              <a:gd name="connsiteY3" fmla="*/ 0 h 1206500"/>
            </a:gdLst>
            <a:ahLst/>
            <a:cxnLst>
              <a:cxn ang="0">
                <a:pos x="connsiteX0" y="connsiteY0"/>
              </a:cxn>
              <a:cxn ang="0">
                <a:pos x="connsiteX1" y="connsiteY1"/>
              </a:cxn>
              <a:cxn ang="0">
                <a:pos x="connsiteX2" y="connsiteY2"/>
              </a:cxn>
              <a:cxn ang="0">
                <a:pos x="connsiteX3" y="connsiteY3"/>
              </a:cxn>
            </a:cxnLst>
            <a:rect l="l" t="t" r="r" b="b"/>
            <a:pathLst>
              <a:path w="677410" h="1206500">
                <a:moveTo>
                  <a:pt x="677410" y="1206500"/>
                </a:moveTo>
                <a:cubicBezTo>
                  <a:pt x="366260" y="1158875"/>
                  <a:pt x="55110" y="1111250"/>
                  <a:pt x="4310" y="1016000"/>
                </a:cubicBezTo>
                <a:cubicBezTo>
                  <a:pt x="-46490" y="920750"/>
                  <a:pt x="368377" y="804333"/>
                  <a:pt x="372610" y="635000"/>
                </a:cubicBezTo>
                <a:cubicBezTo>
                  <a:pt x="376843" y="465667"/>
                  <a:pt x="203276" y="232833"/>
                  <a:pt x="29710" y="0"/>
                </a:cubicBez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3770630" y="563880"/>
            <a:ext cx="536067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Modulação de Canal</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6" name="Caixa de Texto 95"/>
          <p:cNvSpPr txBox="1"/>
          <p:nvPr/>
        </p:nvSpPr>
        <p:spPr>
          <a:xfrm>
            <a:off x="824230" y="1513840"/>
            <a:ext cx="10854690" cy="521970"/>
          </a:xfrm>
          <a:prstGeom prst="rect">
            <a:avLst/>
          </a:prstGeom>
          <a:solidFill>
            <a:schemeClr val="bg1"/>
          </a:solidFill>
          <a:ln w="38100">
            <a:noFill/>
          </a:ln>
        </p:spPr>
        <p:txBody>
          <a:bodyPr wrap="square" rtlCol="0" anchor="t">
            <a:spAutoFit/>
          </a:bodyPr>
          <a:lstStyle/>
          <a:p>
            <a:pPr indent="0" algn="l">
              <a:buFont typeface="+mj-lt"/>
              <a:buNone/>
            </a:pPr>
            <a:r>
              <a:rPr lang="pt-BR" altLang="en-US" sz="2800" b="1">
                <a:solidFill>
                  <a:srgbClr val="C00000"/>
                </a:solidFill>
                <a:latin typeface="Comic Sans MS" panose="030F0702030302020204" pitchFamily="66" charset="0"/>
                <a:cs typeface="Comic Sans MS" panose="030F0702030302020204" pitchFamily="66" charset="0"/>
              </a:rPr>
              <a:t>Considere a equação de saturação com modulaçao de canal</a:t>
            </a:r>
            <a:endParaRPr lang="pt-BR" altLang="en-US" sz="2800" b="1">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585470" y="4302125"/>
                <a:ext cx="11373485" cy="909955"/>
              </a:xfrm>
              <a:prstGeom prst="rect">
                <a:avLst/>
              </a:prstGeom>
              <a:noFill/>
              <a:ln w="38100">
                <a:noFill/>
              </a:ln>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cs typeface="Cambria Math" panose="02040503050406030204" pitchFamily="18" charset="0"/>
                                </a:rPr>
                              </m:ctrlPr>
                            </m:groupChrPr>
                            <m:e>
                              <m:r>
                                <m:rPr>
                                  <m:brk m:alnAt="1"/>
                                </m:rPr>
                                <a:rPr lang="pt-BR" altLang="pt-BR" sz="2800" b="0" i="1" smtClean="0">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𝑉</m:t>
                              </m:r>
                              <m:r>
                                <a:rPr lang="pt-BR" altLang="pt-BR" sz="2800" b="0" i="1" baseline="-25000" smtClean="0">
                                  <a:latin typeface="Cambria Math" panose="02040503050406030204" pitchFamily="18" charset="0"/>
                                  <a:cs typeface="Cambria Math" panose="02040503050406030204" pitchFamily="18" charset="0"/>
                                </a:rPr>
                                <m:t>𝐺𝑆</m:t>
                              </m:r>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r>
                                <a:rPr lang="pt-BR" altLang="pt-BR" sz="2800" b="0" i="1" smtClean="0">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cs typeface="Cambria Math" panose="02040503050406030204" pitchFamily="18" charset="0"/>
                                </a:rPr>
                                <m:t>0</m:t>
                              </m:r>
                            </m:e>
                          </m:groupChr>
                        </m:e>
                      </m:box>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85470" y="4302125"/>
                <a:ext cx="11373485" cy="909955"/>
              </a:xfrm>
              <a:prstGeom prst="rect">
                <a:avLst/>
              </a:prstGeom>
              <a:blipFill rotWithShape="1">
                <a:blip r:embed="rId1"/>
                <a:stretch>
                  <a:fillRect t="-4745"/>
                </a:stretch>
              </a:blipFill>
              <a:ln w="38100">
                <a:noFill/>
              </a:ln>
            </p:spPr>
            <p:txBody>
              <a:bodyPr/>
              <a:lstStyle/>
              <a:p>
                <a:r>
                  <a:rPr lang="pt-BR" altLang="en-US">
                    <a:noFill/>
                  </a:rPr>
                  <a:t> </a:t>
                </a:r>
              </a:p>
            </p:txBody>
          </p:sp>
        </mc:Fallback>
      </mc:AlternateContent>
      <p:sp>
        <p:nvSpPr>
          <p:cNvPr id="4" name="Caixa de Texto 3"/>
          <p:cNvSpPr txBox="1"/>
          <p:nvPr/>
        </p:nvSpPr>
        <p:spPr>
          <a:xfrm>
            <a:off x="668655" y="3022600"/>
            <a:ext cx="10854690" cy="138366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a:solidFill>
                  <a:srgbClr val="C00000"/>
                </a:solidFill>
                <a:latin typeface="Comic Sans MS" panose="030F0702030302020204" pitchFamily="66" charset="0"/>
                <a:cs typeface="Comic Sans MS" panose="030F0702030302020204" pitchFamily="66" charset="0"/>
              </a:rPr>
              <a:t>Para V</a:t>
            </a:r>
            <a:r>
              <a:rPr lang="pt-BR" altLang="en-US" sz="2800" b="1" baseline="-25000">
                <a:solidFill>
                  <a:srgbClr val="C00000"/>
                </a:solidFill>
                <a:latin typeface="Comic Sans MS" panose="030F0702030302020204" pitchFamily="66" charset="0"/>
                <a:cs typeface="Comic Sans MS" panose="030F0702030302020204" pitchFamily="66" charset="0"/>
              </a:rPr>
              <a:t>GS </a:t>
            </a:r>
            <a:r>
              <a:rPr lang="pt-BR" altLang="en-US" sz="2800" b="1">
                <a:solidFill>
                  <a:srgbClr val="C00000"/>
                </a:solidFill>
                <a:latin typeface="Comic Sans MS" panose="030F0702030302020204" pitchFamily="66" charset="0"/>
                <a:cs typeface="Comic Sans MS" panose="030F0702030302020204" pitchFamily="66" charset="0"/>
              </a:rPr>
              <a:t>constante, a equação representa uma reta no plano </a:t>
            </a:r>
            <a:r>
              <a:rPr lang="pt-BR" altLang="en-US" sz="2800" b="1" i="1">
                <a:solidFill>
                  <a:srgbClr val="C00000"/>
                </a:solidFill>
                <a:latin typeface="Comic Sans MS" panose="030F0702030302020204" pitchFamily="66" charset="0"/>
                <a:cs typeface="Comic Sans MS" panose="030F0702030302020204" pitchFamily="66" charset="0"/>
              </a:rPr>
              <a:t>I</a:t>
            </a:r>
            <a:r>
              <a:rPr lang="pt-BR" altLang="en-US" sz="2800" b="1" i="1" baseline="-25000">
                <a:solidFill>
                  <a:srgbClr val="C00000"/>
                </a:solidFill>
                <a:latin typeface="Comic Sans MS" panose="030F0702030302020204" pitchFamily="66" charset="0"/>
                <a:cs typeface="Comic Sans MS" panose="030F0702030302020204" pitchFamily="66" charset="0"/>
              </a:rPr>
              <a:t>DS</a:t>
            </a:r>
            <a:r>
              <a:rPr lang="pt-BR" altLang="en-US" sz="2800" b="1" i="1">
                <a:solidFill>
                  <a:srgbClr val="C00000"/>
                </a:solidFill>
                <a:latin typeface="Comic Sans MS" panose="030F0702030302020204" pitchFamily="66" charset="0"/>
                <a:cs typeface="Comic Sans MS" panose="030F0702030302020204" pitchFamily="66" charset="0"/>
              </a:rPr>
              <a:t> x V</a:t>
            </a:r>
            <a:r>
              <a:rPr lang="pt-BR" altLang="en-US" sz="2800" b="1" i="1" baseline="-25000">
                <a:solidFill>
                  <a:srgbClr val="C00000"/>
                </a:solidFill>
                <a:latin typeface="Comic Sans MS" panose="030F0702030302020204" pitchFamily="66" charset="0"/>
                <a:cs typeface="Comic Sans MS" panose="030F0702030302020204" pitchFamily="66" charset="0"/>
              </a:rPr>
              <a:t>DS</a:t>
            </a:r>
            <a:r>
              <a:rPr lang="pt-BR" altLang="en-US" sz="2800" b="1">
                <a:solidFill>
                  <a:srgbClr val="C00000"/>
                </a:solidFill>
                <a:latin typeface="Comic Sans MS" panose="030F0702030302020204" pitchFamily="66" charset="0"/>
                <a:cs typeface="Comic Sans MS" panose="030F0702030302020204" pitchFamily="66" charset="0"/>
              </a:rPr>
              <a:t>. Para qualquer valor de V</a:t>
            </a:r>
            <a:r>
              <a:rPr lang="pt-BR" altLang="en-US" sz="2800" b="1" baseline="-25000">
                <a:solidFill>
                  <a:srgbClr val="C00000"/>
                </a:solidFill>
                <a:latin typeface="Comic Sans MS" panose="030F0702030302020204" pitchFamily="66" charset="0"/>
                <a:cs typeface="Comic Sans MS" panose="030F0702030302020204" pitchFamily="66" charset="0"/>
              </a:rPr>
              <a:t>GS</a:t>
            </a:r>
            <a:r>
              <a:rPr lang="pt-BR" altLang="en-US" sz="2800" b="1">
                <a:solidFill>
                  <a:srgbClr val="C00000"/>
                </a:solidFill>
                <a:latin typeface="Comic Sans MS" panose="030F0702030302020204" pitchFamily="66" charset="0"/>
                <a:cs typeface="Comic Sans MS" panose="030F0702030302020204" pitchFamily="66" charset="0"/>
              </a:rPr>
              <a:t>,</a:t>
            </a:r>
            <a:r>
              <a:rPr lang="pt-BR" altLang="en-US" sz="2800" b="1" baseline="-25000">
                <a:solidFill>
                  <a:srgbClr val="C00000"/>
                </a:solidFill>
                <a:latin typeface="Comic Sans MS" panose="030F0702030302020204" pitchFamily="66" charset="0"/>
                <a:cs typeface="Comic Sans MS" panose="030F0702030302020204" pitchFamily="66" charset="0"/>
              </a:rPr>
              <a:t> </a:t>
            </a:r>
            <a:r>
              <a:rPr lang="pt-BR" altLang="en-US" sz="2800" b="1">
                <a:solidFill>
                  <a:srgbClr val="C00000"/>
                </a:solidFill>
                <a:latin typeface="Comic Sans MS" panose="030F0702030302020204" pitchFamily="66" charset="0"/>
                <a:cs typeface="Comic Sans MS" panose="030F0702030302020204" pitchFamily="66" charset="0"/>
              </a:rPr>
              <a:t>a reta intercepta o eixo x em -1</a:t>
            </a:r>
            <a:r>
              <a:rPr lang="pt-BR" altLang="en-US" sz="2800" b="1">
                <a:solidFill>
                  <a:srgbClr val="C00000"/>
                </a:solidFill>
                <a:latin typeface="Symbol" panose="05050102010706020507" charset="0"/>
                <a:cs typeface="Symbol" panose="05050102010706020507" charset="0"/>
              </a:rPr>
              <a:t>/l </a:t>
            </a:r>
            <a:endParaRPr lang="pt-BR" altLang="en-US" sz="2800" b="1">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2896235" y="2052320"/>
                <a:ext cx="6367145"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896235" y="2052320"/>
                <a:ext cx="6367145" cy="888365"/>
              </a:xfrm>
              <a:prstGeom prst="rect">
                <a:avLst/>
              </a:prstGeom>
              <a:blipFill rotWithShape="1">
                <a:blip r:embed="rId2"/>
                <a:stretch>
                  <a:fillRect t="-486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4328160" y="5296693"/>
                <a:ext cx="2869440" cy="90178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𝜆</m:t>
                          </m:r>
                        </m:den>
                      </m:f>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𝑉</m:t>
                      </m:r>
                      <m:r>
                        <a:rPr lang="en-US" altLang="pt-BR" sz="2800" i="1" baseline="-25000" smtClean="0">
                          <a:latin typeface="Cambria Math" panose="02040503050406030204" pitchFamily="18" charset="0"/>
                          <a:cs typeface="Cambria Math" panose="02040503050406030204" pitchFamily="18" charset="0"/>
                        </a:rPr>
                        <m:t>𝐴</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328160" y="5296693"/>
                <a:ext cx="2869440" cy="901785"/>
              </a:xfrm>
              <a:prstGeom prst="rect">
                <a:avLst/>
              </a:prstGeom>
              <a:blipFill rotWithShape="1">
                <a:blip r:embed="rId3"/>
                <a:stretch>
                  <a:fillRect t="-4806" r="18" b="27"/>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3770630" y="563880"/>
            <a:ext cx="536067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Modulação de Canal</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6" name="Caixa de Texto 95"/>
          <p:cNvSpPr txBox="1"/>
          <p:nvPr/>
        </p:nvSpPr>
        <p:spPr>
          <a:xfrm>
            <a:off x="424815" y="1209040"/>
            <a:ext cx="11316970" cy="3107690"/>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A modulação de canal causa na curva corrente x tensão </a:t>
            </a:r>
            <a:r>
              <a:rPr lang="pt-BR" altLang="en-US" sz="2800" b="1" dirty="0" smtClean="0">
                <a:solidFill>
                  <a:srgbClr val="C00000"/>
                </a:solidFill>
                <a:latin typeface="Comic Sans MS" panose="030F0702030302020204" pitchFamily="66" charset="0"/>
                <a:cs typeface="Comic Sans MS" panose="030F0702030302020204" pitchFamily="66" charset="0"/>
              </a:rPr>
              <a:t>um </a:t>
            </a:r>
            <a:r>
              <a:rPr lang="pt-BR" altLang="en-US" sz="2800" b="1" dirty="0">
                <a:solidFill>
                  <a:srgbClr val="C00000"/>
                </a:solidFill>
                <a:latin typeface="Comic Sans MS" panose="030F0702030302020204" pitchFamily="66" charset="0"/>
                <a:cs typeface="Comic Sans MS" panose="030F0702030302020204" pitchFamily="66" charset="0"/>
              </a:rPr>
              <a:t>efeito similar ao efeito </a:t>
            </a:r>
            <a:r>
              <a:rPr lang="pt-BR" altLang="en-US" sz="2800" b="1" dirty="0" err="1">
                <a:solidFill>
                  <a:srgbClr val="C00000"/>
                </a:solidFill>
                <a:latin typeface="Comic Sans MS" panose="030F0702030302020204" pitchFamily="66" charset="0"/>
                <a:cs typeface="Comic Sans MS" panose="030F0702030302020204" pitchFamily="66" charset="0"/>
              </a:rPr>
              <a:t>Early</a:t>
            </a:r>
            <a:r>
              <a:rPr lang="pt-BR" altLang="en-US" sz="2800" b="1" dirty="0">
                <a:solidFill>
                  <a:srgbClr val="C00000"/>
                </a:solidFill>
                <a:latin typeface="Comic Sans MS" panose="030F0702030302020204" pitchFamily="66" charset="0"/>
                <a:cs typeface="Comic Sans MS" panose="030F0702030302020204" pitchFamily="66" charset="0"/>
              </a:rPr>
              <a:t> no transistor bipolar. Ambos os </a:t>
            </a:r>
            <a:r>
              <a:rPr lang="pt-BR" altLang="en-US" sz="2800" b="1" dirty="0" smtClean="0">
                <a:solidFill>
                  <a:srgbClr val="C00000"/>
                </a:solidFill>
                <a:latin typeface="Comic Sans MS" panose="030F0702030302020204" pitchFamily="66" charset="0"/>
                <a:cs typeface="Comic Sans MS" panose="030F0702030302020204" pitchFamily="66" charset="0"/>
              </a:rPr>
              <a:t>fenômenos, </a:t>
            </a:r>
            <a:r>
              <a:rPr lang="pt-BR" altLang="en-US" sz="2800" b="1" dirty="0">
                <a:solidFill>
                  <a:srgbClr val="C00000"/>
                </a:solidFill>
                <a:latin typeface="Comic Sans MS" panose="030F0702030302020204" pitchFamily="66" charset="0"/>
                <a:cs typeface="Comic Sans MS" panose="030F0702030302020204" pitchFamily="66" charset="0"/>
              </a:rPr>
              <a:t>efeito </a:t>
            </a:r>
            <a:r>
              <a:rPr lang="pt-BR" altLang="en-US" sz="2800" b="1" dirty="0" err="1">
                <a:solidFill>
                  <a:srgbClr val="C00000"/>
                </a:solidFill>
                <a:latin typeface="Comic Sans MS" panose="030F0702030302020204" pitchFamily="66" charset="0"/>
                <a:cs typeface="Comic Sans MS" panose="030F0702030302020204" pitchFamily="66" charset="0"/>
              </a:rPr>
              <a:t>Early</a:t>
            </a:r>
            <a:r>
              <a:rPr lang="pt-BR" altLang="en-US" sz="2800" b="1" dirty="0">
                <a:solidFill>
                  <a:srgbClr val="C00000"/>
                </a:solidFill>
                <a:latin typeface="Comic Sans MS" panose="030F0702030302020204" pitchFamily="66" charset="0"/>
                <a:cs typeface="Comic Sans MS" panose="030F0702030302020204" pitchFamily="66" charset="0"/>
              </a:rPr>
              <a:t> e modulação, são causados pelas variações das </a:t>
            </a:r>
            <a:r>
              <a:rPr lang="pt-BR" altLang="en-US" sz="2800" b="1" dirty="0" smtClean="0">
                <a:solidFill>
                  <a:srgbClr val="C00000"/>
                </a:solidFill>
                <a:latin typeface="Comic Sans MS" panose="030F0702030302020204" pitchFamily="66" charset="0"/>
                <a:cs typeface="Comic Sans MS" panose="030F0702030302020204" pitchFamily="66" charset="0"/>
              </a:rPr>
              <a:t>dimensões </a:t>
            </a:r>
            <a:r>
              <a:rPr lang="pt-BR" altLang="en-US" sz="2800" b="1" dirty="0">
                <a:solidFill>
                  <a:srgbClr val="C00000"/>
                </a:solidFill>
                <a:latin typeface="Comic Sans MS" panose="030F0702030302020204" pitchFamily="66" charset="0"/>
                <a:cs typeface="Comic Sans MS" panose="030F0702030302020204" pitchFamily="66" charset="0"/>
              </a:rPr>
              <a:t>efetivas; </a:t>
            </a:r>
            <a:r>
              <a:rPr lang="pt-BR" altLang="en-US" sz="2800" b="1" dirty="0" err="1">
                <a:solidFill>
                  <a:srgbClr val="C00000"/>
                </a:solidFill>
                <a:latin typeface="Comic Sans MS" panose="030F0702030302020204" pitchFamily="66" charset="0"/>
                <a:cs typeface="Comic Sans MS" panose="030F0702030302020204" pitchFamily="66" charset="0"/>
              </a:rPr>
              <a:t>W</a:t>
            </a:r>
            <a:r>
              <a:rPr lang="pt-BR" altLang="en-US" sz="2800" b="1" baseline="-25000" dirty="0" err="1">
                <a:solidFill>
                  <a:srgbClr val="C00000"/>
                </a:solidFill>
                <a:latin typeface="Comic Sans MS" panose="030F0702030302020204" pitchFamily="66" charset="0"/>
                <a:cs typeface="Comic Sans MS" panose="030F0702030302020204" pitchFamily="66" charset="0"/>
              </a:rPr>
              <a:t>Bef</a:t>
            </a:r>
            <a:r>
              <a:rPr lang="pt-BR" altLang="en-US" sz="2800" b="1" dirty="0">
                <a:solidFill>
                  <a:srgbClr val="C00000"/>
                </a:solidFill>
                <a:latin typeface="Comic Sans MS" panose="030F0702030302020204" pitchFamily="66" charset="0"/>
                <a:cs typeface="Comic Sans MS" panose="030F0702030302020204" pitchFamily="66" charset="0"/>
              </a:rPr>
              <a:t> no transistor bipolar e </a:t>
            </a:r>
            <a:r>
              <a:rPr lang="pt-BR" altLang="en-US" sz="2800" b="1" dirty="0" err="1">
                <a:solidFill>
                  <a:srgbClr val="C00000"/>
                </a:solidFill>
                <a:latin typeface="Comic Sans MS" panose="030F0702030302020204" pitchFamily="66" charset="0"/>
                <a:cs typeface="Comic Sans MS" panose="030F0702030302020204" pitchFamily="66" charset="0"/>
              </a:rPr>
              <a:t>L</a:t>
            </a:r>
            <a:r>
              <a:rPr lang="pt-BR" altLang="en-US" sz="2800" b="1" baseline="-25000" dirty="0" err="1">
                <a:solidFill>
                  <a:srgbClr val="C00000"/>
                </a:solidFill>
                <a:latin typeface="Comic Sans MS" panose="030F0702030302020204" pitchFamily="66" charset="0"/>
                <a:cs typeface="Comic Sans MS" panose="030F0702030302020204" pitchFamily="66" charset="0"/>
              </a:rPr>
              <a:t>ef</a:t>
            </a:r>
            <a:r>
              <a:rPr lang="pt-BR" altLang="en-US" sz="2800" b="1" baseline="-25000" dirty="0">
                <a:solidFill>
                  <a:srgbClr val="C00000"/>
                </a:solidFill>
                <a:latin typeface="Comic Sans MS" panose="030F0702030302020204" pitchFamily="66" charset="0"/>
                <a:cs typeface="Comic Sans MS" panose="030F0702030302020204" pitchFamily="66" charset="0"/>
              </a:rPr>
              <a:t> </a:t>
            </a:r>
            <a:r>
              <a:rPr lang="pt-BR" altLang="en-US" sz="2800" b="1" dirty="0">
                <a:solidFill>
                  <a:srgbClr val="C00000"/>
                </a:solidFill>
                <a:latin typeface="Comic Sans MS" panose="030F0702030302020204" pitchFamily="66" charset="0"/>
                <a:cs typeface="Comic Sans MS" panose="030F0702030302020204" pitchFamily="66" charset="0"/>
              </a:rPr>
              <a:t>no transistor MOS.</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Em analogia ao transistor bipolar, se chama também </a:t>
            </a:r>
            <a:r>
              <a:rPr lang="pt-BR" altLang="en-US" sz="2800" b="1" dirty="0" smtClean="0">
                <a:solidFill>
                  <a:srgbClr val="C00000"/>
                </a:solidFill>
                <a:latin typeface="Comic Sans MS" panose="030F0702030302020204" pitchFamily="66" charset="0"/>
                <a:cs typeface="Comic Sans MS" panose="030F0702030302020204" pitchFamily="66" charset="0"/>
              </a:rPr>
              <a:t>a 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A </a:t>
            </a:r>
            <a:r>
              <a:rPr lang="pt-BR" altLang="en-US" sz="2800" b="1" dirty="0">
                <a:solidFill>
                  <a:srgbClr val="C00000"/>
                </a:solidFill>
                <a:latin typeface="Comic Sans MS" panose="030F0702030302020204" pitchFamily="66" charset="0"/>
                <a:cs typeface="Comic Sans MS" panose="030F0702030302020204" pitchFamily="66" charset="0"/>
              </a:rPr>
              <a:t>de tensão de </a:t>
            </a:r>
            <a:r>
              <a:rPr lang="pt-BR" altLang="en-US" sz="2800" b="1" dirty="0" err="1">
                <a:solidFill>
                  <a:srgbClr val="C00000"/>
                </a:solidFill>
                <a:latin typeface="Comic Sans MS" panose="030F0702030302020204" pitchFamily="66" charset="0"/>
                <a:cs typeface="Comic Sans MS" panose="030F0702030302020204" pitchFamily="66" charset="0"/>
              </a:rPr>
              <a:t>Early</a:t>
            </a:r>
            <a:endParaRPr lang="pt-BR" altLang="en-US" sz="2800" b="1" dirty="0">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5281295" y="4079240"/>
                <a:ext cx="2065655" cy="89344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𝐴</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𝜆</m:t>
                          </m:r>
                        </m:den>
                      </m:f>
                      <m:r>
                        <a:rPr lang="en-US" altLang="pt-BR" sz="2800" i="1">
                          <a:latin typeface="Cambria Math" panose="02040503050406030204" pitchFamily="18" charset="0"/>
                          <a:cs typeface="Cambria Math" panose="02040503050406030204" pitchFamily="18" charset="0"/>
                        </a:rPr>
                        <m:t> ∝ </m:t>
                      </m:r>
                      <m:r>
                        <a:rPr lang="en-US" altLang="pt-BR" sz="2800" i="1">
                          <a:latin typeface="Cambria Math" panose="02040503050406030204" pitchFamily="18" charset="0"/>
                          <a:cs typeface="Cambria Math" panose="02040503050406030204" pitchFamily="18" charset="0"/>
                        </a:rPr>
                        <m:t>𝐿</m:t>
                      </m:r>
                    </m:oMath>
                  </m:oMathPara>
                </a14:m>
                <a:endParaRPr lang="en-US" altLang="pt-BR" sz="2800" i="1" baseline="3000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281295" y="4079240"/>
                <a:ext cx="2065655" cy="893445"/>
              </a:xfrm>
              <a:prstGeom prst="rect">
                <a:avLst/>
              </a:prstGeom>
              <a:blipFill rotWithShape="1">
                <a:blip r:embed="rId1"/>
                <a:stretch>
                  <a:fillRect t="-4833"/>
                </a:stretch>
              </a:blipFill>
              <a:ln w="38100">
                <a:noFill/>
              </a:ln>
            </p:spPr>
            <p:txBody>
              <a:bodyPr/>
              <a:lstStyle/>
              <a:p>
                <a:r>
                  <a:rPr lang="pt-BR" altLang="en-US">
                    <a:noFill/>
                  </a:rPr>
                  <a:t> </a:t>
                </a:r>
              </a:p>
            </p:txBody>
          </p:sp>
        </mc:Fallback>
      </mc:AlternateContent>
      <p:sp>
        <p:nvSpPr>
          <p:cNvPr id="5" name="Caixa de Texto 4"/>
          <p:cNvSpPr txBox="1"/>
          <p:nvPr/>
        </p:nvSpPr>
        <p:spPr>
          <a:xfrm>
            <a:off x="554355" y="4972685"/>
            <a:ext cx="11187430" cy="138366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Em projetos de </a:t>
            </a:r>
            <a:r>
              <a:rPr lang="pt-BR" altLang="en-US" sz="2800" b="1" dirty="0" err="1">
                <a:solidFill>
                  <a:srgbClr val="C00000"/>
                </a:solidFill>
                <a:latin typeface="Comic Sans MS" panose="030F0702030302020204" pitchFamily="66" charset="0"/>
                <a:cs typeface="Comic Sans MS" panose="030F0702030302020204" pitchFamily="66" charset="0"/>
              </a:rPr>
              <a:t>CIs</a:t>
            </a:r>
            <a:r>
              <a:rPr lang="pt-BR" altLang="en-US" sz="2800" b="1" dirty="0">
                <a:solidFill>
                  <a:srgbClr val="C00000"/>
                </a:solidFill>
                <a:latin typeface="Comic Sans MS" panose="030F0702030302020204" pitchFamily="66" charset="0"/>
                <a:cs typeface="Comic Sans MS" panose="030F0702030302020204" pitchFamily="66" charset="0"/>
              </a:rPr>
              <a:t> se controla a modulação de canal projetando o valor de L. Quanto maior L, menor a modulação (V</a:t>
            </a:r>
            <a:r>
              <a:rPr lang="pt-BR" altLang="en-US" sz="2800" b="1" baseline="-25000" dirty="0">
                <a:solidFill>
                  <a:srgbClr val="C00000"/>
                </a:solidFill>
                <a:latin typeface="Comic Sans MS" panose="030F0702030302020204" pitchFamily="66" charset="0"/>
                <a:cs typeface="Comic Sans MS" panose="030F0702030302020204" pitchFamily="66" charset="0"/>
              </a:rPr>
              <a:t>A</a:t>
            </a:r>
            <a:r>
              <a:rPr lang="pt-BR" altLang="en-US" sz="2800" b="1" dirty="0">
                <a:solidFill>
                  <a:srgbClr val="C00000"/>
                </a:solidFill>
                <a:latin typeface="Comic Sans MS" panose="030F0702030302020204" pitchFamily="66" charset="0"/>
                <a:cs typeface="Comic Sans MS" panose="030F0702030302020204" pitchFamily="66" charset="0"/>
              </a:rPr>
              <a:t> entre 20 V a 200 V)</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2697" t="3274" r="3188"/>
          <a:stretch>
            <a:fillRect/>
          </a:stretch>
        </p:blipFill>
        <p:spPr>
          <a:xfrm>
            <a:off x="452755" y="1794510"/>
            <a:ext cx="6380480" cy="4911725"/>
          </a:xfrm>
          <a:prstGeom prst="rect">
            <a:avLst/>
          </a:prstGeom>
        </p:spPr>
      </p:pic>
      <p:sp>
        <p:nvSpPr>
          <p:cNvPr id="96" name="Caixa de Texto 95"/>
          <p:cNvSpPr txBox="1"/>
          <p:nvPr/>
        </p:nvSpPr>
        <p:spPr>
          <a:xfrm>
            <a:off x="226695" y="410845"/>
            <a:ext cx="11739245" cy="1383665"/>
          </a:xfrm>
          <a:prstGeom prst="rect">
            <a:avLst/>
          </a:prstGeom>
          <a:solidFill>
            <a:schemeClr val="bg1"/>
          </a:solidFill>
          <a:ln w="38100">
            <a:noFill/>
          </a:ln>
        </p:spPr>
        <p:txBody>
          <a:bodyPr wrap="square" rtlCol="0" anchor="t">
            <a:spAutoFit/>
          </a:bodyPr>
          <a:lstStyle/>
          <a:p>
            <a:pPr indent="0" algn="ctr">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Outros </a:t>
            </a:r>
            <a:r>
              <a:rPr lang="pt-BR" altLang="en-US" sz="2800" b="1" dirty="0" smtClean="0">
                <a:solidFill>
                  <a:srgbClr val="C00000"/>
                </a:solidFill>
                <a:latin typeface="Comic Sans MS" panose="030F0702030302020204" pitchFamily="66" charset="0"/>
                <a:cs typeface="Comic Sans MS" panose="030F0702030302020204" pitchFamily="66" charset="0"/>
              </a:rPr>
              <a:t>fenômenos </a:t>
            </a:r>
            <a:r>
              <a:rPr lang="pt-BR" altLang="en-US" sz="2800" b="1" dirty="0">
                <a:solidFill>
                  <a:srgbClr val="C00000"/>
                </a:solidFill>
                <a:latin typeface="Comic Sans MS" panose="030F0702030302020204" pitchFamily="66" charset="0"/>
                <a:cs typeface="Comic Sans MS" panose="030F0702030302020204" pitchFamily="66" charset="0"/>
              </a:rPr>
              <a:t>causam a variação de </a:t>
            </a:r>
            <a:r>
              <a:rPr lang="pt-BR" altLang="en-US" sz="2800" b="1" i="1" dirty="0">
                <a:solidFill>
                  <a:srgbClr val="C00000"/>
                </a:solidFill>
                <a:latin typeface="Comic Sans MS" panose="030F0702030302020204" pitchFamily="66" charset="0"/>
                <a:cs typeface="Comic Sans MS" panose="030F0702030302020204" pitchFamily="66" charset="0"/>
              </a:rPr>
              <a:t>I</a:t>
            </a:r>
            <a:r>
              <a:rPr lang="pt-BR" altLang="en-US" sz="2800" b="1" i="1" baseline="-25000" dirty="0">
                <a:solidFill>
                  <a:srgbClr val="C00000"/>
                </a:solidFill>
                <a:latin typeface="Comic Sans MS" panose="030F0702030302020204" pitchFamily="66" charset="0"/>
                <a:cs typeface="Comic Sans MS" panose="030F0702030302020204" pitchFamily="66" charset="0"/>
              </a:rPr>
              <a:t>DS</a:t>
            </a:r>
            <a:r>
              <a:rPr lang="pt-BR" altLang="en-US" sz="2800" b="1" dirty="0">
                <a:solidFill>
                  <a:srgbClr val="C00000"/>
                </a:solidFill>
                <a:latin typeface="Comic Sans MS" panose="030F0702030302020204" pitchFamily="66" charset="0"/>
                <a:cs typeface="Comic Sans MS" panose="030F0702030302020204" pitchFamily="66" charset="0"/>
              </a:rPr>
              <a:t> com </a:t>
            </a:r>
            <a:r>
              <a:rPr lang="pt-BR" altLang="en-US" sz="2800" b="1" i="1" dirty="0">
                <a:solidFill>
                  <a:srgbClr val="C00000"/>
                </a:solidFill>
                <a:latin typeface="Comic Sans MS" panose="030F0702030302020204" pitchFamily="66" charset="0"/>
                <a:cs typeface="Comic Sans MS" panose="030F0702030302020204" pitchFamily="66" charset="0"/>
              </a:rPr>
              <a:t>V</a:t>
            </a:r>
            <a:r>
              <a:rPr lang="pt-BR" altLang="en-US" sz="2800" b="1" i="1" baseline="-25000" dirty="0">
                <a:solidFill>
                  <a:srgbClr val="C00000"/>
                </a:solidFill>
                <a:latin typeface="Comic Sans MS" panose="030F0702030302020204" pitchFamily="66" charset="0"/>
                <a:cs typeface="Comic Sans MS" panose="030F0702030302020204" pitchFamily="66" charset="0"/>
              </a:rPr>
              <a:t>DS</a:t>
            </a:r>
            <a:r>
              <a:rPr lang="pt-BR" altLang="en-US" sz="2800" b="1" dirty="0">
                <a:solidFill>
                  <a:srgbClr val="C00000"/>
                </a:solidFill>
                <a:latin typeface="Comic Sans MS" panose="030F0702030302020204" pitchFamily="66" charset="0"/>
                <a:cs typeface="Comic Sans MS" panose="030F0702030302020204" pitchFamily="66" charset="0"/>
              </a:rPr>
              <a:t>, principalmente em transistores com </a:t>
            </a:r>
            <a:r>
              <a:rPr lang="pt-BR" altLang="en-US" sz="2800" b="1" dirty="0" smtClean="0">
                <a:solidFill>
                  <a:srgbClr val="C00000"/>
                </a:solidFill>
                <a:latin typeface="Comic Sans MS" panose="030F0702030302020204" pitchFamily="66" charset="0"/>
                <a:cs typeface="Comic Sans MS" panose="030F0702030302020204" pitchFamily="66" charset="0"/>
              </a:rPr>
              <a:t>dimensões </a:t>
            </a:r>
            <a:r>
              <a:rPr lang="pt-BR" altLang="en-US" sz="2800" b="1" dirty="0">
                <a:solidFill>
                  <a:srgbClr val="C00000"/>
                </a:solidFill>
                <a:latin typeface="Comic Sans MS" panose="030F0702030302020204" pitchFamily="66" charset="0"/>
                <a:cs typeface="Comic Sans MS" panose="030F0702030302020204" pitchFamily="66" charset="0"/>
              </a:rPr>
              <a:t>em </a:t>
            </a:r>
            <a:r>
              <a:rPr lang="pt-BR" altLang="en-US" sz="2800" b="1" dirty="0" err="1">
                <a:solidFill>
                  <a:srgbClr val="C00000"/>
                </a:solidFill>
                <a:latin typeface="Comic Sans MS" panose="030F0702030302020204" pitchFamily="66" charset="0"/>
                <a:cs typeface="Comic Sans MS" panose="030F0702030302020204" pitchFamily="66" charset="0"/>
              </a:rPr>
              <a:t>nm</a:t>
            </a:r>
            <a:r>
              <a:rPr lang="pt-BR" altLang="en-US" sz="2800" b="1" dirty="0">
                <a:solidFill>
                  <a:srgbClr val="C00000"/>
                </a:solidFill>
                <a:latin typeface="Comic Sans MS" panose="030F0702030302020204" pitchFamily="66" charset="0"/>
                <a:cs typeface="Comic Sans MS" panose="030F0702030302020204" pitchFamily="66" charset="0"/>
              </a:rPr>
              <a:t>.</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ctr">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Veja que o valor de </a:t>
            </a:r>
            <a:r>
              <a:rPr lang="pt-BR" altLang="en-US" sz="2800" b="1" i="1" dirty="0">
                <a:solidFill>
                  <a:srgbClr val="C00000"/>
                </a:solidFill>
                <a:latin typeface="Comic Sans MS" panose="030F0702030302020204" pitchFamily="66" charset="0"/>
                <a:cs typeface="Comic Sans MS" panose="030F0702030302020204" pitchFamily="66" charset="0"/>
              </a:rPr>
              <a:t>V</a:t>
            </a:r>
            <a:r>
              <a:rPr lang="pt-BR" altLang="en-US" sz="2800" b="1" i="1" baseline="-25000" dirty="0">
                <a:solidFill>
                  <a:srgbClr val="C00000"/>
                </a:solidFill>
                <a:latin typeface="Comic Sans MS" panose="030F0702030302020204" pitchFamily="66" charset="0"/>
                <a:cs typeface="Comic Sans MS" panose="030F0702030302020204" pitchFamily="66" charset="0"/>
              </a:rPr>
              <a:t>A</a:t>
            </a:r>
            <a:r>
              <a:rPr lang="pt-BR" altLang="en-US" sz="2800" b="1" dirty="0">
                <a:solidFill>
                  <a:srgbClr val="C00000"/>
                </a:solidFill>
                <a:latin typeface="Comic Sans MS" panose="030F0702030302020204" pitchFamily="66" charset="0"/>
                <a:cs typeface="Comic Sans MS" panose="030F0702030302020204" pitchFamily="66" charset="0"/>
              </a:rPr>
              <a:t> não é constante neste caso. </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
        <p:nvSpPr>
          <p:cNvPr id="5" name="Caixa de Texto 4"/>
          <p:cNvSpPr txBox="1"/>
          <p:nvPr/>
        </p:nvSpPr>
        <p:spPr>
          <a:xfrm>
            <a:off x="6900545" y="2521585"/>
            <a:ext cx="4758055" cy="3846195"/>
          </a:xfrm>
          <a:prstGeom prst="rect">
            <a:avLst/>
          </a:prstGeom>
          <a:solidFill>
            <a:schemeClr val="bg1"/>
          </a:solidFill>
          <a:ln w="38100">
            <a:noFill/>
          </a:ln>
        </p:spPr>
        <p:txBody>
          <a:bodyPr wrap="square" rtlCol="0" anchor="t">
            <a:spAutoFit/>
          </a:bodyPr>
          <a:lstStyle/>
          <a:p>
            <a:pPr marL="457200" indent="-457200" algn="l">
              <a:buFont typeface="Arial" panose="020B0604020202020204" pitchFamily="34" charset="0"/>
              <a:buChar char="•"/>
            </a:pPr>
            <a:r>
              <a:rPr lang="pt-BR" altLang="en-US" sz="2800" b="1" dirty="0">
                <a:solidFill>
                  <a:srgbClr val="C00000"/>
                </a:solidFill>
                <a:latin typeface="Comic Sans MS" panose="030F0702030302020204" pitchFamily="66" charset="0"/>
                <a:cs typeface="Comic Sans MS" panose="030F0702030302020204" pitchFamily="66" charset="0"/>
              </a:rPr>
              <a:t>CLM: </a:t>
            </a:r>
            <a:r>
              <a:rPr lang="pt-BR" altLang="en-US" sz="2800" b="1" dirty="0" err="1">
                <a:solidFill>
                  <a:srgbClr val="C00000"/>
                </a:solidFill>
                <a:latin typeface="Comic Sans MS" panose="030F0702030302020204" pitchFamily="66" charset="0"/>
                <a:cs typeface="Comic Sans MS" panose="030F0702030302020204" pitchFamily="66" charset="0"/>
              </a:rPr>
              <a:t>Channel</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Length</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Modulation</a:t>
            </a:r>
            <a:endParaRPr lang="pt-BR" altLang="en-US" sz="28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800" b="1" dirty="0">
                <a:solidFill>
                  <a:srgbClr val="C00000"/>
                </a:solidFill>
                <a:latin typeface="Comic Sans MS" panose="030F0702030302020204" pitchFamily="66" charset="0"/>
                <a:cs typeface="Comic Sans MS" panose="030F0702030302020204" pitchFamily="66" charset="0"/>
              </a:rPr>
              <a:t>DBIL: </a:t>
            </a:r>
            <a:r>
              <a:rPr lang="pt-BR" altLang="en-US" sz="2800" b="1" dirty="0" err="1">
                <a:solidFill>
                  <a:srgbClr val="C00000"/>
                </a:solidFill>
                <a:latin typeface="Comic Sans MS" panose="030F0702030302020204" pitchFamily="66" charset="0"/>
                <a:cs typeface="Comic Sans MS" panose="030F0702030302020204" pitchFamily="66" charset="0"/>
              </a:rPr>
              <a:t>Drain</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Induced</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barrier</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Lowering</a:t>
            </a:r>
            <a:endParaRPr lang="pt-BR" altLang="en-US" sz="28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800" b="1" dirty="0">
                <a:solidFill>
                  <a:srgbClr val="C00000"/>
                </a:solidFill>
                <a:latin typeface="Comic Sans MS" panose="030F0702030302020204" pitchFamily="66" charset="0"/>
                <a:cs typeface="Comic Sans MS" panose="030F0702030302020204" pitchFamily="66" charset="0"/>
              </a:rPr>
              <a:t>SCBE: </a:t>
            </a:r>
            <a:r>
              <a:rPr lang="pt-BR" altLang="en-US" sz="2800" b="1" dirty="0" err="1">
                <a:solidFill>
                  <a:srgbClr val="C00000"/>
                </a:solidFill>
                <a:latin typeface="Comic Sans MS" panose="030F0702030302020204" pitchFamily="66" charset="0"/>
                <a:cs typeface="Comic Sans MS" panose="030F0702030302020204" pitchFamily="66" charset="0"/>
              </a:rPr>
              <a:t>Substrate</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Current</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Induced</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Body</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Effect </a:t>
            </a:r>
            <a:r>
              <a:rPr lang="pt-BR" altLang="en-US" sz="2400" b="1" dirty="0" err="1">
                <a:solidFill>
                  <a:srgbClr val="C00000"/>
                </a:solidFill>
                <a:latin typeface="Comic Sans MS" panose="030F0702030302020204" pitchFamily="66" charset="0"/>
                <a:cs typeface="Comic Sans MS" panose="030F0702030302020204" pitchFamily="66" charset="0"/>
              </a:rPr>
              <a:t>(eletrons quentes vão ao substrato e abaixam </a:t>
            </a:r>
            <a:r>
              <a:rPr lang="pt-BR" altLang="en-US" sz="2400" b="1" i="1" dirty="0" err="1">
                <a:solidFill>
                  <a:srgbClr val="C00000"/>
                </a:solidFill>
                <a:latin typeface="Comic Sans MS" panose="030F0702030302020204" pitchFamily="66" charset="0"/>
                <a:cs typeface="Comic Sans MS" panose="030F0702030302020204" pitchFamily="66" charset="0"/>
              </a:rPr>
              <a:t>V</a:t>
            </a:r>
            <a:r>
              <a:rPr lang="pt-BR" altLang="en-US" sz="2400" b="1" i="1" baseline="-25000" dirty="0" err="1">
                <a:solidFill>
                  <a:srgbClr val="C00000"/>
                </a:solidFill>
                <a:latin typeface="Comic Sans MS" panose="030F0702030302020204" pitchFamily="66" charset="0"/>
                <a:cs typeface="Comic Sans MS" panose="030F0702030302020204" pitchFamily="66" charset="0"/>
              </a:rPr>
              <a:t>TN</a:t>
            </a:r>
            <a:r>
              <a:rPr lang="pt-BR" altLang="en-US" sz="2400" b="1" dirty="0" err="1">
                <a:solidFill>
                  <a:srgbClr val="C00000"/>
                </a:solidFill>
                <a:latin typeface="Comic Sans MS" panose="030F0702030302020204" pitchFamily="66" charset="0"/>
                <a:cs typeface="Comic Sans MS" panose="030F0702030302020204" pitchFamily="66" charset="0"/>
              </a:rPr>
              <a:t>)</a:t>
            </a:r>
            <a:endParaRPr lang="pt-BR" altLang="en-US" sz="2400" b="1" dirty="0" err="1">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80390" y="563880"/>
            <a:ext cx="10885170" cy="11988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Efeito da Polarização do Bulk no funcionamento do transistor</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6" name="Caixa de Texto 95"/>
          <p:cNvSpPr txBox="1"/>
          <p:nvPr/>
        </p:nvSpPr>
        <p:spPr>
          <a:xfrm>
            <a:off x="460375" y="1750060"/>
            <a:ext cx="11124565" cy="521970"/>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Considere o transistor nas seguintes condições (</a:t>
            </a:r>
            <a:r>
              <a:rPr lang="pt-BR" altLang="en-US" sz="2800" b="1" i="1" dirty="0">
                <a:solidFill>
                  <a:srgbClr val="C00000"/>
                </a:solidFill>
                <a:latin typeface="Comic Sans MS" panose="030F0702030302020204" pitchFamily="66" charset="0"/>
                <a:cs typeface="Comic Sans MS" panose="030F0702030302020204" pitchFamily="66" charset="0"/>
              </a:rPr>
              <a:t>V</a:t>
            </a:r>
            <a:r>
              <a:rPr lang="pt-BR" altLang="en-US" sz="2800" b="1" i="1" baseline="-25000" dirty="0">
                <a:solidFill>
                  <a:srgbClr val="C00000"/>
                </a:solidFill>
                <a:latin typeface="Comic Sans MS" panose="030F0702030302020204" pitchFamily="66" charset="0"/>
                <a:cs typeface="Comic Sans MS" panose="030F0702030302020204" pitchFamily="66" charset="0"/>
              </a:rPr>
              <a:t>TN </a:t>
            </a:r>
            <a:r>
              <a:rPr lang="pt-BR" altLang="en-US" sz="2800" b="1" i="1" dirty="0">
                <a:solidFill>
                  <a:srgbClr val="C00000"/>
                </a:solidFill>
                <a:latin typeface="Comic Sans MS" panose="030F0702030302020204" pitchFamily="66" charset="0"/>
                <a:cs typeface="Comic Sans MS" panose="030F0702030302020204" pitchFamily="66" charset="0"/>
              </a:rPr>
              <a:t>= 0,5V</a:t>
            </a:r>
            <a:r>
              <a:rPr lang="pt-BR" altLang="en-US" sz="2800" b="1" dirty="0">
                <a:solidFill>
                  <a:srgbClr val="C00000"/>
                </a:solidFill>
                <a:latin typeface="Comic Sans MS" panose="030F0702030302020204" pitchFamily="66" charset="0"/>
                <a:cs typeface="Comic Sans MS" panose="030F0702030302020204" pitchFamily="66" charset="0"/>
              </a:rPr>
              <a:t>)</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
        <p:nvSpPr>
          <p:cNvPr id="3" name="Retângulo de cantos arredondados 3"/>
          <p:cNvSpPr/>
          <p:nvPr/>
        </p:nvSpPr>
        <p:spPr>
          <a:xfrm>
            <a:off x="2969260" y="342138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 name="Retângulo 78"/>
          <p:cNvSpPr/>
          <p:nvPr/>
        </p:nvSpPr>
        <p:spPr>
          <a:xfrm>
            <a:off x="4458335" y="330327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Retângulo 81"/>
          <p:cNvSpPr/>
          <p:nvPr/>
        </p:nvSpPr>
        <p:spPr>
          <a:xfrm>
            <a:off x="4443730" y="308927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6"/>
          <p:cNvSpPr txBox="1"/>
          <p:nvPr/>
        </p:nvSpPr>
        <p:spPr>
          <a:xfrm>
            <a:off x="10459085" y="4753610"/>
            <a:ext cx="869950" cy="460375"/>
          </a:xfrm>
          <a:prstGeom prst="rect">
            <a:avLst/>
          </a:prstGeom>
          <a:noFill/>
        </p:spPr>
        <p:txBody>
          <a:bodyPr wrap="square" rtlCol="0">
            <a:spAutoFit/>
          </a:bodyPr>
          <a:lstStyle/>
          <a:p>
            <a:r>
              <a:rPr lang="pt-BR" sz="2400" dirty="0" err="1" smtClean="0"/>
              <a:t>P-Si</a:t>
            </a:r>
            <a:endParaRPr lang="pt-BR" sz="2400" dirty="0"/>
          </a:p>
        </p:txBody>
      </p:sp>
      <p:sp>
        <p:nvSpPr>
          <p:cNvPr id="95" name="Retângulo de cantos arredondados 8"/>
          <p:cNvSpPr/>
          <p:nvPr/>
        </p:nvSpPr>
        <p:spPr>
          <a:xfrm>
            <a:off x="3773170" y="3421380"/>
            <a:ext cx="79692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9"/>
          <p:cNvSpPr txBox="1"/>
          <p:nvPr/>
        </p:nvSpPr>
        <p:spPr>
          <a:xfrm>
            <a:off x="3820795" y="363601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150" name="Retângulo de cantos arredondados 37"/>
          <p:cNvSpPr/>
          <p:nvPr/>
        </p:nvSpPr>
        <p:spPr>
          <a:xfrm>
            <a:off x="9700895" y="3437255"/>
            <a:ext cx="79692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1" name="CaixaDeTexto 38"/>
          <p:cNvSpPr txBox="1"/>
          <p:nvPr/>
        </p:nvSpPr>
        <p:spPr>
          <a:xfrm>
            <a:off x="9710420" y="367347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188" name="Conector Reto 187"/>
          <p:cNvCxnSpPr/>
          <p:nvPr/>
        </p:nvCxnSpPr>
        <p:spPr>
          <a:xfrm flipH="1" flipV="1">
            <a:off x="10142220" y="306324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7333615" y="270192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90" name="Conector Reto 189"/>
          <p:cNvCxnSpPr/>
          <p:nvPr/>
        </p:nvCxnSpPr>
        <p:spPr>
          <a:xfrm flipH="1" flipV="1">
            <a:off x="4133215" y="304292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2" name="CaixaDeTexto 83"/>
          <p:cNvSpPr txBox="1"/>
          <p:nvPr/>
        </p:nvSpPr>
        <p:spPr>
          <a:xfrm>
            <a:off x="3552508" y="2551430"/>
            <a:ext cx="1202055" cy="521970"/>
          </a:xfrm>
          <a:prstGeom prst="rect">
            <a:avLst/>
          </a:prstGeom>
          <a:noFill/>
        </p:spPr>
        <p:txBody>
          <a:bodyPr wrap="square" rtlCol="0">
            <a:spAutoFit/>
          </a:bodyPr>
          <a:lstStyle/>
          <a:p>
            <a:r>
              <a:rPr lang="pt-BR" sz="2800" dirty="0" smtClean="0"/>
              <a:t>V</a:t>
            </a:r>
            <a:r>
              <a:rPr lang="pt-BR" sz="2800" baseline="-25000" dirty="0" smtClean="0"/>
              <a:t>S</a:t>
            </a:r>
            <a:r>
              <a:rPr lang="pt-BR" sz="2800" dirty="0" smtClean="0"/>
              <a:t>=1V</a:t>
            </a:r>
            <a:endParaRPr lang="pt-BR" sz="2800" dirty="0" smtClean="0"/>
          </a:p>
        </p:txBody>
      </p:sp>
      <p:sp>
        <p:nvSpPr>
          <p:cNvPr id="193" name="Retângulo de cantos arredondados 84"/>
          <p:cNvSpPr/>
          <p:nvPr/>
        </p:nvSpPr>
        <p:spPr>
          <a:xfrm>
            <a:off x="10521950" y="343090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4" name="CaixaDeTexto 85"/>
          <p:cNvSpPr txBox="1"/>
          <p:nvPr/>
        </p:nvSpPr>
        <p:spPr>
          <a:xfrm>
            <a:off x="10615930" y="335597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195" name="Conector Reto 194"/>
          <p:cNvCxnSpPr/>
          <p:nvPr/>
        </p:nvCxnSpPr>
        <p:spPr>
          <a:xfrm flipH="1" flipV="1">
            <a:off x="10934065" y="305625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18" name="CaixaDeTexto 83"/>
          <p:cNvSpPr txBox="1"/>
          <p:nvPr/>
        </p:nvSpPr>
        <p:spPr>
          <a:xfrm>
            <a:off x="6765290" y="2225040"/>
            <a:ext cx="1141095" cy="521970"/>
          </a:xfrm>
          <a:prstGeom prst="rect">
            <a:avLst/>
          </a:prstGeom>
          <a:noFill/>
        </p:spPr>
        <p:txBody>
          <a:bodyPr wrap="square" rtlCol="0">
            <a:spAutoFit/>
          </a:bodyPr>
          <a:lstStyle/>
          <a:p>
            <a:r>
              <a:rPr lang="pt-BR" sz="2800" dirty="0" smtClean="0"/>
              <a:t>V</a:t>
            </a:r>
            <a:r>
              <a:rPr lang="pt-BR" sz="2800" baseline="-25000" dirty="0" smtClean="0"/>
              <a:t>G</a:t>
            </a:r>
            <a:r>
              <a:rPr lang="pt-BR" sz="2800" dirty="0" smtClean="0"/>
              <a:t>=3V</a:t>
            </a:r>
            <a:endParaRPr lang="pt-BR" sz="2800" dirty="0" smtClean="0"/>
          </a:p>
        </p:txBody>
      </p:sp>
      <p:sp>
        <p:nvSpPr>
          <p:cNvPr id="219" name="CaixaDeTexto 83"/>
          <p:cNvSpPr txBox="1"/>
          <p:nvPr/>
        </p:nvSpPr>
        <p:spPr>
          <a:xfrm>
            <a:off x="9581515" y="2567305"/>
            <a:ext cx="1124585" cy="521970"/>
          </a:xfrm>
          <a:prstGeom prst="rect">
            <a:avLst/>
          </a:prstGeom>
          <a:noFill/>
        </p:spPr>
        <p:txBody>
          <a:bodyPr wrap="square" rtlCol="0">
            <a:spAutoFit/>
          </a:bodyPr>
          <a:lstStyle/>
          <a:p>
            <a:r>
              <a:rPr lang="pt-BR" sz="2800" dirty="0" smtClean="0"/>
              <a:t>V</a:t>
            </a:r>
            <a:r>
              <a:rPr lang="pt-BR" sz="2800" baseline="-25000" dirty="0" smtClean="0"/>
              <a:t>D</a:t>
            </a:r>
            <a:r>
              <a:rPr lang="pt-BR" sz="2800" dirty="0" smtClean="0"/>
              <a:t>=2V</a:t>
            </a:r>
            <a:endParaRPr lang="pt-BR" sz="2800" dirty="0" smtClean="0"/>
          </a:p>
        </p:txBody>
      </p:sp>
      <p:sp>
        <p:nvSpPr>
          <p:cNvPr id="220" name="CaixaDeTexto 83"/>
          <p:cNvSpPr txBox="1"/>
          <p:nvPr/>
        </p:nvSpPr>
        <p:spPr>
          <a:xfrm>
            <a:off x="10748010" y="2566670"/>
            <a:ext cx="1062990" cy="521970"/>
          </a:xfrm>
          <a:prstGeom prst="rect">
            <a:avLst/>
          </a:prstGeom>
          <a:noFill/>
        </p:spPr>
        <p:txBody>
          <a:bodyPr wrap="square" rtlCol="0">
            <a:spAutoFit/>
          </a:bodyPr>
          <a:lstStyle/>
          <a:p>
            <a:r>
              <a:rPr lang="pt-BR" sz="2800" dirty="0" smtClean="0"/>
              <a:t>Bulk</a:t>
            </a:r>
            <a:endParaRPr lang="pt-BR" sz="2800" dirty="0" smtClean="0"/>
          </a:p>
        </p:txBody>
      </p:sp>
      <p:sp>
        <p:nvSpPr>
          <p:cNvPr id="5" name="CaixaDeTexto 7"/>
          <p:cNvSpPr txBox="1"/>
          <p:nvPr/>
        </p:nvSpPr>
        <p:spPr>
          <a:xfrm>
            <a:off x="8042275" y="3709035"/>
            <a:ext cx="1540510" cy="460375"/>
          </a:xfrm>
          <a:prstGeom prst="rect">
            <a:avLst/>
          </a:prstGeom>
          <a:noFill/>
        </p:spPr>
        <p:txBody>
          <a:bodyPr wrap="square" rtlCol="0">
            <a:spAutoFit/>
          </a:bodyPr>
          <a:lstStyle/>
          <a:p>
            <a:r>
              <a:rPr lang="pt-BR" sz="2400" dirty="0"/>
              <a:t>Condutor</a:t>
            </a:r>
            <a:endParaRPr lang="pt-BR" sz="2400" dirty="0"/>
          </a:p>
        </p:txBody>
      </p:sp>
      <p:sp>
        <p:nvSpPr>
          <p:cNvPr id="239" name="Forma livre 238"/>
          <p:cNvSpPr/>
          <p:nvPr/>
        </p:nvSpPr>
        <p:spPr>
          <a:xfrm>
            <a:off x="5458460" y="3382645"/>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0" name="CaixaDeTexto 83"/>
          <p:cNvSpPr txBox="1"/>
          <p:nvPr/>
        </p:nvSpPr>
        <p:spPr>
          <a:xfrm>
            <a:off x="5928360" y="3808730"/>
            <a:ext cx="1546225" cy="521970"/>
          </a:xfrm>
          <a:prstGeom prst="rect">
            <a:avLst/>
          </a:prstGeom>
          <a:noFill/>
        </p:spPr>
        <p:txBody>
          <a:bodyPr wrap="square" rtlCol="0">
            <a:spAutoFit/>
          </a:bodyPr>
          <a:lstStyle/>
          <a:p>
            <a:r>
              <a:rPr lang="pt-BR" sz="2800" dirty="0" smtClean="0"/>
              <a:t>Isolante</a:t>
            </a:r>
            <a:endParaRPr lang="pt-BR" sz="2800" dirty="0" smtClean="0"/>
          </a:p>
        </p:txBody>
      </p:sp>
      <p:sp>
        <p:nvSpPr>
          <p:cNvPr id="241" name="Forma livre 240"/>
          <p:cNvSpPr/>
          <p:nvPr/>
        </p:nvSpPr>
        <p:spPr>
          <a:xfrm>
            <a:off x="7906385" y="3206115"/>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9" name="Grupo 8"/>
          <p:cNvGrpSpPr/>
          <p:nvPr/>
        </p:nvGrpSpPr>
        <p:grpSpPr>
          <a:xfrm rot="5400000">
            <a:off x="3950970" y="4267835"/>
            <a:ext cx="441960" cy="28448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 name="Grupo 5"/>
          <p:cNvGrpSpPr/>
          <p:nvPr/>
        </p:nvGrpSpPr>
        <p:grpSpPr>
          <a:xfrm rot="5400000">
            <a:off x="9878060" y="4270375"/>
            <a:ext cx="441960" cy="284480"/>
            <a:chOff x="2587" y="5946"/>
            <a:chExt cx="4283" cy="2118"/>
          </a:xfrm>
        </p:grpSpPr>
        <p:cxnSp>
          <p:nvCxnSpPr>
            <p:cNvPr id="7" name="Conector Reto 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riângulo isósceles 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 name="Conector Reto 11"/>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12"/>
          <p:cNvSpPr txBox="1"/>
          <p:nvPr/>
        </p:nvSpPr>
        <p:spPr>
          <a:xfrm>
            <a:off x="236855" y="2478405"/>
            <a:ext cx="2774950" cy="3107690"/>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Nestas </a:t>
            </a:r>
            <a:r>
              <a:rPr lang="pt-BR" altLang="en-US" sz="2800" b="1" dirty="0" smtClean="0">
                <a:solidFill>
                  <a:srgbClr val="C00000"/>
                </a:solidFill>
                <a:latin typeface="Comic Sans MS" panose="030F0702030302020204" pitchFamily="66" charset="0"/>
                <a:cs typeface="Comic Sans MS" panose="030F0702030302020204" pitchFamily="66" charset="0"/>
              </a:rPr>
              <a:t>condições, </a:t>
            </a:r>
            <a:r>
              <a:rPr lang="pt-BR" altLang="en-US" sz="2800" b="1" dirty="0">
                <a:solidFill>
                  <a:srgbClr val="C00000"/>
                </a:solidFill>
                <a:latin typeface="Comic Sans MS" panose="030F0702030302020204" pitchFamily="66" charset="0"/>
                <a:cs typeface="Comic Sans MS" panose="030F0702030302020204" pitchFamily="66" charset="0"/>
              </a:rPr>
              <a:t>a tensão de Bulk, </a:t>
            </a:r>
            <a:r>
              <a:rPr lang="pt-BR" altLang="en-US" sz="2800" b="1" i="1" dirty="0">
                <a:solidFill>
                  <a:srgbClr val="C00000"/>
                </a:solidFill>
                <a:latin typeface="Comic Sans MS" panose="030F0702030302020204" pitchFamily="66" charset="0"/>
                <a:cs typeface="Comic Sans MS" panose="030F0702030302020204" pitchFamily="66" charset="0"/>
              </a:rPr>
              <a:t>V</a:t>
            </a:r>
            <a:r>
              <a:rPr lang="pt-BR" altLang="en-US" sz="2800" b="1" i="1" baseline="-25000" dirty="0">
                <a:solidFill>
                  <a:srgbClr val="C00000"/>
                </a:solidFill>
                <a:latin typeface="Comic Sans MS" panose="030F0702030302020204" pitchFamily="66" charset="0"/>
                <a:cs typeface="Comic Sans MS" panose="030F0702030302020204" pitchFamily="66" charset="0"/>
              </a:rPr>
              <a:t>B</a:t>
            </a:r>
            <a:r>
              <a:rPr lang="pt-BR" altLang="en-US" sz="2800" b="1" baseline="-25000" dirty="0">
                <a:solidFill>
                  <a:srgbClr val="C00000"/>
                </a:solidFill>
                <a:latin typeface="Comic Sans MS" panose="030F0702030302020204" pitchFamily="66" charset="0"/>
                <a:cs typeface="Comic Sans MS" panose="030F0702030302020204" pitchFamily="66" charset="0"/>
              </a:rPr>
              <a:t>, </a:t>
            </a:r>
            <a:r>
              <a:rPr lang="pt-BR" altLang="en-US" sz="2800" b="1" dirty="0">
                <a:solidFill>
                  <a:srgbClr val="C00000"/>
                </a:solidFill>
                <a:latin typeface="Comic Sans MS" panose="030F0702030302020204" pitchFamily="66" charset="0"/>
                <a:cs typeface="Comic Sans MS" panose="030F0702030302020204" pitchFamily="66" charset="0"/>
              </a:rPr>
              <a:t>pode ser</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buFont typeface="+mj-lt"/>
              <a:buNone/>
            </a:pPr>
            <a:r>
              <a:rPr lang="pt-BR" altLang="en-US" sz="2800" b="1" i="1" dirty="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a:solidFill>
                  <a:srgbClr val="C00000"/>
                </a:solidFill>
                <a:latin typeface="Comic Sans MS" panose="030F0702030302020204" pitchFamily="66" charset="0"/>
                <a:cs typeface="Comic Sans MS" panose="030F0702030302020204" pitchFamily="66" charset="0"/>
                <a:sym typeface="+mn-ea"/>
              </a:rPr>
              <a:t>B1</a:t>
            </a:r>
            <a:r>
              <a:rPr lang="pt-BR" altLang="en-US" sz="2800" b="1" i="1" dirty="0">
                <a:solidFill>
                  <a:srgbClr val="C00000"/>
                </a:solidFill>
                <a:latin typeface="Comic Sans MS" panose="030F0702030302020204" pitchFamily="66" charset="0"/>
                <a:cs typeface="Comic Sans MS" panose="030F0702030302020204" pitchFamily="66" charset="0"/>
                <a:sym typeface="+mn-ea"/>
              </a:rPr>
              <a:t> = 0V</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buFont typeface="+mj-lt"/>
              <a:buNone/>
            </a:pPr>
            <a:r>
              <a:rPr lang="pt-BR" altLang="en-US" sz="2800" b="1" i="1" dirty="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a:solidFill>
                  <a:srgbClr val="C00000"/>
                </a:solidFill>
                <a:latin typeface="Comic Sans MS" panose="030F0702030302020204" pitchFamily="66" charset="0"/>
                <a:cs typeface="Comic Sans MS" panose="030F0702030302020204" pitchFamily="66" charset="0"/>
                <a:sym typeface="+mn-ea"/>
              </a:rPr>
              <a:t>B2</a:t>
            </a:r>
            <a:r>
              <a:rPr lang="pt-BR" altLang="en-US" sz="2800" b="1" i="1" dirty="0">
                <a:solidFill>
                  <a:srgbClr val="C00000"/>
                </a:solidFill>
                <a:latin typeface="Comic Sans MS" panose="030F0702030302020204" pitchFamily="66" charset="0"/>
                <a:cs typeface="Comic Sans MS" panose="030F0702030302020204" pitchFamily="66" charset="0"/>
                <a:sym typeface="+mn-ea"/>
              </a:rPr>
              <a:t> = 0,5</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buFont typeface="+mj-lt"/>
              <a:buNone/>
            </a:pPr>
            <a:r>
              <a:rPr lang="pt-BR" altLang="en-US" sz="2800" b="1" i="1" dirty="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a:solidFill>
                  <a:srgbClr val="C00000"/>
                </a:solidFill>
                <a:latin typeface="Comic Sans MS" panose="030F0702030302020204" pitchFamily="66" charset="0"/>
                <a:cs typeface="Comic Sans MS" panose="030F0702030302020204" pitchFamily="66" charset="0"/>
                <a:sym typeface="+mn-ea"/>
              </a:rPr>
              <a:t>B3 </a:t>
            </a:r>
            <a:r>
              <a:rPr lang="pt-BR" altLang="en-US" sz="2800" b="1" i="1" dirty="0">
                <a:solidFill>
                  <a:srgbClr val="C00000"/>
                </a:solidFill>
                <a:latin typeface="Comic Sans MS" panose="030F0702030302020204" pitchFamily="66" charset="0"/>
                <a:cs typeface="Comic Sans MS" panose="030F0702030302020204" pitchFamily="66" charset="0"/>
                <a:sym typeface="+mn-ea"/>
              </a:rPr>
              <a:t>= 1,4 V</a:t>
            </a:r>
            <a:endParaRPr lang="pt-BR" altLang="en-US" sz="2800" b="1" i="1" dirty="0">
              <a:solidFill>
                <a:srgbClr val="C00000"/>
              </a:solidFill>
              <a:latin typeface="Comic Sans MS" panose="030F0702030302020204" pitchFamily="66" charset="0"/>
              <a:cs typeface="Comic Sans MS" panose="030F0702030302020204" pitchFamily="66" charset="0"/>
            </a:endParaRPr>
          </a:p>
        </p:txBody>
      </p:sp>
      <p:sp>
        <p:nvSpPr>
          <p:cNvPr id="15" name="Caixa de Texto 14"/>
          <p:cNvSpPr txBox="1"/>
          <p:nvPr/>
        </p:nvSpPr>
        <p:spPr>
          <a:xfrm>
            <a:off x="3148330" y="5392420"/>
            <a:ext cx="8375015" cy="953135"/>
          </a:xfrm>
          <a:prstGeom prst="rect">
            <a:avLst/>
          </a:prstGeom>
          <a:solidFill>
            <a:schemeClr val="bg1"/>
          </a:solidFill>
          <a:ln w="38100">
            <a:noFill/>
          </a:ln>
        </p:spPr>
        <p:txBody>
          <a:bodyPr wrap="square" rtlCol="0" anchor="t">
            <a:spAutoFit/>
          </a:bodyPr>
          <a:lstStyle/>
          <a:p>
            <a:pPr indent="0" algn="ctr">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Em qualquer um dos valores de </a:t>
            </a:r>
            <a:r>
              <a:rPr lang="pt-BR" altLang="en-US" sz="2800" b="1" i="1" dirty="0">
                <a:solidFill>
                  <a:srgbClr val="C00000"/>
                </a:solidFill>
                <a:latin typeface="Comic Sans MS" panose="030F0702030302020204" pitchFamily="66" charset="0"/>
                <a:cs typeface="Comic Sans MS" panose="030F0702030302020204" pitchFamily="66" charset="0"/>
              </a:rPr>
              <a:t>V</a:t>
            </a:r>
            <a:r>
              <a:rPr lang="pt-BR" altLang="en-US" sz="2800" b="1" i="1" baseline="-25000" dirty="0">
                <a:solidFill>
                  <a:srgbClr val="C00000"/>
                </a:solidFill>
                <a:latin typeface="Comic Sans MS" panose="030F0702030302020204" pitchFamily="66" charset="0"/>
                <a:cs typeface="Comic Sans MS" panose="030F0702030302020204" pitchFamily="66" charset="0"/>
              </a:rPr>
              <a:t>B</a:t>
            </a:r>
            <a:r>
              <a:rPr lang="pt-BR" altLang="en-US" sz="2800" b="1" baseline="-25000" dirty="0" smtClean="0">
                <a:solidFill>
                  <a:srgbClr val="C00000"/>
                </a:solidFill>
                <a:latin typeface="Comic Sans MS" panose="030F0702030302020204" pitchFamily="66" charset="0"/>
                <a:cs typeface="Comic Sans MS" panose="030F0702030302020204" pitchFamily="66" charset="0"/>
              </a:rPr>
              <a:t> </a:t>
            </a:r>
            <a:r>
              <a:rPr lang="pt-BR" altLang="en-US" sz="2800" b="1" dirty="0">
                <a:solidFill>
                  <a:srgbClr val="C00000"/>
                </a:solidFill>
                <a:latin typeface="Comic Sans MS" panose="030F0702030302020204" pitchFamily="66" charset="0"/>
                <a:cs typeface="Comic Sans MS" panose="030F0702030302020204" pitchFamily="66" charset="0"/>
              </a:rPr>
              <a:t>o transistor </a:t>
            </a:r>
            <a:r>
              <a:rPr lang="pt-BR" altLang="en-US" sz="2800" b="1" dirty="0" smtClean="0">
                <a:solidFill>
                  <a:srgbClr val="C00000"/>
                </a:solidFill>
                <a:latin typeface="Comic Sans MS" panose="030F0702030302020204" pitchFamily="66" charset="0"/>
                <a:cs typeface="Comic Sans MS" panose="030F0702030302020204" pitchFamily="66" charset="0"/>
              </a:rPr>
              <a:t>funcionará </a:t>
            </a:r>
            <a:r>
              <a:rPr lang="pt-BR" altLang="en-US" sz="2800" b="1" dirty="0">
                <a:solidFill>
                  <a:srgbClr val="C00000"/>
                </a:solidFill>
                <a:latin typeface="Comic Sans MS" panose="030F0702030302020204" pitchFamily="66" charset="0"/>
                <a:cs typeface="Comic Sans MS" panose="030F0702030302020204" pitchFamily="66" charset="0"/>
              </a:rPr>
              <a:t>e os diodos </a:t>
            </a:r>
            <a:r>
              <a:rPr lang="pt-BR" altLang="en-US" sz="2800" b="1" dirty="0" smtClean="0">
                <a:solidFill>
                  <a:srgbClr val="C00000"/>
                </a:solidFill>
                <a:latin typeface="Comic Sans MS" panose="030F0702030302020204" pitchFamily="66" charset="0"/>
                <a:cs typeface="Comic Sans MS" panose="030F0702030302020204" pitchFamily="66" charset="0"/>
              </a:rPr>
              <a:t>estarão </a:t>
            </a:r>
            <a:r>
              <a:rPr lang="pt-BR" altLang="en-US" sz="2800" b="1" dirty="0">
                <a:solidFill>
                  <a:srgbClr val="C00000"/>
                </a:solidFill>
                <a:latin typeface="Comic Sans MS" panose="030F0702030302020204" pitchFamily="66" charset="0"/>
                <a:cs typeface="Comic Sans MS" panose="030F0702030302020204" pitchFamily="66" charset="0"/>
              </a:rPr>
              <a:t>reversos</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57335" y="6313170"/>
            <a:ext cx="2743200" cy="365125"/>
          </a:xfrm>
        </p:spPr>
        <p:txBody>
          <a:bodyPr/>
          <a:lstStyle/>
          <a:p>
            <a:fld id="{74F297BB-B745-4CAB-BE1D-CE4C89382949}" type="slidenum">
              <a:rPr lang="pt-BR" smtClean="0"/>
            </a:fld>
            <a:endParaRPr lang="pt-BR"/>
          </a:p>
        </p:txBody>
      </p:sp>
      <p:sp>
        <p:nvSpPr>
          <p:cNvPr id="3" name="Caixa de Texto 2"/>
          <p:cNvSpPr txBox="1"/>
          <p:nvPr/>
        </p:nvSpPr>
        <p:spPr>
          <a:xfrm>
            <a:off x="491490" y="374015"/>
            <a:ext cx="10862310" cy="122999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Efeito de Corpo</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Vimos que a carga no canal é dada pela expressão </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81" name="CaixaDeTexto 64"/>
          <p:cNvSpPr txBox="1"/>
          <p:nvPr/>
        </p:nvSpPr>
        <p:spPr>
          <a:xfrm>
            <a:off x="1794963" y="1957162"/>
            <a:ext cx="8590915" cy="583565"/>
          </a:xfrm>
          <a:prstGeom prst="rect">
            <a:avLst/>
          </a:prstGeom>
          <a:solidFill>
            <a:schemeClr val="bg1"/>
          </a:solidFill>
        </p:spPr>
        <p:txBody>
          <a:bodyPr wrap="none" rtlCol="0">
            <a:spAutoFit/>
          </a:bodyPr>
          <a:lstStyle/>
          <a:p>
            <a:r>
              <a:rPr lang="pt-BR" sz="3200" dirty="0" smtClean="0">
                <a:latin typeface="Comic Sans MS" panose="030F0702030302020204" pitchFamily="66" charset="0"/>
              </a:rPr>
              <a:t>Q</a:t>
            </a:r>
            <a:r>
              <a:rPr lang="pt-BR" sz="3200" baseline="-25000" dirty="0" smtClean="0">
                <a:latin typeface="Comic Sans MS" panose="030F0702030302020204" pitchFamily="66" charset="0"/>
              </a:rPr>
              <a:t>n </a:t>
            </a:r>
            <a:r>
              <a:rPr lang="pt-BR" sz="3200" dirty="0" smtClean="0">
                <a:latin typeface="Comic Sans MS" panose="030F0702030302020204" pitchFamily="66" charset="0"/>
              </a:rPr>
              <a:t>= C</a:t>
            </a:r>
            <a:r>
              <a:rPr lang="pt-BR" sz="3200" baseline="-25000" dirty="0" smtClean="0">
                <a:latin typeface="Comic Sans MS" panose="030F0702030302020204" pitchFamily="66" charset="0"/>
              </a:rPr>
              <a:t>OX</a:t>
            </a:r>
            <a:r>
              <a:rPr lang="pt-BR" sz="3200" dirty="0" smtClean="0">
                <a:latin typeface="Comic Sans MS" panose="030F0702030302020204" pitchFamily="66" charset="0"/>
              </a:rPr>
              <a:t>(V</a:t>
            </a:r>
            <a:r>
              <a:rPr lang="pt-BR" sz="3200" baseline="-25000" dirty="0" smtClean="0">
                <a:latin typeface="Comic Sans MS" panose="030F0702030302020204" pitchFamily="66" charset="0"/>
              </a:rPr>
              <a:t>G</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C</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TN</a:t>
            </a:r>
            <a:r>
              <a:rPr lang="pt-BR" sz="3200" dirty="0" smtClean="0">
                <a:latin typeface="Comic Sans MS" panose="030F0702030302020204" pitchFamily="66" charset="0"/>
              </a:rPr>
              <a:t>)  		</a:t>
            </a:r>
            <a:r>
              <a:rPr lang="pt-BR" sz="3200" b="1" dirty="0" smtClean="0">
                <a:solidFill>
                  <a:srgbClr val="C00000"/>
                </a:solidFill>
                <a:latin typeface="Comic Sans MS" panose="030F0702030302020204" pitchFamily="66" charset="0"/>
              </a:rPr>
              <a:t>para V</a:t>
            </a:r>
            <a:r>
              <a:rPr lang="pt-BR" sz="3200" b="1" baseline="-25000" dirty="0" smtClean="0">
                <a:solidFill>
                  <a:srgbClr val="C00000"/>
                </a:solidFill>
                <a:latin typeface="Comic Sans MS" panose="030F0702030302020204" pitchFamily="66" charset="0"/>
              </a:rPr>
              <a:t>GC</a:t>
            </a:r>
            <a:r>
              <a:rPr lang="pt-BR" sz="3200" b="1" dirty="0" smtClean="0">
                <a:solidFill>
                  <a:srgbClr val="C00000"/>
                </a:solidFill>
                <a:latin typeface="Comic Sans MS" panose="030F0702030302020204" pitchFamily="66" charset="0"/>
              </a:rPr>
              <a:t> </a:t>
            </a:r>
            <a:r>
              <a:rPr lang="pt-BR" sz="3200" b="1" dirty="0" smtClean="0">
                <a:solidFill>
                  <a:srgbClr val="C00000"/>
                </a:solidFill>
                <a:latin typeface="Arial" panose="020B0604020202020204" pitchFamily="34" charset="0"/>
                <a:cs typeface="Arial" panose="020B0604020202020204" pitchFamily="34" charset="0"/>
              </a:rPr>
              <a:t>˃</a:t>
            </a:r>
            <a:r>
              <a:rPr lang="pt-BR" sz="3200" b="1" dirty="0" smtClean="0">
                <a:solidFill>
                  <a:srgbClr val="C00000"/>
                </a:solidFill>
                <a:latin typeface="Comic Sans MS" panose="030F0702030302020204" pitchFamily="66" charset="0"/>
              </a:rPr>
              <a:t> V</a:t>
            </a:r>
            <a:r>
              <a:rPr lang="pt-BR" sz="3200" b="1" baseline="-25000" dirty="0" smtClean="0">
                <a:solidFill>
                  <a:srgbClr val="C00000"/>
                </a:solidFill>
                <a:latin typeface="Comic Sans MS" panose="030F0702030302020204" pitchFamily="66" charset="0"/>
              </a:rPr>
              <a:t>TN</a:t>
            </a:r>
            <a:endParaRPr lang="pt-BR" sz="3200" b="1" baseline="-25000" dirty="0" smtClean="0">
              <a:solidFill>
                <a:srgbClr val="C00000"/>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84" name="CaixaDeTexto 2"/>
              <p:cNvSpPr txBox="1"/>
              <p:nvPr/>
            </p:nvSpPr>
            <p:spPr>
              <a:xfrm>
                <a:off x="1795353" y="2686251"/>
                <a:ext cx="8228965" cy="1085850"/>
              </a:xfrm>
              <a:prstGeom prst="rect">
                <a:avLst/>
              </a:prstGeom>
              <a:noFill/>
            </p:spPr>
            <p:txBody>
              <a:bodyPr wrap="none" rtlCol="0">
                <a:spAutoFit/>
              </a:bodyPr>
              <a:lstStyle/>
              <a:p>
                <a:r>
                  <a:rPr lang="pt-BR" sz="3200" i="1" dirty="0" smtClean="0"/>
                  <a:t>V</a:t>
                </a:r>
                <a:r>
                  <a:rPr lang="pt-BR" sz="3200" i="1" baseline="-25000" dirty="0" smtClean="0"/>
                  <a:t>TN</a:t>
                </a:r>
                <a:r>
                  <a:rPr lang="pt-BR" sz="3200" i="1" dirty="0" smtClean="0"/>
                  <a:t> </a:t>
                </a:r>
                <a:r>
                  <a:rPr lang="pt-BR" sz="3200" dirty="0" smtClean="0"/>
                  <a:t>= </a:t>
                </a:r>
                <a14:m>
                  <m:oMath xmlns:m="http://schemas.openxmlformats.org/officeDocument/2006/math">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𝐹𝐵</m:t>
                        </m:r>
                      </m:sub>
                    </m:sSub>
                    <m:r>
                      <a:rPr lang="pt-BR" sz="3200" b="0" i="1" smtClean="0">
                        <a:latin typeface="Cambria Math" panose="02040503050406030204" pitchFamily="18" charset="0"/>
                      </a:rPr>
                      <m:t>+</m:t>
                    </m:r>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𝐶</m:t>
                        </m:r>
                        <m:r>
                          <a:rPr lang="pt-BR" sz="3200" b="0" i="1" baseline="-25000" smtClean="0">
                            <a:latin typeface="Cambria Math" panose="02040503050406030204" pitchFamily="18" charset="0"/>
                          </a:rPr>
                          <m:t>𝑜𝑥</m:t>
                        </m:r>
                      </m:den>
                    </m:f>
                    <m:rad>
                      <m:radPr>
                        <m:degHide m:val="on"/>
                        <m:ctrlPr>
                          <a:rPr lang="pt-BR" sz="3200" b="0" i="1" smtClean="0">
                            <a:latin typeface="Cambria Math" panose="02040503050406030204" pitchFamily="18" charset="0"/>
                          </a:rPr>
                        </m:ctrlPr>
                      </m:radPr>
                      <m:deg/>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𝜀</m:t>
                            </m:r>
                          </m:e>
                          <m:sub>
                            <m:r>
                              <a:rPr lang="pt-BR" sz="3200" b="0" i="1" smtClean="0">
                                <a:latin typeface="Cambria Math" panose="02040503050406030204" pitchFamily="18" charset="0"/>
                              </a:rPr>
                              <m:t>𝑠</m:t>
                            </m:r>
                          </m:sub>
                        </m:sSub>
                        <m:r>
                          <a:rPr lang="pt-BR" sz="3200" b="0" i="1" smtClean="0">
                            <a:latin typeface="Cambria Math" panose="02040503050406030204" pitchFamily="18" charset="0"/>
                          </a:rPr>
                          <m:t>𝑞</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𝑁</m:t>
                            </m:r>
                          </m:e>
                          <m:sub>
                            <m:r>
                              <a:rPr lang="pt-BR" sz="3200" b="0" i="1" smtClean="0">
                                <a:latin typeface="Cambria Math" panose="02040503050406030204" pitchFamily="18" charset="0"/>
                              </a:rPr>
                              <m:t>𝑎</m:t>
                            </m:r>
                          </m:sub>
                        </m:sSub>
                        <m:d>
                          <m:dPr>
                            <m:ctrlPr>
                              <a:rPr lang="pt-BR" sz="3200" b="0" i="1" smtClean="0">
                                <a:latin typeface="Cambria Math" panose="02040503050406030204" pitchFamily="18" charset="0"/>
                              </a:rPr>
                            </m:ctrlPr>
                          </m:dPr>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𝐶</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𝐵</m:t>
                                </m:r>
                              </m:sub>
                            </m:sSub>
                          </m:e>
                        </m:d>
                      </m:e>
                    </m:rad>
                  </m:oMath>
                </a14:m>
                <a:endParaRPr lang="pt-BR" sz="3200" dirty="0"/>
              </a:p>
            </p:txBody>
          </p:sp>
        </mc:Choice>
        <mc:Fallback>
          <p:sp>
            <p:nvSpPr>
              <p:cNvPr id="84" name="CaixaDeTexto 2"/>
              <p:cNvSpPr txBox="1">
                <a:spLocks noRot="1" noChangeAspect="1" noMove="1" noResize="1" noEditPoints="1" noAdjustHandles="1" noChangeArrowheads="1" noChangeShapeType="1" noTextEdit="1"/>
              </p:cNvSpPr>
              <p:nvPr/>
            </p:nvSpPr>
            <p:spPr>
              <a:xfrm>
                <a:off x="1795353" y="2686251"/>
                <a:ext cx="8228965" cy="1085850"/>
              </a:xfrm>
              <a:prstGeom prst="rect">
                <a:avLst/>
              </a:prstGeom>
              <a:blipFill rotWithShape="1">
                <a:blip r:embed="rId1"/>
                <a:stretch>
                  <a:fillRect l="-3" t="-19" r="-21" b="-2379"/>
                </a:stretch>
              </a:blipFill>
            </p:spPr>
            <p:txBody>
              <a:bodyPr/>
              <a:lstStyle/>
              <a:p>
                <a:r>
                  <a:rPr lang="pt-BR" altLang="en-US">
                    <a:noFill/>
                  </a:rPr>
                  <a:t> </a:t>
                </a:r>
              </a:p>
            </p:txBody>
          </p:sp>
        </mc:Fallback>
      </mc:AlternateContent>
      <p:sp>
        <p:nvSpPr>
          <p:cNvPr id="95" name="Caixa de Texto 94"/>
          <p:cNvSpPr txBox="1"/>
          <p:nvPr/>
        </p:nvSpPr>
        <p:spPr>
          <a:xfrm>
            <a:off x="1017905" y="4157980"/>
            <a:ext cx="4402455" cy="1814830"/>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Assim, se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B</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aumenta,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será menor e mais carga haverá no canal (maior corrente)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9" name="Conector de Seta Reta 8"/>
          <p:cNvCxnSpPr/>
          <p:nvPr/>
        </p:nvCxnSpPr>
        <p:spPr>
          <a:xfrm>
            <a:off x="7219950" y="3917315"/>
            <a:ext cx="0" cy="2340000"/>
          </a:xfrm>
          <a:prstGeom prst="straightConnector1">
            <a:avLst/>
          </a:prstGeom>
          <a:ln w="28575">
            <a:solidFill>
              <a:schemeClr val="tx1"/>
            </a:solidFill>
            <a:headEnd type="stealth" w="lg" len="lg"/>
            <a:tailEnd type="none" w="lg" len="lg"/>
          </a:ln>
        </p:spPr>
        <p:style>
          <a:lnRef idx="1">
            <a:schemeClr val="accent1"/>
          </a:lnRef>
          <a:fillRef idx="0">
            <a:schemeClr val="accent1"/>
          </a:fillRef>
          <a:effectRef idx="0">
            <a:schemeClr val="accent1"/>
          </a:effectRef>
          <a:fontRef idx="minor">
            <a:schemeClr val="tx1"/>
          </a:fontRef>
        </p:style>
      </p:cxnSp>
      <p:cxnSp>
        <p:nvCxnSpPr>
          <p:cNvPr id="10" name="Conector de Seta Reta 9"/>
          <p:cNvCxnSpPr/>
          <p:nvPr/>
        </p:nvCxnSpPr>
        <p:spPr>
          <a:xfrm flipV="1">
            <a:off x="6558280" y="5972810"/>
            <a:ext cx="3204000" cy="0"/>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12" name="CaixaDeTexto 10"/>
          <p:cNvSpPr txBox="1"/>
          <p:nvPr/>
        </p:nvSpPr>
        <p:spPr>
          <a:xfrm>
            <a:off x="9255125" y="5887720"/>
            <a:ext cx="510540" cy="521970"/>
          </a:xfrm>
          <a:prstGeom prst="rect">
            <a:avLst/>
          </a:prstGeom>
          <a:noFill/>
        </p:spPr>
        <p:txBody>
          <a:bodyPr wrap="none" rtlCol="0">
            <a:spAutoFit/>
          </a:bodyPr>
          <a:lstStyle/>
          <a:p>
            <a:r>
              <a:rPr lang="pt-BR" sz="2800" dirty="0" err="1" smtClean="0"/>
              <a:t>V</a:t>
            </a:r>
            <a:r>
              <a:rPr lang="pt-BR" sz="2800" baseline="-25000" dirty="0" err="1" smtClean="0"/>
              <a:t>B</a:t>
            </a:r>
            <a:endParaRPr lang="pt-BR" sz="2800" baseline="-25000" dirty="0" err="1" smtClean="0"/>
          </a:p>
        </p:txBody>
      </p:sp>
      <p:sp>
        <p:nvSpPr>
          <p:cNvPr id="13" name="CaixaDeTexto 11"/>
          <p:cNvSpPr txBox="1"/>
          <p:nvPr/>
        </p:nvSpPr>
        <p:spPr>
          <a:xfrm>
            <a:off x="6558280" y="4033520"/>
            <a:ext cx="543560" cy="521970"/>
          </a:xfrm>
          <a:prstGeom prst="rect">
            <a:avLst/>
          </a:prstGeom>
          <a:noFill/>
        </p:spPr>
        <p:txBody>
          <a:bodyPr wrap="none" rtlCol="0">
            <a:spAutoFit/>
          </a:bodyPr>
          <a:lstStyle/>
          <a:p>
            <a:r>
              <a:rPr lang="pt-BR" sz="2800" dirty="0" smtClean="0"/>
              <a:t>Q</a:t>
            </a:r>
            <a:r>
              <a:rPr lang="pt-BR" sz="2800" baseline="-25000" dirty="0" smtClean="0"/>
              <a:t>n</a:t>
            </a:r>
            <a:endParaRPr lang="pt-BR" sz="2800" baseline="-25000" dirty="0" smtClean="0"/>
          </a:p>
        </p:txBody>
      </p:sp>
      <p:sp>
        <p:nvSpPr>
          <p:cNvPr id="14" name="Forma livre 13"/>
          <p:cNvSpPr/>
          <p:nvPr/>
        </p:nvSpPr>
        <p:spPr>
          <a:xfrm>
            <a:off x="7219950" y="4439920"/>
            <a:ext cx="2159000" cy="1306195"/>
          </a:xfrm>
          <a:custGeom>
            <a:avLst/>
            <a:gdLst>
              <a:gd name="connisteX0" fmla="*/ 0 w 1937385"/>
              <a:gd name="connsiteY0" fmla="*/ 1318260 h 1318260"/>
              <a:gd name="connisteX1" fmla="*/ 381000 w 1937385"/>
              <a:gd name="connsiteY1" fmla="*/ 937260 h 1318260"/>
              <a:gd name="connisteX2" fmla="*/ 777875 w 1937385"/>
              <a:gd name="connsiteY2" fmla="*/ 540385 h 1318260"/>
              <a:gd name="connisteX3" fmla="*/ 1031875 w 1937385"/>
              <a:gd name="connsiteY3" fmla="*/ 349250 h 1318260"/>
              <a:gd name="connisteX4" fmla="*/ 1412875 w 1937385"/>
              <a:gd name="connsiteY4" fmla="*/ 142875 h 1318260"/>
              <a:gd name="connisteX5" fmla="*/ 1937385 w 1937385"/>
              <a:gd name="connsiteY5" fmla="*/ 0 h 131826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937385" h="1318260">
                <a:moveTo>
                  <a:pt x="0" y="1318260"/>
                </a:moveTo>
                <a:cubicBezTo>
                  <a:pt x="67945" y="1249680"/>
                  <a:pt x="225425" y="1092835"/>
                  <a:pt x="381000" y="937260"/>
                </a:cubicBezTo>
                <a:cubicBezTo>
                  <a:pt x="536575" y="781685"/>
                  <a:pt x="647700" y="657860"/>
                  <a:pt x="777875" y="540385"/>
                </a:cubicBezTo>
                <a:cubicBezTo>
                  <a:pt x="908050" y="422910"/>
                  <a:pt x="904875" y="428625"/>
                  <a:pt x="1031875" y="349250"/>
                </a:cubicBezTo>
                <a:cubicBezTo>
                  <a:pt x="1158875" y="269875"/>
                  <a:pt x="1231900" y="212725"/>
                  <a:pt x="1412875" y="142875"/>
                </a:cubicBezTo>
                <a:cubicBezTo>
                  <a:pt x="1593850" y="73025"/>
                  <a:pt x="1840230" y="24130"/>
                  <a:pt x="1937385" y="0"/>
                </a:cubicBezTo>
              </a:path>
            </a:pathLst>
          </a:custGeom>
          <a:noFill/>
          <a:ln w="349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4" name="Caixa de Texto 83"/>
          <p:cNvSpPr txBox="1"/>
          <p:nvPr/>
        </p:nvSpPr>
        <p:spPr>
          <a:xfrm>
            <a:off x="285750" y="448310"/>
            <a:ext cx="6228715" cy="5723890"/>
          </a:xfrm>
          <a:prstGeom prst="rect">
            <a:avLst/>
          </a:prstGeom>
          <a:noFill/>
        </p:spPr>
        <p:txBody>
          <a:bodyPr wrap="square" rtlCol="0" anchor="t">
            <a:spAutoFit/>
          </a:bodyPr>
          <a:lstStyle/>
          <a:p>
            <a:pPr algn="ctr" fontAlgn="auto">
              <a:spcAft>
                <a:spcPts val="1200"/>
              </a:spcAft>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Tunelamento</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algn="l" fontAlgn="auto">
              <a:spcAft>
                <a:spcPts val="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Os eletróns na região de valencia do Si-P conseguem passar para a região de conduçaõ do Si-N diretamente.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Na fisica clássica, o eletron tem de ganhar energia para ir da valencia para a condução, no Si-P, e então deslocar para a conduçaõ no Si-N.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3" name="Imagem 2"/>
          <p:cNvPicPr>
            <a:picLocks noChangeAspect="1"/>
          </p:cNvPicPr>
          <p:nvPr/>
        </p:nvPicPr>
        <p:blipFill>
          <a:blip r:embed="rId1"/>
          <a:srcRect l="7678"/>
          <a:stretch>
            <a:fillRect/>
          </a:stretch>
        </p:blipFill>
        <p:spPr>
          <a:xfrm>
            <a:off x="6514465" y="1043305"/>
            <a:ext cx="4718685" cy="4718685"/>
          </a:xfrm>
          <a:prstGeom prst="rect">
            <a:avLst/>
          </a:prstGeom>
        </p:spPr>
      </p:pic>
      <p:sp>
        <p:nvSpPr>
          <p:cNvPr id="4" name="Forma livre 3"/>
          <p:cNvSpPr/>
          <p:nvPr/>
        </p:nvSpPr>
        <p:spPr>
          <a:xfrm>
            <a:off x="7879715" y="1525270"/>
            <a:ext cx="448945" cy="1065530"/>
          </a:xfrm>
          <a:custGeom>
            <a:avLst/>
            <a:gdLst>
              <a:gd name="connisteX0" fmla="*/ 448993 w 448993"/>
              <a:gd name="connsiteY0" fmla="*/ 1065450 h 1065450"/>
              <a:gd name="connisteX1" fmla="*/ 268018 w 448993"/>
              <a:gd name="connsiteY1" fmla="*/ 748585 h 1065450"/>
              <a:gd name="connisteX2" fmla="*/ 313103 w 448993"/>
              <a:gd name="connsiteY2" fmla="*/ 401240 h 1065450"/>
              <a:gd name="connisteX3" fmla="*/ 26718 w 448993"/>
              <a:gd name="connsiteY3" fmla="*/ 39290 h 1065450"/>
              <a:gd name="connisteX4" fmla="*/ 26718 w 448993"/>
              <a:gd name="connsiteY4" fmla="*/ 24050 h 106545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48993" h="1065450">
                <a:moveTo>
                  <a:pt x="448993" y="1065450"/>
                </a:moveTo>
                <a:cubicBezTo>
                  <a:pt x="412163" y="1008935"/>
                  <a:pt x="295323" y="881300"/>
                  <a:pt x="268018" y="748585"/>
                </a:cubicBezTo>
                <a:cubicBezTo>
                  <a:pt x="240713" y="615870"/>
                  <a:pt x="361363" y="542845"/>
                  <a:pt x="313103" y="401240"/>
                </a:cubicBezTo>
                <a:cubicBezTo>
                  <a:pt x="264843" y="259635"/>
                  <a:pt x="83868" y="114855"/>
                  <a:pt x="26718" y="39290"/>
                </a:cubicBezTo>
                <a:cubicBezTo>
                  <a:pt x="-30432" y="-36275"/>
                  <a:pt x="21003" y="19605"/>
                  <a:pt x="26718" y="24050"/>
                </a:cubicBezTo>
              </a:path>
            </a:pathLst>
          </a:custGeom>
          <a:noFill/>
          <a:ln w="28575">
            <a:solidFill>
              <a:srgbClr val="C00000"/>
            </a:solidFill>
            <a:prstDash val="sys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Forma livre 4"/>
          <p:cNvSpPr/>
          <p:nvPr/>
        </p:nvSpPr>
        <p:spPr>
          <a:xfrm>
            <a:off x="8051800" y="1149985"/>
            <a:ext cx="1825625" cy="1440815"/>
          </a:xfrm>
          <a:custGeom>
            <a:avLst/>
            <a:gdLst>
              <a:gd name="connisteX0" fmla="*/ 0 w 1825625"/>
              <a:gd name="connsiteY0" fmla="*/ 248623 h 1440518"/>
              <a:gd name="connisteX1" fmla="*/ 558165 w 1825625"/>
              <a:gd name="connsiteY1" fmla="*/ 7323 h 1440518"/>
              <a:gd name="connisteX2" fmla="*/ 920115 w 1825625"/>
              <a:gd name="connsiteY2" fmla="*/ 505163 h 1440518"/>
              <a:gd name="connisteX3" fmla="*/ 1388110 w 1825625"/>
              <a:gd name="connsiteY3" fmla="*/ 550248 h 1440518"/>
              <a:gd name="connisteX4" fmla="*/ 1825625 w 1825625"/>
              <a:gd name="connsiteY4" fmla="*/ 1440518 h 144051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5625" h="1440518">
                <a:moveTo>
                  <a:pt x="0" y="248623"/>
                </a:moveTo>
                <a:cubicBezTo>
                  <a:pt x="104140" y="190203"/>
                  <a:pt x="374015" y="-44112"/>
                  <a:pt x="558165" y="7323"/>
                </a:cubicBezTo>
                <a:cubicBezTo>
                  <a:pt x="742315" y="58758"/>
                  <a:pt x="754380" y="396578"/>
                  <a:pt x="920115" y="505163"/>
                </a:cubicBezTo>
                <a:cubicBezTo>
                  <a:pt x="1085850" y="613748"/>
                  <a:pt x="1207135" y="362923"/>
                  <a:pt x="1388110" y="550248"/>
                </a:cubicBezTo>
                <a:cubicBezTo>
                  <a:pt x="1569085" y="737573"/>
                  <a:pt x="1747520" y="1263353"/>
                  <a:pt x="1825625" y="1440518"/>
                </a:cubicBezTo>
              </a:path>
            </a:pathLst>
          </a:custGeom>
          <a:noFill/>
          <a:ln w="31750">
            <a:solidFill>
              <a:srgbClr val="C00000"/>
            </a:solidFill>
            <a:prstDash val="sysDash"/>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Caixa de Texto 5"/>
          <p:cNvSpPr txBox="1"/>
          <p:nvPr/>
        </p:nvSpPr>
        <p:spPr>
          <a:xfrm>
            <a:off x="7990840" y="751205"/>
            <a:ext cx="1947545" cy="398780"/>
          </a:xfrm>
          <a:prstGeom prst="rect">
            <a:avLst/>
          </a:prstGeom>
          <a:noFill/>
        </p:spPr>
        <p:txBody>
          <a:bodyPr wrap="none" rtlCol="0">
            <a:spAutoFit/>
          </a:bodyPr>
          <a:lstStyle/>
          <a:p>
            <a:r>
              <a:rPr lang="pt-BR" altLang="en-US" sz="2000" b="1">
                <a:solidFill>
                  <a:srgbClr val="C00000"/>
                </a:solidFill>
              </a:rPr>
              <a:t>caminho clássico</a:t>
            </a:r>
            <a:endParaRPr lang="pt-BR" altLang="en-US" sz="2000" b="1">
              <a:solidFill>
                <a:srgbClr val="C00000"/>
              </a:solidFill>
            </a:endParaRPr>
          </a:p>
        </p:txBody>
      </p:sp>
      <p:sp>
        <p:nvSpPr>
          <p:cNvPr id="7" name="Elipse 6"/>
          <p:cNvSpPr/>
          <p:nvPr/>
        </p:nvSpPr>
        <p:spPr>
          <a:xfrm>
            <a:off x="8051800" y="1685290"/>
            <a:ext cx="105410" cy="13589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Elipse 7"/>
          <p:cNvSpPr/>
          <p:nvPr/>
        </p:nvSpPr>
        <p:spPr>
          <a:xfrm>
            <a:off x="9279890" y="1564005"/>
            <a:ext cx="105410" cy="13589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 name="CaixaDeTexto 2"/>
              <p:cNvSpPr txBox="1"/>
              <p:nvPr/>
            </p:nvSpPr>
            <p:spPr>
              <a:xfrm>
                <a:off x="201930" y="1809115"/>
                <a:ext cx="11863705" cy="908050"/>
              </a:xfrm>
              <a:prstGeom prst="rect">
                <a:avLst/>
              </a:prstGeom>
              <a:noFill/>
            </p:spPr>
            <p:txBody>
              <a:bodyPr wrap="square" rtlCol="0">
                <a:spAutoFit/>
              </a:bodyPr>
              <a:lstStyle/>
              <a:p>
                <a:pPr algn="l"/>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cs typeface="Cambria Math" panose="02040503050406030204" pitchFamily="18" charset="0"/>
                            </a:rPr>
                            <m:t>𝑉</m:t>
                          </m:r>
                        </m:e>
                        <m:sub>
                          <m:r>
                            <a:rPr lang="en-US" altLang="pt-BR" sz="2400" i="1" smtClean="0">
                              <a:latin typeface="Cambria Math" panose="02040503050406030204" pitchFamily="18" charset="0"/>
                              <a:cs typeface="Cambria Math" panose="02040503050406030204" pitchFamily="18" charset="0"/>
                            </a:rPr>
                            <m:t>𝑇𝑁</m:t>
                          </m:r>
                        </m:sub>
                      </m:sSub>
                      <m:r>
                        <a:rPr lang="en-US" altLang="pt-BR" sz="2400" b="0" i="1" smtClean="0">
                          <a:latin typeface="Cambria Math" panose="02040503050406030204" pitchFamily="18" charset="0"/>
                        </a:rPr>
                        <m:t>=</m:t>
                      </m:r>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𝑉</m:t>
                          </m:r>
                        </m:e>
                        <m:sub>
                          <m:r>
                            <a:rPr lang="en-US" altLang="pt-BR" sz="2400" b="0" i="1" smtClean="0">
                              <a:latin typeface="Cambria Math" panose="02040503050406030204" pitchFamily="18" charset="0"/>
                            </a:rPr>
                            <m:t>𝑇𝑁</m:t>
                          </m:r>
                          <m:r>
                            <a:rPr lang="en-US" altLang="pt-BR" sz="2400" b="0" i="1" smtClean="0">
                              <a:latin typeface="Cambria Math" panose="02040503050406030204" pitchFamily="18" charset="0"/>
                            </a:rPr>
                            <m:t>0</m:t>
                          </m:r>
                        </m:sub>
                      </m:sSub>
                      <m:r>
                        <a:rPr lang="pt-BR" sz="2400" b="0" i="1" smtClean="0">
                          <a:latin typeface="Cambria Math" panose="02040503050406030204" pitchFamily="18" charset="0"/>
                        </a:rPr>
                        <m:t>+</m:t>
                      </m:r>
                      <m:r>
                        <a:rPr lang="en-US" altLang="pt-BR" sz="2400" i="1" smtClean="0">
                          <a:latin typeface="Cambria Math" panose="02040503050406030204" pitchFamily="18" charset="0"/>
                          <a:cs typeface="Cambria Math" panose="02040503050406030204" pitchFamily="18" charset="0"/>
                        </a:rPr>
                        <m:t>𝛾</m:t>
                      </m:r>
                      <m:d>
                        <m:dPr>
                          <m:begChr m:val="["/>
                          <m:endChr m:val="]"/>
                          <m:ctrlPr>
                            <a:rPr lang="pt-BR" sz="2400" b="0" i="1" smtClean="0">
                              <a:latin typeface="Cambria Math" panose="02040503050406030204" pitchFamily="18" charset="0"/>
                              <a:cs typeface="Cambria Math" panose="02040503050406030204" pitchFamily="18" charset="0"/>
                            </a:rPr>
                          </m:ctrlPr>
                        </m:dPr>
                        <m:e>
                          <m:rad>
                            <m:radPr>
                              <m:degHide m:val="on"/>
                              <m:ctrlPr>
                                <a:rPr lang="pt-BR" sz="2400" b="0" i="1" smtClean="0">
                                  <a:latin typeface="Cambria Math" panose="02040503050406030204" pitchFamily="18" charset="0"/>
                                </a:rPr>
                              </m:ctrlPr>
                            </m:radPr>
                            <m:deg/>
                            <m:e>
                              <m:d>
                                <m:dPr>
                                  <m:ctrlPr>
                                    <a:rPr lang="pt-BR" sz="2400" b="0" i="1" smtClean="0">
                                      <a:latin typeface="Cambria Math" panose="02040503050406030204" pitchFamily="18" charset="0"/>
                                    </a:rPr>
                                  </m:ctrlPr>
                                </m:dPr>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sSub>
                                    <m:sSubPr>
                                      <m:ctrlPr>
                                        <a:rPr lang="pt-BR" sz="2400" b="1" i="1" smtClean="0">
                                          <a:latin typeface="Cambria Math" panose="02040503050406030204" pitchFamily="18" charset="0"/>
                                        </a:rPr>
                                      </m:ctrlPr>
                                    </m:sSubPr>
                                    <m:e>
                                      <m:r>
                                        <a:rPr lang="pt-BR" sz="2400" b="1" i="1" smtClean="0">
                                          <a:latin typeface="Cambria Math" panose="02040503050406030204" pitchFamily="18" charset="0"/>
                                        </a:rPr>
                                        <m:t>+</m:t>
                                      </m:r>
                                      <m:r>
                                        <a:rPr lang="pt-BR" sz="2400" b="1" i="1" smtClean="0">
                                          <a:latin typeface="Cambria Math" panose="02040503050406030204" pitchFamily="18" charset="0"/>
                                        </a:rPr>
                                        <m:t>𝑽</m:t>
                                      </m:r>
                                    </m:e>
                                    <m:sub>
                                      <m:r>
                                        <a:rPr lang="en-US" altLang="pt-BR" sz="2400" b="1" i="1" smtClean="0">
                                          <a:latin typeface="Cambria Math" panose="02040503050406030204" pitchFamily="18" charset="0"/>
                                        </a:rPr>
                                        <m:t>𝑺</m:t>
                                      </m:r>
                                    </m:sub>
                                  </m:sSub>
                                  <m:r>
                                    <a:rPr lang="pt-BR" sz="2400" b="1" i="1" smtClean="0">
                                      <a:latin typeface="Cambria Math" panose="02040503050406030204" pitchFamily="18" charset="0"/>
                                    </a:rPr>
                                    <m:t>−</m:t>
                                  </m:r>
                                  <m:sSub>
                                    <m:sSubPr>
                                      <m:ctrlPr>
                                        <a:rPr lang="pt-BR" sz="2400" b="1" i="1" smtClean="0">
                                          <a:latin typeface="Cambria Math" panose="02040503050406030204" pitchFamily="18" charset="0"/>
                                        </a:rPr>
                                      </m:ctrlPr>
                                    </m:sSubPr>
                                    <m:e>
                                      <m:r>
                                        <a:rPr lang="pt-BR" sz="2400" b="1" i="1" smtClean="0">
                                          <a:latin typeface="Cambria Math" panose="02040503050406030204" pitchFamily="18" charset="0"/>
                                        </a:rPr>
                                        <m:t>𝑽</m:t>
                                      </m:r>
                                    </m:e>
                                    <m:sub>
                                      <m:r>
                                        <a:rPr lang="pt-BR" sz="2400" b="1" i="1" smtClean="0">
                                          <a:latin typeface="Cambria Math" panose="02040503050406030204" pitchFamily="18" charset="0"/>
                                        </a:rPr>
                                        <m:t>𝑩</m:t>
                                      </m:r>
                                    </m:sub>
                                  </m:sSub>
                                </m:e>
                              </m:d>
                            </m:e>
                          </m:rad>
                          <m:r>
                            <a:rPr lang="en-US" altLang="pt-BR" sz="2400" b="0" i="1" smtClean="0">
                              <a:latin typeface="Cambria Math" panose="02040503050406030204" pitchFamily="18" charset="0"/>
                            </a:rPr>
                            <m:t>−</m:t>
                          </m:r>
                          <m:rad>
                            <m:radPr>
                              <m:degHide m:val="on"/>
                              <m:ctrlPr>
                                <a:rPr lang="pt-BR" sz="2400" b="0" i="1" smtClean="0">
                                  <a:latin typeface="Cambria Math" panose="02040503050406030204" pitchFamily="18" charset="0"/>
                                </a:rPr>
                              </m:ctrlPr>
                            </m:radPr>
                            <m:deg/>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e>
                          </m:rad>
                        </m:e>
                      </m:d>
                      <m:r>
                        <a:rPr lang="en-US" altLang="pt-BR" sz="2400" b="0" i="1" smtClean="0">
                          <a:latin typeface="Cambria Math" panose="02040503050406030204" pitchFamily="18" charset="0"/>
                        </a:rPr>
                        <m:t>;   </m:t>
                      </m:r>
                      <m:sSub>
                        <m:sSubPr>
                          <m:ctrlPr>
                            <a:rPr lang="pt-BR" sz="2400" i="1" smtClean="0">
                              <a:latin typeface="Cambria Math" panose="02040503050406030204" pitchFamily="18" charset="0"/>
                            </a:rPr>
                          </m:ctrlPr>
                        </m:sSubPr>
                        <m:e>
                          <m:r>
                            <a:rPr lang="en-US" altLang="pt-BR" sz="2400" b="0" i="1" smtClean="0">
                              <a:latin typeface="Cambria Math" panose="02040503050406030204" pitchFamily="18" charset="0"/>
                            </a:rPr>
                            <m:t>  </m:t>
                          </m:r>
                          <m:r>
                            <a:rPr lang="en-US" altLang="pt-BR" sz="2400" b="0" i="1" smtClean="0">
                              <a:latin typeface="Cambria Math" panose="02040503050406030204" pitchFamily="18" charset="0"/>
                            </a:rPr>
                            <m:t> </m:t>
                          </m:r>
                          <m:r>
                            <a:rPr lang="en-US" altLang="pt-BR" sz="2400" b="0" i="1" smtClean="0">
                              <a:latin typeface="Cambria Math" panose="02040503050406030204" pitchFamily="18" charset="0"/>
                            </a:rPr>
                            <m:t>𝑉</m:t>
                          </m:r>
                          <m:r>
                            <a:rPr lang="en-US" altLang="pt-BR" sz="2400" b="0" i="1" baseline="-25000" smtClean="0">
                              <a:latin typeface="Cambria Math" panose="02040503050406030204" pitchFamily="18" charset="0"/>
                            </a:rPr>
                            <m:t>𝑇𝑁</m:t>
                          </m:r>
                          <m:r>
                            <a:rPr lang="en-US" altLang="pt-BR" sz="2400" b="0" i="1" baseline="-25000" smtClean="0">
                              <a:latin typeface="Cambria Math" panose="02040503050406030204" pitchFamily="18" charset="0"/>
                            </a:rPr>
                            <m:t>0</m:t>
                          </m:r>
                          <m:r>
                            <a:rPr lang="en-US" altLang="pt-BR" sz="2400" b="0" i="1" smtClean="0">
                              <a:latin typeface="Cambria Math" panose="02040503050406030204" pitchFamily="18" charset="0"/>
                            </a:rPr>
                            <m:t>=</m:t>
                          </m:r>
                          <m:r>
                            <a:rPr lang="pt-BR" sz="2400" b="0" i="1" smtClean="0">
                              <a:latin typeface="Cambria Math" panose="02040503050406030204" pitchFamily="18" charset="0"/>
                            </a:rPr>
                            <m:t>𝑉</m:t>
                          </m:r>
                        </m:e>
                        <m:sub>
                          <m:r>
                            <a:rPr lang="pt-BR" sz="2400" b="0" i="1" smtClean="0">
                              <a:latin typeface="Cambria Math" panose="02040503050406030204" pitchFamily="18" charset="0"/>
                            </a:rPr>
                            <m:t>𝐹𝐵</m:t>
                          </m:r>
                        </m:sub>
                      </m:sSub>
                      <m:r>
                        <a:rPr lang="pt-BR" sz="2400" b="0" i="1" smtClean="0">
                          <a:latin typeface="Cambria Math" panose="02040503050406030204" pitchFamily="18" charset="0"/>
                        </a:rPr>
                        <m:t>+</m:t>
                      </m:r>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𝐶</m:t>
                          </m:r>
                          <m:r>
                            <a:rPr lang="pt-BR" sz="2400" b="0" i="1" baseline="-25000" smtClean="0">
                              <a:latin typeface="Cambria Math" panose="02040503050406030204" pitchFamily="18" charset="0"/>
                            </a:rPr>
                            <m:t>𝑜𝑥</m:t>
                          </m:r>
                        </m:den>
                      </m:f>
                      <m:rad>
                        <m:radPr>
                          <m:degHide m:val="on"/>
                          <m:ctrlPr>
                            <a:rPr lang="pt-BR" sz="2400" b="0" i="1" smtClean="0">
                              <a:latin typeface="Cambria Math" panose="02040503050406030204" pitchFamily="18" charset="0"/>
                            </a:rPr>
                          </m:ctrlPr>
                        </m:radPr>
                        <m:deg/>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𝜀</m:t>
                              </m:r>
                            </m:e>
                            <m:sub>
                              <m:r>
                                <a:rPr lang="pt-BR" sz="2400" b="0" i="1" smtClean="0">
                                  <a:latin typeface="Cambria Math" panose="02040503050406030204" pitchFamily="18" charset="0"/>
                                </a:rPr>
                                <m:t>𝑠</m:t>
                              </m:r>
                            </m:sub>
                          </m:sSub>
                          <m:r>
                            <a:rPr lang="pt-BR" sz="2400" b="0" i="1" smtClean="0">
                              <a:latin typeface="Cambria Math" panose="02040503050406030204" pitchFamily="18" charset="0"/>
                            </a:rPr>
                            <m:t>𝑞</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𝑁</m:t>
                              </m:r>
                            </m:e>
                            <m:sub>
                              <m:r>
                                <a:rPr lang="pt-BR" sz="2400" b="0" i="1" smtClean="0">
                                  <a:latin typeface="Cambria Math" panose="02040503050406030204" pitchFamily="18" charset="0"/>
                                </a:rPr>
                                <m:t>𝑎</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e>
                          </m:d>
                        </m:e>
                      </m:rad>
                    </m:oMath>
                  </m:oMathPara>
                </a14:m>
                <a:endParaRPr lang="pt-BR" sz="2400" b="0" i="1" dirty="0" smtClean="0">
                  <a:latin typeface="Cambria Math" panose="02040503050406030204" pitchFamily="18" charset="0"/>
                </a:endParaRPr>
              </a:p>
            </p:txBody>
          </p:sp>
        </mc:Choice>
        <mc:Fallback>
          <p:sp>
            <p:nvSpPr>
              <p:cNvPr id="8" name="CaixaDeTexto 2"/>
              <p:cNvSpPr txBox="1">
                <a:spLocks noRot="1" noChangeAspect="1" noMove="1" noResize="1" noEditPoints="1" noAdjustHandles="1" noChangeArrowheads="1" noChangeShapeType="1" noTextEdit="1"/>
              </p:cNvSpPr>
              <p:nvPr/>
            </p:nvSpPr>
            <p:spPr>
              <a:xfrm>
                <a:off x="201930" y="1809115"/>
                <a:ext cx="11863705" cy="908050"/>
              </a:xfrm>
              <a:prstGeom prst="rect">
                <a:avLst/>
              </a:prstGeom>
              <a:blipFill rotWithShape="1">
                <a:blip r:embed="rId1"/>
                <a:stretch>
                  <a:fillRect b="-839"/>
                </a:stretch>
              </a:blipFill>
            </p:spPr>
            <p:txBody>
              <a:bodyPr/>
              <a:lstStyle/>
              <a:p>
                <a:r>
                  <a:rPr lang="pt-BR" altLang="en-US">
                    <a:noFill/>
                  </a:rPr>
                  <a:t> </a:t>
                </a:r>
              </a:p>
            </p:txBody>
          </p:sp>
        </mc:Fallback>
      </mc:AlternateContent>
      <p:sp>
        <p:nvSpPr>
          <p:cNvPr id="3" name="Caixa de Texto 2"/>
          <p:cNvSpPr txBox="1"/>
          <p:nvPr/>
        </p:nvSpPr>
        <p:spPr>
          <a:xfrm>
            <a:off x="491490" y="374015"/>
            <a:ext cx="10862310" cy="1291590"/>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40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Efeito de Corpo</a:t>
            </a:r>
            <a:endParaRPr lang="pt-BR" altLang="en-US" sz="40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Havíamos simplificado o valor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para</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95" name="Caixa de Texto 94"/>
          <p:cNvSpPr txBox="1"/>
          <p:nvPr/>
        </p:nvSpPr>
        <p:spPr>
          <a:xfrm>
            <a:off x="496570" y="3095625"/>
            <a:ext cx="11274425" cy="1383665"/>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Fica aqui explicito que o valor de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dependerá de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S</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B</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SB</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Quanto maior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SB</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maior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mais dificil a condução do transistor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9" name="Conector de Seta Reta 8"/>
          <p:cNvCxnSpPr/>
          <p:nvPr/>
        </p:nvCxnSpPr>
        <p:spPr>
          <a:xfrm>
            <a:off x="5155565" y="4211955"/>
            <a:ext cx="0" cy="2340000"/>
          </a:xfrm>
          <a:prstGeom prst="straightConnector1">
            <a:avLst/>
          </a:prstGeom>
          <a:ln w="28575">
            <a:solidFill>
              <a:schemeClr val="tx1"/>
            </a:solidFill>
            <a:headEnd type="stealth" w="lg" len="lg"/>
            <a:tailEnd type="none" w="lg" len="lg"/>
          </a:ln>
        </p:spPr>
        <p:style>
          <a:lnRef idx="1">
            <a:schemeClr val="accent1"/>
          </a:lnRef>
          <a:fillRef idx="0">
            <a:schemeClr val="accent1"/>
          </a:fillRef>
          <a:effectRef idx="0">
            <a:schemeClr val="accent1"/>
          </a:effectRef>
          <a:fontRef idx="minor">
            <a:schemeClr val="tx1"/>
          </a:fontRef>
        </p:style>
      </p:cxnSp>
      <p:cxnSp>
        <p:nvCxnSpPr>
          <p:cNvPr id="10" name="Conector de Seta Reta 9"/>
          <p:cNvCxnSpPr/>
          <p:nvPr/>
        </p:nvCxnSpPr>
        <p:spPr>
          <a:xfrm flipV="1">
            <a:off x="4493895" y="6267450"/>
            <a:ext cx="3204000" cy="0"/>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12" name="CaixaDeTexto 10"/>
          <p:cNvSpPr txBox="1"/>
          <p:nvPr/>
        </p:nvSpPr>
        <p:spPr>
          <a:xfrm>
            <a:off x="7190740" y="6182360"/>
            <a:ext cx="616585" cy="521970"/>
          </a:xfrm>
          <a:prstGeom prst="rect">
            <a:avLst/>
          </a:prstGeom>
          <a:noFill/>
        </p:spPr>
        <p:txBody>
          <a:bodyPr wrap="none" rtlCol="0">
            <a:spAutoFit/>
          </a:bodyPr>
          <a:lstStyle/>
          <a:p>
            <a:r>
              <a:rPr lang="pt-BR" sz="2800" dirty="0" err="1" smtClean="0"/>
              <a:t>V</a:t>
            </a:r>
            <a:r>
              <a:rPr lang="pt-BR" sz="2800" baseline="-25000" dirty="0" err="1" smtClean="0"/>
              <a:t>SB</a:t>
            </a:r>
            <a:endParaRPr lang="pt-BR" sz="2800" baseline="-25000" dirty="0" err="1" smtClean="0"/>
          </a:p>
        </p:txBody>
      </p:sp>
      <p:sp>
        <p:nvSpPr>
          <p:cNvPr id="13" name="CaixaDeTexto 11"/>
          <p:cNvSpPr txBox="1"/>
          <p:nvPr/>
        </p:nvSpPr>
        <p:spPr>
          <a:xfrm>
            <a:off x="4509135" y="4387215"/>
            <a:ext cx="646430" cy="521970"/>
          </a:xfrm>
          <a:prstGeom prst="rect">
            <a:avLst/>
          </a:prstGeom>
          <a:noFill/>
        </p:spPr>
        <p:txBody>
          <a:bodyPr wrap="none" rtlCol="0">
            <a:spAutoFit/>
          </a:bodyPr>
          <a:lstStyle/>
          <a:p>
            <a:r>
              <a:rPr lang="pt-BR" sz="2800" dirty="0" smtClean="0"/>
              <a:t>V</a:t>
            </a:r>
            <a:r>
              <a:rPr lang="pt-BR" sz="2800" baseline="-25000" dirty="0" smtClean="0"/>
              <a:t>TN</a:t>
            </a:r>
            <a:endParaRPr lang="pt-BR" sz="2800" baseline="-25000" dirty="0" smtClean="0"/>
          </a:p>
        </p:txBody>
      </p:sp>
      <p:sp>
        <p:nvSpPr>
          <p:cNvPr id="14" name="Forma livre 13"/>
          <p:cNvSpPr/>
          <p:nvPr/>
        </p:nvSpPr>
        <p:spPr>
          <a:xfrm>
            <a:off x="5155565" y="4857115"/>
            <a:ext cx="2159000" cy="1183640"/>
          </a:xfrm>
          <a:custGeom>
            <a:avLst/>
            <a:gdLst>
              <a:gd name="connisteX0" fmla="*/ 0 w 1937385"/>
              <a:gd name="connsiteY0" fmla="*/ 1318260 h 1318260"/>
              <a:gd name="connisteX1" fmla="*/ 381000 w 1937385"/>
              <a:gd name="connsiteY1" fmla="*/ 937260 h 1318260"/>
              <a:gd name="connisteX2" fmla="*/ 777875 w 1937385"/>
              <a:gd name="connsiteY2" fmla="*/ 540385 h 1318260"/>
              <a:gd name="connisteX3" fmla="*/ 1031875 w 1937385"/>
              <a:gd name="connsiteY3" fmla="*/ 349250 h 1318260"/>
              <a:gd name="connisteX4" fmla="*/ 1412875 w 1937385"/>
              <a:gd name="connsiteY4" fmla="*/ 142875 h 1318260"/>
              <a:gd name="connisteX5" fmla="*/ 1937385 w 1937385"/>
              <a:gd name="connsiteY5" fmla="*/ 0 h 131826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937385" h="1318260">
                <a:moveTo>
                  <a:pt x="0" y="1318260"/>
                </a:moveTo>
                <a:cubicBezTo>
                  <a:pt x="67945" y="1249680"/>
                  <a:pt x="225425" y="1092835"/>
                  <a:pt x="381000" y="937260"/>
                </a:cubicBezTo>
                <a:cubicBezTo>
                  <a:pt x="536575" y="781685"/>
                  <a:pt x="647700" y="657860"/>
                  <a:pt x="777875" y="540385"/>
                </a:cubicBezTo>
                <a:cubicBezTo>
                  <a:pt x="908050" y="422910"/>
                  <a:pt x="904875" y="428625"/>
                  <a:pt x="1031875" y="349250"/>
                </a:cubicBezTo>
                <a:cubicBezTo>
                  <a:pt x="1158875" y="269875"/>
                  <a:pt x="1231900" y="212725"/>
                  <a:pt x="1412875" y="142875"/>
                </a:cubicBezTo>
                <a:cubicBezTo>
                  <a:pt x="1593850" y="73025"/>
                  <a:pt x="1840230" y="24130"/>
                  <a:pt x="1937385" y="0"/>
                </a:cubicBezTo>
              </a:path>
            </a:pathLst>
          </a:custGeom>
          <a:noFill/>
          <a:ln w="349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33383" y="6281560"/>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647700" y="591185"/>
                <a:ext cx="10896600" cy="605599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14:m>
                  <m:oMath xmlns:m="http://schemas.openxmlformats.org/officeDocument/2006/math">
                    <m:r>
                      <a:rPr lang="en-US" altLang="pt-BR" sz="3200" i="1" smtClean="0">
                        <a:latin typeface="Cambria Math" panose="02040503050406030204" pitchFamily="18" charset="0"/>
                        <a:cs typeface="Cambria Math" panose="02040503050406030204" pitchFamily="18" charset="0"/>
                      </a:rPr>
                      <m:t>𝛾</m:t>
                    </m:r>
                    <m:r>
                      <a:rPr lang="en-US" altLang="pt-BR" sz="3200" b="0" i="1" smtClean="0">
                        <a:latin typeface="Cambria Math" panose="02040503050406030204" pitchFamily="18" charset="0"/>
                      </a:rPr>
                      <m:t>=</m:t>
                    </m:r>
                    <m:f>
                      <m:fPr>
                        <m:ctrlPr>
                          <a:rPr lang="pt-BR" sz="3200" b="0" i="1" smtClean="0">
                            <a:latin typeface="Cambria Math" panose="02040503050406030204" pitchFamily="18" charset="0"/>
                          </a:rPr>
                        </m:ctrlPr>
                      </m:fPr>
                      <m:num>
                        <m:rad>
                          <m:radPr>
                            <m:degHide m:val="on"/>
                            <m:ctrlPr>
                              <a:rPr lang="pt-BR" sz="3200" b="0" i="1" smtClean="0">
                                <a:latin typeface="Cambria Math" panose="02040503050406030204" pitchFamily="18" charset="0"/>
                              </a:rPr>
                            </m:ctrlPr>
                          </m:radPr>
                          <m:deg/>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𝜀</m:t>
                                </m:r>
                              </m:e>
                              <m:sub>
                                <m:r>
                                  <a:rPr lang="pt-BR" sz="3200" b="0" i="1" smtClean="0">
                                    <a:latin typeface="Cambria Math" panose="02040503050406030204" pitchFamily="18" charset="0"/>
                                  </a:rPr>
                                  <m:t>𝑠</m:t>
                                </m:r>
                              </m:sub>
                            </m:sSub>
                            <m:r>
                              <a:rPr lang="pt-BR" sz="3200" b="0" i="1" smtClean="0">
                                <a:latin typeface="Cambria Math" panose="02040503050406030204" pitchFamily="18" charset="0"/>
                              </a:rPr>
                              <m:t>𝑞</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𝑁</m:t>
                                </m:r>
                              </m:e>
                              <m:sub>
                                <m:r>
                                  <a:rPr lang="pt-BR" sz="3200" b="0" i="1" smtClean="0">
                                    <a:latin typeface="Cambria Math" panose="02040503050406030204" pitchFamily="18" charset="0"/>
                                  </a:rPr>
                                  <m:t>𝑎</m:t>
                                </m:r>
                              </m:sub>
                            </m:sSub>
                          </m:e>
                        </m:rad>
                      </m:num>
                      <m:den>
                        <m:r>
                          <a:rPr lang="pt-BR" sz="3200" b="0" i="1" smtClean="0">
                            <a:latin typeface="Cambria Math" panose="02040503050406030204" pitchFamily="18" charset="0"/>
                          </a:rPr>
                          <m:t>𝐶𝑜𝑥</m:t>
                        </m:r>
                      </m:den>
                    </m:f>
                  </m:oMath>
                </a14:m>
                <a:r>
                  <a:rPr lang="pt-BR" dirty="0" smtClean="0">
                    <a:latin typeface="Comic Sans MS" panose="030F0702030302020204" pitchFamily="66" charset="0"/>
                    <a:cs typeface="Comic Sans MS" panose="030F0702030302020204" pitchFamily="66" charset="0"/>
                  </a:rPr>
                  <a:t>     é o parametro de efeito de corpo que indica tambem a dependencia de V</a:t>
                </a:r>
                <a:r>
                  <a:rPr lang="pt-BR" baseline="-25000" dirty="0" smtClean="0">
                    <a:latin typeface="Comic Sans MS" panose="030F0702030302020204" pitchFamily="66" charset="0"/>
                    <a:cs typeface="Comic Sans MS" panose="030F0702030302020204" pitchFamily="66" charset="0"/>
                  </a:rPr>
                  <a:t>TN</a:t>
                </a:r>
                <a:r>
                  <a:rPr lang="pt-BR" dirty="0" smtClean="0">
                    <a:latin typeface="Comic Sans MS" panose="030F0702030302020204" pitchFamily="66" charset="0"/>
                    <a:cs typeface="Comic Sans MS" panose="030F0702030302020204" pitchFamily="66" charset="0"/>
                  </a:rPr>
                  <a:t> com (V</a:t>
                </a:r>
                <a:r>
                  <a:rPr lang="pt-BR" baseline="-25000" dirty="0" smtClean="0">
                    <a:latin typeface="Comic Sans MS" panose="030F0702030302020204" pitchFamily="66" charset="0"/>
                    <a:cs typeface="Comic Sans MS" panose="030F0702030302020204" pitchFamily="66" charset="0"/>
                  </a:rPr>
                  <a:t>S</a:t>
                </a:r>
                <a:r>
                  <a:rPr lang="pt-BR" dirty="0" smtClean="0">
                    <a:latin typeface="Comic Sans MS" panose="030F0702030302020204" pitchFamily="66" charset="0"/>
                    <a:cs typeface="Comic Sans MS" panose="030F0702030302020204" pitchFamily="66" charset="0"/>
                  </a:rPr>
                  <a:t> - V</a:t>
                </a:r>
                <a:r>
                  <a:rPr lang="pt-BR" baseline="-25000" dirty="0" smtClean="0">
                    <a:latin typeface="Comic Sans MS" panose="030F0702030302020204" pitchFamily="66" charset="0"/>
                    <a:cs typeface="Comic Sans MS" panose="030F0702030302020204" pitchFamily="66" charset="0"/>
                  </a:rPr>
                  <a:t>B</a:t>
                </a:r>
                <a:r>
                  <a:rPr lang="pt-BR" dirty="0" smtClean="0">
                    <a:latin typeface="Comic Sans MS" panose="030F0702030302020204" pitchFamily="66" charset="0"/>
                    <a:cs typeface="Comic Sans MS" panose="030F0702030302020204" pitchFamily="66" charset="0"/>
                  </a:rPr>
                  <a:t>)</a:t>
                </a:r>
                <a:endParaRPr lang="pt-BR" dirty="0" smtClean="0">
                  <a:latin typeface="Comic Sans MS" panose="030F0702030302020204" pitchFamily="66" charset="0"/>
                  <a:cs typeface="Comic Sans MS" panose="030F0702030302020204" pitchFamily="66" charset="0"/>
                </a:endParaRPr>
              </a:p>
              <a:p>
                <a:pPr marL="0" indent="0" fontAlgn="auto">
                  <a:lnSpc>
                    <a:spcPct val="100000"/>
                  </a:lnSpc>
                  <a:spcBef>
                    <a:spcPts val="1600"/>
                  </a:spcBef>
                  <a:buNone/>
                </a:pPr>
                <a:r>
                  <a:rPr lang="pt-BR" b="1" dirty="0" smtClean="0">
                    <a:latin typeface="Comic Sans MS" panose="030F0702030302020204" pitchFamily="66" charset="0"/>
                    <a:cs typeface="Comic Sans MS" panose="030F0702030302020204" pitchFamily="66" charset="0"/>
                  </a:rPr>
                  <a:t>Veja que quanto menos dopado o corpo do transistor, N</a:t>
                </a:r>
                <a:r>
                  <a:rPr lang="pt-BR" b="1" baseline="-25000" dirty="0" smtClean="0">
                    <a:latin typeface="Comic Sans MS" panose="030F0702030302020204" pitchFamily="66" charset="0"/>
                    <a:cs typeface="Comic Sans MS" panose="030F0702030302020204" pitchFamily="66" charset="0"/>
                  </a:rPr>
                  <a:t>a</a:t>
                </a:r>
                <a:r>
                  <a:rPr lang="pt-BR" b="1" dirty="0" smtClean="0">
                    <a:latin typeface="Comic Sans MS" panose="030F0702030302020204" pitchFamily="66" charset="0"/>
                    <a:cs typeface="Comic Sans MS" panose="030F0702030302020204" pitchFamily="66" charset="0"/>
                  </a:rPr>
                  <a:t>, menores variações temos em V</a:t>
                </a:r>
                <a:r>
                  <a:rPr lang="pt-BR" b="1" baseline="-25000" dirty="0" smtClean="0">
                    <a:latin typeface="Comic Sans MS" panose="030F0702030302020204" pitchFamily="66" charset="0"/>
                    <a:cs typeface="Comic Sans MS" panose="030F0702030302020204" pitchFamily="66" charset="0"/>
                  </a:rPr>
                  <a:t>TN</a:t>
                </a:r>
                <a:r>
                  <a:rPr lang="pt-BR" b="1" dirty="0" smtClean="0">
                    <a:latin typeface="Comic Sans MS" panose="030F0702030302020204" pitchFamily="66" charset="0"/>
                    <a:cs typeface="Comic Sans MS" panose="030F0702030302020204" pitchFamily="66" charset="0"/>
                  </a:rPr>
                  <a:t>. A variação em V</a:t>
                </a:r>
                <a:r>
                  <a:rPr lang="pt-BR" b="1" baseline="-25000" dirty="0" smtClean="0">
                    <a:latin typeface="Comic Sans MS" panose="030F0702030302020204" pitchFamily="66" charset="0"/>
                    <a:cs typeface="Comic Sans MS" panose="030F0702030302020204" pitchFamily="66" charset="0"/>
                  </a:rPr>
                  <a:t>TN</a:t>
                </a:r>
                <a:r>
                  <a:rPr lang="pt-BR" b="1" dirty="0" smtClean="0">
                    <a:latin typeface="Comic Sans MS" panose="030F0702030302020204" pitchFamily="66" charset="0"/>
                    <a:cs typeface="Comic Sans MS" panose="030F0702030302020204" pitchFamily="66" charset="0"/>
                  </a:rPr>
                  <a:t> não é pequena</a:t>
                </a:r>
                <a:endParaRPr lang="pt-BR" b="1" dirty="0" smtClean="0">
                  <a:latin typeface="Comic Sans MS" panose="030F0702030302020204" pitchFamily="66" charset="0"/>
                  <a:cs typeface="Comic Sans MS" panose="030F0702030302020204" pitchFamily="66" charset="0"/>
                </a:endParaRPr>
              </a:p>
              <a:p>
                <a:pPr marL="0" indent="0" fontAlgn="auto">
                  <a:lnSpc>
                    <a:spcPct val="100000"/>
                  </a:lnSpc>
                  <a:spcBef>
                    <a:spcPts val="1600"/>
                  </a:spcBef>
                  <a:buNone/>
                </a:pPr>
                <a:r>
                  <a:rPr lang="pt-BR" b="1" dirty="0" smtClean="0">
                    <a:latin typeface="Comic Sans MS" panose="030F0702030302020204" pitchFamily="66" charset="0"/>
                    <a:cs typeface="Comic Sans MS" panose="030F0702030302020204" pitchFamily="66" charset="0"/>
                  </a:rPr>
                  <a:t>Por que não ligar sempre o bulk ao source (V</a:t>
                </a:r>
                <a:r>
                  <a:rPr lang="pt-BR" b="1" baseline="-25000" dirty="0" smtClean="0">
                    <a:latin typeface="Comic Sans MS" panose="030F0702030302020204" pitchFamily="66" charset="0"/>
                    <a:cs typeface="Comic Sans MS" panose="030F0702030302020204" pitchFamily="66" charset="0"/>
                  </a:rPr>
                  <a:t>SB</a:t>
                </a:r>
                <a:r>
                  <a:rPr lang="pt-BR" b="1" dirty="0" smtClean="0">
                    <a:latin typeface="Comic Sans MS" panose="030F0702030302020204" pitchFamily="66" charset="0"/>
                    <a:cs typeface="Comic Sans MS" panose="030F0702030302020204" pitchFamily="66" charset="0"/>
                  </a:rPr>
                  <a:t>=0)? </a:t>
                </a:r>
                <a:endParaRPr lang="pt-BR" b="1" dirty="0" smtClean="0">
                  <a:latin typeface="Comic Sans MS" panose="030F0702030302020204" pitchFamily="66" charset="0"/>
                  <a:cs typeface="Comic Sans MS" panose="030F0702030302020204" pitchFamily="66" charset="0"/>
                </a:endParaRPr>
              </a:p>
              <a:p>
                <a:pPr fontAlgn="auto">
                  <a:lnSpc>
                    <a:spcPct val="100000"/>
                  </a:lnSpc>
                  <a:spcBef>
                    <a:spcPts val="1600"/>
                  </a:spcBef>
                </a:pPr>
                <a:r>
                  <a:rPr lang="pt-BR" b="1" dirty="0" smtClean="0">
                    <a:latin typeface="Comic Sans MS" panose="030F0702030302020204" pitchFamily="66" charset="0"/>
                    <a:cs typeface="Comic Sans MS" panose="030F0702030302020204" pitchFamily="66" charset="0"/>
                  </a:rPr>
                  <a:t>pode não ser permitido por construção</a:t>
                </a:r>
                <a:endParaRPr lang="pt-BR" b="1" dirty="0" smtClean="0">
                  <a:latin typeface="Comic Sans MS" panose="030F0702030302020204" pitchFamily="66" charset="0"/>
                  <a:cs typeface="Comic Sans MS" panose="030F0702030302020204" pitchFamily="66" charset="0"/>
                </a:endParaRPr>
              </a:p>
              <a:p>
                <a:pPr fontAlgn="auto">
                  <a:lnSpc>
                    <a:spcPct val="100000"/>
                  </a:lnSpc>
                  <a:spcBef>
                    <a:spcPts val="1600"/>
                  </a:spcBef>
                </a:pPr>
                <a:r>
                  <a:rPr lang="pt-BR" b="1" dirty="0" smtClean="0">
                    <a:latin typeface="Comic Sans MS" panose="030F0702030302020204" pitchFamily="66" charset="0"/>
                    <a:cs typeface="Comic Sans MS" panose="030F0702030302020204" pitchFamily="66" charset="0"/>
                  </a:rPr>
                  <a:t>aumenta a capacitancia do source </a:t>
                </a:r>
                <a:endParaRPr lang="pt-BR" b="1" dirty="0" smtClean="0">
                  <a:latin typeface="Comic Sans MS" panose="030F0702030302020204" pitchFamily="66" charset="0"/>
                  <a:cs typeface="Comic Sans MS" panose="030F0702030302020204" pitchFamily="66" charset="0"/>
                </a:endParaRPr>
              </a:p>
              <a:p>
                <a:pPr marL="0" indent="0" fontAlgn="auto">
                  <a:lnSpc>
                    <a:spcPct val="140000"/>
                  </a:lnSpc>
                  <a:spcBef>
                    <a:spcPts val="1600"/>
                  </a:spcBef>
                  <a:buNone/>
                </a:pPr>
                <a:r>
                  <a:rPr lang="pt-BR" b="1" dirty="0" smtClean="0">
                    <a:latin typeface="Comic Sans MS" panose="030F0702030302020204" pitchFamily="66" charset="0"/>
                    <a:cs typeface="Comic Sans MS" panose="030F0702030302020204" pitchFamily="66" charset="0"/>
                  </a:rPr>
                  <a:t>Obs.: devemos ter </a:t>
                </a:r>
                <a14:m>
                  <m:oMath xmlns:m="http://schemas.openxmlformats.org/officeDocument/2006/math">
                    <m:d>
                      <m:dPr>
                        <m:ctrlPr>
                          <a:rPr lang="pt-BR" b="0" i="1" smtClean="0">
                            <a:latin typeface="Cambria Math" panose="02040503050406030204" pitchFamily="18" charset="0"/>
                          </a:rPr>
                        </m:ctrlPr>
                      </m:dPr>
                      <m:e>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𝜙</m:t>
                            </m:r>
                          </m:e>
                          <m:sub>
                            <m:r>
                              <a:rPr lang="pt-BR" b="0" i="1" smtClean="0">
                                <a:latin typeface="Cambria Math" panose="02040503050406030204" pitchFamily="18" charset="0"/>
                              </a:rPr>
                              <m:t>𝑝</m:t>
                            </m:r>
                          </m:sub>
                        </m:sSub>
                        <m:sSub>
                          <m:sSubPr>
                            <m:ctrlPr>
                              <a:rPr lang="pt-BR" b="1" i="1" smtClean="0">
                                <a:latin typeface="Cambria Math" panose="02040503050406030204" pitchFamily="18" charset="0"/>
                              </a:rPr>
                            </m:ctrlPr>
                          </m:sSubPr>
                          <m:e>
                            <m:r>
                              <a:rPr lang="pt-BR" b="1" i="1" smtClean="0">
                                <a:latin typeface="Cambria Math" panose="02040503050406030204" pitchFamily="18" charset="0"/>
                              </a:rPr>
                              <m:t>+</m:t>
                            </m:r>
                            <m:r>
                              <a:rPr lang="pt-BR" b="1" i="1" smtClean="0">
                                <a:latin typeface="Cambria Math" panose="02040503050406030204" pitchFamily="18" charset="0"/>
                              </a:rPr>
                              <m:t>𝑽</m:t>
                            </m:r>
                          </m:e>
                          <m:sub>
                            <m:r>
                              <a:rPr lang="en-US" altLang="pt-BR" b="1" i="1" smtClean="0">
                                <a:latin typeface="Cambria Math" panose="02040503050406030204" pitchFamily="18" charset="0"/>
                              </a:rPr>
                              <m:t>𝑺</m:t>
                            </m:r>
                          </m:sub>
                        </m:sSub>
                        <m:r>
                          <a:rPr lang="pt-BR" b="1" i="1" smtClean="0">
                            <a:latin typeface="Cambria Math" panose="02040503050406030204" pitchFamily="18" charset="0"/>
                          </a:rPr>
                          <m:t>−</m:t>
                        </m:r>
                        <m:sSub>
                          <m:sSubPr>
                            <m:ctrlPr>
                              <a:rPr lang="pt-BR" b="1" i="1" smtClean="0">
                                <a:latin typeface="Cambria Math" panose="02040503050406030204" pitchFamily="18" charset="0"/>
                              </a:rPr>
                            </m:ctrlPr>
                          </m:sSubPr>
                          <m:e>
                            <m:r>
                              <a:rPr lang="pt-BR" b="1" i="1" smtClean="0">
                                <a:latin typeface="Cambria Math" panose="02040503050406030204" pitchFamily="18" charset="0"/>
                              </a:rPr>
                              <m:t>𝑽</m:t>
                            </m:r>
                          </m:e>
                          <m:sub>
                            <m:r>
                              <a:rPr lang="pt-BR" b="1" i="1" smtClean="0">
                                <a:latin typeface="Cambria Math" panose="02040503050406030204" pitchFamily="18" charset="0"/>
                              </a:rPr>
                              <m:t>𝑩</m:t>
                            </m:r>
                          </m:sub>
                        </m:sSub>
                      </m:e>
                    </m:d>
                    <m:r>
                      <a:rPr lang="en-US" altLang="pt-BR" b="1" i="1" smtClean="0">
                        <a:latin typeface="Cambria Math" panose="02040503050406030204" pitchFamily="18" charset="0"/>
                      </a:rPr>
                      <m:t>&gt;</m:t>
                    </m:r>
                    <m:r>
                      <a:rPr lang="en-US" altLang="pt-BR" b="1" i="1" smtClean="0">
                        <a:latin typeface="Cambria Math" panose="02040503050406030204" pitchFamily="18" charset="0"/>
                      </a:rPr>
                      <m:t>𝟎</m:t>
                    </m:r>
                  </m:oMath>
                </a14:m>
                <a:endParaRPr lang="pt-BR" b="1" dirty="0" smtClean="0">
                  <a:latin typeface="Comic Sans MS" panose="030F0702030302020204" pitchFamily="66"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647700" y="591185"/>
                <a:ext cx="10896600" cy="605599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4" name="Grupo 13"/>
          <p:cNvGrpSpPr/>
          <p:nvPr/>
        </p:nvGrpSpPr>
        <p:grpSpPr>
          <a:xfrm rot="16200000">
            <a:off x="7725819" y="4543974"/>
            <a:ext cx="2292126" cy="1655948"/>
            <a:chOff x="7493" y="6484"/>
            <a:chExt cx="2943" cy="2054"/>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3"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3" name="Conector Reto 2"/>
            <p:cNvCxnSpPr/>
            <p:nvPr/>
          </p:nvCxnSpPr>
          <p:spPr>
            <a:xfrm rot="5400000">
              <a:off x="7788" y="743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823" y="7116"/>
              <a:ext cx="754"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V</a:t>
              </a:r>
              <a:r>
                <a:rPr lang="pt-BR" baseline="-25000" dirty="0"/>
                <a:t>DD</a:t>
              </a:r>
              <a:endParaRPr lang="pt-BR" baseline="-25000" dirty="0" smtClean="0"/>
            </a:p>
          </p:txBody>
        </p:sp>
        <p:cxnSp>
          <p:nvCxnSpPr>
            <p:cNvPr id="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5" name="Conector de Seta Reta 14"/>
          <p:cNvCxnSpPr/>
          <p:nvPr/>
        </p:nvCxnSpPr>
        <p:spPr>
          <a:xfrm rot="16200000" flipV="1">
            <a:off x="8928735" y="480504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9044305" y="4526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sp>
        <p:nvSpPr>
          <p:cNvPr id="6" name="Forma livre 5"/>
          <p:cNvSpPr/>
          <p:nvPr/>
        </p:nvSpPr>
        <p:spPr>
          <a:xfrm>
            <a:off x="8395335" y="521525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Straight Connector 178"/>
          <p:cNvCxnSpPr>
            <a:cxnSpLocks noChangeShapeType="1"/>
          </p:cNvCxnSpPr>
          <p:nvPr/>
        </p:nvCxnSpPr>
        <p:spPr bwMode="auto">
          <a:xfrm flipV="1">
            <a:off x="10409555" y="4690209"/>
            <a:ext cx="0" cy="38608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 name="Conector Reto 8"/>
          <p:cNvCxnSpPr/>
          <p:nvPr/>
        </p:nvCxnSpPr>
        <p:spPr>
          <a:xfrm flipH="1" flipV="1">
            <a:off x="9043035" y="6174740"/>
            <a:ext cx="14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flipV="1">
            <a:off x="8961755" y="65157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8936990" y="466280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2" name="Grupo 11"/>
          <p:cNvGrpSpPr/>
          <p:nvPr/>
        </p:nvGrpSpPr>
        <p:grpSpPr>
          <a:xfrm rot="16200000">
            <a:off x="9614551" y="5212748"/>
            <a:ext cx="1338047" cy="1293155"/>
            <a:chOff x="7505" y="6919"/>
            <a:chExt cx="1718" cy="1604"/>
          </a:xfrm>
        </p:grpSpPr>
        <p:sp>
          <p:nvSpPr>
            <p:cNvPr id="13" name="Line 56"/>
            <p:cNvSpPr>
              <a:spLocks noChangeShapeType="1"/>
            </p:cNvSpPr>
            <p:nvPr/>
          </p:nvSpPr>
          <p:spPr bwMode="auto">
            <a:xfrm rot="5400000" flipH="1">
              <a:off x="8991" y="7478"/>
              <a:ext cx="2" cy="462"/>
            </a:xfrm>
            <a:prstGeom prst="line">
              <a:avLst/>
            </a:prstGeom>
            <a:noFill/>
            <a:ln w="19050" cmpd="sng">
              <a:solidFill>
                <a:schemeClr val="tx1"/>
              </a:solidFill>
              <a:prstDash val="solid"/>
              <a:round/>
              <a:headEnd type="none"/>
              <a:tailEnd type="none"/>
            </a:ln>
            <a:extLst>
              <a:ext uri="{909E8E84-426E-40DD-AFC4-6F175D3DCCD1}">
                <a14:hiddenFill xmlns:a14="http://schemas.microsoft.com/office/drawing/2010/main">
                  <a:noFill/>
                </a14:hiddenFill>
              </a:ext>
            </a:extLst>
          </p:spPr>
          <p:txBody>
            <a:bodyPr/>
            <a:lstStyle/>
            <a:p>
              <a:endParaRPr lang="pt-BR"/>
            </a:p>
          </p:txBody>
        </p:sp>
        <p:grpSp>
          <p:nvGrpSpPr>
            <p:cNvPr id="17" name="Group 147"/>
            <p:cNvGrpSpPr/>
            <p:nvPr/>
          </p:nvGrpSpPr>
          <p:grpSpPr bwMode="auto">
            <a:xfrm rot="5400000">
              <a:off x="8020" y="6975"/>
              <a:ext cx="792" cy="680"/>
              <a:chOff x="2834" y="2568"/>
              <a:chExt cx="317" cy="272"/>
            </a:xfrm>
          </p:grpSpPr>
          <p:sp>
            <p:nvSpPr>
              <p:cNvPr id="1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3"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cxnSp>
          <p:nvCxnSpPr>
            <p:cNvPr id="24" name="Conector Reto 23"/>
            <p:cNvCxnSpPr/>
            <p:nvPr/>
          </p:nvCxnSpPr>
          <p:spPr>
            <a:xfrm rot="5400000">
              <a:off x="7800" y="7421"/>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1" name="Conector Reto 30"/>
          <p:cNvCxnSpPr/>
          <p:nvPr/>
        </p:nvCxnSpPr>
        <p:spPr>
          <a:xfrm flipH="1" flipV="1">
            <a:off x="10212705" y="65195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orma livre 32"/>
          <p:cNvSpPr/>
          <p:nvPr/>
        </p:nvSpPr>
        <p:spPr>
          <a:xfrm>
            <a:off x="9024620" y="5212080"/>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7" name="Line 56"/>
          <p:cNvSpPr>
            <a:spLocks noChangeShapeType="1"/>
          </p:cNvSpPr>
          <p:nvPr/>
        </p:nvSpPr>
        <p:spPr bwMode="auto">
          <a:xfrm flipH="1">
            <a:off x="10266680" y="4045585"/>
            <a:ext cx="0" cy="396000"/>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lstStyle/>
          <a:p>
            <a:endParaRPr lang="pt-BR"/>
          </a:p>
        </p:txBody>
      </p:sp>
      <p:grpSp>
        <p:nvGrpSpPr>
          <p:cNvPr id="28" name="Group 147"/>
          <p:cNvGrpSpPr/>
          <p:nvPr/>
        </p:nvGrpSpPr>
        <p:grpSpPr bwMode="auto">
          <a:xfrm>
            <a:off x="9629775" y="4441825"/>
            <a:ext cx="638810" cy="529590"/>
            <a:chOff x="2834" y="2568"/>
            <a:chExt cx="317" cy="272"/>
          </a:xfrm>
        </p:grpSpPr>
        <p:sp>
          <p:nvSpPr>
            <p:cNvPr id="3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41" name="Rectangle 142"/>
          <p:cNvSpPr>
            <a:spLocks noChangeArrowheads="1"/>
          </p:cNvSpPr>
          <p:nvPr/>
        </p:nvSpPr>
        <p:spPr bwMode="auto">
          <a:xfrm flipH="1">
            <a:off x="10267315" y="4272915"/>
            <a:ext cx="65532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n3</a:t>
            </a:r>
            <a:endParaRPr lang="pt-BR" baseline="-25000" dirty="0"/>
          </a:p>
        </p:txBody>
      </p:sp>
      <p:cxnSp>
        <p:nvCxnSpPr>
          <p:cNvPr id="42" name="Conector Reto 41"/>
          <p:cNvCxnSpPr/>
          <p:nvPr/>
        </p:nvCxnSpPr>
        <p:spPr>
          <a:xfrm>
            <a:off x="10272723" y="4966970"/>
            <a:ext cx="0" cy="45974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78"/>
          <p:cNvCxnSpPr>
            <a:cxnSpLocks noChangeShapeType="1"/>
          </p:cNvCxnSpPr>
          <p:nvPr/>
        </p:nvCxnSpPr>
        <p:spPr bwMode="auto">
          <a:xfrm rot="16200000" flipV="1">
            <a:off x="10191115" y="4475480"/>
            <a:ext cx="0" cy="4572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1" name="Straight Connector 178"/>
          <p:cNvCxnSpPr>
            <a:cxnSpLocks noChangeShapeType="1"/>
          </p:cNvCxnSpPr>
          <p:nvPr/>
        </p:nvCxnSpPr>
        <p:spPr bwMode="auto">
          <a:xfrm flipV="1">
            <a:off x="9188551" y="5781204"/>
            <a:ext cx="0" cy="38608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2" name="Conector Reto 8"/>
          <p:cNvCxnSpPr/>
          <p:nvPr/>
        </p:nvCxnSpPr>
        <p:spPr>
          <a:xfrm flipH="1" flipV="1">
            <a:off x="10275715" y="5067546"/>
            <a:ext cx="14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178"/>
          <p:cNvCxnSpPr>
            <a:cxnSpLocks noChangeShapeType="1"/>
          </p:cNvCxnSpPr>
          <p:nvPr/>
        </p:nvCxnSpPr>
        <p:spPr bwMode="auto">
          <a:xfrm flipV="1">
            <a:off x="10440415" y="5788660"/>
            <a:ext cx="0" cy="38608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5" name="Conector Reto 8"/>
          <p:cNvCxnSpPr/>
          <p:nvPr/>
        </p:nvCxnSpPr>
        <p:spPr>
          <a:xfrm flipH="1" flipV="1">
            <a:off x="10279770" y="6172531"/>
            <a:ext cx="14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10830560" y="6301740"/>
            <a:ext cx="929005" cy="365125"/>
          </a:xfrm>
        </p:spPr>
        <p:txBody>
          <a:bodyPr/>
          <a:lstStyle/>
          <a:p>
            <a:fld id="{74F297BB-B745-4CAB-BE1D-CE4C89382949}" type="slidenum">
              <a:rPr lang="pt-BR" smtClean="0"/>
            </a:fld>
            <a:endParaRPr lang="pt-BR"/>
          </a:p>
        </p:txBody>
      </p:sp>
      <p:sp>
        <p:nvSpPr>
          <p:cNvPr id="4" name="Retângulo de cantos arredondados 3"/>
          <p:cNvSpPr/>
          <p:nvPr/>
        </p:nvSpPr>
        <p:spPr>
          <a:xfrm>
            <a:off x="679450" y="2035175"/>
            <a:ext cx="10833100" cy="266382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2999023" y="1902871"/>
            <a:ext cx="6328247" cy="107373"/>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71692" y="1674873"/>
            <a:ext cx="6372968" cy="221904"/>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6989180" y="4071221"/>
            <a:ext cx="1039799" cy="460375"/>
          </a:xfrm>
          <a:prstGeom prst="rect">
            <a:avLst/>
          </a:prstGeom>
          <a:noFill/>
        </p:spPr>
        <p:txBody>
          <a:bodyPr wrap="square" rtlCol="0">
            <a:spAutoFit/>
          </a:bodyPr>
          <a:lstStyle/>
          <a:p>
            <a:r>
              <a:rPr lang="pt-BR" sz="2400" dirty="0" err="1" smtClean="0"/>
              <a:t>N-Si</a:t>
            </a:r>
            <a:endParaRPr lang="pt-BR" sz="2400" dirty="0"/>
          </a:p>
        </p:txBody>
      </p:sp>
      <p:sp>
        <p:nvSpPr>
          <p:cNvPr id="8" name="CaixaDeTexto 7"/>
          <p:cNvSpPr txBox="1"/>
          <p:nvPr/>
        </p:nvSpPr>
        <p:spPr>
          <a:xfrm>
            <a:off x="6096229" y="1573468"/>
            <a:ext cx="872255" cy="461665"/>
          </a:xfrm>
          <a:prstGeom prst="rect">
            <a:avLst/>
          </a:prstGeom>
          <a:noFill/>
        </p:spPr>
        <p:txBody>
          <a:bodyPr wrap="square" rtlCol="0">
            <a:spAutoFit/>
          </a:bodyPr>
          <a:lstStyle/>
          <a:p>
            <a:r>
              <a:rPr lang="pt-BR" sz="2400" dirty="0" smtClean="0"/>
              <a:t>poli</a:t>
            </a:r>
            <a:endParaRPr lang="pt-BR" sz="2400" dirty="0"/>
          </a:p>
        </p:txBody>
      </p:sp>
      <p:sp>
        <p:nvSpPr>
          <p:cNvPr id="9" name="Retângulo de cantos arredondados 8"/>
          <p:cNvSpPr/>
          <p:nvPr/>
        </p:nvSpPr>
        <p:spPr>
          <a:xfrm>
            <a:off x="2180866" y="2010244"/>
            <a:ext cx="952326" cy="1040006"/>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61994" y="2275404"/>
            <a:ext cx="1129219"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grpSp>
        <p:nvGrpSpPr>
          <p:cNvPr id="11" name="Grupo 10"/>
          <p:cNvGrpSpPr/>
          <p:nvPr/>
        </p:nvGrpSpPr>
        <p:grpSpPr>
          <a:xfrm>
            <a:off x="4958782" y="2025227"/>
            <a:ext cx="241540" cy="368300"/>
            <a:chOff x="4860992" y="3059007"/>
            <a:chExt cx="241540" cy="368300"/>
          </a:xfrm>
        </p:grpSpPr>
        <p:sp>
          <p:nvSpPr>
            <p:cNvPr id="12" name="Elipse 11"/>
            <p:cNvSpPr/>
            <p:nvPr/>
          </p:nvSpPr>
          <p:spPr>
            <a:xfrm>
              <a:off x="4907718"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4860992" y="3059007"/>
              <a:ext cx="241540" cy="368300"/>
            </a:xfrm>
            <a:prstGeom prst="rect">
              <a:avLst/>
            </a:prstGeom>
            <a:noFill/>
          </p:spPr>
          <p:txBody>
            <a:bodyPr wrap="square" rtlCol="0">
              <a:spAutoFit/>
            </a:bodyPr>
            <a:lstStyle/>
            <a:p>
              <a:r>
                <a:rPr lang="pt-BR" dirty="0"/>
                <a:t>+</a:t>
              </a:r>
              <a:endParaRPr lang="pt-BR" dirty="0"/>
            </a:p>
          </p:txBody>
        </p:sp>
      </p:grpSp>
      <p:grpSp>
        <p:nvGrpSpPr>
          <p:cNvPr id="14" name="Grupo 13"/>
          <p:cNvGrpSpPr/>
          <p:nvPr/>
        </p:nvGrpSpPr>
        <p:grpSpPr>
          <a:xfrm>
            <a:off x="5206072" y="1987686"/>
            <a:ext cx="241540" cy="368300"/>
            <a:chOff x="5108282" y="3021466"/>
            <a:chExt cx="241540" cy="368300"/>
          </a:xfrm>
        </p:grpSpPr>
        <p:sp>
          <p:nvSpPr>
            <p:cNvPr id="15" name="Elipse 14"/>
            <p:cNvSpPr/>
            <p:nvPr/>
          </p:nvSpPr>
          <p:spPr>
            <a:xfrm>
              <a:off x="5155008" y="3122425"/>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5108282" y="3021466"/>
              <a:ext cx="241540" cy="368300"/>
            </a:xfrm>
            <a:prstGeom prst="rect">
              <a:avLst/>
            </a:prstGeom>
            <a:noFill/>
          </p:spPr>
          <p:txBody>
            <a:bodyPr wrap="square" rtlCol="0">
              <a:spAutoFit/>
            </a:bodyPr>
            <a:lstStyle/>
            <a:p>
              <a:r>
                <a:rPr lang="pt-BR" dirty="0"/>
                <a:t>+</a:t>
              </a:r>
              <a:endParaRPr lang="pt-BR" dirty="0"/>
            </a:p>
          </p:txBody>
        </p:sp>
      </p:grpSp>
      <p:grpSp>
        <p:nvGrpSpPr>
          <p:cNvPr id="17" name="Grupo 16"/>
          <p:cNvGrpSpPr/>
          <p:nvPr/>
        </p:nvGrpSpPr>
        <p:grpSpPr>
          <a:xfrm>
            <a:off x="6210690" y="2009037"/>
            <a:ext cx="241540" cy="368300"/>
            <a:chOff x="6112900" y="3042817"/>
            <a:chExt cx="241540" cy="368300"/>
          </a:xfrm>
        </p:grpSpPr>
        <p:sp>
          <p:nvSpPr>
            <p:cNvPr id="18" name="Elipse 17"/>
            <p:cNvSpPr/>
            <p:nvPr/>
          </p:nvSpPr>
          <p:spPr>
            <a:xfrm>
              <a:off x="6159626" y="314377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6112900" y="3042817"/>
              <a:ext cx="241540" cy="368300"/>
            </a:xfrm>
            <a:prstGeom prst="rect">
              <a:avLst/>
            </a:prstGeom>
            <a:noFill/>
          </p:spPr>
          <p:txBody>
            <a:bodyPr wrap="square" rtlCol="0">
              <a:spAutoFit/>
            </a:bodyPr>
            <a:lstStyle/>
            <a:p>
              <a:r>
                <a:rPr lang="pt-BR" dirty="0"/>
                <a:t>+</a:t>
              </a:r>
              <a:endParaRPr lang="pt-BR" dirty="0"/>
            </a:p>
          </p:txBody>
        </p:sp>
      </p:grpSp>
      <p:grpSp>
        <p:nvGrpSpPr>
          <p:cNvPr id="20" name="Grupo 19"/>
          <p:cNvGrpSpPr/>
          <p:nvPr/>
        </p:nvGrpSpPr>
        <p:grpSpPr>
          <a:xfrm>
            <a:off x="6482781" y="2025227"/>
            <a:ext cx="241540" cy="368300"/>
            <a:chOff x="6384991" y="3059007"/>
            <a:chExt cx="241540" cy="368300"/>
          </a:xfrm>
        </p:grpSpPr>
        <p:sp>
          <p:nvSpPr>
            <p:cNvPr id="21" name="Elipse 20"/>
            <p:cNvSpPr/>
            <p:nvPr/>
          </p:nvSpPr>
          <p:spPr>
            <a:xfrm>
              <a:off x="6431717"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6384991" y="3059007"/>
              <a:ext cx="241540" cy="368300"/>
            </a:xfrm>
            <a:prstGeom prst="rect">
              <a:avLst/>
            </a:prstGeom>
            <a:noFill/>
          </p:spPr>
          <p:txBody>
            <a:bodyPr wrap="square" rtlCol="0">
              <a:spAutoFit/>
            </a:bodyPr>
            <a:lstStyle/>
            <a:p>
              <a:r>
                <a:rPr lang="pt-BR" dirty="0"/>
                <a:t>+</a:t>
              </a:r>
              <a:endParaRPr lang="pt-BR" dirty="0"/>
            </a:p>
          </p:txBody>
        </p:sp>
      </p:grpSp>
      <p:grpSp>
        <p:nvGrpSpPr>
          <p:cNvPr id="23" name="Grupo 22"/>
          <p:cNvGrpSpPr/>
          <p:nvPr/>
        </p:nvGrpSpPr>
        <p:grpSpPr>
          <a:xfrm>
            <a:off x="6747684" y="1988641"/>
            <a:ext cx="241540" cy="368300"/>
            <a:chOff x="6649894" y="3022421"/>
            <a:chExt cx="241540" cy="368300"/>
          </a:xfrm>
        </p:grpSpPr>
        <p:sp>
          <p:nvSpPr>
            <p:cNvPr id="24" name="Elipse 23"/>
            <p:cNvSpPr/>
            <p:nvPr/>
          </p:nvSpPr>
          <p:spPr>
            <a:xfrm>
              <a:off x="6696620" y="312338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6649894" y="3022421"/>
              <a:ext cx="241540" cy="368300"/>
            </a:xfrm>
            <a:prstGeom prst="rect">
              <a:avLst/>
            </a:prstGeom>
            <a:noFill/>
          </p:spPr>
          <p:txBody>
            <a:bodyPr wrap="square" rtlCol="0">
              <a:spAutoFit/>
            </a:bodyPr>
            <a:lstStyle/>
            <a:p>
              <a:r>
                <a:rPr lang="pt-BR" dirty="0"/>
                <a:t>+</a:t>
              </a:r>
              <a:endParaRPr lang="pt-BR" dirty="0"/>
            </a:p>
          </p:txBody>
        </p:sp>
      </p:grpSp>
      <p:grpSp>
        <p:nvGrpSpPr>
          <p:cNvPr id="26" name="Grupo 25"/>
          <p:cNvGrpSpPr/>
          <p:nvPr/>
        </p:nvGrpSpPr>
        <p:grpSpPr>
          <a:xfrm>
            <a:off x="7081603" y="1990060"/>
            <a:ext cx="241540" cy="368300"/>
            <a:chOff x="6983813" y="3023840"/>
            <a:chExt cx="241540" cy="368300"/>
          </a:xfrm>
        </p:grpSpPr>
        <p:sp>
          <p:nvSpPr>
            <p:cNvPr id="27" name="Elipse 26"/>
            <p:cNvSpPr/>
            <p:nvPr/>
          </p:nvSpPr>
          <p:spPr>
            <a:xfrm>
              <a:off x="7030539" y="31247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6983813" y="3023840"/>
              <a:ext cx="241540" cy="368300"/>
            </a:xfrm>
            <a:prstGeom prst="rect">
              <a:avLst/>
            </a:prstGeom>
            <a:noFill/>
          </p:spPr>
          <p:txBody>
            <a:bodyPr wrap="square" rtlCol="0">
              <a:spAutoFit/>
            </a:bodyPr>
            <a:lstStyle/>
            <a:p>
              <a:r>
                <a:rPr lang="pt-BR" dirty="0"/>
                <a:t>+</a:t>
              </a:r>
              <a:endParaRPr lang="pt-BR" dirty="0"/>
            </a:p>
          </p:txBody>
        </p:sp>
      </p:grpSp>
      <p:grpSp>
        <p:nvGrpSpPr>
          <p:cNvPr id="29" name="Grupo 28"/>
          <p:cNvGrpSpPr/>
          <p:nvPr/>
        </p:nvGrpSpPr>
        <p:grpSpPr>
          <a:xfrm>
            <a:off x="5947940" y="2014449"/>
            <a:ext cx="241540" cy="368300"/>
            <a:chOff x="5850150" y="3048229"/>
            <a:chExt cx="241540" cy="368300"/>
          </a:xfrm>
        </p:grpSpPr>
        <p:sp>
          <p:nvSpPr>
            <p:cNvPr id="30" name="Elipse 29"/>
            <p:cNvSpPr/>
            <p:nvPr/>
          </p:nvSpPr>
          <p:spPr>
            <a:xfrm>
              <a:off x="5896876" y="314918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5850150" y="3048229"/>
              <a:ext cx="241540" cy="368300"/>
            </a:xfrm>
            <a:prstGeom prst="rect">
              <a:avLst/>
            </a:prstGeom>
            <a:noFill/>
          </p:spPr>
          <p:txBody>
            <a:bodyPr wrap="square" rtlCol="0">
              <a:spAutoFit/>
            </a:bodyPr>
            <a:lstStyle/>
            <a:p>
              <a:r>
                <a:rPr lang="pt-BR" dirty="0"/>
                <a:t>+</a:t>
              </a:r>
              <a:endParaRPr lang="pt-BR" dirty="0"/>
            </a:p>
          </p:txBody>
        </p:sp>
      </p:grpSp>
      <p:grpSp>
        <p:nvGrpSpPr>
          <p:cNvPr id="32" name="Grupo 31"/>
          <p:cNvGrpSpPr/>
          <p:nvPr/>
        </p:nvGrpSpPr>
        <p:grpSpPr>
          <a:xfrm>
            <a:off x="5651768" y="2016567"/>
            <a:ext cx="241540" cy="368300"/>
            <a:chOff x="5553978" y="3050347"/>
            <a:chExt cx="241540" cy="368300"/>
          </a:xfrm>
        </p:grpSpPr>
        <p:sp>
          <p:nvSpPr>
            <p:cNvPr id="33" name="Elipse 32"/>
            <p:cNvSpPr/>
            <p:nvPr/>
          </p:nvSpPr>
          <p:spPr>
            <a:xfrm>
              <a:off x="5600704" y="31513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5553978" y="3050347"/>
              <a:ext cx="241540" cy="368300"/>
            </a:xfrm>
            <a:prstGeom prst="rect">
              <a:avLst/>
            </a:prstGeom>
            <a:noFill/>
          </p:spPr>
          <p:txBody>
            <a:bodyPr wrap="square" rtlCol="0">
              <a:spAutoFit/>
            </a:bodyPr>
            <a:lstStyle/>
            <a:p>
              <a:r>
                <a:rPr lang="pt-BR" dirty="0"/>
                <a:t>+</a:t>
              </a:r>
              <a:endParaRPr lang="pt-BR" dirty="0"/>
            </a:p>
          </p:txBody>
        </p:sp>
      </p:grpSp>
      <p:grpSp>
        <p:nvGrpSpPr>
          <p:cNvPr id="35" name="Grupo 34"/>
          <p:cNvGrpSpPr/>
          <p:nvPr/>
        </p:nvGrpSpPr>
        <p:grpSpPr>
          <a:xfrm>
            <a:off x="5407355" y="2025227"/>
            <a:ext cx="241540" cy="368300"/>
            <a:chOff x="5309565" y="3059007"/>
            <a:chExt cx="241540" cy="368300"/>
          </a:xfrm>
        </p:grpSpPr>
        <p:sp>
          <p:nvSpPr>
            <p:cNvPr id="36" name="Elipse 35"/>
            <p:cNvSpPr/>
            <p:nvPr/>
          </p:nvSpPr>
          <p:spPr>
            <a:xfrm>
              <a:off x="5356291"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5309565" y="3059007"/>
              <a:ext cx="241540" cy="368300"/>
            </a:xfrm>
            <a:prstGeom prst="rect">
              <a:avLst/>
            </a:prstGeom>
            <a:noFill/>
          </p:spPr>
          <p:txBody>
            <a:bodyPr wrap="square" rtlCol="0">
              <a:spAutoFit/>
            </a:bodyPr>
            <a:lstStyle/>
            <a:p>
              <a:r>
                <a:rPr lang="pt-BR" dirty="0"/>
                <a:t>+</a:t>
              </a:r>
              <a:endParaRPr lang="pt-BR" dirty="0"/>
            </a:p>
          </p:txBody>
        </p:sp>
      </p:grpSp>
      <p:sp>
        <p:nvSpPr>
          <p:cNvPr id="38" name="Retângulo de cantos arredondados 37"/>
          <p:cNvSpPr/>
          <p:nvPr/>
        </p:nvSpPr>
        <p:spPr>
          <a:xfrm>
            <a:off x="9262478" y="2029365"/>
            <a:ext cx="952326" cy="1020814"/>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66885" y="2321560"/>
            <a:ext cx="113284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grpSp>
        <p:nvGrpSpPr>
          <p:cNvPr id="40" name="Grupo 39"/>
          <p:cNvGrpSpPr/>
          <p:nvPr/>
        </p:nvGrpSpPr>
        <p:grpSpPr>
          <a:xfrm>
            <a:off x="3162045" y="1953494"/>
            <a:ext cx="241540" cy="368300"/>
            <a:chOff x="3064255" y="2987274"/>
            <a:chExt cx="241540" cy="368300"/>
          </a:xfrm>
        </p:grpSpPr>
        <p:sp>
          <p:nvSpPr>
            <p:cNvPr id="41" name="Elipse 40"/>
            <p:cNvSpPr/>
            <p:nvPr/>
          </p:nvSpPr>
          <p:spPr>
            <a:xfrm>
              <a:off x="3110981" y="308823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3064255" y="2987274"/>
              <a:ext cx="241540" cy="368300"/>
            </a:xfrm>
            <a:prstGeom prst="rect">
              <a:avLst/>
            </a:prstGeom>
            <a:noFill/>
          </p:spPr>
          <p:txBody>
            <a:bodyPr wrap="square" rtlCol="0">
              <a:spAutoFit/>
            </a:bodyPr>
            <a:lstStyle/>
            <a:p>
              <a:r>
                <a:rPr lang="pt-BR" dirty="0"/>
                <a:t>+</a:t>
              </a:r>
              <a:endParaRPr lang="pt-BR" dirty="0"/>
            </a:p>
          </p:txBody>
        </p:sp>
      </p:grpSp>
      <p:grpSp>
        <p:nvGrpSpPr>
          <p:cNvPr id="43" name="Grupo 42"/>
          <p:cNvGrpSpPr/>
          <p:nvPr/>
        </p:nvGrpSpPr>
        <p:grpSpPr>
          <a:xfrm>
            <a:off x="7669264" y="1966617"/>
            <a:ext cx="241540" cy="368300"/>
            <a:chOff x="7571474" y="3000397"/>
            <a:chExt cx="241540" cy="368300"/>
          </a:xfrm>
        </p:grpSpPr>
        <p:sp>
          <p:nvSpPr>
            <p:cNvPr id="44" name="Elipse 43"/>
            <p:cNvSpPr/>
            <p:nvPr/>
          </p:nvSpPr>
          <p:spPr>
            <a:xfrm>
              <a:off x="7618200" y="310135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7571474" y="3000397"/>
              <a:ext cx="241540" cy="368300"/>
            </a:xfrm>
            <a:prstGeom prst="rect">
              <a:avLst/>
            </a:prstGeom>
            <a:noFill/>
          </p:spPr>
          <p:txBody>
            <a:bodyPr wrap="square" rtlCol="0">
              <a:spAutoFit/>
            </a:bodyPr>
            <a:lstStyle/>
            <a:p>
              <a:r>
                <a:rPr lang="pt-BR" dirty="0"/>
                <a:t>+</a:t>
              </a:r>
              <a:endParaRPr lang="pt-BR" dirty="0"/>
            </a:p>
          </p:txBody>
        </p:sp>
      </p:grpSp>
      <p:grpSp>
        <p:nvGrpSpPr>
          <p:cNvPr id="46" name="Grupo 45"/>
          <p:cNvGrpSpPr/>
          <p:nvPr/>
        </p:nvGrpSpPr>
        <p:grpSpPr>
          <a:xfrm>
            <a:off x="7356560" y="1919642"/>
            <a:ext cx="241540" cy="368300"/>
            <a:chOff x="7258770" y="2953422"/>
            <a:chExt cx="241540" cy="368300"/>
          </a:xfrm>
        </p:grpSpPr>
        <p:sp>
          <p:nvSpPr>
            <p:cNvPr id="47" name="Elipse 46"/>
            <p:cNvSpPr/>
            <p:nvPr/>
          </p:nvSpPr>
          <p:spPr>
            <a:xfrm>
              <a:off x="7305496" y="305438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7258770" y="2953422"/>
              <a:ext cx="241540" cy="368300"/>
            </a:xfrm>
            <a:prstGeom prst="rect">
              <a:avLst/>
            </a:prstGeom>
            <a:noFill/>
          </p:spPr>
          <p:txBody>
            <a:bodyPr wrap="square" rtlCol="0">
              <a:spAutoFit/>
            </a:bodyPr>
            <a:lstStyle/>
            <a:p>
              <a:r>
                <a:rPr lang="pt-BR" dirty="0"/>
                <a:t>+</a:t>
              </a:r>
              <a:endParaRPr lang="pt-BR" dirty="0"/>
            </a:p>
          </p:txBody>
        </p:sp>
      </p:grpSp>
      <p:grpSp>
        <p:nvGrpSpPr>
          <p:cNvPr id="49" name="Grupo 48"/>
          <p:cNvGrpSpPr/>
          <p:nvPr/>
        </p:nvGrpSpPr>
        <p:grpSpPr>
          <a:xfrm>
            <a:off x="4354856" y="1950672"/>
            <a:ext cx="241540" cy="368300"/>
            <a:chOff x="4257066" y="2984452"/>
            <a:chExt cx="241540" cy="368300"/>
          </a:xfrm>
        </p:grpSpPr>
        <p:sp>
          <p:nvSpPr>
            <p:cNvPr id="50" name="Elipse 49"/>
            <p:cNvSpPr/>
            <p:nvPr/>
          </p:nvSpPr>
          <p:spPr>
            <a:xfrm>
              <a:off x="4303792" y="308541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4257066" y="2984452"/>
              <a:ext cx="241540" cy="368300"/>
            </a:xfrm>
            <a:prstGeom prst="rect">
              <a:avLst/>
            </a:prstGeom>
            <a:noFill/>
          </p:spPr>
          <p:txBody>
            <a:bodyPr wrap="square" rtlCol="0">
              <a:spAutoFit/>
            </a:bodyPr>
            <a:lstStyle/>
            <a:p>
              <a:r>
                <a:rPr lang="pt-BR" dirty="0"/>
                <a:t>+</a:t>
              </a:r>
              <a:endParaRPr lang="pt-BR" dirty="0"/>
            </a:p>
          </p:txBody>
        </p:sp>
      </p:grpSp>
      <p:grpSp>
        <p:nvGrpSpPr>
          <p:cNvPr id="52" name="Grupo 51"/>
          <p:cNvGrpSpPr/>
          <p:nvPr/>
        </p:nvGrpSpPr>
        <p:grpSpPr>
          <a:xfrm>
            <a:off x="3978010" y="1932860"/>
            <a:ext cx="241540" cy="368300"/>
            <a:chOff x="3880220" y="2966640"/>
            <a:chExt cx="241540" cy="368300"/>
          </a:xfrm>
        </p:grpSpPr>
        <p:sp>
          <p:nvSpPr>
            <p:cNvPr id="53" name="Elipse 52"/>
            <p:cNvSpPr/>
            <p:nvPr/>
          </p:nvSpPr>
          <p:spPr>
            <a:xfrm>
              <a:off x="3926946"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3880220" y="2966640"/>
              <a:ext cx="241540" cy="368300"/>
            </a:xfrm>
            <a:prstGeom prst="rect">
              <a:avLst/>
            </a:prstGeom>
            <a:noFill/>
          </p:spPr>
          <p:txBody>
            <a:bodyPr wrap="square" rtlCol="0">
              <a:spAutoFit/>
            </a:bodyPr>
            <a:lstStyle/>
            <a:p>
              <a:r>
                <a:rPr lang="pt-BR" dirty="0"/>
                <a:t>+</a:t>
              </a:r>
              <a:endParaRPr lang="pt-BR" dirty="0"/>
            </a:p>
          </p:txBody>
        </p:sp>
      </p:grpSp>
      <p:grpSp>
        <p:nvGrpSpPr>
          <p:cNvPr id="55" name="Grupo 54"/>
          <p:cNvGrpSpPr/>
          <p:nvPr/>
        </p:nvGrpSpPr>
        <p:grpSpPr>
          <a:xfrm>
            <a:off x="3708027" y="2031685"/>
            <a:ext cx="241540" cy="368300"/>
            <a:chOff x="3610237" y="3065465"/>
            <a:chExt cx="241540" cy="368300"/>
          </a:xfrm>
        </p:grpSpPr>
        <p:sp>
          <p:nvSpPr>
            <p:cNvPr id="56" name="Elipse 55"/>
            <p:cNvSpPr/>
            <p:nvPr/>
          </p:nvSpPr>
          <p:spPr>
            <a:xfrm>
              <a:off x="3656963" y="316642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3610237" y="3065465"/>
              <a:ext cx="241540" cy="368300"/>
            </a:xfrm>
            <a:prstGeom prst="rect">
              <a:avLst/>
            </a:prstGeom>
            <a:noFill/>
          </p:spPr>
          <p:txBody>
            <a:bodyPr wrap="square" rtlCol="0">
              <a:spAutoFit/>
            </a:bodyPr>
            <a:lstStyle/>
            <a:p>
              <a:r>
                <a:rPr lang="pt-BR" dirty="0"/>
                <a:t>+</a:t>
              </a:r>
              <a:endParaRPr lang="pt-BR" dirty="0"/>
            </a:p>
          </p:txBody>
        </p:sp>
      </p:grpSp>
      <p:grpSp>
        <p:nvGrpSpPr>
          <p:cNvPr id="58" name="Grupo 57"/>
          <p:cNvGrpSpPr/>
          <p:nvPr/>
        </p:nvGrpSpPr>
        <p:grpSpPr>
          <a:xfrm>
            <a:off x="3447934" y="1932860"/>
            <a:ext cx="241540" cy="368300"/>
            <a:chOff x="3350144" y="2966640"/>
            <a:chExt cx="241540" cy="368300"/>
          </a:xfrm>
        </p:grpSpPr>
        <p:sp>
          <p:nvSpPr>
            <p:cNvPr id="59" name="Elipse 58"/>
            <p:cNvSpPr/>
            <p:nvPr/>
          </p:nvSpPr>
          <p:spPr>
            <a:xfrm>
              <a:off x="3396870"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3350144" y="2966640"/>
              <a:ext cx="241540" cy="368300"/>
            </a:xfrm>
            <a:prstGeom prst="rect">
              <a:avLst/>
            </a:prstGeom>
            <a:noFill/>
          </p:spPr>
          <p:txBody>
            <a:bodyPr wrap="square" rtlCol="0">
              <a:spAutoFit/>
            </a:bodyPr>
            <a:lstStyle/>
            <a:p>
              <a:r>
                <a:rPr lang="pt-BR" dirty="0"/>
                <a:t>+</a:t>
              </a:r>
              <a:endParaRPr lang="pt-BR" dirty="0"/>
            </a:p>
          </p:txBody>
        </p:sp>
      </p:grpSp>
      <p:grpSp>
        <p:nvGrpSpPr>
          <p:cNvPr id="61" name="Grupo 60"/>
          <p:cNvGrpSpPr/>
          <p:nvPr/>
        </p:nvGrpSpPr>
        <p:grpSpPr>
          <a:xfrm>
            <a:off x="8927713" y="1952967"/>
            <a:ext cx="241540" cy="645160"/>
            <a:chOff x="8829923" y="2986747"/>
            <a:chExt cx="241540" cy="645160"/>
          </a:xfrm>
        </p:grpSpPr>
        <p:sp>
          <p:nvSpPr>
            <p:cNvPr id="62" name="Elipse 61"/>
            <p:cNvSpPr/>
            <p:nvPr/>
          </p:nvSpPr>
          <p:spPr>
            <a:xfrm>
              <a:off x="8876649" y="30877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829923" y="2986747"/>
              <a:ext cx="241540" cy="645160"/>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662176" y="1966725"/>
            <a:ext cx="241540" cy="368300"/>
            <a:chOff x="4581531" y="3018285"/>
            <a:chExt cx="241540" cy="368300"/>
          </a:xfrm>
        </p:grpSpPr>
        <p:sp>
          <p:nvSpPr>
            <p:cNvPr id="65" name="Elipse 64"/>
            <p:cNvSpPr/>
            <p:nvPr/>
          </p:nvSpPr>
          <p:spPr>
            <a:xfrm>
              <a:off x="4628257" y="311924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4581531" y="3018285"/>
              <a:ext cx="241540" cy="368300"/>
            </a:xfrm>
            <a:prstGeom prst="rect">
              <a:avLst/>
            </a:prstGeom>
            <a:noFill/>
          </p:spPr>
          <p:txBody>
            <a:bodyPr wrap="square" rtlCol="0">
              <a:spAutoFit/>
            </a:bodyPr>
            <a:lstStyle/>
            <a:p>
              <a:r>
                <a:rPr lang="pt-BR" dirty="0"/>
                <a:t>+</a:t>
              </a:r>
              <a:endParaRPr lang="pt-BR" dirty="0"/>
            </a:p>
          </p:txBody>
        </p:sp>
      </p:grpSp>
      <p:grpSp>
        <p:nvGrpSpPr>
          <p:cNvPr id="67" name="Grupo 66"/>
          <p:cNvGrpSpPr/>
          <p:nvPr/>
        </p:nvGrpSpPr>
        <p:grpSpPr>
          <a:xfrm>
            <a:off x="8584227" y="1990951"/>
            <a:ext cx="241540" cy="368300"/>
            <a:chOff x="8486437" y="3024731"/>
            <a:chExt cx="241540" cy="368300"/>
          </a:xfrm>
        </p:grpSpPr>
        <p:sp>
          <p:nvSpPr>
            <p:cNvPr id="68" name="Elipse 67"/>
            <p:cNvSpPr/>
            <p:nvPr/>
          </p:nvSpPr>
          <p:spPr>
            <a:xfrm>
              <a:off x="8533163" y="312569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486437" y="3024731"/>
              <a:ext cx="241540" cy="368300"/>
            </a:xfrm>
            <a:prstGeom prst="rect">
              <a:avLst/>
            </a:prstGeom>
            <a:noFill/>
          </p:spPr>
          <p:txBody>
            <a:bodyPr wrap="square" rtlCol="0">
              <a:spAutoFit/>
            </a:bodyPr>
            <a:lstStyle/>
            <a:p>
              <a:r>
                <a:rPr lang="pt-BR" dirty="0"/>
                <a:t>+</a:t>
              </a:r>
              <a:endParaRPr lang="pt-BR" dirty="0"/>
            </a:p>
          </p:txBody>
        </p:sp>
      </p:grpSp>
      <p:grpSp>
        <p:nvGrpSpPr>
          <p:cNvPr id="70" name="Grupo 69"/>
          <p:cNvGrpSpPr/>
          <p:nvPr/>
        </p:nvGrpSpPr>
        <p:grpSpPr>
          <a:xfrm>
            <a:off x="8231886" y="2011289"/>
            <a:ext cx="241540" cy="368300"/>
            <a:chOff x="8134096" y="3045069"/>
            <a:chExt cx="241540" cy="368300"/>
          </a:xfrm>
        </p:grpSpPr>
        <p:sp>
          <p:nvSpPr>
            <p:cNvPr id="71" name="Elipse 70"/>
            <p:cNvSpPr/>
            <p:nvPr/>
          </p:nvSpPr>
          <p:spPr>
            <a:xfrm>
              <a:off x="8180822" y="314602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134096" y="3045069"/>
              <a:ext cx="241540" cy="368300"/>
            </a:xfrm>
            <a:prstGeom prst="rect">
              <a:avLst/>
            </a:prstGeom>
            <a:noFill/>
          </p:spPr>
          <p:txBody>
            <a:bodyPr wrap="square" rtlCol="0">
              <a:spAutoFit/>
            </a:bodyPr>
            <a:lstStyle/>
            <a:p>
              <a:r>
                <a:rPr lang="pt-BR" dirty="0"/>
                <a:t>+</a:t>
              </a:r>
              <a:endParaRPr lang="pt-BR" dirty="0"/>
            </a:p>
          </p:txBody>
        </p:sp>
      </p:grpSp>
      <p:grpSp>
        <p:nvGrpSpPr>
          <p:cNvPr id="73" name="Grupo 72"/>
          <p:cNvGrpSpPr/>
          <p:nvPr/>
        </p:nvGrpSpPr>
        <p:grpSpPr>
          <a:xfrm>
            <a:off x="7946188" y="1925330"/>
            <a:ext cx="241540" cy="368300"/>
            <a:chOff x="7848398" y="2959110"/>
            <a:chExt cx="241540" cy="368300"/>
          </a:xfrm>
        </p:grpSpPr>
        <p:sp>
          <p:nvSpPr>
            <p:cNvPr id="74" name="Elipse 73"/>
            <p:cNvSpPr/>
            <p:nvPr/>
          </p:nvSpPr>
          <p:spPr>
            <a:xfrm>
              <a:off x="7895124" y="306006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7848398" y="2959110"/>
              <a:ext cx="241540" cy="368300"/>
            </a:xfrm>
            <a:prstGeom prst="rect">
              <a:avLst/>
            </a:prstGeom>
            <a:noFill/>
          </p:spPr>
          <p:txBody>
            <a:bodyPr wrap="square" rtlCol="0">
              <a:spAutoFit/>
            </a:bodyPr>
            <a:lstStyle/>
            <a:p>
              <a:r>
                <a:rPr lang="pt-BR" dirty="0"/>
                <a:t>+</a:t>
              </a:r>
              <a:endParaRPr lang="pt-BR" dirty="0"/>
            </a:p>
          </p:txBody>
        </p:sp>
      </p:grpSp>
      <p:cxnSp>
        <p:nvCxnSpPr>
          <p:cNvPr id="79" name="Conector Reto 78"/>
          <p:cNvCxnSpPr/>
          <p:nvPr/>
        </p:nvCxnSpPr>
        <p:spPr>
          <a:xfrm flipH="1" flipV="1">
            <a:off x="9763558" y="1548550"/>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flipV="1">
            <a:off x="6434706" y="1209656"/>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flipV="1">
            <a:off x="2534758" y="1527688"/>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2" name="CaixaDeTexto 81"/>
          <p:cNvSpPr txBox="1"/>
          <p:nvPr/>
        </p:nvSpPr>
        <p:spPr>
          <a:xfrm>
            <a:off x="6455173" y="970072"/>
            <a:ext cx="585225" cy="584775"/>
          </a:xfrm>
          <a:prstGeom prst="rect">
            <a:avLst/>
          </a:prstGeom>
          <a:noFill/>
        </p:spPr>
        <p:txBody>
          <a:bodyPr wrap="none" rtlCol="0">
            <a:spAutoFit/>
          </a:bodyPr>
          <a:lstStyle/>
          <a:p>
            <a:r>
              <a:rPr lang="pt-BR" sz="3200" dirty="0" smtClean="0"/>
              <a:t>V</a:t>
            </a:r>
            <a:r>
              <a:rPr lang="pt-BR" sz="3200" baseline="-25000" dirty="0" smtClean="0"/>
              <a:t>G</a:t>
            </a:r>
            <a:endParaRPr lang="pt-BR" sz="3200" dirty="0"/>
          </a:p>
        </p:txBody>
      </p:sp>
      <p:sp>
        <p:nvSpPr>
          <p:cNvPr id="83" name="CaixaDeTexto 82"/>
          <p:cNvSpPr txBox="1"/>
          <p:nvPr/>
        </p:nvSpPr>
        <p:spPr>
          <a:xfrm>
            <a:off x="1941662" y="1349122"/>
            <a:ext cx="585417" cy="584775"/>
          </a:xfrm>
          <a:prstGeom prst="rect">
            <a:avLst/>
          </a:prstGeom>
          <a:noFill/>
        </p:spPr>
        <p:txBody>
          <a:bodyPr wrap="none" rtlCol="0">
            <a:spAutoFit/>
          </a:bodyPr>
          <a:lstStyle/>
          <a:p>
            <a:r>
              <a:rPr lang="pt-BR" sz="3200" dirty="0" smtClean="0"/>
              <a:t>V</a:t>
            </a:r>
            <a:r>
              <a:rPr lang="pt-BR" sz="3200" baseline="-25000" dirty="0"/>
              <a:t>D</a:t>
            </a:r>
            <a:endParaRPr lang="pt-BR" sz="3200" dirty="0"/>
          </a:p>
        </p:txBody>
      </p:sp>
      <p:sp>
        <p:nvSpPr>
          <p:cNvPr id="84" name="CaixaDeTexto 83"/>
          <p:cNvSpPr txBox="1"/>
          <p:nvPr/>
        </p:nvSpPr>
        <p:spPr>
          <a:xfrm>
            <a:off x="9732618" y="1209826"/>
            <a:ext cx="539700" cy="584775"/>
          </a:xfrm>
          <a:prstGeom prst="rect">
            <a:avLst/>
          </a:prstGeom>
          <a:noFill/>
        </p:spPr>
        <p:txBody>
          <a:bodyPr wrap="none" rtlCol="0">
            <a:spAutoFit/>
          </a:bodyPr>
          <a:lstStyle/>
          <a:p>
            <a:r>
              <a:rPr lang="pt-BR" sz="3200" dirty="0" smtClean="0"/>
              <a:t>V</a:t>
            </a:r>
            <a:r>
              <a:rPr lang="pt-BR" sz="3200" baseline="-25000" dirty="0"/>
              <a:t>S</a:t>
            </a:r>
            <a:endParaRPr lang="pt-BR" sz="3200" dirty="0"/>
          </a:p>
        </p:txBody>
      </p:sp>
      <p:sp>
        <p:nvSpPr>
          <p:cNvPr id="85" name="Retângulo de cantos arredondados 84"/>
          <p:cNvSpPr/>
          <p:nvPr/>
        </p:nvSpPr>
        <p:spPr>
          <a:xfrm>
            <a:off x="10318933" y="2037781"/>
            <a:ext cx="952326" cy="343593"/>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6" name="CaixaDeTexto 85"/>
          <p:cNvSpPr txBox="1"/>
          <p:nvPr/>
        </p:nvSpPr>
        <p:spPr>
          <a:xfrm>
            <a:off x="10431151" y="2009162"/>
            <a:ext cx="847728"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87" name="Conector Reto 86"/>
          <p:cNvCxnSpPr/>
          <p:nvPr/>
        </p:nvCxnSpPr>
        <p:spPr>
          <a:xfrm flipH="1" flipV="1">
            <a:off x="10744352" y="1570898"/>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98" name="Conector de Seta Reta 97"/>
          <p:cNvCxnSpPr/>
          <p:nvPr/>
        </p:nvCxnSpPr>
        <p:spPr>
          <a:xfrm>
            <a:off x="4513726" y="2232606"/>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99" name="Conector de Seta Reta 98"/>
          <p:cNvCxnSpPr/>
          <p:nvPr/>
        </p:nvCxnSpPr>
        <p:spPr>
          <a:xfrm>
            <a:off x="9131631" y="2236297"/>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0" name="Conector de Seta Reta 99"/>
          <p:cNvCxnSpPr/>
          <p:nvPr/>
        </p:nvCxnSpPr>
        <p:spPr>
          <a:xfrm>
            <a:off x="8435804" y="2279578"/>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1" name="Conector de Seta Reta 100"/>
          <p:cNvCxnSpPr/>
          <p:nvPr/>
        </p:nvCxnSpPr>
        <p:spPr>
          <a:xfrm>
            <a:off x="8130189" y="2097561"/>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2" name="Conector de Seta Reta 101"/>
          <p:cNvCxnSpPr/>
          <p:nvPr/>
        </p:nvCxnSpPr>
        <p:spPr>
          <a:xfrm>
            <a:off x="5797166" y="2322483"/>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3" name="Conector de Seta Reta 102"/>
          <p:cNvCxnSpPr/>
          <p:nvPr/>
        </p:nvCxnSpPr>
        <p:spPr>
          <a:xfrm>
            <a:off x="7546790" y="2104308"/>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7293859" y="2275102"/>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104"/>
          <p:cNvCxnSpPr/>
          <p:nvPr/>
        </p:nvCxnSpPr>
        <p:spPr>
          <a:xfrm>
            <a:off x="4846649" y="2112248"/>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4195200" y="2151283"/>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7" name="Conector de Seta Reta 106"/>
          <p:cNvCxnSpPr/>
          <p:nvPr/>
        </p:nvCxnSpPr>
        <p:spPr>
          <a:xfrm>
            <a:off x="6389780" y="2151283"/>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a:off x="3346237" y="2217144"/>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9" name="Conector de Seta Reta 108"/>
          <p:cNvCxnSpPr/>
          <p:nvPr/>
        </p:nvCxnSpPr>
        <p:spPr>
          <a:xfrm>
            <a:off x="8779290" y="2236297"/>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0" name="Conector de Seta Reta 109"/>
          <p:cNvCxnSpPr/>
          <p:nvPr/>
        </p:nvCxnSpPr>
        <p:spPr>
          <a:xfrm>
            <a:off x="3680541" y="2078735"/>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11" name="CaixaDeTexto 110"/>
          <p:cNvSpPr txBox="1"/>
          <p:nvPr/>
        </p:nvSpPr>
        <p:spPr>
          <a:xfrm>
            <a:off x="2778760" y="5113655"/>
            <a:ext cx="6634480" cy="1076325"/>
          </a:xfrm>
          <a:prstGeom prst="rect">
            <a:avLst/>
          </a:prstGeom>
          <a:noFill/>
        </p:spPr>
        <p:txBody>
          <a:bodyPr wrap="square" rtlCol="0">
            <a:spAutoFit/>
          </a:bodyPr>
          <a:lstStyle/>
          <a:p>
            <a:r>
              <a:rPr lang="pt-BR" sz="3200" dirty="0" smtClean="0">
                <a:latin typeface="Comic Sans MS" panose="030F0702030302020204" pitchFamily="66" charset="0"/>
              </a:rPr>
              <a:t>Diodos </a:t>
            </a:r>
            <a:r>
              <a:rPr lang="pt-BR" sz="3200" dirty="0" err="1" smtClean="0">
                <a:latin typeface="Comic Sans MS" panose="030F0702030302020204" pitchFamily="66" charset="0"/>
              </a:rPr>
              <a:t>reversamente</a:t>
            </a:r>
            <a:r>
              <a:rPr lang="pt-BR" sz="3200" dirty="0" smtClean="0">
                <a:latin typeface="Comic Sans MS" panose="030F0702030302020204" pitchFamily="66" charset="0"/>
              </a:rPr>
              <a:t> polarizados no dreno e no </a:t>
            </a:r>
            <a:r>
              <a:rPr lang="pt-BR" sz="3200" dirty="0" err="1" smtClean="0">
                <a:latin typeface="Comic Sans MS" panose="030F0702030302020204" pitchFamily="66" charset="0"/>
              </a:rPr>
              <a:t>source</a:t>
            </a:r>
            <a:endParaRPr lang="pt-BR" sz="3200" dirty="0">
              <a:latin typeface="Comic Sans MS" panose="030F0702030302020204" pitchFamily="66" charset="0"/>
            </a:endParaRPr>
          </a:p>
        </p:txBody>
      </p:sp>
      <p:sp>
        <p:nvSpPr>
          <p:cNvPr id="112" name="Forma livre 111"/>
          <p:cNvSpPr/>
          <p:nvPr/>
        </p:nvSpPr>
        <p:spPr>
          <a:xfrm>
            <a:off x="2886710" y="2966720"/>
            <a:ext cx="982980" cy="2146935"/>
          </a:xfrm>
          <a:custGeom>
            <a:avLst/>
            <a:gdLst>
              <a:gd name="connsiteX0" fmla="*/ 77952 w 982827"/>
              <a:gd name="connsiteY0" fmla="*/ 0 h 2847975"/>
              <a:gd name="connsiteX1" fmla="*/ 1752 w 982827"/>
              <a:gd name="connsiteY1" fmla="*/ 695325 h 2847975"/>
              <a:gd name="connsiteX2" fmla="*/ 144627 w 982827"/>
              <a:gd name="connsiteY2" fmla="*/ 2486025 h 2847975"/>
              <a:gd name="connsiteX3" fmla="*/ 982827 w 982827"/>
              <a:gd name="connsiteY3" fmla="*/ 2847975 h 2847975"/>
            </a:gdLst>
            <a:ahLst/>
            <a:cxnLst>
              <a:cxn ang="0">
                <a:pos x="connsiteX0" y="connsiteY0"/>
              </a:cxn>
              <a:cxn ang="0">
                <a:pos x="connsiteX1" y="connsiteY1"/>
              </a:cxn>
              <a:cxn ang="0">
                <a:pos x="connsiteX2" y="connsiteY2"/>
              </a:cxn>
              <a:cxn ang="0">
                <a:pos x="connsiteX3" y="connsiteY3"/>
              </a:cxn>
            </a:cxnLst>
            <a:rect l="l" t="t" r="r" b="b"/>
            <a:pathLst>
              <a:path w="982827" h="2847975">
                <a:moveTo>
                  <a:pt x="77952" y="0"/>
                </a:moveTo>
                <a:cubicBezTo>
                  <a:pt x="34296" y="140494"/>
                  <a:pt x="-9360" y="280988"/>
                  <a:pt x="1752" y="695325"/>
                </a:cubicBezTo>
                <a:cubicBezTo>
                  <a:pt x="12864" y="1109662"/>
                  <a:pt x="-18886" y="2127250"/>
                  <a:pt x="144627" y="2486025"/>
                </a:cubicBezTo>
                <a:cubicBezTo>
                  <a:pt x="308140" y="2844800"/>
                  <a:pt x="645483" y="2846387"/>
                  <a:pt x="982827" y="28479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3" name="Forma livre 112"/>
          <p:cNvSpPr/>
          <p:nvPr/>
        </p:nvSpPr>
        <p:spPr>
          <a:xfrm>
            <a:off x="7708265" y="3033395"/>
            <a:ext cx="1657350" cy="2261235"/>
          </a:xfrm>
          <a:custGeom>
            <a:avLst/>
            <a:gdLst>
              <a:gd name="connsiteX0" fmla="*/ 1657350 w 1657350"/>
              <a:gd name="connsiteY0" fmla="*/ 0 h 2743200"/>
              <a:gd name="connsiteX1" fmla="*/ 904875 w 1657350"/>
              <a:gd name="connsiteY1" fmla="*/ 323850 h 2743200"/>
              <a:gd name="connsiteX2" fmla="*/ 1085850 w 1657350"/>
              <a:gd name="connsiteY2" fmla="*/ 1905000 h 2743200"/>
              <a:gd name="connsiteX3" fmla="*/ 0 w 1657350"/>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1657350" h="2743200">
                <a:moveTo>
                  <a:pt x="1657350" y="0"/>
                </a:moveTo>
                <a:cubicBezTo>
                  <a:pt x="1328737" y="3175"/>
                  <a:pt x="1000125" y="6350"/>
                  <a:pt x="904875" y="323850"/>
                </a:cubicBezTo>
                <a:cubicBezTo>
                  <a:pt x="809625" y="641350"/>
                  <a:pt x="1236662" y="1501775"/>
                  <a:pt x="1085850" y="1905000"/>
                </a:cubicBezTo>
                <a:cubicBezTo>
                  <a:pt x="935038" y="2308225"/>
                  <a:pt x="467519" y="2525712"/>
                  <a:pt x="0" y="274320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5" name="Forma livre 114"/>
          <p:cNvSpPr/>
          <p:nvPr/>
        </p:nvSpPr>
        <p:spPr>
          <a:xfrm>
            <a:off x="1790156" y="2033270"/>
            <a:ext cx="1797564" cy="1457249"/>
          </a:xfrm>
          <a:custGeom>
            <a:avLst/>
            <a:gdLst>
              <a:gd name="connsiteX0" fmla="*/ 22134 w 1797564"/>
              <a:gd name="connsiteY0" fmla="*/ 0 h 1457249"/>
              <a:gd name="connsiteX1" fmla="*/ 3084 w 1797564"/>
              <a:gd name="connsiteY1" fmla="*/ 428625 h 1457249"/>
              <a:gd name="connsiteX2" fmla="*/ 79284 w 1797564"/>
              <a:gd name="connsiteY2" fmla="*/ 1066800 h 1457249"/>
              <a:gd name="connsiteX3" fmla="*/ 460284 w 1797564"/>
              <a:gd name="connsiteY3" fmla="*/ 1381125 h 1457249"/>
              <a:gd name="connsiteX4" fmla="*/ 1555659 w 1797564"/>
              <a:gd name="connsiteY4" fmla="*/ 1381125 h 1457249"/>
              <a:gd name="connsiteX5" fmla="*/ 1793784 w 1797564"/>
              <a:gd name="connsiteY5" fmla="*/ 533400 h 1457249"/>
              <a:gd name="connsiteX6" fmla="*/ 1679484 w 1797564"/>
              <a:gd name="connsiteY6" fmla="*/ 171450 h 1457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64" h="1457249">
                <a:moveTo>
                  <a:pt x="22134" y="0"/>
                </a:moveTo>
                <a:cubicBezTo>
                  <a:pt x="7846" y="125412"/>
                  <a:pt x="-6441" y="250825"/>
                  <a:pt x="3084" y="428625"/>
                </a:cubicBezTo>
                <a:cubicBezTo>
                  <a:pt x="12609" y="606425"/>
                  <a:pt x="3084" y="908050"/>
                  <a:pt x="79284" y="1066800"/>
                </a:cubicBezTo>
                <a:cubicBezTo>
                  <a:pt x="155484" y="1225550"/>
                  <a:pt x="214222" y="1328738"/>
                  <a:pt x="460284" y="1381125"/>
                </a:cubicBezTo>
                <a:cubicBezTo>
                  <a:pt x="706347" y="1433513"/>
                  <a:pt x="1333409" y="1522413"/>
                  <a:pt x="1555659" y="1381125"/>
                </a:cubicBezTo>
                <a:cubicBezTo>
                  <a:pt x="1777909" y="1239838"/>
                  <a:pt x="1773147" y="735012"/>
                  <a:pt x="1793784" y="533400"/>
                </a:cubicBezTo>
                <a:cubicBezTo>
                  <a:pt x="1814421" y="331788"/>
                  <a:pt x="1746952" y="251619"/>
                  <a:pt x="1679484" y="171450"/>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6" name="Forma livre 115"/>
          <p:cNvSpPr/>
          <p:nvPr/>
        </p:nvSpPr>
        <p:spPr>
          <a:xfrm>
            <a:off x="9039317" y="2242820"/>
            <a:ext cx="1486428" cy="1153155"/>
          </a:xfrm>
          <a:custGeom>
            <a:avLst/>
            <a:gdLst>
              <a:gd name="connsiteX0" fmla="*/ 1431198 w 1486428"/>
              <a:gd name="connsiteY0" fmla="*/ 152400 h 1153155"/>
              <a:gd name="connsiteX1" fmla="*/ 1459773 w 1486428"/>
              <a:gd name="connsiteY1" fmla="*/ 666750 h 1153155"/>
              <a:gd name="connsiteX2" fmla="*/ 1097823 w 1486428"/>
              <a:gd name="connsiteY2" fmla="*/ 1095375 h 1153155"/>
              <a:gd name="connsiteX3" fmla="*/ 278673 w 1486428"/>
              <a:gd name="connsiteY3" fmla="*/ 1085850 h 1153155"/>
              <a:gd name="connsiteX4" fmla="*/ 31023 w 1486428"/>
              <a:gd name="connsiteY4" fmla="*/ 514350 h 1153155"/>
              <a:gd name="connsiteX5" fmla="*/ 11973 w 1486428"/>
              <a:gd name="connsiteY5" fmla="*/ 0 h 115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428" h="1153155">
                <a:moveTo>
                  <a:pt x="1431198" y="152400"/>
                </a:moveTo>
                <a:cubicBezTo>
                  <a:pt x="1473267" y="330993"/>
                  <a:pt x="1515336" y="509587"/>
                  <a:pt x="1459773" y="666750"/>
                </a:cubicBezTo>
                <a:cubicBezTo>
                  <a:pt x="1404210" y="823913"/>
                  <a:pt x="1294673" y="1025525"/>
                  <a:pt x="1097823" y="1095375"/>
                </a:cubicBezTo>
                <a:cubicBezTo>
                  <a:pt x="900973" y="1165225"/>
                  <a:pt x="456473" y="1182687"/>
                  <a:pt x="278673" y="1085850"/>
                </a:cubicBezTo>
                <a:cubicBezTo>
                  <a:pt x="100873" y="989013"/>
                  <a:pt x="75473" y="695325"/>
                  <a:pt x="31023" y="514350"/>
                </a:cubicBezTo>
                <a:cubicBezTo>
                  <a:pt x="-13427" y="333375"/>
                  <a:pt x="-727" y="166687"/>
                  <a:pt x="11973" y="0"/>
                </a:cubicBezTo>
              </a:path>
            </a:pathLst>
          </a:custGeom>
          <a:noFill/>
          <a:ln w="317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7" name="Forma livre 116"/>
          <p:cNvSpPr/>
          <p:nvPr/>
        </p:nvSpPr>
        <p:spPr>
          <a:xfrm>
            <a:off x="2247907" y="2042795"/>
            <a:ext cx="839727" cy="969476"/>
          </a:xfrm>
          <a:custGeom>
            <a:avLst/>
            <a:gdLst>
              <a:gd name="connsiteX0" fmla="*/ 31108 w 839727"/>
              <a:gd name="connsiteY0" fmla="*/ 0 h 969476"/>
              <a:gd name="connsiteX1" fmla="*/ 2533 w 839727"/>
              <a:gd name="connsiteY1" fmla="*/ 495300 h 969476"/>
              <a:gd name="connsiteX2" fmla="*/ 88258 w 839727"/>
              <a:gd name="connsiteY2" fmla="*/ 923925 h 969476"/>
              <a:gd name="connsiteX3" fmla="*/ 602608 w 839727"/>
              <a:gd name="connsiteY3" fmla="*/ 933450 h 969476"/>
              <a:gd name="connsiteX4" fmla="*/ 812158 w 839727"/>
              <a:gd name="connsiteY4" fmla="*/ 714375 h 969476"/>
              <a:gd name="connsiteX5" fmla="*/ 831208 w 839727"/>
              <a:gd name="connsiteY5" fmla="*/ 85725 h 969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9727" h="969476">
                <a:moveTo>
                  <a:pt x="31108" y="0"/>
                </a:moveTo>
                <a:cubicBezTo>
                  <a:pt x="12058" y="170656"/>
                  <a:pt x="-6992" y="341313"/>
                  <a:pt x="2533" y="495300"/>
                </a:cubicBezTo>
                <a:cubicBezTo>
                  <a:pt x="12058" y="649287"/>
                  <a:pt x="-11754" y="850900"/>
                  <a:pt x="88258" y="923925"/>
                </a:cubicBezTo>
                <a:cubicBezTo>
                  <a:pt x="188270" y="996950"/>
                  <a:pt x="481958" y="968375"/>
                  <a:pt x="602608" y="933450"/>
                </a:cubicBezTo>
                <a:cubicBezTo>
                  <a:pt x="723258" y="898525"/>
                  <a:pt x="774058" y="855662"/>
                  <a:pt x="812158" y="714375"/>
                </a:cubicBezTo>
                <a:cubicBezTo>
                  <a:pt x="850258" y="573088"/>
                  <a:pt x="840733" y="329406"/>
                  <a:pt x="831208" y="8572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Forma livre 117"/>
          <p:cNvSpPr/>
          <p:nvPr/>
        </p:nvSpPr>
        <p:spPr>
          <a:xfrm>
            <a:off x="9297742" y="2147570"/>
            <a:ext cx="870565" cy="919041"/>
          </a:xfrm>
          <a:custGeom>
            <a:avLst/>
            <a:gdLst>
              <a:gd name="connsiteX0" fmla="*/ 20248 w 870565"/>
              <a:gd name="connsiteY0" fmla="*/ 0 h 919041"/>
              <a:gd name="connsiteX1" fmla="*/ 10723 w 870565"/>
              <a:gd name="connsiteY1" fmla="*/ 466725 h 919041"/>
              <a:gd name="connsiteX2" fmla="*/ 77398 w 870565"/>
              <a:gd name="connsiteY2" fmla="*/ 857250 h 919041"/>
              <a:gd name="connsiteX3" fmla="*/ 772723 w 870565"/>
              <a:gd name="connsiteY3" fmla="*/ 847725 h 919041"/>
              <a:gd name="connsiteX4" fmla="*/ 858448 w 870565"/>
              <a:gd name="connsiteY4" fmla="*/ 180975 h 919041"/>
              <a:gd name="connsiteX5" fmla="*/ 867973 w 870565"/>
              <a:gd name="connsiteY5" fmla="*/ 28575 h 9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0565" h="919041">
                <a:moveTo>
                  <a:pt x="20248" y="0"/>
                </a:moveTo>
                <a:cubicBezTo>
                  <a:pt x="10723" y="161925"/>
                  <a:pt x="1198" y="323850"/>
                  <a:pt x="10723" y="466725"/>
                </a:cubicBezTo>
                <a:cubicBezTo>
                  <a:pt x="20248" y="609600"/>
                  <a:pt x="-49602" y="793750"/>
                  <a:pt x="77398" y="857250"/>
                </a:cubicBezTo>
                <a:cubicBezTo>
                  <a:pt x="204398" y="920750"/>
                  <a:pt x="642548" y="960437"/>
                  <a:pt x="772723" y="847725"/>
                </a:cubicBezTo>
                <a:cubicBezTo>
                  <a:pt x="902898" y="735013"/>
                  <a:pt x="842573" y="317500"/>
                  <a:pt x="858448" y="180975"/>
                </a:cubicBezTo>
                <a:cubicBezTo>
                  <a:pt x="874323" y="44450"/>
                  <a:pt x="871148" y="36512"/>
                  <a:pt x="867973" y="2857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9" name="CaixaDeTexto 118"/>
          <p:cNvSpPr txBox="1"/>
          <p:nvPr/>
        </p:nvSpPr>
        <p:spPr>
          <a:xfrm>
            <a:off x="737324" y="3679940"/>
            <a:ext cx="1899039" cy="1077218"/>
          </a:xfrm>
          <a:prstGeom prst="rect">
            <a:avLst/>
          </a:prstGeom>
          <a:noFill/>
        </p:spPr>
        <p:txBody>
          <a:bodyPr wrap="square" rtlCol="0">
            <a:spAutoFit/>
          </a:bodyPr>
          <a:lstStyle/>
          <a:p>
            <a:r>
              <a:rPr lang="pt-BR" sz="3200" dirty="0" smtClean="0"/>
              <a:t>Região de depleção</a:t>
            </a:r>
            <a:endParaRPr lang="pt-BR" sz="3200" dirty="0"/>
          </a:p>
        </p:txBody>
      </p:sp>
      <p:sp>
        <p:nvSpPr>
          <p:cNvPr id="120" name="Forma livre 119"/>
          <p:cNvSpPr/>
          <p:nvPr/>
        </p:nvSpPr>
        <p:spPr>
          <a:xfrm>
            <a:off x="1351938" y="2735580"/>
            <a:ext cx="602592" cy="1019175"/>
          </a:xfrm>
          <a:custGeom>
            <a:avLst/>
            <a:gdLst>
              <a:gd name="connsiteX0" fmla="*/ 602592 w 602592"/>
              <a:gd name="connsiteY0" fmla="*/ 0 h 1019175"/>
              <a:gd name="connsiteX1" fmla="*/ 50142 w 602592"/>
              <a:gd name="connsiteY1" fmla="*/ 342900 h 1019175"/>
              <a:gd name="connsiteX2" fmla="*/ 59667 w 602592"/>
              <a:gd name="connsiteY2" fmla="*/ 1019175 h 1019175"/>
            </a:gdLst>
            <a:ahLst/>
            <a:cxnLst>
              <a:cxn ang="0">
                <a:pos x="connsiteX0" y="connsiteY0"/>
              </a:cxn>
              <a:cxn ang="0">
                <a:pos x="connsiteX1" y="connsiteY1"/>
              </a:cxn>
              <a:cxn ang="0">
                <a:pos x="connsiteX2" y="connsiteY2"/>
              </a:cxn>
            </a:cxnLst>
            <a:rect l="l" t="t" r="r" b="b"/>
            <a:pathLst>
              <a:path w="602592" h="1019175">
                <a:moveTo>
                  <a:pt x="602592" y="0"/>
                </a:moveTo>
                <a:cubicBezTo>
                  <a:pt x="371611" y="86518"/>
                  <a:pt x="140630" y="173037"/>
                  <a:pt x="50142" y="342900"/>
                </a:cubicBezTo>
                <a:cubicBezTo>
                  <a:pt x="-40346" y="512763"/>
                  <a:pt x="9660" y="765969"/>
                  <a:pt x="59667" y="10191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Espaço Reservado para Conteúdo 2"/>
          <p:cNvSpPr>
            <a:spLocks noGrp="1"/>
          </p:cNvSpPr>
          <p:nvPr/>
        </p:nvSpPr>
        <p:spPr>
          <a:xfrm>
            <a:off x="1496060" y="438785"/>
            <a:ext cx="9334500" cy="81788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a:solidFill>
                  <a:srgbClr val="002060"/>
                </a:solidFill>
                <a:latin typeface="Comic Sans MS" panose="030F0702030302020204" pitchFamily="66" charset="0"/>
                <a:cs typeface="Comic Sans MS" panose="030F0702030302020204" pitchFamily="66" charset="0"/>
              </a:rPr>
              <a:t>Transistor PMOS</a:t>
            </a:r>
            <a:endParaRPr lang="pt-BR" altLang="en-US" sz="3200" b="1">
              <a:solidFill>
                <a:srgbClr val="002060"/>
              </a:solidFill>
              <a:latin typeface="Comic Sans MS" panose="030F0702030302020204" pitchFamily="66" charset="0"/>
              <a:cs typeface="Comic Sans MS" panose="030F0702030302020204" pitchFamily="66" charset="0"/>
            </a:endParaRPr>
          </a:p>
          <a:p>
            <a:endParaRPr lang="pt-BR" altLang="en-US" sz="3200" b="1">
              <a:solidFill>
                <a:schemeClr val="tx1"/>
              </a:solidFill>
              <a:latin typeface="Comic Sans MS" panose="030F0702030302020204" pitchFamily="66" charset="0"/>
              <a:cs typeface="Comic Sans MS" panose="030F0702030302020204" pitchFamily="66" charset="0"/>
            </a:endParaRPr>
          </a:p>
        </p:txBody>
      </p:sp>
      <p:grpSp>
        <p:nvGrpSpPr>
          <p:cNvPr id="77" name="Grupo 76"/>
          <p:cNvGrpSpPr/>
          <p:nvPr/>
        </p:nvGrpSpPr>
        <p:grpSpPr>
          <a:xfrm rot="16200000">
            <a:off x="2415540" y="3058160"/>
            <a:ext cx="441960" cy="284480"/>
            <a:chOff x="2587" y="5946"/>
            <a:chExt cx="4283" cy="2118"/>
          </a:xfrm>
        </p:grpSpPr>
        <p:cxnSp>
          <p:nvCxnSpPr>
            <p:cNvPr id="78" name="Conector Reto 77"/>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Triângulo isósceles 8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9" name="Conector Reto 8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16200000">
            <a:off x="9511665" y="3091180"/>
            <a:ext cx="441960" cy="284480"/>
            <a:chOff x="2587" y="5946"/>
            <a:chExt cx="4283" cy="2118"/>
          </a:xfrm>
        </p:grpSpPr>
        <p:cxnSp>
          <p:nvCxnSpPr>
            <p:cNvPr id="91" name="Conector Reto 90"/>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3" name="Conector Reto 9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 name="CaixaDeTexto 82"/>
          <p:cNvSpPr txBox="1"/>
          <p:nvPr/>
        </p:nvSpPr>
        <p:spPr>
          <a:xfrm>
            <a:off x="10778322" y="1335787"/>
            <a:ext cx="556895" cy="583565"/>
          </a:xfrm>
          <a:prstGeom prst="rect">
            <a:avLst/>
          </a:prstGeom>
          <a:noFill/>
        </p:spPr>
        <p:txBody>
          <a:bodyPr wrap="none" rtlCol="0">
            <a:spAutoFit/>
          </a:bodyPr>
          <a:lstStyle/>
          <a:p>
            <a:r>
              <a:rPr lang="pt-BR" sz="3200" dirty="0" smtClean="0"/>
              <a:t>V</a:t>
            </a:r>
            <a:r>
              <a:rPr lang="pt-BR" sz="3200" baseline="-25000" dirty="0" smtClean="0"/>
              <a:t>B</a:t>
            </a:r>
            <a:endParaRPr lang="pt-BR" sz="3200" baseline="-25000" dirty="0" smtClean="0"/>
          </a:p>
        </p:txBody>
      </p:sp>
      <p:sp>
        <p:nvSpPr>
          <p:cNvPr id="94" name="Retângulo arredondado 93"/>
          <p:cNvSpPr/>
          <p:nvPr/>
        </p:nvSpPr>
        <p:spPr>
          <a:xfrm>
            <a:off x="10100945" y="3629025"/>
            <a:ext cx="1715135" cy="194310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50" name="Grupo 149"/>
          <p:cNvGrpSpPr/>
          <p:nvPr/>
        </p:nvGrpSpPr>
        <p:grpSpPr>
          <a:xfrm>
            <a:off x="10141585" y="3626485"/>
            <a:ext cx="1636395" cy="2081530"/>
            <a:chOff x="15344" y="6571"/>
            <a:chExt cx="2577" cy="3278"/>
          </a:xfrm>
          <a:noFill/>
        </p:grpSpPr>
        <p:grpSp>
          <p:nvGrpSpPr>
            <p:cNvPr id="148" name="Grupo 147"/>
            <p:cNvGrpSpPr/>
            <p:nvPr/>
          </p:nvGrpSpPr>
          <p:grpSpPr>
            <a:xfrm>
              <a:off x="15344" y="6571"/>
              <a:ext cx="2577" cy="3278"/>
              <a:chOff x="15344" y="6571"/>
              <a:chExt cx="2577" cy="3278"/>
            </a:xfrm>
            <a:grpFill/>
          </p:grpSpPr>
          <p:sp>
            <p:nvSpPr>
              <p:cNvPr id="97" name="CaixaDeTexto 24"/>
              <p:cNvSpPr txBox="1"/>
              <p:nvPr/>
            </p:nvSpPr>
            <p:spPr>
              <a:xfrm>
                <a:off x="17135" y="7124"/>
                <a:ext cx="786" cy="436"/>
              </a:xfrm>
              <a:prstGeom prst="rect">
                <a:avLst/>
              </a:prstGeom>
              <a:grp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grpSp>
            <p:nvGrpSpPr>
              <p:cNvPr id="147" name="Grupo 146"/>
              <p:cNvGrpSpPr/>
              <p:nvPr/>
            </p:nvGrpSpPr>
            <p:grpSpPr>
              <a:xfrm>
                <a:off x="15344" y="6571"/>
                <a:ext cx="2219" cy="3278"/>
                <a:chOff x="15853" y="6642"/>
                <a:chExt cx="2219" cy="3278"/>
              </a:xfrm>
              <a:grpFill/>
            </p:grpSpPr>
            <p:grpSp>
              <p:nvGrpSpPr>
                <p:cNvPr id="114" name="Grupo 250"/>
                <p:cNvGrpSpPr/>
                <p:nvPr/>
              </p:nvGrpSpPr>
              <p:grpSpPr>
                <a:xfrm flipH="1">
                  <a:off x="16459" y="7148"/>
                  <a:ext cx="1010" cy="2377"/>
                  <a:chOff x="3860088" y="4278598"/>
                  <a:chExt cx="641380" cy="1509696"/>
                </a:xfrm>
                <a:grpFill/>
              </p:grpSpPr>
              <p:grpSp>
                <p:nvGrpSpPr>
                  <p:cNvPr id="121" name="Group 147"/>
                  <p:cNvGrpSpPr/>
                  <p:nvPr/>
                </p:nvGrpSpPr>
                <p:grpSpPr bwMode="auto">
                  <a:xfrm flipH="1">
                    <a:off x="3861813" y="4853819"/>
                    <a:ext cx="639655" cy="467238"/>
                    <a:chOff x="2778" y="2568"/>
                    <a:chExt cx="373" cy="272"/>
                  </a:xfrm>
                  <a:grpFill/>
                </p:grpSpPr>
                <p:sp>
                  <p:nvSpPr>
                    <p:cNvPr id="124" name="Line 82"/>
                    <p:cNvSpPr>
                      <a:spLocks noChangeShapeType="1"/>
                    </p:cNvSpPr>
                    <p:nvPr/>
                  </p:nvSpPr>
                  <p:spPr bwMode="auto">
                    <a:xfrm>
                      <a:off x="2970" y="2568"/>
                      <a:ext cx="0" cy="272"/>
                    </a:xfrm>
                    <a:prstGeom prst="line">
                      <a:avLst/>
                    </a:prstGeom>
                    <a:grpFill/>
                    <a:ln w="25400">
                      <a:solidFill>
                        <a:schemeClr val="tx1"/>
                      </a:solidFill>
                      <a:round/>
                    </a:ln>
                  </p:spPr>
                  <p:txBody>
                    <a:bodyPr/>
                    <a:lstStyle/>
                    <a:p>
                      <a:endParaRPr lang="pt-BR"/>
                    </a:p>
                  </p:txBody>
                </p:sp>
                <p:sp>
                  <p:nvSpPr>
                    <p:cNvPr id="125" name="Line 83"/>
                    <p:cNvSpPr>
                      <a:spLocks noChangeShapeType="1"/>
                    </p:cNvSpPr>
                    <p:nvPr/>
                  </p:nvSpPr>
                  <p:spPr bwMode="auto">
                    <a:xfrm>
                      <a:off x="3000" y="2568"/>
                      <a:ext cx="0" cy="272"/>
                    </a:xfrm>
                    <a:prstGeom prst="line">
                      <a:avLst/>
                    </a:prstGeom>
                    <a:grpFill/>
                    <a:ln w="25400">
                      <a:solidFill>
                        <a:schemeClr val="tx1"/>
                      </a:solidFill>
                      <a:round/>
                    </a:ln>
                  </p:spPr>
                  <p:txBody>
                    <a:bodyPr/>
                    <a:lstStyle/>
                    <a:p>
                      <a:endParaRPr lang="pt-BR"/>
                    </a:p>
                  </p:txBody>
                </p:sp>
                <p:sp>
                  <p:nvSpPr>
                    <p:cNvPr id="126" name="Line 84"/>
                    <p:cNvSpPr>
                      <a:spLocks noChangeShapeType="1"/>
                    </p:cNvSpPr>
                    <p:nvPr/>
                  </p:nvSpPr>
                  <p:spPr bwMode="auto">
                    <a:xfrm>
                      <a:off x="2992" y="2568"/>
                      <a:ext cx="159" cy="0"/>
                    </a:xfrm>
                    <a:prstGeom prst="line">
                      <a:avLst/>
                    </a:prstGeom>
                    <a:grpFill/>
                    <a:ln w="25400">
                      <a:solidFill>
                        <a:schemeClr val="tx1"/>
                      </a:solidFill>
                      <a:round/>
                    </a:ln>
                  </p:spPr>
                  <p:txBody>
                    <a:bodyPr/>
                    <a:lstStyle/>
                    <a:p>
                      <a:endParaRPr lang="pt-BR"/>
                    </a:p>
                  </p:txBody>
                </p:sp>
                <p:sp>
                  <p:nvSpPr>
                    <p:cNvPr id="127" name="Line 85"/>
                    <p:cNvSpPr>
                      <a:spLocks noChangeShapeType="1"/>
                    </p:cNvSpPr>
                    <p:nvPr/>
                  </p:nvSpPr>
                  <p:spPr bwMode="auto">
                    <a:xfrm flipV="1">
                      <a:off x="2992" y="2840"/>
                      <a:ext cx="159" cy="0"/>
                    </a:xfrm>
                    <a:prstGeom prst="line">
                      <a:avLst/>
                    </a:prstGeom>
                    <a:grpFill/>
                    <a:ln w="25400">
                      <a:solidFill>
                        <a:schemeClr val="tx1"/>
                      </a:solidFill>
                      <a:round/>
                    </a:ln>
                  </p:spPr>
                  <p:txBody>
                    <a:bodyPr/>
                    <a:lstStyle/>
                    <a:p>
                      <a:endParaRPr lang="pt-BR"/>
                    </a:p>
                  </p:txBody>
                </p:sp>
                <p:sp>
                  <p:nvSpPr>
                    <p:cNvPr id="128" name="Line 93"/>
                    <p:cNvSpPr>
                      <a:spLocks noChangeShapeType="1"/>
                    </p:cNvSpPr>
                    <p:nvPr/>
                  </p:nvSpPr>
                  <p:spPr bwMode="auto">
                    <a:xfrm flipH="1">
                      <a:off x="2778" y="2704"/>
                      <a:ext cx="147" cy="0"/>
                    </a:xfrm>
                    <a:prstGeom prst="line">
                      <a:avLst/>
                    </a:prstGeom>
                    <a:grpFill/>
                    <a:ln w="25400">
                      <a:solidFill>
                        <a:schemeClr val="tx1"/>
                      </a:solidFill>
                      <a:round/>
                    </a:ln>
                  </p:spPr>
                  <p:txBody>
                    <a:bodyPr/>
                    <a:lstStyle/>
                    <a:p>
                      <a:endParaRPr lang="pt-BR"/>
                    </a:p>
                  </p:txBody>
                </p:sp>
              </p:grpSp>
              <p:sp>
                <p:nvSpPr>
                  <p:cNvPr id="122" name="Line 117"/>
                  <p:cNvSpPr>
                    <a:spLocks noChangeShapeType="1"/>
                  </p:cNvSpPr>
                  <p:nvPr/>
                </p:nvSpPr>
                <p:spPr bwMode="auto">
                  <a:xfrm flipH="1">
                    <a:off x="3860088" y="4278598"/>
                    <a:ext cx="0" cy="576000"/>
                  </a:xfrm>
                  <a:prstGeom prst="line">
                    <a:avLst/>
                  </a:prstGeom>
                  <a:grpFill/>
                  <a:ln w="25400">
                    <a:solidFill>
                      <a:schemeClr val="tx1"/>
                    </a:solidFill>
                    <a:round/>
                  </a:ln>
                </p:spPr>
                <p:txBody>
                  <a:bodyPr/>
                  <a:lstStyle/>
                  <a:p>
                    <a:endParaRPr lang="pt-BR"/>
                  </a:p>
                </p:txBody>
              </p:sp>
              <p:sp>
                <p:nvSpPr>
                  <p:cNvPr id="123" name="Line 141"/>
                  <p:cNvSpPr>
                    <a:spLocks noChangeShapeType="1"/>
                  </p:cNvSpPr>
                  <p:nvPr/>
                </p:nvSpPr>
                <p:spPr bwMode="auto">
                  <a:xfrm>
                    <a:off x="3860088" y="5321057"/>
                    <a:ext cx="0" cy="467237"/>
                  </a:xfrm>
                  <a:prstGeom prst="line">
                    <a:avLst/>
                  </a:prstGeom>
                  <a:grpFill/>
                  <a:ln w="25400">
                    <a:solidFill>
                      <a:schemeClr val="tx1"/>
                    </a:solidFill>
                    <a:round/>
                  </a:ln>
                </p:spPr>
                <p:txBody>
                  <a:bodyPr/>
                  <a:lstStyle/>
                  <a:p>
                    <a:endParaRPr lang="pt-BR"/>
                  </a:p>
                </p:txBody>
              </p:sp>
            </p:grpSp>
            <p:sp>
              <p:nvSpPr>
                <p:cNvPr id="129" name="CaixaDeTexto 20"/>
                <p:cNvSpPr txBox="1"/>
                <p:nvPr/>
              </p:nvSpPr>
              <p:spPr>
                <a:xfrm>
                  <a:off x="16678" y="6642"/>
                  <a:ext cx="1394" cy="580"/>
                </a:xfrm>
                <a:prstGeom prst="rect">
                  <a:avLst/>
                </a:prstGeom>
                <a:grpFill/>
              </p:spPr>
              <p:txBody>
                <a:bodyPr wrap="none" rtlCol="0">
                  <a:sp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30" name="Forma livre 129"/>
                <p:cNvSpPr/>
                <p:nvPr/>
              </p:nvSpPr>
              <p:spPr>
                <a:xfrm flipV="1">
                  <a:off x="17058" y="7631"/>
                  <a:ext cx="856" cy="778"/>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1" name="CaixaDeTexto 24"/>
                <p:cNvSpPr txBox="1"/>
                <p:nvPr/>
              </p:nvSpPr>
              <p:spPr>
                <a:xfrm>
                  <a:off x="16628" y="9340"/>
                  <a:ext cx="1246" cy="580"/>
                </a:xfrm>
                <a:prstGeom prst="rect">
                  <a:avLst/>
                </a:prstGeom>
                <a:grpFill/>
              </p:spPr>
              <p:txBody>
                <a:bodyPr wrap="none" rtlCol="0">
                  <a:spAutoFit/>
                </a:bodyPr>
                <a:lstStyle/>
                <a:p>
                  <a:r>
                    <a:rPr lang="pt-BR" dirty="0">
                      <a:latin typeface="Comic Sans MS" panose="030F0702030302020204" pitchFamily="66" charset="0"/>
                    </a:rPr>
                    <a:t>dreno</a:t>
                  </a:r>
                  <a:endParaRPr lang="pt-BR" dirty="0">
                    <a:latin typeface="Comic Sans MS" panose="030F0702030302020204" pitchFamily="66" charset="0"/>
                  </a:endParaRPr>
                </a:p>
              </p:txBody>
            </p:sp>
            <p:sp>
              <p:nvSpPr>
                <p:cNvPr id="132" name="CaixaDeTexto 25"/>
                <p:cNvSpPr txBox="1"/>
                <p:nvPr/>
              </p:nvSpPr>
              <p:spPr>
                <a:xfrm>
                  <a:off x="15853" y="7928"/>
                  <a:ext cx="1054" cy="580"/>
                </a:xfrm>
                <a:prstGeom prst="rect">
                  <a:avLst/>
                </a:prstGeom>
                <a:grpFill/>
              </p:spPr>
              <p:txBody>
                <a:bodyPr wrap="square" rtlCol="0">
                  <a:sp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sp>
              <p:nvSpPr>
                <p:cNvPr id="76" name="Elipse 75"/>
                <p:cNvSpPr/>
                <p:nvPr/>
              </p:nvSpPr>
              <p:spPr>
                <a:xfrm>
                  <a:off x="16810" y="8338"/>
                  <a:ext cx="170" cy="17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45" name="Conector de Seta Reta 144"/>
                <p:cNvCxnSpPr/>
                <p:nvPr/>
              </p:nvCxnSpPr>
              <p:spPr>
                <a:xfrm>
                  <a:off x="17644" y="8505"/>
                  <a:ext cx="0" cy="1020"/>
                </a:xfrm>
                <a:prstGeom prst="straightConnector1">
                  <a:avLst/>
                </a:prstGeom>
                <a:grpFill/>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149" name="CaixaDeTexto 20"/>
            <p:cNvSpPr txBox="1"/>
            <p:nvPr/>
          </p:nvSpPr>
          <p:spPr>
            <a:xfrm>
              <a:off x="17231" y="8682"/>
              <a:ext cx="366" cy="436"/>
            </a:xfrm>
            <a:prstGeom prst="rect">
              <a:avLst/>
            </a:prstGeom>
            <a:grp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Tree>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96" name="Caixa de Texto 95"/>
          <p:cNvSpPr txBox="1"/>
          <p:nvPr/>
        </p:nvSpPr>
        <p:spPr>
          <a:xfrm>
            <a:off x="659765" y="1723390"/>
            <a:ext cx="11299190" cy="3538220"/>
          </a:xfrm>
          <a:prstGeom prst="rect">
            <a:avLst/>
          </a:prstGeom>
          <a:solidFill>
            <a:schemeClr val="bg1"/>
          </a:solidFill>
          <a:ln w="38100">
            <a:noFill/>
          </a:ln>
        </p:spPr>
        <p:txBody>
          <a:bodyPr wrap="square" rtlCol="0" anchor="t">
            <a:spAutoFit/>
          </a:bodyPr>
          <a:lstStyle/>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corpo é de </a:t>
            </a:r>
            <a:r>
              <a:rPr lang="pt-BR" altLang="en-US" sz="3200" b="1" dirty="0" err="1">
                <a:solidFill>
                  <a:srgbClr val="C00000"/>
                </a:solidFill>
                <a:latin typeface="Comic Sans MS" panose="030F0702030302020204" pitchFamily="66" charset="0"/>
                <a:cs typeface="Comic Sans MS" panose="030F0702030302020204" pitchFamily="66" charset="0"/>
              </a:rPr>
              <a:t>Si-N</a:t>
            </a:r>
            <a:endParaRPr lang="pt-BR" altLang="en-US" sz="32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canal é formado de lacunas</a:t>
            </a:r>
            <a:endParaRPr lang="pt-BR" altLang="en-US" sz="32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dreno é o lado </a:t>
            </a:r>
            <a:r>
              <a:rPr lang="pt-BR" altLang="en-US" sz="3200" b="1" dirty="0">
                <a:solidFill>
                  <a:schemeClr val="tx1"/>
                </a:solidFill>
                <a:latin typeface="Comic Sans MS" panose="030F0702030302020204" pitchFamily="66" charset="0"/>
                <a:cs typeface="Comic Sans MS" panose="030F0702030302020204" pitchFamily="66" charset="0"/>
              </a:rPr>
              <a:t>com menor tensão</a:t>
            </a:r>
            <a:r>
              <a:rPr lang="pt-BR" altLang="en-US" sz="3200" b="1" dirty="0">
                <a:solidFill>
                  <a:srgbClr val="C00000"/>
                </a:solidFill>
                <a:latin typeface="Comic Sans MS" panose="030F0702030302020204" pitchFamily="66" charset="0"/>
                <a:cs typeface="Comic Sans MS" panose="030F0702030302020204" pitchFamily="66" charset="0"/>
              </a:rPr>
              <a:t> </a:t>
            </a:r>
            <a:r>
              <a:rPr lang="pt-BR" altLang="en-US" sz="3200" b="1" dirty="0">
                <a:solidFill>
                  <a:schemeClr val="tx1"/>
                </a:solidFill>
                <a:latin typeface="Comic Sans MS" panose="030F0702030302020204" pitchFamily="66" charset="0"/>
                <a:cs typeface="Comic Sans MS" panose="030F0702030302020204" pitchFamily="66" charset="0"/>
              </a:rPr>
              <a:t>(V</a:t>
            </a:r>
            <a:r>
              <a:rPr lang="pt-BR" altLang="en-US" sz="3200" b="1" baseline="-25000" dirty="0">
                <a:solidFill>
                  <a:schemeClr val="tx1"/>
                </a:solidFill>
                <a:latin typeface="Comic Sans MS" panose="030F0702030302020204" pitchFamily="66" charset="0"/>
                <a:cs typeface="Comic Sans MS" panose="030F0702030302020204" pitchFamily="66" charset="0"/>
              </a:rPr>
              <a:t>D</a:t>
            </a:r>
            <a:r>
              <a:rPr lang="pt-BR" altLang="en-US" sz="3200" b="1" dirty="0">
                <a:solidFill>
                  <a:schemeClr val="tx1"/>
                </a:solidFill>
                <a:latin typeface="Comic Sans MS" panose="030F0702030302020204" pitchFamily="66" charset="0"/>
                <a:cs typeface="Comic Sans MS" panose="030F0702030302020204" pitchFamily="66" charset="0"/>
              </a:rPr>
              <a:t> </a:t>
            </a:r>
            <a:r>
              <a:rPr lang="pt-BR" altLang="en-US" sz="3200" b="1" dirty="0">
                <a:solidFill>
                  <a:schemeClr val="tx1"/>
                </a:solidFill>
                <a:latin typeface="Arial" panose="020B0604020202020204" pitchFamily="34" charset="0"/>
                <a:cs typeface="Arial" panose="020B0604020202020204" pitchFamily="34" charset="0"/>
              </a:rPr>
              <a:t>&lt;</a:t>
            </a:r>
            <a:r>
              <a:rPr lang="pt-BR" altLang="en-US" sz="3200" b="1" dirty="0">
                <a:solidFill>
                  <a:schemeClr val="tx1"/>
                </a:solidFill>
                <a:latin typeface="Comic Sans MS" panose="030F0702030302020204" pitchFamily="66" charset="0"/>
                <a:cs typeface="Comic Sans MS" panose="030F0702030302020204" pitchFamily="66" charset="0"/>
              </a:rPr>
              <a:t> V</a:t>
            </a:r>
            <a:r>
              <a:rPr lang="pt-BR" altLang="en-US" sz="3200" b="1" baseline="-25000" dirty="0">
                <a:solidFill>
                  <a:schemeClr val="tx1"/>
                </a:solidFill>
                <a:latin typeface="Comic Sans MS" panose="030F0702030302020204" pitchFamily="66" charset="0"/>
                <a:cs typeface="Comic Sans MS" panose="030F0702030302020204" pitchFamily="66" charset="0"/>
              </a:rPr>
              <a:t>S</a:t>
            </a:r>
            <a:r>
              <a:rPr lang="pt-BR" altLang="en-US" sz="3200" b="1" dirty="0">
                <a:solidFill>
                  <a:schemeClr val="tx1"/>
                </a:solidFill>
                <a:latin typeface="Comic Sans MS" panose="030F0702030302020204" pitchFamily="66" charset="0"/>
                <a:cs typeface="Comic Sans MS" panose="030F0702030302020204" pitchFamily="66" charset="0"/>
              </a:rPr>
              <a:t>)</a:t>
            </a:r>
            <a:endParaRPr lang="pt-BR" altLang="en-US" sz="3200" b="1" dirty="0">
              <a:solidFill>
                <a:schemeClr val="tx1"/>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V</a:t>
            </a:r>
            <a:r>
              <a:rPr lang="pt-BR" altLang="en-US" sz="3200" b="1" baseline="-25000" dirty="0">
                <a:solidFill>
                  <a:srgbClr val="C00000"/>
                </a:solidFill>
                <a:latin typeface="Comic Sans MS" panose="030F0702030302020204" pitchFamily="66" charset="0"/>
                <a:cs typeface="Comic Sans MS" panose="030F0702030302020204" pitchFamily="66" charset="0"/>
              </a:rPr>
              <a:t>S</a:t>
            </a:r>
            <a:r>
              <a:rPr lang="pt-BR" altLang="en-US" sz="3200" b="1" dirty="0">
                <a:solidFill>
                  <a:srgbClr val="C00000"/>
                </a:solidFill>
                <a:latin typeface="Comic Sans MS" panose="030F0702030302020204" pitchFamily="66" charset="0"/>
                <a:cs typeface="Comic Sans MS" panose="030F0702030302020204" pitchFamily="66" charset="0"/>
              </a:rPr>
              <a:t> e V</a:t>
            </a:r>
            <a:r>
              <a:rPr lang="pt-BR" altLang="en-US" sz="3200" b="1" baseline="-25000" dirty="0">
                <a:solidFill>
                  <a:srgbClr val="C00000"/>
                </a:solidFill>
                <a:latin typeface="Comic Sans MS" panose="030F0702030302020204" pitchFamily="66" charset="0"/>
                <a:cs typeface="Comic Sans MS" panose="030F0702030302020204" pitchFamily="66" charset="0"/>
              </a:rPr>
              <a:t>D</a:t>
            </a:r>
            <a:r>
              <a:rPr lang="pt-BR" altLang="en-US" sz="3200" b="1" dirty="0">
                <a:solidFill>
                  <a:srgbClr val="C00000"/>
                </a:solidFill>
                <a:latin typeface="Comic Sans MS" panose="030F0702030302020204" pitchFamily="66" charset="0"/>
                <a:cs typeface="Comic Sans MS" panose="030F0702030302020204" pitchFamily="66" charset="0"/>
              </a:rPr>
              <a:t> </a:t>
            </a:r>
            <a:r>
              <a:rPr lang="pt-BR" altLang="en-US" sz="3200" b="1" dirty="0">
                <a:solidFill>
                  <a:srgbClr val="C00000"/>
                </a:solidFill>
                <a:latin typeface="Arial" panose="020B0604020202020204" pitchFamily="34" charset="0"/>
                <a:cs typeface="Arial" panose="020B0604020202020204" pitchFamily="34" charset="0"/>
              </a:rPr>
              <a:t>&lt;</a:t>
            </a:r>
            <a:r>
              <a:rPr lang="pt-BR" altLang="en-US" sz="3200" b="1" dirty="0">
                <a:solidFill>
                  <a:srgbClr val="C00000"/>
                </a:solidFill>
                <a:latin typeface="Comic Sans MS" panose="030F0702030302020204" pitchFamily="66" charset="0"/>
                <a:cs typeface="Comic Sans MS" panose="030F0702030302020204" pitchFamily="66" charset="0"/>
              </a:rPr>
              <a:t> V</a:t>
            </a:r>
            <a:r>
              <a:rPr lang="pt-BR" altLang="en-US" sz="3200" b="1" baseline="-25000" dirty="0">
                <a:solidFill>
                  <a:srgbClr val="C00000"/>
                </a:solidFill>
                <a:latin typeface="Comic Sans MS" panose="030F0702030302020204" pitchFamily="66" charset="0"/>
                <a:cs typeface="Comic Sans MS" panose="030F0702030302020204" pitchFamily="66" charset="0"/>
              </a:rPr>
              <a:t>B </a:t>
            </a:r>
            <a:r>
              <a:rPr lang="pt-BR" altLang="en-US" sz="3200" b="1" dirty="0">
                <a:solidFill>
                  <a:srgbClr val="C00000"/>
                </a:solidFill>
                <a:latin typeface="Comic Sans MS" panose="030F0702030302020204" pitchFamily="66" charset="0"/>
                <a:cs typeface="Comic Sans MS" panose="030F0702030302020204" pitchFamily="66" charset="0"/>
              </a:rPr>
              <a:t> para diodos não conduzirem</a:t>
            </a:r>
            <a:endParaRPr lang="pt-BR" altLang="en-US" sz="32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tensão de </a:t>
            </a:r>
            <a:r>
              <a:rPr lang="pt-BR" altLang="en-US" sz="3200" b="1" dirty="0" err="1">
                <a:solidFill>
                  <a:srgbClr val="C00000"/>
                </a:solidFill>
                <a:latin typeface="Comic Sans MS" panose="030F0702030302020204" pitchFamily="66" charset="0"/>
                <a:cs typeface="Comic Sans MS" panose="030F0702030302020204" pitchFamily="66" charset="0"/>
              </a:rPr>
              <a:t>threshold</a:t>
            </a:r>
            <a:r>
              <a:rPr lang="pt-BR" altLang="en-US" sz="3200" b="1" dirty="0">
                <a:solidFill>
                  <a:srgbClr val="C00000"/>
                </a:solidFill>
                <a:latin typeface="Comic Sans MS" panose="030F0702030302020204" pitchFamily="66" charset="0"/>
                <a:cs typeface="Comic Sans MS" panose="030F0702030302020204" pitchFamily="66" charset="0"/>
              </a:rPr>
              <a:t> V</a:t>
            </a:r>
            <a:r>
              <a:rPr lang="pt-BR" altLang="en-US" sz="3200" b="1" baseline="-25000" dirty="0">
                <a:solidFill>
                  <a:srgbClr val="C00000"/>
                </a:solidFill>
                <a:latin typeface="Comic Sans MS" panose="030F0702030302020204" pitchFamily="66" charset="0"/>
                <a:cs typeface="Comic Sans MS" panose="030F0702030302020204" pitchFamily="66" charset="0"/>
              </a:rPr>
              <a:t>TP</a:t>
            </a:r>
            <a:r>
              <a:rPr lang="pt-BR" altLang="en-US" sz="3200" b="1" dirty="0">
                <a:solidFill>
                  <a:srgbClr val="C00000"/>
                </a:solidFill>
                <a:latin typeface="Comic Sans MS" panose="030F0702030302020204" pitchFamily="66" charset="0"/>
                <a:cs typeface="Comic Sans MS" panose="030F0702030302020204" pitchFamily="66" charset="0"/>
              </a:rPr>
              <a:t> </a:t>
            </a:r>
            <a:r>
              <a:rPr lang="pt-BR" altLang="en-US" sz="3200" b="1" dirty="0">
                <a:solidFill>
                  <a:srgbClr val="C00000"/>
                </a:solidFill>
                <a:latin typeface="Arial" panose="020B0604020202020204" pitchFamily="34" charset="0"/>
                <a:cs typeface="Arial" panose="020B0604020202020204" pitchFamily="34" charset="0"/>
              </a:rPr>
              <a:t>&lt;</a:t>
            </a:r>
            <a:r>
              <a:rPr lang="pt-BR" altLang="en-US" sz="3200" b="1" dirty="0">
                <a:solidFill>
                  <a:srgbClr val="C00000"/>
                </a:solidFill>
                <a:latin typeface="Comic Sans MS" panose="030F0702030302020204" pitchFamily="66" charset="0"/>
                <a:cs typeface="Comic Sans MS" panose="030F0702030302020204" pitchFamily="66" charset="0"/>
              </a:rPr>
              <a:t> 0 (transistor </a:t>
            </a:r>
            <a:r>
              <a:rPr lang="pt-BR" altLang="en-US" sz="3200" b="1" dirty="0" smtClean="0">
                <a:solidFill>
                  <a:srgbClr val="C00000"/>
                </a:solidFill>
                <a:latin typeface="Comic Sans MS" panose="030F0702030302020204" pitchFamily="66" charset="0"/>
                <a:cs typeface="Comic Sans MS" panose="030F0702030302020204" pitchFamily="66" charset="0"/>
              </a:rPr>
              <a:t>enriquecimento)</a:t>
            </a:r>
            <a:endParaRPr lang="pt-BR" altLang="en-US" sz="32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V</a:t>
            </a:r>
            <a:r>
              <a:rPr lang="pt-BR" altLang="en-US" sz="3200" b="1" baseline="-25000" dirty="0">
                <a:solidFill>
                  <a:srgbClr val="C00000"/>
                </a:solidFill>
                <a:latin typeface="Comic Sans MS" panose="030F0702030302020204" pitchFamily="66" charset="0"/>
                <a:cs typeface="Comic Sans MS" panose="030F0702030302020204" pitchFamily="66" charset="0"/>
              </a:rPr>
              <a:t>GS</a:t>
            </a:r>
            <a:r>
              <a:rPr lang="pt-BR" altLang="en-US" sz="3200" b="1" dirty="0">
                <a:solidFill>
                  <a:srgbClr val="C00000"/>
                </a:solidFill>
                <a:latin typeface="Comic Sans MS" panose="030F0702030302020204" pitchFamily="66" charset="0"/>
                <a:cs typeface="Comic Sans MS" panose="030F0702030302020204" pitchFamily="66" charset="0"/>
              </a:rPr>
              <a:t> </a:t>
            </a:r>
            <a:r>
              <a:rPr lang="pt-BR" altLang="en-US" sz="3200" b="1" dirty="0">
                <a:solidFill>
                  <a:srgbClr val="C00000"/>
                </a:solidFill>
                <a:latin typeface="Arial" panose="020B0604020202020204" pitchFamily="34" charset="0"/>
                <a:cs typeface="Arial" panose="020B0604020202020204" pitchFamily="34" charset="0"/>
              </a:rPr>
              <a:t>&lt;</a:t>
            </a:r>
            <a:r>
              <a:rPr lang="pt-BR" altLang="en-US" sz="3200" b="1" dirty="0">
                <a:solidFill>
                  <a:srgbClr val="C00000"/>
                </a:solidFill>
                <a:latin typeface="Comic Sans MS" panose="030F0702030302020204" pitchFamily="66" charset="0"/>
                <a:cs typeface="Comic Sans MS" panose="030F0702030302020204" pitchFamily="66" charset="0"/>
              </a:rPr>
              <a:t> </a:t>
            </a:r>
            <a:r>
              <a:rPr lang="pt-BR" altLang="en-US" sz="3200" b="1" dirty="0" smtClean="0">
                <a:solidFill>
                  <a:srgbClr val="C00000"/>
                </a:solidFill>
                <a:latin typeface="Comic Sans MS" panose="030F0702030302020204" pitchFamily="66" charset="0"/>
                <a:cs typeface="Comic Sans MS" panose="030F0702030302020204" pitchFamily="66" charset="0"/>
              </a:rPr>
              <a:t>V</a:t>
            </a:r>
            <a:r>
              <a:rPr lang="pt-BR" altLang="en-US" sz="3200" b="1" baseline="-25000" dirty="0" smtClean="0">
                <a:solidFill>
                  <a:srgbClr val="C00000"/>
                </a:solidFill>
                <a:latin typeface="Comic Sans MS" panose="030F0702030302020204" pitchFamily="66" charset="0"/>
                <a:cs typeface="Comic Sans MS" panose="030F0702030302020204" pitchFamily="66" charset="0"/>
              </a:rPr>
              <a:t>TP </a:t>
            </a:r>
            <a:r>
              <a:rPr lang="pt-BR" altLang="en-US" sz="3200" b="1" dirty="0">
                <a:solidFill>
                  <a:srgbClr val="C00000"/>
                </a:solidFill>
                <a:latin typeface="Comic Sans MS" panose="030F0702030302020204" pitchFamily="66" charset="0"/>
                <a:cs typeface="Comic Sans MS" panose="030F0702030302020204" pitchFamily="66" charset="0"/>
              </a:rPr>
              <a:t>para formar canal </a:t>
            </a:r>
            <a:endParaRPr lang="pt-BR" altLang="en-US" sz="3200" b="1" dirty="0">
              <a:solidFill>
                <a:srgbClr val="C00000"/>
              </a:solidFill>
              <a:latin typeface="Comic Sans MS" panose="030F0702030302020204" pitchFamily="66" charset="0"/>
              <a:cs typeface="Comic Sans MS" panose="030F0702030302020204" pitchFamily="66" charset="0"/>
            </a:endParaRPr>
          </a:p>
        </p:txBody>
      </p:sp>
      <p:sp>
        <p:nvSpPr>
          <p:cNvPr id="3" name="Espaço Reservado para Conteúdo 2"/>
          <p:cNvSpPr>
            <a:spLocks noGrp="1"/>
          </p:cNvSpPr>
          <p:nvPr/>
        </p:nvSpPr>
        <p:spPr>
          <a:xfrm>
            <a:off x="1428750" y="661035"/>
            <a:ext cx="9334500" cy="81788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a:solidFill>
                  <a:srgbClr val="002060"/>
                </a:solidFill>
                <a:latin typeface="Comic Sans MS" panose="030F0702030302020204" pitchFamily="66" charset="0"/>
                <a:cs typeface="Comic Sans MS" panose="030F0702030302020204" pitchFamily="66" charset="0"/>
              </a:rPr>
              <a:t>Transistor PMOS</a:t>
            </a:r>
            <a:endParaRPr lang="pt-BR" altLang="en-US" sz="3200" b="1">
              <a:solidFill>
                <a:srgbClr val="002060"/>
              </a:solidFill>
              <a:latin typeface="Comic Sans MS" panose="030F0702030302020204" pitchFamily="66" charset="0"/>
              <a:cs typeface="Comic Sans MS" panose="030F0702030302020204" pitchFamily="66" charset="0"/>
            </a:endParaRPr>
          </a:p>
          <a:p>
            <a:endParaRPr lang="pt-BR" altLang="en-US" sz="3200" b="1">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1033780" y="334010"/>
            <a:ext cx="8743315" cy="101473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Regiões de Operação do Transistor PMOS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u="sng"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u="sng"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u="sng" dirty="0" smtClean="0">
                <a:solidFill>
                  <a:schemeClr val="tx1"/>
                </a:solidFill>
                <a:latin typeface="Arial" panose="020B0604020202020204" pitchFamily="34" charset="0"/>
                <a:cs typeface="Arial" panose="020B0604020202020204" pitchFamily="34" charset="0"/>
                <a:sym typeface="+mn-ea"/>
              </a:rPr>
              <a:t>&lt;</a:t>
            </a:r>
            <a:r>
              <a:rPr lang="pt-BR" altLang="en-US" sz="2800" b="1" u="sng" dirty="0" smtClean="0">
                <a:solidFill>
                  <a:schemeClr val="tx1"/>
                </a:solidFill>
                <a:latin typeface="Comic Sans MS" panose="030F0702030302020204" pitchFamily="66" charset="0"/>
                <a:cs typeface="Comic Sans MS" panose="030F0702030302020204" pitchFamily="66" charset="0"/>
                <a:sym typeface="+mn-ea"/>
              </a:rPr>
              <a:t> 0</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transistor enriquecimento)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462280" y="1438275"/>
            <a:ext cx="11189335" cy="521970"/>
          </a:xfrm>
          <a:prstGeom prst="rect">
            <a:avLst/>
          </a:prstGeom>
          <a:solidFill>
            <a:schemeClr val="bg1"/>
          </a:solidFill>
        </p:spPr>
        <p:txBody>
          <a:bodyPr wrap="square" rtlCol="0" anchor="t">
            <a:spAutoFit/>
          </a:bodyPr>
          <a:lstStyle/>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Corte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GS </a:t>
            </a:r>
            <a:r>
              <a:rPr lang="pt-BR" altLang="en-US" sz="2800" b="1" dirty="0">
                <a:solidFill>
                  <a:schemeClr val="accent5">
                    <a:lumMod val="50000"/>
                  </a:schemeClr>
                </a:solidFill>
                <a:latin typeface="Arial" panose="020B0604020202020204" pitchFamily="34" charset="0"/>
                <a:cs typeface="Arial" panose="020B0604020202020204" pitchFamily="34" charset="0"/>
                <a:sym typeface="+mn-ea"/>
              </a:rPr>
              <a: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 canal não se forma abaixo do gate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2644140" y="1971040"/>
                <a:ext cx="5966460" cy="5219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644140" y="1971040"/>
                <a:ext cx="5966460" cy="521970"/>
              </a:xfrm>
              <a:prstGeom prst="rect">
                <a:avLst/>
              </a:prstGeom>
              <a:blipFill rotWithShape="1">
                <a:blip r:embed="rId1"/>
                <a:stretch>
                  <a:fillRect b="-6083"/>
                </a:stretch>
              </a:blipFill>
              <a:ln w="38100">
                <a:noFill/>
              </a:ln>
            </p:spPr>
            <p:txBody>
              <a:bodyPr/>
              <a:lstStyle/>
              <a:p>
                <a:r>
                  <a:rPr lang="pt-BR" altLang="en-US">
                    <a:noFill/>
                  </a:rPr>
                  <a:t> </a:t>
                </a:r>
              </a:p>
            </p:txBody>
          </p:sp>
        </mc:Fallback>
      </mc:AlternateContent>
      <p:sp>
        <p:nvSpPr>
          <p:cNvPr id="6" name="Caixa de Texto 5"/>
          <p:cNvSpPr txBox="1"/>
          <p:nvPr/>
        </p:nvSpPr>
        <p:spPr>
          <a:xfrm>
            <a:off x="501015" y="2481580"/>
            <a:ext cx="11189335" cy="953135"/>
          </a:xfrm>
          <a:prstGeom prst="rect">
            <a:avLst/>
          </a:prstGeom>
          <a:solidFill>
            <a:schemeClr val="bg1"/>
          </a:solidFill>
        </p:spPr>
        <p:txBody>
          <a:bodyPr wrap="square" rtlCol="0" anchor="t">
            <a:spAutoFit/>
          </a:bodyPr>
          <a:lstStyle/>
          <a:p>
            <a:pPr marL="514350" indent="-514350" algn="l" fontAlgn="auto">
              <a:spcAft>
                <a:spcPts val="1200"/>
              </a:spcAft>
              <a:buFont typeface="+mj-lt"/>
              <a:buAutoNum type="arabicPeriod" startAt="2"/>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Linear ou triodo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GS </a:t>
            </a:r>
            <a:r>
              <a:rPr lang="pt-BR" altLang="en-US" sz="2800" b="1" dirty="0" smtClean="0">
                <a:solidFill>
                  <a:schemeClr val="accent5">
                    <a:lumMod val="50000"/>
                  </a:schemeClr>
                </a:solidFill>
                <a:latin typeface="Arial" panose="020B0604020202020204" pitchFamily="34" charset="0"/>
                <a:cs typeface="Arial" panose="020B0604020202020204" pitchFamily="34" charset="0"/>
                <a:sym typeface="+mn-ea"/>
              </a:rPr>
              <a:t>&lt;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effectLst>
                  <a:outerShdw blurRad="38100" dist="38100" dir="2700000" algn="tl">
                    <a:srgbClr val="000000">
                      <a:alpha val="43137"/>
                    </a:srgbClr>
                  </a:outerShdw>
                </a:effectLst>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GD </a:t>
            </a:r>
            <a:r>
              <a:rPr lang="pt-BR" altLang="en-US" sz="2800" b="1" dirty="0">
                <a:solidFill>
                  <a:schemeClr val="accent5">
                    <a:lumMod val="50000"/>
                  </a:schemeClr>
                </a:solidFill>
                <a:latin typeface="Arial" panose="020B0604020202020204" pitchFamily="34" charset="0"/>
                <a:cs typeface="Arial" panose="020B0604020202020204" pitchFamily="34" charset="0"/>
                <a:sym typeface="+mn-ea"/>
              </a:rPr>
              <a:t>&lt;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 ou         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DS </a:t>
            </a:r>
            <a:r>
              <a:rPr lang="pt-BR" altLang="en-US" sz="2800" b="1" dirty="0" smtClean="0">
                <a:solidFill>
                  <a:schemeClr val="accent5">
                    <a:lumMod val="50000"/>
                  </a:schemeClr>
                </a:solidFill>
                <a:latin typeface="Arial" panose="020B0604020202020204" pitchFamily="34" charset="0"/>
                <a:cs typeface="Arial" panose="020B0604020202020204" pitchFamily="34" charset="0"/>
                <a:sym typeface="+mn-ea"/>
              </a:rPr>
              <a:t>&lt;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GS</a:t>
            </a:r>
            <a:r>
              <a:rPr lang="pt-BR" altLang="en-US" sz="2800" b="1" dirty="0" smtClean="0">
                <a:solidFill>
                  <a:schemeClr val="accent5">
                    <a:lumMod val="50000"/>
                  </a:schemeClr>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se forma abaixo de todo o gate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3073400" y="357060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𝑇𝑃</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073400" y="3570605"/>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p:sp>
        <p:nvSpPr>
          <p:cNvPr id="8" name="Caixa de Texto 7"/>
          <p:cNvSpPr txBox="1"/>
          <p:nvPr/>
        </p:nvSpPr>
        <p:spPr>
          <a:xfrm>
            <a:off x="430530" y="4584065"/>
            <a:ext cx="11214735" cy="1383665"/>
          </a:xfrm>
          <a:prstGeom prst="rect">
            <a:avLst/>
          </a:prstGeom>
          <a:solidFill>
            <a:schemeClr val="bg1"/>
          </a:solidFill>
        </p:spPr>
        <p:txBody>
          <a:bodyPr wrap="square" rtlCol="0" anchor="t">
            <a:spAutoFit/>
          </a:bodyPr>
          <a:lstStyle/>
          <a:p>
            <a:pPr marL="514350" indent="-514350" algn="l" fontAlgn="auto">
              <a:spcAft>
                <a:spcPts val="1200"/>
              </a:spcAft>
              <a:buFont typeface="+mj-lt"/>
              <a:buAutoNum type="arabicPeriod" startAt="3"/>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Saturação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00206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GS </a:t>
            </a:r>
            <a:r>
              <a:rPr lang="pt-BR" altLang="en-US" sz="2800" b="1" dirty="0" smtClean="0">
                <a:solidFill>
                  <a:schemeClr val="accent5">
                    <a:lumMod val="50000"/>
                  </a:schemeClr>
                </a:solidFill>
                <a:latin typeface="Arial" panose="020B0604020202020204" pitchFamily="34" charset="0"/>
                <a:cs typeface="Arial" panose="020B0604020202020204" pitchFamily="34" charset="0"/>
                <a:sym typeface="+mn-ea"/>
              </a:rPr>
              <a:t>&lt;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effectLst>
                  <a:outerShdw blurRad="38100" dist="38100" dir="2700000" algn="tl">
                    <a:srgbClr val="000000">
                      <a:alpha val="43137"/>
                    </a:srgbClr>
                  </a:outerShdw>
                </a:effectLst>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GD </a:t>
            </a:r>
            <a:r>
              <a:rPr lang="pt-BR" altLang="en-US" sz="2800" b="1" dirty="0" smtClean="0">
                <a:solidFill>
                  <a:schemeClr val="accent5">
                    <a:lumMod val="50000"/>
                  </a:schemeClr>
                </a:solidFill>
                <a:latin typeface="Arial" panose="020B0604020202020204" pitchFamily="34" charset="0"/>
                <a:cs typeface="Arial" panose="020B0604020202020204" pitchFamily="34" charset="0"/>
                <a:sym typeface="+mn-ea"/>
              </a:rPr>
              <a: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 ou                 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DS </a:t>
            </a:r>
            <a:r>
              <a:rPr lang="pt-BR" altLang="en-US" sz="2800" b="1" dirty="0" smtClean="0">
                <a:solidFill>
                  <a:schemeClr val="accent5">
                    <a:lumMod val="50000"/>
                  </a:schemeClr>
                </a:solidFill>
                <a:latin typeface="Arial" panose="020B0604020202020204" pitchFamily="34" charset="0"/>
                <a:cs typeface="Arial" panose="020B0604020202020204" pitchFamily="34" charset="0"/>
                <a:sym typeface="+mn-ea"/>
              </a:rPr>
              <a: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GS</a:t>
            </a:r>
            <a:r>
              <a:rPr lang="pt-BR" altLang="en-US" sz="2800" b="1" dirty="0" smtClean="0">
                <a:solidFill>
                  <a:schemeClr val="accent5">
                    <a:lumMod val="50000"/>
                  </a:schemeClr>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se forma abaixo do gate, exceto próximo ao dreno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60" name="Grupo 159"/>
          <p:cNvGrpSpPr/>
          <p:nvPr/>
        </p:nvGrpSpPr>
        <p:grpSpPr>
          <a:xfrm>
            <a:off x="10502267" y="361315"/>
            <a:ext cx="1533522" cy="2073910"/>
            <a:chOff x="621" y="3258"/>
            <a:chExt cx="2300" cy="3266"/>
          </a:xfrm>
        </p:grpSpPr>
        <p:grpSp>
          <p:nvGrpSpPr>
            <p:cNvPr id="143" name="Grupo 142"/>
            <p:cNvGrpSpPr/>
            <p:nvPr/>
          </p:nvGrpSpPr>
          <p:grpSpPr>
            <a:xfrm>
              <a:off x="621" y="3258"/>
              <a:ext cx="1895" cy="3139"/>
              <a:chOff x="16101" y="6971"/>
              <a:chExt cx="1895" cy="3139"/>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7030" y="967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470" y="6971"/>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01"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1366" y="5504"/>
              <a:ext cx="0" cy="102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790" cy="487"/>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1393" y="554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
        <p:nvSpPr>
          <p:cNvPr id="9" name="Elipse 8"/>
          <p:cNvSpPr/>
          <p:nvPr/>
        </p:nvSpPr>
        <p:spPr>
          <a:xfrm>
            <a:off x="11013822" y="1389380"/>
            <a:ext cx="104260" cy="10827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0" name="Caixa de Texto 2"/>
              <p:cNvSpPr txBox="1"/>
              <p:nvPr/>
            </p:nvSpPr>
            <p:spPr>
              <a:xfrm>
                <a:off x="4512379" y="5567204"/>
                <a:ext cx="5877560"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30" name="Caixa de Texto 2"/>
              <p:cNvSpPr txBox="1">
                <a:spLocks noRot="1" noChangeAspect="1" noMove="1" noResize="1" noEditPoints="1" noAdjustHandles="1" noChangeArrowheads="1" noChangeShapeType="1" noTextEdit="1"/>
              </p:cNvSpPr>
              <p:nvPr/>
            </p:nvSpPr>
            <p:spPr>
              <a:xfrm>
                <a:off x="4512379" y="5567204"/>
                <a:ext cx="5877560" cy="888365"/>
              </a:xfrm>
              <a:prstGeom prst="rect">
                <a:avLst/>
              </a:prstGeom>
              <a:blipFill rotWithShape="1">
                <a:blip r:embed="rId3"/>
                <a:stretch>
                  <a:fillRect l="-1" t="-4879" r="1" b="18"/>
                </a:stretch>
              </a:blipFill>
              <a:ln w="38100">
                <a:noFill/>
              </a:ln>
            </p:spPr>
            <p:txBody>
              <a:bodyPr/>
              <a:lstStyle/>
              <a:p>
                <a:r>
                  <a:rPr lang="pt-BR" altLang="en-US">
                    <a:noFill/>
                  </a:rPr>
                  <a:t> </a:t>
                </a:r>
              </a:p>
            </p:txBody>
          </p:sp>
        </mc:Fallback>
      </mc:AlternateContent>
      <p:sp>
        <p:nvSpPr>
          <p:cNvPr id="3" name="Caixa de Texto 2"/>
          <p:cNvSpPr txBox="1"/>
          <p:nvPr/>
        </p:nvSpPr>
        <p:spPr>
          <a:xfrm>
            <a:off x="5842000" y="3238500"/>
            <a:ext cx="316230" cy="368300"/>
          </a:xfrm>
          <a:prstGeom prst="rect">
            <a:avLst/>
          </a:prstGeom>
          <a:noFill/>
        </p:spPr>
        <p:txBody>
          <a:bodyPr wrap="none" rtlCol="0" anchor="t">
            <a:spAutoFit/>
          </a:bodyPr>
          <a:p>
            <a:r>
              <a:rPr lang="pt-BR" altLang="en-US">
                <a:latin typeface="Arial" panose="020B0604020202020204" pitchFamily="34" charset="0"/>
                <a:cs typeface="Arial" panose="020B0604020202020204" pitchFamily="34" charset="0"/>
              </a:rPr>
              <a:t>˃</a:t>
            </a:r>
            <a:endParaRPr lang="pt-BR" altLang="en-US">
              <a:latin typeface="Arial" panose="020B0604020202020204" pitchFamily="34" charset="0"/>
              <a:cs typeface="Arial" panose="020B0604020202020204" pitchFamily="34" charset="0"/>
            </a:endParaRPr>
          </a:p>
        </p:txBody>
      </p:sp>
    </p:spTree>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887095" y="623570"/>
            <a:ext cx="10417175" cy="33534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10:</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entrada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varia de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 V a 3,0 V</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-1,0 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Determine onde estão o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dreno e o source</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Trace a curva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in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x Vin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marque na curva as regiões de operação do transitor (corte, triodo, saturação)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4" name="Grupo 13"/>
          <p:cNvGrpSpPr/>
          <p:nvPr/>
        </p:nvGrpSpPr>
        <p:grpSpPr>
          <a:xfrm>
            <a:off x="4138983" y="4421347"/>
            <a:ext cx="3327982" cy="1489868"/>
            <a:chOff x="6730" y="6442"/>
            <a:chExt cx="4273" cy="1848"/>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flipV="1">
              <a:off x="10202" y="7717"/>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0152" y="7654"/>
              <a:ext cx="112" cy="112"/>
            </a:xfrm>
            <a:prstGeom prst="ellipse">
              <a:avLst/>
            </a:prstGeom>
            <a:solidFill>
              <a:schemeClr val="tx1"/>
            </a:solidFill>
            <a:ln w="19050" algn="ctr">
              <a:solidFill>
                <a:schemeClr val="tx1"/>
              </a:solidFill>
              <a:round/>
            </a:ln>
          </p:spPr>
          <p:txBody>
            <a:bodyPr wrap="none" anchor="ctr"/>
            <a:lstStyle/>
            <a:p>
              <a:endParaRPr lang="en-US"/>
            </a:p>
          </p:txBody>
        </p:sp>
        <p:sp>
          <p:nvSpPr>
            <p:cNvPr id="83" name="Rectangle 142"/>
            <p:cNvSpPr>
              <a:spLocks noChangeArrowheads="1"/>
            </p:cNvSpPr>
            <p:nvPr/>
          </p:nvSpPr>
          <p:spPr bwMode="auto">
            <a:xfrm flipH="1">
              <a:off x="8696" y="7691"/>
              <a:ext cx="887" cy="57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M</a:t>
              </a:r>
              <a:r>
                <a:rPr lang="pt-BR" sz="2400" baseline="-25000" dirty="0"/>
                <a:t>P1</a:t>
              </a:r>
              <a:endParaRPr lang="pt-BR" sz="2400" baseline="-25000" dirty="0"/>
            </a:p>
          </p:txBody>
        </p:sp>
        <p:sp>
          <p:nvSpPr>
            <p:cNvPr id="84" name="Rectangle 140"/>
            <p:cNvSpPr>
              <a:spLocks noChangeArrowheads="1"/>
            </p:cNvSpPr>
            <p:nvPr/>
          </p:nvSpPr>
          <p:spPr bwMode="auto">
            <a:xfrm flipH="1">
              <a:off x="6730" y="7198"/>
              <a:ext cx="896"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687" y="7340"/>
              <a:ext cx="7" cy="78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9612" y="7137"/>
              <a:ext cx="1391"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9981" y="8290"/>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78"/>
            <p:cNvCxnSpPr>
              <a:cxnSpLocks noChangeShapeType="1"/>
            </p:cNvCxnSpPr>
            <p:nvPr/>
          </p:nvCxnSpPr>
          <p:spPr bwMode="auto">
            <a:xfrm flipV="1">
              <a:off x="8412" y="7332"/>
              <a:ext cx="0" cy="567"/>
            </a:xfrm>
            <a:prstGeom prst="line">
              <a:avLst/>
            </a:prstGeom>
            <a:noFill/>
            <a:ln w="19050" algn="ctr">
              <a:solidFill>
                <a:schemeClr val="tx1"/>
              </a:solidFill>
              <a:round/>
              <a:headEnd type="arrow"/>
              <a:tailEnd type="none"/>
            </a:ln>
            <a:extLst>
              <a:ext uri="{909E8E84-426E-40DD-AFC4-6F175D3DCCD1}">
                <a14:hiddenFill xmlns:a14="http://schemas.microsoft.com/office/drawing/2010/main">
                  <a:noFill/>
                </a14:hiddenFill>
              </a:ext>
            </a:extLst>
          </p:spPr>
        </p:cxnSp>
        <p:sp>
          <p:nvSpPr>
            <p:cNvPr id="11" name="Rectangle 142"/>
            <p:cNvSpPr>
              <a:spLocks noChangeArrowheads="1"/>
            </p:cNvSpPr>
            <p:nvPr/>
          </p:nvSpPr>
          <p:spPr bwMode="auto">
            <a:xfrm flipH="1">
              <a:off x="7976" y="6442"/>
              <a:ext cx="1157"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0,0 V</a:t>
              </a:r>
              <a:endParaRPr lang="pt-BR" sz="2000" dirty="0"/>
            </a:p>
          </p:txBody>
        </p:sp>
      </p:grpSp>
      <p:cxnSp>
        <p:nvCxnSpPr>
          <p:cNvPr id="15" name="Conector de Seta Reta 14"/>
          <p:cNvCxnSpPr/>
          <p:nvPr/>
        </p:nvCxnSpPr>
        <p:spPr>
          <a:xfrm>
            <a:off x="4388485" y="5598160"/>
            <a:ext cx="588645"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4279265" y="560895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Iin</a:t>
            </a:r>
            <a:endParaRPr lang="pt-BR" sz="2000" baseline="-25000" dirty="0"/>
          </a:p>
        </p:txBody>
      </p:sp>
      <p:sp>
        <p:nvSpPr>
          <p:cNvPr id="3" name="Rectangle 142"/>
          <p:cNvSpPr>
            <a:spLocks noChangeArrowheads="1"/>
          </p:cNvSpPr>
          <p:nvPr/>
        </p:nvSpPr>
        <p:spPr bwMode="auto">
          <a:xfrm flipH="1">
            <a:off x="4977112" y="5539900"/>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p>
        </p:txBody>
      </p:sp>
      <p:sp>
        <p:nvSpPr>
          <p:cNvPr id="5" name="Elipse 4"/>
          <p:cNvSpPr/>
          <p:nvPr/>
        </p:nvSpPr>
        <p:spPr>
          <a:xfrm>
            <a:off x="5360030" y="4932020"/>
            <a:ext cx="180000" cy="144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887095" y="623570"/>
            <a:ext cx="10417175" cy="33534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6:</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entrada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varia de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 V a 3,0 V</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-1,0 V;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3,0V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Determine onde estão o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dreno e o source</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Trace a curva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I</a:t>
            </a:r>
            <a:r>
              <a:rPr lang="pt-BR" altLang="en-US" sz="2800" b="1" i="1" baseline="-25000" dirty="0" smtClean="0">
                <a:solidFill>
                  <a:srgbClr val="C00000"/>
                </a:solidFill>
                <a:latin typeface="Comic Sans MS" panose="030F0702030302020204" pitchFamily="66" charset="0"/>
                <a:cs typeface="Comic Sans MS" panose="030F0702030302020204" pitchFamily="66" charset="0"/>
                <a:sym typeface="+mn-ea"/>
              </a:rPr>
              <a:t>in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x</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 Vin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marque na curva as regiões de operação do transitor (corte, triodo, saturação)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4" name="Grupo 13"/>
          <p:cNvGrpSpPr/>
          <p:nvPr/>
        </p:nvGrpSpPr>
        <p:grpSpPr>
          <a:xfrm rot="16200000">
            <a:off x="4977365" y="4441697"/>
            <a:ext cx="2443221" cy="1577745"/>
            <a:chOff x="7209" y="6893"/>
            <a:chExt cx="3137" cy="1957"/>
          </a:xfrm>
        </p:grpSpPr>
        <p:sp>
          <p:nvSpPr>
            <p:cNvPr id="53" name="Line 56"/>
            <p:cNvSpPr>
              <a:spLocks noChangeShapeType="1"/>
            </p:cNvSpPr>
            <p:nvPr/>
          </p:nvSpPr>
          <p:spPr bwMode="auto">
            <a:xfrm rot="5400000" flipH="1">
              <a:off x="9317" y="7156"/>
              <a:ext cx="2" cy="1109"/>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3" name="Rectangle 142"/>
            <p:cNvSpPr>
              <a:spLocks noChangeArrowheads="1"/>
            </p:cNvSpPr>
            <p:nvPr/>
          </p:nvSpPr>
          <p:spPr bwMode="auto">
            <a:xfrm rot="5400000" flipH="1">
              <a:off x="8435" y="8048"/>
              <a:ext cx="10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M</a:t>
              </a:r>
              <a:r>
                <a:rPr lang="pt-BR" sz="2400" baseline="-25000" dirty="0"/>
                <a:t>p1</a:t>
              </a:r>
              <a:endParaRPr lang="pt-BR" sz="2400" baseline="-25000" dirty="0"/>
            </a:p>
          </p:txBody>
        </p:sp>
        <p:sp>
          <p:nvSpPr>
            <p:cNvPr id="84" name="Rectangle 140"/>
            <p:cNvSpPr>
              <a:spLocks noChangeArrowheads="1"/>
            </p:cNvSpPr>
            <p:nvPr/>
          </p:nvSpPr>
          <p:spPr bwMode="auto">
            <a:xfrm rot="5400000" flipH="1">
              <a:off x="7016" y="7097"/>
              <a:ext cx="920"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648" y="7294"/>
              <a:ext cx="0"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732" y="7472"/>
              <a:ext cx="754"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V</a:t>
              </a:r>
              <a:r>
                <a:rPr lang="pt-BR" baseline="-25000" dirty="0"/>
                <a:t>DD</a:t>
              </a:r>
              <a:endParaRPr lang="pt-BR" baseline="-25000" dirty="0" smtClean="0"/>
            </a:p>
          </p:txBody>
        </p:sp>
        <p:cxnSp>
          <p:nvCxnSpPr>
            <p:cNvPr id="4" name="Straight Connector 178"/>
            <p:cNvCxnSpPr>
              <a:cxnSpLocks noChangeShapeType="1"/>
            </p:cNvCxnSpPr>
            <p:nvPr/>
          </p:nvCxnSpPr>
          <p:spPr bwMode="auto">
            <a:xfrm flipV="1">
              <a:off x="8400" y="7332"/>
              <a:ext cx="0" cy="567"/>
            </a:xfrm>
            <a:prstGeom prst="line">
              <a:avLst/>
            </a:prstGeom>
            <a:noFill/>
            <a:ln w="19050" algn="ctr">
              <a:solidFill>
                <a:schemeClr val="tx1"/>
              </a:solidFill>
              <a:round/>
              <a:headEnd type="arrow"/>
              <a:tailEnd type="none"/>
            </a:ln>
            <a:extLst>
              <a:ext uri="{909E8E84-426E-40DD-AFC4-6F175D3DCCD1}">
                <a14:hiddenFill xmlns:a14="http://schemas.microsoft.com/office/drawing/2010/main">
                  <a:noFill/>
                </a14:hiddenFill>
              </a:ext>
            </a:extLst>
          </p:spPr>
        </p:cxnSp>
      </p:grpSp>
      <p:cxnSp>
        <p:nvCxnSpPr>
          <p:cNvPr id="15" name="Conector de Seta Reta 14"/>
          <p:cNvCxnSpPr/>
          <p:nvPr/>
        </p:nvCxnSpPr>
        <p:spPr>
          <a:xfrm rot="16200000" flipV="1">
            <a:off x="6001385" y="6252210"/>
            <a:ext cx="588645"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6178550" y="605345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Iin</a:t>
            </a:r>
            <a:endParaRPr lang="pt-BR" sz="2000" baseline="-25000" dirty="0"/>
          </a:p>
        </p:txBody>
      </p:sp>
      <p:sp>
        <p:nvSpPr>
          <p:cNvPr id="3" name="Forma livre 2"/>
          <p:cNvSpPr/>
          <p:nvPr/>
        </p:nvSpPr>
        <p:spPr>
          <a:xfrm flipV="1">
            <a:off x="5423535" y="5505450"/>
            <a:ext cx="67691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ctangle 140"/>
          <p:cNvSpPr>
            <a:spLocks noChangeArrowheads="1"/>
          </p:cNvSpPr>
          <p:nvPr/>
        </p:nvSpPr>
        <p:spPr bwMode="auto">
          <a:xfrm rot="21600000" flipH="1">
            <a:off x="6189980" y="5323205"/>
            <a:ext cx="81089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3,0V</a:t>
            </a:r>
            <a:endParaRPr lang="pt-BR" sz="2000" baseline="-25000" dirty="0" smtClean="0"/>
          </a:p>
        </p:txBody>
      </p:sp>
      <p:sp>
        <p:nvSpPr>
          <p:cNvPr id="21" name="Elipse 20"/>
          <p:cNvSpPr/>
          <p:nvPr/>
        </p:nvSpPr>
        <p:spPr>
          <a:xfrm>
            <a:off x="5538597" y="5420750"/>
            <a:ext cx="144000" cy="180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rcRect t="30500" r="41991" b="9171"/>
          <a:stretch>
            <a:fillRect/>
          </a:stretch>
        </p:blipFill>
        <p:spPr>
          <a:xfrm>
            <a:off x="433070" y="1612900"/>
            <a:ext cx="5476240" cy="2840355"/>
          </a:xfrm>
          <a:prstGeom prst="rect">
            <a:avLst/>
          </a:prstGeom>
          <a:noFill/>
          <a:ln w="9525">
            <a:noFill/>
          </a:ln>
        </p:spPr>
      </p:pic>
      <p:grpSp>
        <p:nvGrpSpPr>
          <p:cNvPr id="5" name="Grupo 4"/>
          <p:cNvGrpSpPr/>
          <p:nvPr/>
        </p:nvGrpSpPr>
        <p:grpSpPr>
          <a:xfrm>
            <a:off x="6083300" y="1734185"/>
            <a:ext cx="5714365" cy="2632710"/>
            <a:chOff x="9580" y="3031"/>
            <a:chExt cx="8475" cy="3636"/>
          </a:xfrm>
        </p:grpSpPr>
        <p:pic>
          <p:nvPicPr>
            <p:cNvPr id="3" name="Imagem 2"/>
            <p:cNvPicPr/>
            <p:nvPr/>
          </p:nvPicPr>
          <p:blipFill>
            <a:blip r:embed="rId1"/>
            <a:srcRect t="30950" r="41991" b="11161"/>
            <a:stretch>
              <a:fillRect/>
            </a:stretch>
          </p:blipFill>
          <p:spPr>
            <a:xfrm>
              <a:off x="9580" y="3031"/>
              <a:ext cx="8475" cy="3636"/>
            </a:xfrm>
            <a:prstGeom prst="rect">
              <a:avLst/>
            </a:prstGeom>
            <a:noFill/>
            <a:ln w="9525">
              <a:noFill/>
            </a:ln>
          </p:spPr>
        </p:pic>
        <p:sp>
          <p:nvSpPr>
            <p:cNvPr id="4" name="Retângulo arredondado 3"/>
            <p:cNvSpPr/>
            <p:nvPr/>
          </p:nvSpPr>
          <p:spPr>
            <a:xfrm>
              <a:off x="9875" y="5236"/>
              <a:ext cx="3888" cy="744"/>
            </a:xfrm>
            <a:prstGeom prst="roundRect">
              <a:avLst/>
            </a:prstGeom>
            <a:solidFill>
              <a:srgbClr val="FFFF00">
                <a:alpha val="2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77" name="Caixa de Texto 76"/>
          <p:cNvSpPr txBox="1"/>
          <p:nvPr/>
        </p:nvSpPr>
        <p:spPr>
          <a:xfrm>
            <a:off x="2310130" y="742315"/>
            <a:ext cx="79959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Implementação CMOS: 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Caixa de Texto 5"/>
          <p:cNvSpPr txBox="1"/>
          <p:nvPr/>
        </p:nvSpPr>
        <p:spPr>
          <a:xfrm>
            <a:off x="8150225" y="3598545"/>
            <a:ext cx="719455" cy="306705"/>
          </a:xfrm>
          <a:prstGeom prst="rect">
            <a:avLst/>
          </a:prstGeom>
          <a:noFill/>
        </p:spPr>
        <p:txBody>
          <a:bodyPr wrap="square" rtlCol="0">
            <a:spAutoFit/>
          </a:bodyPr>
          <a:lstStyle/>
          <a:p>
            <a:r>
              <a:rPr lang="pt-BR" altLang="en-US" sz="1400"/>
              <a:t>p-well</a:t>
            </a:r>
            <a:endParaRPr lang="pt-BR" altLang="en-US" sz="1400"/>
          </a:p>
        </p:txBody>
      </p:sp>
      <p:sp>
        <p:nvSpPr>
          <p:cNvPr id="7" name="Caixa de Texto 6"/>
          <p:cNvSpPr txBox="1"/>
          <p:nvPr/>
        </p:nvSpPr>
        <p:spPr>
          <a:xfrm>
            <a:off x="10582275" y="3690620"/>
            <a:ext cx="719455" cy="306705"/>
          </a:xfrm>
          <a:prstGeom prst="rect">
            <a:avLst/>
          </a:prstGeom>
          <a:noFill/>
        </p:spPr>
        <p:txBody>
          <a:bodyPr wrap="square" rtlCol="0">
            <a:spAutoFit/>
          </a:bodyPr>
          <a:lstStyle/>
          <a:p>
            <a:r>
              <a:rPr lang="pt-BR" altLang="en-US" sz="1400"/>
              <a:t>n-well</a:t>
            </a:r>
            <a:endParaRPr lang="pt-BR" altLang="en-US" sz="1400"/>
          </a:p>
        </p:txBody>
      </p:sp>
      <p:sp>
        <p:nvSpPr>
          <p:cNvPr id="8" name="Retângulo 7"/>
          <p:cNvSpPr/>
          <p:nvPr/>
        </p:nvSpPr>
        <p:spPr>
          <a:xfrm>
            <a:off x="9103995" y="3701415"/>
            <a:ext cx="557530" cy="17716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Caixa de Texto 8"/>
          <p:cNvSpPr txBox="1"/>
          <p:nvPr/>
        </p:nvSpPr>
        <p:spPr>
          <a:xfrm>
            <a:off x="4846320" y="3662045"/>
            <a:ext cx="719455" cy="306705"/>
          </a:xfrm>
          <a:prstGeom prst="rect">
            <a:avLst/>
          </a:prstGeom>
          <a:noFill/>
        </p:spPr>
        <p:txBody>
          <a:bodyPr wrap="square" rtlCol="0">
            <a:spAutoFit/>
          </a:bodyPr>
          <a:lstStyle/>
          <a:p>
            <a:r>
              <a:rPr lang="pt-BR" altLang="en-US" sz="1400"/>
              <a:t>n-well</a:t>
            </a:r>
            <a:endParaRPr lang="pt-BR" altLang="en-US" sz="1400"/>
          </a:p>
        </p:txBody>
      </p:sp>
      <p:sp>
        <p:nvSpPr>
          <p:cNvPr id="10" name="Retângulo 9"/>
          <p:cNvSpPr/>
          <p:nvPr/>
        </p:nvSpPr>
        <p:spPr>
          <a:xfrm>
            <a:off x="3216910" y="3658235"/>
            <a:ext cx="557530" cy="17716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9" name="CaixaDeTexto 118"/>
          <p:cNvSpPr txBox="1"/>
          <p:nvPr/>
        </p:nvSpPr>
        <p:spPr>
          <a:xfrm>
            <a:off x="855345" y="4541520"/>
            <a:ext cx="4049395" cy="1814830"/>
          </a:xfrm>
          <a:prstGeom prst="rect">
            <a:avLst/>
          </a:prstGeom>
          <a:noFill/>
          <a:ln w="25400">
            <a:solidFill>
              <a:srgbClr val="FFFF00"/>
            </a:solidFill>
          </a:ln>
        </p:spPr>
        <p:txBody>
          <a:bodyPr wrap="square" rtlCol="0">
            <a:spAutoFit/>
          </a:bodyPr>
          <a:lstStyle/>
          <a:p>
            <a:r>
              <a:rPr lang="pt-BR" sz="2800" dirty="0" smtClean="0">
                <a:latin typeface="Comic Sans MS" panose="030F0702030302020204" pitchFamily="66" charset="0"/>
                <a:cs typeface="Comic Sans MS" panose="030F0702030302020204" pitchFamily="66" charset="0"/>
              </a:rPr>
              <a:t>Um poço apenas: tecnologia mais simples. Pderia ser n-substrate e p-well </a:t>
            </a:r>
            <a:endParaRPr lang="pt-BR" sz="2800" dirty="0" smtClean="0">
              <a:latin typeface="Comic Sans MS" panose="030F0702030302020204" pitchFamily="66" charset="0"/>
              <a:cs typeface="Comic Sans MS" panose="030F0702030302020204" pitchFamily="66" charset="0"/>
            </a:endParaRPr>
          </a:p>
        </p:txBody>
      </p:sp>
      <p:sp>
        <p:nvSpPr>
          <p:cNvPr id="11" name="CaixaDeTexto 118"/>
          <p:cNvSpPr txBox="1"/>
          <p:nvPr/>
        </p:nvSpPr>
        <p:spPr>
          <a:xfrm>
            <a:off x="6460172" y="4606111"/>
            <a:ext cx="4960620" cy="1814830"/>
          </a:xfrm>
          <a:prstGeom prst="rect">
            <a:avLst/>
          </a:prstGeom>
          <a:noFill/>
          <a:ln w="25400">
            <a:solidFill>
              <a:srgbClr val="FFFF00"/>
            </a:solidFill>
          </a:ln>
        </p:spPr>
        <p:txBody>
          <a:bodyPr wrap="square" rtlCol="0">
            <a:spAutoFit/>
          </a:bodyPr>
          <a:lstStyle/>
          <a:p>
            <a:r>
              <a:rPr lang="pt-BR" sz="2800" dirty="0" smtClean="0">
                <a:latin typeface="Comic Sans MS" panose="030F0702030302020204" pitchFamily="66" charset="0"/>
                <a:cs typeface="Comic Sans MS" panose="030F0702030302020204" pitchFamily="66" charset="0"/>
              </a:rPr>
              <a:t>Dois poços (twin well): permite ajustar a dopagem dos poços para otimizar os transistores</a:t>
            </a:r>
            <a:endParaRPr lang="pt-BR" sz="28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4345" name="Imagem 4"/>
          <p:cNvPicPr>
            <a:picLocks noChangeAspect="1"/>
          </p:cNvPicPr>
          <p:nvPr/>
        </p:nvPicPr>
        <p:blipFill>
          <a:blip r:embed="rId1"/>
          <a:srcRect l="49666" b="7883"/>
          <a:stretch>
            <a:fillRect/>
          </a:stretch>
        </p:blipFill>
        <p:spPr>
          <a:xfrm>
            <a:off x="2057400" y="1464945"/>
            <a:ext cx="7324725" cy="3528060"/>
          </a:xfrm>
          <a:prstGeom prst="rect">
            <a:avLst/>
          </a:prstGeom>
          <a:noFill/>
          <a:ln w="9525">
            <a:noFill/>
          </a:ln>
        </p:spPr>
      </p:pic>
      <p:sp>
        <p:nvSpPr>
          <p:cNvPr id="77" name="Caixa de Texto 76"/>
          <p:cNvSpPr txBox="1"/>
          <p:nvPr/>
        </p:nvSpPr>
        <p:spPr>
          <a:xfrm>
            <a:off x="826770" y="742315"/>
            <a:ext cx="1036320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Implementação CMOS: SOI (Silicon on Isolator)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9" name="CaixaDeTexto 118"/>
          <p:cNvSpPr txBox="1"/>
          <p:nvPr/>
        </p:nvSpPr>
        <p:spPr>
          <a:xfrm>
            <a:off x="826770" y="5132070"/>
            <a:ext cx="10464800" cy="1383665"/>
          </a:xfrm>
          <a:prstGeom prst="rect">
            <a:avLst/>
          </a:prstGeom>
          <a:solidFill>
            <a:schemeClr val="bg1"/>
          </a:solidFill>
          <a:ln w="25400">
            <a:solidFill>
              <a:srgbClr val="FFFF00"/>
            </a:solidFill>
          </a:ln>
        </p:spPr>
        <p:txBody>
          <a:bodyPr wrap="square" rtlCol="0">
            <a:spAutoFit/>
          </a:bodyPr>
          <a:lstStyle/>
          <a:p>
            <a:r>
              <a:rPr lang="pt-BR" sz="2800" b="1" dirty="0" smtClean="0">
                <a:latin typeface="Comic Sans MS" panose="030F0702030302020204" pitchFamily="66" charset="0"/>
                <a:cs typeface="Comic Sans MS" panose="030F0702030302020204" pitchFamily="66" charset="0"/>
              </a:rPr>
              <a:t>PD: Parcially Depleted</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a:p>
            <a:r>
              <a:rPr lang="pt-BR" sz="2800" b="1" dirty="0" smtClean="0">
                <a:latin typeface="Comic Sans MS" panose="030F0702030302020204" pitchFamily="66" charset="0"/>
                <a:cs typeface="Comic Sans MS" panose="030F0702030302020204" pitchFamily="66" charset="0"/>
              </a:rPr>
              <a:t>FD: Fully Depeleted</a:t>
            </a:r>
            <a:r>
              <a:rPr lang="pt-BR" sz="2800" dirty="0" smtClean="0">
                <a:latin typeface="Comic Sans MS" panose="030F0702030302020204" pitchFamily="66" charset="0"/>
                <a:cs typeface="Comic Sans MS" panose="030F0702030302020204" pitchFamily="66" charset="0"/>
              </a:rPr>
              <a:t> (T</a:t>
            </a:r>
            <a:r>
              <a:rPr lang="pt-BR" sz="2800" baseline="-25000" dirty="0" smtClean="0">
                <a:latin typeface="Comic Sans MS" panose="030F0702030302020204" pitchFamily="66" charset="0"/>
                <a:cs typeface="Comic Sans MS" panose="030F0702030302020204" pitchFamily="66" charset="0"/>
              </a:rPr>
              <a:t>Si</a:t>
            </a:r>
            <a:r>
              <a:rPr lang="pt-BR" sz="2800" dirty="0" smtClean="0">
                <a:latin typeface="Comic Sans MS" panose="030F0702030302020204" pitchFamily="66" charset="0"/>
                <a:cs typeface="Comic Sans MS" panose="030F0702030302020204" pitchFamily="66" charset="0"/>
              </a:rPr>
              <a:t> pequeno): maior controle do gate sobre o canal</a:t>
            </a:r>
            <a:endParaRPr lang="pt-BR" sz="2800" dirty="0" smtClean="0">
              <a:latin typeface="Comic Sans MS" panose="030F0702030302020204" pitchFamily="66" charset="0"/>
              <a:cs typeface="Comic Sans MS" panose="030F0702030302020204" pitchFamily="66" charset="0"/>
            </a:endParaRPr>
          </a:p>
        </p:txBody>
      </p:sp>
      <p:cxnSp>
        <p:nvCxnSpPr>
          <p:cNvPr id="3" name="Conector de Seta Reta 2"/>
          <p:cNvCxnSpPr/>
          <p:nvPr/>
        </p:nvCxnSpPr>
        <p:spPr>
          <a:xfrm flipH="1">
            <a:off x="4013200" y="2510790"/>
            <a:ext cx="13335" cy="476250"/>
          </a:xfrm>
          <a:prstGeom prst="straightConnector1">
            <a:avLst/>
          </a:prstGeom>
          <a:ln w="22225">
            <a:solidFill>
              <a:srgbClr val="9A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 name="Forma livre 3"/>
          <p:cNvSpPr/>
          <p:nvPr/>
        </p:nvSpPr>
        <p:spPr>
          <a:xfrm>
            <a:off x="4055110" y="2788285"/>
            <a:ext cx="952500" cy="1075055"/>
          </a:xfrm>
          <a:custGeom>
            <a:avLst/>
            <a:gdLst>
              <a:gd name="connisteX0" fmla="*/ 0 w 952500"/>
              <a:gd name="connsiteY0" fmla="*/ 0 h 1075055"/>
              <a:gd name="connisteX1" fmla="*/ 625475 w 952500"/>
              <a:gd name="connsiteY1" fmla="*/ 530860 h 1075055"/>
              <a:gd name="connisteX2" fmla="*/ 394335 w 952500"/>
              <a:gd name="connsiteY2" fmla="*/ 966470 h 1075055"/>
              <a:gd name="connisteX3" fmla="*/ 952500 w 952500"/>
              <a:gd name="connsiteY3" fmla="*/ 1075055 h 1075055"/>
            </a:gdLst>
            <a:ahLst/>
            <a:cxnLst>
              <a:cxn ang="0">
                <a:pos x="connisteX0" y="connsiteY0"/>
              </a:cxn>
              <a:cxn ang="0">
                <a:pos x="connisteX1" y="connsiteY1"/>
              </a:cxn>
              <a:cxn ang="0">
                <a:pos x="connisteX2" y="connsiteY2"/>
              </a:cxn>
              <a:cxn ang="0">
                <a:pos x="connisteX3" y="connsiteY3"/>
              </a:cxn>
            </a:cxnLst>
            <a:rect l="l" t="t" r="r" b="b"/>
            <a:pathLst>
              <a:path w="952500" h="1075055">
                <a:moveTo>
                  <a:pt x="0" y="0"/>
                </a:moveTo>
                <a:cubicBezTo>
                  <a:pt x="129540" y="97155"/>
                  <a:pt x="546735" y="337820"/>
                  <a:pt x="625475" y="530860"/>
                </a:cubicBezTo>
                <a:cubicBezTo>
                  <a:pt x="704215" y="723900"/>
                  <a:pt x="328930" y="857885"/>
                  <a:pt x="394335" y="966470"/>
                </a:cubicBezTo>
                <a:cubicBezTo>
                  <a:pt x="459740" y="1075055"/>
                  <a:pt x="836295" y="1062355"/>
                  <a:pt x="952500" y="1075055"/>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Caixa de Texto 4"/>
          <p:cNvSpPr txBox="1"/>
          <p:nvPr/>
        </p:nvSpPr>
        <p:spPr>
          <a:xfrm>
            <a:off x="5007610" y="3653790"/>
            <a:ext cx="519430" cy="398780"/>
          </a:xfrm>
          <a:prstGeom prst="rect">
            <a:avLst/>
          </a:prstGeom>
          <a:noFill/>
        </p:spPr>
        <p:txBody>
          <a:bodyPr wrap="square" rtlCol="0">
            <a:spAutoFit/>
          </a:bodyPr>
          <a:lstStyle/>
          <a:p>
            <a:r>
              <a:rPr lang="pt-BR" altLang="en-US" sz="2000" b="1"/>
              <a:t>T</a:t>
            </a:r>
            <a:r>
              <a:rPr lang="pt-BR" altLang="en-US" sz="2000" b="1" baseline="-25000"/>
              <a:t>Si</a:t>
            </a:r>
            <a:endParaRPr lang="pt-BR" altLang="en-US" sz="2000" b="1" baseline="-25000"/>
          </a:p>
        </p:txBody>
      </p:sp>
    </p:spTree>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0" name="Grupo 9"/>
          <p:cNvGrpSpPr/>
          <p:nvPr/>
        </p:nvGrpSpPr>
        <p:grpSpPr>
          <a:xfrm>
            <a:off x="1437005" y="1057910"/>
            <a:ext cx="9032240" cy="4121150"/>
            <a:chOff x="3930" y="1147"/>
            <a:chExt cx="14224" cy="6490"/>
          </a:xfrm>
        </p:grpSpPr>
        <p:pic>
          <p:nvPicPr>
            <p:cNvPr id="101" name="Imagem 100"/>
            <p:cNvPicPr/>
            <p:nvPr/>
          </p:nvPicPr>
          <p:blipFill>
            <a:blip r:embed="rId1"/>
            <a:stretch>
              <a:fillRect/>
            </a:stretch>
          </p:blipFill>
          <p:spPr>
            <a:xfrm>
              <a:off x="3930" y="1147"/>
              <a:ext cx="13739" cy="6491"/>
            </a:xfrm>
            <a:prstGeom prst="rect">
              <a:avLst/>
            </a:prstGeom>
            <a:noFill/>
            <a:ln w="9525">
              <a:noFill/>
            </a:ln>
          </p:spPr>
        </p:pic>
        <p:sp>
          <p:nvSpPr>
            <p:cNvPr id="4" name="Forma livre 3"/>
            <p:cNvSpPr/>
            <p:nvPr/>
          </p:nvSpPr>
          <p:spPr>
            <a:xfrm>
              <a:off x="6534" y="4303"/>
              <a:ext cx="3663" cy="1907"/>
            </a:xfrm>
            <a:custGeom>
              <a:avLst/>
              <a:gdLst>
                <a:gd name="connisteX0" fmla="*/ 54610 w 2258695"/>
                <a:gd name="connsiteY0" fmla="*/ 1143000 h 1210945"/>
                <a:gd name="connisteX1" fmla="*/ 1020445 w 2258695"/>
                <a:gd name="connsiteY1" fmla="*/ 0 h 1210945"/>
                <a:gd name="connisteX2" fmla="*/ 2258695 w 2258695"/>
                <a:gd name="connsiteY2" fmla="*/ 13970 h 1210945"/>
                <a:gd name="connisteX3" fmla="*/ 1278890 w 2258695"/>
                <a:gd name="connsiteY3" fmla="*/ 1210945 h 1210945"/>
                <a:gd name="connisteX4" fmla="*/ 0 w 2258695"/>
                <a:gd name="connsiteY4" fmla="*/ 1197610 h 1210945"/>
                <a:gd name="connisteX5" fmla="*/ 108585 w 2258695"/>
                <a:gd name="connsiteY5" fmla="*/ 1089025 h 121094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58695" h="1210945">
                  <a:moveTo>
                    <a:pt x="54610" y="1143000"/>
                  </a:moveTo>
                  <a:lnTo>
                    <a:pt x="1020445" y="0"/>
                  </a:lnTo>
                  <a:lnTo>
                    <a:pt x="2258695" y="13970"/>
                  </a:lnTo>
                  <a:lnTo>
                    <a:pt x="1278890" y="1210945"/>
                  </a:lnTo>
                  <a:lnTo>
                    <a:pt x="0" y="1197610"/>
                  </a:lnTo>
                  <a:lnTo>
                    <a:pt x="108585" y="1089025"/>
                  </a:lnTo>
                </a:path>
              </a:pathLst>
            </a:custGeom>
            <a:solidFill>
              <a:srgbClr val="FFCD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tângulo 4"/>
            <p:cNvSpPr/>
            <p:nvPr/>
          </p:nvSpPr>
          <p:spPr>
            <a:xfrm>
              <a:off x="8463" y="3104"/>
              <a:ext cx="2762" cy="11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Retângulo 5"/>
            <p:cNvSpPr/>
            <p:nvPr/>
          </p:nvSpPr>
          <p:spPr>
            <a:xfrm>
              <a:off x="9127" y="2677"/>
              <a:ext cx="1714" cy="5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13476" y="4240"/>
              <a:ext cx="3812" cy="1907"/>
            </a:xfrm>
            <a:custGeom>
              <a:avLst/>
              <a:gdLst>
                <a:gd name="connisteX0" fmla="*/ 54610 w 2258695"/>
                <a:gd name="connsiteY0" fmla="*/ 1143000 h 1210945"/>
                <a:gd name="connisteX1" fmla="*/ 1020445 w 2258695"/>
                <a:gd name="connsiteY1" fmla="*/ 0 h 1210945"/>
                <a:gd name="connisteX2" fmla="*/ 2258695 w 2258695"/>
                <a:gd name="connsiteY2" fmla="*/ 13970 h 1210945"/>
                <a:gd name="connisteX3" fmla="*/ 1278890 w 2258695"/>
                <a:gd name="connsiteY3" fmla="*/ 1210945 h 1210945"/>
                <a:gd name="connisteX4" fmla="*/ 0 w 2258695"/>
                <a:gd name="connsiteY4" fmla="*/ 1197610 h 1210945"/>
                <a:gd name="connisteX5" fmla="*/ 108585 w 2258695"/>
                <a:gd name="connsiteY5" fmla="*/ 1089025 h 121094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58695" h="1210945">
                  <a:moveTo>
                    <a:pt x="54610" y="1143000"/>
                  </a:moveTo>
                  <a:lnTo>
                    <a:pt x="1020445" y="0"/>
                  </a:lnTo>
                  <a:lnTo>
                    <a:pt x="2258695" y="13970"/>
                  </a:lnTo>
                  <a:lnTo>
                    <a:pt x="1278890" y="1210945"/>
                  </a:lnTo>
                  <a:lnTo>
                    <a:pt x="0" y="1197610"/>
                  </a:lnTo>
                  <a:lnTo>
                    <a:pt x="108585" y="1089025"/>
                  </a:lnTo>
                </a:path>
              </a:pathLst>
            </a:custGeom>
            <a:solidFill>
              <a:srgbClr val="BDDBA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15392" y="3041"/>
              <a:ext cx="2762" cy="11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Retângulo 8"/>
            <p:cNvSpPr/>
            <p:nvPr/>
          </p:nvSpPr>
          <p:spPr>
            <a:xfrm>
              <a:off x="16166" y="2677"/>
              <a:ext cx="1329" cy="5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77" name="Caixa de Texto 76"/>
          <p:cNvSpPr txBox="1"/>
          <p:nvPr/>
        </p:nvSpPr>
        <p:spPr>
          <a:xfrm>
            <a:off x="1800860" y="320675"/>
            <a:ext cx="79959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Implementação CMOS: Multi-Gate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118"/>
          <p:cNvSpPr txBox="1"/>
          <p:nvPr/>
        </p:nvSpPr>
        <p:spPr>
          <a:xfrm>
            <a:off x="470535" y="5179695"/>
            <a:ext cx="10883900" cy="1383665"/>
          </a:xfrm>
          <a:prstGeom prst="rect">
            <a:avLst/>
          </a:prstGeom>
          <a:solidFill>
            <a:schemeClr val="bg1"/>
          </a:solidFill>
          <a:ln w="25400">
            <a:solidFill>
              <a:srgbClr val="FFFF00"/>
            </a:solidFill>
          </a:ln>
        </p:spPr>
        <p:txBody>
          <a:bodyPr wrap="square" rtlCol="0">
            <a:spAutoFit/>
          </a:bodyPr>
          <a:lstStyle/>
          <a:p>
            <a:r>
              <a:rPr lang="pt-BR" sz="2800" dirty="0" smtClean="0">
                <a:latin typeface="Comic Sans MS" panose="030F0702030302020204" pitchFamily="66" charset="0"/>
                <a:cs typeface="Comic Sans MS" panose="030F0702030302020204" pitchFamily="66" charset="0"/>
              </a:rPr>
              <a:t>FINFET, Double Gate, TriGate: permite que o gate tenha um maior controle sobre o canal, mesmo para dimensões nanométricas </a:t>
            </a:r>
            <a:endParaRPr lang="pt-BR" sz="2800" dirty="0" smtClean="0">
              <a:latin typeface="Comic Sans MS" panose="030F0702030302020204" pitchFamily="66" charset="0"/>
              <a:cs typeface="Comic Sans MS" panose="030F0702030302020204" pitchFamily="66" charset="0"/>
            </a:endParaRPr>
          </a:p>
        </p:txBody>
      </p:sp>
      <p:cxnSp>
        <p:nvCxnSpPr>
          <p:cNvPr id="3" name="Conector de Seta Reta 2"/>
          <p:cNvCxnSpPr/>
          <p:nvPr/>
        </p:nvCxnSpPr>
        <p:spPr>
          <a:xfrm flipV="1">
            <a:off x="6405245" y="2395855"/>
            <a:ext cx="247650" cy="295275"/>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Caixa de Texto 11"/>
          <p:cNvSpPr txBox="1"/>
          <p:nvPr/>
        </p:nvSpPr>
        <p:spPr>
          <a:xfrm>
            <a:off x="5810250" y="2383790"/>
            <a:ext cx="570865" cy="307340"/>
          </a:xfrm>
          <a:prstGeom prst="rect">
            <a:avLst/>
          </a:prstGeom>
          <a:solidFill>
            <a:schemeClr val="bg1"/>
          </a:solidFill>
        </p:spPr>
        <p:txBody>
          <a:bodyPr vert="horz" wrap="square" lIns="0" tIns="0" rIns="0" bIns="0" rtlCol="0">
            <a:spAutoFit/>
          </a:bodyPr>
          <a:lstStyle/>
          <a:p>
            <a:r>
              <a:rPr lang="pt-BR" altLang="en-US" sz="2000" b="1">
                <a:solidFill>
                  <a:schemeClr val="tx1"/>
                </a:solidFill>
              </a:rPr>
              <a:t>6 nm</a:t>
            </a:r>
            <a:endParaRPr lang="pt-BR" altLang="en-US" sz="2000" b="1" baseline="-25000">
              <a:solidFill>
                <a:schemeClr val="tx1"/>
              </a:solidFill>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8" name="Caixa de Texto 27"/>
          <p:cNvSpPr txBox="1"/>
          <p:nvPr/>
        </p:nvSpPr>
        <p:spPr>
          <a:xfrm>
            <a:off x="424815" y="656590"/>
            <a:ext cx="11342370" cy="1076325"/>
          </a:xfrm>
          <a:prstGeom prst="rect">
            <a:avLst/>
          </a:prstGeom>
          <a:noFill/>
        </p:spPr>
        <p:txBody>
          <a:bodyPr wrap="square" rtlCol="0" anchor="t">
            <a:spAutoFit/>
          </a:bodyPr>
          <a:lstStyle/>
          <a:p>
            <a:pPr algn="l"/>
            <a:r>
              <a:rPr lang="pt-BR" sz="3200" b="1" dirty="0" smtClean="0">
                <a:solidFill>
                  <a:srgbClr val="C00000"/>
                </a:solidFill>
                <a:latin typeface="Comic Sans MS" panose="030F0702030302020204" pitchFamily="66" charset="0"/>
                <a:cs typeface="Comic Sans MS" panose="030F0702030302020204" pitchFamily="66" charset="0"/>
                <a:sym typeface="+mn-ea"/>
              </a:rPr>
              <a:t>Curvas do diodo com temperatura</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altLang="en-US" sz="3200" dirty="0" smtClean="0">
                <a:solidFill>
                  <a:schemeClr val="tx1"/>
                </a:solidFill>
                <a:latin typeface="Comic Sans MS" panose="030F0702030302020204" pitchFamily="66" charset="0"/>
                <a:cs typeface="Comic Sans MS" panose="030F0702030302020204" pitchFamily="66" charset="0"/>
                <a:sym typeface="+mn-ea"/>
              </a:rPr>
              <a:t>Maior a temperatura, maior a corrente</a:t>
            </a:r>
            <a:endParaRPr lang="pt-BR" altLang="en-US" sz="3200"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9" name="Imagem 38"/>
          <p:cNvPicPr>
            <a:picLocks noChangeAspect="1"/>
          </p:cNvPicPr>
          <p:nvPr/>
        </p:nvPicPr>
        <p:blipFill>
          <a:blip r:embed="rId1"/>
          <a:stretch>
            <a:fillRect/>
          </a:stretch>
        </p:blipFill>
        <p:spPr>
          <a:xfrm>
            <a:off x="2788920" y="1967230"/>
            <a:ext cx="6613525" cy="4603750"/>
          </a:xfrm>
          <a:prstGeom prst="rect">
            <a:avLst/>
          </a:prstGeom>
        </p:spPr>
      </p:pic>
      <p:cxnSp>
        <p:nvCxnSpPr>
          <p:cNvPr id="40" name="Conector de Seta Reta 39"/>
          <p:cNvCxnSpPr/>
          <p:nvPr/>
        </p:nvCxnSpPr>
        <p:spPr>
          <a:xfrm flipH="1" flipV="1">
            <a:off x="7709535" y="2273300"/>
            <a:ext cx="1418590" cy="14605"/>
          </a:xfrm>
          <a:prstGeom prst="straightConnector1">
            <a:avLst/>
          </a:prstGeom>
          <a:ln w="34925">
            <a:solidFill>
              <a:srgbClr val="C00000"/>
            </a:solidFill>
            <a:tailEnd type="triangle" w="lg" len="med"/>
          </a:ln>
        </p:spPr>
        <p:style>
          <a:lnRef idx="1">
            <a:schemeClr val="accent1"/>
          </a:lnRef>
          <a:fillRef idx="0">
            <a:schemeClr val="accent1"/>
          </a:fillRef>
          <a:effectRef idx="0">
            <a:schemeClr val="accent1"/>
          </a:effectRef>
          <a:fontRef idx="minor">
            <a:schemeClr val="tx1"/>
          </a:fontRef>
        </p:style>
      </p:cxnSp>
      <p:sp>
        <p:nvSpPr>
          <p:cNvPr id="41" name="Caixa de Texto 40"/>
          <p:cNvSpPr txBox="1"/>
          <p:nvPr/>
        </p:nvSpPr>
        <p:spPr>
          <a:xfrm>
            <a:off x="7709535" y="1581150"/>
            <a:ext cx="1749425" cy="706755"/>
          </a:xfrm>
          <a:prstGeom prst="rect">
            <a:avLst/>
          </a:prstGeom>
          <a:noFill/>
        </p:spPr>
        <p:txBody>
          <a:bodyPr wrap="square" rtlCol="0">
            <a:spAutoFit/>
          </a:bodyPr>
          <a:lstStyle/>
          <a:p>
            <a:pPr algn="ctr"/>
            <a:r>
              <a:rPr lang="pt-BR" altLang="en-US" sz="2000" b="1"/>
              <a:t>aumenta a temperatura</a:t>
            </a:r>
            <a:endParaRPr lang="pt-BR" altLang="en-US" sz="2000" b="1"/>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11" name="CaixaDeTexto 118"/>
          <p:cNvSpPr txBox="1"/>
          <p:nvPr/>
        </p:nvSpPr>
        <p:spPr>
          <a:xfrm>
            <a:off x="301942" y="1352371"/>
            <a:ext cx="4960620" cy="1814830"/>
          </a:xfrm>
          <a:prstGeom prst="rect">
            <a:avLst/>
          </a:prstGeom>
          <a:noFill/>
          <a:ln w="25400">
            <a:solidFill>
              <a:srgbClr val="FFFF00"/>
            </a:solidFill>
          </a:ln>
        </p:spPr>
        <p:txBody>
          <a:bodyPr wrap="square" rtlCol="0">
            <a:spAutoFit/>
          </a:bodyPr>
          <a:p>
            <a:r>
              <a:rPr lang="pt-BR" sz="2800" dirty="0" smtClean="0">
                <a:latin typeface="Comic Sans MS" panose="030F0702030302020204" pitchFamily="66" charset="0"/>
                <a:cs typeface="Comic Sans MS" panose="030F0702030302020204" pitchFamily="66" charset="0"/>
              </a:rPr>
              <a:t>Foundries mais avançadas:</a:t>
            </a:r>
            <a:endParaRPr lang="pt-BR" sz="2800" dirty="0" smtClean="0">
              <a:latin typeface="Comic Sans MS" panose="030F0702030302020204" pitchFamily="66" charset="0"/>
              <a:cs typeface="Comic Sans MS" panose="030F0702030302020204" pitchFamily="66" charset="0"/>
            </a:endParaRPr>
          </a:p>
          <a:p>
            <a:r>
              <a:rPr lang="pt-BR" sz="2800" dirty="0" smtClean="0">
                <a:latin typeface="Comic Sans MS" panose="030F0702030302020204" pitchFamily="66" charset="0"/>
                <a:cs typeface="Comic Sans MS" panose="030F0702030302020204" pitchFamily="66" charset="0"/>
              </a:rPr>
              <a:t>Global Foundries, INTEL e principamente Samsung e TSMC (Taiwan)</a:t>
            </a:r>
            <a:endParaRPr lang="pt-BR" sz="2800" dirty="0" smtClean="0">
              <a:latin typeface="Comic Sans MS" panose="030F0702030302020204" pitchFamily="66" charset="0"/>
              <a:cs typeface="Comic Sans MS" panose="030F0702030302020204" pitchFamily="66" charset="0"/>
            </a:endParaRPr>
          </a:p>
        </p:txBody>
      </p:sp>
      <p:pic>
        <p:nvPicPr>
          <p:cNvPr id="6" name="Imagem 5"/>
          <p:cNvPicPr>
            <a:picLocks noChangeAspect="1"/>
          </p:cNvPicPr>
          <p:nvPr/>
        </p:nvPicPr>
        <p:blipFill>
          <a:blip r:embed="rId1"/>
          <a:stretch>
            <a:fillRect/>
          </a:stretch>
        </p:blipFill>
        <p:spPr>
          <a:xfrm>
            <a:off x="6036945" y="356870"/>
            <a:ext cx="4643120" cy="6325870"/>
          </a:xfrm>
          <a:prstGeom prst="rect">
            <a:avLst/>
          </a:prstGeom>
        </p:spPr>
      </p:pic>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76"/>
          <p:cNvSpPr txBox="1"/>
          <p:nvPr/>
        </p:nvSpPr>
        <p:spPr>
          <a:xfrm>
            <a:off x="737419" y="816372"/>
            <a:ext cx="10540181" cy="590931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err="1" smtClean="0">
                <a:solidFill>
                  <a:srgbClr val="C00000"/>
                </a:solidFill>
                <a:latin typeface="Comic Sans MS" panose="030F0702030302020204" pitchFamily="66" charset="0"/>
                <a:cs typeface="Comic Sans MS" panose="030F0702030302020204" pitchFamily="66" charset="0"/>
                <a:sym typeface="+mn-ea"/>
              </a:rPr>
              <a:t>Compact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err="1" smtClean="0">
                <a:solidFill>
                  <a:srgbClr val="C00000"/>
                </a:solidFill>
                <a:latin typeface="Comic Sans MS" panose="030F0702030302020204" pitchFamily="66" charset="0"/>
                <a:cs typeface="Comic Sans MS" panose="030F0702030302020204" pitchFamily="66" charset="0"/>
                <a:sym typeface="+mn-ea"/>
              </a:rPr>
              <a:t>Models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modelos utilizados em simuladores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354330"/>
            <a:r>
              <a:rPr lang="en-US" sz="2400" dirty="0" smtClean="0"/>
              <a:t>High </a:t>
            </a:r>
            <a:r>
              <a:rPr lang="en-US" sz="2400" dirty="0"/>
              <a:t>accuracy </a:t>
            </a:r>
            <a:r>
              <a:rPr lang="en-US" sz="2400" dirty="0" smtClean="0"/>
              <a:t>in </a:t>
            </a:r>
            <a:r>
              <a:rPr lang="en-US" sz="2400" dirty="0"/>
              <a:t>compact models is a essential feature for the “First wafer success” which has become the norm </a:t>
            </a:r>
            <a:r>
              <a:rPr lang="en-US" sz="2400" dirty="0" smtClean="0"/>
              <a:t>for microelectronic industry in </a:t>
            </a:r>
            <a:r>
              <a:rPr lang="en-US" sz="2400" dirty="0"/>
              <a:t>the past dozen </a:t>
            </a:r>
            <a:r>
              <a:rPr lang="en-US" sz="2400" dirty="0" smtClean="0"/>
              <a:t>years, </a:t>
            </a:r>
            <a:r>
              <a:rPr lang="en-US" sz="2400" dirty="0"/>
              <a:t>in spite of the rising technology complexity and circuit size and variety</a:t>
            </a:r>
            <a:endParaRPr lang="pt-BR" altLang="en-US" sz="2400" b="1" dirty="0">
              <a:latin typeface="Comic Sans MS" panose="030F0702030302020204" pitchFamily="66" charset="0"/>
              <a:cs typeface="Comic Sans MS" panose="030F0702030302020204" pitchFamily="66" charset="0"/>
              <a:sym typeface="+mn-ea"/>
            </a:endParaRPr>
          </a:p>
          <a:p>
            <a:pPr indent="452755"/>
            <a:r>
              <a:rPr lang="en-US" sz="2400" dirty="0"/>
              <a:t>Compact device model </a:t>
            </a:r>
            <a:r>
              <a:rPr lang="en-US" sz="2400" dirty="0" smtClean="0"/>
              <a:t>of an device </a:t>
            </a:r>
            <a:r>
              <a:rPr lang="en-US" sz="2400" dirty="0"/>
              <a:t>describes its terminal behavior in terms of the current-voltage (</a:t>
            </a:r>
            <a:r>
              <a:rPr lang="en-US" sz="2400" i="1" dirty="0"/>
              <a:t>I</a:t>
            </a:r>
            <a:r>
              <a:rPr lang="en-US" sz="2400" dirty="0"/>
              <a:t> − </a:t>
            </a:r>
            <a:r>
              <a:rPr lang="en-US" sz="2400" i="1" dirty="0"/>
              <a:t>V</a:t>
            </a:r>
            <a:r>
              <a:rPr lang="en-US" sz="2400" dirty="0"/>
              <a:t>), </a:t>
            </a:r>
            <a:r>
              <a:rPr lang="en-US" sz="2400" dirty="0" smtClean="0"/>
              <a:t>capacitance-voltage </a:t>
            </a:r>
            <a:r>
              <a:rPr lang="en-US" sz="2400" dirty="0"/>
              <a:t>(</a:t>
            </a:r>
            <a:r>
              <a:rPr lang="en-US" sz="2400" i="1" dirty="0"/>
              <a:t>C</a:t>
            </a:r>
            <a:r>
              <a:rPr lang="en-US" sz="2400" dirty="0"/>
              <a:t> − </a:t>
            </a:r>
            <a:r>
              <a:rPr lang="en-US" sz="2400" i="1" dirty="0"/>
              <a:t>V</a:t>
            </a:r>
            <a:r>
              <a:rPr lang="en-US" sz="2400" dirty="0"/>
              <a:t>), and the carrier transport processes within the device. </a:t>
            </a:r>
            <a:endParaRPr lang="en-US" sz="2400" dirty="0" smtClean="0"/>
          </a:p>
          <a:p>
            <a:pPr indent="452755"/>
            <a:r>
              <a:rPr lang="en-US" sz="2400" dirty="0" smtClean="0"/>
              <a:t>All </a:t>
            </a:r>
            <a:r>
              <a:rPr lang="en-US" sz="2400" dirty="0"/>
              <a:t>compact MOSFET models start with a “core model” that models a prototype </a:t>
            </a:r>
            <a:r>
              <a:rPr lang="en-US" sz="2400" dirty="0" smtClean="0"/>
              <a:t>very </a:t>
            </a:r>
            <a:r>
              <a:rPr lang="en-US" sz="2400" dirty="0"/>
              <a:t>long-channel transistor</a:t>
            </a:r>
            <a:r>
              <a:rPr lang="en-US" sz="2400" dirty="0" smtClean="0"/>
              <a:t>. It represents about 10% to 20% of the overall model code, both in terms of execution time as well as the number of lines. </a:t>
            </a:r>
            <a:r>
              <a:rPr lang="en-US" sz="2400" dirty="0"/>
              <a:t>For the other </a:t>
            </a:r>
            <a:r>
              <a:rPr lang="en-US" sz="2400" dirty="0" smtClean="0"/>
              <a:t>80% to 90% </a:t>
            </a:r>
            <a:r>
              <a:rPr lang="en-US" sz="2400" dirty="0"/>
              <a:t>of the </a:t>
            </a:r>
            <a:r>
              <a:rPr lang="en-US" sz="2400" dirty="0" smtClean="0"/>
              <a:t>models </a:t>
            </a:r>
            <a:r>
              <a:rPr lang="en-US" sz="2400" dirty="0"/>
              <a:t>used in an </a:t>
            </a:r>
            <a:r>
              <a:rPr lang="en-US" sz="2400" dirty="0" smtClean="0"/>
              <a:t>IC</a:t>
            </a:r>
            <a:r>
              <a:rPr lang="en-US" sz="2400" dirty="0"/>
              <a:t>, the accuracy is achieved with numerous add-on “real-device models” as shown </a:t>
            </a:r>
            <a:r>
              <a:rPr lang="en-US" sz="2400" dirty="0" smtClean="0"/>
              <a:t>in </a:t>
            </a:r>
            <a:r>
              <a:rPr lang="en-US" sz="2400" dirty="0"/>
              <a:t>Figure 1.11 . With the CMOS </a:t>
            </a:r>
            <a:r>
              <a:rPr lang="en-US" sz="2400" dirty="0" smtClean="0"/>
              <a:t>technology aggressively </a:t>
            </a:r>
            <a:r>
              <a:rPr lang="en-US" sz="2400" dirty="0"/>
              <a:t>scaled, the real-device </a:t>
            </a:r>
            <a:r>
              <a:rPr lang="en-US" sz="2400" dirty="0" smtClean="0"/>
              <a:t>effects </a:t>
            </a:r>
            <a:r>
              <a:rPr lang="en-US" sz="2400" dirty="0"/>
              <a:t>have become the dominant, not the secondary, effects, and the real-device </a:t>
            </a:r>
            <a:r>
              <a:rPr lang="en-US" sz="2400" dirty="0" smtClean="0"/>
              <a:t>models </a:t>
            </a:r>
            <a:r>
              <a:rPr lang="en-US" sz="2400" dirty="0"/>
              <a:t>determine the accuracy of circuit simulation</a:t>
            </a:r>
            <a:r>
              <a:rPr lang="en-US" sz="2400" dirty="0" smtClean="0"/>
              <a:t>.</a:t>
            </a:r>
            <a:endParaRPr lang="en-US" sz="2400" dirty="0" smtClean="0"/>
          </a:p>
        </p:txBody>
      </p:sp>
    </p:spTree>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14311" t="9293" r="6914"/>
          <a:stretch>
            <a:fillRect/>
          </a:stretch>
        </p:blipFill>
        <p:spPr>
          <a:xfrm>
            <a:off x="2024380" y="366395"/>
            <a:ext cx="9696450" cy="6235700"/>
          </a:xfrm>
          <a:prstGeom prst="rect">
            <a:avLst/>
          </a:prstGeom>
        </p:spPr>
      </p:pic>
      <p:sp>
        <p:nvSpPr>
          <p:cNvPr id="4" name="Caixa de Texto 76"/>
          <p:cNvSpPr txBox="1"/>
          <p:nvPr/>
        </p:nvSpPr>
        <p:spPr>
          <a:xfrm>
            <a:off x="372745" y="861060"/>
            <a:ext cx="2476500" cy="255333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err="1" smtClean="0">
                <a:solidFill>
                  <a:srgbClr val="C00000"/>
                </a:solidFill>
                <a:latin typeface="Comic Sans MS" panose="030F0702030302020204" pitchFamily="66" charset="0"/>
                <a:cs typeface="Comic Sans MS" panose="030F0702030302020204" pitchFamily="66" charset="0"/>
                <a:sym typeface="+mn-ea"/>
              </a:rPr>
              <a:t>Compact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err="1" smtClean="0">
                <a:solidFill>
                  <a:srgbClr val="C00000"/>
                </a:solidFill>
                <a:latin typeface="Comic Sans MS" panose="030F0702030302020204" pitchFamily="66" charset="0"/>
                <a:cs typeface="Comic Sans MS" panose="030F0702030302020204" pitchFamily="66" charset="0"/>
                <a:sym typeface="+mn-ea"/>
              </a:rPr>
              <a:t>Models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modelos usados em simuladores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622300" y="607695"/>
            <a:ext cx="10947400" cy="5923915"/>
          </a:xfrm>
          <a:prstGeom prst="rect">
            <a:avLst/>
          </a:prstGeom>
          <a:noFill/>
        </p:spPr>
        <p:txBody>
          <a:bodyPr wrap="square" rtlCol="0" anchor="t">
            <a:spAutoFit/>
          </a:bodyPr>
          <a:lstStyle/>
          <a:p>
            <a:r>
              <a:rPr lang="pt-BR" altLang="en-US" sz="1000"/>
              <a:t>.</a:t>
            </a:r>
            <a:r>
              <a:rPr lang="pt-BR" altLang="en-US" sz="900"/>
              <a:t>MODEL nch.4 NMOS	(LEVEL  = 54          LMIN = '9.999948e-008-(dxln+dxlmisn)' LMAX = '2.399959e-007-(dxln+dxlmisn)'</a:t>
            </a:r>
            <a:endParaRPr lang="pt-BR" altLang="en-US" sz="900"/>
          </a:p>
          <a:p>
            <a:r>
              <a:rPr lang="pt-BR" altLang="en-US" sz="900"/>
              <a:t>WMIN = '1e-005-(dxwn+dxwmisn)'     WMAX = 0.0009000001    VERSION  = 4.5  RGEOMOD  = 1           BINUNIT  = 2           PARAMCHK = 1</a:t>
            </a:r>
            <a:endParaRPr lang="pt-BR" altLang="en-US" sz="900"/>
          </a:p>
          <a:p>
            <a:r>
              <a:rPr lang="pt-BR" altLang="en-US" sz="900"/>
              <a:t>MOBMOD = 0           CAPMOD = 2           IGCMOD = 1  IGBMOD = 1           DIOMOD = 1           RDSMOD = 1</a:t>
            </a:r>
            <a:endParaRPr lang="pt-BR" altLang="en-US" sz="900"/>
          </a:p>
          <a:p>
            <a:r>
              <a:rPr lang="pt-BR" altLang="en-US" sz="900"/>
              <a:t>RBODYMOD = 0           RGATEMOD = '1*rgflag'           PERMOD = 1  ACNQSMOD = 0           TRNQSMOD = 0           TEMPMOD  = 0</a:t>
            </a:r>
            <a:endParaRPr lang="pt-BR" altLang="en-US" sz="900"/>
          </a:p>
          <a:p>
            <a:r>
              <a:rPr lang="pt-BR" altLang="en-US" sz="900"/>
              <a:t>WPEMOD = 1  TNOM = 25          TOXE = 'toxn+toxmisn'  TOXM = 2.6e-009      DTOX = 2.86e-010       EPSROX = 3.9   WINT = 0           LINT = -5.415E-09      LL   = 2.2652e-05  WL   = 0           LLN  = -0.5009       WLN  = 1</a:t>
            </a:r>
            <a:endParaRPr lang="pt-BR" altLang="en-US" sz="900"/>
          </a:p>
          <a:p>
            <a:r>
              <a:rPr lang="pt-BR" altLang="en-US" sz="900"/>
              <a:t>LW   = 0           WW   = 0           LWN  = 1  WWN  = 1           LWL  = 0           WWL  = 0  LLC  = 2.2652e-05      WLC  = 0           LWC  = 0</a:t>
            </a:r>
            <a:endParaRPr lang="pt-BR" altLang="en-US" sz="900"/>
          </a:p>
          <a:p>
            <a:r>
              <a:rPr lang="pt-BR" altLang="en-US" sz="900"/>
              <a:t>WWC  = 0           LWLC = 0           WWLC = 0  XL   = '-1e-09+(dxln+dxlmisn)'     XW   = '2.0e-08+(dxwn+dxwmisn)'    DLC  = '-5.415E-09+ddlcn'</a:t>
            </a:r>
            <a:endParaRPr lang="pt-BR" altLang="en-US" sz="900"/>
          </a:p>
          <a:p>
            <a:r>
              <a:rPr lang="pt-BR" altLang="en-US" sz="900"/>
              <a:t>DWC  = 0           XPART  = 1           TOXREF = 3e-009  DLCIG  = 2.5e-009      VTH0 = '0.44301989+dvthn+dvthmisn'  LVTH0  = '-2.6263045e-009+dlvthn'</a:t>
            </a:r>
            <a:endParaRPr lang="pt-BR" altLang="en-US" sz="900"/>
          </a:p>
          <a:p>
            <a:r>
              <a:rPr lang="pt-BR" altLang="en-US" sz="900"/>
              <a:t>K1   = 0.31994       K2   = '0.0060518885+dk2n' LK2  = -2.5663454e-009  K3   = -2.5        K3B  = 2.32848       W0   = 0</a:t>
            </a:r>
            <a:endParaRPr lang="pt-BR" altLang="en-US" sz="900"/>
          </a:p>
          <a:p>
            <a:r>
              <a:rPr lang="pt-BR" altLang="en-US" sz="900"/>
              <a:t>DVT0 = 5.6761764       DVT1 = 1.2875382       DVT2 = 0  DVT0W  = 0           DVT1W  = 0           DVT2W  = 0  DSUB = 0.5         MINV = -0.335        VOFFL  = 0</a:t>
            </a:r>
            <a:endParaRPr lang="pt-BR" altLang="en-US" sz="900"/>
          </a:p>
          <a:p>
            <a:r>
              <a:rPr lang="pt-BR" altLang="en-US" sz="900"/>
              <a:t>DVTP0  = 1.0230918e-006    DVTP1  = 1           LPE0 = 2.3791893e-008  LPEB = 0  WEB  = -150  WEC  = -3000  SCREF  = 1e-6</a:t>
            </a:r>
            <a:endParaRPr lang="pt-BR" altLang="en-US" sz="900"/>
          </a:p>
          <a:p>
            <a:r>
              <a:rPr lang="pt-BR" altLang="en-US" sz="900"/>
              <a:t>KVTH0WE  = 0.00465  LKVTH0WE = -12.6e-11  WKVTH0WE = -19.5e-11 PKVTH0WE = 1.00e-17  K2WE = 0.0018 LK2WE  = 2e-11  WK2WE  = -11.5e-11 PK2WE  = 0  XJ   = 8.6e-008      NGATE  = 3.5825e+020     NDEP = 6.5e+017</a:t>
            </a:r>
            <a:endParaRPr lang="pt-BR" altLang="en-US" sz="900"/>
          </a:p>
          <a:p>
            <a:r>
              <a:rPr lang="pt-BR" altLang="en-US" sz="900"/>
              <a:t>NSD  = 1e+020        PHIN   = 0           CDSC   = 0  CDSCB  = 0           CDSCD  = 0           CIT  = 0.00089174876  LCIT   = '1.1862968e-010+dlcitn'</a:t>
            </a:r>
            <a:endParaRPr lang="pt-BR" altLang="en-US" sz="900"/>
          </a:p>
          <a:p>
            <a:r>
              <a:rPr lang="pt-BR" altLang="en-US" sz="900"/>
              <a:t>VOFF   = -0.13778537     LVOFF  = '-3.9245908e-009+dlvoffn'  NFACTOR  = '0.75+dnfactorn'  ETA0   = '0.1010175+deta0n'  LETA0  = '5.6985851e-013+dleta0n'</a:t>
            </a:r>
            <a:endParaRPr lang="pt-BR" altLang="en-US" sz="900"/>
          </a:p>
          <a:p>
            <a:r>
              <a:rPr lang="pt-BR" altLang="en-US" sz="900"/>
              <a:t>ETAB   = -0.08565      UD   = 0           LUD  = 0  WUD  = 0           PUD  = 0</a:t>
            </a:r>
            <a:endParaRPr lang="pt-BR" altLang="en-US" sz="900"/>
          </a:p>
          <a:p>
            <a:r>
              <a:rPr lang="pt-BR" altLang="en-US" sz="900"/>
              <a:t> KU0WE  = -0.001  LKU0WE = -0.8e-10 WKU0WE = -1.2e-10 PKU0WE = 0.8e-17 U0   = '(0.021399889+du0n)*fu0misn'  LU0  = '(4.7901151e-011+dlu0n)*fu0misn'</a:t>
            </a:r>
            <a:endParaRPr lang="pt-BR" altLang="en-US" sz="900"/>
          </a:p>
          <a:p>
            <a:r>
              <a:rPr lang="pt-BR" altLang="en-US" sz="900"/>
              <a:t>UA   = -1.318498e-009    LUA  = 1.1033782e-017    UB   = 1.9551074e-018  LUB  = -2.2480505e-026   UC   = 8.770291e-011     LUC  = -8.077125e-019</a:t>
            </a:r>
            <a:endParaRPr lang="pt-BR" altLang="en-US" sz="900"/>
          </a:p>
          <a:p>
            <a:r>
              <a:rPr lang="pt-BR" altLang="en-US" sz="900"/>
              <a:t>VSAT   = '101196.2+dvsatn'   LVSAT  = '-0.0009019344+dlvsatn'  A0   = 0.76497717      LA0  = '-2.3823389e-007+dla0n'</a:t>
            </a:r>
            <a:endParaRPr lang="pt-BR" altLang="en-US" sz="900"/>
          </a:p>
          <a:p>
            <a:r>
              <a:rPr lang="pt-BR" altLang="en-US" sz="900"/>
              <a:t>AGS  = 3.2754786       LAGS   = 1.6517638e-007    A1   = 0  A2   = 1           B0   = 0           B1   = 0</a:t>
            </a:r>
            <a:endParaRPr lang="pt-BR" altLang="en-US" sz="900"/>
          </a:p>
          <a:p>
            <a:r>
              <a:rPr lang="pt-BR" altLang="en-US" sz="900"/>
              <a:t>KETA   = -0.073974665    LKETA  = 5.7233616e-009    DWG  = 0  DWB  = 0           PCLM   = -0.03535932     LPCLM  = 7.0117374e-008</a:t>
            </a:r>
            <a:endParaRPr lang="pt-BR" altLang="en-US" sz="900"/>
          </a:p>
          <a:p>
            <a:r>
              <a:rPr lang="pt-BR" altLang="en-US" sz="900"/>
              <a:t>PDIBLC1  = 0           PDIBLC2  = '-0.00020716496+dpdiblc2n'  LPDIBLC2 = 1.1562347e-010    PDIBLCB  = 0.059999999     DROUT  = 0.56 VAG   = 1.2         DELTA  = 0.007595625     PSCBE1 = 1e+009</a:t>
            </a:r>
            <a:endParaRPr lang="pt-BR" altLang="en-US" sz="900"/>
          </a:p>
          <a:p>
            <a:r>
              <a:rPr lang="pt-BR" altLang="en-US" sz="900"/>
              <a:t>PSCBE2 = 1e-020        FPROUT = 687.13435       PDITS  = 0 PDITSD = 0           PDITSL = 0           RSH  = 15.52</a:t>
            </a:r>
            <a:endParaRPr lang="pt-BR" altLang="en-US" sz="900"/>
          </a:p>
          <a:p>
            <a:r>
              <a:rPr lang="pt-BR" altLang="en-US" sz="900"/>
              <a:t>RSW  = '65+drdswn'     RDW  = '65+drdswn'     PRWG   = 0 PRWB   = 0           WR   = 1           ALPHA0 = 4.71e-007</a:t>
            </a:r>
            <a:endParaRPr lang="pt-BR" altLang="en-US" sz="900"/>
          </a:p>
          <a:p>
            <a:r>
              <a:rPr lang="pt-BR" altLang="en-US" sz="900"/>
              <a:t>+ALPHA1 = 2.371         BETA0  = 15.26         AGIDL  = 1e-008 BGIDL  = 1.9e+009      CGIDL  = 0.808         EGIDL  = 0.307</a:t>
            </a:r>
            <a:endParaRPr lang="pt-BR" altLang="en-US" sz="900"/>
          </a:p>
          <a:p>
            <a:r>
              <a:rPr lang="pt-BR" altLang="en-US" sz="900"/>
              <a:t>+AIGBACC  = 0.01396       BIGBACC  = 0.0079101083    CIGBACC  = 0.32874864  NIGBACC  = 23.684847       AIGBINV  = 0.35        BIGBINV  = 0.03</a:t>
            </a:r>
            <a:endParaRPr lang="pt-BR" altLang="en-US" sz="900"/>
          </a:p>
          <a:p>
            <a:r>
              <a:rPr lang="pt-BR" altLang="en-US" sz="900"/>
              <a:t>+CIGBINV  = 0.006         EIGBINV  = 1.1         NIGBINV  = 1  AIGC   = 0.01141       BIGC   = 0.0015058812    CIGC   = 0.000625</a:t>
            </a:r>
            <a:endParaRPr lang="pt-BR" altLang="en-US" sz="900"/>
          </a:p>
          <a:p>
            <a:r>
              <a:rPr lang="pt-BR" altLang="en-US" sz="900"/>
              <a:t>+AIGSD  = 0.01089       BIGSD  = 0.0010507083    CIGSD  = 0.069864936  NIGC   = 2           POXEDGE  = 1           PIGCD  = 2.565</a:t>
            </a:r>
            <a:endParaRPr lang="pt-BR" altLang="en-US" sz="900"/>
          </a:p>
          <a:p>
            <a:r>
              <a:rPr lang="pt-BR" altLang="en-US" sz="900"/>
              <a:t>+NTOX   = 'ntoxn'       XRCRG1 = 12          XRCRG2 = 1  CGSO   = 'cgon'        CGDO   = 'cgon'        CGBO   = 0   +CGDL   = 'cgln'        CGSL   = 'cgln'        CLC  = 1e-007  CLE  = 0.6         CF   = 'cfn'         CKAPPAS  = 0.6</a:t>
            </a:r>
            <a:endParaRPr lang="pt-BR" altLang="en-US" sz="900"/>
          </a:p>
          <a:p>
            <a:r>
              <a:rPr lang="pt-BR" altLang="en-US" sz="900"/>
              <a:t>+CKAPPAD  = 0.6         ACDE   = 0.4         MOIN   = 5.4939  NOFF   = 2.5494        VOFFCV = -0.1348       TVOFF  = 0.00087063866</a:t>
            </a:r>
            <a:endParaRPr lang="pt-BR" altLang="en-US" sz="900"/>
          </a:p>
          <a:p>
            <a:r>
              <a:rPr lang="pt-BR" altLang="en-US" sz="900"/>
              <a:t>+LTVOFF = 2.1968459e-011    WTVOFF = 0           PTVOFF = 0  KT1  = -0.25962724     LKT1   = -1.6352462e-009   KT1L   = 0</a:t>
            </a:r>
            <a:endParaRPr lang="pt-BR" altLang="en-US" sz="900"/>
          </a:p>
          <a:p>
            <a:r>
              <a:rPr lang="pt-BR" altLang="en-US" sz="900"/>
              <a:t>+KT2  = -0.10603119     LKT2   = 4.0765531e-009    UTE  = -1.5964855   LUTE   = 3.0887983e-008    UA1  = 8.2927857e-010    LUA1   = -1.6022109e-017</a:t>
            </a:r>
            <a:endParaRPr lang="pt-BR" altLang="en-US" sz="900"/>
          </a:p>
          <a:p>
            <a:r>
              <a:rPr lang="pt-BR" altLang="en-US" sz="900"/>
              <a:t>+UB1  = -1.389084e-018    LUB1   = 6.5905376e-026    UC1  = 1.2396893e-010  LUC1   = -2.9566572e-018   PRT  = 0           AT   = 54781.038  LAT  = -0.0022298811  NOIA = 'noianmac'    NOIB = 'noibnmac'    NOIC = 'noicnmac'    </a:t>
            </a:r>
            <a:endParaRPr lang="pt-BR" altLang="en-US" sz="900"/>
          </a:p>
          <a:p>
            <a:r>
              <a:rPr lang="pt-BR" altLang="en-US" sz="900"/>
              <a:t>+EM   = 9.05e+006  EF   = 0.939854    LINTNOI=-5.00e-008  JSS  = 2.01e-07      JSD  = 2.01e-07      JSWS   = 4.17e-13  +JSWD   = 4.17e-13      JSWGS  = 4.17e-13      JSWGD  = 4.17e-13 NJS  = 1           NJD  = 1           IJTHSFWD = 0.01</a:t>
            </a:r>
            <a:endParaRPr lang="pt-BR" altLang="en-US" sz="900"/>
          </a:p>
          <a:p>
            <a:r>
              <a:rPr lang="pt-BR" altLang="en-US" sz="900"/>
              <a:t>+IJTHDFWD = 0.01        IJTHSREV = 0.01        IJTHDREV = 0.01 BVS = 9.1  BVD  = 9.1    XJBVS  = 1 XJBVD  = 1           PBS  = 1           PBD  = 1</a:t>
            </a:r>
            <a:endParaRPr lang="pt-BR" altLang="en-US" sz="900"/>
          </a:p>
          <a:p>
            <a:r>
              <a:rPr lang="pt-BR" altLang="en-US" sz="900"/>
              <a:t>CJS  = 'cjn'         CJD  = 'cjn'         MJS  = 0.4  MJD  = 0.4         PBSWS  = 1           PBSWD  = 1  CJSWS  = 'cjswn'       CJSWD  = 'cjswn'       MJSWS  = 0.005</a:t>
            </a:r>
            <a:endParaRPr lang="pt-BR" altLang="en-US" sz="900"/>
          </a:p>
          <a:p>
            <a:r>
              <a:rPr lang="pt-BR" altLang="en-US" sz="900"/>
              <a:t>MJSWD  = 0.005         PBSWGS = 0.8         PBSWGD = 0.8  CJSWGS = 'cjswgn'      CJSWGD = 'cjswgn'      MJSWGS = 0.52  MJSWGD = 0.52        TPB  = 0.002         TCJ  = 0.0007 TPBSW  = 0.0004        TCJSW  = 0.0005        TPBSWG = 2.4e-05</a:t>
            </a:r>
            <a:endParaRPr lang="pt-BR" altLang="en-US" sz="900"/>
          </a:p>
          <a:p>
            <a:r>
              <a:rPr lang="pt-BR" altLang="en-US" sz="900"/>
              <a:t>TCJSWG = 0.0015        XTIS   = 3           XTID   = 3  JTSSWGS  = 6.6e-012      JTSSWGD  = 6.6e-012      NJTSSWG  = 4.573  VTSSWGS  = 3.593         VTSSWGD  = 3.593         DMCG   = 6.25e-008 DMCI   = 6.75e-008       DMDG   = 0    DMCGT  = 0 DWJ  = 0      XGW  = 0   XGL  = -2.11e-008 RSHG   = 15.06   GBMIN  = 1e-012    RBPB   = 50  RBPD   = 50          RBPS   = 50          RBDB   = 50 RBSB   = 50          NGCON  = 1</a:t>
            </a:r>
            <a:endParaRPr lang="pt-BR" altLang="en-US" sz="900"/>
          </a:p>
          <a:p>
            <a:r>
              <a:rPr lang="pt-BR" altLang="en-US" sz="900"/>
              <a:t>SAREF  = 4.05e-007 SBREF  = 4.05e-007 WLOD   = 2.8e-7 KVTH0  = 3.0e-009 LKVTH0 = -2.6e-008 WKVTH0 = 6.5e-007 PKVTH0 = 2e-015 LLODVTH  = 1 WLODVTH  = 1 STK2   = 4e-010  LODK2  = 0.5</a:t>
            </a:r>
            <a:endParaRPr lang="pt-BR" altLang="en-US" sz="900"/>
          </a:p>
          <a:p>
            <a:r>
              <a:rPr lang="pt-BR" altLang="en-US" sz="900"/>
              <a:t>LODETA0  = 1 KU0  = -2.5e-008  PKU0 = 8e-14 LKU0   = 11e-008 WKU0   = 0 LLODKU0  = 1  WLODKU0  = 1 KVSAT  = 0.8 STETA0 = -4.3e-09 TKU0   = 0 WVTH0  = '0+dwvthn'      PVTH0  = '0+dpvthn'</a:t>
            </a:r>
            <a:endParaRPr lang="pt-BR" altLang="en-US" sz="900"/>
          </a:p>
          <a:p>
            <a:r>
              <a:rPr lang="pt-BR" altLang="en-US" sz="900"/>
              <a:t>WCIT   = '0+dwcitn'      WU0  = '(0+dwu0n)*fu0misn'       PU0  = '(0+dpu0n)*fu0misn' WETA0  = '0+dweta0n'     PETA0  = '0+dpeta0n'     WVOFF  = '0+dwvoffn'  PVOFF  = '0+dpvoffn'     PVSAT  = '0+dpvsatn'     WVSAT  = '0+dwvsatn'</a:t>
            </a:r>
            <a:endParaRPr lang="pt-BR" altLang="en-US" sz="900"/>
          </a:p>
          <a:p>
            <a:r>
              <a:rPr lang="pt-BR" altLang="en-US" sz="900"/>
              <a:t>LNFACTOR = '0+dlnfactorn'    WNFACTOR = '0+dwnfactorn'    PNFACTOR = '0+dpnfactorn'  FNOIMOD  = 1  TNOIMOD = 1  RNOIB = 0   RNOIA = 'rnoiax'   TNOIA = 'tnoiax'      )</a:t>
            </a:r>
            <a:endParaRPr lang="pt-BR" altLang="en-US" sz="900"/>
          </a:p>
        </p:txBody>
      </p:sp>
      <p:sp>
        <p:nvSpPr>
          <p:cNvPr id="177156" name="Rectangle 4">
            <a:hlinkClick r:id=""/>
          </p:cNvPr>
          <p:cNvSpPr>
            <a:spLocks noChangeArrowheads="1"/>
          </p:cNvSpPr>
          <p:nvPr/>
        </p:nvSpPr>
        <p:spPr bwMode="auto">
          <a:xfrm>
            <a:off x="2188845" y="2866390"/>
            <a:ext cx="8018145" cy="645160"/>
          </a:xfrm>
          <a:prstGeom prst="rect">
            <a:avLst/>
          </a:prstGeom>
          <a:no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Parametros para NMOS - 65nm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4696" t="-101" r="850" b="3921"/>
          <a:stretch>
            <a:fillRect/>
          </a:stretch>
        </p:blipFill>
        <p:spPr>
          <a:xfrm>
            <a:off x="1068070" y="1246505"/>
            <a:ext cx="8464550" cy="5464810"/>
          </a:xfrm>
          <a:prstGeom prst="rect">
            <a:avLst/>
          </a:prstGeom>
        </p:spPr>
      </p:pic>
      <p:sp>
        <p:nvSpPr>
          <p:cNvPr id="4" name="Caixa de Texto 6"/>
          <p:cNvSpPr txBox="1"/>
          <p:nvPr/>
        </p:nvSpPr>
        <p:spPr>
          <a:xfrm>
            <a:off x="936625" y="661670"/>
            <a:ext cx="10417175"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11: determinar valores dos resistores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83" name="Rectangle 142"/>
          <p:cNvSpPr>
            <a:spLocks noChangeArrowheads="1"/>
          </p:cNvSpPr>
          <p:nvPr/>
        </p:nvSpPr>
        <p:spPr bwMode="auto">
          <a:xfrm rot="21600000" flipH="1">
            <a:off x="3573780" y="4337050"/>
            <a:ext cx="1223645" cy="460375"/>
          </a:xfrm>
          <a:prstGeom prst="rect">
            <a:avLst/>
          </a:prstGeom>
          <a:noFill/>
          <a:ln w="28575">
            <a:solidFill>
              <a:srgbClr val="C00000"/>
            </a:solid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(W/L)=2</a:t>
            </a:r>
            <a:endParaRPr lang="pt-BR" sz="2400" b="1" dirty="0"/>
          </a:p>
        </p:txBody>
      </p:sp>
      <mc:AlternateContent xmlns:mc="http://schemas.openxmlformats.org/markup-compatibility/2006">
        <mc:Choice xmlns:a14="http://schemas.microsoft.com/office/drawing/2010/main" Requires="a14">
          <p:sp>
            <p:nvSpPr>
              <p:cNvPr id="6" name="Caixa de Texto 20"/>
              <p:cNvSpPr txBox="1"/>
              <p:nvPr/>
            </p:nvSpPr>
            <p:spPr>
              <a:xfrm>
                <a:off x="6183630" y="4000500"/>
                <a:ext cx="5104130" cy="1663700"/>
              </a:xfrm>
              <a:prstGeom prst="rect">
                <a:avLst/>
              </a:prstGeom>
              <a:noFill/>
              <a:ln w="38100">
                <a:solidFill>
                  <a:srgbClr val="FFFF00"/>
                </a:solidFill>
              </a:ln>
            </p:spPr>
            <p:txBody>
              <a:bodyPr wrap="square" rtlCol="0" anchor="t">
                <a:spAutoFit/>
              </a:bodyPr>
              <a:lstStyle/>
              <a:p>
                <a:pPr marL="342900" indent="-342900" algn="l">
                  <a:buFont typeface="Arial" panose="020B0604020202020204" pitchFamily="34" charset="0"/>
                  <a:buChar char="•"/>
                </a:pPr>
                <a14:m>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a14:m>
                <a:endParaRPr lang="en-US" altLang="pt-BR" sz="2400" i="1" baseline="30000">
                  <a:latin typeface="Cambria Math" panose="02040503050406030204" pitchFamily="18" charset="0"/>
                  <a:cs typeface="Cambria Math" panose="02040503050406030204" pitchFamily="18" charset="0"/>
                </a:endParaRPr>
              </a:p>
              <a:p>
                <a:pPr marL="342900" indent="-342900" algn="l" fontAlgn="auto">
                  <a:spcBef>
                    <a:spcPts val="600"/>
                  </a:spcBef>
                  <a:spcAft>
                    <a:spcPts val="600"/>
                  </a:spcAft>
                  <a:buFont typeface="Arial" panose="020B0604020202020204" pitchFamily="34" charset="0"/>
                  <a:buChar char="•"/>
                </a:pPr>
                <a14:m>
                  <m:oMath xmlns:m="http://schemas.openxmlformats.org/officeDocument/2006/math">
                    <m:r>
                      <m:rPr>
                        <m:sty m:val="p"/>
                      </m:rPr>
                      <a:rPr lang="en-US" altLang="pt-BR" sz="2400">
                        <a:latin typeface="Cambria Math" panose="02040503050406030204" pitchFamily="18" charset="0"/>
                        <a:cs typeface="Cambria Math" panose="02040503050406030204" pitchFamily="18" charset="0"/>
                      </a:rPr>
                      <m:t>par</m:t>
                    </m:r>
                    <m:r>
                      <a:rPr lang="en-US" altLang="pt-BR" sz="2400">
                        <a:latin typeface="Cambria Math" panose="02040503050406030204" pitchFamily="18" charset="0"/>
                        <a:cs typeface="Cambria Math" panose="02040503050406030204" pitchFamily="18" charset="0"/>
                      </a:rPr>
                      <m:t>â</m:t>
                    </m:r>
                    <m:r>
                      <m:rPr>
                        <m:sty m:val="p"/>
                      </m:rPr>
                      <a:rPr lang="en-US" altLang="pt-BR" sz="2400">
                        <a:latin typeface="Cambria Math" panose="02040503050406030204" pitchFamily="18" charset="0"/>
                        <a:cs typeface="Cambria Math" panose="02040503050406030204" pitchFamily="18" charset="0"/>
                      </a:rPr>
                      <m:t>metro</m:t>
                    </m:r>
                    <m:r>
                      <a:rPr lang="en-US" altLang="pt-BR" sz="2400">
                        <a:latin typeface="Cambria Math" panose="02040503050406030204" pitchFamily="18" charset="0"/>
                        <a:cs typeface="Cambria Math" panose="02040503050406030204" pitchFamily="18" charset="0"/>
                      </a:rPr>
                      <m:t> </m:t>
                    </m:r>
                    <m:r>
                      <m:rPr>
                        <m:sty m:val="p"/>
                      </m:rPr>
                      <a:rPr lang="en-US" altLang="pt-BR" sz="2400">
                        <a:latin typeface="Cambria Math" panose="02040503050406030204" pitchFamily="18" charset="0"/>
                        <a:cs typeface="Cambria Math" panose="02040503050406030204" pitchFamily="18" charset="0"/>
                      </a:rPr>
                      <m:t>de</m:t>
                    </m:r>
                    <m:r>
                      <a:rPr lang="en-US" altLang="pt-BR" sz="2400">
                        <a:latin typeface="Cambria Math" panose="02040503050406030204" pitchFamily="18" charset="0"/>
                        <a:cs typeface="Cambria Math" panose="02040503050406030204" pitchFamily="18" charset="0"/>
                      </a:rPr>
                      <m:t> </m:t>
                    </m:r>
                    <m:r>
                      <m:rPr>
                        <m:sty m:val="p"/>
                      </m:rPr>
                      <a:rPr lang="en-US" altLang="pt-BR" sz="2400">
                        <a:latin typeface="Cambria Math" panose="02040503050406030204" pitchFamily="18" charset="0"/>
                        <a:cs typeface="Cambria Math" panose="02040503050406030204" pitchFamily="18" charset="0"/>
                      </a:rPr>
                      <m:t>transcondut</m:t>
                    </m:r>
                    <m:r>
                      <a:rPr lang="en-US" altLang="pt-BR" sz="2400">
                        <a:latin typeface="Cambria Math" panose="02040503050406030204" pitchFamily="18" charset="0"/>
                        <a:cs typeface="Cambria Math" panose="02040503050406030204" pitchFamily="18" charset="0"/>
                      </a:rPr>
                      <m:t>â</m:t>
                    </m:r>
                    <m:r>
                      <m:rPr>
                        <m:sty m:val="p"/>
                      </m:rPr>
                      <a:rPr lang="en-US" altLang="pt-BR" sz="2400">
                        <a:latin typeface="Cambria Math" panose="02040503050406030204" pitchFamily="18" charset="0"/>
                        <a:cs typeface="Cambria Math" panose="02040503050406030204" pitchFamily="18" charset="0"/>
                      </a:rPr>
                      <m:t>ncia</m:t>
                    </m:r>
                  </m:oMath>
                </a14:m>
                <a:endParaRPr lang="en-US" altLang="pt-BR" sz="2400">
                  <a:latin typeface="Cambria Math" panose="02040503050406030204" pitchFamily="18" charset="0"/>
                  <a:cs typeface="Cambria Math" panose="02040503050406030204" pitchFamily="18" charset="0"/>
                </a:endParaRPr>
              </a:p>
              <a:p>
                <a:pPr algn="ct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oMath>
                </a14:m>
                <a:r>
                  <a:rPr lang="pt-BR" altLang="en-US" sz="2400">
                    <a:latin typeface="Cambria Math" panose="02040503050406030204" pitchFamily="18" charset="0"/>
                    <a:cs typeface="Cambria Math" panose="02040503050406030204" pitchFamily="18" charset="0"/>
                    <a:sym typeface="+mn-ea"/>
                  </a:rPr>
                  <a:t>=</a:t>
                </a:r>
                <a14:m>
                  <m:oMath xmlns:m="http://schemas.openxmlformats.org/officeDocument/2006/math">
                    <m:r>
                      <a:rPr lang="en-US" altLang="pt-BR" sz="2400" b="0" i="1" smtClean="0">
                        <a:latin typeface="Cambria Math" panose="02040503050406030204" pitchFamily="18" charset="0"/>
                        <a:cs typeface="Cambria Math" panose="02040503050406030204" pitchFamily="18" charset="0"/>
                      </a:rPr>
                      <m:t>𝑘</m:t>
                    </m:r>
                    <m:r>
                      <a:rPr lang="pt-BR" altLang="pt-BR" sz="2400" b="0" i="1" baseline="-25000" smtClean="0">
                        <a:latin typeface="Cambria Math" panose="02040503050406030204" pitchFamily="18" charset="0"/>
                        <a:cs typeface="Cambria Math" panose="02040503050406030204" pitchFamily="18" charset="0"/>
                      </a:rPr>
                      <m:t>𝑛</m:t>
                    </m:r>
                  </m:oMath>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6" name="Caixa de Texto 20"/>
              <p:cNvSpPr txBox="1">
                <a:spLocks noRot="1" noChangeAspect="1" noMove="1" noResize="1" noEditPoints="1" noAdjustHandles="1" noChangeArrowheads="1" noChangeShapeType="1" noTextEdit="1"/>
              </p:cNvSpPr>
              <p:nvPr/>
            </p:nvSpPr>
            <p:spPr>
              <a:xfrm>
                <a:off x="6183630" y="4000500"/>
                <a:ext cx="5104130" cy="1663700"/>
              </a:xfrm>
              <a:prstGeom prst="rect">
                <a:avLst/>
              </a:prstGeom>
              <a:blipFill rotWithShape="1">
                <a:blip r:embed="rId2"/>
                <a:stretch>
                  <a:fillRect l="-373" t="-1832" r="-373" b="-1145"/>
                </a:stretch>
              </a:blipFill>
              <a:ln w="38100">
                <a:solidFill>
                  <a:srgbClr val="FFFF00"/>
                </a:solidFill>
              </a:ln>
            </p:spPr>
            <p:txBody>
              <a:bodyPr/>
              <a:lstStyle/>
              <a:p>
                <a:r>
                  <a:rPr lang="pt-BR" altLang="en-US">
                    <a:noFill/>
                  </a:rPr>
                  <a:t> </a:t>
                </a:r>
              </a:p>
            </p:txBody>
          </p:sp>
        </mc:Fallback>
      </mc:AlternateContent>
      <p:sp>
        <p:nvSpPr>
          <p:cNvPr id="7" name="Forma livre 6"/>
          <p:cNvSpPr/>
          <p:nvPr/>
        </p:nvSpPr>
        <p:spPr>
          <a:xfrm>
            <a:off x="2056764" y="4448175"/>
            <a:ext cx="746347" cy="1651000"/>
          </a:xfrm>
          <a:custGeom>
            <a:avLst/>
            <a:gdLst>
              <a:gd name="connsiteX0" fmla="*/ 0 w 495300"/>
              <a:gd name="connsiteY0" fmla="*/ 0 h 317500"/>
              <a:gd name="connsiteX1" fmla="*/ 495300 w 495300"/>
              <a:gd name="connsiteY1" fmla="*/ 0 h 317500"/>
              <a:gd name="connsiteX2" fmla="*/ 482600 w 495300"/>
              <a:gd name="connsiteY2" fmla="*/ 317500 h 317500"/>
            </a:gdLst>
            <a:ahLst/>
            <a:cxnLst>
              <a:cxn ang="0">
                <a:pos x="connsiteX0" y="connsiteY0"/>
              </a:cxn>
              <a:cxn ang="0">
                <a:pos x="connsiteX1" y="connsiteY1"/>
              </a:cxn>
              <a:cxn ang="0">
                <a:pos x="connsiteX2" y="connsiteY2"/>
              </a:cxn>
            </a:cxnLst>
            <a:rect l="l" t="t" r="r" b="b"/>
            <a:pathLst>
              <a:path w="495300" h="317500">
                <a:moveTo>
                  <a:pt x="0" y="0"/>
                </a:moveTo>
                <a:lnTo>
                  <a:pt x="495300" y="0"/>
                </a:lnTo>
                <a:lnTo>
                  <a:pt x="482600" y="31750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9" name="Conector Reto 8"/>
          <p:cNvCxnSpPr/>
          <p:nvPr/>
        </p:nvCxnSpPr>
        <p:spPr>
          <a:xfrm>
            <a:off x="2333064" y="6099101"/>
            <a:ext cx="46996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27427" t="-101" r="850" b="64250"/>
          <a:stretch>
            <a:fillRect/>
          </a:stretch>
        </p:blipFill>
        <p:spPr>
          <a:xfrm>
            <a:off x="2921680" y="965040"/>
            <a:ext cx="5930900" cy="1879600"/>
          </a:xfrm>
          <a:prstGeom prst="rect">
            <a:avLst/>
          </a:prstGeom>
        </p:spPr>
      </p:pic>
      <p:sp>
        <p:nvSpPr>
          <p:cNvPr id="4" name="Caixa de Texto 6"/>
          <p:cNvSpPr txBox="1"/>
          <p:nvPr/>
        </p:nvSpPr>
        <p:spPr>
          <a:xfrm>
            <a:off x="891210" y="647603"/>
            <a:ext cx="1041717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12: circuito equivalente com bipolar</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DeTexto 47"/>
          <p:cNvSpPr txBox="1"/>
          <p:nvPr/>
        </p:nvSpPr>
        <p:spPr>
          <a:xfrm>
            <a:off x="2170979" y="2957512"/>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6" name="Caixa de Texto 23"/>
          <p:cNvSpPr txBox="1"/>
          <p:nvPr/>
        </p:nvSpPr>
        <p:spPr>
          <a:xfrm>
            <a:off x="1867449" y="2379522"/>
            <a:ext cx="607060"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9" name="Grupo 8"/>
          <p:cNvGrpSpPr/>
          <p:nvPr/>
        </p:nvGrpSpPr>
        <p:grpSpPr>
          <a:xfrm rot="5400000">
            <a:off x="475080" y="3412610"/>
            <a:ext cx="1783849" cy="748570"/>
            <a:chOff x="8610600" y="2524505"/>
            <a:chExt cx="1783849" cy="748570"/>
          </a:xfrm>
        </p:grpSpPr>
        <p:cxnSp>
          <p:nvCxnSpPr>
            <p:cNvPr id="1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5400000" flipH="1">
            <a:off x="1078498" y="2543290"/>
            <a:ext cx="1274445" cy="234950"/>
            <a:chOff x="4152748" y="3524056"/>
            <a:chExt cx="1274569" cy="255373"/>
          </a:xfrm>
        </p:grpSpPr>
        <p:cxnSp>
          <p:nvCxnSpPr>
            <p:cNvPr id="18"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9" name="Retângulo 1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0" name="Conector Reto 49"/>
          <p:cNvCxnSpPr/>
          <p:nvPr/>
        </p:nvCxnSpPr>
        <p:spPr>
          <a:xfrm>
            <a:off x="1721585" y="3363116"/>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706220" y="3227861"/>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DeTexto 47"/>
          <p:cNvSpPr txBox="1"/>
          <p:nvPr/>
        </p:nvSpPr>
        <p:spPr>
          <a:xfrm>
            <a:off x="1374091" y="1583932"/>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3" name="Conector Reto 74"/>
          <p:cNvCxnSpPr/>
          <p:nvPr/>
        </p:nvCxnSpPr>
        <p:spPr>
          <a:xfrm>
            <a:off x="1732200" y="558761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Conector Reto 25"/>
          <p:cNvCxnSpPr/>
          <p:nvPr/>
        </p:nvCxnSpPr>
        <p:spPr>
          <a:xfrm flipV="1">
            <a:off x="1721521" y="4665106"/>
            <a:ext cx="0" cy="1456152"/>
          </a:xfrm>
          <a:prstGeom prst="line">
            <a:avLst/>
          </a:prstGeom>
          <a:ln w="25400">
            <a:solidFill>
              <a:schemeClr val="tx1"/>
            </a:solidFill>
            <a:headEnd type="arrow"/>
            <a:tailEnd type="none" w="lg" len="lg"/>
          </a:ln>
        </p:spPr>
        <p:style>
          <a:lnRef idx="1">
            <a:schemeClr val="accent1"/>
          </a:lnRef>
          <a:fillRef idx="0">
            <a:schemeClr val="accent1"/>
          </a:fillRef>
          <a:effectRef idx="0">
            <a:schemeClr val="accent1"/>
          </a:effectRef>
          <a:fontRef idx="minor">
            <a:schemeClr val="tx1"/>
          </a:fontRef>
        </p:style>
      </p:cxnSp>
      <p:cxnSp>
        <p:nvCxnSpPr>
          <p:cNvPr id="38" name="Conector Reto 113"/>
          <p:cNvCxnSpPr/>
          <p:nvPr/>
        </p:nvCxnSpPr>
        <p:spPr>
          <a:xfrm rot="5400000">
            <a:off x="686205" y="410880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a:off x="818484" y="4414887"/>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3" name="Grupo 42"/>
          <p:cNvGrpSpPr/>
          <p:nvPr/>
        </p:nvGrpSpPr>
        <p:grpSpPr>
          <a:xfrm rot="5400000" flipH="1">
            <a:off x="1078498" y="5054599"/>
            <a:ext cx="1274445"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6" name="Caixa de Texto 23"/>
          <p:cNvSpPr txBox="1"/>
          <p:nvPr/>
        </p:nvSpPr>
        <p:spPr>
          <a:xfrm>
            <a:off x="1765091" y="4832250"/>
            <a:ext cx="607060"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95"/>
          <p:cNvSpPr txBox="1"/>
          <p:nvPr/>
        </p:nvSpPr>
        <p:spPr>
          <a:xfrm>
            <a:off x="3342640" y="3268980"/>
            <a:ext cx="8709660" cy="3215005"/>
          </a:xfrm>
          <a:prstGeom prst="rect">
            <a:avLst/>
          </a:prstGeom>
          <a:solidFill>
            <a:schemeClr val="bg1"/>
          </a:solidFill>
          <a:ln w="38100">
            <a:noFill/>
          </a:ln>
        </p:spPr>
        <p:txBody>
          <a:bodyPr wrap="square" rtlCol="0" anchor="t">
            <a:spAutoFit/>
          </a:bodyPr>
          <a:lstStyle/>
          <a:p>
            <a:pPr algn="l">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CC</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rPr>
              <a:t>－</a:t>
            </a: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rPr>
              <a:t>﹦</a:t>
            </a:r>
            <a:r>
              <a:rPr lang="pt-BR" altLang="en-US" sz="2800" b="1" dirty="0" smtClean="0">
                <a:solidFill>
                  <a:srgbClr val="C00000"/>
                </a:solidFill>
                <a:latin typeface="Comic Sans MS" panose="030F0702030302020204" pitchFamily="66" charset="0"/>
                <a:cs typeface="Comic Sans MS" panose="030F0702030302020204" pitchFamily="66" charset="0"/>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endParaRPr lang="pt-BR" altLang="en-US" sz="2800" b="1" baseline="-25000" dirty="0" smtClean="0">
              <a:solidFill>
                <a:srgbClr val="C00000"/>
              </a:solidFill>
              <a:latin typeface="Comic Sans MS" panose="030F0702030302020204" pitchFamily="66" charset="0"/>
              <a:cs typeface="Comic Sans MS" panose="030F0702030302020204" pitchFamily="66" charset="0"/>
            </a:endParaRPr>
          </a:p>
          <a:p>
            <a:pPr algn="l">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CC</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rPr>
              <a:t>－</a:t>
            </a: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4/0.4m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10 k</a:t>
            </a:r>
            <a:r>
              <a:rPr lang="pt-BR" altLang="en-US" sz="2800" b="1" dirty="0" smtClean="0">
                <a:solidFill>
                  <a:srgbClr val="C00000"/>
                </a:solidFill>
                <a:latin typeface="Symbol" panose="05050102010706020507" pitchFamily="18" charset="2"/>
                <a:cs typeface="Comic Sans MS" panose="030F0702030302020204" pitchFamily="66" charset="0"/>
              </a:rPr>
              <a:t>W</a:t>
            </a:r>
            <a:endParaRPr lang="pt-BR" altLang="en-US" sz="2800" b="1" dirty="0" smtClean="0">
              <a:solidFill>
                <a:srgbClr val="C00000"/>
              </a:solidFill>
              <a:latin typeface="Symbol" panose="05050102010706020507" pitchFamily="18" charset="2"/>
              <a:cs typeface="Comic Sans MS" panose="030F0702030302020204" pitchFamily="66" charset="0"/>
            </a:endParaRPr>
          </a:p>
          <a:p>
            <a:pPr algn="l">
              <a:spcBef>
                <a:spcPts val="1200"/>
              </a:spcBef>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BE</a:t>
            </a:r>
            <a:r>
              <a:rPr lang="pt-BR" altLang="en-US" sz="2800" b="1" dirty="0" smtClean="0">
                <a:solidFill>
                  <a:srgbClr val="C00000"/>
                </a:solidFill>
                <a:latin typeface="Comic Sans MS" panose="030F0702030302020204" pitchFamily="66" charset="0"/>
                <a:cs typeface="Comic Sans MS" panose="030F0702030302020204" pitchFamily="66" charset="0"/>
              </a:rPr>
              <a:t>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 -0,7V</a:t>
            </a:r>
            <a:endParaRPr lang="pt-BR" altLang="en-US" sz="2800" b="1" dirty="0" smtClean="0">
              <a:solidFill>
                <a:srgbClr val="C00000"/>
              </a:solidFill>
              <a:latin typeface="Comic Sans MS" panose="030F0702030302020204" pitchFamily="66" charset="0"/>
              <a:cs typeface="Comic Sans MS" panose="030F0702030302020204" pitchFamily="66" charset="0"/>
            </a:endParaRPr>
          </a:p>
          <a:p>
            <a:pPr>
              <a:spcAft>
                <a:spcPts val="600"/>
              </a:spcAft>
            </a:pP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rPr>
              <a:t>－</a:t>
            </a:r>
            <a:r>
              <a:rPr lang="pt-BR" altLang="en-US" sz="2800" b="1" dirty="0" smtClean="0">
                <a:solidFill>
                  <a:srgbClr val="C00000"/>
                </a:solidFill>
                <a:latin typeface="Comic Sans MS" panose="030F0702030302020204" pitchFamily="66" charset="0"/>
                <a:cs typeface="Comic Sans MS" panose="030F0702030302020204" pitchFamily="66" charset="0"/>
              </a:rPr>
              <a:t>0,7V</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rPr>
              <a:t>－</a:t>
            </a: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EE</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a:t>
            </a:r>
            <a:r>
              <a:rPr lang="pt-BR" altLang="en-US" sz="2800" b="1" dirty="0" smtClean="0">
                <a:solidFill>
                  <a:srgbClr val="C00000"/>
                </a:solidFill>
                <a:latin typeface="Symbol" panose="05050102010706020507" pitchFamily="18" charset="2"/>
                <a:cs typeface="Comic Sans MS" panose="030F0702030302020204" pitchFamily="66" charset="0"/>
              </a:rPr>
              <a:t>b</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rPr>
              <a:t>＋</a:t>
            </a:r>
            <a:r>
              <a:rPr lang="pt-BR" altLang="en-US" sz="2800" b="1" dirty="0" smtClean="0">
                <a:solidFill>
                  <a:srgbClr val="C00000"/>
                </a:solidFill>
                <a:latin typeface="Comic Sans MS" panose="030F0702030302020204" pitchFamily="66" charset="0"/>
                <a:cs typeface="Comic Sans MS" panose="030F0702030302020204" pitchFamily="66" charset="0"/>
              </a:rPr>
              <a:t>1)/</a:t>
            </a:r>
            <a:r>
              <a:rPr lang="pt-BR" altLang="en-US" sz="2800" b="1" dirty="0" smtClean="0">
                <a:solidFill>
                  <a:srgbClr val="C00000"/>
                </a:solidFill>
                <a:latin typeface="Symbol" panose="05050102010706020507" pitchFamily="18" charset="2"/>
                <a:cs typeface="Comic Sans MS" panose="030F0702030302020204" pitchFamily="66" charset="0"/>
              </a:rPr>
              <a:t>b </a:t>
            </a:r>
            <a:r>
              <a:rPr lang="pt-BR" altLang="en-US" sz="2800" b="1" dirty="0" smtClean="0">
                <a:solidFill>
                  <a:srgbClr val="C00000"/>
                </a:solidFill>
                <a:latin typeface="Arial" panose="020B0604020202020204" pitchFamily="34" charset="0"/>
                <a:cs typeface="Arial" panose="020B0604020202020204" pitchFamily="34" charset="0"/>
              </a:rPr>
              <a:t>≈ </a:t>
            </a:r>
            <a:r>
              <a:rPr lang="pt-BR" altLang="en-US" sz="2800" b="1" dirty="0" smtClean="0">
                <a:solidFill>
                  <a:srgbClr val="C00000"/>
                </a:solidFill>
                <a:latin typeface="Comic Sans MS" panose="030F0702030302020204" pitchFamily="66" charset="0"/>
                <a:cs typeface="Comic Sans MS" panose="030F0702030302020204" pitchFamily="66" charset="0"/>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a:solidFill>
                  <a:srgbClr val="C00000"/>
                </a:solidFill>
                <a:latin typeface="Comic Sans MS" panose="030F0702030302020204" pitchFamily="66" charset="0"/>
                <a:cs typeface="Comic Sans MS" panose="030F0702030302020204" pitchFamily="66" charset="0"/>
              </a:rPr>
              <a:t>C</a:t>
            </a:r>
            <a:endParaRPr lang="pt-BR" altLang="en-US" sz="2800" b="1" dirty="0">
              <a:solidFill>
                <a:srgbClr val="C00000"/>
              </a:solidFill>
              <a:latin typeface="Comic Sans MS" panose="030F0702030302020204" pitchFamily="66" charset="0"/>
              <a:cs typeface="Comic Sans MS" panose="030F0702030302020204" pitchFamily="66" charset="0"/>
            </a:endParaRPr>
          </a:p>
          <a:p>
            <a:pPr>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4,3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 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 </a:t>
            </a:r>
            <a:endParaRPr lang="pt-BR" altLang="en-US" sz="2800" b="1" dirty="0" smtClean="0">
              <a:solidFill>
                <a:srgbClr val="C00000"/>
              </a:solidFill>
              <a:latin typeface="Comic Sans MS" panose="030F0702030302020204" pitchFamily="66" charset="0"/>
              <a:cs typeface="Comic Sans MS" panose="030F0702030302020204" pitchFamily="66" charset="0"/>
            </a:endParaRPr>
          </a:p>
          <a:p>
            <a:pPr>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4,3/0.4m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10.75 k</a:t>
            </a:r>
            <a:r>
              <a:rPr lang="pt-BR" altLang="en-US" sz="2800" b="1" dirty="0" smtClean="0">
                <a:solidFill>
                  <a:srgbClr val="C00000"/>
                </a:solidFill>
                <a:latin typeface="Symbol" panose="05050102010706020507" pitchFamily="18" charset="2"/>
                <a:cs typeface="Comic Sans MS" panose="030F0702030302020204" pitchFamily="66" charset="0"/>
              </a:rPr>
              <a:t>W</a:t>
            </a:r>
            <a:endParaRPr lang="pt-BR" altLang="en-US" sz="2800" b="1" dirty="0">
              <a:solidFill>
                <a:srgbClr val="C00000"/>
              </a:solidFill>
              <a:latin typeface="Symbol" panose="05050102010706020507" pitchFamily="18" charset="2"/>
              <a:cs typeface="Comic Sans MS" panose="030F0702030302020204" pitchFamily="66" charset="0"/>
            </a:endParaRPr>
          </a:p>
        </p:txBody>
      </p:sp>
      <p:sp>
        <p:nvSpPr>
          <p:cNvPr id="47" name="Caixa de Texto 95"/>
          <p:cNvSpPr txBox="1"/>
          <p:nvPr/>
        </p:nvSpPr>
        <p:spPr>
          <a:xfrm>
            <a:off x="9018905" y="1360805"/>
            <a:ext cx="3032125" cy="1814830"/>
          </a:xfrm>
          <a:prstGeom prst="rect">
            <a:avLst/>
          </a:prstGeom>
          <a:solidFill>
            <a:schemeClr val="bg1"/>
          </a:solidFill>
          <a:ln w="38100">
            <a:noFill/>
          </a:ln>
        </p:spPr>
        <p:txBody>
          <a:bodyPr wrap="square" rtlCol="0" anchor="t">
            <a:spAutoFit/>
          </a:bodyPr>
          <a:lstStyle/>
          <a:p>
            <a:pPr marL="457200" indent="-457200" algn="l">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CC</a:t>
            </a:r>
            <a:r>
              <a:rPr lang="pt-BR" altLang="en-US" sz="2800" b="1" dirty="0" smtClean="0">
                <a:solidFill>
                  <a:srgbClr val="C00000"/>
                </a:solidFill>
                <a:latin typeface="Comic Sans MS" panose="030F0702030302020204" pitchFamily="66" charset="0"/>
                <a:cs typeface="Comic Sans MS" panose="030F0702030302020204" pitchFamily="66" charset="0"/>
              </a:rPr>
              <a:t> = 5V</a:t>
            </a:r>
            <a:endParaRPr lang="pt-BR" altLang="en-US" sz="2800" b="1" dirty="0" smtClean="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EE</a:t>
            </a:r>
            <a:r>
              <a:rPr lang="pt-BR" altLang="en-US" sz="2800" b="1" dirty="0" smtClean="0">
                <a:solidFill>
                  <a:srgbClr val="C00000"/>
                </a:solidFill>
                <a:latin typeface="Comic Sans MS" panose="030F0702030302020204" pitchFamily="66" charset="0"/>
                <a:cs typeface="Comic Sans MS" panose="030F0702030302020204" pitchFamily="66" charset="0"/>
              </a:rPr>
              <a:t> = -5V</a:t>
            </a:r>
            <a:endParaRPr lang="pt-BR" altLang="en-US" sz="28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0,4 </a:t>
            </a:r>
            <a:r>
              <a:rPr lang="pt-BR" altLang="en-US" sz="2800" b="1" dirty="0" err="1" smtClean="0">
                <a:solidFill>
                  <a:srgbClr val="C00000"/>
                </a:solidFill>
                <a:latin typeface="Comic Sans MS" panose="030F0702030302020204" pitchFamily="66" charset="0"/>
                <a:cs typeface="Comic Sans MS" panose="030F0702030302020204" pitchFamily="66" charset="0"/>
              </a:rPr>
              <a:t>mA</a:t>
            </a:r>
            <a:endParaRPr lang="pt-BR" altLang="en-US" sz="2800" b="1" dirty="0" smtClean="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 </a:t>
            </a:r>
            <a:r>
              <a:rPr lang="pt-BR" altLang="en-US" sz="28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rPr>
              <a:t>1V</a:t>
            </a:r>
            <a:endParaRPr lang="pt-BR" altLang="en-US" sz="2800" b="1" dirty="0" smtClean="0">
              <a:solidFill>
                <a:srgbClr val="C00000"/>
              </a:solidFill>
              <a:latin typeface="Comic Sans MS" panose="030F0702030302020204" pitchFamily="66" charset="0"/>
              <a:cs typeface="Comic Sans MS" panose="030F0702030302020204" pitchFamily="66" charset="0"/>
            </a:endParaRPr>
          </a:p>
        </p:txBody>
      </p:sp>
      <p:sp>
        <p:nvSpPr>
          <p:cNvPr id="49" name="CaixaDeTexto 47"/>
          <p:cNvSpPr txBox="1"/>
          <p:nvPr/>
        </p:nvSpPr>
        <p:spPr>
          <a:xfrm>
            <a:off x="1374091" y="6043537"/>
            <a:ext cx="696024"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EE</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4931" t="2103" r="1987"/>
          <a:stretch>
            <a:fillRect/>
          </a:stretch>
        </p:blipFill>
        <p:spPr>
          <a:xfrm>
            <a:off x="1320800" y="547370"/>
            <a:ext cx="10033000" cy="6005195"/>
          </a:xfrm>
          <a:prstGeom prst="rect">
            <a:avLst/>
          </a:prstGeom>
        </p:spPr>
      </p:pic>
      <p:sp>
        <p:nvSpPr>
          <p:cNvPr id="4" name="Caixa de Texto 6"/>
          <p:cNvSpPr txBox="1"/>
          <p:nvPr/>
        </p:nvSpPr>
        <p:spPr>
          <a:xfrm>
            <a:off x="936625" y="345440"/>
            <a:ext cx="10417175"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11: determinar valores dos resistores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0"/>
              <p:cNvSpPr txBox="1"/>
              <p:nvPr/>
            </p:nvSpPr>
            <p:spPr>
              <a:xfrm>
                <a:off x="6730365" y="1349375"/>
                <a:ext cx="5104130" cy="1947545"/>
              </a:xfrm>
              <a:prstGeom prst="rect">
                <a:avLst/>
              </a:prstGeom>
              <a:noFill/>
              <a:ln w="3810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smtClean="0">
                  <a:latin typeface="Cambria Math" panose="02040503050406030204" pitchFamily="18" charset="0"/>
                  <a:cs typeface="Cambria Math" panose="02040503050406030204" pitchFamily="18" charset="0"/>
                </a:endParaRPr>
              </a:p>
              <a:p>
                <a:pPr algn="l"/>
                <a:endParaRPr lang="en-US" altLang="pt-BR" sz="2800" i="1" baseline="30000" dirty="0">
                  <a:latin typeface="Cambria Math" panose="02040503050406030204" pitchFamily="18" charset="0"/>
                  <a:cs typeface="Cambria Math" panose="02040503050406030204" pitchFamily="18" charset="0"/>
                </a:endParaRPr>
              </a:p>
              <a:p>
                <a14:m>
                  <m:oMathPara xmlns:m="http://schemas.openxmlformats.org/officeDocument/2006/math">
                    <m:oMathParaPr>
                      <m:jc m:val="centerGroup"/>
                    </m:oMathParaPr>
                    <m:oMath xmlns:m="http://schemas.openxmlformats.org/officeDocument/2006/math">
                      <m:r>
                        <m:rPr>
                          <m:sty m:val="p"/>
                        </m:rPr>
                        <a:rPr lang="en-US" altLang="pt-BR" sz="2400">
                          <a:latin typeface="Cambria Math" panose="02040503050406030204" pitchFamily="18" charset="0"/>
                          <a:cs typeface="Cambria Math" panose="02040503050406030204" pitchFamily="18" charset="0"/>
                        </a:rPr>
                        <m:t>par</m:t>
                      </m:r>
                      <m:r>
                        <a:rPr lang="en-US" altLang="pt-BR" sz="2400">
                          <a:latin typeface="Cambria Math" panose="02040503050406030204" pitchFamily="18" charset="0"/>
                          <a:cs typeface="Cambria Math" panose="02040503050406030204" pitchFamily="18" charset="0"/>
                        </a:rPr>
                        <m:t>â</m:t>
                      </m:r>
                      <m:r>
                        <m:rPr>
                          <m:sty m:val="p"/>
                        </m:rPr>
                        <a:rPr lang="en-US" altLang="pt-BR" sz="2400">
                          <a:latin typeface="Cambria Math" panose="02040503050406030204" pitchFamily="18" charset="0"/>
                          <a:cs typeface="Cambria Math" panose="02040503050406030204" pitchFamily="18" charset="0"/>
                        </a:rPr>
                        <m:t>metro</m:t>
                      </m:r>
                      <m:r>
                        <a:rPr lang="en-US" altLang="pt-BR" sz="2400">
                          <a:latin typeface="Cambria Math" panose="02040503050406030204" pitchFamily="18" charset="0"/>
                          <a:cs typeface="Cambria Math" panose="02040503050406030204" pitchFamily="18" charset="0"/>
                        </a:rPr>
                        <m:t> </m:t>
                      </m:r>
                      <m:r>
                        <m:rPr>
                          <m:sty m:val="p"/>
                        </m:rPr>
                        <a:rPr lang="en-US" altLang="pt-BR" sz="2400">
                          <a:latin typeface="Cambria Math" panose="02040503050406030204" pitchFamily="18" charset="0"/>
                          <a:cs typeface="Cambria Math" panose="02040503050406030204" pitchFamily="18" charset="0"/>
                        </a:rPr>
                        <m:t>de</m:t>
                      </m:r>
                      <m:r>
                        <a:rPr lang="en-US" altLang="pt-BR" sz="2400">
                          <a:latin typeface="Cambria Math" panose="02040503050406030204" pitchFamily="18" charset="0"/>
                          <a:cs typeface="Cambria Math" panose="02040503050406030204" pitchFamily="18" charset="0"/>
                        </a:rPr>
                        <m:t> </m:t>
                      </m:r>
                      <m:r>
                        <m:rPr>
                          <m:sty m:val="p"/>
                        </m:rPr>
                        <a:rPr lang="en-US" altLang="pt-BR" sz="2400">
                          <a:latin typeface="Cambria Math" panose="02040503050406030204" pitchFamily="18" charset="0"/>
                          <a:cs typeface="Cambria Math" panose="02040503050406030204" pitchFamily="18" charset="0"/>
                        </a:rPr>
                        <m:t>transcondutancia</m:t>
                      </m:r>
                    </m:oMath>
                  </m:oMathPara>
                </a14:m>
                <a:endParaRPr lang="en-US" altLang="pt-BR" sz="2400">
                  <a:latin typeface="Cambria Math" panose="02040503050406030204" pitchFamily="18" charset="0"/>
                  <a:cs typeface="Cambria Math" panose="02040503050406030204" pitchFamily="18" charset="0"/>
                </a:endParaRPr>
              </a:p>
              <a:p>
                <a:pPr algn="ct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oMath>
                </a14:m>
                <a:r>
                  <a:rPr lang="pt-BR" altLang="en-US" sz="2400">
                    <a:latin typeface="Cambria Math" panose="02040503050406030204" pitchFamily="18" charset="0"/>
                    <a:cs typeface="Cambria Math" panose="02040503050406030204" pitchFamily="18" charset="0"/>
                  </a:rPr>
                  <a:t>=</a:t>
                </a:r>
                <a14:m>
                  <m:oMath xmlns:m="http://schemas.openxmlformats.org/officeDocument/2006/math">
                    <m:r>
                      <a:rPr lang="en-US" altLang="pt-BR" sz="2400" b="0" i="1" smtClean="0">
                        <a:latin typeface="Cambria Math" panose="02040503050406030204" pitchFamily="18" charset="0"/>
                        <a:cs typeface="Cambria Math" panose="02040503050406030204" pitchFamily="18" charset="0"/>
                      </a:rPr>
                      <m:t>𝑘</m:t>
                    </m:r>
                    <m:r>
                      <a:rPr lang="pt-BR" altLang="pt-BR" sz="2400" b="0" i="1" baseline="-25000" smtClean="0">
                        <a:latin typeface="Cambria Math" panose="02040503050406030204" pitchFamily="18" charset="0"/>
                        <a:cs typeface="Cambria Math" panose="02040503050406030204" pitchFamily="18" charset="0"/>
                      </a:rPr>
                      <m:t>𝑛</m:t>
                    </m:r>
                  </m:oMath>
                </a14:m>
                <a:endParaRPr lang="pt-BR" altLang="en-US" sz="2400" baseline="-25000" dirty="0">
                  <a:latin typeface="Cambria Math" panose="02040503050406030204" pitchFamily="18" charset="0"/>
                  <a:cs typeface="Cambria Math" panose="02040503050406030204" pitchFamily="18" charset="0"/>
                </a:endParaRPr>
              </a:p>
            </p:txBody>
          </p:sp>
        </mc:Choice>
        <mc:Fallback>
          <p:sp>
            <p:nvSpPr>
              <p:cNvPr id="5" name="Caixa de Texto 20"/>
              <p:cNvSpPr txBox="1">
                <a:spLocks noRot="1" noChangeAspect="1" noMove="1" noResize="1" noEditPoints="1" noAdjustHandles="1" noChangeArrowheads="1" noChangeShapeType="1" noTextEdit="1"/>
              </p:cNvSpPr>
              <p:nvPr/>
            </p:nvSpPr>
            <p:spPr>
              <a:xfrm>
                <a:off x="6730365" y="1349375"/>
                <a:ext cx="5104130" cy="1947545"/>
              </a:xfrm>
              <a:prstGeom prst="rect">
                <a:avLst/>
              </a:prstGeom>
              <a:blipFill rotWithShape="1">
                <a:blip r:embed="rId2"/>
                <a:stretch>
                  <a:fillRect l="-373" t="-1565" r="-373" b="-978"/>
                </a:stretch>
              </a:blipFill>
              <a:ln w="381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4916" t="5932"/>
          <a:stretch>
            <a:fillRect/>
          </a:stretch>
        </p:blipFill>
        <p:spPr>
          <a:xfrm>
            <a:off x="1163320" y="1449070"/>
            <a:ext cx="10447020" cy="5139055"/>
          </a:xfrm>
          <a:prstGeom prst="rect">
            <a:avLst/>
          </a:prstGeom>
        </p:spPr>
      </p:pic>
      <p:sp>
        <p:nvSpPr>
          <p:cNvPr id="4" name="Caixa de Texto 6"/>
          <p:cNvSpPr txBox="1"/>
          <p:nvPr/>
        </p:nvSpPr>
        <p:spPr>
          <a:xfrm>
            <a:off x="936625" y="661670"/>
            <a:ext cx="1041717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13: determinar valores dos resistores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20"/>
          <p:cNvSpPr txBox="1"/>
          <p:nvPr/>
        </p:nvSpPr>
        <p:spPr>
          <a:xfrm>
            <a:off x="7748270" y="1750695"/>
            <a:ext cx="2901315" cy="1383665"/>
          </a:xfrm>
          <a:prstGeom prst="rect">
            <a:avLst/>
          </a:prstGeom>
          <a:noFill/>
          <a:ln w="38100">
            <a:solidFill>
              <a:srgbClr val="FFFF00"/>
            </a:solidFill>
          </a:ln>
        </p:spPr>
        <p:txBody>
          <a:bodyPr wrap="square" rtlCol="0" anchor="t">
            <a:spAutoFit/>
          </a:bodyPr>
          <a:lstStyle/>
          <a:p>
            <a:pPr algn="l"/>
            <a:r>
              <a:rPr lang="pt-BR" altLang="en-US" sz="2800" dirty="0">
                <a:latin typeface="Comic Sans MS" panose="030F0702030302020204" pitchFamily="66" charset="0"/>
                <a:cs typeface="Comic Sans MS" panose="030F0702030302020204" pitchFamily="66" charset="0"/>
              </a:rPr>
              <a:t>Observe que o transistor é um PMOS</a:t>
            </a:r>
            <a:endParaRPr lang="pt-BR" altLang="en-US" sz="2800" dirty="0">
              <a:latin typeface="Comic Sans MS" panose="030F0702030302020204" pitchFamily="66" charset="0"/>
              <a:cs typeface="Comic Sans MS" panose="030F0702030302020204" pitchFamily="66" charset="0"/>
            </a:endParaRPr>
          </a:p>
        </p:txBody>
      </p:sp>
      <p:sp>
        <p:nvSpPr>
          <p:cNvPr id="83" name="Rectangle 142"/>
          <p:cNvSpPr>
            <a:spLocks noChangeArrowheads="1"/>
          </p:cNvSpPr>
          <p:nvPr/>
        </p:nvSpPr>
        <p:spPr bwMode="auto">
          <a:xfrm rot="21600000" flipH="1">
            <a:off x="5161280" y="2124710"/>
            <a:ext cx="1223645" cy="398780"/>
          </a:xfrm>
          <a:prstGeom prst="rect">
            <a:avLst/>
          </a:prstGeom>
          <a:noFill/>
          <a:ln w="25400">
            <a:solidFill>
              <a:srgbClr val="C00000"/>
            </a:solid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b="1" dirty="0"/>
              <a:t>(W/L)=2</a:t>
            </a:r>
            <a:endParaRPr lang="pt-BR" sz="2000" b="1" dirty="0"/>
          </a:p>
        </p:txBody>
      </p:sp>
      <p:sp>
        <p:nvSpPr>
          <p:cNvPr id="7" name="Forma livre 6"/>
          <p:cNvSpPr/>
          <p:nvPr/>
        </p:nvSpPr>
        <p:spPr>
          <a:xfrm flipV="1">
            <a:off x="4194810" y="1878330"/>
            <a:ext cx="474980" cy="2156460"/>
          </a:xfrm>
          <a:custGeom>
            <a:avLst/>
            <a:gdLst>
              <a:gd name="connsiteX0" fmla="*/ 0 w 495300"/>
              <a:gd name="connsiteY0" fmla="*/ 0 h 317500"/>
              <a:gd name="connsiteX1" fmla="*/ 495300 w 495300"/>
              <a:gd name="connsiteY1" fmla="*/ 0 h 317500"/>
              <a:gd name="connsiteX2" fmla="*/ 482600 w 495300"/>
              <a:gd name="connsiteY2" fmla="*/ 317500 h 317500"/>
            </a:gdLst>
            <a:ahLst/>
            <a:cxnLst>
              <a:cxn ang="0">
                <a:pos x="connsiteX0" y="connsiteY0"/>
              </a:cxn>
              <a:cxn ang="0">
                <a:pos x="connsiteX1" y="connsiteY1"/>
              </a:cxn>
              <a:cxn ang="0">
                <a:pos x="connsiteX2" y="connsiteY2"/>
              </a:cxn>
            </a:cxnLst>
            <a:rect l="l" t="t" r="r" b="b"/>
            <a:pathLst>
              <a:path w="495300" h="317500">
                <a:moveTo>
                  <a:pt x="0" y="0"/>
                </a:moveTo>
                <a:lnTo>
                  <a:pt x="495300" y="0"/>
                </a:lnTo>
                <a:lnTo>
                  <a:pt x="482600" y="31750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Reto 8"/>
          <p:cNvCxnSpPr/>
          <p:nvPr/>
        </p:nvCxnSpPr>
        <p:spPr>
          <a:xfrm>
            <a:off x="4259019" y="1891591"/>
            <a:ext cx="432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Arredondar Retângulo em um Canto Diagonal 5"/>
          <p:cNvSpPr/>
          <p:nvPr/>
        </p:nvSpPr>
        <p:spPr>
          <a:xfrm>
            <a:off x="4920615" y="2851785"/>
            <a:ext cx="1873250" cy="1452245"/>
          </a:xfrm>
          <a:prstGeom prst="round2Diag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8" name="Grupo 77"/>
          <p:cNvGrpSpPr/>
          <p:nvPr/>
        </p:nvGrpSpPr>
        <p:grpSpPr>
          <a:xfrm rot="16200000">
            <a:off x="4774248" y="4172268"/>
            <a:ext cx="416560" cy="1056640"/>
            <a:chOff x="3114" y="6151"/>
            <a:chExt cx="656" cy="1664"/>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14" y="7078"/>
              <a:ext cx="0" cy="7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 name="Caixa de Texto 23"/>
          <p:cNvSpPr txBox="1"/>
          <p:nvPr/>
        </p:nvSpPr>
        <p:spPr>
          <a:xfrm>
            <a:off x="4939579" y="4718862"/>
            <a:ext cx="607060" cy="460375"/>
          </a:xfrm>
          <a:prstGeom prst="rect">
            <a:avLst/>
          </a:prstGeom>
          <a:noFill/>
        </p:spPr>
        <p:txBody>
          <a:bodyPr wrap="square" rtlCol="0">
            <a:spAutoFit/>
          </a:bodyPr>
          <a:p>
            <a:pPr algn="ctr"/>
            <a:r>
              <a:rPr lang="pt-BR" altLang="en-US" sz="2400" i="1" dirty="0" smtClean="0">
                <a:latin typeface="Comic Sans MS" panose="030F0702030302020204" pitchFamily="66" charset="0"/>
                <a:cs typeface="Comic Sans MS" panose="030F0702030302020204" pitchFamily="66" charset="0"/>
              </a:rPr>
              <a:t>C</a:t>
            </a:r>
            <a:r>
              <a:rPr lang="pt-BR" altLang="en-US" sz="2400" i="1" baseline="-25000" dirty="0" smtClean="0">
                <a:latin typeface="Comic Sans MS" panose="030F0702030302020204" pitchFamily="66" charset="0"/>
                <a:cs typeface="Comic Sans MS" panose="030F0702030302020204" pitchFamily="66" charset="0"/>
              </a:rPr>
              <a:t>2</a:t>
            </a:r>
            <a:endParaRPr lang="pt-BR" altLang="en-US" sz="2400" i="1" baseline="-250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5036185" y="4258310"/>
            <a:ext cx="1001395" cy="460375"/>
          </a:xfrm>
          <a:prstGeom prst="rect">
            <a:avLst/>
          </a:prstGeom>
          <a:noFill/>
        </p:spPr>
        <p:txBody>
          <a:bodyPr wrap="square" rtlCol="0">
            <a:spAutoFit/>
          </a:bodyPr>
          <a:p>
            <a:pPr algn="ctr"/>
            <a:r>
              <a:rPr lang="pt-BR" altLang="en-US" sz="2400" i="1" dirty="0" smtClean="0">
                <a:latin typeface="Comic Sans MS" panose="030F0702030302020204" pitchFamily="66" charset="0"/>
                <a:cs typeface="Comic Sans MS" panose="030F0702030302020204" pitchFamily="66" charset="0"/>
              </a:rPr>
              <a:t>V</a:t>
            </a:r>
            <a:r>
              <a:rPr lang="pt-BR" altLang="en-US" sz="2400" i="1" baseline="-25000" dirty="0" smtClean="0">
                <a:latin typeface="Comic Sans MS" panose="030F0702030302020204" pitchFamily="66" charset="0"/>
                <a:cs typeface="Comic Sans MS" panose="030F0702030302020204" pitchFamily="66" charset="0"/>
              </a:rPr>
              <a:t>out</a:t>
            </a:r>
            <a:endParaRPr lang="pt-BR" altLang="en-US" sz="2400" i="1" baseline="-25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4983" t="18622" r="22167" b="13901"/>
          <a:stretch>
            <a:fillRect/>
          </a:stretch>
        </p:blipFill>
        <p:spPr>
          <a:xfrm>
            <a:off x="864235" y="570230"/>
            <a:ext cx="5092700" cy="2103120"/>
          </a:xfrm>
          <a:prstGeom prst="rect">
            <a:avLst/>
          </a:prstGeom>
        </p:spPr>
      </p:pic>
      <p:sp>
        <p:nvSpPr>
          <p:cNvPr id="5" name="Caixa de Texto 20"/>
          <p:cNvSpPr txBox="1"/>
          <p:nvPr/>
        </p:nvSpPr>
        <p:spPr>
          <a:xfrm>
            <a:off x="593090" y="3807460"/>
            <a:ext cx="11005820" cy="2245360"/>
          </a:xfrm>
          <a:prstGeom prst="rect">
            <a:avLst/>
          </a:prstGeom>
          <a:noFill/>
          <a:ln w="38100">
            <a:noFill/>
          </a:ln>
        </p:spPr>
        <p:txBody>
          <a:bodyPr wrap="square" rtlCol="0" anchor="t">
            <a:spAutoFit/>
          </a:bodyPr>
          <a:lstStyle/>
          <a:p>
            <a:pPr algn="l"/>
            <a:r>
              <a:rPr lang="pt-BR" altLang="en-US" sz="2800" dirty="0">
                <a:latin typeface="Comic Sans MS" panose="030F0702030302020204" pitchFamily="66" charset="0"/>
                <a:cs typeface="Comic Sans MS" panose="030F0702030302020204" pitchFamily="66" charset="0"/>
              </a:rPr>
              <a:t>Soluções para equação:</a:t>
            </a:r>
            <a:endParaRPr lang="pt-BR" altLang="en-US" sz="2800" dirty="0">
              <a:latin typeface="Comic Sans MS" panose="030F0702030302020204" pitchFamily="66" charset="0"/>
              <a:cs typeface="Comic Sans MS" panose="030F0702030302020204" pitchFamily="66" charset="0"/>
            </a:endParaRPr>
          </a:p>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 = -2V    e          V</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 = 0V</a:t>
            </a:r>
            <a:endParaRPr lang="pt-BR" altLang="en-US" sz="2800" dirty="0">
              <a:latin typeface="Comic Sans MS" panose="030F0702030302020204" pitchFamily="66" charset="0"/>
              <a:cs typeface="Comic Sans MS" panose="030F0702030302020204" pitchFamily="66" charset="0"/>
            </a:endParaRPr>
          </a:p>
          <a:p>
            <a:pPr algn="l"/>
            <a:endParaRPr lang="pt-BR" altLang="en-US" sz="2800" dirty="0">
              <a:latin typeface="Comic Sans MS" panose="030F0702030302020204" pitchFamily="66" charset="0"/>
              <a:cs typeface="Comic Sans MS" panose="030F0702030302020204" pitchFamily="66" charset="0"/>
            </a:endParaRPr>
          </a:p>
          <a:p>
            <a:pPr algn="l"/>
            <a:r>
              <a:rPr lang="pt-BR" altLang="en-US" sz="2800" dirty="0">
                <a:latin typeface="Comic Sans MS" panose="030F0702030302020204" pitchFamily="66" charset="0"/>
                <a:cs typeface="Comic Sans MS" panose="030F0702030302020204" pitchFamily="66" charset="0"/>
              </a:rPr>
              <a:t>A solução V</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 = 0V não funciona, pois o transistor estaria cortado nesse caso</a:t>
            </a:r>
            <a:endParaRPr lang="pt-BR" altLang="en-US" sz="2800" dirty="0">
              <a:latin typeface="Comic Sans MS" panose="030F0702030302020204" pitchFamily="66" charset="0"/>
              <a:cs typeface="Comic Sans MS" panose="030F0702030302020204" pitchFamily="66" charset="0"/>
            </a:endParaRPr>
          </a:p>
        </p:txBody>
      </p:sp>
      <p:sp>
        <p:nvSpPr>
          <p:cNvPr id="4" name="Caixa de Texto 20"/>
          <p:cNvSpPr txBox="1"/>
          <p:nvPr/>
        </p:nvSpPr>
        <p:spPr>
          <a:xfrm>
            <a:off x="5956935" y="1925955"/>
            <a:ext cx="4267835" cy="953135"/>
          </a:xfrm>
          <a:prstGeom prst="rect">
            <a:avLst/>
          </a:prstGeom>
          <a:noFill/>
          <a:ln w="38100">
            <a:noFill/>
          </a:ln>
        </p:spPr>
        <p:txBody>
          <a:bodyPr wrap="square" rtlCol="0" anchor="t">
            <a:spAutoFit/>
          </a:bodyPr>
          <a:lstStyle/>
          <a:p>
            <a:pPr algn="l"/>
            <a:r>
              <a:rPr lang="pt-BR" altLang="en-US" sz="2800" dirty="0">
                <a:latin typeface="Comic Sans MS" panose="030F0702030302020204" pitchFamily="66" charset="0"/>
                <a:cs typeface="Comic Sans MS" panose="030F0702030302020204" pitchFamily="66" charset="0"/>
              </a:rPr>
              <a:t>Observe que o transistor é um PMOS</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6365" t="1157" r="2407" b="20463"/>
          <a:stretch>
            <a:fillRect/>
          </a:stretch>
        </p:blipFill>
        <p:spPr>
          <a:xfrm>
            <a:off x="372110" y="709295"/>
            <a:ext cx="11555095" cy="5890260"/>
          </a:xfrm>
          <a:prstGeom prst="rect">
            <a:avLst/>
          </a:prstGeom>
        </p:spPr>
      </p:pic>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631190" y="371475"/>
            <a:ext cx="10432415" cy="2306955"/>
          </a:xfrm>
          <a:prstGeom prst="rect">
            <a:avLst/>
          </a:prstGeom>
          <a:noFill/>
        </p:spPr>
        <p:txBody>
          <a:bodyPr wrap="square" rtlCol="0">
            <a:spAutoFit/>
          </a:bodyPr>
          <a:lstStyle/>
          <a:p>
            <a:pPr algn="ctr"/>
            <a:r>
              <a:rPr lang="pt-BR" sz="3200" b="1" dirty="0" smtClean="0">
                <a:solidFill>
                  <a:srgbClr val="C00000"/>
                </a:solidFill>
                <a:latin typeface="Comic Sans MS" panose="030F0702030302020204" pitchFamily="66" charset="0"/>
              </a:rPr>
              <a:t>O que acontece quando se “unem os semicondutores”</a:t>
            </a:r>
            <a:endParaRPr lang="pt-BR" sz="3200" b="1" dirty="0" smtClean="0">
              <a:solidFill>
                <a:srgbClr val="C00000"/>
              </a:solidFill>
              <a:latin typeface="Comic Sans MS" panose="030F0702030302020204" pitchFamily="66" charset="0"/>
            </a:endParaRPr>
          </a:p>
          <a:p>
            <a:pPr marL="742950" indent="-742950" algn="l">
              <a:buFont typeface="Arial" panose="020B0604020202020204" pitchFamily="34" charset="0"/>
              <a:buAutoNum type="arabicPeriod"/>
            </a:pPr>
            <a:r>
              <a:rPr lang="pt-BR" sz="2800" b="1" dirty="0" smtClean="0">
                <a:solidFill>
                  <a:schemeClr val="tx1"/>
                </a:solidFill>
                <a:latin typeface="Comic Sans MS" panose="030F0702030302020204" pitchFamily="66" charset="0"/>
              </a:rPr>
              <a:t>eletrons do lado N se difundem para o lado P</a:t>
            </a:r>
            <a:endParaRPr lang="pt-BR" sz="2800" b="1" dirty="0" smtClean="0">
              <a:solidFill>
                <a:schemeClr val="tx1"/>
              </a:solidFill>
              <a:latin typeface="Comic Sans MS" panose="030F0702030302020204" pitchFamily="66" charset="0"/>
            </a:endParaRPr>
          </a:p>
          <a:p>
            <a:pPr marL="742950" indent="-742950" algn="l">
              <a:buFont typeface="Arial" panose="020B0604020202020204" pitchFamily="34" charset="0"/>
              <a:buAutoNum type="arabicPeriod"/>
            </a:pPr>
            <a:r>
              <a:rPr lang="pt-BR" sz="2800" b="1" dirty="0" smtClean="0">
                <a:solidFill>
                  <a:schemeClr val="tx1"/>
                </a:solidFill>
                <a:latin typeface="Comic Sans MS" panose="030F0702030302020204" pitchFamily="66" charset="0"/>
              </a:rPr>
              <a:t>lacunas do lado P se difundem para o lado N</a:t>
            </a:r>
            <a:endParaRPr lang="pt-BR" sz="2800" b="1" dirty="0" smtClean="0">
              <a:solidFill>
                <a:schemeClr val="tx1"/>
              </a:solidFill>
              <a:latin typeface="Comic Sans MS" panose="030F0702030302020204" pitchFamily="66" charset="0"/>
            </a:endParaRPr>
          </a:p>
          <a:p>
            <a:pPr marL="742950" indent="-742950" algn="l">
              <a:buFont typeface="Arial" panose="020B0604020202020204" pitchFamily="34" charset="0"/>
              <a:buAutoNum type="arabicPeriod"/>
            </a:pPr>
            <a:r>
              <a:rPr lang="pt-BR" sz="2800" b="1" dirty="0" smtClean="0">
                <a:solidFill>
                  <a:schemeClr val="tx1"/>
                </a:solidFill>
                <a:latin typeface="Comic Sans MS" panose="030F0702030302020204" pitchFamily="66" charset="0"/>
              </a:rPr>
              <a:t>do lado N, ficam as impurezas ionzadas positivas</a:t>
            </a:r>
            <a:endParaRPr lang="pt-BR" sz="2800" b="1" dirty="0" smtClean="0">
              <a:solidFill>
                <a:schemeClr val="tx1"/>
              </a:solidFill>
              <a:latin typeface="Comic Sans MS" panose="030F0702030302020204" pitchFamily="66" charset="0"/>
            </a:endParaRPr>
          </a:p>
          <a:p>
            <a:pPr marL="742950" indent="-742950" algn="l">
              <a:buFont typeface="Arial" panose="020B0604020202020204" pitchFamily="34" charset="0"/>
              <a:buAutoNum type="arabicPeriod"/>
            </a:pPr>
            <a:r>
              <a:rPr lang="pt-BR" sz="2800" b="1" dirty="0" smtClean="0">
                <a:solidFill>
                  <a:schemeClr val="tx1"/>
                </a:solidFill>
                <a:latin typeface="Comic Sans MS" panose="030F0702030302020204" pitchFamily="66" charset="0"/>
              </a:rPr>
              <a:t>do lado P, ficam as impurezas ionizadas negativas</a:t>
            </a:r>
            <a:r>
              <a:rPr lang="pt-BR" sz="2800" b="1" dirty="0" smtClean="0">
                <a:solidFill>
                  <a:srgbClr val="C00000"/>
                </a:solidFill>
                <a:latin typeface="Comic Sans MS" panose="030F0702030302020204" pitchFamily="66" charset="0"/>
              </a:rPr>
              <a:t> </a:t>
            </a:r>
            <a:endParaRPr lang="pt-BR" sz="2800" b="1" dirty="0" smtClean="0">
              <a:solidFill>
                <a:srgbClr val="C00000"/>
              </a:solidFill>
              <a:latin typeface="Comic Sans MS" panose="030F0702030302020204" pitchFamily="66" charset="0"/>
            </a:endParaRPr>
          </a:p>
        </p:txBody>
      </p:sp>
      <p:grpSp>
        <p:nvGrpSpPr>
          <p:cNvPr id="20" name="Grupo 19"/>
          <p:cNvGrpSpPr/>
          <p:nvPr/>
        </p:nvGrpSpPr>
        <p:grpSpPr>
          <a:xfrm>
            <a:off x="2116757" y="2983230"/>
            <a:ext cx="8408799" cy="3413760"/>
            <a:chOff x="1369" y="2761"/>
            <a:chExt cx="16279" cy="6596"/>
          </a:xfrm>
        </p:grpSpPr>
        <p:cxnSp>
          <p:nvCxnSpPr>
            <p:cNvPr id="5" name="Conector Reto 4"/>
            <p:cNvCxnSpPr/>
            <p:nvPr/>
          </p:nvCxnSpPr>
          <p:spPr>
            <a:xfrm flipV="1">
              <a:off x="2301" y="529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181" y="8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301" y="6656"/>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369" y="4862"/>
              <a:ext cx="1051"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2181" y="7391"/>
              <a:ext cx="971"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2301" y="6019"/>
              <a:ext cx="852"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4851" y="5385"/>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4851" y="6845"/>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2181" y="6019"/>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2301" y="5340"/>
              <a:ext cx="960" cy="771"/>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6621" y="6049"/>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5606" y="5897"/>
              <a:ext cx="1594"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8" name="Retângulo 7"/>
            <p:cNvSpPr/>
            <p:nvPr/>
          </p:nvSpPr>
          <p:spPr>
            <a:xfrm>
              <a:off x="2301" y="4081"/>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2199" y="8057"/>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2454" y="4284"/>
              <a:ext cx="5681" cy="771"/>
            </a:xfrm>
            <a:prstGeom prst="rect">
              <a:avLst/>
            </a:prstGeom>
            <a:noFill/>
          </p:spPr>
          <p:txBody>
            <a:bodyPr wrap="square" rtlCol="0">
              <a:spAutoFit/>
            </a:bodyPr>
            <a:lstStyle/>
            <a:p>
              <a:r>
                <a:rPr lang="pt-BR" altLang="en-US" sz="2000"/>
                <a:t>camada de condução</a:t>
              </a:r>
              <a:endParaRPr lang="pt-BR" altLang="en-US" sz="2000"/>
            </a:p>
          </p:txBody>
        </p:sp>
        <p:sp>
          <p:nvSpPr>
            <p:cNvPr id="23" name="Caixa de Texto 22"/>
            <p:cNvSpPr txBox="1"/>
            <p:nvPr/>
          </p:nvSpPr>
          <p:spPr>
            <a:xfrm>
              <a:off x="2611" y="8295"/>
              <a:ext cx="4481" cy="712"/>
            </a:xfrm>
            <a:prstGeom prst="rect">
              <a:avLst/>
            </a:prstGeom>
            <a:noFill/>
          </p:spPr>
          <p:txBody>
            <a:bodyPr wrap="square" rtlCol="0">
              <a:spAutoFit/>
            </a:bodyPr>
            <a:lstStyle/>
            <a:p>
              <a:r>
                <a:rPr lang="pt-BR" altLang="en-US"/>
                <a:t>camada de valencia</a:t>
              </a:r>
              <a:endParaRPr lang="pt-BR" altLang="en-US"/>
            </a:p>
          </p:txBody>
        </p:sp>
        <p:cxnSp>
          <p:nvCxnSpPr>
            <p:cNvPr id="3" name="Conector Reto 2"/>
            <p:cNvCxnSpPr/>
            <p:nvPr/>
          </p:nvCxnSpPr>
          <p:spPr>
            <a:xfrm flipV="1">
              <a:off x="11114" y="4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10994" y="678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11114" y="5401"/>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6334" y="3582"/>
              <a:ext cx="1314"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16065" y="6110"/>
              <a:ext cx="1038"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16143" y="4862"/>
              <a:ext cx="765"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13664" y="4130"/>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13806" y="4352"/>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11114" y="6017"/>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6143" y="5339"/>
              <a:ext cx="960" cy="771"/>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15179" y="5424"/>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14211" y="5284"/>
              <a:ext cx="1068"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7" name="Retângulo 36"/>
            <p:cNvSpPr/>
            <p:nvPr/>
          </p:nvSpPr>
          <p:spPr>
            <a:xfrm>
              <a:off x="11114" y="2834"/>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Retângulo 37"/>
            <p:cNvSpPr/>
            <p:nvPr/>
          </p:nvSpPr>
          <p:spPr>
            <a:xfrm>
              <a:off x="10994" y="6802"/>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7521" y="4036"/>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Reto 41"/>
            <p:cNvCxnSpPr/>
            <p:nvPr/>
          </p:nvCxnSpPr>
          <p:spPr>
            <a:xfrm>
              <a:off x="7366" y="6019"/>
              <a:ext cx="3975" cy="1"/>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43" name="Forma livre 42"/>
            <p:cNvSpPr/>
            <p:nvPr/>
          </p:nvSpPr>
          <p:spPr>
            <a:xfrm>
              <a:off x="7511" y="6763"/>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4" name="Forma livre 43"/>
            <p:cNvSpPr/>
            <p:nvPr/>
          </p:nvSpPr>
          <p:spPr>
            <a:xfrm>
              <a:off x="7511" y="5401"/>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7419" y="2761"/>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7366" y="6757"/>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21" name="Seta para a direita 20"/>
          <p:cNvSpPr/>
          <p:nvPr/>
        </p:nvSpPr>
        <p:spPr>
          <a:xfrm>
            <a:off x="4747895" y="3154680"/>
            <a:ext cx="1088390" cy="17716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Caixa de Texto 35"/>
          <p:cNvSpPr txBox="1"/>
          <p:nvPr/>
        </p:nvSpPr>
        <p:spPr>
          <a:xfrm>
            <a:off x="7381240" y="5805170"/>
            <a:ext cx="1086485" cy="645160"/>
          </a:xfrm>
          <a:prstGeom prst="rect">
            <a:avLst/>
          </a:prstGeom>
          <a:noFill/>
        </p:spPr>
        <p:txBody>
          <a:bodyPr wrap="square" rtlCol="0">
            <a:spAutoFit/>
          </a:bodyPr>
          <a:lstStyle/>
          <a:p>
            <a:pPr algn="ctr"/>
            <a:r>
              <a:rPr lang="pt-BR" altLang="en-US"/>
              <a:t>lacunas difundem</a:t>
            </a:r>
            <a:endParaRPr lang="pt-BR" altLang="en-US"/>
          </a:p>
        </p:txBody>
      </p:sp>
      <p:sp>
        <p:nvSpPr>
          <p:cNvPr id="41" name="Caixa de Texto 40"/>
          <p:cNvSpPr txBox="1"/>
          <p:nvPr/>
        </p:nvSpPr>
        <p:spPr>
          <a:xfrm>
            <a:off x="3820795" y="2920365"/>
            <a:ext cx="1086485" cy="645160"/>
          </a:xfrm>
          <a:prstGeom prst="rect">
            <a:avLst/>
          </a:prstGeom>
          <a:noFill/>
        </p:spPr>
        <p:txBody>
          <a:bodyPr wrap="square" rtlCol="0">
            <a:spAutoFit/>
          </a:bodyPr>
          <a:lstStyle/>
          <a:p>
            <a:pPr algn="ctr"/>
            <a:r>
              <a:rPr lang="pt-BR" altLang="en-US"/>
              <a:t>eletróns difundem</a:t>
            </a:r>
            <a:endParaRPr lang="pt-BR" altLang="en-US"/>
          </a:p>
        </p:txBody>
      </p:sp>
      <p:cxnSp>
        <p:nvCxnSpPr>
          <p:cNvPr id="45" name="Conector Reto 44"/>
          <p:cNvCxnSpPr/>
          <p:nvPr/>
        </p:nvCxnSpPr>
        <p:spPr>
          <a:xfrm>
            <a:off x="5264785" y="3100705"/>
            <a:ext cx="0" cy="35375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7150735" y="2859405"/>
            <a:ext cx="0" cy="35375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 name="Seta para a direita 21"/>
          <p:cNvSpPr/>
          <p:nvPr/>
        </p:nvSpPr>
        <p:spPr>
          <a:xfrm flipH="1">
            <a:off x="6494145" y="6038850"/>
            <a:ext cx="1088390" cy="17716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7" name="Caixa de Texto 46"/>
          <p:cNvSpPr txBox="1"/>
          <p:nvPr/>
        </p:nvSpPr>
        <p:spPr>
          <a:xfrm>
            <a:off x="5214620" y="425640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48" name="Caixa de Texto 47"/>
          <p:cNvSpPr txBox="1"/>
          <p:nvPr/>
        </p:nvSpPr>
        <p:spPr>
          <a:xfrm>
            <a:off x="5609590" y="491934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1" name="Caixa de Texto 50"/>
          <p:cNvSpPr txBox="1"/>
          <p:nvPr/>
        </p:nvSpPr>
        <p:spPr>
          <a:xfrm>
            <a:off x="5289550" y="491934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3" name="Caixa de Texto 52"/>
          <p:cNvSpPr txBox="1"/>
          <p:nvPr/>
        </p:nvSpPr>
        <p:spPr>
          <a:xfrm>
            <a:off x="5718175" y="471678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6" name="Caixa de Texto 55"/>
          <p:cNvSpPr txBox="1"/>
          <p:nvPr/>
        </p:nvSpPr>
        <p:spPr>
          <a:xfrm>
            <a:off x="5241925" y="526351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7" name="Caixa de Texto 56"/>
          <p:cNvSpPr txBox="1"/>
          <p:nvPr/>
        </p:nvSpPr>
        <p:spPr>
          <a:xfrm>
            <a:off x="5741035" y="406209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8" name="Caixa de Texto 57"/>
          <p:cNvSpPr txBox="1"/>
          <p:nvPr/>
        </p:nvSpPr>
        <p:spPr>
          <a:xfrm>
            <a:off x="5495925" y="425640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9" name="Caixa de Texto 58"/>
          <p:cNvSpPr txBox="1"/>
          <p:nvPr/>
        </p:nvSpPr>
        <p:spPr>
          <a:xfrm>
            <a:off x="5522595" y="517715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0" name="Caixa de Texto 59"/>
          <p:cNvSpPr txBox="1"/>
          <p:nvPr/>
        </p:nvSpPr>
        <p:spPr>
          <a:xfrm>
            <a:off x="6217285" y="385762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5" name="Caixa de Texto 64"/>
          <p:cNvSpPr txBox="1"/>
          <p:nvPr/>
        </p:nvSpPr>
        <p:spPr>
          <a:xfrm>
            <a:off x="6674485" y="400939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6" name="Caixa de Texto 65"/>
          <p:cNvSpPr txBox="1"/>
          <p:nvPr/>
        </p:nvSpPr>
        <p:spPr>
          <a:xfrm>
            <a:off x="6693535" y="360172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7" name="Caixa de Texto 66"/>
          <p:cNvSpPr txBox="1"/>
          <p:nvPr/>
        </p:nvSpPr>
        <p:spPr>
          <a:xfrm>
            <a:off x="6674485" y="457200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8" name="Caixa de Texto 67"/>
          <p:cNvSpPr txBox="1"/>
          <p:nvPr/>
        </p:nvSpPr>
        <p:spPr>
          <a:xfrm>
            <a:off x="6217285" y="459422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9" name="Caixa de Texto 68"/>
          <p:cNvSpPr txBox="1"/>
          <p:nvPr/>
        </p:nvSpPr>
        <p:spPr>
          <a:xfrm>
            <a:off x="6122035" y="480314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0" name="Caixa de Texto 69"/>
          <p:cNvSpPr txBox="1"/>
          <p:nvPr/>
        </p:nvSpPr>
        <p:spPr>
          <a:xfrm>
            <a:off x="6475095" y="381698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1" name="Caixa de Texto 70"/>
          <p:cNvSpPr txBox="1"/>
          <p:nvPr/>
        </p:nvSpPr>
        <p:spPr>
          <a:xfrm>
            <a:off x="5998845" y="398462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2" name="Caixa de Texto 71"/>
          <p:cNvSpPr txBox="1"/>
          <p:nvPr/>
        </p:nvSpPr>
        <p:spPr>
          <a:xfrm>
            <a:off x="6384925" y="4469765"/>
            <a:ext cx="476250" cy="460375"/>
          </a:xfrm>
          <a:prstGeom prst="rect">
            <a:avLst/>
          </a:prstGeom>
          <a:noFill/>
        </p:spPr>
        <p:txBody>
          <a:bodyPr wrap="square" rtlCol="0">
            <a:spAutoFit/>
          </a:bodyPr>
          <a:lstStyle/>
          <a:p>
            <a:pPr algn="ctr"/>
            <a:r>
              <a:rPr lang="pt-BR" altLang="en-US" sz="2400"/>
              <a:t>-</a:t>
            </a:r>
            <a:endParaRPr lang="pt-BR" altLang="en-US" sz="2400"/>
          </a:p>
        </p:txBody>
      </p:sp>
    </p:spTree>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17305" y="6366510"/>
            <a:ext cx="2743200" cy="365125"/>
          </a:xfrm>
        </p:spPr>
        <p:txBody>
          <a:bodyPr/>
          <a:lstStyle/>
          <a:p>
            <a:fld id="{74F297BB-B745-4CAB-BE1D-CE4C89382949}" type="slidenum">
              <a:rPr lang="pt-BR" smtClean="0"/>
            </a:fld>
            <a:endParaRPr lang="pt-BR"/>
          </a:p>
        </p:txBody>
      </p:sp>
      <p:sp>
        <p:nvSpPr>
          <p:cNvPr id="4" name="Caixa de Texto 6"/>
          <p:cNvSpPr txBox="1"/>
          <p:nvPr/>
        </p:nvSpPr>
        <p:spPr>
          <a:xfrm>
            <a:off x="501650" y="820420"/>
            <a:ext cx="11188700" cy="560070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13: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Comentários sobre os valores dos resistores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Wingdings" panose="05000000000000000000" charset="0"/>
              <a:buChar char="ü"/>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Tensão de dreno deve estar entre 0 e 4 V (deixar o transistor saturado). O valor mais interessante para usar será 2 V, pois o sinal de saída pode excursionar </a:t>
            </a:r>
            <a:r>
              <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2V</a:t>
            </a:r>
            <a:endPar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a:p>
            <a:pPr indent="0" algn="l" fontAlgn="auto">
              <a:spcAft>
                <a:spcPts val="1200"/>
              </a:spcAft>
              <a:buFont typeface="Wingdings" panose="05000000000000000000" charset="0"/>
              <a:buNone/>
            </a:pP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Wingdings" panose="05000000000000000000" charset="0"/>
              <a:buChar char="ü"/>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impedância de entrada vista no circuito é 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G2</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Pelas relações vistas teremos então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Z</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 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G2</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(3/2)R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(3/4)R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G1</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Este resistor forma com o capacitor C</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um polo. Ele normalmente é a frequência de corte inferior do circuito e deve ser especificado.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302260" y="604520"/>
            <a:ext cx="11181080" cy="5485130"/>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000" b="1" dirty="0" smtClean="0">
                <a:solidFill>
                  <a:srgbClr val="C00000"/>
                </a:solidFill>
                <a:latin typeface="Comic Sans MS" panose="030F0702030302020204" pitchFamily="66" charset="0"/>
              </a:rPr>
              <a:t>Impedância de </a:t>
            </a:r>
            <a:r>
              <a:rPr lang="pt-BR" sz="3000" b="1" dirty="0">
                <a:solidFill>
                  <a:srgbClr val="C00000"/>
                </a:solidFill>
                <a:latin typeface="Comic Sans MS" panose="030F0702030302020204" pitchFamily="66" charset="0"/>
              </a:rPr>
              <a:t>e</a:t>
            </a:r>
            <a:r>
              <a:rPr lang="pt-BR" sz="3000" b="1" dirty="0" smtClean="0">
                <a:solidFill>
                  <a:srgbClr val="C00000"/>
                </a:solidFill>
                <a:latin typeface="Comic Sans MS" panose="030F0702030302020204" pitchFamily="66" charset="0"/>
              </a:rPr>
              <a:t>ntrada, Impedância de saída</a:t>
            </a:r>
            <a:endParaRPr lang="pt-BR" sz="3000" b="1" dirty="0" smtClean="0">
              <a:solidFill>
                <a:srgbClr val="C00000"/>
              </a:solidFill>
              <a:latin typeface="Comic Sans MS" panose="030F0702030302020204" pitchFamily="66" charset="0"/>
            </a:endParaRPr>
          </a:p>
          <a:p>
            <a:pPr marL="0" indent="0" algn="ctr">
              <a:buNone/>
            </a:pPr>
            <a:r>
              <a:rPr lang="pt-BR" sz="3000" b="1" dirty="0" smtClean="0">
                <a:latin typeface="Comic Sans MS" panose="030F0702030302020204" pitchFamily="66" charset="0"/>
              </a:rPr>
              <a:t>Calculo da impedância de qualquer ponto de um circuito</a:t>
            </a:r>
            <a:endParaRPr lang="pt-BR" sz="3000" b="1" dirty="0" smtClean="0">
              <a:latin typeface="Comic Sans MS" panose="030F0702030302020204" pitchFamily="66" charset="0"/>
            </a:endParaRPr>
          </a:p>
          <a:p>
            <a:pPr lvl="1"/>
            <a:r>
              <a:rPr lang="pt-BR" sz="2600" b="1" dirty="0" smtClean="0">
                <a:latin typeface="Comic Sans MS" panose="030F0702030302020204" pitchFamily="66" charset="0"/>
              </a:rPr>
              <a:t>Desativar as fontes </a:t>
            </a:r>
            <a:r>
              <a:rPr lang="pt-BR" sz="2600" b="1" dirty="0" smtClean="0">
                <a:solidFill>
                  <a:srgbClr val="C00000"/>
                </a:solidFill>
                <a:latin typeface="Comic Sans MS" panose="030F0702030302020204" pitchFamily="66" charset="0"/>
              </a:rPr>
              <a:t>independentes</a:t>
            </a:r>
            <a:endParaRPr lang="pt-BR" sz="2600" b="1" dirty="0" smtClean="0">
              <a:latin typeface="Comic Sans MS" panose="030F0702030302020204" pitchFamily="66" charset="0"/>
            </a:endParaRPr>
          </a:p>
          <a:p>
            <a:pPr lvl="1"/>
            <a:endParaRPr lang="pt-BR" b="1" dirty="0"/>
          </a:p>
          <a:p>
            <a:pPr lvl="1"/>
            <a:endParaRPr lang="pt-BR" b="1" dirty="0" smtClean="0"/>
          </a:p>
          <a:p>
            <a:pPr lvl="1"/>
            <a:endParaRPr lang="pt-BR" b="1" dirty="0"/>
          </a:p>
          <a:p>
            <a:pPr lvl="1"/>
            <a:endParaRPr lang="pt-BR" b="1" dirty="0" smtClean="0"/>
          </a:p>
          <a:p>
            <a:pPr lvl="1"/>
            <a:endParaRPr lang="pt-BR" b="1" dirty="0"/>
          </a:p>
          <a:p>
            <a:pPr lvl="1"/>
            <a:endParaRPr lang="pt-BR" b="1" dirty="0" smtClean="0"/>
          </a:p>
          <a:p>
            <a:pPr lvl="1"/>
            <a:endParaRPr lang="pt-BR" b="1" dirty="0" smtClean="0">
              <a:latin typeface="Comic Sans MS" panose="030F0702030302020204" pitchFamily="66" charset="0"/>
            </a:endParaRPr>
          </a:p>
          <a:p>
            <a:pPr lvl="1"/>
            <a:r>
              <a:rPr lang="pt-BR" sz="2800" b="1" dirty="0" smtClean="0">
                <a:latin typeface="Comic Sans MS" panose="030F0702030302020204" pitchFamily="66" charset="0"/>
              </a:rPr>
              <a:t>Forçar uma tensão </a:t>
            </a:r>
            <a:r>
              <a:rPr lang="pt-BR" sz="2800" b="1" dirty="0" smtClean="0">
                <a:solidFill>
                  <a:srgbClr val="C00000"/>
                </a:solidFill>
                <a:latin typeface="Comic Sans MS" panose="030F0702030302020204" pitchFamily="66" charset="0"/>
              </a:rPr>
              <a:t>V</a:t>
            </a:r>
            <a:r>
              <a:rPr lang="pt-BR" sz="2800" b="1" dirty="0" smtClean="0">
                <a:latin typeface="Comic Sans MS" panose="030F0702030302020204" pitchFamily="66" charset="0"/>
              </a:rPr>
              <a:t> nó e medir (calcular) a corrente </a:t>
            </a:r>
            <a:r>
              <a:rPr lang="pt-BR" sz="2800" b="1" dirty="0" smtClean="0">
                <a:solidFill>
                  <a:srgbClr val="C00000"/>
                </a:solidFill>
                <a:latin typeface="Comic Sans MS" panose="030F0702030302020204" pitchFamily="66" charset="0"/>
              </a:rPr>
              <a:t>I</a:t>
            </a:r>
            <a:r>
              <a:rPr lang="pt-BR" sz="2800" b="1" dirty="0" smtClean="0">
                <a:latin typeface="Comic Sans MS" panose="030F0702030302020204" pitchFamily="66" charset="0"/>
              </a:rPr>
              <a:t> ou</a:t>
            </a:r>
            <a:endParaRPr lang="pt-BR" sz="2800" b="1" dirty="0" smtClean="0">
              <a:latin typeface="Comic Sans MS" panose="030F0702030302020204" pitchFamily="66" charset="0"/>
            </a:endParaRPr>
          </a:p>
          <a:p>
            <a:pPr lvl="1"/>
            <a:r>
              <a:rPr lang="pt-BR" sz="2800" b="1" dirty="0" smtClean="0">
                <a:latin typeface="Comic Sans MS" panose="030F0702030302020204" pitchFamily="66" charset="0"/>
              </a:rPr>
              <a:t>Forçar uma corrente</a:t>
            </a:r>
            <a:r>
              <a:rPr lang="pt-BR" sz="2800" b="1" dirty="0" smtClean="0">
                <a:solidFill>
                  <a:srgbClr val="C00000"/>
                </a:solidFill>
                <a:latin typeface="Comic Sans MS" panose="030F0702030302020204" pitchFamily="66" charset="0"/>
              </a:rPr>
              <a:t> I </a:t>
            </a:r>
            <a:r>
              <a:rPr lang="pt-BR" sz="2800" b="1" dirty="0" smtClean="0">
                <a:latin typeface="Comic Sans MS" panose="030F0702030302020204" pitchFamily="66" charset="0"/>
              </a:rPr>
              <a:t>nó nó e medir (calcular) a tensão </a:t>
            </a:r>
            <a:r>
              <a:rPr lang="pt-BR" sz="2800" b="1" dirty="0" smtClean="0">
                <a:solidFill>
                  <a:srgbClr val="C00000"/>
                </a:solidFill>
                <a:latin typeface="Comic Sans MS" panose="030F0702030302020204" pitchFamily="66" charset="0"/>
              </a:rPr>
              <a:t>V</a:t>
            </a:r>
            <a:endParaRPr lang="pt-BR" sz="2800" b="1" dirty="0" smtClean="0">
              <a:solidFill>
                <a:srgbClr val="C00000"/>
              </a:solidFill>
              <a:latin typeface="Comic Sans MS" panose="030F0702030302020204" pitchFamily="66" charset="0"/>
            </a:endParaRPr>
          </a:p>
          <a:p>
            <a:pPr marL="457200" lvl="1" indent="0" algn="ctr" fontAlgn="auto">
              <a:spcBef>
                <a:spcPts val="1100"/>
              </a:spcBef>
              <a:buNone/>
            </a:pPr>
            <a:r>
              <a:rPr lang="pt-BR" sz="3200" b="1" dirty="0" smtClean="0">
                <a:solidFill>
                  <a:srgbClr val="C00000"/>
                </a:solidFill>
                <a:latin typeface="Comic Sans MS" panose="030F0702030302020204" pitchFamily="66" charset="0"/>
              </a:rPr>
              <a:t>Z = V/I</a:t>
            </a:r>
            <a:endParaRPr lang="pt-BR" sz="3200" b="1" dirty="0" smtClean="0">
              <a:solidFill>
                <a:srgbClr val="C00000"/>
              </a:solidFill>
              <a:latin typeface="Comic Sans MS" panose="030F0702030302020204" pitchFamily="66" charset="0"/>
            </a:endParaRPr>
          </a:p>
          <a:p>
            <a:pPr lvl="1" algn="ctr"/>
            <a:endParaRPr lang="pt-BR" b="1" dirty="0"/>
          </a:p>
        </p:txBody>
      </p:sp>
      <p:cxnSp>
        <p:nvCxnSpPr>
          <p:cNvPr id="6" name="Conector Reto 5"/>
          <p:cNvCxnSpPr/>
          <p:nvPr/>
        </p:nvCxnSpPr>
        <p:spPr>
          <a:xfrm flipH="1">
            <a:off x="1930400" y="2044700"/>
            <a:ext cx="25400" cy="15494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 name="Elipse 3"/>
          <p:cNvSpPr/>
          <p:nvPr/>
        </p:nvSpPr>
        <p:spPr>
          <a:xfrm>
            <a:off x="1587500" y="2476500"/>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1993900" y="2208530"/>
            <a:ext cx="304800" cy="369332"/>
          </a:xfrm>
          <a:prstGeom prst="rect">
            <a:avLst/>
          </a:prstGeom>
          <a:noFill/>
        </p:spPr>
        <p:txBody>
          <a:bodyPr wrap="square" rtlCol="0">
            <a:spAutoFit/>
          </a:bodyPr>
          <a:lstStyle/>
          <a:p>
            <a:r>
              <a:rPr lang="pt-BR" dirty="0" smtClean="0"/>
              <a:t>+</a:t>
            </a:r>
            <a:endParaRPr lang="pt-BR" dirty="0"/>
          </a:p>
        </p:txBody>
      </p:sp>
      <p:sp>
        <p:nvSpPr>
          <p:cNvPr id="8" name="CaixaDeTexto 7"/>
          <p:cNvSpPr txBox="1"/>
          <p:nvPr/>
        </p:nvSpPr>
        <p:spPr>
          <a:xfrm>
            <a:off x="2146300" y="3085475"/>
            <a:ext cx="914033" cy="523220"/>
          </a:xfrm>
          <a:prstGeom prst="rect">
            <a:avLst/>
          </a:prstGeom>
          <a:noFill/>
        </p:spPr>
        <p:txBody>
          <a:bodyPr wrap="none" rtlCol="0">
            <a:spAutoFit/>
          </a:bodyPr>
          <a:lstStyle/>
          <a:p>
            <a:r>
              <a:rPr lang="pt-BR" sz="2800" dirty="0" smtClean="0"/>
              <a:t>V = 0</a:t>
            </a:r>
            <a:endParaRPr lang="pt-BR" sz="2800" dirty="0"/>
          </a:p>
        </p:txBody>
      </p:sp>
      <p:cxnSp>
        <p:nvCxnSpPr>
          <p:cNvPr id="10" name="Conector Reto 9"/>
          <p:cNvCxnSpPr/>
          <p:nvPr/>
        </p:nvCxnSpPr>
        <p:spPr>
          <a:xfrm>
            <a:off x="3777742" y="2064892"/>
            <a:ext cx="16383" cy="1563995"/>
          </a:xfrm>
          <a:prstGeom prst="line">
            <a:avLst/>
          </a:prstGeom>
          <a:ln w="34925">
            <a:solidFill>
              <a:schemeClr val="tx1">
                <a:alpha val="92000"/>
              </a:schemeClr>
            </a:solidFill>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9083815" y="3001353"/>
            <a:ext cx="800219" cy="523220"/>
          </a:xfrm>
          <a:prstGeom prst="rect">
            <a:avLst/>
          </a:prstGeom>
          <a:noFill/>
        </p:spPr>
        <p:txBody>
          <a:bodyPr wrap="none" rtlCol="0">
            <a:spAutoFit/>
          </a:bodyPr>
          <a:lstStyle/>
          <a:p>
            <a:r>
              <a:rPr lang="pt-BR" sz="2800" dirty="0"/>
              <a:t>I</a:t>
            </a:r>
            <a:r>
              <a:rPr lang="pt-BR" sz="2800" dirty="0" smtClean="0"/>
              <a:t> = 0</a:t>
            </a:r>
            <a:endParaRPr lang="pt-BR" sz="2800" dirty="0"/>
          </a:p>
        </p:txBody>
      </p:sp>
      <p:cxnSp>
        <p:nvCxnSpPr>
          <p:cNvPr id="14" name="Conector Reto 13"/>
          <p:cNvCxnSpPr/>
          <p:nvPr/>
        </p:nvCxnSpPr>
        <p:spPr>
          <a:xfrm flipH="1">
            <a:off x="8861013" y="1985978"/>
            <a:ext cx="25400" cy="15494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Elipse 10"/>
          <p:cNvSpPr/>
          <p:nvPr/>
        </p:nvSpPr>
        <p:spPr>
          <a:xfrm>
            <a:off x="8525015" y="2392378"/>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 name="Conector de Seta Reta 15"/>
          <p:cNvCxnSpPr/>
          <p:nvPr/>
        </p:nvCxnSpPr>
        <p:spPr>
          <a:xfrm flipH="1">
            <a:off x="8861013" y="2530920"/>
            <a:ext cx="12700" cy="476499"/>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21" name="CaixaDeTexto 20"/>
          <p:cNvSpPr txBox="1"/>
          <p:nvPr/>
        </p:nvSpPr>
        <p:spPr>
          <a:xfrm>
            <a:off x="1057413" y="3720713"/>
            <a:ext cx="3982180" cy="523220"/>
          </a:xfrm>
          <a:prstGeom prst="rect">
            <a:avLst/>
          </a:prstGeom>
          <a:noFill/>
        </p:spPr>
        <p:txBody>
          <a:bodyPr wrap="none" rtlCol="0">
            <a:spAutoFit/>
          </a:bodyPr>
          <a:lstStyle/>
          <a:p>
            <a:r>
              <a:rPr lang="pt-BR" sz="2800" dirty="0" smtClean="0">
                <a:latin typeface="Comic Sans MS" panose="030F0702030302020204" pitchFamily="66" charset="0"/>
              </a:rPr>
              <a:t>Fonte de tensão, curto</a:t>
            </a:r>
            <a:endParaRPr lang="pt-BR" sz="2800" dirty="0">
              <a:latin typeface="Comic Sans MS" panose="030F0702030302020204" pitchFamily="66" charset="0"/>
            </a:endParaRPr>
          </a:p>
        </p:txBody>
      </p:sp>
      <p:sp>
        <p:nvSpPr>
          <p:cNvPr id="22" name="CaixaDeTexto 21"/>
          <p:cNvSpPr txBox="1"/>
          <p:nvPr/>
        </p:nvSpPr>
        <p:spPr>
          <a:xfrm>
            <a:off x="7072151" y="3634573"/>
            <a:ext cx="4575291" cy="523220"/>
          </a:xfrm>
          <a:prstGeom prst="rect">
            <a:avLst/>
          </a:prstGeom>
          <a:noFill/>
        </p:spPr>
        <p:txBody>
          <a:bodyPr wrap="none" rtlCol="0">
            <a:spAutoFit/>
          </a:bodyPr>
          <a:lstStyle/>
          <a:p>
            <a:r>
              <a:rPr lang="pt-BR" sz="2800" dirty="0" smtClean="0">
                <a:latin typeface="Comic Sans MS" panose="030F0702030302020204" pitchFamily="66" charset="0"/>
              </a:rPr>
              <a:t>Fonte de corrente, aberto</a:t>
            </a:r>
            <a:endParaRPr lang="pt-BR" sz="2800" dirty="0">
              <a:latin typeface="Comic Sans MS" panose="030F0702030302020204" pitchFamily="66" charset="0"/>
            </a:endParaRPr>
          </a:p>
        </p:txBody>
      </p:sp>
      <p:cxnSp>
        <p:nvCxnSpPr>
          <p:cNvPr id="26" name="Conector Reto 25"/>
          <p:cNvCxnSpPr/>
          <p:nvPr/>
        </p:nvCxnSpPr>
        <p:spPr>
          <a:xfrm>
            <a:off x="10403441" y="2136711"/>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10404493" y="3016507"/>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Elipse 18"/>
          <p:cNvSpPr/>
          <p:nvPr/>
        </p:nvSpPr>
        <p:spPr>
          <a:xfrm>
            <a:off x="10350916" y="2064892"/>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Elipse 19"/>
          <p:cNvSpPr/>
          <p:nvPr/>
        </p:nvSpPr>
        <p:spPr>
          <a:xfrm>
            <a:off x="10350916" y="3275266"/>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2" name="Imagem 11" descr="EmisCom"/>
          <p:cNvPicPr>
            <a:picLocks noChangeAspect="1"/>
          </p:cNvPicPr>
          <p:nvPr/>
        </p:nvPicPr>
        <p:blipFill>
          <a:blip r:embed="rId1"/>
          <a:stretch>
            <a:fillRect/>
          </a:stretch>
        </p:blipFill>
        <p:spPr>
          <a:xfrm>
            <a:off x="382270" y="358775"/>
            <a:ext cx="11428095" cy="4427220"/>
          </a:xfrm>
          <a:prstGeom prst="rect">
            <a:avLst/>
          </a:prstGeom>
        </p:spPr>
      </p:pic>
      <p:cxnSp>
        <p:nvCxnSpPr>
          <p:cNvPr id="4" name="Conector Reto 3"/>
          <p:cNvCxnSpPr/>
          <p:nvPr/>
        </p:nvCxnSpPr>
        <p:spPr>
          <a:xfrm>
            <a:off x="5046345" y="258445"/>
            <a:ext cx="0" cy="4682490"/>
          </a:xfrm>
          <a:prstGeom prst="line">
            <a:avLst/>
          </a:prstGeom>
          <a:ln w="381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8989060" y="358775"/>
            <a:ext cx="0" cy="4682490"/>
          </a:xfrm>
          <a:prstGeom prst="line">
            <a:avLst/>
          </a:prstGeom>
          <a:ln w="381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8" name="Caixa de Texto 7"/>
          <p:cNvSpPr txBox="1"/>
          <p:nvPr/>
        </p:nvSpPr>
        <p:spPr>
          <a:xfrm>
            <a:off x="676275" y="4940935"/>
            <a:ext cx="3510915" cy="953135"/>
          </a:xfrm>
          <a:prstGeom prst="rect">
            <a:avLst/>
          </a:prstGeom>
          <a:solidFill>
            <a:schemeClr val="bg1"/>
          </a:solidFill>
          <a:ln w="38100">
            <a:solidFill>
              <a:srgbClr val="FFFF00"/>
            </a:solidFill>
          </a:ln>
        </p:spPr>
        <p:txBody>
          <a:bodyPr wrap="square" rtlCol="0">
            <a:spAutoFit/>
          </a:bodyPr>
          <a:lstStyle/>
          <a:p>
            <a:pPr algn="ctr"/>
            <a:r>
              <a:rPr lang="pt-BR" altLang="en-US" sz="2800"/>
              <a:t>Capacitores C</a:t>
            </a:r>
            <a:r>
              <a:rPr lang="pt-BR" altLang="en-US" sz="2800" baseline="-25000"/>
              <a:t>1</a:t>
            </a:r>
            <a:r>
              <a:rPr lang="pt-BR" altLang="en-US" sz="2800"/>
              <a:t> e C</a:t>
            </a:r>
            <a:r>
              <a:rPr lang="pt-BR" altLang="en-US" sz="2800" baseline="-25000"/>
              <a:t>2</a:t>
            </a:r>
            <a:r>
              <a:rPr lang="pt-BR" altLang="en-US" sz="2800"/>
              <a:t> afetam funcionamento</a:t>
            </a:r>
            <a:endParaRPr lang="pt-BR" altLang="en-US" sz="2800"/>
          </a:p>
        </p:txBody>
      </p:sp>
      <p:sp>
        <p:nvSpPr>
          <p:cNvPr id="9" name="Caixa de Texto 8"/>
          <p:cNvSpPr txBox="1"/>
          <p:nvPr/>
        </p:nvSpPr>
        <p:spPr>
          <a:xfrm>
            <a:off x="4739640" y="4935855"/>
            <a:ext cx="3574415" cy="1198880"/>
          </a:xfrm>
          <a:prstGeom prst="rect">
            <a:avLst/>
          </a:prstGeom>
          <a:solidFill>
            <a:schemeClr val="bg1"/>
          </a:solidFill>
          <a:ln w="38100">
            <a:solidFill>
              <a:srgbClr val="FFFF00"/>
            </a:solidFill>
          </a:ln>
        </p:spPr>
        <p:txBody>
          <a:bodyPr wrap="square" rtlCol="0">
            <a:spAutoFit/>
          </a:bodyPr>
          <a:lstStyle/>
          <a:p>
            <a:pPr algn="ctr"/>
            <a:r>
              <a:rPr lang="pt-BR" altLang="en-US" sz="2400"/>
              <a:t>Capacitores C</a:t>
            </a:r>
            <a:r>
              <a:rPr lang="pt-BR" altLang="en-US" sz="2400" baseline="-25000"/>
              <a:t>1</a:t>
            </a:r>
            <a:r>
              <a:rPr lang="pt-BR" altLang="en-US" sz="2400"/>
              <a:t> e C</a:t>
            </a:r>
            <a:r>
              <a:rPr lang="pt-BR" altLang="en-US" sz="2400" baseline="-25000"/>
              <a:t>2</a:t>
            </a:r>
            <a:r>
              <a:rPr lang="pt-BR" altLang="en-US" sz="2400"/>
              <a:t> viram curto</a:t>
            </a:r>
            <a:endParaRPr lang="pt-BR" altLang="en-US" sz="2400"/>
          </a:p>
          <a:p>
            <a:pPr algn="ctr"/>
            <a:r>
              <a:rPr lang="pt-BR" altLang="en-US" sz="2400"/>
              <a:t>frequências intermédiarias</a:t>
            </a:r>
            <a:endParaRPr lang="pt-BR" altLang="en-US" sz="2400"/>
          </a:p>
        </p:txBody>
      </p:sp>
      <p:sp>
        <p:nvSpPr>
          <p:cNvPr id="10" name="Caixa de Texto 9"/>
          <p:cNvSpPr txBox="1"/>
          <p:nvPr/>
        </p:nvSpPr>
        <p:spPr>
          <a:xfrm>
            <a:off x="8468360" y="4935855"/>
            <a:ext cx="3422650" cy="1198880"/>
          </a:xfrm>
          <a:prstGeom prst="rect">
            <a:avLst/>
          </a:prstGeom>
          <a:solidFill>
            <a:schemeClr val="bg1"/>
          </a:solidFill>
          <a:ln w="38100">
            <a:solidFill>
              <a:srgbClr val="FFFF00"/>
            </a:solidFill>
          </a:ln>
        </p:spPr>
        <p:txBody>
          <a:bodyPr wrap="square" rtlCol="0">
            <a:spAutoFit/>
          </a:bodyPr>
          <a:lstStyle/>
          <a:p>
            <a:pPr algn="ctr"/>
            <a:r>
              <a:rPr lang="pt-BR" altLang="en-US" sz="2400"/>
              <a:t>Capacitores do transistor, não vistos, afetam funcionamento</a:t>
            </a:r>
            <a:endParaRPr lang="pt-BR" altLang="en-US" sz="2400"/>
          </a:p>
        </p:txBody>
      </p:sp>
      <p:sp>
        <p:nvSpPr>
          <p:cNvPr id="11" name="Caixa de Texto 10"/>
          <p:cNvSpPr txBox="1"/>
          <p:nvPr/>
        </p:nvSpPr>
        <p:spPr>
          <a:xfrm>
            <a:off x="6558915" y="577215"/>
            <a:ext cx="1251585" cy="521970"/>
          </a:xfrm>
          <a:prstGeom prst="rect">
            <a:avLst/>
          </a:prstGeom>
          <a:solidFill>
            <a:schemeClr val="bg1"/>
          </a:solidFill>
        </p:spPr>
        <p:txBody>
          <a:bodyPr wrap="square" rtlCol="0">
            <a:spAutoFit/>
          </a:bodyPr>
          <a:lstStyle/>
          <a:p>
            <a:pPr algn="ctr"/>
            <a:r>
              <a:rPr lang="pt-BR" altLang="en-US" sz="2800"/>
              <a:t> V</a:t>
            </a:r>
            <a:r>
              <a:rPr lang="pt-BR" altLang="en-US" sz="2800" baseline="-25000"/>
              <a:t>C </a:t>
            </a:r>
            <a:r>
              <a:rPr lang="pt-BR" altLang="en-US" sz="2800"/>
              <a:t>(dB)</a:t>
            </a:r>
            <a:endParaRPr lang="pt-BR" altLang="en-US" sz="2800"/>
          </a:p>
        </p:txBody>
      </p:sp>
      <p:sp>
        <p:nvSpPr>
          <p:cNvPr id="13" name="Caixa de Texto 12"/>
          <p:cNvSpPr txBox="1"/>
          <p:nvPr/>
        </p:nvSpPr>
        <p:spPr>
          <a:xfrm>
            <a:off x="6558915" y="2113915"/>
            <a:ext cx="1398905" cy="521970"/>
          </a:xfrm>
          <a:prstGeom prst="rect">
            <a:avLst/>
          </a:prstGeom>
          <a:solidFill>
            <a:schemeClr val="bg1"/>
          </a:solidFill>
        </p:spPr>
        <p:txBody>
          <a:bodyPr wrap="square" rtlCol="0">
            <a:spAutoFit/>
          </a:bodyPr>
          <a:lstStyle/>
          <a:p>
            <a:pPr algn="ctr"/>
            <a:r>
              <a:rPr lang="pt-BR" altLang="en-US" sz="2800"/>
              <a:t> (V</a:t>
            </a:r>
            <a:r>
              <a:rPr lang="pt-BR" altLang="en-US" sz="2800" baseline="-25000"/>
              <a:t>C </a:t>
            </a:r>
            <a:r>
              <a:rPr lang="pt-BR" altLang="en-US" sz="2800"/>
              <a:t>fase)</a:t>
            </a:r>
            <a:endParaRPr lang="pt-BR" altLang="en-US" sz="2800"/>
          </a:p>
        </p:txBody>
      </p:sp>
      <p:sp>
        <p:nvSpPr>
          <p:cNvPr id="3" name="Caixa de Texto 2"/>
          <p:cNvSpPr txBox="1"/>
          <p:nvPr/>
        </p:nvSpPr>
        <p:spPr>
          <a:xfrm>
            <a:off x="3185795" y="116840"/>
            <a:ext cx="2740025" cy="460375"/>
          </a:xfrm>
          <a:prstGeom prst="rect">
            <a:avLst/>
          </a:prstGeom>
          <a:solidFill>
            <a:schemeClr val="bg1"/>
          </a:solidFill>
          <a:ln w="38100">
            <a:solidFill>
              <a:srgbClr val="FFFF00"/>
            </a:solidFill>
          </a:ln>
        </p:spPr>
        <p:txBody>
          <a:bodyPr wrap="square" rtlCol="0">
            <a:spAutoFit/>
          </a:bodyPr>
          <a:lstStyle/>
          <a:p>
            <a:pPr algn="ctr"/>
            <a:r>
              <a:rPr lang="pt-BR" altLang="en-US" sz="2400"/>
              <a:t>freq. corte inferior</a:t>
            </a:r>
            <a:endParaRPr lang="pt-BR" altLang="en-US" sz="2400"/>
          </a:p>
        </p:txBody>
      </p:sp>
      <p:sp>
        <p:nvSpPr>
          <p:cNvPr id="5" name="Caixa de Texto 4"/>
          <p:cNvSpPr txBox="1"/>
          <p:nvPr/>
        </p:nvSpPr>
        <p:spPr>
          <a:xfrm>
            <a:off x="7693660" y="116840"/>
            <a:ext cx="2740025" cy="460375"/>
          </a:xfrm>
          <a:prstGeom prst="rect">
            <a:avLst/>
          </a:prstGeom>
          <a:solidFill>
            <a:schemeClr val="bg1"/>
          </a:solidFill>
          <a:ln w="38100">
            <a:solidFill>
              <a:srgbClr val="FFFF00"/>
            </a:solidFill>
          </a:ln>
        </p:spPr>
        <p:txBody>
          <a:bodyPr wrap="square" rtlCol="0">
            <a:spAutoFit/>
          </a:bodyPr>
          <a:lstStyle/>
          <a:p>
            <a:pPr algn="ctr"/>
            <a:r>
              <a:rPr lang="pt-BR" altLang="en-US" sz="2400"/>
              <a:t>freq. corte superior</a:t>
            </a:r>
            <a:endParaRPr lang="pt-BR" altLang="en-US" sz="2400"/>
          </a:p>
        </p:txBody>
      </p:sp>
    </p:spTree>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17305" y="6366510"/>
            <a:ext cx="2743200" cy="365125"/>
          </a:xfrm>
        </p:spPr>
        <p:txBody>
          <a:bodyPr/>
          <a:lstStyle/>
          <a:p>
            <a:fld id="{74F297BB-B745-4CAB-BE1D-CE4C89382949}" type="slidenum">
              <a:rPr lang="pt-BR" smtClean="0"/>
            </a:fld>
            <a:endParaRPr lang="pt-BR"/>
          </a:p>
        </p:txBody>
      </p:sp>
      <p:sp>
        <p:nvSpPr>
          <p:cNvPr id="4" name="Caixa de Texto 6"/>
          <p:cNvSpPr txBox="1"/>
          <p:nvPr/>
        </p:nvSpPr>
        <p:spPr>
          <a:xfrm>
            <a:off x="501650" y="820420"/>
            <a:ext cx="1118870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14: determinar o valor do resistor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pic>
        <p:nvPicPr>
          <p:cNvPr id="3" name="Imagem 2"/>
          <p:cNvPicPr>
            <a:picLocks noChangeAspect="1"/>
          </p:cNvPicPr>
          <p:nvPr/>
        </p:nvPicPr>
        <p:blipFill>
          <a:blip r:embed="rId1"/>
          <a:srcRect t="8118"/>
          <a:stretch>
            <a:fillRect/>
          </a:stretch>
        </p:blipFill>
        <p:spPr>
          <a:xfrm>
            <a:off x="321945" y="2290445"/>
            <a:ext cx="11548110" cy="3189605"/>
          </a:xfrm>
          <a:prstGeom prst="rect">
            <a:avLst/>
          </a:prstGeom>
        </p:spPr>
      </p:pic>
      <p:sp>
        <p:nvSpPr>
          <p:cNvPr id="83" name="Rectangle 142"/>
          <p:cNvSpPr>
            <a:spLocks noChangeArrowheads="1"/>
          </p:cNvSpPr>
          <p:nvPr/>
        </p:nvSpPr>
        <p:spPr bwMode="auto">
          <a:xfrm rot="21600000" flipH="1">
            <a:off x="2842260" y="4505960"/>
            <a:ext cx="1223645" cy="460375"/>
          </a:xfrm>
          <a:prstGeom prst="rect">
            <a:avLst/>
          </a:prstGeom>
          <a:noFill/>
          <a:ln w="25400">
            <a:solidFill>
              <a:srgbClr val="C00000"/>
            </a:solid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(W/L)=2</a:t>
            </a:r>
            <a:endParaRPr lang="pt-BR" sz="2400" b="1" dirty="0"/>
          </a:p>
        </p:txBody>
      </p:sp>
    </p:spTree>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244475" y="2399030"/>
            <a:ext cx="2705735" cy="206121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14: determinar o valor do resistor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pic>
        <p:nvPicPr>
          <p:cNvPr id="3" name="Imagem 2"/>
          <p:cNvPicPr>
            <a:picLocks noChangeAspect="1"/>
          </p:cNvPicPr>
          <p:nvPr/>
        </p:nvPicPr>
        <p:blipFill>
          <a:blip r:embed="rId1"/>
          <a:srcRect l="4741" r="4911" b="2644"/>
          <a:stretch>
            <a:fillRect/>
          </a:stretch>
        </p:blipFill>
        <p:spPr>
          <a:xfrm>
            <a:off x="3235960" y="340360"/>
            <a:ext cx="8219440" cy="6178550"/>
          </a:xfrm>
          <a:prstGeom prst="rect">
            <a:avLst/>
          </a:prstGeom>
        </p:spPr>
      </p:pic>
      <mc:AlternateContent xmlns:mc="http://schemas.openxmlformats.org/markup-compatibility/2006">
        <mc:Choice xmlns:a14="http://schemas.microsoft.com/office/drawing/2010/main" Requires="a14">
          <p:sp>
            <p:nvSpPr>
              <p:cNvPr id="5" name="Caixa de Texto 20"/>
              <p:cNvSpPr txBox="1"/>
              <p:nvPr/>
            </p:nvSpPr>
            <p:spPr>
              <a:xfrm>
                <a:off x="7487285" y="2399030"/>
                <a:ext cx="4057015" cy="1546225"/>
              </a:xfrm>
              <a:prstGeom prst="rect">
                <a:avLst/>
              </a:prstGeom>
              <a:noFill/>
              <a:ln w="38100">
                <a:solidFill>
                  <a:srgbClr val="FFFF00"/>
                </a:solidFill>
              </a:ln>
            </p:spPr>
            <p:txBody>
              <a:bodyPr wrap="square" rtlCol="0" anchor="t">
                <a:spAutoFit/>
              </a:bodyPr>
              <a:p>
                <a:pPr algn="l"/>
                <a:r>
                  <a:rPr lang="pt-BR" altLang="en-US" sz="2400" smtClean="0">
                    <a:latin typeface="Cambria Math" panose="02040503050406030204" pitchFamily="18" charset="0"/>
                    <a:cs typeface="Cambria Math" panose="02040503050406030204" pitchFamily="18" charset="0"/>
                  </a:rPr>
                  <a:t>e a solução</a:t>
                </a:r>
                <a:endParaRPr lang="pt-BR" altLang="en-US" sz="2400" smtClean="0">
                  <a:latin typeface="Cambria Math" panose="02040503050406030204" pitchFamily="18" charset="0"/>
                  <a:cs typeface="Cambria Math" panose="02040503050406030204" pitchFamily="18" charset="0"/>
                </a:endParaRPr>
              </a:p>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6</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08</m:t>
                              </m:r>
                            </m:num>
                            <m:den>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den>
                          </m:f>
                        </m:e>
                      </m:rad>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oMath>
                  </m:oMathPara>
                </a14:m>
                <a:endParaRPr lang="pt-BR" altLang="en-US" sz="2400" baseline="-25000" dirty="0">
                  <a:latin typeface="Cambria Math" panose="02040503050406030204" pitchFamily="18" charset="0"/>
                  <a:cs typeface="Cambria Math" panose="02040503050406030204" pitchFamily="18" charset="0"/>
                </a:endParaRPr>
              </a:p>
            </p:txBody>
          </p:sp>
        </mc:Choice>
        <mc:Fallback>
          <p:sp>
            <p:nvSpPr>
              <p:cNvPr id="5" name="Caixa de Texto 20"/>
              <p:cNvSpPr txBox="1">
                <a:spLocks noRot="1" noChangeAspect="1" noMove="1" noResize="1" noEditPoints="1" noAdjustHandles="1" noChangeArrowheads="1" noChangeShapeType="1" noTextEdit="1"/>
              </p:cNvSpPr>
              <p:nvPr/>
            </p:nvSpPr>
            <p:spPr>
              <a:xfrm>
                <a:off x="7487285" y="2399030"/>
                <a:ext cx="4057015" cy="1546225"/>
              </a:xfrm>
              <a:prstGeom prst="rect">
                <a:avLst/>
              </a:prstGeom>
              <a:blipFill rotWithShape="1">
                <a:blip r:embed="rId2"/>
                <a:stretch>
                  <a:fillRect l="-470" t="-1232" r="-470" b="-1232"/>
                </a:stretch>
              </a:blipFill>
              <a:ln w="381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 de Texto 6"/>
          <p:cNvSpPr txBox="1"/>
          <p:nvPr/>
        </p:nvSpPr>
        <p:spPr>
          <a:xfrm>
            <a:off x="596900" y="597535"/>
            <a:ext cx="11188700"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Observe que no exemplo 11, a tensão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SB</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varia e, em consequencia, o valor de </a:t>
            </a:r>
            <a:r>
              <a:rPr lang="pt-BR" altLang="en-US" sz="2800" b="1" dirty="0" err="1"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err="1"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também varia</a:t>
            </a:r>
            <a:endParaRPr lang="pt-BR" altLang="en-US" sz="20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5" name="Caixa de Texto 6"/>
          <p:cNvSpPr txBox="1"/>
          <p:nvPr/>
        </p:nvSpPr>
        <p:spPr>
          <a:xfrm>
            <a:off x="596900" y="1754894"/>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15: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6"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30" name="Caixa de Texto 6"/>
          <p:cNvSpPr txBox="1"/>
          <p:nvPr/>
        </p:nvSpPr>
        <p:spPr>
          <a:xfrm>
            <a:off x="3008630" y="2544445"/>
            <a:ext cx="8899525" cy="403098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err="1" smtClean="0">
                <a:latin typeface="Comic Sans MS" panose="030F0702030302020204" pitchFamily="66" charset="0"/>
                <a:cs typeface="Comic Sans MS" panose="030F0702030302020204" pitchFamily="66" charset="0"/>
                <a:sym typeface="+mn-ea"/>
              </a:rPr>
              <a:t>V</a:t>
            </a:r>
            <a:r>
              <a:rPr lang="pt-BR" altLang="en-US" sz="2800" b="1" baseline="-25000" dirty="0" err="1" smtClean="0">
                <a:latin typeface="Comic Sans MS" panose="030F0702030302020204" pitchFamily="66" charset="0"/>
                <a:cs typeface="Comic Sans MS" panose="030F0702030302020204" pitchFamily="66" charset="0"/>
                <a:sym typeface="+mn-ea"/>
              </a:rPr>
              <a:t>in</a:t>
            </a:r>
            <a:r>
              <a:rPr lang="pt-BR" altLang="en-US" sz="2800" b="1" dirty="0" smtClean="0">
                <a:latin typeface="Comic Sans MS" panose="030F0702030302020204" pitchFamily="66" charset="0"/>
                <a:cs typeface="Comic Sans MS" panose="030F0702030302020204" pitchFamily="66" charset="0"/>
                <a:sym typeface="+mn-ea"/>
              </a:rPr>
              <a:t> varia de 0 V a 3,0V e 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 é conhecido</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Para </a:t>
            </a:r>
            <a:r>
              <a:rPr lang="pt-BR" altLang="en-US" sz="2800" b="1" dirty="0" err="1" smtClean="0">
                <a:latin typeface="Comic Sans MS" panose="030F0702030302020204" pitchFamily="66" charset="0"/>
                <a:cs typeface="Comic Sans MS" panose="030F0702030302020204" pitchFamily="66" charset="0"/>
                <a:sym typeface="+mn-ea"/>
              </a:rPr>
              <a:t>V</a:t>
            </a:r>
            <a:r>
              <a:rPr lang="pt-BR" altLang="en-US" sz="2800" b="1" baseline="-25000" dirty="0" err="1" smtClean="0">
                <a:latin typeface="Comic Sans MS" panose="030F0702030302020204" pitchFamily="66" charset="0"/>
                <a:cs typeface="Comic Sans MS" panose="030F0702030302020204" pitchFamily="66" charset="0"/>
                <a:sym typeface="+mn-ea"/>
              </a:rPr>
              <a:t>in</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Arial" panose="020B0604020202020204" pitchFamily="34" charset="0"/>
                <a:cs typeface="Arial" panose="020B0604020202020204" pitchFamily="34" charset="0"/>
                <a:sym typeface="+mn-ea"/>
              </a:rPr>
              <a:t>&lt;</a:t>
            </a:r>
            <a:r>
              <a:rPr lang="pt-BR" altLang="en-US" sz="2800" b="1" dirty="0" smtClean="0">
                <a:latin typeface="Comic Sans MS" panose="030F0702030302020204" pitchFamily="66" charset="0"/>
                <a:cs typeface="Comic Sans MS" panose="030F0702030302020204" pitchFamily="66" charset="0"/>
                <a:sym typeface="+mn-ea"/>
              </a:rPr>
              <a:t> 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 teremos o transistor cortado</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Para </a:t>
            </a:r>
            <a:r>
              <a:rPr lang="pt-BR" altLang="en-US" sz="2800" b="1" dirty="0" err="1">
                <a:latin typeface="Comic Sans MS" panose="030F0702030302020204" pitchFamily="66" charset="0"/>
                <a:cs typeface="Comic Sans MS" panose="030F0702030302020204" pitchFamily="66" charset="0"/>
                <a:sym typeface="+mn-ea"/>
              </a:rPr>
              <a:t>V</a:t>
            </a:r>
            <a:r>
              <a:rPr lang="pt-BR" altLang="en-US" sz="2800" b="1" baseline="-25000" dirty="0" err="1">
                <a:latin typeface="Comic Sans MS" panose="030F0702030302020204" pitchFamily="66" charset="0"/>
                <a:cs typeface="Comic Sans MS" panose="030F0702030302020204" pitchFamily="66" charset="0"/>
                <a:sym typeface="+mn-ea"/>
              </a:rPr>
              <a:t>in</a:t>
            </a:r>
            <a:r>
              <a:rPr lang="pt-BR" altLang="en-US" sz="2800" b="1" dirty="0">
                <a:latin typeface="Comic Sans MS" panose="030F0702030302020204" pitchFamily="66" charset="0"/>
                <a:cs typeface="Comic Sans MS" panose="030F0702030302020204" pitchFamily="66" charset="0"/>
                <a:sym typeface="+mn-ea"/>
              </a:rPr>
              <a:t> </a:t>
            </a:r>
            <a:r>
              <a:rPr lang="pt-BR" altLang="en-US" sz="2800" b="1" dirty="0" smtClean="0">
                <a:latin typeface="Arial" panose="020B0604020202020204" pitchFamily="34" charset="0"/>
                <a:cs typeface="Arial" panose="020B0604020202020204" pitchFamily="34" charset="0"/>
                <a:sym typeface="+mn-ea"/>
              </a:rPr>
              <a:t>˃</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 teremos o transistor </a:t>
            </a:r>
            <a:r>
              <a:rPr lang="pt-BR" altLang="en-US" sz="2800" b="1" dirty="0" smtClean="0">
                <a:latin typeface="Comic Sans MS" panose="030F0702030302020204" pitchFamily="66" charset="0"/>
                <a:cs typeface="Comic Sans MS" panose="030F0702030302020204" pitchFamily="66" charset="0"/>
                <a:sym typeface="+mn-ea"/>
              </a:rPr>
              <a:t>conduzindo</a:t>
            </a:r>
            <a:endParaRPr lang="pt-BR" altLang="en-US" sz="2800" b="1" dirty="0" smtClean="0">
              <a:latin typeface="Comic Sans MS" panose="030F0702030302020204" pitchFamily="66" charset="0"/>
              <a:cs typeface="Comic Sans MS" panose="030F0702030302020204" pitchFamily="66" charset="0"/>
              <a:sym typeface="+mn-ea"/>
            </a:endParaRPr>
          </a:p>
          <a:p>
            <a:pPr lvl="2" indent="-457200">
              <a:spcAft>
                <a:spcPts val="1200"/>
              </a:spcAft>
              <a:buFont typeface="Wingdings" panose="05000000000000000000" pitchFamily="2" charset="2"/>
              <a:buChar char="Ø"/>
            </a:pPr>
            <a:r>
              <a:rPr lang="pt-BR" altLang="en-US" sz="2800" b="1" dirty="0" smtClean="0">
                <a:latin typeface="Comic Sans MS" panose="030F0702030302020204" pitchFamily="66" charset="0"/>
                <a:cs typeface="Comic Sans MS" panose="030F0702030302020204" pitchFamily="66" charset="0"/>
                <a:sym typeface="+mn-ea"/>
              </a:rPr>
              <a:t>Saturação: </a:t>
            </a:r>
            <a:r>
              <a:rPr lang="pt-BR" altLang="en-US" sz="2800" b="1" dirty="0" err="1">
                <a:latin typeface="Comic Sans MS" panose="030F0702030302020204" pitchFamily="66" charset="0"/>
                <a:cs typeface="Comic Sans MS" panose="030F0702030302020204" pitchFamily="66" charset="0"/>
                <a:sym typeface="+mn-ea"/>
              </a:rPr>
              <a:t>V</a:t>
            </a:r>
            <a:r>
              <a:rPr lang="pt-BR" altLang="en-US" sz="2800" b="1" baseline="-25000" dirty="0" err="1">
                <a:latin typeface="Comic Sans MS" panose="030F0702030302020204" pitchFamily="66" charset="0"/>
                <a:cs typeface="Comic Sans MS" panose="030F0702030302020204" pitchFamily="66" charset="0"/>
                <a:sym typeface="+mn-ea"/>
              </a:rPr>
              <a:t>out</a:t>
            </a:r>
            <a:r>
              <a:rPr lang="pt-BR" altLang="en-US" sz="2800" b="1" dirty="0">
                <a:latin typeface="Comic Sans MS" panose="030F0702030302020204" pitchFamily="66" charset="0"/>
                <a:cs typeface="Comic Sans MS" panose="030F0702030302020204" pitchFamily="66" charset="0"/>
                <a:sym typeface="+mn-ea"/>
              </a:rPr>
              <a:t> </a:t>
            </a:r>
            <a:r>
              <a:rPr lang="pt-BR" altLang="en-US" sz="2800" b="1" dirty="0" smtClean="0">
                <a:latin typeface="Arial" panose="020B0604020202020204" pitchFamily="34" charset="0"/>
                <a:cs typeface="Arial" panose="020B0604020202020204" pitchFamily="34" charset="0"/>
                <a:sym typeface="+mn-ea"/>
              </a:rPr>
              <a:t>˃</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a:latin typeface="Comic Sans MS" panose="030F0702030302020204" pitchFamily="66" charset="0"/>
                <a:cs typeface="Comic Sans MS" panose="030F0702030302020204" pitchFamily="66" charset="0"/>
                <a:sym typeface="+mn-ea"/>
              </a:rPr>
              <a:t>(</a:t>
            </a:r>
            <a:r>
              <a:rPr lang="pt-BR" altLang="en-US" sz="2800" b="1" dirty="0" err="1">
                <a:latin typeface="Comic Sans MS" panose="030F0702030302020204" pitchFamily="66" charset="0"/>
                <a:cs typeface="Comic Sans MS" panose="030F0702030302020204" pitchFamily="66" charset="0"/>
                <a:sym typeface="+mn-ea"/>
              </a:rPr>
              <a:t>V</a:t>
            </a:r>
            <a:r>
              <a:rPr lang="pt-BR" altLang="en-US" sz="2800" b="1" baseline="-25000" dirty="0" err="1">
                <a:latin typeface="Comic Sans MS" panose="030F0702030302020204" pitchFamily="66" charset="0"/>
                <a:cs typeface="Comic Sans MS" panose="030F0702030302020204" pitchFamily="66" charset="0"/>
                <a:sym typeface="+mn-ea"/>
              </a:rPr>
              <a:t>in</a:t>
            </a:r>
            <a:r>
              <a:rPr lang="pt-BR" altLang="en-US" sz="2800" b="1" dirty="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a:t>
            </a:r>
            <a:endParaRPr lang="pt-BR" altLang="en-US" sz="2800" b="1" dirty="0" err="1" smtClean="0">
              <a:latin typeface="Comic Sans MS" panose="030F0702030302020204" pitchFamily="66" charset="0"/>
              <a:cs typeface="Comic Sans MS" panose="030F0702030302020204" pitchFamily="66" charset="0"/>
              <a:sym typeface="+mn-ea"/>
            </a:endParaRPr>
          </a:p>
          <a:p>
            <a:pPr marL="914400" lvl="1" indent="-457200">
              <a:spcAft>
                <a:spcPts val="1200"/>
              </a:spcAft>
              <a:buFont typeface="Wingdings" panose="05000000000000000000" pitchFamily="2" charset="2"/>
              <a:buChar char="Ø"/>
            </a:pPr>
            <a:r>
              <a:rPr lang="pt-BR" altLang="en-US" sz="2800" b="1" dirty="0" err="1" smtClean="0">
                <a:latin typeface="Comic Sans MS" panose="030F0702030302020204" pitchFamily="66" charset="0"/>
                <a:cs typeface="Comic Sans MS" panose="030F0702030302020204" pitchFamily="66" charset="0"/>
                <a:sym typeface="+mn-ea"/>
              </a:rPr>
              <a:t>Triodo</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err="1" smtClean="0">
                <a:latin typeface="Comic Sans MS" panose="030F0702030302020204" pitchFamily="66" charset="0"/>
                <a:cs typeface="Comic Sans MS" panose="030F0702030302020204" pitchFamily="66" charset="0"/>
                <a:sym typeface="+mn-ea"/>
              </a:rPr>
              <a:t>V</a:t>
            </a:r>
            <a:r>
              <a:rPr lang="pt-BR" altLang="en-US" sz="2800" b="1" baseline="-25000" dirty="0" err="1" smtClean="0">
                <a:latin typeface="Comic Sans MS" panose="030F0702030302020204" pitchFamily="66" charset="0"/>
                <a:cs typeface="Comic Sans MS" panose="030F0702030302020204" pitchFamily="66" charset="0"/>
                <a:sym typeface="+mn-ea"/>
              </a:rPr>
              <a:t>out</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Arial" panose="020B0604020202020204" pitchFamily="34" charset="0"/>
                <a:cs typeface="Arial" panose="020B0604020202020204" pitchFamily="34" charset="0"/>
                <a:sym typeface="+mn-ea"/>
              </a:rPr>
              <a:t>&lt;</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err="1" smtClean="0">
                <a:latin typeface="Comic Sans MS" panose="030F0702030302020204" pitchFamily="66" charset="0"/>
                <a:cs typeface="Comic Sans MS" panose="030F0702030302020204" pitchFamily="66" charset="0"/>
                <a:sym typeface="+mn-ea"/>
              </a:rPr>
              <a:t>V</a:t>
            </a:r>
            <a:r>
              <a:rPr lang="pt-BR" altLang="en-US" sz="2800" b="1" baseline="-25000" dirty="0" err="1" smtClean="0">
                <a:latin typeface="Comic Sans MS" panose="030F0702030302020204" pitchFamily="66" charset="0"/>
                <a:cs typeface="Comic Sans MS" panose="030F0702030302020204" pitchFamily="66" charset="0"/>
                <a:sym typeface="+mn-ea"/>
              </a:rPr>
              <a:t>in</a:t>
            </a:r>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latin typeface="Comic Sans MS" panose="030F0702030302020204" pitchFamily="66" charset="0"/>
              <a:cs typeface="Comic Sans MS" panose="030F0702030302020204" pitchFamily="66" charset="0"/>
              <a:sym typeface="+mn-ea"/>
            </a:endParaRPr>
          </a:p>
          <a:p>
            <a:pPr marL="342900" lvl="0" indent="-342900" fontAlgn="auto">
              <a:spcBef>
                <a:spcPts val="1200"/>
              </a:spcBef>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o estado do transistor conduzindo depende do valor de R</a:t>
            </a:r>
            <a:r>
              <a:rPr lang="pt-BR" altLang="en-US" sz="2800" b="1" baseline="-25000" dirty="0" smtClean="0">
                <a:latin typeface="Comic Sans MS" panose="030F0702030302020204" pitchFamily="66" charset="0"/>
                <a:cs typeface="Comic Sans MS" panose="030F0702030302020204" pitchFamily="66" charset="0"/>
                <a:sym typeface="+mn-ea"/>
              </a:rPr>
              <a:t>0</a:t>
            </a:r>
            <a:endParaRPr lang="pt-BR" altLang="en-US" sz="2800" b="1" baseline="-25000" dirty="0" smtClean="0">
              <a:latin typeface="Comic Sans MS" panose="030F0702030302020204" pitchFamily="66" charset="0"/>
              <a:cs typeface="Comic Sans MS" panose="030F0702030302020204" pitchFamily="66" charset="0"/>
              <a:sym typeface="+mn-ea"/>
            </a:endParaRPr>
          </a:p>
        </p:txBody>
      </p:sp>
      <p:grpSp>
        <p:nvGrpSpPr>
          <p:cNvPr id="2" name="Grupo 1"/>
          <p:cNvGrpSpPr/>
          <p:nvPr/>
        </p:nvGrpSpPr>
        <p:grpSpPr>
          <a:xfrm>
            <a:off x="462405" y="2978239"/>
            <a:ext cx="2201027" cy="3086011"/>
            <a:chOff x="1284" y="4890"/>
            <a:chExt cx="2687" cy="4035"/>
          </a:xfrm>
        </p:grpSpPr>
        <p:grpSp>
          <p:nvGrpSpPr>
            <p:cNvPr id="8" name="Grupo 7"/>
            <p:cNvGrpSpPr/>
            <p:nvPr/>
          </p:nvGrpSpPr>
          <p:grpSpPr>
            <a:xfrm rot="16200000">
              <a:off x="878" y="5823"/>
              <a:ext cx="4025" cy="2160"/>
              <a:chOff x="7504" y="6919"/>
              <a:chExt cx="3282" cy="1701"/>
            </a:xfrm>
          </p:grpSpPr>
          <p:sp>
            <p:nvSpPr>
              <p:cNvPr id="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10" name="Group 147"/>
              <p:cNvGrpSpPr/>
              <p:nvPr/>
            </p:nvGrpSpPr>
            <p:grpSpPr bwMode="auto">
              <a:xfrm rot="5400000">
                <a:off x="8020" y="6975"/>
                <a:ext cx="792" cy="680"/>
                <a:chOff x="2834" y="2568"/>
                <a:chExt cx="317" cy="272"/>
              </a:xfrm>
            </p:grpSpPr>
            <p:sp>
              <p:nvSpPr>
                <p:cNvPr id="1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1" name="Rectangle 142"/>
              <p:cNvSpPr>
                <a:spLocks noChangeArrowheads="1"/>
              </p:cNvSpPr>
              <p:nvPr/>
            </p:nvSpPr>
            <p:spPr bwMode="auto">
              <a:xfrm rot="5400000" flipH="1">
                <a:off x="7433" y="7894"/>
                <a:ext cx="813"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M</a:t>
                </a:r>
                <a:r>
                  <a:rPr lang="pt-BR" sz="2400" baseline="-25000" dirty="0"/>
                  <a:t>n1</a:t>
                </a:r>
                <a:endParaRPr lang="pt-BR" sz="2400" baseline="-25000" dirty="0"/>
              </a:p>
            </p:txBody>
          </p:sp>
          <p:sp>
            <p:nvSpPr>
              <p:cNvPr id="12" name="Rectangle 140"/>
              <p:cNvSpPr>
                <a:spLocks noChangeArrowheads="1"/>
              </p:cNvSpPr>
              <p:nvPr/>
            </p:nvSpPr>
            <p:spPr bwMode="auto">
              <a:xfrm rot="5400000" flipH="1">
                <a:off x="9273" y="7114"/>
                <a:ext cx="719"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t>R</a:t>
                </a:r>
                <a:r>
                  <a:rPr lang="pt-BR" sz="2400" baseline="-25000" dirty="0"/>
                  <a:t>0</a:t>
                </a:r>
                <a:endParaRPr lang="pt-BR" sz="2400" baseline="-25000" dirty="0"/>
              </a:p>
            </p:txBody>
          </p:sp>
          <p:cxnSp>
            <p:nvCxnSpPr>
              <p:cNvPr id="1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Rectangle 140"/>
              <p:cNvSpPr>
                <a:spLocks noChangeArrowheads="1"/>
              </p:cNvSpPr>
              <p:nvPr/>
            </p:nvSpPr>
            <p:spPr bwMode="auto">
              <a:xfrm rot="5400000" flipH="1">
                <a:off x="9751" y="7585"/>
                <a:ext cx="1579"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sz="2400" dirty="0"/>
                  <a:t>V</a:t>
                </a:r>
                <a:r>
                  <a:rPr lang="pt-BR" sz="2400" baseline="-25000" dirty="0"/>
                  <a:t>DD</a:t>
                </a:r>
                <a:r>
                  <a:rPr lang="pt-BR" sz="2400" dirty="0"/>
                  <a:t>=3V</a:t>
                </a:r>
                <a:endParaRPr lang="pt-BR" sz="2400" dirty="0" smtClean="0"/>
              </a:p>
            </p:txBody>
          </p:sp>
          <p:cxnSp>
            <p:nvCxnSpPr>
              <p:cNvPr id="15"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1" name="Conector de Seta Reta 14"/>
            <p:cNvCxnSpPr/>
            <p:nvPr/>
          </p:nvCxnSpPr>
          <p:spPr>
            <a:xfrm rot="16200000" flipV="1">
              <a:off x="2652" y="6231"/>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2" name="Rectangle 140"/>
            <p:cNvSpPr>
              <a:spLocks noChangeArrowheads="1"/>
            </p:cNvSpPr>
            <p:nvPr/>
          </p:nvSpPr>
          <p:spPr bwMode="auto">
            <a:xfrm flipH="1">
              <a:off x="2818" y="5776"/>
              <a:ext cx="1099" cy="68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dirty="0"/>
                <a:t>I</a:t>
              </a:r>
              <a:r>
                <a:rPr lang="pt-BR" sz="2800" baseline="-25000" dirty="0"/>
                <a:t>0</a:t>
              </a:r>
              <a:endParaRPr lang="pt-BR" sz="2800" baseline="-25000" dirty="0"/>
            </a:p>
          </p:txBody>
        </p:sp>
        <p:cxnSp>
          <p:nvCxnSpPr>
            <p:cNvPr id="24" name="Straight Connector 178"/>
            <p:cNvCxnSpPr>
              <a:cxnSpLocks noChangeShapeType="1"/>
            </p:cNvCxnSpPr>
            <p:nvPr/>
          </p:nvCxnSpPr>
          <p:spPr bwMode="auto">
            <a:xfrm flipV="1">
              <a:off x="3040" y="779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5" name="Conector Reto 8"/>
            <p:cNvCxnSpPr/>
            <p:nvPr/>
          </p:nvCxnSpPr>
          <p:spPr>
            <a:xfrm flipH="1" flipV="1">
              <a:off x="2916" y="8125"/>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
            <p:cNvCxnSpPr/>
            <p:nvPr/>
          </p:nvCxnSpPr>
          <p:spPr>
            <a:xfrm flipH="1" flipV="1">
              <a:off x="2673" y="8925"/>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2665" y="6007"/>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Rectangle 140"/>
            <p:cNvSpPr>
              <a:spLocks noChangeArrowheads="1"/>
            </p:cNvSpPr>
            <p:nvPr/>
          </p:nvSpPr>
          <p:spPr bwMode="auto">
            <a:xfrm flipH="1">
              <a:off x="1284" y="6981"/>
              <a:ext cx="896" cy="76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3200" dirty="0"/>
                <a:t> </a:t>
              </a:r>
              <a:r>
                <a:rPr lang="pt-BR" sz="3200" dirty="0" err="1" smtClean="0"/>
                <a:t>V</a:t>
              </a:r>
              <a:r>
                <a:rPr lang="pt-BR" sz="3200" baseline="-25000" dirty="0" err="1" smtClean="0"/>
                <a:t>in</a:t>
              </a:r>
              <a:endParaRPr lang="pt-BR" sz="3200" baseline="-25000" dirty="0" err="1" smtClean="0"/>
            </a:p>
          </p:txBody>
        </p:sp>
        <p:sp>
          <p:nvSpPr>
            <p:cNvPr id="31" name="Rectangle 140"/>
            <p:cNvSpPr>
              <a:spLocks noChangeArrowheads="1"/>
            </p:cNvSpPr>
            <p:nvPr/>
          </p:nvSpPr>
          <p:spPr bwMode="auto">
            <a:xfrm flipH="1">
              <a:off x="2817" y="6881"/>
              <a:ext cx="1000" cy="68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a:t>
              </a:r>
              <a:r>
                <a:rPr lang="pt-BR" sz="2800" dirty="0" err="1" smtClean="0"/>
                <a:t>V</a:t>
              </a:r>
              <a:r>
                <a:rPr lang="pt-BR" sz="2800" baseline="-25000" dirty="0" err="1" smtClean="0"/>
                <a:t>out</a:t>
              </a:r>
              <a:endParaRPr lang="pt-BR" sz="2800" baseline="-25000" dirty="0" err="1" smtClean="0"/>
            </a:p>
          </p:txBody>
        </p:sp>
      </p:grpSp>
    </p:spTree>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p:cNvPicPr>
            <a:picLocks noChangeAspect="1"/>
          </p:cNvPicPr>
          <p:nvPr/>
        </p:nvPicPr>
        <p:blipFill rotWithShape="1">
          <a:blip r:embed="rId1">
            <a:extLst>
              <a:ext uri="{28A0092B-C50C-407E-A947-70E740481C1C}">
                <a14:useLocalDpi xmlns:a14="http://schemas.microsoft.com/office/drawing/2010/main" val="0"/>
              </a:ext>
            </a:extLst>
          </a:blip>
          <a:srcRect l="3612" t="4653" r="2082"/>
          <a:stretch>
            <a:fillRect/>
          </a:stretch>
        </p:blipFill>
        <p:spPr>
          <a:xfrm>
            <a:off x="3122930" y="1039495"/>
            <a:ext cx="7793355" cy="5729605"/>
          </a:xfrm>
          <a:prstGeom prst="rect">
            <a:avLst/>
          </a:prstGeom>
        </p:spPr>
      </p:pic>
      <p:sp>
        <p:nvSpPr>
          <p:cNvPr id="4" name="Caixa de Texto 6"/>
          <p:cNvSpPr txBox="1"/>
          <p:nvPr/>
        </p:nvSpPr>
        <p:spPr>
          <a:xfrm>
            <a:off x="2459355" y="590550"/>
            <a:ext cx="8993505" cy="52197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i="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Vout</a:t>
            </a:r>
            <a:r>
              <a:rPr lang="pt-BR" altLang="en-US" sz="2800" b="1" i="1" dirty="0" smtClean="0">
                <a:solidFill>
                  <a:srgbClr val="C00000"/>
                </a:solidFill>
                <a:latin typeface="Comic Sans MS" panose="030F0702030302020204" pitchFamily="66" charset="0"/>
                <a:cs typeface="Comic Sans MS" panose="030F0702030302020204" pitchFamily="66" charset="0"/>
                <a:sym typeface="Symbol" panose="05050102010706020507" charset="0"/>
              </a:rPr>
              <a:t> x </a:t>
            </a:r>
            <a:r>
              <a:rPr lang="pt-BR" altLang="en-US" sz="2800" b="1" i="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Vin</a:t>
            </a:r>
            <a:r>
              <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Symbol" panose="05050102010706020507" charset="0"/>
              </a:rPr>
              <a:t>0</a:t>
            </a:r>
            <a:r>
              <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de 5k, 10k, 15k e 20k,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Symbol" panose="05050102010706020507" charset="0"/>
              </a:rPr>
              <a:t>T</a:t>
            </a:r>
            <a:r>
              <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=0,6 V)</a:t>
            </a:r>
            <a:endPar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6"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28" name="Caixa de Texto 6"/>
          <p:cNvSpPr txBox="1"/>
          <p:nvPr/>
        </p:nvSpPr>
        <p:spPr>
          <a:xfrm>
            <a:off x="6094599" y="2069633"/>
            <a:ext cx="1855838"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Saturação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32" name="Caixa de Texto 6"/>
          <p:cNvSpPr txBox="1"/>
          <p:nvPr/>
        </p:nvSpPr>
        <p:spPr>
          <a:xfrm>
            <a:off x="8399780" y="4985655"/>
            <a:ext cx="1202375"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Triodo</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58" name="Caixa de Texto 6"/>
          <p:cNvSpPr txBox="1"/>
          <p:nvPr/>
        </p:nvSpPr>
        <p:spPr>
          <a:xfrm>
            <a:off x="3854355" y="1463186"/>
            <a:ext cx="1045059" cy="46037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Corte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cxnSp>
        <p:nvCxnSpPr>
          <p:cNvPr id="7" name="Conector Reto 6"/>
          <p:cNvCxnSpPr/>
          <p:nvPr/>
        </p:nvCxnSpPr>
        <p:spPr>
          <a:xfrm>
            <a:off x="4899414" y="1685249"/>
            <a:ext cx="0" cy="4699819"/>
          </a:xfrm>
          <a:prstGeom prst="line">
            <a:avLst/>
          </a:prstGeom>
          <a:ln w="15875">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9" name="Caixa de Texto 6"/>
          <p:cNvSpPr txBox="1"/>
          <p:nvPr/>
        </p:nvSpPr>
        <p:spPr>
          <a:xfrm>
            <a:off x="9194165" y="3818255"/>
            <a:ext cx="2780665" cy="101473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A tensão de saturação é inferior a (</a:t>
            </a:r>
            <a:r>
              <a:rPr lang="pt-BR" altLang="en-US" sz="2000" b="1" dirty="0" err="1"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err="1" smtClean="0">
                <a:latin typeface="Comic Sans MS" panose="030F0702030302020204" pitchFamily="66" charset="0"/>
                <a:cs typeface="Comic Sans MS" panose="030F0702030302020204" pitchFamily="66" charset="0"/>
                <a:sym typeface="Symbol" panose="05050102010706020507" charset="0"/>
              </a:rPr>
              <a:t>in</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TN</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23" name="Forma livre 22"/>
          <p:cNvSpPr/>
          <p:nvPr/>
        </p:nvSpPr>
        <p:spPr>
          <a:xfrm>
            <a:off x="9085621" y="3818307"/>
            <a:ext cx="943897" cy="305817"/>
          </a:xfrm>
          <a:custGeom>
            <a:avLst/>
            <a:gdLst>
              <a:gd name="connsiteX0" fmla="*/ 0 w 894735"/>
              <a:gd name="connsiteY0" fmla="*/ 88909 h 305817"/>
              <a:gd name="connsiteX1" fmla="*/ 344129 w 894735"/>
              <a:gd name="connsiteY1" fmla="*/ 305219 h 305817"/>
              <a:gd name="connsiteX2" fmla="*/ 639097 w 894735"/>
              <a:gd name="connsiteY2" fmla="*/ 29916 h 305817"/>
              <a:gd name="connsiteX3" fmla="*/ 894735 w 894735"/>
              <a:gd name="connsiteY3" fmla="*/ 20084 h 305817"/>
            </a:gdLst>
            <a:ahLst/>
            <a:cxnLst>
              <a:cxn ang="0">
                <a:pos x="connsiteX0" y="connsiteY0"/>
              </a:cxn>
              <a:cxn ang="0">
                <a:pos x="connsiteX1" y="connsiteY1"/>
              </a:cxn>
              <a:cxn ang="0">
                <a:pos x="connsiteX2" y="connsiteY2"/>
              </a:cxn>
              <a:cxn ang="0">
                <a:pos x="connsiteX3" y="connsiteY3"/>
              </a:cxn>
            </a:cxnLst>
            <a:rect l="l" t="t" r="r" b="b"/>
            <a:pathLst>
              <a:path w="894735" h="305817">
                <a:moveTo>
                  <a:pt x="0" y="88909"/>
                </a:moveTo>
                <a:cubicBezTo>
                  <a:pt x="118806" y="201980"/>
                  <a:pt x="237613" y="315051"/>
                  <a:pt x="344129" y="305219"/>
                </a:cubicBezTo>
                <a:cubicBezTo>
                  <a:pt x="450645" y="295387"/>
                  <a:pt x="547329" y="77438"/>
                  <a:pt x="639097" y="29916"/>
                </a:cubicBezTo>
                <a:cubicBezTo>
                  <a:pt x="730865" y="-17607"/>
                  <a:pt x="812800" y="1238"/>
                  <a:pt x="894735" y="20084"/>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0" name="Conector Reto 59"/>
          <p:cNvCxnSpPr/>
          <p:nvPr/>
        </p:nvCxnSpPr>
        <p:spPr>
          <a:xfrm flipH="1">
            <a:off x="5584247" y="3546622"/>
            <a:ext cx="4099989" cy="2807639"/>
          </a:xfrm>
          <a:prstGeom prst="line">
            <a:avLst/>
          </a:prstGeom>
          <a:ln w="6350">
            <a:solidFill>
              <a:srgbClr val="C00000"/>
            </a:solidFill>
            <a:prstDash val="dashDot"/>
          </a:ln>
        </p:spPr>
        <p:style>
          <a:lnRef idx="1">
            <a:schemeClr val="accent1"/>
          </a:lnRef>
          <a:fillRef idx="0">
            <a:schemeClr val="accent1"/>
          </a:fillRef>
          <a:effectRef idx="0">
            <a:schemeClr val="accent1"/>
          </a:effectRef>
          <a:fontRef idx="minor">
            <a:schemeClr val="tx1"/>
          </a:fontRef>
        </p:style>
      </p:cxnSp>
      <p:sp>
        <p:nvSpPr>
          <p:cNvPr id="2" name="Caixa de Texto 6"/>
          <p:cNvSpPr txBox="1"/>
          <p:nvPr/>
        </p:nvSpPr>
        <p:spPr>
          <a:xfrm>
            <a:off x="8879840" y="2299335"/>
            <a:ext cx="2205355" cy="829945"/>
          </a:xfrm>
          <a:prstGeom prst="rect">
            <a:avLst/>
          </a:prstGeom>
          <a:solidFill>
            <a:schemeClr val="bg1"/>
          </a:solidFill>
        </p:spPr>
        <p:txBody>
          <a:bodyPr wrap="square" rtlCol="0" anchor="t">
            <a:spAutoFit/>
          </a:bodyPr>
          <a:lstStyle/>
          <a:p>
            <a:pPr indent="0" algn="ctr" fontAlgn="auto">
              <a:spcAft>
                <a:spcPts val="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Curva </a:t>
            </a:r>
            <a:endParaRPr lang="pt-BR" altLang="en-US" sz="2400" b="1" dirty="0" smtClean="0">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out</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 =(</a:t>
            </a:r>
            <a:r>
              <a:rPr lang="pt-BR" altLang="en-US" sz="2400" b="1" dirty="0" err="1" smtClean="0">
                <a:latin typeface="Comic Sans MS" panose="030F0702030302020204" pitchFamily="66" charset="0"/>
                <a:cs typeface="Comic Sans MS" panose="030F0702030302020204" pitchFamily="66" charset="0"/>
                <a:sym typeface="Symbol" panose="05050102010706020507" charset="0"/>
              </a:rPr>
              <a:t>V</a:t>
            </a:r>
            <a:r>
              <a:rPr lang="pt-BR" altLang="en-US" sz="2400" b="1" baseline="-25000" dirty="0" err="1" smtClean="0">
                <a:latin typeface="Comic Sans MS" panose="030F0702030302020204" pitchFamily="66" charset="0"/>
                <a:cs typeface="Comic Sans MS" panose="030F0702030302020204" pitchFamily="66" charset="0"/>
                <a:sym typeface="Symbol" panose="05050102010706020507" charset="0"/>
              </a:rPr>
              <a:t>in</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TN</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a:t>
            </a:r>
            <a:r>
              <a:rPr lang="pt-BR" altLang="en-US" b="1" dirty="0" smtClean="0">
                <a:latin typeface="Comic Sans MS" panose="030F0702030302020204" pitchFamily="66" charset="0"/>
                <a:cs typeface="Comic Sans MS" panose="030F0702030302020204" pitchFamily="66" charset="0"/>
                <a:sym typeface="Symbol" panose="05050102010706020507" charset="0"/>
              </a:rPr>
              <a:t> </a:t>
            </a:r>
            <a:endParaRPr lang="pt-BR" altLang="en-US" b="1" dirty="0" smtClean="0">
              <a:latin typeface="Comic Sans MS" panose="030F0702030302020204" pitchFamily="66" charset="0"/>
              <a:cs typeface="Comic Sans MS" panose="030F0702030302020204" pitchFamily="66" charset="0"/>
              <a:sym typeface="Symbol" panose="05050102010706020507" charset="0"/>
            </a:endParaRPr>
          </a:p>
        </p:txBody>
      </p:sp>
      <p:grpSp>
        <p:nvGrpSpPr>
          <p:cNvPr id="5" name="Grupo 4"/>
          <p:cNvGrpSpPr/>
          <p:nvPr/>
        </p:nvGrpSpPr>
        <p:grpSpPr>
          <a:xfrm>
            <a:off x="556821" y="2276059"/>
            <a:ext cx="2201861" cy="3085246"/>
            <a:chOff x="1283" y="4891"/>
            <a:chExt cx="2688" cy="4034"/>
          </a:xfrm>
        </p:grpSpPr>
        <p:grpSp>
          <p:nvGrpSpPr>
            <p:cNvPr id="30" name="Grupo 29"/>
            <p:cNvGrpSpPr/>
            <p:nvPr/>
          </p:nvGrpSpPr>
          <p:grpSpPr>
            <a:xfrm rot="16200000">
              <a:off x="878" y="5823"/>
              <a:ext cx="4025" cy="2160"/>
              <a:chOff x="7504" y="6919"/>
              <a:chExt cx="3282" cy="1701"/>
            </a:xfrm>
          </p:grpSpPr>
          <p:sp>
            <p:nvSpPr>
              <p:cNvPr id="33"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34" name="Group 147"/>
              <p:cNvGrpSpPr/>
              <p:nvPr/>
            </p:nvGrpSpPr>
            <p:grpSpPr bwMode="auto">
              <a:xfrm rot="5400000">
                <a:off x="8020" y="6975"/>
                <a:ext cx="792" cy="680"/>
                <a:chOff x="2834" y="2568"/>
                <a:chExt cx="317" cy="272"/>
              </a:xfrm>
            </p:grpSpPr>
            <p:sp>
              <p:nvSpPr>
                <p:cNvPr id="3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0" name="Rectangle 142"/>
              <p:cNvSpPr>
                <a:spLocks noChangeArrowheads="1"/>
              </p:cNvSpPr>
              <p:nvPr/>
            </p:nvSpPr>
            <p:spPr bwMode="auto">
              <a:xfrm rot="5400000" flipH="1">
                <a:off x="7433" y="7894"/>
                <a:ext cx="813"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sp>
            <p:nvSpPr>
              <p:cNvPr id="41" name="Rectangle 140"/>
              <p:cNvSpPr>
                <a:spLocks noChangeArrowheads="1"/>
              </p:cNvSpPr>
              <p:nvPr/>
            </p:nvSpPr>
            <p:spPr bwMode="auto">
              <a:xfrm rot="5400000" flipH="1">
                <a:off x="9273" y="7114"/>
                <a:ext cx="719"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R</a:t>
                </a:r>
                <a:r>
                  <a:rPr lang="pt-BR" sz="2400" baseline="-25000" dirty="0"/>
                  <a:t>0</a:t>
                </a:r>
                <a:endParaRPr lang="pt-BR" sz="2400" baseline="-25000" dirty="0"/>
              </a:p>
            </p:txBody>
          </p:sp>
          <p:cxnSp>
            <p:nvCxnSpPr>
              <p:cNvPr id="4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5400000" flipH="1">
                <a:off x="9751" y="7585"/>
                <a:ext cx="1579"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V</a:t>
                </a:r>
                <a:r>
                  <a:rPr lang="pt-BR" sz="2400" baseline="-25000" dirty="0"/>
                  <a:t>DD</a:t>
                </a:r>
                <a:r>
                  <a:rPr lang="pt-BR" sz="2400" dirty="0"/>
                  <a:t>=3V</a:t>
                </a:r>
                <a:endParaRPr lang="pt-BR" sz="2400" dirty="0" smtClean="0"/>
              </a:p>
            </p:txBody>
          </p:sp>
          <p:cxnSp>
            <p:nvCxnSpPr>
              <p:cNvPr id="44"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5" name="Conector de Seta Reta 14"/>
            <p:cNvCxnSpPr/>
            <p:nvPr/>
          </p:nvCxnSpPr>
          <p:spPr>
            <a:xfrm rot="16200000" flipV="1">
              <a:off x="2652" y="6231"/>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flipH="1">
              <a:off x="2818" y="5776"/>
              <a:ext cx="1099" cy="68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800" dirty="0"/>
                <a:t>I</a:t>
              </a:r>
              <a:r>
                <a:rPr lang="pt-BR" sz="2800" baseline="-25000" dirty="0"/>
                <a:t>0</a:t>
              </a:r>
              <a:endParaRPr lang="pt-BR" sz="2800" baseline="-25000" dirty="0"/>
            </a:p>
          </p:txBody>
        </p:sp>
        <p:cxnSp>
          <p:nvCxnSpPr>
            <p:cNvPr id="47" name="Straight Connector 178"/>
            <p:cNvCxnSpPr>
              <a:cxnSpLocks noChangeShapeType="1"/>
            </p:cNvCxnSpPr>
            <p:nvPr/>
          </p:nvCxnSpPr>
          <p:spPr bwMode="auto">
            <a:xfrm flipV="1">
              <a:off x="3040" y="779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8" name="Conector Reto 8"/>
            <p:cNvCxnSpPr/>
            <p:nvPr/>
          </p:nvCxnSpPr>
          <p:spPr>
            <a:xfrm flipH="1" flipV="1">
              <a:off x="2916" y="8125"/>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
            <p:cNvCxnSpPr/>
            <p:nvPr/>
          </p:nvCxnSpPr>
          <p:spPr>
            <a:xfrm flipH="1" flipV="1">
              <a:off x="2673" y="8925"/>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Retângulo 49"/>
            <p:cNvSpPr/>
            <p:nvPr/>
          </p:nvSpPr>
          <p:spPr>
            <a:xfrm>
              <a:off x="2665" y="6007"/>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1" name="Rectangle 140"/>
            <p:cNvSpPr>
              <a:spLocks noChangeArrowheads="1"/>
            </p:cNvSpPr>
            <p:nvPr/>
          </p:nvSpPr>
          <p:spPr bwMode="auto">
            <a:xfrm flipH="1">
              <a:off x="1283" y="7034"/>
              <a:ext cx="896" cy="76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3200" dirty="0"/>
                <a:t> </a:t>
              </a:r>
              <a:r>
                <a:rPr lang="pt-BR" sz="3200" dirty="0" err="1" smtClean="0"/>
                <a:t>V</a:t>
              </a:r>
              <a:r>
                <a:rPr lang="pt-BR" sz="3200" baseline="-25000" dirty="0" err="1" smtClean="0"/>
                <a:t>in</a:t>
              </a:r>
              <a:endParaRPr lang="pt-BR" sz="3200" baseline="-25000" dirty="0" err="1" smtClean="0"/>
            </a:p>
          </p:txBody>
        </p:sp>
        <p:sp>
          <p:nvSpPr>
            <p:cNvPr id="52" name="Rectangle 140"/>
            <p:cNvSpPr>
              <a:spLocks noChangeArrowheads="1"/>
            </p:cNvSpPr>
            <p:nvPr/>
          </p:nvSpPr>
          <p:spPr bwMode="auto">
            <a:xfrm flipH="1">
              <a:off x="2817" y="6881"/>
              <a:ext cx="1000" cy="68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a:t>
              </a:r>
              <a:r>
                <a:rPr lang="pt-BR" sz="2800" dirty="0" err="1" smtClean="0"/>
                <a:t>V</a:t>
              </a:r>
              <a:r>
                <a:rPr lang="pt-BR" sz="2800" baseline="-25000" dirty="0" err="1" smtClean="0"/>
                <a:t>out</a:t>
              </a:r>
              <a:endParaRPr lang="pt-BR" sz="2800" baseline="-25000" dirty="0" err="1" smtClean="0"/>
            </a:p>
          </p:txBody>
        </p:sp>
      </p:grpSp>
      <p:sp>
        <p:nvSpPr>
          <p:cNvPr id="53" name="Caixa de Texto 6"/>
          <p:cNvSpPr txBox="1"/>
          <p:nvPr/>
        </p:nvSpPr>
        <p:spPr>
          <a:xfrm>
            <a:off x="9684385" y="6261100"/>
            <a:ext cx="1269365" cy="460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Vin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54" name="Caixa de Texto 6"/>
          <p:cNvSpPr txBox="1"/>
          <p:nvPr/>
        </p:nvSpPr>
        <p:spPr>
          <a:xfrm>
            <a:off x="2645410" y="1397635"/>
            <a:ext cx="1031240" cy="460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Vout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15: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6" name="Caixa de Texto 6"/>
          <p:cNvSpPr txBox="1"/>
          <p:nvPr/>
        </p:nvSpPr>
        <p:spPr>
          <a:xfrm>
            <a:off x="2536190" y="1139190"/>
            <a:ext cx="9024620" cy="270700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Quanto maior o resistor</a:t>
            </a:r>
            <a:endParaRPr lang="pt-BR" altLang="en-US" sz="28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entra na região tríodo mais cedo</a:t>
            </a:r>
            <a:endParaRPr lang="pt-BR" altLang="en-US" sz="28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mais próximo de zero chega a saída</a:t>
            </a:r>
            <a:endParaRPr lang="pt-BR" altLang="en-US" sz="2800" b="1" dirty="0" smtClean="0">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2800" b="1" dirty="0" smtClean="0">
                <a:latin typeface="Comic Sans MS" panose="030F0702030302020204" pitchFamily="66" charset="0"/>
                <a:cs typeface="Comic Sans MS" panose="030F0702030302020204" pitchFamily="66" charset="0"/>
                <a:sym typeface="+mn-ea"/>
              </a:rPr>
              <a:t>Quando o transistor esta em </a:t>
            </a:r>
            <a:r>
              <a:rPr lang="pt-BR" altLang="en-US" sz="2800" b="1" dirty="0" err="1" smtClean="0">
                <a:latin typeface="Comic Sans MS" panose="030F0702030302020204" pitchFamily="66" charset="0"/>
                <a:cs typeface="Comic Sans MS" panose="030F0702030302020204" pitchFamily="66" charset="0"/>
                <a:sym typeface="+mn-ea"/>
              </a:rPr>
              <a:t>triodo</a:t>
            </a:r>
            <a:r>
              <a:rPr lang="pt-BR" altLang="en-US" sz="2800" b="1" dirty="0" smtClean="0">
                <a:latin typeface="Comic Sans MS" panose="030F0702030302020204" pitchFamily="66" charset="0"/>
                <a:cs typeface="Comic Sans MS" panose="030F0702030302020204" pitchFamily="66" charset="0"/>
                <a:sym typeface="+mn-ea"/>
              </a:rPr>
              <a:t> e a saída esta próxima de zero, teremos V</a:t>
            </a:r>
            <a:r>
              <a:rPr lang="pt-BR" altLang="en-US" sz="2800" b="1" baseline="-25000" dirty="0" smtClean="0">
                <a:latin typeface="Comic Sans MS" panose="030F0702030302020204" pitchFamily="66" charset="0"/>
                <a:cs typeface="Comic Sans MS" panose="030F0702030302020204" pitchFamily="66" charset="0"/>
                <a:sym typeface="+mn-ea"/>
              </a:rPr>
              <a:t>DS</a:t>
            </a:r>
            <a:r>
              <a:rPr lang="pt-BR" altLang="en-US" sz="2800" b="1" dirty="0" smtClean="0">
                <a:latin typeface="Comic Sans MS" panose="030F0702030302020204" pitchFamily="66" charset="0"/>
                <a:cs typeface="Comic Sans MS" panose="030F0702030302020204" pitchFamily="66" charset="0"/>
                <a:sym typeface="+mn-ea"/>
              </a:rPr>
              <a:t> pequeno e então</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9" name="Caixa de Texto 6"/>
              <p:cNvSpPr txBox="1"/>
              <p:nvPr/>
            </p:nvSpPr>
            <p:spPr>
              <a:xfrm>
                <a:off x="3824339" y="3951631"/>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29" name="Caixa de Texto 6"/>
              <p:cNvSpPr txBox="1">
                <a:spLocks noRot="1" noChangeAspect="1" noMove="1" noResize="1" noEditPoints="1" noAdjustHandles="1" noChangeArrowheads="1" noChangeShapeType="1" noTextEdit="1"/>
              </p:cNvSpPr>
              <p:nvPr/>
            </p:nvSpPr>
            <p:spPr>
              <a:xfrm>
                <a:off x="3824339" y="3951631"/>
                <a:ext cx="5966460" cy="888365"/>
              </a:xfrm>
              <a:prstGeom prst="rect">
                <a:avLst/>
              </a:prstGeom>
              <a:blipFill rotWithShape="1">
                <a:blip r:embed="rId1"/>
                <a:stretch>
                  <a:fillRect l="-6" t="-3" r="6" b="-3142"/>
                </a:stretch>
              </a:blipFill>
              <a:ln w="38100">
                <a:noFill/>
              </a:ln>
            </p:spPr>
            <p:txBody>
              <a:bodyPr/>
              <a:lstStyle/>
              <a:p>
                <a:r>
                  <a:rPr lang="pt-BR" altLang="en-US">
                    <a:noFill/>
                  </a:rPr>
                  <a:t> </a:t>
                </a:r>
              </a:p>
            </p:txBody>
          </p:sp>
        </mc:Fallback>
      </mc:AlternateContent>
      <p:sp>
        <p:nvSpPr>
          <p:cNvPr id="30" name="Caixa de Texto 2"/>
          <p:cNvSpPr txBox="1"/>
          <p:nvPr/>
        </p:nvSpPr>
        <p:spPr>
          <a:xfrm>
            <a:off x="2824480" y="4946015"/>
            <a:ext cx="7966710" cy="521970"/>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Se aproxima de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1" name="Caixa de Texto 3"/>
              <p:cNvSpPr txBox="1"/>
              <p:nvPr/>
            </p:nvSpPr>
            <p:spPr>
              <a:xfrm>
                <a:off x="3824441" y="5535203"/>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1" name="Caixa de Texto 3"/>
              <p:cNvSpPr txBox="1">
                <a:spLocks noRot="1" noChangeAspect="1" noMove="1" noResize="1" noEditPoints="1" noAdjustHandles="1" noChangeArrowheads="1" noChangeShapeType="1" noTextEdit="1"/>
              </p:cNvSpPr>
              <p:nvPr/>
            </p:nvSpPr>
            <p:spPr>
              <a:xfrm>
                <a:off x="3824441" y="5535203"/>
                <a:ext cx="5966460" cy="888365"/>
              </a:xfrm>
              <a:prstGeom prst="rect">
                <a:avLst/>
              </a:prstGeom>
              <a:blipFill rotWithShape="1">
                <a:blip r:embed="rId2"/>
                <a:stretch>
                  <a:fillRect l="-8" t="-61" r="8" b="-3084"/>
                </a:stretch>
              </a:blipFill>
              <a:ln w="38100">
                <a:noFill/>
              </a:ln>
            </p:spPr>
            <p:txBody>
              <a:bodyPr/>
              <a:lstStyle/>
              <a:p>
                <a:r>
                  <a:rPr lang="pt-BR" altLang="en-US">
                    <a:noFill/>
                  </a:rPr>
                  <a:t> </a:t>
                </a:r>
              </a:p>
            </p:txBody>
          </p:sp>
        </mc:Fallback>
      </mc:AlternateContent>
      <p:grpSp>
        <p:nvGrpSpPr>
          <p:cNvPr id="51" name="Grupo 50"/>
          <p:cNvGrpSpPr/>
          <p:nvPr/>
        </p:nvGrpSpPr>
        <p:grpSpPr>
          <a:xfrm>
            <a:off x="335405" y="2994114"/>
            <a:ext cx="2201027" cy="3086011"/>
            <a:chOff x="1284" y="4890"/>
            <a:chExt cx="2687" cy="4035"/>
          </a:xfrm>
        </p:grpSpPr>
        <p:grpSp>
          <p:nvGrpSpPr>
            <p:cNvPr id="52" name="Grupo 51"/>
            <p:cNvGrpSpPr/>
            <p:nvPr/>
          </p:nvGrpSpPr>
          <p:grpSpPr>
            <a:xfrm rot="16200000">
              <a:off x="878" y="5823"/>
              <a:ext cx="4025" cy="2160"/>
              <a:chOff x="7504" y="6919"/>
              <a:chExt cx="3282" cy="1701"/>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54" name="Group 147"/>
              <p:cNvGrpSpPr/>
              <p:nvPr/>
            </p:nvGrpSpPr>
            <p:grpSpPr bwMode="auto">
              <a:xfrm rot="5400000">
                <a:off x="8020" y="6975"/>
                <a:ext cx="792" cy="680"/>
                <a:chOff x="2834" y="2568"/>
                <a:chExt cx="317" cy="272"/>
              </a:xfrm>
            </p:grpSpPr>
            <p:sp>
              <p:nvSpPr>
                <p:cNvPr id="5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0" name="Rectangle 142"/>
              <p:cNvSpPr>
                <a:spLocks noChangeArrowheads="1"/>
              </p:cNvSpPr>
              <p:nvPr/>
            </p:nvSpPr>
            <p:spPr bwMode="auto">
              <a:xfrm rot="5400000" flipH="1">
                <a:off x="7433" y="7894"/>
                <a:ext cx="813"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M</a:t>
                </a:r>
                <a:r>
                  <a:rPr lang="pt-BR" sz="2400" baseline="-25000" dirty="0"/>
                  <a:t>n1</a:t>
                </a:r>
                <a:endParaRPr lang="pt-BR" sz="2400" baseline="-25000" dirty="0"/>
              </a:p>
            </p:txBody>
          </p:sp>
          <p:sp>
            <p:nvSpPr>
              <p:cNvPr id="61" name="Rectangle 140"/>
              <p:cNvSpPr>
                <a:spLocks noChangeArrowheads="1"/>
              </p:cNvSpPr>
              <p:nvPr/>
            </p:nvSpPr>
            <p:spPr bwMode="auto">
              <a:xfrm rot="5400000" flipH="1">
                <a:off x="9273" y="7114"/>
                <a:ext cx="719"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t>R</a:t>
                </a:r>
                <a:r>
                  <a:rPr lang="pt-BR" sz="2400" baseline="-25000" dirty="0"/>
                  <a:t>0</a:t>
                </a:r>
                <a:endParaRPr lang="pt-BR" sz="2400" baseline="-25000" dirty="0"/>
              </a:p>
            </p:txBody>
          </p:sp>
          <p:cxnSp>
            <p:nvCxnSpPr>
              <p:cNvPr id="6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Rectangle 140"/>
              <p:cNvSpPr>
                <a:spLocks noChangeArrowheads="1"/>
              </p:cNvSpPr>
              <p:nvPr/>
            </p:nvSpPr>
            <p:spPr bwMode="auto">
              <a:xfrm rot="5400000" flipH="1">
                <a:off x="9751" y="7585"/>
                <a:ext cx="1579"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sz="2400" dirty="0"/>
                  <a:t>V</a:t>
                </a:r>
                <a:r>
                  <a:rPr lang="pt-BR" sz="2400" baseline="-25000" dirty="0"/>
                  <a:t>DD</a:t>
                </a:r>
                <a:r>
                  <a:rPr lang="pt-BR" sz="2400" dirty="0"/>
                  <a:t>=3V</a:t>
                </a:r>
                <a:endParaRPr lang="pt-BR" sz="2400" dirty="0" smtClean="0"/>
              </a:p>
            </p:txBody>
          </p:sp>
          <p:cxnSp>
            <p:nvCxnSpPr>
              <p:cNvPr id="64"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5" name="Conector de Seta Reta 14"/>
            <p:cNvCxnSpPr/>
            <p:nvPr/>
          </p:nvCxnSpPr>
          <p:spPr>
            <a:xfrm rot="16200000" flipV="1">
              <a:off x="2652" y="6231"/>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66" name="Rectangle 140"/>
            <p:cNvSpPr>
              <a:spLocks noChangeArrowheads="1"/>
            </p:cNvSpPr>
            <p:nvPr/>
          </p:nvSpPr>
          <p:spPr bwMode="auto">
            <a:xfrm flipH="1">
              <a:off x="2818" y="5776"/>
              <a:ext cx="1099" cy="68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dirty="0"/>
                <a:t>I</a:t>
              </a:r>
              <a:r>
                <a:rPr lang="pt-BR" sz="2800" baseline="-25000" dirty="0"/>
                <a:t>0</a:t>
              </a:r>
              <a:endParaRPr lang="pt-BR" sz="2800" baseline="-25000" dirty="0"/>
            </a:p>
          </p:txBody>
        </p:sp>
        <p:cxnSp>
          <p:nvCxnSpPr>
            <p:cNvPr id="67" name="Straight Connector 178"/>
            <p:cNvCxnSpPr>
              <a:cxnSpLocks noChangeShapeType="1"/>
            </p:cNvCxnSpPr>
            <p:nvPr/>
          </p:nvCxnSpPr>
          <p:spPr bwMode="auto">
            <a:xfrm flipV="1">
              <a:off x="3040" y="779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8" name="Conector Reto 8"/>
            <p:cNvCxnSpPr/>
            <p:nvPr/>
          </p:nvCxnSpPr>
          <p:spPr>
            <a:xfrm flipH="1" flipV="1">
              <a:off x="2916" y="8125"/>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4"/>
            <p:cNvCxnSpPr/>
            <p:nvPr/>
          </p:nvCxnSpPr>
          <p:spPr>
            <a:xfrm flipH="1" flipV="1">
              <a:off x="2673" y="8925"/>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2665" y="6007"/>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1" name="Rectangle 140"/>
            <p:cNvSpPr>
              <a:spLocks noChangeArrowheads="1"/>
            </p:cNvSpPr>
            <p:nvPr/>
          </p:nvSpPr>
          <p:spPr bwMode="auto">
            <a:xfrm flipH="1">
              <a:off x="1284" y="6981"/>
              <a:ext cx="896" cy="76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3200" dirty="0"/>
                <a:t> </a:t>
              </a:r>
              <a:r>
                <a:rPr lang="pt-BR" sz="3200" dirty="0" err="1" smtClean="0"/>
                <a:t>V</a:t>
              </a:r>
              <a:r>
                <a:rPr lang="pt-BR" sz="3200" baseline="-25000" dirty="0" err="1" smtClean="0"/>
                <a:t>in</a:t>
              </a:r>
              <a:endParaRPr lang="pt-BR" sz="3200" baseline="-25000" dirty="0" err="1" smtClean="0"/>
            </a:p>
          </p:txBody>
        </p:sp>
        <p:sp>
          <p:nvSpPr>
            <p:cNvPr id="72" name="Rectangle 140"/>
            <p:cNvSpPr>
              <a:spLocks noChangeArrowheads="1"/>
            </p:cNvSpPr>
            <p:nvPr/>
          </p:nvSpPr>
          <p:spPr bwMode="auto">
            <a:xfrm flipH="1">
              <a:off x="2817" y="6881"/>
              <a:ext cx="1000" cy="68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a:t>
              </a:r>
              <a:r>
                <a:rPr lang="pt-BR" sz="2800" dirty="0" err="1" smtClean="0"/>
                <a:t>V</a:t>
              </a:r>
              <a:r>
                <a:rPr lang="pt-BR" sz="2800" baseline="-25000" dirty="0" err="1" smtClean="0"/>
                <a:t>out</a:t>
              </a:r>
              <a:endParaRPr lang="pt-BR" sz="2800" baseline="-25000" dirty="0" err="1" smtClean="0"/>
            </a:p>
          </p:txBody>
        </p:sp>
      </p:grpSp>
    </p:spTree>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15: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30" name="Caixa de Texto 2"/>
          <p:cNvSpPr txBox="1"/>
          <p:nvPr/>
        </p:nvSpPr>
        <p:spPr>
          <a:xfrm>
            <a:off x="2651125" y="3956685"/>
            <a:ext cx="9291955" cy="138366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determinar o valor de 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 forma que </a:t>
            </a:r>
            <a:r>
              <a:rPr lang="pt-BR" altLang="en-US" sz="2800" b="1" dirty="0" err="1"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err="1" smtClean="0">
                <a:solidFill>
                  <a:srgbClr val="C00000"/>
                </a:solidFill>
                <a:latin typeface="Comic Sans MS" panose="030F0702030302020204" pitchFamily="66" charset="0"/>
                <a:cs typeface="Comic Sans MS" panose="030F0702030302020204" pitchFamily="66" charset="0"/>
                <a:sym typeface="+mn-ea"/>
              </a:rPr>
              <a:t>out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chegue próximo de 0 V quando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DD</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devemos ter que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2" name="Caixa de Texto 4"/>
              <p:cNvSpPr txBox="1"/>
              <p:nvPr/>
            </p:nvSpPr>
            <p:spPr>
              <a:xfrm>
                <a:off x="3571563" y="2451529"/>
                <a:ext cx="5966460" cy="132905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den>
                      </m:f>
                      <m:r>
                        <a:rPr lang="en-US" altLang="pt-BR" sz="28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𝑛</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den>
                      </m:f>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2" name="Caixa de Texto 4"/>
              <p:cNvSpPr txBox="1">
                <a:spLocks noRot="1" noChangeAspect="1" noMove="1" noResize="1" noEditPoints="1" noAdjustHandles="1" noChangeArrowheads="1" noChangeShapeType="1" noTextEdit="1"/>
              </p:cNvSpPr>
              <p:nvPr/>
            </p:nvSpPr>
            <p:spPr>
              <a:xfrm>
                <a:off x="3571563" y="2451529"/>
                <a:ext cx="5966460" cy="1329055"/>
              </a:xfrm>
              <a:prstGeom prst="rect">
                <a:avLst/>
              </a:prstGeom>
              <a:blipFill rotWithShape="1">
                <a:blip r:embed="rId1"/>
                <a:stretch>
                  <a:fillRect l="-5" t="-32" r="5" b="-1783"/>
                </a:stretch>
              </a:blipFill>
              <a:ln w="38100">
                <a:noFill/>
              </a:ln>
            </p:spPr>
            <p:txBody>
              <a:bodyPr/>
              <a:lstStyle/>
              <a:p>
                <a:r>
                  <a:rPr lang="pt-BR" altLang="en-US">
                    <a:noFill/>
                  </a:rPr>
                  <a:t> </a:t>
                </a:r>
              </a:p>
            </p:txBody>
          </p:sp>
        </mc:Fallback>
      </mc:AlternateContent>
      <p:sp>
        <p:nvSpPr>
          <p:cNvPr id="33" name="Caixa de Texto 5"/>
          <p:cNvSpPr txBox="1"/>
          <p:nvPr/>
        </p:nvSpPr>
        <p:spPr>
          <a:xfrm>
            <a:off x="828349" y="1478074"/>
            <a:ext cx="10417175" cy="95313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Nestas condições, o transistor se comporta como um resistor com resistência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4" name="Caixa de Texto 4"/>
              <p:cNvSpPr txBox="1"/>
              <p:nvPr/>
            </p:nvSpPr>
            <p:spPr>
              <a:xfrm>
                <a:off x="4108532" y="5151434"/>
                <a:ext cx="5966460" cy="1071245"/>
              </a:xfrm>
              <a:prstGeom prst="rect">
                <a:avLst/>
              </a:prstGeom>
              <a:noFill/>
              <a:ln w="38100">
                <a:no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400" i="1" smtClean="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𝜇</m:t>
                          </m:r>
                          <m:r>
                            <a:rPr lang="en-US" altLang="pt-BR" sz="2400" i="1" baseline="-25000">
                              <a:latin typeface="Cambria Math" panose="02040503050406030204" pitchFamily="18" charset="0"/>
                              <a:cs typeface="Cambria Math" panose="02040503050406030204" pitchFamily="18" charset="0"/>
                            </a:rPr>
                            <m:t>𝑛</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r>
                        <a:rPr lang="pt-BR" altLang="pt-BR" sz="2400" b="0" i="1" smtClean="0">
                          <a:latin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cs typeface="Cambria Math" panose="02040503050406030204" pitchFamily="18" charset="0"/>
                        </a:rPr>
                        <m:t>𝑅</m:t>
                      </m:r>
                      <m:r>
                        <a:rPr lang="pt-BR" altLang="pt-BR" sz="2400" b="0" i="1" baseline="-25000" smtClean="0">
                          <a:latin typeface="Cambria Math" panose="02040503050406030204" pitchFamily="18" charset="0"/>
                          <a:cs typeface="Cambria Math" panose="02040503050406030204" pitchFamily="18" charset="0"/>
                        </a:rPr>
                        <m:t>0</m:t>
                      </m:r>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34" name="Caixa de Texto 4"/>
              <p:cNvSpPr txBox="1">
                <a:spLocks noRot="1" noChangeAspect="1" noMove="1" noResize="1" noEditPoints="1" noAdjustHandles="1" noChangeArrowheads="1" noChangeShapeType="1" noTextEdit="1"/>
              </p:cNvSpPr>
              <p:nvPr/>
            </p:nvSpPr>
            <p:spPr>
              <a:xfrm>
                <a:off x="4108532" y="5151434"/>
                <a:ext cx="5966460" cy="1071245"/>
              </a:xfrm>
              <a:prstGeom prst="rect">
                <a:avLst/>
              </a:prstGeom>
              <a:blipFill rotWithShape="1">
                <a:blip r:embed="rId2"/>
                <a:stretch>
                  <a:fillRect l="-1" t="-29" r="1" b="-563"/>
                </a:stretch>
              </a:blipFill>
              <a:ln w="38100">
                <a:noFill/>
              </a:ln>
            </p:spPr>
            <p:txBody>
              <a:bodyPr/>
              <a:lstStyle/>
              <a:p>
                <a:r>
                  <a:rPr lang="pt-BR" altLang="en-US">
                    <a:noFill/>
                  </a:rPr>
                  <a:t> </a:t>
                </a:r>
              </a:p>
            </p:txBody>
          </p:sp>
        </mc:Fallback>
      </mc:AlternateContent>
      <p:grpSp>
        <p:nvGrpSpPr>
          <p:cNvPr id="3" name="Grupo 2"/>
          <p:cNvGrpSpPr/>
          <p:nvPr/>
        </p:nvGrpSpPr>
        <p:grpSpPr>
          <a:xfrm>
            <a:off x="287780" y="3105874"/>
            <a:ext cx="2201027" cy="3086011"/>
            <a:chOff x="1284" y="4890"/>
            <a:chExt cx="2687" cy="4035"/>
          </a:xfrm>
        </p:grpSpPr>
        <p:grpSp>
          <p:nvGrpSpPr>
            <p:cNvPr id="5" name="Grupo 4"/>
            <p:cNvGrpSpPr/>
            <p:nvPr/>
          </p:nvGrpSpPr>
          <p:grpSpPr>
            <a:xfrm rot="16200000">
              <a:off x="878" y="5823"/>
              <a:ext cx="4025" cy="2160"/>
              <a:chOff x="7504" y="6919"/>
              <a:chExt cx="3282" cy="1701"/>
            </a:xfrm>
          </p:grpSpPr>
          <p:sp>
            <p:nvSpPr>
              <p:cNvPr id="26"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8" name="Rectangle 142"/>
              <p:cNvSpPr>
                <a:spLocks noChangeArrowheads="1"/>
              </p:cNvSpPr>
              <p:nvPr/>
            </p:nvSpPr>
            <p:spPr bwMode="auto">
              <a:xfrm rot="5400000" flipH="1">
                <a:off x="7433" y="7894"/>
                <a:ext cx="813"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M</a:t>
                </a:r>
                <a:r>
                  <a:rPr lang="pt-BR" sz="2400" baseline="-25000" dirty="0"/>
                  <a:t>n1</a:t>
                </a:r>
                <a:endParaRPr lang="pt-BR" sz="2400" baseline="-25000" dirty="0"/>
              </a:p>
            </p:txBody>
          </p:sp>
          <p:sp>
            <p:nvSpPr>
              <p:cNvPr id="39" name="Rectangle 140"/>
              <p:cNvSpPr>
                <a:spLocks noChangeArrowheads="1"/>
              </p:cNvSpPr>
              <p:nvPr/>
            </p:nvSpPr>
            <p:spPr bwMode="auto">
              <a:xfrm rot="5400000" flipH="1">
                <a:off x="9273" y="7114"/>
                <a:ext cx="719"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t>R</a:t>
                </a:r>
                <a:r>
                  <a:rPr lang="pt-BR" sz="2400" baseline="-25000" dirty="0"/>
                  <a:t>0</a:t>
                </a:r>
                <a:endParaRPr lang="pt-BR" sz="2400" baseline="-25000" dirty="0"/>
              </a:p>
            </p:txBody>
          </p:sp>
          <p:cxnSp>
            <p:nvCxnSpPr>
              <p:cNvPr id="4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ctangle 140"/>
              <p:cNvSpPr>
                <a:spLocks noChangeArrowheads="1"/>
              </p:cNvSpPr>
              <p:nvPr/>
            </p:nvSpPr>
            <p:spPr bwMode="auto">
              <a:xfrm rot="5400000" flipH="1">
                <a:off x="9751" y="7585"/>
                <a:ext cx="1579"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sz="2400" dirty="0"/>
                  <a:t>V</a:t>
                </a:r>
                <a:r>
                  <a:rPr lang="pt-BR" sz="2400" baseline="-25000" dirty="0"/>
                  <a:t>DD</a:t>
                </a:r>
                <a:r>
                  <a:rPr lang="pt-BR" sz="2400" dirty="0"/>
                  <a:t>=3V</a:t>
                </a:r>
                <a:endParaRPr lang="pt-BR" sz="2400" dirty="0" smtClean="0"/>
              </a:p>
            </p:txBody>
          </p:sp>
          <p:cxnSp>
            <p:nvCxnSpPr>
              <p:cNvPr id="4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3" name="Conector de Seta Reta 14"/>
            <p:cNvCxnSpPr/>
            <p:nvPr/>
          </p:nvCxnSpPr>
          <p:spPr>
            <a:xfrm rot="16200000" flipV="1">
              <a:off x="2652" y="6231"/>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44" name="Rectangle 140"/>
            <p:cNvSpPr>
              <a:spLocks noChangeArrowheads="1"/>
            </p:cNvSpPr>
            <p:nvPr/>
          </p:nvSpPr>
          <p:spPr bwMode="auto">
            <a:xfrm flipH="1">
              <a:off x="2818" y="5776"/>
              <a:ext cx="1099" cy="68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dirty="0"/>
                <a:t>I</a:t>
              </a:r>
              <a:r>
                <a:rPr lang="pt-BR" sz="2800" baseline="-25000" dirty="0"/>
                <a:t>0</a:t>
              </a:r>
              <a:endParaRPr lang="pt-BR" sz="2800" baseline="-25000" dirty="0"/>
            </a:p>
          </p:txBody>
        </p:sp>
        <p:cxnSp>
          <p:nvCxnSpPr>
            <p:cNvPr id="45" name="Straight Connector 178"/>
            <p:cNvCxnSpPr>
              <a:cxnSpLocks noChangeShapeType="1"/>
            </p:cNvCxnSpPr>
            <p:nvPr/>
          </p:nvCxnSpPr>
          <p:spPr bwMode="auto">
            <a:xfrm flipV="1">
              <a:off x="3040" y="779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8"/>
            <p:cNvCxnSpPr/>
            <p:nvPr/>
          </p:nvCxnSpPr>
          <p:spPr>
            <a:xfrm flipH="1" flipV="1">
              <a:off x="2916" y="8125"/>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
            <p:cNvCxnSpPr/>
            <p:nvPr/>
          </p:nvCxnSpPr>
          <p:spPr>
            <a:xfrm flipH="1" flipV="1">
              <a:off x="2673" y="8925"/>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tângulo 47"/>
            <p:cNvSpPr/>
            <p:nvPr/>
          </p:nvSpPr>
          <p:spPr>
            <a:xfrm>
              <a:off x="2665" y="6007"/>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Rectangle 140"/>
            <p:cNvSpPr>
              <a:spLocks noChangeArrowheads="1"/>
            </p:cNvSpPr>
            <p:nvPr/>
          </p:nvSpPr>
          <p:spPr bwMode="auto">
            <a:xfrm flipH="1">
              <a:off x="1284" y="6981"/>
              <a:ext cx="896" cy="76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3200" dirty="0"/>
                <a:t> </a:t>
              </a:r>
              <a:r>
                <a:rPr lang="pt-BR" sz="3200" dirty="0" err="1" smtClean="0"/>
                <a:t>V</a:t>
              </a:r>
              <a:r>
                <a:rPr lang="pt-BR" sz="3200" baseline="-25000" dirty="0" err="1" smtClean="0"/>
                <a:t>in</a:t>
              </a:r>
              <a:endParaRPr lang="pt-BR" sz="3200" baseline="-25000" dirty="0" err="1" smtClean="0"/>
            </a:p>
          </p:txBody>
        </p:sp>
        <p:sp>
          <p:nvSpPr>
            <p:cNvPr id="50" name="Rectangle 140"/>
            <p:cNvSpPr>
              <a:spLocks noChangeArrowheads="1"/>
            </p:cNvSpPr>
            <p:nvPr/>
          </p:nvSpPr>
          <p:spPr bwMode="auto">
            <a:xfrm flipH="1">
              <a:off x="2817" y="6881"/>
              <a:ext cx="1000" cy="68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a:t>
              </a:r>
              <a:r>
                <a:rPr lang="pt-BR" sz="2800" dirty="0" err="1" smtClean="0"/>
                <a:t>V</a:t>
              </a:r>
              <a:r>
                <a:rPr lang="pt-BR" sz="2800" baseline="-25000" dirty="0" err="1" smtClean="0"/>
                <a:t>out</a:t>
              </a:r>
              <a:endParaRPr lang="pt-BR" sz="2800" baseline="-25000" dirty="0" err="1" smtClean="0"/>
            </a:p>
          </p:txBody>
        </p:sp>
      </p:grpSp>
    </p:spTree>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15: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30" name="Caixa de Texto 2"/>
          <p:cNvSpPr txBox="1"/>
          <p:nvPr/>
        </p:nvSpPr>
        <p:spPr>
          <a:xfrm>
            <a:off x="3111500" y="4241165"/>
            <a:ext cx="7747635" cy="521970"/>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Teremos como resistência do transistor</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5"/>
              <p:cNvSpPr txBox="1"/>
              <p:nvPr/>
            </p:nvSpPr>
            <p:spPr>
              <a:xfrm>
                <a:off x="5545455" y="1081405"/>
                <a:ext cx="4513580" cy="306133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Usando:</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14:m>
                  <m:oMath xmlns:m="http://schemas.openxmlformats.org/officeDocument/2006/math">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𝑛</m:t>
                    </m:r>
                  </m:oMath>
                </a14:m>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3.70e-2 cm</a:t>
                </a:r>
                <a:r>
                  <a:rPr lang="pt-BR" altLang="en-US" sz="2800" b="1" baseline="30000" dirty="0" smtClean="0">
                    <a:latin typeface="Comic Sans MS" panose="030F0702030302020204" pitchFamily="66" charset="0"/>
                    <a:cs typeface="Comic Sans MS" panose="030F0702030302020204" pitchFamily="66" charset="0"/>
                    <a:sym typeface="+mn-ea"/>
                  </a:rPr>
                  <a:t>2</a:t>
                </a:r>
                <a:r>
                  <a:rPr lang="pt-BR" altLang="en-US" sz="2800" b="1" dirty="0" smtClean="0">
                    <a:latin typeface="Comic Sans MS" panose="030F0702030302020204" pitchFamily="66" charset="0"/>
                    <a:cs typeface="Comic Sans MS" panose="030F0702030302020204" pitchFamily="66" charset="0"/>
                    <a:sym typeface="+mn-ea"/>
                  </a:rPr>
                  <a:t>/(Vs)</a:t>
                </a:r>
                <a:endParaRPr lang="pt-BR" altLang="en-US" sz="2800" b="1" dirty="0" smtClean="0">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14:m>
                  <m:oMath xmlns:m="http://schemas.openxmlformats.org/officeDocument/2006/math">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oMath>
                </a14:m>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4,6 FF/um</a:t>
                </a:r>
                <a:r>
                  <a:rPr lang="pt-BR" altLang="en-US" sz="2800" b="1" baseline="30000" dirty="0" smtClean="0">
                    <a:solidFill>
                      <a:schemeClr val="tx1"/>
                    </a:solidFill>
                    <a:latin typeface="Comic Sans MS" panose="030F0702030302020204" pitchFamily="66" charset="0"/>
                    <a:cs typeface="Comic Sans MS" panose="030F0702030302020204" pitchFamily="66" charset="0"/>
                    <a:sym typeface="+mn-ea"/>
                  </a:rPr>
                  <a:t>2</a:t>
                </a:r>
                <a:endParaRPr lang="pt-BR" altLang="en-US" sz="2800" b="1" baseline="30000"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W/L</a:t>
                </a:r>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2</a:t>
                </a:r>
                <a:endParaRPr lang="pt-BR" altLang="en-US" sz="2800" b="1" dirty="0" smtClean="0">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3,0V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 =0,6V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3" name="Caixa de Texto 5"/>
              <p:cNvSpPr txBox="1">
                <a:spLocks noRot="1" noChangeAspect="1" noMove="1" noResize="1" noEditPoints="1" noAdjustHandles="1" noChangeArrowheads="1" noChangeShapeType="1" noTextEdit="1"/>
              </p:cNvSpPr>
              <p:nvPr/>
            </p:nvSpPr>
            <p:spPr>
              <a:xfrm>
                <a:off x="5545455" y="1081405"/>
                <a:ext cx="4513580" cy="306133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4" name="Caixa de Texto 4"/>
              <p:cNvSpPr txBox="1"/>
              <p:nvPr/>
            </p:nvSpPr>
            <p:spPr>
              <a:xfrm>
                <a:off x="4530725" y="4862195"/>
                <a:ext cx="5527675" cy="989965"/>
              </a:xfrm>
              <a:prstGeom prst="rect">
                <a:avLst/>
              </a:prstGeom>
              <a:noFill/>
              <a:ln w="38100">
                <a:noFill/>
              </a:ln>
            </p:spPr>
            <p:txBody>
              <a:bodyPr wrap="square" rtlCol="0" anchor="t">
                <a:spAutoFit/>
              </a:bodyPr>
              <a:lstStyle/>
              <a:p>
                <a:pPr algn="l"/>
                <a14:m>
                  <m:oMath xmlns:m="http://schemas.openxmlformats.org/officeDocument/2006/math">
                    <m:f>
                      <m:fPr>
                        <m:ctrlPr>
                          <a:rPr lang="en-US" altLang="pt-BR" sz="3200" i="1" smtClean="0">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num>
                      <m:den>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𝑛</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d>
                          <m:dPr>
                            <m:ctrlPr>
                              <a:rPr lang="en-US" altLang="pt-BR" sz="3200" i="1">
                                <a:latin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cs typeface="Cambria Math" panose="02040503050406030204" pitchFamily="18" charset="0"/>
                              </a:rPr>
                              <m:t>𝑉</m:t>
                            </m:r>
                            <m:r>
                              <a:rPr lang="pt-BR" altLang="pt-BR" sz="3200" b="0" i="1" baseline="-25000" smtClean="0">
                                <a:latin typeface="Cambria Math" panose="02040503050406030204" pitchFamily="18" charset="0"/>
                                <a:cs typeface="Cambria Math" panose="02040503050406030204" pitchFamily="18" charset="0"/>
                              </a:rPr>
                              <m:t>𝐷𝐷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e>
                        </m:d>
                      </m:den>
                    </m:f>
                  </m:oMath>
                </a14:m>
                <a:r>
                  <a:rPr lang="en-US" altLang="pt-BR" sz="3200" i="1" dirty="0" smtClean="0">
                    <a:latin typeface="Cambria Math" panose="02040503050406030204" pitchFamily="18" charset="0"/>
                    <a:cs typeface="Cambria Math" panose="02040503050406030204" pitchFamily="18" charset="0"/>
                  </a:rPr>
                  <a:t>=1.2k</a:t>
                </a:r>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34" name="Caixa de Texto 4"/>
              <p:cNvSpPr txBox="1">
                <a:spLocks noRot="1" noChangeAspect="1" noMove="1" noResize="1" noEditPoints="1" noAdjustHandles="1" noChangeArrowheads="1" noChangeShapeType="1" noTextEdit="1"/>
              </p:cNvSpPr>
              <p:nvPr/>
            </p:nvSpPr>
            <p:spPr>
              <a:xfrm>
                <a:off x="4530725" y="4862195"/>
                <a:ext cx="5527675" cy="989965"/>
              </a:xfrm>
              <a:prstGeom prst="rect">
                <a:avLst/>
              </a:prstGeom>
              <a:blipFill rotWithShape="1">
                <a:blip r:embed="rId2"/>
                <a:stretch>
                  <a:fillRect b="-2758"/>
                </a:stretch>
              </a:blipFill>
              <a:ln w="38100">
                <a:noFill/>
              </a:ln>
            </p:spPr>
            <p:txBody>
              <a:bodyPr/>
              <a:lstStyle/>
              <a:p>
                <a:r>
                  <a:rPr lang="pt-BR" altLang="en-US">
                    <a:noFill/>
                  </a:rPr>
                  <a:t> </a:t>
                </a:r>
              </a:p>
            </p:txBody>
          </p:sp>
        </mc:Fallback>
      </mc:AlternateContent>
      <p:sp>
        <p:nvSpPr>
          <p:cNvPr id="29" name="Caixa de Texto 2"/>
          <p:cNvSpPr txBox="1"/>
          <p:nvPr/>
        </p:nvSpPr>
        <p:spPr>
          <a:xfrm>
            <a:off x="2281555" y="5852160"/>
            <a:ext cx="9661525" cy="521970"/>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que indica que devemos ter 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superior a 12 </a:t>
            </a:r>
            <a:r>
              <a:rPr lang="pt-BR" altLang="en-US" sz="2800" b="1" dirty="0" err="1" smtClean="0">
                <a:solidFill>
                  <a:srgbClr val="C00000"/>
                </a:solidFill>
                <a:latin typeface="Comic Sans MS" panose="030F0702030302020204" pitchFamily="66" charset="0"/>
                <a:cs typeface="Comic Sans MS" panose="030F0702030302020204" pitchFamily="66" charset="0"/>
                <a:sym typeface="+mn-ea"/>
              </a:rPr>
              <a:t>kOhm</a:t>
            </a:r>
            <a:endParaRPr lang="pt-BR" altLang="en-US" sz="2800" b="1" dirty="0" err="1" smtClean="0">
              <a:solidFill>
                <a:srgbClr val="C00000"/>
              </a:solidFill>
              <a:latin typeface="Comic Sans MS" panose="030F0702030302020204" pitchFamily="66" charset="0"/>
              <a:cs typeface="Comic Sans MS" panose="030F0702030302020204" pitchFamily="66" charset="0"/>
              <a:sym typeface="+mn-ea"/>
            </a:endParaRPr>
          </a:p>
        </p:txBody>
      </p:sp>
      <p:grpSp>
        <p:nvGrpSpPr>
          <p:cNvPr id="3" name="Grupo 2"/>
          <p:cNvGrpSpPr/>
          <p:nvPr/>
        </p:nvGrpSpPr>
        <p:grpSpPr>
          <a:xfrm>
            <a:off x="478280" y="1885404"/>
            <a:ext cx="2201027" cy="3086011"/>
            <a:chOff x="1284" y="4890"/>
            <a:chExt cx="2687" cy="4035"/>
          </a:xfrm>
        </p:grpSpPr>
        <p:grpSp>
          <p:nvGrpSpPr>
            <p:cNvPr id="5" name="Grupo 4"/>
            <p:cNvGrpSpPr/>
            <p:nvPr/>
          </p:nvGrpSpPr>
          <p:grpSpPr>
            <a:xfrm rot="16200000">
              <a:off x="878" y="5823"/>
              <a:ext cx="4025" cy="2160"/>
              <a:chOff x="7504" y="6919"/>
              <a:chExt cx="3282" cy="1701"/>
            </a:xfrm>
          </p:grpSpPr>
          <p:sp>
            <p:nvSpPr>
              <p:cNvPr id="26"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28" name="Group 147"/>
              <p:cNvGrpSpPr/>
              <p:nvPr/>
            </p:nvGrpSpPr>
            <p:grpSpPr bwMode="auto">
              <a:xfrm rot="5400000">
                <a:off x="8020" y="6975"/>
                <a:ext cx="792" cy="680"/>
                <a:chOff x="2834" y="2568"/>
                <a:chExt cx="317" cy="272"/>
              </a:xfrm>
            </p:grpSpPr>
            <p:sp>
              <p:nvSpPr>
                <p:cNvPr id="3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8" name="Rectangle 142"/>
              <p:cNvSpPr>
                <a:spLocks noChangeArrowheads="1"/>
              </p:cNvSpPr>
              <p:nvPr/>
            </p:nvSpPr>
            <p:spPr bwMode="auto">
              <a:xfrm rot="5400000" flipH="1">
                <a:off x="7433" y="7894"/>
                <a:ext cx="813"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M</a:t>
                </a:r>
                <a:r>
                  <a:rPr lang="pt-BR" sz="2400" baseline="-25000" dirty="0"/>
                  <a:t>n1</a:t>
                </a:r>
                <a:endParaRPr lang="pt-BR" sz="2400" baseline="-25000" dirty="0"/>
              </a:p>
            </p:txBody>
          </p:sp>
          <p:sp>
            <p:nvSpPr>
              <p:cNvPr id="39" name="Rectangle 140"/>
              <p:cNvSpPr>
                <a:spLocks noChangeArrowheads="1"/>
              </p:cNvSpPr>
              <p:nvPr/>
            </p:nvSpPr>
            <p:spPr bwMode="auto">
              <a:xfrm rot="5400000" flipH="1">
                <a:off x="9273" y="7114"/>
                <a:ext cx="719"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t>R</a:t>
                </a:r>
                <a:r>
                  <a:rPr lang="pt-BR" sz="2400" baseline="-25000" dirty="0"/>
                  <a:t>0</a:t>
                </a:r>
                <a:endParaRPr lang="pt-BR" sz="2400" baseline="-25000" dirty="0"/>
              </a:p>
            </p:txBody>
          </p:sp>
          <p:cxnSp>
            <p:nvCxnSpPr>
              <p:cNvPr id="4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ctangle 140"/>
              <p:cNvSpPr>
                <a:spLocks noChangeArrowheads="1"/>
              </p:cNvSpPr>
              <p:nvPr/>
            </p:nvSpPr>
            <p:spPr bwMode="auto">
              <a:xfrm rot="5400000" flipH="1">
                <a:off x="9751" y="7585"/>
                <a:ext cx="1579" cy="4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sz="2400" dirty="0"/>
                  <a:t>V</a:t>
                </a:r>
                <a:r>
                  <a:rPr lang="pt-BR" sz="2400" baseline="-25000" dirty="0"/>
                  <a:t>DD</a:t>
                </a:r>
                <a:r>
                  <a:rPr lang="pt-BR" sz="2400" dirty="0"/>
                  <a:t>=3V</a:t>
                </a:r>
                <a:endParaRPr lang="pt-BR" sz="2400" dirty="0" smtClean="0"/>
              </a:p>
            </p:txBody>
          </p:sp>
          <p:cxnSp>
            <p:nvCxnSpPr>
              <p:cNvPr id="4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3" name="Conector de Seta Reta 14"/>
            <p:cNvCxnSpPr/>
            <p:nvPr/>
          </p:nvCxnSpPr>
          <p:spPr>
            <a:xfrm rot="16200000" flipV="1">
              <a:off x="2652" y="6231"/>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44" name="Rectangle 140"/>
            <p:cNvSpPr>
              <a:spLocks noChangeArrowheads="1"/>
            </p:cNvSpPr>
            <p:nvPr/>
          </p:nvSpPr>
          <p:spPr bwMode="auto">
            <a:xfrm flipH="1">
              <a:off x="2818" y="5776"/>
              <a:ext cx="1099" cy="68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dirty="0"/>
                <a:t>I</a:t>
              </a:r>
              <a:r>
                <a:rPr lang="pt-BR" sz="2800" baseline="-25000" dirty="0"/>
                <a:t>0</a:t>
              </a:r>
              <a:endParaRPr lang="pt-BR" sz="2800" baseline="-25000" dirty="0"/>
            </a:p>
          </p:txBody>
        </p:sp>
        <p:cxnSp>
          <p:nvCxnSpPr>
            <p:cNvPr id="45" name="Straight Connector 178"/>
            <p:cNvCxnSpPr>
              <a:cxnSpLocks noChangeShapeType="1"/>
            </p:cNvCxnSpPr>
            <p:nvPr/>
          </p:nvCxnSpPr>
          <p:spPr bwMode="auto">
            <a:xfrm flipV="1">
              <a:off x="3040" y="779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8"/>
            <p:cNvCxnSpPr/>
            <p:nvPr/>
          </p:nvCxnSpPr>
          <p:spPr>
            <a:xfrm flipH="1" flipV="1">
              <a:off x="2916" y="8125"/>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
            <p:cNvCxnSpPr/>
            <p:nvPr/>
          </p:nvCxnSpPr>
          <p:spPr>
            <a:xfrm flipH="1" flipV="1">
              <a:off x="2673" y="8925"/>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tângulo 47"/>
            <p:cNvSpPr/>
            <p:nvPr/>
          </p:nvSpPr>
          <p:spPr>
            <a:xfrm>
              <a:off x="2665" y="6007"/>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Rectangle 140"/>
            <p:cNvSpPr>
              <a:spLocks noChangeArrowheads="1"/>
            </p:cNvSpPr>
            <p:nvPr/>
          </p:nvSpPr>
          <p:spPr bwMode="auto">
            <a:xfrm flipH="1">
              <a:off x="1284" y="6981"/>
              <a:ext cx="896" cy="76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3200" dirty="0"/>
                <a:t> </a:t>
              </a:r>
              <a:r>
                <a:rPr lang="pt-BR" sz="3200" dirty="0" err="1" smtClean="0"/>
                <a:t>V</a:t>
              </a:r>
              <a:r>
                <a:rPr lang="pt-BR" sz="3200" baseline="-25000" dirty="0" err="1" smtClean="0"/>
                <a:t>in</a:t>
              </a:r>
              <a:endParaRPr lang="pt-BR" sz="3200" baseline="-25000" dirty="0" err="1" smtClean="0"/>
            </a:p>
          </p:txBody>
        </p:sp>
        <p:sp>
          <p:nvSpPr>
            <p:cNvPr id="50" name="Rectangle 140"/>
            <p:cNvSpPr>
              <a:spLocks noChangeArrowheads="1"/>
            </p:cNvSpPr>
            <p:nvPr/>
          </p:nvSpPr>
          <p:spPr bwMode="auto">
            <a:xfrm flipH="1">
              <a:off x="2817" y="6881"/>
              <a:ext cx="1000" cy="68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a:t>
              </a:r>
              <a:r>
                <a:rPr lang="pt-BR" sz="2800" dirty="0" err="1" smtClean="0"/>
                <a:t>V</a:t>
              </a:r>
              <a:r>
                <a:rPr lang="pt-BR" sz="2800" baseline="-25000" dirty="0" err="1" smtClean="0"/>
                <a:t>out</a:t>
              </a:r>
              <a:endParaRPr lang="pt-BR" sz="2800" baseline="-25000" dirty="0" err="1" smtClean="0"/>
            </a:p>
          </p:txBody>
        </p:sp>
      </p:gr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tângulo arredondado 62"/>
          <p:cNvSpPr/>
          <p:nvPr/>
        </p:nvSpPr>
        <p:spPr>
          <a:xfrm>
            <a:off x="5259705" y="2809875"/>
            <a:ext cx="1891030" cy="3701415"/>
          </a:xfrm>
          <a:prstGeom prst="round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819150" y="554990"/>
            <a:ext cx="10790555" cy="1568450"/>
          </a:xfrm>
          <a:prstGeom prst="rect">
            <a:avLst/>
          </a:prstGeom>
          <a:noFill/>
        </p:spPr>
        <p:txBody>
          <a:bodyPr wrap="square" rtlCol="0">
            <a:spAutoFit/>
          </a:bodyPr>
          <a:lstStyle/>
          <a:p>
            <a:pPr marL="742950" indent="-742950" algn="l">
              <a:buFont typeface="+mj-lt"/>
              <a:buAutoNum type="arabicPeriod" startAt="5"/>
            </a:pPr>
            <a:r>
              <a:rPr lang="pt-BR" sz="2400" b="1" dirty="0" smtClean="0">
                <a:solidFill>
                  <a:schemeClr val="tx1"/>
                </a:solidFill>
                <a:latin typeface="Comic Sans MS" panose="030F0702030302020204" pitchFamily="66" charset="0"/>
              </a:rPr>
              <a:t>as impurezas ionizadas são cargas fixas que causam um campo elétrico</a:t>
            </a:r>
            <a:endParaRPr lang="pt-BR" sz="2400" b="1" dirty="0" smtClean="0">
              <a:solidFill>
                <a:schemeClr val="tx1"/>
              </a:solidFill>
              <a:latin typeface="Comic Sans MS" panose="030F0702030302020204" pitchFamily="66" charset="0"/>
            </a:endParaRPr>
          </a:p>
          <a:p>
            <a:pPr marL="742950" indent="-742950" algn="l">
              <a:buFont typeface="+mj-lt"/>
              <a:buAutoNum type="arabicPeriod" startAt="5"/>
            </a:pPr>
            <a:r>
              <a:rPr lang="pt-BR" sz="2400" b="1" dirty="0" smtClean="0">
                <a:solidFill>
                  <a:schemeClr val="tx1"/>
                </a:solidFill>
                <a:latin typeface="Comic Sans MS" panose="030F0702030302020204" pitchFamily="66" charset="0"/>
              </a:rPr>
              <a:t>o campo elétrico causa o movimento dos eletrons para a região N</a:t>
            </a:r>
            <a:endParaRPr lang="pt-BR" sz="2400" b="1" dirty="0" smtClean="0">
              <a:solidFill>
                <a:schemeClr val="tx1"/>
              </a:solidFill>
              <a:latin typeface="Comic Sans MS" panose="030F0702030302020204" pitchFamily="66" charset="0"/>
            </a:endParaRPr>
          </a:p>
          <a:p>
            <a:pPr marL="742950" indent="-742950" algn="l">
              <a:buFont typeface="+mj-lt"/>
              <a:buAutoNum type="arabicPeriod" startAt="5"/>
            </a:pPr>
            <a:r>
              <a:rPr lang="pt-BR" sz="2400" b="1" dirty="0" smtClean="0">
                <a:latin typeface="Comic Sans MS" panose="030F0702030302020204" pitchFamily="66" charset="0"/>
                <a:sym typeface="+mn-ea"/>
              </a:rPr>
              <a:t>o campo elétrico causa o movimento das lacunas para a região P</a:t>
            </a:r>
            <a:endParaRPr lang="pt-BR" sz="2400" b="1" dirty="0" smtClean="0">
              <a:solidFill>
                <a:schemeClr val="tx1"/>
              </a:solidFill>
              <a:latin typeface="Comic Sans MS" panose="030F0702030302020204" pitchFamily="66" charset="0"/>
            </a:endParaRPr>
          </a:p>
        </p:txBody>
      </p:sp>
      <p:grpSp>
        <p:nvGrpSpPr>
          <p:cNvPr id="20" name="Grupo 19"/>
          <p:cNvGrpSpPr/>
          <p:nvPr/>
        </p:nvGrpSpPr>
        <p:grpSpPr>
          <a:xfrm>
            <a:off x="2116757" y="2863215"/>
            <a:ext cx="8408799" cy="3413760"/>
            <a:chOff x="1369" y="2761"/>
            <a:chExt cx="16279" cy="6596"/>
          </a:xfrm>
        </p:grpSpPr>
        <p:cxnSp>
          <p:nvCxnSpPr>
            <p:cNvPr id="5" name="Conector Reto 4"/>
            <p:cNvCxnSpPr/>
            <p:nvPr/>
          </p:nvCxnSpPr>
          <p:spPr>
            <a:xfrm flipV="1">
              <a:off x="2301" y="529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181" y="8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301" y="6656"/>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1369" y="4862"/>
              <a:ext cx="1051"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10" name="CaixaDeTexto 9"/>
            <p:cNvSpPr txBox="1"/>
            <p:nvPr/>
          </p:nvSpPr>
          <p:spPr>
            <a:xfrm>
              <a:off x="2181" y="7391"/>
              <a:ext cx="971"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11" name="CaixaDeTexto 10"/>
            <p:cNvSpPr txBox="1"/>
            <p:nvPr/>
          </p:nvSpPr>
          <p:spPr>
            <a:xfrm>
              <a:off x="2301" y="6019"/>
              <a:ext cx="852"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13" name="Conector de Seta Reta 12"/>
            <p:cNvCxnSpPr/>
            <p:nvPr/>
          </p:nvCxnSpPr>
          <p:spPr>
            <a:xfrm>
              <a:off x="4851" y="5385"/>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4851" y="6845"/>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15" name="Conector Reto 14"/>
            <p:cNvCxnSpPr/>
            <p:nvPr/>
          </p:nvCxnSpPr>
          <p:spPr>
            <a:xfrm flipV="1">
              <a:off x="2181" y="6019"/>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2301" y="5340"/>
              <a:ext cx="960" cy="771"/>
            </a:xfrm>
            <a:prstGeom prst="rect">
              <a:avLst/>
            </a:prstGeom>
            <a:noFill/>
          </p:spPr>
          <p:txBody>
            <a:bodyPr wrap="square" rtlCol="0">
              <a:spAutoFit/>
            </a:bodyPr>
            <a:lstStyle/>
            <a:p>
              <a:r>
                <a:rPr lang="pt-BR" sz="2000" dirty="0" smtClean="0"/>
                <a:t>E</a:t>
              </a:r>
              <a:r>
                <a:rPr lang="pt-BR" sz="2000" baseline="-25000" dirty="0" smtClean="0"/>
                <a:t>FN</a:t>
              </a:r>
              <a:endParaRPr lang="pt-BR" sz="2000" dirty="0"/>
            </a:p>
          </p:txBody>
        </p:sp>
        <p:cxnSp>
          <p:nvCxnSpPr>
            <p:cNvPr id="18" name="Conector de Seta Reta 17"/>
            <p:cNvCxnSpPr/>
            <p:nvPr/>
          </p:nvCxnSpPr>
          <p:spPr>
            <a:xfrm>
              <a:off x="6621" y="6049"/>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5606" y="5897"/>
              <a:ext cx="1594"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a:t>N</a:t>
              </a:r>
              <a:endParaRPr lang="pt-BR" sz="2000" dirty="0"/>
            </a:p>
          </p:txBody>
        </p:sp>
        <p:sp>
          <p:nvSpPr>
            <p:cNvPr id="8" name="Retângulo 7"/>
            <p:cNvSpPr/>
            <p:nvPr/>
          </p:nvSpPr>
          <p:spPr>
            <a:xfrm>
              <a:off x="2301" y="4081"/>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2199" y="8057"/>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Caixa de Texto 16"/>
            <p:cNvSpPr txBox="1"/>
            <p:nvPr/>
          </p:nvSpPr>
          <p:spPr>
            <a:xfrm>
              <a:off x="3153" y="4155"/>
              <a:ext cx="3636" cy="1247"/>
            </a:xfrm>
            <a:prstGeom prst="rect">
              <a:avLst/>
            </a:prstGeom>
            <a:noFill/>
          </p:spPr>
          <p:txBody>
            <a:bodyPr wrap="square" rtlCol="0">
              <a:spAutoFit/>
            </a:bodyPr>
            <a:lstStyle/>
            <a:p>
              <a:r>
                <a:rPr lang="pt-BR" altLang="en-US"/>
                <a:t>camada de condução</a:t>
              </a:r>
              <a:endParaRPr lang="pt-BR" altLang="en-US"/>
            </a:p>
          </p:txBody>
        </p:sp>
        <p:sp>
          <p:nvSpPr>
            <p:cNvPr id="23" name="Caixa de Texto 22"/>
            <p:cNvSpPr txBox="1"/>
            <p:nvPr/>
          </p:nvSpPr>
          <p:spPr>
            <a:xfrm>
              <a:off x="2200" y="8110"/>
              <a:ext cx="2486" cy="1247"/>
            </a:xfrm>
            <a:prstGeom prst="rect">
              <a:avLst/>
            </a:prstGeom>
            <a:noFill/>
          </p:spPr>
          <p:txBody>
            <a:bodyPr wrap="square" rtlCol="0">
              <a:spAutoFit/>
            </a:bodyPr>
            <a:lstStyle/>
            <a:p>
              <a:r>
                <a:rPr lang="pt-BR" altLang="en-US"/>
                <a:t>camada de valencia</a:t>
              </a:r>
              <a:endParaRPr lang="pt-BR" altLang="en-US"/>
            </a:p>
          </p:txBody>
        </p:sp>
        <p:cxnSp>
          <p:nvCxnSpPr>
            <p:cNvPr id="3" name="Conector Reto 2"/>
            <p:cNvCxnSpPr/>
            <p:nvPr/>
          </p:nvCxnSpPr>
          <p:spPr>
            <a:xfrm flipV="1">
              <a:off x="11114" y="4036"/>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V="1">
              <a:off x="10994" y="6781"/>
              <a:ext cx="53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11114" y="5401"/>
              <a:ext cx="5340" cy="0"/>
            </a:xfrm>
            <a:prstGeom prst="line">
              <a:avLst/>
            </a:prstGeom>
            <a:ln w="1905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16334" y="3582"/>
              <a:ext cx="1314" cy="771"/>
            </a:xfrm>
            <a:prstGeom prst="rect">
              <a:avLst/>
            </a:prstGeom>
            <a:noFill/>
          </p:spPr>
          <p:txBody>
            <a:bodyPr wrap="square" rtlCol="0">
              <a:spAutoFit/>
            </a:bodyPr>
            <a:lstStyle/>
            <a:p>
              <a:r>
                <a:rPr lang="pt-BR" sz="2000" dirty="0" smtClean="0"/>
                <a:t>E</a:t>
              </a:r>
              <a:r>
                <a:rPr lang="pt-BR" sz="2000" baseline="-25000" dirty="0" smtClean="0"/>
                <a:t>C</a:t>
              </a:r>
              <a:endParaRPr lang="pt-BR" sz="2000" dirty="0"/>
            </a:p>
          </p:txBody>
        </p:sp>
        <p:sp>
          <p:nvSpPr>
            <p:cNvPr id="27" name="CaixaDeTexto 7"/>
            <p:cNvSpPr txBox="1"/>
            <p:nvPr/>
          </p:nvSpPr>
          <p:spPr>
            <a:xfrm>
              <a:off x="16065" y="6110"/>
              <a:ext cx="1038" cy="771"/>
            </a:xfrm>
            <a:prstGeom prst="rect">
              <a:avLst/>
            </a:prstGeom>
            <a:noFill/>
          </p:spPr>
          <p:txBody>
            <a:bodyPr wrap="square" rtlCol="0">
              <a:spAutoFit/>
            </a:bodyPr>
            <a:lstStyle/>
            <a:p>
              <a:r>
                <a:rPr lang="pt-BR" sz="2000" dirty="0" smtClean="0"/>
                <a:t>E</a:t>
              </a:r>
              <a:r>
                <a:rPr lang="pt-BR" sz="2000" baseline="-25000" dirty="0"/>
                <a:t>V</a:t>
              </a:r>
              <a:endParaRPr lang="pt-BR" sz="2000" dirty="0"/>
            </a:p>
          </p:txBody>
        </p:sp>
        <p:sp>
          <p:nvSpPr>
            <p:cNvPr id="28" name="CaixaDeTexto 8"/>
            <p:cNvSpPr txBox="1"/>
            <p:nvPr/>
          </p:nvSpPr>
          <p:spPr>
            <a:xfrm>
              <a:off x="16143" y="4862"/>
              <a:ext cx="765" cy="771"/>
            </a:xfrm>
            <a:prstGeom prst="rect">
              <a:avLst/>
            </a:prstGeom>
            <a:noFill/>
          </p:spPr>
          <p:txBody>
            <a:bodyPr wrap="square" rtlCol="0">
              <a:spAutoFit/>
            </a:bodyPr>
            <a:lstStyle/>
            <a:p>
              <a:r>
                <a:rPr lang="pt-BR" sz="2000" dirty="0" smtClean="0"/>
                <a:t>E</a:t>
              </a:r>
              <a:r>
                <a:rPr lang="pt-BR" sz="2000" baseline="-25000" dirty="0"/>
                <a:t>i</a:t>
              </a:r>
              <a:endParaRPr lang="pt-BR" sz="2000" dirty="0"/>
            </a:p>
          </p:txBody>
        </p:sp>
        <p:cxnSp>
          <p:nvCxnSpPr>
            <p:cNvPr id="29" name="Conector de Seta Reta 28"/>
            <p:cNvCxnSpPr/>
            <p:nvPr/>
          </p:nvCxnSpPr>
          <p:spPr>
            <a:xfrm>
              <a:off x="13664" y="4130"/>
              <a:ext cx="0" cy="2606"/>
            </a:xfrm>
            <a:prstGeom prst="straightConnector1">
              <a:avLst/>
            </a:prstGeom>
            <a:ln>
              <a:solidFill>
                <a:srgbClr val="C00000"/>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30" name="CaixaDeTexto 10"/>
            <p:cNvSpPr txBox="1"/>
            <p:nvPr/>
          </p:nvSpPr>
          <p:spPr>
            <a:xfrm>
              <a:off x="13806" y="4352"/>
              <a:ext cx="885" cy="890"/>
            </a:xfrm>
            <a:prstGeom prst="rect">
              <a:avLst/>
            </a:prstGeom>
            <a:noFill/>
          </p:spPr>
          <p:txBody>
            <a:bodyPr wrap="square" rtlCol="0">
              <a:spAutoFit/>
            </a:bodyPr>
            <a:lstStyle/>
            <a:p>
              <a:r>
                <a:rPr lang="pt-BR" sz="2400" dirty="0" err="1" smtClean="0"/>
                <a:t>E</a:t>
              </a:r>
              <a:r>
                <a:rPr lang="pt-BR" sz="2400" baseline="-25000" dirty="0" err="1"/>
                <a:t>g</a:t>
              </a:r>
              <a:endParaRPr lang="pt-BR" sz="2400" dirty="0"/>
            </a:p>
          </p:txBody>
        </p:sp>
        <p:cxnSp>
          <p:nvCxnSpPr>
            <p:cNvPr id="31" name="Conector Reto 30"/>
            <p:cNvCxnSpPr/>
            <p:nvPr/>
          </p:nvCxnSpPr>
          <p:spPr>
            <a:xfrm flipV="1">
              <a:off x="11114" y="6017"/>
              <a:ext cx="5340" cy="0"/>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CaixaDeTexto 12"/>
            <p:cNvSpPr txBox="1"/>
            <p:nvPr/>
          </p:nvSpPr>
          <p:spPr>
            <a:xfrm>
              <a:off x="16143" y="5339"/>
              <a:ext cx="960" cy="771"/>
            </a:xfrm>
            <a:prstGeom prst="rect">
              <a:avLst/>
            </a:prstGeom>
            <a:noFill/>
          </p:spPr>
          <p:txBody>
            <a:bodyPr wrap="square" rtlCol="0">
              <a:spAutoFit/>
            </a:bodyPr>
            <a:lstStyle/>
            <a:p>
              <a:r>
                <a:rPr lang="pt-BR" sz="2000" dirty="0" err="1" smtClean="0"/>
                <a:t>E</a:t>
              </a:r>
              <a:r>
                <a:rPr lang="pt-BR" sz="2000" baseline="-25000" dirty="0" err="1" smtClean="0"/>
                <a:t>Fp</a:t>
              </a:r>
              <a:endParaRPr lang="pt-BR" sz="2000" dirty="0"/>
            </a:p>
          </p:txBody>
        </p:sp>
        <p:cxnSp>
          <p:nvCxnSpPr>
            <p:cNvPr id="33" name="Conector de Seta Reta 32"/>
            <p:cNvCxnSpPr/>
            <p:nvPr/>
          </p:nvCxnSpPr>
          <p:spPr>
            <a:xfrm>
              <a:off x="15179" y="5424"/>
              <a:ext cx="0" cy="600"/>
            </a:xfrm>
            <a:prstGeom prst="straightConnector1">
              <a:avLst/>
            </a:prstGeom>
            <a:ln>
              <a:solidFill>
                <a:srgbClr val="C0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4" name="CaixaDeTexto 14"/>
            <p:cNvSpPr txBox="1"/>
            <p:nvPr/>
          </p:nvSpPr>
          <p:spPr>
            <a:xfrm>
              <a:off x="14211" y="5284"/>
              <a:ext cx="1068" cy="771"/>
            </a:xfrm>
            <a:prstGeom prst="rect">
              <a:avLst/>
            </a:prstGeom>
            <a:noFill/>
          </p:spPr>
          <p:txBody>
            <a:bodyPr wrap="square" rtlCol="0">
              <a:spAutoFit/>
            </a:bodyPr>
            <a:lstStyle/>
            <a:p>
              <a:r>
                <a:rPr lang="pt-BR" sz="2000" dirty="0" err="1" smtClean="0"/>
                <a:t>q</a:t>
              </a:r>
              <a:r>
                <a:rPr lang="pt-BR" sz="2000" dirty="0" err="1" smtClean="0">
                  <a:latin typeface="Symbol" panose="05050102010706020507" pitchFamily="18" charset="2"/>
                </a:rPr>
                <a:t>f</a:t>
              </a:r>
              <a:r>
                <a:rPr lang="pt-BR" sz="2000" baseline="-25000" dirty="0" err="1" smtClean="0"/>
                <a:t>p</a:t>
              </a:r>
              <a:endParaRPr lang="pt-BR" sz="2000" dirty="0"/>
            </a:p>
          </p:txBody>
        </p:sp>
        <p:sp>
          <p:nvSpPr>
            <p:cNvPr id="37" name="Retângulo 36"/>
            <p:cNvSpPr/>
            <p:nvPr/>
          </p:nvSpPr>
          <p:spPr>
            <a:xfrm>
              <a:off x="11114" y="2834"/>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Retângulo 37"/>
            <p:cNvSpPr/>
            <p:nvPr/>
          </p:nvSpPr>
          <p:spPr>
            <a:xfrm>
              <a:off x="10994" y="6802"/>
              <a:ext cx="5322" cy="1181"/>
            </a:xfrm>
            <a:prstGeom prst="rect">
              <a:avLst/>
            </a:prstGeom>
            <a:pattFill prst="ltHorz">
              <a:fgClr>
                <a:srgbClr val="5B9BD5"/>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7521" y="4036"/>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2" name="Conector Reto 41"/>
            <p:cNvCxnSpPr/>
            <p:nvPr/>
          </p:nvCxnSpPr>
          <p:spPr>
            <a:xfrm>
              <a:off x="7366" y="6019"/>
              <a:ext cx="3975" cy="1"/>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43" name="Forma livre 42"/>
            <p:cNvSpPr/>
            <p:nvPr/>
          </p:nvSpPr>
          <p:spPr>
            <a:xfrm>
              <a:off x="7511" y="6763"/>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4" name="Forma livre 43"/>
            <p:cNvSpPr/>
            <p:nvPr/>
          </p:nvSpPr>
          <p:spPr>
            <a:xfrm>
              <a:off x="7511" y="5401"/>
              <a:ext cx="3820" cy="1266"/>
            </a:xfrm>
            <a:custGeom>
              <a:avLst/>
              <a:gdLst>
                <a:gd name="connisteX0" fmla="*/ 0 w 2425700"/>
                <a:gd name="connsiteY0" fmla="*/ 795975 h 795975"/>
                <a:gd name="connisteX1" fmla="*/ 322580 w 2425700"/>
                <a:gd name="connsiteY1" fmla="*/ 759145 h 795975"/>
                <a:gd name="connisteX2" fmla="*/ 747395 w 2425700"/>
                <a:gd name="connsiteY2" fmla="*/ 583250 h 795975"/>
                <a:gd name="connisteX3" fmla="*/ 1187450 w 2425700"/>
                <a:gd name="connsiteY3" fmla="*/ 319725 h 795975"/>
                <a:gd name="connisteX4" fmla="*/ 1583055 w 2425700"/>
                <a:gd name="connsiteY4" fmla="*/ 107000 h 795975"/>
                <a:gd name="connisteX5" fmla="*/ 2037080 w 2425700"/>
                <a:gd name="connsiteY5" fmla="*/ 11750 h 795975"/>
                <a:gd name="connisteX6" fmla="*/ 2425700 w 2425700"/>
                <a:gd name="connsiteY6" fmla="*/ 4130 h 7959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425700" h="795976">
                  <a:moveTo>
                    <a:pt x="0" y="795976"/>
                  </a:moveTo>
                  <a:cubicBezTo>
                    <a:pt x="55880" y="792166"/>
                    <a:pt x="173355" y="801691"/>
                    <a:pt x="322580" y="759146"/>
                  </a:cubicBezTo>
                  <a:cubicBezTo>
                    <a:pt x="471805" y="716601"/>
                    <a:pt x="574675" y="670881"/>
                    <a:pt x="747395" y="583251"/>
                  </a:cubicBezTo>
                  <a:cubicBezTo>
                    <a:pt x="920115" y="495621"/>
                    <a:pt x="1020445" y="414976"/>
                    <a:pt x="1187450" y="319726"/>
                  </a:cubicBezTo>
                  <a:cubicBezTo>
                    <a:pt x="1354455" y="224476"/>
                    <a:pt x="1412875" y="168596"/>
                    <a:pt x="1583055" y="107001"/>
                  </a:cubicBezTo>
                  <a:cubicBezTo>
                    <a:pt x="1753235" y="45406"/>
                    <a:pt x="1868805" y="32071"/>
                    <a:pt x="2037080" y="11751"/>
                  </a:cubicBezTo>
                  <a:cubicBezTo>
                    <a:pt x="2205355" y="-8569"/>
                    <a:pt x="2357120" y="3496"/>
                    <a:pt x="2425700" y="4131"/>
                  </a:cubicBezTo>
                </a:path>
              </a:pathLst>
            </a:custGeom>
            <a:noFill/>
            <a:ln w="19050">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7419" y="2761"/>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7366" y="6757"/>
              <a:ext cx="3872" cy="2600"/>
            </a:xfrm>
            <a:custGeom>
              <a:avLst/>
              <a:gdLst>
                <a:gd name="connisteX0" fmla="*/ 0 w 2458910"/>
                <a:gd name="connsiteY0" fmla="*/ 848355 h 1647398"/>
                <a:gd name="connisteX1" fmla="*/ 171450 w 2458910"/>
                <a:gd name="connsiteY1" fmla="*/ 848355 h 1647398"/>
                <a:gd name="connisteX2" fmla="*/ 704850 w 2458910"/>
                <a:gd name="connsiteY2" fmla="*/ 686430 h 1647398"/>
                <a:gd name="connisteX3" fmla="*/ 1247775 w 2458910"/>
                <a:gd name="connsiteY3" fmla="*/ 334005 h 1647398"/>
                <a:gd name="connisteX4" fmla="*/ 1809750 w 2458910"/>
                <a:gd name="connsiteY4" fmla="*/ 95880 h 1647398"/>
                <a:gd name="connisteX5" fmla="*/ 2238375 w 2458910"/>
                <a:gd name="connsiteY5" fmla="*/ 29205 h 1647398"/>
                <a:gd name="connisteX6" fmla="*/ 2409825 w 2458910"/>
                <a:gd name="connsiteY6" fmla="*/ 38730 h 1647398"/>
                <a:gd name="connisteX7" fmla="*/ 2447925 w 2458910"/>
                <a:gd name="connsiteY7" fmla="*/ 48255 h 1647398"/>
                <a:gd name="connisteX8" fmla="*/ 2457450 w 2458910"/>
                <a:gd name="connsiteY8" fmla="*/ 562605 h 1647398"/>
                <a:gd name="connisteX9" fmla="*/ 2428875 w 2458910"/>
                <a:gd name="connsiteY9" fmla="*/ 791205 h 1647398"/>
                <a:gd name="connisteX10" fmla="*/ 2314575 w 2458910"/>
                <a:gd name="connsiteY10" fmla="*/ 772155 h 1647398"/>
                <a:gd name="connisteX11" fmla="*/ 1895475 w 2458910"/>
                <a:gd name="connsiteY11" fmla="*/ 800730 h 1647398"/>
                <a:gd name="connisteX12" fmla="*/ 1466850 w 2458910"/>
                <a:gd name="connsiteY12" fmla="*/ 934080 h 1647398"/>
                <a:gd name="connisteX13" fmla="*/ 1285875 w 2458910"/>
                <a:gd name="connsiteY13" fmla="*/ 1067430 h 1647398"/>
                <a:gd name="connisteX14" fmla="*/ 895350 w 2458910"/>
                <a:gd name="connsiteY14" fmla="*/ 1276980 h 1647398"/>
                <a:gd name="connisteX15" fmla="*/ 600075 w 2458910"/>
                <a:gd name="connsiteY15" fmla="*/ 1467480 h 1647398"/>
                <a:gd name="connisteX16" fmla="*/ 228600 w 2458910"/>
                <a:gd name="connsiteY16" fmla="*/ 1591305 h 1647398"/>
                <a:gd name="connisteX17" fmla="*/ 47625 w 2458910"/>
                <a:gd name="connsiteY17" fmla="*/ 1581780 h 1647398"/>
                <a:gd name="connisteX18" fmla="*/ 47625 w 2458910"/>
                <a:gd name="connsiteY18" fmla="*/ 1581780 h 1647398"/>
                <a:gd name="connisteX19" fmla="*/ 38100 w 2458910"/>
                <a:gd name="connsiteY19" fmla="*/ 838830 h 16473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Lst>
              <a:rect l="l" t="t" r="r" b="b"/>
              <a:pathLst>
                <a:path w="2458910" h="1647399">
                  <a:moveTo>
                    <a:pt x="0" y="848355"/>
                  </a:moveTo>
                  <a:cubicBezTo>
                    <a:pt x="23495" y="851530"/>
                    <a:pt x="30480" y="880740"/>
                    <a:pt x="171450" y="848355"/>
                  </a:cubicBezTo>
                  <a:cubicBezTo>
                    <a:pt x="312420" y="815970"/>
                    <a:pt x="489585" y="789300"/>
                    <a:pt x="704850" y="686430"/>
                  </a:cubicBezTo>
                  <a:cubicBezTo>
                    <a:pt x="920115" y="583560"/>
                    <a:pt x="1026795" y="452115"/>
                    <a:pt x="1247775" y="334005"/>
                  </a:cubicBezTo>
                  <a:cubicBezTo>
                    <a:pt x="1468755" y="215895"/>
                    <a:pt x="1611630" y="156840"/>
                    <a:pt x="1809750" y="95880"/>
                  </a:cubicBezTo>
                  <a:cubicBezTo>
                    <a:pt x="2007870" y="34920"/>
                    <a:pt x="2118360" y="40635"/>
                    <a:pt x="2238375" y="29205"/>
                  </a:cubicBezTo>
                  <a:cubicBezTo>
                    <a:pt x="2358390" y="17775"/>
                    <a:pt x="2367915" y="34920"/>
                    <a:pt x="2409825" y="38730"/>
                  </a:cubicBezTo>
                  <a:cubicBezTo>
                    <a:pt x="2451735" y="42540"/>
                    <a:pt x="2438400" y="-56520"/>
                    <a:pt x="2447925" y="48255"/>
                  </a:cubicBezTo>
                  <a:cubicBezTo>
                    <a:pt x="2457450" y="153030"/>
                    <a:pt x="2461260" y="414015"/>
                    <a:pt x="2457450" y="562605"/>
                  </a:cubicBezTo>
                  <a:cubicBezTo>
                    <a:pt x="2453640" y="711195"/>
                    <a:pt x="2457450" y="749295"/>
                    <a:pt x="2428875" y="791205"/>
                  </a:cubicBezTo>
                  <a:cubicBezTo>
                    <a:pt x="2400300" y="833115"/>
                    <a:pt x="2421255" y="770250"/>
                    <a:pt x="2314575" y="772155"/>
                  </a:cubicBezTo>
                  <a:cubicBezTo>
                    <a:pt x="2207895" y="774060"/>
                    <a:pt x="2065020" y="768345"/>
                    <a:pt x="1895475" y="800730"/>
                  </a:cubicBezTo>
                  <a:cubicBezTo>
                    <a:pt x="1725930" y="833115"/>
                    <a:pt x="1588770" y="880740"/>
                    <a:pt x="1466850" y="934080"/>
                  </a:cubicBezTo>
                  <a:cubicBezTo>
                    <a:pt x="1344930" y="987420"/>
                    <a:pt x="1400175" y="998850"/>
                    <a:pt x="1285875" y="1067430"/>
                  </a:cubicBezTo>
                  <a:cubicBezTo>
                    <a:pt x="1171575" y="1136010"/>
                    <a:pt x="1032510" y="1196970"/>
                    <a:pt x="895350" y="1276980"/>
                  </a:cubicBezTo>
                  <a:cubicBezTo>
                    <a:pt x="758190" y="1356990"/>
                    <a:pt x="733425" y="1404615"/>
                    <a:pt x="600075" y="1467480"/>
                  </a:cubicBezTo>
                  <a:cubicBezTo>
                    <a:pt x="466725" y="1530345"/>
                    <a:pt x="339090" y="1568445"/>
                    <a:pt x="228600" y="1591305"/>
                  </a:cubicBezTo>
                  <a:cubicBezTo>
                    <a:pt x="118110" y="1614165"/>
                    <a:pt x="83820" y="1583685"/>
                    <a:pt x="47625" y="1581780"/>
                  </a:cubicBezTo>
                  <a:cubicBezTo>
                    <a:pt x="11430" y="1579875"/>
                    <a:pt x="49530" y="1730370"/>
                    <a:pt x="47625" y="1581780"/>
                  </a:cubicBezTo>
                  <a:cubicBezTo>
                    <a:pt x="45720" y="1433190"/>
                    <a:pt x="40005" y="987420"/>
                    <a:pt x="38100" y="838830"/>
                  </a:cubicBezTo>
                </a:path>
              </a:pathLst>
            </a:custGeom>
            <a:pattFill prst="ltHorz">
              <a:fgClr>
                <a:srgbClr val="5B9BD5"/>
              </a:fgClr>
              <a:bgClr>
                <a:schemeClr val="bg1"/>
              </a:bgClr>
            </a:patt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6" name="Caixa de Texto 35"/>
          <p:cNvSpPr txBox="1"/>
          <p:nvPr/>
        </p:nvSpPr>
        <p:spPr>
          <a:xfrm>
            <a:off x="7084695" y="5356225"/>
            <a:ext cx="1086485" cy="645160"/>
          </a:xfrm>
          <a:prstGeom prst="rect">
            <a:avLst/>
          </a:prstGeom>
          <a:solidFill>
            <a:schemeClr val="bg1"/>
          </a:solidFill>
        </p:spPr>
        <p:txBody>
          <a:bodyPr wrap="square" rtlCol="0">
            <a:spAutoFit/>
          </a:bodyPr>
          <a:lstStyle/>
          <a:p>
            <a:pPr algn="ctr"/>
            <a:r>
              <a:rPr lang="pt-BR" altLang="en-US"/>
              <a:t>lacunas difundem</a:t>
            </a:r>
            <a:endParaRPr lang="pt-BR" altLang="en-US"/>
          </a:p>
        </p:txBody>
      </p:sp>
      <p:sp>
        <p:nvSpPr>
          <p:cNvPr id="41" name="Caixa de Texto 40"/>
          <p:cNvSpPr txBox="1"/>
          <p:nvPr/>
        </p:nvSpPr>
        <p:spPr>
          <a:xfrm>
            <a:off x="4283075" y="3079750"/>
            <a:ext cx="1086485" cy="645160"/>
          </a:xfrm>
          <a:prstGeom prst="rect">
            <a:avLst/>
          </a:prstGeom>
          <a:solidFill>
            <a:schemeClr val="bg1"/>
          </a:solidFill>
        </p:spPr>
        <p:txBody>
          <a:bodyPr wrap="square" rtlCol="0">
            <a:spAutoFit/>
          </a:bodyPr>
          <a:lstStyle/>
          <a:p>
            <a:pPr algn="ctr"/>
            <a:r>
              <a:rPr lang="pt-BR" altLang="en-US"/>
              <a:t>eletrons difundem</a:t>
            </a:r>
            <a:endParaRPr lang="pt-BR" altLang="en-US"/>
          </a:p>
        </p:txBody>
      </p:sp>
      <p:cxnSp>
        <p:nvCxnSpPr>
          <p:cNvPr id="45" name="Conector Reto 44"/>
          <p:cNvCxnSpPr/>
          <p:nvPr/>
        </p:nvCxnSpPr>
        <p:spPr>
          <a:xfrm>
            <a:off x="5264785" y="2980690"/>
            <a:ext cx="0" cy="35375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7150735" y="2739390"/>
            <a:ext cx="0" cy="353758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2" name="Seta para a direita 21"/>
          <p:cNvSpPr/>
          <p:nvPr/>
        </p:nvSpPr>
        <p:spPr>
          <a:xfrm flipH="1">
            <a:off x="6598285" y="5603875"/>
            <a:ext cx="1088390" cy="17716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7" name="Caixa de Texto 46"/>
          <p:cNvSpPr txBox="1"/>
          <p:nvPr/>
        </p:nvSpPr>
        <p:spPr>
          <a:xfrm>
            <a:off x="5214620" y="413639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48" name="Caixa de Texto 47"/>
          <p:cNvSpPr txBox="1"/>
          <p:nvPr/>
        </p:nvSpPr>
        <p:spPr>
          <a:xfrm>
            <a:off x="5609590" y="479933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1" name="Caixa de Texto 50"/>
          <p:cNvSpPr txBox="1"/>
          <p:nvPr/>
        </p:nvSpPr>
        <p:spPr>
          <a:xfrm>
            <a:off x="5289550" y="479933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3" name="Caixa de Texto 52"/>
          <p:cNvSpPr txBox="1"/>
          <p:nvPr/>
        </p:nvSpPr>
        <p:spPr>
          <a:xfrm>
            <a:off x="5718175" y="459676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6" name="Caixa de Texto 55"/>
          <p:cNvSpPr txBox="1"/>
          <p:nvPr/>
        </p:nvSpPr>
        <p:spPr>
          <a:xfrm>
            <a:off x="5241925" y="514350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7" name="Caixa de Texto 56"/>
          <p:cNvSpPr txBox="1"/>
          <p:nvPr/>
        </p:nvSpPr>
        <p:spPr>
          <a:xfrm>
            <a:off x="5741035" y="394208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8" name="Caixa de Texto 57"/>
          <p:cNvSpPr txBox="1"/>
          <p:nvPr/>
        </p:nvSpPr>
        <p:spPr>
          <a:xfrm>
            <a:off x="5495925" y="413639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59" name="Caixa de Texto 58"/>
          <p:cNvSpPr txBox="1"/>
          <p:nvPr/>
        </p:nvSpPr>
        <p:spPr>
          <a:xfrm>
            <a:off x="5522595" y="505714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0" name="Caixa de Texto 59"/>
          <p:cNvSpPr txBox="1"/>
          <p:nvPr/>
        </p:nvSpPr>
        <p:spPr>
          <a:xfrm>
            <a:off x="6217285" y="37376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5" name="Caixa de Texto 64"/>
          <p:cNvSpPr txBox="1"/>
          <p:nvPr/>
        </p:nvSpPr>
        <p:spPr>
          <a:xfrm>
            <a:off x="6674485" y="388937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6" name="Caixa de Texto 65"/>
          <p:cNvSpPr txBox="1"/>
          <p:nvPr/>
        </p:nvSpPr>
        <p:spPr>
          <a:xfrm>
            <a:off x="6693535" y="348170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7" name="Caixa de Texto 66"/>
          <p:cNvSpPr txBox="1"/>
          <p:nvPr/>
        </p:nvSpPr>
        <p:spPr>
          <a:xfrm>
            <a:off x="6674485" y="445198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8" name="Caixa de Texto 67"/>
          <p:cNvSpPr txBox="1"/>
          <p:nvPr/>
        </p:nvSpPr>
        <p:spPr>
          <a:xfrm>
            <a:off x="6217285" y="44742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69" name="Caixa de Texto 68"/>
          <p:cNvSpPr txBox="1"/>
          <p:nvPr/>
        </p:nvSpPr>
        <p:spPr>
          <a:xfrm>
            <a:off x="6122035" y="4683125"/>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0" name="Caixa de Texto 69"/>
          <p:cNvSpPr txBox="1"/>
          <p:nvPr/>
        </p:nvSpPr>
        <p:spPr>
          <a:xfrm>
            <a:off x="6475095" y="369697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1" name="Caixa de Texto 70"/>
          <p:cNvSpPr txBox="1"/>
          <p:nvPr/>
        </p:nvSpPr>
        <p:spPr>
          <a:xfrm>
            <a:off x="5998845" y="386461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72" name="Caixa de Texto 71"/>
          <p:cNvSpPr txBox="1"/>
          <p:nvPr/>
        </p:nvSpPr>
        <p:spPr>
          <a:xfrm>
            <a:off x="6384925" y="4349750"/>
            <a:ext cx="476250" cy="460375"/>
          </a:xfrm>
          <a:prstGeom prst="rect">
            <a:avLst/>
          </a:prstGeom>
          <a:noFill/>
        </p:spPr>
        <p:txBody>
          <a:bodyPr wrap="square" rtlCol="0">
            <a:spAutoFit/>
          </a:bodyPr>
          <a:lstStyle/>
          <a:p>
            <a:pPr algn="ctr"/>
            <a:r>
              <a:rPr lang="pt-BR" altLang="en-US" sz="2400"/>
              <a:t>-</a:t>
            </a:r>
            <a:endParaRPr lang="pt-BR" altLang="en-US" sz="2400"/>
          </a:p>
        </p:txBody>
      </p:sp>
      <p:sp>
        <p:nvSpPr>
          <p:cNvPr id="39" name="Seta para a direita 38"/>
          <p:cNvSpPr/>
          <p:nvPr/>
        </p:nvSpPr>
        <p:spPr>
          <a:xfrm>
            <a:off x="4916170" y="2440305"/>
            <a:ext cx="2435225" cy="120650"/>
          </a:xfrm>
          <a:prstGeom prst="rightArrow">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0" name="Caixa de Texto 39"/>
          <p:cNvSpPr txBox="1"/>
          <p:nvPr/>
        </p:nvSpPr>
        <p:spPr>
          <a:xfrm>
            <a:off x="5588635" y="2164715"/>
            <a:ext cx="1086485" cy="645160"/>
          </a:xfrm>
          <a:prstGeom prst="rect">
            <a:avLst/>
          </a:prstGeom>
          <a:noFill/>
        </p:spPr>
        <p:txBody>
          <a:bodyPr wrap="square" rtlCol="0">
            <a:spAutoFit/>
          </a:bodyPr>
          <a:lstStyle/>
          <a:p>
            <a:pPr algn="ctr"/>
            <a:r>
              <a:rPr lang="pt-BR" altLang="en-US"/>
              <a:t>Campo elétrico</a:t>
            </a:r>
            <a:endParaRPr lang="pt-BR" altLang="en-US"/>
          </a:p>
        </p:txBody>
      </p:sp>
      <p:sp>
        <p:nvSpPr>
          <p:cNvPr id="55" name="Caixa de Texto 54"/>
          <p:cNvSpPr txBox="1"/>
          <p:nvPr/>
        </p:nvSpPr>
        <p:spPr>
          <a:xfrm>
            <a:off x="6488430" y="2809875"/>
            <a:ext cx="1301750" cy="645160"/>
          </a:xfrm>
          <a:prstGeom prst="rect">
            <a:avLst/>
          </a:prstGeom>
          <a:solidFill>
            <a:schemeClr val="bg1"/>
          </a:solidFill>
        </p:spPr>
        <p:txBody>
          <a:bodyPr wrap="square" rtlCol="0">
            <a:spAutoFit/>
          </a:bodyPr>
          <a:lstStyle/>
          <a:p>
            <a:pPr algn="ctr"/>
            <a:r>
              <a:rPr lang="pt-BR" altLang="en-US"/>
              <a:t>arrasto de eletrons </a:t>
            </a:r>
            <a:endParaRPr lang="pt-BR" altLang="en-US"/>
          </a:p>
        </p:txBody>
      </p:sp>
      <p:sp>
        <p:nvSpPr>
          <p:cNvPr id="61" name="Caixa de Texto 60"/>
          <p:cNvSpPr txBox="1"/>
          <p:nvPr/>
        </p:nvSpPr>
        <p:spPr>
          <a:xfrm>
            <a:off x="4629150" y="5603875"/>
            <a:ext cx="1369695" cy="645160"/>
          </a:xfrm>
          <a:prstGeom prst="rect">
            <a:avLst/>
          </a:prstGeom>
          <a:solidFill>
            <a:schemeClr val="bg1"/>
          </a:solidFill>
        </p:spPr>
        <p:txBody>
          <a:bodyPr wrap="square" rtlCol="0">
            <a:spAutoFit/>
          </a:bodyPr>
          <a:lstStyle/>
          <a:p>
            <a:pPr algn="ctr"/>
            <a:r>
              <a:rPr lang="pt-BR" altLang="en-US"/>
              <a:t>arrasto de lacunas </a:t>
            </a:r>
            <a:endParaRPr lang="pt-BR" altLang="en-US"/>
          </a:p>
        </p:txBody>
      </p:sp>
      <p:sp>
        <p:nvSpPr>
          <p:cNvPr id="52" name="Seta para a direita 51"/>
          <p:cNvSpPr/>
          <p:nvPr/>
        </p:nvSpPr>
        <p:spPr>
          <a:xfrm flipH="1">
            <a:off x="6537325" y="3066415"/>
            <a:ext cx="1088390" cy="177165"/>
          </a:xfrm>
          <a:prstGeom prst="rightArrow">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Seta para a direita 53"/>
          <p:cNvSpPr/>
          <p:nvPr/>
        </p:nvSpPr>
        <p:spPr>
          <a:xfrm>
            <a:off x="4836795" y="5838190"/>
            <a:ext cx="1088390" cy="177165"/>
          </a:xfrm>
          <a:prstGeom prst="rightArrow">
            <a:avLst/>
          </a:pr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1" name="Seta para a direita 20"/>
          <p:cNvSpPr/>
          <p:nvPr/>
        </p:nvSpPr>
        <p:spPr>
          <a:xfrm>
            <a:off x="4720590" y="3335020"/>
            <a:ext cx="1088390" cy="17716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Forma livre 63"/>
          <p:cNvSpPr/>
          <p:nvPr/>
        </p:nvSpPr>
        <p:spPr>
          <a:xfrm>
            <a:off x="6625590" y="6222365"/>
            <a:ext cx="1143000" cy="300355"/>
          </a:xfrm>
          <a:custGeom>
            <a:avLst/>
            <a:gdLst>
              <a:gd name="connisteX0" fmla="*/ 0 w 1143000"/>
              <a:gd name="connsiteY0" fmla="*/ 135890 h 300412"/>
              <a:gd name="connisteX1" fmla="*/ 516890 w 1143000"/>
              <a:gd name="connsiteY1" fmla="*/ 299085 h 300412"/>
              <a:gd name="connisteX2" fmla="*/ 843280 w 1143000"/>
              <a:gd name="connsiteY2" fmla="*/ 53975 h 300412"/>
              <a:gd name="connisteX3" fmla="*/ 1143000 w 1143000"/>
              <a:gd name="connsiteY3" fmla="*/ 0 h 300412"/>
            </a:gdLst>
            <a:ahLst/>
            <a:cxnLst>
              <a:cxn ang="0">
                <a:pos x="connisteX0" y="connsiteY0"/>
              </a:cxn>
              <a:cxn ang="0">
                <a:pos x="connisteX1" y="connsiteY1"/>
              </a:cxn>
              <a:cxn ang="0">
                <a:pos x="connisteX2" y="connsiteY2"/>
              </a:cxn>
              <a:cxn ang="0">
                <a:pos x="connisteX3" y="connsiteY3"/>
              </a:cxn>
            </a:cxnLst>
            <a:rect l="l" t="t" r="r" b="b"/>
            <a:pathLst>
              <a:path w="1143000" h="300412">
                <a:moveTo>
                  <a:pt x="0" y="135890"/>
                </a:moveTo>
                <a:cubicBezTo>
                  <a:pt x="97155" y="173355"/>
                  <a:pt x="347980" y="315595"/>
                  <a:pt x="516890" y="299085"/>
                </a:cubicBezTo>
                <a:cubicBezTo>
                  <a:pt x="685800" y="282575"/>
                  <a:pt x="718185" y="113665"/>
                  <a:pt x="843280" y="53975"/>
                </a:cubicBezTo>
                <a:cubicBezTo>
                  <a:pt x="968375" y="-5715"/>
                  <a:pt x="1089660" y="5715"/>
                  <a:pt x="114300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Caixa de Texto 72"/>
          <p:cNvSpPr txBox="1"/>
          <p:nvPr/>
        </p:nvSpPr>
        <p:spPr>
          <a:xfrm>
            <a:off x="7955280" y="6001385"/>
            <a:ext cx="1149350" cy="645160"/>
          </a:xfrm>
          <a:prstGeom prst="rect">
            <a:avLst/>
          </a:prstGeom>
          <a:noFill/>
        </p:spPr>
        <p:txBody>
          <a:bodyPr wrap="square" rtlCol="0">
            <a:spAutoFit/>
          </a:bodyPr>
          <a:lstStyle/>
          <a:p>
            <a:r>
              <a:rPr lang="pt-BR" altLang="en-US"/>
              <a:t>região de depleção</a:t>
            </a:r>
            <a:endParaRPr lang="pt-BR" altLang="en-US"/>
          </a:p>
        </p:txBody>
      </p:sp>
      <p:sp>
        <p:nvSpPr>
          <p:cNvPr id="74" name="Caixa de Texto 73"/>
          <p:cNvSpPr txBox="1"/>
          <p:nvPr/>
        </p:nvSpPr>
        <p:spPr>
          <a:xfrm>
            <a:off x="8559800" y="2335530"/>
            <a:ext cx="932815" cy="645160"/>
          </a:xfrm>
          <a:prstGeom prst="rect">
            <a:avLst/>
          </a:prstGeom>
          <a:noFill/>
        </p:spPr>
        <p:txBody>
          <a:bodyPr wrap="square" rtlCol="0">
            <a:spAutoFit/>
          </a:bodyPr>
          <a:lstStyle/>
          <a:p>
            <a:r>
              <a:rPr lang="pt-BR" altLang="en-US"/>
              <a:t>região neutra</a:t>
            </a:r>
            <a:endParaRPr lang="pt-BR" altLang="en-US"/>
          </a:p>
        </p:txBody>
      </p:sp>
      <p:sp>
        <p:nvSpPr>
          <p:cNvPr id="75" name="Caixa de Texto 74"/>
          <p:cNvSpPr txBox="1"/>
          <p:nvPr/>
        </p:nvSpPr>
        <p:spPr>
          <a:xfrm>
            <a:off x="2659380" y="2980690"/>
            <a:ext cx="932815" cy="645160"/>
          </a:xfrm>
          <a:prstGeom prst="rect">
            <a:avLst/>
          </a:prstGeom>
          <a:noFill/>
        </p:spPr>
        <p:txBody>
          <a:bodyPr wrap="square" rtlCol="0">
            <a:spAutoFit/>
          </a:bodyPr>
          <a:lstStyle/>
          <a:p>
            <a:r>
              <a:rPr lang="pt-BR" altLang="en-US"/>
              <a:t>região neutra</a:t>
            </a:r>
            <a:endParaRPr lang="pt-BR" altLang="en-US"/>
          </a:p>
        </p:txBody>
      </p:sp>
    </p:spTree>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1" name="Caixa de Texto 6"/>
          <p:cNvSpPr txBox="1"/>
          <p:nvPr/>
        </p:nvSpPr>
        <p:spPr>
          <a:xfrm>
            <a:off x="570640" y="665270"/>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Veja que o circuito pode funcionar como um inversor.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32" name="Imagem 31"/>
          <p:cNvPicPr>
            <a:picLocks noChangeAspect="1"/>
          </p:cNvPicPr>
          <p:nvPr/>
        </p:nvPicPr>
        <p:blipFill rotWithShape="1">
          <a:blip r:embed="rId1">
            <a:extLst>
              <a:ext uri="{28A0092B-C50C-407E-A947-70E740481C1C}">
                <a14:useLocalDpi xmlns:a14="http://schemas.microsoft.com/office/drawing/2010/main" val="0"/>
              </a:ext>
            </a:extLst>
          </a:blip>
          <a:srcRect l="3612" t="4478" r="3230"/>
          <a:stretch>
            <a:fillRect/>
          </a:stretch>
        </p:blipFill>
        <p:spPr>
          <a:xfrm>
            <a:off x="4683760" y="2233295"/>
            <a:ext cx="7344410" cy="4488180"/>
          </a:xfrm>
          <a:prstGeom prst="rect">
            <a:avLst/>
          </a:prstGeom>
        </p:spPr>
      </p:pic>
      <p:sp>
        <p:nvSpPr>
          <p:cNvPr id="33" name="Caixa de Texto 6"/>
          <p:cNvSpPr txBox="1"/>
          <p:nvPr/>
        </p:nvSpPr>
        <p:spPr>
          <a:xfrm>
            <a:off x="5094134" y="1250343"/>
            <a:ext cx="6665247" cy="98361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err="1" smtClean="0">
                <a:latin typeface="Comic Sans MS" panose="030F0702030302020204" pitchFamily="66" charset="0"/>
                <a:cs typeface="Comic Sans MS" panose="030F0702030302020204" pitchFamily="66" charset="0"/>
                <a:sym typeface="Symbol" panose="05050102010706020507" charset="0"/>
              </a:rPr>
              <a:t>Vout</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 e Id(M1) X </a:t>
            </a:r>
            <a:r>
              <a:rPr lang="pt-BR" altLang="en-US" sz="2400" b="1" dirty="0" err="1" smtClean="0">
                <a:latin typeface="Comic Sans MS" panose="030F0702030302020204" pitchFamily="66" charset="0"/>
                <a:cs typeface="Comic Sans MS" panose="030F0702030302020204" pitchFamily="66" charset="0"/>
                <a:sym typeface="Symbol" panose="05050102010706020507" charset="0"/>
              </a:rPr>
              <a:t>Vin</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2400" b="1" dirty="0" smtClean="0">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(R</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0</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 de 5k, 10k, 15k e 20k)</a:t>
            </a:r>
            <a:endParaRPr lang="pt-BR" altLang="en-US" sz="24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34" name="Caixa de Texto 6"/>
          <p:cNvSpPr txBox="1"/>
          <p:nvPr/>
        </p:nvSpPr>
        <p:spPr>
          <a:xfrm>
            <a:off x="165140" y="1914384"/>
            <a:ext cx="4957506" cy="41541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Neste caso teremos: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Corrente próxima de zero com saída em </a:t>
            </a:r>
            <a:r>
              <a:rPr lang="pt-BR" altLang="en-US" sz="2800" b="1" i="1" dirty="0" smtClean="0">
                <a:latin typeface="Comic Sans MS" panose="030F0702030302020204" pitchFamily="66" charset="0"/>
                <a:cs typeface="Comic Sans MS" panose="030F0702030302020204" pitchFamily="66" charset="0"/>
                <a:sym typeface="+mn-ea"/>
              </a:rPr>
              <a:t>high</a:t>
            </a:r>
            <a:endParaRPr lang="pt-BR" altLang="en-US" sz="2800" b="1" i="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Corrente alta com saída em </a:t>
            </a:r>
            <a:r>
              <a:rPr lang="pt-BR" altLang="en-US" sz="2800" b="1" i="1" dirty="0" err="1" smtClean="0">
                <a:latin typeface="Comic Sans MS" panose="030F0702030302020204" pitchFamily="66" charset="0"/>
                <a:cs typeface="Comic Sans MS" panose="030F0702030302020204" pitchFamily="66" charset="0"/>
                <a:sym typeface="+mn-ea"/>
              </a:rPr>
              <a:t>low</a:t>
            </a:r>
            <a:endParaRPr lang="pt-BR" altLang="en-US" sz="2800" b="1" i="1" dirty="0" err="1"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pitchFamily="2" charset="2"/>
              <a:buNone/>
            </a:pPr>
            <a:r>
              <a:rPr lang="pt-BR" altLang="en-US" sz="2800" b="1" dirty="0" smtClean="0">
                <a:latin typeface="Comic Sans MS" panose="030F0702030302020204" pitchFamily="66" charset="0"/>
                <a:cs typeface="Comic Sans MS" panose="030F0702030302020204" pitchFamily="66" charset="0"/>
                <a:sym typeface="+mn-ea"/>
              </a:rPr>
              <a:t>A tensão de saída nunca chega a zero (degrada)</a:t>
            </a:r>
            <a:endParaRPr lang="pt-BR" altLang="en-US" sz="2800" b="1" dirty="0" smtClean="0">
              <a:latin typeface="Comic Sans MS" panose="030F0702030302020204" pitchFamily="66" charset="0"/>
              <a:cs typeface="Comic Sans MS" panose="030F0702030302020204" pitchFamily="66" charset="0"/>
              <a:sym typeface="+mn-ea"/>
            </a:endParaRPr>
          </a:p>
          <a:p>
            <a:pPr algn="ctr"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Não é muito eficiente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472948" y="5107654"/>
            <a:ext cx="2743200" cy="365125"/>
          </a:xfrm>
        </p:spPr>
        <p:txBody>
          <a:bodyPr/>
          <a:lstStyle/>
          <a:p>
            <a:fld id="{74F297BB-B745-4CAB-BE1D-CE4C89382949}" type="slidenum">
              <a:rPr lang="pt-BR" smtClean="0"/>
            </a:fld>
            <a:endParaRPr lang="pt-BR"/>
          </a:p>
        </p:txBody>
      </p:sp>
      <p:sp>
        <p:nvSpPr>
          <p:cNvPr id="4" name="Caixa de Texto 6"/>
          <p:cNvSpPr txBox="1"/>
          <p:nvPr/>
        </p:nvSpPr>
        <p:spPr>
          <a:xfrm>
            <a:off x="459248" y="783058"/>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16: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5" name="Caixa de Texto 6"/>
          <p:cNvSpPr txBox="1"/>
          <p:nvPr/>
        </p:nvSpPr>
        <p:spPr>
          <a:xfrm>
            <a:off x="2937510" y="1660525"/>
            <a:ext cx="8428355" cy="473900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err="1" smtClean="0">
                <a:latin typeface="Comic Sans MS" panose="030F0702030302020204" pitchFamily="66" charset="0"/>
                <a:cs typeface="Comic Sans MS" panose="030F0702030302020204" pitchFamily="66" charset="0"/>
                <a:sym typeface="+mn-ea"/>
              </a:rPr>
              <a:t>V</a:t>
            </a:r>
            <a:r>
              <a:rPr lang="pt-BR" altLang="en-US" sz="2800" b="1" baseline="-25000" dirty="0" err="1" smtClean="0">
                <a:latin typeface="Comic Sans MS" panose="030F0702030302020204" pitchFamily="66" charset="0"/>
                <a:cs typeface="Comic Sans MS" panose="030F0702030302020204" pitchFamily="66" charset="0"/>
                <a:sym typeface="+mn-ea"/>
              </a:rPr>
              <a:t>in</a:t>
            </a:r>
            <a:r>
              <a:rPr lang="pt-BR" altLang="en-US" sz="2800" b="1" dirty="0" smtClean="0">
                <a:latin typeface="Comic Sans MS" panose="030F0702030302020204" pitchFamily="66" charset="0"/>
                <a:cs typeface="Comic Sans MS" panose="030F0702030302020204" pitchFamily="66" charset="0"/>
                <a:sym typeface="+mn-ea"/>
              </a:rPr>
              <a:t> varia de 0 V a 3,0V e V</a:t>
            </a:r>
            <a:r>
              <a:rPr lang="pt-BR" altLang="en-US" sz="2800" b="1" baseline="-25000" dirty="0" smtClean="0">
                <a:latin typeface="Comic Sans MS" panose="030F0702030302020204" pitchFamily="66" charset="0"/>
                <a:cs typeface="Comic Sans MS" panose="030F0702030302020204" pitchFamily="66" charset="0"/>
                <a:sym typeface="+mn-ea"/>
              </a:rPr>
              <a:t>TP</a:t>
            </a:r>
            <a:r>
              <a:rPr lang="pt-BR" altLang="en-US" sz="2800" b="1" dirty="0" smtClean="0">
                <a:latin typeface="Comic Sans MS" panose="030F0702030302020204" pitchFamily="66" charset="0"/>
                <a:cs typeface="Comic Sans MS" panose="030F0702030302020204" pitchFamily="66" charset="0"/>
                <a:sym typeface="+mn-ea"/>
              </a:rPr>
              <a:t> é conhecido</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Para (</a:t>
            </a:r>
            <a:r>
              <a:rPr lang="pt-BR" altLang="en-US" sz="2800" b="1" dirty="0" err="1" smtClean="0">
                <a:latin typeface="Comic Sans MS" panose="030F0702030302020204" pitchFamily="66" charset="0"/>
                <a:cs typeface="Comic Sans MS" panose="030F0702030302020204" pitchFamily="66" charset="0"/>
                <a:sym typeface="+mn-ea"/>
              </a:rPr>
              <a:t>V</a:t>
            </a:r>
            <a:r>
              <a:rPr lang="pt-BR" altLang="en-US" sz="2800" b="1" baseline="-25000" dirty="0" err="1" smtClean="0">
                <a:latin typeface="Comic Sans MS" panose="030F0702030302020204" pitchFamily="66" charset="0"/>
                <a:cs typeface="Comic Sans MS" panose="030F0702030302020204" pitchFamily="66" charset="0"/>
                <a:sym typeface="+mn-ea"/>
              </a:rPr>
              <a:t>in</a:t>
            </a:r>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DD</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Arial" panose="020B0604020202020204" pitchFamily="34" charset="0"/>
                <a:cs typeface="Arial" panose="020B0604020202020204" pitchFamily="34" charset="0"/>
                <a:sym typeface="+mn-ea"/>
              </a:rPr>
              <a:t>˃</a:t>
            </a:r>
            <a:r>
              <a:rPr lang="pt-BR" altLang="en-US" sz="2800" b="1" dirty="0" smtClean="0">
                <a:latin typeface="Comic Sans MS" panose="030F0702030302020204" pitchFamily="66" charset="0"/>
                <a:cs typeface="Comic Sans MS" panose="030F0702030302020204" pitchFamily="66" charset="0"/>
                <a:sym typeface="+mn-ea"/>
              </a:rPr>
              <a:t> V</a:t>
            </a:r>
            <a:r>
              <a:rPr lang="pt-BR" altLang="en-US" sz="2800" b="1" baseline="-25000" dirty="0" smtClean="0">
                <a:latin typeface="Comic Sans MS" panose="030F0702030302020204" pitchFamily="66" charset="0"/>
                <a:cs typeface="Comic Sans MS" panose="030F0702030302020204" pitchFamily="66" charset="0"/>
                <a:sym typeface="+mn-ea"/>
              </a:rPr>
              <a:t>TP</a:t>
            </a:r>
            <a:r>
              <a:rPr lang="pt-BR" altLang="en-US" sz="2800" b="1" dirty="0" smtClean="0">
                <a:latin typeface="Comic Sans MS" panose="030F0702030302020204" pitchFamily="66" charset="0"/>
                <a:cs typeface="Comic Sans MS" panose="030F0702030302020204" pitchFamily="66" charset="0"/>
                <a:sym typeface="+mn-ea"/>
              </a:rPr>
              <a:t> teremos o transistor cortado</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Para </a:t>
            </a:r>
            <a:r>
              <a:rPr lang="pt-BR" altLang="en-US" sz="2800" b="1" dirty="0">
                <a:latin typeface="Comic Sans MS" panose="030F0702030302020204" pitchFamily="66" charset="0"/>
                <a:cs typeface="Comic Sans MS" panose="030F0702030302020204" pitchFamily="66" charset="0"/>
                <a:sym typeface="+mn-ea"/>
              </a:rPr>
              <a:t>(</a:t>
            </a:r>
            <a:r>
              <a:rPr lang="pt-BR" altLang="en-US" sz="2800" b="1" dirty="0" err="1">
                <a:latin typeface="Comic Sans MS" panose="030F0702030302020204" pitchFamily="66" charset="0"/>
                <a:cs typeface="Comic Sans MS" panose="030F0702030302020204" pitchFamily="66" charset="0"/>
                <a:sym typeface="+mn-ea"/>
              </a:rPr>
              <a:t>V</a:t>
            </a:r>
            <a:r>
              <a:rPr lang="pt-BR" altLang="en-US" sz="2800" b="1" baseline="-25000" dirty="0" err="1">
                <a:latin typeface="Comic Sans MS" panose="030F0702030302020204" pitchFamily="66" charset="0"/>
                <a:cs typeface="Comic Sans MS" panose="030F0702030302020204" pitchFamily="66" charset="0"/>
                <a:sym typeface="+mn-ea"/>
              </a:rPr>
              <a:t>in</a:t>
            </a:r>
            <a:r>
              <a:rPr lang="pt-BR" altLang="en-US" sz="2800" b="1" dirty="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DD</a:t>
            </a:r>
            <a:r>
              <a:rPr lang="pt-BR" altLang="en-US" sz="2800" b="1" dirty="0">
                <a:latin typeface="Comic Sans MS" panose="030F0702030302020204" pitchFamily="66" charset="0"/>
                <a:cs typeface="Comic Sans MS" panose="030F0702030302020204" pitchFamily="66" charset="0"/>
                <a:sym typeface="+mn-ea"/>
              </a:rPr>
              <a:t>) </a:t>
            </a:r>
            <a:r>
              <a:rPr lang="pt-BR" altLang="en-US" sz="2800" b="1" dirty="0" smtClean="0">
                <a:latin typeface="Arial" panose="020B0604020202020204" pitchFamily="34" charset="0"/>
                <a:cs typeface="Arial" panose="020B0604020202020204" pitchFamily="34" charset="0"/>
                <a:sym typeface="+mn-ea"/>
              </a:rPr>
              <a:t>&lt;</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TP</a:t>
            </a:r>
            <a:r>
              <a:rPr lang="pt-BR" altLang="en-US" sz="2800" b="1" dirty="0">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teremos </a:t>
            </a:r>
            <a:r>
              <a:rPr lang="pt-BR" altLang="en-US" sz="2800" b="1" dirty="0">
                <a:latin typeface="Comic Sans MS" panose="030F0702030302020204" pitchFamily="66" charset="0"/>
                <a:cs typeface="Comic Sans MS" panose="030F0702030302020204" pitchFamily="66" charset="0"/>
                <a:sym typeface="+mn-ea"/>
              </a:rPr>
              <a:t>o transistor </a:t>
            </a:r>
            <a:r>
              <a:rPr lang="pt-BR" altLang="en-US" sz="2800" b="1" dirty="0" smtClean="0">
                <a:latin typeface="Comic Sans MS" panose="030F0702030302020204" pitchFamily="66" charset="0"/>
                <a:cs typeface="Comic Sans MS" panose="030F0702030302020204" pitchFamily="66" charset="0"/>
                <a:sym typeface="+mn-ea"/>
              </a:rPr>
              <a:t>conduzindo</a:t>
            </a:r>
            <a:endParaRPr lang="pt-BR" altLang="en-US" sz="2800" b="1" dirty="0" smtClean="0">
              <a:latin typeface="Comic Sans MS" panose="030F0702030302020204" pitchFamily="66" charset="0"/>
              <a:cs typeface="Comic Sans MS" panose="030F0702030302020204" pitchFamily="66" charset="0"/>
              <a:sym typeface="+mn-ea"/>
            </a:endParaRPr>
          </a:p>
          <a:p>
            <a:pPr marL="914400" lvl="1" indent="-457200">
              <a:spcAft>
                <a:spcPts val="1200"/>
              </a:spcAft>
              <a:buFont typeface="Wingdings" panose="05000000000000000000" pitchFamily="2" charset="2"/>
              <a:buChar char="Ø"/>
            </a:pPr>
            <a:r>
              <a:rPr lang="pt-BR" altLang="en-US" sz="2800" b="1" dirty="0" smtClean="0">
                <a:latin typeface="Comic Sans MS" panose="030F0702030302020204" pitchFamily="66" charset="0"/>
                <a:cs typeface="Comic Sans MS" panose="030F0702030302020204" pitchFamily="66" charset="0"/>
                <a:sym typeface="+mn-ea"/>
              </a:rPr>
              <a:t>Saturação: </a:t>
            </a:r>
            <a:r>
              <a:rPr lang="pt-BR" altLang="en-US" sz="2800" b="1" dirty="0" err="1">
                <a:latin typeface="Comic Sans MS" panose="030F0702030302020204" pitchFamily="66" charset="0"/>
                <a:cs typeface="Comic Sans MS" panose="030F0702030302020204" pitchFamily="66" charset="0"/>
                <a:sym typeface="+mn-ea"/>
              </a:rPr>
              <a:t>V</a:t>
            </a:r>
            <a:r>
              <a:rPr lang="pt-BR" altLang="en-US" sz="2800" b="1" baseline="-25000" dirty="0" err="1">
                <a:latin typeface="Comic Sans MS" panose="030F0702030302020204" pitchFamily="66" charset="0"/>
                <a:cs typeface="Comic Sans MS" panose="030F0702030302020204" pitchFamily="66" charset="0"/>
                <a:sym typeface="+mn-ea"/>
              </a:rPr>
              <a:t>out</a:t>
            </a:r>
            <a:r>
              <a:rPr lang="pt-BR" altLang="en-US" sz="2800" b="1" dirty="0">
                <a:latin typeface="Comic Sans MS" panose="030F0702030302020204" pitchFamily="66" charset="0"/>
                <a:cs typeface="Comic Sans MS" panose="030F0702030302020204" pitchFamily="66" charset="0"/>
                <a:sym typeface="+mn-ea"/>
              </a:rPr>
              <a:t> </a:t>
            </a:r>
            <a:r>
              <a:rPr lang="pt-BR" altLang="en-US" sz="2800" b="1" dirty="0">
                <a:latin typeface="Arial" panose="020B0604020202020204" pitchFamily="34" charset="0"/>
                <a:cs typeface="Arial" panose="020B0604020202020204" pitchFamily="34" charset="0"/>
                <a:sym typeface="+mn-ea"/>
              </a:rPr>
              <a:t>&lt;</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a:latin typeface="Comic Sans MS" panose="030F0702030302020204" pitchFamily="66" charset="0"/>
                <a:cs typeface="Comic Sans MS" panose="030F0702030302020204" pitchFamily="66" charset="0"/>
                <a:sym typeface="+mn-ea"/>
              </a:rPr>
              <a:t>(</a:t>
            </a:r>
            <a:r>
              <a:rPr lang="pt-BR" altLang="en-US" sz="2800" b="1" dirty="0" err="1">
                <a:latin typeface="Comic Sans MS" panose="030F0702030302020204" pitchFamily="66" charset="0"/>
                <a:cs typeface="Comic Sans MS" panose="030F0702030302020204" pitchFamily="66" charset="0"/>
                <a:sym typeface="+mn-ea"/>
              </a:rPr>
              <a:t>V</a:t>
            </a:r>
            <a:r>
              <a:rPr lang="pt-BR" altLang="en-US" sz="2800" b="1" baseline="-25000" dirty="0" err="1">
                <a:latin typeface="Comic Sans MS" panose="030F0702030302020204" pitchFamily="66" charset="0"/>
                <a:cs typeface="Comic Sans MS" panose="030F0702030302020204" pitchFamily="66" charset="0"/>
                <a:sym typeface="+mn-ea"/>
              </a:rPr>
              <a:t>in</a:t>
            </a:r>
            <a:r>
              <a:rPr lang="pt-BR" altLang="en-US" sz="2800" b="1" dirty="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a:latin typeface="Comic Sans MS" panose="030F0702030302020204" pitchFamily="66" charset="0"/>
                <a:cs typeface="Comic Sans MS" panose="030F0702030302020204" pitchFamily="66" charset="0"/>
                <a:sym typeface="+mn-ea"/>
              </a:rPr>
              <a:t> 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a:t>
            </a:r>
            <a:endParaRPr lang="pt-BR" altLang="en-US" sz="2800" b="1" dirty="0">
              <a:latin typeface="Comic Sans MS" panose="030F0702030302020204" pitchFamily="66" charset="0"/>
              <a:cs typeface="Comic Sans MS" panose="030F0702030302020204" pitchFamily="66" charset="0"/>
              <a:sym typeface="+mn-ea"/>
            </a:endParaRPr>
          </a:p>
          <a:p>
            <a:pPr marL="914400" lvl="1" indent="-457200">
              <a:spcAft>
                <a:spcPts val="1200"/>
              </a:spcAft>
              <a:buFont typeface="Wingdings" panose="05000000000000000000" pitchFamily="2" charset="2"/>
              <a:buChar char="Ø"/>
            </a:pPr>
            <a:r>
              <a:rPr lang="pt-BR" altLang="en-US" sz="2800" b="1" dirty="0" err="1" smtClean="0">
                <a:latin typeface="Comic Sans MS" panose="030F0702030302020204" pitchFamily="66" charset="0"/>
                <a:cs typeface="Comic Sans MS" panose="030F0702030302020204" pitchFamily="66" charset="0"/>
                <a:sym typeface="+mn-ea"/>
              </a:rPr>
              <a:t>Triodo</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err="1" smtClean="0">
                <a:latin typeface="Comic Sans MS" panose="030F0702030302020204" pitchFamily="66" charset="0"/>
                <a:cs typeface="Comic Sans MS" panose="030F0702030302020204" pitchFamily="66" charset="0"/>
                <a:sym typeface="+mn-ea"/>
              </a:rPr>
              <a:t>V</a:t>
            </a:r>
            <a:r>
              <a:rPr lang="pt-BR" altLang="en-US" sz="2800" b="1" baseline="-25000" dirty="0" err="1" smtClean="0">
                <a:latin typeface="Comic Sans MS" panose="030F0702030302020204" pitchFamily="66" charset="0"/>
                <a:cs typeface="Comic Sans MS" panose="030F0702030302020204" pitchFamily="66" charset="0"/>
                <a:sym typeface="+mn-ea"/>
              </a:rPr>
              <a:t>out</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Arial" panose="020B0604020202020204" pitchFamily="34" charset="0"/>
                <a:cs typeface="Arial" panose="020B0604020202020204" pitchFamily="34" charset="0"/>
                <a:sym typeface="+mn-ea"/>
              </a:rPr>
              <a:t>˃</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err="1" smtClean="0">
                <a:latin typeface="Comic Sans MS" panose="030F0702030302020204" pitchFamily="66" charset="0"/>
                <a:cs typeface="Comic Sans MS" panose="030F0702030302020204" pitchFamily="66" charset="0"/>
                <a:sym typeface="+mn-ea"/>
              </a:rPr>
              <a:t>V</a:t>
            </a:r>
            <a:r>
              <a:rPr lang="pt-BR" altLang="en-US" sz="2800" b="1" baseline="-25000" dirty="0" err="1" smtClean="0">
                <a:latin typeface="Comic Sans MS" panose="030F0702030302020204" pitchFamily="66" charset="0"/>
                <a:cs typeface="Comic Sans MS" panose="030F0702030302020204" pitchFamily="66" charset="0"/>
                <a:sym typeface="+mn-ea"/>
              </a:rPr>
              <a:t>in</a:t>
            </a:r>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TP</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latin typeface="Comic Sans MS" panose="030F0702030302020204" pitchFamily="66" charset="0"/>
              <a:cs typeface="Comic Sans MS" panose="030F0702030302020204" pitchFamily="66" charset="0"/>
              <a:sym typeface="+mn-ea"/>
            </a:endParaRPr>
          </a:p>
          <a:p>
            <a:pPr lvl="0" indent="-457200">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o estado do transistor vai, em parte, depender do valor de R</a:t>
            </a:r>
            <a:r>
              <a:rPr lang="pt-BR" altLang="en-US" sz="2800" b="1" baseline="-25000" dirty="0" smtClean="0">
                <a:latin typeface="Comic Sans MS" panose="030F0702030302020204" pitchFamily="66" charset="0"/>
                <a:cs typeface="Comic Sans MS" panose="030F0702030302020204" pitchFamily="66" charset="0"/>
                <a:sym typeface="+mn-ea"/>
              </a:rPr>
              <a:t>0</a:t>
            </a:r>
            <a:endParaRPr lang="pt-BR" altLang="en-US" sz="2800" b="1" baseline="-25000" dirty="0" smtClean="0">
              <a:latin typeface="Comic Sans MS" panose="030F0702030302020204" pitchFamily="66" charset="0"/>
              <a:cs typeface="Comic Sans MS" panose="030F0702030302020204" pitchFamily="66" charset="0"/>
              <a:sym typeface="+mn-ea"/>
            </a:endParaRPr>
          </a:p>
        </p:txBody>
      </p:sp>
      <p:grpSp>
        <p:nvGrpSpPr>
          <p:cNvPr id="29" name="Grupo 28"/>
          <p:cNvGrpSpPr/>
          <p:nvPr/>
        </p:nvGrpSpPr>
        <p:grpSpPr>
          <a:xfrm>
            <a:off x="238442" y="2040844"/>
            <a:ext cx="2490025" cy="3443651"/>
            <a:chOff x="951" y="3204"/>
            <a:chExt cx="2976" cy="4526"/>
          </a:xfrm>
        </p:grpSpPr>
        <p:grpSp>
          <p:nvGrpSpPr>
            <p:cNvPr id="30" name="Grupo 29"/>
            <p:cNvGrpSpPr/>
            <p:nvPr/>
          </p:nvGrpSpPr>
          <p:grpSpPr>
            <a:xfrm rot="16200000">
              <a:off x="780" y="4042"/>
              <a:ext cx="3985" cy="2309"/>
              <a:chOff x="7018" y="6919"/>
              <a:chExt cx="3249" cy="1819"/>
            </a:xfrm>
          </p:grpSpPr>
          <p:sp>
            <p:nvSpPr>
              <p:cNvPr id="31" name="Line 56"/>
              <p:cNvSpPr>
                <a:spLocks noChangeShapeType="1"/>
              </p:cNvSpPr>
              <p:nvPr/>
            </p:nvSpPr>
            <p:spPr bwMode="auto">
              <a:xfrm rot="5400000" flipH="1">
                <a:off x="9187" y="7294"/>
                <a:ext cx="2" cy="832"/>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32" name="Group 147"/>
              <p:cNvGrpSpPr/>
              <p:nvPr/>
            </p:nvGrpSpPr>
            <p:grpSpPr bwMode="auto">
              <a:xfrm rot="5400000">
                <a:off x="8020" y="6975"/>
                <a:ext cx="792" cy="680"/>
                <a:chOff x="2834" y="2568"/>
                <a:chExt cx="317" cy="272"/>
              </a:xfrm>
            </p:grpSpPr>
            <p:sp>
              <p:nvSpPr>
                <p:cNvPr id="3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8" name="Rectangle 142"/>
              <p:cNvSpPr>
                <a:spLocks noChangeArrowheads="1"/>
              </p:cNvSpPr>
              <p:nvPr/>
            </p:nvSpPr>
            <p:spPr bwMode="auto">
              <a:xfrm rot="5400000" flipH="1">
                <a:off x="8145" y="8085"/>
                <a:ext cx="813" cy="49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smtClean="0"/>
                  <a:t>M</a:t>
                </a:r>
                <a:r>
                  <a:rPr lang="pt-BR" sz="2400" baseline="-25000" dirty="0"/>
                  <a:t>p</a:t>
                </a:r>
                <a:r>
                  <a:rPr lang="pt-BR" sz="2400" baseline="-25000" dirty="0" smtClean="0"/>
                  <a:t>1</a:t>
                </a:r>
                <a:endParaRPr lang="pt-BR" sz="2400" baseline="-25000" dirty="0" smtClean="0"/>
              </a:p>
            </p:txBody>
          </p:sp>
          <p:sp>
            <p:nvSpPr>
              <p:cNvPr id="39" name="Rectangle 140"/>
              <p:cNvSpPr>
                <a:spLocks noChangeArrowheads="1"/>
              </p:cNvSpPr>
              <p:nvPr/>
            </p:nvSpPr>
            <p:spPr bwMode="auto">
              <a:xfrm rot="5400000" flipH="1">
                <a:off x="6938" y="7808"/>
                <a:ext cx="719" cy="55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800" dirty="0"/>
                  <a:t>R</a:t>
                </a:r>
                <a:r>
                  <a:rPr lang="pt-BR" sz="2800" baseline="-25000" dirty="0"/>
                  <a:t>0</a:t>
                </a:r>
                <a:endParaRPr lang="pt-BR" sz="2800" baseline="-25000" dirty="0"/>
              </a:p>
            </p:txBody>
          </p:sp>
          <p:cxnSp>
            <p:nvCxnSpPr>
              <p:cNvPr id="4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ctangle 140"/>
              <p:cNvSpPr>
                <a:spLocks noChangeArrowheads="1"/>
              </p:cNvSpPr>
              <p:nvPr/>
            </p:nvSpPr>
            <p:spPr bwMode="auto">
              <a:xfrm rot="5400000" flipH="1">
                <a:off x="9198" y="7584"/>
                <a:ext cx="1579" cy="55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V</a:t>
                </a:r>
                <a:r>
                  <a:rPr lang="pt-BR" sz="2800" baseline="-25000" dirty="0"/>
                  <a:t>DD</a:t>
                </a:r>
                <a:r>
                  <a:rPr lang="pt-BR" sz="2800" dirty="0"/>
                  <a:t>=3V</a:t>
                </a:r>
                <a:endParaRPr lang="pt-BR" sz="2800" dirty="0" smtClean="0"/>
              </a:p>
            </p:txBody>
          </p:sp>
          <p:cxnSp>
            <p:nvCxnSpPr>
              <p:cNvPr id="4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3" name="Conector de Seta Reta 14"/>
            <p:cNvCxnSpPr/>
            <p:nvPr/>
          </p:nvCxnSpPr>
          <p:spPr>
            <a:xfrm rot="16200000" flipV="1">
              <a:off x="2432" y="4379"/>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44" name="Rectangle 140"/>
            <p:cNvSpPr>
              <a:spLocks noChangeArrowheads="1"/>
            </p:cNvSpPr>
            <p:nvPr/>
          </p:nvSpPr>
          <p:spPr bwMode="auto">
            <a:xfrm flipH="1">
              <a:off x="2559" y="4074"/>
              <a:ext cx="1099" cy="60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smtClean="0"/>
                <a:t>I</a:t>
              </a:r>
              <a:r>
                <a:rPr lang="pt-BR" sz="2400" baseline="-25000" dirty="0"/>
                <a:t>D</a:t>
              </a:r>
              <a:endParaRPr lang="pt-BR" sz="2400" baseline="-25000" dirty="0"/>
            </a:p>
          </p:txBody>
        </p:sp>
        <p:cxnSp>
          <p:nvCxnSpPr>
            <p:cNvPr id="45" name="Straight Connector 178"/>
            <p:cNvCxnSpPr>
              <a:cxnSpLocks noChangeShapeType="1"/>
            </p:cNvCxnSpPr>
            <p:nvPr/>
          </p:nvCxnSpPr>
          <p:spPr bwMode="auto">
            <a:xfrm flipV="1">
              <a:off x="2831" y="5134"/>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8"/>
            <p:cNvCxnSpPr/>
            <p:nvPr/>
          </p:nvCxnSpPr>
          <p:spPr>
            <a:xfrm flipH="1" flipV="1">
              <a:off x="2722" y="5143"/>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
            <p:cNvCxnSpPr/>
            <p:nvPr/>
          </p:nvCxnSpPr>
          <p:spPr>
            <a:xfrm flipH="1" flipV="1">
              <a:off x="2494" y="773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flipH="1">
              <a:off x="951" y="4679"/>
              <a:ext cx="896" cy="76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3200" dirty="0"/>
                <a:t> </a:t>
              </a:r>
              <a:r>
                <a:rPr lang="pt-BR" sz="3200" dirty="0" err="1" smtClean="0"/>
                <a:t>V</a:t>
              </a:r>
              <a:r>
                <a:rPr lang="pt-BR" sz="3200" baseline="-25000" dirty="0" err="1" smtClean="0"/>
                <a:t>in</a:t>
              </a:r>
              <a:endParaRPr lang="pt-BR" sz="3200" baseline="-25000" dirty="0" err="1" smtClean="0"/>
            </a:p>
          </p:txBody>
        </p:sp>
        <p:sp>
          <p:nvSpPr>
            <p:cNvPr id="49" name="Rectangle 140"/>
            <p:cNvSpPr>
              <a:spLocks noChangeArrowheads="1"/>
            </p:cNvSpPr>
            <p:nvPr/>
          </p:nvSpPr>
          <p:spPr bwMode="auto">
            <a:xfrm flipH="1">
              <a:off x="2601" y="5711"/>
              <a:ext cx="1000" cy="68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 </a:t>
              </a:r>
              <a:r>
                <a:rPr lang="pt-BR" sz="2800" dirty="0" err="1" smtClean="0"/>
                <a:t>V</a:t>
              </a:r>
              <a:r>
                <a:rPr lang="pt-BR" sz="2800" baseline="-25000" dirty="0" err="1" smtClean="0"/>
                <a:t>out</a:t>
              </a:r>
              <a:endParaRPr lang="pt-BR" sz="2800" baseline="-25000" dirty="0" err="1" smtClean="0"/>
            </a:p>
          </p:txBody>
        </p:sp>
        <p:sp>
          <p:nvSpPr>
            <p:cNvPr id="53" name="Line 56"/>
            <p:cNvSpPr>
              <a:spLocks noChangeShapeType="1"/>
            </p:cNvSpPr>
            <p:nvPr/>
          </p:nvSpPr>
          <p:spPr bwMode="auto">
            <a:xfrm flipH="1">
              <a:off x="2628" y="6694"/>
              <a:ext cx="3" cy="1020"/>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sp>
          <p:nvSpPr>
            <p:cNvPr id="55" name="Retângulo 54"/>
            <p:cNvSpPr/>
            <p:nvPr/>
          </p:nvSpPr>
          <p:spPr>
            <a:xfrm>
              <a:off x="2471" y="6320"/>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Elipse 55"/>
            <p:cNvSpPr/>
            <p:nvPr/>
          </p:nvSpPr>
          <p:spPr>
            <a:xfrm>
              <a:off x="1837" y="5369"/>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60929" y="6056260"/>
            <a:ext cx="2967393" cy="397411"/>
          </a:xfrm>
        </p:spPr>
        <p:txBody>
          <a:bodyPr/>
          <a:lstStyle/>
          <a:p>
            <a:fld id="{74F297BB-B745-4CAB-BE1D-CE4C89382949}" type="slidenum">
              <a:rPr lang="pt-BR" smtClean="0"/>
            </a:fld>
            <a:endParaRPr lang="pt-BR"/>
          </a:p>
        </p:txBody>
      </p:sp>
      <p:sp>
        <p:nvSpPr>
          <p:cNvPr id="3" name="Caixa de Texto 6"/>
          <p:cNvSpPr txBox="1"/>
          <p:nvPr/>
        </p:nvSpPr>
        <p:spPr>
          <a:xfrm>
            <a:off x="2181860" y="486410"/>
            <a:ext cx="9569450" cy="52197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Vout</a:t>
            </a:r>
            <a:r>
              <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X </a:t>
            </a:r>
            <a:r>
              <a:rPr lang="pt-BR" altLang="en-US" sz="2800" b="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Vin</a:t>
            </a:r>
            <a:r>
              <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Symbol" panose="05050102010706020507" charset="0"/>
              </a:rPr>
              <a:t>0</a:t>
            </a:r>
            <a:r>
              <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de 5k, 10k, 15k e 20k,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Symbol" panose="05050102010706020507" charset="0"/>
              </a:rPr>
              <a:t>T</a:t>
            </a:r>
            <a:r>
              <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-0,7 V)</a:t>
            </a:r>
            <a:endPar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pic>
        <p:nvPicPr>
          <p:cNvPr id="54" name="Imagem 53"/>
          <p:cNvPicPr>
            <a:picLocks noChangeAspect="1"/>
          </p:cNvPicPr>
          <p:nvPr/>
        </p:nvPicPr>
        <p:blipFill rotWithShape="1">
          <a:blip r:embed="rId1">
            <a:extLst>
              <a:ext uri="{28A0092B-C50C-407E-A947-70E740481C1C}">
                <a14:useLocalDpi xmlns:a14="http://schemas.microsoft.com/office/drawing/2010/main" val="0"/>
              </a:ext>
            </a:extLst>
          </a:blip>
          <a:srcRect l="3485" t="5353" r="2720" b="1761"/>
          <a:stretch>
            <a:fillRect/>
          </a:stretch>
        </p:blipFill>
        <p:spPr>
          <a:xfrm>
            <a:off x="2820035" y="1110615"/>
            <a:ext cx="8708390" cy="5615940"/>
          </a:xfrm>
          <a:prstGeom prst="rect">
            <a:avLst/>
          </a:prstGeom>
        </p:spPr>
      </p:pic>
      <p:cxnSp>
        <p:nvCxnSpPr>
          <p:cNvPr id="29" name="Conector Reto 28"/>
          <p:cNvCxnSpPr/>
          <p:nvPr/>
        </p:nvCxnSpPr>
        <p:spPr>
          <a:xfrm flipH="1">
            <a:off x="8884920" y="1502410"/>
            <a:ext cx="4445" cy="4832985"/>
          </a:xfrm>
          <a:prstGeom prst="line">
            <a:avLst/>
          </a:prstGeom>
          <a:ln w="15875">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7" name="Caixa de Texto 6"/>
          <p:cNvSpPr txBox="1"/>
          <p:nvPr/>
        </p:nvSpPr>
        <p:spPr>
          <a:xfrm>
            <a:off x="4845047" y="1639905"/>
            <a:ext cx="1300641"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Triodo</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6" name="Caixa de Texto 6"/>
          <p:cNvSpPr txBox="1"/>
          <p:nvPr/>
        </p:nvSpPr>
        <p:spPr>
          <a:xfrm>
            <a:off x="5927081" y="5072495"/>
            <a:ext cx="1794418"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Saturação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8" name="Caixa de Texto 6"/>
          <p:cNvSpPr txBox="1"/>
          <p:nvPr/>
        </p:nvSpPr>
        <p:spPr>
          <a:xfrm>
            <a:off x="9350150" y="5534238"/>
            <a:ext cx="1130468" cy="52197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Corte</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4" name="Caixa de Texto 6"/>
          <p:cNvSpPr txBox="1"/>
          <p:nvPr/>
        </p:nvSpPr>
        <p:spPr>
          <a:xfrm>
            <a:off x="7031355" y="1959610"/>
            <a:ext cx="2526030" cy="829945"/>
          </a:xfrm>
          <a:prstGeom prst="rect">
            <a:avLst/>
          </a:prstGeom>
          <a:solidFill>
            <a:schemeClr val="bg1"/>
          </a:solidFill>
        </p:spPr>
        <p:txBody>
          <a:bodyPr wrap="square" rtlCol="0" anchor="t">
            <a:spAutoFit/>
          </a:bodyPr>
          <a:lstStyle/>
          <a:p>
            <a:pPr indent="0" algn="ctr" fontAlgn="auto">
              <a:spcAft>
                <a:spcPts val="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Curva </a:t>
            </a:r>
            <a:endParaRPr lang="pt-BR" altLang="en-US" sz="2400" b="1" dirty="0" smtClean="0">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out</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 =(</a:t>
            </a:r>
            <a:r>
              <a:rPr lang="pt-BR" altLang="en-US" sz="2400" b="1" dirty="0" err="1" smtClean="0">
                <a:latin typeface="Comic Sans MS" panose="030F0702030302020204" pitchFamily="66" charset="0"/>
                <a:cs typeface="Comic Sans MS" panose="030F0702030302020204" pitchFamily="66" charset="0"/>
                <a:sym typeface="Symbol" panose="05050102010706020507" charset="0"/>
              </a:rPr>
              <a:t>V</a:t>
            </a:r>
            <a:r>
              <a:rPr lang="pt-BR" altLang="en-US" sz="2400" b="1" baseline="-25000" dirty="0" err="1" smtClean="0">
                <a:latin typeface="Comic Sans MS" panose="030F0702030302020204" pitchFamily="66" charset="0"/>
                <a:cs typeface="Comic Sans MS" panose="030F0702030302020204" pitchFamily="66" charset="0"/>
                <a:sym typeface="Symbol" panose="05050102010706020507" charset="0"/>
              </a:rPr>
              <a:t>in</a:t>
            </a:r>
            <a:r>
              <a:rPr lang="pt-BR" altLang="en-US" sz="2400" b="1" dirty="0" err="1" smtClean="0">
                <a:latin typeface="Comic Sans MS" panose="030F0702030302020204" pitchFamily="66" charset="0"/>
                <a:cs typeface="Comic Sans MS" panose="030F0702030302020204" pitchFamily="66" charset="0"/>
                <a:sym typeface="Symbol" panose="05050102010706020507" charset="0"/>
              </a:rPr>
              <a:t>+|</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TP</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a:t>
            </a:r>
            <a:r>
              <a:rPr lang="pt-BR" altLang="en-US" b="1" dirty="0" smtClean="0">
                <a:latin typeface="Comic Sans MS" panose="030F0702030302020204" pitchFamily="66" charset="0"/>
                <a:cs typeface="Comic Sans MS" panose="030F0702030302020204" pitchFamily="66" charset="0"/>
                <a:sym typeface="Symbol" panose="05050102010706020507" charset="0"/>
              </a:rPr>
              <a:t> </a:t>
            </a:r>
            <a:endParaRPr lang="pt-BR" altLang="en-US"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7" name="Caixa de Texto 6"/>
          <p:cNvSpPr txBox="1"/>
          <p:nvPr/>
        </p:nvSpPr>
        <p:spPr>
          <a:xfrm>
            <a:off x="9926320" y="6335395"/>
            <a:ext cx="1269365" cy="460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Vin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58" name="Caixa de Texto 6"/>
          <p:cNvSpPr txBox="1"/>
          <p:nvPr/>
        </p:nvSpPr>
        <p:spPr>
          <a:xfrm>
            <a:off x="1953895" y="1110615"/>
            <a:ext cx="1269365" cy="460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Vout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grpSp>
        <p:nvGrpSpPr>
          <p:cNvPr id="59" name="Grupo 58"/>
          <p:cNvGrpSpPr/>
          <p:nvPr/>
        </p:nvGrpSpPr>
        <p:grpSpPr>
          <a:xfrm>
            <a:off x="238442" y="2040844"/>
            <a:ext cx="2490025" cy="3443651"/>
            <a:chOff x="951" y="3204"/>
            <a:chExt cx="2976" cy="4526"/>
          </a:xfrm>
        </p:grpSpPr>
        <p:grpSp>
          <p:nvGrpSpPr>
            <p:cNvPr id="60" name="Grupo 59"/>
            <p:cNvGrpSpPr/>
            <p:nvPr/>
          </p:nvGrpSpPr>
          <p:grpSpPr>
            <a:xfrm rot="16200000">
              <a:off x="780" y="4042"/>
              <a:ext cx="3985" cy="2309"/>
              <a:chOff x="7018" y="6919"/>
              <a:chExt cx="3249" cy="1819"/>
            </a:xfrm>
          </p:grpSpPr>
          <p:sp>
            <p:nvSpPr>
              <p:cNvPr id="61" name="Line 56"/>
              <p:cNvSpPr>
                <a:spLocks noChangeShapeType="1"/>
              </p:cNvSpPr>
              <p:nvPr/>
            </p:nvSpPr>
            <p:spPr bwMode="auto">
              <a:xfrm rot="5400000" flipH="1">
                <a:off x="9187" y="7294"/>
                <a:ext cx="2" cy="832"/>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62" name="Group 147"/>
              <p:cNvGrpSpPr/>
              <p:nvPr/>
            </p:nvGrpSpPr>
            <p:grpSpPr bwMode="auto">
              <a:xfrm rot="5400000">
                <a:off x="8020" y="6975"/>
                <a:ext cx="792" cy="680"/>
                <a:chOff x="2834" y="2568"/>
                <a:chExt cx="317" cy="272"/>
              </a:xfrm>
            </p:grpSpPr>
            <p:sp>
              <p:nvSpPr>
                <p:cNvPr id="6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8" name="Rectangle 142"/>
              <p:cNvSpPr>
                <a:spLocks noChangeArrowheads="1"/>
              </p:cNvSpPr>
              <p:nvPr/>
            </p:nvSpPr>
            <p:spPr bwMode="auto">
              <a:xfrm rot="5400000" flipH="1">
                <a:off x="8145" y="8085"/>
                <a:ext cx="813" cy="49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smtClean="0"/>
                  <a:t>M</a:t>
                </a:r>
                <a:r>
                  <a:rPr lang="pt-BR" sz="2400" baseline="-25000" dirty="0"/>
                  <a:t>p</a:t>
                </a:r>
                <a:r>
                  <a:rPr lang="pt-BR" sz="2400" baseline="-25000" dirty="0" smtClean="0"/>
                  <a:t>1</a:t>
                </a:r>
                <a:endParaRPr lang="pt-BR" sz="2400" baseline="-25000" dirty="0" smtClean="0"/>
              </a:p>
            </p:txBody>
          </p:sp>
          <p:sp>
            <p:nvSpPr>
              <p:cNvPr id="69" name="Rectangle 140"/>
              <p:cNvSpPr>
                <a:spLocks noChangeArrowheads="1"/>
              </p:cNvSpPr>
              <p:nvPr/>
            </p:nvSpPr>
            <p:spPr bwMode="auto">
              <a:xfrm rot="5400000" flipH="1">
                <a:off x="6938" y="7808"/>
                <a:ext cx="719" cy="55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800" dirty="0"/>
                  <a:t>R</a:t>
                </a:r>
                <a:r>
                  <a:rPr lang="pt-BR" sz="2800" baseline="-25000" dirty="0"/>
                  <a:t>0</a:t>
                </a:r>
                <a:endParaRPr lang="pt-BR" sz="2800" baseline="-25000" dirty="0"/>
              </a:p>
            </p:txBody>
          </p:sp>
          <p:cxnSp>
            <p:nvCxnSpPr>
              <p:cNvPr id="7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Rectangle 140"/>
              <p:cNvSpPr>
                <a:spLocks noChangeArrowheads="1"/>
              </p:cNvSpPr>
              <p:nvPr/>
            </p:nvSpPr>
            <p:spPr bwMode="auto">
              <a:xfrm rot="5400000" flipH="1">
                <a:off x="9198" y="7584"/>
                <a:ext cx="1579" cy="55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V</a:t>
                </a:r>
                <a:r>
                  <a:rPr lang="pt-BR" sz="2800" baseline="-25000" dirty="0"/>
                  <a:t>DD</a:t>
                </a:r>
                <a:r>
                  <a:rPr lang="pt-BR" sz="2800" dirty="0"/>
                  <a:t>=3V</a:t>
                </a:r>
                <a:endParaRPr lang="pt-BR" sz="2800" dirty="0" smtClean="0"/>
              </a:p>
            </p:txBody>
          </p:sp>
          <p:cxnSp>
            <p:nvCxnSpPr>
              <p:cNvPr id="7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3" name="Conector de Seta Reta 14"/>
            <p:cNvCxnSpPr/>
            <p:nvPr/>
          </p:nvCxnSpPr>
          <p:spPr>
            <a:xfrm rot="16200000" flipV="1">
              <a:off x="2432" y="4379"/>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74" name="Rectangle 140"/>
            <p:cNvSpPr>
              <a:spLocks noChangeArrowheads="1"/>
            </p:cNvSpPr>
            <p:nvPr/>
          </p:nvSpPr>
          <p:spPr bwMode="auto">
            <a:xfrm flipH="1">
              <a:off x="2559" y="4074"/>
              <a:ext cx="1099" cy="60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smtClean="0"/>
                <a:t>I</a:t>
              </a:r>
              <a:r>
                <a:rPr lang="pt-BR" sz="2400" baseline="-25000" dirty="0"/>
                <a:t>D</a:t>
              </a:r>
              <a:endParaRPr lang="pt-BR" sz="2400" baseline="-25000" dirty="0"/>
            </a:p>
          </p:txBody>
        </p:sp>
        <p:cxnSp>
          <p:nvCxnSpPr>
            <p:cNvPr id="75" name="Straight Connector 178"/>
            <p:cNvCxnSpPr>
              <a:cxnSpLocks noChangeShapeType="1"/>
            </p:cNvCxnSpPr>
            <p:nvPr/>
          </p:nvCxnSpPr>
          <p:spPr bwMode="auto">
            <a:xfrm flipV="1">
              <a:off x="2831" y="5134"/>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8"/>
            <p:cNvCxnSpPr/>
            <p:nvPr/>
          </p:nvCxnSpPr>
          <p:spPr>
            <a:xfrm flipH="1" flipV="1">
              <a:off x="2722" y="5143"/>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
            <p:cNvCxnSpPr/>
            <p:nvPr/>
          </p:nvCxnSpPr>
          <p:spPr>
            <a:xfrm flipH="1" flipV="1">
              <a:off x="2494" y="773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8" name="Rectangle 140"/>
            <p:cNvSpPr>
              <a:spLocks noChangeArrowheads="1"/>
            </p:cNvSpPr>
            <p:nvPr/>
          </p:nvSpPr>
          <p:spPr bwMode="auto">
            <a:xfrm flipH="1">
              <a:off x="951" y="4679"/>
              <a:ext cx="896" cy="76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3200" dirty="0"/>
                <a:t> </a:t>
              </a:r>
              <a:r>
                <a:rPr lang="pt-BR" sz="3200" dirty="0" err="1" smtClean="0"/>
                <a:t>V</a:t>
              </a:r>
              <a:r>
                <a:rPr lang="pt-BR" sz="3200" baseline="-25000" dirty="0" err="1" smtClean="0"/>
                <a:t>in</a:t>
              </a:r>
              <a:endParaRPr lang="pt-BR" sz="3200" baseline="-25000" dirty="0" err="1" smtClean="0"/>
            </a:p>
          </p:txBody>
        </p:sp>
        <p:sp>
          <p:nvSpPr>
            <p:cNvPr id="79" name="Rectangle 140"/>
            <p:cNvSpPr>
              <a:spLocks noChangeArrowheads="1"/>
            </p:cNvSpPr>
            <p:nvPr/>
          </p:nvSpPr>
          <p:spPr bwMode="auto">
            <a:xfrm flipH="1">
              <a:off x="2601" y="5711"/>
              <a:ext cx="1000" cy="68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 </a:t>
              </a:r>
              <a:r>
                <a:rPr lang="pt-BR" sz="2800" dirty="0" err="1" smtClean="0"/>
                <a:t>V</a:t>
              </a:r>
              <a:r>
                <a:rPr lang="pt-BR" sz="2800" baseline="-25000" dirty="0" err="1" smtClean="0"/>
                <a:t>out</a:t>
              </a:r>
              <a:endParaRPr lang="pt-BR" sz="2800" baseline="-25000" dirty="0" err="1" smtClean="0"/>
            </a:p>
          </p:txBody>
        </p:sp>
        <p:sp>
          <p:nvSpPr>
            <p:cNvPr id="80" name="Line 56"/>
            <p:cNvSpPr>
              <a:spLocks noChangeShapeType="1"/>
            </p:cNvSpPr>
            <p:nvPr/>
          </p:nvSpPr>
          <p:spPr bwMode="auto">
            <a:xfrm flipH="1">
              <a:off x="2628" y="6694"/>
              <a:ext cx="3" cy="1020"/>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sp>
          <p:nvSpPr>
            <p:cNvPr id="81" name="Retângulo 80"/>
            <p:cNvSpPr/>
            <p:nvPr/>
          </p:nvSpPr>
          <p:spPr>
            <a:xfrm>
              <a:off x="2471" y="6320"/>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Elipse 81"/>
            <p:cNvSpPr/>
            <p:nvPr/>
          </p:nvSpPr>
          <p:spPr>
            <a:xfrm>
              <a:off x="1837" y="5369"/>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16: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5" name="Caixa de Texto 6"/>
          <p:cNvSpPr txBox="1"/>
          <p:nvPr/>
        </p:nvSpPr>
        <p:spPr>
          <a:xfrm>
            <a:off x="2820670" y="1134745"/>
            <a:ext cx="9237345" cy="270700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Quanto maior o resistor</a:t>
            </a:r>
            <a:endParaRPr lang="pt-BR" altLang="en-US" sz="28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Sai da região tríodo mais tarde</a:t>
            </a:r>
            <a:endParaRPr lang="pt-BR" altLang="en-US" sz="28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Mais próximo de V</a:t>
            </a:r>
            <a:r>
              <a:rPr lang="pt-BR" altLang="en-US" sz="2800" b="1" baseline="-25000" dirty="0" smtClean="0">
                <a:latin typeface="Comic Sans MS" panose="030F0702030302020204" pitchFamily="66" charset="0"/>
                <a:cs typeface="Comic Sans MS" panose="030F0702030302020204" pitchFamily="66" charset="0"/>
                <a:sym typeface="+mn-ea"/>
              </a:rPr>
              <a:t>DD</a:t>
            </a:r>
            <a:r>
              <a:rPr lang="pt-BR" altLang="en-US" sz="2800" b="1" dirty="0" smtClean="0">
                <a:latin typeface="Comic Sans MS" panose="030F0702030302020204" pitchFamily="66" charset="0"/>
                <a:cs typeface="Comic Sans MS" panose="030F0702030302020204" pitchFamily="66" charset="0"/>
                <a:sym typeface="+mn-ea"/>
              </a:rPr>
              <a:t> chega a saída</a:t>
            </a:r>
            <a:endParaRPr lang="pt-BR" altLang="en-US" sz="2800" b="1" dirty="0" smtClean="0">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2800" b="1" dirty="0" smtClean="0">
                <a:latin typeface="Comic Sans MS" panose="030F0702030302020204" pitchFamily="66" charset="0"/>
                <a:cs typeface="Comic Sans MS" panose="030F0702030302020204" pitchFamily="66" charset="0"/>
                <a:sym typeface="+mn-ea"/>
              </a:rPr>
              <a:t>Quando o transistor esta em </a:t>
            </a:r>
            <a:r>
              <a:rPr lang="pt-BR" altLang="en-US" sz="2800" b="1" dirty="0" err="1" smtClean="0">
                <a:latin typeface="Comic Sans MS" panose="030F0702030302020204" pitchFamily="66" charset="0"/>
                <a:cs typeface="Comic Sans MS" panose="030F0702030302020204" pitchFamily="66" charset="0"/>
                <a:sym typeface="+mn-ea"/>
              </a:rPr>
              <a:t>triodo</a:t>
            </a:r>
            <a:r>
              <a:rPr lang="pt-BR" altLang="en-US" sz="2800" b="1" dirty="0" smtClean="0">
                <a:latin typeface="Comic Sans MS" panose="030F0702030302020204" pitchFamily="66" charset="0"/>
                <a:cs typeface="Comic Sans MS" panose="030F0702030302020204" pitchFamily="66" charset="0"/>
                <a:sym typeface="+mn-ea"/>
              </a:rPr>
              <a:t> e a saída está próxima de V</a:t>
            </a:r>
            <a:r>
              <a:rPr lang="pt-BR" altLang="en-US" sz="2800" b="1" baseline="-25000" dirty="0" smtClean="0">
                <a:latin typeface="Comic Sans MS" panose="030F0702030302020204" pitchFamily="66" charset="0"/>
                <a:cs typeface="Comic Sans MS" panose="030F0702030302020204" pitchFamily="66" charset="0"/>
                <a:sym typeface="+mn-ea"/>
              </a:rPr>
              <a:t>DD</a:t>
            </a:r>
            <a:r>
              <a:rPr lang="pt-BR" altLang="en-US" sz="2800" b="1" dirty="0" smtClean="0">
                <a:latin typeface="Comic Sans MS" panose="030F0702030302020204" pitchFamily="66" charset="0"/>
                <a:cs typeface="Comic Sans MS" panose="030F0702030302020204" pitchFamily="66" charset="0"/>
                <a:sym typeface="+mn-ea"/>
              </a:rPr>
              <a:t>, teremos V</a:t>
            </a:r>
            <a:r>
              <a:rPr lang="pt-BR" altLang="en-US" sz="2800" b="1" baseline="-25000" dirty="0" smtClean="0">
                <a:latin typeface="Comic Sans MS" panose="030F0702030302020204" pitchFamily="66" charset="0"/>
                <a:cs typeface="Comic Sans MS" panose="030F0702030302020204" pitchFamily="66" charset="0"/>
                <a:sym typeface="+mn-ea"/>
              </a:rPr>
              <a:t>DS</a:t>
            </a:r>
            <a:r>
              <a:rPr lang="pt-BR" altLang="en-US" sz="2800" b="1" dirty="0" smtClean="0">
                <a:latin typeface="Comic Sans MS" panose="030F0702030302020204" pitchFamily="66" charset="0"/>
                <a:cs typeface="Comic Sans MS" panose="030F0702030302020204" pitchFamily="66" charset="0"/>
                <a:sym typeface="+mn-ea"/>
              </a:rPr>
              <a:t> pequeno e então</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7" name="Caixa de Texto 6"/>
              <p:cNvSpPr txBox="1"/>
              <p:nvPr/>
            </p:nvSpPr>
            <p:spPr>
              <a:xfrm>
                <a:off x="3831959" y="4105301"/>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𝑃</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𝑃</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27" name="Caixa de Texto 6"/>
              <p:cNvSpPr txBox="1">
                <a:spLocks noRot="1" noChangeAspect="1" noMove="1" noResize="1" noEditPoints="1" noAdjustHandles="1" noChangeArrowheads="1" noChangeShapeType="1" noTextEdit="1"/>
              </p:cNvSpPr>
              <p:nvPr/>
            </p:nvSpPr>
            <p:spPr>
              <a:xfrm>
                <a:off x="3831959" y="4105301"/>
                <a:ext cx="5966460" cy="888365"/>
              </a:xfrm>
              <a:prstGeom prst="rect">
                <a:avLst/>
              </a:prstGeom>
              <a:blipFill rotWithShape="1">
                <a:blip r:embed="rId1"/>
                <a:stretch>
                  <a:fillRect l="-6" t="-3" r="6" b="-31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3"/>
              <p:cNvSpPr txBox="1"/>
              <p:nvPr/>
            </p:nvSpPr>
            <p:spPr>
              <a:xfrm>
                <a:off x="3492336" y="5658600"/>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𝑃</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𝑃</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28" name="Caixa de Texto 3"/>
              <p:cNvSpPr txBox="1">
                <a:spLocks noRot="1" noChangeAspect="1" noMove="1" noResize="1" noEditPoints="1" noAdjustHandles="1" noChangeArrowheads="1" noChangeShapeType="1" noTextEdit="1"/>
              </p:cNvSpPr>
              <p:nvPr/>
            </p:nvSpPr>
            <p:spPr>
              <a:xfrm>
                <a:off x="3492336" y="5658600"/>
                <a:ext cx="5966460" cy="888365"/>
              </a:xfrm>
              <a:prstGeom prst="rect">
                <a:avLst/>
              </a:prstGeom>
              <a:blipFill rotWithShape="1">
                <a:blip r:embed="rId2"/>
                <a:stretch>
                  <a:fillRect l="-8" t="-13" r="8" b="-3132"/>
                </a:stretch>
              </a:blipFill>
              <a:ln w="38100">
                <a:noFill/>
              </a:ln>
            </p:spPr>
            <p:txBody>
              <a:bodyPr/>
              <a:lstStyle/>
              <a:p>
                <a:r>
                  <a:rPr lang="pt-BR" altLang="en-US">
                    <a:noFill/>
                  </a:rPr>
                  <a:t> </a:t>
                </a:r>
              </a:p>
            </p:txBody>
          </p:sp>
        </mc:Fallback>
      </mc:AlternateContent>
      <p:grpSp>
        <p:nvGrpSpPr>
          <p:cNvPr id="5" name="Grupo 4"/>
          <p:cNvGrpSpPr/>
          <p:nvPr/>
        </p:nvGrpSpPr>
        <p:grpSpPr>
          <a:xfrm>
            <a:off x="238442" y="2040844"/>
            <a:ext cx="2490025" cy="3443651"/>
            <a:chOff x="951" y="3204"/>
            <a:chExt cx="2976" cy="4526"/>
          </a:xfrm>
        </p:grpSpPr>
        <p:grpSp>
          <p:nvGrpSpPr>
            <p:cNvPr id="6" name="Grupo 5"/>
            <p:cNvGrpSpPr/>
            <p:nvPr/>
          </p:nvGrpSpPr>
          <p:grpSpPr>
            <a:xfrm rot="16200000">
              <a:off x="780" y="4042"/>
              <a:ext cx="3985" cy="2309"/>
              <a:chOff x="7018" y="6919"/>
              <a:chExt cx="3249" cy="1819"/>
            </a:xfrm>
          </p:grpSpPr>
          <p:sp>
            <p:nvSpPr>
              <p:cNvPr id="7" name="Line 56"/>
              <p:cNvSpPr>
                <a:spLocks noChangeShapeType="1"/>
              </p:cNvSpPr>
              <p:nvPr/>
            </p:nvSpPr>
            <p:spPr bwMode="auto">
              <a:xfrm rot="5400000" flipH="1">
                <a:off x="9187" y="7294"/>
                <a:ext cx="2" cy="832"/>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8" name="Group 147"/>
              <p:cNvGrpSpPr/>
              <p:nvPr/>
            </p:nvGrpSpPr>
            <p:grpSpPr bwMode="auto">
              <a:xfrm rot="5400000">
                <a:off x="8020" y="6975"/>
                <a:ext cx="792" cy="680"/>
                <a:chOff x="2834" y="2568"/>
                <a:chExt cx="317" cy="272"/>
              </a:xfrm>
            </p:grpSpPr>
            <p:sp>
              <p:nvSpPr>
                <p:cNvPr id="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 name="Rectangle 142"/>
              <p:cNvSpPr>
                <a:spLocks noChangeArrowheads="1"/>
              </p:cNvSpPr>
              <p:nvPr/>
            </p:nvSpPr>
            <p:spPr bwMode="auto">
              <a:xfrm rot="5400000" flipH="1">
                <a:off x="8145" y="8085"/>
                <a:ext cx="813" cy="49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smtClean="0"/>
                  <a:t>M</a:t>
                </a:r>
                <a:r>
                  <a:rPr lang="pt-BR" sz="2400" baseline="-25000" dirty="0"/>
                  <a:t>p</a:t>
                </a:r>
                <a:r>
                  <a:rPr lang="pt-BR" sz="2400" baseline="-25000" dirty="0" smtClean="0"/>
                  <a:t>1</a:t>
                </a:r>
                <a:endParaRPr lang="pt-BR" sz="2400" baseline="-25000" dirty="0" smtClean="0"/>
              </a:p>
            </p:txBody>
          </p:sp>
          <p:sp>
            <p:nvSpPr>
              <p:cNvPr id="10" name="Rectangle 140"/>
              <p:cNvSpPr>
                <a:spLocks noChangeArrowheads="1"/>
              </p:cNvSpPr>
              <p:nvPr/>
            </p:nvSpPr>
            <p:spPr bwMode="auto">
              <a:xfrm rot="5400000" flipH="1">
                <a:off x="6938" y="7808"/>
                <a:ext cx="719" cy="55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800" dirty="0"/>
                  <a:t>R</a:t>
                </a:r>
                <a:r>
                  <a:rPr lang="pt-BR" sz="2800" baseline="-25000" dirty="0"/>
                  <a:t>0</a:t>
                </a:r>
                <a:endParaRPr lang="pt-BR" sz="2800" baseline="-25000" dirty="0"/>
              </a:p>
            </p:txBody>
          </p:sp>
          <p:cxnSp>
            <p:nvCxnSpPr>
              <p:cNvPr id="1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rot="5400000" flipH="1">
                <a:off x="9198" y="7584"/>
                <a:ext cx="1579" cy="55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V</a:t>
                </a:r>
                <a:r>
                  <a:rPr lang="pt-BR" sz="2800" baseline="-25000" dirty="0"/>
                  <a:t>DD</a:t>
                </a:r>
                <a:r>
                  <a:rPr lang="pt-BR" sz="2800" dirty="0"/>
                  <a:t>=3V</a:t>
                </a:r>
                <a:endParaRPr lang="pt-BR" sz="2800" dirty="0" smtClean="0"/>
              </a:p>
            </p:txBody>
          </p:sp>
          <p:cxnSp>
            <p:nvCxnSpPr>
              <p:cNvPr id="1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9" name="Conector de Seta Reta 14"/>
            <p:cNvCxnSpPr/>
            <p:nvPr/>
          </p:nvCxnSpPr>
          <p:spPr>
            <a:xfrm rot="16200000" flipV="1">
              <a:off x="2432" y="4379"/>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 name="Rectangle 140"/>
            <p:cNvSpPr>
              <a:spLocks noChangeArrowheads="1"/>
            </p:cNvSpPr>
            <p:nvPr/>
          </p:nvSpPr>
          <p:spPr bwMode="auto">
            <a:xfrm flipH="1">
              <a:off x="2559" y="4074"/>
              <a:ext cx="1099" cy="60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smtClean="0"/>
                <a:t>I</a:t>
              </a:r>
              <a:r>
                <a:rPr lang="pt-BR" sz="2400" baseline="-25000" dirty="0"/>
                <a:t>D</a:t>
              </a:r>
              <a:endParaRPr lang="pt-BR" sz="2400" baseline="-25000" dirty="0"/>
            </a:p>
          </p:txBody>
        </p:sp>
        <p:cxnSp>
          <p:nvCxnSpPr>
            <p:cNvPr id="21" name="Straight Connector 178"/>
            <p:cNvCxnSpPr>
              <a:cxnSpLocks noChangeShapeType="1"/>
            </p:cNvCxnSpPr>
            <p:nvPr/>
          </p:nvCxnSpPr>
          <p:spPr bwMode="auto">
            <a:xfrm flipV="1">
              <a:off x="2831" y="5134"/>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2" name="Conector Reto 8"/>
            <p:cNvCxnSpPr/>
            <p:nvPr/>
          </p:nvCxnSpPr>
          <p:spPr>
            <a:xfrm flipH="1" flipV="1">
              <a:off x="2722" y="5143"/>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
            <p:cNvCxnSpPr/>
            <p:nvPr/>
          </p:nvCxnSpPr>
          <p:spPr>
            <a:xfrm flipH="1" flipV="1">
              <a:off x="2494" y="773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ctangle 140"/>
            <p:cNvSpPr>
              <a:spLocks noChangeArrowheads="1"/>
            </p:cNvSpPr>
            <p:nvPr/>
          </p:nvSpPr>
          <p:spPr bwMode="auto">
            <a:xfrm flipH="1">
              <a:off x="951" y="4679"/>
              <a:ext cx="896" cy="76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3200" dirty="0"/>
                <a:t> </a:t>
              </a:r>
              <a:r>
                <a:rPr lang="pt-BR" sz="3200" dirty="0" err="1" smtClean="0"/>
                <a:t>V</a:t>
              </a:r>
              <a:r>
                <a:rPr lang="pt-BR" sz="3200" baseline="-25000" dirty="0" err="1" smtClean="0"/>
                <a:t>in</a:t>
              </a:r>
              <a:endParaRPr lang="pt-BR" sz="3200" baseline="-25000" dirty="0" err="1" smtClean="0"/>
            </a:p>
          </p:txBody>
        </p:sp>
        <p:sp>
          <p:nvSpPr>
            <p:cNvPr id="26" name="Rectangle 140"/>
            <p:cNvSpPr>
              <a:spLocks noChangeArrowheads="1"/>
            </p:cNvSpPr>
            <p:nvPr/>
          </p:nvSpPr>
          <p:spPr bwMode="auto">
            <a:xfrm flipH="1">
              <a:off x="2601" y="5711"/>
              <a:ext cx="1000" cy="68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 </a:t>
              </a:r>
              <a:r>
                <a:rPr lang="pt-BR" sz="2800" dirty="0" err="1" smtClean="0"/>
                <a:t>V</a:t>
              </a:r>
              <a:r>
                <a:rPr lang="pt-BR" sz="2800" baseline="-25000" dirty="0" err="1" smtClean="0"/>
                <a:t>out</a:t>
              </a:r>
              <a:endParaRPr lang="pt-BR" sz="2800" baseline="-25000" dirty="0" err="1" smtClean="0"/>
            </a:p>
          </p:txBody>
        </p:sp>
        <p:sp>
          <p:nvSpPr>
            <p:cNvPr id="53" name="Line 56"/>
            <p:cNvSpPr>
              <a:spLocks noChangeShapeType="1"/>
            </p:cNvSpPr>
            <p:nvPr/>
          </p:nvSpPr>
          <p:spPr bwMode="auto">
            <a:xfrm flipH="1">
              <a:off x="2628" y="6694"/>
              <a:ext cx="3" cy="1020"/>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sp>
          <p:nvSpPr>
            <p:cNvPr id="55" name="Retângulo 54"/>
            <p:cNvSpPr/>
            <p:nvPr/>
          </p:nvSpPr>
          <p:spPr>
            <a:xfrm>
              <a:off x="2471" y="6320"/>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Elipse 55"/>
            <p:cNvSpPr/>
            <p:nvPr/>
          </p:nvSpPr>
          <p:spPr>
            <a:xfrm>
              <a:off x="1837" y="5369"/>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2" name="Caixa de Texto 2"/>
          <p:cNvSpPr txBox="1"/>
          <p:nvPr/>
        </p:nvSpPr>
        <p:spPr>
          <a:xfrm>
            <a:off x="2824480" y="4946015"/>
            <a:ext cx="7966710" cy="521970"/>
          </a:xfrm>
          <a:prstGeom prst="rect">
            <a:avLst/>
          </a:prstGeom>
          <a:solidFill>
            <a:schemeClr val="bg1"/>
          </a:solidFill>
        </p:spPr>
        <p:txBody>
          <a:bodyPr wrap="square" rtlCol="0" anchor="t">
            <a:spAutoFit/>
          </a:bodyPr>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Se aproxima de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16: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5" name="Caixa de Texto 2"/>
          <p:cNvSpPr txBox="1"/>
          <p:nvPr/>
        </p:nvSpPr>
        <p:spPr>
          <a:xfrm>
            <a:off x="2976880" y="4076065"/>
            <a:ext cx="8954135" cy="95313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determinar o valor de 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 forma que </a:t>
            </a:r>
            <a:r>
              <a:rPr lang="pt-BR" altLang="en-US" sz="2800" b="1" dirty="0" err="1"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err="1" smtClean="0">
                <a:solidFill>
                  <a:srgbClr val="C00000"/>
                </a:solidFill>
                <a:latin typeface="Comic Sans MS" panose="030F0702030302020204" pitchFamily="66" charset="0"/>
                <a:cs typeface="Comic Sans MS" panose="030F0702030302020204" pitchFamily="66" charset="0"/>
                <a:sym typeface="+mn-ea"/>
              </a:rPr>
              <a:t>out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Arial" panose="020B0604020202020204" pitchFamily="34" charset="0"/>
                <a:cs typeface="Arial" panose="020B0604020202020204" pitchFamily="34" charset="0"/>
                <a:sym typeface="+mn-ea"/>
              </a:rPr>
              <a:t>≈ V</a:t>
            </a:r>
            <a:r>
              <a:rPr lang="pt-BR" altLang="en-US" sz="2800" b="1" baseline="-25000" dirty="0" smtClean="0">
                <a:solidFill>
                  <a:srgbClr val="C00000"/>
                </a:solidFill>
                <a:latin typeface="Arial" panose="020B0604020202020204" pitchFamily="34" charset="0"/>
                <a:cs typeface="Arial" panose="020B0604020202020204" pitchFamily="34" charset="0"/>
                <a:sym typeface="+mn-ea"/>
              </a:rPr>
              <a:t>DD</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quando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Vin=0V, devemos ter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que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6" name="Caixa de Texto 4"/>
              <p:cNvSpPr txBox="1"/>
              <p:nvPr/>
            </p:nvSpPr>
            <p:spPr>
              <a:xfrm>
                <a:off x="3240093" y="2308019"/>
                <a:ext cx="5966460" cy="132905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d>
                        <m:dPr>
                          <m:begChr m:val="|"/>
                          <m:endChr m:val="|"/>
                          <m:ctrlPr>
                            <a:rPr lang="pt-BR" altLang="pt-BR" sz="2800" b="0" i="1" smtClean="0">
                              <a:latin typeface="Cambria Math" panose="02040503050406030204" pitchFamily="18" charset="0"/>
                              <a:cs typeface="Cambria Math" panose="02040503050406030204" pitchFamily="18" charset="0"/>
                            </a:rPr>
                          </m:ctrlPr>
                        </m:dPr>
                        <m:e>
                          <m:f>
                            <m:fPr>
                              <m:ctrlPr>
                                <a:rPr lang="en-US" altLang="pt-BR" sz="2800" i="1" smtClean="0">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den>
                          </m:f>
                        </m:e>
                      </m:d>
                      <m:r>
                        <a:rPr lang="pt-BR"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𝜇</m:t>
                          </m:r>
                          <m:r>
                            <a:rPr lang="pt-BR" altLang="pt-BR" sz="3200" b="0" i="1" baseline="-25000" smtClean="0">
                              <a:latin typeface="Cambria Math" panose="02040503050406030204" pitchFamily="18" charset="0"/>
                              <a:cs typeface="Cambria Math" panose="02040503050406030204" pitchFamily="18" charset="0"/>
                            </a:rPr>
                            <m:t>𝑃</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m:t>
                              </m:r>
                              <m:r>
                                <a:rPr lang="pt-BR" altLang="pt-BR" sz="3200" b="0" i="1" smtClean="0">
                                  <a:latin typeface="Cambria Math" panose="02040503050406030204" pitchFamily="18" charset="0"/>
                                  <a:cs typeface="Cambria Math" panose="02040503050406030204" pitchFamily="18" charset="0"/>
                                </a:rPr>
                                <m:t>𝑃</m:t>
                              </m:r>
                            </m:sub>
                          </m:sSub>
                          <m:r>
                            <a:rPr lang="en-US" altLang="pt-BR" sz="3200" i="1">
                              <a:latin typeface="Cambria Math" panose="02040503050406030204" pitchFamily="18" charset="0"/>
                              <a:cs typeface="Cambria Math" panose="02040503050406030204" pitchFamily="18" charset="0"/>
                            </a:rPr>
                            <m:t>)</m:t>
                          </m:r>
                        </m:den>
                      </m:f>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26" name="Caixa de Texto 4"/>
              <p:cNvSpPr txBox="1">
                <a:spLocks noRot="1" noChangeAspect="1" noMove="1" noResize="1" noEditPoints="1" noAdjustHandles="1" noChangeArrowheads="1" noChangeShapeType="1" noTextEdit="1"/>
              </p:cNvSpPr>
              <p:nvPr/>
            </p:nvSpPr>
            <p:spPr>
              <a:xfrm>
                <a:off x="3240093" y="2308019"/>
                <a:ext cx="5966460" cy="1329055"/>
              </a:xfrm>
              <a:prstGeom prst="rect">
                <a:avLst/>
              </a:prstGeom>
              <a:blipFill rotWithShape="1">
                <a:blip r:embed="rId1"/>
                <a:stretch>
                  <a:fillRect l="-5" t="-32" r="5" b="-1783"/>
                </a:stretch>
              </a:blipFill>
              <a:ln w="38100">
                <a:noFill/>
              </a:ln>
            </p:spPr>
            <p:txBody>
              <a:bodyPr/>
              <a:lstStyle/>
              <a:p>
                <a:r>
                  <a:rPr lang="pt-BR" altLang="en-US">
                    <a:noFill/>
                  </a:rPr>
                  <a:t> </a:t>
                </a:r>
              </a:p>
            </p:txBody>
          </p:sp>
        </mc:Fallback>
      </mc:AlternateContent>
      <p:sp>
        <p:nvSpPr>
          <p:cNvPr id="27" name="Caixa de Texto 5"/>
          <p:cNvSpPr txBox="1"/>
          <p:nvPr/>
        </p:nvSpPr>
        <p:spPr>
          <a:xfrm>
            <a:off x="634365" y="1258570"/>
            <a:ext cx="10719435" cy="95313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Nestas condições, o transistor se comporta como um resistor com resistência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8" name="Caixa de Texto 4"/>
              <p:cNvSpPr txBox="1"/>
              <p:nvPr/>
            </p:nvSpPr>
            <p:spPr>
              <a:xfrm>
                <a:off x="3791032" y="5209854"/>
                <a:ext cx="5966460" cy="1071245"/>
              </a:xfrm>
              <a:prstGeom prst="rect">
                <a:avLst/>
              </a:prstGeom>
              <a:noFill/>
              <a:ln w="38100">
                <a:noFill/>
              </a:ln>
            </p:spPr>
            <p:txBody>
              <a:bodyPr wrap="square" rtlCol="0" anchor="t">
                <a:spAutoFit/>
              </a:bodyPr>
              <a:lstStyle/>
              <a:p>
                <a14:m>
                  <m:oMathPara xmlns:m="http://schemas.openxmlformats.org/officeDocument/2006/math">
                    <m:oMathParaPr>
                      <m:jc m:val="centerGroup"/>
                    </m:oMathParaPr>
                    <m:oMath xmlns:m="http://schemas.openxmlformats.org/officeDocument/2006/math">
                      <m:r>
                        <a:rPr lang="pt-BR" altLang="pt-BR" sz="2400" b="0" i="1" smtClean="0">
                          <a:latin typeface="Cambria Math" panose="02040503050406030204" pitchFamily="18" charset="0"/>
                          <a:cs typeface="Cambria Math" panose="02040503050406030204" pitchFamily="18" charset="0"/>
                        </a:rPr>
                        <m:t>|</m:t>
                      </m:r>
                      <m:f>
                        <m:fPr>
                          <m:ctrlPr>
                            <a:rPr lang="en-US" altLang="pt-BR" sz="2400" i="1" smtClean="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den>
                      </m:f>
                      <m:r>
                        <a:rPr lang="pt-BR" altLang="pt-BR" sz="2400" b="0" i="1" smtClean="0">
                          <a:latin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𝜇</m:t>
                          </m:r>
                          <m:r>
                            <a:rPr lang="en-US" altLang="pt-BR" sz="2400" i="1" baseline="-25000">
                              <a:latin typeface="Cambria Math" panose="02040503050406030204" pitchFamily="18" charset="0"/>
                              <a:cs typeface="Cambria Math" panose="02040503050406030204" pitchFamily="18" charset="0"/>
                            </a:rPr>
                            <m:t>𝑛</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pt-BR" altLang="pt-BR" sz="2400" b="0" i="1" smtClean="0">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i="1">
                                  <a:latin typeface="Cambria Math" panose="02040503050406030204" pitchFamily="18" charset="0"/>
                                  <a:cs typeface="Cambria Math" panose="02040503050406030204" pitchFamily="18" charset="0"/>
                                </a:rPr>
                                <m:t>𝑃</m:t>
                              </m:r>
                            </m:sub>
                          </m:sSub>
                          <m:r>
                            <a:rPr lang="en-US" altLang="pt-BR" sz="2400" i="1">
                              <a:latin typeface="Cambria Math" panose="02040503050406030204" pitchFamily="18" charset="0"/>
                              <a:cs typeface="Cambria Math" panose="02040503050406030204" pitchFamily="18" charset="0"/>
                            </a:rPr>
                            <m:t>)</m:t>
                          </m:r>
                        </m:den>
                      </m:f>
                      <m:r>
                        <a:rPr lang="pt-BR" altLang="pt-BR" sz="2400" b="0" i="1" smtClean="0">
                          <a:latin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cs typeface="Cambria Math" panose="02040503050406030204" pitchFamily="18" charset="0"/>
                        </a:rPr>
                        <m:t>𝑅</m:t>
                      </m:r>
                      <m:r>
                        <a:rPr lang="pt-BR" altLang="pt-BR" sz="2400" b="0" i="1" baseline="-25000" smtClean="0">
                          <a:latin typeface="Cambria Math" panose="02040503050406030204" pitchFamily="18" charset="0"/>
                          <a:cs typeface="Cambria Math" panose="02040503050406030204" pitchFamily="18" charset="0"/>
                        </a:rPr>
                        <m:t>0</m:t>
                      </m:r>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28" name="Caixa de Texto 4"/>
              <p:cNvSpPr txBox="1">
                <a:spLocks noRot="1" noChangeAspect="1" noMove="1" noResize="1" noEditPoints="1" noAdjustHandles="1" noChangeArrowheads="1" noChangeShapeType="1" noTextEdit="1"/>
              </p:cNvSpPr>
              <p:nvPr/>
            </p:nvSpPr>
            <p:spPr>
              <a:xfrm>
                <a:off x="3791032" y="5209854"/>
                <a:ext cx="5966460" cy="1071245"/>
              </a:xfrm>
              <a:prstGeom prst="rect">
                <a:avLst/>
              </a:prstGeom>
              <a:blipFill rotWithShape="1">
                <a:blip r:embed="rId2"/>
                <a:stretch>
                  <a:fillRect l="-1" t="-29" r="1" b="-563"/>
                </a:stretch>
              </a:blipFill>
              <a:ln w="38100">
                <a:noFill/>
              </a:ln>
            </p:spPr>
            <p:txBody>
              <a:bodyPr/>
              <a:lstStyle/>
              <a:p>
                <a:r>
                  <a:rPr lang="pt-BR" altLang="en-US">
                    <a:noFill/>
                  </a:rPr>
                  <a:t> </a:t>
                </a:r>
              </a:p>
            </p:txBody>
          </p:sp>
        </mc:Fallback>
      </mc:AlternateContent>
      <p:grpSp>
        <p:nvGrpSpPr>
          <p:cNvPr id="5" name="Grupo 4"/>
          <p:cNvGrpSpPr/>
          <p:nvPr/>
        </p:nvGrpSpPr>
        <p:grpSpPr>
          <a:xfrm>
            <a:off x="222567" y="2705054"/>
            <a:ext cx="2490025" cy="3443651"/>
            <a:chOff x="951" y="3204"/>
            <a:chExt cx="2976" cy="4526"/>
          </a:xfrm>
        </p:grpSpPr>
        <p:grpSp>
          <p:nvGrpSpPr>
            <p:cNvPr id="6" name="Grupo 5"/>
            <p:cNvGrpSpPr/>
            <p:nvPr/>
          </p:nvGrpSpPr>
          <p:grpSpPr>
            <a:xfrm rot="16200000">
              <a:off x="780" y="4042"/>
              <a:ext cx="3985" cy="2309"/>
              <a:chOff x="7018" y="6919"/>
              <a:chExt cx="3249" cy="1819"/>
            </a:xfrm>
          </p:grpSpPr>
          <p:sp>
            <p:nvSpPr>
              <p:cNvPr id="7" name="Line 56"/>
              <p:cNvSpPr>
                <a:spLocks noChangeShapeType="1"/>
              </p:cNvSpPr>
              <p:nvPr/>
            </p:nvSpPr>
            <p:spPr bwMode="auto">
              <a:xfrm rot="5400000" flipH="1">
                <a:off x="9187" y="7294"/>
                <a:ext cx="2" cy="832"/>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8" name="Group 147"/>
              <p:cNvGrpSpPr/>
              <p:nvPr/>
            </p:nvGrpSpPr>
            <p:grpSpPr bwMode="auto">
              <a:xfrm rot="5400000">
                <a:off x="8020" y="6975"/>
                <a:ext cx="792" cy="680"/>
                <a:chOff x="2834" y="2568"/>
                <a:chExt cx="317" cy="272"/>
              </a:xfrm>
            </p:grpSpPr>
            <p:sp>
              <p:nvSpPr>
                <p:cNvPr id="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 name="Rectangle 142"/>
              <p:cNvSpPr>
                <a:spLocks noChangeArrowheads="1"/>
              </p:cNvSpPr>
              <p:nvPr/>
            </p:nvSpPr>
            <p:spPr bwMode="auto">
              <a:xfrm rot="5400000" flipH="1">
                <a:off x="8145" y="8085"/>
                <a:ext cx="813" cy="49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smtClean="0"/>
                  <a:t>M</a:t>
                </a:r>
                <a:r>
                  <a:rPr lang="pt-BR" sz="2400" baseline="-25000" dirty="0"/>
                  <a:t>p</a:t>
                </a:r>
                <a:r>
                  <a:rPr lang="pt-BR" sz="2400" baseline="-25000" dirty="0" smtClean="0"/>
                  <a:t>1</a:t>
                </a:r>
                <a:endParaRPr lang="pt-BR" sz="2400" baseline="-25000" dirty="0" smtClean="0"/>
              </a:p>
            </p:txBody>
          </p:sp>
          <p:sp>
            <p:nvSpPr>
              <p:cNvPr id="10" name="Rectangle 140"/>
              <p:cNvSpPr>
                <a:spLocks noChangeArrowheads="1"/>
              </p:cNvSpPr>
              <p:nvPr/>
            </p:nvSpPr>
            <p:spPr bwMode="auto">
              <a:xfrm rot="5400000" flipH="1">
                <a:off x="6938" y="7808"/>
                <a:ext cx="719" cy="55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800" dirty="0"/>
                  <a:t>R</a:t>
                </a:r>
                <a:r>
                  <a:rPr lang="pt-BR" sz="2800" baseline="-25000" dirty="0"/>
                  <a:t>0</a:t>
                </a:r>
                <a:endParaRPr lang="pt-BR" sz="2800" baseline="-25000" dirty="0"/>
              </a:p>
            </p:txBody>
          </p:sp>
          <p:cxnSp>
            <p:nvCxnSpPr>
              <p:cNvPr id="1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rot="5400000" flipH="1">
                <a:off x="9198" y="7584"/>
                <a:ext cx="1579" cy="55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V</a:t>
                </a:r>
                <a:r>
                  <a:rPr lang="pt-BR" sz="2800" baseline="-25000" dirty="0"/>
                  <a:t>DD</a:t>
                </a:r>
                <a:r>
                  <a:rPr lang="pt-BR" sz="2800" dirty="0"/>
                  <a:t>=3V</a:t>
                </a:r>
                <a:endParaRPr lang="pt-BR" sz="2800" dirty="0" smtClean="0"/>
              </a:p>
            </p:txBody>
          </p:sp>
          <p:cxnSp>
            <p:nvCxnSpPr>
              <p:cNvPr id="1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9" name="Conector de Seta Reta 14"/>
            <p:cNvCxnSpPr/>
            <p:nvPr/>
          </p:nvCxnSpPr>
          <p:spPr>
            <a:xfrm rot="16200000" flipV="1">
              <a:off x="2432" y="4379"/>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 name="Rectangle 140"/>
            <p:cNvSpPr>
              <a:spLocks noChangeArrowheads="1"/>
            </p:cNvSpPr>
            <p:nvPr/>
          </p:nvSpPr>
          <p:spPr bwMode="auto">
            <a:xfrm flipH="1">
              <a:off x="2559" y="4074"/>
              <a:ext cx="1099" cy="60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smtClean="0"/>
                <a:t>I</a:t>
              </a:r>
              <a:r>
                <a:rPr lang="pt-BR" sz="2400" baseline="-25000" dirty="0"/>
                <a:t>D</a:t>
              </a:r>
              <a:endParaRPr lang="pt-BR" sz="2400" baseline="-25000" dirty="0"/>
            </a:p>
          </p:txBody>
        </p:sp>
        <p:cxnSp>
          <p:nvCxnSpPr>
            <p:cNvPr id="21" name="Straight Connector 178"/>
            <p:cNvCxnSpPr>
              <a:cxnSpLocks noChangeShapeType="1"/>
            </p:cNvCxnSpPr>
            <p:nvPr/>
          </p:nvCxnSpPr>
          <p:spPr bwMode="auto">
            <a:xfrm flipV="1">
              <a:off x="2831" y="5134"/>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2" name="Conector Reto 8"/>
            <p:cNvCxnSpPr/>
            <p:nvPr/>
          </p:nvCxnSpPr>
          <p:spPr>
            <a:xfrm flipH="1" flipV="1">
              <a:off x="2722" y="5143"/>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
            <p:cNvCxnSpPr/>
            <p:nvPr/>
          </p:nvCxnSpPr>
          <p:spPr>
            <a:xfrm flipH="1" flipV="1">
              <a:off x="2494" y="773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ctangle 140"/>
            <p:cNvSpPr>
              <a:spLocks noChangeArrowheads="1"/>
            </p:cNvSpPr>
            <p:nvPr/>
          </p:nvSpPr>
          <p:spPr bwMode="auto">
            <a:xfrm flipH="1">
              <a:off x="951" y="4679"/>
              <a:ext cx="896" cy="76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3200" dirty="0"/>
                <a:t> </a:t>
              </a:r>
              <a:r>
                <a:rPr lang="pt-BR" sz="3200" dirty="0" err="1" smtClean="0"/>
                <a:t>V</a:t>
              </a:r>
              <a:r>
                <a:rPr lang="pt-BR" sz="3200" baseline="-25000" dirty="0" err="1" smtClean="0"/>
                <a:t>in</a:t>
              </a:r>
              <a:endParaRPr lang="pt-BR" sz="3200" baseline="-25000" dirty="0" err="1" smtClean="0"/>
            </a:p>
          </p:txBody>
        </p:sp>
        <p:sp>
          <p:nvSpPr>
            <p:cNvPr id="4" name="Rectangle 140"/>
            <p:cNvSpPr>
              <a:spLocks noChangeArrowheads="1"/>
            </p:cNvSpPr>
            <p:nvPr/>
          </p:nvSpPr>
          <p:spPr bwMode="auto">
            <a:xfrm flipH="1">
              <a:off x="2601" y="5711"/>
              <a:ext cx="1000" cy="68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 </a:t>
              </a:r>
              <a:r>
                <a:rPr lang="pt-BR" sz="2800" dirty="0" err="1" smtClean="0"/>
                <a:t>V</a:t>
              </a:r>
              <a:r>
                <a:rPr lang="pt-BR" sz="2800" baseline="-25000" dirty="0" err="1" smtClean="0"/>
                <a:t>out</a:t>
              </a:r>
              <a:endParaRPr lang="pt-BR" sz="2800" baseline="-25000" dirty="0" err="1" smtClean="0"/>
            </a:p>
          </p:txBody>
        </p:sp>
        <p:sp>
          <p:nvSpPr>
            <p:cNvPr id="53" name="Line 56"/>
            <p:cNvSpPr>
              <a:spLocks noChangeShapeType="1"/>
            </p:cNvSpPr>
            <p:nvPr/>
          </p:nvSpPr>
          <p:spPr bwMode="auto">
            <a:xfrm flipH="1">
              <a:off x="2628" y="6694"/>
              <a:ext cx="3" cy="1020"/>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sp>
          <p:nvSpPr>
            <p:cNvPr id="55" name="Retângulo 54"/>
            <p:cNvSpPr/>
            <p:nvPr/>
          </p:nvSpPr>
          <p:spPr>
            <a:xfrm>
              <a:off x="2471" y="6320"/>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Elipse 55"/>
            <p:cNvSpPr/>
            <p:nvPr/>
          </p:nvSpPr>
          <p:spPr>
            <a:xfrm>
              <a:off x="1837" y="5369"/>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16: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5" name="Caixa de Texto 2"/>
          <p:cNvSpPr txBox="1"/>
          <p:nvPr/>
        </p:nvSpPr>
        <p:spPr>
          <a:xfrm>
            <a:off x="2951480" y="4192905"/>
            <a:ext cx="7174865" cy="521970"/>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Teremos como resistência do transistor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6" name="Caixa de Texto 5"/>
              <p:cNvSpPr txBox="1"/>
              <p:nvPr/>
            </p:nvSpPr>
            <p:spPr>
              <a:xfrm>
                <a:off x="3842242" y="1081549"/>
                <a:ext cx="8100675" cy="3111500"/>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Usando: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14:m>
                  <m:oMath xmlns:m="http://schemas.openxmlformats.org/officeDocument/2006/math">
                    <m:sSub>
                      <m:sSubPr>
                        <m:ctrlPr>
                          <a:rPr lang="en-US" altLang="pt-BR" sz="2800" i="1" smtClean="0">
                            <a:latin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rPr>
                          <m:t>𝑝</m:t>
                        </m:r>
                      </m:sub>
                    </m:sSub>
                  </m:oMath>
                </a14:m>
                <a:r>
                  <a:rPr lang="pt-BR" altLang="en-US" sz="2800" b="1" dirty="0" smtClean="0">
                    <a:latin typeface="Comic Sans MS" panose="030F0702030302020204" pitchFamily="66" charset="0"/>
                    <a:cs typeface="Comic Sans MS" panose="030F0702030302020204" pitchFamily="66" charset="0"/>
                    <a:sym typeface="+mn-ea"/>
                  </a:rPr>
                  <a:t>=1.26e-2 cm</a:t>
                </a:r>
                <a:r>
                  <a:rPr lang="pt-BR" altLang="en-US" sz="2800" b="1" baseline="30000" dirty="0" smtClean="0">
                    <a:latin typeface="Comic Sans MS" panose="030F0702030302020204" pitchFamily="66" charset="0"/>
                    <a:cs typeface="Comic Sans MS" panose="030F0702030302020204" pitchFamily="66" charset="0"/>
                    <a:sym typeface="+mn-ea"/>
                  </a:rPr>
                  <a:t>2</a:t>
                </a:r>
                <a:r>
                  <a:rPr lang="pt-BR" altLang="en-US" sz="2800" b="1" dirty="0" smtClean="0">
                    <a:latin typeface="Comic Sans MS" panose="030F0702030302020204" pitchFamily="66" charset="0"/>
                    <a:cs typeface="Comic Sans MS" panose="030F0702030302020204" pitchFamily="66" charset="0"/>
                    <a:sym typeface="+mn-ea"/>
                  </a:rPr>
                  <a:t>/(Vs)</a:t>
                </a:r>
                <a:endParaRPr lang="pt-BR" altLang="en-US" sz="2800" b="1" dirty="0" smtClean="0">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14:m>
                  <m:oMath xmlns:m="http://schemas.openxmlformats.org/officeDocument/2006/math">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=4,6 F/m</a:t>
                </a:r>
                <a:r>
                  <a:rPr lang="pt-BR" altLang="en-US" sz="2800" b="1" baseline="30000" dirty="0" smtClean="0">
                    <a:solidFill>
                      <a:schemeClr val="tx1"/>
                    </a:solidFill>
                    <a:latin typeface="Comic Sans MS" panose="030F0702030302020204" pitchFamily="66" charset="0"/>
                    <a:cs typeface="Comic Sans MS" panose="030F0702030302020204" pitchFamily="66" charset="0"/>
                    <a:sym typeface="+mn-ea"/>
                  </a:rPr>
                  <a:t>2</a:t>
                </a:r>
                <a:endParaRPr lang="pt-BR" altLang="en-US" sz="2800" b="1" baseline="30000"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W/L= 6 (compensa a mobilidade menor)</a:t>
                </a:r>
                <a:endParaRPr lang="pt-BR" altLang="en-US" sz="2800" b="1" dirty="0" smtClean="0">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=3,0V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TP</a:t>
                </a:r>
                <a:r>
                  <a:rPr lang="pt-BR" altLang="en-US" sz="2800" b="1" dirty="0" smtClean="0">
                    <a:latin typeface="Comic Sans MS" panose="030F0702030302020204" pitchFamily="66" charset="0"/>
                    <a:cs typeface="Comic Sans MS" panose="030F0702030302020204" pitchFamily="66" charset="0"/>
                    <a:sym typeface="+mn-ea"/>
                  </a:rPr>
                  <a:t> = -0,6V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6" name="Caixa de Texto 5"/>
              <p:cNvSpPr txBox="1">
                <a:spLocks noRot="1" noChangeAspect="1" noMove="1" noResize="1" noEditPoints="1" noAdjustHandles="1" noChangeArrowheads="1" noChangeShapeType="1" noTextEdit="1"/>
              </p:cNvSpPr>
              <p:nvPr/>
            </p:nvSpPr>
            <p:spPr>
              <a:xfrm>
                <a:off x="3842242" y="1081549"/>
                <a:ext cx="8100675" cy="3111500"/>
              </a:xfrm>
              <a:prstGeom prst="rect">
                <a:avLst/>
              </a:prstGeom>
              <a:blipFill rotWithShape="1">
                <a:blip r:embed="rId1"/>
                <a:stretch>
                  <a:fillRect l="-6" t="-5" r="6" b="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Caixa de Texto 4"/>
              <p:cNvSpPr txBox="1"/>
              <p:nvPr/>
            </p:nvSpPr>
            <p:spPr>
              <a:xfrm>
                <a:off x="4037740" y="4713425"/>
                <a:ext cx="5002378" cy="995594"/>
              </a:xfrm>
              <a:prstGeom prst="rect">
                <a:avLst/>
              </a:prstGeom>
              <a:noFill/>
              <a:ln w="38100">
                <a:noFill/>
              </a:ln>
            </p:spPr>
            <p:txBody>
              <a:bodyPr wrap="square" rtlCol="0" anchor="t">
                <a:spAutoFit/>
              </a:bodyPr>
              <a:lstStyle/>
              <a:p>
                <a14:m>
                  <m:oMath xmlns:m="http://schemas.openxmlformats.org/officeDocument/2006/math">
                    <m:f>
                      <m:fPr>
                        <m:ctrlPr>
                          <a:rPr lang="en-US" altLang="pt-BR" sz="3200" i="1" smtClean="0">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num>
                      <m:den>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smtClean="0">
                                <a:latin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pt-BR" altLang="pt-BR" sz="3200" b="0" i="1" smtClean="0">
                                <a:latin typeface="Cambria Math" panose="02040503050406030204" pitchFamily="18" charset="0"/>
                              </a:rPr>
                              <m:t>𝑝</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d>
                          <m:dPr>
                            <m:ctrlPr>
                              <a:rPr lang="en-US" altLang="pt-BR" sz="3200" i="1">
                                <a:latin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cs typeface="Cambria Math" panose="02040503050406030204" pitchFamily="18" charset="0"/>
                              </a:rPr>
                              <m:t>𝑉</m:t>
                            </m:r>
                            <m:r>
                              <a:rPr lang="pt-BR" altLang="pt-BR" sz="3200" b="0" i="1" baseline="-25000" smtClean="0">
                                <a:latin typeface="Cambria Math" panose="02040503050406030204" pitchFamily="18" charset="0"/>
                                <a:cs typeface="Cambria Math" panose="02040503050406030204" pitchFamily="18" charset="0"/>
                              </a:rPr>
                              <m:t>𝐷𝐷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m:t>
                                </m:r>
                                <m:r>
                                  <a:rPr lang="pt-BR" altLang="pt-BR" sz="3200" b="0" i="1" smtClean="0">
                                    <a:latin typeface="Cambria Math" panose="02040503050406030204" pitchFamily="18" charset="0"/>
                                    <a:cs typeface="Cambria Math" panose="02040503050406030204" pitchFamily="18" charset="0"/>
                                  </a:rPr>
                                  <m:t>𝑃</m:t>
                                </m:r>
                              </m:sub>
                            </m:sSub>
                          </m:e>
                        </m:d>
                      </m:den>
                    </m:f>
                  </m:oMath>
                </a14:m>
                <a:r>
                  <a:rPr lang="en-US" altLang="pt-BR" sz="3200" i="1" dirty="0" smtClean="0">
                    <a:latin typeface="Cambria Math" panose="02040503050406030204" pitchFamily="18" charset="0"/>
                    <a:cs typeface="Cambria Math" panose="02040503050406030204" pitchFamily="18" charset="0"/>
                  </a:rPr>
                  <a:t>=1.2k</a:t>
                </a:r>
                <a:endParaRPr lang="en-US" altLang="pt-BR" sz="3200" i="1" dirty="0">
                  <a:latin typeface="Cambria Math" panose="02040503050406030204" pitchFamily="18" charset="0"/>
                  <a:cs typeface="Cambria Math" panose="02040503050406030204" pitchFamily="18" charset="0"/>
                </a:endParaRPr>
              </a:p>
            </p:txBody>
          </p:sp>
        </mc:Choice>
        <mc:Fallback>
          <p:sp>
            <p:nvSpPr>
              <p:cNvPr id="27" name="Caixa de Texto 4"/>
              <p:cNvSpPr txBox="1">
                <a:spLocks noRot="1" noChangeAspect="1" noMove="1" noResize="1" noEditPoints="1" noAdjustHandles="1" noChangeArrowheads="1" noChangeShapeType="1" noTextEdit="1"/>
              </p:cNvSpPr>
              <p:nvPr/>
            </p:nvSpPr>
            <p:spPr>
              <a:xfrm>
                <a:off x="4037740" y="4713425"/>
                <a:ext cx="5002378" cy="995594"/>
              </a:xfrm>
              <a:prstGeom prst="rect">
                <a:avLst/>
              </a:prstGeom>
              <a:blipFill rotWithShape="1">
                <a:blip r:embed="rId2"/>
                <a:stretch>
                  <a:fillRect l="-8" t="-46" r="5" b="-2131"/>
                </a:stretch>
              </a:blipFill>
              <a:ln w="38100">
                <a:noFill/>
              </a:ln>
            </p:spPr>
            <p:txBody>
              <a:bodyPr/>
              <a:lstStyle/>
              <a:p>
                <a:r>
                  <a:rPr lang="pt-BR" altLang="en-US">
                    <a:noFill/>
                  </a:rPr>
                  <a:t> </a:t>
                </a:r>
              </a:p>
            </p:txBody>
          </p:sp>
        </mc:Fallback>
      </mc:AlternateContent>
      <p:sp>
        <p:nvSpPr>
          <p:cNvPr id="28" name="Caixa de Texto 2"/>
          <p:cNvSpPr txBox="1"/>
          <p:nvPr/>
        </p:nvSpPr>
        <p:spPr>
          <a:xfrm>
            <a:off x="2213610" y="5834380"/>
            <a:ext cx="9693275" cy="521970"/>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que indica que devemos ter 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superior a 12 </a:t>
            </a:r>
            <a:r>
              <a:rPr lang="pt-BR" altLang="en-US" sz="2800" b="1" dirty="0" err="1" smtClean="0">
                <a:solidFill>
                  <a:srgbClr val="C00000"/>
                </a:solidFill>
                <a:latin typeface="Comic Sans MS" panose="030F0702030302020204" pitchFamily="66" charset="0"/>
                <a:cs typeface="Comic Sans MS" panose="030F0702030302020204" pitchFamily="66" charset="0"/>
                <a:sym typeface="+mn-ea"/>
              </a:rPr>
              <a:t>kOhm</a:t>
            </a:r>
            <a:endParaRPr lang="pt-BR" altLang="en-US" sz="2800" b="1" dirty="0" err="1" smtClean="0">
              <a:solidFill>
                <a:srgbClr val="C00000"/>
              </a:solidFill>
              <a:latin typeface="Comic Sans MS" panose="030F0702030302020204" pitchFamily="66" charset="0"/>
              <a:cs typeface="Comic Sans MS" panose="030F0702030302020204" pitchFamily="66" charset="0"/>
              <a:sym typeface="+mn-ea"/>
            </a:endParaRPr>
          </a:p>
        </p:txBody>
      </p:sp>
      <p:grpSp>
        <p:nvGrpSpPr>
          <p:cNvPr id="73" name="Grupo 72"/>
          <p:cNvGrpSpPr/>
          <p:nvPr/>
        </p:nvGrpSpPr>
        <p:grpSpPr>
          <a:xfrm rot="16200000">
            <a:off x="408197" y="2969844"/>
            <a:ext cx="2491510" cy="1378613"/>
            <a:chOff x="7042" y="6919"/>
            <a:chExt cx="3199" cy="1710"/>
          </a:xfrm>
        </p:grpSpPr>
        <p:sp>
          <p:nvSpPr>
            <p:cNvPr id="74" name="Line 56"/>
            <p:cNvSpPr>
              <a:spLocks noChangeShapeType="1"/>
            </p:cNvSpPr>
            <p:nvPr/>
          </p:nvSpPr>
          <p:spPr bwMode="auto">
            <a:xfrm rot="5400000" flipH="1">
              <a:off x="9187" y="7294"/>
              <a:ext cx="2" cy="832"/>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5" name="Group 147"/>
            <p:cNvGrpSpPr/>
            <p:nvPr/>
          </p:nvGrpSpPr>
          <p:grpSpPr bwMode="auto">
            <a:xfrm rot="5400000">
              <a:off x="8020" y="6975"/>
              <a:ext cx="792" cy="680"/>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76" name="Rectangle 142"/>
            <p:cNvSpPr>
              <a:spLocks noChangeArrowheads="1"/>
            </p:cNvSpPr>
            <p:nvPr/>
          </p:nvSpPr>
          <p:spPr bwMode="auto">
            <a:xfrm rot="5400000" flipH="1">
              <a:off x="8269" y="782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M</a:t>
              </a:r>
              <a:r>
                <a:rPr lang="pt-BR" baseline="-25000" dirty="0"/>
                <a:t>p</a:t>
              </a:r>
              <a:r>
                <a:rPr lang="pt-BR" baseline="-25000" dirty="0" smtClean="0"/>
                <a:t>1</a:t>
              </a:r>
              <a:endParaRPr lang="pt-BR" baseline="-25000" dirty="0"/>
            </a:p>
          </p:txBody>
        </p:sp>
        <p:sp>
          <p:nvSpPr>
            <p:cNvPr id="77" name="Rectangle 140"/>
            <p:cNvSpPr>
              <a:spLocks noChangeArrowheads="1"/>
            </p:cNvSpPr>
            <p:nvPr/>
          </p:nvSpPr>
          <p:spPr bwMode="auto">
            <a:xfrm rot="5400000" flipH="1">
              <a:off x="6938" y="7811"/>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7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Rectangle 140"/>
            <p:cNvSpPr>
              <a:spLocks noChangeArrowheads="1"/>
            </p:cNvSpPr>
            <p:nvPr/>
          </p:nvSpPr>
          <p:spPr bwMode="auto">
            <a:xfrm rot="5400000" flipH="1">
              <a:off x="9195"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8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86" name="Conector de Seta Reta 14"/>
          <p:cNvCxnSpPr/>
          <p:nvPr/>
        </p:nvCxnSpPr>
        <p:spPr>
          <a:xfrm rot="16200000" flipV="1">
            <a:off x="1482348" y="3139354"/>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7" name="Rectangle 140"/>
          <p:cNvSpPr>
            <a:spLocks noChangeArrowheads="1"/>
          </p:cNvSpPr>
          <p:nvPr/>
        </p:nvSpPr>
        <p:spPr bwMode="auto">
          <a:xfrm flipH="1">
            <a:off x="1562546" y="2945357"/>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a:t>
            </a:r>
            <a:r>
              <a:rPr lang="pt-BR" sz="2000" baseline="-25000" dirty="0"/>
              <a:t>D</a:t>
            </a:r>
            <a:endParaRPr lang="pt-BR" sz="2000" baseline="-25000" dirty="0"/>
          </a:p>
        </p:txBody>
      </p:sp>
      <p:cxnSp>
        <p:nvCxnSpPr>
          <p:cNvPr id="88" name="Straight Connector 178"/>
          <p:cNvCxnSpPr>
            <a:cxnSpLocks noChangeShapeType="1"/>
          </p:cNvCxnSpPr>
          <p:nvPr/>
        </p:nvCxnSpPr>
        <p:spPr bwMode="auto">
          <a:xfrm flipV="1">
            <a:off x="1744843" y="38312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9" name="Conector Reto 8"/>
          <p:cNvCxnSpPr/>
          <p:nvPr/>
        </p:nvCxnSpPr>
        <p:spPr>
          <a:xfrm flipH="1" flipV="1">
            <a:off x="1666103" y="40433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4"/>
          <p:cNvCxnSpPr/>
          <p:nvPr/>
        </p:nvCxnSpPr>
        <p:spPr>
          <a:xfrm flipH="1" flipV="1">
            <a:off x="1512160" y="5257280"/>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Rectangle 140"/>
          <p:cNvSpPr>
            <a:spLocks noChangeArrowheads="1"/>
          </p:cNvSpPr>
          <p:nvPr/>
        </p:nvSpPr>
        <p:spPr bwMode="auto">
          <a:xfrm flipH="1">
            <a:off x="642836" y="3756460"/>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92" name="Rectangle 140"/>
          <p:cNvSpPr>
            <a:spLocks noChangeArrowheads="1"/>
          </p:cNvSpPr>
          <p:nvPr/>
        </p:nvSpPr>
        <p:spPr bwMode="auto">
          <a:xfrm flipH="1">
            <a:off x="1615945" y="4047119"/>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93" name="Line 56"/>
          <p:cNvSpPr>
            <a:spLocks noChangeShapeType="1"/>
          </p:cNvSpPr>
          <p:nvPr/>
        </p:nvSpPr>
        <p:spPr bwMode="auto">
          <a:xfrm flipH="1">
            <a:off x="1606343" y="4609285"/>
            <a:ext cx="1612" cy="647995"/>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sp>
        <p:nvSpPr>
          <p:cNvPr id="94" name="Retângulo 93"/>
          <p:cNvSpPr/>
          <p:nvPr/>
        </p:nvSpPr>
        <p:spPr>
          <a:xfrm>
            <a:off x="1507137" y="4371447"/>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5" name="Elipse 94"/>
          <p:cNvSpPr/>
          <p:nvPr/>
        </p:nvSpPr>
        <p:spPr>
          <a:xfrm>
            <a:off x="1104397" y="3767706"/>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800735" y="482600"/>
            <a:ext cx="10553065" cy="107632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Veja que o circuito também pode funcionar como um inversor.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6" name="Caixa de Texto 6"/>
          <p:cNvSpPr txBox="1"/>
          <p:nvPr/>
        </p:nvSpPr>
        <p:spPr>
          <a:xfrm>
            <a:off x="5008409" y="1457353"/>
            <a:ext cx="6665247" cy="82994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err="1" smtClean="0">
                <a:latin typeface="Comic Sans MS" panose="030F0702030302020204" pitchFamily="66" charset="0"/>
                <a:cs typeface="Comic Sans MS" panose="030F0702030302020204" pitchFamily="66" charset="0"/>
                <a:sym typeface="Symbol" panose="05050102010706020507" charset="0"/>
              </a:rPr>
              <a:t>Vout</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 e Id(M1) X </a:t>
            </a:r>
            <a:r>
              <a:rPr lang="pt-BR" altLang="en-US" sz="2400" b="1" dirty="0" err="1" smtClean="0">
                <a:latin typeface="Comic Sans MS" panose="030F0702030302020204" pitchFamily="66" charset="0"/>
                <a:cs typeface="Comic Sans MS" panose="030F0702030302020204" pitchFamily="66" charset="0"/>
                <a:sym typeface="Symbol" panose="05050102010706020507" charset="0"/>
              </a:rPr>
              <a:t>Vin</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                       (R</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0</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 de 5k, 10k, 15k e 20k</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pic>
        <p:nvPicPr>
          <p:cNvPr id="10" name="Imagem 9"/>
          <p:cNvPicPr>
            <a:picLocks noChangeAspect="1"/>
          </p:cNvPicPr>
          <p:nvPr/>
        </p:nvPicPr>
        <p:blipFill rotWithShape="1">
          <a:blip r:embed="rId1">
            <a:extLst>
              <a:ext uri="{28A0092B-C50C-407E-A947-70E740481C1C}">
                <a14:useLocalDpi xmlns:a14="http://schemas.microsoft.com/office/drawing/2010/main" val="0"/>
              </a:ext>
            </a:extLst>
          </a:blip>
          <a:srcRect l="4758" t="3426" r="2721" b="2111"/>
          <a:stretch>
            <a:fillRect/>
          </a:stretch>
        </p:blipFill>
        <p:spPr>
          <a:xfrm>
            <a:off x="5008245" y="2287270"/>
            <a:ext cx="7138035" cy="4434205"/>
          </a:xfrm>
          <a:prstGeom prst="rect">
            <a:avLst/>
          </a:prstGeom>
        </p:spPr>
      </p:pic>
      <p:sp>
        <p:nvSpPr>
          <p:cNvPr id="11" name="Elipse 10"/>
          <p:cNvSpPr/>
          <p:nvPr/>
        </p:nvSpPr>
        <p:spPr>
          <a:xfrm rot="2796974">
            <a:off x="7335520" y="2759710"/>
            <a:ext cx="152400" cy="1725295"/>
          </a:xfrm>
          <a:prstGeom prst="ellipse">
            <a:avLst/>
          </a:prstGeom>
          <a:solidFill>
            <a:srgbClr val="FFFF00">
              <a:alpha val="35000"/>
            </a:srgbClr>
          </a:solidFill>
          <a:ln cap="sq">
            <a:prstDash val="dash"/>
            <a:roun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Elipse 11"/>
          <p:cNvSpPr/>
          <p:nvPr/>
        </p:nvSpPr>
        <p:spPr>
          <a:xfrm rot="2796974">
            <a:off x="7457440" y="4881880"/>
            <a:ext cx="113665" cy="1036320"/>
          </a:xfrm>
          <a:prstGeom prst="ellipse">
            <a:avLst/>
          </a:prstGeom>
          <a:solidFill>
            <a:srgbClr val="FFFF00">
              <a:alpha val="35000"/>
            </a:srgbClr>
          </a:solidFill>
          <a:ln cap="rnd">
            <a:prstDash val="dash"/>
            <a:beve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 de Texto 6"/>
          <p:cNvSpPr txBox="1"/>
          <p:nvPr/>
        </p:nvSpPr>
        <p:spPr>
          <a:xfrm>
            <a:off x="7670709" y="2688218"/>
            <a:ext cx="1130468" cy="398780"/>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err="1" smtClean="0">
                <a:latin typeface="Comic Sans MS" panose="030F0702030302020204" pitchFamily="66" charset="0"/>
                <a:cs typeface="Comic Sans MS" panose="030F0702030302020204" pitchFamily="66" charset="0"/>
                <a:sym typeface="Symbol" panose="05050102010706020507" charset="0"/>
              </a:rPr>
              <a:t>Vout</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14" name="Caixa de Texto 6"/>
          <p:cNvSpPr txBox="1"/>
          <p:nvPr/>
        </p:nvSpPr>
        <p:spPr>
          <a:xfrm>
            <a:off x="7209710" y="5685691"/>
            <a:ext cx="1130468" cy="369332"/>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ID(M1) </a:t>
            </a:r>
            <a:endParaRPr lang="pt-BR" altLang="en-US"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34" name="Caixa de Texto 6"/>
          <p:cNvSpPr txBox="1"/>
          <p:nvPr/>
        </p:nvSpPr>
        <p:spPr>
          <a:xfrm>
            <a:off x="226100" y="1901049"/>
            <a:ext cx="4957506" cy="41541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Neste caso teremos: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Corrente próxima a zero</a:t>
            </a:r>
            <a:r>
              <a:rPr lang="pt-BR" altLang="en-US" sz="2800" b="1" baseline="-25000" dirty="0" smtClean="0">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com saída em </a:t>
            </a:r>
            <a:r>
              <a:rPr lang="pt-BR" altLang="en-US" sz="2800" b="1" i="1" dirty="0" err="1" smtClean="0">
                <a:latin typeface="Comic Sans MS" panose="030F0702030302020204" pitchFamily="66" charset="0"/>
                <a:cs typeface="Comic Sans MS" panose="030F0702030302020204" pitchFamily="66" charset="0"/>
                <a:sym typeface="+mn-ea"/>
              </a:rPr>
              <a:t>low</a:t>
            </a:r>
            <a:endParaRPr lang="pt-BR" altLang="en-US" sz="2800" b="1" i="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Corrente alta com saída em </a:t>
            </a:r>
            <a:r>
              <a:rPr lang="pt-BR" altLang="en-US" sz="2800" b="1" i="1" dirty="0" smtClean="0">
                <a:latin typeface="Comic Sans MS" panose="030F0702030302020204" pitchFamily="66" charset="0"/>
                <a:cs typeface="Comic Sans MS" panose="030F0702030302020204" pitchFamily="66" charset="0"/>
                <a:sym typeface="+mn-ea"/>
              </a:rPr>
              <a:t>high</a:t>
            </a:r>
            <a:endParaRPr lang="pt-BR" altLang="en-US" sz="2800" b="1" i="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pitchFamily="2" charset="2"/>
              <a:buNone/>
            </a:pPr>
            <a:r>
              <a:rPr lang="pt-BR" altLang="en-US" sz="2800" b="1" dirty="0" smtClean="0">
                <a:latin typeface="Comic Sans MS" panose="030F0702030302020204" pitchFamily="66" charset="0"/>
                <a:cs typeface="Comic Sans MS" panose="030F0702030302020204" pitchFamily="66" charset="0"/>
                <a:sym typeface="+mn-ea"/>
              </a:rPr>
              <a:t>A tensão de saida nunca chega a V</a:t>
            </a:r>
            <a:r>
              <a:rPr lang="pt-BR" altLang="en-US" sz="2800" b="1" baseline="-25000" dirty="0" smtClean="0">
                <a:latin typeface="Comic Sans MS" panose="030F0702030302020204" pitchFamily="66" charset="0"/>
                <a:cs typeface="Comic Sans MS" panose="030F0702030302020204" pitchFamily="66" charset="0"/>
                <a:sym typeface="+mn-ea"/>
              </a:rPr>
              <a:t>DD</a:t>
            </a:r>
            <a:endParaRPr lang="pt-BR" altLang="en-US" sz="2800" b="1" dirty="0" smtClean="0">
              <a:latin typeface="Comic Sans MS" panose="030F0702030302020204" pitchFamily="66" charset="0"/>
              <a:cs typeface="Comic Sans MS" panose="030F0702030302020204" pitchFamily="66" charset="0"/>
              <a:sym typeface="+mn-ea"/>
            </a:endParaRPr>
          </a:p>
          <a:p>
            <a:pPr algn="ctr"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Não é muito eficiente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3209823" y="510125"/>
            <a:ext cx="6124063"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304165" y="1186180"/>
            <a:ext cx="11583670" cy="513905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latin typeface="Comic Sans MS" panose="030F0702030302020204" pitchFamily="66" charset="0"/>
                <a:cs typeface="Comic Sans MS" panose="030F0702030302020204" pitchFamily="66" charset="0"/>
                <a:sym typeface="+mn-ea"/>
              </a:rPr>
              <a:t>Vimos que é possível se construir inversores com um transistor NMOS ou com um transistor PMOS. Ambos os circuitos sofrem uma deficiência séria: consumo elevado de </a:t>
            </a:r>
            <a:r>
              <a:rPr lang="pt-BR" altLang="en-US" sz="3200" b="1" dirty="0" err="1" smtClean="0">
                <a:latin typeface="Comic Sans MS" panose="030F0702030302020204" pitchFamily="66" charset="0"/>
                <a:cs typeface="Comic Sans MS" panose="030F0702030302020204" pitchFamily="66" charset="0"/>
                <a:sym typeface="+mn-ea"/>
              </a:rPr>
              <a:t>corrente</a:t>
            </a:r>
            <a:r>
              <a:rPr lang="pt-BR" altLang="en-US" sz="3200" b="1" dirty="0" smtClean="0">
                <a:latin typeface="Comic Sans MS" panose="030F0702030302020204" pitchFamily="66" charset="0"/>
                <a:cs typeface="Comic Sans MS" panose="030F0702030302020204" pitchFamily="66" charset="0"/>
                <a:sym typeface="+mn-ea"/>
              </a:rPr>
              <a:t> e potencia em um dos níveis lógicos.</a:t>
            </a:r>
            <a:endParaRPr lang="pt-BR" altLang="en-US" sz="32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latin typeface="Comic Sans MS" panose="030F0702030302020204" pitchFamily="66" charset="0"/>
                <a:cs typeface="Comic Sans MS" panose="030F0702030302020204" pitchFamily="66" charset="0"/>
                <a:sym typeface="+mn-ea"/>
              </a:rPr>
              <a:t>Adicionalmente teremos problemas com:</a:t>
            </a:r>
            <a:endParaRPr lang="pt-BR" altLang="en-US" sz="32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3200" b="1" dirty="0" smtClean="0">
                <a:latin typeface="Comic Sans MS" panose="030F0702030302020204" pitchFamily="66" charset="0"/>
                <a:cs typeface="Comic Sans MS" panose="030F0702030302020204" pitchFamily="66" charset="0"/>
                <a:sym typeface="+mn-ea"/>
              </a:rPr>
              <a:t>Um dos estados de saída que será degradado (saída não chega a zero no NMOS ou a V</a:t>
            </a:r>
            <a:r>
              <a:rPr lang="pt-BR" altLang="en-US" sz="3200" b="1" baseline="-25000" dirty="0" smtClean="0">
                <a:latin typeface="Comic Sans MS" panose="030F0702030302020204" pitchFamily="66" charset="0"/>
                <a:cs typeface="Comic Sans MS" panose="030F0702030302020204" pitchFamily="66" charset="0"/>
                <a:sym typeface="+mn-ea"/>
              </a:rPr>
              <a:t>DD</a:t>
            </a:r>
            <a:r>
              <a:rPr lang="pt-BR" altLang="en-US" sz="3200" b="1" dirty="0" smtClean="0">
                <a:latin typeface="Comic Sans MS" panose="030F0702030302020204" pitchFamily="66" charset="0"/>
                <a:cs typeface="Comic Sans MS" panose="030F0702030302020204" pitchFamily="66" charset="0"/>
                <a:sym typeface="+mn-ea"/>
              </a:rPr>
              <a:t> no PMOS)</a:t>
            </a:r>
            <a:endParaRPr lang="pt-BR" altLang="en-US" sz="32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3200" b="1" dirty="0" smtClean="0">
                <a:latin typeface="Comic Sans MS" panose="030F0702030302020204" pitchFamily="66" charset="0"/>
                <a:cs typeface="Comic Sans MS" panose="030F0702030302020204" pitchFamily="66" charset="0"/>
                <a:sym typeface="+mn-ea"/>
              </a:rPr>
              <a:t>Os resistores que são componentes grandes para </a:t>
            </a:r>
            <a:r>
              <a:rPr lang="pt-BR" altLang="en-US" sz="3200" b="1" dirty="0" err="1" smtClean="0">
                <a:latin typeface="Comic Sans MS" panose="030F0702030302020204" pitchFamily="66" charset="0"/>
                <a:cs typeface="Comic Sans MS" panose="030F0702030302020204" pitchFamily="66" charset="0"/>
                <a:sym typeface="+mn-ea"/>
              </a:rPr>
              <a:t>CIs</a:t>
            </a:r>
            <a:r>
              <a:rPr lang="pt-BR" altLang="en-US" sz="3200" b="1" dirty="0" smtClean="0">
                <a:latin typeface="Comic Sans MS" panose="030F0702030302020204" pitchFamily="66" charset="0"/>
                <a:cs typeface="Comic Sans MS" panose="030F0702030302020204" pitchFamily="66" charset="0"/>
                <a:sym typeface="+mn-ea"/>
              </a:rPr>
              <a:t>.</a:t>
            </a:r>
            <a:endParaRPr lang="pt-BR" altLang="en-US" sz="3200" b="1" dirty="0" smtClean="0">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3200" b="1" dirty="0" smtClean="0">
                <a:latin typeface="Comic Sans MS" panose="030F0702030302020204" pitchFamily="66" charset="0"/>
                <a:cs typeface="Comic Sans MS" panose="030F0702030302020204" pitchFamily="66" charset="0"/>
                <a:sym typeface="+mn-ea"/>
              </a:rPr>
              <a:t>Estes inversores não são bons.</a:t>
            </a:r>
            <a:endParaRPr lang="pt-BR" altLang="en-US" sz="32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3305073" y="715865"/>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383457" y="586831"/>
            <a:ext cx="11474246" cy="31381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elhora nos inversores: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uso de transistores de depleção</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Tipos de Transistores NMOS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Transistores enriquecimento (que vimos): V</a:t>
            </a:r>
            <a:r>
              <a:rPr lang="pt-BR" altLang="en-US" sz="2800" b="1" baseline="-25000" dirty="0" smtClean="0">
                <a:latin typeface="Comic Sans MS" panose="030F0702030302020204" pitchFamily="66" charset="0"/>
                <a:cs typeface="Comic Sans MS" panose="030F0702030302020204" pitchFamily="66" charset="0"/>
                <a:sym typeface="+mn-ea"/>
              </a:rPr>
              <a:t>TN </a:t>
            </a:r>
            <a:r>
              <a:rPr lang="pt-BR" altLang="en-US" sz="2800" b="1" dirty="0" smtClean="0">
                <a:latin typeface="Arial" panose="020B0604020202020204" pitchFamily="34" charset="0"/>
                <a:cs typeface="Arial" panose="020B0604020202020204" pitchFamily="34" charset="0"/>
                <a:sym typeface="+mn-ea"/>
              </a:rPr>
              <a:t>˃ </a:t>
            </a:r>
            <a:r>
              <a:rPr lang="pt-BR" altLang="en-US" sz="2800" b="1" dirty="0" smtClean="0">
                <a:latin typeface="Comic Sans MS" panose="030F0702030302020204" pitchFamily="66" charset="0"/>
                <a:cs typeface="Comic Sans MS" panose="030F0702030302020204" pitchFamily="66" charset="0"/>
                <a:sym typeface="+mn-ea"/>
              </a:rPr>
              <a:t>0, o que significa que o transistor conduz apenas quando V</a:t>
            </a:r>
            <a:r>
              <a:rPr lang="pt-BR" altLang="en-US" sz="2800" b="1" baseline="-25000" dirty="0" smtClean="0">
                <a:latin typeface="Comic Sans MS" panose="030F0702030302020204" pitchFamily="66" charset="0"/>
                <a:cs typeface="Comic Sans MS" panose="030F0702030302020204" pitchFamily="66" charset="0"/>
                <a:sym typeface="+mn-ea"/>
              </a:rPr>
              <a:t>GS </a:t>
            </a:r>
            <a:r>
              <a:rPr lang="pt-BR" altLang="en-US" sz="2800" b="1" dirty="0" smtClean="0">
                <a:latin typeface="Arial" panose="020B0604020202020204" pitchFamily="34" charset="0"/>
                <a:cs typeface="Arial" panose="020B0604020202020204" pitchFamily="34" charset="0"/>
                <a:sym typeface="+mn-ea"/>
              </a:rPr>
              <a:t>˃ </a:t>
            </a:r>
            <a:r>
              <a:rPr lang="pt-BR" altLang="en-US" sz="2800" b="1" dirty="0" smtClean="0">
                <a:latin typeface="Comic Sans MS" panose="030F0702030302020204" pitchFamily="66" charset="0"/>
                <a:cs typeface="Comic Sans MS" panose="030F0702030302020204" pitchFamily="66" charset="0"/>
                <a:sym typeface="+mn-ea"/>
              </a:rPr>
              <a:t>0</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Transistores depleção: V</a:t>
            </a:r>
            <a:r>
              <a:rPr lang="pt-BR" altLang="en-US" sz="2800" b="1" baseline="-25000" dirty="0" smtClean="0">
                <a:latin typeface="Comic Sans MS" panose="030F0702030302020204" pitchFamily="66" charset="0"/>
                <a:cs typeface="Comic Sans MS" panose="030F0702030302020204" pitchFamily="66" charset="0"/>
                <a:sym typeface="+mn-ea"/>
              </a:rPr>
              <a:t>TN </a:t>
            </a:r>
            <a:r>
              <a:rPr lang="pt-BR" altLang="en-US" sz="2800" b="1" dirty="0" smtClean="0">
                <a:latin typeface="Arial" panose="020B0604020202020204" pitchFamily="34" charset="0"/>
                <a:cs typeface="Arial" panose="020B0604020202020204" pitchFamily="34" charset="0"/>
                <a:sym typeface="+mn-ea"/>
              </a:rPr>
              <a:t>≤ </a:t>
            </a:r>
            <a:r>
              <a:rPr lang="pt-BR" altLang="en-US" sz="2800" b="1" dirty="0" smtClean="0">
                <a:latin typeface="Comic Sans MS" panose="030F0702030302020204" pitchFamily="66" charset="0"/>
                <a:cs typeface="Comic Sans MS" panose="030F0702030302020204" pitchFamily="66" charset="0"/>
                <a:sym typeface="+mn-ea"/>
              </a:rPr>
              <a:t>0</a:t>
            </a:r>
            <a:r>
              <a:rPr lang="pt-BR" altLang="en-US" sz="2800" b="1" dirty="0">
                <a:latin typeface="Comic Sans MS" panose="030F0702030302020204" pitchFamily="66" charset="0"/>
                <a:cs typeface="Comic Sans MS" panose="030F0702030302020204" pitchFamily="66" charset="0"/>
                <a:sym typeface="+mn-ea"/>
              </a:rPr>
              <a:t>, o que </a:t>
            </a:r>
            <a:r>
              <a:rPr lang="pt-BR" altLang="en-US" sz="2800" b="1" dirty="0" smtClean="0">
                <a:latin typeface="Comic Sans MS" panose="030F0702030302020204" pitchFamily="66" charset="0"/>
                <a:cs typeface="Comic Sans MS" panose="030F0702030302020204" pitchFamily="66" charset="0"/>
                <a:sym typeface="+mn-ea"/>
              </a:rPr>
              <a:t>significa que o transistor conduz mesmo quando V</a:t>
            </a:r>
            <a:r>
              <a:rPr lang="pt-BR" altLang="en-US" sz="2800" b="1" baseline="-25000" dirty="0" smtClean="0">
                <a:latin typeface="Comic Sans MS" panose="030F0702030302020204" pitchFamily="66" charset="0"/>
                <a:cs typeface="Comic Sans MS" panose="030F0702030302020204" pitchFamily="66" charset="0"/>
                <a:sym typeface="+mn-ea"/>
              </a:rPr>
              <a:t>GS </a:t>
            </a:r>
            <a:r>
              <a:rPr lang="pt-BR" altLang="en-US" sz="2800" b="1" dirty="0" smtClean="0">
                <a:latin typeface="Arial" panose="020B0604020202020204" pitchFamily="34" charset="0"/>
                <a:cs typeface="Arial" panose="020B0604020202020204" pitchFamily="34" charset="0"/>
                <a:sym typeface="+mn-ea"/>
              </a:rPr>
              <a:t>≤ </a:t>
            </a:r>
            <a:r>
              <a:rPr lang="pt-BR" altLang="en-US" sz="2800" b="1" dirty="0" smtClean="0">
                <a:latin typeface="Comic Sans MS" panose="030F0702030302020204" pitchFamily="66" charset="0"/>
                <a:cs typeface="Comic Sans MS" panose="030F0702030302020204" pitchFamily="66" charset="0"/>
                <a:sym typeface="+mn-ea"/>
              </a:rPr>
              <a:t>0</a:t>
            </a:r>
            <a:endParaRPr lang="pt-BR" altLang="en-US" sz="2800" b="1" dirty="0">
              <a:latin typeface="Comic Sans MS" panose="030F0702030302020204" pitchFamily="66" charset="0"/>
              <a:cs typeface="Comic Sans MS" panose="030F0702030302020204" pitchFamily="66" charset="0"/>
              <a:sym typeface="+mn-ea"/>
            </a:endParaRPr>
          </a:p>
        </p:txBody>
      </p:sp>
      <p:grpSp>
        <p:nvGrpSpPr>
          <p:cNvPr id="31" name="Grupo 30"/>
          <p:cNvGrpSpPr/>
          <p:nvPr/>
        </p:nvGrpSpPr>
        <p:grpSpPr>
          <a:xfrm>
            <a:off x="2642235" y="3816985"/>
            <a:ext cx="2127250" cy="2053816"/>
            <a:chOff x="3831693" y="4608697"/>
            <a:chExt cx="2016729" cy="1921596"/>
          </a:xfrm>
        </p:grpSpPr>
        <p:grpSp>
          <p:nvGrpSpPr>
            <p:cNvPr id="7" name="Group 147"/>
            <p:cNvGrpSpPr/>
            <p:nvPr/>
          </p:nvGrpSpPr>
          <p:grpSpPr bwMode="auto">
            <a:xfrm>
              <a:off x="4325979" y="5381242"/>
              <a:ext cx="638515" cy="529611"/>
              <a:chOff x="2834" y="2568"/>
              <a:chExt cx="317" cy="272"/>
            </a:xfrm>
          </p:grpSpPr>
          <p:sp>
            <p:nvSpPr>
              <p:cNvPr id="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 name="Rectangle 142"/>
            <p:cNvSpPr>
              <a:spLocks noChangeArrowheads="1"/>
            </p:cNvSpPr>
            <p:nvPr/>
          </p:nvSpPr>
          <p:spPr bwMode="auto">
            <a:xfrm flipH="1">
              <a:off x="4972421" y="5659107"/>
              <a:ext cx="732573" cy="34459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Bulk</a:t>
              </a:r>
              <a:endParaRPr lang="pt-BR" baseline="-25000" dirty="0"/>
            </a:p>
          </p:txBody>
        </p:sp>
        <p:sp>
          <p:nvSpPr>
            <p:cNvPr id="9" name="Rectangle 140"/>
            <p:cNvSpPr>
              <a:spLocks noChangeArrowheads="1"/>
            </p:cNvSpPr>
            <p:nvPr/>
          </p:nvSpPr>
          <p:spPr bwMode="auto">
            <a:xfrm flipH="1">
              <a:off x="4505066" y="4608697"/>
              <a:ext cx="930143" cy="34459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dirty="0" smtClean="0"/>
                <a:t>Dreno</a:t>
              </a:r>
              <a:endParaRPr lang="pt-BR" baseline="-25000" dirty="0"/>
            </a:p>
          </p:txBody>
        </p:sp>
        <p:cxnSp>
          <p:nvCxnSpPr>
            <p:cNvPr id="10"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24" name="Rectangle 140"/>
            <p:cNvSpPr>
              <a:spLocks noChangeArrowheads="1"/>
            </p:cNvSpPr>
            <p:nvPr/>
          </p:nvSpPr>
          <p:spPr bwMode="auto">
            <a:xfrm flipH="1">
              <a:off x="3831693" y="5304378"/>
              <a:ext cx="699402" cy="31547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smtClean="0"/>
                <a:t>Gate</a:t>
              </a:r>
              <a:endParaRPr lang="pt-BR" sz="2000" dirty="0" smtClean="0"/>
            </a:p>
          </p:txBody>
        </p:sp>
        <p:cxnSp>
          <p:nvCxnSpPr>
            <p:cNvPr id="26" name="Conector Reto 7"/>
            <p:cNvCxnSpPr/>
            <p:nvPr/>
          </p:nvCxnSpPr>
          <p:spPr>
            <a:xfrm>
              <a:off x="4962076" y="4921726"/>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2"/>
            <p:cNvSpPr>
              <a:spLocks noChangeArrowheads="1"/>
            </p:cNvSpPr>
            <p:nvPr/>
          </p:nvSpPr>
          <p:spPr bwMode="auto">
            <a:xfrm flipH="1">
              <a:off x="4970137" y="6185703"/>
              <a:ext cx="878285" cy="34459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err="1" smtClean="0"/>
                <a:t>Source</a:t>
              </a:r>
              <a:endParaRPr lang="pt-BR" baseline="-25000" dirty="0"/>
            </a:p>
          </p:txBody>
        </p:sp>
      </p:grpSp>
      <p:grpSp>
        <p:nvGrpSpPr>
          <p:cNvPr id="33" name="Grupo 32"/>
          <p:cNvGrpSpPr/>
          <p:nvPr/>
        </p:nvGrpSpPr>
        <p:grpSpPr>
          <a:xfrm>
            <a:off x="7197090" y="3815080"/>
            <a:ext cx="2152650" cy="2061623"/>
            <a:chOff x="3831693" y="4608697"/>
            <a:chExt cx="2042658" cy="1926720"/>
          </a:xfrm>
        </p:grpSpPr>
        <p:grpSp>
          <p:nvGrpSpPr>
            <p:cNvPr id="34" name="Group 147"/>
            <p:cNvGrpSpPr/>
            <p:nvPr/>
          </p:nvGrpSpPr>
          <p:grpSpPr bwMode="auto">
            <a:xfrm>
              <a:off x="4325979" y="5381242"/>
              <a:ext cx="638515" cy="529611"/>
              <a:chOff x="2834" y="2568"/>
              <a:chExt cx="317" cy="272"/>
            </a:xfrm>
          </p:grpSpPr>
          <p:sp>
            <p:nvSpPr>
              <p:cNvPr id="4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3"/>
              <p:cNvSpPr>
                <a:spLocks noChangeShapeType="1"/>
              </p:cNvSpPr>
              <p:nvPr/>
            </p:nvSpPr>
            <p:spPr bwMode="auto">
              <a:xfrm>
                <a:off x="3002" y="2568"/>
                <a:ext cx="0" cy="272"/>
              </a:xfrm>
              <a:prstGeom prst="line">
                <a:avLst/>
              </a:prstGeom>
              <a:noFill/>
              <a:ln w="698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5" name="Rectangle 142"/>
            <p:cNvSpPr>
              <a:spLocks noChangeArrowheads="1"/>
            </p:cNvSpPr>
            <p:nvPr/>
          </p:nvSpPr>
          <p:spPr bwMode="auto">
            <a:xfrm flipH="1">
              <a:off x="4972421" y="5659107"/>
              <a:ext cx="732573" cy="3442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Bulk</a:t>
              </a:r>
              <a:endParaRPr lang="pt-BR" baseline="-25000" dirty="0"/>
            </a:p>
          </p:txBody>
        </p:sp>
        <p:sp>
          <p:nvSpPr>
            <p:cNvPr id="36" name="Rectangle 140"/>
            <p:cNvSpPr>
              <a:spLocks noChangeArrowheads="1"/>
            </p:cNvSpPr>
            <p:nvPr/>
          </p:nvSpPr>
          <p:spPr bwMode="auto">
            <a:xfrm flipH="1">
              <a:off x="4505066" y="4608697"/>
              <a:ext cx="930143" cy="3442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dirty="0" smtClean="0"/>
                <a:t>Dreno</a:t>
              </a:r>
              <a:endParaRPr lang="pt-BR" baseline="-25000" dirty="0"/>
            </a:p>
          </p:txBody>
        </p:sp>
        <p:cxnSp>
          <p:nvCxnSpPr>
            <p:cNvPr id="37"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39" name="Rectangle 140"/>
            <p:cNvSpPr>
              <a:spLocks noChangeArrowheads="1"/>
            </p:cNvSpPr>
            <p:nvPr/>
          </p:nvSpPr>
          <p:spPr bwMode="auto">
            <a:xfrm flipH="1">
              <a:off x="3831693" y="5304378"/>
              <a:ext cx="699402" cy="31512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smtClean="0"/>
                <a:t>Gate</a:t>
              </a:r>
              <a:endParaRPr lang="pt-BR" sz="2000" dirty="0" smtClean="0"/>
            </a:p>
          </p:txBody>
        </p:sp>
        <p:cxnSp>
          <p:nvCxnSpPr>
            <p:cNvPr id="40" name="Conector Reto 7"/>
            <p:cNvCxnSpPr/>
            <p:nvPr/>
          </p:nvCxnSpPr>
          <p:spPr>
            <a:xfrm>
              <a:off x="4962076" y="4921726"/>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ctangle 142"/>
            <p:cNvSpPr>
              <a:spLocks noChangeArrowheads="1"/>
            </p:cNvSpPr>
            <p:nvPr/>
          </p:nvSpPr>
          <p:spPr bwMode="auto">
            <a:xfrm flipH="1">
              <a:off x="4996066" y="6191217"/>
              <a:ext cx="878285" cy="3442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err="1" smtClean="0"/>
                <a:t>Source</a:t>
              </a:r>
              <a:endParaRPr lang="pt-BR" baseline="-25000" dirty="0"/>
            </a:p>
          </p:txBody>
        </p:sp>
      </p:grpSp>
      <p:sp>
        <p:nvSpPr>
          <p:cNvPr id="47" name="Caixa de Texto 2"/>
          <p:cNvSpPr txBox="1"/>
          <p:nvPr/>
        </p:nvSpPr>
        <p:spPr>
          <a:xfrm>
            <a:off x="1870609" y="5949457"/>
            <a:ext cx="3803528" cy="460375"/>
          </a:xfrm>
          <a:prstGeom prst="rect">
            <a:avLst/>
          </a:prstGeom>
          <a:solidFill>
            <a:schemeClr val="bg1"/>
          </a:solidFill>
        </p:spPr>
        <p:txBody>
          <a:bodyPr wrap="square" rtlCol="0" anchor="t">
            <a:spAutoFit/>
          </a:bodyPr>
          <a:lstStyle/>
          <a:p>
            <a:pPr>
              <a:spcAft>
                <a:spcPts val="600"/>
              </a:spcAft>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Enriquecimento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TN </a:t>
            </a:r>
            <a:r>
              <a:rPr lang="pt-BR" altLang="en-US" sz="2400" b="1" dirty="0" smtClean="0">
                <a:solidFill>
                  <a:srgbClr val="C00000"/>
                </a:solidFill>
                <a:latin typeface="Arial" panose="020B0604020202020204" pitchFamily="34" charset="0"/>
                <a:cs typeface="Arial" panose="020B0604020202020204" pitchFamily="34" charset="0"/>
                <a:sym typeface="+mn-ea"/>
              </a:rPr>
              <a:t>˃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0)</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8" name="Caixa de Texto 2"/>
          <p:cNvSpPr txBox="1"/>
          <p:nvPr/>
        </p:nvSpPr>
        <p:spPr>
          <a:xfrm>
            <a:off x="6698019" y="5956981"/>
            <a:ext cx="3803528" cy="460375"/>
          </a:xfrm>
          <a:prstGeom prst="rect">
            <a:avLst/>
          </a:prstGeom>
          <a:solidFill>
            <a:schemeClr val="bg1"/>
          </a:solidFill>
        </p:spPr>
        <p:txBody>
          <a:bodyPr wrap="square" rtlCol="0" anchor="t">
            <a:spAutoFit/>
          </a:bodyPr>
          <a:lstStyle/>
          <a:p>
            <a:pPr>
              <a:spcAft>
                <a:spcPts val="600"/>
              </a:spcAft>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Depleção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TN </a:t>
            </a:r>
            <a:r>
              <a:rPr lang="pt-BR" altLang="en-US" sz="2400" b="1" dirty="0" smtClean="0">
                <a:solidFill>
                  <a:srgbClr val="C00000"/>
                </a:solidFill>
                <a:latin typeface="Arial" panose="020B0604020202020204" pitchFamily="34" charset="0"/>
                <a:cs typeface="Arial" panose="020B0604020202020204" pitchFamily="34" charset="0"/>
                <a:sym typeface="+mn-ea"/>
              </a:rPr>
              <a:t>≤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0)</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23555" y="6287030"/>
            <a:ext cx="2743200" cy="365125"/>
          </a:xfrm>
        </p:spPr>
        <p:txBody>
          <a:bodyPr/>
          <a:lstStyle/>
          <a:p>
            <a:fld id="{74F297BB-B745-4CAB-BE1D-CE4C89382949}" type="slidenum">
              <a:rPr lang="pt-BR" smtClean="0"/>
            </a:fld>
            <a:endParaRPr lang="pt-BR"/>
          </a:p>
        </p:txBody>
      </p:sp>
      <p:sp>
        <p:nvSpPr>
          <p:cNvPr id="3" name="Caixa de Texto 6"/>
          <p:cNvSpPr txBox="1"/>
          <p:nvPr/>
        </p:nvSpPr>
        <p:spPr>
          <a:xfrm>
            <a:off x="3283878" y="534540"/>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708365" y="1084596"/>
            <a:ext cx="1113950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elhora nos inversores: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uso de transistores de depleção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33" name="Grupo 32"/>
          <p:cNvGrpSpPr/>
          <p:nvPr/>
        </p:nvGrpSpPr>
        <p:grpSpPr>
          <a:xfrm>
            <a:off x="5565042" y="1977639"/>
            <a:ext cx="770733" cy="1434624"/>
            <a:chOff x="4325979" y="4921726"/>
            <a:chExt cx="770733" cy="1434624"/>
          </a:xfrm>
        </p:grpSpPr>
        <p:grpSp>
          <p:nvGrpSpPr>
            <p:cNvPr id="34" name="Group 147"/>
            <p:cNvGrpSpPr/>
            <p:nvPr/>
          </p:nvGrpSpPr>
          <p:grpSpPr bwMode="auto">
            <a:xfrm>
              <a:off x="4325979" y="5381242"/>
              <a:ext cx="638515" cy="529611"/>
              <a:chOff x="2834" y="2568"/>
              <a:chExt cx="317" cy="272"/>
            </a:xfrm>
          </p:grpSpPr>
          <p:sp>
            <p:nvSpPr>
              <p:cNvPr id="4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3"/>
              <p:cNvSpPr>
                <a:spLocks noChangeShapeType="1"/>
              </p:cNvSpPr>
              <p:nvPr/>
            </p:nvSpPr>
            <p:spPr bwMode="auto">
              <a:xfrm>
                <a:off x="3002" y="2568"/>
                <a:ext cx="0" cy="272"/>
              </a:xfrm>
              <a:prstGeom prst="line">
                <a:avLst/>
              </a:prstGeom>
              <a:noFill/>
              <a:ln w="698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37"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9" name="Grupo 48"/>
          <p:cNvGrpSpPr/>
          <p:nvPr/>
        </p:nvGrpSpPr>
        <p:grpSpPr>
          <a:xfrm rot="16200000">
            <a:off x="4851247" y="2298752"/>
            <a:ext cx="2789806" cy="1360876"/>
            <a:chOff x="7504" y="6919"/>
            <a:chExt cx="3582" cy="1688"/>
          </a:xfrm>
        </p:grpSpPr>
        <p:grpSp>
          <p:nvGrpSpPr>
            <p:cNvPr id="51" name="Group 147"/>
            <p:cNvGrpSpPr/>
            <p:nvPr/>
          </p:nvGrpSpPr>
          <p:grpSpPr bwMode="auto">
            <a:xfrm rot="5400000">
              <a:off x="8020" y="6975"/>
              <a:ext cx="792" cy="680"/>
              <a:chOff x="2834" y="2568"/>
              <a:chExt cx="317" cy="272"/>
            </a:xfrm>
          </p:grpSpPr>
          <p:sp>
            <p:nvSpPr>
              <p:cNvPr id="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52"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53" name="Rectangle 140"/>
            <p:cNvSpPr>
              <a:spLocks noChangeArrowheads="1"/>
            </p:cNvSpPr>
            <p:nvPr/>
          </p:nvSpPr>
          <p:spPr bwMode="auto">
            <a:xfrm rot="5400000" flipH="1">
              <a:off x="9567" y="7800"/>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n2</a:t>
              </a:r>
              <a:endParaRPr lang="pt-BR" sz="2000" baseline="-25000" dirty="0"/>
            </a:p>
          </p:txBody>
        </p:sp>
        <p:cxnSp>
          <p:nvCxnSpPr>
            <p:cNvPr id="5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5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4" name="Straight Connector 178"/>
          <p:cNvCxnSpPr>
            <a:cxnSpLocks noChangeShapeType="1"/>
          </p:cNvCxnSpPr>
          <p:nvPr/>
        </p:nvCxnSpPr>
        <p:spPr bwMode="auto">
          <a:xfrm flipV="1">
            <a:off x="6345910" y="3660296"/>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5" name="Conector Reto 8"/>
          <p:cNvCxnSpPr/>
          <p:nvPr/>
        </p:nvCxnSpPr>
        <p:spPr>
          <a:xfrm flipH="1" flipV="1">
            <a:off x="6267170" y="3872386"/>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4"/>
          <p:cNvCxnSpPr/>
          <p:nvPr/>
        </p:nvCxnSpPr>
        <p:spPr>
          <a:xfrm flipH="1" flipV="1">
            <a:off x="6113193" y="4380386"/>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Rectangle 140"/>
          <p:cNvSpPr>
            <a:spLocks noChangeArrowheads="1"/>
          </p:cNvSpPr>
          <p:nvPr/>
        </p:nvSpPr>
        <p:spPr bwMode="auto">
          <a:xfrm flipH="1">
            <a:off x="5243903" y="358547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69" name="Rectangle 140"/>
          <p:cNvSpPr>
            <a:spLocks noChangeArrowheads="1"/>
          </p:cNvSpPr>
          <p:nvPr/>
        </p:nvSpPr>
        <p:spPr bwMode="auto">
          <a:xfrm flipH="1">
            <a:off x="6266343" y="3030283"/>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5" name="Forma livre 4"/>
          <p:cNvSpPr/>
          <p:nvPr/>
        </p:nvSpPr>
        <p:spPr>
          <a:xfrm>
            <a:off x="5555210" y="2205367"/>
            <a:ext cx="658760" cy="491613"/>
          </a:xfrm>
          <a:custGeom>
            <a:avLst/>
            <a:gdLst>
              <a:gd name="connsiteX0" fmla="*/ 658761 w 658761"/>
              <a:gd name="connsiteY0" fmla="*/ 9832 h 491613"/>
              <a:gd name="connsiteX1" fmla="*/ 0 w 658761"/>
              <a:gd name="connsiteY1" fmla="*/ 0 h 491613"/>
              <a:gd name="connsiteX2" fmla="*/ 9832 w 658761"/>
              <a:gd name="connsiteY2" fmla="*/ 491613 h 491613"/>
            </a:gdLst>
            <a:ahLst/>
            <a:cxnLst>
              <a:cxn ang="0">
                <a:pos x="connsiteX0" y="connsiteY0"/>
              </a:cxn>
              <a:cxn ang="0">
                <a:pos x="connsiteX1" y="connsiteY1"/>
              </a:cxn>
              <a:cxn ang="0">
                <a:pos x="connsiteX2" y="connsiteY2"/>
              </a:cxn>
            </a:cxnLst>
            <a:rect l="l" t="t" r="r" b="b"/>
            <a:pathLst>
              <a:path w="658761" h="491613">
                <a:moveTo>
                  <a:pt x="658761" y="9832"/>
                </a:moveTo>
                <a:lnTo>
                  <a:pt x="0" y="0"/>
                </a:lnTo>
                <a:lnTo>
                  <a:pt x="9832" y="491613"/>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0" name="Straight Connector 178"/>
          <p:cNvCxnSpPr>
            <a:cxnSpLocks noChangeShapeType="1"/>
          </p:cNvCxnSpPr>
          <p:nvPr/>
        </p:nvCxnSpPr>
        <p:spPr bwMode="auto">
          <a:xfrm flipV="1">
            <a:off x="6345910" y="26969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1" name="Conector Reto 8"/>
          <p:cNvCxnSpPr/>
          <p:nvPr/>
        </p:nvCxnSpPr>
        <p:spPr>
          <a:xfrm flipH="1" flipV="1">
            <a:off x="6267170" y="2909070"/>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 de Texto 6"/>
          <p:cNvSpPr txBox="1"/>
          <p:nvPr/>
        </p:nvSpPr>
        <p:spPr>
          <a:xfrm>
            <a:off x="374015" y="4476750"/>
            <a:ext cx="11614785" cy="212280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transistor de depleção está conduzindo mesmo quando a saída chega a V</a:t>
            </a:r>
            <a:r>
              <a:rPr lang="pt-BR" altLang="en-US" sz="2800" b="1" baseline="-25000" dirty="0" smtClean="0">
                <a:latin typeface="Comic Sans MS" panose="030F0702030302020204" pitchFamily="66" charset="0"/>
                <a:cs typeface="Comic Sans MS" panose="030F0702030302020204" pitchFamily="66" charset="0"/>
                <a:sym typeface="+mn-ea"/>
              </a:rPr>
              <a:t>DD</a:t>
            </a:r>
            <a:r>
              <a:rPr lang="pt-BR" altLang="en-US" sz="2800" b="1" dirty="0" smtClean="0">
                <a:latin typeface="Comic Sans MS" panose="030F0702030302020204" pitchFamily="66" charset="0"/>
                <a:cs typeface="Comic Sans MS" panose="030F0702030302020204" pitchFamily="66" charset="0"/>
                <a:sym typeface="+mn-ea"/>
              </a:rPr>
              <a:t>. Se assemelha a um resistor. </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consumo quando a saída está em </a:t>
            </a:r>
            <a:r>
              <a:rPr lang="pt-BR" altLang="en-US" sz="2800" b="1" i="1" dirty="0" smtClean="0">
                <a:latin typeface="Comic Sans MS" panose="030F0702030302020204" pitchFamily="66" charset="0"/>
                <a:cs typeface="Comic Sans MS" panose="030F0702030302020204" pitchFamily="66" charset="0"/>
                <a:sym typeface="+mn-ea"/>
              </a:rPr>
              <a:t>low </a:t>
            </a:r>
            <a:r>
              <a:rPr lang="pt-BR" altLang="en-US" sz="2800" b="1" dirty="0" smtClean="0">
                <a:latin typeface="Comic Sans MS" panose="030F0702030302020204" pitchFamily="66" charset="0"/>
                <a:cs typeface="Comic Sans MS" panose="030F0702030302020204" pitchFamily="66" charset="0"/>
                <a:sym typeface="+mn-ea"/>
              </a:rPr>
              <a:t>ainda é crítico</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Tecnologias NMOS implementavam portas lógicas dessa forma</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10600" y="6166485"/>
            <a:ext cx="2743200" cy="365125"/>
          </a:xfrm>
        </p:spPr>
        <p:txBody>
          <a:bodyPr/>
          <a:lstStyle/>
          <a:p>
            <a:fld id="{74F297BB-B745-4CAB-BE1D-CE4C89382949}" type="slidenum">
              <a:rPr lang="pt-BR" smtClean="0"/>
            </a:fld>
            <a:endParaRPr lang="pt-BR"/>
          </a:p>
        </p:txBody>
      </p:sp>
      <p:sp>
        <p:nvSpPr>
          <p:cNvPr id="4" name="CaixaDeTexto 2"/>
          <p:cNvSpPr txBox="1"/>
          <p:nvPr/>
        </p:nvSpPr>
        <p:spPr>
          <a:xfrm>
            <a:off x="523240" y="365125"/>
            <a:ext cx="11145520" cy="1200329"/>
          </a:xfrm>
          <a:prstGeom prst="rect">
            <a:avLst/>
          </a:prstGeom>
          <a:noFill/>
        </p:spPr>
        <p:txBody>
          <a:bodyPr wrap="square" rtlCol="0">
            <a:spAutoFit/>
          </a:bodyPr>
          <a:lstStyle/>
          <a:p>
            <a:pPr marL="457200" indent="-457200" algn="l" fontAlgn="auto">
              <a:spcAft>
                <a:spcPts val="600"/>
              </a:spcAft>
              <a:buFont typeface="Arial" panose="020B0604020202020204" pitchFamily="34" charset="0"/>
              <a:buChar char="•"/>
            </a:pP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Distribuiçaõ de cargas e portadores na junção (V</a:t>
            </a:r>
            <a:r>
              <a:rPr lang="pt-BR" sz="36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D</a:t>
            </a: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=0)</a:t>
            </a:r>
            <a:r>
              <a:rPr lang="pt-BR" sz="2800" b="1" dirty="0" smtClean="0">
                <a:solidFill>
                  <a:schemeClr val="tx1"/>
                </a:solidFill>
                <a:latin typeface="Comic Sans MS" panose="030F0702030302020204" pitchFamily="66" charset="0"/>
              </a:rPr>
              <a:t> </a:t>
            </a:r>
            <a:endParaRPr lang="pt-BR" sz="2800" b="1" dirty="0" smtClean="0">
              <a:solidFill>
                <a:schemeClr val="tx1"/>
              </a:solidFill>
              <a:latin typeface="Comic Sans MS" panose="030F0702030302020204" pitchFamily="66" charset="0"/>
              <a:sym typeface="+mn-ea"/>
            </a:endParaRPr>
          </a:p>
        </p:txBody>
      </p:sp>
      <p:sp>
        <p:nvSpPr>
          <p:cNvPr id="39" name="Retângulo 38"/>
          <p:cNvSpPr/>
          <p:nvPr/>
        </p:nvSpPr>
        <p:spPr>
          <a:xfrm>
            <a:off x="6049645" y="3989070"/>
            <a:ext cx="2575560" cy="153543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Retângulo 2"/>
          <p:cNvSpPr/>
          <p:nvPr/>
        </p:nvSpPr>
        <p:spPr>
          <a:xfrm>
            <a:off x="3646170" y="2393950"/>
            <a:ext cx="2403475" cy="1577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4" name="Conector de Seta Reta 73"/>
          <p:cNvCxnSpPr/>
          <p:nvPr/>
        </p:nvCxnSpPr>
        <p:spPr>
          <a:xfrm>
            <a:off x="1729740" y="5874385"/>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6" name="Caixa de Texto 75"/>
          <p:cNvSpPr txBox="1"/>
          <p:nvPr/>
        </p:nvSpPr>
        <p:spPr>
          <a:xfrm>
            <a:off x="6737350" y="2526030"/>
            <a:ext cx="1361440" cy="645160"/>
          </a:xfrm>
          <a:prstGeom prst="rect">
            <a:avLst/>
          </a:prstGeom>
          <a:noFill/>
        </p:spPr>
        <p:txBody>
          <a:bodyPr wrap="square" rtlCol="0">
            <a:spAutoFit/>
          </a:bodyPr>
          <a:lstStyle/>
          <a:p>
            <a:r>
              <a:rPr lang="pt-BR" altLang="en-US" dirty="0" err="1"/>
              <a:t>junçao</a:t>
            </a:r>
            <a:r>
              <a:rPr lang="pt-BR" altLang="en-US" dirty="0"/>
              <a:t> </a:t>
            </a:r>
            <a:r>
              <a:rPr lang="pt-BR" altLang="en-US" dirty="0" err="1"/>
              <a:t>metalurgica</a:t>
            </a:r>
            <a:endParaRPr lang="pt-BR" altLang="en-US" dirty="0"/>
          </a:p>
        </p:txBody>
      </p:sp>
      <p:sp>
        <p:nvSpPr>
          <p:cNvPr id="77" name="Forma livre 76"/>
          <p:cNvSpPr/>
          <p:nvPr/>
        </p:nvSpPr>
        <p:spPr>
          <a:xfrm flipV="1">
            <a:off x="5929630" y="2851785"/>
            <a:ext cx="1614170" cy="662305"/>
          </a:xfrm>
          <a:custGeom>
            <a:avLst/>
            <a:gdLst>
              <a:gd name="connisteX0" fmla="*/ 0 w 1306195"/>
              <a:gd name="connsiteY0" fmla="*/ 12337 h 529227"/>
              <a:gd name="connisteX1" fmla="*/ 312420 w 1306195"/>
              <a:gd name="connsiteY1" fmla="*/ 52977 h 529227"/>
              <a:gd name="connisteX2" fmla="*/ 530225 w 1306195"/>
              <a:gd name="connsiteY2" fmla="*/ 447947 h 529227"/>
              <a:gd name="connisteX3" fmla="*/ 1306195 w 1306195"/>
              <a:gd name="connsiteY3" fmla="*/ 529227 h 529227"/>
            </a:gdLst>
            <a:ahLst/>
            <a:cxnLst>
              <a:cxn ang="0">
                <a:pos x="connisteX0" y="connsiteY0"/>
              </a:cxn>
              <a:cxn ang="0">
                <a:pos x="connisteX1" y="connsiteY1"/>
              </a:cxn>
              <a:cxn ang="0">
                <a:pos x="connisteX2" y="connsiteY2"/>
              </a:cxn>
              <a:cxn ang="0">
                <a:pos x="connisteX3" y="connsiteY3"/>
              </a:cxn>
            </a:cxnLst>
            <a:rect l="l" t="t" r="r" b="b"/>
            <a:pathLst>
              <a:path w="1306195" h="529228">
                <a:moveTo>
                  <a:pt x="0" y="12338"/>
                </a:moveTo>
                <a:cubicBezTo>
                  <a:pt x="58420" y="12338"/>
                  <a:pt x="206375" y="-34017"/>
                  <a:pt x="312420" y="52978"/>
                </a:cubicBezTo>
                <a:cubicBezTo>
                  <a:pt x="418465" y="139973"/>
                  <a:pt x="331470" y="352698"/>
                  <a:pt x="530225" y="447948"/>
                </a:cubicBezTo>
                <a:cubicBezTo>
                  <a:pt x="728980" y="543198"/>
                  <a:pt x="1155065" y="520973"/>
                  <a:pt x="1306195" y="529228"/>
                </a:cubicBezTo>
              </a:path>
            </a:pathLst>
          </a:custGeom>
          <a:noFill/>
          <a:ln w="0">
            <a:solidFill>
              <a:srgbClr val="C00000"/>
            </a:solidFill>
            <a:prstDash val="dashDot"/>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82"/>
          <p:cNvSpPr txBox="1"/>
          <p:nvPr/>
        </p:nvSpPr>
        <p:spPr>
          <a:xfrm>
            <a:off x="4619625" y="2764790"/>
            <a:ext cx="761365" cy="522605"/>
          </a:xfrm>
          <a:prstGeom prst="rect">
            <a:avLst/>
          </a:prstGeom>
          <a:noFill/>
        </p:spPr>
        <p:txBody>
          <a:bodyPr wrap="square" rtlCol="0">
            <a:spAutoFit/>
          </a:bodyPr>
          <a:lstStyle/>
          <a:p>
            <a:pPr algn="ctr"/>
            <a:r>
              <a:rPr lang="pt-BR" altLang="en-US" sz="2800" b="1"/>
              <a:t>+</a:t>
            </a:r>
            <a:endParaRPr lang="pt-BR" altLang="en-US" sz="2800" b="1"/>
          </a:p>
        </p:txBody>
      </p:sp>
      <p:sp>
        <p:nvSpPr>
          <p:cNvPr id="85" name="Caixa de Texto 84"/>
          <p:cNvSpPr txBox="1"/>
          <p:nvPr/>
        </p:nvSpPr>
        <p:spPr>
          <a:xfrm>
            <a:off x="7150100" y="4168140"/>
            <a:ext cx="761365" cy="522605"/>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3637280" y="4330700"/>
            <a:ext cx="239649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6040755" y="3585845"/>
            <a:ext cx="2564765" cy="889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7364730" y="3486150"/>
            <a:ext cx="1148080"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4472940" y="4291965"/>
            <a:ext cx="1054100"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3731260" y="5727065"/>
            <a:ext cx="4874260" cy="2413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380990" y="5301615"/>
            <a:ext cx="1054100" cy="398780"/>
          </a:xfrm>
          <a:prstGeom prst="rect">
            <a:avLst/>
          </a:prstGeom>
          <a:noFill/>
        </p:spPr>
        <p:txBody>
          <a:bodyPr wrap="square" rtlCol="0">
            <a:spAutoFit/>
          </a:bodyPr>
          <a:lstStyle/>
          <a:p>
            <a:r>
              <a:rPr lang="pt-BR" sz="2000" b="1" dirty="0"/>
              <a:t>xd</a:t>
            </a:r>
            <a:endParaRPr lang="pt-BR" sz="2000" b="1" dirty="0"/>
          </a:p>
        </p:txBody>
      </p:sp>
      <p:sp>
        <p:nvSpPr>
          <p:cNvPr id="6" name="Caixa de Texto 5"/>
          <p:cNvSpPr txBox="1"/>
          <p:nvPr/>
        </p:nvSpPr>
        <p:spPr>
          <a:xfrm>
            <a:off x="3798515" y="240463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7" name="Caixa de Texto 6"/>
          <p:cNvSpPr txBox="1"/>
          <p:nvPr/>
        </p:nvSpPr>
        <p:spPr>
          <a:xfrm>
            <a:off x="4889445" y="315838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8" name="Caixa de Texto 7"/>
          <p:cNvSpPr txBox="1"/>
          <p:nvPr/>
        </p:nvSpPr>
        <p:spPr>
          <a:xfrm>
            <a:off x="5061530" y="233478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9" name="Caixa de Texto 8"/>
          <p:cNvSpPr txBox="1"/>
          <p:nvPr/>
        </p:nvSpPr>
        <p:spPr>
          <a:xfrm>
            <a:off x="3798515" y="315838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0" name="Caixa de Texto 9"/>
          <p:cNvSpPr txBox="1"/>
          <p:nvPr/>
        </p:nvSpPr>
        <p:spPr>
          <a:xfrm>
            <a:off x="6276025" y="401022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1" name="Caixa de Texto 10"/>
          <p:cNvSpPr txBox="1"/>
          <p:nvPr/>
        </p:nvSpPr>
        <p:spPr>
          <a:xfrm>
            <a:off x="6603685" y="443631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2" name="Caixa de Texto 11"/>
          <p:cNvSpPr txBox="1"/>
          <p:nvPr/>
        </p:nvSpPr>
        <p:spPr>
          <a:xfrm>
            <a:off x="7037390" y="475571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3" name="Caixa de Texto 12"/>
          <p:cNvSpPr txBox="1"/>
          <p:nvPr/>
        </p:nvSpPr>
        <p:spPr>
          <a:xfrm>
            <a:off x="7798120" y="453283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4" name="Caixa de Texto 13"/>
          <p:cNvSpPr txBox="1"/>
          <p:nvPr/>
        </p:nvSpPr>
        <p:spPr>
          <a:xfrm>
            <a:off x="7798755" y="412135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5" name="Caixa de Texto 14"/>
          <p:cNvSpPr txBox="1"/>
          <p:nvPr/>
        </p:nvSpPr>
        <p:spPr>
          <a:xfrm>
            <a:off x="6277295" y="477095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7" name="Forma livre 16"/>
          <p:cNvSpPr/>
          <p:nvPr/>
        </p:nvSpPr>
        <p:spPr>
          <a:xfrm>
            <a:off x="1203325" y="2177378"/>
            <a:ext cx="9763125" cy="2954655"/>
          </a:xfrm>
          <a:custGeom>
            <a:avLst/>
            <a:gdLst>
              <a:gd name="connisteX0" fmla="*/ 0 w 9763125"/>
              <a:gd name="connsiteY0" fmla="*/ 8184 h 2954870"/>
              <a:gd name="connisteX1" fmla="*/ 1132205 w 9763125"/>
              <a:gd name="connsiteY1" fmla="*/ 8184 h 2954870"/>
              <a:gd name="connisteX2" fmla="*/ 1931670 w 9763125"/>
              <a:gd name="connsiteY2" fmla="*/ 8184 h 2954870"/>
              <a:gd name="connisteX3" fmla="*/ 2369185 w 9763125"/>
              <a:gd name="connsiteY3" fmla="*/ 98989 h 2954870"/>
              <a:gd name="connisteX4" fmla="*/ 3063240 w 9763125"/>
              <a:gd name="connsiteY4" fmla="*/ 415854 h 2954870"/>
              <a:gd name="connisteX5" fmla="*/ 4255135 w 9763125"/>
              <a:gd name="connsiteY5" fmla="*/ 1200079 h 2954870"/>
              <a:gd name="connisteX6" fmla="*/ 5930265 w 9763125"/>
              <a:gd name="connsiteY6" fmla="*/ 2391974 h 2954870"/>
              <a:gd name="connisteX7" fmla="*/ 6563995 w 9763125"/>
              <a:gd name="connsiteY7" fmla="*/ 2708839 h 2954870"/>
              <a:gd name="connisteX8" fmla="*/ 7499350 w 9763125"/>
              <a:gd name="connsiteY8" fmla="*/ 2905054 h 2954870"/>
              <a:gd name="connisteX9" fmla="*/ 9069070 w 9763125"/>
              <a:gd name="connsiteY9" fmla="*/ 2950774 h 2954870"/>
              <a:gd name="connisteX10" fmla="*/ 9763125 w 9763125"/>
              <a:gd name="connsiteY10" fmla="*/ 2950774 h 29548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9763125" h="2954870">
                <a:moveTo>
                  <a:pt x="0" y="8184"/>
                </a:moveTo>
                <a:cubicBezTo>
                  <a:pt x="210185" y="8184"/>
                  <a:pt x="746125" y="8184"/>
                  <a:pt x="1132205" y="8184"/>
                </a:cubicBezTo>
                <a:cubicBezTo>
                  <a:pt x="1518285" y="8184"/>
                  <a:pt x="1684020" y="-10231"/>
                  <a:pt x="1931670" y="8184"/>
                </a:cubicBezTo>
                <a:cubicBezTo>
                  <a:pt x="2179320" y="26599"/>
                  <a:pt x="2143125" y="17709"/>
                  <a:pt x="2369185" y="98989"/>
                </a:cubicBezTo>
                <a:cubicBezTo>
                  <a:pt x="2595245" y="180269"/>
                  <a:pt x="2686050" y="195509"/>
                  <a:pt x="3063240" y="415854"/>
                </a:cubicBezTo>
                <a:cubicBezTo>
                  <a:pt x="3440430" y="636199"/>
                  <a:pt x="3681730" y="805109"/>
                  <a:pt x="4255135" y="1200079"/>
                </a:cubicBezTo>
                <a:cubicBezTo>
                  <a:pt x="4828540" y="1595049"/>
                  <a:pt x="5468620" y="2090349"/>
                  <a:pt x="5930265" y="2391974"/>
                </a:cubicBezTo>
                <a:cubicBezTo>
                  <a:pt x="6391910" y="2693599"/>
                  <a:pt x="6250305" y="2605969"/>
                  <a:pt x="6563995" y="2708839"/>
                </a:cubicBezTo>
                <a:cubicBezTo>
                  <a:pt x="6877685" y="2811709"/>
                  <a:pt x="6998335" y="2856794"/>
                  <a:pt x="7499350" y="2905054"/>
                </a:cubicBezTo>
                <a:cubicBezTo>
                  <a:pt x="8000365" y="2953314"/>
                  <a:pt x="8616315" y="2941884"/>
                  <a:pt x="9069070" y="2950774"/>
                </a:cubicBezTo>
                <a:cubicBezTo>
                  <a:pt x="9521825" y="2959664"/>
                  <a:pt x="9655810" y="2951409"/>
                  <a:pt x="9763125" y="2950774"/>
                </a:cubicBezTo>
              </a:path>
            </a:pathLst>
          </a:custGeom>
          <a:noFill/>
          <a:ln w="571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Forma livre 17"/>
          <p:cNvSpPr/>
          <p:nvPr/>
        </p:nvSpPr>
        <p:spPr>
          <a:xfrm flipV="1">
            <a:off x="1152207" y="3182931"/>
            <a:ext cx="9763125" cy="2227580"/>
          </a:xfrm>
          <a:custGeom>
            <a:avLst/>
            <a:gdLst>
              <a:gd name="connisteX0" fmla="*/ 0 w 9763125"/>
              <a:gd name="connsiteY0" fmla="*/ 8184 h 2954870"/>
              <a:gd name="connisteX1" fmla="*/ 1132205 w 9763125"/>
              <a:gd name="connsiteY1" fmla="*/ 8184 h 2954870"/>
              <a:gd name="connisteX2" fmla="*/ 1931670 w 9763125"/>
              <a:gd name="connsiteY2" fmla="*/ 8184 h 2954870"/>
              <a:gd name="connisteX3" fmla="*/ 2369185 w 9763125"/>
              <a:gd name="connsiteY3" fmla="*/ 98989 h 2954870"/>
              <a:gd name="connisteX4" fmla="*/ 3063240 w 9763125"/>
              <a:gd name="connsiteY4" fmla="*/ 415854 h 2954870"/>
              <a:gd name="connisteX5" fmla="*/ 4255135 w 9763125"/>
              <a:gd name="connsiteY5" fmla="*/ 1200079 h 2954870"/>
              <a:gd name="connisteX6" fmla="*/ 5930265 w 9763125"/>
              <a:gd name="connsiteY6" fmla="*/ 2391974 h 2954870"/>
              <a:gd name="connisteX7" fmla="*/ 6563995 w 9763125"/>
              <a:gd name="connsiteY7" fmla="*/ 2708839 h 2954870"/>
              <a:gd name="connisteX8" fmla="*/ 7499350 w 9763125"/>
              <a:gd name="connsiteY8" fmla="*/ 2905054 h 2954870"/>
              <a:gd name="connisteX9" fmla="*/ 9069070 w 9763125"/>
              <a:gd name="connsiteY9" fmla="*/ 2950774 h 2954870"/>
              <a:gd name="connisteX10" fmla="*/ 9763125 w 9763125"/>
              <a:gd name="connsiteY10" fmla="*/ 2950774 h 295487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9763125" h="2954870">
                <a:moveTo>
                  <a:pt x="0" y="8184"/>
                </a:moveTo>
                <a:cubicBezTo>
                  <a:pt x="210185" y="8184"/>
                  <a:pt x="746125" y="8184"/>
                  <a:pt x="1132205" y="8184"/>
                </a:cubicBezTo>
                <a:cubicBezTo>
                  <a:pt x="1518285" y="8184"/>
                  <a:pt x="1684020" y="-10231"/>
                  <a:pt x="1931670" y="8184"/>
                </a:cubicBezTo>
                <a:cubicBezTo>
                  <a:pt x="2179320" y="26599"/>
                  <a:pt x="2143125" y="17709"/>
                  <a:pt x="2369185" y="98989"/>
                </a:cubicBezTo>
                <a:cubicBezTo>
                  <a:pt x="2595245" y="180269"/>
                  <a:pt x="2686050" y="195509"/>
                  <a:pt x="3063240" y="415854"/>
                </a:cubicBezTo>
                <a:cubicBezTo>
                  <a:pt x="3440430" y="636199"/>
                  <a:pt x="3681730" y="805109"/>
                  <a:pt x="4255135" y="1200079"/>
                </a:cubicBezTo>
                <a:cubicBezTo>
                  <a:pt x="4828540" y="1595049"/>
                  <a:pt x="5468620" y="2090349"/>
                  <a:pt x="5930265" y="2391974"/>
                </a:cubicBezTo>
                <a:cubicBezTo>
                  <a:pt x="6391910" y="2693599"/>
                  <a:pt x="6250305" y="2605969"/>
                  <a:pt x="6563995" y="2708839"/>
                </a:cubicBezTo>
                <a:cubicBezTo>
                  <a:pt x="6877685" y="2811709"/>
                  <a:pt x="6998335" y="2856794"/>
                  <a:pt x="7499350" y="2905054"/>
                </a:cubicBezTo>
                <a:cubicBezTo>
                  <a:pt x="8000365" y="2953314"/>
                  <a:pt x="8616315" y="2941884"/>
                  <a:pt x="9069070" y="2950774"/>
                </a:cubicBezTo>
                <a:cubicBezTo>
                  <a:pt x="9521825" y="2959664"/>
                  <a:pt x="9655810" y="2951409"/>
                  <a:pt x="9763125" y="2950774"/>
                </a:cubicBez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6" name="Conector Reto 45"/>
          <p:cNvCxnSpPr/>
          <p:nvPr/>
        </p:nvCxnSpPr>
        <p:spPr>
          <a:xfrm>
            <a:off x="3651250" y="152781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583295" y="149098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4" name="CaixaDeTexto 6"/>
          <p:cNvSpPr txBox="1"/>
          <p:nvPr/>
        </p:nvSpPr>
        <p:spPr>
          <a:xfrm>
            <a:off x="2028825" y="1532255"/>
            <a:ext cx="1148080" cy="521970"/>
          </a:xfrm>
          <a:prstGeom prst="rect">
            <a:avLst/>
          </a:prstGeom>
          <a:noFill/>
        </p:spPr>
        <p:txBody>
          <a:bodyPr wrap="square" rtlCol="0">
            <a:spAutoFit/>
          </a:bodyPr>
          <a:lstStyle/>
          <a:p>
            <a:r>
              <a:rPr lang="pt-BR" sz="2800" b="1" dirty="0"/>
              <a:t>N (N</a:t>
            </a:r>
            <a:r>
              <a:rPr lang="pt-BR" sz="2800" b="1" baseline="-25000" dirty="0"/>
              <a:t>D</a:t>
            </a:r>
            <a:r>
              <a:rPr lang="pt-BR" sz="2800" b="1" dirty="0"/>
              <a:t>)</a:t>
            </a:r>
            <a:endParaRPr lang="pt-BR" sz="2800" b="1" dirty="0"/>
          </a:p>
        </p:txBody>
      </p:sp>
      <p:sp>
        <p:nvSpPr>
          <p:cNvPr id="25" name="CaixaDeTexto 6"/>
          <p:cNvSpPr txBox="1"/>
          <p:nvPr/>
        </p:nvSpPr>
        <p:spPr>
          <a:xfrm>
            <a:off x="9408160" y="160909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27" name="Seta para a esquerda 26"/>
          <p:cNvSpPr/>
          <p:nvPr/>
        </p:nvSpPr>
        <p:spPr>
          <a:xfrm>
            <a:off x="6336030" y="1720850"/>
            <a:ext cx="14630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Seta para a esquerda 27"/>
          <p:cNvSpPr/>
          <p:nvPr/>
        </p:nvSpPr>
        <p:spPr>
          <a:xfrm flipH="1">
            <a:off x="6313805" y="2334895"/>
            <a:ext cx="14630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 de Texto 28"/>
          <p:cNvSpPr txBox="1"/>
          <p:nvPr/>
        </p:nvSpPr>
        <p:spPr>
          <a:xfrm>
            <a:off x="6784975" y="1355090"/>
            <a:ext cx="995680" cy="460375"/>
          </a:xfrm>
          <a:prstGeom prst="rect">
            <a:avLst/>
          </a:prstGeom>
          <a:noFill/>
        </p:spPr>
        <p:txBody>
          <a:bodyPr wrap="square" rtlCol="0">
            <a:spAutoFit/>
          </a:bodyPr>
          <a:lstStyle/>
          <a:p>
            <a:r>
              <a:rPr lang="pt-BR" altLang="en-US" sz="2400"/>
              <a:t>I</a:t>
            </a:r>
            <a:r>
              <a:rPr lang="pt-BR" altLang="en-US" sz="2400" baseline="-25000"/>
              <a:t>dif</a:t>
            </a:r>
            <a:endParaRPr lang="pt-BR" altLang="en-US" sz="2400" baseline="-25000"/>
          </a:p>
        </p:txBody>
      </p:sp>
      <p:sp>
        <p:nvSpPr>
          <p:cNvPr id="30" name="Caixa de Texto 29"/>
          <p:cNvSpPr txBox="1"/>
          <p:nvPr/>
        </p:nvSpPr>
        <p:spPr>
          <a:xfrm>
            <a:off x="6604000" y="1944370"/>
            <a:ext cx="1363980" cy="460375"/>
          </a:xfrm>
          <a:prstGeom prst="rect">
            <a:avLst/>
          </a:prstGeom>
          <a:noFill/>
        </p:spPr>
        <p:txBody>
          <a:bodyPr wrap="square" rtlCol="0">
            <a:spAutoFit/>
          </a:bodyPr>
          <a:lstStyle/>
          <a:p>
            <a:r>
              <a:rPr lang="pt-BR" altLang="en-US" sz="2400"/>
              <a:t>I</a:t>
            </a:r>
            <a:r>
              <a:rPr lang="pt-BR" altLang="en-US" sz="2400" baseline="-25000"/>
              <a:t>arasto</a:t>
            </a:r>
            <a:endParaRPr lang="pt-BR" altLang="en-US" sz="2400" baseline="-25000"/>
          </a:p>
        </p:txBody>
      </p:sp>
      <p:cxnSp>
        <p:nvCxnSpPr>
          <p:cNvPr id="31" name="Conector de Seta Reta 30"/>
          <p:cNvCxnSpPr/>
          <p:nvPr/>
        </p:nvCxnSpPr>
        <p:spPr>
          <a:xfrm>
            <a:off x="4817745" y="1988820"/>
            <a:ext cx="2700655" cy="1524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CaixaDeTexto 6"/>
          <p:cNvSpPr txBox="1"/>
          <p:nvPr/>
        </p:nvSpPr>
        <p:spPr>
          <a:xfrm>
            <a:off x="5015865" y="1527810"/>
            <a:ext cx="635000" cy="521970"/>
          </a:xfrm>
          <a:prstGeom prst="rect">
            <a:avLst/>
          </a:prstGeom>
          <a:noFill/>
        </p:spPr>
        <p:txBody>
          <a:bodyPr wrap="square" rtlCol="0">
            <a:spAutoFit/>
          </a:bodyPr>
          <a:lstStyle/>
          <a:p>
            <a:r>
              <a:rPr lang="pt-BR" sz="2800" b="1" dirty="0"/>
              <a:t>E</a:t>
            </a:r>
            <a:endParaRPr lang="pt-BR" sz="2800" b="1" dirty="0"/>
          </a:p>
        </p:txBody>
      </p:sp>
      <p:sp>
        <p:nvSpPr>
          <p:cNvPr id="60" name="CaixaDeTexto 6"/>
          <p:cNvSpPr txBox="1"/>
          <p:nvPr/>
        </p:nvSpPr>
        <p:spPr>
          <a:xfrm>
            <a:off x="9908540" y="3236433"/>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61" name="CaixaDeTexto 6"/>
          <p:cNvSpPr txBox="1"/>
          <p:nvPr/>
        </p:nvSpPr>
        <p:spPr>
          <a:xfrm>
            <a:off x="9908540" y="4581015"/>
            <a:ext cx="1760220" cy="521970"/>
          </a:xfrm>
          <a:prstGeom prst="rect">
            <a:avLst/>
          </a:prstGeom>
          <a:noFill/>
        </p:spPr>
        <p:txBody>
          <a:bodyPr wrap="square" rtlCol="0">
            <a:spAutoFit/>
          </a:bodyPr>
          <a:lstStyle/>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dirty="0"/>
          </a:p>
        </p:txBody>
      </p:sp>
      <p:sp>
        <p:nvSpPr>
          <p:cNvPr id="59" name="CaixaDeTexto 6"/>
          <p:cNvSpPr txBox="1"/>
          <p:nvPr/>
        </p:nvSpPr>
        <p:spPr>
          <a:xfrm>
            <a:off x="709884" y="4737661"/>
            <a:ext cx="1918335" cy="521970"/>
          </a:xfrm>
          <a:prstGeom prst="rect">
            <a:avLst/>
          </a:prstGeom>
          <a:noFill/>
        </p:spPr>
        <p:txBody>
          <a:bodyPr wrap="square" rtlCol="0">
            <a:spAutoFit/>
          </a:bodyPr>
          <a:lstStyle/>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58" name="CaixaDeTexto 6"/>
          <p:cNvSpPr txBox="1"/>
          <p:nvPr/>
        </p:nvSpPr>
        <p:spPr>
          <a:xfrm>
            <a:off x="710061" y="2258219"/>
            <a:ext cx="1359535" cy="521970"/>
          </a:xfrm>
          <a:prstGeom prst="rect">
            <a:avLst/>
          </a:prstGeom>
          <a:noFill/>
        </p:spPr>
        <p:txBody>
          <a:bodyPr wrap="square" rtlCol="0">
            <a:spAutoFit/>
          </a:bodyPr>
          <a:lstStyle/>
          <a:p>
            <a:r>
              <a:rPr lang="pt-BR" sz="2800" b="1" dirty="0"/>
              <a:t>n</a:t>
            </a:r>
            <a:r>
              <a:rPr lang="pt-BR" sz="2800" b="1" baseline="-25000" dirty="0"/>
              <a:t>n0</a:t>
            </a:r>
            <a:r>
              <a:rPr lang="pt-BR" sz="2800" b="1" dirty="0"/>
              <a:t>=N</a:t>
            </a:r>
            <a:r>
              <a:rPr lang="pt-BR" sz="2800" b="1" baseline="-25000" dirty="0"/>
              <a:t>D</a:t>
            </a:r>
            <a:endParaRPr lang="pt-BR" sz="2800" b="1" baseline="-25000" dirty="0"/>
          </a:p>
        </p:txBody>
      </p:sp>
    </p:spTree>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3305073" y="715865"/>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403121" y="536674"/>
            <a:ext cx="11474246" cy="25533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Tipos de Transistores PMOS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Transistores enriquecimento (que vimos): V</a:t>
            </a:r>
            <a:r>
              <a:rPr lang="pt-BR" altLang="en-US" sz="2800" b="1" baseline="-25000" dirty="0" smtClean="0">
                <a:latin typeface="Comic Sans MS" panose="030F0702030302020204" pitchFamily="66" charset="0"/>
                <a:cs typeface="Comic Sans MS" panose="030F0702030302020204" pitchFamily="66" charset="0"/>
                <a:sym typeface="+mn-ea"/>
              </a:rPr>
              <a:t>TP </a:t>
            </a:r>
            <a:r>
              <a:rPr lang="pt-BR" altLang="en-US" sz="2800" b="1" dirty="0">
                <a:latin typeface="Arial" panose="020B0604020202020204" pitchFamily="34" charset="0"/>
                <a:cs typeface="Arial" panose="020B0604020202020204" pitchFamily="34" charset="0"/>
                <a:sym typeface="+mn-ea"/>
              </a:rPr>
              <a:t>&lt;</a:t>
            </a:r>
            <a:r>
              <a:rPr lang="pt-BR" altLang="en-US" sz="2800" b="1" dirty="0">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0, o que significa que o transistor conduz apenas quando V</a:t>
            </a:r>
            <a:r>
              <a:rPr lang="pt-BR" altLang="en-US" sz="2800" b="1" baseline="-25000" dirty="0" smtClean="0">
                <a:latin typeface="Comic Sans MS" panose="030F0702030302020204" pitchFamily="66" charset="0"/>
                <a:cs typeface="Comic Sans MS" panose="030F0702030302020204" pitchFamily="66" charset="0"/>
                <a:sym typeface="+mn-ea"/>
              </a:rPr>
              <a:t>GS </a:t>
            </a:r>
            <a:r>
              <a:rPr lang="pt-BR" altLang="en-US" sz="2800" b="1" dirty="0">
                <a:latin typeface="Arial" panose="020B0604020202020204" pitchFamily="34" charset="0"/>
                <a:cs typeface="Arial" panose="020B0604020202020204" pitchFamily="34" charset="0"/>
                <a:sym typeface="+mn-ea"/>
              </a:rPr>
              <a:t>&lt; </a:t>
            </a:r>
            <a:r>
              <a:rPr lang="pt-BR" altLang="en-US" sz="2800" b="1" dirty="0" smtClean="0">
                <a:latin typeface="Comic Sans MS" panose="030F0702030302020204" pitchFamily="66" charset="0"/>
                <a:cs typeface="Comic Sans MS" panose="030F0702030302020204" pitchFamily="66" charset="0"/>
                <a:sym typeface="+mn-ea"/>
              </a:rPr>
              <a:t>0</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Transistores depleção: V</a:t>
            </a:r>
            <a:r>
              <a:rPr lang="pt-BR" altLang="en-US" sz="2800" b="1" baseline="-25000" dirty="0" smtClean="0">
                <a:latin typeface="Comic Sans MS" panose="030F0702030302020204" pitchFamily="66" charset="0"/>
                <a:cs typeface="Comic Sans MS" panose="030F0702030302020204" pitchFamily="66" charset="0"/>
                <a:sym typeface="+mn-ea"/>
              </a:rPr>
              <a:t>TP </a:t>
            </a:r>
            <a:r>
              <a:rPr lang="pt-BR" altLang="en-US" sz="2800" b="1" dirty="0" smtClean="0">
                <a:latin typeface="Arial" panose="020B0604020202020204" pitchFamily="34" charset="0"/>
                <a:cs typeface="Arial" panose="020B0604020202020204" pitchFamily="34" charset="0"/>
                <a:sym typeface="+mn-ea"/>
              </a:rPr>
              <a:t>≥ </a:t>
            </a:r>
            <a:r>
              <a:rPr lang="pt-BR" altLang="en-US" sz="2800" b="1" dirty="0" smtClean="0">
                <a:latin typeface="Comic Sans MS" panose="030F0702030302020204" pitchFamily="66" charset="0"/>
                <a:cs typeface="Comic Sans MS" panose="030F0702030302020204" pitchFamily="66" charset="0"/>
                <a:sym typeface="+mn-ea"/>
              </a:rPr>
              <a:t>0</a:t>
            </a:r>
            <a:r>
              <a:rPr lang="pt-BR" altLang="en-US" sz="2800" b="1" dirty="0">
                <a:latin typeface="Comic Sans MS" panose="030F0702030302020204" pitchFamily="66" charset="0"/>
                <a:cs typeface="Comic Sans MS" panose="030F0702030302020204" pitchFamily="66" charset="0"/>
                <a:sym typeface="+mn-ea"/>
              </a:rPr>
              <a:t>, o que </a:t>
            </a:r>
            <a:r>
              <a:rPr lang="pt-BR" altLang="en-US" sz="2800" b="1" dirty="0" smtClean="0">
                <a:latin typeface="Comic Sans MS" panose="030F0702030302020204" pitchFamily="66" charset="0"/>
                <a:cs typeface="Comic Sans MS" panose="030F0702030302020204" pitchFamily="66" charset="0"/>
                <a:sym typeface="+mn-ea"/>
              </a:rPr>
              <a:t>significa que o transistor conduz mesmo quando  V</a:t>
            </a:r>
            <a:r>
              <a:rPr lang="pt-BR" altLang="en-US" sz="2800" b="1" baseline="-25000" dirty="0" smtClean="0">
                <a:latin typeface="Comic Sans MS" panose="030F0702030302020204" pitchFamily="66" charset="0"/>
                <a:cs typeface="Comic Sans MS" panose="030F0702030302020204" pitchFamily="66" charset="0"/>
                <a:sym typeface="+mn-ea"/>
              </a:rPr>
              <a:t>GS </a:t>
            </a:r>
            <a:r>
              <a:rPr lang="pt-BR" altLang="en-US" sz="2800" b="1" dirty="0" smtClean="0">
                <a:latin typeface="Arial" panose="020B0604020202020204" pitchFamily="34" charset="0"/>
                <a:cs typeface="Arial" panose="020B0604020202020204" pitchFamily="34" charset="0"/>
                <a:sym typeface="+mn-ea"/>
              </a:rPr>
              <a:t>≥ </a:t>
            </a:r>
            <a:r>
              <a:rPr lang="pt-BR" altLang="en-US" sz="2800" b="1" dirty="0" smtClean="0">
                <a:latin typeface="Comic Sans MS" panose="030F0702030302020204" pitchFamily="66" charset="0"/>
                <a:cs typeface="Comic Sans MS" panose="030F0702030302020204" pitchFamily="66" charset="0"/>
                <a:sym typeface="+mn-ea"/>
              </a:rPr>
              <a:t>0 </a:t>
            </a:r>
            <a:r>
              <a:rPr lang="pt-BR" altLang="en-US" sz="2800" b="1" dirty="0">
                <a:latin typeface="Comic Sans MS" panose="030F0702030302020204" pitchFamily="66" charset="0"/>
                <a:cs typeface="Comic Sans MS" panose="030F0702030302020204" pitchFamily="66" charset="0"/>
                <a:sym typeface="+mn-ea"/>
              </a:rPr>
              <a:t>para </a:t>
            </a:r>
            <a:r>
              <a:rPr lang="pt-BR" altLang="en-US" sz="2800" b="1" dirty="0" smtClean="0">
                <a:latin typeface="Comic Sans MS" panose="030F0702030302020204" pitchFamily="66" charset="0"/>
                <a:cs typeface="Comic Sans MS" panose="030F0702030302020204" pitchFamily="66" charset="0"/>
                <a:sym typeface="+mn-ea"/>
              </a:rPr>
              <a:t>conduzir</a:t>
            </a:r>
            <a:endParaRPr lang="pt-BR" altLang="en-US" sz="2800" b="1" dirty="0">
              <a:latin typeface="Comic Sans MS" panose="030F0702030302020204" pitchFamily="66" charset="0"/>
              <a:cs typeface="Comic Sans MS" panose="030F0702030302020204" pitchFamily="66" charset="0"/>
              <a:sym typeface="+mn-ea"/>
            </a:endParaRPr>
          </a:p>
        </p:txBody>
      </p:sp>
      <p:grpSp>
        <p:nvGrpSpPr>
          <p:cNvPr id="5" name="Grupo 4"/>
          <p:cNvGrpSpPr/>
          <p:nvPr/>
        </p:nvGrpSpPr>
        <p:grpSpPr>
          <a:xfrm>
            <a:off x="2244725" y="3272155"/>
            <a:ext cx="2235835" cy="2137683"/>
            <a:chOff x="3831693" y="4492271"/>
            <a:chExt cx="1966603" cy="1997093"/>
          </a:xfrm>
        </p:grpSpPr>
        <p:grpSp>
          <p:nvGrpSpPr>
            <p:cNvPr id="6" name="Group 147"/>
            <p:cNvGrpSpPr/>
            <p:nvPr/>
          </p:nvGrpSpPr>
          <p:grpSpPr bwMode="auto">
            <a:xfrm>
              <a:off x="4325979" y="5381242"/>
              <a:ext cx="638515" cy="529611"/>
              <a:chOff x="2834" y="2568"/>
              <a:chExt cx="317" cy="272"/>
            </a:xfrm>
          </p:grpSpPr>
          <p:sp>
            <p:nvSpPr>
              <p:cNvPr id="1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7" name="Rectangle 142"/>
            <p:cNvSpPr>
              <a:spLocks noChangeArrowheads="1"/>
            </p:cNvSpPr>
            <p:nvPr/>
          </p:nvSpPr>
          <p:spPr bwMode="auto">
            <a:xfrm flipH="1">
              <a:off x="4972421" y="5659107"/>
              <a:ext cx="732573" cy="34407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Bulk</a:t>
              </a:r>
              <a:endParaRPr lang="pt-BR" baseline="-25000" dirty="0"/>
            </a:p>
          </p:txBody>
        </p:sp>
        <p:sp>
          <p:nvSpPr>
            <p:cNvPr id="8" name="Rectangle 140"/>
            <p:cNvSpPr>
              <a:spLocks noChangeArrowheads="1"/>
            </p:cNvSpPr>
            <p:nvPr/>
          </p:nvSpPr>
          <p:spPr bwMode="auto">
            <a:xfrm flipH="1">
              <a:off x="4868153" y="6145286"/>
              <a:ext cx="930143" cy="34407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dirty="0" smtClean="0"/>
                <a:t>Dreno</a:t>
              </a:r>
              <a:endParaRPr lang="pt-BR" baseline="-25000" dirty="0"/>
            </a:p>
          </p:txBody>
        </p:sp>
        <p:cxnSp>
          <p:nvCxnSpPr>
            <p:cNvPr id="9"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1" name="Rectangle 140"/>
            <p:cNvSpPr>
              <a:spLocks noChangeArrowheads="1"/>
            </p:cNvSpPr>
            <p:nvPr/>
          </p:nvSpPr>
          <p:spPr bwMode="auto">
            <a:xfrm flipH="1">
              <a:off x="3831693" y="5304378"/>
              <a:ext cx="699402" cy="31500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smtClean="0"/>
                <a:t>Gate</a:t>
              </a:r>
              <a:endParaRPr lang="pt-BR" sz="2000" dirty="0" smtClean="0"/>
            </a:p>
          </p:txBody>
        </p:sp>
        <p:cxnSp>
          <p:nvCxnSpPr>
            <p:cNvPr id="12" name="Conector Reto 7"/>
            <p:cNvCxnSpPr/>
            <p:nvPr/>
          </p:nvCxnSpPr>
          <p:spPr>
            <a:xfrm>
              <a:off x="4962076" y="4921726"/>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ctangle 142"/>
            <p:cNvSpPr>
              <a:spLocks noChangeArrowheads="1"/>
            </p:cNvSpPr>
            <p:nvPr/>
          </p:nvSpPr>
          <p:spPr bwMode="auto">
            <a:xfrm flipH="1">
              <a:off x="4639593" y="4492271"/>
              <a:ext cx="878285" cy="34407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err="1" smtClean="0"/>
                <a:t>Source</a:t>
              </a:r>
              <a:endParaRPr lang="pt-BR" baseline="-25000" dirty="0"/>
            </a:p>
          </p:txBody>
        </p:sp>
      </p:grpSp>
      <p:grpSp>
        <p:nvGrpSpPr>
          <p:cNvPr id="19" name="Grupo 18"/>
          <p:cNvGrpSpPr/>
          <p:nvPr/>
        </p:nvGrpSpPr>
        <p:grpSpPr>
          <a:xfrm>
            <a:off x="7214235" y="3272790"/>
            <a:ext cx="2214880" cy="2172936"/>
            <a:chOff x="3831693" y="4549284"/>
            <a:chExt cx="1977608" cy="2015513"/>
          </a:xfrm>
        </p:grpSpPr>
        <p:grpSp>
          <p:nvGrpSpPr>
            <p:cNvPr id="20" name="Group 147"/>
            <p:cNvGrpSpPr/>
            <p:nvPr/>
          </p:nvGrpSpPr>
          <p:grpSpPr bwMode="auto">
            <a:xfrm>
              <a:off x="4325979" y="5381242"/>
              <a:ext cx="638515" cy="529611"/>
              <a:chOff x="2834" y="2568"/>
              <a:chExt cx="317" cy="272"/>
            </a:xfrm>
          </p:grpSpPr>
          <p:sp>
            <p:nvSpPr>
              <p:cNvPr id="2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9" name="Line 83"/>
              <p:cNvSpPr>
                <a:spLocks noChangeShapeType="1"/>
              </p:cNvSpPr>
              <p:nvPr/>
            </p:nvSpPr>
            <p:spPr bwMode="auto">
              <a:xfrm>
                <a:off x="3007" y="2568"/>
                <a:ext cx="0" cy="272"/>
              </a:xfrm>
              <a:prstGeom prst="line">
                <a:avLst/>
              </a:prstGeom>
              <a:noFill/>
              <a:ln w="698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1" name="Rectangle 142"/>
            <p:cNvSpPr>
              <a:spLocks noChangeArrowheads="1"/>
            </p:cNvSpPr>
            <p:nvPr/>
          </p:nvSpPr>
          <p:spPr bwMode="auto">
            <a:xfrm flipH="1">
              <a:off x="4972421" y="5659107"/>
              <a:ext cx="732573" cy="34161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Bulk</a:t>
              </a:r>
              <a:endParaRPr lang="pt-BR" baseline="-25000" dirty="0"/>
            </a:p>
          </p:txBody>
        </p:sp>
        <p:sp>
          <p:nvSpPr>
            <p:cNvPr id="22" name="Rectangle 140"/>
            <p:cNvSpPr>
              <a:spLocks noChangeArrowheads="1"/>
            </p:cNvSpPr>
            <p:nvPr/>
          </p:nvSpPr>
          <p:spPr bwMode="auto">
            <a:xfrm flipH="1">
              <a:off x="4879158" y="6223179"/>
              <a:ext cx="930143" cy="34161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dirty="0" smtClean="0"/>
                <a:t>Dreno</a:t>
              </a:r>
              <a:endParaRPr lang="pt-BR" baseline="-25000" dirty="0"/>
            </a:p>
          </p:txBody>
        </p:sp>
        <p:cxnSp>
          <p:nvCxnSpPr>
            <p:cNvPr id="23"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25" name="Rectangle 140"/>
            <p:cNvSpPr>
              <a:spLocks noChangeArrowheads="1"/>
            </p:cNvSpPr>
            <p:nvPr/>
          </p:nvSpPr>
          <p:spPr bwMode="auto">
            <a:xfrm flipH="1">
              <a:off x="3831693" y="5304378"/>
              <a:ext cx="699402" cy="3127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smtClean="0"/>
                <a:t>Gate</a:t>
              </a:r>
              <a:endParaRPr lang="pt-BR" sz="2000" dirty="0" smtClean="0"/>
            </a:p>
          </p:txBody>
        </p:sp>
        <p:cxnSp>
          <p:nvCxnSpPr>
            <p:cNvPr id="26" name="Conector Reto 7"/>
            <p:cNvCxnSpPr/>
            <p:nvPr/>
          </p:nvCxnSpPr>
          <p:spPr>
            <a:xfrm>
              <a:off x="4962076" y="4921726"/>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2"/>
            <p:cNvSpPr>
              <a:spLocks noChangeArrowheads="1"/>
            </p:cNvSpPr>
            <p:nvPr/>
          </p:nvSpPr>
          <p:spPr bwMode="auto">
            <a:xfrm flipH="1">
              <a:off x="4522933" y="4549284"/>
              <a:ext cx="878285" cy="34161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err="1" smtClean="0"/>
                <a:t>Source</a:t>
              </a:r>
              <a:endParaRPr lang="pt-BR" baseline="-25000" dirty="0"/>
            </a:p>
          </p:txBody>
        </p:sp>
      </p:grpSp>
      <p:sp>
        <p:nvSpPr>
          <p:cNvPr id="33" name="Caixa de Texto 2"/>
          <p:cNvSpPr txBox="1"/>
          <p:nvPr/>
        </p:nvSpPr>
        <p:spPr>
          <a:xfrm>
            <a:off x="1742790" y="5529146"/>
            <a:ext cx="3803528" cy="460375"/>
          </a:xfrm>
          <a:prstGeom prst="rect">
            <a:avLst/>
          </a:prstGeom>
          <a:solidFill>
            <a:schemeClr val="bg1"/>
          </a:solidFill>
        </p:spPr>
        <p:txBody>
          <a:bodyPr wrap="square" rtlCol="0" anchor="t">
            <a:spAutoFit/>
          </a:bodyPr>
          <a:lstStyle/>
          <a:p>
            <a:pPr>
              <a:spcAft>
                <a:spcPts val="600"/>
              </a:spcAft>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Enriquecimento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TP </a:t>
            </a:r>
            <a:r>
              <a:rPr lang="pt-BR" altLang="en-US" sz="2400" b="1" dirty="0">
                <a:solidFill>
                  <a:srgbClr val="C00000"/>
                </a:solidFill>
                <a:latin typeface="Arial" panose="020B0604020202020204" pitchFamily="34" charset="0"/>
                <a:cs typeface="Arial" panose="020B0604020202020204" pitchFamily="34" charset="0"/>
                <a:sym typeface="+mn-ea"/>
              </a:rPr>
              <a:t>&lt;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0)</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4" name="Caixa de Texto 2"/>
          <p:cNvSpPr txBox="1"/>
          <p:nvPr/>
        </p:nvSpPr>
        <p:spPr>
          <a:xfrm>
            <a:off x="6935830" y="5571405"/>
            <a:ext cx="3230725" cy="460375"/>
          </a:xfrm>
          <a:prstGeom prst="rect">
            <a:avLst/>
          </a:prstGeom>
          <a:solidFill>
            <a:schemeClr val="bg1"/>
          </a:solidFill>
        </p:spPr>
        <p:txBody>
          <a:bodyPr wrap="square" rtlCol="0" anchor="t">
            <a:spAutoFit/>
          </a:bodyPr>
          <a:lstStyle/>
          <a:p>
            <a:pPr>
              <a:spcAft>
                <a:spcPts val="600"/>
              </a:spcAft>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Depleção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TP </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0)</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5" name="Elipse 34"/>
          <p:cNvSpPr/>
          <p:nvPr/>
        </p:nvSpPr>
        <p:spPr>
          <a:xfrm>
            <a:off x="3007173" y="444052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Elipse 35"/>
          <p:cNvSpPr/>
          <p:nvPr/>
        </p:nvSpPr>
        <p:spPr>
          <a:xfrm>
            <a:off x="7967715" y="440242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3305073" y="715865"/>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403121" y="536674"/>
            <a:ext cx="11474246" cy="58159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Transistores tipo depleção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Veja que os transistores NMOS depleção são diferentes dos transistores PMOS enriquecimento</a:t>
            </a:r>
            <a:endParaRPr lang="pt-BR" altLang="en-US" sz="28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NMOS depleção x PMOS enriquecimento</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Ambos tem V</a:t>
            </a:r>
            <a:r>
              <a:rPr lang="pt-BR" altLang="en-US" sz="2800" b="1" baseline="-25000" dirty="0" smtClean="0">
                <a:latin typeface="Comic Sans MS" panose="030F0702030302020204" pitchFamily="66" charset="0"/>
                <a:cs typeface="Comic Sans MS" panose="030F0702030302020204" pitchFamily="66" charset="0"/>
                <a:sym typeface="+mn-ea"/>
              </a:rPr>
              <a:t>T </a:t>
            </a:r>
            <a:r>
              <a:rPr lang="pt-BR" altLang="en-US" sz="2800" b="1" dirty="0" smtClean="0">
                <a:latin typeface="Arial" panose="020B0604020202020204" pitchFamily="34" charset="0"/>
                <a:cs typeface="Arial" panose="020B0604020202020204" pitchFamily="34" charset="0"/>
                <a:sym typeface="+mn-ea"/>
              </a:rPr>
              <a:t>&lt; </a:t>
            </a:r>
            <a:r>
              <a:rPr lang="pt-BR" altLang="en-US" sz="2800" b="1" dirty="0" smtClean="0">
                <a:latin typeface="Comic Sans MS" panose="030F0702030302020204" pitchFamily="66" charset="0"/>
                <a:cs typeface="Comic Sans MS" panose="030F0702030302020204" pitchFamily="66" charset="0"/>
                <a:sym typeface="+mn-ea"/>
              </a:rPr>
              <a:t>0</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Para o NMOS conduzir: V</a:t>
            </a:r>
            <a:r>
              <a:rPr lang="pt-BR" altLang="en-US" sz="2800" b="1" baseline="-25000" dirty="0" smtClean="0">
                <a:latin typeface="Comic Sans MS" panose="030F0702030302020204" pitchFamily="66" charset="0"/>
                <a:cs typeface="Comic Sans MS" panose="030F0702030302020204" pitchFamily="66" charset="0"/>
                <a:sym typeface="+mn-ea"/>
              </a:rPr>
              <a:t>GS</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Arial" panose="020B0604020202020204" pitchFamily="34" charset="0"/>
                <a:cs typeface="Arial" panose="020B0604020202020204" pitchFamily="34" charset="0"/>
                <a:sym typeface="+mn-ea"/>
              </a:rPr>
              <a:t>˃</a:t>
            </a:r>
            <a:r>
              <a:rPr lang="pt-BR" altLang="en-US" sz="2800" b="1" dirty="0" smtClean="0">
                <a:latin typeface="Comic Sans MS" panose="030F0702030302020204" pitchFamily="66" charset="0"/>
                <a:cs typeface="Comic Sans MS" panose="030F0702030302020204" pitchFamily="66" charset="0"/>
                <a:sym typeface="+mn-ea"/>
              </a:rPr>
              <a:t> V</a:t>
            </a:r>
            <a:r>
              <a:rPr lang="pt-BR" altLang="en-US" sz="2800" b="1" baseline="-25000" dirty="0" smtClean="0">
                <a:latin typeface="Comic Sans MS" panose="030F0702030302020204" pitchFamily="66" charset="0"/>
                <a:cs typeface="Comic Sans MS" panose="030F0702030302020204" pitchFamily="66" charset="0"/>
                <a:sym typeface="+mn-ea"/>
              </a:rPr>
              <a:t>TN</a:t>
            </a:r>
            <a:endParaRPr lang="pt-BR" altLang="en-US" sz="2800" b="1" baseline="-25000"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Para o PMOS conduzir: V</a:t>
            </a:r>
            <a:r>
              <a:rPr lang="pt-BR" altLang="en-US" sz="2800" b="1" baseline="-25000" dirty="0" smtClean="0">
                <a:latin typeface="Comic Sans MS" panose="030F0702030302020204" pitchFamily="66" charset="0"/>
                <a:cs typeface="Comic Sans MS" panose="030F0702030302020204" pitchFamily="66" charset="0"/>
                <a:sym typeface="+mn-ea"/>
              </a:rPr>
              <a:t>GS </a:t>
            </a:r>
            <a:r>
              <a:rPr lang="pt-BR" altLang="en-US" sz="2800" b="1" dirty="0" smtClean="0">
                <a:latin typeface="Arial" panose="020B0604020202020204" pitchFamily="34" charset="0"/>
                <a:cs typeface="Arial" panose="020B0604020202020204" pitchFamily="34" charset="0"/>
                <a:sym typeface="+mn-ea"/>
              </a:rPr>
              <a:t>&lt;</a:t>
            </a:r>
            <a:r>
              <a:rPr lang="pt-BR" altLang="en-US" sz="2800" b="1" dirty="0" smtClean="0">
                <a:latin typeface="Comic Sans MS" panose="030F0702030302020204" pitchFamily="66" charset="0"/>
                <a:cs typeface="Comic Sans MS" panose="030F0702030302020204" pitchFamily="66" charset="0"/>
                <a:sym typeface="+mn-ea"/>
              </a:rPr>
              <a:t> V</a:t>
            </a:r>
            <a:r>
              <a:rPr lang="pt-BR" altLang="en-US" sz="2800" b="1" baseline="-25000" dirty="0" smtClean="0">
                <a:latin typeface="Comic Sans MS" panose="030F0702030302020204" pitchFamily="66" charset="0"/>
                <a:cs typeface="Comic Sans MS" panose="030F0702030302020204" pitchFamily="66" charset="0"/>
                <a:sym typeface="+mn-ea"/>
              </a:rPr>
              <a:t>TP</a:t>
            </a:r>
            <a:endParaRPr lang="pt-BR" altLang="en-US" sz="2800" b="1" baseline="-25000" dirty="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Historicamente as </a:t>
            </a:r>
            <a:r>
              <a:rPr lang="pt-BR" altLang="en-US" sz="2800" b="1" dirty="0">
                <a:solidFill>
                  <a:schemeClr val="accent5">
                    <a:lumMod val="50000"/>
                  </a:schemeClr>
                </a:solidFill>
                <a:latin typeface="Comic Sans MS" panose="030F0702030302020204" pitchFamily="66" charset="0"/>
                <a:cs typeface="Comic Sans MS" panose="030F0702030302020204" pitchFamily="66" charset="0"/>
                <a:sym typeface="+mn-ea"/>
              </a:rPr>
              <a:t>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ecnologias PMOS foram as primeiras a serem utilizadas, no inicio da década de 70. Logo vieram as tecnologias NMOS, que eram mais rápidas, e por fim a CMOS (mais complexas, mas que permitem blocos lógicos mais eficientes)</a:t>
            </a:r>
            <a:endPar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36" name="Elipse 35"/>
          <p:cNvSpPr/>
          <p:nvPr/>
        </p:nvSpPr>
        <p:spPr>
          <a:xfrm>
            <a:off x="7918811" y="446338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2940685" y="677545"/>
            <a:ext cx="729424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86408" y="1644899"/>
            <a:ext cx="11218608" cy="35693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Nos inversores vistos temos: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Inversores com transistor NMOS tem problemas com saída </a:t>
            </a:r>
            <a:r>
              <a:rPr lang="pt-BR" altLang="en-US" sz="2800" b="1" i="1" dirty="0" err="1" smtClean="0">
                <a:latin typeface="Comic Sans MS" panose="030F0702030302020204" pitchFamily="66" charset="0"/>
                <a:cs typeface="Comic Sans MS" panose="030F0702030302020204" pitchFamily="66" charset="0"/>
                <a:sym typeface="+mn-ea"/>
              </a:rPr>
              <a:t>low</a:t>
            </a:r>
            <a:endParaRPr lang="pt-BR" altLang="en-US" sz="2800" b="1" i="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Inversores com transistores PMOS tem problemas com saída </a:t>
            </a:r>
            <a:r>
              <a:rPr lang="pt-BR" altLang="en-US" sz="2800" b="1" i="1" dirty="0" smtClean="0">
                <a:latin typeface="Comic Sans MS" panose="030F0702030302020204" pitchFamily="66" charset="0"/>
                <a:cs typeface="Comic Sans MS" panose="030F0702030302020204" pitchFamily="66" charset="0"/>
                <a:sym typeface="+mn-ea"/>
              </a:rPr>
              <a:t>high</a:t>
            </a:r>
            <a:endParaRPr lang="pt-BR" altLang="en-US" sz="28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Podemos tentar resolver os problemas utilizando tanto NMOS como o PMOS!</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216275" y="632460"/>
            <a:ext cx="737997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22785" y="1208300"/>
            <a:ext cx="11218608" cy="52322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Inversor CMOS: </a:t>
            </a:r>
            <a:r>
              <a:rPr lang="pt-BR" altLang="en-US" sz="2800" b="1" dirty="0" err="1" smtClean="0">
                <a:latin typeface="Comic Sans MS" panose="030F0702030302020204" pitchFamily="66" charset="0"/>
                <a:cs typeface="Comic Sans MS" panose="030F0702030302020204" pitchFamily="66" charset="0"/>
                <a:sym typeface="+mn-ea"/>
              </a:rPr>
              <a:t>Vout</a:t>
            </a:r>
            <a:r>
              <a:rPr lang="pt-BR" altLang="en-US" sz="2800" b="1" dirty="0" smtClean="0">
                <a:latin typeface="Comic Sans MS" panose="030F0702030302020204" pitchFamily="66" charset="0"/>
                <a:cs typeface="Comic Sans MS" panose="030F0702030302020204" pitchFamily="66" charset="0"/>
                <a:sym typeface="+mn-ea"/>
              </a:rPr>
              <a:t> x </a:t>
            </a:r>
            <a:r>
              <a:rPr lang="pt-BR" altLang="en-US" sz="2800" b="1" dirty="0" err="1" smtClean="0">
                <a:latin typeface="Comic Sans MS" panose="030F0702030302020204" pitchFamily="66" charset="0"/>
                <a:cs typeface="Comic Sans MS" panose="030F0702030302020204" pitchFamily="66" charset="0"/>
                <a:sym typeface="+mn-ea"/>
              </a:rPr>
              <a:t>Vin</a:t>
            </a:r>
            <a:endParaRPr lang="pt-BR" altLang="en-US" sz="2800" b="1" dirty="0" smtClean="0">
              <a:latin typeface="Comic Sans MS" panose="030F0702030302020204" pitchFamily="66" charset="0"/>
              <a:cs typeface="Comic Sans MS" panose="030F0702030302020204" pitchFamily="66" charset="0"/>
              <a:sym typeface="+mn-ea"/>
            </a:endParaRPr>
          </a:p>
        </p:txBody>
      </p:sp>
      <p:grpSp>
        <p:nvGrpSpPr>
          <p:cNvPr id="2" name="Grupo 1"/>
          <p:cNvGrpSpPr/>
          <p:nvPr/>
        </p:nvGrpSpPr>
        <p:grpSpPr>
          <a:xfrm>
            <a:off x="541020" y="2118732"/>
            <a:ext cx="2423388" cy="3171453"/>
            <a:chOff x="1387" y="4054"/>
            <a:chExt cx="2918" cy="4457"/>
          </a:xfrm>
        </p:grpSpPr>
        <p:grpSp>
          <p:nvGrpSpPr>
            <p:cNvPr id="6" name="Grupo 5"/>
            <p:cNvGrpSpPr/>
            <p:nvPr/>
          </p:nvGrpSpPr>
          <p:grpSpPr>
            <a:xfrm>
              <a:off x="2116" y="4727"/>
              <a:ext cx="1214" cy="2259"/>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988" y="5184"/>
              <a:ext cx="4446" cy="2188"/>
              <a:chOff x="7504" y="6919"/>
              <a:chExt cx="3625" cy="1723"/>
            </a:xfrm>
          </p:grpSpPr>
          <p:grpSp>
            <p:nvGrpSpPr>
              <p:cNvPr id="17" name="Group 147"/>
              <p:cNvGrpSpPr/>
              <p:nvPr/>
            </p:nvGrpSpPr>
            <p:grpSpPr bwMode="auto">
              <a:xfrm rot="5400000">
                <a:off x="8020" y="6975"/>
                <a:ext cx="792" cy="680"/>
                <a:chOff x="2834" y="2568"/>
                <a:chExt cx="317"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 name="Rectangle 142"/>
              <p:cNvSpPr>
                <a:spLocks noChangeArrowheads="1"/>
              </p:cNvSpPr>
              <p:nvPr/>
            </p:nvSpPr>
            <p:spPr bwMode="auto">
              <a:xfrm rot="5400000" flipH="1">
                <a:off x="7411" y="7881"/>
                <a:ext cx="813" cy="4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19" name="Rectangle 140"/>
              <p:cNvSpPr>
                <a:spLocks noChangeArrowheads="1"/>
              </p:cNvSpPr>
              <p:nvPr/>
            </p:nvSpPr>
            <p:spPr bwMode="auto">
              <a:xfrm rot="5400000" flipH="1">
                <a:off x="9736" y="7755"/>
                <a:ext cx="719"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rot="5400000" flipH="1">
                <a:off x="10040" y="7553"/>
                <a:ext cx="1579" cy="59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V</a:t>
                </a:r>
                <a:r>
                  <a:rPr lang="pt-BR" sz="2800" baseline="-25000" dirty="0"/>
                  <a:t>DD</a:t>
                </a:r>
                <a:r>
                  <a:rPr lang="pt-BR" sz="2800" dirty="0"/>
                  <a:t>=3V</a:t>
                </a:r>
                <a:endParaRPr lang="pt-BR" sz="2800" dirty="0" smtClean="0"/>
              </a:p>
            </p:txBody>
          </p: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3346" y="737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3222" y="771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
            <p:cNvCxnSpPr/>
            <p:nvPr/>
          </p:nvCxnSpPr>
          <p:spPr>
            <a:xfrm flipH="1" flipV="1">
              <a:off x="2979" y="851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1387" y="5947"/>
              <a:ext cx="896" cy="73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a:t>
              </a:r>
              <a:r>
                <a:rPr lang="pt-BR" sz="2800" dirty="0" err="1" smtClean="0"/>
                <a:t>V</a:t>
              </a:r>
              <a:r>
                <a:rPr lang="pt-BR" sz="2800" baseline="-25000" dirty="0" err="1" smtClean="0"/>
                <a:t>in</a:t>
              </a:r>
              <a:endParaRPr lang="pt-BR" sz="2800" dirty="0" smtClean="0"/>
            </a:p>
          </p:txBody>
        </p:sp>
        <p:sp>
          <p:nvSpPr>
            <p:cNvPr id="32" name="Rectangle 140"/>
            <p:cNvSpPr>
              <a:spLocks noChangeArrowheads="1"/>
            </p:cNvSpPr>
            <p:nvPr/>
          </p:nvSpPr>
          <p:spPr bwMode="auto">
            <a:xfrm flipH="1">
              <a:off x="3132" y="6028"/>
              <a:ext cx="1000" cy="73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a:t>
              </a:r>
              <a:r>
                <a:rPr lang="pt-BR" sz="2800" dirty="0" err="1" smtClean="0"/>
                <a:t>V</a:t>
              </a:r>
              <a:r>
                <a:rPr lang="pt-BR" sz="2800" baseline="-25000" dirty="0" err="1" smtClean="0"/>
                <a:t>out</a:t>
              </a:r>
              <a:endParaRPr lang="pt-BR" sz="2800" dirty="0" smtClean="0"/>
            </a:p>
          </p:txBody>
        </p:sp>
        <p:cxnSp>
          <p:nvCxnSpPr>
            <p:cNvPr id="34" name="Straight Connector 178"/>
            <p:cNvCxnSpPr>
              <a:cxnSpLocks noChangeShapeType="1"/>
            </p:cNvCxnSpPr>
            <p:nvPr/>
          </p:nvCxnSpPr>
          <p:spPr bwMode="auto">
            <a:xfrm flipV="1">
              <a:off x="3346" y="5522"/>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6" name="Conector Reto 7"/>
            <p:cNvCxnSpPr/>
            <p:nvPr/>
          </p:nvCxnSpPr>
          <p:spPr>
            <a:xfrm>
              <a:off x="2116" y="5872"/>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8"/>
            <p:cNvCxnSpPr/>
            <p:nvPr/>
          </p:nvCxnSpPr>
          <p:spPr>
            <a:xfrm flipH="1" flipV="1">
              <a:off x="1837" y="66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Elipse 37"/>
            <p:cNvSpPr/>
            <p:nvPr/>
          </p:nvSpPr>
          <p:spPr>
            <a:xfrm>
              <a:off x="2376" y="5765"/>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pic>
        <p:nvPicPr>
          <p:cNvPr id="39" name="Imagem 3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3005523" y="1791155"/>
            <a:ext cx="8811600" cy="4608196"/>
          </a:xfrm>
          <a:prstGeom prst="rect">
            <a:avLst/>
          </a:prstGeom>
        </p:spPr>
      </p:pic>
      <p:cxnSp>
        <p:nvCxnSpPr>
          <p:cNvPr id="41" name="Conector Reto 40"/>
          <p:cNvCxnSpPr/>
          <p:nvPr/>
        </p:nvCxnSpPr>
        <p:spPr>
          <a:xfrm flipV="1">
            <a:off x="5250427" y="2204395"/>
            <a:ext cx="0" cy="400378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V="1">
            <a:off x="9424219" y="2252228"/>
            <a:ext cx="0" cy="400378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V="1">
            <a:off x="7162801" y="2204394"/>
            <a:ext cx="0" cy="400378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sp>
        <p:nvSpPr>
          <p:cNvPr id="44" name="Caixa de Texto 6"/>
          <p:cNvSpPr txBox="1"/>
          <p:nvPr/>
        </p:nvSpPr>
        <p:spPr>
          <a:xfrm>
            <a:off x="3530911" y="2485895"/>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corte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45" name="Caixa de Texto 6"/>
          <p:cNvSpPr txBox="1"/>
          <p:nvPr/>
        </p:nvSpPr>
        <p:spPr>
          <a:xfrm>
            <a:off x="3556102" y="2821084"/>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triodo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46" name="Caixa de Texto 6"/>
          <p:cNvSpPr txBox="1"/>
          <p:nvPr/>
        </p:nvSpPr>
        <p:spPr>
          <a:xfrm>
            <a:off x="5264004" y="2514030"/>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47" name="Caixa de Texto 6"/>
          <p:cNvSpPr txBox="1"/>
          <p:nvPr/>
        </p:nvSpPr>
        <p:spPr>
          <a:xfrm>
            <a:off x="5101284" y="2852584"/>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triodo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3" name="Caixa de Texto 6"/>
          <p:cNvSpPr txBox="1"/>
          <p:nvPr/>
        </p:nvSpPr>
        <p:spPr>
          <a:xfrm>
            <a:off x="9361393" y="5045330"/>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Triodo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4" name="Caixa de Texto 6"/>
          <p:cNvSpPr txBox="1"/>
          <p:nvPr/>
        </p:nvSpPr>
        <p:spPr>
          <a:xfrm>
            <a:off x="9307891" y="5378202"/>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corte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5" name="Caixa de Texto 6"/>
          <p:cNvSpPr txBox="1"/>
          <p:nvPr/>
        </p:nvSpPr>
        <p:spPr>
          <a:xfrm>
            <a:off x="7531513" y="5039789"/>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Triodo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6" name="Caixa de Texto 6"/>
          <p:cNvSpPr txBox="1"/>
          <p:nvPr/>
        </p:nvSpPr>
        <p:spPr>
          <a:xfrm>
            <a:off x="7585015" y="5372588"/>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8" name="Caixa de Texto 6"/>
          <p:cNvSpPr txBox="1"/>
          <p:nvPr/>
        </p:nvSpPr>
        <p:spPr>
          <a:xfrm>
            <a:off x="7310903" y="3312990"/>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9" name="Caixa de Texto 6"/>
          <p:cNvSpPr txBox="1"/>
          <p:nvPr/>
        </p:nvSpPr>
        <p:spPr>
          <a:xfrm>
            <a:off x="7285712" y="3614628"/>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60" name="Forma livre 59"/>
          <p:cNvSpPr/>
          <p:nvPr/>
        </p:nvSpPr>
        <p:spPr>
          <a:xfrm>
            <a:off x="7187384" y="3932903"/>
            <a:ext cx="344129" cy="658762"/>
          </a:xfrm>
          <a:custGeom>
            <a:avLst/>
            <a:gdLst>
              <a:gd name="connsiteX0" fmla="*/ 0 w 344129"/>
              <a:gd name="connsiteY0" fmla="*/ 658762 h 658762"/>
              <a:gd name="connsiteX1" fmla="*/ 167149 w 344129"/>
              <a:gd name="connsiteY1" fmla="*/ 599768 h 658762"/>
              <a:gd name="connsiteX2" fmla="*/ 294968 w 344129"/>
              <a:gd name="connsiteY2" fmla="*/ 422787 h 658762"/>
              <a:gd name="connsiteX3" fmla="*/ 137652 w 344129"/>
              <a:gd name="connsiteY3" fmla="*/ 196645 h 658762"/>
              <a:gd name="connsiteX4" fmla="*/ 344129 w 344129"/>
              <a:gd name="connsiteY4" fmla="*/ 0 h 658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129" h="658762">
                <a:moveTo>
                  <a:pt x="0" y="658762"/>
                </a:moveTo>
                <a:cubicBezTo>
                  <a:pt x="58994" y="648929"/>
                  <a:pt x="117988" y="639097"/>
                  <a:pt x="167149" y="599768"/>
                </a:cubicBezTo>
                <a:cubicBezTo>
                  <a:pt x="216310" y="560439"/>
                  <a:pt x="299884" y="489974"/>
                  <a:pt x="294968" y="422787"/>
                </a:cubicBezTo>
                <a:cubicBezTo>
                  <a:pt x="290052" y="355600"/>
                  <a:pt x="129459" y="267109"/>
                  <a:pt x="137652" y="196645"/>
                </a:cubicBezTo>
                <a:cubicBezTo>
                  <a:pt x="145845" y="126181"/>
                  <a:pt x="244987" y="63090"/>
                  <a:pt x="344129" y="0"/>
                </a:cubicBez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Forma livre 39"/>
          <p:cNvSpPr/>
          <p:nvPr/>
        </p:nvSpPr>
        <p:spPr>
          <a:xfrm>
            <a:off x="3619500" y="2174240"/>
            <a:ext cx="7434580" cy="3902075"/>
          </a:xfrm>
          <a:custGeom>
            <a:avLst/>
            <a:gdLst>
              <a:gd name="connisteX0" fmla="*/ 0 w 7434580"/>
              <a:gd name="connsiteY0" fmla="*/ 564 h 3901817"/>
              <a:gd name="connisteX1" fmla="*/ 230505 w 7434580"/>
              <a:gd name="connsiteY1" fmla="*/ 564 h 3901817"/>
              <a:gd name="connisteX2" fmla="*/ 551180 w 7434580"/>
              <a:gd name="connsiteY2" fmla="*/ 5644 h 3901817"/>
              <a:gd name="connisteX3" fmla="*/ 962660 w 7434580"/>
              <a:gd name="connsiteY3" fmla="*/ 564 h 3901817"/>
              <a:gd name="connisteX4" fmla="*/ 1449070 w 7434580"/>
              <a:gd name="connsiteY4" fmla="*/ 5644 h 3901817"/>
              <a:gd name="connisteX5" fmla="*/ 1704340 w 7434580"/>
              <a:gd name="connsiteY5" fmla="*/ 15169 h 3901817"/>
              <a:gd name="connisteX6" fmla="*/ 2035175 w 7434580"/>
              <a:gd name="connsiteY6" fmla="*/ 45649 h 3901817"/>
              <a:gd name="connisteX7" fmla="*/ 2265680 w 7434580"/>
              <a:gd name="connsiteY7" fmla="*/ 70414 h 3901817"/>
              <a:gd name="connisteX8" fmla="*/ 2576830 w 7434580"/>
              <a:gd name="connsiteY8" fmla="*/ 140899 h 3901817"/>
              <a:gd name="connisteX9" fmla="*/ 2832735 w 7434580"/>
              <a:gd name="connsiteY9" fmla="*/ 215829 h 3901817"/>
              <a:gd name="connisteX10" fmla="*/ 3018155 w 7434580"/>
              <a:gd name="connsiteY10" fmla="*/ 295839 h 3901817"/>
              <a:gd name="connisteX11" fmla="*/ 3243580 w 7434580"/>
              <a:gd name="connsiteY11" fmla="*/ 431729 h 3901817"/>
              <a:gd name="connisteX12" fmla="*/ 3418840 w 7434580"/>
              <a:gd name="connsiteY12" fmla="*/ 612069 h 3901817"/>
              <a:gd name="connisteX13" fmla="*/ 3539490 w 7434580"/>
              <a:gd name="connsiteY13" fmla="*/ 917504 h 3901817"/>
              <a:gd name="connisteX14" fmla="*/ 3549015 w 7434580"/>
              <a:gd name="connsiteY14" fmla="*/ 1629339 h 3901817"/>
              <a:gd name="connisteX15" fmla="*/ 3569335 w 7434580"/>
              <a:gd name="connsiteY15" fmla="*/ 2256084 h 3901817"/>
              <a:gd name="connisteX16" fmla="*/ 3554095 w 7434580"/>
              <a:gd name="connsiteY16" fmla="*/ 2827584 h 3901817"/>
              <a:gd name="connisteX17" fmla="*/ 3594735 w 7434580"/>
              <a:gd name="connsiteY17" fmla="*/ 3178739 h 3901817"/>
              <a:gd name="connisteX18" fmla="*/ 3729990 w 7434580"/>
              <a:gd name="connsiteY18" fmla="*/ 3409244 h 3901817"/>
              <a:gd name="connisteX19" fmla="*/ 4005580 w 7434580"/>
              <a:gd name="connsiteY19" fmla="*/ 3614984 h 3901817"/>
              <a:gd name="connisteX20" fmla="*/ 4225925 w 7434580"/>
              <a:gd name="connsiteY20" fmla="*/ 3700074 h 3901817"/>
              <a:gd name="connisteX21" fmla="*/ 4596765 w 7434580"/>
              <a:gd name="connsiteY21" fmla="*/ 3790244 h 3901817"/>
              <a:gd name="connisteX22" fmla="*/ 4968240 w 7434580"/>
              <a:gd name="connsiteY22" fmla="*/ 3845489 h 3901817"/>
              <a:gd name="connisteX23" fmla="*/ 5514340 w 7434580"/>
              <a:gd name="connsiteY23" fmla="*/ 3880414 h 3901817"/>
              <a:gd name="connisteX24" fmla="*/ 6021070 w 7434580"/>
              <a:gd name="connsiteY24" fmla="*/ 3900734 h 3901817"/>
              <a:gd name="connisteX25" fmla="*/ 6863080 w 7434580"/>
              <a:gd name="connsiteY25" fmla="*/ 3895654 h 3901817"/>
              <a:gd name="connisteX26" fmla="*/ 7434580 w 7434580"/>
              <a:gd name="connsiteY26" fmla="*/ 3880414 h 390181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Lst>
            <a:rect l="l" t="t" r="r" b="b"/>
            <a:pathLst>
              <a:path w="7434580" h="3901818">
                <a:moveTo>
                  <a:pt x="0" y="564"/>
                </a:moveTo>
                <a:cubicBezTo>
                  <a:pt x="39370" y="564"/>
                  <a:pt x="120015" y="-706"/>
                  <a:pt x="230505" y="564"/>
                </a:cubicBezTo>
                <a:cubicBezTo>
                  <a:pt x="340995" y="1834"/>
                  <a:pt x="404495" y="5644"/>
                  <a:pt x="551180" y="5644"/>
                </a:cubicBezTo>
                <a:cubicBezTo>
                  <a:pt x="697865" y="5644"/>
                  <a:pt x="782955" y="564"/>
                  <a:pt x="962660" y="564"/>
                </a:cubicBezTo>
                <a:cubicBezTo>
                  <a:pt x="1142365" y="564"/>
                  <a:pt x="1300480" y="2469"/>
                  <a:pt x="1449070" y="5644"/>
                </a:cubicBezTo>
                <a:cubicBezTo>
                  <a:pt x="1597660" y="8819"/>
                  <a:pt x="1586865" y="6914"/>
                  <a:pt x="1704340" y="15169"/>
                </a:cubicBezTo>
                <a:cubicBezTo>
                  <a:pt x="1821815" y="23424"/>
                  <a:pt x="1922780" y="34854"/>
                  <a:pt x="2035175" y="45649"/>
                </a:cubicBezTo>
                <a:cubicBezTo>
                  <a:pt x="2147570" y="56444"/>
                  <a:pt x="2157095" y="51364"/>
                  <a:pt x="2265680" y="70414"/>
                </a:cubicBezTo>
                <a:cubicBezTo>
                  <a:pt x="2374265" y="89464"/>
                  <a:pt x="2463165" y="111689"/>
                  <a:pt x="2576830" y="140899"/>
                </a:cubicBezTo>
                <a:cubicBezTo>
                  <a:pt x="2690495" y="170109"/>
                  <a:pt x="2744470" y="184714"/>
                  <a:pt x="2832735" y="215829"/>
                </a:cubicBezTo>
                <a:cubicBezTo>
                  <a:pt x="2921000" y="246944"/>
                  <a:pt x="2936240" y="252659"/>
                  <a:pt x="3018155" y="295839"/>
                </a:cubicBezTo>
                <a:cubicBezTo>
                  <a:pt x="3100070" y="339019"/>
                  <a:pt x="3163570" y="368229"/>
                  <a:pt x="3243580" y="431729"/>
                </a:cubicBezTo>
                <a:cubicBezTo>
                  <a:pt x="3323590" y="495229"/>
                  <a:pt x="3359785" y="514914"/>
                  <a:pt x="3418840" y="612069"/>
                </a:cubicBezTo>
                <a:cubicBezTo>
                  <a:pt x="3477895" y="709224"/>
                  <a:pt x="3513455" y="714304"/>
                  <a:pt x="3539490" y="917504"/>
                </a:cubicBezTo>
                <a:cubicBezTo>
                  <a:pt x="3565525" y="1120704"/>
                  <a:pt x="3543300" y="1361369"/>
                  <a:pt x="3549015" y="1629339"/>
                </a:cubicBezTo>
                <a:cubicBezTo>
                  <a:pt x="3554730" y="1897309"/>
                  <a:pt x="3568065" y="2016689"/>
                  <a:pt x="3569335" y="2256084"/>
                </a:cubicBezTo>
                <a:cubicBezTo>
                  <a:pt x="3570605" y="2495479"/>
                  <a:pt x="3549015" y="2642799"/>
                  <a:pt x="3554095" y="2827584"/>
                </a:cubicBezTo>
                <a:cubicBezTo>
                  <a:pt x="3559175" y="3012369"/>
                  <a:pt x="3559810" y="3062534"/>
                  <a:pt x="3594735" y="3178739"/>
                </a:cubicBezTo>
                <a:cubicBezTo>
                  <a:pt x="3629660" y="3294944"/>
                  <a:pt x="3648075" y="3322249"/>
                  <a:pt x="3729990" y="3409244"/>
                </a:cubicBezTo>
                <a:cubicBezTo>
                  <a:pt x="3811905" y="3496239"/>
                  <a:pt x="3906520" y="3556564"/>
                  <a:pt x="4005580" y="3614984"/>
                </a:cubicBezTo>
                <a:cubicBezTo>
                  <a:pt x="4104640" y="3673404"/>
                  <a:pt x="4107815" y="3665149"/>
                  <a:pt x="4225925" y="3700074"/>
                </a:cubicBezTo>
                <a:cubicBezTo>
                  <a:pt x="4344035" y="3734999"/>
                  <a:pt x="4448175" y="3761034"/>
                  <a:pt x="4596765" y="3790244"/>
                </a:cubicBezTo>
                <a:cubicBezTo>
                  <a:pt x="4745355" y="3819454"/>
                  <a:pt x="4784725" y="3827709"/>
                  <a:pt x="4968240" y="3845489"/>
                </a:cubicBezTo>
                <a:cubicBezTo>
                  <a:pt x="5151755" y="3863269"/>
                  <a:pt x="5303520" y="3869619"/>
                  <a:pt x="5514340" y="3880414"/>
                </a:cubicBezTo>
                <a:cubicBezTo>
                  <a:pt x="5725160" y="3891209"/>
                  <a:pt x="5751195" y="3897559"/>
                  <a:pt x="6021070" y="3900734"/>
                </a:cubicBezTo>
                <a:cubicBezTo>
                  <a:pt x="6290945" y="3903909"/>
                  <a:pt x="6580505" y="3899464"/>
                  <a:pt x="6863080" y="3895654"/>
                </a:cubicBezTo>
                <a:cubicBezTo>
                  <a:pt x="7145655" y="3891844"/>
                  <a:pt x="7337425" y="3883589"/>
                  <a:pt x="7434580" y="3880414"/>
                </a:cubicBez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3" name="Straight Connector 178"/>
          <p:cNvCxnSpPr>
            <a:cxnSpLocks noChangeShapeType="1"/>
          </p:cNvCxnSpPr>
          <p:nvPr/>
        </p:nvCxnSpPr>
        <p:spPr bwMode="auto">
          <a:xfrm rot="16200000" flipV="1">
            <a:off x="2150705" y="3827878"/>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Tree>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216275" y="632460"/>
            <a:ext cx="706310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22785" y="1208300"/>
            <a:ext cx="11218608" cy="954107"/>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Inversor CMOS: na região onde há maior variação de valor na saída, ambos os transistores estão saturados</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2" name="Caixa de Texto 2"/>
              <p:cNvSpPr txBox="1"/>
              <p:nvPr/>
            </p:nvSpPr>
            <p:spPr>
              <a:xfrm>
                <a:off x="3005131" y="2645430"/>
                <a:ext cx="6442918" cy="971741"/>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𝑉</m:t>
                      </m:r>
                      <m:r>
                        <a:rPr lang="pt-BR" altLang="pt-BR" sz="2800" b="0" i="1" baseline="-25000" smtClean="0">
                          <a:latin typeface="Cambria Math" panose="02040503050406030204" pitchFamily="18" charset="0"/>
                          <a:cs typeface="Cambria Math" panose="02040503050406030204" pitchFamily="18" charset="0"/>
                        </a:rPr>
                        <m:t>𝑜𝑢𝑡</m:t>
                      </m:r>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2" name="Caixa de Texto 2"/>
              <p:cNvSpPr txBox="1">
                <a:spLocks noRot="1" noChangeAspect="1" noMove="1" noResize="1" noEditPoints="1" noAdjustHandles="1" noChangeArrowheads="1" noChangeShapeType="1" noTextEdit="1"/>
              </p:cNvSpPr>
              <p:nvPr/>
            </p:nvSpPr>
            <p:spPr>
              <a:xfrm>
                <a:off x="3005131" y="2645430"/>
                <a:ext cx="6442918" cy="971741"/>
              </a:xfrm>
              <a:prstGeom prst="rect">
                <a:avLst/>
              </a:prstGeom>
              <a:blipFill rotWithShape="1">
                <a:blip r:embed="rId1"/>
                <a:stretch>
                  <a:fillRect l="-5" t="-4446" r="8" b="2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2"/>
              <p:cNvSpPr txBox="1"/>
              <p:nvPr/>
            </p:nvSpPr>
            <p:spPr>
              <a:xfrm>
                <a:off x="3062693" y="3811528"/>
                <a:ext cx="8759825" cy="96139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𝑝</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𝑝</m:t>
                      </m:r>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𝑜𝑢𝑡</m:t>
                          </m:r>
                        </m:sub>
                      </m:sSub>
                      <m:r>
                        <a:rPr lang="pt-BR" altLang="pt-BR" sz="2800" b="0" i="1" smtClean="0">
                          <a:latin typeface="Cambria Math" panose="02040503050406030204" pitchFamily="18" charset="0"/>
                          <a:cs typeface="Cambria Math" panose="02040503050406030204" pitchFamily="18" charset="0"/>
                        </a:rPr>
                        <m:t> −</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7" name="Caixa de Texto 2"/>
              <p:cNvSpPr txBox="1">
                <a:spLocks noRot="1" noChangeAspect="1" noMove="1" noResize="1" noEditPoints="1" noAdjustHandles="1" noChangeArrowheads="1" noChangeShapeType="1" noTextEdit="1"/>
              </p:cNvSpPr>
              <p:nvPr/>
            </p:nvSpPr>
            <p:spPr>
              <a:xfrm>
                <a:off x="3062693" y="3811528"/>
                <a:ext cx="8759825" cy="961390"/>
              </a:xfrm>
              <a:prstGeom prst="rect">
                <a:avLst/>
              </a:prstGeom>
              <a:blipFill rotWithShape="1">
                <a:blip r:embed="rId2"/>
                <a:stretch>
                  <a:fillRect l="-1" t="-4518" r="-13" b="2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2"/>
              <p:cNvSpPr txBox="1"/>
              <p:nvPr/>
            </p:nvSpPr>
            <p:spPr>
              <a:xfrm>
                <a:off x="3062693" y="5174367"/>
                <a:ext cx="1588960" cy="513282"/>
              </a:xfrm>
              <a:prstGeom prst="rect">
                <a:avLst/>
              </a:prstGeom>
              <a:noFill/>
              <a:ln w="38100">
                <a:noFill/>
              </a:ln>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i="1" baseline="-25000">
                          <a:latin typeface="Cambria Math" panose="02040503050406030204" pitchFamily="18" charset="0"/>
                          <a:cs typeface="Cambria Math" panose="02040503050406030204" pitchFamily="18" charset="0"/>
                        </a:rPr>
                        <m:t>𝑝</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2" name="Caixa de Texto 2"/>
              <p:cNvSpPr txBox="1">
                <a:spLocks noRot="1" noChangeAspect="1" noMove="1" noResize="1" noEditPoints="1" noAdjustHandles="1" noChangeArrowheads="1" noChangeShapeType="1" noTextEdit="1"/>
              </p:cNvSpPr>
              <p:nvPr/>
            </p:nvSpPr>
            <p:spPr>
              <a:xfrm>
                <a:off x="3062693" y="5174367"/>
                <a:ext cx="1588960" cy="513282"/>
              </a:xfrm>
              <a:prstGeom prst="rect">
                <a:avLst/>
              </a:prstGeom>
              <a:blipFill rotWithShape="1">
                <a:blip r:embed="rId3"/>
                <a:stretch>
                  <a:fillRect l="-6" t="-8488" r="17" b="115"/>
                </a:stretch>
              </a:blipFill>
              <a:ln w="38100">
                <a:noFill/>
              </a:ln>
            </p:spPr>
            <p:txBody>
              <a:bodyPr/>
              <a:lstStyle/>
              <a:p>
                <a:r>
                  <a:rPr lang="pt-BR" altLang="en-US">
                    <a:noFill/>
                  </a:rPr>
                  <a:t> </a:t>
                </a:r>
              </a:p>
            </p:txBody>
          </p:sp>
        </mc:Fallback>
      </mc:AlternateContent>
      <p:grpSp>
        <p:nvGrpSpPr>
          <p:cNvPr id="2" name="Grupo 1"/>
          <p:cNvGrpSpPr/>
          <p:nvPr/>
        </p:nvGrpSpPr>
        <p:grpSpPr>
          <a:xfrm>
            <a:off x="422910" y="2532194"/>
            <a:ext cx="2423388" cy="3170741"/>
            <a:chOff x="1387" y="4055"/>
            <a:chExt cx="2918" cy="4456"/>
          </a:xfrm>
        </p:grpSpPr>
        <p:grpSp>
          <p:nvGrpSpPr>
            <p:cNvPr id="33" name="Grupo 32"/>
            <p:cNvGrpSpPr/>
            <p:nvPr/>
          </p:nvGrpSpPr>
          <p:grpSpPr>
            <a:xfrm>
              <a:off x="2116" y="4727"/>
              <a:ext cx="1214" cy="2259"/>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4" name="Conector Reto 4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6200000">
              <a:off x="988" y="5184"/>
              <a:ext cx="4446" cy="2188"/>
              <a:chOff x="7504" y="6919"/>
              <a:chExt cx="3625" cy="1723"/>
            </a:xfrm>
          </p:grpSpPr>
          <p:grpSp>
            <p:nvGrpSpPr>
              <p:cNvPr id="48" name="Group 147"/>
              <p:cNvGrpSpPr/>
              <p:nvPr/>
            </p:nvGrpSpPr>
            <p:grpSpPr bwMode="auto">
              <a:xfrm rot="5400000">
                <a:off x="8020" y="6975"/>
                <a:ext cx="792" cy="680"/>
                <a:chOff x="2834" y="2568"/>
                <a:chExt cx="317" cy="272"/>
              </a:xfrm>
            </p:grpSpPr>
            <p:sp>
              <p:nvSpPr>
                <p:cNvPr id="4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411" y="7881"/>
                <a:ext cx="813" cy="4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56" name="Rectangle 140"/>
              <p:cNvSpPr>
                <a:spLocks noChangeArrowheads="1"/>
              </p:cNvSpPr>
              <p:nvPr/>
            </p:nvSpPr>
            <p:spPr bwMode="auto">
              <a:xfrm rot="5400000" flipH="1">
                <a:off x="9736" y="7755"/>
                <a:ext cx="719"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5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Rectangle 140"/>
              <p:cNvSpPr>
                <a:spLocks noChangeArrowheads="1"/>
              </p:cNvSpPr>
              <p:nvPr/>
            </p:nvSpPr>
            <p:spPr bwMode="auto">
              <a:xfrm rot="5400000" flipH="1">
                <a:off x="10040" y="7553"/>
                <a:ext cx="1579" cy="59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V</a:t>
                </a:r>
                <a:r>
                  <a:rPr lang="pt-BR" sz="2800" baseline="-25000" dirty="0"/>
                  <a:t>DD</a:t>
                </a:r>
                <a:r>
                  <a:rPr lang="pt-BR" sz="2800" dirty="0"/>
                  <a:t>=3V</a:t>
                </a:r>
                <a:endParaRPr lang="pt-BR" sz="2800" dirty="0" smtClean="0"/>
              </a:p>
            </p:txBody>
          </p:sp>
          <p:cxnSp>
            <p:nvCxnSpPr>
              <p:cNvPr id="6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1" name="Straight Connector 178"/>
            <p:cNvCxnSpPr>
              <a:cxnSpLocks noChangeShapeType="1"/>
            </p:cNvCxnSpPr>
            <p:nvPr/>
          </p:nvCxnSpPr>
          <p:spPr bwMode="auto">
            <a:xfrm flipV="1">
              <a:off x="3346" y="737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3" name="Conector Reto 8"/>
            <p:cNvCxnSpPr/>
            <p:nvPr/>
          </p:nvCxnSpPr>
          <p:spPr>
            <a:xfrm flipH="1" flipV="1">
              <a:off x="3222" y="771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4"/>
            <p:cNvCxnSpPr/>
            <p:nvPr/>
          </p:nvCxnSpPr>
          <p:spPr>
            <a:xfrm flipH="1" flipV="1">
              <a:off x="2979" y="851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Rectangle 140"/>
            <p:cNvSpPr>
              <a:spLocks noChangeArrowheads="1"/>
            </p:cNvSpPr>
            <p:nvPr/>
          </p:nvSpPr>
          <p:spPr bwMode="auto">
            <a:xfrm flipH="1">
              <a:off x="1387" y="5926"/>
              <a:ext cx="896" cy="73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a:t>
              </a:r>
              <a:r>
                <a:rPr lang="pt-BR" sz="2800" dirty="0" err="1" smtClean="0"/>
                <a:t>V</a:t>
              </a:r>
              <a:r>
                <a:rPr lang="pt-BR" sz="2800" baseline="-25000" dirty="0" err="1" smtClean="0"/>
                <a:t>in</a:t>
              </a:r>
              <a:endParaRPr lang="pt-BR" sz="2800" dirty="0" smtClean="0"/>
            </a:p>
          </p:txBody>
        </p:sp>
        <p:sp>
          <p:nvSpPr>
            <p:cNvPr id="66" name="Rectangle 140"/>
            <p:cNvSpPr>
              <a:spLocks noChangeArrowheads="1"/>
            </p:cNvSpPr>
            <p:nvPr/>
          </p:nvSpPr>
          <p:spPr bwMode="auto">
            <a:xfrm flipH="1">
              <a:off x="3132" y="6028"/>
              <a:ext cx="1000" cy="73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a:t>
              </a:r>
              <a:r>
                <a:rPr lang="pt-BR" sz="2800" dirty="0" err="1" smtClean="0"/>
                <a:t>V</a:t>
              </a:r>
              <a:r>
                <a:rPr lang="pt-BR" sz="2800" baseline="-25000" dirty="0" err="1" smtClean="0"/>
                <a:t>out</a:t>
              </a:r>
              <a:endParaRPr lang="pt-BR" sz="2800" dirty="0" smtClean="0"/>
            </a:p>
          </p:txBody>
        </p:sp>
        <p:cxnSp>
          <p:nvCxnSpPr>
            <p:cNvPr id="67" name="Straight Connector 178"/>
            <p:cNvCxnSpPr>
              <a:cxnSpLocks noChangeShapeType="1"/>
            </p:cNvCxnSpPr>
            <p:nvPr/>
          </p:nvCxnSpPr>
          <p:spPr bwMode="auto">
            <a:xfrm flipV="1">
              <a:off x="3346" y="5522"/>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68" name="Conector Reto 7"/>
            <p:cNvCxnSpPr/>
            <p:nvPr/>
          </p:nvCxnSpPr>
          <p:spPr>
            <a:xfrm>
              <a:off x="2116" y="5872"/>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8"/>
            <p:cNvCxnSpPr/>
            <p:nvPr/>
          </p:nvCxnSpPr>
          <p:spPr>
            <a:xfrm flipH="1" flipV="1">
              <a:off x="1837" y="66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2376" y="5765"/>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2419985" y="433070"/>
            <a:ext cx="706310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86285" y="1092730"/>
            <a:ext cx="11218608" cy="119888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Caracteristica importante do inversor CMOS estático: não há consumo de corrente quando a saída está fixa em </a:t>
            </a:r>
            <a:r>
              <a:rPr lang="pt-BR" altLang="en-US" sz="2400" b="1" i="1" dirty="0" smtClean="0">
                <a:latin typeface="Comic Sans MS" panose="030F0702030302020204" pitchFamily="66" charset="0"/>
                <a:cs typeface="Comic Sans MS" panose="030F0702030302020204" pitchFamily="66" charset="0"/>
                <a:sym typeface="+mn-ea"/>
              </a:rPr>
              <a:t>low</a:t>
            </a:r>
            <a:r>
              <a:rPr lang="pt-BR" altLang="en-US" sz="2400" b="1" dirty="0" smtClean="0">
                <a:latin typeface="Comic Sans MS" panose="030F0702030302020204" pitchFamily="66" charset="0"/>
                <a:cs typeface="Comic Sans MS" panose="030F0702030302020204" pitchFamily="66" charset="0"/>
                <a:sym typeface="+mn-ea"/>
              </a:rPr>
              <a:t> ou </a:t>
            </a:r>
            <a:r>
              <a:rPr lang="pt-BR" altLang="en-US" sz="2400" b="1" i="1" dirty="0" smtClean="0">
                <a:latin typeface="Comic Sans MS" panose="030F0702030302020204" pitchFamily="66" charset="0"/>
                <a:cs typeface="Comic Sans MS" panose="030F0702030302020204" pitchFamily="66" charset="0"/>
                <a:sym typeface="+mn-ea"/>
              </a:rPr>
              <a:t>high (s</a:t>
            </a:r>
            <a:r>
              <a:rPr lang="pt-BR" altLang="en-US" sz="2400" b="1" dirty="0" smtClean="0">
                <a:latin typeface="Comic Sans MS" panose="030F0702030302020204" pitchFamily="66" charset="0"/>
                <a:cs typeface="Comic Sans MS" panose="030F0702030302020204" pitchFamily="66" charset="0"/>
                <a:sym typeface="+mn-ea"/>
              </a:rPr>
              <a:t>ó ha consumo de quando ha mudança de estado)</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297940" y="2367915"/>
            <a:ext cx="10406380" cy="4161790"/>
            <a:chOff x="3106" y="3729"/>
            <a:chExt cx="13681" cy="6554"/>
          </a:xfrm>
        </p:grpSpPr>
        <p:pic>
          <p:nvPicPr>
            <p:cNvPr id="2" name="Imagem 1" descr="xx"/>
            <p:cNvPicPr>
              <a:picLocks noChangeAspect="1"/>
            </p:cNvPicPr>
            <p:nvPr/>
          </p:nvPicPr>
          <p:blipFill>
            <a:blip r:embed="rId1"/>
            <a:srcRect l="5134" t="4788" r="5279" b="679"/>
            <a:stretch>
              <a:fillRect/>
            </a:stretch>
          </p:blipFill>
          <p:spPr>
            <a:xfrm>
              <a:off x="3106" y="3729"/>
              <a:ext cx="13681" cy="6554"/>
            </a:xfrm>
            <a:prstGeom prst="rect">
              <a:avLst/>
            </a:prstGeom>
          </p:spPr>
        </p:pic>
        <p:sp>
          <p:nvSpPr>
            <p:cNvPr id="33" name="Forma livre 32"/>
            <p:cNvSpPr/>
            <p:nvPr/>
          </p:nvSpPr>
          <p:spPr>
            <a:xfrm>
              <a:off x="5510" y="4489"/>
              <a:ext cx="9307" cy="5265"/>
            </a:xfrm>
            <a:custGeom>
              <a:avLst/>
              <a:gdLst>
                <a:gd name="connisteX0" fmla="*/ 0 w 5909945"/>
                <a:gd name="connsiteY0" fmla="*/ 3333965 h 3343575"/>
                <a:gd name="connisteX1" fmla="*/ 394970 w 5909945"/>
                <a:gd name="connsiteY1" fmla="*/ 3324440 h 3343575"/>
                <a:gd name="connisteX2" fmla="*/ 909320 w 5909945"/>
                <a:gd name="connsiteY2" fmla="*/ 3339045 h 3343575"/>
                <a:gd name="connisteX3" fmla="*/ 1190625 w 5909945"/>
                <a:gd name="connsiteY3" fmla="*/ 3295865 h 3343575"/>
                <a:gd name="connisteX4" fmla="*/ 1438275 w 5909945"/>
                <a:gd name="connsiteY4" fmla="*/ 3177120 h 3343575"/>
                <a:gd name="connisteX5" fmla="*/ 1766570 w 5909945"/>
                <a:gd name="connsiteY5" fmla="*/ 2857715 h 3343575"/>
                <a:gd name="connisteX6" fmla="*/ 2162175 w 5909945"/>
                <a:gd name="connsiteY6" fmla="*/ 2215095 h 3343575"/>
                <a:gd name="connisteX7" fmla="*/ 2509520 w 5909945"/>
                <a:gd name="connsiteY7" fmla="*/ 1428965 h 3343575"/>
                <a:gd name="connisteX8" fmla="*/ 2776220 w 5909945"/>
                <a:gd name="connsiteY8" fmla="*/ 724115 h 3343575"/>
                <a:gd name="connisteX9" fmla="*/ 2933700 w 5909945"/>
                <a:gd name="connsiteY9" fmla="*/ 247865 h 3343575"/>
                <a:gd name="connisteX10" fmla="*/ 2981325 w 5909945"/>
                <a:gd name="connsiteY10" fmla="*/ 71970 h 3343575"/>
                <a:gd name="connisteX11" fmla="*/ 3004820 w 5909945"/>
                <a:gd name="connsiteY11" fmla="*/ 9740 h 3343575"/>
                <a:gd name="connisteX12" fmla="*/ 3042920 w 5909945"/>
                <a:gd name="connsiteY12" fmla="*/ 52920 h 3343575"/>
                <a:gd name="connisteX13" fmla="*/ 3143250 w 5909945"/>
                <a:gd name="connsiteY13" fmla="*/ 405345 h 3343575"/>
                <a:gd name="connisteX14" fmla="*/ 3547745 w 5909945"/>
                <a:gd name="connsiteY14" fmla="*/ 1567395 h 3343575"/>
                <a:gd name="connisteX15" fmla="*/ 3862070 w 5909945"/>
                <a:gd name="connsiteY15" fmla="*/ 2286215 h 3343575"/>
                <a:gd name="connisteX16" fmla="*/ 4076700 w 5909945"/>
                <a:gd name="connsiteY16" fmla="*/ 2643720 h 3343575"/>
                <a:gd name="connisteX17" fmla="*/ 4290695 w 5909945"/>
                <a:gd name="connsiteY17" fmla="*/ 2962490 h 3343575"/>
                <a:gd name="connisteX18" fmla="*/ 4533900 w 5909945"/>
                <a:gd name="connsiteY18" fmla="*/ 3196170 h 3343575"/>
                <a:gd name="connisteX19" fmla="*/ 4733925 w 5909945"/>
                <a:gd name="connsiteY19" fmla="*/ 3291420 h 3343575"/>
                <a:gd name="connisteX20" fmla="*/ 4933950 w 5909945"/>
                <a:gd name="connsiteY20" fmla="*/ 3339045 h 3343575"/>
                <a:gd name="connisteX21" fmla="*/ 5605145 w 5909945"/>
                <a:gd name="connsiteY21" fmla="*/ 3339045 h 3343575"/>
                <a:gd name="connisteX22" fmla="*/ 5909945 w 5909945"/>
                <a:gd name="connsiteY22" fmla="*/ 3333965 h 33435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Lst>
              <a:rect l="l" t="t" r="r" b="b"/>
              <a:pathLst>
                <a:path w="5909945" h="3343576">
                  <a:moveTo>
                    <a:pt x="0" y="3333966"/>
                  </a:moveTo>
                  <a:cubicBezTo>
                    <a:pt x="68580" y="3332061"/>
                    <a:pt x="213360" y="3323171"/>
                    <a:pt x="394970" y="3324441"/>
                  </a:cubicBezTo>
                  <a:cubicBezTo>
                    <a:pt x="576580" y="3325711"/>
                    <a:pt x="749935" y="3344761"/>
                    <a:pt x="909320" y="3339046"/>
                  </a:cubicBezTo>
                  <a:cubicBezTo>
                    <a:pt x="1068705" y="3333331"/>
                    <a:pt x="1084580" y="3328251"/>
                    <a:pt x="1190625" y="3295866"/>
                  </a:cubicBezTo>
                  <a:cubicBezTo>
                    <a:pt x="1296670" y="3263481"/>
                    <a:pt x="1323340" y="3264751"/>
                    <a:pt x="1438275" y="3177121"/>
                  </a:cubicBezTo>
                  <a:cubicBezTo>
                    <a:pt x="1553210" y="3089491"/>
                    <a:pt x="1621790" y="3050121"/>
                    <a:pt x="1766570" y="2857716"/>
                  </a:cubicBezTo>
                  <a:cubicBezTo>
                    <a:pt x="1911350" y="2665311"/>
                    <a:pt x="2013585" y="2500846"/>
                    <a:pt x="2162175" y="2215096"/>
                  </a:cubicBezTo>
                  <a:cubicBezTo>
                    <a:pt x="2310765" y="1929346"/>
                    <a:pt x="2386965" y="1727416"/>
                    <a:pt x="2509520" y="1428966"/>
                  </a:cubicBezTo>
                  <a:cubicBezTo>
                    <a:pt x="2632075" y="1130516"/>
                    <a:pt x="2691130" y="960336"/>
                    <a:pt x="2776220" y="724116"/>
                  </a:cubicBezTo>
                  <a:cubicBezTo>
                    <a:pt x="2861310" y="487896"/>
                    <a:pt x="2892425" y="378041"/>
                    <a:pt x="2933700" y="247866"/>
                  </a:cubicBezTo>
                  <a:cubicBezTo>
                    <a:pt x="2974975" y="117691"/>
                    <a:pt x="2967355" y="119596"/>
                    <a:pt x="2981325" y="71971"/>
                  </a:cubicBezTo>
                  <a:cubicBezTo>
                    <a:pt x="2995295" y="24346"/>
                    <a:pt x="2992755" y="13551"/>
                    <a:pt x="3004820" y="9741"/>
                  </a:cubicBezTo>
                  <a:cubicBezTo>
                    <a:pt x="3016885" y="5931"/>
                    <a:pt x="3014980" y="-26454"/>
                    <a:pt x="3042920" y="52921"/>
                  </a:cubicBezTo>
                  <a:cubicBezTo>
                    <a:pt x="3070860" y="132296"/>
                    <a:pt x="3042285" y="102451"/>
                    <a:pt x="3143250" y="405346"/>
                  </a:cubicBezTo>
                  <a:cubicBezTo>
                    <a:pt x="3244215" y="708241"/>
                    <a:pt x="3404235" y="1191476"/>
                    <a:pt x="3547745" y="1567396"/>
                  </a:cubicBezTo>
                  <a:cubicBezTo>
                    <a:pt x="3691255" y="1943316"/>
                    <a:pt x="3756025" y="2070951"/>
                    <a:pt x="3862070" y="2286216"/>
                  </a:cubicBezTo>
                  <a:cubicBezTo>
                    <a:pt x="3968115" y="2501481"/>
                    <a:pt x="3990975" y="2508466"/>
                    <a:pt x="4076700" y="2643721"/>
                  </a:cubicBezTo>
                  <a:cubicBezTo>
                    <a:pt x="4162425" y="2778976"/>
                    <a:pt x="4199255" y="2852001"/>
                    <a:pt x="4290695" y="2962491"/>
                  </a:cubicBezTo>
                  <a:cubicBezTo>
                    <a:pt x="4382135" y="3072981"/>
                    <a:pt x="4445000" y="3130131"/>
                    <a:pt x="4533900" y="3196171"/>
                  </a:cubicBezTo>
                  <a:cubicBezTo>
                    <a:pt x="4622800" y="3262211"/>
                    <a:pt x="4653915" y="3262846"/>
                    <a:pt x="4733925" y="3291421"/>
                  </a:cubicBezTo>
                  <a:cubicBezTo>
                    <a:pt x="4813935" y="3319996"/>
                    <a:pt x="4759960" y="3329521"/>
                    <a:pt x="4933950" y="3339046"/>
                  </a:cubicBezTo>
                  <a:cubicBezTo>
                    <a:pt x="5107940" y="3348571"/>
                    <a:pt x="5410200" y="3340316"/>
                    <a:pt x="5605145" y="3339046"/>
                  </a:cubicBezTo>
                  <a:cubicBezTo>
                    <a:pt x="5800090" y="3337776"/>
                    <a:pt x="5862320" y="3335236"/>
                    <a:pt x="5909945" y="3333966"/>
                  </a:cubicBezTo>
                </a:path>
              </a:pathLst>
            </a:custGeom>
            <a:noFill/>
            <a:ln w="317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Caixa de Texto 6"/>
            <p:cNvSpPr txBox="1"/>
            <p:nvPr/>
          </p:nvSpPr>
          <p:spPr>
            <a:xfrm>
              <a:off x="11336" y="5204"/>
              <a:ext cx="2544" cy="919"/>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Corrente pelos transistores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35" name="Forma livre 34"/>
            <p:cNvSpPr/>
            <p:nvPr/>
          </p:nvSpPr>
          <p:spPr>
            <a:xfrm>
              <a:off x="11024" y="6020"/>
              <a:ext cx="736" cy="763"/>
            </a:xfrm>
            <a:custGeom>
              <a:avLst/>
              <a:gdLst>
                <a:gd name="connisteX0" fmla="*/ 0 w 467360"/>
                <a:gd name="connsiteY0" fmla="*/ 484505 h 484505"/>
                <a:gd name="connisteX1" fmla="*/ 354965 w 467360"/>
                <a:gd name="connsiteY1" fmla="*/ 415290 h 484505"/>
                <a:gd name="connisteX2" fmla="*/ 225425 w 467360"/>
                <a:gd name="connsiteY2" fmla="*/ 224790 h 484505"/>
                <a:gd name="connisteX3" fmla="*/ 467360 w 467360"/>
                <a:gd name="connsiteY3" fmla="*/ 0 h 484505"/>
              </a:gdLst>
              <a:ahLst/>
              <a:cxnLst>
                <a:cxn ang="0">
                  <a:pos x="connisteX0" y="connsiteY0"/>
                </a:cxn>
                <a:cxn ang="0">
                  <a:pos x="connisteX1" y="connsiteY1"/>
                </a:cxn>
                <a:cxn ang="0">
                  <a:pos x="connisteX2" y="connsiteY2"/>
                </a:cxn>
                <a:cxn ang="0">
                  <a:pos x="connisteX3" y="connsiteY3"/>
                </a:cxn>
              </a:cxnLst>
              <a:rect l="l" t="t" r="r" b="b"/>
              <a:pathLst>
                <a:path w="467360" h="484505">
                  <a:moveTo>
                    <a:pt x="0" y="484505"/>
                  </a:moveTo>
                  <a:cubicBezTo>
                    <a:pt x="73660" y="474345"/>
                    <a:pt x="309880" y="467360"/>
                    <a:pt x="354965" y="415290"/>
                  </a:cubicBezTo>
                  <a:cubicBezTo>
                    <a:pt x="400050" y="363220"/>
                    <a:pt x="203200" y="307975"/>
                    <a:pt x="225425" y="224790"/>
                  </a:cubicBezTo>
                  <a:cubicBezTo>
                    <a:pt x="247650" y="141605"/>
                    <a:pt x="416560" y="41275"/>
                    <a:pt x="467360" y="0"/>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Tree>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6" name="Conector Reto 7"/>
          <p:cNvCxnSpPr/>
          <p:nvPr/>
        </p:nvCxnSpPr>
        <p:spPr>
          <a:xfrm>
            <a:off x="8240934" y="2383021"/>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45" name="Conector Reto 7"/>
          <p:cNvCxnSpPr/>
          <p:nvPr/>
        </p:nvCxnSpPr>
        <p:spPr>
          <a:xfrm>
            <a:off x="8302993" y="5606763"/>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216275" y="632460"/>
            <a:ext cx="718820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22785" y="1208300"/>
            <a:ext cx="11218608" cy="954107"/>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 partir da montagem do inversor podemos tentar generalizar para blocos lógicos mais complexos</a:t>
            </a:r>
            <a:endParaRPr lang="pt-BR" altLang="en-US" sz="2800" b="1" dirty="0" smtClean="0">
              <a:latin typeface="Comic Sans MS" panose="030F0702030302020204" pitchFamily="66" charset="0"/>
              <a:cs typeface="Comic Sans MS" panose="030F0702030302020204" pitchFamily="66" charset="0"/>
              <a:sym typeface="+mn-ea"/>
            </a:endParaRPr>
          </a:p>
        </p:txBody>
      </p:sp>
      <p:sp>
        <p:nvSpPr>
          <p:cNvPr id="2" name="Retângulo de cantos arredondados 1"/>
          <p:cNvSpPr/>
          <p:nvPr/>
        </p:nvSpPr>
        <p:spPr>
          <a:xfrm>
            <a:off x="7439025" y="2696512"/>
            <a:ext cx="1543050" cy="1368071"/>
          </a:xfrm>
          <a:prstGeom prst="roundRect">
            <a:avLst/>
          </a:prstGeom>
          <a:gradFill>
            <a:gsLst>
              <a:gs pos="0">
                <a:schemeClr val="accent1">
                  <a:lumMod val="5000"/>
                  <a:lumOff val="95000"/>
                </a:schemeClr>
              </a:gs>
              <a:gs pos="42000">
                <a:schemeClr val="accent1">
                  <a:lumMod val="45000"/>
                  <a:lumOff val="55000"/>
                </a:schemeClr>
              </a:gs>
              <a:gs pos="79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Retângulo de cantos arredondados 39"/>
          <p:cNvSpPr/>
          <p:nvPr/>
        </p:nvSpPr>
        <p:spPr>
          <a:xfrm>
            <a:off x="7458075" y="4506422"/>
            <a:ext cx="1543050" cy="1368071"/>
          </a:xfrm>
          <a:prstGeom prst="roundRect">
            <a:avLst/>
          </a:prstGeom>
          <a:gradFill flip="none" rotWithShape="1">
            <a:gsLst>
              <a:gs pos="0">
                <a:schemeClr val="accent2">
                  <a:lumMod val="89000"/>
                </a:schemeClr>
              </a:gs>
              <a:gs pos="47000">
                <a:schemeClr val="accent2">
                  <a:lumMod val="89000"/>
                </a:schemeClr>
              </a:gs>
              <a:gs pos="69000">
                <a:schemeClr val="accent2">
                  <a:lumMod val="75000"/>
                </a:schemeClr>
              </a:gs>
              <a:gs pos="97000">
                <a:schemeClr val="accent2">
                  <a:lumMod val="70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Rectangle 140"/>
          <p:cNvSpPr>
            <a:spLocks noChangeArrowheads="1"/>
          </p:cNvSpPr>
          <p:nvPr/>
        </p:nvSpPr>
        <p:spPr bwMode="auto">
          <a:xfrm flipH="1">
            <a:off x="7603632" y="2842537"/>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PMOS</a:t>
            </a:r>
            <a:endParaRPr lang="pt-BR" sz="2800" b="1" baseline="-25000" dirty="0"/>
          </a:p>
        </p:txBody>
      </p:sp>
      <p:sp>
        <p:nvSpPr>
          <p:cNvPr id="42" name="Rectangle 140"/>
          <p:cNvSpPr>
            <a:spLocks noChangeArrowheads="1"/>
          </p:cNvSpPr>
          <p:nvPr/>
        </p:nvSpPr>
        <p:spPr bwMode="auto">
          <a:xfrm flipH="1">
            <a:off x="7612052" y="4652656"/>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NMOS</a:t>
            </a:r>
            <a:endParaRPr lang="pt-BR" sz="2800" b="1" baseline="-25000" dirty="0"/>
          </a:p>
        </p:txBody>
      </p:sp>
      <p:cxnSp>
        <p:nvCxnSpPr>
          <p:cNvPr id="43" name="Conector Reto 7"/>
          <p:cNvCxnSpPr/>
          <p:nvPr/>
        </p:nvCxnSpPr>
        <p:spPr>
          <a:xfrm>
            <a:off x="8283943" y="4056222"/>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
          <p:cNvCxnSpPr/>
          <p:nvPr/>
        </p:nvCxnSpPr>
        <p:spPr>
          <a:xfrm flipH="1" flipV="1">
            <a:off x="8223228" y="60763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Rectangle 140"/>
          <p:cNvSpPr>
            <a:spLocks noChangeArrowheads="1"/>
          </p:cNvSpPr>
          <p:nvPr/>
        </p:nvSpPr>
        <p:spPr bwMode="auto">
          <a:xfrm flipH="1">
            <a:off x="8286580" y="4106737"/>
            <a:ext cx="635253"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OUT</a:t>
            </a:r>
            <a:endParaRPr lang="pt-BR" sz="2000" b="1" dirty="0" smtClean="0"/>
          </a:p>
        </p:txBody>
      </p:sp>
      <p:sp>
        <p:nvSpPr>
          <p:cNvPr id="39" name="Seta Dobrada 38"/>
          <p:cNvSpPr/>
          <p:nvPr/>
        </p:nvSpPr>
        <p:spPr>
          <a:xfrm>
            <a:off x="6769581" y="3359855"/>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51" name="Seta Dobrada 50"/>
          <p:cNvSpPr/>
          <p:nvPr/>
        </p:nvSpPr>
        <p:spPr>
          <a:xfrm flipV="1">
            <a:off x="6768124" y="4325053"/>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48" name="Seta para a direita 47"/>
          <p:cNvSpPr/>
          <p:nvPr/>
        </p:nvSpPr>
        <p:spPr>
          <a:xfrm>
            <a:off x="6451094" y="4210466"/>
            <a:ext cx="485775" cy="33165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Rectangle 140"/>
          <p:cNvSpPr>
            <a:spLocks noChangeArrowheads="1"/>
          </p:cNvSpPr>
          <p:nvPr/>
        </p:nvSpPr>
        <p:spPr bwMode="auto">
          <a:xfrm flipH="1">
            <a:off x="6328268" y="3976742"/>
            <a:ext cx="505871"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IN</a:t>
            </a:r>
            <a:endParaRPr lang="pt-BR" sz="2000" b="1" dirty="0" smtClean="0"/>
          </a:p>
        </p:txBody>
      </p:sp>
      <p:sp>
        <p:nvSpPr>
          <p:cNvPr id="54" name="Rectangle 140"/>
          <p:cNvSpPr>
            <a:spLocks noChangeArrowheads="1"/>
          </p:cNvSpPr>
          <p:nvPr/>
        </p:nvSpPr>
        <p:spPr bwMode="auto">
          <a:xfrm flipH="1">
            <a:off x="7906120" y="1979195"/>
            <a:ext cx="634216"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smtClean="0"/>
              <a:t>V</a:t>
            </a:r>
            <a:r>
              <a:rPr lang="pt-BR" sz="2000" baseline="-25000" dirty="0" smtClean="0"/>
              <a:t>DD</a:t>
            </a:r>
            <a:endParaRPr lang="pt-BR" sz="2000" dirty="0" smtClean="0"/>
          </a:p>
        </p:txBody>
      </p:sp>
      <p:grpSp>
        <p:nvGrpSpPr>
          <p:cNvPr id="33" name="Grupo 32"/>
          <p:cNvGrpSpPr/>
          <p:nvPr/>
        </p:nvGrpSpPr>
        <p:grpSpPr>
          <a:xfrm>
            <a:off x="1429385" y="2560692"/>
            <a:ext cx="2423388" cy="3171453"/>
            <a:chOff x="1387" y="4054"/>
            <a:chExt cx="2918" cy="4457"/>
          </a:xfrm>
        </p:grpSpPr>
        <p:grpSp>
          <p:nvGrpSpPr>
            <p:cNvPr id="35" name="Grupo 34"/>
            <p:cNvGrpSpPr/>
            <p:nvPr/>
          </p:nvGrpSpPr>
          <p:grpSpPr>
            <a:xfrm>
              <a:off x="2116" y="4727"/>
              <a:ext cx="1214" cy="2259"/>
              <a:chOff x="4325979" y="4921726"/>
              <a:chExt cx="770733" cy="1434624"/>
            </a:xfrm>
          </p:grpSpPr>
          <p:grpSp>
            <p:nvGrpSpPr>
              <p:cNvPr id="49"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58" name="Conector Reto 5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61" name="Grupo 60"/>
            <p:cNvGrpSpPr/>
            <p:nvPr/>
          </p:nvGrpSpPr>
          <p:grpSpPr>
            <a:xfrm rot="16200000">
              <a:off x="988" y="5184"/>
              <a:ext cx="4446" cy="2188"/>
              <a:chOff x="7504" y="6919"/>
              <a:chExt cx="3625" cy="1723"/>
            </a:xfrm>
          </p:grpSpPr>
          <p:grpSp>
            <p:nvGrpSpPr>
              <p:cNvPr id="62" name="Group 147"/>
              <p:cNvGrpSpPr/>
              <p:nvPr/>
            </p:nvGrpSpPr>
            <p:grpSpPr bwMode="auto">
              <a:xfrm rot="5400000">
                <a:off x="8020" y="6975"/>
                <a:ext cx="792" cy="680"/>
                <a:chOff x="2834" y="2568"/>
                <a:chExt cx="317" cy="272"/>
              </a:xfrm>
            </p:grpSpPr>
            <p:sp>
              <p:nvSpPr>
                <p:cNvPr id="6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8" name="Rectangle 142"/>
              <p:cNvSpPr>
                <a:spLocks noChangeArrowheads="1"/>
              </p:cNvSpPr>
              <p:nvPr/>
            </p:nvSpPr>
            <p:spPr bwMode="auto">
              <a:xfrm rot="5400000" flipH="1">
                <a:off x="7411" y="7881"/>
                <a:ext cx="813" cy="4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69" name="Rectangle 140"/>
              <p:cNvSpPr>
                <a:spLocks noChangeArrowheads="1"/>
              </p:cNvSpPr>
              <p:nvPr/>
            </p:nvSpPr>
            <p:spPr bwMode="auto">
              <a:xfrm rot="5400000" flipH="1">
                <a:off x="9736" y="7755"/>
                <a:ext cx="719"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7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Rectangle 140"/>
              <p:cNvSpPr>
                <a:spLocks noChangeArrowheads="1"/>
              </p:cNvSpPr>
              <p:nvPr/>
            </p:nvSpPr>
            <p:spPr bwMode="auto">
              <a:xfrm rot="5400000" flipH="1">
                <a:off x="10040" y="7553"/>
                <a:ext cx="1579" cy="59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V</a:t>
                </a:r>
                <a:r>
                  <a:rPr lang="pt-BR" sz="2800" baseline="-25000" dirty="0"/>
                  <a:t>DD</a:t>
                </a:r>
                <a:r>
                  <a:rPr lang="pt-BR" sz="2800" dirty="0"/>
                  <a:t>=3V</a:t>
                </a:r>
                <a:endParaRPr lang="pt-BR" sz="2800" dirty="0" smtClean="0"/>
              </a:p>
            </p:txBody>
          </p:sp>
          <p:cxnSp>
            <p:nvCxnSpPr>
              <p:cNvPr id="7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3" name="Straight Connector 178"/>
            <p:cNvCxnSpPr>
              <a:cxnSpLocks noChangeShapeType="1"/>
            </p:cNvCxnSpPr>
            <p:nvPr/>
          </p:nvCxnSpPr>
          <p:spPr bwMode="auto">
            <a:xfrm flipV="1">
              <a:off x="3346" y="737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4" name="Conector Reto 8"/>
            <p:cNvCxnSpPr/>
            <p:nvPr/>
          </p:nvCxnSpPr>
          <p:spPr>
            <a:xfrm flipH="1" flipV="1">
              <a:off x="3222" y="771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4"/>
            <p:cNvCxnSpPr/>
            <p:nvPr/>
          </p:nvCxnSpPr>
          <p:spPr>
            <a:xfrm flipH="1" flipV="1">
              <a:off x="2979" y="851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Rectangle 140"/>
            <p:cNvSpPr>
              <a:spLocks noChangeArrowheads="1"/>
            </p:cNvSpPr>
            <p:nvPr/>
          </p:nvSpPr>
          <p:spPr bwMode="auto">
            <a:xfrm flipH="1">
              <a:off x="1387" y="5947"/>
              <a:ext cx="896" cy="73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a:t>
              </a:r>
              <a:r>
                <a:rPr lang="pt-BR" sz="2800" dirty="0" err="1" smtClean="0"/>
                <a:t>V</a:t>
              </a:r>
              <a:r>
                <a:rPr lang="pt-BR" sz="2800" baseline="-25000" dirty="0" err="1" smtClean="0"/>
                <a:t>in</a:t>
              </a:r>
              <a:endParaRPr lang="pt-BR" sz="2800" dirty="0" smtClean="0"/>
            </a:p>
          </p:txBody>
        </p:sp>
        <p:sp>
          <p:nvSpPr>
            <p:cNvPr id="77" name="Rectangle 140"/>
            <p:cNvSpPr>
              <a:spLocks noChangeArrowheads="1"/>
            </p:cNvSpPr>
            <p:nvPr/>
          </p:nvSpPr>
          <p:spPr bwMode="auto">
            <a:xfrm flipH="1">
              <a:off x="3132" y="6028"/>
              <a:ext cx="1000" cy="73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a:t> </a:t>
              </a:r>
              <a:r>
                <a:rPr lang="pt-BR" sz="2800" dirty="0" err="1" smtClean="0"/>
                <a:t>V</a:t>
              </a:r>
              <a:r>
                <a:rPr lang="pt-BR" sz="2800" baseline="-25000" dirty="0" err="1" smtClean="0"/>
                <a:t>out</a:t>
              </a:r>
              <a:endParaRPr lang="pt-BR" sz="2800" dirty="0" smtClean="0"/>
            </a:p>
          </p:txBody>
        </p:sp>
        <p:cxnSp>
          <p:nvCxnSpPr>
            <p:cNvPr id="78" name="Straight Connector 178"/>
            <p:cNvCxnSpPr>
              <a:cxnSpLocks noChangeShapeType="1"/>
            </p:cNvCxnSpPr>
            <p:nvPr/>
          </p:nvCxnSpPr>
          <p:spPr bwMode="auto">
            <a:xfrm flipV="1">
              <a:off x="3346" y="5522"/>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9" name="Conector Reto 7"/>
            <p:cNvCxnSpPr/>
            <p:nvPr/>
          </p:nvCxnSpPr>
          <p:spPr>
            <a:xfrm>
              <a:off x="2116" y="5872"/>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8"/>
            <p:cNvCxnSpPr/>
            <p:nvPr/>
          </p:nvCxnSpPr>
          <p:spPr>
            <a:xfrm flipH="1" flipV="1">
              <a:off x="1837" y="66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Elipse 80"/>
            <p:cNvSpPr/>
            <p:nvPr/>
          </p:nvSpPr>
          <p:spPr>
            <a:xfrm>
              <a:off x="2376" y="5765"/>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6" name="Conector Reto 7"/>
          <p:cNvCxnSpPr/>
          <p:nvPr/>
        </p:nvCxnSpPr>
        <p:spPr>
          <a:xfrm>
            <a:off x="10523266" y="2241491"/>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45" name="Conector Reto 7"/>
          <p:cNvCxnSpPr/>
          <p:nvPr/>
        </p:nvCxnSpPr>
        <p:spPr>
          <a:xfrm>
            <a:off x="10585325" y="5465233"/>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380740" y="801370"/>
            <a:ext cx="730250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593511" y="2266100"/>
            <a:ext cx="7618125" cy="319976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Características dos blocos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fontAlgn="auto">
              <a:spcAft>
                <a:spcPts val="12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Bloco NMOS formado apenas por transistores NMOS</a:t>
            </a:r>
            <a:endParaRPr lang="pt-BR" altLang="en-US" sz="2400" b="1" dirty="0" smtClean="0">
              <a:latin typeface="Comic Sans MS" panose="030F0702030302020204" pitchFamily="66" charset="0"/>
              <a:cs typeface="Comic Sans MS" panose="030F0702030302020204" pitchFamily="66" charset="0"/>
              <a:sym typeface="+mn-ea"/>
            </a:endParaRPr>
          </a:p>
          <a:p>
            <a:pPr marL="457200" indent="-457200" fontAlgn="auto">
              <a:spcAft>
                <a:spcPts val="12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Bloco PMOS formado apenas por transistores PMOS</a:t>
            </a:r>
            <a:endParaRPr lang="pt-BR" altLang="en-US" sz="2400" b="1" dirty="0" smtClean="0">
              <a:latin typeface="Comic Sans MS" panose="030F0702030302020204" pitchFamily="66" charset="0"/>
              <a:cs typeface="Comic Sans MS" panose="030F0702030302020204" pitchFamily="66" charset="0"/>
              <a:sym typeface="+mn-ea"/>
            </a:endParaRPr>
          </a:p>
          <a:p>
            <a:pPr marL="457200" indent="-457200" fontAlgn="auto">
              <a:spcAft>
                <a:spcPts val="12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Funcionam de forma complementar (quando um conduz, o outro corta)</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2" name="Retângulo de cantos arredondados 1"/>
          <p:cNvSpPr/>
          <p:nvPr/>
        </p:nvSpPr>
        <p:spPr>
          <a:xfrm>
            <a:off x="9721357" y="2554982"/>
            <a:ext cx="1543050" cy="1368071"/>
          </a:xfrm>
          <a:prstGeom prst="roundRect">
            <a:avLst/>
          </a:prstGeom>
          <a:gradFill>
            <a:gsLst>
              <a:gs pos="0">
                <a:schemeClr val="accent1">
                  <a:lumMod val="5000"/>
                  <a:lumOff val="95000"/>
                </a:schemeClr>
              </a:gs>
              <a:gs pos="42000">
                <a:schemeClr val="accent1">
                  <a:lumMod val="45000"/>
                  <a:lumOff val="55000"/>
                </a:schemeClr>
              </a:gs>
              <a:gs pos="79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Retângulo de cantos arredondados 39"/>
          <p:cNvSpPr/>
          <p:nvPr/>
        </p:nvSpPr>
        <p:spPr>
          <a:xfrm>
            <a:off x="9740407" y="4364892"/>
            <a:ext cx="1543050" cy="1368071"/>
          </a:xfrm>
          <a:prstGeom prst="roundRect">
            <a:avLst/>
          </a:prstGeom>
          <a:gradFill flip="none" rotWithShape="1">
            <a:gsLst>
              <a:gs pos="0">
                <a:schemeClr val="accent2">
                  <a:lumMod val="89000"/>
                </a:schemeClr>
              </a:gs>
              <a:gs pos="47000">
                <a:schemeClr val="accent2">
                  <a:lumMod val="89000"/>
                </a:schemeClr>
              </a:gs>
              <a:gs pos="69000">
                <a:schemeClr val="accent2">
                  <a:lumMod val="75000"/>
                </a:schemeClr>
              </a:gs>
              <a:gs pos="97000">
                <a:schemeClr val="accent2">
                  <a:lumMod val="70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Rectangle 140"/>
          <p:cNvSpPr>
            <a:spLocks noChangeArrowheads="1"/>
          </p:cNvSpPr>
          <p:nvPr/>
        </p:nvSpPr>
        <p:spPr bwMode="auto">
          <a:xfrm flipH="1">
            <a:off x="9885964" y="2701007"/>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PMOS</a:t>
            </a:r>
            <a:endParaRPr lang="pt-BR" sz="2800" b="1" baseline="-25000" dirty="0"/>
          </a:p>
        </p:txBody>
      </p:sp>
      <p:sp>
        <p:nvSpPr>
          <p:cNvPr id="42" name="Rectangle 140"/>
          <p:cNvSpPr>
            <a:spLocks noChangeArrowheads="1"/>
          </p:cNvSpPr>
          <p:nvPr/>
        </p:nvSpPr>
        <p:spPr bwMode="auto">
          <a:xfrm flipH="1">
            <a:off x="9894384" y="4511126"/>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NMOS</a:t>
            </a:r>
            <a:endParaRPr lang="pt-BR" sz="2800" b="1" baseline="-25000" dirty="0"/>
          </a:p>
        </p:txBody>
      </p:sp>
      <p:cxnSp>
        <p:nvCxnSpPr>
          <p:cNvPr id="43" name="Conector Reto 7"/>
          <p:cNvCxnSpPr/>
          <p:nvPr/>
        </p:nvCxnSpPr>
        <p:spPr>
          <a:xfrm>
            <a:off x="10566275" y="3914692"/>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
          <p:cNvCxnSpPr/>
          <p:nvPr/>
        </p:nvCxnSpPr>
        <p:spPr>
          <a:xfrm flipH="1" flipV="1">
            <a:off x="10505560" y="593486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Rectangle 140"/>
          <p:cNvSpPr>
            <a:spLocks noChangeArrowheads="1"/>
          </p:cNvSpPr>
          <p:nvPr/>
        </p:nvSpPr>
        <p:spPr bwMode="auto">
          <a:xfrm flipH="1">
            <a:off x="10568912" y="3965207"/>
            <a:ext cx="635253"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OUT</a:t>
            </a:r>
            <a:endParaRPr lang="pt-BR" sz="2000" b="1" dirty="0" smtClean="0"/>
          </a:p>
        </p:txBody>
      </p:sp>
      <p:sp>
        <p:nvSpPr>
          <p:cNvPr id="39" name="Seta Dobrada 38"/>
          <p:cNvSpPr/>
          <p:nvPr/>
        </p:nvSpPr>
        <p:spPr>
          <a:xfrm>
            <a:off x="9051913" y="3218325"/>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51" name="Seta Dobrada 50"/>
          <p:cNvSpPr/>
          <p:nvPr/>
        </p:nvSpPr>
        <p:spPr>
          <a:xfrm flipV="1">
            <a:off x="9050456" y="4183523"/>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48" name="Seta para a direita 47"/>
          <p:cNvSpPr/>
          <p:nvPr/>
        </p:nvSpPr>
        <p:spPr>
          <a:xfrm>
            <a:off x="8733426" y="4068936"/>
            <a:ext cx="485775" cy="33165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Rectangle 140"/>
          <p:cNvSpPr>
            <a:spLocks noChangeArrowheads="1"/>
          </p:cNvSpPr>
          <p:nvPr/>
        </p:nvSpPr>
        <p:spPr bwMode="auto">
          <a:xfrm flipH="1">
            <a:off x="8610600" y="3835212"/>
            <a:ext cx="505871"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IN</a:t>
            </a:r>
            <a:endParaRPr lang="pt-BR" sz="2000" b="1" dirty="0" smtClean="0"/>
          </a:p>
        </p:txBody>
      </p:sp>
      <p:sp>
        <p:nvSpPr>
          <p:cNvPr id="49" name="Rectangle 140"/>
          <p:cNvSpPr>
            <a:spLocks noChangeArrowheads="1"/>
          </p:cNvSpPr>
          <p:nvPr/>
        </p:nvSpPr>
        <p:spPr bwMode="auto">
          <a:xfrm flipH="1">
            <a:off x="10206158" y="1867526"/>
            <a:ext cx="634216"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smtClean="0"/>
              <a:t>V</a:t>
            </a:r>
            <a:r>
              <a:rPr lang="pt-BR" sz="2000" baseline="-25000" dirty="0" smtClean="0"/>
              <a:t>DD</a:t>
            </a:r>
            <a:endParaRPr lang="pt-BR" sz="2000" dirty="0" smtClean="0"/>
          </a:p>
        </p:txBody>
      </p:sp>
    </p:spTree>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6" name="Conector Reto 7"/>
          <p:cNvCxnSpPr/>
          <p:nvPr/>
        </p:nvCxnSpPr>
        <p:spPr>
          <a:xfrm>
            <a:off x="2273981" y="2374841"/>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45" name="Conector Reto 7"/>
          <p:cNvCxnSpPr/>
          <p:nvPr/>
        </p:nvCxnSpPr>
        <p:spPr>
          <a:xfrm>
            <a:off x="2336040" y="5598583"/>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455035" y="532765"/>
            <a:ext cx="690054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772160" y="1194435"/>
            <a:ext cx="1016000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Exemplo de dos blocos NMOS e PMOS complementares</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2" name="Retângulo de cantos arredondados 1"/>
          <p:cNvSpPr/>
          <p:nvPr/>
        </p:nvSpPr>
        <p:spPr>
          <a:xfrm>
            <a:off x="1472072" y="2688332"/>
            <a:ext cx="1543050" cy="1368071"/>
          </a:xfrm>
          <a:prstGeom prst="roundRect">
            <a:avLst/>
          </a:prstGeom>
          <a:gradFill>
            <a:gsLst>
              <a:gs pos="0">
                <a:schemeClr val="accent1">
                  <a:lumMod val="5000"/>
                  <a:lumOff val="95000"/>
                </a:schemeClr>
              </a:gs>
              <a:gs pos="42000">
                <a:schemeClr val="accent1">
                  <a:lumMod val="45000"/>
                  <a:lumOff val="55000"/>
                </a:schemeClr>
              </a:gs>
              <a:gs pos="79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Retângulo de cantos arredondados 39"/>
          <p:cNvSpPr/>
          <p:nvPr/>
        </p:nvSpPr>
        <p:spPr>
          <a:xfrm>
            <a:off x="1491122" y="4498242"/>
            <a:ext cx="1543050" cy="1368071"/>
          </a:xfrm>
          <a:prstGeom prst="roundRect">
            <a:avLst/>
          </a:prstGeom>
          <a:gradFill flip="none" rotWithShape="1">
            <a:gsLst>
              <a:gs pos="0">
                <a:schemeClr val="accent2">
                  <a:lumMod val="89000"/>
                </a:schemeClr>
              </a:gs>
              <a:gs pos="47000">
                <a:schemeClr val="accent2">
                  <a:lumMod val="89000"/>
                </a:schemeClr>
              </a:gs>
              <a:gs pos="69000">
                <a:schemeClr val="accent2">
                  <a:lumMod val="75000"/>
                </a:schemeClr>
              </a:gs>
              <a:gs pos="97000">
                <a:schemeClr val="accent2">
                  <a:lumMod val="70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Rectangle 140"/>
          <p:cNvSpPr>
            <a:spLocks noChangeArrowheads="1"/>
          </p:cNvSpPr>
          <p:nvPr/>
        </p:nvSpPr>
        <p:spPr bwMode="auto">
          <a:xfrm flipH="1">
            <a:off x="1636679" y="2834357"/>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PMOS</a:t>
            </a:r>
            <a:endParaRPr lang="pt-BR" sz="2800" b="1" baseline="-25000" dirty="0"/>
          </a:p>
        </p:txBody>
      </p:sp>
      <p:sp>
        <p:nvSpPr>
          <p:cNvPr id="42" name="Rectangle 140"/>
          <p:cNvSpPr>
            <a:spLocks noChangeArrowheads="1"/>
          </p:cNvSpPr>
          <p:nvPr/>
        </p:nvSpPr>
        <p:spPr bwMode="auto">
          <a:xfrm flipH="1">
            <a:off x="1645099" y="4644476"/>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NMOS</a:t>
            </a:r>
            <a:endParaRPr lang="pt-BR" sz="2800" b="1" baseline="-25000" dirty="0"/>
          </a:p>
        </p:txBody>
      </p:sp>
      <p:cxnSp>
        <p:nvCxnSpPr>
          <p:cNvPr id="43" name="Conector Reto 7"/>
          <p:cNvCxnSpPr/>
          <p:nvPr/>
        </p:nvCxnSpPr>
        <p:spPr>
          <a:xfrm>
            <a:off x="2316990" y="4048042"/>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
          <p:cNvCxnSpPr/>
          <p:nvPr/>
        </p:nvCxnSpPr>
        <p:spPr>
          <a:xfrm flipH="1" flipV="1">
            <a:off x="2256275" y="60682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Rectangle 140"/>
          <p:cNvSpPr>
            <a:spLocks noChangeArrowheads="1"/>
          </p:cNvSpPr>
          <p:nvPr/>
        </p:nvSpPr>
        <p:spPr bwMode="auto">
          <a:xfrm flipH="1">
            <a:off x="2319627" y="4098557"/>
            <a:ext cx="635253"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OUT</a:t>
            </a:r>
            <a:endParaRPr lang="pt-BR" sz="2000" b="1" dirty="0" smtClean="0"/>
          </a:p>
        </p:txBody>
      </p:sp>
      <p:sp>
        <p:nvSpPr>
          <p:cNvPr id="39" name="Seta Dobrada 38"/>
          <p:cNvSpPr/>
          <p:nvPr/>
        </p:nvSpPr>
        <p:spPr>
          <a:xfrm>
            <a:off x="802628" y="3351675"/>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51" name="Seta Dobrada 50"/>
          <p:cNvSpPr/>
          <p:nvPr/>
        </p:nvSpPr>
        <p:spPr>
          <a:xfrm flipV="1">
            <a:off x="801171" y="4316873"/>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48" name="Seta para a direita 47"/>
          <p:cNvSpPr/>
          <p:nvPr/>
        </p:nvSpPr>
        <p:spPr>
          <a:xfrm>
            <a:off x="484141" y="4202286"/>
            <a:ext cx="485775" cy="33165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Rectangle 140"/>
          <p:cNvSpPr>
            <a:spLocks noChangeArrowheads="1"/>
          </p:cNvSpPr>
          <p:nvPr/>
        </p:nvSpPr>
        <p:spPr bwMode="auto">
          <a:xfrm flipH="1">
            <a:off x="361315" y="3968562"/>
            <a:ext cx="505871"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IN</a:t>
            </a:r>
            <a:endParaRPr lang="pt-BR" sz="2000" b="1" dirty="0" smtClean="0"/>
          </a:p>
        </p:txBody>
      </p:sp>
      <p:sp>
        <p:nvSpPr>
          <p:cNvPr id="49" name="Rectangle 140"/>
          <p:cNvSpPr>
            <a:spLocks noChangeArrowheads="1"/>
          </p:cNvSpPr>
          <p:nvPr/>
        </p:nvSpPr>
        <p:spPr bwMode="auto">
          <a:xfrm flipH="1">
            <a:off x="1956873" y="2000876"/>
            <a:ext cx="634216"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smtClean="0"/>
              <a:t>V</a:t>
            </a:r>
            <a:r>
              <a:rPr lang="pt-BR" sz="2000" baseline="-25000" dirty="0" smtClean="0"/>
              <a:t>DD</a:t>
            </a:r>
            <a:endParaRPr lang="pt-BR" sz="2000" dirty="0" smtClean="0"/>
          </a:p>
        </p:txBody>
      </p:sp>
      <p:grpSp>
        <p:nvGrpSpPr>
          <p:cNvPr id="6" name="Grupo 5"/>
          <p:cNvGrpSpPr/>
          <p:nvPr/>
        </p:nvGrpSpPr>
        <p:grpSpPr>
          <a:xfrm>
            <a:off x="4688939" y="193589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5117012" y="4583375"/>
            <a:ext cx="975108" cy="770733"/>
            <a:chOff x="7504" y="6919"/>
            <a:chExt cx="1252" cy="956"/>
          </a:xfrm>
        </p:grpSpPr>
        <p:grpSp>
          <p:nvGrpSpPr>
            <p:cNvPr id="17" name="Group 147"/>
            <p:cNvGrpSpPr/>
            <p:nvPr/>
          </p:nvGrpSpPr>
          <p:grpSpPr bwMode="auto">
            <a:xfrm rot="5400000">
              <a:off x="8020" y="6975"/>
              <a:ext cx="792" cy="680"/>
              <a:chOff x="2834" y="2568"/>
              <a:chExt cx="317"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5983522" y="47240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5904782" y="49361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4498975" y="2322830"/>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32" name="Rectangle 140"/>
          <p:cNvSpPr>
            <a:spLocks noChangeArrowheads="1"/>
          </p:cNvSpPr>
          <p:nvPr/>
        </p:nvSpPr>
        <p:spPr bwMode="auto">
          <a:xfrm flipH="1">
            <a:off x="5611220" y="300949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5469807" y="24410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4853630" y="25949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5928459" y="1944782"/>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5110662" y="5554925"/>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5977172" y="569563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5898432" y="59077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5764140" y="64277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5863358" y="403856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5739765" y="23495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5322570" y="33731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5000625" y="440880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101" name="Rectangle 140"/>
          <p:cNvSpPr>
            <a:spLocks noChangeArrowheads="1"/>
          </p:cNvSpPr>
          <p:nvPr/>
        </p:nvSpPr>
        <p:spPr bwMode="auto">
          <a:xfrm flipH="1">
            <a:off x="5055235" y="5414645"/>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102" name="Rectangle 140"/>
          <p:cNvSpPr>
            <a:spLocks noChangeArrowheads="1"/>
          </p:cNvSpPr>
          <p:nvPr/>
        </p:nvSpPr>
        <p:spPr bwMode="auto">
          <a:xfrm flipH="1">
            <a:off x="5851250" y="385150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103" name="Straight Connector 178"/>
          <p:cNvCxnSpPr>
            <a:cxnSpLocks noChangeShapeType="1"/>
          </p:cNvCxnSpPr>
          <p:nvPr/>
        </p:nvCxnSpPr>
        <p:spPr bwMode="auto">
          <a:xfrm flipV="1">
            <a:off x="6699167" y="24531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graphicFrame>
        <p:nvGraphicFramePr>
          <p:cNvPr id="104" name="Tabela 103"/>
          <p:cNvGraphicFramePr/>
          <p:nvPr/>
        </p:nvGraphicFramePr>
        <p:xfrm>
          <a:off x="7852410" y="1868170"/>
          <a:ext cx="3829050" cy="1905000"/>
        </p:xfrm>
        <a:graphic>
          <a:graphicData uri="http://schemas.openxmlformats.org/drawingml/2006/table">
            <a:tbl>
              <a:tblPr firstRow="1" bandRow="1">
                <a:tableStyleId>{5C22544A-7EE6-4342-B048-85BDC9FD1C3A}</a:tableStyleId>
              </a:tblPr>
              <a:tblGrid>
                <a:gridCol w="1276350"/>
                <a:gridCol w="1276350"/>
                <a:gridCol w="1276350"/>
              </a:tblGrid>
              <a:tr h="381000">
                <a:tc>
                  <a:txBody>
                    <a:bodyPr/>
                    <a:lstStyle/>
                    <a:p>
                      <a:pPr algn="ctr">
                        <a:buNone/>
                      </a:pPr>
                      <a:r>
                        <a:rPr lang="pt-BR" altLang="en-US"/>
                        <a:t>A</a:t>
                      </a:r>
                      <a:endParaRPr lang="pt-BR" altLang="en-US"/>
                    </a:p>
                  </a:txBody>
                  <a:tcPr/>
                </a:tc>
                <a:tc>
                  <a:txBody>
                    <a:bodyPr/>
                    <a:lstStyle/>
                    <a:p>
                      <a:pPr algn="ctr">
                        <a:buNone/>
                      </a:pPr>
                      <a:r>
                        <a:rPr lang="pt-BR" altLang="en-US"/>
                        <a:t>B</a:t>
                      </a:r>
                      <a:endParaRPr lang="pt-BR" altLang="en-US"/>
                    </a:p>
                  </a:txBody>
                  <a:tcPr/>
                </a:tc>
                <a:tc>
                  <a:txBody>
                    <a:bodyPr/>
                    <a:lstStyle/>
                    <a:p>
                      <a:pPr algn="ctr">
                        <a:buNone/>
                      </a:pPr>
                      <a:r>
                        <a:rPr lang="pt-BR" altLang="en-US"/>
                        <a:t>Estado</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conduz</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conduz</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conduz</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corta</a:t>
                      </a:r>
                      <a:endParaRPr lang="pt-BR" altLang="en-US"/>
                    </a:p>
                  </a:txBody>
                  <a:tcPr/>
                </a:tc>
              </a:tr>
            </a:tbl>
          </a:graphicData>
        </a:graphic>
      </p:graphicFrame>
      <p:graphicFrame>
        <p:nvGraphicFramePr>
          <p:cNvPr id="105" name="Tabela 104"/>
          <p:cNvGraphicFramePr/>
          <p:nvPr/>
        </p:nvGraphicFramePr>
        <p:xfrm>
          <a:off x="7852410" y="4523105"/>
          <a:ext cx="3829050" cy="1905000"/>
        </p:xfrm>
        <a:graphic>
          <a:graphicData uri="http://schemas.openxmlformats.org/drawingml/2006/table">
            <a:tbl>
              <a:tblPr firstRow="1" bandRow="1">
                <a:tableStyleId>{5C22544A-7EE6-4342-B048-85BDC9FD1C3A}</a:tableStyleId>
              </a:tblPr>
              <a:tblGrid>
                <a:gridCol w="1276350"/>
                <a:gridCol w="1276350"/>
                <a:gridCol w="1276350"/>
              </a:tblGrid>
              <a:tr h="381000">
                <a:tc>
                  <a:txBody>
                    <a:bodyPr/>
                    <a:lstStyle/>
                    <a:p>
                      <a:pPr algn="ctr">
                        <a:buNone/>
                      </a:pPr>
                      <a:r>
                        <a:rPr lang="pt-BR" altLang="en-US"/>
                        <a:t>A</a:t>
                      </a:r>
                      <a:endParaRPr lang="pt-BR" altLang="en-US"/>
                    </a:p>
                  </a:txBody>
                  <a:tcPr/>
                </a:tc>
                <a:tc>
                  <a:txBody>
                    <a:bodyPr/>
                    <a:lstStyle/>
                    <a:p>
                      <a:pPr algn="ctr">
                        <a:buNone/>
                      </a:pPr>
                      <a:r>
                        <a:rPr lang="pt-BR" altLang="en-US"/>
                        <a:t>B</a:t>
                      </a:r>
                      <a:endParaRPr lang="pt-BR" altLang="en-US"/>
                    </a:p>
                  </a:txBody>
                  <a:tcPr/>
                </a:tc>
                <a:tc>
                  <a:txBody>
                    <a:bodyPr/>
                    <a:lstStyle/>
                    <a:p>
                      <a:pPr algn="ctr">
                        <a:buNone/>
                      </a:pPr>
                      <a:r>
                        <a:rPr lang="pt-BR" altLang="en-US"/>
                        <a:t>Estado</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corta</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corta</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corta</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conduz</a:t>
                      </a:r>
                      <a:endParaRPr lang="pt-BR" altLang="en-US"/>
                    </a:p>
                  </a:txBody>
                  <a:tcPr/>
                </a:tc>
              </a:tr>
            </a:tbl>
          </a:graphicData>
        </a:graphic>
      </p:graphicFrame>
      <p:sp>
        <p:nvSpPr>
          <p:cNvPr id="106" name="Elipse 105"/>
          <p:cNvSpPr/>
          <p:nvPr/>
        </p:nvSpPr>
        <p:spPr>
          <a:xfrm>
            <a:off x="6084895" y="25911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455035" y="532765"/>
            <a:ext cx="696976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772160" y="1203960"/>
                <a:ext cx="4686935" cy="60261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Porta Lógica: </a:t>
                </a:r>
                <a14:m>
                  <m:oMath xmlns:m="http://schemas.openxmlformats.org/officeDocument/2006/math">
                    <m:bar>
                      <m:barPr>
                        <m:pos m:val="top"/>
                        <m:ctrlPr>
                          <a:rPr lang="pt-BR" altLang="en-US" sz="2800" b="1" i="1" dirty="0" smtClean="0">
                            <a:latin typeface="Cambria Math" panose="02040503050406030204" pitchFamily="18" charset="0"/>
                            <a:cs typeface="Cambria Math" panose="02040503050406030204" pitchFamily="18" charset="0"/>
                            <a:sym typeface="+mn-ea"/>
                          </a:rPr>
                        </m:ctrlPr>
                      </m:barPr>
                      <m:e>
                        <m:r>
                          <a:rPr lang="en-US" altLang="pt-BR" sz="2800" b="1" i="1" dirty="0" smtClean="0">
                            <a:latin typeface="Cambria Math" panose="02040503050406030204" pitchFamily="18" charset="0"/>
                            <a:cs typeface="Cambria Math" panose="02040503050406030204" pitchFamily="18" charset="0"/>
                            <a:sym typeface="+mn-ea"/>
                          </a:rPr>
                          <m:t>𝑨𝑩</m:t>
                        </m:r>
                      </m:e>
                    </m:bar>
                  </m:oMath>
                </a14:m>
                <a:r>
                  <a:rPr lang="pt-BR" altLang="en-US" sz="2400" b="1" dirty="0" smtClean="0">
                    <a:latin typeface="Comic Sans MS" panose="030F0702030302020204" pitchFamily="66" charset="0"/>
                    <a:cs typeface="Comic Sans MS" panose="030F0702030302020204" pitchFamily="66" charset="0"/>
                    <a:sym typeface="+mn-ea"/>
                  </a:rPr>
                  <a:t> (NAND)</a:t>
                </a:r>
                <a:endParaRPr lang="pt-BR" altLang="en-US" sz="2400" b="1"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772160" y="1203960"/>
                <a:ext cx="4686935" cy="602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2580104" y="2445797"/>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2685797" y="4061605"/>
            <a:ext cx="975108" cy="1546303"/>
            <a:chOff x="7504" y="5957"/>
            <a:chExt cx="1252" cy="1918"/>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3940092" y="459009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3861352" y="48021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2244090" y="4312920"/>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32" name="Rectangle 140"/>
          <p:cNvSpPr>
            <a:spLocks noChangeArrowheads="1"/>
          </p:cNvSpPr>
          <p:nvPr/>
        </p:nvSpPr>
        <p:spPr bwMode="auto">
          <a:xfrm flipH="1">
            <a:off x="4215490" y="382356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3360972" y="295100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2744795" y="310488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3819624" y="2454687"/>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3067232" y="5420940"/>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3933742" y="556164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3855002" y="57737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3730235" y="62938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3819928" y="3885530"/>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3630930" y="285940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3213735" y="3883025"/>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2980690" y="518477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103" name="Straight Connector 178"/>
          <p:cNvCxnSpPr>
            <a:cxnSpLocks noChangeShapeType="1"/>
          </p:cNvCxnSpPr>
          <p:nvPr/>
        </p:nvCxnSpPr>
        <p:spPr bwMode="auto">
          <a:xfrm flipV="1">
            <a:off x="4590332" y="296306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graphicFrame>
        <p:nvGraphicFramePr>
          <p:cNvPr id="104" name="Tabela 103"/>
          <p:cNvGraphicFramePr/>
          <p:nvPr/>
        </p:nvGraphicFramePr>
        <p:xfrm>
          <a:off x="6595745" y="3258185"/>
          <a:ext cx="3829050" cy="1905000"/>
        </p:xfrm>
        <a:graphic>
          <a:graphicData uri="http://schemas.openxmlformats.org/drawingml/2006/table">
            <a:tbl>
              <a:tblPr firstRow="1" bandRow="1">
                <a:tableStyleId>{5C22544A-7EE6-4342-B048-85BDC9FD1C3A}</a:tableStyleId>
              </a:tblPr>
              <a:tblGrid>
                <a:gridCol w="1276350"/>
                <a:gridCol w="1276350"/>
                <a:gridCol w="1276350"/>
              </a:tblGrid>
              <a:tr h="381000">
                <a:tc>
                  <a:txBody>
                    <a:bodyPr/>
                    <a:lstStyle/>
                    <a:p>
                      <a:pPr algn="ctr">
                        <a:buNone/>
                      </a:pPr>
                      <a:r>
                        <a:rPr lang="pt-BR" altLang="en-US"/>
                        <a:t>A (V)</a:t>
                      </a:r>
                      <a:endParaRPr lang="pt-BR" altLang="en-US"/>
                    </a:p>
                  </a:txBody>
                  <a:tcPr/>
                </a:tc>
                <a:tc>
                  <a:txBody>
                    <a:bodyPr/>
                    <a:lstStyle/>
                    <a:p>
                      <a:pPr algn="ctr">
                        <a:buNone/>
                      </a:pPr>
                      <a:r>
                        <a:rPr lang="pt-BR" altLang="en-US"/>
                        <a:t>B (V)</a:t>
                      </a:r>
                      <a:endParaRPr lang="pt-BR" altLang="en-US"/>
                    </a:p>
                  </a:txBody>
                  <a:tcPr/>
                </a:tc>
                <a:tc>
                  <a:txBody>
                    <a:bodyPr/>
                    <a:lstStyle/>
                    <a:p>
                      <a:pPr algn="ctr">
                        <a:buNone/>
                      </a:pPr>
                      <a:r>
                        <a:rPr lang="pt-BR" altLang="en-US"/>
                        <a:t>Vout (V)</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3</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3</a:t>
                      </a:r>
                      <a:endParaRPr lang="pt-BR" altLang="en-US"/>
                    </a:p>
                  </a:txBody>
                  <a:tcPr/>
                </a:tc>
                <a:tc>
                  <a:txBody>
                    <a:bodyPr/>
                    <a:lstStyle/>
                    <a:p>
                      <a:pPr algn="ctr">
                        <a:buNone/>
                      </a:pPr>
                      <a:r>
                        <a:rPr lang="pt-BR" altLang="en-US"/>
                        <a:t>3</a:t>
                      </a:r>
                      <a:endParaRPr lang="pt-BR" altLang="en-US"/>
                    </a:p>
                  </a:txBody>
                  <a:tcPr/>
                </a:tc>
              </a:tr>
              <a:tr h="381000">
                <a:tc>
                  <a:txBody>
                    <a:bodyPr/>
                    <a:lstStyle/>
                    <a:p>
                      <a:pPr algn="ctr">
                        <a:buNone/>
                      </a:pPr>
                      <a:r>
                        <a:rPr lang="pt-BR" altLang="en-US"/>
                        <a:t>3</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3</a:t>
                      </a:r>
                      <a:endParaRPr lang="pt-BR" altLang="en-US"/>
                    </a:p>
                  </a:txBody>
                  <a:tcPr/>
                </a:tc>
              </a:tr>
              <a:tr h="381000">
                <a:tc>
                  <a:txBody>
                    <a:bodyPr/>
                    <a:lstStyle/>
                    <a:p>
                      <a:pPr algn="ctr">
                        <a:buNone/>
                      </a:pPr>
                      <a:r>
                        <a:rPr lang="pt-BR" altLang="en-US"/>
                        <a:t>3</a:t>
                      </a:r>
                      <a:endParaRPr lang="pt-BR" altLang="en-US"/>
                    </a:p>
                  </a:txBody>
                  <a:tcPr/>
                </a:tc>
                <a:tc>
                  <a:txBody>
                    <a:bodyPr/>
                    <a:lstStyle/>
                    <a:p>
                      <a:pPr algn="ctr">
                        <a:buNone/>
                      </a:pPr>
                      <a:r>
                        <a:rPr lang="pt-BR" altLang="en-US"/>
                        <a:t>3</a:t>
                      </a:r>
                      <a:endParaRPr lang="pt-BR" altLang="en-US"/>
                    </a:p>
                  </a:txBody>
                  <a:tcPr/>
                </a:tc>
                <a:tc>
                  <a:txBody>
                    <a:bodyPr/>
                    <a:lstStyle/>
                    <a:p>
                      <a:pPr algn="ctr">
                        <a:buNone/>
                      </a:pPr>
                      <a:r>
                        <a:rPr lang="pt-BR" altLang="en-US"/>
                        <a:t>0</a:t>
                      </a:r>
                      <a:endParaRPr lang="pt-BR" altLang="en-US"/>
                    </a:p>
                  </a:txBody>
                  <a:tcPr/>
                </a:tc>
              </a:tr>
            </a:tbl>
          </a:graphicData>
        </a:graphic>
      </p:graphicFrame>
      <p:sp>
        <p:nvSpPr>
          <p:cNvPr id="21" name="Rectangle 140"/>
          <p:cNvSpPr>
            <a:spLocks noChangeArrowheads="1"/>
          </p:cNvSpPr>
          <p:nvPr/>
        </p:nvSpPr>
        <p:spPr bwMode="auto">
          <a:xfrm rot="21600000" flipH="1">
            <a:off x="3283099" y="2141769"/>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a:stCxn id="31" idx="2"/>
            <a:endCxn id="27" idx="1"/>
          </p:cNvCxnSpPr>
          <p:nvPr/>
        </p:nvCxnSpPr>
        <p:spPr>
          <a:xfrm flipH="1">
            <a:off x="2571750" y="3169920"/>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4447785" y="3880804"/>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3985585" y="31010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2"/>
          <p:cNvSpPr txBox="1"/>
          <p:nvPr/>
        </p:nvSpPr>
        <p:spPr>
          <a:xfrm>
            <a:off x="701040" y="365125"/>
            <a:ext cx="10790555" cy="584775"/>
          </a:xfrm>
          <a:prstGeom prst="rect">
            <a:avLst/>
          </a:prstGeom>
          <a:noFill/>
        </p:spPr>
        <p:txBody>
          <a:bodyPr wrap="square" rtlCol="0">
            <a:spAutoFit/>
          </a:bodyPr>
          <a:lstStyle/>
          <a:p>
            <a:pPr indent="0" algn="ctr" fontAlgn="auto">
              <a:spcAft>
                <a:spcPts val="600"/>
              </a:spcAft>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Distribuiçaõ de cargas e portadores na junção</a:t>
            </a:r>
            <a:r>
              <a:rPr lang="pt-BR" sz="2800" b="1" dirty="0" smtClean="0">
                <a:solidFill>
                  <a:schemeClr val="tx1"/>
                </a:solidFill>
                <a:latin typeface="Comic Sans MS" panose="030F0702030302020204" pitchFamily="66" charset="0"/>
              </a:rPr>
              <a:t> (V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&gt;0)</a:t>
            </a:r>
            <a:endParaRPr lang="pt-BR" sz="2800" b="1" dirty="0" smtClean="0">
              <a:solidFill>
                <a:schemeClr val="tx1"/>
              </a:solidFill>
              <a:latin typeface="Comic Sans MS" panose="030F0702030302020204" pitchFamily="66" charset="0"/>
              <a:sym typeface="+mn-ea"/>
            </a:endParaRPr>
          </a:p>
        </p:txBody>
      </p:sp>
      <p:sp>
        <p:nvSpPr>
          <p:cNvPr id="39" name="Retângulo 38"/>
          <p:cNvSpPr/>
          <p:nvPr/>
        </p:nvSpPr>
        <p:spPr>
          <a:xfrm>
            <a:off x="6049645" y="3883660"/>
            <a:ext cx="2343785" cy="153543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tângulo 4"/>
          <p:cNvSpPr/>
          <p:nvPr/>
        </p:nvSpPr>
        <p:spPr>
          <a:xfrm>
            <a:off x="3911600" y="2305685"/>
            <a:ext cx="2138045" cy="1577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4" name="Conector de Seta Reta 73"/>
          <p:cNvCxnSpPr/>
          <p:nvPr/>
        </p:nvCxnSpPr>
        <p:spPr>
          <a:xfrm>
            <a:off x="1729740" y="5768975"/>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3" name="Caixa de Texto 82"/>
          <p:cNvSpPr txBox="1"/>
          <p:nvPr/>
        </p:nvSpPr>
        <p:spPr>
          <a:xfrm>
            <a:off x="4619625" y="2659380"/>
            <a:ext cx="761365" cy="522605"/>
          </a:xfrm>
          <a:prstGeom prst="rect">
            <a:avLst/>
          </a:prstGeom>
          <a:noFill/>
        </p:spPr>
        <p:txBody>
          <a:bodyPr wrap="square" rtlCol="0">
            <a:spAutoFit/>
          </a:bodyPr>
          <a:lstStyle/>
          <a:p>
            <a:pPr algn="ctr"/>
            <a:r>
              <a:rPr lang="pt-BR" altLang="en-US" sz="2800" b="1"/>
              <a:t>+</a:t>
            </a:r>
            <a:endParaRPr lang="pt-BR" altLang="en-US" sz="2800" b="1"/>
          </a:p>
        </p:txBody>
      </p:sp>
      <p:sp>
        <p:nvSpPr>
          <p:cNvPr id="85" name="Caixa de Texto 84"/>
          <p:cNvSpPr txBox="1"/>
          <p:nvPr/>
        </p:nvSpPr>
        <p:spPr>
          <a:xfrm>
            <a:off x="7150100" y="4062730"/>
            <a:ext cx="761365" cy="522605"/>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3909695" y="4180205"/>
            <a:ext cx="212407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6040755" y="3480435"/>
            <a:ext cx="236728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7364730" y="3450590"/>
            <a:ext cx="820420"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4559935" y="3854450"/>
            <a:ext cx="1054100"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3952240" y="5619115"/>
            <a:ext cx="440245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380990" y="5154295"/>
            <a:ext cx="599440" cy="398780"/>
          </a:xfrm>
          <a:prstGeom prst="rect">
            <a:avLst/>
          </a:prstGeom>
          <a:noFill/>
        </p:spPr>
        <p:txBody>
          <a:bodyPr wrap="square" rtlCol="0">
            <a:spAutoFit/>
          </a:bodyPr>
          <a:lstStyle/>
          <a:p>
            <a:r>
              <a:rPr lang="pt-BR" sz="2000" b="1" dirty="0"/>
              <a:t>xd</a:t>
            </a:r>
            <a:endParaRPr lang="pt-BR" sz="2000" b="1" dirty="0"/>
          </a:p>
        </p:txBody>
      </p:sp>
      <p:sp>
        <p:nvSpPr>
          <p:cNvPr id="6" name="Caixa de Texto 5"/>
          <p:cNvSpPr txBox="1"/>
          <p:nvPr/>
        </p:nvSpPr>
        <p:spPr>
          <a:xfrm>
            <a:off x="3798515" y="229922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7" name="Caixa de Texto 6"/>
          <p:cNvSpPr txBox="1"/>
          <p:nvPr/>
        </p:nvSpPr>
        <p:spPr>
          <a:xfrm>
            <a:off x="4889445" y="3052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8" name="Caixa de Texto 7"/>
          <p:cNvSpPr txBox="1"/>
          <p:nvPr/>
        </p:nvSpPr>
        <p:spPr>
          <a:xfrm>
            <a:off x="5061530" y="222937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9" name="Caixa de Texto 8"/>
          <p:cNvSpPr txBox="1"/>
          <p:nvPr/>
        </p:nvSpPr>
        <p:spPr>
          <a:xfrm>
            <a:off x="3798515" y="3052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0" name="Caixa de Texto 9"/>
          <p:cNvSpPr txBox="1"/>
          <p:nvPr/>
        </p:nvSpPr>
        <p:spPr>
          <a:xfrm>
            <a:off x="6276025" y="390481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1" name="Caixa de Texto 10"/>
          <p:cNvSpPr txBox="1"/>
          <p:nvPr/>
        </p:nvSpPr>
        <p:spPr>
          <a:xfrm>
            <a:off x="6603685" y="433090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2" name="Caixa de Texto 11"/>
          <p:cNvSpPr txBox="1"/>
          <p:nvPr/>
        </p:nvSpPr>
        <p:spPr>
          <a:xfrm>
            <a:off x="7037390" y="465030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3" name="Caixa de Texto 12"/>
          <p:cNvSpPr txBox="1"/>
          <p:nvPr/>
        </p:nvSpPr>
        <p:spPr>
          <a:xfrm>
            <a:off x="7798120" y="442742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4" name="Caixa de Texto 13"/>
          <p:cNvSpPr txBox="1"/>
          <p:nvPr/>
        </p:nvSpPr>
        <p:spPr>
          <a:xfrm>
            <a:off x="7798755" y="399879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5" name="Caixa de Texto 14"/>
          <p:cNvSpPr txBox="1"/>
          <p:nvPr/>
        </p:nvSpPr>
        <p:spPr>
          <a:xfrm>
            <a:off x="6277295" y="4665546"/>
            <a:ext cx="761308" cy="522390"/>
          </a:xfrm>
          <a:prstGeom prst="rect">
            <a:avLst/>
          </a:prstGeom>
          <a:noFill/>
        </p:spPr>
        <p:txBody>
          <a:bodyPr wrap="square" rtlCol="0">
            <a:spAutoFit/>
          </a:bodyPr>
          <a:lstStyle/>
          <a:p>
            <a:pPr algn="ctr"/>
            <a:r>
              <a:rPr lang="pt-BR" altLang="en-US" sz="2800" b="1"/>
              <a:t>-</a:t>
            </a:r>
            <a:endParaRPr lang="pt-BR" altLang="en-US" sz="2800" b="1"/>
          </a:p>
        </p:txBody>
      </p:sp>
      <p:cxnSp>
        <p:nvCxnSpPr>
          <p:cNvPr id="46" name="Conector Reto 45"/>
          <p:cNvCxnSpPr/>
          <p:nvPr/>
        </p:nvCxnSpPr>
        <p:spPr>
          <a:xfrm>
            <a:off x="3911600" y="142240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393430" y="138112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4" name="CaixaDeTexto 6"/>
          <p:cNvSpPr txBox="1"/>
          <p:nvPr/>
        </p:nvSpPr>
        <p:spPr>
          <a:xfrm>
            <a:off x="1729740" y="1422400"/>
            <a:ext cx="1148080" cy="521970"/>
          </a:xfrm>
          <a:prstGeom prst="rect">
            <a:avLst/>
          </a:prstGeom>
          <a:noFill/>
        </p:spPr>
        <p:txBody>
          <a:bodyPr wrap="square" rtlCol="0">
            <a:spAutoFit/>
          </a:bodyPr>
          <a:lstStyle/>
          <a:p>
            <a:r>
              <a:rPr lang="pt-BR" sz="2800" b="1" dirty="0"/>
              <a:t>N (N</a:t>
            </a:r>
            <a:r>
              <a:rPr lang="pt-BR" sz="2800" b="1" baseline="-25000" dirty="0"/>
              <a:t>D</a:t>
            </a:r>
            <a:r>
              <a:rPr lang="pt-BR" sz="2800" b="1" dirty="0"/>
              <a:t>)</a:t>
            </a:r>
            <a:endParaRPr lang="pt-BR" sz="2800" b="1" dirty="0"/>
          </a:p>
        </p:txBody>
      </p:sp>
      <p:sp>
        <p:nvSpPr>
          <p:cNvPr id="25" name="CaixaDeTexto 6"/>
          <p:cNvSpPr txBox="1"/>
          <p:nvPr/>
        </p:nvSpPr>
        <p:spPr>
          <a:xfrm>
            <a:off x="9408160" y="150368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27" name="Seta para a esquerda 26"/>
          <p:cNvSpPr/>
          <p:nvPr/>
        </p:nvSpPr>
        <p:spPr>
          <a:xfrm>
            <a:off x="6336030" y="1615440"/>
            <a:ext cx="14630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 de Texto 28"/>
          <p:cNvSpPr txBox="1"/>
          <p:nvPr/>
        </p:nvSpPr>
        <p:spPr>
          <a:xfrm>
            <a:off x="6915785" y="1227455"/>
            <a:ext cx="995680" cy="460375"/>
          </a:xfrm>
          <a:prstGeom prst="rect">
            <a:avLst/>
          </a:prstGeom>
          <a:noFill/>
        </p:spPr>
        <p:txBody>
          <a:bodyPr wrap="square" rtlCol="0">
            <a:spAutoFit/>
          </a:bodyPr>
          <a:lstStyle/>
          <a:p>
            <a:r>
              <a:rPr lang="pt-BR" altLang="en-US" sz="2400"/>
              <a:t>I</a:t>
            </a:r>
            <a:r>
              <a:rPr lang="pt-BR" altLang="en-US" sz="2400" baseline="-25000"/>
              <a:t>dif</a:t>
            </a:r>
            <a:endParaRPr lang="pt-BR" altLang="en-US" sz="2400" baseline="-25000"/>
          </a:p>
        </p:txBody>
      </p:sp>
      <p:sp>
        <p:nvSpPr>
          <p:cNvPr id="30" name="Caixa de Texto 29"/>
          <p:cNvSpPr txBox="1"/>
          <p:nvPr/>
        </p:nvSpPr>
        <p:spPr>
          <a:xfrm>
            <a:off x="6604000" y="1838960"/>
            <a:ext cx="1363980" cy="460375"/>
          </a:xfrm>
          <a:prstGeom prst="rect">
            <a:avLst/>
          </a:prstGeom>
          <a:noFill/>
        </p:spPr>
        <p:txBody>
          <a:bodyPr wrap="square" rtlCol="0">
            <a:spAutoFit/>
          </a:bodyPr>
          <a:lstStyle/>
          <a:p>
            <a:r>
              <a:rPr lang="pt-BR" altLang="en-US" sz="2400"/>
              <a:t>I</a:t>
            </a:r>
            <a:r>
              <a:rPr lang="pt-BR" altLang="en-US" sz="2400" baseline="-25000"/>
              <a:t>arasto</a:t>
            </a:r>
            <a:endParaRPr lang="pt-BR" altLang="en-US" sz="2400" baseline="-25000"/>
          </a:p>
        </p:txBody>
      </p:sp>
      <p:cxnSp>
        <p:nvCxnSpPr>
          <p:cNvPr id="31" name="Conector de Seta Reta 30"/>
          <p:cNvCxnSpPr/>
          <p:nvPr/>
        </p:nvCxnSpPr>
        <p:spPr>
          <a:xfrm flipV="1">
            <a:off x="4817745" y="1959610"/>
            <a:ext cx="1539875" cy="3175"/>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CaixaDeTexto 6"/>
          <p:cNvSpPr txBox="1"/>
          <p:nvPr/>
        </p:nvSpPr>
        <p:spPr>
          <a:xfrm>
            <a:off x="5015865" y="1422400"/>
            <a:ext cx="635000" cy="521970"/>
          </a:xfrm>
          <a:prstGeom prst="rect">
            <a:avLst/>
          </a:prstGeom>
          <a:noFill/>
        </p:spPr>
        <p:txBody>
          <a:bodyPr wrap="square" rtlCol="0">
            <a:spAutoFit/>
          </a:bodyPr>
          <a:lstStyle/>
          <a:p>
            <a:r>
              <a:rPr lang="pt-BR" sz="2800" b="1" dirty="0"/>
              <a:t>E</a:t>
            </a:r>
            <a:endParaRPr lang="pt-BR" sz="2800" b="1" dirty="0"/>
          </a:p>
        </p:txBody>
      </p:sp>
      <p:sp>
        <p:nvSpPr>
          <p:cNvPr id="81" name="Seta para a esquerda 80"/>
          <p:cNvSpPr/>
          <p:nvPr/>
        </p:nvSpPr>
        <p:spPr>
          <a:xfrm flipH="1">
            <a:off x="6671310" y="2305685"/>
            <a:ext cx="754380" cy="13208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Forma livre 15"/>
          <p:cNvSpPr/>
          <p:nvPr/>
        </p:nvSpPr>
        <p:spPr>
          <a:xfrm>
            <a:off x="2292985" y="2208942"/>
            <a:ext cx="6098540" cy="2512060"/>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6" name="Forma livre 25"/>
          <p:cNvSpPr/>
          <p:nvPr/>
        </p:nvSpPr>
        <p:spPr>
          <a:xfrm>
            <a:off x="8363977" y="4743450"/>
            <a:ext cx="2468880" cy="411480"/>
          </a:xfrm>
          <a:custGeom>
            <a:avLst/>
            <a:gdLst>
              <a:gd name="connisteX0" fmla="*/ 0 w 2693035"/>
              <a:gd name="connsiteY0" fmla="*/ 0 h 443865"/>
              <a:gd name="connisteX1" fmla="*/ 246380 w 2693035"/>
              <a:gd name="connsiteY1" fmla="*/ 147955 h 443865"/>
              <a:gd name="connisteX2" fmla="*/ 623570 w 2693035"/>
              <a:gd name="connsiteY2" fmla="*/ 295910 h 443865"/>
              <a:gd name="connisteX3" fmla="*/ 1067435 w 2693035"/>
              <a:gd name="connsiteY3" fmla="*/ 345440 h 443865"/>
              <a:gd name="connisteX4" fmla="*/ 1838960 w 2693035"/>
              <a:gd name="connsiteY4" fmla="*/ 394335 h 443865"/>
              <a:gd name="connisteX5" fmla="*/ 2693035 w 2693035"/>
              <a:gd name="connsiteY5" fmla="*/ 443865 h 44386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693035" h="443865">
                <a:moveTo>
                  <a:pt x="0" y="0"/>
                </a:moveTo>
                <a:cubicBezTo>
                  <a:pt x="41910" y="26670"/>
                  <a:pt x="121920" y="88900"/>
                  <a:pt x="246380" y="147955"/>
                </a:cubicBezTo>
                <a:cubicBezTo>
                  <a:pt x="370840" y="207010"/>
                  <a:pt x="459105" y="256540"/>
                  <a:pt x="623570" y="295910"/>
                </a:cubicBezTo>
                <a:cubicBezTo>
                  <a:pt x="788035" y="335280"/>
                  <a:pt x="824230" y="325755"/>
                  <a:pt x="1067435" y="345440"/>
                </a:cubicBezTo>
                <a:cubicBezTo>
                  <a:pt x="1310640" y="365125"/>
                  <a:pt x="1513840" y="374650"/>
                  <a:pt x="1838960" y="394335"/>
                </a:cubicBezTo>
                <a:cubicBezTo>
                  <a:pt x="2164080" y="414020"/>
                  <a:pt x="2537460" y="434975"/>
                  <a:pt x="2693035" y="443865"/>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3897013" y="2978474"/>
            <a:ext cx="6855460" cy="1907864"/>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1739265" y="4881301"/>
            <a:ext cx="2172970" cy="36322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6" name="Conector Reto 35"/>
          <p:cNvCxnSpPr/>
          <p:nvPr/>
        </p:nvCxnSpPr>
        <p:spPr>
          <a:xfrm>
            <a:off x="1597678" y="5255951"/>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8404542" y="5185036"/>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8415578" y="4913094"/>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8568728" y="499935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8828843" y="5005762"/>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727768" y="4923460"/>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3615373" y="5023384"/>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3458658" y="5096098"/>
            <a:ext cx="131445" cy="246380"/>
          </a:xfrm>
          <a:prstGeom prst="line">
            <a:avLst/>
          </a:prstGeom>
        </p:spPr>
        <p:style>
          <a:lnRef idx="1">
            <a:schemeClr val="accent1"/>
          </a:lnRef>
          <a:fillRef idx="0">
            <a:schemeClr val="accent1"/>
          </a:fillRef>
          <a:effectRef idx="0">
            <a:schemeClr val="accent1"/>
          </a:effectRef>
          <a:fontRef idx="minor">
            <a:schemeClr val="tx1"/>
          </a:fontRef>
        </p:style>
      </p:cxnSp>
      <p:sp>
        <p:nvSpPr>
          <p:cNvPr id="45" name="Caixa de Texto 44"/>
          <p:cNvSpPr txBox="1"/>
          <p:nvPr/>
        </p:nvSpPr>
        <p:spPr>
          <a:xfrm>
            <a:off x="9123045" y="3386455"/>
            <a:ext cx="2637155" cy="1198880"/>
          </a:xfrm>
          <a:prstGeom prst="rect">
            <a:avLst/>
          </a:prstGeom>
          <a:noFill/>
        </p:spPr>
        <p:txBody>
          <a:bodyPr wrap="square" rtlCol="0">
            <a:spAutoFit/>
          </a:bodyPr>
          <a:lstStyle/>
          <a:p>
            <a:r>
              <a:rPr lang="pt-BR" altLang="en-US"/>
              <a:t>campo eletrico não consegue repelir os eletrons que entram na região P</a:t>
            </a:r>
            <a:endParaRPr lang="pt-BR" altLang="en-US"/>
          </a:p>
        </p:txBody>
      </p:sp>
      <p:sp>
        <p:nvSpPr>
          <p:cNvPr id="47" name="Caixa de Texto 46"/>
          <p:cNvSpPr txBox="1"/>
          <p:nvPr/>
        </p:nvSpPr>
        <p:spPr>
          <a:xfrm>
            <a:off x="567690" y="3131820"/>
            <a:ext cx="2637155" cy="1198880"/>
          </a:xfrm>
          <a:prstGeom prst="rect">
            <a:avLst/>
          </a:prstGeom>
          <a:noFill/>
        </p:spPr>
        <p:txBody>
          <a:bodyPr wrap="square" rtlCol="0">
            <a:spAutoFit/>
          </a:bodyPr>
          <a:lstStyle/>
          <a:p>
            <a:r>
              <a:rPr lang="pt-BR" altLang="en-US"/>
              <a:t>campo eletrico não consegue repelir as lacunas que entram na região N</a:t>
            </a:r>
            <a:endParaRPr lang="pt-BR" altLang="en-US"/>
          </a:p>
        </p:txBody>
      </p:sp>
      <p:sp>
        <p:nvSpPr>
          <p:cNvPr id="48" name="Forma livre 47"/>
          <p:cNvSpPr/>
          <p:nvPr/>
        </p:nvSpPr>
        <p:spPr>
          <a:xfrm>
            <a:off x="8755380" y="4573270"/>
            <a:ext cx="574675" cy="526415"/>
          </a:xfrm>
          <a:custGeom>
            <a:avLst/>
            <a:gdLst>
              <a:gd name="connisteX0" fmla="*/ 0 w 574675"/>
              <a:gd name="connsiteY0" fmla="*/ 509270 h 526212"/>
              <a:gd name="connisteX1" fmla="*/ 377825 w 574675"/>
              <a:gd name="connsiteY1" fmla="*/ 492760 h 526212"/>
              <a:gd name="connisteX2" fmla="*/ 328930 w 574675"/>
              <a:gd name="connsiteY2" fmla="*/ 197485 h 526212"/>
              <a:gd name="connisteX3" fmla="*/ 574675 w 574675"/>
              <a:gd name="connsiteY3" fmla="*/ 0 h 526212"/>
            </a:gdLst>
            <a:ahLst/>
            <a:cxnLst>
              <a:cxn ang="0">
                <a:pos x="connisteX0" y="connsiteY0"/>
              </a:cxn>
              <a:cxn ang="0">
                <a:pos x="connisteX1" y="connsiteY1"/>
              </a:cxn>
              <a:cxn ang="0">
                <a:pos x="connisteX2" y="connsiteY2"/>
              </a:cxn>
              <a:cxn ang="0">
                <a:pos x="connisteX3" y="connsiteY3"/>
              </a:cxn>
            </a:cxnLst>
            <a:rect l="l" t="t" r="r" b="b"/>
            <a:pathLst>
              <a:path w="574675" h="526213">
                <a:moveTo>
                  <a:pt x="0" y="509270"/>
                </a:moveTo>
                <a:cubicBezTo>
                  <a:pt x="76835" y="511810"/>
                  <a:pt x="311785" y="554990"/>
                  <a:pt x="377825" y="492760"/>
                </a:cubicBezTo>
                <a:cubicBezTo>
                  <a:pt x="443865" y="430530"/>
                  <a:pt x="289560" y="295910"/>
                  <a:pt x="328930" y="197485"/>
                </a:cubicBezTo>
                <a:cubicBezTo>
                  <a:pt x="368300" y="99060"/>
                  <a:pt x="524510" y="33655"/>
                  <a:pt x="57467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2632710" y="4062730"/>
            <a:ext cx="1198245" cy="739140"/>
          </a:xfrm>
          <a:custGeom>
            <a:avLst/>
            <a:gdLst>
              <a:gd name="connisteX0" fmla="*/ 1198245 w 1198245"/>
              <a:gd name="connsiteY0" fmla="*/ 739140 h 739140"/>
              <a:gd name="connisteX1" fmla="*/ 607060 w 1198245"/>
              <a:gd name="connsiteY1" fmla="*/ 427355 h 739140"/>
              <a:gd name="connisteX2" fmla="*/ 771525 w 1198245"/>
              <a:gd name="connsiteY2" fmla="*/ 147955 h 739140"/>
              <a:gd name="connisteX3" fmla="*/ 0 w 1198245"/>
              <a:gd name="connsiteY3" fmla="*/ 0 h 739140"/>
            </a:gdLst>
            <a:ahLst/>
            <a:cxnLst>
              <a:cxn ang="0">
                <a:pos x="connisteX0" y="connsiteY0"/>
              </a:cxn>
              <a:cxn ang="0">
                <a:pos x="connisteX1" y="connsiteY1"/>
              </a:cxn>
              <a:cxn ang="0">
                <a:pos x="connisteX2" y="connsiteY2"/>
              </a:cxn>
              <a:cxn ang="0">
                <a:pos x="connisteX3" y="connsiteY3"/>
              </a:cxn>
            </a:cxnLst>
            <a:rect l="l" t="t" r="r" b="b"/>
            <a:pathLst>
              <a:path w="1198245" h="739140">
                <a:moveTo>
                  <a:pt x="1198245" y="739140"/>
                </a:moveTo>
                <a:cubicBezTo>
                  <a:pt x="1076960" y="682625"/>
                  <a:pt x="692150" y="545465"/>
                  <a:pt x="607060" y="427355"/>
                </a:cubicBezTo>
                <a:cubicBezTo>
                  <a:pt x="521970" y="309245"/>
                  <a:pt x="892810" y="233680"/>
                  <a:pt x="771525" y="147955"/>
                </a:cubicBezTo>
                <a:cubicBezTo>
                  <a:pt x="650240" y="62230"/>
                  <a:pt x="157480" y="24130"/>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7" name="Conector Reto 56"/>
          <p:cNvCxnSpPr/>
          <p:nvPr/>
        </p:nvCxnSpPr>
        <p:spPr>
          <a:xfrm flipH="1" flipV="1">
            <a:off x="1384935" y="2208942"/>
            <a:ext cx="2063750" cy="0"/>
          </a:xfrm>
          <a:prstGeom prst="line">
            <a:avLst/>
          </a:prstGeom>
          <a:ln w="50800"/>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847145" y="2305741"/>
            <a:ext cx="1359535" cy="521970"/>
          </a:xfrm>
          <a:prstGeom prst="rect">
            <a:avLst/>
          </a:prstGeom>
          <a:noFill/>
        </p:spPr>
        <p:txBody>
          <a:bodyPr wrap="square" rtlCol="0">
            <a:spAutoFit/>
          </a:bodyPr>
          <a:lstStyle/>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59" name="CaixaDeTexto 6"/>
          <p:cNvSpPr txBox="1"/>
          <p:nvPr/>
        </p:nvSpPr>
        <p:spPr>
          <a:xfrm>
            <a:off x="567690" y="4638675"/>
            <a:ext cx="1918335" cy="521970"/>
          </a:xfrm>
          <a:prstGeom prst="rect">
            <a:avLst/>
          </a:prstGeom>
          <a:noFill/>
        </p:spPr>
        <p:txBody>
          <a:bodyPr wrap="square" rtlCol="0">
            <a:spAutoFit/>
          </a:bodyPr>
          <a:lstStyle/>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60" name="CaixaDeTexto 6"/>
          <p:cNvSpPr txBox="1"/>
          <p:nvPr/>
        </p:nvSpPr>
        <p:spPr>
          <a:xfrm>
            <a:off x="10170683" y="2405965"/>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61" name="CaixaDeTexto 6"/>
          <p:cNvSpPr txBox="1"/>
          <p:nvPr/>
        </p:nvSpPr>
        <p:spPr>
          <a:xfrm>
            <a:off x="9999905" y="4572971"/>
            <a:ext cx="1760220" cy="521970"/>
          </a:xfrm>
          <a:prstGeom prst="rect">
            <a:avLst/>
          </a:prstGeom>
          <a:noFill/>
        </p:spPr>
        <p:txBody>
          <a:bodyPr wrap="square" rtlCol="0">
            <a:spAutoFit/>
          </a:bodyPr>
          <a:lstStyle/>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dirty="0"/>
          </a:p>
        </p:txBody>
      </p:sp>
    </p:spTree>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1708785" y="532765"/>
            <a:ext cx="8714105"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835660" y="1364615"/>
                <a:ext cx="8496300" cy="67691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P</a:t>
                </a:r>
                <a:r>
                  <a:rPr lang="pt-BR" altLang="en-US" sz="3200" b="1" dirty="0" smtClean="0">
                    <a:latin typeface="Comic Sans MS" panose="030F0702030302020204" pitchFamily="66" charset="0"/>
                    <a:cs typeface="Comic Sans MS" panose="030F0702030302020204" pitchFamily="66" charset="0"/>
                    <a:sym typeface="+mn-ea"/>
                  </a:rPr>
                  <a:t>orta Lógica: </a:t>
                </a:r>
                <a14:m>
                  <m:oMath xmlns:m="http://schemas.openxmlformats.org/officeDocument/2006/math">
                    <m:bar>
                      <m:barPr>
                        <m:pos m:val="top"/>
                        <m:ctrlPr>
                          <a:rPr lang="pt-BR" altLang="en-US" sz="3200" b="1" i="1" dirty="0" smtClean="0">
                            <a:latin typeface="Cambria Math" panose="02040503050406030204" pitchFamily="18" charset="0"/>
                            <a:cs typeface="Cambria Math" panose="02040503050406030204" pitchFamily="18" charset="0"/>
                            <a:sym typeface="+mn-ea"/>
                          </a:rPr>
                        </m:ctrlPr>
                      </m:barPr>
                      <m:e>
                        <m:r>
                          <a:rPr lang="en-US" altLang="pt-BR" sz="3200" b="1" i="1" dirty="0" smtClean="0">
                            <a:latin typeface="Cambria Math" panose="02040503050406030204" pitchFamily="18" charset="0"/>
                            <a:cs typeface="Cambria Math" panose="02040503050406030204" pitchFamily="18" charset="0"/>
                            <a:sym typeface="+mn-ea"/>
                          </a:rPr>
                          <m:t>𝑨</m:t>
                        </m:r>
                        <m:r>
                          <a:rPr lang="en-US" altLang="pt-BR" sz="3200" b="1" i="1" dirty="0" smtClean="0">
                            <a:latin typeface="Cambria Math" panose="02040503050406030204" pitchFamily="18" charset="0"/>
                            <a:cs typeface="Cambria Math" panose="02040503050406030204" pitchFamily="18" charset="0"/>
                            <a:sym typeface="+mn-ea"/>
                          </a:rPr>
                          <m:t>+</m:t>
                        </m:r>
                        <m:r>
                          <a:rPr lang="en-US" altLang="pt-BR" sz="3200" b="1" i="1" dirty="0" smtClean="0">
                            <a:latin typeface="Cambria Math" panose="02040503050406030204" pitchFamily="18" charset="0"/>
                            <a:cs typeface="Cambria Math" panose="02040503050406030204" pitchFamily="18" charset="0"/>
                            <a:sym typeface="+mn-ea"/>
                          </a:rPr>
                          <m:t>𝑩</m:t>
                        </m:r>
                      </m:e>
                    </m:bar>
                  </m:oMath>
                </a14:m>
                <a:r>
                  <a:rPr lang="pt-BR" altLang="en-US" sz="2800" b="1" dirty="0" smtClean="0">
                    <a:latin typeface="Comic Sans MS" panose="030F0702030302020204" pitchFamily="66" charset="0"/>
                    <a:cs typeface="Comic Sans MS" panose="030F0702030302020204" pitchFamily="66" charset="0"/>
                    <a:sym typeface="+mn-ea"/>
                  </a:rPr>
                  <a:t> (NOR)</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835660" y="1364615"/>
                <a:ext cx="8496300" cy="67691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2221329" y="244008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2755608" y="5438881"/>
            <a:ext cx="975108" cy="760252"/>
            <a:chOff x="7504" y="6932"/>
            <a:chExt cx="1252" cy="943"/>
          </a:xfrm>
        </p:grpSpPr>
        <p:grpSp>
          <p:nvGrpSpPr>
            <p:cNvPr id="17" name="Group 147"/>
            <p:cNvGrpSpPr/>
            <p:nvPr/>
          </p:nvGrpSpPr>
          <p:grpSpPr bwMode="auto">
            <a:xfrm rot="5400000">
              <a:off x="8026" y="6981"/>
              <a:ext cx="779" cy="680"/>
              <a:chOff x="2839" y="2568"/>
              <a:chExt cx="31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9" y="2704"/>
                <a:ext cx="12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3623227" y="55927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3544487" y="58048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1287145" y="5285105"/>
            <a:ext cx="462915"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A</a:t>
            </a:r>
            <a:endParaRPr lang="pt-BR" dirty="0" smtClean="0"/>
          </a:p>
        </p:txBody>
      </p:sp>
      <p:sp>
        <p:nvSpPr>
          <p:cNvPr id="32" name="Rectangle 140"/>
          <p:cNvSpPr>
            <a:spLocks noChangeArrowheads="1"/>
          </p:cNvSpPr>
          <p:nvPr/>
        </p:nvSpPr>
        <p:spPr bwMode="auto">
          <a:xfrm flipH="1">
            <a:off x="3478890" y="454619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3002197" y="294528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2386020" y="30991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1730468" y="3445922"/>
            <a:ext cx="1274295" cy="1434624"/>
            <a:chOff x="3822418" y="4921726"/>
            <a:chExt cx="1274295" cy="1434624"/>
          </a:xfrm>
        </p:grpSpPr>
        <p:grpSp>
          <p:nvGrpSpPr>
            <p:cNvPr id="35" name="Group 147"/>
            <p:cNvGrpSpPr/>
            <p:nvPr/>
          </p:nvGrpSpPr>
          <p:grpSpPr bwMode="auto">
            <a:xfrm>
              <a:off x="3822418" y="5381242"/>
              <a:ext cx="1142076" cy="529611"/>
              <a:chOff x="2584" y="2568"/>
              <a:chExt cx="56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584" y="2704"/>
                <a:ext cx="37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1470207" y="5433640"/>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2336717" y="557434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2257977" y="57864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2133210" y="6306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2210838" y="487168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2035810" y="285369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2222500" y="48717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2771140" y="525462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103" name="Straight Connector 178"/>
          <p:cNvCxnSpPr>
            <a:cxnSpLocks noChangeShapeType="1"/>
          </p:cNvCxnSpPr>
          <p:nvPr/>
        </p:nvCxnSpPr>
        <p:spPr bwMode="auto">
          <a:xfrm flipV="1">
            <a:off x="2995212" y="394350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graphicFrame>
        <p:nvGraphicFramePr>
          <p:cNvPr id="104" name="Tabela 103"/>
          <p:cNvGraphicFramePr/>
          <p:nvPr/>
        </p:nvGraphicFramePr>
        <p:xfrm>
          <a:off x="5626735" y="3576955"/>
          <a:ext cx="3829050" cy="1905000"/>
        </p:xfrm>
        <a:graphic>
          <a:graphicData uri="http://schemas.openxmlformats.org/drawingml/2006/table">
            <a:tbl>
              <a:tblPr firstRow="1" bandRow="1">
                <a:tableStyleId>{5C22544A-7EE6-4342-B048-85BDC9FD1C3A}</a:tableStyleId>
              </a:tblPr>
              <a:tblGrid>
                <a:gridCol w="1276350"/>
                <a:gridCol w="1276350"/>
                <a:gridCol w="1276350"/>
              </a:tblGrid>
              <a:tr h="381000">
                <a:tc>
                  <a:txBody>
                    <a:bodyPr/>
                    <a:lstStyle/>
                    <a:p>
                      <a:pPr algn="ctr">
                        <a:buNone/>
                      </a:pPr>
                      <a:r>
                        <a:rPr lang="pt-BR" altLang="en-US"/>
                        <a:t>A (V)</a:t>
                      </a:r>
                      <a:endParaRPr lang="pt-BR" altLang="en-US"/>
                    </a:p>
                  </a:txBody>
                  <a:tcPr/>
                </a:tc>
                <a:tc>
                  <a:txBody>
                    <a:bodyPr/>
                    <a:lstStyle/>
                    <a:p>
                      <a:pPr algn="ctr">
                        <a:buNone/>
                      </a:pPr>
                      <a:r>
                        <a:rPr lang="pt-BR" altLang="en-US"/>
                        <a:t>B (V)</a:t>
                      </a:r>
                      <a:endParaRPr lang="pt-BR" altLang="en-US"/>
                    </a:p>
                  </a:txBody>
                  <a:tcPr/>
                </a:tc>
                <a:tc>
                  <a:txBody>
                    <a:bodyPr/>
                    <a:lstStyle/>
                    <a:p>
                      <a:pPr algn="ctr">
                        <a:buNone/>
                      </a:pPr>
                      <a:r>
                        <a:rPr lang="pt-BR" altLang="en-US"/>
                        <a:t>Vout (V)</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3</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3</a:t>
                      </a:r>
                      <a:endParaRPr lang="pt-BR" altLang="en-US"/>
                    </a:p>
                  </a:txBody>
                  <a:tcPr/>
                </a:tc>
                <a:tc>
                  <a:txBody>
                    <a:bodyPr/>
                    <a:lstStyle/>
                    <a:p>
                      <a:pPr algn="ctr">
                        <a:buNone/>
                      </a:pPr>
                      <a:r>
                        <a:rPr lang="pt-BR" altLang="en-US"/>
                        <a:t>0</a:t>
                      </a:r>
                      <a:endParaRPr lang="pt-BR" altLang="en-US"/>
                    </a:p>
                  </a:txBody>
                  <a:tcPr/>
                </a:tc>
              </a:tr>
              <a:tr h="381000">
                <a:tc>
                  <a:txBody>
                    <a:bodyPr/>
                    <a:lstStyle/>
                    <a:p>
                      <a:pPr algn="ctr">
                        <a:buNone/>
                      </a:pPr>
                      <a:r>
                        <a:rPr lang="pt-BR" altLang="en-US"/>
                        <a:t>3</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r>
              <a:tr h="381000">
                <a:tc>
                  <a:txBody>
                    <a:bodyPr/>
                    <a:lstStyle/>
                    <a:p>
                      <a:pPr algn="ctr">
                        <a:buNone/>
                      </a:pPr>
                      <a:r>
                        <a:rPr lang="pt-BR" altLang="en-US"/>
                        <a:t>3</a:t>
                      </a:r>
                      <a:endParaRPr lang="pt-BR" altLang="en-US"/>
                    </a:p>
                  </a:txBody>
                  <a:tcPr/>
                </a:tc>
                <a:tc>
                  <a:txBody>
                    <a:bodyPr/>
                    <a:lstStyle/>
                    <a:p>
                      <a:pPr algn="ctr">
                        <a:buNone/>
                      </a:pPr>
                      <a:r>
                        <a:rPr lang="pt-BR" altLang="en-US"/>
                        <a:t>3</a:t>
                      </a:r>
                      <a:endParaRPr lang="pt-BR" altLang="en-US"/>
                    </a:p>
                  </a:txBody>
                  <a:tcPr/>
                </a:tc>
                <a:tc>
                  <a:txBody>
                    <a:bodyPr/>
                    <a:lstStyle/>
                    <a:p>
                      <a:pPr algn="ctr">
                        <a:buNone/>
                      </a:pPr>
                      <a:r>
                        <a:rPr lang="pt-BR" altLang="en-US"/>
                        <a:t>0</a:t>
                      </a:r>
                      <a:endParaRPr lang="pt-BR" altLang="en-US"/>
                    </a:p>
                  </a:txBody>
                  <a:tcPr/>
                </a:tc>
              </a:tr>
            </a:tbl>
          </a:graphicData>
        </a:graphic>
      </p:graphicFrame>
      <p:sp>
        <p:nvSpPr>
          <p:cNvPr id="21" name="Rectangle 140"/>
          <p:cNvSpPr>
            <a:spLocks noChangeArrowheads="1"/>
          </p:cNvSpPr>
          <p:nvPr/>
        </p:nvSpPr>
        <p:spPr bwMode="auto">
          <a:xfrm rot="21600000" flipH="1">
            <a:off x="2271544" y="2041439"/>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1709420" y="4150360"/>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3480680" y="4871404"/>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 name="Conector Reto 4"/>
          <p:cNvCxnSpPr/>
          <p:nvPr/>
        </p:nvCxnSpPr>
        <p:spPr>
          <a:xfrm flipH="1" flipV="1">
            <a:off x="3417815" y="6306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rot="21600000">
            <a:off x="3490998" y="487168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Elipse 35"/>
          <p:cNvSpPr/>
          <p:nvPr/>
        </p:nvSpPr>
        <p:spPr>
          <a:xfrm>
            <a:off x="2390465" y="410564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2639695" y="596265"/>
            <a:ext cx="852678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695325" y="1577340"/>
                <a:ext cx="10930890" cy="4822825"/>
              </a:xfrm>
              <a:prstGeom prst="rect">
                <a:avLst/>
              </a:prstGeom>
              <a:solidFill>
                <a:schemeClr val="bg1"/>
              </a:solidFill>
            </p:spPr>
            <p:txBody>
              <a:bodyPr wrap="square" rtlCol="0" anchor="t">
                <a:spAutoFit/>
              </a:bodyPr>
              <a:lstStyle/>
              <a:p>
                <a:pPr marL="457200" indent="-457200" fontAlgn="auto">
                  <a:spcAft>
                    <a:spcPts val="1200"/>
                  </a:spcAft>
                  <a:buFont typeface="Wingdings" panose="05000000000000000000" charset="0"/>
                  <a:buChar char="ü"/>
                </a:pPr>
                <a:r>
                  <a:rPr lang="pt-BR" altLang="en-US" sz="3200" b="1" dirty="0" smtClean="0">
                    <a:latin typeface="Comic Sans MS" panose="030F0702030302020204" pitchFamily="66" charset="0"/>
                    <a:cs typeface="Comic Sans MS" panose="030F0702030302020204" pitchFamily="66" charset="0"/>
                    <a:sym typeface="+mn-ea"/>
                  </a:rPr>
                  <a:t>Portas Lógicas CMOS são sempre inversoras</a:t>
                </a:r>
                <a:endParaRPr lang="pt-BR" altLang="en-US" sz="3200" b="1" dirty="0" smtClean="0">
                  <a:latin typeface="Comic Sans MS" panose="030F0702030302020204" pitchFamily="66" charset="0"/>
                  <a:cs typeface="Comic Sans MS" panose="030F0702030302020204" pitchFamily="66" charset="0"/>
                  <a:sym typeface="+mn-ea"/>
                </a:endParaRPr>
              </a:p>
              <a:p>
                <a:pPr marL="457200" indent="-457200" fontAlgn="auto">
                  <a:spcAft>
                    <a:spcPts val="1200"/>
                  </a:spcAft>
                  <a:buFont typeface="Wingdings" panose="05000000000000000000" charset="0"/>
                  <a:buChar char="ü"/>
                </a:pPr>
                <a:r>
                  <a:rPr lang="pt-BR" altLang="en-US" sz="3200" b="1" dirty="0" smtClean="0">
                    <a:latin typeface="Comic Sans MS" panose="030F0702030302020204" pitchFamily="66" charset="0"/>
                    <a:cs typeface="Comic Sans MS" panose="030F0702030302020204" pitchFamily="66" charset="0"/>
                    <a:sym typeface="+mn-ea"/>
                  </a:rPr>
                  <a:t>Blocos complementares</a:t>
                </a:r>
                <a:endParaRPr lang="pt-BR" altLang="en-US" sz="3200" b="1" dirty="0" smtClean="0">
                  <a:latin typeface="Comic Sans MS" panose="030F0702030302020204" pitchFamily="66" charset="0"/>
                  <a:cs typeface="Comic Sans MS" panose="030F0702030302020204" pitchFamily="66" charset="0"/>
                  <a:sym typeface="+mn-ea"/>
                </a:endParaRPr>
              </a:p>
              <a:p>
                <a:pPr marL="914400" lvl="1" indent="-457200" fontAlgn="auto">
                  <a:spcAft>
                    <a:spcPts val="1200"/>
                  </a:spcAft>
                  <a:buFont typeface="Wingdings" panose="05000000000000000000" charset="0"/>
                  <a:buChar char="ü"/>
                </a:pPr>
                <a14:m>
                  <m:oMath xmlns:m="http://schemas.openxmlformats.org/officeDocument/2006/math">
                    <m:bar>
                      <m:barPr>
                        <m:pos m:val="top"/>
                        <m:ctrlPr>
                          <a:rPr lang="pt-BR" altLang="en-US" sz="2800" b="1" i="1" dirty="0" smtClean="0">
                            <a:latin typeface="Cambria Math" panose="02040503050406030204" pitchFamily="18" charset="0"/>
                            <a:cs typeface="Cambria Math" panose="02040503050406030204" pitchFamily="18" charset="0"/>
                            <a:sym typeface="+mn-ea"/>
                          </a:rPr>
                        </m:ctrlPr>
                      </m:barPr>
                      <m:e>
                        <m:r>
                          <a:rPr lang="en-US" altLang="pt-BR" sz="2800" b="1" i="1" dirty="0" smtClean="0">
                            <a:latin typeface="Cambria Math" panose="02040503050406030204" pitchFamily="18" charset="0"/>
                            <a:cs typeface="Cambria Math" panose="02040503050406030204" pitchFamily="18" charset="0"/>
                            <a:sym typeface="+mn-ea"/>
                          </a:rPr>
                          <m:t>𝑨𝑩</m:t>
                        </m:r>
                      </m:e>
                    </m:bar>
                  </m:oMath>
                </a14:m>
                <a:endParaRPr lang="en-US" altLang="pt-BR" sz="2800" b="1" i="1" dirty="0" smtClean="0">
                  <a:latin typeface="Cambria Math" panose="02040503050406030204" pitchFamily="18" charset="0"/>
                  <a:cs typeface="Cambria Math" panose="02040503050406030204" pitchFamily="18" charset="0"/>
                  <a:sym typeface="+mn-ea"/>
                </a:endParaRPr>
              </a:p>
              <a:p>
                <a:pPr marL="1371600" lvl="2" indent="-457200"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PMOS em paralelo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1371600" lvl="2" indent="-457200"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NMOS em série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lvl="2" indent="-457200" fontAlgn="auto">
                  <a:spcAft>
                    <a:spcPts val="1200"/>
                  </a:spcAft>
                  <a:buFont typeface="Wingdings" panose="05000000000000000000" charset="0"/>
                  <a:buChar char="ü"/>
                </a:pPr>
                <a14:m>
                  <m:oMath xmlns:m="http://schemas.openxmlformats.org/officeDocument/2006/math">
                    <m:bar>
                      <m:barPr>
                        <m:pos m:val="top"/>
                        <m:ctrlPr>
                          <a:rPr lang="pt-BR" altLang="en-US" sz="2800" b="1" i="1" dirty="0" smtClean="0">
                            <a:latin typeface="Cambria Math" panose="02040503050406030204" pitchFamily="18" charset="0"/>
                            <a:cs typeface="Cambria Math" panose="02040503050406030204" pitchFamily="18" charset="0"/>
                            <a:sym typeface="+mn-ea"/>
                          </a:rPr>
                        </m:ctrlPr>
                      </m:barPr>
                      <m:e>
                        <m:r>
                          <a:rPr lang="en-US" altLang="pt-BR" sz="2800" b="1" i="1" dirty="0" smtClean="0">
                            <a:latin typeface="Cambria Math" panose="02040503050406030204" pitchFamily="18" charset="0"/>
                            <a:cs typeface="Cambria Math" panose="02040503050406030204" pitchFamily="18" charset="0"/>
                            <a:sym typeface="+mn-ea"/>
                          </a:rPr>
                          <m:t>𝑨</m:t>
                        </m:r>
                        <m:r>
                          <a:rPr lang="en-US" altLang="pt-BR" sz="2800" b="1" i="1" dirty="0" smtClean="0">
                            <a:latin typeface="Cambria Math" panose="02040503050406030204" pitchFamily="18" charset="0"/>
                            <a:cs typeface="Cambria Math" panose="02040503050406030204" pitchFamily="18" charset="0"/>
                            <a:sym typeface="+mn-ea"/>
                          </a:rPr>
                          <m:t>+</m:t>
                        </m:r>
                        <m:r>
                          <a:rPr lang="en-US" altLang="pt-BR" sz="2800" b="1" i="1" dirty="0" smtClean="0">
                            <a:latin typeface="Cambria Math" panose="02040503050406030204" pitchFamily="18" charset="0"/>
                            <a:cs typeface="Cambria Math" panose="02040503050406030204" pitchFamily="18" charset="0"/>
                            <a:sym typeface="+mn-ea"/>
                          </a:rPr>
                          <m:t>𝑩</m:t>
                        </m:r>
                      </m:e>
                    </m:bar>
                  </m:oMath>
                </a14:m>
                <a:endParaRPr lang="en-US" altLang="pt-BR" sz="2800" b="1" i="1" dirty="0" smtClean="0">
                  <a:latin typeface="Cambria Math" panose="02040503050406030204" pitchFamily="18" charset="0"/>
                  <a:cs typeface="Cambria Math" panose="02040503050406030204" pitchFamily="18" charset="0"/>
                  <a:sym typeface="+mn-ea"/>
                </a:endParaRPr>
              </a:p>
              <a:p>
                <a:pPr marL="1371600" lvl="2" indent="-457200"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PMOS em série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1371600" lvl="2" indent="-457200"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NMOS em paralelo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695325" y="1577340"/>
                <a:ext cx="10930890" cy="48228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455034" y="532931"/>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406400" y="3127375"/>
                <a:ext cx="6202045" cy="1125220"/>
              </a:xfrm>
              <a:prstGeom prst="rect">
                <a:avLst/>
              </a:prstGeom>
              <a:solidFill>
                <a:schemeClr val="bg1"/>
              </a:solidFill>
            </p:spPr>
            <p:txBody>
              <a:bodyPr wrap="square" rtlCol="0" anchor="t">
                <a:spAutoFit/>
              </a:bodyPr>
              <a:lstStyle/>
              <a:p>
                <a:pPr marL="457200" indent="-457200" fontAlgn="auto">
                  <a:spcAft>
                    <a:spcPts val="1200"/>
                  </a:spcAft>
                  <a:buFont typeface="Wingdings" panose="05000000000000000000" charset="0"/>
                  <a:buChar char="ü"/>
                </a:pPr>
                <a:r>
                  <a:rPr lang="pt-BR" altLang="en-US" sz="3200" b="1" dirty="0" smtClean="0">
                    <a:latin typeface="Comic Sans MS" panose="030F0702030302020204" pitchFamily="66" charset="0"/>
                    <a:cs typeface="Comic Sans MS" panose="030F0702030302020204" pitchFamily="66" charset="0"/>
                    <a:sym typeface="+mn-ea"/>
                  </a:rPr>
                  <a:t>Exemplo: porta CMOS </a:t>
                </a:r>
                <a14:m>
                  <m:oMath xmlns:m="http://schemas.openxmlformats.org/officeDocument/2006/math">
                    <m:bar>
                      <m:barPr>
                        <m:pos m:val="top"/>
                        <m:ctrlPr>
                          <a:rPr lang="pt-BR" altLang="en-US" sz="3200" b="1" i="1" dirty="0" smtClean="0">
                            <a:latin typeface="Cambria Math" panose="02040503050406030204" pitchFamily="18" charset="0"/>
                            <a:cs typeface="Cambria Math" panose="02040503050406030204" pitchFamily="18" charset="0"/>
                            <a:sym typeface="+mn-ea"/>
                          </a:rPr>
                        </m:ctrlPr>
                      </m:barPr>
                      <m:e>
                        <m:r>
                          <a:rPr lang="en-US" altLang="pt-BR" sz="3200" b="1" i="1" dirty="0" smtClean="0">
                            <a:latin typeface="Cambria Math" panose="02040503050406030204" pitchFamily="18" charset="0"/>
                            <a:cs typeface="Cambria Math" panose="02040503050406030204" pitchFamily="18" charset="0"/>
                            <a:sym typeface="+mn-ea"/>
                          </a:rPr>
                          <m:t>𝑫𝑬</m:t>
                        </m:r>
                        <m:r>
                          <a:rPr lang="en-US" altLang="pt-BR" sz="3200" b="1" i="1" dirty="0" smtClean="0">
                            <a:latin typeface="Cambria Math" panose="02040503050406030204" pitchFamily="18" charset="0"/>
                            <a:cs typeface="Cambria Math" panose="02040503050406030204" pitchFamily="18" charset="0"/>
                            <a:sym typeface="+mn-ea"/>
                          </a:rPr>
                          <m:t>+</m:t>
                        </m:r>
                        <m:r>
                          <a:rPr lang="en-US" altLang="pt-BR" sz="3200" b="1" i="1" dirty="0" smtClean="0">
                            <a:latin typeface="Cambria Math" panose="02040503050406030204" pitchFamily="18" charset="0"/>
                            <a:cs typeface="Cambria Math" panose="02040503050406030204" pitchFamily="18" charset="0"/>
                            <a:sym typeface="+mn-ea"/>
                          </a:rPr>
                          <m:t>𝑨</m:t>
                        </m:r>
                      </m:e>
                    </m:bar>
                  </m:oMath>
                </a14:m>
                <a:endParaRPr lang="en-US" altLang="pt-BR" sz="3200" b="1" i="1" dirty="0" smtClean="0">
                  <a:solidFill>
                    <a:srgbClr val="C00000"/>
                  </a:solidFill>
                  <a:latin typeface="Cambria Math" panose="02040503050406030204" pitchFamily="18" charset="0"/>
                  <a:cs typeface="Cambria Math" panose="02040503050406030204" pitchFamily="18"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406400" y="3127375"/>
                <a:ext cx="6202045" cy="112522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7361654" y="169459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7486397" y="3975245"/>
            <a:ext cx="975108" cy="1546303"/>
            <a:chOff x="7504" y="5957"/>
            <a:chExt cx="1252" cy="1918"/>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8740692" y="450373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8661952" y="47158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7073265" y="415226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E</a:t>
            </a:r>
            <a:endParaRPr lang="pt-BR" sz="2000" dirty="0" smtClean="0"/>
          </a:p>
        </p:txBody>
      </p:sp>
      <p:cxnSp>
        <p:nvCxnSpPr>
          <p:cNvPr id="34" name="Straight Connector 178"/>
          <p:cNvCxnSpPr>
            <a:cxnSpLocks noChangeShapeType="1"/>
          </p:cNvCxnSpPr>
          <p:nvPr/>
        </p:nvCxnSpPr>
        <p:spPr bwMode="auto">
          <a:xfrm flipV="1">
            <a:off x="8142522" y="21997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7526345" y="23536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8601174" y="1703482"/>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7867832" y="5334580"/>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8734342" y="547528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8655602" y="568737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8530835" y="620744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8412480" y="21082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99" name="Conector Reto 98"/>
          <p:cNvCxnSpPr/>
          <p:nvPr/>
        </p:nvCxnSpPr>
        <p:spPr>
          <a:xfrm>
            <a:off x="7995285" y="31318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7781290" y="509841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103" name="Straight Connector 178"/>
          <p:cNvCxnSpPr>
            <a:cxnSpLocks noChangeShapeType="1"/>
          </p:cNvCxnSpPr>
          <p:nvPr/>
        </p:nvCxnSpPr>
        <p:spPr bwMode="auto">
          <a:xfrm flipV="1">
            <a:off x="9371882" y="22118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21" name="Rectangle 140"/>
          <p:cNvSpPr>
            <a:spLocks noChangeArrowheads="1"/>
          </p:cNvSpPr>
          <p:nvPr/>
        </p:nvSpPr>
        <p:spPr bwMode="auto">
          <a:xfrm rot="21600000" flipH="1">
            <a:off x="8064649" y="139056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7362825" y="2407285"/>
            <a:ext cx="0" cy="212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8619100" y="4151949"/>
            <a:ext cx="39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8767135" y="23498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2" name="Grupo 1"/>
          <p:cNvGrpSpPr/>
          <p:nvPr/>
        </p:nvGrpSpPr>
        <p:grpSpPr>
          <a:xfrm rot="16200000">
            <a:off x="8970827" y="5334580"/>
            <a:ext cx="975108" cy="770733"/>
            <a:chOff x="7504" y="6919"/>
            <a:chExt cx="1252" cy="956"/>
          </a:xfrm>
        </p:grpSpPr>
        <p:grpSp>
          <p:nvGrpSpPr>
            <p:cNvPr id="36" name="Group 147"/>
            <p:cNvGrpSpPr/>
            <p:nvPr/>
          </p:nvGrpSpPr>
          <p:grpSpPr bwMode="auto">
            <a:xfrm rot="5400000">
              <a:off x="8020" y="6975"/>
              <a:ext cx="792" cy="680"/>
              <a:chOff x="2834" y="2568"/>
              <a:chExt cx="31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5" name="Conector Reto 4"/>
          <p:cNvCxnSpPr/>
          <p:nvPr/>
        </p:nvCxnSpPr>
        <p:spPr>
          <a:xfrm flipH="1" flipV="1">
            <a:off x="9629385" y="620744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178"/>
          <p:cNvCxnSpPr>
            <a:cxnSpLocks noChangeShapeType="1"/>
          </p:cNvCxnSpPr>
          <p:nvPr/>
        </p:nvCxnSpPr>
        <p:spPr bwMode="auto">
          <a:xfrm flipV="1">
            <a:off x="9834797" y="549370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7" name="Conector Reto 8"/>
          <p:cNvCxnSpPr/>
          <p:nvPr/>
        </p:nvCxnSpPr>
        <p:spPr>
          <a:xfrm flipH="1" flipV="1">
            <a:off x="9746532" y="57057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flipH="1">
            <a:off x="8928100" y="516445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grpSp>
        <p:nvGrpSpPr>
          <p:cNvPr id="49" name="Grupo 48"/>
          <p:cNvGrpSpPr/>
          <p:nvPr/>
        </p:nvGrpSpPr>
        <p:grpSpPr>
          <a:xfrm>
            <a:off x="7971889" y="3142392"/>
            <a:ext cx="770734" cy="1124043"/>
            <a:chOff x="4325979" y="5051266"/>
            <a:chExt cx="770734" cy="1124043"/>
          </a:xfrm>
        </p:grpSpPr>
        <p:grpSp>
          <p:nvGrpSpPr>
            <p:cNvPr id="51" name="Group 147"/>
            <p:cNvGrpSpPr/>
            <p:nvPr/>
          </p:nvGrpSpPr>
          <p:grpSpPr bwMode="auto">
            <a:xfrm>
              <a:off x="4325979" y="5381242"/>
              <a:ext cx="638515" cy="529611"/>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4" name="Conector Reto 63"/>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6"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7" name="Rectangle 140"/>
          <p:cNvSpPr>
            <a:spLocks noChangeArrowheads="1"/>
          </p:cNvSpPr>
          <p:nvPr/>
        </p:nvSpPr>
        <p:spPr bwMode="auto">
          <a:xfrm flipH="1">
            <a:off x="7831455" y="340931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sp>
        <p:nvSpPr>
          <p:cNvPr id="68" name="Elipse 67"/>
          <p:cNvSpPr/>
          <p:nvPr/>
        </p:nvSpPr>
        <p:spPr>
          <a:xfrm>
            <a:off x="8135945" y="366813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Straight Connector 178"/>
          <p:cNvCxnSpPr>
            <a:cxnSpLocks noChangeShapeType="1"/>
          </p:cNvCxnSpPr>
          <p:nvPr/>
        </p:nvCxnSpPr>
        <p:spPr bwMode="auto">
          <a:xfrm flipV="1">
            <a:off x="8736247" y="352123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0" name="Conector Reto 69"/>
          <p:cNvCxnSpPr/>
          <p:nvPr/>
        </p:nvCxnSpPr>
        <p:spPr>
          <a:xfrm>
            <a:off x="8628380" y="4152265"/>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9711690" y="4150360"/>
            <a:ext cx="0" cy="10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3" name="Rectangle 140"/>
              <p:cNvSpPr>
                <a:spLocks noChangeArrowheads="1"/>
              </p:cNvSpPr>
              <p:nvPr/>
            </p:nvSpPr>
            <p:spPr bwMode="auto">
              <a:xfrm flipH="1">
                <a:off x="9124315" y="3719830"/>
                <a:ext cx="854710" cy="4305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14:m>
                  <m:oMathPara xmlns:m="http://schemas.openxmlformats.org/officeDocument/2006/math">
                    <m:oMathParaPr>
                      <m:jc m:val="centerGroup"/>
                    </m:oMathParaPr>
                    <m:oMath xmlns:m="http://schemas.openxmlformats.org/officeDocument/2006/math">
                      <m:bar>
                        <m:barPr>
                          <m:pos m:val="top"/>
                          <m:ctrlPr>
                            <a:rPr lang="en-US" altLang="pt-BR" sz="2000" i="1" dirty="0" smtClean="0">
                              <a:latin typeface="Cambria Math" panose="02040503050406030204" pitchFamily="18" charset="0"/>
                              <a:cs typeface="Cambria Math" panose="02040503050406030204" pitchFamily="18" charset="0"/>
                            </a:rPr>
                          </m:ctrlPr>
                        </m:barPr>
                        <m:e>
                          <m:r>
                            <a:rPr lang="en-US" altLang="pt-BR" sz="2000" i="1" dirty="0" smtClean="0">
                              <a:latin typeface="Cambria Math" panose="02040503050406030204" pitchFamily="18" charset="0"/>
                              <a:cs typeface="Cambria Math" panose="02040503050406030204" pitchFamily="18" charset="0"/>
                            </a:rPr>
                            <m:t>𝐷𝐸</m:t>
                          </m:r>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𝐴</m:t>
                          </m:r>
                        </m:e>
                      </m:bar>
                    </m:oMath>
                  </m:oMathPara>
                </a14:m>
                <a:endParaRPr lang="pt-BR" sz="2000" dirty="0" smtClean="0"/>
              </a:p>
            </p:txBody>
          </p:sp>
        </mc:Choice>
        <mc:Fallback>
          <p:sp>
            <p:nvSpPr>
              <p:cNvPr id="73" name="Rectangle 140"/>
              <p:cNvSpPr>
                <a:spLocks noRot="1" noChangeAspect="1" noMove="1" noResize="1" noEditPoints="1" noAdjustHandles="1" noChangeArrowheads="1" noChangeShapeType="1" noTextEdit="1"/>
              </p:cNvSpPr>
              <p:nvPr/>
            </p:nvSpPr>
            <p:spPr bwMode="auto">
              <a:xfrm flipH="1">
                <a:off x="9124315" y="3719830"/>
                <a:ext cx="854710" cy="430530"/>
              </a:xfrm>
              <a:prstGeom prst="rect">
                <a:avLst/>
              </a:prstGeom>
              <a:blipFill rotWithShape="1">
                <a:blip r:embed="rId2"/>
                <a:stretch>
                  <a:fillRect r="-4160"/>
                </a:stretch>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832850" y="637476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949324" y="815506"/>
            <a:ext cx="6124063"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406400" y="3127375"/>
                <a:ext cx="6202045" cy="1125220"/>
              </a:xfrm>
              <a:prstGeom prst="rect">
                <a:avLst/>
              </a:prstGeom>
              <a:solidFill>
                <a:schemeClr val="bg1"/>
              </a:solidFill>
            </p:spPr>
            <p:txBody>
              <a:bodyPr wrap="square" rtlCol="0" anchor="t">
                <a:spAutoFit/>
              </a:bodyPr>
              <a:lstStyle/>
              <a:p>
                <a:pPr marL="457200" indent="-457200" fontAlgn="auto">
                  <a:spcAft>
                    <a:spcPts val="1200"/>
                  </a:spcAft>
                  <a:buFont typeface="Wingdings" panose="05000000000000000000" charset="0"/>
                  <a:buChar char="ü"/>
                </a:pPr>
                <a:r>
                  <a:rPr lang="pt-BR" altLang="en-US" sz="3200" b="1" dirty="0" smtClean="0">
                    <a:latin typeface="Comic Sans MS" panose="030F0702030302020204" pitchFamily="66" charset="0"/>
                    <a:cs typeface="Comic Sans MS" panose="030F0702030302020204" pitchFamily="66" charset="0"/>
                    <a:sym typeface="+mn-ea"/>
                  </a:rPr>
                  <a:t>Exemplo: porta CMOS </a:t>
                </a:r>
                <a14:m>
                  <m:oMath xmlns:m="http://schemas.openxmlformats.org/officeDocument/2006/math">
                    <m:bar>
                      <m:barPr>
                        <m:pos m:val="top"/>
                        <m:ctrlPr>
                          <a:rPr lang="pt-BR" altLang="en-US" sz="3200" b="1" i="1" dirty="0" smtClean="0">
                            <a:latin typeface="Cambria Math" panose="02040503050406030204" pitchFamily="18" charset="0"/>
                            <a:cs typeface="Cambria Math" panose="02040503050406030204" pitchFamily="18" charset="0"/>
                            <a:sym typeface="+mn-ea"/>
                          </a:rPr>
                        </m:ctrlPr>
                      </m:barPr>
                      <m:e>
                        <m:r>
                          <a:rPr lang="en-US" altLang="pt-BR" sz="3200" b="1" i="1" dirty="0" smtClean="0">
                            <a:latin typeface="Cambria Math" panose="02040503050406030204" pitchFamily="18" charset="0"/>
                            <a:cs typeface="Cambria Math" panose="02040503050406030204" pitchFamily="18" charset="0"/>
                            <a:sym typeface="+mn-ea"/>
                          </a:rPr>
                          <m:t>𝑫𝑬</m:t>
                        </m:r>
                        <m:r>
                          <a:rPr lang="en-US" altLang="pt-BR" sz="3200" b="1" i="1" dirty="0" smtClean="0">
                            <a:latin typeface="Cambria Math" panose="02040503050406030204" pitchFamily="18" charset="0"/>
                            <a:ea typeface="MS Mincho" charset="0"/>
                            <a:cs typeface="Cambria Math" panose="02040503050406030204" pitchFamily="18" charset="0"/>
                            <a:sym typeface="+mn-ea"/>
                          </a:rPr>
                          <m:t>+</m:t>
                        </m:r>
                        <m:r>
                          <a:rPr lang="en-US" altLang="pt-BR" sz="3200" b="1" i="1" dirty="0" smtClean="0">
                            <a:latin typeface="Cambria Math" panose="02040503050406030204" pitchFamily="18" charset="0"/>
                            <a:cs typeface="Cambria Math" panose="02040503050406030204" pitchFamily="18" charset="0"/>
                            <a:sym typeface="+mn-ea"/>
                          </a:rPr>
                          <m:t>𝑨</m:t>
                        </m:r>
                      </m:e>
                    </m:bar>
                  </m:oMath>
                </a14:m>
                <a:endParaRPr lang="en-US" altLang="pt-BR" sz="3200" b="1" i="1" dirty="0" smtClean="0">
                  <a:solidFill>
                    <a:srgbClr val="C00000"/>
                  </a:solidFill>
                  <a:latin typeface="Calibri" panose="020F0502020204030204" charset="0"/>
                  <a:cs typeface="Calibri" panose="020F0502020204030204"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406400" y="3127375"/>
                <a:ext cx="6202045" cy="112522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7430869" y="2547397"/>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7486397" y="4080020"/>
            <a:ext cx="975108" cy="1546303"/>
            <a:chOff x="7504" y="5957"/>
            <a:chExt cx="1252" cy="1918"/>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8740692" y="460851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8661952" y="48206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7073265" y="425704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E</a:t>
            </a:r>
            <a:endParaRPr lang="pt-BR" sz="2000" dirty="0" smtClean="0"/>
          </a:p>
        </p:txBody>
      </p:sp>
      <p:cxnSp>
        <p:nvCxnSpPr>
          <p:cNvPr id="34" name="Straight Connector 178"/>
          <p:cNvCxnSpPr>
            <a:cxnSpLocks noChangeShapeType="1"/>
          </p:cNvCxnSpPr>
          <p:nvPr/>
        </p:nvCxnSpPr>
        <p:spPr bwMode="auto">
          <a:xfrm flipV="1">
            <a:off x="8211737" y="305260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7595560" y="320648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8684994" y="2546762"/>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headEnd type="none"/>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headEnd type="none"/>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headEnd type="none"/>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headEnd type="none"/>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headEnd type="none"/>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headEnd type="none"/>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headEnd type="none"/>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7867832" y="5439355"/>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8734342" y="55800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8655602" y="57921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8530835" y="63122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8481695" y="296100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99" name="Conector Reto 98"/>
          <p:cNvCxnSpPr/>
          <p:nvPr/>
        </p:nvCxnSpPr>
        <p:spPr>
          <a:xfrm>
            <a:off x="8064500" y="3984625"/>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7781290" y="520319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103" name="Straight Connector 178"/>
          <p:cNvCxnSpPr>
            <a:cxnSpLocks noChangeShapeType="1"/>
          </p:cNvCxnSpPr>
          <p:nvPr/>
        </p:nvCxnSpPr>
        <p:spPr bwMode="auto">
          <a:xfrm flipV="1">
            <a:off x="9441097" y="306466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21" name="Rectangle 140"/>
          <p:cNvSpPr>
            <a:spLocks noChangeArrowheads="1"/>
          </p:cNvSpPr>
          <p:nvPr/>
        </p:nvSpPr>
        <p:spPr bwMode="auto">
          <a:xfrm rot="21600000" flipH="1">
            <a:off x="8104654" y="99432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7430770" y="3280410"/>
            <a:ext cx="0" cy="136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8836350" y="32026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2" name="Grupo 1"/>
          <p:cNvGrpSpPr/>
          <p:nvPr/>
        </p:nvGrpSpPr>
        <p:grpSpPr>
          <a:xfrm rot="16200000">
            <a:off x="8970827" y="5439355"/>
            <a:ext cx="975108" cy="770733"/>
            <a:chOff x="7504" y="6919"/>
            <a:chExt cx="1252" cy="956"/>
          </a:xfrm>
        </p:grpSpPr>
        <p:grpSp>
          <p:nvGrpSpPr>
            <p:cNvPr id="36" name="Group 147"/>
            <p:cNvGrpSpPr/>
            <p:nvPr/>
          </p:nvGrpSpPr>
          <p:grpSpPr bwMode="auto">
            <a:xfrm rot="5400000">
              <a:off x="8020" y="6975"/>
              <a:ext cx="792" cy="680"/>
              <a:chOff x="2834" y="2568"/>
              <a:chExt cx="31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5" name="Conector Reto 4"/>
          <p:cNvCxnSpPr/>
          <p:nvPr/>
        </p:nvCxnSpPr>
        <p:spPr>
          <a:xfrm flipH="1" flipV="1">
            <a:off x="9629385" y="63122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178"/>
          <p:cNvCxnSpPr>
            <a:cxnSpLocks noChangeShapeType="1"/>
          </p:cNvCxnSpPr>
          <p:nvPr/>
        </p:nvCxnSpPr>
        <p:spPr bwMode="auto">
          <a:xfrm flipV="1">
            <a:off x="9834797" y="559847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7" name="Conector Reto 8"/>
          <p:cNvCxnSpPr/>
          <p:nvPr/>
        </p:nvCxnSpPr>
        <p:spPr>
          <a:xfrm flipH="1" flipV="1">
            <a:off x="9746532" y="581056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flipH="1">
            <a:off x="8928100" y="526923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grpSp>
        <p:nvGrpSpPr>
          <p:cNvPr id="49" name="Grupo 48"/>
          <p:cNvGrpSpPr/>
          <p:nvPr/>
        </p:nvGrpSpPr>
        <p:grpSpPr>
          <a:xfrm>
            <a:off x="7980779" y="1460277"/>
            <a:ext cx="770734" cy="1124043"/>
            <a:chOff x="4325979" y="5051266"/>
            <a:chExt cx="770734" cy="1124043"/>
          </a:xfrm>
        </p:grpSpPr>
        <p:grpSp>
          <p:nvGrpSpPr>
            <p:cNvPr id="51" name="Group 147"/>
            <p:cNvGrpSpPr/>
            <p:nvPr/>
          </p:nvGrpSpPr>
          <p:grpSpPr bwMode="auto">
            <a:xfrm>
              <a:off x="4325979" y="5381242"/>
              <a:ext cx="638515" cy="529611"/>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4" name="Conector Reto 63"/>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6" name="Conector Reto 7"/>
            <p:cNvCxnSpPr/>
            <p:nvPr/>
          </p:nvCxnSpPr>
          <p:spPr>
            <a:xfrm>
              <a:off x="4962076" y="5051266"/>
              <a:ext cx="0" cy="324000"/>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67" name="Rectangle 140"/>
          <p:cNvSpPr>
            <a:spLocks noChangeArrowheads="1"/>
          </p:cNvSpPr>
          <p:nvPr/>
        </p:nvSpPr>
        <p:spPr bwMode="auto">
          <a:xfrm flipH="1">
            <a:off x="7738745" y="171767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sp>
        <p:nvSpPr>
          <p:cNvPr id="68" name="Elipse 67"/>
          <p:cNvSpPr/>
          <p:nvPr/>
        </p:nvSpPr>
        <p:spPr>
          <a:xfrm>
            <a:off x="8165790" y="198601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Straight Connector 178"/>
          <p:cNvCxnSpPr>
            <a:cxnSpLocks noChangeShapeType="1"/>
          </p:cNvCxnSpPr>
          <p:nvPr/>
        </p:nvCxnSpPr>
        <p:spPr bwMode="auto">
          <a:xfrm flipV="1">
            <a:off x="8734342" y="183911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0" name="Conector Reto 69"/>
          <p:cNvCxnSpPr/>
          <p:nvPr/>
        </p:nvCxnSpPr>
        <p:spPr>
          <a:xfrm>
            <a:off x="8606155" y="425704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9711690" y="4255135"/>
            <a:ext cx="0" cy="10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3" name="Rectangle 140"/>
              <p:cNvSpPr>
                <a:spLocks noChangeArrowheads="1"/>
              </p:cNvSpPr>
              <p:nvPr/>
            </p:nvSpPr>
            <p:spPr bwMode="auto">
              <a:xfrm flipH="1">
                <a:off x="9746615" y="3826510"/>
                <a:ext cx="854710" cy="4305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14:m>
                  <m:oMathPara xmlns:m="http://schemas.openxmlformats.org/officeDocument/2006/math">
                    <m:oMathParaPr>
                      <m:jc m:val="centerGroup"/>
                    </m:oMathParaPr>
                    <m:oMath xmlns:m="http://schemas.openxmlformats.org/officeDocument/2006/math">
                      <m:bar>
                        <m:barPr>
                          <m:pos m:val="top"/>
                          <m:ctrlPr>
                            <a:rPr lang="en-US" altLang="pt-BR" sz="2000" i="1" dirty="0" smtClean="0">
                              <a:latin typeface="Cambria Math" panose="02040503050406030204" pitchFamily="18" charset="0"/>
                              <a:cs typeface="Cambria Math" panose="02040503050406030204" pitchFamily="18" charset="0"/>
                            </a:rPr>
                          </m:ctrlPr>
                        </m:barPr>
                        <m:e>
                          <m:r>
                            <a:rPr lang="en-US" altLang="pt-BR" sz="2000" i="1" dirty="0" smtClean="0">
                              <a:latin typeface="Cambria Math" panose="02040503050406030204" pitchFamily="18" charset="0"/>
                              <a:cs typeface="Cambria Math" panose="02040503050406030204" pitchFamily="18" charset="0"/>
                            </a:rPr>
                            <m:t>𝐷𝐸</m:t>
                          </m:r>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𝐴</m:t>
                          </m:r>
                        </m:e>
                      </m:bar>
                    </m:oMath>
                  </m:oMathPara>
                </a14:m>
                <a:endParaRPr lang="pt-BR" sz="2000" dirty="0" smtClean="0"/>
              </a:p>
            </p:txBody>
          </p:sp>
        </mc:Choice>
        <mc:Fallback>
          <p:sp>
            <p:nvSpPr>
              <p:cNvPr id="73" name="Rectangle 140"/>
              <p:cNvSpPr>
                <a:spLocks noRot="1" noChangeAspect="1" noMove="1" noResize="1" noEditPoints="1" noAdjustHandles="1" noChangeArrowheads="1" noChangeShapeType="1" noTextEdit="1"/>
              </p:cNvSpPr>
              <p:nvPr/>
            </p:nvSpPr>
            <p:spPr bwMode="auto">
              <a:xfrm flipH="1">
                <a:off x="9746615" y="3826510"/>
                <a:ext cx="854710" cy="430530"/>
              </a:xfrm>
              <a:prstGeom prst="rect">
                <a:avLst/>
              </a:prstGeom>
              <a:blipFill rotWithShape="1">
                <a:blip r:embed="rId2"/>
                <a:stretch>
                  <a:fillRect r="-4160"/>
                </a:stretch>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cxnSp>
        <p:nvCxnSpPr>
          <p:cNvPr id="32" name="Conector Reto 31"/>
          <p:cNvCxnSpPr/>
          <p:nvPr/>
        </p:nvCxnSpPr>
        <p:spPr>
          <a:xfrm>
            <a:off x="8608428" y="3972720"/>
            <a:ext cx="0" cy="39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8064500" y="25476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 name="Conector Reto 73"/>
          <p:cNvCxnSpPr/>
          <p:nvPr/>
        </p:nvCxnSpPr>
        <p:spPr>
          <a:xfrm>
            <a:off x="9937750" y="4152265"/>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455034" y="532931"/>
            <a:ext cx="6124063"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386715" y="3129280"/>
            <a:ext cx="6202045" cy="1076325"/>
          </a:xfrm>
          <a:prstGeom prst="rect">
            <a:avLst/>
          </a:prstGeom>
          <a:solidFill>
            <a:schemeClr val="bg1"/>
          </a:solidFill>
        </p:spPr>
        <p:txBody>
          <a:bodyPr wrap="square" rtlCol="0" anchor="t">
            <a:spAutoFit/>
          </a:bodyPr>
          <a:lstStyle/>
          <a:p>
            <a:pPr marL="457200" indent="-457200" fontAlgn="auto">
              <a:spcAft>
                <a:spcPts val="1200"/>
              </a:spcAft>
              <a:buFont typeface="Wingdings" panose="05000000000000000000" charset="0"/>
              <a:buChar char="ü"/>
            </a:pPr>
            <a:r>
              <a:rPr lang="pt-BR" altLang="en-US" sz="3200" b="1" dirty="0" smtClean="0">
                <a:latin typeface="Comic Sans MS" panose="030F0702030302020204" pitchFamily="66" charset="0"/>
                <a:cs typeface="Comic Sans MS" panose="030F0702030302020204" pitchFamily="66" charset="0"/>
                <a:sym typeface="+mn-ea"/>
              </a:rPr>
              <a:t>Exemplo: porta CMOS </a:t>
            </a:r>
            <a:r>
              <a:rPr lang="pt-BR" altLang="en-US" sz="3200" b="1" i="1" dirty="0" smtClean="0">
                <a:latin typeface="Calibri" panose="020F0502020204030204" charset="0"/>
                <a:cs typeface="Calibri" panose="020F0502020204030204" charset="0"/>
                <a:sym typeface="+mn-ea"/>
              </a:rPr>
              <a:t>(DE+A)</a:t>
            </a:r>
            <a:endParaRPr lang="pt-BR" altLang="en-US" sz="3200" b="1" i="1" dirty="0" smtClean="0">
              <a:solidFill>
                <a:srgbClr val="C00000"/>
              </a:solidFill>
              <a:latin typeface="Calibri" panose="020F0502020204030204" charset="0"/>
              <a:cs typeface="Calibri" panose="020F0502020204030204" charset="0"/>
              <a:sym typeface="+mn-ea"/>
            </a:endParaRPr>
          </a:p>
        </p:txBody>
      </p:sp>
      <p:grpSp>
        <p:nvGrpSpPr>
          <p:cNvPr id="6" name="Grupo 5"/>
          <p:cNvGrpSpPr/>
          <p:nvPr/>
        </p:nvGrpSpPr>
        <p:grpSpPr>
          <a:xfrm>
            <a:off x="7028279" y="169459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7153022" y="3975245"/>
            <a:ext cx="975108" cy="1546303"/>
            <a:chOff x="7504" y="5957"/>
            <a:chExt cx="1252" cy="1918"/>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8407317" y="450373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8328577" y="47158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6739890" y="415226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E</a:t>
            </a:r>
            <a:endParaRPr lang="pt-BR" sz="2000" dirty="0" smtClean="0"/>
          </a:p>
        </p:txBody>
      </p:sp>
      <p:sp>
        <p:nvSpPr>
          <p:cNvPr id="32" name="Rectangle 140"/>
          <p:cNvSpPr>
            <a:spLocks noChangeArrowheads="1"/>
          </p:cNvSpPr>
          <p:nvPr/>
        </p:nvSpPr>
        <p:spPr bwMode="auto">
          <a:xfrm flipH="1">
            <a:off x="10741025" y="3753485"/>
            <a:ext cx="9988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i="1" dirty="0"/>
              <a:t>(DE+A)</a:t>
            </a:r>
            <a:endParaRPr lang="pt-BR" sz="2000" i="1" dirty="0" smtClean="0"/>
          </a:p>
        </p:txBody>
      </p:sp>
      <p:cxnSp>
        <p:nvCxnSpPr>
          <p:cNvPr id="34" name="Straight Connector 178"/>
          <p:cNvCxnSpPr>
            <a:cxnSpLocks noChangeShapeType="1"/>
          </p:cNvCxnSpPr>
          <p:nvPr/>
        </p:nvCxnSpPr>
        <p:spPr bwMode="auto">
          <a:xfrm flipV="1">
            <a:off x="7809147" y="21997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7192970" y="23536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8267799" y="1703482"/>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7534457" y="5334580"/>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8400967" y="547528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8322227" y="568737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8197460" y="620744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8079105" y="21082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99" name="Conector Reto 98"/>
          <p:cNvCxnSpPr/>
          <p:nvPr/>
        </p:nvCxnSpPr>
        <p:spPr>
          <a:xfrm>
            <a:off x="7661910" y="31318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7447915" y="509841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103" name="Straight Connector 178"/>
          <p:cNvCxnSpPr>
            <a:cxnSpLocks noChangeShapeType="1"/>
          </p:cNvCxnSpPr>
          <p:nvPr/>
        </p:nvCxnSpPr>
        <p:spPr bwMode="auto">
          <a:xfrm flipV="1">
            <a:off x="9038507" y="22118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21" name="Rectangle 140"/>
          <p:cNvSpPr>
            <a:spLocks noChangeArrowheads="1"/>
          </p:cNvSpPr>
          <p:nvPr/>
        </p:nvSpPr>
        <p:spPr bwMode="auto">
          <a:xfrm rot="21600000" flipH="1">
            <a:off x="7674124" y="1381039"/>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7029450" y="2407285"/>
            <a:ext cx="0" cy="212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8285725" y="4151949"/>
            <a:ext cx="39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8433760" y="23498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2" name="Grupo 1"/>
          <p:cNvGrpSpPr/>
          <p:nvPr/>
        </p:nvGrpSpPr>
        <p:grpSpPr>
          <a:xfrm rot="16200000">
            <a:off x="8637452" y="5334580"/>
            <a:ext cx="975108" cy="770733"/>
            <a:chOff x="7504" y="6919"/>
            <a:chExt cx="1252" cy="956"/>
          </a:xfrm>
        </p:grpSpPr>
        <p:grpSp>
          <p:nvGrpSpPr>
            <p:cNvPr id="36" name="Group 147"/>
            <p:cNvGrpSpPr/>
            <p:nvPr/>
          </p:nvGrpSpPr>
          <p:grpSpPr bwMode="auto">
            <a:xfrm rot="5400000">
              <a:off x="8020" y="6975"/>
              <a:ext cx="792" cy="680"/>
              <a:chOff x="2834" y="2568"/>
              <a:chExt cx="31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5" name="Conector Reto 4"/>
          <p:cNvCxnSpPr/>
          <p:nvPr/>
        </p:nvCxnSpPr>
        <p:spPr>
          <a:xfrm flipH="1" flipV="1">
            <a:off x="9296010" y="620744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178"/>
          <p:cNvCxnSpPr>
            <a:cxnSpLocks noChangeShapeType="1"/>
          </p:cNvCxnSpPr>
          <p:nvPr/>
        </p:nvCxnSpPr>
        <p:spPr bwMode="auto">
          <a:xfrm flipV="1">
            <a:off x="9501422" y="549370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7" name="Conector Reto 8"/>
          <p:cNvCxnSpPr/>
          <p:nvPr/>
        </p:nvCxnSpPr>
        <p:spPr>
          <a:xfrm flipH="1" flipV="1">
            <a:off x="9413157" y="57057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flipH="1">
            <a:off x="8594725" y="516445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grpSp>
        <p:nvGrpSpPr>
          <p:cNvPr id="49" name="Grupo 48"/>
          <p:cNvGrpSpPr/>
          <p:nvPr/>
        </p:nvGrpSpPr>
        <p:grpSpPr>
          <a:xfrm>
            <a:off x="7638514" y="3142392"/>
            <a:ext cx="770734" cy="1124043"/>
            <a:chOff x="4325979" y="5051266"/>
            <a:chExt cx="770734" cy="1124043"/>
          </a:xfrm>
        </p:grpSpPr>
        <p:grpSp>
          <p:nvGrpSpPr>
            <p:cNvPr id="51" name="Group 147"/>
            <p:cNvGrpSpPr/>
            <p:nvPr/>
          </p:nvGrpSpPr>
          <p:grpSpPr bwMode="auto">
            <a:xfrm>
              <a:off x="4325979" y="5381242"/>
              <a:ext cx="638515" cy="529611"/>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4" name="Conector Reto 63"/>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6"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7" name="Rectangle 140"/>
          <p:cNvSpPr>
            <a:spLocks noChangeArrowheads="1"/>
          </p:cNvSpPr>
          <p:nvPr/>
        </p:nvSpPr>
        <p:spPr bwMode="auto">
          <a:xfrm flipH="1">
            <a:off x="7498080" y="340931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sp>
        <p:nvSpPr>
          <p:cNvPr id="68" name="Elipse 67"/>
          <p:cNvSpPr/>
          <p:nvPr/>
        </p:nvSpPr>
        <p:spPr>
          <a:xfrm>
            <a:off x="7802570" y="366813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Straight Connector 178"/>
          <p:cNvCxnSpPr>
            <a:cxnSpLocks noChangeShapeType="1"/>
          </p:cNvCxnSpPr>
          <p:nvPr/>
        </p:nvCxnSpPr>
        <p:spPr bwMode="auto">
          <a:xfrm flipV="1">
            <a:off x="8402872" y="352123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0" name="Conector Reto 69"/>
          <p:cNvCxnSpPr/>
          <p:nvPr/>
        </p:nvCxnSpPr>
        <p:spPr>
          <a:xfrm>
            <a:off x="8277225" y="4152265"/>
            <a:ext cx="1476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9378315" y="4150360"/>
            <a:ext cx="0" cy="10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Triângulo isósceles 70"/>
          <p:cNvSpPr/>
          <p:nvPr/>
        </p:nvSpPr>
        <p:spPr>
          <a:xfrm rot="5400000">
            <a:off x="9718040" y="3741420"/>
            <a:ext cx="899795" cy="81597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Elipse 72"/>
          <p:cNvSpPr/>
          <p:nvPr/>
        </p:nvSpPr>
        <p:spPr>
          <a:xfrm>
            <a:off x="10575925" y="4067810"/>
            <a:ext cx="165100" cy="1441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830580" y="995680"/>
            <a:ext cx="5837555" cy="70675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40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262255" y="3352165"/>
                <a:ext cx="6974205" cy="676910"/>
              </a:xfrm>
              <a:prstGeom prst="rect">
                <a:avLst/>
              </a:prstGeom>
              <a:solidFill>
                <a:schemeClr val="bg1"/>
              </a:solidFill>
            </p:spPr>
            <p:txBody>
              <a:bodyPr wrap="square" rtlCol="0" anchor="t">
                <a:spAutoFit/>
              </a:bodyPr>
              <a:lstStyle/>
              <a:p>
                <a:pPr marL="457200" indent="-457200" fontAlgn="auto">
                  <a:spcAft>
                    <a:spcPts val="1200"/>
                  </a:spcAft>
                  <a:buFont typeface="Wingdings" panose="05000000000000000000" charset="0"/>
                  <a:buChar char="ü"/>
                </a:pPr>
                <a:r>
                  <a:rPr lang="pt-BR" altLang="en-US" sz="3200" b="1" dirty="0" smtClean="0">
                    <a:latin typeface="Comic Sans MS" panose="030F0702030302020204" pitchFamily="66" charset="0"/>
                    <a:cs typeface="Comic Sans MS" panose="030F0702030302020204" pitchFamily="66" charset="0"/>
                    <a:sym typeface="+mn-ea"/>
                  </a:rPr>
                  <a:t>Exemplo: porta CMOS </a:t>
                </a:r>
                <a14:m>
                  <m:oMath xmlns:m="http://schemas.openxmlformats.org/officeDocument/2006/math">
                    <m:bar>
                      <m:barPr>
                        <m:pos m:val="top"/>
                        <m:ctrlPr>
                          <a:rPr lang="pt-BR" altLang="en-US" sz="3200" b="1" i="1" dirty="0" smtClean="0">
                            <a:latin typeface="Cambria Math" panose="02040503050406030204" pitchFamily="18" charset="0"/>
                            <a:cs typeface="Cambria Math" panose="02040503050406030204" pitchFamily="18" charset="0"/>
                            <a:sym typeface="+mn-ea"/>
                          </a:rPr>
                        </m:ctrlPr>
                      </m:barPr>
                      <m:e>
                        <m:r>
                          <a:rPr lang="en-US" altLang="pt-BR" sz="3200" b="1" i="1" dirty="0" smtClean="0">
                            <a:latin typeface="Cambria Math" panose="02040503050406030204" pitchFamily="18" charset="0"/>
                            <a:cs typeface="Cambria Math" panose="02040503050406030204" pitchFamily="18" charset="0"/>
                            <a:sym typeface="+mn-ea"/>
                          </a:rPr>
                          <m:t>𝑨𝑩</m:t>
                        </m:r>
                        <m:r>
                          <a:rPr lang="en-US" altLang="pt-BR" sz="3200" b="1" i="1" dirty="0" smtClean="0">
                            <a:latin typeface="Cambria Math" panose="02040503050406030204" pitchFamily="18" charset="0"/>
                            <a:cs typeface="Cambria Math" panose="02040503050406030204" pitchFamily="18" charset="0"/>
                            <a:sym typeface="+mn-ea"/>
                          </a:rPr>
                          <m:t>+</m:t>
                        </m:r>
                        <m:r>
                          <a:rPr lang="en-US" altLang="pt-BR" sz="3200" b="1" i="1" dirty="0" smtClean="0">
                            <a:latin typeface="Cambria Math" panose="02040503050406030204" pitchFamily="18" charset="0"/>
                            <a:cs typeface="Cambria Math" panose="02040503050406030204" pitchFamily="18" charset="0"/>
                            <a:sym typeface="+mn-ea"/>
                          </a:rPr>
                          <m:t>𝑩𝑬</m:t>
                        </m:r>
                      </m:e>
                    </m:bar>
                  </m:oMath>
                </a14:m>
                <a:endParaRPr lang="en-US" altLang="pt-BR" sz="3200" b="1" i="1" dirty="0" smtClean="0">
                  <a:solidFill>
                    <a:srgbClr val="C00000"/>
                  </a:solidFill>
                  <a:latin typeface="Cambria Math" panose="02040503050406030204" pitchFamily="18" charset="0"/>
                  <a:cs typeface="Cambria Math" panose="02040503050406030204" pitchFamily="18"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262255" y="3352165"/>
                <a:ext cx="6974205" cy="67691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7666454" y="104689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7663367" y="4352875"/>
            <a:ext cx="975108" cy="821524"/>
            <a:chOff x="7504" y="6856"/>
            <a:chExt cx="1252" cy="1019"/>
          </a:xfrm>
        </p:grpSpPr>
        <p:grpSp>
          <p:nvGrpSpPr>
            <p:cNvPr id="17" name="Group 147"/>
            <p:cNvGrpSpPr/>
            <p:nvPr/>
          </p:nvGrpSpPr>
          <p:grpSpPr bwMode="auto">
            <a:xfrm rot="5400000">
              <a:off x="7989" y="6944"/>
              <a:ext cx="855" cy="680"/>
              <a:chOff x="2809" y="2568"/>
              <a:chExt cx="34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09"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8555272" y="451897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8476532" y="473106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178"/>
          <p:cNvCxnSpPr>
            <a:cxnSpLocks noChangeShapeType="1"/>
          </p:cNvCxnSpPr>
          <p:nvPr/>
        </p:nvCxnSpPr>
        <p:spPr bwMode="auto">
          <a:xfrm flipV="1">
            <a:off x="8447322" y="15520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7831145" y="17059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8905974" y="1055782"/>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7682412" y="5349820"/>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8548922" y="549052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8470182" y="57026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8345415" y="622268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8717280" y="14605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8300085" y="24841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7595870" y="414210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103" name="Straight Connector 178"/>
          <p:cNvCxnSpPr>
            <a:cxnSpLocks noChangeShapeType="1"/>
          </p:cNvCxnSpPr>
          <p:nvPr/>
        </p:nvCxnSpPr>
        <p:spPr bwMode="auto">
          <a:xfrm flipV="1">
            <a:off x="9676682" y="15641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21" name="Rectangle 140"/>
          <p:cNvSpPr>
            <a:spLocks noChangeArrowheads="1"/>
          </p:cNvSpPr>
          <p:nvPr/>
        </p:nvSpPr>
        <p:spPr bwMode="auto">
          <a:xfrm rot="21600000" flipH="1">
            <a:off x="8378974" y="74921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sp>
        <p:nvSpPr>
          <p:cNvPr id="30" name="Elipse 29"/>
          <p:cNvSpPr/>
          <p:nvPr/>
        </p:nvSpPr>
        <p:spPr>
          <a:xfrm>
            <a:off x="9071935" y="17021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 name="Grupo 2"/>
          <p:cNvGrpSpPr/>
          <p:nvPr/>
        </p:nvGrpSpPr>
        <p:grpSpPr>
          <a:xfrm rot="16200000">
            <a:off x="8785407" y="5349820"/>
            <a:ext cx="975108" cy="770733"/>
            <a:chOff x="7504" y="6919"/>
            <a:chExt cx="1252" cy="956"/>
          </a:xfrm>
        </p:grpSpPr>
        <p:grpSp>
          <p:nvGrpSpPr>
            <p:cNvPr id="36" name="Group 147"/>
            <p:cNvGrpSpPr/>
            <p:nvPr/>
          </p:nvGrpSpPr>
          <p:grpSpPr bwMode="auto">
            <a:xfrm rot="5400000">
              <a:off x="8020" y="6975"/>
              <a:ext cx="792" cy="680"/>
              <a:chOff x="2834" y="2568"/>
              <a:chExt cx="31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5" name="Conector Reto 4"/>
          <p:cNvCxnSpPr/>
          <p:nvPr/>
        </p:nvCxnSpPr>
        <p:spPr>
          <a:xfrm flipH="1" flipV="1">
            <a:off x="9443965" y="622268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178"/>
          <p:cNvCxnSpPr>
            <a:cxnSpLocks noChangeShapeType="1"/>
          </p:cNvCxnSpPr>
          <p:nvPr/>
        </p:nvCxnSpPr>
        <p:spPr bwMode="auto">
          <a:xfrm flipV="1">
            <a:off x="9649377" y="55089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7" name="Conector Reto 8"/>
          <p:cNvCxnSpPr/>
          <p:nvPr/>
        </p:nvCxnSpPr>
        <p:spPr>
          <a:xfrm flipH="1" flipV="1">
            <a:off x="9561112" y="57210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flipH="1">
            <a:off x="7690485" y="517969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grpSp>
        <p:nvGrpSpPr>
          <p:cNvPr id="49" name="Grupo 48"/>
          <p:cNvGrpSpPr/>
          <p:nvPr/>
        </p:nvGrpSpPr>
        <p:grpSpPr>
          <a:xfrm>
            <a:off x="7665819" y="2673762"/>
            <a:ext cx="770734" cy="1124043"/>
            <a:chOff x="4325979" y="5051266"/>
            <a:chExt cx="770734" cy="1124043"/>
          </a:xfrm>
        </p:grpSpPr>
        <p:grpSp>
          <p:nvGrpSpPr>
            <p:cNvPr id="51" name="Group 147"/>
            <p:cNvGrpSpPr/>
            <p:nvPr/>
          </p:nvGrpSpPr>
          <p:grpSpPr bwMode="auto">
            <a:xfrm>
              <a:off x="4325979" y="5381242"/>
              <a:ext cx="638515" cy="529611"/>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4" name="Conector Reto 63"/>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6"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7" name="Rectangle 140"/>
          <p:cNvSpPr>
            <a:spLocks noChangeArrowheads="1"/>
          </p:cNvSpPr>
          <p:nvPr/>
        </p:nvSpPr>
        <p:spPr bwMode="auto">
          <a:xfrm flipH="1">
            <a:off x="7477760" y="143383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cxnSp>
        <p:nvCxnSpPr>
          <p:cNvPr id="69" name="Straight Connector 178"/>
          <p:cNvCxnSpPr>
            <a:cxnSpLocks noChangeShapeType="1"/>
          </p:cNvCxnSpPr>
          <p:nvPr/>
        </p:nvCxnSpPr>
        <p:spPr bwMode="auto">
          <a:xfrm flipV="1">
            <a:off x="9701447" y="306593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0" name="Conector Reto 69"/>
          <p:cNvCxnSpPr/>
          <p:nvPr/>
        </p:nvCxnSpPr>
        <p:spPr>
          <a:xfrm>
            <a:off x="8310245" y="3797935"/>
            <a:ext cx="1728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3" name="Rectangle 140"/>
              <p:cNvSpPr>
                <a:spLocks noChangeArrowheads="1"/>
              </p:cNvSpPr>
              <p:nvPr/>
            </p:nvSpPr>
            <p:spPr bwMode="auto">
              <a:xfrm flipH="1">
                <a:off x="9676765" y="3797935"/>
                <a:ext cx="854710" cy="4305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14:m>
                  <m:oMathPara xmlns:m="http://schemas.openxmlformats.org/officeDocument/2006/math">
                    <m:oMathParaPr>
                      <m:jc m:val="centerGroup"/>
                    </m:oMathParaPr>
                    <m:oMath xmlns:m="http://schemas.openxmlformats.org/officeDocument/2006/math">
                      <m:bar>
                        <m:barPr>
                          <m:pos m:val="top"/>
                          <m:ctrlPr>
                            <a:rPr lang="en-US" altLang="pt-BR" sz="2000" i="1" dirty="0" smtClean="0">
                              <a:latin typeface="Cambria Math" panose="02040503050406030204" pitchFamily="18" charset="0"/>
                              <a:cs typeface="Cambria Math" panose="02040503050406030204" pitchFamily="18" charset="0"/>
                            </a:rPr>
                          </m:ctrlPr>
                        </m:barPr>
                        <m:e>
                          <m:r>
                            <a:rPr lang="en-US" altLang="pt-BR" sz="2000" i="1" dirty="0" smtClean="0">
                              <a:latin typeface="Cambria Math" panose="02040503050406030204" pitchFamily="18" charset="0"/>
                              <a:cs typeface="Cambria Math" panose="02040503050406030204" pitchFamily="18" charset="0"/>
                            </a:rPr>
                            <m:t>𝐷𝐸</m:t>
                          </m:r>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𝐴</m:t>
                          </m:r>
                        </m:e>
                      </m:bar>
                    </m:oMath>
                  </m:oMathPara>
                </a14:m>
                <a:endParaRPr lang="pt-BR" sz="2000" dirty="0" smtClean="0"/>
              </a:p>
            </p:txBody>
          </p:sp>
        </mc:Choice>
        <mc:Fallback>
          <p:sp>
            <p:nvSpPr>
              <p:cNvPr id="73" name="Rectangle 140"/>
              <p:cNvSpPr>
                <a:spLocks noRot="1" noChangeAspect="1" noMove="1" noResize="1" noEditPoints="1" noAdjustHandles="1" noChangeArrowheads="1" noChangeShapeType="1" noTextEdit="1"/>
              </p:cNvSpPr>
              <p:nvPr/>
            </p:nvSpPr>
            <p:spPr bwMode="auto">
              <a:xfrm flipH="1">
                <a:off x="9676765" y="3797935"/>
                <a:ext cx="854710" cy="430530"/>
              </a:xfrm>
              <a:prstGeom prst="rect">
                <a:avLst/>
              </a:prstGeom>
              <a:blipFill rotWithShape="1">
                <a:blip r:embed="rId2"/>
                <a:stretch>
                  <a:fillRect r="-4160"/>
                </a:stretch>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grpSp>
        <p:nvGrpSpPr>
          <p:cNvPr id="32" name="Grupo 31"/>
          <p:cNvGrpSpPr/>
          <p:nvPr/>
        </p:nvGrpSpPr>
        <p:grpSpPr>
          <a:xfrm>
            <a:off x="8930739" y="2668047"/>
            <a:ext cx="770734" cy="1124043"/>
            <a:chOff x="4325979" y="5051266"/>
            <a:chExt cx="770734" cy="1124043"/>
          </a:xfrm>
        </p:grpSpPr>
        <p:grpSp>
          <p:nvGrpSpPr>
            <p:cNvPr id="71" name="Group 147"/>
            <p:cNvGrpSpPr/>
            <p:nvPr/>
          </p:nvGrpSpPr>
          <p:grpSpPr bwMode="auto">
            <a:xfrm>
              <a:off x="4325979" y="5381242"/>
              <a:ext cx="638515" cy="529611"/>
              <a:chOff x="2834" y="2568"/>
              <a:chExt cx="317" cy="272"/>
            </a:xfrm>
          </p:grpSpPr>
          <p:sp>
            <p:nvSpPr>
              <p:cNvPr id="7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79" name="Conector Reto 78"/>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1"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8" name="Elipse 67"/>
          <p:cNvSpPr/>
          <p:nvPr/>
        </p:nvSpPr>
        <p:spPr>
          <a:xfrm>
            <a:off x="9104320" y="319378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Elipse 81"/>
          <p:cNvSpPr/>
          <p:nvPr/>
        </p:nvSpPr>
        <p:spPr>
          <a:xfrm>
            <a:off x="7829875" y="32033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3" name="Conector Reto 82"/>
          <p:cNvCxnSpPr/>
          <p:nvPr/>
        </p:nvCxnSpPr>
        <p:spPr>
          <a:xfrm>
            <a:off x="8310245" y="266827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8894813" y="2484280"/>
            <a:ext cx="0" cy="1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16200000">
            <a:off x="8751122" y="4349065"/>
            <a:ext cx="975108" cy="821524"/>
            <a:chOff x="7504" y="6856"/>
            <a:chExt cx="1252" cy="1019"/>
          </a:xfrm>
        </p:grpSpPr>
        <p:grpSp>
          <p:nvGrpSpPr>
            <p:cNvPr id="101" name="Group 147"/>
            <p:cNvGrpSpPr/>
            <p:nvPr/>
          </p:nvGrpSpPr>
          <p:grpSpPr bwMode="auto">
            <a:xfrm rot="5400000">
              <a:off x="7989" y="6944"/>
              <a:ext cx="855" cy="680"/>
              <a:chOff x="2809" y="2568"/>
              <a:chExt cx="342"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7" name="Line 93"/>
              <p:cNvSpPr>
                <a:spLocks noChangeShapeType="1"/>
              </p:cNvSpPr>
              <p:nvPr/>
            </p:nvSpPr>
            <p:spPr bwMode="auto">
              <a:xfrm flipH="1">
                <a:off x="2809"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10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10" name="Straight Connector 178"/>
          <p:cNvCxnSpPr>
            <a:cxnSpLocks noChangeShapeType="1"/>
          </p:cNvCxnSpPr>
          <p:nvPr/>
        </p:nvCxnSpPr>
        <p:spPr bwMode="auto">
          <a:xfrm flipV="1">
            <a:off x="9643027" y="451516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1" name="Conector Reto 8"/>
          <p:cNvCxnSpPr/>
          <p:nvPr/>
        </p:nvCxnSpPr>
        <p:spPr>
          <a:xfrm flipH="1" flipV="1">
            <a:off x="9564287" y="47272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78"/>
          <p:cNvCxnSpPr>
            <a:cxnSpLocks noChangeShapeType="1"/>
          </p:cNvCxnSpPr>
          <p:nvPr/>
        </p:nvCxnSpPr>
        <p:spPr bwMode="auto">
          <a:xfrm flipV="1">
            <a:off x="8436527" y="305641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113" name="Rectangle 140"/>
          <p:cNvSpPr>
            <a:spLocks noChangeArrowheads="1"/>
          </p:cNvSpPr>
          <p:nvPr/>
        </p:nvSpPr>
        <p:spPr bwMode="auto">
          <a:xfrm flipH="1">
            <a:off x="7521575" y="292544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114" name="Rectangle 140"/>
          <p:cNvSpPr>
            <a:spLocks noChangeArrowheads="1"/>
          </p:cNvSpPr>
          <p:nvPr/>
        </p:nvSpPr>
        <p:spPr bwMode="auto">
          <a:xfrm flipH="1">
            <a:off x="8742045" y="293497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E</a:t>
            </a:r>
            <a:endParaRPr lang="pt-BR" sz="2000" dirty="0" smtClean="0"/>
          </a:p>
        </p:txBody>
      </p:sp>
      <p:cxnSp>
        <p:nvCxnSpPr>
          <p:cNvPr id="115" name="Conector Reto 7"/>
          <p:cNvCxnSpPr/>
          <p:nvPr/>
        </p:nvCxnSpPr>
        <p:spPr>
          <a:xfrm>
            <a:off x="8428916" y="4066317"/>
            <a:ext cx="0" cy="216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6" name="Conector Reto 7"/>
          <p:cNvCxnSpPr/>
          <p:nvPr/>
        </p:nvCxnSpPr>
        <p:spPr>
          <a:xfrm>
            <a:off x="9512226" y="4066317"/>
            <a:ext cx="0" cy="216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a:off x="8444230" y="4066540"/>
            <a:ext cx="108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a:off x="8887193" y="3782220"/>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9" name="Rectangle 140"/>
          <p:cNvSpPr>
            <a:spLocks noChangeArrowheads="1"/>
          </p:cNvSpPr>
          <p:nvPr/>
        </p:nvSpPr>
        <p:spPr bwMode="auto">
          <a:xfrm flipH="1">
            <a:off x="8781415" y="420306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120" name="Rectangle 140"/>
          <p:cNvSpPr>
            <a:spLocks noChangeArrowheads="1"/>
          </p:cNvSpPr>
          <p:nvPr/>
        </p:nvSpPr>
        <p:spPr bwMode="auto">
          <a:xfrm flipH="1">
            <a:off x="8828405" y="517969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E</a:t>
            </a:r>
            <a:endParaRPr lang="pt-BR" sz="2000" dirty="0" smtClean="0"/>
          </a:p>
        </p:txBody>
      </p:sp>
    </p:spTree>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724535" y="671195"/>
            <a:ext cx="6028055" cy="70675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40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724535" y="2189480"/>
                <a:ext cx="6642735" cy="3879215"/>
              </a:xfrm>
              <a:prstGeom prst="rect">
                <a:avLst/>
              </a:prstGeom>
              <a:solidFill>
                <a:schemeClr val="bg1"/>
              </a:solidFill>
            </p:spPr>
            <p:txBody>
              <a:bodyPr wrap="square" rtlCol="0" anchor="t">
                <a:spAutoFit/>
              </a:bodyPr>
              <a:lstStyle/>
              <a:p>
                <a:pPr indent="0" fontAlgn="auto">
                  <a:spcAft>
                    <a:spcPts val="1200"/>
                  </a:spcAft>
                  <a:buFont typeface="Wingdings" panose="05000000000000000000" charset="0"/>
                  <a:buNone/>
                </a:pPr>
                <a:r>
                  <a:rPr lang="pt-BR" altLang="en-US" sz="3200" b="1" dirty="0" smtClean="0">
                    <a:latin typeface="Comic Sans MS" panose="030F0702030302020204" pitchFamily="66" charset="0"/>
                    <a:cs typeface="Comic Sans MS" panose="030F0702030302020204" pitchFamily="66" charset="0"/>
                    <a:sym typeface="+mn-ea"/>
                  </a:rPr>
                  <a:t>A partir do bloco PMOS (ou NMOS), podemos determinr qual é a função que será implementada e o bloco complementar NMOS (PMOS) </a:t>
                </a:r>
                <a:endParaRPr lang="pt-BR" altLang="en-US" sz="32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endParaRPr lang="pt-BR" altLang="en-US" sz="32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Função: </a:t>
                </a:r>
                <a14:m>
                  <m:oMath xmlns:m="http://schemas.openxmlformats.org/officeDocument/2006/math">
                    <m:bar>
                      <m:barPr>
                        <m:pos m:val="top"/>
                        <m:ctrlPr>
                          <a:rPr lang="en-US" altLang="pt-BR" sz="2800" b="1" i="1" dirty="0" smtClean="0">
                            <a:solidFill>
                              <a:srgbClr val="C00000"/>
                            </a:solidFill>
                            <a:latin typeface="Cambria Math" panose="02040503050406030204" pitchFamily="18" charset="0"/>
                            <a:cs typeface="Cambria Math" panose="02040503050406030204" pitchFamily="18" charset="0"/>
                            <a:sym typeface="+mn-ea"/>
                          </a:rPr>
                        </m:ctrlPr>
                      </m:barPr>
                      <m:e>
                        <m:r>
                          <a:rPr lang="en-US" altLang="pt-BR" sz="28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2800" b="1" i="1" dirty="0" smtClean="0">
                            <a:solidFill>
                              <a:srgbClr val="C00000"/>
                            </a:solidFill>
                            <a:latin typeface="Cambria Math" panose="02040503050406030204" pitchFamily="18" charset="0"/>
                            <a:cs typeface="Cambria Math" panose="02040503050406030204" pitchFamily="18" charset="0"/>
                            <a:sym typeface="+mn-ea"/>
                          </a:rPr>
                          <m:t>𝑪</m:t>
                        </m:r>
                        <m:r>
                          <a:rPr lang="en-US" altLang="pt-BR" sz="28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2800" b="1" i="1" dirty="0" smtClean="0">
                            <a:solidFill>
                              <a:srgbClr val="C00000"/>
                            </a:solidFill>
                            <a:latin typeface="Cambria Math" panose="02040503050406030204" pitchFamily="18" charset="0"/>
                            <a:cs typeface="Cambria Math" panose="02040503050406030204" pitchFamily="18" charset="0"/>
                            <a:sym typeface="+mn-ea"/>
                          </a:rPr>
                          <m:t>𝑫</m:t>
                        </m:r>
                        <m:r>
                          <a:rPr lang="en-US" altLang="pt-BR" sz="28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2800" b="1" i="1" dirty="0" smtClean="0">
                            <a:solidFill>
                              <a:srgbClr val="C00000"/>
                            </a:solidFill>
                            <a:latin typeface="Cambria Math" panose="02040503050406030204" pitchFamily="18" charset="0"/>
                            <a:cs typeface="Cambria Math" panose="02040503050406030204" pitchFamily="18" charset="0"/>
                            <a:sym typeface="+mn-ea"/>
                          </a:rPr>
                          <m:t>𝑩</m:t>
                        </m:r>
                        <m:r>
                          <a:rPr lang="en-US" altLang="pt-BR" sz="28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2800" b="1" i="1" dirty="0" smtClean="0">
                            <a:solidFill>
                              <a:srgbClr val="C00000"/>
                            </a:solidFill>
                            <a:latin typeface="Cambria Math" panose="02040503050406030204" pitchFamily="18" charset="0"/>
                            <a:cs typeface="Cambria Math" panose="02040503050406030204" pitchFamily="18" charset="0"/>
                            <a:sym typeface="+mn-ea"/>
                          </a:rPr>
                          <m:t>𝑨</m:t>
                        </m:r>
                      </m:e>
                    </m:bar>
                  </m:oMath>
                </a14:m>
                <a:endParaRPr lang="en-US" altLang="pt-BR" sz="2800" b="1" i="1" dirty="0" smtClean="0">
                  <a:solidFill>
                    <a:srgbClr val="C00000"/>
                  </a:solidFill>
                  <a:latin typeface="Cambria Math" panose="02040503050406030204" pitchFamily="18" charset="0"/>
                  <a:cs typeface="Cambria Math" panose="02040503050406030204" pitchFamily="18"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724535" y="2189480"/>
                <a:ext cx="6642735" cy="38792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8286214" y="1085627"/>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cxnSp>
        <p:nvCxnSpPr>
          <p:cNvPr id="34" name="Straight Connector 178"/>
          <p:cNvCxnSpPr>
            <a:cxnSpLocks noChangeShapeType="1"/>
          </p:cNvCxnSpPr>
          <p:nvPr/>
        </p:nvCxnSpPr>
        <p:spPr bwMode="auto">
          <a:xfrm flipV="1">
            <a:off x="9067082" y="159083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8450905" y="174471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8" name="Rectangle 140"/>
          <p:cNvSpPr>
            <a:spLocks noChangeArrowheads="1"/>
          </p:cNvSpPr>
          <p:nvPr/>
        </p:nvSpPr>
        <p:spPr bwMode="auto">
          <a:xfrm flipH="1">
            <a:off x="8785860" y="357695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sp>
        <p:nvSpPr>
          <p:cNvPr id="21" name="Rectangle 140"/>
          <p:cNvSpPr>
            <a:spLocks noChangeArrowheads="1"/>
          </p:cNvSpPr>
          <p:nvPr/>
        </p:nvSpPr>
        <p:spPr bwMode="auto">
          <a:xfrm rot="21600000" flipH="1">
            <a:off x="8380879" y="68698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grpSp>
        <p:nvGrpSpPr>
          <p:cNvPr id="49" name="Grupo 48"/>
          <p:cNvGrpSpPr/>
          <p:nvPr/>
        </p:nvGrpSpPr>
        <p:grpSpPr>
          <a:xfrm>
            <a:off x="7665819" y="2520092"/>
            <a:ext cx="770734" cy="2096043"/>
            <a:chOff x="4325979" y="5051266"/>
            <a:chExt cx="770734" cy="2096043"/>
          </a:xfrm>
        </p:grpSpPr>
        <p:grpSp>
          <p:nvGrpSpPr>
            <p:cNvPr id="51" name="Group 147"/>
            <p:cNvGrpSpPr/>
            <p:nvPr/>
          </p:nvGrpSpPr>
          <p:grpSpPr bwMode="auto">
            <a:xfrm>
              <a:off x="4325979" y="5381242"/>
              <a:ext cx="638515" cy="529611"/>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4" name="Conector Reto 63"/>
            <p:cNvCxnSpPr/>
            <p:nvPr/>
          </p:nvCxnSpPr>
          <p:spPr>
            <a:xfrm>
              <a:off x="4970138" y="5887309"/>
              <a:ext cx="0" cy="126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6"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7" name="Rectangle 140"/>
          <p:cNvSpPr>
            <a:spLocks noChangeArrowheads="1"/>
          </p:cNvSpPr>
          <p:nvPr/>
        </p:nvSpPr>
        <p:spPr bwMode="auto">
          <a:xfrm flipH="1">
            <a:off x="8097520" y="147256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cxnSp>
        <p:nvCxnSpPr>
          <p:cNvPr id="69" name="Straight Connector 178"/>
          <p:cNvCxnSpPr>
            <a:cxnSpLocks noChangeShapeType="1"/>
          </p:cNvCxnSpPr>
          <p:nvPr/>
        </p:nvCxnSpPr>
        <p:spPr bwMode="auto">
          <a:xfrm flipV="1">
            <a:off x="9701447" y="291226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0" name="Conector Reto 69"/>
          <p:cNvCxnSpPr/>
          <p:nvPr/>
        </p:nvCxnSpPr>
        <p:spPr>
          <a:xfrm>
            <a:off x="8318500" y="4613910"/>
            <a:ext cx="126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grpSp>
        <p:nvGrpSpPr>
          <p:cNvPr id="32" name="Grupo 31"/>
          <p:cNvGrpSpPr/>
          <p:nvPr/>
        </p:nvGrpSpPr>
        <p:grpSpPr>
          <a:xfrm>
            <a:off x="8930739" y="2514377"/>
            <a:ext cx="770734" cy="1124043"/>
            <a:chOff x="4325979" y="5051266"/>
            <a:chExt cx="770734" cy="1124043"/>
          </a:xfrm>
        </p:grpSpPr>
        <p:grpSp>
          <p:nvGrpSpPr>
            <p:cNvPr id="71" name="Group 147"/>
            <p:cNvGrpSpPr/>
            <p:nvPr/>
          </p:nvGrpSpPr>
          <p:grpSpPr bwMode="auto">
            <a:xfrm>
              <a:off x="4325979" y="5381242"/>
              <a:ext cx="638515" cy="529611"/>
              <a:chOff x="2834" y="2568"/>
              <a:chExt cx="317" cy="272"/>
            </a:xfrm>
          </p:grpSpPr>
          <p:sp>
            <p:nvSpPr>
              <p:cNvPr id="7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79" name="Conector Reto 78"/>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1"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8" name="Elipse 67"/>
          <p:cNvSpPr/>
          <p:nvPr/>
        </p:nvSpPr>
        <p:spPr>
          <a:xfrm>
            <a:off x="9104320" y="304011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Elipse 81"/>
          <p:cNvSpPr/>
          <p:nvPr/>
        </p:nvSpPr>
        <p:spPr>
          <a:xfrm>
            <a:off x="7829875" y="304964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3" name="Conector Reto 82"/>
          <p:cNvCxnSpPr/>
          <p:nvPr/>
        </p:nvCxnSpPr>
        <p:spPr>
          <a:xfrm>
            <a:off x="8310245" y="251460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Straight Connector 178"/>
          <p:cNvCxnSpPr>
            <a:cxnSpLocks noChangeShapeType="1"/>
          </p:cNvCxnSpPr>
          <p:nvPr/>
        </p:nvCxnSpPr>
        <p:spPr bwMode="auto">
          <a:xfrm flipV="1">
            <a:off x="8436527" y="290274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113" name="Rectangle 140"/>
          <p:cNvSpPr>
            <a:spLocks noChangeArrowheads="1"/>
          </p:cNvSpPr>
          <p:nvPr/>
        </p:nvSpPr>
        <p:spPr bwMode="auto">
          <a:xfrm flipH="1">
            <a:off x="7521575" y="277177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114" name="Rectangle 140"/>
          <p:cNvSpPr>
            <a:spLocks noChangeArrowheads="1"/>
          </p:cNvSpPr>
          <p:nvPr/>
        </p:nvSpPr>
        <p:spPr bwMode="auto">
          <a:xfrm flipH="1">
            <a:off x="8742045" y="27813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C</a:t>
            </a:r>
            <a:endParaRPr lang="pt-BR" sz="2000" dirty="0" smtClean="0"/>
          </a:p>
        </p:txBody>
      </p:sp>
      <p:grpSp>
        <p:nvGrpSpPr>
          <p:cNvPr id="18" name="Grupo 17"/>
          <p:cNvGrpSpPr/>
          <p:nvPr/>
        </p:nvGrpSpPr>
        <p:grpSpPr>
          <a:xfrm>
            <a:off x="8930739" y="3638738"/>
            <a:ext cx="770734" cy="975108"/>
            <a:chOff x="4325979" y="5381242"/>
            <a:chExt cx="770734" cy="975108"/>
          </a:xfrm>
        </p:grpSpPr>
        <p:grpSp>
          <p:nvGrpSpPr>
            <p:cNvPr id="72" name="Group 147"/>
            <p:cNvGrpSpPr/>
            <p:nvPr/>
          </p:nvGrpSpPr>
          <p:grpSpPr bwMode="auto">
            <a:xfrm>
              <a:off x="4325979" y="5381242"/>
              <a:ext cx="638515" cy="529611"/>
              <a:chOff x="2834" y="2568"/>
              <a:chExt cx="317" cy="272"/>
            </a:xfrm>
          </p:grpSpPr>
          <p:sp>
            <p:nvSpPr>
              <p:cNvPr id="12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126" name="Conector Reto 125"/>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30" name="Elipse 29"/>
          <p:cNvSpPr/>
          <p:nvPr/>
        </p:nvSpPr>
        <p:spPr>
          <a:xfrm>
            <a:off x="9106225" y="38383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9" name="Straight Connector 178"/>
          <p:cNvCxnSpPr>
            <a:cxnSpLocks noChangeShapeType="1"/>
          </p:cNvCxnSpPr>
          <p:nvPr/>
        </p:nvCxnSpPr>
        <p:spPr bwMode="auto">
          <a:xfrm flipV="1">
            <a:off x="9701447" y="368760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30" name="Conector Reto 129"/>
          <p:cNvCxnSpPr/>
          <p:nvPr/>
        </p:nvCxnSpPr>
        <p:spPr>
          <a:xfrm>
            <a:off x="8938628" y="460073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Conector Reto 7"/>
          <p:cNvCxnSpPr/>
          <p:nvPr/>
        </p:nvCxnSpPr>
        <p:spPr>
          <a:xfrm>
            <a:off x="8980680" y="5963073"/>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Retângulo de cantos arredondados 39"/>
          <p:cNvSpPr/>
          <p:nvPr/>
        </p:nvSpPr>
        <p:spPr>
          <a:xfrm>
            <a:off x="8202437" y="4862732"/>
            <a:ext cx="1543050" cy="1368071"/>
          </a:xfrm>
          <a:prstGeom prst="roundRect">
            <a:avLst/>
          </a:prstGeom>
          <a:gradFill flip="none" rotWithShape="1">
            <a:gsLst>
              <a:gs pos="0">
                <a:schemeClr val="accent2">
                  <a:lumMod val="89000"/>
                </a:schemeClr>
              </a:gs>
              <a:gs pos="47000">
                <a:schemeClr val="accent2">
                  <a:lumMod val="89000"/>
                </a:schemeClr>
              </a:gs>
              <a:gs pos="69000">
                <a:schemeClr val="accent2">
                  <a:lumMod val="75000"/>
                </a:schemeClr>
              </a:gs>
              <a:gs pos="97000">
                <a:schemeClr val="accent2">
                  <a:lumMod val="70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3" name="Rectangle 140"/>
          <p:cNvSpPr>
            <a:spLocks noChangeArrowheads="1"/>
          </p:cNvSpPr>
          <p:nvPr/>
        </p:nvSpPr>
        <p:spPr bwMode="auto">
          <a:xfrm flipH="1">
            <a:off x="8356414" y="5008966"/>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NMOS</a:t>
            </a:r>
            <a:endParaRPr lang="pt-BR" sz="2800" b="1" baseline="-25000" dirty="0"/>
          </a:p>
        </p:txBody>
      </p:sp>
      <p:cxnSp>
        <p:nvCxnSpPr>
          <p:cNvPr id="134" name="Conector Reto 4"/>
          <p:cNvCxnSpPr/>
          <p:nvPr/>
        </p:nvCxnSpPr>
        <p:spPr>
          <a:xfrm flipH="1" flipV="1">
            <a:off x="8891390" y="64327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097530" y="622935"/>
            <a:ext cx="5996305" cy="70675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40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525780" y="1440180"/>
            <a:ext cx="11140440" cy="5139055"/>
          </a:xfrm>
          <a:prstGeom prst="rect">
            <a:avLst/>
          </a:prstGeom>
          <a:solidFill>
            <a:schemeClr val="bg1"/>
          </a:solidFill>
        </p:spPr>
        <p:txBody>
          <a:bodyPr wrap="square" rtlCol="0" anchor="t">
            <a:spAutoFit/>
          </a:bodyPr>
          <a:lstStyle/>
          <a:p>
            <a:pPr indent="0" fontAlgn="auto">
              <a:spcAft>
                <a:spcPts val="1200"/>
              </a:spcAft>
              <a:buFont typeface="Wingdings" panose="05000000000000000000" charset="0"/>
              <a:buNone/>
            </a:pPr>
            <a:r>
              <a:rPr lang="pt-BR" altLang="en-US" sz="3200" b="1" dirty="0" smtClean="0">
                <a:latin typeface="Comic Sans MS" panose="030F0702030302020204" pitchFamily="66" charset="0"/>
                <a:cs typeface="Comic Sans MS" panose="030F0702030302020204" pitchFamily="66" charset="0"/>
                <a:sym typeface="+mn-ea"/>
              </a:rPr>
              <a:t>Vamos investigar algumas características importantes do inversor CMOS e depois estender os resultados para portas lógicas CMOS no geral. As características investigadas serão:</a:t>
            </a:r>
            <a:endParaRPr lang="pt-BR" altLang="en-US" sz="3200" b="1" dirty="0" smtClean="0">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da curva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Entrada x Saída</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(característica estática)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Margens de ruído (característica estática)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(característica dinâmica)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Consumo de potência (característica dinâmica)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1765935" y="457200"/>
            <a:ext cx="7379970" cy="70675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Tensão de Transição CMOS</a:t>
            </a:r>
            <a:endParaRPr lang="pt-BR" altLang="en-US" sz="40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2513330" y="1216660"/>
            <a:ext cx="8979535" cy="52197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Inversor CMOS: </a:t>
            </a:r>
            <a:r>
              <a:rPr lang="pt-BR" altLang="en-US" sz="2800" b="1" dirty="0" err="1" smtClean="0">
                <a:latin typeface="Comic Sans MS" panose="030F0702030302020204" pitchFamily="66" charset="0"/>
                <a:cs typeface="Comic Sans MS" panose="030F0702030302020204" pitchFamily="66" charset="0"/>
                <a:sym typeface="+mn-ea"/>
              </a:rPr>
              <a:t>Vout</a:t>
            </a:r>
            <a:r>
              <a:rPr lang="pt-BR" altLang="en-US" sz="2800" b="1" dirty="0" smtClean="0">
                <a:latin typeface="Comic Sans MS" panose="030F0702030302020204" pitchFamily="66" charset="0"/>
                <a:cs typeface="Comic Sans MS" panose="030F0702030302020204" pitchFamily="66" charset="0"/>
                <a:sym typeface="+mn-ea"/>
              </a:rPr>
              <a:t> x </a:t>
            </a:r>
            <a:r>
              <a:rPr lang="pt-BR" altLang="en-US" sz="2800" b="1" dirty="0" err="1" smtClean="0">
                <a:latin typeface="Comic Sans MS" panose="030F0702030302020204" pitchFamily="66" charset="0"/>
                <a:cs typeface="Comic Sans MS" panose="030F0702030302020204" pitchFamily="66" charset="0"/>
                <a:sym typeface="+mn-ea"/>
              </a:rPr>
              <a:t>Vin</a:t>
            </a:r>
            <a:endParaRPr lang="pt-BR" altLang="en-US" sz="2800" b="1" dirty="0" smtClean="0">
              <a:latin typeface="Comic Sans MS" panose="030F0702030302020204" pitchFamily="66" charset="0"/>
              <a:cs typeface="Comic Sans MS" panose="030F0702030302020204" pitchFamily="66" charset="0"/>
              <a:sym typeface="+mn-ea"/>
            </a:endParaRPr>
          </a:p>
        </p:txBody>
      </p:sp>
      <p:pic>
        <p:nvPicPr>
          <p:cNvPr id="39" name="Imagem 3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3005523" y="1791155"/>
            <a:ext cx="8811600" cy="4608196"/>
          </a:xfrm>
          <a:prstGeom prst="rect">
            <a:avLst/>
          </a:prstGeom>
        </p:spPr>
      </p:pic>
      <p:cxnSp>
        <p:nvCxnSpPr>
          <p:cNvPr id="43" name="Conector Reto 42"/>
          <p:cNvCxnSpPr/>
          <p:nvPr/>
        </p:nvCxnSpPr>
        <p:spPr>
          <a:xfrm flipV="1">
            <a:off x="7127876" y="2123749"/>
            <a:ext cx="0" cy="400378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sp>
        <p:nvSpPr>
          <p:cNvPr id="53" name="Caixa de Texto 6"/>
          <p:cNvSpPr txBox="1"/>
          <p:nvPr/>
        </p:nvSpPr>
        <p:spPr>
          <a:xfrm>
            <a:off x="7033895" y="3598545"/>
            <a:ext cx="211201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Saturado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6" name="Caixa de Texto 6"/>
          <p:cNvSpPr txBox="1"/>
          <p:nvPr/>
        </p:nvSpPr>
        <p:spPr>
          <a:xfrm>
            <a:off x="7124640" y="3938123"/>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8" name="Caixa de Texto 6"/>
          <p:cNvSpPr txBox="1"/>
          <p:nvPr/>
        </p:nvSpPr>
        <p:spPr>
          <a:xfrm>
            <a:off x="7370445" y="2025015"/>
            <a:ext cx="1313180" cy="58356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Região de transição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60" name="Forma livre 59"/>
          <p:cNvSpPr/>
          <p:nvPr/>
        </p:nvSpPr>
        <p:spPr>
          <a:xfrm>
            <a:off x="7187384" y="2353658"/>
            <a:ext cx="344129" cy="658762"/>
          </a:xfrm>
          <a:custGeom>
            <a:avLst/>
            <a:gdLst>
              <a:gd name="connsiteX0" fmla="*/ 0 w 344129"/>
              <a:gd name="connsiteY0" fmla="*/ 658762 h 658762"/>
              <a:gd name="connsiteX1" fmla="*/ 167149 w 344129"/>
              <a:gd name="connsiteY1" fmla="*/ 599768 h 658762"/>
              <a:gd name="connsiteX2" fmla="*/ 294968 w 344129"/>
              <a:gd name="connsiteY2" fmla="*/ 422787 h 658762"/>
              <a:gd name="connsiteX3" fmla="*/ 137652 w 344129"/>
              <a:gd name="connsiteY3" fmla="*/ 196645 h 658762"/>
              <a:gd name="connsiteX4" fmla="*/ 344129 w 344129"/>
              <a:gd name="connsiteY4" fmla="*/ 0 h 658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129" h="658762">
                <a:moveTo>
                  <a:pt x="0" y="658762"/>
                </a:moveTo>
                <a:cubicBezTo>
                  <a:pt x="58994" y="648929"/>
                  <a:pt x="117988" y="639097"/>
                  <a:pt x="167149" y="599768"/>
                </a:cubicBezTo>
                <a:cubicBezTo>
                  <a:pt x="216310" y="560439"/>
                  <a:pt x="299884" y="489974"/>
                  <a:pt x="294968" y="422787"/>
                </a:cubicBezTo>
                <a:cubicBezTo>
                  <a:pt x="290052" y="355600"/>
                  <a:pt x="129459" y="267109"/>
                  <a:pt x="137652" y="196645"/>
                </a:cubicBezTo>
                <a:cubicBezTo>
                  <a:pt x="145845" y="126181"/>
                  <a:pt x="244987" y="63090"/>
                  <a:pt x="344129" y="0"/>
                </a:cubicBez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Forma livre 39"/>
          <p:cNvSpPr/>
          <p:nvPr/>
        </p:nvSpPr>
        <p:spPr>
          <a:xfrm>
            <a:off x="3619500" y="2174240"/>
            <a:ext cx="7434580" cy="3902075"/>
          </a:xfrm>
          <a:custGeom>
            <a:avLst/>
            <a:gdLst>
              <a:gd name="connisteX0" fmla="*/ 0 w 7434580"/>
              <a:gd name="connsiteY0" fmla="*/ 564 h 3901817"/>
              <a:gd name="connisteX1" fmla="*/ 230505 w 7434580"/>
              <a:gd name="connsiteY1" fmla="*/ 564 h 3901817"/>
              <a:gd name="connisteX2" fmla="*/ 551180 w 7434580"/>
              <a:gd name="connsiteY2" fmla="*/ 5644 h 3901817"/>
              <a:gd name="connisteX3" fmla="*/ 962660 w 7434580"/>
              <a:gd name="connsiteY3" fmla="*/ 564 h 3901817"/>
              <a:gd name="connisteX4" fmla="*/ 1449070 w 7434580"/>
              <a:gd name="connsiteY4" fmla="*/ 5644 h 3901817"/>
              <a:gd name="connisteX5" fmla="*/ 1704340 w 7434580"/>
              <a:gd name="connsiteY5" fmla="*/ 15169 h 3901817"/>
              <a:gd name="connisteX6" fmla="*/ 2035175 w 7434580"/>
              <a:gd name="connsiteY6" fmla="*/ 45649 h 3901817"/>
              <a:gd name="connisteX7" fmla="*/ 2265680 w 7434580"/>
              <a:gd name="connsiteY7" fmla="*/ 70414 h 3901817"/>
              <a:gd name="connisteX8" fmla="*/ 2576830 w 7434580"/>
              <a:gd name="connsiteY8" fmla="*/ 140899 h 3901817"/>
              <a:gd name="connisteX9" fmla="*/ 2832735 w 7434580"/>
              <a:gd name="connsiteY9" fmla="*/ 215829 h 3901817"/>
              <a:gd name="connisteX10" fmla="*/ 3018155 w 7434580"/>
              <a:gd name="connsiteY10" fmla="*/ 295839 h 3901817"/>
              <a:gd name="connisteX11" fmla="*/ 3243580 w 7434580"/>
              <a:gd name="connsiteY11" fmla="*/ 431729 h 3901817"/>
              <a:gd name="connisteX12" fmla="*/ 3418840 w 7434580"/>
              <a:gd name="connsiteY12" fmla="*/ 612069 h 3901817"/>
              <a:gd name="connisteX13" fmla="*/ 3539490 w 7434580"/>
              <a:gd name="connsiteY13" fmla="*/ 917504 h 3901817"/>
              <a:gd name="connisteX14" fmla="*/ 3549015 w 7434580"/>
              <a:gd name="connsiteY14" fmla="*/ 1629339 h 3901817"/>
              <a:gd name="connisteX15" fmla="*/ 3569335 w 7434580"/>
              <a:gd name="connsiteY15" fmla="*/ 2256084 h 3901817"/>
              <a:gd name="connisteX16" fmla="*/ 3554095 w 7434580"/>
              <a:gd name="connsiteY16" fmla="*/ 2827584 h 3901817"/>
              <a:gd name="connisteX17" fmla="*/ 3594735 w 7434580"/>
              <a:gd name="connsiteY17" fmla="*/ 3178739 h 3901817"/>
              <a:gd name="connisteX18" fmla="*/ 3729990 w 7434580"/>
              <a:gd name="connsiteY18" fmla="*/ 3409244 h 3901817"/>
              <a:gd name="connisteX19" fmla="*/ 4005580 w 7434580"/>
              <a:gd name="connsiteY19" fmla="*/ 3614984 h 3901817"/>
              <a:gd name="connisteX20" fmla="*/ 4225925 w 7434580"/>
              <a:gd name="connsiteY20" fmla="*/ 3700074 h 3901817"/>
              <a:gd name="connisteX21" fmla="*/ 4596765 w 7434580"/>
              <a:gd name="connsiteY21" fmla="*/ 3790244 h 3901817"/>
              <a:gd name="connisteX22" fmla="*/ 4968240 w 7434580"/>
              <a:gd name="connsiteY22" fmla="*/ 3845489 h 3901817"/>
              <a:gd name="connisteX23" fmla="*/ 5514340 w 7434580"/>
              <a:gd name="connsiteY23" fmla="*/ 3880414 h 3901817"/>
              <a:gd name="connisteX24" fmla="*/ 6021070 w 7434580"/>
              <a:gd name="connsiteY24" fmla="*/ 3900734 h 3901817"/>
              <a:gd name="connisteX25" fmla="*/ 6863080 w 7434580"/>
              <a:gd name="connsiteY25" fmla="*/ 3895654 h 3901817"/>
              <a:gd name="connisteX26" fmla="*/ 7434580 w 7434580"/>
              <a:gd name="connsiteY26" fmla="*/ 3880414 h 390181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Lst>
            <a:rect l="l" t="t" r="r" b="b"/>
            <a:pathLst>
              <a:path w="7434580" h="3901818">
                <a:moveTo>
                  <a:pt x="0" y="564"/>
                </a:moveTo>
                <a:cubicBezTo>
                  <a:pt x="39370" y="564"/>
                  <a:pt x="120015" y="-706"/>
                  <a:pt x="230505" y="564"/>
                </a:cubicBezTo>
                <a:cubicBezTo>
                  <a:pt x="340995" y="1834"/>
                  <a:pt x="404495" y="5644"/>
                  <a:pt x="551180" y="5644"/>
                </a:cubicBezTo>
                <a:cubicBezTo>
                  <a:pt x="697865" y="5644"/>
                  <a:pt x="782955" y="564"/>
                  <a:pt x="962660" y="564"/>
                </a:cubicBezTo>
                <a:cubicBezTo>
                  <a:pt x="1142365" y="564"/>
                  <a:pt x="1300480" y="2469"/>
                  <a:pt x="1449070" y="5644"/>
                </a:cubicBezTo>
                <a:cubicBezTo>
                  <a:pt x="1597660" y="8819"/>
                  <a:pt x="1586865" y="6914"/>
                  <a:pt x="1704340" y="15169"/>
                </a:cubicBezTo>
                <a:cubicBezTo>
                  <a:pt x="1821815" y="23424"/>
                  <a:pt x="1922780" y="34854"/>
                  <a:pt x="2035175" y="45649"/>
                </a:cubicBezTo>
                <a:cubicBezTo>
                  <a:pt x="2147570" y="56444"/>
                  <a:pt x="2157095" y="51364"/>
                  <a:pt x="2265680" y="70414"/>
                </a:cubicBezTo>
                <a:cubicBezTo>
                  <a:pt x="2374265" y="89464"/>
                  <a:pt x="2463165" y="111689"/>
                  <a:pt x="2576830" y="140899"/>
                </a:cubicBezTo>
                <a:cubicBezTo>
                  <a:pt x="2690495" y="170109"/>
                  <a:pt x="2744470" y="184714"/>
                  <a:pt x="2832735" y="215829"/>
                </a:cubicBezTo>
                <a:cubicBezTo>
                  <a:pt x="2921000" y="246944"/>
                  <a:pt x="2936240" y="252659"/>
                  <a:pt x="3018155" y="295839"/>
                </a:cubicBezTo>
                <a:cubicBezTo>
                  <a:pt x="3100070" y="339019"/>
                  <a:pt x="3163570" y="368229"/>
                  <a:pt x="3243580" y="431729"/>
                </a:cubicBezTo>
                <a:cubicBezTo>
                  <a:pt x="3323590" y="495229"/>
                  <a:pt x="3359785" y="514914"/>
                  <a:pt x="3418840" y="612069"/>
                </a:cubicBezTo>
                <a:cubicBezTo>
                  <a:pt x="3477895" y="709224"/>
                  <a:pt x="3513455" y="714304"/>
                  <a:pt x="3539490" y="917504"/>
                </a:cubicBezTo>
                <a:cubicBezTo>
                  <a:pt x="3565525" y="1120704"/>
                  <a:pt x="3543300" y="1361369"/>
                  <a:pt x="3549015" y="1629339"/>
                </a:cubicBezTo>
                <a:cubicBezTo>
                  <a:pt x="3554730" y="1897309"/>
                  <a:pt x="3568065" y="2016689"/>
                  <a:pt x="3569335" y="2256084"/>
                </a:cubicBezTo>
                <a:cubicBezTo>
                  <a:pt x="3570605" y="2495479"/>
                  <a:pt x="3549015" y="2642799"/>
                  <a:pt x="3554095" y="2827584"/>
                </a:cubicBezTo>
                <a:cubicBezTo>
                  <a:pt x="3559175" y="3012369"/>
                  <a:pt x="3559810" y="3062534"/>
                  <a:pt x="3594735" y="3178739"/>
                </a:cubicBezTo>
                <a:cubicBezTo>
                  <a:pt x="3629660" y="3294944"/>
                  <a:pt x="3648075" y="3322249"/>
                  <a:pt x="3729990" y="3409244"/>
                </a:cubicBezTo>
                <a:cubicBezTo>
                  <a:pt x="3811905" y="3496239"/>
                  <a:pt x="3906520" y="3556564"/>
                  <a:pt x="4005580" y="3614984"/>
                </a:cubicBezTo>
                <a:cubicBezTo>
                  <a:pt x="4104640" y="3673404"/>
                  <a:pt x="4107815" y="3665149"/>
                  <a:pt x="4225925" y="3700074"/>
                </a:cubicBezTo>
                <a:cubicBezTo>
                  <a:pt x="4344035" y="3734999"/>
                  <a:pt x="4448175" y="3761034"/>
                  <a:pt x="4596765" y="3790244"/>
                </a:cubicBezTo>
                <a:cubicBezTo>
                  <a:pt x="4745355" y="3819454"/>
                  <a:pt x="4784725" y="3827709"/>
                  <a:pt x="4968240" y="3845489"/>
                </a:cubicBezTo>
                <a:cubicBezTo>
                  <a:pt x="5151755" y="3863269"/>
                  <a:pt x="5303520" y="3869619"/>
                  <a:pt x="5514340" y="3880414"/>
                </a:cubicBezTo>
                <a:cubicBezTo>
                  <a:pt x="5725160" y="3891209"/>
                  <a:pt x="5751195" y="3897559"/>
                  <a:pt x="6021070" y="3900734"/>
                </a:cubicBezTo>
                <a:cubicBezTo>
                  <a:pt x="6290945" y="3903909"/>
                  <a:pt x="6580505" y="3899464"/>
                  <a:pt x="6863080" y="3895654"/>
                </a:cubicBezTo>
                <a:cubicBezTo>
                  <a:pt x="7145655" y="3891844"/>
                  <a:pt x="7337425" y="3883589"/>
                  <a:pt x="7434580" y="3880414"/>
                </a:cubicBez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3" name="Conector Reto 32"/>
          <p:cNvCxnSpPr/>
          <p:nvPr/>
        </p:nvCxnSpPr>
        <p:spPr>
          <a:xfrm flipV="1">
            <a:off x="7187566" y="2252019"/>
            <a:ext cx="0" cy="400378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445770" y="2353682"/>
            <a:ext cx="2423388" cy="3171453"/>
            <a:chOff x="1387" y="4054"/>
            <a:chExt cx="2918" cy="4457"/>
          </a:xfrm>
        </p:grpSpPr>
        <p:grpSp>
          <p:nvGrpSpPr>
            <p:cNvPr id="35" name="Grupo 34"/>
            <p:cNvGrpSpPr/>
            <p:nvPr/>
          </p:nvGrpSpPr>
          <p:grpSpPr>
            <a:xfrm>
              <a:off x="2116" y="4727"/>
              <a:ext cx="1214" cy="2259"/>
              <a:chOff x="4325979" y="4921726"/>
              <a:chExt cx="770733" cy="1434624"/>
            </a:xfrm>
          </p:grpSpPr>
          <p:grpSp>
            <p:nvGrpSpPr>
              <p:cNvPr id="41" name="Group 147"/>
              <p:cNvGrpSpPr/>
              <p:nvPr/>
            </p:nvGrpSpPr>
            <p:grpSpPr bwMode="auto">
              <a:xfrm>
                <a:off x="4325979" y="5381242"/>
                <a:ext cx="638515" cy="529611"/>
                <a:chOff x="2834" y="2568"/>
                <a:chExt cx="317" cy="272"/>
              </a:xfrm>
            </p:grpSpPr>
            <p:sp>
              <p:nvSpPr>
                <p:cNvPr id="4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8" name="Conector Reto 4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51" name="Grupo 50"/>
            <p:cNvGrpSpPr/>
            <p:nvPr/>
          </p:nvGrpSpPr>
          <p:grpSpPr>
            <a:xfrm rot="16200000">
              <a:off x="988" y="5184"/>
              <a:ext cx="4446" cy="2188"/>
              <a:chOff x="7504" y="6919"/>
              <a:chExt cx="3625" cy="1723"/>
            </a:xfrm>
          </p:grpSpPr>
          <p:grpSp>
            <p:nvGrpSpPr>
              <p:cNvPr id="52" name="Group 147"/>
              <p:cNvGrpSpPr/>
              <p:nvPr/>
            </p:nvGrpSpPr>
            <p:grpSpPr bwMode="auto">
              <a:xfrm rot="5400000">
                <a:off x="8020" y="6975"/>
                <a:ext cx="792" cy="680"/>
                <a:chOff x="2834" y="2568"/>
                <a:chExt cx="317" cy="272"/>
              </a:xfrm>
            </p:grpSpPr>
            <p:sp>
              <p:nvSpPr>
                <p:cNvPr id="5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2" name="Rectangle 142"/>
              <p:cNvSpPr>
                <a:spLocks noChangeArrowheads="1"/>
              </p:cNvSpPr>
              <p:nvPr/>
            </p:nvSpPr>
            <p:spPr bwMode="auto">
              <a:xfrm rot="5400000" flipH="1">
                <a:off x="7411" y="7881"/>
                <a:ext cx="813" cy="4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63" name="Rectangle 140"/>
              <p:cNvSpPr>
                <a:spLocks noChangeArrowheads="1"/>
              </p:cNvSpPr>
              <p:nvPr/>
            </p:nvSpPr>
            <p:spPr bwMode="auto">
              <a:xfrm rot="5400000" flipH="1">
                <a:off x="9736" y="7755"/>
                <a:ext cx="719"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6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Rectangle 140"/>
              <p:cNvSpPr>
                <a:spLocks noChangeArrowheads="1"/>
              </p:cNvSpPr>
              <p:nvPr/>
            </p:nvSpPr>
            <p:spPr bwMode="auto">
              <a:xfrm rot="5400000" flipH="1">
                <a:off x="10040" y="7553"/>
                <a:ext cx="1579" cy="59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V</a:t>
                </a:r>
                <a:r>
                  <a:rPr lang="pt-BR" sz="2800" baseline="-25000" dirty="0"/>
                  <a:t>DD</a:t>
                </a:r>
                <a:r>
                  <a:rPr lang="pt-BR" sz="2800" dirty="0"/>
                  <a:t>=3V</a:t>
                </a:r>
                <a:endParaRPr lang="pt-BR" sz="2800" dirty="0" smtClean="0"/>
              </a:p>
            </p:txBody>
          </p:sp>
          <p:cxnSp>
            <p:nvCxnSpPr>
              <p:cNvPr id="6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7" name="Straight Connector 178"/>
            <p:cNvCxnSpPr>
              <a:cxnSpLocks noChangeShapeType="1"/>
            </p:cNvCxnSpPr>
            <p:nvPr/>
          </p:nvCxnSpPr>
          <p:spPr bwMode="auto">
            <a:xfrm flipV="1">
              <a:off x="3346" y="737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8" name="Conector Reto 8"/>
            <p:cNvCxnSpPr/>
            <p:nvPr/>
          </p:nvCxnSpPr>
          <p:spPr>
            <a:xfrm flipH="1" flipV="1">
              <a:off x="3222" y="771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4"/>
            <p:cNvCxnSpPr/>
            <p:nvPr/>
          </p:nvCxnSpPr>
          <p:spPr>
            <a:xfrm flipH="1" flipV="1">
              <a:off x="2979" y="851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Rectangle 140"/>
            <p:cNvSpPr>
              <a:spLocks noChangeArrowheads="1"/>
            </p:cNvSpPr>
            <p:nvPr/>
          </p:nvSpPr>
          <p:spPr bwMode="auto">
            <a:xfrm flipH="1">
              <a:off x="1387" y="5947"/>
              <a:ext cx="896" cy="73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a:t>
              </a:r>
              <a:r>
                <a:rPr lang="pt-BR" sz="2800" dirty="0" err="1" smtClean="0"/>
                <a:t>V</a:t>
              </a:r>
              <a:r>
                <a:rPr lang="pt-BR" sz="2800" baseline="-25000" dirty="0" err="1" smtClean="0"/>
                <a:t>in</a:t>
              </a:r>
              <a:endParaRPr lang="pt-BR" sz="2800" dirty="0" smtClean="0"/>
            </a:p>
          </p:txBody>
        </p:sp>
        <p:sp>
          <p:nvSpPr>
            <p:cNvPr id="71" name="Rectangle 140"/>
            <p:cNvSpPr>
              <a:spLocks noChangeArrowheads="1"/>
            </p:cNvSpPr>
            <p:nvPr/>
          </p:nvSpPr>
          <p:spPr bwMode="auto">
            <a:xfrm flipH="1">
              <a:off x="3132" y="6028"/>
              <a:ext cx="1000" cy="73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a:t>
              </a:r>
              <a:r>
                <a:rPr lang="pt-BR" sz="2800" dirty="0" err="1" smtClean="0"/>
                <a:t>V</a:t>
              </a:r>
              <a:r>
                <a:rPr lang="pt-BR" sz="2800" baseline="-25000" dirty="0" err="1" smtClean="0"/>
                <a:t>out</a:t>
              </a:r>
              <a:endParaRPr lang="pt-BR" sz="2800" dirty="0" smtClean="0"/>
            </a:p>
          </p:txBody>
        </p:sp>
        <p:cxnSp>
          <p:nvCxnSpPr>
            <p:cNvPr id="72" name="Straight Connector 178"/>
            <p:cNvCxnSpPr>
              <a:cxnSpLocks noChangeShapeType="1"/>
            </p:cNvCxnSpPr>
            <p:nvPr/>
          </p:nvCxnSpPr>
          <p:spPr bwMode="auto">
            <a:xfrm flipV="1">
              <a:off x="3346" y="5522"/>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3" name="Conector Reto 7"/>
            <p:cNvCxnSpPr/>
            <p:nvPr/>
          </p:nvCxnSpPr>
          <p:spPr>
            <a:xfrm>
              <a:off x="2116" y="5872"/>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
            <p:cNvCxnSpPr/>
            <p:nvPr/>
          </p:nvCxnSpPr>
          <p:spPr>
            <a:xfrm flipH="1" flipV="1">
              <a:off x="1837" y="66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Elipse 74"/>
            <p:cNvSpPr/>
            <p:nvPr/>
          </p:nvSpPr>
          <p:spPr>
            <a:xfrm>
              <a:off x="2376" y="5765"/>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Tree>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216275" y="632460"/>
            <a:ext cx="489839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Tensão de transição</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22785" y="1254020"/>
            <a:ext cx="11218608" cy="95313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Camo ja indicado, na região de transição os dois transistores estão saturados e as correntes valem: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2" name="Caixa de Texto 2"/>
              <p:cNvSpPr txBox="1"/>
              <p:nvPr/>
            </p:nvSpPr>
            <p:spPr>
              <a:xfrm>
                <a:off x="3325806" y="2264430"/>
                <a:ext cx="6445885" cy="96329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baseline="-25000" smtClean="0">
                          <a:latin typeface="Cambria Math" panose="02040503050406030204" pitchFamily="18" charset="0"/>
                          <a:cs typeface="Cambria Math" panose="02040503050406030204" pitchFamily="18" charset="0"/>
                        </a:rPr>
                        <m:t>1</m:t>
                      </m:r>
                      <m:r>
                        <a:rPr lang="pt-BR" altLang="pt-BR" sz="2800" b="0" i="1" baseline="-2500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𝑉</m:t>
                      </m:r>
                      <m:r>
                        <a:rPr lang="pt-BR" altLang="pt-BR" sz="2800" b="0" i="1" baseline="-25000" smtClean="0">
                          <a:latin typeface="Cambria Math" panose="02040503050406030204" pitchFamily="18" charset="0"/>
                          <a:cs typeface="Cambria Math" panose="02040503050406030204" pitchFamily="18" charset="0"/>
                        </a:rPr>
                        <m:t>𝑜𝑢𝑡</m:t>
                      </m:r>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2" name="Caixa de Texto 2"/>
              <p:cNvSpPr txBox="1">
                <a:spLocks noRot="1" noChangeAspect="1" noMove="1" noResize="1" noEditPoints="1" noAdjustHandles="1" noChangeArrowheads="1" noChangeShapeType="1" noTextEdit="1"/>
              </p:cNvSpPr>
              <p:nvPr/>
            </p:nvSpPr>
            <p:spPr>
              <a:xfrm>
                <a:off x="3325806" y="2264430"/>
                <a:ext cx="6445885" cy="963295"/>
              </a:xfrm>
              <a:prstGeom prst="rect">
                <a:avLst/>
              </a:prstGeom>
              <a:blipFill rotWithShape="1">
                <a:blip r:embed="rId1"/>
                <a:stretch>
                  <a:fillRect l="-5" t="-4485" r="5"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2"/>
              <p:cNvSpPr txBox="1"/>
              <p:nvPr/>
            </p:nvSpPr>
            <p:spPr>
              <a:xfrm>
                <a:off x="3063328" y="3263523"/>
                <a:ext cx="8916670" cy="96139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𝑝</m:t>
                      </m:r>
                      <m:r>
                        <a:rPr lang="pt-BR" altLang="pt-BR" sz="2800" b="0" i="1" baseline="-25000" smtClean="0">
                          <a:latin typeface="Cambria Math" panose="02040503050406030204" pitchFamily="18" charset="0"/>
                          <a:cs typeface="Cambria Math" panose="02040503050406030204" pitchFamily="18" charset="0"/>
                        </a:rPr>
                        <m:t>1</m:t>
                      </m:r>
                      <m:r>
                        <a:rPr lang="pt-BR" altLang="pt-BR" sz="2800" b="0" i="1" baseline="-2500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𝑝</m:t>
                      </m:r>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𝑜𝑢𝑡</m:t>
                          </m:r>
                        </m:sub>
                      </m:sSub>
                      <m:r>
                        <a:rPr lang="pt-BR" altLang="pt-BR" sz="2800" b="0" i="1" smtClean="0">
                          <a:latin typeface="Cambria Math" panose="02040503050406030204" pitchFamily="18" charset="0"/>
                          <a:cs typeface="Cambria Math" panose="02040503050406030204" pitchFamily="18" charset="0"/>
                        </a:rPr>
                        <m:t> −</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7" name="Caixa de Texto 2"/>
              <p:cNvSpPr txBox="1">
                <a:spLocks noRot="1" noChangeAspect="1" noMove="1" noResize="1" noEditPoints="1" noAdjustHandles="1" noChangeArrowheads="1" noChangeShapeType="1" noTextEdit="1"/>
              </p:cNvSpPr>
              <p:nvPr/>
            </p:nvSpPr>
            <p:spPr>
              <a:xfrm>
                <a:off x="3063328" y="3263523"/>
                <a:ext cx="8916670" cy="961390"/>
              </a:xfrm>
              <a:prstGeom prst="rect">
                <a:avLst/>
              </a:prstGeom>
              <a:blipFill rotWithShape="1">
                <a:blip r:embed="rId2"/>
                <a:stretch>
                  <a:fillRect l="-1" t="-4518" r="1" b="2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2"/>
              <p:cNvSpPr txBox="1"/>
              <p:nvPr/>
            </p:nvSpPr>
            <p:spPr>
              <a:xfrm>
                <a:off x="3452583" y="5085467"/>
                <a:ext cx="1798955" cy="521970"/>
              </a:xfrm>
              <a:prstGeom prst="rect">
                <a:avLst/>
              </a:prstGeom>
              <a:noFill/>
              <a:ln w="38100">
                <a:noFill/>
              </a:ln>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baseline="-25000" smtClean="0">
                          <a:latin typeface="Cambria Math" panose="02040503050406030204" pitchFamily="18" charset="0"/>
                          <a:cs typeface="Cambria Math" panose="02040503050406030204" pitchFamily="18" charset="0"/>
                        </a:rPr>
                        <m:t>1</m:t>
                      </m:r>
                      <m:r>
                        <a:rPr lang="pt-BR" altLang="pt-BR" sz="2800" b="0" i="1" baseline="-25000"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i="1" baseline="-25000">
                          <a:latin typeface="Cambria Math" panose="02040503050406030204" pitchFamily="18" charset="0"/>
                          <a:cs typeface="Cambria Math" panose="02040503050406030204" pitchFamily="18" charset="0"/>
                        </a:rPr>
                        <m:t>𝑝</m:t>
                      </m:r>
                      <m:r>
                        <a:rPr lang="pt-BR" altLang="pt-BR" sz="2800" i="1" baseline="-25000">
                          <a:latin typeface="Cambria Math" panose="02040503050406030204" pitchFamily="18" charset="0"/>
                          <a:cs typeface="Cambria Math" panose="02040503050406030204" pitchFamily="18" charset="0"/>
                        </a:rPr>
                        <m:t>1</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2" name="Caixa de Texto 2"/>
              <p:cNvSpPr txBox="1">
                <a:spLocks noRot="1" noChangeAspect="1" noMove="1" noResize="1" noEditPoints="1" noAdjustHandles="1" noChangeArrowheads="1" noChangeShapeType="1" noTextEdit="1"/>
              </p:cNvSpPr>
              <p:nvPr/>
            </p:nvSpPr>
            <p:spPr>
              <a:xfrm>
                <a:off x="3452583" y="5085467"/>
                <a:ext cx="1798955" cy="521970"/>
              </a:xfrm>
              <a:prstGeom prst="rect">
                <a:avLst/>
              </a:prstGeom>
              <a:blipFill rotWithShape="1">
                <a:blip r:embed="rId3"/>
                <a:stretch>
                  <a:fillRect l="-5" t="-8347" r="5" b="74"/>
                </a:stretch>
              </a:blipFill>
              <a:ln w="38100">
                <a:noFill/>
              </a:ln>
            </p:spPr>
            <p:txBody>
              <a:bodyPr/>
              <a:lstStyle/>
              <a:p>
                <a:r>
                  <a:rPr lang="pt-BR" altLang="en-US">
                    <a:noFill/>
                  </a:rPr>
                  <a:t> </a:t>
                </a:r>
              </a:p>
            </p:txBody>
          </p:sp>
        </mc:Fallback>
      </mc:AlternateContent>
      <p:sp>
        <p:nvSpPr>
          <p:cNvPr id="3" name="Caixa de Texto 6"/>
          <p:cNvSpPr txBox="1"/>
          <p:nvPr/>
        </p:nvSpPr>
        <p:spPr>
          <a:xfrm>
            <a:off x="3107055" y="4361815"/>
            <a:ext cx="685419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Igualando as correntes temos: </a:t>
            </a:r>
            <a:endParaRPr lang="pt-BR" altLang="en-US" sz="2800" b="1" dirty="0" smtClean="0">
              <a:latin typeface="Comic Sans MS" panose="030F0702030302020204" pitchFamily="66" charset="0"/>
              <a:cs typeface="Comic Sans MS" panose="030F0702030302020204" pitchFamily="66" charset="0"/>
              <a:sym typeface="+mn-ea"/>
            </a:endParaRPr>
          </a:p>
        </p:txBody>
      </p:sp>
      <p:grpSp>
        <p:nvGrpSpPr>
          <p:cNvPr id="33" name="Grupo 32"/>
          <p:cNvGrpSpPr/>
          <p:nvPr/>
        </p:nvGrpSpPr>
        <p:grpSpPr>
          <a:xfrm>
            <a:off x="422910" y="2594982"/>
            <a:ext cx="2423388" cy="3171453"/>
            <a:chOff x="1387" y="4054"/>
            <a:chExt cx="2918" cy="4457"/>
          </a:xfrm>
        </p:grpSpPr>
        <p:grpSp>
          <p:nvGrpSpPr>
            <p:cNvPr id="35" name="Grupo 34"/>
            <p:cNvGrpSpPr/>
            <p:nvPr/>
          </p:nvGrpSpPr>
          <p:grpSpPr>
            <a:xfrm>
              <a:off x="2116" y="4727"/>
              <a:ext cx="1214" cy="2259"/>
              <a:chOff x="4325979" y="4921726"/>
              <a:chExt cx="770733" cy="1434624"/>
            </a:xfrm>
          </p:grpSpPr>
          <p:grpSp>
            <p:nvGrpSpPr>
              <p:cNvPr id="39" name="Group 147"/>
              <p:cNvGrpSpPr/>
              <p:nvPr/>
            </p:nvGrpSpPr>
            <p:grpSpPr bwMode="auto">
              <a:xfrm>
                <a:off x="4325979" y="5381242"/>
                <a:ext cx="638515" cy="529611"/>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5" name="Conector Reto 44"/>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8" name="Grupo 47"/>
            <p:cNvGrpSpPr/>
            <p:nvPr/>
          </p:nvGrpSpPr>
          <p:grpSpPr>
            <a:xfrm rot="16200000">
              <a:off x="988" y="5184"/>
              <a:ext cx="4446" cy="2188"/>
              <a:chOff x="7504" y="6919"/>
              <a:chExt cx="3625" cy="1723"/>
            </a:xfrm>
          </p:grpSpPr>
          <p:grpSp>
            <p:nvGrpSpPr>
              <p:cNvPr id="49" name="Group 147"/>
              <p:cNvGrpSpPr/>
              <p:nvPr/>
            </p:nvGrpSpPr>
            <p:grpSpPr bwMode="auto">
              <a:xfrm rot="5400000">
                <a:off x="8020" y="6975"/>
                <a:ext cx="792" cy="680"/>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56" name="Rectangle 142"/>
              <p:cNvSpPr>
                <a:spLocks noChangeArrowheads="1"/>
              </p:cNvSpPr>
              <p:nvPr/>
            </p:nvSpPr>
            <p:spPr bwMode="auto">
              <a:xfrm rot="5400000" flipH="1">
                <a:off x="7411" y="7881"/>
                <a:ext cx="813" cy="4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58" name="Rectangle 140"/>
              <p:cNvSpPr>
                <a:spLocks noChangeArrowheads="1"/>
              </p:cNvSpPr>
              <p:nvPr/>
            </p:nvSpPr>
            <p:spPr bwMode="auto">
              <a:xfrm rot="5400000" flipH="1">
                <a:off x="9736" y="7755"/>
                <a:ext cx="719"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59"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Rectangle 140"/>
              <p:cNvSpPr>
                <a:spLocks noChangeArrowheads="1"/>
              </p:cNvSpPr>
              <p:nvPr/>
            </p:nvSpPr>
            <p:spPr bwMode="auto">
              <a:xfrm rot="5400000" flipH="1">
                <a:off x="10040" y="7553"/>
                <a:ext cx="1579" cy="59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V</a:t>
                </a:r>
                <a:r>
                  <a:rPr lang="pt-BR" sz="2800" baseline="-25000" dirty="0"/>
                  <a:t>DD</a:t>
                </a:r>
                <a:r>
                  <a:rPr lang="pt-BR" sz="2800" dirty="0"/>
                  <a:t>=3V</a:t>
                </a:r>
                <a:endParaRPr lang="pt-BR" sz="2800" dirty="0" smtClean="0"/>
              </a:p>
            </p:txBody>
          </p:sp>
          <p:cxnSp>
            <p:nvCxnSpPr>
              <p:cNvPr id="61"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3" name="Straight Connector 178"/>
            <p:cNvCxnSpPr>
              <a:cxnSpLocks noChangeShapeType="1"/>
            </p:cNvCxnSpPr>
            <p:nvPr/>
          </p:nvCxnSpPr>
          <p:spPr bwMode="auto">
            <a:xfrm flipV="1">
              <a:off x="3346" y="737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4" name="Conector Reto 8"/>
            <p:cNvCxnSpPr/>
            <p:nvPr/>
          </p:nvCxnSpPr>
          <p:spPr>
            <a:xfrm flipH="1" flipV="1">
              <a:off x="3222" y="771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4"/>
            <p:cNvCxnSpPr/>
            <p:nvPr/>
          </p:nvCxnSpPr>
          <p:spPr>
            <a:xfrm flipH="1" flipV="1">
              <a:off x="2979" y="851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Rectangle 140"/>
            <p:cNvSpPr>
              <a:spLocks noChangeArrowheads="1"/>
            </p:cNvSpPr>
            <p:nvPr/>
          </p:nvSpPr>
          <p:spPr bwMode="auto">
            <a:xfrm flipH="1">
              <a:off x="1387" y="5947"/>
              <a:ext cx="896" cy="73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a:t>
              </a:r>
              <a:r>
                <a:rPr lang="pt-BR" sz="2800" dirty="0" err="1" smtClean="0"/>
                <a:t>V</a:t>
              </a:r>
              <a:r>
                <a:rPr lang="pt-BR" sz="2800" baseline="-25000" dirty="0" err="1" smtClean="0"/>
                <a:t>in</a:t>
              </a:r>
              <a:endParaRPr lang="pt-BR" sz="2800" dirty="0" smtClean="0"/>
            </a:p>
          </p:txBody>
        </p:sp>
        <p:sp>
          <p:nvSpPr>
            <p:cNvPr id="67" name="Rectangle 140"/>
            <p:cNvSpPr>
              <a:spLocks noChangeArrowheads="1"/>
            </p:cNvSpPr>
            <p:nvPr/>
          </p:nvSpPr>
          <p:spPr bwMode="auto">
            <a:xfrm flipH="1">
              <a:off x="3132" y="6028"/>
              <a:ext cx="1000" cy="73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 </a:t>
              </a:r>
              <a:r>
                <a:rPr lang="pt-BR" sz="2800" dirty="0" err="1" smtClean="0"/>
                <a:t>V</a:t>
              </a:r>
              <a:r>
                <a:rPr lang="pt-BR" sz="2800" baseline="-25000" dirty="0" err="1" smtClean="0"/>
                <a:t>out</a:t>
              </a:r>
              <a:endParaRPr lang="pt-BR" sz="2800" dirty="0" smtClean="0"/>
            </a:p>
          </p:txBody>
        </p:sp>
        <p:cxnSp>
          <p:nvCxnSpPr>
            <p:cNvPr id="68" name="Straight Connector 178"/>
            <p:cNvCxnSpPr>
              <a:cxnSpLocks noChangeShapeType="1"/>
            </p:cNvCxnSpPr>
            <p:nvPr/>
          </p:nvCxnSpPr>
          <p:spPr bwMode="auto">
            <a:xfrm flipV="1">
              <a:off x="3346" y="5522"/>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69" name="Conector Reto 7"/>
            <p:cNvCxnSpPr/>
            <p:nvPr/>
          </p:nvCxnSpPr>
          <p:spPr>
            <a:xfrm>
              <a:off x="2116" y="5872"/>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8"/>
            <p:cNvCxnSpPr/>
            <p:nvPr/>
          </p:nvCxnSpPr>
          <p:spPr>
            <a:xfrm flipH="1" flipV="1">
              <a:off x="1837" y="66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Elipse 70"/>
            <p:cNvSpPr/>
            <p:nvPr/>
          </p:nvSpPr>
          <p:spPr>
            <a:xfrm>
              <a:off x="2376" y="5765"/>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59800" y="6324600"/>
            <a:ext cx="2743200" cy="365125"/>
          </a:xfrm>
        </p:spPr>
        <p:txBody>
          <a:bodyPr/>
          <a:lstStyle/>
          <a:p>
            <a:fld id="{74F297BB-B745-4CAB-BE1D-CE4C89382949}" type="slidenum">
              <a:rPr lang="pt-BR" smtClean="0"/>
            </a:fld>
            <a:endParaRPr lang="pt-BR"/>
          </a:p>
        </p:txBody>
      </p:sp>
      <p:sp>
        <p:nvSpPr>
          <p:cNvPr id="4" name="CaixaDeTexto 2"/>
          <p:cNvSpPr txBox="1"/>
          <p:nvPr/>
        </p:nvSpPr>
        <p:spPr>
          <a:xfrm>
            <a:off x="701040" y="365125"/>
            <a:ext cx="10790555" cy="583565"/>
          </a:xfrm>
          <a:prstGeom prst="rect">
            <a:avLst/>
          </a:prstGeom>
          <a:noFill/>
        </p:spPr>
        <p:txBody>
          <a:bodyPr wrap="square" rtlCol="0">
            <a:spAutoFit/>
          </a:bodyPr>
          <a:lstStyle/>
          <a:p>
            <a:pPr indent="0" algn="ctr" fontAlgn="auto">
              <a:spcAft>
                <a:spcPts val="600"/>
              </a:spcAft>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Distribuiçaõ de cargas e portadores na junção</a:t>
            </a:r>
            <a:r>
              <a:rPr lang="pt-BR" sz="2800" b="1" dirty="0" smtClean="0">
                <a:solidFill>
                  <a:schemeClr val="tx1"/>
                </a:solidFill>
                <a:latin typeface="Comic Sans MS" panose="030F0702030302020204" pitchFamily="66" charset="0"/>
              </a:rPr>
              <a:t> (V</a:t>
            </a:r>
            <a:r>
              <a:rPr lang="pt-BR" sz="2800" b="1" baseline="-25000" dirty="0" smtClean="0">
                <a:solidFill>
                  <a:schemeClr val="tx1"/>
                </a:solidFill>
                <a:latin typeface="Comic Sans MS" panose="030F0702030302020204" pitchFamily="66" charset="0"/>
              </a:rPr>
              <a:t>D</a:t>
            </a:r>
            <a:r>
              <a:rPr lang="pt-BR" sz="2800" b="1" dirty="0" smtClean="0">
                <a:solidFill>
                  <a:schemeClr val="tx1"/>
                </a:solidFill>
                <a:latin typeface="Comic Sans MS" panose="030F0702030302020204" pitchFamily="66" charset="0"/>
              </a:rPr>
              <a:t> &lt;0)</a:t>
            </a:r>
            <a:endParaRPr lang="pt-BR" sz="2800" b="1" dirty="0" smtClean="0">
              <a:solidFill>
                <a:schemeClr val="tx1"/>
              </a:solidFill>
              <a:latin typeface="Comic Sans MS" panose="030F0702030302020204" pitchFamily="66" charset="0"/>
              <a:sym typeface="+mn-ea"/>
            </a:endParaRPr>
          </a:p>
        </p:txBody>
      </p:sp>
      <p:sp>
        <p:nvSpPr>
          <p:cNvPr id="39" name="Retângulo 38"/>
          <p:cNvSpPr/>
          <p:nvPr/>
        </p:nvSpPr>
        <p:spPr>
          <a:xfrm>
            <a:off x="6049645" y="3883660"/>
            <a:ext cx="2561590" cy="153543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tângulo 4"/>
          <p:cNvSpPr/>
          <p:nvPr/>
        </p:nvSpPr>
        <p:spPr>
          <a:xfrm>
            <a:off x="3565525" y="2305685"/>
            <a:ext cx="2484120" cy="1577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4" name="Conector de Seta Reta 73"/>
          <p:cNvCxnSpPr/>
          <p:nvPr/>
        </p:nvCxnSpPr>
        <p:spPr>
          <a:xfrm>
            <a:off x="1729740" y="5768975"/>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3" name="Caixa de Texto 82"/>
          <p:cNvSpPr txBox="1"/>
          <p:nvPr/>
        </p:nvSpPr>
        <p:spPr>
          <a:xfrm>
            <a:off x="4619625" y="2659380"/>
            <a:ext cx="761365" cy="522605"/>
          </a:xfrm>
          <a:prstGeom prst="rect">
            <a:avLst/>
          </a:prstGeom>
          <a:noFill/>
        </p:spPr>
        <p:txBody>
          <a:bodyPr wrap="square" rtlCol="0">
            <a:spAutoFit/>
          </a:bodyPr>
          <a:lstStyle/>
          <a:p>
            <a:pPr algn="ctr"/>
            <a:r>
              <a:rPr lang="pt-BR" altLang="en-US" sz="2800" b="1"/>
              <a:t>+</a:t>
            </a:r>
            <a:endParaRPr lang="pt-BR" altLang="en-US" sz="2800" b="1"/>
          </a:p>
        </p:txBody>
      </p:sp>
      <p:sp>
        <p:nvSpPr>
          <p:cNvPr id="85" name="Caixa de Texto 84"/>
          <p:cNvSpPr txBox="1"/>
          <p:nvPr/>
        </p:nvSpPr>
        <p:spPr>
          <a:xfrm>
            <a:off x="7150100" y="4062730"/>
            <a:ext cx="761365" cy="522605"/>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3571240" y="4201160"/>
            <a:ext cx="2462530" cy="2413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6040755" y="3480435"/>
            <a:ext cx="2546985" cy="1143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6604000" y="3053080"/>
            <a:ext cx="820420"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4559935" y="3854450"/>
            <a:ext cx="1054100"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3623945" y="5619115"/>
            <a:ext cx="497459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223510" y="5187950"/>
            <a:ext cx="599440" cy="398780"/>
          </a:xfrm>
          <a:prstGeom prst="rect">
            <a:avLst/>
          </a:prstGeom>
          <a:noFill/>
        </p:spPr>
        <p:txBody>
          <a:bodyPr wrap="square" rtlCol="0">
            <a:spAutoFit/>
          </a:bodyPr>
          <a:lstStyle/>
          <a:p>
            <a:r>
              <a:rPr lang="pt-BR" sz="2000" b="1" dirty="0"/>
              <a:t>xd</a:t>
            </a:r>
            <a:endParaRPr lang="pt-BR" sz="2000" b="1" dirty="0"/>
          </a:p>
        </p:txBody>
      </p:sp>
      <p:sp>
        <p:nvSpPr>
          <p:cNvPr id="6" name="Caixa de Texto 5"/>
          <p:cNvSpPr txBox="1"/>
          <p:nvPr/>
        </p:nvSpPr>
        <p:spPr>
          <a:xfrm>
            <a:off x="3798515" y="229922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7" name="Caixa de Texto 6"/>
          <p:cNvSpPr txBox="1"/>
          <p:nvPr/>
        </p:nvSpPr>
        <p:spPr>
          <a:xfrm>
            <a:off x="4889445" y="3052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8" name="Caixa de Texto 7"/>
          <p:cNvSpPr txBox="1"/>
          <p:nvPr/>
        </p:nvSpPr>
        <p:spPr>
          <a:xfrm>
            <a:off x="5061530" y="222937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9" name="Caixa de Texto 8"/>
          <p:cNvSpPr txBox="1"/>
          <p:nvPr/>
        </p:nvSpPr>
        <p:spPr>
          <a:xfrm>
            <a:off x="3798515" y="3052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0" name="Caixa de Texto 9"/>
          <p:cNvSpPr txBox="1"/>
          <p:nvPr/>
        </p:nvSpPr>
        <p:spPr>
          <a:xfrm>
            <a:off x="6276025" y="390481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1" name="Caixa de Texto 10"/>
          <p:cNvSpPr txBox="1"/>
          <p:nvPr/>
        </p:nvSpPr>
        <p:spPr>
          <a:xfrm>
            <a:off x="6603685" y="433090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2" name="Caixa de Texto 11"/>
          <p:cNvSpPr txBox="1"/>
          <p:nvPr/>
        </p:nvSpPr>
        <p:spPr>
          <a:xfrm>
            <a:off x="7037390" y="465030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3" name="Caixa de Texto 12"/>
          <p:cNvSpPr txBox="1"/>
          <p:nvPr/>
        </p:nvSpPr>
        <p:spPr>
          <a:xfrm>
            <a:off x="7798120" y="442742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4" name="Caixa de Texto 13"/>
          <p:cNvSpPr txBox="1"/>
          <p:nvPr/>
        </p:nvSpPr>
        <p:spPr>
          <a:xfrm>
            <a:off x="7798755" y="399879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5" name="Caixa de Texto 14"/>
          <p:cNvSpPr txBox="1"/>
          <p:nvPr/>
        </p:nvSpPr>
        <p:spPr>
          <a:xfrm>
            <a:off x="6277295" y="4665546"/>
            <a:ext cx="761308" cy="522390"/>
          </a:xfrm>
          <a:prstGeom prst="rect">
            <a:avLst/>
          </a:prstGeom>
          <a:noFill/>
        </p:spPr>
        <p:txBody>
          <a:bodyPr wrap="square" rtlCol="0">
            <a:spAutoFit/>
          </a:bodyPr>
          <a:lstStyle/>
          <a:p>
            <a:pPr algn="ctr"/>
            <a:r>
              <a:rPr lang="pt-BR" altLang="en-US" sz="2800" b="1"/>
              <a:t>-</a:t>
            </a:r>
            <a:endParaRPr lang="pt-BR" altLang="en-US" sz="2800" b="1"/>
          </a:p>
        </p:txBody>
      </p:sp>
      <p:cxnSp>
        <p:nvCxnSpPr>
          <p:cNvPr id="46" name="Conector Reto 45"/>
          <p:cNvCxnSpPr/>
          <p:nvPr/>
        </p:nvCxnSpPr>
        <p:spPr>
          <a:xfrm>
            <a:off x="3565525" y="142240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595995" y="138557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0" name="CaixaDeTexto 6"/>
          <p:cNvSpPr txBox="1"/>
          <p:nvPr/>
        </p:nvSpPr>
        <p:spPr>
          <a:xfrm>
            <a:off x="812800" y="2531110"/>
            <a:ext cx="1359535" cy="521970"/>
          </a:xfrm>
          <a:prstGeom prst="rect">
            <a:avLst/>
          </a:prstGeom>
          <a:noFill/>
        </p:spPr>
        <p:txBody>
          <a:bodyPr wrap="square" rtlCol="0">
            <a:spAutoFit/>
          </a:bodyPr>
          <a:lstStyle/>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21" name="CaixaDeTexto 6"/>
          <p:cNvSpPr txBox="1"/>
          <p:nvPr/>
        </p:nvSpPr>
        <p:spPr>
          <a:xfrm>
            <a:off x="594752" y="4468798"/>
            <a:ext cx="1918335" cy="521970"/>
          </a:xfrm>
          <a:prstGeom prst="rect">
            <a:avLst/>
          </a:prstGeom>
          <a:noFill/>
        </p:spPr>
        <p:txBody>
          <a:bodyPr wrap="square" rtlCol="0">
            <a:spAutoFit/>
          </a:bodyPr>
          <a:lstStyle/>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22" name="CaixaDeTexto 6"/>
          <p:cNvSpPr txBox="1"/>
          <p:nvPr/>
        </p:nvSpPr>
        <p:spPr>
          <a:xfrm>
            <a:off x="10227310" y="2137410"/>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23" name="CaixaDeTexto 6"/>
          <p:cNvSpPr txBox="1"/>
          <p:nvPr/>
        </p:nvSpPr>
        <p:spPr>
          <a:xfrm>
            <a:off x="10252561" y="4170362"/>
            <a:ext cx="1760220" cy="953135"/>
          </a:xfrm>
          <a:prstGeom prst="rect">
            <a:avLst/>
          </a:prstGeom>
          <a:noFill/>
        </p:spPr>
        <p:txBody>
          <a:bodyPr wrap="square" rtlCol="0">
            <a:spAutoFit/>
          </a:bodyPr>
          <a:lstStyle/>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baseline="-25000" dirty="0"/>
          </a:p>
          <a:p>
            <a:endParaRPr lang="pt-BR" sz="2800" b="1" dirty="0"/>
          </a:p>
        </p:txBody>
      </p:sp>
      <p:sp>
        <p:nvSpPr>
          <p:cNvPr id="24" name="CaixaDeTexto 6"/>
          <p:cNvSpPr txBox="1"/>
          <p:nvPr/>
        </p:nvSpPr>
        <p:spPr>
          <a:xfrm>
            <a:off x="1729740" y="1422400"/>
            <a:ext cx="1148080" cy="521970"/>
          </a:xfrm>
          <a:prstGeom prst="rect">
            <a:avLst/>
          </a:prstGeom>
          <a:noFill/>
        </p:spPr>
        <p:txBody>
          <a:bodyPr wrap="square" rtlCol="0">
            <a:spAutoFit/>
          </a:bodyPr>
          <a:lstStyle/>
          <a:p>
            <a:r>
              <a:rPr lang="pt-BR" sz="2800" b="1" dirty="0"/>
              <a:t>N (N</a:t>
            </a:r>
            <a:r>
              <a:rPr lang="pt-BR" sz="2800" b="1" baseline="-25000" dirty="0"/>
              <a:t>D</a:t>
            </a:r>
            <a:r>
              <a:rPr lang="pt-BR" sz="2800" b="1" dirty="0"/>
              <a:t>)</a:t>
            </a:r>
            <a:endParaRPr lang="pt-BR" sz="2800" b="1" dirty="0"/>
          </a:p>
        </p:txBody>
      </p:sp>
      <p:sp>
        <p:nvSpPr>
          <p:cNvPr id="25" name="CaixaDeTexto 6"/>
          <p:cNvSpPr txBox="1"/>
          <p:nvPr/>
        </p:nvSpPr>
        <p:spPr>
          <a:xfrm>
            <a:off x="9408160" y="150368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27" name="Seta para a esquerda 26"/>
          <p:cNvSpPr/>
          <p:nvPr/>
        </p:nvSpPr>
        <p:spPr>
          <a:xfrm flipH="1">
            <a:off x="6448425" y="1696720"/>
            <a:ext cx="14630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 de Texto 28"/>
          <p:cNvSpPr txBox="1"/>
          <p:nvPr/>
        </p:nvSpPr>
        <p:spPr>
          <a:xfrm>
            <a:off x="6915785" y="789305"/>
            <a:ext cx="995680" cy="460375"/>
          </a:xfrm>
          <a:prstGeom prst="rect">
            <a:avLst/>
          </a:prstGeom>
          <a:noFill/>
        </p:spPr>
        <p:txBody>
          <a:bodyPr wrap="square" rtlCol="0">
            <a:spAutoFit/>
          </a:bodyPr>
          <a:lstStyle/>
          <a:p>
            <a:r>
              <a:rPr lang="pt-BR" altLang="en-US" sz="2400"/>
              <a:t>I</a:t>
            </a:r>
            <a:r>
              <a:rPr lang="pt-BR" altLang="en-US" sz="2400" baseline="-25000"/>
              <a:t>dif</a:t>
            </a:r>
            <a:endParaRPr lang="pt-BR" altLang="en-US" sz="2400" baseline="-25000"/>
          </a:p>
        </p:txBody>
      </p:sp>
      <p:cxnSp>
        <p:nvCxnSpPr>
          <p:cNvPr id="31" name="Conector de Seta Reta 30"/>
          <p:cNvCxnSpPr/>
          <p:nvPr/>
        </p:nvCxnSpPr>
        <p:spPr>
          <a:xfrm>
            <a:off x="4110990" y="2143125"/>
            <a:ext cx="4134485" cy="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32" name="CaixaDeTexto 6"/>
          <p:cNvSpPr txBox="1"/>
          <p:nvPr/>
        </p:nvSpPr>
        <p:spPr>
          <a:xfrm>
            <a:off x="4619625" y="1403350"/>
            <a:ext cx="635000" cy="521970"/>
          </a:xfrm>
          <a:prstGeom prst="rect">
            <a:avLst/>
          </a:prstGeom>
          <a:noFill/>
        </p:spPr>
        <p:txBody>
          <a:bodyPr wrap="square" rtlCol="0">
            <a:spAutoFit/>
          </a:bodyPr>
          <a:lstStyle/>
          <a:p>
            <a:r>
              <a:rPr lang="pt-BR" sz="2800" b="1" dirty="0"/>
              <a:t>E</a:t>
            </a:r>
            <a:endParaRPr lang="pt-BR" sz="2800" b="1" dirty="0"/>
          </a:p>
        </p:txBody>
      </p:sp>
      <p:sp>
        <p:nvSpPr>
          <p:cNvPr id="35" name="Forma livre 34"/>
          <p:cNvSpPr/>
          <p:nvPr/>
        </p:nvSpPr>
        <p:spPr>
          <a:xfrm flipV="1">
            <a:off x="1730375" y="4972685"/>
            <a:ext cx="1884680" cy="796925"/>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6" name="Conector Reto 35"/>
          <p:cNvCxnSpPr/>
          <p:nvPr/>
        </p:nvCxnSpPr>
        <p:spPr>
          <a:xfrm>
            <a:off x="1612265" y="4972685"/>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8438366" y="4729783"/>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8589685" y="4832033"/>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8629968" y="4838700"/>
            <a:ext cx="376236" cy="355283"/>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8646755" y="4767789"/>
            <a:ext cx="785088" cy="725279"/>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319145" y="4984115"/>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2989580" y="4968875"/>
            <a:ext cx="253365" cy="29083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2746375" y="4941570"/>
            <a:ext cx="131445" cy="246380"/>
          </a:xfrm>
          <a:prstGeom prst="line">
            <a:avLst/>
          </a:prstGeom>
        </p:spPr>
        <p:style>
          <a:lnRef idx="1">
            <a:schemeClr val="accent1"/>
          </a:lnRef>
          <a:fillRef idx="0">
            <a:schemeClr val="accent1"/>
          </a:fillRef>
          <a:effectRef idx="0">
            <a:schemeClr val="accent1"/>
          </a:effectRef>
          <a:fontRef idx="minor">
            <a:schemeClr val="tx1"/>
          </a:fontRef>
        </p:style>
      </p:cxnSp>
      <p:sp>
        <p:nvSpPr>
          <p:cNvPr id="47" name="Caixa de Texto 46"/>
          <p:cNvSpPr txBox="1"/>
          <p:nvPr/>
        </p:nvSpPr>
        <p:spPr>
          <a:xfrm>
            <a:off x="458816" y="3302159"/>
            <a:ext cx="2066290" cy="922020"/>
          </a:xfrm>
          <a:prstGeom prst="rect">
            <a:avLst/>
          </a:prstGeom>
          <a:noFill/>
        </p:spPr>
        <p:txBody>
          <a:bodyPr wrap="square" rtlCol="0">
            <a:spAutoFit/>
          </a:bodyPr>
          <a:lstStyle/>
          <a:p>
            <a:r>
              <a:rPr lang="pt-BR" altLang="en-US" dirty="0"/>
              <a:t>não ha lacunas para o campo </a:t>
            </a:r>
            <a:r>
              <a:rPr lang="pt-BR" altLang="en-US" dirty="0" err="1"/>
              <a:t>eletrico</a:t>
            </a:r>
            <a:r>
              <a:rPr lang="pt-BR" altLang="en-US" dirty="0"/>
              <a:t> puxar na região N</a:t>
            </a:r>
            <a:endParaRPr lang="pt-BR" altLang="en-US" dirty="0"/>
          </a:p>
        </p:txBody>
      </p:sp>
      <p:sp>
        <p:nvSpPr>
          <p:cNvPr id="48" name="Forma livre 47"/>
          <p:cNvSpPr/>
          <p:nvPr/>
        </p:nvSpPr>
        <p:spPr>
          <a:xfrm>
            <a:off x="8792749" y="4274633"/>
            <a:ext cx="574675" cy="793115"/>
          </a:xfrm>
          <a:custGeom>
            <a:avLst/>
            <a:gdLst>
              <a:gd name="connisteX0" fmla="*/ 0 w 574675"/>
              <a:gd name="connsiteY0" fmla="*/ 509270 h 526212"/>
              <a:gd name="connisteX1" fmla="*/ 377825 w 574675"/>
              <a:gd name="connsiteY1" fmla="*/ 492760 h 526212"/>
              <a:gd name="connisteX2" fmla="*/ 328930 w 574675"/>
              <a:gd name="connsiteY2" fmla="*/ 197485 h 526212"/>
              <a:gd name="connisteX3" fmla="*/ 574675 w 574675"/>
              <a:gd name="connsiteY3" fmla="*/ 0 h 526212"/>
            </a:gdLst>
            <a:ahLst/>
            <a:cxnLst>
              <a:cxn ang="0">
                <a:pos x="connisteX0" y="connsiteY0"/>
              </a:cxn>
              <a:cxn ang="0">
                <a:pos x="connisteX1" y="connsiteY1"/>
              </a:cxn>
              <a:cxn ang="0">
                <a:pos x="connisteX2" y="connsiteY2"/>
              </a:cxn>
              <a:cxn ang="0">
                <a:pos x="connisteX3" y="connsiteY3"/>
              </a:cxn>
            </a:cxnLst>
            <a:rect l="l" t="t" r="r" b="b"/>
            <a:pathLst>
              <a:path w="574675" h="526213">
                <a:moveTo>
                  <a:pt x="0" y="509270"/>
                </a:moveTo>
                <a:cubicBezTo>
                  <a:pt x="76835" y="511810"/>
                  <a:pt x="311785" y="554990"/>
                  <a:pt x="377825" y="492760"/>
                </a:cubicBezTo>
                <a:cubicBezTo>
                  <a:pt x="443865" y="430530"/>
                  <a:pt x="289560" y="295910"/>
                  <a:pt x="328930" y="197485"/>
                </a:cubicBezTo>
                <a:cubicBezTo>
                  <a:pt x="368300" y="99060"/>
                  <a:pt x="524510" y="33655"/>
                  <a:pt x="57467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2289885" y="4037876"/>
            <a:ext cx="1198245" cy="1296035"/>
          </a:xfrm>
          <a:custGeom>
            <a:avLst/>
            <a:gdLst>
              <a:gd name="connisteX0" fmla="*/ 1198245 w 1198245"/>
              <a:gd name="connsiteY0" fmla="*/ 739140 h 739140"/>
              <a:gd name="connisteX1" fmla="*/ 607060 w 1198245"/>
              <a:gd name="connsiteY1" fmla="*/ 427355 h 739140"/>
              <a:gd name="connisteX2" fmla="*/ 771525 w 1198245"/>
              <a:gd name="connsiteY2" fmla="*/ 147955 h 739140"/>
              <a:gd name="connisteX3" fmla="*/ 0 w 1198245"/>
              <a:gd name="connsiteY3" fmla="*/ 0 h 739140"/>
            </a:gdLst>
            <a:ahLst/>
            <a:cxnLst>
              <a:cxn ang="0">
                <a:pos x="connisteX0" y="connsiteY0"/>
              </a:cxn>
              <a:cxn ang="0">
                <a:pos x="connisteX1" y="connsiteY1"/>
              </a:cxn>
              <a:cxn ang="0">
                <a:pos x="connisteX2" y="connsiteY2"/>
              </a:cxn>
              <a:cxn ang="0">
                <a:pos x="connisteX3" y="connsiteY3"/>
              </a:cxn>
            </a:cxnLst>
            <a:rect l="l" t="t" r="r" b="b"/>
            <a:pathLst>
              <a:path w="1198245" h="739140">
                <a:moveTo>
                  <a:pt x="1198245" y="739140"/>
                </a:moveTo>
                <a:cubicBezTo>
                  <a:pt x="1076960" y="682625"/>
                  <a:pt x="692150" y="545465"/>
                  <a:pt x="607060" y="427355"/>
                </a:cubicBezTo>
                <a:cubicBezTo>
                  <a:pt x="521970" y="309245"/>
                  <a:pt x="892810" y="233680"/>
                  <a:pt x="771525" y="147955"/>
                </a:cubicBezTo>
                <a:cubicBezTo>
                  <a:pt x="650240" y="62230"/>
                  <a:pt x="157480" y="24130"/>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Forma livre 51"/>
          <p:cNvSpPr/>
          <p:nvPr/>
        </p:nvSpPr>
        <p:spPr>
          <a:xfrm>
            <a:off x="1475740" y="2367915"/>
            <a:ext cx="7164705" cy="3411855"/>
          </a:xfrm>
          <a:custGeom>
            <a:avLst/>
            <a:gdLst>
              <a:gd name="connisteX0" fmla="*/ 0 w 7164705"/>
              <a:gd name="connsiteY0" fmla="*/ 12629 h 3412004"/>
              <a:gd name="connisteX1" fmla="*/ 518795 w 7164705"/>
              <a:gd name="connsiteY1" fmla="*/ 2469 h 3412004"/>
              <a:gd name="connisteX2" fmla="*/ 1555750 w 7164705"/>
              <a:gd name="connsiteY2" fmla="*/ 2469 h 3412004"/>
              <a:gd name="connisteX3" fmla="*/ 1947545 w 7164705"/>
              <a:gd name="connsiteY3" fmla="*/ 23424 h 3412004"/>
              <a:gd name="connisteX4" fmla="*/ 2138045 w 7164705"/>
              <a:gd name="connsiteY4" fmla="*/ 107879 h 3412004"/>
              <a:gd name="connisteX5" fmla="*/ 2402205 w 7164705"/>
              <a:gd name="connsiteY5" fmla="*/ 478719 h 3412004"/>
              <a:gd name="connisteX6" fmla="*/ 2476500 w 7164705"/>
              <a:gd name="connsiteY6" fmla="*/ 1377879 h 3412004"/>
              <a:gd name="connisteX7" fmla="*/ 2519045 w 7164705"/>
              <a:gd name="connsiteY7" fmla="*/ 2563424 h 3412004"/>
              <a:gd name="connisteX8" fmla="*/ 2550795 w 7164705"/>
              <a:gd name="connsiteY8" fmla="*/ 3177469 h 3412004"/>
              <a:gd name="connisteX9" fmla="*/ 2698750 w 7164705"/>
              <a:gd name="connsiteY9" fmla="*/ 3325424 h 3412004"/>
              <a:gd name="connisteX10" fmla="*/ 2941955 w 7164705"/>
              <a:gd name="connsiteY10" fmla="*/ 3357174 h 3412004"/>
              <a:gd name="connisteX11" fmla="*/ 4106545 w 7164705"/>
              <a:gd name="connsiteY11" fmla="*/ 3388924 h 3412004"/>
              <a:gd name="connisteX12" fmla="*/ 5259705 w 7164705"/>
              <a:gd name="connsiteY12" fmla="*/ 3409879 h 3412004"/>
              <a:gd name="connisteX13" fmla="*/ 7164705 w 7164705"/>
              <a:gd name="connsiteY13" fmla="*/ 3409879 h 341200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7164705" h="3412004">
                <a:moveTo>
                  <a:pt x="0" y="12630"/>
                </a:moveTo>
                <a:cubicBezTo>
                  <a:pt x="83185" y="10725"/>
                  <a:pt x="207645" y="4375"/>
                  <a:pt x="518795" y="2470"/>
                </a:cubicBezTo>
                <a:cubicBezTo>
                  <a:pt x="829945" y="565"/>
                  <a:pt x="1270000" y="-1975"/>
                  <a:pt x="1555750" y="2470"/>
                </a:cubicBezTo>
                <a:cubicBezTo>
                  <a:pt x="1841500" y="6915"/>
                  <a:pt x="1831340" y="2470"/>
                  <a:pt x="1947545" y="23425"/>
                </a:cubicBezTo>
                <a:cubicBezTo>
                  <a:pt x="2063750" y="44380"/>
                  <a:pt x="2047240" y="17075"/>
                  <a:pt x="2138045" y="107880"/>
                </a:cubicBezTo>
                <a:cubicBezTo>
                  <a:pt x="2228850" y="198685"/>
                  <a:pt x="2334260" y="224720"/>
                  <a:pt x="2402205" y="478720"/>
                </a:cubicBezTo>
                <a:cubicBezTo>
                  <a:pt x="2470150" y="732720"/>
                  <a:pt x="2453005" y="960685"/>
                  <a:pt x="2476500" y="1377880"/>
                </a:cubicBezTo>
                <a:cubicBezTo>
                  <a:pt x="2499995" y="1795075"/>
                  <a:pt x="2504440" y="2203380"/>
                  <a:pt x="2519045" y="2563425"/>
                </a:cubicBezTo>
                <a:cubicBezTo>
                  <a:pt x="2533650" y="2923470"/>
                  <a:pt x="2514600" y="3025070"/>
                  <a:pt x="2550795" y="3177470"/>
                </a:cubicBezTo>
                <a:cubicBezTo>
                  <a:pt x="2586990" y="3329870"/>
                  <a:pt x="2620645" y="3289230"/>
                  <a:pt x="2698750" y="3325425"/>
                </a:cubicBezTo>
                <a:cubicBezTo>
                  <a:pt x="2776855" y="3361620"/>
                  <a:pt x="2660650" y="3344475"/>
                  <a:pt x="2941955" y="3357175"/>
                </a:cubicBezTo>
                <a:cubicBezTo>
                  <a:pt x="3223260" y="3369875"/>
                  <a:pt x="3642995" y="3378130"/>
                  <a:pt x="4106545" y="3388925"/>
                </a:cubicBezTo>
                <a:cubicBezTo>
                  <a:pt x="4570095" y="3399720"/>
                  <a:pt x="4648200" y="3405435"/>
                  <a:pt x="5259705" y="3409880"/>
                </a:cubicBezTo>
                <a:cubicBezTo>
                  <a:pt x="5871210" y="3414325"/>
                  <a:pt x="6806565" y="3410515"/>
                  <a:pt x="7164705" y="340988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a:off x="3592195" y="2687320"/>
            <a:ext cx="7302500" cy="3094355"/>
          </a:xfrm>
          <a:custGeom>
            <a:avLst/>
            <a:gdLst>
              <a:gd name="connisteX0" fmla="*/ 7302500 w 7302500"/>
              <a:gd name="connsiteY0" fmla="*/ 21327 h 3094494"/>
              <a:gd name="connisteX1" fmla="*/ 6530340 w 7302500"/>
              <a:gd name="connsiteY1" fmla="*/ 372 h 3094494"/>
              <a:gd name="connisteX2" fmla="*/ 5313045 w 7302500"/>
              <a:gd name="connsiteY2" fmla="*/ 10532 h 3094494"/>
              <a:gd name="connisteX3" fmla="*/ 4921250 w 7302500"/>
              <a:gd name="connsiteY3" fmla="*/ 32122 h 3094494"/>
              <a:gd name="connisteX4" fmla="*/ 4741545 w 7302500"/>
              <a:gd name="connsiteY4" fmla="*/ 190872 h 3094494"/>
              <a:gd name="connisteX5" fmla="*/ 4646295 w 7302500"/>
              <a:gd name="connsiteY5" fmla="*/ 857622 h 3094494"/>
              <a:gd name="connisteX6" fmla="*/ 4434840 w 7302500"/>
              <a:gd name="connsiteY6" fmla="*/ 2572122 h 3094494"/>
              <a:gd name="connisteX7" fmla="*/ 4170045 w 7302500"/>
              <a:gd name="connsiteY7" fmla="*/ 3026782 h 3094494"/>
              <a:gd name="connisteX8" fmla="*/ 3111500 w 7302500"/>
              <a:gd name="connsiteY8" fmla="*/ 3090282 h 3094494"/>
              <a:gd name="connisteX9" fmla="*/ 847090 w 7302500"/>
              <a:gd name="connsiteY9" fmla="*/ 3069327 h 3094494"/>
              <a:gd name="connisteX10" fmla="*/ 0 w 7302500"/>
              <a:gd name="connsiteY10" fmla="*/ 3058532 h 309449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7302500" h="3094495">
                <a:moveTo>
                  <a:pt x="7302500" y="21327"/>
                </a:moveTo>
                <a:cubicBezTo>
                  <a:pt x="7172325" y="16882"/>
                  <a:pt x="6928485" y="2277"/>
                  <a:pt x="6530340" y="372"/>
                </a:cubicBezTo>
                <a:cubicBezTo>
                  <a:pt x="6132195" y="-1533"/>
                  <a:pt x="5634990" y="4182"/>
                  <a:pt x="5313045" y="10532"/>
                </a:cubicBezTo>
                <a:cubicBezTo>
                  <a:pt x="4991100" y="16882"/>
                  <a:pt x="5035550" y="-4073"/>
                  <a:pt x="4921250" y="32122"/>
                </a:cubicBezTo>
                <a:cubicBezTo>
                  <a:pt x="4806950" y="68317"/>
                  <a:pt x="4796790" y="25772"/>
                  <a:pt x="4741545" y="190872"/>
                </a:cubicBezTo>
                <a:cubicBezTo>
                  <a:pt x="4686300" y="355972"/>
                  <a:pt x="4707890" y="381372"/>
                  <a:pt x="4646295" y="857622"/>
                </a:cubicBezTo>
                <a:cubicBezTo>
                  <a:pt x="4584700" y="1333872"/>
                  <a:pt x="4530090" y="2138417"/>
                  <a:pt x="4434840" y="2572122"/>
                </a:cubicBezTo>
                <a:cubicBezTo>
                  <a:pt x="4339590" y="3005827"/>
                  <a:pt x="4434840" y="2923277"/>
                  <a:pt x="4170045" y="3026782"/>
                </a:cubicBezTo>
                <a:cubicBezTo>
                  <a:pt x="3905250" y="3130287"/>
                  <a:pt x="3776345" y="3082027"/>
                  <a:pt x="3111500" y="3090282"/>
                </a:cubicBezTo>
                <a:cubicBezTo>
                  <a:pt x="2446655" y="3098537"/>
                  <a:pt x="1469390" y="3075677"/>
                  <a:pt x="847090" y="3069327"/>
                </a:cubicBezTo>
                <a:cubicBezTo>
                  <a:pt x="224790" y="3062977"/>
                  <a:pt x="123825" y="3060437"/>
                  <a:pt x="0" y="3058532"/>
                </a:cubicBezTo>
              </a:path>
            </a:pathLst>
          </a:custGeom>
          <a:noFill/>
          <a:ln w="412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0" name="Seta para a esquerda 79"/>
          <p:cNvSpPr/>
          <p:nvPr/>
        </p:nvSpPr>
        <p:spPr>
          <a:xfrm>
            <a:off x="6797675" y="1249680"/>
            <a:ext cx="891540" cy="135890"/>
          </a:xfrm>
          <a:prstGeom prst="leftArrow">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2" name="Caixa de Texto 81"/>
          <p:cNvSpPr txBox="1"/>
          <p:nvPr/>
        </p:nvSpPr>
        <p:spPr>
          <a:xfrm>
            <a:off x="6731635" y="1696720"/>
            <a:ext cx="1363980" cy="460375"/>
          </a:xfrm>
          <a:prstGeom prst="rect">
            <a:avLst/>
          </a:prstGeom>
          <a:noFill/>
        </p:spPr>
        <p:txBody>
          <a:bodyPr wrap="square" rtlCol="0">
            <a:spAutoFit/>
          </a:bodyPr>
          <a:lstStyle/>
          <a:p>
            <a:r>
              <a:rPr lang="pt-BR" altLang="en-US" sz="2400"/>
              <a:t>I</a:t>
            </a:r>
            <a:r>
              <a:rPr lang="pt-BR" altLang="en-US" sz="2400" baseline="-25000"/>
              <a:t>arasto</a:t>
            </a:r>
            <a:endParaRPr lang="pt-BR" altLang="en-US" sz="2400" baseline="-25000"/>
          </a:p>
        </p:txBody>
      </p:sp>
      <p:sp>
        <p:nvSpPr>
          <p:cNvPr id="3" name="Caixa de Texto 2"/>
          <p:cNvSpPr txBox="1"/>
          <p:nvPr/>
        </p:nvSpPr>
        <p:spPr>
          <a:xfrm>
            <a:off x="8837615" y="3143589"/>
            <a:ext cx="2066290" cy="1198880"/>
          </a:xfrm>
          <a:prstGeom prst="rect">
            <a:avLst/>
          </a:prstGeom>
          <a:noFill/>
        </p:spPr>
        <p:txBody>
          <a:bodyPr wrap="square" rtlCol="0">
            <a:spAutoFit/>
          </a:bodyPr>
          <a:lstStyle/>
          <a:p>
            <a:r>
              <a:rPr lang="pt-BR" altLang="en-US" dirty="0"/>
              <a:t>não ha </a:t>
            </a:r>
            <a:r>
              <a:rPr lang="pt-BR" altLang="en-US" dirty="0" err="1"/>
              <a:t>eletrons</a:t>
            </a:r>
            <a:r>
              <a:rPr lang="pt-BR" altLang="en-US" dirty="0"/>
              <a:t> para o campo </a:t>
            </a:r>
            <a:r>
              <a:rPr lang="pt-BR" altLang="en-US" dirty="0" err="1"/>
              <a:t>eletrico</a:t>
            </a:r>
            <a:r>
              <a:rPr lang="pt-BR" altLang="en-US" dirty="0"/>
              <a:t> puxar na região P</a:t>
            </a:r>
            <a:endParaRPr lang="pt-BR" altLang="en-US" dirty="0"/>
          </a:p>
        </p:txBody>
      </p:sp>
      <p:cxnSp>
        <p:nvCxnSpPr>
          <p:cNvPr id="16" name="Conector Reto 15"/>
          <p:cNvCxnSpPr/>
          <p:nvPr/>
        </p:nvCxnSpPr>
        <p:spPr>
          <a:xfrm>
            <a:off x="6035040" y="1047115"/>
            <a:ext cx="10795" cy="4942840"/>
          </a:xfrm>
          <a:prstGeom prst="line">
            <a:avLst/>
          </a:prstGeom>
          <a:ln w="12700">
            <a:solidFill>
              <a:schemeClr val="tx1"/>
            </a:solidFill>
            <a:prstDash val="solid"/>
            <a:headEnd type="triangle"/>
            <a:tailEnd type="none"/>
          </a:ln>
        </p:spPr>
        <p:style>
          <a:lnRef idx="1">
            <a:schemeClr val="accent1"/>
          </a:lnRef>
          <a:fillRef idx="0">
            <a:schemeClr val="accent1"/>
          </a:fillRef>
          <a:effectRef idx="0">
            <a:schemeClr val="accent1"/>
          </a:effectRef>
          <a:fontRef idx="minor">
            <a:schemeClr val="tx1"/>
          </a:fontRef>
        </p:style>
      </p:cxnSp>
      <p:sp>
        <p:nvSpPr>
          <p:cNvPr id="17" name="Caixa de Texto 16"/>
          <p:cNvSpPr txBox="1"/>
          <p:nvPr/>
        </p:nvSpPr>
        <p:spPr>
          <a:xfrm>
            <a:off x="5869940" y="5908040"/>
            <a:ext cx="406400" cy="460375"/>
          </a:xfrm>
          <a:prstGeom prst="rect">
            <a:avLst/>
          </a:prstGeom>
          <a:noFill/>
        </p:spPr>
        <p:txBody>
          <a:bodyPr wrap="square" rtlCol="0">
            <a:spAutoFit/>
          </a:bodyPr>
          <a:lstStyle/>
          <a:p>
            <a:r>
              <a:rPr lang="pt-BR" altLang="en-US" sz="2400"/>
              <a:t>0</a:t>
            </a:r>
            <a:endParaRPr lang="pt-BR" altLang="en-US" sz="2400" baseline="-25000"/>
          </a:p>
        </p:txBody>
      </p:sp>
      <p:sp>
        <p:nvSpPr>
          <p:cNvPr id="18" name="Forma livre 17"/>
          <p:cNvSpPr/>
          <p:nvPr/>
        </p:nvSpPr>
        <p:spPr>
          <a:xfrm>
            <a:off x="8619565" y="4758966"/>
            <a:ext cx="2164976" cy="1023269"/>
          </a:xfrm>
          <a:custGeom>
            <a:avLst/>
            <a:gdLst>
              <a:gd name="connsiteX0" fmla="*/ 0 w 2164976"/>
              <a:gd name="connsiteY0" fmla="*/ 1023269 h 1023269"/>
              <a:gd name="connsiteX1" fmla="*/ 228600 w 2164976"/>
              <a:gd name="connsiteY1" fmla="*/ 781222 h 1023269"/>
              <a:gd name="connsiteX2" fmla="*/ 457200 w 2164976"/>
              <a:gd name="connsiteY2" fmla="*/ 552622 h 1023269"/>
              <a:gd name="connsiteX3" fmla="*/ 779929 w 2164976"/>
              <a:gd name="connsiteY3" fmla="*/ 270234 h 1023269"/>
              <a:gd name="connsiteX4" fmla="*/ 1102659 w 2164976"/>
              <a:gd name="connsiteY4" fmla="*/ 68528 h 1023269"/>
              <a:gd name="connsiteX5" fmla="*/ 1425388 w 2164976"/>
              <a:gd name="connsiteY5" fmla="*/ 14740 h 1023269"/>
              <a:gd name="connsiteX6" fmla="*/ 1936376 w 2164976"/>
              <a:gd name="connsiteY6" fmla="*/ 1293 h 1023269"/>
              <a:gd name="connsiteX7" fmla="*/ 2164976 w 2164976"/>
              <a:gd name="connsiteY7" fmla="*/ 1293 h 1023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4976" h="1023269">
                <a:moveTo>
                  <a:pt x="0" y="1023269"/>
                </a:moveTo>
                <a:cubicBezTo>
                  <a:pt x="78441" y="940345"/>
                  <a:pt x="152400" y="859663"/>
                  <a:pt x="228600" y="781222"/>
                </a:cubicBezTo>
                <a:cubicBezTo>
                  <a:pt x="304800" y="702781"/>
                  <a:pt x="365312" y="637787"/>
                  <a:pt x="457200" y="552622"/>
                </a:cubicBezTo>
                <a:cubicBezTo>
                  <a:pt x="549088" y="467457"/>
                  <a:pt x="672353" y="350916"/>
                  <a:pt x="779929" y="270234"/>
                </a:cubicBezTo>
                <a:cubicBezTo>
                  <a:pt x="887505" y="189552"/>
                  <a:pt x="995083" y="111110"/>
                  <a:pt x="1102659" y="68528"/>
                </a:cubicBezTo>
                <a:cubicBezTo>
                  <a:pt x="1210236" y="25946"/>
                  <a:pt x="1286435" y="25946"/>
                  <a:pt x="1425388" y="14740"/>
                </a:cubicBezTo>
                <a:cubicBezTo>
                  <a:pt x="1564341" y="3534"/>
                  <a:pt x="1813111" y="3534"/>
                  <a:pt x="1936376" y="1293"/>
                </a:cubicBezTo>
                <a:cubicBezTo>
                  <a:pt x="2059641" y="-948"/>
                  <a:pt x="2112308" y="172"/>
                  <a:pt x="2164976" y="1293"/>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216275" y="632460"/>
            <a:ext cx="4898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22785" y="1375940"/>
            <a:ext cx="11218608" cy="95313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Camo ja indicado, na região de transição os dois transistores estão saturados e as correntes valem: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2" name="Caixa de Texto 2"/>
              <p:cNvSpPr txBox="1"/>
              <p:nvPr/>
            </p:nvSpPr>
            <p:spPr>
              <a:xfrm>
                <a:off x="57150" y="2487295"/>
                <a:ext cx="12078970" cy="83883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pt-BR" altLang="pt-BR" sz="2400" b="0" i="1" smtClean="0">
                              <a:latin typeface="Cambria Math" panose="02040503050406030204" pitchFamily="18" charset="0"/>
                              <a:cs typeface="Cambria Math" panose="02040503050406030204" pitchFamily="18" charset="0"/>
                            </a:rPr>
                            <m:t>𝑝</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𝑝</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𝑃</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pt-BR"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𝑝</m:t>
                      </m:r>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𝑜𝑢𝑡</m:t>
                          </m:r>
                        </m:sub>
                      </m:sSub>
                      <m:r>
                        <a:rPr lang="pt-BR" altLang="pt-BR" sz="2400" b="0" i="1" smtClean="0">
                          <a:latin typeface="Cambria Math" panose="02040503050406030204" pitchFamily="18" charset="0"/>
                          <a:cs typeface="Cambria Math" panose="02040503050406030204" pitchFamily="18" charset="0"/>
                        </a:rPr>
                        <m:t> −</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pt-BR"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𝑜𝑢𝑡</m:t>
                      </m:r>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52" name="Caixa de Texto 2"/>
              <p:cNvSpPr txBox="1">
                <a:spLocks noRot="1" noChangeAspect="1" noMove="1" noResize="1" noEditPoints="1" noAdjustHandles="1" noChangeArrowheads="1" noChangeShapeType="1" noTextEdit="1"/>
              </p:cNvSpPr>
              <p:nvPr/>
            </p:nvSpPr>
            <p:spPr>
              <a:xfrm>
                <a:off x="57150" y="2487295"/>
                <a:ext cx="12078970" cy="838835"/>
              </a:xfrm>
              <a:prstGeom prst="rect">
                <a:avLst/>
              </a:prstGeom>
              <a:blipFill rotWithShape="1">
                <a:blip r:embed="rId1"/>
                <a:stretch>
                  <a:fillRect t="-36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6"/>
              <p:cNvSpPr txBox="1"/>
              <p:nvPr/>
            </p:nvSpPr>
            <p:spPr>
              <a:xfrm>
                <a:off x="486920" y="3484140"/>
                <a:ext cx="11218608" cy="95313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Se desconsiderarmos a modulação de canal, ou seja considerarmos </a:t>
                </a:r>
                <a14:m>
                  <m:oMath xmlns:m="http://schemas.openxmlformats.org/officeDocument/2006/math">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𝑝</m:t>
                    </m:r>
                    <m:r>
                      <a:rPr lang="en-US" altLang="pt-BR" sz="2800" b="0" i="1" smtClean="0">
                        <a:latin typeface="Cambria Math" panose="02040503050406030204" pitchFamily="18" charset="0"/>
                        <a:cs typeface="Cambria Math" panose="02040503050406030204" pitchFamily="18" charset="0"/>
                      </a:rPr>
                      <m:t> </m:t>
                    </m:r>
                    <m:r>
                      <a:rPr lang="en-US" altLang="pt-BR" sz="2800" b="0" i="1" smtClean="0">
                        <a:latin typeface="Cambria Math" panose="02040503050406030204" pitchFamily="18" charset="0"/>
                        <a:cs typeface="Cambria Math" panose="02040503050406030204" pitchFamily="18" charset="0"/>
                      </a:rPr>
                      <m:t>𝑒</m:t>
                    </m:r>
                    <m:r>
                      <a:rPr lang="en-US" altLang="pt-BR" sz="2800" b="0" i="1" smtClean="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oMath>
                </a14:m>
                <a:r>
                  <a:rPr lang="pt-BR" altLang="en-US" sz="2800" b="1" dirty="0" smtClean="0">
                    <a:latin typeface="Comic Sans MS" panose="030F0702030302020204" pitchFamily="66" charset="0"/>
                    <a:cs typeface="Comic Sans MS" panose="030F0702030302020204" pitchFamily="66" charset="0"/>
                    <a:sym typeface="+mn-ea"/>
                  </a:rPr>
                  <a:t> iguais a zero, teremos as relações: </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33" name="Caixa de Texto 6"/>
              <p:cNvSpPr txBox="1">
                <a:spLocks noRot="1" noChangeAspect="1" noMove="1" noResize="1" noEditPoints="1" noAdjustHandles="1" noChangeArrowheads="1" noChangeShapeType="1" noTextEdit="1"/>
              </p:cNvSpPr>
              <p:nvPr/>
            </p:nvSpPr>
            <p:spPr>
              <a:xfrm>
                <a:off x="486920" y="3484140"/>
                <a:ext cx="11218608" cy="953135"/>
              </a:xfrm>
              <a:prstGeom prst="rect">
                <a:avLst/>
              </a:prstGeom>
              <a:blipFill rotWithShape="1">
                <a:blip r:embed="rId2"/>
                <a:stretch>
                  <a:fillRect l="-5" t="-56" r="5" b="-174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5" name="Caixa de Texto 34"/>
              <p:cNvSpPr txBox="1"/>
              <p:nvPr/>
            </p:nvSpPr>
            <p:spPr>
              <a:xfrm>
                <a:off x="2505075" y="4813300"/>
                <a:ext cx="7363460" cy="83883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pt-BR" altLang="pt-BR" sz="2400" b="0" i="1" smtClean="0">
                              <a:latin typeface="Cambria Math" panose="02040503050406030204" pitchFamily="18" charset="0"/>
                              <a:cs typeface="Cambria Math" panose="02040503050406030204" pitchFamily="18" charset="0"/>
                            </a:rPr>
                            <m:t>𝑝</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𝑝</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𝑃</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pt-BR" altLang="pt-BR" sz="2400" b="0" i="1" smtClean="0">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ea typeface="MS Mincho" charset="0"/>
                          <a:cs typeface="Cambria Math" panose="02040503050406030204" pitchFamily="18" charset="0"/>
                        </a:rPr>
                        <m:t>2</m:t>
                      </m:r>
                    </m:oMath>
                  </m:oMathPara>
                </a14:m>
                <a:endParaRPr lang="en-US" altLang="pt-BR" sz="2400" i="1" baseline="30000">
                  <a:latin typeface="Cambria Math" panose="02040503050406030204" pitchFamily="18" charset="0"/>
                  <a:ea typeface="MS Mincho" charset="0"/>
                  <a:cs typeface="Cambria Math" panose="02040503050406030204" pitchFamily="18"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2505075" y="4813300"/>
                <a:ext cx="7363460" cy="838835"/>
              </a:xfrm>
              <a:prstGeom prst="rect">
                <a:avLst/>
              </a:prstGeom>
              <a:blipFill rotWithShape="1">
                <a:blip r:embed="rId3"/>
                <a:stretch>
                  <a:fillRect t="-363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216275" y="632460"/>
            <a:ext cx="4898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03735" y="1215920"/>
            <a:ext cx="11218608"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Chamaremos de</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2" name="Caixa de Texto 2"/>
              <p:cNvSpPr txBox="1"/>
              <p:nvPr/>
            </p:nvSpPr>
            <p:spPr>
              <a:xfrm>
                <a:off x="701675" y="1717040"/>
                <a:ext cx="11151870" cy="911225"/>
              </a:xfrm>
              <a:prstGeom prst="rect">
                <a:avLst/>
              </a:prstGeom>
              <a:noFill/>
              <a:ln w="38100">
                <a:noFill/>
              </a:ln>
            </p:spPr>
            <p:txBody>
              <a:bodyPr wrap="square" rtlCol="0" anchor="t">
                <a:spAutoFit/>
              </a:bodyPr>
              <a:lstStyle/>
              <a:p>
                <a:pPr algn="ct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𝛽</m:t>
                        </m:r>
                      </m:e>
                      <m:sub>
                        <m:r>
                          <a:rPr lang="en-US" altLang="pt-BR" sz="3200" i="1">
                            <a:latin typeface="Cambria Math" panose="02040503050406030204" pitchFamily="18" charset="0"/>
                            <a:cs typeface="Cambria Math" panose="02040503050406030204" pitchFamily="18" charset="0"/>
                          </a:rPr>
                          <m:t>𝑛</m:t>
                        </m:r>
                      </m:sub>
                    </m:sSub>
                    <m:r>
                      <a:rPr lang="en-US" altLang="pt-BR" sz="3200" b="0" i="1" smtClean="0">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r>
                          <a:rPr lang="en-US" altLang="pt-BR" sz="3200" i="1" baseline="-25000">
                            <a:latin typeface="Cambria Math" panose="02040503050406030204" pitchFamily="18" charset="0"/>
                            <a:cs typeface="Cambria Math" panose="02040503050406030204" pitchFamily="18" charset="0"/>
                          </a:rPr>
                          <m:t>𝑛</m:t>
                        </m:r>
                      </m:num>
                      <m:den>
                        <m:r>
                          <a:rPr lang="en-US" altLang="pt-BR" sz="3200" i="1">
                            <a:latin typeface="Cambria Math" panose="02040503050406030204" pitchFamily="18" charset="0"/>
                            <a:cs typeface="Cambria Math" panose="02040503050406030204" pitchFamily="18" charset="0"/>
                          </a:rPr>
                          <m:t>𝐿</m:t>
                        </m:r>
                        <m:r>
                          <a:rPr lang="en-US" altLang="pt-BR" sz="3200" i="1" baseline="-25000">
                            <a:latin typeface="Cambria Math" panose="02040503050406030204" pitchFamily="18" charset="0"/>
                            <a:cs typeface="Cambria Math" panose="02040503050406030204" pitchFamily="18" charset="0"/>
                          </a:rPr>
                          <m:t>𝑛</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oMath>
                </a14:m>
                <a:r>
                  <a:rPr lang="pt-BR" altLang="en-US" sz="3200" i="1" baseline="30000" dirty="0">
                    <a:latin typeface="Cambria Math" panose="02040503050406030204" pitchFamily="18" charset="0"/>
                    <a:cs typeface="Cambria Math" panose="02040503050406030204" pitchFamily="18" charset="0"/>
                  </a:rPr>
                  <a:t> </a:t>
                </a:r>
                <a:r>
                  <a:rPr lang="pt-BR" altLang="en-US" sz="3200" dirty="0">
                    <a:latin typeface="Comic Sans MS" panose="030F0702030302020204" pitchFamily="66" charset="0"/>
                    <a:cs typeface="Comic Sans MS" panose="030F0702030302020204" pitchFamily="66" charset="0"/>
                  </a:rPr>
                  <a:t>                      e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𝛽</m:t>
                        </m:r>
                      </m:e>
                      <m:sub>
                        <m:r>
                          <a:rPr lang="pt-BR" altLang="pt-BR" sz="3200" b="0" i="1" smtClean="0">
                            <a:latin typeface="Cambria Math" panose="02040503050406030204" pitchFamily="18" charset="0"/>
                            <a:cs typeface="Cambria Math" panose="02040503050406030204" pitchFamily="18" charset="0"/>
                          </a:rPr>
                          <m:t>𝑝</m:t>
                        </m:r>
                      </m:sub>
                    </m:sSub>
                    <m:r>
                      <a:rPr lang="en-US" altLang="pt-BR" sz="3200" b="0" i="1" smtClean="0">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𝑝</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r>
                          <a:rPr lang="en-US" altLang="pt-BR" sz="3200" i="1" baseline="-25000">
                            <a:latin typeface="Cambria Math" panose="02040503050406030204" pitchFamily="18" charset="0"/>
                            <a:cs typeface="Cambria Math" panose="02040503050406030204" pitchFamily="18" charset="0"/>
                          </a:rPr>
                          <m:t>𝑝</m:t>
                        </m:r>
                      </m:num>
                      <m:den>
                        <m:r>
                          <a:rPr lang="en-US" altLang="pt-BR" sz="3200" i="1">
                            <a:latin typeface="Cambria Math" panose="02040503050406030204" pitchFamily="18" charset="0"/>
                            <a:cs typeface="Cambria Math" panose="02040503050406030204" pitchFamily="18" charset="0"/>
                          </a:rPr>
                          <m:t>𝐿</m:t>
                        </m:r>
                        <m:r>
                          <a:rPr lang="en-US" altLang="pt-BR" sz="3200" i="1" baseline="-25000">
                            <a:latin typeface="Cambria Math" panose="02040503050406030204" pitchFamily="18" charset="0"/>
                            <a:cs typeface="Cambria Math" panose="02040503050406030204" pitchFamily="18" charset="0"/>
                          </a:rPr>
                          <m:t>𝑝</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oMath>
                </a14:m>
                <a:r>
                  <a:rPr lang="pt-BR" altLang="en-US" sz="3200" i="1" baseline="30000" dirty="0">
                    <a:latin typeface="Cambria Math" panose="02040503050406030204" pitchFamily="18" charset="0"/>
                    <a:cs typeface="Cambria Math" panose="02040503050406030204" pitchFamily="18" charset="0"/>
                    <a:sym typeface="+mn-ea"/>
                  </a:rPr>
                  <a:t> </a:t>
                </a:r>
                <a:endParaRPr lang="pt-BR" altLang="en-US" sz="3200" i="1" baseline="30000" dirty="0">
                  <a:latin typeface="Cambria Math" panose="02040503050406030204" pitchFamily="18" charset="0"/>
                  <a:cs typeface="Cambria Math" panose="02040503050406030204" pitchFamily="18" charset="0"/>
                  <a:sym typeface="+mn-ea"/>
                </a:endParaRPr>
              </a:p>
            </p:txBody>
          </p:sp>
        </mc:Choice>
        <mc:Fallback>
          <p:sp>
            <p:nvSpPr>
              <p:cNvPr id="52" name="Caixa de Texto 2"/>
              <p:cNvSpPr txBox="1">
                <a:spLocks noRot="1" noChangeAspect="1" noMove="1" noResize="1" noEditPoints="1" noAdjustHandles="1" noChangeArrowheads="1" noChangeShapeType="1" noTextEdit="1"/>
              </p:cNvSpPr>
              <p:nvPr/>
            </p:nvSpPr>
            <p:spPr>
              <a:xfrm>
                <a:off x="701675" y="1717040"/>
                <a:ext cx="11151870" cy="911225"/>
              </a:xfrm>
              <a:prstGeom prst="rect">
                <a:avLst/>
              </a:prstGeom>
              <a:blipFill rotWithShape="1">
                <a:blip r:embed="rId1"/>
                <a:stretch>
                  <a:fillRect t="-6132"/>
                </a:stretch>
              </a:blipFill>
              <a:ln w="38100">
                <a:noFill/>
              </a:ln>
            </p:spPr>
            <p:txBody>
              <a:bodyPr/>
              <a:lstStyle/>
              <a:p>
                <a:r>
                  <a:rPr lang="pt-BR" altLang="en-US">
                    <a:noFill/>
                  </a:rPr>
                  <a:t> </a:t>
                </a:r>
              </a:p>
            </p:txBody>
          </p:sp>
        </mc:Fallback>
      </mc:AlternateContent>
      <p:sp>
        <p:nvSpPr>
          <p:cNvPr id="33" name="Caixa de Texto 6"/>
          <p:cNvSpPr txBox="1"/>
          <p:nvPr/>
        </p:nvSpPr>
        <p:spPr>
          <a:xfrm>
            <a:off x="553595" y="2605935"/>
            <a:ext cx="11218608"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Assim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5" name="Caixa de Texto 34"/>
              <p:cNvSpPr txBox="1"/>
              <p:nvPr/>
            </p:nvSpPr>
            <p:spPr>
              <a:xfrm>
                <a:off x="1920331" y="4374940"/>
                <a:ext cx="6806094" cy="969176"/>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pt-BR" altLang="pt-BR" sz="2800" b="0" i="1" smtClean="0">
                          <a:latin typeface="Cambria Math" panose="02040503050406030204" pitchFamily="18" charset="0"/>
                          <a:cs typeface="Cambria Math" panose="02040503050406030204" pitchFamily="18" charset="0"/>
                        </a:rPr>
                        <m:t>−</m:t>
                      </m:r>
                      <m:rad>
                        <m:radPr>
                          <m:degHide m:val="on"/>
                          <m:ctrlPr>
                            <a:rPr lang="pt-BR" altLang="pt-BR" sz="2800" b="0" i="1" smtClean="0">
                              <a:latin typeface="Cambria Math" panose="02040503050406030204" pitchFamily="18" charset="0"/>
                            </a:rPr>
                          </m:ctrlPr>
                        </m:radPr>
                        <m:deg/>
                        <m:e>
                          <m:sSub>
                            <m:sSubPr>
                              <m:ctrlPr>
                                <a:rPr lang="pt-BR" altLang="pt-BR" sz="2800" b="0" i="1" smtClean="0">
                                  <a:latin typeface="Cambria Math" panose="02040503050406030204" pitchFamily="18" charset="0"/>
                                </a:rPr>
                              </m:ctrlPr>
                            </m:sSubPr>
                            <m:e>
                              <m:r>
                                <a:rPr lang="pt-BR" altLang="pt-BR" sz="2800" b="0" i="1" smtClean="0">
                                  <a:latin typeface="Cambria Math" panose="02040503050406030204" pitchFamily="18" charset="0"/>
                                  <a:ea typeface="Cambria Math" panose="02040503050406030204" pitchFamily="18" charset="0"/>
                                </a:rPr>
                                <m:t>𝛽</m:t>
                              </m:r>
                            </m:e>
                            <m:sub>
                              <m:r>
                                <a:rPr lang="pt-BR" altLang="pt-BR" sz="2800" b="0" i="1" smtClean="0">
                                  <a:latin typeface="Cambria Math" panose="02040503050406030204" pitchFamily="18" charset="0"/>
                                </a:rPr>
                                <m:t>𝑝</m:t>
                              </m:r>
                            </m:sub>
                          </m:sSub>
                        </m:e>
                      </m:rad>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m:t>
                      </m:r>
                      <m:rad>
                        <m:radPr>
                          <m:degHide m:val="on"/>
                          <m:ctrlPr>
                            <a:rPr lang="pt-BR" altLang="pt-BR" sz="2800" i="1">
                              <a:latin typeface="Cambria Math" panose="02040503050406030204" pitchFamily="18" charset="0"/>
                            </a:rPr>
                          </m:ctrlPr>
                        </m:radPr>
                        <m:deg/>
                        <m:e>
                          <m:sSub>
                            <m:sSubPr>
                              <m:ctrlPr>
                                <a:rPr lang="pt-BR" altLang="pt-BR" sz="2800" i="1">
                                  <a:latin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𝛽</m:t>
                              </m:r>
                            </m:e>
                            <m:sub>
                              <m:r>
                                <a:rPr lang="pt-BR" altLang="pt-BR" sz="2800" b="0" i="1" smtClean="0">
                                  <a:latin typeface="Cambria Math" panose="02040503050406030204" pitchFamily="18" charset="0"/>
                                  <a:ea typeface="Cambria Math" panose="02040503050406030204" pitchFamily="18" charset="0"/>
                                </a:rPr>
                                <m:t>𝑛</m:t>
                              </m:r>
                            </m:sub>
                          </m:sSub>
                        </m:e>
                      </m:rad>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ea typeface="MS Mincho" charset="0"/>
                  <a:cs typeface="Cambria Math" panose="02040503050406030204" pitchFamily="18"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1920331" y="4374940"/>
                <a:ext cx="6806094" cy="969176"/>
              </a:xfrm>
              <a:prstGeom prst="rect">
                <a:avLst/>
              </a:prstGeom>
              <a:blipFill rotWithShape="1">
                <a:blip r:embed="rId2"/>
                <a:stretch>
                  <a:fillRect l="-1" t="-4499" r="-752" b="6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6"/>
              <p:cNvSpPr txBox="1"/>
              <p:nvPr/>
            </p:nvSpPr>
            <p:spPr>
              <a:xfrm>
                <a:off x="634875" y="3737505"/>
                <a:ext cx="11218608" cy="53975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Como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cs typeface="Cambria Math" panose="02040503050406030204" pitchFamily="18" charset="0"/>
                      </a:rPr>
                      <m:t>0</m:t>
                    </m:r>
                  </m:oMath>
                </a14:m>
                <a:r>
                  <a:rPr lang="pt-BR" altLang="en-US" sz="2800" b="1" dirty="0" smtClean="0">
                    <a:latin typeface="Comic Sans MS" panose="030F0702030302020204" pitchFamily="66" charset="0"/>
                    <a:cs typeface="Comic Sans MS" panose="030F0702030302020204" pitchFamily="66" charset="0"/>
                    <a:sym typeface="+mn-ea"/>
                  </a:rPr>
                  <a:t> e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)&gt;</m:t>
                    </m:r>
                    <m:r>
                      <a:rPr lang="en-US" altLang="pt-BR" sz="2800" i="1">
                        <a:latin typeface="Cambria Math" panose="02040503050406030204" pitchFamily="18" charset="0"/>
                        <a:cs typeface="Cambria Math" panose="02040503050406030204" pitchFamily="18" charset="0"/>
                      </a:rPr>
                      <m:t>0</m:t>
                    </m:r>
                  </m:oMath>
                </a14:m>
                <a:r>
                  <a:rPr lang="pt-BR" altLang="en-US" sz="2800">
                    <a:latin typeface="Cambria Math" panose="02040503050406030204" pitchFamily="18" charset="0"/>
                    <a:cs typeface="Cambria Math" panose="02040503050406030204" pitchFamily="18" charset="0"/>
                  </a:rPr>
                  <a:t> </a:t>
                </a:r>
                <a:r>
                  <a:rPr lang="pt-BR" altLang="en-US" sz="2800" b="1" dirty="0" smtClean="0">
                    <a:latin typeface="Comic Sans MS" panose="030F0702030302020204" pitchFamily="66" charset="0"/>
                    <a:cs typeface="Comic Sans MS" panose="030F0702030302020204" pitchFamily="66" charset="0"/>
                    <a:sym typeface="+mn-ea"/>
                  </a:rPr>
                  <a:t>então   </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3" name="Caixa de Texto 6"/>
              <p:cNvSpPr txBox="1">
                <a:spLocks noRot="1" noChangeAspect="1" noMove="1" noResize="1" noEditPoints="1" noAdjustHandles="1" noChangeArrowheads="1" noChangeShapeType="1" noTextEdit="1"/>
              </p:cNvSpPr>
              <p:nvPr/>
            </p:nvSpPr>
            <p:spPr>
              <a:xfrm>
                <a:off x="634875" y="3737505"/>
                <a:ext cx="11218608" cy="539750"/>
              </a:xfrm>
              <a:prstGeom prst="rect">
                <a:avLst/>
              </a:prstGeom>
              <a:blipFill rotWithShape="1">
                <a:blip r:embed="rId3"/>
                <a:stretch>
                  <a:fillRect l="-5" t="-98" r="5" b="9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842135" y="3128010"/>
                <a:ext cx="6268720" cy="51181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𝛽</m:t>
                          </m:r>
                        </m:e>
                        <m:sub>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𝛽</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ea typeface="MS Mincho" charset="0"/>
                          <a:cs typeface="Cambria Math" panose="02040503050406030204" pitchFamily="18" charset="0"/>
                        </a:rPr>
                        <m:t>2</m:t>
                      </m:r>
                    </m:oMath>
                  </m:oMathPara>
                </a14:m>
                <a:endParaRPr lang="en-US" altLang="pt-BR" sz="2800" i="1" baseline="30000">
                  <a:latin typeface="Cambria Math" panose="02040503050406030204" pitchFamily="18" charset="0"/>
                  <a:ea typeface="MS Mincho"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842135" y="3128010"/>
                <a:ext cx="6268720" cy="511810"/>
              </a:xfrm>
              <a:prstGeom prst="rect">
                <a:avLst/>
              </a:prstGeom>
              <a:blipFill rotWithShape="1">
                <a:blip r:embed="rId4"/>
                <a:stretch>
                  <a:fillRect t="-8437"/>
                </a:stretch>
              </a:blipFill>
            </p:spPr>
            <p:txBody>
              <a:bodyPr/>
              <a:lstStyle/>
              <a:p>
                <a:r>
                  <a:rPr lang="pt-BR" altLang="en-US">
                    <a:noFill/>
                  </a:rPr>
                  <a:t> </a:t>
                </a:r>
              </a:p>
            </p:txBody>
          </p:sp>
        </mc:Fallback>
      </mc:AlternateContent>
      <p:sp>
        <p:nvSpPr>
          <p:cNvPr id="7" name="Caixa de Texto 6"/>
          <p:cNvSpPr txBox="1"/>
          <p:nvPr/>
        </p:nvSpPr>
        <p:spPr>
          <a:xfrm>
            <a:off x="701675" y="5270500"/>
            <a:ext cx="655193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que resultará em: </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732790" y="622935"/>
            <a:ext cx="489839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Tensão de transição</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5" name="Caixa de Texto 34"/>
              <p:cNvSpPr txBox="1"/>
              <p:nvPr/>
            </p:nvSpPr>
            <p:spPr>
              <a:xfrm>
                <a:off x="4837430" y="1018540"/>
                <a:ext cx="4154170" cy="164020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pt-BR" altLang="pt-BR" sz="2400" b="0" i="1" smtClean="0">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𝐷𝐷</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den>
                      </m:f>
                    </m:oMath>
                  </m:oMathPara>
                </a14:m>
                <a:endParaRPr lang="pt-BR" altLang="pt-BR" sz="2400" b="0" i="1" baseline="30000" smtClean="0">
                  <a:latin typeface="Cambria Math" panose="02040503050406030204" pitchFamily="18" charset="0"/>
                  <a:ea typeface="MS Mincho" charset="0"/>
                  <a:cs typeface="Cambria Math" panose="02040503050406030204" pitchFamily="18"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4837430" y="1018540"/>
                <a:ext cx="4154170" cy="1640205"/>
              </a:xfrm>
              <a:prstGeom prst="rect">
                <a:avLst/>
              </a:prstGeom>
              <a:blipFill rotWithShape="1">
                <a:blip r:embed="rId1"/>
                <a:stretch>
                  <a:fillRect t="-1858"/>
                </a:stretch>
              </a:blipFill>
            </p:spPr>
            <p:txBody>
              <a:bodyPr/>
              <a:lstStyle/>
              <a:p>
                <a:r>
                  <a:rPr lang="pt-BR" altLang="en-US">
                    <a:noFill/>
                  </a:rPr>
                  <a:t> </a:t>
                </a:r>
              </a:p>
            </p:txBody>
          </p:sp>
        </mc:Fallback>
      </mc:AlternateContent>
      <p:sp>
        <p:nvSpPr>
          <p:cNvPr id="3" name="Caixa de Texto 6"/>
          <p:cNvSpPr txBox="1"/>
          <p:nvPr/>
        </p:nvSpPr>
        <p:spPr>
          <a:xfrm>
            <a:off x="496570" y="2658745"/>
            <a:ext cx="11518900" cy="224536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Do resutado acima, temos que quando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os dois transistores estiverem na saturação</a:t>
            </a:r>
            <a:r>
              <a:rPr lang="pt-BR" altLang="en-US" sz="2800" b="1" dirty="0" smtClean="0">
                <a:latin typeface="Comic Sans MS" panose="030F0702030302020204" pitchFamily="66" charset="0"/>
                <a:cs typeface="Comic Sans MS" panose="030F0702030302020204" pitchFamily="66" charset="0"/>
                <a:sym typeface="+mn-ea"/>
              </a:rPr>
              <a:t> e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modulação de canal é desconsiderada</a:t>
            </a:r>
            <a:r>
              <a:rPr lang="pt-BR" altLang="en-US" sz="2800" b="1" dirty="0" smtClean="0">
                <a:latin typeface="Comic Sans MS" panose="030F0702030302020204" pitchFamily="66" charset="0"/>
                <a:cs typeface="Comic Sans MS" panose="030F0702030302020204" pitchFamily="66" charset="0"/>
                <a:sym typeface="+mn-ea"/>
              </a:rPr>
              <a:t>, a tensão de entrada tem valor específico. Isso implica que a transição entre alto e baixo é feita em um salto. A tensão de transição é dada por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5039995" y="4784090"/>
                <a:ext cx="4222115" cy="1640205"/>
              </a:xfrm>
              <a:prstGeom prst="rect">
                <a:avLst/>
              </a:prstGeom>
              <a:noFill/>
              <a:ln w="28575">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𝑇𝑅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pt-BR" altLang="pt-BR" sz="2400" b="0" i="1" smtClean="0">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𝐷𝐷</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den>
                      </m:f>
                    </m:oMath>
                  </m:oMathPara>
                </a14:m>
                <a:endParaRPr lang="pt-BR" altLang="pt-BR" sz="2400" b="0" i="1" baseline="30000" smtClean="0">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5039995" y="4784090"/>
                <a:ext cx="4222115" cy="1640205"/>
              </a:xfrm>
              <a:prstGeom prst="rect">
                <a:avLst/>
              </a:prstGeom>
              <a:blipFill rotWithShape="1">
                <a:blip r:embed="rId2"/>
                <a:stretch>
                  <a:fillRect l="-346" t="-1858" r="-331" b="-852"/>
                </a:stretch>
              </a:blipFill>
              <a:ln w="28575">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1470025" y="670560"/>
            <a:ext cx="489839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Tensão de transição</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6"/>
              <p:cNvSpPr txBox="1"/>
              <p:nvPr/>
            </p:nvSpPr>
            <p:spPr>
              <a:xfrm>
                <a:off x="486920" y="1950615"/>
                <a:ext cx="11218608" cy="4759325"/>
              </a:xfrm>
              <a:prstGeom prst="rect">
                <a:avLst/>
              </a:prstGeom>
              <a:solidFill>
                <a:schemeClr val="bg1"/>
              </a:solidFill>
            </p:spPr>
            <p:txBody>
              <a:bodyPr wrap="square" rtlCol="0" anchor="t">
                <a:spAutoFit/>
              </a:bodyPr>
              <a:lstStyle/>
              <a:p>
                <a:pPr marL="457200" indent="-457200"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Podemos ajustar os valores de</a:t>
                </a:r>
                <a:r>
                  <a:rPr lang="pt-BR" altLang="en-US" sz="2800" b="1" dirty="0" smtClean="0">
                    <a:latin typeface="Symbol" panose="05050102010706020507" charset="0"/>
                    <a:cs typeface="Symbol" panose="05050102010706020507" charset="0"/>
                    <a:sym typeface="+mn-ea"/>
                  </a:rPr>
                  <a:t> b</a:t>
                </a:r>
                <a:r>
                  <a:rPr lang="pt-BR" altLang="en-US" sz="2800" b="1" baseline="-25000" dirty="0" smtClean="0">
                    <a:latin typeface="Comic Sans MS" panose="030F0702030302020204" pitchFamily="66" charset="0"/>
                    <a:cs typeface="Comic Sans MS" panose="030F0702030302020204" pitchFamily="66" charset="0"/>
                    <a:sym typeface="+mn-ea"/>
                  </a:rPr>
                  <a:t>n </a:t>
                </a:r>
                <a:r>
                  <a:rPr lang="pt-BR" altLang="en-US" sz="2800" b="1" dirty="0" smtClean="0">
                    <a:latin typeface="Comic Sans MS" panose="030F0702030302020204" pitchFamily="66" charset="0"/>
                    <a:cs typeface="Comic Sans MS" panose="030F0702030302020204" pitchFamily="66" charset="0"/>
                    <a:sym typeface="+mn-ea"/>
                  </a:rPr>
                  <a:t>e </a:t>
                </a:r>
                <a:r>
                  <a:rPr lang="pt-BR" altLang="en-US" sz="2800" b="1" dirty="0" smtClean="0">
                    <a:latin typeface="Symbol" panose="05050102010706020507" charset="0"/>
                    <a:cs typeface="Symbol" panose="05050102010706020507" charset="0"/>
                    <a:sym typeface="+mn-ea"/>
                  </a:rPr>
                  <a:t>b</a:t>
                </a:r>
                <a:r>
                  <a:rPr lang="pt-BR" altLang="en-US" sz="2800" b="1" baseline="-25000" dirty="0" smtClean="0">
                    <a:latin typeface="Comic Sans MS" panose="030F0702030302020204" pitchFamily="66" charset="0"/>
                    <a:cs typeface="Comic Sans MS" panose="030F0702030302020204" pitchFamily="66" charset="0"/>
                    <a:sym typeface="+mn-ea"/>
                  </a:rPr>
                  <a:t>p </a:t>
                </a:r>
                <a:r>
                  <a:rPr lang="pt-BR" altLang="en-US" sz="2800" b="1" dirty="0" smtClean="0">
                    <a:latin typeface="Comic Sans MS" panose="030F0702030302020204" pitchFamily="66" charset="0"/>
                    <a:cs typeface="Comic Sans MS" panose="030F0702030302020204" pitchFamily="66" charset="0"/>
                    <a:sym typeface="+mn-ea"/>
                  </a:rPr>
                  <a:t>para obter o V</a:t>
                </a:r>
                <a:r>
                  <a:rPr lang="pt-BR" altLang="en-US" sz="2800" b="1" baseline="-25000" dirty="0" smtClean="0">
                    <a:latin typeface="Comic Sans MS" panose="030F0702030302020204" pitchFamily="66" charset="0"/>
                    <a:cs typeface="Comic Sans MS" panose="030F0702030302020204" pitchFamily="66" charset="0"/>
                    <a:sym typeface="+mn-ea"/>
                  </a:rPr>
                  <a:t>TR </a:t>
                </a:r>
                <a:r>
                  <a:rPr lang="pt-BR" altLang="en-US" sz="2800" b="1" dirty="0" smtClean="0">
                    <a:latin typeface="Comic Sans MS" panose="030F0702030302020204" pitchFamily="66" charset="0"/>
                    <a:cs typeface="Comic Sans MS" panose="030F0702030302020204" pitchFamily="66" charset="0"/>
                    <a:sym typeface="+mn-ea"/>
                  </a:rPr>
                  <a:t>que desejamos.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Normalmente queremos V</a:t>
                </a:r>
                <a:r>
                  <a:rPr lang="pt-BR" altLang="en-US" sz="2800" b="1" baseline="-25000" dirty="0" smtClean="0">
                    <a:latin typeface="Comic Sans MS" panose="030F0702030302020204" pitchFamily="66" charset="0"/>
                    <a:cs typeface="Comic Sans MS" panose="030F0702030302020204" pitchFamily="66" charset="0"/>
                    <a:sym typeface="+mn-ea"/>
                  </a:rPr>
                  <a:t>TR</a:t>
                </a:r>
                <a:r>
                  <a:rPr lang="pt-BR" altLang="en-US" sz="2800" b="1" dirty="0" smtClean="0">
                    <a:latin typeface="Comic Sans MS" panose="030F0702030302020204" pitchFamily="66" charset="0"/>
                    <a:cs typeface="Comic Sans MS" panose="030F0702030302020204" pitchFamily="66" charset="0"/>
                    <a:sym typeface="+mn-ea"/>
                  </a:rPr>
                  <a:t> = V</a:t>
                </a:r>
                <a:r>
                  <a:rPr lang="pt-BR" altLang="en-US" sz="2800" b="1" baseline="-25000" dirty="0" smtClean="0">
                    <a:latin typeface="Comic Sans MS" panose="030F0702030302020204" pitchFamily="66" charset="0"/>
                    <a:cs typeface="Comic Sans MS" panose="030F0702030302020204" pitchFamily="66" charset="0"/>
                    <a:sym typeface="+mn-ea"/>
                  </a:rPr>
                  <a:t>DD</a:t>
                </a:r>
                <a:r>
                  <a:rPr lang="pt-BR" altLang="en-US" sz="2800" b="1" dirty="0" smtClean="0">
                    <a:latin typeface="Comic Sans MS" panose="030F0702030302020204" pitchFamily="66" charset="0"/>
                    <a:cs typeface="Comic Sans MS" panose="030F0702030302020204" pitchFamily="66" charset="0"/>
                    <a:sym typeface="+mn-ea"/>
                  </a:rPr>
                  <a:t>/2. Supondo 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TP</a:t>
                </a:r>
                <a:r>
                  <a:rPr lang="pt-BR" altLang="en-US" sz="2800" b="1" dirty="0" smtClean="0">
                    <a:latin typeface="Comic Sans MS" panose="030F0702030302020204" pitchFamily="66" charset="0"/>
                    <a:cs typeface="Comic Sans MS" panose="030F0702030302020204" pitchFamily="66" charset="0"/>
                    <a:sym typeface="+mn-ea"/>
                  </a:rPr>
                  <a:t>, chegaremos que </a:t>
                </a:r>
                <a:r>
                  <a:rPr lang="pt-BR" altLang="en-US" sz="2800" b="1" dirty="0" smtClean="0">
                    <a:latin typeface="Symbol" panose="05050102010706020507" charset="0"/>
                    <a:cs typeface="Symbol" panose="05050102010706020507" charset="0"/>
                    <a:sym typeface="+mn-ea"/>
                  </a:rPr>
                  <a:t>b</a:t>
                </a:r>
                <a:r>
                  <a:rPr lang="pt-BR" altLang="en-US" sz="2800" b="1" baseline="-25000" dirty="0" smtClean="0">
                    <a:latin typeface="Comic Sans MS" panose="030F0702030302020204" pitchFamily="66" charset="0"/>
                    <a:cs typeface="Comic Sans MS" panose="030F0702030302020204" pitchFamily="66" charset="0"/>
                    <a:sym typeface="+mn-ea"/>
                  </a:rPr>
                  <a:t>n </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Symbol" panose="05050102010706020507" charset="0"/>
                    <a:cs typeface="Symbol" panose="05050102010706020507" charset="0"/>
                    <a:sym typeface="+mn-ea"/>
                  </a:rPr>
                  <a:t>b</a:t>
                </a:r>
                <a:r>
                  <a:rPr lang="pt-BR" altLang="en-US" sz="2800" b="1" baseline="-25000" dirty="0" smtClean="0">
                    <a:latin typeface="Comic Sans MS" panose="030F0702030302020204" pitchFamily="66" charset="0"/>
                    <a:cs typeface="Comic Sans MS" panose="030F0702030302020204" pitchFamily="66" charset="0"/>
                    <a:sym typeface="+mn-ea"/>
                  </a:rPr>
                  <a:t>p</a:t>
                </a:r>
                <a:r>
                  <a:rPr lang="pt-BR" altLang="en-US" sz="2800" b="1" dirty="0" smtClean="0">
                    <a:latin typeface="Comic Sans MS" panose="030F0702030302020204" pitchFamily="66" charset="0"/>
                    <a:cs typeface="Comic Sans MS" panose="030F0702030302020204" pitchFamily="66" charset="0"/>
                    <a:sym typeface="+mn-ea"/>
                  </a:rPr>
                  <a:t> ou (considerando C</a:t>
                </a:r>
                <a:r>
                  <a:rPr lang="pt-BR" altLang="en-US" sz="2800" b="1" baseline="-25000" dirty="0" smtClean="0">
                    <a:latin typeface="Comic Sans MS" panose="030F0702030302020204" pitchFamily="66" charset="0"/>
                    <a:cs typeface="Comic Sans MS" panose="030F0702030302020204" pitchFamily="66" charset="0"/>
                    <a:sym typeface="+mn-ea"/>
                  </a:rPr>
                  <a:t>ox</a:t>
                </a:r>
                <a:r>
                  <a:rPr lang="pt-BR" altLang="en-US" sz="2800" b="1" dirty="0" smtClean="0">
                    <a:latin typeface="Comic Sans MS" panose="030F0702030302020204" pitchFamily="66" charset="0"/>
                    <a:cs typeface="Comic Sans MS" panose="030F0702030302020204" pitchFamily="66" charset="0"/>
                    <a:sym typeface="+mn-ea"/>
                  </a:rPr>
                  <a:t> igual para o PMOS e o NMOS)</a:t>
                </a:r>
                <a:r>
                  <a:rPr lang="pt-BR" altLang="en-US" sz="2800" b="1" baseline="-25000"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r>
                          <a:rPr lang="en-US" altLang="pt-BR" sz="3200" i="1" baseline="-25000">
                            <a:latin typeface="Cambria Math" panose="02040503050406030204" pitchFamily="18" charset="0"/>
                            <a:cs typeface="Cambria Math" panose="02040503050406030204" pitchFamily="18" charset="0"/>
                          </a:rPr>
                          <m:t>𝑛</m:t>
                        </m:r>
                      </m:num>
                      <m:den>
                        <m:r>
                          <a:rPr lang="en-US" altLang="pt-BR" sz="3200" i="1">
                            <a:latin typeface="Cambria Math" panose="02040503050406030204" pitchFamily="18" charset="0"/>
                            <a:cs typeface="Cambria Math" panose="02040503050406030204" pitchFamily="18" charset="0"/>
                          </a:rPr>
                          <m:t>𝐿</m:t>
                        </m:r>
                        <m:r>
                          <a:rPr lang="en-US" altLang="pt-BR" sz="3200" i="1" baseline="-25000">
                            <a:latin typeface="Cambria Math" panose="02040503050406030204" pitchFamily="18" charset="0"/>
                            <a:cs typeface="Cambria Math" panose="02040503050406030204" pitchFamily="18" charset="0"/>
                          </a:rPr>
                          <m:t>𝑛</m:t>
                        </m:r>
                      </m:den>
                    </m:f>
                  </m:oMath>
                </a14:m>
                <a:r>
                  <a:rPr lang="pt-BR" altLang="en-US" sz="3200" i="1" baseline="30000" dirty="0">
                    <a:latin typeface="Cambria Math" panose="02040503050406030204" pitchFamily="18" charset="0"/>
                    <a:cs typeface="Cambria Math" panose="02040503050406030204" pitchFamily="18" charset="0"/>
                    <a:sym typeface="+mn-ea"/>
                  </a:rPr>
                  <a:t> </a:t>
                </a:r>
                <a14:m>
                  <m:oMath xmlns:m="http://schemas.openxmlformats.org/officeDocument/2006/math">
                    <m:r>
                      <a:rPr lang="en-US" altLang="pt-BR" sz="3200" b="0" i="1" smtClean="0">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𝑝</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r>
                          <a:rPr lang="en-US" altLang="pt-BR" sz="3200" i="1" baseline="-25000">
                            <a:latin typeface="Cambria Math" panose="02040503050406030204" pitchFamily="18" charset="0"/>
                            <a:cs typeface="Cambria Math" panose="02040503050406030204" pitchFamily="18" charset="0"/>
                          </a:rPr>
                          <m:t>𝑝</m:t>
                        </m:r>
                      </m:num>
                      <m:den>
                        <m:r>
                          <a:rPr lang="en-US" altLang="pt-BR" sz="3200" i="1">
                            <a:latin typeface="Cambria Math" panose="02040503050406030204" pitchFamily="18" charset="0"/>
                            <a:cs typeface="Cambria Math" panose="02040503050406030204" pitchFamily="18" charset="0"/>
                          </a:rPr>
                          <m:t>𝐿</m:t>
                        </m:r>
                        <m:r>
                          <a:rPr lang="en-US" altLang="pt-BR" sz="3200" i="1" baseline="-25000">
                            <a:latin typeface="Cambria Math" panose="02040503050406030204" pitchFamily="18" charset="0"/>
                            <a:cs typeface="Cambria Math" panose="02040503050406030204" pitchFamily="18" charset="0"/>
                          </a:rPr>
                          <m:t>𝑝</m:t>
                        </m:r>
                      </m:den>
                    </m:f>
                  </m:oMath>
                </a14:m>
                <a:r>
                  <a:rPr lang="pt-BR" altLang="en-US" sz="3200" i="1" baseline="30000" dirty="0">
                    <a:latin typeface="Cambria Math" panose="02040503050406030204" pitchFamily="18" charset="0"/>
                    <a:cs typeface="Cambria Math" panose="02040503050406030204" pitchFamily="18" charset="0"/>
                    <a:sym typeface="+mn-ea"/>
                  </a:rPr>
                  <a:t>  </a:t>
                </a:r>
                <a:endParaRPr lang="pt-BR" altLang="en-US" sz="3200" i="1" baseline="30000" dirty="0">
                  <a:latin typeface="Cambria Math" panose="02040503050406030204" pitchFamily="18" charset="0"/>
                  <a:cs typeface="Cambria Math" panose="02040503050406030204" pitchFamily="18" charset="0"/>
                  <a:sym typeface="+mn-ea"/>
                </a:endParaRPr>
              </a:p>
              <a:p>
                <a:pPr marL="457200" indent="-4572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O valor de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oMath>
                </a14:m>
                <a:r>
                  <a:rPr lang="pt-BR" altLang="en-US" sz="2800" b="1" dirty="0" smtClean="0">
                    <a:latin typeface="Comic Sans MS" panose="030F0702030302020204" pitchFamily="66" charset="0"/>
                    <a:cs typeface="Comic Sans MS" panose="030F0702030302020204" pitchFamily="66" charset="0"/>
                    <a:sym typeface="+mn-ea"/>
                  </a:rPr>
                  <a:t> é cerca de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3</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𝑝</m:t>
                        </m:r>
                      </m:sub>
                    </m:sSub>
                  </m:oMath>
                </a14:m>
                <a:r>
                  <a:rPr lang="pt-BR" altLang="en-US" sz="2800" b="1" dirty="0">
                    <a:latin typeface="Comic Sans MS" panose="030F0702030302020204" pitchFamily="66" charset="0"/>
                    <a:cs typeface="Comic Sans MS" panose="030F0702030302020204" pitchFamily="66" charset="0"/>
                  </a:rPr>
                  <a:t>, o que nos leva a</a:t>
                </a:r>
                <a:endParaRPr lang="pt-BR" altLang="en-US" sz="2800" b="1" dirty="0">
                  <a:latin typeface="Comic Sans MS" panose="030F0702030302020204" pitchFamily="66" charset="0"/>
                  <a:cs typeface="Comic Sans MS" panose="030F0702030302020204" pitchFamily="66" charset="0"/>
                </a:endParaRPr>
              </a:p>
              <a:p>
                <a:pPr indent="0" algn="ctr"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dirty="0" smtClean="0">
                          <a:latin typeface="Cambria Math" panose="02040503050406030204" pitchFamily="18" charset="0"/>
                          <a:cs typeface="Cambria Math" panose="02040503050406030204" pitchFamily="18" charset="0"/>
                        </a:rPr>
                        <m:t>3</m:t>
                      </m:r>
                      <m:r>
                        <a:rPr lang="en-US" altLang="pt-BR" sz="2400" dirty="0" smtClean="0">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r>
                            <a:rPr lang="en-US" altLang="pt-BR" sz="2400" i="1">
                              <a:latin typeface="Cambria Math" panose="02040503050406030204" pitchFamily="18" charset="0"/>
                              <a:cs typeface="Cambria Math" panose="02040503050406030204" pitchFamily="18" charset="0"/>
                            </a:rPr>
                            <m:t>𝐿</m:t>
                          </m:r>
                          <m:r>
                            <a:rPr lang="en-US" altLang="pt-BR" sz="2400" i="1" baseline="-25000">
                              <a:latin typeface="Cambria Math" panose="02040503050406030204" pitchFamily="18" charset="0"/>
                              <a:cs typeface="Cambria Math" panose="02040503050406030204" pitchFamily="18" charset="0"/>
                            </a:rPr>
                            <m:t>𝑛</m:t>
                          </m:r>
                        </m:den>
                      </m:f>
                      <m:r>
                        <a:rPr lang="en-US"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𝑝</m:t>
                          </m:r>
                        </m:num>
                        <m:den>
                          <m:r>
                            <a:rPr lang="en-US" altLang="pt-BR" sz="2400" i="1">
                              <a:latin typeface="Cambria Math" panose="02040503050406030204" pitchFamily="18" charset="0"/>
                              <a:cs typeface="Cambria Math" panose="02040503050406030204" pitchFamily="18" charset="0"/>
                            </a:rPr>
                            <m:t>𝐿</m:t>
                          </m:r>
                          <m:r>
                            <a:rPr lang="en-US" altLang="pt-BR" sz="2400" i="1" baseline="-25000">
                              <a:latin typeface="Cambria Math" panose="02040503050406030204" pitchFamily="18" charset="0"/>
                              <a:cs typeface="Cambria Math" panose="02040503050406030204" pitchFamily="18" charset="0"/>
                            </a:rPr>
                            <m:t>𝑝</m:t>
                          </m:r>
                        </m:den>
                      </m:f>
                      <m:r>
                        <a:rPr lang="pt-BR" altLang="pt-BR" sz="2400" b="0" i="1" smtClean="0">
                          <a:latin typeface="Cambria Math" panose="02040503050406030204" pitchFamily="18" charset="0"/>
                          <a:ea typeface="MS Mincho" charset="0"/>
                          <a:cs typeface="Cambria Math" panose="02040503050406030204" pitchFamily="18" charset="0"/>
                        </a:rPr>
                        <m:t>)</m:t>
                      </m:r>
                    </m:oMath>
                  </m:oMathPara>
                </a14:m>
                <a:endParaRPr lang="pt-BR" altLang="pt-BR" sz="2400" b="0" i="1" dirty="0" smtClean="0">
                  <a:latin typeface="Cambria Math" panose="02040503050406030204" pitchFamily="18" charset="0"/>
                  <a:ea typeface="MS Mincho" charset="0"/>
                  <a:cs typeface="Cambria Math" panose="02040503050406030204" pitchFamily="18" charset="0"/>
                  <a:sym typeface="+mn-ea"/>
                </a:endParaRPr>
              </a:p>
            </p:txBody>
          </p:sp>
        </mc:Choice>
        <mc:Fallback>
          <p:sp>
            <p:nvSpPr>
              <p:cNvPr id="3" name="Caixa de Texto 6"/>
              <p:cNvSpPr txBox="1">
                <a:spLocks noRot="1" noChangeAspect="1" noMove="1" noResize="1" noEditPoints="1" noAdjustHandles="1" noChangeArrowheads="1" noChangeShapeType="1" noTextEdit="1"/>
              </p:cNvSpPr>
              <p:nvPr/>
            </p:nvSpPr>
            <p:spPr>
              <a:xfrm>
                <a:off x="486920" y="1950615"/>
                <a:ext cx="11218608" cy="4759325"/>
              </a:xfrm>
              <a:prstGeom prst="rect">
                <a:avLst/>
              </a:prstGeom>
              <a:blipFill rotWithShape="1">
                <a:blip r:embed="rId1"/>
                <a:stretch>
                  <a:fillRect l="-5" t="-11" r="5" b="1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7259320" y="380365"/>
                <a:ext cx="4222115" cy="1640205"/>
              </a:xfrm>
              <a:prstGeom prst="rect">
                <a:avLst/>
              </a:prstGeom>
              <a:noFill/>
              <a:ln w="28575">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𝑇𝑅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pt-BR" altLang="pt-BR" sz="2400" b="0" i="1" smtClean="0">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𝐷𝐷</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den>
                      </m:f>
                    </m:oMath>
                  </m:oMathPara>
                </a14:m>
                <a:endParaRPr lang="pt-BR" altLang="pt-BR" sz="2400" b="0" i="1" baseline="30000" smtClean="0">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7259320" y="380365"/>
                <a:ext cx="4222115" cy="1640205"/>
              </a:xfrm>
              <a:prstGeom prst="rect">
                <a:avLst/>
              </a:prstGeom>
              <a:blipFill rotWithShape="1">
                <a:blip r:embed="rId2"/>
                <a:stretch>
                  <a:fillRect l="-346" t="-1858" r="-331" b="-852"/>
                </a:stretch>
              </a:blipFill>
              <a:ln w="28575">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5" name="Imagem 4" descr="xx"/>
          <p:cNvPicPr>
            <a:picLocks noChangeAspect="1"/>
          </p:cNvPicPr>
          <p:nvPr/>
        </p:nvPicPr>
        <p:blipFill>
          <a:blip r:embed="rId1"/>
          <a:srcRect l="383" t="5872" r="1788" b="-1727"/>
          <a:stretch>
            <a:fillRect/>
          </a:stretch>
        </p:blipFill>
        <p:spPr>
          <a:xfrm>
            <a:off x="392430" y="1292225"/>
            <a:ext cx="9099550" cy="5381625"/>
          </a:xfrm>
          <a:prstGeom prst="rect">
            <a:avLst/>
          </a:prstGeom>
        </p:spPr>
      </p:pic>
      <p:sp>
        <p:nvSpPr>
          <p:cNvPr id="4" name="Caixa de Texto 6"/>
          <p:cNvSpPr txBox="1"/>
          <p:nvPr/>
        </p:nvSpPr>
        <p:spPr>
          <a:xfrm>
            <a:off x="2270125" y="708660"/>
            <a:ext cx="4898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6" name="Conector Reto 5"/>
          <p:cNvCxnSpPr/>
          <p:nvPr/>
        </p:nvCxnSpPr>
        <p:spPr>
          <a:xfrm flipV="1">
            <a:off x="4432300" y="1739900"/>
            <a:ext cx="0" cy="4371975"/>
          </a:xfrm>
          <a:prstGeom prst="line">
            <a:avLst/>
          </a:prstGeom>
          <a:ln w="25400">
            <a:solidFill>
              <a:srgbClr val="9A0000"/>
            </a:solidFill>
            <a:prstDash val="sys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2"/>
              <p:cNvSpPr txBox="1"/>
              <p:nvPr/>
            </p:nvSpPr>
            <p:spPr>
              <a:xfrm>
                <a:off x="2023110" y="3617595"/>
                <a:ext cx="1355090" cy="61722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𝑊𝑝</m:t>
                        </m:r>
                      </m:num>
                      <m:den>
                        <m:r>
                          <a:rPr lang="en-US" altLang="pt-BR" sz="2400" i="1">
                            <a:latin typeface="Cambria Math" panose="02040503050406030204" pitchFamily="18" charset="0"/>
                            <a:cs typeface="Cambria Math" panose="02040503050406030204" pitchFamily="18" charset="0"/>
                          </a:rPr>
                          <m:t>𝑊𝑛</m:t>
                        </m:r>
                      </m:den>
                    </m:f>
                  </m:oMath>
                </a14:m>
                <a:r>
                  <a:rPr lang="pt-BR" altLang="en-US" sz="2400" i="1" baseline="30000" dirty="0">
                    <a:latin typeface="Cambria Math" panose="02040503050406030204" pitchFamily="18" charset="0"/>
                    <a:cs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oMath>
                </a14:m>
                <a:r>
                  <a:rPr lang="pt-BR" altLang="en-US" sz="2400" i="1" baseline="30000" dirty="0">
                    <a:latin typeface="Cambria Math" panose="02040503050406030204" pitchFamily="18" charset="0"/>
                    <a:cs typeface="Cambria Math" panose="02040503050406030204" pitchFamily="18" charset="0"/>
                    <a:sym typeface="+mn-ea"/>
                  </a:rPr>
                  <a:t> </a:t>
                </a:r>
                <a:r>
                  <a:rPr lang="pt-BR" altLang="en-US" i="1" baseline="30000" dirty="0">
                    <a:latin typeface="Cambria Math" panose="02040503050406030204" pitchFamily="18" charset="0"/>
                    <a:cs typeface="Cambria Math" panose="02040503050406030204" pitchFamily="18" charset="0"/>
                    <a:sym typeface="+mn-ea"/>
                  </a:rPr>
                  <a:t> </a:t>
                </a:r>
                <a:endParaRPr lang="pt-BR" altLang="en-US"/>
              </a:p>
            </p:txBody>
          </p:sp>
        </mc:Choice>
        <mc:Fallback>
          <p:sp>
            <p:nvSpPr>
              <p:cNvPr id="3" name="Caixa de Texto 2"/>
              <p:cNvSpPr txBox="1">
                <a:spLocks noRot="1" noChangeAspect="1" noMove="1" noResize="1" noEditPoints="1" noAdjustHandles="1" noChangeArrowheads="1" noChangeShapeType="1" noTextEdit="1"/>
              </p:cNvSpPr>
              <p:nvPr/>
            </p:nvSpPr>
            <p:spPr>
              <a:xfrm>
                <a:off x="2023110" y="3617595"/>
                <a:ext cx="1355090" cy="617220"/>
              </a:xfrm>
              <a:prstGeom prst="rect">
                <a:avLst/>
              </a:prstGeom>
              <a:blipFill rotWithShape="1">
                <a:blip r:embed="rId2"/>
                <a:stretch>
                  <a:fillRect t="-4938" r="-281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050791" y="2179320"/>
                <a:ext cx="1162048" cy="616836"/>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𝑊𝑝</m:t>
                        </m:r>
                      </m:num>
                      <m:den>
                        <m:r>
                          <a:rPr lang="en-US" altLang="pt-BR" sz="2400" i="1">
                            <a:latin typeface="Cambria Math" panose="02040503050406030204" pitchFamily="18" charset="0"/>
                            <a:cs typeface="Cambria Math" panose="02040503050406030204" pitchFamily="18" charset="0"/>
                          </a:rPr>
                          <m:t>𝑊𝑛</m:t>
                        </m:r>
                      </m:den>
                    </m:f>
                  </m:oMath>
                </a14:m>
                <a:r>
                  <a:rPr lang="pt-BR" altLang="en-US" sz="2400" i="1" baseline="30000" dirty="0">
                    <a:latin typeface="Cambria Math" panose="02040503050406030204" pitchFamily="18" charset="0"/>
                    <a:cs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8</m:t>
                    </m:r>
                  </m:oMath>
                </a14:m>
                <a:r>
                  <a:rPr lang="pt-BR" altLang="en-US" sz="2400" i="1" baseline="30000" dirty="0">
                    <a:latin typeface="Cambria Math" panose="02040503050406030204" pitchFamily="18" charset="0"/>
                    <a:cs typeface="Cambria Math" panose="02040503050406030204" pitchFamily="18" charset="0"/>
                    <a:sym typeface="+mn-ea"/>
                  </a:rPr>
                  <a:t> </a:t>
                </a:r>
                <a:r>
                  <a:rPr lang="pt-BR" altLang="en-US" i="1" baseline="30000" dirty="0">
                    <a:latin typeface="Cambria Math" panose="02040503050406030204" pitchFamily="18" charset="0"/>
                    <a:cs typeface="Cambria Math" panose="02040503050406030204" pitchFamily="18" charset="0"/>
                    <a:sym typeface="+mn-ea"/>
                  </a:rPr>
                  <a:t> </a:t>
                </a:r>
                <a:endParaRPr lang="pt-BR" altLang="en-US" dirty="0"/>
              </a:p>
            </p:txBody>
          </p:sp>
        </mc:Choice>
        <mc:Fallback>
          <p:sp>
            <p:nvSpPr>
              <p:cNvPr id="7" name="Caixa de Texto 6"/>
              <p:cNvSpPr txBox="1">
                <a:spLocks noRot="1" noChangeAspect="1" noMove="1" noResize="1" noEditPoints="1" noAdjustHandles="1" noChangeArrowheads="1" noChangeShapeType="1" noTextEdit="1"/>
              </p:cNvSpPr>
              <p:nvPr/>
            </p:nvSpPr>
            <p:spPr>
              <a:xfrm>
                <a:off x="5050791" y="2179320"/>
                <a:ext cx="1162048" cy="616836"/>
              </a:xfrm>
              <a:prstGeom prst="rect">
                <a:avLst/>
              </a:prstGeom>
              <a:blipFill rotWithShape="1">
                <a:blip r:embed="rId3"/>
                <a:stretch>
                  <a:fillRect t="-4941" r="-1585" b="4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7410450" y="3321685"/>
                <a:ext cx="4547235" cy="1640205"/>
              </a:xfrm>
              <a:prstGeom prst="rect">
                <a:avLst/>
              </a:prstGeom>
              <a:solidFill>
                <a:schemeClr val="bg1"/>
              </a:solidFill>
              <a:ln w="28575">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𝑇𝑅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pt-BR" altLang="pt-BR" sz="2400" b="0" i="1" smtClean="0">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𝐷𝐷</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den>
                      </m:f>
                    </m:oMath>
                  </m:oMathPara>
                </a14:m>
                <a:endParaRPr lang="pt-BR" altLang="pt-BR" sz="2400" b="0" i="1" baseline="30000" smtClean="0">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7410450" y="3321685"/>
                <a:ext cx="4547235" cy="1640205"/>
              </a:xfrm>
              <a:prstGeom prst="rect">
                <a:avLst/>
              </a:prstGeom>
              <a:blipFill rotWithShape="1">
                <a:blip r:embed="rId4"/>
                <a:stretch>
                  <a:fillRect l="-321" t="-1858" r="-307" b="-852"/>
                </a:stretch>
              </a:blipFill>
              <a:ln w="28575">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818515" y="422910"/>
            <a:ext cx="10736580" cy="116840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Margem de ruído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Onde terminam os níveis alto e baixo?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9" name="Imagem 3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1833948" y="1800680"/>
            <a:ext cx="8811600" cy="4608196"/>
          </a:xfrm>
          <a:prstGeom prst="rect">
            <a:avLst/>
          </a:prstGeom>
        </p:spPr>
      </p:pic>
      <p:cxnSp>
        <p:nvCxnSpPr>
          <p:cNvPr id="3" name="Conector Reto 2"/>
          <p:cNvCxnSpPr/>
          <p:nvPr/>
        </p:nvCxnSpPr>
        <p:spPr>
          <a:xfrm>
            <a:off x="4243070" y="1833245"/>
            <a:ext cx="2667000" cy="1400175"/>
          </a:xfrm>
          <a:prstGeom prst="line">
            <a:avLst/>
          </a:prstGeom>
          <a:ln w="2857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4906010" y="5018405"/>
            <a:ext cx="2667000" cy="1400175"/>
          </a:xfrm>
          <a:prstGeom prst="line">
            <a:avLst/>
          </a:prstGeom>
          <a:ln w="41275">
            <a:solidFill>
              <a:srgbClr val="9A0000"/>
            </a:solidFill>
          </a:ln>
        </p:spPr>
        <p:style>
          <a:lnRef idx="1">
            <a:schemeClr val="accent1"/>
          </a:lnRef>
          <a:fillRef idx="0">
            <a:schemeClr val="accent1"/>
          </a:fillRef>
          <a:effectRef idx="0">
            <a:schemeClr val="accent1"/>
          </a:effectRef>
          <a:fontRef idx="minor">
            <a:schemeClr val="tx1"/>
          </a:fontRef>
        </p:style>
      </p:cxnSp>
      <p:sp>
        <p:nvSpPr>
          <p:cNvPr id="58" name="Caixa de Texto 6"/>
          <p:cNvSpPr txBox="1"/>
          <p:nvPr/>
        </p:nvSpPr>
        <p:spPr>
          <a:xfrm rot="1680000">
            <a:off x="4982210" y="2301240"/>
            <a:ext cx="171323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inclinação=-1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9" name="Caixa de Texto 6"/>
          <p:cNvSpPr txBox="1"/>
          <p:nvPr/>
        </p:nvSpPr>
        <p:spPr>
          <a:xfrm rot="1680000">
            <a:off x="4720590" y="5381625"/>
            <a:ext cx="171323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inclinação=-1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0" name="Conector Reto 9"/>
          <p:cNvCxnSpPr/>
          <p:nvPr/>
        </p:nvCxnSpPr>
        <p:spPr>
          <a:xfrm>
            <a:off x="5490845" y="2480945"/>
            <a:ext cx="0" cy="3816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6403340" y="5186680"/>
            <a:ext cx="0" cy="1044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2" name="Caixa de Texto 6"/>
          <p:cNvSpPr txBox="1"/>
          <p:nvPr/>
        </p:nvSpPr>
        <p:spPr>
          <a:xfrm>
            <a:off x="5227320" y="6230620"/>
            <a:ext cx="527685" cy="368300"/>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smtClean="0">
                <a:latin typeface="Comic Sans MS" panose="030F0702030302020204" pitchFamily="66" charset="0"/>
                <a:cs typeface="Comic Sans MS" panose="030F0702030302020204" pitchFamily="66" charset="0"/>
                <a:sym typeface="Symbol" panose="05050102010706020507" charset="0"/>
              </a:rPr>
              <a:t>IL</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13" name="Caixa de Texto 6"/>
          <p:cNvSpPr txBox="1"/>
          <p:nvPr/>
        </p:nvSpPr>
        <p:spPr>
          <a:xfrm>
            <a:off x="6306185" y="6230620"/>
            <a:ext cx="603885" cy="368300"/>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smtClean="0">
                <a:latin typeface="Comic Sans MS" panose="030F0702030302020204" pitchFamily="66" charset="0"/>
                <a:cs typeface="Comic Sans MS" panose="030F0702030302020204" pitchFamily="66" charset="0"/>
                <a:sym typeface="Symbol" panose="05050102010706020507" charset="0"/>
              </a:rPr>
              <a:t>IH</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4" name="Conector de Seta Reta 13"/>
          <p:cNvCxnSpPr/>
          <p:nvPr/>
        </p:nvCxnSpPr>
        <p:spPr>
          <a:xfrm>
            <a:off x="2509520" y="2804795"/>
            <a:ext cx="2962275" cy="0"/>
          </a:xfrm>
          <a:prstGeom prst="straightConnector1">
            <a:avLst/>
          </a:prstGeom>
          <a:ln w="190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p:nvPr/>
        </p:nvCxnSpPr>
        <p:spPr>
          <a:xfrm flipV="1">
            <a:off x="6484620" y="5547995"/>
            <a:ext cx="3406775" cy="0"/>
          </a:xfrm>
          <a:prstGeom prst="straightConnector1">
            <a:avLst/>
          </a:prstGeom>
          <a:ln w="190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6" name="Caixa de Texto 6"/>
          <p:cNvSpPr txBox="1"/>
          <p:nvPr/>
        </p:nvSpPr>
        <p:spPr>
          <a:xfrm>
            <a:off x="2442845" y="2467610"/>
            <a:ext cx="3095625"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Margem de Ruido Low (MRL)</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17" name="Caixa de Texto 6"/>
          <p:cNvSpPr txBox="1"/>
          <p:nvPr/>
        </p:nvSpPr>
        <p:spPr>
          <a:xfrm>
            <a:off x="6674485" y="5186680"/>
            <a:ext cx="3095625"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Margem de Ruido High (MRH)</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18" name="Retângulo 17"/>
          <p:cNvSpPr/>
          <p:nvPr/>
        </p:nvSpPr>
        <p:spPr>
          <a:xfrm>
            <a:off x="2480945" y="1918970"/>
            <a:ext cx="3019425" cy="4214495"/>
          </a:xfrm>
          <a:prstGeom prst="rect">
            <a:avLst/>
          </a:prstGeom>
          <a:solidFill>
            <a:schemeClr val="accent4">
              <a:lumMod val="40000"/>
              <a:lumOff val="60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Retângulo 18"/>
          <p:cNvSpPr/>
          <p:nvPr/>
        </p:nvSpPr>
        <p:spPr>
          <a:xfrm>
            <a:off x="6396990" y="1909445"/>
            <a:ext cx="3478530" cy="4182110"/>
          </a:xfrm>
          <a:prstGeom prst="rect">
            <a:avLst/>
          </a:prstGeom>
          <a:solidFill>
            <a:schemeClr val="tx2">
              <a:lumMod val="20000"/>
              <a:lumOff val="80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bldLvl="0" animBg="1"/>
      <p:bldP spid="18" grpId="1" animBg="1"/>
      <p:bldP spid="19" grpId="0" bldLvl="0" animBg="1"/>
      <p:bldP spid="19" grpId="1"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10335895" y="6215380"/>
            <a:ext cx="1219200" cy="365125"/>
          </a:xfrm>
        </p:spPr>
        <p:txBody>
          <a:bodyPr/>
          <a:lstStyle/>
          <a:p>
            <a:fld id="{74F297BB-B745-4CAB-BE1D-CE4C89382949}" type="slidenum">
              <a:rPr lang="pt-BR" smtClean="0"/>
            </a:fld>
            <a:endParaRPr lang="pt-BR"/>
          </a:p>
        </p:txBody>
      </p:sp>
      <p:sp>
        <p:nvSpPr>
          <p:cNvPr id="4" name="Caixa de Texto 6"/>
          <p:cNvSpPr txBox="1"/>
          <p:nvPr/>
        </p:nvSpPr>
        <p:spPr>
          <a:xfrm>
            <a:off x="818515" y="422910"/>
            <a:ext cx="10736580" cy="116840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Margem de ruído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Vamos determinar o valor de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IH</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9" name="Imagem 3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1833948" y="1728925"/>
            <a:ext cx="8811600" cy="4608196"/>
          </a:xfrm>
          <a:prstGeom prst="rect">
            <a:avLst/>
          </a:prstGeom>
        </p:spPr>
      </p:pic>
      <p:cxnSp>
        <p:nvCxnSpPr>
          <p:cNvPr id="7" name="Conector Reto 6"/>
          <p:cNvCxnSpPr/>
          <p:nvPr/>
        </p:nvCxnSpPr>
        <p:spPr>
          <a:xfrm>
            <a:off x="4906010" y="4937125"/>
            <a:ext cx="2667000" cy="1400175"/>
          </a:xfrm>
          <a:prstGeom prst="line">
            <a:avLst/>
          </a:prstGeom>
          <a:ln w="41275">
            <a:solidFill>
              <a:srgbClr val="9A0000"/>
            </a:solidFill>
          </a:ln>
        </p:spPr>
        <p:style>
          <a:lnRef idx="1">
            <a:schemeClr val="accent1"/>
          </a:lnRef>
          <a:fillRef idx="0">
            <a:schemeClr val="accent1"/>
          </a:fillRef>
          <a:effectRef idx="0">
            <a:schemeClr val="accent1"/>
          </a:effectRef>
          <a:fontRef idx="minor">
            <a:schemeClr val="tx1"/>
          </a:fontRef>
        </p:style>
      </p:cxnSp>
      <p:sp>
        <p:nvSpPr>
          <p:cNvPr id="9" name="Caixa de Texto 6"/>
          <p:cNvSpPr txBox="1"/>
          <p:nvPr/>
        </p:nvSpPr>
        <p:spPr>
          <a:xfrm rot="1680000">
            <a:off x="4720590" y="5300345"/>
            <a:ext cx="171323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inclinação=-1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0" name="Conector Reto 9"/>
          <p:cNvCxnSpPr/>
          <p:nvPr/>
        </p:nvCxnSpPr>
        <p:spPr>
          <a:xfrm>
            <a:off x="5490845" y="2399665"/>
            <a:ext cx="0" cy="3816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6403340" y="5105400"/>
            <a:ext cx="0" cy="1044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3" name="Caixa de Texto 6"/>
          <p:cNvSpPr txBox="1"/>
          <p:nvPr/>
        </p:nvSpPr>
        <p:spPr>
          <a:xfrm>
            <a:off x="6140450" y="6050280"/>
            <a:ext cx="661670" cy="450850"/>
          </a:xfrm>
          <a:prstGeom prst="rect">
            <a:avLst/>
          </a:prstGeom>
          <a:solidFill>
            <a:schemeClr val="bg1"/>
          </a:solidFill>
          <a:ln w="38100">
            <a:solidFill>
              <a:srgbClr val="FFFF00"/>
            </a:solidFill>
          </a:ln>
        </p:spPr>
        <p:txBody>
          <a:bodyPr wrap="square" tIns="71755" bIns="71755"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IH</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5" name="Conector de Seta Reta 14"/>
          <p:cNvCxnSpPr/>
          <p:nvPr/>
        </p:nvCxnSpPr>
        <p:spPr>
          <a:xfrm flipV="1">
            <a:off x="6484620" y="5466715"/>
            <a:ext cx="3406775" cy="0"/>
          </a:xfrm>
          <a:prstGeom prst="straightConnector1">
            <a:avLst/>
          </a:prstGeom>
          <a:ln w="190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7" name="Caixa de Texto 6"/>
          <p:cNvSpPr txBox="1"/>
          <p:nvPr/>
        </p:nvSpPr>
        <p:spPr>
          <a:xfrm>
            <a:off x="6674485" y="5105400"/>
            <a:ext cx="3095625"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Margem de Ruido High (MRH)</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55" name="Caixa de Texto 6"/>
          <p:cNvSpPr txBox="1"/>
          <p:nvPr/>
        </p:nvSpPr>
        <p:spPr>
          <a:xfrm>
            <a:off x="6055995" y="4262755"/>
            <a:ext cx="1766570" cy="33718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Triodo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6" name="Caixa de Texto 6"/>
          <p:cNvSpPr txBox="1"/>
          <p:nvPr/>
        </p:nvSpPr>
        <p:spPr>
          <a:xfrm>
            <a:off x="6140390" y="4599793"/>
            <a:ext cx="1805512" cy="33718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20760" y="6310630"/>
            <a:ext cx="2743200" cy="365125"/>
          </a:xfrm>
        </p:spPr>
        <p:txBody>
          <a:bodyPr/>
          <a:lstStyle/>
          <a:p>
            <a:fld id="{74F297BB-B745-4CAB-BE1D-CE4C89382949}" type="slidenum">
              <a:rPr lang="pt-BR" smtClean="0"/>
            </a:fld>
            <a:endParaRPr lang="pt-BR"/>
          </a:p>
        </p:txBody>
      </p:sp>
      <p:sp>
        <p:nvSpPr>
          <p:cNvPr id="4" name="Caixa de Texto 6"/>
          <p:cNvSpPr txBox="1"/>
          <p:nvPr/>
        </p:nvSpPr>
        <p:spPr>
          <a:xfrm>
            <a:off x="3745230" y="694690"/>
            <a:ext cx="5279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6" name="Caixa de Texto 6"/>
          <p:cNvSpPr txBox="1"/>
          <p:nvPr/>
        </p:nvSpPr>
        <p:spPr>
          <a:xfrm>
            <a:off x="2628900" y="1346200"/>
            <a:ext cx="715518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transistor NMOS esta em Triodo </a:t>
            </a:r>
            <a:endParaRPr lang="pt-BR" altLang="en-US" sz="2800" b="1" dirty="0" smtClean="0">
              <a:latin typeface="Comic Sans MS" panose="030F0702030302020204" pitchFamily="66" charset="0"/>
              <a:cs typeface="Comic Sans MS" panose="030F0702030302020204" pitchFamily="66" charset="0"/>
              <a:sym typeface="+mn-ea"/>
            </a:endParaRPr>
          </a:p>
        </p:txBody>
      </p:sp>
      <p:grpSp>
        <p:nvGrpSpPr>
          <p:cNvPr id="7" name="Grupo 6"/>
          <p:cNvGrpSpPr/>
          <p:nvPr/>
        </p:nvGrpSpPr>
        <p:grpSpPr>
          <a:xfrm>
            <a:off x="878304" y="3395757"/>
            <a:ext cx="770733" cy="1434624"/>
            <a:chOff x="4325979" y="4921726"/>
            <a:chExt cx="770733" cy="1434624"/>
          </a:xfrm>
        </p:grpSpPr>
        <p:grpSp>
          <p:nvGrpSpPr>
            <p:cNvPr id="8"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 name="Conector Reto 8"/>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16200000">
            <a:off x="93237" y="3714931"/>
            <a:ext cx="2863017" cy="1291542"/>
            <a:chOff x="7504" y="6919"/>
            <a:chExt cx="3676" cy="1602"/>
          </a:xfrm>
        </p:grpSpPr>
        <p:grpSp>
          <p:nvGrpSpPr>
            <p:cNvPr id="18" name="Group 147"/>
            <p:cNvGrpSpPr/>
            <p:nvPr/>
          </p:nvGrpSpPr>
          <p:grpSpPr bwMode="auto">
            <a:xfrm rot="5400000">
              <a:off x="8020" y="6975"/>
              <a:ext cx="792" cy="680"/>
              <a:chOff x="2834" y="2568"/>
              <a:chExt cx="317"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20"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ctangle 140"/>
            <p:cNvSpPr>
              <a:spLocks noChangeArrowheads="1"/>
            </p:cNvSpPr>
            <p:nvPr/>
          </p:nvSpPr>
          <p:spPr bwMode="auto">
            <a:xfrm rot="5400000" flipH="1">
              <a:off x="10433" y="7493"/>
              <a:ext cx="981"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1659172" y="507841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8"/>
          <p:cNvCxnSpPr/>
          <p:nvPr/>
        </p:nvCxnSpPr>
        <p:spPr>
          <a:xfrm flipH="1" flipV="1">
            <a:off x="1580432" y="5290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4"/>
          <p:cNvCxnSpPr/>
          <p:nvPr/>
        </p:nvCxnSpPr>
        <p:spPr>
          <a:xfrm flipH="1" flipV="1">
            <a:off x="1426455" y="5798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ctangle 140"/>
          <p:cNvSpPr>
            <a:spLocks noChangeArrowheads="1"/>
          </p:cNvSpPr>
          <p:nvPr/>
        </p:nvSpPr>
        <p:spPr bwMode="auto">
          <a:xfrm flipH="1">
            <a:off x="415393" y="421055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34" name="Rectangle 140"/>
          <p:cNvSpPr>
            <a:spLocks noChangeArrowheads="1"/>
          </p:cNvSpPr>
          <p:nvPr/>
        </p:nvSpPr>
        <p:spPr bwMode="auto">
          <a:xfrm flipH="1">
            <a:off x="1579605" y="444840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6" name="Straight Connector 178"/>
          <p:cNvCxnSpPr>
            <a:cxnSpLocks noChangeShapeType="1"/>
          </p:cNvCxnSpPr>
          <p:nvPr/>
        </p:nvCxnSpPr>
        <p:spPr bwMode="auto">
          <a:xfrm flipV="1">
            <a:off x="1659172" y="39009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7" name="Conector Reto 7"/>
          <p:cNvCxnSpPr/>
          <p:nvPr/>
        </p:nvCxnSpPr>
        <p:spPr>
          <a:xfrm>
            <a:off x="878304" y="412331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8"/>
          <p:cNvCxnSpPr/>
          <p:nvPr/>
        </p:nvCxnSpPr>
        <p:spPr>
          <a:xfrm flipH="1" flipV="1">
            <a:off x="701139" y="460931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Elipse 38"/>
          <p:cNvSpPr/>
          <p:nvPr/>
        </p:nvSpPr>
        <p:spPr>
          <a:xfrm>
            <a:off x="1042995" y="405484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0" name="Caixa de Texto 2"/>
              <p:cNvSpPr txBox="1"/>
              <p:nvPr/>
            </p:nvSpPr>
            <p:spPr>
              <a:xfrm>
                <a:off x="2895276" y="2011065"/>
                <a:ext cx="6102985" cy="96329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40" name="Caixa de Texto 2"/>
              <p:cNvSpPr txBox="1">
                <a:spLocks noRot="1" noChangeAspect="1" noMove="1" noResize="1" noEditPoints="1" noAdjustHandles="1" noChangeArrowheads="1" noChangeShapeType="1" noTextEdit="1"/>
              </p:cNvSpPr>
              <p:nvPr/>
            </p:nvSpPr>
            <p:spPr>
              <a:xfrm>
                <a:off x="2895276" y="2011065"/>
                <a:ext cx="6102985" cy="963295"/>
              </a:xfrm>
              <a:prstGeom prst="rect">
                <a:avLst/>
              </a:prstGeom>
              <a:blipFill rotWithShape="1">
                <a:blip r:embed="rId1"/>
                <a:stretch>
                  <a:fillRect l="-5" t="-4485" r="5"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2"/>
              <p:cNvSpPr txBox="1"/>
              <p:nvPr/>
            </p:nvSpPr>
            <p:spPr>
              <a:xfrm>
                <a:off x="2895053" y="3732153"/>
                <a:ext cx="5497830" cy="96139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𝑝</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7" name="Caixa de Texto 2"/>
              <p:cNvSpPr txBox="1">
                <a:spLocks noRot="1" noChangeAspect="1" noMove="1" noResize="1" noEditPoints="1" noAdjustHandles="1" noChangeArrowheads="1" noChangeShapeType="1" noTextEdit="1"/>
              </p:cNvSpPr>
              <p:nvPr/>
            </p:nvSpPr>
            <p:spPr>
              <a:xfrm>
                <a:off x="2895053" y="3732153"/>
                <a:ext cx="5497830" cy="961390"/>
              </a:xfrm>
              <a:prstGeom prst="rect">
                <a:avLst/>
              </a:prstGeom>
              <a:blipFill rotWithShape="1">
                <a:blip r:embed="rId2"/>
                <a:stretch>
                  <a:fillRect l="-2" t="-4518" r="2" b="2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2"/>
              <p:cNvSpPr txBox="1"/>
              <p:nvPr/>
            </p:nvSpPr>
            <p:spPr>
              <a:xfrm>
                <a:off x="4721313" y="5547747"/>
                <a:ext cx="1521460" cy="521970"/>
              </a:xfrm>
              <a:prstGeom prst="rect">
                <a:avLst/>
              </a:prstGeom>
              <a:noFill/>
              <a:ln w="38100">
                <a:noFill/>
              </a:ln>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i="1" baseline="-25000">
                          <a:latin typeface="Cambria Math" panose="02040503050406030204" pitchFamily="18" charset="0"/>
                          <a:cs typeface="Cambria Math" panose="02040503050406030204" pitchFamily="18" charset="0"/>
                        </a:rPr>
                        <m:t>𝑝</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2" name="Caixa de Texto 2"/>
              <p:cNvSpPr txBox="1">
                <a:spLocks noRot="1" noChangeAspect="1" noMove="1" noResize="1" noEditPoints="1" noAdjustHandles="1" noChangeArrowheads="1" noChangeShapeType="1" noTextEdit="1"/>
              </p:cNvSpPr>
              <p:nvPr/>
            </p:nvSpPr>
            <p:spPr>
              <a:xfrm>
                <a:off x="4721313" y="5547747"/>
                <a:ext cx="1521460" cy="521970"/>
              </a:xfrm>
              <a:prstGeom prst="rect">
                <a:avLst/>
              </a:prstGeom>
              <a:blipFill rotWithShape="1">
                <a:blip r:embed="rId3"/>
                <a:stretch>
                  <a:fillRect l="-6" t="-8347" r="6" b="74"/>
                </a:stretch>
              </a:blipFill>
              <a:ln w="38100">
                <a:noFill/>
              </a:ln>
            </p:spPr>
            <p:txBody>
              <a:bodyPr/>
              <a:lstStyle/>
              <a:p>
                <a:r>
                  <a:rPr lang="pt-BR" altLang="en-US">
                    <a:noFill/>
                  </a:rPr>
                  <a:t> </a:t>
                </a:r>
              </a:p>
            </p:txBody>
          </p:sp>
        </mc:Fallback>
      </mc:AlternateContent>
      <p:sp>
        <p:nvSpPr>
          <p:cNvPr id="41" name="Caixa de Texto 6"/>
          <p:cNvSpPr txBox="1"/>
          <p:nvPr/>
        </p:nvSpPr>
        <p:spPr>
          <a:xfrm>
            <a:off x="3107055" y="4859655"/>
            <a:ext cx="685419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Igualando as correntes temos: </a:t>
            </a:r>
            <a:endParaRPr lang="pt-BR" altLang="en-US" sz="2800" b="1" dirty="0" smtClean="0">
              <a:latin typeface="Comic Sans MS" panose="030F0702030302020204" pitchFamily="66" charset="0"/>
              <a:cs typeface="Comic Sans MS" panose="030F0702030302020204" pitchFamily="66" charset="0"/>
              <a:sym typeface="+mn-ea"/>
            </a:endParaRPr>
          </a:p>
        </p:txBody>
      </p:sp>
      <p:sp>
        <p:nvSpPr>
          <p:cNvPr id="42" name="Caixa de Texto 6"/>
          <p:cNvSpPr txBox="1"/>
          <p:nvPr/>
        </p:nvSpPr>
        <p:spPr>
          <a:xfrm>
            <a:off x="2628900" y="3044825"/>
            <a:ext cx="715518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transistor PMOS esta em Saturação </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20760" y="6310630"/>
            <a:ext cx="2743200" cy="365125"/>
          </a:xfrm>
        </p:spPr>
        <p:txBody>
          <a:bodyPr/>
          <a:lstStyle/>
          <a:p>
            <a:fld id="{74F297BB-B745-4CAB-BE1D-CE4C89382949}" type="slidenum">
              <a:rPr lang="pt-BR" smtClean="0"/>
            </a:fld>
            <a:endParaRPr lang="pt-BR"/>
          </a:p>
        </p:txBody>
      </p:sp>
      <p:sp>
        <p:nvSpPr>
          <p:cNvPr id="4" name="Caixa de Texto 6"/>
          <p:cNvSpPr txBox="1"/>
          <p:nvPr/>
        </p:nvSpPr>
        <p:spPr>
          <a:xfrm>
            <a:off x="3745230" y="694690"/>
            <a:ext cx="5279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6"/>
              <p:cNvSpPr txBox="1"/>
              <p:nvPr/>
            </p:nvSpPr>
            <p:spPr>
              <a:xfrm>
                <a:off x="448945" y="1394460"/>
                <a:ext cx="11377295" cy="454088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Para simplificar os calculos vamos considerar que: </a:t>
                </a:r>
                <a:endParaRPr lang="pt-BR" altLang="en-US" sz="2800" b="1" dirty="0" smtClean="0">
                  <a:latin typeface="Comic Sans MS" panose="030F0702030302020204" pitchFamily="66" charset="0"/>
                  <a:cs typeface="Comic Sans MS" panose="030F0702030302020204" pitchFamily="66" charset="0"/>
                  <a:sym typeface="+mn-ea"/>
                </a:endParaRPr>
              </a:p>
              <a:p>
                <a:pPr marL="914400" lvl="1" indent="-457200" fontAlgn="auto">
                  <a:spcAft>
                    <a:spcPts val="1200"/>
                  </a:spcAft>
                  <a:buFont typeface="Wingdings" panose="05000000000000000000" charset="0"/>
                  <a:buChar char="ü"/>
                </a:pPr>
                <a:r>
                  <a:rPr lang="pt-BR" altLang="en-US" sz="2800" b="1" i="1" dirty="0" smtClean="0">
                    <a:latin typeface="Comic Sans MS" panose="030F0702030302020204" pitchFamily="66" charset="0"/>
                    <a:cs typeface="Comic Sans MS" panose="030F0702030302020204" pitchFamily="66" charset="0"/>
                    <a:sym typeface="+mn-ea"/>
                  </a:rPr>
                  <a:t>V</a:t>
                </a:r>
                <a:r>
                  <a:rPr lang="pt-BR" altLang="en-US" sz="2800" b="1" i="1" baseline="-25000" dirty="0" smtClean="0">
                    <a:latin typeface="Comic Sans MS" panose="030F0702030302020204" pitchFamily="66" charset="0"/>
                    <a:cs typeface="Comic Sans MS" panose="030F0702030302020204" pitchFamily="66" charset="0"/>
                    <a:sym typeface="+mn-ea"/>
                  </a:rPr>
                  <a:t>TN</a:t>
                </a:r>
                <a:r>
                  <a:rPr lang="pt-BR" altLang="en-US" sz="2800" b="1" i="1" dirty="0" smtClean="0">
                    <a:latin typeface="Comic Sans MS" panose="030F0702030302020204" pitchFamily="66" charset="0"/>
                    <a:cs typeface="Comic Sans MS" panose="030F0702030302020204" pitchFamily="66" charset="0"/>
                    <a:sym typeface="+mn-ea"/>
                  </a:rPr>
                  <a:t> = - V</a:t>
                </a:r>
                <a:r>
                  <a:rPr lang="pt-BR" altLang="en-US" sz="2800" b="1" i="1" baseline="-25000" dirty="0" smtClean="0">
                    <a:latin typeface="Comic Sans MS" panose="030F0702030302020204" pitchFamily="66" charset="0"/>
                    <a:cs typeface="Comic Sans MS" panose="030F0702030302020204" pitchFamily="66" charset="0"/>
                    <a:sym typeface="+mn-ea"/>
                  </a:rPr>
                  <a:t>TP </a:t>
                </a:r>
                <a:r>
                  <a:rPr lang="pt-BR" altLang="en-US" sz="2800" b="1" i="1" dirty="0" smtClean="0">
                    <a:latin typeface="Comic Sans MS" panose="030F0702030302020204" pitchFamily="66" charset="0"/>
                    <a:cs typeface="Comic Sans MS" panose="030F0702030302020204" pitchFamily="66" charset="0"/>
                    <a:sym typeface="+mn-ea"/>
                  </a:rPr>
                  <a:t>= V</a:t>
                </a:r>
                <a:r>
                  <a:rPr lang="pt-BR" altLang="en-US" sz="2800" b="1" i="1" baseline="-25000" dirty="0" smtClean="0">
                    <a:latin typeface="Comic Sans MS" panose="030F0702030302020204" pitchFamily="66" charset="0"/>
                    <a:cs typeface="Comic Sans MS" panose="030F0702030302020204" pitchFamily="66" charset="0"/>
                    <a:sym typeface="+mn-ea"/>
                  </a:rPr>
                  <a:t>T</a:t>
                </a:r>
                <a:endParaRPr lang="pt-BR" altLang="en-US" sz="2800" b="1" baseline="-25000" dirty="0" smtClean="0">
                  <a:latin typeface="Comic Sans MS" panose="030F0702030302020204" pitchFamily="66" charset="0"/>
                  <a:cs typeface="Comic Sans MS" panose="030F0702030302020204" pitchFamily="66" charset="0"/>
                  <a:sym typeface="+mn-ea"/>
                </a:endParaRPr>
              </a:p>
              <a:p>
                <a:pPr marL="914400" lvl="1" indent="-457200" fontAlgn="auto">
                  <a:spcAft>
                    <a:spcPts val="1200"/>
                  </a:spcAft>
                  <a:buFont typeface="Wingdings" panose="05000000000000000000" charset="0"/>
                  <a:buChar char="ü"/>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oMath>
                </a14:m>
                <a:endParaRPr lang="en-US" altLang="pt-BR" sz="2800" i="1" baseline="-25000">
                  <a:latin typeface="Cambria Math" panose="02040503050406030204" pitchFamily="18" charset="0"/>
                  <a:cs typeface="Cambria Math" panose="02040503050406030204" pitchFamily="18" charset="0"/>
                </a:endParaRPr>
              </a:p>
              <a:p>
                <a:pPr indent="0" fontAlgn="auto">
                  <a:spcAft>
                    <a:spcPts val="1200"/>
                  </a:spcAft>
                  <a:buFont typeface="Wingdings" panose="05000000000000000000" charset="0"/>
                  <a:buNone/>
                </a:pPr>
                <a:r>
                  <a:rPr lang="pt-BR" altLang="en-US" sz="2800" b="1" dirty="0" smtClean="0">
                    <a:latin typeface="Comic Sans MS" panose="030F0702030302020204" pitchFamily="66" charset="0"/>
                    <a:cs typeface="Comic Sans MS" panose="030F0702030302020204" pitchFamily="66" charset="0"/>
                    <a:sym typeface="+mn-ea"/>
                  </a:rPr>
                  <a:t>Estas duas condições são normais para manter a simetria na operação do inversor. Veja que neste caso teremos </a:t>
                </a:r>
                <a:endParaRPr lang="pt-BR" altLang="en-US" sz="2800" b="1" dirty="0" smtClean="0">
                  <a:latin typeface="Comic Sans MS" panose="030F0702030302020204" pitchFamily="66" charset="0"/>
                  <a:cs typeface="Comic Sans MS" panose="030F0702030302020204" pitchFamily="66" charset="0"/>
                  <a:sym typeface="+mn-ea"/>
                </a:endParaRPr>
              </a:p>
              <a:p>
                <a:pPr marL="914400" lvl="1" indent="-457200" fontAlgn="auto">
                  <a:spcAft>
                    <a:spcPts val="1200"/>
                  </a:spcAft>
                  <a:buFont typeface="Wingdings" panose="05000000000000000000" charset="0"/>
                  <a:buChar char="ü"/>
                </a:pPr>
                <a:r>
                  <a:rPr lang="pt-BR" altLang="en-US" sz="2800" b="1" i="1" dirty="0" smtClean="0">
                    <a:latin typeface="Comic Sans MS" panose="030F0702030302020204" pitchFamily="66" charset="0"/>
                    <a:cs typeface="Comic Sans MS" panose="030F0702030302020204" pitchFamily="66" charset="0"/>
                    <a:sym typeface="+mn-ea"/>
                  </a:rPr>
                  <a:t>V</a:t>
                </a:r>
                <a:r>
                  <a:rPr lang="pt-BR" altLang="en-US" sz="2800" b="1" i="1" baseline="-25000" dirty="0" smtClean="0">
                    <a:latin typeface="Comic Sans MS" panose="030F0702030302020204" pitchFamily="66" charset="0"/>
                    <a:cs typeface="Comic Sans MS" panose="030F0702030302020204" pitchFamily="66" charset="0"/>
                    <a:sym typeface="+mn-ea"/>
                  </a:rPr>
                  <a:t>TR</a:t>
                </a:r>
                <a:r>
                  <a:rPr lang="pt-BR" altLang="en-US" sz="2800" b="1" i="1" dirty="0" smtClean="0">
                    <a:latin typeface="Comic Sans MS" panose="030F0702030302020204" pitchFamily="66" charset="0"/>
                    <a:cs typeface="Comic Sans MS" panose="030F0702030302020204" pitchFamily="66" charset="0"/>
                    <a:sym typeface="+mn-ea"/>
                  </a:rPr>
                  <a:t> = V</a:t>
                </a:r>
                <a:r>
                  <a:rPr lang="pt-BR" altLang="en-US" sz="2800" b="1" i="1" baseline="-25000" dirty="0" smtClean="0">
                    <a:latin typeface="Comic Sans MS" panose="030F0702030302020204" pitchFamily="66" charset="0"/>
                    <a:cs typeface="Comic Sans MS" panose="030F0702030302020204" pitchFamily="66" charset="0"/>
                    <a:sym typeface="+mn-ea"/>
                  </a:rPr>
                  <a:t>DD</a:t>
                </a:r>
                <a:r>
                  <a:rPr lang="pt-BR" altLang="en-US" sz="2800" b="1" i="1" dirty="0" smtClean="0">
                    <a:latin typeface="Comic Sans MS" panose="030F0702030302020204" pitchFamily="66" charset="0"/>
                    <a:cs typeface="Comic Sans MS" panose="030F0702030302020204" pitchFamily="66" charset="0"/>
                    <a:sym typeface="+mn-ea"/>
                  </a:rPr>
                  <a:t>/2</a:t>
                </a:r>
                <a:endParaRPr lang="pt-BR" altLang="en-US" sz="2800" b="1" i="1" dirty="0" smtClean="0">
                  <a:latin typeface="Comic Sans MS" panose="030F0702030302020204" pitchFamily="66" charset="0"/>
                  <a:cs typeface="Comic Sans MS" panose="030F0702030302020204" pitchFamily="66" charset="0"/>
                  <a:sym typeface="+mn-ea"/>
                </a:endParaRPr>
              </a:p>
              <a:p>
                <a:pPr lvl="2" indent="-457200" fontAlgn="auto">
                  <a:spcAft>
                    <a:spcPts val="1200"/>
                  </a:spcAft>
                  <a:buFont typeface="Wingdings" panose="05000000000000000000" charset="0"/>
                  <a:buChar char="ü"/>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oMath>
                </a14:m>
                <a:r>
                  <a:rPr lang="pt-BR" altLang="en-US" sz="2800" b="1" dirty="0" smtClean="0">
                    <a:latin typeface="Comic Sans MS" panose="030F0702030302020204" pitchFamily="66" charset="0"/>
                    <a:cs typeface="Comic Sans MS" panose="030F0702030302020204" pitchFamily="66" charset="0"/>
                    <a:sym typeface="+mn-ea"/>
                  </a:rPr>
                  <a:t> uma vez que L</a:t>
                </a:r>
                <a:r>
                  <a:rPr lang="pt-BR" altLang="en-US" sz="2800" b="1" baseline="-25000" dirty="0" smtClean="0">
                    <a:latin typeface="Comic Sans MS" panose="030F0702030302020204" pitchFamily="66" charset="0"/>
                    <a:cs typeface="Comic Sans MS" panose="030F0702030302020204" pitchFamily="66" charset="0"/>
                    <a:sym typeface="+mn-ea"/>
                  </a:rPr>
                  <a:t>n</a:t>
                </a:r>
                <a:r>
                  <a:rPr lang="pt-BR" altLang="en-US" sz="2800" b="1" dirty="0" smtClean="0">
                    <a:latin typeface="Comic Sans MS" panose="030F0702030302020204" pitchFamily="66" charset="0"/>
                    <a:cs typeface="Comic Sans MS" panose="030F0702030302020204" pitchFamily="66" charset="0"/>
                    <a:sym typeface="+mn-ea"/>
                  </a:rPr>
                  <a:t> e L</a:t>
                </a:r>
                <a:r>
                  <a:rPr lang="pt-BR" altLang="en-US" sz="2800" b="1" baseline="-25000" dirty="0" smtClean="0">
                    <a:latin typeface="Comic Sans MS" panose="030F0702030302020204" pitchFamily="66" charset="0"/>
                    <a:cs typeface="Comic Sans MS" panose="030F0702030302020204" pitchFamily="66" charset="0"/>
                    <a:sym typeface="+mn-ea"/>
                  </a:rPr>
                  <a:t>P</a:t>
                </a:r>
                <a:r>
                  <a:rPr lang="pt-BR" altLang="en-US" sz="2800" b="1" dirty="0" smtClean="0">
                    <a:latin typeface="Comic Sans MS" panose="030F0702030302020204" pitchFamily="66" charset="0"/>
                    <a:cs typeface="Comic Sans MS" panose="030F0702030302020204" pitchFamily="66" charset="0"/>
                    <a:sym typeface="+mn-ea"/>
                  </a:rPr>
                  <a:t>, para circuitos digitais, normalmente são as dimensões mínimas da tecnologia</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6" name="Caixa de Texto 6"/>
              <p:cNvSpPr txBox="1">
                <a:spLocks noRot="1" noChangeAspect="1" noMove="1" noResize="1" noEditPoints="1" noAdjustHandles="1" noChangeArrowheads="1" noChangeShapeType="1" noTextEdit="1"/>
              </p:cNvSpPr>
              <p:nvPr/>
            </p:nvSpPr>
            <p:spPr>
              <a:xfrm>
                <a:off x="448945" y="1394460"/>
                <a:ext cx="11377295" cy="45408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734435" y="620395"/>
            <a:ext cx="5279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6" name="Caixa de Texto 6"/>
          <p:cNvSpPr txBox="1"/>
          <p:nvPr/>
        </p:nvSpPr>
        <p:spPr>
          <a:xfrm>
            <a:off x="973455" y="1155700"/>
            <a:ext cx="715518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Assim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0" name="Caixa de Texto 2"/>
              <p:cNvSpPr txBox="1"/>
              <p:nvPr/>
            </p:nvSpPr>
            <p:spPr>
              <a:xfrm>
                <a:off x="690245" y="1726565"/>
                <a:ext cx="10453370" cy="721995"/>
              </a:xfrm>
              <a:prstGeom prst="rect">
                <a:avLst/>
              </a:prstGeom>
              <a:noFill/>
              <a:ln w="38100">
                <a:noFill/>
              </a:ln>
            </p:spPr>
            <p:txBody>
              <a:bodyPr wrap="square" rtlCol="0" anchor="t">
                <a:spAutoFit/>
              </a:bodyPr>
              <a:lstStyle/>
              <a:p>
                <a:pPr algn="l"/>
                <a14:m>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i="1" baseline="-25000">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a14:m>
                <a:r>
                  <a:rPr lang="pt-BR" altLang="en-US" sz="28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40" name="Caixa de Texto 2"/>
              <p:cNvSpPr txBox="1">
                <a:spLocks noRot="1" noChangeAspect="1" noMove="1" noResize="1" noEditPoints="1" noAdjustHandles="1" noChangeArrowheads="1" noChangeShapeType="1" noTextEdit="1"/>
              </p:cNvSpPr>
              <p:nvPr/>
            </p:nvSpPr>
            <p:spPr>
              <a:xfrm>
                <a:off x="690245" y="1726565"/>
                <a:ext cx="10453370" cy="721995"/>
              </a:xfrm>
              <a:prstGeom prst="rect">
                <a:avLst/>
              </a:prstGeom>
              <a:blipFill rotWithShape="1">
                <a:blip r:embed="rId1"/>
                <a:stretch>
                  <a:fillRect t="-598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2" name="Caixa de Texto 6"/>
              <p:cNvSpPr txBox="1"/>
              <p:nvPr/>
            </p:nvSpPr>
            <p:spPr>
              <a:xfrm>
                <a:off x="468630" y="2764790"/>
                <a:ext cx="11398250" cy="127063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Vamos agora derivar a equação por V</a:t>
                </a:r>
                <a:r>
                  <a:rPr lang="pt-BR" altLang="en-US" sz="2800" b="1" baseline="-25000" dirty="0" smtClean="0">
                    <a:latin typeface="Comic Sans MS" panose="030F0702030302020204" pitchFamily="66" charset="0"/>
                    <a:cs typeface="Comic Sans MS" panose="030F0702030302020204" pitchFamily="66" charset="0"/>
                    <a:sym typeface="+mn-ea"/>
                  </a:rPr>
                  <a:t>in </a:t>
                </a:r>
                <a:r>
                  <a:rPr lang="pt-BR" altLang="en-US" sz="2800" b="1" dirty="0" smtClean="0">
                    <a:latin typeface="Comic Sans MS" panose="030F0702030302020204" pitchFamily="66" charset="0"/>
                    <a:cs typeface="Comic Sans MS" panose="030F0702030302020204" pitchFamily="66" charset="0"/>
                    <a:sym typeface="+mn-ea"/>
                  </a:rPr>
                  <a:t>e avaliar o valor no tensão V</a:t>
                </a:r>
                <a:r>
                  <a:rPr lang="pt-BR" altLang="en-US" sz="2800" b="1" baseline="-25000" dirty="0" smtClean="0">
                    <a:latin typeface="Comic Sans MS" panose="030F0702030302020204" pitchFamily="66" charset="0"/>
                    <a:cs typeface="Comic Sans MS" panose="030F0702030302020204" pitchFamily="66" charset="0"/>
                    <a:sym typeface="+mn-ea"/>
                  </a:rPr>
                  <a:t>in</a:t>
                </a:r>
                <a:r>
                  <a:rPr lang="pt-BR" altLang="en-US" sz="2800" b="1" dirty="0" smtClean="0">
                    <a:latin typeface="Comic Sans MS" panose="030F0702030302020204" pitchFamily="66" charset="0"/>
                    <a:cs typeface="Comic Sans MS" panose="030F0702030302020204" pitchFamily="66" charset="0"/>
                    <a:sym typeface="+mn-ea"/>
                  </a:rPr>
                  <a:t> = V</a:t>
                </a:r>
                <a:r>
                  <a:rPr lang="pt-BR" altLang="en-US" sz="2800" b="1" baseline="-25000" dirty="0" smtClean="0">
                    <a:latin typeface="Comic Sans MS" panose="030F0702030302020204" pitchFamily="66" charset="0"/>
                    <a:cs typeface="Comic Sans MS" panose="030F0702030302020204" pitchFamily="66" charset="0"/>
                    <a:sym typeface="+mn-ea"/>
                  </a:rPr>
                  <a:t>IH </a:t>
                </a:r>
                <a:r>
                  <a:rPr lang="pt-BR" altLang="en-US" sz="2800" b="1" dirty="0" smtClean="0">
                    <a:latin typeface="Comic Sans MS" panose="030F0702030302020204" pitchFamily="66" charset="0"/>
                    <a:cs typeface="Comic Sans MS" panose="030F0702030302020204" pitchFamily="66" charset="0"/>
                    <a:sym typeface="+mn-ea"/>
                  </a:rPr>
                  <a:t>(lembremos que</a:t>
                </a:r>
                <a:r>
                  <a:rPr lang="pt-BR" altLang="en-US" sz="2800" dirty="0" smtClean="0">
                    <a:latin typeface="Comic Sans MS" panose="030F0702030302020204" pitchFamily="66" charset="0"/>
                    <a:cs typeface="Comic Sans MS" panose="030F0702030302020204" pitchFamily="66" charset="0"/>
                    <a:sym typeface="+mn-ea"/>
                  </a:rPr>
                  <a:t> </a:t>
                </a:r>
                <a14:m>
                  <m:oMath xmlns:m="http://schemas.openxmlformats.org/officeDocument/2006/math">
                    <m:f>
                      <m:fPr>
                        <m:ctrlPr>
                          <a:rPr lang="en-US" altLang="pt-BR" sz="2800" i="1" dirty="0" smtClean="0">
                            <a:latin typeface="Cambria Math" panose="02040503050406030204" pitchFamily="18" charset="0"/>
                            <a:cs typeface="Cambria Math" panose="02040503050406030204" pitchFamily="18" charset="0"/>
                            <a:sym typeface="+mn-ea"/>
                          </a:rPr>
                        </m:ctrlPr>
                      </m:fPr>
                      <m:num>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𝑜𝑢𝑡</m:t>
                            </m:r>
                          </m:sub>
                        </m:sSub>
                      </m:num>
                      <m:den>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den>
                    </m:f>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m:t>
                        </m:r>
                      </m:e>
                      <m:sub>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𝐼𝐻</m:t>
                            </m:r>
                          </m:sub>
                        </m:sSub>
                      </m:sub>
                    </m:sSub>
                    <m:r>
                      <a:rPr lang="en-US" altLang="pt-BR" sz="2800" i="1" dirty="0" smtClean="0">
                        <a:latin typeface="Cambria Math" panose="02040503050406030204" pitchFamily="18" charset="0"/>
                        <a:cs typeface="Cambria Math" panose="02040503050406030204" pitchFamily="18" charset="0"/>
                        <a:sym typeface="+mn-ea"/>
                      </a:rPr>
                      <m:t>=−</m:t>
                    </m:r>
                    <m:r>
                      <a:rPr lang="en-US" altLang="pt-BR" sz="2800" i="1" dirty="0" smtClean="0">
                        <a:latin typeface="Cambria Math" panose="02040503050406030204" pitchFamily="18" charset="0"/>
                        <a:cs typeface="Cambria Math" panose="02040503050406030204" pitchFamily="18" charset="0"/>
                        <a:sym typeface="+mn-ea"/>
                      </a:rPr>
                      <m:t>1</m:t>
                    </m:r>
                  </m:oMath>
                </a14:m>
                <a:r>
                  <a:rPr lang="pt-BR" altLang="en-US" sz="2800" dirty="0" smtClean="0">
                    <a:latin typeface="Comic Sans MS" panose="030F0702030302020204" pitchFamily="66" charset="0"/>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42" name="Caixa de Texto 6"/>
              <p:cNvSpPr txBox="1">
                <a:spLocks noRot="1" noChangeAspect="1" noMove="1" noResize="1" noEditPoints="1" noAdjustHandles="1" noChangeArrowheads="1" noChangeShapeType="1" noTextEdit="1"/>
              </p:cNvSpPr>
              <p:nvPr/>
            </p:nvSpPr>
            <p:spPr>
              <a:xfrm>
                <a:off x="468630" y="2764790"/>
                <a:ext cx="11398250" cy="1270635"/>
              </a:xfrm>
              <a:prstGeom prst="rect">
                <a:avLst/>
              </a:prstGeom>
              <a:blipFill rotWithShape="1">
                <a:blip r:embed="rId2"/>
                <a:stretch>
                  <a:fillRect b="-144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2"/>
              <p:cNvSpPr txBox="1"/>
              <p:nvPr/>
            </p:nvSpPr>
            <p:spPr>
              <a:xfrm>
                <a:off x="1881505" y="4203065"/>
                <a:ext cx="8883015" cy="765175"/>
              </a:xfrm>
              <a:prstGeom prst="rect">
                <a:avLst/>
              </a:prstGeom>
              <a:noFill/>
              <a:ln w="38100">
                <a:noFill/>
              </a:ln>
            </p:spPr>
            <p:txBody>
              <a:bodyPr wrap="square" rtlCol="0" anchor="t">
                <a:spAutoFit/>
              </a:bodyPr>
              <a:lstStyle/>
              <a:p>
                <a:pPr algn="l"/>
                <a14:m>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a14:m>
                <a:r>
                  <a:rPr lang="pt-BR" altLang="en-US" sz="28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1881505" y="4203065"/>
                <a:ext cx="8883015" cy="765175"/>
              </a:xfrm>
              <a:prstGeom prst="rect">
                <a:avLst/>
              </a:prstGeom>
              <a:blipFill rotWithShape="1">
                <a:blip r:embed="rId3"/>
                <a:stretch>
                  <a:fillRect t="-564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2"/>
              <p:cNvSpPr txBox="1"/>
              <p:nvPr/>
            </p:nvSpPr>
            <p:spPr>
              <a:xfrm>
                <a:off x="1524635" y="5256530"/>
                <a:ext cx="9972040" cy="1044575"/>
              </a:xfrm>
              <a:prstGeom prst="rect">
                <a:avLst/>
              </a:prstGeom>
              <a:noFill/>
              <a:ln w="38100">
                <a:noFill/>
              </a:ln>
            </p:spPr>
            <p:txBody>
              <a:bodyPr wrap="square" rtlCol="0" anchor="t">
                <a:spAutoFit/>
              </a:bodyPr>
              <a:lstStyle/>
              <a:p>
                <a:pPr algn="l"/>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i="1" smtClean="0">
                        <a:latin typeface="Cambria Math" panose="02040503050406030204" pitchFamily="18" charset="0"/>
                        <a:cs typeface="Cambria Math" panose="02040503050406030204" pitchFamily="18" charset="0"/>
                      </a:rPr>
                      <m:t>−</m:t>
                    </m:r>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sym typeface="+mn-ea"/>
                          </a:rPr>
                        </m:ctrlPr>
                      </m:fPr>
                      <m:num>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𝑜𝑢𝑡</m:t>
                            </m:r>
                          </m:sub>
                        </m:sSub>
                      </m:num>
                      <m:den>
                        <m:r>
                          <a:rPr lang="en-US" altLang="pt-BR" sz="2800" i="1" dirty="0" smtClean="0">
                            <a:latin typeface="Cambria Math" panose="02040503050406030204" pitchFamily="18" charset="0"/>
                            <a:cs typeface="Cambria Math" panose="02040503050406030204" pitchFamily="18" charset="0"/>
                            <a:sym typeface="+mn-ea"/>
                          </a:rPr>
                          <m:t>2</m:t>
                        </m:r>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a14:m>
                <a:r>
                  <a:rPr lang="pt-BR" altLang="en-US" sz="2800" i="1" baseline="30000" dirty="0">
                    <a:latin typeface="Cambria Math" panose="02040503050406030204" pitchFamily="18" charset="0"/>
                    <a:cs typeface="Cambria Math" panose="02040503050406030204" pitchFamily="18" charset="0"/>
                  </a:rPr>
                  <a:t> </a:t>
                </a:r>
                <a:r>
                  <a:rPr lang="pt-BR" altLang="en-US" sz="2800" dirty="0">
                    <a:latin typeface="Cambria Math" panose="02040503050406030204" pitchFamily="18" charset="0"/>
                    <a:cs typeface="Cambria Math" panose="02040503050406030204" pitchFamily="18" charset="0"/>
                  </a:rPr>
                  <a:t>+</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sym typeface="+mn-ea"/>
                          </a:rPr>
                        </m:ctrlPr>
                      </m:fPr>
                      <m:num>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𝑜𝑢𝑡</m:t>
                            </m:r>
                          </m:sub>
                        </m:sSub>
                      </m:num>
                      <m:den>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den>
                    </m:f>
                  </m:oMath>
                </a14:m>
                <a:r>
                  <a:rPr lang="pt-BR" altLang="en-US" sz="2800" i="1" baseline="30000" dirty="0">
                    <a:latin typeface="Cambria Math" panose="02040503050406030204" pitchFamily="18" charset="0"/>
                    <a:cs typeface="Cambria Math" panose="02040503050406030204" pitchFamily="18" charset="0"/>
                    <a:sym typeface="+mn-ea"/>
                  </a:rPr>
                  <a:t> </a:t>
                </a:r>
                <a:endParaRPr lang="pt-BR" altLang="en-US" sz="2800" i="1" baseline="30000" dirty="0">
                  <a:latin typeface="Cambria Math" panose="02040503050406030204" pitchFamily="18" charset="0"/>
                  <a:cs typeface="Cambria Math" panose="02040503050406030204" pitchFamily="18" charset="0"/>
                </a:endParaRPr>
              </a:p>
              <a:p>
                <a:pPr algn="l"/>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3" name="Caixa de Texto 2"/>
              <p:cNvSpPr txBox="1">
                <a:spLocks noRot="1" noChangeAspect="1" noMove="1" noResize="1" noEditPoints="1" noAdjustHandles="1" noChangeArrowheads="1" noChangeShapeType="1" noTextEdit="1"/>
              </p:cNvSpPr>
              <p:nvPr/>
            </p:nvSpPr>
            <p:spPr>
              <a:xfrm>
                <a:off x="1524635" y="5256530"/>
                <a:ext cx="9972040" cy="1044575"/>
              </a:xfrm>
              <a:prstGeom prst="rect">
                <a:avLst/>
              </a:prstGeom>
              <a:blipFill rotWithShape="1">
                <a:blip r:embed="rId4"/>
                <a:stretch>
                  <a:fillRect t="-4134"/>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834390" y="455295"/>
                <a:ext cx="10790555" cy="6158865"/>
              </a:xfrm>
              <a:prstGeom prst="rect">
                <a:avLst/>
              </a:prstGeom>
              <a:noFill/>
            </p:spPr>
            <p:txBody>
              <a:bodyPr wrap="square" rtlCol="0">
                <a:spAutoFit/>
              </a:bodyPr>
              <a:p>
                <a:pPr indent="0" algn="l" fontAlgn="auto">
                  <a:spcBef>
                    <a:spcPts val="600"/>
                  </a:spcBef>
                  <a:spcAft>
                    <a:spcPts val="0"/>
                  </a:spcAft>
                  <a:buFont typeface="Arial" panose="020B0604020202020204" pitchFamily="34" charset="0"/>
                  <a:buNone/>
                </a:pPr>
                <a:r>
                  <a:rPr lang="pt-BR" sz="2800" dirty="0" smtClean="0">
                    <a:solidFill>
                      <a:schemeClr val="tx1"/>
                    </a:solidFill>
                    <a:latin typeface="Comic Sans MS" panose="030F0702030302020204" pitchFamily="66" charset="0"/>
                  </a:rPr>
                  <a:t>N</a:t>
                </a:r>
                <a:r>
                  <a:rPr lang="pt-BR" sz="2800" baseline="-25000" dirty="0" smtClean="0">
                    <a:solidFill>
                      <a:schemeClr val="tx1"/>
                    </a:solidFill>
                    <a:latin typeface="Comic Sans MS" panose="030F0702030302020204" pitchFamily="66" charset="0"/>
                  </a:rPr>
                  <a:t>D</a:t>
                </a:r>
                <a:r>
                  <a:rPr lang="pt-BR" sz="2800" dirty="0" smtClean="0">
                    <a:solidFill>
                      <a:schemeClr val="tx1"/>
                    </a:solidFill>
                    <a:latin typeface="Comic Sans MS" panose="030F0702030302020204" pitchFamily="66" charset="0"/>
                  </a:rPr>
                  <a:t>: concentração de dpantes doadores na região N</a:t>
                </a:r>
                <a:endParaRPr lang="pt-BR" sz="2800" dirty="0" smtClean="0">
                  <a:solidFill>
                    <a:schemeClr val="tx1"/>
                  </a:solidFill>
                  <a:latin typeface="Comic Sans MS" panose="030F0702030302020204" pitchFamily="66" charset="0"/>
                </a:endParaRPr>
              </a:p>
              <a:p>
                <a:pPr indent="0" algn="l" fontAlgn="auto">
                  <a:spcBef>
                    <a:spcPts val="600"/>
                  </a:spcBef>
                  <a:spcAft>
                    <a:spcPts val="0"/>
                  </a:spcAft>
                  <a:buFont typeface="Arial" panose="020B0604020202020204" pitchFamily="34" charset="0"/>
                  <a:buNone/>
                </a:pPr>
                <a:r>
                  <a:rPr lang="pt-BR" sz="2800" dirty="0" smtClean="0">
                    <a:solidFill>
                      <a:schemeClr val="tx1"/>
                    </a:solidFill>
                    <a:latin typeface="Comic Sans MS" panose="030F0702030302020204" pitchFamily="66" charset="0"/>
                  </a:rPr>
                  <a:t>N</a:t>
                </a:r>
                <a:r>
                  <a:rPr lang="pt-BR" sz="2800" baseline="-25000" dirty="0" smtClean="0">
                    <a:solidFill>
                      <a:schemeClr val="tx1"/>
                    </a:solidFill>
                    <a:latin typeface="Comic Sans MS" panose="030F0702030302020204" pitchFamily="66" charset="0"/>
                  </a:rPr>
                  <a:t>A</a:t>
                </a:r>
                <a:r>
                  <a:rPr lang="pt-BR" sz="2800" dirty="0" smtClean="0">
                    <a:solidFill>
                      <a:schemeClr val="tx1"/>
                    </a:solidFill>
                    <a:latin typeface="Comic Sans MS" panose="030F0702030302020204" pitchFamily="66" charset="0"/>
                  </a:rPr>
                  <a:t>: concentração de dopantes aceitadores na região P</a:t>
                </a:r>
                <a:endParaRPr lang="pt-BR" sz="2800" dirty="0" smtClean="0">
                  <a:solidFill>
                    <a:schemeClr val="tx1"/>
                  </a:solidFill>
                  <a:latin typeface="Comic Sans MS" panose="030F0702030302020204" pitchFamily="66" charset="0"/>
                </a:endParaRPr>
              </a:p>
              <a:p>
                <a:pPr indent="0" algn="l" fontAlgn="auto">
                  <a:spcBef>
                    <a:spcPts val="600"/>
                  </a:spcBef>
                  <a:spcAft>
                    <a:spcPts val="0"/>
                  </a:spcAft>
                  <a:buFont typeface="Arial" panose="020B0604020202020204" pitchFamily="34" charset="0"/>
                  <a:buNone/>
                </a:pPr>
                <a:r>
                  <a:rPr lang="pt-BR" sz="2800" dirty="0" smtClean="0">
                    <a:solidFill>
                      <a:schemeClr val="tx1"/>
                    </a:solidFill>
                    <a:latin typeface="Comic Sans MS" panose="030F0702030302020204" pitchFamily="66" charset="0"/>
                  </a:rPr>
                  <a:t>n</a:t>
                </a:r>
                <a:r>
                  <a:rPr lang="pt-BR" sz="2800" baseline="-25000" dirty="0" smtClean="0">
                    <a:solidFill>
                      <a:schemeClr val="tx1"/>
                    </a:solidFill>
                    <a:latin typeface="Comic Sans MS" panose="030F0702030302020204" pitchFamily="66" charset="0"/>
                  </a:rPr>
                  <a:t>i</a:t>
                </a:r>
                <a:r>
                  <a:rPr lang="pt-BR" sz="2800" dirty="0" smtClean="0">
                    <a:solidFill>
                      <a:schemeClr val="tx1"/>
                    </a:solidFill>
                    <a:latin typeface="Comic Sans MS" panose="030F0702030302020204" pitchFamily="66" charset="0"/>
                  </a:rPr>
                  <a:t>: concentração de portadores n ou p  no silicio puro</a:t>
                </a:r>
                <a:endParaRPr lang="pt-BR" sz="2800" dirty="0" smtClean="0">
                  <a:solidFill>
                    <a:schemeClr val="tx1"/>
                  </a:solidFill>
                  <a:latin typeface="Comic Sans MS" panose="030F0702030302020204" pitchFamily="66" charset="0"/>
                </a:endParaRPr>
              </a:p>
              <a:p>
                <a:pPr marL="457200" indent="-457200" algn="l" fontAlgn="auto">
                  <a:spcBef>
                    <a:spcPts val="600"/>
                  </a:spcBef>
                  <a:spcAft>
                    <a:spcPts val="1200"/>
                  </a:spcAft>
                  <a:buFont typeface="Arial" panose="020B0604020202020204" pitchFamily="34" charset="0"/>
                  <a:buChar char="•"/>
                </a:pPr>
                <a:r>
                  <a:rPr lang="pt-BR" sz="2800" b="1" dirty="0" smtClean="0">
                    <a:solidFill>
                      <a:schemeClr val="tx1"/>
                    </a:solidFill>
                    <a:latin typeface="Comic Sans MS" panose="030F0702030302020204" pitchFamily="66" charset="0"/>
                  </a:rPr>
                  <a:t>pela conservação das cargas temos que</a:t>
                </a:r>
                <a:endParaRPr lang="pt-BR" sz="2800" b="1" dirty="0" smtClean="0">
                  <a:solidFill>
                    <a:schemeClr val="tx1"/>
                  </a:solidFill>
                  <a:latin typeface="Comic Sans MS" panose="030F0702030302020204" pitchFamily="66" charset="0"/>
                </a:endParaRPr>
              </a:p>
              <a:p>
                <a:pPr indent="0" algn="l">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𝐷</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𝑝</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𝐴</m:t>
                          </m:r>
                        </m:sub>
                      </m:sSub>
                    </m:oMath>
                  </m:oMathPara>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endParaRPr>
              </a:p>
              <a:p>
                <a:pPr marL="457200" indent="-457200" algn="l" fontAlgn="auto">
                  <a:spcAft>
                    <a:spcPts val="600"/>
                  </a:spcAft>
                  <a:buFont typeface="Arial" panose="020B0604020202020204" pitchFamily="34" charset="0"/>
                  <a:buChar char="•"/>
                </a:pPr>
                <a:r>
                  <a:rPr lang="pt-BR" sz="2800" b="1" dirty="0" smtClean="0">
                    <a:latin typeface="Comic Sans MS" panose="030F0702030302020204" pitchFamily="66" charset="0"/>
                    <a:sym typeface="+mn-ea"/>
                  </a:rPr>
                  <a:t>Analisando a região PN e assumindo que na junção ha depleção de portadores, obtemos:</a:t>
                </a:r>
                <a:endParaRPr lang="pt-BR" sz="2800" b="1" dirty="0" smtClean="0">
                  <a:solidFill>
                    <a:schemeClr val="tx1"/>
                  </a:solidFill>
                  <a:latin typeface="Comic Sans MS" panose="030F0702030302020204" pitchFamily="66" charset="0"/>
                </a:endParaRPr>
              </a:p>
              <a:p>
                <a:pPr indent="0" algn="l">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𝑥</m:t>
                          </m:r>
                        </m:e>
                        <m:sub>
                          <m:r>
                            <a:rPr lang="en-US" altLang="pt-BR" sz="2800" i="1" dirty="0" smtClean="0">
                              <a:solidFill>
                                <a:schemeClr val="tx1"/>
                              </a:solidFill>
                              <a:latin typeface="Cambria Math" panose="02040503050406030204" pitchFamily="18" charset="0"/>
                              <a:cs typeface="Cambria Math" panose="02040503050406030204" pitchFamily="18" charset="0"/>
                            </a:rPr>
                            <m:t>𝑑</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𝑥</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𝑝</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ad>
                        <m:radPr>
                          <m:degHide m:val="on"/>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𝑠</m:t>
                                  </m:r>
                                </m:sub>
                              </m:sSub>
                            </m:num>
                            <m:den>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𝑞</m:t>
                              </m:r>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𝐷</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𝜙</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e>
                      </m:rad>
                    </m:oMath>
                  </m:oMathPara>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endParaRPr>
              </a:p>
              <a:p>
                <a:pPr indent="0" algn="l">
                  <a:buFont typeface="Arial" panose="020B0604020202020204" pitchFamily="34" charset="0"/>
                  <a:buNone/>
                </a:pPr>
                <a:r>
                  <a:rPr lang="pt-BR" altLang="en-US" sz="2800" b="1" smtClean="0">
                    <a:latin typeface="Comic Sans MS" panose="030F0702030302020204" pitchFamily="66" charset="0"/>
                    <a:ea typeface="Cambria Math" panose="02040503050406030204" pitchFamily="18" charset="0"/>
                    <a:cs typeface="Comic Sans MS" panose="030F0702030302020204" pitchFamily="66" charset="0"/>
                  </a:rPr>
                  <a:t>onde</a:t>
                </a:r>
                <a:endParaRPr lang="pt-BR" altLang="en-US" sz="2800" b="1" smtClean="0">
                  <a:latin typeface="Comic Sans MS" panose="030F0702030302020204" pitchFamily="66" charset="0"/>
                  <a:ea typeface="Cambria Math" panose="02040503050406030204" pitchFamily="18" charset="0"/>
                  <a:cs typeface="Comic Sans MS" panose="030F0702030302020204" pitchFamily="66" charset="0"/>
                </a:endParaRPr>
              </a:p>
              <a:p>
                <a:pPr indent="0" algn="l">
                  <a:buFont typeface="Arial" panose="020B0604020202020204" pitchFamily="34" charset="0"/>
                  <a:buNone/>
                </a:pPr>
                <a14:m>
                  <m:oMathPara xmlns:m="http://schemas.openxmlformats.org/officeDocument/2006/math">
                    <m:oMathParaPr>
                      <m:jc m:val="center"/>
                    </m:oMathParaPr>
                    <m:oMath xmlns:m="http://schemas.openxmlformats.org/officeDocument/2006/math">
                      <m:sSub>
                        <m:sSubPr>
                          <m:ctrlPr>
                            <a:rPr 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𝜙</m:t>
                          </m:r>
                        </m:e>
                        <m:sub>
                          <m:r>
                            <a:rPr lang="en-US" altLang="pt-BR" sz="2800" i="1" dirty="0" smtClean="0">
                              <a:solidFill>
                                <a:schemeClr val="tx1"/>
                              </a:solidFill>
                              <a:latin typeface="Cambria Math" panose="02040503050406030204" pitchFamily="18" charset="0"/>
                              <a:cs typeface="Cambria Math" panose="02040503050406030204" pitchFamily="18" charset="0"/>
                            </a:rPr>
                            <m:t>𝑖</m:t>
                          </m:r>
                        </m:sub>
                      </m:sSub>
                      <m:r>
                        <a:rPr lang="en-US" altLang="pt-BR" sz="2800" dirty="0" smtClean="0">
                          <a:solidFill>
                            <a:schemeClr val="tx1"/>
                          </a:solidFill>
                          <a:latin typeface="Cambria Math" panose="02040503050406030204" pitchFamily="18" charset="0"/>
                          <a:cs typeface="Cambria Math" panose="02040503050406030204" pitchFamily="18" charset="0"/>
                        </a:rPr>
                        <m:t>=−</m:t>
                      </m:r>
                      <m:f>
                        <m:fPr>
                          <m:ctrlPr>
                            <a:rPr 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𝑘𝑇</m:t>
                          </m:r>
                        </m:num>
                        <m:den>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𝑞</m:t>
                          </m:r>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𝑙𝑛</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𝐷</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𝐴</m:t>
                              </m:r>
                            </m:sub>
                          </m:sSub>
                        </m:num>
                        <m:den>
                          <m:sSubSup>
                            <m:sSubSup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𝑛</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up>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sz="2800" b="1" dirty="0" smtClean="0">
                  <a:solidFill>
                    <a:schemeClr val="tx1"/>
                  </a:solidFill>
                  <a:latin typeface="Comic Sans MS" panose="030F0702030302020204" pitchFamily="66" charset="0"/>
                  <a:sym typeface="+mn-ea"/>
                </a:endParaRPr>
              </a:p>
            </p:txBody>
          </p:sp>
        </mc:Choice>
        <mc:Fallback>
          <p:sp>
            <p:nvSpPr>
              <p:cNvPr id="4" name="CaixaDeTexto 2"/>
              <p:cNvSpPr txBox="1">
                <a:spLocks noRot="1" noChangeAspect="1" noMove="1" noResize="1" noEditPoints="1" noAdjustHandles="1" noChangeArrowheads="1" noChangeShapeType="1" noTextEdit="1"/>
              </p:cNvSpPr>
              <p:nvPr/>
            </p:nvSpPr>
            <p:spPr>
              <a:xfrm>
                <a:off x="834390" y="455295"/>
                <a:ext cx="10790555" cy="615886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734435" y="620395"/>
            <a:ext cx="5279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2" name="Caixa de Texto 6"/>
              <p:cNvSpPr txBox="1"/>
              <p:nvPr/>
            </p:nvSpPr>
            <p:spPr>
              <a:xfrm>
                <a:off x="675005" y="1283335"/>
                <a:ext cx="11398250" cy="8394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Usando </a:t>
                </a:r>
                <a14:m>
                  <m:oMath xmlns:m="http://schemas.openxmlformats.org/officeDocument/2006/math">
                    <m:f>
                      <m:fPr>
                        <m:ctrlPr>
                          <a:rPr lang="en-US" altLang="pt-BR" sz="2800" i="1" dirty="0" smtClean="0">
                            <a:latin typeface="Cambria Math" panose="02040503050406030204" pitchFamily="18" charset="0"/>
                            <a:cs typeface="Cambria Math" panose="02040503050406030204" pitchFamily="18" charset="0"/>
                            <a:sym typeface="+mn-ea"/>
                          </a:rPr>
                        </m:ctrlPr>
                      </m:fPr>
                      <m:num>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𝑜𝑢𝑡</m:t>
                            </m:r>
                          </m:sub>
                        </m:sSub>
                      </m:num>
                      <m:den>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den>
                    </m:f>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m:t>
                        </m:r>
                      </m:e>
                      <m:sub>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𝐼𝐻</m:t>
                            </m:r>
                          </m:sub>
                        </m:sSub>
                      </m:sub>
                    </m:sSub>
                    <m:r>
                      <a:rPr lang="en-US" altLang="pt-BR" sz="2800" i="1" dirty="0" smtClean="0">
                        <a:latin typeface="Cambria Math" panose="02040503050406030204" pitchFamily="18" charset="0"/>
                        <a:cs typeface="Cambria Math" panose="02040503050406030204" pitchFamily="18" charset="0"/>
                        <a:sym typeface="+mn-ea"/>
                      </a:rPr>
                      <m:t>=−</m:t>
                    </m:r>
                    <m:r>
                      <a:rPr lang="en-US" altLang="pt-BR" sz="2800" i="1" dirty="0" smtClean="0">
                        <a:latin typeface="Cambria Math" panose="02040503050406030204" pitchFamily="18" charset="0"/>
                        <a:cs typeface="Cambria Math" panose="02040503050406030204" pitchFamily="18" charset="0"/>
                        <a:sym typeface="+mn-ea"/>
                      </a:rPr>
                      <m:t>1</m:t>
                    </m:r>
                  </m:oMath>
                </a14:m>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42" name="Caixa de Texto 6"/>
              <p:cNvSpPr txBox="1">
                <a:spLocks noRot="1" noChangeAspect="1" noMove="1" noResize="1" noEditPoints="1" noAdjustHandles="1" noChangeArrowheads="1" noChangeShapeType="1" noTextEdit="1"/>
              </p:cNvSpPr>
              <p:nvPr/>
            </p:nvSpPr>
            <p:spPr>
              <a:xfrm>
                <a:off x="675005" y="1283335"/>
                <a:ext cx="11398250" cy="8394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2"/>
              <p:cNvSpPr txBox="1"/>
              <p:nvPr/>
            </p:nvSpPr>
            <p:spPr>
              <a:xfrm>
                <a:off x="1802765" y="2400935"/>
                <a:ext cx="8586470" cy="701040"/>
              </a:xfrm>
              <a:prstGeom prst="rect">
                <a:avLst/>
              </a:prstGeom>
              <a:noFill/>
              <a:ln w="38100">
                <a:noFill/>
              </a:ln>
            </p:spPr>
            <p:txBody>
              <a:bodyPr wrap="square" rtlCol="0" anchor="t">
                <a:spAutoFit/>
              </a:bodyPr>
              <a:lstStyle/>
              <a:p>
                <a:pPr algn="l"/>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i="1" smtClean="0">
                        <a:latin typeface="Cambria Math" panose="02040503050406030204" pitchFamily="18" charset="0"/>
                        <a:cs typeface="Cambria Math" panose="02040503050406030204" pitchFamily="18" charset="0"/>
                      </a:rPr>
                      <m:t>−</m:t>
                    </m:r>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a14:m>
                <a:r>
                  <a:rPr lang="pt-BR" altLang="en-US" sz="2800" i="1" baseline="30000" dirty="0">
                    <a:latin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oMath>
                </a14:m>
                <a:r>
                  <a:rPr lang="pt-BR" altLang="en-US" sz="2800" i="1" baseline="30000" dirty="0">
                    <a:latin typeface="Cambria Math" panose="02040503050406030204" pitchFamily="18" charset="0"/>
                    <a:cs typeface="Cambria Math" panose="02040503050406030204" pitchFamily="18" charset="0"/>
                    <a:sym typeface="+mn-ea"/>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2"/>
              <p:cNvSpPr txBox="1">
                <a:spLocks noRot="1" noChangeAspect="1" noMove="1" noResize="1" noEditPoints="1" noAdjustHandles="1" noChangeArrowheads="1" noChangeShapeType="1" noTextEdit="1"/>
              </p:cNvSpPr>
              <p:nvPr/>
            </p:nvSpPr>
            <p:spPr>
              <a:xfrm>
                <a:off x="1802765" y="2400935"/>
                <a:ext cx="8586470" cy="701040"/>
              </a:xfrm>
              <a:prstGeom prst="rect">
                <a:avLst/>
              </a:prstGeom>
              <a:blipFill rotWithShape="1">
                <a:blip r:embed="rId2"/>
                <a:stretch>
                  <a:fillRect t="-61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2"/>
              <p:cNvSpPr txBox="1"/>
              <p:nvPr/>
            </p:nvSpPr>
            <p:spPr>
              <a:xfrm>
                <a:off x="1548765" y="3380105"/>
                <a:ext cx="5201285" cy="89090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e>
                        <m:sub>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𝐼𝐻</m:t>
                              </m:r>
                            </m:sub>
                          </m:sSub>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i="1" smtClean="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den>
                      </m:f>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1548765" y="3380105"/>
                <a:ext cx="5201285" cy="890905"/>
              </a:xfrm>
              <a:prstGeom prst="rect">
                <a:avLst/>
              </a:prstGeom>
              <a:blipFill rotWithShape="1">
                <a:blip r:embed="rId3"/>
                <a:stretch>
                  <a:fillRect t="-484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6"/>
              <p:cNvSpPr txBox="1"/>
              <p:nvPr/>
            </p:nvSpPr>
            <p:spPr>
              <a:xfrm>
                <a:off x="675005" y="4373880"/>
                <a:ext cx="11398250" cy="216979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Tomando a equação inicial  </a:t>
                </a:r>
                <a:endParaRPr lang="en-US" altLang="pt-BR" sz="2800" b="1" i="1" dirty="0" smtClean="0">
                  <a:latin typeface="Cambria Math" panose="02040503050406030204" pitchFamily="18" charset="0"/>
                  <a:cs typeface="Cambria Math" panose="02040503050406030204" pitchFamily="18" charset="0"/>
                  <a:sym typeface="+mn-ea"/>
                </a:endParaRPr>
              </a:p>
              <a:p>
                <a:pPr indent="0" algn="ctr" fontAlgn="auto">
                  <a:spcAft>
                    <a:spcPts val="1200"/>
                  </a:spcAft>
                  <a:buFont typeface="Arial" panose="020B0604020202020204" pitchFamily="34" charset="0"/>
                  <a:buNone/>
                </a:pP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a14:m>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e usando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𝐼𝐻</m:t>
                        </m:r>
                      </m:sub>
                    </m:sSub>
                  </m:oMath>
                </a14:m>
                <a:r>
                  <a:rPr lang="pt-BR" altLang="en-US" sz="2800">
                    <a:latin typeface="Cambria Math" panose="02040503050406030204" pitchFamily="18" charset="0"/>
                    <a:cs typeface="Cambria Math" panose="02040503050406030204" pitchFamily="18" charset="0"/>
                  </a:rPr>
                  <a:t>     e</a:t>
                </a:r>
                <a:r>
                  <a:rPr lang="pt-BR" altLang="en-US" sz="2800" b="1" dirty="0" smtClean="0">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i="1" smtClean="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den>
                    </m:f>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oMath>
                </a14:m>
                <a:r>
                  <a:rPr lang="pt-BR" altLang="en-US" sz="2800" b="1">
                    <a:latin typeface="Comic Sans MS" panose="030F0702030302020204" pitchFamily="66" charset="0"/>
                    <a:cs typeface="Comic Sans MS" panose="030F0702030302020204" pitchFamily="66" charset="0"/>
                  </a:rPr>
                  <a:t>, obteremos então</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9" name="Caixa de Texto 6"/>
              <p:cNvSpPr txBox="1">
                <a:spLocks noRot="1" noChangeAspect="1" noMove="1" noResize="1" noEditPoints="1" noAdjustHandles="1" noChangeArrowheads="1" noChangeShapeType="1" noTextEdit="1"/>
              </p:cNvSpPr>
              <p:nvPr/>
            </p:nvSpPr>
            <p:spPr>
              <a:xfrm>
                <a:off x="675005" y="4373880"/>
                <a:ext cx="11398250" cy="216979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734435" y="620395"/>
            <a:ext cx="5279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2"/>
              <p:cNvSpPr txBox="1"/>
              <p:nvPr/>
            </p:nvSpPr>
            <p:spPr>
              <a:xfrm>
                <a:off x="2936240" y="1480185"/>
                <a:ext cx="5201285" cy="89344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𝐼𝐻</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8</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5</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pt-BR" altLang="pt-BR" sz="2800" i="1" smtClean="0">
                          <a:latin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2</m:t>
                      </m:r>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2936240" y="1480185"/>
                <a:ext cx="5201285" cy="893445"/>
              </a:xfrm>
              <a:prstGeom prst="rect">
                <a:avLst/>
              </a:prstGeom>
              <a:blipFill rotWithShape="1">
                <a:blip r:embed="rId1"/>
                <a:stretch>
                  <a:fillRect t="-4833"/>
                </a:stretch>
              </a:blipFill>
              <a:ln w="38100">
                <a:noFill/>
              </a:ln>
            </p:spPr>
            <p:txBody>
              <a:bodyPr/>
              <a:lstStyle/>
              <a:p>
                <a:r>
                  <a:rPr lang="pt-BR" altLang="en-US">
                    <a:noFill/>
                  </a:rPr>
                  <a:t> </a:t>
                </a:r>
              </a:p>
            </p:txBody>
          </p:sp>
        </mc:Fallback>
      </mc:AlternateContent>
      <p:sp>
        <p:nvSpPr>
          <p:cNvPr id="9" name="Caixa de Texto 6"/>
          <p:cNvSpPr txBox="1"/>
          <p:nvPr/>
        </p:nvSpPr>
        <p:spPr>
          <a:xfrm>
            <a:off x="527050" y="2373630"/>
            <a:ext cx="1139825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De forma semelhante podemos calcular V</a:t>
            </a:r>
            <a:r>
              <a:rPr lang="pt-BR" altLang="en-US" sz="2800" b="1" baseline="-25000" dirty="0" smtClean="0">
                <a:latin typeface="Comic Sans MS" panose="030F0702030302020204" pitchFamily="66" charset="0"/>
                <a:cs typeface="Comic Sans MS" panose="030F0702030302020204" pitchFamily="66" charset="0"/>
                <a:sym typeface="+mn-ea"/>
              </a:rPr>
              <a:t>IL</a:t>
            </a:r>
            <a:r>
              <a:rPr lang="pt-BR" altLang="en-US" sz="2800" b="1" dirty="0" smtClean="0">
                <a:latin typeface="Comic Sans MS" panose="030F0702030302020204" pitchFamily="66" charset="0"/>
                <a:cs typeface="Comic Sans MS" panose="030F0702030302020204" pitchFamily="66" charset="0"/>
                <a:sym typeface="+mn-ea"/>
              </a:rPr>
              <a:t> que será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2777490" y="3112135"/>
                <a:ext cx="5201285" cy="89344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𝐼𝐿</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8</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3</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smtClean="0">
                          <a:latin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2</m:t>
                      </m:r>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777490" y="3112135"/>
                <a:ext cx="5201285" cy="893445"/>
              </a:xfrm>
              <a:prstGeom prst="rect">
                <a:avLst/>
              </a:prstGeom>
              <a:blipFill rotWithShape="1">
                <a:blip r:embed="rId2"/>
                <a:stretch>
                  <a:fillRect t="-4833"/>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9" name="Imagem 3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1833948" y="1810205"/>
            <a:ext cx="8811600" cy="4608196"/>
          </a:xfrm>
          <a:prstGeom prst="rect">
            <a:avLst/>
          </a:prstGeom>
        </p:spPr>
      </p:pic>
      <p:cxnSp>
        <p:nvCxnSpPr>
          <p:cNvPr id="3" name="Conector Reto 2"/>
          <p:cNvCxnSpPr/>
          <p:nvPr/>
        </p:nvCxnSpPr>
        <p:spPr>
          <a:xfrm>
            <a:off x="4243070" y="1833245"/>
            <a:ext cx="2667000" cy="1400175"/>
          </a:xfrm>
          <a:prstGeom prst="line">
            <a:avLst/>
          </a:prstGeom>
          <a:ln w="2857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4906010" y="5018405"/>
            <a:ext cx="2667000" cy="1400175"/>
          </a:xfrm>
          <a:prstGeom prst="line">
            <a:avLst/>
          </a:prstGeom>
          <a:ln w="41275">
            <a:solidFill>
              <a:srgbClr val="9A0000"/>
            </a:solidFill>
          </a:ln>
        </p:spPr>
        <p:style>
          <a:lnRef idx="1">
            <a:schemeClr val="accent1"/>
          </a:lnRef>
          <a:fillRef idx="0">
            <a:schemeClr val="accent1"/>
          </a:fillRef>
          <a:effectRef idx="0">
            <a:schemeClr val="accent1"/>
          </a:effectRef>
          <a:fontRef idx="minor">
            <a:schemeClr val="tx1"/>
          </a:fontRef>
        </p:style>
      </p:cxnSp>
      <p:sp>
        <p:nvSpPr>
          <p:cNvPr id="58" name="Caixa de Texto 6"/>
          <p:cNvSpPr txBox="1"/>
          <p:nvPr/>
        </p:nvSpPr>
        <p:spPr>
          <a:xfrm rot="1680000">
            <a:off x="4982210" y="2301240"/>
            <a:ext cx="171323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inclinação=-1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9" name="Caixa de Texto 6"/>
          <p:cNvSpPr txBox="1"/>
          <p:nvPr/>
        </p:nvSpPr>
        <p:spPr>
          <a:xfrm rot="1680000">
            <a:off x="4720590" y="5381625"/>
            <a:ext cx="171323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inclinação=-1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0" name="Conector Reto 9"/>
          <p:cNvCxnSpPr/>
          <p:nvPr/>
        </p:nvCxnSpPr>
        <p:spPr>
          <a:xfrm>
            <a:off x="5490845" y="2480945"/>
            <a:ext cx="0" cy="3816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6403340" y="5186680"/>
            <a:ext cx="0" cy="1044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2" name="Caixa de Texto 6"/>
          <p:cNvSpPr txBox="1"/>
          <p:nvPr/>
        </p:nvSpPr>
        <p:spPr>
          <a:xfrm>
            <a:off x="5169535" y="6230620"/>
            <a:ext cx="643255" cy="398780"/>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IL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4" name="Conector de Seta Reta 13"/>
          <p:cNvCxnSpPr/>
          <p:nvPr/>
        </p:nvCxnSpPr>
        <p:spPr>
          <a:xfrm>
            <a:off x="2509520" y="2804795"/>
            <a:ext cx="2962275" cy="0"/>
          </a:xfrm>
          <a:prstGeom prst="straightConnector1">
            <a:avLst/>
          </a:prstGeom>
          <a:ln w="190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p:nvPr/>
        </p:nvCxnSpPr>
        <p:spPr>
          <a:xfrm flipV="1">
            <a:off x="6484620" y="5547995"/>
            <a:ext cx="3406775" cy="0"/>
          </a:xfrm>
          <a:prstGeom prst="straightConnector1">
            <a:avLst/>
          </a:prstGeom>
          <a:ln w="190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6" name="Caixa de Texto 6"/>
          <p:cNvSpPr txBox="1"/>
          <p:nvPr/>
        </p:nvSpPr>
        <p:spPr>
          <a:xfrm>
            <a:off x="2509520" y="2896235"/>
            <a:ext cx="3095625" cy="73723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Margem de Ruido Low (MRL)</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MRH=V</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IL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17" name="Caixa de Texto 6"/>
          <p:cNvSpPr txBox="1"/>
          <p:nvPr/>
        </p:nvSpPr>
        <p:spPr>
          <a:xfrm>
            <a:off x="6674485" y="4733925"/>
            <a:ext cx="3095625" cy="73723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Margem de Ruido High (MRH)</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MRH=V</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DD</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-V</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IH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4" name="Caixa de Texto 6"/>
          <p:cNvSpPr txBox="1"/>
          <p:nvPr/>
        </p:nvSpPr>
        <p:spPr>
          <a:xfrm>
            <a:off x="1022350" y="419100"/>
            <a:ext cx="10761980" cy="107632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MRH e MRL: com os valores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achamos as margnes de ruído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3" name="Caixa de Texto 6"/>
          <p:cNvSpPr txBox="1"/>
          <p:nvPr/>
        </p:nvSpPr>
        <p:spPr>
          <a:xfrm>
            <a:off x="6118225" y="6230620"/>
            <a:ext cx="791845" cy="3987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IH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 name="Caixa de Texto 2"/>
              <p:cNvSpPr txBox="1"/>
              <p:nvPr/>
            </p:nvSpPr>
            <p:spPr>
              <a:xfrm>
                <a:off x="3275330" y="1656080"/>
                <a:ext cx="5201285" cy="89344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𝑀𝑅𝐿</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𝑀𝑅𝐻</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3</m:t>
                              </m:r>
                            </m:num>
                            <m:den>
                              <m:r>
                                <a:rPr lang="en-US" altLang="pt-BR" sz="2800" i="1">
                                  <a:latin typeface="Cambria Math" panose="02040503050406030204" pitchFamily="18" charset="0"/>
                                  <a:cs typeface="Cambria Math" panose="02040503050406030204" pitchFamily="18" charset="0"/>
                                </a:rPr>
                                <m:t>8</m:t>
                              </m:r>
                            </m:den>
                          </m:f>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smtClean="0">
                          <a:latin typeface="Cambria Math" panose="02040503050406030204" pitchFamily="18" charset="0"/>
                          <a:cs typeface="Cambria Math" panose="02040503050406030204" pitchFamily="18" charset="0"/>
                        </a:rPr>
                        <m:t>+</m:t>
                      </m:r>
                      <m:f>
                        <m:fPr>
                          <m:ctrlPr>
                            <a:rPr lang="en-US" altLang="pt-BR" sz="2800" i="1" smtClean="0">
                              <a:latin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cs typeface="Cambria Math" panose="02040503050406030204" pitchFamily="18" charset="0"/>
                            </a:rPr>
                            <m:t>1</m:t>
                          </m:r>
                        </m:num>
                        <m:den>
                          <m:r>
                            <a:rPr lang="en-US" altLang="pt-BR" sz="2800" i="1" smtClean="0">
                              <a:latin typeface="Cambria Math" panose="02040503050406030204" pitchFamily="18" charset="0"/>
                              <a:cs typeface="Cambria Math" panose="02040503050406030204" pitchFamily="18" charset="0"/>
                            </a:rPr>
                            <m:t>4</m:t>
                          </m:r>
                        </m:den>
                      </m:f>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3275330" y="1656080"/>
                <a:ext cx="5201285" cy="893445"/>
              </a:xfrm>
              <a:prstGeom prst="rect">
                <a:avLst/>
              </a:prstGeom>
              <a:blipFill rotWithShape="1">
                <a:blip r:embed="rId1"/>
                <a:stretch>
                  <a:fillRect t="-4833"/>
                </a:stretch>
              </a:blipFill>
              <a:ln w="38100">
                <a:noFill/>
              </a:ln>
            </p:spPr>
            <p:txBody>
              <a:bodyPr/>
              <a:lstStyle/>
              <a:p>
                <a:r>
                  <a:rPr lang="pt-BR" altLang="en-US">
                    <a:noFill/>
                  </a:rPr>
                  <a:t> </a:t>
                </a:r>
              </a:p>
            </p:txBody>
          </p:sp>
        </mc:Fallback>
      </mc:AlternateContent>
      <p:sp>
        <p:nvSpPr>
          <p:cNvPr id="5" name="Caixa de Texto 6"/>
          <p:cNvSpPr txBox="1"/>
          <p:nvPr/>
        </p:nvSpPr>
        <p:spPr>
          <a:xfrm>
            <a:off x="3541395" y="680085"/>
            <a:ext cx="584136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MRH e MRL</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9" name="Caixa de Texto 6"/>
          <p:cNvSpPr txBox="1"/>
          <p:nvPr/>
        </p:nvSpPr>
        <p:spPr>
          <a:xfrm>
            <a:off x="579120" y="2754630"/>
            <a:ext cx="1139825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valor está proximo de V</a:t>
            </a:r>
            <a:r>
              <a:rPr lang="pt-BR" altLang="en-US" sz="2800" b="1" baseline="-25000" dirty="0" smtClean="0">
                <a:latin typeface="Comic Sans MS" panose="030F0702030302020204" pitchFamily="66" charset="0"/>
                <a:cs typeface="Comic Sans MS" panose="030F0702030302020204" pitchFamily="66" charset="0"/>
                <a:sym typeface="+mn-ea"/>
              </a:rPr>
              <a:t>DD</a:t>
            </a:r>
            <a:r>
              <a:rPr lang="pt-BR" altLang="en-US" sz="2800" b="1" dirty="0" smtClean="0">
                <a:latin typeface="Comic Sans MS" panose="030F0702030302020204" pitchFamily="66" charset="0"/>
                <a:cs typeface="Comic Sans MS" panose="030F0702030302020204" pitchFamily="66" charset="0"/>
                <a:sym typeface="+mn-ea"/>
              </a:rPr>
              <a:t>/2</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58470" y="334010"/>
            <a:ext cx="11107420" cy="295338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Tempo de Propagação</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Ante de definirmos o tempo de propagação é importante esclarecer que a carga de portas lógicas são sempre outras portas lógicas. Assim a saída está ligada a portas de transístores, que são modelados, em primeira ordem, por capacitores.</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4402554" y="374567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3688759" y="4066790"/>
            <a:ext cx="2789806" cy="1360876"/>
            <a:chOff x="7504" y="6919"/>
            <a:chExt cx="3582" cy="1688"/>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35"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5183422" y="542833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5104682" y="56404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4950705" y="61484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3939643" y="456047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5183422" y="425088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4402554" y="447323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4225389" y="495923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4567245" y="440476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49" name="Grupo 48"/>
          <p:cNvGrpSpPr/>
          <p:nvPr/>
        </p:nvGrpSpPr>
        <p:grpSpPr>
          <a:xfrm>
            <a:off x="6127214" y="2770282"/>
            <a:ext cx="770733" cy="1434624"/>
            <a:chOff x="4325979" y="4921726"/>
            <a:chExt cx="770733" cy="1434624"/>
          </a:xfrm>
        </p:grpSpPr>
        <p:grpSp>
          <p:nvGrpSpPr>
            <p:cNvPr id="50" name="Group 147"/>
            <p:cNvGrpSpPr/>
            <p:nvPr/>
          </p:nvGrpSpPr>
          <p:grpSpPr bwMode="auto">
            <a:xfrm>
              <a:off x="4325979" y="5381242"/>
              <a:ext cx="638515" cy="529611"/>
              <a:chOff x="2834" y="2568"/>
              <a:chExt cx="317" cy="272"/>
            </a:xfrm>
          </p:grpSpPr>
          <p:sp>
            <p:nvSpPr>
              <p:cNvPr id="5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6" name="Conector Reto 55"/>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60" name="Grupo 59"/>
          <p:cNvGrpSpPr/>
          <p:nvPr/>
        </p:nvGrpSpPr>
        <p:grpSpPr>
          <a:xfrm rot="16200000">
            <a:off x="5789897" y="3943080"/>
            <a:ext cx="975108" cy="2432323"/>
            <a:chOff x="7504" y="4858"/>
            <a:chExt cx="1252" cy="3017"/>
          </a:xfrm>
        </p:grpSpPr>
        <p:grpSp>
          <p:nvGrpSpPr>
            <p:cNvPr id="61" name="Group 147"/>
            <p:cNvGrpSpPr/>
            <p:nvPr/>
          </p:nvGrpSpPr>
          <p:grpSpPr bwMode="auto">
            <a:xfrm rot="5400000">
              <a:off x="6989" y="5944"/>
              <a:ext cx="2853" cy="680"/>
              <a:chOff x="2009" y="2568"/>
              <a:chExt cx="1142"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6" name="Line 93"/>
              <p:cNvSpPr>
                <a:spLocks noChangeShapeType="1"/>
              </p:cNvSpPr>
              <p:nvPr/>
            </p:nvSpPr>
            <p:spPr bwMode="auto">
              <a:xfrm flipH="1">
                <a:off x="2009" y="2704"/>
                <a:ext cx="100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9" name="Straight Connector 178"/>
          <p:cNvCxnSpPr>
            <a:cxnSpLocks noChangeShapeType="1"/>
          </p:cNvCxnSpPr>
          <p:nvPr/>
        </p:nvCxnSpPr>
        <p:spPr bwMode="auto">
          <a:xfrm flipV="1">
            <a:off x="7487202" y="49145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0" name="Conector Reto 8"/>
          <p:cNvCxnSpPr/>
          <p:nvPr/>
        </p:nvCxnSpPr>
        <p:spPr>
          <a:xfrm flipH="1" flipV="1">
            <a:off x="7408462" y="51266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Rectangle 140"/>
          <p:cNvSpPr>
            <a:spLocks noChangeArrowheads="1"/>
          </p:cNvSpPr>
          <p:nvPr/>
        </p:nvSpPr>
        <p:spPr bwMode="auto">
          <a:xfrm flipH="1">
            <a:off x="5791200" y="4637405"/>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72" name="Rectangle 140"/>
          <p:cNvSpPr>
            <a:spLocks noChangeArrowheads="1"/>
          </p:cNvSpPr>
          <p:nvPr/>
        </p:nvSpPr>
        <p:spPr bwMode="auto">
          <a:xfrm flipH="1">
            <a:off x="7762600" y="414804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73" name="Straight Connector 178"/>
          <p:cNvCxnSpPr>
            <a:cxnSpLocks noChangeShapeType="1"/>
          </p:cNvCxnSpPr>
          <p:nvPr/>
        </p:nvCxnSpPr>
        <p:spPr bwMode="auto">
          <a:xfrm flipV="1">
            <a:off x="6908082" y="327548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74" name="Elipse 73"/>
          <p:cNvSpPr/>
          <p:nvPr/>
        </p:nvSpPr>
        <p:spPr>
          <a:xfrm>
            <a:off x="6291905" y="34293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75" name="Grupo 74"/>
          <p:cNvGrpSpPr/>
          <p:nvPr/>
        </p:nvGrpSpPr>
        <p:grpSpPr>
          <a:xfrm>
            <a:off x="7366734" y="2779172"/>
            <a:ext cx="770733" cy="1434624"/>
            <a:chOff x="4325979" y="4921726"/>
            <a:chExt cx="770733" cy="1434624"/>
          </a:xfrm>
        </p:grpSpPr>
        <p:grpSp>
          <p:nvGrpSpPr>
            <p:cNvPr id="76" name="Group 147"/>
            <p:cNvGrpSpPr/>
            <p:nvPr/>
          </p:nvGrpSpPr>
          <p:grpSpPr bwMode="auto">
            <a:xfrm>
              <a:off x="4325979" y="5381242"/>
              <a:ext cx="638515" cy="529611"/>
              <a:chOff x="2834" y="2568"/>
              <a:chExt cx="317" cy="272"/>
            </a:xfrm>
          </p:grpSpPr>
          <p:sp>
            <p:nvSpPr>
              <p:cNvPr id="7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2" name="Conector Reto 81"/>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5" name="Grupo 84"/>
          <p:cNvGrpSpPr/>
          <p:nvPr/>
        </p:nvGrpSpPr>
        <p:grpSpPr>
          <a:xfrm rot="16200000">
            <a:off x="6614342" y="5745425"/>
            <a:ext cx="975108" cy="770733"/>
            <a:chOff x="7504" y="6919"/>
            <a:chExt cx="1252" cy="956"/>
          </a:xfrm>
        </p:grpSpPr>
        <p:grpSp>
          <p:nvGrpSpPr>
            <p:cNvPr id="86" name="Group 147"/>
            <p:cNvGrpSpPr/>
            <p:nvPr/>
          </p:nvGrpSpPr>
          <p:grpSpPr bwMode="auto">
            <a:xfrm rot="5400000">
              <a:off x="8020" y="6975"/>
              <a:ext cx="792" cy="680"/>
              <a:chOff x="2834" y="2568"/>
              <a:chExt cx="317" cy="272"/>
            </a:xfrm>
          </p:grpSpPr>
          <p:sp>
            <p:nvSpPr>
              <p:cNvPr id="8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7480852" y="588613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7402112" y="60982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7277345" y="66182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7367038" y="421001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7178040" y="318389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6760845" y="420751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6527800" y="550926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103" name="Straight Connector 178"/>
          <p:cNvCxnSpPr>
            <a:cxnSpLocks noChangeShapeType="1"/>
          </p:cNvCxnSpPr>
          <p:nvPr/>
        </p:nvCxnSpPr>
        <p:spPr bwMode="auto">
          <a:xfrm flipV="1">
            <a:off x="8137442" y="328755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01" name="Conector Reto 100"/>
          <p:cNvCxnSpPr/>
          <p:nvPr/>
        </p:nvCxnSpPr>
        <p:spPr>
          <a:xfrm flipH="1">
            <a:off x="6127115" y="3503295"/>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
          <p:cNvCxnSpPr/>
          <p:nvPr/>
        </p:nvCxnSpPr>
        <p:spPr>
          <a:xfrm flipH="1" flipV="1">
            <a:off x="7994895" y="4205289"/>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Elipse 103"/>
          <p:cNvSpPr/>
          <p:nvPr/>
        </p:nvSpPr>
        <p:spPr>
          <a:xfrm>
            <a:off x="7532695" y="342556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58470" y="334010"/>
            <a:ext cx="11107420" cy="116840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Tempo de Propagação</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Carga na saida de um inversor: capacitor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4857214" y="212642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4110699" y="2484154"/>
            <a:ext cx="2785912" cy="1291542"/>
            <a:chOff x="7504" y="6919"/>
            <a:chExt cx="3577" cy="1602"/>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5638082" y="38090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5559342" y="40211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5405365" y="45291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4394303" y="29412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5638082" y="263163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4857214" y="285398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4680049" y="333998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5021905" y="278551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 name="Conector Reto 2"/>
          <p:cNvCxnSpPr/>
          <p:nvPr/>
        </p:nvCxnSpPr>
        <p:spPr>
          <a:xfrm>
            <a:off x="6026785" y="366077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6026785" y="371157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flipV="1">
            <a:off x="6179102" y="37201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8"/>
          <p:cNvCxnSpPr/>
          <p:nvPr/>
        </p:nvCxnSpPr>
        <p:spPr>
          <a:xfrm flipH="1" flipV="1">
            <a:off x="6100362" y="39386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78"/>
          <p:cNvCxnSpPr>
            <a:cxnSpLocks noChangeShapeType="1"/>
          </p:cNvCxnSpPr>
          <p:nvPr/>
        </p:nvCxnSpPr>
        <p:spPr bwMode="auto">
          <a:xfrm flipV="1">
            <a:off x="6179102" y="332648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 name="Straight Connector 178"/>
          <p:cNvCxnSpPr>
            <a:cxnSpLocks noChangeShapeType="1"/>
          </p:cNvCxnSpPr>
          <p:nvPr/>
        </p:nvCxnSpPr>
        <p:spPr bwMode="auto">
          <a:xfrm rot="16200000" flipV="1">
            <a:off x="5848779" y="298613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3" name="Rectangle 140"/>
          <p:cNvSpPr>
            <a:spLocks noChangeArrowheads="1"/>
          </p:cNvSpPr>
          <p:nvPr/>
        </p:nvSpPr>
        <p:spPr bwMode="auto">
          <a:xfrm rot="21600000" flipH="1">
            <a:off x="6276975" y="346138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15" name="Caixa de Texto 6"/>
          <p:cNvSpPr txBox="1"/>
          <p:nvPr/>
        </p:nvSpPr>
        <p:spPr>
          <a:xfrm>
            <a:off x="227965" y="4774565"/>
            <a:ext cx="11536680" cy="122999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Tempo de Propagação de Subida: t</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PS</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ou t</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PR</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(R de </a:t>
            </a:r>
            <a:r>
              <a:rPr lang="pt-BR" altLang="en-US" sz="3200" b="1" i="1" dirty="0" smtClean="0">
                <a:solidFill>
                  <a:schemeClr val="tx1"/>
                </a:solidFill>
                <a:latin typeface="Comic Sans MS" panose="030F0702030302020204" pitchFamily="66" charset="0"/>
                <a:cs typeface="Comic Sans MS" panose="030F0702030302020204" pitchFamily="66" charset="0"/>
                <a:sym typeface="+mn-ea"/>
              </a:rPr>
              <a:t>rise</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latin typeface="Comic Sans MS" panose="030F0702030302020204" pitchFamily="66" charset="0"/>
                <a:cs typeface="Comic Sans MS" panose="030F0702030302020204" pitchFamily="66" charset="0"/>
                <a:sym typeface="+mn-ea"/>
              </a:rPr>
              <a:t>Tempo de Propagação de Descida: t</a:t>
            </a:r>
            <a:r>
              <a:rPr lang="pt-BR" altLang="en-US" sz="3200" b="1" baseline="-25000" dirty="0" smtClean="0">
                <a:latin typeface="Comic Sans MS" panose="030F0702030302020204" pitchFamily="66" charset="0"/>
                <a:cs typeface="Comic Sans MS" panose="030F0702030302020204" pitchFamily="66" charset="0"/>
                <a:sym typeface="+mn-ea"/>
              </a:rPr>
              <a:t>PD</a:t>
            </a:r>
            <a:r>
              <a:rPr lang="pt-BR" altLang="en-US" sz="3200" b="1" dirty="0" smtClean="0">
                <a:latin typeface="Comic Sans MS" panose="030F0702030302020204" pitchFamily="66" charset="0"/>
                <a:cs typeface="Comic Sans MS" panose="030F0702030302020204" pitchFamily="66" charset="0"/>
                <a:sym typeface="+mn-ea"/>
              </a:rPr>
              <a:t> ou t</a:t>
            </a:r>
            <a:r>
              <a:rPr lang="pt-BR" altLang="en-US" sz="3200" b="1" baseline="-25000" dirty="0" smtClean="0">
                <a:latin typeface="Comic Sans MS" panose="030F0702030302020204" pitchFamily="66" charset="0"/>
                <a:cs typeface="Comic Sans MS" panose="030F0702030302020204" pitchFamily="66" charset="0"/>
                <a:sym typeface="+mn-ea"/>
              </a:rPr>
              <a:t>PF</a:t>
            </a:r>
            <a:r>
              <a:rPr lang="pt-BR" altLang="en-US" sz="3200" b="1" dirty="0" smtClean="0">
                <a:latin typeface="Comic Sans MS" panose="030F0702030302020204" pitchFamily="66" charset="0"/>
                <a:cs typeface="Comic Sans MS" panose="030F0702030302020204" pitchFamily="66" charset="0"/>
                <a:sym typeface="+mn-ea"/>
              </a:rPr>
              <a:t> (F de </a:t>
            </a:r>
            <a:r>
              <a:rPr lang="pt-BR" altLang="en-US" sz="3200" b="1" i="1" dirty="0" smtClean="0">
                <a:latin typeface="Comic Sans MS" panose="030F0702030302020204" pitchFamily="66" charset="0"/>
                <a:cs typeface="Comic Sans MS" panose="030F0702030302020204" pitchFamily="66" charset="0"/>
                <a:sym typeface="+mn-ea"/>
              </a:rPr>
              <a:t>fall</a:t>
            </a:r>
            <a:r>
              <a:rPr lang="pt-BR" altLang="en-US" sz="3200" b="1" dirty="0" smtClean="0">
                <a:latin typeface="Comic Sans MS" panose="030F0702030302020204" pitchFamily="66" charset="0"/>
                <a:cs typeface="Comic Sans MS" panose="030F0702030302020204" pitchFamily="66" charset="0"/>
                <a:sym typeface="+mn-ea"/>
              </a:rPr>
              <a:t>)</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2" name="Rectangle 140"/>
          <p:cNvSpPr>
            <a:spLocks noChangeArrowheads="1"/>
          </p:cNvSpPr>
          <p:nvPr/>
        </p:nvSpPr>
        <p:spPr bwMode="auto">
          <a:xfrm flipH="1">
            <a:off x="5678530" y="294091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Tree>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xx"/>
          <p:cNvPicPr>
            <a:picLocks noChangeAspect="1"/>
          </p:cNvPicPr>
          <p:nvPr/>
        </p:nvPicPr>
        <p:blipFill>
          <a:blip r:embed="rId1"/>
          <a:srcRect t="4143" r="570" b="747"/>
          <a:stretch>
            <a:fillRect/>
          </a:stretch>
        </p:blipFill>
        <p:spPr>
          <a:xfrm>
            <a:off x="833755" y="1572895"/>
            <a:ext cx="10520045" cy="4783455"/>
          </a:xfrm>
          <a:prstGeom prst="rect">
            <a:avLst/>
          </a:prstGeom>
        </p:spPr>
      </p:pic>
      <p:sp>
        <p:nvSpPr>
          <p:cNvPr id="4" name="Caixa de Texto 6"/>
          <p:cNvSpPr txBox="1"/>
          <p:nvPr/>
        </p:nvSpPr>
        <p:spPr>
          <a:xfrm>
            <a:off x="458470" y="334010"/>
            <a:ext cx="11107420" cy="116840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Curva (Vout x Vin) do inversor</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 name="Caixa de Texto 6"/>
          <p:cNvSpPr txBox="1"/>
          <p:nvPr/>
        </p:nvSpPr>
        <p:spPr>
          <a:xfrm>
            <a:off x="3808730" y="1572895"/>
            <a:ext cx="791845" cy="3987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DD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5" name="Conector Reto 4"/>
          <p:cNvCxnSpPr/>
          <p:nvPr/>
        </p:nvCxnSpPr>
        <p:spPr>
          <a:xfrm>
            <a:off x="1541145" y="3886835"/>
            <a:ext cx="9215120" cy="0"/>
          </a:xfrm>
          <a:prstGeom prst="line">
            <a:avLst/>
          </a:prstGeom>
          <a:ln w="22225">
            <a:solidFill>
              <a:srgbClr val="9A0000"/>
            </a:solidFill>
            <a:prstDash val="dashDot"/>
          </a:ln>
        </p:spPr>
        <p:style>
          <a:lnRef idx="1">
            <a:schemeClr val="accent1"/>
          </a:lnRef>
          <a:fillRef idx="0">
            <a:schemeClr val="accent1"/>
          </a:fillRef>
          <a:effectRef idx="0">
            <a:schemeClr val="accent1"/>
          </a:effectRef>
          <a:fontRef idx="minor">
            <a:schemeClr val="tx1"/>
          </a:fontRef>
        </p:style>
      </p:cxnSp>
      <p:sp>
        <p:nvSpPr>
          <p:cNvPr id="6" name="Caixa de Texto 6"/>
          <p:cNvSpPr txBox="1"/>
          <p:nvPr/>
        </p:nvSpPr>
        <p:spPr>
          <a:xfrm>
            <a:off x="4411345" y="3687445"/>
            <a:ext cx="946150" cy="3987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DD</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/2 </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7" name="Conector de Seta Reta 6"/>
          <p:cNvCxnSpPr/>
          <p:nvPr/>
        </p:nvCxnSpPr>
        <p:spPr>
          <a:xfrm>
            <a:off x="2350770" y="3886835"/>
            <a:ext cx="1047750" cy="0"/>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 name="Caixa de Texto 6"/>
          <p:cNvSpPr txBox="1"/>
          <p:nvPr/>
        </p:nvSpPr>
        <p:spPr>
          <a:xfrm>
            <a:off x="2146935" y="3886835"/>
            <a:ext cx="1456055" cy="46037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PD</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PHL</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9" name="Caixa de Texto 6"/>
          <p:cNvSpPr txBox="1"/>
          <p:nvPr/>
        </p:nvSpPr>
        <p:spPr>
          <a:xfrm>
            <a:off x="5450840" y="3199130"/>
            <a:ext cx="1396365" cy="46037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PS</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PLH</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0" name="Conector de Seta Reta 9"/>
          <p:cNvCxnSpPr/>
          <p:nvPr/>
        </p:nvCxnSpPr>
        <p:spPr>
          <a:xfrm>
            <a:off x="5752465" y="3886835"/>
            <a:ext cx="765175" cy="11430"/>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a:off x="1595755" y="1962150"/>
            <a:ext cx="8938895" cy="3795395"/>
          </a:xfrm>
          <a:custGeom>
            <a:avLst/>
            <a:gdLst>
              <a:gd name="connisteX0" fmla="*/ 0 w 8938895"/>
              <a:gd name="connsiteY0" fmla="*/ 264160 h 3795395"/>
              <a:gd name="connisteX1" fmla="*/ 212725 w 8938895"/>
              <a:gd name="connsiteY1" fmla="*/ 227330 h 3795395"/>
              <a:gd name="connisteX2" fmla="*/ 468630 w 8938895"/>
              <a:gd name="connsiteY2" fmla="*/ 175895 h 3795395"/>
              <a:gd name="connisteX3" fmla="*/ 681355 w 8938895"/>
              <a:gd name="connsiteY3" fmla="*/ 153670 h 3795395"/>
              <a:gd name="connisteX4" fmla="*/ 747395 w 8938895"/>
              <a:gd name="connsiteY4" fmla="*/ 29210 h 3795395"/>
              <a:gd name="connisteX5" fmla="*/ 754380 w 8938895"/>
              <a:gd name="connsiteY5" fmla="*/ 0 h 3795395"/>
              <a:gd name="connisteX6" fmla="*/ 915670 w 8938895"/>
              <a:gd name="connsiteY6" fmla="*/ 307975 h 3795395"/>
              <a:gd name="connisteX7" fmla="*/ 1480185 w 8938895"/>
              <a:gd name="connsiteY7" fmla="*/ 1377315 h 3795395"/>
              <a:gd name="connisteX8" fmla="*/ 2037080 w 8938895"/>
              <a:gd name="connsiteY8" fmla="*/ 2425065 h 3795395"/>
              <a:gd name="connisteX9" fmla="*/ 2292985 w 8938895"/>
              <a:gd name="connsiteY9" fmla="*/ 2828290 h 3795395"/>
              <a:gd name="connisteX10" fmla="*/ 2776855 w 8938895"/>
              <a:gd name="connsiteY10" fmla="*/ 3348355 h 3795395"/>
              <a:gd name="connisteX11" fmla="*/ 3135630 w 8938895"/>
              <a:gd name="connsiteY11" fmla="*/ 3546475 h 3795395"/>
              <a:gd name="connisteX12" fmla="*/ 3487420 w 8938895"/>
              <a:gd name="connsiteY12" fmla="*/ 3663315 h 3795395"/>
              <a:gd name="connisteX13" fmla="*/ 3949065 w 8938895"/>
              <a:gd name="connsiteY13" fmla="*/ 3729355 h 3795395"/>
              <a:gd name="connisteX14" fmla="*/ 4037330 w 8938895"/>
              <a:gd name="connsiteY14" fmla="*/ 3743960 h 3795395"/>
              <a:gd name="connisteX15" fmla="*/ 4117975 w 8938895"/>
              <a:gd name="connsiteY15" fmla="*/ 3795395 h 3795395"/>
              <a:gd name="connisteX16" fmla="*/ 4278630 w 8938895"/>
              <a:gd name="connsiteY16" fmla="*/ 3451225 h 3795395"/>
              <a:gd name="connisteX17" fmla="*/ 4535170 w 8938895"/>
              <a:gd name="connsiteY17" fmla="*/ 2813685 h 3795395"/>
              <a:gd name="connisteX18" fmla="*/ 4989830 w 8938895"/>
              <a:gd name="connsiteY18" fmla="*/ 1824355 h 3795395"/>
              <a:gd name="connisteX19" fmla="*/ 5340985 w 8938895"/>
              <a:gd name="connsiteY19" fmla="*/ 1245870 h 3795395"/>
              <a:gd name="connisteX20" fmla="*/ 5744210 w 8938895"/>
              <a:gd name="connsiteY20" fmla="*/ 755015 h 3795395"/>
              <a:gd name="connisteX21" fmla="*/ 6102985 w 8938895"/>
              <a:gd name="connsiteY21" fmla="*/ 520065 h 3795395"/>
              <a:gd name="connisteX22" fmla="*/ 6499225 w 8938895"/>
              <a:gd name="connsiteY22" fmla="*/ 329565 h 3795395"/>
              <a:gd name="connisteX23" fmla="*/ 7092315 w 8938895"/>
              <a:gd name="connsiteY23" fmla="*/ 183515 h 3795395"/>
              <a:gd name="connisteX24" fmla="*/ 7334250 w 8938895"/>
              <a:gd name="connsiteY24" fmla="*/ 161290 h 3795395"/>
              <a:gd name="connisteX25" fmla="*/ 7429500 w 8938895"/>
              <a:gd name="connsiteY25" fmla="*/ 146685 h 3795395"/>
              <a:gd name="connisteX26" fmla="*/ 7466330 w 8938895"/>
              <a:gd name="connsiteY26" fmla="*/ 95250 h 3795395"/>
              <a:gd name="connisteX27" fmla="*/ 7480935 w 8938895"/>
              <a:gd name="connsiteY27" fmla="*/ 22225 h 3795395"/>
              <a:gd name="connisteX28" fmla="*/ 7502525 w 8938895"/>
              <a:gd name="connsiteY28" fmla="*/ 14605 h 3795395"/>
              <a:gd name="connisteX29" fmla="*/ 7678420 w 8938895"/>
              <a:gd name="connsiteY29" fmla="*/ 300355 h 3795395"/>
              <a:gd name="connisteX30" fmla="*/ 8191500 w 8938895"/>
              <a:gd name="connsiteY30" fmla="*/ 1311910 h 3795395"/>
              <a:gd name="connisteX31" fmla="*/ 8763000 w 8938895"/>
              <a:gd name="connsiteY31" fmla="*/ 2381250 h 3795395"/>
              <a:gd name="connisteX32" fmla="*/ 8938895 w 8938895"/>
              <a:gd name="connsiteY32" fmla="*/ 2645410 h 379539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 ang="0">
                <a:pos x="connisteX27" y="connsiteY27"/>
              </a:cxn>
              <a:cxn ang="0">
                <a:pos x="connisteX28" y="connsiteY28"/>
              </a:cxn>
              <a:cxn ang="0">
                <a:pos x="connisteX29" y="connsiteY29"/>
              </a:cxn>
              <a:cxn ang="0">
                <a:pos x="connisteX30" y="connsiteY30"/>
              </a:cxn>
              <a:cxn ang="0">
                <a:pos x="connisteX31" y="connsiteY31"/>
              </a:cxn>
              <a:cxn ang="0">
                <a:pos x="connisteX32" y="connsiteY32"/>
              </a:cxn>
            </a:cxnLst>
            <a:rect l="l" t="t" r="r" b="b"/>
            <a:pathLst>
              <a:path w="8938895" h="3795395">
                <a:moveTo>
                  <a:pt x="0" y="264160"/>
                </a:moveTo>
                <a:lnTo>
                  <a:pt x="212725" y="227330"/>
                </a:lnTo>
                <a:lnTo>
                  <a:pt x="468630" y="175895"/>
                </a:lnTo>
                <a:lnTo>
                  <a:pt x="681355" y="153670"/>
                </a:lnTo>
                <a:lnTo>
                  <a:pt x="747395" y="29210"/>
                </a:lnTo>
                <a:lnTo>
                  <a:pt x="754380" y="0"/>
                </a:lnTo>
                <a:lnTo>
                  <a:pt x="915670" y="307975"/>
                </a:lnTo>
                <a:lnTo>
                  <a:pt x="1480185" y="1377315"/>
                </a:lnTo>
                <a:lnTo>
                  <a:pt x="2037080" y="2425065"/>
                </a:lnTo>
                <a:lnTo>
                  <a:pt x="2292985" y="2828290"/>
                </a:lnTo>
                <a:lnTo>
                  <a:pt x="2776855" y="3348355"/>
                </a:lnTo>
                <a:lnTo>
                  <a:pt x="3135630" y="3546475"/>
                </a:lnTo>
                <a:lnTo>
                  <a:pt x="3487420" y="3663315"/>
                </a:lnTo>
                <a:lnTo>
                  <a:pt x="3949065" y="3729355"/>
                </a:lnTo>
                <a:lnTo>
                  <a:pt x="4037330" y="3743960"/>
                </a:lnTo>
                <a:lnTo>
                  <a:pt x="4117975" y="3795395"/>
                </a:lnTo>
                <a:lnTo>
                  <a:pt x="4278630" y="3451225"/>
                </a:lnTo>
                <a:lnTo>
                  <a:pt x="4535170" y="2813685"/>
                </a:lnTo>
                <a:lnTo>
                  <a:pt x="4989830" y="1824355"/>
                </a:lnTo>
                <a:lnTo>
                  <a:pt x="5340985" y="1245870"/>
                </a:lnTo>
                <a:lnTo>
                  <a:pt x="5744210" y="755015"/>
                </a:lnTo>
                <a:lnTo>
                  <a:pt x="6102985" y="520065"/>
                </a:lnTo>
                <a:lnTo>
                  <a:pt x="6499225" y="329565"/>
                </a:lnTo>
                <a:lnTo>
                  <a:pt x="7092315" y="183515"/>
                </a:lnTo>
                <a:lnTo>
                  <a:pt x="7334250" y="161290"/>
                </a:lnTo>
                <a:lnTo>
                  <a:pt x="7429500" y="146685"/>
                </a:lnTo>
                <a:lnTo>
                  <a:pt x="7466330" y="95250"/>
                </a:lnTo>
                <a:lnTo>
                  <a:pt x="7480935" y="22225"/>
                </a:lnTo>
                <a:lnTo>
                  <a:pt x="7502525" y="14605"/>
                </a:lnTo>
                <a:lnTo>
                  <a:pt x="7678420" y="300355"/>
                </a:lnTo>
                <a:lnTo>
                  <a:pt x="8191500" y="1311910"/>
                </a:lnTo>
                <a:lnTo>
                  <a:pt x="8763000" y="2381250"/>
                </a:lnTo>
                <a:lnTo>
                  <a:pt x="8938895" y="2645410"/>
                </a:ln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507365"/>
            <a:ext cx="11348085" cy="316928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tempo de propagação depende do sinal de entrada. Seu calculo pode ser um pouco complexo pois os transistores, na transisção, operam no corte, na saturação e em triodo. Caso consideremos uma entrada idel, onda quadrada com subida e descida instantaneas, podemos chegar a expressões que nos mostrarão caracteristicas importantes das portas.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Calculo do tempo de descida</a:t>
            </a:r>
            <a:r>
              <a:rPr lang="pt-BR" altLang="en-US" sz="2800" b="1" dirty="0" smtClean="0">
                <a:solidFill>
                  <a:srgbClr val="FF0000"/>
                </a:solidFill>
                <a:latin typeface="Comic Sans MS" panose="030F0702030302020204" pitchFamily="66" charset="0"/>
                <a:cs typeface="Comic Sans MS" panose="030F0702030302020204" pitchFamily="66" charset="0"/>
                <a:sym typeface="+mn-ea"/>
              </a:rPr>
              <a:t> </a:t>
            </a:r>
            <a:endParaRPr lang="pt-BR" altLang="en-US" sz="2800" b="1" baseline="-25000"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5244564" y="391585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4498049" y="4273584"/>
            <a:ext cx="2785912" cy="1291542"/>
            <a:chOff x="7504" y="6919"/>
            <a:chExt cx="3577" cy="1602"/>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6025432" y="559851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5946692" y="58106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5792715" y="63186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4370808" y="495163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6025432" y="44210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5244564" y="464341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5067399" y="512941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5409255" y="457494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 name="Conector Reto 2"/>
          <p:cNvCxnSpPr/>
          <p:nvPr/>
        </p:nvCxnSpPr>
        <p:spPr>
          <a:xfrm>
            <a:off x="6414135" y="54502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6414135" y="55010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flipV="1">
            <a:off x="6566452" y="550961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8"/>
          <p:cNvCxnSpPr/>
          <p:nvPr/>
        </p:nvCxnSpPr>
        <p:spPr>
          <a:xfrm flipH="1" flipV="1">
            <a:off x="6487712" y="57280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78"/>
          <p:cNvCxnSpPr>
            <a:cxnSpLocks noChangeShapeType="1"/>
          </p:cNvCxnSpPr>
          <p:nvPr/>
        </p:nvCxnSpPr>
        <p:spPr bwMode="auto">
          <a:xfrm flipV="1">
            <a:off x="6566452" y="511591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 name="Straight Connector 178"/>
          <p:cNvCxnSpPr>
            <a:cxnSpLocks noChangeShapeType="1"/>
          </p:cNvCxnSpPr>
          <p:nvPr/>
        </p:nvCxnSpPr>
        <p:spPr bwMode="auto">
          <a:xfrm rot="16200000" flipV="1">
            <a:off x="6236129" y="477556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3" name="Rectangle 140"/>
          <p:cNvSpPr>
            <a:spLocks noChangeArrowheads="1"/>
          </p:cNvSpPr>
          <p:nvPr/>
        </p:nvSpPr>
        <p:spPr bwMode="auto">
          <a:xfrm rot="21600000" flipH="1">
            <a:off x="6115685" y="513524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cxnSp>
        <p:nvCxnSpPr>
          <p:cNvPr id="14" name="Conector Angulado 13"/>
          <p:cNvCxnSpPr/>
          <p:nvPr/>
        </p:nvCxnSpPr>
        <p:spPr>
          <a:xfrm flipV="1">
            <a:off x="3729355" y="480504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6" name="Rectangle 140"/>
          <p:cNvSpPr>
            <a:spLocks noChangeArrowheads="1"/>
          </p:cNvSpPr>
          <p:nvPr/>
        </p:nvSpPr>
        <p:spPr bwMode="auto">
          <a:xfrm flipH="1">
            <a:off x="3606268" y="535041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7" name="Rectangle 140"/>
          <p:cNvSpPr>
            <a:spLocks noChangeArrowheads="1"/>
          </p:cNvSpPr>
          <p:nvPr/>
        </p:nvSpPr>
        <p:spPr bwMode="auto">
          <a:xfrm flipH="1">
            <a:off x="4410813" y="440616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8" name="Forma livre 17"/>
          <p:cNvSpPr/>
          <p:nvPr/>
        </p:nvSpPr>
        <p:spPr>
          <a:xfrm>
            <a:off x="6792595" y="4805045"/>
            <a:ext cx="1630680" cy="829945"/>
          </a:xfrm>
          <a:custGeom>
            <a:avLst/>
            <a:gdLst>
              <a:gd name="connisteX0" fmla="*/ 0 w 1630680"/>
              <a:gd name="connsiteY0" fmla="*/ 0 h 1048306"/>
              <a:gd name="connisteX1" fmla="*/ 278130 w 1630680"/>
              <a:gd name="connsiteY1" fmla="*/ 19685 h 1048306"/>
              <a:gd name="connisteX2" fmla="*/ 374015 w 1630680"/>
              <a:gd name="connsiteY2" fmla="*/ 115570 h 1048306"/>
              <a:gd name="connisteX3" fmla="*/ 488950 w 1630680"/>
              <a:gd name="connsiteY3" fmla="*/ 431800 h 1048306"/>
              <a:gd name="connisteX4" fmla="*/ 728980 w 1630680"/>
              <a:gd name="connsiteY4" fmla="*/ 882650 h 1048306"/>
              <a:gd name="connisteX5" fmla="*/ 1007110 w 1630680"/>
              <a:gd name="connsiteY5" fmla="*/ 1026795 h 1048306"/>
              <a:gd name="connisteX6" fmla="*/ 1630680 w 1630680"/>
              <a:gd name="connsiteY6" fmla="*/ 1045845 h 10483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1630680" h="1048307">
                <a:moveTo>
                  <a:pt x="0" y="0"/>
                </a:moveTo>
                <a:cubicBezTo>
                  <a:pt x="53975" y="1905"/>
                  <a:pt x="203200" y="-3175"/>
                  <a:pt x="278130" y="19685"/>
                </a:cubicBezTo>
                <a:cubicBezTo>
                  <a:pt x="353060" y="42545"/>
                  <a:pt x="332105" y="33020"/>
                  <a:pt x="374015" y="115570"/>
                </a:cubicBezTo>
                <a:cubicBezTo>
                  <a:pt x="415925" y="198120"/>
                  <a:pt x="417830" y="278130"/>
                  <a:pt x="488950" y="431800"/>
                </a:cubicBezTo>
                <a:cubicBezTo>
                  <a:pt x="560070" y="585470"/>
                  <a:pt x="625475" y="763905"/>
                  <a:pt x="728980" y="882650"/>
                </a:cubicBezTo>
                <a:cubicBezTo>
                  <a:pt x="832485" y="1001395"/>
                  <a:pt x="826770" y="994410"/>
                  <a:pt x="1007110" y="1026795"/>
                </a:cubicBezTo>
                <a:cubicBezTo>
                  <a:pt x="1187450" y="1059180"/>
                  <a:pt x="1511300" y="1045210"/>
                  <a:pt x="1630680" y="1045845"/>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Rectangle 140"/>
          <p:cNvSpPr>
            <a:spLocks noChangeArrowheads="1"/>
          </p:cNvSpPr>
          <p:nvPr/>
        </p:nvSpPr>
        <p:spPr bwMode="auto">
          <a:xfrm flipH="1">
            <a:off x="6515203" y="443918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39" name="Rectangle 140"/>
          <p:cNvSpPr>
            <a:spLocks noChangeArrowheads="1"/>
          </p:cNvSpPr>
          <p:nvPr/>
        </p:nvSpPr>
        <p:spPr bwMode="auto">
          <a:xfrm flipH="1">
            <a:off x="8037298" y="533580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44" name="Rectangle 140"/>
          <p:cNvSpPr>
            <a:spLocks noChangeArrowheads="1"/>
          </p:cNvSpPr>
          <p:nvPr/>
        </p:nvSpPr>
        <p:spPr bwMode="auto">
          <a:xfrm flipH="1">
            <a:off x="7337425" y="4999990"/>
            <a:ext cx="82359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V</a:t>
            </a:r>
            <a:r>
              <a:rPr lang="pt-BR" sz="2000" baseline="-25000" dirty="0" err="1" smtClean="0"/>
              <a:t>out</a:t>
            </a:r>
            <a:endParaRPr lang="pt-BR" sz="2000" baseline="-25000" dirty="0" smtClean="0"/>
          </a:p>
        </p:txBody>
      </p:sp>
      <p:sp>
        <p:nvSpPr>
          <p:cNvPr id="72" name="Rectangle 140"/>
          <p:cNvSpPr>
            <a:spLocks noChangeArrowheads="1"/>
          </p:cNvSpPr>
          <p:nvPr/>
        </p:nvSpPr>
        <p:spPr bwMode="auto">
          <a:xfrm flipH="1">
            <a:off x="6017620" y="474367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Tree>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789670" y="6191885"/>
            <a:ext cx="2743200" cy="365125"/>
          </a:xfrm>
        </p:spPr>
        <p:txBody>
          <a:bodyPr/>
          <a:lstStyle/>
          <a:p>
            <a:fld id="{74F297BB-B745-4CAB-BE1D-CE4C89382949}" type="slidenum">
              <a:rPr lang="pt-BR" smtClean="0"/>
            </a:fld>
            <a:endParaRPr lang="pt-BR"/>
          </a:p>
        </p:txBody>
      </p:sp>
      <p:sp>
        <p:nvSpPr>
          <p:cNvPr id="4" name="Caixa de Texto 6"/>
          <p:cNvSpPr txBox="1"/>
          <p:nvPr/>
        </p:nvSpPr>
        <p:spPr>
          <a:xfrm>
            <a:off x="618490" y="461645"/>
            <a:ext cx="11107420" cy="304609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(descida)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um sinal de entrada que faz a transição instantanea, teremos, para a descida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PMOS cortado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NMOS conduzindo (saturação, triodo)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Condiçao inicial de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DD</a:t>
            </a:r>
            <a:endParaRPr lang="pt-BR" altLang="en-US" sz="2800" b="1" baseline="-25000"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2256889" y="379520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1510374" y="4152934"/>
            <a:ext cx="2785912" cy="1291542"/>
            <a:chOff x="7504" y="6919"/>
            <a:chExt cx="3577" cy="1602"/>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3037757" y="54778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2959017" y="56899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2805040" y="61979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1383133" y="483098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3037757" y="430041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2256889" y="452276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2079724" y="500876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2421580" y="445429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 name="Conector Reto 2"/>
          <p:cNvCxnSpPr/>
          <p:nvPr/>
        </p:nvCxnSpPr>
        <p:spPr>
          <a:xfrm>
            <a:off x="3426460" y="532955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3426460" y="538035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flipV="1">
            <a:off x="3578777" y="53889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8"/>
          <p:cNvCxnSpPr/>
          <p:nvPr/>
        </p:nvCxnSpPr>
        <p:spPr>
          <a:xfrm flipH="1" flipV="1">
            <a:off x="3500037" y="56074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78"/>
          <p:cNvCxnSpPr>
            <a:cxnSpLocks noChangeShapeType="1"/>
          </p:cNvCxnSpPr>
          <p:nvPr/>
        </p:nvCxnSpPr>
        <p:spPr bwMode="auto">
          <a:xfrm flipV="1">
            <a:off x="3578777" y="499526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 name="Straight Connector 178"/>
          <p:cNvCxnSpPr>
            <a:cxnSpLocks noChangeShapeType="1"/>
          </p:cNvCxnSpPr>
          <p:nvPr/>
        </p:nvCxnSpPr>
        <p:spPr bwMode="auto">
          <a:xfrm rot="16200000" flipV="1">
            <a:off x="3248454" y="465491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3" name="Rectangle 140"/>
          <p:cNvSpPr>
            <a:spLocks noChangeArrowheads="1"/>
          </p:cNvSpPr>
          <p:nvPr/>
        </p:nvSpPr>
        <p:spPr bwMode="auto">
          <a:xfrm rot="21600000" flipH="1">
            <a:off x="3128010" y="501459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cxnSp>
        <p:nvCxnSpPr>
          <p:cNvPr id="14" name="Conector Angulado 13"/>
          <p:cNvCxnSpPr/>
          <p:nvPr/>
        </p:nvCxnSpPr>
        <p:spPr>
          <a:xfrm flipV="1">
            <a:off x="741680" y="468439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6" name="Rectangle 140"/>
          <p:cNvSpPr>
            <a:spLocks noChangeArrowheads="1"/>
          </p:cNvSpPr>
          <p:nvPr/>
        </p:nvSpPr>
        <p:spPr bwMode="auto">
          <a:xfrm flipH="1">
            <a:off x="618593" y="522976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7" name="Rectangle 140"/>
          <p:cNvSpPr>
            <a:spLocks noChangeArrowheads="1"/>
          </p:cNvSpPr>
          <p:nvPr/>
        </p:nvSpPr>
        <p:spPr bwMode="auto">
          <a:xfrm flipH="1">
            <a:off x="1423138" y="428551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8" name="Forma livre 17"/>
          <p:cNvSpPr/>
          <p:nvPr/>
        </p:nvSpPr>
        <p:spPr>
          <a:xfrm>
            <a:off x="3804920" y="4684395"/>
            <a:ext cx="1630680" cy="829945"/>
          </a:xfrm>
          <a:custGeom>
            <a:avLst/>
            <a:gdLst>
              <a:gd name="connisteX0" fmla="*/ 0 w 1630680"/>
              <a:gd name="connsiteY0" fmla="*/ 0 h 1048306"/>
              <a:gd name="connisteX1" fmla="*/ 278130 w 1630680"/>
              <a:gd name="connsiteY1" fmla="*/ 19685 h 1048306"/>
              <a:gd name="connisteX2" fmla="*/ 374015 w 1630680"/>
              <a:gd name="connsiteY2" fmla="*/ 115570 h 1048306"/>
              <a:gd name="connisteX3" fmla="*/ 488950 w 1630680"/>
              <a:gd name="connsiteY3" fmla="*/ 431800 h 1048306"/>
              <a:gd name="connisteX4" fmla="*/ 728980 w 1630680"/>
              <a:gd name="connsiteY4" fmla="*/ 882650 h 1048306"/>
              <a:gd name="connisteX5" fmla="*/ 1007110 w 1630680"/>
              <a:gd name="connsiteY5" fmla="*/ 1026795 h 1048306"/>
              <a:gd name="connisteX6" fmla="*/ 1630680 w 1630680"/>
              <a:gd name="connsiteY6" fmla="*/ 1045845 h 10483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1630680" h="1048307">
                <a:moveTo>
                  <a:pt x="0" y="0"/>
                </a:moveTo>
                <a:cubicBezTo>
                  <a:pt x="53975" y="1905"/>
                  <a:pt x="203200" y="-3175"/>
                  <a:pt x="278130" y="19685"/>
                </a:cubicBezTo>
                <a:cubicBezTo>
                  <a:pt x="353060" y="42545"/>
                  <a:pt x="332105" y="33020"/>
                  <a:pt x="374015" y="115570"/>
                </a:cubicBezTo>
                <a:cubicBezTo>
                  <a:pt x="415925" y="198120"/>
                  <a:pt x="417830" y="278130"/>
                  <a:pt x="488950" y="431800"/>
                </a:cubicBezTo>
                <a:cubicBezTo>
                  <a:pt x="560070" y="585470"/>
                  <a:pt x="625475" y="763905"/>
                  <a:pt x="728980" y="882650"/>
                </a:cubicBezTo>
                <a:cubicBezTo>
                  <a:pt x="832485" y="1001395"/>
                  <a:pt x="826770" y="994410"/>
                  <a:pt x="1007110" y="1026795"/>
                </a:cubicBezTo>
                <a:cubicBezTo>
                  <a:pt x="1187450" y="1059180"/>
                  <a:pt x="1511300" y="1045210"/>
                  <a:pt x="1630680" y="1045845"/>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Rectangle 140"/>
          <p:cNvSpPr>
            <a:spLocks noChangeArrowheads="1"/>
          </p:cNvSpPr>
          <p:nvPr/>
        </p:nvSpPr>
        <p:spPr bwMode="auto">
          <a:xfrm flipH="1">
            <a:off x="3527528" y="431853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39" name="Rectangle 140"/>
          <p:cNvSpPr>
            <a:spLocks noChangeArrowheads="1"/>
          </p:cNvSpPr>
          <p:nvPr/>
        </p:nvSpPr>
        <p:spPr bwMode="auto">
          <a:xfrm flipH="1">
            <a:off x="5049623" y="521515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44" name="Rectangle 140"/>
          <p:cNvSpPr>
            <a:spLocks noChangeArrowheads="1"/>
          </p:cNvSpPr>
          <p:nvPr/>
        </p:nvSpPr>
        <p:spPr bwMode="auto">
          <a:xfrm flipH="1">
            <a:off x="4349750" y="4879340"/>
            <a:ext cx="82359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V</a:t>
            </a:r>
            <a:r>
              <a:rPr lang="pt-BR" sz="2000" baseline="-25000" dirty="0" err="1" smtClean="0"/>
              <a:t>out</a:t>
            </a:r>
            <a:endParaRPr lang="pt-BR" sz="2000" baseline="-25000" dirty="0" smtClean="0"/>
          </a:p>
        </p:txBody>
      </p:sp>
      <p:sp>
        <p:nvSpPr>
          <p:cNvPr id="72" name="Rectangle 140"/>
          <p:cNvSpPr>
            <a:spLocks noChangeArrowheads="1"/>
          </p:cNvSpPr>
          <p:nvPr/>
        </p:nvSpPr>
        <p:spPr bwMode="auto">
          <a:xfrm flipH="1">
            <a:off x="2981685" y="461477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grpSp>
        <p:nvGrpSpPr>
          <p:cNvPr id="92" name="Grupo 91"/>
          <p:cNvGrpSpPr/>
          <p:nvPr/>
        </p:nvGrpSpPr>
        <p:grpSpPr>
          <a:xfrm rot="16200000">
            <a:off x="8629886" y="4781476"/>
            <a:ext cx="975108" cy="1291542"/>
            <a:chOff x="7504" y="6919"/>
            <a:chExt cx="1252" cy="1602"/>
          </a:xfrm>
        </p:grpSpPr>
        <p:grpSp>
          <p:nvGrpSpPr>
            <p:cNvPr id="93" name="Group 147"/>
            <p:cNvGrpSpPr/>
            <p:nvPr/>
          </p:nvGrpSpPr>
          <p:grpSpPr bwMode="auto">
            <a:xfrm rot="5400000">
              <a:off x="8020" y="6975"/>
              <a:ext cx="792" cy="680"/>
              <a:chOff x="2834" y="2568"/>
              <a:chExt cx="317" cy="272"/>
            </a:xfrm>
          </p:grpSpPr>
          <p:sp>
            <p:nvSpPr>
              <p:cNvPr id="9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cxnSp>
          <p:nvCxnSpPr>
            <p:cNvPr id="10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4" name="Straight Connector 178"/>
          <p:cNvCxnSpPr>
            <a:cxnSpLocks noChangeShapeType="1"/>
          </p:cNvCxnSpPr>
          <p:nvPr/>
        </p:nvCxnSpPr>
        <p:spPr bwMode="auto">
          <a:xfrm flipV="1">
            <a:off x="9251867" y="518639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5" name="Conector Reto 8"/>
          <p:cNvCxnSpPr/>
          <p:nvPr/>
        </p:nvCxnSpPr>
        <p:spPr>
          <a:xfrm flipH="1" flipV="1">
            <a:off x="9173127" y="53984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4"/>
          <p:cNvCxnSpPr/>
          <p:nvPr/>
        </p:nvCxnSpPr>
        <p:spPr>
          <a:xfrm flipH="1" flipV="1">
            <a:off x="9019150" y="59210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7860133" y="494845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12" name="Conector Reto 111"/>
          <p:cNvCxnSpPr/>
          <p:nvPr/>
        </p:nvCxnSpPr>
        <p:spPr>
          <a:xfrm>
            <a:off x="9640570" y="47898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a:off x="9640570" y="48406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78"/>
          <p:cNvCxnSpPr>
            <a:cxnSpLocks noChangeShapeType="1"/>
          </p:cNvCxnSpPr>
          <p:nvPr/>
        </p:nvCxnSpPr>
        <p:spPr bwMode="auto">
          <a:xfrm flipV="1">
            <a:off x="9807492" y="483460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5" name="Conector Reto 8"/>
          <p:cNvCxnSpPr/>
          <p:nvPr/>
        </p:nvCxnSpPr>
        <p:spPr>
          <a:xfrm flipH="1" flipV="1">
            <a:off x="9714147" y="503844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78"/>
          <p:cNvCxnSpPr>
            <a:cxnSpLocks noChangeShapeType="1"/>
          </p:cNvCxnSpPr>
          <p:nvPr/>
        </p:nvCxnSpPr>
        <p:spPr bwMode="auto">
          <a:xfrm flipV="1">
            <a:off x="9792887" y="4440909"/>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7" name="Straight Connector 178"/>
          <p:cNvCxnSpPr>
            <a:cxnSpLocks noChangeShapeType="1"/>
          </p:cNvCxnSpPr>
          <p:nvPr/>
        </p:nvCxnSpPr>
        <p:spPr bwMode="auto">
          <a:xfrm rot="16200000" flipV="1">
            <a:off x="9462564" y="411516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18" name="Rectangle 140"/>
          <p:cNvSpPr>
            <a:spLocks noChangeArrowheads="1"/>
          </p:cNvSpPr>
          <p:nvPr/>
        </p:nvSpPr>
        <p:spPr bwMode="auto">
          <a:xfrm rot="21600000" flipH="1">
            <a:off x="9342120" y="447484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cxnSp>
        <p:nvCxnSpPr>
          <p:cNvPr id="119" name="Conector Angulado 118"/>
          <p:cNvCxnSpPr/>
          <p:nvPr/>
        </p:nvCxnSpPr>
        <p:spPr>
          <a:xfrm flipV="1">
            <a:off x="7218680" y="480187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20" name="Rectangle 140"/>
          <p:cNvSpPr>
            <a:spLocks noChangeArrowheads="1"/>
          </p:cNvSpPr>
          <p:nvPr/>
        </p:nvSpPr>
        <p:spPr bwMode="auto">
          <a:xfrm flipH="1">
            <a:off x="7095593" y="534723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1" name="Rectangle 140"/>
          <p:cNvSpPr>
            <a:spLocks noChangeArrowheads="1"/>
          </p:cNvSpPr>
          <p:nvPr/>
        </p:nvSpPr>
        <p:spPr bwMode="auto">
          <a:xfrm flipH="1">
            <a:off x="7900138" y="440299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2" name="Forma livre 121"/>
          <p:cNvSpPr/>
          <p:nvPr/>
        </p:nvSpPr>
        <p:spPr>
          <a:xfrm>
            <a:off x="10019030" y="4655820"/>
            <a:ext cx="1630680" cy="829945"/>
          </a:xfrm>
          <a:custGeom>
            <a:avLst/>
            <a:gdLst>
              <a:gd name="connisteX0" fmla="*/ 0 w 1630680"/>
              <a:gd name="connsiteY0" fmla="*/ 0 h 1048306"/>
              <a:gd name="connisteX1" fmla="*/ 278130 w 1630680"/>
              <a:gd name="connsiteY1" fmla="*/ 19685 h 1048306"/>
              <a:gd name="connisteX2" fmla="*/ 374015 w 1630680"/>
              <a:gd name="connsiteY2" fmla="*/ 115570 h 1048306"/>
              <a:gd name="connisteX3" fmla="*/ 488950 w 1630680"/>
              <a:gd name="connsiteY3" fmla="*/ 431800 h 1048306"/>
              <a:gd name="connisteX4" fmla="*/ 728980 w 1630680"/>
              <a:gd name="connsiteY4" fmla="*/ 882650 h 1048306"/>
              <a:gd name="connisteX5" fmla="*/ 1007110 w 1630680"/>
              <a:gd name="connsiteY5" fmla="*/ 1026795 h 1048306"/>
              <a:gd name="connisteX6" fmla="*/ 1630680 w 1630680"/>
              <a:gd name="connsiteY6" fmla="*/ 1045845 h 10483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1630680" h="1048307">
                <a:moveTo>
                  <a:pt x="0" y="0"/>
                </a:moveTo>
                <a:cubicBezTo>
                  <a:pt x="53975" y="1905"/>
                  <a:pt x="203200" y="-3175"/>
                  <a:pt x="278130" y="19685"/>
                </a:cubicBezTo>
                <a:cubicBezTo>
                  <a:pt x="353060" y="42545"/>
                  <a:pt x="332105" y="33020"/>
                  <a:pt x="374015" y="115570"/>
                </a:cubicBezTo>
                <a:cubicBezTo>
                  <a:pt x="415925" y="198120"/>
                  <a:pt x="417830" y="278130"/>
                  <a:pt x="488950" y="431800"/>
                </a:cubicBezTo>
                <a:cubicBezTo>
                  <a:pt x="560070" y="585470"/>
                  <a:pt x="625475" y="763905"/>
                  <a:pt x="728980" y="882650"/>
                </a:cubicBezTo>
                <a:cubicBezTo>
                  <a:pt x="832485" y="1001395"/>
                  <a:pt x="826770" y="994410"/>
                  <a:pt x="1007110" y="1026795"/>
                </a:cubicBezTo>
                <a:cubicBezTo>
                  <a:pt x="1187450" y="1059180"/>
                  <a:pt x="1511300" y="1045210"/>
                  <a:pt x="1630680" y="1045845"/>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3" name="Rectangle 140"/>
          <p:cNvSpPr>
            <a:spLocks noChangeArrowheads="1"/>
          </p:cNvSpPr>
          <p:nvPr/>
        </p:nvSpPr>
        <p:spPr bwMode="auto">
          <a:xfrm flipH="1">
            <a:off x="9916898" y="428996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4" name="Rectangle 140"/>
          <p:cNvSpPr>
            <a:spLocks noChangeArrowheads="1"/>
          </p:cNvSpPr>
          <p:nvPr/>
        </p:nvSpPr>
        <p:spPr bwMode="auto">
          <a:xfrm flipH="1">
            <a:off x="11263733" y="518658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5" name="Rectangle 140"/>
          <p:cNvSpPr>
            <a:spLocks noChangeArrowheads="1"/>
          </p:cNvSpPr>
          <p:nvPr/>
        </p:nvSpPr>
        <p:spPr bwMode="auto">
          <a:xfrm flipH="1">
            <a:off x="10563860" y="4850765"/>
            <a:ext cx="82359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V</a:t>
            </a:r>
            <a:r>
              <a:rPr lang="pt-BR" sz="2000" baseline="-25000" dirty="0" err="1" smtClean="0"/>
              <a:t>out</a:t>
            </a:r>
            <a:endParaRPr lang="pt-BR" sz="2000" baseline="-25000" dirty="0" smtClean="0"/>
          </a:p>
        </p:txBody>
      </p:sp>
      <p:sp>
        <p:nvSpPr>
          <p:cNvPr id="126" name="Rectangle 140"/>
          <p:cNvSpPr>
            <a:spLocks noChangeArrowheads="1"/>
          </p:cNvSpPr>
          <p:nvPr/>
        </p:nvSpPr>
        <p:spPr bwMode="auto">
          <a:xfrm flipH="1">
            <a:off x="9195795" y="407502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172" name="Conector Reto 7"/>
          <p:cNvCxnSpPr/>
          <p:nvPr/>
        </p:nvCxnSpPr>
        <p:spPr>
          <a:xfrm>
            <a:off x="9107269" y="4467523"/>
            <a:ext cx="0" cy="46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246380" y="250825"/>
            <a:ext cx="11107420" cy="116840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(descida)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Operação do transistor NMOS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0,6V)</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9" name="Grupo 18"/>
          <p:cNvGrpSpPr/>
          <p:nvPr/>
        </p:nvGrpSpPr>
        <p:grpSpPr>
          <a:xfrm>
            <a:off x="1413510" y="1979295"/>
            <a:ext cx="9394825" cy="4558030"/>
            <a:chOff x="3262" y="2762"/>
            <a:chExt cx="10804" cy="7533"/>
          </a:xfrm>
        </p:grpSpPr>
        <p:pic>
          <p:nvPicPr>
            <p:cNvPr id="6" name="Imagem 5" descr="xx"/>
            <p:cNvPicPr>
              <a:picLocks noChangeAspect="1"/>
            </p:cNvPicPr>
            <p:nvPr/>
          </p:nvPicPr>
          <p:blipFill>
            <a:blip r:embed="rId1"/>
            <a:srcRect t="4143" r="35368" b="747"/>
            <a:stretch>
              <a:fillRect/>
            </a:stretch>
          </p:blipFill>
          <p:spPr>
            <a:xfrm>
              <a:off x="3262" y="2762"/>
              <a:ext cx="10769" cy="7533"/>
            </a:xfrm>
            <a:prstGeom prst="rect">
              <a:avLst/>
            </a:prstGeom>
          </p:spPr>
        </p:pic>
        <p:sp>
          <p:nvSpPr>
            <p:cNvPr id="13" name="Caixa de Texto 6"/>
            <p:cNvSpPr txBox="1"/>
            <p:nvPr/>
          </p:nvSpPr>
          <p:spPr>
            <a:xfrm>
              <a:off x="8309" y="2855"/>
              <a:ext cx="1247" cy="659"/>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DD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9" name="Conector de Seta Reta 8"/>
            <p:cNvCxnSpPr/>
            <p:nvPr/>
          </p:nvCxnSpPr>
          <p:spPr>
            <a:xfrm>
              <a:off x="5651" y="6406"/>
              <a:ext cx="1650" cy="0"/>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 name="Caixa de Texto 6"/>
            <p:cNvSpPr txBox="1"/>
            <p:nvPr/>
          </p:nvSpPr>
          <p:spPr>
            <a:xfrm>
              <a:off x="5852" y="6313"/>
              <a:ext cx="1247" cy="761"/>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PHL</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11" name="Caixa de Texto 6"/>
            <p:cNvSpPr txBox="1"/>
            <p:nvPr/>
          </p:nvSpPr>
          <p:spPr>
            <a:xfrm>
              <a:off x="10881" y="5536"/>
              <a:ext cx="1247" cy="761"/>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PLH</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2" name="Conector de Seta Reta 11"/>
            <p:cNvCxnSpPr/>
            <p:nvPr/>
          </p:nvCxnSpPr>
          <p:spPr>
            <a:xfrm>
              <a:off x="11008" y="6406"/>
              <a:ext cx="1205" cy="18"/>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8" name="Forma livre 17"/>
            <p:cNvSpPr/>
            <p:nvPr/>
          </p:nvSpPr>
          <p:spPr>
            <a:xfrm>
              <a:off x="4490" y="3288"/>
              <a:ext cx="9576" cy="6033"/>
            </a:xfrm>
            <a:custGeom>
              <a:avLst/>
              <a:gdLst>
                <a:gd name="connisteX0" fmla="*/ 0 w 6080760"/>
                <a:gd name="connsiteY0" fmla="*/ 280671 h 3831136"/>
                <a:gd name="connisteX1" fmla="*/ 226060 w 6080760"/>
                <a:gd name="connsiteY1" fmla="*/ 250191 h 3831136"/>
                <a:gd name="connisteX2" fmla="*/ 603250 w 6080760"/>
                <a:gd name="connsiteY2" fmla="*/ 189866 h 3831136"/>
                <a:gd name="connisteX3" fmla="*/ 739140 w 6080760"/>
                <a:gd name="connsiteY3" fmla="*/ 114936 h 3831136"/>
                <a:gd name="connisteX4" fmla="*/ 754380 w 6080760"/>
                <a:gd name="connsiteY4" fmla="*/ 24131 h 3831136"/>
                <a:gd name="connisteX5" fmla="*/ 754380 w 6080760"/>
                <a:gd name="connsiteY5" fmla="*/ 8891 h 3831136"/>
                <a:gd name="connisteX6" fmla="*/ 829945 w 6080760"/>
                <a:gd name="connsiteY6" fmla="*/ 114936 h 3831136"/>
                <a:gd name="connisteX7" fmla="*/ 1161415 w 6080760"/>
                <a:gd name="connsiteY7" fmla="*/ 793751 h 3831136"/>
                <a:gd name="connisteX8" fmla="*/ 1598930 w 6080760"/>
                <a:gd name="connsiteY8" fmla="*/ 1623696 h 3831136"/>
                <a:gd name="connisteX9" fmla="*/ 1931035 w 6080760"/>
                <a:gd name="connsiteY9" fmla="*/ 2257426 h 3831136"/>
                <a:gd name="connisteX10" fmla="*/ 2202815 w 6080760"/>
                <a:gd name="connsiteY10" fmla="*/ 2740026 h 3831136"/>
                <a:gd name="connisteX11" fmla="*/ 2504440 w 6080760"/>
                <a:gd name="connsiteY11" fmla="*/ 3117216 h 3831136"/>
                <a:gd name="connisteX12" fmla="*/ 2957195 w 6080760"/>
                <a:gd name="connsiteY12" fmla="*/ 3494406 h 3831136"/>
                <a:gd name="connisteX13" fmla="*/ 3530600 w 6080760"/>
                <a:gd name="connsiteY13" fmla="*/ 3676016 h 3831136"/>
                <a:gd name="connisteX14" fmla="*/ 4043680 w 6080760"/>
                <a:gd name="connsiteY14" fmla="*/ 3766186 h 3831136"/>
                <a:gd name="connisteX15" fmla="*/ 4133850 w 6080760"/>
                <a:gd name="connsiteY15" fmla="*/ 3811271 h 3831136"/>
                <a:gd name="connisteX16" fmla="*/ 4269740 w 6080760"/>
                <a:gd name="connsiteY16" fmla="*/ 3494406 h 3831136"/>
                <a:gd name="connisteX17" fmla="*/ 4782820 w 6080760"/>
                <a:gd name="connsiteY17" fmla="*/ 2242186 h 3831136"/>
                <a:gd name="connisteX18" fmla="*/ 5175250 w 6080760"/>
                <a:gd name="connsiteY18" fmla="*/ 1503046 h 3831136"/>
                <a:gd name="connisteX19" fmla="*/ 5688330 w 6080760"/>
                <a:gd name="connsiteY19" fmla="*/ 808991 h 3831136"/>
                <a:gd name="connisteX20" fmla="*/ 6080760 w 6080760"/>
                <a:gd name="connsiteY20" fmla="*/ 537211 h 383113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080760" h="3831137">
                  <a:moveTo>
                    <a:pt x="0" y="280671"/>
                  </a:moveTo>
                  <a:cubicBezTo>
                    <a:pt x="37465" y="275591"/>
                    <a:pt x="105410" y="268606"/>
                    <a:pt x="226060" y="250191"/>
                  </a:cubicBezTo>
                  <a:cubicBezTo>
                    <a:pt x="346710" y="231776"/>
                    <a:pt x="500380" y="217171"/>
                    <a:pt x="603250" y="189866"/>
                  </a:cubicBezTo>
                  <a:cubicBezTo>
                    <a:pt x="706120" y="162561"/>
                    <a:pt x="708660" y="147956"/>
                    <a:pt x="739140" y="114936"/>
                  </a:cubicBezTo>
                  <a:cubicBezTo>
                    <a:pt x="769620" y="81916"/>
                    <a:pt x="751205" y="45086"/>
                    <a:pt x="754380" y="24131"/>
                  </a:cubicBezTo>
                  <a:cubicBezTo>
                    <a:pt x="757555" y="3176"/>
                    <a:pt x="739140" y="-9524"/>
                    <a:pt x="754380" y="8891"/>
                  </a:cubicBezTo>
                  <a:cubicBezTo>
                    <a:pt x="769620" y="27306"/>
                    <a:pt x="748665" y="-41909"/>
                    <a:pt x="829945" y="114936"/>
                  </a:cubicBezTo>
                  <a:cubicBezTo>
                    <a:pt x="911225" y="271781"/>
                    <a:pt x="1007745" y="492126"/>
                    <a:pt x="1161415" y="793751"/>
                  </a:cubicBezTo>
                  <a:cubicBezTo>
                    <a:pt x="1315085" y="1095376"/>
                    <a:pt x="1445260" y="1330961"/>
                    <a:pt x="1598930" y="1623696"/>
                  </a:cubicBezTo>
                  <a:cubicBezTo>
                    <a:pt x="1752600" y="1916431"/>
                    <a:pt x="1810385" y="2033906"/>
                    <a:pt x="1931035" y="2257426"/>
                  </a:cubicBezTo>
                  <a:cubicBezTo>
                    <a:pt x="2051685" y="2480946"/>
                    <a:pt x="2087880" y="2567941"/>
                    <a:pt x="2202815" y="2740026"/>
                  </a:cubicBezTo>
                  <a:cubicBezTo>
                    <a:pt x="2317750" y="2912111"/>
                    <a:pt x="2353310" y="2966086"/>
                    <a:pt x="2504440" y="3117216"/>
                  </a:cubicBezTo>
                  <a:cubicBezTo>
                    <a:pt x="2655570" y="3268346"/>
                    <a:pt x="2752090" y="3382646"/>
                    <a:pt x="2957195" y="3494406"/>
                  </a:cubicBezTo>
                  <a:cubicBezTo>
                    <a:pt x="3162300" y="3606166"/>
                    <a:pt x="3313430" y="3621406"/>
                    <a:pt x="3530600" y="3676016"/>
                  </a:cubicBezTo>
                  <a:cubicBezTo>
                    <a:pt x="3747770" y="3730626"/>
                    <a:pt x="3923030" y="3738881"/>
                    <a:pt x="4043680" y="3766186"/>
                  </a:cubicBezTo>
                  <a:cubicBezTo>
                    <a:pt x="4164330" y="3793491"/>
                    <a:pt x="4088765" y="3865881"/>
                    <a:pt x="4133850" y="3811271"/>
                  </a:cubicBezTo>
                  <a:cubicBezTo>
                    <a:pt x="4178935" y="3756661"/>
                    <a:pt x="4140200" y="3808096"/>
                    <a:pt x="4269740" y="3494406"/>
                  </a:cubicBezTo>
                  <a:cubicBezTo>
                    <a:pt x="4399280" y="3180716"/>
                    <a:pt x="4601845" y="2640331"/>
                    <a:pt x="4782820" y="2242186"/>
                  </a:cubicBezTo>
                  <a:cubicBezTo>
                    <a:pt x="4963795" y="1844041"/>
                    <a:pt x="4994275" y="1789431"/>
                    <a:pt x="5175250" y="1503046"/>
                  </a:cubicBezTo>
                  <a:cubicBezTo>
                    <a:pt x="5356225" y="1216661"/>
                    <a:pt x="5507355" y="1002031"/>
                    <a:pt x="5688330" y="808991"/>
                  </a:cubicBezTo>
                  <a:cubicBezTo>
                    <a:pt x="5869305" y="615951"/>
                    <a:pt x="6012815" y="577851"/>
                    <a:pt x="6080760" y="537211"/>
                  </a:cubicBez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Caixa de Texto 6"/>
            <p:cNvSpPr txBox="1"/>
            <p:nvPr/>
          </p:nvSpPr>
          <p:spPr>
            <a:xfrm>
              <a:off x="8308" y="5529"/>
              <a:ext cx="1247" cy="659"/>
            </a:xfrm>
            <a:prstGeom prst="rect">
              <a:avLst/>
            </a:prstGeom>
            <a:solidFill>
              <a:schemeClr val="bg1"/>
            </a:solidFill>
            <a:ln>
              <a:noFill/>
            </a:ln>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DD</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/2 </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grpSp>
      <p:cxnSp>
        <p:nvCxnSpPr>
          <p:cNvPr id="7" name="Conector Reto 6"/>
          <p:cNvCxnSpPr/>
          <p:nvPr/>
        </p:nvCxnSpPr>
        <p:spPr>
          <a:xfrm flipV="1">
            <a:off x="2340610" y="4052570"/>
            <a:ext cx="8568000" cy="0"/>
          </a:xfrm>
          <a:prstGeom prst="line">
            <a:avLst/>
          </a:prstGeom>
          <a:ln w="22225">
            <a:solidFill>
              <a:srgbClr val="9A0000"/>
            </a:solidFill>
            <a:prstDash val="dashDot"/>
          </a:ln>
        </p:spPr>
        <p:style>
          <a:lnRef idx="1">
            <a:schemeClr val="accent1"/>
          </a:lnRef>
          <a:fillRef idx="0">
            <a:schemeClr val="accent1"/>
          </a:fillRef>
          <a:effectRef idx="0">
            <a:schemeClr val="accent1"/>
          </a:effectRef>
          <a:fontRef idx="minor">
            <a:schemeClr val="tx1"/>
          </a:fontRef>
        </p:style>
      </p:cxnSp>
      <p:sp>
        <p:nvSpPr>
          <p:cNvPr id="20" name="Caixa de Texto 6"/>
          <p:cNvSpPr txBox="1"/>
          <p:nvPr/>
        </p:nvSpPr>
        <p:spPr>
          <a:xfrm>
            <a:off x="2597150" y="5487670"/>
            <a:ext cx="602615" cy="460375"/>
          </a:xfrm>
          <a:prstGeom prst="rect">
            <a:avLst/>
          </a:prstGeom>
          <a:solidFill>
            <a:schemeClr val="bg1"/>
          </a:solidFill>
          <a:ln>
            <a:noFill/>
          </a:ln>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in </a:t>
            </a:r>
            <a:endParaRPr lang="pt-BR" altLang="en-US" sz="24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22" name="Conector Reto 21"/>
          <p:cNvCxnSpPr/>
          <p:nvPr/>
        </p:nvCxnSpPr>
        <p:spPr>
          <a:xfrm flipV="1">
            <a:off x="2340610" y="3112770"/>
            <a:ext cx="8568000" cy="0"/>
          </a:xfrm>
          <a:prstGeom prst="line">
            <a:avLst/>
          </a:prstGeom>
          <a:ln w="22225">
            <a:solidFill>
              <a:srgbClr val="9A0000"/>
            </a:solidFill>
            <a:prstDash val="dashDot"/>
          </a:ln>
        </p:spPr>
        <p:style>
          <a:lnRef idx="1">
            <a:schemeClr val="accent1"/>
          </a:lnRef>
          <a:fillRef idx="0">
            <a:schemeClr val="accent1"/>
          </a:fillRef>
          <a:effectRef idx="0">
            <a:schemeClr val="accent1"/>
          </a:effectRef>
          <a:fontRef idx="minor">
            <a:schemeClr val="tx1"/>
          </a:fontRef>
        </p:style>
      </p:cxnSp>
      <p:sp>
        <p:nvSpPr>
          <p:cNvPr id="23" name="Caixa de Texto 6"/>
          <p:cNvSpPr txBox="1"/>
          <p:nvPr/>
        </p:nvSpPr>
        <p:spPr>
          <a:xfrm>
            <a:off x="5688330" y="2844800"/>
            <a:ext cx="1311910" cy="398780"/>
          </a:xfrm>
          <a:prstGeom prst="rect">
            <a:avLst/>
          </a:prstGeom>
          <a:solidFill>
            <a:schemeClr val="bg1"/>
          </a:solidFill>
          <a:ln>
            <a:noFill/>
          </a:ln>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DD</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TN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24" name="Conector de Seta Reta 23"/>
          <p:cNvCxnSpPr/>
          <p:nvPr/>
        </p:nvCxnSpPr>
        <p:spPr>
          <a:xfrm flipV="1">
            <a:off x="3490595" y="3104515"/>
            <a:ext cx="567690" cy="8255"/>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5" name="Conector de Seta Reta 24"/>
          <p:cNvCxnSpPr/>
          <p:nvPr/>
        </p:nvCxnSpPr>
        <p:spPr>
          <a:xfrm>
            <a:off x="4027463" y="4035425"/>
            <a:ext cx="792000" cy="0"/>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4072255" y="3149600"/>
            <a:ext cx="15240" cy="784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7" name="Caixa de Texto 6"/>
          <p:cNvSpPr txBox="1"/>
          <p:nvPr/>
        </p:nvSpPr>
        <p:spPr>
          <a:xfrm>
            <a:off x="3140075" y="3206115"/>
            <a:ext cx="726440" cy="368935"/>
          </a:xfrm>
          <a:prstGeom prst="rect">
            <a:avLst/>
          </a:prstGeom>
          <a:solidFill>
            <a:schemeClr val="bg1"/>
          </a:solidFill>
        </p:spPr>
        <p:txBody>
          <a:bodyPr wrap="square" lIns="0" tIns="0" rIns="0" bIns="0"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PHL1</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28" name="Caixa de Texto 6"/>
          <p:cNvSpPr txBox="1"/>
          <p:nvPr/>
        </p:nvSpPr>
        <p:spPr>
          <a:xfrm>
            <a:off x="3926840" y="3556000"/>
            <a:ext cx="721360" cy="368935"/>
          </a:xfrm>
          <a:prstGeom prst="rect">
            <a:avLst/>
          </a:prstGeom>
          <a:noFill/>
        </p:spPr>
        <p:txBody>
          <a:bodyPr wrap="square" lIns="0" tIns="0" rIns="0" bIns="0"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PHL2</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29" name="Caixa de Texto 6"/>
          <p:cNvSpPr txBox="1"/>
          <p:nvPr/>
        </p:nvSpPr>
        <p:spPr>
          <a:xfrm>
            <a:off x="3370580" y="1343025"/>
            <a:ext cx="1675765" cy="82994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NMOS saturado</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30" name="Caixa de Texto 6"/>
          <p:cNvSpPr txBox="1"/>
          <p:nvPr/>
        </p:nvSpPr>
        <p:spPr>
          <a:xfrm>
            <a:off x="4265930" y="4992370"/>
            <a:ext cx="1675765" cy="82994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NMOS triodo</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32" name="Forma livre 31"/>
          <p:cNvSpPr/>
          <p:nvPr/>
        </p:nvSpPr>
        <p:spPr>
          <a:xfrm>
            <a:off x="4265930" y="4112895"/>
            <a:ext cx="572135" cy="1128395"/>
          </a:xfrm>
          <a:custGeom>
            <a:avLst/>
            <a:gdLst>
              <a:gd name="connisteX0" fmla="*/ 0 w 572150"/>
              <a:gd name="connsiteY0" fmla="*/ 0 h 1127760"/>
              <a:gd name="connisteX1" fmla="*/ 572135 w 572150"/>
              <a:gd name="connsiteY1" fmla="*/ 397510 h 1127760"/>
              <a:gd name="connisteX2" fmla="*/ 15875 w 572150"/>
              <a:gd name="connsiteY2" fmla="*/ 937260 h 1127760"/>
              <a:gd name="connisteX3" fmla="*/ 222250 w 572150"/>
              <a:gd name="connsiteY3" fmla="*/ 1127760 h 1127760"/>
            </a:gdLst>
            <a:ahLst/>
            <a:cxnLst>
              <a:cxn ang="0">
                <a:pos x="connisteX0" y="connsiteY0"/>
              </a:cxn>
              <a:cxn ang="0">
                <a:pos x="connisteX1" y="connsiteY1"/>
              </a:cxn>
              <a:cxn ang="0">
                <a:pos x="connisteX2" y="connsiteY2"/>
              </a:cxn>
              <a:cxn ang="0">
                <a:pos x="connisteX3" y="connsiteY3"/>
              </a:cxn>
            </a:cxnLst>
            <a:rect l="l" t="t" r="r" b="b"/>
            <a:pathLst>
              <a:path w="572150" h="1127760">
                <a:moveTo>
                  <a:pt x="0" y="0"/>
                </a:moveTo>
                <a:cubicBezTo>
                  <a:pt x="125730" y="68580"/>
                  <a:pt x="568960" y="210185"/>
                  <a:pt x="572135" y="397510"/>
                </a:cubicBezTo>
                <a:cubicBezTo>
                  <a:pt x="575310" y="584835"/>
                  <a:pt x="85725" y="791210"/>
                  <a:pt x="15875" y="937260"/>
                </a:cubicBezTo>
                <a:cubicBezTo>
                  <a:pt x="-53975" y="1083310"/>
                  <a:pt x="169545" y="1100455"/>
                  <a:pt x="222250" y="112776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3803015" y="2189480"/>
            <a:ext cx="462915" cy="841375"/>
          </a:xfrm>
          <a:custGeom>
            <a:avLst/>
            <a:gdLst>
              <a:gd name="connisteX0" fmla="*/ 0 w 463033"/>
              <a:gd name="connsiteY0" fmla="*/ 841375 h 841375"/>
              <a:gd name="connisteX1" fmla="*/ 460375 w 463033"/>
              <a:gd name="connsiteY1" fmla="*/ 635000 h 841375"/>
              <a:gd name="connisteX2" fmla="*/ 174625 w 463033"/>
              <a:gd name="connsiteY2" fmla="*/ 349250 h 841375"/>
              <a:gd name="connisteX3" fmla="*/ 460375 w 463033"/>
              <a:gd name="connsiteY3" fmla="*/ 0 h 841375"/>
            </a:gdLst>
            <a:ahLst/>
            <a:cxnLst>
              <a:cxn ang="0">
                <a:pos x="connisteX0" y="connsiteY0"/>
              </a:cxn>
              <a:cxn ang="0">
                <a:pos x="connisteX1" y="connsiteY1"/>
              </a:cxn>
              <a:cxn ang="0">
                <a:pos x="connisteX2" y="connsiteY2"/>
              </a:cxn>
              <a:cxn ang="0">
                <a:pos x="connisteX3" y="connsiteY3"/>
              </a:cxn>
            </a:cxnLst>
            <a:rect l="l" t="t" r="r" b="b"/>
            <a:pathLst>
              <a:path w="463034" h="841375">
                <a:moveTo>
                  <a:pt x="0" y="841375"/>
                </a:moveTo>
                <a:cubicBezTo>
                  <a:pt x="97790" y="805815"/>
                  <a:pt x="425450" y="733425"/>
                  <a:pt x="460375" y="635000"/>
                </a:cubicBezTo>
                <a:cubicBezTo>
                  <a:pt x="495300" y="536575"/>
                  <a:pt x="174625" y="476250"/>
                  <a:pt x="174625" y="349250"/>
                </a:cubicBezTo>
                <a:cubicBezTo>
                  <a:pt x="174625" y="222250"/>
                  <a:pt x="397510" y="64135"/>
                  <a:pt x="460375" y="0"/>
                </a:cubicBezTo>
              </a:path>
            </a:pathLst>
          </a:custGeom>
          <a:noFill/>
          <a:ln w="285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1" name="Caixa de Texto 6"/>
          <p:cNvSpPr txBox="1"/>
          <p:nvPr/>
        </p:nvSpPr>
        <p:spPr>
          <a:xfrm>
            <a:off x="7329805" y="5307965"/>
            <a:ext cx="708660" cy="460375"/>
          </a:xfrm>
          <a:prstGeom prst="rect">
            <a:avLst/>
          </a:prstGeom>
          <a:solidFill>
            <a:schemeClr val="bg1"/>
          </a:solidFill>
          <a:ln>
            <a:noFill/>
          </a:ln>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out </a:t>
            </a:r>
            <a:endParaRPr lang="pt-BR" altLang="en-US" sz="2400" b="1" baseline="-25000" dirty="0" smtClean="0">
              <a:latin typeface="Comic Sans MS" panose="030F0702030302020204" pitchFamily="66"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584200" y="1759585"/>
            <a:ext cx="10515600" cy="4125595"/>
          </a:xfrm>
        </p:spPr>
        <p:txBody>
          <a:bodyPr>
            <a:noAutofit/>
          </a:bodyPr>
          <a:lstStyle/>
          <a:p>
            <a:pPr marL="0" indent="0" algn="ctr">
              <a:buNone/>
            </a:pPr>
            <a:r>
              <a:rPr lang="pt-BR" altLang="en-US" sz="4400" b="1" dirty="0">
                <a:solidFill>
                  <a:srgbClr val="002060"/>
                </a:solidFill>
                <a:latin typeface="Comic Sans MS" panose="030F0702030302020204" pitchFamily="66" charset="0"/>
                <a:cs typeface="Comic Sans MS" panose="030F0702030302020204" pitchFamily="66" charset="0"/>
              </a:rPr>
              <a:t>Circuitos Eletrônicos I</a:t>
            </a:r>
            <a:endParaRPr lang="pt-BR" altLang="en-US" sz="4400" b="1" dirty="0">
              <a:solidFill>
                <a:srgbClr val="002060"/>
              </a:solidFill>
              <a:latin typeface="Comic Sans MS" panose="030F0702030302020204" pitchFamily="66" charset="0"/>
              <a:cs typeface="Comic Sans MS" panose="030F0702030302020204" pitchFamily="66" charset="0"/>
            </a:endParaRPr>
          </a:p>
          <a:p>
            <a:r>
              <a:rPr lang="pt-BR" altLang="en-US" sz="4400" b="1" dirty="0">
                <a:solidFill>
                  <a:srgbClr val="C00000"/>
                </a:solidFill>
              </a:rPr>
              <a:t>Amplificadores operacionais</a:t>
            </a:r>
            <a:endParaRPr lang="pt-BR" altLang="en-US" sz="4400" b="1" dirty="0">
              <a:solidFill>
                <a:srgbClr val="C00000"/>
              </a:solidFill>
            </a:endParaRPr>
          </a:p>
          <a:p>
            <a:pPr lvl="1">
              <a:buFont typeface="Wingdings" panose="05000000000000000000" charset="0"/>
              <a:buChar char="ü"/>
            </a:pPr>
            <a:r>
              <a:rPr lang="pt-BR" altLang="en-US" sz="3600" dirty="0"/>
              <a:t> </a:t>
            </a:r>
            <a:r>
              <a:rPr lang="pt-BR" altLang="en-US" sz="3600" dirty="0" err="1"/>
              <a:t>Descrição</a:t>
            </a:r>
            <a:r>
              <a:rPr lang="pt-BR" altLang="en-US" sz="3600" dirty="0"/>
              <a:t> e principais </a:t>
            </a:r>
            <a:r>
              <a:rPr lang="pt-BR" altLang="en-US" sz="3600" dirty="0" err="1"/>
              <a:t>caracteristicas</a:t>
            </a:r>
            <a:endParaRPr lang="pt-BR" altLang="en-US" sz="3600" dirty="0"/>
          </a:p>
          <a:p>
            <a:pPr lvl="1">
              <a:buFont typeface="Wingdings" panose="05000000000000000000" charset="0"/>
              <a:buChar char="ü"/>
            </a:pPr>
            <a:r>
              <a:rPr lang="pt-BR" altLang="en-US" sz="3600" dirty="0"/>
              <a:t> modelos simples</a:t>
            </a:r>
            <a:endParaRPr lang="pt-BR" altLang="en-US" sz="3600" dirty="0"/>
          </a:p>
          <a:p>
            <a:pPr lvl="1">
              <a:buFont typeface="Wingdings" panose="05000000000000000000" charset="0"/>
              <a:buChar char="ü"/>
            </a:pPr>
            <a:r>
              <a:rPr lang="pt-BR" altLang="en-US" sz="3600" dirty="0"/>
              <a:t> </a:t>
            </a:r>
            <a:r>
              <a:rPr lang="pt-BR" altLang="en-US" sz="3600" dirty="0" err="1"/>
              <a:t>parametros</a:t>
            </a:r>
            <a:r>
              <a:rPr lang="pt-BR" altLang="en-US" sz="3600" dirty="0"/>
              <a:t> do </a:t>
            </a:r>
            <a:r>
              <a:rPr lang="pt-BR" altLang="en-US" sz="3600" dirty="0" err="1"/>
              <a:t>AmpOp</a:t>
            </a:r>
            <a:endParaRPr lang="pt-BR" altLang="en-US" sz="3600" dirty="0"/>
          </a:p>
          <a:p>
            <a:pPr lvl="1">
              <a:buFont typeface="Wingdings" panose="05000000000000000000" charset="0"/>
              <a:buChar char="ü"/>
            </a:pPr>
            <a:r>
              <a:rPr lang="pt-BR" altLang="en-US" sz="3600" dirty="0"/>
              <a:t> algumas aplicações</a:t>
            </a:r>
            <a:endParaRPr lang="pt-BR" altLang="en-US" sz="3600" dirty="0"/>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52755" y="528320"/>
            <a:ext cx="11076305" cy="116840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Cargas no Diodo </a:t>
            </a: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(Capacitancia de Junção)</a:t>
            </a:r>
            <a:endParaRPr lang="pt-BR" altLang="en-US" sz="32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altLang="en-US" sz="2800" b="1">
                <a:latin typeface="Comic Sans MS" panose="030F0702030302020204" pitchFamily="66" charset="0"/>
                <a:cs typeface="Comic Sans MS" panose="030F0702030302020204" pitchFamily="66" charset="0"/>
              </a:rPr>
              <a:t>Diodo Reverso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 name="Conector Reto 7"/>
          <p:cNvCxnSpPr/>
          <p:nvPr/>
        </p:nvCxnSpPr>
        <p:spPr>
          <a:xfrm>
            <a:off x="1523365" y="3338830"/>
            <a:ext cx="7620" cy="194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Elipse 8"/>
          <p:cNvSpPr/>
          <p:nvPr/>
        </p:nvSpPr>
        <p:spPr>
          <a:xfrm>
            <a:off x="1195705" y="3442335"/>
            <a:ext cx="633730" cy="64897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3" name="Grupo 22"/>
          <p:cNvGrpSpPr/>
          <p:nvPr/>
        </p:nvGrpSpPr>
        <p:grpSpPr>
          <a:xfrm rot="5400000" flipV="1">
            <a:off x="2397760" y="4572000"/>
            <a:ext cx="923290" cy="725170"/>
            <a:chOff x="2587" y="5946"/>
            <a:chExt cx="4283" cy="2118"/>
          </a:xfrm>
        </p:grpSpPr>
        <p:cxnSp>
          <p:nvCxnSpPr>
            <p:cNvPr id="15" name="Conector Reto 1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riângulo isósceles 1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7" name="Conector Reto 16"/>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508760" y="5405120"/>
            <a:ext cx="0" cy="81153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285875" y="6200775"/>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 de Texto 21"/>
          <p:cNvSpPr txBox="1"/>
          <p:nvPr/>
        </p:nvSpPr>
        <p:spPr>
          <a:xfrm>
            <a:off x="628650" y="3505835"/>
            <a:ext cx="756920"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a</a:t>
            </a:r>
            <a:endParaRPr lang="pt-BR" altLang="en-US" sz="2800" baseline="-25000">
              <a:latin typeface="Comic Sans MS" panose="030F0702030302020204" pitchFamily="66" charset="0"/>
              <a:cs typeface="Comic Sans MS" panose="030F0702030302020204" pitchFamily="66" charset="0"/>
            </a:endParaRPr>
          </a:p>
        </p:txBody>
      </p:sp>
      <p:sp>
        <p:nvSpPr>
          <p:cNvPr id="37" name="Forma livre 36"/>
          <p:cNvSpPr/>
          <p:nvPr/>
        </p:nvSpPr>
        <p:spPr>
          <a:xfrm flipH="1">
            <a:off x="1030605" y="4944110"/>
            <a:ext cx="354965" cy="844550"/>
          </a:xfrm>
          <a:custGeom>
            <a:avLst/>
            <a:gdLst>
              <a:gd name="connisteX0" fmla="*/ 0 w 355151"/>
              <a:gd name="connsiteY0" fmla="*/ 844550 h 844550"/>
              <a:gd name="connisteX1" fmla="*/ 286385 w 355151"/>
              <a:gd name="connsiteY1" fmla="*/ 648335 h 844550"/>
              <a:gd name="connisteX2" fmla="*/ 332105 w 355151"/>
              <a:gd name="connsiteY2" fmla="*/ 210820 h 844550"/>
              <a:gd name="connisteX3" fmla="*/ 60325 w 355151"/>
              <a:gd name="connsiteY3" fmla="*/ 0 h 844550"/>
            </a:gdLst>
            <a:ahLst/>
            <a:cxnLst>
              <a:cxn ang="0">
                <a:pos x="connisteX0" y="connsiteY0"/>
              </a:cxn>
              <a:cxn ang="0">
                <a:pos x="connisteX1" y="connsiteY1"/>
              </a:cxn>
              <a:cxn ang="0">
                <a:pos x="connisteX2" y="connsiteY2"/>
              </a:cxn>
              <a:cxn ang="0">
                <a:pos x="connisteX3" y="connsiteY3"/>
              </a:cxn>
            </a:cxnLst>
            <a:rect l="l" t="t" r="r" b="b"/>
            <a:pathLst>
              <a:path w="355151" h="844550">
                <a:moveTo>
                  <a:pt x="0" y="844550"/>
                </a:moveTo>
                <a:cubicBezTo>
                  <a:pt x="56515" y="814070"/>
                  <a:pt x="219710" y="775335"/>
                  <a:pt x="286385" y="648335"/>
                </a:cubicBezTo>
                <a:cubicBezTo>
                  <a:pt x="353060" y="521335"/>
                  <a:pt x="377190" y="340360"/>
                  <a:pt x="332105" y="210820"/>
                </a:cubicBezTo>
                <a:cubicBezTo>
                  <a:pt x="287020" y="81280"/>
                  <a:pt x="115570" y="33655"/>
                  <a:pt x="60325" y="0"/>
                </a:cubicBezTo>
              </a:path>
            </a:pathLst>
          </a:custGeom>
          <a:noFill/>
          <a:ln w="15875">
            <a:solidFill>
              <a:schemeClr val="tx1"/>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1" name="Caixa de Texto 80"/>
          <p:cNvSpPr txBox="1"/>
          <p:nvPr/>
        </p:nvSpPr>
        <p:spPr>
          <a:xfrm>
            <a:off x="452755" y="5134610"/>
            <a:ext cx="84772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Q</a:t>
            </a:r>
            <a:endParaRPr lang="pt-BR" altLang="en-US" sz="2800" baseline="-25000">
              <a:latin typeface="Symbol" panose="05050102010706020507" charset="0"/>
              <a:cs typeface="Symbol" panose="05050102010706020507" charset="0"/>
            </a:endParaRPr>
          </a:p>
        </p:txBody>
      </p:sp>
      <p:cxnSp>
        <p:nvCxnSpPr>
          <p:cNvPr id="41" name="Conector Reto 40"/>
          <p:cNvCxnSpPr/>
          <p:nvPr/>
        </p:nvCxnSpPr>
        <p:spPr>
          <a:xfrm flipH="1" flipV="1">
            <a:off x="1174750" y="5269230"/>
            <a:ext cx="67881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H="1" flipV="1">
            <a:off x="1282700" y="5422265"/>
            <a:ext cx="4635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Forma livre 43"/>
          <p:cNvSpPr/>
          <p:nvPr/>
        </p:nvSpPr>
        <p:spPr>
          <a:xfrm>
            <a:off x="1530350" y="3247390"/>
            <a:ext cx="1351280" cy="1297305"/>
          </a:xfrm>
          <a:custGeom>
            <a:avLst/>
            <a:gdLst>
              <a:gd name="connisteX0" fmla="*/ 1357630 w 1372870"/>
              <a:gd name="connsiteY0" fmla="*/ 1297305 h 1297305"/>
              <a:gd name="connisteX1" fmla="*/ 1372870 w 1372870"/>
              <a:gd name="connsiteY1" fmla="*/ 14605 h 1297305"/>
              <a:gd name="connisteX2" fmla="*/ 0 w 1372870"/>
              <a:gd name="connsiteY2" fmla="*/ 0 h 1297305"/>
              <a:gd name="connisteX3" fmla="*/ 0 w 1372870"/>
              <a:gd name="connsiteY3" fmla="*/ 135890 h 1297305"/>
            </a:gdLst>
            <a:ahLst/>
            <a:cxnLst>
              <a:cxn ang="0">
                <a:pos x="connisteX0" y="connsiteY0"/>
              </a:cxn>
              <a:cxn ang="0">
                <a:pos x="connisteX1" y="connsiteY1"/>
              </a:cxn>
              <a:cxn ang="0">
                <a:pos x="connisteX2" y="connsiteY2"/>
              </a:cxn>
              <a:cxn ang="0">
                <a:pos x="connisteX3" y="connsiteY3"/>
              </a:cxn>
            </a:cxnLst>
            <a:rect l="l" t="t" r="r" b="b"/>
            <a:pathLst>
              <a:path w="1372870" h="1297305">
                <a:moveTo>
                  <a:pt x="1357630" y="1297305"/>
                </a:moveTo>
                <a:lnTo>
                  <a:pt x="1372870" y="14605"/>
                </a:lnTo>
                <a:lnTo>
                  <a:pt x="0" y="0"/>
                </a:lnTo>
                <a:lnTo>
                  <a:pt x="0" y="13589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5" name="Conector Reto 44"/>
          <p:cNvCxnSpPr/>
          <p:nvPr/>
        </p:nvCxnSpPr>
        <p:spPr>
          <a:xfrm flipV="1">
            <a:off x="2595245" y="6200775"/>
            <a:ext cx="48323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2865755" y="5329555"/>
            <a:ext cx="0" cy="87503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4479925" y="4772660"/>
                <a:ext cx="6595745" cy="183515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𝜀</m:t>
                              </m:r>
                            </m:e>
                            <m:sub>
                              <m:r>
                                <a:rPr lang="en-US" altLang="pt-BR" sz="2800" i="1">
                                  <a:latin typeface="Cambria Math" panose="02040503050406030204" pitchFamily="18" charset="0"/>
                                  <a:cs typeface="Cambria Math" panose="02040503050406030204" pitchFamily="18" charset="0"/>
                                </a:rPr>
                                <m:t>𝑠</m:t>
                              </m:r>
                            </m:sub>
                          </m:sSub>
                          <m:r>
                            <a:rPr lang="en-US" altLang="pt-BR" sz="2800" i="1">
                              <a:latin typeface="Cambria Math" panose="02040503050406030204" pitchFamily="18" charset="0"/>
                              <a:cs typeface="Cambria Math" panose="02040503050406030204" pitchFamily="18" charset="0"/>
                            </a:rPr>
                            <m:t>𝐴𝑟𝑒𝑎</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r>
                                <a:rPr lang="en-US" altLang="pt-BR" sz="2800" i="1">
                                  <a:latin typeface="Cambria Math" panose="02040503050406030204" pitchFamily="18" charset="0"/>
                                  <a:cs typeface="Cambria Math" panose="02040503050406030204" pitchFamily="18" charset="0"/>
                                </a:rPr>
                                <m:t>0</m:t>
                              </m:r>
                            </m:sub>
                          </m:sSub>
                        </m:num>
                        <m:den>
                          <m:rad>
                            <m:radPr>
                              <m:degHide m:val="on"/>
                              <m:ctrlPr>
                                <a:rPr lang="en-US" altLang="pt-BR" sz="2800" i="1">
                                  <a:latin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𝜙</m:t>
                                      </m:r>
                                    </m:e>
                                    <m:sub>
                                      <m:r>
                                        <a:rPr lang="en-US" altLang="pt-BR" sz="2800" i="1">
                                          <a:latin typeface="Cambria Math" panose="02040503050406030204" pitchFamily="18" charset="0"/>
                                          <a:cs typeface="Cambria Math" panose="02040503050406030204" pitchFamily="18" charset="0"/>
                                        </a:rPr>
                                        <m:t>𝑖</m:t>
                                      </m:r>
                                    </m:sub>
                                  </m:sSub>
                                </m:den>
                              </m:f>
                            </m:e>
                          </m:rad>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4479925" y="4772660"/>
                <a:ext cx="6595745" cy="18351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3778885" y="2391410"/>
                <a:ext cx="7033260" cy="130365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𝐴</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𝑃</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𝑞</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𝐴</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𝐷</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𝑑</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en-US" altLang="pt-BR" sz="2800" i="1">
                                  <a:latin typeface="Cambria Math" panose="02040503050406030204" pitchFamily="18" charset="0"/>
                                  <a:cs typeface="Cambria Math" panose="02040503050406030204" pitchFamily="18" charset="0"/>
                                </a:rPr>
                                <m:t>𝐷</m:t>
                              </m:r>
                            </m:sub>
                          </m:sSub>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778885" y="2391410"/>
                <a:ext cx="7033260" cy="130365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4030345" y="3695065"/>
                <a:ext cx="7323455" cy="960755"/>
              </a:xfrm>
              <a:prstGeom prst="rect">
                <a:avLst/>
              </a:prstGeom>
              <a:noFill/>
            </p:spPr>
            <p:txBody>
              <a:bodyPr wrap="square" rtlCol="0" anchor="t">
                <a:spAutoFit/>
              </a:bodyPr>
              <a:lstStyle/>
              <a:p>
                <a:pPr algn="l"/>
                <a:r>
                  <a:rPr lang="pt-BR" altLang="en-US" sz="2800">
                    <a:latin typeface="Cambria Math" panose="02040503050406030204" pitchFamily="18" charset="0"/>
                    <a:cs typeface="Cambria Math" panose="02040503050406030204" pitchFamily="18" charset="0"/>
                  </a:rPr>
                  <a:t>como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𝑥</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𝑞</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𝜀</m:t>
                            </m:r>
                          </m:e>
                          <m:sub>
                            <m:r>
                              <a:rPr lang="en-US" altLang="pt-BR" sz="2800" i="1">
                                <a:latin typeface="Cambria Math" panose="02040503050406030204" pitchFamily="18" charset="0"/>
                                <a:cs typeface="Cambria Math" panose="02040503050406030204" pitchFamily="18" charset="0"/>
                              </a:rPr>
                              <m:t>𝑠</m:t>
                            </m:r>
                          </m:sub>
                        </m:sSub>
                        <m:d>
                          <m:dPr>
                            <m:ctrlPr>
                              <a:rPr lang="en-US" altLang="pt-BR" sz="2800" i="1">
                                <a:latin typeface="Cambria Math" panose="02040503050406030204" pitchFamily="18" charset="0"/>
                                <a:cs typeface="Cambria Math" panose="02040503050406030204" pitchFamily="18" charset="0"/>
                              </a:rPr>
                            </m:ctrlPr>
                          </m:d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𝐴</m:t>
                                    </m:r>
                                  </m:sub>
                                </m:sSub>
                              </m:den>
                            </m:f>
                            <m:r>
                              <a:rPr lang="en-US" sz="2800" i="1">
                                <a:latin typeface="Cambria Math" panose="02040503050406030204" pitchFamily="18" charset="0"/>
                              </a:rPr>
                              <m:t>+</m:t>
                            </m:r>
                            <m:f>
                              <m:fPr>
                                <m:ctrlPr>
                                  <a:rPr lang="en-US"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b>
                                  <m:sSubPr>
                                    <m:ctrlPr>
                                      <a:rPr lang="en-US"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𝐷</m:t>
                                    </m:r>
                                  </m:sub>
                                </m:sSub>
                              </m:den>
                            </m:f>
                          </m:e>
                        </m:d>
                        <m:d>
                          <m:dPr>
                            <m:ctrlPr>
                              <a:rPr sz="2800" i="1">
                                <a:latin typeface="Cambria Math" panose="02040503050406030204" pitchFamily="18" charset="0"/>
                                <a:cs typeface="Cambria Math" panose="02040503050406030204" pitchFamily="18" charset="0"/>
                              </a:rPr>
                            </m:ctrlPr>
                          </m:dPr>
                          <m:e>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𝜙</m:t>
                                </m:r>
                              </m:e>
                              <m:sub>
                                <m:r>
                                  <a:rPr lang="en-US" sz="2800" i="1">
                                    <a:latin typeface="Cambria Math" panose="02040503050406030204" pitchFamily="18" charset="0"/>
                                    <a:cs typeface="Cambria Math" panose="02040503050406030204" pitchFamily="18" charset="0"/>
                                  </a:rPr>
                                  <m:t>𝑖</m:t>
                                </m:r>
                              </m:sub>
                            </m:sSub>
                            <m:r>
                              <a:rPr lang="en-US" sz="2800" i="1">
                                <a:latin typeface="Cambria Math" panose="02040503050406030204" pitchFamily="18" charset="0"/>
                                <a:cs typeface="Cambria Math" panose="02040503050406030204" pitchFamily="18" charset="0"/>
                              </a:rPr>
                              <m:t>+</m:t>
                            </m:r>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𝑉</m:t>
                                </m:r>
                              </m:e>
                              <m:sub>
                                <m:r>
                                  <a:rPr lang="en-US" sz="2800" i="1">
                                    <a:latin typeface="Cambria Math" panose="02040503050406030204" pitchFamily="18" charset="0"/>
                                    <a:cs typeface="Cambria Math" panose="02040503050406030204" pitchFamily="18" charset="0"/>
                                  </a:rPr>
                                  <m:t>𝑅</m:t>
                                </m:r>
                              </m:sub>
                            </m:sSub>
                          </m:e>
                        </m:d>
                      </m:e>
                    </m:rad>
                  </m:oMath>
                </a14:m>
                <a:r>
                  <a:rPr lang="pt-BR" altLang="en-US" sz="2800" i="1">
                    <a:latin typeface="Cambria Math" panose="02040503050406030204" pitchFamily="18" charset="0"/>
                    <a:cs typeface="Cambria Math" panose="02040503050406030204" pitchFamily="18" charset="0"/>
                  </a:rPr>
                  <a:t> teremos:</a:t>
                </a:r>
                <a:endParaRPr lang="pt-BR" altLang="en-US"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030345" y="3695065"/>
                <a:ext cx="7323455" cy="96075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527040" y="1407160"/>
                <a:ext cx="2886710" cy="98425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𝑄</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𝑗</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e>
                        <m: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𝑄</m:t>
                              </m:r>
                            </m:sub>
                          </m:sSub>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527040" y="1407160"/>
                <a:ext cx="2886710" cy="984250"/>
              </a:xfrm>
              <a:prstGeom prst="rect">
                <a:avLst/>
              </a:prstGeom>
              <a:blipFill rotWithShape="1">
                <a:blip r:embed="rId4"/>
                <a:stretch>
                  <a:fillRect/>
                </a:stretch>
              </a:blipFill>
            </p:spPr>
            <p:txBody>
              <a:bodyPr/>
              <a:lstStyle/>
              <a:p>
                <a:r>
                  <a:rPr lang="pt-BR" altLang="en-US">
                    <a:noFill/>
                  </a:rPr>
                  <a:t> </a:t>
                </a:r>
              </a:p>
            </p:txBody>
          </p:sp>
        </mc:Fallback>
      </mc:AlternateContent>
      <p:sp>
        <p:nvSpPr>
          <p:cNvPr id="7" name="Forma livre 6"/>
          <p:cNvSpPr/>
          <p:nvPr/>
        </p:nvSpPr>
        <p:spPr>
          <a:xfrm>
            <a:off x="3089910" y="4577715"/>
            <a:ext cx="354965" cy="844550"/>
          </a:xfrm>
          <a:custGeom>
            <a:avLst/>
            <a:gdLst>
              <a:gd name="connisteX0" fmla="*/ 0 w 355151"/>
              <a:gd name="connsiteY0" fmla="*/ 844550 h 844550"/>
              <a:gd name="connisteX1" fmla="*/ 286385 w 355151"/>
              <a:gd name="connsiteY1" fmla="*/ 648335 h 844550"/>
              <a:gd name="connisteX2" fmla="*/ 332105 w 355151"/>
              <a:gd name="connsiteY2" fmla="*/ 210820 h 844550"/>
              <a:gd name="connisteX3" fmla="*/ 60325 w 355151"/>
              <a:gd name="connsiteY3" fmla="*/ 0 h 844550"/>
            </a:gdLst>
            <a:ahLst/>
            <a:cxnLst>
              <a:cxn ang="0">
                <a:pos x="connisteX0" y="connsiteY0"/>
              </a:cxn>
              <a:cxn ang="0">
                <a:pos x="connisteX1" y="connsiteY1"/>
              </a:cxn>
              <a:cxn ang="0">
                <a:pos x="connisteX2" y="connsiteY2"/>
              </a:cxn>
              <a:cxn ang="0">
                <a:pos x="connisteX3" y="connsiteY3"/>
              </a:cxn>
            </a:cxnLst>
            <a:rect l="l" t="t" r="r" b="b"/>
            <a:pathLst>
              <a:path w="355151" h="844550">
                <a:moveTo>
                  <a:pt x="0" y="844550"/>
                </a:moveTo>
                <a:cubicBezTo>
                  <a:pt x="56515" y="814070"/>
                  <a:pt x="219710" y="775335"/>
                  <a:pt x="286385" y="648335"/>
                </a:cubicBezTo>
                <a:cubicBezTo>
                  <a:pt x="353060" y="521335"/>
                  <a:pt x="377190" y="340360"/>
                  <a:pt x="332105" y="210820"/>
                </a:cubicBezTo>
                <a:cubicBezTo>
                  <a:pt x="287020" y="81280"/>
                  <a:pt x="115570" y="33655"/>
                  <a:pt x="60325" y="0"/>
                </a:cubicBezTo>
              </a:path>
            </a:pathLst>
          </a:custGeom>
          <a:noFill/>
          <a:ln w="15875">
            <a:solidFill>
              <a:schemeClr val="tx1"/>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 de Texto 9"/>
          <p:cNvSpPr txBox="1"/>
          <p:nvPr/>
        </p:nvSpPr>
        <p:spPr>
          <a:xfrm>
            <a:off x="3444875" y="4772660"/>
            <a:ext cx="847725" cy="521970"/>
          </a:xfrm>
          <a:prstGeom prst="rect">
            <a:avLst/>
          </a:prstGeom>
          <a:noFill/>
        </p:spPr>
        <p:txBody>
          <a:bodyPr wrap="square" rtlCol="0">
            <a:spAutoFit/>
          </a:bodyPr>
          <a:lstStyle/>
          <a:p>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R</a:t>
            </a:r>
            <a:endParaRPr lang="pt-BR" altLang="en-US" sz="2800" baseline="-25000">
              <a:latin typeface="Comic Sans MS" panose="030F0702030302020204" pitchFamily="66" charset="0"/>
              <a:cs typeface="Comic Sans MS" panose="030F0702030302020204" pitchFamily="66" charset="0"/>
            </a:endParaRPr>
          </a:p>
        </p:txBody>
      </p:sp>
      <p:sp>
        <p:nvSpPr>
          <p:cNvPr id="11" name="Forma livre 10"/>
          <p:cNvSpPr/>
          <p:nvPr/>
        </p:nvSpPr>
        <p:spPr>
          <a:xfrm>
            <a:off x="1264920" y="3587115"/>
            <a:ext cx="489585" cy="346075"/>
          </a:xfrm>
          <a:custGeom>
            <a:avLst/>
            <a:gdLst>
              <a:gd name="connisteX0" fmla="*/ 0 w 612441"/>
              <a:gd name="connsiteY0" fmla="*/ 285987 h 346022"/>
              <a:gd name="connisteX1" fmla="*/ 83820 w 612441"/>
              <a:gd name="connsiteY1" fmla="*/ 105012 h 346022"/>
              <a:gd name="connisteX2" fmla="*/ 223520 w 612441"/>
              <a:gd name="connsiteY2" fmla="*/ 7222 h 346022"/>
              <a:gd name="connisteX3" fmla="*/ 348615 w 612441"/>
              <a:gd name="connsiteY3" fmla="*/ 258047 h 346022"/>
              <a:gd name="connisteX4" fmla="*/ 460375 w 612441"/>
              <a:gd name="connsiteY4" fmla="*/ 341867 h 346022"/>
              <a:gd name="connisteX5" fmla="*/ 599440 w 612441"/>
              <a:gd name="connsiteY5" fmla="*/ 174227 h 346022"/>
              <a:gd name="connisteX6" fmla="*/ 599440 w 612441"/>
              <a:gd name="connsiteY6" fmla="*/ 118982 h 34602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612442" h="346022">
                <a:moveTo>
                  <a:pt x="0" y="285987"/>
                </a:moveTo>
                <a:cubicBezTo>
                  <a:pt x="13970" y="251697"/>
                  <a:pt x="39370" y="160892"/>
                  <a:pt x="83820" y="105012"/>
                </a:cubicBezTo>
                <a:cubicBezTo>
                  <a:pt x="128270" y="49132"/>
                  <a:pt x="170815" y="-23258"/>
                  <a:pt x="223520" y="7222"/>
                </a:cubicBezTo>
                <a:cubicBezTo>
                  <a:pt x="276225" y="37702"/>
                  <a:pt x="300990" y="191372"/>
                  <a:pt x="348615" y="258047"/>
                </a:cubicBezTo>
                <a:cubicBezTo>
                  <a:pt x="396240" y="324722"/>
                  <a:pt x="410210" y="358377"/>
                  <a:pt x="460375" y="341867"/>
                </a:cubicBezTo>
                <a:cubicBezTo>
                  <a:pt x="510540" y="325357"/>
                  <a:pt x="571500" y="218677"/>
                  <a:pt x="599440" y="174227"/>
                </a:cubicBezTo>
                <a:cubicBezTo>
                  <a:pt x="627380" y="129777"/>
                  <a:pt x="601980" y="126602"/>
                  <a:pt x="599440" y="11898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2122805"/>
          </a:xfrm>
          <a:prstGeom prst="rect">
            <a:avLst/>
          </a:prstGeom>
          <a:solidFill>
            <a:schemeClr val="bg1"/>
          </a:solidFill>
        </p:spPr>
        <p:txBody>
          <a:bodyPr wrap="square" rtlCol="0" anchor="t">
            <a:spAutoFit/>
          </a:bodyPr>
          <a:lstStyle/>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 Durante o intervalo 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PHL1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transistor NMOS está na região de satuaração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&gt;(V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ou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)&lt;V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Neste caso a equação de correntes do NMOS será</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0" name="Caixa de Texto 2"/>
              <p:cNvSpPr txBox="1"/>
              <p:nvPr/>
            </p:nvSpPr>
            <p:spPr>
              <a:xfrm>
                <a:off x="6500495" y="3270885"/>
                <a:ext cx="4873625" cy="9632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40" name="Caixa de Texto 2"/>
              <p:cNvSpPr txBox="1">
                <a:spLocks noRot="1" noChangeAspect="1" noMove="1" noResize="1" noEditPoints="1" noAdjustHandles="1" noChangeArrowheads="1" noChangeShapeType="1" noTextEdit="1"/>
              </p:cNvSpPr>
              <p:nvPr/>
            </p:nvSpPr>
            <p:spPr>
              <a:xfrm>
                <a:off x="6500495" y="3270885"/>
                <a:ext cx="4873625" cy="963295"/>
              </a:xfrm>
              <a:prstGeom prst="rect">
                <a:avLst/>
              </a:prstGeom>
              <a:blipFill rotWithShape="1">
                <a:blip r:embed="rId1"/>
                <a:stretch>
                  <a:fillRect t="-4483"/>
                </a:stretch>
              </a:blipFill>
              <a:ln w="38100">
                <a:noFill/>
              </a:ln>
            </p:spPr>
            <p:txBody>
              <a:bodyPr/>
              <a:lstStyle/>
              <a:p>
                <a:r>
                  <a:rPr lang="pt-BR" altLang="en-US">
                    <a:noFill/>
                  </a:rPr>
                  <a:t> </a:t>
                </a:r>
              </a:p>
            </p:txBody>
          </p:sp>
        </mc:Fallback>
      </mc:AlternateContent>
      <p:grpSp>
        <p:nvGrpSpPr>
          <p:cNvPr id="92" name="Grupo 91"/>
          <p:cNvGrpSpPr/>
          <p:nvPr/>
        </p:nvGrpSpPr>
        <p:grpSpPr>
          <a:xfrm rot="16200000">
            <a:off x="2161776" y="3396541"/>
            <a:ext cx="975108" cy="1291542"/>
            <a:chOff x="7504" y="6919"/>
            <a:chExt cx="1252" cy="1602"/>
          </a:xfrm>
        </p:grpSpPr>
        <p:grpSp>
          <p:nvGrpSpPr>
            <p:cNvPr id="93" name="Group 147"/>
            <p:cNvGrpSpPr/>
            <p:nvPr/>
          </p:nvGrpSpPr>
          <p:grpSpPr bwMode="auto">
            <a:xfrm rot="5400000">
              <a:off x="8020" y="6975"/>
              <a:ext cx="792" cy="680"/>
              <a:chOff x="2834" y="2568"/>
              <a:chExt cx="317" cy="272"/>
            </a:xfrm>
          </p:grpSpPr>
          <p:sp>
            <p:nvSpPr>
              <p:cNvPr id="9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cxnSp>
          <p:nvCxnSpPr>
            <p:cNvPr id="10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4" name="Straight Connector 178"/>
          <p:cNvCxnSpPr>
            <a:cxnSpLocks noChangeShapeType="1"/>
          </p:cNvCxnSpPr>
          <p:nvPr/>
        </p:nvCxnSpPr>
        <p:spPr bwMode="auto">
          <a:xfrm flipV="1">
            <a:off x="2783757" y="38014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5" name="Conector Reto 8"/>
          <p:cNvCxnSpPr/>
          <p:nvPr/>
        </p:nvCxnSpPr>
        <p:spPr>
          <a:xfrm flipH="1" flipV="1">
            <a:off x="2705017" y="40135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4"/>
          <p:cNvCxnSpPr/>
          <p:nvPr/>
        </p:nvCxnSpPr>
        <p:spPr>
          <a:xfrm flipH="1" flipV="1">
            <a:off x="2551040" y="45361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1392023" y="35635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12" name="Conector Reto 111"/>
          <p:cNvCxnSpPr/>
          <p:nvPr/>
        </p:nvCxnSpPr>
        <p:spPr>
          <a:xfrm>
            <a:off x="3172460" y="340487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a:off x="3172460" y="345567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78"/>
          <p:cNvCxnSpPr>
            <a:cxnSpLocks noChangeShapeType="1"/>
          </p:cNvCxnSpPr>
          <p:nvPr/>
        </p:nvCxnSpPr>
        <p:spPr bwMode="auto">
          <a:xfrm flipV="1">
            <a:off x="3339382" y="344967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5" name="Conector Reto 8"/>
          <p:cNvCxnSpPr/>
          <p:nvPr/>
        </p:nvCxnSpPr>
        <p:spPr>
          <a:xfrm flipH="1" flipV="1">
            <a:off x="3246037" y="36535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78"/>
          <p:cNvCxnSpPr>
            <a:cxnSpLocks noChangeShapeType="1"/>
          </p:cNvCxnSpPr>
          <p:nvPr/>
        </p:nvCxnSpPr>
        <p:spPr bwMode="auto">
          <a:xfrm flipV="1">
            <a:off x="3324777" y="305597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7" name="Straight Connector 178"/>
          <p:cNvCxnSpPr>
            <a:cxnSpLocks noChangeShapeType="1"/>
          </p:cNvCxnSpPr>
          <p:nvPr/>
        </p:nvCxnSpPr>
        <p:spPr bwMode="auto">
          <a:xfrm rot="16200000" flipV="1">
            <a:off x="2994454" y="273022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18" name="Rectangle 140"/>
          <p:cNvSpPr>
            <a:spLocks noChangeArrowheads="1"/>
          </p:cNvSpPr>
          <p:nvPr/>
        </p:nvSpPr>
        <p:spPr bwMode="auto">
          <a:xfrm rot="21600000" flipH="1">
            <a:off x="2874010" y="308991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cxnSp>
        <p:nvCxnSpPr>
          <p:cNvPr id="119" name="Conector Angulado 118"/>
          <p:cNvCxnSpPr/>
          <p:nvPr/>
        </p:nvCxnSpPr>
        <p:spPr>
          <a:xfrm flipV="1">
            <a:off x="750570" y="341693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20" name="Rectangle 140"/>
          <p:cNvSpPr>
            <a:spLocks noChangeArrowheads="1"/>
          </p:cNvSpPr>
          <p:nvPr/>
        </p:nvSpPr>
        <p:spPr bwMode="auto">
          <a:xfrm flipH="1">
            <a:off x="627483" y="396230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1" name="Rectangle 140"/>
          <p:cNvSpPr>
            <a:spLocks noChangeArrowheads="1"/>
          </p:cNvSpPr>
          <p:nvPr/>
        </p:nvSpPr>
        <p:spPr bwMode="auto">
          <a:xfrm flipH="1">
            <a:off x="1432028" y="30180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2" name="Forma livre 121"/>
          <p:cNvSpPr/>
          <p:nvPr/>
        </p:nvSpPr>
        <p:spPr>
          <a:xfrm>
            <a:off x="3550920" y="3270885"/>
            <a:ext cx="1630680" cy="829945"/>
          </a:xfrm>
          <a:custGeom>
            <a:avLst/>
            <a:gdLst>
              <a:gd name="connisteX0" fmla="*/ 0 w 1630680"/>
              <a:gd name="connsiteY0" fmla="*/ 0 h 1048306"/>
              <a:gd name="connisteX1" fmla="*/ 278130 w 1630680"/>
              <a:gd name="connsiteY1" fmla="*/ 19685 h 1048306"/>
              <a:gd name="connisteX2" fmla="*/ 374015 w 1630680"/>
              <a:gd name="connsiteY2" fmla="*/ 115570 h 1048306"/>
              <a:gd name="connisteX3" fmla="*/ 488950 w 1630680"/>
              <a:gd name="connsiteY3" fmla="*/ 431800 h 1048306"/>
              <a:gd name="connisteX4" fmla="*/ 728980 w 1630680"/>
              <a:gd name="connsiteY4" fmla="*/ 882650 h 1048306"/>
              <a:gd name="connisteX5" fmla="*/ 1007110 w 1630680"/>
              <a:gd name="connsiteY5" fmla="*/ 1026795 h 1048306"/>
              <a:gd name="connisteX6" fmla="*/ 1630680 w 1630680"/>
              <a:gd name="connsiteY6" fmla="*/ 1045845 h 10483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1630680" h="1048307">
                <a:moveTo>
                  <a:pt x="0" y="0"/>
                </a:moveTo>
                <a:cubicBezTo>
                  <a:pt x="53975" y="1905"/>
                  <a:pt x="203200" y="-3175"/>
                  <a:pt x="278130" y="19685"/>
                </a:cubicBezTo>
                <a:cubicBezTo>
                  <a:pt x="353060" y="42545"/>
                  <a:pt x="332105" y="33020"/>
                  <a:pt x="374015" y="115570"/>
                </a:cubicBezTo>
                <a:cubicBezTo>
                  <a:pt x="415925" y="198120"/>
                  <a:pt x="417830" y="278130"/>
                  <a:pt x="488950" y="431800"/>
                </a:cubicBezTo>
                <a:cubicBezTo>
                  <a:pt x="560070" y="585470"/>
                  <a:pt x="625475" y="763905"/>
                  <a:pt x="728980" y="882650"/>
                </a:cubicBezTo>
                <a:cubicBezTo>
                  <a:pt x="832485" y="1001395"/>
                  <a:pt x="826770" y="994410"/>
                  <a:pt x="1007110" y="1026795"/>
                </a:cubicBezTo>
                <a:cubicBezTo>
                  <a:pt x="1187450" y="1059180"/>
                  <a:pt x="1511300" y="1045210"/>
                  <a:pt x="1630680" y="1045845"/>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3" name="Rectangle 140"/>
          <p:cNvSpPr>
            <a:spLocks noChangeArrowheads="1"/>
          </p:cNvSpPr>
          <p:nvPr/>
        </p:nvSpPr>
        <p:spPr bwMode="auto">
          <a:xfrm flipH="1">
            <a:off x="3434183" y="290502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4" name="Rectangle 140"/>
          <p:cNvSpPr>
            <a:spLocks noChangeArrowheads="1"/>
          </p:cNvSpPr>
          <p:nvPr/>
        </p:nvSpPr>
        <p:spPr bwMode="auto">
          <a:xfrm flipH="1">
            <a:off x="4795623" y="380164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5" name="Rectangle 140"/>
          <p:cNvSpPr>
            <a:spLocks noChangeArrowheads="1"/>
          </p:cNvSpPr>
          <p:nvPr/>
        </p:nvSpPr>
        <p:spPr bwMode="auto">
          <a:xfrm flipH="1">
            <a:off x="4095750" y="3465830"/>
            <a:ext cx="82359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V</a:t>
            </a:r>
            <a:r>
              <a:rPr lang="pt-BR" sz="2000" baseline="-25000" dirty="0" err="1" smtClean="0"/>
              <a:t>out</a:t>
            </a:r>
            <a:endParaRPr lang="pt-BR" sz="2000" baseline="-25000" dirty="0" smtClean="0"/>
          </a:p>
        </p:txBody>
      </p:sp>
      <p:sp>
        <p:nvSpPr>
          <p:cNvPr id="126" name="Rectangle 140"/>
          <p:cNvSpPr>
            <a:spLocks noChangeArrowheads="1"/>
          </p:cNvSpPr>
          <p:nvPr/>
        </p:nvSpPr>
        <p:spPr bwMode="auto">
          <a:xfrm flipH="1">
            <a:off x="2727685" y="269008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172" name="Conector Reto 7"/>
          <p:cNvCxnSpPr/>
          <p:nvPr/>
        </p:nvCxnSpPr>
        <p:spPr>
          <a:xfrm>
            <a:off x="2639159" y="3082588"/>
            <a:ext cx="0" cy="46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de Seta Reta 2"/>
          <p:cNvCxnSpPr/>
          <p:nvPr/>
        </p:nvCxnSpPr>
        <p:spPr>
          <a:xfrm flipH="1">
            <a:off x="2534920" y="3002280"/>
            <a:ext cx="0" cy="422275"/>
          </a:xfrm>
          <a:prstGeom prst="straightConnector1">
            <a:avLst/>
          </a:prstGeom>
          <a:ln>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5" name="Rectangle 140"/>
          <p:cNvSpPr>
            <a:spLocks noChangeArrowheads="1"/>
          </p:cNvSpPr>
          <p:nvPr/>
        </p:nvSpPr>
        <p:spPr bwMode="auto">
          <a:xfrm flipH="1">
            <a:off x="2192655" y="2800350"/>
            <a:ext cx="46101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I</a:t>
            </a:r>
            <a:r>
              <a:rPr lang="pt-BR" sz="2000" baseline="-25000" dirty="0" smtClean="0"/>
              <a:t>D</a:t>
            </a:r>
            <a:endParaRPr lang="pt-BR" sz="2000" baseline="-25000" dirty="0" smtClean="0"/>
          </a:p>
        </p:txBody>
      </p:sp>
      <p:sp>
        <p:nvSpPr>
          <p:cNvPr id="6" name="Caixa de Texto 6"/>
          <p:cNvSpPr txBox="1"/>
          <p:nvPr/>
        </p:nvSpPr>
        <p:spPr>
          <a:xfrm>
            <a:off x="443865" y="4625975"/>
            <a:ext cx="7621905" cy="521970"/>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Para o capacitor podemos escrever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2"/>
              <p:cNvSpPr txBox="1"/>
              <p:nvPr/>
            </p:nvSpPr>
            <p:spPr>
              <a:xfrm>
                <a:off x="1139825" y="5166360"/>
                <a:ext cx="9912985" cy="147891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𝑣</m:t>
                              </m:r>
                            </m:e>
                            <m:sub>
                              <m:r>
                                <a:rPr lang="en-US" altLang="pt-BR" sz="2800" b="0" i="1" smtClean="0">
                                  <a:latin typeface="Cambria Math" panose="02040503050406030204" pitchFamily="18" charset="0"/>
                                  <a:cs typeface="Cambria Math" panose="02040503050406030204" pitchFamily="18" charset="0"/>
                                </a:rPr>
                                <m:t>𝑜𝑢𝑡</m:t>
                              </m:r>
                            </m:sub>
                          </m:sSub>
                        </m:num>
                        <m:den>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𝑡</m:t>
                          </m:r>
                        </m:den>
                      </m:f>
                      <m:r>
                        <a:rPr lang="en-US" altLang="pt-BR" sz="2800" b="0" i="1" smtClean="0">
                          <a:latin typeface="Cambria Math" panose="02040503050406030204" pitchFamily="18" charset="0"/>
                          <a:cs typeface="Cambria Math" panose="02040503050406030204" pitchFamily="18" charset="0"/>
                        </a:rPr>
                        <m:t>     </m:t>
                      </m:r>
                      <m:box>
                        <m:boxPr>
                          <m:noBreak m:val="on"/>
                          <m:ctrlPr>
                            <a:rPr lang="en-US" altLang="pt-BR" sz="2800" b="0" i="1" smtClean="0">
                              <a:latin typeface="Cambria Math" panose="02040503050406030204" pitchFamily="18" charset="0"/>
                              <a:cs typeface="Cambria Math" panose="02040503050406030204" pitchFamily="18" charset="0"/>
                            </a:rPr>
                          </m:ctrlPr>
                        </m:boxPr>
                        <m:e>
                          <m:groupChr>
                            <m:groupChrPr>
                              <m:chr m:val="⇒"/>
                              <m:pos m:val="top"/>
                              <m:ctrlPr>
                                <a:rPr lang="en-US" altLang="pt-BR" sz="2800" b="0" i="1" smtClean="0">
                                  <a:latin typeface="Cambria Math" panose="02040503050406030204" pitchFamily="18" charset="0"/>
                                  <a:cs typeface="Cambria Math" panose="02040503050406030204" pitchFamily="18" charset="0"/>
                                </a:rPr>
                              </m:ctrlPr>
                            </m:groupChrPr>
                            <m:e/>
                          </m:groupChr>
                        </m:e>
                      </m:box>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cs typeface="Cambria Math" panose="02040503050406030204" pitchFamily="18" charset="0"/>
                            </a:rPr>
                            <m:t>0</m:t>
                          </m:r>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ary>
                            <m:naryPr>
                              <m:limLoc m:val="undOvr"/>
                              <m:ctrlPr>
                                <a:rPr lang="en-US" altLang="pt-BR" sz="2800" b="0" i="1" smtClean="0">
                                  <a:latin typeface="Cambria Math" panose="02040503050406030204" pitchFamily="18" charset="0"/>
                                  <a:cs typeface="Cambria Math" panose="02040503050406030204" pitchFamily="18" charset="0"/>
                                </a:rPr>
                              </m:ctrlPr>
                            </m:naryPr>
                            <m: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sup>
                            <m:e>
                              <m:r>
                                <a:rPr lang="en-US" altLang="pt-BR" sz="2800" b="0" i="1" smtClean="0">
                                  <a:latin typeface="Cambria Math" panose="02040503050406030204" pitchFamily="18" charset="0"/>
                                  <a:cs typeface="Cambria Math" panose="02040503050406030204" pitchFamily="18" charset="0"/>
                                </a:rPr>
                                <m:t>𝑑</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𝑜𝑢𝑡</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e>
                          </m:nary>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7" name="Caixa de Texto 2"/>
              <p:cNvSpPr txBox="1">
                <a:spLocks noRot="1" noChangeAspect="1" noMove="1" noResize="1" noEditPoints="1" noAdjustHandles="1" noChangeArrowheads="1" noChangeShapeType="1" noTextEdit="1"/>
              </p:cNvSpPr>
              <p:nvPr/>
            </p:nvSpPr>
            <p:spPr>
              <a:xfrm>
                <a:off x="1139825" y="5166360"/>
                <a:ext cx="9912985" cy="1478915"/>
              </a:xfrm>
              <a:prstGeom prst="rect">
                <a:avLst/>
              </a:prstGeom>
              <a:blipFill rotWithShape="1">
                <a:blip r:embed="rId2"/>
                <a:stretch>
                  <a:fillRect t="-2920"/>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953135"/>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 equações que descrevem o circuito neste primeiro mometo são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0" name="Caixa de Texto 2"/>
              <p:cNvSpPr txBox="1"/>
              <p:nvPr/>
            </p:nvSpPr>
            <p:spPr>
              <a:xfrm>
                <a:off x="2668270" y="1417320"/>
                <a:ext cx="4873625" cy="9632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40" name="Caixa de Texto 2"/>
              <p:cNvSpPr txBox="1">
                <a:spLocks noRot="1" noChangeAspect="1" noMove="1" noResize="1" noEditPoints="1" noAdjustHandles="1" noChangeArrowheads="1" noChangeShapeType="1" noTextEdit="1"/>
              </p:cNvSpPr>
              <p:nvPr/>
            </p:nvSpPr>
            <p:spPr>
              <a:xfrm>
                <a:off x="2668270" y="1417320"/>
                <a:ext cx="4873625" cy="963295"/>
              </a:xfrm>
              <a:prstGeom prst="rect">
                <a:avLst/>
              </a:prstGeom>
              <a:blipFill rotWithShape="1">
                <a:blip r:embed="rId1"/>
                <a:stretch>
                  <a:fillRect t="-4483"/>
                </a:stretch>
              </a:blipFill>
              <a:ln w="38100">
                <a:noFill/>
              </a:ln>
            </p:spPr>
            <p:txBody>
              <a:bodyPr/>
              <a:lstStyle/>
              <a:p>
                <a:r>
                  <a:rPr lang="pt-BR" altLang="en-US">
                    <a:noFill/>
                  </a:rPr>
                  <a:t> </a:t>
                </a:r>
              </a:p>
            </p:txBody>
          </p:sp>
        </mc:Fallback>
      </mc:AlternateContent>
      <p:sp>
        <p:nvSpPr>
          <p:cNvPr id="6" name="Caixa de Texto 6"/>
          <p:cNvSpPr txBox="1"/>
          <p:nvPr/>
        </p:nvSpPr>
        <p:spPr>
          <a:xfrm>
            <a:off x="549910" y="4037965"/>
            <a:ext cx="7621905" cy="521970"/>
          </a:xfrm>
          <a:prstGeom prst="rect">
            <a:avLst/>
          </a:prstGeom>
          <a:solidFill>
            <a:schemeClr val="bg1"/>
          </a:solidFill>
        </p:spPr>
        <p:txBody>
          <a:bodyPr wrap="square" rtlCol="0" anchor="t">
            <a:spAutoFit/>
          </a:bodyPr>
          <a:lstStyle/>
          <a:p>
            <a:pPr marL="535305" indent="-53530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Juntando-as teremos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2"/>
              <p:cNvSpPr txBox="1"/>
              <p:nvPr/>
            </p:nvSpPr>
            <p:spPr>
              <a:xfrm>
                <a:off x="1968500" y="2493010"/>
                <a:ext cx="4497070" cy="143256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cs typeface="Cambria Math" panose="02040503050406030204" pitchFamily="18" charset="0"/>
                            </a:rPr>
                            <m:t>0</m:t>
                          </m:r>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7" name="Caixa de Texto 2"/>
              <p:cNvSpPr txBox="1">
                <a:spLocks noRot="1" noChangeAspect="1" noMove="1" noResize="1" noEditPoints="1" noAdjustHandles="1" noChangeArrowheads="1" noChangeShapeType="1" noTextEdit="1"/>
              </p:cNvSpPr>
              <p:nvPr/>
            </p:nvSpPr>
            <p:spPr>
              <a:xfrm>
                <a:off x="1968500" y="2493010"/>
                <a:ext cx="4497070" cy="1432560"/>
              </a:xfrm>
              <a:prstGeom prst="rect">
                <a:avLst/>
              </a:prstGeom>
              <a:blipFill rotWithShape="1">
                <a:blip r:embed="rId2"/>
                <a:stretch>
                  <a:fillRect t="-301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2"/>
              <p:cNvSpPr txBox="1"/>
              <p:nvPr/>
            </p:nvSpPr>
            <p:spPr>
              <a:xfrm>
                <a:off x="2856865" y="4672330"/>
                <a:ext cx="4497070" cy="143256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cs typeface="Cambria Math" panose="02040503050406030204" pitchFamily="18" charset="0"/>
                            </a:rPr>
                            <m:t>0</m:t>
                          </m:r>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2856865" y="4672330"/>
                <a:ext cx="4497070" cy="1432560"/>
              </a:xfrm>
              <a:prstGeom prst="rect">
                <a:avLst/>
              </a:prstGeom>
              <a:blipFill rotWithShape="1">
                <a:blip r:embed="rId3"/>
                <a:stretch>
                  <a:fillRect t="-3014" r="-40737"/>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521970"/>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Como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não depende de t, podemos escrever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2"/>
              <p:cNvSpPr txBox="1"/>
              <p:nvPr/>
            </p:nvSpPr>
            <p:spPr>
              <a:xfrm>
                <a:off x="309245" y="1412875"/>
                <a:ext cx="11572875" cy="143256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cs typeface="Cambria Math" panose="02040503050406030204" pitchFamily="18" charset="0"/>
                            </a:rPr>
                            <m:t>0</m:t>
                          </m:r>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309245" y="1412875"/>
                <a:ext cx="11572875" cy="1432560"/>
              </a:xfrm>
              <a:prstGeom prst="rect">
                <a:avLst/>
              </a:prstGeom>
              <a:blipFill rotWithShape="1">
                <a:blip r:embed="rId1"/>
                <a:stretch>
                  <a:fillRect t="-301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2987675" y="3160395"/>
                <a:ext cx="5876925" cy="1310640"/>
              </a:xfrm>
              <a:prstGeom prst="rect">
                <a:avLst/>
              </a:prstGeom>
              <a:noFill/>
              <a:ln w="3810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den>
                      </m:f>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987675" y="3160395"/>
                <a:ext cx="5876925" cy="1310640"/>
              </a:xfrm>
              <a:prstGeom prst="rect">
                <a:avLst/>
              </a:prstGeom>
              <a:blipFill rotWithShape="1">
                <a:blip r:embed="rId2"/>
                <a:stretch>
                  <a:fillRect l="-324" t="-3295" r="-324" b="-1453"/>
                </a:stretch>
              </a:blipFill>
              <a:ln w="38100">
                <a:solidFill>
                  <a:srgbClr val="FFFF00"/>
                </a:solidFill>
              </a:ln>
            </p:spPr>
            <p:txBody>
              <a:bodyPr/>
              <a:lstStyle/>
              <a:p>
                <a:r>
                  <a:rPr lang="pt-BR" altLang="en-US">
                    <a:noFill/>
                  </a:rPr>
                  <a:t> </a:t>
                </a:r>
              </a:p>
            </p:txBody>
          </p:sp>
        </mc:Fallback>
      </mc:AlternateContent>
      <p:sp>
        <p:nvSpPr>
          <p:cNvPr id="5" name="Caixa de Texto 6"/>
          <p:cNvSpPr txBox="1"/>
          <p:nvPr/>
        </p:nvSpPr>
        <p:spPr>
          <a:xfrm>
            <a:off x="443865" y="4897120"/>
            <a:ext cx="11438255" cy="521970"/>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Este é o intervalo de tempo que o NMOS passa na saturação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2122805"/>
          </a:xfrm>
          <a:prstGeom prst="rect">
            <a:avLst/>
          </a:prstGeom>
          <a:solidFill>
            <a:schemeClr val="bg1"/>
          </a:solidFill>
        </p:spPr>
        <p:txBody>
          <a:bodyPr wrap="square" rtlCol="0" anchor="t">
            <a:spAutoFit/>
          </a:bodyPr>
          <a:lstStyle/>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2. Durante o intervalo 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PHL2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transistor NMOS está na região de triodo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&lt;(V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ou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)&gt;V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Neste caso a equação de correntes do NMOS será</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92" name="Grupo 91"/>
          <p:cNvGrpSpPr/>
          <p:nvPr/>
        </p:nvGrpSpPr>
        <p:grpSpPr>
          <a:xfrm rot="16200000">
            <a:off x="2161776" y="3396541"/>
            <a:ext cx="975108" cy="1291542"/>
            <a:chOff x="7504" y="6919"/>
            <a:chExt cx="1252" cy="1602"/>
          </a:xfrm>
        </p:grpSpPr>
        <p:grpSp>
          <p:nvGrpSpPr>
            <p:cNvPr id="93" name="Group 147"/>
            <p:cNvGrpSpPr/>
            <p:nvPr/>
          </p:nvGrpSpPr>
          <p:grpSpPr bwMode="auto">
            <a:xfrm rot="5400000">
              <a:off x="8020" y="6975"/>
              <a:ext cx="792" cy="680"/>
              <a:chOff x="2834" y="2568"/>
              <a:chExt cx="317" cy="272"/>
            </a:xfrm>
          </p:grpSpPr>
          <p:sp>
            <p:nvSpPr>
              <p:cNvPr id="9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cxnSp>
          <p:nvCxnSpPr>
            <p:cNvPr id="10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4" name="Straight Connector 178"/>
          <p:cNvCxnSpPr>
            <a:cxnSpLocks noChangeShapeType="1"/>
          </p:cNvCxnSpPr>
          <p:nvPr/>
        </p:nvCxnSpPr>
        <p:spPr bwMode="auto">
          <a:xfrm flipV="1">
            <a:off x="2783757" y="38014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5" name="Conector Reto 8"/>
          <p:cNvCxnSpPr/>
          <p:nvPr/>
        </p:nvCxnSpPr>
        <p:spPr>
          <a:xfrm flipH="1" flipV="1">
            <a:off x="2705017" y="40135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4"/>
          <p:cNvCxnSpPr/>
          <p:nvPr/>
        </p:nvCxnSpPr>
        <p:spPr>
          <a:xfrm flipH="1" flipV="1">
            <a:off x="2551040" y="45361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1392023" y="35635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12" name="Conector Reto 111"/>
          <p:cNvCxnSpPr/>
          <p:nvPr/>
        </p:nvCxnSpPr>
        <p:spPr>
          <a:xfrm>
            <a:off x="3169920" y="33801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a:off x="3177540" y="34563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78"/>
          <p:cNvCxnSpPr>
            <a:cxnSpLocks noChangeShapeType="1"/>
          </p:cNvCxnSpPr>
          <p:nvPr/>
        </p:nvCxnSpPr>
        <p:spPr bwMode="auto">
          <a:xfrm flipV="1">
            <a:off x="3317157" y="345602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5" name="Conector Reto 8"/>
          <p:cNvCxnSpPr/>
          <p:nvPr/>
        </p:nvCxnSpPr>
        <p:spPr>
          <a:xfrm flipH="1" flipV="1">
            <a:off x="3223177" y="36604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78"/>
          <p:cNvCxnSpPr>
            <a:cxnSpLocks noChangeShapeType="1"/>
          </p:cNvCxnSpPr>
          <p:nvPr/>
        </p:nvCxnSpPr>
        <p:spPr bwMode="auto">
          <a:xfrm flipV="1">
            <a:off x="3324777" y="305597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7" name="Straight Connector 178"/>
          <p:cNvCxnSpPr>
            <a:cxnSpLocks noChangeShapeType="1"/>
          </p:cNvCxnSpPr>
          <p:nvPr/>
        </p:nvCxnSpPr>
        <p:spPr bwMode="auto">
          <a:xfrm rot="16200000" flipV="1">
            <a:off x="2994454" y="273022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18" name="Rectangle 140"/>
          <p:cNvSpPr>
            <a:spLocks noChangeArrowheads="1"/>
          </p:cNvSpPr>
          <p:nvPr/>
        </p:nvSpPr>
        <p:spPr bwMode="auto">
          <a:xfrm rot="21600000" flipH="1">
            <a:off x="3556000" y="258699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cxnSp>
        <p:nvCxnSpPr>
          <p:cNvPr id="119" name="Conector Angulado 118"/>
          <p:cNvCxnSpPr/>
          <p:nvPr/>
        </p:nvCxnSpPr>
        <p:spPr>
          <a:xfrm flipV="1">
            <a:off x="750570" y="341693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20" name="Rectangle 140"/>
          <p:cNvSpPr>
            <a:spLocks noChangeArrowheads="1"/>
          </p:cNvSpPr>
          <p:nvPr/>
        </p:nvSpPr>
        <p:spPr bwMode="auto">
          <a:xfrm flipH="1">
            <a:off x="627483" y="396230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1" name="Rectangle 140"/>
          <p:cNvSpPr>
            <a:spLocks noChangeArrowheads="1"/>
          </p:cNvSpPr>
          <p:nvPr/>
        </p:nvSpPr>
        <p:spPr bwMode="auto">
          <a:xfrm flipH="1">
            <a:off x="1432028" y="30180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2" name="Forma livre 121"/>
          <p:cNvSpPr/>
          <p:nvPr/>
        </p:nvSpPr>
        <p:spPr>
          <a:xfrm>
            <a:off x="3550920" y="3270885"/>
            <a:ext cx="1630680" cy="829945"/>
          </a:xfrm>
          <a:custGeom>
            <a:avLst/>
            <a:gdLst>
              <a:gd name="connisteX0" fmla="*/ 0 w 1630680"/>
              <a:gd name="connsiteY0" fmla="*/ 0 h 1048306"/>
              <a:gd name="connisteX1" fmla="*/ 278130 w 1630680"/>
              <a:gd name="connsiteY1" fmla="*/ 19685 h 1048306"/>
              <a:gd name="connisteX2" fmla="*/ 374015 w 1630680"/>
              <a:gd name="connsiteY2" fmla="*/ 115570 h 1048306"/>
              <a:gd name="connisteX3" fmla="*/ 488950 w 1630680"/>
              <a:gd name="connsiteY3" fmla="*/ 431800 h 1048306"/>
              <a:gd name="connisteX4" fmla="*/ 728980 w 1630680"/>
              <a:gd name="connsiteY4" fmla="*/ 882650 h 1048306"/>
              <a:gd name="connisteX5" fmla="*/ 1007110 w 1630680"/>
              <a:gd name="connsiteY5" fmla="*/ 1026795 h 1048306"/>
              <a:gd name="connisteX6" fmla="*/ 1630680 w 1630680"/>
              <a:gd name="connsiteY6" fmla="*/ 1045845 h 10483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1630680" h="1048307">
                <a:moveTo>
                  <a:pt x="0" y="0"/>
                </a:moveTo>
                <a:cubicBezTo>
                  <a:pt x="53975" y="1905"/>
                  <a:pt x="203200" y="-3175"/>
                  <a:pt x="278130" y="19685"/>
                </a:cubicBezTo>
                <a:cubicBezTo>
                  <a:pt x="353060" y="42545"/>
                  <a:pt x="332105" y="33020"/>
                  <a:pt x="374015" y="115570"/>
                </a:cubicBezTo>
                <a:cubicBezTo>
                  <a:pt x="415925" y="198120"/>
                  <a:pt x="417830" y="278130"/>
                  <a:pt x="488950" y="431800"/>
                </a:cubicBezTo>
                <a:cubicBezTo>
                  <a:pt x="560070" y="585470"/>
                  <a:pt x="625475" y="763905"/>
                  <a:pt x="728980" y="882650"/>
                </a:cubicBezTo>
                <a:cubicBezTo>
                  <a:pt x="832485" y="1001395"/>
                  <a:pt x="826770" y="994410"/>
                  <a:pt x="1007110" y="1026795"/>
                </a:cubicBezTo>
                <a:cubicBezTo>
                  <a:pt x="1187450" y="1059180"/>
                  <a:pt x="1511300" y="1045210"/>
                  <a:pt x="1630680" y="1045845"/>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3" name="Rectangle 140"/>
          <p:cNvSpPr>
            <a:spLocks noChangeArrowheads="1"/>
          </p:cNvSpPr>
          <p:nvPr/>
        </p:nvSpPr>
        <p:spPr bwMode="auto">
          <a:xfrm flipH="1">
            <a:off x="3434183" y="290502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4" name="Rectangle 140"/>
          <p:cNvSpPr>
            <a:spLocks noChangeArrowheads="1"/>
          </p:cNvSpPr>
          <p:nvPr/>
        </p:nvSpPr>
        <p:spPr bwMode="auto">
          <a:xfrm flipH="1">
            <a:off x="4795623" y="380164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5" name="Rectangle 140"/>
          <p:cNvSpPr>
            <a:spLocks noChangeArrowheads="1"/>
          </p:cNvSpPr>
          <p:nvPr/>
        </p:nvSpPr>
        <p:spPr bwMode="auto">
          <a:xfrm flipH="1">
            <a:off x="4095750" y="3465830"/>
            <a:ext cx="82359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V</a:t>
            </a:r>
            <a:r>
              <a:rPr lang="pt-BR" sz="2000" baseline="-25000" dirty="0" err="1" smtClean="0"/>
              <a:t>out</a:t>
            </a:r>
            <a:endParaRPr lang="pt-BR" sz="2000" baseline="-25000" dirty="0" smtClean="0"/>
          </a:p>
        </p:txBody>
      </p:sp>
      <p:sp>
        <p:nvSpPr>
          <p:cNvPr id="126" name="Rectangle 140"/>
          <p:cNvSpPr>
            <a:spLocks noChangeArrowheads="1"/>
          </p:cNvSpPr>
          <p:nvPr/>
        </p:nvSpPr>
        <p:spPr bwMode="auto">
          <a:xfrm flipH="1">
            <a:off x="2727685" y="269008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172" name="Conector Reto 7"/>
          <p:cNvCxnSpPr/>
          <p:nvPr/>
        </p:nvCxnSpPr>
        <p:spPr>
          <a:xfrm>
            <a:off x="2639159" y="3082588"/>
            <a:ext cx="0" cy="46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a:off x="2534920" y="3002280"/>
            <a:ext cx="0" cy="422275"/>
          </a:xfrm>
          <a:prstGeom prst="straightConnector1">
            <a:avLst/>
          </a:prstGeom>
          <a:ln>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flipH="1">
            <a:off x="2192655" y="2800350"/>
            <a:ext cx="46101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I</a:t>
            </a:r>
            <a:r>
              <a:rPr lang="pt-BR" sz="2000" baseline="-25000" dirty="0" smtClean="0"/>
              <a:t>D</a:t>
            </a:r>
            <a:endParaRPr lang="pt-BR" sz="2000" baseline="-25000" dirty="0" smtClean="0"/>
          </a:p>
        </p:txBody>
      </p:sp>
      <p:sp>
        <p:nvSpPr>
          <p:cNvPr id="7" name="Caixa de Texto 6"/>
          <p:cNvSpPr txBox="1"/>
          <p:nvPr/>
        </p:nvSpPr>
        <p:spPr>
          <a:xfrm>
            <a:off x="443865" y="4625975"/>
            <a:ext cx="7621905" cy="521970"/>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Para o capacitor podemos escrever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2"/>
              <p:cNvSpPr txBox="1"/>
              <p:nvPr/>
            </p:nvSpPr>
            <p:spPr>
              <a:xfrm>
                <a:off x="1139825" y="5166360"/>
                <a:ext cx="10695305" cy="14966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𝑣</m:t>
                              </m:r>
                            </m:e>
                            <m:sub>
                              <m:r>
                                <a:rPr lang="en-US" altLang="pt-BR" sz="2800" b="0" i="1" smtClean="0">
                                  <a:latin typeface="Cambria Math" panose="02040503050406030204" pitchFamily="18" charset="0"/>
                                  <a:cs typeface="Cambria Math" panose="02040503050406030204" pitchFamily="18" charset="0"/>
                                </a:rPr>
                                <m:t>𝑜𝑢𝑡</m:t>
                              </m:r>
                            </m:sub>
                          </m:sSub>
                        </m:num>
                        <m:den>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𝑡</m:t>
                          </m:r>
                        </m:den>
                      </m:f>
                      <m:r>
                        <a:rPr lang="en-US" altLang="pt-BR" sz="2800" b="0" i="1" smtClean="0">
                          <a:latin typeface="Cambria Math" panose="02040503050406030204" pitchFamily="18" charset="0"/>
                          <a:cs typeface="Cambria Math" panose="02040503050406030204" pitchFamily="18" charset="0"/>
                        </a:rPr>
                        <m:t>     </m:t>
                      </m:r>
                      <m:box>
                        <m:boxPr>
                          <m:noBreak m:val="on"/>
                          <m:ctrlPr>
                            <a:rPr lang="en-US" altLang="pt-BR" sz="2800" b="0" i="1" smtClean="0">
                              <a:latin typeface="Cambria Math" panose="02040503050406030204" pitchFamily="18" charset="0"/>
                              <a:cs typeface="Cambria Math" panose="02040503050406030204" pitchFamily="18" charset="0"/>
                            </a:rPr>
                          </m:ctrlPr>
                        </m:boxPr>
                        <m:e>
                          <m:groupChr>
                            <m:groupChrPr>
                              <m:chr m:val="⇒"/>
                              <m:pos m:val="top"/>
                              <m:ctrlPr>
                                <a:rPr lang="en-US" altLang="pt-BR" sz="2800" b="0" i="1" smtClean="0">
                                  <a:latin typeface="Cambria Math" panose="02040503050406030204" pitchFamily="18" charset="0"/>
                                  <a:cs typeface="Cambria Math" panose="02040503050406030204" pitchFamily="18" charset="0"/>
                                </a:rPr>
                              </m:ctrlPr>
                            </m:groupChrPr>
                            <m:e/>
                          </m:groupChr>
                        </m:e>
                      </m:box>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ary>
                            <m:naryPr>
                              <m:limLoc m:val="undOvr"/>
                              <m:ctrlPr>
                                <a:rPr lang="en-US" altLang="pt-BR" sz="2800" b="0" i="1" smtClean="0">
                                  <a:latin typeface="Cambria Math" panose="02040503050406030204" pitchFamily="18" charset="0"/>
                                  <a:cs typeface="Cambria Math" panose="02040503050406030204" pitchFamily="18" charset="0"/>
                                </a:rPr>
                              </m:ctrlPr>
                            </m:naryPr>
                            <m: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2</m:t>
                              </m:r>
                            </m:sup>
                            <m:e>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den>
                              </m:f>
                              <m:r>
                                <a:rPr lang="en-US" altLang="pt-BR" sz="2800" b="0" i="1" smtClean="0">
                                  <a:latin typeface="Cambria Math" panose="02040503050406030204" pitchFamily="18" charset="0"/>
                                  <a:cs typeface="Cambria Math" panose="02040503050406030204" pitchFamily="18" charset="0"/>
                                </a:rPr>
                                <m:t>𝑑</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𝑜𝑢𝑡</m:t>
                                  </m:r>
                                </m:sub>
                              </m:sSub>
                              <m:r>
                                <a:rPr lang="en-US" altLang="pt-BR" sz="2800" b="0" i="1" smtClean="0">
                                  <a:latin typeface="Cambria Math" panose="02040503050406030204" pitchFamily="18" charset="0"/>
                                  <a:cs typeface="Cambria Math" panose="02040503050406030204" pitchFamily="18" charset="0"/>
                                </a:rPr>
                                <m:t>=</m:t>
                              </m:r>
                            </m:e>
                          </m:nary>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1139825" y="5166360"/>
                <a:ext cx="10695305" cy="1496695"/>
              </a:xfrm>
              <a:prstGeom prst="rect">
                <a:avLst/>
              </a:prstGeom>
              <a:blipFill rotWithShape="1">
                <a:blip r:embed="rId1"/>
                <a:stretch>
                  <a:fillRect t="-288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2"/>
              <p:cNvSpPr txBox="1"/>
              <p:nvPr/>
            </p:nvSpPr>
            <p:spPr>
              <a:xfrm>
                <a:off x="5456866" y="3394730"/>
                <a:ext cx="6036310" cy="96329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9" name="Caixa de Texto 2"/>
              <p:cNvSpPr txBox="1">
                <a:spLocks noRot="1" noChangeAspect="1" noMove="1" noResize="1" noEditPoints="1" noAdjustHandles="1" noChangeArrowheads="1" noChangeShapeType="1" noTextEdit="1"/>
              </p:cNvSpPr>
              <p:nvPr/>
            </p:nvSpPr>
            <p:spPr>
              <a:xfrm>
                <a:off x="5456866" y="3394730"/>
                <a:ext cx="6036310" cy="963295"/>
              </a:xfrm>
              <a:prstGeom prst="rect">
                <a:avLst/>
              </a:prstGeom>
              <a:blipFill rotWithShape="1">
                <a:blip r:embed="rId2"/>
                <a:stretch>
                  <a:fillRect l="-5" t="-4485" r="5" b="2"/>
                </a:stretch>
              </a:blipFill>
              <a:ln w="38100">
                <a:noFill/>
              </a:ln>
            </p:spPr>
            <p:txBody>
              <a:bodyPr/>
              <a:lstStyle/>
              <a:p>
                <a:r>
                  <a:rPr lang="pt-BR" altLang="en-US">
                    <a:noFill/>
                  </a:rPr>
                  <a:t> </a:t>
                </a:r>
              </a:p>
            </p:txBody>
          </p:sp>
        </mc:Fallback>
      </mc:AlternateContent>
      <p:cxnSp>
        <p:nvCxnSpPr>
          <p:cNvPr id="10" name="Conector Reto 9"/>
          <p:cNvCxnSpPr/>
          <p:nvPr/>
        </p:nvCxnSpPr>
        <p:spPr>
          <a:xfrm>
            <a:off x="3169920" y="337248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3177540" y="344868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521970"/>
          </a:xfrm>
          <a:prstGeom prst="rect">
            <a:avLst/>
          </a:prstGeom>
          <a:solidFill>
            <a:schemeClr val="bg1"/>
          </a:solidFill>
        </p:spPr>
        <p:txBody>
          <a:bodyPr wrap="square" rtlCol="0" anchor="t">
            <a:spAutoFit/>
          </a:bodyPr>
          <a:lstStyle/>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Teremos então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521335" y="4202430"/>
            <a:ext cx="7621905" cy="521970"/>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 que dará, realizando a integral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2"/>
              <p:cNvSpPr txBox="1"/>
              <p:nvPr/>
            </p:nvSpPr>
            <p:spPr>
              <a:xfrm>
                <a:off x="748665" y="986155"/>
                <a:ext cx="10695305" cy="14966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ary>
                            <m:naryPr>
                              <m:limLoc m:val="undOvr"/>
                              <m:ctrlPr>
                                <a:rPr lang="en-US" altLang="pt-BR" sz="2800" b="0" i="1" smtClean="0">
                                  <a:latin typeface="Cambria Math" panose="02040503050406030204" pitchFamily="18" charset="0"/>
                                  <a:cs typeface="Cambria Math" panose="02040503050406030204" pitchFamily="18" charset="0"/>
                                </a:rPr>
                              </m:ctrlPr>
                            </m:naryPr>
                            <m: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2</m:t>
                              </m:r>
                            </m:sup>
                            <m:e>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den>
                              </m:f>
                              <m:r>
                                <a:rPr lang="en-US" altLang="pt-BR" sz="2800" b="0" i="1" smtClean="0">
                                  <a:latin typeface="Cambria Math" panose="02040503050406030204" pitchFamily="18" charset="0"/>
                                  <a:cs typeface="Cambria Math" panose="02040503050406030204" pitchFamily="18" charset="0"/>
                                </a:rPr>
                                <m:t>𝑑</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𝑜𝑢𝑡</m:t>
                                  </m:r>
                                </m:sub>
                              </m:sSub>
                              <m:r>
                                <a:rPr lang="en-US" altLang="pt-BR" sz="2800" b="0" i="1" smtClean="0">
                                  <a:latin typeface="Cambria Math" panose="02040503050406030204" pitchFamily="18" charset="0"/>
                                  <a:cs typeface="Cambria Math" panose="02040503050406030204" pitchFamily="18" charset="0"/>
                                </a:rPr>
                                <m:t>=</m:t>
                              </m:r>
                            </m:e>
                          </m:nary>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748665" y="986155"/>
                <a:ext cx="10695305" cy="1496695"/>
              </a:xfrm>
              <a:prstGeom prst="rect">
                <a:avLst/>
              </a:prstGeom>
              <a:blipFill rotWithShape="1">
                <a:blip r:embed="rId1"/>
                <a:stretch>
                  <a:fillRect t="-288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2004695" y="2672715"/>
                <a:ext cx="9199245" cy="139700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  </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𝑡</m:t>
                          </m:r>
                        </m:e>
                        <m:sub>
                          <m:r>
                            <a:rPr lang="en-US" altLang="pt-BR" sz="2400" b="0" i="1" smtClean="0">
                              <a:latin typeface="Cambria Math" panose="02040503050406030204" pitchFamily="18" charset="0"/>
                              <a:cs typeface="Cambria Math" panose="02040503050406030204" pitchFamily="18" charset="0"/>
                            </a:rPr>
                            <m:t>𝑃𝐻𝐿</m:t>
                          </m:r>
                          <m:r>
                            <a:rPr lang="en-US" altLang="pt-BR" sz="2400" b="0" i="1" smtClean="0">
                              <a:latin typeface="Cambria Math" panose="02040503050406030204" pitchFamily="18" charset="0"/>
                              <a:cs typeface="Cambria Math" panose="02040503050406030204" pitchFamily="18" charset="0"/>
                            </a:rPr>
                            <m:t>2</m:t>
                          </m:r>
                        </m:sub>
                      </m:sSub>
                      <m:r>
                        <a:rPr lang="en-US"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nary>
                        <m:naryPr>
                          <m:limLoc m:val="undOvr"/>
                          <m:ctrlPr>
                            <a:rPr lang="en-US" altLang="pt-BR" sz="2400" b="0" i="1" smtClean="0">
                              <a:latin typeface="Cambria Math" panose="02040503050406030204" pitchFamily="18" charset="0"/>
                              <a:cs typeface="Cambria Math" panose="02040503050406030204" pitchFamily="18" charset="0"/>
                            </a:rPr>
                          </m:ctrlPr>
                        </m:naryPr>
                        <m:sub>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𝑇𝑁</m:t>
                              </m:r>
                            </m:sub>
                          </m:sSub>
                        </m:sub>
                        <m:sup>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b="0" i="1" smtClean="0">
                              <a:latin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cs typeface="Cambria Math" panose="02040503050406030204" pitchFamily="18" charset="0"/>
                            </a:rPr>
                            <m:t>2</m:t>
                          </m:r>
                        </m:sup>
                        <m:e>
                          <m:f>
                            <m:fPr>
                              <m:ctrlPr>
                                <a:rPr lang="en-US"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𝑜𝑢𝑡</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𝑜𝑢𝑡</m:t>
                                  </m:r>
                                </m:sub>
                              </m:sSub>
                            </m:den>
                          </m:f>
                          <m:r>
                            <a:rPr lang="en-US" altLang="pt-BR" sz="2400" b="0" i="1" smtClean="0">
                              <a:latin typeface="Cambria Math" panose="02040503050406030204" pitchFamily="18" charset="0"/>
                              <a:cs typeface="Cambria Math" panose="02040503050406030204" pitchFamily="18" charset="0"/>
                            </a:rPr>
                            <m:t>𝑑</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𝑜𝑢𝑡</m:t>
                              </m:r>
                            </m:sub>
                          </m:sSub>
                        </m:e>
                      </m:nary>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004695" y="2672715"/>
                <a:ext cx="9199245" cy="1397000"/>
              </a:xfrm>
              <a:prstGeom prst="rect">
                <a:avLst/>
              </a:prstGeom>
              <a:blipFill rotWithShape="1">
                <a:blip r:embed="rId2"/>
                <a:stretch>
                  <a:fillRect t="-218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1725930" y="4972050"/>
                <a:ext cx="7924165" cy="113601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  </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𝑡</m:t>
                          </m:r>
                        </m:e>
                        <m:sub>
                          <m:r>
                            <a:rPr lang="en-US" altLang="pt-BR" sz="2400" b="0" i="1" smtClean="0">
                              <a:latin typeface="Cambria Math" panose="02040503050406030204" pitchFamily="18" charset="0"/>
                              <a:cs typeface="Cambria Math" panose="02040503050406030204" pitchFamily="18" charset="0"/>
                            </a:rPr>
                            <m:t>𝑃𝐻𝐿</m:t>
                          </m:r>
                          <m:r>
                            <a:rPr lang="en-US" altLang="pt-BR" sz="2400" b="0" i="1" smtClean="0">
                              <a:latin typeface="Cambria Math" panose="02040503050406030204" pitchFamily="18" charset="0"/>
                              <a:cs typeface="Cambria Math" panose="02040503050406030204" pitchFamily="18" charset="0"/>
                            </a:rPr>
                            <m:t>2</m:t>
                          </m:r>
                        </m:sub>
                      </m:sSub>
                      <m:r>
                        <a:rPr lang="en-US" altLang="pt-BR" sz="2400" b="0" i="1" smtClean="0">
                          <a:latin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cs typeface="Cambria Math" panose="02040503050406030204" pitchFamily="18" charset="0"/>
                            </a:rPr>
                          </m:ctrlPr>
                        </m:fPr>
                        <m:num>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r>
                        <a:rPr lang="en-US" altLang="pt-BR" sz="2400" b="0" i="1" smtClean="0">
                          <a:latin typeface="Cambria Math" panose="02040503050406030204" pitchFamily="18" charset="0"/>
                          <a:cs typeface="Cambria Math" panose="02040503050406030204" pitchFamily="18" charset="0"/>
                        </a:rPr>
                        <m:t>𝑙𝑛</m:t>
                      </m:r>
                      <m:r>
                        <a:rPr lang="en-US" altLang="pt-BR" sz="2400" b="0" i="1" smtClean="0">
                          <a:latin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3</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num>
                        <m:den>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den>
                      </m:f>
                      <m:r>
                        <a:rPr lang="en-US" altLang="pt-BR" sz="2400" b="0" i="1" smtClean="0">
                          <a:latin typeface="Cambria Math" panose="02040503050406030204" pitchFamily="18" charset="0"/>
                          <a:cs typeface="Cambria Math" panose="02040503050406030204" pitchFamily="18" charset="0"/>
                        </a:rPr>
                        <m:t>)</m:t>
                      </m:r>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1725930" y="4972050"/>
                <a:ext cx="7924165" cy="1136015"/>
              </a:xfrm>
              <a:prstGeom prst="rect">
                <a:avLst/>
              </a:prstGeom>
              <a:blipFill rotWithShape="1">
                <a:blip r:embed="rId3"/>
                <a:stretch>
                  <a:fillRect t="-2683"/>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521970"/>
          </a:xfrm>
          <a:prstGeom prst="rect">
            <a:avLst/>
          </a:prstGeom>
          <a:solidFill>
            <a:schemeClr val="bg1"/>
          </a:solidFill>
        </p:spPr>
        <p:txBody>
          <a:bodyPr wrap="square" rtlCol="0" anchor="t">
            <a:spAutoFit/>
          </a:bodyPr>
          <a:lstStyle/>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Somando as duas relaçoes obteremos o valor de 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PHL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658495" y="3093085"/>
            <a:ext cx="9943465" cy="196850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Pela expressão já vemos que o tempo de propagação é inversamente proporcional a (W/L)</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consideremos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 </a:t>
            </a:r>
            <a:r>
              <a:rPr lang="pt-BR" altLang="en-US" sz="2800" b="1" dirty="0" smtClean="0">
                <a:solidFill>
                  <a:schemeClr val="tx1"/>
                </a:solidFill>
                <a:latin typeface="Arial" panose="020B0604020202020204" pitchFamily="34" charset="0"/>
                <a:cs typeface="Arial" panose="020B0604020202020204" pitchFamily="34"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0.2V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poderemos aproximar o tempo de propagaçao por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2"/>
              <p:cNvSpPr txBox="1"/>
              <p:nvPr/>
            </p:nvSpPr>
            <p:spPr>
              <a:xfrm>
                <a:off x="443865" y="1141095"/>
                <a:ext cx="11471910" cy="1797050"/>
              </a:xfrm>
              <a:prstGeom prst="rect">
                <a:avLst/>
              </a:prstGeom>
              <a:noFill/>
              <a:ln w="38100">
                <a:noFill/>
              </a:ln>
            </p:spPr>
            <p:txBody>
              <a:bodyPr wrap="square" rtlCol="0" anchor="t">
                <a:spAutoFit/>
              </a:bodyPr>
              <a:lstStyle/>
              <a:p>
                <a:pPr algn="l"/>
                <a14:m>
                  <m:oMath xmlns:m="http://schemas.openxmlformats.org/officeDocument/2006/math">
                    <m:r>
                      <a:rPr lang="en-US" altLang="pt-BR" sz="3200" b="0" i="1" smtClean="0">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𝑡</m:t>
                        </m:r>
                      </m:e>
                      <m:sub>
                        <m:r>
                          <a:rPr lang="en-US" altLang="pt-BR" sz="3200" b="0" i="1" smtClean="0">
                            <a:latin typeface="Cambria Math" panose="02040503050406030204" pitchFamily="18" charset="0"/>
                            <a:cs typeface="Cambria Math" panose="02040503050406030204" pitchFamily="18" charset="0"/>
                          </a:rPr>
                          <m:t>𝑃𝐻𝐿</m:t>
                        </m:r>
                      </m:sub>
                    </m:sSub>
                    <m:r>
                      <a:rPr lang="en-US" altLang="pt-BR" sz="3200" b="0" i="1" smtClean="0">
                        <a:latin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𝑡</m:t>
                        </m:r>
                      </m:e>
                      <m:sub>
                        <m:r>
                          <a:rPr lang="en-US" altLang="pt-BR" sz="3200" b="0" i="1" smtClean="0">
                            <a:latin typeface="Cambria Math" panose="02040503050406030204" pitchFamily="18" charset="0"/>
                            <a:cs typeface="Cambria Math" panose="02040503050406030204" pitchFamily="18" charset="0"/>
                          </a:rPr>
                          <m:t>𝑃𝐻𝐿</m:t>
                        </m:r>
                        <m:r>
                          <a:rPr lang="en-US" altLang="pt-BR" sz="3200" b="0" i="1" smtClean="0">
                            <a:latin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𝑡</m:t>
                        </m:r>
                      </m:e>
                      <m:sub>
                        <m:r>
                          <a:rPr lang="en-US" altLang="pt-BR" sz="3200" b="0" i="1" smtClean="0">
                            <a:latin typeface="Cambria Math" panose="02040503050406030204" pitchFamily="18" charset="0"/>
                            <a:cs typeface="Cambria Math" panose="02040503050406030204" pitchFamily="18" charset="0"/>
                          </a:rPr>
                          <m:t>𝑃𝐻𝐿</m:t>
                        </m:r>
                        <m:r>
                          <a:rPr lang="en-US" altLang="pt-BR" sz="3200" b="0" i="1" smtClean="0">
                            <a:latin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𝐶</m:t>
                            </m:r>
                          </m:e>
                          <m:sub>
                            <m:r>
                              <a:rPr lang="en-US" altLang="pt-BR" sz="3200" b="0" i="1" smtClean="0">
                                <a:latin typeface="Cambria Math" panose="02040503050406030204" pitchFamily="18" charset="0"/>
                                <a:cs typeface="Cambria Math" panose="02040503050406030204" pitchFamily="18" charset="0"/>
                              </a:rPr>
                              <m:t>𝐿</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𝑛</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𝐿</m:t>
                                </m:r>
                              </m:e>
                              <m:sub>
                                <m:r>
                                  <a:rPr lang="en-US" altLang="pt-BR" sz="3200" i="1">
                                    <a:latin typeface="Cambria Math" panose="02040503050406030204" pitchFamily="18" charset="0"/>
                                    <a:cs typeface="Cambria Math" panose="02040503050406030204" pitchFamily="18" charset="0"/>
                                  </a:rPr>
                                  <m:t>𝑛</m:t>
                                </m:r>
                              </m:sub>
                            </m:sSub>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𝐷𝐷</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den>
                    </m:f>
                    <m:r>
                      <a:rPr lang="en-US" altLang="pt-BR" sz="3200" b="0" i="1" smtClean="0">
                        <a:latin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cs typeface="Cambria Math" panose="02040503050406030204" pitchFamily="18" charset="0"/>
                      </a:rPr>
                      <m:t>𝑙𝑛</m:t>
                    </m:r>
                    <m:r>
                      <a:rPr lang="en-US" altLang="pt-BR" sz="3200" b="0" i="1"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cs typeface="Cambria Math" panose="02040503050406030204" pitchFamily="18" charset="0"/>
                          </a:rPr>
                          <m:t>3</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𝐷𝐷</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4</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num>
                      <m:den>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𝐷𝐷</m:t>
                            </m:r>
                          </m:sub>
                        </m:sSub>
                      </m:den>
                    </m:f>
                    <m:r>
                      <a:rPr lang="en-US" altLang="pt-BR" sz="3200" b="0" i="1"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2</m:t>
                            </m:r>
                            <m:r>
                              <a:rPr lang="en-US" altLang="pt-BR" sz="3200" b="0" i="1" smtClean="0">
                                <a:latin typeface="Cambria Math" panose="02040503050406030204" pitchFamily="18" charset="0"/>
                                <a:cs typeface="Cambria Math" panose="02040503050406030204" pitchFamily="18" charset="0"/>
                              </a:rPr>
                              <m:t>𝐶</m:t>
                            </m:r>
                          </m:e>
                          <m:sub>
                            <m:r>
                              <a:rPr lang="en-US" altLang="pt-BR" sz="3200" b="0" i="1" smtClean="0">
                                <a:latin typeface="Cambria Math" panose="02040503050406030204" pitchFamily="18" charset="0"/>
                                <a:cs typeface="Cambria Math" panose="02040503050406030204" pitchFamily="18" charset="0"/>
                              </a:rPr>
                              <m:t>𝐿</m:t>
                            </m:r>
                          </m:sub>
                        </m:sSub>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𝑇𝑁</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𝐷𝐷</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sSup>
                          <m:sSupPr>
                            <m:ctrlPr>
                              <a:rPr lang="en-US" altLang="pt-BR" sz="3200" i="1">
                                <a:latin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cs typeface="Cambria Math" panose="02040503050406030204" pitchFamily="18" charset="0"/>
                              </a:rPr>
                              <m:t>)</m:t>
                            </m:r>
                          </m:e>
                          <m:sup>
                            <m:r>
                              <a:rPr lang="en-US" altLang="pt-BR" sz="3200" i="1">
                                <a:latin typeface="Cambria Math" panose="02040503050406030204" pitchFamily="18" charset="0"/>
                                <a:cs typeface="Cambria Math" panose="02040503050406030204" pitchFamily="18" charset="0"/>
                              </a:rPr>
                              <m:t>2</m:t>
                            </m:r>
                          </m:sup>
                        </m:sSup>
                      </m:den>
                    </m:f>
                  </m:oMath>
                </a14:m>
                <a:r>
                  <a:rPr lang="pt-BR" altLang="en-US" sz="3200">
                    <a:latin typeface="Cambria Math" panose="02040503050406030204" pitchFamily="18" charset="0"/>
                    <a:cs typeface="Cambria Math" panose="02040503050406030204" pitchFamily="18" charset="0"/>
                  </a:rPr>
                  <a:t>]</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443865" y="1141095"/>
                <a:ext cx="11471910" cy="1797050"/>
              </a:xfrm>
              <a:prstGeom prst="rect">
                <a:avLst/>
              </a:prstGeom>
              <a:blipFill rotWithShape="1">
                <a:blip r:embed="rId1"/>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2"/>
              <p:cNvSpPr txBox="1"/>
              <p:nvPr/>
            </p:nvSpPr>
            <p:spPr>
              <a:xfrm>
                <a:off x="4408805" y="4931410"/>
                <a:ext cx="5016500" cy="131318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sub>
                      </m:sSub>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1</m:t>
                              </m:r>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6</m:t>
                              </m:r>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den>
                      </m:f>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4408805" y="4931410"/>
                <a:ext cx="5016500" cy="1313180"/>
              </a:xfrm>
              <a:prstGeom prst="rect">
                <a:avLst/>
              </a:prstGeom>
              <a:blipFill rotWithShape="1">
                <a:blip r:embed="rId2"/>
                <a:stretch>
                  <a:fillRect t="-3288"/>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72440" y="655955"/>
            <a:ext cx="11107420" cy="95313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 forma equivalente podemos calcular o tempo de propagação de subida ou 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PLH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648970" y="2634615"/>
            <a:ext cx="10930890" cy="372300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considerando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Arial" panose="020B0604020202020204" pitchFamily="34" charset="0"/>
                <a:cs typeface="Arial" panose="020B0604020202020204" pitchFamily="34" charset="0"/>
                <a:sym typeface="+mn-ea"/>
              </a:rPr>
              <a:t>≈ </a:t>
            </a:r>
            <a:r>
              <a:rPr lang="pt-BR" altLang="en-US" sz="2800" b="1" dirty="0" smtClean="0">
                <a:solidFill>
                  <a:schemeClr val="tx1"/>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0.2V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Observe que: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tempo de descida depende apenas do transistor NMOS e o de subida, do PMOS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tempo de propagação é diretamente proporcional a carga </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b="1" i="1" baseline="-25000" dirty="0" smtClean="0">
                <a:solidFill>
                  <a:schemeClr val="tx1"/>
                </a:solidFill>
                <a:latin typeface="Comic Sans MS" panose="030F0702030302020204" pitchFamily="66" charset="0"/>
                <a:cs typeface="Comic Sans MS" panose="030F0702030302020204" pitchFamily="66" charset="0"/>
                <a:sym typeface="+mn-ea"/>
              </a:rPr>
              <a:t>L</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saída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tempo de propagação é inversamente proporcional 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
              <p:cNvSpPr txBox="1"/>
              <p:nvPr/>
            </p:nvSpPr>
            <p:spPr>
              <a:xfrm>
                <a:off x="3587750" y="1325245"/>
                <a:ext cx="5016500" cy="13093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𝑃𝐿𝐻</m:t>
                          </m:r>
                        </m:sub>
                      </m:sSub>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1</m:t>
                              </m:r>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6</m:t>
                              </m:r>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𝑃</m:t>
                              </m:r>
                            </m:sub>
                          </m:sSub>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𝑃</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den>
                      </m:f>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3587750" y="1325245"/>
                <a:ext cx="5016500" cy="1309370"/>
              </a:xfrm>
              <a:prstGeom prst="rect">
                <a:avLst/>
              </a:prstGeom>
              <a:blipFill rotWithShape="1">
                <a:blip r:embed="rId1"/>
                <a:stretch>
                  <a:fillRect t="-3298"/>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72440" y="655955"/>
            <a:ext cx="11107420" cy="521970"/>
          </a:xfrm>
          <a:prstGeom prst="rect">
            <a:avLst/>
          </a:prstGeom>
          <a:solidFill>
            <a:schemeClr val="bg1"/>
          </a:solidFill>
        </p:spPr>
        <p:txBody>
          <a:bodyPr wrap="square" rtlCol="0" anchor="t">
            <a:spAutoFit/>
          </a:bodyPr>
          <a:lstStyle/>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obedeçamos a relação</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648970" y="2634615"/>
            <a:ext cx="10930890" cy="52197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teremos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0,2V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
              <p:cNvSpPr txBox="1"/>
              <p:nvPr/>
            </p:nvSpPr>
            <p:spPr>
              <a:xfrm>
                <a:off x="3587750" y="1325245"/>
                <a:ext cx="5016500" cy="9632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b="0" i="1" smtClean="0">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𝑃</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𝑃</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3587750" y="1325245"/>
                <a:ext cx="5016500" cy="963295"/>
              </a:xfrm>
              <a:prstGeom prst="rect">
                <a:avLst/>
              </a:prstGeom>
              <a:blipFill rotWithShape="1">
                <a:blip r:embed="rId1"/>
                <a:stretch>
                  <a:fillRect t="-448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962785" y="3416300"/>
                <a:ext cx="5141595" cy="1640205"/>
              </a:xfrm>
              <a:prstGeom prst="rect">
                <a:avLst/>
              </a:prstGeom>
              <a:noFill/>
              <a:ln w="28575">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𝑇𝑅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pt-BR" altLang="pt-BR" sz="2400" b="0" i="1" smtClean="0">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𝐷𝐷</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den>
                      </m:f>
                      <m:r>
                        <a:rPr lang="en-US" altLang="pt-BR" sz="2400" b="0" i="1" smtClean="0">
                          <a:latin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cs typeface="Cambria Math" panose="02040503050406030204" pitchFamily="18" charset="0"/>
                            </a:rPr>
                          </m:ctrlPr>
                        </m:fPr>
                        <m:num>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num>
                        <m:den>
                          <m:r>
                            <a:rPr lang="en-US" altLang="pt-BR" sz="2400" b="0" i="1" smtClean="0">
                              <a:latin typeface="Cambria Math" panose="02040503050406030204" pitchFamily="18" charset="0"/>
                              <a:cs typeface="Cambria Math" panose="02040503050406030204" pitchFamily="18" charset="0"/>
                            </a:rPr>
                            <m:t>2</m:t>
                          </m:r>
                        </m:den>
                      </m:f>
                    </m:oMath>
                  </m:oMathPara>
                </a14:m>
                <a:endParaRPr lang="en-US" altLang="pt-BR" sz="2400" b="0" i="1" baseline="30000" smtClean="0">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962785" y="3416300"/>
                <a:ext cx="5141595" cy="1640205"/>
              </a:xfrm>
              <a:prstGeom prst="rect">
                <a:avLst/>
              </a:prstGeom>
              <a:blipFill rotWithShape="1">
                <a:blip r:embed="rId2"/>
                <a:stretch>
                  <a:fillRect t="-1858"/>
                </a:stretch>
              </a:blipFill>
              <a:ln w="28575">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7215505" y="3975100"/>
                <a:ext cx="3319145" cy="5219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𝑃𝐿𝐻</m:t>
                          </m:r>
                        </m:sub>
                      </m:sSub>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7215505" y="3975100"/>
                <a:ext cx="3319145" cy="521970"/>
              </a:xfrm>
              <a:prstGeom prst="rect">
                <a:avLst/>
              </a:prstGeom>
              <a:blipFill rotWithShape="1">
                <a:blip r:embed="rId3"/>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259080" y="5315585"/>
                <a:ext cx="11320780" cy="138366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que normalmente é desejável. Por outro lado, como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𝑃</m:t>
                        </m:r>
                      </m:sub>
                    </m:sSub>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 são variáveis, a igualdade entre os tempos de proparagação é obtida apenas aproximadamente.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59080" y="5315585"/>
                <a:ext cx="11320780" cy="1383665"/>
              </a:xfrm>
              <a:prstGeom prst="rect">
                <a:avLst/>
              </a:prstGeom>
              <a:blipFill rotWithShape="1">
                <a:blip r:embed="rId4"/>
                <a:stretch>
                  <a:fillRect b="-96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630555" y="1334770"/>
            <a:ext cx="10930890" cy="3569335"/>
          </a:xfrm>
          <a:prstGeom prst="rect">
            <a:avLst/>
          </a:prstGeom>
          <a:solidFill>
            <a:schemeClr val="bg1"/>
          </a:solidFill>
        </p:spPr>
        <p:txBody>
          <a:bodyPr wrap="square" rtlCol="0" anchor="t">
            <a:spAutoFit/>
          </a:bodyPr>
          <a:lstStyle/>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quando (W/L) aumenta, diminui o tempo de propagação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quando </a:t>
            </a:r>
            <a:r>
              <a:rPr lang="pt-BR" altLang="en-US" sz="2800" b="1" dirty="0">
                <a:latin typeface="Comic Sans MS" panose="030F0702030302020204" pitchFamily="66" charset="0"/>
                <a:cs typeface="Comic Sans MS" panose="030F0702030302020204" pitchFamily="66" charset="0"/>
                <a:sym typeface="+mn-ea"/>
              </a:rPr>
              <a:t>a tensão de alimentação </a:t>
            </a:r>
            <a:r>
              <a:rPr lang="pt-BR" altLang="en-US" sz="2800" b="1" dirty="0" smtClean="0">
                <a:latin typeface="Comic Sans MS" panose="030F0702030302020204" pitchFamily="66" charset="0"/>
                <a:cs typeface="Comic Sans MS" panose="030F0702030302020204" pitchFamily="66" charset="0"/>
                <a:sym typeface="+mn-ea"/>
              </a:rPr>
              <a:t>aumenta, diminui o tempo de propagação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quando a capacitancia de carga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L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aumenta, aumenta o tempo de propagação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Portas logicas estão sempre conectadas a outras portas lógicas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630555" y="635000"/>
            <a:ext cx="11248390" cy="1537970"/>
          </a:xfrm>
          <a:prstGeom prst="rect">
            <a:avLst/>
          </a:prstGeom>
          <a:solidFill>
            <a:schemeClr val="bg1"/>
          </a:solidFill>
        </p:spPr>
        <p:txBody>
          <a:bodyPr wrap="square" rtlCol="0" anchor="t">
            <a:spAutoFit/>
          </a:bodyPr>
          <a:lstStyle/>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Qual a capacitancia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vista por um inversor?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Em grande parte é a capacitancia de porta de outros transistores.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4149189" y="3431352"/>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3435394" y="3752465"/>
            <a:ext cx="2789806" cy="1360876"/>
            <a:chOff x="7504" y="6919"/>
            <a:chExt cx="3582" cy="1688"/>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35"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4930057" y="511400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4851317" y="53260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4697340" y="58340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3686278" y="424614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4930057" y="393655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4149189" y="415891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3972024" y="464491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4313880" y="409044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49" name="Grupo 48"/>
          <p:cNvGrpSpPr/>
          <p:nvPr/>
        </p:nvGrpSpPr>
        <p:grpSpPr>
          <a:xfrm>
            <a:off x="5873849" y="2455957"/>
            <a:ext cx="770733" cy="1434624"/>
            <a:chOff x="4325979" y="4921726"/>
            <a:chExt cx="770733" cy="1434624"/>
          </a:xfrm>
        </p:grpSpPr>
        <p:grpSp>
          <p:nvGrpSpPr>
            <p:cNvPr id="50" name="Group 147"/>
            <p:cNvGrpSpPr/>
            <p:nvPr/>
          </p:nvGrpSpPr>
          <p:grpSpPr bwMode="auto">
            <a:xfrm>
              <a:off x="4325979" y="5381242"/>
              <a:ext cx="638515" cy="529611"/>
              <a:chOff x="2834" y="2568"/>
              <a:chExt cx="317" cy="272"/>
            </a:xfrm>
          </p:grpSpPr>
          <p:sp>
            <p:nvSpPr>
              <p:cNvPr id="5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6" name="Conector Reto 55"/>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60" name="Grupo 59"/>
          <p:cNvGrpSpPr/>
          <p:nvPr/>
        </p:nvGrpSpPr>
        <p:grpSpPr>
          <a:xfrm rot="16200000">
            <a:off x="5536532" y="3628755"/>
            <a:ext cx="975108" cy="2432323"/>
            <a:chOff x="7504" y="4858"/>
            <a:chExt cx="1252" cy="3017"/>
          </a:xfrm>
        </p:grpSpPr>
        <p:grpSp>
          <p:nvGrpSpPr>
            <p:cNvPr id="61" name="Group 147"/>
            <p:cNvGrpSpPr/>
            <p:nvPr/>
          </p:nvGrpSpPr>
          <p:grpSpPr bwMode="auto">
            <a:xfrm rot="5400000">
              <a:off x="6989" y="5944"/>
              <a:ext cx="2853" cy="680"/>
              <a:chOff x="2009" y="2568"/>
              <a:chExt cx="1142"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6" name="Line 93"/>
              <p:cNvSpPr>
                <a:spLocks noChangeShapeType="1"/>
              </p:cNvSpPr>
              <p:nvPr/>
            </p:nvSpPr>
            <p:spPr bwMode="auto">
              <a:xfrm flipH="1">
                <a:off x="2009" y="2704"/>
                <a:ext cx="100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9" name="Straight Connector 178"/>
          <p:cNvCxnSpPr>
            <a:cxnSpLocks noChangeShapeType="1"/>
          </p:cNvCxnSpPr>
          <p:nvPr/>
        </p:nvCxnSpPr>
        <p:spPr bwMode="auto">
          <a:xfrm flipV="1">
            <a:off x="7233837" y="460025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0" name="Conector Reto 8"/>
          <p:cNvCxnSpPr/>
          <p:nvPr/>
        </p:nvCxnSpPr>
        <p:spPr>
          <a:xfrm flipH="1" flipV="1">
            <a:off x="7155097" y="481234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Rectangle 140"/>
          <p:cNvSpPr>
            <a:spLocks noChangeArrowheads="1"/>
          </p:cNvSpPr>
          <p:nvPr/>
        </p:nvSpPr>
        <p:spPr bwMode="auto">
          <a:xfrm flipH="1">
            <a:off x="5537835" y="4323080"/>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72" name="Rectangle 140"/>
          <p:cNvSpPr>
            <a:spLocks noChangeArrowheads="1"/>
          </p:cNvSpPr>
          <p:nvPr/>
        </p:nvSpPr>
        <p:spPr bwMode="auto">
          <a:xfrm flipH="1">
            <a:off x="7509235" y="383372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73" name="Straight Connector 178"/>
          <p:cNvCxnSpPr>
            <a:cxnSpLocks noChangeShapeType="1"/>
          </p:cNvCxnSpPr>
          <p:nvPr/>
        </p:nvCxnSpPr>
        <p:spPr bwMode="auto">
          <a:xfrm flipV="1">
            <a:off x="6654717" y="29611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74" name="Elipse 73"/>
          <p:cNvSpPr/>
          <p:nvPr/>
        </p:nvSpPr>
        <p:spPr>
          <a:xfrm>
            <a:off x="6038540" y="311504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75" name="Grupo 74"/>
          <p:cNvGrpSpPr/>
          <p:nvPr/>
        </p:nvGrpSpPr>
        <p:grpSpPr>
          <a:xfrm>
            <a:off x="7113369" y="2464847"/>
            <a:ext cx="770733" cy="1434624"/>
            <a:chOff x="4325979" y="4921726"/>
            <a:chExt cx="770733" cy="1434624"/>
          </a:xfrm>
        </p:grpSpPr>
        <p:grpSp>
          <p:nvGrpSpPr>
            <p:cNvPr id="76" name="Group 147"/>
            <p:cNvGrpSpPr/>
            <p:nvPr/>
          </p:nvGrpSpPr>
          <p:grpSpPr bwMode="auto">
            <a:xfrm>
              <a:off x="4325979" y="5381242"/>
              <a:ext cx="638515" cy="529611"/>
              <a:chOff x="2834" y="2568"/>
              <a:chExt cx="317" cy="272"/>
            </a:xfrm>
          </p:grpSpPr>
          <p:sp>
            <p:nvSpPr>
              <p:cNvPr id="7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2" name="Conector Reto 81"/>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5" name="Grupo 84"/>
          <p:cNvGrpSpPr/>
          <p:nvPr/>
        </p:nvGrpSpPr>
        <p:grpSpPr>
          <a:xfrm rot="16200000">
            <a:off x="6360977" y="5431100"/>
            <a:ext cx="975108" cy="770733"/>
            <a:chOff x="7504" y="6919"/>
            <a:chExt cx="1252" cy="956"/>
          </a:xfrm>
        </p:grpSpPr>
        <p:grpSp>
          <p:nvGrpSpPr>
            <p:cNvPr id="86" name="Group 147"/>
            <p:cNvGrpSpPr/>
            <p:nvPr/>
          </p:nvGrpSpPr>
          <p:grpSpPr bwMode="auto">
            <a:xfrm rot="5400000">
              <a:off x="8020" y="6975"/>
              <a:ext cx="792" cy="680"/>
              <a:chOff x="2834" y="2568"/>
              <a:chExt cx="317" cy="272"/>
            </a:xfrm>
          </p:grpSpPr>
          <p:sp>
            <p:nvSpPr>
              <p:cNvPr id="8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7227487" y="557180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7148747" y="57838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7023980" y="630396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7113673" y="3895690"/>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6924675" y="286956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6507480" y="3893185"/>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6274435" y="519493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103" name="Straight Connector 178"/>
          <p:cNvCxnSpPr>
            <a:cxnSpLocks noChangeShapeType="1"/>
          </p:cNvCxnSpPr>
          <p:nvPr/>
        </p:nvCxnSpPr>
        <p:spPr bwMode="auto">
          <a:xfrm flipV="1">
            <a:off x="7884077" y="297322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01" name="Conector Reto 100"/>
          <p:cNvCxnSpPr/>
          <p:nvPr/>
        </p:nvCxnSpPr>
        <p:spPr>
          <a:xfrm flipH="1">
            <a:off x="5873750" y="3188970"/>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
          <p:cNvCxnSpPr/>
          <p:nvPr/>
        </p:nvCxnSpPr>
        <p:spPr>
          <a:xfrm flipH="1" flipV="1">
            <a:off x="7741530" y="3890964"/>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Elipse 103"/>
          <p:cNvSpPr/>
          <p:nvPr/>
        </p:nvSpPr>
        <p:spPr>
          <a:xfrm>
            <a:off x="7279330" y="311123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52755" y="528320"/>
            <a:ext cx="11076305" cy="1814830"/>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Cargas no Diodo </a:t>
            </a: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(Capacitancia de Junção)</a:t>
            </a:r>
            <a:endPar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altLang="en-US" sz="3200" b="1" dirty="0">
                <a:latin typeface="Comic Sans MS" panose="030F0702030302020204" pitchFamily="66" charset="0"/>
                <a:cs typeface="Comic Sans MS" panose="030F0702030302020204" pitchFamily="66" charset="0"/>
              </a:rPr>
              <a:t>Diodo Reverso</a:t>
            </a:r>
            <a:endParaRPr lang="pt-BR" altLang="en-US" sz="3200" b="1" dirty="0">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Chamando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452755" y="2364740"/>
                <a:ext cx="6138545" cy="960755"/>
              </a:xfrm>
              <a:prstGeom prst="rect">
                <a:avLst/>
              </a:prstGeom>
              <a:noFill/>
            </p:spPr>
            <p:txBody>
              <a:bodyPr wrap="square" rtlCol="0" anchor="t">
                <a:spAutoFit/>
              </a:bodyPr>
              <a:lstStyle/>
              <a:p>
                <a:pPr algn="l"/>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𝑞</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𝜀</m:t>
                            </m:r>
                          </m:e>
                          <m:sub>
                            <m:r>
                              <a:rPr lang="en-US" altLang="pt-BR" sz="2800" i="1">
                                <a:latin typeface="Cambria Math" panose="02040503050406030204" pitchFamily="18" charset="0"/>
                                <a:cs typeface="Cambria Math" panose="02040503050406030204" pitchFamily="18" charset="0"/>
                              </a:rPr>
                              <m:t>𝑠</m:t>
                            </m:r>
                          </m:sub>
                        </m:sSub>
                        <m:d>
                          <m:dPr>
                            <m:ctrlPr>
                              <a:rPr lang="en-US" altLang="pt-BR" sz="2800" i="1">
                                <a:latin typeface="Cambria Math" panose="02040503050406030204" pitchFamily="18" charset="0"/>
                                <a:cs typeface="Cambria Math" panose="02040503050406030204" pitchFamily="18" charset="0"/>
                              </a:rPr>
                            </m:ctrlPr>
                          </m:d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𝐴</m:t>
                                    </m:r>
                                  </m:sub>
                                </m:sSub>
                              </m:den>
                            </m:f>
                            <m:r>
                              <a:rPr lang="en-US" sz="2800" i="1">
                                <a:latin typeface="Cambria Math" panose="02040503050406030204" pitchFamily="18" charset="0"/>
                              </a:rPr>
                              <m:t>+</m:t>
                            </m:r>
                            <m:f>
                              <m:fPr>
                                <m:ctrlPr>
                                  <a:rPr lang="en-US"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b>
                                  <m:sSubPr>
                                    <m:ctrlPr>
                                      <a:rPr lang="en-US"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𝑁</m:t>
                                    </m:r>
                                  </m:e>
                                  <m:sub>
                                    <m:r>
                                      <a:rPr lang="en-US" sz="2800" i="1">
                                        <a:latin typeface="Cambria Math" panose="02040503050406030204" pitchFamily="18" charset="0"/>
                                        <a:cs typeface="Cambria Math" panose="02040503050406030204" pitchFamily="18" charset="0"/>
                                      </a:rPr>
                                      <m:t>𝐷</m:t>
                                    </m:r>
                                  </m:sub>
                                </m:sSub>
                              </m:den>
                            </m:f>
                          </m:e>
                        </m:d>
                        <m:f>
                          <m:fPr>
                            <m:ctrlPr>
                              <a:rPr lang="en-US"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b>
                              <m:sSubPr>
                                <m:ctrlPr>
                                  <a:rPr sz="2800" i="1">
                                    <a:latin typeface="Cambria Math" panose="02040503050406030204" pitchFamily="18" charset="0"/>
                                    <a:cs typeface="Cambria Math" panose="02040503050406030204" pitchFamily="18" charset="0"/>
                                  </a:rPr>
                                </m:ctrlPr>
                              </m:sSubPr>
                              <m:e>
                                <m:r>
                                  <a:rPr lang="en-US" sz="2800" i="1">
                                    <a:latin typeface="Cambria Math" panose="02040503050406030204" pitchFamily="18" charset="0"/>
                                    <a:cs typeface="Cambria Math" panose="02040503050406030204" pitchFamily="18" charset="0"/>
                                  </a:rPr>
                                  <m:t>𝜙</m:t>
                                </m:r>
                              </m:e>
                              <m:sub>
                                <m:r>
                                  <a:rPr lang="en-US" sz="2800" i="1">
                                    <a:latin typeface="Cambria Math" panose="02040503050406030204" pitchFamily="18" charset="0"/>
                                    <a:cs typeface="Cambria Math" panose="02040503050406030204" pitchFamily="18" charset="0"/>
                                  </a:rPr>
                                  <m:t>𝑖</m:t>
                                </m:r>
                              </m:sub>
                            </m:sSub>
                          </m:den>
                        </m:f>
                      </m:e>
                    </m:rad>
                  </m:oMath>
                </a14:m>
                <a:r>
                  <a:rPr lang="pt-BR" altLang="en-US" sz="2800" i="1">
                    <a:latin typeface="Cambria Math" panose="02040503050406030204" pitchFamily="18" charset="0"/>
                    <a:cs typeface="Cambria Math" panose="02040503050406030204" pitchFamily="18" charset="0"/>
                  </a:rPr>
                  <a:t> teremos:</a:t>
                </a:r>
                <a:endParaRPr lang="pt-BR" altLang="en-US"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52755" y="2364740"/>
                <a:ext cx="6138545" cy="96075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55625" y="3598545"/>
                <a:ext cx="5231130" cy="183515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r>
                                <a:rPr lang="en-US" altLang="pt-BR" sz="2800" i="1">
                                  <a:latin typeface="Cambria Math" panose="02040503050406030204" pitchFamily="18" charset="0"/>
                                  <a:cs typeface="Cambria Math" panose="02040503050406030204" pitchFamily="18" charset="0"/>
                                </a:rPr>
                                <m:t>0</m:t>
                              </m:r>
                            </m:sub>
                          </m:sSub>
                        </m:num>
                        <m:den>
                          <m:rad>
                            <m:radPr>
                              <m:degHide m:val="on"/>
                              <m:ctrlPr>
                                <a:rPr lang="en-US" altLang="pt-BR" sz="2800" i="1">
                                  <a:latin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𝑅</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𝜙</m:t>
                                      </m:r>
                                    </m:e>
                                    <m:sub>
                                      <m:r>
                                        <a:rPr lang="en-US" altLang="pt-BR" sz="2800" i="1">
                                          <a:latin typeface="Cambria Math" panose="02040503050406030204" pitchFamily="18" charset="0"/>
                                          <a:cs typeface="Cambria Math" panose="02040503050406030204" pitchFamily="18" charset="0"/>
                                        </a:rPr>
                                        <m:t>𝑖</m:t>
                                      </m:r>
                                    </m:sub>
                                  </m:sSub>
                                </m:den>
                              </m:f>
                            </m:e>
                          </m:rad>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55625" y="3598545"/>
                <a:ext cx="5231130" cy="1835150"/>
              </a:xfrm>
              <a:prstGeom prst="rect">
                <a:avLst/>
              </a:prstGeom>
              <a:blipFill rotWithShape="1">
                <a:blip r:embed="rId2"/>
                <a:stretch>
                  <a:fillRect/>
                </a:stretch>
              </a:blipFill>
            </p:spPr>
            <p:txBody>
              <a:bodyPr/>
              <a:lstStyle/>
              <a:p>
                <a:r>
                  <a:rPr lang="pt-BR" altLang="en-US">
                    <a:noFill/>
                  </a:rPr>
                  <a:t> </a:t>
                </a:r>
              </a:p>
            </p:txBody>
          </p:sp>
        </mc:Fallback>
      </mc:AlternateContent>
      <p:sp>
        <p:nvSpPr>
          <p:cNvPr id="10" name="CaixaDeTexto 2"/>
          <p:cNvSpPr txBox="1"/>
          <p:nvPr/>
        </p:nvSpPr>
        <p:spPr>
          <a:xfrm>
            <a:off x="5614738" y="3695700"/>
            <a:ext cx="6143558" cy="2399665"/>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capacitancia diminiu quando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a:t>
            </a:r>
            <a:endPar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usado para implementar capacitores com valor ajustavel (varactor)</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1967865" y="521970"/>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736600" y="1571625"/>
            <a:ext cx="10930890" cy="4030980"/>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Capacitancias de sobreposição (</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overlap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de </a:t>
            </a:r>
            <a:r>
              <a:rPr lang="pt-BR" altLang="en-US" sz="2800" b="1" dirty="0" err="1" smtClean="0">
                <a:solidFill>
                  <a:schemeClr val="tx1"/>
                </a:solidFill>
                <a:latin typeface="Comic Sans MS" panose="030F0702030302020204" pitchFamily="66" charset="0"/>
                <a:cs typeface="Comic Sans MS" panose="030F0702030302020204" pitchFamily="66" charset="0"/>
                <a:sym typeface="+mn-ea"/>
              </a:rPr>
              <a:t>gate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gate/source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Capcitancia gate/dreno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gate/bulk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source/bulk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dreno/bulk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1967865" y="42989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604520" y="1049655"/>
            <a:ext cx="10930890" cy="95313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Capacitancias de sobreposição (overlap): gate/source e gate/dreno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Retângulo de cantos arredondados 3"/>
          <p:cNvSpPr/>
          <p:nvPr/>
        </p:nvSpPr>
        <p:spPr>
          <a:xfrm>
            <a:off x="1767205" y="3098165"/>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 name="Retângulo 78"/>
          <p:cNvSpPr/>
          <p:nvPr/>
        </p:nvSpPr>
        <p:spPr>
          <a:xfrm>
            <a:off x="3256280" y="297053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Retângulo 81"/>
          <p:cNvSpPr/>
          <p:nvPr/>
        </p:nvSpPr>
        <p:spPr>
          <a:xfrm>
            <a:off x="3241675" y="275653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6"/>
          <p:cNvSpPr txBox="1"/>
          <p:nvPr/>
        </p:nvSpPr>
        <p:spPr>
          <a:xfrm>
            <a:off x="9257030" y="4420870"/>
            <a:ext cx="869950" cy="460375"/>
          </a:xfrm>
          <a:prstGeom prst="rect">
            <a:avLst/>
          </a:prstGeom>
          <a:noFill/>
        </p:spPr>
        <p:txBody>
          <a:bodyPr wrap="square" rtlCol="0">
            <a:spAutoFit/>
          </a:bodyPr>
          <a:lstStyle/>
          <a:p>
            <a:r>
              <a:rPr lang="pt-BR" sz="2400" dirty="0" err="1" smtClean="0"/>
              <a:t>P-Si</a:t>
            </a:r>
            <a:endParaRPr lang="pt-BR" sz="2400" dirty="0"/>
          </a:p>
        </p:txBody>
      </p:sp>
      <p:sp>
        <p:nvSpPr>
          <p:cNvPr id="95" name="Retângulo de cantos arredondados 8"/>
          <p:cNvSpPr/>
          <p:nvPr/>
        </p:nvSpPr>
        <p:spPr>
          <a:xfrm>
            <a:off x="2565400" y="308864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CaixaDeTexto 9"/>
          <p:cNvSpPr txBox="1"/>
          <p:nvPr/>
        </p:nvSpPr>
        <p:spPr>
          <a:xfrm>
            <a:off x="2645410" y="339725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150" name="Retângulo de cantos arredondados 37"/>
          <p:cNvSpPr/>
          <p:nvPr/>
        </p:nvSpPr>
        <p:spPr>
          <a:xfrm>
            <a:off x="8192135" y="310451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1" name="CaixaDeTexto 38"/>
          <p:cNvSpPr txBox="1"/>
          <p:nvPr/>
        </p:nvSpPr>
        <p:spPr>
          <a:xfrm>
            <a:off x="8279765" y="34613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188" name="Conector Reto 187"/>
          <p:cNvCxnSpPr/>
          <p:nvPr/>
        </p:nvCxnSpPr>
        <p:spPr>
          <a:xfrm flipH="1" flipV="1">
            <a:off x="8879205" y="273050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6131560" y="236918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90" name="Conector Reto 189"/>
          <p:cNvCxnSpPr/>
          <p:nvPr/>
        </p:nvCxnSpPr>
        <p:spPr>
          <a:xfrm flipH="1" flipV="1">
            <a:off x="2931160" y="271018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2" name="CaixaDeTexto 83"/>
          <p:cNvSpPr txBox="1"/>
          <p:nvPr/>
        </p:nvSpPr>
        <p:spPr>
          <a:xfrm>
            <a:off x="2697480" y="222567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193" name="Retângulo de cantos arredondados 84"/>
          <p:cNvSpPr/>
          <p:nvPr/>
        </p:nvSpPr>
        <p:spPr>
          <a:xfrm>
            <a:off x="9319895" y="309816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4" name="CaixaDeTexto 85"/>
          <p:cNvSpPr txBox="1"/>
          <p:nvPr/>
        </p:nvSpPr>
        <p:spPr>
          <a:xfrm>
            <a:off x="9413875" y="302323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195" name="Conector Reto 194"/>
          <p:cNvCxnSpPr/>
          <p:nvPr/>
        </p:nvCxnSpPr>
        <p:spPr>
          <a:xfrm flipH="1" flipV="1">
            <a:off x="9732010" y="272351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18" name="CaixaDeTexto 83"/>
          <p:cNvSpPr txBox="1"/>
          <p:nvPr/>
        </p:nvSpPr>
        <p:spPr>
          <a:xfrm>
            <a:off x="5934710" y="1849755"/>
            <a:ext cx="687705" cy="521970"/>
          </a:xfrm>
          <a:prstGeom prst="rect">
            <a:avLst/>
          </a:prstGeom>
          <a:noFill/>
        </p:spPr>
        <p:txBody>
          <a:bodyPr wrap="square" rtlCol="0">
            <a:spAutoFit/>
          </a:bodyPr>
          <a:lstStyle/>
          <a:p>
            <a:r>
              <a:rPr lang="pt-BR" sz="2800" dirty="0" smtClean="0"/>
              <a:t>V</a:t>
            </a:r>
            <a:r>
              <a:rPr lang="pt-BR" sz="2800" baseline="-25000" dirty="0" smtClean="0"/>
              <a:t>G</a:t>
            </a:r>
            <a:endParaRPr lang="pt-BR" sz="2800" dirty="0" smtClean="0"/>
          </a:p>
        </p:txBody>
      </p:sp>
      <p:sp>
        <p:nvSpPr>
          <p:cNvPr id="219" name="CaixaDeTexto 83"/>
          <p:cNvSpPr txBox="1"/>
          <p:nvPr/>
        </p:nvSpPr>
        <p:spPr>
          <a:xfrm>
            <a:off x="8672830" y="219329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220" name="CaixaDeTexto 83"/>
          <p:cNvSpPr txBox="1"/>
          <p:nvPr/>
        </p:nvSpPr>
        <p:spPr>
          <a:xfrm>
            <a:off x="9545955" y="2233930"/>
            <a:ext cx="1062990" cy="521970"/>
          </a:xfrm>
          <a:prstGeom prst="rect">
            <a:avLst/>
          </a:prstGeom>
          <a:noFill/>
        </p:spPr>
        <p:txBody>
          <a:bodyPr wrap="square" rtlCol="0">
            <a:spAutoFit/>
          </a:bodyPr>
          <a:lstStyle/>
          <a:p>
            <a:r>
              <a:rPr lang="pt-BR" sz="2800" dirty="0" smtClean="0"/>
              <a:t>Bulk</a:t>
            </a:r>
            <a:endParaRPr lang="pt-BR" sz="2800" dirty="0" smtClean="0"/>
          </a:p>
        </p:txBody>
      </p:sp>
      <p:sp>
        <p:nvSpPr>
          <p:cNvPr id="239" name="Forma livre 238"/>
          <p:cNvSpPr/>
          <p:nvPr/>
        </p:nvSpPr>
        <p:spPr>
          <a:xfrm flipH="1">
            <a:off x="3590290" y="2524125"/>
            <a:ext cx="320675" cy="793750"/>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1" name="Forma livre 240"/>
          <p:cNvSpPr/>
          <p:nvPr/>
        </p:nvSpPr>
        <p:spPr>
          <a:xfrm>
            <a:off x="8011160" y="2746375"/>
            <a:ext cx="19875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9" name="Grupo 8"/>
          <p:cNvGrpSpPr/>
          <p:nvPr/>
        </p:nvGrpSpPr>
        <p:grpSpPr>
          <a:xfrm rot="5400000">
            <a:off x="2867660" y="3940810"/>
            <a:ext cx="441960" cy="28448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a:off x="8502015" y="3937635"/>
            <a:ext cx="441960" cy="284480"/>
            <a:chOff x="2587" y="5946"/>
            <a:chExt cx="4283" cy="2118"/>
          </a:xfrm>
        </p:grpSpPr>
        <p:cxnSp>
          <p:nvCxnSpPr>
            <p:cNvPr id="12" name="Conector Reto 11"/>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riângulo isósceles 1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 name="Conector Reto 1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 name="Grupo 17"/>
          <p:cNvGrpSpPr/>
          <p:nvPr/>
        </p:nvGrpSpPr>
        <p:grpSpPr>
          <a:xfrm rot="1140000">
            <a:off x="3186430" y="2817495"/>
            <a:ext cx="488315" cy="681355"/>
            <a:chOff x="5003" y="4813"/>
            <a:chExt cx="441" cy="955"/>
          </a:xfrm>
        </p:grpSpPr>
        <p:cxnSp>
          <p:nvCxnSpPr>
            <p:cNvPr id="11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36"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6" name="Conector Reto 15"/>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24" name="CaixaDeTexto 83"/>
          <p:cNvSpPr txBox="1"/>
          <p:nvPr/>
        </p:nvSpPr>
        <p:spPr>
          <a:xfrm>
            <a:off x="3528695" y="2102485"/>
            <a:ext cx="952500" cy="521970"/>
          </a:xfrm>
          <a:prstGeom prst="rect">
            <a:avLst/>
          </a:prstGeom>
          <a:noFill/>
        </p:spPr>
        <p:txBody>
          <a:bodyPr wrap="square" rtlCol="0">
            <a:spAutoFit/>
          </a:bodyPr>
          <a:lstStyle/>
          <a:p>
            <a:r>
              <a:rPr lang="pt-BR" sz="2800" dirty="0" smtClean="0"/>
              <a:t>C</a:t>
            </a:r>
            <a:r>
              <a:rPr lang="pt-BR" sz="2800" baseline="-25000" dirty="0" smtClean="0"/>
              <a:t>ovGS</a:t>
            </a:r>
            <a:endParaRPr lang="pt-BR" sz="2800" dirty="0" smtClean="0"/>
          </a:p>
        </p:txBody>
      </p:sp>
      <p:sp>
        <p:nvSpPr>
          <p:cNvPr id="25" name="CaixaDeTexto 83"/>
          <p:cNvSpPr txBox="1"/>
          <p:nvPr/>
        </p:nvSpPr>
        <p:spPr>
          <a:xfrm>
            <a:off x="7607935" y="2139950"/>
            <a:ext cx="952500" cy="521970"/>
          </a:xfrm>
          <a:prstGeom prst="rect">
            <a:avLst/>
          </a:prstGeom>
          <a:noFill/>
        </p:spPr>
        <p:txBody>
          <a:bodyPr wrap="square" rtlCol="0">
            <a:spAutoFit/>
          </a:bodyPr>
          <a:lstStyle/>
          <a:p>
            <a:r>
              <a:rPr lang="pt-BR" sz="2800" dirty="0" smtClean="0"/>
              <a:t>C</a:t>
            </a:r>
            <a:r>
              <a:rPr lang="pt-BR" sz="2800" baseline="-25000" dirty="0" smtClean="0"/>
              <a:t>ovGD</a:t>
            </a:r>
            <a:endParaRPr lang="pt-BR" sz="2800" dirty="0" smtClean="0"/>
          </a:p>
        </p:txBody>
      </p:sp>
      <p:sp>
        <p:nvSpPr>
          <p:cNvPr id="26" name="Caixa de Texto 25"/>
          <p:cNvSpPr txBox="1"/>
          <p:nvPr/>
        </p:nvSpPr>
        <p:spPr>
          <a:xfrm>
            <a:off x="738505" y="5069205"/>
            <a:ext cx="10930890" cy="95313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capacitancia de sobreposição depende do W do transistor (capacitancia =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ov</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.W)</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7" name="Grupo 26"/>
          <p:cNvGrpSpPr/>
          <p:nvPr/>
        </p:nvGrpSpPr>
        <p:grpSpPr>
          <a:xfrm rot="20400000">
            <a:off x="8178165" y="2844165"/>
            <a:ext cx="488315" cy="681355"/>
            <a:chOff x="5003" y="4813"/>
            <a:chExt cx="441" cy="955"/>
          </a:xfrm>
        </p:grpSpPr>
        <p:cxnSp>
          <p:nvCxnSpPr>
            <p:cNvPr id="28"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29" name="Straight Connector 178"/>
            <p:cNvCxnSpPr>
              <a:cxnSpLocks noChangeShapeType="1"/>
            </p:cNvCxnSpPr>
            <p:nvPr/>
          </p:nvCxnSpPr>
          <p:spPr bwMode="auto">
            <a:xfrm flipV="1">
              <a:off x="5236"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30" name="Conector Reto 29"/>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2174240" y="135064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534670" y="826135"/>
            <a:ext cx="10930890" cy="138366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sobreposiçao sempre ocorrerá. Não se pode construir o dreno e source terminado justo no inicio do canal, pois corre-se o risco do transistor ficar com defeito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Retângulo de cantos arredondados 3"/>
          <p:cNvSpPr/>
          <p:nvPr/>
        </p:nvSpPr>
        <p:spPr>
          <a:xfrm>
            <a:off x="1973580" y="4018915"/>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 name="Retângulo 78"/>
          <p:cNvSpPr/>
          <p:nvPr/>
        </p:nvSpPr>
        <p:spPr>
          <a:xfrm>
            <a:off x="3462655" y="389128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Retângulo 81"/>
          <p:cNvSpPr/>
          <p:nvPr/>
        </p:nvSpPr>
        <p:spPr>
          <a:xfrm>
            <a:off x="3448050" y="367728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6"/>
          <p:cNvSpPr txBox="1"/>
          <p:nvPr/>
        </p:nvSpPr>
        <p:spPr>
          <a:xfrm>
            <a:off x="9463405" y="5341620"/>
            <a:ext cx="869950" cy="460375"/>
          </a:xfrm>
          <a:prstGeom prst="rect">
            <a:avLst/>
          </a:prstGeom>
          <a:noFill/>
        </p:spPr>
        <p:txBody>
          <a:bodyPr wrap="square" rtlCol="0">
            <a:spAutoFit/>
          </a:bodyPr>
          <a:lstStyle/>
          <a:p>
            <a:r>
              <a:rPr lang="pt-BR" sz="2400" dirty="0" err="1" smtClean="0"/>
              <a:t>P-Si</a:t>
            </a:r>
            <a:endParaRPr lang="pt-BR" sz="2400" dirty="0"/>
          </a:p>
        </p:txBody>
      </p:sp>
      <p:sp>
        <p:nvSpPr>
          <p:cNvPr id="95" name="Retângulo de cantos arredondados 8"/>
          <p:cNvSpPr/>
          <p:nvPr/>
        </p:nvSpPr>
        <p:spPr>
          <a:xfrm>
            <a:off x="2383155" y="400939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CaixaDeTexto 9"/>
          <p:cNvSpPr txBox="1"/>
          <p:nvPr/>
        </p:nvSpPr>
        <p:spPr>
          <a:xfrm>
            <a:off x="2501265" y="431800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150" name="Retângulo de cantos arredondados 37"/>
          <p:cNvSpPr/>
          <p:nvPr/>
        </p:nvSpPr>
        <p:spPr>
          <a:xfrm>
            <a:off x="8809990" y="402526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1" name="CaixaDeTexto 38"/>
          <p:cNvSpPr txBox="1"/>
          <p:nvPr/>
        </p:nvSpPr>
        <p:spPr>
          <a:xfrm>
            <a:off x="8897620" y="438213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188" name="Conector Reto 187"/>
          <p:cNvCxnSpPr/>
          <p:nvPr/>
        </p:nvCxnSpPr>
        <p:spPr>
          <a:xfrm flipH="1" flipV="1">
            <a:off x="9497060" y="365125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6337935" y="328993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90" name="Conector Reto 189"/>
          <p:cNvCxnSpPr/>
          <p:nvPr/>
        </p:nvCxnSpPr>
        <p:spPr>
          <a:xfrm flipH="1" flipV="1">
            <a:off x="2787015" y="363093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2" name="CaixaDeTexto 83"/>
          <p:cNvSpPr txBox="1"/>
          <p:nvPr/>
        </p:nvSpPr>
        <p:spPr>
          <a:xfrm>
            <a:off x="2553335" y="314642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193" name="Retângulo de cantos arredondados 84"/>
          <p:cNvSpPr/>
          <p:nvPr/>
        </p:nvSpPr>
        <p:spPr>
          <a:xfrm>
            <a:off x="9526270" y="401891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4" name="CaixaDeTexto 85"/>
          <p:cNvSpPr txBox="1"/>
          <p:nvPr/>
        </p:nvSpPr>
        <p:spPr>
          <a:xfrm>
            <a:off x="9620250" y="394398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195" name="Conector Reto 194"/>
          <p:cNvCxnSpPr/>
          <p:nvPr/>
        </p:nvCxnSpPr>
        <p:spPr>
          <a:xfrm flipH="1" flipV="1">
            <a:off x="9938385" y="364426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18" name="CaixaDeTexto 83"/>
          <p:cNvSpPr txBox="1"/>
          <p:nvPr/>
        </p:nvSpPr>
        <p:spPr>
          <a:xfrm>
            <a:off x="6118225" y="2746375"/>
            <a:ext cx="687705" cy="521970"/>
          </a:xfrm>
          <a:prstGeom prst="rect">
            <a:avLst/>
          </a:prstGeom>
          <a:noFill/>
        </p:spPr>
        <p:txBody>
          <a:bodyPr wrap="square" rtlCol="0">
            <a:spAutoFit/>
          </a:bodyPr>
          <a:lstStyle/>
          <a:p>
            <a:r>
              <a:rPr lang="pt-BR" sz="2800" dirty="0" smtClean="0"/>
              <a:t>V</a:t>
            </a:r>
            <a:r>
              <a:rPr lang="pt-BR" sz="2800" baseline="-25000" dirty="0" smtClean="0"/>
              <a:t>G</a:t>
            </a:r>
            <a:endParaRPr lang="pt-BR" sz="2800" dirty="0" smtClean="0"/>
          </a:p>
        </p:txBody>
      </p:sp>
      <p:sp>
        <p:nvSpPr>
          <p:cNvPr id="219" name="CaixaDeTexto 83"/>
          <p:cNvSpPr txBox="1"/>
          <p:nvPr/>
        </p:nvSpPr>
        <p:spPr>
          <a:xfrm>
            <a:off x="8879205" y="311404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220" name="CaixaDeTexto 83"/>
          <p:cNvSpPr txBox="1"/>
          <p:nvPr/>
        </p:nvSpPr>
        <p:spPr>
          <a:xfrm>
            <a:off x="9752330" y="3154680"/>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9" name="Grupo 8"/>
          <p:cNvGrpSpPr/>
          <p:nvPr/>
        </p:nvGrpSpPr>
        <p:grpSpPr>
          <a:xfrm rot="5400000">
            <a:off x="2723515" y="4861560"/>
            <a:ext cx="441960" cy="28448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a:off x="9119870" y="4858385"/>
            <a:ext cx="441960" cy="284480"/>
            <a:chOff x="2587" y="5946"/>
            <a:chExt cx="4283" cy="2118"/>
          </a:xfrm>
        </p:grpSpPr>
        <p:cxnSp>
          <p:nvCxnSpPr>
            <p:cNvPr id="12" name="Conector Reto 11"/>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riângulo isósceles 1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 name="Conector Reto 1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 name="Forma livre 5"/>
          <p:cNvSpPr/>
          <p:nvPr/>
        </p:nvSpPr>
        <p:spPr>
          <a:xfrm flipH="1">
            <a:off x="3391535" y="3255645"/>
            <a:ext cx="320675" cy="793750"/>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w="1905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7" name="CaixaDeTexto 83"/>
          <p:cNvSpPr txBox="1"/>
          <p:nvPr/>
        </p:nvSpPr>
        <p:spPr>
          <a:xfrm>
            <a:off x="2833370" y="2466975"/>
            <a:ext cx="2844165" cy="953135"/>
          </a:xfrm>
          <a:prstGeom prst="rect">
            <a:avLst/>
          </a:prstGeom>
          <a:noFill/>
        </p:spPr>
        <p:txBody>
          <a:bodyPr wrap="square" rtlCol="0">
            <a:spAutoFit/>
          </a:bodyPr>
          <a:lstStyle/>
          <a:p>
            <a:pPr algn="ctr"/>
            <a:r>
              <a:rPr lang="pt-BR" sz="2800" dirty="0" smtClean="0"/>
              <a:t>o canal na encosta no source </a:t>
            </a:r>
            <a:endParaRPr lang="pt-BR" sz="2800" dirty="0" smtClean="0"/>
          </a:p>
        </p:txBody>
      </p:sp>
    </p:spTree>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Retângulo de cantos arredondados 2"/>
          <p:cNvSpPr/>
          <p:nvPr/>
        </p:nvSpPr>
        <p:spPr>
          <a:xfrm>
            <a:off x="679450" y="3293110"/>
            <a:ext cx="10833100" cy="302704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3026410" y="3241675"/>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99105" y="3028315"/>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5"/>
          <p:cNvSpPr txBox="1"/>
          <p:nvPr/>
        </p:nvSpPr>
        <p:spPr>
          <a:xfrm>
            <a:off x="10763250" y="5436870"/>
            <a:ext cx="1039495" cy="460375"/>
          </a:xfrm>
          <a:prstGeom prst="rect">
            <a:avLst/>
          </a:prstGeom>
          <a:noFill/>
        </p:spPr>
        <p:txBody>
          <a:bodyPr wrap="square" rtlCol="0">
            <a:spAutoFit/>
          </a:bodyPr>
          <a:lstStyle/>
          <a:p>
            <a:r>
              <a:rPr lang="pt-BR" sz="2400" dirty="0" err="1" smtClean="0"/>
              <a:t>P-Si</a:t>
            </a:r>
            <a:endParaRPr lang="pt-BR" sz="2400" dirty="0"/>
          </a:p>
        </p:txBody>
      </p:sp>
      <p:sp>
        <p:nvSpPr>
          <p:cNvPr id="9" name="Retângulo de cantos arredondados 8"/>
          <p:cNvSpPr/>
          <p:nvPr/>
        </p:nvSpPr>
        <p:spPr>
          <a:xfrm>
            <a:off x="2207895" y="334200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69490" y="333121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986020" y="3355975"/>
            <a:ext cx="241300" cy="368300"/>
            <a:chOff x="8319460" y="3999814"/>
            <a:chExt cx="241540" cy="393636"/>
          </a:xfrm>
        </p:grpSpPr>
        <p:sp>
          <p:nvSpPr>
            <p:cNvPr id="12" name="Elipse 1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233670" y="332105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238240" y="3340735"/>
            <a:ext cx="241300" cy="368300"/>
            <a:chOff x="8319460" y="3999814"/>
            <a:chExt cx="241540" cy="393636"/>
          </a:xfrm>
        </p:grpSpPr>
        <p:sp>
          <p:nvSpPr>
            <p:cNvPr id="18" name="Elipse 1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510020" y="3355975"/>
            <a:ext cx="241300" cy="368300"/>
            <a:chOff x="8319460" y="3999814"/>
            <a:chExt cx="241540" cy="393636"/>
          </a:xfrm>
        </p:grpSpPr>
        <p:sp>
          <p:nvSpPr>
            <p:cNvPr id="21" name="Elipse 2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774815" y="3321685"/>
            <a:ext cx="241300" cy="368300"/>
            <a:chOff x="8319460" y="3999814"/>
            <a:chExt cx="241540" cy="393636"/>
          </a:xfrm>
        </p:grpSpPr>
        <p:sp>
          <p:nvSpPr>
            <p:cNvPr id="24" name="Elipse 2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7108825" y="332295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975350" y="3345815"/>
            <a:ext cx="241300" cy="368300"/>
            <a:chOff x="8319460" y="3999814"/>
            <a:chExt cx="241540" cy="393636"/>
          </a:xfrm>
        </p:grpSpPr>
        <p:sp>
          <p:nvSpPr>
            <p:cNvPr id="30" name="Elipse 2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678805" y="3347720"/>
            <a:ext cx="241300" cy="368300"/>
            <a:chOff x="8319460" y="3999814"/>
            <a:chExt cx="241540" cy="393636"/>
          </a:xfrm>
        </p:grpSpPr>
        <p:sp>
          <p:nvSpPr>
            <p:cNvPr id="33" name="Elipse 3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434965" y="3355975"/>
            <a:ext cx="241300" cy="368300"/>
            <a:chOff x="8319460" y="3999814"/>
            <a:chExt cx="241540" cy="393636"/>
          </a:xfrm>
        </p:grpSpPr>
        <p:sp>
          <p:nvSpPr>
            <p:cNvPr id="36" name="Elipse 3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307195" y="335978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87840" y="331089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189605" y="3288665"/>
            <a:ext cx="241300" cy="368300"/>
            <a:chOff x="8319460" y="3999814"/>
            <a:chExt cx="241540" cy="393636"/>
          </a:xfrm>
        </p:grpSpPr>
        <p:sp>
          <p:nvSpPr>
            <p:cNvPr id="41" name="Elipse 4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696835" y="3301365"/>
            <a:ext cx="241300" cy="368300"/>
            <a:chOff x="8319460" y="3999814"/>
            <a:chExt cx="241540" cy="393636"/>
          </a:xfrm>
        </p:grpSpPr>
        <p:sp>
          <p:nvSpPr>
            <p:cNvPr id="44" name="Elipse 4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383780" y="3256915"/>
            <a:ext cx="241300" cy="368300"/>
            <a:chOff x="8319460" y="3999814"/>
            <a:chExt cx="241540" cy="393636"/>
          </a:xfrm>
        </p:grpSpPr>
        <p:sp>
          <p:nvSpPr>
            <p:cNvPr id="47" name="Elipse 4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382135" y="3286125"/>
            <a:ext cx="241300" cy="368300"/>
            <a:chOff x="8319460" y="3999814"/>
            <a:chExt cx="241540" cy="393636"/>
          </a:xfrm>
        </p:grpSpPr>
        <p:sp>
          <p:nvSpPr>
            <p:cNvPr id="50" name="Elipse 4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4005580" y="3269615"/>
            <a:ext cx="241300" cy="368300"/>
            <a:chOff x="8319460" y="3999814"/>
            <a:chExt cx="241540" cy="393636"/>
          </a:xfrm>
        </p:grpSpPr>
        <p:sp>
          <p:nvSpPr>
            <p:cNvPr id="53" name="Elipse 5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735070" y="3361690"/>
            <a:ext cx="241300" cy="368300"/>
            <a:chOff x="8319460" y="3999814"/>
            <a:chExt cx="241540" cy="393636"/>
          </a:xfrm>
        </p:grpSpPr>
        <p:sp>
          <p:nvSpPr>
            <p:cNvPr id="56" name="Elipse 5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475355" y="3269615"/>
            <a:ext cx="241300" cy="368300"/>
            <a:chOff x="8319460" y="3999814"/>
            <a:chExt cx="241540" cy="393636"/>
          </a:xfrm>
        </p:grpSpPr>
        <p:sp>
          <p:nvSpPr>
            <p:cNvPr id="59" name="Elipse 5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954770" y="3288030"/>
            <a:ext cx="241300" cy="368300"/>
            <a:chOff x="8319460" y="3999814"/>
            <a:chExt cx="241540" cy="393636"/>
          </a:xfrm>
        </p:grpSpPr>
        <p:sp>
          <p:nvSpPr>
            <p:cNvPr id="62" name="Elipse 6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706620" y="3317875"/>
            <a:ext cx="241300" cy="368300"/>
            <a:chOff x="8319460" y="3999814"/>
            <a:chExt cx="241540" cy="393636"/>
          </a:xfrm>
        </p:grpSpPr>
        <p:sp>
          <p:nvSpPr>
            <p:cNvPr id="65" name="Elipse 6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611235" y="3323590"/>
            <a:ext cx="241300" cy="368300"/>
            <a:chOff x="8319460" y="3999814"/>
            <a:chExt cx="241540" cy="393636"/>
          </a:xfrm>
        </p:grpSpPr>
        <p:sp>
          <p:nvSpPr>
            <p:cNvPr id="68" name="Elipse 6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259445" y="3342640"/>
            <a:ext cx="241300" cy="368300"/>
            <a:chOff x="8319460" y="3999814"/>
            <a:chExt cx="241540" cy="393636"/>
          </a:xfrm>
        </p:grpSpPr>
        <p:sp>
          <p:nvSpPr>
            <p:cNvPr id="71" name="Elipse 7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973695" y="3262630"/>
            <a:ext cx="241300" cy="368300"/>
            <a:chOff x="8319460" y="3999814"/>
            <a:chExt cx="241540" cy="393636"/>
          </a:xfrm>
        </p:grpSpPr>
        <p:sp>
          <p:nvSpPr>
            <p:cNvPr id="74" name="Elipse 7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85" name="Conector Reto 84"/>
          <p:cNvCxnSpPr/>
          <p:nvPr/>
        </p:nvCxnSpPr>
        <p:spPr>
          <a:xfrm flipH="1" flipV="1">
            <a:off x="9817735" y="28848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61760" y="25927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62225" y="289052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216650" y="2009140"/>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03765" y="263652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81835" y="2536825"/>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71125" y="3352800"/>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383520" y="3301365"/>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763250" y="290576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763250" y="2684780"/>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105" name="Seta para baixo 104"/>
          <p:cNvSpPr/>
          <p:nvPr/>
        </p:nvSpPr>
        <p:spPr>
          <a:xfrm rot="5400000">
            <a:off x="7770495" y="326453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366895" y="330390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722235" y="3713480"/>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cxnSp>
        <p:nvCxnSpPr>
          <p:cNvPr id="76" name="Conector de Seta Reta 75"/>
          <p:cNvCxnSpPr/>
          <p:nvPr/>
        </p:nvCxnSpPr>
        <p:spPr>
          <a:xfrm>
            <a:off x="4540885" y="35496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9159240" y="355346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463280" y="359410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57210" y="34239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824220" y="36341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74280" y="34296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320915" y="35325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74260" y="34372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22275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41731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73755" y="35356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806815" y="355346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707765" y="34061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2" name="Caixa de Texto 231"/>
          <p:cNvSpPr txBox="1"/>
          <p:nvPr/>
        </p:nvSpPr>
        <p:spPr>
          <a:xfrm>
            <a:off x="1967865" y="42989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34" name="Caixa de Texto 233"/>
          <p:cNvSpPr txBox="1"/>
          <p:nvPr/>
        </p:nvSpPr>
        <p:spPr>
          <a:xfrm>
            <a:off x="630555" y="1197610"/>
            <a:ext cx="10930890" cy="95313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Capacitancias de </a:t>
            </a:r>
            <a:r>
              <a:rPr lang="pt-BR" altLang="en-US" sz="2800" b="1" dirty="0" err="1" smtClean="0">
                <a:solidFill>
                  <a:schemeClr val="tx1"/>
                </a:solidFill>
                <a:latin typeface="Comic Sans MS" panose="030F0702030302020204" pitchFamily="66" charset="0"/>
                <a:cs typeface="Comic Sans MS" panose="030F0702030302020204" pitchFamily="66" charset="0"/>
                <a:sym typeface="+mn-ea"/>
              </a:rPr>
              <a:t>gate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capacitancia entre o gate e o canal do transistor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40" name="CaixaDeTexto 83"/>
          <p:cNvSpPr txBox="1"/>
          <p:nvPr/>
        </p:nvSpPr>
        <p:spPr>
          <a:xfrm>
            <a:off x="5233670" y="2506345"/>
            <a:ext cx="952500" cy="521970"/>
          </a:xfrm>
          <a:prstGeom prst="rect">
            <a:avLst/>
          </a:prstGeom>
          <a:noFill/>
        </p:spPr>
        <p:txBody>
          <a:bodyPr wrap="square" rtlCol="0">
            <a:spAutoFit/>
          </a:bodyPr>
          <a:lstStyle/>
          <a:p>
            <a:r>
              <a:rPr lang="pt-BR" sz="2800" dirty="0" smtClean="0"/>
              <a:t>C</a:t>
            </a:r>
            <a:r>
              <a:rPr lang="pt-BR" sz="2800" baseline="-25000" dirty="0" smtClean="0"/>
              <a:t>G</a:t>
            </a:r>
            <a:endParaRPr lang="pt-BR" sz="2800" dirty="0" smtClean="0"/>
          </a:p>
        </p:txBody>
      </p:sp>
      <p:grpSp>
        <p:nvGrpSpPr>
          <p:cNvPr id="243" name="Grupo 242"/>
          <p:cNvGrpSpPr/>
          <p:nvPr/>
        </p:nvGrpSpPr>
        <p:grpSpPr>
          <a:xfrm rot="10800000">
            <a:off x="5543550" y="3068955"/>
            <a:ext cx="478790" cy="640715"/>
            <a:chOff x="5002" y="4796"/>
            <a:chExt cx="442" cy="971"/>
          </a:xfrm>
        </p:grpSpPr>
        <p:cxnSp>
          <p:nvCxnSpPr>
            <p:cNvPr id="24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245" name="Straight Connector 178"/>
            <p:cNvCxnSpPr>
              <a:cxnSpLocks noChangeShapeType="1"/>
            </p:cNvCxnSpPr>
            <p:nvPr/>
          </p:nvCxnSpPr>
          <p:spPr bwMode="auto">
            <a:xfrm flipV="1">
              <a:off x="5229" y="4796"/>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246" name="Conector Reto 245"/>
            <p:cNvCxnSpPr/>
            <p:nvPr/>
          </p:nvCxnSpPr>
          <p:spPr>
            <a:xfrm>
              <a:off x="5002" y="5306"/>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47" name="Conector Reto 246"/>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1967865" y="42989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34" name="Caixa de Texto 233"/>
          <p:cNvSpPr txBox="1"/>
          <p:nvPr/>
        </p:nvSpPr>
        <p:spPr>
          <a:xfrm>
            <a:off x="630555" y="1197610"/>
            <a:ext cx="10930890" cy="532320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capacitancia de </a:t>
            </a:r>
            <a:r>
              <a:rPr lang="pt-BR" altLang="en-US" sz="2800" b="1" dirty="0" err="1" smtClean="0">
                <a:solidFill>
                  <a:schemeClr val="tx1"/>
                </a:solidFill>
                <a:latin typeface="Comic Sans MS" panose="030F0702030302020204" pitchFamily="66" charset="0"/>
                <a:cs typeface="Comic Sans MS" panose="030F0702030302020204" pitchFamily="66" charset="0"/>
                <a:sym typeface="+mn-ea"/>
              </a:rPr>
              <a:t>gate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um dos terminais é o gate. O outro pode ser o source, o dreno e o bulk. Assim se considera que a capacitancoa de gate se divide em tres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Capacitancia gate/source (C</a:t>
            </a:r>
            <a:r>
              <a:rPr lang="pt-BR" altLang="en-US" sz="2800" b="1" baseline="-25000" dirty="0" smtClean="0">
                <a:latin typeface="Comic Sans MS" panose="030F0702030302020204" pitchFamily="66" charset="0"/>
                <a:cs typeface="Comic Sans MS" panose="030F0702030302020204" pitchFamily="66" charset="0"/>
                <a:sym typeface="+mn-ea"/>
              </a:rPr>
              <a:t>GS</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2" indent="-4572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Capcitancia gate/dreno  (C</a:t>
            </a:r>
            <a:r>
              <a:rPr lang="pt-BR" altLang="en-US" sz="2800" b="1" baseline="-25000" dirty="0" smtClean="0">
                <a:latin typeface="Comic Sans MS" panose="030F0702030302020204" pitchFamily="66" charset="0"/>
                <a:cs typeface="Comic Sans MS" panose="030F0702030302020204" pitchFamily="66" charset="0"/>
                <a:sym typeface="+mn-ea"/>
              </a:rPr>
              <a:t>GD</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2" indent="-4572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Capacitancia gate/bulk</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GB</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latin typeface="Comic Sans MS" panose="030F0702030302020204" pitchFamily="66" charset="0"/>
              <a:cs typeface="Comic Sans MS" panose="030F0702030302020204" pitchFamily="66" charset="0"/>
              <a:sym typeface="+mn-ea"/>
            </a:endParaRPr>
          </a:p>
          <a:p>
            <a:pPr marL="457200" lvl="2"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soma das tres capacitancia é</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0" lvl="1" indent="0" algn="ct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GS </a:t>
            </a:r>
            <a:r>
              <a:rPr lang="pt-BR" altLang="en-US" sz="2800" b="1" dirty="0" smtClean="0">
                <a:latin typeface="Comic Sans MS" panose="030F0702030302020204" pitchFamily="66" charset="0"/>
                <a:cs typeface="Comic Sans MS" panose="030F0702030302020204" pitchFamily="66" charset="0"/>
                <a:sym typeface="+mn-ea"/>
              </a:rPr>
              <a:t>+ C</a:t>
            </a:r>
            <a:r>
              <a:rPr lang="pt-BR" altLang="en-US" sz="2800" b="1" baseline="-25000" dirty="0" smtClean="0">
                <a:latin typeface="Comic Sans MS" panose="030F0702030302020204" pitchFamily="66" charset="0"/>
                <a:cs typeface="Comic Sans MS" panose="030F0702030302020204" pitchFamily="66" charset="0"/>
                <a:sym typeface="+mn-ea"/>
              </a:rPr>
              <a:t>GD</a:t>
            </a:r>
            <a:r>
              <a:rPr lang="pt-BR" altLang="en-US" sz="2800" b="1" dirty="0" smtClean="0">
                <a:latin typeface="Comic Sans MS" panose="030F0702030302020204" pitchFamily="66" charset="0"/>
                <a:cs typeface="Comic Sans MS" panose="030F0702030302020204" pitchFamily="66" charset="0"/>
                <a:sym typeface="+mn-ea"/>
              </a:rPr>
              <a:t> + C</a:t>
            </a:r>
            <a:r>
              <a:rPr lang="pt-BR" altLang="en-US" sz="2800" b="1" baseline="-25000" dirty="0" smtClean="0">
                <a:latin typeface="Comic Sans MS" panose="030F0702030302020204" pitchFamily="66" charset="0"/>
                <a:cs typeface="Comic Sans MS" panose="030F0702030302020204" pitchFamily="66" charset="0"/>
                <a:sym typeface="+mn-ea"/>
              </a:rPr>
              <a:t>GB</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Arial" panose="020B0604020202020204" pitchFamily="34" charset="0"/>
                <a:cs typeface="Arial" panose="020B0604020202020204" pitchFamily="34" charset="0"/>
                <a:sym typeface="+mn-ea"/>
              </a:rPr>
              <a:t>≈</a:t>
            </a:r>
            <a:r>
              <a:rPr lang="pt-BR" altLang="en-US" sz="2800" b="1" dirty="0" smtClean="0">
                <a:latin typeface="Comic Sans MS" panose="030F0702030302020204" pitchFamily="66" charset="0"/>
                <a:cs typeface="Comic Sans MS" panose="030F0702030302020204" pitchFamily="66" charset="0"/>
                <a:sym typeface="+mn-ea"/>
              </a:rPr>
              <a:t> WL</a:t>
            </a:r>
            <a:r>
              <a:rPr lang="pt-BR" altLang="en-US" sz="2800" b="1" dirty="0" smtClean="0">
                <a:latin typeface="Cambria Math" panose="02040503050406030204" pitchFamily="18" charset="0"/>
                <a:cs typeface="Cambria Math" panose="02040503050406030204" pitchFamily="18" charset="0"/>
                <a:sym typeface="+mn-ea"/>
              </a:rPr>
              <a:t>·</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ox</a:t>
            </a:r>
            <a:endParaRPr lang="pt-BR" altLang="en-US" sz="2800" b="1" baseline="-25000" dirty="0" smtClean="0">
              <a:latin typeface="Comic Sans MS" panose="030F0702030302020204" pitchFamily="66" charset="0"/>
              <a:cs typeface="Comic Sans MS" panose="030F0702030302020204" pitchFamily="66" charset="0"/>
              <a:sym typeface="+mn-ea"/>
            </a:endParaRPr>
          </a:p>
          <a:p>
            <a:pPr marL="0" lvl="1"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valor de cada componente da capacitancia de gate varia com o estado do transitor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rcRect l="2256" t="2980" r="2480"/>
          <a:stretch>
            <a:fillRect/>
          </a:stretch>
        </p:blipFill>
        <p:spPr>
          <a:xfrm>
            <a:off x="1790065" y="1694815"/>
            <a:ext cx="8877300" cy="4918710"/>
          </a:xfrm>
          <a:prstGeom prst="rect">
            <a:avLst/>
          </a:prstGeom>
          <a:solidFill>
            <a:schemeClr val="bg1"/>
          </a:solidFill>
          <a:ln w="9525">
            <a:noFill/>
          </a:ln>
          <a:effectLst>
            <a:glow rad="228600">
              <a:schemeClr val="accent3">
                <a:satMod val="175000"/>
                <a:alpha val="40000"/>
              </a:schemeClr>
            </a:glow>
          </a:effectLst>
        </p:spPr>
      </p:pic>
      <p:sp>
        <p:nvSpPr>
          <p:cNvPr id="232" name="Caixa de Texto 231"/>
          <p:cNvSpPr txBox="1"/>
          <p:nvPr/>
        </p:nvSpPr>
        <p:spPr>
          <a:xfrm>
            <a:off x="1967865" y="42989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34" name="Caixa de Texto 233"/>
          <p:cNvSpPr txBox="1"/>
          <p:nvPr/>
        </p:nvSpPr>
        <p:spPr>
          <a:xfrm>
            <a:off x="1967864" y="1075055"/>
            <a:ext cx="8700135" cy="52322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Componentes da capacitancia de </a:t>
            </a:r>
            <a:r>
              <a:rPr lang="pt-BR" altLang="en-US" sz="2800" b="1" dirty="0" err="1" smtClean="0">
                <a:solidFill>
                  <a:schemeClr val="tx1"/>
                </a:solidFill>
                <a:latin typeface="Comic Sans MS" panose="030F0702030302020204" pitchFamily="66" charset="0"/>
                <a:cs typeface="Comic Sans MS" panose="030F0702030302020204" pitchFamily="66" charset="0"/>
                <a:sym typeface="+mn-ea"/>
              </a:rPr>
              <a:t>gate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767205" y="3098165"/>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256280" y="297053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3241675" y="275653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257030" y="442087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565400" y="308864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645410" y="339725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8192135" y="310451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279765" y="34613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8879205" y="273050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6131560" y="236918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2931160" y="271018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2697480" y="222567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26" name="Retângulo de cantos arredondados 84"/>
          <p:cNvSpPr/>
          <p:nvPr/>
        </p:nvSpPr>
        <p:spPr>
          <a:xfrm>
            <a:off x="9319895" y="309816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413875" y="302323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732010" y="272351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611870" y="219329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31" name="CaixaDeTexto 83"/>
          <p:cNvSpPr txBox="1"/>
          <p:nvPr/>
        </p:nvSpPr>
        <p:spPr>
          <a:xfrm>
            <a:off x="9545955" y="2233930"/>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2867660" y="394081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502015" y="393763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a:off x="5345430" y="2865120"/>
            <a:ext cx="786130" cy="791650"/>
            <a:chOff x="5003" y="4813"/>
            <a:chExt cx="441" cy="954"/>
          </a:xfrm>
        </p:grpSpPr>
        <p:cxnSp>
          <p:nvCxnSpPr>
            <p:cNvPr id="11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43" name="CaixaDeTexto 83"/>
          <p:cNvSpPr txBox="1"/>
          <p:nvPr/>
        </p:nvSpPr>
        <p:spPr>
          <a:xfrm>
            <a:off x="4792980" y="3584575"/>
            <a:ext cx="2616835" cy="583565"/>
          </a:xfrm>
          <a:prstGeom prst="rect">
            <a:avLst/>
          </a:prstGeom>
          <a:noFill/>
        </p:spPr>
        <p:txBody>
          <a:bodyPr wrap="square" rtlCol="0">
            <a:spAutoFit/>
          </a:bodyPr>
          <a:lstStyle/>
          <a:p>
            <a:r>
              <a:rPr lang="pt-BR" sz="3200" dirty="0" smtClean="0"/>
              <a:t>C</a:t>
            </a:r>
            <a:r>
              <a:rPr lang="pt-BR" sz="3200" baseline="-25000" dirty="0" smtClean="0"/>
              <a:t>GB </a:t>
            </a:r>
            <a:r>
              <a:rPr lang="pt-BR" sz="3200" dirty="0" smtClean="0"/>
              <a:t>=WL.Cox</a:t>
            </a:r>
            <a:endParaRPr lang="pt-BR" sz="3200" dirty="0" smtClean="0"/>
          </a:p>
        </p:txBody>
      </p:sp>
      <p:sp>
        <p:nvSpPr>
          <p:cNvPr id="232" name="Caixa de Texto 231"/>
          <p:cNvSpPr txBox="1"/>
          <p:nvPr/>
        </p:nvSpPr>
        <p:spPr>
          <a:xfrm>
            <a:off x="2116455" y="685800"/>
            <a:ext cx="8256270" cy="119888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canal: transistor cortado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0" name="CaixaDeTexto 83"/>
          <p:cNvSpPr txBox="1"/>
          <p:nvPr/>
        </p:nvSpPr>
        <p:spPr>
          <a:xfrm>
            <a:off x="5873750" y="1828800"/>
            <a:ext cx="741045" cy="521970"/>
          </a:xfrm>
          <a:prstGeom prst="rect">
            <a:avLst/>
          </a:prstGeom>
          <a:noFill/>
        </p:spPr>
        <p:txBody>
          <a:bodyPr wrap="square" rtlCol="0">
            <a:spAutoFit/>
          </a:bodyPr>
          <a:lstStyle/>
          <a:p>
            <a:r>
              <a:rPr lang="pt-BR" sz="2800" dirty="0" smtClean="0"/>
              <a:t>V</a:t>
            </a:r>
            <a:r>
              <a:rPr lang="pt-BR" sz="2800" baseline="-25000" dirty="0" smtClean="0"/>
              <a:t>G</a:t>
            </a:r>
            <a:endParaRPr lang="pt-BR" sz="2800" baseline="-25000" dirty="0" smtClean="0"/>
          </a:p>
        </p:txBody>
      </p:sp>
    </p:spTree>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767205" y="306705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256280" y="297053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3241675" y="275653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257030" y="442087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565400" y="308864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645410" y="339725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8192135" y="310451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279765" y="34613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8879205" y="273050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6131560" y="236918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2931160" y="271018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2697480" y="222567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26" name="Retângulo de cantos arredondados 84"/>
          <p:cNvSpPr/>
          <p:nvPr/>
        </p:nvSpPr>
        <p:spPr>
          <a:xfrm>
            <a:off x="9319895" y="309816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413875" y="302323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732010" y="272351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611870" y="219329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31" name="CaixaDeTexto 83"/>
          <p:cNvSpPr txBox="1"/>
          <p:nvPr/>
        </p:nvSpPr>
        <p:spPr>
          <a:xfrm>
            <a:off x="9545955" y="2233930"/>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2867660" y="394081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502015" y="393763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rot="1320000">
            <a:off x="3281045" y="2802255"/>
            <a:ext cx="786130" cy="791650"/>
            <a:chOff x="5003" y="4813"/>
            <a:chExt cx="441" cy="954"/>
          </a:xfrm>
        </p:grpSpPr>
        <p:cxnSp>
          <p:nvCxnSpPr>
            <p:cNvPr id="11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43" name="CaixaDeTexto 83"/>
          <p:cNvSpPr txBox="1"/>
          <p:nvPr/>
        </p:nvSpPr>
        <p:spPr>
          <a:xfrm>
            <a:off x="3120390" y="5077460"/>
            <a:ext cx="2453005" cy="521970"/>
          </a:xfrm>
          <a:prstGeom prst="rect">
            <a:avLst/>
          </a:prstGeom>
          <a:noFill/>
        </p:spPr>
        <p:txBody>
          <a:bodyPr wrap="square" rtlCol="0">
            <a:spAutoFit/>
          </a:bodyPr>
          <a:lstStyle/>
          <a:p>
            <a:pPr algn="ctr"/>
            <a:r>
              <a:rPr lang="pt-BR" sz="2800" dirty="0" smtClean="0"/>
              <a:t>C</a:t>
            </a:r>
            <a:r>
              <a:rPr lang="pt-BR" sz="2800" baseline="-25000" dirty="0" smtClean="0"/>
              <a:t>GS </a:t>
            </a:r>
            <a:r>
              <a:rPr lang="pt-BR" sz="2800" dirty="0" smtClean="0"/>
              <a:t>=WL.Cox/2</a:t>
            </a:r>
            <a:endParaRPr lang="pt-BR" sz="2800" dirty="0" smtClean="0"/>
          </a:p>
        </p:txBody>
      </p:sp>
      <p:sp>
        <p:nvSpPr>
          <p:cNvPr id="232" name="Caixa de Texto 231"/>
          <p:cNvSpPr txBox="1"/>
          <p:nvPr/>
        </p:nvSpPr>
        <p:spPr>
          <a:xfrm>
            <a:off x="2116455" y="685800"/>
            <a:ext cx="8256270" cy="119888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canal: transistor triodo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0" name="CaixaDeTexto 83"/>
          <p:cNvSpPr txBox="1"/>
          <p:nvPr/>
        </p:nvSpPr>
        <p:spPr>
          <a:xfrm>
            <a:off x="5873750" y="1828800"/>
            <a:ext cx="741045" cy="521970"/>
          </a:xfrm>
          <a:prstGeom prst="rect">
            <a:avLst/>
          </a:prstGeom>
          <a:noFill/>
        </p:spPr>
        <p:txBody>
          <a:bodyPr wrap="square" rtlCol="0">
            <a:spAutoFit/>
          </a:bodyPr>
          <a:lstStyle/>
          <a:p>
            <a:r>
              <a:rPr lang="pt-BR" sz="2800" dirty="0" smtClean="0"/>
              <a:t>V</a:t>
            </a:r>
            <a:r>
              <a:rPr lang="pt-BR" sz="2800" baseline="-25000" dirty="0" smtClean="0"/>
              <a:t>G</a:t>
            </a:r>
            <a:endParaRPr lang="pt-BR" sz="2800" baseline="-25000" dirty="0" smtClean="0"/>
          </a:p>
        </p:txBody>
      </p:sp>
      <p:grpSp>
        <p:nvGrpSpPr>
          <p:cNvPr id="14" name="Grupo 13"/>
          <p:cNvGrpSpPr/>
          <p:nvPr/>
        </p:nvGrpSpPr>
        <p:grpSpPr>
          <a:xfrm>
            <a:off x="6029325" y="302895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 name="Grupo 4"/>
          <p:cNvGrpSpPr/>
          <p:nvPr/>
        </p:nvGrpSpPr>
        <p:grpSpPr>
          <a:xfrm>
            <a:off x="6635750" y="3175635"/>
            <a:ext cx="241300" cy="368300"/>
            <a:chOff x="8319460" y="3999814"/>
            <a:chExt cx="241540" cy="393636"/>
          </a:xfrm>
        </p:grpSpPr>
        <p:sp>
          <p:nvSpPr>
            <p:cNvPr id="6" name="Elipse 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9" name="Grupo 8"/>
          <p:cNvGrpSpPr/>
          <p:nvPr/>
        </p:nvGrpSpPr>
        <p:grpSpPr>
          <a:xfrm>
            <a:off x="7172325" y="3156585"/>
            <a:ext cx="241300" cy="368300"/>
            <a:chOff x="8319460" y="3999814"/>
            <a:chExt cx="241540" cy="393636"/>
          </a:xfrm>
        </p:grpSpPr>
        <p:sp>
          <p:nvSpPr>
            <p:cNvPr id="10" name="Elipse 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2" name="Grupo 11"/>
          <p:cNvGrpSpPr/>
          <p:nvPr/>
        </p:nvGrpSpPr>
        <p:grpSpPr>
          <a:xfrm>
            <a:off x="7506335" y="315785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4" name="Grupo 43"/>
          <p:cNvGrpSpPr/>
          <p:nvPr/>
        </p:nvGrpSpPr>
        <p:grpSpPr>
          <a:xfrm>
            <a:off x="6441440" y="3055620"/>
            <a:ext cx="241300" cy="368300"/>
            <a:chOff x="8319460" y="3999814"/>
            <a:chExt cx="241540" cy="393636"/>
          </a:xfrm>
        </p:grpSpPr>
        <p:sp>
          <p:nvSpPr>
            <p:cNvPr id="45" name="Elipse 4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7" name="Grupo 46"/>
          <p:cNvGrpSpPr/>
          <p:nvPr/>
        </p:nvGrpSpPr>
        <p:grpSpPr>
          <a:xfrm>
            <a:off x="5788025" y="3055620"/>
            <a:ext cx="241300" cy="368300"/>
            <a:chOff x="8319460" y="3999814"/>
            <a:chExt cx="241540" cy="393636"/>
          </a:xfrm>
        </p:grpSpPr>
        <p:sp>
          <p:nvSpPr>
            <p:cNvPr id="48" name="Elipse 4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5593715" y="3215640"/>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7312025" y="3023870"/>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7781290" y="3091815"/>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4779645" y="3121025"/>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3" name="Grupo 62"/>
          <p:cNvGrpSpPr/>
          <p:nvPr/>
        </p:nvGrpSpPr>
        <p:grpSpPr>
          <a:xfrm>
            <a:off x="4403090" y="3104515"/>
            <a:ext cx="241300" cy="368300"/>
            <a:chOff x="8319460" y="3999814"/>
            <a:chExt cx="241540" cy="393636"/>
          </a:xfrm>
        </p:grpSpPr>
        <p:sp>
          <p:nvSpPr>
            <p:cNvPr id="64" name="Elipse 6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3872865" y="310451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5921375" y="3200400"/>
            <a:ext cx="491980" cy="368300"/>
            <a:chOff x="8056309" y="4016781"/>
            <a:chExt cx="492469" cy="393636"/>
          </a:xfrm>
        </p:grpSpPr>
        <p:sp>
          <p:nvSpPr>
            <p:cNvPr id="70" name="Elipse 6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2"/>
            <p:cNvSpPr txBox="1"/>
            <p:nvPr/>
          </p:nvSpPr>
          <p:spPr>
            <a:xfrm>
              <a:off x="8056309" y="4016781"/>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5104130" y="3152775"/>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4208780" y="2999105"/>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8" name="Grupo 77"/>
          <p:cNvGrpSpPr/>
          <p:nvPr/>
        </p:nvGrpSpPr>
        <p:grpSpPr>
          <a:xfrm>
            <a:off x="6931025" y="3035300"/>
            <a:ext cx="241300" cy="368300"/>
            <a:chOff x="8319460" y="3999814"/>
            <a:chExt cx="241540" cy="393636"/>
          </a:xfrm>
        </p:grpSpPr>
        <p:sp>
          <p:nvSpPr>
            <p:cNvPr id="79" name="Elipse 7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0"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81" name="Grupo 80"/>
          <p:cNvGrpSpPr/>
          <p:nvPr/>
        </p:nvGrpSpPr>
        <p:grpSpPr>
          <a:xfrm>
            <a:off x="5403215" y="3081655"/>
            <a:ext cx="241300" cy="368300"/>
            <a:chOff x="8319460" y="3999814"/>
            <a:chExt cx="241540" cy="393636"/>
          </a:xfrm>
        </p:grpSpPr>
        <p:sp>
          <p:nvSpPr>
            <p:cNvPr id="82" name="Elipse 8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84" name="Conector de Seta Reta 83"/>
          <p:cNvCxnSpPr/>
          <p:nvPr/>
        </p:nvCxnSpPr>
        <p:spPr>
          <a:xfrm>
            <a:off x="4938395" y="33845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85" name="Conector de Seta Reta 84"/>
          <p:cNvCxnSpPr/>
          <p:nvPr/>
        </p:nvCxnSpPr>
        <p:spPr>
          <a:xfrm>
            <a:off x="6221730" y="34690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971790" y="32645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85"/>
          <p:cNvCxnSpPr/>
          <p:nvPr/>
        </p:nvCxnSpPr>
        <p:spPr>
          <a:xfrm>
            <a:off x="7718425" y="33674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5271770" y="32721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620260" y="33089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814820" y="33089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771265" y="33705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4105275" y="32410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nvGrpSpPr>
          <p:cNvPr id="87" name="Grupo 86"/>
          <p:cNvGrpSpPr/>
          <p:nvPr/>
        </p:nvGrpSpPr>
        <p:grpSpPr>
          <a:xfrm rot="20100000">
            <a:off x="7786370" y="2839085"/>
            <a:ext cx="786130" cy="791650"/>
            <a:chOff x="5003" y="4813"/>
            <a:chExt cx="441" cy="954"/>
          </a:xfrm>
        </p:grpSpPr>
        <p:cxnSp>
          <p:nvCxnSpPr>
            <p:cNvPr id="88"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89"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90" name="Conector Reto 89"/>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92" name="CaixaDeTexto 83"/>
          <p:cNvSpPr txBox="1"/>
          <p:nvPr/>
        </p:nvSpPr>
        <p:spPr>
          <a:xfrm>
            <a:off x="6488430" y="5077460"/>
            <a:ext cx="2453005" cy="521970"/>
          </a:xfrm>
          <a:prstGeom prst="rect">
            <a:avLst/>
          </a:prstGeom>
          <a:noFill/>
        </p:spPr>
        <p:txBody>
          <a:bodyPr wrap="square" rtlCol="0">
            <a:spAutoFit/>
          </a:bodyPr>
          <a:lstStyle/>
          <a:p>
            <a:pPr algn="ctr"/>
            <a:r>
              <a:rPr lang="pt-BR" sz="2800" dirty="0" smtClean="0"/>
              <a:t>C</a:t>
            </a:r>
            <a:r>
              <a:rPr lang="pt-BR" sz="2800" baseline="-25000" dirty="0" smtClean="0"/>
              <a:t>GD </a:t>
            </a:r>
            <a:r>
              <a:rPr lang="pt-BR" sz="2800" dirty="0" smtClean="0"/>
              <a:t>=WL.Cox/2</a:t>
            </a:r>
            <a:endParaRPr lang="pt-BR" sz="2800" dirty="0" smtClean="0"/>
          </a:p>
        </p:txBody>
      </p:sp>
      <p:sp>
        <p:nvSpPr>
          <p:cNvPr id="93" name="Forma livre 92"/>
          <p:cNvSpPr/>
          <p:nvPr/>
        </p:nvSpPr>
        <p:spPr>
          <a:xfrm>
            <a:off x="7406005" y="3593465"/>
            <a:ext cx="689610" cy="1589405"/>
          </a:xfrm>
          <a:custGeom>
            <a:avLst/>
            <a:gdLst>
              <a:gd name="connisteX0" fmla="*/ 387924 w 689549"/>
              <a:gd name="connsiteY0" fmla="*/ 1270635 h 1270635"/>
              <a:gd name="connisteX1" fmla="*/ 6924 w 689549"/>
              <a:gd name="connsiteY1" fmla="*/ 778510 h 1270635"/>
              <a:gd name="connisteX2" fmla="*/ 689549 w 689549"/>
              <a:gd name="connsiteY2" fmla="*/ 0 h 1270635"/>
            </a:gdLst>
            <a:ahLst/>
            <a:cxnLst>
              <a:cxn ang="0">
                <a:pos x="connisteX0" y="connsiteY0"/>
              </a:cxn>
              <a:cxn ang="0">
                <a:pos x="connisteX1" y="connsiteY1"/>
              </a:cxn>
              <a:cxn ang="0">
                <a:pos x="connisteX2" y="connsiteY2"/>
              </a:cxn>
            </a:cxnLst>
            <a:rect l="l" t="t" r="r" b="b"/>
            <a:pathLst>
              <a:path w="689550" h="1270635">
                <a:moveTo>
                  <a:pt x="387925" y="1270635"/>
                </a:moveTo>
                <a:cubicBezTo>
                  <a:pt x="297755" y="1188085"/>
                  <a:pt x="-53400" y="1032510"/>
                  <a:pt x="6925" y="778510"/>
                </a:cubicBezTo>
                <a:cubicBezTo>
                  <a:pt x="67250" y="524510"/>
                  <a:pt x="545405" y="146050"/>
                  <a:pt x="68955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4" name="Forma livre 93"/>
          <p:cNvSpPr/>
          <p:nvPr/>
        </p:nvSpPr>
        <p:spPr>
          <a:xfrm>
            <a:off x="3691255" y="3420110"/>
            <a:ext cx="977265" cy="1762760"/>
          </a:xfrm>
          <a:custGeom>
            <a:avLst/>
            <a:gdLst>
              <a:gd name="connisteX0" fmla="*/ 508000 w 977405"/>
              <a:gd name="connsiteY0" fmla="*/ 1810385 h 1810385"/>
              <a:gd name="connisteX1" fmla="*/ 968375 w 977405"/>
              <a:gd name="connsiteY1" fmla="*/ 1238885 h 1810385"/>
              <a:gd name="connisteX2" fmla="*/ 127000 w 977405"/>
              <a:gd name="connsiteY2" fmla="*/ 158750 h 1810385"/>
              <a:gd name="connisteX3" fmla="*/ 127000 w 977405"/>
              <a:gd name="connsiteY3" fmla="*/ 158750 h 1810385"/>
              <a:gd name="connisteX4" fmla="*/ 0 w 977405"/>
              <a:gd name="connsiteY4" fmla="*/ 0 h 181038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977405" h="1810385">
                <a:moveTo>
                  <a:pt x="508000" y="1810385"/>
                </a:moveTo>
                <a:cubicBezTo>
                  <a:pt x="616585" y="1717675"/>
                  <a:pt x="1044575" y="1569085"/>
                  <a:pt x="968375" y="1238885"/>
                </a:cubicBezTo>
                <a:cubicBezTo>
                  <a:pt x="892175" y="908685"/>
                  <a:pt x="295275" y="374650"/>
                  <a:pt x="127000" y="158750"/>
                </a:cubicBezTo>
                <a:cubicBezTo>
                  <a:pt x="-41275" y="-57150"/>
                  <a:pt x="152400" y="190500"/>
                  <a:pt x="127000" y="158750"/>
                </a:cubicBezTo>
                <a:cubicBezTo>
                  <a:pt x="101600" y="127000"/>
                  <a:pt x="25400" y="31750"/>
                  <a:pt x="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767205" y="306705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256280" y="297053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3241675" y="275653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257030" y="442087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565400" y="308864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645410" y="339725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8192135" y="310451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279765" y="34613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8879205" y="273050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6131560" y="236918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2931160" y="271018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2697480" y="222567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26" name="Retângulo de cantos arredondados 84"/>
          <p:cNvSpPr/>
          <p:nvPr/>
        </p:nvSpPr>
        <p:spPr>
          <a:xfrm>
            <a:off x="9319895" y="309816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413875" y="302323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732010" y="272351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611870" y="219329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31" name="CaixaDeTexto 83"/>
          <p:cNvSpPr txBox="1"/>
          <p:nvPr/>
        </p:nvSpPr>
        <p:spPr>
          <a:xfrm>
            <a:off x="9545955" y="2233930"/>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2867660" y="394081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502015" y="393763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rot="1320000">
            <a:off x="3281045" y="2802255"/>
            <a:ext cx="786130" cy="791650"/>
            <a:chOff x="5003" y="4813"/>
            <a:chExt cx="441" cy="954"/>
          </a:xfrm>
        </p:grpSpPr>
        <p:cxnSp>
          <p:nvCxnSpPr>
            <p:cNvPr id="11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43" name="CaixaDeTexto 83"/>
          <p:cNvSpPr txBox="1"/>
          <p:nvPr/>
        </p:nvSpPr>
        <p:spPr>
          <a:xfrm>
            <a:off x="3120390" y="5077460"/>
            <a:ext cx="2453005" cy="521970"/>
          </a:xfrm>
          <a:prstGeom prst="rect">
            <a:avLst/>
          </a:prstGeom>
          <a:noFill/>
        </p:spPr>
        <p:txBody>
          <a:bodyPr wrap="square" rtlCol="0">
            <a:spAutoFit/>
          </a:bodyPr>
          <a:lstStyle/>
          <a:p>
            <a:pPr algn="ctr"/>
            <a:r>
              <a:rPr lang="pt-BR" sz="2800" dirty="0" smtClean="0"/>
              <a:t>C</a:t>
            </a:r>
            <a:r>
              <a:rPr lang="pt-BR" sz="2800" baseline="-25000" dirty="0" smtClean="0"/>
              <a:t>GS </a:t>
            </a:r>
            <a:r>
              <a:rPr lang="pt-BR" sz="2800" dirty="0" smtClean="0"/>
              <a:t>=2WL.Cox/3</a:t>
            </a:r>
            <a:endParaRPr lang="pt-BR" sz="2800" dirty="0" smtClean="0"/>
          </a:p>
        </p:txBody>
      </p:sp>
      <p:sp>
        <p:nvSpPr>
          <p:cNvPr id="232" name="Caixa de Texto 231"/>
          <p:cNvSpPr txBox="1"/>
          <p:nvPr/>
        </p:nvSpPr>
        <p:spPr>
          <a:xfrm>
            <a:off x="508000" y="685800"/>
            <a:ext cx="10998199" cy="646331"/>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canal: transistor saturado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0" name="CaixaDeTexto 83"/>
          <p:cNvSpPr txBox="1"/>
          <p:nvPr/>
        </p:nvSpPr>
        <p:spPr>
          <a:xfrm>
            <a:off x="5873750" y="1828800"/>
            <a:ext cx="741045" cy="521970"/>
          </a:xfrm>
          <a:prstGeom prst="rect">
            <a:avLst/>
          </a:prstGeom>
          <a:noFill/>
        </p:spPr>
        <p:txBody>
          <a:bodyPr wrap="square" rtlCol="0">
            <a:spAutoFit/>
          </a:bodyPr>
          <a:lstStyle/>
          <a:p>
            <a:r>
              <a:rPr lang="pt-BR" sz="2800" dirty="0" smtClean="0"/>
              <a:t>V</a:t>
            </a:r>
            <a:r>
              <a:rPr lang="pt-BR" sz="2800" baseline="-25000" dirty="0" smtClean="0"/>
              <a:t>G</a:t>
            </a:r>
            <a:endParaRPr lang="pt-BR" sz="2800" baseline="-25000" dirty="0" smtClean="0"/>
          </a:p>
        </p:txBody>
      </p:sp>
      <p:grpSp>
        <p:nvGrpSpPr>
          <p:cNvPr id="14" name="Grupo 13"/>
          <p:cNvGrpSpPr/>
          <p:nvPr/>
        </p:nvGrpSpPr>
        <p:grpSpPr>
          <a:xfrm>
            <a:off x="6029325" y="302895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 name="Grupo 4"/>
          <p:cNvGrpSpPr/>
          <p:nvPr/>
        </p:nvGrpSpPr>
        <p:grpSpPr>
          <a:xfrm>
            <a:off x="7587794" y="2972435"/>
            <a:ext cx="241300" cy="368300"/>
            <a:chOff x="8344738" y="3987258"/>
            <a:chExt cx="241540" cy="393636"/>
          </a:xfrm>
        </p:grpSpPr>
        <p:sp>
          <p:nvSpPr>
            <p:cNvPr id="6" name="Elipse 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18"/>
            <p:cNvSpPr txBox="1"/>
            <p:nvPr/>
          </p:nvSpPr>
          <p:spPr>
            <a:xfrm>
              <a:off x="8344738" y="3987258"/>
              <a:ext cx="241540" cy="393636"/>
            </a:xfrm>
            <a:prstGeom prst="rect">
              <a:avLst/>
            </a:prstGeom>
            <a:noFill/>
          </p:spPr>
          <p:txBody>
            <a:bodyPr wrap="square" rtlCol="0">
              <a:spAutoFit/>
            </a:bodyPr>
            <a:lstStyle/>
            <a:p>
              <a:r>
                <a:rPr lang="pt-BR" dirty="0" smtClean="0"/>
                <a:t>-</a:t>
              </a:r>
              <a:endParaRPr lang="pt-BR" dirty="0"/>
            </a:p>
          </p:txBody>
        </p:sp>
      </p:grpSp>
      <p:grpSp>
        <p:nvGrpSpPr>
          <p:cNvPr id="44" name="Grupo 43"/>
          <p:cNvGrpSpPr/>
          <p:nvPr/>
        </p:nvGrpSpPr>
        <p:grpSpPr>
          <a:xfrm>
            <a:off x="6441440" y="3055620"/>
            <a:ext cx="241300" cy="368300"/>
            <a:chOff x="8319460" y="3999814"/>
            <a:chExt cx="241540" cy="393636"/>
          </a:xfrm>
        </p:grpSpPr>
        <p:sp>
          <p:nvSpPr>
            <p:cNvPr id="45" name="Elipse 4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7" name="Grupo 46"/>
          <p:cNvGrpSpPr/>
          <p:nvPr/>
        </p:nvGrpSpPr>
        <p:grpSpPr>
          <a:xfrm>
            <a:off x="5788025" y="3055620"/>
            <a:ext cx="241300" cy="368300"/>
            <a:chOff x="8319460" y="3999814"/>
            <a:chExt cx="241540" cy="393636"/>
          </a:xfrm>
        </p:grpSpPr>
        <p:sp>
          <p:nvSpPr>
            <p:cNvPr id="48" name="Elipse 4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5592944" y="3126740"/>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7312025" y="3023870"/>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4728991" y="3043873"/>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3" name="Grupo 62"/>
          <p:cNvGrpSpPr/>
          <p:nvPr/>
        </p:nvGrpSpPr>
        <p:grpSpPr>
          <a:xfrm>
            <a:off x="4403090" y="3104515"/>
            <a:ext cx="241300" cy="368300"/>
            <a:chOff x="8319460" y="3999814"/>
            <a:chExt cx="241540" cy="393636"/>
          </a:xfrm>
        </p:grpSpPr>
        <p:sp>
          <p:nvSpPr>
            <p:cNvPr id="64" name="Elipse 6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3872865" y="310451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7117715" y="3091814"/>
            <a:ext cx="241300" cy="368300"/>
            <a:chOff x="8325181" y="3959092"/>
            <a:chExt cx="241540" cy="393636"/>
          </a:xfrm>
        </p:grpSpPr>
        <p:sp>
          <p:nvSpPr>
            <p:cNvPr id="70" name="Elipse 6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2"/>
            <p:cNvSpPr txBox="1"/>
            <p:nvPr/>
          </p:nvSpPr>
          <p:spPr>
            <a:xfrm>
              <a:off x="8325181" y="3959092"/>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5055089" y="3037522"/>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4208780" y="2999105"/>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8" name="Grupo 77"/>
          <p:cNvGrpSpPr/>
          <p:nvPr/>
        </p:nvGrpSpPr>
        <p:grpSpPr>
          <a:xfrm>
            <a:off x="6790546" y="3033001"/>
            <a:ext cx="241300" cy="368300"/>
            <a:chOff x="8319460" y="3999814"/>
            <a:chExt cx="241540" cy="393636"/>
          </a:xfrm>
        </p:grpSpPr>
        <p:sp>
          <p:nvSpPr>
            <p:cNvPr id="79" name="Elipse 7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0"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81" name="Grupo 80"/>
          <p:cNvGrpSpPr/>
          <p:nvPr/>
        </p:nvGrpSpPr>
        <p:grpSpPr>
          <a:xfrm>
            <a:off x="5390523" y="3018790"/>
            <a:ext cx="241300" cy="368300"/>
            <a:chOff x="8319460" y="3999814"/>
            <a:chExt cx="241540" cy="393636"/>
          </a:xfrm>
        </p:grpSpPr>
        <p:sp>
          <p:nvSpPr>
            <p:cNvPr id="82" name="Elipse 8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119" name="Conector de Seta Reta 118"/>
          <p:cNvCxnSpPr/>
          <p:nvPr/>
        </p:nvCxnSpPr>
        <p:spPr>
          <a:xfrm>
            <a:off x="5271770" y="32721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620260" y="33089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771265" y="33705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4105275" y="32410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94" name="Forma livre 93"/>
          <p:cNvSpPr/>
          <p:nvPr/>
        </p:nvSpPr>
        <p:spPr>
          <a:xfrm>
            <a:off x="3691255" y="3420110"/>
            <a:ext cx="977265" cy="1762760"/>
          </a:xfrm>
          <a:custGeom>
            <a:avLst/>
            <a:gdLst>
              <a:gd name="connisteX0" fmla="*/ 508000 w 977405"/>
              <a:gd name="connsiteY0" fmla="*/ 1810385 h 1810385"/>
              <a:gd name="connisteX1" fmla="*/ 968375 w 977405"/>
              <a:gd name="connsiteY1" fmla="*/ 1238885 h 1810385"/>
              <a:gd name="connisteX2" fmla="*/ 127000 w 977405"/>
              <a:gd name="connsiteY2" fmla="*/ 158750 h 1810385"/>
              <a:gd name="connisteX3" fmla="*/ 127000 w 977405"/>
              <a:gd name="connsiteY3" fmla="*/ 158750 h 1810385"/>
              <a:gd name="connisteX4" fmla="*/ 0 w 977405"/>
              <a:gd name="connsiteY4" fmla="*/ 0 h 181038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977405" h="1810385">
                <a:moveTo>
                  <a:pt x="508000" y="1810385"/>
                </a:moveTo>
                <a:cubicBezTo>
                  <a:pt x="616585" y="1717675"/>
                  <a:pt x="1044575" y="1569085"/>
                  <a:pt x="968375" y="1238885"/>
                </a:cubicBezTo>
                <a:cubicBezTo>
                  <a:pt x="892175" y="908685"/>
                  <a:pt x="295275" y="374650"/>
                  <a:pt x="127000" y="158750"/>
                </a:cubicBezTo>
                <a:cubicBezTo>
                  <a:pt x="-41275" y="-57150"/>
                  <a:pt x="152400" y="190500"/>
                  <a:pt x="127000" y="158750"/>
                </a:cubicBezTo>
                <a:cubicBezTo>
                  <a:pt x="101600" y="127000"/>
                  <a:pt x="25400" y="31750"/>
                  <a:pt x="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1" name="Imagem 100"/>
          <p:cNvPicPr/>
          <p:nvPr/>
        </p:nvPicPr>
        <p:blipFill>
          <a:blip r:embed="rId1"/>
          <a:srcRect l="5787" t="26891" r="4861" b="7407"/>
          <a:stretch>
            <a:fillRect/>
          </a:stretch>
        </p:blipFill>
        <p:spPr>
          <a:xfrm>
            <a:off x="2286000" y="3022600"/>
            <a:ext cx="7191375" cy="3460115"/>
          </a:xfrm>
          <a:prstGeom prst="rect">
            <a:avLst/>
          </a:prstGeom>
          <a:noFill/>
          <a:ln w="9525">
            <a:noFill/>
          </a:ln>
        </p:spPr>
      </p:pic>
      <p:sp>
        <p:nvSpPr>
          <p:cNvPr id="7" name="Caixa de Texto 6"/>
          <p:cNvSpPr txBox="1"/>
          <p:nvPr/>
        </p:nvSpPr>
        <p:spPr>
          <a:xfrm>
            <a:off x="1967865" y="298450"/>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299085" y="974090"/>
            <a:ext cx="11593830" cy="2122805"/>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source/bulk e dreno/bulk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São causada pelos diodos reversos do source e dodreno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Tem uma componente devido a area (</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SBA </a:t>
            </a:r>
            <a:r>
              <a:rPr lang="pt-BR" altLang="en-US" sz="2800" b="1" dirty="0" smtClean="0">
                <a:latin typeface="Comic Sans MS" panose="030F0702030302020204" pitchFamily="66" charset="0"/>
                <a:cs typeface="Comic Sans MS" panose="030F0702030302020204" pitchFamily="66" charset="0"/>
                <a:sym typeface="+mn-ea"/>
              </a:rPr>
              <a:t>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DBA</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outra devido ao perímetro </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SBP</a:t>
            </a:r>
            <a:r>
              <a:rPr lang="pt-BR" altLang="en-US" sz="2800" b="1" dirty="0" smtClean="0">
                <a:latin typeface="Comic Sans MS" panose="030F0702030302020204" pitchFamily="66" charset="0"/>
                <a:cs typeface="Comic Sans MS" panose="030F0702030302020204" pitchFamily="66" charset="0"/>
                <a:sym typeface="+mn-ea"/>
              </a:rPr>
              <a:t> e C</a:t>
            </a:r>
            <a:r>
              <a:rPr lang="pt-BR" altLang="en-US" sz="2800" b="1" baseline="-25000" dirty="0" smtClean="0">
                <a:latin typeface="Comic Sans MS" panose="030F0702030302020204" pitchFamily="66" charset="0"/>
                <a:cs typeface="Comic Sans MS" panose="030F0702030302020204" pitchFamily="66" charset="0"/>
                <a:sym typeface="+mn-ea"/>
              </a:rPr>
              <a:t>DBP</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2566035" y="5360670"/>
            <a:ext cx="6911340" cy="1106805"/>
          </a:xfrm>
          <a:prstGeom prst="rect">
            <a:avLst/>
          </a:prstGeom>
          <a:solidFill>
            <a:schemeClr val="bg1"/>
          </a:solidFill>
        </p:spPr>
        <p:txBody>
          <a:bodyPr wrap="square" rtlCol="0" anchor="t">
            <a:spAutoFit/>
          </a:bodyPr>
          <a:lstStyle/>
          <a:p>
            <a:pPr lvl="0"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SB</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J</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.(Area) +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JSW</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.(Perimetro)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0" algn="ct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J</a:t>
            </a:r>
            <a:r>
              <a:rPr lang="pt-BR" altLang="en-US" sz="2800" b="1" dirty="0" smtClean="0">
                <a:latin typeface="Comic Sans MS" panose="030F0702030302020204" pitchFamily="66" charset="0"/>
                <a:cs typeface="Comic Sans MS" panose="030F0702030302020204" pitchFamily="66" charset="0"/>
                <a:sym typeface="+mn-ea"/>
              </a:rPr>
              <a:t>.(L</a:t>
            </a:r>
            <a:r>
              <a:rPr lang="pt-BR" altLang="en-US" sz="2800" b="1" baseline="-25000" dirty="0" smtClean="0">
                <a:latin typeface="Comic Sans MS" panose="030F0702030302020204" pitchFamily="66" charset="0"/>
                <a:cs typeface="Comic Sans MS" panose="030F0702030302020204" pitchFamily="66" charset="0"/>
                <a:sym typeface="+mn-ea"/>
              </a:rPr>
              <a:t>S</a:t>
            </a:r>
            <a:r>
              <a:rPr lang="pt-BR" altLang="en-US" sz="2800" b="1" dirty="0" smtClean="0">
                <a:latin typeface="Comic Sans MS" panose="030F0702030302020204" pitchFamily="66" charset="0"/>
                <a:cs typeface="Comic Sans MS" panose="030F0702030302020204" pitchFamily="66" charset="0"/>
                <a:sym typeface="+mn-ea"/>
              </a:rPr>
              <a:t>W) + C</a:t>
            </a:r>
            <a:r>
              <a:rPr lang="pt-BR" altLang="en-US" sz="2800" b="1" baseline="-25000" dirty="0" smtClean="0">
                <a:latin typeface="Comic Sans MS" panose="030F0702030302020204" pitchFamily="66" charset="0"/>
                <a:cs typeface="Comic Sans MS" panose="030F0702030302020204" pitchFamily="66" charset="0"/>
                <a:sym typeface="+mn-ea"/>
              </a:rPr>
              <a:t>JSW</a:t>
            </a:r>
            <a:r>
              <a:rPr lang="pt-BR" altLang="en-US" sz="2800" b="1" dirty="0" smtClean="0">
                <a:latin typeface="Comic Sans MS" panose="030F0702030302020204" pitchFamily="66" charset="0"/>
                <a:cs typeface="Comic Sans MS" panose="030F0702030302020204" pitchFamily="66" charset="0"/>
                <a:sym typeface="+mn-ea"/>
              </a:rPr>
              <a:t>.(2L</a:t>
            </a:r>
            <a:r>
              <a:rPr lang="pt-BR" altLang="en-US" sz="2800" b="1" baseline="-25000" dirty="0" smtClean="0">
                <a:latin typeface="Comic Sans MS" panose="030F0702030302020204" pitchFamily="66" charset="0"/>
                <a:cs typeface="Comic Sans MS" panose="030F0702030302020204" pitchFamily="66" charset="0"/>
                <a:sym typeface="+mn-ea"/>
              </a:rPr>
              <a:t>S</a:t>
            </a:r>
            <a:r>
              <a:rPr lang="pt-BR" altLang="en-US" sz="2800" b="1" dirty="0" smtClean="0">
                <a:latin typeface="Comic Sans MS" panose="030F0702030302020204" pitchFamily="66" charset="0"/>
                <a:cs typeface="Comic Sans MS" panose="030F0702030302020204" pitchFamily="66" charset="0"/>
                <a:sym typeface="+mn-ea"/>
              </a:rPr>
              <a:t> + W)</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52755" y="528320"/>
            <a:ext cx="11076305" cy="218376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Cargas no Diodo </a:t>
            </a:r>
            <a:r>
              <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(Capacitancia de Junção)</a:t>
            </a:r>
            <a:endParaRPr lang="pt-BR" altLang="en-US" sz="32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457200" indent="-457200" algn="l" fontAlgn="auto">
              <a:spcBef>
                <a:spcPts val="600"/>
              </a:spcBef>
              <a:spcAft>
                <a:spcPts val="600"/>
              </a:spcAft>
              <a:buFont typeface="Arial" panose="020B0604020202020204" pitchFamily="34" charset="0"/>
              <a:buChar char="•"/>
            </a:pPr>
            <a:r>
              <a:rPr lang="pt-BR" altLang="en-US" sz="2800" b="1" dirty="0">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Diodo direto</a:t>
            </a:r>
            <a:endParaRPr lang="pt-BR" altLang="en-US" sz="2800" b="1" dirty="0">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região de depleção colabora com uma capacitância neste estado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3084663" y="2983832"/>
                <a:ext cx="5231130" cy="183515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𝑗</m:t>
                              </m:r>
                              <m:r>
                                <a:rPr lang="en-US" altLang="pt-BR" sz="2800" i="1">
                                  <a:latin typeface="Cambria Math" panose="02040503050406030204" pitchFamily="18" charset="0"/>
                                  <a:cs typeface="Cambria Math" panose="02040503050406030204" pitchFamily="18" charset="0"/>
                                </a:rPr>
                                <m:t>0</m:t>
                              </m:r>
                            </m:sub>
                          </m:sSub>
                        </m:num>
                        <m:den>
                          <m:rad>
                            <m:radPr>
                              <m:degHide m:val="on"/>
                              <m:ctrlPr>
                                <a:rPr lang="en-US" altLang="pt-BR" sz="2800" i="1">
                                  <a:latin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𝜙</m:t>
                                      </m:r>
                                    </m:e>
                                    <m:sub>
                                      <m:r>
                                        <a:rPr lang="en-US" altLang="pt-BR" sz="2800" i="1">
                                          <a:latin typeface="Cambria Math" panose="02040503050406030204" pitchFamily="18" charset="0"/>
                                          <a:cs typeface="Cambria Math" panose="02040503050406030204" pitchFamily="18" charset="0"/>
                                        </a:rPr>
                                        <m:t>𝑖</m:t>
                                      </m:r>
                                    </m:sub>
                                  </m:sSub>
                                </m:den>
                              </m:f>
                            </m:e>
                          </m:rad>
                        </m:den>
                      </m:f>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084663" y="2983832"/>
                <a:ext cx="5231130" cy="1835150"/>
              </a:xfrm>
              <a:prstGeom prst="rect">
                <a:avLst/>
              </a:prstGeom>
              <a:blipFill rotWithShape="1">
                <a:blip r:embed="rId1"/>
                <a:stretch>
                  <a:fillRect l="-9" t="-33" r="9" b="33"/>
                </a:stretch>
              </a:blipFill>
            </p:spPr>
            <p:txBody>
              <a:bodyPr/>
              <a:lstStyle/>
              <a:p>
                <a:r>
                  <a:rPr lang="pt-BR" altLang="en-US">
                    <a:noFill/>
                  </a:rPr>
                  <a:t> </a:t>
                </a:r>
              </a:p>
            </p:txBody>
          </p:sp>
        </mc:Fallback>
      </mc:AlternateContent>
      <p:sp>
        <p:nvSpPr>
          <p:cNvPr id="10" name="CaixaDeTexto 2"/>
          <p:cNvSpPr txBox="1"/>
          <p:nvPr/>
        </p:nvSpPr>
        <p:spPr>
          <a:xfrm>
            <a:off x="795655" y="5090795"/>
            <a:ext cx="8714105" cy="521970"/>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capacitancia aumenta quando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 </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 de Texto 6"/>
              <p:cNvSpPr txBox="1"/>
              <p:nvPr/>
            </p:nvSpPr>
            <p:spPr>
              <a:xfrm>
                <a:off x="526415" y="3584575"/>
                <a:ext cx="4342130" cy="208534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𝑗</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𝑅</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cs typeface="Cambria Math" panose="02040503050406030204" pitchFamily="18" charset="0"/>
                                </a:rPr>
                                <m:t>0</m:t>
                              </m:r>
                            </m:sub>
                          </m:sSub>
                        </m:num>
                        <m:den>
                          <m:rad>
                            <m:radPr>
                              <m:degHide m:val="on"/>
                              <m:ctrlPr>
                                <a:rPr lang="en-US" altLang="pt-BR" sz="3200" i="1">
                                  <a:latin typeface="Cambria Math" panose="02040503050406030204" pitchFamily="18" charset="0"/>
                                  <a:cs typeface="Cambria Math" panose="02040503050406030204" pitchFamily="18" charset="0"/>
                                </a:rPr>
                              </m:ctrlPr>
                            </m:radPr>
                            <m:deg/>
                            <m:e>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𝑅</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𝜙</m:t>
                                      </m:r>
                                    </m:e>
                                    <m:sub>
                                      <m:r>
                                        <a:rPr lang="en-US" altLang="pt-BR" sz="3200" i="1">
                                          <a:latin typeface="Cambria Math" panose="02040503050406030204" pitchFamily="18" charset="0"/>
                                          <a:cs typeface="Cambria Math" panose="02040503050406030204" pitchFamily="18" charset="0"/>
                                        </a:rPr>
                                        <m:t>𝑖</m:t>
                                      </m:r>
                                    </m:sub>
                                  </m:sSub>
                                </m:den>
                              </m:f>
                            </m:e>
                          </m:rad>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26415" y="3584575"/>
                <a:ext cx="4342130" cy="2085340"/>
              </a:xfrm>
              <a:prstGeom prst="rect">
                <a:avLst/>
              </a:prstGeom>
              <a:blipFill rotWithShape="1">
                <a:blip r:embed="rId1"/>
                <a:stretch>
                  <a:fillRect/>
                </a:stretch>
              </a:blipFill>
            </p:spPr>
            <p:txBody>
              <a:bodyPr/>
              <a:lstStyle/>
              <a:p>
                <a:r>
                  <a:rPr lang="pt-BR" altLang="en-US">
                    <a:noFill/>
                  </a:rPr>
                  <a:t> </a:t>
                </a:r>
              </a:p>
            </p:txBody>
          </p:sp>
        </mc:Fallback>
      </mc:AlternateContent>
      <p:sp>
        <p:nvSpPr>
          <p:cNvPr id="10" name="CaixaDeTexto 2"/>
          <p:cNvSpPr txBox="1"/>
          <p:nvPr/>
        </p:nvSpPr>
        <p:spPr>
          <a:xfrm>
            <a:off x="5217795" y="3584575"/>
            <a:ext cx="6556375" cy="1968500"/>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 tensão reversa no diodo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SB </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DB</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capacitancia diminiu quando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 de Texto 2"/>
          <p:cNvSpPr txBox="1"/>
          <p:nvPr/>
        </p:nvSpPr>
        <p:spPr>
          <a:xfrm>
            <a:off x="2063115" y="80708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394335" y="1674495"/>
            <a:ext cx="11593830" cy="1106805"/>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source/bulk e dreno/bulk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dependem da tensão de source e da tensão de dreno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507365"/>
            <a:ext cx="11107420" cy="267652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17: capacitância de carga no inversor</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Considere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dois </a:t>
            </a:r>
            <a:r>
              <a:rPr lang="pt-BR" altLang="en-US" sz="2400" b="1" dirty="0" smtClean="0">
                <a:latin typeface="Comic Sans MS" panose="030F0702030302020204" pitchFamily="66" charset="0"/>
                <a:cs typeface="Comic Sans MS" panose="030F0702030302020204" pitchFamily="66" charset="0"/>
                <a:sym typeface="+mn-ea"/>
              </a:rPr>
              <a:t>inversores</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um ligado ao outro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sinal de entrada estava e 0V e instantaneamente muda para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DD</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Determinar as capacitancias na saída do primeiro inversor (V</a:t>
            </a:r>
            <a:r>
              <a:rPr lang="pt-BR" altLang="en-US" sz="24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out</a:t>
            </a: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7154009" y="364788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6407494" y="4005614"/>
            <a:ext cx="2785912" cy="1291542"/>
            <a:chOff x="7504" y="6919"/>
            <a:chExt cx="3577" cy="1602"/>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p2</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7934877" y="53305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7856137" y="55426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7702160" y="60506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2835378" y="478589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7934877" y="415309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7154009" y="437544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5041364" y="4846208"/>
            <a:ext cx="212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7318700" y="43069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 name="Straight Connector 178"/>
          <p:cNvCxnSpPr>
            <a:cxnSpLocks noChangeShapeType="1"/>
          </p:cNvCxnSpPr>
          <p:nvPr/>
        </p:nvCxnSpPr>
        <p:spPr bwMode="auto">
          <a:xfrm rot="16200000" flipV="1">
            <a:off x="8145574" y="450759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 name="Conector Angulado 13"/>
          <p:cNvCxnSpPr/>
          <p:nvPr/>
        </p:nvCxnSpPr>
        <p:spPr>
          <a:xfrm flipV="1">
            <a:off x="2193925" y="463931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6" name="Rectangle 140"/>
          <p:cNvSpPr>
            <a:spLocks noChangeArrowheads="1"/>
          </p:cNvSpPr>
          <p:nvPr/>
        </p:nvSpPr>
        <p:spPr bwMode="auto">
          <a:xfrm flipH="1">
            <a:off x="2070838" y="518467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7" name="Rectangle 140"/>
          <p:cNvSpPr>
            <a:spLocks noChangeArrowheads="1"/>
          </p:cNvSpPr>
          <p:nvPr/>
        </p:nvSpPr>
        <p:spPr bwMode="auto">
          <a:xfrm flipH="1">
            <a:off x="2875383" y="424043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grpSp>
        <p:nvGrpSpPr>
          <p:cNvPr id="15" name="Grupo 14"/>
          <p:cNvGrpSpPr/>
          <p:nvPr/>
        </p:nvGrpSpPr>
        <p:grpSpPr>
          <a:xfrm>
            <a:off x="3804384" y="3634552"/>
            <a:ext cx="770733" cy="1434624"/>
            <a:chOff x="4325979" y="4921726"/>
            <a:chExt cx="770733" cy="1434624"/>
          </a:xfrm>
        </p:grpSpPr>
        <p:grpSp>
          <p:nvGrpSpPr>
            <p:cNvPr id="49"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5" name="Conector Reto 54"/>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58" name="Grupo 57"/>
          <p:cNvGrpSpPr/>
          <p:nvPr/>
        </p:nvGrpSpPr>
        <p:grpSpPr>
          <a:xfrm rot="16200000">
            <a:off x="3057869" y="3992279"/>
            <a:ext cx="2785912" cy="1291542"/>
            <a:chOff x="7504" y="6919"/>
            <a:chExt cx="3577" cy="1602"/>
          </a:xfrm>
        </p:grpSpPr>
        <p:grpSp>
          <p:nvGrpSpPr>
            <p:cNvPr id="59" name="Group 147"/>
            <p:cNvGrpSpPr/>
            <p:nvPr/>
          </p:nvGrpSpPr>
          <p:grpSpPr bwMode="auto">
            <a:xfrm rot="5400000">
              <a:off x="8020" y="6975"/>
              <a:ext cx="792" cy="680"/>
              <a:chOff x="2834" y="2568"/>
              <a:chExt cx="317" cy="272"/>
            </a:xfrm>
          </p:grpSpPr>
          <p:sp>
            <p:nvSpPr>
              <p:cNvPr id="6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66"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6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6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0" name="Straight Connector 178"/>
          <p:cNvCxnSpPr>
            <a:cxnSpLocks noChangeShapeType="1"/>
          </p:cNvCxnSpPr>
          <p:nvPr/>
        </p:nvCxnSpPr>
        <p:spPr bwMode="auto">
          <a:xfrm flipV="1">
            <a:off x="4585252" y="531720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1" name="Conector Reto 8"/>
          <p:cNvCxnSpPr/>
          <p:nvPr/>
        </p:nvCxnSpPr>
        <p:spPr>
          <a:xfrm flipH="1" flipV="1">
            <a:off x="4506512" y="55292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4"/>
          <p:cNvCxnSpPr/>
          <p:nvPr/>
        </p:nvCxnSpPr>
        <p:spPr>
          <a:xfrm flipH="1" flipV="1">
            <a:off x="4352535" y="60372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178"/>
          <p:cNvCxnSpPr>
            <a:cxnSpLocks noChangeShapeType="1"/>
          </p:cNvCxnSpPr>
          <p:nvPr/>
        </p:nvCxnSpPr>
        <p:spPr bwMode="auto">
          <a:xfrm flipV="1">
            <a:off x="4585252" y="413975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5" name="Conector Reto 7"/>
          <p:cNvCxnSpPr/>
          <p:nvPr/>
        </p:nvCxnSpPr>
        <p:spPr>
          <a:xfrm>
            <a:off x="3804384" y="436211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8"/>
          <p:cNvCxnSpPr/>
          <p:nvPr/>
        </p:nvCxnSpPr>
        <p:spPr>
          <a:xfrm flipH="1" flipV="1">
            <a:off x="3627219" y="484811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Elipse 76"/>
          <p:cNvSpPr/>
          <p:nvPr/>
        </p:nvSpPr>
        <p:spPr>
          <a:xfrm>
            <a:off x="3969075" y="429364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Straight Connector 178"/>
          <p:cNvCxnSpPr>
            <a:cxnSpLocks noChangeShapeType="1"/>
          </p:cNvCxnSpPr>
          <p:nvPr/>
        </p:nvCxnSpPr>
        <p:spPr bwMode="auto">
          <a:xfrm rot="16200000" flipV="1">
            <a:off x="4795949" y="449425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79" name="Rectangle 140"/>
          <p:cNvSpPr>
            <a:spLocks noChangeArrowheads="1"/>
          </p:cNvSpPr>
          <p:nvPr/>
        </p:nvSpPr>
        <p:spPr bwMode="auto">
          <a:xfrm flipH="1">
            <a:off x="4577440" y="446237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Tree>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17: capacitância de carga no primeiro inversor</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7565489" y="142284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6818974" y="1780574"/>
            <a:ext cx="2785912" cy="1291542"/>
            <a:chOff x="7504" y="6919"/>
            <a:chExt cx="3577" cy="1602"/>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p2</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8346357" y="310550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8267617" y="33175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8113640" y="38255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3072868" y="24586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8346357" y="192805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7565489" y="215040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5452844" y="2605928"/>
            <a:ext cx="212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7730180" y="208193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 name="Straight Connector 178"/>
          <p:cNvCxnSpPr>
            <a:cxnSpLocks noChangeShapeType="1"/>
          </p:cNvCxnSpPr>
          <p:nvPr/>
        </p:nvCxnSpPr>
        <p:spPr bwMode="auto">
          <a:xfrm rot="16200000" flipV="1">
            <a:off x="8557054" y="228255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 name="Conector Angulado 13"/>
          <p:cNvCxnSpPr/>
          <p:nvPr/>
        </p:nvCxnSpPr>
        <p:spPr>
          <a:xfrm flipV="1">
            <a:off x="2431415" y="231203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6" name="Rectangle 140"/>
          <p:cNvSpPr>
            <a:spLocks noChangeArrowheads="1"/>
          </p:cNvSpPr>
          <p:nvPr/>
        </p:nvSpPr>
        <p:spPr bwMode="auto">
          <a:xfrm flipH="1">
            <a:off x="2308328" y="285740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7" name="Rectangle 140"/>
          <p:cNvSpPr>
            <a:spLocks noChangeArrowheads="1"/>
          </p:cNvSpPr>
          <p:nvPr/>
        </p:nvSpPr>
        <p:spPr bwMode="auto">
          <a:xfrm flipH="1">
            <a:off x="3112873" y="19131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grpSp>
        <p:nvGrpSpPr>
          <p:cNvPr id="15" name="Grupo 14"/>
          <p:cNvGrpSpPr/>
          <p:nvPr/>
        </p:nvGrpSpPr>
        <p:grpSpPr>
          <a:xfrm>
            <a:off x="4215864" y="1409512"/>
            <a:ext cx="770733" cy="1434624"/>
            <a:chOff x="4325979" y="4921726"/>
            <a:chExt cx="770733" cy="1434624"/>
          </a:xfrm>
        </p:grpSpPr>
        <p:grpSp>
          <p:nvGrpSpPr>
            <p:cNvPr id="49"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5" name="Conector Reto 54"/>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58" name="Grupo 57"/>
          <p:cNvGrpSpPr/>
          <p:nvPr/>
        </p:nvGrpSpPr>
        <p:grpSpPr>
          <a:xfrm rot="16200000">
            <a:off x="3469349" y="1767239"/>
            <a:ext cx="2785912" cy="1291542"/>
            <a:chOff x="7504" y="6919"/>
            <a:chExt cx="3577" cy="1602"/>
          </a:xfrm>
        </p:grpSpPr>
        <p:grpSp>
          <p:nvGrpSpPr>
            <p:cNvPr id="59" name="Group 147"/>
            <p:cNvGrpSpPr/>
            <p:nvPr/>
          </p:nvGrpSpPr>
          <p:grpSpPr bwMode="auto">
            <a:xfrm rot="5400000">
              <a:off x="8020" y="6975"/>
              <a:ext cx="792" cy="680"/>
              <a:chOff x="2834" y="2568"/>
              <a:chExt cx="317" cy="272"/>
            </a:xfrm>
          </p:grpSpPr>
          <p:sp>
            <p:nvSpPr>
              <p:cNvPr id="6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66"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6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6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0" name="Straight Connector 178"/>
          <p:cNvCxnSpPr>
            <a:cxnSpLocks noChangeShapeType="1"/>
          </p:cNvCxnSpPr>
          <p:nvPr/>
        </p:nvCxnSpPr>
        <p:spPr bwMode="auto">
          <a:xfrm flipV="1">
            <a:off x="4996732" y="309216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1" name="Conector Reto 8"/>
          <p:cNvCxnSpPr/>
          <p:nvPr/>
        </p:nvCxnSpPr>
        <p:spPr>
          <a:xfrm flipH="1" flipV="1">
            <a:off x="4917992" y="33042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4"/>
          <p:cNvCxnSpPr/>
          <p:nvPr/>
        </p:nvCxnSpPr>
        <p:spPr>
          <a:xfrm flipH="1" flipV="1">
            <a:off x="4764015" y="38122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178"/>
          <p:cNvCxnSpPr>
            <a:cxnSpLocks noChangeShapeType="1"/>
          </p:cNvCxnSpPr>
          <p:nvPr/>
        </p:nvCxnSpPr>
        <p:spPr bwMode="auto">
          <a:xfrm flipV="1">
            <a:off x="4996732" y="191471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5" name="Conector Reto 7"/>
          <p:cNvCxnSpPr/>
          <p:nvPr/>
        </p:nvCxnSpPr>
        <p:spPr>
          <a:xfrm>
            <a:off x="4215864" y="213707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8"/>
          <p:cNvCxnSpPr/>
          <p:nvPr/>
        </p:nvCxnSpPr>
        <p:spPr>
          <a:xfrm flipH="1" flipV="1">
            <a:off x="4038699" y="262307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Elipse 76"/>
          <p:cNvSpPr/>
          <p:nvPr/>
        </p:nvSpPr>
        <p:spPr>
          <a:xfrm>
            <a:off x="4380555" y="206860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Straight Connector 178"/>
          <p:cNvCxnSpPr>
            <a:cxnSpLocks noChangeShapeType="1"/>
          </p:cNvCxnSpPr>
          <p:nvPr/>
        </p:nvCxnSpPr>
        <p:spPr bwMode="auto">
          <a:xfrm rot="16200000" flipV="1">
            <a:off x="5207429" y="226921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79" name="Rectangle 140"/>
          <p:cNvSpPr>
            <a:spLocks noChangeArrowheads="1"/>
          </p:cNvSpPr>
          <p:nvPr/>
        </p:nvSpPr>
        <p:spPr bwMode="auto">
          <a:xfrm flipH="1">
            <a:off x="4988920" y="223733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 name="Caixa de Texto 6"/>
          <p:cNvSpPr txBox="1"/>
          <p:nvPr/>
        </p:nvSpPr>
        <p:spPr>
          <a:xfrm>
            <a:off x="337185" y="4013200"/>
            <a:ext cx="11645900" cy="2306955"/>
          </a:xfrm>
          <a:prstGeom prst="rect">
            <a:avLst/>
          </a:prstGeom>
          <a:solidFill>
            <a:schemeClr val="bg1"/>
          </a:solidFill>
        </p:spPr>
        <p:txBody>
          <a:bodyPr wrap="square" rtlCol="0" anchor="t">
            <a:spAutoFit/>
          </a:bodyPr>
          <a:lstStyle/>
          <a:p>
            <a:pPr indent="0" algn="ctr" fontAlgn="auto">
              <a:lnSpc>
                <a:spcPct val="150000"/>
              </a:lnSpc>
              <a:spcBef>
                <a:spcPts val="600"/>
              </a:spcBef>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L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ovGDMp1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GDMn1</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GDMp1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DBMp1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ovGSMn2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ovGDMn2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ovGSMp2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ovGDMp2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GSMn2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GDMn2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GBMn2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GSMp2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GDMp2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GBMp2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Int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17: capacitância de carga no primeiro inversor</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7565489" y="142284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6818571" y="1780977"/>
            <a:ext cx="2785912" cy="1290736"/>
            <a:chOff x="7504" y="6919"/>
            <a:chExt cx="3577" cy="1601"/>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33" y="7877"/>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p2</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8346357" y="310550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8267617" y="33175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8113640" y="38255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3072868" y="24586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8346357" y="192805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7565489" y="215040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5452844" y="2605928"/>
            <a:ext cx="212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7730180" y="208193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 name="Straight Connector 178"/>
          <p:cNvCxnSpPr>
            <a:cxnSpLocks noChangeShapeType="1"/>
          </p:cNvCxnSpPr>
          <p:nvPr/>
        </p:nvCxnSpPr>
        <p:spPr bwMode="auto">
          <a:xfrm rot="16200000" flipV="1">
            <a:off x="8557054" y="228255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 name="Conector Angulado 13"/>
          <p:cNvCxnSpPr/>
          <p:nvPr/>
        </p:nvCxnSpPr>
        <p:spPr>
          <a:xfrm flipV="1">
            <a:off x="2431415" y="231203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6" name="Rectangle 140"/>
          <p:cNvSpPr>
            <a:spLocks noChangeArrowheads="1"/>
          </p:cNvSpPr>
          <p:nvPr/>
        </p:nvSpPr>
        <p:spPr bwMode="auto">
          <a:xfrm flipH="1">
            <a:off x="2308328" y="285740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7" name="Rectangle 140"/>
          <p:cNvSpPr>
            <a:spLocks noChangeArrowheads="1"/>
          </p:cNvSpPr>
          <p:nvPr/>
        </p:nvSpPr>
        <p:spPr bwMode="auto">
          <a:xfrm flipH="1">
            <a:off x="3112873" y="19131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grpSp>
        <p:nvGrpSpPr>
          <p:cNvPr id="15" name="Grupo 14"/>
          <p:cNvGrpSpPr/>
          <p:nvPr/>
        </p:nvGrpSpPr>
        <p:grpSpPr>
          <a:xfrm>
            <a:off x="4215864" y="1409512"/>
            <a:ext cx="770733" cy="1434624"/>
            <a:chOff x="4325979" y="4921726"/>
            <a:chExt cx="770733" cy="1434624"/>
          </a:xfrm>
        </p:grpSpPr>
        <p:grpSp>
          <p:nvGrpSpPr>
            <p:cNvPr id="49"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5" name="Conector Reto 54"/>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58" name="Grupo 57"/>
          <p:cNvGrpSpPr/>
          <p:nvPr/>
        </p:nvGrpSpPr>
        <p:grpSpPr>
          <a:xfrm rot="16200000">
            <a:off x="3469349" y="1767239"/>
            <a:ext cx="2785912" cy="1291542"/>
            <a:chOff x="7504" y="6919"/>
            <a:chExt cx="3577" cy="1602"/>
          </a:xfrm>
        </p:grpSpPr>
        <p:grpSp>
          <p:nvGrpSpPr>
            <p:cNvPr id="59" name="Group 147"/>
            <p:cNvGrpSpPr/>
            <p:nvPr/>
          </p:nvGrpSpPr>
          <p:grpSpPr bwMode="auto">
            <a:xfrm rot="5400000">
              <a:off x="8020" y="6975"/>
              <a:ext cx="792" cy="680"/>
              <a:chOff x="2834" y="2568"/>
              <a:chExt cx="317" cy="272"/>
            </a:xfrm>
          </p:grpSpPr>
          <p:sp>
            <p:nvSpPr>
              <p:cNvPr id="6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66"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6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6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0" name="Straight Connector 178"/>
          <p:cNvCxnSpPr>
            <a:cxnSpLocks noChangeShapeType="1"/>
          </p:cNvCxnSpPr>
          <p:nvPr/>
        </p:nvCxnSpPr>
        <p:spPr bwMode="auto">
          <a:xfrm flipV="1">
            <a:off x="4996732" y="309216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1" name="Conector Reto 8"/>
          <p:cNvCxnSpPr/>
          <p:nvPr/>
        </p:nvCxnSpPr>
        <p:spPr>
          <a:xfrm flipH="1" flipV="1">
            <a:off x="4917992" y="33042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4"/>
          <p:cNvCxnSpPr/>
          <p:nvPr/>
        </p:nvCxnSpPr>
        <p:spPr>
          <a:xfrm flipH="1" flipV="1">
            <a:off x="4764015" y="38122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178"/>
          <p:cNvCxnSpPr>
            <a:cxnSpLocks noChangeShapeType="1"/>
          </p:cNvCxnSpPr>
          <p:nvPr/>
        </p:nvCxnSpPr>
        <p:spPr bwMode="auto">
          <a:xfrm flipV="1">
            <a:off x="4996732" y="191471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5" name="Conector Reto 7"/>
          <p:cNvCxnSpPr/>
          <p:nvPr/>
        </p:nvCxnSpPr>
        <p:spPr>
          <a:xfrm>
            <a:off x="4215864" y="213707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8"/>
          <p:cNvCxnSpPr/>
          <p:nvPr/>
        </p:nvCxnSpPr>
        <p:spPr>
          <a:xfrm flipH="1" flipV="1">
            <a:off x="4038699" y="262307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Elipse 76"/>
          <p:cNvSpPr/>
          <p:nvPr/>
        </p:nvSpPr>
        <p:spPr>
          <a:xfrm>
            <a:off x="4380555" y="206860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Straight Connector 178"/>
          <p:cNvCxnSpPr>
            <a:cxnSpLocks noChangeShapeType="1"/>
          </p:cNvCxnSpPr>
          <p:nvPr/>
        </p:nvCxnSpPr>
        <p:spPr bwMode="auto">
          <a:xfrm rot="16200000" flipV="1">
            <a:off x="5207429" y="226921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79" name="Rectangle 140"/>
          <p:cNvSpPr>
            <a:spLocks noChangeArrowheads="1"/>
          </p:cNvSpPr>
          <p:nvPr/>
        </p:nvSpPr>
        <p:spPr bwMode="auto">
          <a:xfrm flipH="1">
            <a:off x="4988920" y="223733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 name="Caixa de Texto 6"/>
          <p:cNvSpPr txBox="1"/>
          <p:nvPr/>
        </p:nvSpPr>
        <p:spPr>
          <a:xfrm>
            <a:off x="399415" y="4013200"/>
            <a:ext cx="11393170" cy="2306955"/>
          </a:xfrm>
          <a:prstGeom prst="rect">
            <a:avLst/>
          </a:prstGeom>
          <a:solidFill>
            <a:schemeClr val="bg1"/>
          </a:solidFill>
        </p:spPr>
        <p:txBody>
          <a:bodyPr wrap="square" rtlCol="0" anchor="t">
            <a:spAutoFit/>
          </a:bodyPr>
          <a:lstStyle/>
          <a:p>
            <a:pPr indent="0" algn="ctr" fontAlgn="auto">
              <a:lnSpc>
                <a:spcPct val="150000"/>
              </a:lnSpc>
              <a:spcBef>
                <a:spcPts val="600"/>
              </a:spcBef>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L </a:t>
            </a:r>
            <a:r>
              <a:rPr lang="pt-BR" altLang="en-US" sz="3200" b="1" dirty="0" smtClean="0">
                <a:solidFill>
                  <a:schemeClr val="tx1"/>
                </a:solidFill>
                <a:latin typeface="Arial" panose="020B0604020202020204" pitchFamily="34" charset="0"/>
                <a:cs typeface="Arial" panose="020B0604020202020204" pitchFamily="34"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ovGDMp1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GDMn1</a:t>
            </a:r>
            <a:r>
              <a:rPr lang="pt-BR" altLang="en-US" sz="3200" b="1" dirty="0" smtClean="0">
                <a:latin typeface="Comic Sans MS" panose="030F0702030302020204" pitchFamily="66" charset="0"/>
                <a:cs typeface="Comic Sans MS" panose="030F0702030302020204" pitchFamily="66" charset="0"/>
                <a:sym typeface="+mn-ea"/>
              </a:rPr>
              <a:t>+ C</a:t>
            </a:r>
            <a:r>
              <a:rPr lang="pt-BR" altLang="en-US" sz="3200" b="1" baseline="-25000" dirty="0" smtClean="0">
                <a:latin typeface="Comic Sans MS" panose="030F0702030302020204" pitchFamily="66" charset="0"/>
                <a:cs typeface="Comic Sans MS" panose="030F0702030302020204" pitchFamily="66" charset="0"/>
                <a:sym typeface="+mn-ea"/>
              </a:rPr>
              <a:t>GDMp1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DBMp1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ovGSMn2</a:t>
            </a:r>
            <a:r>
              <a:rPr lang="pt-BR" altLang="en-US" sz="3200" b="1" dirty="0" smtClean="0">
                <a:latin typeface="Comic Sans MS" panose="030F0702030302020204" pitchFamily="66" charset="0"/>
                <a:cs typeface="Comic Sans MS" panose="030F0702030302020204" pitchFamily="66" charset="0"/>
                <a:sym typeface="+mn-ea"/>
              </a:rPr>
              <a:t> + C</a:t>
            </a:r>
            <a:r>
              <a:rPr lang="pt-BR" altLang="en-US" sz="3200" b="1" baseline="-25000" dirty="0" smtClean="0">
                <a:latin typeface="Comic Sans MS" panose="030F0702030302020204" pitchFamily="66" charset="0"/>
                <a:cs typeface="Comic Sans MS" panose="030F0702030302020204" pitchFamily="66" charset="0"/>
                <a:sym typeface="+mn-ea"/>
              </a:rPr>
              <a:t>ovGDMn2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baseline="-25000" dirty="0" smtClean="0">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ovGSMp2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ovGDMp2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(WL)</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ox</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a:t>
            </a:r>
            <a:r>
              <a:rPr lang="pt-BR" altLang="en-US" sz="3200" b="1" dirty="0" smtClean="0">
                <a:latin typeface="Comic Sans MS" panose="030F0702030302020204" pitchFamily="66" charset="0"/>
                <a:cs typeface="Comic Sans MS" panose="030F0702030302020204" pitchFamily="66" charset="0"/>
                <a:sym typeface="+mn-ea"/>
              </a:rPr>
              <a:t>(WL)</a:t>
            </a:r>
            <a:r>
              <a:rPr lang="pt-BR" altLang="en-US" sz="3200" b="1" baseline="-25000" dirty="0" smtClean="0">
                <a:latin typeface="Comic Sans MS" panose="030F0702030302020204" pitchFamily="66" charset="0"/>
                <a:cs typeface="Comic Sans MS" panose="030F0702030302020204" pitchFamily="66" charset="0"/>
                <a:sym typeface="+mn-ea"/>
              </a:rPr>
              <a:t>p2</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ox</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Int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17: capacitância de carga no primeiro inversor</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3" name="Caixa de Texto 6"/>
          <p:cNvSpPr txBox="1"/>
          <p:nvPr/>
        </p:nvSpPr>
        <p:spPr>
          <a:xfrm>
            <a:off x="399415" y="1090930"/>
            <a:ext cx="11393170" cy="2306955"/>
          </a:xfrm>
          <a:prstGeom prst="rect">
            <a:avLst/>
          </a:prstGeom>
          <a:solidFill>
            <a:schemeClr val="bg1"/>
          </a:solidFill>
        </p:spPr>
        <p:txBody>
          <a:bodyPr wrap="square" rtlCol="0" anchor="t">
            <a:spAutoFit/>
          </a:bodyPr>
          <a:lstStyle/>
          <a:p>
            <a:pPr indent="0" algn="ctr" fontAlgn="auto">
              <a:lnSpc>
                <a:spcPct val="150000"/>
              </a:lnSpc>
              <a:spcBef>
                <a:spcPts val="600"/>
              </a:spcBef>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L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ovGDMp1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GDMn1</a:t>
            </a:r>
            <a:r>
              <a:rPr lang="pt-BR" altLang="en-US" sz="3200" b="1" dirty="0" smtClean="0">
                <a:latin typeface="Comic Sans MS" panose="030F0702030302020204" pitchFamily="66" charset="0"/>
                <a:cs typeface="Comic Sans MS" panose="030F0702030302020204" pitchFamily="66" charset="0"/>
                <a:sym typeface="+mn-ea"/>
              </a:rPr>
              <a:t>+ C</a:t>
            </a:r>
            <a:r>
              <a:rPr lang="pt-BR" altLang="en-US" sz="3200" b="1" baseline="-25000" dirty="0" smtClean="0">
                <a:latin typeface="Comic Sans MS" panose="030F0702030302020204" pitchFamily="66" charset="0"/>
                <a:cs typeface="Comic Sans MS" panose="030F0702030302020204" pitchFamily="66" charset="0"/>
                <a:sym typeface="+mn-ea"/>
              </a:rPr>
              <a:t>GDMp1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DBMp1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ovGSMn2</a:t>
            </a:r>
            <a:r>
              <a:rPr lang="pt-BR" altLang="en-US" sz="3200" b="1" dirty="0" smtClean="0">
                <a:latin typeface="Comic Sans MS" panose="030F0702030302020204" pitchFamily="66" charset="0"/>
                <a:cs typeface="Comic Sans MS" panose="030F0702030302020204" pitchFamily="66" charset="0"/>
                <a:sym typeface="+mn-ea"/>
              </a:rPr>
              <a:t> + C</a:t>
            </a:r>
            <a:r>
              <a:rPr lang="pt-BR" altLang="en-US" sz="3200" b="1" baseline="-25000" dirty="0" smtClean="0">
                <a:latin typeface="Comic Sans MS" panose="030F0702030302020204" pitchFamily="66" charset="0"/>
                <a:cs typeface="Comic Sans MS" panose="030F0702030302020204" pitchFamily="66" charset="0"/>
                <a:sym typeface="+mn-ea"/>
              </a:rPr>
              <a:t>ovGDMn2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baseline="-25000" dirty="0" smtClean="0">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ovGSMp2 </a:t>
            </a:r>
            <a:r>
              <a:rPr lang="pt-BR" altLang="en-US" sz="3200" b="1" dirty="0" smtClean="0">
                <a:latin typeface="Comic Sans MS" panose="030F0702030302020204" pitchFamily="66" charset="0"/>
                <a:cs typeface="Comic Sans MS" panose="030F0702030302020204" pitchFamily="66" charset="0"/>
                <a:sym typeface="+mn-ea"/>
              </a:rPr>
              <a:t>+ C</a:t>
            </a:r>
            <a:r>
              <a:rPr lang="pt-BR" altLang="en-US" sz="3200" b="1" baseline="-25000" dirty="0" smtClean="0">
                <a:latin typeface="Comic Sans MS" panose="030F0702030302020204" pitchFamily="66" charset="0"/>
                <a:cs typeface="Comic Sans MS" panose="030F0702030302020204" pitchFamily="66" charset="0"/>
                <a:sym typeface="+mn-ea"/>
              </a:rPr>
              <a:t>ovGDMp2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(WL)</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ox</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a:t>
            </a:r>
            <a:r>
              <a:rPr lang="pt-BR" altLang="en-US" sz="3200" b="1" dirty="0" smtClean="0">
                <a:latin typeface="Comic Sans MS" panose="030F0702030302020204" pitchFamily="66" charset="0"/>
                <a:cs typeface="Comic Sans MS" panose="030F0702030302020204" pitchFamily="66" charset="0"/>
                <a:sym typeface="+mn-ea"/>
              </a:rPr>
              <a:t>(WL)</a:t>
            </a:r>
            <a:r>
              <a:rPr lang="pt-BR" altLang="en-US" sz="3200" b="1" baseline="-25000" dirty="0" smtClean="0">
                <a:latin typeface="Comic Sans MS" panose="030F0702030302020204" pitchFamily="66" charset="0"/>
                <a:cs typeface="Comic Sans MS" panose="030F0702030302020204" pitchFamily="66" charset="0"/>
                <a:sym typeface="+mn-ea"/>
              </a:rPr>
              <a:t>p2</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ox</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Int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399415" y="3803015"/>
            <a:ext cx="11507470" cy="2553335"/>
          </a:xfrm>
          <a:prstGeom prst="rect">
            <a:avLst/>
          </a:prstGeom>
          <a:solidFill>
            <a:schemeClr val="bg1"/>
          </a:solidFill>
        </p:spPr>
        <p:txBody>
          <a:bodyPr wrap="square" rtlCol="0" anchor="t">
            <a:spAutoFit/>
          </a:bodyPr>
          <a:lstStyle/>
          <a:p>
            <a:pPr marL="342900" indent="-3429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int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é a capacitancia da trilha que liga os dois inversores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 capacitancias </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GDMn1</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GDMp1</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DBMn1 </a:t>
            </a:r>
            <a:r>
              <a:rPr lang="pt-BR" altLang="en-US" sz="2800" b="1" dirty="0" smtClean="0">
                <a:latin typeface="Comic Sans MS" panose="030F0702030302020204" pitchFamily="66" charset="0"/>
                <a:cs typeface="Comic Sans MS" panose="030F0702030302020204" pitchFamily="66" charset="0"/>
                <a:sym typeface="+mn-ea"/>
              </a:rPr>
              <a:t>e C</a:t>
            </a:r>
            <a:r>
              <a:rPr lang="pt-BR" altLang="en-US" sz="2800" b="1" baseline="-25000" dirty="0" smtClean="0">
                <a:latin typeface="Comic Sans MS" panose="030F0702030302020204" pitchFamily="66" charset="0"/>
                <a:cs typeface="Comic Sans MS" panose="030F0702030302020204" pitchFamily="66" charset="0"/>
                <a:sym typeface="+mn-ea"/>
              </a:rPr>
              <a:t>DBMp1 </a:t>
            </a:r>
            <a:r>
              <a:rPr lang="pt-BR" altLang="en-US" sz="2800" b="1" dirty="0" smtClean="0">
                <a:latin typeface="Comic Sans MS" panose="030F0702030302020204" pitchFamily="66" charset="0"/>
                <a:cs typeface="Comic Sans MS" panose="030F0702030302020204" pitchFamily="66" charset="0"/>
                <a:sym typeface="+mn-ea"/>
              </a:rPr>
              <a:t>variam com os valores das tensões</a:t>
            </a:r>
            <a:r>
              <a:rPr lang="pt-BR" altLang="en-US" sz="2800" b="1" baseline="-25000" dirty="0" smtClean="0">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as capacitancias C</a:t>
            </a:r>
            <a:r>
              <a:rPr lang="pt-BR" altLang="en-US" sz="2800" b="1" baseline="-25000" dirty="0" smtClean="0">
                <a:latin typeface="Comic Sans MS" panose="030F0702030302020204" pitchFamily="66" charset="0"/>
                <a:cs typeface="Comic Sans MS" panose="030F0702030302020204" pitchFamily="66" charset="0"/>
                <a:sym typeface="+mn-ea"/>
              </a:rPr>
              <a:t>ovGDMn1</a:t>
            </a:r>
            <a:r>
              <a:rPr lang="pt-BR" altLang="en-US" sz="2800" b="1" dirty="0" smtClean="0">
                <a:latin typeface="Comic Sans MS" panose="030F0702030302020204" pitchFamily="66" charset="0"/>
                <a:cs typeface="Comic Sans MS" panose="030F0702030302020204" pitchFamily="66" charset="0"/>
                <a:sym typeface="+mn-ea"/>
              </a:rPr>
              <a:t>, C</a:t>
            </a:r>
            <a:r>
              <a:rPr lang="pt-BR" altLang="en-US" sz="2800" b="1" baseline="-25000" dirty="0" smtClean="0">
                <a:latin typeface="Comic Sans MS" panose="030F0702030302020204" pitchFamily="66" charset="0"/>
                <a:cs typeface="Comic Sans MS" panose="030F0702030302020204" pitchFamily="66" charset="0"/>
                <a:sym typeface="+mn-ea"/>
              </a:rPr>
              <a:t>ovGDMp1</a:t>
            </a:r>
            <a:r>
              <a:rPr lang="pt-BR" altLang="en-US" sz="2800" b="1" dirty="0" smtClean="0">
                <a:latin typeface="Comic Sans MS" panose="030F0702030302020204" pitchFamily="66" charset="0"/>
                <a:cs typeface="Comic Sans MS" panose="030F0702030302020204" pitchFamily="66" charset="0"/>
                <a:sym typeface="+mn-ea"/>
              </a:rPr>
              <a:t>, C</a:t>
            </a:r>
            <a:r>
              <a:rPr lang="pt-BR" altLang="en-US" sz="2800" b="1" baseline="-25000" dirty="0" smtClean="0">
                <a:latin typeface="Comic Sans MS" panose="030F0702030302020204" pitchFamily="66" charset="0"/>
                <a:cs typeface="Comic Sans MS" panose="030F0702030302020204" pitchFamily="66" charset="0"/>
                <a:sym typeface="+mn-ea"/>
              </a:rPr>
              <a:t>ovGSMn2</a:t>
            </a:r>
            <a:r>
              <a:rPr lang="pt-BR" altLang="en-US" sz="2800" b="1" dirty="0" smtClean="0">
                <a:latin typeface="Comic Sans MS" panose="030F0702030302020204" pitchFamily="66" charset="0"/>
                <a:cs typeface="Comic Sans MS" panose="030F0702030302020204" pitchFamily="66" charset="0"/>
                <a:sym typeface="+mn-ea"/>
              </a:rPr>
              <a:t>, C</a:t>
            </a:r>
            <a:r>
              <a:rPr lang="pt-BR" altLang="en-US" sz="2800" b="1" baseline="-25000" dirty="0" smtClean="0">
                <a:latin typeface="Comic Sans MS" panose="030F0702030302020204" pitchFamily="66" charset="0"/>
                <a:cs typeface="Comic Sans MS" panose="030F0702030302020204" pitchFamily="66" charset="0"/>
                <a:sym typeface="+mn-ea"/>
              </a:rPr>
              <a:t>ovGDMn2</a:t>
            </a:r>
            <a:r>
              <a:rPr lang="pt-BR" altLang="en-US" sz="2800" b="1" dirty="0" smtClean="0">
                <a:latin typeface="Comic Sans MS" panose="030F0702030302020204" pitchFamily="66" charset="0"/>
                <a:cs typeface="Comic Sans MS" panose="030F0702030302020204" pitchFamily="66" charset="0"/>
                <a:sym typeface="+mn-ea"/>
              </a:rPr>
              <a:t>, C</a:t>
            </a:r>
            <a:r>
              <a:rPr lang="pt-BR" altLang="en-US" sz="2800" b="1" baseline="-25000" dirty="0" smtClean="0">
                <a:latin typeface="Comic Sans MS" panose="030F0702030302020204" pitchFamily="66" charset="0"/>
                <a:cs typeface="Comic Sans MS" panose="030F0702030302020204" pitchFamily="66" charset="0"/>
                <a:sym typeface="+mn-ea"/>
              </a:rPr>
              <a:t>ovGSMp2 </a:t>
            </a:r>
            <a:r>
              <a:rPr lang="pt-BR" altLang="en-US" sz="2800" b="1" dirty="0" smtClean="0">
                <a:latin typeface="Comic Sans MS" panose="030F0702030302020204" pitchFamily="66" charset="0"/>
                <a:cs typeface="Comic Sans MS" panose="030F0702030302020204" pitchFamily="66" charset="0"/>
                <a:sym typeface="+mn-ea"/>
              </a:rPr>
              <a:t>e C</a:t>
            </a:r>
            <a:r>
              <a:rPr lang="pt-BR" altLang="en-US" sz="2800" b="1" baseline="-25000" dirty="0" smtClean="0">
                <a:latin typeface="Comic Sans MS" panose="030F0702030302020204" pitchFamily="66" charset="0"/>
                <a:cs typeface="Comic Sans MS" panose="030F0702030302020204" pitchFamily="66" charset="0"/>
                <a:sym typeface="+mn-ea"/>
              </a:rPr>
              <a:t>ovGDMp2</a:t>
            </a:r>
            <a:r>
              <a:rPr lang="pt-BR" altLang="en-US" sz="2800" b="1" dirty="0" smtClean="0">
                <a:latin typeface="Comic Sans MS" panose="030F0702030302020204" pitchFamily="66" charset="0"/>
                <a:cs typeface="Comic Sans MS" panose="030F0702030302020204" pitchFamily="66" charset="0"/>
                <a:sym typeface="+mn-ea"/>
              </a:rPr>
              <a:t> são fixas </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 de Texto 6"/>
          <p:cNvSpPr txBox="1"/>
          <p:nvPr/>
        </p:nvSpPr>
        <p:spPr>
          <a:xfrm>
            <a:off x="542290" y="1307465"/>
            <a:ext cx="11107420" cy="110680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Determinados o tempo de propagação para um inversor.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Qual é o tempo de propagação para uma porta lógica qualquer?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386080" y="3649980"/>
            <a:ext cx="11263630" cy="95313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Vamos fazer algumas observações sobre os transistores, antes de mais nada. As equações de operação do MOS são:</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
              <p:cNvSpPr txBox="1"/>
              <p:nvPr/>
            </p:nvSpPr>
            <p:spPr>
              <a:xfrm>
                <a:off x="3042920" y="2414270"/>
                <a:ext cx="5016500" cy="123571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m:t>
                          </m:r>
                        </m:sub>
                      </m:sSub>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1</m:t>
                              </m:r>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6</m:t>
                              </m:r>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um>
                        <m:den>
                          <m:r>
                            <a:rPr lang="en-US" altLang="pt-BR" sz="2800" i="1" smtClean="0">
                              <a:latin typeface="Cambria Math" panose="02040503050406030204" pitchFamily="18" charset="0"/>
                              <a:cs typeface="Cambria Math" panose="02040503050406030204" pitchFamily="18" charset="0"/>
                            </a:rPr>
                            <m:t>𝜇</m:t>
                          </m:r>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den>
                      </m:f>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3042920" y="2414270"/>
                <a:ext cx="5016500" cy="1235710"/>
              </a:xfrm>
              <a:prstGeom prst="rect">
                <a:avLst/>
              </a:prstGeom>
              <a:blipFill rotWithShape="1">
                <a:blip r:embed="rId1"/>
                <a:stretch>
                  <a:fillRect t="-3494"/>
                </a:stretch>
              </a:blipFill>
              <a:ln w="38100">
                <a:noFill/>
              </a:ln>
            </p:spPr>
            <p:txBody>
              <a:bodyPr/>
              <a:lstStyle/>
              <a:p>
                <a:r>
                  <a:rPr lang="pt-BR" altLang="en-US">
                    <a:noFill/>
                  </a:rPr>
                  <a:t> </a:t>
                </a:r>
              </a:p>
            </p:txBody>
          </p:sp>
        </mc:Fallback>
      </mc:AlternateContent>
      <p:sp>
        <p:nvSpPr>
          <p:cNvPr id="3"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6" name="Espaço Reservado para Número de Slide 1"/>
          <p:cNvSpPr>
            <a:spLocks noGrp="1"/>
          </p:cNvSpPr>
          <p:nvPr/>
        </p:nvSpPr>
        <p:spPr>
          <a:xfrm>
            <a:off x="8836025" y="635508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9" name="Caixa de Texto 8"/>
              <p:cNvSpPr txBox="1"/>
              <p:nvPr/>
            </p:nvSpPr>
            <p:spPr>
              <a:xfrm>
                <a:off x="3042920" y="4622800"/>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042920" y="4622800"/>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0" name="Caixa de Texto 2"/>
              <p:cNvSpPr txBox="1"/>
              <p:nvPr/>
            </p:nvSpPr>
            <p:spPr>
              <a:xfrm>
                <a:off x="3131889" y="5638959"/>
                <a:ext cx="4874260"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30" name="Caixa de Texto 2"/>
              <p:cNvSpPr txBox="1">
                <a:spLocks noRot="1" noChangeAspect="1" noMove="1" noResize="1" noEditPoints="1" noAdjustHandles="1" noChangeArrowheads="1" noChangeShapeType="1" noTextEdit="1"/>
              </p:cNvSpPr>
              <p:nvPr/>
            </p:nvSpPr>
            <p:spPr>
              <a:xfrm>
                <a:off x="3131889" y="5638959"/>
                <a:ext cx="4874260" cy="888365"/>
              </a:xfrm>
              <a:prstGeom prst="rect">
                <a:avLst/>
              </a:prstGeom>
              <a:blipFill rotWithShape="1">
                <a:blip r:embed="rId3"/>
                <a:stretch>
                  <a:fillRect l="-1" t="-4879" r="1" b="18"/>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00380" y="1164590"/>
            <a:ext cx="11107420" cy="153797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Vemos que as correntes de operação dependem, em primeira ordem, apenas da relação (W/L).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Considere então os dois transistores abaixo</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11" name="Retângulo 10"/>
          <p:cNvSpPr/>
          <p:nvPr/>
        </p:nvSpPr>
        <p:spPr>
          <a:xfrm>
            <a:off x="1912620" y="3685540"/>
            <a:ext cx="1714500" cy="1800000"/>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Retângulo 9"/>
          <p:cNvSpPr/>
          <p:nvPr/>
        </p:nvSpPr>
        <p:spPr>
          <a:xfrm>
            <a:off x="2590165" y="3523615"/>
            <a:ext cx="360000" cy="216000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7334885" y="2907665"/>
            <a:ext cx="1714500" cy="3600000"/>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Retângulo 12"/>
          <p:cNvSpPr/>
          <p:nvPr/>
        </p:nvSpPr>
        <p:spPr>
          <a:xfrm>
            <a:off x="7832090" y="2691765"/>
            <a:ext cx="720090" cy="4030345"/>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de Seta Reta 13"/>
          <p:cNvCxnSpPr/>
          <p:nvPr/>
        </p:nvCxnSpPr>
        <p:spPr>
          <a:xfrm flipH="1">
            <a:off x="1602740" y="3653790"/>
            <a:ext cx="0" cy="182626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p:nvPr/>
        </p:nvCxnSpPr>
        <p:spPr>
          <a:xfrm>
            <a:off x="2587625" y="3399790"/>
            <a:ext cx="349250" cy="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34" name="Rectangle 142"/>
          <p:cNvSpPr>
            <a:spLocks noChangeArrowheads="1"/>
          </p:cNvSpPr>
          <p:nvPr/>
        </p:nvSpPr>
        <p:spPr bwMode="auto">
          <a:xfrm rot="21600000" flipH="1">
            <a:off x="1121834" y="433646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W</a:t>
            </a:r>
            <a:endParaRPr lang="pt-BR" sz="2400" b="1" baseline="-25000" dirty="0"/>
          </a:p>
        </p:txBody>
      </p:sp>
      <p:sp>
        <p:nvSpPr>
          <p:cNvPr id="16" name="Rectangle 142"/>
          <p:cNvSpPr>
            <a:spLocks noChangeArrowheads="1"/>
          </p:cNvSpPr>
          <p:nvPr/>
        </p:nvSpPr>
        <p:spPr bwMode="auto">
          <a:xfrm rot="21600000" flipH="1">
            <a:off x="2587414" y="293946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a:t>
            </a:r>
            <a:endParaRPr lang="pt-BR" sz="2400" b="1" dirty="0"/>
          </a:p>
        </p:txBody>
      </p:sp>
      <p:sp>
        <p:nvSpPr>
          <p:cNvPr id="17" name="Rectangle 142"/>
          <p:cNvSpPr>
            <a:spLocks noChangeArrowheads="1"/>
          </p:cNvSpPr>
          <p:nvPr/>
        </p:nvSpPr>
        <p:spPr bwMode="auto">
          <a:xfrm rot="21600000" flipH="1">
            <a:off x="7968490" y="2650173"/>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2L</a:t>
            </a:r>
            <a:endParaRPr lang="pt-BR" sz="2400" b="1" dirty="0"/>
          </a:p>
        </p:txBody>
      </p:sp>
      <p:cxnSp>
        <p:nvCxnSpPr>
          <p:cNvPr id="18" name="Conector de Seta Reta 17"/>
          <p:cNvCxnSpPr/>
          <p:nvPr/>
        </p:nvCxnSpPr>
        <p:spPr>
          <a:xfrm>
            <a:off x="7834630" y="2637155"/>
            <a:ext cx="648000" cy="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7096125" y="2907665"/>
            <a:ext cx="0" cy="3600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0" name="Rectangle 142"/>
          <p:cNvSpPr>
            <a:spLocks noChangeArrowheads="1"/>
          </p:cNvSpPr>
          <p:nvPr/>
        </p:nvSpPr>
        <p:spPr bwMode="auto">
          <a:xfrm rot="21600000" flipH="1">
            <a:off x="6440594" y="422533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2W</a:t>
            </a:r>
            <a:endParaRPr lang="pt-BR" sz="2400" b="1" baseline="-25000" dirty="0"/>
          </a:p>
        </p:txBody>
      </p:sp>
      <p:sp>
        <p:nvSpPr>
          <p:cNvPr id="43" name="Seta para a direita 42"/>
          <p:cNvSpPr/>
          <p:nvPr/>
        </p:nvSpPr>
        <p:spPr>
          <a:xfrm>
            <a:off x="4475480" y="4010660"/>
            <a:ext cx="1333500" cy="889635"/>
          </a:xfrm>
          <a:prstGeom prst="rightArrow">
            <a:avLst/>
          </a:prstGeom>
          <a:pattFill prst="pct20">
            <a:fgClr>
              <a:schemeClr val="accent1"/>
            </a:fgClr>
            <a:bgClr>
              <a:schemeClr val="bg1"/>
            </a:bgClr>
          </a:pattFill>
          <a:ln w="444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1090930"/>
            <a:ext cx="11107420" cy="2553335"/>
          </a:xfrm>
          <a:prstGeom prst="rect">
            <a:avLst/>
          </a:prstGeom>
          <a:solidFill>
            <a:schemeClr val="bg1"/>
          </a:solidFill>
        </p:spPr>
        <p:txBody>
          <a:bodyPr wrap="square" rtlCol="0" anchor="t">
            <a:spAutoFit/>
          </a:bodyPr>
          <a:lstStyle/>
          <a:p>
            <a:pPr marL="525145" indent="-5251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Como a relação (W/L) são iguais, os transistores são equivalentes, podendo um substituir o outro sem alterar o funionamento do circuito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Vejamos agora a associação de transistores.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mj-lt"/>
              <a:buAutoNum type="arabicPeriod" startAt="2"/>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Iniciemos por dois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transistores colocados em paralelo</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3"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52" name="Grupo 51"/>
          <p:cNvGrpSpPr/>
          <p:nvPr/>
        </p:nvGrpSpPr>
        <p:grpSpPr>
          <a:xfrm rot="16200000">
            <a:off x="1468120" y="3952240"/>
            <a:ext cx="1714500" cy="2160270"/>
            <a:chOff x="2312" y="6224"/>
            <a:chExt cx="2700" cy="3402"/>
          </a:xfrm>
        </p:grpSpPr>
        <p:sp>
          <p:nvSpPr>
            <p:cNvPr id="5" name="Retângulo 4"/>
            <p:cNvSpPr/>
            <p:nvPr/>
          </p:nvSpPr>
          <p:spPr>
            <a:xfrm>
              <a:off x="2312" y="6479"/>
              <a:ext cx="2700" cy="283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Retângulo 6"/>
            <p:cNvSpPr/>
            <p:nvPr/>
          </p:nvSpPr>
          <p:spPr>
            <a:xfrm>
              <a:off x="3379" y="6224"/>
              <a:ext cx="567" cy="3402"/>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3" name="Grupo 52"/>
          <p:cNvGrpSpPr/>
          <p:nvPr/>
        </p:nvGrpSpPr>
        <p:grpSpPr>
          <a:xfrm rot="16200000">
            <a:off x="4461035" y="3730465"/>
            <a:ext cx="1714500" cy="2520000"/>
            <a:chOff x="6787" y="6195"/>
            <a:chExt cx="2700" cy="3402"/>
          </a:xfrm>
        </p:grpSpPr>
        <p:sp>
          <p:nvSpPr>
            <p:cNvPr id="24" name="Retângulo 23"/>
            <p:cNvSpPr/>
            <p:nvPr/>
          </p:nvSpPr>
          <p:spPr>
            <a:xfrm>
              <a:off x="6787" y="6450"/>
              <a:ext cx="2700" cy="283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Retângulo 24"/>
            <p:cNvSpPr/>
            <p:nvPr/>
          </p:nvSpPr>
          <p:spPr>
            <a:xfrm>
              <a:off x="7854" y="6195"/>
              <a:ext cx="567" cy="3402"/>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26" name="Conector de Seta Reta 25"/>
          <p:cNvCxnSpPr/>
          <p:nvPr/>
        </p:nvCxnSpPr>
        <p:spPr>
          <a:xfrm rot="16200000" flipH="1">
            <a:off x="5284750" y="3546830"/>
            <a:ext cx="0" cy="2124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rot="16200000">
            <a:off x="6572250" y="4984750"/>
            <a:ext cx="349250" cy="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8" name="Rectangle 142"/>
          <p:cNvSpPr>
            <a:spLocks noChangeArrowheads="1"/>
          </p:cNvSpPr>
          <p:nvPr/>
        </p:nvSpPr>
        <p:spPr bwMode="auto">
          <a:xfrm rot="21600000" flipH="1">
            <a:off x="5039784" y="413326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W2</a:t>
            </a:r>
            <a:endParaRPr lang="pt-BR" sz="2400" b="1" baseline="-25000" dirty="0"/>
          </a:p>
        </p:txBody>
      </p:sp>
      <p:sp>
        <p:nvSpPr>
          <p:cNvPr id="29" name="Rectangle 142"/>
          <p:cNvSpPr>
            <a:spLocks noChangeArrowheads="1"/>
          </p:cNvSpPr>
          <p:nvPr/>
        </p:nvSpPr>
        <p:spPr bwMode="auto">
          <a:xfrm rot="21600000" flipH="1">
            <a:off x="6779049" y="470984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a:t>
            </a:r>
            <a:endParaRPr lang="pt-BR" sz="2400" b="1" dirty="0"/>
          </a:p>
        </p:txBody>
      </p:sp>
      <p:sp>
        <p:nvSpPr>
          <p:cNvPr id="30" name="Forma livre 29"/>
          <p:cNvSpPr/>
          <p:nvPr/>
        </p:nvSpPr>
        <p:spPr>
          <a:xfrm>
            <a:off x="2381250" y="5558790"/>
            <a:ext cx="3314700" cy="846455"/>
          </a:xfrm>
          <a:custGeom>
            <a:avLst/>
            <a:gdLst>
              <a:gd name="connisteX0" fmla="*/ 159277 w 4368665"/>
              <a:gd name="connsiteY0" fmla="*/ 0 h 1321916"/>
              <a:gd name="connisteX1" fmla="*/ 349777 w 4368665"/>
              <a:gd name="connsiteY1" fmla="*/ 555625 h 1321916"/>
              <a:gd name="connisteX2" fmla="*/ 159277 w 4368665"/>
              <a:gd name="connsiteY2" fmla="*/ 1270000 h 1321916"/>
              <a:gd name="connisteX3" fmla="*/ 2588152 w 4368665"/>
              <a:gd name="connsiteY3" fmla="*/ 1238250 h 1321916"/>
              <a:gd name="connisteX4" fmla="*/ 3810527 w 4368665"/>
              <a:gd name="connsiteY4" fmla="*/ 1317625 h 1321916"/>
              <a:gd name="connisteX5" fmla="*/ 4365517 w 4368665"/>
              <a:gd name="connsiteY5" fmla="*/ 1111250 h 1321916"/>
              <a:gd name="connisteX6" fmla="*/ 4001027 w 4368665"/>
              <a:gd name="connsiteY6" fmla="*/ 47625 h 132191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4368665" h="1321916">
                <a:moveTo>
                  <a:pt x="159278" y="0"/>
                </a:moveTo>
                <a:cubicBezTo>
                  <a:pt x="201188" y="96520"/>
                  <a:pt x="349778" y="301625"/>
                  <a:pt x="349778" y="555625"/>
                </a:cubicBezTo>
                <a:cubicBezTo>
                  <a:pt x="349778" y="809625"/>
                  <a:pt x="-288397" y="1133475"/>
                  <a:pt x="159278" y="1270000"/>
                </a:cubicBezTo>
                <a:cubicBezTo>
                  <a:pt x="606953" y="1406525"/>
                  <a:pt x="1857903" y="1228725"/>
                  <a:pt x="2588153" y="1238250"/>
                </a:cubicBezTo>
                <a:cubicBezTo>
                  <a:pt x="3318403" y="1247775"/>
                  <a:pt x="3454928" y="1343025"/>
                  <a:pt x="3810528" y="1317625"/>
                </a:cubicBezTo>
                <a:cubicBezTo>
                  <a:pt x="4166128" y="1292225"/>
                  <a:pt x="4327418" y="1365250"/>
                  <a:pt x="4365518" y="1111250"/>
                </a:cubicBezTo>
                <a:cubicBezTo>
                  <a:pt x="4403618" y="857250"/>
                  <a:pt x="4084848" y="255905"/>
                  <a:pt x="4001028" y="47625"/>
                </a:cubicBezTo>
              </a:path>
            </a:pathLst>
          </a:custGeom>
          <a:noFill/>
          <a:ln w="25400">
            <a:solidFill>
              <a:srgbClr val="9A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3" name="Grupo 32"/>
          <p:cNvGrpSpPr/>
          <p:nvPr/>
        </p:nvGrpSpPr>
        <p:grpSpPr>
          <a:xfrm rot="16200000">
            <a:off x="9741456" y="4994168"/>
            <a:ext cx="975108" cy="633678"/>
            <a:chOff x="7504" y="6932"/>
            <a:chExt cx="1252" cy="786"/>
          </a:xfrm>
        </p:grpSpPr>
        <p:grpSp>
          <p:nvGrpSpPr>
            <p:cNvPr id="35" name="Group 147"/>
            <p:cNvGrpSpPr/>
            <p:nvPr/>
          </p:nvGrpSpPr>
          <p:grpSpPr bwMode="auto">
            <a:xfrm rot="5400000">
              <a:off x="8026" y="6981"/>
              <a:ext cx="779" cy="680"/>
              <a:chOff x="2839" y="2568"/>
              <a:chExt cx="312" cy="272"/>
            </a:xfrm>
          </p:grpSpPr>
          <p:sp>
            <p:nvSpPr>
              <p:cNvPr id="3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93"/>
              <p:cNvSpPr>
                <a:spLocks noChangeShapeType="1"/>
              </p:cNvSpPr>
              <p:nvPr/>
            </p:nvSpPr>
            <p:spPr bwMode="auto">
              <a:xfrm flipH="1">
                <a:off x="2839" y="2704"/>
                <a:ext cx="12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8456055" y="4988927"/>
            <a:ext cx="975108" cy="644159"/>
            <a:chOff x="7504" y="6919"/>
            <a:chExt cx="1252" cy="799"/>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 name="Conector Reto 7"/>
          <p:cNvCxnSpPr/>
          <p:nvPr/>
        </p:nvCxnSpPr>
        <p:spPr>
          <a:xfrm rot="21600000">
            <a:off x="9259973" y="436368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9257665" y="43637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8" name="Conector Reto 7"/>
          <p:cNvCxnSpPr/>
          <p:nvPr/>
        </p:nvCxnSpPr>
        <p:spPr>
          <a:xfrm rot="21600000">
            <a:off x="10540133" y="436368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9257665" y="57988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a:stCxn id="40" idx="1"/>
          </p:cNvCxnSpPr>
          <p:nvPr/>
        </p:nvCxnSpPr>
        <p:spPr>
          <a:xfrm flipH="1" flipV="1">
            <a:off x="8333740" y="5083175"/>
            <a:ext cx="1577975" cy="571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2884805" y="3646170"/>
            <a:ext cx="2052320" cy="614680"/>
          </a:xfrm>
          <a:custGeom>
            <a:avLst/>
            <a:gdLst>
              <a:gd name="connisteX0" fmla="*/ 0 w 2841625"/>
              <a:gd name="connsiteY0" fmla="*/ 515570 h 547320"/>
              <a:gd name="connisteX1" fmla="*/ 983615 w 2841625"/>
              <a:gd name="connsiteY1" fmla="*/ 86945 h 547320"/>
              <a:gd name="connisteX2" fmla="*/ 1983740 w 2841625"/>
              <a:gd name="connsiteY2" fmla="*/ 55195 h 547320"/>
              <a:gd name="connisteX3" fmla="*/ 2841625 w 2841625"/>
              <a:gd name="connsiteY3" fmla="*/ 547320 h 547320"/>
            </a:gdLst>
            <a:ahLst/>
            <a:cxnLst>
              <a:cxn ang="0">
                <a:pos x="connisteX0" y="connsiteY0"/>
              </a:cxn>
              <a:cxn ang="0">
                <a:pos x="connisteX1" y="connsiteY1"/>
              </a:cxn>
              <a:cxn ang="0">
                <a:pos x="connisteX2" y="connsiteY2"/>
              </a:cxn>
              <a:cxn ang="0">
                <a:pos x="connisteX3" y="connsiteY3"/>
              </a:cxn>
            </a:cxnLst>
            <a:rect l="l" t="t" r="r" b="b"/>
            <a:pathLst>
              <a:path w="2841625" h="547320">
                <a:moveTo>
                  <a:pt x="0" y="515570"/>
                </a:moveTo>
                <a:cubicBezTo>
                  <a:pt x="176530" y="430480"/>
                  <a:pt x="586740" y="179020"/>
                  <a:pt x="983615" y="86945"/>
                </a:cubicBezTo>
                <a:cubicBezTo>
                  <a:pt x="1380490" y="-5130"/>
                  <a:pt x="1612265" y="-36880"/>
                  <a:pt x="1983740" y="55195"/>
                </a:cubicBezTo>
                <a:cubicBezTo>
                  <a:pt x="2355215" y="147270"/>
                  <a:pt x="2689860" y="448260"/>
                  <a:pt x="2841625" y="547320"/>
                </a:cubicBezTo>
              </a:path>
            </a:pathLst>
          </a:custGeom>
          <a:noFill/>
          <a:ln w="25400">
            <a:solidFill>
              <a:srgbClr val="9A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4" name="Conector de Seta Reta 53"/>
          <p:cNvCxnSpPr/>
          <p:nvPr/>
        </p:nvCxnSpPr>
        <p:spPr>
          <a:xfrm rot="16200000" flipH="1">
            <a:off x="2325370" y="3725545"/>
            <a:ext cx="0" cy="182626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5" name="Rectangle 142"/>
          <p:cNvSpPr>
            <a:spLocks noChangeArrowheads="1"/>
          </p:cNvSpPr>
          <p:nvPr/>
        </p:nvSpPr>
        <p:spPr bwMode="auto">
          <a:xfrm rot="21600000" flipH="1">
            <a:off x="2229274" y="416310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W1</a:t>
            </a:r>
            <a:endParaRPr lang="pt-BR" sz="2400" b="1" baseline="-25000" dirty="0"/>
          </a:p>
        </p:txBody>
      </p:sp>
      <p:sp>
        <p:nvSpPr>
          <p:cNvPr id="56" name="Forma livre 55"/>
          <p:cNvSpPr/>
          <p:nvPr/>
        </p:nvSpPr>
        <p:spPr>
          <a:xfrm>
            <a:off x="3222625" y="4637405"/>
            <a:ext cx="1078865" cy="414020"/>
          </a:xfrm>
          <a:custGeom>
            <a:avLst/>
            <a:gdLst>
              <a:gd name="connisteX0" fmla="*/ 0 w 1078865"/>
              <a:gd name="connsiteY0" fmla="*/ 413948 h 413948"/>
              <a:gd name="connisteX1" fmla="*/ 348615 w 1078865"/>
              <a:gd name="connsiteY1" fmla="*/ 64698 h 413948"/>
              <a:gd name="connisteX2" fmla="*/ 586740 w 1078865"/>
              <a:gd name="connsiteY2" fmla="*/ 17073 h 413948"/>
              <a:gd name="connisteX3" fmla="*/ 840740 w 1078865"/>
              <a:gd name="connsiteY3" fmla="*/ 191698 h 413948"/>
              <a:gd name="connisteX4" fmla="*/ 1078865 w 1078865"/>
              <a:gd name="connsiteY4" fmla="*/ 382198 h 41394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78865" h="413948">
                <a:moveTo>
                  <a:pt x="0" y="413948"/>
                </a:moveTo>
                <a:cubicBezTo>
                  <a:pt x="64770" y="344733"/>
                  <a:pt x="231140" y="144073"/>
                  <a:pt x="348615" y="64698"/>
                </a:cubicBezTo>
                <a:cubicBezTo>
                  <a:pt x="466090" y="-14677"/>
                  <a:pt x="488315" y="-8327"/>
                  <a:pt x="586740" y="17073"/>
                </a:cubicBezTo>
                <a:cubicBezTo>
                  <a:pt x="685165" y="42473"/>
                  <a:pt x="742315" y="118673"/>
                  <a:pt x="840740" y="191698"/>
                </a:cubicBezTo>
                <a:cubicBezTo>
                  <a:pt x="939165" y="264723"/>
                  <a:pt x="1036320" y="347273"/>
                  <a:pt x="1078865" y="382198"/>
                </a:cubicBezTo>
              </a:path>
            </a:pathLst>
          </a:custGeom>
          <a:noFill/>
          <a:ln w="25400">
            <a:solidFill>
              <a:schemeClr val="tx1"/>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upo 8"/>
          <p:cNvGrpSpPr/>
          <p:nvPr/>
        </p:nvGrpSpPr>
        <p:grpSpPr>
          <a:xfrm rot="16200000">
            <a:off x="3763170" y="3083400"/>
            <a:ext cx="1714500" cy="2520000"/>
            <a:chOff x="6787" y="6195"/>
            <a:chExt cx="2700" cy="3402"/>
          </a:xfrm>
        </p:grpSpPr>
        <p:sp>
          <p:nvSpPr>
            <p:cNvPr id="10" name="Retângulo 9"/>
            <p:cNvSpPr/>
            <p:nvPr/>
          </p:nvSpPr>
          <p:spPr>
            <a:xfrm>
              <a:off x="6787" y="6450"/>
              <a:ext cx="2700" cy="283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Retângulo 10"/>
            <p:cNvSpPr/>
            <p:nvPr/>
          </p:nvSpPr>
          <p:spPr>
            <a:xfrm>
              <a:off x="7854" y="6195"/>
              <a:ext cx="567" cy="3402"/>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2" name="Espaço Reservado para Número de Slide 1"/>
          <p:cNvSpPr>
            <a:spLocks noGrp="1"/>
          </p:cNvSpPr>
          <p:nvPr>
            <p:ph type="sldNum" sz="quarter" idx="12"/>
          </p:nvPr>
        </p:nvSpPr>
        <p:spPr>
          <a:xfrm>
            <a:off x="8834120" y="6355715"/>
            <a:ext cx="2743200" cy="365125"/>
          </a:xfrm>
        </p:spPr>
        <p:txBody>
          <a:bodyPr/>
          <a:lstStyle/>
          <a:p>
            <a:fld id="{74F297BB-B745-4CAB-BE1D-CE4C89382949}" type="slidenum">
              <a:rPr lang="pt-BR" smtClean="0"/>
            </a:fld>
            <a:endParaRPr lang="pt-BR"/>
          </a:p>
        </p:txBody>
      </p:sp>
      <p:sp>
        <p:nvSpPr>
          <p:cNvPr id="4" name="Caixa de Texto 6"/>
          <p:cNvSpPr txBox="1"/>
          <p:nvPr/>
        </p:nvSpPr>
        <p:spPr>
          <a:xfrm>
            <a:off x="542290" y="1186180"/>
            <a:ext cx="11107420"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Nessa configuração, onde os Ls são iguais, somam-se os Ws para determinar o transistor equivalente</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52" name="Grupo 51"/>
          <p:cNvGrpSpPr/>
          <p:nvPr/>
        </p:nvGrpSpPr>
        <p:grpSpPr>
          <a:xfrm rot="16200000">
            <a:off x="745490" y="3310890"/>
            <a:ext cx="1714500" cy="2160270"/>
            <a:chOff x="2312" y="6224"/>
            <a:chExt cx="2700" cy="3402"/>
          </a:xfrm>
        </p:grpSpPr>
        <p:sp>
          <p:nvSpPr>
            <p:cNvPr id="5" name="Retângulo 4"/>
            <p:cNvSpPr/>
            <p:nvPr/>
          </p:nvSpPr>
          <p:spPr>
            <a:xfrm>
              <a:off x="2312" y="6479"/>
              <a:ext cx="2700" cy="283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Retângulo 6"/>
            <p:cNvSpPr/>
            <p:nvPr/>
          </p:nvSpPr>
          <p:spPr>
            <a:xfrm>
              <a:off x="3379" y="6224"/>
              <a:ext cx="567" cy="3402"/>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26" name="Conector de Seta Reta 25"/>
          <p:cNvCxnSpPr/>
          <p:nvPr/>
        </p:nvCxnSpPr>
        <p:spPr>
          <a:xfrm rot="16200000" flipH="1">
            <a:off x="4544120" y="2923480"/>
            <a:ext cx="0" cy="2088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rot="16200000">
            <a:off x="5793740" y="4348480"/>
            <a:ext cx="349250" cy="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8" name="Rectangle 142"/>
          <p:cNvSpPr>
            <a:spLocks noChangeArrowheads="1"/>
          </p:cNvSpPr>
          <p:nvPr/>
        </p:nvSpPr>
        <p:spPr bwMode="auto">
          <a:xfrm rot="21600000" flipH="1">
            <a:off x="4317154" y="349191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W2</a:t>
            </a:r>
            <a:endParaRPr lang="pt-BR" sz="2400" b="1" baseline="-25000" dirty="0"/>
          </a:p>
        </p:txBody>
      </p:sp>
      <p:sp>
        <p:nvSpPr>
          <p:cNvPr id="29" name="Rectangle 142"/>
          <p:cNvSpPr>
            <a:spLocks noChangeArrowheads="1"/>
          </p:cNvSpPr>
          <p:nvPr/>
        </p:nvSpPr>
        <p:spPr bwMode="auto">
          <a:xfrm rot="21600000" flipH="1">
            <a:off x="5926244" y="409325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a:t>
            </a:r>
            <a:endParaRPr lang="pt-BR" sz="2400" b="1" dirty="0"/>
          </a:p>
        </p:txBody>
      </p:sp>
      <p:sp>
        <p:nvSpPr>
          <p:cNvPr id="30" name="Forma livre 29"/>
          <p:cNvSpPr/>
          <p:nvPr/>
        </p:nvSpPr>
        <p:spPr>
          <a:xfrm>
            <a:off x="1959610" y="4917440"/>
            <a:ext cx="2727960" cy="846455"/>
          </a:xfrm>
          <a:custGeom>
            <a:avLst/>
            <a:gdLst>
              <a:gd name="connisteX0" fmla="*/ 159277 w 4368665"/>
              <a:gd name="connsiteY0" fmla="*/ 0 h 1321916"/>
              <a:gd name="connisteX1" fmla="*/ 349777 w 4368665"/>
              <a:gd name="connsiteY1" fmla="*/ 555625 h 1321916"/>
              <a:gd name="connisteX2" fmla="*/ 159277 w 4368665"/>
              <a:gd name="connsiteY2" fmla="*/ 1270000 h 1321916"/>
              <a:gd name="connisteX3" fmla="*/ 2588152 w 4368665"/>
              <a:gd name="connsiteY3" fmla="*/ 1238250 h 1321916"/>
              <a:gd name="connisteX4" fmla="*/ 3810527 w 4368665"/>
              <a:gd name="connsiteY4" fmla="*/ 1317625 h 1321916"/>
              <a:gd name="connisteX5" fmla="*/ 4365517 w 4368665"/>
              <a:gd name="connsiteY5" fmla="*/ 1111250 h 1321916"/>
              <a:gd name="connisteX6" fmla="*/ 4001027 w 4368665"/>
              <a:gd name="connsiteY6" fmla="*/ 47625 h 132191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4368665" h="1321916">
                <a:moveTo>
                  <a:pt x="159278" y="0"/>
                </a:moveTo>
                <a:cubicBezTo>
                  <a:pt x="201188" y="96520"/>
                  <a:pt x="349778" y="301625"/>
                  <a:pt x="349778" y="555625"/>
                </a:cubicBezTo>
                <a:cubicBezTo>
                  <a:pt x="349778" y="809625"/>
                  <a:pt x="-288397" y="1133475"/>
                  <a:pt x="159278" y="1270000"/>
                </a:cubicBezTo>
                <a:cubicBezTo>
                  <a:pt x="606953" y="1406525"/>
                  <a:pt x="1857903" y="1228725"/>
                  <a:pt x="2588153" y="1238250"/>
                </a:cubicBezTo>
                <a:cubicBezTo>
                  <a:pt x="3318403" y="1247775"/>
                  <a:pt x="3454928" y="1343025"/>
                  <a:pt x="3810528" y="1317625"/>
                </a:cubicBezTo>
                <a:cubicBezTo>
                  <a:pt x="4166128" y="1292225"/>
                  <a:pt x="4327418" y="1365250"/>
                  <a:pt x="4365518" y="1111250"/>
                </a:cubicBezTo>
                <a:cubicBezTo>
                  <a:pt x="4403618" y="857250"/>
                  <a:pt x="4084848" y="255905"/>
                  <a:pt x="4001028" y="47625"/>
                </a:cubicBezTo>
              </a:path>
            </a:pathLst>
          </a:custGeom>
          <a:noFill/>
          <a:ln w="25400">
            <a:solidFill>
              <a:srgbClr val="9A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a:off x="2162175" y="3004820"/>
            <a:ext cx="2004695" cy="614680"/>
          </a:xfrm>
          <a:custGeom>
            <a:avLst/>
            <a:gdLst>
              <a:gd name="connisteX0" fmla="*/ 0 w 2841625"/>
              <a:gd name="connsiteY0" fmla="*/ 515570 h 547320"/>
              <a:gd name="connisteX1" fmla="*/ 983615 w 2841625"/>
              <a:gd name="connsiteY1" fmla="*/ 86945 h 547320"/>
              <a:gd name="connisteX2" fmla="*/ 1983740 w 2841625"/>
              <a:gd name="connsiteY2" fmla="*/ 55195 h 547320"/>
              <a:gd name="connisteX3" fmla="*/ 2841625 w 2841625"/>
              <a:gd name="connsiteY3" fmla="*/ 547320 h 547320"/>
            </a:gdLst>
            <a:ahLst/>
            <a:cxnLst>
              <a:cxn ang="0">
                <a:pos x="connisteX0" y="connsiteY0"/>
              </a:cxn>
              <a:cxn ang="0">
                <a:pos x="connisteX1" y="connsiteY1"/>
              </a:cxn>
              <a:cxn ang="0">
                <a:pos x="connisteX2" y="connsiteY2"/>
              </a:cxn>
              <a:cxn ang="0">
                <a:pos x="connisteX3" y="connsiteY3"/>
              </a:cxn>
            </a:cxnLst>
            <a:rect l="l" t="t" r="r" b="b"/>
            <a:pathLst>
              <a:path w="2841625" h="547320">
                <a:moveTo>
                  <a:pt x="0" y="515570"/>
                </a:moveTo>
                <a:cubicBezTo>
                  <a:pt x="176530" y="430480"/>
                  <a:pt x="586740" y="179020"/>
                  <a:pt x="983615" y="86945"/>
                </a:cubicBezTo>
                <a:cubicBezTo>
                  <a:pt x="1380490" y="-5130"/>
                  <a:pt x="1612265" y="-36880"/>
                  <a:pt x="1983740" y="55195"/>
                </a:cubicBezTo>
                <a:cubicBezTo>
                  <a:pt x="2355215" y="147270"/>
                  <a:pt x="2689860" y="448260"/>
                  <a:pt x="2841625" y="547320"/>
                </a:cubicBezTo>
              </a:path>
            </a:pathLst>
          </a:custGeom>
          <a:noFill/>
          <a:ln w="25400">
            <a:solidFill>
              <a:srgbClr val="9A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4" name="Conector de Seta Reta 53"/>
          <p:cNvCxnSpPr/>
          <p:nvPr/>
        </p:nvCxnSpPr>
        <p:spPr>
          <a:xfrm rot="16200000" flipH="1">
            <a:off x="1602740" y="3084195"/>
            <a:ext cx="0" cy="182626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5" name="Rectangle 142"/>
          <p:cNvSpPr>
            <a:spLocks noChangeArrowheads="1"/>
          </p:cNvSpPr>
          <p:nvPr/>
        </p:nvSpPr>
        <p:spPr bwMode="auto">
          <a:xfrm rot="21600000" flipH="1">
            <a:off x="1506644" y="352175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W1</a:t>
            </a:r>
            <a:endParaRPr lang="pt-BR" sz="2400" b="1" baseline="-25000" dirty="0"/>
          </a:p>
        </p:txBody>
      </p:sp>
      <p:sp>
        <p:nvSpPr>
          <p:cNvPr id="56" name="Forma livre 55"/>
          <p:cNvSpPr/>
          <p:nvPr/>
        </p:nvSpPr>
        <p:spPr>
          <a:xfrm>
            <a:off x="2499995" y="3996055"/>
            <a:ext cx="1078865" cy="414020"/>
          </a:xfrm>
          <a:custGeom>
            <a:avLst/>
            <a:gdLst>
              <a:gd name="connisteX0" fmla="*/ 0 w 1078865"/>
              <a:gd name="connsiteY0" fmla="*/ 413948 h 413948"/>
              <a:gd name="connisteX1" fmla="*/ 348615 w 1078865"/>
              <a:gd name="connsiteY1" fmla="*/ 64698 h 413948"/>
              <a:gd name="connisteX2" fmla="*/ 586740 w 1078865"/>
              <a:gd name="connsiteY2" fmla="*/ 17073 h 413948"/>
              <a:gd name="connisteX3" fmla="*/ 840740 w 1078865"/>
              <a:gd name="connsiteY3" fmla="*/ 191698 h 413948"/>
              <a:gd name="connisteX4" fmla="*/ 1078865 w 1078865"/>
              <a:gd name="connsiteY4" fmla="*/ 382198 h 41394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78865" h="413948">
                <a:moveTo>
                  <a:pt x="0" y="413948"/>
                </a:moveTo>
                <a:cubicBezTo>
                  <a:pt x="64770" y="344733"/>
                  <a:pt x="231140" y="144073"/>
                  <a:pt x="348615" y="64698"/>
                </a:cubicBezTo>
                <a:cubicBezTo>
                  <a:pt x="466090" y="-14677"/>
                  <a:pt x="488315" y="-8327"/>
                  <a:pt x="586740" y="17073"/>
                </a:cubicBezTo>
                <a:cubicBezTo>
                  <a:pt x="685165" y="42473"/>
                  <a:pt x="742315" y="118673"/>
                  <a:pt x="840740" y="191698"/>
                </a:cubicBezTo>
                <a:cubicBezTo>
                  <a:pt x="939165" y="264723"/>
                  <a:pt x="1036320" y="347273"/>
                  <a:pt x="1078865" y="382198"/>
                </a:cubicBezTo>
              </a:path>
            </a:pathLst>
          </a:custGeom>
          <a:noFill/>
          <a:ln w="25400">
            <a:solidFill>
              <a:schemeClr val="tx1"/>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Retângulo 13"/>
          <p:cNvSpPr/>
          <p:nvPr/>
        </p:nvSpPr>
        <p:spPr>
          <a:xfrm rot="16200000">
            <a:off x="9446895" y="3282950"/>
            <a:ext cx="1714500" cy="2099945"/>
          </a:xfrm>
          <a:prstGeom prst="rect">
            <a:avLst/>
          </a:prstGeom>
          <a:solidFill>
            <a:srgbClr val="9DFE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0" name="Conector de Seta Reta 19"/>
          <p:cNvCxnSpPr/>
          <p:nvPr/>
        </p:nvCxnSpPr>
        <p:spPr>
          <a:xfrm rot="16200000">
            <a:off x="11522710" y="4312285"/>
            <a:ext cx="349250" cy="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2" name="Rectangle 142"/>
          <p:cNvSpPr>
            <a:spLocks noChangeArrowheads="1"/>
          </p:cNvSpPr>
          <p:nvPr/>
        </p:nvSpPr>
        <p:spPr bwMode="auto">
          <a:xfrm rot="21600000" flipH="1">
            <a:off x="11724005" y="4059555"/>
            <a:ext cx="3517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a:t>
            </a:r>
            <a:endParaRPr lang="pt-BR" sz="2400" b="1" dirty="0"/>
          </a:p>
        </p:txBody>
      </p:sp>
      <p:sp>
        <p:nvSpPr>
          <p:cNvPr id="43" name="Seta para a direita 42"/>
          <p:cNvSpPr/>
          <p:nvPr/>
        </p:nvSpPr>
        <p:spPr>
          <a:xfrm>
            <a:off x="5926455" y="2427605"/>
            <a:ext cx="1333500" cy="889635"/>
          </a:xfrm>
          <a:prstGeom prst="rightArrow">
            <a:avLst/>
          </a:prstGeom>
          <a:pattFill prst="pct20">
            <a:fgClr>
              <a:schemeClr val="accent1"/>
            </a:fgClr>
            <a:bgClr>
              <a:schemeClr val="bg1"/>
            </a:bgClr>
          </a:pattFill>
          <a:ln w="444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Retângulo 16"/>
          <p:cNvSpPr/>
          <p:nvPr/>
        </p:nvSpPr>
        <p:spPr>
          <a:xfrm rot="16200000">
            <a:off x="7493635" y="3439795"/>
            <a:ext cx="1714500" cy="1800225"/>
          </a:xfrm>
          <a:prstGeom prst="rect">
            <a:avLst/>
          </a:prstGeom>
          <a:solidFill>
            <a:srgbClr val="9DFE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de Seta Reta 18"/>
          <p:cNvCxnSpPr/>
          <p:nvPr/>
        </p:nvCxnSpPr>
        <p:spPr>
          <a:xfrm rot="16200000" flipH="1">
            <a:off x="9420075" y="1969920"/>
            <a:ext cx="0" cy="3924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34" name="Rectangle 142"/>
          <p:cNvSpPr>
            <a:spLocks noChangeArrowheads="1"/>
          </p:cNvSpPr>
          <p:nvPr/>
        </p:nvSpPr>
        <p:spPr bwMode="auto">
          <a:xfrm rot="21600000" flipH="1">
            <a:off x="8834120" y="3493135"/>
            <a:ext cx="12896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W1+W2</a:t>
            </a:r>
            <a:endParaRPr lang="pt-BR" sz="2400" b="1" baseline="-25000" dirty="0"/>
          </a:p>
        </p:txBody>
      </p:sp>
      <p:sp>
        <p:nvSpPr>
          <p:cNvPr id="15" name="Retângulo 14"/>
          <p:cNvSpPr/>
          <p:nvPr/>
        </p:nvSpPr>
        <p:spPr>
          <a:xfrm rot="16200000">
            <a:off x="9219198" y="2154922"/>
            <a:ext cx="360045" cy="435600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1090930"/>
            <a:ext cx="11107420" cy="521970"/>
          </a:xfrm>
          <a:prstGeom prst="rect">
            <a:avLst/>
          </a:prstGeom>
          <a:solidFill>
            <a:schemeClr val="bg1"/>
          </a:solidFill>
        </p:spPr>
        <p:txBody>
          <a:bodyPr wrap="square" rtlCol="0" anchor="t">
            <a:spAutoFit/>
          </a:bodyPr>
          <a:lstStyle/>
          <a:p>
            <a:pPr marL="514350" indent="-514350" algn="l" fontAlgn="auto">
              <a:spcAft>
                <a:spcPts val="1200"/>
              </a:spcAft>
              <a:buFont typeface="+mj-lt"/>
              <a:buAutoNum type="arabicPeriod" startAt="3"/>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Agora vejamos dois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transistores colocados em série</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52" name="Grupo 51"/>
          <p:cNvGrpSpPr/>
          <p:nvPr/>
        </p:nvGrpSpPr>
        <p:grpSpPr>
          <a:xfrm rot="16200000">
            <a:off x="3553778" y="3659188"/>
            <a:ext cx="1714500" cy="2520315"/>
            <a:chOff x="2312" y="6224"/>
            <a:chExt cx="2700" cy="3969"/>
          </a:xfrm>
        </p:grpSpPr>
        <p:sp>
          <p:nvSpPr>
            <p:cNvPr id="6" name="Retângulo 5"/>
            <p:cNvSpPr/>
            <p:nvPr/>
          </p:nvSpPr>
          <p:spPr>
            <a:xfrm>
              <a:off x="2312" y="6479"/>
              <a:ext cx="2700" cy="334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Retângulo 6"/>
            <p:cNvSpPr/>
            <p:nvPr/>
          </p:nvSpPr>
          <p:spPr>
            <a:xfrm>
              <a:off x="3379" y="6224"/>
              <a:ext cx="567" cy="396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3" name="Grupo 52"/>
          <p:cNvGrpSpPr/>
          <p:nvPr/>
        </p:nvGrpSpPr>
        <p:grpSpPr>
          <a:xfrm rot="16200000">
            <a:off x="3500126" y="1515854"/>
            <a:ext cx="1714500" cy="2591852"/>
            <a:chOff x="6787" y="6100"/>
            <a:chExt cx="2700" cy="3499"/>
          </a:xfrm>
        </p:grpSpPr>
        <p:sp>
          <p:nvSpPr>
            <p:cNvPr id="24" name="Retângulo 23"/>
            <p:cNvSpPr/>
            <p:nvPr/>
          </p:nvSpPr>
          <p:spPr>
            <a:xfrm>
              <a:off x="6787" y="6450"/>
              <a:ext cx="2700" cy="2867"/>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Retângulo 24"/>
            <p:cNvSpPr/>
            <p:nvPr/>
          </p:nvSpPr>
          <p:spPr>
            <a:xfrm>
              <a:off x="7475" y="6100"/>
              <a:ext cx="1134" cy="349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26" name="Conector de Seta Reta 25"/>
          <p:cNvCxnSpPr/>
          <p:nvPr/>
        </p:nvCxnSpPr>
        <p:spPr>
          <a:xfrm rot="16200000" flipH="1">
            <a:off x="4373525" y="1322425"/>
            <a:ext cx="0" cy="2124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flipV="1">
            <a:off x="5824220" y="2464435"/>
            <a:ext cx="0" cy="761365"/>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8" name="Rectangle 142"/>
          <p:cNvSpPr>
            <a:spLocks noChangeArrowheads="1"/>
          </p:cNvSpPr>
          <p:nvPr/>
        </p:nvSpPr>
        <p:spPr bwMode="auto">
          <a:xfrm rot="21600000" flipH="1">
            <a:off x="4113319" y="195457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a:t>
            </a:r>
            <a:endParaRPr lang="pt-BR" sz="2400" b="1" baseline="-25000" dirty="0"/>
          </a:p>
        </p:txBody>
      </p:sp>
      <p:sp>
        <p:nvSpPr>
          <p:cNvPr id="29" name="Rectangle 142"/>
          <p:cNvSpPr>
            <a:spLocks noChangeArrowheads="1"/>
          </p:cNvSpPr>
          <p:nvPr/>
        </p:nvSpPr>
        <p:spPr bwMode="auto">
          <a:xfrm rot="21600000" flipH="1">
            <a:off x="5836709" y="258195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L1</a:t>
            </a:r>
            <a:endParaRPr lang="pt-BR" sz="2400" b="1" dirty="0"/>
          </a:p>
        </p:txBody>
      </p:sp>
      <p:grpSp>
        <p:nvGrpSpPr>
          <p:cNvPr id="33" name="Grupo 32"/>
          <p:cNvGrpSpPr/>
          <p:nvPr/>
        </p:nvGrpSpPr>
        <p:grpSpPr>
          <a:xfrm rot="16200000">
            <a:off x="8963581" y="3112028"/>
            <a:ext cx="975108" cy="633678"/>
            <a:chOff x="7504" y="6932"/>
            <a:chExt cx="1252" cy="786"/>
          </a:xfrm>
        </p:grpSpPr>
        <p:grpSp>
          <p:nvGrpSpPr>
            <p:cNvPr id="35" name="Group 147"/>
            <p:cNvGrpSpPr/>
            <p:nvPr/>
          </p:nvGrpSpPr>
          <p:grpSpPr bwMode="auto">
            <a:xfrm rot="5400000">
              <a:off x="8026" y="6981"/>
              <a:ext cx="779" cy="680"/>
              <a:chOff x="2839" y="2568"/>
              <a:chExt cx="312" cy="272"/>
            </a:xfrm>
          </p:grpSpPr>
          <p:sp>
            <p:nvSpPr>
              <p:cNvPr id="3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93"/>
              <p:cNvSpPr>
                <a:spLocks noChangeShapeType="1"/>
              </p:cNvSpPr>
              <p:nvPr/>
            </p:nvSpPr>
            <p:spPr bwMode="auto">
              <a:xfrm flipH="1">
                <a:off x="2839" y="2704"/>
                <a:ext cx="12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8964055" y="4532362"/>
            <a:ext cx="975108" cy="644159"/>
            <a:chOff x="7504" y="6919"/>
            <a:chExt cx="1252" cy="799"/>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 name="Conector Reto 7"/>
          <p:cNvCxnSpPr/>
          <p:nvPr/>
        </p:nvCxnSpPr>
        <p:spPr>
          <a:xfrm rot="21600000">
            <a:off x="9767973" y="3907120"/>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rot="5400000">
            <a:off x="8015378" y="3932147"/>
            <a:ext cx="144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8" name="Conector Reto 7"/>
          <p:cNvCxnSpPr/>
          <p:nvPr/>
        </p:nvCxnSpPr>
        <p:spPr>
          <a:xfrm rot="21600000">
            <a:off x="9773688" y="2475830"/>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8750300" y="4641850"/>
            <a:ext cx="64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rot="16200000" flipH="1">
            <a:off x="1869440" y="3446780"/>
            <a:ext cx="2052320" cy="831850"/>
          </a:xfrm>
          <a:custGeom>
            <a:avLst/>
            <a:gdLst>
              <a:gd name="connisteX0" fmla="*/ 0 w 2841625"/>
              <a:gd name="connsiteY0" fmla="*/ 515570 h 547320"/>
              <a:gd name="connisteX1" fmla="*/ 983615 w 2841625"/>
              <a:gd name="connsiteY1" fmla="*/ 86945 h 547320"/>
              <a:gd name="connisteX2" fmla="*/ 1983740 w 2841625"/>
              <a:gd name="connsiteY2" fmla="*/ 55195 h 547320"/>
              <a:gd name="connisteX3" fmla="*/ 2841625 w 2841625"/>
              <a:gd name="connsiteY3" fmla="*/ 547320 h 547320"/>
            </a:gdLst>
            <a:ahLst/>
            <a:cxnLst>
              <a:cxn ang="0">
                <a:pos x="connisteX0" y="connsiteY0"/>
              </a:cxn>
              <a:cxn ang="0">
                <a:pos x="connisteX1" y="connsiteY1"/>
              </a:cxn>
              <a:cxn ang="0">
                <a:pos x="connisteX2" y="connsiteY2"/>
              </a:cxn>
              <a:cxn ang="0">
                <a:pos x="connisteX3" y="connsiteY3"/>
              </a:cxn>
            </a:cxnLst>
            <a:rect l="l" t="t" r="r" b="b"/>
            <a:pathLst>
              <a:path w="2841625" h="547320">
                <a:moveTo>
                  <a:pt x="0" y="515570"/>
                </a:moveTo>
                <a:cubicBezTo>
                  <a:pt x="176530" y="430480"/>
                  <a:pt x="586740" y="179020"/>
                  <a:pt x="983615" y="86945"/>
                </a:cubicBezTo>
                <a:cubicBezTo>
                  <a:pt x="1380490" y="-5130"/>
                  <a:pt x="1612265" y="-36880"/>
                  <a:pt x="1983740" y="55195"/>
                </a:cubicBezTo>
                <a:cubicBezTo>
                  <a:pt x="2355215" y="147270"/>
                  <a:pt x="2689860" y="448260"/>
                  <a:pt x="2841625" y="547320"/>
                </a:cubicBezTo>
              </a:path>
            </a:pathLst>
          </a:custGeom>
          <a:noFill/>
          <a:ln w="25400">
            <a:solidFill>
              <a:srgbClr val="9A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4" name="Conector de Seta Reta 53"/>
          <p:cNvCxnSpPr/>
          <p:nvPr/>
        </p:nvCxnSpPr>
        <p:spPr>
          <a:xfrm>
            <a:off x="3317875" y="4553585"/>
            <a:ext cx="2079625" cy="4445"/>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5" name="Rectangle 142"/>
          <p:cNvSpPr>
            <a:spLocks noChangeArrowheads="1"/>
          </p:cNvSpPr>
          <p:nvPr/>
        </p:nvSpPr>
        <p:spPr bwMode="auto">
          <a:xfrm rot="21600000" flipH="1">
            <a:off x="4134909" y="407801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a:t>
            </a:r>
            <a:endParaRPr lang="pt-BR" sz="2400" b="1" baseline="-25000" dirty="0"/>
          </a:p>
        </p:txBody>
      </p:sp>
      <p:cxnSp>
        <p:nvCxnSpPr>
          <p:cNvPr id="8" name="Conector de Seta Reta 7"/>
          <p:cNvCxnSpPr/>
          <p:nvPr/>
        </p:nvCxnSpPr>
        <p:spPr>
          <a:xfrm flipV="1">
            <a:off x="5812155" y="4709160"/>
            <a:ext cx="1270" cy="396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 name="Rectangle 142"/>
          <p:cNvSpPr>
            <a:spLocks noChangeArrowheads="1"/>
          </p:cNvSpPr>
          <p:nvPr/>
        </p:nvSpPr>
        <p:spPr bwMode="auto">
          <a:xfrm rot="21600000" flipH="1">
            <a:off x="5836709" y="442853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L2</a:t>
            </a:r>
            <a:endParaRPr lang="pt-BR" sz="2400" b="1" dirty="0"/>
          </a:p>
        </p:txBody>
      </p:sp>
      <p:sp>
        <p:nvSpPr>
          <p:cNvPr id="12" name="Forma livre 11"/>
          <p:cNvSpPr/>
          <p:nvPr/>
        </p:nvSpPr>
        <p:spPr>
          <a:xfrm>
            <a:off x="3916680" y="3520440"/>
            <a:ext cx="565150" cy="745490"/>
          </a:xfrm>
          <a:custGeom>
            <a:avLst/>
            <a:gdLst>
              <a:gd name="connisteX0" fmla="*/ 465398 w 891040"/>
              <a:gd name="connsiteY0" fmla="*/ 0 h 523875"/>
              <a:gd name="connisteX1" fmla="*/ 877513 w 891040"/>
              <a:gd name="connsiteY1" fmla="*/ 190500 h 523875"/>
              <a:gd name="connisteX2" fmla="*/ 5023 w 891040"/>
              <a:gd name="connsiteY2" fmla="*/ 317500 h 523875"/>
              <a:gd name="connisteX3" fmla="*/ 576523 w 891040"/>
              <a:gd name="connsiteY3" fmla="*/ 523875 h 523875"/>
            </a:gdLst>
            <a:ahLst/>
            <a:cxnLst>
              <a:cxn ang="0">
                <a:pos x="connisteX0" y="connsiteY0"/>
              </a:cxn>
              <a:cxn ang="0">
                <a:pos x="connisteX1" y="connsiteY1"/>
              </a:cxn>
              <a:cxn ang="0">
                <a:pos x="connisteX2" y="connsiteY2"/>
              </a:cxn>
              <a:cxn ang="0">
                <a:pos x="connisteX3" y="connsiteY3"/>
              </a:cxn>
            </a:cxnLst>
            <a:rect l="l" t="t" r="r" b="b"/>
            <a:pathLst>
              <a:path w="891041" h="523875">
                <a:moveTo>
                  <a:pt x="465398" y="0"/>
                </a:moveTo>
                <a:cubicBezTo>
                  <a:pt x="565093" y="35560"/>
                  <a:pt x="969588" y="127000"/>
                  <a:pt x="877513" y="190500"/>
                </a:cubicBezTo>
                <a:cubicBezTo>
                  <a:pt x="785438" y="254000"/>
                  <a:pt x="65348" y="250825"/>
                  <a:pt x="5023" y="317500"/>
                </a:cubicBezTo>
                <a:cubicBezTo>
                  <a:pt x="-55302" y="384175"/>
                  <a:pt x="445078" y="485140"/>
                  <a:pt x="576523" y="523875"/>
                </a:cubicBezTo>
              </a:path>
            </a:pathLst>
          </a:custGeom>
          <a:noFill/>
          <a:ln w="28575">
            <a:solidFill>
              <a:srgbClr val="C0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3" name="Conector Reto 12"/>
          <p:cNvCxnSpPr/>
          <p:nvPr/>
        </p:nvCxnSpPr>
        <p:spPr>
          <a:xfrm flipH="1" flipV="1">
            <a:off x="8735695" y="3212465"/>
            <a:ext cx="64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Seta para a direita 13"/>
          <p:cNvSpPr/>
          <p:nvPr/>
        </p:nvSpPr>
        <p:spPr>
          <a:xfrm>
            <a:off x="6690360" y="3376295"/>
            <a:ext cx="1333500" cy="889635"/>
          </a:xfrm>
          <a:prstGeom prst="rightArrow">
            <a:avLst/>
          </a:prstGeom>
          <a:pattFill prst="pct20">
            <a:fgClr>
              <a:schemeClr val="accent1"/>
            </a:fgClr>
            <a:bgClr>
              <a:schemeClr val="bg1"/>
            </a:bgClr>
          </a:pattFill>
          <a:ln w="444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19100" y="393065"/>
            <a:ext cx="11076305" cy="2122805"/>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Diodo direto</a:t>
            </a:r>
            <a:endParaRPr lang="pt-BR" altLang="en-US" sz="2800" b="1">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Ainda na polarização direta, há excesso de portadores na região quase neutra, dos dois lado da junção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Pn</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Nn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do lado N;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Np</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Pp</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do lado P)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9" name="Retângulo 38"/>
          <p:cNvSpPr/>
          <p:nvPr/>
        </p:nvSpPr>
        <p:spPr>
          <a:xfrm>
            <a:off x="5853430" y="4453255"/>
            <a:ext cx="2343785" cy="153543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 name="Retângulo 2"/>
          <p:cNvSpPr/>
          <p:nvPr/>
        </p:nvSpPr>
        <p:spPr>
          <a:xfrm>
            <a:off x="3715385" y="2875280"/>
            <a:ext cx="2138045" cy="15779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4" name="Conector de Seta Reta 73"/>
          <p:cNvCxnSpPr/>
          <p:nvPr/>
        </p:nvCxnSpPr>
        <p:spPr>
          <a:xfrm>
            <a:off x="1533525" y="6338570"/>
            <a:ext cx="8356600" cy="1778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83" name="Caixa de Texto 82"/>
          <p:cNvSpPr txBox="1"/>
          <p:nvPr/>
        </p:nvSpPr>
        <p:spPr>
          <a:xfrm>
            <a:off x="4423410" y="3228975"/>
            <a:ext cx="761365" cy="522605"/>
          </a:xfrm>
          <a:prstGeom prst="rect">
            <a:avLst/>
          </a:prstGeom>
          <a:noFill/>
        </p:spPr>
        <p:txBody>
          <a:bodyPr wrap="square" rtlCol="0">
            <a:spAutoFit/>
          </a:bodyPr>
          <a:lstStyle/>
          <a:p>
            <a:pPr algn="ctr"/>
            <a:r>
              <a:rPr lang="pt-BR" altLang="en-US" sz="2800" b="1"/>
              <a:t>+</a:t>
            </a:r>
            <a:endParaRPr lang="pt-BR" altLang="en-US" sz="2800" b="1"/>
          </a:p>
        </p:txBody>
      </p:sp>
      <p:sp>
        <p:nvSpPr>
          <p:cNvPr id="85" name="Caixa de Texto 84"/>
          <p:cNvSpPr txBox="1"/>
          <p:nvPr/>
        </p:nvSpPr>
        <p:spPr>
          <a:xfrm>
            <a:off x="6953885" y="4632325"/>
            <a:ext cx="761365" cy="522605"/>
          </a:xfrm>
          <a:prstGeom prst="rect">
            <a:avLst/>
          </a:prstGeom>
          <a:noFill/>
        </p:spPr>
        <p:txBody>
          <a:bodyPr wrap="square" rtlCol="0">
            <a:spAutoFit/>
          </a:bodyPr>
          <a:lstStyle/>
          <a:p>
            <a:pPr algn="ctr"/>
            <a:r>
              <a:rPr lang="pt-BR" altLang="en-US" sz="2800" b="1"/>
              <a:t>-</a:t>
            </a:r>
            <a:endParaRPr lang="pt-BR" altLang="en-US" sz="2800" b="1"/>
          </a:p>
        </p:txBody>
      </p:sp>
      <p:cxnSp>
        <p:nvCxnSpPr>
          <p:cNvPr id="86" name="Conector de Seta Reta 85"/>
          <p:cNvCxnSpPr/>
          <p:nvPr/>
        </p:nvCxnSpPr>
        <p:spPr>
          <a:xfrm>
            <a:off x="3713480" y="4749800"/>
            <a:ext cx="212407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87" name="Conector de Seta Reta 86"/>
          <p:cNvCxnSpPr/>
          <p:nvPr/>
        </p:nvCxnSpPr>
        <p:spPr>
          <a:xfrm>
            <a:off x="5844540" y="4050030"/>
            <a:ext cx="236728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8" name="CaixaDeTexto 6"/>
          <p:cNvSpPr txBox="1"/>
          <p:nvPr/>
        </p:nvSpPr>
        <p:spPr>
          <a:xfrm>
            <a:off x="7229475" y="3684270"/>
            <a:ext cx="820420" cy="398780"/>
          </a:xfrm>
          <a:prstGeom prst="rect">
            <a:avLst/>
          </a:prstGeom>
          <a:noFill/>
        </p:spPr>
        <p:txBody>
          <a:bodyPr wrap="square" rtlCol="0">
            <a:spAutoFit/>
          </a:bodyPr>
          <a:lstStyle/>
          <a:p>
            <a:r>
              <a:rPr lang="pt-BR" sz="2000" b="1" dirty="0"/>
              <a:t>xp</a:t>
            </a:r>
            <a:endParaRPr lang="pt-BR" sz="2000" b="1" dirty="0"/>
          </a:p>
        </p:txBody>
      </p:sp>
      <p:sp>
        <p:nvSpPr>
          <p:cNvPr id="89" name="CaixaDeTexto 6"/>
          <p:cNvSpPr txBox="1"/>
          <p:nvPr/>
        </p:nvSpPr>
        <p:spPr>
          <a:xfrm>
            <a:off x="4363720" y="4424045"/>
            <a:ext cx="1054100" cy="398780"/>
          </a:xfrm>
          <a:prstGeom prst="rect">
            <a:avLst/>
          </a:prstGeom>
          <a:noFill/>
        </p:spPr>
        <p:txBody>
          <a:bodyPr wrap="square" rtlCol="0">
            <a:spAutoFit/>
          </a:bodyPr>
          <a:lstStyle/>
          <a:p>
            <a:r>
              <a:rPr lang="pt-BR" sz="2000" b="1" dirty="0"/>
              <a:t>xn</a:t>
            </a:r>
            <a:endParaRPr lang="pt-BR" sz="2000" b="1" dirty="0"/>
          </a:p>
        </p:txBody>
      </p:sp>
      <p:cxnSp>
        <p:nvCxnSpPr>
          <p:cNvPr id="90" name="Conector de Seta Reta 89"/>
          <p:cNvCxnSpPr/>
          <p:nvPr/>
        </p:nvCxnSpPr>
        <p:spPr>
          <a:xfrm>
            <a:off x="3756025" y="6188710"/>
            <a:ext cx="440245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1" name="CaixaDeTexto 6"/>
          <p:cNvSpPr txBox="1"/>
          <p:nvPr/>
        </p:nvSpPr>
        <p:spPr>
          <a:xfrm>
            <a:off x="5027295" y="5757545"/>
            <a:ext cx="599440" cy="398780"/>
          </a:xfrm>
          <a:prstGeom prst="rect">
            <a:avLst/>
          </a:prstGeom>
          <a:noFill/>
        </p:spPr>
        <p:txBody>
          <a:bodyPr wrap="square" rtlCol="0">
            <a:spAutoFit/>
          </a:bodyPr>
          <a:lstStyle/>
          <a:p>
            <a:r>
              <a:rPr lang="pt-BR" sz="2000" b="1" dirty="0"/>
              <a:t>xd</a:t>
            </a:r>
            <a:endParaRPr lang="pt-BR" sz="2000" b="1" dirty="0"/>
          </a:p>
        </p:txBody>
      </p:sp>
      <p:sp>
        <p:nvSpPr>
          <p:cNvPr id="6" name="Caixa de Texto 5"/>
          <p:cNvSpPr txBox="1"/>
          <p:nvPr/>
        </p:nvSpPr>
        <p:spPr>
          <a:xfrm>
            <a:off x="3602300" y="286882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4" name="Caixa de Texto 3"/>
          <p:cNvSpPr txBox="1"/>
          <p:nvPr/>
        </p:nvSpPr>
        <p:spPr>
          <a:xfrm>
            <a:off x="4693230" y="362256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8" name="Caixa de Texto 7"/>
          <p:cNvSpPr txBox="1"/>
          <p:nvPr/>
        </p:nvSpPr>
        <p:spPr>
          <a:xfrm>
            <a:off x="4865315" y="279897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9" name="Caixa de Texto 8"/>
          <p:cNvSpPr txBox="1"/>
          <p:nvPr/>
        </p:nvSpPr>
        <p:spPr>
          <a:xfrm>
            <a:off x="3602300" y="362256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1" name="Caixa de Texto 10"/>
          <p:cNvSpPr txBox="1"/>
          <p:nvPr/>
        </p:nvSpPr>
        <p:spPr>
          <a:xfrm>
            <a:off x="6079810" y="447441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2" name="Caixa de Texto 11"/>
          <p:cNvSpPr txBox="1"/>
          <p:nvPr/>
        </p:nvSpPr>
        <p:spPr>
          <a:xfrm>
            <a:off x="6407470" y="490049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3" name="Caixa de Texto 12"/>
          <p:cNvSpPr txBox="1"/>
          <p:nvPr/>
        </p:nvSpPr>
        <p:spPr>
          <a:xfrm>
            <a:off x="6841175" y="521990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4" name="Caixa de Texto 13"/>
          <p:cNvSpPr txBox="1"/>
          <p:nvPr/>
        </p:nvSpPr>
        <p:spPr>
          <a:xfrm>
            <a:off x="7601905" y="4997016"/>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5" name="Caixa de Texto 14"/>
          <p:cNvSpPr txBox="1"/>
          <p:nvPr/>
        </p:nvSpPr>
        <p:spPr>
          <a:xfrm>
            <a:off x="7602540" y="4568391"/>
            <a:ext cx="761308" cy="522390"/>
          </a:xfrm>
          <a:prstGeom prst="rect">
            <a:avLst/>
          </a:prstGeom>
          <a:noFill/>
        </p:spPr>
        <p:txBody>
          <a:bodyPr wrap="square" rtlCol="0">
            <a:spAutoFit/>
          </a:bodyPr>
          <a:lstStyle/>
          <a:p>
            <a:pPr algn="ctr"/>
            <a:r>
              <a:rPr lang="pt-BR" altLang="en-US" sz="2800" b="1"/>
              <a:t>-</a:t>
            </a:r>
            <a:endParaRPr lang="pt-BR" altLang="en-US" sz="2800" b="1"/>
          </a:p>
        </p:txBody>
      </p:sp>
      <p:sp>
        <p:nvSpPr>
          <p:cNvPr id="16" name="Caixa de Texto 15"/>
          <p:cNvSpPr txBox="1"/>
          <p:nvPr/>
        </p:nvSpPr>
        <p:spPr>
          <a:xfrm>
            <a:off x="6081080" y="5235141"/>
            <a:ext cx="761308" cy="522390"/>
          </a:xfrm>
          <a:prstGeom prst="rect">
            <a:avLst/>
          </a:prstGeom>
          <a:noFill/>
        </p:spPr>
        <p:txBody>
          <a:bodyPr wrap="square" rtlCol="0">
            <a:spAutoFit/>
          </a:bodyPr>
          <a:lstStyle/>
          <a:p>
            <a:pPr algn="ctr"/>
            <a:r>
              <a:rPr lang="pt-BR" altLang="en-US" sz="2800" b="1"/>
              <a:t>-</a:t>
            </a:r>
            <a:endParaRPr lang="pt-BR" altLang="en-US" sz="2800" b="1"/>
          </a:p>
        </p:txBody>
      </p:sp>
      <p:cxnSp>
        <p:nvCxnSpPr>
          <p:cNvPr id="46" name="Conector Reto 45"/>
          <p:cNvCxnSpPr/>
          <p:nvPr/>
        </p:nvCxnSpPr>
        <p:spPr>
          <a:xfrm>
            <a:off x="3715385" y="199199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8197215" y="1950720"/>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7" name="Forma livre 16"/>
          <p:cNvSpPr/>
          <p:nvPr/>
        </p:nvSpPr>
        <p:spPr>
          <a:xfrm>
            <a:off x="2121535" y="3007360"/>
            <a:ext cx="6098540" cy="2512060"/>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6" name="Forma livre 25"/>
          <p:cNvSpPr/>
          <p:nvPr/>
        </p:nvSpPr>
        <p:spPr>
          <a:xfrm>
            <a:off x="8197215" y="5542280"/>
            <a:ext cx="2468880" cy="411480"/>
          </a:xfrm>
          <a:custGeom>
            <a:avLst/>
            <a:gdLst>
              <a:gd name="connisteX0" fmla="*/ 0 w 2693035"/>
              <a:gd name="connsiteY0" fmla="*/ 0 h 443865"/>
              <a:gd name="connisteX1" fmla="*/ 246380 w 2693035"/>
              <a:gd name="connsiteY1" fmla="*/ 147955 h 443865"/>
              <a:gd name="connisteX2" fmla="*/ 623570 w 2693035"/>
              <a:gd name="connsiteY2" fmla="*/ 295910 h 443865"/>
              <a:gd name="connisteX3" fmla="*/ 1067435 w 2693035"/>
              <a:gd name="connsiteY3" fmla="*/ 345440 h 443865"/>
              <a:gd name="connisteX4" fmla="*/ 1838960 w 2693035"/>
              <a:gd name="connsiteY4" fmla="*/ 394335 h 443865"/>
              <a:gd name="connisteX5" fmla="*/ 2693035 w 2693035"/>
              <a:gd name="connsiteY5" fmla="*/ 443865 h 44386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693035" h="443865">
                <a:moveTo>
                  <a:pt x="0" y="0"/>
                </a:moveTo>
                <a:cubicBezTo>
                  <a:pt x="41910" y="26670"/>
                  <a:pt x="121920" y="88900"/>
                  <a:pt x="246380" y="147955"/>
                </a:cubicBezTo>
                <a:cubicBezTo>
                  <a:pt x="370840" y="207010"/>
                  <a:pt x="459105" y="256540"/>
                  <a:pt x="623570" y="295910"/>
                </a:cubicBezTo>
                <a:cubicBezTo>
                  <a:pt x="788035" y="335280"/>
                  <a:pt x="824230" y="325755"/>
                  <a:pt x="1067435" y="345440"/>
                </a:cubicBezTo>
                <a:cubicBezTo>
                  <a:pt x="1310640" y="365125"/>
                  <a:pt x="1513840" y="374650"/>
                  <a:pt x="1838960" y="394335"/>
                </a:cubicBezTo>
                <a:cubicBezTo>
                  <a:pt x="2164080" y="414020"/>
                  <a:pt x="2537460" y="434975"/>
                  <a:pt x="2693035" y="443865"/>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3715385" y="3283585"/>
            <a:ext cx="6855460" cy="1871980"/>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5" name="Forma livre 34"/>
          <p:cNvSpPr/>
          <p:nvPr/>
        </p:nvSpPr>
        <p:spPr>
          <a:xfrm>
            <a:off x="1543050" y="5155565"/>
            <a:ext cx="2172970" cy="36322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6" name="Conector Reto 35"/>
          <p:cNvCxnSpPr/>
          <p:nvPr/>
        </p:nvCxnSpPr>
        <p:spPr>
          <a:xfrm>
            <a:off x="1416050" y="5542280"/>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8271510" y="5944870"/>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V="1">
            <a:off x="8219440" y="560260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V="1">
            <a:off x="8346440" y="572960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8541385" y="5789930"/>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532505" y="5263515"/>
            <a:ext cx="246380" cy="278765"/>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3351530" y="5336540"/>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3171825" y="5356225"/>
            <a:ext cx="131445" cy="246380"/>
          </a:xfrm>
          <a:prstGeom prst="line">
            <a:avLst/>
          </a:prstGeom>
        </p:spPr>
        <p:style>
          <a:lnRef idx="1">
            <a:schemeClr val="accent1"/>
          </a:lnRef>
          <a:fillRef idx="0">
            <a:schemeClr val="accent1"/>
          </a:fillRef>
          <a:effectRef idx="0">
            <a:schemeClr val="accent1"/>
          </a:effectRef>
          <a:fontRef idx="minor">
            <a:schemeClr val="tx1"/>
          </a:fontRef>
        </p:style>
      </p:cxnSp>
      <p:sp>
        <p:nvSpPr>
          <p:cNvPr id="48" name="Forma livre 47"/>
          <p:cNvSpPr/>
          <p:nvPr/>
        </p:nvSpPr>
        <p:spPr>
          <a:xfrm>
            <a:off x="8559165" y="5142865"/>
            <a:ext cx="574675" cy="526415"/>
          </a:xfrm>
          <a:custGeom>
            <a:avLst/>
            <a:gdLst>
              <a:gd name="connisteX0" fmla="*/ 0 w 574675"/>
              <a:gd name="connsiteY0" fmla="*/ 509270 h 526212"/>
              <a:gd name="connisteX1" fmla="*/ 377825 w 574675"/>
              <a:gd name="connsiteY1" fmla="*/ 492760 h 526212"/>
              <a:gd name="connisteX2" fmla="*/ 328930 w 574675"/>
              <a:gd name="connsiteY2" fmla="*/ 197485 h 526212"/>
              <a:gd name="connisteX3" fmla="*/ 574675 w 574675"/>
              <a:gd name="connsiteY3" fmla="*/ 0 h 526212"/>
            </a:gdLst>
            <a:ahLst/>
            <a:cxnLst>
              <a:cxn ang="0">
                <a:pos x="connisteX0" y="connsiteY0"/>
              </a:cxn>
              <a:cxn ang="0">
                <a:pos x="connisteX1" y="connsiteY1"/>
              </a:cxn>
              <a:cxn ang="0">
                <a:pos x="connisteX2" y="connsiteY2"/>
              </a:cxn>
              <a:cxn ang="0">
                <a:pos x="connisteX3" y="connsiteY3"/>
              </a:cxn>
            </a:cxnLst>
            <a:rect l="l" t="t" r="r" b="b"/>
            <a:pathLst>
              <a:path w="574675" h="526213">
                <a:moveTo>
                  <a:pt x="0" y="509270"/>
                </a:moveTo>
                <a:cubicBezTo>
                  <a:pt x="76835" y="511810"/>
                  <a:pt x="311785" y="554990"/>
                  <a:pt x="377825" y="492760"/>
                </a:cubicBezTo>
                <a:cubicBezTo>
                  <a:pt x="443865" y="430530"/>
                  <a:pt x="289560" y="295910"/>
                  <a:pt x="328930" y="197485"/>
                </a:cubicBezTo>
                <a:cubicBezTo>
                  <a:pt x="368300" y="99060"/>
                  <a:pt x="524510" y="33655"/>
                  <a:pt x="574675"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2220595" y="4568190"/>
            <a:ext cx="1198245" cy="739140"/>
          </a:xfrm>
          <a:custGeom>
            <a:avLst/>
            <a:gdLst>
              <a:gd name="connisteX0" fmla="*/ 1198245 w 1198245"/>
              <a:gd name="connsiteY0" fmla="*/ 739140 h 739140"/>
              <a:gd name="connisteX1" fmla="*/ 607060 w 1198245"/>
              <a:gd name="connsiteY1" fmla="*/ 427355 h 739140"/>
              <a:gd name="connisteX2" fmla="*/ 771525 w 1198245"/>
              <a:gd name="connsiteY2" fmla="*/ 147955 h 739140"/>
              <a:gd name="connisteX3" fmla="*/ 0 w 1198245"/>
              <a:gd name="connsiteY3" fmla="*/ 0 h 739140"/>
            </a:gdLst>
            <a:ahLst/>
            <a:cxnLst>
              <a:cxn ang="0">
                <a:pos x="connisteX0" y="connsiteY0"/>
              </a:cxn>
              <a:cxn ang="0">
                <a:pos x="connisteX1" y="connsiteY1"/>
              </a:cxn>
              <a:cxn ang="0">
                <a:pos x="connisteX2" y="connsiteY2"/>
              </a:cxn>
              <a:cxn ang="0">
                <a:pos x="connisteX3" y="connsiteY3"/>
              </a:cxn>
            </a:cxnLst>
            <a:rect l="l" t="t" r="r" b="b"/>
            <a:pathLst>
              <a:path w="1198245" h="739140">
                <a:moveTo>
                  <a:pt x="1198245" y="739140"/>
                </a:moveTo>
                <a:cubicBezTo>
                  <a:pt x="1076960" y="682625"/>
                  <a:pt x="692150" y="545465"/>
                  <a:pt x="607060" y="427355"/>
                </a:cubicBezTo>
                <a:cubicBezTo>
                  <a:pt x="521970" y="309245"/>
                  <a:pt x="892810" y="233680"/>
                  <a:pt x="771525" y="147955"/>
                </a:cubicBezTo>
                <a:cubicBezTo>
                  <a:pt x="650240" y="62230"/>
                  <a:pt x="157480" y="24130"/>
                  <a:pt x="0" y="0"/>
                </a:cubicBezTo>
              </a:path>
            </a:pathLst>
          </a:custGeom>
          <a:noFill/>
          <a:ln>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7" name="Conector Reto 56"/>
          <p:cNvCxnSpPr/>
          <p:nvPr/>
        </p:nvCxnSpPr>
        <p:spPr>
          <a:xfrm flipH="1" flipV="1">
            <a:off x="1249045" y="3024505"/>
            <a:ext cx="2063750" cy="0"/>
          </a:xfrm>
          <a:prstGeom prst="line">
            <a:avLst/>
          </a:prstGeom>
          <a:ln w="50800"/>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709930" y="2415540"/>
            <a:ext cx="1359535" cy="521970"/>
          </a:xfrm>
          <a:prstGeom prst="rect">
            <a:avLst/>
          </a:prstGeom>
          <a:noFill/>
        </p:spPr>
        <p:txBody>
          <a:bodyPr wrap="square" rtlCol="0">
            <a:spAutoFit/>
          </a:bodyPr>
          <a:lstStyle/>
          <a:p>
            <a:r>
              <a:rPr lang="pt-BR" sz="2800" b="1" dirty="0"/>
              <a:t>n</a:t>
            </a:r>
            <a:r>
              <a:rPr lang="pt-BR" sz="2800" b="1" baseline="-25000" dirty="0"/>
              <a:t>n0</a:t>
            </a:r>
            <a:r>
              <a:rPr lang="pt-BR" sz="2800" b="1" dirty="0"/>
              <a:t>=N</a:t>
            </a:r>
            <a:r>
              <a:rPr lang="pt-BR" sz="2800" b="1" baseline="-25000" dirty="0"/>
              <a:t>D</a:t>
            </a:r>
            <a:endParaRPr lang="pt-BR" sz="2800" b="1" baseline="-25000" dirty="0"/>
          </a:p>
        </p:txBody>
      </p:sp>
      <p:sp>
        <p:nvSpPr>
          <p:cNvPr id="59" name="CaixaDeTexto 6"/>
          <p:cNvSpPr txBox="1"/>
          <p:nvPr/>
        </p:nvSpPr>
        <p:spPr>
          <a:xfrm>
            <a:off x="371475" y="5031740"/>
            <a:ext cx="1918335" cy="521970"/>
          </a:xfrm>
          <a:prstGeom prst="rect">
            <a:avLst/>
          </a:prstGeom>
          <a:noFill/>
        </p:spPr>
        <p:txBody>
          <a:bodyPr wrap="square" rtlCol="0">
            <a:spAutoFit/>
          </a:bodyPr>
          <a:lstStyle/>
          <a:p>
            <a:r>
              <a:rPr lang="pt-BR" sz="2800" b="1" dirty="0"/>
              <a:t>p</a:t>
            </a:r>
            <a:r>
              <a:rPr lang="pt-BR" sz="2800" b="1" baseline="-25000" dirty="0"/>
              <a:t>n0</a:t>
            </a:r>
            <a:r>
              <a:rPr lang="pt-BR" sz="2800" b="1" dirty="0">
                <a:sym typeface="+mn-ea"/>
              </a:rPr>
              <a:t>=n</a:t>
            </a:r>
            <a:r>
              <a:rPr lang="pt-BR" sz="2800" b="1" baseline="-25000" dirty="0">
                <a:sym typeface="+mn-ea"/>
              </a:rPr>
              <a:t>i</a:t>
            </a:r>
            <a:r>
              <a:rPr lang="pt-BR" sz="2800" b="1" baseline="30000" dirty="0">
                <a:sym typeface="+mn-ea"/>
              </a:rPr>
              <a:t>2</a:t>
            </a:r>
            <a:r>
              <a:rPr lang="pt-BR" sz="2800" b="1" dirty="0">
                <a:sym typeface="+mn-ea"/>
              </a:rPr>
              <a:t>/N</a:t>
            </a:r>
            <a:r>
              <a:rPr lang="pt-BR" sz="2800" b="1" baseline="-25000" dirty="0">
                <a:sym typeface="+mn-ea"/>
              </a:rPr>
              <a:t>D</a:t>
            </a:r>
            <a:endParaRPr lang="pt-BR" sz="2800" b="1" baseline="-25000" dirty="0">
              <a:sym typeface="+mn-ea"/>
            </a:endParaRPr>
          </a:p>
        </p:txBody>
      </p:sp>
      <p:sp>
        <p:nvSpPr>
          <p:cNvPr id="60" name="CaixaDeTexto 6"/>
          <p:cNvSpPr txBox="1"/>
          <p:nvPr/>
        </p:nvSpPr>
        <p:spPr>
          <a:xfrm>
            <a:off x="10031095" y="2707005"/>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sp>
        <p:nvSpPr>
          <p:cNvPr id="61" name="CaixaDeTexto 6"/>
          <p:cNvSpPr txBox="1"/>
          <p:nvPr/>
        </p:nvSpPr>
        <p:spPr>
          <a:xfrm>
            <a:off x="9890125" y="5343525"/>
            <a:ext cx="1760220" cy="953135"/>
          </a:xfrm>
          <a:prstGeom prst="rect">
            <a:avLst/>
          </a:prstGeom>
          <a:noFill/>
        </p:spPr>
        <p:txBody>
          <a:bodyPr wrap="square" rtlCol="0">
            <a:spAutoFit/>
          </a:bodyPr>
          <a:lstStyle/>
          <a:p>
            <a:r>
              <a:rPr lang="pt-BR" sz="2800" b="1" dirty="0"/>
              <a:t>n</a:t>
            </a:r>
            <a:r>
              <a:rPr lang="pt-BR" sz="2800" b="1" baseline="-25000" dirty="0"/>
              <a:t>p0</a:t>
            </a:r>
            <a:r>
              <a:rPr lang="pt-BR" sz="2800" b="1" dirty="0"/>
              <a:t>=n</a:t>
            </a:r>
            <a:r>
              <a:rPr lang="pt-BR" sz="2800" b="1" baseline="-25000" dirty="0"/>
              <a:t>i</a:t>
            </a:r>
            <a:r>
              <a:rPr lang="pt-BR" sz="2800" b="1" baseline="30000" dirty="0"/>
              <a:t>2</a:t>
            </a:r>
            <a:r>
              <a:rPr lang="pt-BR" sz="2800" b="1" dirty="0"/>
              <a:t>/</a:t>
            </a:r>
            <a:r>
              <a:rPr lang="pt-BR" sz="2800" b="1" dirty="0">
                <a:sym typeface="+mn-ea"/>
              </a:rPr>
              <a:t>N</a:t>
            </a:r>
            <a:r>
              <a:rPr lang="pt-BR" sz="2800" b="1" baseline="-25000" dirty="0">
                <a:sym typeface="+mn-ea"/>
              </a:rPr>
              <a:t>A</a:t>
            </a:r>
            <a:endParaRPr lang="pt-BR" sz="2800" b="1" baseline="-25000" dirty="0"/>
          </a:p>
          <a:p>
            <a:endParaRPr lang="pt-BR" sz="2800" b="1" dirty="0"/>
          </a:p>
        </p:txBody>
      </p:sp>
      <p:sp>
        <p:nvSpPr>
          <p:cNvPr id="18" name="CaixaDeTexto 6"/>
          <p:cNvSpPr txBox="1"/>
          <p:nvPr/>
        </p:nvSpPr>
        <p:spPr>
          <a:xfrm>
            <a:off x="1670050" y="4300855"/>
            <a:ext cx="787400" cy="521970"/>
          </a:xfrm>
          <a:prstGeom prst="rect">
            <a:avLst/>
          </a:prstGeom>
          <a:noFill/>
        </p:spPr>
        <p:txBody>
          <a:bodyPr wrap="square" rtlCol="0">
            <a:spAutoFit/>
          </a:bodyPr>
          <a:lstStyle/>
          <a:p>
            <a:r>
              <a:rPr lang="pt-BR" sz="2800" b="1" dirty="0"/>
              <a:t>Q</a:t>
            </a:r>
            <a:r>
              <a:rPr lang="pt-BR" sz="2800" b="1" baseline="-25000" dirty="0"/>
              <a:t>Pn</a:t>
            </a:r>
            <a:endParaRPr lang="pt-BR" sz="2800" b="1" baseline="-25000" dirty="0"/>
          </a:p>
        </p:txBody>
      </p:sp>
      <p:sp>
        <p:nvSpPr>
          <p:cNvPr id="20" name="CaixaDeTexto 6"/>
          <p:cNvSpPr txBox="1"/>
          <p:nvPr/>
        </p:nvSpPr>
        <p:spPr>
          <a:xfrm>
            <a:off x="9102725" y="4749800"/>
            <a:ext cx="787400" cy="521970"/>
          </a:xfrm>
          <a:prstGeom prst="rect">
            <a:avLst/>
          </a:prstGeom>
          <a:noFill/>
        </p:spPr>
        <p:txBody>
          <a:bodyPr wrap="square" rtlCol="0">
            <a:spAutoFit/>
          </a:bodyPr>
          <a:lstStyle/>
          <a:p>
            <a:r>
              <a:rPr lang="pt-BR" sz="2800" b="1" dirty="0" err="1" smtClean="0"/>
              <a:t>Q</a:t>
            </a:r>
            <a:r>
              <a:rPr lang="pt-BR" sz="2800" b="1" baseline="-25000" dirty="0" err="1" smtClean="0"/>
              <a:t>Np</a:t>
            </a:r>
            <a:endParaRPr lang="pt-BR" sz="2800" b="1" baseline="-25000" dirty="0"/>
          </a:p>
        </p:txBody>
      </p:sp>
      <p:sp>
        <p:nvSpPr>
          <p:cNvPr id="21" name="Forma livre 20"/>
          <p:cNvSpPr/>
          <p:nvPr/>
        </p:nvSpPr>
        <p:spPr>
          <a:xfrm>
            <a:off x="8049895" y="5488940"/>
            <a:ext cx="1997710" cy="464820"/>
          </a:xfrm>
          <a:custGeom>
            <a:avLst/>
            <a:gdLst>
              <a:gd name="connisteX0" fmla="*/ 159599 w 1811296"/>
              <a:gd name="connsiteY0" fmla="*/ 19850 h 447992"/>
              <a:gd name="connisteX1" fmla="*/ 325969 w 1811296"/>
              <a:gd name="connsiteY1" fmla="*/ 110655 h 447992"/>
              <a:gd name="connisteX2" fmla="*/ 778089 w 1811296"/>
              <a:gd name="connsiteY2" fmla="*/ 322110 h 447992"/>
              <a:gd name="connisteX3" fmla="*/ 1246084 w 1811296"/>
              <a:gd name="connsiteY3" fmla="*/ 367195 h 447992"/>
              <a:gd name="connisteX4" fmla="*/ 1759164 w 1811296"/>
              <a:gd name="connsiteY4" fmla="*/ 397040 h 447992"/>
              <a:gd name="connisteX5" fmla="*/ 144359 w 1811296"/>
              <a:gd name="connsiteY5" fmla="*/ 412280 h 447992"/>
              <a:gd name="connisteX6" fmla="*/ 144359 w 1811296"/>
              <a:gd name="connsiteY6" fmla="*/ 412280 h 447992"/>
              <a:gd name="connisteX7" fmla="*/ 159599 w 1811296"/>
              <a:gd name="connsiteY7" fmla="*/ 19850 h 44799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1811297" h="447993">
                <a:moveTo>
                  <a:pt x="159599" y="19851"/>
                </a:moveTo>
                <a:cubicBezTo>
                  <a:pt x="195794" y="-40474"/>
                  <a:pt x="202144" y="50331"/>
                  <a:pt x="325969" y="110656"/>
                </a:cubicBezTo>
                <a:cubicBezTo>
                  <a:pt x="449794" y="170981"/>
                  <a:pt x="593939" y="270676"/>
                  <a:pt x="778089" y="322111"/>
                </a:cubicBezTo>
                <a:cubicBezTo>
                  <a:pt x="962239" y="373546"/>
                  <a:pt x="1049869" y="351956"/>
                  <a:pt x="1246084" y="367196"/>
                </a:cubicBezTo>
                <a:cubicBezTo>
                  <a:pt x="1442299" y="382436"/>
                  <a:pt x="1979509" y="388151"/>
                  <a:pt x="1759164" y="397041"/>
                </a:cubicBezTo>
                <a:cubicBezTo>
                  <a:pt x="1538819" y="405931"/>
                  <a:pt x="467574" y="409106"/>
                  <a:pt x="144359" y="412281"/>
                </a:cubicBezTo>
                <a:cubicBezTo>
                  <a:pt x="-178856" y="415456"/>
                  <a:pt x="141184" y="491021"/>
                  <a:pt x="144359" y="412281"/>
                </a:cubicBezTo>
                <a:cubicBezTo>
                  <a:pt x="147534" y="333541"/>
                  <a:pt x="123404" y="80176"/>
                  <a:pt x="159599" y="1985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Forma livre 21"/>
          <p:cNvSpPr/>
          <p:nvPr/>
        </p:nvSpPr>
        <p:spPr>
          <a:xfrm>
            <a:off x="1486535" y="5148580"/>
            <a:ext cx="2254885" cy="393065"/>
          </a:xfrm>
          <a:custGeom>
            <a:avLst/>
            <a:gdLst>
              <a:gd name="connisteX0" fmla="*/ 2254967 w 2254967"/>
              <a:gd name="connsiteY0" fmla="*/ 0 h 393242"/>
              <a:gd name="connisteX1" fmla="*/ 1953342 w 2254967"/>
              <a:gd name="connsiteY1" fmla="*/ 196215 h 393242"/>
              <a:gd name="connisteX2" fmla="*/ 866857 w 2254967"/>
              <a:gd name="connsiteY2" fmla="*/ 316865 h 393242"/>
              <a:gd name="connisteX3" fmla="*/ 429342 w 2254967"/>
              <a:gd name="connsiteY3" fmla="*/ 332105 h 393242"/>
              <a:gd name="connisteX4" fmla="*/ 127717 w 2254967"/>
              <a:gd name="connsiteY4" fmla="*/ 377190 h 393242"/>
              <a:gd name="connisteX5" fmla="*/ 2254967 w 2254967"/>
              <a:gd name="connsiteY5" fmla="*/ 392430 h 393242"/>
              <a:gd name="connisteX6" fmla="*/ 2345772 w 2254967"/>
              <a:gd name="connsiteY6" fmla="*/ 361950 h 39324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254968" h="393242">
                <a:moveTo>
                  <a:pt x="2254968" y="0"/>
                </a:moveTo>
                <a:cubicBezTo>
                  <a:pt x="2216233" y="36830"/>
                  <a:pt x="2230838" y="132715"/>
                  <a:pt x="1953343" y="196215"/>
                </a:cubicBezTo>
                <a:cubicBezTo>
                  <a:pt x="1675848" y="259715"/>
                  <a:pt x="1171658" y="289560"/>
                  <a:pt x="866858" y="316865"/>
                </a:cubicBezTo>
                <a:cubicBezTo>
                  <a:pt x="562058" y="344170"/>
                  <a:pt x="577298" y="320040"/>
                  <a:pt x="429343" y="332105"/>
                </a:cubicBezTo>
                <a:cubicBezTo>
                  <a:pt x="281388" y="344170"/>
                  <a:pt x="-237407" y="365125"/>
                  <a:pt x="127718" y="377190"/>
                </a:cubicBezTo>
                <a:cubicBezTo>
                  <a:pt x="492843" y="389255"/>
                  <a:pt x="1811103" y="395605"/>
                  <a:pt x="2254968"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Forma livre 22"/>
          <p:cNvSpPr/>
          <p:nvPr/>
        </p:nvSpPr>
        <p:spPr>
          <a:xfrm>
            <a:off x="1717040" y="5133340"/>
            <a:ext cx="2009775" cy="392430"/>
          </a:xfrm>
          <a:custGeom>
            <a:avLst/>
            <a:gdLst>
              <a:gd name="connisteX0" fmla="*/ 1994549 w 2009789"/>
              <a:gd name="connsiteY0" fmla="*/ 0 h 392430"/>
              <a:gd name="connisteX1" fmla="*/ 1677684 w 2009789"/>
              <a:gd name="connsiteY1" fmla="*/ 196215 h 392430"/>
              <a:gd name="connisteX2" fmla="*/ 1104279 w 2009789"/>
              <a:gd name="connsiteY2" fmla="*/ 316865 h 392430"/>
              <a:gd name="connisteX3" fmla="*/ 440069 w 2009789"/>
              <a:gd name="connsiteY3" fmla="*/ 361950 h 392430"/>
              <a:gd name="connisteX4" fmla="*/ 108599 w 2009789"/>
              <a:gd name="connsiteY4" fmla="*/ 347345 h 392430"/>
              <a:gd name="connisteX5" fmla="*/ 2009789 w 2009789"/>
              <a:gd name="connsiteY5" fmla="*/ 392430 h 392430"/>
              <a:gd name="connisteX6" fmla="*/ 2266329 w 2009789"/>
              <a:gd name="connsiteY6" fmla="*/ 361950 h 39243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009790" h="392430">
                <a:moveTo>
                  <a:pt x="1994550" y="0"/>
                </a:moveTo>
                <a:cubicBezTo>
                  <a:pt x="1942480" y="36830"/>
                  <a:pt x="1855485" y="132715"/>
                  <a:pt x="1677685" y="196215"/>
                </a:cubicBezTo>
                <a:cubicBezTo>
                  <a:pt x="1499885" y="259715"/>
                  <a:pt x="1351930" y="283845"/>
                  <a:pt x="1104280" y="316865"/>
                </a:cubicBezTo>
                <a:cubicBezTo>
                  <a:pt x="856630" y="349885"/>
                  <a:pt x="639460" y="355600"/>
                  <a:pt x="440070" y="361950"/>
                </a:cubicBezTo>
                <a:cubicBezTo>
                  <a:pt x="240680" y="368300"/>
                  <a:pt x="-205090" y="340995"/>
                  <a:pt x="108600" y="347345"/>
                </a:cubicBezTo>
                <a:cubicBezTo>
                  <a:pt x="422290" y="353695"/>
                  <a:pt x="1577990" y="389255"/>
                  <a:pt x="200979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Forma livre 27"/>
          <p:cNvSpPr/>
          <p:nvPr/>
        </p:nvSpPr>
        <p:spPr>
          <a:xfrm>
            <a:off x="1884045" y="5155565"/>
            <a:ext cx="1842770" cy="403225"/>
          </a:xfrm>
          <a:custGeom>
            <a:avLst/>
            <a:gdLst>
              <a:gd name="connisteX0" fmla="*/ 1822258 w 1842817"/>
              <a:gd name="connsiteY0" fmla="*/ 2152 h 402997"/>
              <a:gd name="connisteX1" fmla="*/ 1610803 w 1842817"/>
              <a:gd name="connsiteY1" fmla="*/ 138042 h 402997"/>
              <a:gd name="connisteX2" fmla="*/ 901508 w 1842817"/>
              <a:gd name="connsiteY2" fmla="*/ 288537 h 402997"/>
              <a:gd name="connisteX3" fmla="*/ 418908 w 1842817"/>
              <a:gd name="connsiteY3" fmla="*/ 334257 h 402997"/>
              <a:gd name="connisteX4" fmla="*/ 26478 w 1842817"/>
              <a:gd name="connsiteY4" fmla="*/ 319017 h 402997"/>
              <a:gd name="connisteX5" fmla="*/ 1037398 w 1842817"/>
              <a:gd name="connsiteY5" fmla="*/ 394582 h 402997"/>
              <a:gd name="connisteX6" fmla="*/ 1460308 w 1842817"/>
              <a:gd name="connsiteY6" fmla="*/ 394582 h 402997"/>
              <a:gd name="connisteX7" fmla="*/ 1807018 w 1842817"/>
              <a:gd name="connsiteY7" fmla="*/ 364102 h 402997"/>
              <a:gd name="connisteX8" fmla="*/ 1822258 w 1842817"/>
              <a:gd name="connsiteY8" fmla="*/ 228212 h 402997"/>
              <a:gd name="connisteX9" fmla="*/ 1822258 w 1842817"/>
              <a:gd name="connsiteY9" fmla="*/ 2152 h 40299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1842818" h="402998">
                <a:moveTo>
                  <a:pt x="1822258" y="2153"/>
                </a:moveTo>
                <a:cubicBezTo>
                  <a:pt x="1779713" y="-15627"/>
                  <a:pt x="1794953" y="80893"/>
                  <a:pt x="1610803" y="138043"/>
                </a:cubicBezTo>
                <a:cubicBezTo>
                  <a:pt x="1426653" y="195193"/>
                  <a:pt x="1139633" y="249168"/>
                  <a:pt x="901508" y="288538"/>
                </a:cubicBezTo>
                <a:cubicBezTo>
                  <a:pt x="663383" y="327908"/>
                  <a:pt x="594168" y="327908"/>
                  <a:pt x="418908" y="334258"/>
                </a:cubicBezTo>
                <a:cubicBezTo>
                  <a:pt x="243648" y="340608"/>
                  <a:pt x="-97347" y="306953"/>
                  <a:pt x="26478" y="319018"/>
                </a:cubicBezTo>
                <a:cubicBezTo>
                  <a:pt x="150303" y="331083"/>
                  <a:pt x="750378" y="379343"/>
                  <a:pt x="1037398" y="394583"/>
                </a:cubicBezTo>
                <a:cubicBezTo>
                  <a:pt x="1324418" y="409823"/>
                  <a:pt x="1306638" y="400933"/>
                  <a:pt x="1460308" y="394583"/>
                </a:cubicBezTo>
                <a:cubicBezTo>
                  <a:pt x="1613978" y="388233"/>
                  <a:pt x="1734628" y="397123"/>
                  <a:pt x="1807018" y="364103"/>
                </a:cubicBezTo>
                <a:cubicBezTo>
                  <a:pt x="1879408" y="331083"/>
                  <a:pt x="1819083" y="300603"/>
                  <a:pt x="1822258" y="228213"/>
                </a:cubicBezTo>
                <a:cubicBezTo>
                  <a:pt x="1825433" y="155823"/>
                  <a:pt x="1864803" y="19933"/>
                  <a:pt x="1822258" y="2153"/>
                </a:cubicBezTo>
                <a:close/>
              </a:path>
            </a:pathLst>
          </a:custGeom>
          <a:gradFill>
            <a:gsLst>
              <a:gs pos="0">
                <a:srgbClr val="E30000"/>
              </a:gs>
              <a:gs pos="100000">
                <a:srgbClr val="760303"/>
              </a:gs>
            </a:gsLst>
            <a:lin ang="54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0" name="Forma livre 49"/>
          <p:cNvSpPr/>
          <p:nvPr/>
        </p:nvSpPr>
        <p:spPr>
          <a:xfrm>
            <a:off x="1884045" y="2911475"/>
            <a:ext cx="1842770" cy="135255"/>
          </a:xfrm>
          <a:custGeom>
            <a:avLst/>
            <a:gdLst>
              <a:gd name="connisteX0" fmla="*/ 1822258 w 1842817"/>
              <a:gd name="connsiteY0" fmla="*/ 2152 h 402997"/>
              <a:gd name="connisteX1" fmla="*/ 1610803 w 1842817"/>
              <a:gd name="connsiteY1" fmla="*/ 138042 h 402997"/>
              <a:gd name="connisteX2" fmla="*/ 901508 w 1842817"/>
              <a:gd name="connsiteY2" fmla="*/ 288537 h 402997"/>
              <a:gd name="connisteX3" fmla="*/ 418908 w 1842817"/>
              <a:gd name="connsiteY3" fmla="*/ 334257 h 402997"/>
              <a:gd name="connisteX4" fmla="*/ 26478 w 1842817"/>
              <a:gd name="connsiteY4" fmla="*/ 319017 h 402997"/>
              <a:gd name="connisteX5" fmla="*/ 1037398 w 1842817"/>
              <a:gd name="connsiteY5" fmla="*/ 394582 h 402997"/>
              <a:gd name="connisteX6" fmla="*/ 1460308 w 1842817"/>
              <a:gd name="connsiteY6" fmla="*/ 394582 h 402997"/>
              <a:gd name="connisteX7" fmla="*/ 1807018 w 1842817"/>
              <a:gd name="connsiteY7" fmla="*/ 364102 h 402997"/>
              <a:gd name="connisteX8" fmla="*/ 1822258 w 1842817"/>
              <a:gd name="connsiteY8" fmla="*/ 228212 h 402997"/>
              <a:gd name="connisteX9" fmla="*/ 1822258 w 1842817"/>
              <a:gd name="connsiteY9" fmla="*/ 2152 h 40299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1842818" h="402998">
                <a:moveTo>
                  <a:pt x="1822258" y="2153"/>
                </a:moveTo>
                <a:cubicBezTo>
                  <a:pt x="1779713" y="-15627"/>
                  <a:pt x="1794953" y="80893"/>
                  <a:pt x="1610803" y="138043"/>
                </a:cubicBezTo>
                <a:cubicBezTo>
                  <a:pt x="1426653" y="195193"/>
                  <a:pt x="1139633" y="249168"/>
                  <a:pt x="901508" y="288538"/>
                </a:cubicBezTo>
                <a:cubicBezTo>
                  <a:pt x="663383" y="327908"/>
                  <a:pt x="594168" y="327908"/>
                  <a:pt x="418908" y="334258"/>
                </a:cubicBezTo>
                <a:cubicBezTo>
                  <a:pt x="243648" y="340608"/>
                  <a:pt x="-97347" y="306953"/>
                  <a:pt x="26478" y="319018"/>
                </a:cubicBezTo>
                <a:cubicBezTo>
                  <a:pt x="150303" y="331083"/>
                  <a:pt x="750378" y="379343"/>
                  <a:pt x="1037398" y="394583"/>
                </a:cubicBezTo>
                <a:cubicBezTo>
                  <a:pt x="1324418" y="409823"/>
                  <a:pt x="1306638" y="400933"/>
                  <a:pt x="1460308" y="394583"/>
                </a:cubicBezTo>
                <a:cubicBezTo>
                  <a:pt x="1613978" y="388233"/>
                  <a:pt x="1734628" y="397123"/>
                  <a:pt x="1807018" y="364103"/>
                </a:cubicBezTo>
                <a:cubicBezTo>
                  <a:pt x="1879408" y="331083"/>
                  <a:pt x="1819083" y="300603"/>
                  <a:pt x="1822258" y="228213"/>
                </a:cubicBezTo>
                <a:cubicBezTo>
                  <a:pt x="1825433" y="155823"/>
                  <a:pt x="1864803" y="19933"/>
                  <a:pt x="1822258" y="2153"/>
                </a:cubicBezTo>
                <a:close/>
              </a:path>
            </a:pathLst>
          </a:custGeom>
          <a:solidFill>
            <a:schemeClr val="tx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a:off x="8034655" y="3164840"/>
            <a:ext cx="1997710" cy="194310"/>
          </a:xfrm>
          <a:custGeom>
            <a:avLst/>
            <a:gdLst>
              <a:gd name="connisteX0" fmla="*/ 159599 w 1811296"/>
              <a:gd name="connsiteY0" fmla="*/ 19850 h 447992"/>
              <a:gd name="connisteX1" fmla="*/ 325969 w 1811296"/>
              <a:gd name="connsiteY1" fmla="*/ 110655 h 447992"/>
              <a:gd name="connisteX2" fmla="*/ 778089 w 1811296"/>
              <a:gd name="connsiteY2" fmla="*/ 322110 h 447992"/>
              <a:gd name="connisteX3" fmla="*/ 1246084 w 1811296"/>
              <a:gd name="connsiteY3" fmla="*/ 367195 h 447992"/>
              <a:gd name="connisteX4" fmla="*/ 1759164 w 1811296"/>
              <a:gd name="connsiteY4" fmla="*/ 397040 h 447992"/>
              <a:gd name="connisteX5" fmla="*/ 144359 w 1811296"/>
              <a:gd name="connsiteY5" fmla="*/ 412280 h 447992"/>
              <a:gd name="connisteX6" fmla="*/ 144359 w 1811296"/>
              <a:gd name="connsiteY6" fmla="*/ 412280 h 447992"/>
              <a:gd name="connisteX7" fmla="*/ 159599 w 1811296"/>
              <a:gd name="connsiteY7" fmla="*/ 19850 h 44799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1811297" h="447993">
                <a:moveTo>
                  <a:pt x="159599" y="19851"/>
                </a:moveTo>
                <a:cubicBezTo>
                  <a:pt x="195794" y="-40474"/>
                  <a:pt x="202144" y="50331"/>
                  <a:pt x="325969" y="110656"/>
                </a:cubicBezTo>
                <a:cubicBezTo>
                  <a:pt x="449794" y="170981"/>
                  <a:pt x="593939" y="270676"/>
                  <a:pt x="778089" y="322111"/>
                </a:cubicBezTo>
                <a:cubicBezTo>
                  <a:pt x="962239" y="373546"/>
                  <a:pt x="1049869" y="351956"/>
                  <a:pt x="1246084" y="367196"/>
                </a:cubicBezTo>
                <a:cubicBezTo>
                  <a:pt x="1442299" y="382436"/>
                  <a:pt x="1979509" y="388151"/>
                  <a:pt x="1759164" y="397041"/>
                </a:cubicBezTo>
                <a:cubicBezTo>
                  <a:pt x="1538819" y="405931"/>
                  <a:pt x="467574" y="409106"/>
                  <a:pt x="144359" y="412281"/>
                </a:cubicBezTo>
                <a:cubicBezTo>
                  <a:pt x="-178856" y="415456"/>
                  <a:pt x="141184" y="491021"/>
                  <a:pt x="144359" y="412281"/>
                </a:cubicBezTo>
                <a:cubicBezTo>
                  <a:pt x="147534" y="333541"/>
                  <a:pt x="123404" y="80176"/>
                  <a:pt x="159599" y="19851"/>
                </a:cubicBezTo>
                <a:close/>
              </a:path>
            </a:pathLst>
          </a:custGeom>
          <a:gradFill>
            <a:gsLst>
              <a:gs pos="0">
                <a:srgbClr val="E30000"/>
              </a:gs>
              <a:gs pos="100000">
                <a:srgbClr val="760303"/>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DeTexto 6"/>
          <p:cNvSpPr txBox="1"/>
          <p:nvPr/>
        </p:nvSpPr>
        <p:spPr>
          <a:xfrm>
            <a:off x="2631440" y="3122930"/>
            <a:ext cx="787400" cy="521970"/>
          </a:xfrm>
          <a:prstGeom prst="rect">
            <a:avLst/>
          </a:prstGeom>
          <a:noFill/>
        </p:spPr>
        <p:txBody>
          <a:bodyPr wrap="square" rtlCol="0">
            <a:spAutoFit/>
          </a:bodyPr>
          <a:lstStyle/>
          <a:p>
            <a:r>
              <a:rPr lang="pt-BR" sz="2800" b="1" dirty="0"/>
              <a:t>Q</a:t>
            </a:r>
            <a:r>
              <a:rPr lang="pt-BR" sz="2800" b="1" baseline="-25000" dirty="0"/>
              <a:t>Nn</a:t>
            </a:r>
            <a:endParaRPr lang="pt-BR" sz="2800" b="1" baseline="-25000" dirty="0"/>
          </a:p>
        </p:txBody>
      </p:sp>
      <p:sp>
        <p:nvSpPr>
          <p:cNvPr id="53" name="CaixaDeTexto 6"/>
          <p:cNvSpPr txBox="1"/>
          <p:nvPr/>
        </p:nvSpPr>
        <p:spPr>
          <a:xfrm>
            <a:off x="8817610" y="3622675"/>
            <a:ext cx="787400" cy="521970"/>
          </a:xfrm>
          <a:prstGeom prst="rect">
            <a:avLst/>
          </a:prstGeom>
          <a:noFill/>
        </p:spPr>
        <p:txBody>
          <a:bodyPr wrap="square" rtlCol="0">
            <a:spAutoFit/>
          </a:bodyPr>
          <a:lstStyle/>
          <a:p>
            <a:r>
              <a:rPr lang="pt-BR" sz="2800" b="1" dirty="0" err="1" smtClean="0"/>
              <a:t>Q</a:t>
            </a:r>
            <a:r>
              <a:rPr lang="pt-BR" sz="2800" b="1" baseline="-25000" dirty="0" err="1" smtClean="0"/>
              <a:t>Pp</a:t>
            </a:r>
            <a:endParaRPr lang="pt-BR" sz="2800" b="1" baseline="-25000" dirty="0"/>
          </a:p>
        </p:txBody>
      </p:sp>
      <p:cxnSp>
        <p:nvCxnSpPr>
          <p:cNvPr id="55" name="Conector curvo 54"/>
          <p:cNvCxnSpPr/>
          <p:nvPr/>
        </p:nvCxnSpPr>
        <p:spPr>
          <a:xfrm>
            <a:off x="8713470" y="3630930"/>
            <a:ext cx="591820" cy="679450"/>
          </a:xfrm>
          <a:prstGeom prst="curvedConnector5">
            <a:avLst>
              <a:gd name="adj1" fmla="val 166524"/>
              <a:gd name="adj2" fmla="val 44486"/>
              <a:gd name="adj3" fmla="val 59764"/>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56" name="Conector curvo 55"/>
          <p:cNvCxnSpPr>
            <a:stCxn id="50" idx="1"/>
          </p:cNvCxnSpPr>
          <p:nvPr/>
        </p:nvCxnSpPr>
        <p:spPr>
          <a:xfrm>
            <a:off x="3495040" y="2957830"/>
            <a:ext cx="964565" cy="979170"/>
          </a:xfrm>
          <a:prstGeom prst="curvedConnector3">
            <a:avLst>
              <a:gd name="adj1" fmla="val 62014"/>
            </a:avLst>
          </a:prstGeom>
          <a:ln>
            <a:tailEnd type="arrow"/>
          </a:ln>
        </p:spPr>
        <p:style>
          <a:lnRef idx="1">
            <a:schemeClr val="accent1"/>
          </a:lnRef>
          <a:fillRef idx="0">
            <a:schemeClr val="accent1"/>
          </a:fillRef>
          <a:effectRef idx="0">
            <a:schemeClr val="accent1"/>
          </a:effectRef>
          <a:fontRef idx="minor">
            <a:schemeClr val="tx1"/>
          </a:fontRef>
        </p:style>
      </p:cxnSp>
      <p:cxnSp>
        <p:nvCxnSpPr>
          <p:cNvPr id="62" name="Conector curvo 61"/>
          <p:cNvCxnSpPr/>
          <p:nvPr/>
        </p:nvCxnSpPr>
        <p:spPr>
          <a:xfrm rot="10800000" flipV="1">
            <a:off x="3213100" y="3141345"/>
            <a:ext cx="407035" cy="302260"/>
          </a:xfrm>
          <a:prstGeom prst="curvedConnector3">
            <a:avLst>
              <a:gd name="adj1" fmla="val 49922"/>
            </a:avLst>
          </a:prstGeom>
          <a:ln>
            <a:solidFill>
              <a:srgbClr val="C00000"/>
            </a:solidFill>
            <a:tailEnd type="triangle" w="lg" len="lg"/>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1186180"/>
            <a:ext cx="11107420"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Nesta configuração, onde os Ws são iguais, somam-se os Ls para determinar o transistor equivalente</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34" name="Rectangle 142"/>
          <p:cNvSpPr>
            <a:spLocks noChangeArrowheads="1"/>
          </p:cNvSpPr>
          <p:nvPr/>
        </p:nvSpPr>
        <p:spPr bwMode="auto">
          <a:xfrm rot="21600000" flipH="1">
            <a:off x="10398125" y="3840480"/>
            <a:ext cx="95504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L1+L2</a:t>
            </a:r>
            <a:endParaRPr lang="pt-BR" sz="2400" b="1" baseline="-25000" dirty="0"/>
          </a:p>
        </p:txBody>
      </p:sp>
      <p:grpSp>
        <p:nvGrpSpPr>
          <p:cNvPr id="6" name="Grupo 5"/>
          <p:cNvGrpSpPr/>
          <p:nvPr/>
        </p:nvGrpSpPr>
        <p:grpSpPr>
          <a:xfrm rot="16200000">
            <a:off x="1966278" y="4238943"/>
            <a:ext cx="1714500" cy="2520315"/>
            <a:chOff x="2312" y="6224"/>
            <a:chExt cx="2700" cy="3969"/>
          </a:xfrm>
        </p:grpSpPr>
        <p:sp>
          <p:nvSpPr>
            <p:cNvPr id="8" name="Retângulo 7"/>
            <p:cNvSpPr/>
            <p:nvPr/>
          </p:nvSpPr>
          <p:spPr>
            <a:xfrm>
              <a:off x="2312" y="6479"/>
              <a:ext cx="2700" cy="334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3379" y="6224"/>
              <a:ext cx="567" cy="396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3" name="Grupo 52"/>
          <p:cNvGrpSpPr/>
          <p:nvPr/>
        </p:nvGrpSpPr>
        <p:grpSpPr>
          <a:xfrm rot="16200000">
            <a:off x="1912626" y="2096244"/>
            <a:ext cx="1714500" cy="2591852"/>
            <a:chOff x="6787" y="6100"/>
            <a:chExt cx="2700" cy="3499"/>
          </a:xfrm>
        </p:grpSpPr>
        <p:sp>
          <p:nvSpPr>
            <p:cNvPr id="24" name="Retângulo 23"/>
            <p:cNvSpPr/>
            <p:nvPr/>
          </p:nvSpPr>
          <p:spPr>
            <a:xfrm>
              <a:off x="6787" y="6450"/>
              <a:ext cx="2700" cy="2867"/>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Retângulo 24"/>
            <p:cNvSpPr/>
            <p:nvPr/>
          </p:nvSpPr>
          <p:spPr>
            <a:xfrm>
              <a:off x="7475" y="6100"/>
              <a:ext cx="1134" cy="349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3" name="Conector de Seta Reta 12"/>
          <p:cNvCxnSpPr/>
          <p:nvPr/>
        </p:nvCxnSpPr>
        <p:spPr>
          <a:xfrm rot="16200000" flipH="1">
            <a:off x="2786025" y="1902180"/>
            <a:ext cx="0" cy="2124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4236720" y="3044190"/>
            <a:ext cx="0" cy="761365"/>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8" name="Rectangle 142"/>
          <p:cNvSpPr>
            <a:spLocks noChangeArrowheads="1"/>
          </p:cNvSpPr>
          <p:nvPr/>
        </p:nvSpPr>
        <p:spPr bwMode="auto">
          <a:xfrm rot="21600000" flipH="1">
            <a:off x="2525819" y="253433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a:t>
            </a:r>
            <a:endParaRPr lang="pt-BR" sz="2400" b="1" baseline="-25000" dirty="0"/>
          </a:p>
        </p:txBody>
      </p:sp>
      <p:sp>
        <p:nvSpPr>
          <p:cNvPr id="21" name="Rectangle 142"/>
          <p:cNvSpPr>
            <a:spLocks noChangeArrowheads="1"/>
          </p:cNvSpPr>
          <p:nvPr/>
        </p:nvSpPr>
        <p:spPr bwMode="auto">
          <a:xfrm rot="21600000" flipH="1">
            <a:off x="4249209" y="316171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L1</a:t>
            </a:r>
            <a:endParaRPr lang="pt-BR" sz="2400" b="1" dirty="0"/>
          </a:p>
        </p:txBody>
      </p:sp>
      <p:cxnSp>
        <p:nvCxnSpPr>
          <p:cNvPr id="22" name="Conector de Seta Reta 21"/>
          <p:cNvCxnSpPr/>
          <p:nvPr/>
        </p:nvCxnSpPr>
        <p:spPr>
          <a:xfrm>
            <a:off x="1730375" y="5133340"/>
            <a:ext cx="2079625" cy="4445"/>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3" name="Rectangle 142"/>
          <p:cNvSpPr>
            <a:spLocks noChangeArrowheads="1"/>
          </p:cNvSpPr>
          <p:nvPr/>
        </p:nvSpPr>
        <p:spPr bwMode="auto">
          <a:xfrm rot="21600000" flipH="1">
            <a:off x="2547409" y="465777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a:t>
            </a:r>
            <a:endParaRPr lang="pt-BR" sz="2400" b="1" baseline="-25000" dirty="0"/>
          </a:p>
        </p:txBody>
      </p:sp>
      <p:cxnSp>
        <p:nvCxnSpPr>
          <p:cNvPr id="31" name="Conector de Seta Reta 30"/>
          <p:cNvCxnSpPr/>
          <p:nvPr/>
        </p:nvCxnSpPr>
        <p:spPr>
          <a:xfrm flipV="1">
            <a:off x="4224655" y="5288915"/>
            <a:ext cx="1270" cy="396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32" name="Rectangle 142"/>
          <p:cNvSpPr>
            <a:spLocks noChangeArrowheads="1"/>
          </p:cNvSpPr>
          <p:nvPr/>
        </p:nvSpPr>
        <p:spPr bwMode="auto">
          <a:xfrm rot="21600000" flipH="1">
            <a:off x="4249209" y="500829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L2</a:t>
            </a:r>
            <a:endParaRPr lang="pt-BR" sz="2400" b="1" dirty="0"/>
          </a:p>
        </p:txBody>
      </p:sp>
      <p:sp>
        <p:nvSpPr>
          <p:cNvPr id="33" name="Forma livre 32"/>
          <p:cNvSpPr/>
          <p:nvPr/>
        </p:nvSpPr>
        <p:spPr>
          <a:xfrm>
            <a:off x="2329180" y="4100195"/>
            <a:ext cx="565150" cy="745490"/>
          </a:xfrm>
          <a:custGeom>
            <a:avLst/>
            <a:gdLst>
              <a:gd name="connisteX0" fmla="*/ 465398 w 891040"/>
              <a:gd name="connsiteY0" fmla="*/ 0 h 523875"/>
              <a:gd name="connisteX1" fmla="*/ 877513 w 891040"/>
              <a:gd name="connsiteY1" fmla="*/ 190500 h 523875"/>
              <a:gd name="connisteX2" fmla="*/ 5023 w 891040"/>
              <a:gd name="connsiteY2" fmla="*/ 317500 h 523875"/>
              <a:gd name="connisteX3" fmla="*/ 576523 w 891040"/>
              <a:gd name="connsiteY3" fmla="*/ 523875 h 523875"/>
            </a:gdLst>
            <a:ahLst/>
            <a:cxnLst>
              <a:cxn ang="0">
                <a:pos x="connisteX0" y="connsiteY0"/>
              </a:cxn>
              <a:cxn ang="0">
                <a:pos x="connisteX1" y="connsiteY1"/>
              </a:cxn>
              <a:cxn ang="0">
                <a:pos x="connisteX2" y="connsiteY2"/>
              </a:cxn>
              <a:cxn ang="0">
                <a:pos x="connisteX3" y="connsiteY3"/>
              </a:cxn>
            </a:cxnLst>
            <a:rect l="l" t="t" r="r" b="b"/>
            <a:pathLst>
              <a:path w="891041" h="523875">
                <a:moveTo>
                  <a:pt x="465398" y="0"/>
                </a:moveTo>
                <a:cubicBezTo>
                  <a:pt x="565093" y="35560"/>
                  <a:pt x="969588" y="127000"/>
                  <a:pt x="877513" y="190500"/>
                </a:cubicBezTo>
                <a:cubicBezTo>
                  <a:pt x="785438" y="254000"/>
                  <a:pt x="65348" y="250825"/>
                  <a:pt x="5023" y="317500"/>
                </a:cubicBezTo>
                <a:cubicBezTo>
                  <a:pt x="-55302" y="384175"/>
                  <a:pt x="445078" y="485140"/>
                  <a:pt x="576523" y="523875"/>
                </a:cubicBezTo>
              </a:path>
            </a:pathLst>
          </a:custGeom>
          <a:noFill/>
          <a:ln w="28575">
            <a:solidFill>
              <a:srgbClr val="C0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5" name="Grupo 34"/>
          <p:cNvGrpSpPr/>
          <p:nvPr/>
        </p:nvGrpSpPr>
        <p:grpSpPr>
          <a:xfrm rot="16200000">
            <a:off x="7630796" y="2746376"/>
            <a:ext cx="2491740" cy="2592070"/>
            <a:chOff x="2313" y="6224"/>
            <a:chExt cx="3924" cy="4082"/>
          </a:xfrm>
        </p:grpSpPr>
        <p:sp>
          <p:nvSpPr>
            <p:cNvPr id="36" name="Retângulo 35"/>
            <p:cNvSpPr/>
            <p:nvPr/>
          </p:nvSpPr>
          <p:spPr>
            <a:xfrm>
              <a:off x="2313" y="6593"/>
              <a:ext cx="3924" cy="334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Retângulo 36"/>
            <p:cNvSpPr/>
            <p:nvPr/>
          </p:nvSpPr>
          <p:spPr>
            <a:xfrm>
              <a:off x="3379" y="6224"/>
              <a:ext cx="567" cy="408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8" name="Retângulo 37"/>
          <p:cNvSpPr/>
          <p:nvPr/>
        </p:nvSpPr>
        <p:spPr>
          <a:xfrm rot="16200000">
            <a:off x="8516626" y="2593449"/>
            <a:ext cx="720090" cy="259185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de Seta Reta 38"/>
          <p:cNvCxnSpPr/>
          <p:nvPr/>
        </p:nvCxnSpPr>
        <p:spPr>
          <a:xfrm>
            <a:off x="7836535" y="3344545"/>
            <a:ext cx="2079625" cy="4445"/>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40" name="Rectangle 142"/>
          <p:cNvSpPr>
            <a:spLocks noChangeArrowheads="1"/>
          </p:cNvSpPr>
          <p:nvPr/>
        </p:nvSpPr>
        <p:spPr bwMode="auto">
          <a:xfrm rot="21600000" flipH="1">
            <a:off x="8536729" y="279658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a:t>
            </a:r>
            <a:endParaRPr lang="pt-BR" sz="2400" b="1" baseline="-25000" dirty="0"/>
          </a:p>
        </p:txBody>
      </p:sp>
      <p:cxnSp>
        <p:nvCxnSpPr>
          <p:cNvPr id="41" name="Conector de Seta Reta 40"/>
          <p:cNvCxnSpPr/>
          <p:nvPr/>
        </p:nvCxnSpPr>
        <p:spPr>
          <a:xfrm flipH="1" flipV="1">
            <a:off x="10396855" y="3529330"/>
            <a:ext cx="1270" cy="108204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42" name="Seta para a direita 41"/>
          <p:cNvSpPr/>
          <p:nvPr/>
        </p:nvSpPr>
        <p:spPr>
          <a:xfrm>
            <a:off x="5429250" y="3752215"/>
            <a:ext cx="1333500" cy="889635"/>
          </a:xfrm>
          <a:prstGeom prst="rightArrow">
            <a:avLst/>
          </a:prstGeom>
          <a:pattFill prst="pct20">
            <a:fgClr>
              <a:schemeClr val="accent1"/>
            </a:fgClr>
            <a:bgClr>
              <a:schemeClr val="bg1"/>
            </a:bgClr>
          </a:pattFill>
          <a:ln w="444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542290" y="730250"/>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685165" y="1709420"/>
            <a:ext cx="11107420" cy="35693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Assim poderemos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trocar um transistor por outro desde que a relação (W/L) seja mantida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Substituir dois transistores em paralelo, que tem o mesmo L, por um equivalente com os Ws somados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latin typeface="Comic Sans MS" panose="030F0702030302020204" pitchFamily="66" charset="0"/>
                <a:cs typeface="Comic Sans MS" panose="030F0702030302020204" pitchFamily="66" charset="0"/>
                <a:sym typeface="+mn-ea"/>
              </a:rPr>
              <a:t>Substituir dois transistores em série, que tem o mesmo W, por um equivalente com os Ls somados</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Tree>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99415" y="586740"/>
            <a:ext cx="11091545" cy="116840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18: tempo de propagação de um NAND</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Transistores NMOS tem (W/L)</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transistores PMOS, (W/L)</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p</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024989" y="2112422"/>
            <a:ext cx="644159" cy="1434624"/>
            <a:chOff x="4325979" y="4921726"/>
            <a:chExt cx="644159"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1067395" y="3791517"/>
            <a:ext cx="975108" cy="1419729"/>
            <a:chOff x="7504" y="5957"/>
            <a:chExt cx="1252" cy="1761"/>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 name="Rectangle 140"/>
          <p:cNvSpPr>
            <a:spLocks noChangeArrowheads="1"/>
          </p:cNvSpPr>
          <p:nvPr/>
        </p:nvSpPr>
        <p:spPr bwMode="auto">
          <a:xfrm flipH="1">
            <a:off x="688975" y="3979545"/>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32" name="Rectangle 140"/>
          <p:cNvSpPr>
            <a:spLocks noChangeArrowheads="1"/>
          </p:cNvSpPr>
          <p:nvPr/>
        </p:nvSpPr>
        <p:spPr bwMode="auto">
          <a:xfrm flipH="1">
            <a:off x="2660375" y="349018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8" name="Elipse 37"/>
          <p:cNvSpPr/>
          <p:nvPr/>
        </p:nvSpPr>
        <p:spPr>
          <a:xfrm>
            <a:off x="1189680" y="27715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2264509" y="2121312"/>
            <a:ext cx="644159" cy="1434624"/>
            <a:chOff x="4325979" y="4921726"/>
            <a:chExt cx="644159"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1448830" y="5150852"/>
            <a:ext cx="975108" cy="644159"/>
            <a:chOff x="7504" y="6919"/>
            <a:chExt cx="1252" cy="799"/>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 name="Conector Reto 4"/>
          <p:cNvCxnSpPr/>
          <p:nvPr/>
        </p:nvCxnSpPr>
        <p:spPr>
          <a:xfrm flipH="1" flipV="1">
            <a:off x="2175120" y="59604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2264813" y="355215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2075815" y="252603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1658620" y="354965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1425575" y="48514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21" name="Rectangle 140"/>
          <p:cNvSpPr>
            <a:spLocks noChangeArrowheads="1"/>
          </p:cNvSpPr>
          <p:nvPr/>
        </p:nvSpPr>
        <p:spPr bwMode="auto">
          <a:xfrm rot="21600000" flipH="1">
            <a:off x="1727984" y="180839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1024890" y="2836545"/>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2892670" y="3562669"/>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2430470" y="276770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Rectangle 140"/>
          <p:cNvSpPr>
            <a:spLocks noChangeArrowheads="1"/>
          </p:cNvSpPr>
          <p:nvPr/>
        </p:nvSpPr>
        <p:spPr bwMode="auto">
          <a:xfrm flipH="1">
            <a:off x="2121535" y="50526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Mn1</a:t>
            </a:r>
            <a:endParaRPr lang="pt-BR" sz="2400" b="1" dirty="0" smtClean="0"/>
          </a:p>
        </p:txBody>
      </p:sp>
      <p:sp>
        <p:nvSpPr>
          <p:cNvPr id="5" name="Rectangle 140"/>
          <p:cNvSpPr>
            <a:spLocks noChangeArrowheads="1"/>
          </p:cNvSpPr>
          <p:nvPr/>
        </p:nvSpPr>
        <p:spPr bwMode="auto">
          <a:xfrm flipH="1">
            <a:off x="2094865" y="404876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Mn2</a:t>
            </a:r>
            <a:endParaRPr lang="pt-BR" sz="2400" b="1" dirty="0" smtClean="0"/>
          </a:p>
        </p:txBody>
      </p:sp>
      <p:sp>
        <p:nvSpPr>
          <p:cNvPr id="36" name="Rectangle 140"/>
          <p:cNvSpPr>
            <a:spLocks noChangeArrowheads="1"/>
          </p:cNvSpPr>
          <p:nvPr/>
        </p:nvSpPr>
        <p:spPr bwMode="auto">
          <a:xfrm flipH="1">
            <a:off x="2660650" y="26269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Mp1</a:t>
            </a:r>
            <a:endParaRPr lang="pt-BR" sz="2400" b="1" dirty="0" smtClean="0"/>
          </a:p>
        </p:txBody>
      </p:sp>
      <p:sp>
        <p:nvSpPr>
          <p:cNvPr id="37" name="Rectangle 140"/>
          <p:cNvSpPr>
            <a:spLocks noChangeArrowheads="1"/>
          </p:cNvSpPr>
          <p:nvPr/>
        </p:nvSpPr>
        <p:spPr bwMode="auto">
          <a:xfrm flipH="1">
            <a:off x="1343025" y="258064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Mp2</a:t>
            </a:r>
            <a:endParaRPr lang="pt-BR" sz="2400" b="1" dirty="0" smtClean="0"/>
          </a:p>
        </p:txBody>
      </p:sp>
      <p:sp>
        <p:nvSpPr>
          <p:cNvPr id="39" name="Caixa de Texto 6"/>
          <p:cNvSpPr txBox="1"/>
          <p:nvPr/>
        </p:nvSpPr>
        <p:spPr>
          <a:xfrm>
            <a:off x="4293870" y="2526030"/>
            <a:ext cx="7567930" cy="3138170"/>
          </a:xfrm>
          <a:prstGeom prst="rect">
            <a:avLst/>
          </a:prstGeom>
          <a:solidFill>
            <a:schemeClr val="bg1"/>
          </a:solidFill>
        </p:spPr>
        <p:txBody>
          <a:bodyPr wrap="square" rtlCol="0" anchor="t">
            <a:spAutoFit/>
          </a:bodyPr>
          <a:lstStyle/>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Considere A=0 e B=1</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tempo de propagação de subida depende de (W/L)</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mj-lt"/>
              <a:buAutoNum type="arabicPeriod" startAt="2"/>
            </a:pPr>
            <a:r>
              <a:rPr lang="pt-BR" altLang="en-US" sz="2800" b="1" dirty="0" smtClean="0">
                <a:latin typeface="Comic Sans MS" panose="030F0702030302020204" pitchFamily="66" charset="0"/>
                <a:cs typeface="Comic Sans MS" panose="030F0702030302020204" pitchFamily="66" charset="0"/>
                <a:sym typeface="+mn-ea"/>
              </a:rPr>
              <a:t> Considere A=0 e B=0</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tempo de propagação de subida depende de 2(W/L)</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99415" y="586740"/>
            <a:ext cx="11091545" cy="116840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18: tempo de propagação de um NAND</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Transistores NMOS tem (W/L)</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transistores PMOS, (W/L)</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p</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024989" y="2112422"/>
            <a:ext cx="644159" cy="1434624"/>
            <a:chOff x="4325979" y="4921726"/>
            <a:chExt cx="644159"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1067395" y="3791517"/>
            <a:ext cx="975108" cy="1419729"/>
            <a:chOff x="7504" y="5957"/>
            <a:chExt cx="1252" cy="1761"/>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 name="Rectangle 140"/>
          <p:cNvSpPr>
            <a:spLocks noChangeArrowheads="1"/>
          </p:cNvSpPr>
          <p:nvPr/>
        </p:nvSpPr>
        <p:spPr bwMode="auto">
          <a:xfrm flipH="1">
            <a:off x="688975" y="3979545"/>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32" name="Rectangle 140"/>
          <p:cNvSpPr>
            <a:spLocks noChangeArrowheads="1"/>
          </p:cNvSpPr>
          <p:nvPr/>
        </p:nvSpPr>
        <p:spPr bwMode="auto">
          <a:xfrm flipH="1">
            <a:off x="2660375" y="349018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8" name="Elipse 37"/>
          <p:cNvSpPr/>
          <p:nvPr/>
        </p:nvSpPr>
        <p:spPr>
          <a:xfrm>
            <a:off x="1189680" y="27715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2264509" y="2121312"/>
            <a:ext cx="644159" cy="1434624"/>
            <a:chOff x="4325979" y="4921726"/>
            <a:chExt cx="644159"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1448830" y="5150852"/>
            <a:ext cx="975108" cy="644159"/>
            <a:chOff x="7504" y="6919"/>
            <a:chExt cx="1252" cy="799"/>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 name="Conector Reto 4"/>
          <p:cNvCxnSpPr/>
          <p:nvPr/>
        </p:nvCxnSpPr>
        <p:spPr>
          <a:xfrm flipH="1" flipV="1">
            <a:off x="2175120" y="59604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2264813" y="355215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2075815" y="252603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1658620" y="354965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1425575" y="48514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21" name="Rectangle 140"/>
          <p:cNvSpPr>
            <a:spLocks noChangeArrowheads="1"/>
          </p:cNvSpPr>
          <p:nvPr/>
        </p:nvSpPr>
        <p:spPr bwMode="auto">
          <a:xfrm rot="21600000" flipH="1">
            <a:off x="1727984" y="180839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1024890" y="2836545"/>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2892670" y="3562669"/>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2430470" y="276770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Rectangle 140"/>
          <p:cNvSpPr>
            <a:spLocks noChangeArrowheads="1"/>
          </p:cNvSpPr>
          <p:nvPr/>
        </p:nvSpPr>
        <p:spPr bwMode="auto">
          <a:xfrm flipH="1">
            <a:off x="2121535" y="50526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Mn1</a:t>
            </a:r>
            <a:endParaRPr lang="pt-BR" sz="2400" b="1" dirty="0" smtClean="0"/>
          </a:p>
        </p:txBody>
      </p:sp>
      <p:sp>
        <p:nvSpPr>
          <p:cNvPr id="5" name="Rectangle 140"/>
          <p:cNvSpPr>
            <a:spLocks noChangeArrowheads="1"/>
          </p:cNvSpPr>
          <p:nvPr/>
        </p:nvSpPr>
        <p:spPr bwMode="auto">
          <a:xfrm flipH="1">
            <a:off x="2094865" y="404876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Mn2</a:t>
            </a:r>
            <a:endParaRPr lang="pt-BR" sz="2400" b="1" dirty="0" smtClean="0"/>
          </a:p>
        </p:txBody>
      </p:sp>
      <p:sp>
        <p:nvSpPr>
          <p:cNvPr id="36" name="Rectangle 140"/>
          <p:cNvSpPr>
            <a:spLocks noChangeArrowheads="1"/>
          </p:cNvSpPr>
          <p:nvPr/>
        </p:nvSpPr>
        <p:spPr bwMode="auto">
          <a:xfrm flipH="1">
            <a:off x="2660650" y="26269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Mp1</a:t>
            </a:r>
            <a:endParaRPr lang="pt-BR" sz="2400" b="1" dirty="0" smtClean="0"/>
          </a:p>
        </p:txBody>
      </p:sp>
      <p:sp>
        <p:nvSpPr>
          <p:cNvPr id="37" name="Rectangle 140"/>
          <p:cNvSpPr>
            <a:spLocks noChangeArrowheads="1"/>
          </p:cNvSpPr>
          <p:nvPr/>
        </p:nvSpPr>
        <p:spPr bwMode="auto">
          <a:xfrm flipH="1">
            <a:off x="1343025" y="258064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Mp2</a:t>
            </a:r>
            <a:endParaRPr lang="pt-BR" sz="2400" b="1" dirty="0" smtClean="0"/>
          </a:p>
        </p:txBody>
      </p:sp>
      <p:sp>
        <p:nvSpPr>
          <p:cNvPr id="39" name="Caixa de Texto 6"/>
          <p:cNvSpPr txBox="1"/>
          <p:nvPr/>
        </p:nvSpPr>
        <p:spPr>
          <a:xfrm>
            <a:off x="3531870" y="2196465"/>
            <a:ext cx="8314055" cy="4156710"/>
          </a:xfrm>
          <a:prstGeom prst="rect">
            <a:avLst/>
          </a:prstGeom>
          <a:solidFill>
            <a:schemeClr val="bg1"/>
          </a:solidFill>
        </p:spPr>
        <p:txBody>
          <a:bodyPr wrap="square" rtlCol="0" anchor="t">
            <a:spAutoFit/>
          </a:bodyPr>
          <a:lstStyle/>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Considere A=1 e B=1</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tempo de propagação de descida depende de  (W/2L)</a:t>
            </a:r>
            <a:r>
              <a:rPr lang="pt-BR" altLang="en-US" sz="2800" b="1" baseline="-25000"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n</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Caso tenhamos Ln1=Ln2 e W</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n1</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≠W</a:t>
            </a:r>
            <a:r>
              <a:rPr lang="pt-BR" altLang="en-US" sz="2800" b="1" baseline="-25000"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n2</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então o tempo de descida dependerá de</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a:p>
            <a:pPr indent="0" algn="ctr" fontAlgn="auto">
              <a:spcAft>
                <a:spcPts val="12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W = mmc(W</a:t>
            </a:r>
            <a:r>
              <a:rPr lang="pt-BR" altLang="en-US" sz="2800" b="1" baseline="-25000"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n1</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W</a:t>
            </a:r>
            <a:r>
              <a:rPr lang="pt-BR" altLang="en-US" sz="2800" b="1" baseline="-25000"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n2</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(min. multiplo comum)</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a:p>
            <a:pPr indent="0" algn="ctr" fontAlgn="auto">
              <a:spcAft>
                <a:spcPts val="12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L = L</a:t>
            </a:r>
            <a:r>
              <a:rPr lang="pt-BR" altLang="en-US" sz="2800" b="1" baseline="-25000"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n1</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*(W/W</a:t>
            </a:r>
            <a:r>
              <a:rPr lang="pt-BR" altLang="en-US" sz="2800" b="1" baseline="-25000"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n1</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 L</a:t>
            </a:r>
            <a:r>
              <a:rPr lang="pt-BR" altLang="en-US" sz="2800" b="1" baseline="-25000"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n2</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*(W/W</a:t>
            </a:r>
            <a:r>
              <a:rPr lang="pt-BR" altLang="en-US" sz="2800" b="1" baseline="-25000"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n2</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p:txBody>
      </p:sp>
    </p:spTree>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99415" y="586740"/>
            <a:ext cx="1109154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19: tempo de propagação de um NAND</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024989" y="2112422"/>
            <a:ext cx="644159" cy="1434624"/>
            <a:chOff x="4325979" y="4921726"/>
            <a:chExt cx="644159"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1067395" y="3791517"/>
            <a:ext cx="975108" cy="1419729"/>
            <a:chOff x="7504" y="5957"/>
            <a:chExt cx="1252" cy="1761"/>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 name="Rectangle 140"/>
          <p:cNvSpPr>
            <a:spLocks noChangeArrowheads="1"/>
          </p:cNvSpPr>
          <p:nvPr/>
        </p:nvSpPr>
        <p:spPr bwMode="auto">
          <a:xfrm flipH="1">
            <a:off x="688975" y="3979545"/>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32" name="Rectangle 140"/>
          <p:cNvSpPr>
            <a:spLocks noChangeArrowheads="1"/>
          </p:cNvSpPr>
          <p:nvPr/>
        </p:nvSpPr>
        <p:spPr bwMode="auto">
          <a:xfrm flipH="1">
            <a:off x="2660375" y="349018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8" name="Elipse 37"/>
          <p:cNvSpPr/>
          <p:nvPr/>
        </p:nvSpPr>
        <p:spPr>
          <a:xfrm>
            <a:off x="1189680" y="27715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2264509" y="2121312"/>
            <a:ext cx="644159" cy="1434624"/>
            <a:chOff x="4325979" y="4921726"/>
            <a:chExt cx="644159"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1448830" y="5150852"/>
            <a:ext cx="975108" cy="644159"/>
            <a:chOff x="7504" y="6919"/>
            <a:chExt cx="1252" cy="799"/>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 name="Conector Reto 4"/>
          <p:cNvCxnSpPr/>
          <p:nvPr/>
        </p:nvCxnSpPr>
        <p:spPr>
          <a:xfrm flipH="1" flipV="1">
            <a:off x="2175120" y="59604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2264813" y="355215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2075815" y="252603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1658620" y="354965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1425575" y="48514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21" name="Rectangle 140"/>
          <p:cNvSpPr>
            <a:spLocks noChangeArrowheads="1"/>
          </p:cNvSpPr>
          <p:nvPr/>
        </p:nvSpPr>
        <p:spPr bwMode="auto">
          <a:xfrm rot="21600000" flipH="1">
            <a:off x="1727984" y="180839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1024890" y="2836545"/>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2892670" y="3562669"/>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2430470" y="276770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Rectangle 140"/>
          <p:cNvSpPr>
            <a:spLocks noChangeArrowheads="1"/>
          </p:cNvSpPr>
          <p:nvPr/>
        </p:nvSpPr>
        <p:spPr bwMode="auto">
          <a:xfrm flipH="1">
            <a:off x="2121535" y="50526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Mn1</a:t>
            </a:r>
            <a:endParaRPr lang="pt-BR" sz="2400" b="1" dirty="0" smtClean="0"/>
          </a:p>
        </p:txBody>
      </p:sp>
      <p:sp>
        <p:nvSpPr>
          <p:cNvPr id="5" name="Rectangle 140"/>
          <p:cNvSpPr>
            <a:spLocks noChangeArrowheads="1"/>
          </p:cNvSpPr>
          <p:nvPr/>
        </p:nvSpPr>
        <p:spPr bwMode="auto">
          <a:xfrm flipH="1">
            <a:off x="2094865" y="404876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Mn2</a:t>
            </a:r>
            <a:endParaRPr lang="pt-BR" sz="2400" b="1" dirty="0" smtClean="0"/>
          </a:p>
        </p:txBody>
      </p:sp>
      <p:sp>
        <p:nvSpPr>
          <p:cNvPr id="36" name="Rectangle 140"/>
          <p:cNvSpPr>
            <a:spLocks noChangeArrowheads="1"/>
          </p:cNvSpPr>
          <p:nvPr/>
        </p:nvSpPr>
        <p:spPr bwMode="auto">
          <a:xfrm flipH="1">
            <a:off x="2660650" y="26269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Mp1</a:t>
            </a:r>
            <a:endParaRPr lang="pt-BR" sz="2400" b="1" dirty="0" smtClean="0"/>
          </a:p>
        </p:txBody>
      </p:sp>
      <p:sp>
        <p:nvSpPr>
          <p:cNvPr id="37" name="Rectangle 140"/>
          <p:cNvSpPr>
            <a:spLocks noChangeArrowheads="1"/>
          </p:cNvSpPr>
          <p:nvPr/>
        </p:nvSpPr>
        <p:spPr bwMode="auto">
          <a:xfrm flipH="1">
            <a:off x="1343025" y="258064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Mp2</a:t>
            </a:r>
            <a:endParaRPr lang="pt-BR" sz="2400" b="1" dirty="0" smtClean="0"/>
          </a:p>
        </p:txBody>
      </p:sp>
      <p:sp>
        <p:nvSpPr>
          <p:cNvPr id="39" name="Caixa de Texto 6"/>
          <p:cNvSpPr txBox="1"/>
          <p:nvPr/>
        </p:nvSpPr>
        <p:spPr>
          <a:xfrm>
            <a:off x="4150995" y="1286510"/>
            <a:ext cx="5662930" cy="22764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Mn1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W=2um, L=0.1um</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Mn2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W=1um, L=0.1um</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Mp1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W=3um, L=0.1um</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Mp2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W=3um, L=0.2um</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p:txBody>
      </p:sp>
      <mc:AlternateContent xmlns:mc="http://schemas.openxmlformats.org/markup-compatibility/2006">
        <mc:Choice xmlns:a14="http://schemas.microsoft.com/office/drawing/2010/main" Requires="a14">
          <p:sp>
            <p:nvSpPr>
              <p:cNvPr id="9" name="Caixa de Texto 6"/>
              <p:cNvSpPr txBox="1"/>
              <p:nvPr/>
            </p:nvSpPr>
            <p:spPr>
              <a:xfrm>
                <a:off x="3422015" y="3692525"/>
                <a:ext cx="8407400" cy="258572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Chamemos de </a:t>
                </a:r>
                <a14:m>
                  <m:oMath xmlns:m="http://schemas.openxmlformats.org/officeDocument/2006/math">
                    <m:sSub>
                      <m:sSubPr>
                        <m:ctrlPr>
                          <a:rPr lang="pt-BR" altLang="en-US"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𝑻</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𝑷𝒏</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𝟏</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𝟔</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𝑪</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𝑳</m:t>
                            </m:r>
                          </m:sub>
                        </m:sSub>
                      </m:num>
                      <m:den>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𝝁</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𝑪</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𝒐𝒙</m:t>
                            </m:r>
                          </m:sub>
                        </m:sSub>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𝑫𝑫</m:t>
                            </m:r>
                          </m:sub>
                        </m:sSub>
                      </m:den>
                    </m:f>
                  </m:oMath>
                </a14:m>
                <a:r>
                  <a:rPr lang="pt-BR" altLang="en-US" sz="2800" b="1" i="1" dirty="0" smtClean="0">
                    <a:solidFill>
                      <a:schemeClr val="tx1"/>
                    </a:solidFill>
                    <a:latin typeface="Cambria Math" panose="02040503050406030204" pitchFamily="18" charset="0"/>
                    <a:cs typeface="Cambria Math" panose="02040503050406030204" pitchFamily="18" charset="0"/>
                    <a:sym typeface="+mn-ea"/>
                  </a:rPr>
                  <a:t>   e   </a:t>
                </a:r>
                <a14:m>
                  <m:oMath xmlns:m="http://schemas.openxmlformats.org/officeDocument/2006/math">
                    <m:sSub>
                      <m:sSubPr>
                        <m:ctrlPr>
                          <a:rPr lang="pt-BR" altLang="en-US"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𝑻</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𝑷𝒑</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𝟏</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𝟔</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𝑪</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𝑳</m:t>
                            </m:r>
                          </m:sub>
                        </m:sSub>
                      </m:num>
                      <m:den>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𝝁</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𝑪</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𝒐𝒙</m:t>
                            </m:r>
                          </m:sub>
                        </m:sSub>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𝑫𝑫</m:t>
                            </m:r>
                          </m:sub>
                        </m:sSub>
                      </m:den>
                    </m:f>
                  </m:oMath>
                </a14:m>
                <a:endParaRPr lang="en-US" altLang="pt-BR" sz="2800" b="1" i="1" dirty="0" smtClean="0">
                  <a:solidFill>
                    <a:schemeClr val="tx1"/>
                  </a:solidFill>
                  <a:latin typeface="Cambria Math" panose="02040503050406030204" pitchFamily="18" charset="0"/>
                  <a:cs typeface="Cambria Math" panose="02040503050406030204" pitchFamily="18" charset="0"/>
                  <a:sym typeface="+mn-ea"/>
                </a:endParaRPr>
              </a:p>
              <a:p>
                <a:pPr marL="514350" indent="-514350" algn="l" fontAlgn="auto">
                  <a:spcAft>
                    <a:spcPts val="1200"/>
                  </a:spcAft>
                  <a:buFont typeface="+mj-lt"/>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A=0 e B=1: tempo de propagação?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latin typeface="Comic Sans MS" panose="030F0702030302020204" pitchFamily="66" charset="0"/>
                    <a:cs typeface="Comic Sans MS" panose="030F0702030302020204" pitchFamily="66" charset="0"/>
                    <a:sym typeface="+mn-ea"/>
                  </a:rPr>
                  <a:t>A=0 e B=0: tempo de propagação?</a:t>
                </a:r>
                <a:endParaRPr lang="pt-BR" altLang="en-US" sz="2800" b="1" dirty="0" smtClean="0">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latin typeface="Comic Sans MS" panose="030F0702030302020204" pitchFamily="66" charset="0"/>
                    <a:cs typeface="Comic Sans MS" panose="030F0702030302020204" pitchFamily="66" charset="0"/>
                    <a:sym typeface="+mn-ea"/>
                  </a:rPr>
                  <a:t>A=1 e B=1: tempo de propagação?</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mc:Choice>
        <mc:Fallback>
          <p:sp>
            <p:nvSpPr>
              <p:cNvPr id="9" name="Caixa de Texto 6"/>
              <p:cNvSpPr txBox="1">
                <a:spLocks noRot="1" noChangeAspect="1" noMove="1" noResize="1" noEditPoints="1" noAdjustHandles="1" noChangeArrowheads="1" noChangeShapeType="1" noTextEdit="1"/>
              </p:cNvSpPr>
              <p:nvPr/>
            </p:nvSpPr>
            <p:spPr>
              <a:xfrm>
                <a:off x="3422015" y="3692525"/>
                <a:ext cx="8407400" cy="2585720"/>
              </a:xfrm>
              <a:prstGeom prst="rect">
                <a:avLst/>
              </a:prstGeom>
              <a:blipFill rotWithShape="1">
                <a:blip r:embed="rId1"/>
                <a:stretch>
                  <a:fillRect b="-4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889099" y="2771587"/>
            <a:ext cx="770733" cy="1434624"/>
            <a:chOff x="4325979" y="4921726"/>
            <a:chExt cx="770733" cy="1434624"/>
          </a:xfrm>
        </p:grpSpPr>
        <p:grpSp>
          <p:nvGrpSpPr>
            <p:cNvPr id="4"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3" name="Grupo 12"/>
          <p:cNvGrpSpPr/>
          <p:nvPr/>
        </p:nvGrpSpPr>
        <p:grpSpPr>
          <a:xfrm rot="16200000">
            <a:off x="142584" y="3129314"/>
            <a:ext cx="2785912" cy="1291542"/>
            <a:chOff x="7504" y="6919"/>
            <a:chExt cx="3577" cy="1602"/>
          </a:xfrm>
        </p:grpSpPr>
        <p:grpSp>
          <p:nvGrpSpPr>
            <p:cNvPr id="14" name="Group 147"/>
            <p:cNvGrpSpPr/>
            <p:nvPr/>
          </p:nvGrpSpPr>
          <p:grpSpPr bwMode="auto">
            <a:xfrm rot="5400000">
              <a:off x="8020" y="6975"/>
              <a:ext cx="792" cy="680"/>
              <a:chOff x="2834" y="2568"/>
              <a:chExt cx="31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16"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5" name="Straight Connector 178"/>
          <p:cNvCxnSpPr>
            <a:cxnSpLocks noChangeShapeType="1"/>
          </p:cNvCxnSpPr>
          <p:nvPr/>
        </p:nvCxnSpPr>
        <p:spPr bwMode="auto">
          <a:xfrm flipV="1">
            <a:off x="1669967" y="44542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8"/>
          <p:cNvCxnSpPr/>
          <p:nvPr/>
        </p:nvCxnSpPr>
        <p:spPr>
          <a:xfrm flipH="1" flipV="1">
            <a:off x="1591227" y="46663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4"/>
          <p:cNvCxnSpPr/>
          <p:nvPr/>
        </p:nvCxnSpPr>
        <p:spPr>
          <a:xfrm flipH="1" flipV="1">
            <a:off x="1437250" y="51743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Rectangle 140"/>
          <p:cNvSpPr>
            <a:spLocks noChangeArrowheads="1"/>
          </p:cNvSpPr>
          <p:nvPr/>
        </p:nvSpPr>
        <p:spPr bwMode="auto">
          <a:xfrm flipH="1">
            <a:off x="330303" y="359209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29" name="Straight Connector 178"/>
          <p:cNvCxnSpPr>
            <a:cxnSpLocks noChangeShapeType="1"/>
          </p:cNvCxnSpPr>
          <p:nvPr/>
        </p:nvCxnSpPr>
        <p:spPr bwMode="auto">
          <a:xfrm flipV="1">
            <a:off x="1669967" y="327679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0" name="Conector Reto 7"/>
          <p:cNvCxnSpPr/>
          <p:nvPr/>
        </p:nvCxnSpPr>
        <p:spPr>
          <a:xfrm>
            <a:off x="889099" y="349914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H="1" flipV="1">
            <a:off x="711934" y="398514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Elipse 31"/>
          <p:cNvSpPr/>
          <p:nvPr/>
        </p:nvSpPr>
        <p:spPr>
          <a:xfrm>
            <a:off x="1053790" y="34306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3" name="Conector Reto 2"/>
          <p:cNvCxnSpPr/>
          <p:nvPr/>
        </p:nvCxnSpPr>
        <p:spPr>
          <a:xfrm>
            <a:off x="2058670" y="430593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6"/>
          <p:cNvCxnSpPr/>
          <p:nvPr/>
        </p:nvCxnSpPr>
        <p:spPr>
          <a:xfrm>
            <a:off x="2058670" y="435673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178"/>
          <p:cNvCxnSpPr>
            <a:cxnSpLocks noChangeShapeType="1"/>
          </p:cNvCxnSpPr>
          <p:nvPr/>
        </p:nvCxnSpPr>
        <p:spPr bwMode="auto">
          <a:xfrm flipV="1">
            <a:off x="2210987" y="43653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6" name="Conector Reto 8"/>
          <p:cNvCxnSpPr/>
          <p:nvPr/>
        </p:nvCxnSpPr>
        <p:spPr>
          <a:xfrm flipH="1" flipV="1">
            <a:off x="2132247" y="458378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178"/>
          <p:cNvCxnSpPr>
            <a:cxnSpLocks noChangeShapeType="1"/>
          </p:cNvCxnSpPr>
          <p:nvPr/>
        </p:nvCxnSpPr>
        <p:spPr bwMode="auto">
          <a:xfrm flipV="1">
            <a:off x="2210987" y="397164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8" name="Straight Connector 178"/>
          <p:cNvCxnSpPr>
            <a:cxnSpLocks noChangeShapeType="1"/>
          </p:cNvCxnSpPr>
          <p:nvPr/>
        </p:nvCxnSpPr>
        <p:spPr bwMode="auto">
          <a:xfrm rot="16200000" flipV="1">
            <a:off x="1880664" y="363129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39" name="Rectangle 140"/>
          <p:cNvSpPr>
            <a:spLocks noChangeArrowheads="1"/>
          </p:cNvSpPr>
          <p:nvPr/>
        </p:nvSpPr>
        <p:spPr bwMode="auto">
          <a:xfrm rot="21600000" flipH="1">
            <a:off x="1760220" y="399097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47" name="Rectangle 140"/>
          <p:cNvSpPr>
            <a:spLocks noChangeArrowheads="1"/>
          </p:cNvSpPr>
          <p:nvPr/>
        </p:nvSpPr>
        <p:spPr bwMode="auto">
          <a:xfrm flipH="1">
            <a:off x="1613895" y="359115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2700020" y="1917065"/>
            <a:ext cx="9253220" cy="3415030"/>
          </a:xfrm>
          <a:prstGeom prst="rect">
            <a:avLst/>
          </a:prstGeom>
          <a:solidFill>
            <a:schemeClr val="bg1"/>
          </a:solidFill>
        </p:spPr>
        <p:txBody>
          <a:bodyPr wrap="square" rtlCol="0" anchor="t">
            <a:spAutoFit/>
          </a:bodyPr>
          <a:lstStyle/>
          <a:p>
            <a:pPr marL="758190" indent="-75819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P1. Potencia consumida para carregar o capacitor C</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L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DD</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(energia armazenada no capacitor é C</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L</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DD</a:t>
            </a:r>
            <a:r>
              <a:rPr lang="pt-BR" altLang="en-US" sz="2800" b="1" baseline="30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2</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/2)</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758190" indent="-75819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P2. Potencia consumida quando os dois transistores conduzem simultaneamente</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758190" indent="-75819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P3. Potencia consumida devido as correntes de fuga nos transistores e diodos</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2662654" y="3938717"/>
            <a:ext cx="644159" cy="1434624"/>
            <a:chOff x="4325979" y="4921726"/>
            <a:chExt cx="644159" cy="1434624"/>
          </a:xfrm>
        </p:grpSpPr>
        <p:grpSp>
          <p:nvGrpSpPr>
            <p:cNvPr id="4"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3" name="Grupo 12"/>
          <p:cNvGrpSpPr/>
          <p:nvPr/>
        </p:nvGrpSpPr>
        <p:grpSpPr>
          <a:xfrm rot="16200000">
            <a:off x="1880666" y="4260971"/>
            <a:ext cx="2785912" cy="1362488"/>
            <a:chOff x="7504" y="6831"/>
            <a:chExt cx="3577" cy="1690"/>
          </a:xfrm>
        </p:grpSpPr>
        <p:grpSp>
          <p:nvGrpSpPr>
            <p:cNvPr id="14" name="Group 147"/>
            <p:cNvGrpSpPr/>
            <p:nvPr/>
          </p:nvGrpSpPr>
          <p:grpSpPr bwMode="auto">
            <a:xfrm rot="5400000">
              <a:off x="8020" y="6975"/>
              <a:ext cx="792" cy="680"/>
              <a:chOff x="2834" y="2568"/>
              <a:chExt cx="31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16" name="Rectangle 140"/>
            <p:cNvSpPr>
              <a:spLocks noChangeArrowheads="1"/>
            </p:cNvSpPr>
            <p:nvPr/>
          </p:nvSpPr>
          <p:spPr bwMode="auto">
            <a:xfrm rot="5400000" flipH="1">
              <a:off x="9953" y="6934"/>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grpSp>
      <p:cxnSp>
        <p:nvCxnSpPr>
          <p:cNvPr id="27" name="Conector Reto 4"/>
          <p:cNvCxnSpPr/>
          <p:nvPr/>
        </p:nvCxnSpPr>
        <p:spPr>
          <a:xfrm flipH="1" flipV="1">
            <a:off x="3210805" y="634146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a:off x="2662654" y="466627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H="1" flipV="1">
            <a:off x="2485489" y="515227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Elipse 31"/>
          <p:cNvSpPr/>
          <p:nvPr/>
        </p:nvSpPr>
        <p:spPr>
          <a:xfrm>
            <a:off x="2827345" y="459780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3" name="Conector Reto 2"/>
          <p:cNvCxnSpPr/>
          <p:nvPr/>
        </p:nvCxnSpPr>
        <p:spPr>
          <a:xfrm>
            <a:off x="3832225" y="547306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6"/>
          <p:cNvCxnSpPr/>
          <p:nvPr/>
        </p:nvCxnSpPr>
        <p:spPr>
          <a:xfrm>
            <a:off x="3832225" y="552386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178"/>
          <p:cNvCxnSpPr>
            <a:cxnSpLocks noChangeShapeType="1"/>
          </p:cNvCxnSpPr>
          <p:nvPr/>
        </p:nvCxnSpPr>
        <p:spPr bwMode="auto">
          <a:xfrm flipV="1">
            <a:off x="3984542" y="553247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6" name="Conector Reto 8"/>
          <p:cNvCxnSpPr/>
          <p:nvPr/>
        </p:nvCxnSpPr>
        <p:spPr>
          <a:xfrm flipH="1" flipV="1">
            <a:off x="3905802" y="575091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178"/>
          <p:cNvCxnSpPr>
            <a:cxnSpLocks noChangeShapeType="1"/>
          </p:cNvCxnSpPr>
          <p:nvPr/>
        </p:nvCxnSpPr>
        <p:spPr bwMode="auto">
          <a:xfrm flipV="1">
            <a:off x="3984542" y="513877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8" name="Straight Connector 178"/>
          <p:cNvCxnSpPr>
            <a:cxnSpLocks noChangeShapeType="1"/>
          </p:cNvCxnSpPr>
          <p:nvPr/>
        </p:nvCxnSpPr>
        <p:spPr bwMode="auto">
          <a:xfrm rot="16200000" flipV="1">
            <a:off x="3654219" y="479842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39" name="Rectangle 140"/>
          <p:cNvSpPr>
            <a:spLocks noChangeArrowheads="1"/>
          </p:cNvSpPr>
          <p:nvPr/>
        </p:nvSpPr>
        <p:spPr bwMode="auto">
          <a:xfrm rot="21600000" flipH="1">
            <a:off x="3533775" y="515810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47" name="Rectangle 140"/>
          <p:cNvSpPr>
            <a:spLocks noChangeArrowheads="1"/>
          </p:cNvSpPr>
          <p:nvPr/>
        </p:nvSpPr>
        <p:spPr bwMode="auto">
          <a:xfrm flipH="1">
            <a:off x="3387450" y="475828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3220" y="1497330"/>
            <a:ext cx="11466195" cy="224536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 Potencia P1 é devido a carga no capacitor. Vamos estima-la supondo que o sinal de entrada passa instantaneamente de 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DD</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para 0V. Neste caso o transistor NMOS corta e o capacitor é carregado atraves do transistor PMOS. Supondo que no intervalo tc, o capacitor carrega teremos</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43" name="Rectangle 140"/>
          <p:cNvSpPr>
            <a:spLocks noChangeArrowheads="1"/>
          </p:cNvSpPr>
          <p:nvPr/>
        </p:nvSpPr>
        <p:spPr bwMode="auto">
          <a:xfrm flipH="1">
            <a:off x="1855573" y="46684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0" name="Conector Angulado 39"/>
          <p:cNvCxnSpPr/>
          <p:nvPr/>
        </p:nvCxnSpPr>
        <p:spPr>
          <a:xfrm>
            <a:off x="1214120" y="467487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41" name="Rectangle 140"/>
          <p:cNvSpPr>
            <a:spLocks noChangeArrowheads="1"/>
          </p:cNvSpPr>
          <p:nvPr/>
        </p:nvSpPr>
        <p:spPr bwMode="auto">
          <a:xfrm flipH="1">
            <a:off x="1855573" y="519547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42" name="Rectangle 140"/>
          <p:cNvSpPr>
            <a:spLocks noChangeArrowheads="1"/>
          </p:cNvSpPr>
          <p:nvPr/>
        </p:nvSpPr>
        <p:spPr bwMode="auto">
          <a:xfrm flipH="1">
            <a:off x="1214223" y="426964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grpSp>
        <p:nvGrpSpPr>
          <p:cNvPr id="105" name="Grupo 104"/>
          <p:cNvGrpSpPr/>
          <p:nvPr/>
        </p:nvGrpSpPr>
        <p:grpSpPr>
          <a:xfrm>
            <a:off x="6719669" y="3910777"/>
            <a:ext cx="644159" cy="1227108"/>
            <a:chOff x="4325979" y="4921726"/>
            <a:chExt cx="644159" cy="1227108"/>
          </a:xfrm>
        </p:grpSpPr>
        <p:grpSp>
          <p:nvGrpSpPr>
            <p:cNvPr id="106" name="Group 147"/>
            <p:cNvGrpSpPr/>
            <p:nvPr/>
          </p:nvGrpSpPr>
          <p:grpSpPr bwMode="auto">
            <a:xfrm>
              <a:off x="4325979" y="5381242"/>
              <a:ext cx="638515" cy="529611"/>
              <a:chOff x="2834" y="2568"/>
              <a:chExt cx="317" cy="272"/>
            </a:xfrm>
          </p:grpSpPr>
          <p:sp>
            <p:nvSpPr>
              <p:cNvPr id="10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112" name="Conector Reto 23"/>
            <p:cNvCxnSpPr/>
            <p:nvPr/>
          </p:nvCxnSpPr>
          <p:spPr>
            <a:xfrm>
              <a:off x="4970138" y="5896834"/>
              <a:ext cx="0" cy="25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cxnSp>
        <p:nvCxnSpPr>
          <p:cNvPr id="131" name="Conector Reto 7"/>
          <p:cNvCxnSpPr/>
          <p:nvPr/>
        </p:nvCxnSpPr>
        <p:spPr>
          <a:xfrm>
            <a:off x="6719669" y="4638338"/>
            <a:ext cx="0" cy="50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
          <p:cNvCxnSpPr/>
          <p:nvPr/>
        </p:nvCxnSpPr>
        <p:spPr>
          <a:xfrm flipH="1" flipV="1">
            <a:off x="6542504" y="512433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33" name="Elipse 132"/>
          <p:cNvSpPr/>
          <p:nvPr/>
        </p:nvSpPr>
        <p:spPr>
          <a:xfrm>
            <a:off x="6884360" y="456986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4" name="Conector Reto 2"/>
          <p:cNvCxnSpPr/>
          <p:nvPr/>
        </p:nvCxnSpPr>
        <p:spPr>
          <a:xfrm>
            <a:off x="7889240" y="544512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6"/>
          <p:cNvCxnSpPr/>
          <p:nvPr/>
        </p:nvCxnSpPr>
        <p:spPr>
          <a:xfrm>
            <a:off x="7889240" y="549592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78"/>
          <p:cNvCxnSpPr>
            <a:cxnSpLocks noChangeShapeType="1"/>
          </p:cNvCxnSpPr>
          <p:nvPr/>
        </p:nvCxnSpPr>
        <p:spPr bwMode="auto">
          <a:xfrm flipV="1">
            <a:off x="8041557" y="550453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7" name="Conector Reto 8"/>
          <p:cNvCxnSpPr/>
          <p:nvPr/>
        </p:nvCxnSpPr>
        <p:spPr>
          <a:xfrm flipH="1" flipV="1">
            <a:off x="7962817" y="57229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78"/>
          <p:cNvCxnSpPr>
            <a:cxnSpLocks noChangeShapeType="1"/>
          </p:cNvCxnSpPr>
          <p:nvPr/>
        </p:nvCxnSpPr>
        <p:spPr bwMode="auto">
          <a:xfrm flipV="1">
            <a:off x="8041557" y="511083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9" name="Straight Connector 178"/>
          <p:cNvCxnSpPr>
            <a:cxnSpLocks noChangeShapeType="1"/>
          </p:cNvCxnSpPr>
          <p:nvPr/>
        </p:nvCxnSpPr>
        <p:spPr bwMode="auto">
          <a:xfrm rot="16200000" flipV="1">
            <a:off x="7711234" y="477048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40" name="Rectangle 140"/>
          <p:cNvSpPr>
            <a:spLocks noChangeArrowheads="1"/>
          </p:cNvSpPr>
          <p:nvPr/>
        </p:nvSpPr>
        <p:spPr bwMode="auto">
          <a:xfrm rot="21600000" flipH="1">
            <a:off x="8005445" y="508127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141" name="Rectangle 140"/>
          <p:cNvSpPr>
            <a:spLocks noChangeArrowheads="1"/>
          </p:cNvSpPr>
          <p:nvPr/>
        </p:nvSpPr>
        <p:spPr bwMode="auto">
          <a:xfrm flipH="1">
            <a:off x="7444465" y="473034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142" name="Rectangle 140"/>
          <p:cNvSpPr>
            <a:spLocks noChangeArrowheads="1"/>
          </p:cNvSpPr>
          <p:nvPr/>
        </p:nvSpPr>
        <p:spPr bwMode="auto">
          <a:xfrm flipH="1">
            <a:off x="5912588" y="464048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43" name="Conector Angulado 142"/>
          <p:cNvCxnSpPr/>
          <p:nvPr/>
        </p:nvCxnSpPr>
        <p:spPr>
          <a:xfrm>
            <a:off x="5271135" y="46469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44" name="Rectangle 140"/>
          <p:cNvSpPr>
            <a:spLocks noChangeArrowheads="1"/>
          </p:cNvSpPr>
          <p:nvPr/>
        </p:nvSpPr>
        <p:spPr bwMode="auto">
          <a:xfrm flipH="1">
            <a:off x="5912588" y="516753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45" name="Rectangle 140"/>
          <p:cNvSpPr>
            <a:spLocks noChangeArrowheads="1"/>
          </p:cNvSpPr>
          <p:nvPr/>
        </p:nvSpPr>
        <p:spPr bwMode="auto">
          <a:xfrm flipH="1">
            <a:off x="5271238" y="424170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146" name="Conector de Seta Reta 145"/>
          <p:cNvCxnSpPr/>
          <p:nvPr/>
        </p:nvCxnSpPr>
        <p:spPr>
          <a:xfrm>
            <a:off x="3387725" y="4550410"/>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47" name="Rectangle 140"/>
          <p:cNvSpPr>
            <a:spLocks noChangeArrowheads="1"/>
          </p:cNvSpPr>
          <p:nvPr/>
        </p:nvSpPr>
        <p:spPr bwMode="auto">
          <a:xfrm flipH="1">
            <a:off x="3298928" y="434711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sp>
        <p:nvSpPr>
          <p:cNvPr id="148" name="Rectangle 140"/>
          <p:cNvSpPr>
            <a:spLocks noChangeArrowheads="1"/>
          </p:cNvSpPr>
          <p:nvPr/>
        </p:nvSpPr>
        <p:spPr bwMode="auto">
          <a:xfrm flipH="1">
            <a:off x="7320383" y="415153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149" name="Conector de Seta Reta 148"/>
          <p:cNvCxnSpPr/>
          <p:nvPr/>
        </p:nvCxnSpPr>
        <p:spPr>
          <a:xfrm>
            <a:off x="7441565" y="4550410"/>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51" name="Rectangle 140"/>
          <p:cNvSpPr>
            <a:spLocks noChangeArrowheads="1"/>
          </p:cNvSpPr>
          <p:nvPr/>
        </p:nvSpPr>
        <p:spPr bwMode="auto">
          <a:xfrm flipH="1">
            <a:off x="7079718" y="35495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mc:AlternateContent xmlns:mc="http://schemas.openxmlformats.org/markup-compatibility/2006">
        <mc:Choice xmlns:a14="http://schemas.microsoft.com/office/drawing/2010/main" Requires="a14">
          <p:sp>
            <p:nvSpPr>
              <p:cNvPr id="152" name="Caixa de Texto 2"/>
              <p:cNvSpPr txBox="1"/>
              <p:nvPr/>
            </p:nvSpPr>
            <p:spPr>
              <a:xfrm>
                <a:off x="8439150" y="4488180"/>
                <a:ext cx="3443605" cy="119824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𝐸𝑛𝑒𝑟𝑔𝑖𝑎</m:t>
                      </m:r>
                      <m:r>
                        <a:rPr lang="pt-BR" altLang="pt-BR" sz="2400" b="0" i="1" smtClean="0">
                          <a:latin typeface="Cambria Math" panose="02040503050406030204" pitchFamily="18" charset="0"/>
                          <a:cs typeface="Cambria Math" panose="02040503050406030204" pitchFamily="18" charset="0"/>
                        </a:rPr>
                        <m:t>=</m:t>
                      </m:r>
                      <m:nary>
                        <m:naryPr>
                          <m:limLoc m:val="undOvr"/>
                          <m:ctrlPr>
                            <a:rPr lang="en-US" altLang="pt-BR" sz="2400" b="0" i="1" smtClean="0">
                              <a:latin typeface="Cambria Math" panose="02040503050406030204" pitchFamily="18" charset="0"/>
                              <a:cs typeface="Cambria Math" panose="02040503050406030204" pitchFamily="18" charset="0"/>
                            </a:rPr>
                          </m:ctrlPr>
                        </m:naryPr>
                        <m:sub>
                          <m:r>
                            <a:rPr lang="en-US" altLang="pt-BR" sz="2400" b="0" i="1" smtClean="0">
                              <a:latin typeface="Cambria Math" panose="02040503050406030204" pitchFamily="18" charset="0"/>
                              <a:cs typeface="Cambria Math" panose="02040503050406030204" pitchFamily="18" charset="0"/>
                            </a:rPr>
                            <m:t>0</m:t>
                          </m:r>
                        </m:sub>
                        <m:sup>
                          <m:r>
                            <a:rPr lang="en-US" altLang="pt-BR" sz="2400" b="0" i="1" smtClean="0">
                              <a:latin typeface="Cambria Math" panose="02040503050406030204" pitchFamily="18" charset="0"/>
                              <a:cs typeface="Cambria Math" panose="02040503050406030204" pitchFamily="18" charset="0"/>
                            </a:rPr>
                            <m:t>𝑡𝑐</m:t>
                          </m:r>
                        </m:sup>
                        <m:e>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𝐼</m:t>
                              </m:r>
                            </m:e>
                            <m:sub>
                              <m:r>
                                <a:rPr lang="en-US" altLang="pt-BR" sz="2400" b="0" i="1" smtClean="0">
                                  <a:latin typeface="Cambria Math" panose="02040503050406030204" pitchFamily="18" charset="0"/>
                                  <a:cs typeface="Cambria Math" panose="02040503050406030204" pitchFamily="18" charset="0"/>
                                </a:rPr>
                                <m:t>𝐷</m:t>
                              </m:r>
                            </m:sub>
                          </m:sSub>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b="0" i="1" smtClean="0">
                              <a:latin typeface="Cambria Math" panose="02040503050406030204" pitchFamily="18" charset="0"/>
                              <a:cs typeface="Cambria Math" panose="02040503050406030204" pitchFamily="18" charset="0"/>
                            </a:rPr>
                            <m:t>𝑑𝑡</m:t>
                          </m:r>
                        </m:e>
                      </m:nary>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152" name="Caixa de Texto 2"/>
              <p:cNvSpPr txBox="1">
                <a:spLocks noRot="1" noChangeAspect="1" noMove="1" noResize="1" noEditPoints="1" noAdjustHandles="1" noChangeArrowheads="1" noChangeShapeType="1" noTextEdit="1"/>
              </p:cNvSpPr>
              <p:nvPr/>
            </p:nvSpPr>
            <p:spPr>
              <a:xfrm>
                <a:off x="8439150" y="4488180"/>
                <a:ext cx="3443605" cy="1198245"/>
              </a:xfrm>
              <a:prstGeom prst="rect">
                <a:avLst/>
              </a:prstGeom>
              <a:blipFill rotWithShape="1">
                <a:blip r:embed="rId1"/>
                <a:stretch>
                  <a:fillRect t="-2544"/>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3220" y="1497330"/>
            <a:ext cx="11466195" cy="95313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Como o transistor NMOS esta cortado, toda corrente I</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vai para o capacitor. Podemos escrever</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grpSp>
        <p:nvGrpSpPr>
          <p:cNvPr id="105" name="Grupo 104"/>
          <p:cNvGrpSpPr/>
          <p:nvPr/>
        </p:nvGrpSpPr>
        <p:grpSpPr>
          <a:xfrm>
            <a:off x="2025749" y="4225737"/>
            <a:ext cx="644159" cy="1227108"/>
            <a:chOff x="4325979" y="4921726"/>
            <a:chExt cx="644159" cy="1227108"/>
          </a:xfrm>
        </p:grpSpPr>
        <p:grpSp>
          <p:nvGrpSpPr>
            <p:cNvPr id="106" name="Group 147"/>
            <p:cNvGrpSpPr/>
            <p:nvPr/>
          </p:nvGrpSpPr>
          <p:grpSpPr bwMode="auto">
            <a:xfrm>
              <a:off x="4325979" y="5381242"/>
              <a:ext cx="638515" cy="529611"/>
              <a:chOff x="2834" y="2568"/>
              <a:chExt cx="317" cy="272"/>
            </a:xfrm>
          </p:grpSpPr>
          <p:sp>
            <p:nvSpPr>
              <p:cNvPr id="10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112" name="Conector Reto 23"/>
            <p:cNvCxnSpPr/>
            <p:nvPr/>
          </p:nvCxnSpPr>
          <p:spPr>
            <a:xfrm>
              <a:off x="4970138" y="5896834"/>
              <a:ext cx="0" cy="25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cxnSp>
        <p:nvCxnSpPr>
          <p:cNvPr id="131" name="Conector Reto 7"/>
          <p:cNvCxnSpPr/>
          <p:nvPr/>
        </p:nvCxnSpPr>
        <p:spPr>
          <a:xfrm>
            <a:off x="2025749" y="4953298"/>
            <a:ext cx="0" cy="50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
          <p:cNvCxnSpPr/>
          <p:nvPr/>
        </p:nvCxnSpPr>
        <p:spPr>
          <a:xfrm flipH="1" flipV="1">
            <a:off x="1848584" y="543929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33" name="Elipse 132"/>
          <p:cNvSpPr/>
          <p:nvPr/>
        </p:nvSpPr>
        <p:spPr>
          <a:xfrm>
            <a:off x="2190440" y="488482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4" name="Conector Reto 2"/>
          <p:cNvCxnSpPr/>
          <p:nvPr/>
        </p:nvCxnSpPr>
        <p:spPr>
          <a:xfrm>
            <a:off x="3205480" y="5760085"/>
            <a:ext cx="2794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6"/>
          <p:cNvCxnSpPr/>
          <p:nvPr/>
        </p:nvCxnSpPr>
        <p:spPr>
          <a:xfrm>
            <a:off x="3205480" y="5810885"/>
            <a:ext cx="2794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78"/>
          <p:cNvCxnSpPr>
            <a:cxnSpLocks noChangeShapeType="1"/>
          </p:cNvCxnSpPr>
          <p:nvPr/>
        </p:nvCxnSpPr>
        <p:spPr bwMode="auto">
          <a:xfrm flipV="1">
            <a:off x="3347637" y="581949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7" name="Conector Reto 8"/>
          <p:cNvCxnSpPr/>
          <p:nvPr/>
        </p:nvCxnSpPr>
        <p:spPr>
          <a:xfrm flipH="1" flipV="1">
            <a:off x="3268897" y="60379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78"/>
          <p:cNvCxnSpPr>
            <a:cxnSpLocks noChangeShapeType="1"/>
          </p:cNvCxnSpPr>
          <p:nvPr/>
        </p:nvCxnSpPr>
        <p:spPr bwMode="auto">
          <a:xfrm flipV="1">
            <a:off x="3347637" y="542579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9" name="Straight Connector 178"/>
          <p:cNvCxnSpPr>
            <a:cxnSpLocks noChangeShapeType="1"/>
          </p:cNvCxnSpPr>
          <p:nvPr/>
        </p:nvCxnSpPr>
        <p:spPr bwMode="auto">
          <a:xfrm rot="16200000" flipV="1">
            <a:off x="3017314" y="508544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40" name="Rectangle 140"/>
          <p:cNvSpPr>
            <a:spLocks noChangeArrowheads="1"/>
          </p:cNvSpPr>
          <p:nvPr/>
        </p:nvSpPr>
        <p:spPr bwMode="auto">
          <a:xfrm rot="21600000" flipH="1">
            <a:off x="3311525" y="539623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141" name="Rectangle 140"/>
          <p:cNvSpPr>
            <a:spLocks noChangeArrowheads="1"/>
          </p:cNvSpPr>
          <p:nvPr/>
        </p:nvSpPr>
        <p:spPr bwMode="auto">
          <a:xfrm flipH="1">
            <a:off x="2750545" y="504530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142" name="Rectangle 140"/>
          <p:cNvSpPr>
            <a:spLocks noChangeArrowheads="1"/>
          </p:cNvSpPr>
          <p:nvPr/>
        </p:nvSpPr>
        <p:spPr bwMode="auto">
          <a:xfrm flipH="1">
            <a:off x="1218668" y="495544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43" name="Conector Angulado 142"/>
          <p:cNvCxnSpPr/>
          <p:nvPr/>
        </p:nvCxnSpPr>
        <p:spPr>
          <a:xfrm>
            <a:off x="577215" y="496189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44" name="Rectangle 140"/>
          <p:cNvSpPr>
            <a:spLocks noChangeArrowheads="1"/>
          </p:cNvSpPr>
          <p:nvPr/>
        </p:nvSpPr>
        <p:spPr bwMode="auto">
          <a:xfrm flipH="1">
            <a:off x="1218668" y="548249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45" name="Rectangle 140"/>
          <p:cNvSpPr>
            <a:spLocks noChangeArrowheads="1"/>
          </p:cNvSpPr>
          <p:nvPr/>
        </p:nvSpPr>
        <p:spPr bwMode="auto">
          <a:xfrm flipH="1">
            <a:off x="577318" y="455666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48" name="Rectangle 140"/>
          <p:cNvSpPr>
            <a:spLocks noChangeArrowheads="1"/>
          </p:cNvSpPr>
          <p:nvPr/>
        </p:nvSpPr>
        <p:spPr bwMode="auto">
          <a:xfrm flipH="1">
            <a:off x="2626463" y="446649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149" name="Conector de Seta Reta 148"/>
          <p:cNvCxnSpPr/>
          <p:nvPr/>
        </p:nvCxnSpPr>
        <p:spPr>
          <a:xfrm>
            <a:off x="2747645" y="4865370"/>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51" name="Rectangle 140"/>
          <p:cNvSpPr>
            <a:spLocks noChangeArrowheads="1"/>
          </p:cNvSpPr>
          <p:nvPr/>
        </p:nvSpPr>
        <p:spPr bwMode="auto">
          <a:xfrm flipH="1">
            <a:off x="2385798" y="386451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mc:AlternateContent xmlns:mc="http://schemas.openxmlformats.org/markup-compatibility/2006">
        <mc:Choice xmlns:a14="http://schemas.microsoft.com/office/drawing/2010/main" Requires="a14">
          <p:sp>
            <p:nvSpPr>
              <p:cNvPr id="6" name="Caixa de Texto 2"/>
              <p:cNvSpPr txBox="1"/>
              <p:nvPr/>
            </p:nvSpPr>
            <p:spPr>
              <a:xfrm>
                <a:off x="4614545" y="2539365"/>
                <a:ext cx="2962275" cy="78740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𝐼</m:t>
                          </m:r>
                        </m:e>
                        <m:sub>
                          <m:r>
                            <a:rPr lang="en-US" altLang="pt-BR" sz="2400" b="0" i="1" smtClean="0">
                              <a:latin typeface="Cambria Math" panose="02040503050406030204" pitchFamily="18" charset="0"/>
                              <a:cs typeface="Cambria Math" panose="02040503050406030204" pitchFamily="18" charset="0"/>
                            </a:rPr>
                            <m:t>𝐷</m:t>
                          </m:r>
                        </m:sub>
                      </m:sSub>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f>
                        <m:fPr>
                          <m:ctrlPr>
                            <a:rPr lang="pt-BR"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𝑜𝑢𝑡</m:t>
                              </m:r>
                            </m:sub>
                          </m:sSub>
                        </m:num>
                        <m:den>
                          <m:r>
                            <a:rPr lang="en-US" altLang="pt-BR" sz="2400" b="0" i="1" smtClean="0">
                              <a:latin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cs typeface="Cambria Math" panose="02040503050406030204" pitchFamily="18" charset="0"/>
                            </a:rPr>
                            <m:t>𝑡</m:t>
                          </m:r>
                        </m:den>
                      </m:f>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4614545" y="2539365"/>
                <a:ext cx="2962275" cy="787400"/>
              </a:xfrm>
              <a:prstGeom prst="rect">
                <a:avLst/>
              </a:prstGeom>
              <a:blipFill rotWithShape="1">
                <a:blip r:embed="rId1"/>
                <a:stretch>
                  <a:fillRect t="-38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2"/>
              <p:cNvSpPr txBox="1"/>
              <p:nvPr/>
            </p:nvSpPr>
            <p:spPr>
              <a:xfrm>
                <a:off x="3541395" y="3752850"/>
                <a:ext cx="8360410" cy="121666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𝐸𝑛𝑒𝑟𝑔𝑖𝑎</m:t>
                      </m:r>
                      <m:r>
                        <a:rPr lang="pt-BR"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nary>
                        <m:naryPr>
                          <m:limLoc m:val="undOvr"/>
                          <m:ctrlPr>
                            <a:rPr lang="en-US" altLang="pt-BR" sz="2400" b="0" i="1" smtClean="0">
                              <a:latin typeface="Cambria Math" panose="02040503050406030204" pitchFamily="18" charset="0"/>
                              <a:cs typeface="Cambria Math" panose="02040503050406030204" pitchFamily="18" charset="0"/>
                            </a:rPr>
                          </m:ctrlPr>
                        </m:naryPr>
                        <m:sub>
                          <m:r>
                            <a:rPr lang="en-US" altLang="pt-BR" sz="2400" b="0" i="1" smtClean="0">
                              <a:latin typeface="Cambria Math" panose="02040503050406030204" pitchFamily="18" charset="0"/>
                              <a:cs typeface="Cambria Math" panose="02040503050406030204" pitchFamily="18" charset="0"/>
                            </a:rPr>
                            <m:t>0</m:t>
                          </m:r>
                        </m:sub>
                        <m:sup>
                          <m:r>
                            <a:rPr lang="en-US" altLang="pt-BR" sz="2400" b="0" i="1" smtClean="0">
                              <a:latin typeface="Cambria Math" panose="02040503050406030204" pitchFamily="18" charset="0"/>
                              <a:cs typeface="Cambria Math" panose="02040503050406030204" pitchFamily="18" charset="0"/>
                            </a:rPr>
                            <m:t>𝑡𝑐</m:t>
                          </m:r>
                        </m:sup>
                        <m:e>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𝐼</m:t>
                              </m:r>
                            </m:e>
                            <m:sub>
                              <m:r>
                                <a:rPr lang="en-US" altLang="pt-BR" sz="2400" b="0" i="1" smtClean="0">
                                  <a:latin typeface="Cambria Math" panose="02040503050406030204" pitchFamily="18" charset="0"/>
                                  <a:cs typeface="Cambria Math" panose="02040503050406030204" pitchFamily="18" charset="0"/>
                                </a:rPr>
                                <m:t>𝐷</m:t>
                              </m:r>
                            </m:sub>
                          </m:sSub>
                          <m:r>
                            <a:rPr lang="en-US" altLang="pt-BR" sz="2400" b="0" i="1" smtClean="0">
                              <a:latin typeface="Cambria Math" panose="02040503050406030204" pitchFamily="18" charset="0"/>
                              <a:cs typeface="Cambria Math" panose="02040503050406030204" pitchFamily="18" charset="0"/>
                            </a:rPr>
                            <m:t>𝑑𝑡</m:t>
                          </m:r>
                          <m:r>
                            <a:rPr lang="en-US"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nary>
                            <m:naryPr>
                              <m:limLoc m:val="undOvr"/>
                              <m:ctrlPr>
                                <a:rPr lang="en-US" altLang="pt-BR" sz="2400" b="0" i="1" smtClean="0">
                                  <a:latin typeface="Cambria Math" panose="02040503050406030204" pitchFamily="18" charset="0"/>
                                  <a:cs typeface="Cambria Math" panose="02040503050406030204" pitchFamily="18" charset="0"/>
                                </a:rPr>
                              </m:ctrlPr>
                            </m:naryPr>
                            <m:sub>
                              <m:r>
                                <a:rPr lang="en-US" altLang="pt-BR" sz="2400" b="0" i="1" smtClean="0">
                                  <a:latin typeface="Cambria Math" panose="02040503050406030204" pitchFamily="18" charset="0"/>
                                  <a:cs typeface="Cambria Math" panose="02040503050406030204" pitchFamily="18" charset="0"/>
                                </a:rPr>
                                <m:t>0</m:t>
                              </m:r>
                            </m:sub>
                            <m:sup>
                              <m:r>
                                <a:rPr lang="en-US" altLang="pt-BR" sz="2400" b="0" i="1" smtClean="0">
                                  <a:latin typeface="Cambria Math" panose="02040503050406030204" pitchFamily="18" charset="0"/>
                                  <a:cs typeface="Cambria Math" panose="02040503050406030204" pitchFamily="18" charset="0"/>
                                </a:rPr>
                                <m:t>𝑡𝑐</m:t>
                              </m:r>
                            </m:sup>
                            <m:e>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f>
                                <m:fPr>
                                  <m:ctrlPr>
                                    <a:rPr lang="pt-BR"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𝑜𝑢𝑡</m:t>
                                      </m:r>
                                    </m:sub>
                                  </m:sSub>
                                </m:num>
                                <m:den>
                                  <m:r>
                                    <a:rPr lang="en-US" altLang="pt-BR" sz="2400" b="0" i="1" smtClean="0">
                                      <a:latin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cs typeface="Cambria Math" panose="02040503050406030204" pitchFamily="18" charset="0"/>
                                    </a:rPr>
                                    <m:t>𝑡</m:t>
                                  </m:r>
                                </m:den>
                              </m:f>
                              <m:r>
                                <a:rPr lang="en-US" altLang="pt-BR" sz="2400" b="0" i="1" smtClean="0">
                                  <a:latin typeface="Cambria Math" panose="02040503050406030204" pitchFamily="18" charset="0"/>
                                  <a:cs typeface="Cambria Math" panose="02040503050406030204" pitchFamily="18" charset="0"/>
                                </a:rPr>
                                <m:t>𝑑𝑡</m:t>
                              </m:r>
                              <m:r>
                                <a:rPr lang="en-US"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nary>
                                <m:naryPr>
                                  <m:limLoc m:val="undOvr"/>
                                  <m:ctrlPr>
                                    <a:rPr lang="en-US" altLang="pt-BR" sz="2400" b="0" i="1" smtClean="0">
                                      <a:latin typeface="Cambria Math" panose="02040503050406030204" pitchFamily="18" charset="0"/>
                                      <a:cs typeface="Cambria Math" panose="02040503050406030204" pitchFamily="18" charset="0"/>
                                    </a:rPr>
                                  </m:ctrlPr>
                                </m:naryPr>
                                <m:sub>
                                  <m:r>
                                    <a:rPr lang="en-US" altLang="pt-BR" sz="2400" b="0" i="1" smtClean="0">
                                      <a:latin typeface="Cambria Math" panose="02040503050406030204" pitchFamily="18" charset="0"/>
                                      <a:cs typeface="Cambria Math" panose="02040503050406030204" pitchFamily="18" charset="0"/>
                                    </a:rPr>
                                    <m:t>0</m:t>
                                  </m:r>
                                </m:sub>
                                <m:sup>
                                  <m:r>
                                    <a:rPr lang="en-US" altLang="pt-BR" sz="2400" b="0" i="1" smtClean="0">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𝐷𝐷</m:t>
                                  </m:r>
                                </m:sup>
                                <m:e>
                                  <m:r>
                                    <a:rPr lang="en-US" altLang="pt-BR" sz="2400" b="0" i="1" smtClean="0">
                                      <a:latin typeface="Cambria Math" panose="02040503050406030204" pitchFamily="18" charset="0"/>
                                      <a:cs typeface="Cambria Math" panose="02040503050406030204" pitchFamily="18" charset="0"/>
                                    </a:rPr>
                                    <m:t>𝑑</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𝑜𝑢𝑡</m:t>
                                      </m:r>
                                    </m:sub>
                                  </m:sSub>
                                </m:e>
                              </m:nary>
                            </m:e>
                          </m:nary>
                        </m:e>
                      </m:nary>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19" name="Caixa de Texto 2"/>
              <p:cNvSpPr txBox="1">
                <a:spLocks noRot="1" noChangeAspect="1" noMove="1" noResize="1" noEditPoints="1" noAdjustHandles="1" noChangeArrowheads="1" noChangeShapeType="1" noTextEdit="1"/>
              </p:cNvSpPr>
              <p:nvPr/>
            </p:nvSpPr>
            <p:spPr>
              <a:xfrm>
                <a:off x="3541395" y="3752850"/>
                <a:ext cx="8360410" cy="1216660"/>
              </a:xfrm>
              <a:prstGeom prst="rect">
                <a:avLst/>
              </a:prstGeom>
              <a:blipFill rotWithShape="1">
                <a:blip r:embed="rId2"/>
                <a:stretch>
                  <a:fillRect t="-250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2"/>
              <p:cNvSpPr txBox="1"/>
              <p:nvPr/>
            </p:nvSpPr>
            <p:spPr>
              <a:xfrm>
                <a:off x="4386580" y="5581015"/>
                <a:ext cx="2940685" cy="46037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𝐸𝑛𝑒𝑟𝑔𝑖𝑎</m:t>
                      </m:r>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25" name="Caixa de Texto 2"/>
              <p:cNvSpPr txBox="1">
                <a:spLocks noRot="1" noChangeAspect="1" noMove="1" noResize="1" noEditPoints="1" noAdjustHandles="1" noChangeArrowheads="1" noChangeShapeType="1" noTextEdit="1"/>
              </p:cNvSpPr>
              <p:nvPr/>
            </p:nvSpPr>
            <p:spPr>
              <a:xfrm>
                <a:off x="4386580" y="5581015"/>
                <a:ext cx="2940685"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64516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2585" y="1379220"/>
            <a:ext cx="11653520" cy="181483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Quando a entrada passa de 0V para VDD, o capacitor é descarregado, mas nenhuma energia é fornecida pela fonte de alimentação. O inversor apenas consome energia quando carrega o capacitor  </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a:off x="3284954" y="3501837"/>
            <a:ext cx="644159" cy="1434624"/>
            <a:chOff x="4325979" y="4921726"/>
            <a:chExt cx="644159" cy="1434624"/>
          </a:xfrm>
        </p:grpSpPr>
        <p:grpSp>
          <p:nvGrpSpPr>
            <p:cNvPr id="14" name="Group 147"/>
            <p:cNvGrpSpPr/>
            <p:nvPr/>
          </p:nvGrpSpPr>
          <p:grpSpPr bwMode="auto">
            <a:xfrm>
              <a:off x="4325979" y="5381242"/>
              <a:ext cx="638515" cy="529611"/>
              <a:chOff x="2834" y="2568"/>
              <a:chExt cx="317" cy="272"/>
            </a:xfrm>
          </p:grpSpPr>
          <p:sp>
            <p:nvSpPr>
              <p:cNvPr id="1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2" name="Grupo 21"/>
          <p:cNvGrpSpPr/>
          <p:nvPr/>
        </p:nvGrpSpPr>
        <p:grpSpPr>
          <a:xfrm rot="16200000">
            <a:off x="2502966" y="3824091"/>
            <a:ext cx="2785912" cy="1362488"/>
            <a:chOff x="7504" y="6831"/>
            <a:chExt cx="3577" cy="1690"/>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44" name="Rectangle 140"/>
            <p:cNvSpPr>
              <a:spLocks noChangeArrowheads="1"/>
            </p:cNvSpPr>
            <p:nvPr/>
          </p:nvSpPr>
          <p:spPr bwMode="auto">
            <a:xfrm rot="5400000" flipH="1">
              <a:off x="9953" y="6934"/>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45"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grpSp>
      <p:cxnSp>
        <p:nvCxnSpPr>
          <p:cNvPr id="50" name="Conector Reto 4"/>
          <p:cNvCxnSpPr/>
          <p:nvPr/>
        </p:nvCxnSpPr>
        <p:spPr>
          <a:xfrm flipH="1" flipV="1">
            <a:off x="3833105" y="590458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
          <p:cNvCxnSpPr/>
          <p:nvPr/>
        </p:nvCxnSpPr>
        <p:spPr>
          <a:xfrm>
            <a:off x="3284954" y="422939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8"/>
          <p:cNvCxnSpPr/>
          <p:nvPr/>
        </p:nvCxnSpPr>
        <p:spPr>
          <a:xfrm flipH="1" flipV="1">
            <a:off x="3107789" y="471539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3449645" y="416092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4" name="Conector Reto 2"/>
          <p:cNvCxnSpPr/>
          <p:nvPr/>
        </p:nvCxnSpPr>
        <p:spPr>
          <a:xfrm>
            <a:off x="4454525" y="503618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
          <p:cNvCxnSpPr/>
          <p:nvPr/>
        </p:nvCxnSpPr>
        <p:spPr>
          <a:xfrm>
            <a:off x="4454525" y="508698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flipV="1">
            <a:off x="4606842" y="509559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8"/>
          <p:cNvCxnSpPr/>
          <p:nvPr/>
        </p:nvCxnSpPr>
        <p:spPr>
          <a:xfrm flipH="1" flipV="1">
            <a:off x="4528102" y="53140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flipV="1">
            <a:off x="4606842" y="470189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Straight Connector 178"/>
          <p:cNvCxnSpPr>
            <a:cxnSpLocks noChangeShapeType="1"/>
          </p:cNvCxnSpPr>
          <p:nvPr/>
        </p:nvCxnSpPr>
        <p:spPr bwMode="auto">
          <a:xfrm rot="16200000" flipV="1">
            <a:off x="4276519" y="436154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60" name="Rectangle 140"/>
          <p:cNvSpPr>
            <a:spLocks noChangeArrowheads="1"/>
          </p:cNvSpPr>
          <p:nvPr/>
        </p:nvSpPr>
        <p:spPr bwMode="auto">
          <a:xfrm rot="21600000" flipH="1">
            <a:off x="4156075" y="472122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61" name="Rectangle 140"/>
          <p:cNvSpPr>
            <a:spLocks noChangeArrowheads="1"/>
          </p:cNvSpPr>
          <p:nvPr/>
        </p:nvSpPr>
        <p:spPr bwMode="auto">
          <a:xfrm flipH="1">
            <a:off x="4009750" y="432140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62" name="Rectangle 140"/>
          <p:cNvSpPr>
            <a:spLocks noChangeArrowheads="1"/>
          </p:cNvSpPr>
          <p:nvPr/>
        </p:nvSpPr>
        <p:spPr bwMode="auto">
          <a:xfrm flipH="1">
            <a:off x="2476603" y="43890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63" name="Conector Angulado 62"/>
          <p:cNvCxnSpPr/>
          <p:nvPr/>
        </p:nvCxnSpPr>
        <p:spPr>
          <a:xfrm flipV="1">
            <a:off x="1836420" y="423799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1844778" y="472620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2517878" y="383911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66" name="Conector de Seta Reta 65"/>
          <p:cNvCxnSpPr/>
          <p:nvPr/>
        </p:nvCxnSpPr>
        <p:spPr>
          <a:xfrm>
            <a:off x="4010025" y="4113530"/>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flipH="1">
            <a:off x="3921228" y="391023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grpSp>
        <p:nvGrpSpPr>
          <p:cNvPr id="77" name="Grupo 76"/>
          <p:cNvGrpSpPr/>
          <p:nvPr/>
        </p:nvGrpSpPr>
        <p:grpSpPr>
          <a:xfrm rot="16200000">
            <a:off x="8664811" y="4542081"/>
            <a:ext cx="975108" cy="1291542"/>
            <a:chOff x="7504" y="6919"/>
            <a:chExt cx="1252" cy="1602"/>
          </a:xfrm>
        </p:grpSpPr>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cxnSp>
          <p:nvCxnSpPr>
            <p:cNvPr id="8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Conector Reto 4"/>
          <p:cNvCxnSpPr/>
          <p:nvPr/>
        </p:nvCxnSpPr>
        <p:spPr>
          <a:xfrm flipH="1" flipV="1">
            <a:off x="9054075" y="56816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
          <p:cNvCxnSpPr/>
          <p:nvPr/>
        </p:nvCxnSpPr>
        <p:spPr>
          <a:xfrm>
            <a:off x="8506559" y="4503718"/>
            <a:ext cx="0" cy="46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
          <p:cNvCxnSpPr/>
          <p:nvPr/>
        </p:nvCxnSpPr>
        <p:spPr>
          <a:xfrm flipH="1" flipV="1">
            <a:off x="8328759" y="450203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2"/>
          <p:cNvCxnSpPr/>
          <p:nvPr/>
        </p:nvCxnSpPr>
        <p:spPr>
          <a:xfrm>
            <a:off x="9675495" y="481330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6"/>
          <p:cNvCxnSpPr/>
          <p:nvPr/>
        </p:nvCxnSpPr>
        <p:spPr>
          <a:xfrm>
            <a:off x="9675495" y="486410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178"/>
          <p:cNvCxnSpPr>
            <a:cxnSpLocks noChangeShapeType="1"/>
          </p:cNvCxnSpPr>
          <p:nvPr/>
        </p:nvCxnSpPr>
        <p:spPr bwMode="auto">
          <a:xfrm flipV="1">
            <a:off x="9827812" y="487270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9749072" y="509114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178"/>
          <p:cNvCxnSpPr>
            <a:cxnSpLocks noChangeShapeType="1"/>
          </p:cNvCxnSpPr>
          <p:nvPr/>
        </p:nvCxnSpPr>
        <p:spPr bwMode="auto">
          <a:xfrm flipV="1">
            <a:off x="9827812" y="4479009"/>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7" name="Straight Connector 178"/>
          <p:cNvCxnSpPr>
            <a:cxnSpLocks noChangeShapeType="1"/>
          </p:cNvCxnSpPr>
          <p:nvPr/>
        </p:nvCxnSpPr>
        <p:spPr bwMode="auto">
          <a:xfrm rot="16200000" flipV="1">
            <a:off x="9497489" y="413865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98" name="Rectangle 140"/>
          <p:cNvSpPr>
            <a:spLocks noChangeArrowheads="1"/>
          </p:cNvSpPr>
          <p:nvPr/>
        </p:nvSpPr>
        <p:spPr bwMode="auto">
          <a:xfrm rot="21600000" flipH="1">
            <a:off x="9865995" y="446341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99" name="Rectangle 140"/>
          <p:cNvSpPr>
            <a:spLocks noChangeArrowheads="1"/>
          </p:cNvSpPr>
          <p:nvPr/>
        </p:nvSpPr>
        <p:spPr bwMode="auto">
          <a:xfrm flipH="1">
            <a:off x="9230720" y="409851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100" name="Rectangle 140"/>
          <p:cNvSpPr>
            <a:spLocks noChangeArrowheads="1"/>
          </p:cNvSpPr>
          <p:nvPr/>
        </p:nvSpPr>
        <p:spPr bwMode="auto">
          <a:xfrm flipH="1">
            <a:off x="7697573" y="416613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01" name="Conector Angulado 100"/>
          <p:cNvCxnSpPr/>
          <p:nvPr/>
        </p:nvCxnSpPr>
        <p:spPr>
          <a:xfrm flipV="1">
            <a:off x="7057390" y="401510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02" name="Rectangle 140"/>
          <p:cNvSpPr>
            <a:spLocks noChangeArrowheads="1"/>
          </p:cNvSpPr>
          <p:nvPr/>
        </p:nvSpPr>
        <p:spPr bwMode="auto">
          <a:xfrm flipH="1">
            <a:off x="7065748" y="450332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03" name="Rectangle 140"/>
          <p:cNvSpPr>
            <a:spLocks noChangeArrowheads="1"/>
          </p:cNvSpPr>
          <p:nvPr/>
        </p:nvSpPr>
        <p:spPr bwMode="auto">
          <a:xfrm flipH="1">
            <a:off x="7738848" y="361622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104" name="Conector de Seta Reta 103"/>
          <p:cNvCxnSpPr/>
          <p:nvPr/>
        </p:nvCxnSpPr>
        <p:spPr>
          <a:xfrm>
            <a:off x="9227820" y="4741545"/>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13" name="Rectangle 140"/>
          <p:cNvSpPr>
            <a:spLocks noChangeArrowheads="1"/>
          </p:cNvSpPr>
          <p:nvPr/>
        </p:nvSpPr>
        <p:spPr bwMode="auto">
          <a:xfrm flipH="1">
            <a:off x="9151088" y="465953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115" name="Straight Connector 178"/>
          <p:cNvCxnSpPr>
            <a:cxnSpLocks noChangeShapeType="1"/>
          </p:cNvCxnSpPr>
          <p:nvPr/>
        </p:nvCxnSpPr>
        <p:spPr bwMode="auto">
          <a:xfrm flipV="1">
            <a:off x="9155347" y="446313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487680" y="504190"/>
            <a:ext cx="11076305" cy="1106805"/>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a:latin typeface="Comic Sans MS" panose="030F0702030302020204" pitchFamily="66" charset="0"/>
                <a:cs typeface="Comic Sans MS" panose="030F0702030302020204" pitchFamily="66" charset="0"/>
              </a:rPr>
              <a:t>Diodo direto</a:t>
            </a:r>
            <a:endParaRPr lang="pt-BR" altLang="en-US" sz="2800" b="1">
              <a:latin typeface="Comic Sans MS" panose="030F0702030302020204" pitchFamily="66" charset="0"/>
              <a:cs typeface="Comic Sans MS" panose="030F0702030302020204" pitchFamily="66"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a capacitancia direta será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1" name="Caixa de Texto 10"/>
              <p:cNvSpPr txBox="1"/>
              <p:nvPr/>
            </p:nvSpPr>
            <p:spPr>
              <a:xfrm>
                <a:off x="1956435" y="1918970"/>
                <a:ext cx="7630160" cy="131381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𝐷𝑇</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𝑇</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𝑇</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𝑇</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1956435" y="1918970"/>
                <a:ext cx="7630160" cy="1313815"/>
              </a:xfrm>
              <a:prstGeom prst="rect">
                <a:avLst/>
              </a:prstGeom>
              <a:blipFill rotWithShape="1">
                <a:blip r:embed="rId1"/>
                <a:stretch>
                  <a:fillRect r="-83"/>
                </a:stretch>
              </a:blipFill>
            </p:spPr>
            <p:txBody>
              <a:bodyPr/>
              <a:lstStyle/>
              <a:p>
                <a:r>
                  <a:rPr lang="pt-BR" altLang="en-US">
                    <a:noFill/>
                  </a:rPr>
                  <a:t> </a:t>
                </a:r>
              </a:p>
            </p:txBody>
          </p:sp>
        </mc:Fallback>
      </mc:AlternateContent>
      <p:sp>
        <p:nvSpPr>
          <p:cNvPr id="3" name="CaixaDeTexto 2"/>
          <p:cNvSpPr txBox="1"/>
          <p:nvPr/>
        </p:nvSpPr>
        <p:spPr>
          <a:xfrm>
            <a:off x="487680" y="3966210"/>
            <a:ext cx="11076305" cy="13836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que um diodo corte, o excesso de portadores que aparece na região neutra deve ser retirado. O tempo necessário para esta retirada atrasará o corte de um diodo.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21815" y="245745"/>
            <a:ext cx="8736965" cy="64516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9" name="Caixa de Texto 6"/>
              <p:cNvSpPr txBox="1"/>
              <p:nvPr/>
            </p:nvSpPr>
            <p:spPr>
              <a:xfrm>
                <a:off x="152400" y="890905"/>
                <a:ext cx="11887835" cy="320357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Assim, em um ciclo do sinal de entrada, a energia gasta é </a:t>
                </a:r>
                <a14:m>
                  <m:oMath xmlns:m="http://schemas.openxmlformats.org/officeDocument/2006/math">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Sup>
                      <m:sSubSupPr>
                        <m:ctrlPr>
                          <a:rPr lang="en-US" altLang="pt-BR" sz="2800" b="0" i="1" smtClean="0">
                            <a:latin typeface="Cambria Math" panose="02040503050406030204" pitchFamily="18" charset="0"/>
                            <a:cs typeface="Cambria Math" panose="02040503050406030204" pitchFamily="18" charset="0"/>
                          </a:rPr>
                        </m:ctrlPr>
                      </m:sSubSup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up>
                        <m:r>
                          <a:rPr lang="en-US" altLang="pt-BR" sz="2800" b="0" i="1" smtClean="0">
                            <a:latin typeface="Cambria Math" panose="02040503050406030204" pitchFamily="18" charset="0"/>
                            <a:cs typeface="Cambria Math" panose="02040503050406030204" pitchFamily="18" charset="0"/>
                          </a:rPr>
                          <m:t>2</m:t>
                        </m:r>
                      </m:sup>
                    </m:sSubSup>
                    <m:r>
                      <a:rPr lang="en-US" altLang="pt-BR" sz="2800" b="0" i="1" smtClean="0">
                        <a:latin typeface="Cambria Math" panose="02040503050406030204" pitchFamily="18" charset="0"/>
                        <a:cs typeface="Cambria Math" panose="02040503050406030204" pitchFamily="18" charset="0"/>
                      </a:rPr>
                      <m:t>. </m:t>
                    </m:r>
                  </m:oMath>
                </a14:m>
                <a:r>
                  <a:rPr lang="pt-BR" altLang="en-US" sz="2800" b="1" smtClean="0">
                    <a:solidFill>
                      <a:srgbClr val="C00000"/>
                    </a:solidFill>
                    <a:latin typeface="Comic Sans MS" panose="030F0702030302020204" pitchFamily="66" charset="0"/>
                    <a:cs typeface="Comic Sans MS" panose="030F0702030302020204" pitchFamily="66" charset="0"/>
                  </a:rPr>
                  <a:t>Essa energia é distribuida em</a:t>
                </a:r>
                <a:endParaRPr lang="pt-BR" altLang="en-US" sz="2800" b="1" smtClean="0">
                  <a:solidFill>
                    <a:srgbClr val="C00000"/>
                  </a:solidFill>
                  <a:latin typeface="Comic Sans MS" panose="030F0702030302020204" pitchFamily="66" charset="0"/>
                  <a:cs typeface="Comic Sans MS" panose="030F0702030302020204" pitchFamily="66" charset="0"/>
                </a:endParaRPr>
              </a:p>
              <a:p>
                <a:pPr marL="800100" lvl="1" indent="-342900" algn="l" fontAlgn="auto">
                  <a:spcAft>
                    <a:spcPts val="1200"/>
                  </a:spcAft>
                  <a:buFont typeface="Arial" panose="020B0604020202020204" pitchFamily="34" charset="0"/>
                  <a:buChar char="•"/>
                </a:pPr>
                <a14:m>
                  <m:oMath xmlns:m="http://schemas.openxmlformats.org/officeDocument/2006/math">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Sup>
                      <m:sSubSupPr>
                        <m:ctrlPr>
                          <a:rPr lang="en-US" altLang="pt-BR" sz="2800" b="0" i="1" smtClean="0">
                            <a:latin typeface="Cambria Math" panose="02040503050406030204" pitchFamily="18" charset="0"/>
                            <a:cs typeface="Cambria Math" panose="02040503050406030204" pitchFamily="18" charset="0"/>
                          </a:rPr>
                        </m:ctrlPr>
                      </m:sSubSup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up>
                        <m:r>
                          <a:rPr lang="en-US" altLang="pt-BR" sz="2800" b="0" i="1" smtClean="0">
                            <a:latin typeface="Cambria Math" panose="02040503050406030204" pitchFamily="18" charset="0"/>
                            <a:cs typeface="Cambria Math" panose="02040503050406030204" pitchFamily="18" charset="0"/>
                          </a:rPr>
                          <m:t>2</m:t>
                        </m:r>
                      </m:sup>
                    </m:sSubSup>
                  </m:oMath>
                </a14:m>
                <a:r>
                  <a:rPr lang="pt-BR" altLang="en-US" sz="2800" smtClean="0">
                    <a:latin typeface="Cambria Math" panose="02040503050406030204" pitchFamily="18" charset="0"/>
                    <a:cs typeface="Cambria Math" panose="02040503050406030204" pitchFamily="18" charset="0"/>
                  </a:rPr>
                  <a:t>/2:</a:t>
                </a:r>
                <a:r>
                  <a:rPr lang="pt-BR" altLang="en-US" sz="2800" smtClean="0">
                    <a:latin typeface="Comic Sans MS" panose="030F0702030302020204" pitchFamily="66" charset="0"/>
                    <a:cs typeface="Comic Sans MS" panose="030F0702030302020204" pitchFamily="66" charset="0"/>
                  </a:rPr>
                  <a:t> energia armazenada no capacitor, posteriormente dissipada no NMOS</a:t>
                </a:r>
                <a:endParaRPr lang="pt-BR" altLang="en-US" sz="2800" smtClean="0">
                  <a:latin typeface="Cambria Math" panose="02040503050406030204" pitchFamily="18" charset="0"/>
                  <a:cs typeface="Cambria Math" panose="02040503050406030204" pitchFamily="18" charset="0"/>
                </a:endParaRPr>
              </a:p>
              <a:p>
                <a:pPr marL="800100" lvl="1" indent="-342900" algn="l" fontAlgn="auto">
                  <a:spcAft>
                    <a:spcPts val="1200"/>
                  </a:spcAft>
                  <a:buFont typeface="Arial" panose="020B0604020202020204" pitchFamily="34" charset="0"/>
                  <a:buChar char="•"/>
                </a:pPr>
                <a14:m>
                  <m:oMath xmlns:m="http://schemas.openxmlformats.org/officeDocument/2006/math">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Sup>
                      <m:sSubSupPr>
                        <m:ctrlPr>
                          <a:rPr lang="en-US" altLang="pt-BR" sz="2800" b="0" i="1" smtClean="0">
                            <a:latin typeface="Cambria Math" panose="02040503050406030204" pitchFamily="18" charset="0"/>
                            <a:cs typeface="Cambria Math" panose="02040503050406030204" pitchFamily="18" charset="0"/>
                          </a:rPr>
                        </m:ctrlPr>
                      </m:sSubSup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up>
                        <m:r>
                          <a:rPr lang="en-US" altLang="pt-BR" sz="2800" b="0" i="1" smtClean="0">
                            <a:latin typeface="Cambria Math" panose="02040503050406030204" pitchFamily="18" charset="0"/>
                            <a:cs typeface="Cambria Math" panose="02040503050406030204" pitchFamily="18" charset="0"/>
                          </a:rPr>
                          <m:t>2</m:t>
                        </m:r>
                      </m:sup>
                    </m:sSubSup>
                  </m:oMath>
                </a14:m>
                <a:r>
                  <a:rPr lang="pt-BR" altLang="en-US" sz="2800" smtClean="0">
                    <a:latin typeface="Cambria Math" panose="02040503050406030204" pitchFamily="18" charset="0"/>
                    <a:cs typeface="Cambria Math" panose="02040503050406030204" pitchFamily="18" charset="0"/>
                    <a:sym typeface="+mn-ea"/>
                  </a:rPr>
                  <a:t>/2: </a:t>
                </a:r>
                <a:r>
                  <a:rPr lang="pt-BR" altLang="en-US" sz="2800" smtClean="0">
                    <a:latin typeface="Comic Sans MS" panose="030F0702030302020204" pitchFamily="66" charset="0"/>
                    <a:cs typeface="Comic Sans MS" panose="030F0702030302020204" pitchFamily="66" charset="0"/>
                    <a:sym typeface="+mn-ea"/>
                  </a:rPr>
                  <a:t>energia dissipada no transistor PMOS</a:t>
                </a:r>
                <a:endParaRPr lang="pt-BR" altLang="en-US" sz="2800" smtClean="0">
                  <a:latin typeface="Comic Sans MS" panose="030F0702030302020204" pitchFamily="66" charset="0"/>
                  <a:cs typeface="Comic Sans MS" panose="030F0702030302020204" pitchFamily="66" charset="0"/>
                  <a:sym typeface="+mn-ea"/>
                </a:endParaRPr>
              </a:p>
              <a:p>
                <a:pPr lvl="0"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Observe que a energia dissipada não depende da equacão do trans.</a:t>
                </a:r>
                <a:r>
                  <a:rPr lang="pt-BR" altLang="en-US" sz="24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a:t>
                </a:r>
                <a:endParaRPr lang="pt-BR" altLang="en-US" sz="24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mc:Choice>
        <mc:Fallback>
          <p:sp>
            <p:nvSpPr>
              <p:cNvPr id="49" name="Caixa de Texto 6"/>
              <p:cNvSpPr txBox="1">
                <a:spLocks noRot="1" noChangeAspect="1" noMove="1" noResize="1" noEditPoints="1" noAdjustHandles="1" noChangeArrowheads="1" noChangeShapeType="1" noTextEdit="1"/>
              </p:cNvSpPr>
              <p:nvPr/>
            </p:nvSpPr>
            <p:spPr>
              <a:xfrm>
                <a:off x="152400" y="890905"/>
                <a:ext cx="11887835" cy="32035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 name="Grupo 12"/>
          <p:cNvGrpSpPr/>
          <p:nvPr/>
        </p:nvGrpSpPr>
        <p:grpSpPr>
          <a:xfrm>
            <a:off x="8059519" y="4233992"/>
            <a:ext cx="644159" cy="1434624"/>
            <a:chOff x="4325979" y="4921726"/>
            <a:chExt cx="644159" cy="1434624"/>
          </a:xfrm>
        </p:grpSpPr>
        <p:grpSp>
          <p:nvGrpSpPr>
            <p:cNvPr id="14" name="Group 147"/>
            <p:cNvGrpSpPr/>
            <p:nvPr/>
          </p:nvGrpSpPr>
          <p:grpSpPr bwMode="auto">
            <a:xfrm>
              <a:off x="4325979" y="5381242"/>
              <a:ext cx="638515" cy="529611"/>
              <a:chOff x="2834" y="2568"/>
              <a:chExt cx="317" cy="272"/>
            </a:xfrm>
          </p:grpSpPr>
          <p:sp>
            <p:nvSpPr>
              <p:cNvPr id="1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2" name="Grupo 21"/>
          <p:cNvGrpSpPr/>
          <p:nvPr/>
        </p:nvGrpSpPr>
        <p:grpSpPr>
          <a:xfrm rot="16200000">
            <a:off x="7277531" y="4556246"/>
            <a:ext cx="2785912" cy="1362488"/>
            <a:chOff x="7504" y="6831"/>
            <a:chExt cx="3577" cy="1690"/>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44" name="Rectangle 140"/>
            <p:cNvSpPr>
              <a:spLocks noChangeArrowheads="1"/>
            </p:cNvSpPr>
            <p:nvPr/>
          </p:nvSpPr>
          <p:spPr bwMode="auto">
            <a:xfrm rot="5400000" flipH="1">
              <a:off x="9953" y="6934"/>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45"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grpSp>
      <p:cxnSp>
        <p:nvCxnSpPr>
          <p:cNvPr id="50" name="Conector Reto 4"/>
          <p:cNvCxnSpPr/>
          <p:nvPr/>
        </p:nvCxnSpPr>
        <p:spPr>
          <a:xfrm flipH="1" flipV="1">
            <a:off x="8607670" y="66367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
          <p:cNvCxnSpPr/>
          <p:nvPr/>
        </p:nvCxnSpPr>
        <p:spPr>
          <a:xfrm>
            <a:off x="8059519" y="496155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8"/>
          <p:cNvCxnSpPr/>
          <p:nvPr/>
        </p:nvCxnSpPr>
        <p:spPr>
          <a:xfrm flipH="1" flipV="1">
            <a:off x="7882354" y="544755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8224210" y="48930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4" name="Conector Reto 2"/>
          <p:cNvCxnSpPr/>
          <p:nvPr/>
        </p:nvCxnSpPr>
        <p:spPr>
          <a:xfrm>
            <a:off x="9229090" y="576834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
          <p:cNvCxnSpPr/>
          <p:nvPr/>
        </p:nvCxnSpPr>
        <p:spPr>
          <a:xfrm>
            <a:off x="9229090" y="581914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flipV="1">
            <a:off x="9381407" y="582774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8"/>
          <p:cNvCxnSpPr/>
          <p:nvPr/>
        </p:nvCxnSpPr>
        <p:spPr>
          <a:xfrm flipH="1" flipV="1">
            <a:off x="9302667" y="60461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flipV="1">
            <a:off x="9381407" y="5434049"/>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Straight Connector 178"/>
          <p:cNvCxnSpPr>
            <a:cxnSpLocks noChangeShapeType="1"/>
          </p:cNvCxnSpPr>
          <p:nvPr/>
        </p:nvCxnSpPr>
        <p:spPr bwMode="auto">
          <a:xfrm rot="16200000" flipV="1">
            <a:off x="9051084" y="509369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60" name="Rectangle 140"/>
          <p:cNvSpPr>
            <a:spLocks noChangeArrowheads="1"/>
          </p:cNvSpPr>
          <p:nvPr/>
        </p:nvSpPr>
        <p:spPr bwMode="auto">
          <a:xfrm rot="21600000" flipH="1">
            <a:off x="8930640" y="545338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61" name="Rectangle 140"/>
          <p:cNvSpPr>
            <a:spLocks noChangeArrowheads="1"/>
          </p:cNvSpPr>
          <p:nvPr/>
        </p:nvSpPr>
        <p:spPr bwMode="auto">
          <a:xfrm flipH="1">
            <a:off x="8784315" y="505355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62" name="Rectangle 140"/>
          <p:cNvSpPr>
            <a:spLocks noChangeArrowheads="1"/>
          </p:cNvSpPr>
          <p:nvPr/>
        </p:nvSpPr>
        <p:spPr bwMode="auto">
          <a:xfrm flipH="1">
            <a:off x="3588488" y="519166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63" name="Conector Angulado 62"/>
          <p:cNvCxnSpPr/>
          <p:nvPr/>
        </p:nvCxnSpPr>
        <p:spPr>
          <a:xfrm flipV="1">
            <a:off x="29483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2956663" y="552884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3629763" y="46417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66" name="Conector de Seta Reta 65"/>
          <p:cNvCxnSpPr/>
          <p:nvPr/>
        </p:nvCxnSpPr>
        <p:spPr>
          <a:xfrm>
            <a:off x="8784590" y="4845685"/>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flipH="1">
            <a:off x="8695793" y="464238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3" name="Conector Angulado 2"/>
          <p:cNvCxnSpPr/>
          <p:nvPr/>
        </p:nvCxnSpPr>
        <p:spPr>
          <a:xfrm>
            <a:off x="369570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5" name="Conector Angulado 4"/>
          <p:cNvCxnSpPr/>
          <p:nvPr/>
        </p:nvCxnSpPr>
        <p:spPr>
          <a:xfrm flipV="1">
            <a:off x="442341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8" name="Conector Angulado 7"/>
          <p:cNvCxnSpPr/>
          <p:nvPr/>
        </p:nvCxnSpPr>
        <p:spPr>
          <a:xfrm>
            <a:off x="51708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9" name="Conector Reto 8"/>
          <p:cNvCxnSpPr/>
          <p:nvPr/>
        </p:nvCxnSpPr>
        <p:spPr>
          <a:xfrm flipH="1">
            <a:off x="3552825" y="4346575"/>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5023485" y="4428490"/>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a:off x="3581400" y="4525645"/>
            <a:ext cx="1437005"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3702685" y="4124325"/>
            <a:ext cx="1203325" cy="76835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1 ciclo</a:t>
            </a:r>
            <a:endParaRPr lang="pt-BR" sz="2000" dirty="0" smtClean="0"/>
          </a:p>
          <a:p>
            <a:pPr algn="ctr" eaLnBrk="0" hangingPunct="0">
              <a:spcBef>
                <a:spcPct val="20000"/>
              </a:spcBef>
            </a:pPr>
            <a:r>
              <a:rPr lang="pt-BR" sz="2000" dirty="0" smtClean="0"/>
              <a:t>T</a:t>
            </a:r>
            <a:endParaRPr lang="pt-BR" sz="2000" dirty="0" smtClean="0"/>
          </a:p>
        </p:txBody>
      </p:sp>
    </p:spTree>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64516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9" name="Caixa de Texto 6"/>
              <p:cNvSpPr txBox="1"/>
              <p:nvPr/>
            </p:nvSpPr>
            <p:spPr>
              <a:xfrm>
                <a:off x="362585" y="1288415"/>
                <a:ext cx="11466195" cy="262318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Para calcular a Potencia, dividimos a energia pelo tempo que esta energia deve ser fornecida, ou seja</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0"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𝑃𝑜𝑡𝑒𝑛𝑐𝑖𝑎</m:t>
                      </m:r>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𝑒𝑛𝑒𝑟𝑔𝑖𝑎</m:t>
                          </m:r>
                        </m:num>
                        <m:den>
                          <m:r>
                            <a:rPr lang="en-US" altLang="pt-BR" sz="2800" b="0" i="1" smtClean="0">
                              <a:latin typeface="Cambria Math" panose="02040503050406030204" pitchFamily="18" charset="0"/>
                              <a:cs typeface="Cambria Math" panose="02040503050406030204" pitchFamily="18" charset="0"/>
                            </a:rPr>
                            <m:t>𝑡𝑒𝑚𝑝𝑜</m:t>
                          </m:r>
                        </m:den>
                      </m:f>
                      <m:r>
                        <a:rPr lang="en-US"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f>
                            <m:fPr>
                              <m:ctrlPr>
                                <a:rPr lang="pt-BR" altLang="pt-BR" sz="2800" b="0" i="1" smtClean="0">
                                  <a:latin typeface="Cambria Math" panose="02040503050406030204" pitchFamily="18" charset="0"/>
                                  <a:cs typeface="Cambria Math" panose="02040503050406030204" pitchFamily="18" charset="0"/>
                                </a:rPr>
                              </m:ctrlPr>
                            </m:fPr>
                            <m:num>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Sup>
                                <m:sSubSupPr>
                                  <m:ctrlPr>
                                    <a:rPr lang="en-US" altLang="pt-BR" sz="2800" b="0" i="1" smtClean="0">
                                      <a:latin typeface="Cambria Math" panose="02040503050406030204" pitchFamily="18" charset="0"/>
                                      <a:cs typeface="Cambria Math" panose="02040503050406030204" pitchFamily="18" charset="0"/>
                                    </a:rPr>
                                  </m:ctrlPr>
                                </m:sSubSup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up>
                                  <m:r>
                                    <a:rPr lang="en-US" altLang="pt-BR" sz="2800" b="0" i="1" smtClean="0">
                                      <a:latin typeface="Cambria Math" panose="02040503050406030204" pitchFamily="18" charset="0"/>
                                      <a:cs typeface="Cambria Math" panose="02040503050406030204" pitchFamily="18" charset="0"/>
                                    </a:rPr>
                                    <m:t>2</m:t>
                                  </m:r>
                                </m:sup>
                              </m:sSubSup>
                            </m:num>
                            <m:den>
                              <m:r>
                                <a:rPr lang="en-US" altLang="pt-BR" sz="2800" b="0" i="1" smtClean="0">
                                  <a:latin typeface="Cambria Math" panose="02040503050406030204" pitchFamily="18" charset="0"/>
                                  <a:cs typeface="Cambria Math" panose="02040503050406030204" pitchFamily="18" charset="0"/>
                                </a:rPr>
                                <m:t>𝑇</m:t>
                              </m:r>
                            </m:den>
                          </m:f>
                          <m:r>
                            <a:rPr lang="en-US" altLang="pt-BR" sz="2800" b="0" i="1" smtClean="0">
                              <a:latin typeface="Cambria Math" panose="02040503050406030204" pitchFamily="18" charset="0"/>
                              <a:cs typeface="Cambria Math" panose="02040503050406030204" pitchFamily="18" charset="0"/>
                            </a:rPr>
                            <m:t>= </m:t>
                          </m:r>
                          <m:r>
                            <a:rPr lang="en-US" altLang="pt-BR" sz="2800" b="0" i="1" smtClean="0">
                              <a:latin typeface="Cambria Math" panose="02040503050406030204" pitchFamily="18" charset="0"/>
                              <a:cs typeface="Cambria Math" panose="02040503050406030204" pitchFamily="18" charset="0"/>
                            </a:rPr>
                            <m:t>𝑓𝐶</m:t>
                          </m:r>
                        </m:e>
                        <m:sub>
                          <m:r>
                            <a:rPr lang="en-US" altLang="pt-BR" sz="2800" b="0" i="1" smtClean="0">
                              <a:latin typeface="Cambria Math" panose="02040503050406030204" pitchFamily="18" charset="0"/>
                              <a:cs typeface="Cambria Math" panose="02040503050406030204" pitchFamily="18" charset="0"/>
                            </a:rPr>
                            <m:t>𝐿</m:t>
                          </m:r>
                        </m:sub>
                      </m:sSub>
                      <m:sSubSup>
                        <m:sSubSupPr>
                          <m:ctrlPr>
                            <a:rPr lang="en-US" altLang="pt-BR" sz="2800" b="0" i="1" smtClean="0">
                              <a:latin typeface="Cambria Math" panose="02040503050406030204" pitchFamily="18" charset="0"/>
                              <a:cs typeface="Cambria Math" panose="02040503050406030204" pitchFamily="18" charset="0"/>
                            </a:rPr>
                          </m:ctrlPr>
                        </m:sSubSup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up>
                          <m:r>
                            <a:rPr lang="en-US" altLang="pt-BR" sz="2800" b="0" i="1" smtClean="0">
                              <a:latin typeface="Cambria Math" panose="02040503050406030204" pitchFamily="18" charset="0"/>
                              <a:cs typeface="Cambria Math" panose="02040503050406030204" pitchFamily="18" charset="0"/>
                            </a:rPr>
                            <m:t>2</m:t>
                          </m:r>
                        </m:sup>
                      </m:sSubSup>
                    </m:oMath>
                  </m:oMathPara>
                </a14:m>
                <a:endParaRPr lang="en-US" altLang="pt-BR" sz="2800" b="0" i="1" smtClean="0">
                  <a:latin typeface="Cambria Math" panose="02040503050406030204" pitchFamily="18" charset="0"/>
                  <a:cs typeface="Cambria Math" panose="02040503050406030204" pitchFamily="18" charset="0"/>
                </a:endParaRPr>
              </a:p>
              <a:p>
                <a:pPr lvl="0" indent="0" algn="l" fontAlgn="auto">
                  <a:spcAft>
                    <a:spcPts val="1200"/>
                  </a:spcAft>
                  <a:buFont typeface="Arial" panose="020B0604020202020204" pitchFamily="34" charset="0"/>
                  <a:buNone/>
                </a:pPr>
                <a:r>
                  <a:rPr lang="pt-BR" altLang="en-US" sz="2800" b="1" i="1" smtClean="0">
                    <a:solidFill>
                      <a:srgbClr val="C00000"/>
                    </a:solidFill>
                    <a:latin typeface="Comic Sans MS" panose="030F0702030302020204" pitchFamily="66" charset="0"/>
                    <a:cs typeface="Comic Sans MS" panose="030F0702030302020204" pitchFamily="66" charset="0"/>
                  </a:rPr>
                  <a:t>onde f é a frequência de operação do circuito </a:t>
                </a:r>
                <a:endParaRPr lang="pt-BR" altLang="en-US" sz="2800" b="1" i="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mc:Choice>
        <mc:Fallback>
          <p:sp>
            <p:nvSpPr>
              <p:cNvPr id="49" name="Caixa de Texto 6"/>
              <p:cNvSpPr txBox="1">
                <a:spLocks noRot="1" noChangeAspect="1" noMove="1" noResize="1" noEditPoints="1" noAdjustHandles="1" noChangeArrowheads="1" noChangeShapeType="1" noTextEdit="1"/>
              </p:cNvSpPr>
              <p:nvPr/>
            </p:nvSpPr>
            <p:spPr>
              <a:xfrm>
                <a:off x="362585" y="1288415"/>
                <a:ext cx="11466195" cy="2623185"/>
              </a:xfrm>
              <a:prstGeom prst="rect">
                <a:avLst/>
              </a:prstGeom>
              <a:blipFill rotWithShape="1">
                <a:blip r:embed="rId1"/>
                <a:stretch>
                  <a:fillRect b="-48"/>
                </a:stretch>
              </a:blipFill>
            </p:spPr>
            <p:txBody>
              <a:bodyPr/>
              <a:lstStyle/>
              <a:p>
                <a:r>
                  <a:rPr lang="pt-BR" altLang="en-US">
                    <a:noFill/>
                  </a:rPr>
                  <a:t> </a:t>
                </a:r>
              </a:p>
            </p:txBody>
          </p:sp>
        </mc:Fallback>
      </mc:AlternateContent>
      <p:grpSp>
        <p:nvGrpSpPr>
          <p:cNvPr id="13" name="Grupo 12"/>
          <p:cNvGrpSpPr/>
          <p:nvPr/>
        </p:nvGrpSpPr>
        <p:grpSpPr>
          <a:xfrm>
            <a:off x="8918039" y="4094292"/>
            <a:ext cx="644159" cy="1434624"/>
            <a:chOff x="4325979" y="4921726"/>
            <a:chExt cx="644159" cy="1434624"/>
          </a:xfrm>
        </p:grpSpPr>
        <p:grpSp>
          <p:nvGrpSpPr>
            <p:cNvPr id="14" name="Group 147"/>
            <p:cNvGrpSpPr/>
            <p:nvPr/>
          </p:nvGrpSpPr>
          <p:grpSpPr bwMode="auto">
            <a:xfrm>
              <a:off x="4325979" y="5381242"/>
              <a:ext cx="638515" cy="529611"/>
              <a:chOff x="2834" y="2568"/>
              <a:chExt cx="317" cy="272"/>
            </a:xfrm>
          </p:grpSpPr>
          <p:sp>
            <p:nvSpPr>
              <p:cNvPr id="1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2" name="Grupo 21"/>
          <p:cNvGrpSpPr/>
          <p:nvPr/>
        </p:nvGrpSpPr>
        <p:grpSpPr>
          <a:xfrm rot="16200000">
            <a:off x="8136051" y="4416546"/>
            <a:ext cx="2785912" cy="1362488"/>
            <a:chOff x="7504" y="6831"/>
            <a:chExt cx="3577" cy="1690"/>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44" name="Rectangle 140"/>
            <p:cNvSpPr>
              <a:spLocks noChangeArrowheads="1"/>
            </p:cNvSpPr>
            <p:nvPr/>
          </p:nvSpPr>
          <p:spPr bwMode="auto">
            <a:xfrm rot="5400000" flipH="1">
              <a:off x="9953" y="6934"/>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45"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grpSp>
      <p:cxnSp>
        <p:nvCxnSpPr>
          <p:cNvPr id="50" name="Conector Reto 4"/>
          <p:cNvCxnSpPr/>
          <p:nvPr/>
        </p:nvCxnSpPr>
        <p:spPr>
          <a:xfrm flipH="1" flipV="1">
            <a:off x="9466190" y="64970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
          <p:cNvCxnSpPr/>
          <p:nvPr/>
        </p:nvCxnSpPr>
        <p:spPr>
          <a:xfrm>
            <a:off x="8918039" y="482185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8"/>
          <p:cNvCxnSpPr/>
          <p:nvPr/>
        </p:nvCxnSpPr>
        <p:spPr>
          <a:xfrm flipH="1" flipV="1">
            <a:off x="8740874" y="530785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9082730" y="47533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4" name="Conector Reto 2"/>
          <p:cNvCxnSpPr/>
          <p:nvPr/>
        </p:nvCxnSpPr>
        <p:spPr>
          <a:xfrm>
            <a:off x="10087610" y="562864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
          <p:cNvCxnSpPr/>
          <p:nvPr/>
        </p:nvCxnSpPr>
        <p:spPr>
          <a:xfrm>
            <a:off x="10087610" y="567944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flipV="1">
            <a:off x="10239927" y="568804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8"/>
          <p:cNvCxnSpPr/>
          <p:nvPr/>
        </p:nvCxnSpPr>
        <p:spPr>
          <a:xfrm flipH="1" flipV="1">
            <a:off x="10161187" y="59064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flipV="1">
            <a:off x="10239927" y="5294349"/>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Straight Connector 178"/>
          <p:cNvCxnSpPr>
            <a:cxnSpLocks noChangeShapeType="1"/>
          </p:cNvCxnSpPr>
          <p:nvPr/>
        </p:nvCxnSpPr>
        <p:spPr bwMode="auto">
          <a:xfrm rot="16200000" flipV="1">
            <a:off x="9909604" y="495399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60" name="Rectangle 140"/>
          <p:cNvSpPr>
            <a:spLocks noChangeArrowheads="1"/>
          </p:cNvSpPr>
          <p:nvPr/>
        </p:nvSpPr>
        <p:spPr bwMode="auto">
          <a:xfrm rot="21600000" flipH="1">
            <a:off x="9789160" y="531368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61" name="Rectangle 140"/>
          <p:cNvSpPr>
            <a:spLocks noChangeArrowheads="1"/>
          </p:cNvSpPr>
          <p:nvPr/>
        </p:nvSpPr>
        <p:spPr bwMode="auto">
          <a:xfrm flipH="1">
            <a:off x="9642835" y="491385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62" name="Rectangle 140"/>
          <p:cNvSpPr>
            <a:spLocks noChangeArrowheads="1"/>
          </p:cNvSpPr>
          <p:nvPr/>
        </p:nvSpPr>
        <p:spPr bwMode="auto">
          <a:xfrm flipH="1">
            <a:off x="3588488" y="519166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63" name="Conector Angulado 62"/>
          <p:cNvCxnSpPr/>
          <p:nvPr/>
        </p:nvCxnSpPr>
        <p:spPr>
          <a:xfrm flipV="1">
            <a:off x="29483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2956663" y="552884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3629763" y="46417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66" name="Conector de Seta Reta 65"/>
          <p:cNvCxnSpPr/>
          <p:nvPr/>
        </p:nvCxnSpPr>
        <p:spPr>
          <a:xfrm>
            <a:off x="9643110" y="4705985"/>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flipH="1">
            <a:off x="9554313" y="450268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3" name="Conector Angulado 2"/>
          <p:cNvCxnSpPr/>
          <p:nvPr/>
        </p:nvCxnSpPr>
        <p:spPr>
          <a:xfrm>
            <a:off x="369570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5" name="Conector Angulado 4"/>
          <p:cNvCxnSpPr/>
          <p:nvPr/>
        </p:nvCxnSpPr>
        <p:spPr>
          <a:xfrm flipV="1">
            <a:off x="442341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8" name="Conector Angulado 7"/>
          <p:cNvCxnSpPr/>
          <p:nvPr/>
        </p:nvCxnSpPr>
        <p:spPr>
          <a:xfrm>
            <a:off x="51708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9" name="Conector Reto 8"/>
          <p:cNvCxnSpPr/>
          <p:nvPr/>
        </p:nvCxnSpPr>
        <p:spPr>
          <a:xfrm flipH="1">
            <a:off x="3552825" y="4346575"/>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5023485" y="4428490"/>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a:off x="3581400" y="4525645"/>
            <a:ext cx="1437005"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3702685" y="4124325"/>
            <a:ext cx="1203325" cy="76835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1 ciclo</a:t>
            </a:r>
            <a:endParaRPr lang="pt-BR" sz="2000" dirty="0" smtClean="0"/>
          </a:p>
          <a:p>
            <a:pPr algn="ctr" eaLnBrk="0" hangingPunct="0">
              <a:spcBef>
                <a:spcPct val="20000"/>
              </a:spcBef>
            </a:pPr>
            <a:r>
              <a:rPr lang="pt-BR" sz="2000" dirty="0" smtClean="0"/>
              <a:t>T</a:t>
            </a:r>
            <a:endParaRPr lang="pt-BR" sz="2000" dirty="0" smtClean="0"/>
          </a:p>
        </p:txBody>
      </p:sp>
    </p:spTree>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9" name="Caixa de Texto 6"/>
              <p:cNvSpPr txBox="1"/>
              <p:nvPr/>
            </p:nvSpPr>
            <p:spPr>
              <a:xfrm>
                <a:off x="362585" y="1288415"/>
                <a:ext cx="11466195" cy="249491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𝑃𝑜𝑡𝑒𝑛𝑐𝑖𝑎</m:t>
                      </m:r>
                      <m:r>
                        <a:rPr lang="en-US" altLang="pt-BR" sz="2400" b="0" i="1" smtClean="0">
                          <a:latin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𝑒𝑛𝑒𝑟𝑔𝑖𝑎</m:t>
                          </m:r>
                        </m:num>
                        <m:den>
                          <m:r>
                            <a:rPr lang="en-US" altLang="pt-BR" sz="2400" b="0" i="1" smtClean="0">
                              <a:latin typeface="Cambria Math" panose="02040503050406030204" pitchFamily="18" charset="0"/>
                              <a:cs typeface="Cambria Math" panose="02040503050406030204" pitchFamily="18" charset="0"/>
                            </a:rPr>
                            <m:t>𝑡𝑒𝑚𝑝𝑜</m:t>
                          </m:r>
                        </m:den>
                      </m:f>
                      <m:r>
                        <a:rPr lang="en-US"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f>
                            <m:fPr>
                              <m:ctrlPr>
                                <a:rPr lang="pt-BR" altLang="pt-BR" sz="2400" b="0" i="1" smtClean="0">
                                  <a:latin typeface="Cambria Math" panose="02040503050406030204" pitchFamily="18" charset="0"/>
                                  <a:cs typeface="Cambria Math" panose="02040503050406030204" pitchFamily="18" charset="0"/>
                                </a:rPr>
                              </m:ctrlPr>
                            </m:fPr>
                            <m:num>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num>
                            <m:den>
                              <m:r>
                                <a:rPr lang="en-US" altLang="pt-BR" sz="2400" b="0" i="1" smtClean="0">
                                  <a:latin typeface="Cambria Math" panose="02040503050406030204" pitchFamily="18" charset="0"/>
                                  <a:cs typeface="Cambria Math" panose="02040503050406030204" pitchFamily="18" charset="0"/>
                                </a:rPr>
                                <m:t>𝑇</m:t>
                              </m:r>
                            </m:den>
                          </m:f>
                          <m:r>
                            <a:rPr lang="en-US" altLang="pt-BR" sz="2400" b="0" i="1" smtClean="0">
                              <a:latin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cs typeface="Cambria Math" panose="02040503050406030204" pitchFamily="18" charset="0"/>
                            </a:rPr>
                            <m:t>𝑓𝐶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oMath>
                  </m:oMathPara>
                </a14:m>
                <a:endParaRPr lang="en-US" altLang="pt-BR" sz="2400" b="0" i="1" smtClean="0">
                  <a:latin typeface="Cambria Math" panose="02040503050406030204" pitchFamily="18" charset="0"/>
                  <a:cs typeface="Cambria Math" panose="02040503050406030204" pitchFamily="18" charset="0"/>
                </a:endParaRPr>
              </a:p>
              <a:p>
                <a:pPr marL="342900" lvl="3" indent="-300355" algn="l" fontAlgn="auto">
                  <a:spcAft>
                    <a:spcPts val="600"/>
                  </a:spcAft>
                  <a:buFont typeface="Arial" panose="020B0604020202020204" pitchFamily="34" charset="0"/>
                  <a:buChar char="•"/>
                </a:pPr>
                <a:r>
                  <a:rPr lang="pt-BR" altLang="en-US" sz="2800" b="1" smtClean="0">
                    <a:solidFill>
                      <a:srgbClr val="C00000"/>
                    </a:solidFill>
                    <a:latin typeface="Comic Sans MS" panose="030F0702030302020204" pitchFamily="66" charset="0"/>
                    <a:cs typeface="Comic Sans MS" panose="030F0702030302020204" pitchFamily="66" charset="0"/>
                  </a:rPr>
                  <a:t>frequência aumenta, a potencia aumenta</a:t>
                </a:r>
                <a:endParaRPr lang="pt-BR" altLang="en-US" sz="2800" b="1" smtClean="0">
                  <a:solidFill>
                    <a:srgbClr val="C00000"/>
                  </a:solidFill>
                  <a:latin typeface="Comic Sans MS" panose="030F0702030302020204" pitchFamily="66" charset="0"/>
                  <a:cs typeface="Comic Sans MS" panose="030F0702030302020204" pitchFamily="66" charset="0"/>
                </a:endParaRPr>
              </a:p>
              <a:p>
                <a:pPr marL="342900" lvl="0" indent="-300355" algn="l" fontAlgn="auto">
                  <a:spcAft>
                    <a:spcPts val="600"/>
                  </a:spcAft>
                  <a:buFont typeface="Arial" panose="020B0604020202020204" pitchFamily="34" charset="0"/>
                  <a:buChar char="•"/>
                </a:pPr>
                <a:r>
                  <a:rPr lang="pt-BR" altLang="en-US" sz="2800" b="1" smtClean="0">
                    <a:solidFill>
                      <a:srgbClr val="C00000"/>
                    </a:solidFill>
                    <a:latin typeface="Comic Sans MS" panose="030F0702030302020204" pitchFamily="66" charset="0"/>
                    <a:cs typeface="Comic Sans MS" panose="030F0702030302020204" pitchFamily="66" charset="0"/>
                  </a:rPr>
                  <a:t>C</a:t>
                </a:r>
                <a:r>
                  <a:rPr lang="pt-BR" altLang="en-US" sz="2800" b="1" baseline="-25000" smtClean="0">
                    <a:solidFill>
                      <a:srgbClr val="C00000"/>
                    </a:solidFill>
                    <a:latin typeface="Comic Sans MS" panose="030F0702030302020204" pitchFamily="66" charset="0"/>
                    <a:cs typeface="Comic Sans MS" panose="030F0702030302020204" pitchFamily="66" charset="0"/>
                  </a:rPr>
                  <a:t>L </a:t>
                </a:r>
                <a:r>
                  <a:rPr lang="pt-BR" altLang="en-US" sz="2800" b="1" smtClean="0">
                    <a:solidFill>
                      <a:srgbClr val="C00000"/>
                    </a:solidFill>
                    <a:latin typeface="Comic Sans MS" panose="030F0702030302020204" pitchFamily="66" charset="0"/>
                    <a:cs typeface="Comic Sans MS" panose="030F0702030302020204" pitchFamily="66" charset="0"/>
                  </a:rPr>
                  <a:t>aumenta, a potencia aumenta</a:t>
                </a:r>
                <a:endParaRPr lang="pt-BR" altLang="en-US" sz="2800" b="1" smtClean="0">
                  <a:solidFill>
                    <a:srgbClr val="C00000"/>
                  </a:solidFill>
                  <a:latin typeface="Comic Sans MS" panose="030F0702030302020204" pitchFamily="66" charset="0"/>
                  <a:cs typeface="Comic Sans MS" panose="030F0702030302020204" pitchFamily="66" charset="0"/>
                </a:endParaRPr>
              </a:p>
              <a:p>
                <a:pPr marL="342900" lvl="0" indent="-300355" algn="l" fontAlgn="auto">
                  <a:spcAft>
                    <a:spcPts val="600"/>
                  </a:spcAft>
                  <a:buFont typeface="Arial" panose="020B0604020202020204" pitchFamily="34" charset="0"/>
                  <a:buChar char="•"/>
                </a:pPr>
                <a:r>
                  <a:rPr lang="pt-BR" altLang="en-US" sz="2800" b="1" smtClean="0">
                    <a:solidFill>
                      <a:srgbClr val="C00000"/>
                    </a:solidFill>
                    <a:latin typeface="Comic Sans MS" panose="030F0702030302020204" pitchFamily="66" charset="0"/>
                    <a:cs typeface="Comic Sans MS" panose="030F0702030302020204" pitchFamily="66" charset="0"/>
                  </a:rPr>
                  <a:t>V</a:t>
                </a:r>
                <a:r>
                  <a:rPr lang="pt-BR" altLang="en-US" sz="2800" b="1" baseline="-25000" smtClean="0">
                    <a:solidFill>
                      <a:srgbClr val="C00000"/>
                    </a:solidFill>
                    <a:latin typeface="Comic Sans MS" panose="030F0702030302020204" pitchFamily="66" charset="0"/>
                    <a:cs typeface="Comic Sans MS" panose="030F0702030302020204" pitchFamily="66" charset="0"/>
                  </a:rPr>
                  <a:t>DD </a:t>
                </a:r>
                <a:r>
                  <a:rPr lang="pt-BR" altLang="en-US" sz="2800" b="1" smtClean="0">
                    <a:solidFill>
                      <a:srgbClr val="C00000"/>
                    </a:solidFill>
                    <a:latin typeface="Comic Sans MS" panose="030F0702030302020204" pitchFamily="66" charset="0"/>
                    <a:cs typeface="Comic Sans MS" panose="030F0702030302020204" pitchFamily="66" charset="0"/>
                  </a:rPr>
                  <a:t>aumenta, a potencia aumenta (com o quadrado de V</a:t>
                </a:r>
                <a:r>
                  <a:rPr lang="pt-BR" altLang="en-US" sz="2800" b="1" baseline="-25000" smtClean="0">
                    <a:solidFill>
                      <a:srgbClr val="C00000"/>
                    </a:solidFill>
                    <a:latin typeface="Comic Sans MS" panose="030F0702030302020204" pitchFamily="66" charset="0"/>
                    <a:cs typeface="Comic Sans MS" panose="030F0702030302020204" pitchFamily="66" charset="0"/>
                  </a:rPr>
                  <a:t>DD</a:t>
                </a:r>
                <a:r>
                  <a:rPr lang="pt-BR" altLang="en-US" sz="2800" b="1" smtClean="0">
                    <a:solidFill>
                      <a:srgbClr val="C00000"/>
                    </a:solidFill>
                    <a:latin typeface="Comic Sans MS" panose="030F0702030302020204" pitchFamily="66" charset="0"/>
                    <a:cs typeface="Comic Sans MS" panose="030F0702030302020204" pitchFamily="66" charset="0"/>
                  </a:rPr>
                  <a:t>)</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mc:Choice>
        <mc:Fallback>
          <p:sp>
            <p:nvSpPr>
              <p:cNvPr id="49" name="Caixa de Texto 6"/>
              <p:cNvSpPr txBox="1">
                <a:spLocks noRot="1" noChangeAspect="1" noMove="1" noResize="1" noEditPoints="1" noAdjustHandles="1" noChangeArrowheads="1" noChangeShapeType="1" noTextEdit="1"/>
              </p:cNvSpPr>
              <p:nvPr/>
            </p:nvSpPr>
            <p:spPr>
              <a:xfrm>
                <a:off x="362585" y="1288415"/>
                <a:ext cx="11466195" cy="2494915"/>
              </a:xfrm>
              <a:prstGeom prst="rect">
                <a:avLst/>
              </a:prstGeom>
              <a:blipFill rotWithShape="1">
                <a:blip r:embed="rId1"/>
                <a:stretch>
                  <a:fillRect b="-102"/>
                </a:stretch>
              </a:blipFill>
            </p:spPr>
            <p:txBody>
              <a:bodyPr/>
              <a:lstStyle/>
              <a:p>
                <a:r>
                  <a:rPr lang="pt-BR" altLang="en-US">
                    <a:noFill/>
                  </a:rPr>
                  <a:t> </a:t>
                </a:r>
              </a:p>
            </p:txBody>
          </p:sp>
        </mc:Fallback>
      </mc:AlternateContent>
      <p:grpSp>
        <p:nvGrpSpPr>
          <p:cNvPr id="13" name="Grupo 12"/>
          <p:cNvGrpSpPr/>
          <p:nvPr/>
        </p:nvGrpSpPr>
        <p:grpSpPr>
          <a:xfrm>
            <a:off x="8434169" y="4173032"/>
            <a:ext cx="644159" cy="1434624"/>
            <a:chOff x="4325979" y="4921726"/>
            <a:chExt cx="644159" cy="1434624"/>
          </a:xfrm>
        </p:grpSpPr>
        <p:grpSp>
          <p:nvGrpSpPr>
            <p:cNvPr id="14" name="Group 147"/>
            <p:cNvGrpSpPr/>
            <p:nvPr/>
          </p:nvGrpSpPr>
          <p:grpSpPr bwMode="auto">
            <a:xfrm>
              <a:off x="4325979" y="5381242"/>
              <a:ext cx="638515" cy="529611"/>
              <a:chOff x="2834" y="2568"/>
              <a:chExt cx="317" cy="272"/>
            </a:xfrm>
          </p:grpSpPr>
          <p:sp>
            <p:nvSpPr>
              <p:cNvPr id="1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2" name="Grupo 21"/>
          <p:cNvGrpSpPr/>
          <p:nvPr/>
        </p:nvGrpSpPr>
        <p:grpSpPr>
          <a:xfrm rot="16200000">
            <a:off x="7652181" y="4495286"/>
            <a:ext cx="2785912" cy="1362488"/>
            <a:chOff x="7504" y="6831"/>
            <a:chExt cx="3577" cy="1690"/>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44" name="Rectangle 140"/>
            <p:cNvSpPr>
              <a:spLocks noChangeArrowheads="1"/>
            </p:cNvSpPr>
            <p:nvPr/>
          </p:nvSpPr>
          <p:spPr bwMode="auto">
            <a:xfrm rot="5400000" flipH="1">
              <a:off x="9953" y="6934"/>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45"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grpSp>
      <p:cxnSp>
        <p:nvCxnSpPr>
          <p:cNvPr id="50" name="Conector Reto 4"/>
          <p:cNvCxnSpPr/>
          <p:nvPr/>
        </p:nvCxnSpPr>
        <p:spPr>
          <a:xfrm flipH="1" flipV="1">
            <a:off x="8982320" y="657577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
          <p:cNvCxnSpPr/>
          <p:nvPr/>
        </p:nvCxnSpPr>
        <p:spPr>
          <a:xfrm>
            <a:off x="8434169" y="490059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8"/>
          <p:cNvCxnSpPr/>
          <p:nvPr/>
        </p:nvCxnSpPr>
        <p:spPr>
          <a:xfrm flipH="1" flipV="1">
            <a:off x="8257004" y="538659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8598860" y="483212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4" name="Conector Reto 2"/>
          <p:cNvCxnSpPr/>
          <p:nvPr/>
        </p:nvCxnSpPr>
        <p:spPr>
          <a:xfrm>
            <a:off x="9603740" y="570738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
          <p:cNvCxnSpPr/>
          <p:nvPr/>
        </p:nvCxnSpPr>
        <p:spPr>
          <a:xfrm>
            <a:off x="9603740" y="575818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flipV="1">
            <a:off x="9756057" y="576678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8"/>
          <p:cNvCxnSpPr/>
          <p:nvPr/>
        </p:nvCxnSpPr>
        <p:spPr>
          <a:xfrm flipH="1" flipV="1">
            <a:off x="9677317" y="59852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flipV="1">
            <a:off x="9756057" y="5373089"/>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Straight Connector 178"/>
          <p:cNvCxnSpPr>
            <a:cxnSpLocks noChangeShapeType="1"/>
          </p:cNvCxnSpPr>
          <p:nvPr/>
        </p:nvCxnSpPr>
        <p:spPr bwMode="auto">
          <a:xfrm rot="16200000" flipV="1">
            <a:off x="9425734" y="503273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60" name="Rectangle 140"/>
          <p:cNvSpPr>
            <a:spLocks noChangeArrowheads="1"/>
          </p:cNvSpPr>
          <p:nvPr/>
        </p:nvSpPr>
        <p:spPr bwMode="auto">
          <a:xfrm rot="21600000" flipH="1">
            <a:off x="9305290" y="539242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61" name="Rectangle 140"/>
          <p:cNvSpPr>
            <a:spLocks noChangeArrowheads="1"/>
          </p:cNvSpPr>
          <p:nvPr/>
        </p:nvSpPr>
        <p:spPr bwMode="auto">
          <a:xfrm flipH="1">
            <a:off x="9158965" y="499259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62" name="Rectangle 140"/>
          <p:cNvSpPr>
            <a:spLocks noChangeArrowheads="1"/>
          </p:cNvSpPr>
          <p:nvPr/>
        </p:nvSpPr>
        <p:spPr bwMode="auto">
          <a:xfrm flipH="1">
            <a:off x="3588488" y="519166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63" name="Conector Angulado 62"/>
          <p:cNvCxnSpPr/>
          <p:nvPr/>
        </p:nvCxnSpPr>
        <p:spPr>
          <a:xfrm flipV="1">
            <a:off x="29483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2956663" y="552884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3629763" y="46417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66" name="Conector de Seta Reta 65"/>
          <p:cNvCxnSpPr/>
          <p:nvPr/>
        </p:nvCxnSpPr>
        <p:spPr>
          <a:xfrm>
            <a:off x="9159240" y="4784725"/>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flipH="1">
            <a:off x="9070443" y="458142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3" name="Conector Angulado 2"/>
          <p:cNvCxnSpPr/>
          <p:nvPr/>
        </p:nvCxnSpPr>
        <p:spPr>
          <a:xfrm>
            <a:off x="369570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5" name="Conector Angulado 4"/>
          <p:cNvCxnSpPr/>
          <p:nvPr/>
        </p:nvCxnSpPr>
        <p:spPr>
          <a:xfrm flipV="1">
            <a:off x="442341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8" name="Conector Angulado 7"/>
          <p:cNvCxnSpPr/>
          <p:nvPr/>
        </p:nvCxnSpPr>
        <p:spPr>
          <a:xfrm>
            <a:off x="51708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9" name="Conector Reto 8"/>
          <p:cNvCxnSpPr/>
          <p:nvPr/>
        </p:nvCxnSpPr>
        <p:spPr>
          <a:xfrm flipH="1">
            <a:off x="3552825" y="4346575"/>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5023485" y="4428490"/>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a:off x="3581400" y="4525645"/>
            <a:ext cx="1437005"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3702685" y="4124325"/>
            <a:ext cx="1203325" cy="76835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1 ciclo</a:t>
            </a:r>
            <a:endParaRPr lang="pt-BR" sz="2000" dirty="0" smtClean="0"/>
          </a:p>
          <a:p>
            <a:pPr algn="ctr" eaLnBrk="0" hangingPunct="0">
              <a:spcBef>
                <a:spcPct val="20000"/>
              </a:spcBef>
            </a:pPr>
            <a:r>
              <a:rPr lang="pt-BR" sz="2000" dirty="0" smtClean="0"/>
              <a:t>T</a:t>
            </a:r>
            <a:endParaRPr lang="pt-BR" sz="2000" dirty="0" smtClean="0"/>
          </a:p>
        </p:txBody>
      </p:sp>
    </p:spTree>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025" y="455295"/>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P2</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04800" y="1023620"/>
            <a:ext cx="11830050" cy="1383665"/>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Vamos observar as correntes nos transistores durante as transiçõe de estado do inversor. Primeiro a corrente no transistor NMOS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pic>
        <p:nvPicPr>
          <p:cNvPr id="4" name="Imagem 3" descr="xx"/>
          <p:cNvPicPr>
            <a:picLocks noChangeAspect="1"/>
          </p:cNvPicPr>
          <p:nvPr/>
        </p:nvPicPr>
        <p:blipFill>
          <a:blip r:embed="rId1"/>
          <a:srcRect t="3090" r="630" b="1686"/>
          <a:stretch>
            <a:fillRect/>
          </a:stretch>
        </p:blipFill>
        <p:spPr>
          <a:xfrm>
            <a:off x="640080" y="2294255"/>
            <a:ext cx="11160125" cy="4335780"/>
          </a:xfrm>
          <a:prstGeom prst="rect">
            <a:avLst/>
          </a:prstGeom>
        </p:spPr>
      </p:pic>
      <p:sp>
        <p:nvSpPr>
          <p:cNvPr id="6" name="Rectangle 140"/>
          <p:cNvSpPr>
            <a:spLocks noChangeArrowheads="1"/>
          </p:cNvSpPr>
          <p:nvPr/>
        </p:nvSpPr>
        <p:spPr bwMode="auto">
          <a:xfrm flipH="1">
            <a:off x="5164455" y="2422525"/>
            <a:ext cx="1629410" cy="169164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descarga do capacitor + corrente de curto</a:t>
            </a:r>
            <a:r>
              <a:rPr lang="pt-BR" sz="2400" b="1" dirty="0" smtClean="0"/>
              <a:t> </a:t>
            </a:r>
            <a:endParaRPr lang="pt-BR" sz="2400" b="1" dirty="0" smtClean="0"/>
          </a:p>
        </p:txBody>
      </p:sp>
      <p:sp>
        <p:nvSpPr>
          <p:cNvPr id="7" name="Rectangle 140"/>
          <p:cNvSpPr>
            <a:spLocks noChangeArrowheads="1"/>
          </p:cNvSpPr>
          <p:nvPr/>
        </p:nvSpPr>
        <p:spPr bwMode="auto">
          <a:xfrm flipH="1">
            <a:off x="7190740" y="4108450"/>
            <a:ext cx="1343660"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curto</a:t>
            </a:r>
            <a:endParaRPr lang="pt-BR" sz="2400" b="1" dirty="0" smtClean="0"/>
          </a:p>
        </p:txBody>
      </p:sp>
      <p:sp>
        <p:nvSpPr>
          <p:cNvPr id="30" name="Forma livre 29"/>
          <p:cNvSpPr/>
          <p:nvPr/>
        </p:nvSpPr>
        <p:spPr>
          <a:xfrm>
            <a:off x="5264785" y="4020185"/>
            <a:ext cx="609600" cy="570230"/>
          </a:xfrm>
          <a:custGeom>
            <a:avLst/>
            <a:gdLst>
              <a:gd name="connisteX0" fmla="*/ 0 w 609600"/>
              <a:gd name="connsiteY0" fmla="*/ 570230 h 570230"/>
              <a:gd name="connisteX1" fmla="*/ 383540 w 609600"/>
              <a:gd name="connsiteY1" fmla="*/ 462280 h 570230"/>
              <a:gd name="connisteX2" fmla="*/ 294640 w 609600"/>
              <a:gd name="connsiteY2" fmla="*/ 156845 h 570230"/>
              <a:gd name="connisteX3" fmla="*/ 609600 w 609600"/>
              <a:gd name="connsiteY3" fmla="*/ 0 h 570230"/>
            </a:gdLst>
            <a:ahLst/>
            <a:cxnLst>
              <a:cxn ang="0">
                <a:pos x="connisteX0" y="connsiteY0"/>
              </a:cxn>
              <a:cxn ang="0">
                <a:pos x="connisteX1" y="connsiteY1"/>
              </a:cxn>
              <a:cxn ang="0">
                <a:pos x="connisteX2" y="connsiteY2"/>
              </a:cxn>
              <a:cxn ang="0">
                <a:pos x="connisteX3" y="connsiteY3"/>
              </a:cxn>
            </a:cxnLst>
            <a:rect l="l" t="t" r="r" b="b"/>
            <a:pathLst>
              <a:path w="609600" h="570230">
                <a:moveTo>
                  <a:pt x="0" y="570230"/>
                </a:moveTo>
                <a:cubicBezTo>
                  <a:pt x="78740" y="554990"/>
                  <a:pt x="324485" y="544830"/>
                  <a:pt x="383540" y="462280"/>
                </a:cubicBezTo>
                <a:cubicBezTo>
                  <a:pt x="442595" y="379730"/>
                  <a:pt x="249555" y="249555"/>
                  <a:pt x="294640" y="156845"/>
                </a:cubicBezTo>
                <a:cubicBezTo>
                  <a:pt x="339725" y="64135"/>
                  <a:pt x="544830" y="25400"/>
                  <a:pt x="60960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6730365" y="4417695"/>
            <a:ext cx="659130" cy="491490"/>
          </a:xfrm>
          <a:custGeom>
            <a:avLst/>
            <a:gdLst>
              <a:gd name="connisteX0" fmla="*/ 0 w 659130"/>
              <a:gd name="connsiteY0" fmla="*/ 491490 h 491490"/>
              <a:gd name="connisteX1" fmla="*/ 255905 w 659130"/>
              <a:gd name="connsiteY1" fmla="*/ 422910 h 491490"/>
              <a:gd name="connisteX2" fmla="*/ 304800 w 659130"/>
              <a:gd name="connsiteY2" fmla="*/ 68580 h 491490"/>
              <a:gd name="connisteX3" fmla="*/ 659130 w 659130"/>
              <a:gd name="connsiteY3" fmla="*/ 0 h 491490"/>
            </a:gdLst>
            <a:ahLst/>
            <a:cxnLst>
              <a:cxn ang="0">
                <a:pos x="connisteX0" y="connsiteY0"/>
              </a:cxn>
              <a:cxn ang="0">
                <a:pos x="connisteX1" y="connsiteY1"/>
              </a:cxn>
              <a:cxn ang="0">
                <a:pos x="connisteX2" y="connsiteY2"/>
              </a:cxn>
              <a:cxn ang="0">
                <a:pos x="connisteX3" y="connsiteY3"/>
              </a:cxn>
            </a:cxnLst>
            <a:rect l="l" t="t" r="r" b="b"/>
            <a:pathLst>
              <a:path w="659130" h="491490">
                <a:moveTo>
                  <a:pt x="0" y="491490"/>
                </a:moveTo>
                <a:cubicBezTo>
                  <a:pt x="50165" y="485140"/>
                  <a:pt x="194945" y="507365"/>
                  <a:pt x="255905" y="422910"/>
                </a:cubicBezTo>
                <a:cubicBezTo>
                  <a:pt x="316865" y="338455"/>
                  <a:pt x="224155" y="153035"/>
                  <a:pt x="304800" y="68580"/>
                </a:cubicBezTo>
                <a:cubicBezTo>
                  <a:pt x="385445" y="-15875"/>
                  <a:pt x="589280" y="6350"/>
                  <a:pt x="659130" y="0"/>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descr="xx"/>
          <p:cNvPicPr>
            <a:picLocks noChangeAspect="1"/>
          </p:cNvPicPr>
          <p:nvPr/>
        </p:nvPicPr>
        <p:blipFill>
          <a:blip r:embed="rId1"/>
          <a:srcRect t="3738" r="664" b="1090"/>
          <a:stretch>
            <a:fillRect/>
          </a:stretch>
        </p:blipFill>
        <p:spPr>
          <a:xfrm>
            <a:off x="1053465" y="1748790"/>
            <a:ext cx="10143490" cy="4662170"/>
          </a:xfrm>
          <a:prstGeom prst="rect">
            <a:avLst/>
          </a:prstGeom>
        </p:spPr>
      </p:pic>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757045" y="501015"/>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P2</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2585" y="1155700"/>
            <a:ext cx="1146619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Agora vejamos a corrente no transistor PMOS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6" name="Rectangle 140"/>
          <p:cNvSpPr>
            <a:spLocks noChangeArrowheads="1"/>
          </p:cNvSpPr>
          <p:nvPr/>
        </p:nvSpPr>
        <p:spPr bwMode="auto">
          <a:xfrm flipH="1">
            <a:off x="7083425" y="2612390"/>
            <a:ext cx="1629410" cy="169164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carga do capacitor +corrente de curto</a:t>
            </a:r>
            <a:r>
              <a:rPr lang="pt-BR" sz="2400" b="1" dirty="0" smtClean="0"/>
              <a:t> </a:t>
            </a:r>
            <a:endParaRPr lang="pt-BR" sz="2400" b="1" dirty="0" smtClean="0"/>
          </a:p>
        </p:txBody>
      </p:sp>
      <p:sp>
        <p:nvSpPr>
          <p:cNvPr id="7" name="Rectangle 140"/>
          <p:cNvSpPr>
            <a:spLocks noChangeArrowheads="1"/>
          </p:cNvSpPr>
          <p:nvPr/>
        </p:nvSpPr>
        <p:spPr bwMode="auto">
          <a:xfrm flipH="1">
            <a:off x="5297805" y="4659630"/>
            <a:ext cx="1343660"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curto</a:t>
            </a:r>
            <a:endParaRPr lang="pt-BR" sz="2400" b="1" dirty="0" smtClean="0"/>
          </a:p>
        </p:txBody>
      </p:sp>
      <p:sp>
        <p:nvSpPr>
          <p:cNvPr id="30" name="Forma livre 29"/>
          <p:cNvSpPr/>
          <p:nvPr/>
        </p:nvSpPr>
        <p:spPr>
          <a:xfrm>
            <a:off x="6641465" y="3118485"/>
            <a:ext cx="609600" cy="570230"/>
          </a:xfrm>
          <a:custGeom>
            <a:avLst/>
            <a:gdLst>
              <a:gd name="connisteX0" fmla="*/ 0 w 609600"/>
              <a:gd name="connsiteY0" fmla="*/ 570230 h 570230"/>
              <a:gd name="connisteX1" fmla="*/ 383540 w 609600"/>
              <a:gd name="connsiteY1" fmla="*/ 462280 h 570230"/>
              <a:gd name="connisteX2" fmla="*/ 294640 w 609600"/>
              <a:gd name="connsiteY2" fmla="*/ 156845 h 570230"/>
              <a:gd name="connisteX3" fmla="*/ 609600 w 609600"/>
              <a:gd name="connsiteY3" fmla="*/ 0 h 570230"/>
            </a:gdLst>
            <a:ahLst/>
            <a:cxnLst>
              <a:cxn ang="0">
                <a:pos x="connisteX0" y="connsiteY0"/>
              </a:cxn>
              <a:cxn ang="0">
                <a:pos x="connisteX1" y="connsiteY1"/>
              </a:cxn>
              <a:cxn ang="0">
                <a:pos x="connisteX2" y="connsiteY2"/>
              </a:cxn>
              <a:cxn ang="0">
                <a:pos x="connisteX3" y="connsiteY3"/>
              </a:cxn>
            </a:cxnLst>
            <a:rect l="l" t="t" r="r" b="b"/>
            <a:pathLst>
              <a:path w="609600" h="570230">
                <a:moveTo>
                  <a:pt x="0" y="570230"/>
                </a:moveTo>
                <a:cubicBezTo>
                  <a:pt x="78740" y="554990"/>
                  <a:pt x="324485" y="544830"/>
                  <a:pt x="383540" y="462280"/>
                </a:cubicBezTo>
                <a:cubicBezTo>
                  <a:pt x="442595" y="379730"/>
                  <a:pt x="249555" y="249555"/>
                  <a:pt x="294640" y="156845"/>
                </a:cubicBezTo>
                <a:cubicBezTo>
                  <a:pt x="339725" y="64135"/>
                  <a:pt x="544830" y="25400"/>
                  <a:pt x="60960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4673600" y="4998085"/>
            <a:ext cx="659130" cy="491490"/>
          </a:xfrm>
          <a:custGeom>
            <a:avLst/>
            <a:gdLst>
              <a:gd name="connisteX0" fmla="*/ 0 w 659130"/>
              <a:gd name="connsiteY0" fmla="*/ 491490 h 491490"/>
              <a:gd name="connisteX1" fmla="*/ 255905 w 659130"/>
              <a:gd name="connsiteY1" fmla="*/ 422910 h 491490"/>
              <a:gd name="connisteX2" fmla="*/ 304800 w 659130"/>
              <a:gd name="connsiteY2" fmla="*/ 68580 h 491490"/>
              <a:gd name="connisteX3" fmla="*/ 659130 w 659130"/>
              <a:gd name="connsiteY3" fmla="*/ 0 h 491490"/>
            </a:gdLst>
            <a:ahLst/>
            <a:cxnLst>
              <a:cxn ang="0">
                <a:pos x="connisteX0" y="connsiteY0"/>
              </a:cxn>
              <a:cxn ang="0">
                <a:pos x="connisteX1" y="connsiteY1"/>
              </a:cxn>
              <a:cxn ang="0">
                <a:pos x="connisteX2" y="connsiteY2"/>
              </a:cxn>
              <a:cxn ang="0">
                <a:pos x="connisteX3" y="connsiteY3"/>
              </a:cxn>
            </a:cxnLst>
            <a:rect l="l" t="t" r="r" b="b"/>
            <a:pathLst>
              <a:path w="659130" h="491490">
                <a:moveTo>
                  <a:pt x="0" y="491490"/>
                </a:moveTo>
                <a:cubicBezTo>
                  <a:pt x="50165" y="485140"/>
                  <a:pt x="194945" y="507365"/>
                  <a:pt x="255905" y="422910"/>
                </a:cubicBezTo>
                <a:cubicBezTo>
                  <a:pt x="316865" y="338455"/>
                  <a:pt x="224155" y="153035"/>
                  <a:pt x="304800" y="68580"/>
                </a:cubicBezTo>
                <a:cubicBezTo>
                  <a:pt x="385445" y="-15875"/>
                  <a:pt x="589280" y="6350"/>
                  <a:pt x="659130" y="0"/>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agem 3" descr="xx"/>
          <p:cNvPicPr>
            <a:picLocks noChangeAspect="1"/>
          </p:cNvPicPr>
          <p:nvPr/>
        </p:nvPicPr>
        <p:blipFill>
          <a:blip r:embed="rId1"/>
          <a:stretch>
            <a:fillRect/>
          </a:stretch>
        </p:blipFill>
        <p:spPr>
          <a:xfrm>
            <a:off x="472440" y="1748790"/>
            <a:ext cx="11356340" cy="4692015"/>
          </a:xfrm>
          <a:prstGeom prst="rect">
            <a:avLst/>
          </a:prstGeom>
        </p:spPr>
      </p:pic>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P2</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2585" y="1288415"/>
            <a:ext cx="1146619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Coloquemos as correntes dos dois transistores ao mesmo tempo </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7" name="Rectangle 140"/>
          <p:cNvSpPr>
            <a:spLocks noChangeArrowheads="1"/>
          </p:cNvSpPr>
          <p:nvPr/>
        </p:nvSpPr>
        <p:spPr bwMode="auto">
          <a:xfrm flipH="1">
            <a:off x="5155565" y="4659630"/>
            <a:ext cx="1343660"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curto</a:t>
            </a:r>
            <a:endParaRPr lang="pt-BR" sz="2400" b="1" dirty="0" smtClean="0"/>
          </a:p>
        </p:txBody>
      </p:sp>
      <p:sp>
        <p:nvSpPr>
          <p:cNvPr id="30" name="Forma livre 29"/>
          <p:cNvSpPr/>
          <p:nvPr/>
        </p:nvSpPr>
        <p:spPr>
          <a:xfrm flipH="1" flipV="1">
            <a:off x="6217920" y="4220210"/>
            <a:ext cx="423545" cy="531495"/>
          </a:xfrm>
          <a:custGeom>
            <a:avLst/>
            <a:gdLst>
              <a:gd name="connisteX0" fmla="*/ 0 w 609600"/>
              <a:gd name="connsiteY0" fmla="*/ 570230 h 570230"/>
              <a:gd name="connisteX1" fmla="*/ 383540 w 609600"/>
              <a:gd name="connsiteY1" fmla="*/ 462280 h 570230"/>
              <a:gd name="connisteX2" fmla="*/ 294640 w 609600"/>
              <a:gd name="connsiteY2" fmla="*/ 156845 h 570230"/>
              <a:gd name="connisteX3" fmla="*/ 609600 w 609600"/>
              <a:gd name="connsiteY3" fmla="*/ 0 h 570230"/>
            </a:gdLst>
            <a:ahLst/>
            <a:cxnLst>
              <a:cxn ang="0">
                <a:pos x="connisteX0" y="connsiteY0"/>
              </a:cxn>
              <a:cxn ang="0">
                <a:pos x="connisteX1" y="connsiteY1"/>
              </a:cxn>
              <a:cxn ang="0">
                <a:pos x="connisteX2" y="connsiteY2"/>
              </a:cxn>
              <a:cxn ang="0">
                <a:pos x="connisteX3" y="connsiteY3"/>
              </a:cxn>
            </a:cxnLst>
            <a:rect l="l" t="t" r="r" b="b"/>
            <a:pathLst>
              <a:path w="609600" h="570230">
                <a:moveTo>
                  <a:pt x="0" y="570230"/>
                </a:moveTo>
                <a:cubicBezTo>
                  <a:pt x="78740" y="554990"/>
                  <a:pt x="324485" y="544830"/>
                  <a:pt x="383540" y="462280"/>
                </a:cubicBezTo>
                <a:cubicBezTo>
                  <a:pt x="442595" y="379730"/>
                  <a:pt x="249555" y="249555"/>
                  <a:pt x="294640" y="156845"/>
                </a:cubicBezTo>
                <a:cubicBezTo>
                  <a:pt x="339725" y="64135"/>
                  <a:pt x="544830" y="25400"/>
                  <a:pt x="60960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4496435" y="4874895"/>
            <a:ext cx="659130" cy="491490"/>
          </a:xfrm>
          <a:custGeom>
            <a:avLst/>
            <a:gdLst>
              <a:gd name="connisteX0" fmla="*/ 0 w 659130"/>
              <a:gd name="connsiteY0" fmla="*/ 491490 h 491490"/>
              <a:gd name="connisteX1" fmla="*/ 255905 w 659130"/>
              <a:gd name="connsiteY1" fmla="*/ 422910 h 491490"/>
              <a:gd name="connisteX2" fmla="*/ 304800 w 659130"/>
              <a:gd name="connsiteY2" fmla="*/ 68580 h 491490"/>
              <a:gd name="connisteX3" fmla="*/ 659130 w 659130"/>
              <a:gd name="connsiteY3" fmla="*/ 0 h 491490"/>
            </a:gdLst>
            <a:ahLst/>
            <a:cxnLst>
              <a:cxn ang="0">
                <a:pos x="connisteX0" y="connsiteY0"/>
              </a:cxn>
              <a:cxn ang="0">
                <a:pos x="connisteX1" y="connsiteY1"/>
              </a:cxn>
              <a:cxn ang="0">
                <a:pos x="connisteX2" y="connsiteY2"/>
              </a:cxn>
              <a:cxn ang="0">
                <a:pos x="connisteX3" y="connsiteY3"/>
              </a:cxn>
            </a:cxnLst>
            <a:rect l="l" t="t" r="r" b="b"/>
            <a:pathLst>
              <a:path w="659130" h="491490">
                <a:moveTo>
                  <a:pt x="0" y="491490"/>
                </a:moveTo>
                <a:cubicBezTo>
                  <a:pt x="50165" y="485140"/>
                  <a:pt x="194945" y="507365"/>
                  <a:pt x="255905" y="422910"/>
                </a:cubicBezTo>
                <a:cubicBezTo>
                  <a:pt x="316865" y="338455"/>
                  <a:pt x="224155" y="153035"/>
                  <a:pt x="304800" y="68580"/>
                </a:cubicBezTo>
                <a:cubicBezTo>
                  <a:pt x="385445" y="-15875"/>
                  <a:pt x="589280" y="6350"/>
                  <a:pt x="659130" y="0"/>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descr="xx"/>
          <p:cNvPicPr>
            <a:picLocks noChangeAspect="1"/>
          </p:cNvPicPr>
          <p:nvPr/>
        </p:nvPicPr>
        <p:blipFill>
          <a:blip r:embed="rId1"/>
          <a:srcRect t="4380" r="1320" b="1404"/>
          <a:stretch>
            <a:fillRect/>
          </a:stretch>
        </p:blipFill>
        <p:spPr>
          <a:xfrm>
            <a:off x="1009015" y="2767965"/>
            <a:ext cx="9789795" cy="3945890"/>
          </a:xfrm>
          <a:prstGeom prst="rect">
            <a:avLst/>
          </a:prstGeom>
        </p:spPr>
      </p:pic>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P2</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3220" y="1199515"/>
            <a:ext cx="11466195" cy="156845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400" b="1" smtClean="0">
                <a:solidFill>
                  <a:srgbClr val="C00000"/>
                </a:solidFill>
                <a:latin typeface="Comic Sans MS" panose="030F0702030302020204" pitchFamily="66" charset="0"/>
                <a:cs typeface="Comic Sans MS" panose="030F0702030302020204" pitchFamily="66" charset="0"/>
              </a:rPr>
              <a:t>A corrente de curto é aquela que passa pelos dois transistores nas transições de estado. Ela é dificil de estimar, pois depende do tempo de subida/descida do sinal de entrada. Observando com mais detalhe a corrente de curto temos;</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7" name="Rectangle 140"/>
          <p:cNvSpPr>
            <a:spLocks noChangeArrowheads="1"/>
          </p:cNvSpPr>
          <p:nvPr/>
        </p:nvSpPr>
        <p:spPr bwMode="auto">
          <a:xfrm flipH="1">
            <a:off x="6562090" y="4787900"/>
            <a:ext cx="1343660"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curto</a:t>
            </a:r>
            <a:endParaRPr lang="pt-BR" sz="2400" b="1" dirty="0" smtClean="0"/>
          </a:p>
        </p:txBody>
      </p:sp>
      <p:sp>
        <p:nvSpPr>
          <p:cNvPr id="31" name="Forma livre 30"/>
          <p:cNvSpPr/>
          <p:nvPr/>
        </p:nvSpPr>
        <p:spPr>
          <a:xfrm>
            <a:off x="5902960" y="5161915"/>
            <a:ext cx="659130" cy="491490"/>
          </a:xfrm>
          <a:custGeom>
            <a:avLst/>
            <a:gdLst>
              <a:gd name="connisteX0" fmla="*/ 0 w 659130"/>
              <a:gd name="connsiteY0" fmla="*/ 491490 h 491490"/>
              <a:gd name="connisteX1" fmla="*/ 255905 w 659130"/>
              <a:gd name="connsiteY1" fmla="*/ 422910 h 491490"/>
              <a:gd name="connisteX2" fmla="*/ 304800 w 659130"/>
              <a:gd name="connsiteY2" fmla="*/ 68580 h 491490"/>
              <a:gd name="connisteX3" fmla="*/ 659130 w 659130"/>
              <a:gd name="connsiteY3" fmla="*/ 0 h 491490"/>
            </a:gdLst>
            <a:ahLst/>
            <a:cxnLst>
              <a:cxn ang="0">
                <a:pos x="connisteX0" y="connsiteY0"/>
              </a:cxn>
              <a:cxn ang="0">
                <a:pos x="connisteX1" y="connsiteY1"/>
              </a:cxn>
              <a:cxn ang="0">
                <a:pos x="connisteX2" y="connsiteY2"/>
              </a:cxn>
              <a:cxn ang="0">
                <a:pos x="connisteX3" y="connsiteY3"/>
              </a:cxn>
            </a:cxnLst>
            <a:rect l="l" t="t" r="r" b="b"/>
            <a:pathLst>
              <a:path w="659130" h="491490">
                <a:moveTo>
                  <a:pt x="0" y="491490"/>
                </a:moveTo>
                <a:cubicBezTo>
                  <a:pt x="50165" y="485140"/>
                  <a:pt x="194945" y="507365"/>
                  <a:pt x="255905" y="422910"/>
                </a:cubicBezTo>
                <a:cubicBezTo>
                  <a:pt x="316865" y="338455"/>
                  <a:pt x="224155" y="153035"/>
                  <a:pt x="304800" y="68580"/>
                </a:cubicBezTo>
                <a:cubicBezTo>
                  <a:pt x="385445" y="-15875"/>
                  <a:pt x="589280" y="6350"/>
                  <a:pt x="659130" y="0"/>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ctangle 140"/>
          <p:cNvSpPr>
            <a:spLocks noChangeArrowheads="1"/>
          </p:cNvSpPr>
          <p:nvPr/>
        </p:nvSpPr>
        <p:spPr bwMode="auto">
          <a:xfrm flipH="1">
            <a:off x="5728335" y="6040755"/>
            <a:ext cx="58674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a:t>
            </a:r>
            <a:r>
              <a:rPr lang="pt-BR" sz="2000" baseline="-25000" dirty="0" smtClean="0"/>
              <a:t>CC</a:t>
            </a:r>
            <a:endParaRPr lang="pt-BR" sz="2000" b="1" baseline="-25000" dirty="0" smtClean="0"/>
          </a:p>
        </p:txBody>
      </p:sp>
      <p:cxnSp>
        <p:nvCxnSpPr>
          <p:cNvPr id="6" name="Conector de Seta Reta 5"/>
          <p:cNvCxnSpPr/>
          <p:nvPr/>
        </p:nvCxnSpPr>
        <p:spPr>
          <a:xfrm flipV="1">
            <a:off x="5391785" y="5893435"/>
            <a:ext cx="403860" cy="0"/>
          </a:xfrm>
          <a:prstGeom prst="straightConnector1">
            <a:avLst/>
          </a:prstGeom>
          <a:ln w="22225">
            <a:solidFill>
              <a:srgbClr val="9A000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6017895" y="5893435"/>
            <a:ext cx="403860" cy="0"/>
          </a:xfrm>
          <a:prstGeom prst="straightConnector1">
            <a:avLst/>
          </a:prstGeom>
          <a:ln w="22225">
            <a:solidFill>
              <a:srgbClr val="9A0000"/>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9" name="Rectangle 140"/>
          <p:cNvSpPr>
            <a:spLocks noChangeArrowheads="1"/>
          </p:cNvSpPr>
          <p:nvPr/>
        </p:nvSpPr>
        <p:spPr bwMode="auto">
          <a:xfrm flipH="1">
            <a:off x="5208905" y="5494655"/>
            <a:ext cx="58674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t</a:t>
            </a:r>
            <a:r>
              <a:rPr lang="pt-BR" sz="2000" baseline="-25000" dirty="0" smtClean="0"/>
              <a:t>CC</a:t>
            </a:r>
            <a:endParaRPr lang="pt-BR" sz="2000" b="1" baseline="-25000" dirty="0" smtClean="0"/>
          </a:p>
        </p:txBody>
      </p:sp>
    </p:spTree>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P2</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487045" y="1680210"/>
            <a:ext cx="11466195" cy="458470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chemeClr val="tx1"/>
                </a:solidFill>
                <a:latin typeface="Comic Sans MS" panose="030F0702030302020204" pitchFamily="66" charset="0"/>
                <a:cs typeface="Comic Sans MS" panose="030F0702030302020204" pitchFamily="66" charset="0"/>
              </a:rPr>
              <a:t>onde I</a:t>
            </a:r>
            <a:r>
              <a:rPr lang="pt-BR" altLang="en-US" sz="2800" b="1" baseline="-25000" smtClean="0">
                <a:solidFill>
                  <a:schemeClr val="tx1"/>
                </a:solidFill>
                <a:latin typeface="Comic Sans MS" panose="030F0702030302020204" pitchFamily="66" charset="0"/>
                <a:cs typeface="Comic Sans MS" panose="030F0702030302020204" pitchFamily="66" charset="0"/>
              </a:rPr>
              <a:t>CC</a:t>
            </a:r>
            <a:r>
              <a:rPr lang="pt-BR" altLang="en-US" sz="2800" b="1" smtClean="0">
                <a:solidFill>
                  <a:schemeClr val="tx1"/>
                </a:solidFill>
                <a:latin typeface="Comic Sans MS" panose="030F0702030302020204" pitchFamily="66" charset="0"/>
                <a:cs typeface="Comic Sans MS" panose="030F0702030302020204" pitchFamily="66" charset="0"/>
              </a:rPr>
              <a:t> é a corrente de curto e t</a:t>
            </a:r>
            <a:r>
              <a:rPr lang="pt-BR" altLang="en-US" sz="2800" b="1" baseline="-25000" smtClean="0">
                <a:solidFill>
                  <a:schemeClr val="tx1"/>
                </a:solidFill>
                <a:latin typeface="Comic Sans MS" panose="030F0702030302020204" pitchFamily="66" charset="0"/>
                <a:cs typeface="Comic Sans MS" panose="030F0702030302020204" pitchFamily="66" charset="0"/>
              </a:rPr>
              <a:t>CC</a:t>
            </a:r>
            <a:r>
              <a:rPr lang="pt-BR" altLang="en-US" sz="2800" b="1" smtClean="0">
                <a:solidFill>
                  <a:schemeClr val="tx1"/>
                </a:solidFill>
                <a:latin typeface="Comic Sans MS" panose="030F0702030302020204" pitchFamily="66" charset="0"/>
                <a:cs typeface="Comic Sans MS" panose="030F0702030302020204" pitchFamily="66" charset="0"/>
              </a:rPr>
              <a:t> é o tempo de curto</a:t>
            </a:r>
            <a:endParaRPr lang="pt-BR" altLang="en-US" sz="2800" b="1" smtClean="0">
              <a:solidFill>
                <a:schemeClr val="tx1"/>
              </a:solidFill>
              <a:latin typeface="Comic Sans MS" panose="030F0702030302020204" pitchFamily="66" charset="0"/>
              <a:cs typeface="Comic Sans MS" panose="030F0702030302020204" pitchFamily="66" charset="0"/>
            </a:endParaRPr>
          </a:p>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Supondo que os valores de I</a:t>
            </a:r>
            <a:r>
              <a:rPr lang="pt-BR" altLang="en-US" sz="2800" b="1" baseline="-25000" smtClean="0">
                <a:solidFill>
                  <a:srgbClr val="C00000"/>
                </a:solidFill>
                <a:latin typeface="Comic Sans MS" panose="030F0702030302020204" pitchFamily="66" charset="0"/>
                <a:cs typeface="Comic Sans MS" panose="030F0702030302020204" pitchFamily="66" charset="0"/>
              </a:rPr>
              <a:t>CC</a:t>
            </a:r>
            <a:r>
              <a:rPr lang="pt-BR" altLang="en-US" sz="2800" b="1" smtClean="0">
                <a:solidFill>
                  <a:srgbClr val="C00000"/>
                </a:solidFill>
                <a:latin typeface="Comic Sans MS" panose="030F0702030302020204" pitchFamily="66" charset="0"/>
                <a:cs typeface="Comic Sans MS" panose="030F0702030302020204" pitchFamily="66" charset="0"/>
              </a:rPr>
              <a:t> e t</a:t>
            </a:r>
            <a:r>
              <a:rPr lang="pt-BR" altLang="en-US" sz="2800" b="1" baseline="-25000" smtClean="0">
                <a:solidFill>
                  <a:srgbClr val="C00000"/>
                </a:solidFill>
                <a:latin typeface="Comic Sans MS" panose="030F0702030302020204" pitchFamily="66" charset="0"/>
                <a:cs typeface="Comic Sans MS" panose="030F0702030302020204" pitchFamily="66" charset="0"/>
              </a:rPr>
              <a:t>CC </a:t>
            </a:r>
            <a:r>
              <a:rPr lang="pt-BR" altLang="en-US" sz="2800" b="1" smtClean="0">
                <a:solidFill>
                  <a:srgbClr val="C00000"/>
                </a:solidFill>
                <a:latin typeface="Comic Sans MS" panose="030F0702030302020204" pitchFamily="66" charset="0"/>
                <a:cs typeface="Comic Sans MS" panose="030F0702030302020204" pitchFamily="66" charset="0"/>
              </a:rPr>
              <a:t>sejam próximos para as duas bordas, a potencia de curto circuito será </a:t>
            </a:r>
            <a:endParaRPr lang="pt-BR" altLang="en-US" sz="2800" b="1" smtClean="0">
              <a:solidFill>
                <a:srgbClr val="C00000"/>
              </a:solidFill>
              <a:latin typeface="Comic Sans MS" panose="030F0702030302020204" pitchFamily="66" charset="0"/>
              <a:cs typeface="Comic Sans MS" panose="030F0702030302020204" pitchFamily="66" charset="0"/>
            </a:endParaRPr>
          </a:p>
          <a:p>
            <a:pPr lvl="0" indent="0" algn="ctr"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P2 = I</a:t>
            </a:r>
            <a:r>
              <a:rPr lang="pt-BR" altLang="en-US" sz="2800" b="1" baseline="-25000" smtClean="0">
                <a:solidFill>
                  <a:srgbClr val="C00000"/>
                </a:solidFill>
                <a:latin typeface="Comic Sans MS" panose="030F0702030302020204" pitchFamily="66" charset="0"/>
                <a:cs typeface="Comic Sans MS" panose="030F0702030302020204" pitchFamily="66" charset="0"/>
              </a:rPr>
              <a:t>CC</a:t>
            </a:r>
            <a:r>
              <a:rPr lang="pt-BR" altLang="en-US" sz="2800" b="1" smtClean="0">
                <a:solidFill>
                  <a:srgbClr val="C00000"/>
                </a:solidFill>
                <a:latin typeface="Comic Sans MS" panose="030F0702030302020204" pitchFamily="66" charset="0"/>
                <a:cs typeface="Comic Sans MS" panose="030F0702030302020204" pitchFamily="66" charset="0"/>
              </a:rPr>
              <a:t>.t</a:t>
            </a:r>
            <a:r>
              <a:rPr lang="pt-BR" altLang="en-US" sz="2800" b="1" baseline="-25000" smtClean="0">
                <a:solidFill>
                  <a:srgbClr val="C00000"/>
                </a:solidFill>
                <a:latin typeface="Comic Sans MS" panose="030F0702030302020204" pitchFamily="66" charset="0"/>
                <a:cs typeface="Comic Sans MS" panose="030F0702030302020204" pitchFamily="66" charset="0"/>
              </a:rPr>
              <a:t>CC</a:t>
            </a:r>
            <a:r>
              <a:rPr lang="pt-BR" altLang="en-US" sz="2800" b="1" smtClean="0">
                <a:solidFill>
                  <a:srgbClr val="C00000"/>
                </a:solidFill>
                <a:latin typeface="Comic Sans MS" panose="030F0702030302020204" pitchFamily="66" charset="0"/>
                <a:cs typeface="Comic Sans MS" panose="030F0702030302020204" pitchFamily="66" charset="0"/>
              </a:rPr>
              <a:t>.V</a:t>
            </a:r>
            <a:r>
              <a:rPr lang="pt-BR" altLang="en-US" sz="2800" b="1" baseline="-25000" smtClean="0">
                <a:solidFill>
                  <a:srgbClr val="C00000"/>
                </a:solidFill>
                <a:latin typeface="Comic Sans MS" panose="030F0702030302020204" pitchFamily="66" charset="0"/>
                <a:cs typeface="Comic Sans MS" panose="030F0702030302020204" pitchFamily="66" charset="0"/>
              </a:rPr>
              <a:t>DD</a:t>
            </a:r>
            <a:r>
              <a:rPr lang="pt-BR" altLang="en-US" sz="2800" b="1" smtClean="0">
                <a:solidFill>
                  <a:srgbClr val="C00000"/>
                </a:solidFill>
                <a:latin typeface="Comic Sans MS" panose="030F0702030302020204" pitchFamily="66" charset="0"/>
                <a:cs typeface="Comic Sans MS" panose="030F0702030302020204" pitchFamily="66" charset="0"/>
              </a:rPr>
              <a:t>.f.2 </a:t>
            </a:r>
            <a:endParaRPr lang="pt-BR" altLang="en-US" sz="2800" b="1" smtClean="0">
              <a:solidFill>
                <a:srgbClr val="C00000"/>
              </a:solidFill>
              <a:latin typeface="Comic Sans MS" panose="030F0702030302020204" pitchFamily="66" charset="0"/>
              <a:cs typeface="Comic Sans MS" panose="030F0702030302020204" pitchFamily="66" charset="0"/>
            </a:endParaRPr>
          </a:p>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O dois é devido a corrente de curto aparecer nas duas bordas do sinal.</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A potencia de curto cresce muito quando a frequência aumenta. Nesse caso, os sinais passam a estar maior tempo do ciclo na subida ou na descida</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2" name="Imagem 101"/>
          <p:cNvPicPr/>
          <p:nvPr/>
        </p:nvPicPr>
        <p:blipFill>
          <a:blip r:embed="rId1"/>
          <a:stretch>
            <a:fillRect/>
          </a:stretch>
        </p:blipFill>
        <p:spPr>
          <a:xfrm>
            <a:off x="1952625" y="3096895"/>
            <a:ext cx="8100695" cy="3105150"/>
          </a:xfrm>
          <a:prstGeom prst="rect">
            <a:avLst/>
          </a:prstGeom>
          <a:noFill/>
          <a:ln w="9525">
            <a:noFill/>
          </a:ln>
        </p:spPr>
      </p:pic>
      <p:sp>
        <p:nvSpPr>
          <p:cNvPr id="3" name="Caixa de Texto 2"/>
          <p:cNvSpPr txBox="1"/>
          <p:nvPr/>
        </p:nvSpPr>
        <p:spPr>
          <a:xfrm>
            <a:off x="2838450" y="765175"/>
            <a:ext cx="6328410" cy="52197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Potencia Consumida no Inversor: P3</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Forma livre 3"/>
          <p:cNvSpPr/>
          <p:nvPr/>
        </p:nvSpPr>
        <p:spPr>
          <a:xfrm flipH="1">
            <a:off x="5874385" y="5583555"/>
            <a:ext cx="453390" cy="344805"/>
          </a:xfrm>
          <a:custGeom>
            <a:avLst/>
            <a:gdLst>
              <a:gd name="connisteX0" fmla="*/ 167640 w 176008"/>
              <a:gd name="connsiteY0" fmla="*/ 0 h 432435"/>
              <a:gd name="connisteX1" fmla="*/ 157480 w 176008"/>
              <a:gd name="connsiteY1" fmla="*/ 285115 h 432435"/>
              <a:gd name="connisteX2" fmla="*/ 0 w 176008"/>
              <a:gd name="connsiteY2" fmla="*/ 432435 h 432435"/>
            </a:gdLst>
            <a:ahLst/>
            <a:cxnLst>
              <a:cxn ang="0">
                <a:pos x="connisteX0" y="connsiteY0"/>
              </a:cxn>
              <a:cxn ang="0">
                <a:pos x="connisteX1" y="connsiteY1"/>
              </a:cxn>
              <a:cxn ang="0">
                <a:pos x="connisteX2" y="connsiteY2"/>
              </a:cxn>
            </a:cxnLst>
            <a:rect l="l" t="t" r="r" b="b"/>
            <a:pathLst>
              <a:path w="176008" h="432435">
                <a:moveTo>
                  <a:pt x="167640" y="0"/>
                </a:moveTo>
                <a:cubicBezTo>
                  <a:pt x="168910" y="53975"/>
                  <a:pt x="191135" y="198755"/>
                  <a:pt x="157480" y="285115"/>
                </a:cubicBezTo>
                <a:cubicBezTo>
                  <a:pt x="123825" y="371475"/>
                  <a:pt x="31115" y="408940"/>
                  <a:pt x="0" y="432435"/>
                </a:cubicBezTo>
              </a:path>
            </a:pathLst>
          </a:custGeom>
          <a:noFill/>
          <a:ln w="44450">
            <a:solidFill>
              <a:srgbClr val="9A000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Forma livre 4"/>
          <p:cNvSpPr/>
          <p:nvPr/>
        </p:nvSpPr>
        <p:spPr>
          <a:xfrm>
            <a:off x="5125720" y="4964430"/>
            <a:ext cx="175895" cy="432435"/>
          </a:xfrm>
          <a:custGeom>
            <a:avLst/>
            <a:gdLst>
              <a:gd name="connisteX0" fmla="*/ 167640 w 176008"/>
              <a:gd name="connsiteY0" fmla="*/ 0 h 432435"/>
              <a:gd name="connisteX1" fmla="*/ 157480 w 176008"/>
              <a:gd name="connsiteY1" fmla="*/ 285115 h 432435"/>
              <a:gd name="connisteX2" fmla="*/ 0 w 176008"/>
              <a:gd name="connsiteY2" fmla="*/ 432435 h 432435"/>
            </a:gdLst>
            <a:ahLst/>
            <a:cxnLst>
              <a:cxn ang="0">
                <a:pos x="connisteX0" y="connsiteY0"/>
              </a:cxn>
              <a:cxn ang="0">
                <a:pos x="connisteX1" y="connsiteY1"/>
              </a:cxn>
              <a:cxn ang="0">
                <a:pos x="connisteX2" y="connsiteY2"/>
              </a:cxn>
            </a:cxnLst>
            <a:rect l="l" t="t" r="r" b="b"/>
            <a:pathLst>
              <a:path w="176008" h="432435">
                <a:moveTo>
                  <a:pt x="167640" y="0"/>
                </a:moveTo>
                <a:cubicBezTo>
                  <a:pt x="168910" y="53975"/>
                  <a:pt x="191135" y="198755"/>
                  <a:pt x="157480" y="285115"/>
                </a:cubicBezTo>
                <a:cubicBezTo>
                  <a:pt x="123825" y="371475"/>
                  <a:pt x="31115" y="408940"/>
                  <a:pt x="0" y="432435"/>
                </a:cubicBezTo>
              </a:path>
            </a:pathLst>
          </a:custGeom>
          <a:noFill/>
          <a:ln w="444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Forma livre 5"/>
          <p:cNvSpPr/>
          <p:nvPr/>
        </p:nvSpPr>
        <p:spPr>
          <a:xfrm flipH="1">
            <a:off x="3029585" y="4364355"/>
            <a:ext cx="187325" cy="432435"/>
          </a:xfrm>
          <a:custGeom>
            <a:avLst/>
            <a:gdLst>
              <a:gd name="connisteX0" fmla="*/ 167640 w 176008"/>
              <a:gd name="connsiteY0" fmla="*/ 0 h 432435"/>
              <a:gd name="connisteX1" fmla="*/ 157480 w 176008"/>
              <a:gd name="connsiteY1" fmla="*/ 285115 h 432435"/>
              <a:gd name="connisteX2" fmla="*/ 0 w 176008"/>
              <a:gd name="connsiteY2" fmla="*/ 432435 h 432435"/>
            </a:gdLst>
            <a:ahLst/>
            <a:cxnLst>
              <a:cxn ang="0">
                <a:pos x="connisteX0" y="connsiteY0"/>
              </a:cxn>
              <a:cxn ang="0">
                <a:pos x="connisteX1" y="connsiteY1"/>
              </a:cxn>
              <a:cxn ang="0">
                <a:pos x="connisteX2" y="connsiteY2"/>
              </a:cxn>
            </a:cxnLst>
            <a:rect l="l" t="t" r="r" b="b"/>
            <a:pathLst>
              <a:path w="176008" h="432435">
                <a:moveTo>
                  <a:pt x="167640" y="0"/>
                </a:moveTo>
                <a:cubicBezTo>
                  <a:pt x="168910" y="53975"/>
                  <a:pt x="191135" y="198755"/>
                  <a:pt x="157480" y="285115"/>
                </a:cubicBezTo>
                <a:cubicBezTo>
                  <a:pt x="123825" y="371475"/>
                  <a:pt x="31115" y="408940"/>
                  <a:pt x="0" y="432435"/>
                </a:cubicBezTo>
              </a:path>
            </a:pathLst>
          </a:custGeom>
          <a:noFill/>
          <a:ln w="44450">
            <a:solidFill>
              <a:srgbClr val="9A000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3107690" y="4964430"/>
            <a:ext cx="175895" cy="432435"/>
          </a:xfrm>
          <a:custGeom>
            <a:avLst/>
            <a:gdLst>
              <a:gd name="connisteX0" fmla="*/ 167640 w 176008"/>
              <a:gd name="connsiteY0" fmla="*/ 0 h 432435"/>
              <a:gd name="connisteX1" fmla="*/ 157480 w 176008"/>
              <a:gd name="connsiteY1" fmla="*/ 285115 h 432435"/>
              <a:gd name="connisteX2" fmla="*/ 0 w 176008"/>
              <a:gd name="connsiteY2" fmla="*/ 432435 h 432435"/>
            </a:gdLst>
            <a:ahLst/>
            <a:cxnLst>
              <a:cxn ang="0">
                <a:pos x="connisteX0" y="connsiteY0"/>
              </a:cxn>
              <a:cxn ang="0">
                <a:pos x="connisteX1" y="connsiteY1"/>
              </a:cxn>
              <a:cxn ang="0">
                <a:pos x="connisteX2" y="connsiteY2"/>
              </a:cxn>
            </a:cxnLst>
            <a:rect l="l" t="t" r="r" b="b"/>
            <a:pathLst>
              <a:path w="176008" h="432435">
                <a:moveTo>
                  <a:pt x="167640" y="0"/>
                </a:moveTo>
                <a:cubicBezTo>
                  <a:pt x="168910" y="53975"/>
                  <a:pt x="191135" y="198755"/>
                  <a:pt x="157480" y="285115"/>
                </a:cubicBezTo>
                <a:cubicBezTo>
                  <a:pt x="123825" y="371475"/>
                  <a:pt x="31115" y="408940"/>
                  <a:pt x="0" y="432435"/>
                </a:cubicBezTo>
              </a:path>
            </a:pathLst>
          </a:custGeom>
          <a:noFill/>
          <a:ln w="444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Rectangle 140"/>
          <p:cNvSpPr>
            <a:spLocks noChangeArrowheads="1"/>
          </p:cNvSpPr>
          <p:nvPr/>
        </p:nvSpPr>
        <p:spPr bwMode="auto">
          <a:xfrm flipH="1">
            <a:off x="7954645" y="3267075"/>
            <a:ext cx="1343660"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fuga</a:t>
            </a:r>
            <a:endParaRPr lang="pt-BR" sz="2400" b="1" dirty="0" smtClean="0"/>
          </a:p>
        </p:txBody>
      </p:sp>
      <p:sp>
        <p:nvSpPr>
          <p:cNvPr id="10" name="Rectangle 140"/>
          <p:cNvSpPr>
            <a:spLocks noChangeArrowheads="1"/>
          </p:cNvSpPr>
          <p:nvPr/>
        </p:nvSpPr>
        <p:spPr bwMode="auto">
          <a:xfrm flipH="1">
            <a:off x="5966460" y="5583555"/>
            <a:ext cx="9607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I1</a:t>
            </a:r>
            <a:endParaRPr lang="pt-BR" sz="2400" b="1" dirty="0" smtClean="0"/>
          </a:p>
        </p:txBody>
      </p:sp>
      <p:sp>
        <p:nvSpPr>
          <p:cNvPr id="11" name="Rectangle 140"/>
          <p:cNvSpPr>
            <a:spLocks noChangeArrowheads="1"/>
          </p:cNvSpPr>
          <p:nvPr/>
        </p:nvSpPr>
        <p:spPr bwMode="auto">
          <a:xfrm flipH="1">
            <a:off x="5005705" y="5259070"/>
            <a:ext cx="9607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I2</a:t>
            </a:r>
            <a:endParaRPr lang="pt-BR" sz="2400" b="1" dirty="0" smtClean="0"/>
          </a:p>
        </p:txBody>
      </p:sp>
      <p:sp>
        <p:nvSpPr>
          <p:cNvPr id="12" name="Rectangle 140"/>
          <p:cNvSpPr>
            <a:spLocks noChangeArrowheads="1"/>
          </p:cNvSpPr>
          <p:nvPr/>
        </p:nvSpPr>
        <p:spPr bwMode="auto">
          <a:xfrm flipH="1">
            <a:off x="2838450" y="5259070"/>
            <a:ext cx="9607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I3</a:t>
            </a:r>
            <a:endParaRPr lang="pt-BR" sz="2400" b="1" dirty="0" smtClean="0"/>
          </a:p>
        </p:txBody>
      </p:sp>
      <p:sp>
        <p:nvSpPr>
          <p:cNvPr id="13" name="Rectangle 140"/>
          <p:cNvSpPr>
            <a:spLocks noChangeArrowheads="1"/>
          </p:cNvSpPr>
          <p:nvPr/>
        </p:nvSpPr>
        <p:spPr bwMode="auto">
          <a:xfrm flipH="1">
            <a:off x="2322830" y="4364355"/>
            <a:ext cx="9607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I4</a:t>
            </a:r>
            <a:endParaRPr lang="pt-BR" sz="2400" b="1" dirty="0" smtClean="0"/>
          </a:p>
        </p:txBody>
      </p:sp>
      <p:sp>
        <p:nvSpPr>
          <p:cNvPr id="49" name="Caixa de Texto 6"/>
          <p:cNvSpPr txBox="1"/>
          <p:nvPr/>
        </p:nvSpPr>
        <p:spPr>
          <a:xfrm>
            <a:off x="222885" y="1376680"/>
            <a:ext cx="11742420" cy="1614805"/>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A corrente de fuga é composta por varias componentes (Vin = V</a:t>
            </a:r>
            <a:r>
              <a:rPr lang="pt-BR" altLang="en-US" sz="2800" b="1" baseline="-25000" smtClean="0">
                <a:solidFill>
                  <a:srgbClr val="C00000"/>
                </a:solidFill>
                <a:latin typeface="Comic Sans MS" panose="030F0702030302020204" pitchFamily="66" charset="0"/>
                <a:cs typeface="Comic Sans MS" panose="030F0702030302020204" pitchFamily="66" charset="0"/>
              </a:rPr>
              <a:t>DD</a:t>
            </a:r>
            <a:r>
              <a:rPr lang="pt-BR" altLang="en-US" sz="2800" b="1" smtClean="0">
                <a:solidFill>
                  <a:srgbClr val="C00000"/>
                </a:solidFill>
                <a:latin typeface="Comic Sans MS" panose="030F0702030302020204" pitchFamily="66" charset="0"/>
                <a:cs typeface="Comic Sans MS" panose="030F0702030302020204" pitchFamily="66" charset="0"/>
              </a:rPr>
              <a:t>)</a:t>
            </a:r>
            <a:endParaRPr lang="pt-BR" altLang="en-US" sz="2800" b="1" smtClean="0">
              <a:solidFill>
                <a:srgbClr val="C00000"/>
              </a:solidFill>
              <a:latin typeface="Comic Sans MS" panose="030F0702030302020204" pitchFamily="66" charset="0"/>
              <a:cs typeface="Comic Sans MS" panose="030F0702030302020204" pitchFamily="66" charset="0"/>
            </a:endParaRPr>
          </a:p>
          <a:p>
            <a:pPr lvl="0" indent="0" algn="ctr" fontAlgn="auto">
              <a:spcAft>
                <a:spcPts val="6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I</a:t>
            </a:r>
            <a:r>
              <a:rPr lang="pt-BR" altLang="en-US" sz="2800" b="1" baseline="-25000" dirty="0" smtClean="0">
                <a:solidFill>
                  <a:srgbClr val="C00000"/>
                </a:solidFill>
                <a:effectLst/>
                <a:latin typeface="Comic Sans MS" panose="030F0702030302020204" pitchFamily="66" charset="0"/>
                <a:cs typeface="Comic Sans MS" panose="030F0702030302020204" pitchFamily="66" charset="0"/>
                <a:sym typeface="+mn-ea"/>
              </a:rPr>
              <a:t>FUGA</a:t>
            </a: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 = I1+I2+I3+I4</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a:p>
            <a:pPr lvl="0" indent="0" algn="ctr" fontAlgn="auto">
              <a:spcAft>
                <a:spcPts val="6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P3= I</a:t>
            </a:r>
            <a:r>
              <a:rPr lang="pt-BR" altLang="en-US" sz="2800" b="1" baseline="-25000" dirty="0" smtClean="0">
                <a:solidFill>
                  <a:srgbClr val="C00000"/>
                </a:solidFill>
                <a:effectLst/>
                <a:latin typeface="Comic Sans MS" panose="030F0702030302020204" pitchFamily="66" charset="0"/>
                <a:cs typeface="Comic Sans MS" panose="030F0702030302020204" pitchFamily="66" charset="0"/>
                <a:sym typeface="+mn-ea"/>
              </a:rPr>
              <a:t>FUGA</a:t>
            </a: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effectLst/>
                <a:latin typeface="Comic Sans MS" panose="030F0702030302020204" pitchFamily="66" charset="0"/>
                <a:cs typeface="Comic Sans MS" panose="030F0702030302020204" pitchFamily="66" charset="0"/>
                <a:sym typeface="+mn-ea"/>
              </a:rPr>
              <a:t>DD</a:t>
            </a:r>
            <a:endParaRPr lang="pt-BR" altLang="en-US" sz="2800" b="1" baseline="-25000" dirty="0" smtClean="0">
              <a:solidFill>
                <a:srgbClr val="C00000"/>
              </a:solidFill>
              <a:effectLst/>
              <a:latin typeface="Comic Sans MS" panose="030F0702030302020204" pitchFamily="66" charset="0"/>
              <a:cs typeface="Comic Sans MS" panose="030F0702030302020204" pitchFamily="66" charset="0"/>
              <a:sym typeface="+mn-ea"/>
            </a:endParaRPr>
          </a:p>
        </p:txBody>
      </p:sp>
      <p:sp>
        <p:nvSpPr>
          <p:cNvPr id="14" name="Seta para baixo 13"/>
          <p:cNvSpPr/>
          <p:nvPr/>
        </p:nvSpPr>
        <p:spPr>
          <a:xfrm>
            <a:off x="9141460" y="3374390"/>
            <a:ext cx="156845" cy="492125"/>
          </a:xfrm>
          <a:prstGeom prst="downArrow">
            <a:avLst/>
          </a:prstGeom>
          <a:solidFill>
            <a:srgbClr val="9A000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805113" y="765175"/>
            <a:ext cx="6395085" cy="583565"/>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9" name="Caixa de Texto 6"/>
              <p:cNvSpPr txBox="1"/>
              <p:nvPr/>
            </p:nvSpPr>
            <p:spPr>
              <a:xfrm>
                <a:off x="363220" y="1624330"/>
                <a:ext cx="11466195" cy="4490085"/>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Assim, as potencias no inversor são: </a:t>
                </a:r>
                <a:endParaRPr lang="pt-BR" altLang="en-US" sz="2800" b="1" smtClean="0">
                  <a:solidFill>
                    <a:srgbClr val="C00000"/>
                  </a:solidFill>
                  <a:latin typeface="Comic Sans MS" panose="030F0702030302020204" pitchFamily="66" charset="0"/>
                  <a:cs typeface="Comic Sans MS" panose="030F0702030302020204" pitchFamily="66" charset="0"/>
                </a:endParaRPr>
              </a:p>
              <a:p>
                <a:pPr marL="342900" lvl="0" indent="-342900" algn="l" fontAlgn="auto">
                  <a:spcAft>
                    <a:spcPts val="1200"/>
                  </a:spcAft>
                  <a:buFont typeface="Arial" panose="020B0604020202020204" pitchFamily="34" charset="0"/>
                  <a:buChar char="•"/>
                </a:pPr>
                <a:r>
                  <a:rPr lang="pt-BR" altLang="en-US" sz="2800" b="1" smtClean="0">
                    <a:solidFill>
                      <a:schemeClr val="tx1"/>
                    </a:solidFill>
                    <a:latin typeface="Comic Sans MS" panose="030F0702030302020204" pitchFamily="66" charset="0"/>
                    <a:cs typeface="Comic Sans MS" panose="030F0702030302020204" pitchFamily="66" charset="0"/>
                  </a:rPr>
                  <a:t>P1 = </a:t>
                </a:r>
                <a14:m>
                  <m:oMath xmlns:m="http://schemas.openxmlformats.org/officeDocument/2006/math">
                    <m:sSub>
                      <m:sSubPr>
                        <m:ctrlPr>
                          <a:rPr lang="pt-BR" altLang="pt-BR" sz="2800" b="1" i="1" smtClean="0">
                            <a:latin typeface="Cambria Math" panose="02040503050406030204" pitchFamily="18" charset="0"/>
                            <a:cs typeface="Cambria Math" panose="02040503050406030204" pitchFamily="18" charset="0"/>
                          </a:rPr>
                        </m:ctrlPr>
                      </m:sSubPr>
                      <m:e>
                        <m:f>
                          <m:fPr>
                            <m:ctrlPr>
                              <a:rPr lang="pt-BR" altLang="pt-BR" sz="2800" b="1" i="1" smtClean="0">
                                <a:latin typeface="Cambria Math" panose="02040503050406030204" pitchFamily="18" charset="0"/>
                                <a:cs typeface="Cambria Math" panose="02040503050406030204" pitchFamily="18" charset="0"/>
                              </a:rPr>
                            </m:ctrlPr>
                          </m:fPr>
                          <m:num>
                            <m:sSub>
                              <m:sSubPr>
                                <m:ctrlPr>
                                  <a:rPr lang="pt-BR" altLang="pt-BR" sz="2800" b="1" i="1" smtClean="0">
                                    <a:latin typeface="Cambria Math" panose="02040503050406030204" pitchFamily="18" charset="0"/>
                                    <a:cs typeface="Cambria Math" panose="02040503050406030204" pitchFamily="18" charset="0"/>
                                  </a:rPr>
                                </m:ctrlPr>
                              </m:sSubPr>
                              <m:e>
                                <m:r>
                                  <a:rPr lang="en-US" altLang="pt-BR" sz="2800" b="1" i="1" smtClean="0">
                                    <a:latin typeface="Cambria Math" panose="02040503050406030204" pitchFamily="18" charset="0"/>
                                    <a:cs typeface="Cambria Math" panose="02040503050406030204" pitchFamily="18" charset="0"/>
                                  </a:rPr>
                                  <m:t>𝑪</m:t>
                                </m:r>
                              </m:e>
                              <m:sub>
                                <m:r>
                                  <a:rPr lang="en-US" altLang="pt-BR" sz="2800" b="1" i="1" smtClean="0">
                                    <a:latin typeface="Cambria Math" panose="02040503050406030204" pitchFamily="18" charset="0"/>
                                    <a:cs typeface="Cambria Math" panose="02040503050406030204" pitchFamily="18" charset="0"/>
                                  </a:rPr>
                                  <m:t>𝑳</m:t>
                                </m:r>
                              </m:sub>
                            </m:sSub>
                            <m:sSubSup>
                              <m:sSubSupPr>
                                <m:ctrlPr>
                                  <a:rPr lang="en-US" altLang="pt-BR" sz="2800" b="1" i="1" smtClean="0">
                                    <a:latin typeface="Cambria Math" panose="02040503050406030204" pitchFamily="18" charset="0"/>
                                    <a:cs typeface="Cambria Math" panose="02040503050406030204" pitchFamily="18" charset="0"/>
                                  </a:rPr>
                                </m:ctrlPr>
                              </m:sSubSupPr>
                              <m:e>
                                <m:r>
                                  <a:rPr lang="en-US" altLang="pt-BR" sz="2800" b="1" i="1" smtClean="0">
                                    <a:latin typeface="Cambria Math" panose="02040503050406030204" pitchFamily="18" charset="0"/>
                                    <a:cs typeface="Cambria Math" panose="02040503050406030204" pitchFamily="18" charset="0"/>
                                  </a:rPr>
                                  <m:t>𝑽</m:t>
                                </m:r>
                              </m:e>
                              <m:sub>
                                <m:r>
                                  <a:rPr lang="en-US" altLang="pt-BR" sz="2800" b="1" i="1" smtClean="0">
                                    <a:latin typeface="Cambria Math" panose="02040503050406030204" pitchFamily="18" charset="0"/>
                                    <a:cs typeface="Cambria Math" panose="02040503050406030204" pitchFamily="18" charset="0"/>
                                  </a:rPr>
                                  <m:t>𝑫𝑫</m:t>
                                </m:r>
                              </m:sub>
                              <m:sup>
                                <m:r>
                                  <a:rPr lang="en-US" altLang="pt-BR" sz="2800" b="1" i="1" smtClean="0">
                                    <a:latin typeface="Cambria Math" panose="02040503050406030204" pitchFamily="18" charset="0"/>
                                    <a:cs typeface="Cambria Math" panose="02040503050406030204" pitchFamily="18" charset="0"/>
                                  </a:rPr>
                                  <m:t>𝟐</m:t>
                                </m:r>
                              </m:sup>
                            </m:sSubSup>
                          </m:num>
                          <m:den>
                            <m:r>
                              <a:rPr lang="en-US" altLang="pt-BR" sz="2800" b="1" i="1" smtClean="0">
                                <a:latin typeface="Cambria Math" panose="02040503050406030204" pitchFamily="18" charset="0"/>
                                <a:cs typeface="Cambria Math" panose="02040503050406030204" pitchFamily="18" charset="0"/>
                              </a:rPr>
                              <m:t>𝑻</m:t>
                            </m:r>
                          </m:den>
                        </m:f>
                        <m:r>
                          <a:rPr lang="en-US" altLang="pt-BR" sz="2800" b="1" i="1" smtClean="0">
                            <a:latin typeface="Cambria Math" panose="02040503050406030204" pitchFamily="18" charset="0"/>
                            <a:cs typeface="Cambria Math" panose="02040503050406030204" pitchFamily="18" charset="0"/>
                          </a:rPr>
                          <m:t>= </m:t>
                        </m:r>
                        <m:r>
                          <a:rPr lang="en-US" altLang="pt-BR" sz="2800" b="1" i="1" smtClean="0">
                            <a:latin typeface="Cambria Math" panose="02040503050406030204" pitchFamily="18" charset="0"/>
                            <a:cs typeface="Cambria Math" panose="02040503050406030204" pitchFamily="18" charset="0"/>
                          </a:rPr>
                          <m:t>𝒇𝑪</m:t>
                        </m:r>
                      </m:e>
                      <m:sub>
                        <m:r>
                          <a:rPr lang="en-US" altLang="pt-BR" sz="2800" b="1" i="1" smtClean="0">
                            <a:latin typeface="Cambria Math" panose="02040503050406030204" pitchFamily="18" charset="0"/>
                            <a:cs typeface="Cambria Math" panose="02040503050406030204" pitchFamily="18" charset="0"/>
                          </a:rPr>
                          <m:t>𝑳</m:t>
                        </m:r>
                      </m:sub>
                    </m:sSub>
                    <m:sSubSup>
                      <m:sSubSupPr>
                        <m:ctrlPr>
                          <a:rPr lang="en-US" altLang="pt-BR" sz="2800" b="1" i="1" smtClean="0">
                            <a:latin typeface="Cambria Math" panose="02040503050406030204" pitchFamily="18" charset="0"/>
                            <a:cs typeface="Cambria Math" panose="02040503050406030204" pitchFamily="18" charset="0"/>
                          </a:rPr>
                        </m:ctrlPr>
                      </m:sSubSupPr>
                      <m:e>
                        <m:r>
                          <a:rPr lang="en-US" altLang="pt-BR" sz="2800" b="1" i="1" smtClean="0">
                            <a:latin typeface="Cambria Math" panose="02040503050406030204" pitchFamily="18" charset="0"/>
                            <a:cs typeface="Cambria Math" panose="02040503050406030204" pitchFamily="18" charset="0"/>
                          </a:rPr>
                          <m:t>𝑽</m:t>
                        </m:r>
                      </m:e>
                      <m:sub>
                        <m:r>
                          <a:rPr lang="en-US" altLang="pt-BR" sz="2800" b="1" i="1" smtClean="0">
                            <a:latin typeface="Cambria Math" panose="02040503050406030204" pitchFamily="18" charset="0"/>
                            <a:cs typeface="Cambria Math" panose="02040503050406030204" pitchFamily="18" charset="0"/>
                          </a:rPr>
                          <m:t>𝑫𝑫</m:t>
                        </m:r>
                      </m:sub>
                      <m:sup>
                        <m:r>
                          <a:rPr lang="en-US" altLang="pt-BR" sz="2800" b="1" i="1" smtClean="0">
                            <a:latin typeface="Cambria Math" panose="02040503050406030204" pitchFamily="18" charset="0"/>
                            <a:cs typeface="Cambria Math" panose="02040503050406030204" pitchFamily="18" charset="0"/>
                          </a:rPr>
                          <m:t>𝟐</m:t>
                        </m:r>
                      </m:sup>
                    </m:sSubSup>
                  </m:oMath>
                </a14:m>
                <a:r>
                  <a:rPr lang="pt-BR" altLang="en-US" sz="2800" b="1" smtClean="0">
                    <a:solidFill>
                      <a:srgbClr val="C00000"/>
                    </a:solidFill>
                    <a:latin typeface="Comic Sans MS" panose="030F0702030302020204" pitchFamily="66" charset="0"/>
                    <a:cs typeface="Comic Sans MS" panose="030F0702030302020204" pitchFamily="66" charset="0"/>
                  </a:rPr>
                  <a:t> que depende da atividade do sinal de entrada. É a componente mais importante</a:t>
                </a:r>
                <a:endParaRPr lang="pt-BR" altLang="en-US" sz="2800" b="1" smtClean="0">
                  <a:solidFill>
                    <a:srgbClr val="C00000"/>
                  </a:solidFill>
                  <a:latin typeface="Comic Sans MS" panose="030F0702030302020204" pitchFamily="66" charset="0"/>
                  <a:cs typeface="Comic Sans MS" panose="030F0702030302020204" pitchFamily="66" charset="0"/>
                </a:endParaRPr>
              </a:p>
              <a:p>
                <a:pPr marL="342900" lvl="0" indent="-342900" algn="l" fontAlgn="auto">
                  <a:spcAft>
                    <a:spcPts val="1200"/>
                  </a:spcAft>
                  <a:buFont typeface="Arial" panose="020B0604020202020204" pitchFamily="34" charset="0"/>
                  <a:buChar char="•"/>
                </a:pPr>
                <a:r>
                  <a:rPr lang="pt-BR" altLang="en-US" sz="2800" b="1" smtClean="0">
                    <a:solidFill>
                      <a:schemeClr val="tx1"/>
                    </a:solidFill>
                    <a:latin typeface="Comic Sans MS" panose="030F0702030302020204" pitchFamily="66" charset="0"/>
                    <a:cs typeface="Comic Sans MS" panose="030F0702030302020204" pitchFamily="66" charset="0"/>
                    <a:sym typeface="+mn-ea"/>
                  </a:rPr>
                  <a:t>P2 = I</a:t>
                </a:r>
                <a:r>
                  <a:rPr lang="pt-BR" altLang="en-US" sz="2800" b="1" baseline="-25000" smtClean="0">
                    <a:solidFill>
                      <a:schemeClr val="tx1"/>
                    </a:solidFill>
                    <a:latin typeface="Comic Sans MS" panose="030F0702030302020204" pitchFamily="66" charset="0"/>
                    <a:cs typeface="Comic Sans MS" panose="030F0702030302020204" pitchFamily="66" charset="0"/>
                    <a:sym typeface="+mn-ea"/>
                  </a:rPr>
                  <a:t>CC</a:t>
                </a:r>
                <a:r>
                  <a:rPr lang="pt-BR" altLang="en-US" sz="2800" b="1" smtClean="0">
                    <a:solidFill>
                      <a:schemeClr val="tx1"/>
                    </a:solidFill>
                    <a:latin typeface="Comic Sans MS" panose="030F0702030302020204" pitchFamily="66" charset="0"/>
                    <a:cs typeface="Comic Sans MS" panose="030F0702030302020204" pitchFamily="66" charset="0"/>
                    <a:sym typeface="+mn-ea"/>
                  </a:rPr>
                  <a:t>.T</a:t>
                </a:r>
                <a:r>
                  <a:rPr lang="pt-BR" altLang="en-US" sz="2800" b="1" baseline="-25000" smtClean="0">
                    <a:solidFill>
                      <a:schemeClr val="tx1"/>
                    </a:solidFill>
                    <a:latin typeface="Comic Sans MS" panose="030F0702030302020204" pitchFamily="66" charset="0"/>
                    <a:cs typeface="Comic Sans MS" panose="030F0702030302020204" pitchFamily="66" charset="0"/>
                    <a:sym typeface="+mn-ea"/>
                  </a:rPr>
                  <a:t>CC</a:t>
                </a:r>
                <a:r>
                  <a:rPr lang="pt-BR" altLang="en-US" sz="2800" b="1"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smtClean="0">
                    <a:solidFill>
                      <a:schemeClr val="tx1"/>
                    </a:solidFill>
                    <a:latin typeface="Comic Sans MS" panose="030F0702030302020204" pitchFamily="66" charset="0"/>
                    <a:cs typeface="Comic Sans MS" panose="030F0702030302020204" pitchFamily="66" charset="0"/>
                    <a:sym typeface="+mn-ea"/>
                  </a:rPr>
                  <a:t>DD</a:t>
                </a:r>
                <a:r>
                  <a:rPr lang="pt-BR" altLang="en-US" sz="2800" b="1" smtClean="0">
                    <a:solidFill>
                      <a:schemeClr val="tx1"/>
                    </a:solidFill>
                    <a:latin typeface="Comic Sans MS" panose="030F0702030302020204" pitchFamily="66" charset="0"/>
                    <a:cs typeface="Comic Sans MS" panose="030F0702030302020204" pitchFamily="66" charset="0"/>
                    <a:sym typeface="+mn-ea"/>
                  </a:rPr>
                  <a:t>.f.2</a:t>
                </a:r>
                <a:r>
                  <a:rPr lang="pt-BR" altLang="en-US" sz="2800" b="1" smtClean="0">
                    <a:solidFill>
                      <a:srgbClr val="C00000"/>
                    </a:solidFill>
                    <a:latin typeface="Comic Sans MS" panose="030F0702030302020204" pitchFamily="66" charset="0"/>
                    <a:cs typeface="Comic Sans MS" panose="030F0702030302020204" pitchFamily="66" charset="0"/>
                    <a:sym typeface="+mn-ea"/>
                  </a:rPr>
                  <a:t>, também depende da atividade do sinal de entrada</a:t>
                </a:r>
                <a:endParaRPr lang="pt-BR" altLang="en-US" sz="2800" b="1" smtClean="0">
                  <a:solidFill>
                    <a:srgbClr val="C00000"/>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P3= I</a:t>
                </a:r>
                <a:r>
                  <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rPr>
                  <a:t>FUGA</a:t>
                </a: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rPr>
                  <a:t>DD </a:t>
                </a: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 que não depende da entrada. É importante para os blocos que não estão ativos</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a:p>
                <a:pPr lvl="0" indent="0" algn="ctr" fontAlgn="auto">
                  <a:spcBef>
                    <a:spcPts val="600"/>
                  </a:spcBef>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Todas as componentes da corrente dependem de V</a:t>
                </a:r>
                <a:r>
                  <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rPr>
                  <a:t>DD</a:t>
                </a:r>
                <a:endPar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endParaRPr>
              </a:p>
            </p:txBody>
          </p:sp>
        </mc:Choice>
        <mc:Fallback>
          <p:sp>
            <p:nvSpPr>
              <p:cNvPr id="49" name="Caixa de Texto 6"/>
              <p:cNvSpPr txBox="1">
                <a:spLocks noRot="1" noChangeAspect="1" noMove="1" noResize="1" noEditPoints="1" noAdjustHandles="1" noChangeArrowheads="1" noChangeShapeType="1" noTextEdit="1"/>
              </p:cNvSpPr>
              <p:nvPr/>
            </p:nvSpPr>
            <p:spPr>
              <a:xfrm>
                <a:off x="363220" y="1624330"/>
                <a:ext cx="11466195" cy="44900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717827" name="Picture 3" descr="c:\ch03_conv\sedr42021_tb0301.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657785" y="533400"/>
            <a:ext cx="2001838" cy="2471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29" name="Picture 5" descr="c:\ch03_conv\sedr42021_tb030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02985" y="358775"/>
            <a:ext cx="2286000" cy="2871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0" name="Picture 6" descr="c:\ch03_conv\sedr42021_tb0303.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47060" y="377825"/>
            <a:ext cx="2286000" cy="2725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1" name="Picture 7" descr="c:\ch03_conv\sedr42021_tb0304.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95948" y="3713163"/>
            <a:ext cx="1114425" cy="2220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2" name="Picture 8" descr="c:\ch03_conv\sedr42021_tb0305.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90310" y="3330575"/>
            <a:ext cx="1627188" cy="282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3" name="Picture 9" descr="c:\ch03_conv\sedr42021_tb0306.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12148" y="3800475"/>
            <a:ext cx="1682750" cy="223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3" descr="c:\ch03_conv\sedr42021_tb0301.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676215" y="558552"/>
            <a:ext cx="2001838" cy="2471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6" descr="c:\ch03_conv\sedr42021_tb0303.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65490" y="402977"/>
            <a:ext cx="2286000" cy="2725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7" descr="c:\ch03_conv\sedr42021_tb0304.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14378" y="3738315"/>
            <a:ext cx="1114425" cy="2220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8" descr="c:\ch03_conv\sedr42021_tb0305.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08740" y="3355727"/>
            <a:ext cx="1627188" cy="282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 name="Picture 9" descr="c:\ch03_conv\sedr42021_tb0306.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0578" y="3825627"/>
            <a:ext cx="1682750" cy="223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CaixaDeTexto 45"/>
          <p:cNvSpPr txBox="1"/>
          <p:nvPr/>
        </p:nvSpPr>
        <p:spPr>
          <a:xfrm>
            <a:off x="553085" y="3128645"/>
            <a:ext cx="1894205" cy="5835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Modelos</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405381" y="765175"/>
            <a:ext cx="7194550" cy="706755"/>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Transistor MOS como Chave</a:t>
            </a:r>
            <a:endPar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175109" name="Rectangle 5"/>
          <p:cNvSpPr>
            <a:spLocks noChangeArrowheads="1"/>
          </p:cNvSpPr>
          <p:nvPr/>
        </p:nvSpPr>
        <p:spPr bwMode="auto">
          <a:xfrm>
            <a:off x="1255395" y="2013585"/>
            <a:ext cx="9681210" cy="1618615"/>
          </a:xfrm>
          <a:prstGeom prst="rect">
            <a:avLst/>
          </a:prstGeom>
          <a:solidFill>
            <a:schemeClr val="accent4">
              <a:lumMod val="20000"/>
              <a:lumOff val="80000"/>
            </a:schemeClr>
          </a:solidFill>
          <a:ln w="9525">
            <a:noFill/>
            <a:miter lim="800000"/>
          </a:ln>
          <a:effectLst>
            <a:outerShdw dist="107763" dir="13500000" algn="ctr" rotWithShape="0">
              <a:schemeClr val="bg2"/>
            </a:outerShdw>
          </a:effectLst>
        </p:spPr>
        <p:txBody>
          <a:bodyPr lIns="92075" tIns="46038" rIns="92075" bIns="46038"/>
          <a:lstStyle/>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Chave ideal </a:t>
            </a:r>
            <a:endPar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a:p>
            <a:pPr marL="347980" marR="0" lvl="0" indent="-347980" algn="l" defTabSz="914400" rtl="0" eaLnBrk="0" fontAlgn="base" latinLnBrk="0" hangingPunct="0">
              <a:lnSpc>
                <a:spcPct val="90000"/>
              </a:lnSpc>
              <a:spcBef>
                <a:spcPct val="20000"/>
              </a:spcBef>
              <a:spcAft>
                <a:spcPct val="0"/>
              </a:spcAft>
              <a:buClr>
                <a:schemeClr val="accent2"/>
              </a:buClr>
              <a:buSzTx/>
              <a:buFont typeface="Marlett" pitchFamily="2" charset="2"/>
              <a:buChar char="h"/>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quando fechada, </a:t>
            </a:r>
            <a:r>
              <a:rPr kumimoji="0" lang="pt-BR" sz="3200" b="1" i="1"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on</a:t>
            </a: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passa corrente por ela</a:t>
            </a:r>
            <a:endPar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a:p>
            <a:pPr marL="347980" marR="0" lvl="0" indent="-347980" algn="l" defTabSz="914400" rtl="0" eaLnBrk="0" fontAlgn="base" latinLnBrk="0" hangingPunct="0">
              <a:lnSpc>
                <a:spcPct val="90000"/>
              </a:lnSpc>
              <a:spcBef>
                <a:spcPct val="20000"/>
              </a:spcBef>
              <a:spcAft>
                <a:spcPct val="0"/>
              </a:spcAft>
              <a:buClr>
                <a:schemeClr val="accent2"/>
              </a:buClr>
              <a:buSzTx/>
              <a:buFont typeface="Marlett" pitchFamily="2" charset="2"/>
              <a:buChar char="h"/>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quando aberta, </a:t>
            </a:r>
            <a:r>
              <a:rPr kumimoji="0" lang="pt-BR" sz="3200" b="1" i="1"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off</a:t>
            </a: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não passa corrente</a:t>
            </a:r>
            <a:r>
              <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a:t>
            </a:r>
            <a:endPar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p:txBody>
      </p:sp>
      <p:grpSp>
        <p:nvGrpSpPr>
          <p:cNvPr id="4" name="Grupo 3"/>
          <p:cNvGrpSpPr/>
          <p:nvPr/>
        </p:nvGrpSpPr>
        <p:grpSpPr>
          <a:xfrm>
            <a:off x="2548890" y="4586605"/>
            <a:ext cx="2414270" cy="789050"/>
            <a:chOff x="5298" y="9310"/>
            <a:chExt cx="2193" cy="543"/>
          </a:xfrm>
        </p:grpSpPr>
        <p:sp>
          <p:nvSpPr>
            <p:cNvPr id="14343" name="Line 7"/>
            <p:cNvSpPr/>
            <p:nvPr/>
          </p:nvSpPr>
          <p:spPr>
            <a:xfrm>
              <a:off x="5298" y="9385"/>
              <a:ext cx="783" cy="0"/>
            </a:xfrm>
            <a:prstGeom prst="line">
              <a:avLst/>
            </a:prstGeom>
            <a:ln w="19050" cap="flat" cmpd="sng">
              <a:solidFill>
                <a:srgbClr val="000000"/>
              </a:solidFill>
              <a:prstDash val="solid"/>
              <a:headEnd type="none" w="med" len="med"/>
              <a:tailEnd type="none" w="med" len="med"/>
            </a:ln>
          </p:spPr>
        </p:sp>
        <p:sp>
          <p:nvSpPr>
            <p:cNvPr id="14344" name="Line 8"/>
            <p:cNvSpPr/>
            <p:nvPr/>
          </p:nvSpPr>
          <p:spPr>
            <a:xfrm>
              <a:off x="6611" y="9385"/>
              <a:ext cx="880" cy="0"/>
            </a:xfrm>
            <a:prstGeom prst="line">
              <a:avLst/>
            </a:prstGeom>
            <a:ln w="19050" cap="flat" cmpd="sng">
              <a:solidFill>
                <a:srgbClr val="000000"/>
              </a:solidFill>
              <a:prstDash val="solid"/>
              <a:headEnd type="none" w="med" len="med"/>
              <a:tailEnd type="none" w="med" len="med"/>
            </a:ln>
          </p:spPr>
        </p:sp>
        <p:sp>
          <p:nvSpPr>
            <p:cNvPr id="14345" name="Line 9"/>
            <p:cNvSpPr/>
            <p:nvPr/>
          </p:nvSpPr>
          <p:spPr>
            <a:xfrm>
              <a:off x="6051" y="9392"/>
              <a:ext cx="622" cy="0"/>
            </a:xfrm>
            <a:prstGeom prst="line">
              <a:avLst/>
            </a:prstGeom>
            <a:ln w="63500" cap="flat" cmpd="sng">
              <a:solidFill>
                <a:srgbClr val="DA0F03"/>
              </a:solidFill>
              <a:prstDash val="solid"/>
              <a:headEnd type="none" w="med" len="med"/>
              <a:tailEnd type="none" w="med" len="med"/>
            </a:ln>
          </p:spPr>
        </p:sp>
        <p:sp>
          <p:nvSpPr>
            <p:cNvPr id="14346" name="Oval 10"/>
            <p:cNvSpPr/>
            <p:nvPr/>
          </p:nvSpPr>
          <p:spPr>
            <a:xfrm>
              <a:off x="5918" y="931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47" name="Oval 11"/>
            <p:cNvSpPr/>
            <p:nvPr/>
          </p:nvSpPr>
          <p:spPr>
            <a:xfrm>
              <a:off x="6696" y="931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5121" name="Text Box 17"/>
            <p:cNvSpPr txBox="1">
              <a:spLocks noChangeArrowheads="1"/>
            </p:cNvSpPr>
            <p:nvPr/>
          </p:nvSpPr>
          <p:spPr bwMode="auto">
            <a:xfrm>
              <a:off x="6148" y="9494"/>
              <a:ext cx="878" cy="359"/>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on</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grpSp>
      <p:grpSp>
        <p:nvGrpSpPr>
          <p:cNvPr id="5" name="Grupo 4"/>
          <p:cNvGrpSpPr/>
          <p:nvPr/>
        </p:nvGrpSpPr>
        <p:grpSpPr>
          <a:xfrm>
            <a:off x="7025640" y="4236085"/>
            <a:ext cx="2490470" cy="1181153"/>
            <a:chOff x="11668" y="9375"/>
            <a:chExt cx="2350" cy="1105"/>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5122" name="Text Box 18"/>
            <p:cNvSpPr txBox="1">
              <a:spLocks noChangeArrowheads="1"/>
            </p:cNvSpPr>
            <p:nvPr/>
          </p:nvSpPr>
          <p:spPr bwMode="auto">
            <a:xfrm>
              <a:off x="12420" y="9992"/>
              <a:ext cx="1265" cy="488"/>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off</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grpSp>
    </p:spTree>
  </p:cSld>
  <p:clrMapOvr>
    <a:masterClrMapping/>
  </p:clrMapOvr>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588578" y="765175"/>
            <a:ext cx="6828155" cy="706755"/>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Aplicações de Chaves MOS</a:t>
            </a:r>
            <a:endPar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175109" name="Rectangle 5"/>
          <p:cNvSpPr>
            <a:spLocks noChangeArrowheads="1"/>
          </p:cNvSpPr>
          <p:nvPr/>
        </p:nvSpPr>
        <p:spPr bwMode="auto">
          <a:xfrm>
            <a:off x="1315085" y="1832610"/>
            <a:ext cx="4025900" cy="601345"/>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R="0" lvl="0" indent="0" algn="ctr"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Aplicações digitais </a:t>
            </a:r>
            <a:r>
              <a:rPr kumimoji="0" lang="pt-BR" sz="32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 </a:t>
            </a:r>
            <a:endParaRPr kumimoji="0" lang="pt-BR" sz="32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endParaRPr kumimoji="0" lang="pt-BR" sz="32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grpSp>
        <p:nvGrpSpPr>
          <p:cNvPr id="5" name="Grupo 4"/>
          <p:cNvGrpSpPr/>
          <p:nvPr/>
        </p:nvGrpSpPr>
        <p:grpSpPr>
          <a:xfrm>
            <a:off x="2545080" y="3060065"/>
            <a:ext cx="2490470" cy="596456"/>
            <a:chOff x="11668" y="9375"/>
            <a:chExt cx="2350" cy="55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6" name="Grupo 5"/>
          <p:cNvGrpSpPr/>
          <p:nvPr/>
        </p:nvGrpSpPr>
        <p:grpSpPr>
          <a:xfrm>
            <a:off x="2559050" y="4652010"/>
            <a:ext cx="2490470" cy="596456"/>
            <a:chOff x="11668" y="9375"/>
            <a:chExt cx="2350" cy="558"/>
          </a:xfrm>
        </p:grpSpPr>
        <p:sp>
          <p:nvSpPr>
            <p:cNvPr id="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cxnSp>
        <p:nvCxnSpPr>
          <p:cNvPr id="13" name="Conector Reto 12"/>
          <p:cNvCxnSpPr>
            <a:stCxn id="14349" idx="1"/>
          </p:cNvCxnSpPr>
          <p:nvPr/>
        </p:nvCxnSpPr>
        <p:spPr>
          <a:xfrm>
            <a:off x="5035550" y="3568065"/>
            <a:ext cx="4445" cy="158115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4" name="Line 12"/>
          <p:cNvSpPr/>
          <p:nvPr/>
        </p:nvSpPr>
        <p:spPr>
          <a:xfrm>
            <a:off x="5039995" y="4358481"/>
            <a:ext cx="612000" cy="0"/>
          </a:xfrm>
          <a:prstGeom prst="line">
            <a:avLst/>
          </a:prstGeom>
          <a:ln w="19050" cap="flat" cmpd="sng">
            <a:solidFill>
              <a:srgbClr val="000000"/>
            </a:solidFill>
            <a:prstDash val="solid"/>
            <a:headEnd type="none" w="med" len="med"/>
            <a:tailEnd type="none" w="med" len="med"/>
          </a:ln>
        </p:spPr>
      </p:sp>
      <p:sp>
        <p:nvSpPr>
          <p:cNvPr id="15" name="Text Box 18"/>
          <p:cNvSpPr txBox="1">
            <a:spLocks noChangeArrowheads="1"/>
          </p:cNvSpPr>
          <p:nvPr/>
        </p:nvSpPr>
        <p:spPr bwMode="auto">
          <a:xfrm>
            <a:off x="5168900" y="3837305"/>
            <a:ext cx="124142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saída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6" name="Text Box 18"/>
          <p:cNvSpPr txBox="1">
            <a:spLocks noChangeArrowheads="1"/>
          </p:cNvSpPr>
          <p:nvPr/>
        </p:nvSpPr>
        <p:spPr bwMode="auto">
          <a:xfrm>
            <a:off x="2247265" y="3122930"/>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7" name="Text Box 18"/>
          <p:cNvSpPr txBox="1">
            <a:spLocks noChangeArrowheads="1"/>
          </p:cNvSpPr>
          <p:nvPr/>
        </p:nvSpPr>
        <p:spPr bwMode="auto">
          <a:xfrm>
            <a:off x="2304415" y="4680585"/>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9" name="Caixa de Texto 6"/>
          <p:cNvSpPr txBox="1"/>
          <p:nvPr/>
        </p:nvSpPr>
        <p:spPr>
          <a:xfrm>
            <a:off x="6266815" y="2983865"/>
            <a:ext cx="508698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Multiplexador 2:1 de 1 </a:t>
            </a:r>
            <a:r>
              <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endParaRPr>
          </a:p>
        </p:txBody>
      </p:sp>
      <p:graphicFrame>
        <p:nvGraphicFramePr>
          <p:cNvPr id="76" name="Tabela 75"/>
          <p:cNvGraphicFramePr/>
          <p:nvPr/>
        </p:nvGraphicFramePr>
        <p:xfrm>
          <a:off x="7928610" y="1625600"/>
          <a:ext cx="2367280" cy="1143000"/>
        </p:xfrm>
        <a:graphic>
          <a:graphicData uri="http://schemas.openxmlformats.org/drawingml/2006/table">
            <a:tbl>
              <a:tblPr firstRow="1" bandRow="1">
                <a:tableStyleId>{5C22544A-7EE6-4342-B048-85BDC9FD1C3A}</a:tableStyleId>
              </a:tblPr>
              <a:tblGrid>
                <a:gridCol w="1183640"/>
                <a:gridCol w="1183640"/>
              </a:tblGrid>
              <a:tr h="381000">
                <a:tc>
                  <a:txBody>
                    <a:bodyPr/>
                    <a:lstStyle/>
                    <a:p>
                      <a:pPr algn="ctr">
                        <a:buNone/>
                      </a:pPr>
                      <a:r>
                        <a:rPr lang="pt-BR" altLang="en-US"/>
                        <a:t>A</a:t>
                      </a:r>
                      <a:endParaRPr lang="pt-BR" altLang="en-US"/>
                    </a:p>
                  </a:txBody>
                  <a:tcPr/>
                </a:tc>
                <a:tc>
                  <a:txBody>
                    <a:bodyPr/>
                    <a:lstStyle/>
                    <a:p>
                      <a:pPr algn="ctr">
                        <a:buNone/>
                      </a:pPr>
                      <a:r>
                        <a:rPr lang="pt-BR" altLang="en-US"/>
                        <a:t>saida</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X0</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X1</a:t>
                      </a:r>
                      <a:endParaRPr lang="pt-BR" altLang="en-US"/>
                    </a:p>
                  </a:txBody>
                  <a:tcPr/>
                </a:tc>
              </a:tr>
            </a:tbl>
          </a:graphicData>
        </a:graphic>
      </p:graphicFrame>
      <p:sp>
        <p:nvSpPr>
          <p:cNvPr id="20" name="Line 12"/>
          <p:cNvSpPr/>
          <p:nvPr/>
        </p:nvSpPr>
        <p:spPr>
          <a:xfrm>
            <a:off x="8389620" y="4485481"/>
            <a:ext cx="612000" cy="0"/>
          </a:xfrm>
          <a:prstGeom prst="line">
            <a:avLst/>
          </a:prstGeom>
          <a:ln w="19050" cap="flat" cmpd="sng">
            <a:solidFill>
              <a:srgbClr val="000000"/>
            </a:solidFill>
            <a:prstDash val="solid"/>
            <a:headEnd type="none" w="med" len="med"/>
            <a:tailEnd type="none" w="med" len="med"/>
          </a:ln>
        </p:spPr>
      </p:sp>
      <p:sp>
        <p:nvSpPr>
          <p:cNvPr id="21" name="Line 12"/>
          <p:cNvSpPr/>
          <p:nvPr/>
        </p:nvSpPr>
        <p:spPr>
          <a:xfrm>
            <a:off x="8389620" y="5510371"/>
            <a:ext cx="612000" cy="0"/>
          </a:xfrm>
          <a:prstGeom prst="line">
            <a:avLst/>
          </a:prstGeom>
          <a:ln w="19050" cap="flat" cmpd="sng">
            <a:solidFill>
              <a:srgbClr val="000000"/>
            </a:solidFill>
            <a:prstDash val="solid"/>
            <a:headEnd type="none" w="med" len="med"/>
            <a:tailEnd type="none" w="med" len="med"/>
          </a:ln>
        </p:spPr>
      </p:sp>
      <p:sp>
        <p:nvSpPr>
          <p:cNvPr id="22" name="Line 12"/>
          <p:cNvSpPr/>
          <p:nvPr/>
        </p:nvSpPr>
        <p:spPr>
          <a:xfrm>
            <a:off x="9224645" y="4908391"/>
            <a:ext cx="612000" cy="0"/>
          </a:xfrm>
          <a:prstGeom prst="line">
            <a:avLst/>
          </a:prstGeom>
          <a:ln w="19050" cap="flat" cmpd="sng">
            <a:solidFill>
              <a:srgbClr val="000000"/>
            </a:solidFill>
            <a:prstDash val="solid"/>
            <a:headEnd type="none" w="med" len="med"/>
            <a:tailEnd type="none" w="med" len="med"/>
          </a:ln>
        </p:spPr>
      </p:sp>
      <p:sp>
        <p:nvSpPr>
          <p:cNvPr id="23" name="Line 12"/>
          <p:cNvSpPr/>
          <p:nvPr/>
        </p:nvSpPr>
        <p:spPr>
          <a:xfrm rot="5400000">
            <a:off x="8806180" y="4052411"/>
            <a:ext cx="612000" cy="0"/>
          </a:xfrm>
          <a:prstGeom prst="line">
            <a:avLst/>
          </a:prstGeom>
          <a:ln w="19050" cap="flat" cmpd="sng">
            <a:solidFill>
              <a:srgbClr val="000000"/>
            </a:solidFill>
            <a:prstDash val="solid"/>
            <a:headEnd type="none" w="med" len="med"/>
            <a:tailEnd type="none" w="med" len="med"/>
          </a:ln>
        </p:spPr>
      </p:sp>
      <p:sp>
        <p:nvSpPr>
          <p:cNvPr id="19" name="Fluxograma: Manual de Operação 18"/>
          <p:cNvSpPr/>
          <p:nvPr/>
        </p:nvSpPr>
        <p:spPr>
          <a:xfrm rot="16200000" flipH="1">
            <a:off x="7950835" y="4646295"/>
            <a:ext cx="2321560" cy="700405"/>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Rectangle 140"/>
          <p:cNvSpPr>
            <a:spLocks noChangeArrowheads="1"/>
          </p:cNvSpPr>
          <p:nvPr/>
        </p:nvSpPr>
        <p:spPr bwMode="auto">
          <a:xfrm flipH="1">
            <a:off x="8066405" y="4086860"/>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25" name="Text Box 18"/>
          <p:cNvSpPr txBox="1">
            <a:spLocks noChangeArrowheads="1"/>
          </p:cNvSpPr>
          <p:nvPr/>
        </p:nvSpPr>
        <p:spPr bwMode="auto">
          <a:xfrm>
            <a:off x="3085976" y="4290557"/>
            <a:ext cx="483257" cy="521631"/>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mc:AlternateContent xmlns:mc="http://schemas.openxmlformats.org/markup-compatibility/2006">
        <mc:Choice xmlns:a14="http://schemas.microsoft.com/office/drawing/2010/main" Requires="a14">
          <p:sp>
            <p:nvSpPr>
              <p:cNvPr id="26" name="Text Box 18"/>
              <p:cNvSpPr txBox="1">
                <a:spLocks noChangeArrowheads="1"/>
              </p:cNvSpPr>
              <p:nvPr/>
            </p:nvSpPr>
            <p:spPr bwMode="auto">
              <a:xfrm>
                <a:off x="3086255" y="2806086"/>
                <a:ext cx="483257" cy="5643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26" name="Text Box 18"/>
              <p:cNvSpPr txBox="1">
                <a:spLocks noRot="1" noChangeAspect="1" noMove="1" noResize="1" noEditPoints="1" noAdjustHandles="1" noChangeArrowheads="1" noChangeShapeType="1" noTextEdit="1"/>
              </p:cNvSpPr>
              <p:nvPr/>
            </p:nvSpPr>
            <p:spPr bwMode="auto">
              <a:xfrm>
                <a:off x="3086255" y="2806086"/>
                <a:ext cx="483257" cy="564388"/>
              </a:xfrm>
              <a:prstGeom prst="rect">
                <a:avLst/>
              </a:prstGeom>
              <a:blipFill rotWithShape="1">
                <a:blip r:embed="rId1"/>
                <a:stretch>
                  <a:fillRect l="-32" t="-4" r="37" b="94"/>
                </a:stretch>
              </a:blipFill>
              <a:ln w="19050" algn="ctr">
                <a:noFill/>
                <a:miter lim="800000"/>
              </a:ln>
              <a:effectLst/>
            </p:spPr>
            <p:txBody>
              <a:bodyPr/>
              <a:lstStyle/>
              <a:p>
                <a:r>
                  <a:rPr lang="pt-BR" altLang="en-US">
                    <a:noFill/>
                  </a:rPr>
                  <a:t> </a:t>
                </a:r>
              </a:p>
            </p:txBody>
          </p:sp>
        </mc:Fallback>
      </mc:AlternateContent>
      <p:sp>
        <p:nvSpPr>
          <p:cNvPr id="27" name="Rectangle 140"/>
          <p:cNvSpPr>
            <a:spLocks noChangeArrowheads="1"/>
          </p:cNvSpPr>
          <p:nvPr/>
        </p:nvSpPr>
        <p:spPr bwMode="auto">
          <a:xfrm flipH="1">
            <a:off x="8066405" y="5153660"/>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28" name="Rectangle 140"/>
          <p:cNvSpPr>
            <a:spLocks noChangeArrowheads="1"/>
          </p:cNvSpPr>
          <p:nvPr/>
        </p:nvSpPr>
        <p:spPr bwMode="auto">
          <a:xfrm flipH="1">
            <a:off x="8940800" y="3567430"/>
            <a:ext cx="6178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a:t>
            </a:r>
            <a:endParaRPr lang="pt-BR" sz="2000" dirty="0" smtClean="0"/>
          </a:p>
        </p:txBody>
      </p:sp>
      <p:sp>
        <p:nvSpPr>
          <p:cNvPr id="29" name="Rectangle 140"/>
          <p:cNvSpPr>
            <a:spLocks noChangeArrowheads="1"/>
          </p:cNvSpPr>
          <p:nvPr/>
        </p:nvSpPr>
        <p:spPr bwMode="auto">
          <a:xfrm flipH="1">
            <a:off x="9464675" y="4485640"/>
            <a:ext cx="103505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dirty="0" smtClean="0"/>
              <a:t>saída</a:t>
            </a:r>
            <a:endParaRPr lang="pt-BR" sz="2800" dirty="0" smtClean="0"/>
          </a:p>
        </p:txBody>
      </p:sp>
    </p:spTree>
  </p:cSld>
  <p:clrMapOvr>
    <a:masterClrMapping/>
  </p:clrMapOvr>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Line 12"/>
          <p:cNvSpPr/>
          <p:nvPr/>
        </p:nvSpPr>
        <p:spPr>
          <a:xfrm rot="5400000">
            <a:off x="9335135" y="4249896"/>
            <a:ext cx="612000" cy="0"/>
          </a:xfrm>
          <a:prstGeom prst="line">
            <a:avLst/>
          </a:prstGeom>
          <a:ln w="19050" cap="flat" cmpd="sng">
            <a:solidFill>
              <a:srgbClr val="000000"/>
            </a:solidFill>
            <a:prstDash val="solid"/>
            <a:headEnd type="none" w="med" len="med"/>
            <a:tailEnd type="none" w="med" len="med"/>
          </a:ln>
        </p:spPr>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589848" y="363220"/>
            <a:ext cx="6828155" cy="706755"/>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Aplicações de Chaves MOS</a:t>
            </a:r>
            <a:endPar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175109" name="Rectangle 5"/>
          <p:cNvSpPr>
            <a:spLocks noChangeArrowheads="1"/>
          </p:cNvSpPr>
          <p:nvPr/>
        </p:nvSpPr>
        <p:spPr bwMode="auto">
          <a:xfrm>
            <a:off x="1007745" y="1256665"/>
            <a:ext cx="4012565" cy="601345"/>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R="0" lvl="0" indent="0" algn="ctr"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Aplicações digitais</a:t>
            </a:r>
            <a:r>
              <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a:t>
            </a:r>
            <a:endPar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endPar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p:txBody>
      </p:sp>
      <p:grpSp>
        <p:nvGrpSpPr>
          <p:cNvPr id="5" name="Grupo 4"/>
          <p:cNvGrpSpPr/>
          <p:nvPr/>
        </p:nvGrpSpPr>
        <p:grpSpPr>
          <a:xfrm>
            <a:off x="1394460" y="2181860"/>
            <a:ext cx="2490470" cy="596456"/>
            <a:chOff x="11668" y="9375"/>
            <a:chExt cx="2350" cy="55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6" name="Grupo 5"/>
          <p:cNvGrpSpPr/>
          <p:nvPr/>
        </p:nvGrpSpPr>
        <p:grpSpPr>
          <a:xfrm>
            <a:off x="1408430" y="3098070"/>
            <a:ext cx="2490470" cy="862616"/>
            <a:chOff x="11668" y="9126"/>
            <a:chExt cx="2350" cy="807"/>
          </a:xfrm>
        </p:grpSpPr>
        <p:sp>
          <p:nvSpPr>
            <p:cNvPr id="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2" name="Text Box 18"/>
                <p:cNvSpPr txBox="1">
                  <a:spLocks noChangeArrowheads="1"/>
                </p:cNvSpPr>
                <p:nvPr/>
              </p:nvSpPr>
              <p:spPr bwMode="auto">
                <a:xfrm>
                  <a:off x="12237" y="9126"/>
                  <a:ext cx="456" cy="4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12" name="Text Box 18"/>
                <p:cNvSpPr txBox="1">
                  <a:spLocks noRot="1" noChangeAspect="1" noMove="1" noResize="1" noEditPoints="1" noAdjustHandles="1" noChangeArrowheads="1" noChangeShapeType="1" noTextEdit="1"/>
                </p:cNvSpPr>
                <p:nvPr/>
              </p:nvSpPr>
              <p:spPr bwMode="auto">
                <a:xfrm>
                  <a:off x="12237" y="9126"/>
                  <a:ext cx="456" cy="488"/>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cxnSp>
        <p:nvCxnSpPr>
          <p:cNvPr id="13" name="Conector Reto 12"/>
          <p:cNvCxnSpPr/>
          <p:nvPr/>
        </p:nvCxnSpPr>
        <p:spPr>
          <a:xfrm>
            <a:off x="3884930" y="2689860"/>
            <a:ext cx="4445" cy="1188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4" name="Line 12"/>
          <p:cNvSpPr/>
          <p:nvPr/>
        </p:nvSpPr>
        <p:spPr>
          <a:xfrm>
            <a:off x="3889375" y="3270726"/>
            <a:ext cx="612000" cy="0"/>
          </a:xfrm>
          <a:prstGeom prst="line">
            <a:avLst/>
          </a:prstGeom>
          <a:ln w="19050" cap="flat" cmpd="sng">
            <a:solidFill>
              <a:srgbClr val="000000"/>
            </a:solidFill>
            <a:prstDash val="solid"/>
            <a:headEnd type="none" w="med" len="med"/>
            <a:tailEnd type="none" w="med" len="med"/>
          </a:ln>
        </p:spPr>
      </p:sp>
      <p:sp>
        <p:nvSpPr>
          <p:cNvPr id="15" name="Text Box 18"/>
          <p:cNvSpPr txBox="1">
            <a:spLocks noChangeArrowheads="1"/>
          </p:cNvSpPr>
          <p:nvPr/>
        </p:nvSpPr>
        <p:spPr bwMode="auto">
          <a:xfrm>
            <a:off x="6800215" y="3845560"/>
            <a:ext cx="124142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saída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6" name="Text Box 18"/>
          <p:cNvSpPr txBox="1">
            <a:spLocks noChangeArrowheads="1"/>
          </p:cNvSpPr>
          <p:nvPr/>
        </p:nvSpPr>
        <p:spPr bwMode="auto">
          <a:xfrm>
            <a:off x="1096645" y="2244725"/>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7" name="Text Box 18"/>
          <p:cNvSpPr txBox="1">
            <a:spLocks noChangeArrowheads="1"/>
          </p:cNvSpPr>
          <p:nvPr/>
        </p:nvSpPr>
        <p:spPr bwMode="auto">
          <a:xfrm>
            <a:off x="1106170" y="3392805"/>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9" name="Caixa de Texto 6"/>
          <p:cNvSpPr txBox="1"/>
          <p:nvPr/>
        </p:nvSpPr>
        <p:spPr>
          <a:xfrm>
            <a:off x="6888480" y="3168015"/>
            <a:ext cx="505904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Multiplexador 4:1 de 1 </a:t>
            </a:r>
            <a:r>
              <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endParaRPr>
          </a:p>
        </p:txBody>
      </p:sp>
      <p:grpSp>
        <p:nvGrpSpPr>
          <p:cNvPr id="4" name="Grupo 3"/>
          <p:cNvGrpSpPr/>
          <p:nvPr/>
        </p:nvGrpSpPr>
        <p:grpSpPr>
          <a:xfrm>
            <a:off x="1394460" y="4304664"/>
            <a:ext cx="2490470" cy="596456"/>
            <a:chOff x="11668" y="9375"/>
            <a:chExt cx="2350" cy="558"/>
          </a:xfrm>
        </p:grpSpPr>
        <p:sp>
          <p:nvSpPr>
            <p:cNvPr id="1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2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2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24" name="Grupo 23"/>
          <p:cNvGrpSpPr/>
          <p:nvPr/>
        </p:nvGrpSpPr>
        <p:grpSpPr>
          <a:xfrm>
            <a:off x="1408430" y="5487035"/>
            <a:ext cx="2490470" cy="596456"/>
            <a:chOff x="11668" y="9375"/>
            <a:chExt cx="2350" cy="558"/>
          </a:xfrm>
        </p:grpSpPr>
        <p:sp>
          <p:nvSpPr>
            <p:cNvPr id="25"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26"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27"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28"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9"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cxnSp>
        <p:nvCxnSpPr>
          <p:cNvPr id="31" name="Conector Reto 30"/>
          <p:cNvCxnSpPr/>
          <p:nvPr/>
        </p:nvCxnSpPr>
        <p:spPr>
          <a:xfrm>
            <a:off x="3884930" y="4812665"/>
            <a:ext cx="4445" cy="1188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32" name="Line 12"/>
          <p:cNvSpPr/>
          <p:nvPr/>
        </p:nvSpPr>
        <p:spPr>
          <a:xfrm>
            <a:off x="3889375" y="5431631"/>
            <a:ext cx="648000" cy="0"/>
          </a:xfrm>
          <a:prstGeom prst="line">
            <a:avLst/>
          </a:prstGeom>
          <a:ln w="19050" cap="flat" cmpd="sng">
            <a:solidFill>
              <a:srgbClr val="000000"/>
            </a:solidFill>
            <a:prstDash val="solid"/>
            <a:headEnd type="none" w="med" len="med"/>
            <a:tailEnd type="none" w="med" len="med"/>
          </a:ln>
        </p:spPr>
      </p:sp>
      <p:sp>
        <p:nvSpPr>
          <p:cNvPr id="33" name="Text Box 18"/>
          <p:cNvSpPr txBox="1">
            <a:spLocks noChangeArrowheads="1"/>
          </p:cNvSpPr>
          <p:nvPr/>
        </p:nvSpPr>
        <p:spPr bwMode="auto">
          <a:xfrm>
            <a:off x="1096645" y="4367530"/>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X2</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34" name="Text Box 18"/>
          <p:cNvSpPr txBox="1">
            <a:spLocks noChangeArrowheads="1"/>
          </p:cNvSpPr>
          <p:nvPr/>
        </p:nvSpPr>
        <p:spPr bwMode="auto">
          <a:xfrm>
            <a:off x="1096645" y="5487035"/>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X3</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mc:AlternateContent xmlns:mc="http://schemas.openxmlformats.org/markup-compatibility/2006">
        <mc:Choice xmlns:a14="http://schemas.microsoft.com/office/drawing/2010/main" Requires="a14">
          <p:sp>
            <p:nvSpPr>
              <p:cNvPr id="35" name="Text Box 18"/>
              <p:cNvSpPr txBox="1">
                <a:spLocks noChangeArrowheads="1"/>
              </p:cNvSpPr>
              <p:nvPr/>
            </p:nvSpPr>
            <p:spPr bwMode="auto">
              <a:xfrm>
                <a:off x="2011898" y="1768454"/>
                <a:ext cx="483257" cy="5643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5" name="Text Box 18"/>
              <p:cNvSpPr txBox="1">
                <a:spLocks noRot="1" noChangeAspect="1" noMove="1" noResize="1" noEditPoints="1" noAdjustHandles="1" noChangeArrowheads="1" noChangeShapeType="1" noTextEdit="1"/>
              </p:cNvSpPr>
              <p:nvPr/>
            </p:nvSpPr>
            <p:spPr bwMode="auto">
              <a:xfrm>
                <a:off x="2011898" y="1768454"/>
                <a:ext cx="483257" cy="564388"/>
              </a:xfrm>
              <a:prstGeom prst="rect">
                <a:avLst/>
              </a:prstGeom>
              <a:blipFill rotWithShape="1">
                <a:blip r:embed="rId2"/>
                <a:stretch>
                  <a:fillRect l="-45" t="-109" r="50" b="86"/>
                </a:stretch>
              </a:blipFill>
              <a:ln w="19050" algn="ctr">
                <a:noFill/>
                <a:miter lim="800000"/>
              </a:ln>
              <a:effectLst/>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Text Box 18"/>
              <p:cNvSpPr txBox="1">
                <a:spLocks noChangeArrowheads="1"/>
              </p:cNvSpPr>
              <p:nvPr/>
            </p:nvSpPr>
            <p:spPr bwMode="auto">
              <a:xfrm>
                <a:off x="1992848" y="4001114"/>
                <a:ext cx="483257" cy="5643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6" name="Text Box 18"/>
              <p:cNvSpPr txBox="1">
                <a:spLocks noRot="1" noChangeAspect="1" noMove="1" noResize="1" noEditPoints="1" noAdjustHandles="1" noChangeArrowheads="1" noChangeShapeType="1" noTextEdit="1"/>
              </p:cNvSpPr>
              <p:nvPr/>
            </p:nvSpPr>
            <p:spPr bwMode="auto">
              <a:xfrm>
                <a:off x="1992848" y="4001114"/>
                <a:ext cx="483257" cy="564388"/>
              </a:xfrm>
              <a:prstGeom prst="rect">
                <a:avLst/>
              </a:prstGeom>
              <a:blipFill rotWithShape="1">
                <a:blip r:embed="rId2"/>
                <a:stretch>
                  <a:fillRect l="-45" t="-109" r="50" b="86"/>
                </a:stretch>
              </a:blipFill>
              <a:ln w="19050" algn="ctr">
                <a:noFill/>
                <a:miter lim="800000"/>
              </a:ln>
              <a:effectLst/>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7" name="Text Box 18"/>
              <p:cNvSpPr txBox="1">
                <a:spLocks noChangeArrowheads="1"/>
              </p:cNvSpPr>
              <p:nvPr/>
            </p:nvSpPr>
            <p:spPr bwMode="auto">
              <a:xfrm>
                <a:off x="2021602" y="5245005"/>
                <a:ext cx="483257" cy="521631"/>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7" name="Text Box 18"/>
              <p:cNvSpPr txBox="1">
                <a:spLocks noRot="1" noChangeAspect="1" noMove="1" noResize="1" noEditPoints="1" noAdjustHandles="1" noChangeArrowheads="1" noChangeShapeType="1" noTextEdit="1"/>
              </p:cNvSpPr>
              <p:nvPr/>
            </p:nvSpPr>
            <p:spPr bwMode="auto">
              <a:xfrm>
                <a:off x="2021602" y="5245005"/>
                <a:ext cx="483257" cy="521631"/>
              </a:xfrm>
              <a:prstGeom prst="rect">
                <a:avLst/>
              </a:prstGeom>
              <a:blipFill rotWithShape="1">
                <a:blip r:embed="rId1"/>
                <a:stretch>
                  <a:fillRect l="-82" t="-104" r="87" b="39"/>
                </a:stretch>
              </a:blipFill>
              <a:ln w="19050" algn="ctr">
                <a:noFill/>
                <a:miter lim="800000"/>
              </a:ln>
              <a:effectLst/>
            </p:spPr>
            <p:txBody>
              <a:bodyPr/>
              <a:lstStyle/>
              <a:p>
                <a:r>
                  <a:rPr lang="pt-BR" altLang="en-US">
                    <a:noFill/>
                  </a:rPr>
                  <a:t> </a:t>
                </a:r>
              </a:p>
            </p:txBody>
          </p:sp>
        </mc:Fallback>
      </mc:AlternateContent>
      <p:grpSp>
        <p:nvGrpSpPr>
          <p:cNvPr id="56" name="Grupo 55"/>
          <p:cNvGrpSpPr/>
          <p:nvPr/>
        </p:nvGrpSpPr>
        <p:grpSpPr>
          <a:xfrm>
            <a:off x="4522470" y="3261360"/>
            <a:ext cx="2277455" cy="596456"/>
            <a:chOff x="11668" y="9375"/>
            <a:chExt cx="2149" cy="558"/>
          </a:xfrm>
        </p:grpSpPr>
        <p:sp>
          <p:nvSpPr>
            <p:cNvPr id="5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58" name="Line 13"/>
            <p:cNvSpPr/>
            <p:nvPr/>
          </p:nvSpPr>
          <p:spPr>
            <a:xfrm>
              <a:off x="13138" y="9850"/>
              <a:ext cx="679" cy="0"/>
            </a:xfrm>
            <a:prstGeom prst="line">
              <a:avLst/>
            </a:prstGeom>
            <a:ln w="19050" cap="flat" cmpd="sng">
              <a:solidFill>
                <a:srgbClr val="000000"/>
              </a:solidFill>
              <a:prstDash val="solid"/>
              <a:headEnd type="none" w="med" len="med"/>
              <a:tailEnd type="none" w="med" len="med"/>
            </a:ln>
          </p:spPr>
        </p:sp>
        <p:sp>
          <p:nvSpPr>
            <p:cNvPr id="5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6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6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62" name="Grupo 61"/>
          <p:cNvGrpSpPr/>
          <p:nvPr/>
        </p:nvGrpSpPr>
        <p:grpSpPr>
          <a:xfrm>
            <a:off x="4536440" y="4177570"/>
            <a:ext cx="2277455" cy="862616"/>
            <a:chOff x="11668" y="9126"/>
            <a:chExt cx="2149" cy="807"/>
          </a:xfrm>
        </p:grpSpPr>
        <p:sp>
          <p:nvSpPr>
            <p:cNvPr id="63"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64" name="Line 13"/>
            <p:cNvSpPr/>
            <p:nvPr/>
          </p:nvSpPr>
          <p:spPr>
            <a:xfrm>
              <a:off x="13138" y="9850"/>
              <a:ext cx="679" cy="0"/>
            </a:xfrm>
            <a:prstGeom prst="line">
              <a:avLst/>
            </a:prstGeom>
            <a:ln w="19050" cap="flat" cmpd="sng">
              <a:solidFill>
                <a:srgbClr val="000000"/>
              </a:solidFill>
              <a:prstDash val="solid"/>
              <a:headEnd type="none" w="med" len="med"/>
              <a:tailEnd type="none" w="med" len="med"/>
            </a:ln>
          </p:spPr>
        </p:sp>
        <p:sp>
          <p:nvSpPr>
            <p:cNvPr id="65"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66"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67"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68" name="Text Box 18"/>
            <p:cNvSpPr txBox="1">
              <a:spLocks noChangeArrowheads="1"/>
            </p:cNvSpPr>
            <p:nvPr/>
          </p:nvSpPr>
          <p:spPr bwMode="auto">
            <a:xfrm>
              <a:off x="12237" y="9126"/>
              <a:ext cx="456" cy="4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rPr>
                <a:t>B</a:t>
              </a:r>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p:grpSp>
      <p:cxnSp>
        <p:nvCxnSpPr>
          <p:cNvPr id="69" name="Conector Reto 68"/>
          <p:cNvCxnSpPr/>
          <p:nvPr/>
        </p:nvCxnSpPr>
        <p:spPr>
          <a:xfrm>
            <a:off x="6814185" y="3769360"/>
            <a:ext cx="4445" cy="1188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70" name="Line 12"/>
          <p:cNvSpPr/>
          <p:nvPr/>
        </p:nvSpPr>
        <p:spPr>
          <a:xfrm>
            <a:off x="6818630" y="4304506"/>
            <a:ext cx="612000" cy="0"/>
          </a:xfrm>
          <a:prstGeom prst="line">
            <a:avLst/>
          </a:prstGeom>
          <a:ln w="19050" cap="flat" cmpd="sng">
            <a:solidFill>
              <a:srgbClr val="000000"/>
            </a:solidFill>
            <a:prstDash val="solid"/>
            <a:headEnd type="none" w="med" len="med"/>
            <a:tailEnd type="none" w="med" len="med"/>
          </a:ln>
        </p:spPr>
      </p:sp>
      <p:cxnSp>
        <p:nvCxnSpPr>
          <p:cNvPr id="73" name="Conector Reto 72"/>
          <p:cNvCxnSpPr/>
          <p:nvPr/>
        </p:nvCxnSpPr>
        <p:spPr>
          <a:xfrm>
            <a:off x="4511040" y="3268980"/>
            <a:ext cx="4445" cy="504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4" name="Text Box 18"/>
              <p:cNvSpPr txBox="1">
                <a:spLocks noChangeArrowheads="1"/>
              </p:cNvSpPr>
              <p:nvPr/>
            </p:nvSpPr>
            <p:spPr bwMode="auto">
              <a:xfrm>
                <a:off x="5139908" y="3054964"/>
                <a:ext cx="483257" cy="56261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𝐁</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74" name="Text Box 18"/>
              <p:cNvSpPr txBox="1">
                <a:spLocks noRot="1" noChangeAspect="1" noMove="1" noResize="1" noEditPoints="1" noAdjustHandles="1" noChangeArrowheads="1" noChangeShapeType="1" noTextEdit="1"/>
              </p:cNvSpPr>
              <p:nvPr/>
            </p:nvSpPr>
            <p:spPr bwMode="auto">
              <a:xfrm>
                <a:off x="5139908" y="3054964"/>
                <a:ext cx="483257" cy="562610"/>
              </a:xfrm>
              <a:prstGeom prst="rect">
                <a:avLst/>
              </a:prstGeom>
              <a:blipFill rotWithShape="1">
                <a:blip r:embed="rId3"/>
                <a:stretch>
                  <a:fillRect l="-45" t="-109" r="50" b="109"/>
                </a:stretch>
              </a:blipFill>
              <a:ln w="19050" algn="ctr">
                <a:noFill/>
                <a:miter lim="800000"/>
              </a:ln>
              <a:effectLst/>
            </p:spPr>
            <p:txBody>
              <a:bodyPr/>
              <a:lstStyle/>
              <a:p>
                <a:r>
                  <a:rPr lang="pt-BR" altLang="en-US">
                    <a:noFill/>
                  </a:rPr>
                  <a:t> </a:t>
                </a:r>
              </a:p>
            </p:txBody>
          </p:sp>
        </mc:Fallback>
      </mc:AlternateContent>
      <p:cxnSp>
        <p:nvCxnSpPr>
          <p:cNvPr id="75" name="Conector Reto 74"/>
          <p:cNvCxnSpPr/>
          <p:nvPr/>
        </p:nvCxnSpPr>
        <p:spPr>
          <a:xfrm>
            <a:off x="4536440" y="4940935"/>
            <a:ext cx="4445" cy="504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graphicFrame>
        <p:nvGraphicFramePr>
          <p:cNvPr id="76" name="Tabela 75"/>
          <p:cNvGraphicFramePr/>
          <p:nvPr/>
        </p:nvGraphicFramePr>
        <p:xfrm>
          <a:off x="8200390" y="1256665"/>
          <a:ext cx="2947035" cy="1841500"/>
        </p:xfrm>
        <a:graphic>
          <a:graphicData uri="http://schemas.openxmlformats.org/drawingml/2006/table">
            <a:tbl>
              <a:tblPr firstRow="1" bandRow="1">
                <a:tableStyleId>{5C22544A-7EE6-4342-B048-85BDC9FD1C3A}</a:tableStyleId>
              </a:tblPr>
              <a:tblGrid>
                <a:gridCol w="982345"/>
                <a:gridCol w="982345"/>
                <a:gridCol w="982345"/>
              </a:tblGrid>
              <a:tr h="368300">
                <a:tc>
                  <a:txBody>
                    <a:bodyPr/>
                    <a:lstStyle/>
                    <a:p>
                      <a:pPr algn="ctr">
                        <a:buNone/>
                      </a:pPr>
                      <a:r>
                        <a:rPr lang="pt-BR" altLang="en-US"/>
                        <a:t>A</a:t>
                      </a:r>
                      <a:endParaRPr lang="pt-BR" altLang="en-US"/>
                    </a:p>
                  </a:txBody>
                  <a:tcPr/>
                </a:tc>
                <a:tc>
                  <a:txBody>
                    <a:bodyPr/>
                    <a:lstStyle/>
                    <a:p>
                      <a:pPr algn="ctr">
                        <a:buNone/>
                      </a:pPr>
                      <a:r>
                        <a:rPr lang="pt-BR" altLang="en-US"/>
                        <a:t>B</a:t>
                      </a:r>
                      <a:endParaRPr lang="pt-BR" altLang="en-US"/>
                    </a:p>
                  </a:txBody>
                  <a:tcPr/>
                </a:tc>
                <a:tc>
                  <a:txBody>
                    <a:bodyPr/>
                    <a:lstStyle/>
                    <a:p>
                      <a:pPr algn="ctr">
                        <a:buNone/>
                      </a:pPr>
                      <a:r>
                        <a:rPr lang="pt-BR" altLang="en-US"/>
                        <a:t>saida</a:t>
                      </a:r>
                      <a:endParaRPr lang="pt-BR" altLang="en-US"/>
                    </a:p>
                  </a:txBody>
                  <a:tcPr/>
                </a:tc>
              </a:tr>
              <a:tr h="368300">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X0</a:t>
                      </a:r>
                      <a:endParaRPr lang="pt-BR" altLang="en-US"/>
                    </a:p>
                  </a:txBody>
                  <a:tcPr/>
                </a:tc>
              </a:tr>
              <a:tr h="368300">
                <a:tc>
                  <a:txBody>
                    <a:bodyPr/>
                    <a:lstStyle/>
                    <a:p>
                      <a:pPr algn="ctr">
                        <a:buNone/>
                      </a:pPr>
                      <a:r>
                        <a:rPr lang="pt-BR" altLang="en-US"/>
                        <a:t>1</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X1</a:t>
                      </a:r>
                      <a:endParaRPr lang="pt-BR" altLang="en-US"/>
                    </a:p>
                  </a:txBody>
                  <a:tcPr/>
                </a:tc>
              </a:tr>
              <a:tr h="368300">
                <a:tc>
                  <a:txBody>
                    <a:bodyPr/>
                    <a:lstStyle/>
                    <a:p>
                      <a:pPr algn="ctr">
                        <a:buNone/>
                      </a:pPr>
                      <a:r>
                        <a:rPr lang="pt-BR" altLang="en-US"/>
                        <a:t>0</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X2</a:t>
                      </a:r>
                      <a:endParaRPr lang="pt-BR" altLang="en-US"/>
                    </a:p>
                  </a:txBody>
                  <a:tcPr/>
                </a:tc>
              </a:tr>
              <a:tr h="368300">
                <a:tc>
                  <a:txBody>
                    <a:bodyPr/>
                    <a:lstStyle/>
                    <a:p>
                      <a:pPr algn="ctr">
                        <a:buNone/>
                      </a:pPr>
                      <a:r>
                        <a:rPr lang="pt-BR" altLang="en-US"/>
                        <a:t>1</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X3</a:t>
                      </a:r>
                      <a:endParaRPr lang="pt-BR" altLang="en-US"/>
                    </a:p>
                  </a:txBody>
                  <a:tcPr/>
                </a:tc>
              </a:tr>
            </a:tbl>
          </a:graphicData>
        </a:graphic>
      </p:graphicFrame>
      <p:sp>
        <p:nvSpPr>
          <p:cNvPr id="77" name="Line 12"/>
          <p:cNvSpPr/>
          <p:nvPr/>
        </p:nvSpPr>
        <p:spPr>
          <a:xfrm>
            <a:off x="8806180" y="4534376"/>
            <a:ext cx="612000" cy="0"/>
          </a:xfrm>
          <a:prstGeom prst="line">
            <a:avLst/>
          </a:prstGeom>
          <a:ln w="19050" cap="flat" cmpd="sng">
            <a:solidFill>
              <a:srgbClr val="000000"/>
            </a:solidFill>
            <a:prstDash val="solid"/>
            <a:headEnd type="none" w="med" len="med"/>
            <a:tailEnd type="none" w="med" len="med"/>
          </a:ln>
        </p:spPr>
      </p:sp>
      <p:sp>
        <p:nvSpPr>
          <p:cNvPr id="78" name="Line 12"/>
          <p:cNvSpPr/>
          <p:nvPr/>
        </p:nvSpPr>
        <p:spPr>
          <a:xfrm>
            <a:off x="8806180" y="5861526"/>
            <a:ext cx="612000" cy="0"/>
          </a:xfrm>
          <a:prstGeom prst="line">
            <a:avLst/>
          </a:prstGeom>
          <a:ln w="19050" cap="flat" cmpd="sng">
            <a:solidFill>
              <a:srgbClr val="000000"/>
            </a:solidFill>
            <a:prstDash val="solid"/>
            <a:headEnd type="none" w="med" len="med"/>
            <a:tailEnd type="none" w="med" len="med"/>
          </a:ln>
        </p:spPr>
      </p:sp>
      <p:sp>
        <p:nvSpPr>
          <p:cNvPr id="79" name="Line 12"/>
          <p:cNvSpPr/>
          <p:nvPr/>
        </p:nvSpPr>
        <p:spPr>
          <a:xfrm>
            <a:off x="9641205" y="5107146"/>
            <a:ext cx="612000" cy="0"/>
          </a:xfrm>
          <a:prstGeom prst="line">
            <a:avLst/>
          </a:prstGeom>
          <a:ln w="19050" cap="flat" cmpd="sng">
            <a:solidFill>
              <a:srgbClr val="000000"/>
            </a:solidFill>
            <a:prstDash val="solid"/>
            <a:headEnd type="none" w="med" len="med"/>
            <a:tailEnd type="none" w="med" len="med"/>
          </a:ln>
        </p:spPr>
      </p:sp>
      <p:sp>
        <p:nvSpPr>
          <p:cNvPr id="80" name="Line 12"/>
          <p:cNvSpPr/>
          <p:nvPr/>
        </p:nvSpPr>
        <p:spPr>
          <a:xfrm rot="5400000">
            <a:off x="9112250" y="4228306"/>
            <a:ext cx="612000" cy="0"/>
          </a:xfrm>
          <a:prstGeom prst="line">
            <a:avLst/>
          </a:prstGeom>
          <a:ln w="19050" cap="flat" cmpd="sng">
            <a:solidFill>
              <a:srgbClr val="000000"/>
            </a:solidFill>
            <a:prstDash val="solid"/>
            <a:headEnd type="none" w="med" len="med"/>
            <a:tailEnd type="none" w="med" len="med"/>
          </a:ln>
        </p:spPr>
      </p:sp>
      <p:sp>
        <p:nvSpPr>
          <p:cNvPr id="82" name="Rectangle 140"/>
          <p:cNvSpPr>
            <a:spLocks noChangeArrowheads="1"/>
          </p:cNvSpPr>
          <p:nvPr/>
        </p:nvSpPr>
        <p:spPr bwMode="auto">
          <a:xfrm flipH="1">
            <a:off x="8257540" y="4194810"/>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83" name="Rectangle 140"/>
          <p:cNvSpPr>
            <a:spLocks noChangeArrowheads="1"/>
          </p:cNvSpPr>
          <p:nvPr/>
        </p:nvSpPr>
        <p:spPr bwMode="auto">
          <a:xfrm flipH="1">
            <a:off x="8257540" y="4593590"/>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84" name="Rectangle 140"/>
          <p:cNvSpPr>
            <a:spLocks noChangeArrowheads="1"/>
          </p:cNvSpPr>
          <p:nvPr/>
        </p:nvSpPr>
        <p:spPr bwMode="auto">
          <a:xfrm flipH="1">
            <a:off x="9810750" y="4675505"/>
            <a:ext cx="1076325"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dirty="0" smtClean="0"/>
              <a:t>saída</a:t>
            </a:r>
            <a:endParaRPr lang="pt-BR" sz="2800" dirty="0" smtClean="0"/>
          </a:p>
        </p:txBody>
      </p:sp>
      <p:sp>
        <p:nvSpPr>
          <p:cNvPr id="85" name="Line 12"/>
          <p:cNvSpPr/>
          <p:nvPr/>
        </p:nvSpPr>
        <p:spPr>
          <a:xfrm>
            <a:off x="8806180" y="5431631"/>
            <a:ext cx="612000" cy="0"/>
          </a:xfrm>
          <a:prstGeom prst="line">
            <a:avLst/>
          </a:prstGeom>
          <a:ln w="19050" cap="flat" cmpd="sng">
            <a:solidFill>
              <a:srgbClr val="000000"/>
            </a:solidFill>
            <a:prstDash val="solid"/>
            <a:headEnd type="none" w="med" len="med"/>
            <a:tailEnd type="none" w="med" len="med"/>
          </a:ln>
        </p:spPr>
      </p:sp>
      <p:sp>
        <p:nvSpPr>
          <p:cNvPr id="86" name="Line 12"/>
          <p:cNvSpPr/>
          <p:nvPr/>
        </p:nvSpPr>
        <p:spPr>
          <a:xfrm>
            <a:off x="8806180" y="4957286"/>
            <a:ext cx="612000" cy="0"/>
          </a:xfrm>
          <a:prstGeom prst="line">
            <a:avLst/>
          </a:prstGeom>
          <a:ln w="19050" cap="flat" cmpd="sng">
            <a:solidFill>
              <a:srgbClr val="000000"/>
            </a:solidFill>
            <a:prstDash val="solid"/>
            <a:headEnd type="none" w="med" len="med"/>
            <a:tailEnd type="none" w="med" len="med"/>
          </a:ln>
        </p:spPr>
      </p:sp>
      <p:sp>
        <p:nvSpPr>
          <p:cNvPr id="81" name="Fluxograma: Manual de Operação 80"/>
          <p:cNvSpPr/>
          <p:nvPr/>
        </p:nvSpPr>
        <p:spPr>
          <a:xfrm rot="16200000" flipH="1">
            <a:off x="8367395" y="4845050"/>
            <a:ext cx="2321560" cy="700405"/>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7" name="Rectangle 140"/>
          <p:cNvSpPr>
            <a:spLocks noChangeArrowheads="1"/>
          </p:cNvSpPr>
          <p:nvPr/>
        </p:nvSpPr>
        <p:spPr bwMode="auto">
          <a:xfrm flipH="1">
            <a:off x="8257540" y="5039995"/>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X2</a:t>
            </a:r>
            <a:endParaRPr lang="pt-BR" sz="2000" dirty="0" smtClean="0"/>
          </a:p>
        </p:txBody>
      </p:sp>
      <p:sp>
        <p:nvSpPr>
          <p:cNvPr id="88" name="Rectangle 140"/>
          <p:cNvSpPr>
            <a:spLocks noChangeArrowheads="1"/>
          </p:cNvSpPr>
          <p:nvPr/>
        </p:nvSpPr>
        <p:spPr bwMode="auto">
          <a:xfrm flipH="1">
            <a:off x="8257540" y="5517515"/>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X3</a:t>
            </a:r>
            <a:endParaRPr lang="pt-BR" sz="2000" dirty="0" smtClean="0"/>
          </a:p>
        </p:txBody>
      </p:sp>
      <p:sp>
        <p:nvSpPr>
          <p:cNvPr id="90" name="Rectangle 140"/>
          <p:cNvSpPr>
            <a:spLocks noChangeArrowheads="1"/>
          </p:cNvSpPr>
          <p:nvPr/>
        </p:nvSpPr>
        <p:spPr bwMode="auto">
          <a:xfrm flipH="1">
            <a:off x="9208135" y="3598545"/>
            <a:ext cx="6026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AB</a:t>
            </a:r>
            <a:endParaRPr lang="pt-BR" sz="2000" dirty="0" smtClean="0"/>
          </a:p>
        </p:txBody>
      </p:sp>
    </p:spTree>
  </p:cSld>
  <p:clrMapOvr>
    <a:masterClrMapping/>
  </p:clrMapOvr>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Line 12"/>
          <p:cNvSpPr/>
          <p:nvPr/>
        </p:nvSpPr>
        <p:spPr>
          <a:xfrm>
            <a:off x="9641205" y="5517356"/>
            <a:ext cx="612000" cy="0"/>
          </a:xfrm>
          <a:prstGeom prst="line">
            <a:avLst/>
          </a:prstGeom>
          <a:ln w="19050" cap="flat" cmpd="sng">
            <a:solidFill>
              <a:srgbClr val="000000"/>
            </a:solidFill>
            <a:prstDash val="solid"/>
            <a:headEnd type="none" w="med" len="med"/>
            <a:tailEnd type="none" w="med" len="med"/>
          </a:ln>
        </p:spPr>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681288" y="410210"/>
            <a:ext cx="6828155" cy="706755"/>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Aplicações de Chaves MOS</a:t>
            </a:r>
            <a:endPar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175109" name="Rectangle 5"/>
          <p:cNvSpPr>
            <a:spLocks noChangeArrowheads="1"/>
          </p:cNvSpPr>
          <p:nvPr/>
        </p:nvSpPr>
        <p:spPr bwMode="auto">
          <a:xfrm>
            <a:off x="1012825" y="1167130"/>
            <a:ext cx="4012565" cy="601980"/>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R="0" lvl="0" indent="0" algn="ctr"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Aplicações digitais</a:t>
            </a:r>
            <a:r>
              <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a:t>
            </a:r>
            <a:endPar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endPar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p:txBody>
      </p:sp>
      <p:grpSp>
        <p:nvGrpSpPr>
          <p:cNvPr id="5" name="Grupo 4"/>
          <p:cNvGrpSpPr/>
          <p:nvPr/>
        </p:nvGrpSpPr>
        <p:grpSpPr>
          <a:xfrm>
            <a:off x="1394460" y="2181860"/>
            <a:ext cx="2490470" cy="596456"/>
            <a:chOff x="11668" y="9375"/>
            <a:chExt cx="2350" cy="55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6" name="Grupo 5"/>
          <p:cNvGrpSpPr/>
          <p:nvPr/>
        </p:nvGrpSpPr>
        <p:grpSpPr>
          <a:xfrm>
            <a:off x="1408430" y="3098070"/>
            <a:ext cx="2490470" cy="862616"/>
            <a:chOff x="11668" y="9126"/>
            <a:chExt cx="2350" cy="807"/>
          </a:xfrm>
        </p:grpSpPr>
        <p:sp>
          <p:nvSpPr>
            <p:cNvPr id="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2" name="Text Box 18"/>
                <p:cNvSpPr txBox="1">
                  <a:spLocks noChangeArrowheads="1"/>
                </p:cNvSpPr>
                <p:nvPr/>
              </p:nvSpPr>
              <p:spPr bwMode="auto">
                <a:xfrm>
                  <a:off x="12237" y="9126"/>
                  <a:ext cx="456" cy="4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12" name="Text Box 18"/>
                <p:cNvSpPr txBox="1">
                  <a:spLocks noRot="1" noChangeAspect="1" noMove="1" noResize="1" noEditPoints="1" noAdjustHandles="1" noChangeArrowheads="1" noChangeShapeType="1" noTextEdit="1"/>
                </p:cNvSpPr>
                <p:nvPr/>
              </p:nvSpPr>
              <p:spPr bwMode="auto">
                <a:xfrm>
                  <a:off x="12237" y="9126"/>
                  <a:ext cx="456" cy="488"/>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cxnSp>
        <p:nvCxnSpPr>
          <p:cNvPr id="13" name="Conector Reto 12"/>
          <p:cNvCxnSpPr/>
          <p:nvPr/>
        </p:nvCxnSpPr>
        <p:spPr>
          <a:xfrm>
            <a:off x="3884930" y="2689860"/>
            <a:ext cx="4445" cy="1188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4" name="Line 12"/>
          <p:cNvSpPr/>
          <p:nvPr/>
        </p:nvSpPr>
        <p:spPr>
          <a:xfrm>
            <a:off x="3889375" y="3270726"/>
            <a:ext cx="612000" cy="0"/>
          </a:xfrm>
          <a:prstGeom prst="line">
            <a:avLst/>
          </a:prstGeom>
          <a:ln w="19050" cap="flat" cmpd="sng">
            <a:solidFill>
              <a:srgbClr val="000000"/>
            </a:solidFill>
            <a:prstDash val="solid"/>
            <a:headEnd type="none" w="med" len="med"/>
            <a:tailEnd type="none" w="med" len="med"/>
          </a:ln>
        </p:spPr>
      </p:sp>
      <p:sp>
        <p:nvSpPr>
          <p:cNvPr id="15" name="Text Box 18"/>
          <p:cNvSpPr txBox="1">
            <a:spLocks noChangeArrowheads="1"/>
          </p:cNvSpPr>
          <p:nvPr/>
        </p:nvSpPr>
        <p:spPr bwMode="auto">
          <a:xfrm>
            <a:off x="4112895" y="2767330"/>
            <a:ext cx="143319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saída0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6" name="Text Box 18"/>
          <p:cNvSpPr txBox="1">
            <a:spLocks noChangeArrowheads="1"/>
          </p:cNvSpPr>
          <p:nvPr/>
        </p:nvSpPr>
        <p:spPr bwMode="auto">
          <a:xfrm>
            <a:off x="953770" y="2244725"/>
            <a:ext cx="847090"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7" name="Text Box 18"/>
          <p:cNvSpPr txBox="1">
            <a:spLocks noChangeArrowheads="1"/>
          </p:cNvSpPr>
          <p:nvPr/>
        </p:nvSpPr>
        <p:spPr bwMode="auto">
          <a:xfrm>
            <a:off x="953770" y="3392805"/>
            <a:ext cx="8566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9" name="Caixa de Texto 6"/>
          <p:cNvSpPr txBox="1"/>
          <p:nvPr/>
        </p:nvSpPr>
        <p:spPr>
          <a:xfrm>
            <a:off x="6595745" y="3009900"/>
            <a:ext cx="503237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Multiplexador 2:1 de 2 </a:t>
            </a:r>
            <a:r>
              <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endParaRPr>
          </a:p>
        </p:txBody>
      </p:sp>
      <p:grpSp>
        <p:nvGrpSpPr>
          <p:cNvPr id="4" name="Grupo 3"/>
          <p:cNvGrpSpPr/>
          <p:nvPr/>
        </p:nvGrpSpPr>
        <p:grpSpPr>
          <a:xfrm>
            <a:off x="1394460" y="4304664"/>
            <a:ext cx="2490470" cy="596456"/>
            <a:chOff x="11668" y="9375"/>
            <a:chExt cx="2350" cy="558"/>
          </a:xfrm>
        </p:grpSpPr>
        <p:sp>
          <p:nvSpPr>
            <p:cNvPr id="1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2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2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24" name="Grupo 23"/>
          <p:cNvGrpSpPr/>
          <p:nvPr/>
        </p:nvGrpSpPr>
        <p:grpSpPr>
          <a:xfrm>
            <a:off x="1408430" y="5487035"/>
            <a:ext cx="2490470" cy="596456"/>
            <a:chOff x="11668" y="9375"/>
            <a:chExt cx="2350" cy="558"/>
          </a:xfrm>
        </p:grpSpPr>
        <p:sp>
          <p:nvSpPr>
            <p:cNvPr id="25"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26"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27"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28"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9"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cxnSp>
        <p:nvCxnSpPr>
          <p:cNvPr id="31" name="Conector Reto 30"/>
          <p:cNvCxnSpPr/>
          <p:nvPr/>
        </p:nvCxnSpPr>
        <p:spPr>
          <a:xfrm>
            <a:off x="3884930" y="4812665"/>
            <a:ext cx="4445" cy="1188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32" name="Line 12"/>
          <p:cNvSpPr/>
          <p:nvPr/>
        </p:nvSpPr>
        <p:spPr>
          <a:xfrm>
            <a:off x="3889375" y="5431631"/>
            <a:ext cx="648000" cy="0"/>
          </a:xfrm>
          <a:prstGeom prst="line">
            <a:avLst/>
          </a:prstGeom>
          <a:ln w="19050" cap="flat" cmpd="sng">
            <a:solidFill>
              <a:srgbClr val="000000"/>
            </a:solidFill>
            <a:prstDash val="solid"/>
            <a:headEnd type="none" w="med" len="med"/>
            <a:tailEnd type="none" w="med" len="med"/>
          </a:ln>
        </p:spPr>
      </p:sp>
      <p:sp>
        <p:nvSpPr>
          <p:cNvPr id="33" name="Text Box 18"/>
          <p:cNvSpPr txBox="1">
            <a:spLocks noChangeArrowheads="1"/>
          </p:cNvSpPr>
          <p:nvPr/>
        </p:nvSpPr>
        <p:spPr bwMode="auto">
          <a:xfrm>
            <a:off x="954405" y="4367530"/>
            <a:ext cx="84645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34" name="Text Box 18"/>
          <p:cNvSpPr txBox="1">
            <a:spLocks noChangeArrowheads="1"/>
          </p:cNvSpPr>
          <p:nvPr/>
        </p:nvSpPr>
        <p:spPr bwMode="auto">
          <a:xfrm>
            <a:off x="954405" y="5487035"/>
            <a:ext cx="84645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mc:AlternateContent xmlns:mc="http://schemas.openxmlformats.org/markup-compatibility/2006">
        <mc:Choice xmlns:a14="http://schemas.microsoft.com/office/drawing/2010/main" Requires="a14">
          <p:sp>
            <p:nvSpPr>
              <p:cNvPr id="35" name="Text Box 18"/>
              <p:cNvSpPr txBox="1">
                <a:spLocks noChangeArrowheads="1"/>
              </p:cNvSpPr>
              <p:nvPr/>
            </p:nvSpPr>
            <p:spPr bwMode="auto">
              <a:xfrm>
                <a:off x="2011898" y="1768454"/>
                <a:ext cx="483257" cy="5643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5" name="Text Box 18"/>
              <p:cNvSpPr txBox="1">
                <a:spLocks noRot="1" noChangeAspect="1" noMove="1" noResize="1" noEditPoints="1" noAdjustHandles="1" noChangeArrowheads="1" noChangeShapeType="1" noTextEdit="1"/>
              </p:cNvSpPr>
              <p:nvPr/>
            </p:nvSpPr>
            <p:spPr bwMode="auto">
              <a:xfrm>
                <a:off x="2011898" y="1768454"/>
                <a:ext cx="483257" cy="564388"/>
              </a:xfrm>
              <a:prstGeom prst="rect">
                <a:avLst/>
              </a:prstGeom>
              <a:blipFill rotWithShape="1">
                <a:blip r:embed="rId2"/>
                <a:stretch>
                  <a:fillRect l="-45" t="-109" r="50" b="86"/>
                </a:stretch>
              </a:blipFill>
              <a:ln w="19050" algn="ctr">
                <a:noFill/>
                <a:miter lim="800000"/>
              </a:ln>
              <a:effectLst/>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Text Box 18"/>
              <p:cNvSpPr txBox="1">
                <a:spLocks noChangeArrowheads="1"/>
              </p:cNvSpPr>
              <p:nvPr/>
            </p:nvSpPr>
            <p:spPr bwMode="auto">
              <a:xfrm>
                <a:off x="1992848" y="4001114"/>
                <a:ext cx="483257" cy="5643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6" name="Text Box 18"/>
              <p:cNvSpPr txBox="1">
                <a:spLocks noRot="1" noChangeAspect="1" noMove="1" noResize="1" noEditPoints="1" noAdjustHandles="1" noChangeArrowheads="1" noChangeShapeType="1" noTextEdit="1"/>
              </p:cNvSpPr>
              <p:nvPr/>
            </p:nvSpPr>
            <p:spPr bwMode="auto">
              <a:xfrm>
                <a:off x="1992848" y="4001114"/>
                <a:ext cx="483257" cy="564388"/>
              </a:xfrm>
              <a:prstGeom prst="rect">
                <a:avLst/>
              </a:prstGeom>
              <a:blipFill rotWithShape="1">
                <a:blip r:embed="rId2"/>
                <a:stretch>
                  <a:fillRect l="-45" t="-109" r="50" b="86"/>
                </a:stretch>
              </a:blipFill>
              <a:ln w="19050" algn="ctr">
                <a:noFill/>
                <a:miter lim="800000"/>
              </a:ln>
              <a:effectLst/>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7" name="Text Box 18"/>
              <p:cNvSpPr txBox="1">
                <a:spLocks noChangeArrowheads="1"/>
              </p:cNvSpPr>
              <p:nvPr/>
            </p:nvSpPr>
            <p:spPr bwMode="auto">
              <a:xfrm>
                <a:off x="2021602" y="5245005"/>
                <a:ext cx="483257" cy="521631"/>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7" name="Text Box 18"/>
              <p:cNvSpPr txBox="1">
                <a:spLocks noRot="1" noChangeAspect="1" noMove="1" noResize="1" noEditPoints="1" noAdjustHandles="1" noChangeArrowheads="1" noChangeShapeType="1" noTextEdit="1"/>
              </p:cNvSpPr>
              <p:nvPr/>
            </p:nvSpPr>
            <p:spPr bwMode="auto">
              <a:xfrm>
                <a:off x="2021602" y="5245005"/>
                <a:ext cx="483257" cy="521631"/>
              </a:xfrm>
              <a:prstGeom prst="rect">
                <a:avLst/>
              </a:prstGeom>
              <a:blipFill rotWithShape="1">
                <a:blip r:embed="rId1"/>
                <a:stretch>
                  <a:fillRect l="-82" t="-104" r="87" b="39"/>
                </a:stretch>
              </a:blipFill>
              <a:ln w="19050" algn="ctr">
                <a:noFill/>
                <a:miter lim="800000"/>
              </a:ln>
              <a:effectLst/>
            </p:spPr>
            <p:txBody>
              <a:bodyPr/>
              <a:lstStyle/>
              <a:p>
                <a:r>
                  <a:rPr lang="pt-BR" altLang="en-US">
                    <a:noFill/>
                  </a:rPr>
                  <a:t> </a:t>
                </a:r>
              </a:p>
            </p:txBody>
          </p:sp>
        </mc:Fallback>
      </mc:AlternateContent>
      <p:graphicFrame>
        <p:nvGraphicFramePr>
          <p:cNvPr id="76" name="Tabela 75"/>
          <p:cNvGraphicFramePr/>
          <p:nvPr/>
        </p:nvGraphicFramePr>
        <p:xfrm>
          <a:off x="7576820" y="1553210"/>
          <a:ext cx="3550920" cy="1143000"/>
        </p:xfrm>
        <a:graphic>
          <a:graphicData uri="http://schemas.openxmlformats.org/drawingml/2006/table">
            <a:tbl>
              <a:tblPr firstRow="1" bandRow="1">
                <a:tableStyleId>{5C22544A-7EE6-4342-B048-85BDC9FD1C3A}</a:tableStyleId>
              </a:tblPr>
              <a:tblGrid>
                <a:gridCol w="1183640"/>
                <a:gridCol w="1183640"/>
                <a:gridCol w="1183640"/>
              </a:tblGrid>
              <a:tr h="381000">
                <a:tc>
                  <a:txBody>
                    <a:bodyPr/>
                    <a:lstStyle/>
                    <a:p>
                      <a:pPr algn="ctr">
                        <a:buNone/>
                      </a:pPr>
                      <a:r>
                        <a:rPr lang="pt-BR" altLang="en-US"/>
                        <a:t>A</a:t>
                      </a:r>
                      <a:endParaRPr lang="pt-BR" altLang="en-US"/>
                    </a:p>
                  </a:txBody>
                  <a:tcPr/>
                </a:tc>
                <a:tc>
                  <a:txBody>
                    <a:bodyPr/>
                    <a:lstStyle/>
                    <a:p>
                      <a:pPr algn="ctr">
                        <a:buNone/>
                      </a:pPr>
                      <a:r>
                        <a:rPr lang="pt-BR" altLang="en-US"/>
                        <a:t>saida0</a:t>
                      </a:r>
                      <a:endParaRPr lang="pt-BR" altLang="en-US"/>
                    </a:p>
                  </a:txBody>
                  <a:tcPr/>
                </a:tc>
                <a:tc>
                  <a:txBody>
                    <a:bodyPr/>
                    <a:lstStyle/>
                    <a:p>
                      <a:pPr algn="ctr">
                        <a:buNone/>
                      </a:pPr>
                      <a:r>
                        <a:rPr lang="pt-BR" altLang="en-US"/>
                        <a:t>saida1</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X00</a:t>
                      </a:r>
                      <a:endParaRPr lang="pt-BR" altLang="en-US"/>
                    </a:p>
                  </a:txBody>
                  <a:tcPr/>
                </a:tc>
                <a:tc>
                  <a:txBody>
                    <a:bodyPr/>
                    <a:lstStyle/>
                    <a:p>
                      <a:pPr algn="ctr">
                        <a:buNone/>
                      </a:pPr>
                      <a:r>
                        <a:rPr lang="pt-BR" altLang="en-US"/>
                        <a:t>X01</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X10</a:t>
                      </a:r>
                      <a:endParaRPr lang="pt-BR" altLang="en-US"/>
                    </a:p>
                  </a:txBody>
                  <a:tcPr/>
                </a:tc>
                <a:tc>
                  <a:txBody>
                    <a:bodyPr/>
                    <a:lstStyle/>
                    <a:p>
                      <a:pPr algn="ctr">
                        <a:buNone/>
                      </a:pPr>
                      <a:r>
                        <a:rPr lang="pt-BR" altLang="en-US"/>
                        <a:t>X11</a:t>
                      </a:r>
                      <a:endParaRPr lang="pt-BR" altLang="en-US"/>
                    </a:p>
                  </a:txBody>
                  <a:tcPr/>
                </a:tc>
              </a:tr>
            </a:tbl>
          </a:graphicData>
        </a:graphic>
      </p:graphicFrame>
      <p:sp>
        <p:nvSpPr>
          <p:cNvPr id="23" name="Text Box 18"/>
          <p:cNvSpPr txBox="1">
            <a:spLocks noChangeArrowheads="1"/>
          </p:cNvSpPr>
          <p:nvPr/>
        </p:nvSpPr>
        <p:spPr bwMode="auto">
          <a:xfrm>
            <a:off x="4112895" y="4947285"/>
            <a:ext cx="143319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saída1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77" name="Line 12"/>
          <p:cNvSpPr/>
          <p:nvPr/>
        </p:nvSpPr>
        <p:spPr>
          <a:xfrm>
            <a:off x="8806180" y="4534376"/>
            <a:ext cx="612000" cy="0"/>
          </a:xfrm>
          <a:prstGeom prst="line">
            <a:avLst/>
          </a:prstGeom>
          <a:ln w="19050" cap="flat" cmpd="sng">
            <a:solidFill>
              <a:srgbClr val="000000"/>
            </a:solidFill>
            <a:prstDash val="solid"/>
            <a:headEnd type="none" w="med" len="med"/>
            <a:tailEnd type="none" w="med" len="med"/>
          </a:ln>
        </p:spPr>
      </p:sp>
      <p:sp>
        <p:nvSpPr>
          <p:cNvPr id="78" name="Line 12"/>
          <p:cNvSpPr/>
          <p:nvPr/>
        </p:nvSpPr>
        <p:spPr>
          <a:xfrm>
            <a:off x="8806180" y="5861526"/>
            <a:ext cx="612000" cy="0"/>
          </a:xfrm>
          <a:prstGeom prst="line">
            <a:avLst/>
          </a:prstGeom>
          <a:ln w="19050" cap="flat" cmpd="sng">
            <a:solidFill>
              <a:srgbClr val="000000"/>
            </a:solidFill>
            <a:prstDash val="solid"/>
            <a:headEnd type="none" w="med" len="med"/>
            <a:tailEnd type="none" w="med" len="med"/>
          </a:ln>
        </p:spPr>
      </p:sp>
      <p:sp>
        <p:nvSpPr>
          <p:cNvPr id="79" name="Line 12"/>
          <p:cNvSpPr/>
          <p:nvPr/>
        </p:nvSpPr>
        <p:spPr>
          <a:xfrm>
            <a:off x="9641205" y="4889341"/>
            <a:ext cx="612000" cy="0"/>
          </a:xfrm>
          <a:prstGeom prst="line">
            <a:avLst/>
          </a:prstGeom>
          <a:ln w="19050" cap="flat" cmpd="sng">
            <a:solidFill>
              <a:srgbClr val="000000"/>
            </a:solidFill>
            <a:prstDash val="solid"/>
            <a:headEnd type="none" w="med" len="med"/>
            <a:tailEnd type="none" w="med" len="med"/>
          </a:ln>
        </p:spPr>
      </p:sp>
      <p:sp>
        <p:nvSpPr>
          <p:cNvPr id="80" name="Line 12"/>
          <p:cNvSpPr/>
          <p:nvPr/>
        </p:nvSpPr>
        <p:spPr>
          <a:xfrm rot="5400000">
            <a:off x="9218930" y="4228306"/>
            <a:ext cx="612000" cy="0"/>
          </a:xfrm>
          <a:prstGeom prst="line">
            <a:avLst/>
          </a:prstGeom>
          <a:ln w="19050" cap="flat" cmpd="sng">
            <a:solidFill>
              <a:srgbClr val="000000"/>
            </a:solidFill>
            <a:prstDash val="solid"/>
            <a:headEnd type="none" w="med" len="med"/>
            <a:tailEnd type="none" w="med" len="med"/>
          </a:ln>
        </p:spPr>
      </p:sp>
      <p:sp>
        <p:nvSpPr>
          <p:cNvPr id="82" name="Rectangle 140"/>
          <p:cNvSpPr>
            <a:spLocks noChangeArrowheads="1"/>
          </p:cNvSpPr>
          <p:nvPr/>
        </p:nvSpPr>
        <p:spPr bwMode="auto">
          <a:xfrm flipH="1">
            <a:off x="8257540" y="4194810"/>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X00</a:t>
            </a:r>
            <a:endParaRPr lang="pt-BR" sz="2000" dirty="0" smtClean="0"/>
          </a:p>
        </p:txBody>
      </p:sp>
      <p:sp>
        <p:nvSpPr>
          <p:cNvPr id="83" name="Rectangle 140"/>
          <p:cNvSpPr>
            <a:spLocks noChangeArrowheads="1"/>
          </p:cNvSpPr>
          <p:nvPr/>
        </p:nvSpPr>
        <p:spPr bwMode="auto">
          <a:xfrm flipH="1">
            <a:off x="8257540" y="5061585"/>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X01</a:t>
            </a:r>
            <a:endParaRPr lang="pt-BR" sz="2000" dirty="0" smtClean="0"/>
          </a:p>
        </p:txBody>
      </p:sp>
      <p:sp>
        <p:nvSpPr>
          <p:cNvPr id="84" name="Rectangle 140"/>
          <p:cNvSpPr>
            <a:spLocks noChangeArrowheads="1"/>
          </p:cNvSpPr>
          <p:nvPr/>
        </p:nvSpPr>
        <p:spPr bwMode="auto">
          <a:xfrm flipH="1">
            <a:off x="9878695" y="4486910"/>
            <a:ext cx="12484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smtClean="0"/>
              <a:t>saída0</a:t>
            </a:r>
            <a:endParaRPr lang="pt-BR" sz="2400" dirty="0" smtClean="0"/>
          </a:p>
        </p:txBody>
      </p:sp>
      <p:sp>
        <p:nvSpPr>
          <p:cNvPr id="85" name="Line 12"/>
          <p:cNvSpPr/>
          <p:nvPr/>
        </p:nvSpPr>
        <p:spPr>
          <a:xfrm>
            <a:off x="8806180" y="5431631"/>
            <a:ext cx="612000" cy="0"/>
          </a:xfrm>
          <a:prstGeom prst="line">
            <a:avLst/>
          </a:prstGeom>
          <a:ln w="19050" cap="flat" cmpd="sng">
            <a:solidFill>
              <a:srgbClr val="000000"/>
            </a:solidFill>
            <a:prstDash val="solid"/>
            <a:headEnd type="none" w="med" len="med"/>
            <a:tailEnd type="none" w="med" len="med"/>
          </a:ln>
        </p:spPr>
      </p:sp>
      <p:sp>
        <p:nvSpPr>
          <p:cNvPr id="86" name="Line 12"/>
          <p:cNvSpPr/>
          <p:nvPr/>
        </p:nvSpPr>
        <p:spPr>
          <a:xfrm>
            <a:off x="8806180" y="4957286"/>
            <a:ext cx="612000" cy="0"/>
          </a:xfrm>
          <a:prstGeom prst="line">
            <a:avLst/>
          </a:prstGeom>
          <a:ln w="19050" cap="flat" cmpd="sng">
            <a:solidFill>
              <a:srgbClr val="000000"/>
            </a:solidFill>
            <a:prstDash val="solid"/>
            <a:headEnd type="none" w="med" len="med"/>
            <a:tailEnd type="none" w="med" len="med"/>
          </a:ln>
        </p:spPr>
      </p:sp>
      <p:sp>
        <p:nvSpPr>
          <p:cNvPr id="81" name="Fluxograma: Manual de Operação 80"/>
          <p:cNvSpPr/>
          <p:nvPr/>
        </p:nvSpPr>
        <p:spPr>
          <a:xfrm rot="16200000" flipH="1">
            <a:off x="8367395" y="4845050"/>
            <a:ext cx="2321560" cy="700405"/>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7" name="Rectangle 140"/>
          <p:cNvSpPr>
            <a:spLocks noChangeArrowheads="1"/>
          </p:cNvSpPr>
          <p:nvPr/>
        </p:nvSpPr>
        <p:spPr bwMode="auto">
          <a:xfrm flipH="1">
            <a:off x="8257540" y="4613275"/>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X10</a:t>
            </a:r>
            <a:endParaRPr lang="pt-BR" sz="2000" dirty="0" smtClean="0"/>
          </a:p>
        </p:txBody>
      </p:sp>
      <p:sp>
        <p:nvSpPr>
          <p:cNvPr id="88" name="Rectangle 140"/>
          <p:cNvSpPr>
            <a:spLocks noChangeArrowheads="1"/>
          </p:cNvSpPr>
          <p:nvPr/>
        </p:nvSpPr>
        <p:spPr bwMode="auto">
          <a:xfrm flipH="1">
            <a:off x="8257540" y="5517515"/>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X11</a:t>
            </a:r>
            <a:endParaRPr lang="pt-BR" sz="2000" dirty="0" smtClean="0"/>
          </a:p>
        </p:txBody>
      </p:sp>
      <p:sp>
        <p:nvSpPr>
          <p:cNvPr id="90" name="Rectangle 140"/>
          <p:cNvSpPr>
            <a:spLocks noChangeArrowheads="1"/>
          </p:cNvSpPr>
          <p:nvPr/>
        </p:nvSpPr>
        <p:spPr bwMode="auto">
          <a:xfrm flipH="1">
            <a:off x="9223375" y="3602355"/>
            <a:ext cx="602615" cy="460375"/>
          </a:xfrm>
          <a:prstGeom prst="rect">
            <a:avLst/>
          </a:prstGeom>
          <a:solidFill>
            <a:schemeClr val="bg1"/>
          </a:solidFill>
          <a:ln w="19050">
            <a:noFill/>
            <a:miter lim="800000"/>
          </a:ln>
        </p:spPr>
        <p:txBody>
          <a:bodyPr wrap="square">
            <a:spAutoFit/>
          </a:bodyPr>
          <a:lstStyle/>
          <a:p>
            <a:pPr algn="ctr" eaLnBrk="0" hangingPunct="0">
              <a:spcBef>
                <a:spcPct val="20000"/>
              </a:spcBef>
            </a:pPr>
            <a:r>
              <a:rPr lang="pt-BR" sz="2400" dirty="0" smtClean="0"/>
              <a:t>A</a:t>
            </a:r>
            <a:endParaRPr lang="pt-BR" sz="2400" dirty="0" smtClean="0"/>
          </a:p>
        </p:txBody>
      </p:sp>
      <p:sp>
        <p:nvSpPr>
          <p:cNvPr id="38" name="Rectangle 140"/>
          <p:cNvSpPr>
            <a:spLocks noChangeArrowheads="1"/>
          </p:cNvSpPr>
          <p:nvPr/>
        </p:nvSpPr>
        <p:spPr bwMode="auto">
          <a:xfrm flipH="1">
            <a:off x="9970770" y="5123180"/>
            <a:ext cx="106426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smtClean="0"/>
              <a:t>saída1</a:t>
            </a:r>
            <a:endParaRPr lang="pt-BR" sz="2400" dirty="0" smtClean="0"/>
          </a:p>
        </p:txBody>
      </p:sp>
    </p:spTree>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588578" y="765175"/>
            <a:ext cx="6828155" cy="706755"/>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Aplicações de Chaves MOS</a:t>
            </a:r>
            <a:endPar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175109" name="Rectangle 5"/>
          <p:cNvSpPr>
            <a:spLocks noChangeArrowheads="1"/>
          </p:cNvSpPr>
          <p:nvPr/>
        </p:nvSpPr>
        <p:spPr bwMode="auto">
          <a:xfrm>
            <a:off x="1426210" y="1752600"/>
            <a:ext cx="3913505" cy="601345"/>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Aplicações digitais </a:t>
            </a:r>
            <a:r>
              <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a:t>
            </a:r>
            <a:endParaRPr kumimoji="0" lang="pt-BR" sz="24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endParaRPr kumimoji="0" lang="pt-BR" sz="2400" b="1" i="0" u="none" strike="noStrike" kern="1200" cap="none" spc="0" normalizeH="0" baseline="0" noProof="0" dirty="0">
              <a:ln>
                <a:noFill/>
              </a:ln>
              <a:solidFill>
                <a:schemeClr val="accent2"/>
              </a:solidFill>
              <a:effectLst/>
              <a:uLnTx/>
              <a:uFillTx/>
              <a:latin typeface="Comic Sans MS" panose="030F0702030302020204" pitchFamily="66" charset="0"/>
              <a:ea typeface="+mn-ea"/>
              <a:cs typeface="+mn-cs"/>
            </a:endParaRPr>
          </a:p>
        </p:txBody>
      </p:sp>
      <p:grpSp>
        <p:nvGrpSpPr>
          <p:cNvPr id="4" name="Grupo 3"/>
          <p:cNvGrpSpPr/>
          <p:nvPr/>
        </p:nvGrpSpPr>
        <p:grpSpPr>
          <a:xfrm flipH="1">
            <a:off x="1426210" y="3050540"/>
            <a:ext cx="4321810" cy="2821199"/>
            <a:chOff x="3539" y="4819"/>
            <a:chExt cx="6806" cy="4443"/>
          </a:xfrm>
        </p:grpSpPr>
        <p:grpSp>
          <p:nvGrpSpPr>
            <p:cNvPr id="5" name="Grupo 4"/>
            <p:cNvGrpSpPr/>
            <p:nvPr/>
          </p:nvGrpSpPr>
          <p:grpSpPr>
            <a:xfrm>
              <a:off x="4008" y="4819"/>
              <a:ext cx="3922" cy="1742"/>
              <a:chOff x="11668" y="9375"/>
              <a:chExt cx="2350" cy="1035"/>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5122" name="Text Box 18"/>
              <p:cNvSpPr txBox="1">
                <a:spLocks noChangeArrowheads="1"/>
              </p:cNvSpPr>
              <p:nvPr/>
            </p:nvSpPr>
            <p:spPr bwMode="auto">
              <a:xfrm>
                <a:off x="12463" y="9922"/>
                <a:ext cx="456" cy="4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grpSp>
        <p:grpSp>
          <p:nvGrpSpPr>
            <p:cNvPr id="6" name="Grupo 5"/>
            <p:cNvGrpSpPr/>
            <p:nvPr/>
          </p:nvGrpSpPr>
          <p:grpSpPr>
            <a:xfrm>
              <a:off x="4030" y="7326"/>
              <a:ext cx="3922" cy="1936"/>
              <a:chOff x="11668" y="9375"/>
              <a:chExt cx="2350" cy="1150"/>
            </a:xfrm>
          </p:grpSpPr>
          <p:sp>
            <p:nvSpPr>
              <p:cNvPr id="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2" name="Text Box 18"/>
                  <p:cNvSpPr txBox="1">
                    <a:spLocks noChangeArrowheads="1"/>
                  </p:cNvSpPr>
                  <p:nvPr/>
                </p:nvSpPr>
                <p:spPr bwMode="auto">
                  <a:xfrm>
                    <a:off x="12510" y="9997"/>
                    <a:ext cx="456" cy="52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12" name="Text Box 18"/>
                  <p:cNvSpPr txBox="1">
                    <a:spLocks noRot="1" noChangeAspect="1" noMove="1" noResize="1" noEditPoints="1" noAdjustHandles="1" noChangeArrowheads="1" noChangeShapeType="1" noTextEdit="1"/>
                  </p:cNvSpPr>
                  <p:nvPr/>
                </p:nvSpPr>
                <p:spPr bwMode="auto">
                  <a:xfrm>
                    <a:off x="12510" y="9997"/>
                    <a:ext cx="456" cy="528"/>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cxnSp>
          <p:nvCxnSpPr>
            <p:cNvPr id="13" name="Conector Reto 12"/>
            <p:cNvCxnSpPr>
              <a:stCxn id="14349" idx="1"/>
            </p:cNvCxnSpPr>
            <p:nvPr/>
          </p:nvCxnSpPr>
          <p:spPr>
            <a:xfrm>
              <a:off x="7930" y="5619"/>
              <a:ext cx="7" cy="249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4" name="Line 12"/>
            <p:cNvSpPr/>
            <p:nvPr/>
          </p:nvSpPr>
          <p:spPr>
            <a:xfrm>
              <a:off x="7937" y="6864"/>
              <a:ext cx="964" cy="0"/>
            </a:xfrm>
            <a:prstGeom prst="line">
              <a:avLst/>
            </a:prstGeom>
            <a:ln w="19050" cap="flat" cmpd="sng">
              <a:solidFill>
                <a:srgbClr val="000000"/>
              </a:solidFill>
              <a:prstDash val="solid"/>
              <a:headEnd type="none" w="med" len="med"/>
              <a:tailEnd type="none" w="med" len="med"/>
            </a:ln>
          </p:spPr>
        </p:sp>
        <p:sp>
          <p:nvSpPr>
            <p:cNvPr id="15" name="Text Box 18"/>
            <p:cNvSpPr txBox="1">
              <a:spLocks noChangeArrowheads="1"/>
            </p:cNvSpPr>
            <p:nvPr/>
          </p:nvSpPr>
          <p:spPr bwMode="auto">
            <a:xfrm>
              <a:off x="7771" y="6057"/>
              <a:ext cx="2574" cy="82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Entrada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6" name="Text Box 18"/>
            <p:cNvSpPr txBox="1">
              <a:spLocks noChangeArrowheads="1"/>
            </p:cNvSpPr>
            <p:nvPr/>
          </p:nvSpPr>
          <p:spPr bwMode="auto">
            <a:xfrm>
              <a:off x="3539" y="4918"/>
              <a:ext cx="1109" cy="82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7" name="Text Box 18"/>
            <p:cNvSpPr txBox="1">
              <a:spLocks noChangeArrowheads="1"/>
            </p:cNvSpPr>
            <p:nvPr/>
          </p:nvSpPr>
          <p:spPr bwMode="auto">
            <a:xfrm>
              <a:off x="3629" y="7371"/>
              <a:ext cx="1109" cy="82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grpSp>
      <p:sp>
        <p:nvSpPr>
          <p:cNvPr id="49" name="Caixa de Texto 6"/>
          <p:cNvSpPr txBox="1"/>
          <p:nvPr/>
        </p:nvSpPr>
        <p:spPr>
          <a:xfrm>
            <a:off x="6434455" y="2896870"/>
            <a:ext cx="554545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DeMultiplexador 2:1 de 1 </a:t>
            </a:r>
            <a:r>
              <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endParaRPr>
          </a:p>
        </p:txBody>
      </p:sp>
      <p:graphicFrame>
        <p:nvGraphicFramePr>
          <p:cNvPr id="76" name="Tabela 75"/>
          <p:cNvGraphicFramePr/>
          <p:nvPr/>
        </p:nvGraphicFramePr>
        <p:xfrm>
          <a:off x="8066405" y="1482090"/>
          <a:ext cx="2788920" cy="1144270"/>
        </p:xfrm>
        <a:graphic>
          <a:graphicData uri="http://schemas.openxmlformats.org/drawingml/2006/table">
            <a:tbl>
              <a:tblPr firstRow="1" bandRow="1">
                <a:tableStyleId>{5C22544A-7EE6-4342-B048-85BDC9FD1C3A}</a:tableStyleId>
              </a:tblPr>
              <a:tblGrid>
                <a:gridCol w="929640"/>
                <a:gridCol w="929640"/>
                <a:gridCol w="929640"/>
              </a:tblGrid>
              <a:tr h="383540">
                <a:tc>
                  <a:txBody>
                    <a:bodyPr/>
                    <a:lstStyle/>
                    <a:p>
                      <a:pPr algn="ctr">
                        <a:buNone/>
                      </a:pPr>
                      <a:r>
                        <a:rPr lang="pt-BR" altLang="en-US"/>
                        <a:t>A</a:t>
                      </a:r>
                      <a:endParaRPr lang="pt-BR" altLang="en-US"/>
                    </a:p>
                  </a:txBody>
                  <a:tcPr/>
                </a:tc>
                <a:tc>
                  <a:txBody>
                    <a:bodyPr/>
                    <a:lstStyle/>
                    <a:p>
                      <a:pPr algn="ctr">
                        <a:buNone/>
                      </a:pPr>
                      <a:r>
                        <a:rPr lang="pt-BR" altLang="en-US"/>
                        <a:t>X0</a:t>
                      </a:r>
                      <a:endParaRPr lang="pt-BR" altLang="en-US"/>
                    </a:p>
                  </a:txBody>
                  <a:tcPr/>
                </a:tc>
                <a:tc>
                  <a:txBody>
                    <a:bodyPr/>
                    <a:lstStyle/>
                    <a:p>
                      <a:pPr algn="ctr">
                        <a:buNone/>
                      </a:pPr>
                      <a:r>
                        <a:rPr lang="pt-BR" altLang="en-US"/>
                        <a:t>X1</a:t>
                      </a:r>
                      <a:endParaRPr lang="pt-BR" altLang="en-US"/>
                    </a:p>
                  </a:txBody>
                  <a:tcPr/>
                </a:tc>
              </a:tr>
              <a:tr h="377190">
                <a:tc>
                  <a:txBody>
                    <a:bodyPr/>
                    <a:lstStyle/>
                    <a:p>
                      <a:pPr algn="ctr">
                        <a:buNone/>
                      </a:pPr>
                      <a:r>
                        <a:rPr lang="pt-BR" altLang="en-US"/>
                        <a:t>0</a:t>
                      </a:r>
                      <a:endParaRPr lang="pt-BR" altLang="en-US"/>
                    </a:p>
                  </a:txBody>
                  <a:tcPr/>
                </a:tc>
                <a:tc>
                  <a:txBody>
                    <a:bodyPr/>
                    <a:lstStyle/>
                    <a:p>
                      <a:pPr algn="ctr">
                        <a:buNone/>
                      </a:pPr>
                      <a:r>
                        <a:rPr lang="pt-BR" altLang="en-US"/>
                        <a:t>entrada</a:t>
                      </a:r>
                      <a:endParaRPr lang="pt-BR" altLang="en-US"/>
                    </a:p>
                  </a:txBody>
                  <a:tcPr/>
                </a:tc>
                <a:tc>
                  <a:txBody>
                    <a:bodyPr/>
                    <a:lstStyle/>
                    <a:p>
                      <a:pPr algn="ctr">
                        <a:buNone/>
                      </a:pPr>
                      <a:r>
                        <a:rPr lang="pt-BR" altLang="en-US"/>
                        <a:t>-</a:t>
                      </a:r>
                      <a:endParaRPr lang="pt-BR" altLang="en-US"/>
                    </a:p>
                  </a:txBody>
                  <a:tcPr/>
                </a:tc>
              </a:tr>
              <a:tr h="383540">
                <a:tc>
                  <a:txBody>
                    <a:bodyPr/>
                    <a:lstStyle/>
                    <a:p>
                      <a:pPr algn="ctr">
                        <a:buNone/>
                      </a:pPr>
                      <a:r>
                        <a:rPr lang="pt-BR" altLang="en-US"/>
                        <a:t>1</a:t>
                      </a:r>
                      <a:endParaRPr lang="pt-BR" altLang="en-US"/>
                    </a:p>
                  </a:txBody>
                  <a:tcPr/>
                </a:tc>
                <a:tc>
                  <a:txBody>
                    <a:bodyPr/>
                    <a:lstStyle/>
                    <a:p>
                      <a:pPr algn="ctr">
                        <a:buNone/>
                      </a:pPr>
                      <a:r>
                        <a:rPr lang="pt-BR" altLang="en-US"/>
                        <a:t>-</a:t>
                      </a:r>
                      <a:endParaRPr lang="pt-BR" altLang="en-US"/>
                    </a:p>
                  </a:txBody>
                  <a:tcPr/>
                </a:tc>
                <a:tc>
                  <a:txBody>
                    <a:bodyPr/>
                    <a:lstStyle/>
                    <a:p>
                      <a:pPr algn="ctr">
                        <a:buNone/>
                      </a:pPr>
                      <a:r>
                        <a:rPr lang="pt-BR" altLang="en-US"/>
                        <a:t>entrada</a:t>
                      </a:r>
                      <a:endParaRPr lang="pt-BR" altLang="en-US"/>
                    </a:p>
                  </a:txBody>
                  <a:tcPr/>
                </a:tc>
              </a:tr>
            </a:tbl>
          </a:graphicData>
        </a:graphic>
      </p:graphicFrame>
      <p:grpSp>
        <p:nvGrpSpPr>
          <p:cNvPr id="18" name="Grupo 17"/>
          <p:cNvGrpSpPr/>
          <p:nvPr/>
        </p:nvGrpSpPr>
        <p:grpSpPr>
          <a:xfrm flipH="1">
            <a:off x="7854315" y="3407410"/>
            <a:ext cx="2397760" cy="2750185"/>
            <a:chOff x="12703" y="5366"/>
            <a:chExt cx="3776" cy="4331"/>
          </a:xfrm>
        </p:grpSpPr>
        <p:sp>
          <p:nvSpPr>
            <p:cNvPr id="20" name="Line 12"/>
            <p:cNvSpPr/>
            <p:nvPr/>
          </p:nvSpPr>
          <p:spPr>
            <a:xfrm>
              <a:off x="13212" y="7064"/>
              <a:ext cx="964" cy="0"/>
            </a:xfrm>
            <a:prstGeom prst="line">
              <a:avLst/>
            </a:prstGeom>
            <a:ln w="19050" cap="flat" cmpd="sng">
              <a:solidFill>
                <a:srgbClr val="000000"/>
              </a:solidFill>
              <a:prstDash val="solid"/>
              <a:headEnd type="none" w="med" len="med"/>
              <a:tailEnd type="none" w="med" len="med"/>
            </a:ln>
          </p:spPr>
        </p:sp>
        <p:sp>
          <p:nvSpPr>
            <p:cNvPr id="21" name="Line 12"/>
            <p:cNvSpPr/>
            <p:nvPr/>
          </p:nvSpPr>
          <p:spPr>
            <a:xfrm>
              <a:off x="13212" y="8678"/>
              <a:ext cx="964" cy="0"/>
            </a:xfrm>
            <a:prstGeom prst="line">
              <a:avLst/>
            </a:prstGeom>
            <a:ln w="19050" cap="flat" cmpd="sng">
              <a:solidFill>
                <a:srgbClr val="000000"/>
              </a:solidFill>
              <a:prstDash val="solid"/>
              <a:headEnd type="none" w="med" len="med"/>
              <a:tailEnd type="none" w="med" len="med"/>
            </a:ln>
          </p:spPr>
        </p:sp>
        <p:sp>
          <p:nvSpPr>
            <p:cNvPr id="22" name="Line 12"/>
            <p:cNvSpPr/>
            <p:nvPr/>
          </p:nvSpPr>
          <p:spPr>
            <a:xfrm>
              <a:off x="14527" y="7730"/>
              <a:ext cx="964" cy="0"/>
            </a:xfrm>
            <a:prstGeom prst="line">
              <a:avLst/>
            </a:prstGeom>
            <a:ln w="19050" cap="flat" cmpd="sng">
              <a:solidFill>
                <a:srgbClr val="000000"/>
              </a:solidFill>
              <a:prstDash val="solid"/>
              <a:headEnd type="none" w="med" len="med"/>
              <a:tailEnd type="none" w="med" len="med"/>
            </a:ln>
          </p:spPr>
        </p:sp>
        <p:sp>
          <p:nvSpPr>
            <p:cNvPr id="23" name="Line 12"/>
            <p:cNvSpPr/>
            <p:nvPr/>
          </p:nvSpPr>
          <p:spPr>
            <a:xfrm rot="5400000">
              <a:off x="13868" y="6382"/>
              <a:ext cx="964" cy="0"/>
            </a:xfrm>
            <a:prstGeom prst="line">
              <a:avLst/>
            </a:prstGeom>
            <a:ln w="19050" cap="flat" cmpd="sng">
              <a:solidFill>
                <a:srgbClr val="000000"/>
              </a:solidFill>
              <a:prstDash val="solid"/>
              <a:headEnd type="none" w="med" len="med"/>
              <a:tailEnd type="none" w="med" len="med"/>
            </a:ln>
          </p:spPr>
        </p:sp>
        <p:sp>
          <p:nvSpPr>
            <p:cNvPr id="19" name="Fluxograma: Manual de Operação 18"/>
            <p:cNvSpPr/>
            <p:nvPr/>
          </p:nvSpPr>
          <p:spPr>
            <a:xfrm rot="16200000" flipH="1">
              <a:off x="12521" y="7317"/>
              <a:ext cx="3656" cy="1103"/>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Rectangle 140"/>
            <p:cNvSpPr>
              <a:spLocks noChangeArrowheads="1"/>
            </p:cNvSpPr>
            <p:nvPr/>
          </p:nvSpPr>
          <p:spPr bwMode="auto">
            <a:xfrm flipH="1">
              <a:off x="12703" y="6436"/>
              <a:ext cx="1245"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smtClean="0"/>
                <a:t>X0</a:t>
              </a:r>
              <a:endParaRPr lang="pt-BR" sz="2400" dirty="0" smtClean="0"/>
            </a:p>
          </p:txBody>
        </p:sp>
        <p:sp>
          <p:nvSpPr>
            <p:cNvPr id="27" name="Rectangle 140"/>
            <p:cNvSpPr>
              <a:spLocks noChangeArrowheads="1"/>
            </p:cNvSpPr>
            <p:nvPr/>
          </p:nvSpPr>
          <p:spPr bwMode="auto">
            <a:xfrm flipH="1">
              <a:off x="12703" y="8072"/>
              <a:ext cx="1245"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smtClean="0"/>
                <a:t>X1</a:t>
              </a:r>
              <a:endParaRPr lang="pt-BR" sz="2400" dirty="0" smtClean="0"/>
            </a:p>
          </p:txBody>
        </p:sp>
        <p:sp>
          <p:nvSpPr>
            <p:cNvPr id="28" name="Rectangle 140"/>
            <p:cNvSpPr>
              <a:spLocks noChangeArrowheads="1"/>
            </p:cNvSpPr>
            <p:nvPr/>
          </p:nvSpPr>
          <p:spPr bwMode="auto">
            <a:xfrm flipH="1">
              <a:off x="13862" y="5366"/>
              <a:ext cx="973" cy="725"/>
            </a:xfrm>
            <a:prstGeom prst="rect">
              <a:avLst/>
            </a:prstGeom>
            <a:solidFill>
              <a:schemeClr val="bg1"/>
            </a:solidFill>
            <a:ln w="19050">
              <a:noFill/>
              <a:miter lim="800000"/>
            </a:ln>
          </p:spPr>
          <p:txBody>
            <a:bodyPr wrap="square">
              <a:spAutoFit/>
            </a:bodyPr>
            <a:lstStyle/>
            <a:p>
              <a:pPr algn="ctr" eaLnBrk="0" hangingPunct="0">
                <a:spcBef>
                  <a:spcPct val="20000"/>
                </a:spcBef>
              </a:pPr>
              <a:r>
                <a:rPr lang="pt-BR" sz="2400" dirty="0" smtClean="0"/>
                <a:t>A</a:t>
              </a:r>
              <a:endParaRPr lang="pt-BR" sz="2400" dirty="0" smtClean="0"/>
            </a:p>
          </p:txBody>
        </p:sp>
        <p:sp>
          <p:nvSpPr>
            <p:cNvPr id="29" name="Rectangle 140"/>
            <p:cNvSpPr>
              <a:spLocks noChangeArrowheads="1"/>
            </p:cNvSpPr>
            <p:nvPr/>
          </p:nvSpPr>
          <p:spPr bwMode="auto">
            <a:xfrm flipH="1">
              <a:off x="14901" y="7102"/>
              <a:ext cx="1578"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entrada</a:t>
              </a:r>
              <a:endParaRPr lang="pt-BR" sz="2000" dirty="0" smtClean="0"/>
            </a:p>
          </p:txBody>
        </p:sp>
      </p:grpSp>
    </p:spTree>
  </p:cSld>
  <p:clrMapOvr>
    <a:masterClrMapping/>
  </p:clrMapOvr>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945448" y="608330"/>
            <a:ext cx="6165215" cy="64516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Aplicações de Chaves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4" name="Grupo 3"/>
          <p:cNvGrpSpPr/>
          <p:nvPr/>
        </p:nvGrpSpPr>
        <p:grpSpPr>
          <a:xfrm flipH="1">
            <a:off x="6893981" y="3231515"/>
            <a:ext cx="3902291" cy="2667110"/>
            <a:chOff x="3192" y="4819"/>
            <a:chExt cx="7456" cy="4507"/>
          </a:xfrm>
        </p:grpSpPr>
        <p:grpSp>
          <p:nvGrpSpPr>
            <p:cNvPr id="5" name="Grupo 4"/>
            <p:cNvGrpSpPr/>
            <p:nvPr/>
          </p:nvGrpSpPr>
          <p:grpSpPr>
            <a:xfrm>
              <a:off x="4008" y="4819"/>
              <a:ext cx="3922" cy="1803"/>
              <a:chOff x="11668" y="9375"/>
              <a:chExt cx="2350" cy="1071"/>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5122" name="Text Box 18"/>
              <p:cNvSpPr txBox="1">
                <a:spLocks noChangeArrowheads="1"/>
              </p:cNvSpPr>
              <p:nvPr/>
            </p:nvSpPr>
            <p:spPr bwMode="auto">
              <a:xfrm>
                <a:off x="12463" y="9922"/>
                <a:ext cx="456" cy="524"/>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grpSp>
        <p:grpSp>
          <p:nvGrpSpPr>
            <p:cNvPr id="6" name="Grupo 5"/>
            <p:cNvGrpSpPr/>
            <p:nvPr/>
          </p:nvGrpSpPr>
          <p:grpSpPr>
            <a:xfrm>
              <a:off x="4030" y="7326"/>
              <a:ext cx="3922" cy="2000"/>
              <a:chOff x="11668" y="9375"/>
              <a:chExt cx="2350" cy="1188"/>
            </a:xfrm>
          </p:grpSpPr>
          <p:sp>
            <p:nvSpPr>
              <p:cNvPr id="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2" name="Text Box 18"/>
                  <p:cNvSpPr txBox="1">
                    <a:spLocks noChangeArrowheads="1"/>
                  </p:cNvSpPr>
                  <p:nvPr/>
                </p:nvSpPr>
                <p:spPr bwMode="auto">
                  <a:xfrm>
                    <a:off x="12510" y="9997"/>
                    <a:ext cx="456" cy="566"/>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12" name="Text Box 18"/>
                  <p:cNvSpPr txBox="1">
                    <a:spLocks noRot="1" noChangeAspect="1" noMove="1" noResize="1" noEditPoints="1" noAdjustHandles="1" noChangeArrowheads="1" noChangeShapeType="1" noTextEdit="1"/>
                  </p:cNvSpPr>
                  <p:nvPr/>
                </p:nvSpPr>
                <p:spPr bwMode="auto">
                  <a:xfrm>
                    <a:off x="12510" y="9997"/>
                    <a:ext cx="456" cy="566"/>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cxnSp>
          <p:nvCxnSpPr>
            <p:cNvPr id="13" name="Conector Reto 12"/>
            <p:cNvCxnSpPr>
              <a:stCxn id="14349" idx="1"/>
            </p:cNvCxnSpPr>
            <p:nvPr/>
          </p:nvCxnSpPr>
          <p:spPr>
            <a:xfrm>
              <a:off x="7930" y="5619"/>
              <a:ext cx="7" cy="249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4" name="Line 12"/>
            <p:cNvSpPr/>
            <p:nvPr/>
          </p:nvSpPr>
          <p:spPr>
            <a:xfrm>
              <a:off x="7937" y="6864"/>
              <a:ext cx="964" cy="0"/>
            </a:xfrm>
            <a:prstGeom prst="line">
              <a:avLst/>
            </a:prstGeom>
            <a:ln w="19050" cap="flat" cmpd="sng">
              <a:solidFill>
                <a:srgbClr val="000000"/>
              </a:solidFill>
              <a:prstDash val="solid"/>
              <a:headEnd type="none" w="med" len="med"/>
              <a:tailEnd type="none" w="med" len="med"/>
            </a:ln>
          </p:spPr>
        </p:sp>
        <p:sp>
          <p:nvSpPr>
            <p:cNvPr id="15" name="Text Box 18"/>
            <p:cNvSpPr txBox="1">
              <a:spLocks noChangeArrowheads="1"/>
            </p:cNvSpPr>
            <p:nvPr/>
          </p:nvSpPr>
          <p:spPr bwMode="auto">
            <a:xfrm>
              <a:off x="7580" y="6042"/>
              <a:ext cx="3068" cy="88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Entrada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6" name="Text Box 18"/>
            <p:cNvSpPr txBox="1">
              <a:spLocks noChangeArrowheads="1"/>
            </p:cNvSpPr>
            <p:nvPr/>
          </p:nvSpPr>
          <p:spPr bwMode="auto">
            <a:xfrm>
              <a:off x="3192" y="4918"/>
              <a:ext cx="1456" cy="88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7" name="Text Box 18"/>
            <p:cNvSpPr txBox="1">
              <a:spLocks noChangeArrowheads="1"/>
            </p:cNvSpPr>
            <p:nvPr/>
          </p:nvSpPr>
          <p:spPr bwMode="auto">
            <a:xfrm>
              <a:off x="3355" y="7371"/>
              <a:ext cx="1383" cy="88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grpSp>
      <p:sp>
        <p:nvSpPr>
          <p:cNvPr id="25" name="Caixa de Texto 6"/>
          <p:cNvSpPr txBox="1"/>
          <p:nvPr/>
        </p:nvSpPr>
        <p:spPr>
          <a:xfrm>
            <a:off x="295275" y="464820"/>
            <a:ext cx="11466195" cy="2399665"/>
          </a:xfrm>
          <a:prstGeom prst="rect">
            <a:avLst/>
          </a:prstGeom>
          <a:solidFill>
            <a:schemeClr val="bg1"/>
          </a:solidFill>
        </p:spPr>
        <p:txBody>
          <a:bodyPr wrap="square" rtlCol="0" anchor="t">
            <a:spAutoFit/>
          </a:bodyPr>
          <a:lstStyle/>
          <a:p>
            <a:pPr marL="342900" lvl="0" indent="-342900" algn="l" fontAlgn="auto">
              <a:spcAft>
                <a:spcPts val="1200"/>
              </a:spcAft>
              <a:buFont typeface="Wingdings" panose="05000000000000000000" charset="0"/>
              <a:buChar char="ü"/>
            </a:pPr>
            <a:r>
              <a:rPr lang="pt-BR" altLang="en-US" sz="2800" b="1" smtClean="0">
                <a:latin typeface="Comic Sans MS" panose="030F0702030302020204" pitchFamily="66" charset="0"/>
                <a:cs typeface="Comic Sans MS" panose="030F0702030302020204" pitchFamily="66" charset="0"/>
                <a:sym typeface="+mn-ea"/>
              </a:rPr>
              <a:t>Multiplexadores e demultiplicadores podem, caso implementados com chaves, ser usados como blocos analógicos</a:t>
            </a:r>
            <a:endParaRPr lang="pt-BR" altLang="en-US" sz="2800" b="1" smtClean="0">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800" b="1" smtClean="0">
                <a:solidFill>
                  <a:schemeClr val="tx1"/>
                </a:solidFill>
                <a:latin typeface="Comic Sans MS" panose="030F0702030302020204" pitchFamily="66" charset="0"/>
                <a:cs typeface="Comic Sans MS" panose="030F0702030302020204" pitchFamily="66" charset="0"/>
              </a:rPr>
              <a:t>Multiplexadores são blocos dundamentais para construção de DataPath de processadores. Eles selecionam quais sinais devem ser aplicados na entrada de alguns blocos</a:t>
            </a:r>
            <a:endParaRPr lang="pt-BR" altLang="en-US" sz="2800" b="1" dirty="0" smtClean="0">
              <a:solidFill>
                <a:schemeClr val="tx1"/>
              </a:solidFill>
              <a:effectLst/>
              <a:latin typeface="Comic Sans MS" panose="030F0702030302020204" pitchFamily="66" charset="0"/>
              <a:cs typeface="Comic Sans MS" panose="030F0702030302020204" pitchFamily="66" charset="0"/>
              <a:sym typeface="+mn-ea"/>
            </a:endParaRPr>
          </a:p>
        </p:txBody>
      </p:sp>
      <p:grpSp>
        <p:nvGrpSpPr>
          <p:cNvPr id="48" name="Grupo 47"/>
          <p:cNvGrpSpPr/>
          <p:nvPr/>
        </p:nvGrpSpPr>
        <p:grpSpPr>
          <a:xfrm>
            <a:off x="1649095" y="3103880"/>
            <a:ext cx="3516630" cy="2298700"/>
            <a:chOff x="2296" y="5188"/>
            <a:chExt cx="6353" cy="3846"/>
          </a:xfrm>
        </p:grpSpPr>
        <p:grpSp>
          <p:nvGrpSpPr>
            <p:cNvPr id="26" name="Grupo 25"/>
            <p:cNvGrpSpPr/>
            <p:nvPr/>
          </p:nvGrpSpPr>
          <p:grpSpPr>
            <a:xfrm>
              <a:off x="2765" y="5588"/>
              <a:ext cx="3922" cy="939"/>
              <a:chOff x="11668" y="9375"/>
              <a:chExt cx="2350" cy="558"/>
            </a:xfrm>
          </p:grpSpPr>
          <p:sp>
            <p:nvSpPr>
              <p:cNvPr id="30"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31"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32"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33"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34"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35" name="Grupo 34"/>
            <p:cNvGrpSpPr/>
            <p:nvPr/>
          </p:nvGrpSpPr>
          <p:grpSpPr>
            <a:xfrm>
              <a:off x="2787" y="8095"/>
              <a:ext cx="3922" cy="939"/>
              <a:chOff x="11668" y="9375"/>
              <a:chExt cx="2350" cy="558"/>
            </a:xfrm>
          </p:grpSpPr>
          <p:sp>
            <p:nvSpPr>
              <p:cNvPr id="36"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37"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38"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39"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40"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cxnSp>
          <p:nvCxnSpPr>
            <p:cNvPr id="41" name="Conector Reto 40"/>
            <p:cNvCxnSpPr/>
            <p:nvPr/>
          </p:nvCxnSpPr>
          <p:spPr>
            <a:xfrm>
              <a:off x="6687" y="6388"/>
              <a:ext cx="7" cy="249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42" name="Line 12"/>
            <p:cNvSpPr/>
            <p:nvPr/>
          </p:nvSpPr>
          <p:spPr>
            <a:xfrm>
              <a:off x="6694" y="7633"/>
              <a:ext cx="964" cy="0"/>
            </a:xfrm>
            <a:prstGeom prst="line">
              <a:avLst/>
            </a:prstGeom>
            <a:ln w="19050" cap="flat" cmpd="sng">
              <a:solidFill>
                <a:srgbClr val="000000"/>
              </a:solidFill>
              <a:prstDash val="solid"/>
              <a:headEnd type="none" w="med" len="med"/>
              <a:tailEnd type="none" w="med" len="med"/>
            </a:ln>
          </p:spPr>
        </p:sp>
        <p:sp>
          <p:nvSpPr>
            <p:cNvPr id="43" name="Text Box 18"/>
            <p:cNvSpPr txBox="1">
              <a:spLocks noChangeArrowheads="1"/>
            </p:cNvSpPr>
            <p:nvPr/>
          </p:nvSpPr>
          <p:spPr bwMode="auto">
            <a:xfrm>
              <a:off x="6694" y="6812"/>
              <a:ext cx="1955" cy="87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saída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4" name="Text Box 18"/>
            <p:cNvSpPr txBox="1">
              <a:spLocks noChangeArrowheads="1"/>
            </p:cNvSpPr>
            <p:nvPr/>
          </p:nvSpPr>
          <p:spPr bwMode="auto">
            <a:xfrm>
              <a:off x="2296" y="5639"/>
              <a:ext cx="1109" cy="87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5" name="Text Box 18"/>
            <p:cNvSpPr txBox="1">
              <a:spLocks noChangeArrowheads="1"/>
            </p:cNvSpPr>
            <p:nvPr/>
          </p:nvSpPr>
          <p:spPr bwMode="auto">
            <a:xfrm>
              <a:off x="2386" y="8092"/>
              <a:ext cx="1109" cy="87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6" name="Text Box 18"/>
            <p:cNvSpPr txBox="1">
              <a:spLocks noChangeArrowheads="1"/>
            </p:cNvSpPr>
            <p:nvPr/>
          </p:nvSpPr>
          <p:spPr bwMode="auto">
            <a:xfrm>
              <a:off x="3617" y="7526"/>
              <a:ext cx="761" cy="87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mc:AlternateContent xmlns:mc="http://schemas.openxmlformats.org/markup-compatibility/2006">
          <mc:Choice xmlns:a14="http://schemas.microsoft.com/office/drawing/2010/main" Requires="a14">
            <p:sp>
              <p:nvSpPr>
                <p:cNvPr id="47" name="Text Box 18"/>
                <p:cNvSpPr txBox="1">
                  <a:spLocks noChangeArrowheads="1"/>
                </p:cNvSpPr>
                <p:nvPr/>
              </p:nvSpPr>
              <p:spPr bwMode="auto">
                <a:xfrm>
                  <a:off x="3617" y="5188"/>
                  <a:ext cx="761" cy="944"/>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47" name="Text Box 18"/>
                <p:cNvSpPr txBox="1">
                  <a:spLocks noRot="1" noChangeAspect="1" noMove="1" noResize="1" noEditPoints="1" noAdjustHandles="1" noChangeArrowheads="1" noChangeShapeType="1" noTextEdit="1"/>
                </p:cNvSpPr>
                <p:nvPr/>
              </p:nvSpPr>
              <p:spPr bwMode="auto">
                <a:xfrm>
                  <a:off x="3617" y="5188"/>
                  <a:ext cx="761" cy="944"/>
                </a:xfrm>
                <a:prstGeom prst="rect">
                  <a:avLst/>
                </a:prstGeom>
                <a:blipFill rotWithShape="1">
                  <a:blip r:embed="rId2"/>
                </a:blipFill>
                <a:ln w="19050" algn="ctr">
                  <a:noFill/>
                  <a:miter lim="800000"/>
                </a:ln>
                <a:effectLst/>
              </p:spPr>
              <p:txBody>
                <a:bodyPr/>
                <a:lstStyle/>
                <a:p>
                  <a:r>
                    <a:rPr lang="pt-BR" altLang="en-US">
                      <a:noFill/>
                    </a:rPr>
                    <a:t> </a:t>
                  </a:r>
                </a:p>
              </p:txBody>
            </p:sp>
          </mc:Fallback>
        </mc:AlternateContent>
      </p:grpSp>
      <p:sp>
        <p:nvSpPr>
          <p:cNvPr id="50" name="Caixa de Texto 6"/>
          <p:cNvSpPr txBox="1"/>
          <p:nvPr/>
        </p:nvSpPr>
        <p:spPr>
          <a:xfrm>
            <a:off x="1215390" y="5595620"/>
            <a:ext cx="3564890"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MUX 2:1 de 1 </a:t>
            </a:r>
            <a:r>
              <a:rPr lang="pt-BR" altLang="en-US" sz="2800" b="1" i="1" dirty="0" smtClean="0">
                <a:solidFill>
                  <a:schemeClr val="tx1"/>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chemeClr val="tx1"/>
              </a:solidFill>
              <a:effectLst/>
              <a:latin typeface="Comic Sans MS" panose="030F0702030302020204" pitchFamily="66" charset="0"/>
              <a:cs typeface="Comic Sans MS" panose="030F0702030302020204" pitchFamily="66" charset="0"/>
              <a:sym typeface="+mn-ea"/>
            </a:endParaRPr>
          </a:p>
        </p:txBody>
      </p:sp>
      <p:sp>
        <p:nvSpPr>
          <p:cNvPr id="51" name="Caixa de Texto 6"/>
          <p:cNvSpPr txBox="1"/>
          <p:nvPr/>
        </p:nvSpPr>
        <p:spPr>
          <a:xfrm>
            <a:off x="7628890" y="5834380"/>
            <a:ext cx="419036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DeMUX 1:2 de 1 </a:t>
            </a:r>
            <a:r>
              <a:rPr lang="pt-BR" altLang="en-US" sz="2800" b="1" i="1" dirty="0" smtClean="0">
                <a:solidFill>
                  <a:schemeClr val="tx1"/>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chemeClr val="tx1"/>
              </a:solidFill>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00820" y="6283960"/>
            <a:ext cx="2743200" cy="365125"/>
          </a:xfrm>
        </p:spPr>
        <p:txBody>
          <a:bodyPr/>
          <a:lstStyle/>
          <a:p>
            <a:fld id="{74F297BB-B745-4CAB-BE1D-CE4C89382949}" type="slidenum">
              <a:rPr lang="pt-BR" smtClean="0"/>
            </a:fld>
            <a:endParaRPr lang="pt-BR"/>
          </a:p>
        </p:txBody>
      </p:sp>
      <p:grpSp>
        <p:nvGrpSpPr>
          <p:cNvPr id="101" name="Grupo 100"/>
          <p:cNvGrpSpPr/>
          <p:nvPr/>
        </p:nvGrpSpPr>
        <p:grpSpPr>
          <a:xfrm>
            <a:off x="1067435" y="618490"/>
            <a:ext cx="4956035" cy="5454015"/>
            <a:chOff x="1613" y="349"/>
            <a:chExt cx="7805" cy="8589"/>
          </a:xfrm>
        </p:grpSpPr>
        <p:sp>
          <p:nvSpPr>
            <p:cNvPr id="89" name="Line 12"/>
            <p:cNvSpPr/>
            <p:nvPr/>
          </p:nvSpPr>
          <p:spPr>
            <a:xfrm rot="5400000">
              <a:off x="3310" y="5621"/>
              <a:ext cx="964" cy="0"/>
            </a:xfrm>
            <a:prstGeom prst="line">
              <a:avLst/>
            </a:prstGeom>
            <a:ln w="19050" cap="flat" cmpd="sng">
              <a:solidFill>
                <a:srgbClr val="000000"/>
              </a:solidFill>
              <a:prstDash val="solid"/>
              <a:headEnd type="none" w="med" len="med"/>
              <a:tailEnd type="none" w="med" len="med"/>
            </a:ln>
          </p:spPr>
        </p:sp>
        <p:sp>
          <p:nvSpPr>
            <p:cNvPr id="77" name="Line 12"/>
            <p:cNvSpPr/>
            <p:nvPr/>
          </p:nvSpPr>
          <p:spPr>
            <a:xfrm>
              <a:off x="2477" y="6069"/>
              <a:ext cx="964" cy="0"/>
            </a:xfrm>
            <a:prstGeom prst="line">
              <a:avLst/>
            </a:prstGeom>
            <a:ln w="19050" cap="flat" cmpd="sng">
              <a:solidFill>
                <a:srgbClr val="000000"/>
              </a:solidFill>
              <a:prstDash val="solid"/>
              <a:headEnd type="none" w="med" len="med"/>
              <a:tailEnd type="none" w="med" len="med"/>
            </a:ln>
          </p:spPr>
        </p:sp>
        <p:sp>
          <p:nvSpPr>
            <p:cNvPr id="78" name="Line 12"/>
            <p:cNvSpPr/>
            <p:nvPr/>
          </p:nvSpPr>
          <p:spPr>
            <a:xfrm>
              <a:off x="2477" y="8159"/>
              <a:ext cx="964" cy="0"/>
            </a:xfrm>
            <a:prstGeom prst="line">
              <a:avLst/>
            </a:prstGeom>
            <a:ln w="19050" cap="flat" cmpd="sng">
              <a:solidFill>
                <a:srgbClr val="000000"/>
              </a:solidFill>
              <a:prstDash val="solid"/>
              <a:headEnd type="none" w="med" len="med"/>
              <a:tailEnd type="none" w="med" len="med"/>
            </a:ln>
          </p:spPr>
        </p:sp>
        <p:sp>
          <p:nvSpPr>
            <p:cNvPr id="79" name="Line 12"/>
            <p:cNvSpPr/>
            <p:nvPr/>
          </p:nvSpPr>
          <p:spPr>
            <a:xfrm>
              <a:off x="3792" y="6963"/>
              <a:ext cx="964" cy="0"/>
            </a:xfrm>
            <a:prstGeom prst="line">
              <a:avLst/>
            </a:prstGeom>
            <a:ln w="22225" cap="flat" cmpd="sng">
              <a:solidFill>
                <a:srgbClr val="000000"/>
              </a:solidFill>
              <a:prstDash val="solid"/>
              <a:headEnd type="none" w="med" len="med"/>
              <a:tailEnd type="none" w="med" len="med"/>
            </a:ln>
          </p:spPr>
        </p:sp>
        <p:sp>
          <p:nvSpPr>
            <p:cNvPr id="80" name="Line 12"/>
            <p:cNvSpPr/>
            <p:nvPr/>
          </p:nvSpPr>
          <p:spPr>
            <a:xfrm rot="5400000">
              <a:off x="2959" y="5587"/>
              <a:ext cx="964" cy="0"/>
            </a:xfrm>
            <a:prstGeom prst="line">
              <a:avLst/>
            </a:prstGeom>
            <a:ln w="19050" cap="flat" cmpd="sng">
              <a:solidFill>
                <a:srgbClr val="000000"/>
              </a:solidFill>
              <a:prstDash val="solid"/>
              <a:headEnd type="none" w="med" len="med"/>
              <a:tailEnd type="none" w="med" len="med"/>
            </a:ln>
          </p:spPr>
        </p:sp>
        <p:sp>
          <p:nvSpPr>
            <p:cNvPr id="82" name="Rectangle 140"/>
            <p:cNvSpPr>
              <a:spLocks noChangeArrowheads="1"/>
            </p:cNvSpPr>
            <p:nvPr/>
          </p:nvSpPr>
          <p:spPr bwMode="auto">
            <a:xfrm flipH="1">
              <a:off x="1613" y="5534"/>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83" name="Rectangle 140"/>
            <p:cNvSpPr>
              <a:spLocks noChangeArrowheads="1"/>
            </p:cNvSpPr>
            <p:nvPr/>
          </p:nvSpPr>
          <p:spPr bwMode="auto">
            <a:xfrm flipH="1">
              <a:off x="1613" y="6162"/>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84" name="Rectangle 140"/>
            <p:cNvSpPr>
              <a:spLocks noChangeArrowheads="1"/>
            </p:cNvSpPr>
            <p:nvPr/>
          </p:nvSpPr>
          <p:spPr bwMode="auto">
            <a:xfrm flipH="1">
              <a:off x="4166" y="6335"/>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saída</a:t>
              </a:r>
              <a:endParaRPr lang="pt-BR" sz="2000" dirty="0" smtClean="0"/>
            </a:p>
          </p:txBody>
        </p:sp>
        <p:sp>
          <p:nvSpPr>
            <p:cNvPr id="85" name="Line 12"/>
            <p:cNvSpPr/>
            <p:nvPr/>
          </p:nvSpPr>
          <p:spPr>
            <a:xfrm>
              <a:off x="2477" y="7482"/>
              <a:ext cx="964" cy="0"/>
            </a:xfrm>
            <a:prstGeom prst="line">
              <a:avLst/>
            </a:prstGeom>
            <a:ln w="19050" cap="flat" cmpd="sng">
              <a:solidFill>
                <a:srgbClr val="000000"/>
              </a:solidFill>
              <a:prstDash val="solid"/>
              <a:headEnd type="none" w="med" len="med"/>
              <a:tailEnd type="none" w="med" len="med"/>
            </a:ln>
          </p:spPr>
        </p:sp>
        <p:sp>
          <p:nvSpPr>
            <p:cNvPr id="86" name="Line 12"/>
            <p:cNvSpPr/>
            <p:nvPr/>
          </p:nvSpPr>
          <p:spPr>
            <a:xfrm>
              <a:off x="2477" y="6735"/>
              <a:ext cx="964" cy="0"/>
            </a:xfrm>
            <a:prstGeom prst="line">
              <a:avLst/>
            </a:prstGeom>
            <a:ln w="19050" cap="flat" cmpd="sng">
              <a:solidFill>
                <a:srgbClr val="000000"/>
              </a:solidFill>
              <a:prstDash val="solid"/>
              <a:headEnd type="none" w="med" len="med"/>
              <a:tailEnd type="none" w="med" len="med"/>
            </a:ln>
          </p:spPr>
        </p:sp>
        <p:sp>
          <p:nvSpPr>
            <p:cNvPr id="81" name="Fluxograma: Manual de Operação 80"/>
            <p:cNvSpPr/>
            <p:nvPr/>
          </p:nvSpPr>
          <p:spPr>
            <a:xfrm rot="16200000" flipH="1">
              <a:off x="1786" y="6558"/>
              <a:ext cx="3656" cy="1103"/>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7" name="Rectangle 140"/>
            <p:cNvSpPr>
              <a:spLocks noChangeArrowheads="1"/>
            </p:cNvSpPr>
            <p:nvPr/>
          </p:nvSpPr>
          <p:spPr bwMode="auto">
            <a:xfrm flipH="1">
              <a:off x="1613" y="6865"/>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X2</a:t>
              </a:r>
              <a:endParaRPr lang="pt-BR" sz="2000" dirty="0" smtClean="0"/>
            </a:p>
          </p:txBody>
        </p:sp>
        <p:sp>
          <p:nvSpPr>
            <p:cNvPr id="88" name="Rectangle 140"/>
            <p:cNvSpPr>
              <a:spLocks noChangeArrowheads="1"/>
            </p:cNvSpPr>
            <p:nvPr/>
          </p:nvSpPr>
          <p:spPr bwMode="auto">
            <a:xfrm flipH="1">
              <a:off x="1613" y="7617"/>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X3</a:t>
              </a:r>
              <a:endParaRPr lang="pt-BR" sz="2000" dirty="0" smtClean="0"/>
            </a:p>
          </p:txBody>
        </p:sp>
        <p:sp>
          <p:nvSpPr>
            <p:cNvPr id="90" name="Rectangle 140"/>
            <p:cNvSpPr>
              <a:spLocks noChangeArrowheads="1"/>
            </p:cNvSpPr>
            <p:nvPr/>
          </p:nvSpPr>
          <p:spPr bwMode="auto">
            <a:xfrm flipH="1">
              <a:off x="3110" y="4595"/>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AB</a:t>
              </a:r>
              <a:endParaRPr lang="pt-BR" sz="2000" dirty="0" smtClean="0"/>
            </a:p>
          </p:txBody>
        </p:sp>
        <p:sp>
          <p:nvSpPr>
            <p:cNvPr id="3" name="Line 12"/>
            <p:cNvSpPr/>
            <p:nvPr/>
          </p:nvSpPr>
          <p:spPr>
            <a:xfrm rot="5400000">
              <a:off x="5093" y="1375"/>
              <a:ext cx="964" cy="0"/>
            </a:xfrm>
            <a:prstGeom prst="line">
              <a:avLst/>
            </a:prstGeom>
            <a:ln w="19050" cap="flat" cmpd="sng">
              <a:solidFill>
                <a:srgbClr val="000000"/>
              </a:solidFill>
              <a:prstDash val="solid"/>
              <a:headEnd type="none" w="med" len="med"/>
              <a:tailEnd type="none" w="med" len="med"/>
            </a:ln>
          </p:spPr>
        </p:sp>
        <p:sp>
          <p:nvSpPr>
            <p:cNvPr id="4" name="Line 12"/>
            <p:cNvSpPr/>
            <p:nvPr/>
          </p:nvSpPr>
          <p:spPr>
            <a:xfrm>
              <a:off x="4260" y="1823"/>
              <a:ext cx="964" cy="0"/>
            </a:xfrm>
            <a:prstGeom prst="line">
              <a:avLst/>
            </a:prstGeom>
            <a:ln w="19050" cap="flat" cmpd="sng">
              <a:solidFill>
                <a:srgbClr val="000000"/>
              </a:solidFill>
              <a:prstDash val="solid"/>
              <a:headEnd type="none" w="med" len="med"/>
              <a:tailEnd type="none" w="med" len="med"/>
            </a:ln>
          </p:spPr>
        </p:sp>
        <p:sp>
          <p:nvSpPr>
            <p:cNvPr id="5" name="Line 12"/>
            <p:cNvSpPr/>
            <p:nvPr/>
          </p:nvSpPr>
          <p:spPr>
            <a:xfrm>
              <a:off x="4260" y="3913"/>
              <a:ext cx="964" cy="0"/>
            </a:xfrm>
            <a:prstGeom prst="line">
              <a:avLst/>
            </a:prstGeom>
            <a:ln w="19050" cap="flat" cmpd="sng">
              <a:solidFill>
                <a:srgbClr val="000000"/>
              </a:solidFill>
              <a:prstDash val="solid"/>
              <a:headEnd type="none" w="med" len="med"/>
              <a:tailEnd type="none" w="med" len="med"/>
            </a:ln>
          </p:spPr>
        </p:sp>
        <p:sp>
          <p:nvSpPr>
            <p:cNvPr id="6" name="Line 12"/>
            <p:cNvSpPr/>
            <p:nvPr/>
          </p:nvSpPr>
          <p:spPr>
            <a:xfrm>
              <a:off x="5575" y="2740"/>
              <a:ext cx="964" cy="0"/>
            </a:xfrm>
            <a:prstGeom prst="line">
              <a:avLst/>
            </a:prstGeom>
            <a:ln w="22225" cap="flat" cmpd="sng">
              <a:solidFill>
                <a:srgbClr val="000000"/>
              </a:solidFill>
              <a:prstDash val="solid"/>
              <a:headEnd type="none" w="med" len="med"/>
              <a:tailEnd type="none" w="med" len="med"/>
            </a:ln>
          </p:spPr>
        </p:sp>
        <p:sp>
          <p:nvSpPr>
            <p:cNvPr id="7" name="Line 12"/>
            <p:cNvSpPr/>
            <p:nvPr/>
          </p:nvSpPr>
          <p:spPr>
            <a:xfrm rot="5400000">
              <a:off x="4742" y="1341"/>
              <a:ext cx="964" cy="0"/>
            </a:xfrm>
            <a:prstGeom prst="line">
              <a:avLst/>
            </a:prstGeom>
            <a:ln w="19050" cap="flat" cmpd="sng">
              <a:solidFill>
                <a:srgbClr val="000000"/>
              </a:solidFill>
              <a:prstDash val="solid"/>
              <a:headEnd type="none" w="med" len="med"/>
              <a:tailEnd type="none" w="med" len="med"/>
            </a:ln>
          </p:spPr>
        </p:sp>
        <p:sp>
          <p:nvSpPr>
            <p:cNvPr id="8" name="Rectangle 140"/>
            <p:cNvSpPr>
              <a:spLocks noChangeArrowheads="1"/>
            </p:cNvSpPr>
            <p:nvPr/>
          </p:nvSpPr>
          <p:spPr bwMode="auto">
            <a:xfrm flipH="1">
              <a:off x="3396" y="1288"/>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9" name="Rectangle 140"/>
            <p:cNvSpPr>
              <a:spLocks noChangeArrowheads="1"/>
            </p:cNvSpPr>
            <p:nvPr/>
          </p:nvSpPr>
          <p:spPr bwMode="auto">
            <a:xfrm flipH="1">
              <a:off x="3396" y="1916"/>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10" name="Rectangle 140"/>
            <p:cNvSpPr>
              <a:spLocks noChangeArrowheads="1"/>
            </p:cNvSpPr>
            <p:nvPr/>
          </p:nvSpPr>
          <p:spPr bwMode="auto">
            <a:xfrm flipH="1">
              <a:off x="6116" y="2112"/>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saída</a:t>
              </a:r>
              <a:endParaRPr lang="pt-BR" sz="2000" dirty="0" smtClean="0"/>
            </a:p>
          </p:txBody>
        </p:sp>
        <p:sp>
          <p:nvSpPr>
            <p:cNvPr id="11" name="Line 12"/>
            <p:cNvSpPr/>
            <p:nvPr/>
          </p:nvSpPr>
          <p:spPr>
            <a:xfrm>
              <a:off x="4260" y="3236"/>
              <a:ext cx="964" cy="0"/>
            </a:xfrm>
            <a:prstGeom prst="line">
              <a:avLst/>
            </a:prstGeom>
            <a:ln w="19050" cap="flat" cmpd="sng">
              <a:solidFill>
                <a:srgbClr val="000000"/>
              </a:solidFill>
              <a:prstDash val="solid"/>
              <a:headEnd type="none" w="med" len="med"/>
              <a:tailEnd type="none" w="med" len="med"/>
            </a:ln>
          </p:spPr>
        </p:sp>
        <p:sp>
          <p:nvSpPr>
            <p:cNvPr id="12" name="Line 12"/>
            <p:cNvSpPr/>
            <p:nvPr/>
          </p:nvSpPr>
          <p:spPr>
            <a:xfrm>
              <a:off x="4260" y="2489"/>
              <a:ext cx="964" cy="0"/>
            </a:xfrm>
            <a:prstGeom prst="line">
              <a:avLst/>
            </a:prstGeom>
            <a:ln w="19050" cap="flat" cmpd="sng">
              <a:solidFill>
                <a:srgbClr val="000000"/>
              </a:solidFill>
              <a:prstDash val="solid"/>
              <a:headEnd type="none" w="med" len="med"/>
              <a:tailEnd type="none" w="med" len="med"/>
            </a:ln>
          </p:spPr>
        </p:sp>
        <p:sp>
          <p:nvSpPr>
            <p:cNvPr id="13" name="Fluxograma: Manual de Operação 12"/>
            <p:cNvSpPr/>
            <p:nvPr/>
          </p:nvSpPr>
          <p:spPr>
            <a:xfrm rot="16200000" flipH="1">
              <a:off x="3569" y="2312"/>
              <a:ext cx="3656" cy="1103"/>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Rectangle 140"/>
            <p:cNvSpPr>
              <a:spLocks noChangeArrowheads="1"/>
            </p:cNvSpPr>
            <p:nvPr/>
          </p:nvSpPr>
          <p:spPr bwMode="auto">
            <a:xfrm flipH="1">
              <a:off x="3396" y="2619"/>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X2</a:t>
              </a:r>
              <a:endParaRPr lang="pt-BR" sz="2000" dirty="0" smtClean="0"/>
            </a:p>
          </p:txBody>
        </p:sp>
        <p:sp>
          <p:nvSpPr>
            <p:cNvPr id="15" name="Rectangle 140"/>
            <p:cNvSpPr>
              <a:spLocks noChangeArrowheads="1"/>
            </p:cNvSpPr>
            <p:nvPr/>
          </p:nvSpPr>
          <p:spPr bwMode="auto">
            <a:xfrm flipH="1">
              <a:off x="3396" y="3371"/>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X3</a:t>
              </a:r>
              <a:endParaRPr lang="pt-BR" sz="2000" dirty="0" smtClean="0"/>
            </a:p>
          </p:txBody>
        </p:sp>
        <p:sp>
          <p:nvSpPr>
            <p:cNvPr id="16" name="Rectangle 140"/>
            <p:cNvSpPr>
              <a:spLocks noChangeArrowheads="1"/>
            </p:cNvSpPr>
            <p:nvPr/>
          </p:nvSpPr>
          <p:spPr bwMode="auto">
            <a:xfrm flipH="1">
              <a:off x="4893" y="349"/>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AB</a:t>
              </a:r>
              <a:endParaRPr lang="pt-BR" sz="2000" dirty="0" smtClean="0"/>
            </a:p>
          </p:txBody>
        </p:sp>
        <p:sp>
          <p:nvSpPr>
            <p:cNvPr id="72" name="Carinha Feliz 71"/>
            <p:cNvSpPr/>
            <p:nvPr/>
          </p:nvSpPr>
          <p:spPr>
            <a:xfrm>
              <a:off x="3395" y="1533"/>
              <a:ext cx="378" cy="393"/>
            </a:xfrm>
            <a:prstGeom prst="smileyFac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4" name="Carinha Feliz 73"/>
            <p:cNvSpPr/>
            <p:nvPr/>
          </p:nvSpPr>
          <p:spPr>
            <a:xfrm>
              <a:off x="1613" y="5779"/>
              <a:ext cx="378" cy="393"/>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2" name="Line 12"/>
            <p:cNvSpPr/>
            <p:nvPr/>
          </p:nvSpPr>
          <p:spPr>
            <a:xfrm>
              <a:off x="7240" y="4323"/>
              <a:ext cx="964" cy="0"/>
            </a:xfrm>
            <a:prstGeom prst="line">
              <a:avLst/>
            </a:prstGeom>
            <a:ln w="19050" cap="flat" cmpd="sng">
              <a:solidFill>
                <a:srgbClr val="000000"/>
              </a:solidFill>
              <a:prstDash val="solid"/>
              <a:headEnd type="none" w="med" len="med"/>
              <a:tailEnd type="none" w="med" len="med"/>
            </a:ln>
          </p:spPr>
        </p:sp>
        <p:sp>
          <p:nvSpPr>
            <p:cNvPr id="93" name="Line 12"/>
            <p:cNvSpPr/>
            <p:nvPr/>
          </p:nvSpPr>
          <p:spPr>
            <a:xfrm>
              <a:off x="7139" y="5786"/>
              <a:ext cx="964" cy="0"/>
            </a:xfrm>
            <a:prstGeom prst="line">
              <a:avLst/>
            </a:prstGeom>
            <a:ln w="19050" cap="flat" cmpd="sng">
              <a:solidFill>
                <a:srgbClr val="000000"/>
              </a:solidFill>
              <a:prstDash val="solid"/>
              <a:headEnd type="none" w="med" len="med"/>
              <a:tailEnd type="none" w="med" len="med"/>
            </a:ln>
          </p:spPr>
        </p:sp>
        <p:sp>
          <p:nvSpPr>
            <p:cNvPr id="94" name="Line 12"/>
            <p:cNvSpPr/>
            <p:nvPr/>
          </p:nvSpPr>
          <p:spPr>
            <a:xfrm>
              <a:off x="8454" y="4823"/>
              <a:ext cx="964" cy="0"/>
            </a:xfrm>
            <a:prstGeom prst="line">
              <a:avLst/>
            </a:prstGeom>
            <a:ln w="19050" cap="flat" cmpd="sng">
              <a:solidFill>
                <a:srgbClr val="000000"/>
              </a:solidFill>
              <a:prstDash val="solid"/>
              <a:headEnd type="none" w="med" len="med"/>
              <a:tailEnd type="none" w="med" len="med"/>
            </a:ln>
          </p:spPr>
        </p:sp>
        <p:sp>
          <p:nvSpPr>
            <p:cNvPr id="95" name="Line 12"/>
            <p:cNvSpPr/>
            <p:nvPr/>
          </p:nvSpPr>
          <p:spPr>
            <a:xfrm rot="5400000">
              <a:off x="7719" y="3729"/>
              <a:ext cx="964" cy="0"/>
            </a:xfrm>
            <a:prstGeom prst="line">
              <a:avLst/>
            </a:prstGeom>
            <a:ln w="19050" cap="flat" cmpd="sng">
              <a:solidFill>
                <a:srgbClr val="000000"/>
              </a:solidFill>
              <a:prstDash val="solid"/>
              <a:headEnd type="none" w="med" len="med"/>
              <a:tailEnd type="none" w="med" len="med"/>
            </a:ln>
          </p:spPr>
        </p:sp>
        <p:sp>
          <p:nvSpPr>
            <p:cNvPr id="96" name="Fluxograma: Manual de Operação 95"/>
            <p:cNvSpPr/>
            <p:nvPr/>
          </p:nvSpPr>
          <p:spPr>
            <a:xfrm rot="16200000" flipH="1">
              <a:off x="6492" y="4605"/>
              <a:ext cx="3418" cy="952"/>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8" name="Forma livre 97"/>
            <p:cNvSpPr/>
            <p:nvPr/>
          </p:nvSpPr>
          <p:spPr>
            <a:xfrm>
              <a:off x="4606" y="5779"/>
              <a:ext cx="2704" cy="1195"/>
            </a:xfrm>
            <a:custGeom>
              <a:avLst/>
              <a:gdLst>
                <a:gd name="connisteX0" fmla="*/ 0 w 1717040"/>
                <a:gd name="connsiteY0" fmla="*/ 767715 h 776351"/>
                <a:gd name="connisteX1" fmla="*/ 565785 w 1717040"/>
                <a:gd name="connsiteY1" fmla="*/ 757555 h 776351"/>
                <a:gd name="connisteX2" fmla="*/ 930910 w 1717040"/>
                <a:gd name="connsiteY2" fmla="*/ 594995 h 776351"/>
                <a:gd name="connisteX3" fmla="*/ 1189355 w 1717040"/>
                <a:gd name="connsiteY3" fmla="*/ 163195 h 776351"/>
                <a:gd name="connisteX4" fmla="*/ 1410335 w 1717040"/>
                <a:gd name="connsiteY4" fmla="*/ 28575 h 776351"/>
                <a:gd name="connisteX5" fmla="*/ 1717040 w 1717040"/>
                <a:gd name="connsiteY5" fmla="*/ 0 h 7763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717040" h="776351">
                  <a:moveTo>
                    <a:pt x="0" y="767715"/>
                  </a:moveTo>
                  <a:cubicBezTo>
                    <a:pt x="106045" y="768985"/>
                    <a:pt x="379730" y="791845"/>
                    <a:pt x="565785" y="757555"/>
                  </a:cubicBezTo>
                  <a:cubicBezTo>
                    <a:pt x="751840" y="723265"/>
                    <a:pt x="806450" y="713740"/>
                    <a:pt x="930910" y="594995"/>
                  </a:cubicBezTo>
                  <a:cubicBezTo>
                    <a:pt x="1055370" y="476250"/>
                    <a:pt x="1093470" y="276225"/>
                    <a:pt x="1189355" y="163195"/>
                  </a:cubicBezTo>
                  <a:cubicBezTo>
                    <a:pt x="1285240" y="50165"/>
                    <a:pt x="1304925" y="60960"/>
                    <a:pt x="1410335" y="28575"/>
                  </a:cubicBezTo>
                  <a:cubicBezTo>
                    <a:pt x="1515745" y="-3810"/>
                    <a:pt x="1659890" y="3175"/>
                    <a:pt x="1717040" y="0"/>
                  </a:cubicBezTo>
                </a:path>
              </a:pathLst>
            </a:custGeom>
            <a:noFill/>
            <a:ln w="190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9" name="Forma livre 98"/>
            <p:cNvSpPr/>
            <p:nvPr/>
          </p:nvSpPr>
          <p:spPr>
            <a:xfrm>
              <a:off x="6421" y="2740"/>
              <a:ext cx="831" cy="1577"/>
            </a:xfrm>
            <a:custGeom>
              <a:avLst/>
              <a:gdLst>
                <a:gd name="connisteX0" fmla="*/ 0 w 527685"/>
                <a:gd name="connsiteY0" fmla="*/ 13312 h 1001372"/>
                <a:gd name="connisteX1" fmla="*/ 124460 w 527685"/>
                <a:gd name="connsiteY1" fmla="*/ 3787 h 1001372"/>
                <a:gd name="connisteX2" fmla="*/ 239395 w 527685"/>
                <a:gd name="connsiteY2" fmla="*/ 70462 h 1001372"/>
                <a:gd name="connisteX3" fmla="*/ 335280 w 527685"/>
                <a:gd name="connsiteY3" fmla="*/ 396852 h 1001372"/>
                <a:gd name="connisteX4" fmla="*/ 402590 w 527685"/>
                <a:gd name="connsiteY4" fmla="*/ 876277 h 1001372"/>
                <a:gd name="connisteX5" fmla="*/ 527685 w 527685"/>
                <a:gd name="connsiteY5" fmla="*/ 1001372 h 100137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527685" h="1001373">
                  <a:moveTo>
                    <a:pt x="0" y="13313"/>
                  </a:moveTo>
                  <a:cubicBezTo>
                    <a:pt x="22860" y="10138"/>
                    <a:pt x="76835" y="-7642"/>
                    <a:pt x="124460" y="3788"/>
                  </a:cubicBezTo>
                  <a:cubicBezTo>
                    <a:pt x="172085" y="15218"/>
                    <a:pt x="197485" y="-8277"/>
                    <a:pt x="239395" y="70463"/>
                  </a:cubicBezTo>
                  <a:cubicBezTo>
                    <a:pt x="281305" y="149203"/>
                    <a:pt x="302895" y="235563"/>
                    <a:pt x="335280" y="396853"/>
                  </a:cubicBezTo>
                  <a:cubicBezTo>
                    <a:pt x="367665" y="558143"/>
                    <a:pt x="363855" y="755628"/>
                    <a:pt x="402590" y="876278"/>
                  </a:cubicBezTo>
                  <a:cubicBezTo>
                    <a:pt x="441325" y="996928"/>
                    <a:pt x="504190" y="986133"/>
                    <a:pt x="527685" y="1001373"/>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0" name="Rectangle 140"/>
            <p:cNvSpPr>
              <a:spLocks noChangeArrowheads="1"/>
            </p:cNvSpPr>
            <p:nvPr/>
          </p:nvSpPr>
          <p:spPr bwMode="auto">
            <a:xfrm flipH="1">
              <a:off x="7728" y="2740"/>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a:t>
              </a:r>
              <a:endParaRPr lang="pt-BR" sz="2000" dirty="0" smtClean="0"/>
            </a:p>
          </p:txBody>
        </p:sp>
      </p:grpSp>
      <p:grpSp>
        <p:nvGrpSpPr>
          <p:cNvPr id="102" name="Grupo 101"/>
          <p:cNvGrpSpPr/>
          <p:nvPr/>
        </p:nvGrpSpPr>
        <p:grpSpPr>
          <a:xfrm flipH="1">
            <a:off x="6887845" y="618490"/>
            <a:ext cx="4956175" cy="5454015"/>
            <a:chOff x="1613" y="349"/>
            <a:chExt cx="7805" cy="8589"/>
          </a:xfrm>
        </p:grpSpPr>
        <p:sp>
          <p:nvSpPr>
            <p:cNvPr id="103" name="Line 12"/>
            <p:cNvSpPr/>
            <p:nvPr/>
          </p:nvSpPr>
          <p:spPr>
            <a:xfrm rot="5400000">
              <a:off x="3310" y="5621"/>
              <a:ext cx="964" cy="0"/>
            </a:xfrm>
            <a:prstGeom prst="line">
              <a:avLst/>
            </a:prstGeom>
            <a:ln w="19050" cap="flat" cmpd="sng">
              <a:solidFill>
                <a:srgbClr val="000000"/>
              </a:solidFill>
              <a:prstDash val="solid"/>
              <a:headEnd type="none" w="med" len="med"/>
              <a:tailEnd type="none" w="med" len="med"/>
            </a:ln>
          </p:spPr>
        </p:sp>
        <p:sp>
          <p:nvSpPr>
            <p:cNvPr id="104" name="Line 12"/>
            <p:cNvSpPr/>
            <p:nvPr/>
          </p:nvSpPr>
          <p:spPr>
            <a:xfrm>
              <a:off x="2477" y="6069"/>
              <a:ext cx="964" cy="0"/>
            </a:xfrm>
            <a:prstGeom prst="line">
              <a:avLst/>
            </a:prstGeom>
            <a:ln w="19050" cap="flat" cmpd="sng">
              <a:solidFill>
                <a:srgbClr val="000000"/>
              </a:solidFill>
              <a:prstDash val="solid"/>
              <a:headEnd type="none" w="med" len="med"/>
              <a:tailEnd type="none" w="med" len="med"/>
            </a:ln>
          </p:spPr>
        </p:sp>
        <p:sp>
          <p:nvSpPr>
            <p:cNvPr id="105" name="Line 12"/>
            <p:cNvSpPr/>
            <p:nvPr/>
          </p:nvSpPr>
          <p:spPr>
            <a:xfrm>
              <a:off x="2477" y="8159"/>
              <a:ext cx="964" cy="0"/>
            </a:xfrm>
            <a:prstGeom prst="line">
              <a:avLst/>
            </a:prstGeom>
            <a:ln w="19050" cap="flat" cmpd="sng">
              <a:solidFill>
                <a:srgbClr val="000000"/>
              </a:solidFill>
              <a:prstDash val="solid"/>
              <a:headEnd type="none" w="med" len="med"/>
              <a:tailEnd type="none" w="med" len="med"/>
            </a:ln>
          </p:spPr>
        </p:sp>
        <p:sp>
          <p:nvSpPr>
            <p:cNvPr id="106" name="Line 12"/>
            <p:cNvSpPr/>
            <p:nvPr/>
          </p:nvSpPr>
          <p:spPr>
            <a:xfrm>
              <a:off x="3792" y="6963"/>
              <a:ext cx="964" cy="0"/>
            </a:xfrm>
            <a:prstGeom prst="line">
              <a:avLst/>
            </a:prstGeom>
            <a:ln w="22225" cap="flat" cmpd="sng">
              <a:solidFill>
                <a:srgbClr val="000000"/>
              </a:solidFill>
              <a:prstDash val="solid"/>
              <a:headEnd type="none" w="med" len="med"/>
              <a:tailEnd type="none" w="med" len="med"/>
            </a:ln>
          </p:spPr>
        </p:sp>
        <p:sp>
          <p:nvSpPr>
            <p:cNvPr id="107" name="Line 12"/>
            <p:cNvSpPr/>
            <p:nvPr/>
          </p:nvSpPr>
          <p:spPr>
            <a:xfrm rot="5400000">
              <a:off x="2959" y="5587"/>
              <a:ext cx="964" cy="0"/>
            </a:xfrm>
            <a:prstGeom prst="line">
              <a:avLst/>
            </a:prstGeom>
            <a:ln w="19050" cap="flat" cmpd="sng">
              <a:solidFill>
                <a:srgbClr val="000000"/>
              </a:solidFill>
              <a:prstDash val="solid"/>
              <a:headEnd type="none" w="med" len="med"/>
              <a:tailEnd type="none" w="med" len="med"/>
            </a:ln>
          </p:spPr>
        </p:sp>
        <p:sp>
          <p:nvSpPr>
            <p:cNvPr id="108" name="Rectangle 140"/>
            <p:cNvSpPr>
              <a:spLocks noChangeArrowheads="1"/>
            </p:cNvSpPr>
            <p:nvPr/>
          </p:nvSpPr>
          <p:spPr bwMode="auto">
            <a:xfrm flipH="1">
              <a:off x="1613" y="5534"/>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109" name="Rectangle 140"/>
            <p:cNvSpPr>
              <a:spLocks noChangeArrowheads="1"/>
            </p:cNvSpPr>
            <p:nvPr/>
          </p:nvSpPr>
          <p:spPr bwMode="auto">
            <a:xfrm flipH="1">
              <a:off x="1613" y="6162"/>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110" name="Rectangle 140"/>
            <p:cNvSpPr>
              <a:spLocks noChangeArrowheads="1"/>
            </p:cNvSpPr>
            <p:nvPr/>
          </p:nvSpPr>
          <p:spPr bwMode="auto">
            <a:xfrm flipH="1">
              <a:off x="4166" y="6335"/>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saída</a:t>
              </a:r>
              <a:endParaRPr lang="pt-BR" sz="2000" dirty="0" smtClean="0"/>
            </a:p>
          </p:txBody>
        </p:sp>
        <p:sp>
          <p:nvSpPr>
            <p:cNvPr id="111" name="Line 12"/>
            <p:cNvSpPr/>
            <p:nvPr/>
          </p:nvSpPr>
          <p:spPr>
            <a:xfrm>
              <a:off x="2477" y="7482"/>
              <a:ext cx="964" cy="0"/>
            </a:xfrm>
            <a:prstGeom prst="line">
              <a:avLst/>
            </a:prstGeom>
            <a:ln w="19050" cap="flat" cmpd="sng">
              <a:solidFill>
                <a:srgbClr val="000000"/>
              </a:solidFill>
              <a:prstDash val="solid"/>
              <a:headEnd type="none" w="med" len="med"/>
              <a:tailEnd type="none" w="med" len="med"/>
            </a:ln>
          </p:spPr>
        </p:sp>
        <p:sp>
          <p:nvSpPr>
            <p:cNvPr id="112" name="Line 12"/>
            <p:cNvSpPr/>
            <p:nvPr/>
          </p:nvSpPr>
          <p:spPr>
            <a:xfrm>
              <a:off x="2477" y="6735"/>
              <a:ext cx="964" cy="0"/>
            </a:xfrm>
            <a:prstGeom prst="line">
              <a:avLst/>
            </a:prstGeom>
            <a:ln w="19050" cap="flat" cmpd="sng">
              <a:solidFill>
                <a:srgbClr val="000000"/>
              </a:solidFill>
              <a:prstDash val="solid"/>
              <a:headEnd type="none" w="med" len="med"/>
              <a:tailEnd type="none" w="med" len="med"/>
            </a:ln>
          </p:spPr>
        </p:sp>
        <p:sp>
          <p:nvSpPr>
            <p:cNvPr id="113" name="Fluxograma: Manual de Operação 112"/>
            <p:cNvSpPr/>
            <p:nvPr/>
          </p:nvSpPr>
          <p:spPr>
            <a:xfrm rot="16200000" flipH="1">
              <a:off x="1786" y="6558"/>
              <a:ext cx="3656" cy="1103"/>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4" name="Rectangle 140"/>
            <p:cNvSpPr>
              <a:spLocks noChangeArrowheads="1"/>
            </p:cNvSpPr>
            <p:nvPr/>
          </p:nvSpPr>
          <p:spPr bwMode="auto">
            <a:xfrm flipH="1">
              <a:off x="1613" y="6865"/>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X2</a:t>
              </a:r>
              <a:endParaRPr lang="pt-BR" sz="2000" dirty="0" smtClean="0"/>
            </a:p>
          </p:txBody>
        </p:sp>
        <p:sp>
          <p:nvSpPr>
            <p:cNvPr id="115" name="Rectangle 140"/>
            <p:cNvSpPr>
              <a:spLocks noChangeArrowheads="1"/>
            </p:cNvSpPr>
            <p:nvPr/>
          </p:nvSpPr>
          <p:spPr bwMode="auto">
            <a:xfrm flipH="1">
              <a:off x="1613" y="7617"/>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X3</a:t>
              </a:r>
              <a:endParaRPr lang="pt-BR" sz="2000" dirty="0" smtClean="0"/>
            </a:p>
          </p:txBody>
        </p:sp>
        <p:sp>
          <p:nvSpPr>
            <p:cNvPr id="116" name="Rectangle 140"/>
            <p:cNvSpPr>
              <a:spLocks noChangeArrowheads="1"/>
            </p:cNvSpPr>
            <p:nvPr/>
          </p:nvSpPr>
          <p:spPr bwMode="auto">
            <a:xfrm flipH="1">
              <a:off x="3110" y="4595"/>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AB</a:t>
              </a:r>
              <a:endParaRPr lang="pt-BR" sz="2000" dirty="0" smtClean="0"/>
            </a:p>
          </p:txBody>
        </p:sp>
        <p:sp>
          <p:nvSpPr>
            <p:cNvPr id="117" name="Line 12"/>
            <p:cNvSpPr/>
            <p:nvPr/>
          </p:nvSpPr>
          <p:spPr>
            <a:xfrm rot="5400000">
              <a:off x="5093" y="1375"/>
              <a:ext cx="964" cy="0"/>
            </a:xfrm>
            <a:prstGeom prst="line">
              <a:avLst/>
            </a:prstGeom>
            <a:ln w="19050" cap="flat" cmpd="sng">
              <a:solidFill>
                <a:srgbClr val="000000"/>
              </a:solidFill>
              <a:prstDash val="solid"/>
              <a:headEnd type="none" w="med" len="med"/>
              <a:tailEnd type="none" w="med" len="med"/>
            </a:ln>
          </p:spPr>
        </p:sp>
        <p:sp>
          <p:nvSpPr>
            <p:cNvPr id="118" name="Line 12"/>
            <p:cNvSpPr/>
            <p:nvPr/>
          </p:nvSpPr>
          <p:spPr>
            <a:xfrm>
              <a:off x="4260" y="1823"/>
              <a:ext cx="964" cy="0"/>
            </a:xfrm>
            <a:prstGeom prst="line">
              <a:avLst/>
            </a:prstGeom>
            <a:ln w="19050" cap="flat" cmpd="sng">
              <a:solidFill>
                <a:srgbClr val="000000"/>
              </a:solidFill>
              <a:prstDash val="solid"/>
              <a:headEnd type="none" w="med" len="med"/>
              <a:tailEnd type="none" w="med" len="med"/>
            </a:ln>
          </p:spPr>
        </p:sp>
        <p:sp>
          <p:nvSpPr>
            <p:cNvPr id="119" name="Line 12"/>
            <p:cNvSpPr/>
            <p:nvPr/>
          </p:nvSpPr>
          <p:spPr>
            <a:xfrm>
              <a:off x="4260" y="3913"/>
              <a:ext cx="964" cy="0"/>
            </a:xfrm>
            <a:prstGeom prst="line">
              <a:avLst/>
            </a:prstGeom>
            <a:ln w="19050" cap="flat" cmpd="sng">
              <a:solidFill>
                <a:srgbClr val="000000"/>
              </a:solidFill>
              <a:prstDash val="solid"/>
              <a:headEnd type="none" w="med" len="med"/>
              <a:tailEnd type="none" w="med" len="med"/>
            </a:ln>
          </p:spPr>
        </p:sp>
        <p:sp>
          <p:nvSpPr>
            <p:cNvPr id="120" name="Line 12"/>
            <p:cNvSpPr/>
            <p:nvPr/>
          </p:nvSpPr>
          <p:spPr>
            <a:xfrm>
              <a:off x="5575" y="2740"/>
              <a:ext cx="964" cy="0"/>
            </a:xfrm>
            <a:prstGeom prst="line">
              <a:avLst/>
            </a:prstGeom>
            <a:ln w="22225" cap="flat" cmpd="sng">
              <a:solidFill>
                <a:srgbClr val="000000"/>
              </a:solidFill>
              <a:prstDash val="solid"/>
              <a:headEnd type="none" w="med" len="med"/>
              <a:tailEnd type="none" w="med" len="med"/>
            </a:ln>
          </p:spPr>
        </p:sp>
        <p:sp>
          <p:nvSpPr>
            <p:cNvPr id="121" name="Line 12"/>
            <p:cNvSpPr/>
            <p:nvPr/>
          </p:nvSpPr>
          <p:spPr>
            <a:xfrm rot="5400000">
              <a:off x="4742" y="1341"/>
              <a:ext cx="964" cy="0"/>
            </a:xfrm>
            <a:prstGeom prst="line">
              <a:avLst/>
            </a:prstGeom>
            <a:ln w="19050" cap="flat" cmpd="sng">
              <a:solidFill>
                <a:srgbClr val="000000"/>
              </a:solidFill>
              <a:prstDash val="solid"/>
              <a:headEnd type="none" w="med" len="med"/>
              <a:tailEnd type="none" w="med" len="med"/>
            </a:ln>
          </p:spPr>
        </p:sp>
        <p:sp>
          <p:nvSpPr>
            <p:cNvPr id="122" name="Rectangle 140"/>
            <p:cNvSpPr>
              <a:spLocks noChangeArrowheads="1"/>
            </p:cNvSpPr>
            <p:nvPr/>
          </p:nvSpPr>
          <p:spPr bwMode="auto">
            <a:xfrm flipH="1">
              <a:off x="3396" y="1288"/>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123" name="Rectangle 140"/>
            <p:cNvSpPr>
              <a:spLocks noChangeArrowheads="1"/>
            </p:cNvSpPr>
            <p:nvPr/>
          </p:nvSpPr>
          <p:spPr bwMode="auto">
            <a:xfrm flipH="1">
              <a:off x="3396" y="1916"/>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124" name="Rectangle 140"/>
            <p:cNvSpPr>
              <a:spLocks noChangeArrowheads="1"/>
            </p:cNvSpPr>
            <p:nvPr/>
          </p:nvSpPr>
          <p:spPr bwMode="auto">
            <a:xfrm flipH="1">
              <a:off x="6116" y="2112"/>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saída</a:t>
              </a:r>
              <a:endParaRPr lang="pt-BR" sz="2000" dirty="0" smtClean="0"/>
            </a:p>
          </p:txBody>
        </p:sp>
        <p:sp>
          <p:nvSpPr>
            <p:cNvPr id="125" name="Line 12"/>
            <p:cNvSpPr/>
            <p:nvPr/>
          </p:nvSpPr>
          <p:spPr>
            <a:xfrm>
              <a:off x="4260" y="3236"/>
              <a:ext cx="964" cy="0"/>
            </a:xfrm>
            <a:prstGeom prst="line">
              <a:avLst/>
            </a:prstGeom>
            <a:ln w="19050" cap="flat" cmpd="sng">
              <a:solidFill>
                <a:srgbClr val="000000"/>
              </a:solidFill>
              <a:prstDash val="solid"/>
              <a:headEnd type="none" w="med" len="med"/>
              <a:tailEnd type="none" w="med" len="med"/>
            </a:ln>
          </p:spPr>
        </p:sp>
        <p:sp>
          <p:nvSpPr>
            <p:cNvPr id="126" name="Line 12"/>
            <p:cNvSpPr/>
            <p:nvPr/>
          </p:nvSpPr>
          <p:spPr>
            <a:xfrm>
              <a:off x="4260" y="2489"/>
              <a:ext cx="964" cy="0"/>
            </a:xfrm>
            <a:prstGeom prst="line">
              <a:avLst/>
            </a:prstGeom>
            <a:ln w="19050" cap="flat" cmpd="sng">
              <a:solidFill>
                <a:srgbClr val="000000"/>
              </a:solidFill>
              <a:prstDash val="solid"/>
              <a:headEnd type="none" w="med" len="med"/>
              <a:tailEnd type="none" w="med" len="med"/>
            </a:ln>
          </p:spPr>
        </p:sp>
        <p:sp>
          <p:nvSpPr>
            <p:cNvPr id="127" name="Fluxograma: Manual de Operação 126"/>
            <p:cNvSpPr/>
            <p:nvPr/>
          </p:nvSpPr>
          <p:spPr>
            <a:xfrm rot="16200000" flipH="1">
              <a:off x="3569" y="2312"/>
              <a:ext cx="3656" cy="1103"/>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8" name="Rectangle 140"/>
            <p:cNvSpPr>
              <a:spLocks noChangeArrowheads="1"/>
            </p:cNvSpPr>
            <p:nvPr/>
          </p:nvSpPr>
          <p:spPr bwMode="auto">
            <a:xfrm flipH="1">
              <a:off x="3396" y="2619"/>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X2</a:t>
              </a:r>
              <a:endParaRPr lang="pt-BR" sz="2000" dirty="0" smtClean="0"/>
            </a:p>
          </p:txBody>
        </p:sp>
        <p:sp>
          <p:nvSpPr>
            <p:cNvPr id="129" name="Rectangle 140"/>
            <p:cNvSpPr>
              <a:spLocks noChangeArrowheads="1"/>
            </p:cNvSpPr>
            <p:nvPr/>
          </p:nvSpPr>
          <p:spPr bwMode="auto">
            <a:xfrm flipH="1">
              <a:off x="3396" y="3371"/>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X3</a:t>
              </a:r>
              <a:endParaRPr lang="pt-BR" sz="2000" dirty="0" smtClean="0"/>
            </a:p>
          </p:txBody>
        </p:sp>
        <p:sp>
          <p:nvSpPr>
            <p:cNvPr id="130" name="Rectangle 140"/>
            <p:cNvSpPr>
              <a:spLocks noChangeArrowheads="1"/>
            </p:cNvSpPr>
            <p:nvPr/>
          </p:nvSpPr>
          <p:spPr bwMode="auto">
            <a:xfrm flipH="1">
              <a:off x="4893" y="349"/>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AB</a:t>
              </a:r>
              <a:endParaRPr lang="pt-BR" sz="2000" dirty="0" smtClean="0"/>
            </a:p>
          </p:txBody>
        </p:sp>
        <p:sp>
          <p:nvSpPr>
            <p:cNvPr id="131" name="Carinha Feliz 130"/>
            <p:cNvSpPr/>
            <p:nvPr/>
          </p:nvSpPr>
          <p:spPr>
            <a:xfrm>
              <a:off x="3395" y="1533"/>
              <a:ext cx="378" cy="393"/>
            </a:xfrm>
            <a:prstGeom prst="smileyFac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2" name="Carinha Feliz 131"/>
            <p:cNvSpPr/>
            <p:nvPr/>
          </p:nvSpPr>
          <p:spPr>
            <a:xfrm>
              <a:off x="1613" y="5824"/>
              <a:ext cx="378" cy="364"/>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3" name="Line 12"/>
            <p:cNvSpPr/>
            <p:nvPr/>
          </p:nvSpPr>
          <p:spPr>
            <a:xfrm>
              <a:off x="7240" y="4323"/>
              <a:ext cx="964" cy="0"/>
            </a:xfrm>
            <a:prstGeom prst="line">
              <a:avLst/>
            </a:prstGeom>
            <a:ln w="19050" cap="flat" cmpd="sng">
              <a:solidFill>
                <a:srgbClr val="000000"/>
              </a:solidFill>
              <a:prstDash val="solid"/>
              <a:headEnd type="none" w="med" len="med"/>
              <a:tailEnd type="none" w="med" len="med"/>
            </a:ln>
          </p:spPr>
        </p:sp>
        <p:sp>
          <p:nvSpPr>
            <p:cNvPr id="134" name="Line 12"/>
            <p:cNvSpPr/>
            <p:nvPr/>
          </p:nvSpPr>
          <p:spPr>
            <a:xfrm>
              <a:off x="7139" y="5786"/>
              <a:ext cx="964" cy="0"/>
            </a:xfrm>
            <a:prstGeom prst="line">
              <a:avLst/>
            </a:prstGeom>
            <a:ln w="19050" cap="flat" cmpd="sng">
              <a:solidFill>
                <a:srgbClr val="000000"/>
              </a:solidFill>
              <a:prstDash val="solid"/>
              <a:headEnd type="none" w="med" len="med"/>
              <a:tailEnd type="none" w="med" len="med"/>
            </a:ln>
          </p:spPr>
        </p:sp>
        <p:sp>
          <p:nvSpPr>
            <p:cNvPr id="135" name="Line 12"/>
            <p:cNvSpPr/>
            <p:nvPr/>
          </p:nvSpPr>
          <p:spPr>
            <a:xfrm>
              <a:off x="8454" y="4823"/>
              <a:ext cx="964" cy="0"/>
            </a:xfrm>
            <a:prstGeom prst="line">
              <a:avLst/>
            </a:prstGeom>
            <a:ln w="19050" cap="flat" cmpd="sng">
              <a:solidFill>
                <a:srgbClr val="000000"/>
              </a:solidFill>
              <a:prstDash val="solid"/>
              <a:headEnd type="none" w="med" len="med"/>
              <a:tailEnd type="none" w="med" len="med"/>
            </a:ln>
          </p:spPr>
        </p:sp>
        <p:sp>
          <p:nvSpPr>
            <p:cNvPr id="136" name="Line 12"/>
            <p:cNvSpPr/>
            <p:nvPr/>
          </p:nvSpPr>
          <p:spPr>
            <a:xfrm rot="5400000">
              <a:off x="7719" y="3729"/>
              <a:ext cx="964" cy="0"/>
            </a:xfrm>
            <a:prstGeom prst="line">
              <a:avLst/>
            </a:prstGeom>
            <a:ln w="19050" cap="flat" cmpd="sng">
              <a:solidFill>
                <a:srgbClr val="000000"/>
              </a:solidFill>
              <a:prstDash val="solid"/>
              <a:headEnd type="none" w="med" len="med"/>
              <a:tailEnd type="none" w="med" len="med"/>
            </a:ln>
          </p:spPr>
        </p:sp>
        <p:sp>
          <p:nvSpPr>
            <p:cNvPr id="137" name="Fluxograma: Manual de Operação 136"/>
            <p:cNvSpPr/>
            <p:nvPr/>
          </p:nvSpPr>
          <p:spPr>
            <a:xfrm rot="16200000" flipH="1">
              <a:off x="6492" y="4605"/>
              <a:ext cx="3418" cy="952"/>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9" name="Forma livre 138"/>
            <p:cNvSpPr/>
            <p:nvPr/>
          </p:nvSpPr>
          <p:spPr>
            <a:xfrm>
              <a:off x="4606" y="5779"/>
              <a:ext cx="2704" cy="1195"/>
            </a:xfrm>
            <a:custGeom>
              <a:avLst/>
              <a:gdLst>
                <a:gd name="connisteX0" fmla="*/ 0 w 1717040"/>
                <a:gd name="connsiteY0" fmla="*/ 767715 h 776351"/>
                <a:gd name="connisteX1" fmla="*/ 565785 w 1717040"/>
                <a:gd name="connsiteY1" fmla="*/ 757555 h 776351"/>
                <a:gd name="connisteX2" fmla="*/ 930910 w 1717040"/>
                <a:gd name="connsiteY2" fmla="*/ 594995 h 776351"/>
                <a:gd name="connisteX3" fmla="*/ 1189355 w 1717040"/>
                <a:gd name="connsiteY3" fmla="*/ 163195 h 776351"/>
                <a:gd name="connisteX4" fmla="*/ 1410335 w 1717040"/>
                <a:gd name="connsiteY4" fmla="*/ 28575 h 776351"/>
                <a:gd name="connisteX5" fmla="*/ 1717040 w 1717040"/>
                <a:gd name="connsiteY5" fmla="*/ 0 h 7763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717040" h="776351">
                  <a:moveTo>
                    <a:pt x="0" y="767715"/>
                  </a:moveTo>
                  <a:cubicBezTo>
                    <a:pt x="106045" y="768985"/>
                    <a:pt x="379730" y="791845"/>
                    <a:pt x="565785" y="757555"/>
                  </a:cubicBezTo>
                  <a:cubicBezTo>
                    <a:pt x="751840" y="723265"/>
                    <a:pt x="806450" y="713740"/>
                    <a:pt x="930910" y="594995"/>
                  </a:cubicBezTo>
                  <a:cubicBezTo>
                    <a:pt x="1055370" y="476250"/>
                    <a:pt x="1093470" y="276225"/>
                    <a:pt x="1189355" y="163195"/>
                  </a:cubicBezTo>
                  <a:cubicBezTo>
                    <a:pt x="1285240" y="50165"/>
                    <a:pt x="1304925" y="60960"/>
                    <a:pt x="1410335" y="28575"/>
                  </a:cubicBezTo>
                  <a:cubicBezTo>
                    <a:pt x="1515745" y="-3810"/>
                    <a:pt x="1659890" y="3175"/>
                    <a:pt x="1717040" y="0"/>
                  </a:cubicBezTo>
                </a:path>
              </a:pathLst>
            </a:custGeom>
            <a:noFill/>
            <a:ln w="190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0" name="Forma livre 139"/>
            <p:cNvSpPr/>
            <p:nvPr/>
          </p:nvSpPr>
          <p:spPr>
            <a:xfrm>
              <a:off x="6421" y="2740"/>
              <a:ext cx="831" cy="1577"/>
            </a:xfrm>
            <a:custGeom>
              <a:avLst/>
              <a:gdLst>
                <a:gd name="connisteX0" fmla="*/ 0 w 527685"/>
                <a:gd name="connsiteY0" fmla="*/ 13312 h 1001372"/>
                <a:gd name="connisteX1" fmla="*/ 124460 w 527685"/>
                <a:gd name="connsiteY1" fmla="*/ 3787 h 1001372"/>
                <a:gd name="connisteX2" fmla="*/ 239395 w 527685"/>
                <a:gd name="connsiteY2" fmla="*/ 70462 h 1001372"/>
                <a:gd name="connisteX3" fmla="*/ 335280 w 527685"/>
                <a:gd name="connsiteY3" fmla="*/ 396852 h 1001372"/>
                <a:gd name="connisteX4" fmla="*/ 402590 w 527685"/>
                <a:gd name="connsiteY4" fmla="*/ 876277 h 1001372"/>
                <a:gd name="connisteX5" fmla="*/ 527685 w 527685"/>
                <a:gd name="connsiteY5" fmla="*/ 1001372 h 100137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527685" h="1001373">
                  <a:moveTo>
                    <a:pt x="0" y="13313"/>
                  </a:moveTo>
                  <a:cubicBezTo>
                    <a:pt x="22860" y="10138"/>
                    <a:pt x="76835" y="-7642"/>
                    <a:pt x="124460" y="3788"/>
                  </a:cubicBezTo>
                  <a:cubicBezTo>
                    <a:pt x="172085" y="15218"/>
                    <a:pt x="197485" y="-8277"/>
                    <a:pt x="239395" y="70463"/>
                  </a:cubicBezTo>
                  <a:cubicBezTo>
                    <a:pt x="281305" y="149203"/>
                    <a:pt x="302895" y="235563"/>
                    <a:pt x="335280" y="396853"/>
                  </a:cubicBezTo>
                  <a:cubicBezTo>
                    <a:pt x="367665" y="558143"/>
                    <a:pt x="363855" y="755628"/>
                    <a:pt x="402590" y="876278"/>
                  </a:cubicBezTo>
                  <a:cubicBezTo>
                    <a:pt x="441325" y="996928"/>
                    <a:pt x="504190" y="986133"/>
                    <a:pt x="527685" y="1001373"/>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1" name="Rectangle 140"/>
            <p:cNvSpPr>
              <a:spLocks noChangeArrowheads="1"/>
            </p:cNvSpPr>
            <p:nvPr/>
          </p:nvSpPr>
          <p:spPr bwMode="auto">
            <a:xfrm flipH="1">
              <a:off x="7728" y="2740"/>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a:t>
              </a:r>
              <a:endParaRPr lang="pt-BR" sz="2000" dirty="0" smtClean="0"/>
            </a:p>
          </p:txBody>
        </p:sp>
      </p:grpSp>
      <p:sp>
        <p:nvSpPr>
          <p:cNvPr id="142" name="Lata 141"/>
          <p:cNvSpPr/>
          <p:nvPr/>
        </p:nvSpPr>
        <p:spPr>
          <a:xfrm rot="16200000" flipH="1">
            <a:off x="6283960" y="2874010"/>
            <a:ext cx="249555" cy="120777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3" name="Rectangle 140"/>
          <p:cNvSpPr>
            <a:spLocks noChangeArrowheads="1"/>
          </p:cNvSpPr>
          <p:nvPr/>
        </p:nvSpPr>
        <p:spPr bwMode="auto">
          <a:xfrm>
            <a:off x="5702300" y="2915920"/>
            <a:ext cx="141414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fibra ótica</a:t>
            </a:r>
            <a:endParaRPr lang="pt-BR" sz="2000" dirty="0" smtClean="0"/>
          </a:p>
        </p:txBody>
      </p:sp>
      <p:sp>
        <p:nvSpPr>
          <p:cNvPr id="144" name="Rectangle 140"/>
          <p:cNvSpPr>
            <a:spLocks noChangeArrowheads="1"/>
          </p:cNvSpPr>
          <p:nvPr/>
        </p:nvSpPr>
        <p:spPr bwMode="auto">
          <a:xfrm rot="5400000">
            <a:off x="2874010" y="2091055"/>
            <a:ext cx="1106170" cy="37401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MUX</a:t>
            </a:r>
            <a:endParaRPr lang="pt-BR" sz="2000" dirty="0" smtClean="0"/>
          </a:p>
        </p:txBody>
      </p:sp>
      <p:sp>
        <p:nvSpPr>
          <p:cNvPr id="145" name="Rectangle 140"/>
          <p:cNvSpPr>
            <a:spLocks noChangeArrowheads="1"/>
          </p:cNvSpPr>
          <p:nvPr/>
        </p:nvSpPr>
        <p:spPr bwMode="auto">
          <a:xfrm rot="5400000">
            <a:off x="4655185" y="3455670"/>
            <a:ext cx="1106170" cy="37401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MUX</a:t>
            </a:r>
            <a:endParaRPr lang="pt-BR" sz="2000" dirty="0" smtClean="0"/>
          </a:p>
        </p:txBody>
      </p:sp>
      <p:sp>
        <p:nvSpPr>
          <p:cNvPr id="146" name="Rectangle 140"/>
          <p:cNvSpPr>
            <a:spLocks noChangeArrowheads="1"/>
          </p:cNvSpPr>
          <p:nvPr/>
        </p:nvSpPr>
        <p:spPr bwMode="auto">
          <a:xfrm rot="5400000">
            <a:off x="1741805" y="4768215"/>
            <a:ext cx="1106170" cy="37401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MUX</a:t>
            </a:r>
            <a:endParaRPr lang="pt-BR" sz="2000" dirty="0" smtClean="0"/>
          </a:p>
        </p:txBody>
      </p:sp>
      <p:sp>
        <p:nvSpPr>
          <p:cNvPr id="147" name="Rectangle 140"/>
          <p:cNvSpPr>
            <a:spLocks noChangeArrowheads="1"/>
          </p:cNvSpPr>
          <p:nvPr/>
        </p:nvSpPr>
        <p:spPr bwMode="auto">
          <a:xfrm rot="5400000">
            <a:off x="6809105" y="3513455"/>
            <a:ext cx="1721485" cy="34036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DEMUX</a:t>
            </a:r>
            <a:endParaRPr lang="pt-BR" sz="2000" dirty="0" smtClean="0"/>
          </a:p>
        </p:txBody>
      </p:sp>
      <p:sp>
        <p:nvSpPr>
          <p:cNvPr id="148" name="Rectangle 140"/>
          <p:cNvSpPr>
            <a:spLocks noChangeArrowheads="1"/>
          </p:cNvSpPr>
          <p:nvPr/>
        </p:nvSpPr>
        <p:spPr bwMode="auto">
          <a:xfrm rot="5400000">
            <a:off x="8637270" y="2125980"/>
            <a:ext cx="1721485" cy="34036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DEMUX</a:t>
            </a:r>
            <a:endParaRPr lang="pt-BR" sz="2000" dirty="0" smtClean="0"/>
          </a:p>
        </p:txBody>
      </p:sp>
      <p:sp>
        <p:nvSpPr>
          <p:cNvPr id="149" name="Rectangle 140"/>
          <p:cNvSpPr>
            <a:spLocks noChangeArrowheads="1"/>
          </p:cNvSpPr>
          <p:nvPr/>
        </p:nvSpPr>
        <p:spPr bwMode="auto">
          <a:xfrm rot="5400000">
            <a:off x="9822180" y="4804410"/>
            <a:ext cx="1721485" cy="34036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DEMUX</a:t>
            </a:r>
            <a:endParaRPr lang="pt-BR" sz="2000" dirty="0" smtClean="0"/>
          </a:p>
        </p:txBody>
      </p:sp>
      <p:sp>
        <p:nvSpPr>
          <p:cNvPr id="150" name="Caixa de Texto 149"/>
          <p:cNvSpPr txBox="1"/>
          <p:nvPr/>
        </p:nvSpPr>
        <p:spPr>
          <a:xfrm>
            <a:off x="3929063" y="5012690"/>
            <a:ext cx="4849495" cy="129159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MUX e DEMUX</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Juntar e separar dados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51" name="Carinha Feliz 150"/>
          <p:cNvSpPr/>
          <p:nvPr/>
        </p:nvSpPr>
        <p:spPr>
          <a:xfrm>
            <a:off x="1024255" y="4984115"/>
            <a:ext cx="240030" cy="249555"/>
          </a:xfrm>
          <a:prstGeom prst="smileyFac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2" name="Carinha Feliz 151"/>
          <p:cNvSpPr/>
          <p:nvPr/>
        </p:nvSpPr>
        <p:spPr>
          <a:xfrm flipH="1">
            <a:off x="11603990" y="4993005"/>
            <a:ext cx="240030" cy="231140"/>
          </a:xfrm>
          <a:prstGeom prst="smileyFac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266" name="Título 11265"/>
          <p:cNvSpPr>
            <a:spLocks noGrp="1"/>
          </p:cNvSpPr>
          <p:nvPr/>
        </p:nvSpPr>
        <p:spPr>
          <a:xfrm>
            <a:off x="728980" y="202565"/>
            <a:ext cx="10923270" cy="993775"/>
          </a:xfrm>
          <a:prstGeom prst="rect">
            <a:avLst/>
          </a:prstGeom>
          <a:noFill/>
          <a:ln w="9525">
            <a:noFill/>
          </a:ln>
        </p:spPr>
        <p:txBody>
          <a:bodyPr anchor="ctr" anchorCtr="0"/>
          <a:lstStyle>
            <a:lvl1pPr marL="0" lvl="0" indent="0" algn="ctr" defTabSz="914400" rtl="0" eaLnBrk="1" fontAlgn="base" latinLnBrk="0" hangingPunct="1">
              <a:lnSpc>
                <a:spcPct val="100000"/>
              </a:lnSpc>
              <a:spcBef>
                <a:spcPct val="0"/>
              </a:spcBef>
              <a:spcAft>
                <a:spcPct val="0"/>
              </a:spcAft>
              <a:buNone/>
              <a:defRPr sz="4400" b="0" i="0" u="none" kern="1200" baseline="0">
                <a:solidFill>
                  <a:schemeClr val="tx2"/>
                </a:solidFill>
                <a:latin typeface="+mj-lt"/>
                <a:ea typeface="+mj-ea"/>
                <a:cs typeface="+mj-cs"/>
              </a:defRPr>
            </a:lvl1pPr>
          </a:lstStyle>
          <a:p>
            <a:r>
              <a:rPr lang="pt-BR" altLang="x-none" sz="3600" b="1">
                <a:solidFill>
                  <a:schemeClr val="tx1"/>
                </a:solidFill>
                <a:latin typeface="Comic Sans MS" panose="030F0702030302020204" pitchFamily="66" charset="0"/>
              </a:rPr>
              <a:t>Instruction Set do MIPS (Register Register)</a:t>
            </a:r>
            <a:endParaRPr lang="pt-BR" altLang="x-none" sz="3600" b="1">
              <a:solidFill>
                <a:schemeClr val="tx1"/>
              </a:solidFill>
              <a:latin typeface="Comic Sans MS" panose="030F0702030302020204" pitchFamily="66" charset="0"/>
            </a:endParaRPr>
          </a:p>
        </p:txBody>
      </p:sp>
      <p:sp>
        <p:nvSpPr>
          <p:cNvPr id="11280" name="Retângulo 11279"/>
          <p:cNvSpPr/>
          <p:nvPr/>
        </p:nvSpPr>
        <p:spPr>
          <a:xfrm>
            <a:off x="1435418" y="1419225"/>
            <a:ext cx="846137" cy="457200"/>
          </a:xfrm>
          <a:prstGeom prst="rect">
            <a:avLst/>
          </a:prstGeom>
          <a:noFill/>
          <a:ln w="9525">
            <a:noFill/>
          </a:ln>
        </p:spPr>
        <p:txBody>
          <a:bodyPr wrap="none" anchor="ctr" anchorCtr="0">
            <a:spAutoFit/>
          </a:bodyPr>
          <a:lstStyle/>
          <a:p>
            <a:pPr algn="just"/>
            <a:r>
              <a:rPr lang="pt-BR" altLang="x-none" sz="2400" b="1" i="0">
                <a:solidFill>
                  <a:srgbClr val="FF3300"/>
                </a:solidFill>
                <a:effectLst>
                  <a:outerShdw blurRad="38100" dist="38100" dir="2700000">
                    <a:srgbClr val="C0C0C0"/>
                  </a:outerShdw>
                </a:effectLst>
                <a:cs typeface="Times New Roman" panose="02020603050405020304" pitchFamily="18" charset="0"/>
              </a:rPr>
              <a:t>ADD</a:t>
            </a:r>
            <a:endParaRPr lang="pt-BR" altLang="x-none" sz="2400" b="1" i="0">
              <a:solidFill>
                <a:srgbClr val="FF3300"/>
              </a:solidFill>
              <a:effectLst>
                <a:outerShdw blurRad="38100" dist="38100" dir="2700000">
                  <a:srgbClr val="C0C0C0"/>
                </a:outerShdw>
              </a:effectLst>
            </a:endParaRPr>
          </a:p>
        </p:txBody>
      </p:sp>
      <p:graphicFrame>
        <p:nvGraphicFramePr>
          <p:cNvPr id="5" name="Objeto 4"/>
          <p:cNvGraphicFramePr/>
          <p:nvPr/>
        </p:nvGraphicFramePr>
        <p:xfrm>
          <a:off x="2497138" y="1419225"/>
          <a:ext cx="6480175" cy="1047750"/>
        </p:xfrm>
        <a:graphic>
          <a:graphicData uri="http://schemas.openxmlformats.org/presentationml/2006/ole">
            <mc:AlternateContent xmlns:mc="http://schemas.openxmlformats.org/markup-compatibility/2006">
              <mc:Choice xmlns:v="urn:schemas-microsoft-com:vml" Requires="v">
                <p:oleObj spid="_x0000_s6175" name="" r:id="rId1" imgW="2881630" imgH="471170" progId="Word.Picture.8">
                  <p:embed/>
                </p:oleObj>
              </mc:Choice>
              <mc:Fallback>
                <p:oleObj name="" r:id="rId1" imgW="2881630" imgH="471170" progId="Word.Picture.8">
                  <p:embed/>
                  <p:pic>
                    <p:nvPicPr>
                      <p:cNvPr id="0" name="Imagem 3076"/>
                      <p:cNvPicPr/>
                      <p:nvPr/>
                    </p:nvPicPr>
                    <p:blipFill>
                      <a:blip r:embed="rId2"/>
                      <a:stretch>
                        <a:fillRect/>
                      </a:stretch>
                    </p:blipFill>
                    <p:spPr>
                      <a:xfrm>
                        <a:off x="2497138" y="1419225"/>
                        <a:ext cx="6480175" cy="1047750"/>
                      </a:xfrm>
                      <a:prstGeom prst="rect">
                        <a:avLst/>
                      </a:prstGeom>
                      <a:noFill/>
                      <a:ln w="38100">
                        <a:noFill/>
                        <a:miter/>
                      </a:ln>
                    </p:spPr>
                  </p:pic>
                </p:oleObj>
              </mc:Fallback>
            </mc:AlternateContent>
          </a:graphicData>
        </a:graphic>
      </p:graphicFrame>
      <p:sp>
        <p:nvSpPr>
          <p:cNvPr id="12293" name="Retângulo 12292"/>
          <p:cNvSpPr/>
          <p:nvPr/>
        </p:nvSpPr>
        <p:spPr>
          <a:xfrm>
            <a:off x="1415733" y="2585085"/>
            <a:ext cx="1152525" cy="457200"/>
          </a:xfrm>
          <a:prstGeom prst="rect">
            <a:avLst/>
          </a:prstGeom>
          <a:noFill/>
          <a:ln w="9525">
            <a:noFill/>
          </a:ln>
        </p:spPr>
        <p:txBody>
          <a:bodyPr anchor="ctr" anchorCtr="0">
            <a:spAutoFit/>
          </a:bodyPr>
          <a:lstStyle/>
          <a:p>
            <a:r>
              <a:rPr lang="pt-BR" altLang="x-none" sz="2400" b="1" i="0">
                <a:solidFill>
                  <a:srgbClr val="FF3300"/>
                </a:solidFill>
                <a:effectLst>
                  <a:outerShdw blurRad="38100" dist="38100" dir="2700000">
                    <a:srgbClr val="C0C0C0"/>
                  </a:outerShdw>
                </a:effectLst>
                <a:cs typeface="Times New Roman" panose="02020603050405020304" pitchFamily="18" charset="0"/>
              </a:rPr>
              <a:t>SUB</a:t>
            </a:r>
            <a:endParaRPr sz="2000" b="1" i="0">
              <a:solidFill>
                <a:srgbClr val="FF3300"/>
              </a:solidFill>
              <a:effectLst>
                <a:outerShdw blurRad="38100" dist="38100" dir="2700000">
                  <a:srgbClr val="C0C0C0"/>
                </a:outerShdw>
              </a:effectLst>
            </a:endParaRPr>
          </a:p>
        </p:txBody>
      </p:sp>
      <p:graphicFrame>
        <p:nvGraphicFramePr>
          <p:cNvPr id="12292" name="Objeto 12291"/>
          <p:cNvGraphicFramePr/>
          <p:nvPr/>
        </p:nvGraphicFramePr>
        <p:xfrm>
          <a:off x="2541905" y="2689860"/>
          <a:ext cx="6435725" cy="1025525"/>
        </p:xfrm>
        <a:graphic>
          <a:graphicData uri="http://schemas.openxmlformats.org/presentationml/2006/ole">
            <mc:AlternateContent xmlns:mc="http://schemas.openxmlformats.org/markup-compatibility/2006">
              <mc:Choice xmlns:v="urn:schemas-microsoft-com:vml" Requires="v">
                <p:oleObj spid="_x0000_s6176" name="" r:id="rId3" imgW="2881630" imgH="471170" progId="Word.Picture.8">
                  <p:embed/>
                </p:oleObj>
              </mc:Choice>
              <mc:Fallback>
                <p:oleObj name="" r:id="rId3" imgW="2881630" imgH="471170" progId="Word.Picture.8">
                  <p:embed/>
                  <p:pic>
                    <p:nvPicPr>
                      <p:cNvPr id="0" name="Imagem 3075"/>
                      <p:cNvPicPr/>
                      <p:nvPr/>
                    </p:nvPicPr>
                    <p:blipFill>
                      <a:blip r:embed="rId4"/>
                      <a:stretch>
                        <a:fillRect/>
                      </a:stretch>
                    </p:blipFill>
                    <p:spPr>
                      <a:xfrm>
                        <a:off x="2541905" y="2689860"/>
                        <a:ext cx="6435725" cy="1025525"/>
                      </a:xfrm>
                      <a:prstGeom prst="rect">
                        <a:avLst/>
                      </a:prstGeom>
                      <a:noFill/>
                      <a:ln w="38100">
                        <a:noFill/>
                        <a:miter/>
                      </a:ln>
                    </p:spPr>
                  </p:pic>
                </p:oleObj>
              </mc:Fallback>
            </mc:AlternateContent>
          </a:graphicData>
        </a:graphic>
      </p:graphicFrame>
      <p:sp>
        <p:nvSpPr>
          <p:cNvPr id="12295" name="Retângulo 12294"/>
          <p:cNvSpPr/>
          <p:nvPr/>
        </p:nvSpPr>
        <p:spPr>
          <a:xfrm>
            <a:off x="1435418" y="3712845"/>
            <a:ext cx="846137" cy="457200"/>
          </a:xfrm>
          <a:prstGeom prst="rect">
            <a:avLst/>
          </a:prstGeom>
          <a:noFill/>
          <a:ln w="9525">
            <a:noFill/>
          </a:ln>
        </p:spPr>
        <p:txBody>
          <a:bodyPr wrap="none" anchor="ctr" anchorCtr="0">
            <a:spAutoFit/>
          </a:bodyPr>
          <a:lstStyle/>
          <a:p>
            <a:pPr algn="just"/>
            <a:r>
              <a:rPr lang="pt-BR" altLang="x-none" sz="2400" b="1" i="0">
                <a:solidFill>
                  <a:srgbClr val="FF3300"/>
                </a:solidFill>
                <a:effectLst>
                  <a:outerShdw blurRad="38100" dist="38100" dir="2700000">
                    <a:srgbClr val="C0C0C0"/>
                  </a:outerShdw>
                </a:effectLst>
                <a:cs typeface="Times New Roman" panose="02020603050405020304" pitchFamily="18" charset="0"/>
              </a:rPr>
              <a:t>AND</a:t>
            </a:r>
            <a:endParaRPr lang="pt-BR" altLang="x-none" sz="2400" b="1" i="0">
              <a:solidFill>
                <a:srgbClr val="FF3300"/>
              </a:solidFill>
              <a:effectLst>
                <a:outerShdw blurRad="38100" dist="38100" dir="2700000">
                  <a:srgbClr val="C0C0C0"/>
                </a:outerShdw>
              </a:effectLst>
            </a:endParaRPr>
          </a:p>
        </p:txBody>
      </p:sp>
      <p:graphicFrame>
        <p:nvGraphicFramePr>
          <p:cNvPr id="12294" name="Objeto 12293"/>
          <p:cNvGraphicFramePr/>
          <p:nvPr/>
        </p:nvGraphicFramePr>
        <p:xfrm>
          <a:off x="2531745" y="3651250"/>
          <a:ext cx="6481763" cy="1047750"/>
        </p:xfrm>
        <a:graphic>
          <a:graphicData uri="http://schemas.openxmlformats.org/presentationml/2006/ole">
            <mc:AlternateContent xmlns:mc="http://schemas.openxmlformats.org/markup-compatibility/2006">
              <mc:Choice xmlns:v="urn:schemas-microsoft-com:vml" Requires="v">
                <p:oleObj spid="_x0000_s6177" name="" r:id="rId5" imgW="2881630" imgH="471170" progId="Word.Picture.8">
                  <p:embed/>
                </p:oleObj>
              </mc:Choice>
              <mc:Fallback>
                <p:oleObj name="" r:id="rId5" imgW="2881630" imgH="471170" progId="Word.Picture.8">
                  <p:embed/>
                  <p:pic>
                    <p:nvPicPr>
                      <p:cNvPr id="0" name="Imagem 3078"/>
                      <p:cNvPicPr/>
                      <p:nvPr/>
                    </p:nvPicPr>
                    <p:blipFill>
                      <a:blip r:embed="rId2"/>
                      <a:stretch>
                        <a:fillRect/>
                      </a:stretch>
                    </p:blipFill>
                    <p:spPr>
                      <a:xfrm>
                        <a:off x="2531745" y="3651250"/>
                        <a:ext cx="6481763" cy="1047750"/>
                      </a:xfrm>
                      <a:prstGeom prst="rect">
                        <a:avLst/>
                      </a:prstGeom>
                      <a:noFill/>
                      <a:ln w="38100">
                        <a:noFill/>
                        <a:miter/>
                      </a:ln>
                    </p:spPr>
                  </p:pic>
                </p:oleObj>
              </mc:Fallback>
            </mc:AlternateContent>
          </a:graphicData>
        </a:graphic>
      </p:graphicFrame>
      <p:sp>
        <p:nvSpPr>
          <p:cNvPr id="12300" name="Retângulo 12299"/>
          <p:cNvSpPr/>
          <p:nvPr/>
        </p:nvSpPr>
        <p:spPr>
          <a:xfrm>
            <a:off x="1435418" y="4910138"/>
            <a:ext cx="641350" cy="457200"/>
          </a:xfrm>
          <a:prstGeom prst="rect">
            <a:avLst/>
          </a:prstGeom>
          <a:noFill/>
          <a:ln w="9525">
            <a:noFill/>
          </a:ln>
        </p:spPr>
        <p:txBody>
          <a:bodyPr wrap="none" anchor="ctr" anchorCtr="0">
            <a:spAutoFit/>
          </a:bodyPr>
          <a:lstStyle/>
          <a:p>
            <a:r>
              <a:rPr lang="pt-BR" altLang="x-none" sz="2400" b="1" i="0">
                <a:solidFill>
                  <a:srgbClr val="FF3300"/>
                </a:solidFill>
                <a:effectLst>
                  <a:outerShdw blurRad="38100" dist="38100" dir="2700000">
                    <a:srgbClr val="C0C0C0"/>
                  </a:outerShdw>
                </a:effectLst>
                <a:cs typeface="Times New Roman" panose="02020603050405020304" pitchFamily="18" charset="0"/>
              </a:rPr>
              <a:t>OR</a:t>
            </a:r>
            <a:endParaRPr sz="2400" b="1" i="0">
              <a:solidFill>
                <a:srgbClr val="FF3300"/>
              </a:solidFill>
              <a:effectLst>
                <a:outerShdw blurRad="38100" dist="38100" dir="2700000">
                  <a:srgbClr val="C0C0C0"/>
                </a:outerShdw>
              </a:effectLst>
            </a:endParaRPr>
          </a:p>
        </p:txBody>
      </p:sp>
      <p:graphicFrame>
        <p:nvGraphicFramePr>
          <p:cNvPr id="12299" name="Objeto 12298"/>
          <p:cNvGraphicFramePr/>
          <p:nvPr/>
        </p:nvGraphicFramePr>
        <p:xfrm>
          <a:off x="2497455" y="4896485"/>
          <a:ext cx="6516370" cy="1036320"/>
        </p:xfrm>
        <a:graphic>
          <a:graphicData uri="http://schemas.openxmlformats.org/presentationml/2006/ole">
            <mc:AlternateContent xmlns:mc="http://schemas.openxmlformats.org/markup-compatibility/2006">
              <mc:Choice xmlns:v="urn:schemas-microsoft-com:vml" Requires="v">
                <p:oleObj spid="_x0000_s6178" name="" r:id="rId6" imgW="2881630" imgH="471170" progId="Word.Picture.8">
                  <p:embed/>
                </p:oleObj>
              </mc:Choice>
              <mc:Fallback>
                <p:oleObj name="" r:id="rId6" imgW="2881630" imgH="471170" progId="Word.Picture.8">
                  <p:embed/>
                  <p:pic>
                    <p:nvPicPr>
                      <p:cNvPr id="0" name="Imagem 3077"/>
                      <p:cNvPicPr/>
                      <p:nvPr/>
                    </p:nvPicPr>
                    <p:blipFill>
                      <a:blip r:embed="rId7"/>
                      <a:stretch>
                        <a:fillRect/>
                      </a:stretch>
                    </p:blipFill>
                    <p:spPr>
                      <a:xfrm>
                        <a:off x="2497455" y="4896485"/>
                        <a:ext cx="6516370" cy="1036320"/>
                      </a:xfrm>
                      <a:prstGeom prst="rect">
                        <a:avLst/>
                      </a:prstGeom>
                      <a:noFill/>
                      <a:ln w="38100">
                        <a:noFill/>
                        <a:miter/>
                      </a:ln>
                    </p:spPr>
                  </p:pic>
                </p:oleObj>
              </mc:Fallback>
            </mc:AlternateContent>
          </a:graphicData>
        </a:graphic>
      </p:graphicFrame>
    </p:spTree>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266" name="Título 11265"/>
          <p:cNvSpPr>
            <a:spLocks noGrp="1"/>
          </p:cNvSpPr>
          <p:nvPr/>
        </p:nvSpPr>
        <p:spPr>
          <a:xfrm>
            <a:off x="728980" y="202565"/>
            <a:ext cx="10923270" cy="993775"/>
          </a:xfrm>
          <a:prstGeom prst="rect">
            <a:avLst/>
          </a:prstGeom>
          <a:noFill/>
          <a:ln w="9525">
            <a:noFill/>
          </a:ln>
        </p:spPr>
        <p:txBody>
          <a:bodyPr anchor="ctr" anchorCtr="0"/>
          <a:lstStyle>
            <a:lvl1pPr marL="0" lvl="0" indent="0" algn="ctr" defTabSz="914400" rtl="0" eaLnBrk="1" fontAlgn="base" latinLnBrk="0" hangingPunct="1">
              <a:lnSpc>
                <a:spcPct val="100000"/>
              </a:lnSpc>
              <a:spcBef>
                <a:spcPct val="0"/>
              </a:spcBef>
              <a:spcAft>
                <a:spcPct val="0"/>
              </a:spcAft>
              <a:buNone/>
              <a:defRPr sz="4400" b="0" i="0" u="none" kern="1200" baseline="0">
                <a:solidFill>
                  <a:schemeClr val="tx2"/>
                </a:solidFill>
                <a:latin typeface="+mj-lt"/>
                <a:ea typeface="+mj-ea"/>
                <a:cs typeface="+mj-cs"/>
              </a:defRPr>
            </a:lvl1pPr>
          </a:lstStyle>
          <a:p>
            <a:r>
              <a:rPr lang="pt-BR" altLang="x-none" sz="3600" b="1">
                <a:solidFill>
                  <a:schemeClr val="tx1"/>
                </a:solidFill>
                <a:latin typeface="Comic Sans MS" panose="030F0702030302020204" pitchFamily="66" charset="0"/>
              </a:rPr>
              <a:t>Instruction Set do MIPS (Register Register)</a:t>
            </a:r>
            <a:endParaRPr lang="pt-BR" altLang="x-none" sz="3600" b="1">
              <a:solidFill>
                <a:schemeClr val="tx1"/>
              </a:solidFill>
              <a:latin typeface="Comic Sans MS" panose="030F0702030302020204" pitchFamily="66" charset="0"/>
            </a:endParaRPr>
          </a:p>
        </p:txBody>
      </p:sp>
      <p:sp>
        <p:nvSpPr>
          <p:cNvPr id="14344" name="Retângulo 14343"/>
          <p:cNvSpPr/>
          <p:nvPr/>
        </p:nvSpPr>
        <p:spPr>
          <a:xfrm>
            <a:off x="1804353" y="1196340"/>
            <a:ext cx="657225" cy="441325"/>
          </a:xfrm>
          <a:prstGeom prst="rect">
            <a:avLst/>
          </a:prstGeom>
          <a:noFill/>
          <a:ln w="9525">
            <a:noFill/>
          </a:ln>
        </p:spPr>
        <p:txBody>
          <a:bodyPr wrap="none" tIns="76176" bIns="0" anchor="ctr" anchorCtr="0">
            <a:spAutoFit/>
          </a:bodyPr>
          <a:lstStyle/>
          <a:p>
            <a:r>
              <a:rPr lang="pt-BR" altLang="x-none" sz="2400" b="1" i="0">
                <a:solidFill>
                  <a:srgbClr val="FF3300"/>
                </a:solidFill>
                <a:effectLst>
                  <a:outerShdw blurRad="38100" dist="38100" dir="2700000">
                    <a:srgbClr val="C0C0C0"/>
                  </a:outerShdw>
                </a:effectLst>
                <a:cs typeface="Times New Roman" panose="02020603050405020304" pitchFamily="18" charset="0"/>
              </a:rPr>
              <a:t>LW</a:t>
            </a:r>
            <a:endParaRPr lang="pt-BR" altLang="x-none" sz="2400" b="1" i="0">
              <a:solidFill>
                <a:srgbClr val="FF3300"/>
              </a:solidFill>
              <a:effectLst>
                <a:outerShdw blurRad="38100" dist="38100" dir="2700000">
                  <a:srgbClr val="C0C0C0"/>
                </a:outerShdw>
              </a:effectLst>
            </a:endParaRPr>
          </a:p>
        </p:txBody>
      </p:sp>
      <p:graphicFrame>
        <p:nvGraphicFramePr>
          <p:cNvPr id="14343" name="Objeto 14342"/>
          <p:cNvGraphicFramePr/>
          <p:nvPr/>
        </p:nvGraphicFramePr>
        <p:xfrm>
          <a:off x="4021455" y="1196340"/>
          <a:ext cx="7115810" cy="1082675"/>
        </p:xfrm>
        <a:graphic>
          <a:graphicData uri="http://schemas.openxmlformats.org/presentationml/2006/ole">
            <mc:AlternateContent xmlns:mc="http://schemas.openxmlformats.org/markup-compatibility/2006">
              <mc:Choice xmlns:v="urn:schemas-microsoft-com:vml" Requires="v">
                <p:oleObj spid="_x0000_s7199" name="" r:id="rId1" imgW="2881630" imgH="471170" progId="Word.Picture.8">
                  <p:embed/>
                </p:oleObj>
              </mc:Choice>
              <mc:Fallback>
                <p:oleObj name="" r:id="rId1" imgW="2881630" imgH="471170" progId="Word.Picture.8">
                  <p:embed/>
                  <p:pic>
                    <p:nvPicPr>
                      <p:cNvPr id="0" name="Imagem 3118"/>
                      <p:cNvPicPr/>
                      <p:nvPr/>
                    </p:nvPicPr>
                    <p:blipFill>
                      <a:blip r:embed="rId2"/>
                      <a:stretch>
                        <a:fillRect/>
                      </a:stretch>
                    </p:blipFill>
                    <p:spPr>
                      <a:xfrm>
                        <a:off x="4021455" y="1196340"/>
                        <a:ext cx="7115810" cy="1082675"/>
                      </a:xfrm>
                      <a:prstGeom prst="rect">
                        <a:avLst/>
                      </a:prstGeom>
                      <a:noFill/>
                      <a:ln w="38100">
                        <a:noFill/>
                        <a:miter/>
                      </a:ln>
                    </p:spPr>
                  </p:pic>
                </p:oleObj>
              </mc:Fallback>
            </mc:AlternateContent>
          </a:graphicData>
        </a:graphic>
      </p:graphicFrame>
      <p:sp>
        <p:nvSpPr>
          <p:cNvPr id="14346" name="Retângulo 14345"/>
          <p:cNvSpPr/>
          <p:nvPr/>
        </p:nvSpPr>
        <p:spPr>
          <a:xfrm>
            <a:off x="1787208" y="2457450"/>
            <a:ext cx="674687" cy="457200"/>
          </a:xfrm>
          <a:prstGeom prst="rect">
            <a:avLst/>
          </a:prstGeom>
          <a:noFill/>
          <a:ln w="9525">
            <a:noFill/>
          </a:ln>
        </p:spPr>
        <p:txBody>
          <a:bodyPr wrap="none" anchor="ctr" anchorCtr="0">
            <a:spAutoFit/>
          </a:bodyPr>
          <a:lstStyle/>
          <a:p>
            <a:pPr algn="just"/>
            <a:r>
              <a:rPr lang="pt-BR" altLang="x-none" sz="2400" b="1" i="0">
                <a:solidFill>
                  <a:srgbClr val="FF3300"/>
                </a:solidFill>
                <a:effectLst>
                  <a:outerShdw blurRad="38100" dist="38100" dir="2700000">
                    <a:srgbClr val="C0C0C0"/>
                  </a:outerShdw>
                </a:effectLst>
                <a:cs typeface="Times New Roman" panose="02020603050405020304" pitchFamily="18" charset="0"/>
              </a:rPr>
              <a:t>SW</a:t>
            </a:r>
            <a:endParaRPr lang="pt-BR" altLang="x-none" sz="2400" b="1" i="0">
              <a:solidFill>
                <a:srgbClr val="FF3300"/>
              </a:solidFill>
              <a:effectLst>
                <a:outerShdw blurRad="38100" dist="38100" dir="2700000">
                  <a:srgbClr val="C0C0C0"/>
                </a:outerShdw>
              </a:effectLst>
            </a:endParaRPr>
          </a:p>
        </p:txBody>
      </p:sp>
      <p:graphicFrame>
        <p:nvGraphicFramePr>
          <p:cNvPr id="14345" name="Objeto 14344"/>
          <p:cNvGraphicFramePr/>
          <p:nvPr/>
        </p:nvGraphicFramePr>
        <p:xfrm>
          <a:off x="4021455" y="2457450"/>
          <a:ext cx="7115175" cy="1075055"/>
        </p:xfrm>
        <a:graphic>
          <a:graphicData uri="http://schemas.openxmlformats.org/presentationml/2006/ole">
            <mc:AlternateContent xmlns:mc="http://schemas.openxmlformats.org/markup-compatibility/2006">
              <mc:Choice xmlns:v="urn:schemas-microsoft-com:vml" Requires="v">
                <p:oleObj spid="_x0000_s7200" name="" r:id="rId3" imgW="2880360" imgH="469900" progId="Word.Picture.8">
                  <p:embed/>
                </p:oleObj>
              </mc:Choice>
              <mc:Fallback>
                <p:oleObj name="" r:id="rId3" imgW="2880360" imgH="469900" progId="Word.Picture.8">
                  <p:embed/>
                  <p:pic>
                    <p:nvPicPr>
                      <p:cNvPr id="0" name="Imagem 3117"/>
                      <p:cNvPicPr/>
                      <p:nvPr/>
                    </p:nvPicPr>
                    <p:blipFill>
                      <a:blip r:embed="rId4"/>
                      <a:stretch>
                        <a:fillRect/>
                      </a:stretch>
                    </p:blipFill>
                    <p:spPr>
                      <a:xfrm>
                        <a:off x="4021455" y="2457450"/>
                        <a:ext cx="7115175" cy="1075055"/>
                      </a:xfrm>
                      <a:prstGeom prst="rect">
                        <a:avLst/>
                      </a:prstGeom>
                      <a:noFill/>
                      <a:ln w="38100">
                        <a:noFill/>
                        <a:miter/>
                      </a:ln>
                    </p:spPr>
                  </p:pic>
                </p:oleObj>
              </mc:Fallback>
            </mc:AlternateContent>
          </a:graphicData>
        </a:graphic>
      </p:graphicFrame>
      <p:sp>
        <p:nvSpPr>
          <p:cNvPr id="18437" name="Retângulo 18436"/>
          <p:cNvSpPr/>
          <p:nvPr/>
        </p:nvSpPr>
        <p:spPr>
          <a:xfrm>
            <a:off x="755650" y="3709353"/>
            <a:ext cx="2809240" cy="460375"/>
          </a:xfrm>
          <a:prstGeom prst="rect">
            <a:avLst/>
          </a:prstGeom>
          <a:noFill/>
          <a:ln w="9525">
            <a:noFill/>
          </a:ln>
        </p:spPr>
        <p:txBody>
          <a:bodyPr wrap="square" anchor="ctr" anchorCtr="0">
            <a:spAutoFit/>
          </a:bodyPr>
          <a:lstStyle/>
          <a:p>
            <a:pPr algn="just"/>
            <a:r>
              <a:rPr lang="pt-BR" altLang="x-none" sz="2400" b="1" i="0">
                <a:solidFill>
                  <a:srgbClr val="FF3300"/>
                </a:solidFill>
                <a:effectLst>
                  <a:outerShdw blurRad="38100" dist="38100" dir="2700000">
                    <a:srgbClr val="C0C0C0"/>
                  </a:outerShdw>
                </a:effectLst>
                <a:cs typeface="Times New Roman" panose="02020603050405020304" pitchFamily="18" charset="0"/>
              </a:rPr>
              <a:t>BEQ: </a:t>
            </a:r>
            <a:r>
              <a:rPr lang="pt-BR" altLang="x-none" sz="2400" b="1" i="0" err="1">
                <a:solidFill>
                  <a:srgbClr val="FF3300"/>
                </a:solidFill>
                <a:effectLst>
                  <a:outerShdw blurRad="38100" dist="38100" dir="2700000">
                    <a:srgbClr val="C0C0C0"/>
                  </a:outerShdw>
                </a:effectLst>
                <a:cs typeface="Times New Roman" panose="02020603050405020304" pitchFamily="18" charset="0"/>
              </a:rPr>
              <a:t>Branch</a:t>
            </a:r>
            <a:r>
              <a:rPr lang="pt-BR" altLang="x-none" sz="2400" b="1" i="0">
                <a:solidFill>
                  <a:srgbClr val="FF3300"/>
                </a:solidFill>
                <a:effectLst>
                  <a:outerShdw blurRad="38100" dist="38100" dir="2700000">
                    <a:srgbClr val="C0C0C0"/>
                  </a:outerShdw>
                </a:effectLst>
                <a:cs typeface="Times New Roman" panose="02020603050405020304" pitchFamily="18" charset="0"/>
              </a:rPr>
              <a:t> if </a:t>
            </a:r>
            <a:r>
              <a:rPr lang="pt-BR" altLang="x-none" sz="2400" b="1" i="0" err="1">
                <a:solidFill>
                  <a:srgbClr val="FF3300"/>
                </a:solidFill>
                <a:effectLst>
                  <a:outerShdw blurRad="38100" dist="38100" dir="2700000">
                    <a:srgbClr val="C0C0C0"/>
                  </a:outerShdw>
                </a:effectLst>
                <a:cs typeface="Times New Roman" panose="02020603050405020304" pitchFamily="18" charset="0"/>
              </a:rPr>
              <a:t>equal</a:t>
            </a:r>
            <a:endParaRPr lang="pt-BR" altLang="x-none" sz="2400" b="1" i="0">
              <a:solidFill>
                <a:srgbClr val="FF3300"/>
              </a:solidFill>
              <a:effectLst>
                <a:outerShdw blurRad="38100" dist="38100" dir="2700000">
                  <a:srgbClr val="C0C0C0"/>
                </a:outerShdw>
              </a:effectLst>
            </a:endParaRPr>
          </a:p>
        </p:txBody>
      </p:sp>
      <p:graphicFrame>
        <p:nvGraphicFramePr>
          <p:cNvPr id="18436" name="Objeto 18435"/>
          <p:cNvGraphicFramePr/>
          <p:nvPr/>
        </p:nvGraphicFramePr>
        <p:xfrm>
          <a:off x="3985578" y="4987608"/>
          <a:ext cx="7272337" cy="1179512"/>
        </p:xfrm>
        <a:graphic>
          <a:graphicData uri="http://schemas.openxmlformats.org/presentationml/2006/ole">
            <mc:AlternateContent xmlns:mc="http://schemas.openxmlformats.org/markup-compatibility/2006">
              <mc:Choice xmlns:v="urn:schemas-microsoft-com:vml" Requires="v">
                <p:oleObj spid="_x0000_s7201" name="" r:id="rId5" imgW="2880360" imgH="469900" progId="Word.Picture.8">
                  <p:embed/>
                </p:oleObj>
              </mc:Choice>
              <mc:Fallback>
                <p:oleObj name="" r:id="rId5" imgW="2880360" imgH="469900" progId="Word.Picture.8">
                  <p:embed/>
                  <p:pic>
                    <p:nvPicPr>
                      <p:cNvPr id="0" name="Imagem 3080"/>
                      <p:cNvPicPr/>
                      <p:nvPr/>
                    </p:nvPicPr>
                    <p:blipFill>
                      <a:blip r:embed="rId6"/>
                      <a:stretch>
                        <a:fillRect/>
                      </a:stretch>
                    </p:blipFill>
                    <p:spPr>
                      <a:xfrm>
                        <a:off x="3985578" y="4987608"/>
                        <a:ext cx="7272337" cy="1179512"/>
                      </a:xfrm>
                      <a:prstGeom prst="rect">
                        <a:avLst/>
                      </a:prstGeom>
                      <a:noFill/>
                      <a:ln w="38100">
                        <a:noFill/>
                        <a:miter/>
                      </a:ln>
                    </p:spPr>
                  </p:pic>
                </p:oleObj>
              </mc:Fallback>
            </mc:AlternateContent>
          </a:graphicData>
        </a:graphic>
      </p:graphicFrame>
      <p:sp>
        <p:nvSpPr>
          <p:cNvPr id="18439" name="Retângulo 18438"/>
          <p:cNvSpPr/>
          <p:nvPr/>
        </p:nvSpPr>
        <p:spPr>
          <a:xfrm>
            <a:off x="364490" y="5019993"/>
            <a:ext cx="3336290" cy="460375"/>
          </a:xfrm>
          <a:prstGeom prst="rect">
            <a:avLst/>
          </a:prstGeom>
          <a:noFill/>
          <a:ln w="9525">
            <a:noFill/>
          </a:ln>
        </p:spPr>
        <p:txBody>
          <a:bodyPr wrap="square" anchor="ctr" anchorCtr="0">
            <a:spAutoFit/>
          </a:bodyPr>
          <a:lstStyle/>
          <a:p>
            <a:pPr algn="just"/>
            <a:r>
              <a:rPr lang="pt-BR" altLang="x-none" sz="2400" b="1" i="0">
                <a:solidFill>
                  <a:srgbClr val="FF3300"/>
                </a:solidFill>
                <a:effectLst>
                  <a:outerShdw blurRad="38100" dist="38100" dir="2700000">
                    <a:srgbClr val="C0C0C0"/>
                  </a:outerShdw>
                </a:effectLst>
                <a:cs typeface="Times New Roman" panose="02020603050405020304" pitchFamily="18" charset="0"/>
              </a:rPr>
              <a:t>BNE: </a:t>
            </a:r>
            <a:r>
              <a:rPr lang="pt-BR" altLang="x-none" sz="2400" b="1" i="0" err="1">
                <a:solidFill>
                  <a:srgbClr val="FF3300"/>
                </a:solidFill>
                <a:effectLst>
                  <a:outerShdw blurRad="38100" dist="38100" dir="2700000">
                    <a:srgbClr val="C0C0C0"/>
                  </a:outerShdw>
                </a:effectLst>
                <a:cs typeface="Times New Roman" panose="02020603050405020304" pitchFamily="18" charset="0"/>
              </a:rPr>
              <a:t>Branch</a:t>
            </a:r>
            <a:r>
              <a:rPr lang="pt-BR" altLang="x-none" sz="2400" b="1" i="0">
                <a:solidFill>
                  <a:srgbClr val="FF3300"/>
                </a:solidFill>
                <a:effectLst>
                  <a:outerShdw blurRad="38100" dist="38100" dir="2700000">
                    <a:srgbClr val="C0C0C0"/>
                  </a:outerShdw>
                </a:effectLst>
                <a:cs typeface="Times New Roman" panose="02020603050405020304" pitchFamily="18" charset="0"/>
              </a:rPr>
              <a:t> if </a:t>
            </a:r>
            <a:r>
              <a:rPr lang="pt-BR" altLang="x-none" sz="2400" b="1" i="0" err="1">
                <a:solidFill>
                  <a:srgbClr val="FF3300"/>
                </a:solidFill>
                <a:effectLst>
                  <a:outerShdw blurRad="38100" dist="38100" dir="2700000">
                    <a:srgbClr val="C0C0C0"/>
                  </a:outerShdw>
                </a:effectLst>
                <a:cs typeface="Times New Roman" panose="02020603050405020304" pitchFamily="18" charset="0"/>
              </a:rPr>
              <a:t>not</a:t>
            </a:r>
            <a:r>
              <a:rPr lang="pt-BR" altLang="x-none" sz="2400" b="1" i="0">
                <a:solidFill>
                  <a:srgbClr val="FF3300"/>
                </a:solidFill>
                <a:effectLst>
                  <a:outerShdw blurRad="38100" dist="38100" dir="2700000">
                    <a:srgbClr val="C0C0C0"/>
                  </a:outerShdw>
                </a:effectLst>
                <a:cs typeface="Times New Roman" panose="02020603050405020304" pitchFamily="18" charset="0"/>
              </a:rPr>
              <a:t> </a:t>
            </a:r>
            <a:r>
              <a:rPr lang="pt-BR" altLang="x-none" sz="2400" b="1" i="0" err="1">
                <a:solidFill>
                  <a:srgbClr val="FF3300"/>
                </a:solidFill>
                <a:effectLst>
                  <a:outerShdw blurRad="38100" dist="38100" dir="2700000">
                    <a:srgbClr val="C0C0C0"/>
                  </a:outerShdw>
                </a:effectLst>
                <a:cs typeface="Times New Roman" panose="02020603050405020304" pitchFamily="18" charset="0"/>
              </a:rPr>
              <a:t>equal</a:t>
            </a:r>
            <a:endParaRPr lang="pt-BR" altLang="x-none" sz="2400" b="1" i="0">
              <a:solidFill>
                <a:srgbClr val="FF3300"/>
              </a:solidFill>
              <a:effectLst>
                <a:outerShdw blurRad="38100" dist="38100" dir="2700000">
                  <a:srgbClr val="C0C0C0"/>
                </a:outerShdw>
              </a:effectLst>
            </a:endParaRPr>
          </a:p>
        </p:txBody>
      </p:sp>
      <p:graphicFrame>
        <p:nvGraphicFramePr>
          <p:cNvPr id="18438" name="Objeto 18437"/>
          <p:cNvGraphicFramePr/>
          <p:nvPr/>
        </p:nvGraphicFramePr>
        <p:xfrm>
          <a:off x="4021138" y="3710623"/>
          <a:ext cx="7200900" cy="1098550"/>
        </p:xfrm>
        <a:graphic>
          <a:graphicData uri="http://schemas.openxmlformats.org/presentationml/2006/ole">
            <mc:AlternateContent xmlns:mc="http://schemas.openxmlformats.org/markup-compatibility/2006">
              <mc:Choice xmlns:v="urn:schemas-microsoft-com:vml" Requires="v">
                <p:oleObj spid="_x0000_s7202" name="" r:id="rId7" imgW="2880360" imgH="469900" progId="Word.Picture.8">
                  <p:embed/>
                </p:oleObj>
              </mc:Choice>
              <mc:Fallback>
                <p:oleObj name="" r:id="rId7" imgW="2880360" imgH="469900" progId="Word.Picture.8">
                  <p:embed/>
                  <p:pic>
                    <p:nvPicPr>
                      <p:cNvPr id="0" name="Imagem 3079"/>
                      <p:cNvPicPr/>
                      <p:nvPr/>
                    </p:nvPicPr>
                    <p:blipFill>
                      <a:blip r:embed="rId8"/>
                      <a:stretch>
                        <a:fillRect/>
                      </a:stretch>
                    </p:blipFill>
                    <p:spPr>
                      <a:xfrm>
                        <a:off x="4021138" y="3710623"/>
                        <a:ext cx="7200900" cy="1098550"/>
                      </a:xfrm>
                      <a:prstGeom prst="rect">
                        <a:avLst/>
                      </a:prstGeom>
                      <a:noFill/>
                      <a:ln w="38100">
                        <a:noFill/>
                        <a:miter/>
                      </a:ln>
                    </p:spPr>
                  </p:pic>
                </p:oleObj>
              </mc:Fallback>
            </mc:AlternateContent>
          </a:graphicData>
        </a:graphic>
      </p:graphicFrame>
    </p:spTree>
  </p:cSld>
  <p:clrMapOvr>
    <a:masterClrMapping/>
  </p:clrMapOvr>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Objeto 18"/>
          <p:cNvGraphicFramePr/>
          <p:nvPr/>
        </p:nvGraphicFramePr>
        <p:xfrm>
          <a:off x="1119505" y="1611630"/>
          <a:ext cx="10898505" cy="4982210"/>
        </p:xfrm>
        <a:graphic>
          <a:graphicData uri="http://schemas.openxmlformats.org/presentationml/2006/ole">
            <mc:AlternateContent xmlns:mc="http://schemas.openxmlformats.org/markup-compatibility/2006">
              <mc:Choice xmlns:v="urn:schemas-microsoft-com:vml" Requires="v">
                <p:oleObj spid="_x0000_s5130" name="" r:id="rId1" imgW="10991850" imgH="7962900" progId="Word.Picture.8">
                  <p:embed/>
                </p:oleObj>
              </mc:Choice>
              <mc:Fallback>
                <p:oleObj name="" r:id="rId1" imgW="10991850" imgH="7962900" progId="Word.Picture.8">
                  <p:embed/>
                  <p:pic>
                    <p:nvPicPr>
                      <p:cNvPr id="0" name="Imagem 3116"/>
                      <p:cNvPicPr/>
                      <p:nvPr/>
                    </p:nvPicPr>
                    <p:blipFill>
                      <a:blip r:embed="rId2"/>
                      <a:stretch>
                        <a:fillRect/>
                      </a:stretch>
                    </p:blipFill>
                    <p:spPr>
                      <a:xfrm>
                        <a:off x="1119505" y="1611630"/>
                        <a:ext cx="10898505" cy="4982210"/>
                      </a:xfrm>
                      <a:prstGeom prst="rect">
                        <a:avLst/>
                      </a:prstGeom>
                      <a:noFill/>
                      <a:ln w="38100">
                        <a:noFill/>
                        <a:miter/>
                      </a:ln>
                    </p:spPr>
                  </p:pic>
                </p:oleObj>
              </mc:Fallback>
            </mc:AlternateContent>
          </a:graphicData>
        </a:graphic>
      </p:graphicFrame>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5302" name="Retângulo 55301"/>
          <p:cNvSpPr/>
          <p:nvPr/>
        </p:nvSpPr>
        <p:spPr>
          <a:xfrm>
            <a:off x="0" y="2428875"/>
            <a:ext cx="9144000" cy="0"/>
          </a:xfrm>
          <a:prstGeom prst="rect">
            <a:avLst/>
          </a:prstGeom>
          <a:noFill/>
          <a:ln w="9525">
            <a:noFill/>
          </a:ln>
        </p:spPr>
        <p:txBody>
          <a:bodyPr/>
          <a:lstStyle/>
          <a:p>
            <a:endParaRPr lang="pt-BR" altLang="en-US"/>
          </a:p>
        </p:txBody>
      </p:sp>
      <p:sp>
        <p:nvSpPr>
          <p:cNvPr id="55304" name="Retângulo 55303"/>
          <p:cNvSpPr/>
          <p:nvPr/>
        </p:nvSpPr>
        <p:spPr>
          <a:xfrm>
            <a:off x="0" y="4429125"/>
            <a:ext cx="9144000" cy="0"/>
          </a:xfrm>
          <a:prstGeom prst="rect">
            <a:avLst/>
          </a:prstGeom>
          <a:noFill/>
          <a:ln w="9525">
            <a:noFill/>
          </a:ln>
        </p:spPr>
        <p:txBody>
          <a:bodyPr/>
          <a:lstStyle/>
          <a:p>
            <a:endParaRPr lang="pt-BR" altLang="en-US"/>
          </a:p>
        </p:txBody>
      </p:sp>
      <p:sp>
        <p:nvSpPr>
          <p:cNvPr id="55306" name="Retângulo 55305"/>
          <p:cNvSpPr/>
          <p:nvPr/>
        </p:nvSpPr>
        <p:spPr>
          <a:xfrm>
            <a:off x="0" y="1357313"/>
            <a:ext cx="9144000" cy="0"/>
          </a:xfrm>
          <a:prstGeom prst="rect">
            <a:avLst/>
          </a:prstGeom>
          <a:noFill/>
          <a:ln w="9525">
            <a:noFill/>
          </a:ln>
        </p:spPr>
        <p:txBody>
          <a:bodyPr/>
          <a:lstStyle/>
          <a:p>
            <a:endParaRPr lang="pt-BR" altLang="en-US"/>
          </a:p>
        </p:txBody>
      </p:sp>
      <p:sp>
        <p:nvSpPr>
          <p:cNvPr id="55307" name="Retângulo 55306"/>
          <p:cNvSpPr/>
          <p:nvPr/>
        </p:nvSpPr>
        <p:spPr>
          <a:xfrm>
            <a:off x="0" y="5500688"/>
            <a:ext cx="9144000" cy="0"/>
          </a:xfrm>
          <a:prstGeom prst="rect">
            <a:avLst/>
          </a:prstGeom>
          <a:noFill/>
          <a:ln w="9525">
            <a:noFill/>
          </a:ln>
        </p:spPr>
        <p:txBody>
          <a:bodyPr/>
          <a:lstStyle/>
          <a:p>
            <a:endParaRPr lang="pt-BR" altLang="en-US"/>
          </a:p>
        </p:txBody>
      </p:sp>
      <p:sp>
        <p:nvSpPr>
          <p:cNvPr id="7" name="Retângulo 6"/>
          <p:cNvSpPr/>
          <p:nvPr/>
        </p:nvSpPr>
        <p:spPr>
          <a:xfrm>
            <a:off x="127000" y="2555875"/>
            <a:ext cx="9144000" cy="0"/>
          </a:xfrm>
          <a:prstGeom prst="rect">
            <a:avLst/>
          </a:prstGeom>
          <a:noFill/>
          <a:ln w="9525">
            <a:noFill/>
          </a:ln>
        </p:spPr>
        <p:txBody>
          <a:bodyPr/>
          <a:lstStyle/>
          <a:p>
            <a:endParaRPr lang="pt-BR" altLang="en-US"/>
          </a:p>
        </p:txBody>
      </p:sp>
      <p:sp>
        <p:nvSpPr>
          <p:cNvPr id="8" name="Retângulo 7"/>
          <p:cNvSpPr/>
          <p:nvPr/>
        </p:nvSpPr>
        <p:spPr>
          <a:xfrm>
            <a:off x="127000" y="4556125"/>
            <a:ext cx="9144000" cy="0"/>
          </a:xfrm>
          <a:prstGeom prst="rect">
            <a:avLst/>
          </a:prstGeom>
          <a:noFill/>
          <a:ln w="9525">
            <a:noFill/>
          </a:ln>
        </p:spPr>
        <p:txBody>
          <a:bodyPr/>
          <a:lstStyle/>
          <a:p>
            <a:endParaRPr lang="pt-BR" altLang="en-US"/>
          </a:p>
        </p:txBody>
      </p:sp>
      <p:sp>
        <p:nvSpPr>
          <p:cNvPr id="12" name="Retângulo 11"/>
          <p:cNvSpPr/>
          <p:nvPr/>
        </p:nvSpPr>
        <p:spPr>
          <a:xfrm>
            <a:off x="127000" y="5627688"/>
            <a:ext cx="9144000" cy="0"/>
          </a:xfrm>
          <a:prstGeom prst="rect">
            <a:avLst/>
          </a:prstGeom>
          <a:noFill/>
          <a:ln w="9525">
            <a:noFill/>
          </a:ln>
        </p:spPr>
        <p:txBody>
          <a:bodyPr/>
          <a:lstStyle/>
          <a:p>
            <a:endParaRPr lang="pt-BR" altLang="en-US"/>
          </a:p>
        </p:txBody>
      </p:sp>
      <p:sp>
        <p:nvSpPr>
          <p:cNvPr id="14" name="Retângulo 13"/>
          <p:cNvSpPr/>
          <p:nvPr/>
        </p:nvSpPr>
        <p:spPr>
          <a:xfrm>
            <a:off x="430530" y="4683125"/>
            <a:ext cx="2414270" cy="1408430"/>
          </a:xfrm>
          <a:prstGeom prst="rect">
            <a:avLst/>
          </a:prstGeom>
          <a:noFill/>
          <a:ln w="47625">
            <a:solidFill>
              <a:srgbClr val="FFFF00"/>
            </a:solidFill>
          </a:ln>
        </p:spPr>
        <p:txBody>
          <a:bodyPr anchor="ctr" anchorCtr="0"/>
          <a:lstStyle>
            <a:lvl1pPr marL="0" lvl="0" indent="0" algn="ctr" defTabSz="914400" rtl="0" eaLnBrk="1" fontAlgn="base" latinLnBrk="0" hangingPunct="1">
              <a:lnSpc>
                <a:spcPct val="100000"/>
              </a:lnSpc>
              <a:spcBef>
                <a:spcPct val="0"/>
              </a:spcBef>
              <a:spcAft>
                <a:spcPct val="0"/>
              </a:spcAft>
              <a:buNone/>
              <a:defRPr sz="4400" u="none" kern="1200" baseline="0">
                <a:solidFill>
                  <a:schemeClr val="tx2"/>
                </a:solidFill>
                <a:latin typeface="Arial" panose="020B0604020202020204" pitchFamily="34" charset="0"/>
              </a:defRPr>
            </a:lvl1pPr>
          </a:lstStyle>
          <a:p>
            <a:pPr lvl="0"/>
            <a:r>
              <a:rPr lang="pt-BR" altLang="x-none" sz="3200" b="1" i="1">
                <a:solidFill>
                  <a:srgbClr val="C00000"/>
                </a:solidFill>
                <a:effectLst>
                  <a:outerShdw blurRad="38100" dist="38100" dir="2700000">
                    <a:srgbClr val="C0C0C0"/>
                  </a:outerShdw>
                </a:effectLst>
                <a:latin typeface="Comic Sans MS" panose="030F0702030302020204" pitchFamily="66" charset="0"/>
              </a:rPr>
              <a:t>Hardware</a:t>
            </a:r>
            <a:r>
              <a:rPr lang="pt-BR" altLang="x-none" sz="3200" b="1" i="0">
                <a:solidFill>
                  <a:srgbClr val="C00000"/>
                </a:solidFill>
                <a:effectLst>
                  <a:outerShdw blurRad="38100" dist="38100" dir="2700000">
                    <a:srgbClr val="C0C0C0"/>
                  </a:outerShdw>
                </a:effectLst>
                <a:latin typeface="Comic Sans MS" panose="030F0702030302020204" pitchFamily="66" charset="0"/>
              </a:rPr>
              <a:t> para </a:t>
            </a:r>
            <a:r>
              <a:rPr lang="pt-BR" altLang="x-none" sz="3200" b="1" i="0" err="1">
                <a:solidFill>
                  <a:srgbClr val="C00000"/>
                </a:solidFill>
                <a:effectLst>
                  <a:outerShdw blurRad="38100" dist="38100" dir="2700000">
                    <a:srgbClr val="C0C0C0"/>
                  </a:outerShdw>
                </a:effectLst>
                <a:latin typeface="Comic Sans MS" panose="030F0702030302020204" pitchFamily="66" charset="0"/>
              </a:rPr>
              <a:t>MIPs</a:t>
            </a:r>
            <a:r>
              <a:rPr lang="pt-BR" altLang="x-none" sz="3200" b="1" i="0">
                <a:solidFill>
                  <a:srgbClr val="C00000"/>
                </a:solidFill>
                <a:effectLst>
                  <a:outerShdw blurRad="38100" dist="38100" dir="2700000">
                    <a:srgbClr val="C0C0C0"/>
                  </a:outerShdw>
                </a:effectLst>
                <a:latin typeface="Comic Sans MS" panose="030F0702030302020204" pitchFamily="66" charset="0"/>
              </a:rPr>
              <a:t> (</a:t>
            </a:r>
            <a:r>
              <a:rPr lang="pt-BR" altLang="x-none" sz="3200" b="1" i="1" err="1">
                <a:solidFill>
                  <a:srgbClr val="C00000"/>
                </a:solidFill>
                <a:effectLst>
                  <a:outerShdw blurRad="38100" dist="38100" dir="2700000">
                    <a:srgbClr val="C0C0C0"/>
                  </a:outerShdw>
                </a:effectLst>
                <a:latin typeface="Comic Sans MS" panose="030F0702030302020204" pitchFamily="66" charset="0"/>
              </a:rPr>
              <a:t>pipeline</a:t>
            </a:r>
            <a:r>
              <a:rPr lang="pt-BR" altLang="x-none" sz="3200" b="1" i="0">
                <a:solidFill>
                  <a:srgbClr val="C00000"/>
                </a:solidFill>
                <a:effectLst>
                  <a:outerShdw blurRad="38100" dist="38100" dir="2700000">
                    <a:srgbClr val="C0C0C0"/>
                  </a:outerShdw>
                </a:effectLst>
                <a:latin typeface="Comic Sans MS" panose="030F0702030302020204" pitchFamily="66" charset="0"/>
              </a:rPr>
              <a:t>)</a:t>
            </a:r>
            <a:endParaRPr lang="pt-BR" altLang="x-none" sz="3200" b="1" i="0">
              <a:solidFill>
                <a:srgbClr val="C00000"/>
              </a:solidFill>
              <a:effectLst>
                <a:outerShdw blurRad="38100" dist="38100" dir="2700000">
                  <a:srgbClr val="C0C0C0"/>
                </a:outerShdw>
              </a:effectLst>
              <a:latin typeface="Comic Sans MS" panose="030F0702030302020204" pitchFamily="66" charset="0"/>
            </a:endParaRPr>
          </a:p>
        </p:txBody>
      </p:sp>
      <p:sp>
        <p:nvSpPr>
          <p:cNvPr id="16" name="Retângulo 15"/>
          <p:cNvSpPr/>
          <p:nvPr/>
        </p:nvSpPr>
        <p:spPr>
          <a:xfrm>
            <a:off x="254000" y="2682875"/>
            <a:ext cx="9144000" cy="0"/>
          </a:xfrm>
          <a:prstGeom prst="rect">
            <a:avLst/>
          </a:prstGeom>
          <a:noFill/>
          <a:ln w="9525">
            <a:noFill/>
          </a:ln>
        </p:spPr>
        <p:txBody>
          <a:bodyPr/>
          <a:lstStyle/>
          <a:p>
            <a:endParaRPr lang="pt-BR" altLang="en-US"/>
          </a:p>
        </p:txBody>
      </p:sp>
      <p:sp>
        <p:nvSpPr>
          <p:cNvPr id="17" name="Retângulo 16"/>
          <p:cNvSpPr/>
          <p:nvPr/>
        </p:nvSpPr>
        <p:spPr>
          <a:xfrm>
            <a:off x="254000" y="4683125"/>
            <a:ext cx="9144000" cy="0"/>
          </a:xfrm>
          <a:prstGeom prst="rect">
            <a:avLst/>
          </a:prstGeom>
          <a:noFill/>
          <a:ln w="9525">
            <a:noFill/>
          </a:ln>
        </p:spPr>
        <p:txBody>
          <a:bodyPr/>
          <a:lstStyle/>
          <a:p>
            <a:endParaRPr lang="pt-BR" altLang="en-US"/>
          </a:p>
        </p:txBody>
      </p:sp>
      <p:sp>
        <p:nvSpPr>
          <p:cNvPr id="18" name="Retângulo 17"/>
          <p:cNvSpPr/>
          <p:nvPr/>
        </p:nvSpPr>
        <p:spPr>
          <a:xfrm>
            <a:off x="254000" y="1611313"/>
            <a:ext cx="9144000" cy="0"/>
          </a:xfrm>
          <a:prstGeom prst="rect">
            <a:avLst/>
          </a:prstGeom>
          <a:noFill/>
          <a:ln w="9525">
            <a:noFill/>
          </a:ln>
        </p:spPr>
        <p:txBody>
          <a:bodyPr/>
          <a:lstStyle/>
          <a:p>
            <a:endParaRPr lang="pt-BR" altLang="en-US"/>
          </a:p>
        </p:txBody>
      </p:sp>
      <p:sp>
        <p:nvSpPr>
          <p:cNvPr id="21" name="Retângulo 20"/>
          <p:cNvSpPr/>
          <p:nvPr/>
        </p:nvSpPr>
        <p:spPr>
          <a:xfrm>
            <a:off x="254000" y="5754688"/>
            <a:ext cx="9144000" cy="0"/>
          </a:xfrm>
          <a:prstGeom prst="rect">
            <a:avLst/>
          </a:prstGeom>
          <a:noFill/>
          <a:ln w="9525">
            <a:noFill/>
          </a:ln>
        </p:spPr>
        <p:txBody>
          <a:bodyPr/>
          <a:lstStyle/>
          <a:p>
            <a:endParaRPr lang="pt-BR" altLang="en-US"/>
          </a:p>
        </p:txBody>
      </p:sp>
      <p:sp>
        <p:nvSpPr>
          <p:cNvPr id="25" name="Caixa de Texto 6"/>
          <p:cNvSpPr txBox="1"/>
          <p:nvPr/>
        </p:nvSpPr>
        <p:spPr>
          <a:xfrm>
            <a:off x="430530" y="410210"/>
            <a:ext cx="10923270" cy="1076325"/>
          </a:xfrm>
          <a:prstGeom prst="rect">
            <a:avLst/>
          </a:prstGeom>
          <a:solidFill>
            <a:schemeClr val="bg1"/>
          </a:solidFill>
        </p:spPr>
        <p:txBody>
          <a:bodyPr wrap="square" rtlCol="0" anchor="t">
            <a:spAutoFit/>
          </a:bodyPr>
          <a:lstStyle/>
          <a:p>
            <a:pPr lvl="0" indent="0" algn="l" fontAlgn="auto">
              <a:spcAft>
                <a:spcPts val="1200"/>
              </a:spcAft>
              <a:buFont typeface="Wingdings" panose="05000000000000000000" charset="0"/>
              <a:buNone/>
            </a:pPr>
            <a:r>
              <a:rPr lang="pt-BR" altLang="en-US" sz="3200" b="1"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São utilizados MUX e DEMUX Somadores e ULAS na implementação de processadores</a:t>
            </a:r>
            <a:endPar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mc:AlternateContent xmlns:mc="http://schemas.openxmlformats.org/markup-compatibility/2006" xmlns:p14="http://schemas.microsoft.com/office/powerpoint/2010/main">
        <mc:Choice Requires="p14">
          <p:contentPart r:id="rId3" p14:bwMode="auto">
            <p14:nvContentPartPr>
              <p14:cNvPr id="3" name="Tinta 2"/>
              <p14:cNvContentPartPr/>
              <p14:nvPr/>
            </p14:nvContentPartPr>
            <p14:xfrm>
              <a:off x="1884045" y="5687695"/>
              <a:ext cx="616585" cy="8890"/>
            </p14:xfrm>
          </p:contentPart>
        </mc:Choice>
        <mc:Fallback xmlns="">
          <p:pic>
            <p:nvPicPr>
              <p:cNvPr id="3" name="Tinta 2"/>
            </p:nvPicPr>
            <p:blipFill>
              <a:blip r:embed="rId4"/>
            </p:blipFill>
            <p:spPr>
              <a:xfrm>
                <a:off x="1884045" y="5687695"/>
                <a:ext cx="616585" cy="8890"/>
              </a:xfrm>
              <a:prstGeom prst="rect"/>
            </p:spPr>
          </p:pic>
        </mc:Fallback>
      </mc:AlternateContent>
      <mc:AlternateContent xmlns:mc="http://schemas.openxmlformats.org/markup-compatibility/2006" xmlns:p14="http://schemas.microsoft.com/office/powerpoint/2010/main">
        <mc:Choice Requires="p14">
          <p:contentPart r:id="rId5" p14:bwMode="auto">
            <p14:nvContentPartPr>
              <p14:cNvPr id="11" name="Tinta 10"/>
              <p14:cNvContentPartPr/>
              <p14:nvPr/>
            </p14:nvContentPartPr>
            <p14:xfrm>
              <a:off x="2964815" y="3750310"/>
              <a:ext cx="366395" cy="321310"/>
            </p14:xfrm>
          </p:contentPart>
        </mc:Choice>
        <mc:Fallback xmlns="">
          <p:pic>
            <p:nvPicPr>
              <p:cNvPr id="11" name="Tinta 10"/>
            </p:nvPicPr>
            <p:blipFill>
              <a:blip r:embed="rId6"/>
            </p:blipFill>
            <p:spPr>
              <a:xfrm>
                <a:off x="2964815" y="3750310"/>
                <a:ext cx="366395" cy="321310"/>
              </a:xfrm>
              <a:prstGeom prst="rect"/>
            </p:spPr>
          </p:pic>
        </mc:Fallback>
      </mc:AlternateContent>
      <mc:AlternateContent xmlns:mc="http://schemas.openxmlformats.org/markup-compatibility/2006" xmlns:p14="http://schemas.microsoft.com/office/powerpoint/2010/main">
        <mc:Choice Requires="p14">
          <p:contentPart r:id="rId7" p14:bwMode="auto">
            <p14:nvContentPartPr>
              <p14:cNvPr id="26" name="Tinta 25"/>
              <p14:cNvContentPartPr/>
              <p14:nvPr/>
            </p14:nvContentPartPr>
            <p14:xfrm>
              <a:off x="6136005" y="4232275"/>
              <a:ext cx="125095" cy="53975"/>
            </p14:xfrm>
          </p:contentPart>
        </mc:Choice>
        <mc:Fallback xmlns="">
          <p:pic>
            <p:nvPicPr>
              <p:cNvPr id="26" name="Tinta 25"/>
            </p:nvPicPr>
            <p:blipFill>
              <a:blip r:embed="rId8"/>
            </p:blipFill>
            <p:spPr>
              <a:xfrm>
                <a:off x="6136005" y="4232275"/>
                <a:ext cx="125095" cy="53975"/>
              </a:xfrm>
              <a:prstGeom prst="rect"/>
            </p:spPr>
          </p:pic>
        </mc:Fallback>
      </mc:AlternateContent>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4" name="Caixa de Texto 13"/>
          <p:cNvSpPr txBox="1"/>
          <p:nvPr/>
        </p:nvSpPr>
        <p:spPr>
          <a:xfrm>
            <a:off x="208915" y="1798320"/>
            <a:ext cx="2573020" cy="1568450"/>
          </a:xfrm>
          <a:prstGeom prst="rect">
            <a:avLst/>
          </a:prstGeom>
          <a:noFill/>
        </p:spPr>
        <p:txBody>
          <a:bodyPr wrap="square" rtlCol="0">
            <a:spAutoFit/>
          </a:bodyPr>
          <a:lstStyle/>
          <a:p>
            <a:pPr algn="ctr"/>
            <a:r>
              <a:rPr lang="pt-BR" altLang="en-US" sz="3200" b="1" dirty="0">
                <a:solidFill>
                  <a:srgbClr val="C00000"/>
                </a:solidFill>
                <a:latin typeface="Comic Sans MS" panose="030F0702030302020204" pitchFamily="66" charset="0"/>
                <a:cs typeface="Comic Sans MS" panose="030F0702030302020204" pitchFamily="66" charset="0"/>
              </a:rPr>
              <a:t>Outros circuitos com diodos</a:t>
            </a:r>
            <a:endParaRPr lang="pt-BR" altLang="en-US" sz="3200" b="1" dirty="0">
              <a:solidFill>
                <a:srgbClr val="C00000"/>
              </a:solidFill>
              <a:latin typeface="Comic Sans MS" panose="030F0702030302020204" pitchFamily="66" charset="0"/>
              <a:cs typeface="Comic Sans MS" panose="030F0702030302020204" pitchFamily="66" charset="0"/>
            </a:endParaRPr>
          </a:p>
        </p:txBody>
      </p:sp>
      <p:pic>
        <p:nvPicPr>
          <p:cNvPr id="863234" name="Picture 1026" descr="c:\ch03_conv\sedr42021_0335.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781935" y="445770"/>
            <a:ext cx="8875395" cy="608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aphicFrame>
        <p:nvGraphicFramePr>
          <p:cNvPr id="3" name="Objeto -2147482603"/>
          <p:cNvGraphicFramePr>
            <a:graphicFrameLocks noChangeAspect="1"/>
          </p:cNvGraphicFramePr>
          <p:nvPr/>
        </p:nvGraphicFramePr>
        <p:xfrm>
          <a:off x="7769225" y="367665"/>
          <a:ext cx="3329940" cy="5988685"/>
        </p:xfrm>
        <a:graphic>
          <a:graphicData uri="http://schemas.openxmlformats.org/presentationml/2006/ole">
            <mc:AlternateContent xmlns:mc="http://schemas.openxmlformats.org/markup-compatibility/2006">
              <mc:Choice xmlns:v="urn:schemas-microsoft-com:vml" Requires="v">
                <p:oleObj spid="_x0000_s8209" name="" r:id="rId1" imgW="4041140" imgH="7244080" progId="Word.Picture.6">
                  <p:embed/>
                </p:oleObj>
              </mc:Choice>
              <mc:Fallback>
                <p:oleObj name="" r:id="rId1" imgW="4041140" imgH="7244080" progId="Word.Picture.6">
                  <p:embed/>
                  <p:pic>
                    <p:nvPicPr>
                      <p:cNvPr id="0" name="Imagem 3075"/>
                      <p:cNvPicPr/>
                      <p:nvPr/>
                    </p:nvPicPr>
                    <p:blipFill>
                      <a:blip r:embed="rId2"/>
                      <a:stretch>
                        <a:fillRect/>
                      </a:stretch>
                    </p:blipFill>
                    <p:spPr>
                      <a:xfrm>
                        <a:off x="7769225" y="367665"/>
                        <a:ext cx="3329940" cy="5988685"/>
                      </a:xfrm>
                      <a:prstGeom prst="rect">
                        <a:avLst/>
                      </a:prstGeom>
                      <a:noFill/>
                      <a:ln w="38100">
                        <a:solidFill>
                          <a:srgbClr val="FFFF00"/>
                        </a:solidFill>
                        <a:miter/>
                      </a:ln>
                    </p:spPr>
                  </p:pic>
                </p:oleObj>
              </mc:Fallback>
            </mc:AlternateContent>
          </a:graphicData>
        </a:graphic>
      </p:graphicFrame>
      <p:sp>
        <p:nvSpPr>
          <p:cNvPr id="103" name="Caixa de Texto 102"/>
          <p:cNvSpPr txBox="1"/>
          <p:nvPr/>
        </p:nvSpPr>
        <p:spPr>
          <a:xfrm>
            <a:off x="594995" y="615315"/>
            <a:ext cx="6776720" cy="1383665"/>
          </a:xfrm>
          <a:prstGeom prst="rect">
            <a:avLst/>
          </a:prstGeom>
          <a:noFill/>
          <a:ln w="9525">
            <a:noFill/>
          </a:ln>
        </p:spPr>
        <p:txBody>
          <a:bodyPr wrap="square">
            <a:spAutoFit/>
          </a:bodyPr>
          <a:lstStyle/>
          <a:p>
            <a:pPr indent="0"/>
            <a:r>
              <a:rPr lang="en-US" sz="2800" b="1">
                <a:latin typeface="Comic Sans MS" panose="030F0702030302020204" pitchFamily="66" charset="0"/>
                <a:cs typeface="Comic Sans MS" panose="030F0702030302020204" pitchFamily="66" charset="0"/>
              </a:rPr>
              <a:t>ULA</a:t>
            </a:r>
            <a:r>
              <a:rPr lang="pt-BR" altLang="en-US" sz="2800" b="1">
                <a:latin typeface="Comic Sans MS" panose="030F0702030302020204" pitchFamily="66" charset="0"/>
                <a:cs typeface="Comic Sans MS" panose="030F0702030302020204" pitchFamily="66" charset="0"/>
              </a:rPr>
              <a:t> </a:t>
            </a:r>
            <a:r>
              <a:rPr lang="en-US" sz="2800" b="1">
                <a:latin typeface="Comic Sans MS" panose="030F0702030302020204" pitchFamily="66" charset="0"/>
                <a:cs typeface="Comic Sans MS" panose="030F0702030302020204" pitchFamily="66" charset="0"/>
              </a:rPr>
              <a:t>com as operações AND, OR, soma  e subtração (32 </a:t>
            </a:r>
            <a:r>
              <a:rPr lang="en-US" sz="2800" b="1" i="1">
                <a:latin typeface="Comic Sans MS" panose="030F0702030302020204" pitchFamily="66" charset="0"/>
                <a:cs typeface="Comic Sans MS" panose="030F0702030302020204" pitchFamily="66" charset="0"/>
              </a:rPr>
              <a:t>bits</a:t>
            </a:r>
            <a:r>
              <a:rPr lang="en-US" sz="2800" b="1">
                <a:latin typeface="Comic Sans MS" panose="030F0702030302020204" pitchFamily="66" charset="0"/>
                <a:cs typeface="Comic Sans MS" panose="030F0702030302020204" pitchFamily="66" charset="0"/>
              </a:rPr>
              <a:t>)</a:t>
            </a:r>
            <a:r>
              <a:rPr lang="pt-BR" altLang="en-US" sz="2800" b="1">
                <a:latin typeface="Comic Sans MS" panose="030F0702030302020204" pitchFamily="66" charset="0"/>
                <a:cs typeface="Comic Sans MS" panose="030F0702030302020204" pitchFamily="66" charset="0"/>
              </a:rPr>
              <a:t>: utiliza apenas blocos lógicos</a:t>
            </a:r>
            <a:r>
              <a:rPr lang="pt-BR" altLang="en-US" sz="2400" b="1">
                <a:latin typeface="Comic Sans MS" panose="030F0702030302020204" pitchFamily="66" charset="0"/>
                <a:cs typeface="Comic Sans MS" panose="030F0702030302020204" pitchFamily="66" charset="0"/>
              </a:rPr>
              <a:t> </a:t>
            </a:r>
            <a:endParaRPr lang="pt-BR" altLang="en-US" sz="2400" b="1">
              <a:latin typeface="Comic Sans MS" panose="030F0702030302020204" pitchFamily="66" charset="0"/>
              <a:cs typeface="Comic Sans MS" panose="030F0702030302020204" pitchFamily="66" charset="0"/>
            </a:endParaRPr>
          </a:p>
        </p:txBody>
      </p:sp>
      <p:graphicFrame>
        <p:nvGraphicFramePr>
          <p:cNvPr id="6" name="Objeto -2147482601"/>
          <p:cNvGraphicFramePr>
            <a:graphicFrameLocks noChangeAspect="1"/>
          </p:cNvGraphicFramePr>
          <p:nvPr/>
        </p:nvGraphicFramePr>
        <p:xfrm>
          <a:off x="992188" y="2439988"/>
          <a:ext cx="5107305" cy="2292985"/>
        </p:xfrm>
        <a:graphic>
          <a:graphicData uri="http://schemas.openxmlformats.org/presentationml/2006/ole">
            <mc:AlternateContent xmlns:mc="http://schemas.openxmlformats.org/markup-compatibility/2006">
              <mc:Choice xmlns:v="urn:schemas-microsoft-com:vml" Requires="v">
                <p:oleObj spid="_x0000_s8210" name="" r:id="rId3" imgW="4371340" imgH="1958340" progId="Word.Picture.6">
                  <p:embed/>
                </p:oleObj>
              </mc:Choice>
              <mc:Fallback>
                <p:oleObj name="" r:id="rId3" imgW="4371340" imgH="1958340" progId="Word.Picture.6">
                  <p:embed/>
                  <p:pic>
                    <p:nvPicPr>
                      <p:cNvPr id="0" name="Imagem 2"/>
                      <p:cNvPicPr/>
                      <p:nvPr/>
                    </p:nvPicPr>
                    <p:blipFill>
                      <a:blip r:embed="rId4"/>
                      <a:stretch>
                        <a:fillRect/>
                      </a:stretch>
                    </p:blipFill>
                    <p:spPr>
                      <a:xfrm>
                        <a:off x="992188" y="2439988"/>
                        <a:ext cx="5107305" cy="2292985"/>
                      </a:xfrm>
                      <a:prstGeom prst="rect">
                        <a:avLst/>
                      </a:prstGeom>
                      <a:noFill/>
                      <a:ln w="38100">
                        <a:solidFill>
                          <a:srgbClr val="FFFF00"/>
                        </a:solidFill>
                        <a:miter/>
                      </a:ln>
                    </p:spPr>
                  </p:pic>
                </p:oleObj>
              </mc:Fallback>
            </mc:AlternateContent>
          </a:graphicData>
        </a:graphic>
      </p:graphicFrame>
      <p:sp>
        <p:nvSpPr>
          <p:cNvPr id="4" name="Caixa de Texto 3"/>
          <p:cNvSpPr txBox="1"/>
          <p:nvPr/>
        </p:nvSpPr>
        <p:spPr>
          <a:xfrm>
            <a:off x="1648460" y="4874895"/>
            <a:ext cx="2894330" cy="460375"/>
          </a:xfrm>
          <a:prstGeom prst="rect">
            <a:avLst/>
          </a:prstGeom>
          <a:noFill/>
          <a:ln w="9525">
            <a:noFill/>
          </a:ln>
        </p:spPr>
        <p:txBody>
          <a:bodyPr wrap="square">
            <a:spAutoFit/>
          </a:bodyPr>
          <a:lstStyle/>
          <a:p>
            <a:pPr indent="0"/>
            <a:r>
              <a:rPr lang="pt-BR" sz="2400" b="1">
                <a:latin typeface="Comic Sans MS" panose="030F0702030302020204" pitchFamily="66" charset="0"/>
                <a:cs typeface="Comic Sans MS" panose="030F0702030302020204" pitchFamily="66" charset="0"/>
              </a:rPr>
              <a:t>somador de 1 bit</a:t>
            </a:r>
            <a:endParaRPr lang="pt-BR" sz="2000" b="1">
              <a:latin typeface="Comic Sans MS" panose="030F0702030302020204" pitchFamily="66" charset="0"/>
              <a:cs typeface="Comic Sans MS" panose="030F0702030302020204" pitchFamily="66" charset="0"/>
            </a:endParaRPr>
          </a:p>
        </p:txBody>
      </p:sp>
      <p:sp>
        <p:nvSpPr>
          <p:cNvPr id="5" name="Caixa de Texto 4"/>
          <p:cNvSpPr txBox="1"/>
          <p:nvPr/>
        </p:nvSpPr>
        <p:spPr>
          <a:xfrm>
            <a:off x="5343525" y="5783580"/>
            <a:ext cx="2425700" cy="460375"/>
          </a:xfrm>
          <a:prstGeom prst="rect">
            <a:avLst/>
          </a:prstGeom>
          <a:noFill/>
          <a:ln w="9525">
            <a:noFill/>
          </a:ln>
        </p:spPr>
        <p:txBody>
          <a:bodyPr wrap="square">
            <a:spAutoFit/>
          </a:bodyPr>
          <a:lstStyle/>
          <a:p>
            <a:pPr indent="0" algn="ctr"/>
            <a:r>
              <a:rPr lang="pt-BR" sz="2400" b="1">
                <a:latin typeface="Comic Sans MS" panose="030F0702030302020204" pitchFamily="66" charset="0"/>
                <a:cs typeface="Comic Sans MS" panose="030F0702030302020204" pitchFamily="66" charset="0"/>
              </a:rPr>
              <a:t>ULA completa</a:t>
            </a:r>
            <a:endParaRPr lang="pt-BR" sz="2000" b="1">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1038225" y="3215640"/>
            <a:ext cx="475615" cy="398780"/>
          </a:xfrm>
          <a:prstGeom prst="rect">
            <a:avLst/>
          </a:prstGeom>
          <a:noFill/>
          <a:ln w="9525">
            <a:noFill/>
          </a:ln>
        </p:spPr>
        <p:txBody>
          <a:bodyPr wrap="square">
            <a:spAutoFit/>
          </a:bodyPr>
          <a:lstStyle/>
          <a:p>
            <a:pPr indent="0"/>
            <a:r>
              <a:rPr lang="pt-BR" sz="2000" b="0">
                <a:latin typeface="Comic Sans MS" panose="030F0702030302020204" pitchFamily="66" charset="0"/>
                <a:cs typeface="Comic Sans MS" panose="030F0702030302020204" pitchFamily="66" charset="0"/>
              </a:rPr>
              <a:t>D</a:t>
            </a:r>
            <a:endParaRPr lang="pt-BR" sz="2000" b="0">
              <a:latin typeface="Comic Sans MS" panose="030F0702030302020204" pitchFamily="66" charset="0"/>
              <a:cs typeface="Comic Sans MS" panose="030F0702030302020204" pitchFamily="66" charset="0"/>
            </a:endParaRPr>
          </a:p>
        </p:txBody>
      </p:sp>
      <p:grpSp>
        <p:nvGrpSpPr>
          <p:cNvPr id="5" name="Grupo 4"/>
          <p:cNvGrpSpPr/>
          <p:nvPr/>
        </p:nvGrpSpPr>
        <p:grpSpPr>
          <a:xfrm>
            <a:off x="1038225" y="3102610"/>
            <a:ext cx="2490470" cy="819859"/>
            <a:chOff x="11668" y="9375"/>
            <a:chExt cx="2350" cy="767"/>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75122" name="Text Box 18"/>
                <p:cNvSpPr txBox="1">
                  <a:spLocks noChangeArrowheads="1"/>
                </p:cNvSpPr>
                <p:nvPr/>
              </p:nvSpPr>
              <p:spPr bwMode="auto">
                <a:xfrm>
                  <a:off x="12448" y="9654"/>
                  <a:ext cx="600" cy="4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75122" name="Text Box 18"/>
                <p:cNvSpPr txBox="1">
                  <a:spLocks noRot="1" noChangeAspect="1" noMove="1" noResize="1" noEditPoints="1" noAdjustHandles="1" noChangeArrowheads="1" noChangeShapeType="1" noTextEdit="1"/>
                </p:cNvSpPr>
                <p:nvPr/>
              </p:nvSpPr>
              <p:spPr bwMode="auto">
                <a:xfrm>
                  <a:off x="12448" y="9654"/>
                  <a:ext cx="600" cy="488"/>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grpSp>
        <p:nvGrpSpPr>
          <p:cNvPr id="3" name="Grupo 2"/>
          <p:cNvGrpSpPr/>
          <p:nvPr/>
        </p:nvGrpSpPr>
        <p:grpSpPr>
          <a:xfrm>
            <a:off x="2747010" y="3159760"/>
            <a:ext cx="2012315" cy="899160"/>
            <a:chOff x="8933" y="6761"/>
            <a:chExt cx="3169" cy="1416"/>
          </a:xfrm>
        </p:grpSpPr>
        <p:cxnSp>
          <p:nvCxnSpPr>
            <p:cNvPr id="74"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71" name="Triângulo isósceles 70"/>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6" name="Grupo 5"/>
          <p:cNvGrpSpPr/>
          <p:nvPr/>
        </p:nvGrpSpPr>
        <p:grpSpPr>
          <a:xfrm flipH="1">
            <a:off x="2648585" y="5580380"/>
            <a:ext cx="2089785" cy="899795"/>
            <a:chOff x="8933" y="6761"/>
            <a:chExt cx="3291" cy="1417"/>
          </a:xfrm>
        </p:grpSpPr>
        <p:cxnSp>
          <p:nvCxnSpPr>
            <p:cNvPr id="7" name="Conector Reto 6"/>
            <p:cNvCxnSpPr/>
            <p:nvPr/>
          </p:nvCxnSpPr>
          <p:spPr>
            <a:xfrm>
              <a:off x="10013" y="7474"/>
              <a:ext cx="2211"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9" name="Triângulo isósceles 8"/>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Elipse 9"/>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mc:AlternateContent xmlns:mc="http://schemas.openxmlformats.org/markup-compatibility/2006">
        <mc:Choice xmlns:a14="http://schemas.microsoft.com/office/drawing/2010/main" Requires="a14">
          <p:sp>
            <p:nvSpPr>
              <p:cNvPr id="11" name="Text Box 18"/>
              <p:cNvSpPr txBox="1">
                <a:spLocks noChangeArrowheads="1"/>
              </p:cNvSpPr>
              <p:nvPr/>
            </p:nvSpPr>
            <p:spPr bwMode="auto">
              <a:xfrm>
                <a:off x="1976739" y="4708716"/>
                <a:ext cx="635865" cy="564515"/>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1" name="Text Box 18"/>
              <p:cNvSpPr txBox="1">
                <a:spLocks noRot="1" noChangeAspect="1" noMove="1" noResize="1" noEditPoints="1" noAdjustHandles="1" noChangeArrowheads="1" noChangeShapeType="1" noTextEdit="1"/>
              </p:cNvSpPr>
              <p:nvPr/>
            </p:nvSpPr>
            <p:spPr bwMode="auto">
              <a:xfrm>
                <a:off x="1976739" y="4708716"/>
                <a:ext cx="635865" cy="564515"/>
              </a:xfrm>
              <a:prstGeom prst="rect">
                <a:avLst/>
              </a:prstGeom>
              <a:blipFill rotWithShape="1">
                <a:blip r:embed="rId2"/>
                <a:stretch>
                  <a:fillRect l="-97" t="-34" r="34" b="34"/>
                </a:stretch>
              </a:blipFill>
              <a:ln w="19050" algn="ctr">
                <a:noFill/>
                <a:miter lim="800000"/>
              </a:ln>
              <a:effectLst/>
            </p:spPr>
            <p:txBody>
              <a:bodyPr/>
              <a:lstStyle/>
              <a:p>
                <a:r>
                  <a:rPr lang="pt-BR" altLang="en-US">
                    <a:noFill/>
                  </a:rPr>
                  <a:t> </a:t>
                </a:r>
              </a:p>
            </p:txBody>
          </p:sp>
        </mc:Fallback>
      </mc:AlternateContent>
      <p:grpSp>
        <p:nvGrpSpPr>
          <p:cNvPr id="12" name="Grupo 11"/>
          <p:cNvGrpSpPr/>
          <p:nvPr/>
        </p:nvGrpSpPr>
        <p:grpSpPr>
          <a:xfrm rot="16200000" flipV="1">
            <a:off x="1668645" y="4559800"/>
            <a:ext cx="2360295" cy="596535"/>
            <a:chOff x="11668" y="9375"/>
            <a:chExt cx="2350" cy="558"/>
          </a:xfrm>
        </p:grpSpPr>
        <p:sp>
          <p:nvSpPr>
            <p:cNvPr id="13"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5"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6"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
        <p:nvSpPr>
          <p:cNvPr id="19" name="Line 13"/>
          <p:cNvSpPr/>
          <p:nvPr/>
        </p:nvSpPr>
        <p:spPr>
          <a:xfrm rot="16200000" flipV="1">
            <a:off x="3525038" y="4824405"/>
            <a:ext cx="2448000" cy="0"/>
          </a:xfrm>
          <a:prstGeom prst="line">
            <a:avLst/>
          </a:prstGeom>
          <a:ln w="19050" cap="flat" cmpd="sng">
            <a:solidFill>
              <a:srgbClr val="000000"/>
            </a:solidFill>
            <a:prstDash val="solid"/>
            <a:headEnd type="none" w="med" len="med"/>
            <a:tailEnd type="none" w="med" len="med"/>
          </a:ln>
        </p:spPr>
      </p:sp>
      <p:sp>
        <p:nvSpPr>
          <p:cNvPr id="20" name="Line 12"/>
          <p:cNvSpPr/>
          <p:nvPr/>
        </p:nvSpPr>
        <p:spPr>
          <a:xfrm>
            <a:off x="4462145" y="3614261"/>
            <a:ext cx="829803" cy="0"/>
          </a:xfrm>
          <a:prstGeom prst="line">
            <a:avLst/>
          </a:prstGeom>
          <a:ln w="19050" cap="flat" cmpd="sng">
            <a:solidFill>
              <a:srgbClr val="000000"/>
            </a:solidFill>
            <a:prstDash val="solid"/>
            <a:headEnd type="none" w="med" len="med"/>
            <a:tailEnd type="none" w="med" len="med"/>
          </a:ln>
        </p:spPr>
      </p:sp>
      <mc:AlternateContent xmlns:mc="http://schemas.openxmlformats.org/markup-compatibility/2006">
        <mc:Choice xmlns:a14="http://schemas.microsoft.com/office/drawing/2010/main" Requires="a14">
          <p:sp>
            <p:nvSpPr>
              <p:cNvPr id="21" name="Caixa de Texto 20"/>
              <p:cNvSpPr txBox="1"/>
              <p:nvPr/>
            </p:nvSpPr>
            <p:spPr>
              <a:xfrm>
                <a:off x="4940300" y="3061335"/>
                <a:ext cx="475615" cy="553085"/>
              </a:xfrm>
              <a:prstGeom prst="rect">
                <a:avLst/>
              </a:prstGeom>
              <a:noFill/>
              <a:ln w="9525">
                <a:noFill/>
              </a:ln>
            </p:spPr>
            <p:txBody>
              <a:bodyPr wrap="square">
                <a:spAutoFit/>
              </a:bodyPr>
              <a:lstStyle/>
              <a:p>
                <a:pPr indent="0"/>
                <a14:m>
                  <m:oMathPara xmlns:m="http://schemas.openxmlformats.org/officeDocument/2006/math">
                    <m:oMathParaPr>
                      <m:jc m:val="centerGroup"/>
                    </m:oMathParaPr>
                    <m:oMath xmlns:m="http://schemas.openxmlformats.org/officeDocument/2006/math">
                      <m:bar>
                        <m:barPr>
                          <m:pos m:val="top"/>
                          <m:ctrlPr>
                            <a:rPr lang="en-US" altLang="pt-BR" sz="2800" b="0" i="1">
                              <a:latin typeface="Cambria Math" panose="02040503050406030204" pitchFamily="18" charset="0"/>
                              <a:cs typeface="Cambria Math" panose="02040503050406030204" pitchFamily="18" charset="0"/>
                            </a:rPr>
                          </m:ctrlPr>
                        </m:barPr>
                        <m:e>
                          <m:r>
                            <a:rPr lang="en-US" altLang="pt-BR" sz="2800" b="0" i="1">
                              <a:latin typeface="Cambria Math" panose="02040503050406030204" pitchFamily="18" charset="0"/>
                              <a:cs typeface="Cambria Math" panose="02040503050406030204" pitchFamily="18" charset="0"/>
                            </a:rPr>
                            <m:t>𝑄</m:t>
                          </m:r>
                        </m:e>
                      </m:bar>
                    </m:oMath>
                  </m:oMathPara>
                </a14:m>
                <a:endParaRPr lang="en-US" altLang="pt-BR" sz="2800" b="0" i="1">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4940300" y="3061335"/>
                <a:ext cx="475615" cy="553085"/>
              </a:xfrm>
              <a:prstGeom prst="rect">
                <a:avLst/>
              </a:prstGeom>
              <a:blipFill rotWithShape="1">
                <a:blip r:embed="rId3"/>
                <a:stretch>
                  <a:fillRect/>
                </a:stretch>
              </a:blipFill>
              <a:ln w="9525">
                <a:noFill/>
              </a:ln>
            </p:spPr>
            <p:txBody>
              <a:bodyPr/>
              <a:lstStyle/>
              <a:p>
                <a:r>
                  <a:rPr lang="pt-BR" altLang="en-US">
                    <a:noFill/>
                  </a:rPr>
                  <a:t> </a:t>
                </a:r>
              </a:p>
            </p:txBody>
          </p:sp>
        </mc:Fallback>
      </mc:AlternateContent>
      <p:grpSp>
        <p:nvGrpSpPr>
          <p:cNvPr id="29" name="Grupo 28"/>
          <p:cNvGrpSpPr/>
          <p:nvPr/>
        </p:nvGrpSpPr>
        <p:grpSpPr>
          <a:xfrm>
            <a:off x="5556979" y="4226560"/>
            <a:ext cx="5361211" cy="2037080"/>
            <a:chOff x="10902" y="5576"/>
            <a:chExt cx="5442" cy="3208"/>
          </a:xfrm>
        </p:grpSpPr>
        <mc:AlternateContent xmlns:mc="http://schemas.openxmlformats.org/markup-compatibility/2006">
          <mc:Choice xmlns:a14="http://schemas.microsoft.com/office/drawing/2010/main" Requires="a14">
            <p:sp>
              <p:nvSpPr>
                <p:cNvPr id="62" name="Rectangle 140"/>
                <p:cNvSpPr>
                  <a:spLocks noChangeArrowheads="1"/>
                </p:cNvSpPr>
                <p:nvPr/>
              </p:nvSpPr>
              <p:spPr bwMode="auto">
                <a:xfrm flipH="1">
                  <a:off x="10902" y="8059"/>
                  <a:ext cx="896"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14:m>
                    <m:oMath xmlns:m="http://schemas.openxmlformats.org/officeDocument/2006/math">
                      <m:r>
                        <m:rPr>
                          <m:sty m:val="p"/>
                        </m:rPr>
                        <a:rPr lang="en-US" altLang="pt-BR" sz="2400" dirty="0">
                          <a:latin typeface="Cambria Math" panose="02040503050406030204" pitchFamily="18" charset="0"/>
                          <a:cs typeface="Cambria Math" panose="02040503050406030204" pitchFamily="18" charset="0"/>
                        </a:rPr>
                        <m:t>ϕ</m:t>
                      </m:r>
                    </m:oMath>
                  </a14:m>
                  <a:endParaRPr lang="en-US" altLang="pt-BR" sz="2400" dirty="0" smtClean="0">
                    <a:latin typeface="Cambria Math" panose="02040503050406030204" pitchFamily="18" charset="0"/>
                    <a:cs typeface="Cambria Math" panose="02040503050406030204" pitchFamily="18" charset="0"/>
                  </a:endParaRPr>
                </a:p>
              </p:txBody>
            </p:sp>
          </mc:Choice>
          <mc:Fallback>
            <p:sp>
              <p:nvSpPr>
                <p:cNvPr id="62" name="Rectangle 140"/>
                <p:cNvSpPr>
                  <a:spLocks noRot="1" noChangeAspect="1" noMove="1" noResize="1" noEditPoints="1" noAdjustHandles="1" noChangeArrowheads="1" noChangeShapeType="1" noTextEdit="1"/>
                </p:cNvSpPr>
                <p:nvPr/>
              </p:nvSpPr>
              <p:spPr bwMode="auto">
                <a:xfrm flipH="1">
                  <a:off x="10902" y="8059"/>
                  <a:ext cx="896" cy="725"/>
                </a:xfrm>
                <a:prstGeom prst="rect">
                  <a:avLst/>
                </a:prstGeom>
                <a:blipFill rotWithShape="1">
                  <a:blip r:embed="rId4"/>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cxnSp>
          <p:nvCxnSpPr>
            <p:cNvPr id="63" name="Conector Angulado 62"/>
            <p:cNvCxnSpPr/>
            <p:nvPr/>
          </p:nvCxnSpPr>
          <p:spPr>
            <a:xfrm flipV="1">
              <a:off x="109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10951" y="7438"/>
              <a:ext cx="896" cy="53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12053" y="6041"/>
              <a:ext cx="724"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22" name="Conector Angulado 21"/>
            <p:cNvCxnSpPr/>
            <p:nvPr/>
          </p:nvCxnSpPr>
          <p:spPr>
            <a:xfrm>
              <a:off x="12115"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23" name="Conector Angulado 22"/>
            <p:cNvCxnSpPr/>
            <p:nvPr/>
          </p:nvCxnSpPr>
          <p:spPr>
            <a:xfrm flipV="1">
              <a:off x="13261"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24" name="Conector Angulado 23"/>
            <p:cNvCxnSpPr/>
            <p:nvPr/>
          </p:nvCxnSpPr>
          <p:spPr>
            <a:xfrm>
              <a:off x="144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25" name="Conector Reto 24"/>
            <p:cNvCxnSpPr/>
            <p:nvPr/>
          </p:nvCxnSpPr>
          <p:spPr>
            <a:xfrm flipH="1">
              <a:off x="11890" y="5576"/>
              <a:ext cx="16"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13076" y="5576"/>
              <a:ext cx="16"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28" name="Rectangle 140"/>
          <p:cNvSpPr>
            <a:spLocks noChangeArrowheads="1"/>
          </p:cNvSpPr>
          <p:nvPr/>
        </p:nvSpPr>
        <p:spPr bwMode="auto">
          <a:xfrm flipH="1">
            <a:off x="6530340" y="4956810"/>
            <a:ext cx="1203325"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b="1" dirty="0" smtClean="0"/>
              <a:t>D</a:t>
            </a:r>
            <a:r>
              <a:rPr lang="pt-BR" sz="2000" dirty="0" smtClean="0"/>
              <a:t> vai p/ saida </a:t>
            </a:r>
            <a:endParaRPr lang="pt-BR" sz="2000" dirty="0" smtClean="0"/>
          </a:p>
        </p:txBody>
      </p:sp>
      <p:cxnSp>
        <p:nvCxnSpPr>
          <p:cNvPr id="30" name="Conector Reto 29"/>
          <p:cNvCxnSpPr/>
          <p:nvPr/>
        </p:nvCxnSpPr>
        <p:spPr>
          <a:xfrm flipH="1">
            <a:off x="8827100" y="4226560"/>
            <a:ext cx="15762"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7698740" y="4979670"/>
            <a:ext cx="1203325"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segura o dado  </a:t>
            </a:r>
            <a:endParaRPr lang="pt-BR" sz="2000" dirty="0" smtClean="0"/>
          </a:p>
        </p:txBody>
      </p:sp>
      <mc:AlternateContent xmlns:mc="http://schemas.openxmlformats.org/markup-compatibility/2006">
        <mc:Choice xmlns:a14="http://schemas.microsoft.com/office/drawing/2010/main" Requires="a14">
          <p:sp>
            <p:nvSpPr>
              <p:cNvPr id="33" name="Caixa de Texto 6"/>
              <p:cNvSpPr txBox="1"/>
              <p:nvPr/>
            </p:nvSpPr>
            <p:spPr>
              <a:xfrm>
                <a:off x="498475" y="349250"/>
                <a:ext cx="11574780" cy="2715895"/>
              </a:xfrm>
              <a:prstGeom prst="rect">
                <a:avLst/>
              </a:prstGeom>
              <a:solidFill>
                <a:schemeClr val="bg1"/>
              </a:solidFill>
            </p:spPr>
            <p:txBody>
              <a:bodyPr wrap="square" rtlCol="0" anchor="t">
                <a:spAutoFit/>
              </a:bodyPr>
              <a:lstStyle/>
              <a:p>
                <a:pPr lvl="0" indent="0" algn="l" fontAlgn="auto">
                  <a:spcAft>
                    <a:spcPts val="1200"/>
                  </a:spcAft>
                  <a:buFont typeface="Wingdings" panose="05000000000000000000" charset="0"/>
                  <a:buNone/>
                </a:pPr>
                <a:r>
                  <a:rPr lang="pt-BR" altLang="en-US" sz="2800" b="1" smtClean="0">
                    <a:solidFill>
                      <a:schemeClr val="tx1"/>
                    </a:solidFill>
                    <a:latin typeface="Comic Sans MS" panose="030F0702030302020204" pitchFamily="66" charset="0"/>
                    <a:cs typeface="Comic Sans MS" panose="030F0702030302020204" pitchFamily="66" charset="0"/>
                  </a:rPr>
                  <a:t>Um </a:t>
                </a:r>
                <a:r>
                  <a:rPr lang="pt-BR" altLang="en-US" sz="2800" b="1" i="1" smtClean="0">
                    <a:solidFill>
                      <a:schemeClr val="tx1"/>
                    </a:solidFill>
                    <a:latin typeface="Comic Sans MS" panose="030F0702030302020204" pitchFamily="66" charset="0"/>
                    <a:cs typeface="Comic Sans MS" panose="030F0702030302020204" pitchFamily="66" charset="0"/>
                  </a:rPr>
                  <a:t>latch</a:t>
                </a:r>
                <a:r>
                  <a:rPr lang="pt-BR" altLang="en-US" sz="2800" b="1" smtClean="0">
                    <a:solidFill>
                      <a:schemeClr val="tx1"/>
                    </a:solidFill>
                    <a:latin typeface="Comic Sans MS" panose="030F0702030302020204" pitchFamily="66" charset="0"/>
                    <a:cs typeface="Comic Sans MS" panose="030F0702030302020204" pitchFamily="66" charset="0"/>
                  </a:rPr>
                  <a:t> é basicamente formado por dois inversores realimentados. No </a:t>
                </a:r>
                <a:r>
                  <a:rPr lang="pt-BR" altLang="en-US" sz="2800" b="1" i="1" smtClean="0">
                    <a:solidFill>
                      <a:schemeClr val="tx1"/>
                    </a:solidFill>
                    <a:latin typeface="Comic Sans MS" panose="030F0702030302020204" pitchFamily="66" charset="0"/>
                    <a:cs typeface="Comic Sans MS" panose="030F0702030302020204" pitchFamily="66" charset="0"/>
                  </a:rPr>
                  <a:t>latch</a:t>
                </a:r>
                <a:r>
                  <a:rPr lang="pt-BR" altLang="en-US" sz="2800" b="1" smtClean="0">
                    <a:solidFill>
                      <a:schemeClr val="tx1"/>
                    </a:solidFill>
                    <a:latin typeface="Comic Sans MS" panose="030F0702030302020204" pitchFamily="66" charset="0"/>
                    <a:cs typeface="Comic Sans MS" panose="030F0702030302020204" pitchFamily="66" charset="0"/>
                  </a:rPr>
                  <a:t> sensivel ao nível alto </a:t>
                </a:r>
                <a:endParaRPr lang="pt-BR" altLang="en-US" sz="2800" b="1" smtClean="0">
                  <a:solidFill>
                    <a:schemeClr val="tx1"/>
                  </a:solidFill>
                  <a:latin typeface="Comic Sans MS" panose="030F0702030302020204" pitchFamily="66" charset="0"/>
                  <a:cs typeface="Comic Sans MS" panose="030F0702030302020204" pitchFamily="66" charset="0"/>
                </a:endParaRPr>
              </a:p>
              <a:p>
                <a:pPr marL="342900" lvl="0" indent="-342900" algn="l" fontAlgn="auto">
                  <a:spcAft>
                    <a:spcPts val="1200"/>
                  </a:spcAft>
                  <a:buFont typeface="Wingdings" panose="05000000000000000000" charset="0"/>
                  <a:buChar char="ü"/>
                </a:pPr>
                <a:r>
                  <a:rPr lang="pt-BR" altLang="en-US" sz="2800" b="1" smtClean="0">
                    <a:solidFill>
                      <a:schemeClr val="tx1"/>
                    </a:solidFill>
                    <a:latin typeface="Comic Sans MS" panose="030F0702030302020204" pitchFamily="66" charset="0"/>
                    <a:cs typeface="Comic Sans MS" panose="030F0702030302020204" pitchFamily="66" charset="0"/>
                  </a:rPr>
                  <a:t>quando </a:t>
                </a:r>
                <a:r>
                  <a:rPr lang="pt-BR" altLang="en-US" sz="2800" b="1" smtClean="0">
                    <a:solidFill>
                      <a:schemeClr val="tx1"/>
                    </a:solidFill>
                    <a:latin typeface="Symbol" panose="05050102010706020507" charset="0"/>
                    <a:cs typeface="Symbol" panose="05050102010706020507" charset="0"/>
                  </a:rPr>
                  <a:t>f = 1, </a:t>
                </a:r>
                <a:r>
                  <a:rPr lang="pt-BR" altLang="en-US" sz="2800" b="1" smtClean="0">
                    <a:solidFill>
                      <a:schemeClr val="tx1"/>
                    </a:solidFill>
                    <a:latin typeface="Comic Sans MS" panose="030F0702030302020204" pitchFamily="66" charset="0"/>
                    <a:cs typeface="Comic Sans MS" panose="030F0702030302020204" pitchFamily="66" charset="0"/>
                  </a:rPr>
                  <a:t>o sinal de entrada passa para a saida. </a:t>
                </a:r>
                <a:endParaRPr lang="pt-BR" altLang="en-US" sz="2800" b="1" smtClean="0">
                  <a:solidFill>
                    <a:schemeClr val="tx1"/>
                  </a:solidFill>
                  <a:latin typeface="Comic Sans MS" panose="030F0702030302020204" pitchFamily="66" charset="0"/>
                  <a:cs typeface="Comic Sans MS" panose="030F0702030302020204" pitchFamily="66" charset="0"/>
                </a:endParaRPr>
              </a:p>
              <a:p>
                <a:pPr marL="342900" lvl="0" indent="-342900" algn="l" fontAlgn="auto">
                  <a:spcAft>
                    <a:spcPts val="1200"/>
                  </a:spcAft>
                  <a:buFont typeface="Wingdings" panose="05000000000000000000" charset="0"/>
                  <a:buChar char="ü"/>
                </a:pPr>
                <a:r>
                  <a:rPr lang="pt-BR" altLang="en-US" sz="2800" b="1" smtClean="0">
                    <a:solidFill>
                      <a:schemeClr val="tx1"/>
                    </a:solidFill>
                    <a:latin typeface="Comic Sans MS" panose="030F0702030302020204" pitchFamily="66" charset="0"/>
                    <a:cs typeface="Comic Sans MS" panose="030F0702030302020204" pitchFamily="66" charset="0"/>
                  </a:rPr>
                  <a:t>quando </a:t>
                </a:r>
                <a:r>
                  <a:rPr lang="pt-BR" altLang="en-US" sz="2800" b="1" smtClean="0">
                    <a:latin typeface="Symbol" panose="05050102010706020507" charset="0"/>
                    <a:cs typeface="Symbol" panose="05050102010706020507" charset="0"/>
                    <a:sym typeface="+mn-ea"/>
                  </a:rPr>
                  <a:t>f = 0, </a:t>
                </a:r>
                <a:r>
                  <a:rPr lang="pt-BR" altLang="en-US" sz="2800" b="1" smtClean="0">
                    <a:latin typeface="Comic Sans MS" panose="030F0702030302020204" pitchFamily="66" charset="0"/>
                    <a:cs typeface="Comic Sans MS" panose="030F0702030302020204" pitchFamily="66" charset="0"/>
                    <a:sym typeface="+mn-ea"/>
                  </a:rPr>
                  <a:t>o sinal fica armazenado</a:t>
                </a:r>
                <a:endParaRPr lang="pt-BR" altLang="en-US" sz="2800" b="1" smtClean="0">
                  <a:latin typeface="Comic Sans MS" panose="030F0702030302020204" pitchFamily="66" charset="0"/>
                  <a:cs typeface="Comic Sans MS" panose="030F0702030302020204" pitchFamily="66" charset="0"/>
                  <a:sym typeface="+mn-ea"/>
                </a:endParaRPr>
              </a:p>
              <a:p>
                <a:pPr lvl="0" indent="0" algn="l" fontAlgn="auto">
                  <a:spcAft>
                    <a:spcPts val="1200"/>
                  </a:spcAft>
                  <a:buFont typeface="Wingdings" panose="05000000000000000000" charset="0"/>
                  <a:buNone/>
                </a:pPr>
                <a:r>
                  <a:rPr lang="pt-BR" altLang="en-US" sz="2400" b="1" dirty="0" smtClean="0">
                    <a:solidFill>
                      <a:srgbClr val="C00000"/>
                    </a:solidFill>
                    <a:effectLst/>
                    <a:latin typeface="Comic Sans MS" panose="030F0702030302020204" pitchFamily="66" charset="0"/>
                    <a:cs typeface="Comic Sans MS" panose="030F0702030302020204" pitchFamily="66" charset="0"/>
                    <a:sym typeface="+mn-ea"/>
                  </a:rPr>
                  <a:t>No latch sensível a nível baixo, o </a:t>
                </a:r>
                <a14:m>
                  <m:oMath xmlns:m="http://schemas.openxmlformats.org/officeDocument/2006/math">
                    <m:r>
                      <a:rPr kumimoji="0" lang="en-US" sz="24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a14:m>
                <a:r>
                  <a:rPr lang="pt-BR" altLang="en-US" sz="2400" b="1" dirty="0" smtClean="0">
                    <a:solidFill>
                      <a:srgbClr val="C00000"/>
                    </a:solidFill>
                    <a:effectLst/>
                    <a:latin typeface="Comic Sans MS" panose="030F0702030302020204" pitchFamily="66" charset="0"/>
                    <a:cs typeface="Comic Sans MS" panose="030F0702030302020204" pitchFamily="66" charset="0"/>
                    <a:sym typeface="+mn-ea"/>
                  </a:rPr>
                  <a:t> e o </a:t>
                </a:r>
                <a14:m>
                  <m:oMath xmlns:m="http://schemas.openxmlformats.org/officeDocument/2006/math">
                    <m:bar>
                      <m:barPr>
                        <m:pos m:val="top"/>
                        <m:ctrlPr>
                          <a:rPr kumimoji="0" lang="en-US" sz="24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4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a14:m>
                <a:r>
                  <a:rPr lang="pt-BR" altLang="en-US" sz="2400" b="1" dirty="0" smtClean="0">
                    <a:solidFill>
                      <a:srgbClr val="C00000"/>
                    </a:solidFill>
                    <a:effectLst/>
                    <a:latin typeface="Comic Sans MS" panose="030F0702030302020204" pitchFamily="66" charset="0"/>
                    <a:cs typeface="Comic Sans MS" panose="030F0702030302020204" pitchFamily="66" charset="0"/>
                    <a:sym typeface="+mn-ea"/>
                  </a:rPr>
                  <a:t> são trocados</a:t>
                </a:r>
                <a:endParaRPr lang="pt-BR" altLang="en-US" sz="2400" b="1" dirty="0" smtClean="0">
                  <a:solidFill>
                    <a:srgbClr val="C00000"/>
                  </a:solidFill>
                  <a:effectLst/>
                  <a:latin typeface="Comic Sans MS" panose="030F0702030302020204" pitchFamily="66" charset="0"/>
                  <a:cs typeface="Comic Sans MS" panose="030F0702030302020204" pitchFamily="66" charset="0"/>
                  <a:sym typeface="+mn-ea"/>
                </a:endParaRPr>
              </a:p>
            </p:txBody>
          </p:sp>
        </mc:Choice>
        <mc:Fallback>
          <p:sp>
            <p:nvSpPr>
              <p:cNvPr id="33" name="Caixa de Texto 6"/>
              <p:cNvSpPr txBox="1">
                <a:spLocks noRot="1" noChangeAspect="1" noMove="1" noResize="1" noEditPoints="1" noAdjustHandles="1" noChangeArrowheads="1" noChangeShapeType="1" noTextEdit="1"/>
              </p:cNvSpPr>
              <p:nvPr/>
            </p:nvSpPr>
            <p:spPr>
              <a:xfrm>
                <a:off x="498475" y="349250"/>
                <a:ext cx="11574780" cy="271589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8" name="Grupo 17"/>
          <p:cNvGrpSpPr/>
          <p:nvPr/>
        </p:nvGrpSpPr>
        <p:grpSpPr>
          <a:xfrm>
            <a:off x="1438275" y="1062159"/>
            <a:ext cx="3114130" cy="2336996"/>
            <a:chOff x="1635" y="4411"/>
            <a:chExt cx="6717" cy="5794"/>
          </a:xfrm>
        </p:grpSpPr>
        <p:sp>
          <p:nvSpPr>
            <p:cNvPr id="4" name="Caixa de Texto 3"/>
            <p:cNvSpPr txBox="1"/>
            <p:nvPr/>
          </p:nvSpPr>
          <p:spPr>
            <a:xfrm>
              <a:off x="1677" y="4531"/>
              <a:ext cx="749" cy="1294"/>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grpSp>
          <p:nvGrpSpPr>
            <p:cNvPr id="5" name="Grupo 4"/>
            <p:cNvGrpSpPr/>
            <p:nvPr/>
          </p:nvGrpSpPr>
          <p:grpSpPr>
            <a:xfrm>
              <a:off x="1635" y="4886"/>
              <a:ext cx="3922" cy="1764"/>
              <a:chOff x="11668" y="9375"/>
              <a:chExt cx="2350" cy="104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75122" name="Text Box 18"/>
                  <p:cNvSpPr txBox="1">
                    <a:spLocks noChangeArrowheads="1"/>
                  </p:cNvSpPr>
                  <p:nvPr/>
                </p:nvSpPr>
                <p:spPr bwMode="auto">
                  <a:xfrm>
                    <a:off x="12448" y="9654"/>
                    <a:ext cx="600" cy="769"/>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75122" name="Text Box 18"/>
                  <p:cNvSpPr txBox="1">
                    <a:spLocks noRot="1" noChangeAspect="1" noMove="1" noResize="1" noEditPoints="1" noAdjustHandles="1" noChangeArrowheads="1" noChangeShapeType="1" noTextEdit="1"/>
                  </p:cNvSpPr>
                  <p:nvPr/>
                </p:nvSpPr>
                <p:spPr bwMode="auto">
                  <a:xfrm>
                    <a:off x="12448" y="9654"/>
                    <a:ext cx="600" cy="769"/>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grpSp>
          <p:nvGrpSpPr>
            <p:cNvPr id="3" name="Grupo 2"/>
            <p:cNvGrpSpPr/>
            <p:nvPr/>
          </p:nvGrpSpPr>
          <p:grpSpPr>
            <a:xfrm>
              <a:off x="4326" y="4976"/>
              <a:ext cx="3169" cy="1416"/>
              <a:chOff x="8933" y="6761"/>
              <a:chExt cx="3169" cy="1416"/>
            </a:xfrm>
          </p:grpSpPr>
          <p:cxnSp>
            <p:nvCxnSpPr>
              <p:cNvPr id="74"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71" name="Triângulo isósceles 70"/>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6" name="Grupo 5"/>
            <p:cNvGrpSpPr/>
            <p:nvPr/>
          </p:nvGrpSpPr>
          <p:grpSpPr>
            <a:xfrm flipH="1">
              <a:off x="4171" y="8788"/>
              <a:ext cx="3291" cy="1417"/>
              <a:chOff x="8933" y="6761"/>
              <a:chExt cx="3291" cy="1417"/>
            </a:xfrm>
          </p:grpSpPr>
          <p:cxnSp>
            <p:nvCxnSpPr>
              <p:cNvPr id="7" name="Conector Reto 6"/>
              <p:cNvCxnSpPr/>
              <p:nvPr/>
            </p:nvCxnSpPr>
            <p:spPr>
              <a:xfrm>
                <a:off x="10013" y="7474"/>
                <a:ext cx="2211"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9" name="Triângulo isósceles 8"/>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Elipse 9"/>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mc:AlternateContent xmlns:mc="http://schemas.openxmlformats.org/markup-compatibility/2006">
          <mc:Choice xmlns:a14="http://schemas.microsoft.com/office/drawing/2010/main" Requires="a14">
            <p:sp>
              <p:nvSpPr>
                <p:cNvPr id="11" name="Text Box 18"/>
                <p:cNvSpPr txBox="1">
                  <a:spLocks noChangeArrowheads="1"/>
                </p:cNvSpPr>
                <p:nvPr/>
              </p:nvSpPr>
              <p:spPr bwMode="auto">
                <a:xfrm>
                  <a:off x="3113" y="7415"/>
                  <a:ext cx="1001" cy="140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1" name="Text Box 18"/>
                <p:cNvSpPr txBox="1">
                  <a:spLocks noRot="1" noChangeAspect="1" noMove="1" noResize="1" noEditPoints="1" noAdjustHandles="1" noChangeArrowheads="1" noChangeShapeType="1" noTextEdit="1"/>
                </p:cNvSpPr>
                <p:nvPr/>
              </p:nvSpPr>
              <p:spPr bwMode="auto">
                <a:xfrm>
                  <a:off x="3113" y="7415"/>
                  <a:ext cx="1001" cy="1400"/>
                </a:xfrm>
                <a:prstGeom prst="rect">
                  <a:avLst/>
                </a:prstGeom>
                <a:blipFill rotWithShape="1">
                  <a:blip r:embed="rId2"/>
                </a:blipFill>
                <a:ln w="19050" algn="ctr">
                  <a:noFill/>
                  <a:miter lim="800000"/>
                </a:ln>
                <a:effectLst/>
              </p:spPr>
              <p:txBody>
                <a:bodyPr/>
                <a:lstStyle/>
                <a:p>
                  <a:r>
                    <a:rPr lang="pt-BR" altLang="en-US">
                      <a:noFill/>
                    </a:rPr>
                    <a:t> </a:t>
                  </a:r>
                </a:p>
              </p:txBody>
            </p:sp>
          </mc:Fallback>
        </mc:AlternateContent>
        <p:grpSp>
          <p:nvGrpSpPr>
            <p:cNvPr id="12" name="Grupo 11"/>
            <p:cNvGrpSpPr/>
            <p:nvPr/>
          </p:nvGrpSpPr>
          <p:grpSpPr>
            <a:xfrm rot="16200000" flipV="1">
              <a:off x="2628" y="7181"/>
              <a:ext cx="3717" cy="939"/>
              <a:chOff x="11668" y="9375"/>
              <a:chExt cx="2350" cy="558"/>
            </a:xfrm>
          </p:grpSpPr>
          <p:sp>
            <p:nvSpPr>
              <p:cNvPr id="13"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5"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6"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
          <p:nvSpPr>
            <p:cNvPr id="19" name="Line 13"/>
            <p:cNvSpPr/>
            <p:nvPr/>
          </p:nvSpPr>
          <p:spPr>
            <a:xfrm rot="16200000" flipV="1">
              <a:off x="5551" y="7597"/>
              <a:ext cx="3855" cy="0"/>
            </a:xfrm>
            <a:prstGeom prst="line">
              <a:avLst/>
            </a:prstGeom>
            <a:ln w="19050" cap="flat" cmpd="sng">
              <a:solidFill>
                <a:srgbClr val="000000"/>
              </a:solidFill>
              <a:prstDash val="solid"/>
              <a:headEnd type="none" w="med" len="med"/>
              <a:tailEnd type="none" w="med" len="med"/>
            </a:ln>
          </p:spPr>
        </p:sp>
        <p:sp>
          <p:nvSpPr>
            <p:cNvPr id="20" name="Line 12"/>
            <p:cNvSpPr/>
            <p:nvPr/>
          </p:nvSpPr>
          <p:spPr>
            <a:xfrm>
              <a:off x="7027" y="5695"/>
              <a:ext cx="1307" cy="0"/>
            </a:xfrm>
            <a:prstGeom prst="line">
              <a:avLst/>
            </a:prstGeom>
            <a:ln w="19050" cap="flat" cmpd="sng">
              <a:solidFill>
                <a:srgbClr val="000000"/>
              </a:solidFill>
              <a:prstDash val="solid"/>
              <a:headEnd type="none" w="med" len="med"/>
              <a:tailEnd type="none" w="med" len="med"/>
            </a:ln>
          </p:spPr>
        </p:sp>
        <mc:AlternateContent xmlns:mc="http://schemas.openxmlformats.org/markup-compatibility/2006">
          <mc:Choice xmlns:a14="http://schemas.microsoft.com/office/drawing/2010/main" Requires="a14">
            <p:sp>
              <p:nvSpPr>
                <p:cNvPr id="21" name="Caixa de Texto 20"/>
                <p:cNvSpPr txBox="1"/>
                <p:nvPr/>
              </p:nvSpPr>
              <p:spPr>
                <a:xfrm>
                  <a:off x="7603" y="4411"/>
                  <a:ext cx="749" cy="1371"/>
                </a:xfrm>
                <a:prstGeom prst="rect">
                  <a:avLst/>
                </a:prstGeom>
                <a:noFill/>
                <a:ln w="9525">
                  <a:noFill/>
                </a:ln>
              </p:spPr>
              <p:txBody>
                <a:bodyPr wrap="square">
                  <a:spAutoFit/>
                </a:bodyPr>
                <a:lstStyle/>
                <a:p>
                  <a:pPr indent="0"/>
                  <a14:m>
                    <m:oMathPara xmlns:m="http://schemas.openxmlformats.org/officeDocument/2006/math">
                      <m:oMathParaPr>
                        <m:jc m:val="centerGroup"/>
                      </m:oMathParaPr>
                      <m:oMath xmlns:m="http://schemas.openxmlformats.org/officeDocument/2006/math">
                        <m:bar>
                          <m:barPr>
                            <m:pos m:val="top"/>
                            <m:ctrlPr>
                              <a:rPr lang="en-US" altLang="pt-BR" sz="2800" b="0" i="1">
                                <a:latin typeface="Cambria Math" panose="02040503050406030204" pitchFamily="18" charset="0"/>
                                <a:cs typeface="Cambria Math" panose="02040503050406030204" pitchFamily="18" charset="0"/>
                              </a:rPr>
                            </m:ctrlPr>
                          </m:barPr>
                          <m:e>
                            <m:r>
                              <a:rPr lang="en-US" altLang="pt-BR" sz="2800" b="0" i="1">
                                <a:latin typeface="Cambria Math" panose="02040503050406030204" pitchFamily="18" charset="0"/>
                                <a:cs typeface="Cambria Math" panose="02040503050406030204" pitchFamily="18" charset="0"/>
                              </a:rPr>
                              <m:t>𝑄</m:t>
                            </m:r>
                          </m:e>
                        </m:bar>
                      </m:oMath>
                    </m:oMathPara>
                  </a14:m>
                  <a:endParaRPr lang="en-US" altLang="pt-BR" sz="2800" b="0" i="1">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7603" y="4411"/>
                  <a:ext cx="749" cy="1371"/>
                </a:xfrm>
                <a:prstGeom prst="rect">
                  <a:avLst/>
                </a:prstGeom>
                <a:blipFill rotWithShape="1">
                  <a:blip r:embed="rId3"/>
                </a:blipFill>
                <a:ln w="9525">
                  <a:noFill/>
                </a:ln>
              </p:spPr>
              <p:txBody>
                <a:bodyPr/>
                <a:lstStyle/>
                <a:p>
                  <a:r>
                    <a:rPr lang="pt-BR" altLang="en-US">
                      <a:noFill/>
                    </a:rPr>
                    <a:t> </a:t>
                  </a:r>
                </a:p>
              </p:txBody>
            </p:sp>
          </mc:Fallback>
        </mc:AlternateContent>
      </p:grpSp>
      <p:sp>
        <p:nvSpPr>
          <p:cNvPr id="33" name="Caixa de Texto 6"/>
          <p:cNvSpPr txBox="1"/>
          <p:nvPr/>
        </p:nvSpPr>
        <p:spPr>
          <a:xfrm>
            <a:off x="2035810" y="490220"/>
            <a:ext cx="8380730" cy="460375"/>
          </a:xfrm>
          <a:prstGeom prst="rect">
            <a:avLst/>
          </a:prstGeom>
          <a:solidFill>
            <a:schemeClr val="bg1"/>
          </a:solidFill>
        </p:spPr>
        <p:txBody>
          <a:bodyPr wrap="square" rtlCol="0" anchor="t">
            <a:spAutoFit/>
          </a:bodyPr>
          <a:lstStyle/>
          <a:p>
            <a:pPr lvl="0" indent="0" algn="ctr" fontAlgn="auto">
              <a:spcAft>
                <a:spcPts val="1200"/>
              </a:spcAft>
              <a:buFont typeface="Wingdings" panose="05000000000000000000" charset="0"/>
              <a:buNone/>
            </a:pPr>
            <a:r>
              <a:rPr lang="pt-BR" altLang="en-US" sz="2400" b="1" smtClean="0">
                <a:solidFill>
                  <a:schemeClr val="tx1"/>
                </a:solidFill>
                <a:latin typeface="Comic Sans MS" panose="030F0702030302020204" pitchFamily="66" charset="0"/>
                <a:cs typeface="Comic Sans MS" panose="030F0702030302020204" pitchFamily="66" charset="0"/>
              </a:rPr>
              <a:t>Vamos representar um </a:t>
            </a:r>
            <a:r>
              <a:rPr lang="pt-BR" altLang="en-US" sz="2400" b="1" i="1" smtClean="0">
                <a:solidFill>
                  <a:schemeClr val="tx1"/>
                </a:solidFill>
                <a:latin typeface="Comic Sans MS" panose="030F0702030302020204" pitchFamily="66" charset="0"/>
                <a:cs typeface="Comic Sans MS" panose="030F0702030302020204" pitchFamily="66" charset="0"/>
              </a:rPr>
              <a:t>Latch</a:t>
            </a:r>
            <a:r>
              <a:rPr lang="pt-BR" altLang="en-US" sz="2400" b="1" smtClean="0">
                <a:solidFill>
                  <a:schemeClr val="tx1"/>
                </a:solidFill>
                <a:latin typeface="Comic Sans MS" panose="030F0702030302020204" pitchFamily="66" charset="0"/>
                <a:cs typeface="Comic Sans MS" panose="030F0702030302020204" pitchFamily="66" charset="0"/>
              </a:rPr>
              <a:t> como um bloco </a:t>
            </a:r>
            <a:endParaRPr lang="pt-BR" altLang="en-US" sz="2400" b="1" dirty="0" smtClean="0">
              <a:solidFill>
                <a:srgbClr val="C00000"/>
              </a:solidFill>
              <a:effectLst/>
              <a:latin typeface="Comic Sans MS" panose="030F0702030302020204" pitchFamily="66" charset="0"/>
              <a:cs typeface="Comic Sans MS" panose="030F0702030302020204" pitchFamily="66" charset="0"/>
              <a:sym typeface="+mn-ea"/>
            </a:endParaRPr>
          </a:p>
        </p:txBody>
      </p:sp>
      <p:sp>
        <p:nvSpPr>
          <p:cNvPr id="32" name="Line 12"/>
          <p:cNvSpPr/>
          <p:nvPr/>
        </p:nvSpPr>
        <p:spPr>
          <a:xfrm>
            <a:off x="8651003" y="2032470"/>
            <a:ext cx="748797" cy="0"/>
          </a:xfrm>
          <a:prstGeom prst="line">
            <a:avLst/>
          </a:prstGeom>
          <a:ln w="19050" cap="flat" cmpd="sng">
            <a:solidFill>
              <a:srgbClr val="000000"/>
            </a:solidFill>
            <a:prstDash val="solid"/>
            <a:headEnd type="none" w="med" len="med"/>
            <a:tailEnd type="none" w="med" len="med"/>
          </a:ln>
        </p:spPr>
      </p:sp>
      <p:sp>
        <p:nvSpPr>
          <p:cNvPr id="34" name="Line 12"/>
          <p:cNvSpPr/>
          <p:nvPr/>
        </p:nvSpPr>
        <p:spPr>
          <a:xfrm>
            <a:off x="8651003" y="2871940"/>
            <a:ext cx="748797" cy="0"/>
          </a:xfrm>
          <a:prstGeom prst="line">
            <a:avLst/>
          </a:prstGeom>
          <a:ln w="19050" cap="flat" cmpd="sng">
            <a:solidFill>
              <a:srgbClr val="000000"/>
            </a:solidFill>
            <a:prstDash val="solid"/>
            <a:headEnd type="none" w="med" len="med"/>
            <a:tailEnd type="none" w="med" len="med"/>
          </a:ln>
        </p:spPr>
      </p:sp>
      <p:sp>
        <p:nvSpPr>
          <p:cNvPr id="35" name="Line 12"/>
          <p:cNvSpPr/>
          <p:nvPr/>
        </p:nvSpPr>
        <p:spPr>
          <a:xfrm>
            <a:off x="10397253" y="2032470"/>
            <a:ext cx="748797" cy="0"/>
          </a:xfrm>
          <a:prstGeom prst="line">
            <a:avLst/>
          </a:prstGeom>
          <a:ln w="19050" cap="flat" cmpd="sng">
            <a:solidFill>
              <a:srgbClr val="000000"/>
            </a:solidFill>
            <a:prstDash val="solid"/>
            <a:headEnd type="none" w="med" len="med"/>
            <a:tailEnd type="none" w="med" len="med"/>
          </a:ln>
        </p:spPr>
      </p:sp>
      <p:sp>
        <p:nvSpPr>
          <p:cNvPr id="27" name="Retângulo 26"/>
          <p:cNvSpPr/>
          <p:nvPr/>
        </p:nvSpPr>
        <p:spPr>
          <a:xfrm>
            <a:off x="9291955" y="1579880"/>
            <a:ext cx="1381125" cy="1858010"/>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Caixa de Texto 35"/>
          <p:cNvSpPr txBox="1"/>
          <p:nvPr/>
        </p:nvSpPr>
        <p:spPr>
          <a:xfrm>
            <a:off x="8651456" y="1510771"/>
            <a:ext cx="429185" cy="522055"/>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sp>
        <p:nvSpPr>
          <p:cNvPr id="37" name="Caixa de Texto 36"/>
          <p:cNvSpPr txBox="1"/>
          <p:nvPr/>
        </p:nvSpPr>
        <p:spPr>
          <a:xfrm>
            <a:off x="10872686" y="1579986"/>
            <a:ext cx="42918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Q</a:t>
            </a:r>
            <a:endParaRPr lang="pt-BR" sz="2800" b="0">
              <a:latin typeface="Comic Sans MS" panose="030F0702030302020204" pitchFamily="66" charset="0"/>
              <a:cs typeface="Comic Sans MS" panose="030F0702030302020204" pitchFamily="66" charset="0"/>
            </a:endParaRPr>
          </a:p>
        </p:txBody>
      </p:sp>
      <p:sp>
        <p:nvSpPr>
          <p:cNvPr id="38" name="Caixa de Texto 37"/>
          <p:cNvSpPr txBox="1"/>
          <p:nvPr/>
        </p:nvSpPr>
        <p:spPr>
          <a:xfrm>
            <a:off x="2571966" y="3036041"/>
            <a:ext cx="42918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Q</a:t>
            </a:r>
            <a:endParaRPr lang="pt-BR" sz="2800" b="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9" name="Text Box 18"/>
              <p:cNvSpPr txBox="1">
                <a:spLocks noChangeArrowheads="1"/>
              </p:cNvSpPr>
              <p:nvPr/>
            </p:nvSpPr>
            <p:spPr bwMode="auto">
              <a:xfrm>
                <a:off x="8446573" y="2350384"/>
                <a:ext cx="573791" cy="522154"/>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39" name="Text Box 18"/>
              <p:cNvSpPr txBox="1">
                <a:spLocks noRot="1" noChangeAspect="1" noMove="1" noResize="1" noEditPoints="1" noAdjustHandles="1" noChangeArrowheads="1" noChangeShapeType="1" noTextEdit="1"/>
              </p:cNvSpPr>
              <p:nvPr/>
            </p:nvSpPr>
            <p:spPr bwMode="auto">
              <a:xfrm>
                <a:off x="8446573" y="2350384"/>
                <a:ext cx="573791" cy="522154"/>
              </a:xfrm>
              <a:prstGeom prst="rect">
                <a:avLst/>
              </a:prstGeom>
              <a:blipFill rotWithShape="1">
                <a:blip r:embed="rId4"/>
                <a:stretch>
                  <a:fillRect l="-76" t="-48" r="33" b="83"/>
                </a:stretch>
              </a:blipFill>
              <a:ln w="19050" algn="ctr">
                <a:noFill/>
                <a:miter lim="800000"/>
              </a:ln>
              <a:effectLst/>
            </p:spPr>
            <p:txBody>
              <a:bodyPr/>
              <a:lstStyle/>
              <a:p>
                <a:r>
                  <a:rPr lang="pt-BR" altLang="en-US">
                    <a:noFill/>
                  </a:rPr>
                  <a:t> </a:t>
                </a:r>
              </a:p>
            </p:txBody>
          </p:sp>
        </mc:Fallback>
      </mc:AlternateContent>
      <p:sp>
        <p:nvSpPr>
          <p:cNvPr id="40" name="Caixa de Texto 39"/>
          <p:cNvSpPr txBox="1"/>
          <p:nvPr/>
        </p:nvSpPr>
        <p:spPr>
          <a:xfrm>
            <a:off x="9187180" y="2110105"/>
            <a:ext cx="1485900" cy="398780"/>
          </a:xfrm>
          <a:prstGeom prst="rect">
            <a:avLst/>
          </a:prstGeom>
          <a:noFill/>
          <a:ln w="9525">
            <a:noFill/>
          </a:ln>
        </p:spPr>
        <p:txBody>
          <a:bodyPr wrap="square">
            <a:spAutoFit/>
          </a:bodyPr>
          <a:lstStyle/>
          <a:p>
            <a:pPr indent="0" algn="ctr"/>
            <a:r>
              <a:rPr lang="pt-BR" sz="2000" b="0">
                <a:latin typeface="Comic Sans MS" panose="030F0702030302020204" pitchFamily="66" charset="0"/>
                <a:cs typeface="Comic Sans MS" panose="030F0702030302020204" pitchFamily="66" charset="0"/>
              </a:rPr>
              <a:t>D-LATCH</a:t>
            </a:r>
            <a:endParaRPr lang="pt-BR" sz="2000" b="0">
              <a:latin typeface="Comic Sans MS" panose="030F0702030302020204" pitchFamily="66" charset="0"/>
              <a:cs typeface="Comic Sans MS" panose="030F0702030302020204" pitchFamily="66" charset="0"/>
            </a:endParaRPr>
          </a:p>
        </p:txBody>
      </p:sp>
      <p:grpSp>
        <p:nvGrpSpPr>
          <p:cNvPr id="78" name="Grupo 77"/>
          <p:cNvGrpSpPr/>
          <p:nvPr/>
        </p:nvGrpSpPr>
        <p:grpSpPr>
          <a:xfrm>
            <a:off x="1430020" y="3755194"/>
            <a:ext cx="3114130" cy="2336996"/>
            <a:chOff x="1635" y="4411"/>
            <a:chExt cx="6717" cy="5794"/>
          </a:xfrm>
        </p:grpSpPr>
        <mc:AlternateContent xmlns:mc="http://schemas.openxmlformats.org/markup-compatibility/2006">
          <mc:Choice xmlns:a14="http://schemas.microsoft.com/office/drawing/2010/main" Requires="a14">
            <p:sp>
              <p:nvSpPr>
                <p:cNvPr id="97" name="Text Box 18"/>
                <p:cNvSpPr txBox="1">
                  <a:spLocks noChangeArrowheads="1"/>
                </p:cNvSpPr>
                <p:nvPr/>
              </p:nvSpPr>
              <p:spPr bwMode="auto">
                <a:xfrm>
                  <a:off x="2892" y="5695"/>
                  <a:ext cx="1001" cy="140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97" name="Text Box 18"/>
                <p:cNvSpPr txBox="1">
                  <a:spLocks noRot="1" noChangeAspect="1" noMove="1" noResize="1" noEditPoints="1" noAdjustHandles="1" noChangeArrowheads="1" noChangeShapeType="1" noTextEdit="1"/>
                </p:cNvSpPr>
                <p:nvPr/>
              </p:nvSpPr>
              <p:spPr bwMode="auto">
                <a:xfrm>
                  <a:off x="2892" y="5695"/>
                  <a:ext cx="1001" cy="1400"/>
                </a:xfrm>
                <a:prstGeom prst="rect">
                  <a:avLst/>
                </a:prstGeom>
                <a:blipFill rotWithShape="1">
                  <a:blip r:embed="rId2"/>
                </a:blipFill>
                <a:ln w="19050" algn="ctr">
                  <a:noFill/>
                  <a:miter lim="800000"/>
                </a:ln>
                <a:effectLst/>
              </p:spPr>
              <p:txBody>
                <a:bodyPr/>
                <a:lstStyle/>
                <a:p>
                  <a:r>
                    <a:rPr lang="pt-BR" altLang="en-US">
                      <a:noFill/>
                    </a:rPr>
                    <a:t> </a:t>
                  </a:r>
                </a:p>
              </p:txBody>
            </p:sp>
          </mc:Fallback>
        </mc:AlternateContent>
        <p:sp>
          <p:nvSpPr>
            <p:cNvPr id="79" name="Caixa de Texto 78"/>
            <p:cNvSpPr txBox="1"/>
            <p:nvPr/>
          </p:nvSpPr>
          <p:spPr>
            <a:xfrm>
              <a:off x="1677" y="4531"/>
              <a:ext cx="749" cy="1294"/>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grpSp>
          <p:nvGrpSpPr>
            <p:cNvPr id="80" name="Grupo 79"/>
            <p:cNvGrpSpPr/>
            <p:nvPr/>
          </p:nvGrpSpPr>
          <p:grpSpPr>
            <a:xfrm>
              <a:off x="1635" y="4884"/>
              <a:ext cx="4651" cy="1294"/>
              <a:chOff x="11668" y="9374"/>
              <a:chExt cx="2787" cy="769"/>
            </a:xfrm>
          </p:grpSpPr>
          <p:sp>
            <p:nvSpPr>
              <p:cNvPr id="81"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2"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83"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84"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85"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86" name="Text Box 18"/>
                  <p:cNvSpPr txBox="1">
                    <a:spLocks noChangeArrowheads="1"/>
                  </p:cNvSpPr>
                  <p:nvPr/>
                </p:nvSpPr>
                <p:spPr bwMode="auto">
                  <a:xfrm>
                    <a:off x="13855" y="9374"/>
                    <a:ext cx="600" cy="769"/>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86" name="Text Box 18"/>
                  <p:cNvSpPr txBox="1">
                    <a:spLocks noRot="1" noChangeAspect="1" noMove="1" noResize="1" noEditPoints="1" noAdjustHandles="1" noChangeArrowheads="1" noChangeShapeType="1" noTextEdit="1"/>
                  </p:cNvSpPr>
                  <p:nvPr/>
                </p:nvSpPr>
                <p:spPr bwMode="auto">
                  <a:xfrm>
                    <a:off x="13855" y="9374"/>
                    <a:ext cx="600" cy="769"/>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grpSp>
          <p:nvGrpSpPr>
            <p:cNvPr id="87" name="Grupo 86"/>
            <p:cNvGrpSpPr/>
            <p:nvPr/>
          </p:nvGrpSpPr>
          <p:grpSpPr>
            <a:xfrm>
              <a:off x="4326" y="4985"/>
              <a:ext cx="3170" cy="1417"/>
              <a:chOff x="8933" y="6770"/>
              <a:chExt cx="3170" cy="1417"/>
            </a:xfrm>
          </p:grpSpPr>
          <p:cxnSp>
            <p:nvCxnSpPr>
              <p:cNvPr id="88" name="Conector Reto 87"/>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90" name="Triângulo isósceles 89"/>
              <p:cNvSpPr/>
              <p:nvPr/>
            </p:nvSpPr>
            <p:spPr>
              <a:xfrm rot="5400000">
                <a:off x="9774" y="6836"/>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1" name="Elipse 90"/>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92" name="Grupo 91"/>
            <p:cNvGrpSpPr/>
            <p:nvPr/>
          </p:nvGrpSpPr>
          <p:grpSpPr>
            <a:xfrm flipH="1">
              <a:off x="4171" y="8788"/>
              <a:ext cx="3291" cy="1417"/>
              <a:chOff x="8933" y="6761"/>
              <a:chExt cx="3291" cy="1417"/>
            </a:xfrm>
          </p:grpSpPr>
          <p:cxnSp>
            <p:nvCxnSpPr>
              <p:cNvPr id="93" name="Conector Reto 92"/>
              <p:cNvCxnSpPr/>
              <p:nvPr/>
            </p:nvCxnSpPr>
            <p:spPr>
              <a:xfrm>
                <a:off x="10013" y="7474"/>
                <a:ext cx="2211"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95" name="Triângulo isósceles 94"/>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6" name="Elipse 95"/>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98" name="Grupo 97"/>
            <p:cNvGrpSpPr/>
            <p:nvPr/>
          </p:nvGrpSpPr>
          <p:grpSpPr>
            <a:xfrm rot="16200000" flipV="1">
              <a:off x="2628" y="7181"/>
              <a:ext cx="3717" cy="939"/>
              <a:chOff x="11668" y="9375"/>
              <a:chExt cx="2350" cy="558"/>
            </a:xfrm>
          </p:grpSpPr>
          <p:sp>
            <p:nvSpPr>
              <p:cNvPr id="99"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00"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01"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2"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03"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
          <p:nvSpPr>
            <p:cNvPr id="104" name="Line 13"/>
            <p:cNvSpPr/>
            <p:nvPr/>
          </p:nvSpPr>
          <p:spPr>
            <a:xfrm rot="16200000" flipV="1">
              <a:off x="5551" y="7597"/>
              <a:ext cx="3855" cy="0"/>
            </a:xfrm>
            <a:prstGeom prst="line">
              <a:avLst/>
            </a:prstGeom>
            <a:ln w="19050" cap="flat" cmpd="sng">
              <a:solidFill>
                <a:srgbClr val="000000"/>
              </a:solidFill>
              <a:prstDash val="solid"/>
              <a:headEnd type="none" w="med" len="med"/>
              <a:tailEnd type="none" w="med" len="med"/>
            </a:ln>
          </p:spPr>
        </p:sp>
        <p:sp>
          <p:nvSpPr>
            <p:cNvPr id="105" name="Line 12"/>
            <p:cNvSpPr/>
            <p:nvPr/>
          </p:nvSpPr>
          <p:spPr>
            <a:xfrm>
              <a:off x="7027" y="5695"/>
              <a:ext cx="1307" cy="0"/>
            </a:xfrm>
            <a:prstGeom prst="line">
              <a:avLst/>
            </a:prstGeom>
            <a:ln w="19050" cap="flat" cmpd="sng">
              <a:solidFill>
                <a:srgbClr val="000000"/>
              </a:solidFill>
              <a:prstDash val="solid"/>
              <a:headEnd type="none" w="med" len="med"/>
              <a:tailEnd type="none" w="med" len="med"/>
            </a:ln>
          </p:spPr>
        </p:sp>
        <mc:AlternateContent xmlns:mc="http://schemas.openxmlformats.org/markup-compatibility/2006">
          <mc:Choice xmlns:a14="http://schemas.microsoft.com/office/drawing/2010/main" Requires="a14">
            <p:sp>
              <p:nvSpPr>
                <p:cNvPr id="106" name="Caixa de Texto 105"/>
                <p:cNvSpPr txBox="1"/>
                <p:nvPr/>
              </p:nvSpPr>
              <p:spPr>
                <a:xfrm>
                  <a:off x="7603" y="4411"/>
                  <a:ext cx="749" cy="1371"/>
                </a:xfrm>
                <a:prstGeom prst="rect">
                  <a:avLst/>
                </a:prstGeom>
                <a:noFill/>
                <a:ln w="9525">
                  <a:noFill/>
                </a:ln>
              </p:spPr>
              <p:txBody>
                <a:bodyPr wrap="square">
                  <a:spAutoFit/>
                </a:bodyPr>
                <a:lstStyle/>
                <a:p>
                  <a:pPr indent="0"/>
                  <a14:m>
                    <m:oMathPara xmlns:m="http://schemas.openxmlformats.org/officeDocument/2006/math">
                      <m:oMathParaPr>
                        <m:jc m:val="centerGroup"/>
                      </m:oMathParaPr>
                      <m:oMath xmlns:m="http://schemas.openxmlformats.org/officeDocument/2006/math">
                        <m:bar>
                          <m:barPr>
                            <m:pos m:val="top"/>
                            <m:ctrlPr>
                              <a:rPr lang="en-US" altLang="pt-BR" sz="2800" b="0" i="1">
                                <a:latin typeface="Cambria Math" panose="02040503050406030204" pitchFamily="18" charset="0"/>
                                <a:cs typeface="Cambria Math" panose="02040503050406030204" pitchFamily="18" charset="0"/>
                              </a:rPr>
                            </m:ctrlPr>
                          </m:barPr>
                          <m:e>
                            <m:r>
                              <a:rPr lang="en-US" altLang="pt-BR" sz="2800" b="0" i="1">
                                <a:latin typeface="Cambria Math" panose="02040503050406030204" pitchFamily="18" charset="0"/>
                                <a:cs typeface="Cambria Math" panose="02040503050406030204" pitchFamily="18" charset="0"/>
                              </a:rPr>
                              <m:t>𝑄</m:t>
                            </m:r>
                          </m:e>
                        </m:bar>
                      </m:oMath>
                    </m:oMathPara>
                  </a14:m>
                  <a:endParaRPr lang="en-US" altLang="pt-BR" sz="2800" b="0" i="1">
                    <a:latin typeface="Cambria Math" panose="02040503050406030204" pitchFamily="18" charset="0"/>
                    <a:cs typeface="Cambria Math" panose="02040503050406030204" pitchFamily="18" charset="0"/>
                  </a:endParaRPr>
                </a:p>
              </p:txBody>
            </p:sp>
          </mc:Choice>
          <mc:Fallback>
            <p:sp>
              <p:nvSpPr>
                <p:cNvPr id="106" name="Caixa de Texto 105"/>
                <p:cNvSpPr txBox="1">
                  <a:spLocks noRot="1" noChangeAspect="1" noMove="1" noResize="1" noEditPoints="1" noAdjustHandles="1" noChangeArrowheads="1" noChangeShapeType="1" noTextEdit="1"/>
                </p:cNvSpPr>
                <p:nvPr/>
              </p:nvSpPr>
              <p:spPr>
                <a:xfrm>
                  <a:off x="7603" y="4411"/>
                  <a:ext cx="749" cy="1371"/>
                </a:xfrm>
                <a:prstGeom prst="rect">
                  <a:avLst/>
                </a:prstGeom>
                <a:blipFill rotWithShape="1">
                  <a:blip r:embed="rId3"/>
                </a:blipFill>
                <a:ln w="9525">
                  <a:noFill/>
                </a:ln>
              </p:spPr>
              <p:txBody>
                <a:bodyPr/>
                <a:lstStyle/>
                <a:p>
                  <a:r>
                    <a:rPr lang="pt-BR" altLang="en-US">
                      <a:noFill/>
                    </a:rPr>
                    <a:t> </a:t>
                  </a:r>
                </a:p>
              </p:txBody>
            </p:sp>
          </mc:Fallback>
        </mc:AlternateContent>
      </p:grpSp>
      <p:sp>
        <p:nvSpPr>
          <p:cNvPr id="107" name="Caixa de Texto 106"/>
          <p:cNvSpPr txBox="1"/>
          <p:nvPr/>
        </p:nvSpPr>
        <p:spPr>
          <a:xfrm>
            <a:off x="2563711" y="5866871"/>
            <a:ext cx="42918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Q</a:t>
            </a:r>
            <a:endParaRPr lang="pt-BR" sz="2800" b="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08" name="Text Box 18"/>
              <p:cNvSpPr txBox="1">
                <a:spLocks noChangeArrowheads="1"/>
              </p:cNvSpPr>
              <p:nvPr/>
            </p:nvSpPr>
            <p:spPr bwMode="auto">
              <a:xfrm>
                <a:off x="2086251" y="5092526"/>
                <a:ext cx="464251" cy="522127"/>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08" name="Text Box 18"/>
              <p:cNvSpPr txBox="1">
                <a:spLocks noRot="1" noChangeAspect="1" noMove="1" noResize="1" noEditPoints="1" noAdjustHandles="1" noChangeArrowheads="1" noChangeShapeType="1" noTextEdit="1"/>
              </p:cNvSpPr>
              <p:nvPr/>
            </p:nvSpPr>
            <p:spPr bwMode="auto">
              <a:xfrm>
                <a:off x="2086251" y="5092526"/>
                <a:ext cx="464251" cy="522127"/>
              </a:xfrm>
              <a:prstGeom prst="rect">
                <a:avLst/>
              </a:prstGeom>
              <a:blipFill rotWithShape="1">
                <a:blip r:embed="rId1"/>
                <a:stretch>
                  <a:fillRect l="-59" t="-88" r="74" b="118"/>
                </a:stretch>
              </a:blipFill>
              <a:ln w="19050" algn="ctr">
                <a:noFill/>
                <a:miter lim="800000"/>
              </a:ln>
              <a:effectLst/>
            </p:spPr>
            <p:txBody>
              <a:bodyPr/>
              <a:lstStyle/>
              <a:p>
                <a:r>
                  <a:rPr lang="pt-BR" altLang="en-US">
                    <a:noFill/>
                  </a:rPr>
                  <a:t> </a:t>
                </a:r>
              </a:p>
            </p:txBody>
          </p:sp>
        </mc:Fallback>
      </mc:AlternateContent>
      <p:sp>
        <p:nvSpPr>
          <p:cNvPr id="109" name="Line 12"/>
          <p:cNvSpPr/>
          <p:nvPr/>
        </p:nvSpPr>
        <p:spPr>
          <a:xfrm>
            <a:off x="8850393" y="4872825"/>
            <a:ext cx="748797" cy="0"/>
          </a:xfrm>
          <a:prstGeom prst="line">
            <a:avLst/>
          </a:prstGeom>
          <a:ln w="19050" cap="flat" cmpd="sng">
            <a:solidFill>
              <a:srgbClr val="000000"/>
            </a:solidFill>
            <a:prstDash val="solid"/>
            <a:headEnd type="none" w="med" len="med"/>
            <a:tailEnd type="none" w="med" len="med"/>
          </a:ln>
        </p:spPr>
      </p:sp>
      <p:sp>
        <p:nvSpPr>
          <p:cNvPr id="110" name="Line 12"/>
          <p:cNvSpPr/>
          <p:nvPr/>
        </p:nvSpPr>
        <p:spPr>
          <a:xfrm>
            <a:off x="8850393" y="5712295"/>
            <a:ext cx="748797" cy="0"/>
          </a:xfrm>
          <a:prstGeom prst="line">
            <a:avLst/>
          </a:prstGeom>
          <a:ln w="19050" cap="flat" cmpd="sng">
            <a:solidFill>
              <a:srgbClr val="000000"/>
            </a:solidFill>
            <a:prstDash val="solid"/>
            <a:headEnd type="none" w="med" len="med"/>
            <a:tailEnd type="none" w="med" len="med"/>
          </a:ln>
        </p:spPr>
      </p:sp>
      <p:sp>
        <p:nvSpPr>
          <p:cNvPr id="111" name="Line 12"/>
          <p:cNvSpPr/>
          <p:nvPr/>
        </p:nvSpPr>
        <p:spPr>
          <a:xfrm>
            <a:off x="10596643" y="4872825"/>
            <a:ext cx="748797" cy="0"/>
          </a:xfrm>
          <a:prstGeom prst="line">
            <a:avLst/>
          </a:prstGeom>
          <a:ln w="19050" cap="flat" cmpd="sng">
            <a:solidFill>
              <a:srgbClr val="000000"/>
            </a:solidFill>
            <a:prstDash val="solid"/>
            <a:headEnd type="none" w="med" len="med"/>
            <a:tailEnd type="none" w="med" len="med"/>
          </a:ln>
        </p:spPr>
      </p:sp>
      <p:sp>
        <p:nvSpPr>
          <p:cNvPr id="112" name="Retângulo 111"/>
          <p:cNvSpPr/>
          <p:nvPr/>
        </p:nvSpPr>
        <p:spPr>
          <a:xfrm>
            <a:off x="9491345" y="4420235"/>
            <a:ext cx="1381125" cy="1858010"/>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3" name="Caixa de Texto 112"/>
          <p:cNvSpPr txBox="1"/>
          <p:nvPr/>
        </p:nvSpPr>
        <p:spPr>
          <a:xfrm>
            <a:off x="8850846" y="4351126"/>
            <a:ext cx="429185" cy="522055"/>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sp>
        <p:nvSpPr>
          <p:cNvPr id="114" name="Caixa de Texto 113"/>
          <p:cNvSpPr txBox="1"/>
          <p:nvPr/>
        </p:nvSpPr>
        <p:spPr>
          <a:xfrm>
            <a:off x="11072076" y="4420341"/>
            <a:ext cx="42918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Q</a:t>
            </a:r>
            <a:endParaRPr lang="pt-BR" sz="2800" b="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5" name="Text Box 18"/>
              <p:cNvSpPr txBox="1">
                <a:spLocks noChangeArrowheads="1"/>
              </p:cNvSpPr>
              <p:nvPr/>
            </p:nvSpPr>
            <p:spPr bwMode="auto">
              <a:xfrm>
                <a:off x="8645963" y="5190739"/>
                <a:ext cx="573791" cy="522154"/>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15" name="Text Box 18"/>
              <p:cNvSpPr txBox="1">
                <a:spLocks noRot="1" noChangeAspect="1" noMove="1" noResize="1" noEditPoints="1" noAdjustHandles="1" noChangeArrowheads="1" noChangeShapeType="1" noTextEdit="1"/>
              </p:cNvSpPr>
              <p:nvPr/>
            </p:nvSpPr>
            <p:spPr bwMode="auto">
              <a:xfrm>
                <a:off x="8645963" y="5190739"/>
                <a:ext cx="573791" cy="522154"/>
              </a:xfrm>
              <a:prstGeom prst="rect">
                <a:avLst/>
              </a:prstGeom>
              <a:blipFill rotWithShape="1">
                <a:blip r:embed="rId4"/>
                <a:stretch>
                  <a:fillRect l="-76" t="-48" r="33" b="83"/>
                </a:stretch>
              </a:blipFill>
              <a:ln w="19050" algn="ctr">
                <a:noFill/>
                <a:miter lim="800000"/>
              </a:ln>
              <a:effectLst/>
            </p:spPr>
            <p:txBody>
              <a:bodyPr/>
              <a:lstStyle/>
              <a:p>
                <a:r>
                  <a:rPr lang="pt-BR" altLang="en-US">
                    <a:noFill/>
                  </a:rPr>
                  <a:t> </a:t>
                </a:r>
              </a:p>
            </p:txBody>
          </p:sp>
        </mc:Fallback>
      </mc:AlternateContent>
      <p:sp>
        <p:nvSpPr>
          <p:cNvPr id="116" name="Caixa de Texto 115"/>
          <p:cNvSpPr txBox="1"/>
          <p:nvPr/>
        </p:nvSpPr>
        <p:spPr>
          <a:xfrm>
            <a:off x="9386570" y="4950460"/>
            <a:ext cx="1485900" cy="398780"/>
          </a:xfrm>
          <a:prstGeom prst="rect">
            <a:avLst/>
          </a:prstGeom>
          <a:noFill/>
          <a:ln w="9525">
            <a:noFill/>
          </a:ln>
        </p:spPr>
        <p:txBody>
          <a:bodyPr wrap="square">
            <a:spAutoFit/>
          </a:bodyPr>
          <a:lstStyle/>
          <a:p>
            <a:pPr indent="0" algn="ctr"/>
            <a:r>
              <a:rPr lang="pt-BR" sz="2000" b="0">
                <a:latin typeface="Comic Sans MS" panose="030F0702030302020204" pitchFamily="66" charset="0"/>
                <a:cs typeface="Comic Sans MS" panose="030F0702030302020204" pitchFamily="66" charset="0"/>
              </a:rPr>
              <a:t>D-LATCH</a:t>
            </a:r>
            <a:endParaRPr lang="pt-BR" sz="2000" b="0">
              <a:latin typeface="Comic Sans MS" panose="030F0702030302020204" pitchFamily="66" charset="0"/>
              <a:cs typeface="Comic Sans MS" panose="030F0702030302020204" pitchFamily="66" charset="0"/>
            </a:endParaRPr>
          </a:p>
        </p:txBody>
      </p:sp>
      <p:sp>
        <p:nvSpPr>
          <p:cNvPr id="117" name="Elipse 116"/>
          <p:cNvSpPr/>
          <p:nvPr/>
        </p:nvSpPr>
        <p:spPr>
          <a:xfrm>
            <a:off x="9291955" y="5614670"/>
            <a:ext cx="199390" cy="190500"/>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8" name="Caixa de Texto 117"/>
          <p:cNvSpPr txBox="1"/>
          <p:nvPr/>
        </p:nvSpPr>
        <p:spPr>
          <a:xfrm>
            <a:off x="5467350" y="2141220"/>
            <a:ext cx="2159000" cy="829945"/>
          </a:xfrm>
          <a:prstGeom prst="rect">
            <a:avLst/>
          </a:prstGeom>
          <a:noFill/>
          <a:ln w="9525">
            <a:noFill/>
          </a:ln>
        </p:spPr>
        <p:txBody>
          <a:bodyPr wrap="square">
            <a:spAutoFit/>
          </a:bodyPr>
          <a:lstStyle/>
          <a:p>
            <a:pPr indent="0" algn="ctr"/>
            <a:r>
              <a:rPr lang="pt-BR" sz="2400" b="0">
                <a:latin typeface="Comic Sans MS" panose="030F0702030302020204" pitchFamily="66" charset="0"/>
                <a:cs typeface="Comic Sans MS" panose="030F0702030302020204" pitchFamily="66" charset="0"/>
              </a:rPr>
              <a:t>sensível ao nível alto</a:t>
            </a:r>
            <a:endParaRPr lang="pt-BR" sz="2000" b="0">
              <a:latin typeface="Comic Sans MS" panose="030F0702030302020204" pitchFamily="66" charset="0"/>
              <a:cs typeface="Comic Sans MS" panose="030F0702030302020204" pitchFamily="66" charset="0"/>
            </a:endParaRPr>
          </a:p>
        </p:txBody>
      </p:sp>
      <p:sp>
        <p:nvSpPr>
          <p:cNvPr id="119" name="Caixa de Texto 118"/>
          <p:cNvSpPr txBox="1"/>
          <p:nvPr/>
        </p:nvSpPr>
        <p:spPr>
          <a:xfrm>
            <a:off x="5467350" y="4799965"/>
            <a:ext cx="2159000" cy="829945"/>
          </a:xfrm>
          <a:prstGeom prst="rect">
            <a:avLst/>
          </a:prstGeom>
          <a:noFill/>
          <a:ln w="9525">
            <a:noFill/>
          </a:ln>
        </p:spPr>
        <p:txBody>
          <a:bodyPr wrap="square">
            <a:spAutoFit/>
          </a:bodyPr>
          <a:lstStyle/>
          <a:p>
            <a:pPr indent="0" algn="ctr"/>
            <a:r>
              <a:rPr lang="pt-BR" sz="2400" b="0">
                <a:latin typeface="Comic Sans MS" panose="030F0702030302020204" pitchFamily="66" charset="0"/>
                <a:cs typeface="Comic Sans MS" panose="030F0702030302020204" pitchFamily="66" charset="0"/>
              </a:rPr>
              <a:t>sensível ao nível baixo</a:t>
            </a:r>
            <a:endParaRPr lang="pt-BR" sz="2000" b="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3" name="Caixa de Texto 6"/>
          <p:cNvSpPr txBox="1"/>
          <p:nvPr/>
        </p:nvSpPr>
        <p:spPr>
          <a:xfrm>
            <a:off x="588010" y="490220"/>
            <a:ext cx="9828530" cy="1691640"/>
          </a:xfrm>
          <a:prstGeom prst="rect">
            <a:avLst/>
          </a:prstGeom>
          <a:solidFill>
            <a:schemeClr val="bg1"/>
          </a:solidFill>
        </p:spPr>
        <p:txBody>
          <a:bodyPr wrap="square" rtlCol="0" anchor="t">
            <a:spAutoFit/>
          </a:bodyPr>
          <a:lstStyle/>
          <a:p>
            <a:pPr lvl="0" indent="0" algn="ctr" fontAlgn="auto">
              <a:spcAft>
                <a:spcPts val="1200"/>
              </a:spcAft>
              <a:buFont typeface="Wingdings" panose="05000000000000000000" charset="0"/>
              <a:buNone/>
            </a:pPr>
            <a:r>
              <a:rPr lang="pt-BR" altLang="en-US" sz="2800" b="1" smtClean="0">
                <a:solidFill>
                  <a:schemeClr val="tx1"/>
                </a:solidFill>
                <a:latin typeface="Comic Sans MS" panose="030F0702030302020204" pitchFamily="66" charset="0"/>
                <a:cs typeface="Comic Sans MS" panose="030F0702030302020204" pitchFamily="66" charset="0"/>
              </a:rPr>
              <a:t>Implementação de um D Flip-Flop</a:t>
            </a:r>
            <a:endParaRPr lang="pt-BR" altLang="en-US" sz="2800" b="1" smtClean="0">
              <a:solidFill>
                <a:schemeClr val="tx1"/>
              </a:solidFill>
              <a:latin typeface="Comic Sans MS" panose="030F0702030302020204" pitchFamily="66" charset="0"/>
              <a:cs typeface="Comic Sans MS" panose="030F0702030302020204" pitchFamily="66" charset="0"/>
            </a:endParaRPr>
          </a:p>
          <a:p>
            <a:pPr lvl="0" indent="0" algn="l" fontAlgn="auto">
              <a:spcAft>
                <a:spcPts val="1200"/>
              </a:spcAft>
              <a:buFont typeface="Wingdings" panose="05000000000000000000" charset="0"/>
              <a:buNone/>
            </a:pPr>
            <a:r>
              <a:rPr lang="pt-BR" altLang="en-US" sz="2800" b="1" smtClean="0">
                <a:solidFill>
                  <a:schemeClr val="tx1"/>
                </a:solidFill>
                <a:latin typeface="Comic Sans MS" panose="030F0702030302020204" pitchFamily="66" charset="0"/>
                <a:cs typeface="Comic Sans MS" panose="030F0702030302020204" pitchFamily="66" charset="0"/>
              </a:rPr>
              <a:t>Flip-Flop são circuitos sensíveis a borda </a:t>
            </a:r>
            <a:endParaRPr lang="pt-BR" altLang="en-US" sz="2800" b="1" smtClean="0">
              <a:solidFill>
                <a:schemeClr val="tx1"/>
              </a:solidFill>
              <a:latin typeface="Comic Sans MS" panose="030F0702030302020204" pitchFamily="66" charset="0"/>
              <a:cs typeface="Comic Sans MS" panose="030F0702030302020204" pitchFamily="66" charset="0"/>
            </a:endParaRPr>
          </a:p>
          <a:p>
            <a:pPr lvl="0" indent="0" algn="l" fontAlgn="auto">
              <a:spcAft>
                <a:spcPts val="1200"/>
              </a:spcAft>
              <a:buFont typeface="Wingdings" panose="05000000000000000000"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D-Flip-Flop sensível a borda de subida</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p:txBody>
      </p:sp>
      <p:grpSp>
        <p:nvGrpSpPr>
          <p:cNvPr id="22" name="Grupo 21"/>
          <p:cNvGrpSpPr/>
          <p:nvPr/>
        </p:nvGrpSpPr>
        <p:grpSpPr>
          <a:xfrm>
            <a:off x="4070759" y="2720340"/>
            <a:ext cx="2755633" cy="1927225"/>
            <a:chOff x="13458" y="2379"/>
            <a:chExt cx="4340" cy="3035"/>
          </a:xfrm>
        </p:grpSpPr>
        <p:sp>
          <p:nvSpPr>
            <p:cNvPr id="32" name="Line 12"/>
            <p:cNvSpPr/>
            <p:nvPr/>
          </p:nvSpPr>
          <p:spPr>
            <a:xfrm>
              <a:off x="13624" y="3201"/>
              <a:ext cx="1179" cy="0"/>
            </a:xfrm>
            <a:prstGeom prst="line">
              <a:avLst/>
            </a:prstGeom>
            <a:ln w="19050" cap="flat" cmpd="sng">
              <a:solidFill>
                <a:srgbClr val="000000"/>
              </a:solidFill>
              <a:prstDash val="solid"/>
              <a:headEnd type="none" w="med" len="med"/>
              <a:tailEnd type="none" w="med" len="med"/>
            </a:ln>
          </p:spPr>
        </p:sp>
        <p:sp>
          <p:nvSpPr>
            <p:cNvPr id="34" name="Line 12"/>
            <p:cNvSpPr/>
            <p:nvPr/>
          </p:nvSpPr>
          <p:spPr>
            <a:xfrm>
              <a:off x="13624" y="4523"/>
              <a:ext cx="1179" cy="0"/>
            </a:xfrm>
            <a:prstGeom prst="line">
              <a:avLst/>
            </a:prstGeom>
            <a:ln w="19050" cap="flat" cmpd="sng">
              <a:solidFill>
                <a:srgbClr val="000000"/>
              </a:solidFill>
              <a:prstDash val="solid"/>
              <a:headEnd type="none" w="med" len="med"/>
              <a:tailEnd type="none" w="med" len="med"/>
            </a:ln>
          </p:spPr>
        </p:sp>
        <p:sp>
          <p:nvSpPr>
            <p:cNvPr id="35" name="Line 12"/>
            <p:cNvSpPr/>
            <p:nvPr/>
          </p:nvSpPr>
          <p:spPr>
            <a:xfrm>
              <a:off x="16374" y="3201"/>
              <a:ext cx="1179" cy="0"/>
            </a:xfrm>
            <a:prstGeom prst="line">
              <a:avLst/>
            </a:prstGeom>
            <a:ln w="19050" cap="flat" cmpd="sng">
              <a:solidFill>
                <a:srgbClr val="000000"/>
              </a:solidFill>
              <a:prstDash val="solid"/>
              <a:headEnd type="none" w="med" len="med"/>
              <a:tailEnd type="none" w="med" len="med"/>
            </a:ln>
          </p:spPr>
        </p:sp>
        <p:sp>
          <p:nvSpPr>
            <p:cNvPr id="27" name="Retângulo 26"/>
            <p:cNvSpPr/>
            <p:nvPr/>
          </p:nvSpPr>
          <p:spPr>
            <a:xfrm>
              <a:off x="14633" y="2488"/>
              <a:ext cx="2175" cy="2926"/>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Caixa de Texto 35"/>
            <p:cNvSpPr txBox="1"/>
            <p:nvPr/>
          </p:nvSpPr>
          <p:spPr>
            <a:xfrm>
              <a:off x="13458" y="2379"/>
              <a:ext cx="947" cy="824"/>
            </a:xfrm>
            <a:prstGeom prst="rect">
              <a:avLst/>
            </a:prstGeom>
            <a:noFill/>
            <a:ln w="9525">
              <a:noFill/>
            </a:ln>
          </p:spPr>
          <p:txBody>
            <a:bodyPr wrap="square">
              <a:spAutoFit/>
            </a:bodyPr>
            <a:lstStyle/>
            <a:p>
              <a:pPr indent="0"/>
              <a:r>
                <a:rPr lang="pt-BR" sz="2800" b="0" dirty="0">
                  <a:latin typeface="Comic Sans MS" panose="030F0702030302020204" pitchFamily="66" charset="0"/>
                  <a:cs typeface="Comic Sans MS" panose="030F0702030302020204" pitchFamily="66" charset="0"/>
                </a:rPr>
                <a:t>D’</a:t>
              </a:r>
              <a:endParaRPr lang="pt-BR" sz="2800" b="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17122" y="2488"/>
              <a:ext cx="676" cy="822"/>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Q</a:t>
              </a:r>
              <a:endParaRPr lang="pt-BR" sz="2800" b="0">
                <a:latin typeface="Comic Sans MS" panose="030F0702030302020204" pitchFamily="66" charset="0"/>
                <a:cs typeface="Comic Sans MS" panose="030F0702030302020204" pitchFamily="66" charset="0"/>
              </a:endParaRPr>
            </a:p>
          </p:txBody>
        </p:sp>
        <p:sp>
          <p:nvSpPr>
            <p:cNvPr id="40" name="Caixa de Texto 39"/>
            <p:cNvSpPr txBox="1"/>
            <p:nvPr/>
          </p:nvSpPr>
          <p:spPr>
            <a:xfrm>
              <a:off x="14528" y="3323"/>
              <a:ext cx="2340" cy="628"/>
            </a:xfrm>
            <a:prstGeom prst="rect">
              <a:avLst/>
            </a:prstGeom>
            <a:noFill/>
            <a:ln w="9525">
              <a:noFill/>
            </a:ln>
          </p:spPr>
          <p:txBody>
            <a:bodyPr wrap="square">
              <a:spAutoFit/>
            </a:bodyPr>
            <a:lstStyle/>
            <a:p>
              <a:pPr indent="0" algn="ctr"/>
              <a:r>
                <a:rPr lang="pt-BR" sz="2000" b="0">
                  <a:latin typeface="Comic Sans MS" panose="030F0702030302020204" pitchFamily="66" charset="0"/>
                  <a:cs typeface="Comic Sans MS" panose="030F0702030302020204" pitchFamily="66" charset="0"/>
                </a:rPr>
                <a:t>D-LATCH2</a:t>
              </a:r>
              <a:endParaRPr lang="pt-BR" sz="2000" b="0">
                <a:latin typeface="Comic Sans MS" panose="030F0702030302020204" pitchFamily="66" charset="0"/>
                <a:cs typeface="Comic Sans MS" panose="030F0702030302020204" pitchFamily="66" charset="0"/>
              </a:endParaRPr>
            </a:p>
          </p:txBody>
        </p:sp>
      </p:grpSp>
      <p:grpSp>
        <p:nvGrpSpPr>
          <p:cNvPr id="23" name="Grupo 22"/>
          <p:cNvGrpSpPr/>
          <p:nvPr/>
        </p:nvGrpSpPr>
        <p:grpSpPr>
          <a:xfrm>
            <a:off x="1413273" y="2720446"/>
            <a:ext cx="2862182" cy="1927119"/>
            <a:chOff x="13938" y="6852"/>
            <a:chExt cx="4507" cy="3035"/>
          </a:xfrm>
        </p:grpSpPr>
        <p:sp>
          <p:nvSpPr>
            <p:cNvPr id="109" name="Line 12"/>
            <p:cNvSpPr/>
            <p:nvPr/>
          </p:nvSpPr>
          <p:spPr>
            <a:xfrm>
              <a:off x="13938" y="7674"/>
              <a:ext cx="1179" cy="0"/>
            </a:xfrm>
            <a:prstGeom prst="line">
              <a:avLst/>
            </a:prstGeom>
            <a:ln w="19050" cap="flat" cmpd="sng">
              <a:solidFill>
                <a:srgbClr val="000000"/>
              </a:solidFill>
              <a:prstDash val="solid"/>
              <a:headEnd type="none" w="med" len="med"/>
              <a:tailEnd type="none" w="med" len="med"/>
            </a:ln>
          </p:spPr>
        </p:sp>
        <p:sp>
          <p:nvSpPr>
            <p:cNvPr id="110" name="Line 12"/>
            <p:cNvSpPr/>
            <p:nvPr/>
          </p:nvSpPr>
          <p:spPr>
            <a:xfrm>
              <a:off x="13938" y="8996"/>
              <a:ext cx="1179" cy="0"/>
            </a:xfrm>
            <a:prstGeom prst="line">
              <a:avLst/>
            </a:prstGeom>
            <a:ln w="19050" cap="flat" cmpd="sng">
              <a:solidFill>
                <a:srgbClr val="000000"/>
              </a:solidFill>
              <a:prstDash val="solid"/>
              <a:headEnd type="none" w="med" len="med"/>
              <a:tailEnd type="none" w="med" len="med"/>
            </a:ln>
          </p:spPr>
        </p:sp>
        <p:sp>
          <p:nvSpPr>
            <p:cNvPr id="111" name="Line 12"/>
            <p:cNvSpPr/>
            <p:nvPr/>
          </p:nvSpPr>
          <p:spPr>
            <a:xfrm>
              <a:off x="16688" y="7674"/>
              <a:ext cx="1757" cy="0"/>
            </a:xfrm>
            <a:prstGeom prst="line">
              <a:avLst/>
            </a:prstGeom>
            <a:ln w="19050" cap="flat" cmpd="sng">
              <a:solidFill>
                <a:srgbClr val="000000"/>
              </a:solidFill>
              <a:prstDash val="solid"/>
              <a:headEnd type="none" w="med" len="med"/>
              <a:tailEnd type="none" w="med" len="med"/>
            </a:ln>
          </p:spPr>
        </p:sp>
        <p:sp>
          <p:nvSpPr>
            <p:cNvPr id="112" name="Retângulo 111"/>
            <p:cNvSpPr/>
            <p:nvPr/>
          </p:nvSpPr>
          <p:spPr>
            <a:xfrm>
              <a:off x="14947" y="6961"/>
              <a:ext cx="2175" cy="2926"/>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3" name="Caixa de Texto 112"/>
            <p:cNvSpPr txBox="1"/>
            <p:nvPr/>
          </p:nvSpPr>
          <p:spPr>
            <a:xfrm>
              <a:off x="13938" y="6852"/>
              <a:ext cx="676" cy="822"/>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sp>
          <p:nvSpPr>
            <p:cNvPr id="116" name="Caixa de Texto 115"/>
            <p:cNvSpPr txBox="1"/>
            <p:nvPr/>
          </p:nvSpPr>
          <p:spPr>
            <a:xfrm>
              <a:off x="14782" y="7796"/>
              <a:ext cx="2340" cy="628"/>
            </a:xfrm>
            <a:prstGeom prst="rect">
              <a:avLst/>
            </a:prstGeom>
            <a:noFill/>
            <a:ln w="9525">
              <a:noFill/>
            </a:ln>
          </p:spPr>
          <p:txBody>
            <a:bodyPr wrap="square">
              <a:spAutoFit/>
            </a:bodyPr>
            <a:lstStyle/>
            <a:p>
              <a:pPr indent="0" algn="ctr"/>
              <a:r>
                <a:rPr lang="pt-BR" sz="2000" b="0">
                  <a:latin typeface="Comic Sans MS" panose="030F0702030302020204" pitchFamily="66" charset="0"/>
                  <a:cs typeface="Comic Sans MS" panose="030F0702030302020204" pitchFamily="66" charset="0"/>
                </a:rPr>
                <a:t>D-LATCH1</a:t>
              </a:r>
              <a:endParaRPr lang="pt-BR" sz="2000" b="0">
                <a:latin typeface="Comic Sans MS" panose="030F0702030302020204" pitchFamily="66" charset="0"/>
                <a:cs typeface="Comic Sans MS" panose="030F0702030302020204" pitchFamily="66" charset="0"/>
              </a:endParaRPr>
            </a:p>
          </p:txBody>
        </p:sp>
        <p:sp>
          <p:nvSpPr>
            <p:cNvPr id="117" name="Elipse 116"/>
            <p:cNvSpPr/>
            <p:nvPr/>
          </p:nvSpPr>
          <p:spPr>
            <a:xfrm>
              <a:off x="14633" y="8842"/>
              <a:ext cx="314" cy="300"/>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mc:AlternateContent xmlns:mc="http://schemas.openxmlformats.org/markup-compatibility/2006">
        <mc:Choice xmlns:a14="http://schemas.microsoft.com/office/drawing/2010/main" Requires="a14">
          <p:sp>
            <p:nvSpPr>
              <p:cNvPr id="119" name="Caixa de Texto 118"/>
              <p:cNvSpPr txBox="1"/>
              <p:nvPr/>
            </p:nvSpPr>
            <p:spPr>
              <a:xfrm>
                <a:off x="1348105" y="5624830"/>
                <a:ext cx="10297795" cy="953135"/>
              </a:xfrm>
              <a:prstGeom prst="rect">
                <a:avLst/>
              </a:prstGeom>
              <a:noFill/>
              <a:ln w="9525">
                <a:noFill/>
              </a:ln>
            </p:spPr>
            <p:txBody>
              <a:bodyPr wrap="square">
                <a:spAutoFit/>
              </a:bodyPr>
              <a:lstStyle/>
              <a:p>
                <a:pPr indent="0" algn="l"/>
                <a:r>
                  <a:rPr lang="pt-BR" sz="2800" b="0">
                    <a:latin typeface="Comic Sans MS" panose="030F0702030302020204" pitchFamily="66" charset="0"/>
                    <a:cs typeface="Comic Sans MS" panose="030F0702030302020204" pitchFamily="66" charset="0"/>
                  </a:rPr>
                  <a:t>Na borda de subida de </a:t>
                </a:r>
                <a14:m>
                  <m:oMath xmlns:m="http://schemas.openxmlformats.org/officeDocument/2006/math">
                    <m:r>
                      <m:rPr>
                        <m:sty m:val="p"/>
                      </m:rPr>
                      <a:rPr lang="en-US" altLang="pt-BR" sz="2800" dirty="0">
                        <a:latin typeface="Cambria Math" panose="02040503050406030204" pitchFamily="18" charset="0"/>
                        <a:cs typeface="Cambria Math" panose="02040503050406030204" pitchFamily="18" charset="0"/>
                      </a:rPr>
                      <m:t>ϕ</m:t>
                    </m:r>
                  </m:oMath>
                </a14:m>
                <a:r>
                  <a:rPr lang="pt-BR" sz="2800" b="0">
                    <a:latin typeface="Comic Sans MS" panose="030F0702030302020204" pitchFamily="66" charset="0"/>
                    <a:cs typeface="Comic Sans MS" panose="030F0702030302020204" pitchFamily="66" charset="0"/>
                  </a:rPr>
                  <a:t> o sinal de entrada D passa a ser armazenado na saída Q  </a:t>
                </a:r>
                <a:endParaRPr lang="pt-BR" sz="2800" b="0">
                  <a:latin typeface="Comic Sans MS" panose="030F0702030302020204" pitchFamily="66" charset="0"/>
                  <a:cs typeface="Comic Sans MS" panose="030F0702030302020204" pitchFamily="66"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1348105" y="5624830"/>
                <a:ext cx="10297795" cy="953135"/>
              </a:xfrm>
              <a:prstGeom prst="rect">
                <a:avLst/>
              </a:prstGeom>
              <a:blipFill rotWithShape="1">
                <a:blip r:embed="rId1"/>
                <a:stretch>
                  <a:fillRect/>
                </a:stretch>
              </a:blipFill>
              <a:ln w="9525">
                <a:noFill/>
              </a:ln>
            </p:spPr>
            <p:txBody>
              <a:bodyPr/>
              <a:lstStyle/>
              <a:p>
                <a:r>
                  <a:rPr lang="pt-BR" altLang="en-US">
                    <a:noFill/>
                  </a:rPr>
                  <a:t> </a:t>
                </a:r>
              </a:p>
            </p:txBody>
          </p:sp>
        </mc:Fallback>
      </mc:AlternateContent>
      <p:sp>
        <p:nvSpPr>
          <p:cNvPr id="24" name="Line 12"/>
          <p:cNvSpPr/>
          <p:nvPr/>
        </p:nvSpPr>
        <p:spPr>
          <a:xfrm>
            <a:off x="1055768" y="5093170"/>
            <a:ext cx="3132000" cy="0"/>
          </a:xfrm>
          <a:prstGeom prst="line">
            <a:avLst/>
          </a:prstGeom>
          <a:ln w="19050" cap="flat" cmpd="sng">
            <a:solidFill>
              <a:srgbClr val="000000"/>
            </a:solidFill>
            <a:prstDash val="solid"/>
            <a:headEnd type="none" w="med" len="med"/>
            <a:tailEnd type="none" w="med" len="med"/>
          </a:ln>
        </p:spPr>
      </p:sp>
      <p:cxnSp>
        <p:nvCxnSpPr>
          <p:cNvPr id="25" name="Conector Reto 24"/>
          <p:cNvCxnSpPr/>
          <p:nvPr/>
        </p:nvCxnSpPr>
        <p:spPr>
          <a:xfrm>
            <a:off x="4176395" y="4072255"/>
            <a:ext cx="5080" cy="102933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1423035" y="4078605"/>
            <a:ext cx="5080" cy="102933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Text Box 18"/>
              <p:cNvSpPr txBox="1">
                <a:spLocks noChangeArrowheads="1"/>
              </p:cNvSpPr>
              <p:nvPr/>
            </p:nvSpPr>
            <p:spPr bwMode="auto">
              <a:xfrm>
                <a:off x="774503" y="4638289"/>
                <a:ext cx="573791" cy="522154"/>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28" name="Text Box 18"/>
              <p:cNvSpPr txBox="1">
                <a:spLocks noRot="1" noChangeAspect="1" noMove="1" noResize="1" noEditPoints="1" noAdjustHandles="1" noChangeArrowheads="1" noChangeShapeType="1" noTextEdit="1"/>
              </p:cNvSpPr>
              <p:nvPr/>
            </p:nvSpPr>
            <p:spPr bwMode="auto">
              <a:xfrm>
                <a:off x="774503" y="4638289"/>
                <a:ext cx="573791" cy="522154"/>
              </a:xfrm>
              <a:prstGeom prst="rect">
                <a:avLst/>
              </a:prstGeom>
              <a:blipFill rotWithShape="1">
                <a:blip r:embed="rId2"/>
                <a:stretch>
                  <a:fillRect l="-76" t="-48" r="33" b="83"/>
                </a:stretch>
              </a:blipFill>
              <a:ln w="19050" algn="ctr">
                <a:noFill/>
                <a:miter lim="800000"/>
              </a:ln>
              <a:effectLst/>
            </p:spPr>
            <p:txBody>
              <a:bodyPr/>
              <a:lstStyle/>
              <a:p>
                <a:r>
                  <a:rPr lang="pt-BR" altLang="en-US">
                    <a:noFill/>
                  </a:rPr>
                  <a:t> </a:t>
                </a:r>
              </a:p>
            </p:txBody>
          </p:sp>
        </mc:Fallback>
      </mc:AlternateContent>
      <p:grpSp>
        <p:nvGrpSpPr>
          <p:cNvPr id="29" name="Grupo 28"/>
          <p:cNvGrpSpPr/>
          <p:nvPr/>
        </p:nvGrpSpPr>
        <p:grpSpPr>
          <a:xfrm>
            <a:off x="6342793" y="3811905"/>
            <a:ext cx="5428202" cy="1588770"/>
            <a:chOff x="10834" y="5467"/>
            <a:chExt cx="5510" cy="2502"/>
          </a:xfrm>
        </p:grpSpPr>
        <mc:AlternateContent xmlns:mc="http://schemas.openxmlformats.org/markup-compatibility/2006">
          <mc:Choice xmlns:a14="http://schemas.microsoft.com/office/drawing/2010/main" Requires="a14">
            <p:sp>
              <p:nvSpPr>
                <p:cNvPr id="62" name="Rectangle 140"/>
                <p:cNvSpPr>
                  <a:spLocks noChangeArrowheads="1"/>
                </p:cNvSpPr>
                <p:nvPr/>
              </p:nvSpPr>
              <p:spPr bwMode="auto">
                <a:xfrm flipH="1">
                  <a:off x="10834" y="6713"/>
                  <a:ext cx="896"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14:m>
                    <m:oMath xmlns:m="http://schemas.openxmlformats.org/officeDocument/2006/math">
                      <m:r>
                        <m:rPr>
                          <m:sty m:val="p"/>
                        </m:rPr>
                        <a:rPr lang="en-US" altLang="pt-BR" sz="2400" dirty="0">
                          <a:latin typeface="Cambria Math" panose="02040503050406030204" pitchFamily="18" charset="0"/>
                          <a:cs typeface="Cambria Math" panose="02040503050406030204" pitchFamily="18" charset="0"/>
                        </a:rPr>
                        <m:t>ϕ</m:t>
                      </m:r>
                    </m:oMath>
                  </a14:m>
                  <a:endParaRPr lang="en-US" altLang="pt-BR" sz="2400" dirty="0" smtClean="0">
                    <a:latin typeface="Cambria Math" panose="02040503050406030204" pitchFamily="18" charset="0"/>
                    <a:cs typeface="Cambria Math" panose="02040503050406030204" pitchFamily="18" charset="0"/>
                  </a:endParaRPr>
                </a:p>
              </p:txBody>
            </p:sp>
          </mc:Choice>
          <mc:Fallback>
            <p:sp>
              <p:nvSpPr>
                <p:cNvPr id="62" name="Rectangle 140"/>
                <p:cNvSpPr>
                  <a:spLocks noRot="1" noChangeAspect="1" noMove="1" noResize="1" noEditPoints="1" noAdjustHandles="1" noChangeArrowheads="1" noChangeShapeType="1" noTextEdit="1"/>
                </p:cNvSpPr>
                <p:nvPr/>
              </p:nvSpPr>
              <p:spPr bwMode="auto">
                <a:xfrm flipH="1">
                  <a:off x="10834" y="6713"/>
                  <a:ext cx="896" cy="725"/>
                </a:xfrm>
                <a:prstGeom prst="rect">
                  <a:avLst/>
                </a:prstGeom>
                <a:blipFill rotWithShape="1">
                  <a:blip r:embed="rId3"/>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cxnSp>
          <p:nvCxnSpPr>
            <p:cNvPr id="63" name="Conector Angulado 62"/>
            <p:cNvCxnSpPr/>
            <p:nvPr/>
          </p:nvCxnSpPr>
          <p:spPr>
            <a:xfrm flipV="1">
              <a:off x="109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10951" y="7438"/>
              <a:ext cx="896" cy="53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12011" y="6041"/>
              <a:ext cx="896"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30" name="Conector Angulado 29"/>
            <p:cNvCxnSpPr/>
            <p:nvPr/>
          </p:nvCxnSpPr>
          <p:spPr>
            <a:xfrm>
              <a:off x="12115"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31" name="Conector Angulado 30"/>
            <p:cNvCxnSpPr/>
            <p:nvPr/>
          </p:nvCxnSpPr>
          <p:spPr>
            <a:xfrm flipV="1">
              <a:off x="13261"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41" name="Conector Angulado 40"/>
            <p:cNvCxnSpPr/>
            <p:nvPr/>
          </p:nvCxnSpPr>
          <p:spPr>
            <a:xfrm>
              <a:off x="144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42" name="Conector Reto 41"/>
            <p:cNvCxnSpPr/>
            <p:nvPr/>
          </p:nvCxnSpPr>
          <p:spPr>
            <a:xfrm flipH="1">
              <a:off x="15367" y="5467"/>
              <a:ext cx="16"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H="1">
              <a:off x="13076" y="5576"/>
              <a:ext cx="16"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44" name="Rectangle 140"/>
          <p:cNvSpPr>
            <a:spLocks noChangeArrowheads="1"/>
          </p:cNvSpPr>
          <p:nvPr/>
        </p:nvSpPr>
        <p:spPr bwMode="auto">
          <a:xfrm flipH="1">
            <a:off x="9629140" y="3242310"/>
            <a:ext cx="1203325" cy="13220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D-latch2 conduz e passa D’ para Q</a:t>
            </a:r>
            <a:r>
              <a:rPr lang="pt-BR" sz="2000" b="1" dirty="0" smtClean="0"/>
              <a:t> </a:t>
            </a:r>
            <a:endParaRPr lang="pt-BR" sz="2000" dirty="0" smtClean="0"/>
          </a:p>
        </p:txBody>
      </p:sp>
      <p:cxnSp>
        <p:nvCxnSpPr>
          <p:cNvPr id="45" name="Conector Reto 44"/>
          <p:cNvCxnSpPr/>
          <p:nvPr/>
        </p:nvCxnSpPr>
        <p:spPr>
          <a:xfrm flipH="1">
            <a:off x="9679905" y="3881120"/>
            <a:ext cx="15762"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flipH="1">
            <a:off x="8488045" y="4072255"/>
            <a:ext cx="1203325" cy="13220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D_latch1 conduz e passa D para D’  </a:t>
            </a:r>
            <a:endParaRPr lang="pt-BR" sz="2000" dirty="0" smtClean="0"/>
          </a:p>
        </p:txBody>
      </p:sp>
      <p:cxnSp>
        <p:nvCxnSpPr>
          <p:cNvPr id="47" name="Conector de Seta Reta 46"/>
          <p:cNvCxnSpPr/>
          <p:nvPr/>
        </p:nvCxnSpPr>
        <p:spPr>
          <a:xfrm flipV="1">
            <a:off x="9678035" y="4638040"/>
            <a:ext cx="0" cy="714375"/>
          </a:xfrm>
          <a:prstGeom prst="straightConnector1">
            <a:avLst/>
          </a:prstGeom>
          <a:ln w="19050">
            <a:solidFill>
              <a:srgbClr val="C00000"/>
            </a:solidFill>
            <a:tailEnd type="triangle" w="lg" len="med"/>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3" name="Caixa de Texto 6"/>
          <p:cNvSpPr txBox="1"/>
          <p:nvPr/>
        </p:nvSpPr>
        <p:spPr>
          <a:xfrm>
            <a:off x="588010" y="490220"/>
            <a:ext cx="9828530" cy="521970"/>
          </a:xfrm>
          <a:prstGeom prst="rect">
            <a:avLst/>
          </a:prstGeom>
          <a:solidFill>
            <a:schemeClr val="bg1"/>
          </a:solidFill>
        </p:spPr>
        <p:txBody>
          <a:bodyPr wrap="square" rtlCol="0" anchor="t">
            <a:spAutoFit/>
          </a:bodyPr>
          <a:lstStyle/>
          <a:p>
            <a:pPr lvl="0" indent="0" algn="ctr" fontAlgn="auto">
              <a:spcAft>
                <a:spcPts val="1200"/>
              </a:spcAft>
              <a:buFont typeface="Wingdings" panose="05000000000000000000" charset="0"/>
              <a:buNone/>
            </a:pPr>
            <a:r>
              <a:rPr lang="pt-BR" altLang="en-US" sz="2800" b="1" smtClean="0">
                <a:solidFill>
                  <a:schemeClr val="tx1"/>
                </a:solidFill>
                <a:latin typeface="Comic Sans MS" panose="030F0702030302020204" pitchFamily="66" charset="0"/>
                <a:cs typeface="Comic Sans MS" panose="030F0702030302020204" pitchFamily="66" charset="0"/>
              </a:rPr>
              <a:t>Implementação de um D Flip-Flop</a:t>
            </a:r>
            <a:endParaRPr lang="pt-BR" altLang="en-US" sz="2400" b="1" dirty="0" smtClean="0">
              <a:solidFill>
                <a:srgbClr val="C00000"/>
              </a:solidFill>
              <a:effectLst/>
              <a:latin typeface="Comic Sans MS" panose="030F0702030302020204" pitchFamily="66" charset="0"/>
              <a:cs typeface="Comic Sans MS" panose="030F0702030302020204" pitchFamily="66" charset="0"/>
              <a:sym typeface="+mn-ea"/>
            </a:endParaRPr>
          </a:p>
        </p:txBody>
      </p:sp>
      <p:sp>
        <p:nvSpPr>
          <p:cNvPr id="119" name="Caixa de Texto 118"/>
          <p:cNvSpPr txBox="1"/>
          <p:nvPr/>
        </p:nvSpPr>
        <p:spPr>
          <a:xfrm>
            <a:off x="688340" y="4666615"/>
            <a:ext cx="11085195" cy="1814830"/>
          </a:xfrm>
          <a:prstGeom prst="rect">
            <a:avLst/>
          </a:prstGeom>
          <a:solidFill>
            <a:schemeClr val="bg1"/>
          </a:solidFill>
          <a:ln w="9525">
            <a:noFill/>
          </a:ln>
        </p:spPr>
        <p:txBody>
          <a:bodyPr wrap="square">
            <a:spAutoFit/>
          </a:bodyPr>
          <a:lstStyle/>
          <a:p>
            <a:pPr indent="0" algn="l"/>
            <a:r>
              <a:rPr lang="pt-BR" sz="2800" b="0">
                <a:latin typeface="Comic Sans MS" panose="030F0702030302020204" pitchFamily="66" charset="0"/>
                <a:cs typeface="Comic Sans MS" panose="030F0702030302020204" pitchFamily="66" charset="0"/>
              </a:rPr>
              <a:t>t-setup: intervalo de tempo, antes da borda, durante o qual o dado de entrada deve estar estável</a:t>
            </a:r>
            <a:endParaRPr lang="pt-BR" sz="2800" b="0">
              <a:latin typeface="Comic Sans MS" panose="030F0702030302020204" pitchFamily="66" charset="0"/>
              <a:cs typeface="Comic Sans MS" panose="030F0702030302020204" pitchFamily="66" charset="0"/>
            </a:endParaRPr>
          </a:p>
          <a:p>
            <a:pPr indent="0" algn="l"/>
            <a:r>
              <a:rPr lang="pt-BR" sz="2800" b="0">
                <a:latin typeface="Comic Sans MS" panose="030F0702030302020204" pitchFamily="66" charset="0"/>
                <a:cs typeface="Comic Sans MS" panose="030F0702030302020204" pitchFamily="66" charset="0"/>
              </a:rPr>
              <a:t>t-hold: intervalo de tempo, apos a borda, durante o qual o dado deve se manter estável  </a:t>
            </a:r>
            <a:endParaRPr lang="pt-BR" sz="2800" b="0">
              <a:latin typeface="Comic Sans MS" panose="030F0702030302020204" pitchFamily="66" charset="0"/>
              <a:cs typeface="Comic Sans MS" panose="030F0702030302020204" pitchFamily="66" charset="0"/>
            </a:endParaRPr>
          </a:p>
        </p:txBody>
      </p:sp>
      <p:grpSp>
        <p:nvGrpSpPr>
          <p:cNvPr id="29" name="Grupo 28"/>
          <p:cNvGrpSpPr/>
          <p:nvPr/>
        </p:nvGrpSpPr>
        <p:grpSpPr>
          <a:xfrm>
            <a:off x="3520853" y="1177290"/>
            <a:ext cx="5428202" cy="1519555"/>
            <a:chOff x="10834" y="5576"/>
            <a:chExt cx="5510" cy="2393"/>
          </a:xfrm>
        </p:grpSpPr>
        <mc:AlternateContent xmlns:mc="http://schemas.openxmlformats.org/markup-compatibility/2006">
          <mc:Choice xmlns:a14="http://schemas.microsoft.com/office/drawing/2010/main" Requires="a14">
            <p:sp>
              <p:nvSpPr>
                <p:cNvPr id="62" name="Rectangle 140"/>
                <p:cNvSpPr>
                  <a:spLocks noChangeArrowheads="1"/>
                </p:cNvSpPr>
                <p:nvPr/>
              </p:nvSpPr>
              <p:spPr bwMode="auto">
                <a:xfrm flipH="1">
                  <a:off x="10834" y="6713"/>
                  <a:ext cx="896"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14:m>
                    <m:oMath xmlns:m="http://schemas.openxmlformats.org/officeDocument/2006/math">
                      <m:r>
                        <m:rPr>
                          <m:sty m:val="p"/>
                        </m:rPr>
                        <a:rPr lang="en-US" altLang="pt-BR" sz="2400" dirty="0">
                          <a:latin typeface="Cambria Math" panose="02040503050406030204" pitchFamily="18" charset="0"/>
                          <a:cs typeface="Cambria Math" panose="02040503050406030204" pitchFamily="18" charset="0"/>
                        </a:rPr>
                        <m:t>ϕ</m:t>
                      </m:r>
                    </m:oMath>
                  </a14:m>
                  <a:endParaRPr lang="en-US" altLang="pt-BR" sz="2400" dirty="0" smtClean="0">
                    <a:latin typeface="Cambria Math" panose="02040503050406030204" pitchFamily="18" charset="0"/>
                    <a:cs typeface="Cambria Math" panose="02040503050406030204" pitchFamily="18" charset="0"/>
                  </a:endParaRPr>
                </a:p>
              </p:txBody>
            </p:sp>
          </mc:Choice>
          <mc:Fallback>
            <p:sp>
              <p:nvSpPr>
                <p:cNvPr id="62" name="Rectangle 140"/>
                <p:cNvSpPr>
                  <a:spLocks noRot="1" noChangeAspect="1" noMove="1" noResize="1" noEditPoints="1" noAdjustHandles="1" noChangeArrowheads="1" noChangeShapeType="1" noTextEdit="1"/>
                </p:cNvSpPr>
                <p:nvPr/>
              </p:nvSpPr>
              <p:spPr bwMode="auto">
                <a:xfrm flipH="1">
                  <a:off x="10834" y="6713"/>
                  <a:ext cx="896" cy="725"/>
                </a:xfrm>
                <a:prstGeom prst="rect">
                  <a:avLst/>
                </a:prstGeom>
                <a:blipFill rotWithShape="1">
                  <a:blip r:embed="rId1"/>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cxnSp>
          <p:nvCxnSpPr>
            <p:cNvPr id="63" name="Conector Angulado 62"/>
            <p:cNvCxnSpPr/>
            <p:nvPr/>
          </p:nvCxnSpPr>
          <p:spPr>
            <a:xfrm flipV="1">
              <a:off x="109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10951" y="7438"/>
              <a:ext cx="896" cy="53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12011" y="6041"/>
              <a:ext cx="896"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30" name="Conector Angulado 29"/>
            <p:cNvCxnSpPr/>
            <p:nvPr/>
          </p:nvCxnSpPr>
          <p:spPr>
            <a:xfrm>
              <a:off x="12115"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31" name="Conector Angulado 30"/>
            <p:cNvCxnSpPr/>
            <p:nvPr/>
          </p:nvCxnSpPr>
          <p:spPr>
            <a:xfrm flipV="1">
              <a:off x="13261"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41" name="Conector Angulado 40"/>
            <p:cNvCxnSpPr/>
            <p:nvPr/>
          </p:nvCxnSpPr>
          <p:spPr>
            <a:xfrm>
              <a:off x="144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42" name="Conector Reto 41"/>
            <p:cNvCxnSpPr/>
            <p:nvPr/>
          </p:nvCxnSpPr>
          <p:spPr>
            <a:xfrm flipH="1">
              <a:off x="15397" y="5587"/>
              <a:ext cx="0"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H="1">
              <a:off x="13076" y="5576"/>
              <a:ext cx="0"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44" name="Rectangle 140"/>
          <p:cNvSpPr>
            <a:spLocks noChangeArrowheads="1"/>
          </p:cNvSpPr>
          <p:nvPr/>
        </p:nvSpPr>
        <p:spPr bwMode="auto">
          <a:xfrm flipH="1">
            <a:off x="5824220" y="4113530"/>
            <a:ext cx="10242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t-setup</a:t>
            </a:r>
            <a:endParaRPr lang="pt-BR" sz="2000" dirty="0" smtClean="0"/>
          </a:p>
        </p:txBody>
      </p:sp>
      <p:cxnSp>
        <p:nvCxnSpPr>
          <p:cNvPr id="45" name="Conector Reto 44"/>
          <p:cNvCxnSpPr/>
          <p:nvPr/>
        </p:nvCxnSpPr>
        <p:spPr>
          <a:xfrm flipH="1">
            <a:off x="6848440" y="1164590"/>
            <a:ext cx="0" cy="2844000"/>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flipH="1">
            <a:off x="7174865" y="4113530"/>
            <a:ext cx="8413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t-hold </a:t>
            </a:r>
            <a:endParaRPr lang="pt-BR" sz="2000" dirty="0" smtClean="0"/>
          </a:p>
        </p:txBody>
      </p:sp>
      <p:cxnSp>
        <p:nvCxnSpPr>
          <p:cNvPr id="47" name="Conector de Seta Reta 46"/>
          <p:cNvCxnSpPr/>
          <p:nvPr/>
        </p:nvCxnSpPr>
        <p:spPr>
          <a:xfrm flipV="1">
            <a:off x="6846570" y="1934210"/>
            <a:ext cx="0" cy="714375"/>
          </a:xfrm>
          <a:prstGeom prst="straightConnector1">
            <a:avLst/>
          </a:prstGeom>
          <a:ln w="19050">
            <a:solidFill>
              <a:srgbClr val="C00000"/>
            </a:solidFill>
            <a:tailEnd type="triangle" w="lg" len="med"/>
          </a:ln>
        </p:spPr>
        <p:style>
          <a:lnRef idx="1">
            <a:schemeClr val="accent1"/>
          </a:lnRef>
          <a:fillRef idx="0">
            <a:schemeClr val="accent1"/>
          </a:fillRef>
          <a:effectRef idx="0">
            <a:schemeClr val="accent1"/>
          </a:effectRef>
          <a:fontRef idx="minor">
            <a:schemeClr val="tx1"/>
          </a:fontRef>
        </p:style>
      </p:cxnSp>
      <p:sp>
        <p:nvSpPr>
          <p:cNvPr id="4" name="Forma livre 3"/>
          <p:cNvSpPr/>
          <p:nvPr/>
        </p:nvSpPr>
        <p:spPr>
          <a:xfrm>
            <a:off x="5135245" y="3204845"/>
            <a:ext cx="2764790" cy="812165"/>
          </a:xfrm>
          <a:custGeom>
            <a:avLst/>
            <a:gdLst>
              <a:gd name="connisteX0" fmla="*/ 0 w 3905250"/>
              <a:gd name="connsiteY0" fmla="*/ 2447 h 812191"/>
              <a:gd name="connisteX1" fmla="*/ 314325 w 3905250"/>
              <a:gd name="connsiteY1" fmla="*/ 11972 h 812191"/>
              <a:gd name="connisteX2" fmla="*/ 828675 w 3905250"/>
              <a:gd name="connsiteY2" fmla="*/ 2447 h 812191"/>
              <a:gd name="connisteX3" fmla="*/ 1438275 w 3905250"/>
              <a:gd name="connsiteY3" fmla="*/ 2447 h 812191"/>
              <a:gd name="connisteX4" fmla="*/ 1724025 w 3905250"/>
              <a:gd name="connsiteY4" fmla="*/ 11972 h 812191"/>
              <a:gd name="connisteX5" fmla="*/ 1838325 w 3905250"/>
              <a:gd name="connsiteY5" fmla="*/ 107222 h 812191"/>
              <a:gd name="connisteX6" fmla="*/ 2009775 w 3905250"/>
              <a:gd name="connsiteY6" fmla="*/ 564422 h 812191"/>
              <a:gd name="connisteX7" fmla="*/ 2066925 w 3905250"/>
              <a:gd name="connsiteY7" fmla="*/ 678722 h 812191"/>
              <a:gd name="connisteX8" fmla="*/ 2105025 w 3905250"/>
              <a:gd name="connsiteY8" fmla="*/ 754922 h 812191"/>
              <a:gd name="connisteX9" fmla="*/ 2209800 w 3905250"/>
              <a:gd name="connsiteY9" fmla="*/ 802547 h 812191"/>
              <a:gd name="connisteX10" fmla="*/ 2466975 w 3905250"/>
              <a:gd name="connsiteY10" fmla="*/ 812072 h 812191"/>
              <a:gd name="connisteX11" fmla="*/ 2657475 w 3905250"/>
              <a:gd name="connsiteY11" fmla="*/ 802547 h 812191"/>
              <a:gd name="connisteX12" fmla="*/ 2752725 w 3905250"/>
              <a:gd name="connsiteY12" fmla="*/ 764447 h 812191"/>
              <a:gd name="connisteX13" fmla="*/ 2952750 w 3905250"/>
              <a:gd name="connsiteY13" fmla="*/ 526322 h 812191"/>
              <a:gd name="connisteX14" fmla="*/ 3105150 w 3905250"/>
              <a:gd name="connsiteY14" fmla="*/ 211997 h 812191"/>
              <a:gd name="connisteX15" fmla="*/ 3228975 w 3905250"/>
              <a:gd name="connsiteY15" fmla="*/ 59597 h 812191"/>
              <a:gd name="connisteX16" fmla="*/ 3343275 w 3905250"/>
              <a:gd name="connsiteY16" fmla="*/ 11972 h 812191"/>
              <a:gd name="connisteX17" fmla="*/ 3905250 w 3905250"/>
              <a:gd name="connsiteY17" fmla="*/ 11972 h 81219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3905250" h="812192">
                <a:moveTo>
                  <a:pt x="0" y="2447"/>
                </a:moveTo>
                <a:cubicBezTo>
                  <a:pt x="52705" y="4352"/>
                  <a:pt x="148590" y="11972"/>
                  <a:pt x="314325" y="11972"/>
                </a:cubicBezTo>
                <a:cubicBezTo>
                  <a:pt x="480060" y="11972"/>
                  <a:pt x="603885" y="4352"/>
                  <a:pt x="828675" y="2447"/>
                </a:cubicBezTo>
                <a:cubicBezTo>
                  <a:pt x="1053465" y="542"/>
                  <a:pt x="1259205" y="542"/>
                  <a:pt x="1438275" y="2447"/>
                </a:cubicBezTo>
                <a:cubicBezTo>
                  <a:pt x="1617345" y="4352"/>
                  <a:pt x="1644015" y="-8983"/>
                  <a:pt x="1724025" y="11972"/>
                </a:cubicBezTo>
                <a:cubicBezTo>
                  <a:pt x="1804035" y="32927"/>
                  <a:pt x="1781175" y="-3268"/>
                  <a:pt x="1838325" y="107222"/>
                </a:cubicBezTo>
                <a:cubicBezTo>
                  <a:pt x="1895475" y="217712"/>
                  <a:pt x="1964055" y="450122"/>
                  <a:pt x="2009775" y="564422"/>
                </a:cubicBezTo>
                <a:cubicBezTo>
                  <a:pt x="2055495" y="678722"/>
                  <a:pt x="2047875" y="640622"/>
                  <a:pt x="2066925" y="678722"/>
                </a:cubicBezTo>
                <a:cubicBezTo>
                  <a:pt x="2085975" y="716822"/>
                  <a:pt x="2076450" y="730157"/>
                  <a:pt x="2105025" y="754922"/>
                </a:cubicBezTo>
                <a:cubicBezTo>
                  <a:pt x="2133600" y="779687"/>
                  <a:pt x="2137410" y="791117"/>
                  <a:pt x="2209800" y="802547"/>
                </a:cubicBezTo>
                <a:cubicBezTo>
                  <a:pt x="2282190" y="813977"/>
                  <a:pt x="2377440" y="812072"/>
                  <a:pt x="2466975" y="812072"/>
                </a:cubicBezTo>
                <a:cubicBezTo>
                  <a:pt x="2556510" y="812072"/>
                  <a:pt x="2600325" y="812072"/>
                  <a:pt x="2657475" y="802547"/>
                </a:cubicBezTo>
                <a:cubicBezTo>
                  <a:pt x="2714625" y="793022"/>
                  <a:pt x="2693670" y="819692"/>
                  <a:pt x="2752725" y="764447"/>
                </a:cubicBezTo>
                <a:cubicBezTo>
                  <a:pt x="2811780" y="709202"/>
                  <a:pt x="2882265" y="636812"/>
                  <a:pt x="2952750" y="526322"/>
                </a:cubicBezTo>
                <a:cubicBezTo>
                  <a:pt x="3023235" y="415832"/>
                  <a:pt x="3049905" y="305342"/>
                  <a:pt x="3105150" y="211997"/>
                </a:cubicBezTo>
                <a:cubicBezTo>
                  <a:pt x="3160395" y="118652"/>
                  <a:pt x="3181350" y="99602"/>
                  <a:pt x="3228975" y="59597"/>
                </a:cubicBezTo>
                <a:cubicBezTo>
                  <a:pt x="3276600" y="19592"/>
                  <a:pt x="3208020" y="21497"/>
                  <a:pt x="3343275" y="11972"/>
                </a:cubicBezTo>
                <a:cubicBezTo>
                  <a:pt x="3478530" y="2447"/>
                  <a:pt x="3795395" y="10702"/>
                  <a:pt x="3905250" y="1197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 name="Conector Reto 4"/>
          <p:cNvCxnSpPr>
            <a:stCxn id="4" idx="4"/>
          </p:cNvCxnSpPr>
          <p:nvPr/>
        </p:nvCxnSpPr>
        <p:spPr>
          <a:xfrm flipH="1">
            <a:off x="6030595" y="321691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H="1">
            <a:off x="5725160" y="321056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5429885" y="3201035"/>
            <a:ext cx="325120" cy="77851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a:off x="5115560" y="3201035"/>
            <a:ext cx="325120" cy="77851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3674110" y="4023995"/>
            <a:ext cx="518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4820285" y="3201035"/>
            <a:ext cx="325120" cy="77851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8157845" y="322199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a:off x="7856220" y="321627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7551420" y="321627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H="1">
            <a:off x="7265670" y="321627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3637915" y="3217545"/>
            <a:ext cx="154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4505960" y="320103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a:off x="4213860" y="319468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a:off x="3918585" y="320421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H="1">
            <a:off x="3604260" y="320421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V="1">
            <a:off x="7646670" y="3215640"/>
            <a:ext cx="11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8446770" y="323088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a:cxnSpLocks noChangeAspect="1"/>
          </p:cNvCxnSpPr>
          <p:nvPr/>
        </p:nvCxnSpPr>
        <p:spPr>
          <a:xfrm flipH="1">
            <a:off x="6290945" y="3486785"/>
            <a:ext cx="216000" cy="517219"/>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flipH="1">
            <a:off x="5438775" y="319468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flipH="1">
            <a:off x="5124450" y="319468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flipH="1">
            <a:off x="4829175" y="319468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0" name="Conector de Seta Reta 59"/>
          <p:cNvCxnSpPr/>
          <p:nvPr/>
        </p:nvCxnSpPr>
        <p:spPr>
          <a:xfrm>
            <a:off x="6417310" y="3486785"/>
            <a:ext cx="468000"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61" name="Conector de Seta Reta 60"/>
          <p:cNvCxnSpPr/>
          <p:nvPr/>
        </p:nvCxnSpPr>
        <p:spPr>
          <a:xfrm>
            <a:off x="6822440" y="3486785"/>
            <a:ext cx="468000"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6" name="Forma livre 65"/>
          <p:cNvSpPr/>
          <p:nvPr/>
        </p:nvSpPr>
        <p:spPr>
          <a:xfrm>
            <a:off x="6169660" y="3538220"/>
            <a:ext cx="457200" cy="638175"/>
          </a:xfrm>
          <a:custGeom>
            <a:avLst/>
            <a:gdLst>
              <a:gd name="connisteX0" fmla="*/ 457200 w 457200"/>
              <a:gd name="connsiteY0" fmla="*/ 0 h 638175"/>
              <a:gd name="connisteX1" fmla="*/ 57150 w 457200"/>
              <a:gd name="connsiteY1" fmla="*/ 152400 h 638175"/>
              <a:gd name="connisteX2" fmla="*/ 133350 w 457200"/>
              <a:gd name="connsiteY2" fmla="*/ 361950 h 638175"/>
              <a:gd name="connisteX3" fmla="*/ 0 w 457200"/>
              <a:gd name="connsiteY3" fmla="*/ 638175 h 638175"/>
            </a:gdLst>
            <a:ahLst/>
            <a:cxnLst>
              <a:cxn ang="0">
                <a:pos x="connisteX0" y="connsiteY0"/>
              </a:cxn>
              <a:cxn ang="0">
                <a:pos x="connisteX1" y="connsiteY1"/>
              </a:cxn>
              <a:cxn ang="0">
                <a:pos x="connisteX2" y="connsiteY2"/>
              </a:cxn>
              <a:cxn ang="0">
                <a:pos x="connisteX3" y="connsiteY3"/>
              </a:cxn>
            </a:cxnLst>
            <a:rect l="l" t="t" r="r" b="b"/>
            <a:pathLst>
              <a:path w="457200" h="638175">
                <a:moveTo>
                  <a:pt x="457200" y="0"/>
                </a:moveTo>
                <a:cubicBezTo>
                  <a:pt x="375920" y="26035"/>
                  <a:pt x="121920" y="80010"/>
                  <a:pt x="57150" y="152400"/>
                </a:cubicBezTo>
                <a:cubicBezTo>
                  <a:pt x="-7620" y="224790"/>
                  <a:pt x="144780" y="264795"/>
                  <a:pt x="133350" y="361950"/>
                </a:cubicBezTo>
                <a:cubicBezTo>
                  <a:pt x="121920" y="459105"/>
                  <a:pt x="27940" y="587375"/>
                  <a:pt x="0" y="638175"/>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Forma livre 66"/>
          <p:cNvSpPr/>
          <p:nvPr/>
        </p:nvSpPr>
        <p:spPr>
          <a:xfrm>
            <a:off x="7036435" y="3595370"/>
            <a:ext cx="459740" cy="581660"/>
          </a:xfrm>
          <a:custGeom>
            <a:avLst/>
            <a:gdLst>
              <a:gd name="connisteX0" fmla="*/ 0 w 459463"/>
              <a:gd name="connsiteY0" fmla="*/ 0 h 542925"/>
              <a:gd name="connisteX1" fmla="*/ 457200 w 459463"/>
              <a:gd name="connsiteY1" fmla="*/ 85725 h 542925"/>
              <a:gd name="connisteX2" fmla="*/ 161925 w 459463"/>
              <a:gd name="connsiteY2" fmla="*/ 314325 h 542925"/>
              <a:gd name="connisteX3" fmla="*/ 447675 w 459463"/>
              <a:gd name="connsiteY3" fmla="*/ 542925 h 542925"/>
            </a:gdLst>
            <a:ahLst/>
            <a:cxnLst>
              <a:cxn ang="0">
                <a:pos x="connisteX0" y="connsiteY0"/>
              </a:cxn>
              <a:cxn ang="0">
                <a:pos x="connisteX1" y="connsiteY1"/>
              </a:cxn>
              <a:cxn ang="0">
                <a:pos x="connisteX2" y="connsiteY2"/>
              </a:cxn>
              <a:cxn ang="0">
                <a:pos x="connisteX3" y="connsiteY3"/>
              </a:cxn>
            </a:cxnLst>
            <a:rect l="l" t="t" r="r" b="b"/>
            <a:pathLst>
              <a:path w="459464" h="542925">
                <a:moveTo>
                  <a:pt x="0" y="0"/>
                </a:moveTo>
                <a:cubicBezTo>
                  <a:pt x="97155" y="12700"/>
                  <a:pt x="424815" y="22860"/>
                  <a:pt x="457200" y="85725"/>
                </a:cubicBezTo>
                <a:cubicBezTo>
                  <a:pt x="489585" y="148590"/>
                  <a:pt x="163830" y="222885"/>
                  <a:pt x="161925" y="314325"/>
                </a:cubicBezTo>
                <a:cubicBezTo>
                  <a:pt x="160020" y="405765"/>
                  <a:pt x="384810" y="501650"/>
                  <a:pt x="447675" y="542925"/>
                </a:cubicBezTo>
              </a:path>
            </a:pathLst>
          </a:custGeom>
          <a:noFill/>
          <a:ln w="254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xmlns:p14="http://schemas.microsoft.com/office/powerpoint/2010/main">
        <mc:Choice Requires="p14">
          <p:contentPart r:id="rId2" p14:bwMode="auto">
            <p14:nvContentPartPr>
              <p14:cNvPr id="11" name="Tinta 10"/>
              <p14:cNvContentPartPr/>
              <p14:nvPr/>
            </p14:nvContentPartPr>
            <p14:xfrm>
              <a:off x="6779260" y="2026920"/>
              <a:ext cx="133985" cy="360"/>
            </p14:xfrm>
          </p:contentPart>
        </mc:Choice>
        <mc:Fallback xmlns="">
          <p:pic>
            <p:nvPicPr>
              <p:cNvPr id="11" name="Tinta 10"/>
            </p:nvPicPr>
            <p:blipFill>
              <a:blip r:embed="rId3"/>
            </p:blipFill>
            <p:spPr>
              <a:xfrm>
                <a:off x="6779260" y="2026920"/>
                <a:ext cx="133985" cy="360"/>
              </a:xfrm>
              <a:prstGeom prst="rect"/>
            </p:spPr>
          </p:pic>
        </mc:Fallback>
      </mc:AlternateContent>
      <mc:AlternateContent xmlns:mc="http://schemas.openxmlformats.org/markup-compatibility/2006" xmlns:p14="http://schemas.microsoft.com/office/powerpoint/2010/main">
        <mc:Choice Requires="p14">
          <p:contentPart r:id="rId4" p14:bwMode="auto">
            <p14:nvContentPartPr>
              <p14:cNvPr id="13" name="Tinta 12"/>
              <p14:cNvContentPartPr/>
              <p14:nvPr/>
            </p14:nvContentPartPr>
            <p14:xfrm>
              <a:off x="6671945" y="4027170"/>
              <a:ext cx="17780" cy="360"/>
            </p14:xfrm>
          </p:contentPart>
        </mc:Choice>
        <mc:Fallback xmlns="">
          <p:pic>
            <p:nvPicPr>
              <p:cNvPr id="13" name="Tinta 12"/>
            </p:nvPicPr>
            <p:blipFill>
              <a:blip r:embed="rId5"/>
            </p:blipFill>
            <p:spPr>
              <a:xfrm>
                <a:off x="6671945" y="4027170"/>
                <a:ext cx="17780" cy="360"/>
              </a:xfrm>
              <a:prstGeom prst="rect"/>
            </p:spPr>
          </p:pic>
        </mc:Fallback>
      </mc:AlternateContent>
      <p:sp>
        <p:nvSpPr>
          <p:cNvPr id="27" name="Rectangle 140"/>
          <p:cNvSpPr>
            <a:spLocks noChangeArrowheads="1"/>
          </p:cNvSpPr>
          <p:nvPr/>
        </p:nvSpPr>
        <p:spPr bwMode="auto">
          <a:xfrm flipH="1">
            <a:off x="2934130" y="3354070"/>
            <a:ext cx="882699"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smtClean="0"/>
              <a:t>D</a:t>
            </a:r>
            <a:endParaRPr lang="pt-BR" sz="2400" baseline="-25000" dirty="0" smtClean="0"/>
          </a:p>
        </p:txBody>
      </p:sp>
    </p:spTree>
  </p:cSld>
  <p:clrMapOvr>
    <a:masterClrMapping/>
  </p:clrMapOvr>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80" name="Straight Connector 178"/>
          <p:cNvCxnSpPr>
            <a:cxnSpLocks noChangeShapeType="1"/>
          </p:cNvCxnSpPr>
          <p:nvPr/>
        </p:nvCxnSpPr>
        <p:spPr bwMode="auto">
          <a:xfrm flipV="1">
            <a:off x="7955280" y="5266055"/>
            <a:ext cx="0" cy="4572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7914640" y="5216525"/>
            <a:ext cx="90170" cy="86995"/>
          </a:xfrm>
          <a:prstGeom prst="ellipse">
            <a:avLst/>
          </a:prstGeom>
          <a:solidFill>
            <a:schemeClr val="tx1"/>
          </a:solidFill>
          <a:ln w="19050" algn="ctr">
            <a:solidFill>
              <a:schemeClr val="tx1"/>
            </a:solidFill>
            <a:round/>
          </a:ln>
        </p:spPr>
        <p:txBody>
          <a:bodyPr wrap="none" anchor="ctr"/>
          <a:lstStyle/>
          <a:p>
            <a:endParaRPr lang="en-US"/>
          </a:p>
        </p:txBody>
      </p:sp>
      <p:sp>
        <p:nvSpPr>
          <p:cNvPr id="84" name="Rectangle 140"/>
          <p:cNvSpPr>
            <a:spLocks noChangeArrowheads="1"/>
          </p:cNvSpPr>
          <p:nvPr/>
        </p:nvSpPr>
        <p:spPr bwMode="auto">
          <a:xfrm flipH="1">
            <a:off x="5336540" y="484759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6071870" y="5048250"/>
            <a:ext cx="5715" cy="45974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7495540" y="4798060"/>
            <a:ext cx="108331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7745730" y="5727700"/>
            <a:ext cx="39560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2"/>
          <p:cNvSpPr>
            <a:spLocks noChangeArrowheads="1"/>
          </p:cNvSpPr>
          <p:nvPr/>
        </p:nvSpPr>
        <p:spPr bwMode="auto">
          <a:xfrm flipH="1">
            <a:off x="5953760" y="4497070"/>
            <a:ext cx="9010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latin typeface="Symbol" panose="05050102010706020507" charset="0"/>
                <a:cs typeface="Symbol" panose="05050102010706020507" charset="0"/>
              </a:rPr>
              <a:t>f</a:t>
            </a:r>
            <a:endParaRPr lang="pt-BR" sz="2400" dirty="0">
              <a:latin typeface="Symbol" panose="05050102010706020507" charset="0"/>
              <a:cs typeface="Symbol" panose="05050102010706020507" charset="0"/>
            </a:endParaRPr>
          </a:p>
        </p:txBody>
      </p:sp>
      <p:grpSp>
        <p:nvGrpSpPr>
          <p:cNvPr id="12" name="Grupo 11"/>
          <p:cNvGrpSpPr/>
          <p:nvPr/>
        </p:nvGrpSpPr>
        <p:grpSpPr>
          <a:xfrm>
            <a:off x="5490845" y="5340350"/>
            <a:ext cx="2970530" cy="894080"/>
            <a:chOff x="6971" y="5897"/>
            <a:chExt cx="4678" cy="1408"/>
          </a:xfrm>
        </p:grpSpPr>
        <p:cxnSp>
          <p:nvCxnSpPr>
            <p:cNvPr id="15" name="Conector de Seta Reta 14"/>
            <p:cNvCxnSpPr/>
            <p:nvPr/>
          </p:nvCxnSpPr>
          <p:spPr>
            <a:xfrm>
              <a:off x="6971" y="5996"/>
              <a:ext cx="927"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10789" y="5897"/>
              <a:ext cx="860"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C</a:t>
              </a:r>
              <a:r>
                <a:rPr lang="pt-BR" sz="2000" baseline="-25000" dirty="0"/>
                <a:t>L</a:t>
              </a:r>
              <a:endParaRPr lang="pt-BR" sz="2000" baseline="-25000" dirty="0"/>
            </a:p>
          </p:txBody>
        </p:sp>
        <p:cxnSp>
          <p:nvCxnSpPr>
            <p:cNvPr id="3" name="Conector Reto 2"/>
            <p:cNvCxnSpPr/>
            <p:nvPr/>
          </p:nvCxnSpPr>
          <p:spPr>
            <a:xfrm flipH="1">
              <a:off x="10528" y="6596"/>
              <a:ext cx="62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78"/>
            <p:cNvCxnSpPr>
              <a:cxnSpLocks noChangeShapeType="1"/>
            </p:cNvCxnSpPr>
            <p:nvPr/>
          </p:nvCxnSpPr>
          <p:spPr bwMode="auto">
            <a:xfrm flipV="1">
              <a:off x="10851" y="6580"/>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 name="Conector Reto 6"/>
            <p:cNvCxnSpPr/>
            <p:nvPr/>
          </p:nvCxnSpPr>
          <p:spPr>
            <a:xfrm flipH="1">
              <a:off x="10588" y="7305"/>
              <a:ext cx="5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Grupo 27"/>
          <p:cNvGrpSpPr/>
          <p:nvPr/>
        </p:nvGrpSpPr>
        <p:grpSpPr>
          <a:xfrm>
            <a:off x="7892333" y="4134506"/>
            <a:ext cx="3200125" cy="1375719"/>
            <a:chOff x="1091788" y="4098528"/>
            <a:chExt cx="3200125" cy="1375719"/>
          </a:xfrm>
        </p:grpSpPr>
        <p:sp>
          <p:nvSpPr>
            <p:cNvPr id="9" name="Triângulo isósceles 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8" name="Conector Reto 17"/>
            <p:cNvCxnSpPr>
              <a:stCxn id="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091788" y="5232945"/>
              <a:ext cx="1440000"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22"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24" name="Forma livre 23"/>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10504170" y="349377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8548785" y="4542384"/>
            <a:ext cx="463550" cy="398780"/>
          </a:xfrm>
          <a:prstGeom prst="rect">
            <a:avLst/>
          </a:prstGeom>
          <a:noFill/>
        </p:spPr>
        <p:txBody>
          <a:bodyPr wrap="none" rtlCol="0">
            <a:spAutoFit/>
          </a:bodyPr>
          <a:lstStyle/>
          <a:p>
            <a:r>
              <a:rPr lang="pt-BR" sz="2000" dirty="0">
                <a:latin typeface="Arial" panose="020B0604020202020204" pitchFamily="34" charset="0"/>
                <a:cs typeface="Arial" panose="020B0604020202020204" pitchFamily="34" charset="0"/>
              </a:rPr>
              <a:t>≈0</a:t>
            </a:r>
            <a:endParaRPr lang="pt-BR" sz="2000" baseline="-25000" dirty="0">
              <a:latin typeface="Arial" panose="020B0604020202020204" pitchFamily="34" charset="0"/>
              <a:cs typeface="Arial" panose="020B0604020202020204" pitchFamily="34" charset="0"/>
            </a:endParaRPr>
          </a:p>
        </p:txBody>
      </p:sp>
      <p:sp>
        <p:nvSpPr>
          <p:cNvPr id="73" name="Forma livre 72"/>
          <p:cNvSpPr/>
          <p:nvPr/>
        </p:nvSpPr>
        <p:spPr>
          <a:xfrm>
            <a:off x="8827770" y="349313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DeTexto 47"/>
          <p:cNvSpPr txBox="1"/>
          <p:nvPr/>
        </p:nvSpPr>
        <p:spPr>
          <a:xfrm>
            <a:off x="10633490" y="436204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30" name="Caixa de Texto 29"/>
          <p:cNvSpPr txBox="1"/>
          <p:nvPr/>
        </p:nvSpPr>
        <p:spPr>
          <a:xfrm>
            <a:off x="936640" y="430629"/>
            <a:ext cx="10417175" cy="2614930"/>
          </a:xfrm>
          <a:prstGeom prst="rect">
            <a:avLst/>
          </a:prstGeom>
          <a:solidFill>
            <a:schemeClr val="bg1"/>
          </a:solidFill>
        </p:spPr>
        <p:txBody>
          <a:bodyPr wrap="square" rtlCol="0" anchor="t">
            <a:spAutoFit/>
          </a:bodyPr>
          <a:lstStyle/>
          <a:p>
            <a:pPr indent="0" algn="ctr" fontAlgn="auto">
              <a:spcAft>
                <a:spcPts val="600"/>
              </a:spcAft>
              <a:buFont typeface="Wingdings" panose="05000000000000000000"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Sample-Hold (amostra-segura)</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Sinal de entrada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variando entre 0 e 2,4 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 = 0,5 </a:t>
            </a:r>
            <a:r>
              <a:rPr lang="pt-BR" altLang="en-US" sz="2800" b="1" dirty="0" smtClean="0">
                <a:latin typeface="Comic Sans MS" panose="030F0702030302020204" pitchFamily="66" charset="0"/>
                <a:cs typeface="Comic Sans MS" panose="030F0702030302020204" pitchFamily="66" charset="0"/>
                <a:sym typeface="+mn-ea"/>
              </a:rPr>
              <a:t>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latin typeface="Symbol" panose="05050102010706020507" charset="0"/>
                <a:cs typeface="Symbol" panose="05050102010706020507" charset="0"/>
                <a:sym typeface="+mn-ea"/>
              </a:rPr>
              <a:t>f</a:t>
            </a:r>
            <a:r>
              <a:rPr lang="pt-BR" altLang="en-US" sz="2800" b="1" dirty="0" smtClean="0">
                <a:latin typeface="Comic Sans MS" panose="030F0702030302020204" pitchFamily="66" charset="0"/>
                <a:cs typeface="Comic Sans MS" panose="030F0702030302020204" pitchFamily="66" charset="0"/>
                <a:sym typeface="+mn-ea"/>
              </a:rPr>
              <a:t> = 3,0 V: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sinal de entrada é amostrado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latin typeface="Symbol" panose="05050102010706020507" charset="0"/>
                <a:cs typeface="Symbol" panose="05050102010706020507" charset="0"/>
                <a:sym typeface="+mn-ea"/>
              </a:rPr>
              <a:t>f</a:t>
            </a:r>
            <a:r>
              <a:rPr lang="pt-BR" altLang="en-US" sz="2800" b="1" dirty="0" smtClean="0">
                <a:latin typeface="Comic Sans MS" panose="030F0702030302020204" pitchFamily="66" charset="0"/>
                <a:cs typeface="Comic Sans MS" panose="030F0702030302020204" pitchFamily="66" charset="0"/>
                <a:sym typeface="+mn-ea"/>
              </a:rPr>
              <a:t> = 0 V: sinal fica armazenado no capacitor C</a:t>
            </a:r>
            <a:r>
              <a:rPr lang="pt-BR" altLang="en-US" sz="2800" b="1" baseline="-25000" dirty="0" smtClean="0">
                <a:latin typeface="Comic Sans MS" panose="030F0702030302020204" pitchFamily="66" charset="0"/>
                <a:cs typeface="Comic Sans MS" panose="030F0702030302020204" pitchFamily="66" charset="0"/>
                <a:sym typeface="+mn-ea"/>
              </a:rPr>
              <a:t>L</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2" name="Forma livre 31"/>
          <p:cNvSpPr/>
          <p:nvPr/>
        </p:nvSpPr>
        <p:spPr>
          <a:xfrm>
            <a:off x="579120" y="3512820"/>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3" name="Forma livre 32"/>
          <p:cNvSpPr/>
          <p:nvPr/>
        </p:nvSpPr>
        <p:spPr>
          <a:xfrm>
            <a:off x="2393315" y="3490595"/>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4213860" y="3469005"/>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Rectangle 142"/>
          <p:cNvSpPr>
            <a:spLocks noChangeArrowheads="1"/>
          </p:cNvSpPr>
          <p:nvPr/>
        </p:nvSpPr>
        <p:spPr bwMode="auto">
          <a:xfrm flipH="1">
            <a:off x="394033" y="3917315"/>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latin typeface="Symbol" panose="05050102010706020507" charset="0"/>
                <a:cs typeface="Symbol" panose="05050102010706020507" charset="0"/>
              </a:rPr>
              <a:t>f</a:t>
            </a:r>
            <a:endParaRPr lang="pt-BR" sz="2000" dirty="0">
              <a:latin typeface="Symbol" panose="05050102010706020507" charset="0"/>
              <a:cs typeface="Symbol" panose="05050102010706020507" charset="0"/>
            </a:endParaRPr>
          </a:p>
        </p:txBody>
      </p:sp>
      <p:sp>
        <p:nvSpPr>
          <p:cNvPr id="37" name="Rectangle 142"/>
          <p:cNvSpPr>
            <a:spLocks noChangeArrowheads="1"/>
          </p:cNvSpPr>
          <p:nvPr/>
        </p:nvSpPr>
        <p:spPr bwMode="auto">
          <a:xfrm flipH="1">
            <a:off x="2303478" y="4294505"/>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0V</a:t>
            </a:r>
            <a:endParaRPr lang="pt-BR" sz="2000" dirty="0">
              <a:latin typeface="Symbol" panose="05050102010706020507" charset="0"/>
              <a:cs typeface="Symbol" panose="05050102010706020507" charset="0"/>
            </a:endParaRPr>
          </a:p>
        </p:txBody>
      </p:sp>
      <p:sp>
        <p:nvSpPr>
          <p:cNvPr id="38" name="Rectangle 142"/>
          <p:cNvSpPr>
            <a:spLocks noChangeArrowheads="1"/>
          </p:cNvSpPr>
          <p:nvPr/>
        </p:nvSpPr>
        <p:spPr bwMode="auto">
          <a:xfrm flipH="1">
            <a:off x="1491948" y="3154680"/>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latin typeface="Symbol" panose="05050102010706020507" charset="0"/>
              <a:cs typeface="Symbol" panose="05050102010706020507" charset="0"/>
            </a:endParaRPr>
          </a:p>
        </p:txBody>
      </p:sp>
      <p:sp>
        <p:nvSpPr>
          <p:cNvPr id="25" name="Caixa de Texto 24"/>
          <p:cNvSpPr txBox="1"/>
          <p:nvPr/>
        </p:nvSpPr>
        <p:spPr>
          <a:xfrm>
            <a:off x="157480" y="4761230"/>
            <a:ext cx="4794250" cy="1814830"/>
          </a:xfrm>
          <a:prstGeom prst="rect">
            <a:avLst/>
          </a:prstGeom>
          <a:solidFill>
            <a:schemeClr val="bg1"/>
          </a:solidFill>
        </p:spPr>
        <p:txBody>
          <a:bodyPr wrap="square" rtlCol="0" anchor="t">
            <a:spAutoFit/>
          </a:bodyPr>
          <a:lstStyle/>
          <a:p>
            <a:pPr indent="0" algn="ctr" fontAlgn="auto">
              <a:spcAft>
                <a:spcPts val="600"/>
              </a:spcAft>
              <a:buFont typeface="Wingdings" panose="05000000000000000000"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capacitor pode ser usado para armazenar informações por um curto intervalo (perde carga)</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p:txBody>
      </p:sp>
      <p:sp>
        <p:nvSpPr>
          <p:cNvPr id="23" name="Forma livre 22"/>
          <p:cNvSpPr/>
          <p:nvPr/>
        </p:nvSpPr>
        <p:spPr>
          <a:xfrm>
            <a:off x="4213860" y="5500370"/>
            <a:ext cx="3531870" cy="730885"/>
          </a:xfrm>
          <a:custGeom>
            <a:avLst/>
            <a:gdLst>
              <a:gd name="connisteX0" fmla="*/ 3746500 w 3746500"/>
              <a:gd name="connsiteY0" fmla="*/ 476250 h 730861"/>
              <a:gd name="connisteX1" fmla="*/ 2667635 w 3746500"/>
              <a:gd name="connsiteY1" fmla="*/ 111125 h 730861"/>
              <a:gd name="connisteX2" fmla="*/ 1731010 w 3746500"/>
              <a:gd name="connsiteY2" fmla="*/ 730250 h 730861"/>
              <a:gd name="connisteX3" fmla="*/ 0 w 3746500"/>
              <a:gd name="connsiteY3" fmla="*/ 0 h 730861"/>
            </a:gdLst>
            <a:ahLst/>
            <a:cxnLst>
              <a:cxn ang="0">
                <a:pos x="connisteX0" y="connsiteY0"/>
              </a:cxn>
              <a:cxn ang="0">
                <a:pos x="connisteX1" y="connsiteY1"/>
              </a:cxn>
              <a:cxn ang="0">
                <a:pos x="connisteX2" y="connsiteY2"/>
              </a:cxn>
              <a:cxn ang="0">
                <a:pos x="connisteX3" y="connsiteY3"/>
              </a:cxn>
            </a:cxnLst>
            <a:rect l="l" t="t" r="r" b="b"/>
            <a:pathLst>
              <a:path w="3746500" h="730862">
                <a:moveTo>
                  <a:pt x="3746500" y="476250"/>
                </a:moveTo>
                <a:cubicBezTo>
                  <a:pt x="3549650" y="390525"/>
                  <a:pt x="3070860" y="60325"/>
                  <a:pt x="2667635" y="111125"/>
                </a:cubicBezTo>
                <a:cubicBezTo>
                  <a:pt x="2264410" y="161925"/>
                  <a:pt x="2264410" y="752475"/>
                  <a:pt x="1731010" y="730250"/>
                </a:cubicBezTo>
                <a:cubicBezTo>
                  <a:pt x="1197610" y="708025"/>
                  <a:pt x="327660" y="158115"/>
                  <a:pt x="0" y="0"/>
                </a:cubicBezTo>
              </a:path>
            </a:pathLst>
          </a:custGeom>
          <a:noFill/>
          <a:ln w="25400">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7" name="Grupo 16"/>
          <p:cNvGrpSpPr/>
          <p:nvPr/>
        </p:nvGrpSpPr>
        <p:grpSpPr>
          <a:xfrm>
            <a:off x="5513070" y="4767580"/>
            <a:ext cx="2490470" cy="596456"/>
            <a:chOff x="11668" y="9375"/>
            <a:chExt cx="2350" cy="558"/>
          </a:xfrm>
        </p:grpSpPr>
        <p:sp>
          <p:nvSpPr>
            <p:cNvPr id="14348" name="Line 12"/>
            <p:cNvSpPr/>
            <p:nvPr/>
          </p:nvSpPr>
          <p:spPr>
            <a:xfrm>
              <a:off x="11668" y="9849"/>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Tree>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5" name="Grupo 4"/>
          <p:cNvGrpSpPr/>
          <p:nvPr/>
        </p:nvGrpSpPr>
        <p:grpSpPr>
          <a:xfrm>
            <a:off x="2942590" y="5567680"/>
            <a:ext cx="2490470" cy="596456"/>
            <a:chOff x="11668" y="9375"/>
            <a:chExt cx="2350" cy="55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
        <p:nvSpPr>
          <p:cNvPr id="30" name="Caixa de Texto 29"/>
          <p:cNvSpPr txBox="1"/>
          <p:nvPr/>
        </p:nvSpPr>
        <p:spPr>
          <a:xfrm>
            <a:off x="221615" y="231140"/>
            <a:ext cx="11749405" cy="5215890"/>
          </a:xfrm>
          <a:prstGeom prst="rect">
            <a:avLst/>
          </a:prstGeom>
          <a:solidFill>
            <a:schemeClr val="bg1"/>
          </a:solidFill>
        </p:spPr>
        <p:txBody>
          <a:bodyPr wrap="square" rtlCol="0" anchor="t">
            <a:spAutoFit/>
          </a:bodyPr>
          <a:lstStyle/>
          <a:p>
            <a:pPr marL="514350" indent="-514350" algn="l" fontAlgn="auto">
              <a:spcAft>
                <a:spcPts val="600"/>
              </a:spcAft>
              <a:buFont typeface="+mj-lt"/>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Utilização do NMOS p/ implementar Chave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GS </a:t>
            </a:r>
            <a:r>
              <a:rPr lang="pt-BR" altLang="en-US" sz="2800" b="1" dirty="0">
                <a:latin typeface="Arial" panose="020B0604020202020204" pitchFamily="34" charset="0"/>
                <a:cs typeface="Arial" panose="020B0604020202020204" pitchFamily="34" charset="0"/>
                <a:sym typeface="+mn-ea"/>
              </a:rPr>
              <a:t>&lt;</a:t>
            </a:r>
            <a:r>
              <a:rPr lang="pt-BR" altLang="en-US" sz="2800" b="1" dirty="0">
                <a:latin typeface="Comic Sans MS" panose="030F0702030302020204" pitchFamily="66" charset="0"/>
                <a:cs typeface="Comic Sans MS" panose="030F0702030302020204" pitchFamily="66" charset="0"/>
                <a:sym typeface="+mn-ea"/>
              </a:rPr>
              <a:t> 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 transistor corta (chave aberta)</a:t>
            </a:r>
            <a:endParaRPr lang="pt-BR" altLang="en-US" sz="2800" b="1" dirty="0">
              <a:latin typeface="Comic Sans MS" panose="030F0702030302020204" pitchFamily="66" charset="0"/>
              <a:cs typeface="Comic Sans MS" panose="030F0702030302020204" pitchFamily="66" charset="0"/>
              <a:sym typeface="+mn-ea"/>
            </a:endParaRPr>
          </a:p>
          <a:p>
            <a:pPr lvl="2" indent="0" algn="l" fontAlgn="auto">
              <a:spcAft>
                <a:spcPts val="600"/>
              </a:spcAft>
              <a:buFont typeface="Wingdings" panose="05000000000000000000" charset="0"/>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(se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G</a:t>
            </a:r>
            <a:r>
              <a:rPr lang="pt-BR" altLang="en-US" sz="2800" b="1" dirty="0">
                <a:solidFill>
                  <a:srgbClr val="C00000"/>
                </a:solidFill>
                <a:latin typeface="Comic Sans MS" panose="030F0702030302020204" pitchFamily="66" charset="0"/>
                <a:cs typeface="Comic Sans MS" panose="030F0702030302020204" pitchFamily="66" charset="0"/>
                <a:sym typeface="+mn-ea"/>
              </a:rPr>
              <a:t> = 0V e a entrada for menor do que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TN </a:t>
            </a:r>
            <a:r>
              <a:rPr lang="pt-BR" altLang="en-US" sz="2800" b="1" dirty="0">
                <a:solidFill>
                  <a:srgbClr val="C00000"/>
                </a:solidFill>
                <a:latin typeface="Comic Sans MS" panose="030F0702030302020204" pitchFamily="66" charset="0"/>
                <a:cs typeface="Comic Sans MS" panose="030F0702030302020204" pitchFamily="66" charset="0"/>
                <a:sym typeface="+mn-ea"/>
              </a:rPr>
              <a:t>o transistor conduzirá, mas nesse caso, provavelmente os diodos source/bulk e dreno/bulk também conduzem. Não é uma situação usual)</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GS </a:t>
            </a:r>
            <a:r>
              <a:rPr lang="pt-BR" altLang="en-US" sz="2800" b="1" dirty="0">
                <a:latin typeface="Arial" panose="020B0604020202020204" pitchFamily="34" charset="0"/>
                <a:cs typeface="Arial" panose="020B0604020202020204" pitchFamily="34" charset="0"/>
                <a:sym typeface="+mn-ea"/>
              </a:rPr>
              <a:t>˃</a:t>
            </a:r>
            <a:r>
              <a:rPr lang="pt-BR" altLang="en-US" sz="2800" b="1" dirty="0">
                <a:latin typeface="Comic Sans MS" panose="030F0702030302020204" pitchFamily="66" charset="0"/>
                <a:cs typeface="Comic Sans MS" panose="030F0702030302020204" pitchFamily="66" charset="0"/>
                <a:sym typeface="+mn-ea"/>
              </a:rPr>
              <a:t> V</a:t>
            </a:r>
            <a:r>
              <a:rPr lang="pt-BR" altLang="en-US" sz="2800" b="1" baseline="-25000" dirty="0">
                <a:latin typeface="Comic Sans MS" panose="030F0702030302020204" pitchFamily="66" charset="0"/>
                <a:cs typeface="Comic Sans MS" panose="030F0702030302020204" pitchFamily="66" charset="0"/>
                <a:sym typeface="+mn-ea"/>
              </a:rPr>
              <a:t>TN </a:t>
            </a:r>
            <a:r>
              <a:rPr lang="pt-BR" altLang="en-US" sz="2800" b="1" dirty="0">
                <a:latin typeface="Comic Sans MS" panose="030F0702030302020204" pitchFamily="66" charset="0"/>
                <a:cs typeface="Comic Sans MS" panose="030F0702030302020204" pitchFamily="66" charset="0"/>
                <a:sym typeface="+mn-ea"/>
              </a:rPr>
              <a:t>ou V</a:t>
            </a:r>
            <a:r>
              <a:rPr lang="pt-BR" altLang="en-US" sz="2800" b="1" baseline="-25000" dirty="0">
                <a:latin typeface="Comic Sans MS" panose="030F0702030302020204" pitchFamily="66" charset="0"/>
                <a:cs typeface="Comic Sans MS" panose="030F0702030302020204" pitchFamily="66" charset="0"/>
                <a:sym typeface="+mn-ea"/>
              </a:rPr>
              <a:t>in </a:t>
            </a:r>
            <a:r>
              <a:rPr lang="pt-BR" altLang="en-US" sz="2800" b="1" dirty="0">
                <a:latin typeface="Arial" panose="020B0604020202020204" pitchFamily="34" charset="0"/>
                <a:cs typeface="Arial" panose="020B0604020202020204" pitchFamily="34" charset="0"/>
                <a:sym typeface="+mn-ea"/>
              </a:rPr>
              <a:t>&lt; </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G</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 transistor conduz (chave fechada)</a:t>
            </a:r>
            <a:endParaRPr lang="pt-BR" altLang="en-US" sz="2800" b="1" dirty="0">
              <a:latin typeface="Comic Sans MS" panose="030F0702030302020204" pitchFamily="66" charset="0"/>
              <a:cs typeface="Comic Sans MS" panose="030F0702030302020204" pitchFamily="66" charset="0"/>
              <a:sym typeface="+mn-ea"/>
            </a:endParaRPr>
          </a:p>
          <a:p>
            <a:pPr lvl="2" indent="0" algn="l" fontAlgn="auto">
              <a:spcAft>
                <a:spcPts val="600"/>
              </a:spcAft>
              <a:buFont typeface="Wingdings" panose="05000000000000000000" charset="0"/>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(se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TN</a:t>
            </a:r>
            <a:r>
              <a:rPr lang="pt-BR" altLang="en-US" sz="2800" b="1" dirty="0">
                <a:solidFill>
                  <a:srgbClr val="C00000"/>
                </a:solidFill>
                <a:latin typeface="Comic Sans MS" panose="030F0702030302020204" pitchFamily="66" charset="0"/>
                <a:cs typeface="Comic Sans MS" panose="030F0702030302020204" pitchFamily="66" charset="0"/>
                <a:sym typeface="+mn-ea"/>
              </a:rPr>
              <a:t>= 0.5V 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G</a:t>
            </a:r>
            <a:r>
              <a:rPr lang="pt-BR" altLang="en-US" sz="2800" b="1" dirty="0">
                <a:solidFill>
                  <a:srgbClr val="C00000"/>
                </a:solidFill>
                <a:latin typeface="Comic Sans MS" panose="030F0702030302020204" pitchFamily="66" charset="0"/>
                <a:cs typeface="Comic Sans MS" panose="030F0702030302020204" pitchFamily="66" charset="0"/>
                <a:sym typeface="+mn-ea"/>
              </a:rPr>
              <a:t>=3V, o transistor conduz para tensões de entrada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in</a:t>
            </a:r>
            <a:r>
              <a:rPr lang="pt-BR" altLang="en-US" sz="2800" b="1" dirty="0">
                <a:solidFill>
                  <a:srgbClr val="C00000"/>
                </a:solidFill>
                <a:latin typeface="Comic Sans MS" panose="030F0702030302020204" pitchFamily="66" charset="0"/>
                <a:cs typeface="Comic Sans MS" panose="030F0702030302020204" pitchFamily="66" charset="0"/>
                <a:sym typeface="+mn-ea"/>
              </a:rPr>
              <a:t>&lt;2,5V. Se </a:t>
            </a:r>
            <a:r>
              <a:rPr lang="pt-BR" altLang="en-US" sz="2800" b="1" dirty="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a:solidFill>
                  <a:schemeClr val="tx1"/>
                </a:solidFill>
                <a:latin typeface="Comic Sans MS" panose="030F0702030302020204" pitchFamily="66" charset="0"/>
                <a:cs typeface="Comic Sans MS" panose="030F0702030302020204" pitchFamily="66" charset="0"/>
                <a:sym typeface="+mn-ea"/>
              </a:rPr>
              <a:t>in</a:t>
            </a:r>
            <a:r>
              <a:rPr lang="pt-BR" altLang="en-US" sz="2800" b="1" dirty="0">
                <a:latin typeface="Arial" panose="020B0604020202020204" pitchFamily="34" charset="0"/>
                <a:cs typeface="Arial" panose="020B0604020202020204" pitchFamily="34" charset="0"/>
                <a:sym typeface="+mn-ea"/>
              </a:rPr>
              <a:t>˃</a:t>
            </a:r>
            <a:r>
              <a:rPr lang="pt-BR" altLang="en-US" sz="2800" b="1" dirty="0">
                <a:solidFill>
                  <a:schemeClr val="tx1"/>
                </a:solidFill>
                <a:latin typeface="Comic Sans MS" panose="030F0702030302020204" pitchFamily="66" charset="0"/>
                <a:cs typeface="Comic Sans MS" panose="030F0702030302020204" pitchFamily="66" charset="0"/>
                <a:sym typeface="+mn-ea"/>
              </a:rPr>
              <a:t>2,5V</a:t>
            </a:r>
            <a:r>
              <a:rPr lang="pt-BR" altLang="en-US" sz="2800" b="1" dirty="0">
                <a:solidFill>
                  <a:srgbClr val="C00000"/>
                </a:solidFill>
                <a:latin typeface="Comic Sans MS" panose="030F0702030302020204" pitchFamily="66" charset="0"/>
                <a:cs typeface="Comic Sans MS" panose="030F0702030302020204" pitchFamily="66" charset="0"/>
                <a:sym typeface="+mn-ea"/>
              </a:rPr>
              <a:t>, a </a:t>
            </a:r>
            <a:r>
              <a:rPr lang="pt-BR" altLang="en-US" sz="2800" b="1" dirty="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a:solidFill>
                  <a:schemeClr val="tx1"/>
                </a:solidFill>
                <a:latin typeface="Comic Sans MS" panose="030F0702030302020204" pitchFamily="66" charset="0"/>
                <a:cs typeface="Comic Sans MS" panose="030F0702030302020204" pitchFamily="66" charset="0"/>
                <a:sym typeface="+mn-ea"/>
              </a:rPr>
              <a:t>out </a:t>
            </a:r>
            <a:r>
              <a:rPr lang="pt-BR" altLang="en-US" sz="2800" b="1" dirty="0">
                <a:solidFill>
                  <a:schemeClr val="tx1"/>
                </a:solidFill>
                <a:latin typeface="Comic Sans MS" panose="030F0702030302020204" pitchFamily="66" charset="0"/>
                <a:cs typeface="Comic Sans MS" panose="030F0702030302020204" pitchFamily="66" charset="0"/>
                <a:sym typeface="+mn-ea"/>
              </a:rPr>
              <a:t>atinge 2,5V</a:t>
            </a:r>
            <a:r>
              <a:rPr lang="pt-BR" altLang="en-US" sz="2800" b="1" dirty="0">
                <a:solidFill>
                  <a:srgbClr val="C00000"/>
                </a:solidFill>
                <a:latin typeface="Comic Sans MS" panose="030F0702030302020204" pitchFamily="66" charset="0"/>
                <a:cs typeface="Comic Sans MS" panose="030F0702030302020204" pitchFamily="66" charset="0"/>
                <a:sym typeface="+mn-ea"/>
              </a:rPr>
              <a:t> e então o transistor corta )</a:t>
            </a:r>
            <a:endParaRPr lang="pt-BR" altLang="en-US" sz="2800" b="1" dirty="0">
              <a:solidFill>
                <a:srgbClr val="C00000"/>
              </a:solidFill>
              <a:latin typeface="Comic Sans MS" panose="030F0702030302020204" pitchFamily="66" charset="0"/>
              <a:cs typeface="Comic Sans MS" panose="030F0702030302020204" pitchFamily="66" charset="0"/>
              <a:sym typeface="+mn-ea"/>
            </a:endParaRPr>
          </a:p>
          <a:p>
            <a:pPr lvl="0"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Conclusão: chave boa para passar sinais inferiores 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0" name="Grupo 9"/>
          <p:cNvGrpSpPr/>
          <p:nvPr/>
        </p:nvGrpSpPr>
        <p:grpSpPr>
          <a:xfrm>
            <a:off x="7644130" y="5015865"/>
            <a:ext cx="1658620" cy="1340485"/>
            <a:chOff x="10947" y="5844"/>
            <a:chExt cx="2612" cy="2111"/>
          </a:xfrm>
        </p:grpSpPr>
        <p:grpSp>
          <p:nvGrpSpPr>
            <p:cNvPr id="7" name="Grupo 6"/>
            <p:cNvGrpSpPr/>
            <p:nvPr/>
          </p:nvGrpSpPr>
          <p:grpSpPr>
            <a:xfrm rot="5400000">
              <a:off x="11349" y="5442"/>
              <a:ext cx="1809" cy="2613"/>
              <a:chOff x="11987" y="7684"/>
              <a:chExt cx="1671" cy="2275"/>
            </a:xfrm>
          </p:grpSpPr>
          <p:grpSp>
            <p:nvGrpSpPr>
              <p:cNvPr id="22" name="Grupo 21"/>
              <p:cNvGrpSpPr/>
              <p:nvPr/>
            </p:nvGrpSpPr>
            <p:grpSpPr>
              <a:xfrm rot="16200000">
                <a:off x="11944" y="8245"/>
                <a:ext cx="1756" cy="1671"/>
                <a:chOff x="7492" y="6402"/>
                <a:chExt cx="1432" cy="1316"/>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flipH="1">
                  <a:off x="8082" y="6402"/>
                  <a:ext cx="842" cy="527"/>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G</a:t>
                  </a:r>
                  <a:endParaRPr lang="pt-BR" sz="2400" baseline="-25000" dirty="0"/>
                </a:p>
              </p:txBody>
            </p:sp>
            <p:cxnSp>
              <p:nvCxnSpPr>
                <p:cNvPr id="45"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6" name="Conector Reto 7"/>
              <p:cNvCxnSpPr/>
              <p:nvPr/>
            </p:nvCxnSpPr>
            <p:spPr>
              <a:xfrm rot="21600000">
                <a:off x="13645" y="7684"/>
                <a:ext cx="0" cy="724"/>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8" name="Line 93"/>
            <p:cNvSpPr>
              <a:spLocks noChangeShapeType="1"/>
            </p:cNvSpPr>
            <p:nvPr/>
          </p:nvSpPr>
          <p:spPr bwMode="auto">
            <a:xfrm rot="27000000" flipH="1">
              <a:off x="11886"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1" name="Rectangle 142"/>
          <p:cNvSpPr>
            <a:spLocks noChangeArrowheads="1"/>
          </p:cNvSpPr>
          <p:nvPr/>
        </p:nvSpPr>
        <p:spPr bwMode="auto">
          <a:xfrm rot="21600000" flipH="1">
            <a:off x="7270182" y="5703333"/>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IN</a:t>
            </a:r>
            <a:endParaRPr lang="pt-BR" sz="2400" baseline="-25000" dirty="0"/>
          </a:p>
        </p:txBody>
      </p:sp>
      <p:sp>
        <p:nvSpPr>
          <p:cNvPr id="12" name="Rectangle 142"/>
          <p:cNvSpPr>
            <a:spLocks noChangeArrowheads="1"/>
          </p:cNvSpPr>
          <p:nvPr/>
        </p:nvSpPr>
        <p:spPr bwMode="auto">
          <a:xfrm rot="21600000" flipH="1">
            <a:off x="2596582" y="5466478"/>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IN</a:t>
            </a:r>
            <a:endParaRPr lang="pt-BR" sz="2400" baseline="-25000" dirty="0"/>
          </a:p>
        </p:txBody>
      </p:sp>
      <p:sp>
        <p:nvSpPr>
          <p:cNvPr id="4" name="Rectangle 142"/>
          <p:cNvSpPr>
            <a:spLocks noChangeArrowheads="1"/>
          </p:cNvSpPr>
          <p:nvPr/>
        </p:nvSpPr>
        <p:spPr bwMode="auto">
          <a:xfrm rot="21600000" flipH="1">
            <a:off x="9075487" y="5692538"/>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out</a:t>
            </a:r>
            <a:endParaRPr lang="pt-BR" sz="2400" baseline="-25000" dirty="0"/>
          </a:p>
        </p:txBody>
      </p:sp>
    </p:spTree>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589915" y="528320"/>
            <a:ext cx="11283315" cy="2599690"/>
          </a:xfrm>
          <a:prstGeom prst="rect">
            <a:avLst/>
          </a:prstGeom>
          <a:solidFill>
            <a:schemeClr val="bg1"/>
          </a:solidFill>
        </p:spPr>
        <p:txBody>
          <a:bodyPr wrap="square" rtlCol="0" anchor="t">
            <a:spAutoFit/>
          </a:bodyPr>
          <a:lstStyle/>
          <a:p>
            <a:pPr marL="514350" indent="-514350" algn="l" fontAlgn="auto">
              <a:spcAft>
                <a:spcPts val="600"/>
              </a:spcAft>
              <a:buFont typeface="+mj-lt"/>
              <a:buAutoNum type="arabicPeriod"/>
            </a:pPr>
            <a:r>
              <a:rPr lang="pt-BR" altLang="en-US" sz="2800" b="1" dirty="0" smtClean="0">
                <a:latin typeface="Comic Sans MS" panose="030F0702030302020204" pitchFamily="66" charset="0"/>
                <a:cs typeface="Comic Sans MS" panose="030F0702030302020204" pitchFamily="66" charset="0"/>
                <a:sym typeface="+mn-ea"/>
              </a:rPr>
              <a:t>Utilização do NMOS p/ implementar Chave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a:latin typeface="Comic Sans MS" panose="030F0702030302020204" pitchFamily="66" charset="0"/>
                <a:cs typeface="Comic Sans MS" panose="030F0702030302020204" pitchFamily="66" charset="0"/>
                <a:sym typeface="+mn-ea"/>
              </a:rPr>
              <a:t>Podemos determinar a resistencia da chave fechada</a:t>
            </a:r>
            <a:endParaRPr lang="pt-BR" altLang="en-US" sz="2400" b="1" dirty="0">
              <a:latin typeface="Comic Sans MS" panose="030F0702030302020204" pitchFamily="66" charset="0"/>
              <a:cs typeface="Comic Sans MS" panose="030F0702030302020204" pitchFamily="66" charset="0"/>
              <a:sym typeface="+mn-ea"/>
            </a:endParaRPr>
          </a:p>
          <a:p>
            <a:pPr lvl="1" indent="0" algn="l" fontAlgn="auto">
              <a:spcAft>
                <a:spcPts val="600"/>
              </a:spcAft>
              <a:buFont typeface="+mj-lt"/>
              <a:buNone/>
            </a:pPr>
            <a:r>
              <a:rPr lang="pt-BR" altLang="en-US" sz="2400" b="1" dirty="0">
                <a:solidFill>
                  <a:srgbClr val="C00000"/>
                </a:solidFill>
                <a:latin typeface="Comic Sans MS" panose="030F0702030302020204" pitchFamily="66" charset="0"/>
                <a:cs typeface="Comic Sans MS" panose="030F0702030302020204" pitchFamily="66" charset="0"/>
                <a:sym typeface="+mn-ea"/>
              </a:rPr>
              <a:t>Hipótese:</a:t>
            </a:r>
            <a:r>
              <a:rPr lang="pt-BR" altLang="en-US" sz="2400" b="1" dirty="0">
                <a:latin typeface="Comic Sans MS" panose="030F0702030302020204" pitchFamily="66" charset="0"/>
                <a:cs typeface="Comic Sans MS" panose="030F0702030302020204" pitchFamily="66" charset="0"/>
                <a:sym typeface="+mn-ea"/>
              </a:rPr>
              <a:t> a entrada e a saida da chave estão próximas, ou seja V</a:t>
            </a:r>
            <a:r>
              <a:rPr lang="pt-BR" altLang="en-US" sz="2400" b="1" baseline="-25000" dirty="0">
                <a:latin typeface="Comic Sans MS" panose="030F0702030302020204" pitchFamily="66" charset="0"/>
                <a:cs typeface="Comic Sans MS" panose="030F0702030302020204" pitchFamily="66" charset="0"/>
                <a:sym typeface="+mn-ea"/>
              </a:rPr>
              <a:t>DS </a:t>
            </a:r>
            <a:r>
              <a:rPr lang="pt-BR" altLang="en-US" sz="2400" b="1" dirty="0">
                <a:latin typeface="Comic Sans MS" panose="030F0702030302020204" pitchFamily="66" charset="0"/>
                <a:cs typeface="Comic Sans MS" panose="030F0702030302020204" pitchFamily="66" charset="0"/>
                <a:sym typeface="+mn-ea"/>
              </a:rPr>
              <a:t>pequeno. </a:t>
            </a:r>
            <a:endParaRPr lang="pt-BR" altLang="en-US" sz="2400" b="1" dirty="0">
              <a:latin typeface="Comic Sans MS" panose="030F0702030302020204" pitchFamily="66" charset="0"/>
              <a:cs typeface="Comic Sans MS" panose="030F0702030302020204" pitchFamily="66" charset="0"/>
              <a:sym typeface="+mn-ea"/>
            </a:endParaRPr>
          </a:p>
          <a:p>
            <a:pPr lvl="0" indent="0" algn="l" fontAlgn="auto">
              <a:spcAft>
                <a:spcPts val="600"/>
              </a:spcAft>
              <a:buFont typeface="+mj-lt"/>
              <a:buNone/>
            </a:pPr>
            <a:r>
              <a:rPr lang="pt-BR" altLang="en-US" sz="2400" b="1" dirty="0">
                <a:latin typeface="Comic Sans MS" panose="030F0702030302020204" pitchFamily="66" charset="0"/>
                <a:cs typeface="Comic Sans MS" panose="030F0702030302020204" pitchFamily="66" charset="0"/>
                <a:sym typeface="+mn-ea"/>
              </a:rPr>
              <a:t>Neste caso, para entradas inferiores a (V</a:t>
            </a:r>
            <a:r>
              <a:rPr lang="pt-BR" altLang="en-US" sz="2400" b="1" baseline="-25000" dirty="0">
                <a:latin typeface="Comic Sans MS" panose="030F0702030302020204" pitchFamily="66" charset="0"/>
                <a:cs typeface="Comic Sans MS" panose="030F0702030302020204" pitchFamily="66" charset="0"/>
                <a:sym typeface="+mn-ea"/>
              </a:rPr>
              <a:t>G</a:t>
            </a:r>
            <a:r>
              <a:rPr lang="pt-BR" altLang="en-US" sz="2400" b="1" dirty="0">
                <a:latin typeface="Comic Sans MS" panose="030F0702030302020204" pitchFamily="66" charset="0"/>
                <a:cs typeface="Comic Sans MS" panose="030F0702030302020204" pitchFamily="66" charset="0"/>
                <a:sym typeface="+mn-ea"/>
              </a:rPr>
              <a:t>-V</a:t>
            </a:r>
            <a:r>
              <a:rPr lang="pt-BR" altLang="en-US" sz="2400" b="1" baseline="-25000" dirty="0">
                <a:latin typeface="Comic Sans MS" panose="030F0702030302020204" pitchFamily="66" charset="0"/>
                <a:cs typeface="Comic Sans MS" panose="030F0702030302020204" pitchFamily="66" charset="0"/>
                <a:sym typeface="+mn-ea"/>
              </a:rPr>
              <a:t>TN</a:t>
            </a:r>
            <a:r>
              <a:rPr lang="pt-BR" altLang="en-US" sz="2400" b="1" dirty="0">
                <a:latin typeface="Comic Sans MS" panose="030F0702030302020204" pitchFamily="66" charset="0"/>
                <a:cs typeface="Comic Sans MS" panose="030F0702030302020204" pitchFamily="66" charset="0"/>
                <a:sym typeface="+mn-ea"/>
              </a:rPr>
              <a:t>) teremos o transitor na região linear e sua corrente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 name="Caixa de Texto 12"/>
              <p:cNvSpPr txBox="1"/>
              <p:nvPr/>
            </p:nvSpPr>
            <p:spPr>
              <a:xfrm>
                <a:off x="678815" y="3128010"/>
                <a:ext cx="10570845"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678815" y="3128010"/>
                <a:ext cx="10570845" cy="888365"/>
              </a:xfrm>
              <a:prstGeom prst="rect">
                <a:avLst/>
              </a:prstGeom>
              <a:blipFill rotWithShape="1">
                <a:blip r:embed="rId1"/>
                <a:stretch>
                  <a:fillRect b="-3145"/>
                </a:stretch>
              </a:blipFill>
              <a:ln w="38100">
                <a:noFill/>
              </a:ln>
            </p:spPr>
            <p:txBody>
              <a:bodyPr/>
              <a:lstStyle/>
              <a:p>
                <a:r>
                  <a:rPr lang="pt-BR" altLang="en-US">
                    <a:noFill/>
                  </a:rPr>
                  <a:t> </a:t>
                </a:r>
              </a:p>
            </p:txBody>
          </p:sp>
        </mc:Fallback>
      </mc:AlternateContent>
      <p:sp>
        <p:nvSpPr>
          <p:cNvPr id="14" name="Caixa de Texto 13"/>
          <p:cNvSpPr txBox="1"/>
          <p:nvPr/>
        </p:nvSpPr>
        <p:spPr>
          <a:xfrm>
            <a:off x="887730" y="4211955"/>
            <a:ext cx="10417175" cy="46037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resistencia da chave será então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6" name="Caixa de Texto 15"/>
              <p:cNvSpPr txBox="1"/>
              <p:nvPr/>
            </p:nvSpPr>
            <p:spPr>
              <a:xfrm>
                <a:off x="995045" y="4867910"/>
                <a:ext cx="10071100" cy="123571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𝑐ℎ</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995045" y="4867910"/>
                <a:ext cx="10071100" cy="1235710"/>
              </a:xfrm>
              <a:prstGeom prst="rect">
                <a:avLst/>
              </a:prstGeom>
              <a:blipFill rotWithShape="1">
                <a:blip r:embed="rId2"/>
                <a:stretch>
                  <a:fillRect b="-1182"/>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1230645" y="449044"/>
            <a:ext cx="10417175" cy="1029970"/>
          </a:xfrm>
          <a:prstGeom prst="rect">
            <a:avLst/>
          </a:prstGeom>
          <a:solidFill>
            <a:schemeClr val="bg1"/>
          </a:solidFill>
        </p:spPr>
        <p:txBody>
          <a:bodyPr wrap="square" rtlCol="0" anchor="t">
            <a:spAutoFit/>
          </a:bodyPr>
          <a:lstStyle/>
          <a:p>
            <a:pPr marL="514350" indent="-514350" algn="l" fontAlgn="auto">
              <a:spcAft>
                <a:spcPts val="600"/>
              </a:spcAft>
              <a:buFont typeface="+mj-lt"/>
              <a:buAutoNum type="arabicPeriod"/>
            </a:pPr>
            <a:r>
              <a:rPr lang="pt-BR" altLang="en-US" sz="3200" b="1" dirty="0" smtClean="0">
                <a:latin typeface="Comic Sans MS" panose="030F0702030302020204" pitchFamily="66" charset="0"/>
                <a:cs typeface="Comic Sans MS" panose="030F0702030302020204" pitchFamily="66" charset="0"/>
                <a:sym typeface="+mn-ea"/>
              </a:rPr>
              <a:t>Utilização do NMOS p/ implementar Chave</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a:latin typeface="Comic Sans MS" panose="030F0702030302020204" pitchFamily="66" charset="0"/>
                <a:cs typeface="Comic Sans MS" panose="030F0702030302020204" pitchFamily="66" charset="0"/>
                <a:sym typeface="+mn-ea"/>
              </a:rPr>
              <a:t>Podemos esbocar o grafico de R</a:t>
            </a:r>
            <a:r>
              <a:rPr lang="pt-BR" altLang="en-US" sz="2400" b="1" baseline="-25000" dirty="0">
                <a:latin typeface="Comic Sans MS" panose="030F0702030302020204" pitchFamily="66" charset="0"/>
                <a:cs typeface="Comic Sans MS" panose="030F0702030302020204" pitchFamily="66" charset="0"/>
                <a:sym typeface="+mn-ea"/>
              </a:rPr>
              <a:t>CH </a:t>
            </a:r>
            <a:r>
              <a:rPr lang="pt-BR" altLang="en-US" sz="2400" b="1" dirty="0">
                <a:latin typeface="Comic Sans MS" panose="030F0702030302020204" pitchFamily="66" charset="0"/>
                <a:cs typeface="Comic Sans MS" panose="030F0702030302020204" pitchFamily="66" charset="0"/>
                <a:sym typeface="+mn-ea"/>
              </a:rPr>
              <a:t>em função de V</a:t>
            </a:r>
            <a:r>
              <a:rPr lang="pt-BR" altLang="en-US" sz="2400" b="1" baseline="-25000" dirty="0">
                <a:latin typeface="Comic Sans MS" panose="030F0702030302020204" pitchFamily="66" charset="0"/>
                <a:cs typeface="Comic Sans MS" panose="030F0702030302020204" pitchFamily="66" charset="0"/>
                <a:sym typeface="+mn-ea"/>
              </a:rPr>
              <a:t>in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6" name="Caixa de Texto 15"/>
              <p:cNvSpPr txBox="1"/>
              <p:nvPr/>
            </p:nvSpPr>
            <p:spPr>
              <a:xfrm>
                <a:off x="3035935" y="5085080"/>
                <a:ext cx="6120765" cy="1071245"/>
              </a:xfrm>
              <a:prstGeom prst="rect">
                <a:avLst/>
              </a:prstGeom>
              <a:noFill/>
              <a:ln w="3810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𝑐ℎ</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𝜇</m:t>
                          </m:r>
                          <m:r>
                            <a:rPr lang="en-US" altLang="pt-BR" sz="2400" i="1" baseline="-25000">
                              <a:latin typeface="Cambria Math" panose="02040503050406030204" pitchFamily="18" charset="0"/>
                              <a:cs typeface="Cambria Math" panose="02040503050406030204" pitchFamily="18" charset="0"/>
                            </a:rPr>
                            <m:t>𝑛</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035935" y="5085080"/>
                <a:ext cx="6120765" cy="1071245"/>
              </a:xfrm>
              <a:prstGeom prst="rect">
                <a:avLst/>
              </a:prstGeom>
              <a:blipFill rotWithShape="1">
                <a:blip r:embed="rId1"/>
                <a:stretch>
                  <a:fillRect l="-311" t="-1778" r="-311" b="-1778"/>
                </a:stretch>
              </a:blipFill>
              <a:ln w="38100">
                <a:solidFill>
                  <a:srgbClr val="FFFF00"/>
                </a:solidFill>
              </a:ln>
            </p:spPr>
            <p:txBody>
              <a:bodyPr/>
              <a:lstStyle/>
              <a:p>
                <a:r>
                  <a:rPr lang="pt-BR" altLang="en-US">
                    <a:noFill/>
                  </a:rPr>
                  <a:t> </a:t>
                </a:r>
              </a:p>
            </p:txBody>
          </p:sp>
        </mc:Fallback>
      </mc:AlternateContent>
      <p:cxnSp>
        <p:nvCxnSpPr>
          <p:cNvPr id="19" name="Conector de Seta Reta 18"/>
          <p:cNvCxnSpPr/>
          <p:nvPr/>
        </p:nvCxnSpPr>
        <p:spPr>
          <a:xfrm>
            <a:off x="1611837" y="1783677"/>
            <a:ext cx="0" cy="3171567"/>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flipV="1">
            <a:off x="1414128" y="4460974"/>
            <a:ext cx="5148649" cy="16476"/>
          </a:xfrm>
          <a:prstGeom prst="straightConnector1">
            <a:avLst/>
          </a:prstGeom>
          <a:ln w="22225">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957083" y="1783915"/>
            <a:ext cx="577215" cy="460375"/>
          </a:xfrm>
          <a:prstGeom prst="rect">
            <a:avLst/>
          </a:prstGeom>
          <a:noFill/>
        </p:spPr>
        <p:txBody>
          <a:bodyPr wrap="none" rtlCol="0">
            <a:spAutoFit/>
          </a:bodyPr>
          <a:lstStyle/>
          <a:p>
            <a:r>
              <a:rPr lang="pt-BR" sz="2400" dirty="0" smtClean="0"/>
              <a:t>R</a:t>
            </a:r>
            <a:r>
              <a:rPr lang="pt-BR" sz="2400" baseline="-25000" dirty="0" smtClean="0"/>
              <a:t>CH</a:t>
            </a:r>
            <a:endParaRPr lang="pt-BR" sz="2400" baseline="-25000" dirty="0" smtClean="0"/>
          </a:p>
        </p:txBody>
      </p:sp>
      <p:sp>
        <p:nvSpPr>
          <p:cNvPr id="31" name="CaixaDeTexto 9"/>
          <p:cNvSpPr txBox="1"/>
          <p:nvPr/>
        </p:nvSpPr>
        <p:spPr>
          <a:xfrm>
            <a:off x="6020109" y="4362205"/>
            <a:ext cx="667385" cy="521970"/>
          </a:xfrm>
          <a:prstGeom prst="rect">
            <a:avLst/>
          </a:prstGeom>
          <a:noFill/>
        </p:spPr>
        <p:txBody>
          <a:bodyPr wrap="none" rtlCol="0">
            <a:spAutoFit/>
          </a:bodyPr>
          <a:lstStyle/>
          <a:p>
            <a:r>
              <a:rPr lang="pt-BR" dirty="0"/>
              <a:t> </a:t>
            </a:r>
            <a:r>
              <a:rPr lang="pt-BR" dirty="0" smtClean="0"/>
              <a:t> </a:t>
            </a:r>
            <a:r>
              <a:rPr lang="pt-BR" sz="2800" dirty="0" smtClean="0"/>
              <a:t>V</a:t>
            </a:r>
            <a:r>
              <a:rPr lang="pt-BR" sz="2800" baseline="-25000" dirty="0" smtClean="0"/>
              <a:t>In</a:t>
            </a:r>
            <a:endParaRPr lang="pt-BR" sz="2800" baseline="-25000" dirty="0" smtClean="0"/>
          </a:p>
        </p:txBody>
      </p:sp>
      <p:cxnSp>
        <p:nvCxnSpPr>
          <p:cNvPr id="32" name="Conector Reto 31"/>
          <p:cNvCxnSpPr/>
          <p:nvPr/>
        </p:nvCxnSpPr>
        <p:spPr>
          <a:xfrm>
            <a:off x="4951861" y="2153509"/>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3" name="CaixaDeTexto 16"/>
          <p:cNvSpPr txBox="1"/>
          <p:nvPr/>
        </p:nvSpPr>
        <p:spPr>
          <a:xfrm>
            <a:off x="4147545" y="4516008"/>
            <a:ext cx="946150" cy="368300"/>
          </a:xfrm>
          <a:prstGeom prst="rect">
            <a:avLst/>
          </a:prstGeom>
          <a:solidFill>
            <a:schemeClr val="bg1"/>
          </a:solidFill>
        </p:spPr>
        <p:txBody>
          <a:bodyPr wrap="none" rtlCol="0">
            <a:spAutoFit/>
          </a:bodyPr>
          <a:lstStyle/>
          <a:p>
            <a:r>
              <a:rPr lang="pt-BR" dirty="0" smtClean="0"/>
              <a:t>(V</a:t>
            </a:r>
            <a:r>
              <a:rPr lang="pt-BR" baseline="-25000" dirty="0" smtClean="0"/>
              <a:t>G </a:t>
            </a:r>
            <a:r>
              <a:rPr lang="pt-BR" dirty="0" smtClean="0"/>
              <a:t>-V</a:t>
            </a:r>
            <a:r>
              <a:rPr lang="pt-BR" baseline="-25000" dirty="0" smtClean="0"/>
              <a:t>TN</a:t>
            </a:r>
            <a:r>
              <a:rPr lang="pt-BR" dirty="0" smtClean="0"/>
              <a:t>)</a:t>
            </a:r>
            <a:endParaRPr lang="pt-BR" dirty="0" smtClean="0"/>
          </a:p>
        </p:txBody>
      </p:sp>
      <p:sp>
        <p:nvSpPr>
          <p:cNvPr id="34" name="CaixaDeTexto 17"/>
          <p:cNvSpPr txBox="1"/>
          <p:nvPr/>
        </p:nvSpPr>
        <p:spPr>
          <a:xfrm>
            <a:off x="5422265" y="1691005"/>
            <a:ext cx="1421765" cy="829945"/>
          </a:xfrm>
          <a:prstGeom prst="rect">
            <a:avLst/>
          </a:prstGeom>
          <a:noFill/>
        </p:spPr>
        <p:txBody>
          <a:bodyPr wrap="square" rtlCol="0">
            <a:spAutoFit/>
          </a:bodyPr>
          <a:lstStyle/>
          <a:p>
            <a:r>
              <a:rPr lang="pt-BR" sz="2400" dirty="0" smtClean="0"/>
              <a:t>Transistor Corta</a:t>
            </a:r>
            <a:endParaRPr lang="pt-BR" sz="2400" dirty="0" smtClean="0"/>
          </a:p>
        </p:txBody>
      </p:sp>
      <p:sp>
        <p:nvSpPr>
          <p:cNvPr id="41" name="Forma livre 40"/>
          <p:cNvSpPr/>
          <p:nvPr/>
        </p:nvSpPr>
        <p:spPr>
          <a:xfrm>
            <a:off x="4894881" y="189293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Forma livre 41"/>
          <p:cNvSpPr/>
          <p:nvPr/>
        </p:nvSpPr>
        <p:spPr>
          <a:xfrm>
            <a:off x="1677670" y="2061845"/>
            <a:ext cx="3216910" cy="1885950"/>
          </a:xfrm>
          <a:custGeom>
            <a:avLst/>
            <a:gdLst>
              <a:gd name="connisteX0" fmla="*/ 0 w 2724150"/>
              <a:gd name="connsiteY0" fmla="*/ 1885950 h 1885950"/>
              <a:gd name="connisteX1" fmla="*/ 695325 w 2724150"/>
              <a:gd name="connsiteY1" fmla="*/ 1847850 h 1885950"/>
              <a:gd name="connisteX2" fmla="*/ 1228725 w 2724150"/>
              <a:gd name="connsiteY2" fmla="*/ 1762125 h 1885950"/>
              <a:gd name="connisteX3" fmla="*/ 1524000 w 2724150"/>
              <a:gd name="connsiteY3" fmla="*/ 1666875 h 1885950"/>
              <a:gd name="connisteX4" fmla="*/ 1952625 w 2724150"/>
              <a:gd name="connsiteY4" fmla="*/ 1438275 h 1885950"/>
              <a:gd name="connisteX5" fmla="*/ 2324100 w 2724150"/>
              <a:gd name="connsiteY5" fmla="*/ 1133475 h 1885950"/>
              <a:gd name="connisteX6" fmla="*/ 2524125 w 2724150"/>
              <a:gd name="connsiteY6" fmla="*/ 895350 h 1885950"/>
              <a:gd name="connisteX7" fmla="*/ 2676525 w 2724150"/>
              <a:gd name="connsiteY7" fmla="*/ 552450 h 1885950"/>
              <a:gd name="connisteX8" fmla="*/ 2724150 w 2724150"/>
              <a:gd name="connsiteY8" fmla="*/ 0 h 188595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2724150" h="1885950">
                <a:moveTo>
                  <a:pt x="0" y="1885950"/>
                </a:moveTo>
                <a:cubicBezTo>
                  <a:pt x="128270" y="1880235"/>
                  <a:pt x="449580" y="1872615"/>
                  <a:pt x="695325" y="1847850"/>
                </a:cubicBezTo>
                <a:cubicBezTo>
                  <a:pt x="941070" y="1823085"/>
                  <a:pt x="1062990" y="1798320"/>
                  <a:pt x="1228725" y="1762125"/>
                </a:cubicBezTo>
                <a:cubicBezTo>
                  <a:pt x="1394460" y="1725930"/>
                  <a:pt x="1379220" y="1731645"/>
                  <a:pt x="1524000" y="1666875"/>
                </a:cubicBezTo>
                <a:cubicBezTo>
                  <a:pt x="1668780" y="1602105"/>
                  <a:pt x="1792605" y="1544955"/>
                  <a:pt x="1952625" y="1438275"/>
                </a:cubicBezTo>
                <a:cubicBezTo>
                  <a:pt x="2112645" y="1331595"/>
                  <a:pt x="2209800" y="1242060"/>
                  <a:pt x="2324100" y="1133475"/>
                </a:cubicBezTo>
                <a:cubicBezTo>
                  <a:pt x="2438400" y="1024890"/>
                  <a:pt x="2453640" y="1011555"/>
                  <a:pt x="2524125" y="895350"/>
                </a:cubicBezTo>
                <a:cubicBezTo>
                  <a:pt x="2594610" y="779145"/>
                  <a:pt x="2636520" y="731520"/>
                  <a:pt x="2676525" y="552450"/>
                </a:cubicBezTo>
                <a:cubicBezTo>
                  <a:pt x="2716530" y="373380"/>
                  <a:pt x="2717800" y="103505"/>
                  <a:pt x="2724150" y="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Caixa de Texto 42"/>
          <p:cNvSpPr txBox="1"/>
          <p:nvPr/>
        </p:nvSpPr>
        <p:spPr>
          <a:xfrm>
            <a:off x="7152005" y="2405380"/>
            <a:ext cx="4331335" cy="138366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2800" b="1" dirty="0">
                <a:latin typeface="Comic Sans MS" panose="030F0702030302020204" pitchFamily="66" charset="0"/>
                <a:cs typeface="Comic Sans MS" panose="030F0702030302020204" pitchFamily="66" charset="0"/>
                <a:sym typeface="+mn-ea"/>
              </a:rPr>
              <a:t>R</a:t>
            </a:r>
            <a:r>
              <a:rPr lang="pt-BR" altLang="en-US" sz="2800" b="1" baseline="-25000" dirty="0">
                <a:latin typeface="Comic Sans MS" panose="030F0702030302020204" pitchFamily="66" charset="0"/>
                <a:cs typeface="Comic Sans MS" panose="030F0702030302020204" pitchFamily="66" charset="0"/>
                <a:sym typeface="+mn-ea"/>
              </a:rPr>
              <a:t>CH</a:t>
            </a:r>
            <a:r>
              <a:rPr lang="pt-BR" altLang="en-US" sz="2800" b="1" dirty="0">
                <a:latin typeface="Comic Sans MS" panose="030F0702030302020204" pitchFamily="66" charset="0"/>
                <a:cs typeface="Comic Sans MS" panose="030F0702030302020204" pitchFamily="66" charset="0"/>
                <a:sym typeface="+mn-ea"/>
              </a:rPr>
              <a:t> é variável e cresce muito quando V</a:t>
            </a:r>
            <a:r>
              <a:rPr lang="pt-BR" altLang="en-US" sz="2800" b="1" baseline="-25000" dirty="0">
                <a:latin typeface="Comic Sans MS" panose="030F0702030302020204" pitchFamily="66" charset="0"/>
                <a:cs typeface="Comic Sans MS" panose="030F0702030302020204" pitchFamily="66" charset="0"/>
                <a:sym typeface="+mn-ea"/>
              </a:rPr>
              <a:t>in</a:t>
            </a:r>
            <a:r>
              <a:rPr lang="pt-BR" altLang="en-US" sz="2800" b="1" dirty="0">
                <a:latin typeface="Comic Sans MS" panose="030F0702030302020204" pitchFamily="66" charset="0"/>
                <a:cs typeface="Comic Sans MS" panose="030F0702030302020204" pitchFamily="66" charset="0"/>
                <a:sym typeface="+mn-ea"/>
              </a:rPr>
              <a:t> se aproxima de (V</a:t>
            </a:r>
            <a:r>
              <a:rPr lang="pt-BR" altLang="en-US" sz="2800" b="1" baseline="-25000" dirty="0">
                <a:latin typeface="Comic Sans MS" panose="030F0702030302020204" pitchFamily="66" charset="0"/>
                <a:cs typeface="Comic Sans MS" panose="030F0702030302020204" pitchFamily="66" charset="0"/>
                <a:sym typeface="+mn-ea"/>
              </a:rPr>
              <a:t>G</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a:t>
            </a:r>
            <a:r>
              <a:rPr lang="pt-BR" altLang="en-US" sz="2400" b="1" dirty="0">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Imagem 59" descr="xx"/>
          <p:cNvPicPr>
            <a:picLocks noChangeAspect="1"/>
          </p:cNvPicPr>
          <p:nvPr/>
        </p:nvPicPr>
        <p:blipFill>
          <a:blip r:embed="rId1"/>
          <a:srcRect t="4075" r="1405" b="2547"/>
          <a:stretch>
            <a:fillRect/>
          </a:stretch>
        </p:blipFill>
        <p:spPr>
          <a:xfrm>
            <a:off x="323850" y="2197100"/>
            <a:ext cx="8994775" cy="4121150"/>
          </a:xfrm>
          <a:prstGeom prst="rect">
            <a:avLst/>
          </a:prstGeom>
        </p:spPr>
      </p:pic>
      <p:sp>
        <p:nvSpPr>
          <p:cNvPr id="30" name="Caixa de Texto 29"/>
          <p:cNvSpPr txBox="1"/>
          <p:nvPr/>
        </p:nvSpPr>
        <p:spPr>
          <a:xfrm>
            <a:off x="716295" y="344904"/>
            <a:ext cx="10417175" cy="1768475"/>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Obs.: Redistribuição de Carga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observar uma chave em um sample-hold. Nele a entrada é vin e a saída vout. A saida segue a entrada durante o sample (CLK=3V) armazena durante o hold (CLK=0V)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Número de Slide 3"/>
          <p:cNvSpPr>
            <a:spLocks noGrp="1"/>
          </p:cNvSpPr>
          <p:nvPr>
            <p:ph type="sldNum" sz="quarter" idx="12"/>
          </p:nvPr>
        </p:nvSpPr>
        <p:spPr>
          <a:xfrm>
            <a:off x="8964295" y="6318250"/>
            <a:ext cx="2743200" cy="365125"/>
          </a:xfrm>
        </p:spPr>
        <p:txBody>
          <a:bodyPr/>
          <a:lstStyle/>
          <a:p>
            <a:fld id="{74F297BB-B745-4CAB-BE1D-CE4C89382949}" type="slidenum">
              <a:rPr lang="pt-BR" smtClean="0"/>
            </a:fld>
            <a:endParaRPr lang="pt-BR"/>
          </a:p>
        </p:txBody>
      </p:sp>
      <p:grpSp>
        <p:nvGrpSpPr>
          <p:cNvPr id="62" name="Grupo 61"/>
          <p:cNvGrpSpPr/>
          <p:nvPr/>
        </p:nvGrpSpPr>
        <p:grpSpPr>
          <a:xfrm>
            <a:off x="8915400" y="3341370"/>
            <a:ext cx="3072130" cy="2112645"/>
            <a:chOff x="8972" y="6491"/>
            <a:chExt cx="4838" cy="3327"/>
          </a:xfrm>
        </p:grpSpPr>
        <p:sp>
          <p:nvSpPr>
            <p:cNvPr id="35" name="Rectangle 140"/>
            <p:cNvSpPr>
              <a:spLocks noChangeArrowheads="1"/>
            </p:cNvSpPr>
            <p:nvPr/>
          </p:nvSpPr>
          <p:spPr bwMode="auto">
            <a:xfrm flipH="1">
              <a:off x="12104" y="7578"/>
              <a:ext cx="1706" cy="5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Vout</a:t>
              </a:r>
              <a:endParaRPr lang="pt-BR" baseline="-25000" dirty="0" smtClean="0"/>
            </a:p>
          </p:txBody>
        </p:sp>
        <p:grpSp>
          <p:nvGrpSpPr>
            <p:cNvPr id="61" name="Grupo 60"/>
            <p:cNvGrpSpPr/>
            <p:nvPr/>
          </p:nvGrpSpPr>
          <p:grpSpPr>
            <a:xfrm>
              <a:off x="8972" y="6491"/>
              <a:ext cx="4459" cy="3327"/>
              <a:chOff x="8972" y="6491"/>
              <a:chExt cx="4459" cy="3327"/>
            </a:xfrm>
          </p:grpSpPr>
          <p:cxnSp>
            <p:nvCxnSpPr>
              <p:cNvPr id="80" name="Straight Connector 178"/>
              <p:cNvCxnSpPr>
                <a:cxnSpLocks noChangeShapeType="1"/>
              </p:cNvCxnSpPr>
              <p:nvPr/>
            </p:nvCxnSpPr>
            <p:spPr bwMode="auto">
              <a:xfrm flipV="1">
                <a:off x="12528" y="8293"/>
                <a:ext cx="0" cy="72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2464" y="8215"/>
                <a:ext cx="142" cy="137"/>
              </a:xfrm>
              <a:prstGeom prst="ellipse">
                <a:avLst/>
              </a:prstGeom>
              <a:solidFill>
                <a:schemeClr val="tx1"/>
              </a:solidFill>
              <a:ln w="19050" algn="ctr">
                <a:solidFill>
                  <a:schemeClr val="tx1"/>
                </a:solidFill>
                <a:round/>
              </a:ln>
            </p:spPr>
            <p:txBody>
              <a:bodyPr wrap="none" anchor="ctr"/>
              <a:lstStyle/>
              <a:p>
                <a:endParaRPr lang="en-US"/>
              </a:p>
            </p:txBody>
          </p:sp>
          <p:sp>
            <p:nvSpPr>
              <p:cNvPr id="84" name="Rectangle 140"/>
              <p:cNvSpPr>
                <a:spLocks noChangeArrowheads="1"/>
              </p:cNvSpPr>
              <p:nvPr/>
            </p:nvSpPr>
            <p:spPr bwMode="auto">
              <a:xfrm flipH="1">
                <a:off x="8972" y="7592"/>
                <a:ext cx="109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9562" y="7950"/>
                <a:ext cx="9" cy="7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12198" y="9020"/>
                <a:ext cx="623"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a:off x="9205" y="8418"/>
                <a:ext cx="4226" cy="1400"/>
                <a:chOff x="7529" y="5905"/>
                <a:chExt cx="4226" cy="1400"/>
              </a:xfrm>
            </p:grpSpPr>
            <p:cxnSp>
              <p:nvCxnSpPr>
                <p:cNvPr id="15" name="Conector de Seta Reta 14"/>
                <p:cNvCxnSpPr/>
                <p:nvPr/>
              </p:nvCxnSpPr>
              <p:spPr>
                <a:xfrm>
                  <a:off x="7529" y="5996"/>
                  <a:ext cx="927"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5" name="Rectangle 140"/>
                <p:cNvSpPr>
                  <a:spLocks noChangeArrowheads="1"/>
                </p:cNvSpPr>
                <p:nvPr/>
              </p:nvSpPr>
              <p:spPr bwMode="auto">
                <a:xfrm flipH="1">
                  <a:off x="10895" y="5905"/>
                  <a:ext cx="860"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C</a:t>
                  </a:r>
                  <a:r>
                    <a:rPr lang="pt-BR" sz="2000" baseline="-25000" dirty="0"/>
                    <a:t>L</a:t>
                  </a:r>
                  <a:endParaRPr lang="pt-BR" sz="2000" baseline="-25000" dirty="0"/>
                </a:p>
              </p:txBody>
            </p:sp>
            <p:cxnSp>
              <p:nvCxnSpPr>
                <p:cNvPr id="6" name="Conector Reto 5"/>
                <p:cNvCxnSpPr/>
                <p:nvPr/>
              </p:nvCxnSpPr>
              <p:spPr>
                <a:xfrm flipH="1">
                  <a:off x="10528" y="6596"/>
                  <a:ext cx="62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178"/>
                <p:cNvCxnSpPr>
                  <a:cxnSpLocks noChangeShapeType="1"/>
                </p:cNvCxnSpPr>
                <p:nvPr/>
              </p:nvCxnSpPr>
              <p:spPr bwMode="auto">
                <a:xfrm flipV="1">
                  <a:off x="10851" y="6580"/>
                  <a:ext cx="0" cy="72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9" name="Conector Reto 8"/>
                <p:cNvCxnSpPr/>
                <p:nvPr/>
              </p:nvCxnSpPr>
              <p:spPr>
                <a:xfrm flipH="1">
                  <a:off x="10588" y="7305"/>
                  <a:ext cx="5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 name="Grupo 45"/>
              <p:cNvGrpSpPr/>
              <p:nvPr/>
            </p:nvGrpSpPr>
            <p:grpSpPr>
              <a:xfrm>
                <a:off x="9883" y="6491"/>
                <a:ext cx="2612" cy="2111"/>
                <a:chOff x="10947" y="5844"/>
                <a:chExt cx="2612" cy="2111"/>
              </a:xfrm>
            </p:grpSpPr>
            <p:grpSp>
              <p:nvGrpSpPr>
                <p:cNvPr id="47" name="Grupo 46"/>
                <p:cNvGrpSpPr/>
                <p:nvPr/>
              </p:nvGrpSpPr>
              <p:grpSpPr>
                <a:xfrm rot="5400000">
                  <a:off x="11349" y="5442"/>
                  <a:ext cx="1809" cy="2613"/>
                  <a:chOff x="11987" y="7684"/>
                  <a:chExt cx="1671" cy="2275"/>
                </a:xfrm>
              </p:grpSpPr>
              <p:grpSp>
                <p:nvGrpSpPr>
                  <p:cNvPr id="48" name="Grupo 47"/>
                  <p:cNvGrpSpPr/>
                  <p:nvPr/>
                </p:nvGrpSpPr>
                <p:grpSpPr>
                  <a:xfrm rot="16200000">
                    <a:off x="11944" y="8245"/>
                    <a:ext cx="1756" cy="1671"/>
                    <a:chOff x="7492" y="6402"/>
                    <a:chExt cx="1432" cy="1316"/>
                  </a:xfrm>
                </p:grpSpPr>
                <p:grpSp>
                  <p:nvGrpSpPr>
                    <p:cNvPr id="49" name="Group 147"/>
                    <p:cNvGrpSpPr/>
                    <p:nvPr/>
                  </p:nvGrpSpPr>
                  <p:grpSpPr bwMode="auto">
                    <a:xfrm rot="5400000">
                      <a:off x="8020" y="6975"/>
                      <a:ext cx="792" cy="680"/>
                      <a:chOff x="2834" y="2568"/>
                      <a:chExt cx="317" cy="272"/>
                    </a:xfrm>
                  </p:grpSpPr>
                  <p:sp>
                    <p:nvSpPr>
                      <p:cNvPr id="5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55" name="Rectangle 142"/>
                    <p:cNvSpPr>
                      <a:spLocks noChangeArrowheads="1"/>
                    </p:cNvSpPr>
                    <p:nvPr/>
                  </p:nvSpPr>
                  <p:spPr bwMode="auto">
                    <a:xfrm flipH="1">
                      <a:off x="8082" y="6402"/>
                      <a:ext cx="842" cy="527"/>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CLK</a:t>
                      </a:r>
                      <a:endParaRPr lang="pt-BR" sz="2400" baseline="-25000" dirty="0"/>
                    </a:p>
                  </p:txBody>
                </p:sp>
                <p:cxnSp>
                  <p:nvCxnSpPr>
                    <p:cNvPr id="56"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57" name="Conector Reto 7"/>
                  <p:cNvCxnSpPr/>
                  <p:nvPr/>
                </p:nvCxnSpPr>
                <p:spPr>
                  <a:xfrm rot="21600000">
                    <a:off x="13645" y="7684"/>
                    <a:ext cx="0" cy="724"/>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58" name="Line 93"/>
                <p:cNvSpPr>
                  <a:spLocks noChangeShapeType="1"/>
                </p:cNvSpPr>
                <p:nvPr/>
              </p:nvSpPr>
              <p:spPr bwMode="auto">
                <a:xfrm rot="27000000" flipH="1">
                  <a:off x="11886"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9"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grpSp>
      <p:sp>
        <p:nvSpPr>
          <p:cNvPr id="64" name="Rectangle 142"/>
          <p:cNvSpPr>
            <a:spLocks noChangeArrowheads="1"/>
          </p:cNvSpPr>
          <p:nvPr/>
        </p:nvSpPr>
        <p:spPr bwMode="auto">
          <a:xfrm rot="21600000" flipH="1">
            <a:off x="4017363" y="2446946"/>
            <a:ext cx="753053"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CLK</a:t>
            </a:r>
            <a:endParaRPr lang="pt-BR" sz="2400" baseline="-25000" dirty="0"/>
          </a:p>
        </p:txBody>
      </p:sp>
      <p:sp>
        <p:nvSpPr>
          <p:cNvPr id="65" name="Rectangle 140"/>
          <p:cNvSpPr>
            <a:spLocks noChangeArrowheads="1"/>
          </p:cNvSpPr>
          <p:nvPr/>
        </p:nvSpPr>
        <p:spPr bwMode="auto">
          <a:xfrm flipH="1">
            <a:off x="1041400" y="39376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sp>
        <p:nvSpPr>
          <p:cNvPr id="66" name="Rectangle 140"/>
          <p:cNvSpPr>
            <a:spLocks noChangeArrowheads="1"/>
          </p:cNvSpPr>
          <p:nvPr/>
        </p:nvSpPr>
        <p:spPr bwMode="auto">
          <a:xfrm flipH="1">
            <a:off x="3030220" y="3663315"/>
            <a:ext cx="711835"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Vout</a:t>
            </a:r>
            <a:endParaRPr lang="pt-BR" baseline="-25000" dirty="0" smtClean="0"/>
          </a:p>
        </p:txBody>
      </p:sp>
      <p:sp>
        <p:nvSpPr>
          <p:cNvPr id="67" name="Rectangle 140"/>
          <p:cNvSpPr>
            <a:spLocks noChangeArrowheads="1"/>
          </p:cNvSpPr>
          <p:nvPr/>
        </p:nvSpPr>
        <p:spPr bwMode="auto">
          <a:xfrm flipH="1">
            <a:off x="1931035" y="2538730"/>
            <a:ext cx="89281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sample</a:t>
            </a:r>
            <a:endParaRPr lang="pt-BR" dirty="0" smtClean="0"/>
          </a:p>
        </p:txBody>
      </p:sp>
      <p:sp>
        <p:nvSpPr>
          <p:cNvPr id="68" name="Rectangle 140"/>
          <p:cNvSpPr>
            <a:spLocks noChangeArrowheads="1"/>
          </p:cNvSpPr>
          <p:nvPr/>
        </p:nvSpPr>
        <p:spPr bwMode="auto">
          <a:xfrm flipH="1">
            <a:off x="3030220" y="5085715"/>
            <a:ext cx="89281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dirty="0" smtClean="0"/>
              <a:t>hold</a:t>
            </a:r>
            <a:endParaRPr lang="pt-BR" dirty="0" smtClean="0"/>
          </a:p>
        </p:txBody>
      </p:sp>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4" name="Losango 43"/>
          <p:cNvSpPr/>
          <p:nvPr/>
        </p:nvSpPr>
        <p:spPr>
          <a:xfrm>
            <a:off x="3760194" y="2744470"/>
            <a:ext cx="2700000" cy="270000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2" name="Caixa de Texto 81"/>
          <p:cNvSpPr txBox="1"/>
          <p:nvPr/>
        </p:nvSpPr>
        <p:spPr>
          <a:xfrm>
            <a:off x="727075" y="398780"/>
            <a:ext cx="10008870" cy="1076325"/>
          </a:xfrm>
          <a:prstGeom prst="rect">
            <a:avLst/>
          </a:prstGeom>
          <a:solidFill>
            <a:schemeClr val="bg1"/>
          </a:solidFill>
        </p:spPr>
        <p:txBody>
          <a:bodyPr wrap="square" rtlCol="0" anchor="t">
            <a:spAutoFit/>
          </a:bodyPr>
          <a:lstStyle/>
          <a:p>
            <a:pPr algn="l"/>
            <a:r>
              <a:rPr lang="pt-BR" sz="3200" b="1" dirty="0" smtClean="0">
                <a:latin typeface="Comic Sans MS" panose="030F0702030302020204" pitchFamily="66" charset="0"/>
                <a:cs typeface="Comic Sans MS" panose="030F0702030302020204" pitchFamily="66" charset="0"/>
                <a:sym typeface="+mn-ea"/>
              </a:rPr>
              <a:t>Circuito Retificadores: onda completa</a:t>
            </a:r>
            <a:endParaRPr lang="pt-BR" sz="3200" b="1" dirty="0" smtClean="0">
              <a:latin typeface="Comic Sans MS" panose="030F0702030302020204" pitchFamily="66" charset="0"/>
              <a:cs typeface="Comic Sans MS" panose="030F0702030302020204" pitchFamily="66" charset="0"/>
              <a:sym typeface="+mn-ea"/>
            </a:endParaRPr>
          </a:p>
          <a:p>
            <a:pPr algn="l"/>
            <a:r>
              <a:rPr lang="pt-BR" altLang="en-US" sz="3200" dirty="0">
                <a:solidFill>
                  <a:srgbClr val="C00000"/>
                </a:solidFill>
                <a:latin typeface="Comic Sans MS" panose="030F0702030302020204" pitchFamily="66" charset="0"/>
                <a:cs typeface="Comic Sans MS" panose="030F0702030302020204" pitchFamily="66" charset="0"/>
              </a:rPr>
              <a:t>Retificador em Ponte</a:t>
            </a:r>
            <a:endParaRPr lang="pt-BR" altLang="en-US" sz="3200" dirty="0">
              <a:solidFill>
                <a:srgbClr val="C00000"/>
              </a:solidFill>
              <a:latin typeface="Comic Sans MS" panose="030F0702030302020204" pitchFamily="66" charset="0"/>
              <a:cs typeface="Comic Sans MS" panose="030F0702030302020204" pitchFamily="66" charset="0"/>
            </a:endParaRPr>
          </a:p>
        </p:txBody>
      </p:sp>
      <p:grpSp>
        <p:nvGrpSpPr>
          <p:cNvPr id="16" name="Grupo 15"/>
          <p:cNvGrpSpPr/>
          <p:nvPr/>
        </p:nvGrpSpPr>
        <p:grpSpPr>
          <a:xfrm rot="8137405">
            <a:off x="4172309" y="3149712"/>
            <a:ext cx="600075" cy="475615"/>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 name="Caixa de Texto 26"/>
          <p:cNvSpPr txBox="1"/>
          <p:nvPr/>
        </p:nvSpPr>
        <p:spPr>
          <a:xfrm>
            <a:off x="4905099" y="4117340"/>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4" name="Forma livre 3"/>
          <p:cNvSpPr/>
          <p:nvPr/>
        </p:nvSpPr>
        <p:spPr>
          <a:xfrm>
            <a:off x="1279249" y="3848100"/>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3649704" y="4676140"/>
            <a:ext cx="216000"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rot="16200000" flipV="1">
            <a:off x="4948279" y="3082925"/>
            <a:ext cx="306070" cy="158496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4762224" y="3239770"/>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cxnSp>
        <p:nvCxnSpPr>
          <p:cNvPr id="36" name="Conector Reto 35"/>
          <p:cNvCxnSpPr/>
          <p:nvPr/>
        </p:nvCxnSpPr>
        <p:spPr>
          <a:xfrm flipH="1" flipV="1">
            <a:off x="2705459" y="5426075"/>
            <a:ext cx="2419350" cy="6985"/>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575669" y="3761740"/>
            <a:ext cx="585470" cy="460375"/>
          </a:xfrm>
          <a:prstGeom prst="rect">
            <a:avLst/>
          </a:prstGeom>
          <a:noFill/>
        </p:spPr>
        <p:txBody>
          <a:bodyPr wrap="none" rtlCol="0">
            <a:spAutoFit/>
          </a:bodyPr>
          <a:lstStyle/>
          <a:p>
            <a:r>
              <a:rPr lang="pt-BR" sz="2400" dirty="0"/>
              <a:t>Vin</a:t>
            </a:r>
            <a:endParaRPr lang="pt-BR" sz="2400" dirty="0"/>
          </a:p>
        </p:txBody>
      </p:sp>
      <p:sp>
        <p:nvSpPr>
          <p:cNvPr id="92" name="Forma livre 91"/>
          <p:cNvSpPr/>
          <p:nvPr/>
        </p:nvSpPr>
        <p:spPr>
          <a:xfrm rot="16200000">
            <a:off x="407394" y="3833495"/>
            <a:ext cx="2022475"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Reto 23"/>
          <p:cNvCxnSpPr/>
          <p:nvPr/>
        </p:nvCxnSpPr>
        <p:spPr>
          <a:xfrm flipH="1">
            <a:off x="2326999" y="3122295"/>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1025249" y="2912745"/>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1025249" y="5102225"/>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Forma livre 45"/>
          <p:cNvSpPr/>
          <p:nvPr/>
        </p:nvSpPr>
        <p:spPr>
          <a:xfrm rot="5400000" flipH="1">
            <a:off x="2050139" y="3971290"/>
            <a:ext cx="1849755" cy="29400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9" name="Grupo 28"/>
          <p:cNvGrpSpPr/>
          <p:nvPr/>
        </p:nvGrpSpPr>
        <p:grpSpPr>
          <a:xfrm>
            <a:off x="2438124" y="2965450"/>
            <a:ext cx="566470" cy="2176145"/>
            <a:chOff x="6767" y="6146"/>
            <a:chExt cx="892" cy="3427"/>
          </a:xfrm>
        </p:grpSpPr>
        <p:sp>
          <p:nvSpPr>
            <p:cNvPr id="30" name="Forma livre 29"/>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Forma livre 32"/>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Forma livre 34"/>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Forma livre 3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9" name="Conector Reto 38"/>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54" name="CaixaDeTexto 90"/>
          <p:cNvSpPr txBox="1"/>
          <p:nvPr/>
        </p:nvSpPr>
        <p:spPr>
          <a:xfrm>
            <a:off x="3154404" y="3757930"/>
            <a:ext cx="461010" cy="460375"/>
          </a:xfrm>
          <a:prstGeom prst="rect">
            <a:avLst/>
          </a:prstGeom>
          <a:noFill/>
        </p:spPr>
        <p:txBody>
          <a:bodyPr wrap="none" rtlCol="0">
            <a:spAutoFit/>
          </a:bodyPr>
          <a:lstStyle/>
          <a:p>
            <a:r>
              <a:rPr lang="pt-BR" sz="2400" dirty="0"/>
              <a:t>Vs</a:t>
            </a:r>
            <a:endParaRPr lang="pt-BR" sz="2400" dirty="0"/>
          </a:p>
        </p:txBody>
      </p:sp>
      <p:sp>
        <p:nvSpPr>
          <p:cNvPr id="56" name="CaixaDeTexto 90"/>
          <p:cNvSpPr txBox="1"/>
          <p:nvPr/>
        </p:nvSpPr>
        <p:spPr>
          <a:xfrm>
            <a:off x="2928979" y="3020695"/>
            <a:ext cx="334645" cy="460375"/>
          </a:xfrm>
          <a:prstGeom prst="rect">
            <a:avLst/>
          </a:prstGeom>
          <a:noFill/>
        </p:spPr>
        <p:txBody>
          <a:bodyPr wrap="none" rtlCol="0">
            <a:spAutoFit/>
          </a:bodyPr>
          <a:lstStyle/>
          <a:p>
            <a:r>
              <a:rPr lang="pt-BR" sz="2400" dirty="0"/>
              <a:t>+</a:t>
            </a:r>
            <a:endParaRPr lang="pt-BR" sz="2400" dirty="0"/>
          </a:p>
        </p:txBody>
      </p:sp>
      <p:grpSp>
        <p:nvGrpSpPr>
          <p:cNvPr id="41" name="Grupo 40"/>
          <p:cNvGrpSpPr/>
          <p:nvPr/>
        </p:nvGrpSpPr>
        <p:grpSpPr>
          <a:xfrm flipH="1">
            <a:off x="1773279" y="2926080"/>
            <a:ext cx="401955" cy="2176145"/>
            <a:chOff x="7026" y="6146"/>
            <a:chExt cx="633" cy="3427"/>
          </a:xfrm>
        </p:grpSpPr>
        <p:sp>
          <p:nvSpPr>
            <p:cNvPr id="43" name="Forma livre 4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Forma livre 44"/>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Forma livre 48"/>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Forma livre 49"/>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Forma livre 54"/>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Elipse 5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61" name="Conector Reto 60"/>
          <p:cNvCxnSpPr/>
          <p:nvPr/>
        </p:nvCxnSpPr>
        <p:spPr>
          <a:xfrm flipH="1">
            <a:off x="2717524" y="2744470"/>
            <a:ext cx="2420620" cy="26035"/>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flipV="1">
            <a:off x="2728954" y="2746375"/>
            <a:ext cx="11430"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flipV="1">
            <a:off x="3760194" y="4094480"/>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18900000" flipH="1" flipV="1">
            <a:off x="5492474" y="4526280"/>
            <a:ext cx="620395" cy="453390"/>
            <a:chOff x="2587" y="5946"/>
            <a:chExt cx="4283" cy="2118"/>
          </a:xfrm>
        </p:grpSpPr>
        <p:cxnSp>
          <p:nvCxnSpPr>
            <p:cNvPr id="5" name="Conector Reto 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upo 8"/>
          <p:cNvGrpSpPr/>
          <p:nvPr/>
        </p:nvGrpSpPr>
        <p:grpSpPr>
          <a:xfrm rot="13560000">
            <a:off x="5420719" y="3113405"/>
            <a:ext cx="594360" cy="49149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 name="Grupo 14"/>
          <p:cNvGrpSpPr/>
          <p:nvPr/>
        </p:nvGrpSpPr>
        <p:grpSpPr>
          <a:xfrm rot="13500000">
            <a:off x="4047849" y="4463415"/>
            <a:ext cx="620395" cy="453390"/>
            <a:chOff x="2587" y="5946"/>
            <a:chExt cx="4283" cy="2118"/>
          </a:xfrm>
        </p:grpSpPr>
        <p:cxnSp>
          <p:nvCxnSpPr>
            <p:cNvPr id="23" name="Conector Reto 2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Triângulo isósceles 2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1" name="Conector Reto 30"/>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 name="Conector Reto 46"/>
          <p:cNvCxnSpPr>
            <a:stCxn id="44" idx="1"/>
            <a:endCxn id="44" idx="3"/>
          </p:cNvCxnSpPr>
          <p:nvPr/>
        </p:nvCxnSpPr>
        <p:spPr>
          <a:xfrm>
            <a:off x="3760194" y="4094480"/>
            <a:ext cx="2700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10800000" flipH="1">
            <a:off x="4433294" y="3950970"/>
            <a:ext cx="1274445" cy="255270"/>
            <a:chOff x="4152748" y="3524056"/>
            <a:chExt cx="1274569" cy="255373"/>
          </a:xfrm>
        </p:grpSpPr>
        <p:cxnSp>
          <p:nvCxnSpPr>
            <p:cNvPr id="21" name="Conector Reto 20"/>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flipH="1" flipV="1">
            <a:off x="2717524" y="5032375"/>
            <a:ext cx="11430"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58"/>
          <p:cNvSpPr txBox="1"/>
          <p:nvPr/>
        </p:nvSpPr>
        <p:spPr>
          <a:xfrm>
            <a:off x="5752189" y="2776855"/>
            <a:ext cx="62928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D1</a:t>
            </a:r>
            <a:endParaRPr lang="pt-BR" altLang="en-US" sz="2800">
              <a:latin typeface="Comic Sans MS" panose="030F0702030302020204" pitchFamily="66" charset="0"/>
              <a:cs typeface="Comic Sans MS" panose="030F0702030302020204" pitchFamily="66" charset="0"/>
            </a:endParaRPr>
          </a:p>
        </p:txBody>
      </p:sp>
      <p:sp>
        <p:nvSpPr>
          <p:cNvPr id="62" name="Caixa de Texto 61"/>
          <p:cNvSpPr txBox="1"/>
          <p:nvPr/>
        </p:nvSpPr>
        <p:spPr>
          <a:xfrm>
            <a:off x="3793214" y="4806950"/>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65" name="Caixa de Texto 64"/>
          <p:cNvSpPr txBox="1"/>
          <p:nvPr/>
        </p:nvSpPr>
        <p:spPr>
          <a:xfrm>
            <a:off x="3530324" y="3014345"/>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66" name="Caixa de Texto 65"/>
          <p:cNvSpPr txBox="1"/>
          <p:nvPr/>
        </p:nvSpPr>
        <p:spPr>
          <a:xfrm>
            <a:off x="5752189" y="4761230"/>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67" name="Caixa de Texto 66"/>
          <p:cNvSpPr txBox="1"/>
          <p:nvPr/>
        </p:nvSpPr>
        <p:spPr>
          <a:xfrm>
            <a:off x="7008834" y="3275330"/>
            <a:ext cx="4972685" cy="1568450"/>
          </a:xfrm>
          <a:prstGeom prst="rect">
            <a:avLst/>
          </a:prstGeom>
          <a:noFill/>
        </p:spPr>
        <p:txBody>
          <a:bodyPr wrap="square" rtlCol="0" anchor="t">
            <a:spAutoFit/>
          </a:bodyPr>
          <a:lstStyle/>
          <a:p>
            <a:pPr algn="l"/>
            <a:r>
              <a:rPr lang="pt-BR" sz="3200" b="1" dirty="0" smtClean="0">
                <a:latin typeface="Comic Sans MS" panose="030F0702030302020204" pitchFamily="66" charset="0"/>
                <a:cs typeface="Comic Sans MS" panose="030F0702030302020204" pitchFamily="66" charset="0"/>
                <a:sym typeface="+mn-ea"/>
              </a:rPr>
              <a:t>Conduzem</a:t>
            </a:r>
            <a:endParaRPr lang="pt-BR" sz="3200" b="1" dirty="0" smtClean="0">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latin typeface="Comic Sans MS" panose="030F0702030302020204" pitchFamily="66" charset="0"/>
                <a:cs typeface="Comic Sans MS" panose="030F0702030302020204" pitchFamily="66" charset="0"/>
                <a:sym typeface="+mn-ea"/>
              </a:rPr>
              <a:t>D1 e D2 (Vs &gt; 0)</a:t>
            </a:r>
            <a:endParaRPr lang="pt-BR" sz="3200" b="1" dirty="0" smtClean="0">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latin typeface="Comic Sans MS" panose="030F0702030302020204" pitchFamily="66" charset="0"/>
                <a:cs typeface="Comic Sans MS" panose="030F0702030302020204" pitchFamily="66" charset="0"/>
                <a:sym typeface="+mn-ea"/>
              </a:rPr>
              <a:t>ou D3 e D4 (Vs &lt; 0)</a:t>
            </a:r>
            <a:endParaRPr lang="pt-BR" altLang="en-US" sz="3200"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Caixa de Texto 29"/>
          <p:cNvSpPr txBox="1"/>
          <p:nvPr/>
        </p:nvSpPr>
        <p:spPr>
          <a:xfrm>
            <a:off x="716295" y="280769"/>
            <a:ext cx="10417175" cy="1398905"/>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Obs.: Redistribuição de Carga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Se observamos de perto o sinal vout durante a transição do CLK, de 3V para 0V, veremos o efeito da chamada redistribuição de cargas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Número de Slide 3"/>
          <p:cNvSpPr>
            <a:spLocks noGrp="1"/>
          </p:cNvSpPr>
          <p:nvPr>
            <p:ph type="sldNum" sz="quarter" idx="12"/>
          </p:nvPr>
        </p:nvSpPr>
        <p:spPr>
          <a:xfrm>
            <a:off x="8964295" y="6318250"/>
            <a:ext cx="2743200" cy="365125"/>
          </a:xfrm>
        </p:spPr>
        <p:txBody>
          <a:bodyPr/>
          <a:lstStyle/>
          <a:p>
            <a:fld id="{74F297BB-B745-4CAB-BE1D-CE4C89382949}" type="slidenum">
              <a:rPr lang="pt-BR" smtClean="0"/>
            </a:fld>
            <a:endParaRPr lang="pt-BR"/>
          </a:p>
        </p:txBody>
      </p:sp>
      <p:pic>
        <p:nvPicPr>
          <p:cNvPr id="60" name="Imagem 59" descr="xx"/>
          <p:cNvPicPr>
            <a:picLocks noChangeAspect="1"/>
          </p:cNvPicPr>
          <p:nvPr/>
        </p:nvPicPr>
        <p:blipFill>
          <a:blip r:embed="rId1"/>
          <a:srcRect t="4075" r="1405" b="2547"/>
          <a:stretch>
            <a:fillRect/>
          </a:stretch>
        </p:blipFill>
        <p:spPr>
          <a:xfrm>
            <a:off x="290830" y="3989070"/>
            <a:ext cx="5055870" cy="2329180"/>
          </a:xfrm>
          <a:prstGeom prst="rect">
            <a:avLst/>
          </a:prstGeom>
        </p:spPr>
      </p:pic>
      <p:sp>
        <p:nvSpPr>
          <p:cNvPr id="64" name="Rectangle 142"/>
          <p:cNvSpPr>
            <a:spLocks noChangeArrowheads="1"/>
          </p:cNvSpPr>
          <p:nvPr/>
        </p:nvSpPr>
        <p:spPr bwMode="auto">
          <a:xfrm rot="21600000" flipH="1">
            <a:off x="2176498" y="3766476"/>
            <a:ext cx="753053"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CLK</a:t>
            </a:r>
            <a:endParaRPr lang="pt-BR" sz="2400" baseline="-25000" dirty="0"/>
          </a:p>
        </p:txBody>
      </p:sp>
      <p:sp>
        <p:nvSpPr>
          <p:cNvPr id="65" name="Rectangle 140"/>
          <p:cNvSpPr>
            <a:spLocks noChangeArrowheads="1"/>
          </p:cNvSpPr>
          <p:nvPr/>
        </p:nvSpPr>
        <p:spPr bwMode="auto">
          <a:xfrm flipH="1">
            <a:off x="585470" y="48393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sp>
        <p:nvSpPr>
          <p:cNvPr id="66" name="Rectangle 140"/>
          <p:cNvSpPr>
            <a:spLocks noChangeArrowheads="1"/>
          </p:cNvSpPr>
          <p:nvPr/>
        </p:nvSpPr>
        <p:spPr bwMode="auto">
          <a:xfrm flipH="1">
            <a:off x="1684020" y="4839335"/>
            <a:ext cx="711835"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Vout</a:t>
            </a:r>
            <a:endParaRPr lang="pt-BR" baseline="-25000" dirty="0" smtClean="0"/>
          </a:p>
        </p:txBody>
      </p:sp>
      <p:sp>
        <p:nvSpPr>
          <p:cNvPr id="67" name="Rectangle 140"/>
          <p:cNvSpPr>
            <a:spLocks noChangeArrowheads="1"/>
          </p:cNvSpPr>
          <p:nvPr/>
        </p:nvSpPr>
        <p:spPr bwMode="auto">
          <a:xfrm flipH="1">
            <a:off x="1877060" y="2538730"/>
            <a:ext cx="89281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sample</a:t>
            </a:r>
            <a:endParaRPr lang="pt-BR" dirty="0" smtClean="0"/>
          </a:p>
        </p:txBody>
      </p:sp>
      <p:pic>
        <p:nvPicPr>
          <p:cNvPr id="2" name="Imagem 1" descr="xx"/>
          <p:cNvPicPr>
            <a:picLocks noChangeAspect="1"/>
          </p:cNvPicPr>
          <p:nvPr/>
        </p:nvPicPr>
        <p:blipFill>
          <a:blip r:embed="rId2"/>
          <a:srcRect l="2682" t="3735" r="639" b="1528"/>
          <a:stretch>
            <a:fillRect/>
          </a:stretch>
        </p:blipFill>
        <p:spPr>
          <a:xfrm>
            <a:off x="4695825" y="1807845"/>
            <a:ext cx="6856095" cy="4701540"/>
          </a:xfrm>
          <a:prstGeom prst="rect">
            <a:avLst/>
          </a:prstGeom>
        </p:spPr>
      </p:pic>
      <p:sp>
        <p:nvSpPr>
          <p:cNvPr id="3" name="Rectangle 140"/>
          <p:cNvSpPr>
            <a:spLocks noChangeArrowheads="1"/>
          </p:cNvSpPr>
          <p:nvPr/>
        </p:nvSpPr>
        <p:spPr bwMode="auto">
          <a:xfrm flipH="1">
            <a:off x="8752205" y="3552190"/>
            <a:ext cx="697865"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dirty="0"/>
              <a:t>vin</a:t>
            </a:r>
            <a:endParaRPr lang="pt-BR" sz="2800" baseline="-25000" dirty="0"/>
          </a:p>
        </p:txBody>
      </p:sp>
      <p:sp>
        <p:nvSpPr>
          <p:cNvPr id="11" name="Rectangle 140"/>
          <p:cNvSpPr>
            <a:spLocks noChangeArrowheads="1"/>
          </p:cNvSpPr>
          <p:nvPr/>
        </p:nvSpPr>
        <p:spPr bwMode="auto">
          <a:xfrm flipH="1">
            <a:off x="9450070" y="4338955"/>
            <a:ext cx="84772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Vout</a:t>
            </a:r>
            <a:endParaRPr lang="pt-BR" sz="2400" baseline="-25000" dirty="0" smtClean="0"/>
          </a:p>
        </p:txBody>
      </p:sp>
      <p:sp>
        <p:nvSpPr>
          <p:cNvPr id="13" name="Rectangle 142"/>
          <p:cNvSpPr>
            <a:spLocks noChangeArrowheads="1"/>
          </p:cNvSpPr>
          <p:nvPr/>
        </p:nvSpPr>
        <p:spPr bwMode="auto">
          <a:xfrm rot="21600000" flipH="1">
            <a:off x="7999448" y="2351696"/>
            <a:ext cx="753053" cy="52197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CLK</a:t>
            </a:r>
            <a:endParaRPr lang="pt-BR" sz="2800" baseline="-25000" dirty="0"/>
          </a:p>
        </p:txBody>
      </p:sp>
    </p:spTree>
  </p:cSld>
  <p:clrMapOvr>
    <a:masterClrMapping/>
  </p:clrMapOvr>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520825" y="438785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008630" y="432308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2994025" y="410908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009380" y="577342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317750" y="444119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397760" y="474980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7944485" y="445706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032115" y="481393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8631555" y="408305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5883910" y="372173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2683510" y="406273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1659255" y="3581400"/>
            <a:ext cx="856615" cy="521970"/>
          </a:xfrm>
          <a:prstGeom prst="rect">
            <a:avLst/>
          </a:prstGeom>
          <a:noFill/>
        </p:spPr>
        <p:txBody>
          <a:bodyPr wrap="square" rtlCol="0">
            <a:spAutoFit/>
          </a:bodyPr>
          <a:lstStyle/>
          <a:p>
            <a:r>
              <a:rPr lang="pt-BR" sz="2800" dirty="0" smtClean="0"/>
              <a:t>Vin</a:t>
            </a:r>
            <a:endParaRPr lang="pt-BR" sz="2800" dirty="0" smtClean="0"/>
          </a:p>
        </p:txBody>
      </p:sp>
      <p:sp>
        <p:nvSpPr>
          <p:cNvPr id="26" name="Retângulo de cantos arredondados 84"/>
          <p:cNvSpPr/>
          <p:nvPr/>
        </p:nvSpPr>
        <p:spPr>
          <a:xfrm>
            <a:off x="9072245" y="445071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166225" y="437578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484360" y="407606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166735" y="3298190"/>
            <a:ext cx="999490" cy="521970"/>
          </a:xfrm>
          <a:prstGeom prst="rect">
            <a:avLst/>
          </a:prstGeom>
          <a:noFill/>
        </p:spPr>
        <p:txBody>
          <a:bodyPr wrap="square" rtlCol="0">
            <a:spAutoFit/>
          </a:bodyPr>
          <a:lstStyle/>
          <a:p>
            <a:r>
              <a:rPr lang="pt-BR" sz="2800" dirty="0" smtClean="0"/>
              <a:t>Vout</a:t>
            </a:r>
            <a:endParaRPr lang="pt-BR" sz="2800" dirty="0" smtClean="0"/>
          </a:p>
        </p:txBody>
      </p:sp>
      <p:sp>
        <p:nvSpPr>
          <p:cNvPr id="31" name="CaixaDeTexto 83"/>
          <p:cNvSpPr txBox="1"/>
          <p:nvPr/>
        </p:nvSpPr>
        <p:spPr>
          <a:xfrm>
            <a:off x="9599930" y="3912235"/>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2620010" y="529336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254365" y="529018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a:off x="10662920" y="4930775"/>
            <a:ext cx="1005205" cy="991235"/>
            <a:chOff x="5003" y="4813"/>
            <a:chExt cx="441" cy="954"/>
          </a:xfrm>
        </p:grpSpPr>
        <p:cxnSp>
          <p:nvCxnSpPr>
            <p:cNvPr id="114" name="Straight Connector 178"/>
            <p:cNvCxnSpPr>
              <a:cxnSpLocks noChangeShapeType="1"/>
            </p:cNvCxnSpPr>
            <p:nvPr/>
          </p:nvCxnSpPr>
          <p:spPr bwMode="auto">
            <a:xfrm flipV="1">
              <a:off x="5228"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50" name="CaixaDeTexto 83"/>
          <p:cNvSpPr txBox="1"/>
          <p:nvPr/>
        </p:nvSpPr>
        <p:spPr>
          <a:xfrm>
            <a:off x="5452745" y="3199765"/>
            <a:ext cx="741045" cy="521970"/>
          </a:xfrm>
          <a:prstGeom prst="rect">
            <a:avLst/>
          </a:prstGeom>
          <a:noFill/>
        </p:spPr>
        <p:txBody>
          <a:bodyPr wrap="square" rtlCol="0">
            <a:spAutoFit/>
          </a:bodyPr>
          <a:lstStyle/>
          <a:p>
            <a:r>
              <a:rPr lang="pt-BR" sz="2800" dirty="0" smtClean="0"/>
              <a:t>CLK</a:t>
            </a:r>
            <a:endParaRPr lang="pt-BR" sz="2800" baseline="-25000" dirty="0" smtClean="0"/>
          </a:p>
        </p:txBody>
      </p:sp>
      <p:grpSp>
        <p:nvGrpSpPr>
          <p:cNvPr id="14" name="Grupo 13"/>
          <p:cNvGrpSpPr/>
          <p:nvPr/>
        </p:nvGrpSpPr>
        <p:grpSpPr>
          <a:xfrm>
            <a:off x="3342640" y="440944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 name="Grupo 4"/>
          <p:cNvGrpSpPr/>
          <p:nvPr/>
        </p:nvGrpSpPr>
        <p:grpSpPr>
          <a:xfrm>
            <a:off x="6388100" y="4528185"/>
            <a:ext cx="241300" cy="368300"/>
            <a:chOff x="8319460" y="3999814"/>
            <a:chExt cx="241540" cy="393636"/>
          </a:xfrm>
        </p:grpSpPr>
        <p:sp>
          <p:nvSpPr>
            <p:cNvPr id="6" name="Elipse 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9" name="Grupo 8"/>
          <p:cNvGrpSpPr/>
          <p:nvPr/>
        </p:nvGrpSpPr>
        <p:grpSpPr>
          <a:xfrm>
            <a:off x="6924675" y="4509135"/>
            <a:ext cx="241300" cy="368300"/>
            <a:chOff x="8319460" y="3999814"/>
            <a:chExt cx="241540" cy="393636"/>
          </a:xfrm>
        </p:grpSpPr>
        <p:sp>
          <p:nvSpPr>
            <p:cNvPr id="10" name="Elipse 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2" name="Grupo 11"/>
          <p:cNvGrpSpPr/>
          <p:nvPr/>
        </p:nvGrpSpPr>
        <p:grpSpPr>
          <a:xfrm>
            <a:off x="7258685" y="451040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4" name="Grupo 43"/>
          <p:cNvGrpSpPr/>
          <p:nvPr/>
        </p:nvGrpSpPr>
        <p:grpSpPr>
          <a:xfrm>
            <a:off x="6193790" y="4408170"/>
            <a:ext cx="241300" cy="368300"/>
            <a:chOff x="8319460" y="3999814"/>
            <a:chExt cx="241540" cy="393636"/>
          </a:xfrm>
        </p:grpSpPr>
        <p:sp>
          <p:nvSpPr>
            <p:cNvPr id="45" name="Elipse 4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7" name="Grupo 46"/>
          <p:cNvGrpSpPr/>
          <p:nvPr/>
        </p:nvGrpSpPr>
        <p:grpSpPr>
          <a:xfrm>
            <a:off x="5540375" y="4408170"/>
            <a:ext cx="241300" cy="368300"/>
            <a:chOff x="8319460" y="3999814"/>
            <a:chExt cx="241540" cy="393636"/>
          </a:xfrm>
        </p:grpSpPr>
        <p:sp>
          <p:nvSpPr>
            <p:cNvPr id="48" name="Elipse 4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5346065" y="4568190"/>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7064375" y="4376420"/>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7533640" y="4444365"/>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4531995" y="4473575"/>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3" name="Grupo 62"/>
          <p:cNvGrpSpPr/>
          <p:nvPr/>
        </p:nvGrpSpPr>
        <p:grpSpPr>
          <a:xfrm>
            <a:off x="4155440" y="4457065"/>
            <a:ext cx="241300" cy="368300"/>
            <a:chOff x="8319460" y="3999814"/>
            <a:chExt cx="241540" cy="393636"/>
          </a:xfrm>
        </p:grpSpPr>
        <p:sp>
          <p:nvSpPr>
            <p:cNvPr id="64" name="Elipse 6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3625215" y="445706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5999480" y="4593590"/>
            <a:ext cx="241300" cy="368300"/>
            <a:chOff x="8056309" y="4016781"/>
            <a:chExt cx="241540" cy="393636"/>
          </a:xfrm>
        </p:grpSpPr>
        <p:sp>
          <p:nvSpPr>
            <p:cNvPr id="70" name="Elipse 69"/>
            <p:cNvSpPr/>
            <p:nvPr/>
          </p:nvSpPr>
          <p:spPr>
            <a:xfrm>
              <a:off x="8115112" y="412113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2"/>
            <p:cNvSpPr txBox="1"/>
            <p:nvPr/>
          </p:nvSpPr>
          <p:spPr>
            <a:xfrm>
              <a:off x="8056309" y="4016781"/>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4856480" y="4505325"/>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3961130" y="4351655"/>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8" name="Grupo 77"/>
          <p:cNvGrpSpPr/>
          <p:nvPr/>
        </p:nvGrpSpPr>
        <p:grpSpPr>
          <a:xfrm>
            <a:off x="6683375" y="4387850"/>
            <a:ext cx="241300" cy="368300"/>
            <a:chOff x="8319460" y="3999814"/>
            <a:chExt cx="241540" cy="393636"/>
          </a:xfrm>
        </p:grpSpPr>
        <p:sp>
          <p:nvSpPr>
            <p:cNvPr id="79" name="Elipse 7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0"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81" name="Grupo 80"/>
          <p:cNvGrpSpPr/>
          <p:nvPr/>
        </p:nvGrpSpPr>
        <p:grpSpPr>
          <a:xfrm>
            <a:off x="5155565" y="4434205"/>
            <a:ext cx="241300" cy="368300"/>
            <a:chOff x="8319460" y="3999814"/>
            <a:chExt cx="241540" cy="393636"/>
          </a:xfrm>
        </p:grpSpPr>
        <p:sp>
          <p:nvSpPr>
            <p:cNvPr id="82" name="Elipse 8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84" name="Conector de Seta Reta 83"/>
          <p:cNvCxnSpPr/>
          <p:nvPr/>
        </p:nvCxnSpPr>
        <p:spPr>
          <a:xfrm>
            <a:off x="4690745" y="473710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724140" y="4617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85"/>
          <p:cNvCxnSpPr/>
          <p:nvPr/>
        </p:nvCxnSpPr>
        <p:spPr>
          <a:xfrm>
            <a:off x="7470775" y="47199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5024120" y="46247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372610" y="46615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567170" y="46615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523615" y="472313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857625" y="45935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92" name="CaixaDeTexto 83"/>
          <p:cNvSpPr txBox="1"/>
          <p:nvPr/>
        </p:nvSpPr>
        <p:spPr>
          <a:xfrm>
            <a:off x="10898505" y="5010785"/>
            <a:ext cx="1064895" cy="521970"/>
          </a:xfrm>
          <a:prstGeom prst="rect">
            <a:avLst/>
          </a:prstGeom>
          <a:noFill/>
        </p:spPr>
        <p:txBody>
          <a:bodyPr wrap="square" rtlCol="0">
            <a:spAutoFit/>
          </a:bodyPr>
          <a:lstStyle/>
          <a:p>
            <a:pPr algn="ctr"/>
            <a:r>
              <a:rPr lang="pt-BR" sz="2800" dirty="0" smtClean="0"/>
              <a:t>C</a:t>
            </a:r>
            <a:r>
              <a:rPr lang="pt-BR" sz="2800" baseline="-25000" dirty="0" smtClean="0"/>
              <a:t>L</a:t>
            </a:r>
            <a:endParaRPr lang="pt-BR" sz="2800" dirty="0" smtClean="0"/>
          </a:p>
        </p:txBody>
      </p:sp>
      <p:sp>
        <p:nvSpPr>
          <p:cNvPr id="95" name="Forma livre 94"/>
          <p:cNvSpPr/>
          <p:nvPr/>
        </p:nvSpPr>
        <p:spPr>
          <a:xfrm>
            <a:off x="8634095" y="3493770"/>
            <a:ext cx="2543175" cy="1530350"/>
          </a:xfrm>
          <a:custGeom>
            <a:avLst/>
            <a:gdLst>
              <a:gd name="connisteX0" fmla="*/ 0 w 2543175"/>
              <a:gd name="connsiteY0" fmla="*/ 587111 h 1530086"/>
              <a:gd name="connisteX1" fmla="*/ 390525 w 2543175"/>
              <a:gd name="connsiteY1" fmla="*/ 148961 h 1530086"/>
              <a:gd name="connisteX2" fmla="*/ 1219200 w 2543175"/>
              <a:gd name="connsiteY2" fmla="*/ 6086 h 1530086"/>
              <a:gd name="connisteX3" fmla="*/ 2066925 w 2543175"/>
              <a:gd name="connsiteY3" fmla="*/ 272786 h 1530086"/>
              <a:gd name="connisteX4" fmla="*/ 2466975 w 2543175"/>
              <a:gd name="connsiteY4" fmla="*/ 863336 h 1530086"/>
              <a:gd name="connisteX5" fmla="*/ 2543175 w 2543175"/>
              <a:gd name="connsiteY5" fmla="*/ 1530086 h 153008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543175" h="1530086">
                <a:moveTo>
                  <a:pt x="0" y="587111"/>
                </a:moveTo>
                <a:cubicBezTo>
                  <a:pt x="61595" y="502021"/>
                  <a:pt x="146685" y="265166"/>
                  <a:pt x="390525" y="148961"/>
                </a:cubicBezTo>
                <a:cubicBezTo>
                  <a:pt x="634365" y="32756"/>
                  <a:pt x="883920" y="-18679"/>
                  <a:pt x="1219200" y="6086"/>
                </a:cubicBezTo>
                <a:cubicBezTo>
                  <a:pt x="1554480" y="30851"/>
                  <a:pt x="1817370" y="101336"/>
                  <a:pt x="2066925" y="272786"/>
                </a:cubicBezTo>
                <a:cubicBezTo>
                  <a:pt x="2316480" y="444236"/>
                  <a:pt x="2371725" y="611876"/>
                  <a:pt x="2466975" y="863336"/>
                </a:cubicBezTo>
                <a:cubicBezTo>
                  <a:pt x="2562225" y="1114796"/>
                  <a:pt x="2536190" y="1408801"/>
                  <a:pt x="2543175" y="1530086"/>
                </a:cubicBezTo>
              </a:path>
            </a:pathLst>
          </a:custGeom>
          <a:noFill/>
          <a:ln w="349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6" name="Conector Reto 95"/>
          <p:cNvCxnSpPr/>
          <p:nvPr/>
        </p:nvCxnSpPr>
        <p:spPr>
          <a:xfrm>
            <a:off x="1726939" y="4062866"/>
            <a:ext cx="1002926"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10996034" y="5922146"/>
            <a:ext cx="360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98" name="Caixa de Texto 97"/>
          <p:cNvSpPr txBox="1"/>
          <p:nvPr/>
        </p:nvSpPr>
        <p:spPr>
          <a:xfrm>
            <a:off x="716295" y="280769"/>
            <a:ext cx="10417175" cy="2506980"/>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Obs.: Redistribuição de Carga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Redistribuição de carga é o fenomeno dos portadores do canal serem repelidos para o dreno ou o source quando o transistor corta (no caso de uma chave, metade da carga vai para o dreno e metade para o source). Com isso, no momento que o canal corta, há alteração da tensão de saída da chave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9" name="Forma livre 98"/>
          <p:cNvSpPr/>
          <p:nvPr/>
        </p:nvSpPr>
        <p:spPr>
          <a:xfrm>
            <a:off x="3310255" y="4777740"/>
            <a:ext cx="2095500" cy="347980"/>
          </a:xfrm>
          <a:custGeom>
            <a:avLst/>
            <a:gdLst>
              <a:gd name="connisteX0" fmla="*/ 2095500 w 2095500"/>
              <a:gd name="connsiteY0" fmla="*/ 57150 h 348029"/>
              <a:gd name="connisteX1" fmla="*/ 1476375 w 2095500"/>
              <a:gd name="connsiteY1" fmla="*/ 276225 h 348029"/>
              <a:gd name="connisteX2" fmla="*/ 685800 w 2095500"/>
              <a:gd name="connsiteY2" fmla="*/ 323850 h 348029"/>
              <a:gd name="connisteX3" fmla="*/ 0 w 2095500"/>
              <a:gd name="connsiteY3" fmla="*/ 0 h 348029"/>
            </a:gdLst>
            <a:ahLst/>
            <a:cxnLst>
              <a:cxn ang="0">
                <a:pos x="connisteX0" y="connsiteY0"/>
              </a:cxn>
              <a:cxn ang="0">
                <a:pos x="connisteX1" y="connsiteY1"/>
              </a:cxn>
              <a:cxn ang="0">
                <a:pos x="connisteX2" y="connsiteY2"/>
              </a:cxn>
              <a:cxn ang="0">
                <a:pos x="connisteX3" y="connsiteY3"/>
              </a:cxn>
            </a:cxnLst>
            <a:rect l="l" t="t" r="r" b="b"/>
            <a:pathLst>
              <a:path w="2095500" h="348029">
                <a:moveTo>
                  <a:pt x="2095500" y="57150"/>
                </a:moveTo>
                <a:cubicBezTo>
                  <a:pt x="1987550" y="99695"/>
                  <a:pt x="1758315" y="222885"/>
                  <a:pt x="1476375" y="276225"/>
                </a:cubicBezTo>
                <a:cubicBezTo>
                  <a:pt x="1194435" y="329565"/>
                  <a:pt x="981075" y="379095"/>
                  <a:pt x="685800" y="323850"/>
                </a:cubicBezTo>
                <a:cubicBezTo>
                  <a:pt x="390525" y="268605"/>
                  <a:pt x="121285" y="65405"/>
                  <a:pt x="0" y="0"/>
                </a:cubicBezTo>
              </a:path>
            </a:pathLst>
          </a:custGeom>
          <a:noFill/>
          <a:ln w="28575">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0" name="Forma livre 99"/>
          <p:cNvSpPr/>
          <p:nvPr/>
        </p:nvSpPr>
        <p:spPr>
          <a:xfrm flipH="1">
            <a:off x="6071235" y="4836160"/>
            <a:ext cx="2095500" cy="347980"/>
          </a:xfrm>
          <a:custGeom>
            <a:avLst/>
            <a:gdLst>
              <a:gd name="connisteX0" fmla="*/ 2095500 w 2095500"/>
              <a:gd name="connsiteY0" fmla="*/ 57150 h 348029"/>
              <a:gd name="connisteX1" fmla="*/ 1476375 w 2095500"/>
              <a:gd name="connsiteY1" fmla="*/ 276225 h 348029"/>
              <a:gd name="connisteX2" fmla="*/ 685800 w 2095500"/>
              <a:gd name="connsiteY2" fmla="*/ 323850 h 348029"/>
              <a:gd name="connisteX3" fmla="*/ 0 w 2095500"/>
              <a:gd name="connsiteY3" fmla="*/ 0 h 348029"/>
            </a:gdLst>
            <a:ahLst/>
            <a:cxnLst>
              <a:cxn ang="0">
                <a:pos x="connisteX0" y="connsiteY0"/>
              </a:cxn>
              <a:cxn ang="0">
                <a:pos x="connisteX1" y="connsiteY1"/>
              </a:cxn>
              <a:cxn ang="0">
                <a:pos x="connisteX2" y="connsiteY2"/>
              </a:cxn>
              <a:cxn ang="0">
                <a:pos x="connisteX3" y="connsiteY3"/>
              </a:cxn>
            </a:cxnLst>
            <a:rect l="l" t="t" r="r" b="b"/>
            <a:pathLst>
              <a:path w="2095500" h="348029">
                <a:moveTo>
                  <a:pt x="2095500" y="57150"/>
                </a:moveTo>
                <a:cubicBezTo>
                  <a:pt x="1987550" y="99695"/>
                  <a:pt x="1758315" y="222885"/>
                  <a:pt x="1476375" y="276225"/>
                </a:cubicBezTo>
                <a:cubicBezTo>
                  <a:pt x="1194435" y="329565"/>
                  <a:pt x="981075" y="379095"/>
                  <a:pt x="685800" y="323850"/>
                </a:cubicBezTo>
                <a:cubicBezTo>
                  <a:pt x="390525" y="268605"/>
                  <a:pt x="121285" y="65405"/>
                  <a:pt x="0" y="0"/>
                </a:cubicBezTo>
              </a:path>
            </a:pathLst>
          </a:custGeom>
          <a:noFill/>
          <a:ln w="28575">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520825" y="438785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008630" y="432308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2994025" y="410908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009380" y="577342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317750" y="444119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397760" y="474980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7944485" y="445706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032115" y="481393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8631555" y="408305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5883910" y="372173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2683510" y="406273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1659255" y="3581400"/>
            <a:ext cx="856615" cy="521970"/>
          </a:xfrm>
          <a:prstGeom prst="rect">
            <a:avLst/>
          </a:prstGeom>
          <a:noFill/>
        </p:spPr>
        <p:txBody>
          <a:bodyPr wrap="square" rtlCol="0">
            <a:spAutoFit/>
          </a:bodyPr>
          <a:lstStyle/>
          <a:p>
            <a:r>
              <a:rPr lang="pt-BR" sz="2800" dirty="0" smtClean="0"/>
              <a:t>Vin</a:t>
            </a:r>
            <a:endParaRPr lang="pt-BR" sz="2800" dirty="0" smtClean="0"/>
          </a:p>
        </p:txBody>
      </p:sp>
      <p:sp>
        <p:nvSpPr>
          <p:cNvPr id="26" name="Retângulo de cantos arredondados 84"/>
          <p:cNvSpPr/>
          <p:nvPr/>
        </p:nvSpPr>
        <p:spPr>
          <a:xfrm>
            <a:off x="9072245" y="445071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166225" y="437578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484360" y="407606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072755" y="3390265"/>
            <a:ext cx="999490" cy="521970"/>
          </a:xfrm>
          <a:prstGeom prst="rect">
            <a:avLst/>
          </a:prstGeom>
          <a:noFill/>
        </p:spPr>
        <p:txBody>
          <a:bodyPr wrap="square" rtlCol="0">
            <a:spAutoFit/>
          </a:bodyPr>
          <a:lstStyle/>
          <a:p>
            <a:r>
              <a:rPr lang="pt-BR" sz="2800" dirty="0" smtClean="0"/>
              <a:t>Vout</a:t>
            </a:r>
            <a:endParaRPr lang="pt-BR" sz="2800" dirty="0" smtClean="0"/>
          </a:p>
        </p:txBody>
      </p:sp>
      <p:sp>
        <p:nvSpPr>
          <p:cNvPr id="31" name="CaixaDeTexto 83"/>
          <p:cNvSpPr txBox="1"/>
          <p:nvPr/>
        </p:nvSpPr>
        <p:spPr>
          <a:xfrm>
            <a:off x="9599930" y="3912235"/>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2620010" y="529336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254365" y="529018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a:off x="10662920" y="4930775"/>
            <a:ext cx="1005205" cy="991235"/>
            <a:chOff x="5003" y="4813"/>
            <a:chExt cx="441" cy="954"/>
          </a:xfrm>
        </p:grpSpPr>
        <p:cxnSp>
          <p:nvCxnSpPr>
            <p:cNvPr id="114" name="Straight Connector 178"/>
            <p:cNvCxnSpPr>
              <a:cxnSpLocks noChangeShapeType="1"/>
            </p:cNvCxnSpPr>
            <p:nvPr/>
          </p:nvCxnSpPr>
          <p:spPr bwMode="auto">
            <a:xfrm flipV="1">
              <a:off x="5228"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50" name="CaixaDeTexto 83"/>
          <p:cNvSpPr txBox="1"/>
          <p:nvPr/>
        </p:nvSpPr>
        <p:spPr>
          <a:xfrm>
            <a:off x="5172710" y="3168015"/>
            <a:ext cx="1471930" cy="521970"/>
          </a:xfrm>
          <a:prstGeom prst="rect">
            <a:avLst/>
          </a:prstGeom>
          <a:noFill/>
        </p:spPr>
        <p:txBody>
          <a:bodyPr wrap="square" rtlCol="0">
            <a:spAutoFit/>
          </a:bodyPr>
          <a:lstStyle/>
          <a:p>
            <a:r>
              <a:rPr lang="pt-BR" sz="2800" dirty="0" smtClean="0"/>
              <a:t>CLK=V</a:t>
            </a:r>
            <a:r>
              <a:rPr lang="pt-BR" sz="2800" baseline="-25000" dirty="0" smtClean="0"/>
              <a:t>DD</a:t>
            </a:r>
            <a:endParaRPr lang="pt-BR" sz="2800" baseline="-25000" dirty="0" smtClean="0"/>
          </a:p>
        </p:txBody>
      </p:sp>
      <p:grpSp>
        <p:nvGrpSpPr>
          <p:cNvPr id="14" name="Grupo 13"/>
          <p:cNvGrpSpPr/>
          <p:nvPr/>
        </p:nvGrpSpPr>
        <p:grpSpPr>
          <a:xfrm>
            <a:off x="3342640" y="440944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 name="Grupo 4"/>
          <p:cNvGrpSpPr/>
          <p:nvPr/>
        </p:nvGrpSpPr>
        <p:grpSpPr>
          <a:xfrm>
            <a:off x="6388100" y="4528185"/>
            <a:ext cx="241300" cy="368300"/>
            <a:chOff x="8319460" y="3999814"/>
            <a:chExt cx="241540" cy="393636"/>
          </a:xfrm>
        </p:grpSpPr>
        <p:sp>
          <p:nvSpPr>
            <p:cNvPr id="6" name="Elipse 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9" name="Grupo 8"/>
          <p:cNvGrpSpPr/>
          <p:nvPr/>
        </p:nvGrpSpPr>
        <p:grpSpPr>
          <a:xfrm>
            <a:off x="6924675" y="4509135"/>
            <a:ext cx="241300" cy="368300"/>
            <a:chOff x="8319460" y="3999814"/>
            <a:chExt cx="241540" cy="393636"/>
          </a:xfrm>
        </p:grpSpPr>
        <p:sp>
          <p:nvSpPr>
            <p:cNvPr id="10" name="Elipse 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2" name="Grupo 11"/>
          <p:cNvGrpSpPr/>
          <p:nvPr/>
        </p:nvGrpSpPr>
        <p:grpSpPr>
          <a:xfrm>
            <a:off x="7258685" y="451040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4" name="Grupo 43"/>
          <p:cNvGrpSpPr/>
          <p:nvPr/>
        </p:nvGrpSpPr>
        <p:grpSpPr>
          <a:xfrm>
            <a:off x="6193790" y="4408170"/>
            <a:ext cx="241300" cy="368300"/>
            <a:chOff x="8319460" y="3999814"/>
            <a:chExt cx="241540" cy="393636"/>
          </a:xfrm>
        </p:grpSpPr>
        <p:sp>
          <p:nvSpPr>
            <p:cNvPr id="45" name="Elipse 4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7" name="Grupo 46"/>
          <p:cNvGrpSpPr/>
          <p:nvPr/>
        </p:nvGrpSpPr>
        <p:grpSpPr>
          <a:xfrm>
            <a:off x="5540375" y="4408170"/>
            <a:ext cx="241300" cy="368300"/>
            <a:chOff x="8319460" y="3999814"/>
            <a:chExt cx="241540" cy="393636"/>
          </a:xfrm>
        </p:grpSpPr>
        <p:sp>
          <p:nvSpPr>
            <p:cNvPr id="48" name="Elipse 4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5346065" y="4568190"/>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7064375" y="4376420"/>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7533640" y="4444365"/>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4531995" y="4473575"/>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3" name="Grupo 62"/>
          <p:cNvGrpSpPr/>
          <p:nvPr/>
        </p:nvGrpSpPr>
        <p:grpSpPr>
          <a:xfrm>
            <a:off x="4155440" y="4457065"/>
            <a:ext cx="241300" cy="368300"/>
            <a:chOff x="8319460" y="3999814"/>
            <a:chExt cx="241540" cy="393636"/>
          </a:xfrm>
        </p:grpSpPr>
        <p:sp>
          <p:nvSpPr>
            <p:cNvPr id="64" name="Elipse 6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3625215" y="445706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5999480" y="4593590"/>
            <a:ext cx="241300" cy="368300"/>
            <a:chOff x="8056309" y="4016781"/>
            <a:chExt cx="241540" cy="393636"/>
          </a:xfrm>
        </p:grpSpPr>
        <p:sp>
          <p:nvSpPr>
            <p:cNvPr id="70" name="Elipse 69"/>
            <p:cNvSpPr/>
            <p:nvPr/>
          </p:nvSpPr>
          <p:spPr>
            <a:xfrm>
              <a:off x="8115112" y="412113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2"/>
            <p:cNvSpPr txBox="1"/>
            <p:nvPr/>
          </p:nvSpPr>
          <p:spPr>
            <a:xfrm>
              <a:off x="8056309" y="4016781"/>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4856480" y="4505325"/>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3961130" y="4351655"/>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8" name="Grupo 77"/>
          <p:cNvGrpSpPr/>
          <p:nvPr/>
        </p:nvGrpSpPr>
        <p:grpSpPr>
          <a:xfrm>
            <a:off x="6683375" y="4387850"/>
            <a:ext cx="241300" cy="368300"/>
            <a:chOff x="8319460" y="3999814"/>
            <a:chExt cx="241540" cy="393636"/>
          </a:xfrm>
        </p:grpSpPr>
        <p:sp>
          <p:nvSpPr>
            <p:cNvPr id="79" name="Elipse 7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0"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81" name="Grupo 80"/>
          <p:cNvGrpSpPr/>
          <p:nvPr/>
        </p:nvGrpSpPr>
        <p:grpSpPr>
          <a:xfrm>
            <a:off x="5155565" y="4434205"/>
            <a:ext cx="241300" cy="368300"/>
            <a:chOff x="8319460" y="3999814"/>
            <a:chExt cx="241540" cy="393636"/>
          </a:xfrm>
        </p:grpSpPr>
        <p:sp>
          <p:nvSpPr>
            <p:cNvPr id="82" name="Elipse 8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84" name="Conector de Seta Reta 83"/>
          <p:cNvCxnSpPr/>
          <p:nvPr/>
        </p:nvCxnSpPr>
        <p:spPr>
          <a:xfrm>
            <a:off x="4690745" y="473710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724140" y="4617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85"/>
          <p:cNvCxnSpPr/>
          <p:nvPr/>
        </p:nvCxnSpPr>
        <p:spPr>
          <a:xfrm>
            <a:off x="7470775" y="47199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5024120" y="46247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372610" y="46615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567170" y="46615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523615" y="472313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857625" y="45935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92" name="CaixaDeTexto 83"/>
          <p:cNvSpPr txBox="1"/>
          <p:nvPr/>
        </p:nvSpPr>
        <p:spPr>
          <a:xfrm>
            <a:off x="10869930" y="4832985"/>
            <a:ext cx="1064895" cy="521970"/>
          </a:xfrm>
          <a:prstGeom prst="rect">
            <a:avLst/>
          </a:prstGeom>
          <a:noFill/>
        </p:spPr>
        <p:txBody>
          <a:bodyPr wrap="square" rtlCol="0">
            <a:spAutoFit/>
          </a:bodyPr>
          <a:lstStyle/>
          <a:p>
            <a:pPr algn="ctr"/>
            <a:r>
              <a:rPr lang="pt-BR" sz="2800" dirty="0" smtClean="0"/>
              <a:t>C</a:t>
            </a:r>
            <a:r>
              <a:rPr lang="pt-BR" sz="2800" baseline="-25000" dirty="0" smtClean="0"/>
              <a:t>L</a:t>
            </a:r>
            <a:endParaRPr lang="pt-BR" sz="2800" dirty="0" smtClean="0"/>
          </a:p>
        </p:txBody>
      </p:sp>
      <p:sp>
        <p:nvSpPr>
          <p:cNvPr id="95" name="Forma livre 94"/>
          <p:cNvSpPr/>
          <p:nvPr/>
        </p:nvSpPr>
        <p:spPr>
          <a:xfrm>
            <a:off x="8634095" y="3493770"/>
            <a:ext cx="2543175" cy="1530350"/>
          </a:xfrm>
          <a:custGeom>
            <a:avLst/>
            <a:gdLst>
              <a:gd name="connisteX0" fmla="*/ 0 w 2543175"/>
              <a:gd name="connsiteY0" fmla="*/ 587111 h 1530086"/>
              <a:gd name="connisteX1" fmla="*/ 390525 w 2543175"/>
              <a:gd name="connsiteY1" fmla="*/ 148961 h 1530086"/>
              <a:gd name="connisteX2" fmla="*/ 1219200 w 2543175"/>
              <a:gd name="connsiteY2" fmla="*/ 6086 h 1530086"/>
              <a:gd name="connisteX3" fmla="*/ 2066925 w 2543175"/>
              <a:gd name="connsiteY3" fmla="*/ 272786 h 1530086"/>
              <a:gd name="connisteX4" fmla="*/ 2466975 w 2543175"/>
              <a:gd name="connsiteY4" fmla="*/ 863336 h 1530086"/>
              <a:gd name="connisteX5" fmla="*/ 2543175 w 2543175"/>
              <a:gd name="connsiteY5" fmla="*/ 1530086 h 153008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543175" h="1530086">
                <a:moveTo>
                  <a:pt x="0" y="587111"/>
                </a:moveTo>
                <a:cubicBezTo>
                  <a:pt x="61595" y="502021"/>
                  <a:pt x="146685" y="265166"/>
                  <a:pt x="390525" y="148961"/>
                </a:cubicBezTo>
                <a:cubicBezTo>
                  <a:pt x="634365" y="32756"/>
                  <a:pt x="883920" y="-18679"/>
                  <a:pt x="1219200" y="6086"/>
                </a:cubicBezTo>
                <a:cubicBezTo>
                  <a:pt x="1554480" y="30851"/>
                  <a:pt x="1817370" y="101336"/>
                  <a:pt x="2066925" y="272786"/>
                </a:cubicBezTo>
                <a:cubicBezTo>
                  <a:pt x="2316480" y="444236"/>
                  <a:pt x="2371725" y="611876"/>
                  <a:pt x="2466975" y="863336"/>
                </a:cubicBezTo>
                <a:cubicBezTo>
                  <a:pt x="2562225" y="1114796"/>
                  <a:pt x="2536190" y="1408801"/>
                  <a:pt x="2543175" y="1530086"/>
                </a:cubicBezTo>
              </a:path>
            </a:pathLst>
          </a:custGeom>
          <a:noFill/>
          <a:ln w="349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6" name="Conector Reto 95"/>
          <p:cNvCxnSpPr/>
          <p:nvPr/>
        </p:nvCxnSpPr>
        <p:spPr>
          <a:xfrm>
            <a:off x="1726939" y="4062866"/>
            <a:ext cx="1002926"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10996034" y="5922146"/>
            <a:ext cx="360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98" name="Caixa de Texto 97"/>
          <p:cNvSpPr txBox="1"/>
          <p:nvPr/>
        </p:nvSpPr>
        <p:spPr>
          <a:xfrm>
            <a:off x="716295" y="271244"/>
            <a:ext cx="10417175" cy="460375"/>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total de cargas no canal do NMOS é</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9" name="Forma livre 98"/>
          <p:cNvSpPr/>
          <p:nvPr/>
        </p:nvSpPr>
        <p:spPr>
          <a:xfrm>
            <a:off x="3310255" y="4777740"/>
            <a:ext cx="2095500" cy="347980"/>
          </a:xfrm>
          <a:custGeom>
            <a:avLst/>
            <a:gdLst>
              <a:gd name="connisteX0" fmla="*/ 2095500 w 2095500"/>
              <a:gd name="connsiteY0" fmla="*/ 57150 h 348029"/>
              <a:gd name="connisteX1" fmla="*/ 1476375 w 2095500"/>
              <a:gd name="connsiteY1" fmla="*/ 276225 h 348029"/>
              <a:gd name="connisteX2" fmla="*/ 685800 w 2095500"/>
              <a:gd name="connsiteY2" fmla="*/ 323850 h 348029"/>
              <a:gd name="connisteX3" fmla="*/ 0 w 2095500"/>
              <a:gd name="connsiteY3" fmla="*/ 0 h 348029"/>
            </a:gdLst>
            <a:ahLst/>
            <a:cxnLst>
              <a:cxn ang="0">
                <a:pos x="connisteX0" y="connsiteY0"/>
              </a:cxn>
              <a:cxn ang="0">
                <a:pos x="connisteX1" y="connsiteY1"/>
              </a:cxn>
              <a:cxn ang="0">
                <a:pos x="connisteX2" y="connsiteY2"/>
              </a:cxn>
              <a:cxn ang="0">
                <a:pos x="connisteX3" y="connsiteY3"/>
              </a:cxn>
            </a:cxnLst>
            <a:rect l="l" t="t" r="r" b="b"/>
            <a:pathLst>
              <a:path w="2095500" h="348029">
                <a:moveTo>
                  <a:pt x="2095500" y="57150"/>
                </a:moveTo>
                <a:cubicBezTo>
                  <a:pt x="1987550" y="99695"/>
                  <a:pt x="1758315" y="222885"/>
                  <a:pt x="1476375" y="276225"/>
                </a:cubicBezTo>
                <a:cubicBezTo>
                  <a:pt x="1194435" y="329565"/>
                  <a:pt x="981075" y="379095"/>
                  <a:pt x="685800" y="323850"/>
                </a:cubicBezTo>
                <a:cubicBezTo>
                  <a:pt x="390525" y="268605"/>
                  <a:pt x="121285" y="65405"/>
                  <a:pt x="0"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0" name="Forma livre 99"/>
          <p:cNvSpPr/>
          <p:nvPr/>
        </p:nvSpPr>
        <p:spPr>
          <a:xfrm flipH="1">
            <a:off x="6071235" y="4836160"/>
            <a:ext cx="2095500" cy="347980"/>
          </a:xfrm>
          <a:custGeom>
            <a:avLst/>
            <a:gdLst>
              <a:gd name="connisteX0" fmla="*/ 2095500 w 2095500"/>
              <a:gd name="connsiteY0" fmla="*/ 57150 h 348029"/>
              <a:gd name="connisteX1" fmla="*/ 1476375 w 2095500"/>
              <a:gd name="connsiteY1" fmla="*/ 276225 h 348029"/>
              <a:gd name="connisteX2" fmla="*/ 685800 w 2095500"/>
              <a:gd name="connsiteY2" fmla="*/ 323850 h 348029"/>
              <a:gd name="connisteX3" fmla="*/ 0 w 2095500"/>
              <a:gd name="connsiteY3" fmla="*/ 0 h 348029"/>
            </a:gdLst>
            <a:ahLst/>
            <a:cxnLst>
              <a:cxn ang="0">
                <a:pos x="connisteX0" y="connsiteY0"/>
              </a:cxn>
              <a:cxn ang="0">
                <a:pos x="connisteX1" y="connsiteY1"/>
              </a:cxn>
              <a:cxn ang="0">
                <a:pos x="connisteX2" y="connsiteY2"/>
              </a:cxn>
              <a:cxn ang="0">
                <a:pos x="connisteX3" y="connsiteY3"/>
              </a:cxn>
            </a:cxnLst>
            <a:rect l="l" t="t" r="r" b="b"/>
            <a:pathLst>
              <a:path w="2095500" h="348029">
                <a:moveTo>
                  <a:pt x="2095500" y="57150"/>
                </a:moveTo>
                <a:cubicBezTo>
                  <a:pt x="1987550" y="99695"/>
                  <a:pt x="1758315" y="222885"/>
                  <a:pt x="1476375" y="276225"/>
                </a:cubicBezTo>
                <a:cubicBezTo>
                  <a:pt x="1194435" y="329565"/>
                  <a:pt x="981075" y="379095"/>
                  <a:pt x="685800" y="323850"/>
                </a:cubicBezTo>
                <a:cubicBezTo>
                  <a:pt x="390525" y="268605"/>
                  <a:pt x="121285" y="65405"/>
                  <a:pt x="0"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43" name="Caixa de Texto 42"/>
              <p:cNvSpPr txBox="1"/>
              <p:nvPr/>
            </p:nvSpPr>
            <p:spPr>
              <a:xfrm>
                <a:off x="425450" y="731520"/>
                <a:ext cx="10570845" cy="5219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𝑊𝐿𝐶𝑜𝑥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𝑊𝐿𝐶𝑜𝑥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425450" y="731520"/>
                <a:ext cx="10570845" cy="521970"/>
              </a:xfrm>
              <a:prstGeom prst="rect">
                <a:avLst/>
              </a:prstGeom>
              <a:blipFill rotWithShape="1">
                <a:blip r:embed="rId1"/>
                <a:stretch>
                  <a:fillRect b="-6083"/>
                </a:stretch>
              </a:blipFill>
              <a:ln w="38100">
                <a:noFill/>
              </a:ln>
            </p:spPr>
            <p:txBody>
              <a:bodyPr/>
              <a:lstStyle/>
              <a:p>
                <a:r>
                  <a:rPr lang="pt-BR" altLang="en-US">
                    <a:noFill/>
                  </a:rPr>
                  <a:t> </a:t>
                </a:r>
              </a:p>
            </p:txBody>
          </p:sp>
        </mc:Fallback>
      </mc:AlternateContent>
      <p:sp>
        <p:nvSpPr>
          <p:cNvPr id="85" name="Caixa de Texto 84"/>
          <p:cNvSpPr txBox="1"/>
          <p:nvPr/>
        </p:nvSpPr>
        <p:spPr>
          <a:xfrm>
            <a:off x="760110" y="1253589"/>
            <a:ext cx="10417175" cy="906780"/>
          </a:xfrm>
          <a:prstGeom prst="rect">
            <a:avLst/>
          </a:prstGeom>
          <a:solidFill>
            <a:schemeClr val="bg1"/>
          </a:solidFill>
        </p:spPr>
        <p:txBody>
          <a:bodyPr wrap="square" rtlCol="0" anchor="t">
            <a:spAutoFit/>
          </a:bodyPr>
          <a:lstStyle/>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Veja que a carga depende de Vin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quanto a tensão Vout é afetada depende do valor de C</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L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7" name="Caixa de Texto 86"/>
              <p:cNvSpPr txBox="1"/>
              <p:nvPr/>
            </p:nvSpPr>
            <p:spPr>
              <a:xfrm>
                <a:off x="2227580" y="2519680"/>
                <a:ext cx="7362825" cy="5219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𝑊𝐿𝐶𝑜𝑥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2227580" y="2519680"/>
                <a:ext cx="7362825" cy="521970"/>
              </a:xfrm>
              <a:prstGeom prst="rect">
                <a:avLst/>
              </a:prstGeom>
              <a:blipFill rotWithShape="1">
                <a:blip r:embed="rId2"/>
                <a:stretch>
                  <a:fillRect b="-6083"/>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5" name="Grupo 4"/>
          <p:cNvGrpSpPr/>
          <p:nvPr/>
        </p:nvGrpSpPr>
        <p:grpSpPr>
          <a:xfrm>
            <a:off x="2874010" y="5563235"/>
            <a:ext cx="2490470" cy="596456"/>
            <a:chOff x="11668" y="9375"/>
            <a:chExt cx="2350" cy="55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
        <p:nvSpPr>
          <p:cNvPr id="30" name="Caixa de Texto 29"/>
          <p:cNvSpPr txBox="1"/>
          <p:nvPr/>
        </p:nvSpPr>
        <p:spPr>
          <a:xfrm>
            <a:off x="286385" y="277495"/>
            <a:ext cx="11612880" cy="5215890"/>
          </a:xfrm>
          <a:prstGeom prst="rect">
            <a:avLst/>
          </a:prstGeom>
          <a:solidFill>
            <a:schemeClr val="bg1"/>
          </a:solidFill>
        </p:spPr>
        <p:txBody>
          <a:bodyPr wrap="square" rtlCol="0" anchor="t">
            <a:spAutoFit/>
          </a:bodyPr>
          <a:lstStyle/>
          <a:p>
            <a:pPr marL="514350" indent="-514350" algn="l" fontAlgn="auto">
              <a:spcAft>
                <a:spcPts val="600"/>
              </a:spcAft>
              <a:buFont typeface="+mj-lt"/>
              <a:buAutoNum type="arabicPeriod" startAt="2"/>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Utilização do PMOS p/ implementar Chave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GS </a:t>
            </a:r>
            <a:r>
              <a:rPr lang="pt-BR" altLang="en-US" sz="2800" b="1" dirty="0">
                <a:latin typeface="Arial" panose="020B0604020202020204" pitchFamily="34" charset="0"/>
                <a:cs typeface="Arial" panose="020B0604020202020204" pitchFamily="34" charset="0"/>
                <a:sym typeface="+mn-ea"/>
              </a:rPr>
              <a:t>˃</a:t>
            </a:r>
            <a:r>
              <a:rPr lang="pt-BR" altLang="en-US" sz="2800" b="1" dirty="0">
                <a:latin typeface="Comic Sans MS" panose="030F0702030302020204" pitchFamily="66" charset="0"/>
                <a:cs typeface="Comic Sans MS" panose="030F0702030302020204" pitchFamily="66" charset="0"/>
                <a:sym typeface="+mn-ea"/>
              </a:rPr>
              <a:t> V</a:t>
            </a:r>
            <a:r>
              <a:rPr lang="pt-BR" altLang="en-US" sz="2800" b="1" baseline="-25000" dirty="0">
                <a:latin typeface="Comic Sans MS" panose="030F0702030302020204" pitchFamily="66" charset="0"/>
                <a:cs typeface="Comic Sans MS" panose="030F0702030302020204" pitchFamily="66" charset="0"/>
                <a:sym typeface="+mn-ea"/>
              </a:rPr>
              <a:t>TP</a:t>
            </a:r>
            <a:r>
              <a:rPr lang="pt-BR" altLang="en-US" sz="2800" b="1" dirty="0">
                <a:latin typeface="Comic Sans MS" panose="030F0702030302020204" pitchFamily="66" charset="0"/>
                <a:cs typeface="Comic Sans MS" panose="030F0702030302020204" pitchFamily="66" charset="0"/>
                <a:sym typeface="+mn-ea"/>
              </a:rPr>
              <a:t>: transistor corta (chave aberta)</a:t>
            </a:r>
            <a:endParaRPr lang="pt-BR" altLang="en-US" sz="2800" b="1" dirty="0">
              <a:latin typeface="Comic Sans MS" panose="030F0702030302020204" pitchFamily="66" charset="0"/>
              <a:cs typeface="Comic Sans MS" panose="030F0702030302020204" pitchFamily="66" charset="0"/>
              <a:sym typeface="+mn-ea"/>
            </a:endParaRPr>
          </a:p>
          <a:p>
            <a:pPr lvl="2" indent="0" algn="l" fontAlgn="auto">
              <a:spcAft>
                <a:spcPts val="600"/>
              </a:spcAft>
              <a:buFont typeface="Wingdings" panose="05000000000000000000" charset="0"/>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(se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G</a:t>
            </a:r>
            <a:r>
              <a:rPr lang="pt-BR" altLang="en-US" sz="2800" b="1" dirty="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DD</a:t>
            </a:r>
            <a:r>
              <a:rPr lang="pt-BR" altLang="en-US" sz="2800" b="1" dirty="0">
                <a:solidFill>
                  <a:srgbClr val="C00000"/>
                </a:solidFill>
                <a:latin typeface="Comic Sans MS" panose="030F0702030302020204" pitchFamily="66" charset="0"/>
                <a:cs typeface="Comic Sans MS" panose="030F0702030302020204" pitchFamily="66" charset="0"/>
                <a:sym typeface="+mn-ea"/>
              </a:rPr>
              <a:t> e a entrada for maior do que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DD</a:t>
            </a:r>
            <a:r>
              <a:rPr lang="pt-BR" altLang="en-US" sz="2800" b="1" dirty="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TP</a:t>
            </a:r>
            <a:r>
              <a:rPr lang="pt-BR" altLang="en-US" sz="2800" b="1" dirty="0">
                <a:solidFill>
                  <a:srgbClr val="C00000"/>
                </a:solidFill>
                <a:latin typeface="Comic Sans MS" panose="030F0702030302020204" pitchFamily="66" charset="0"/>
                <a:cs typeface="Comic Sans MS" panose="030F0702030302020204" pitchFamily="66" charset="0"/>
                <a:sym typeface="+mn-ea"/>
              </a:rPr>
              <a:t>|) o transistor conduzirá, mas nesse caso, provavelmente os didos source/bulk e dreno/bulk também conduzem. Não é uma situação usual)</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GS </a:t>
            </a:r>
            <a:r>
              <a:rPr lang="pt-BR" altLang="en-US" sz="2800" b="1" dirty="0">
                <a:latin typeface="Arial" panose="020B0604020202020204" pitchFamily="34" charset="0"/>
                <a:cs typeface="Arial" panose="020B0604020202020204" pitchFamily="34" charset="0"/>
                <a:sym typeface="+mn-ea"/>
              </a:rPr>
              <a:t>&lt;</a:t>
            </a:r>
            <a:r>
              <a:rPr lang="pt-BR" altLang="en-US" sz="2800" b="1" dirty="0">
                <a:latin typeface="Comic Sans MS" panose="030F0702030302020204" pitchFamily="66" charset="0"/>
                <a:cs typeface="Comic Sans MS" panose="030F0702030302020204" pitchFamily="66" charset="0"/>
                <a:sym typeface="+mn-ea"/>
              </a:rPr>
              <a:t> V</a:t>
            </a:r>
            <a:r>
              <a:rPr lang="pt-BR" altLang="en-US" sz="2800" b="1" baseline="-25000" dirty="0">
                <a:latin typeface="Comic Sans MS" panose="030F0702030302020204" pitchFamily="66" charset="0"/>
                <a:cs typeface="Comic Sans MS" panose="030F0702030302020204" pitchFamily="66" charset="0"/>
                <a:sym typeface="+mn-ea"/>
              </a:rPr>
              <a:t>TP</a:t>
            </a:r>
            <a:r>
              <a:rPr lang="pt-BR" altLang="en-US" sz="2800" b="1" dirty="0">
                <a:latin typeface="Comic Sans MS" panose="030F0702030302020204" pitchFamily="66" charset="0"/>
                <a:cs typeface="Comic Sans MS" panose="030F0702030302020204" pitchFamily="66" charset="0"/>
                <a:sym typeface="+mn-ea"/>
              </a:rPr>
              <a:t> ou V</a:t>
            </a:r>
            <a:r>
              <a:rPr lang="pt-BR" altLang="en-US" sz="2800" b="1" baseline="-25000" dirty="0">
                <a:latin typeface="Comic Sans MS" panose="030F0702030302020204" pitchFamily="66" charset="0"/>
                <a:cs typeface="Comic Sans MS" panose="030F0702030302020204" pitchFamily="66" charset="0"/>
                <a:sym typeface="+mn-ea"/>
              </a:rPr>
              <a:t>in </a:t>
            </a:r>
            <a:r>
              <a:rPr lang="pt-BR" altLang="en-US" sz="2800" b="1" dirty="0">
                <a:latin typeface="Arial" panose="020B0604020202020204" pitchFamily="34" charset="0"/>
                <a:cs typeface="Arial" panose="020B0604020202020204" pitchFamily="34" charset="0"/>
                <a:sym typeface="+mn-ea"/>
              </a:rPr>
              <a:t>˃ </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G</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TP</a:t>
            </a:r>
            <a:r>
              <a:rPr lang="pt-BR" altLang="en-US" sz="2800" b="1" dirty="0">
                <a:latin typeface="Comic Sans MS" panose="030F0702030302020204" pitchFamily="66" charset="0"/>
                <a:cs typeface="Comic Sans MS" panose="030F0702030302020204" pitchFamily="66" charset="0"/>
                <a:sym typeface="+mn-ea"/>
              </a:rPr>
              <a:t>) transistor conduz (chave fechada)</a:t>
            </a:r>
            <a:endParaRPr lang="pt-BR" altLang="en-US" sz="2800" b="1" dirty="0">
              <a:latin typeface="Comic Sans MS" panose="030F0702030302020204" pitchFamily="66" charset="0"/>
              <a:cs typeface="Comic Sans MS" panose="030F0702030302020204" pitchFamily="66" charset="0"/>
              <a:sym typeface="+mn-ea"/>
            </a:endParaRPr>
          </a:p>
          <a:p>
            <a:pPr lvl="2" indent="0" algn="l" fontAlgn="auto">
              <a:spcAft>
                <a:spcPts val="600"/>
              </a:spcAft>
              <a:buFont typeface="Wingdings" panose="05000000000000000000" charset="0"/>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(caso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TP</a:t>
            </a:r>
            <a:r>
              <a:rPr lang="pt-BR" altLang="en-US" sz="2800" b="1" dirty="0">
                <a:solidFill>
                  <a:srgbClr val="C00000"/>
                </a:solidFill>
                <a:latin typeface="Comic Sans MS" panose="030F0702030302020204" pitchFamily="66" charset="0"/>
                <a:cs typeface="Comic Sans MS" panose="030F0702030302020204" pitchFamily="66" charset="0"/>
                <a:sym typeface="+mn-ea"/>
              </a:rPr>
              <a:t>= -0.5V 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G</a:t>
            </a:r>
            <a:r>
              <a:rPr lang="pt-BR" altLang="en-US" sz="2800" b="1" dirty="0">
                <a:solidFill>
                  <a:srgbClr val="C00000"/>
                </a:solidFill>
                <a:latin typeface="Comic Sans MS" panose="030F0702030302020204" pitchFamily="66" charset="0"/>
                <a:cs typeface="Comic Sans MS" panose="030F0702030302020204" pitchFamily="66" charset="0"/>
                <a:sym typeface="+mn-ea"/>
              </a:rPr>
              <a:t>=0V, o transistor conduz para tensões de entrada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in </a:t>
            </a:r>
            <a:r>
              <a:rPr lang="pt-BR" altLang="en-US" sz="2800" b="1" dirty="0">
                <a:solidFill>
                  <a:srgbClr val="C00000"/>
                </a:solidFill>
                <a:latin typeface="Arial" panose="020B0604020202020204" pitchFamily="34" charset="0"/>
                <a:cs typeface="Arial" panose="020B0604020202020204" pitchFamily="34" charset="0"/>
                <a:sym typeface="+mn-ea"/>
              </a:rPr>
              <a:t>˃</a:t>
            </a:r>
            <a:r>
              <a:rPr lang="pt-BR" altLang="en-US" sz="2800" b="1" dirty="0">
                <a:solidFill>
                  <a:srgbClr val="C00000"/>
                </a:solidFill>
                <a:latin typeface="Comic Sans MS" panose="030F0702030302020204" pitchFamily="66" charset="0"/>
                <a:cs typeface="Comic Sans MS" panose="030F0702030302020204" pitchFamily="66" charset="0"/>
                <a:sym typeface="+mn-ea"/>
              </a:rPr>
              <a:t> 0,5V. Se </a:t>
            </a:r>
            <a:r>
              <a:rPr lang="pt-BR" altLang="en-US" sz="2800" b="1" dirty="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a:solidFill>
                  <a:schemeClr val="tx1"/>
                </a:solidFill>
                <a:latin typeface="Comic Sans MS" panose="030F0702030302020204" pitchFamily="66" charset="0"/>
                <a:cs typeface="Comic Sans MS" panose="030F0702030302020204" pitchFamily="66" charset="0"/>
                <a:sym typeface="+mn-ea"/>
              </a:rPr>
              <a:t>in </a:t>
            </a:r>
            <a:r>
              <a:rPr lang="pt-BR" altLang="en-US" sz="2800" b="1" dirty="0">
                <a:solidFill>
                  <a:schemeClr val="tx1"/>
                </a:solidFill>
                <a:latin typeface="Arial" panose="020B0604020202020204" pitchFamily="34" charset="0"/>
                <a:cs typeface="Arial" panose="020B0604020202020204" pitchFamily="34" charset="0"/>
                <a:sym typeface="+mn-ea"/>
              </a:rPr>
              <a:t>&lt; </a:t>
            </a:r>
            <a:r>
              <a:rPr lang="pt-BR" altLang="en-US" sz="2800" b="1" dirty="0">
                <a:solidFill>
                  <a:schemeClr val="tx1"/>
                </a:solidFill>
                <a:latin typeface="Comic Sans MS" panose="030F0702030302020204" pitchFamily="66" charset="0"/>
                <a:cs typeface="Comic Sans MS" panose="030F0702030302020204" pitchFamily="66" charset="0"/>
                <a:sym typeface="+mn-ea"/>
              </a:rPr>
              <a:t>0,5V</a:t>
            </a:r>
            <a:r>
              <a:rPr lang="pt-BR" altLang="en-US" sz="2800" b="1" dirty="0">
                <a:solidFill>
                  <a:srgbClr val="C00000"/>
                </a:solidFill>
                <a:latin typeface="Comic Sans MS" panose="030F0702030302020204" pitchFamily="66" charset="0"/>
                <a:cs typeface="Comic Sans MS" panose="030F0702030302020204" pitchFamily="66" charset="0"/>
                <a:sym typeface="+mn-ea"/>
              </a:rPr>
              <a:t>, a </a:t>
            </a:r>
            <a:r>
              <a:rPr lang="pt-BR" altLang="en-US" sz="2800" b="1" dirty="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a:solidFill>
                  <a:schemeClr val="tx1"/>
                </a:solidFill>
                <a:latin typeface="Comic Sans MS" panose="030F0702030302020204" pitchFamily="66" charset="0"/>
                <a:cs typeface="Comic Sans MS" panose="030F0702030302020204" pitchFamily="66" charset="0"/>
                <a:sym typeface="+mn-ea"/>
              </a:rPr>
              <a:t>out </a:t>
            </a:r>
            <a:r>
              <a:rPr lang="pt-BR" altLang="en-US" sz="2800" b="1" dirty="0">
                <a:solidFill>
                  <a:schemeClr val="tx1"/>
                </a:solidFill>
                <a:latin typeface="Comic Sans MS" panose="030F0702030302020204" pitchFamily="66" charset="0"/>
                <a:cs typeface="Comic Sans MS" panose="030F0702030302020204" pitchFamily="66" charset="0"/>
                <a:sym typeface="+mn-ea"/>
              </a:rPr>
              <a:t>atinge 0,5V</a:t>
            </a:r>
            <a:r>
              <a:rPr lang="pt-BR" altLang="en-US" sz="2800" b="1" dirty="0">
                <a:solidFill>
                  <a:srgbClr val="C00000"/>
                </a:solidFill>
                <a:latin typeface="Comic Sans MS" panose="030F0702030302020204" pitchFamily="66" charset="0"/>
                <a:cs typeface="Comic Sans MS" panose="030F0702030302020204" pitchFamily="66" charset="0"/>
                <a:sym typeface="+mn-ea"/>
              </a:rPr>
              <a:t> e entao o trasistor corta )</a:t>
            </a:r>
            <a:endParaRPr lang="pt-BR" altLang="en-US" sz="2800" b="1" dirty="0">
              <a:solidFill>
                <a:srgbClr val="C00000"/>
              </a:solidFill>
              <a:latin typeface="Comic Sans MS" panose="030F0702030302020204" pitchFamily="66" charset="0"/>
              <a:cs typeface="Comic Sans MS" panose="030F0702030302020204" pitchFamily="66" charset="0"/>
              <a:sym typeface="+mn-ea"/>
            </a:endParaRPr>
          </a:p>
          <a:p>
            <a:pPr lvl="0"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Conclusão: chave boa para passar sinais superiores 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0" name="Grupo 9"/>
          <p:cNvGrpSpPr/>
          <p:nvPr/>
        </p:nvGrpSpPr>
        <p:grpSpPr>
          <a:xfrm>
            <a:off x="7644130" y="5006975"/>
            <a:ext cx="1658994" cy="1261110"/>
            <a:chOff x="10947" y="5830"/>
            <a:chExt cx="2613" cy="1986"/>
          </a:xfrm>
        </p:grpSpPr>
        <p:grpSp>
          <p:nvGrpSpPr>
            <p:cNvPr id="7" name="Grupo 6"/>
            <p:cNvGrpSpPr/>
            <p:nvPr/>
          </p:nvGrpSpPr>
          <p:grpSpPr>
            <a:xfrm rot="5400000">
              <a:off x="11342" y="5435"/>
              <a:ext cx="1823" cy="2613"/>
              <a:chOff x="11974" y="7684"/>
              <a:chExt cx="1684" cy="2275"/>
            </a:xfrm>
          </p:grpSpPr>
          <p:grpSp>
            <p:nvGrpSpPr>
              <p:cNvPr id="22" name="Grupo 21"/>
              <p:cNvGrpSpPr/>
              <p:nvPr/>
            </p:nvGrpSpPr>
            <p:grpSpPr>
              <a:xfrm rot="16200000">
                <a:off x="11941" y="8242"/>
                <a:ext cx="1749" cy="1684"/>
                <a:chOff x="7492" y="6392"/>
                <a:chExt cx="1426" cy="1326"/>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flipH="1">
                  <a:off x="8076" y="6392"/>
                  <a:ext cx="842" cy="527"/>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G</a:t>
                  </a:r>
                  <a:endParaRPr lang="pt-BR" sz="2400" baseline="-25000" dirty="0"/>
                </a:p>
              </p:txBody>
            </p:sp>
            <p:cxnSp>
              <p:nvCxnSpPr>
                <p:cNvPr id="45"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6" name="Conector Reto 7"/>
              <p:cNvCxnSpPr/>
              <p:nvPr/>
            </p:nvCxnSpPr>
            <p:spPr>
              <a:xfrm rot="21600000">
                <a:off x="13645" y="7684"/>
                <a:ext cx="0" cy="724"/>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8" name="Line 93"/>
            <p:cNvSpPr>
              <a:spLocks noChangeShapeType="1"/>
            </p:cNvSpPr>
            <p:nvPr/>
          </p:nvSpPr>
          <p:spPr bwMode="auto">
            <a:xfrm rot="27000000" flipH="1">
              <a:off x="11886" y="7447"/>
              <a:ext cx="737" cy="0"/>
            </a:xfrm>
            <a:prstGeom prst="line">
              <a:avLst/>
            </a:prstGeom>
            <a:noFill/>
            <a:ln w="2540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sp>
        <p:nvSpPr>
          <p:cNvPr id="11" name="Rectangle 142"/>
          <p:cNvSpPr>
            <a:spLocks noChangeArrowheads="1"/>
          </p:cNvSpPr>
          <p:nvPr/>
        </p:nvSpPr>
        <p:spPr bwMode="auto">
          <a:xfrm rot="21600000" flipH="1">
            <a:off x="7270182" y="5703333"/>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IN</a:t>
            </a:r>
            <a:endParaRPr lang="pt-BR" sz="2400" baseline="-25000" dirty="0"/>
          </a:p>
        </p:txBody>
      </p:sp>
      <p:sp>
        <p:nvSpPr>
          <p:cNvPr id="12" name="Rectangle 142"/>
          <p:cNvSpPr>
            <a:spLocks noChangeArrowheads="1"/>
          </p:cNvSpPr>
          <p:nvPr/>
        </p:nvSpPr>
        <p:spPr bwMode="auto">
          <a:xfrm rot="21600000" flipH="1">
            <a:off x="2596582" y="5542678"/>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IN</a:t>
            </a:r>
            <a:endParaRPr lang="pt-BR" sz="2400" baseline="-25000" dirty="0"/>
          </a:p>
        </p:txBody>
      </p:sp>
      <p:sp>
        <p:nvSpPr>
          <p:cNvPr id="3" name="Elipse 2"/>
          <p:cNvSpPr/>
          <p:nvPr/>
        </p:nvSpPr>
        <p:spPr>
          <a:xfrm>
            <a:off x="8395970" y="5593715"/>
            <a:ext cx="157480" cy="163830"/>
          </a:xfrm>
          <a:prstGeom prst="ellipse">
            <a:avLst/>
          </a:prstGeom>
          <a:solidFill>
            <a:schemeClr val="bg1"/>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Rectangle 142"/>
          <p:cNvSpPr>
            <a:spLocks noChangeArrowheads="1"/>
          </p:cNvSpPr>
          <p:nvPr/>
        </p:nvSpPr>
        <p:spPr bwMode="auto">
          <a:xfrm rot="21600000" flipH="1">
            <a:off x="8172168" y="6139930"/>
            <a:ext cx="753053"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t>V</a:t>
            </a:r>
            <a:r>
              <a:rPr lang="pt-BR" sz="2400" baseline="-25000" dirty="0"/>
              <a:t>DD</a:t>
            </a:r>
            <a:endParaRPr lang="pt-BR" sz="2400" baseline="-25000" dirty="0"/>
          </a:p>
        </p:txBody>
      </p:sp>
      <p:sp>
        <p:nvSpPr>
          <p:cNvPr id="13" name="Rectangle 142"/>
          <p:cNvSpPr>
            <a:spLocks noChangeArrowheads="1"/>
          </p:cNvSpPr>
          <p:nvPr/>
        </p:nvSpPr>
        <p:spPr bwMode="auto">
          <a:xfrm rot="21600000" flipH="1">
            <a:off x="9075487" y="5692538"/>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out</a:t>
            </a:r>
            <a:endParaRPr lang="pt-BR" sz="2400" baseline="-25000" dirty="0"/>
          </a:p>
        </p:txBody>
      </p:sp>
    </p:spTree>
  </p:cSld>
  <p:clrMapOvr>
    <a:masterClrMapping/>
  </p:clrMapOvr>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30" name="Caixa de Texto 29"/>
          <p:cNvSpPr txBox="1"/>
          <p:nvPr/>
        </p:nvSpPr>
        <p:spPr>
          <a:xfrm>
            <a:off x="1230645" y="449044"/>
            <a:ext cx="10417175" cy="1029970"/>
          </a:xfrm>
          <a:prstGeom prst="rect">
            <a:avLst/>
          </a:prstGeom>
          <a:solidFill>
            <a:schemeClr val="bg1"/>
          </a:solidFill>
        </p:spPr>
        <p:txBody>
          <a:bodyPr wrap="square" rtlCol="0" anchor="t">
            <a:spAutoFit/>
          </a:bodyPr>
          <a:lstStyle/>
          <a:p>
            <a:pPr marL="514350" indent="-514350" algn="l" fontAlgn="auto">
              <a:spcAft>
                <a:spcPts val="600"/>
              </a:spcAft>
              <a:buFont typeface="+mj-lt"/>
              <a:buAutoNum type="arabicPeriod" startAt="2"/>
            </a:pPr>
            <a:r>
              <a:rPr lang="pt-BR" altLang="en-US" sz="2800" b="1" dirty="0" smtClean="0">
                <a:latin typeface="Comic Sans MS" panose="030F0702030302020204" pitchFamily="66" charset="0"/>
                <a:cs typeface="Comic Sans MS" panose="030F0702030302020204" pitchFamily="66" charset="0"/>
                <a:sym typeface="+mn-ea"/>
              </a:rPr>
              <a:t>Utilização do PMOS p/ implementar Chave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a:latin typeface="Comic Sans MS" panose="030F0702030302020204" pitchFamily="66" charset="0"/>
                <a:cs typeface="Comic Sans MS" panose="030F0702030302020204" pitchFamily="66" charset="0"/>
                <a:sym typeface="+mn-ea"/>
              </a:rPr>
              <a:t>Podemos esbocar o grafico de R</a:t>
            </a:r>
            <a:r>
              <a:rPr lang="pt-BR" altLang="en-US" sz="2800" b="1" baseline="-25000" dirty="0">
                <a:latin typeface="Comic Sans MS" panose="030F0702030302020204" pitchFamily="66" charset="0"/>
                <a:cs typeface="Comic Sans MS" panose="030F0702030302020204" pitchFamily="66" charset="0"/>
                <a:sym typeface="+mn-ea"/>
              </a:rPr>
              <a:t>CH </a:t>
            </a:r>
            <a:r>
              <a:rPr lang="pt-BR" altLang="en-US" sz="2800" b="1" dirty="0">
                <a:latin typeface="Comic Sans MS" panose="030F0702030302020204" pitchFamily="66" charset="0"/>
                <a:cs typeface="Comic Sans MS" panose="030F0702030302020204" pitchFamily="66" charset="0"/>
                <a:sym typeface="+mn-ea"/>
              </a:rPr>
              <a:t>em função de V</a:t>
            </a:r>
            <a:r>
              <a:rPr lang="pt-BR" altLang="en-US" sz="2800" b="1" baseline="-25000" dirty="0">
                <a:latin typeface="Comic Sans MS" panose="030F0702030302020204" pitchFamily="66" charset="0"/>
                <a:cs typeface="Comic Sans MS" panose="030F0702030302020204" pitchFamily="66" charset="0"/>
                <a:sym typeface="+mn-ea"/>
              </a:rPr>
              <a:t>in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6" name="Caixa de Texto 15"/>
              <p:cNvSpPr txBox="1"/>
              <p:nvPr/>
            </p:nvSpPr>
            <p:spPr>
              <a:xfrm>
                <a:off x="4281170" y="5177155"/>
                <a:ext cx="6120765" cy="1071245"/>
              </a:xfrm>
              <a:prstGeom prst="rect">
                <a:avLst/>
              </a:prstGeom>
              <a:noFill/>
              <a:ln w="3810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𝑐ℎ</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𝑝</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𝑇𝑃</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4281170" y="5177155"/>
                <a:ext cx="6120765" cy="1071245"/>
              </a:xfrm>
              <a:prstGeom prst="rect">
                <a:avLst/>
              </a:prstGeom>
              <a:blipFill rotWithShape="1">
                <a:blip r:embed="rId1"/>
                <a:stretch>
                  <a:fillRect l="-311" t="-1778" r="-311" b="-1778"/>
                </a:stretch>
              </a:blipFill>
              <a:ln w="38100">
                <a:solidFill>
                  <a:srgbClr val="FFFF00"/>
                </a:solidFill>
              </a:ln>
            </p:spPr>
            <p:txBody>
              <a:bodyPr/>
              <a:lstStyle/>
              <a:p>
                <a:r>
                  <a:rPr lang="pt-BR" altLang="en-US">
                    <a:noFill/>
                  </a:rPr>
                  <a:t> </a:t>
                </a:r>
              </a:p>
            </p:txBody>
          </p:sp>
        </mc:Fallback>
      </mc:AlternateContent>
      <p:cxnSp>
        <p:nvCxnSpPr>
          <p:cNvPr id="19" name="Conector de Seta Reta 18"/>
          <p:cNvCxnSpPr/>
          <p:nvPr/>
        </p:nvCxnSpPr>
        <p:spPr>
          <a:xfrm>
            <a:off x="1611837" y="1783677"/>
            <a:ext cx="0" cy="3171567"/>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flipV="1">
            <a:off x="1414128" y="4460974"/>
            <a:ext cx="5148649" cy="16476"/>
          </a:xfrm>
          <a:prstGeom prst="straightConnector1">
            <a:avLst/>
          </a:prstGeom>
          <a:ln w="22225">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957083" y="1783915"/>
            <a:ext cx="577215" cy="460375"/>
          </a:xfrm>
          <a:prstGeom prst="rect">
            <a:avLst/>
          </a:prstGeom>
          <a:noFill/>
        </p:spPr>
        <p:txBody>
          <a:bodyPr wrap="none" rtlCol="0">
            <a:spAutoFit/>
          </a:bodyPr>
          <a:lstStyle/>
          <a:p>
            <a:r>
              <a:rPr lang="pt-BR" sz="2400" dirty="0" smtClean="0"/>
              <a:t>R</a:t>
            </a:r>
            <a:r>
              <a:rPr lang="pt-BR" sz="2400" baseline="-25000" dirty="0" smtClean="0"/>
              <a:t>CH</a:t>
            </a:r>
            <a:endParaRPr lang="pt-BR" sz="2400" baseline="-25000" dirty="0" smtClean="0"/>
          </a:p>
        </p:txBody>
      </p:sp>
      <p:sp>
        <p:nvSpPr>
          <p:cNvPr id="31" name="CaixaDeTexto 9"/>
          <p:cNvSpPr txBox="1"/>
          <p:nvPr/>
        </p:nvSpPr>
        <p:spPr>
          <a:xfrm>
            <a:off x="6020109" y="4362205"/>
            <a:ext cx="667385" cy="521970"/>
          </a:xfrm>
          <a:prstGeom prst="rect">
            <a:avLst/>
          </a:prstGeom>
          <a:noFill/>
        </p:spPr>
        <p:txBody>
          <a:bodyPr wrap="none" rtlCol="0">
            <a:spAutoFit/>
          </a:bodyPr>
          <a:lstStyle/>
          <a:p>
            <a:r>
              <a:rPr lang="pt-BR" dirty="0"/>
              <a:t> </a:t>
            </a:r>
            <a:r>
              <a:rPr lang="pt-BR" dirty="0" smtClean="0"/>
              <a:t> </a:t>
            </a:r>
            <a:r>
              <a:rPr lang="pt-BR" sz="2800" dirty="0" smtClean="0"/>
              <a:t>V</a:t>
            </a:r>
            <a:r>
              <a:rPr lang="pt-BR" sz="2800" baseline="-25000" dirty="0" smtClean="0"/>
              <a:t>In</a:t>
            </a:r>
            <a:endParaRPr lang="pt-BR" sz="2800" baseline="-25000" dirty="0" smtClean="0"/>
          </a:p>
        </p:txBody>
      </p:sp>
      <p:cxnSp>
        <p:nvCxnSpPr>
          <p:cNvPr id="32" name="Conector Reto 31"/>
          <p:cNvCxnSpPr/>
          <p:nvPr/>
        </p:nvCxnSpPr>
        <p:spPr>
          <a:xfrm>
            <a:off x="2058801" y="1926814"/>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3" name="CaixaDeTexto 16"/>
          <p:cNvSpPr txBox="1"/>
          <p:nvPr/>
        </p:nvSpPr>
        <p:spPr>
          <a:xfrm>
            <a:off x="1909170" y="4657613"/>
            <a:ext cx="565150" cy="368300"/>
          </a:xfrm>
          <a:prstGeom prst="rect">
            <a:avLst/>
          </a:prstGeom>
          <a:solidFill>
            <a:schemeClr val="bg1"/>
          </a:solidFill>
        </p:spPr>
        <p:txBody>
          <a:bodyPr wrap="none" rtlCol="0">
            <a:spAutoFit/>
          </a:bodyPr>
          <a:lstStyle/>
          <a:p>
            <a:r>
              <a:rPr lang="pt-BR" baseline="-25000" dirty="0" smtClean="0"/>
              <a:t> </a:t>
            </a:r>
            <a:r>
              <a:rPr lang="pt-BR" dirty="0" smtClean="0"/>
              <a:t>-V</a:t>
            </a:r>
            <a:r>
              <a:rPr lang="pt-BR" baseline="-25000" dirty="0" smtClean="0"/>
              <a:t>TP</a:t>
            </a:r>
            <a:endParaRPr lang="pt-BR" dirty="0" smtClean="0"/>
          </a:p>
        </p:txBody>
      </p:sp>
      <p:sp>
        <p:nvSpPr>
          <p:cNvPr id="34" name="CaixaDeTexto 17"/>
          <p:cNvSpPr txBox="1"/>
          <p:nvPr/>
        </p:nvSpPr>
        <p:spPr>
          <a:xfrm>
            <a:off x="2653328" y="1684122"/>
            <a:ext cx="2131695" cy="460375"/>
          </a:xfrm>
          <a:prstGeom prst="rect">
            <a:avLst/>
          </a:prstGeom>
          <a:noFill/>
        </p:spPr>
        <p:txBody>
          <a:bodyPr wrap="none" rtlCol="0">
            <a:spAutoFit/>
          </a:bodyPr>
          <a:lstStyle/>
          <a:p>
            <a:r>
              <a:rPr lang="pt-BR" sz="2400" dirty="0" smtClean="0"/>
              <a:t>Transistor Corta</a:t>
            </a:r>
            <a:endParaRPr lang="pt-BR" sz="2400" dirty="0" smtClean="0"/>
          </a:p>
        </p:txBody>
      </p:sp>
      <p:sp>
        <p:nvSpPr>
          <p:cNvPr id="41" name="Forma livre 40"/>
          <p:cNvSpPr/>
          <p:nvPr/>
        </p:nvSpPr>
        <p:spPr>
          <a:xfrm>
            <a:off x="2075481" y="183832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Forma livre 41"/>
          <p:cNvSpPr/>
          <p:nvPr/>
        </p:nvSpPr>
        <p:spPr>
          <a:xfrm flipH="1">
            <a:off x="2113280" y="2052320"/>
            <a:ext cx="3578225" cy="1885950"/>
          </a:xfrm>
          <a:custGeom>
            <a:avLst/>
            <a:gdLst>
              <a:gd name="connisteX0" fmla="*/ 0 w 2724150"/>
              <a:gd name="connsiteY0" fmla="*/ 1885950 h 1885950"/>
              <a:gd name="connisteX1" fmla="*/ 695325 w 2724150"/>
              <a:gd name="connsiteY1" fmla="*/ 1847850 h 1885950"/>
              <a:gd name="connisteX2" fmla="*/ 1228725 w 2724150"/>
              <a:gd name="connsiteY2" fmla="*/ 1762125 h 1885950"/>
              <a:gd name="connisteX3" fmla="*/ 1524000 w 2724150"/>
              <a:gd name="connsiteY3" fmla="*/ 1666875 h 1885950"/>
              <a:gd name="connisteX4" fmla="*/ 1952625 w 2724150"/>
              <a:gd name="connsiteY4" fmla="*/ 1438275 h 1885950"/>
              <a:gd name="connisteX5" fmla="*/ 2324100 w 2724150"/>
              <a:gd name="connsiteY5" fmla="*/ 1133475 h 1885950"/>
              <a:gd name="connisteX6" fmla="*/ 2524125 w 2724150"/>
              <a:gd name="connsiteY6" fmla="*/ 895350 h 1885950"/>
              <a:gd name="connisteX7" fmla="*/ 2676525 w 2724150"/>
              <a:gd name="connsiteY7" fmla="*/ 552450 h 1885950"/>
              <a:gd name="connisteX8" fmla="*/ 2724150 w 2724150"/>
              <a:gd name="connsiteY8" fmla="*/ 0 h 188595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2724150" h="1885950">
                <a:moveTo>
                  <a:pt x="0" y="1885950"/>
                </a:moveTo>
                <a:cubicBezTo>
                  <a:pt x="128270" y="1880235"/>
                  <a:pt x="449580" y="1872615"/>
                  <a:pt x="695325" y="1847850"/>
                </a:cubicBezTo>
                <a:cubicBezTo>
                  <a:pt x="941070" y="1823085"/>
                  <a:pt x="1062990" y="1798320"/>
                  <a:pt x="1228725" y="1762125"/>
                </a:cubicBezTo>
                <a:cubicBezTo>
                  <a:pt x="1394460" y="1725930"/>
                  <a:pt x="1379220" y="1731645"/>
                  <a:pt x="1524000" y="1666875"/>
                </a:cubicBezTo>
                <a:cubicBezTo>
                  <a:pt x="1668780" y="1602105"/>
                  <a:pt x="1792605" y="1544955"/>
                  <a:pt x="1952625" y="1438275"/>
                </a:cubicBezTo>
                <a:cubicBezTo>
                  <a:pt x="2112645" y="1331595"/>
                  <a:pt x="2209800" y="1242060"/>
                  <a:pt x="2324100" y="1133475"/>
                </a:cubicBezTo>
                <a:cubicBezTo>
                  <a:pt x="2438400" y="1024890"/>
                  <a:pt x="2453640" y="1011555"/>
                  <a:pt x="2524125" y="895350"/>
                </a:cubicBezTo>
                <a:cubicBezTo>
                  <a:pt x="2594610" y="779145"/>
                  <a:pt x="2636520" y="731520"/>
                  <a:pt x="2676525" y="552450"/>
                </a:cubicBezTo>
                <a:cubicBezTo>
                  <a:pt x="2716530" y="373380"/>
                  <a:pt x="2717800" y="103505"/>
                  <a:pt x="2724150" y="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Caixa de Texto 42"/>
          <p:cNvSpPr txBox="1"/>
          <p:nvPr/>
        </p:nvSpPr>
        <p:spPr>
          <a:xfrm>
            <a:off x="7380605" y="2420620"/>
            <a:ext cx="4100195" cy="181483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2800" b="1" dirty="0">
                <a:latin typeface="Comic Sans MS" panose="030F0702030302020204" pitchFamily="66" charset="0"/>
                <a:cs typeface="Comic Sans MS" panose="030F0702030302020204" pitchFamily="66" charset="0"/>
                <a:sym typeface="+mn-ea"/>
              </a:rPr>
              <a:t>R</a:t>
            </a:r>
            <a:r>
              <a:rPr lang="pt-BR" altLang="en-US" sz="2800" b="1" baseline="-25000" dirty="0">
                <a:latin typeface="Comic Sans MS" panose="030F0702030302020204" pitchFamily="66" charset="0"/>
                <a:cs typeface="Comic Sans MS" panose="030F0702030302020204" pitchFamily="66" charset="0"/>
                <a:sym typeface="+mn-ea"/>
              </a:rPr>
              <a:t>CH</a:t>
            </a:r>
            <a:r>
              <a:rPr lang="pt-BR" altLang="en-US" sz="2800" b="1" dirty="0">
                <a:latin typeface="Comic Sans MS" panose="030F0702030302020204" pitchFamily="66" charset="0"/>
                <a:cs typeface="Comic Sans MS" panose="030F0702030302020204" pitchFamily="66" charset="0"/>
                <a:sym typeface="+mn-ea"/>
              </a:rPr>
              <a:t> é variável e cresce muito quando V</a:t>
            </a:r>
            <a:r>
              <a:rPr lang="pt-BR" altLang="en-US" sz="2800" b="1" baseline="-25000" dirty="0">
                <a:latin typeface="Comic Sans MS" panose="030F0702030302020204" pitchFamily="66" charset="0"/>
                <a:cs typeface="Comic Sans MS" panose="030F0702030302020204" pitchFamily="66" charset="0"/>
                <a:sym typeface="+mn-ea"/>
              </a:rPr>
              <a:t>in</a:t>
            </a:r>
            <a:r>
              <a:rPr lang="pt-BR" altLang="en-US" sz="2800" b="1" dirty="0">
                <a:latin typeface="Comic Sans MS" panose="030F0702030302020204" pitchFamily="66" charset="0"/>
                <a:cs typeface="Comic Sans MS" panose="030F0702030302020204" pitchFamily="66" charset="0"/>
                <a:sym typeface="+mn-ea"/>
              </a:rPr>
              <a:t> se aproxima de |V</a:t>
            </a:r>
            <a:r>
              <a:rPr lang="pt-BR" altLang="en-US" sz="2800" b="1" baseline="-25000" dirty="0">
                <a:latin typeface="Comic Sans MS" panose="030F0702030302020204" pitchFamily="66" charset="0"/>
                <a:cs typeface="Comic Sans MS" panose="030F0702030302020204" pitchFamily="66" charset="0"/>
                <a:sym typeface="+mn-ea"/>
              </a:rPr>
              <a:t>TP</a:t>
            </a:r>
            <a:r>
              <a:rPr lang="pt-BR" altLang="en-US" sz="2800" b="1" dirty="0">
                <a:latin typeface="Comic Sans MS" panose="030F0702030302020204" pitchFamily="66" charset="0"/>
                <a:cs typeface="Comic Sans MS" panose="030F0702030302020204" pitchFamily="66" charset="0"/>
                <a:sym typeface="+mn-ea"/>
              </a:rPr>
              <a:t>|</a:t>
            </a:r>
            <a:r>
              <a:rPr lang="pt-BR" altLang="en-US" sz="2400" b="1" dirty="0">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1136650" y="2499995"/>
            <a:ext cx="34734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grpSp>
        <p:nvGrpSpPr>
          <p:cNvPr id="3" name="Grupo 2"/>
          <p:cNvGrpSpPr/>
          <p:nvPr/>
        </p:nvGrpSpPr>
        <p:grpSpPr>
          <a:xfrm>
            <a:off x="2748803" y="2680970"/>
            <a:ext cx="1483300" cy="571268"/>
            <a:chOff x="8904" y="6761"/>
            <a:chExt cx="3199" cy="1417"/>
          </a:xfrm>
        </p:grpSpPr>
        <p:cxnSp>
          <p:nvCxnSpPr>
            <p:cNvPr id="74" name="Conector Reto 73"/>
            <p:cNvCxnSpPr/>
            <p:nvPr/>
          </p:nvCxnSpPr>
          <p:spPr>
            <a:xfrm>
              <a:off x="10124" y="7474"/>
              <a:ext cx="1979"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8904" y="7488"/>
              <a:ext cx="907"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71" name="Triângulo isósceles 70"/>
            <p:cNvSpPr/>
            <p:nvPr/>
          </p:nvSpPr>
          <p:spPr>
            <a:xfrm rot="5400000">
              <a:off x="9778" y="6827"/>
              <a:ext cx="1417" cy="1285"/>
            </a:xfrm>
            <a:prstGeom prst="triangl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Elipse 72"/>
            <p:cNvSpPr/>
            <p:nvPr/>
          </p:nvSpPr>
          <p:spPr>
            <a:xfrm>
              <a:off x="11129" y="7341"/>
              <a:ext cx="260" cy="227"/>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6" name="Grupo 5"/>
          <p:cNvGrpSpPr/>
          <p:nvPr/>
        </p:nvGrpSpPr>
        <p:grpSpPr>
          <a:xfrm flipH="1">
            <a:off x="2690495" y="4212590"/>
            <a:ext cx="1525905" cy="571500"/>
            <a:chOff x="8933" y="6761"/>
            <a:chExt cx="3291" cy="1417"/>
          </a:xfrm>
        </p:grpSpPr>
        <p:cxnSp>
          <p:nvCxnSpPr>
            <p:cNvPr id="7" name="Conector Reto 6"/>
            <p:cNvCxnSpPr/>
            <p:nvPr/>
          </p:nvCxnSpPr>
          <p:spPr>
            <a:xfrm>
              <a:off x="10013" y="7474"/>
              <a:ext cx="2211"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933" y="7474"/>
              <a:ext cx="907"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9" name="Triângulo isósceles 8"/>
            <p:cNvSpPr/>
            <p:nvPr/>
          </p:nvSpPr>
          <p:spPr>
            <a:xfrm rot="5400000">
              <a:off x="9778" y="6827"/>
              <a:ext cx="1417" cy="1285"/>
            </a:xfrm>
            <a:prstGeom prst="triangl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Elipse 9"/>
            <p:cNvSpPr/>
            <p:nvPr/>
          </p:nvSpPr>
          <p:spPr>
            <a:xfrm>
              <a:off x="11129" y="7341"/>
              <a:ext cx="260" cy="227"/>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mc:AlternateContent xmlns:mc="http://schemas.openxmlformats.org/markup-compatibility/2006">
        <mc:Choice xmlns:a14="http://schemas.microsoft.com/office/drawing/2010/main" Requires="a14">
          <p:sp>
            <p:nvSpPr>
              <p:cNvPr id="11" name="Text Box 18"/>
              <p:cNvSpPr txBox="1">
                <a:spLocks noChangeArrowheads="1"/>
              </p:cNvSpPr>
              <p:nvPr/>
            </p:nvSpPr>
            <p:spPr bwMode="auto">
              <a:xfrm>
                <a:off x="1910715" y="3773805"/>
                <a:ext cx="464185" cy="564515"/>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1" name="Text Box 18"/>
              <p:cNvSpPr txBox="1">
                <a:spLocks noRot="1" noChangeAspect="1" noMove="1" noResize="1" noEditPoints="1" noAdjustHandles="1" noChangeArrowheads="1" noChangeShapeType="1" noTextEdit="1"/>
              </p:cNvSpPr>
              <p:nvPr/>
            </p:nvSpPr>
            <p:spPr bwMode="auto">
              <a:xfrm>
                <a:off x="1910715" y="3773805"/>
                <a:ext cx="464185" cy="564515"/>
              </a:xfrm>
              <a:prstGeom prst="rect">
                <a:avLst/>
              </a:prstGeom>
              <a:blipFill rotWithShape="1">
                <a:blip r:embed="rId1"/>
                <a:stretch>
                  <a:fillRect/>
                </a:stretch>
              </a:blipFill>
              <a:ln w="19050" algn="ctr">
                <a:noFill/>
                <a:miter lim="800000"/>
              </a:ln>
              <a:effectLst/>
            </p:spPr>
            <p:txBody>
              <a:bodyPr/>
              <a:lstStyle/>
              <a:p>
                <a:r>
                  <a:rPr lang="pt-BR" altLang="en-US">
                    <a:noFill/>
                  </a:rPr>
                  <a:t> </a:t>
                </a:r>
              </a:p>
            </p:txBody>
          </p:sp>
        </mc:Fallback>
      </mc:AlternateContent>
      <p:sp>
        <p:nvSpPr>
          <p:cNvPr id="19" name="Line 13"/>
          <p:cNvSpPr/>
          <p:nvPr/>
        </p:nvSpPr>
        <p:spPr>
          <a:xfrm rot="16200000" flipV="1">
            <a:off x="3446145" y="3737610"/>
            <a:ext cx="1555115" cy="0"/>
          </a:xfrm>
          <a:prstGeom prst="line">
            <a:avLst/>
          </a:prstGeom>
          <a:ln w="25400" cap="flat" cmpd="sng">
            <a:solidFill>
              <a:srgbClr val="000000"/>
            </a:solidFill>
            <a:prstDash val="solid"/>
            <a:headEnd type="none" w="med" len="med"/>
            <a:tailEnd type="none" w="med" len="med"/>
          </a:ln>
        </p:spPr>
      </p:sp>
      <p:sp>
        <p:nvSpPr>
          <p:cNvPr id="20" name="Line 12"/>
          <p:cNvSpPr/>
          <p:nvPr/>
        </p:nvSpPr>
        <p:spPr>
          <a:xfrm>
            <a:off x="3953510" y="2970530"/>
            <a:ext cx="605790" cy="0"/>
          </a:xfrm>
          <a:prstGeom prst="line">
            <a:avLst/>
          </a:prstGeom>
          <a:ln w="25400" cap="flat" cmpd="sng">
            <a:solidFill>
              <a:srgbClr val="000000"/>
            </a:solidFill>
            <a:prstDash val="solid"/>
            <a:headEnd type="none" w="med" len="med"/>
            <a:tailEnd type="none" w="med" len="med"/>
          </a:ln>
        </p:spPr>
      </p:sp>
      <mc:AlternateContent xmlns:mc="http://schemas.openxmlformats.org/markup-compatibility/2006">
        <mc:Choice xmlns:a14="http://schemas.microsoft.com/office/drawing/2010/main" Requires="a14">
          <p:sp>
            <p:nvSpPr>
              <p:cNvPr id="21" name="Caixa de Texto 20"/>
              <p:cNvSpPr txBox="1"/>
              <p:nvPr/>
            </p:nvSpPr>
            <p:spPr>
              <a:xfrm>
                <a:off x="4216400" y="2440305"/>
                <a:ext cx="509905" cy="553085"/>
              </a:xfrm>
              <a:prstGeom prst="rect">
                <a:avLst/>
              </a:prstGeom>
              <a:noFill/>
              <a:ln w="9525">
                <a:noFill/>
              </a:ln>
            </p:spPr>
            <p:txBody>
              <a:bodyPr wrap="square">
                <a:spAutoFit/>
              </a:bodyPr>
              <a:lstStyle/>
              <a:p>
                <a:pPr indent="0"/>
                <a14:m>
                  <m:oMathPara xmlns:m="http://schemas.openxmlformats.org/officeDocument/2006/math">
                    <m:oMathParaPr>
                      <m:jc m:val="centerGroup"/>
                    </m:oMathParaPr>
                    <m:oMath xmlns:m="http://schemas.openxmlformats.org/officeDocument/2006/math">
                      <m:bar>
                        <m:barPr>
                          <m:pos m:val="top"/>
                          <m:ctrlPr>
                            <a:rPr lang="en-US" altLang="pt-BR" sz="2800" b="0" i="1">
                              <a:latin typeface="Cambria Math" panose="02040503050406030204" pitchFamily="18" charset="0"/>
                              <a:cs typeface="Cambria Math" panose="02040503050406030204" pitchFamily="18" charset="0"/>
                            </a:rPr>
                          </m:ctrlPr>
                        </m:barPr>
                        <m:e>
                          <m:r>
                            <a:rPr lang="en-US" altLang="pt-BR" sz="2800" b="0" i="1">
                              <a:latin typeface="Cambria Math" panose="02040503050406030204" pitchFamily="18" charset="0"/>
                              <a:cs typeface="Cambria Math" panose="02040503050406030204" pitchFamily="18" charset="0"/>
                            </a:rPr>
                            <m:t>𝑄</m:t>
                          </m:r>
                        </m:e>
                      </m:bar>
                    </m:oMath>
                  </m:oMathPara>
                </a14:m>
                <a:endParaRPr lang="en-US" altLang="pt-BR" sz="2800" b="0" i="1">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4216400" y="2440305"/>
                <a:ext cx="509905" cy="553085"/>
              </a:xfrm>
              <a:prstGeom prst="rect">
                <a:avLst/>
              </a:prstGeom>
              <a:blipFill rotWithShape="1">
                <a:blip r:embed="rId2"/>
                <a:stretch>
                  <a:fillRect/>
                </a:stretch>
              </a:blipFill>
              <a:ln w="9525">
                <a:noFill/>
              </a:ln>
            </p:spPr>
            <p:txBody>
              <a:bodyPr/>
              <a:lstStyle/>
              <a:p>
                <a:r>
                  <a:rPr lang="pt-BR" altLang="en-US">
                    <a:noFill/>
                  </a:rPr>
                  <a:t> </a:t>
                </a:r>
              </a:p>
            </p:txBody>
          </p:sp>
        </mc:Fallback>
      </mc:AlternateContent>
      <p:grpSp>
        <p:nvGrpSpPr>
          <p:cNvPr id="22" name="Grupo 21"/>
          <p:cNvGrpSpPr/>
          <p:nvPr/>
        </p:nvGrpSpPr>
        <p:grpSpPr>
          <a:xfrm>
            <a:off x="1348105" y="2373301"/>
            <a:ext cx="1365584" cy="693559"/>
            <a:chOff x="10947" y="6554"/>
            <a:chExt cx="2527" cy="1262"/>
          </a:xfrm>
        </p:grpSpPr>
        <p:grpSp>
          <p:nvGrpSpPr>
            <p:cNvPr id="23" name="Grupo 22"/>
            <p:cNvGrpSpPr/>
            <p:nvPr/>
          </p:nvGrpSpPr>
          <p:grpSpPr>
            <a:xfrm rot="5400000">
              <a:off x="11661" y="5840"/>
              <a:ext cx="1098" cy="2527"/>
              <a:chOff x="12643" y="7759"/>
              <a:chExt cx="1015" cy="2200"/>
            </a:xfrm>
          </p:grpSpPr>
          <p:grpSp>
            <p:nvGrpSpPr>
              <p:cNvPr id="24" name="Grupo 23"/>
              <p:cNvGrpSpPr/>
              <p:nvPr/>
            </p:nvGrpSpPr>
            <p:grpSpPr>
              <a:xfrm rot="16200000">
                <a:off x="12375" y="8676"/>
                <a:ext cx="1550" cy="1015"/>
                <a:chOff x="7492" y="6919"/>
                <a:chExt cx="1264" cy="799"/>
              </a:xfrm>
            </p:grpSpPr>
            <p:grpSp>
              <p:nvGrpSpPr>
                <p:cNvPr id="25" name="Group 147"/>
                <p:cNvGrpSpPr/>
                <p:nvPr/>
              </p:nvGrpSpPr>
              <p:grpSpPr bwMode="auto">
                <a:xfrm rot="5400000">
                  <a:off x="8020" y="6975"/>
                  <a:ext cx="792" cy="680"/>
                  <a:chOff x="2834" y="2568"/>
                  <a:chExt cx="317" cy="272"/>
                </a:xfrm>
              </p:grpSpPr>
              <p:sp>
                <p:nvSpPr>
                  <p:cNvPr id="2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5"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32" name="Conector Reto 7"/>
              <p:cNvCxnSpPr/>
              <p:nvPr/>
            </p:nvCxnSpPr>
            <p:spPr>
              <a:xfrm rot="21600000">
                <a:off x="13645" y="7759"/>
                <a:ext cx="0" cy="638"/>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33" name="Line 93"/>
            <p:cNvSpPr>
              <a:spLocks noChangeShapeType="1"/>
            </p:cNvSpPr>
            <p:nvPr/>
          </p:nvSpPr>
          <p:spPr bwMode="auto">
            <a:xfrm rot="27000000" flipH="1">
              <a:off x="11868"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4"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mc:AlternateContent xmlns:mc="http://schemas.openxmlformats.org/markup-compatibility/2006">
        <mc:Choice xmlns:a14="http://schemas.microsoft.com/office/drawing/2010/main" Requires="a14">
          <p:sp>
            <p:nvSpPr>
              <p:cNvPr id="35" name="Text Box 18"/>
              <p:cNvSpPr txBox="1">
                <a:spLocks noChangeArrowheads="1"/>
              </p:cNvSpPr>
              <p:nvPr/>
            </p:nvSpPr>
            <p:spPr bwMode="auto">
              <a:xfrm>
                <a:off x="1665778" y="1895582"/>
                <a:ext cx="464171" cy="52186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35" name="Text Box 18"/>
              <p:cNvSpPr txBox="1">
                <a:spLocks noRot="1" noChangeAspect="1" noMove="1" noResize="1" noEditPoints="1" noAdjustHandles="1" noChangeArrowheads="1" noChangeShapeType="1" noTextEdit="1"/>
              </p:cNvSpPr>
              <p:nvPr/>
            </p:nvSpPr>
            <p:spPr bwMode="auto">
              <a:xfrm>
                <a:off x="1665778" y="1895582"/>
                <a:ext cx="464171" cy="521863"/>
              </a:xfrm>
              <a:prstGeom prst="rect">
                <a:avLst/>
              </a:prstGeom>
              <a:blipFill rotWithShape="1">
                <a:blip r:embed="rId3"/>
                <a:stretch>
                  <a:fillRect l="-37" t="-21" r="34"/>
                </a:stretch>
              </a:blipFill>
              <a:ln w="19050" algn="ctr">
                <a:noFill/>
                <a:miter lim="800000"/>
              </a:ln>
              <a:effectLst/>
            </p:spPr>
            <p:txBody>
              <a:bodyPr/>
              <a:lstStyle/>
              <a:p>
                <a:r>
                  <a:rPr lang="pt-BR" altLang="en-US">
                    <a:noFill/>
                  </a:rPr>
                  <a:t> </a:t>
                </a:r>
              </a:p>
            </p:txBody>
          </p:sp>
        </mc:Fallback>
      </mc:AlternateContent>
      <p:grpSp>
        <p:nvGrpSpPr>
          <p:cNvPr id="36" name="Grupo 35"/>
          <p:cNvGrpSpPr/>
          <p:nvPr/>
        </p:nvGrpSpPr>
        <p:grpSpPr>
          <a:xfrm rot="16200000">
            <a:off x="1714733" y="3395154"/>
            <a:ext cx="1518902" cy="693009"/>
            <a:chOff x="10946" y="6555"/>
            <a:chExt cx="2811" cy="1261"/>
          </a:xfrm>
        </p:grpSpPr>
        <p:grpSp>
          <p:nvGrpSpPr>
            <p:cNvPr id="37" name="Grupo 36"/>
            <p:cNvGrpSpPr/>
            <p:nvPr/>
          </p:nvGrpSpPr>
          <p:grpSpPr>
            <a:xfrm rot="5400000">
              <a:off x="11803" y="5698"/>
              <a:ext cx="1098" cy="2811"/>
              <a:chOff x="12643" y="7512"/>
              <a:chExt cx="1015" cy="2447"/>
            </a:xfrm>
          </p:grpSpPr>
          <p:grpSp>
            <p:nvGrpSpPr>
              <p:cNvPr id="38" name="Grupo 37"/>
              <p:cNvGrpSpPr/>
              <p:nvPr/>
            </p:nvGrpSpPr>
            <p:grpSpPr>
              <a:xfrm rot="16200000">
                <a:off x="12375" y="8676"/>
                <a:ext cx="1550" cy="1015"/>
                <a:chOff x="7492" y="6919"/>
                <a:chExt cx="1264" cy="799"/>
              </a:xfrm>
            </p:grpSpPr>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6"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47" name="Conector Reto 7"/>
              <p:cNvCxnSpPr/>
              <p:nvPr/>
            </p:nvCxnSpPr>
            <p:spPr>
              <a:xfrm rot="21600000">
                <a:off x="13649" y="7512"/>
                <a:ext cx="0" cy="92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48" name="Line 93"/>
            <p:cNvSpPr>
              <a:spLocks noChangeShapeType="1"/>
            </p:cNvSpPr>
            <p:nvPr/>
          </p:nvSpPr>
          <p:spPr bwMode="auto">
            <a:xfrm rot="27000000" flipH="1">
              <a:off x="11868"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9"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50" name="Caixa de Texto 49"/>
          <p:cNvSpPr txBox="1"/>
          <p:nvPr/>
        </p:nvSpPr>
        <p:spPr>
          <a:xfrm>
            <a:off x="3198495" y="643890"/>
            <a:ext cx="6727825" cy="645160"/>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Implementação de </a:t>
            </a:r>
            <a:r>
              <a:rPr lang="pt-BR" altLang="en-US" sz="3600" b="1" i="1" dirty="0" smtClean="0">
                <a:solidFill>
                  <a:srgbClr val="C00000"/>
                </a:solidFill>
                <a:latin typeface="Comic Sans MS" panose="030F0702030302020204" pitchFamily="66" charset="0"/>
                <a:cs typeface="Comic Sans MS" panose="030F0702030302020204" pitchFamily="66" charset="0"/>
                <a:sym typeface="+mn-ea"/>
              </a:rPr>
              <a:t>latches</a:t>
            </a:r>
            <a:r>
              <a:rPr lang="pt-BR" altLang="en-US" sz="3200" b="1" dirty="0" smtClean="0">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1" name="CaixaDeTexto 17"/>
          <p:cNvSpPr txBox="1"/>
          <p:nvPr/>
        </p:nvSpPr>
        <p:spPr>
          <a:xfrm>
            <a:off x="2955290" y="1793240"/>
            <a:ext cx="1296035" cy="706755"/>
          </a:xfrm>
          <a:prstGeom prst="rect">
            <a:avLst/>
          </a:prstGeom>
          <a:noFill/>
        </p:spPr>
        <p:txBody>
          <a:bodyPr wrap="square" rtlCol="0">
            <a:spAutoFit/>
          </a:bodyPr>
          <a:lstStyle/>
          <a:p>
            <a:pPr algn="ctr"/>
            <a:r>
              <a:rPr lang="pt-BR" sz="2000" dirty="0" smtClean="0"/>
              <a:t>nível degradado </a:t>
            </a:r>
            <a:endParaRPr lang="pt-BR" sz="2000" dirty="0" smtClean="0"/>
          </a:p>
        </p:txBody>
      </p:sp>
      <p:sp>
        <p:nvSpPr>
          <p:cNvPr id="53" name="Forma livre 52"/>
          <p:cNvSpPr/>
          <p:nvPr/>
        </p:nvSpPr>
        <p:spPr>
          <a:xfrm>
            <a:off x="2652395" y="2214245"/>
            <a:ext cx="457200" cy="695325"/>
          </a:xfrm>
          <a:custGeom>
            <a:avLst/>
            <a:gdLst>
              <a:gd name="connisteX0" fmla="*/ 0 w 457200"/>
              <a:gd name="connsiteY0" fmla="*/ 695325 h 695325"/>
              <a:gd name="connisteX1" fmla="*/ 190500 w 457200"/>
              <a:gd name="connsiteY1" fmla="*/ 457200 h 695325"/>
              <a:gd name="connisteX2" fmla="*/ 66675 w 457200"/>
              <a:gd name="connsiteY2" fmla="*/ 180975 h 695325"/>
              <a:gd name="connisteX3" fmla="*/ 457200 w 457200"/>
              <a:gd name="connsiteY3" fmla="*/ 0 h 695325"/>
            </a:gdLst>
            <a:ahLst/>
            <a:cxnLst>
              <a:cxn ang="0">
                <a:pos x="connisteX0" y="connsiteY0"/>
              </a:cxn>
              <a:cxn ang="0">
                <a:pos x="connisteX1" y="connsiteY1"/>
              </a:cxn>
              <a:cxn ang="0">
                <a:pos x="connisteX2" y="connsiteY2"/>
              </a:cxn>
              <a:cxn ang="0">
                <a:pos x="connisteX3" y="connsiteY3"/>
              </a:cxn>
            </a:cxnLst>
            <a:rect l="l" t="t" r="r" b="b"/>
            <a:pathLst>
              <a:path w="457200" h="695325">
                <a:moveTo>
                  <a:pt x="0" y="695325"/>
                </a:moveTo>
                <a:cubicBezTo>
                  <a:pt x="40640" y="653415"/>
                  <a:pt x="177165" y="560070"/>
                  <a:pt x="190500" y="457200"/>
                </a:cubicBezTo>
                <a:cubicBezTo>
                  <a:pt x="203835" y="354330"/>
                  <a:pt x="13335" y="272415"/>
                  <a:pt x="66675" y="180975"/>
                </a:cubicBezTo>
                <a:cubicBezTo>
                  <a:pt x="120015" y="89535"/>
                  <a:pt x="376555" y="30480"/>
                  <a:pt x="45720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flipV="1">
            <a:off x="3634105" y="3053080"/>
            <a:ext cx="904875" cy="485140"/>
          </a:xfrm>
          <a:custGeom>
            <a:avLst/>
            <a:gdLst>
              <a:gd name="connisteX0" fmla="*/ 0 w 457200"/>
              <a:gd name="connsiteY0" fmla="*/ 695325 h 695325"/>
              <a:gd name="connisteX1" fmla="*/ 190500 w 457200"/>
              <a:gd name="connsiteY1" fmla="*/ 457200 h 695325"/>
              <a:gd name="connisteX2" fmla="*/ 66675 w 457200"/>
              <a:gd name="connsiteY2" fmla="*/ 180975 h 695325"/>
              <a:gd name="connisteX3" fmla="*/ 457200 w 457200"/>
              <a:gd name="connsiteY3" fmla="*/ 0 h 695325"/>
            </a:gdLst>
            <a:ahLst/>
            <a:cxnLst>
              <a:cxn ang="0">
                <a:pos x="connisteX0" y="connsiteY0"/>
              </a:cxn>
              <a:cxn ang="0">
                <a:pos x="connisteX1" y="connsiteY1"/>
              </a:cxn>
              <a:cxn ang="0">
                <a:pos x="connisteX2" y="connsiteY2"/>
              </a:cxn>
              <a:cxn ang="0">
                <a:pos x="connisteX3" y="connsiteY3"/>
              </a:cxn>
            </a:cxnLst>
            <a:rect l="l" t="t" r="r" b="b"/>
            <a:pathLst>
              <a:path w="457200" h="695325">
                <a:moveTo>
                  <a:pt x="0" y="695325"/>
                </a:moveTo>
                <a:cubicBezTo>
                  <a:pt x="40640" y="653415"/>
                  <a:pt x="177165" y="560070"/>
                  <a:pt x="190500" y="457200"/>
                </a:cubicBezTo>
                <a:cubicBezTo>
                  <a:pt x="203835" y="354330"/>
                  <a:pt x="13335" y="272415"/>
                  <a:pt x="66675" y="180975"/>
                </a:cubicBezTo>
                <a:cubicBezTo>
                  <a:pt x="120015" y="89535"/>
                  <a:pt x="376555" y="30480"/>
                  <a:pt x="45720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CaixaDeTexto 17"/>
          <p:cNvSpPr txBox="1"/>
          <p:nvPr/>
        </p:nvSpPr>
        <p:spPr>
          <a:xfrm>
            <a:off x="4547235" y="3185160"/>
            <a:ext cx="1082675" cy="706755"/>
          </a:xfrm>
          <a:prstGeom prst="rect">
            <a:avLst/>
          </a:prstGeom>
          <a:noFill/>
        </p:spPr>
        <p:txBody>
          <a:bodyPr wrap="square" rtlCol="0">
            <a:spAutoFit/>
          </a:bodyPr>
          <a:lstStyle/>
          <a:p>
            <a:pPr algn="ctr"/>
            <a:r>
              <a:rPr lang="pt-BR" sz="2000" dirty="0" smtClean="0"/>
              <a:t>restaura nível</a:t>
            </a:r>
            <a:endParaRPr lang="pt-BR" sz="2000" dirty="0" smtClean="0"/>
          </a:p>
        </p:txBody>
      </p:sp>
      <p:sp>
        <p:nvSpPr>
          <p:cNvPr id="56" name="Caixa de Texto 55"/>
          <p:cNvSpPr txBox="1"/>
          <p:nvPr/>
        </p:nvSpPr>
        <p:spPr>
          <a:xfrm>
            <a:off x="1222375" y="5142865"/>
            <a:ext cx="4225925" cy="953135"/>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i="1" dirty="0" smtClean="0">
                <a:latin typeface="Comic Sans MS" panose="030F0702030302020204" pitchFamily="66" charset="0"/>
                <a:cs typeface="Comic Sans MS" panose="030F0702030302020204" pitchFamily="66" charset="0"/>
                <a:sym typeface="+mn-ea"/>
              </a:rPr>
              <a:t>Latch</a:t>
            </a:r>
            <a:r>
              <a:rPr lang="pt-BR" altLang="en-US" sz="2800" b="1" dirty="0" smtClean="0">
                <a:latin typeface="Comic Sans MS" panose="030F0702030302020204" pitchFamily="66" charset="0"/>
                <a:cs typeface="Comic Sans MS" panose="030F0702030302020204" pitchFamily="66" charset="0"/>
                <a:sym typeface="+mn-ea"/>
              </a:rPr>
              <a:t> sensível a nível alto com chaves NMOS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7" name="Caixa de Texto 56"/>
          <p:cNvSpPr txBox="1"/>
          <p:nvPr/>
        </p:nvSpPr>
        <p:spPr>
          <a:xfrm>
            <a:off x="7331075" y="2495550"/>
            <a:ext cx="34734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grpSp>
        <p:nvGrpSpPr>
          <p:cNvPr id="58" name="Grupo 57"/>
          <p:cNvGrpSpPr/>
          <p:nvPr/>
        </p:nvGrpSpPr>
        <p:grpSpPr>
          <a:xfrm>
            <a:off x="8847967" y="2663825"/>
            <a:ext cx="1500456" cy="571268"/>
            <a:chOff x="8867" y="6761"/>
            <a:chExt cx="3236" cy="1417"/>
          </a:xfrm>
        </p:grpSpPr>
        <p:cxnSp>
          <p:nvCxnSpPr>
            <p:cNvPr id="59" name="Conector Reto 58"/>
            <p:cNvCxnSpPr/>
            <p:nvPr/>
          </p:nvCxnSpPr>
          <p:spPr>
            <a:xfrm>
              <a:off x="10124" y="7474"/>
              <a:ext cx="1979"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8867" y="7550"/>
              <a:ext cx="907"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61" name="Triângulo isósceles 60"/>
            <p:cNvSpPr/>
            <p:nvPr/>
          </p:nvSpPr>
          <p:spPr>
            <a:xfrm rot="5400000">
              <a:off x="9778" y="6827"/>
              <a:ext cx="1417" cy="1285"/>
            </a:xfrm>
            <a:prstGeom prst="triangl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2" name="Elipse 61"/>
            <p:cNvSpPr/>
            <p:nvPr/>
          </p:nvSpPr>
          <p:spPr>
            <a:xfrm>
              <a:off x="11129" y="7341"/>
              <a:ext cx="260" cy="227"/>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63" name="Grupo 62"/>
          <p:cNvGrpSpPr/>
          <p:nvPr/>
        </p:nvGrpSpPr>
        <p:grpSpPr>
          <a:xfrm flipH="1">
            <a:off x="8789670" y="4229735"/>
            <a:ext cx="1525905" cy="571500"/>
            <a:chOff x="8933" y="6761"/>
            <a:chExt cx="3291" cy="1417"/>
          </a:xfrm>
        </p:grpSpPr>
        <p:cxnSp>
          <p:nvCxnSpPr>
            <p:cNvPr id="64" name="Conector Reto 63"/>
            <p:cNvCxnSpPr/>
            <p:nvPr/>
          </p:nvCxnSpPr>
          <p:spPr>
            <a:xfrm>
              <a:off x="10013" y="7474"/>
              <a:ext cx="2211"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8933" y="7474"/>
              <a:ext cx="907"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66" name="Triângulo isósceles 65"/>
            <p:cNvSpPr/>
            <p:nvPr/>
          </p:nvSpPr>
          <p:spPr>
            <a:xfrm rot="5400000">
              <a:off x="9778" y="6827"/>
              <a:ext cx="1417" cy="1285"/>
            </a:xfrm>
            <a:prstGeom prst="triangl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Elipse 66"/>
            <p:cNvSpPr/>
            <p:nvPr/>
          </p:nvSpPr>
          <p:spPr>
            <a:xfrm>
              <a:off x="11129" y="7341"/>
              <a:ext cx="260" cy="227"/>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mc:AlternateContent xmlns:mc="http://schemas.openxmlformats.org/markup-compatibility/2006">
        <mc:Choice xmlns:a14="http://schemas.microsoft.com/office/drawing/2010/main" Requires="a14">
          <p:sp>
            <p:nvSpPr>
              <p:cNvPr id="68" name="Text Box 18"/>
              <p:cNvSpPr txBox="1">
                <a:spLocks noChangeArrowheads="1"/>
              </p:cNvSpPr>
              <p:nvPr/>
            </p:nvSpPr>
            <p:spPr bwMode="auto">
              <a:xfrm>
                <a:off x="7952105" y="3808730"/>
                <a:ext cx="464185" cy="564515"/>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68" name="Text Box 18"/>
              <p:cNvSpPr txBox="1">
                <a:spLocks noRot="1" noChangeAspect="1" noMove="1" noResize="1" noEditPoints="1" noAdjustHandles="1" noChangeArrowheads="1" noChangeShapeType="1" noTextEdit="1"/>
              </p:cNvSpPr>
              <p:nvPr/>
            </p:nvSpPr>
            <p:spPr bwMode="auto">
              <a:xfrm>
                <a:off x="7952105" y="3808730"/>
                <a:ext cx="464185" cy="564515"/>
              </a:xfrm>
              <a:prstGeom prst="rect">
                <a:avLst/>
              </a:prstGeom>
              <a:blipFill rotWithShape="1">
                <a:blip r:embed="rId1"/>
                <a:stretch>
                  <a:fillRect/>
                </a:stretch>
              </a:blipFill>
              <a:ln w="19050" algn="ctr">
                <a:noFill/>
                <a:miter lim="800000"/>
              </a:ln>
              <a:effectLst/>
            </p:spPr>
            <p:txBody>
              <a:bodyPr/>
              <a:lstStyle/>
              <a:p>
                <a:r>
                  <a:rPr lang="pt-BR" altLang="en-US">
                    <a:noFill/>
                  </a:rPr>
                  <a:t> </a:t>
                </a:r>
              </a:p>
            </p:txBody>
          </p:sp>
        </mc:Fallback>
      </mc:AlternateContent>
      <p:sp>
        <p:nvSpPr>
          <p:cNvPr id="69" name="Line 13"/>
          <p:cNvSpPr/>
          <p:nvPr/>
        </p:nvSpPr>
        <p:spPr>
          <a:xfrm rot="16200000" flipV="1">
            <a:off x="9537700" y="3749040"/>
            <a:ext cx="1555115" cy="0"/>
          </a:xfrm>
          <a:prstGeom prst="line">
            <a:avLst/>
          </a:prstGeom>
          <a:ln w="25400" cap="flat" cmpd="sng">
            <a:solidFill>
              <a:srgbClr val="000000"/>
            </a:solidFill>
            <a:prstDash val="solid"/>
            <a:headEnd type="none" w="med" len="med"/>
            <a:tailEnd type="none" w="med" len="med"/>
          </a:ln>
        </p:spPr>
      </p:sp>
      <p:sp>
        <p:nvSpPr>
          <p:cNvPr id="72" name="Line 12"/>
          <p:cNvSpPr/>
          <p:nvPr/>
        </p:nvSpPr>
        <p:spPr>
          <a:xfrm>
            <a:off x="10010140" y="2958465"/>
            <a:ext cx="605790" cy="0"/>
          </a:xfrm>
          <a:prstGeom prst="line">
            <a:avLst/>
          </a:prstGeom>
          <a:ln w="25400" cap="flat" cmpd="sng">
            <a:solidFill>
              <a:srgbClr val="000000"/>
            </a:solidFill>
            <a:prstDash val="solid"/>
            <a:headEnd type="none" w="med" len="med"/>
            <a:tailEnd type="none" w="med" len="med"/>
          </a:ln>
        </p:spPr>
      </p:sp>
      <mc:AlternateContent xmlns:mc="http://schemas.openxmlformats.org/markup-compatibility/2006">
        <mc:Choice xmlns:a14="http://schemas.microsoft.com/office/drawing/2010/main" Requires="a14">
          <p:sp>
            <p:nvSpPr>
              <p:cNvPr id="75" name="Caixa de Texto 74"/>
              <p:cNvSpPr txBox="1"/>
              <p:nvPr/>
            </p:nvSpPr>
            <p:spPr>
              <a:xfrm>
                <a:off x="10372090" y="2384425"/>
                <a:ext cx="347345" cy="553085"/>
              </a:xfrm>
              <a:prstGeom prst="rect">
                <a:avLst/>
              </a:prstGeom>
              <a:noFill/>
              <a:ln w="9525">
                <a:noFill/>
              </a:ln>
            </p:spPr>
            <p:txBody>
              <a:bodyPr wrap="square">
                <a:spAutoFit/>
              </a:bodyPr>
              <a:lstStyle/>
              <a:p>
                <a:pPr indent="0"/>
                <a14:m>
                  <m:oMathPara xmlns:m="http://schemas.openxmlformats.org/officeDocument/2006/math">
                    <m:oMathParaPr>
                      <m:jc m:val="centerGroup"/>
                    </m:oMathParaPr>
                    <m:oMath xmlns:m="http://schemas.openxmlformats.org/officeDocument/2006/math">
                      <m:bar>
                        <m:barPr>
                          <m:pos m:val="top"/>
                          <m:ctrlPr>
                            <a:rPr lang="en-US" altLang="pt-BR" sz="2800" b="0" i="1">
                              <a:latin typeface="Cambria Math" panose="02040503050406030204" pitchFamily="18" charset="0"/>
                              <a:cs typeface="Cambria Math" panose="02040503050406030204" pitchFamily="18" charset="0"/>
                            </a:rPr>
                          </m:ctrlPr>
                        </m:barPr>
                        <m:e>
                          <m:r>
                            <a:rPr lang="en-US" altLang="pt-BR" sz="2800" b="0" i="1">
                              <a:latin typeface="Cambria Math" panose="02040503050406030204" pitchFamily="18" charset="0"/>
                              <a:cs typeface="Cambria Math" panose="02040503050406030204" pitchFamily="18" charset="0"/>
                            </a:rPr>
                            <m:t>𝑄</m:t>
                          </m:r>
                        </m:e>
                      </m:bar>
                    </m:oMath>
                  </m:oMathPara>
                </a14:m>
                <a:endParaRPr lang="en-US" altLang="pt-BR" sz="2800" b="0" i="1">
                  <a:latin typeface="Cambria Math" panose="02040503050406030204" pitchFamily="18" charset="0"/>
                  <a:cs typeface="Cambria Math" panose="02040503050406030204" pitchFamily="18" charset="0"/>
                </a:endParaRPr>
              </a:p>
            </p:txBody>
          </p:sp>
        </mc:Choice>
        <mc:Fallback>
          <p:sp>
            <p:nvSpPr>
              <p:cNvPr id="75" name="Caixa de Texto 74"/>
              <p:cNvSpPr txBox="1">
                <a:spLocks noRot="1" noChangeAspect="1" noMove="1" noResize="1" noEditPoints="1" noAdjustHandles="1" noChangeArrowheads="1" noChangeShapeType="1" noTextEdit="1"/>
              </p:cNvSpPr>
              <p:nvPr/>
            </p:nvSpPr>
            <p:spPr>
              <a:xfrm>
                <a:off x="10372090" y="2384425"/>
                <a:ext cx="347345" cy="553085"/>
              </a:xfrm>
              <a:prstGeom prst="rect">
                <a:avLst/>
              </a:prstGeom>
              <a:blipFill rotWithShape="1">
                <a:blip r:embed="rId4"/>
                <a:stretch>
                  <a:fillRect/>
                </a:stretch>
              </a:blipFill>
              <a:ln w="9525">
                <a:noFill/>
              </a:ln>
            </p:spPr>
            <p:txBody>
              <a:bodyPr/>
              <a:lstStyle/>
              <a:p>
                <a:r>
                  <a:rPr lang="pt-BR" altLang="en-US">
                    <a:noFill/>
                  </a:rPr>
                  <a:t> </a:t>
                </a:r>
              </a:p>
            </p:txBody>
          </p:sp>
        </mc:Fallback>
      </mc:AlternateContent>
      <p:grpSp>
        <p:nvGrpSpPr>
          <p:cNvPr id="76" name="Grupo 75"/>
          <p:cNvGrpSpPr/>
          <p:nvPr/>
        </p:nvGrpSpPr>
        <p:grpSpPr>
          <a:xfrm>
            <a:off x="7447280" y="2385281"/>
            <a:ext cx="1365584" cy="693009"/>
            <a:chOff x="10947" y="6555"/>
            <a:chExt cx="2527" cy="1261"/>
          </a:xfrm>
        </p:grpSpPr>
        <p:grpSp>
          <p:nvGrpSpPr>
            <p:cNvPr id="77" name="Grupo 76"/>
            <p:cNvGrpSpPr/>
            <p:nvPr/>
          </p:nvGrpSpPr>
          <p:grpSpPr>
            <a:xfrm rot="5400000">
              <a:off x="11661" y="5840"/>
              <a:ext cx="1098" cy="2527"/>
              <a:chOff x="12643" y="7759"/>
              <a:chExt cx="1015" cy="2200"/>
            </a:xfrm>
          </p:grpSpPr>
          <p:grpSp>
            <p:nvGrpSpPr>
              <p:cNvPr id="78" name="Grupo 77"/>
              <p:cNvGrpSpPr/>
              <p:nvPr/>
            </p:nvGrpSpPr>
            <p:grpSpPr>
              <a:xfrm rot="16200000">
                <a:off x="12375" y="8676"/>
                <a:ext cx="1550" cy="1015"/>
                <a:chOff x="7492" y="6919"/>
                <a:chExt cx="1264" cy="799"/>
              </a:xfrm>
            </p:grpSpPr>
            <p:grpSp>
              <p:nvGrpSpPr>
                <p:cNvPr id="79" name="Group 147"/>
                <p:cNvGrpSpPr/>
                <p:nvPr/>
              </p:nvGrpSpPr>
              <p:grpSpPr bwMode="auto">
                <a:xfrm rot="5400000">
                  <a:off x="8020" y="6975"/>
                  <a:ext cx="792" cy="680"/>
                  <a:chOff x="2834" y="2568"/>
                  <a:chExt cx="317" cy="272"/>
                </a:xfrm>
              </p:grpSpPr>
              <p:sp>
                <p:nvSpPr>
                  <p:cNvPr id="8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5"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86" name="Conector Reto 7"/>
              <p:cNvCxnSpPr/>
              <p:nvPr/>
            </p:nvCxnSpPr>
            <p:spPr>
              <a:xfrm rot="21600000">
                <a:off x="13645" y="7759"/>
                <a:ext cx="0" cy="638"/>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87" name="Line 93"/>
            <p:cNvSpPr>
              <a:spLocks noChangeShapeType="1"/>
            </p:cNvSpPr>
            <p:nvPr/>
          </p:nvSpPr>
          <p:spPr bwMode="auto">
            <a:xfrm rot="27000000" flipH="1">
              <a:off x="11886" y="7447"/>
              <a:ext cx="737" cy="0"/>
            </a:xfrm>
            <a:prstGeom prst="line">
              <a:avLst/>
            </a:prstGeom>
            <a:noFill/>
            <a:ln w="25400">
              <a:solidFill>
                <a:schemeClr val="tx1"/>
              </a:solidFill>
              <a:round/>
              <a:headEnd type="arrow"/>
            </a:ln>
            <a:extLst>
              <a:ext uri="{909E8E84-426E-40DD-AFC4-6F175D3DCCD1}">
                <a14:hiddenFill xmlns:a14="http://schemas.microsoft.com/office/drawing/2010/main">
                  <a:noFill/>
                </a14:hiddenFill>
              </a:ext>
            </a:extLst>
          </p:spPr>
          <p:txBody>
            <a:bodyPr/>
            <a:lstStyle/>
            <a:p>
              <a:endParaRPr lang="pt-BR"/>
            </a:p>
          </p:txBody>
        </p:sp>
      </p:grpSp>
      <mc:AlternateContent xmlns:mc="http://schemas.openxmlformats.org/markup-compatibility/2006">
        <mc:Choice xmlns:a14="http://schemas.microsoft.com/office/drawing/2010/main" Requires="a14">
          <p:sp>
            <p:nvSpPr>
              <p:cNvPr id="89" name="Text Box 18"/>
              <p:cNvSpPr txBox="1">
                <a:spLocks noChangeArrowheads="1"/>
              </p:cNvSpPr>
              <p:nvPr/>
            </p:nvSpPr>
            <p:spPr bwMode="auto">
              <a:xfrm>
                <a:off x="7762413" y="1978132"/>
                <a:ext cx="464171" cy="52186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89" name="Text Box 18"/>
              <p:cNvSpPr txBox="1">
                <a:spLocks noRot="1" noChangeAspect="1" noMove="1" noResize="1" noEditPoints="1" noAdjustHandles="1" noChangeArrowheads="1" noChangeShapeType="1" noTextEdit="1"/>
              </p:cNvSpPr>
              <p:nvPr/>
            </p:nvSpPr>
            <p:spPr bwMode="auto">
              <a:xfrm>
                <a:off x="7762413" y="1978132"/>
                <a:ext cx="464171" cy="521863"/>
              </a:xfrm>
              <a:prstGeom prst="rect">
                <a:avLst/>
              </a:prstGeom>
              <a:blipFill rotWithShape="1">
                <a:blip r:embed="rId3"/>
                <a:stretch>
                  <a:fillRect l="-37" t="-21" r="34"/>
                </a:stretch>
              </a:blipFill>
              <a:ln w="19050" algn="ctr">
                <a:noFill/>
                <a:miter lim="800000"/>
              </a:ln>
              <a:effectLst/>
            </p:spPr>
            <p:txBody>
              <a:bodyPr/>
              <a:lstStyle/>
              <a:p>
                <a:r>
                  <a:rPr lang="pt-BR" altLang="en-US">
                    <a:noFill/>
                  </a:rPr>
                  <a:t> </a:t>
                </a:r>
              </a:p>
            </p:txBody>
          </p:sp>
        </mc:Fallback>
      </mc:AlternateContent>
      <p:grpSp>
        <p:nvGrpSpPr>
          <p:cNvPr id="90" name="Grupo 89"/>
          <p:cNvGrpSpPr/>
          <p:nvPr/>
        </p:nvGrpSpPr>
        <p:grpSpPr>
          <a:xfrm rot="16200000">
            <a:off x="7813908" y="3406044"/>
            <a:ext cx="1518902" cy="693009"/>
            <a:chOff x="10947" y="6555"/>
            <a:chExt cx="2811" cy="1261"/>
          </a:xfrm>
        </p:grpSpPr>
        <p:grpSp>
          <p:nvGrpSpPr>
            <p:cNvPr id="91" name="Grupo 90"/>
            <p:cNvGrpSpPr/>
            <p:nvPr/>
          </p:nvGrpSpPr>
          <p:grpSpPr>
            <a:xfrm rot="5400000">
              <a:off x="11803" y="5698"/>
              <a:ext cx="1098" cy="2811"/>
              <a:chOff x="12643" y="7512"/>
              <a:chExt cx="1015" cy="2447"/>
            </a:xfrm>
          </p:grpSpPr>
          <p:grpSp>
            <p:nvGrpSpPr>
              <p:cNvPr id="92" name="Grupo 91"/>
              <p:cNvGrpSpPr/>
              <p:nvPr/>
            </p:nvGrpSpPr>
            <p:grpSpPr>
              <a:xfrm rot="16200000">
                <a:off x="12375" y="8676"/>
                <a:ext cx="1550" cy="1015"/>
                <a:chOff x="7492" y="6919"/>
                <a:chExt cx="1264" cy="799"/>
              </a:xfrm>
            </p:grpSpPr>
            <p:grpSp>
              <p:nvGrpSpPr>
                <p:cNvPr id="93" name="Group 147"/>
                <p:cNvGrpSpPr/>
                <p:nvPr/>
              </p:nvGrpSpPr>
              <p:grpSpPr bwMode="auto">
                <a:xfrm rot="5400000">
                  <a:off x="8020" y="6975"/>
                  <a:ext cx="792" cy="680"/>
                  <a:chOff x="2834" y="2568"/>
                  <a:chExt cx="317" cy="272"/>
                </a:xfrm>
              </p:grpSpPr>
              <p:sp>
                <p:nvSpPr>
                  <p:cNvPr id="9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9"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100" name="Conector Reto 7"/>
              <p:cNvCxnSpPr/>
              <p:nvPr/>
            </p:nvCxnSpPr>
            <p:spPr>
              <a:xfrm rot="21600000">
                <a:off x="13649" y="7512"/>
                <a:ext cx="0" cy="87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01" name="Line 93"/>
            <p:cNvSpPr>
              <a:spLocks noChangeShapeType="1"/>
            </p:cNvSpPr>
            <p:nvPr/>
          </p:nvSpPr>
          <p:spPr bwMode="auto">
            <a:xfrm rot="27000000" flipH="1">
              <a:off x="11886" y="7447"/>
              <a:ext cx="737" cy="0"/>
            </a:xfrm>
            <a:prstGeom prst="line">
              <a:avLst/>
            </a:prstGeom>
            <a:noFill/>
            <a:ln w="2540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sp>
        <p:nvSpPr>
          <p:cNvPr id="104" name="Forma livre 103"/>
          <p:cNvSpPr/>
          <p:nvPr/>
        </p:nvSpPr>
        <p:spPr>
          <a:xfrm>
            <a:off x="8751570" y="2225675"/>
            <a:ext cx="457200" cy="695325"/>
          </a:xfrm>
          <a:custGeom>
            <a:avLst/>
            <a:gdLst>
              <a:gd name="connisteX0" fmla="*/ 0 w 457200"/>
              <a:gd name="connsiteY0" fmla="*/ 695325 h 695325"/>
              <a:gd name="connisteX1" fmla="*/ 190500 w 457200"/>
              <a:gd name="connsiteY1" fmla="*/ 457200 h 695325"/>
              <a:gd name="connisteX2" fmla="*/ 66675 w 457200"/>
              <a:gd name="connsiteY2" fmla="*/ 180975 h 695325"/>
              <a:gd name="connisteX3" fmla="*/ 457200 w 457200"/>
              <a:gd name="connsiteY3" fmla="*/ 0 h 695325"/>
            </a:gdLst>
            <a:ahLst/>
            <a:cxnLst>
              <a:cxn ang="0">
                <a:pos x="connisteX0" y="connsiteY0"/>
              </a:cxn>
              <a:cxn ang="0">
                <a:pos x="connisteX1" y="connsiteY1"/>
              </a:cxn>
              <a:cxn ang="0">
                <a:pos x="connisteX2" y="connsiteY2"/>
              </a:cxn>
              <a:cxn ang="0">
                <a:pos x="connisteX3" y="connsiteY3"/>
              </a:cxn>
            </a:cxnLst>
            <a:rect l="l" t="t" r="r" b="b"/>
            <a:pathLst>
              <a:path w="457200" h="695325">
                <a:moveTo>
                  <a:pt x="0" y="695325"/>
                </a:moveTo>
                <a:cubicBezTo>
                  <a:pt x="40640" y="653415"/>
                  <a:pt x="177165" y="560070"/>
                  <a:pt x="190500" y="457200"/>
                </a:cubicBezTo>
                <a:cubicBezTo>
                  <a:pt x="203835" y="354330"/>
                  <a:pt x="13335" y="272415"/>
                  <a:pt x="66675" y="180975"/>
                </a:cubicBezTo>
                <a:cubicBezTo>
                  <a:pt x="120015" y="89535"/>
                  <a:pt x="376555" y="30480"/>
                  <a:pt x="45720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5" name="Forma livre 104"/>
          <p:cNvSpPr/>
          <p:nvPr/>
        </p:nvSpPr>
        <p:spPr>
          <a:xfrm flipV="1">
            <a:off x="9733280" y="3064510"/>
            <a:ext cx="904875" cy="485140"/>
          </a:xfrm>
          <a:custGeom>
            <a:avLst/>
            <a:gdLst>
              <a:gd name="connisteX0" fmla="*/ 0 w 457200"/>
              <a:gd name="connsiteY0" fmla="*/ 695325 h 695325"/>
              <a:gd name="connisteX1" fmla="*/ 190500 w 457200"/>
              <a:gd name="connsiteY1" fmla="*/ 457200 h 695325"/>
              <a:gd name="connisteX2" fmla="*/ 66675 w 457200"/>
              <a:gd name="connsiteY2" fmla="*/ 180975 h 695325"/>
              <a:gd name="connisteX3" fmla="*/ 457200 w 457200"/>
              <a:gd name="connsiteY3" fmla="*/ 0 h 695325"/>
            </a:gdLst>
            <a:ahLst/>
            <a:cxnLst>
              <a:cxn ang="0">
                <a:pos x="connisteX0" y="connsiteY0"/>
              </a:cxn>
              <a:cxn ang="0">
                <a:pos x="connisteX1" y="connsiteY1"/>
              </a:cxn>
              <a:cxn ang="0">
                <a:pos x="connisteX2" y="connsiteY2"/>
              </a:cxn>
              <a:cxn ang="0">
                <a:pos x="connisteX3" y="connsiteY3"/>
              </a:cxn>
            </a:cxnLst>
            <a:rect l="l" t="t" r="r" b="b"/>
            <a:pathLst>
              <a:path w="457200" h="695325">
                <a:moveTo>
                  <a:pt x="0" y="695325"/>
                </a:moveTo>
                <a:cubicBezTo>
                  <a:pt x="40640" y="653415"/>
                  <a:pt x="177165" y="560070"/>
                  <a:pt x="190500" y="457200"/>
                </a:cubicBezTo>
                <a:cubicBezTo>
                  <a:pt x="203835" y="354330"/>
                  <a:pt x="13335" y="272415"/>
                  <a:pt x="66675" y="180975"/>
                </a:cubicBezTo>
                <a:cubicBezTo>
                  <a:pt x="120015" y="89535"/>
                  <a:pt x="376555" y="30480"/>
                  <a:pt x="45720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6" name="CaixaDeTexto 17"/>
          <p:cNvSpPr txBox="1"/>
          <p:nvPr/>
        </p:nvSpPr>
        <p:spPr>
          <a:xfrm>
            <a:off x="10646410" y="3196590"/>
            <a:ext cx="1082675" cy="706755"/>
          </a:xfrm>
          <a:prstGeom prst="rect">
            <a:avLst/>
          </a:prstGeom>
          <a:noFill/>
        </p:spPr>
        <p:txBody>
          <a:bodyPr wrap="square" rtlCol="0">
            <a:spAutoFit/>
          </a:bodyPr>
          <a:lstStyle/>
          <a:p>
            <a:pPr algn="ctr"/>
            <a:r>
              <a:rPr lang="pt-BR" sz="2000" dirty="0" smtClean="0"/>
              <a:t>restaura nível</a:t>
            </a:r>
            <a:endParaRPr lang="pt-BR" sz="2000" dirty="0" smtClean="0"/>
          </a:p>
        </p:txBody>
      </p:sp>
      <p:sp>
        <p:nvSpPr>
          <p:cNvPr id="107" name="Caixa de Texto 106"/>
          <p:cNvSpPr txBox="1"/>
          <p:nvPr/>
        </p:nvSpPr>
        <p:spPr>
          <a:xfrm>
            <a:off x="7188835" y="5231765"/>
            <a:ext cx="4540250" cy="953135"/>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i="1" dirty="0" smtClean="0">
                <a:latin typeface="Comic Sans MS" panose="030F0702030302020204" pitchFamily="66" charset="0"/>
                <a:cs typeface="Comic Sans MS" panose="030F0702030302020204" pitchFamily="66" charset="0"/>
                <a:sym typeface="+mn-ea"/>
              </a:rPr>
              <a:t>Latch</a:t>
            </a:r>
            <a:r>
              <a:rPr lang="pt-BR" altLang="en-US" sz="2800" b="1" dirty="0" smtClean="0">
                <a:latin typeface="Comic Sans MS" panose="030F0702030302020204" pitchFamily="66" charset="0"/>
                <a:cs typeface="Comic Sans MS" panose="030F0702030302020204" pitchFamily="66" charset="0"/>
                <a:sym typeface="+mn-ea"/>
              </a:rPr>
              <a:t> sensível a nível baixo com chaves PMOS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8" name="Elipse 107"/>
          <p:cNvSpPr/>
          <p:nvPr/>
        </p:nvSpPr>
        <p:spPr>
          <a:xfrm>
            <a:off x="8330565" y="3726815"/>
            <a:ext cx="157480" cy="163830"/>
          </a:xfrm>
          <a:prstGeom prst="ellipse">
            <a:avLst/>
          </a:prstGeom>
          <a:solidFill>
            <a:schemeClr val="bg1"/>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9" name="Elipse 108"/>
          <p:cNvSpPr/>
          <p:nvPr/>
        </p:nvSpPr>
        <p:spPr>
          <a:xfrm>
            <a:off x="8068945" y="2466340"/>
            <a:ext cx="157480" cy="163830"/>
          </a:xfrm>
          <a:prstGeom prst="ellipse">
            <a:avLst/>
          </a:prstGeom>
          <a:solidFill>
            <a:schemeClr val="bg1"/>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0" name="Rectangle 142"/>
          <p:cNvSpPr>
            <a:spLocks noChangeArrowheads="1"/>
          </p:cNvSpPr>
          <p:nvPr/>
        </p:nvSpPr>
        <p:spPr bwMode="auto">
          <a:xfrm rot="21600000" flipH="1">
            <a:off x="7777198" y="2926195"/>
            <a:ext cx="753053"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t>V</a:t>
            </a:r>
            <a:r>
              <a:rPr lang="pt-BR" sz="2400" baseline="-25000" dirty="0"/>
              <a:t>DD</a:t>
            </a:r>
            <a:endParaRPr lang="pt-BR" sz="2400" baseline="-25000" dirty="0"/>
          </a:p>
        </p:txBody>
      </p:sp>
      <p:sp>
        <p:nvSpPr>
          <p:cNvPr id="111" name="Rectangle 142"/>
          <p:cNvSpPr>
            <a:spLocks noChangeArrowheads="1"/>
          </p:cNvSpPr>
          <p:nvPr/>
        </p:nvSpPr>
        <p:spPr bwMode="auto">
          <a:xfrm rot="21600000" flipH="1">
            <a:off x="8789388" y="3565005"/>
            <a:ext cx="753053"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t>V</a:t>
            </a:r>
            <a:r>
              <a:rPr lang="pt-BR" sz="2400" baseline="-25000" dirty="0"/>
              <a:t>DD</a:t>
            </a:r>
            <a:endParaRPr lang="pt-BR" sz="2400" baseline="-25000" dirty="0"/>
          </a:p>
        </p:txBody>
      </p:sp>
      <p:sp>
        <p:nvSpPr>
          <p:cNvPr id="112" name="CaixaDeTexto 17"/>
          <p:cNvSpPr txBox="1"/>
          <p:nvPr/>
        </p:nvSpPr>
        <p:spPr>
          <a:xfrm>
            <a:off x="9035415" y="1885315"/>
            <a:ext cx="1296035" cy="706755"/>
          </a:xfrm>
          <a:prstGeom prst="rect">
            <a:avLst/>
          </a:prstGeom>
          <a:noFill/>
        </p:spPr>
        <p:txBody>
          <a:bodyPr wrap="square" rtlCol="0">
            <a:spAutoFit/>
          </a:bodyPr>
          <a:lstStyle/>
          <a:p>
            <a:pPr algn="ctr"/>
            <a:r>
              <a:rPr lang="pt-BR" sz="2000" dirty="0" smtClean="0"/>
              <a:t>nível degradado </a:t>
            </a:r>
            <a:endParaRPr lang="pt-BR" sz="2000" dirty="0" smtClean="0"/>
          </a:p>
        </p:txBody>
      </p:sp>
      <mc:AlternateContent xmlns:mc="http://schemas.openxmlformats.org/markup-compatibility/2006" xmlns:p14="http://schemas.microsoft.com/office/powerpoint/2010/main">
        <mc:Choice Requires="p14">
          <p:contentPart r:id="rId5" p14:bwMode="auto">
            <p14:nvContentPartPr>
              <p14:cNvPr id="124" name="Tinta 123"/>
              <p14:cNvContentPartPr/>
              <p14:nvPr/>
            </p14:nvContentPartPr>
            <p14:xfrm>
              <a:off x="7145020" y="3133725"/>
              <a:ext cx="250190" cy="205740"/>
            </p14:xfrm>
          </p:contentPart>
        </mc:Choice>
        <mc:Fallback xmlns="">
          <p:pic>
            <p:nvPicPr>
              <p:cNvPr id="124" name="Tinta 123"/>
            </p:nvPicPr>
            <p:blipFill>
              <a:blip r:embed="rId6"/>
            </p:blipFill>
            <p:spPr>
              <a:xfrm>
                <a:off x="7145020" y="3133725"/>
                <a:ext cx="250190" cy="205740"/>
              </a:xfrm>
              <a:prstGeom prst="rect"/>
            </p:spPr>
          </p:pic>
        </mc:Fallback>
      </mc:AlternateContent>
      <mc:AlternateContent xmlns:mc="http://schemas.openxmlformats.org/markup-compatibility/2006" xmlns:p14="http://schemas.microsoft.com/office/powerpoint/2010/main">
        <mc:Choice Requires="p14">
          <p:contentPart r:id="rId7" p14:bwMode="auto">
            <p14:nvContentPartPr>
              <p14:cNvPr id="128" name="Tinta 127"/>
              <p14:cNvContentPartPr/>
              <p14:nvPr/>
            </p14:nvContentPartPr>
            <p14:xfrm>
              <a:off x="9253220" y="3089275"/>
              <a:ext cx="44450" cy="35560"/>
            </p14:xfrm>
          </p:contentPart>
        </mc:Choice>
        <mc:Fallback xmlns="">
          <p:pic>
            <p:nvPicPr>
              <p:cNvPr id="128" name="Tinta 127"/>
            </p:nvPicPr>
            <p:blipFill>
              <a:blip r:embed="rId8"/>
            </p:blipFill>
            <p:spPr>
              <a:xfrm>
                <a:off x="9253220" y="3089275"/>
                <a:ext cx="44450" cy="35560"/>
              </a:xfrm>
              <a:prstGeom prst="rect"/>
            </p:spPr>
          </p:pic>
        </mc:Fallback>
      </mc:AlternateContent>
    </p:spTree>
  </p:cSld>
  <p:clrMapOvr>
    <a:masterClrMapping/>
  </p:clrMapOvr>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810625" y="6365875"/>
            <a:ext cx="2743200" cy="365125"/>
          </a:xfrm>
        </p:spPr>
        <p:txBody>
          <a:bodyPr/>
          <a:lstStyle/>
          <a:p>
            <a:fld id="{74F297BB-B745-4CAB-BE1D-CE4C89382949}" type="slidenum">
              <a:rPr lang="pt-BR" smtClean="0"/>
            </a:fld>
            <a:endParaRPr lang="pt-BR"/>
          </a:p>
        </p:txBody>
      </p:sp>
      <p:sp>
        <p:nvSpPr>
          <p:cNvPr id="30" name="Caixa de Texto 29"/>
          <p:cNvSpPr txBox="1"/>
          <p:nvPr/>
        </p:nvSpPr>
        <p:spPr>
          <a:xfrm>
            <a:off x="1224295" y="420469"/>
            <a:ext cx="10417175" cy="273812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Como implementar uma Chave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NMOS bom para passar tensões baixas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PMOS bom para passar tensoes altas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Chave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São utilizados um NMOS e um PMOS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0" name="Grupo 9"/>
          <p:cNvGrpSpPr/>
          <p:nvPr/>
        </p:nvGrpSpPr>
        <p:grpSpPr>
          <a:xfrm flipV="1">
            <a:off x="2243455" y="4961255"/>
            <a:ext cx="1659247" cy="801370"/>
            <a:chOff x="10947" y="6554"/>
            <a:chExt cx="2613" cy="1262"/>
          </a:xfrm>
        </p:grpSpPr>
        <p:grpSp>
          <p:nvGrpSpPr>
            <p:cNvPr id="7" name="Grupo 6"/>
            <p:cNvGrpSpPr/>
            <p:nvPr/>
          </p:nvGrpSpPr>
          <p:grpSpPr>
            <a:xfrm rot="5400000">
              <a:off x="11704" y="5797"/>
              <a:ext cx="1098" cy="2613"/>
              <a:chOff x="12643" y="7684"/>
              <a:chExt cx="1015" cy="2275"/>
            </a:xfrm>
          </p:grpSpPr>
          <p:grpSp>
            <p:nvGrpSpPr>
              <p:cNvPr id="22" name="Grupo 21"/>
              <p:cNvGrpSpPr/>
              <p:nvPr/>
            </p:nvGrpSpPr>
            <p:grpSpPr>
              <a:xfrm rot="16200000">
                <a:off x="12375" y="8676"/>
                <a:ext cx="1550" cy="1015"/>
                <a:chOff x="7492" y="6919"/>
                <a:chExt cx="1264" cy="799"/>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5"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6" name="Conector Reto 7"/>
              <p:cNvCxnSpPr/>
              <p:nvPr/>
            </p:nvCxnSpPr>
            <p:spPr>
              <a:xfrm rot="21600000">
                <a:off x="13645" y="7684"/>
                <a:ext cx="0" cy="724"/>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8" name="Line 93"/>
            <p:cNvSpPr>
              <a:spLocks noChangeShapeType="1"/>
            </p:cNvSpPr>
            <p:nvPr/>
          </p:nvSpPr>
          <p:spPr bwMode="auto">
            <a:xfrm rot="27000000" flipH="1">
              <a:off x="11886"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nvGrpSpPr>
          <p:cNvPr id="3" name="Grupo 2"/>
          <p:cNvGrpSpPr/>
          <p:nvPr/>
        </p:nvGrpSpPr>
        <p:grpSpPr>
          <a:xfrm>
            <a:off x="2240915" y="4019550"/>
            <a:ext cx="1658488" cy="801370"/>
            <a:chOff x="10948" y="6554"/>
            <a:chExt cx="2612" cy="1262"/>
          </a:xfrm>
        </p:grpSpPr>
        <p:grpSp>
          <p:nvGrpSpPr>
            <p:cNvPr id="4" name="Grupo 3"/>
            <p:cNvGrpSpPr/>
            <p:nvPr/>
          </p:nvGrpSpPr>
          <p:grpSpPr>
            <a:xfrm rot="5400000">
              <a:off x="11705" y="5797"/>
              <a:ext cx="1098" cy="2612"/>
              <a:chOff x="12643" y="7684"/>
              <a:chExt cx="1015" cy="2274"/>
            </a:xfrm>
          </p:grpSpPr>
          <p:grpSp>
            <p:nvGrpSpPr>
              <p:cNvPr id="5" name="Grupo 4"/>
              <p:cNvGrpSpPr/>
              <p:nvPr/>
            </p:nvGrpSpPr>
            <p:grpSpPr>
              <a:xfrm rot="16200000">
                <a:off x="12375" y="8676"/>
                <a:ext cx="1550" cy="1015"/>
                <a:chOff x="7492" y="6919"/>
                <a:chExt cx="1264" cy="799"/>
              </a:xfrm>
            </p:grpSpPr>
            <p:grpSp>
              <p:nvGrpSpPr>
                <p:cNvPr id="11" name="Group 147"/>
                <p:cNvGrpSpPr/>
                <p:nvPr/>
              </p:nvGrpSpPr>
              <p:grpSpPr bwMode="auto">
                <a:xfrm rot="5400000">
                  <a:off x="8020" y="6975"/>
                  <a:ext cx="792" cy="680"/>
                  <a:chOff x="2834" y="2568"/>
                  <a:chExt cx="317" cy="272"/>
                </a:xfrm>
              </p:grpSpPr>
              <p:sp>
                <p:nvSpPr>
                  <p:cNvPr id="1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18"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19" name="Conector Reto 7"/>
              <p:cNvCxnSpPr/>
              <p:nvPr/>
            </p:nvCxnSpPr>
            <p:spPr>
              <a:xfrm rot="21600000">
                <a:off x="13645" y="7684"/>
                <a:ext cx="0" cy="724"/>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20" name="Line 93"/>
            <p:cNvSpPr>
              <a:spLocks noChangeShapeType="1"/>
            </p:cNvSpPr>
            <p:nvPr/>
          </p:nvSpPr>
          <p:spPr bwMode="auto">
            <a:xfrm rot="27000000" flipH="1">
              <a:off x="11886" y="7447"/>
              <a:ext cx="737" cy="0"/>
            </a:xfrm>
            <a:prstGeom prst="line">
              <a:avLst/>
            </a:prstGeom>
            <a:noFill/>
            <a:ln w="2540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sp>
        <p:nvSpPr>
          <p:cNvPr id="21" name="Elipse 20"/>
          <p:cNvSpPr/>
          <p:nvPr/>
        </p:nvSpPr>
        <p:spPr>
          <a:xfrm>
            <a:off x="2988310" y="4115435"/>
            <a:ext cx="157480" cy="163830"/>
          </a:xfrm>
          <a:prstGeom prst="ellipse">
            <a:avLst/>
          </a:prstGeom>
          <a:solidFill>
            <a:schemeClr val="bg1"/>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8" name="Grupo 57"/>
          <p:cNvGrpSpPr/>
          <p:nvPr/>
        </p:nvGrpSpPr>
        <p:grpSpPr>
          <a:xfrm>
            <a:off x="1588135" y="3543935"/>
            <a:ext cx="1469390" cy="570865"/>
            <a:chOff x="8933" y="6761"/>
            <a:chExt cx="3169" cy="1416"/>
          </a:xfrm>
        </p:grpSpPr>
        <p:cxnSp>
          <p:nvCxnSpPr>
            <p:cNvPr id="59" name="Conector Reto 58"/>
            <p:cNvCxnSpPr/>
            <p:nvPr/>
          </p:nvCxnSpPr>
          <p:spPr>
            <a:xfrm>
              <a:off x="10124" y="7474"/>
              <a:ext cx="1979"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8933" y="7474"/>
              <a:ext cx="907"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61" name="Triângulo isósceles 60"/>
            <p:cNvSpPr/>
            <p:nvPr/>
          </p:nvSpPr>
          <p:spPr>
            <a:xfrm rot="5400000">
              <a:off x="9778" y="6827"/>
              <a:ext cx="1417" cy="1285"/>
            </a:xfrm>
            <a:prstGeom prst="triangl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2" name="Elipse 61"/>
            <p:cNvSpPr/>
            <p:nvPr/>
          </p:nvSpPr>
          <p:spPr>
            <a:xfrm>
              <a:off x="11129" y="7341"/>
              <a:ext cx="260" cy="227"/>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cxnSp>
        <p:nvCxnSpPr>
          <p:cNvPr id="31" name="Conector Reto 30"/>
          <p:cNvCxnSpPr/>
          <p:nvPr/>
        </p:nvCxnSpPr>
        <p:spPr>
          <a:xfrm flipH="1" flipV="1">
            <a:off x="3064510" y="3833495"/>
            <a:ext cx="0" cy="1955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3900170" y="4709795"/>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2244725" y="4699635"/>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a:off x="1309370" y="5762625"/>
            <a:ext cx="1760855"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1595120" y="3833495"/>
            <a:ext cx="0" cy="19240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5400000">
            <a:off x="4082415" y="4710430"/>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rot="5400000">
            <a:off x="2064385" y="4699635"/>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8" name="Text Box 18"/>
              <p:cNvSpPr txBox="1">
                <a:spLocks noChangeArrowheads="1"/>
              </p:cNvSpPr>
              <p:nvPr/>
            </p:nvSpPr>
            <p:spPr bwMode="auto">
              <a:xfrm>
                <a:off x="1066973" y="5235682"/>
                <a:ext cx="464171" cy="52186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38" name="Text Box 18"/>
              <p:cNvSpPr txBox="1">
                <a:spLocks noRot="1" noChangeAspect="1" noMove="1" noResize="1" noEditPoints="1" noAdjustHandles="1" noChangeArrowheads="1" noChangeShapeType="1" noTextEdit="1"/>
              </p:cNvSpPr>
              <p:nvPr/>
            </p:nvSpPr>
            <p:spPr bwMode="auto">
              <a:xfrm>
                <a:off x="1066973" y="5235682"/>
                <a:ext cx="464171" cy="521863"/>
              </a:xfrm>
              <a:prstGeom prst="rect">
                <a:avLst/>
              </a:prstGeom>
              <a:blipFill rotWithShape="1">
                <a:blip r:embed="rId1"/>
                <a:stretch>
                  <a:fillRect l="-37" t="-21" r="34"/>
                </a:stretch>
              </a:blipFill>
              <a:ln w="19050" algn="ctr">
                <a:noFill/>
                <a:miter lim="800000"/>
              </a:ln>
              <a:effectLst/>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Caixa de Texto 38"/>
              <p:cNvSpPr txBox="1"/>
              <p:nvPr/>
            </p:nvSpPr>
            <p:spPr>
              <a:xfrm>
                <a:off x="4824730" y="3641090"/>
                <a:ext cx="6903720" cy="1891665"/>
              </a:xfrm>
              <a:prstGeom prst="rect">
                <a:avLst/>
              </a:prstGeom>
              <a:solidFill>
                <a:schemeClr val="bg1"/>
              </a:solidFill>
            </p:spPr>
            <p:txBody>
              <a:bodyPr wrap="square" rtlCol="0" anchor="t">
                <a:spAutoFit/>
              </a:bodyPr>
              <a:lstStyle/>
              <a:p>
                <a:pPr marL="457200" indent="-457200" algn="l" fontAlgn="auto">
                  <a:spcAft>
                    <a:spcPts val="600"/>
                  </a:spcAft>
                  <a:buFont typeface="Wingdings" panose="05000000000000000000" charset="0"/>
                  <a:buChar char="ü"/>
                </a:pPr>
                <a14:m>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 no nível alto: transistores NMOs e PMOS conduzem</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14:m>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a14:m>
                <a:r>
                  <a:rPr lang="pt-BR" altLang="en-US" sz="2800" b="1" dirty="0" smtClean="0">
                    <a:latin typeface="Comic Sans MS" panose="030F0702030302020204" pitchFamily="66" charset="0"/>
                    <a:cs typeface="Comic Sans MS" panose="030F0702030302020204" pitchFamily="66" charset="0"/>
                    <a:sym typeface="+mn-ea"/>
                  </a:rPr>
                  <a:t> no nivel baixo: transistores NMOs e PMOS cortam</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4824730" y="3641090"/>
                <a:ext cx="6903720" cy="189166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9" name="Conector de Seta Reta 18"/>
          <p:cNvCxnSpPr/>
          <p:nvPr/>
        </p:nvCxnSpPr>
        <p:spPr>
          <a:xfrm>
            <a:off x="4002612" y="2383752"/>
            <a:ext cx="0" cy="3171567"/>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flipV="1">
            <a:off x="3804903" y="5052159"/>
            <a:ext cx="5148649" cy="16476"/>
          </a:xfrm>
          <a:prstGeom prst="straightConnector1">
            <a:avLst/>
          </a:prstGeom>
          <a:ln w="22225">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3347858" y="2383990"/>
            <a:ext cx="577215" cy="460375"/>
          </a:xfrm>
          <a:prstGeom prst="rect">
            <a:avLst/>
          </a:prstGeom>
          <a:noFill/>
        </p:spPr>
        <p:txBody>
          <a:bodyPr wrap="none" rtlCol="0">
            <a:spAutoFit/>
          </a:bodyPr>
          <a:lstStyle/>
          <a:p>
            <a:r>
              <a:rPr lang="pt-BR" sz="2400" dirty="0" smtClean="0"/>
              <a:t>R</a:t>
            </a:r>
            <a:r>
              <a:rPr lang="pt-BR" sz="2400" baseline="-25000" dirty="0" smtClean="0"/>
              <a:t>CH</a:t>
            </a:r>
            <a:endParaRPr lang="pt-BR" sz="2400" baseline="-25000" dirty="0" smtClean="0"/>
          </a:p>
        </p:txBody>
      </p:sp>
      <p:sp>
        <p:nvSpPr>
          <p:cNvPr id="31" name="CaixaDeTexto 9"/>
          <p:cNvSpPr txBox="1"/>
          <p:nvPr/>
        </p:nvSpPr>
        <p:spPr>
          <a:xfrm>
            <a:off x="8410884" y="4962280"/>
            <a:ext cx="667385" cy="521970"/>
          </a:xfrm>
          <a:prstGeom prst="rect">
            <a:avLst/>
          </a:prstGeom>
          <a:noFill/>
        </p:spPr>
        <p:txBody>
          <a:bodyPr wrap="none" rtlCol="0">
            <a:spAutoFit/>
          </a:bodyPr>
          <a:lstStyle/>
          <a:p>
            <a:r>
              <a:rPr lang="pt-BR" dirty="0"/>
              <a:t> </a:t>
            </a:r>
            <a:r>
              <a:rPr lang="pt-BR" dirty="0" smtClean="0"/>
              <a:t> </a:t>
            </a:r>
            <a:r>
              <a:rPr lang="pt-BR" sz="2800" dirty="0" smtClean="0"/>
              <a:t>V</a:t>
            </a:r>
            <a:r>
              <a:rPr lang="pt-BR" sz="2800" baseline="-25000" dirty="0" smtClean="0"/>
              <a:t>In</a:t>
            </a:r>
            <a:endParaRPr lang="pt-BR" sz="2800" baseline="-25000" dirty="0" smtClean="0"/>
          </a:p>
        </p:txBody>
      </p:sp>
      <p:cxnSp>
        <p:nvCxnSpPr>
          <p:cNvPr id="32" name="Conector Reto 31"/>
          <p:cNvCxnSpPr/>
          <p:nvPr/>
        </p:nvCxnSpPr>
        <p:spPr>
          <a:xfrm>
            <a:off x="7342636" y="2753584"/>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3" name="CaixaDeTexto 16"/>
          <p:cNvSpPr txBox="1"/>
          <p:nvPr/>
        </p:nvSpPr>
        <p:spPr>
          <a:xfrm>
            <a:off x="6728820" y="5116083"/>
            <a:ext cx="946150" cy="368300"/>
          </a:xfrm>
          <a:prstGeom prst="rect">
            <a:avLst/>
          </a:prstGeom>
          <a:solidFill>
            <a:schemeClr val="bg1"/>
          </a:solidFill>
        </p:spPr>
        <p:txBody>
          <a:bodyPr wrap="none" rtlCol="0">
            <a:spAutoFit/>
          </a:bodyPr>
          <a:lstStyle/>
          <a:p>
            <a:r>
              <a:rPr lang="pt-BR" dirty="0" smtClean="0"/>
              <a:t>(V</a:t>
            </a:r>
            <a:r>
              <a:rPr lang="pt-BR" baseline="-25000" dirty="0" smtClean="0"/>
              <a:t>G </a:t>
            </a:r>
            <a:r>
              <a:rPr lang="pt-BR" dirty="0" smtClean="0"/>
              <a:t>-V</a:t>
            </a:r>
            <a:r>
              <a:rPr lang="pt-BR" baseline="-25000" dirty="0" smtClean="0"/>
              <a:t>TN</a:t>
            </a:r>
            <a:r>
              <a:rPr lang="pt-BR" dirty="0" smtClean="0"/>
              <a:t>)</a:t>
            </a:r>
            <a:endParaRPr lang="pt-BR" dirty="0" smtClean="0"/>
          </a:p>
        </p:txBody>
      </p:sp>
      <p:sp>
        <p:nvSpPr>
          <p:cNvPr id="34" name="CaixaDeTexto 17"/>
          <p:cNvSpPr txBox="1"/>
          <p:nvPr/>
        </p:nvSpPr>
        <p:spPr>
          <a:xfrm>
            <a:off x="7453928" y="2184502"/>
            <a:ext cx="781685" cy="368300"/>
          </a:xfrm>
          <a:prstGeom prst="rect">
            <a:avLst/>
          </a:prstGeom>
          <a:noFill/>
        </p:spPr>
        <p:txBody>
          <a:bodyPr wrap="none" rtlCol="0">
            <a:spAutoFit/>
          </a:bodyPr>
          <a:lstStyle/>
          <a:p>
            <a:r>
              <a:rPr lang="pt-BR" dirty="0" smtClean="0"/>
              <a:t>NMOS</a:t>
            </a:r>
            <a:endParaRPr lang="pt-BR" dirty="0"/>
          </a:p>
        </p:txBody>
      </p:sp>
      <p:sp>
        <p:nvSpPr>
          <p:cNvPr id="41" name="Forma livre 40"/>
          <p:cNvSpPr/>
          <p:nvPr/>
        </p:nvSpPr>
        <p:spPr>
          <a:xfrm>
            <a:off x="7285656" y="2493010"/>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Forma livre 41"/>
          <p:cNvSpPr/>
          <p:nvPr/>
        </p:nvSpPr>
        <p:spPr>
          <a:xfrm>
            <a:off x="4068445" y="2661920"/>
            <a:ext cx="3216910" cy="1885950"/>
          </a:xfrm>
          <a:custGeom>
            <a:avLst/>
            <a:gdLst>
              <a:gd name="connisteX0" fmla="*/ 0 w 2724150"/>
              <a:gd name="connsiteY0" fmla="*/ 1885950 h 1885950"/>
              <a:gd name="connisteX1" fmla="*/ 695325 w 2724150"/>
              <a:gd name="connsiteY1" fmla="*/ 1847850 h 1885950"/>
              <a:gd name="connisteX2" fmla="*/ 1228725 w 2724150"/>
              <a:gd name="connsiteY2" fmla="*/ 1762125 h 1885950"/>
              <a:gd name="connisteX3" fmla="*/ 1524000 w 2724150"/>
              <a:gd name="connsiteY3" fmla="*/ 1666875 h 1885950"/>
              <a:gd name="connisteX4" fmla="*/ 1952625 w 2724150"/>
              <a:gd name="connsiteY4" fmla="*/ 1438275 h 1885950"/>
              <a:gd name="connisteX5" fmla="*/ 2324100 w 2724150"/>
              <a:gd name="connsiteY5" fmla="*/ 1133475 h 1885950"/>
              <a:gd name="connisteX6" fmla="*/ 2524125 w 2724150"/>
              <a:gd name="connsiteY6" fmla="*/ 895350 h 1885950"/>
              <a:gd name="connisteX7" fmla="*/ 2676525 w 2724150"/>
              <a:gd name="connsiteY7" fmla="*/ 552450 h 1885950"/>
              <a:gd name="connisteX8" fmla="*/ 2724150 w 2724150"/>
              <a:gd name="connsiteY8" fmla="*/ 0 h 188595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2724150" h="1885950">
                <a:moveTo>
                  <a:pt x="0" y="1885950"/>
                </a:moveTo>
                <a:cubicBezTo>
                  <a:pt x="128270" y="1880235"/>
                  <a:pt x="449580" y="1872615"/>
                  <a:pt x="695325" y="1847850"/>
                </a:cubicBezTo>
                <a:cubicBezTo>
                  <a:pt x="941070" y="1823085"/>
                  <a:pt x="1062990" y="1798320"/>
                  <a:pt x="1228725" y="1762125"/>
                </a:cubicBezTo>
                <a:cubicBezTo>
                  <a:pt x="1394460" y="1725930"/>
                  <a:pt x="1379220" y="1731645"/>
                  <a:pt x="1524000" y="1666875"/>
                </a:cubicBezTo>
                <a:cubicBezTo>
                  <a:pt x="1668780" y="1602105"/>
                  <a:pt x="1792605" y="1544955"/>
                  <a:pt x="1952625" y="1438275"/>
                </a:cubicBezTo>
                <a:cubicBezTo>
                  <a:pt x="2112645" y="1331595"/>
                  <a:pt x="2209800" y="1242060"/>
                  <a:pt x="2324100" y="1133475"/>
                </a:cubicBezTo>
                <a:cubicBezTo>
                  <a:pt x="2438400" y="1024890"/>
                  <a:pt x="2453640" y="1011555"/>
                  <a:pt x="2524125" y="895350"/>
                </a:cubicBezTo>
                <a:cubicBezTo>
                  <a:pt x="2594610" y="779145"/>
                  <a:pt x="2636520" y="731520"/>
                  <a:pt x="2676525" y="552450"/>
                </a:cubicBezTo>
                <a:cubicBezTo>
                  <a:pt x="2716530" y="373380"/>
                  <a:pt x="2717800" y="103505"/>
                  <a:pt x="2724150" y="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
          <p:cNvCxnSpPr/>
          <p:nvPr/>
        </p:nvCxnSpPr>
        <p:spPr>
          <a:xfrm>
            <a:off x="4322576" y="2427194"/>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 name="CaixaDeTexto 16"/>
          <p:cNvSpPr txBox="1"/>
          <p:nvPr/>
        </p:nvSpPr>
        <p:spPr>
          <a:xfrm>
            <a:off x="4172945" y="5157993"/>
            <a:ext cx="565150" cy="368300"/>
          </a:xfrm>
          <a:prstGeom prst="rect">
            <a:avLst/>
          </a:prstGeom>
          <a:solidFill>
            <a:schemeClr val="bg1"/>
          </a:solidFill>
        </p:spPr>
        <p:txBody>
          <a:bodyPr wrap="none" rtlCol="0">
            <a:spAutoFit/>
          </a:bodyPr>
          <a:lstStyle/>
          <a:p>
            <a:r>
              <a:rPr lang="pt-BR" baseline="-25000" dirty="0" smtClean="0"/>
              <a:t> </a:t>
            </a:r>
            <a:r>
              <a:rPr lang="pt-BR" dirty="0" smtClean="0"/>
              <a:t>-V</a:t>
            </a:r>
            <a:r>
              <a:rPr lang="pt-BR" baseline="-25000" dirty="0" smtClean="0"/>
              <a:t>TP</a:t>
            </a:r>
            <a:endParaRPr lang="pt-BR" dirty="0" smtClean="0"/>
          </a:p>
        </p:txBody>
      </p:sp>
      <p:sp>
        <p:nvSpPr>
          <p:cNvPr id="9" name="CaixaDeTexto 17"/>
          <p:cNvSpPr txBox="1"/>
          <p:nvPr/>
        </p:nvSpPr>
        <p:spPr>
          <a:xfrm>
            <a:off x="4917103" y="2184502"/>
            <a:ext cx="752475" cy="368300"/>
          </a:xfrm>
          <a:prstGeom prst="rect">
            <a:avLst/>
          </a:prstGeom>
          <a:noFill/>
        </p:spPr>
        <p:txBody>
          <a:bodyPr wrap="none" rtlCol="0">
            <a:spAutoFit/>
          </a:bodyPr>
          <a:lstStyle/>
          <a:p>
            <a:r>
              <a:rPr lang="pt-BR" dirty="0"/>
              <a:t>PMOS</a:t>
            </a:r>
            <a:endParaRPr lang="pt-BR" dirty="0"/>
          </a:p>
        </p:txBody>
      </p:sp>
      <p:sp>
        <p:nvSpPr>
          <p:cNvPr id="10" name="Forma livre 9"/>
          <p:cNvSpPr/>
          <p:nvPr/>
        </p:nvSpPr>
        <p:spPr>
          <a:xfrm>
            <a:off x="4339256" y="233870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Forma livre 10"/>
          <p:cNvSpPr/>
          <p:nvPr/>
        </p:nvSpPr>
        <p:spPr>
          <a:xfrm flipH="1">
            <a:off x="4377055" y="2505075"/>
            <a:ext cx="3578225" cy="1885950"/>
          </a:xfrm>
          <a:custGeom>
            <a:avLst/>
            <a:gdLst>
              <a:gd name="connisteX0" fmla="*/ 0 w 2724150"/>
              <a:gd name="connsiteY0" fmla="*/ 1885950 h 1885950"/>
              <a:gd name="connisteX1" fmla="*/ 695325 w 2724150"/>
              <a:gd name="connsiteY1" fmla="*/ 1847850 h 1885950"/>
              <a:gd name="connisteX2" fmla="*/ 1228725 w 2724150"/>
              <a:gd name="connsiteY2" fmla="*/ 1762125 h 1885950"/>
              <a:gd name="connisteX3" fmla="*/ 1524000 w 2724150"/>
              <a:gd name="connsiteY3" fmla="*/ 1666875 h 1885950"/>
              <a:gd name="connisteX4" fmla="*/ 1952625 w 2724150"/>
              <a:gd name="connsiteY4" fmla="*/ 1438275 h 1885950"/>
              <a:gd name="connisteX5" fmla="*/ 2324100 w 2724150"/>
              <a:gd name="connsiteY5" fmla="*/ 1133475 h 1885950"/>
              <a:gd name="connisteX6" fmla="*/ 2524125 w 2724150"/>
              <a:gd name="connsiteY6" fmla="*/ 895350 h 1885950"/>
              <a:gd name="connisteX7" fmla="*/ 2676525 w 2724150"/>
              <a:gd name="connsiteY7" fmla="*/ 552450 h 1885950"/>
              <a:gd name="connisteX8" fmla="*/ 2724150 w 2724150"/>
              <a:gd name="connsiteY8" fmla="*/ 0 h 188595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2724150" h="1885950">
                <a:moveTo>
                  <a:pt x="0" y="1885950"/>
                </a:moveTo>
                <a:cubicBezTo>
                  <a:pt x="128270" y="1880235"/>
                  <a:pt x="449580" y="1872615"/>
                  <a:pt x="695325" y="1847850"/>
                </a:cubicBezTo>
                <a:cubicBezTo>
                  <a:pt x="941070" y="1823085"/>
                  <a:pt x="1062990" y="1798320"/>
                  <a:pt x="1228725" y="1762125"/>
                </a:cubicBezTo>
                <a:cubicBezTo>
                  <a:pt x="1394460" y="1725930"/>
                  <a:pt x="1379220" y="1731645"/>
                  <a:pt x="1524000" y="1666875"/>
                </a:cubicBezTo>
                <a:cubicBezTo>
                  <a:pt x="1668780" y="1602105"/>
                  <a:pt x="1792605" y="1544955"/>
                  <a:pt x="1952625" y="1438275"/>
                </a:cubicBezTo>
                <a:cubicBezTo>
                  <a:pt x="2112645" y="1331595"/>
                  <a:pt x="2209800" y="1242060"/>
                  <a:pt x="2324100" y="1133475"/>
                </a:cubicBezTo>
                <a:cubicBezTo>
                  <a:pt x="2438400" y="1024890"/>
                  <a:pt x="2453640" y="1011555"/>
                  <a:pt x="2524125" y="895350"/>
                </a:cubicBezTo>
                <a:cubicBezTo>
                  <a:pt x="2594610" y="779145"/>
                  <a:pt x="2636520" y="731520"/>
                  <a:pt x="2676525" y="552450"/>
                </a:cubicBezTo>
                <a:cubicBezTo>
                  <a:pt x="2716530" y="373380"/>
                  <a:pt x="2717800" y="103505"/>
                  <a:pt x="2724150" y="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4023995" y="4328160"/>
            <a:ext cx="4133850" cy="222250"/>
          </a:xfrm>
          <a:custGeom>
            <a:avLst/>
            <a:gdLst>
              <a:gd name="connisteX0" fmla="*/ 0 w 4133850"/>
              <a:gd name="connsiteY0" fmla="*/ 257057 h 259438"/>
              <a:gd name="connisteX1" fmla="*/ 571500 w 4133850"/>
              <a:gd name="connsiteY1" fmla="*/ 247532 h 259438"/>
              <a:gd name="connisteX2" fmla="*/ 1428750 w 4133850"/>
              <a:gd name="connsiteY2" fmla="*/ 161807 h 259438"/>
              <a:gd name="connisteX3" fmla="*/ 1952625 w 4133850"/>
              <a:gd name="connsiteY3" fmla="*/ 57032 h 259438"/>
              <a:gd name="connisteX4" fmla="*/ 2095500 w 4133850"/>
              <a:gd name="connsiteY4" fmla="*/ 9407 h 259438"/>
              <a:gd name="connisteX5" fmla="*/ 2238375 w 4133850"/>
              <a:gd name="connsiteY5" fmla="*/ 9407 h 259438"/>
              <a:gd name="connisteX6" fmla="*/ 2781300 w 4133850"/>
              <a:gd name="connsiteY6" fmla="*/ 85607 h 259438"/>
              <a:gd name="connisteX7" fmla="*/ 3695700 w 4133850"/>
              <a:gd name="connsiteY7" fmla="*/ 114182 h 259438"/>
              <a:gd name="connisteX8" fmla="*/ 4133850 w 4133850"/>
              <a:gd name="connsiteY8" fmla="*/ 114182 h 25943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4133850" h="259439">
                <a:moveTo>
                  <a:pt x="0" y="257057"/>
                </a:moveTo>
                <a:cubicBezTo>
                  <a:pt x="97155" y="257057"/>
                  <a:pt x="285750" y="266582"/>
                  <a:pt x="571500" y="247532"/>
                </a:cubicBezTo>
                <a:cubicBezTo>
                  <a:pt x="857250" y="228482"/>
                  <a:pt x="1152525" y="199907"/>
                  <a:pt x="1428750" y="161807"/>
                </a:cubicBezTo>
                <a:cubicBezTo>
                  <a:pt x="1704975" y="123707"/>
                  <a:pt x="1819275" y="87512"/>
                  <a:pt x="1952625" y="57032"/>
                </a:cubicBezTo>
                <a:cubicBezTo>
                  <a:pt x="2085975" y="26552"/>
                  <a:pt x="2038350" y="18932"/>
                  <a:pt x="2095500" y="9407"/>
                </a:cubicBezTo>
                <a:cubicBezTo>
                  <a:pt x="2152650" y="-118"/>
                  <a:pt x="2101215" y="-5833"/>
                  <a:pt x="2238375" y="9407"/>
                </a:cubicBezTo>
                <a:cubicBezTo>
                  <a:pt x="2375535" y="24647"/>
                  <a:pt x="2489835" y="64652"/>
                  <a:pt x="2781300" y="85607"/>
                </a:cubicBezTo>
                <a:cubicBezTo>
                  <a:pt x="3072765" y="106562"/>
                  <a:pt x="3425190" y="108467"/>
                  <a:pt x="3695700" y="114182"/>
                </a:cubicBezTo>
                <a:cubicBezTo>
                  <a:pt x="3966210" y="119897"/>
                  <a:pt x="4064635" y="114817"/>
                  <a:pt x="4133850" y="114182"/>
                </a:cubicBezTo>
              </a:path>
            </a:pathLst>
          </a:custGeom>
          <a:noFill/>
          <a:ln w="38100">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DeTexto 17"/>
          <p:cNvSpPr txBox="1"/>
          <p:nvPr/>
        </p:nvSpPr>
        <p:spPr>
          <a:xfrm>
            <a:off x="5973108" y="4391127"/>
            <a:ext cx="756285" cy="368300"/>
          </a:xfrm>
          <a:prstGeom prst="rect">
            <a:avLst/>
          </a:prstGeom>
          <a:noFill/>
        </p:spPr>
        <p:txBody>
          <a:bodyPr wrap="none" rtlCol="0">
            <a:spAutoFit/>
          </a:bodyPr>
          <a:lstStyle/>
          <a:p>
            <a:r>
              <a:rPr lang="pt-BR" dirty="0" smtClean="0"/>
              <a:t>CMOS</a:t>
            </a:r>
            <a:endParaRPr lang="pt-BR" dirty="0"/>
          </a:p>
        </p:txBody>
      </p:sp>
      <p:sp>
        <p:nvSpPr>
          <p:cNvPr id="30" name="Caixa de Texto 29"/>
          <p:cNvSpPr txBox="1"/>
          <p:nvPr/>
        </p:nvSpPr>
        <p:spPr>
          <a:xfrm>
            <a:off x="596900" y="363220"/>
            <a:ext cx="10998200" cy="152209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Chave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resistencia varia menos do que nos casos anteriores. Chave CMOS é a melhor forma de implementar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4" name="Caixa de Texto 13"/>
              <p:cNvSpPr txBox="1"/>
              <p:nvPr/>
            </p:nvSpPr>
            <p:spPr>
              <a:xfrm>
                <a:off x="866775" y="5615940"/>
                <a:ext cx="9931400" cy="603250"/>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chave CMOS é necessário o </a:t>
                </a:r>
                <a14:m>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a:t>
                </a:r>
                <a14:m>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866775" y="5615940"/>
                <a:ext cx="9931400" cy="6032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9" name="Text Box 18"/>
              <p:cNvSpPr txBox="1">
                <a:spLocks noChangeArrowheads="1"/>
              </p:cNvSpPr>
              <p:nvPr/>
            </p:nvSpPr>
            <p:spPr bwMode="auto">
              <a:xfrm>
                <a:off x="8171988" y="2273407"/>
                <a:ext cx="464171" cy="52186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89" name="Text Box 18"/>
              <p:cNvSpPr txBox="1">
                <a:spLocks noRot="1" noChangeAspect="1" noMove="1" noResize="1" noEditPoints="1" noAdjustHandles="1" noChangeArrowheads="1" noChangeShapeType="1" noTextEdit="1"/>
              </p:cNvSpPr>
              <p:nvPr/>
            </p:nvSpPr>
            <p:spPr bwMode="auto">
              <a:xfrm>
                <a:off x="8171988" y="2273407"/>
                <a:ext cx="464171" cy="521863"/>
              </a:xfrm>
              <a:prstGeom prst="rect">
                <a:avLst/>
              </a:prstGeom>
              <a:blipFill rotWithShape="1">
                <a:blip r:embed="rId2"/>
                <a:stretch>
                  <a:fillRect l="-37" t="-21" r="34"/>
                </a:stretch>
              </a:blipFill>
              <a:ln w="19050" algn="ctr">
                <a:noFill/>
                <a:miter lim="800000"/>
              </a:ln>
              <a:effectLst/>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474345" y="735965"/>
            <a:ext cx="10998200" cy="489267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Chave CMOS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mj-lt"/>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 redistribuiçaõ de cargas é atenuada em chaves CMOS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cargas negativas, elétrons, formam o canal do NMOS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cargas positivas, lacunas, formam o canal do transistor PMOS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na redistribuição parte das cargas negativas são canceladas pelas positivas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orma livre 20"/>
          <p:cNvSpPr/>
          <p:nvPr/>
        </p:nvSpPr>
        <p:spPr>
          <a:xfrm>
            <a:off x="7051675" y="3399155"/>
            <a:ext cx="2118995" cy="1690370"/>
          </a:xfrm>
          <a:custGeom>
            <a:avLst/>
            <a:gdLst>
              <a:gd name="connisteX0" fmla="*/ 418147 w 2213930"/>
              <a:gd name="connsiteY0" fmla="*/ 476774 h 2442286"/>
              <a:gd name="connisteX1" fmla="*/ 837247 w 2213930"/>
              <a:gd name="connsiteY1" fmla="*/ 210074 h 2442286"/>
              <a:gd name="connisteX2" fmla="*/ 1084897 w 2213930"/>
              <a:gd name="connsiteY2" fmla="*/ 10049 h 2442286"/>
              <a:gd name="connisteX3" fmla="*/ 1532572 w 2213930"/>
              <a:gd name="connsiteY3" fmla="*/ 467249 h 2442286"/>
              <a:gd name="connisteX4" fmla="*/ 1961197 w 2213930"/>
              <a:gd name="connsiteY4" fmla="*/ 838724 h 2442286"/>
              <a:gd name="connisteX5" fmla="*/ 2189797 w 2213930"/>
              <a:gd name="connsiteY5" fmla="*/ 1457849 h 2442286"/>
              <a:gd name="connisteX6" fmla="*/ 1503997 w 2213930"/>
              <a:gd name="connsiteY6" fmla="*/ 1772174 h 2442286"/>
              <a:gd name="connisteX7" fmla="*/ 846772 w 2213930"/>
              <a:gd name="connsiteY7" fmla="*/ 2438924 h 2442286"/>
              <a:gd name="connisteX8" fmla="*/ 180022 w 2213930"/>
              <a:gd name="connsiteY8" fmla="*/ 1943624 h 2442286"/>
              <a:gd name="connisteX9" fmla="*/ 18097 w 2213930"/>
              <a:gd name="connsiteY9" fmla="*/ 953024 h 2442286"/>
              <a:gd name="connisteX10" fmla="*/ 418147 w 2213930"/>
              <a:gd name="connsiteY10" fmla="*/ 476774 h 244228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213930" h="2442286">
                <a:moveTo>
                  <a:pt x="418148" y="476774"/>
                </a:moveTo>
                <a:cubicBezTo>
                  <a:pt x="581978" y="328184"/>
                  <a:pt x="703898" y="303419"/>
                  <a:pt x="837248" y="210074"/>
                </a:cubicBezTo>
                <a:cubicBezTo>
                  <a:pt x="970598" y="116729"/>
                  <a:pt x="945833" y="-41386"/>
                  <a:pt x="1084898" y="10049"/>
                </a:cubicBezTo>
                <a:cubicBezTo>
                  <a:pt x="1223963" y="61484"/>
                  <a:pt x="1357313" y="301514"/>
                  <a:pt x="1532573" y="467249"/>
                </a:cubicBezTo>
                <a:cubicBezTo>
                  <a:pt x="1707833" y="632984"/>
                  <a:pt x="1829753" y="640604"/>
                  <a:pt x="1961198" y="838724"/>
                </a:cubicBezTo>
                <a:cubicBezTo>
                  <a:pt x="2092643" y="1036844"/>
                  <a:pt x="2281238" y="1271159"/>
                  <a:pt x="2189798" y="1457849"/>
                </a:cubicBezTo>
                <a:cubicBezTo>
                  <a:pt x="2098358" y="1644539"/>
                  <a:pt x="1772603" y="1575959"/>
                  <a:pt x="1503998" y="1772174"/>
                </a:cubicBezTo>
                <a:cubicBezTo>
                  <a:pt x="1235393" y="1968389"/>
                  <a:pt x="1111568" y="2404634"/>
                  <a:pt x="846773" y="2438924"/>
                </a:cubicBezTo>
                <a:cubicBezTo>
                  <a:pt x="581978" y="2473214"/>
                  <a:pt x="345758" y="2240804"/>
                  <a:pt x="180023" y="1943624"/>
                </a:cubicBezTo>
                <a:cubicBezTo>
                  <a:pt x="14288" y="1646444"/>
                  <a:pt x="-29527" y="1246394"/>
                  <a:pt x="18098" y="953024"/>
                </a:cubicBezTo>
                <a:cubicBezTo>
                  <a:pt x="65723" y="659654"/>
                  <a:pt x="254318" y="625364"/>
                  <a:pt x="418148" y="476774"/>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ltLang="en-US" b="1">
                <a:solidFill>
                  <a:schemeClr val="tx1"/>
                </a:solidFill>
              </a:rPr>
              <a:t>LOGICA</a:t>
            </a:r>
            <a:endParaRPr lang="pt-BR" altLang="en-US" b="1">
              <a:solidFill>
                <a:schemeClr val="tx1"/>
              </a:solidFill>
            </a:endParaRPr>
          </a:p>
          <a:p>
            <a:pPr algn="ctr"/>
            <a:r>
              <a:rPr lang="pt-BR" altLang="en-US" b="1">
                <a:solidFill>
                  <a:schemeClr val="tx1"/>
                </a:solidFill>
              </a:rPr>
              <a:t>COMBINACIONAL</a:t>
            </a:r>
            <a:endParaRPr lang="pt-BR" altLang="en-US" b="1">
              <a:solidFill>
                <a:schemeClr val="tx1"/>
              </a:solidFill>
            </a:endParaRPr>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596900" y="551180"/>
            <a:ext cx="10998200" cy="219964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Crítico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Circuitos lógicos sequenciais podem ser vistos como blocos de armazenamente e entre eles blocos lógicos. A partir dos tempos de propagação dos blocos pode-se determinar qual o minimo periodo de clock que pode ser usado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Retângulo 2"/>
          <p:cNvSpPr/>
          <p:nvPr/>
        </p:nvSpPr>
        <p:spPr>
          <a:xfrm>
            <a:off x="2138045" y="2833370"/>
            <a:ext cx="838200" cy="3028950"/>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Retângulo 3"/>
          <p:cNvSpPr/>
          <p:nvPr/>
        </p:nvSpPr>
        <p:spPr>
          <a:xfrm>
            <a:off x="5894070" y="2787015"/>
            <a:ext cx="838200" cy="3075940"/>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tângulo 4"/>
          <p:cNvSpPr/>
          <p:nvPr/>
        </p:nvSpPr>
        <p:spPr>
          <a:xfrm>
            <a:off x="9583420" y="2795905"/>
            <a:ext cx="838200" cy="3066415"/>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Forma livre 5"/>
          <p:cNvSpPr/>
          <p:nvPr/>
        </p:nvSpPr>
        <p:spPr>
          <a:xfrm>
            <a:off x="3274695" y="3555365"/>
            <a:ext cx="2118995" cy="1690370"/>
          </a:xfrm>
          <a:custGeom>
            <a:avLst/>
            <a:gdLst>
              <a:gd name="connisteX0" fmla="*/ 418147 w 2213930"/>
              <a:gd name="connsiteY0" fmla="*/ 476774 h 2442286"/>
              <a:gd name="connisteX1" fmla="*/ 837247 w 2213930"/>
              <a:gd name="connsiteY1" fmla="*/ 210074 h 2442286"/>
              <a:gd name="connisteX2" fmla="*/ 1084897 w 2213930"/>
              <a:gd name="connsiteY2" fmla="*/ 10049 h 2442286"/>
              <a:gd name="connisteX3" fmla="*/ 1532572 w 2213930"/>
              <a:gd name="connsiteY3" fmla="*/ 467249 h 2442286"/>
              <a:gd name="connisteX4" fmla="*/ 1961197 w 2213930"/>
              <a:gd name="connsiteY4" fmla="*/ 838724 h 2442286"/>
              <a:gd name="connisteX5" fmla="*/ 2189797 w 2213930"/>
              <a:gd name="connsiteY5" fmla="*/ 1457849 h 2442286"/>
              <a:gd name="connisteX6" fmla="*/ 1503997 w 2213930"/>
              <a:gd name="connsiteY6" fmla="*/ 1772174 h 2442286"/>
              <a:gd name="connisteX7" fmla="*/ 846772 w 2213930"/>
              <a:gd name="connsiteY7" fmla="*/ 2438924 h 2442286"/>
              <a:gd name="connisteX8" fmla="*/ 180022 w 2213930"/>
              <a:gd name="connsiteY8" fmla="*/ 1943624 h 2442286"/>
              <a:gd name="connisteX9" fmla="*/ 18097 w 2213930"/>
              <a:gd name="connsiteY9" fmla="*/ 953024 h 2442286"/>
              <a:gd name="connisteX10" fmla="*/ 418147 w 2213930"/>
              <a:gd name="connsiteY10" fmla="*/ 476774 h 244228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213930" h="2442286">
                <a:moveTo>
                  <a:pt x="418148" y="476774"/>
                </a:moveTo>
                <a:cubicBezTo>
                  <a:pt x="581978" y="328184"/>
                  <a:pt x="703898" y="303419"/>
                  <a:pt x="837248" y="210074"/>
                </a:cubicBezTo>
                <a:cubicBezTo>
                  <a:pt x="970598" y="116729"/>
                  <a:pt x="945833" y="-41386"/>
                  <a:pt x="1084898" y="10049"/>
                </a:cubicBezTo>
                <a:cubicBezTo>
                  <a:pt x="1223963" y="61484"/>
                  <a:pt x="1357313" y="301514"/>
                  <a:pt x="1532573" y="467249"/>
                </a:cubicBezTo>
                <a:cubicBezTo>
                  <a:pt x="1707833" y="632984"/>
                  <a:pt x="1829753" y="640604"/>
                  <a:pt x="1961198" y="838724"/>
                </a:cubicBezTo>
                <a:cubicBezTo>
                  <a:pt x="2092643" y="1036844"/>
                  <a:pt x="2281238" y="1271159"/>
                  <a:pt x="2189798" y="1457849"/>
                </a:cubicBezTo>
                <a:cubicBezTo>
                  <a:pt x="2098358" y="1644539"/>
                  <a:pt x="1772603" y="1575959"/>
                  <a:pt x="1503998" y="1772174"/>
                </a:cubicBezTo>
                <a:cubicBezTo>
                  <a:pt x="1235393" y="1968389"/>
                  <a:pt x="1111568" y="2404634"/>
                  <a:pt x="846773" y="2438924"/>
                </a:cubicBezTo>
                <a:cubicBezTo>
                  <a:pt x="581978" y="2473214"/>
                  <a:pt x="345758" y="2240804"/>
                  <a:pt x="180023" y="1943624"/>
                </a:cubicBezTo>
                <a:cubicBezTo>
                  <a:pt x="14288" y="1646444"/>
                  <a:pt x="-29527" y="1246394"/>
                  <a:pt x="18098" y="953024"/>
                </a:cubicBezTo>
                <a:cubicBezTo>
                  <a:pt x="65723" y="659654"/>
                  <a:pt x="254318" y="625364"/>
                  <a:pt x="418148" y="476774"/>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ltLang="en-US" b="1">
                <a:solidFill>
                  <a:schemeClr val="tx1"/>
                </a:solidFill>
              </a:rPr>
              <a:t>LOGICA</a:t>
            </a:r>
            <a:endParaRPr lang="pt-BR" altLang="en-US" b="1">
              <a:solidFill>
                <a:schemeClr val="tx1"/>
              </a:solidFill>
            </a:endParaRPr>
          </a:p>
          <a:p>
            <a:pPr algn="ctr"/>
            <a:r>
              <a:rPr lang="pt-BR" altLang="en-US" b="1">
                <a:solidFill>
                  <a:schemeClr val="tx1"/>
                </a:solidFill>
              </a:rPr>
              <a:t>COMBINACIONAL</a:t>
            </a:r>
            <a:endParaRPr lang="pt-BR" altLang="en-US" b="1">
              <a:solidFill>
                <a:schemeClr val="tx1"/>
              </a:solidFill>
            </a:endParaRPr>
          </a:p>
        </p:txBody>
      </p:sp>
      <p:cxnSp>
        <p:nvCxnSpPr>
          <p:cNvPr id="8" name="Conector de Seta Reta 7"/>
          <p:cNvCxnSpPr/>
          <p:nvPr/>
        </p:nvCxnSpPr>
        <p:spPr>
          <a:xfrm>
            <a:off x="1680845" y="5490845"/>
            <a:ext cx="447675"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a:off x="5446395" y="5490845"/>
            <a:ext cx="447675"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 name="Conector de Seta Reta 9"/>
          <p:cNvCxnSpPr/>
          <p:nvPr/>
        </p:nvCxnSpPr>
        <p:spPr>
          <a:xfrm>
            <a:off x="9135745" y="5490845"/>
            <a:ext cx="447675"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204595" y="6129020"/>
            <a:ext cx="7943850" cy="9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H="1">
            <a:off x="1671320" y="5490845"/>
            <a:ext cx="9525" cy="64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5436870" y="5484495"/>
            <a:ext cx="9525" cy="64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9142095" y="5479415"/>
            <a:ext cx="9525" cy="64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14"/>
          <p:cNvSpPr txBox="1"/>
          <p:nvPr/>
        </p:nvSpPr>
        <p:spPr>
          <a:xfrm>
            <a:off x="2376170" y="2804795"/>
            <a:ext cx="247650" cy="3138170"/>
          </a:xfrm>
          <a:prstGeom prst="rect">
            <a:avLst/>
          </a:prstGeom>
          <a:noFill/>
        </p:spPr>
        <p:txBody>
          <a:bodyPr wrap="square" rtlCol="0">
            <a:spAutoFit/>
          </a:bodyPr>
          <a:lstStyle/>
          <a:p>
            <a:r>
              <a:rPr lang="pt-BR" altLang="en-US" b="1"/>
              <a:t>Registrado</a:t>
            </a:r>
            <a:r>
              <a:rPr lang="pt-BR" altLang="en-US"/>
              <a:t>r</a:t>
            </a:r>
            <a:endParaRPr lang="pt-BR" altLang="en-US"/>
          </a:p>
        </p:txBody>
      </p:sp>
      <p:sp>
        <p:nvSpPr>
          <p:cNvPr id="16" name="Caixa de Texto 15"/>
          <p:cNvSpPr txBox="1"/>
          <p:nvPr/>
        </p:nvSpPr>
        <p:spPr>
          <a:xfrm>
            <a:off x="6184265" y="2769870"/>
            <a:ext cx="247650" cy="3138170"/>
          </a:xfrm>
          <a:prstGeom prst="rect">
            <a:avLst/>
          </a:prstGeom>
          <a:noFill/>
        </p:spPr>
        <p:txBody>
          <a:bodyPr wrap="square" rtlCol="0">
            <a:spAutoFit/>
          </a:bodyPr>
          <a:lstStyle/>
          <a:p>
            <a:r>
              <a:rPr lang="pt-BR" altLang="en-US" b="1"/>
              <a:t>Registrado</a:t>
            </a:r>
            <a:r>
              <a:rPr lang="pt-BR" altLang="en-US"/>
              <a:t>r</a:t>
            </a:r>
            <a:endParaRPr lang="pt-BR" altLang="en-US"/>
          </a:p>
        </p:txBody>
      </p:sp>
      <p:sp>
        <p:nvSpPr>
          <p:cNvPr id="17" name="Caixa de Texto 16"/>
          <p:cNvSpPr txBox="1"/>
          <p:nvPr/>
        </p:nvSpPr>
        <p:spPr>
          <a:xfrm>
            <a:off x="9878695" y="2762885"/>
            <a:ext cx="247650" cy="3138170"/>
          </a:xfrm>
          <a:prstGeom prst="rect">
            <a:avLst/>
          </a:prstGeom>
          <a:noFill/>
        </p:spPr>
        <p:txBody>
          <a:bodyPr wrap="square" rtlCol="0">
            <a:spAutoFit/>
          </a:bodyPr>
          <a:lstStyle/>
          <a:p>
            <a:r>
              <a:rPr lang="pt-BR" altLang="en-US" b="1"/>
              <a:t>Registrado</a:t>
            </a:r>
            <a:r>
              <a:rPr lang="pt-BR" altLang="en-US"/>
              <a:t>r</a:t>
            </a:r>
            <a:endParaRPr lang="pt-BR" altLang="en-US"/>
          </a:p>
        </p:txBody>
      </p:sp>
      <p:sp>
        <p:nvSpPr>
          <p:cNvPr id="18" name="Seta para a direita 17"/>
          <p:cNvSpPr/>
          <p:nvPr/>
        </p:nvSpPr>
        <p:spPr>
          <a:xfrm>
            <a:off x="2976245" y="4277360"/>
            <a:ext cx="3619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Seta para a direita 18"/>
          <p:cNvSpPr/>
          <p:nvPr/>
        </p:nvSpPr>
        <p:spPr>
          <a:xfrm>
            <a:off x="5380355" y="4357370"/>
            <a:ext cx="5143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Seta para a direita 21"/>
          <p:cNvSpPr/>
          <p:nvPr/>
        </p:nvSpPr>
        <p:spPr>
          <a:xfrm>
            <a:off x="9102725" y="4215130"/>
            <a:ext cx="5143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Seta para a direita 22"/>
          <p:cNvSpPr/>
          <p:nvPr/>
        </p:nvSpPr>
        <p:spPr>
          <a:xfrm>
            <a:off x="6732270" y="4134485"/>
            <a:ext cx="3619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CaixaDeTexto 17"/>
          <p:cNvSpPr txBox="1"/>
          <p:nvPr/>
        </p:nvSpPr>
        <p:spPr>
          <a:xfrm>
            <a:off x="669588" y="5678272"/>
            <a:ext cx="1002030" cy="460375"/>
          </a:xfrm>
          <a:prstGeom prst="rect">
            <a:avLst/>
          </a:prstGeom>
          <a:noFill/>
        </p:spPr>
        <p:txBody>
          <a:bodyPr wrap="none" rtlCol="0">
            <a:spAutoFit/>
          </a:bodyPr>
          <a:lstStyle/>
          <a:p>
            <a:r>
              <a:rPr lang="pt-BR" sz="2400" b="1" dirty="0" smtClean="0"/>
              <a:t>CLOCK</a:t>
            </a:r>
            <a:endParaRPr lang="pt-BR" sz="2400" b="1" dirty="0" smtClean="0"/>
          </a:p>
        </p:txBody>
      </p:sp>
      <p:sp>
        <p:nvSpPr>
          <p:cNvPr id="25" name="Seta para a direita 24"/>
          <p:cNvSpPr/>
          <p:nvPr/>
        </p:nvSpPr>
        <p:spPr>
          <a:xfrm>
            <a:off x="10421620" y="4215130"/>
            <a:ext cx="3619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6" name="Seta para a direita 25"/>
          <p:cNvSpPr/>
          <p:nvPr/>
        </p:nvSpPr>
        <p:spPr>
          <a:xfrm>
            <a:off x="1776095" y="4215130"/>
            <a:ext cx="3619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838200" y="1446530"/>
            <a:ext cx="10515600" cy="317627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defTabSz="914400">
              <a:buNone/>
              <a:tabLst>
                <a:tab pos="5909310" algn="l"/>
              </a:tabLst>
            </a:pPr>
            <a:r>
              <a:rPr lang="pt-BR" altLang="en-US" sz="4000" b="1" dirty="0">
                <a:solidFill>
                  <a:srgbClr val="002060"/>
                </a:solidFill>
                <a:latin typeface="Comic Sans MS" panose="030F0702030302020204" pitchFamily="66" charset="0"/>
                <a:cs typeface="Comic Sans MS" panose="030F0702030302020204" pitchFamily="66" charset="0"/>
              </a:rPr>
              <a:t>Circuitos Eletrônicos I</a:t>
            </a:r>
            <a:endParaRPr lang="pt-BR" altLang="en-US" sz="4000" b="1" dirty="0">
              <a:solidFill>
                <a:srgbClr val="002060"/>
              </a:solidFill>
              <a:latin typeface="Comic Sans MS" panose="030F0702030302020204" pitchFamily="66" charset="0"/>
              <a:cs typeface="Comic Sans MS" panose="030F0702030302020204" pitchFamily="66" charset="0"/>
            </a:endParaRPr>
          </a:p>
          <a:p>
            <a:pPr marL="0" indent="0" algn="l" defTabSz="914400">
              <a:buNone/>
              <a:tabLst>
                <a:tab pos="5909310" algn="l"/>
              </a:tabLst>
            </a:pPr>
            <a:r>
              <a:rPr lang="pt-BR" altLang="en-US" sz="3600" b="1" dirty="0">
                <a:solidFill>
                  <a:schemeClr val="tx1"/>
                </a:solidFill>
                <a:sym typeface="+mn-ea"/>
              </a:rPr>
              <a:t>Não usaremos diodos neste semestre</a:t>
            </a:r>
            <a:endParaRPr lang="pt-BR" altLang="en-US" sz="3600" b="1" dirty="0">
              <a:solidFill>
                <a:schemeClr val="tx1"/>
              </a:solidFill>
            </a:endParaRPr>
          </a:p>
          <a:p>
            <a:pPr>
              <a:lnSpc>
                <a:spcPct val="90000"/>
              </a:lnSpc>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Bipolar de Junção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Bipolar </a:t>
            </a:r>
            <a:r>
              <a:rPr lang="pt-BR" altLang="en-US" sz="2800" b="1" i="1" dirty="0" err="1" smtClean="0">
                <a:solidFill>
                  <a:srgbClr val="C00000"/>
                </a:solidFill>
                <a:latin typeface="Comic Sans MS" panose="030F0702030302020204" pitchFamily="66" charset="0"/>
                <a:cs typeface="Comic Sans MS" panose="030F0702030302020204" pitchFamily="66" charset="0"/>
                <a:sym typeface="+mn-ea"/>
              </a:rPr>
              <a:t>Junction</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 Transistor</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 BJT)</a:t>
            </a:r>
            <a:endParaRPr lang="pt-BR" altLang="en-US" sz="2800" b="1" dirty="0" smtClean="0">
              <a:solidFill>
                <a:srgbClr val="C00000"/>
              </a:solidFill>
              <a:latin typeface="Comic Sans MS" panose="030F0702030302020204" pitchFamily="66" charset="0"/>
              <a:cs typeface="Comic Sans MS" panose="030F0702030302020204" pitchFamily="66" charset="0"/>
            </a:endParaRPr>
          </a:p>
          <a:p>
            <a:pPr lvl="1">
              <a:buFont typeface="Wingdings" panose="05000000000000000000" charset="0"/>
              <a:buChar char="ü"/>
            </a:pPr>
            <a:r>
              <a:rPr lang="pt-BR" altLang="en-US" sz="2800" dirty="0"/>
              <a:t> Funcionamento</a:t>
            </a:r>
            <a:endParaRPr lang="pt-BR" altLang="en-US" sz="2800" dirty="0"/>
          </a:p>
          <a:p>
            <a:pPr lvl="1">
              <a:buFont typeface="Wingdings" panose="05000000000000000000" charset="0"/>
              <a:buChar char="ü"/>
            </a:pPr>
            <a:r>
              <a:rPr lang="pt-BR" altLang="en-US" sz="2800" dirty="0"/>
              <a:t> </a:t>
            </a:r>
            <a:r>
              <a:rPr lang="pt-BR" altLang="en-US" sz="2800" dirty="0" err="1"/>
              <a:t>equaçoes</a:t>
            </a:r>
            <a:r>
              <a:rPr lang="pt-BR" altLang="en-US" sz="2800" dirty="0"/>
              <a:t> e modelos </a:t>
            </a:r>
            <a:endParaRPr lang="pt-BR" altLang="en-US" sz="2800" dirty="0"/>
          </a:p>
          <a:p>
            <a:pPr lvl="1">
              <a:buFont typeface="Wingdings" panose="05000000000000000000" charset="0"/>
              <a:buChar char="ü"/>
            </a:pPr>
            <a:r>
              <a:rPr lang="pt-BR" altLang="en-US" sz="2800" dirty="0"/>
              <a:t> algumas configurações básicas</a:t>
            </a:r>
            <a:endParaRPr lang="pt-BR" altLang="en-US" sz="2800" dirty="0"/>
          </a:p>
        </p:txBody>
      </p:sp>
    </p:spTree>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3" name="Imagem 102"/>
          <p:cNvPicPr/>
          <p:nvPr/>
        </p:nvPicPr>
        <p:blipFill>
          <a:blip r:embed="rId1"/>
          <a:stretch>
            <a:fillRect/>
          </a:stretch>
        </p:blipFill>
        <p:spPr>
          <a:xfrm>
            <a:off x="2660015" y="2762885"/>
            <a:ext cx="6327140" cy="3103880"/>
          </a:xfrm>
          <a:prstGeom prst="rect">
            <a:avLst/>
          </a:prstGeom>
          <a:noFill/>
          <a:ln w="9525">
            <a:noFill/>
          </a:ln>
        </p:spPr>
      </p:pic>
      <p:sp>
        <p:nvSpPr>
          <p:cNvPr id="30" name="Caixa de Texto 29"/>
          <p:cNvSpPr txBox="1"/>
          <p:nvPr/>
        </p:nvSpPr>
        <p:spPr>
          <a:xfrm>
            <a:off x="663575" y="370205"/>
            <a:ext cx="10998200" cy="152209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Crítico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Suponha o circuito abaixo, parte de um circuito sequencial. Determinemos o caminho crítico dessa porção.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 name="CaixaDeTexto 17"/>
          <p:cNvSpPr txBox="1"/>
          <p:nvPr/>
        </p:nvSpPr>
        <p:spPr>
          <a:xfrm>
            <a:off x="2660313" y="2394687"/>
            <a:ext cx="1127125" cy="368300"/>
          </a:xfrm>
          <a:prstGeom prst="rect">
            <a:avLst/>
          </a:prstGeom>
          <a:noFill/>
        </p:spPr>
        <p:txBody>
          <a:bodyPr wrap="none" rtlCol="0">
            <a:spAutoFit/>
          </a:bodyPr>
          <a:lstStyle/>
          <a:p>
            <a:r>
              <a:rPr lang="pt-BR" dirty="0"/>
              <a:t>Tp1=0.1ns</a:t>
            </a:r>
            <a:endParaRPr lang="pt-BR" dirty="0"/>
          </a:p>
        </p:txBody>
      </p:sp>
      <p:sp>
        <p:nvSpPr>
          <p:cNvPr id="3" name="CaixaDeTexto 17"/>
          <p:cNvSpPr txBox="1"/>
          <p:nvPr/>
        </p:nvSpPr>
        <p:spPr>
          <a:xfrm>
            <a:off x="2660313" y="3732632"/>
            <a:ext cx="1127125" cy="368300"/>
          </a:xfrm>
          <a:prstGeom prst="rect">
            <a:avLst/>
          </a:prstGeom>
          <a:noFill/>
        </p:spPr>
        <p:txBody>
          <a:bodyPr wrap="none" rtlCol="0">
            <a:spAutoFit/>
          </a:bodyPr>
          <a:lstStyle/>
          <a:p>
            <a:r>
              <a:rPr lang="pt-BR" dirty="0"/>
              <a:t>Tp1=0.1ns</a:t>
            </a:r>
            <a:endParaRPr lang="pt-BR" dirty="0"/>
          </a:p>
        </p:txBody>
      </p:sp>
      <p:sp>
        <p:nvSpPr>
          <p:cNvPr id="4" name="CaixaDeTexto 17"/>
          <p:cNvSpPr txBox="1"/>
          <p:nvPr/>
        </p:nvSpPr>
        <p:spPr>
          <a:xfrm>
            <a:off x="7975898" y="2626462"/>
            <a:ext cx="1127125" cy="368300"/>
          </a:xfrm>
          <a:prstGeom prst="rect">
            <a:avLst/>
          </a:prstGeom>
          <a:noFill/>
        </p:spPr>
        <p:txBody>
          <a:bodyPr wrap="none" rtlCol="0">
            <a:spAutoFit/>
          </a:bodyPr>
          <a:lstStyle/>
          <a:p>
            <a:r>
              <a:rPr lang="pt-BR" dirty="0"/>
              <a:t>Tp2=0.2ns</a:t>
            </a:r>
            <a:endParaRPr lang="pt-BR" dirty="0"/>
          </a:p>
        </p:txBody>
      </p:sp>
      <p:sp>
        <p:nvSpPr>
          <p:cNvPr id="5" name="CaixaDeTexto 17"/>
          <p:cNvSpPr txBox="1"/>
          <p:nvPr/>
        </p:nvSpPr>
        <p:spPr>
          <a:xfrm>
            <a:off x="7975898" y="4353662"/>
            <a:ext cx="1127125" cy="368300"/>
          </a:xfrm>
          <a:prstGeom prst="rect">
            <a:avLst/>
          </a:prstGeom>
          <a:noFill/>
        </p:spPr>
        <p:txBody>
          <a:bodyPr wrap="none" rtlCol="0">
            <a:spAutoFit/>
          </a:bodyPr>
          <a:lstStyle/>
          <a:p>
            <a:r>
              <a:rPr lang="pt-BR" dirty="0"/>
              <a:t>Tp2=0.2ns</a:t>
            </a:r>
            <a:endParaRPr lang="pt-BR" dirty="0"/>
          </a:p>
        </p:txBody>
      </p:sp>
      <p:sp>
        <p:nvSpPr>
          <p:cNvPr id="6" name="CaixaDeTexto 17"/>
          <p:cNvSpPr txBox="1"/>
          <p:nvPr/>
        </p:nvSpPr>
        <p:spPr>
          <a:xfrm>
            <a:off x="4676438" y="5866867"/>
            <a:ext cx="1242695" cy="368300"/>
          </a:xfrm>
          <a:prstGeom prst="rect">
            <a:avLst/>
          </a:prstGeom>
          <a:noFill/>
        </p:spPr>
        <p:txBody>
          <a:bodyPr wrap="none" rtlCol="0">
            <a:spAutoFit/>
          </a:bodyPr>
          <a:lstStyle/>
          <a:p>
            <a:r>
              <a:rPr lang="pt-BR" dirty="0"/>
              <a:t>Tp4=0.15ns</a:t>
            </a:r>
            <a:endParaRPr lang="pt-BR" dirty="0"/>
          </a:p>
        </p:txBody>
      </p:sp>
      <p:sp>
        <p:nvSpPr>
          <p:cNvPr id="7" name="CaixaDeTexto 17"/>
          <p:cNvSpPr txBox="1"/>
          <p:nvPr/>
        </p:nvSpPr>
        <p:spPr>
          <a:xfrm>
            <a:off x="6270288" y="5393792"/>
            <a:ext cx="1242695" cy="368300"/>
          </a:xfrm>
          <a:prstGeom prst="rect">
            <a:avLst/>
          </a:prstGeom>
          <a:noFill/>
        </p:spPr>
        <p:txBody>
          <a:bodyPr wrap="none" rtlCol="0">
            <a:spAutoFit/>
          </a:bodyPr>
          <a:lstStyle/>
          <a:p>
            <a:r>
              <a:rPr lang="pt-BR" dirty="0"/>
              <a:t>Tp4=0.15ns</a:t>
            </a:r>
            <a:endParaRPr lang="pt-BR" dirty="0"/>
          </a:p>
        </p:txBody>
      </p:sp>
      <p:sp>
        <p:nvSpPr>
          <p:cNvPr id="8" name="CaixaDeTexto 17"/>
          <p:cNvSpPr txBox="1"/>
          <p:nvPr/>
        </p:nvSpPr>
        <p:spPr>
          <a:xfrm>
            <a:off x="4600238" y="3985362"/>
            <a:ext cx="1242695" cy="368300"/>
          </a:xfrm>
          <a:prstGeom prst="rect">
            <a:avLst/>
          </a:prstGeom>
          <a:noFill/>
        </p:spPr>
        <p:txBody>
          <a:bodyPr wrap="none" rtlCol="0">
            <a:spAutoFit/>
          </a:bodyPr>
          <a:lstStyle/>
          <a:p>
            <a:r>
              <a:rPr lang="pt-BR" dirty="0"/>
              <a:t>Tp5=0.13ns</a:t>
            </a:r>
            <a:endParaRPr lang="pt-BR" dirty="0"/>
          </a:p>
        </p:txBody>
      </p:sp>
      <p:sp>
        <p:nvSpPr>
          <p:cNvPr id="10" name="CaixaDeTexto 17"/>
          <p:cNvSpPr txBox="1"/>
          <p:nvPr/>
        </p:nvSpPr>
        <p:spPr>
          <a:xfrm>
            <a:off x="6270288" y="2696312"/>
            <a:ext cx="1242695" cy="368300"/>
          </a:xfrm>
          <a:prstGeom prst="rect">
            <a:avLst/>
          </a:prstGeom>
          <a:noFill/>
        </p:spPr>
        <p:txBody>
          <a:bodyPr wrap="none" rtlCol="0">
            <a:spAutoFit/>
          </a:bodyPr>
          <a:lstStyle/>
          <a:p>
            <a:r>
              <a:rPr lang="pt-BR" dirty="0"/>
              <a:t>Tp3=0.12ns</a:t>
            </a:r>
            <a:endParaRPr lang="pt-BR" dirty="0"/>
          </a:p>
        </p:txBody>
      </p:sp>
      <p:sp>
        <p:nvSpPr>
          <p:cNvPr id="12" name="CaixaDeTexto 17"/>
          <p:cNvSpPr txBox="1"/>
          <p:nvPr/>
        </p:nvSpPr>
        <p:spPr>
          <a:xfrm>
            <a:off x="9152553" y="4635602"/>
            <a:ext cx="1115695" cy="368300"/>
          </a:xfrm>
          <a:prstGeom prst="rect">
            <a:avLst/>
          </a:prstGeom>
          <a:noFill/>
        </p:spPr>
        <p:txBody>
          <a:bodyPr wrap="none" rtlCol="0">
            <a:spAutoFit/>
          </a:bodyPr>
          <a:lstStyle/>
          <a:p>
            <a:r>
              <a:rPr lang="pt-BR" b="1" dirty="0"/>
              <a:t>caminho1</a:t>
            </a:r>
            <a:endParaRPr lang="pt-BR" b="1" dirty="0"/>
          </a:p>
        </p:txBody>
      </p:sp>
      <p:sp>
        <p:nvSpPr>
          <p:cNvPr id="14" name="Forma livre 13"/>
          <p:cNvSpPr/>
          <p:nvPr/>
        </p:nvSpPr>
        <p:spPr>
          <a:xfrm>
            <a:off x="2676525" y="3265805"/>
            <a:ext cx="6838950" cy="1750060"/>
          </a:xfrm>
          <a:custGeom>
            <a:avLst/>
            <a:gdLst>
              <a:gd name="connisteX0" fmla="*/ 0 w 6838950"/>
              <a:gd name="connsiteY0" fmla="*/ 20628 h 1860278"/>
              <a:gd name="connisteX1" fmla="*/ 895350 w 6838950"/>
              <a:gd name="connsiteY1" fmla="*/ 20628 h 1860278"/>
              <a:gd name="connisteX2" fmla="*/ 1543050 w 6838950"/>
              <a:gd name="connsiteY2" fmla="*/ 30153 h 1860278"/>
              <a:gd name="connisteX3" fmla="*/ 1819275 w 6838950"/>
              <a:gd name="connsiteY3" fmla="*/ 334953 h 1860278"/>
              <a:gd name="connisteX4" fmla="*/ 1828800 w 6838950"/>
              <a:gd name="connsiteY4" fmla="*/ 1220778 h 1860278"/>
              <a:gd name="connisteX5" fmla="*/ 2190750 w 6838950"/>
              <a:gd name="connsiteY5" fmla="*/ 1392228 h 1860278"/>
              <a:gd name="connisteX6" fmla="*/ 3286125 w 6838950"/>
              <a:gd name="connsiteY6" fmla="*/ 1392228 h 1860278"/>
              <a:gd name="connisteX7" fmla="*/ 3533775 w 6838950"/>
              <a:gd name="connsiteY7" fmla="*/ 1582728 h 1860278"/>
              <a:gd name="connisteX8" fmla="*/ 3762375 w 6838950"/>
              <a:gd name="connsiteY8" fmla="*/ 1830378 h 1860278"/>
              <a:gd name="connisteX9" fmla="*/ 4791075 w 6838950"/>
              <a:gd name="connsiteY9" fmla="*/ 1849428 h 1860278"/>
              <a:gd name="connisteX10" fmla="*/ 6838950 w 6838950"/>
              <a:gd name="connsiteY10" fmla="*/ 1830378 h 186027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6838950" h="1860279">
                <a:moveTo>
                  <a:pt x="0" y="20629"/>
                </a:moveTo>
                <a:cubicBezTo>
                  <a:pt x="166370" y="20629"/>
                  <a:pt x="586740" y="18724"/>
                  <a:pt x="895350" y="20629"/>
                </a:cubicBezTo>
                <a:cubicBezTo>
                  <a:pt x="1203960" y="22534"/>
                  <a:pt x="1358265" y="-32711"/>
                  <a:pt x="1543050" y="30154"/>
                </a:cubicBezTo>
                <a:cubicBezTo>
                  <a:pt x="1727835" y="93019"/>
                  <a:pt x="1762125" y="96829"/>
                  <a:pt x="1819275" y="334954"/>
                </a:cubicBezTo>
                <a:cubicBezTo>
                  <a:pt x="1876425" y="573079"/>
                  <a:pt x="1754505" y="1009324"/>
                  <a:pt x="1828800" y="1220779"/>
                </a:cubicBezTo>
                <a:cubicBezTo>
                  <a:pt x="1903095" y="1432234"/>
                  <a:pt x="1899285" y="1357939"/>
                  <a:pt x="2190750" y="1392229"/>
                </a:cubicBezTo>
                <a:cubicBezTo>
                  <a:pt x="2482215" y="1426519"/>
                  <a:pt x="3017520" y="1354129"/>
                  <a:pt x="3286125" y="1392229"/>
                </a:cubicBezTo>
                <a:cubicBezTo>
                  <a:pt x="3554730" y="1430329"/>
                  <a:pt x="3438525" y="1495099"/>
                  <a:pt x="3533775" y="1582729"/>
                </a:cubicBezTo>
                <a:cubicBezTo>
                  <a:pt x="3629025" y="1670359"/>
                  <a:pt x="3510915" y="1777039"/>
                  <a:pt x="3762375" y="1830379"/>
                </a:cubicBezTo>
                <a:cubicBezTo>
                  <a:pt x="4013835" y="1883719"/>
                  <a:pt x="4175760" y="1849429"/>
                  <a:pt x="4791075" y="1849429"/>
                </a:cubicBezTo>
                <a:cubicBezTo>
                  <a:pt x="5406390" y="1849429"/>
                  <a:pt x="6449695" y="1834824"/>
                  <a:pt x="6838950" y="1830379"/>
                </a:cubicBezTo>
              </a:path>
            </a:pathLst>
          </a:custGeom>
          <a:noFill/>
          <a:ln w="41275">
            <a:solidFill>
              <a:srgbClr val="C00000"/>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Forma livre 14"/>
          <p:cNvSpPr/>
          <p:nvPr/>
        </p:nvSpPr>
        <p:spPr>
          <a:xfrm>
            <a:off x="4189730" y="3166110"/>
            <a:ext cx="5238750" cy="116840"/>
          </a:xfrm>
          <a:custGeom>
            <a:avLst/>
            <a:gdLst>
              <a:gd name="connisteX0" fmla="*/ 0 w 5238750"/>
              <a:gd name="connsiteY0" fmla="*/ 2381 h 116681"/>
              <a:gd name="connisteX1" fmla="*/ 857250 w 5238750"/>
              <a:gd name="connsiteY1" fmla="*/ 11906 h 116681"/>
              <a:gd name="connisteX2" fmla="*/ 2390775 w 5238750"/>
              <a:gd name="connsiteY2" fmla="*/ 97631 h 116681"/>
              <a:gd name="connisteX3" fmla="*/ 4324350 w 5238750"/>
              <a:gd name="connsiteY3" fmla="*/ 107156 h 116681"/>
              <a:gd name="connisteX4" fmla="*/ 5238750 w 5238750"/>
              <a:gd name="connsiteY4" fmla="*/ 116681 h 116681"/>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5238750" h="116681">
                <a:moveTo>
                  <a:pt x="0" y="2381"/>
                </a:moveTo>
                <a:cubicBezTo>
                  <a:pt x="140970" y="2381"/>
                  <a:pt x="379095" y="-7144"/>
                  <a:pt x="857250" y="11906"/>
                </a:cubicBezTo>
                <a:cubicBezTo>
                  <a:pt x="1335405" y="30956"/>
                  <a:pt x="1697355" y="78581"/>
                  <a:pt x="2390775" y="97631"/>
                </a:cubicBezTo>
                <a:cubicBezTo>
                  <a:pt x="3084195" y="116681"/>
                  <a:pt x="3754755" y="103346"/>
                  <a:pt x="4324350" y="107156"/>
                </a:cubicBezTo>
                <a:cubicBezTo>
                  <a:pt x="4893945" y="110966"/>
                  <a:pt x="5094605" y="114776"/>
                  <a:pt x="5238750" y="116681"/>
                </a:cubicBezTo>
              </a:path>
            </a:pathLst>
          </a:custGeom>
          <a:noFill/>
          <a:ln w="41275">
            <a:solidFill>
              <a:srgbClr val="C00000"/>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CaixaDeTexto 17"/>
          <p:cNvSpPr txBox="1"/>
          <p:nvPr/>
        </p:nvSpPr>
        <p:spPr>
          <a:xfrm>
            <a:off x="9103023" y="2938882"/>
            <a:ext cx="1115695" cy="368300"/>
          </a:xfrm>
          <a:prstGeom prst="rect">
            <a:avLst/>
          </a:prstGeom>
          <a:noFill/>
        </p:spPr>
        <p:txBody>
          <a:bodyPr wrap="none" rtlCol="0">
            <a:spAutoFit/>
          </a:bodyPr>
          <a:lstStyle/>
          <a:p>
            <a:r>
              <a:rPr lang="pt-BR" b="1" dirty="0"/>
              <a:t>caminho2</a:t>
            </a:r>
            <a:endParaRPr lang="pt-BR" b="1" dirty="0"/>
          </a:p>
        </p:txBody>
      </p:sp>
      <p:sp>
        <p:nvSpPr>
          <p:cNvPr id="18" name="Forma livre 17"/>
          <p:cNvSpPr/>
          <p:nvPr/>
        </p:nvSpPr>
        <p:spPr>
          <a:xfrm>
            <a:off x="4491355" y="4557395"/>
            <a:ext cx="4937125" cy="1066800"/>
          </a:xfrm>
          <a:custGeom>
            <a:avLst/>
            <a:gdLst>
              <a:gd name="connisteX0" fmla="*/ 31998 w 4937373"/>
              <a:gd name="connsiteY0" fmla="*/ 0 h 958498"/>
              <a:gd name="connisteX1" fmla="*/ 41523 w 4937373"/>
              <a:gd name="connsiteY1" fmla="*/ 647700 h 958498"/>
              <a:gd name="connisteX2" fmla="*/ 451098 w 4937373"/>
              <a:gd name="connsiteY2" fmla="*/ 866775 h 958498"/>
              <a:gd name="connisteX3" fmla="*/ 1146423 w 4937373"/>
              <a:gd name="connsiteY3" fmla="*/ 942975 h 958498"/>
              <a:gd name="connisteX4" fmla="*/ 1613148 w 4937373"/>
              <a:gd name="connsiteY4" fmla="*/ 923925 h 958498"/>
              <a:gd name="connisteX5" fmla="*/ 1756023 w 4937373"/>
              <a:gd name="connsiteY5" fmla="*/ 666750 h 958498"/>
              <a:gd name="connisteX6" fmla="*/ 1965573 w 4937373"/>
              <a:gd name="connsiteY6" fmla="*/ 609600 h 958498"/>
              <a:gd name="connisteX7" fmla="*/ 3013323 w 4937373"/>
              <a:gd name="connsiteY7" fmla="*/ 619125 h 958498"/>
              <a:gd name="connisteX8" fmla="*/ 4937373 w 4937373"/>
              <a:gd name="connsiteY8" fmla="*/ 628650 h 9584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4937373" h="958498">
                <a:moveTo>
                  <a:pt x="31998" y="0"/>
                </a:moveTo>
                <a:cubicBezTo>
                  <a:pt x="25648" y="125095"/>
                  <a:pt x="-42297" y="474345"/>
                  <a:pt x="41523" y="647700"/>
                </a:cubicBezTo>
                <a:cubicBezTo>
                  <a:pt x="125343" y="821055"/>
                  <a:pt x="230118" y="807720"/>
                  <a:pt x="451098" y="866775"/>
                </a:cubicBezTo>
                <a:cubicBezTo>
                  <a:pt x="672078" y="925830"/>
                  <a:pt x="914013" y="931545"/>
                  <a:pt x="1146423" y="942975"/>
                </a:cubicBezTo>
                <a:cubicBezTo>
                  <a:pt x="1378833" y="954405"/>
                  <a:pt x="1491228" y="979170"/>
                  <a:pt x="1613148" y="923925"/>
                </a:cubicBezTo>
                <a:cubicBezTo>
                  <a:pt x="1735068" y="868680"/>
                  <a:pt x="1685538" y="729615"/>
                  <a:pt x="1756023" y="666750"/>
                </a:cubicBezTo>
                <a:cubicBezTo>
                  <a:pt x="1826508" y="603885"/>
                  <a:pt x="1714113" y="619125"/>
                  <a:pt x="1965573" y="609600"/>
                </a:cubicBezTo>
                <a:cubicBezTo>
                  <a:pt x="2217033" y="600075"/>
                  <a:pt x="2418963" y="615315"/>
                  <a:pt x="3013323" y="619125"/>
                </a:cubicBezTo>
                <a:cubicBezTo>
                  <a:pt x="3607683" y="622935"/>
                  <a:pt x="4573518" y="626745"/>
                  <a:pt x="4937373" y="628650"/>
                </a:cubicBezTo>
              </a:path>
            </a:pathLst>
          </a:custGeom>
          <a:noFill/>
          <a:ln w="41275">
            <a:solidFill>
              <a:srgbClr val="C00000"/>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DeTexto 17"/>
          <p:cNvSpPr txBox="1"/>
          <p:nvPr/>
        </p:nvSpPr>
        <p:spPr>
          <a:xfrm>
            <a:off x="9152553" y="5147412"/>
            <a:ext cx="1115695" cy="368300"/>
          </a:xfrm>
          <a:prstGeom prst="rect">
            <a:avLst/>
          </a:prstGeom>
          <a:noFill/>
        </p:spPr>
        <p:txBody>
          <a:bodyPr wrap="none" rtlCol="0">
            <a:spAutoFit/>
          </a:bodyPr>
          <a:lstStyle/>
          <a:p>
            <a:r>
              <a:rPr lang="pt-BR" b="1" dirty="0"/>
              <a:t>caminho3</a:t>
            </a:r>
            <a:endParaRPr lang="pt-BR" b="1" dirty="0"/>
          </a:p>
        </p:txBody>
      </p:sp>
      <mc:AlternateContent xmlns:mc="http://schemas.openxmlformats.org/markup-compatibility/2006" xmlns:p14="http://schemas.microsoft.com/office/powerpoint/2010/main">
        <mc:Choice Requires="p14">
          <p:contentPart r:id="rId2" p14:bwMode="auto">
            <p14:nvContentPartPr>
              <p14:cNvPr id="40" name="Tinta 39"/>
              <p14:cNvContentPartPr/>
              <p14:nvPr/>
            </p14:nvContentPartPr>
            <p14:xfrm>
              <a:off x="3384550" y="3143250"/>
              <a:ext cx="80645" cy="8890"/>
            </p14:xfrm>
          </p:contentPart>
        </mc:Choice>
        <mc:Fallback xmlns="">
          <p:pic>
            <p:nvPicPr>
              <p:cNvPr id="40" name="Tinta 39"/>
            </p:nvPicPr>
            <p:blipFill>
              <a:blip r:embed="rId3"/>
            </p:blipFill>
            <p:spPr>
              <a:xfrm>
                <a:off x="3384550" y="3143250"/>
                <a:ext cx="80645" cy="8890"/>
              </a:xfrm>
              <a:prstGeom prst="rect"/>
            </p:spPr>
          </p:pic>
        </mc:Fallback>
      </mc:AlternateContent>
    </p:spTree>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2" name="Forma livre 31"/>
          <p:cNvSpPr/>
          <p:nvPr/>
        </p:nvSpPr>
        <p:spPr>
          <a:xfrm>
            <a:off x="3500120" y="4708525"/>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3" name="Forma livre 32"/>
          <p:cNvSpPr/>
          <p:nvPr/>
        </p:nvSpPr>
        <p:spPr>
          <a:xfrm>
            <a:off x="5314315" y="4686300"/>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7134860" y="4664710"/>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Rectangle 142"/>
          <p:cNvSpPr>
            <a:spLocks noChangeArrowheads="1"/>
          </p:cNvSpPr>
          <p:nvPr/>
        </p:nvSpPr>
        <p:spPr bwMode="auto">
          <a:xfrm flipH="1">
            <a:off x="3315033" y="5113020"/>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latin typeface="Comic Sans MS" panose="030F0702030302020204" pitchFamily="66" charset="0"/>
                <a:cs typeface="Comic Sans MS" panose="030F0702030302020204" pitchFamily="66" charset="0"/>
              </a:rPr>
              <a:t>CLK</a:t>
            </a:r>
            <a:endParaRPr lang="pt-BR" sz="2000" dirty="0">
              <a:latin typeface="Comic Sans MS" panose="030F0702030302020204" pitchFamily="66" charset="0"/>
              <a:cs typeface="Comic Sans MS" panose="030F0702030302020204" pitchFamily="66" charset="0"/>
            </a:endParaRPr>
          </a:p>
        </p:txBody>
      </p:sp>
      <p:sp>
        <p:nvSpPr>
          <p:cNvPr id="37" name="Rectangle 142"/>
          <p:cNvSpPr>
            <a:spLocks noChangeArrowheads="1"/>
          </p:cNvSpPr>
          <p:nvPr/>
        </p:nvSpPr>
        <p:spPr bwMode="auto">
          <a:xfrm flipH="1">
            <a:off x="5224478" y="5490210"/>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0V</a:t>
            </a:r>
            <a:endParaRPr lang="pt-BR" sz="2000" dirty="0">
              <a:latin typeface="Symbol" panose="05050102010706020507" charset="0"/>
              <a:cs typeface="Symbol" panose="05050102010706020507" charset="0"/>
            </a:endParaRPr>
          </a:p>
        </p:txBody>
      </p:sp>
      <p:sp>
        <p:nvSpPr>
          <p:cNvPr id="38" name="Rectangle 142"/>
          <p:cNvSpPr>
            <a:spLocks noChangeArrowheads="1"/>
          </p:cNvSpPr>
          <p:nvPr/>
        </p:nvSpPr>
        <p:spPr bwMode="auto">
          <a:xfrm flipH="1">
            <a:off x="4412948" y="4350385"/>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latin typeface="Symbol" panose="05050102010706020507" charset="0"/>
              <a:cs typeface="Symbol" panose="05050102010706020507" charset="0"/>
            </a:endParaRPr>
          </a:p>
        </p:txBody>
      </p:sp>
      <p:cxnSp>
        <p:nvCxnSpPr>
          <p:cNvPr id="3" name="Conector de Seta Reta 2"/>
          <p:cNvCxnSpPr/>
          <p:nvPr/>
        </p:nvCxnSpPr>
        <p:spPr>
          <a:xfrm flipH="1" flipV="1">
            <a:off x="4335145" y="4916805"/>
            <a:ext cx="9525" cy="40957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H="1" flipV="1">
            <a:off x="6154420" y="4916170"/>
            <a:ext cx="9525" cy="40957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7973695" y="4916805"/>
            <a:ext cx="9525" cy="40957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p:nvPr/>
        </p:nvCxnSpPr>
        <p:spPr>
          <a:xfrm flipV="1">
            <a:off x="6144895" y="4429125"/>
            <a:ext cx="638175"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flipV="1">
            <a:off x="6633845" y="4429125"/>
            <a:ext cx="711200" cy="4445"/>
          </a:xfrm>
          <a:prstGeom prst="straightConnector1">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7272020" y="4438650"/>
            <a:ext cx="638175"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6150610" y="4076700"/>
            <a:ext cx="0" cy="895985"/>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7973695" y="4088765"/>
            <a:ext cx="0" cy="89598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 name="CaixaDeTexto 17"/>
          <p:cNvSpPr txBox="1"/>
          <p:nvPr/>
        </p:nvSpPr>
        <p:spPr>
          <a:xfrm>
            <a:off x="6206788" y="4065372"/>
            <a:ext cx="514985" cy="368300"/>
          </a:xfrm>
          <a:prstGeom prst="rect">
            <a:avLst/>
          </a:prstGeom>
          <a:noFill/>
        </p:spPr>
        <p:txBody>
          <a:bodyPr wrap="none" rtlCol="0">
            <a:spAutoFit/>
          </a:bodyPr>
          <a:lstStyle/>
          <a:p>
            <a:r>
              <a:rPr lang="pt-BR" dirty="0"/>
              <a:t>Tp1</a:t>
            </a:r>
            <a:endParaRPr lang="pt-BR" dirty="0"/>
          </a:p>
        </p:txBody>
      </p:sp>
      <p:sp>
        <p:nvSpPr>
          <p:cNvPr id="12" name="CaixaDeTexto 17"/>
          <p:cNvSpPr txBox="1"/>
          <p:nvPr/>
        </p:nvSpPr>
        <p:spPr>
          <a:xfrm>
            <a:off x="6739553" y="4076802"/>
            <a:ext cx="514985" cy="368300"/>
          </a:xfrm>
          <a:prstGeom prst="rect">
            <a:avLst/>
          </a:prstGeom>
          <a:noFill/>
        </p:spPr>
        <p:txBody>
          <a:bodyPr wrap="none" rtlCol="0">
            <a:spAutoFit/>
          </a:bodyPr>
          <a:lstStyle/>
          <a:p>
            <a:r>
              <a:rPr lang="pt-BR" dirty="0"/>
              <a:t>Tp5</a:t>
            </a:r>
            <a:endParaRPr lang="pt-BR" dirty="0"/>
          </a:p>
        </p:txBody>
      </p:sp>
      <p:sp>
        <p:nvSpPr>
          <p:cNvPr id="13" name="CaixaDeTexto 17"/>
          <p:cNvSpPr txBox="1"/>
          <p:nvPr/>
        </p:nvSpPr>
        <p:spPr>
          <a:xfrm>
            <a:off x="7337723" y="4076802"/>
            <a:ext cx="514985" cy="368300"/>
          </a:xfrm>
          <a:prstGeom prst="rect">
            <a:avLst/>
          </a:prstGeom>
          <a:noFill/>
        </p:spPr>
        <p:txBody>
          <a:bodyPr wrap="none" rtlCol="0">
            <a:spAutoFit/>
          </a:bodyPr>
          <a:lstStyle/>
          <a:p>
            <a:r>
              <a:rPr lang="pt-BR" dirty="0"/>
              <a:t>Tp4</a:t>
            </a:r>
            <a:endParaRPr lang="pt-BR" dirty="0"/>
          </a:p>
        </p:txBody>
      </p:sp>
      <p:sp>
        <p:nvSpPr>
          <p:cNvPr id="30" name="Caixa de Texto 29"/>
          <p:cNvSpPr txBox="1"/>
          <p:nvPr/>
        </p:nvSpPr>
        <p:spPr>
          <a:xfrm>
            <a:off x="606425" y="313055"/>
            <a:ext cx="10998200" cy="341503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Crítico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Considere o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Caminho1</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Quando vem uma borda do clock, o sinal deve sair do registrador1, passar pelo AND1 e pelo NOR2 e chegar registrado4 antes da proxima borda do clock.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Assim teremos que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mj-lt"/>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 &gt; Tp1+Tp5+Tp4= 0,38ns</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4" name="Conector de Seta Reta 13"/>
          <p:cNvCxnSpPr/>
          <p:nvPr/>
        </p:nvCxnSpPr>
        <p:spPr>
          <a:xfrm>
            <a:off x="6206490" y="5721350"/>
            <a:ext cx="1790700" cy="0"/>
          </a:xfrm>
          <a:prstGeom prst="straightConnector1">
            <a:avLst/>
          </a:prstGeom>
          <a:ln w="15875">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5" name="CaixaDeTexto 17"/>
          <p:cNvSpPr txBox="1"/>
          <p:nvPr/>
        </p:nvSpPr>
        <p:spPr>
          <a:xfrm>
            <a:off x="6850043" y="5764632"/>
            <a:ext cx="294005" cy="368300"/>
          </a:xfrm>
          <a:prstGeom prst="rect">
            <a:avLst/>
          </a:prstGeom>
          <a:noFill/>
        </p:spPr>
        <p:txBody>
          <a:bodyPr wrap="none" rtlCol="0">
            <a:spAutoFit/>
          </a:bodyPr>
          <a:lstStyle/>
          <a:p>
            <a:r>
              <a:rPr lang="pt-BR" dirty="0"/>
              <a:t>T</a:t>
            </a:r>
            <a:endParaRPr lang="pt-BR" dirty="0"/>
          </a:p>
        </p:txBody>
      </p:sp>
      <mc:AlternateContent xmlns:mc="http://schemas.openxmlformats.org/markup-compatibility/2006" xmlns:p14="http://schemas.microsoft.com/office/powerpoint/2010/main">
        <mc:Choice Requires="p14">
          <p:contentPart r:id="rId1" p14:bwMode="auto">
            <p14:nvContentPartPr>
              <p14:cNvPr id="16" name="Tinta 15"/>
              <p14:cNvContentPartPr/>
              <p14:nvPr/>
            </p14:nvContentPartPr>
            <p14:xfrm>
              <a:off x="7841615" y="4401820"/>
              <a:ext cx="18415" cy="360"/>
            </p14:xfrm>
          </p:contentPart>
        </mc:Choice>
        <mc:Fallback xmlns="">
          <p:pic>
            <p:nvPicPr>
              <p:cNvPr id="16" name="Tinta 15"/>
            </p:nvPicPr>
            <p:blipFill>
              <a:blip r:embed="rId2"/>
            </p:blipFill>
            <p:spPr>
              <a:xfrm>
                <a:off x="7841615" y="4401820"/>
                <a:ext cx="18415" cy="360"/>
              </a:xfrm>
              <a:prstGeom prst="rect"/>
            </p:spPr>
          </p:pic>
        </mc:Fallback>
      </mc:AlternateContent>
    </p:spTree>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596900" y="522605"/>
            <a:ext cx="10998200" cy="586232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Crítico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Da figura, vemos que ha três caminhos que se inciam no registrador1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Além do caminho1, teremos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caminho2: T &gt;  Tp1+Tp3 = 0,22ns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caminho3: T &gt; Tp1+Tp4+Tp4 = 0,4ns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Ha ainda outos tres caminhos possiveis se iniciando no registrador2 (não indicados na figura)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Analisando-se todos os caminhos, é fácil ver que o mais longo é o caminho3 e que T&gt; 0.4ns, ou Freq&lt; 2.5 GHz. Essa caminho mais longo é o chamado caminho crítico. Para se aumentar a velocidade de um circuito, os caminhos críticos devem ser achados e modificados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xmlns:p14="http://schemas.microsoft.com/office/powerpoint/2010/main">
        <mc:Choice Requires="p14">
          <p:contentPart r:id="rId1" p14:bwMode="auto">
            <p14:nvContentPartPr>
              <p14:cNvPr id="19" name="Tinta 18"/>
              <p14:cNvContentPartPr/>
              <p14:nvPr/>
            </p14:nvContentPartPr>
            <p14:xfrm>
              <a:off x="7592060" y="1910715"/>
              <a:ext cx="26670" cy="360"/>
            </p14:xfrm>
          </p:contentPart>
        </mc:Choice>
        <mc:Fallback xmlns="">
          <p:pic>
            <p:nvPicPr>
              <p:cNvPr id="19" name="Tinta 18"/>
            </p:nvPicPr>
            <p:blipFill>
              <a:blip r:embed="rId2"/>
            </p:blipFill>
            <p:spPr>
              <a:xfrm>
                <a:off x="7592060" y="1910715"/>
                <a:ext cx="26670" cy="360"/>
              </a:xfrm>
              <a:prstGeom prst="rect"/>
            </p:spPr>
          </p:pic>
        </mc:Fallback>
      </mc:AlternateContent>
      <mc:AlternateContent xmlns:mc="http://schemas.openxmlformats.org/markup-compatibility/2006" xmlns:p14="http://schemas.microsoft.com/office/powerpoint/2010/main">
        <mc:Choice Requires="p14">
          <p:contentPart r:id="rId3" p14:bwMode="auto">
            <p14:nvContentPartPr>
              <p14:cNvPr id="20" name="Tinta 19"/>
              <p14:cNvContentPartPr/>
              <p14:nvPr/>
            </p14:nvContentPartPr>
            <p14:xfrm>
              <a:off x="7592060" y="1847850"/>
              <a:ext cx="26670" cy="18415"/>
            </p14:xfrm>
          </p:contentPart>
        </mc:Choice>
        <mc:Fallback xmlns="">
          <p:pic>
            <p:nvPicPr>
              <p:cNvPr id="20" name="Tinta 19"/>
            </p:nvPicPr>
            <p:blipFill>
              <a:blip r:embed="rId4"/>
            </p:blipFill>
            <p:spPr>
              <a:xfrm>
                <a:off x="7592060" y="1847850"/>
                <a:ext cx="26670" cy="18415"/>
              </a:xfrm>
              <a:prstGeom prst="rect"/>
            </p:spPr>
          </p:pic>
        </mc:Fallback>
      </mc:AlternateContent>
    </p:spTree>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578485" y="467995"/>
            <a:ext cx="11229975" cy="289179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Crítico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Mais alguns parametros são relevantes para calculo do caminho crítico. Um deles é o t</a:t>
            </a:r>
            <a:r>
              <a:rPr lang="pt-BR" altLang="en-US" sz="2800" b="1" baseline="-25000" dirty="0" smtClean="0">
                <a:latin typeface="Comic Sans MS" panose="030F0702030302020204" pitchFamily="66" charset="0"/>
                <a:cs typeface="Comic Sans MS" panose="030F0702030302020204" pitchFamily="66" charset="0"/>
                <a:sym typeface="+mn-ea"/>
              </a:rPr>
              <a:t>setup</a:t>
            </a:r>
            <a:r>
              <a:rPr lang="pt-BR" altLang="en-US" sz="2800" b="1" dirty="0" smtClean="0">
                <a:latin typeface="Comic Sans MS" panose="030F0702030302020204" pitchFamily="66" charset="0"/>
                <a:cs typeface="Comic Sans MS" panose="030F0702030302020204" pitchFamily="66" charset="0"/>
                <a:sym typeface="+mn-ea"/>
              </a:rPr>
              <a:t> dos registradores; outro é o jitter do clock.</a:t>
            </a:r>
            <a:endParaRPr lang="pt-BR" altLang="en-US" sz="28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O sinal de clock tem uma ‘oscilação’ como indicado abaixo devido à ruidos</a:t>
            </a:r>
            <a:endParaRPr lang="pt-BR" altLang="en-US" sz="2800" b="1" dirty="0" smtClean="0">
              <a:latin typeface="Comic Sans MS" panose="030F0702030302020204" pitchFamily="66" charset="0"/>
              <a:cs typeface="Comic Sans MS" panose="030F0702030302020204" pitchFamily="66" charset="0"/>
              <a:sym typeface="+mn-ea"/>
            </a:endParaRPr>
          </a:p>
        </p:txBody>
      </p:sp>
      <p:pic>
        <p:nvPicPr>
          <p:cNvPr id="104" name="Imagem 103"/>
          <p:cNvPicPr/>
          <p:nvPr/>
        </p:nvPicPr>
        <p:blipFill>
          <a:blip r:embed="rId1"/>
          <a:stretch>
            <a:fillRect/>
          </a:stretch>
        </p:blipFill>
        <p:spPr>
          <a:xfrm>
            <a:off x="2059305" y="3266440"/>
            <a:ext cx="8267700" cy="3089910"/>
          </a:xfrm>
          <a:prstGeom prst="rect">
            <a:avLst/>
          </a:prstGeom>
          <a:noFill/>
          <a:ln w="9525">
            <a:noFill/>
          </a:ln>
        </p:spPr>
      </p:pic>
      <p:cxnSp>
        <p:nvCxnSpPr>
          <p:cNvPr id="17" name="Conector de Seta Reta 16"/>
          <p:cNvCxnSpPr/>
          <p:nvPr/>
        </p:nvCxnSpPr>
        <p:spPr>
          <a:xfrm>
            <a:off x="3719195" y="4528820"/>
            <a:ext cx="247650"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8" name="Conector de Seta Reta 17"/>
          <p:cNvCxnSpPr/>
          <p:nvPr/>
        </p:nvCxnSpPr>
        <p:spPr>
          <a:xfrm>
            <a:off x="3966845" y="4528820"/>
            <a:ext cx="247650"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7"/>
          <p:cNvSpPr txBox="1"/>
          <p:nvPr/>
        </p:nvSpPr>
        <p:spPr>
          <a:xfrm>
            <a:off x="3609638" y="3980282"/>
            <a:ext cx="357505" cy="521970"/>
          </a:xfrm>
          <a:prstGeom prst="rect">
            <a:avLst/>
          </a:prstGeom>
          <a:noFill/>
        </p:spPr>
        <p:txBody>
          <a:bodyPr wrap="none" rtlCol="0">
            <a:spAutoFit/>
          </a:bodyPr>
          <a:lstStyle/>
          <a:p>
            <a:r>
              <a:rPr lang="pt-BR" sz="2800" dirty="0"/>
              <a:t>t</a:t>
            </a:r>
            <a:r>
              <a:rPr lang="pt-BR" sz="2800" baseline="-25000" dirty="0"/>
              <a:t>j</a:t>
            </a:r>
            <a:endParaRPr lang="pt-BR" sz="2800" baseline="-25000" dirty="0"/>
          </a:p>
        </p:txBody>
      </p:sp>
      <p:sp>
        <p:nvSpPr>
          <p:cNvPr id="20" name="CaixaDeTexto 17"/>
          <p:cNvSpPr txBox="1"/>
          <p:nvPr/>
        </p:nvSpPr>
        <p:spPr>
          <a:xfrm>
            <a:off x="3967143" y="3949167"/>
            <a:ext cx="382270" cy="583565"/>
          </a:xfrm>
          <a:prstGeom prst="rect">
            <a:avLst/>
          </a:prstGeom>
          <a:noFill/>
        </p:spPr>
        <p:txBody>
          <a:bodyPr wrap="none" rtlCol="0">
            <a:spAutoFit/>
          </a:bodyPr>
          <a:lstStyle/>
          <a:p>
            <a:r>
              <a:rPr lang="pt-BR" sz="3200" dirty="0"/>
              <a:t>t</a:t>
            </a:r>
            <a:r>
              <a:rPr lang="pt-BR" sz="3200" baseline="-25000" dirty="0"/>
              <a:t>j</a:t>
            </a:r>
            <a:endParaRPr lang="pt-BR" sz="3200" baseline="-25000" dirty="0"/>
          </a:p>
        </p:txBody>
      </p:sp>
    </p:spTree>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362585" y="297180"/>
            <a:ext cx="11415395" cy="152209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Crítico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Suponha tj= 0.05ns e os t</a:t>
            </a:r>
            <a:r>
              <a:rPr lang="pt-BR" altLang="en-US" sz="2800" b="1" baseline="-25000" dirty="0" smtClean="0">
                <a:latin typeface="Comic Sans MS" panose="030F0702030302020204" pitchFamily="66" charset="0"/>
                <a:cs typeface="Comic Sans MS" panose="030F0702030302020204" pitchFamily="66" charset="0"/>
                <a:sym typeface="+mn-ea"/>
              </a:rPr>
              <a:t>setup</a:t>
            </a:r>
            <a:r>
              <a:rPr lang="pt-BR" altLang="en-US" sz="2800" b="1" dirty="0" smtClean="0">
                <a:latin typeface="Comic Sans MS" panose="030F0702030302020204" pitchFamily="66" charset="0"/>
                <a:cs typeface="Comic Sans MS" panose="030F0702030302020204" pitchFamily="66" charset="0"/>
                <a:sym typeface="+mn-ea"/>
              </a:rPr>
              <a:t> dos registradores indicados na figura</a:t>
            </a:r>
            <a:endParaRPr lang="pt-BR" altLang="en-US" sz="2800" b="1" dirty="0" smtClean="0">
              <a:latin typeface="Comic Sans MS" panose="030F0702030302020204" pitchFamily="66" charset="0"/>
              <a:cs typeface="Comic Sans MS" panose="030F0702030302020204" pitchFamily="66" charset="0"/>
              <a:sym typeface="+mn-ea"/>
            </a:endParaRPr>
          </a:p>
        </p:txBody>
      </p:sp>
      <p:pic>
        <p:nvPicPr>
          <p:cNvPr id="103" name="Imagem 102"/>
          <p:cNvPicPr/>
          <p:nvPr/>
        </p:nvPicPr>
        <p:blipFill>
          <a:blip r:embed="rId1"/>
          <a:stretch>
            <a:fillRect/>
          </a:stretch>
        </p:blipFill>
        <p:spPr>
          <a:xfrm>
            <a:off x="2283460" y="2286635"/>
            <a:ext cx="6327140" cy="3103880"/>
          </a:xfrm>
          <a:prstGeom prst="rect">
            <a:avLst/>
          </a:prstGeom>
          <a:noFill/>
          <a:ln w="9525">
            <a:noFill/>
          </a:ln>
        </p:spPr>
      </p:pic>
      <p:sp>
        <p:nvSpPr>
          <p:cNvPr id="9" name="CaixaDeTexto 17"/>
          <p:cNvSpPr txBox="1"/>
          <p:nvPr/>
        </p:nvSpPr>
        <p:spPr>
          <a:xfrm>
            <a:off x="2159933" y="1641577"/>
            <a:ext cx="1375410" cy="645160"/>
          </a:xfrm>
          <a:prstGeom prst="rect">
            <a:avLst/>
          </a:prstGeom>
          <a:noFill/>
        </p:spPr>
        <p:txBody>
          <a:bodyPr wrap="none" rtlCol="0">
            <a:spAutoFit/>
          </a:bodyPr>
          <a:lstStyle/>
          <a:p>
            <a:pPr algn="ctr"/>
            <a:r>
              <a:rPr lang="pt-BR" dirty="0"/>
              <a:t>Tp1=0.1ns</a:t>
            </a:r>
            <a:endParaRPr lang="pt-BR" dirty="0"/>
          </a:p>
          <a:p>
            <a:r>
              <a:rPr lang="pt-BR" dirty="0"/>
              <a:t>t</a:t>
            </a:r>
            <a:r>
              <a:rPr lang="pt-BR" baseline="-25000" dirty="0"/>
              <a:t>setup</a:t>
            </a:r>
            <a:r>
              <a:rPr lang="pt-BR" dirty="0"/>
              <a:t> =0.05ns</a:t>
            </a:r>
            <a:endParaRPr lang="pt-BR" dirty="0"/>
          </a:p>
        </p:txBody>
      </p:sp>
      <p:sp>
        <p:nvSpPr>
          <p:cNvPr id="6" name="CaixaDeTexto 17"/>
          <p:cNvSpPr txBox="1"/>
          <p:nvPr/>
        </p:nvSpPr>
        <p:spPr>
          <a:xfrm>
            <a:off x="4299883" y="5390617"/>
            <a:ext cx="1242695" cy="368300"/>
          </a:xfrm>
          <a:prstGeom prst="rect">
            <a:avLst/>
          </a:prstGeom>
          <a:noFill/>
        </p:spPr>
        <p:txBody>
          <a:bodyPr wrap="none" rtlCol="0">
            <a:spAutoFit/>
          </a:bodyPr>
          <a:lstStyle/>
          <a:p>
            <a:r>
              <a:rPr lang="pt-BR" dirty="0"/>
              <a:t>Tp4=0.15ns</a:t>
            </a:r>
            <a:endParaRPr lang="pt-BR" dirty="0"/>
          </a:p>
        </p:txBody>
      </p:sp>
      <p:sp>
        <p:nvSpPr>
          <p:cNvPr id="7" name="CaixaDeTexto 17"/>
          <p:cNvSpPr txBox="1"/>
          <p:nvPr/>
        </p:nvSpPr>
        <p:spPr>
          <a:xfrm>
            <a:off x="5893733" y="4917542"/>
            <a:ext cx="1242695" cy="368300"/>
          </a:xfrm>
          <a:prstGeom prst="rect">
            <a:avLst/>
          </a:prstGeom>
          <a:noFill/>
        </p:spPr>
        <p:txBody>
          <a:bodyPr wrap="none" rtlCol="0">
            <a:spAutoFit/>
          </a:bodyPr>
          <a:lstStyle/>
          <a:p>
            <a:r>
              <a:rPr lang="pt-BR" dirty="0"/>
              <a:t>Tp4=0.15ns</a:t>
            </a:r>
            <a:endParaRPr lang="pt-BR" dirty="0"/>
          </a:p>
        </p:txBody>
      </p:sp>
      <p:sp>
        <p:nvSpPr>
          <p:cNvPr id="8" name="CaixaDeTexto 17"/>
          <p:cNvSpPr txBox="1"/>
          <p:nvPr/>
        </p:nvSpPr>
        <p:spPr>
          <a:xfrm>
            <a:off x="4223683" y="3509112"/>
            <a:ext cx="1242695" cy="368300"/>
          </a:xfrm>
          <a:prstGeom prst="rect">
            <a:avLst/>
          </a:prstGeom>
          <a:noFill/>
        </p:spPr>
        <p:txBody>
          <a:bodyPr wrap="none" rtlCol="0">
            <a:spAutoFit/>
          </a:bodyPr>
          <a:lstStyle/>
          <a:p>
            <a:r>
              <a:rPr lang="pt-BR" dirty="0"/>
              <a:t>Tp5=0.13ns</a:t>
            </a:r>
            <a:endParaRPr lang="pt-BR" dirty="0"/>
          </a:p>
        </p:txBody>
      </p:sp>
      <p:sp>
        <p:nvSpPr>
          <p:cNvPr id="10" name="CaixaDeTexto 17"/>
          <p:cNvSpPr txBox="1"/>
          <p:nvPr/>
        </p:nvSpPr>
        <p:spPr>
          <a:xfrm>
            <a:off x="5893733" y="2220062"/>
            <a:ext cx="1242695" cy="368300"/>
          </a:xfrm>
          <a:prstGeom prst="rect">
            <a:avLst/>
          </a:prstGeom>
          <a:noFill/>
        </p:spPr>
        <p:txBody>
          <a:bodyPr wrap="none" rtlCol="0">
            <a:spAutoFit/>
          </a:bodyPr>
          <a:lstStyle/>
          <a:p>
            <a:r>
              <a:rPr lang="pt-BR" dirty="0"/>
              <a:t>Tp3=0.12ns</a:t>
            </a:r>
            <a:endParaRPr lang="pt-BR" dirty="0"/>
          </a:p>
        </p:txBody>
      </p:sp>
      <p:sp>
        <p:nvSpPr>
          <p:cNvPr id="11" name="Forma livre 10"/>
          <p:cNvSpPr/>
          <p:nvPr/>
        </p:nvSpPr>
        <p:spPr>
          <a:xfrm>
            <a:off x="4114800" y="4081145"/>
            <a:ext cx="4937125" cy="958215"/>
          </a:xfrm>
          <a:custGeom>
            <a:avLst/>
            <a:gdLst>
              <a:gd name="connisteX0" fmla="*/ 31998 w 4937373"/>
              <a:gd name="connsiteY0" fmla="*/ 0 h 958498"/>
              <a:gd name="connisteX1" fmla="*/ 41523 w 4937373"/>
              <a:gd name="connsiteY1" fmla="*/ 647700 h 958498"/>
              <a:gd name="connisteX2" fmla="*/ 451098 w 4937373"/>
              <a:gd name="connsiteY2" fmla="*/ 866775 h 958498"/>
              <a:gd name="connisteX3" fmla="*/ 1146423 w 4937373"/>
              <a:gd name="connsiteY3" fmla="*/ 942975 h 958498"/>
              <a:gd name="connisteX4" fmla="*/ 1613148 w 4937373"/>
              <a:gd name="connsiteY4" fmla="*/ 923925 h 958498"/>
              <a:gd name="connisteX5" fmla="*/ 1756023 w 4937373"/>
              <a:gd name="connsiteY5" fmla="*/ 666750 h 958498"/>
              <a:gd name="connisteX6" fmla="*/ 1965573 w 4937373"/>
              <a:gd name="connsiteY6" fmla="*/ 609600 h 958498"/>
              <a:gd name="connisteX7" fmla="*/ 3013323 w 4937373"/>
              <a:gd name="connsiteY7" fmla="*/ 619125 h 958498"/>
              <a:gd name="connisteX8" fmla="*/ 4937373 w 4937373"/>
              <a:gd name="connsiteY8" fmla="*/ 628650 h 9584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4937373" h="958498">
                <a:moveTo>
                  <a:pt x="31998" y="0"/>
                </a:moveTo>
                <a:cubicBezTo>
                  <a:pt x="25648" y="125095"/>
                  <a:pt x="-42297" y="474345"/>
                  <a:pt x="41523" y="647700"/>
                </a:cubicBezTo>
                <a:cubicBezTo>
                  <a:pt x="125343" y="821055"/>
                  <a:pt x="230118" y="807720"/>
                  <a:pt x="451098" y="866775"/>
                </a:cubicBezTo>
                <a:cubicBezTo>
                  <a:pt x="672078" y="925830"/>
                  <a:pt x="914013" y="931545"/>
                  <a:pt x="1146423" y="942975"/>
                </a:cubicBezTo>
                <a:cubicBezTo>
                  <a:pt x="1378833" y="954405"/>
                  <a:pt x="1491228" y="979170"/>
                  <a:pt x="1613148" y="923925"/>
                </a:cubicBezTo>
                <a:cubicBezTo>
                  <a:pt x="1735068" y="868680"/>
                  <a:pt x="1685538" y="729615"/>
                  <a:pt x="1756023" y="666750"/>
                </a:cubicBezTo>
                <a:cubicBezTo>
                  <a:pt x="1826508" y="603885"/>
                  <a:pt x="1714113" y="619125"/>
                  <a:pt x="1965573" y="609600"/>
                </a:cubicBezTo>
                <a:cubicBezTo>
                  <a:pt x="2217033" y="600075"/>
                  <a:pt x="2418963" y="615315"/>
                  <a:pt x="3013323" y="619125"/>
                </a:cubicBezTo>
                <a:cubicBezTo>
                  <a:pt x="3607683" y="622935"/>
                  <a:pt x="4573518" y="626745"/>
                  <a:pt x="4937373" y="628650"/>
                </a:cubicBezTo>
              </a:path>
            </a:pathLst>
          </a:custGeom>
          <a:noFill/>
          <a:ln w="41275">
            <a:solidFill>
              <a:srgbClr val="C00000"/>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DeTexto 17"/>
          <p:cNvSpPr txBox="1"/>
          <p:nvPr/>
        </p:nvSpPr>
        <p:spPr>
          <a:xfrm>
            <a:off x="8775998" y="4671162"/>
            <a:ext cx="1115695" cy="368300"/>
          </a:xfrm>
          <a:prstGeom prst="rect">
            <a:avLst/>
          </a:prstGeom>
          <a:noFill/>
        </p:spPr>
        <p:txBody>
          <a:bodyPr wrap="none" rtlCol="0">
            <a:spAutoFit/>
          </a:bodyPr>
          <a:lstStyle/>
          <a:p>
            <a:r>
              <a:rPr lang="pt-BR" b="1" dirty="0"/>
              <a:t>caminho3</a:t>
            </a:r>
            <a:endParaRPr lang="pt-BR" b="1" dirty="0"/>
          </a:p>
        </p:txBody>
      </p:sp>
      <p:sp>
        <p:nvSpPr>
          <p:cNvPr id="21" name="CaixaDeTexto 17"/>
          <p:cNvSpPr txBox="1"/>
          <p:nvPr/>
        </p:nvSpPr>
        <p:spPr>
          <a:xfrm>
            <a:off x="1982133" y="4394302"/>
            <a:ext cx="1375410" cy="645160"/>
          </a:xfrm>
          <a:prstGeom prst="rect">
            <a:avLst/>
          </a:prstGeom>
          <a:noFill/>
        </p:spPr>
        <p:txBody>
          <a:bodyPr wrap="none" rtlCol="0">
            <a:spAutoFit/>
          </a:bodyPr>
          <a:lstStyle/>
          <a:p>
            <a:pPr algn="ctr"/>
            <a:r>
              <a:rPr lang="pt-BR" dirty="0"/>
              <a:t>Tp1=0.1ns</a:t>
            </a:r>
            <a:endParaRPr lang="pt-BR" dirty="0"/>
          </a:p>
          <a:p>
            <a:r>
              <a:rPr lang="pt-BR" dirty="0"/>
              <a:t>t</a:t>
            </a:r>
            <a:r>
              <a:rPr lang="pt-BR" baseline="-25000" dirty="0"/>
              <a:t>setup</a:t>
            </a:r>
            <a:r>
              <a:rPr lang="pt-BR" dirty="0"/>
              <a:t> =0.05ns</a:t>
            </a:r>
            <a:endParaRPr lang="pt-BR" dirty="0"/>
          </a:p>
        </p:txBody>
      </p:sp>
      <p:sp>
        <p:nvSpPr>
          <p:cNvPr id="22" name="CaixaDeTexto 17"/>
          <p:cNvSpPr txBox="1"/>
          <p:nvPr/>
        </p:nvSpPr>
        <p:spPr>
          <a:xfrm>
            <a:off x="7457738" y="1819377"/>
            <a:ext cx="1375410" cy="645160"/>
          </a:xfrm>
          <a:prstGeom prst="rect">
            <a:avLst/>
          </a:prstGeom>
          <a:noFill/>
        </p:spPr>
        <p:txBody>
          <a:bodyPr wrap="none" rtlCol="0">
            <a:spAutoFit/>
          </a:bodyPr>
          <a:lstStyle/>
          <a:p>
            <a:pPr algn="ctr"/>
            <a:r>
              <a:rPr lang="pt-BR" dirty="0"/>
              <a:t>Tp2=0.2ns</a:t>
            </a:r>
            <a:endParaRPr lang="pt-BR" dirty="0"/>
          </a:p>
          <a:p>
            <a:pPr algn="ctr"/>
            <a:r>
              <a:rPr lang="pt-BR" dirty="0"/>
              <a:t>t</a:t>
            </a:r>
            <a:r>
              <a:rPr lang="pt-BR" baseline="-25000" dirty="0"/>
              <a:t>setup</a:t>
            </a:r>
            <a:r>
              <a:rPr lang="pt-BR" dirty="0"/>
              <a:t> =0.06ns</a:t>
            </a:r>
            <a:endParaRPr lang="pt-BR" dirty="0"/>
          </a:p>
        </p:txBody>
      </p:sp>
      <p:sp>
        <p:nvSpPr>
          <p:cNvPr id="23" name="CaixaDeTexto 17"/>
          <p:cNvSpPr txBox="1"/>
          <p:nvPr/>
        </p:nvSpPr>
        <p:spPr>
          <a:xfrm>
            <a:off x="7527588" y="5078197"/>
            <a:ext cx="1375410" cy="645160"/>
          </a:xfrm>
          <a:prstGeom prst="rect">
            <a:avLst/>
          </a:prstGeom>
          <a:noFill/>
        </p:spPr>
        <p:txBody>
          <a:bodyPr wrap="none" rtlCol="0">
            <a:spAutoFit/>
          </a:bodyPr>
          <a:lstStyle/>
          <a:p>
            <a:pPr algn="ctr"/>
            <a:r>
              <a:rPr lang="pt-BR" dirty="0"/>
              <a:t>Tp2=0.2ns</a:t>
            </a:r>
            <a:endParaRPr lang="pt-BR" dirty="0"/>
          </a:p>
          <a:p>
            <a:pPr algn="ctr"/>
            <a:r>
              <a:rPr lang="pt-BR" dirty="0"/>
              <a:t>t</a:t>
            </a:r>
            <a:r>
              <a:rPr lang="pt-BR" baseline="-25000" dirty="0"/>
              <a:t>setup</a:t>
            </a:r>
            <a:r>
              <a:rPr lang="pt-BR" dirty="0"/>
              <a:t> =0.06ns</a:t>
            </a:r>
            <a:endParaRPr lang="pt-BR" dirty="0"/>
          </a:p>
        </p:txBody>
      </p:sp>
      <p:sp>
        <p:nvSpPr>
          <p:cNvPr id="24" name="Caixa de Texto 23"/>
          <p:cNvSpPr txBox="1"/>
          <p:nvPr/>
        </p:nvSpPr>
        <p:spPr>
          <a:xfrm>
            <a:off x="779780" y="5723255"/>
            <a:ext cx="10998200" cy="906780"/>
          </a:xfrm>
          <a:prstGeom prst="rect">
            <a:avLst/>
          </a:prstGeom>
          <a:solidFill>
            <a:schemeClr val="bg1"/>
          </a:solidFill>
        </p:spPr>
        <p:txBody>
          <a:bodyPr wrap="square" rtlCol="0" anchor="t">
            <a:spAutoFit/>
          </a:bodyPr>
          <a:lstStyle/>
          <a:p>
            <a:pPr indent="0" fontAlgn="auto">
              <a:spcAft>
                <a:spcPts val="600"/>
              </a:spcAft>
              <a:buFont typeface="+mj-lt"/>
              <a:buNone/>
            </a:pPr>
            <a:r>
              <a:rPr lang="pt-BR" altLang="en-US" sz="2400" b="1" dirty="0" smtClean="0">
                <a:latin typeface="Comic Sans MS" panose="030F0702030302020204" pitchFamily="66" charset="0"/>
                <a:cs typeface="Comic Sans MS" panose="030F0702030302020204" pitchFamily="66" charset="0"/>
                <a:sym typeface="+mn-ea"/>
              </a:rPr>
              <a:t>Agora o T minimo será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mj-lt"/>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caminho3: T &gt;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Tp1+Tp4+Tp4+2tj+t</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setup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0,56ns</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5" name="Forma livre 24"/>
          <p:cNvSpPr/>
          <p:nvPr/>
        </p:nvSpPr>
        <p:spPr>
          <a:xfrm>
            <a:off x="2366645" y="2654300"/>
            <a:ext cx="1752600" cy="1788795"/>
          </a:xfrm>
          <a:custGeom>
            <a:avLst/>
            <a:gdLst>
              <a:gd name="connisteX0" fmla="*/ 0 w 1752600"/>
              <a:gd name="connsiteY0" fmla="*/ 26889 h 1789014"/>
              <a:gd name="connisteX1" fmla="*/ 571500 w 1752600"/>
              <a:gd name="connsiteY1" fmla="*/ 17364 h 1789014"/>
              <a:gd name="connisteX2" fmla="*/ 1476375 w 1752600"/>
              <a:gd name="connsiteY2" fmla="*/ 17364 h 1789014"/>
              <a:gd name="connisteX3" fmla="*/ 1704975 w 1752600"/>
              <a:gd name="connsiteY3" fmla="*/ 207864 h 1789014"/>
              <a:gd name="connisteX4" fmla="*/ 1733550 w 1752600"/>
              <a:gd name="connsiteY4" fmla="*/ 969864 h 1789014"/>
              <a:gd name="connisteX5" fmla="*/ 1752600 w 1752600"/>
              <a:gd name="connsiteY5" fmla="*/ 1789014 h 178901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752600" h="1789015">
                <a:moveTo>
                  <a:pt x="0" y="26890"/>
                </a:moveTo>
                <a:cubicBezTo>
                  <a:pt x="95885" y="24985"/>
                  <a:pt x="276225" y="19270"/>
                  <a:pt x="571500" y="17365"/>
                </a:cubicBezTo>
                <a:cubicBezTo>
                  <a:pt x="866775" y="15460"/>
                  <a:pt x="1249680" y="-20735"/>
                  <a:pt x="1476375" y="17365"/>
                </a:cubicBezTo>
                <a:cubicBezTo>
                  <a:pt x="1703070" y="55465"/>
                  <a:pt x="1653540" y="17365"/>
                  <a:pt x="1704975" y="207865"/>
                </a:cubicBezTo>
                <a:cubicBezTo>
                  <a:pt x="1756410" y="398365"/>
                  <a:pt x="1724025" y="653635"/>
                  <a:pt x="1733550" y="969865"/>
                </a:cubicBezTo>
                <a:cubicBezTo>
                  <a:pt x="1743075" y="1286095"/>
                  <a:pt x="1749425" y="1640425"/>
                  <a:pt x="1752600" y="1789015"/>
                </a:cubicBezTo>
              </a:path>
            </a:pathLst>
          </a:custGeom>
          <a:noFill/>
          <a:ln w="4445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xmlns:p14="http://schemas.microsoft.com/office/powerpoint/2010/main">
        <mc:Choice Requires="p14">
          <p:contentPart r:id="rId2" p14:bwMode="auto">
            <p14:nvContentPartPr>
              <p14:cNvPr id="46" name="Tinta 45"/>
              <p14:cNvContentPartPr/>
              <p14:nvPr/>
            </p14:nvContentPartPr>
            <p14:xfrm>
              <a:off x="5269230" y="2847975"/>
              <a:ext cx="53975" cy="9525"/>
            </p14:xfrm>
          </p:contentPart>
        </mc:Choice>
        <mc:Fallback xmlns="">
          <p:pic>
            <p:nvPicPr>
              <p:cNvPr id="46" name="Tinta 45"/>
            </p:nvPicPr>
            <p:blipFill>
              <a:blip r:embed="rId3"/>
            </p:blipFill>
            <p:spPr>
              <a:xfrm>
                <a:off x="5269230" y="2847975"/>
                <a:ext cx="53975" cy="9525"/>
              </a:xfrm>
              <a:prstGeom prst="rect"/>
            </p:spPr>
          </p:pic>
        </mc:Fallback>
      </mc:AlternateContent>
    </p:spTree>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3" name="Imagem 102"/>
          <p:cNvPicPr/>
          <p:nvPr/>
        </p:nvPicPr>
        <p:blipFill>
          <a:blip r:embed="rId1"/>
          <a:stretch>
            <a:fillRect/>
          </a:stretch>
        </p:blipFill>
        <p:spPr>
          <a:xfrm>
            <a:off x="2283460" y="2286635"/>
            <a:ext cx="6327140" cy="3103880"/>
          </a:xfrm>
          <a:prstGeom prst="rect">
            <a:avLst/>
          </a:prstGeom>
          <a:noFill/>
          <a:ln w="9525">
            <a:noFill/>
          </a:ln>
        </p:spPr>
      </p:pic>
      <p:sp>
        <p:nvSpPr>
          <p:cNvPr id="9" name="CaixaDeTexto 17"/>
          <p:cNvSpPr txBox="1"/>
          <p:nvPr/>
        </p:nvSpPr>
        <p:spPr>
          <a:xfrm>
            <a:off x="2159933" y="1641577"/>
            <a:ext cx="1375410" cy="645160"/>
          </a:xfrm>
          <a:prstGeom prst="rect">
            <a:avLst/>
          </a:prstGeom>
          <a:noFill/>
        </p:spPr>
        <p:txBody>
          <a:bodyPr wrap="none" rtlCol="0">
            <a:spAutoFit/>
          </a:bodyPr>
          <a:lstStyle/>
          <a:p>
            <a:pPr algn="ctr"/>
            <a:r>
              <a:rPr lang="pt-BR" dirty="0"/>
              <a:t>Tp1=0.1ns</a:t>
            </a:r>
            <a:endParaRPr lang="pt-BR" dirty="0"/>
          </a:p>
          <a:p>
            <a:r>
              <a:rPr lang="pt-BR" dirty="0"/>
              <a:t>t</a:t>
            </a:r>
            <a:r>
              <a:rPr lang="pt-BR" baseline="-25000" dirty="0"/>
              <a:t>setup</a:t>
            </a:r>
            <a:r>
              <a:rPr lang="pt-BR" dirty="0"/>
              <a:t> =0.05ns</a:t>
            </a:r>
            <a:endParaRPr lang="pt-BR" dirty="0"/>
          </a:p>
        </p:txBody>
      </p:sp>
      <p:sp>
        <p:nvSpPr>
          <p:cNvPr id="6" name="CaixaDeTexto 17"/>
          <p:cNvSpPr txBox="1"/>
          <p:nvPr/>
        </p:nvSpPr>
        <p:spPr>
          <a:xfrm>
            <a:off x="4299883" y="5390617"/>
            <a:ext cx="1242695" cy="368300"/>
          </a:xfrm>
          <a:prstGeom prst="rect">
            <a:avLst/>
          </a:prstGeom>
          <a:noFill/>
        </p:spPr>
        <p:txBody>
          <a:bodyPr wrap="none" rtlCol="0">
            <a:spAutoFit/>
          </a:bodyPr>
          <a:lstStyle/>
          <a:p>
            <a:r>
              <a:rPr lang="pt-BR" dirty="0"/>
              <a:t>Tp4=0.15ns</a:t>
            </a:r>
            <a:endParaRPr lang="pt-BR" dirty="0"/>
          </a:p>
        </p:txBody>
      </p:sp>
      <p:sp>
        <p:nvSpPr>
          <p:cNvPr id="7" name="CaixaDeTexto 17"/>
          <p:cNvSpPr txBox="1"/>
          <p:nvPr/>
        </p:nvSpPr>
        <p:spPr>
          <a:xfrm>
            <a:off x="5893733" y="4917542"/>
            <a:ext cx="1242695" cy="368300"/>
          </a:xfrm>
          <a:prstGeom prst="rect">
            <a:avLst/>
          </a:prstGeom>
          <a:noFill/>
        </p:spPr>
        <p:txBody>
          <a:bodyPr wrap="none" rtlCol="0">
            <a:spAutoFit/>
          </a:bodyPr>
          <a:lstStyle/>
          <a:p>
            <a:r>
              <a:rPr lang="pt-BR" dirty="0"/>
              <a:t>Tp4=0.15ns</a:t>
            </a:r>
            <a:endParaRPr lang="pt-BR" dirty="0"/>
          </a:p>
        </p:txBody>
      </p:sp>
      <p:sp>
        <p:nvSpPr>
          <p:cNvPr id="8" name="CaixaDeTexto 17"/>
          <p:cNvSpPr txBox="1"/>
          <p:nvPr/>
        </p:nvSpPr>
        <p:spPr>
          <a:xfrm>
            <a:off x="4223683" y="3509112"/>
            <a:ext cx="1242695" cy="368300"/>
          </a:xfrm>
          <a:prstGeom prst="rect">
            <a:avLst/>
          </a:prstGeom>
          <a:noFill/>
        </p:spPr>
        <p:txBody>
          <a:bodyPr wrap="none" rtlCol="0">
            <a:spAutoFit/>
          </a:bodyPr>
          <a:lstStyle/>
          <a:p>
            <a:r>
              <a:rPr lang="pt-BR" dirty="0"/>
              <a:t>Tp5=0.13ns</a:t>
            </a:r>
            <a:endParaRPr lang="pt-BR" dirty="0"/>
          </a:p>
        </p:txBody>
      </p:sp>
      <p:sp>
        <p:nvSpPr>
          <p:cNvPr id="10" name="CaixaDeTexto 17"/>
          <p:cNvSpPr txBox="1"/>
          <p:nvPr/>
        </p:nvSpPr>
        <p:spPr>
          <a:xfrm>
            <a:off x="5893733" y="2220062"/>
            <a:ext cx="1242695" cy="368300"/>
          </a:xfrm>
          <a:prstGeom prst="rect">
            <a:avLst/>
          </a:prstGeom>
          <a:noFill/>
        </p:spPr>
        <p:txBody>
          <a:bodyPr wrap="none" rtlCol="0">
            <a:spAutoFit/>
          </a:bodyPr>
          <a:lstStyle/>
          <a:p>
            <a:r>
              <a:rPr lang="pt-BR" dirty="0"/>
              <a:t>Tp3=0.12ns</a:t>
            </a:r>
            <a:endParaRPr lang="pt-BR" dirty="0"/>
          </a:p>
        </p:txBody>
      </p:sp>
      <p:sp>
        <p:nvSpPr>
          <p:cNvPr id="13" name="CaixaDeTexto 17"/>
          <p:cNvSpPr txBox="1"/>
          <p:nvPr/>
        </p:nvSpPr>
        <p:spPr>
          <a:xfrm>
            <a:off x="8775998" y="4671162"/>
            <a:ext cx="1115695" cy="368300"/>
          </a:xfrm>
          <a:prstGeom prst="rect">
            <a:avLst/>
          </a:prstGeom>
          <a:noFill/>
        </p:spPr>
        <p:txBody>
          <a:bodyPr wrap="none" rtlCol="0">
            <a:spAutoFit/>
          </a:bodyPr>
          <a:lstStyle/>
          <a:p>
            <a:r>
              <a:rPr lang="pt-BR" b="1" dirty="0"/>
              <a:t>caminho3</a:t>
            </a:r>
            <a:endParaRPr lang="pt-BR" b="1" dirty="0"/>
          </a:p>
        </p:txBody>
      </p:sp>
      <p:sp>
        <p:nvSpPr>
          <p:cNvPr id="21" name="CaixaDeTexto 17"/>
          <p:cNvSpPr txBox="1"/>
          <p:nvPr/>
        </p:nvSpPr>
        <p:spPr>
          <a:xfrm>
            <a:off x="1982133" y="4394302"/>
            <a:ext cx="1375410" cy="645160"/>
          </a:xfrm>
          <a:prstGeom prst="rect">
            <a:avLst/>
          </a:prstGeom>
          <a:noFill/>
        </p:spPr>
        <p:txBody>
          <a:bodyPr wrap="none" rtlCol="0">
            <a:spAutoFit/>
          </a:bodyPr>
          <a:lstStyle/>
          <a:p>
            <a:pPr algn="ctr"/>
            <a:r>
              <a:rPr lang="pt-BR" dirty="0"/>
              <a:t>Tp1=0.1ns</a:t>
            </a:r>
            <a:endParaRPr lang="pt-BR" dirty="0"/>
          </a:p>
          <a:p>
            <a:r>
              <a:rPr lang="pt-BR" dirty="0"/>
              <a:t>t</a:t>
            </a:r>
            <a:r>
              <a:rPr lang="pt-BR" baseline="-25000" dirty="0"/>
              <a:t>setup</a:t>
            </a:r>
            <a:r>
              <a:rPr lang="pt-BR" dirty="0"/>
              <a:t> =0.05ns</a:t>
            </a:r>
            <a:endParaRPr lang="pt-BR" dirty="0"/>
          </a:p>
        </p:txBody>
      </p:sp>
      <p:sp>
        <p:nvSpPr>
          <p:cNvPr id="22" name="CaixaDeTexto 17"/>
          <p:cNvSpPr txBox="1"/>
          <p:nvPr/>
        </p:nvSpPr>
        <p:spPr>
          <a:xfrm>
            <a:off x="7457738" y="1819377"/>
            <a:ext cx="1375410" cy="645160"/>
          </a:xfrm>
          <a:prstGeom prst="rect">
            <a:avLst/>
          </a:prstGeom>
          <a:noFill/>
        </p:spPr>
        <p:txBody>
          <a:bodyPr wrap="none" rtlCol="0">
            <a:spAutoFit/>
          </a:bodyPr>
          <a:lstStyle/>
          <a:p>
            <a:pPr algn="ctr"/>
            <a:r>
              <a:rPr lang="pt-BR" dirty="0"/>
              <a:t>Tp2=0.2ns</a:t>
            </a:r>
            <a:endParaRPr lang="pt-BR" dirty="0"/>
          </a:p>
          <a:p>
            <a:pPr algn="ctr"/>
            <a:r>
              <a:rPr lang="pt-BR" dirty="0"/>
              <a:t>t</a:t>
            </a:r>
            <a:r>
              <a:rPr lang="pt-BR" baseline="-25000" dirty="0"/>
              <a:t>setup</a:t>
            </a:r>
            <a:r>
              <a:rPr lang="pt-BR" dirty="0"/>
              <a:t> =0.06ns</a:t>
            </a:r>
            <a:endParaRPr lang="pt-BR" dirty="0"/>
          </a:p>
        </p:txBody>
      </p:sp>
      <p:sp>
        <p:nvSpPr>
          <p:cNvPr id="23" name="CaixaDeTexto 17"/>
          <p:cNvSpPr txBox="1"/>
          <p:nvPr/>
        </p:nvSpPr>
        <p:spPr>
          <a:xfrm>
            <a:off x="7527588" y="5078197"/>
            <a:ext cx="1375410" cy="645160"/>
          </a:xfrm>
          <a:prstGeom prst="rect">
            <a:avLst/>
          </a:prstGeom>
          <a:noFill/>
        </p:spPr>
        <p:txBody>
          <a:bodyPr wrap="none" rtlCol="0">
            <a:spAutoFit/>
          </a:bodyPr>
          <a:lstStyle/>
          <a:p>
            <a:pPr algn="ctr"/>
            <a:r>
              <a:rPr lang="pt-BR" dirty="0"/>
              <a:t>Tp2=0.2ns</a:t>
            </a:r>
            <a:endParaRPr lang="pt-BR" dirty="0"/>
          </a:p>
          <a:p>
            <a:pPr algn="ctr"/>
            <a:r>
              <a:rPr lang="pt-BR" dirty="0"/>
              <a:t>t</a:t>
            </a:r>
            <a:r>
              <a:rPr lang="pt-BR" baseline="-25000" dirty="0"/>
              <a:t>setup</a:t>
            </a:r>
            <a:r>
              <a:rPr lang="pt-BR" dirty="0"/>
              <a:t> =0.06ns</a:t>
            </a:r>
            <a:endParaRPr lang="pt-BR" dirty="0"/>
          </a:p>
        </p:txBody>
      </p:sp>
      <p:sp>
        <p:nvSpPr>
          <p:cNvPr id="24" name="Caixa de Texto 23"/>
          <p:cNvSpPr txBox="1"/>
          <p:nvPr/>
        </p:nvSpPr>
        <p:spPr>
          <a:xfrm>
            <a:off x="3776980" y="5895975"/>
            <a:ext cx="3339465" cy="521970"/>
          </a:xfrm>
          <a:prstGeom prst="rect">
            <a:avLst/>
          </a:prstGeom>
          <a:solidFill>
            <a:schemeClr val="bg1"/>
          </a:solidFill>
        </p:spPr>
        <p:txBody>
          <a:bodyPr wrap="square" rtlCol="0" anchor="t">
            <a:spAutoFit/>
          </a:bodyPr>
          <a:lstStyle/>
          <a:p>
            <a:pPr indent="0"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Qual o T minimo?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Forma livre 3"/>
          <p:cNvSpPr/>
          <p:nvPr/>
        </p:nvSpPr>
        <p:spPr>
          <a:xfrm>
            <a:off x="2122170" y="4013200"/>
            <a:ext cx="7183120" cy="622935"/>
          </a:xfrm>
          <a:custGeom>
            <a:avLst/>
            <a:gdLst>
              <a:gd name="connisteX0" fmla="*/ 0 w 7183095"/>
              <a:gd name="connsiteY0" fmla="*/ 0 h 622895"/>
              <a:gd name="connisteX1" fmla="*/ 1837055 w 7183095"/>
              <a:gd name="connsiteY1" fmla="*/ 109220 h 622895"/>
              <a:gd name="connisteX2" fmla="*/ 3388360 w 7183095"/>
              <a:gd name="connsiteY2" fmla="*/ 272415 h 622895"/>
              <a:gd name="connisteX3" fmla="*/ 4490085 w 7183095"/>
              <a:gd name="connsiteY3" fmla="*/ 585470 h 622895"/>
              <a:gd name="connisteX4" fmla="*/ 6966585 w 7183095"/>
              <a:gd name="connsiteY4" fmla="*/ 612140 h 622895"/>
              <a:gd name="connisteX5" fmla="*/ 6966585 w 7183095"/>
              <a:gd name="connsiteY5" fmla="*/ 612140 h 622895"/>
              <a:gd name="connisteX6" fmla="*/ 7048500 w 7183095"/>
              <a:gd name="connsiteY6" fmla="*/ 530860 h 62289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7183095" h="622895">
                <a:moveTo>
                  <a:pt x="0" y="0"/>
                </a:moveTo>
                <a:cubicBezTo>
                  <a:pt x="336550" y="18415"/>
                  <a:pt x="1159510" y="54610"/>
                  <a:pt x="1837055" y="109220"/>
                </a:cubicBezTo>
                <a:cubicBezTo>
                  <a:pt x="2514600" y="163830"/>
                  <a:pt x="2857500" y="177165"/>
                  <a:pt x="3388360" y="272415"/>
                </a:cubicBezTo>
                <a:cubicBezTo>
                  <a:pt x="3919220" y="367665"/>
                  <a:pt x="3774440" y="517525"/>
                  <a:pt x="4490085" y="585470"/>
                </a:cubicBezTo>
                <a:cubicBezTo>
                  <a:pt x="5205730" y="653415"/>
                  <a:pt x="6471285" y="607060"/>
                  <a:pt x="6966585" y="612140"/>
                </a:cubicBezTo>
                <a:cubicBezTo>
                  <a:pt x="7461885" y="617220"/>
                  <a:pt x="6950075" y="628650"/>
                  <a:pt x="6966585" y="612140"/>
                </a:cubicBezTo>
              </a:path>
            </a:pathLst>
          </a:custGeom>
          <a:noFill/>
          <a:ln w="57150">
            <a:solidFill>
              <a:srgbClr val="C00000"/>
            </a:solidFill>
            <a:prstDash val="dash"/>
            <a:headEnd type="none"/>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pt-BR" altLang="en-US"/>
          </a:p>
        </p:txBody>
      </p:sp>
      <p:sp>
        <p:nvSpPr>
          <p:cNvPr id="3" name="Caixa de Texto 2"/>
          <p:cNvSpPr txBox="1"/>
          <p:nvPr/>
        </p:nvSpPr>
        <p:spPr>
          <a:xfrm>
            <a:off x="362585" y="297180"/>
            <a:ext cx="11415395" cy="1522095"/>
          </a:xfrm>
          <a:prstGeom prst="rect">
            <a:avLst/>
          </a:prstGeom>
          <a:solidFill>
            <a:schemeClr val="bg1"/>
          </a:solidFill>
        </p:spPr>
        <p:txBody>
          <a:bodyPr wrap="square" rtlCol="0" anchor="t">
            <a:spAutoFit/>
          </a:bodyPr>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Crítico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Suponha tj= 0.05ns e os t</a:t>
            </a:r>
            <a:r>
              <a:rPr lang="pt-BR" altLang="en-US" sz="2800" b="1" baseline="-25000" dirty="0" smtClean="0">
                <a:latin typeface="Comic Sans MS" panose="030F0702030302020204" pitchFamily="66" charset="0"/>
                <a:cs typeface="Comic Sans MS" panose="030F0702030302020204" pitchFamily="66" charset="0"/>
                <a:sym typeface="+mn-ea"/>
              </a:rPr>
              <a:t>setup</a:t>
            </a:r>
            <a:r>
              <a:rPr lang="pt-BR" altLang="en-US" sz="2800" b="1" dirty="0" smtClean="0">
                <a:latin typeface="Comic Sans MS" panose="030F0702030302020204" pitchFamily="66" charset="0"/>
                <a:cs typeface="Comic Sans MS" panose="030F0702030302020204" pitchFamily="66" charset="0"/>
                <a:sym typeface="+mn-ea"/>
              </a:rPr>
              <a:t> dos registradores indicados na figura</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20125" y="6340475"/>
            <a:ext cx="2743200" cy="365125"/>
          </a:xfrm>
        </p:spPr>
        <p:txBody>
          <a:bodyPr/>
          <a:lstStyle/>
          <a:p>
            <a:fld id="{74F297BB-B745-4CAB-BE1D-CE4C89382949}" type="slidenum">
              <a:rPr lang="pt-BR" smtClean="0"/>
            </a:fld>
            <a:endParaRPr lang="pt-BR"/>
          </a:p>
        </p:txBody>
      </p:sp>
      <p:grpSp>
        <p:nvGrpSpPr>
          <p:cNvPr id="14" name="Grupo 13"/>
          <p:cNvGrpSpPr/>
          <p:nvPr/>
        </p:nvGrpSpPr>
        <p:grpSpPr>
          <a:xfrm rot="5400000" flipH="1">
            <a:off x="5858678" y="325869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6508108" y="400524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6860989" y="3613946"/>
            <a:ext cx="587375" cy="521970"/>
          </a:xfrm>
          <a:prstGeom prst="rect">
            <a:avLst/>
          </a:prstGeom>
          <a:noFill/>
        </p:spPr>
        <p:txBody>
          <a:bodyPr wrap="none" rtlCol="0">
            <a:spAutoFit/>
          </a:bodyPr>
          <a:lstStyle/>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7" name="CaixaDeTexto 47"/>
          <p:cNvSpPr txBox="1"/>
          <p:nvPr/>
        </p:nvSpPr>
        <p:spPr>
          <a:xfrm>
            <a:off x="4935882" y="2270515"/>
            <a:ext cx="1783688" cy="521970"/>
          </a:xfrm>
          <a:prstGeom prst="rect">
            <a:avLst/>
          </a:prstGeom>
          <a:noFill/>
        </p:spPr>
        <p:txBody>
          <a:bodyPr wrap="square" rtlCol="0">
            <a:spAutoFit/>
          </a:bodyPr>
          <a:lstStyle/>
          <a:p>
            <a:r>
              <a:rPr lang="pt-BR" sz="2800" dirty="0" smtClean="0"/>
              <a:t>V</a:t>
            </a:r>
            <a:r>
              <a:rPr lang="pt-BR" sz="2800" baseline="-25000" dirty="0" smtClean="0"/>
              <a:t>DD</a:t>
            </a:r>
            <a:endParaRPr lang="pt-BR" sz="2800" baseline="-25000" dirty="0" smtClean="0"/>
          </a:p>
        </p:txBody>
      </p:sp>
      <p:sp>
        <p:nvSpPr>
          <p:cNvPr id="42" name="Caixa de Texto 23"/>
          <p:cNvSpPr txBox="1"/>
          <p:nvPr/>
        </p:nvSpPr>
        <p:spPr>
          <a:xfrm>
            <a:off x="6374130" y="3037840"/>
            <a:ext cx="10877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 </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5863758" y="5651377"/>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6499225" y="5691505"/>
            <a:ext cx="894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6327744" y="638588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5400000" flipH="1">
            <a:off x="4583598" y="3312672"/>
            <a:ext cx="1274445" cy="234950"/>
            <a:chOff x="4152748" y="3524056"/>
            <a:chExt cx="1274569" cy="255373"/>
          </a:xfrm>
        </p:grpSpPr>
        <p:cxnSp>
          <p:nvCxnSpPr>
            <p:cNvPr id="2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5" name="Grupo 24"/>
          <p:cNvGrpSpPr/>
          <p:nvPr/>
        </p:nvGrpSpPr>
        <p:grpSpPr>
          <a:xfrm rot="5400000" flipH="1">
            <a:off x="4568358" y="5666617"/>
            <a:ext cx="1274445" cy="234950"/>
            <a:chOff x="4152748" y="3524056"/>
            <a:chExt cx="1274569" cy="255373"/>
          </a:xfrm>
        </p:grpSpPr>
        <p:cxnSp>
          <p:nvCxnSpPr>
            <p:cNvPr id="2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27"/>
          <p:cNvCxnSpPr/>
          <p:nvPr/>
        </p:nvCxnSpPr>
        <p:spPr>
          <a:xfrm>
            <a:off x="5042504" y="642081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5220970" y="3971925"/>
            <a:ext cx="0" cy="13023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4615180" y="4676775"/>
            <a:ext cx="14306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5162550" y="4627245"/>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4175125" y="5600065"/>
            <a:ext cx="104584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4380230" y="3084830"/>
            <a:ext cx="8794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endParaRPr lang="pt-BR" altLang="en-US" sz="2800" dirty="0">
              <a:latin typeface="Comic Sans MS" panose="030F0702030302020204" pitchFamily="66" charset="0"/>
              <a:cs typeface="Comic Sans MS" panose="030F0702030302020204" pitchFamily="66" charset="0"/>
            </a:endParaRPr>
          </a:p>
        </p:txBody>
      </p:sp>
      <p:cxnSp>
        <p:nvCxnSpPr>
          <p:cNvPr id="22" name="Conector Reto 21"/>
          <p:cNvCxnSpPr/>
          <p:nvPr/>
        </p:nvCxnSpPr>
        <p:spPr>
          <a:xfrm flipV="1">
            <a:off x="7943215" y="5600065"/>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V="1">
            <a:off x="7943215" y="5691505"/>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rot="16200000" flipV="1">
            <a:off x="4247515" y="4638040"/>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6200000" flipV="1">
            <a:off x="4337050" y="4632960"/>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6511290" y="5250815"/>
            <a:ext cx="16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8197215" y="5240655"/>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020654" y="634016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8197215" y="5691505"/>
            <a:ext cx="0" cy="6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3399790" y="4670425"/>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3427095" y="467042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3208673" y="536040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3268363" y="542136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49"/>
          <p:cNvCxnSpPr/>
          <p:nvPr/>
        </p:nvCxnSpPr>
        <p:spPr>
          <a:xfrm rot="5400000">
            <a:off x="3084795" y="610437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3254697" y="6460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4115435" y="3843020"/>
            <a:ext cx="82042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sp>
        <p:nvSpPr>
          <p:cNvPr id="47" name="CaixaDeTexto 45"/>
          <p:cNvSpPr txBox="1"/>
          <p:nvPr/>
        </p:nvSpPr>
        <p:spPr>
          <a:xfrm>
            <a:off x="894715" y="325120"/>
            <a:ext cx="10677525" cy="20916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resolver um circuito como abaixo, com uma entrada pequena e contuinua, se utilizam modelos de pequenos sinais para os dispositivos não lineares (transistores)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4" name="CaixaDeTexto 47"/>
          <p:cNvSpPr txBox="1"/>
          <p:nvPr/>
        </p:nvSpPr>
        <p:spPr>
          <a:xfrm>
            <a:off x="2269508" y="505940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35" name="Grupo 34"/>
          <p:cNvGrpSpPr/>
          <p:nvPr/>
        </p:nvGrpSpPr>
        <p:grpSpPr>
          <a:xfrm rot="16200000">
            <a:off x="5382260" y="4269740"/>
            <a:ext cx="1631950" cy="855345"/>
            <a:chOff x="10947" y="6554"/>
            <a:chExt cx="2527" cy="1262"/>
          </a:xfrm>
        </p:grpSpPr>
        <p:grpSp>
          <p:nvGrpSpPr>
            <p:cNvPr id="44" name="Grupo 43"/>
            <p:cNvGrpSpPr/>
            <p:nvPr/>
          </p:nvGrpSpPr>
          <p:grpSpPr>
            <a:xfrm rot="5400000">
              <a:off x="11661" y="5840"/>
              <a:ext cx="1098" cy="2527"/>
              <a:chOff x="12643" y="7759"/>
              <a:chExt cx="1015" cy="2200"/>
            </a:xfrm>
          </p:grpSpPr>
          <p:grpSp>
            <p:nvGrpSpPr>
              <p:cNvPr id="52" name="Grupo 51"/>
              <p:cNvGrpSpPr/>
              <p:nvPr/>
            </p:nvGrpSpPr>
            <p:grpSpPr>
              <a:xfrm rot="16200000">
                <a:off x="12375" y="8676"/>
                <a:ext cx="1550" cy="1015"/>
                <a:chOff x="7492" y="6919"/>
                <a:chExt cx="1264" cy="799"/>
              </a:xfrm>
            </p:grpSpPr>
            <p:cxnSp>
              <p:nvCxnSpPr>
                <p:cNvPr id="61"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020" y="6975"/>
                  <a:ext cx="792" cy="680"/>
                  <a:chOff x="2834" y="2568"/>
                  <a:chExt cx="317" cy="272"/>
                </a:xfrm>
              </p:grpSpPr>
              <p:sp>
                <p:nvSpPr>
                  <p:cNvPr id="5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62"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3" name="Line 93"/>
            <p:cNvSpPr>
              <a:spLocks noChangeShapeType="1"/>
            </p:cNvSpPr>
            <p:nvPr/>
          </p:nvSpPr>
          <p:spPr bwMode="auto">
            <a:xfrm rot="27000000" flipH="1">
              <a:off x="11868"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01" name="Caixa de Texto 23"/>
          <p:cNvSpPr txBox="1"/>
          <p:nvPr/>
        </p:nvSpPr>
        <p:spPr>
          <a:xfrm>
            <a:off x="8203737" y="507831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upo 4"/>
          <p:cNvGrpSpPr/>
          <p:nvPr/>
        </p:nvGrpSpPr>
        <p:grpSpPr>
          <a:xfrm rot="16200000">
            <a:off x="2592302" y="3081252"/>
            <a:ext cx="1423670" cy="585006"/>
            <a:chOff x="10947" y="6555"/>
            <a:chExt cx="2527" cy="1261"/>
          </a:xfrm>
        </p:grpSpPr>
        <p:grpSp>
          <p:nvGrpSpPr>
            <p:cNvPr id="6" name="Grupo 5"/>
            <p:cNvGrpSpPr/>
            <p:nvPr/>
          </p:nvGrpSpPr>
          <p:grpSpPr>
            <a:xfrm rot="5400000">
              <a:off x="11661" y="5840"/>
              <a:ext cx="1098" cy="2527"/>
              <a:chOff x="12643" y="7759"/>
              <a:chExt cx="1015" cy="2200"/>
            </a:xfrm>
          </p:grpSpPr>
          <p:grpSp>
            <p:nvGrpSpPr>
              <p:cNvPr id="7" name="Grupo 6"/>
              <p:cNvGrpSpPr/>
              <p:nvPr/>
            </p:nvGrpSpPr>
            <p:grpSpPr>
              <a:xfrm rot="16200000">
                <a:off x="12375" y="8676"/>
                <a:ext cx="1550" cy="1015"/>
                <a:chOff x="7492" y="6919"/>
                <a:chExt cx="1264" cy="79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020" y="6975"/>
                  <a:ext cx="792" cy="680"/>
                  <a:chOff x="2834" y="2568"/>
                  <a:chExt cx="317"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49" name="Conector Reto 148"/>
          <p:cNvCxnSpPr/>
          <p:nvPr/>
        </p:nvCxnSpPr>
        <p:spPr>
          <a:xfrm>
            <a:off x="9414377" y="3317682"/>
            <a:ext cx="0" cy="59511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10797712" y="363940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grpSp>
        <p:nvGrpSpPr>
          <p:cNvPr id="44" name="Grupo 43"/>
          <p:cNvGrpSpPr/>
          <p:nvPr/>
        </p:nvGrpSpPr>
        <p:grpSpPr>
          <a:xfrm>
            <a:off x="1258363" y="1352628"/>
            <a:ext cx="3601238" cy="3369841"/>
            <a:chOff x="5126" y="3369"/>
            <a:chExt cx="8170" cy="6744"/>
          </a:xfrm>
        </p:grpSpPr>
        <p:grpSp>
          <p:nvGrpSpPr>
            <p:cNvPr id="52" name="Grupo 51"/>
            <p:cNvGrpSpPr/>
            <p:nvPr/>
          </p:nvGrpSpPr>
          <p:grpSpPr>
            <a:xfrm rot="5400000">
              <a:off x="8996" y="7475"/>
              <a:ext cx="1366" cy="1154"/>
              <a:chOff x="9526729" y="2540097"/>
              <a:chExt cx="867720" cy="732978"/>
            </a:xfrm>
          </p:grpSpPr>
          <p:cxnSp>
            <p:nvCxnSpPr>
              <p:cNvPr id="59" name="Conector Reto 5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 name="Grupo 60"/>
            <p:cNvGrpSpPr/>
            <p:nvPr/>
          </p:nvGrpSpPr>
          <p:grpSpPr>
            <a:xfrm rot="5400000" flipH="1">
              <a:off x="9235" y="5133"/>
              <a:ext cx="2007" cy="370"/>
              <a:chOff x="4152748" y="3524056"/>
              <a:chExt cx="1274569" cy="255373"/>
            </a:xfrm>
          </p:grpSpPr>
          <p:cxnSp>
            <p:nvCxnSpPr>
              <p:cNvPr id="6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300" y="3369"/>
              <a:ext cx="1664" cy="1045"/>
            </a:xfrm>
            <a:prstGeom prst="rect">
              <a:avLst/>
            </a:prstGeom>
            <a:noFill/>
          </p:spPr>
          <p:txBody>
            <a:bodyPr wrap="square" rtlCol="0">
              <a:spAutoFit/>
            </a:bodyPr>
            <a:lstStyle/>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47" y="4779"/>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1" name="Caixa de Texto 23"/>
            <p:cNvSpPr txBox="1"/>
            <p:nvPr/>
          </p:nvSpPr>
          <p:spPr>
            <a:xfrm>
              <a:off x="9856" y="8500"/>
              <a:ext cx="260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187"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7268" y="7365"/>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23"/>
            <p:cNvSpPr txBox="1"/>
            <p:nvPr/>
          </p:nvSpPr>
          <p:spPr>
            <a:xfrm>
              <a:off x="5902" y="8501"/>
              <a:ext cx="2733"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996" y="4784"/>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84"/>
            <p:cNvCxnSpPr/>
            <p:nvPr/>
          </p:nvCxnSpPr>
          <p:spPr>
            <a:xfrm flipV="1">
              <a:off x="12421"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354" y="735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5397" y="7355"/>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5126" y="858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101" name="Caixa de Texto 23"/>
          <p:cNvSpPr txBox="1"/>
          <p:nvPr/>
        </p:nvSpPr>
        <p:spPr>
          <a:xfrm>
            <a:off x="4859827" y="388324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grpSp>
        <p:nvGrpSpPr>
          <p:cNvPr id="102" name="Grupo 101"/>
          <p:cNvGrpSpPr/>
          <p:nvPr/>
        </p:nvGrpSpPr>
        <p:grpSpPr>
          <a:xfrm>
            <a:off x="5424449" y="1818018"/>
            <a:ext cx="5348961" cy="2900641"/>
            <a:chOff x="1249" y="4308"/>
            <a:chExt cx="12135" cy="5805"/>
          </a:xfrm>
        </p:grpSpPr>
        <p:grpSp>
          <p:nvGrpSpPr>
            <p:cNvPr id="103" name="Grupo 102"/>
            <p:cNvGrpSpPr/>
            <p:nvPr/>
          </p:nvGrpSpPr>
          <p:grpSpPr>
            <a:xfrm rot="5400000">
              <a:off x="8960" y="6068"/>
              <a:ext cx="1441" cy="1158"/>
              <a:chOff x="8610600" y="2538153"/>
              <a:chExt cx="915322" cy="734922"/>
            </a:xfrm>
          </p:grpSpPr>
          <p:cxnSp>
            <p:nvCxnSpPr>
              <p:cNvPr id="107" name="Conector Reto 10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rot="16200000">
                <a:off x="9283725"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 name="Grupo 109"/>
            <p:cNvGrpSpPr/>
            <p:nvPr/>
          </p:nvGrpSpPr>
          <p:grpSpPr>
            <a:xfrm rot="5400000" flipH="1">
              <a:off x="9235" y="5133"/>
              <a:ext cx="2007" cy="370"/>
              <a:chOff x="4152748" y="3524056"/>
              <a:chExt cx="1274569" cy="255373"/>
            </a:xfrm>
          </p:grpSpPr>
          <p:cxnSp>
            <p:nvCxnSpPr>
              <p:cNvPr id="1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2" name="Retângulo 11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3" name="Conector Reto 112"/>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23"/>
            <p:cNvSpPr txBox="1"/>
            <p:nvPr/>
          </p:nvSpPr>
          <p:spPr>
            <a:xfrm>
              <a:off x="9865" y="4719"/>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dirty="0" smtClean="0">
                <a:latin typeface="Comic Sans MS" panose="030F0702030302020204" pitchFamily="66" charset="0"/>
                <a:cs typeface="Comic Sans MS" panose="030F0702030302020204" pitchFamily="66" charset="0"/>
              </a:endParaRPr>
            </a:p>
          </p:txBody>
        </p:sp>
        <p:grpSp>
          <p:nvGrpSpPr>
            <p:cNvPr id="116" name="Grupo 115"/>
            <p:cNvGrpSpPr/>
            <p:nvPr/>
          </p:nvGrpSpPr>
          <p:grpSpPr>
            <a:xfrm rot="5400000" flipH="1">
              <a:off x="9343" y="8900"/>
              <a:ext cx="2007" cy="370"/>
              <a:chOff x="4152748" y="3454299"/>
              <a:chExt cx="1274569" cy="255373"/>
            </a:xfrm>
          </p:grpSpPr>
          <p:cxnSp>
            <p:nvCxnSpPr>
              <p:cNvPr id="117" name="Conector Reto 79"/>
              <p:cNvCxnSpPr/>
              <p:nvPr/>
            </p:nvCxnSpPr>
            <p:spPr>
              <a:xfrm flipV="1">
                <a:off x="4152748" y="362245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8" name="Retângulo 117"/>
              <p:cNvSpPr/>
              <p:nvPr/>
            </p:nvSpPr>
            <p:spPr>
              <a:xfrm>
                <a:off x="4477013" y="345429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9" name="Caixa de Texto 23"/>
            <p:cNvSpPr txBox="1"/>
            <p:nvPr/>
          </p:nvSpPr>
          <p:spPr>
            <a:xfrm>
              <a:off x="1249" y="4952"/>
              <a:ext cx="260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20" name="Conector Reto 119"/>
            <p:cNvCxnSpPr/>
            <p:nvPr/>
          </p:nvCxnSpPr>
          <p:spPr>
            <a:xfrm>
              <a:off x="10053"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1" name="Grupo 120"/>
            <p:cNvGrpSpPr/>
            <p:nvPr/>
          </p:nvGrpSpPr>
          <p:grpSpPr>
            <a:xfrm rot="5400000" flipH="1">
              <a:off x="7218" y="5126"/>
              <a:ext cx="2007" cy="370"/>
              <a:chOff x="4210855" y="3524056"/>
              <a:chExt cx="1274569" cy="255373"/>
            </a:xfrm>
          </p:grpSpPr>
          <p:cxnSp>
            <p:nvCxnSpPr>
              <p:cNvPr id="122" name="Conector Reto 79"/>
              <p:cNvCxnSpPr/>
              <p:nvPr/>
            </p:nvCxnSpPr>
            <p:spPr>
              <a:xfrm flipV="1">
                <a:off x="4210855" y="365750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7194" y="8924"/>
              <a:ext cx="2007" cy="370"/>
              <a:chOff x="4152748" y="3524056"/>
              <a:chExt cx="1274569" cy="255373"/>
            </a:xfrm>
          </p:grpSpPr>
          <p:cxnSp>
            <p:nvCxnSpPr>
              <p:cNvPr id="12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a:off x="8222"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a:off x="7268" y="7365"/>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Elipse 129"/>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1" name="Caixa de Texto 23"/>
            <p:cNvSpPr txBox="1"/>
            <p:nvPr/>
          </p:nvSpPr>
          <p:spPr>
            <a:xfrm>
              <a:off x="5902" y="8501"/>
              <a:ext cx="2733"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132" name="Caixa de Texto 23"/>
            <p:cNvSpPr txBox="1"/>
            <p:nvPr/>
          </p:nvSpPr>
          <p:spPr>
            <a:xfrm>
              <a:off x="6160" y="4685"/>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133" name="Conector Reto 132"/>
            <p:cNvCxnSpPr/>
            <p:nvPr/>
          </p:nvCxnSpPr>
          <p:spPr>
            <a:xfrm flipV="1">
              <a:off x="12509"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Conector Reto 133"/>
            <p:cNvCxnSpPr/>
            <p:nvPr/>
          </p:nvCxnSpPr>
          <p:spPr>
            <a:xfrm flipV="1">
              <a:off x="12509"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135"/>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136"/>
            <p:cNvCxnSpPr/>
            <p:nvPr/>
          </p:nvCxnSpPr>
          <p:spPr>
            <a:xfrm flipV="1">
              <a:off x="10254" y="7984"/>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Conector Reto 137"/>
            <p:cNvCxnSpPr/>
            <p:nvPr/>
          </p:nvCxnSpPr>
          <p:spPr>
            <a:xfrm>
              <a:off x="12909" y="7968"/>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Conector Reto 138"/>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Conector Reto 139"/>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Conector Reto 140"/>
            <p:cNvCxnSpPr/>
            <p:nvPr/>
          </p:nvCxnSpPr>
          <p:spPr>
            <a:xfrm>
              <a:off x="5354" y="735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cxnSp>
        <p:nvCxnSpPr>
          <p:cNvPr id="146" name="Conector Reto 145"/>
          <p:cNvCxnSpPr/>
          <p:nvPr/>
        </p:nvCxnSpPr>
        <p:spPr>
          <a:xfrm flipH="1">
            <a:off x="7265670" y="183769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146"/>
          <p:cNvCxnSpPr/>
          <p:nvPr/>
        </p:nvCxnSpPr>
        <p:spPr>
          <a:xfrm flipV="1">
            <a:off x="7265670" y="183769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Cruz 149"/>
          <p:cNvSpPr/>
          <p:nvPr/>
        </p:nvSpPr>
        <p:spPr>
          <a:xfrm>
            <a:off x="5590540" y="2870200"/>
            <a:ext cx="723900" cy="645160"/>
          </a:xfrm>
          <a:prstGeom prst="plus">
            <a:avLst/>
          </a:prstGeom>
          <a:solidFill>
            <a:srgbClr val="F7FD9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endParaRPr lang="pt-BR" altLang="en-US"/>
          </a:p>
        </p:txBody>
      </p:sp>
      <p:sp>
        <p:nvSpPr>
          <p:cNvPr id="152" name="CaixaDeTexto 45"/>
          <p:cNvSpPr txBox="1"/>
          <p:nvPr/>
        </p:nvSpPr>
        <p:spPr>
          <a:xfrm>
            <a:off x="638810" y="4827905"/>
            <a:ext cx="4892675" cy="138366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Polarização ou DC: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considera apenas os sinais DC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53" name="CaixaDeTexto 45"/>
          <p:cNvSpPr txBox="1"/>
          <p:nvPr/>
        </p:nvSpPr>
        <p:spPr>
          <a:xfrm>
            <a:off x="6045200" y="4827905"/>
            <a:ext cx="5965190" cy="181483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Pequenos sinais: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considera os sinais que variam. O transistor é substituido por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55" name="Elipse 154"/>
          <p:cNvSpPr/>
          <p:nvPr/>
        </p:nvSpPr>
        <p:spPr>
          <a:xfrm>
            <a:off x="7047248" y="358494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6" name="Forma livre 155"/>
          <p:cNvSpPr/>
          <p:nvPr/>
        </p:nvSpPr>
        <p:spPr>
          <a:xfrm>
            <a:off x="7106938" y="364590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7" name="Conector Reto 156"/>
          <p:cNvCxnSpPr/>
          <p:nvPr/>
        </p:nvCxnSpPr>
        <p:spPr>
          <a:xfrm rot="5400000">
            <a:off x="6923370" y="432891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7093272" y="4684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flipV="1">
            <a:off x="7265370" y="333424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CaixaDeTexto 47"/>
          <p:cNvSpPr txBox="1"/>
          <p:nvPr/>
        </p:nvSpPr>
        <p:spPr>
          <a:xfrm>
            <a:off x="6314458" y="402943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61" name="CaixaDeTexto 45"/>
          <p:cNvSpPr txBox="1"/>
          <p:nvPr/>
        </p:nvSpPr>
        <p:spPr>
          <a:xfrm>
            <a:off x="757555" y="537210"/>
            <a:ext cx="1067752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Reto 3"/>
          <p:cNvCxnSpPr/>
          <p:nvPr/>
        </p:nvCxnSpPr>
        <p:spPr>
          <a:xfrm>
            <a:off x="7106607" y="25072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732344" y="2749076"/>
            <a:ext cx="587375" cy="521970"/>
          </a:xfrm>
          <a:prstGeom prst="rect">
            <a:avLst/>
          </a:prstGeom>
          <a:noFill/>
        </p:spPr>
        <p:txBody>
          <a:bodyPr wrap="none" rtlCol="0">
            <a:spAutoFit/>
          </a:bodyPr>
          <a:lstStyle/>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 name="Caixa de Texto 23"/>
          <p:cNvSpPr txBox="1"/>
          <p:nvPr/>
        </p:nvSpPr>
        <p:spPr>
          <a:xfrm>
            <a:off x="9170516" y="4034431"/>
            <a:ext cx="1270351"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dirty="0" smtClean="0">
              <a:latin typeface="Comic Sans MS" panose="030F0702030302020204" pitchFamily="66" charset="0"/>
              <a:cs typeface="Comic Sans MS" panose="030F0702030302020204" pitchFamily="66" charset="0"/>
            </a:endParaRPr>
          </a:p>
        </p:txBody>
      </p:sp>
      <p:sp>
        <p:nvSpPr>
          <p:cNvPr id="148" name="Retângulo 147"/>
          <p:cNvSpPr/>
          <p:nvPr/>
        </p:nvSpPr>
        <p:spPr>
          <a:xfrm>
            <a:off x="9145905" y="3011805"/>
            <a:ext cx="513715" cy="565150"/>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180975" y="832485"/>
            <a:ext cx="7192645" cy="526224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indent="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transistor será substituido por um circuito linear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serve para determinar apenas as variações que o circuito sofre (correntes e tensões) com as variações na entrada.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serve apenas para cálculo das variações, a solução final (correntes e tensões) é a soma destas com as da polarização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9" name="Conector Reto 148"/>
          <p:cNvCxnSpPr/>
          <p:nvPr/>
        </p:nvCxnSpPr>
        <p:spPr>
          <a:xfrm>
            <a:off x="10229717" y="3284027"/>
            <a:ext cx="0" cy="59511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Caixa de Texto 23"/>
          <p:cNvSpPr txBox="1"/>
          <p:nvPr/>
        </p:nvSpPr>
        <p:spPr>
          <a:xfrm>
            <a:off x="11399057" y="355685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grpSp>
        <p:nvGrpSpPr>
          <p:cNvPr id="95" name="Grupo 94"/>
          <p:cNvGrpSpPr/>
          <p:nvPr/>
        </p:nvGrpSpPr>
        <p:grpSpPr>
          <a:xfrm>
            <a:off x="8068908" y="1795793"/>
            <a:ext cx="3539527" cy="2900641"/>
            <a:chOff x="5354" y="4308"/>
            <a:chExt cx="8030" cy="5805"/>
          </a:xfrm>
        </p:grpSpPr>
        <p:grpSp>
          <p:nvGrpSpPr>
            <p:cNvPr id="96" name="Grupo 95"/>
            <p:cNvGrpSpPr/>
            <p:nvPr/>
          </p:nvGrpSpPr>
          <p:grpSpPr>
            <a:xfrm rot="5400000">
              <a:off x="8276" y="6752"/>
              <a:ext cx="2809" cy="1158"/>
              <a:chOff x="8610600" y="2538153"/>
              <a:chExt cx="1783849" cy="734922"/>
            </a:xfrm>
          </p:grpSpPr>
          <p:cxnSp>
            <p:nvCxnSpPr>
              <p:cNvPr id="97" name="Conector Reto 9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145"/>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146"/>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upo 149"/>
            <p:cNvGrpSpPr/>
            <p:nvPr/>
          </p:nvGrpSpPr>
          <p:grpSpPr>
            <a:xfrm rot="5400000" flipH="1">
              <a:off x="9235" y="5133"/>
              <a:ext cx="2007" cy="370"/>
              <a:chOff x="4152748" y="3524056"/>
              <a:chExt cx="1274569" cy="255373"/>
            </a:xfrm>
          </p:grpSpPr>
          <p:cxnSp>
            <p:nvCxnSpPr>
              <p:cNvPr id="15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15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3" name="Conector Reto 152"/>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 de Texto 23"/>
            <p:cNvSpPr txBox="1"/>
            <p:nvPr/>
          </p:nvSpPr>
          <p:spPr>
            <a:xfrm>
              <a:off x="9580" y="4752"/>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dirty="0" smtClean="0">
                <a:latin typeface="Comic Sans MS" panose="030F0702030302020204" pitchFamily="66" charset="0"/>
                <a:cs typeface="Comic Sans MS" panose="030F0702030302020204" pitchFamily="66" charset="0"/>
              </a:endParaRPr>
            </a:p>
          </p:txBody>
        </p:sp>
        <p:grpSp>
          <p:nvGrpSpPr>
            <p:cNvPr id="155" name="Grupo 154"/>
            <p:cNvGrpSpPr/>
            <p:nvPr/>
          </p:nvGrpSpPr>
          <p:grpSpPr>
            <a:xfrm rot="5400000" flipH="1">
              <a:off x="9242" y="8900"/>
              <a:ext cx="2007" cy="370"/>
              <a:chOff x="4152748" y="3524056"/>
              <a:chExt cx="1274569" cy="255373"/>
            </a:xfrm>
          </p:grpSpPr>
          <p:cxnSp>
            <p:nvCxnSpPr>
              <p:cNvPr id="156" name="Conector Reto 79"/>
              <p:cNvCxnSpPr/>
              <p:nvPr/>
            </p:nvCxnSpPr>
            <p:spPr>
              <a:xfrm flipV="1">
                <a:off x="4152748" y="364193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1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8" name="Caixa de Texto 23"/>
            <p:cNvSpPr txBox="1"/>
            <p:nvPr/>
          </p:nvSpPr>
          <p:spPr>
            <a:xfrm>
              <a:off x="9856" y="8649"/>
              <a:ext cx="260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159" name="Conector Reto 158"/>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 name="Grupo 159"/>
            <p:cNvGrpSpPr/>
            <p:nvPr/>
          </p:nvGrpSpPr>
          <p:grpSpPr>
            <a:xfrm rot="5400000" flipH="1">
              <a:off x="7218" y="5126"/>
              <a:ext cx="2007" cy="370"/>
              <a:chOff x="4210855" y="3524056"/>
              <a:chExt cx="1274569" cy="255373"/>
            </a:xfrm>
          </p:grpSpPr>
          <p:cxnSp>
            <p:nvCxnSpPr>
              <p:cNvPr id="161" name="Conector Reto 79"/>
              <p:cNvCxnSpPr/>
              <p:nvPr/>
            </p:nvCxnSpPr>
            <p:spPr>
              <a:xfrm flipV="1">
                <a:off x="4210855" y="365750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2" name="Retângulo 16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63" name="Grupo 162"/>
            <p:cNvGrpSpPr/>
            <p:nvPr/>
          </p:nvGrpSpPr>
          <p:grpSpPr>
            <a:xfrm rot="5400000" flipH="1">
              <a:off x="7194" y="8924"/>
              <a:ext cx="2007" cy="370"/>
              <a:chOff x="4152748" y="3524056"/>
              <a:chExt cx="1274569" cy="255373"/>
            </a:xfrm>
          </p:grpSpPr>
          <p:cxnSp>
            <p:nvCxnSpPr>
              <p:cNvPr id="16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16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66" name="Conector Reto 165"/>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8200"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7268" y="7365"/>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Elipse 168"/>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0" name="Caixa de Texto 23"/>
            <p:cNvSpPr txBox="1"/>
            <p:nvPr/>
          </p:nvSpPr>
          <p:spPr>
            <a:xfrm>
              <a:off x="6179" y="8563"/>
              <a:ext cx="184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171" name="Caixa de Texto 23"/>
            <p:cNvSpPr txBox="1"/>
            <p:nvPr/>
          </p:nvSpPr>
          <p:spPr>
            <a:xfrm>
              <a:off x="6160" y="4685"/>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172" name="Conector Reto 171"/>
            <p:cNvCxnSpPr/>
            <p:nvPr/>
          </p:nvCxnSpPr>
          <p:spPr>
            <a:xfrm flipV="1">
              <a:off x="12509"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172"/>
            <p:cNvCxnSpPr/>
            <p:nvPr/>
          </p:nvCxnSpPr>
          <p:spPr>
            <a:xfrm flipV="1">
              <a:off x="12509"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173"/>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Conector Reto 175"/>
            <p:cNvCxnSpPr/>
            <p:nvPr/>
          </p:nvCxnSpPr>
          <p:spPr>
            <a:xfrm flipV="1">
              <a:off x="10254" y="7984"/>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Conector Reto 176"/>
            <p:cNvCxnSpPr/>
            <p:nvPr/>
          </p:nvCxnSpPr>
          <p:spPr>
            <a:xfrm>
              <a:off x="12909" y="7968"/>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177"/>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178"/>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Conector Reto 179"/>
            <p:cNvCxnSpPr/>
            <p:nvPr/>
          </p:nvCxnSpPr>
          <p:spPr>
            <a:xfrm>
              <a:off x="5354" y="735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1"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cxnSp>
        <p:nvCxnSpPr>
          <p:cNvPr id="182" name="Conector Reto 181"/>
          <p:cNvCxnSpPr/>
          <p:nvPr/>
        </p:nvCxnSpPr>
        <p:spPr>
          <a:xfrm flipH="1">
            <a:off x="8087995" y="1804035"/>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5" name="Elipse 184"/>
          <p:cNvSpPr/>
          <p:nvPr/>
        </p:nvSpPr>
        <p:spPr>
          <a:xfrm>
            <a:off x="7862588" y="355129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6" name="Forma livre 185"/>
          <p:cNvSpPr/>
          <p:nvPr/>
        </p:nvSpPr>
        <p:spPr>
          <a:xfrm>
            <a:off x="7922278" y="361225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7" name="Conector Reto 186"/>
          <p:cNvCxnSpPr/>
          <p:nvPr/>
        </p:nvCxnSpPr>
        <p:spPr>
          <a:xfrm rot="5400000">
            <a:off x="7738710" y="429525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Conector Reto 187"/>
          <p:cNvCxnSpPr/>
          <p:nvPr/>
        </p:nvCxnSpPr>
        <p:spPr>
          <a:xfrm>
            <a:off x="7908612" y="4651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8080710" y="330058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0" name="CaixaDeTexto 47"/>
          <p:cNvSpPr txBox="1"/>
          <p:nvPr/>
        </p:nvSpPr>
        <p:spPr>
          <a:xfrm>
            <a:off x="7129798" y="406499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3" name="Conector Reto 2"/>
          <p:cNvCxnSpPr/>
          <p:nvPr/>
        </p:nvCxnSpPr>
        <p:spPr>
          <a:xfrm flipV="1">
            <a:off x="8087995" y="1804035"/>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a:off x="7928932" y="24735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9969500" y="2978150"/>
            <a:ext cx="514985" cy="565150"/>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60070"/>
                <a:ext cx="11240770" cy="3585210"/>
              </a:xfrm>
              <a:prstGeom prst="rect">
                <a:avLst/>
              </a:prstGeom>
              <a:solidFill>
                <a:schemeClr val="bg1"/>
              </a:solid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(NMOS saturado)</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a equação mais simples do transistor para determinar nosso primeiro modelo de pequenos sinais (vamos mais tarde ir aumentando seu grau de detalhes)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mj-lt"/>
                  <a:buNone/>
                </a:pPr>
                <a:r>
                  <a:rPr lang="pt-BR" altLang="en-US" sz="2800" smtClean="0">
                    <a:latin typeface="Cambria Math" panose="02040503050406030204" pitchFamily="18" charset="0"/>
                    <a:cs typeface="Cambria Math" panose="02040503050406030204" pitchFamily="18" charset="0"/>
                  </a:rPr>
                  <a:t>                              </a:t>
                </a:r>
                <a14:m>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a14:m>
                <a:endParaRPr lang="en-US" altLang="pt-BR" sz="2800" i="1">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(sem modulação de canal)</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60070"/>
                <a:ext cx="11240770" cy="358521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60" name="Grupo 159"/>
          <p:cNvGrpSpPr/>
          <p:nvPr/>
        </p:nvGrpSpPr>
        <p:grpSpPr>
          <a:xfrm>
            <a:off x="9057645" y="2435860"/>
            <a:ext cx="1532971" cy="1986280"/>
            <a:chOff x="693" y="3261"/>
            <a:chExt cx="2448" cy="3128"/>
          </a:xfrm>
        </p:grpSpPr>
        <p:grpSp>
          <p:nvGrpSpPr>
            <p:cNvPr id="143" name="Grupo 142"/>
            <p:cNvGrpSpPr/>
            <p:nvPr/>
          </p:nvGrpSpPr>
          <p:grpSpPr>
            <a:xfrm>
              <a:off x="693" y="3481"/>
              <a:ext cx="2235" cy="2908"/>
              <a:chOff x="16173" y="7194"/>
              <a:chExt cx="2235" cy="2908"/>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6490" y="719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882" y="9666"/>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73"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2233" y="3261"/>
              <a:ext cx="0" cy="102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101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2453" y="406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mc:AlternateContent xmlns:mc="http://schemas.openxmlformats.org/markup-compatibility/2006">
        <mc:Choice xmlns:a14="http://schemas.microsoft.com/office/drawing/2010/main" Requires="a14">
          <p:sp>
            <p:nvSpPr>
              <p:cNvPr id="3" name="CaixaDeTexto 45"/>
              <p:cNvSpPr txBox="1"/>
              <p:nvPr/>
            </p:nvSpPr>
            <p:spPr>
              <a:xfrm>
                <a:off x="475615" y="4499610"/>
                <a:ext cx="11240770" cy="2166234"/>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en-US" sz="2800" b="1" dirty="0" smtClean="0">
                    <a:latin typeface="Comic Sans MS" panose="030F0702030302020204" pitchFamily="66" charset="0"/>
                    <a:cs typeface="Comic Sans MS" panose="030F0702030302020204" pitchFamily="66" charset="0"/>
                  </a:rPr>
                  <a:t>Vamos determinar qual é a variação causada em I</a:t>
                </a:r>
                <a:r>
                  <a:rPr lang="pt-BR" altLang="en-US" sz="2800" b="1" baseline="-25000" dirty="0">
                    <a:latin typeface="Comic Sans MS" panose="030F0702030302020204" pitchFamily="66" charset="0"/>
                    <a:cs typeface="Comic Sans MS" panose="030F0702030302020204" pitchFamily="66" charset="0"/>
                  </a:rPr>
                  <a:t>D </a:t>
                </a:r>
                <a:r>
                  <a:rPr lang="pt-BR" altLang="en-US" sz="2800" b="1" dirty="0">
                    <a:latin typeface="Comic Sans MS" panose="030F0702030302020204" pitchFamily="66" charset="0"/>
                    <a:cs typeface="Comic Sans MS" panose="030F0702030302020204" pitchFamily="66" charset="0"/>
                  </a:rPr>
                  <a:t>por uma variação e V</a:t>
                </a:r>
                <a:r>
                  <a:rPr lang="pt-BR" altLang="en-US" sz="2800" b="1" baseline="-25000" dirty="0">
                    <a:latin typeface="Comic Sans MS" panose="030F0702030302020204" pitchFamily="66" charset="0"/>
                    <a:cs typeface="Comic Sans MS" panose="030F0702030302020204" pitchFamily="66" charset="0"/>
                  </a:rPr>
                  <a:t>GS</a:t>
                </a:r>
                <a:r>
                  <a:rPr lang="pt-BR" altLang="en-US" sz="2800" b="1" dirty="0">
                    <a:latin typeface="Comic Sans MS" panose="030F0702030302020204" pitchFamily="66" charset="0"/>
                    <a:cs typeface="Comic Sans MS" panose="030F0702030302020204" pitchFamily="66" charset="0"/>
                  </a:rPr>
                  <a:t>.</a:t>
                </a:r>
                <a:endParaRPr lang="en-US" altLang="pt-BR" sz="2800" b="1" dirty="0">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14:m>
                  <m:oMathPara xmlns:m="http://schemas.openxmlformats.org/officeDocument/2006/math">
                    <m:oMathParaPr>
                      <m:jc m:val="center"/>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sz="2400" i="1">
                                  <a:latin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pt-BR" altLang="pt-BR" sz="2400" b="0" i="1" smtClean="0">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475615" y="4499610"/>
                <a:ext cx="11240770" cy="2166234"/>
              </a:xfrm>
              <a:prstGeom prst="rect">
                <a:avLst/>
              </a:prstGeom>
              <a:blipFill rotWithShape="1">
                <a:blip r:embed="rId2"/>
                <a:stretch>
                  <a:fillRect b="1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Rectangle 4">
            <a:hlinkClick r:id=""/>
          </p:cNvPr>
          <p:cNvSpPr>
            <a:spLocks noChangeArrowheads="1"/>
          </p:cNvSpPr>
          <p:nvPr/>
        </p:nvSpPr>
        <p:spPr bwMode="auto">
          <a:xfrm>
            <a:off x="2788210" y="411970"/>
            <a:ext cx="6207872" cy="523862"/>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wrap="square" lIns="92075" tIns="46038" rIns="92075" bIns="46038">
            <a:spAutoFit/>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FontTx/>
              <a:buNone/>
            </a:pPr>
            <a:r>
              <a:rPr lang="pt-BR" altLang="pt-BR" sz="2800" i="1" dirty="0" smtClean="0">
                <a:latin typeface="Comic Sans MS" panose="030F0702030302020204" pitchFamily="66" charset="0"/>
              </a:rPr>
              <a:t>Evolução da Válvula: tríodo</a:t>
            </a:r>
            <a:endParaRPr lang="pt-BR" altLang="pt-BR" sz="2800" i="1" dirty="0">
              <a:latin typeface="Comic Sans MS" panose="030F0702030302020204" pitchFamily="66" charset="0"/>
            </a:endParaRPr>
          </a:p>
        </p:txBody>
      </p:sp>
      <p:sp>
        <p:nvSpPr>
          <p:cNvPr id="5" name="Rectangle 5"/>
          <p:cNvSpPr>
            <a:spLocks noChangeArrowheads="1"/>
          </p:cNvSpPr>
          <p:nvPr/>
        </p:nvSpPr>
        <p:spPr bwMode="auto">
          <a:xfrm>
            <a:off x="963986" y="1270795"/>
            <a:ext cx="10079878" cy="1055546"/>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algn="ctr">
              <a:defRPr/>
            </a:pPr>
            <a:r>
              <a:rPr lang="pt-BR" sz="2800" dirty="0">
                <a:solidFill>
                  <a:srgbClr val="C00000"/>
                </a:solidFill>
                <a:latin typeface="Comic Sans MS" panose="030F0702030302020204" pitchFamily="66" charset="0"/>
              </a:rPr>
              <a:t>Uma grelha é colocada entre o cátodo e o ânodo. A tensão nessa grelha controla a corrente que passa pelo circuito</a:t>
            </a:r>
            <a:r>
              <a:rPr lang="pt-BR" sz="2800" dirty="0" smtClean="0">
                <a:solidFill>
                  <a:srgbClr val="C00000"/>
                </a:solidFill>
                <a:latin typeface="Comic Sans MS" panose="030F0702030302020204" pitchFamily="66" charset="0"/>
              </a:rPr>
              <a:t>.</a:t>
            </a:r>
            <a:endParaRPr lang="pt-BR" sz="28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pic>
        <p:nvPicPr>
          <p:cNvPr id="6" name="Picture 3" descr="tensão placa tríodo"/>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7350638" y="2402541"/>
            <a:ext cx="3909661" cy="2639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 descr="funcionamento válvula tríod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30900" y="2519503"/>
            <a:ext cx="4962525" cy="2522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tângulo 7"/>
          <p:cNvSpPr>
            <a:spLocks noChangeArrowheads="1"/>
          </p:cNvSpPr>
          <p:nvPr/>
        </p:nvSpPr>
        <p:spPr bwMode="auto">
          <a:xfrm>
            <a:off x="2062675" y="2725878"/>
            <a:ext cx="1263650" cy="579438"/>
          </a:xfrm>
          <a:prstGeom prst="rect">
            <a:avLst/>
          </a:prstGeom>
          <a:solidFill>
            <a:schemeClr val="bg1"/>
          </a:solidFill>
          <a:ln>
            <a:noFill/>
          </a:ln>
          <a:extLst>
            <a:ext uri="{91240B29-F687-4F45-9708-019B960494DF}">
              <a14:hiddenLine xmlns:a14="http://schemas.microsoft.com/office/drawing/2010/main" w="19050">
                <a:solidFill>
                  <a:srgbClr val="000000"/>
                </a:solidFill>
                <a:round/>
              </a14:hiddenLine>
            </a:ext>
          </a:extLst>
        </p:spPr>
        <p:txBody>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FontTx/>
              <a:buNone/>
            </a:pPr>
            <a:endParaRPr lang="pt-BR" altLang="pt-BR" sz="1200">
              <a:latin typeface="Arial" panose="020B0604020202020204" pitchFamily="34" charset="0"/>
            </a:endParaRPr>
          </a:p>
        </p:txBody>
      </p:sp>
      <p:sp>
        <p:nvSpPr>
          <p:cNvPr id="9" name="Retângulo 8"/>
          <p:cNvSpPr>
            <a:spLocks noChangeArrowheads="1"/>
          </p:cNvSpPr>
          <p:nvPr/>
        </p:nvSpPr>
        <p:spPr bwMode="auto">
          <a:xfrm>
            <a:off x="7350638" y="3275153"/>
            <a:ext cx="974725" cy="577850"/>
          </a:xfrm>
          <a:prstGeom prst="rect">
            <a:avLst/>
          </a:prstGeom>
          <a:solidFill>
            <a:schemeClr val="bg1"/>
          </a:solidFill>
          <a:ln>
            <a:noFill/>
          </a:ln>
          <a:extLst>
            <a:ext uri="{91240B29-F687-4F45-9708-019B960494DF}">
              <a14:hiddenLine xmlns:a14="http://schemas.microsoft.com/office/drawing/2010/main" w="19050">
                <a:solidFill>
                  <a:srgbClr val="000000"/>
                </a:solidFill>
                <a:round/>
              </a14:hiddenLine>
            </a:ext>
          </a:extLst>
        </p:spPr>
        <p:txBody>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FontTx/>
              <a:buNone/>
            </a:pPr>
            <a:endParaRPr lang="pt-BR" altLang="pt-BR" sz="1200">
              <a:latin typeface="Arial" panose="020B0604020202020204" pitchFamily="34" charset="0"/>
            </a:endParaRPr>
          </a:p>
        </p:txBody>
      </p:sp>
      <p:sp>
        <p:nvSpPr>
          <p:cNvPr id="10" name="Rectangle 5"/>
          <p:cNvSpPr>
            <a:spLocks noChangeArrowheads="1"/>
          </p:cNvSpPr>
          <p:nvPr/>
        </p:nvSpPr>
        <p:spPr bwMode="auto">
          <a:xfrm>
            <a:off x="322729" y="5210038"/>
            <a:ext cx="11282083" cy="1448173"/>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algn="ctr">
              <a:defRPr/>
            </a:pPr>
            <a:r>
              <a:rPr lang="pt-BR" sz="2800" dirty="0">
                <a:solidFill>
                  <a:srgbClr val="C00000"/>
                </a:solidFill>
                <a:latin typeface="Comic Sans MS" panose="030F0702030302020204" pitchFamily="66" charset="0"/>
              </a:rPr>
              <a:t>Há outros tipos de válvulas: tetrodo, </a:t>
            </a:r>
            <a:r>
              <a:rPr lang="pt-BR" sz="2800" dirty="0" smtClean="0">
                <a:solidFill>
                  <a:srgbClr val="C00000"/>
                </a:solidFill>
                <a:latin typeface="Comic Sans MS" panose="030F0702030302020204" pitchFamily="66" charset="0"/>
              </a:rPr>
              <a:t>pêntodo, Dessa forma se obtinham diversos dispositivos que permitiam implementação de muitos circuitos</a:t>
            </a:r>
            <a:endParaRPr lang="pt-BR" sz="28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11" name="Rectangle 4">
            <a:hlinkClick r:id=""/>
          </p:cNvPr>
          <p:cNvSpPr>
            <a:spLocks noChangeArrowheads="1"/>
          </p:cNvSpPr>
          <p:nvPr/>
        </p:nvSpPr>
        <p:spPr bwMode="auto">
          <a:xfrm>
            <a:off x="8185756" y="2775091"/>
            <a:ext cx="7985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2075" tIns="46038" rIns="92075" bIns="46038">
            <a:spAutoFit/>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FontTx/>
              <a:buNone/>
            </a:pPr>
            <a:r>
              <a:rPr lang="pt-BR" altLang="pt-BR" sz="2400" dirty="0" err="1">
                <a:solidFill>
                  <a:srgbClr val="0070C0"/>
                </a:solidFill>
                <a:latin typeface="Comic Sans MS" panose="030F0702030302020204" pitchFamily="66" charset="0"/>
              </a:rPr>
              <a:t>Ep</a:t>
            </a:r>
            <a:endParaRPr lang="pt-BR" altLang="pt-BR" sz="2400" dirty="0">
              <a:solidFill>
                <a:srgbClr val="0070C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221615"/>
                <a:ext cx="11240770" cy="2822568"/>
              </a:xfrm>
              <a:prstGeom prst="rect">
                <a:avLst/>
              </a:prstGeom>
              <a:solidFill>
                <a:schemeClr val="bg1"/>
              </a:solid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(NMOS saturado)</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Chamaremos </a:t>
                </a:r>
                <a14:m>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sz="2800" i="1">
                                <a:latin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 transcondutância do transistor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mj-lt"/>
                  <a:buNone/>
                </a:pPr>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sz="2800" i="1">
                                  <a:latin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pt-BR" altLang="pt-BR" sz="2800" b="0" i="1" smtClean="0">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221615"/>
                <a:ext cx="11240770" cy="2822568"/>
              </a:xfrm>
              <a:prstGeom prst="rect">
                <a:avLst/>
              </a:prstGeom>
              <a:blipFill rotWithShape="1">
                <a:blip r:embed="rId1"/>
                <a:stretch>
                  <a:fillRect b="22"/>
                </a:stretch>
              </a:blipFill>
            </p:spPr>
            <p:txBody>
              <a:bodyPr/>
              <a:lstStyle/>
              <a:p>
                <a:r>
                  <a:rPr lang="pt-BR" altLang="en-US">
                    <a:noFill/>
                  </a:rPr>
                  <a:t> </a:t>
                </a:r>
              </a:p>
            </p:txBody>
          </p:sp>
        </mc:Fallback>
      </mc:AlternateContent>
      <p:grpSp>
        <p:nvGrpSpPr>
          <p:cNvPr id="160" name="Grupo 159"/>
          <p:cNvGrpSpPr/>
          <p:nvPr/>
        </p:nvGrpSpPr>
        <p:grpSpPr>
          <a:xfrm>
            <a:off x="7696205" y="4115435"/>
            <a:ext cx="1532971" cy="1986280"/>
            <a:chOff x="693" y="3261"/>
            <a:chExt cx="2448" cy="3128"/>
          </a:xfrm>
        </p:grpSpPr>
        <p:grpSp>
          <p:nvGrpSpPr>
            <p:cNvPr id="143" name="Grupo 142"/>
            <p:cNvGrpSpPr/>
            <p:nvPr/>
          </p:nvGrpSpPr>
          <p:grpSpPr>
            <a:xfrm>
              <a:off x="693" y="3481"/>
              <a:ext cx="2235" cy="2908"/>
              <a:chOff x="16173" y="7194"/>
              <a:chExt cx="2235" cy="2908"/>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6490" y="719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882" y="9666"/>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73"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2233" y="3261"/>
              <a:ext cx="0" cy="102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101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2453" y="406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
        <p:nvSpPr>
          <p:cNvPr id="3" name="CaixaDeTexto 45"/>
          <p:cNvSpPr txBox="1"/>
          <p:nvPr/>
        </p:nvSpPr>
        <p:spPr>
          <a:xfrm>
            <a:off x="515620" y="3153410"/>
            <a:ext cx="11240770" cy="521970"/>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Um modelo simples do transistor pode então ser ja proposto</a:t>
            </a:r>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 name="Conector Reto 74"/>
          <p:cNvCxnSpPr/>
          <p:nvPr/>
        </p:nvCxnSpPr>
        <p:spPr>
          <a:xfrm>
            <a:off x="3892470" y="52700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rot="16200000" flipH="1">
            <a:off x="4082401" y="561386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3881791" y="43475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3698657" y="471773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2870014" y="408189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4251639" y="4277494"/>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4233573" y="5668023"/>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2453541" y="3894147"/>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4144096" y="4081626"/>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2969260" y="4455795"/>
            <a:ext cx="790575" cy="125349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4175125" y="4877435"/>
                <a:ext cx="1310005"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𝐺𝑆</m:t>
                          </m:r>
                        </m:sub>
                      </m:sSub>
                    </m:oMath>
                  </m:oMathPara>
                </a14:m>
                <a:endParaRPr lang="en-US" altLang="en-US" sz="3200" i="1"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175125" y="4877435"/>
                <a:ext cx="1310005" cy="583565"/>
              </a:xfrm>
              <a:prstGeom prst="rect">
                <a:avLst/>
              </a:prstGeom>
              <a:blipFill rotWithShape="1">
                <a:blip r:embed="rId2"/>
                <a:stretch>
                  <a:fillRect r="-164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7" name="Caixa de Texto 3"/>
              <p:cNvSpPr txBox="1"/>
              <p:nvPr/>
            </p:nvSpPr>
            <p:spPr>
              <a:xfrm>
                <a:off x="2262704" y="4763983"/>
                <a:ext cx="876842" cy="5847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𝐺𝑆</m:t>
                          </m:r>
                        </m:sub>
                      </m:sSub>
                    </m:oMath>
                  </m:oMathPara>
                </a14:m>
                <a:endParaRPr lang="en-US" altLang="en-US" sz="3200" i="1" dirty="0">
                  <a:latin typeface="Cambria Math" panose="02040503050406030204" pitchFamily="18" charset="0"/>
                  <a:cs typeface="Cambria Math" panose="02040503050406030204" pitchFamily="18" charset="0"/>
                </a:endParaRPr>
              </a:p>
            </p:txBody>
          </p:sp>
        </mc:Choice>
        <mc:Fallback>
          <p:sp>
            <p:nvSpPr>
              <p:cNvPr id="37" name="Caixa de Texto 3"/>
              <p:cNvSpPr txBox="1">
                <a:spLocks noRot="1" noChangeAspect="1" noMove="1" noResize="1" noEditPoints="1" noAdjustHandles="1" noChangeArrowheads="1" noChangeShapeType="1" noTextEdit="1"/>
              </p:cNvSpPr>
              <p:nvPr/>
            </p:nvSpPr>
            <p:spPr>
              <a:xfrm>
                <a:off x="2262704" y="4763983"/>
                <a:ext cx="876842" cy="584775"/>
              </a:xfrm>
              <a:prstGeom prst="rect">
                <a:avLst/>
              </a:prstGeom>
              <a:blipFill rotWithShape="1">
                <a:blip r:embed="rId3"/>
                <a:stretch>
                  <a:fillRect l="-23" t="-36" r="12" b="2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770890" y="234315"/>
                <a:ext cx="11240770" cy="6222365"/>
              </a:xfrm>
              <a:prstGeom prst="rect">
                <a:avLst/>
              </a:prstGeom>
              <a:solidFill>
                <a:schemeClr val="bg1"/>
              </a:solid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(NMOS saturado)</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Wingdings" panose="05000000000000000000"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realação para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 ser escrita de outras maneiras. Usando a expressão da corrente de dreno: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2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pt-BR" altLang="pt-BR" sz="2400" b="0" i="1" smtClean="0">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oMath>
                  </m:oMathPara>
                </a14:m>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obtemos, sem grande dificuldade</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a:p>
                <a:pPr indent="0" algn="l" fontAlgn="auto">
                  <a:spcBef>
                    <a:spcPts val="600"/>
                  </a:spcBef>
                  <a:spcAft>
                    <a:spcPts val="600"/>
                  </a:spcAft>
                  <a:buFont typeface="+mj-lt"/>
                  <a:buNone/>
                </a:pPr>
                <a14:m>
                  <m:oMathPara xmlns:m="http://schemas.openxmlformats.org/officeDocument/2006/math">
                    <m:oMathParaPr>
                      <m:jc m:val="center"/>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r>
                        <a:rPr lang="en-US" altLang="pt-BR" sz="2400" i="1">
                          <a:latin typeface="Cambria Math" panose="02040503050406030204" pitchFamily="18" charset="0"/>
                          <a:ea typeface="MS Mincho" charset="0"/>
                          <a:cs typeface="Cambria Math" panose="02040503050406030204" pitchFamily="18" charset="0"/>
                        </a:rPr>
                        <m:t>=</m:t>
                      </m:r>
                      <m:rad>
                        <m:radPr>
                          <m:degHide m:val="on"/>
                          <m:ctrlPr>
                            <a:rPr lang="en-US" altLang="pt-BR" sz="2400" i="1">
                              <a:latin typeface="Cambria Math" panose="02040503050406030204" pitchFamily="18" charset="0"/>
                              <a:ea typeface="MS Mincho"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sub>
                          </m:sSub>
                        </m:e>
                      </m:rad>
                    </m:oMath>
                  </m:oMathPara>
                </a14:m>
                <a:endParaRPr lang="en-US" altLang="pt-BR" sz="2400" i="1">
                  <a:latin typeface="Cambria Math" panose="02040503050406030204" pitchFamily="18" charset="0"/>
                  <a:ea typeface="MS Mincho" charset="0"/>
                  <a:cs typeface="Cambria Math" panose="02040503050406030204" pitchFamily="18" charset="0"/>
                </a:endParaRPr>
              </a:p>
              <a:p>
                <a:pPr indent="0" algn="l"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A expressão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2</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𝐷</m:t>
                            </m:r>
                          </m:sub>
                        </m:sSub>
                      </m:num>
                      <m:den>
                        <m:r>
                          <a:rPr lang="en-US" altLang="pt-BR" sz="2800" i="1">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oMath>
                </a14:m>
                <a:r>
                  <a:rPr lang="pt-BR" altLang="en-US" sz="2800" i="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 </a:t>
                </a:r>
                <a:endParaRPr lang="pt-BR" altLang="en-US" sz="2400" i="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a:p>
                <a:pPr marL="342900" indent="-342900" algn="l" fontAlgn="auto">
                  <a:spcBef>
                    <a:spcPts val="600"/>
                  </a:spcBef>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traz resultados mais precisos quando aplicada</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a:p>
                <a:pPr marL="342900" indent="-342900" algn="l" fontAlgn="auto">
                  <a:spcBef>
                    <a:spcPts val="600"/>
                  </a:spcBef>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pode ser comparada com </a:t>
                </a:r>
                <a:r>
                  <a:rPr lang="pt-BR" altLang="en-US" sz="2400" b="1" i="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g</a:t>
                </a:r>
                <a:r>
                  <a:rPr lang="pt-BR" altLang="en-US" sz="2400" b="1" i="1" baseline="-25000"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m</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 </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do transistor bipolar</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770890" y="234315"/>
                <a:ext cx="11240770" cy="622236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617220" y="1068705"/>
                <a:ext cx="11240770" cy="4302760"/>
              </a:xfrm>
              <a:prstGeom prst="rect">
                <a:avLst/>
              </a:prstGeom>
              <a:solidFill>
                <a:schemeClr val="bg1"/>
              </a:solid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(NMOS saturado)</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MOS: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2</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𝐷</m:t>
                            </m:r>
                          </m:sub>
                        </m:sSub>
                      </m:num>
                      <m:den>
                        <m:r>
                          <a:rPr lang="en-US" altLang="pt-BR" sz="2800" i="1">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r>
                      <a:rPr lang="en-US" altLang="pt-BR" sz="2800" i="1">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ad>
                      <m:radPr>
                        <m:degHide m:val="on"/>
                        <m:ctrlPr>
                          <a:rPr lang="en-US" altLang="pt-BR" sz="2800" i="1">
                            <a:latin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MS Mincho" charset="0"/>
                            <a:cs typeface="Cambria Math" panose="02040503050406030204" pitchFamily="18" charset="0"/>
                          </a:rPr>
                          <m:t>2</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e>
                    </m:rad>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Bipolar: 	</a:t>
                </a:r>
                <a14:m>
                  <m:oMath xmlns:m="http://schemas.openxmlformats.org/officeDocument/2006/math">
                    <m:r>
                      <a:rPr lang="en-US"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oMath>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14:m>
                  <m:oMath xmlns:m="http://schemas.openxmlformats.org/officeDocument/2006/math">
                    <m:r>
                      <a:rPr lang="en-US" altLang="pt-BR" sz="2800">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GS</m:t>
                        </m:r>
                      </m:sub>
                    </m:sSub>
                    <m:r>
                      <a:rPr lang="en-US" altLang="pt-BR" sz="2800">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TN</m:t>
                        </m:r>
                      </m:sub>
                    </m:sSub>
                    <m:r>
                      <a:rPr lang="en-US" altLang="pt-BR" sz="2800">
                        <a:latin typeface="Cambria Math" panose="02040503050406030204" pitchFamily="18" charset="0"/>
                        <a:ea typeface="MS Mincho" charset="0"/>
                        <a:cs typeface="Cambria Math" panose="02040503050406030204" pitchFamily="18"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de algumas centenas de volts e U</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25mV, a transcondutancia do transistor bipolar será maior quando os transistores tiverem correntes próximas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617220" y="1068705"/>
                <a:ext cx="11240770" cy="430276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27355"/>
                <a:ext cx="11240770" cy="507238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agora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também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modulação de canal no modelo de pequenos sinais. Para isso devemos aplicar à expressão de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parte com modulação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𝑉</m:t>
                      </m:r>
                      <m:r>
                        <a:rPr lang="en-US" altLang="pt-BR" sz="2800" b="0" i="1" baseline="-25000" smtClean="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Vemos nesta expressão que tanto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influenciam na corrente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Vamos considerar aqui que </a:t>
                </a:r>
                <a14:m>
                  <m:oMath xmlns:m="http://schemas.openxmlformats.org/officeDocument/2006/math">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pequeno, ou seja, que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14:m>
                  <m:oMath xmlns:m="http://schemas.openxmlformats.org/officeDocument/2006/math">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oMath>
                </a14:m>
                <a:r>
                  <a:rPr lang="pt-BR" altLang="pt-BR" sz="2800" dirty="0" smtClean="0">
                    <a:latin typeface="Comic Sans MS" panose="030F0702030302020204" pitchFamily="66" charset="0"/>
                    <a:cs typeface="Comic Sans MS" panose="030F0702030302020204" pitchFamily="66" charset="0"/>
                  </a:rPr>
                  <a:t> </a:t>
                </a:r>
                <a:r>
                  <a:rPr lang="pt-BR" altLang="pt-BR" sz="2800" b="1" dirty="0" smtClean="0">
                    <a:latin typeface="Comic Sans MS" panose="030F0702030302020204" pitchFamily="66" charset="0"/>
                    <a:cs typeface="Comic Sans MS" panose="030F0702030302020204" pitchFamily="66" charset="0"/>
                  </a:rPr>
                  <a:t>é grande</a:t>
                </a:r>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27355"/>
                <a:ext cx="11240770" cy="507238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280670"/>
                <a:ext cx="11240770" cy="644080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transcondutancia calculada anteriormente ainda pode ser usada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
                    </m:oMathParaPr>
                    <m:oMath xmlns:m="http://schemas.openxmlformats.org/officeDocument/2006/math">
                      <m:sSub>
                        <m:sSubPr>
                          <m:ctrlPr>
                            <a:rPr lang="pt-BR" altLang="en-US"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
                    </m:oMathParaPr>
                    <m:oMath xmlns:m="http://schemas.openxmlformats.org/officeDocument/2006/math">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oMath>
                  </m:oMathPara>
                </a14:m>
                <a:endParaRPr lang="en-US" altLang="pt-BR" sz="2800" i="1">
                  <a:latin typeface="Cambria Math" panose="02040503050406030204" pitchFamily="18" charset="0"/>
                  <a:ea typeface="MS Mincho" charset="0"/>
                  <a:cs typeface="Cambria Math" panose="02040503050406030204" pitchFamily="18" charset="0"/>
                </a:endParaRPr>
              </a:p>
              <a:p>
                <a:pPr indent="0" fontAlgn="auto">
                  <a:spcBef>
                    <a:spcPts val="600"/>
                  </a:spcBef>
                  <a:spcAft>
                    <a:spcPts val="12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efeito da variação de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DS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grande) será</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den>
                      </m:f>
                    </m:oMath>
                  </m:oMathPara>
                </a14:m>
                <a:endParaRPr lang="en-US" altLang="pt-BR" sz="2800" i="1">
                  <a:latin typeface="Cambria Math" panose="02040503050406030204" pitchFamily="18" charset="0"/>
                  <a:cs typeface="Cambria Math" panose="02040503050406030204" pitchFamily="18" charset="0"/>
                </a:endParaRPr>
              </a:p>
              <a:p>
                <a:pPr indent="0"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a:latin typeface="Cambria Math" panose="02040503050406030204" pitchFamily="18" charset="0"/>
                              <a:cs typeface="Cambria Math" panose="02040503050406030204" pitchFamily="18" charset="0"/>
                            </a:rPr>
                            <m:t>𝜇</m:t>
                          </m:r>
                        </m:e>
                        <m:sub>
                          <m:r>
                            <m:rPr>
                              <m:sty m:val="p"/>
                            </m:rPr>
                            <a:rPr lang="en-US" altLang="pt-BR" sz="2800">
                              <a:latin typeface="Cambria Math" panose="02040503050406030204" pitchFamily="18" charset="0"/>
                              <a:cs typeface="Cambria Math" panose="02040503050406030204" pitchFamily="18" charset="0"/>
                            </a:rPr>
                            <m:t>n</m:t>
                          </m:r>
                        </m:sub>
                      </m:sSub>
                      <m:f>
                        <m:fPr>
                          <m:ctrlPr>
                            <a:rPr lang="en-US" altLang="pt-BR" sz="2800" i="1">
                              <a:latin typeface="Cambria Math" panose="02040503050406030204" pitchFamily="18" charset="0"/>
                              <a:cs typeface="Cambria Math" panose="02040503050406030204" pitchFamily="18" charset="0"/>
                            </a:rPr>
                          </m:ctrlPr>
                        </m:fPr>
                        <m:num>
                          <m:r>
                            <m:rPr>
                              <m:sty m:val="p"/>
                            </m:rPr>
                            <a:rPr lang="en-US" altLang="pt-BR" sz="2800">
                              <a:latin typeface="Cambria Math" panose="02040503050406030204" pitchFamily="18" charset="0"/>
                              <a:cs typeface="Cambria Math" panose="02040503050406030204" pitchFamily="18" charset="0"/>
                            </a:rPr>
                            <m:t>W</m:t>
                          </m:r>
                          <m:r>
                            <m:rPr>
                              <m:sty m:val="p"/>
                            </m:rPr>
                            <a:rPr lang="en-US" altLang="pt-BR" sz="2800" baseline="-25000">
                              <a:latin typeface="Cambria Math" panose="02040503050406030204" pitchFamily="18" charset="0"/>
                              <a:cs typeface="Cambria Math" panose="02040503050406030204" pitchFamily="18" charset="0"/>
                            </a:rPr>
                            <m:t>n</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a:latin typeface="Cambria Math" panose="02040503050406030204" pitchFamily="18" charset="0"/>
                                  <a:cs typeface="Cambria Math" panose="02040503050406030204" pitchFamily="18" charset="0"/>
                                </a:rPr>
                                <m:t>2</m:t>
                              </m:r>
                              <m:r>
                                <m:rPr>
                                  <m:sty m:val="p"/>
                                </m:rPr>
                                <a:rPr lang="en-US" altLang="pt-BR" sz="2800">
                                  <a:latin typeface="Cambria Math" panose="02040503050406030204" pitchFamily="18" charset="0"/>
                                  <a:cs typeface="Cambria Math" panose="02040503050406030204" pitchFamily="18" charset="0"/>
                                </a:rPr>
                                <m:t>L</m:t>
                              </m:r>
                            </m:e>
                            <m:sub>
                              <m:r>
                                <m:rPr>
                                  <m:sty m:val="p"/>
                                </m:rPr>
                                <a:rPr lang="en-US" altLang="pt-BR" sz="2800">
                                  <a:latin typeface="Cambria Math" panose="02040503050406030204" pitchFamily="18" charset="0"/>
                                  <a:cs typeface="Cambria Math" panose="02040503050406030204" pitchFamily="18" charset="0"/>
                                </a:rPr>
                                <m:t>n</m:t>
                              </m:r>
                            </m:sub>
                          </m:sSub>
                        </m:den>
                      </m:f>
                      <m:r>
                        <m:rPr>
                          <m:sty m:val="p"/>
                        </m:rPr>
                        <a:rPr lang="en-US" altLang="pt-BR" sz="2800">
                          <a:latin typeface="Cambria Math" panose="02040503050406030204" pitchFamily="18" charset="0"/>
                          <a:cs typeface="Cambria Math" panose="02040503050406030204" pitchFamily="18" charset="0"/>
                        </a:rPr>
                        <m:t>C</m:t>
                      </m:r>
                      <m:r>
                        <m:rPr>
                          <m:sty m:val="p"/>
                        </m:rPr>
                        <a:rPr lang="en-US" altLang="pt-BR" sz="2800" baseline="-25000">
                          <a:latin typeface="Cambria Math" panose="02040503050406030204" pitchFamily="18" charset="0"/>
                          <a:cs typeface="Cambria Math" panose="02040503050406030204" pitchFamily="18" charset="0"/>
                        </a:rPr>
                        <m:t>ox</m:t>
                      </m:r>
                      <m:r>
                        <a:rPr lang="en-US" altLang="pt-BR" sz="280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GS</m:t>
                          </m:r>
                        </m:sub>
                      </m:sSub>
                      <m:r>
                        <a:rPr lang="en-US" altLang="pt-BR" sz="280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TN</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a:latin typeface="Cambria Math" panose="02040503050406030204" pitchFamily="18" charset="0"/>
                              <a:cs typeface="Cambria Math" panose="02040503050406030204" pitchFamily="18" charset="0"/>
                            </a:rPr>
                            <m:t>)</m:t>
                          </m:r>
                        </m:e>
                        <m:sup>
                          <m:r>
                            <a:rPr lang="en-US" altLang="pt-BR" sz="2800">
                              <a:latin typeface="Cambria Math" panose="02040503050406030204" pitchFamily="18" charset="0"/>
                              <a:cs typeface="Cambria Math" panose="02040503050406030204" pitchFamily="18" charset="0"/>
                            </a:rPr>
                            <m:t>2</m:t>
                          </m:r>
                        </m:sup>
                      </m:sSup>
                      <m:r>
                        <a:rPr lang="en-US" altLang="pt-BR" sz="2800">
                          <a:latin typeface="Cambria Math" panose="02040503050406030204" pitchFamily="18" charset="0"/>
                          <a:cs typeface="Cambria Math" panose="02040503050406030204" pitchFamily="18" charset="0"/>
                        </a:rPr>
                        <m:t>𝜆</m:t>
                      </m:r>
                      <m:r>
                        <m:rPr>
                          <m:sty m:val="p"/>
                        </m:rPr>
                        <a:rPr lang="pt-BR" altLang="pt-BR" sz="2800" b="0" baseline="-25000" smtClean="0">
                          <a:latin typeface="Cambria Math" panose="02040503050406030204" pitchFamily="18" charset="0"/>
                          <a:cs typeface="Cambria Math" panose="02040503050406030204" pitchFamily="18" charset="0"/>
                        </a:rPr>
                        <m:t>n</m:t>
                      </m:r>
                    </m:oMath>
                  </m:oMathPara>
                </a14:m>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280670"/>
                <a:ext cx="11240770" cy="644080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27355"/>
                <a:ext cx="11240770" cy="219265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valor da chamada condutancia de saída,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será </a:t>
                </a:r>
                <a:endParaRPr lang="en-US" altLang="pt-BR" sz="3200" i="1">
                  <a:latin typeface="Cambria Math" panose="02040503050406030204" pitchFamily="18" charset="0"/>
                  <a:cs typeface="Cambria Math" panose="02040503050406030204" pitchFamily="18" charset="0"/>
                </a:endParaRPr>
              </a:p>
              <a:p>
                <a:pPr indent="0"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a:latin typeface="Cambria Math" panose="02040503050406030204" pitchFamily="18" charset="0"/>
                              <a:cs typeface="Cambria Math" panose="02040503050406030204" pitchFamily="18" charset="0"/>
                            </a:rPr>
                            <m:t>=</m:t>
                          </m:r>
                          <m:r>
                            <a:rPr lang="en-US" altLang="pt-BR" sz="2800">
                              <a:latin typeface="Cambria Math" panose="02040503050406030204" pitchFamily="18" charset="0"/>
                              <a:cs typeface="Cambria Math" panose="02040503050406030204" pitchFamily="18" charset="0"/>
                            </a:rPr>
                            <m:t>𝜇</m:t>
                          </m:r>
                        </m:e>
                        <m:sub>
                          <m:r>
                            <m:rPr>
                              <m:sty m:val="p"/>
                            </m:rPr>
                            <a:rPr lang="en-US" altLang="pt-BR" sz="2800">
                              <a:latin typeface="Cambria Math" panose="02040503050406030204" pitchFamily="18" charset="0"/>
                              <a:cs typeface="Cambria Math" panose="02040503050406030204" pitchFamily="18" charset="0"/>
                            </a:rPr>
                            <m:t>n</m:t>
                          </m:r>
                        </m:sub>
                      </m:sSub>
                      <m:f>
                        <m:fPr>
                          <m:ctrlPr>
                            <a:rPr lang="en-US" altLang="pt-BR" sz="2800" i="1">
                              <a:latin typeface="Cambria Math" panose="02040503050406030204" pitchFamily="18" charset="0"/>
                              <a:cs typeface="Cambria Math" panose="02040503050406030204" pitchFamily="18" charset="0"/>
                            </a:rPr>
                          </m:ctrlPr>
                        </m:fPr>
                        <m:num>
                          <m:r>
                            <m:rPr>
                              <m:sty m:val="p"/>
                            </m:rPr>
                            <a:rPr lang="en-US" altLang="pt-BR" sz="2800">
                              <a:latin typeface="Cambria Math" panose="02040503050406030204" pitchFamily="18" charset="0"/>
                              <a:cs typeface="Cambria Math" panose="02040503050406030204" pitchFamily="18" charset="0"/>
                            </a:rPr>
                            <m:t>W</m:t>
                          </m:r>
                          <m:r>
                            <m:rPr>
                              <m:sty m:val="p"/>
                            </m:rPr>
                            <a:rPr lang="en-US" altLang="pt-BR" sz="2800" baseline="-25000">
                              <a:latin typeface="Cambria Math" panose="02040503050406030204" pitchFamily="18" charset="0"/>
                              <a:cs typeface="Cambria Math" panose="02040503050406030204" pitchFamily="18" charset="0"/>
                            </a:rPr>
                            <m:t>n</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a:latin typeface="Cambria Math" panose="02040503050406030204" pitchFamily="18" charset="0"/>
                                  <a:cs typeface="Cambria Math" panose="02040503050406030204" pitchFamily="18" charset="0"/>
                                </a:rPr>
                                <m:t>2</m:t>
                              </m:r>
                              <m:r>
                                <m:rPr>
                                  <m:sty m:val="p"/>
                                </m:rPr>
                                <a:rPr lang="en-US" altLang="pt-BR" sz="2800">
                                  <a:latin typeface="Cambria Math" panose="02040503050406030204" pitchFamily="18" charset="0"/>
                                  <a:cs typeface="Cambria Math" panose="02040503050406030204" pitchFamily="18" charset="0"/>
                                </a:rPr>
                                <m:t>L</m:t>
                              </m:r>
                            </m:e>
                            <m:sub>
                              <m:r>
                                <m:rPr>
                                  <m:sty m:val="p"/>
                                </m:rPr>
                                <a:rPr lang="en-US" altLang="pt-BR" sz="2800">
                                  <a:latin typeface="Cambria Math" panose="02040503050406030204" pitchFamily="18" charset="0"/>
                                  <a:cs typeface="Cambria Math" panose="02040503050406030204" pitchFamily="18" charset="0"/>
                                </a:rPr>
                                <m:t>n</m:t>
                              </m:r>
                            </m:sub>
                          </m:sSub>
                        </m:den>
                      </m:f>
                      <m:r>
                        <m:rPr>
                          <m:sty m:val="p"/>
                        </m:rPr>
                        <a:rPr lang="en-US" altLang="pt-BR" sz="2800">
                          <a:latin typeface="Cambria Math" panose="02040503050406030204" pitchFamily="18" charset="0"/>
                          <a:cs typeface="Cambria Math" panose="02040503050406030204" pitchFamily="18" charset="0"/>
                        </a:rPr>
                        <m:t>C</m:t>
                      </m:r>
                      <m:r>
                        <m:rPr>
                          <m:sty m:val="p"/>
                        </m:rPr>
                        <a:rPr lang="en-US" altLang="pt-BR" sz="2800" baseline="-25000">
                          <a:latin typeface="Cambria Math" panose="02040503050406030204" pitchFamily="18" charset="0"/>
                          <a:cs typeface="Cambria Math" panose="02040503050406030204" pitchFamily="18" charset="0"/>
                        </a:rPr>
                        <m:t>ox</m:t>
                      </m:r>
                      <m:r>
                        <a:rPr lang="en-US" altLang="pt-BR" sz="280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GS</m:t>
                          </m:r>
                        </m:sub>
                      </m:sSub>
                      <m:r>
                        <a:rPr lang="en-US" altLang="pt-BR" sz="280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TN</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a:latin typeface="Cambria Math" panose="02040503050406030204" pitchFamily="18" charset="0"/>
                              <a:cs typeface="Cambria Math" panose="02040503050406030204" pitchFamily="18" charset="0"/>
                            </a:rPr>
                            <m:t>)</m:t>
                          </m:r>
                        </m:e>
                        <m:sup>
                          <m:r>
                            <a:rPr lang="en-US" altLang="pt-BR" sz="2800">
                              <a:latin typeface="Cambria Math" panose="02040503050406030204" pitchFamily="18" charset="0"/>
                              <a:cs typeface="Cambria Math" panose="02040503050406030204" pitchFamily="18" charset="0"/>
                            </a:rPr>
                            <m:t>2</m:t>
                          </m:r>
                        </m:sup>
                      </m:sSup>
                      <m:r>
                        <a:rPr lang="en-US" altLang="pt-BR" sz="2800">
                          <a:latin typeface="Cambria Math" panose="02040503050406030204" pitchFamily="18" charset="0"/>
                          <a:cs typeface="Cambria Math" panose="02040503050406030204" pitchFamily="18" charset="0"/>
                        </a:rPr>
                        <m:t>𝜆</m:t>
                      </m:r>
                      <m:r>
                        <m:rPr>
                          <m:sty m:val="p"/>
                        </m:rPr>
                        <a:rPr lang="pt-BR" altLang="pt-BR" sz="2800" b="0" baseline="-25000" smtClean="0">
                          <a:latin typeface="Cambria Math" panose="02040503050406030204" pitchFamily="18" charset="0"/>
                          <a:cs typeface="Cambria Math" panose="02040503050406030204" pitchFamily="18" charset="0"/>
                        </a:rPr>
                        <m:t>n</m:t>
                      </m:r>
                      <m:r>
                        <a:rPr lang="en-US" altLang="pt-BR" sz="2800"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r>
                        <a:rPr lang="en-US" altLang="pt-BR" sz="2800">
                          <a:latin typeface="Cambria Math" panose="02040503050406030204" pitchFamily="18" charset="0"/>
                          <a:cs typeface="Cambria Math" panose="02040503050406030204" pitchFamily="18" charset="0"/>
                        </a:rPr>
                        <m:t>𝜆</m:t>
                      </m:r>
                      <m:r>
                        <m:rPr>
                          <m:sty m:val="p"/>
                        </m:rPr>
                        <a:rPr lang="pt-BR" altLang="pt-BR" sz="2800" b="0" baseline="-25000" smtClean="0">
                          <a:latin typeface="Cambria Math" panose="02040503050406030204" pitchFamily="18" charset="0"/>
                          <a:cs typeface="Cambria Math" panose="02040503050406030204" pitchFamily="18" charset="0"/>
                        </a:rPr>
                        <m:t>n</m:t>
                      </m:r>
                      <m:r>
                        <a:rPr lang="en-US" altLang="pt-BR" sz="2800" b="0"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𝐴</m:t>
                              </m:r>
                            </m:sub>
                          </m:sSub>
                          <m:r>
                            <a:rPr lang="en-US" altLang="pt-BR" sz="2800" b="0" i="1" smtClean="0">
                              <a:latin typeface="Cambria Math" panose="02040503050406030204" pitchFamily="18" charset="0"/>
                              <a:cs typeface="Cambria Math" panose="02040503050406030204" pitchFamily="18" charset="0"/>
                            </a:rPr>
                            <m:t>|</m:t>
                          </m:r>
                        </m:den>
                      </m:f>
                    </m:oMath>
                  </m:oMathPara>
                </a14:m>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27355"/>
                <a:ext cx="11240770" cy="2192655"/>
              </a:xfrm>
              <a:prstGeom prst="rect">
                <a:avLst/>
              </a:prstGeom>
              <a:blipFill rotWithShape="1">
                <a:blip r:embed="rId1"/>
                <a:stretch>
                  <a:fillRect b="-232"/>
                </a:stretch>
              </a:blipFill>
            </p:spPr>
            <p:txBody>
              <a:bodyPr/>
              <a:lstStyle/>
              <a:p>
                <a:r>
                  <a:rPr lang="pt-BR" altLang="en-US">
                    <a:noFill/>
                  </a:rPr>
                  <a:t> </a:t>
                </a:r>
              </a:p>
            </p:txBody>
          </p:sp>
        </mc:Fallback>
      </mc:AlternateContent>
      <p:grpSp>
        <p:nvGrpSpPr>
          <p:cNvPr id="160" name="Grupo 159"/>
          <p:cNvGrpSpPr/>
          <p:nvPr/>
        </p:nvGrpSpPr>
        <p:grpSpPr>
          <a:xfrm>
            <a:off x="7967985" y="3495040"/>
            <a:ext cx="1532971" cy="1986280"/>
            <a:chOff x="693" y="3261"/>
            <a:chExt cx="2448" cy="3128"/>
          </a:xfrm>
        </p:grpSpPr>
        <p:grpSp>
          <p:nvGrpSpPr>
            <p:cNvPr id="143" name="Grupo 142"/>
            <p:cNvGrpSpPr/>
            <p:nvPr/>
          </p:nvGrpSpPr>
          <p:grpSpPr>
            <a:xfrm>
              <a:off x="693" y="3481"/>
              <a:ext cx="2235" cy="2908"/>
              <a:chOff x="16173" y="7194"/>
              <a:chExt cx="2235" cy="2908"/>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6490" y="719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882" y="9666"/>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73"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2233" y="3261"/>
              <a:ext cx="0" cy="102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101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2453" y="406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
        <p:nvSpPr>
          <p:cNvPr id="3" name="CaixaDeTexto 45"/>
          <p:cNvSpPr txBox="1"/>
          <p:nvPr/>
        </p:nvSpPr>
        <p:spPr>
          <a:xfrm>
            <a:off x="475615" y="3094355"/>
            <a:ext cx="11240770" cy="521970"/>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O modelo do transistor será agora</a:t>
            </a:r>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 name="Conector Reto 74"/>
          <p:cNvCxnSpPr/>
          <p:nvPr/>
        </p:nvCxnSpPr>
        <p:spPr>
          <a:xfrm>
            <a:off x="2545635" y="5168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2534956" y="42459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2351822" y="461613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1532704" y="395806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4006529" y="3705994"/>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3866543" y="5702313"/>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969546" y="3723967"/>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3409261" y="3345801"/>
            <a:ext cx="0" cy="176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1622425" y="4354195"/>
            <a:ext cx="790575" cy="125349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2470150" y="5054600"/>
                <a:ext cx="123825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470150" y="5054600"/>
                <a:ext cx="123825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5" name="Conector Reto 4"/>
          <p:cNvCxnSpPr/>
          <p:nvPr/>
        </p:nvCxnSpPr>
        <p:spPr>
          <a:xfrm rot="16200000">
            <a:off x="3409261" y="4820271"/>
            <a:ext cx="0" cy="176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1" name="Conector Reto 79"/>
          <p:cNvCxnSpPr/>
          <p:nvPr/>
        </p:nvCxnSpPr>
        <p:spPr>
          <a:xfrm rot="5400000" flipH="1" flipV="1">
            <a:off x="3026314" y="496296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2" name="Retângulo 111"/>
          <p:cNvSpPr/>
          <p:nvPr/>
        </p:nvSpPr>
        <p:spPr>
          <a:xfrm rot="5400000" flipH="1">
            <a:off x="3588116" y="4831883"/>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6" name="Caixa de Texto 5"/>
              <p:cNvSpPr txBox="1"/>
              <p:nvPr/>
            </p:nvSpPr>
            <p:spPr>
              <a:xfrm>
                <a:off x="3765550" y="4652645"/>
                <a:ext cx="84328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765550" y="4652645"/>
                <a:ext cx="843280" cy="52197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DeTexto 45"/>
              <p:cNvSpPr txBox="1"/>
              <p:nvPr/>
            </p:nvSpPr>
            <p:spPr>
              <a:xfrm>
                <a:off x="4824730" y="5662930"/>
                <a:ext cx="6288405" cy="772391"/>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latin typeface="Comic Sans MS" panose="030F0702030302020204" pitchFamily="66" charset="0"/>
                    <a:cs typeface="Comic Sans MS" panose="030F0702030302020204" pitchFamily="66" charset="0"/>
                  </a:rPr>
                  <a:t>Em vez de </a:t>
                </a:r>
                <a:r>
                  <a:rPr lang="pt-BR" altLang="en-US" sz="2800" b="1" dirty="0" err="1">
                    <a:latin typeface="Comic Sans MS" panose="030F0702030302020204" pitchFamily="66" charset="0"/>
                    <a:cs typeface="Comic Sans MS" panose="030F0702030302020204" pitchFamily="66" charset="0"/>
                  </a:rPr>
                  <a:t>g</a:t>
                </a:r>
                <a:r>
                  <a:rPr lang="pt-BR" altLang="en-US" sz="2800" b="1" baseline="-25000" dirty="0" err="1">
                    <a:latin typeface="Comic Sans MS" panose="030F0702030302020204" pitchFamily="66" charset="0"/>
                    <a:cs typeface="Comic Sans MS" panose="030F0702030302020204" pitchFamily="66" charset="0"/>
                  </a:rPr>
                  <a:t>D</a:t>
                </a:r>
                <a:r>
                  <a:rPr lang="pt-BR" altLang="en-US" sz="2800" b="1" dirty="0">
                    <a:latin typeface="Comic Sans MS" panose="030F0702030302020204" pitchFamily="66" charset="0"/>
                    <a:cs typeface="Comic Sans MS" panose="030F0702030302020204" pitchFamily="66" charset="0"/>
                  </a:rPr>
                  <a:t> podemos usar </a:t>
                </a:r>
                <a:r>
                  <a:rPr lang="pt-BR" altLang="en-US" sz="2800" b="1" dirty="0" err="1">
                    <a:latin typeface="Comic Sans MS" panose="030F0702030302020204" pitchFamily="66" charset="0"/>
                    <a:cs typeface="Comic Sans MS" panose="030F0702030302020204" pitchFamily="66" charset="0"/>
                  </a:rPr>
                  <a:t>r</a:t>
                </a:r>
                <a:r>
                  <a:rPr lang="pt-BR" altLang="en-US" sz="2800" b="1" baseline="-25000" dirty="0" err="1">
                    <a:latin typeface="Comic Sans MS" panose="030F0702030302020204" pitchFamily="66" charset="0"/>
                    <a:cs typeface="Comic Sans MS" panose="030F0702030302020204" pitchFamily="66" charset="0"/>
                  </a:rPr>
                  <a:t>D</a:t>
                </a:r>
                <a:r>
                  <a:rPr lang="pt-BR" altLang="en-US" sz="2800" b="1" dirty="0">
                    <a:latin typeface="Comic Sans MS" panose="030F0702030302020204" pitchFamily="66" charset="0"/>
                    <a:cs typeface="Comic Sans MS" panose="030F0702030302020204" pitchFamily="66" charset="0"/>
                  </a:rPr>
                  <a:t>=</a:t>
                </a:r>
                <a14:m>
                  <m:oMath xmlns:m="http://schemas.openxmlformats.org/officeDocument/2006/math">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𝐴</m:t>
                            </m:r>
                          </m:sub>
                        </m:sSub>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den>
                    </m:f>
                  </m:oMath>
                </a14:m>
                <a:r>
                  <a:rPr lang="pt-BR" altLang="en-US" sz="2800" b="1" dirty="0">
                    <a:latin typeface="Comic Sans MS" panose="030F0702030302020204" pitchFamily="66" charset="0"/>
                    <a:cs typeface="Comic Sans MS" panose="030F0702030302020204" pitchFamily="66" charset="0"/>
                  </a:rPr>
                  <a:t> </a:t>
                </a:r>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4824730" y="5662930"/>
                <a:ext cx="6288405" cy="772391"/>
              </a:xfrm>
              <a:prstGeom prst="rect">
                <a:avLst/>
              </a:prstGeom>
              <a:blipFill rotWithShape="1">
                <a:blip r:embed="rId4"/>
                <a:stretch>
                  <a:fillRect b="-835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1" name="Caixa de Texto 3"/>
              <p:cNvSpPr txBox="1"/>
              <p:nvPr/>
            </p:nvSpPr>
            <p:spPr>
              <a:xfrm>
                <a:off x="947643" y="4616138"/>
                <a:ext cx="876842" cy="5847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𝐺𝑆</m:t>
                          </m:r>
                        </m:sub>
                      </m:sSub>
                    </m:oMath>
                  </m:oMathPara>
                </a14:m>
                <a:endParaRPr lang="en-US" altLang="en-US" sz="3200" i="1" dirty="0">
                  <a:latin typeface="Cambria Math" panose="02040503050406030204" pitchFamily="18" charset="0"/>
                  <a:cs typeface="Cambria Math" panose="02040503050406030204" pitchFamily="18" charset="0"/>
                </a:endParaRPr>
              </a:p>
            </p:txBody>
          </p:sp>
        </mc:Choice>
        <mc:Fallback>
          <p:sp>
            <p:nvSpPr>
              <p:cNvPr id="41" name="Caixa de Texto 3"/>
              <p:cNvSpPr txBox="1">
                <a:spLocks noRot="1" noChangeAspect="1" noMove="1" noResize="1" noEditPoints="1" noAdjustHandles="1" noChangeArrowheads="1" noChangeShapeType="1" noTextEdit="1"/>
              </p:cNvSpPr>
              <p:nvPr/>
            </p:nvSpPr>
            <p:spPr>
              <a:xfrm>
                <a:off x="947643" y="4616138"/>
                <a:ext cx="876842" cy="584775"/>
              </a:xfrm>
              <a:prstGeom prst="rect">
                <a:avLst/>
              </a:prstGeom>
              <a:blipFill rotWithShape="1">
                <a:blip r:embed="rId5"/>
                <a:stretch>
                  <a:fillRect l="-25" t="-55" r="15" b="45"/>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948180" y="238125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437255" y="228473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3422650" y="207073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438005" y="373507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746375" y="240284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826385" y="271145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8373110" y="241871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460740" y="27755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9060180" y="204470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6312535" y="168338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3112135" y="202438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2878455" y="153987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26" name="Retângulo de cantos arredondados 84"/>
          <p:cNvSpPr/>
          <p:nvPr/>
        </p:nvSpPr>
        <p:spPr>
          <a:xfrm>
            <a:off x="9500870" y="241236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594850" y="233743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912985" y="203771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792845" y="150749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31" name="CaixaDeTexto 83"/>
          <p:cNvSpPr txBox="1"/>
          <p:nvPr/>
        </p:nvSpPr>
        <p:spPr>
          <a:xfrm>
            <a:off x="9726930" y="1548130"/>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3048635" y="325501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682990" y="325183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rot="1320000">
            <a:off x="3247390" y="2066925"/>
            <a:ext cx="786130" cy="791650"/>
            <a:chOff x="5003" y="4813"/>
            <a:chExt cx="441" cy="954"/>
          </a:xfrm>
        </p:grpSpPr>
        <p:cxnSp>
          <p:nvCxnSpPr>
            <p:cNvPr id="11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43" name="CaixaDeTexto 83"/>
          <p:cNvSpPr txBox="1"/>
          <p:nvPr/>
        </p:nvSpPr>
        <p:spPr>
          <a:xfrm>
            <a:off x="3707765" y="2692400"/>
            <a:ext cx="909955" cy="521970"/>
          </a:xfrm>
          <a:prstGeom prst="rect">
            <a:avLst/>
          </a:prstGeom>
          <a:noFill/>
        </p:spPr>
        <p:txBody>
          <a:bodyPr wrap="square" rtlCol="0">
            <a:spAutoFit/>
          </a:bodyPr>
          <a:lstStyle/>
          <a:p>
            <a:pPr algn="ctr"/>
            <a:r>
              <a:rPr lang="pt-BR" sz="2800" dirty="0" smtClean="0"/>
              <a:t>C</a:t>
            </a:r>
            <a:r>
              <a:rPr lang="pt-BR" sz="2800" baseline="-25000" dirty="0" smtClean="0"/>
              <a:t>GS </a:t>
            </a:r>
            <a:endParaRPr lang="pt-BR" sz="2800" dirty="0" smtClean="0"/>
          </a:p>
        </p:txBody>
      </p:sp>
      <p:sp>
        <p:nvSpPr>
          <p:cNvPr id="232" name="Caixa de Texto 231"/>
          <p:cNvSpPr txBox="1"/>
          <p:nvPr/>
        </p:nvSpPr>
        <p:spPr>
          <a:xfrm>
            <a:off x="793750" y="485775"/>
            <a:ext cx="1056005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ao Modelo de Pequenos Sinais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0" name="CaixaDeTexto 83"/>
          <p:cNvSpPr txBox="1"/>
          <p:nvPr/>
        </p:nvSpPr>
        <p:spPr>
          <a:xfrm>
            <a:off x="6054725" y="1143000"/>
            <a:ext cx="741045" cy="521970"/>
          </a:xfrm>
          <a:prstGeom prst="rect">
            <a:avLst/>
          </a:prstGeom>
          <a:noFill/>
        </p:spPr>
        <p:txBody>
          <a:bodyPr wrap="square" rtlCol="0">
            <a:spAutoFit/>
          </a:bodyPr>
          <a:lstStyle/>
          <a:p>
            <a:r>
              <a:rPr lang="pt-BR" sz="2800" dirty="0" smtClean="0"/>
              <a:t>V</a:t>
            </a:r>
            <a:r>
              <a:rPr lang="pt-BR" sz="2800" baseline="-25000" dirty="0" smtClean="0"/>
              <a:t>G</a:t>
            </a:r>
            <a:endParaRPr lang="pt-BR" sz="2800" baseline="-25000" dirty="0" smtClean="0"/>
          </a:p>
        </p:txBody>
      </p:sp>
      <p:grpSp>
        <p:nvGrpSpPr>
          <p:cNvPr id="87" name="Grupo 86"/>
          <p:cNvGrpSpPr/>
          <p:nvPr/>
        </p:nvGrpSpPr>
        <p:grpSpPr>
          <a:xfrm rot="20100000">
            <a:off x="8105775" y="2108200"/>
            <a:ext cx="786130" cy="791650"/>
            <a:chOff x="5003" y="4813"/>
            <a:chExt cx="441" cy="954"/>
          </a:xfrm>
        </p:grpSpPr>
        <p:cxnSp>
          <p:nvCxnSpPr>
            <p:cNvPr id="88"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89"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90" name="Conector Reto 89"/>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92" name="CaixaDeTexto 83"/>
          <p:cNvSpPr txBox="1"/>
          <p:nvPr/>
        </p:nvSpPr>
        <p:spPr>
          <a:xfrm>
            <a:off x="7672070" y="2639695"/>
            <a:ext cx="938530" cy="521970"/>
          </a:xfrm>
          <a:prstGeom prst="rect">
            <a:avLst/>
          </a:prstGeom>
          <a:noFill/>
        </p:spPr>
        <p:txBody>
          <a:bodyPr wrap="square" rtlCol="0">
            <a:spAutoFit/>
          </a:bodyPr>
          <a:lstStyle/>
          <a:p>
            <a:pPr algn="ctr"/>
            <a:r>
              <a:rPr lang="pt-BR" sz="2800" dirty="0" smtClean="0"/>
              <a:t>C</a:t>
            </a:r>
            <a:r>
              <a:rPr lang="pt-BR" sz="2800" baseline="-25000" dirty="0" smtClean="0"/>
              <a:t>GD </a:t>
            </a:r>
            <a:endParaRPr lang="pt-BR" sz="2800" dirty="0" smtClean="0"/>
          </a:p>
        </p:txBody>
      </p:sp>
      <p:grpSp>
        <p:nvGrpSpPr>
          <p:cNvPr id="95" name="Grupo 94"/>
          <p:cNvGrpSpPr/>
          <p:nvPr/>
        </p:nvGrpSpPr>
        <p:grpSpPr>
          <a:xfrm>
            <a:off x="5922645" y="2126615"/>
            <a:ext cx="786130" cy="791650"/>
            <a:chOff x="5003" y="4813"/>
            <a:chExt cx="441" cy="954"/>
          </a:xfrm>
        </p:grpSpPr>
        <p:cxnSp>
          <p:nvCxnSpPr>
            <p:cNvPr id="96"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97"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98" name="Conector Reto 97"/>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100" name="CaixaDeTexto 83"/>
          <p:cNvSpPr txBox="1"/>
          <p:nvPr/>
        </p:nvSpPr>
        <p:spPr>
          <a:xfrm>
            <a:off x="6312535" y="2618105"/>
            <a:ext cx="938530" cy="521970"/>
          </a:xfrm>
          <a:prstGeom prst="rect">
            <a:avLst/>
          </a:prstGeom>
          <a:noFill/>
        </p:spPr>
        <p:txBody>
          <a:bodyPr wrap="square" rtlCol="0">
            <a:spAutoFit/>
          </a:bodyPr>
          <a:lstStyle/>
          <a:p>
            <a:pPr algn="ctr"/>
            <a:r>
              <a:rPr lang="pt-BR" sz="2800" dirty="0" smtClean="0"/>
              <a:t>C</a:t>
            </a:r>
            <a:r>
              <a:rPr lang="pt-BR" sz="2800" baseline="-25000" dirty="0" smtClean="0"/>
              <a:t>GB </a:t>
            </a:r>
            <a:endParaRPr lang="pt-BR" sz="2800" dirty="0" smtClean="0"/>
          </a:p>
        </p:txBody>
      </p:sp>
      <p:sp>
        <p:nvSpPr>
          <p:cNvPr id="101" name="CaixaDeTexto 83"/>
          <p:cNvSpPr txBox="1"/>
          <p:nvPr/>
        </p:nvSpPr>
        <p:spPr>
          <a:xfrm>
            <a:off x="1694180" y="3229610"/>
            <a:ext cx="938530" cy="521970"/>
          </a:xfrm>
          <a:prstGeom prst="rect">
            <a:avLst/>
          </a:prstGeom>
          <a:noFill/>
        </p:spPr>
        <p:txBody>
          <a:bodyPr wrap="square" rtlCol="0">
            <a:spAutoFit/>
          </a:bodyPr>
          <a:lstStyle/>
          <a:p>
            <a:pPr algn="ctr"/>
            <a:r>
              <a:rPr lang="pt-BR" sz="2800" dirty="0" smtClean="0"/>
              <a:t>C</a:t>
            </a:r>
            <a:r>
              <a:rPr lang="pt-BR" sz="2800" baseline="-25000" dirty="0" smtClean="0"/>
              <a:t>SB </a:t>
            </a:r>
            <a:endParaRPr lang="pt-BR" sz="2800" dirty="0" smtClean="0"/>
          </a:p>
        </p:txBody>
      </p:sp>
      <p:sp>
        <p:nvSpPr>
          <p:cNvPr id="102" name="CaixaDeTexto 83"/>
          <p:cNvSpPr txBox="1"/>
          <p:nvPr/>
        </p:nvSpPr>
        <p:spPr>
          <a:xfrm>
            <a:off x="9726930" y="2995930"/>
            <a:ext cx="938530" cy="521970"/>
          </a:xfrm>
          <a:prstGeom prst="rect">
            <a:avLst/>
          </a:prstGeom>
          <a:noFill/>
        </p:spPr>
        <p:txBody>
          <a:bodyPr wrap="square" rtlCol="0">
            <a:spAutoFit/>
          </a:bodyPr>
          <a:lstStyle/>
          <a:p>
            <a:pPr algn="ctr"/>
            <a:r>
              <a:rPr lang="pt-BR" sz="2800" dirty="0" smtClean="0"/>
              <a:t>C</a:t>
            </a:r>
            <a:r>
              <a:rPr lang="pt-BR" sz="2800" baseline="-25000" dirty="0" smtClean="0"/>
              <a:t>DB </a:t>
            </a:r>
            <a:endParaRPr lang="pt-BR" sz="2800" dirty="0" smtClean="0"/>
          </a:p>
        </p:txBody>
      </p:sp>
      <p:grpSp>
        <p:nvGrpSpPr>
          <p:cNvPr id="103" name="Grupo 102"/>
          <p:cNvGrpSpPr/>
          <p:nvPr/>
        </p:nvGrpSpPr>
        <p:grpSpPr>
          <a:xfrm rot="1980000">
            <a:off x="2249170" y="2880995"/>
            <a:ext cx="786130" cy="791650"/>
            <a:chOff x="5003" y="4813"/>
            <a:chExt cx="441" cy="954"/>
          </a:xfrm>
        </p:grpSpPr>
        <p:cxnSp>
          <p:nvCxnSpPr>
            <p:cNvPr id="10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05"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06" name="Conector Reto 105"/>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nvGrpSpPr>
          <p:cNvPr id="108" name="Grupo 107"/>
          <p:cNvGrpSpPr/>
          <p:nvPr/>
        </p:nvGrpSpPr>
        <p:grpSpPr>
          <a:xfrm rot="19260000">
            <a:off x="9116695" y="2785110"/>
            <a:ext cx="786130" cy="791650"/>
            <a:chOff x="5003" y="4813"/>
            <a:chExt cx="441" cy="954"/>
          </a:xfrm>
        </p:grpSpPr>
        <p:cxnSp>
          <p:nvCxnSpPr>
            <p:cNvPr id="109"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0"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1" name="Conector Reto 11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126" name="CaixaDeTexto 45"/>
          <p:cNvSpPr txBox="1"/>
          <p:nvPr/>
        </p:nvSpPr>
        <p:spPr>
          <a:xfrm>
            <a:off x="535305" y="4427855"/>
            <a:ext cx="11240770" cy="1968500"/>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GD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envolve tanto as capacitancias de sobreposição, overlap, como as devido ao canal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SB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DB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envolve tanto as capacitancias de área com de perímetro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793750" y="485775"/>
            <a:ext cx="1056005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ao Modelo de Pequenos Sinais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26" name="CaixaDeTexto 45"/>
          <p:cNvSpPr txBox="1"/>
          <p:nvPr/>
        </p:nvSpPr>
        <p:spPr>
          <a:xfrm>
            <a:off x="453390" y="5030470"/>
            <a:ext cx="11240770" cy="953135"/>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Lembremos que o valor de parte dos capacitores mostrados depende das tensões sobre o transistor</a:t>
            </a:r>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 name="Conector Reto 74"/>
          <p:cNvCxnSpPr/>
          <p:nvPr/>
        </p:nvCxnSpPr>
        <p:spPr>
          <a:xfrm>
            <a:off x="5598715" y="30532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588036" y="21307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404902" y="250095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3924134" y="1429515"/>
            <a:ext cx="0" cy="136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7907334" y="1586364"/>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919623" y="3587128"/>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2902486" y="1569412"/>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6948341" y="744616"/>
            <a:ext cx="0" cy="273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4143375" y="2091690"/>
            <a:ext cx="328930" cy="149542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7" name="Caixa de Texto 26"/>
              <p:cNvSpPr txBox="1"/>
              <p:nvPr/>
            </p:nvSpPr>
            <p:spPr>
              <a:xfrm>
                <a:off x="5523230" y="2939415"/>
                <a:ext cx="123825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523230" y="293941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5920691" y="2246611"/>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079394" y="284777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rot="5400000" flipH="1">
            <a:off x="6641196" y="2716698"/>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7" name="Caixa de Texto 46"/>
              <p:cNvSpPr txBox="1"/>
              <p:nvPr/>
            </p:nvSpPr>
            <p:spPr>
              <a:xfrm>
                <a:off x="6818630" y="2537460"/>
                <a:ext cx="84328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6818630" y="2537460"/>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084445" y="1352550"/>
            <a:ext cx="416560" cy="1487805"/>
            <a:chOff x="3114" y="6151"/>
            <a:chExt cx="656" cy="2343"/>
          </a:xfrm>
        </p:grpSpPr>
        <p:cxnSp>
          <p:nvCxnSpPr>
            <p:cNvPr id="48"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0" name="Caixa de Texto 23"/>
          <p:cNvSpPr txBox="1"/>
          <p:nvPr/>
        </p:nvSpPr>
        <p:spPr>
          <a:xfrm>
            <a:off x="4674870" y="136652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56" name="Grupo 55"/>
          <p:cNvGrpSpPr/>
          <p:nvPr/>
        </p:nvGrpSpPr>
        <p:grpSpPr>
          <a:xfrm>
            <a:off x="4375785" y="2131060"/>
            <a:ext cx="416560" cy="1487805"/>
            <a:chOff x="3114" y="6151"/>
            <a:chExt cx="656" cy="2343"/>
          </a:xfrm>
        </p:grpSpPr>
        <p:cxnSp>
          <p:nvCxnSpPr>
            <p:cNvPr id="5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upo 61"/>
          <p:cNvGrpSpPr/>
          <p:nvPr/>
        </p:nvGrpSpPr>
        <p:grpSpPr>
          <a:xfrm rot="10800000">
            <a:off x="4342130" y="3131185"/>
            <a:ext cx="416560" cy="1487805"/>
            <a:chOff x="3114" y="6151"/>
            <a:chExt cx="656" cy="2343"/>
          </a:xfrm>
        </p:grpSpPr>
        <p:cxnSp>
          <p:nvCxnSpPr>
            <p:cNvPr id="6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7" name="Grupo 66"/>
          <p:cNvGrpSpPr/>
          <p:nvPr/>
        </p:nvGrpSpPr>
        <p:grpSpPr>
          <a:xfrm>
            <a:off x="3655695" y="2108200"/>
            <a:ext cx="416560" cy="2496820"/>
            <a:chOff x="3114" y="6151"/>
            <a:chExt cx="656" cy="3932"/>
          </a:xfrm>
        </p:grpSpPr>
        <p:cxnSp>
          <p:nvCxnSpPr>
            <p:cNvPr id="68"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Conector Reto 71"/>
          <p:cNvCxnSpPr/>
          <p:nvPr/>
        </p:nvCxnSpPr>
        <p:spPr>
          <a:xfrm rot="16200000">
            <a:off x="6096156" y="2352451"/>
            <a:ext cx="0" cy="45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a:off x="7716520" y="2122170"/>
            <a:ext cx="416560" cy="2496820"/>
            <a:chOff x="3114" y="6151"/>
            <a:chExt cx="656" cy="3932"/>
          </a:xfrm>
        </p:grpSpPr>
        <p:cxnSp>
          <p:nvCxnSpPr>
            <p:cNvPr id="74"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8" name="Caixa de Texto 23"/>
          <p:cNvSpPr txBox="1"/>
          <p:nvPr/>
        </p:nvSpPr>
        <p:spPr>
          <a:xfrm>
            <a:off x="7999095" y="4030345"/>
            <a:ext cx="6692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79" name="Caixa de Texto 23"/>
          <p:cNvSpPr txBox="1"/>
          <p:nvPr/>
        </p:nvSpPr>
        <p:spPr>
          <a:xfrm>
            <a:off x="3058160" y="266573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80" name="Caixa de Texto 23"/>
          <p:cNvSpPr txBox="1"/>
          <p:nvPr/>
        </p:nvSpPr>
        <p:spPr>
          <a:xfrm>
            <a:off x="4472940" y="2696845"/>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1" name="Caixa de Texto 23"/>
          <p:cNvSpPr txBox="1"/>
          <p:nvPr/>
        </p:nvSpPr>
        <p:spPr>
          <a:xfrm>
            <a:off x="4549140" y="4030345"/>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SB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7880350" y="264160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3" name="Caixa de Texto 82"/>
              <p:cNvSpPr txBox="1"/>
              <p:nvPr/>
            </p:nvSpPr>
            <p:spPr>
              <a:xfrm>
                <a:off x="3846195" y="2578735"/>
                <a:ext cx="96774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83" name="Caixa de Texto 82"/>
              <p:cNvSpPr txBox="1">
                <a:spLocks noRot="1" noChangeAspect="1" noMove="1" noResize="1" noEditPoints="1" noAdjustHandles="1" noChangeArrowheads="1" noChangeShapeType="1" noTextEdit="1"/>
              </p:cNvSpPr>
              <p:nvPr/>
            </p:nvSpPr>
            <p:spPr>
              <a:xfrm>
                <a:off x="3846195" y="2578735"/>
                <a:ext cx="967740" cy="52197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793750" y="581025"/>
            <a:ext cx="10998200" cy="181483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Efeito de Corpo no Modelo de Pequenos Sinais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Efeito de corpo: dependencia de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com V</a:t>
            </a:r>
            <a:r>
              <a:rPr lang="pt-BR" altLang="en-US" sz="2800" b="1" baseline="-25000" dirty="0" smtClean="0">
                <a:latin typeface="Comic Sans MS" panose="030F0702030302020204" pitchFamily="66" charset="0"/>
                <a:cs typeface="Comic Sans MS" panose="030F0702030302020204" pitchFamily="66" charset="0"/>
                <a:sym typeface="+mn-ea"/>
              </a:rPr>
              <a:t>SB </a:t>
            </a:r>
            <a:r>
              <a:rPr lang="pt-BR" altLang="en-US" sz="2800" b="1" dirty="0" smtClean="0">
                <a:latin typeface="Comic Sans MS" panose="030F0702030302020204" pitchFamily="66" charset="0"/>
                <a:cs typeface="Comic Sans MS" panose="030F0702030302020204" pitchFamily="66" charset="0"/>
                <a:sym typeface="+mn-ea"/>
              </a:rPr>
              <a:t>(na verdade é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que depende de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SB</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 que afeta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Espaço Reservado para Conteúdo 2"/>
              <p:cNvSpPr txBox="1"/>
              <p:nvPr/>
            </p:nvSpPr>
            <p:spPr>
              <a:xfrm>
                <a:off x="793750" y="3592195"/>
                <a:ext cx="10896600" cy="2944495"/>
              </a:xfrm>
              <a:prstGeom prst="rect">
                <a:avLst/>
              </a:prstGeom>
              <a:solidFill>
                <a:schemeClr val="bg1"/>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onde</a:t>
                </a:r>
                <a:endParaRPr lang="pt-BR" dirty="0" smtClean="0">
                  <a:latin typeface="Comic Sans MS" panose="030F0702030302020204" pitchFamily="66" charset="0"/>
                </a:endParaRPr>
              </a:p>
              <a:p>
                <a14:m>
                  <m:oMath xmlns:m="http://schemas.openxmlformats.org/officeDocument/2006/math">
                    <m:sSub>
                      <m:sSubPr>
                        <m:ctrlPr>
                          <a:rPr lang="pt-BR" i="1" smtClean="0">
                            <a:latin typeface="Cambria Math" panose="02040503050406030204" pitchFamily="18" charset="0"/>
                          </a:rPr>
                        </m:ctrlPr>
                      </m:sSubPr>
                      <m:e>
                        <m:sSub>
                          <m:sSubPr>
                            <m:ctrlPr>
                              <a:rPr lang="pt-BR" i="1" smtClean="0">
                                <a:latin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cs typeface="Cambria Math" panose="02040503050406030204" pitchFamily="18" charset="0"/>
                              </a:rPr>
                              <m:t>𝑉</m:t>
                            </m:r>
                          </m:e>
                          <m:sub>
                            <m:r>
                              <a:rPr lang="en-US" altLang="pt-BR" i="1" smtClean="0">
                                <a:latin typeface="Cambria Math" panose="02040503050406030204" pitchFamily="18" charset="0"/>
                                <a:cs typeface="Cambria Math" panose="02040503050406030204" pitchFamily="18" charset="0"/>
                              </a:rPr>
                              <m:t>𝑇𝑁</m:t>
                            </m:r>
                            <m:r>
                              <a:rPr lang="en-US" altLang="pt-BR" i="1" smtClean="0">
                                <a:latin typeface="Cambria Math" panose="02040503050406030204" pitchFamily="18" charset="0"/>
                                <a:cs typeface="Cambria Math" panose="02040503050406030204" pitchFamily="18" charset="0"/>
                              </a:rPr>
                              <m:t>0</m:t>
                            </m:r>
                          </m:sub>
                        </m:sSub>
                        <m:r>
                          <a:rPr lang="en-US" altLang="pt-BR" b="0" i="1" smtClean="0">
                            <a:latin typeface="Cambria Math" panose="02040503050406030204" pitchFamily="18" charset="0"/>
                          </a:rPr>
                          <m:t>=</m:t>
                        </m:r>
                        <m:r>
                          <a:rPr lang="pt-BR" b="0" i="1" smtClean="0">
                            <a:latin typeface="Cambria Math" panose="02040503050406030204" pitchFamily="18" charset="0"/>
                          </a:rPr>
                          <m:t>𝑉</m:t>
                        </m:r>
                      </m:e>
                      <m:sub>
                        <m:r>
                          <a:rPr lang="pt-BR" b="0" i="1" smtClean="0">
                            <a:latin typeface="Cambria Math" panose="02040503050406030204" pitchFamily="18" charset="0"/>
                          </a:rPr>
                          <m:t>𝐹𝐵</m:t>
                        </m:r>
                      </m:sub>
                    </m:sSub>
                    <m:r>
                      <a:rPr lang="pt-BR" b="0" i="1" smtClean="0">
                        <a:latin typeface="Cambria Math" panose="02040503050406030204" pitchFamily="18" charset="0"/>
                      </a:rPr>
                      <m:t>+</m:t>
                    </m:r>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𝜙</m:t>
                        </m:r>
                      </m:e>
                      <m:sub>
                        <m:r>
                          <a:rPr lang="pt-BR" b="0" i="1" smtClean="0">
                            <a:latin typeface="Cambria Math" panose="02040503050406030204" pitchFamily="18" charset="0"/>
                          </a:rPr>
                          <m:t>𝑝</m:t>
                        </m:r>
                      </m:sub>
                    </m:sSub>
                    <m:r>
                      <a:rPr lang="pt-BR" b="0" i="1" smtClean="0">
                        <a:latin typeface="Cambria Math" panose="02040503050406030204" pitchFamily="18" charset="0"/>
                      </a:rPr>
                      <m:t>+</m:t>
                    </m:r>
                    <m:f>
                      <m:fPr>
                        <m:ctrlPr>
                          <a:rPr lang="pt-BR" b="0" i="1" smtClean="0">
                            <a:latin typeface="Cambria Math" panose="02040503050406030204" pitchFamily="18" charset="0"/>
                          </a:rPr>
                        </m:ctrlPr>
                      </m:fPr>
                      <m:num>
                        <m:r>
                          <a:rPr lang="pt-BR" b="0" i="1" smtClean="0">
                            <a:latin typeface="Cambria Math" panose="02040503050406030204" pitchFamily="18" charset="0"/>
                          </a:rPr>
                          <m:t>1</m:t>
                        </m:r>
                      </m:num>
                      <m:den>
                        <m:r>
                          <a:rPr lang="pt-BR" b="0" i="1" smtClean="0">
                            <a:latin typeface="Cambria Math" panose="02040503050406030204" pitchFamily="18" charset="0"/>
                          </a:rPr>
                          <m:t>𝐶𝑜𝑥</m:t>
                        </m:r>
                      </m:den>
                    </m:f>
                    <m:rad>
                      <m:radPr>
                        <m:degHide m:val="on"/>
                        <m:ctrlPr>
                          <a:rPr lang="pt-BR" b="0" i="1" smtClean="0">
                            <a:latin typeface="Cambria Math" panose="02040503050406030204" pitchFamily="18" charset="0"/>
                          </a:rPr>
                        </m:ctrlPr>
                      </m:radPr>
                      <m:deg/>
                      <m:e>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𝜀</m:t>
                            </m:r>
                          </m:e>
                          <m:sub>
                            <m:r>
                              <a:rPr lang="pt-BR" b="0" i="1" smtClean="0">
                                <a:latin typeface="Cambria Math" panose="02040503050406030204" pitchFamily="18" charset="0"/>
                              </a:rPr>
                              <m:t>𝑠</m:t>
                            </m:r>
                          </m:sub>
                        </m:sSub>
                        <m:r>
                          <a:rPr lang="pt-BR" b="0" i="1" smtClean="0">
                            <a:latin typeface="Cambria Math" panose="02040503050406030204" pitchFamily="18" charset="0"/>
                          </a:rPr>
                          <m:t>𝑞</m:t>
                        </m:r>
                        <m:sSub>
                          <m:sSubPr>
                            <m:ctrlPr>
                              <a:rPr lang="pt-BR" b="0" i="1" smtClean="0">
                                <a:latin typeface="Cambria Math" panose="02040503050406030204" pitchFamily="18" charset="0"/>
                              </a:rPr>
                            </m:ctrlPr>
                          </m:sSubPr>
                          <m:e>
                            <m:r>
                              <a:rPr lang="pt-BR" b="0" i="1" smtClean="0">
                                <a:latin typeface="Cambria Math" panose="02040503050406030204" pitchFamily="18" charset="0"/>
                              </a:rPr>
                              <m:t>𝑁</m:t>
                            </m:r>
                          </m:e>
                          <m:sub>
                            <m:r>
                              <a:rPr lang="pt-BR" b="0" i="1" smtClean="0">
                                <a:latin typeface="Cambria Math" panose="02040503050406030204" pitchFamily="18" charset="0"/>
                              </a:rPr>
                              <m:t>𝑎</m:t>
                            </m:r>
                          </m:sub>
                        </m:sSub>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𝜙</m:t>
                            </m:r>
                          </m:e>
                          <m:sub>
                            <m:r>
                              <a:rPr lang="pt-BR" b="0" i="1" smtClean="0">
                                <a:latin typeface="Cambria Math" panose="02040503050406030204" pitchFamily="18" charset="0"/>
                              </a:rPr>
                              <m:t>𝑝</m:t>
                            </m:r>
                          </m:sub>
                        </m:sSub>
                      </m:e>
                    </m:rad>
                  </m:oMath>
                </a14:m>
                <a:r>
                  <a:rPr lang="pt-BR" b="0" i="1" dirty="0" smtClean="0">
                    <a:latin typeface="Cambria Math" panose="02040503050406030204" pitchFamily="18" charset="0"/>
                  </a:rPr>
                  <a:t>     </a:t>
                </a:r>
                <a:r>
                  <a:rPr lang="pt-BR" b="0" dirty="0" smtClean="0">
                    <a:latin typeface="Comic Sans MS" panose="030F0702030302020204" pitchFamily="66" charset="0"/>
                    <a:cs typeface="Comic Sans MS" panose="030F0702030302020204" pitchFamily="66" charset="0"/>
                  </a:rPr>
                  <a:t>é a tensão de </a:t>
                </a:r>
                <a:r>
                  <a:rPr lang="pt-BR" b="0" dirty="0" err="1" smtClean="0">
                    <a:latin typeface="Comic Sans MS" panose="030F0702030302020204" pitchFamily="66" charset="0"/>
                    <a:cs typeface="Comic Sans MS" panose="030F0702030302020204" pitchFamily="66" charset="0"/>
                  </a:rPr>
                  <a:t>threshold</a:t>
                </a:r>
                <a:r>
                  <a:rPr lang="pt-BR" b="0" dirty="0" smtClean="0">
                    <a:latin typeface="Comic Sans MS" panose="030F0702030302020204" pitchFamily="66" charset="0"/>
                    <a:cs typeface="Comic Sans MS" panose="030F0702030302020204" pitchFamily="66" charset="0"/>
                  </a:rPr>
                  <a:t> para V</a:t>
                </a:r>
                <a:r>
                  <a:rPr lang="pt-BR" b="0" baseline="-25000" dirty="0" smtClean="0">
                    <a:latin typeface="Comic Sans MS" panose="030F0702030302020204" pitchFamily="66" charset="0"/>
                    <a:cs typeface="Comic Sans MS" panose="030F0702030302020204" pitchFamily="66" charset="0"/>
                  </a:rPr>
                  <a:t>C</a:t>
                </a:r>
                <a:r>
                  <a:rPr lang="pt-BR" b="0" dirty="0" smtClean="0">
                    <a:latin typeface="Comic Sans MS" panose="030F0702030302020204" pitchFamily="66" charset="0"/>
                    <a:cs typeface="Comic Sans MS" panose="030F0702030302020204" pitchFamily="66" charset="0"/>
                  </a:rPr>
                  <a:t> = V</a:t>
                </a:r>
                <a:r>
                  <a:rPr lang="pt-BR" b="0" baseline="-25000" dirty="0" smtClean="0">
                    <a:latin typeface="Comic Sans MS" panose="030F0702030302020204" pitchFamily="66" charset="0"/>
                    <a:cs typeface="Comic Sans MS" panose="030F0702030302020204" pitchFamily="66" charset="0"/>
                  </a:rPr>
                  <a:t>B</a:t>
                </a:r>
                <a:endParaRPr lang="pt-BR" b="0" i="1" dirty="0" smtClean="0">
                  <a:latin typeface="Comic Sans MS" panose="030F0702030302020204" pitchFamily="66" charset="0"/>
                  <a:cs typeface="Comic Sans MS" panose="030F0702030302020204" pitchFamily="66" charset="0"/>
                </a:endParaRPr>
              </a:p>
              <a:p>
                <a14:m>
                  <m:oMath xmlns:m="http://schemas.openxmlformats.org/officeDocument/2006/math">
                    <m:r>
                      <a:rPr lang="en-US" altLang="pt-BR" i="1" smtClean="0">
                        <a:latin typeface="Cambria Math" panose="02040503050406030204" pitchFamily="18" charset="0"/>
                        <a:cs typeface="Cambria Math" panose="02040503050406030204" pitchFamily="18" charset="0"/>
                      </a:rPr>
                      <m:t>𝛾</m:t>
                    </m:r>
                    <m:r>
                      <a:rPr lang="en-US" altLang="pt-BR" b="0" i="1" smtClean="0">
                        <a:latin typeface="Cambria Math" panose="02040503050406030204" pitchFamily="18" charset="0"/>
                      </a:rPr>
                      <m:t>=</m:t>
                    </m:r>
                    <m:f>
                      <m:fPr>
                        <m:ctrlPr>
                          <a:rPr lang="pt-BR" b="0" i="1" smtClean="0">
                            <a:latin typeface="Cambria Math" panose="02040503050406030204" pitchFamily="18" charset="0"/>
                          </a:rPr>
                        </m:ctrlPr>
                      </m:fPr>
                      <m:num>
                        <m:rad>
                          <m:radPr>
                            <m:degHide m:val="on"/>
                            <m:ctrlPr>
                              <a:rPr lang="pt-BR" b="0" i="1" smtClean="0">
                                <a:latin typeface="Cambria Math" panose="02040503050406030204" pitchFamily="18" charset="0"/>
                              </a:rPr>
                            </m:ctrlPr>
                          </m:radPr>
                          <m:deg/>
                          <m:e>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𝜀</m:t>
                                </m:r>
                              </m:e>
                              <m:sub>
                                <m:r>
                                  <a:rPr lang="pt-BR" b="0" i="1" smtClean="0">
                                    <a:latin typeface="Cambria Math" panose="02040503050406030204" pitchFamily="18" charset="0"/>
                                  </a:rPr>
                                  <m:t>𝑠</m:t>
                                </m:r>
                              </m:sub>
                            </m:sSub>
                            <m:r>
                              <a:rPr lang="pt-BR" b="0" i="1" smtClean="0">
                                <a:latin typeface="Cambria Math" panose="02040503050406030204" pitchFamily="18" charset="0"/>
                              </a:rPr>
                              <m:t>𝑞</m:t>
                            </m:r>
                            <m:sSub>
                              <m:sSubPr>
                                <m:ctrlPr>
                                  <a:rPr lang="pt-BR" b="0" i="1" smtClean="0">
                                    <a:latin typeface="Cambria Math" panose="02040503050406030204" pitchFamily="18" charset="0"/>
                                  </a:rPr>
                                </m:ctrlPr>
                              </m:sSubPr>
                              <m:e>
                                <m:r>
                                  <a:rPr lang="pt-BR" b="0" i="1" smtClean="0">
                                    <a:latin typeface="Cambria Math" panose="02040503050406030204" pitchFamily="18" charset="0"/>
                                  </a:rPr>
                                  <m:t>𝑁</m:t>
                                </m:r>
                              </m:e>
                              <m:sub>
                                <m:r>
                                  <a:rPr lang="pt-BR" b="0" i="1" smtClean="0">
                                    <a:latin typeface="Cambria Math" panose="02040503050406030204" pitchFamily="18" charset="0"/>
                                  </a:rPr>
                                  <m:t>𝑎</m:t>
                                </m:r>
                              </m:sub>
                            </m:sSub>
                          </m:e>
                        </m:rad>
                      </m:num>
                      <m:den>
                        <m:r>
                          <a:rPr lang="pt-BR" b="0" i="1" smtClean="0">
                            <a:latin typeface="Cambria Math" panose="02040503050406030204" pitchFamily="18" charset="0"/>
                          </a:rPr>
                          <m:t>𝐶𝑜𝑥</m:t>
                        </m:r>
                      </m:den>
                    </m:f>
                  </m:oMath>
                </a14:m>
                <a:r>
                  <a:rPr lang="pt-BR" dirty="0" smtClean="0">
                    <a:latin typeface="Comic Sans MS" panose="030F0702030302020204" pitchFamily="66" charset="0"/>
                    <a:cs typeface="Comic Sans MS" panose="030F0702030302020204" pitchFamily="66" charset="0"/>
                  </a:rPr>
                  <a:t>  é o parametro de efeito de corpo que indica a dependencia de V</a:t>
                </a:r>
                <a:r>
                  <a:rPr lang="pt-BR" baseline="-25000" dirty="0" smtClean="0">
                    <a:latin typeface="Comic Sans MS" panose="030F0702030302020204" pitchFamily="66" charset="0"/>
                    <a:cs typeface="Comic Sans MS" panose="030F0702030302020204" pitchFamily="66" charset="0"/>
                  </a:rPr>
                  <a:t>TN</a:t>
                </a:r>
                <a:r>
                  <a:rPr lang="pt-BR" dirty="0" smtClean="0">
                    <a:latin typeface="Comic Sans MS" panose="030F0702030302020204" pitchFamily="66" charset="0"/>
                    <a:cs typeface="Comic Sans MS" panose="030F0702030302020204" pitchFamily="66" charset="0"/>
                  </a:rPr>
                  <a:t> com (V</a:t>
                </a:r>
                <a:r>
                  <a:rPr lang="pt-BR" baseline="-25000" dirty="0" smtClean="0">
                    <a:latin typeface="Comic Sans MS" panose="030F0702030302020204" pitchFamily="66" charset="0"/>
                    <a:cs typeface="Comic Sans MS" panose="030F0702030302020204" pitchFamily="66" charset="0"/>
                  </a:rPr>
                  <a:t>S</a:t>
                </a:r>
                <a:r>
                  <a:rPr lang="pt-BR" dirty="0" smtClean="0">
                    <a:latin typeface="Comic Sans MS" panose="030F0702030302020204" pitchFamily="66" charset="0"/>
                    <a:cs typeface="Comic Sans MS" panose="030F0702030302020204" pitchFamily="66" charset="0"/>
                  </a:rPr>
                  <a:t> - V</a:t>
                </a:r>
                <a:r>
                  <a:rPr lang="pt-BR" baseline="-25000" dirty="0" smtClean="0">
                    <a:latin typeface="Comic Sans MS" panose="030F0702030302020204" pitchFamily="66" charset="0"/>
                    <a:cs typeface="Comic Sans MS" panose="030F0702030302020204" pitchFamily="66" charset="0"/>
                  </a:rPr>
                  <a:t>B</a:t>
                </a:r>
                <a:r>
                  <a:rPr lang="pt-BR" dirty="0" smtClean="0">
                    <a:latin typeface="Comic Sans MS" panose="030F0702030302020204" pitchFamily="66" charset="0"/>
                    <a:cs typeface="Comic Sans MS" panose="030F0702030302020204" pitchFamily="66" charset="0"/>
                  </a:rPr>
                  <a:t>)</a:t>
                </a:r>
                <a:endParaRPr lang="pt-BR" dirty="0" smtClean="0">
                  <a:latin typeface="Comic Sans MS" panose="030F0702030302020204" pitchFamily="66" charset="0"/>
                  <a:cs typeface="Comic Sans MS" panose="030F0702030302020204" pitchFamily="66" charset="0"/>
                </a:endParaRPr>
              </a:p>
              <a:p>
                <a:pPr marL="0" indent="0" fontAlgn="auto">
                  <a:lnSpc>
                    <a:spcPct val="100000"/>
                  </a:lnSpc>
                  <a:spcBef>
                    <a:spcPts val="1600"/>
                  </a:spcBef>
                  <a:buNone/>
                </a:pPr>
                <a:endParaRPr lang="pt-BR" b="1" baseline="-25000" dirty="0" smtClean="0">
                  <a:latin typeface="Comic Sans MS" panose="030F0702030302020204" pitchFamily="66"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793750" y="3592195"/>
                <a:ext cx="10896600" cy="2944495"/>
              </a:xfrm>
              <a:prstGeom prst="rect">
                <a:avLst/>
              </a:prstGeom>
              <a:blipFill rotWithShape="1">
                <a:blip r:embed="rId1"/>
                <a:stretch>
                  <a:fillRect t="-819" b="-974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DeTexto 2"/>
              <p:cNvSpPr txBox="1"/>
              <p:nvPr/>
            </p:nvSpPr>
            <p:spPr>
              <a:xfrm>
                <a:off x="2405588" y="2548456"/>
                <a:ext cx="6976110" cy="104394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𝑇𝑁</m:t>
                          </m:r>
                        </m:sub>
                      </m:sSub>
                      <m:r>
                        <a:rPr lang="en-US" altLang="pt-BR" sz="2800" b="0" i="1" smtClean="0">
                          <a:latin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𝑇𝑁</m:t>
                          </m:r>
                          <m:r>
                            <a:rPr lang="en-US" altLang="pt-BR" sz="2800" b="0" i="1" smtClean="0">
                              <a:latin typeface="Cambria Math" panose="02040503050406030204" pitchFamily="18" charset="0"/>
                            </a:rPr>
                            <m:t>0</m:t>
                          </m:r>
                        </m:sub>
                      </m:sSub>
                      <m:r>
                        <a:rPr lang="pt-BR" sz="2800" b="0" i="1" smtClean="0">
                          <a:latin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𝛾</m:t>
                      </m:r>
                      <m:d>
                        <m:dPr>
                          <m:begChr m:val="["/>
                          <m:endChr m:val="]"/>
                          <m:ctrlPr>
                            <a:rPr lang="pt-BR" sz="2800" b="0" i="1" smtClean="0">
                              <a:latin typeface="Cambria Math" panose="02040503050406030204" pitchFamily="18" charset="0"/>
                              <a:cs typeface="Cambria Math" panose="02040503050406030204" pitchFamily="18" charset="0"/>
                            </a:rPr>
                          </m:ctrlPr>
                        </m:dPr>
                        <m:e>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𝑆</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rPr>
                            <m:t>−</m:t>
                          </m:r>
                          <m:rad>
                            <m:radPr>
                              <m:degHide m:val="on"/>
                              <m:ctrlPr>
                                <a:rPr lang="pt-BR" sz="2800" b="0" i="1" smtClean="0">
                                  <a:latin typeface="Cambria Math" panose="02040503050406030204" pitchFamily="18" charset="0"/>
                                </a:rPr>
                              </m:ctrlPr>
                            </m:radPr>
                            <m:deg/>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e>
                          </m:rad>
                        </m:e>
                      </m:d>
                    </m:oMath>
                  </m:oMathPara>
                </a14:m>
                <a:endParaRPr lang="pt-BR" sz="2800" dirty="0"/>
              </a:p>
            </p:txBody>
          </p:sp>
        </mc:Choice>
        <mc:Fallback>
          <p:sp>
            <p:nvSpPr>
              <p:cNvPr id="3" name="CaixaDeTexto 2"/>
              <p:cNvSpPr txBox="1">
                <a:spLocks noRot="1" noChangeAspect="1" noMove="1" noResize="1" noEditPoints="1" noAdjustHandles="1" noChangeArrowheads="1" noChangeShapeType="1" noTextEdit="1"/>
              </p:cNvSpPr>
              <p:nvPr/>
            </p:nvSpPr>
            <p:spPr>
              <a:xfrm>
                <a:off x="2405588" y="2548456"/>
                <a:ext cx="6976110" cy="1043940"/>
              </a:xfrm>
              <a:prstGeom prst="rect">
                <a:avLst/>
              </a:prstGeom>
              <a:blipFill rotWithShape="1">
                <a:blip r:embed="rId2"/>
                <a:stretch>
                  <a:fillRect l="-3" t="-19" r="3" b="1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793750" y="581025"/>
            <a:ext cx="10998200" cy="1229995"/>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Efeito de Corpo no Modelo de Pequenos Sinais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Efeito de corpo: dependencia de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com V</a:t>
            </a:r>
            <a:r>
              <a:rPr lang="pt-BR" altLang="en-US" sz="2800" b="1" baseline="-25000" dirty="0" smtClean="0">
                <a:latin typeface="Comic Sans MS" panose="030F0702030302020204" pitchFamily="66" charset="0"/>
                <a:cs typeface="Comic Sans MS" panose="030F0702030302020204" pitchFamily="66" charset="0"/>
                <a:sym typeface="+mn-ea"/>
              </a:rPr>
              <a:t>SB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Conteúdo 2"/>
          <p:cNvSpPr txBox="1"/>
          <p:nvPr/>
        </p:nvSpPr>
        <p:spPr>
          <a:xfrm>
            <a:off x="711200" y="3620770"/>
            <a:ext cx="10896600" cy="678815"/>
          </a:xfrm>
          <a:prstGeom prst="rect">
            <a:avLst/>
          </a:prstGeom>
          <a:solidFill>
            <a:schemeClr val="bg1"/>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Chamaremos de </a:t>
            </a:r>
            <a:r>
              <a:rPr lang="pt-BR" i="1" dirty="0" smtClean="0">
                <a:latin typeface="Comic Sans MS" panose="030F0702030302020204" pitchFamily="66" charset="0"/>
              </a:rPr>
              <a:t>g</a:t>
            </a:r>
            <a:r>
              <a:rPr lang="pt-BR" i="1" baseline="-25000" dirty="0" smtClean="0">
                <a:latin typeface="Comic Sans MS" panose="030F0702030302020204" pitchFamily="66" charset="0"/>
              </a:rPr>
              <a:t>mb</a:t>
            </a:r>
            <a:r>
              <a:rPr lang="pt-BR" dirty="0" smtClean="0">
                <a:latin typeface="Comic Sans MS" panose="030F0702030302020204" pitchFamily="66" charset="0"/>
              </a:rPr>
              <a:t> a relação entre I</a:t>
            </a:r>
            <a:r>
              <a:rPr lang="pt-BR" baseline="-25000" dirty="0" smtClean="0">
                <a:latin typeface="Comic Sans MS" panose="030F0702030302020204" pitchFamily="66" charset="0"/>
              </a:rPr>
              <a:t>D </a:t>
            </a:r>
            <a:r>
              <a:rPr lang="pt-BR" dirty="0" smtClean="0">
                <a:latin typeface="Comic Sans MS" panose="030F0702030302020204" pitchFamily="66" charset="0"/>
              </a:rPr>
              <a:t>e V</a:t>
            </a:r>
            <a:r>
              <a:rPr lang="pt-BR" baseline="-25000" dirty="0" smtClean="0">
                <a:latin typeface="Comic Sans MS" panose="030F0702030302020204" pitchFamily="66" charset="0"/>
              </a:rPr>
              <a:t>BS</a:t>
            </a:r>
            <a:r>
              <a:rPr lang="pt-BR" dirty="0" smtClean="0">
                <a:latin typeface="Comic Sans MS" panose="030F0702030302020204" pitchFamily="66" charset="0"/>
              </a:rPr>
              <a:t>, sendo</a:t>
            </a:r>
            <a:endParaRPr lang="pt-BR" b="1"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2907665" y="2122170"/>
                <a:ext cx="6984365" cy="1141730"/>
              </a:xfrm>
              <a:prstGeom prst="rect">
                <a:avLst/>
              </a:prstGeom>
              <a:noFill/>
            </p:spPr>
            <p:txBody>
              <a:bodyPr wrap="none" rtlCol="0" anchor="t">
                <a:spAutoFit/>
              </a:bodyPr>
              <a:lstStyle/>
              <a:p>
                <a:pPr indent="0"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907665" y="2122170"/>
                <a:ext cx="6984365" cy="1141730"/>
              </a:xfrm>
              <a:prstGeom prst="rect">
                <a:avLst/>
              </a:prstGeom>
              <a:blipFill rotWithShape="1">
                <a:blip r:embed="rId1"/>
                <a:stretch>
                  <a:fillRect b="-44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050290" y="4385310"/>
                <a:ext cx="10218420" cy="849630"/>
              </a:xfrm>
              <a:prstGeom prst="rect">
                <a:avLst/>
              </a:prstGeom>
              <a:noFill/>
            </p:spPr>
            <p:txBody>
              <a:bodyPr wrap="square" rtlCol="0" anchor="t">
                <a:spAutoFit/>
              </a:bodyPr>
              <a:lstStyle/>
              <a:p>
                <a:pPr indent="0" algn="l"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050290" y="4385310"/>
                <a:ext cx="10218420" cy="849630"/>
              </a:xfrm>
              <a:prstGeom prst="rect">
                <a:avLst/>
              </a:prstGeom>
              <a:blipFill rotWithShape="1">
                <a:blip r:embed="rId2"/>
                <a:stretch>
                  <a:fillRect b="-97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3472815" y="5320665"/>
                <a:ext cx="5066030" cy="1243330"/>
              </a:xfrm>
              <a:prstGeom prst="rect">
                <a:avLst/>
              </a:prstGeom>
              <a:noFill/>
            </p:spPr>
            <p:txBody>
              <a:bodyPr wrap="square" rtlCol="0" anchor="t">
                <a:spAutoFit/>
              </a:bodyPr>
              <a:lstStyle/>
              <a:p>
                <a:pPr indent="0" algn="l"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smtClean="0">
                          <a:latin typeface="Cambria Math" panose="02040503050406030204" pitchFamily="18" charset="0"/>
                          <a:cs typeface="Cambria Math" panose="02040503050406030204" pitchFamily="18" charset="0"/>
                        </a:rPr>
                        <m:t>𝛾</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ad>
                            <m:radPr>
                              <m:degHide m:val="on"/>
                              <m:ctrlPr>
                                <a:rPr lang="pt-BR" sz="2400" b="0" i="1" smtClean="0">
                                  <a:latin typeface="Cambria Math" panose="02040503050406030204" pitchFamily="18" charset="0"/>
                                </a:rPr>
                              </m:ctrlPr>
                            </m:radPr>
                            <m:deg/>
                            <m:e>
                              <m:d>
                                <m:dPr>
                                  <m:ctrlPr>
                                    <a:rPr lang="pt-BR" sz="2400" b="0" i="1" smtClean="0">
                                      <a:latin typeface="Cambria Math" panose="02040503050406030204" pitchFamily="18" charset="0"/>
                                    </a:rPr>
                                  </m:ctrlPr>
                                </m:dPr>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m:t>
                                      </m:r>
                                      <m:r>
                                        <a:rPr lang="pt-BR" sz="2400" b="0" i="1" smtClean="0">
                                          <a:latin typeface="Cambria Math" panose="02040503050406030204" pitchFamily="18" charset="0"/>
                                        </a:rPr>
                                        <m:t>𝑉</m:t>
                                      </m:r>
                                    </m:e>
                                    <m:sub>
                                      <m:r>
                                        <a:rPr lang="en-US" altLang="pt-BR" sz="2400" b="0" i="1" smtClean="0">
                                          <a:latin typeface="Cambria Math" panose="02040503050406030204" pitchFamily="18" charset="0"/>
                                        </a:rPr>
                                        <m:t>𝑆𝐵</m:t>
                                      </m:r>
                                    </m:sub>
                                  </m:sSub>
                                </m:e>
                              </m:d>
                            </m:e>
                          </m:rad>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472815" y="5320665"/>
                <a:ext cx="5066030" cy="124333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pic>
        <p:nvPicPr>
          <p:cNvPr id="94" name="Imagem 94" descr="Resultado de imagem para u741 op amp"/>
          <p:cNvPicPr>
            <a:picLocks noGrp="1" noChangeAspect="1" noChangeArrowheads="1"/>
          </p:cNvPicPr>
          <p:nvPr/>
        </p:nvPicPr>
        <p:blipFill>
          <a:blip r:embed="rId1" cstate="print"/>
          <a:srcRect r="640" b="1310"/>
          <a:stretch>
            <a:fillRect/>
          </a:stretch>
        </p:blipFill>
        <p:spPr>
          <a:xfrm>
            <a:off x="1230630" y="1098550"/>
            <a:ext cx="9718675" cy="5622290"/>
          </a:xfrm>
          <a:prstGeom prst="rect">
            <a:avLst/>
          </a:prstGeom>
          <a:noFill/>
          <a:ln w="9525">
            <a:noFill/>
            <a:miter lim="800000"/>
            <a:headEnd/>
            <a:tailEnd/>
          </a:ln>
        </p:spPr>
      </p:pic>
      <p:sp>
        <p:nvSpPr>
          <p:cNvPr id="5" name="Título 1"/>
          <p:cNvSpPr>
            <a:spLocks noGrp="1"/>
          </p:cNvSpPr>
          <p:nvPr/>
        </p:nvSpPr>
        <p:spPr>
          <a:xfrm>
            <a:off x="433705" y="325120"/>
            <a:ext cx="329565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altLang="en-US" b="1" dirty="0" err="1">
                <a:solidFill>
                  <a:srgbClr val="C00000"/>
                </a:solidFill>
                <a:effectLst>
                  <a:outerShdw blurRad="38100" dist="38100" dir="2700000" algn="tl">
                    <a:srgbClr val="000000">
                      <a:alpha val="43137"/>
                    </a:srgbClr>
                  </a:outerShdw>
                </a:effectLst>
                <a:latin typeface="+mn-lt"/>
                <a:cs typeface="+mn-lt"/>
              </a:rPr>
              <a:t>AmpOp</a:t>
            </a:r>
            <a:r>
              <a:rPr lang="pt-BR" altLang="en-US" b="1" dirty="0">
                <a:solidFill>
                  <a:srgbClr val="C00000"/>
                </a:solidFill>
                <a:effectLst>
                  <a:outerShdw blurRad="38100" dist="38100" dir="2700000" algn="tl">
                    <a:srgbClr val="000000">
                      <a:alpha val="43137"/>
                    </a:srgbClr>
                  </a:outerShdw>
                </a:effectLst>
                <a:latin typeface="+mn-lt"/>
                <a:cs typeface="+mn-lt"/>
              </a:rPr>
              <a:t> </a:t>
            </a:r>
            <a:r>
              <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rPr>
              <a:t>µ741</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
        <p:nvSpPr>
          <p:cNvPr id="7" name="Caixa de Texto 6"/>
          <p:cNvSpPr txBox="1"/>
          <p:nvPr/>
        </p:nvSpPr>
        <p:spPr>
          <a:xfrm>
            <a:off x="838200" y="3529965"/>
            <a:ext cx="1700530" cy="398780"/>
          </a:xfrm>
          <a:prstGeom prst="rect">
            <a:avLst/>
          </a:prstGeom>
          <a:noFill/>
        </p:spPr>
        <p:txBody>
          <a:bodyPr wrap="none" rtlCol="0">
            <a:spAutoFit/>
          </a:bodyPr>
          <a:lstStyle/>
          <a:p>
            <a:r>
              <a:rPr lang="pt-BR" altLang="en-US" sz="2000" b="1">
                <a:solidFill>
                  <a:srgbClr val="C00000"/>
                </a:solidFill>
              </a:rPr>
              <a:t>par diferencial</a:t>
            </a:r>
            <a:endParaRPr lang="pt-BR" altLang="en-US" sz="2000" b="1">
              <a:solidFill>
                <a:srgbClr val="C00000"/>
              </a:solidFill>
            </a:endParaRPr>
          </a:p>
        </p:txBody>
      </p:sp>
      <p:sp>
        <p:nvSpPr>
          <p:cNvPr id="8" name="Caixa de Texto 7"/>
          <p:cNvSpPr txBox="1"/>
          <p:nvPr/>
        </p:nvSpPr>
        <p:spPr>
          <a:xfrm>
            <a:off x="4569460" y="524510"/>
            <a:ext cx="1383665" cy="398780"/>
          </a:xfrm>
          <a:prstGeom prst="rect">
            <a:avLst/>
          </a:prstGeom>
          <a:noFill/>
        </p:spPr>
        <p:txBody>
          <a:bodyPr wrap="none" rtlCol="0">
            <a:spAutoFit/>
          </a:bodyPr>
          <a:lstStyle/>
          <a:p>
            <a:r>
              <a:rPr lang="pt-BR" altLang="en-US" sz="2000" b="1">
                <a:solidFill>
                  <a:srgbClr val="C00000"/>
                </a:solidFill>
              </a:rPr>
              <a:t>polarização</a:t>
            </a:r>
            <a:endParaRPr lang="pt-BR" altLang="en-US" sz="2000" b="1">
              <a:solidFill>
                <a:srgbClr val="C00000"/>
              </a:solidFill>
            </a:endParaRPr>
          </a:p>
        </p:txBody>
      </p:sp>
      <p:sp>
        <p:nvSpPr>
          <p:cNvPr id="9" name="Caixa de Texto 8"/>
          <p:cNvSpPr txBox="1"/>
          <p:nvPr/>
        </p:nvSpPr>
        <p:spPr>
          <a:xfrm>
            <a:off x="10096500" y="5097780"/>
            <a:ext cx="1925320" cy="706755"/>
          </a:xfrm>
          <a:prstGeom prst="rect">
            <a:avLst/>
          </a:prstGeom>
          <a:noFill/>
        </p:spPr>
        <p:txBody>
          <a:bodyPr wrap="none" rtlCol="0">
            <a:spAutoFit/>
          </a:bodyPr>
          <a:lstStyle/>
          <a:p>
            <a:r>
              <a:rPr lang="pt-BR" altLang="en-US" sz="2000" b="1">
                <a:solidFill>
                  <a:srgbClr val="C00000"/>
                </a:solidFill>
              </a:rPr>
              <a:t>estágio de saída </a:t>
            </a:r>
            <a:endParaRPr lang="pt-BR" altLang="en-US" sz="2000" b="1">
              <a:solidFill>
                <a:srgbClr val="C00000"/>
              </a:solidFill>
            </a:endParaRPr>
          </a:p>
          <a:p>
            <a:r>
              <a:rPr lang="pt-BR" altLang="en-US" sz="2000" b="1">
                <a:solidFill>
                  <a:srgbClr val="C00000"/>
                </a:solidFill>
              </a:rPr>
              <a:t>com proteca</a:t>
            </a:r>
            <a:endParaRPr lang="pt-BR" altLang="en-US" sz="2000" b="1">
              <a:solidFill>
                <a:srgbClr val="C00000"/>
              </a:solidFill>
            </a:endParaRPr>
          </a:p>
        </p:txBody>
      </p:sp>
      <p:sp>
        <p:nvSpPr>
          <p:cNvPr id="10" name="Caixa de Texto 9"/>
          <p:cNvSpPr txBox="1"/>
          <p:nvPr/>
        </p:nvSpPr>
        <p:spPr>
          <a:xfrm>
            <a:off x="7410450" y="524510"/>
            <a:ext cx="1949450" cy="706755"/>
          </a:xfrm>
          <a:prstGeom prst="rect">
            <a:avLst/>
          </a:prstGeom>
          <a:noFill/>
        </p:spPr>
        <p:txBody>
          <a:bodyPr wrap="none" rtlCol="0">
            <a:spAutoFit/>
          </a:bodyPr>
          <a:lstStyle/>
          <a:p>
            <a:r>
              <a:rPr lang="pt-BR" altLang="en-US" sz="2000" b="1">
                <a:solidFill>
                  <a:srgbClr val="C00000"/>
                </a:solidFill>
              </a:rPr>
              <a:t>segundo estágio </a:t>
            </a:r>
            <a:endParaRPr lang="pt-BR" altLang="en-US" sz="2000" b="1">
              <a:solidFill>
                <a:srgbClr val="C00000"/>
              </a:solidFill>
            </a:endParaRPr>
          </a:p>
          <a:p>
            <a:r>
              <a:rPr lang="pt-BR" altLang="en-US" sz="2000" b="1">
                <a:solidFill>
                  <a:srgbClr val="C00000"/>
                </a:solidFill>
              </a:rPr>
              <a:t>de ganho</a:t>
            </a:r>
            <a:endParaRPr lang="pt-BR" altLang="en-US" sz="2000" b="1">
              <a:solidFill>
                <a:srgbClr val="C00000"/>
              </a:solidFill>
            </a:endParaRPr>
          </a:p>
        </p:txBody>
      </p:sp>
      <p:cxnSp>
        <p:nvCxnSpPr>
          <p:cNvPr id="11" name="Conector curvo 10"/>
          <p:cNvCxnSpPr/>
          <p:nvPr/>
        </p:nvCxnSpPr>
        <p:spPr>
          <a:xfrm flipV="1">
            <a:off x="2038985" y="3062605"/>
            <a:ext cx="1195705" cy="970280"/>
          </a:xfrm>
          <a:prstGeom prst="curvedConnector3">
            <a:avLst>
              <a:gd name="adj1" fmla="val 50027"/>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2" name="Conector curvo 11"/>
          <p:cNvCxnSpPr/>
          <p:nvPr/>
        </p:nvCxnSpPr>
        <p:spPr>
          <a:xfrm rot="5400000">
            <a:off x="3719195" y="2005965"/>
            <a:ext cx="2698750" cy="533400"/>
          </a:xfrm>
          <a:prstGeom prst="curvedConnector3">
            <a:avLst>
              <a:gd name="adj1" fmla="val 50024"/>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Conector curvo 12"/>
          <p:cNvCxnSpPr/>
          <p:nvPr/>
        </p:nvCxnSpPr>
        <p:spPr>
          <a:xfrm rot="5400000">
            <a:off x="6164580" y="1835785"/>
            <a:ext cx="2730500" cy="1255395"/>
          </a:xfrm>
          <a:prstGeom prst="curvedConnector3">
            <a:avLst>
              <a:gd name="adj1" fmla="val 50012"/>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4" name="Conector curvo 13"/>
          <p:cNvCxnSpPr/>
          <p:nvPr/>
        </p:nvCxnSpPr>
        <p:spPr>
          <a:xfrm rot="10800000">
            <a:off x="9674225" y="3881755"/>
            <a:ext cx="1552575" cy="1436370"/>
          </a:xfrm>
          <a:prstGeom prst="curvedConnector3">
            <a:avLst>
              <a:gd name="adj1" fmla="val 49980"/>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5" name="Título 1"/>
          <p:cNvSpPr txBox="1"/>
          <p:nvPr/>
        </p:nvSpPr>
        <p:spPr>
          <a:xfrm>
            <a:off x="10521094" y="348139"/>
            <a:ext cx="1058609"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altLang="en-US" b="1" dirty="0" smtClean="0">
                <a:solidFill>
                  <a:srgbClr val="C00000"/>
                </a:solidFill>
                <a:effectLst>
                  <a:outerShdw blurRad="38100" dist="38100" dir="2700000" algn="tl">
                    <a:srgbClr val="000000">
                      <a:alpha val="43137"/>
                    </a:srgbClr>
                  </a:outerShdw>
                </a:effectLst>
                <a:latin typeface="+mn-lt"/>
                <a:cs typeface="+mn-lt"/>
              </a:rPr>
              <a:t>C.I.</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6" name="Picture 8" descr="img092"/>
          <p:cNvPicPr>
            <a:picLocks noChangeAspect="1" noChangeArrowheads="1"/>
          </p:cNvPicPr>
          <p:nvPr/>
        </p:nvPicPr>
        <p:blipFill>
          <a:blip r:embed="rId1" cstate="print">
            <a:extLst>
              <a:ext uri="{28A0092B-C50C-407E-A947-70E740481C1C}">
                <a14:useLocalDpi xmlns:a14="http://schemas.microsoft.com/office/drawing/2010/main" val="0"/>
              </a:ext>
            </a:extLst>
          </a:blip>
          <a:srcRect l="2040" t="1347" r="2380" b="2966"/>
          <a:stretch>
            <a:fillRect/>
          </a:stretch>
        </p:blipFill>
        <p:spPr bwMode="auto">
          <a:xfrm>
            <a:off x="6609417" y="2253080"/>
            <a:ext cx="4802654" cy="40507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6825" y="1242919"/>
            <a:ext cx="5802592" cy="4611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pic>
      <p:sp>
        <p:nvSpPr>
          <p:cNvPr id="8" name="Rectangle 6">
            <a:hlinkClick r:id=""/>
          </p:cNvPr>
          <p:cNvSpPr>
            <a:spLocks noChangeArrowheads="1"/>
          </p:cNvSpPr>
          <p:nvPr/>
        </p:nvSpPr>
        <p:spPr bwMode="auto">
          <a:xfrm>
            <a:off x="1175404" y="304707"/>
            <a:ext cx="9545637" cy="727075"/>
          </a:xfrm>
          <a:prstGeom prst="rect">
            <a:avLst/>
          </a:prstGeom>
          <a:noFill/>
          <a:ln w="25400">
            <a:solidFill>
              <a:srgbClr val="FF3300"/>
            </a:solidFill>
            <a:miter lim="800000"/>
          </a:ln>
          <a:effectLst/>
        </p:spPr>
        <p:txBody>
          <a:bodyPr lIns="92075" tIns="46038" rIns="92075" bIns="46038">
            <a:spAutoFit/>
          </a:bodyPr>
          <a:lstStyle/>
          <a:p>
            <a:pPr algn="ctr">
              <a:defRPr/>
            </a:pPr>
            <a:r>
              <a:rPr lang="en-US" sz="2000" dirty="0">
                <a:latin typeface="Comic Sans MS" panose="030F0702030302020204" pitchFamily="66" charset="0"/>
              </a:rPr>
              <a:t>1948: </a:t>
            </a:r>
            <a:r>
              <a:rPr lang="en-US" sz="2000" dirty="0" err="1">
                <a:latin typeface="Comic Sans MS" panose="030F0702030302020204" pitchFamily="66" charset="0"/>
              </a:rPr>
              <a:t>transistores</a:t>
            </a:r>
            <a:r>
              <a:rPr lang="en-US" sz="2000" dirty="0">
                <a:latin typeface="Comic Sans MS" panose="030F0702030302020204" pitchFamily="66" charset="0"/>
              </a:rPr>
              <a:t> </a:t>
            </a:r>
            <a:r>
              <a:rPr lang="en-US" sz="2000" dirty="0" err="1">
                <a:latin typeface="Comic Sans MS" panose="030F0702030302020204" pitchFamily="66" charset="0"/>
              </a:rPr>
              <a:t>bipolares</a:t>
            </a:r>
            <a:r>
              <a:rPr lang="en-US" sz="2000" dirty="0">
                <a:latin typeface="Comic Sans MS" panose="030F0702030302020204" pitchFamily="66" charset="0"/>
              </a:rPr>
              <a:t> - </a:t>
            </a:r>
            <a:r>
              <a:rPr lang="en-US" sz="2000" b="1" dirty="0">
                <a:solidFill>
                  <a:srgbClr val="DA0F03"/>
                </a:solidFill>
                <a:effectLst>
                  <a:outerShdw blurRad="38100" dist="38100" dir="2700000" algn="tl">
                    <a:srgbClr val="C0C0C0"/>
                  </a:outerShdw>
                </a:effectLst>
                <a:latin typeface="Comic Sans MS" panose="030F0702030302020204" pitchFamily="66" charset="0"/>
              </a:rPr>
              <a:t>Bardeen, Brattain e Shockley</a:t>
            </a:r>
            <a:r>
              <a:rPr lang="en-US" sz="2000" dirty="0">
                <a:latin typeface="Comic Sans MS" panose="030F0702030302020204" pitchFamily="66" charset="0"/>
              </a:rPr>
              <a:t> (</a:t>
            </a:r>
            <a:r>
              <a:rPr lang="en-US" sz="2000" i="1" dirty="0" err="1">
                <a:latin typeface="Comic Sans MS" panose="030F0702030302020204" pitchFamily="66" charset="0"/>
              </a:rPr>
              <a:t>BellTelephone</a:t>
            </a:r>
            <a:r>
              <a:rPr lang="en-US" sz="2000" i="1" dirty="0">
                <a:latin typeface="Comic Sans MS" panose="030F0702030302020204" pitchFamily="66" charset="0"/>
              </a:rPr>
              <a:t> Laboratories</a:t>
            </a:r>
            <a:r>
              <a:rPr lang="en-US" sz="2000" dirty="0">
                <a:latin typeface="Comic Sans MS" panose="030F0702030302020204" pitchFamily="66" charset="0"/>
              </a:rPr>
              <a:t>). Segue </a:t>
            </a:r>
            <a:r>
              <a:rPr lang="en-US" sz="2000" dirty="0" err="1">
                <a:latin typeface="Comic Sans MS" panose="030F0702030302020204" pitchFamily="66" charset="0"/>
              </a:rPr>
              <a:t>daí</a:t>
            </a:r>
            <a:r>
              <a:rPr lang="en-US" sz="2000" dirty="0">
                <a:latin typeface="Comic Sans MS" panose="030F0702030302020204" pitchFamily="66" charset="0"/>
              </a:rPr>
              <a:t> a </a:t>
            </a:r>
            <a:r>
              <a:rPr lang="en-US" sz="2000" dirty="0" err="1">
                <a:latin typeface="Comic Sans MS" panose="030F0702030302020204" pitchFamily="66" charset="0"/>
              </a:rPr>
              <a:t>explicação</a:t>
            </a:r>
            <a:r>
              <a:rPr lang="en-US" sz="2000" dirty="0">
                <a:latin typeface="Comic Sans MS" panose="030F0702030302020204" pitchFamily="66" charset="0"/>
              </a:rPr>
              <a:t> da </a:t>
            </a:r>
            <a:r>
              <a:rPr lang="en-US" sz="2000" dirty="0" err="1">
                <a:latin typeface="Comic Sans MS" panose="030F0702030302020204" pitchFamily="66" charset="0"/>
              </a:rPr>
              <a:t>física</a:t>
            </a:r>
            <a:r>
              <a:rPr lang="en-US" sz="2000" dirty="0">
                <a:latin typeface="Comic Sans MS" panose="030F0702030302020204" pitchFamily="66" charset="0"/>
              </a:rPr>
              <a:t> </a:t>
            </a:r>
            <a:r>
              <a:rPr lang="en-US" sz="2000" dirty="0" err="1">
                <a:latin typeface="Comic Sans MS" panose="030F0702030302020204" pitchFamily="66" charset="0"/>
              </a:rPr>
              <a:t>básica</a:t>
            </a:r>
            <a:r>
              <a:rPr lang="en-US" sz="2000" dirty="0">
                <a:latin typeface="Comic Sans MS" panose="030F0702030302020204" pitchFamily="66" charset="0"/>
              </a:rPr>
              <a:t> do transistor.</a:t>
            </a:r>
            <a:endParaRPr lang="en-US" sz="2000" dirty="0">
              <a:latin typeface="Comic Sans MS" panose="030F0702030302020204" pitchFamily="66" charset="0"/>
            </a:endParaRPr>
          </a:p>
        </p:txBody>
      </p:sp>
      <p:sp>
        <p:nvSpPr>
          <p:cNvPr id="9" name="Text Box 7"/>
          <p:cNvSpPr txBox="1">
            <a:spLocks noChangeArrowheads="1"/>
          </p:cNvSpPr>
          <p:nvPr/>
        </p:nvSpPr>
        <p:spPr bwMode="auto">
          <a:xfrm>
            <a:off x="1935817" y="4573494"/>
            <a:ext cx="5840413" cy="1939925"/>
          </a:xfrm>
          <a:prstGeom prst="rect">
            <a:avLst/>
          </a:prstGeom>
          <a:solidFill>
            <a:srgbClr val="FFFF99"/>
          </a:solidFill>
          <a:ln w="19050" algn="ctr">
            <a:solidFill>
              <a:srgbClr val="000082"/>
            </a:solidFill>
            <a:miter lim="800000"/>
          </a:ln>
          <a:effectLst/>
        </p:spPr>
        <p:txBody>
          <a:bodyPr>
            <a:spAutoFit/>
          </a:bodyPr>
          <a:lstStyle/>
          <a:p>
            <a:pPr>
              <a:spcBef>
                <a:spcPct val="50000"/>
              </a:spcBef>
              <a:defRPr/>
            </a:pPr>
            <a:r>
              <a:rPr lang="en-US" sz="2000" b="1" dirty="0">
                <a:solidFill>
                  <a:srgbClr val="DA0F03"/>
                </a:solidFill>
                <a:effectLst>
                  <a:outerShdw blurRad="38100" dist="38100" dir="2700000" algn="tl">
                    <a:srgbClr val="000000"/>
                  </a:outerShdw>
                </a:effectLst>
                <a:latin typeface="Comic Sans MS" panose="030F0702030302020204" pitchFamily="66" charset="0"/>
              </a:rPr>
              <a:t>Bardeen, Brattain e Shockley</a:t>
            </a:r>
            <a:r>
              <a:rPr lang="en-US" sz="2000" dirty="0">
                <a:latin typeface="Comic Sans MS" panose="030F0702030302020204" pitchFamily="66" charset="0"/>
              </a:rPr>
              <a:t> </a:t>
            </a:r>
            <a:r>
              <a:rPr lang="pt-BR" sz="2000" dirty="0">
                <a:latin typeface="Comic Sans MS" panose="030F0702030302020204" pitchFamily="66" charset="0"/>
              </a:rPr>
              <a:t>ganharam o prêmio </a:t>
            </a:r>
            <a:r>
              <a:rPr lang="pt-BR" sz="2000" b="1" dirty="0">
                <a:solidFill>
                  <a:srgbClr val="DA0F03"/>
                </a:solidFill>
                <a:effectLst>
                  <a:outerShdw blurRad="38100" dist="38100" dir="2700000" algn="tl">
                    <a:srgbClr val="000000"/>
                  </a:outerShdw>
                </a:effectLst>
                <a:latin typeface="Comic Sans MS" panose="030F0702030302020204" pitchFamily="66" charset="0"/>
              </a:rPr>
              <a:t>Nobel de física</a:t>
            </a:r>
            <a:r>
              <a:rPr lang="pt-BR" sz="2000" dirty="0">
                <a:latin typeface="Comic Sans MS" panose="030F0702030302020204" pitchFamily="66" charset="0"/>
              </a:rPr>
              <a:t> pelas pesquisas em semicondutores e descoberta do efeito transistor em </a:t>
            </a:r>
            <a:r>
              <a:rPr lang="pt-BR" sz="2000" b="1" dirty="0">
                <a:solidFill>
                  <a:srgbClr val="DA0F03"/>
                </a:solidFill>
                <a:effectLst>
                  <a:outerShdw blurRad="38100" dist="38100" dir="2700000" algn="tl">
                    <a:srgbClr val="000000"/>
                  </a:outerShdw>
                </a:effectLst>
                <a:latin typeface="Comic Sans MS" panose="030F0702030302020204" pitchFamily="66" charset="0"/>
              </a:rPr>
              <a:t>1956</a:t>
            </a:r>
            <a:r>
              <a:rPr lang="pt-BR" sz="2000" dirty="0">
                <a:latin typeface="Comic Sans MS" panose="030F0702030302020204" pitchFamily="66" charset="0"/>
              </a:rPr>
              <a:t>. </a:t>
            </a:r>
            <a:r>
              <a:rPr lang="pt-BR" sz="2000" b="1" dirty="0">
                <a:solidFill>
                  <a:srgbClr val="DA0F03"/>
                </a:solidFill>
                <a:effectLst>
                  <a:outerShdw blurRad="38100" dist="38100" dir="2700000" algn="tl">
                    <a:srgbClr val="000000"/>
                  </a:outerShdw>
                </a:effectLst>
                <a:latin typeface="Comic Sans MS" panose="030F0702030302020204" pitchFamily="66" charset="0"/>
              </a:rPr>
              <a:t>Bardeen</a:t>
            </a:r>
            <a:r>
              <a:rPr lang="pt-BR" sz="2000" dirty="0">
                <a:latin typeface="Comic Sans MS" panose="030F0702030302020204" pitchFamily="66" charset="0"/>
              </a:rPr>
              <a:t> recebeu </a:t>
            </a:r>
            <a:r>
              <a:rPr lang="pt-BR" sz="2000" b="1" dirty="0">
                <a:solidFill>
                  <a:srgbClr val="DA0F03"/>
                </a:solidFill>
                <a:effectLst>
                  <a:outerShdw blurRad="38100" dist="38100" dir="2700000" algn="tl">
                    <a:srgbClr val="000000"/>
                  </a:outerShdw>
                </a:effectLst>
                <a:latin typeface="Comic Sans MS" panose="030F0702030302020204" pitchFamily="66" charset="0"/>
              </a:rPr>
              <a:t>outro Nobel em 1972</a:t>
            </a:r>
            <a:r>
              <a:rPr lang="pt-BR" sz="2000" dirty="0">
                <a:latin typeface="Comic Sans MS" panose="030F0702030302020204" pitchFamily="66" charset="0"/>
              </a:rPr>
              <a:t> pelo desenvolvimento da teoria da supercondutividade.</a:t>
            </a:r>
            <a:r>
              <a:rPr lang="pt-BR" dirty="0">
                <a:latin typeface="Arial" panose="020B0604020202020204" pitchFamily="34" charset="0"/>
              </a:rPr>
              <a:t> </a:t>
            </a:r>
            <a:endParaRPr lang="en-US" dirty="0">
              <a:latin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ldLvl="0" animBg="1"/>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793750" y="581025"/>
            <a:ext cx="10998200" cy="1229995"/>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Efeito de Corpo no Modelo de Pequenos Sinais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valor de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mB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será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4615180" y="1487170"/>
                <a:ext cx="4647565" cy="1237615"/>
              </a:xfrm>
              <a:prstGeom prst="rect">
                <a:avLst/>
              </a:prstGeom>
              <a:noFill/>
            </p:spPr>
            <p:txBody>
              <a:bodyPr wrap="square" rtlCol="0" anchor="t">
                <a:spAutoFit/>
              </a:bodyPr>
              <a:lstStyle/>
              <a:p>
                <a:pPr indent="0" algn="l"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smtClean="0">
                          <a:latin typeface="Cambria Math" panose="02040503050406030204" pitchFamily="18" charset="0"/>
                          <a:cs typeface="Cambria Math" panose="02040503050406030204" pitchFamily="18" charset="0"/>
                        </a:rPr>
                        <m:t>𝛾</m:t>
                      </m:r>
                      <m:f>
                        <m:fPr>
                          <m:ctrlPr>
                            <a:rPr lang="en-US" altLang="pt-BR" sz="2400" i="1" smtClean="0">
                              <a:latin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cs typeface="Cambria Math" panose="02040503050406030204" pitchFamily="18" charset="0"/>
                            </a:rPr>
                            <m:t>1</m:t>
                          </m:r>
                        </m:num>
                        <m:den>
                          <m:r>
                            <a:rPr lang="en-US" altLang="pt-BR" sz="2400" i="1" smtClean="0">
                              <a:latin typeface="Cambria Math" panose="02040503050406030204" pitchFamily="18" charset="0"/>
                              <a:cs typeface="Cambria Math" panose="02040503050406030204" pitchFamily="18" charset="0"/>
                            </a:rPr>
                            <m:t>2</m:t>
                          </m:r>
                          <m:rad>
                            <m:radPr>
                              <m:degHide m:val="on"/>
                              <m:ctrlPr>
                                <a:rPr lang="pt-BR" sz="2400" b="0" i="1" smtClean="0">
                                  <a:latin typeface="Cambria Math" panose="02040503050406030204" pitchFamily="18" charset="0"/>
                                </a:rPr>
                              </m:ctrlPr>
                            </m:radPr>
                            <m:deg/>
                            <m:e>
                              <m:d>
                                <m:dPr>
                                  <m:ctrlPr>
                                    <a:rPr lang="pt-BR" sz="2400" b="0" i="1" smtClean="0">
                                      <a:latin typeface="Cambria Math" panose="02040503050406030204" pitchFamily="18" charset="0"/>
                                    </a:rPr>
                                  </m:ctrlPr>
                                </m:dPr>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m:t>
                                      </m:r>
                                      <m:r>
                                        <a:rPr lang="pt-BR" sz="2400" b="0" i="1" smtClean="0">
                                          <a:latin typeface="Cambria Math" panose="02040503050406030204" pitchFamily="18" charset="0"/>
                                        </a:rPr>
                                        <m:t>𝑉</m:t>
                                      </m:r>
                                    </m:e>
                                    <m:sub>
                                      <m:r>
                                        <a:rPr lang="en-US" altLang="pt-BR" sz="2400" b="0" i="1" smtClean="0">
                                          <a:latin typeface="Cambria Math" panose="02040503050406030204" pitchFamily="18" charset="0"/>
                                        </a:rPr>
                                        <m:t>𝑆𝐵</m:t>
                                      </m:r>
                                    </m:sub>
                                  </m:sSub>
                                </m:e>
                              </m:d>
                            </m:e>
                          </m:rad>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615180" y="1487170"/>
                <a:ext cx="4647565" cy="1237615"/>
              </a:xfrm>
              <a:prstGeom prst="rect">
                <a:avLst/>
              </a:prstGeom>
              <a:blipFill rotWithShape="1">
                <a:blip r:embed="rId1"/>
                <a:stretch>
                  <a:fillRect/>
                </a:stretch>
              </a:blipFill>
            </p:spPr>
            <p:txBody>
              <a:bodyPr/>
              <a:lstStyle/>
              <a:p>
                <a:r>
                  <a:rPr lang="pt-BR" altLang="en-US">
                    <a:noFill/>
                  </a:rPr>
                  <a:t> </a:t>
                </a:r>
              </a:p>
            </p:txBody>
          </p:sp>
        </mc:Fallback>
      </mc:AlternateContent>
      <p:sp>
        <p:nvSpPr>
          <p:cNvPr id="18" name="CaixaDeTexto 45"/>
          <p:cNvSpPr txBox="1"/>
          <p:nvPr/>
        </p:nvSpPr>
        <p:spPr>
          <a:xfrm>
            <a:off x="558800" y="2540000"/>
            <a:ext cx="4022725" cy="521970"/>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Novo modelo </a:t>
            </a:r>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9" name="Conector Reto 74"/>
          <p:cNvCxnSpPr/>
          <p:nvPr/>
        </p:nvCxnSpPr>
        <p:spPr>
          <a:xfrm>
            <a:off x="5421550" y="4748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5410871" y="38262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5227737" y="4196403"/>
            <a:ext cx="387626" cy="552342"/>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4" name="Conector Reto 23"/>
          <p:cNvCxnSpPr/>
          <p:nvPr/>
        </p:nvCxnSpPr>
        <p:spPr>
          <a:xfrm rot="5400000" flipH="1">
            <a:off x="3746969" y="3124965"/>
            <a:ext cx="0" cy="136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9568494" y="3264034"/>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26" name="Caixa de Texto 23"/>
          <p:cNvSpPr txBox="1"/>
          <p:nvPr/>
        </p:nvSpPr>
        <p:spPr>
          <a:xfrm>
            <a:off x="7910858" y="5299088"/>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28" name="Caixa de Texto 23"/>
          <p:cNvSpPr txBox="1"/>
          <p:nvPr/>
        </p:nvSpPr>
        <p:spPr>
          <a:xfrm>
            <a:off x="2725321" y="3264862"/>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29" name="Conector Reto 28"/>
          <p:cNvCxnSpPr/>
          <p:nvPr/>
        </p:nvCxnSpPr>
        <p:spPr>
          <a:xfrm rot="16200000">
            <a:off x="7707176" y="1504066"/>
            <a:ext cx="0" cy="46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1" name="Caixa de Texto 30"/>
              <p:cNvSpPr txBox="1"/>
              <p:nvPr/>
            </p:nvSpPr>
            <p:spPr>
              <a:xfrm>
                <a:off x="5346065" y="4634865"/>
                <a:ext cx="123825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5346065" y="4634865"/>
                <a:ext cx="123825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2" name="Conector Reto 31"/>
          <p:cNvCxnSpPr/>
          <p:nvPr/>
        </p:nvCxnSpPr>
        <p:spPr>
          <a:xfrm rot="16200000">
            <a:off x="6355526" y="3330061"/>
            <a:ext cx="0" cy="39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3" name="Conector Reto 79"/>
          <p:cNvCxnSpPr/>
          <p:nvPr/>
        </p:nvCxnSpPr>
        <p:spPr>
          <a:xfrm rot="5400000" flipH="1" flipV="1">
            <a:off x="5902229" y="454322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rot="5400000" flipH="1">
            <a:off x="6464031" y="4412148"/>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35" name="Caixa de Texto 34"/>
              <p:cNvSpPr txBox="1"/>
              <p:nvPr/>
            </p:nvSpPr>
            <p:spPr>
              <a:xfrm>
                <a:off x="6569710" y="4487545"/>
                <a:ext cx="84328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6569710" y="4487545"/>
                <a:ext cx="843280" cy="521970"/>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36" name="Grupo 35"/>
          <p:cNvGrpSpPr/>
          <p:nvPr/>
        </p:nvGrpSpPr>
        <p:grpSpPr>
          <a:xfrm rot="16200000">
            <a:off x="4907280" y="3048000"/>
            <a:ext cx="416560" cy="1487805"/>
            <a:chOff x="3114" y="6151"/>
            <a:chExt cx="656" cy="2343"/>
          </a:xfrm>
        </p:grpSpPr>
        <p:cxnSp>
          <p:nvCxnSpPr>
            <p:cNvPr id="3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1" name="Caixa de Texto 23"/>
          <p:cNvSpPr txBox="1"/>
          <p:nvPr/>
        </p:nvSpPr>
        <p:spPr>
          <a:xfrm>
            <a:off x="4497705" y="306197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42" name="Grupo 41"/>
          <p:cNvGrpSpPr/>
          <p:nvPr/>
        </p:nvGrpSpPr>
        <p:grpSpPr>
          <a:xfrm>
            <a:off x="4198620" y="3826510"/>
            <a:ext cx="416560" cy="1487805"/>
            <a:chOff x="3114" y="6151"/>
            <a:chExt cx="656" cy="2343"/>
          </a:xfrm>
        </p:grpSpPr>
        <p:cxnSp>
          <p:nvCxnSpPr>
            <p:cNvPr id="4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 name="Grupo 52"/>
          <p:cNvGrpSpPr/>
          <p:nvPr/>
        </p:nvGrpSpPr>
        <p:grpSpPr>
          <a:xfrm rot="10800000">
            <a:off x="4164965" y="4826635"/>
            <a:ext cx="416560" cy="1487805"/>
            <a:chOff x="3114" y="6151"/>
            <a:chExt cx="656" cy="2343"/>
          </a:xfrm>
        </p:grpSpPr>
        <p:cxnSp>
          <p:nvCxnSpPr>
            <p:cNvPr id="54"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a:off x="3478530" y="3803650"/>
            <a:ext cx="416560" cy="2496820"/>
            <a:chOff x="3114" y="6151"/>
            <a:chExt cx="656" cy="3932"/>
          </a:xfrm>
        </p:grpSpPr>
        <p:cxnSp>
          <p:nvCxnSpPr>
            <p:cNvPr id="8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Conector Reto 90"/>
          <p:cNvCxnSpPr/>
          <p:nvPr/>
        </p:nvCxnSpPr>
        <p:spPr>
          <a:xfrm rot="16200000">
            <a:off x="6872991" y="3093901"/>
            <a:ext cx="0" cy="64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9315450" y="3785870"/>
            <a:ext cx="416560" cy="2496820"/>
            <a:chOff x="3114" y="6151"/>
            <a:chExt cx="656" cy="3932"/>
          </a:xfrm>
        </p:grpSpPr>
        <p:cxnSp>
          <p:nvCxnSpPr>
            <p:cNvPr id="9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 name="Caixa de Texto 23"/>
          <p:cNvSpPr txBox="1"/>
          <p:nvPr/>
        </p:nvSpPr>
        <p:spPr>
          <a:xfrm>
            <a:off x="9732010" y="5760720"/>
            <a:ext cx="6692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2880995" y="436118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99" name="Caixa de Texto 23"/>
          <p:cNvSpPr txBox="1"/>
          <p:nvPr/>
        </p:nvSpPr>
        <p:spPr>
          <a:xfrm>
            <a:off x="4295775" y="4392295"/>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100" name="Caixa de Texto 23"/>
          <p:cNvSpPr txBox="1"/>
          <p:nvPr/>
        </p:nvSpPr>
        <p:spPr>
          <a:xfrm>
            <a:off x="4371975" y="5725795"/>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SB </a:t>
            </a:r>
            <a:endParaRPr lang="pt-BR" altLang="en-US" sz="2800" dirty="0">
              <a:latin typeface="Comic Sans MS" panose="030F0702030302020204" pitchFamily="66" charset="0"/>
              <a:cs typeface="Comic Sans MS" panose="030F0702030302020204" pitchFamily="66" charset="0"/>
            </a:endParaRPr>
          </a:p>
        </p:txBody>
      </p:sp>
      <p:sp>
        <p:nvSpPr>
          <p:cNvPr id="101" name="Caixa de Texto 23"/>
          <p:cNvSpPr txBox="1"/>
          <p:nvPr/>
        </p:nvSpPr>
        <p:spPr>
          <a:xfrm>
            <a:off x="9505950" y="434594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106" name="Conector Reto 105"/>
          <p:cNvCxnSpPr/>
          <p:nvPr/>
        </p:nvCxnSpPr>
        <p:spPr>
          <a:xfrm flipV="1">
            <a:off x="7808631" y="3814802"/>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a:off x="7605812" y="4257998"/>
            <a:ext cx="387626" cy="552342"/>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7" name="Caixa de Texto 106"/>
              <p:cNvSpPr txBox="1"/>
              <p:nvPr/>
            </p:nvSpPr>
            <p:spPr>
              <a:xfrm>
                <a:off x="7808595" y="4748530"/>
                <a:ext cx="134429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𝐵𝑆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07" name="Caixa de Texto 106"/>
              <p:cNvSpPr txBox="1">
                <a:spLocks noRot="1" noChangeAspect="1" noMove="1" noResize="1" noEditPoints="1" noAdjustHandles="1" noChangeArrowheads="1" noChangeShapeType="1" noTextEdit="1"/>
              </p:cNvSpPr>
              <p:nvPr/>
            </p:nvSpPr>
            <p:spPr>
              <a:xfrm>
                <a:off x="7808595" y="4748530"/>
                <a:ext cx="1344295" cy="521970"/>
              </a:xfrm>
              <a:prstGeom prst="rect">
                <a:avLst/>
              </a:prstGeom>
              <a:blipFill rotWithShape="1">
                <a:blip r:embed="rId4"/>
                <a:stretch>
                  <a:fillRect r="-567"/>
                </a:stretch>
              </a:blipFill>
            </p:spPr>
            <p:txBody>
              <a:bodyPr/>
              <a:lstStyle/>
              <a:p>
                <a:r>
                  <a:rPr lang="pt-BR" altLang="en-US">
                    <a:noFill/>
                  </a:rPr>
                  <a:t> </a:t>
                </a:r>
              </a:p>
            </p:txBody>
          </p:sp>
        </mc:Fallback>
      </mc:AlternateContent>
      <mc:AlternateContent xmlns:mc="http://schemas.openxmlformats.org/markup-compatibility/2006" xmlns:p14="http://schemas.microsoft.com/office/powerpoint/2010/main">
        <mc:Choice Requires="p14">
          <p:contentPart r:id="rId5" p14:bwMode="auto">
            <p14:nvContentPartPr>
              <p14:cNvPr id="3" name="Tinta 2"/>
              <p14:cNvContentPartPr/>
              <p14:nvPr/>
            </p14:nvContentPartPr>
            <p14:xfrm>
              <a:off x="5609520" y="4276440"/>
              <a:ext cx="2876760" cy="797400"/>
            </p14:xfrm>
          </p:contentPart>
        </mc:Choice>
        <mc:Fallback xmlns="">
          <p:pic>
            <p:nvPicPr>
              <p:cNvPr id="3" name="Tinta 2"/>
            </p:nvPicPr>
            <p:blipFill>
              <a:blip r:embed="rId6"/>
            </p:blipFill>
            <p:spPr>
              <a:xfrm>
                <a:off x="5609520" y="4276440"/>
                <a:ext cx="2876760" cy="797400"/>
              </a:xfrm>
              <a:prstGeom prst="rect"/>
            </p:spPr>
          </p:pic>
        </mc:Fallback>
      </mc:AlternateContent>
    </p:spTree>
  </p:cSld>
  <p:clrMapOvr>
    <a:masterClrMapping/>
  </p:clrMapOvr>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1793875" y="381000"/>
            <a:ext cx="893826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MOS X BIPOLAR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upo 2"/>
          <p:cNvGrpSpPr/>
          <p:nvPr/>
        </p:nvGrpSpPr>
        <p:grpSpPr>
          <a:xfrm>
            <a:off x="229407" y="1242060"/>
            <a:ext cx="5591638" cy="3076575"/>
            <a:chOff x="271" y="2872"/>
            <a:chExt cx="12089" cy="5122"/>
          </a:xfrm>
          <a:effectLst>
            <a:glow rad="50800">
              <a:srgbClr val="FFCD33"/>
            </a:glow>
          </a:effectLst>
        </p:grpSpPr>
        <p:cxnSp>
          <p:nvCxnSpPr>
            <p:cNvPr id="19" name="Conector Reto 74"/>
            <p:cNvCxnSpPr/>
            <p:nvPr/>
          </p:nvCxnSpPr>
          <p:spPr>
            <a:xfrm>
              <a:off x="4518" y="552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4501" y="407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4213" y="4659"/>
              <a:ext cx="610" cy="87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4" name="Conector Reto 23"/>
            <p:cNvCxnSpPr/>
            <p:nvPr/>
          </p:nvCxnSpPr>
          <p:spPr>
            <a:xfrm rot="5400000" flipH="1">
              <a:off x="1881" y="2971"/>
              <a:ext cx="0" cy="215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1048" y="3190"/>
              <a:ext cx="1312"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26" name="Caixa de Texto 23"/>
            <p:cNvSpPr txBox="1"/>
            <p:nvPr/>
          </p:nvSpPr>
          <p:spPr>
            <a:xfrm>
              <a:off x="8438" y="6395"/>
              <a:ext cx="1312"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28" name="Caixa de Texto 23"/>
            <p:cNvSpPr txBox="1"/>
            <p:nvPr/>
          </p:nvSpPr>
          <p:spPr>
            <a:xfrm>
              <a:off x="272" y="3192"/>
              <a:ext cx="1312"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29" name="Conector Reto 28"/>
            <p:cNvCxnSpPr/>
            <p:nvPr/>
          </p:nvCxnSpPr>
          <p:spPr>
            <a:xfrm rot="16200000">
              <a:off x="8117" y="419"/>
              <a:ext cx="0" cy="72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1" name="Caixa de Texto 30"/>
                <p:cNvSpPr txBox="1"/>
                <p:nvPr/>
              </p:nvSpPr>
              <p:spPr>
                <a:xfrm>
                  <a:off x="4399" y="5422"/>
                  <a:ext cx="1950" cy="766"/>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4399" y="5422"/>
                  <a:ext cx="1950" cy="766"/>
                </a:xfrm>
                <a:prstGeom prst="rect">
                  <a:avLst/>
                </a:prstGeom>
                <a:blipFill rotWithShape="1">
                  <a:blip r:embed="rId1"/>
                </a:blipFill>
              </p:spPr>
              <p:txBody>
                <a:bodyPr/>
                <a:lstStyle/>
                <a:p>
                  <a:r>
                    <a:rPr lang="pt-BR" altLang="en-US">
                      <a:noFill/>
                    </a:rPr>
                    <a:t> </a:t>
                  </a:r>
                </a:p>
              </p:txBody>
            </p:sp>
          </mc:Fallback>
        </mc:AlternateContent>
        <p:cxnSp>
          <p:nvCxnSpPr>
            <p:cNvPr id="32" name="Conector Reto 31"/>
            <p:cNvCxnSpPr/>
            <p:nvPr/>
          </p:nvCxnSpPr>
          <p:spPr>
            <a:xfrm rot="16200000">
              <a:off x="5989" y="3294"/>
              <a:ext cx="0" cy="618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3" name="Conector Reto 79"/>
            <p:cNvCxnSpPr/>
            <p:nvPr/>
          </p:nvCxnSpPr>
          <p:spPr>
            <a:xfrm rot="5400000" flipH="1" flipV="1">
              <a:off x="5275" y="5205"/>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rot="5400000" flipH="1">
              <a:off x="6160" y="4998"/>
              <a:ext cx="590" cy="257"/>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35" name="Caixa de Texto 34"/>
                <p:cNvSpPr txBox="1"/>
                <p:nvPr/>
              </p:nvSpPr>
              <p:spPr>
                <a:xfrm>
                  <a:off x="6326" y="5117"/>
                  <a:ext cx="1328" cy="869"/>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6326" y="5117"/>
                  <a:ext cx="1328" cy="869"/>
                </a:xfrm>
                <a:prstGeom prst="rect">
                  <a:avLst/>
                </a:prstGeom>
                <a:blipFill rotWithShape="1">
                  <a:blip r:embed="rId2"/>
                </a:blipFill>
              </p:spPr>
              <p:txBody>
                <a:bodyPr/>
                <a:lstStyle/>
                <a:p>
                  <a:r>
                    <a:rPr lang="pt-BR" altLang="en-US">
                      <a:noFill/>
                    </a:rPr>
                    <a:t> </a:t>
                  </a:r>
                </a:p>
              </p:txBody>
            </p:sp>
          </mc:Fallback>
        </mc:AlternateContent>
        <p:grpSp>
          <p:nvGrpSpPr>
            <p:cNvPr id="36" name="Grupo 35"/>
            <p:cNvGrpSpPr/>
            <p:nvPr/>
          </p:nvGrpSpPr>
          <p:grpSpPr>
            <a:xfrm rot="16200000">
              <a:off x="3708" y="2850"/>
              <a:ext cx="656" cy="2343"/>
              <a:chOff x="3114" y="6151"/>
              <a:chExt cx="656" cy="2343"/>
            </a:xfrm>
          </p:grpSpPr>
          <p:cxnSp>
            <p:nvCxnSpPr>
              <p:cNvPr id="3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1" name="Caixa de Texto 23"/>
            <p:cNvSpPr txBox="1"/>
            <p:nvPr/>
          </p:nvSpPr>
          <p:spPr>
            <a:xfrm>
              <a:off x="3063" y="2872"/>
              <a:ext cx="1618"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42" name="Grupo 41"/>
            <p:cNvGrpSpPr/>
            <p:nvPr/>
          </p:nvGrpSpPr>
          <p:grpSpPr>
            <a:xfrm>
              <a:off x="2592" y="4076"/>
              <a:ext cx="656" cy="2343"/>
              <a:chOff x="3114" y="6151"/>
              <a:chExt cx="656" cy="2343"/>
            </a:xfrm>
          </p:grpSpPr>
          <p:cxnSp>
            <p:nvCxnSpPr>
              <p:cNvPr id="4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 name="Grupo 52"/>
            <p:cNvGrpSpPr/>
            <p:nvPr/>
          </p:nvGrpSpPr>
          <p:grpSpPr>
            <a:xfrm rot="10800000">
              <a:off x="2539" y="5650"/>
              <a:ext cx="656" cy="2344"/>
              <a:chOff x="3114" y="6151"/>
              <a:chExt cx="656" cy="2344"/>
            </a:xfrm>
          </p:grpSpPr>
          <p:cxnSp>
            <p:nvCxnSpPr>
              <p:cNvPr id="54"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3435"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76"/>
              <p:cNvCxnSpPr/>
              <p:nvPr/>
            </p:nvCxnSpPr>
            <p:spPr>
              <a:xfrm>
                <a:off x="3435"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a:off x="1458" y="4040"/>
              <a:ext cx="656" cy="3932"/>
              <a:chOff x="3114" y="6151"/>
              <a:chExt cx="656" cy="3932"/>
            </a:xfrm>
          </p:grpSpPr>
          <p:cxnSp>
            <p:nvCxnSpPr>
              <p:cNvPr id="8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Conector Reto 90"/>
            <p:cNvCxnSpPr/>
            <p:nvPr/>
          </p:nvCxnSpPr>
          <p:spPr>
            <a:xfrm rot="16200000">
              <a:off x="6804" y="2922"/>
              <a:ext cx="0" cy="10091"/>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10650" y="4012"/>
              <a:ext cx="656" cy="3932"/>
              <a:chOff x="3114" y="6151"/>
              <a:chExt cx="656" cy="3932"/>
            </a:xfrm>
          </p:grpSpPr>
          <p:cxnSp>
            <p:nvCxnSpPr>
              <p:cNvPr id="9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 name="Caixa de Texto 23"/>
            <p:cNvSpPr txBox="1"/>
            <p:nvPr/>
          </p:nvSpPr>
          <p:spPr>
            <a:xfrm>
              <a:off x="11306" y="7122"/>
              <a:ext cx="1054"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271" y="4967"/>
              <a:ext cx="1719"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99" name="Caixa de Texto 23"/>
            <p:cNvSpPr txBox="1"/>
            <p:nvPr/>
          </p:nvSpPr>
          <p:spPr>
            <a:xfrm>
              <a:off x="2745" y="4967"/>
              <a:ext cx="1655"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100" name="Caixa de Texto 23"/>
            <p:cNvSpPr txBox="1"/>
            <p:nvPr/>
          </p:nvSpPr>
          <p:spPr>
            <a:xfrm>
              <a:off x="2864" y="7005"/>
              <a:ext cx="1957"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SB </a:t>
              </a:r>
              <a:endParaRPr lang="pt-BR" altLang="en-US" sz="2800" dirty="0">
                <a:latin typeface="Comic Sans MS" panose="030F0702030302020204" pitchFamily="66" charset="0"/>
                <a:cs typeface="Comic Sans MS" panose="030F0702030302020204" pitchFamily="66" charset="0"/>
              </a:endParaRPr>
            </a:p>
          </p:txBody>
        </p:sp>
        <p:sp>
          <p:nvSpPr>
            <p:cNvPr id="101" name="Caixa de Texto 23"/>
            <p:cNvSpPr txBox="1"/>
            <p:nvPr/>
          </p:nvSpPr>
          <p:spPr>
            <a:xfrm>
              <a:off x="10760" y="4967"/>
              <a:ext cx="1599"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106" name="Conector Reto 105"/>
            <p:cNvCxnSpPr/>
            <p:nvPr/>
          </p:nvCxnSpPr>
          <p:spPr>
            <a:xfrm flipV="1">
              <a:off x="8277" y="405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a:off x="7958" y="4756"/>
              <a:ext cx="610" cy="870"/>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7" name="Caixa de Texto 106"/>
                <p:cNvSpPr txBox="1"/>
                <p:nvPr/>
              </p:nvSpPr>
              <p:spPr>
                <a:xfrm>
                  <a:off x="8277" y="5528"/>
                  <a:ext cx="2117" cy="766"/>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𝐵𝑆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7" name="Caixa de Texto 106"/>
                <p:cNvSpPr txBox="1">
                  <a:spLocks noRot="1" noChangeAspect="1" noMove="1" noResize="1" noEditPoints="1" noAdjustHandles="1" noChangeArrowheads="1" noChangeShapeType="1" noTextEdit="1"/>
                </p:cNvSpPr>
                <p:nvPr/>
              </p:nvSpPr>
              <p:spPr>
                <a:xfrm>
                  <a:off x="8277" y="5528"/>
                  <a:ext cx="2117" cy="766"/>
                </a:xfrm>
                <a:prstGeom prst="rect">
                  <a:avLst/>
                </a:prstGeom>
                <a:blipFill rotWithShape="1">
                  <a:blip r:embed="rId3"/>
                </a:blipFill>
              </p:spPr>
              <p:txBody>
                <a:bodyPr/>
                <a:lstStyle/>
                <a:p>
                  <a:r>
                    <a:rPr lang="pt-BR" altLang="en-US">
                      <a:noFill/>
                    </a:rPr>
                    <a:t> </a:t>
                  </a:r>
                </a:p>
              </p:txBody>
            </p:sp>
          </mc:Fallback>
        </mc:AlternateContent>
      </p:grpSp>
      <p:grpSp>
        <p:nvGrpSpPr>
          <p:cNvPr id="102" name="Grupo 101"/>
          <p:cNvGrpSpPr/>
          <p:nvPr/>
        </p:nvGrpSpPr>
        <p:grpSpPr>
          <a:xfrm>
            <a:off x="6631305" y="3058160"/>
            <a:ext cx="5306695" cy="3118701"/>
            <a:chOff x="11490" y="2546"/>
            <a:chExt cx="10095" cy="5682"/>
          </a:xfrm>
          <a:effectLst>
            <a:glow rad="50800">
              <a:srgbClr val="FFFF00"/>
            </a:glow>
          </a:effectLst>
        </p:grpSpPr>
        <p:cxnSp>
          <p:nvCxnSpPr>
            <p:cNvPr id="4" name="Conector Reto 74"/>
            <p:cNvCxnSpPr/>
            <p:nvPr/>
          </p:nvCxnSpPr>
          <p:spPr>
            <a:xfrm>
              <a:off x="17083" y="627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15589" y="7071"/>
              <a:ext cx="0" cy="73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17066" y="3671"/>
              <a:ext cx="0" cy="351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16778" y="5404"/>
              <a:ext cx="610" cy="870"/>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13201" y="3735"/>
              <a:ext cx="0" cy="2211"/>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20541" y="4235"/>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12494" y="4235"/>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15096" y="5379"/>
              <a:ext cx="1312" cy="1063"/>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6" name="Caixa de Texto 23"/>
            <p:cNvSpPr txBox="1"/>
            <p:nvPr/>
          </p:nvSpPr>
          <p:spPr>
            <a:xfrm>
              <a:off x="20273" y="4827"/>
              <a:ext cx="1312" cy="951"/>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 name="Caixa de Texto 23"/>
            <p:cNvSpPr txBox="1"/>
            <p:nvPr/>
          </p:nvSpPr>
          <p:spPr>
            <a:xfrm>
              <a:off x="15527" y="7277"/>
              <a:ext cx="1312" cy="951"/>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6" name="Caixa de Texto 23"/>
            <p:cNvSpPr txBox="1"/>
            <p:nvPr/>
          </p:nvSpPr>
          <p:spPr>
            <a:xfrm>
              <a:off x="11490" y="4860"/>
              <a:ext cx="1312" cy="951"/>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7" name="Conector Reto 26"/>
            <p:cNvCxnSpPr/>
            <p:nvPr/>
          </p:nvCxnSpPr>
          <p:spPr>
            <a:xfrm rot="16200000">
              <a:off x="19010" y="2871"/>
              <a:ext cx="0" cy="3912"/>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flipH="1">
              <a:off x="13029" y="7078"/>
              <a:ext cx="61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4" name="Caixa de Texto 43"/>
                <p:cNvSpPr txBox="1"/>
                <p:nvPr/>
              </p:nvSpPr>
              <p:spPr>
                <a:xfrm>
                  <a:off x="17030" y="6101"/>
                  <a:ext cx="1921" cy="839"/>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17030" y="6101"/>
                  <a:ext cx="1921" cy="839"/>
                </a:xfrm>
                <a:prstGeom prst="rect">
                  <a:avLst/>
                </a:prstGeom>
                <a:blipFill rotWithShape="1">
                  <a:blip r:embed="rId4"/>
                </a:blipFill>
              </p:spPr>
              <p:txBody>
                <a:bodyPr/>
                <a:lstStyle/>
                <a:p>
                  <a:r>
                    <a:rPr lang="pt-BR" altLang="en-US">
                      <a:noFill/>
                    </a:rPr>
                    <a:t> </a:t>
                  </a:r>
                </a:p>
              </p:txBody>
            </p:sp>
          </mc:Fallback>
        </mc:AlternateContent>
        <p:grpSp>
          <p:nvGrpSpPr>
            <p:cNvPr id="45" name="Grupo 44"/>
            <p:cNvGrpSpPr/>
            <p:nvPr/>
          </p:nvGrpSpPr>
          <p:grpSpPr>
            <a:xfrm rot="5400000" flipH="1">
              <a:off x="13029" y="5213"/>
              <a:ext cx="3402" cy="340"/>
              <a:chOff x="3836931" y="3524056"/>
              <a:chExt cx="2160210" cy="255373"/>
            </a:xfrm>
          </p:grpSpPr>
          <p:cxnSp>
            <p:nvCxnSpPr>
              <p:cNvPr id="46"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13568" y="5537"/>
                  <a:ext cx="992" cy="1063"/>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13568" y="5537"/>
                  <a:ext cx="992" cy="1063"/>
                </a:xfrm>
                <a:prstGeom prst="rect">
                  <a:avLst/>
                </a:prstGeom>
                <a:blipFill rotWithShape="1">
                  <a:blip r:embed="rId5"/>
                </a:blipFill>
              </p:spPr>
              <p:txBody>
                <a:bodyPr/>
                <a:lstStyle/>
                <a:p>
                  <a:r>
                    <a:rPr lang="pt-BR" altLang="en-US">
                      <a:noFill/>
                    </a:rPr>
                    <a:t> </a:t>
                  </a:r>
                </a:p>
              </p:txBody>
            </p:sp>
          </mc:Fallback>
        </mc:AlternateContent>
        <p:grpSp>
          <p:nvGrpSpPr>
            <p:cNvPr id="58" name="Grupo 57"/>
            <p:cNvGrpSpPr/>
            <p:nvPr/>
          </p:nvGrpSpPr>
          <p:grpSpPr>
            <a:xfrm rot="5400000" flipH="1">
              <a:off x="18051" y="5781"/>
              <a:ext cx="2211" cy="37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4" name="Grupo 63"/>
            <p:cNvGrpSpPr/>
            <p:nvPr/>
          </p:nvGrpSpPr>
          <p:grpSpPr>
            <a:xfrm flipH="1">
              <a:off x="14250" y="4661"/>
              <a:ext cx="3005" cy="37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69"/>
            <p:cNvCxnSpPr/>
            <p:nvPr/>
          </p:nvCxnSpPr>
          <p:spPr>
            <a:xfrm flipV="1">
              <a:off x="12802" y="5741"/>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13102" y="4814"/>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13079" y="5741"/>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Caixa de Texto 23"/>
            <p:cNvSpPr txBox="1"/>
            <p:nvPr/>
          </p:nvSpPr>
          <p:spPr>
            <a:xfrm>
              <a:off x="12097" y="5649"/>
              <a:ext cx="1166" cy="951"/>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1" name="Conector Reto 69"/>
            <p:cNvCxnSpPr/>
            <p:nvPr/>
          </p:nvCxnSpPr>
          <p:spPr>
            <a:xfrm flipV="1">
              <a:off x="12802" y="5606"/>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Forma livre 61"/>
            <p:cNvSpPr/>
            <p:nvPr/>
          </p:nvSpPr>
          <p:spPr>
            <a:xfrm>
              <a:off x="14746" y="5031"/>
              <a:ext cx="450" cy="1853"/>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15544" y="3728"/>
                  <a:ext cx="980" cy="110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15544" y="3728"/>
                  <a:ext cx="980" cy="1100"/>
                </a:xfrm>
                <a:prstGeom prst="rect">
                  <a:avLst/>
                </a:prstGeom>
                <a:blipFill rotWithShape="1">
                  <a:blip r:embed="rId6"/>
                </a:blipFill>
              </p:spPr>
              <p:txBody>
                <a:bodyPr/>
                <a:lstStyle/>
                <a:p>
                  <a:r>
                    <a:rPr lang="pt-BR" altLang="en-US">
                      <a:noFill/>
                    </a:rPr>
                    <a:t> </a:t>
                  </a:r>
                </a:p>
              </p:txBody>
            </p:sp>
          </mc:Fallback>
        </mc:AlternateContent>
        <p:sp>
          <p:nvSpPr>
            <p:cNvPr id="68" name="Caixa de Texto 23"/>
            <p:cNvSpPr txBox="1"/>
            <p:nvPr/>
          </p:nvSpPr>
          <p:spPr>
            <a:xfrm>
              <a:off x="20010" y="3642"/>
              <a:ext cx="956" cy="951"/>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1846" y="3710"/>
              <a:ext cx="956" cy="951"/>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14308" y="2546"/>
              <a:ext cx="1219" cy="951"/>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15597" y="2471"/>
              <a:ext cx="656" cy="2344"/>
              <a:chOff x="3114" y="6151"/>
              <a:chExt cx="656" cy="2344"/>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43"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0" name="Conector Reto 69"/>
            <p:cNvCxnSpPr/>
            <p:nvPr/>
          </p:nvCxnSpPr>
          <p:spPr>
            <a:xfrm flipV="1">
              <a:off x="19512" y="57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3"/>
            <p:cNvCxnSpPr/>
            <p:nvPr/>
          </p:nvCxnSpPr>
          <p:spPr>
            <a:xfrm>
              <a:off x="19812" y="4842"/>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6"/>
            <p:cNvCxnSpPr/>
            <p:nvPr/>
          </p:nvCxnSpPr>
          <p:spPr>
            <a:xfrm>
              <a:off x="19812" y="5769"/>
              <a:ext cx="0" cy="19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69"/>
            <p:cNvCxnSpPr/>
            <p:nvPr/>
          </p:nvCxnSpPr>
          <p:spPr>
            <a:xfrm flipV="1">
              <a:off x="19512" y="5634"/>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19613" y="7753"/>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Caixa de Texto 23"/>
            <p:cNvSpPr txBox="1"/>
            <p:nvPr/>
          </p:nvSpPr>
          <p:spPr>
            <a:xfrm>
              <a:off x="19812" y="5769"/>
              <a:ext cx="1366" cy="951"/>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2" name="Caixa de Texto 81"/>
                <p:cNvSpPr txBox="1"/>
                <p:nvPr/>
              </p:nvSpPr>
              <p:spPr>
                <a:xfrm>
                  <a:off x="18663" y="6165"/>
                  <a:ext cx="1716" cy="839"/>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2" name="Caixa de Texto 81"/>
                <p:cNvSpPr txBox="1">
                  <a:spLocks noRot="1" noChangeAspect="1" noMove="1" noResize="1" noEditPoints="1" noAdjustHandles="1" noChangeArrowheads="1" noChangeShapeType="1" noTextEdit="1"/>
                </p:cNvSpPr>
                <p:nvPr/>
              </p:nvSpPr>
              <p:spPr>
                <a:xfrm>
                  <a:off x="18663" y="6165"/>
                  <a:ext cx="1716" cy="839"/>
                </a:xfrm>
                <a:prstGeom prst="rect">
                  <a:avLst/>
                </a:prstGeom>
                <a:blipFill rotWithShape="1">
                  <a:blip r:embed="rId7"/>
                </a:blipFill>
              </p:spPr>
              <p:txBody>
                <a:bodyPr/>
                <a:lstStyle/>
                <a:p>
                  <a:r>
                    <a:rPr lang="pt-BR" altLang="en-US">
                      <a:noFill/>
                    </a:rPr>
                    <a:t> </a:t>
                  </a:r>
                </a:p>
              </p:txBody>
            </p:sp>
          </mc:Fallback>
        </mc:AlternateContent>
      </p:grpSp>
      <p:sp>
        <p:nvSpPr>
          <p:cNvPr id="108" name="Caixa de Texto 107"/>
          <p:cNvSpPr txBox="1"/>
          <p:nvPr/>
        </p:nvSpPr>
        <p:spPr>
          <a:xfrm>
            <a:off x="1102995" y="4540885"/>
            <a:ext cx="354203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9" name="Caixa de Texto 108"/>
          <p:cNvSpPr txBox="1"/>
          <p:nvPr/>
        </p:nvSpPr>
        <p:spPr>
          <a:xfrm>
            <a:off x="7789781" y="2236883"/>
            <a:ext cx="3403805" cy="1200329"/>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BIPOLAR </a:t>
            </a:r>
            <a:r>
              <a:rPr lang="pt-BR" altLang="en-US" sz="3600" dirty="0" smtClean="0">
                <a:solidFill>
                  <a:srgbClr val="C00000"/>
                </a:solidFill>
                <a:latin typeface="Comic Sans MS" panose="030F0702030302020204" pitchFamily="66" charset="0"/>
                <a:cs typeface="Comic Sans MS" panose="030F0702030302020204" pitchFamily="66" charset="0"/>
                <a:sym typeface="+mn-ea"/>
              </a:rPr>
              <a:t>(modelo </a:t>
            </a:r>
            <a:r>
              <a:rPr lang="pt-BR" altLang="en-US" sz="3600" dirty="0" smtClean="0">
                <a:solidFill>
                  <a:srgbClr val="C00000"/>
                </a:solidFill>
                <a:latin typeface="Symbol" panose="05050102010706020507" pitchFamily="18" charset="2"/>
                <a:cs typeface="Comic Sans MS" panose="030F0702030302020204" pitchFamily="66" charset="0"/>
                <a:sym typeface="+mn-ea"/>
              </a:rPr>
              <a:t>p</a:t>
            </a:r>
            <a:r>
              <a:rPr lang="pt-BR" altLang="en-US" sz="3600" dirty="0" smtClean="0">
                <a:solidFill>
                  <a:srgbClr val="C00000"/>
                </a:solidFill>
                <a:latin typeface="Comic Sans MS" panose="030F0702030302020204" pitchFamily="66" charset="0"/>
                <a:cs typeface="Comic Sans MS" panose="030F0702030302020204" pitchFamily="66" charset="0"/>
                <a:sym typeface="+mn-ea"/>
              </a:rPr>
              <a:t>)</a:t>
            </a:r>
            <a:r>
              <a:rPr lang="pt-BR" altLang="en-US" sz="3600"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1793875" y="381000"/>
            <a:ext cx="893826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MOS X BIPOLAR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596900" y="1038225"/>
            <a:ext cx="10998200" cy="5477510"/>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GATE/BASE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MOS: Gate é capacitivo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BIPOLAR: base é resistor+capacitor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Transcondutância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2"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mMOS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&lt;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mBIPOLAR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(para mesma corrente)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1"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Simetria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2"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MOS: Dreno e Source são simetricos, mas não no modelo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2"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BIPOLAR: Emissor e Coletor tem dopagens diferentes e nao podem ser trocados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2" name="Conector Reto 79"/>
          <p:cNvCxnSpPr/>
          <p:nvPr/>
        </p:nvCxnSpPr>
        <p:spPr>
          <a:xfrm rot="5400000" flipH="1" flipV="1">
            <a:off x="2669316" y="5584993"/>
            <a:ext cx="18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 name="Espaço Reservado para Número de Slide 1"/>
          <p:cNvSpPr>
            <a:spLocks noGrp="1"/>
          </p:cNvSpPr>
          <p:nvPr/>
        </p:nvSpPr>
        <p:spPr>
          <a:xfrm>
            <a:off x="9138920" y="63119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641350" y="293370"/>
                <a:ext cx="11240770" cy="28301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NMOS complet</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o</a:t>
                </a:r>
                <a:endPar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a:p>
                <a:pPr indent="0" algn="l">
                  <a:spcBef>
                    <a:spcPts val="600"/>
                  </a:spcBef>
                  <a:spcAft>
                    <a:spcPts val="600"/>
                  </a:spcAft>
                  <a:buFont typeface="+mj-lt"/>
                  <a:buNone/>
                </a:pPr>
                <a:r>
                  <a:rPr lang="pt-BR" altLang="en-US" sz="2800" b="1" dirty="0">
                    <a:latin typeface="Comic Sans MS" panose="030F0702030302020204" pitchFamily="66" charset="0"/>
                    <a:cs typeface="Comic Sans MS" panose="030F0702030302020204" pitchFamily="66" charset="0"/>
                  </a:rPr>
                  <a:t>O modelo completo normalmente não é aplicado em calculos manuais </a:t>
                </a:r>
                <a:endParaRPr lang="pt-BR" altLang="en-US" sz="2800" b="1" dirty="0">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m:t>
                        </m:r>
                      </m:sub>
                    </m:sSub>
                  </m:oMath>
                </a14:m>
                <a:r>
                  <a:rPr lang="en-US" altLang="pt-BR" sz="2800">
                    <a:latin typeface="Comic Sans MS" panose="030F0702030302020204" pitchFamily="66" charset="0"/>
                    <a:cs typeface="Comic Sans MS" panose="030F0702030302020204" pitchFamily="66" charset="0"/>
                  </a:rPr>
                  <a:t> </a:t>
                </a:r>
                <a:r>
                  <a:rPr lang="pt-BR" altLang="en-US" sz="2800">
                    <a:latin typeface="Comic Sans MS" panose="030F0702030302020204" pitchFamily="66" charset="0"/>
                    <a:cs typeface="Comic Sans MS" panose="030F0702030302020204" pitchFamily="66" charset="0"/>
                  </a:rPr>
                  <a:t>grande)</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641350" y="293370"/>
                <a:ext cx="11240770" cy="2830195"/>
              </a:xfrm>
              <a:prstGeom prst="rect">
                <a:avLst/>
              </a:prstGeom>
              <a:blipFill rotWithShape="1">
                <a:blip r:embed="rId1"/>
                <a:stretch>
                  <a:fillRect/>
                </a:stretch>
              </a:blipFill>
            </p:spPr>
            <p:txBody>
              <a:bodyPr/>
              <a:lstStyle/>
              <a:p>
                <a:r>
                  <a:rPr lang="pt-BR" altLang="en-US">
                    <a:noFill/>
                  </a:rPr>
                  <a:t> </a:t>
                </a:r>
              </a:p>
            </p:txBody>
          </p:sp>
        </mc:Fallback>
      </mc:AlternateContent>
      <p:sp>
        <p:nvSpPr>
          <p:cNvPr id="123" name="Caixa de Texto 23"/>
          <p:cNvSpPr txBox="1"/>
          <p:nvPr/>
        </p:nvSpPr>
        <p:spPr>
          <a:xfrm>
            <a:off x="3863340" y="5218430"/>
            <a:ext cx="71247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4483169" y="61789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4987430" y="5648478"/>
            <a:ext cx="11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5710655" y="454989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 name="Conector Reto 74"/>
          <p:cNvCxnSpPr/>
          <p:nvPr/>
        </p:nvCxnSpPr>
        <p:spPr>
          <a:xfrm>
            <a:off x="4660820" y="56453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4650141" y="5086267"/>
            <a:ext cx="0" cy="10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4467007" y="5309327"/>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4328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49"/>
          <p:cNvCxnSpPr/>
          <p:nvPr/>
        </p:nvCxnSpPr>
        <p:spPr>
          <a:xfrm>
            <a:off x="3577690" y="4695942"/>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rot="16200000" flipH="1" flipV="1">
            <a:off x="6391924" y="4568204"/>
            <a:ext cx="2736215" cy="485746"/>
            <a:chOff x="12351" y="4274"/>
            <a:chExt cx="4309" cy="801"/>
          </a:xfrm>
        </p:grpSpPr>
        <p:cxnSp>
          <p:nvCxnSpPr>
            <p:cNvPr id="36" name="Conector Reto 35"/>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37" name="Elipse 3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43" name="Conector Reto 42"/>
          <p:cNvCxnSpPr/>
          <p:nvPr/>
        </p:nvCxnSpPr>
        <p:spPr>
          <a:xfrm>
            <a:off x="5380990" y="620903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6935470" y="5099050"/>
            <a:ext cx="83883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8" name="Caixa de Texto 23"/>
          <p:cNvSpPr txBox="1"/>
          <p:nvPr/>
        </p:nvSpPr>
        <p:spPr>
          <a:xfrm>
            <a:off x="7348855" y="534924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49" name="Conector Reto 48"/>
          <p:cNvCxnSpPr/>
          <p:nvPr/>
        </p:nvCxnSpPr>
        <p:spPr>
          <a:xfrm>
            <a:off x="7580630" y="619506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5537935" y="3450072"/>
            <a:ext cx="22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rot="16200000" flipH="1">
            <a:off x="6589982" y="338261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5597525" y="3646170"/>
            <a:ext cx="19831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 </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D0</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grpSp>
        <p:nvGrpSpPr>
          <p:cNvPr id="5" name="Grupo 4"/>
          <p:cNvGrpSpPr/>
          <p:nvPr/>
        </p:nvGrpSpPr>
        <p:grpSpPr>
          <a:xfrm rot="16200000">
            <a:off x="4175019" y="3985226"/>
            <a:ext cx="1995726" cy="891195"/>
            <a:chOff x="10948" y="5895"/>
            <a:chExt cx="3542" cy="1921"/>
          </a:xfrm>
        </p:grpSpPr>
        <p:grpSp>
          <p:nvGrpSpPr>
            <p:cNvPr id="6" name="Grupo 5"/>
            <p:cNvGrpSpPr/>
            <p:nvPr/>
          </p:nvGrpSpPr>
          <p:grpSpPr>
            <a:xfrm rot="5400000">
              <a:off x="11840" y="5002"/>
              <a:ext cx="1758" cy="3542"/>
              <a:chOff x="12033" y="6874"/>
              <a:chExt cx="1625" cy="3084"/>
            </a:xfrm>
          </p:grpSpPr>
          <p:grpSp>
            <p:nvGrpSpPr>
              <p:cNvPr id="7" name="Grupo 6"/>
              <p:cNvGrpSpPr/>
              <p:nvPr/>
            </p:nvGrpSpPr>
            <p:grpSpPr>
              <a:xfrm rot="16200000">
                <a:off x="12070" y="8371"/>
                <a:ext cx="1550" cy="1625"/>
                <a:chOff x="7492" y="6439"/>
                <a:chExt cx="1264" cy="1279"/>
              </a:xfrm>
            </p:grpSpPr>
            <p:cxnSp>
              <p:nvCxnSpPr>
                <p:cNvPr id="4" name="Conector Reto 3"/>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9" name="Group 147"/>
                <p:cNvGrpSpPr/>
                <p:nvPr/>
              </p:nvGrpSpPr>
              <p:grpSpPr bwMode="auto">
                <a:xfrm rot="5400000">
                  <a:off x="7780" y="6735"/>
                  <a:ext cx="1272" cy="680"/>
                  <a:chOff x="2642" y="2568"/>
                  <a:chExt cx="509" cy="272"/>
                </a:xfrm>
              </p:grpSpPr>
              <p:sp>
                <p:nvSpPr>
                  <p:cNvPr id="1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5"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6"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 name="Forma livre 17"/>
          <p:cNvSpPr/>
          <p:nvPr/>
        </p:nvSpPr>
        <p:spPr>
          <a:xfrm>
            <a:off x="5534660" y="4690110"/>
            <a:ext cx="266700" cy="127635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0" name="Conector Reto 42"/>
          <p:cNvCxnSpPr/>
          <p:nvPr/>
        </p:nvCxnSpPr>
        <p:spPr>
          <a:xfrm flipV="1">
            <a:off x="4636136" y="4703268"/>
            <a:ext cx="1270" cy="46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rot="5400000" flipH="1">
            <a:off x="3414263" y="5114407"/>
            <a:ext cx="374681" cy="163199"/>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0" name="Elipse 19"/>
          <p:cNvSpPr/>
          <p:nvPr/>
        </p:nvSpPr>
        <p:spPr>
          <a:xfrm rot="16200000" flipH="1" flipV="1">
            <a:off x="3306142" y="5773117"/>
            <a:ext cx="539750" cy="485746"/>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Caixa de Texto 23"/>
          <p:cNvSpPr txBox="1"/>
          <p:nvPr/>
        </p:nvSpPr>
        <p:spPr>
          <a:xfrm>
            <a:off x="3187065" y="5711190"/>
            <a:ext cx="8001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1" name="Caixa de Texto 23"/>
          <p:cNvSpPr txBox="1"/>
          <p:nvPr/>
        </p:nvSpPr>
        <p:spPr>
          <a:xfrm>
            <a:off x="2764790" y="5521325"/>
            <a:ext cx="72771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G</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37"/>
          <p:cNvCxnSpPr/>
          <p:nvPr/>
        </p:nvCxnSpPr>
        <p:spPr>
          <a:xfrm>
            <a:off x="3418909" y="65085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Caixa de Texto 23"/>
              <p:cNvSpPr txBox="1"/>
              <p:nvPr/>
            </p:nvSpPr>
            <p:spPr>
              <a:xfrm>
                <a:off x="2743716" y="4852153"/>
                <a:ext cx="843302"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2743716" y="4852153"/>
                <a:ext cx="843302" cy="521970"/>
              </a:xfrm>
              <a:prstGeom prst="rect">
                <a:avLst/>
              </a:prstGeom>
              <a:blipFill rotWithShape="1">
                <a:blip r:embed="rId2"/>
                <a:stretch>
                  <a:fillRect l="-61" t="-23" r="64" b="23"/>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351790" y="431800"/>
            <a:ext cx="1124077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4" name="Caixa de Texto 23"/>
          <p:cNvSpPr txBox="1"/>
          <p:nvPr/>
        </p:nvSpPr>
        <p:spPr>
          <a:xfrm>
            <a:off x="3786493" y="436244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G</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83" name="Grupo 182"/>
          <p:cNvGrpSpPr/>
          <p:nvPr/>
        </p:nvGrpSpPr>
        <p:grpSpPr>
          <a:xfrm>
            <a:off x="4213642" y="3583940"/>
            <a:ext cx="7814516" cy="2593555"/>
            <a:chOff x="6501" y="5924"/>
            <a:chExt cx="12306" cy="4084"/>
          </a:xfrm>
        </p:grpSpPr>
        <p:cxnSp>
          <p:nvCxnSpPr>
            <p:cNvPr id="71" name="Conector Reto 70"/>
            <p:cNvCxnSpPr/>
            <p:nvPr/>
          </p:nvCxnSpPr>
          <p:spPr>
            <a:xfrm rot="5400000" flipH="1">
              <a:off x="8147" y="6091"/>
              <a:ext cx="0" cy="2041"/>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rot="16200000">
              <a:off x="15584" y="4835"/>
              <a:ext cx="0" cy="453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6806" y="85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6789" y="7094"/>
              <a:ext cx="0" cy="238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6501" y="7677"/>
              <a:ext cx="610" cy="870"/>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8" name="Conector Reto 167"/>
            <p:cNvCxnSpPr/>
            <p:nvPr/>
          </p:nvCxnSpPr>
          <p:spPr>
            <a:xfrm rot="16200000" flipH="1" flipV="1">
              <a:off x="16405" y="8562"/>
              <a:ext cx="2891"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6789" y="7103"/>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37"/>
            <p:cNvCxnSpPr/>
            <p:nvPr/>
          </p:nvCxnSpPr>
          <p:spPr>
            <a:xfrm>
              <a:off x="17573" y="100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4"/>
            <p:cNvCxnSpPr/>
            <p:nvPr/>
          </p:nvCxnSpPr>
          <p:spPr>
            <a:xfrm>
              <a:off x="10623" y="8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10606" y="712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10318" y="7711"/>
              <a:ext cx="610" cy="870"/>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5" name="Caixa de Texto 23"/>
            <p:cNvSpPr txBox="1"/>
            <p:nvPr/>
          </p:nvSpPr>
          <p:spPr>
            <a:xfrm>
              <a:off x="17153" y="6242"/>
              <a:ext cx="131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7" name="Caixa de Texto 23"/>
            <p:cNvSpPr txBox="1"/>
            <p:nvPr/>
          </p:nvSpPr>
          <p:spPr>
            <a:xfrm>
              <a:off x="6551" y="6236"/>
              <a:ext cx="131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40" name="Conector Reto 39"/>
            <p:cNvCxnSpPr/>
            <p:nvPr/>
          </p:nvCxnSpPr>
          <p:spPr>
            <a:xfrm rot="16200000">
              <a:off x="14222" y="3471"/>
              <a:ext cx="0" cy="72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Caixa de Texto 40"/>
                <p:cNvSpPr txBox="1"/>
                <p:nvPr/>
              </p:nvSpPr>
              <p:spPr>
                <a:xfrm>
                  <a:off x="10504" y="8401"/>
                  <a:ext cx="1950"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1" name="Caixa de Texto 40"/>
                <p:cNvSpPr txBox="1">
                  <a:spLocks noRot="1" noChangeAspect="1" noMove="1" noResize="1" noEditPoints="1" noAdjustHandles="1" noChangeArrowheads="1" noChangeShapeType="1" noTextEdit="1"/>
                </p:cNvSpPr>
                <p:nvPr/>
              </p:nvSpPr>
              <p:spPr>
                <a:xfrm>
                  <a:off x="10504" y="8401"/>
                  <a:ext cx="1950" cy="822"/>
                </a:xfrm>
                <a:prstGeom prst="rect">
                  <a:avLst/>
                </a:prstGeom>
                <a:blipFill rotWithShape="1">
                  <a:blip r:embed="rId1"/>
                </a:blipFill>
              </p:spPr>
              <p:txBody>
                <a:bodyPr/>
                <a:lstStyle/>
                <a:p>
                  <a:r>
                    <a:rPr lang="pt-BR" altLang="en-US">
                      <a:noFill/>
                    </a:rPr>
                    <a:t> </a:t>
                  </a:r>
                </a:p>
              </p:txBody>
            </p:sp>
          </mc:Fallback>
        </mc:AlternateContent>
        <p:cxnSp>
          <p:nvCxnSpPr>
            <p:cNvPr id="42" name="Conector Reto 41"/>
            <p:cNvCxnSpPr/>
            <p:nvPr/>
          </p:nvCxnSpPr>
          <p:spPr>
            <a:xfrm rot="16200000">
              <a:off x="12311" y="3909"/>
              <a:ext cx="0" cy="1105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3" name="Conector Reto 79"/>
            <p:cNvCxnSpPr/>
            <p:nvPr/>
          </p:nvCxnSpPr>
          <p:spPr>
            <a:xfrm rot="5400000" flipH="1" flipV="1">
              <a:off x="11380" y="8257"/>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rot="5400000" flipH="1">
              <a:off x="12288" y="8050"/>
              <a:ext cx="590" cy="257"/>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5" name="Caixa de Texto 44"/>
                <p:cNvSpPr txBox="1"/>
                <p:nvPr/>
              </p:nvSpPr>
              <p:spPr>
                <a:xfrm>
                  <a:off x="12431" y="8169"/>
                  <a:ext cx="1328" cy="822"/>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5" name="Caixa de Texto 44"/>
                <p:cNvSpPr txBox="1">
                  <a:spLocks noRot="1" noChangeAspect="1" noMove="1" noResize="1" noEditPoints="1" noAdjustHandles="1" noChangeArrowheads="1" noChangeShapeType="1" noTextEdit="1"/>
                </p:cNvSpPr>
                <p:nvPr/>
              </p:nvSpPr>
              <p:spPr>
                <a:xfrm>
                  <a:off x="12431" y="8169"/>
                  <a:ext cx="1328" cy="822"/>
                </a:xfrm>
                <a:prstGeom prst="rect">
                  <a:avLst/>
                </a:prstGeom>
                <a:blipFill rotWithShape="1">
                  <a:blip r:embed="rId2"/>
                </a:blipFill>
              </p:spPr>
              <p:txBody>
                <a:bodyPr/>
                <a:lstStyle/>
                <a:p>
                  <a:r>
                    <a:rPr lang="pt-BR" altLang="en-US">
                      <a:noFill/>
                    </a:rPr>
                    <a:t> </a:t>
                  </a:r>
                </a:p>
              </p:txBody>
            </p:sp>
          </mc:Fallback>
        </mc:AlternateContent>
        <p:grpSp>
          <p:nvGrpSpPr>
            <p:cNvPr id="46" name="Grupo 45"/>
            <p:cNvGrpSpPr/>
            <p:nvPr/>
          </p:nvGrpSpPr>
          <p:grpSpPr>
            <a:xfrm rot="16200000">
              <a:off x="9813" y="5902"/>
              <a:ext cx="656" cy="2343"/>
              <a:chOff x="3114" y="6151"/>
              <a:chExt cx="656" cy="2343"/>
            </a:xfrm>
          </p:grpSpPr>
          <p:cxnSp>
            <p:nvCxnSpPr>
              <p:cNvPr id="48"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9168" y="592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53" name="Grupo 52"/>
            <p:cNvGrpSpPr/>
            <p:nvPr/>
          </p:nvGrpSpPr>
          <p:grpSpPr>
            <a:xfrm>
              <a:off x="8697" y="7128"/>
              <a:ext cx="656" cy="2343"/>
              <a:chOff x="3114" y="6151"/>
              <a:chExt cx="656" cy="2343"/>
            </a:xfrm>
          </p:grpSpPr>
          <p:cxnSp>
            <p:nvCxnSpPr>
              <p:cNvPr id="55"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a:off x="7563" y="7092"/>
              <a:ext cx="656" cy="2344"/>
              <a:chOff x="3114" y="6151"/>
              <a:chExt cx="656" cy="2344"/>
            </a:xfrm>
          </p:grpSpPr>
          <p:cxnSp>
            <p:nvCxnSpPr>
              <p:cNvPr id="8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upo 91"/>
            <p:cNvGrpSpPr/>
            <p:nvPr/>
          </p:nvGrpSpPr>
          <p:grpSpPr>
            <a:xfrm>
              <a:off x="16755" y="7064"/>
              <a:ext cx="656" cy="2401"/>
              <a:chOff x="3114" y="6151"/>
              <a:chExt cx="656" cy="2401"/>
            </a:xfrm>
          </p:grpSpPr>
          <p:cxnSp>
            <p:nvCxnSpPr>
              <p:cNvPr id="9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76"/>
              <p:cNvCxnSpPr/>
              <p:nvPr/>
            </p:nvCxnSpPr>
            <p:spPr>
              <a:xfrm>
                <a:off x="3414" y="7078"/>
                <a:ext cx="0" cy="147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 name="Caixa de Texto 23"/>
            <p:cNvSpPr txBox="1"/>
            <p:nvPr/>
          </p:nvSpPr>
          <p:spPr>
            <a:xfrm>
              <a:off x="7729" y="822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70" name="Caixa de Texto 23"/>
            <p:cNvSpPr txBox="1"/>
            <p:nvPr/>
          </p:nvSpPr>
          <p:spPr>
            <a:xfrm>
              <a:off x="8850" y="8019"/>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74" name="Caixa de Texto 23"/>
            <p:cNvSpPr txBox="1"/>
            <p:nvPr/>
          </p:nvSpPr>
          <p:spPr>
            <a:xfrm>
              <a:off x="15912" y="770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75" name="Conector Reto 74"/>
            <p:cNvCxnSpPr/>
            <p:nvPr/>
          </p:nvCxnSpPr>
          <p:spPr>
            <a:xfrm flipV="1">
              <a:off x="14382" y="7110"/>
              <a:ext cx="0" cy="232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14063" y="7808"/>
              <a:ext cx="610" cy="87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79" name="Caixa de Texto 78"/>
                <p:cNvSpPr txBox="1"/>
                <p:nvPr/>
              </p:nvSpPr>
              <p:spPr>
                <a:xfrm>
                  <a:off x="14382" y="8580"/>
                  <a:ext cx="2117"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𝐵𝑆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9" name="Caixa de Texto 78"/>
                <p:cNvSpPr txBox="1">
                  <a:spLocks noRot="1" noChangeAspect="1" noMove="1" noResize="1" noEditPoints="1" noAdjustHandles="1" noChangeArrowheads="1" noChangeShapeType="1" noTextEdit="1"/>
                </p:cNvSpPr>
                <p:nvPr/>
              </p:nvSpPr>
              <p:spPr>
                <a:xfrm>
                  <a:off x="14382" y="8580"/>
                  <a:ext cx="2117" cy="822"/>
                </a:xfrm>
                <a:prstGeom prst="rect">
                  <a:avLst/>
                </a:prstGeom>
                <a:blipFill rotWithShape="1">
                  <a:blip r:embed="rId3"/>
                </a:blipFill>
              </p:spPr>
              <p:txBody>
                <a:bodyPr/>
                <a:lstStyle/>
                <a:p>
                  <a:r>
                    <a:rPr lang="pt-BR" altLang="en-US">
                      <a:noFill/>
                    </a:rPr>
                    <a:t> </a:t>
                  </a:r>
                </a:p>
              </p:txBody>
            </p:sp>
          </mc:Fallback>
        </mc:AlternateContent>
        <p:sp>
          <p:nvSpPr>
            <p:cNvPr id="80" name="Caixa de Texto 23"/>
            <p:cNvSpPr txBox="1"/>
            <p:nvPr/>
          </p:nvSpPr>
          <p:spPr>
            <a:xfrm>
              <a:off x="17851" y="7830"/>
              <a:ext cx="956"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1" name="Conector de Seta Reta 59"/>
            <p:cNvCxnSpPr/>
            <p:nvPr/>
          </p:nvCxnSpPr>
          <p:spPr>
            <a:xfrm flipH="1">
              <a:off x="18037" y="7884"/>
              <a:ext cx="0" cy="573"/>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grpSp>
        <p:nvGrpSpPr>
          <p:cNvPr id="184" name="Grupo 183"/>
          <p:cNvGrpSpPr/>
          <p:nvPr/>
        </p:nvGrpSpPr>
        <p:grpSpPr>
          <a:xfrm>
            <a:off x="513372" y="1946910"/>
            <a:ext cx="3517608" cy="2376805"/>
            <a:chOff x="199" y="2834"/>
            <a:chExt cx="5540" cy="3743"/>
          </a:xfrm>
        </p:grpSpPr>
        <p:grpSp>
          <p:nvGrpSpPr>
            <p:cNvPr id="182" name="Grupo 181"/>
            <p:cNvGrpSpPr/>
            <p:nvPr/>
          </p:nvGrpSpPr>
          <p:grpSpPr>
            <a:xfrm>
              <a:off x="199" y="2834"/>
              <a:ext cx="5280" cy="3743"/>
              <a:chOff x="131" y="2834"/>
              <a:chExt cx="5707" cy="4388"/>
            </a:xfrm>
          </p:grpSpPr>
          <p:cxnSp>
            <p:nvCxnSpPr>
              <p:cNvPr id="131" name="Conector Reto 37"/>
              <p:cNvCxnSpPr/>
              <p:nvPr/>
            </p:nvCxnSpPr>
            <p:spPr>
              <a:xfrm>
                <a:off x="1578" y="714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2366" y="6323"/>
                <a:ext cx="175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3503" y="4593"/>
                <a:ext cx="1214" cy="96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1350" y="631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131" y="4824"/>
                <a:ext cx="196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0" name="Grupo 139"/>
              <p:cNvGrpSpPr/>
              <p:nvPr/>
            </p:nvGrpSpPr>
            <p:grpSpPr>
              <a:xfrm rot="16200000" flipH="1" flipV="1">
                <a:off x="3301" y="4622"/>
                <a:ext cx="4309" cy="765"/>
                <a:chOff x="12351" y="4274"/>
                <a:chExt cx="4309" cy="801"/>
              </a:xfrm>
            </p:grpSpPr>
            <p:cxnSp>
              <p:nvCxnSpPr>
                <p:cNvPr id="141" name="Conector Reto 140"/>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42" name="Elipse 141"/>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43" name="Conector Reto 142"/>
              <p:cNvCxnSpPr/>
              <p:nvPr/>
            </p:nvCxnSpPr>
            <p:spPr>
              <a:xfrm>
                <a:off x="2984" y="7222"/>
                <a:ext cx="5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4117" y="5457"/>
                <a:ext cx="1321" cy="850"/>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5173" y="7184"/>
                <a:ext cx="5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53"/>
              <p:cNvCxnSpPr/>
              <p:nvPr/>
            </p:nvCxnSpPr>
            <p:spPr>
              <a:xfrm>
                <a:off x="3231" y="2861"/>
                <a:ext cx="221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rot="16200000" flipH="1">
                <a:off x="4106" y="2756"/>
                <a:ext cx="0" cy="573"/>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56" name="Caixa de Texto 23"/>
              <p:cNvSpPr txBox="1"/>
              <p:nvPr/>
            </p:nvSpPr>
            <p:spPr>
              <a:xfrm>
                <a:off x="3819" y="3217"/>
                <a:ext cx="782" cy="96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grpSp>
            <p:nvGrpSpPr>
              <p:cNvPr id="157" name="Grupo 156"/>
              <p:cNvGrpSpPr/>
              <p:nvPr/>
            </p:nvGrpSpPr>
            <p:grpSpPr>
              <a:xfrm rot="16200000">
                <a:off x="1085" y="3704"/>
                <a:ext cx="3143" cy="1403"/>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3226" y="4815"/>
                <a:ext cx="420" cy="201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46" name="Caixa de Texto 23"/>
            <p:cNvSpPr txBox="1"/>
            <p:nvPr/>
          </p:nvSpPr>
          <p:spPr>
            <a:xfrm>
              <a:off x="4479" y="5299"/>
              <a:ext cx="1260" cy="72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sp>
        <p:nvSpPr>
          <p:cNvPr id="185" name="Forma livre 184"/>
          <p:cNvSpPr/>
          <p:nvPr/>
        </p:nvSpPr>
        <p:spPr>
          <a:xfrm>
            <a:off x="3466465" y="2346960"/>
            <a:ext cx="2543175" cy="1302385"/>
          </a:xfrm>
          <a:custGeom>
            <a:avLst/>
            <a:gdLst>
              <a:gd name="connisteX0" fmla="*/ 0 w 2543175"/>
              <a:gd name="connsiteY0" fmla="*/ 315133 h 1686733"/>
              <a:gd name="connisteX1" fmla="*/ 666750 w 2543175"/>
              <a:gd name="connsiteY1" fmla="*/ 808 h 1686733"/>
              <a:gd name="connisteX2" fmla="*/ 971550 w 2543175"/>
              <a:gd name="connsiteY2" fmla="*/ 400858 h 1686733"/>
              <a:gd name="connisteX3" fmla="*/ 1771650 w 2543175"/>
              <a:gd name="connsiteY3" fmla="*/ 391333 h 1686733"/>
              <a:gd name="connisteX4" fmla="*/ 2543175 w 2543175"/>
              <a:gd name="connsiteY4" fmla="*/ 1686733 h 168673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543175" h="1686734">
                <a:moveTo>
                  <a:pt x="0" y="315134"/>
                </a:moveTo>
                <a:cubicBezTo>
                  <a:pt x="127000" y="244014"/>
                  <a:pt x="472440" y="-16336"/>
                  <a:pt x="666750" y="809"/>
                </a:cubicBezTo>
                <a:cubicBezTo>
                  <a:pt x="861060" y="17954"/>
                  <a:pt x="750570" y="322754"/>
                  <a:pt x="971550" y="400859"/>
                </a:cubicBezTo>
                <a:cubicBezTo>
                  <a:pt x="1192530" y="478964"/>
                  <a:pt x="1457325" y="134159"/>
                  <a:pt x="1771650" y="391334"/>
                </a:cubicBezTo>
                <a:cubicBezTo>
                  <a:pt x="2085975" y="648509"/>
                  <a:pt x="2404745" y="1427654"/>
                  <a:pt x="2543175" y="1686734"/>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6" name="Caixa de Texto 23"/>
          <p:cNvSpPr txBox="1"/>
          <p:nvPr/>
        </p:nvSpPr>
        <p:spPr>
          <a:xfrm>
            <a:off x="5781675" y="2407285"/>
            <a:ext cx="1797685" cy="95313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Pequenos Sinais</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481211" y="3322438"/>
                <a:ext cx="843302"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81211" y="3322438"/>
                <a:ext cx="843302" cy="521970"/>
              </a:xfrm>
              <a:prstGeom prst="rect">
                <a:avLst/>
              </a:prstGeom>
              <a:blipFill rotWithShape="1">
                <a:blip r:embed="rId4"/>
                <a:stretch>
                  <a:fillRect l="-61" t="-23" r="64" b="23"/>
                </a:stretch>
              </a:blipFill>
            </p:spPr>
            <p:txBody>
              <a:bodyPr/>
              <a:lstStyle/>
              <a:p>
                <a:r>
                  <a:rPr lang="pt-BR" altLang="en-US">
                    <a:noFill/>
                  </a:rPr>
                  <a:t> </a:t>
                </a:r>
              </a:p>
            </p:txBody>
          </p:sp>
        </mc:Fallback>
      </mc:AlternateContent>
      <p:cxnSp>
        <p:nvCxnSpPr>
          <p:cNvPr id="19" name="Conector Reto 79"/>
          <p:cNvCxnSpPr/>
          <p:nvPr/>
        </p:nvCxnSpPr>
        <p:spPr>
          <a:xfrm rot="5400000" flipH="1" flipV="1">
            <a:off x="86581" y="437741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336402" y="4778375"/>
            <a:ext cx="31134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79"/>
          <p:cNvCxnSpPr/>
          <p:nvPr/>
        </p:nvCxnSpPr>
        <p:spPr>
          <a:xfrm rot="5400000" flipH="1" flipV="1">
            <a:off x="-145514" y="3663993"/>
            <a:ext cx="12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Caixa de Texto 23"/>
          <p:cNvSpPr txBox="1"/>
          <p:nvPr/>
        </p:nvSpPr>
        <p:spPr>
          <a:xfrm>
            <a:off x="1477010" y="3038475"/>
            <a:ext cx="71247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9" name="Conector Reto 74"/>
          <p:cNvCxnSpPr/>
          <p:nvPr/>
        </p:nvCxnSpPr>
        <p:spPr>
          <a:xfrm>
            <a:off x="1544240" y="37562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1533561" y="3038392"/>
            <a:ext cx="0" cy="12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1350427" y="3420202"/>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4328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20" name="Elipse 19"/>
          <p:cNvSpPr/>
          <p:nvPr/>
        </p:nvSpPr>
        <p:spPr>
          <a:xfrm rot="16200000" flipH="1" flipV="1">
            <a:off x="221312" y="4003372"/>
            <a:ext cx="539750" cy="485746"/>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Caixa de Texto 23"/>
          <p:cNvSpPr txBox="1"/>
          <p:nvPr/>
        </p:nvSpPr>
        <p:spPr>
          <a:xfrm>
            <a:off x="102235" y="3877945"/>
            <a:ext cx="8001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1" name="Caixa de Texto 23"/>
          <p:cNvSpPr txBox="1"/>
          <p:nvPr/>
        </p:nvSpPr>
        <p:spPr>
          <a:xfrm>
            <a:off x="581660" y="4105910"/>
            <a:ext cx="72771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G</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a:latin typeface="Comic Sans MS" panose="030F0702030302020204" pitchFamily="66" charset="0"/>
              <a:cs typeface="Comic Sans MS" panose="030F0702030302020204" pitchFamily="66" charset="0"/>
            </a:endParaRPr>
          </a:p>
        </p:txBody>
      </p:sp>
      <p:sp>
        <p:nvSpPr>
          <p:cNvPr id="6" name="Retângulo 5"/>
          <p:cNvSpPr/>
          <p:nvPr/>
        </p:nvSpPr>
        <p:spPr>
          <a:xfrm rot="5400000" flipH="1">
            <a:off x="312923" y="3427847"/>
            <a:ext cx="374681" cy="163199"/>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1715770" y="431800"/>
            <a:ext cx="886968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4" name="Caixa de Texto 23"/>
          <p:cNvSpPr txBox="1"/>
          <p:nvPr/>
        </p:nvSpPr>
        <p:spPr>
          <a:xfrm>
            <a:off x="1976108" y="460882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G</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83" name="Grupo 182"/>
          <p:cNvGrpSpPr/>
          <p:nvPr/>
        </p:nvGrpSpPr>
        <p:grpSpPr>
          <a:xfrm>
            <a:off x="2461042" y="3876675"/>
            <a:ext cx="7814516" cy="2593555"/>
            <a:chOff x="6501" y="5924"/>
            <a:chExt cx="12306" cy="4084"/>
          </a:xfrm>
        </p:grpSpPr>
        <p:cxnSp>
          <p:nvCxnSpPr>
            <p:cNvPr id="71" name="Conector Reto 70"/>
            <p:cNvCxnSpPr/>
            <p:nvPr/>
          </p:nvCxnSpPr>
          <p:spPr>
            <a:xfrm rot="5400000" flipH="1">
              <a:off x="8147" y="6090"/>
              <a:ext cx="0" cy="2041"/>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rot="16200000">
              <a:off x="15584" y="4835"/>
              <a:ext cx="0" cy="453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6806" y="85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6789" y="7094"/>
              <a:ext cx="0" cy="238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6501" y="7677"/>
              <a:ext cx="610" cy="870"/>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8" name="Conector Reto 167"/>
            <p:cNvCxnSpPr/>
            <p:nvPr/>
          </p:nvCxnSpPr>
          <p:spPr>
            <a:xfrm rot="16200000" flipH="1" flipV="1">
              <a:off x="16405" y="8562"/>
              <a:ext cx="2891"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6789" y="7103"/>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37"/>
            <p:cNvCxnSpPr/>
            <p:nvPr/>
          </p:nvCxnSpPr>
          <p:spPr>
            <a:xfrm>
              <a:off x="17573" y="100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4"/>
            <p:cNvCxnSpPr/>
            <p:nvPr/>
          </p:nvCxnSpPr>
          <p:spPr>
            <a:xfrm>
              <a:off x="10623" y="8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10606" y="712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10318" y="7711"/>
              <a:ext cx="610" cy="870"/>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5" name="Caixa de Texto 23"/>
            <p:cNvSpPr txBox="1"/>
            <p:nvPr/>
          </p:nvSpPr>
          <p:spPr>
            <a:xfrm>
              <a:off x="17153" y="6242"/>
              <a:ext cx="131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7" name="Caixa de Texto 23"/>
            <p:cNvSpPr txBox="1"/>
            <p:nvPr/>
          </p:nvSpPr>
          <p:spPr>
            <a:xfrm>
              <a:off x="6551" y="6236"/>
              <a:ext cx="131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40" name="Conector Reto 39"/>
            <p:cNvCxnSpPr/>
            <p:nvPr/>
          </p:nvCxnSpPr>
          <p:spPr>
            <a:xfrm rot="16200000">
              <a:off x="14222" y="3471"/>
              <a:ext cx="0" cy="72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Caixa de Texto 40"/>
                <p:cNvSpPr txBox="1"/>
                <p:nvPr/>
              </p:nvSpPr>
              <p:spPr>
                <a:xfrm>
                  <a:off x="10504" y="8401"/>
                  <a:ext cx="1950"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1" name="Caixa de Texto 40"/>
                <p:cNvSpPr txBox="1">
                  <a:spLocks noRot="1" noChangeAspect="1" noMove="1" noResize="1" noEditPoints="1" noAdjustHandles="1" noChangeArrowheads="1" noChangeShapeType="1" noTextEdit="1"/>
                </p:cNvSpPr>
                <p:nvPr/>
              </p:nvSpPr>
              <p:spPr>
                <a:xfrm>
                  <a:off x="10504" y="8401"/>
                  <a:ext cx="1950" cy="822"/>
                </a:xfrm>
                <a:prstGeom prst="rect">
                  <a:avLst/>
                </a:prstGeom>
                <a:blipFill rotWithShape="1">
                  <a:blip r:embed="rId1"/>
                </a:blipFill>
              </p:spPr>
              <p:txBody>
                <a:bodyPr/>
                <a:lstStyle/>
                <a:p>
                  <a:r>
                    <a:rPr lang="pt-BR" altLang="en-US">
                      <a:noFill/>
                    </a:rPr>
                    <a:t> </a:t>
                  </a:r>
                </a:p>
              </p:txBody>
            </p:sp>
          </mc:Fallback>
        </mc:AlternateContent>
        <p:cxnSp>
          <p:nvCxnSpPr>
            <p:cNvPr id="42" name="Conector Reto 41"/>
            <p:cNvCxnSpPr/>
            <p:nvPr/>
          </p:nvCxnSpPr>
          <p:spPr>
            <a:xfrm rot="16200000">
              <a:off x="12311" y="3909"/>
              <a:ext cx="0" cy="1105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3" name="Conector Reto 79"/>
            <p:cNvCxnSpPr/>
            <p:nvPr/>
          </p:nvCxnSpPr>
          <p:spPr>
            <a:xfrm rot="5400000" flipH="1" flipV="1">
              <a:off x="11380" y="8257"/>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rot="5400000" flipH="1">
              <a:off x="12265" y="8050"/>
              <a:ext cx="590" cy="257"/>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5" name="Caixa de Texto 44"/>
                <p:cNvSpPr txBox="1"/>
                <p:nvPr/>
              </p:nvSpPr>
              <p:spPr>
                <a:xfrm>
                  <a:off x="12431" y="8169"/>
                  <a:ext cx="1328" cy="822"/>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5" name="Caixa de Texto 44"/>
                <p:cNvSpPr txBox="1">
                  <a:spLocks noRot="1" noChangeAspect="1" noMove="1" noResize="1" noEditPoints="1" noAdjustHandles="1" noChangeArrowheads="1" noChangeShapeType="1" noTextEdit="1"/>
                </p:cNvSpPr>
                <p:nvPr/>
              </p:nvSpPr>
              <p:spPr>
                <a:xfrm>
                  <a:off x="12431" y="8169"/>
                  <a:ext cx="1328" cy="822"/>
                </a:xfrm>
                <a:prstGeom prst="rect">
                  <a:avLst/>
                </a:prstGeom>
                <a:blipFill rotWithShape="1">
                  <a:blip r:embed="rId2"/>
                </a:blipFill>
              </p:spPr>
              <p:txBody>
                <a:bodyPr/>
                <a:lstStyle/>
                <a:p>
                  <a:r>
                    <a:rPr lang="pt-BR" altLang="en-US">
                      <a:noFill/>
                    </a:rPr>
                    <a:t> </a:t>
                  </a:r>
                </a:p>
              </p:txBody>
            </p:sp>
          </mc:Fallback>
        </mc:AlternateContent>
        <p:grpSp>
          <p:nvGrpSpPr>
            <p:cNvPr id="46" name="Grupo 45"/>
            <p:cNvGrpSpPr/>
            <p:nvPr/>
          </p:nvGrpSpPr>
          <p:grpSpPr>
            <a:xfrm rot="16200000">
              <a:off x="9813" y="5902"/>
              <a:ext cx="656" cy="2343"/>
              <a:chOff x="3114" y="6151"/>
              <a:chExt cx="656" cy="2343"/>
            </a:xfrm>
          </p:grpSpPr>
          <p:cxnSp>
            <p:nvCxnSpPr>
              <p:cNvPr id="48"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9168" y="592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53" name="Grupo 52"/>
            <p:cNvGrpSpPr/>
            <p:nvPr/>
          </p:nvGrpSpPr>
          <p:grpSpPr>
            <a:xfrm>
              <a:off x="8697" y="7128"/>
              <a:ext cx="656" cy="2343"/>
              <a:chOff x="3114" y="6151"/>
              <a:chExt cx="656" cy="2343"/>
            </a:xfrm>
          </p:grpSpPr>
          <p:cxnSp>
            <p:nvCxnSpPr>
              <p:cNvPr id="55"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a:off x="7563" y="7092"/>
              <a:ext cx="656" cy="2344"/>
              <a:chOff x="3114" y="6151"/>
              <a:chExt cx="656" cy="2344"/>
            </a:xfrm>
          </p:grpSpPr>
          <p:cxnSp>
            <p:nvCxnSpPr>
              <p:cNvPr id="8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upo 91"/>
            <p:cNvGrpSpPr/>
            <p:nvPr/>
          </p:nvGrpSpPr>
          <p:grpSpPr>
            <a:xfrm>
              <a:off x="16755" y="7064"/>
              <a:ext cx="656" cy="2401"/>
              <a:chOff x="3114" y="6151"/>
              <a:chExt cx="656" cy="2401"/>
            </a:xfrm>
          </p:grpSpPr>
          <p:cxnSp>
            <p:nvCxnSpPr>
              <p:cNvPr id="9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76"/>
              <p:cNvCxnSpPr/>
              <p:nvPr/>
            </p:nvCxnSpPr>
            <p:spPr>
              <a:xfrm>
                <a:off x="3414" y="7078"/>
                <a:ext cx="0" cy="147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 name="Caixa de Texto 23"/>
            <p:cNvSpPr txBox="1"/>
            <p:nvPr/>
          </p:nvSpPr>
          <p:spPr>
            <a:xfrm>
              <a:off x="7729" y="822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70" name="Caixa de Texto 23"/>
            <p:cNvSpPr txBox="1"/>
            <p:nvPr/>
          </p:nvSpPr>
          <p:spPr>
            <a:xfrm>
              <a:off x="8850" y="8019"/>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74" name="Caixa de Texto 23"/>
            <p:cNvSpPr txBox="1"/>
            <p:nvPr/>
          </p:nvSpPr>
          <p:spPr>
            <a:xfrm>
              <a:off x="15912" y="770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75" name="Conector Reto 74"/>
            <p:cNvCxnSpPr/>
            <p:nvPr/>
          </p:nvCxnSpPr>
          <p:spPr>
            <a:xfrm flipV="1">
              <a:off x="14382" y="7110"/>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14063" y="7808"/>
              <a:ext cx="610" cy="87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79" name="Caixa de Texto 78"/>
                <p:cNvSpPr txBox="1"/>
                <p:nvPr/>
              </p:nvSpPr>
              <p:spPr>
                <a:xfrm>
                  <a:off x="14382" y="8580"/>
                  <a:ext cx="2117"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𝐵𝑆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9" name="Caixa de Texto 78"/>
                <p:cNvSpPr txBox="1">
                  <a:spLocks noRot="1" noChangeAspect="1" noMove="1" noResize="1" noEditPoints="1" noAdjustHandles="1" noChangeArrowheads="1" noChangeShapeType="1" noTextEdit="1"/>
                </p:cNvSpPr>
                <p:nvPr/>
              </p:nvSpPr>
              <p:spPr>
                <a:xfrm>
                  <a:off x="14382" y="8580"/>
                  <a:ext cx="2117" cy="822"/>
                </a:xfrm>
                <a:prstGeom prst="rect">
                  <a:avLst/>
                </a:prstGeom>
                <a:blipFill rotWithShape="1">
                  <a:blip r:embed="rId3"/>
                </a:blipFill>
              </p:spPr>
              <p:txBody>
                <a:bodyPr/>
                <a:lstStyle/>
                <a:p>
                  <a:r>
                    <a:rPr lang="pt-BR" altLang="en-US">
                      <a:noFill/>
                    </a:rPr>
                    <a:t> </a:t>
                  </a:r>
                </a:p>
              </p:txBody>
            </p:sp>
          </mc:Fallback>
        </mc:AlternateContent>
        <p:sp>
          <p:nvSpPr>
            <p:cNvPr id="80" name="Caixa de Texto 23"/>
            <p:cNvSpPr txBox="1"/>
            <p:nvPr/>
          </p:nvSpPr>
          <p:spPr>
            <a:xfrm>
              <a:off x="17851" y="7830"/>
              <a:ext cx="956"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1" name="Conector de Seta Reta 59"/>
            <p:cNvCxnSpPr/>
            <p:nvPr/>
          </p:nvCxnSpPr>
          <p:spPr>
            <a:xfrm flipH="1">
              <a:off x="18037" y="7884"/>
              <a:ext cx="0" cy="573"/>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9" name="Caixa de Texto 38"/>
              <p:cNvSpPr txBox="1"/>
              <p:nvPr/>
            </p:nvSpPr>
            <p:spPr>
              <a:xfrm>
                <a:off x="3241040" y="1123950"/>
                <a:ext cx="452564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3241040" y="1123950"/>
                <a:ext cx="4525645"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 name="Caixa de Texto 1"/>
              <p:cNvSpPr txBox="1"/>
              <p:nvPr/>
            </p:nvSpPr>
            <p:spPr>
              <a:xfrm>
                <a:off x="1578610" y="1703070"/>
                <a:ext cx="9893935" cy="96393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 name="Caixa de Texto 1"/>
              <p:cNvSpPr txBox="1">
                <a:spLocks noRot="1" noChangeAspect="1" noMove="1" noResize="1" noEditPoints="1" noAdjustHandles="1" noChangeArrowheads="1" noChangeShapeType="1" noTextEdit="1"/>
              </p:cNvSpPr>
              <p:nvPr/>
            </p:nvSpPr>
            <p:spPr>
              <a:xfrm>
                <a:off x="1578610" y="1703070"/>
                <a:ext cx="9893935" cy="96393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2858135" y="2824480"/>
                <a:ext cx="5107940"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858135" y="2824480"/>
                <a:ext cx="5107940" cy="981075"/>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1715770" y="431800"/>
            <a:ext cx="886968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3696335" y="1262380"/>
                <a:ext cx="5190490"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696335" y="1262380"/>
                <a:ext cx="5190490" cy="98107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923290" y="2552700"/>
                <a:ext cx="10859770"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den>
                      </m:f>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923290" y="2552700"/>
                <a:ext cx="10859770" cy="9810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DeTexto 45"/>
              <p:cNvSpPr txBox="1"/>
              <p:nvPr/>
            </p:nvSpPr>
            <p:spPr>
              <a:xfrm>
                <a:off x="1557020" y="4244975"/>
                <a:ext cx="8869680" cy="1753235"/>
              </a:xfrm>
              <a:prstGeom prst="rect">
                <a:avLst/>
              </a:prstGeom>
              <a:noFill/>
            </p:spPr>
            <p:txBody>
              <a:bodyPr wrap="square" rtlCol="0">
                <a:spAutoFit/>
              </a:bodyPr>
              <a:lstStyle/>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cs typeface="Comic Sans MS" panose="030F0702030302020204" pitchFamily="66" charset="0"/>
                  </a:rPr>
                  <a:t>O circuito tem </a:t>
                </a:r>
                <a:endParaRPr lang="pt-BR" altLang="en-US" sz="2800" dirty="0" smtClean="0">
                  <a:solidFill>
                    <a:schemeClr val="tx1"/>
                  </a:solidFill>
                  <a:latin typeface="Comic Sans MS" panose="030F0702030302020204" pitchFamily="66" charset="0"/>
                  <a:cs typeface="Comic Sans MS" panose="030F0702030302020204" pitchFamily="66" charset="0"/>
                </a:endParaRPr>
              </a:p>
              <a:p>
                <a:pPr marL="457200" indent="-457200" algn="l">
                  <a:spcBef>
                    <a:spcPts val="600"/>
                  </a:spcBef>
                  <a:spcAft>
                    <a:spcPts val="600"/>
                  </a:spcAft>
                  <a:buFont typeface="Wingdings" panose="05000000000000000000" charset="0"/>
                  <a:buChar char="ü"/>
                </a:pPr>
                <a:r>
                  <a:rPr lang="pt-BR" altLang="en-US" sz="2800" dirty="0">
                    <a:solidFill>
                      <a:schemeClr val="tx1"/>
                    </a:solidFill>
                    <a:latin typeface="Comic Sans MS" panose="030F0702030302020204" pitchFamily="66" charset="0"/>
                    <a:cs typeface="Comic Sans MS" panose="030F0702030302020204" pitchFamily="66" charset="0"/>
                  </a:rPr>
                  <a:t>um polo em zero</a:t>
                </a:r>
                <a:endParaRPr lang="pt-BR" altLang="en-US" sz="2800" dirty="0">
                  <a:solidFill>
                    <a:schemeClr val="tx1"/>
                  </a:solidFill>
                  <a:latin typeface="Comic Sans MS" panose="030F0702030302020204" pitchFamily="66" charset="0"/>
                  <a:cs typeface="Comic Sans MS" panose="030F0702030302020204" pitchFamily="66" charset="0"/>
                </a:endParaRPr>
              </a:p>
              <a:p>
                <a:pPr marL="457200" indent="-457200">
                  <a:spcBef>
                    <a:spcPts val="600"/>
                  </a:spcBef>
                  <a:spcAft>
                    <a:spcPts val="600"/>
                  </a:spcAft>
                  <a:buFont typeface="Wingdings" panose="05000000000000000000" charset="0"/>
                  <a:buChar char="ü"/>
                </a:pPr>
                <a:r>
                  <a:rPr lang="pt-BR" altLang="en-US" sz="2800" dirty="0">
                    <a:solidFill>
                      <a:schemeClr val="tx1"/>
                    </a:solidFill>
                    <a:latin typeface="Comic Sans MS" panose="030F0702030302020204" pitchFamily="66" charset="0"/>
                    <a:cs typeface="Comic Sans MS" panose="030F0702030302020204" pitchFamily="66" charset="0"/>
                  </a:rPr>
                  <a:t>um zero em </a:t>
                </a:r>
                <a14:m>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32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pt-BR" altLang="pt-BR" sz="32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oMath>
                </a14:m>
                <a:r>
                  <a:rPr lang="pt-BR" altLang="en-US"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3200" dirty="0">
                    <a:solidFill>
                      <a:schemeClr val="tx1"/>
                    </a:solidFill>
                    <a:latin typeface="Comic Sans MS" panose="030F0702030302020204" pitchFamily="66" charset="0"/>
                    <a:cs typeface="Comic Sans MS" panose="030F0702030302020204" pitchFamily="66" charset="0"/>
                  </a:rPr>
                  <a:t>positivo</a:t>
                </a:r>
                <a:r>
                  <a:rPr lang="pt-BR" altLang="en-US" sz="3200" b="1" dirty="0">
                    <a:solidFill>
                      <a:srgbClr val="C00000"/>
                    </a:solidFill>
                    <a:latin typeface="Comic Sans MS" panose="030F0702030302020204" pitchFamily="66" charset="0"/>
                    <a:cs typeface="Comic Sans MS" panose="030F0702030302020204" pitchFamily="66" charset="0"/>
                  </a:rPr>
                  <a:t>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DeTexto 45"/>
              <p:cNvSpPr txBox="1">
                <a:spLocks noRot="1" noChangeAspect="1" noMove="1" noResize="1" noEditPoints="1" noAdjustHandles="1" noChangeArrowheads="1" noChangeShapeType="1" noTextEdit="1"/>
              </p:cNvSpPr>
              <p:nvPr/>
            </p:nvSpPr>
            <p:spPr>
              <a:xfrm>
                <a:off x="1557020" y="4244975"/>
                <a:ext cx="8869680" cy="175323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1715770" y="431800"/>
            <a:ext cx="886968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1809115" y="1126038"/>
                <a:ext cx="7508240"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den>
                      </m:f>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809115" y="1126038"/>
                <a:ext cx="7508240" cy="981075"/>
              </a:xfrm>
              <a:prstGeom prst="rect">
                <a:avLst/>
              </a:prstGeom>
              <a:blipFill rotWithShape="1">
                <a:blip r:embed="rId1"/>
                <a:stretch>
                  <a:fillRect t="-19" b="19"/>
                </a:stretch>
              </a:blipFill>
            </p:spPr>
            <p:txBody>
              <a:bodyPr/>
              <a:lstStyle/>
              <a:p>
                <a:r>
                  <a:rPr lang="pt-BR" altLang="en-US">
                    <a:noFill/>
                  </a:rPr>
                  <a:t> </a:t>
                </a:r>
              </a:p>
            </p:txBody>
          </p:sp>
        </mc:Fallback>
      </mc:AlternateContent>
      <p:sp>
        <p:nvSpPr>
          <p:cNvPr id="6" name="CaixaDeTexto 45"/>
          <p:cNvSpPr txBox="1"/>
          <p:nvPr/>
        </p:nvSpPr>
        <p:spPr>
          <a:xfrm>
            <a:off x="614045" y="2219325"/>
            <a:ext cx="886968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dirty="0">
                <a:solidFill>
                  <a:schemeClr val="tx1"/>
                </a:solidFill>
                <a:latin typeface="Comic Sans MS" panose="030F0702030302020204" pitchFamily="66" charset="0"/>
                <a:cs typeface="Comic Sans MS" panose="030F0702030302020204" pitchFamily="66" charset="0"/>
              </a:rPr>
              <a:t>Vamos esboçar o diagrama de Bode (modulo)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9" name="Conector de Seta Reta 18"/>
          <p:cNvCxnSpPr/>
          <p:nvPr/>
        </p:nvCxnSpPr>
        <p:spPr>
          <a:xfrm>
            <a:off x="3954987" y="3002877"/>
            <a:ext cx="0" cy="3171567"/>
          </a:xfrm>
          <a:prstGeom prst="straightConnector1">
            <a:avLst/>
          </a:prstGeom>
          <a:ln w="222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flipV="1">
            <a:off x="3738228" y="5765899"/>
            <a:ext cx="5148649" cy="0"/>
          </a:xfrm>
          <a:prstGeom prst="straightConnector1">
            <a:avLst/>
          </a:prstGeom>
          <a:ln w="22225">
            <a:solidFill>
              <a:schemeClr val="tx1"/>
            </a:solidFill>
            <a:headEnd type="none"/>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 name="Caixa de Texto 1"/>
              <p:cNvSpPr txBox="1"/>
              <p:nvPr/>
            </p:nvSpPr>
            <p:spPr>
              <a:xfrm>
                <a:off x="2719070" y="3002915"/>
                <a:ext cx="1235710" cy="64960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20</m:t>
                      </m:r>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𝑙𝑜𝑔</m:t>
                      </m:r>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a:p>
            </p:txBody>
          </p:sp>
        </mc:Choice>
        <mc:Fallback>
          <p:sp>
            <p:nvSpPr>
              <p:cNvPr id="2" name="Caixa de Texto 1"/>
              <p:cNvSpPr txBox="1">
                <a:spLocks noRot="1" noChangeAspect="1" noMove="1" noResize="1" noEditPoints="1" noAdjustHandles="1" noChangeArrowheads="1" noChangeShapeType="1" noTextEdit="1"/>
              </p:cNvSpPr>
              <p:nvPr/>
            </p:nvSpPr>
            <p:spPr>
              <a:xfrm>
                <a:off x="2719070" y="3002915"/>
                <a:ext cx="1235710" cy="649605"/>
              </a:xfrm>
              <a:prstGeom prst="rect">
                <a:avLst/>
              </a:prstGeom>
              <a:blipFill rotWithShape="1">
                <a:blip r:embed="rId2"/>
                <a:stretch>
                  <a:fillRect/>
                </a:stretch>
              </a:blipFill>
            </p:spPr>
            <p:txBody>
              <a:bodyPr/>
              <a:lstStyle/>
              <a:p>
                <a:r>
                  <a:rPr lang="pt-BR" altLang="en-US">
                    <a:noFill/>
                  </a:rPr>
                  <a:t> </a:t>
                </a:r>
              </a:p>
            </p:txBody>
          </p:sp>
        </mc:Fallback>
      </mc:AlternateContent>
      <p:sp>
        <p:nvSpPr>
          <p:cNvPr id="7" name="Caixa de Texto 6"/>
          <p:cNvSpPr txBox="1"/>
          <p:nvPr/>
        </p:nvSpPr>
        <p:spPr>
          <a:xfrm>
            <a:off x="8613775" y="5689600"/>
            <a:ext cx="339725" cy="368300"/>
          </a:xfrm>
          <a:prstGeom prst="rect">
            <a:avLst/>
          </a:prstGeom>
          <a:noFill/>
        </p:spPr>
        <p:txBody>
          <a:bodyPr wrap="none" rtlCol="0" anchor="t">
            <a:spAutoFit/>
          </a:bodyPr>
          <a:lstStyle/>
          <a:p>
            <a:r>
              <a:rPr lang="pt-BR" altLang="en-US" dirty="0">
                <a:latin typeface="Symbol" panose="05050102010706020507" charset="0"/>
                <a:cs typeface="Symbol" panose="05050102010706020507" charset="0"/>
              </a:rPr>
              <a:t>w</a:t>
            </a:r>
            <a:endParaRPr lang="pt-BR" altLang="en-US" dirty="0">
              <a:latin typeface="Symbol" panose="05050102010706020507" charset="0"/>
              <a:cs typeface="Symbol" panose="05050102010706020507" charset="0"/>
            </a:endParaRPr>
          </a:p>
        </p:txBody>
      </p:sp>
      <p:sp>
        <p:nvSpPr>
          <p:cNvPr id="8" name="Forma livre 7"/>
          <p:cNvSpPr/>
          <p:nvPr/>
        </p:nvSpPr>
        <p:spPr>
          <a:xfrm>
            <a:off x="3796030" y="3183890"/>
            <a:ext cx="4914265" cy="2990850"/>
          </a:xfrm>
          <a:custGeom>
            <a:avLst/>
            <a:gdLst>
              <a:gd name="connisteX0" fmla="*/ 0 w 4514850"/>
              <a:gd name="connsiteY0" fmla="*/ 0 h 2809875"/>
              <a:gd name="connisteX1" fmla="*/ 447675 w 4514850"/>
              <a:gd name="connsiteY1" fmla="*/ 533400 h 2809875"/>
              <a:gd name="connisteX2" fmla="*/ 1428750 w 4514850"/>
              <a:gd name="connsiteY2" fmla="*/ 1552575 h 2809875"/>
              <a:gd name="connisteX3" fmla="*/ 2133600 w 4514850"/>
              <a:gd name="connsiteY3" fmla="*/ 2266950 h 2809875"/>
              <a:gd name="connisteX4" fmla="*/ 2647950 w 4514850"/>
              <a:gd name="connsiteY4" fmla="*/ 2686050 h 2809875"/>
              <a:gd name="connisteX5" fmla="*/ 3143250 w 4514850"/>
              <a:gd name="connsiteY5" fmla="*/ 2790825 h 2809875"/>
              <a:gd name="connisteX6" fmla="*/ 4514850 w 4514850"/>
              <a:gd name="connsiteY6" fmla="*/ 2809875 h 28098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4514850" h="2809875">
                <a:moveTo>
                  <a:pt x="0" y="0"/>
                </a:moveTo>
                <a:cubicBezTo>
                  <a:pt x="69850" y="86360"/>
                  <a:pt x="161925" y="222885"/>
                  <a:pt x="447675" y="533400"/>
                </a:cubicBezTo>
                <a:cubicBezTo>
                  <a:pt x="733425" y="843915"/>
                  <a:pt x="1091565" y="1205865"/>
                  <a:pt x="1428750" y="1552575"/>
                </a:cubicBezTo>
                <a:cubicBezTo>
                  <a:pt x="1765935" y="1899285"/>
                  <a:pt x="1889760" y="2040255"/>
                  <a:pt x="2133600" y="2266950"/>
                </a:cubicBezTo>
                <a:cubicBezTo>
                  <a:pt x="2377440" y="2493645"/>
                  <a:pt x="2446020" y="2581275"/>
                  <a:pt x="2647950" y="2686050"/>
                </a:cubicBezTo>
                <a:cubicBezTo>
                  <a:pt x="2849880" y="2790825"/>
                  <a:pt x="2769870" y="2766060"/>
                  <a:pt x="3143250" y="2790825"/>
                </a:cubicBezTo>
                <a:cubicBezTo>
                  <a:pt x="3516630" y="2815590"/>
                  <a:pt x="4250690" y="2807970"/>
                  <a:pt x="4514850" y="2809875"/>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8"/>
          <p:cNvCxnSpPr/>
          <p:nvPr/>
        </p:nvCxnSpPr>
        <p:spPr>
          <a:xfrm>
            <a:off x="6935470" y="5641975"/>
            <a:ext cx="0" cy="72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 name="Caixa de Texto 9"/>
              <p:cNvSpPr txBox="1"/>
              <p:nvPr/>
            </p:nvSpPr>
            <p:spPr>
              <a:xfrm>
                <a:off x="6444429" y="5396468"/>
                <a:ext cx="1787797" cy="36933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𝑧𝑒𝑟𝑜</m:t>
                          </m:r>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pt-BR" altLang="pt-BR"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oMath>
                  </m:oMathPara>
                </a14:m>
                <a:endParaRPr lang="pt-BR" altLang="en-US" dirty="0"/>
              </a:p>
            </p:txBody>
          </p:sp>
        </mc:Choice>
        <mc:Fallback>
          <p:sp>
            <p:nvSpPr>
              <p:cNvPr id="10" name="Caixa de Texto 9"/>
              <p:cNvSpPr txBox="1">
                <a:spLocks noRot="1" noChangeAspect="1" noMove="1" noResize="1" noEditPoints="1" noAdjustHandles="1" noChangeArrowheads="1" noChangeShapeType="1" noTextEdit="1"/>
              </p:cNvSpPr>
              <p:nvPr/>
            </p:nvSpPr>
            <p:spPr>
              <a:xfrm>
                <a:off x="6444429" y="5396468"/>
                <a:ext cx="1787797" cy="369332"/>
              </a:xfrm>
              <a:prstGeom prst="rect">
                <a:avLst/>
              </a:prstGeom>
              <a:blipFill rotWithShape="1">
                <a:blip r:embed="rId3"/>
                <a:stretch>
                  <a:fillRect l="-25" t="-64" r="5"/>
                </a:stretch>
              </a:blipFill>
            </p:spPr>
            <p:txBody>
              <a:bodyPr/>
              <a:lstStyle/>
              <a:p>
                <a:r>
                  <a:rPr lang="pt-BR" altLang="en-US">
                    <a:noFill/>
                  </a:rPr>
                  <a:t> </a:t>
                </a:r>
              </a:p>
            </p:txBody>
          </p:sp>
        </mc:Fallback>
      </mc:AlternateContent>
      <p:sp>
        <p:nvSpPr>
          <p:cNvPr id="11" name="Caixa de Texto 10"/>
          <p:cNvSpPr txBox="1"/>
          <p:nvPr/>
        </p:nvSpPr>
        <p:spPr>
          <a:xfrm rot="2760000">
            <a:off x="4589780" y="4093210"/>
            <a:ext cx="1148715" cy="368300"/>
          </a:xfrm>
          <a:prstGeom prst="rect">
            <a:avLst/>
          </a:prstGeom>
          <a:noFill/>
        </p:spPr>
        <p:txBody>
          <a:bodyPr wrap="none" rtlCol="0" anchor="t">
            <a:spAutoFit/>
          </a:bodyPr>
          <a:lstStyle/>
          <a:p>
            <a:r>
              <a:rPr lang="pt-BR" altLang="en-US"/>
              <a:t>20 dB/Dec</a:t>
            </a:r>
            <a:endParaRPr lang="pt-BR" altLang="en-US"/>
          </a:p>
        </p:txBody>
      </p:sp>
      <p:sp>
        <p:nvSpPr>
          <p:cNvPr id="12" name="Caixa de Texto 11"/>
          <p:cNvSpPr txBox="1"/>
          <p:nvPr/>
        </p:nvSpPr>
        <p:spPr>
          <a:xfrm>
            <a:off x="5906770" y="4258945"/>
            <a:ext cx="2058035" cy="706755"/>
          </a:xfrm>
          <a:prstGeom prst="rect">
            <a:avLst/>
          </a:prstGeom>
          <a:noFill/>
        </p:spPr>
        <p:txBody>
          <a:bodyPr wrap="square" rtlCol="0" anchor="t">
            <a:spAutoFit/>
          </a:bodyPr>
          <a:lstStyle/>
          <a:p>
            <a:pPr algn="ctr"/>
            <a:r>
              <a:rPr lang="pt-BR" altLang="en-US" sz="2000">
                <a:latin typeface="Comic Sans MS" panose="030F0702030302020204" pitchFamily="66" charset="0"/>
                <a:cs typeface="Comic Sans MS" panose="030F0702030302020204" pitchFamily="66" charset="0"/>
              </a:rPr>
              <a:t>frequência de ganho unitario</a:t>
            </a:r>
            <a:endParaRPr lang="pt-BR" altLang="en-US" sz="2000">
              <a:latin typeface="Comic Sans MS" panose="030F0702030302020204" pitchFamily="66" charset="0"/>
              <a:cs typeface="Comic Sans MS" panose="030F0702030302020204" pitchFamily="66" charset="0"/>
            </a:endParaRPr>
          </a:p>
        </p:txBody>
      </p:sp>
      <p:sp>
        <p:nvSpPr>
          <p:cNvPr id="13" name="Forma livre 12"/>
          <p:cNvSpPr/>
          <p:nvPr/>
        </p:nvSpPr>
        <p:spPr>
          <a:xfrm>
            <a:off x="6148705" y="4965700"/>
            <a:ext cx="233045" cy="800100"/>
          </a:xfrm>
          <a:custGeom>
            <a:avLst/>
            <a:gdLst>
              <a:gd name="connisteX0" fmla="*/ 173063 w 233039"/>
              <a:gd name="connsiteY0" fmla="*/ 800100 h 800100"/>
              <a:gd name="connisteX1" fmla="*/ 1613 w 233039"/>
              <a:gd name="connsiteY1" fmla="*/ 495300 h 800100"/>
              <a:gd name="connisteX2" fmla="*/ 106388 w 233039"/>
              <a:gd name="connsiteY2" fmla="*/ 314325 h 800100"/>
              <a:gd name="connisteX3" fmla="*/ 230213 w 233039"/>
              <a:gd name="connsiteY3" fmla="*/ 219075 h 800100"/>
              <a:gd name="connisteX4" fmla="*/ 182588 w 233039"/>
              <a:gd name="connsiteY4" fmla="*/ 0 h 8001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33039" h="800100">
                <a:moveTo>
                  <a:pt x="173063" y="800100"/>
                </a:moveTo>
                <a:cubicBezTo>
                  <a:pt x="136868" y="742950"/>
                  <a:pt x="14948" y="592455"/>
                  <a:pt x="1613" y="495300"/>
                </a:cubicBezTo>
                <a:cubicBezTo>
                  <a:pt x="-11722" y="398145"/>
                  <a:pt x="60668" y="369570"/>
                  <a:pt x="106388" y="314325"/>
                </a:cubicBezTo>
                <a:cubicBezTo>
                  <a:pt x="152108" y="259080"/>
                  <a:pt x="214973" y="281940"/>
                  <a:pt x="230213" y="219075"/>
                </a:cubicBezTo>
                <a:cubicBezTo>
                  <a:pt x="245453" y="156210"/>
                  <a:pt x="194653" y="41910"/>
                  <a:pt x="182588"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Caixa de Texto 13"/>
          <p:cNvSpPr txBox="1"/>
          <p:nvPr/>
        </p:nvSpPr>
        <p:spPr>
          <a:xfrm>
            <a:off x="6059805" y="5689600"/>
            <a:ext cx="506095" cy="398780"/>
          </a:xfrm>
          <a:prstGeom prst="rect">
            <a:avLst/>
          </a:prstGeom>
          <a:noFill/>
        </p:spPr>
        <p:txBody>
          <a:bodyPr wrap="square" rtlCol="0" anchor="t">
            <a:spAutoFit/>
          </a:bodyPr>
          <a:lstStyle/>
          <a:p>
            <a:pPr algn="ctr"/>
            <a:r>
              <a:rPr lang="pt-BR" altLang="en-US" sz="2000">
                <a:latin typeface="Symbol" panose="05050102010706020507" charset="0"/>
                <a:cs typeface="Symbol" panose="05050102010706020507" charset="0"/>
              </a:rPr>
              <a:t>w</a:t>
            </a:r>
            <a:r>
              <a:rPr lang="pt-BR" altLang="en-US" sz="2000" baseline="-25000">
                <a:latin typeface="Symbol" panose="05050102010706020507" charset="0"/>
                <a:cs typeface="Symbol" panose="05050102010706020507" charset="0"/>
              </a:rPr>
              <a:t>T</a:t>
            </a:r>
            <a:endParaRPr lang="pt-BR" altLang="en-US" sz="2000">
              <a:latin typeface="Comic Sans MS" panose="030F0702030302020204" pitchFamily="66" charset="0"/>
              <a:cs typeface="Comic Sans MS" panose="030F0702030302020204" pitchFamily="66" charset="0"/>
            </a:endParaRPr>
          </a:p>
        </p:txBody>
      </p:sp>
      <p:sp>
        <p:nvSpPr>
          <p:cNvPr id="18" name="Caixa de Texto 6"/>
          <p:cNvSpPr txBox="1"/>
          <p:nvPr/>
        </p:nvSpPr>
        <p:spPr>
          <a:xfrm>
            <a:off x="3876676" y="5679756"/>
            <a:ext cx="585417" cy="369332"/>
          </a:xfrm>
          <a:prstGeom prst="rect">
            <a:avLst/>
          </a:prstGeom>
          <a:noFill/>
        </p:spPr>
        <p:txBody>
          <a:bodyPr wrap="none" rtlCol="0" anchor="t">
            <a:spAutoFit/>
          </a:bodyPr>
          <a:lstStyle/>
          <a:p>
            <a:r>
              <a:rPr lang="pt-BR" altLang="en-US" dirty="0">
                <a:latin typeface="Symbol" panose="05050102010706020507" charset="0"/>
                <a:cs typeface="Symbol" panose="05050102010706020507" charset="0"/>
              </a:rPr>
              <a:t>w</a:t>
            </a:r>
            <a:r>
              <a:rPr lang="pt-BR" altLang="en-US" dirty="0" smtClean="0">
                <a:latin typeface="Symbol" panose="05050102010706020507" charset="0"/>
                <a:cs typeface="Symbol" panose="05050102010706020507" charset="0"/>
              </a:rPr>
              <a:t>=1</a:t>
            </a:r>
            <a:endParaRPr lang="pt-BR" altLang="en-US"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21" name="Caixa de Texto 4"/>
              <p:cNvSpPr txBox="1"/>
              <p:nvPr/>
            </p:nvSpPr>
            <p:spPr>
              <a:xfrm>
                <a:off x="4786647" y="2990424"/>
                <a:ext cx="2957178" cy="60706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pt-BR" altLang="pt-BR"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20</m:t>
                      </m:r>
                      <m:r>
                        <m:rPr>
                          <m:sty m:val="p"/>
                        </m:rPr>
                        <a:rPr lang="pt-BR" altLang="pt-BR" b="0" i="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log</m:t>
                      </m:r>
                      <m:r>
                        <a:rPr lang="pt-BR" altLang="pt-BR"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d>
                            <m:d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dPr>
                            <m:e>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e>
                          </m:d>
                        </m:den>
                      </m:f>
                      <m:r>
                        <a:rPr lang="pt-BR" altLang="pt-BR"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1" name="Caixa de Texto 4"/>
              <p:cNvSpPr txBox="1">
                <a:spLocks noRot="1" noChangeAspect="1" noMove="1" noResize="1" noEditPoints="1" noAdjustHandles="1" noChangeArrowheads="1" noChangeShapeType="1" noTextEdit="1"/>
              </p:cNvSpPr>
              <p:nvPr/>
            </p:nvSpPr>
            <p:spPr>
              <a:xfrm>
                <a:off x="4786647" y="2990424"/>
                <a:ext cx="2957178" cy="607060"/>
              </a:xfrm>
              <a:prstGeom prst="rect">
                <a:avLst/>
              </a:prstGeom>
              <a:blipFill rotWithShape="1">
                <a:blip r:embed="rId4"/>
                <a:stretch>
                  <a:fillRect l="-1" t="-34" b="34"/>
                </a:stretch>
              </a:blipFill>
            </p:spPr>
            <p:txBody>
              <a:bodyPr/>
              <a:lstStyle/>
              <a:p>
                <a:r>
                  <a:rPr lang="pt-BR" altLang="en-US">
                    <a:noFill/>
                  </a:rPr>
                  <a:t> </a:t>
                </a:r>
              </a:p>
            </p:txBody>
          </p:sp>
        </mc:Fallback>
      </mc:AlternateContent>
      <p:sp>
        <p:nvSpPr>
          <p:cNvPr id="22" name="Forma livre 21"/>
          <p:cNvSpPr/>
          <p:nvPr/>
        </p:nvSpPr>
        <p:spPr>
          <a:xfrm rot="4868603">
            <a:off x="4312158" y="2770564"/>
            <a:ext cx="269513" cy="1001669"/>
          </a:xfrm>
          <a:custGeom>
            <a:avLst/>
            <a:gdLst>
              <a:gd name="connisteX0" fmla="*/ 173063 w 233039"/>
              <a:gd name="connsiteY0" fmla="*/ 800100 h 800100"/>
              <a:gd name="connisteX1" fmla="*/ 1613 w 233039"/>
              <a:gd name="connsiteY1" fmla="*/ 495300 h 800100"/>
              <a:gd name="connisteX2" fmla="*/ 106388 w 233039"/>
              <a:gd name="connsiteY2" fmla="*/ 314325 h 800100"/>
              <a:gd name="connisteX3" fmla="*/ 230213 w 233039"/>
              <a:gd name="connsiteY3" fmla="*/ 219075 h 800100"/>
              <a:gd name="connisteX4" fmla="*/ 182588 w 233039"/>
              <a:gd name="connsiteY4" fmla="*/ 0 h 8001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33039" h="800100">
                <a:moveTo>
                  <a:pt x="173063" y="800100"/>
                </a:moveTo>
                <a:cubicBezTo>
                  <a:pt x="136868" y="742950"/>
                  <a:pt x="14948" y="592455"/>
                  <a:pt x="1613" y="495300"/>
                </a:cubicBezTo>
                <a:cubicBezTo>
                  <a:pt x="-11722" y="398145"/>
                  <a:pt x="60668" y="369570"/>
                  <a:pt x="106388" y="314325"/>
                </a:cubicBezTo>
                <a:cubicBezTo>
                  <a:pt x="152108" y="259080"/>
                  <a:pt x="214973" y="281940"/>
                  <a:pt x="230213" y="219075"/>
                </a:cubicBezTo>
                <a:cubicBezTo>
                  <a:pt x="245453" y="156210"/>
                  <a:pt x="194653" y="41910"/>
                  <a:pt x="182588"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4" name="Caixa de Texto 3"/>
              <p:cNvSpPr txBox="1"/>
              <p:nvPr/>
            </p:nvSpPr>
            <p:spPr>
              <a:xfrm>
                <a:off x="7743825" y="5982970"/>
                <a:ext cx="3453130" cy="65595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num>
                        <m:den>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7743825" y="5982970"/>
                <a:ext cx="3453130" cy="65595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212280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frequência de ganho unitário é importante,</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pois diz até onde o transistor pode operar com ganho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Calculo de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1443789" y="2796540"/>
                <a:ext cx="9255326"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𝑗</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𝑗</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𝑗</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443789" y="2796540"/>
                <a:ext cx="9255326" cy="981075"/>
              </a:xfrm>
              <a:prstGeom prst="rect">
                <a:avLst/>
              </a:prstGeom>
              <a:blipFill rotWithShape="1">
                <a:blip r:embed="rId1"/>
                <a:stretch>
                  <a:fillRect l="-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DeTexto 45"/>
              <p:cNvSpPr txBox="1"/>
              <p:nvPr/>
            </p:nvSpPr>
            <p:spPr>
              <a:xfrm>
                <a:off x="561340" y="3863975"/>
                <a:ext cx="11068685" cy="953135"/>
              </a:xfrm>
              <a:prstGeom prst="rect">
                <a:avLst/>
              </a:prstGeom>
              <a:noFill/>
            </p:spPr>
            <p:txBody>
              <a:bodyPr wrap="square" rtlCol="0">
                <a:spAutoFit/>
              </a:bodyPr>
              <a:lstStyle/>
              <a:p>
                <a:pPr>
                  <a:spcBef>
                    <a:spcPts val="600"/>
                  </a:spcBef>
                  <a:spcAft>
                    <a:spcPts val="600"/>
                  </a:spcAft>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que </a:t>
                </a:r>
                <a:r>
                  <a:rPr lang="pt-BR" altLang="en-US" sz="2800"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&lt;&lt; </a:t>
                </a:r>
                <a14:m>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pt-BR" altLang="pt-BR" sz="28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zero, podemos fazer a simplificação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561340" y="3863975"/>
                <a:ext cx="11068685" cy="95313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14"/>
              <p:cNvSpPr txBox="1"/>
              <p:nvPr/>
            </p:nvSpPr>
            <p:spPr>
              <a:xfrm>
                <a:off x="428625" y="5092700"/>
                <a:ext cx="10925810" cy="96964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𝑗</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𝑗</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𝐺𝑏</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428625" y="5092700"/>
                <a:ext cx="10925810" cy="96964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110680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podemos encontrar a frequência de ganho unitário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DeTexto 45"/>
              <p:cNvSpPr txBox="1"/>
              <p:nvPr/>
            </p:nvSpPr>
            <p:spPr>
              <a:xfrm>
                <a:off x="285115" y="2870200"/>
                <a:ext cx="11068685" cy="3138170"/>
              </a:xfrm>
              <a:prstGeom prst="rect">
                <a:avLst/>
              </a:prstGeom>
              <a:noFill/>
            </p:spPr>
            <p:txBody>
              <a:bodyPr wrap="square" rtlCol="0">
                <a:spAutoFit/>
              </a:bodyPr>
              <a:lstStyle/>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Observemos que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&lt;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pt-BR"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𝑮𝑫</m:t>
                        </m:r>
                      </m:sub>
                    </m:sSub>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mas não muito menor</a:t>
                </a:r>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457200" indent="-457200" algn="l">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frequência de ganho unitario depende de g</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que, por sua vez, depende da corrente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(maior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maior g</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maior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GD</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GB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dependem basicamente das dimensões do transistor e das tensões nos terminais do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285115" y="2870200"/>
                <a:ext cx="11068685" cy="31381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14"/>
              <p:cNvSpPr txBox="1"/>
              <p:nvPr/>
            </p:nvSpPr>
            <p:spPr>
              <a:xfrm>
                <a:off x="1136650" y="1663700"/>
                <a:ext cx="9165590" cy="757555"/>
              </a:xfrm>
              <a:prstGeom prst="rect">
                <a:avLst/>
              </a:prstGeom>
              <a:noFill/>
            </p:spPr>
            <p:txBody>
              <a:bodyPr wrap="square" rtlCol="0" anchor="t">
                <a:spAutoFit/>
              </a:bodyPr>
              <a:lstStyle/>
              <a:p>
                <a14:m>
                  <m:oMath xmlns:m="http://schemas.openxmlformats.org/officeDocument/2006/math">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oMath>
                </a14:m>
                <a: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14:m>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a14:m>
                <a: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1136650" y="1663700"/>
                <a:ext cx="9165590" cy="75755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606981" y="584418"/>
            <a:ext cx="6596076" cy="560070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Dispositivo de três terminais: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Emissor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emitter</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mj-lt"/>
              <a:buAutoNum type="arabicPeriod"/>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Base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Coletor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collector</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fontAlgn="auto">
              <a:spcBef>
                <a:spcPts val="1800"/>
              </a:spcBef>
              <a:spcAft>
                <a:spcPts val="600"/>
              </a:spcAft>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transistor se assemelha a um bloco com dois inversores, mas não é bem isso. Para sua correta operação na chamada região ativa, a mais importante, o comprimento da base deve ser pequena. Isso faz toda a diferença na operação</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6146" name="Picture 2" descr="O Que é Um Transistor Bipolar"/>
          <p:cNvPicPr>
            <a:picLocks noChangeAspect="1" noChangeArrowheads="1"/>
          </p:cNvPicPr>
          <p:nvPr/>
        </p:nvPicPr>
        <p:blipFill rotWithShape="1">
          <a:blip r:embed="rId1">
            <a:extLst>
              <a:ext uri="{28A0092B-C50C-407E-A947-70E740481C1C}">
                <a14:useLocalDpi xmlns:a14="http://schemas.microsoft.com/office/drawing/2010/main" val="0"/>
              </a:ext>
            </a:extLst>
          </a:blip>
          <a:srcRect l="51550" b="33899"/>
          <a:stretch>
            <a:fillRect/>
          </a:stretch>
        </p:blipFill>
        <p:spPr bwMode="auto">
          <a:xfrm>
            <a:off x="8015378" y="830842"/>
            <a:ext cx="3338422" cy="4502779"/>
          </a:xfrm>
          <a:prstGeom prst="rect">
            <a:avLst/>
          </a:prstGeom>
          <a:noFill/>
          <a:extLst>
            <a:ext uri="{909E8E84-426E-40DD-AFC4-6F175D3DCCD1}">
              <a14:hiddenFill xmlns:a14="http://schemas.microsoft.com/office/drawing/2010/main">
                <a:solidFill>
                  <a:srgbClr val="FFFFFF"/>
                </a:solidFill>
              </a14:hiddenFill>
            </a:ext>
          </a:extLst>
        </p:spPr>
      </p:pic>
      <p:sp>
        <p:nvSpPr>
          <p:cNvPr id="4" name="CaixaDeTexto 3"/>
          <p:cNvSpPr txBox="1"/>
          <p:nvPr/>
        </p:nvSpPr>
        <p:spPr>
          <a:xfrm>
            <a:off x="7781027" y="3064648"/>
            <a:ext cx="1354347" cy="400110"/>
          </a:xfrm>
          <a:prstGeom prst="rect">
            <a:avLst/>
          </a:prstGeom>
          <a:solidFill>
            <a:schemeClr val="bg1"/>
          </a:solidFill>
        </p:spPr>
        <p:txBody>
          <a:bodyPr wrap="square" rtlCol="0">
            <a:spAutoFit/>
          </a:bodyPr>
          <a:lstStyle/>
          <a:p>
            <a:pPr algn="ctr"/>
            <a:r>
              <a:rPr lang="pt-BR" sz="2000" dirty="0" smtClean="0"/>
              <a:t>construção</a:t>
            </a:r>
            <a:endParaRPr lang="pt-BR" sz="2000" dirty="0"/>
          </a:p>
        </p:txBody>
      </p:sp>
      <p:sp>
        <p:nvSpPr>
          <p:cNvPr id="6" name="CaixaDeTexto 5"/>
          <p:cNvSpPr txBox="1"/>
          <p:nvPr/>
        </p:nvSpPr>
        <p:spPr>
          <a:xfrm>
            <a:off x="7933426" y="4594912"/>
            <a:ext cx="1354347" cy="707886"/>
          </a:xfrm>
          <a:prstGeom prst="rect">
            <a:avLst/>
          </a:prstGeom>
          <a:solidFill>
            <a:schemeClr val="bg1"/>
          </a:solidFill>
        </p:spPr>
        <p:txBody>
          <a:bodyPr wrap="square" rtlCol="0">
            <a:spAutoFit/>
          </a:bodyPr>
          <a:lstStyle/>
          <a:p>
            <a:pPr algn="ctr"/>
            <a:r>
              <a:rPr lang="pt-BR" sz="2000" dirty="0" smtClean="0"/>
              <a:t>Circuito análogo</a:t>
            </a:r>
            <a:endParaRPr lang="pt-BR" sz="2000" dirty="0"/>
          </a:p>
        </p:txBody>
      </p:sp>
    </p:spTree>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(analise completa)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3342640" y="1376680"/>
            <a:ext cx="8238490" cy="227647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Entrada</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lgn="l">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GS0</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DC</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lgn="l">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pequeno sinal </a:t>
            </a:r>
            <a:endParaRPr lang="en-US" altLang="pt-BR"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746760" y="50349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1565910" y="4590415"/>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02815" y="3653155"/>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937895" y="4587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914400" y="37852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903605" y="377825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1898015" y="50774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1775460" y="129286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036445" y="31546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854075" y="3140075"/>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040255" y="376618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389548" y="2232537"/>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699770" y="45821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766445" y="466661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906145" y="4657725"/>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344930" y="2065655"/>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262890" y="376999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951230" y="4643755"/>
            <a:ext cx="89598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690245" y="388112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165985" y="2701290"/>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 de Texto 17"/>
              <p:cNvSpPr txBox="1"/>
              <p:nvPr/>
            </p:nvSpPr>
            <p:spPr>
              <a:xfrm>
                <a:off x="3615690" y="3769995"/>
                <a:ext cx="8073390" cy="97472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615690" y="3769995"/>
                <a:ext cx="8073390" cy="974725"/>
              </a:xfrm>
              <a:prstGeom prst="rect">
                <a:avLst/>
              </a:prstGeom>
              <a:blipFill rotWithShape="1">
                <a:blip r:embed="rId1"/>
                <a:stretch>
                  <a:fillRect b="-175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3615690" y="5017770"/>
                <a:ext cx="3039110" cy="9632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3615690" y="5017770"/>
                <a:ext cx="3039110" cy="963295"/>
              </a:xfrm>
              <a:prstGeom prst="rect">
                <a:avLst/>
              </a:prstGeom>
              <a:blipFill rotWithShape="1">
                <a:blip r:embed="rId2"/>
                <a:stretch>
                  <a:fillRect b="-1780"/>
                </a:stretch>
              </a:blipFill>
            </p:spPr>
            <p:txBody>
              <a:bodyPr/>
              <a:lstStyle/>
              <a:p>
                <a:r>
                  <a:rPr lang="pt-BR" altLang="en-US">
                    <a:noFill/>
                  </a:rPr>
                  <a:t> </a:t>
                </a:r>
              </a:p>
            </p:txBody>
          </p:sp>
        </mc:Fallback>
      </mc:AlternateContent>
      <p:cxnSp>
        <p:nvCxnSpPr>
          <p:cNvPr id="20" name="Conector de Seta Reta 59"/>
          <p:cNvCxnSpPr/>
          <p:nvPr/>
        </p:nvCxnSpPr>
        <p:spPr>
          <a:xfrm rot="10800000" flipH="1">
            <a:off x="2287314" y="2138931"/>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279650" y="2193290"/>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(analise completa)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3421380" y="1616710"/>
            <a:ext cx="8209280" cy="1537970"/>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Analise com grandes sinais e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pequeno sina</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 </a:t>
            </a:r>
            <a:endParaRPr lang="en-US" altLang="pt-BR"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 (não considerando modulação de canal)</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736600" y="50247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1576070" y="4590415"/>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049145" y="3322320"/>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937895" y="4587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914400" y="37852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903605" y="377825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1898015" y="50774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1775460" y="129286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036445" y="31546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854075" y="3140075"/>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040255" y="377634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389548" y="2232537"/>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699770" y="45821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766445" y="466661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906145" y="4657725"/>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344930" y="2065655"/>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262890" y="376999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951230" y="4643755"/>
            <a:ext cx="84010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690245" y="388112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165985" y="2701290"/>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 de Texto 17"/>
              <p:cNvSpPr txBox="1"/>
              <p:nvPr/>
            </p:nvSpPr>
            <p:spPr>
              <a:xfrm>
                <a:off x="3162300" y="3682365"/>
                <a:ext cx="8073390" cy="8997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162300" y="3682365"/>
                <a:ext cx="8073390" cy="899795"/>
              </a:xfrm>
              <a:prstGeom prst="rect">
                <a:avLst/>
              </a:prstGeom>
              <a:blipFill rotWithShape="1">
                <a:blip r:embed="rId1"/>
                <a:stretch>
                  <a:fillRect b="-1976"/>
                </a:stretch>
              </a:blipFill>
            </p:spPr>
            <p:txBody>
              <a:bodyPr/>
              <a:lstStyle/>
              <a:p>
                <a:r>
                  <a:rPr lang="pt-BR" altLang="en-US">
                    <a:noFill/>
                  </a:rPr>
                  <a:t> </a:t>
                </a:r>
              </a:p>
            </p:txBody>
          </p:sp>
        </mc:Fallback>
      </mc:AlternateContent>
      <p:cxnSp>
        <p:nvCxnSpPr>
          <p:cNvPr id="20" name="Conector de Seta Reta 59"/>
          <p:cNvCxnSpPr/>
          <p:nvPr/>
        </p:nvCxnSpPr>
        <p:spPr>
          <a:xfrm rot="10800000" flipH="1">
            <a:off x="2287314" y="2138931"/>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279650" y="2193290"/>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2531110" y="5027295"/>
                <a:ext cx="9293860" cy="8997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531110" y="5027295"/>
                <a:ext cx="9293860" cy="899795"/>
              </a:xfrm>
              <a:prstGeom prst="rect">
                <a:avLst/>
              </a:prstGeom>
              <a:blipFill rotWithShape="1">
                <a:blip r:embed="rId2"/>
                <a:stretch>
                  <a:fillRect b="-197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(analise completa)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3110230" y="1210310"/>
            <a:ext cx="8564245" cy="953135"/>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chamar de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quando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ou seja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746760" y="50247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1576070" y="4590415"/>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02815" y="3653155"/>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937895" y="4587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914400" y="37852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903605" y="377825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1898015" y="50774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1775460" y="129286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036445" y="31546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854075" y="3140075"/>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040255" y="376618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389548" y="2232537"/>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699770" y="45821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766445" y="466661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906145" y="4657725"/>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344930" y="2065655"/>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262890" y="376999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951230" y="4643755"/>
            <a:ext cx="8521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690245" y="388112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165985" y="2701290"/>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0" name="Conector de Seta Reta 59"/>
          <p:cNvCxnSpPr/>
          <p:nvPr/>
        </p:nvCxnSpPr>
        <p:spPr>
          <a:xfrm rot="10800000" flipH="1">
            <a:off x="2287314" y="2138931"/>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279650" y="2193290"/>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2646045" y="1979930"/>
                <a:ext cx="7212330" cy="8997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646045" y="1979930"/>
                <a:ext cx="7212330" cy="899795"/>
              </a:xfrm>
              <a:prstGeom prst="rect">
                <a:avLst/>
              </a:prstGeom>
              <a:blipFill rotWithShape="1">
                <a:blip r:embed="rId1"/>
                <a:stretch>
                  <a:fillRect b="-1976"/>
                </a:stretch>
              </a:blipFill>
            </p:spPr>
            <p:txBody>
              <a:bodyPr/>
              <a:lstStyle/>
              <a:p>
                <a:r>
                  <a:rPr lang="pt-BR" altLang="en-US">
                    <a:noFill/>
                  </a:rPr>
                  <a:t> </a:t>
                </a:r>
              </a:p>
            </p:txBody>
          </p:sp>
        </mc:Fallback>
      </mc:AlternateContent>
      <p:sp>
        <p:nvSpPr>
          <p:cNvPr id="15" name="CaixaDeTexto 45"/>
          <p:cNvSpPr txBox="1"/>
          <p:nvPr/>
        </p:nvSpPr>
        <p:spPr>
          <a:xfrm>
            <a:off x="3110230" y="2872105"/>
            <a:ext cx="8238490" cy="521970"/>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escrevemos</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2" name="Caixa de Texto 21"/>
              <p:cNvSpPr txBox="1"/>
              <p:nvPr/>
            </p:nvSpPr>
            <p:spPr>
              <a:xfrm>
                <a:off x="2799715" y="3324225"/>
                <a:ext cx="8830945" cy="133032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2799715" y="3324225"/>
                <a:ext cx="8830945" cy="1330325"/>
              </a:xfrm>
              <a:prstGeom prst="rect">
                <a:avLst/>
              </a:prstGeom>
              <a:blipFill rotWithShape="1">
                <a:blip r:embed="rId2"/>
                <a:stretch>
                  <a:fillRect b="-105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DeTexto 45"/>
              <p:cNvSpPr txBox="1"/>
              <p:nvPr/>
            </p:nvSpPr>
            <p:spPr>
              <a:xfrm>
                <a:off x="2646045" y="4779645"/>
                <a:ext cx="9041765" cy="953135"/>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Caso o sinal v</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in</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 seja pequeno,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&lt;&lt;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r>
                  <a:rPr lang="pt-BR" altLang="en-US" sz="2800" b="1">
                    <a:latin typeface="Comic Sans MS" panose="030F0702030302020204" pitchFamily="66" charset="0"/>
                    <a:cs typeface="Comic Sans MS" panose="030F0702030302020204" pitchFamily="66" charset="0"/>
                  </a:rPr>
                  <a:t> então</a:t>
                </a:r>
                <a:r>
                  <a:rPr lang="pt-BR" altLang="en-US" sz="2800" b="1">
                    <a:latin typeface="Cambria Math" panose="02040503050406030204" pitchFamily="18" charset="0"/>
                    <a:cs typeface="Cambria Math" panose="02040503050406030204" pitchFamily="18" charset="0"/>
                  </a:rPr>
                  <a:t> </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r>
                  <a:rPr lang="pt-BR" altLang="en-US" sz="2800" b="1">
                    <a:latin typeface="Cambria Math" panose="02040503050406030204" pitchFamily="18" charset="0"/>
                    <a:cs typeface="Cambria Math" panose="02040503050406030204" pitchFamily="18" charset="0"/>
                  </a:rPr>
                  <a:t> </a:t>
                </a:r>
                <a:r>
                  <a:rPr lang="pt-BR" altLang="en-US" sz="2800" b="1">
                    <a:latin typeface="Comic Sans MS" panose="030F0702030302020204" pitchFamily="66" charset="0"/>
                    <a:cs typeface="Comic Sans MS" panose="030F0702030302020204" pitchFamily="66" charset="0"/>
                  </a:rPr>
                  <a:t>é a tensão de overdrive)</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23" name="CaixaDeTexto 45"/>
              <p:cNvSpPr txBox="1">
                <a:spLocks noRot="1" noChangeAspect="1" noMove="1" noResize="1" noEditPoints="1" noAdjustHandles="1" noChangeArrowheads="1" noChangeShapeType="1" noTextEdit="1"/>
              </p:cNvSpPr>
              <p:nvPr/>
            </p:nvSpPr>
            <p:spPr>
              <a:xfrm>
                <a:off x="2646045" y="4779645"/>
                <a:ext cx="9041765" cy="95313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 de Texto 23"/>
              <p:cNvSpPr txBox="1"/>
              <p:nvPr/>
            </p:nvSpPr>
            <p:spPr>
              <a:xfrm>
                <a:off x="3467735" y="5815330"/>
                <a:ext cx="653224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3467735" y="5815330"/>
                <a:ext cx="6532245" cy="521970"/>
              </a:xfrm>
              <a:prstGeom prst="rect">
                <a:avLst/>
              </a:prstGeom>
              <a:blipFill rotWithShape="1">
                <a:blip r:embed="rId4"/>
                <a:stretch>
                  <a:fillRect b="-4136"/>
                </a:stretch>
              </a:blipFill>
            </p:spPr>
            <p:txBody>
              <a:bodyPr/>
              <a:lstStyle/>
              <a:p>
                <a:r>
                  <a:rPr lang="pt-BR" altLang="en-US">
                    <a:noFill/>
                  </a:rPr>
                  <a:t> </a:t>
                </a:r>
              </a:p>
            </p:txBody>
          </p:sp>
        </mc:Fallback>
      </mc:AlternateContent>
    </p:spTree>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(analise completa)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736600" y="50247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1576070" y="4590415"/>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02815" y="3653155"/>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937895" y="4587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914400" y="37852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903605" y="377825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1898015" y="50774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1775460" y="129286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036445" y="31546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854075" y="3140075"/>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040255" y="377634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389548" y="2232537"/>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699770" y="45821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766445" y="466661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906145" y="4657725"/>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344930" y="2065655"/>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262890" y="376999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951230" y="464375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690245" y="388112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165985" y="2701290"/>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0" name="Conector de Seta Reta 59"/>
          <p:cNvCxnSpPr/>
          <p:nvPr/>
        </p:nvCxnSpPr>
        <p:spPr>
          <a:xfrm rot="10800000" flipH="1">
            <a:off x="2287314" y="2138931"/>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279650" y="2193290"/>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3189605" y="1292860"/>
                <a:ext cx="8632825" cy="1261110"/>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Lembremos que </a:t>
                </a:r>
                <a14:m>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oMath>
                </a14:m>
                <a:r>
                  <a:rPr lang="pt-BR" altLang="en-US" sz="2800" b="1">
                    <a:latin typeface="Cambria Math" panose="02040503050406030204" pitchFamily="18" charset="0"/>
                    <a:ea typeface="MS Mincho" charset="0"/>
                    <a:cs typeface="Cambria Math" panose="02040503050406030204" pitchFamily="18" charset="0"/>
                  </a:rPr>
                  <a:t>.</a:t>
                </a:r>
                <a:r>
                  <a:rPr lang="pt-BR" altLang="en-US" sz="2800" b="1">
                    <a:latin typeface="Comic Sans MS" panose="030F0702030302020204" pitchFamily="66" charset="0"/>
                    <a:ea typeface="MS Mincho" charset="0"/>
                    <a:cs typeface="Comic Sans MS" panose="030F0702030302020204" pitchFamily="66" charset="0"/>
                  </a:rPr>
                  <a:t> Então</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3189605" y="1292860"/>
                <a:ext cx="8632825" cy="1261110"/>
              </a:xfrm>
              <a:prstGeom prst="rect">
                <a:avLst/>
              </a:prstGeom>
              <a:blipFill rotWithShape="1">
                <a:blip r:embed="rId1"/>
                <a:stretch>
                  <a:fillRect b="-115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4271645" y="2715260"/>
                <a:ext cx="445071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4271645" y="2715260"/>
                <a:ext cx="4450715" cy="521970"/>
              </a:xfrm>
              <a:prstGeom prst="rect">
                <a:avLst/>
              </a:prstGeom>
              <a:blipFill rotWithShape="1">
                <a:blip r:embed="rId2"/>
                <a:stretch>
                  <a:fillRect/>
                </a:stretch>
              </a:blipFill>
            </p:spPr>
            <p:txBody>
              <a:bodyPr/>
              <a:lstStyle/>
              <a:p>
                <a:r>
                  <a:rPr lang="pt-BR" altLang="en-US">
                    <a:noFill/>
                  </a:rPr>
                  <a:t> </a:t>
                </a:r>
              </a:p>
            </p:txBody>
          </p:sp>
        </mc:Fallback>
      </mc:AlternateContent>
      <p:sp>
        <p:nvSpPr>
          <p:cNvPr id="18" name="CaixaDeTexto 45"/>
          <p:cNvSpPr txBox="1"/>
          <p:nvPr/>
        </p:nvSpPr>
        <p:spPr>
          <a:xfrm>
            <a:off x="3187065" y="3398520"/>
            <a:ext cx="8632825" cy="953135"/>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de saida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 ser determinada com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2" name="Caixa de Texto 21"/>
              <p:cNvSpPr txBox="1"/>
              <p:nvPr/>
            </p:nvSpPr>
            <p:spPr>
              <a:xfrm>
                <a:off x="2943860" y="4666615"/>
                <a:ext cx="762127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2943860" y="4666615"/>
                <a:ext cx="7621270" cy="52197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2915920" y="5651500"/>
                <a:ext cx="762127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2915920" y="5651500"/>
                <a:ext cx="7621270" cy="52197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(analise completa)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746760" y="50349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1565910" y="4590415"/>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02815" y="3653155"/>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937895" y="4587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914400" y="37852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903605" y="377825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1898015" y="50774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1775460" y="129286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036445" y="31546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854075" y="3140075"/>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040255" y="3782060"/>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389548" y="2232537"/>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699770" y="45821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766445" y="466661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906145" y="4657725"/>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344930" y="2065655"/>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262890" y="376999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951230" y="4643755"/>
            <a:ext cx="89598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690245" y="388112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165985" y="2701290"/>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0" name="Conector de Seta Reta 59"/>
          <p:cNvCxnSpPr/>
          <p:nvPr/>
        </p:nvCxnSpPr>
        <p:spPr>
          <a:xfrm rot="10800000" flipH="1">
            <a:off x="2287314" y="2138931"/>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279650" y="2193290"/>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3342640" y="2329815"/>
                <a:ext cx="7748905" cy="1968500"/>
              </a:xfrm>
              <a:prstGeom prst="rect">
                <a:avLst/>
              </a:prstGeom>
              <a:noFill/>
            </p:spPr>
            <p:txBody>
              <a:bodyPr wrap="square" rtlCol="0">
                <a:spAutoFit/>
              </a:bodyPr>
              <a:lstStyle/>
              <a:p>
                <a:pPr marL="457200" lvl="0" indent="-457200" algn="l">
                  <a:spcBef>
                    <a:spcPts val="600"/>
                  </a:spcBef>
                  <a:spcAft>
                    <a:spcPts val="600"/>
                  </a:spcAft>
                  <a:buFont typeface="Wingdings" panose="05000000000000000000" charset="0"/>
                  <a:buChar char="ü"/>
                </a:pPr>
                <a:r>
                  <a:rPr lang="pt-BR" altLang="en-US" sz="2800">
                    <a:latin typeface="Comic Sans MS" panose="030F0702030302020204" pitchFamily="66" charset="0"/>
                    <a:cs typeface="Comic Sans MS" panose="030F0702030302020204" pitchFamily="66" charset="0"/>
                  </a:rPr>
                  <a:t>Parte devido a entrada V</a:t>
                </a:r>
                <a:r>
                  <a:rPr lang="pt-BR" altLang="en-US" sz="2800" baseline="-25000">
                    <a:latin typeface="Comic Sans MS" panose="030F0702030302020204" pitchFamily="66" charset="0"/>
                    <a:cs typeface="Comic Sans MS" panose="030F0702030302020204" pitchFamily="66" charset="0"/>
                  </a:rPr>
                  <a:t>GS0 </a:t>
                </a:r>
                <a:r>
                  <a:rPr lang="pt-BR" altLang="en-US" sz="2800">
                    <a:latin typeface="Comic Sans MS" panose="030F0702030302020204" pitchFamily="66" charset="0"/>
                    <a:cs typeface="Comic Sans MS" panose="030F0702030302020204" pitchFamily="66" charset="0"/>
                  </a:rPr>
                  <a:t>(polarização):</a:t>
                </a:r>
                <a:r>
                  <a:rPr lang="pt-BR" altLang="en-US" sz="280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oMath>
                </a14:m>
                <a:endParaRPr lang="en-US" altLang="pt-BR" sz="2800" i="1">
                  <a:latin typeface="Cambria Math" panose="02040503050406030204" pitchFamily="18" charset="0"/>
                  <a:cs typeface="Cambria Math" panose="02040503050406030204" pitchFamily="18" charset="0"/>
                </a:endParaRPr>
              </a:p>
              <a:p>
                <a:pPr marL="457200" lvl="0" indent="-457200" algn="l">
                  <a:spcBef>
                    <a:spcPts val="600"/>
                  </a:spcBef>
                  <a:spcAft>
                    <a:spcPts val="600"/>
                  </a:spcAft>
                  <a:buFont typeface="Wingdings" panose="05000000000000000000" charset="0"/>
                  <a:buChar char="ü"/>
                </a:pPr>
                <a:r>
                  <a:rPr lang="pt-BR" altLang="en-US" sz="2800">
                    <a:latin typeface="Comic Sans MS" panose="030F0702030302020204" pitchFamily="66" charset="0"/>
                    <a:cs typeface="Comic Sans MS" panose="030F0702030302020204" pitchFamily="66" charset="0"/>
                  </a:rPr>
                  <a:t>Parte devido a entrada v</a:t>
                </a:r>
                <a:r>
                  <a:rPr lang="pt-BR" altLang="en-US" sz="2800" baseline="-25000">
                    <a:latin typeface="Comic Sans MS" panose="030F0702030302020204" pitchFamily="66" charset="0"/>
                    <a:cs typeface="Comic Sans MS" panose="030F0702030302020204" pitchFamily="66" charset="0"/>
                  </a:rPr>
                  <a:t>in </a:t>
                </a:r>
                <a:r>
                  <a:rPr lang="pt-BR" altLang="en-US" sz="2800">
                    <a:latin typeface="Comic Sans MS" panose="030F0702030302020204" pitchFamily="66" charset="0"/>
                    <a:cs typeface="Comic Sans MS" panose="030F0702030302020204" pitchFamily="66" charset="0"/>
                  </a:rPr>
                  <a:t>(peq. sinais):</a:t>
                </a:r>
                <a:r>
                  <a:rPr lang="pt-BR" altLang="en-US" sz="2800" baseline="-2500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baseline="-25000">
                                <a:latin typeface="Cambria Math" panose="02040503050406030204" pitchFamily="18" charset="0"/>
                                <a:cs typeface="Comic Sans MS" panose="030F0702030302020204" pitchFamily="66" charset="0"/>
                                <a:sym typeface="+mn-ea"/>
                              </a:rPr>
                              <m:t> </m:t>
                            </m:r>
                            <m:r>
                              <a:rPr lang="en-US" altLang="pt-BR" sz="2800">
                                <a:latin typeface="Cambria Math" panose="02040503050406030204" pitchFamily="18" charset="0"/>
                                <a:cs typeface="Comic Sans MS" panose="030F0702030302020204" pitchFamily="66" charset="0"/>
                                <a:sym typeface="+mn-ea"/>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a14:m>
                <a:endParaRPr lang="pt-BR" altLang="en-US" sz="2800" baseline="-25000"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3342640" y="2329815"/>
                <a:ext cx="7748905" cy="1968500"/>
              </a:xfrm>
              <a:prstGeom prst="rect">
                <a:avLst/>
              </a:prstGeom>
              <a:blipFill rotWithShape="1">
                <a:blip r:embed="rId1"/>
                <a:stretch>
                  <a:fillRect b="-38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3271520" y="1229360"/>
                <a:ext cx="762127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3271520" y="1229360"/>
                <a:ext cx="7621270" cy="52197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DeTexto 45"/>
              <p:cNvSpPr txBox="1"/>
              <p:nvPr/>
            </p:nvSpPr>
            <p:spPr>
              <a:xfrm>
                <a:off x="4203700" y="4313555"/>
                <a:ext cx="6838950" cy="1106805"/>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Resultado obtido com a condição </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a:p>
                <a:pPr lvl="0" indent="0" algn="ctr">
                  <a:spcBef>
                    <a:spcPts val="600"/>
                  </a:spcBef>
                  <a:spcAft>
                    <a:spcPts val="600"/>
                  </a:spcAft>
                  <a:buFont typeface="Wingdings" panose="05000000000000000000" charset="0"/>
                  <a:buNone/>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&lt;&lt;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r>
                  <a:rPr lang="pt-BR" altLang="en-US" sz="2800">
                    <a:latin typeface="Cambria Math" panose="02040503050406030204" pitchFamily="18" charset="0"/>
                    <a:cs typeface="Cambria Math" panose="02040503050406030204" pitchFamily="18" charset="0"/>
                  </a:rPr>
                  <a:t> </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4203700" y="4313555"/>
                <a:ext cx="6838950" cy="110680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(pequenos sinais)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1240155" y="53848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2054225" y="4950460"/>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529840" y="3660140"/>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1431290" y="49479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1407795" y="414528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1397000" y="4138295"/>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2391410" y="543750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2268855" y="165290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529840" y="351472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1347470" y="3500120"/>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533650" y="414210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893103" y="2592582"/>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1193165" y="494220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1259840" y="50266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1399540" y="5017770"/>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838325" y="2425700"/>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756285" y="413004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1444625" y="500380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1183640" y="424116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659380" y="3061335"/>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0" name="Conector de Seta Reta 59"/>
          <p:cNvCxnSpPr/>
          <p:nvPr/>
        </p:nvCxnSpPr>
        <p:spPr>
          <a:xfrm rot="10800000" flipH="1">
            <a:off x="2780709" y="2498976"/>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773045" y="2553335"/>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5" name="Conector Reto 74"/>
          <p:cNvCxnSpPr/>
          <p:nvPr/>
        </p:nvCxnSpPr>
        <p:spPr>
          <a:xfrm>
            <a:off x="7130970" y="31129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7120291" y="21904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9" name="Grupo 18"/>
          <p:cNvGrpSpPr/>
          <p:nvPr/>
        </p:nvGrpSpPr>
        <p:grpSpPr>
          <a:xfrm>
            <a:off x="6937157" y="2560643"/>
            <a:ext cx="387626" cy="552342"/>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5" name="Conector Reto 24"/>
          <p:cNvCxnSpPr/>
          <p:nvPr/>
        </p:nvCxnSpPr>
        <p:spPr>
          <a:xfrm rot="5400000" flipH="1">
            <a:off x="5812039" y="1596570"/>
            <a:ext cx="0" cy="11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7773984" y="1621924"/>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8451878" y="3646818"/>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5374541" y="1668472"/>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8372596" y="912306"/>
            <a:ext cx="0" cy="252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6207760" y="2298700"/>
            <a:ext cx="790575" cy="125349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6" name="Caixa de Texto 25"/>
              <p:cNvSpPr txBox="1"/>
              <p:nvPr/>
            </p:nvSpPr>
            <p:spPr>
              <a:xfrm>
                <a:off x="7055485" y="2999105"/>
                <a:ext cx="123825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7055485" y="299910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7" name="Conector Reto 26"/>
          <p:cNvCxnSpPr/>
          <p:nvPr/>
        </p:nvCxnSpPr>
        <p:spPr>
          <a:xfrm rot="16200000">
            <a:off x="7446361" y="1432776"/>
            <a:ext cx="0" cy="44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1" name="Conector Reto 79"/>
          <p:cNvCxnSpPr/>
          <p:nvPr/>
        </p:nvCxnSpPr>
        <p:spPr>
          <a:xfrm rot="5400000" flipH="1" flipV="1">
            <a:off x="7611649" y="290746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2" name="Retângulo 111"/>
          <p:cNvSpPr/>
          <p:nvPr/>
        </p:nvSpPr>
        <p:spPr>
          <a:xfrm rot="5400000" flipH="1">
            <a:off x="8173451" y="2776388"/>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28" name="Caixa de Texto 27"/>
              <p:cNvSpPr txBox="1"/>
              <p:nvPr/>
            </p:nvSpPr>
            <p:spPr>
              <a:xfrm>
                <a:off x="8350885" y="2597150"/>
                <a:ext cx="57848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8350885" y="2597150"/>
                <a:ext cx="57848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5" name="Conector Reto 79"/>
          <p:cNvCxnSpPr/>
          <p:nvPr/>
        </p:nvCxnSpPr>
        <p:spPr>
          <a:xfrm rot="5400000" flipH="1" flipV="1">
            <a:off x="8895619" y="292588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rot="5400000" flipH="1">
            <a:off x="9464406" y="2776388"/>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37" name="Conector Reto 79"/>
          <p:cNvCxnSpPr/>
          <p:nvPr/>
        </p:nvCxnSpPr>
        <p:spPr>
          <a:xfrm rot="5400000" flipH="1" flipV="1">
            <a:off x="4481099" y="290429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upo 31"/>
          <p:cNvGrpSpPr/>
          <p:nvPr/>
        </p:nvGrpSpPr>
        <p:grpSpPr>
          <a:xfrm>
            <a:off x="5011420" y="2696210"/>
            <a:ext cx="449580" cy="416560"/>
            <a:chOff x="9221" y="3503"/>
            <a:chExt cx="708" cy="656"/>
          </a:xfrm>
        </p:grpSpPr>
        <p:sp>
          <p:nvSpPr>
            <p:cNvPr id="33" name="Elipse 32"/>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8" name="CaixaDeTexto 47"/>
          <p:cNvSpPr txBox="1"/>
          <p:nvPr/>
        </p:nvSpPr>
        <p:spPr>
          <a:xfrm>
            <a:off x="4487545" y="241998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9" name="Caixa de Texto 38"/>
              <p:cNvSpPr txBox="1"/>
              <p:nvPr/>
            </p:nvSpPr>
            <p:spPr>
              <a:xfrm>
                <a:off x="9660255" y="2597150"/>
                <a:ext cx="65405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9660255" y="2597150"/>
                <a:ext cx="654050" cy="521970"/>
              </a:xfrm>
              <a:prstGeom prst="rect">
                <a:avLst/>
              </a:prstGeom>
              <a:blipFill rotWithShape="1">
                <a:blip r:embed="rId3"/>
                <a:stretch>
                  <a:fillRect/>
                </a:stretch>
              </a:blipFill>
            </p:spPr>
            <p:txBody>
              <a:bodyPr/>
              <a:lstStyle/>
              <a:p>
                <a:r>
                  <a:rPr lang="pt-BR" altLang="en-US">
                    <a:noFill/>
                  </a:rPr>
                  <a:t> </a:t>
                </a:r>
              </a:p>
            </p:txBody>
          </p:sp>
        </mc:Fallback>
      </mc:AlternateContent>
      <p:sp>
        <p:nvSpPr>
          <p:cNvPr id="40" name="CaixaDeTexto 47"/>
          <p:cNvSpPr txBox="1"/>
          <p:nvPr/>
        </p:nvSpPr>
        <p:spPr>
          <a:xfrm>
            <a:off x="9011285" y="1691005"/>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1" name="Caixa de Texto 40"/>
              <p:cNvSpPr txBox="1"/>
              <p:nvPr/>
            </p:nvSpPr>
            <p:spPr>
              <a:xfrm>
                <a:off x="5945505" y="3719195"/>
                <a:ext cx="162242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1" name="Caixa de Texto 40"/>
              <p:cNvSpPr txBox="1">
                <a:spLocks noRot="1" noChangeAspect="1" noMove="1" noResize="1" noEditPoints="1" noAdjustHandles="1" noChangeArrowheads="1" noChangeShapeType="1" noTextEdit="1"/>
              </p:cNvSpPr>
              <p:nvPr/>
            </p:nvSpPr>
            <p:spPr>
              <a:xfrm>
                <a:off x="5945505" y="3719195"/>
                <a:ext cx="1622425" cy="521970"/>
              </a:xfrm>
              <a:prstGeom prst="rect">
                <a:avLst/>
              </a:prstGeom>
              <a:blipFill rotWithShape="1">
                <a:blip r:embed="rId4"/>
                <a:stretch>
                  <a:fillRect r="-4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2" name="Caixa de Texto 41"/>
              <p:cNvSpPr txBox="1"/>
              <p:nvPr/>
            </p:nvSpPr>
            <p:spPr>
              <a:xfrm>
                <a:off x="4772660" y="4765675"/>
                <a:ext cx="503174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4772660" y="4765675"/>
                <a:ext cx="5031740" cy="52197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4" name="Conector Reto 3"/>
          <p:cNvCxnSpPr/>
          <p:nvPr/>
        </p:nvCxnSpPr>
        <p:spPr>
          <a:xfrm>
            <a:off x="5081270" y="38023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rot="5400000">
            <a:off x="5081270" y="364680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28625" y="460375"/>
                <a:ext cx="11068685" cy="598424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t>
                </a:r>
                <a:endParaRPr lang="pt-BR" altLang="en-US" sz="32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Observações:</a:t>
                </a:r>
                <a:endParaRPr lang="pt-BR" altLang="en-US" sz="28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a:solidFill>
                      <a:srgbClr val="C00000"/>
                    </a:solidFill>
                    <a:latin typeface="Comic Sans MS" panose="030F0702030302020204" pitchFamily="66" charset="0"/>
                    <a:cs typeface="Comic Sans MS" panose="030F0702030302020204" pitchFamily="66" charset="0"/>
                  </a:rPr>
                  <a:t>na primeira analise não foi considerada a modulação de canal. Assim, no ganho para v</a:t>
                </a:r>
                <a:r>
                  <a:rPr lang="pt-BR" altLang="en-US" sz="2800" b="1" baseline="-25000" dirty="0">
                    <a:solidFill>
                      <a:srgbClr val="C00000"/>
                    </a:solidFill>
                    <a:latin typeface="Comic Sans MS" panose="030F0702030302020204" pitchFamily="66" charset="0"/>
                    <a:cs typeface="Comic Sans MS" panose="030F0702030302020204" pitchFamily="66" charset="0"/>
                  </a:rPr>
                  <a:t>in</a:t>
                </a:r>
                <a:r>
                  <a:rPr lang="pt-BR" altLang="en-US" sz="2800" b="1" dirty="0">
                    <a:solidFill>
                      <a:srgbClr val="C00000"/>
                    </a:solidFill>
                    <a:latin typeface="Comic Sans MS" panose="030F0702030302020204" pitchFamily="66" charset="0"/>
                    <a:cs typeface="Comic Sans MS" panose="030F0702030302020204" pitchFamily="66" charset="0"/>
                  </a:rPr>
                  <a:t> não aparece o r</a:t>
                </a:r>
                <a:r>
                  <a:rPr lang="pt-BR" altLang="en-US" sz="2800" b="1" baseline="-25000" dirty="0">
                    <a:solidFill>
                      <a:srgbClr val="C00000"/>
                    </a:solidFill>
                    <a:latin typeface="Comic Sans MS" panose="030F0702030302020204" pitchFamily="66" charset="0"/>
                    <a:cs typeface="Comic Sans MS" panose="030F0702030302020204" pitchFamily="66" charset="0"/>
                  </a:rPr>
                  <a:t>d </a:t>
                </a:r>
                <a:r>
                  <a:rPr lang="pt-BR" altLang="en-US" sz="2800" b="1" dirty="0">
                    <a:solidFill>
                      <a:srgbClr val="C00000"/>
                    </a:solidFill>
                    <a:latin typeface="Comic Sans MS" panose="030F0702030302020204" pitchFamily="66" charset="0"/>
                    <a:cs typeface="Comic Sans MS" panose="030F0702030302020204" pitchFamily="66" charset="0"/>
                  </a:rPr>
                  <a:t>como obtido na análise de pequenos sinais</a:t>
                </a:r>
                <a:endParaRPr lang="pt-BR" altLang="en-US" sz="28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análise de pequenos sinais se pode acrescentar facilmente o efeito dos capacitores. Isso seria difícil para fazer com a primeira análise</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 resultados obtidos nas duas análises são equivalentes apenas quando tomamos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𝑔𝑠</m:t>
                        </m:r>
                      </m:sub>
                    </m:sSub>
                    <m:r>
                      <a:rPr lang="en-US" altLang="pt-BR" sz="2800" i="1">
                        <a:latin typeface="Cambria Math" panose="02040503050406030204" pitchFamily="18" charset="0"/>
                        <a:cs typeface="Cambria Math" panose="02040503050406030204" pitchFamily="18" charset="0"/>
                      </a:rPr>
                      <m:t>&lt;&lt;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endParaRPr lang="en-US" altLang="pt-BR" sz="2800" i="1">
                  <a:latin typeface="Cambria Math" panose="02040503050406030204" pitchFamily="18" charset="0"/>
                  <a:cs typeface="Cambria Math" panose="02040503050406030204" pitchFamily="18" charset="0"/>
                </a:endParaRPr>
              </a:p>
              <a:p>
                <a:pPr marL="514350" indent="-514350" algn="l"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transistor bipolar, a condição para validade do modelo de pequenos sinais é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𝑏𝑒</m:t>
                        </m:r>
                      </m:sub>
                    </m:sSub>
                    <m:r>
                      <a:rPr lang="en-US" altLang="pt-BR" sz="2800" i="1">
                        <a:latin typeface="Cambria Math" panose="02040503050406030204" pitchFamily="18" charset="0"/>
                        <a:cs typeface="Cambria Math" panose="02040503050406030204" pitchFamily="18" charset="0"/>
                      </a:rPr>
                      <m:t>&lt;&lt;(</m:t>
                    </m:r>
                    <m:f>
                      <m:fPr>
                        <m:type m:val="skw"/>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𝐾𝑇</m:t>
                        </m:r>
                      </m:num>
                      <m:den>
                        <m:r>
                          <a:rPr lang="en-US" altLang="pt-BR" sz="2800" i="1">
                            <a:latin typeface="Cambria Math" panose="02040503050406030204" pitchFamily="18" charset="0"/>
                            <a:cs typeface="Cambria Math" panose="02040503050406030204" pitchFamily="18" charset="0"/>
                          </a:rPr>
                          <m:t>𝑞</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25</m:t>
                    </m:r>
                    <m:r>
                      <a:rPr lang="en-US" altLang="pt-BR" sz="2800" i="1">
                        <a:latin typeface="Cambria Math" panose="02040503050406030204" pitchFamily="18" charset="0"/>
                        <a:cs typeface="Cambria Math" panose="02040503050406030204" pitchFamily="18" charset="0"/>
                      </a:rPr>
                      <m:t>𝑚𝑉</m:t>
                    </m:r>
                  </m:oMath>
                </a14:m>
                <a:r>
                  <a:rPr lang="pt-BR" altLang="en-US" sz="2800">
                    <a:latin typeface="Cambria Math" panose="02040503050406030204" pitchFamily="18" charset="0"/>
                    <a:cs typeface="Cambria Math" panose="02040503050406030204" pitchFamily="18" charset="0"/>
                  </a:rPr>
                  <a:t>)</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28625" y="460375"/>
                <a:ext cx="11068685" cy="59842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340" y="441325"/>
            <a:ext cx="11068685" cy="252285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Polarização de Circuitos MOS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Sabemos que para que um circuito funcione de acordo com o desejado, devemos impor tensões e, principalmente, correntes nos transistores. Para isso se usam circuitos de polarização </a:t>
            </a:r>
            <a:endParaRPr lang="pt-BR" altLang="en-US" sz="2800" b="1" dirty="0">
              <a:solidFill>
                <a:schemeClr val="tx1"/>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a:solidFill>
                  <a:schemeClr val="tx1"/>
                </a:solidFill>
                <a:latin typeface="Comic Sans MS" panose="030F0702030302020204" pitchFamily="66" charset="0"/>
                <a:cs typeface="Comic Sans MS" panose="030F0702030302020204" pitchFamily="66"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640715" y="2641678"/>
            <a:ext cx="4025975" cy="3369841"/>
            <a:chOff x="1709" y="4160"/>
            <a:chExt cx="6340" cy="5307"/>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4160"/>
              <a:ext cx="5111" cy="5307"/>
              <a:chOff x="5934" y="3369"/>
              <a:chExt cx="7362" cy="6744"/>
            </a:xfrm>
          </p:grpSpPr>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235" y="5133"/>
                <a:ext cx="2007" cy="370"/>
                <a:chOff x="4152748" y="3524056"/>
                <a:chExt cx="1274569" cy="255373"/>
              </a:xfrm>
            </p:grpSpPr>
            <p:cxnSp>
              <p:nvCxnSpPr>
                <p:cNvPr id="62" name="Conector Reto 79"/>
                <p:cNvCxnSpPr/>
                <p:nvPr/>
              </p:nvCxnSpPr>
              <p:spPr>
                <a:xfrm flipV="1">
                  <a:off x="4152748" y="3652875"/>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300" y="3369"/>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639" y="4555"/>
                <a:ext cx="288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1" name="Caixa de Texto 23"/>
              <p:cNvSpPr txBox="1"/>
              <p:nvPr/>
            </p:nvSpPr>
            <p:spPr>
              <a:xfrm>
                <a:off x="9784" y="8692"/>
                <a:ext cx="2608"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7043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5883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3" name="Caixa de Texto 23"/>
              <p:cNvSpPr txBox="1"/>
              <p:nvPr/>
            </p:nvSpPr>
            <p:spPr>
              <a:xfrm>
                <a:off x="5938" y="8661"/>
                <a:ext cx="2733"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6283" y="4519"/>
                <a:ext cx="2216"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84"/>
              <p:cNvCxnSpPr/>
              <p:nvPr/>
            </p:nvCxnSpPr>
            <p:spPr>
              <a:xfrm flipV="1">
                <a:off x="12421"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758" y="7517"/>
                <a:ext cx="129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101" name="Caixa de Texto 23"/>
            <p:cNvSpPr txBox="1"/>
            <p:nvPr/>
          </p:nvSpPr>
          <p:spPr>
            <a:xfrm>
              <a:off x="7152" y="8274"/>
              <a:ext cx="897"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sp>
          <p:nvSpPr>
            <p:cNvPr id="36" name="CaixaDeTexto 47"/>
            <p:cNvSpPr txBox="1"/>
            <p:nvPr/>
          </p:nvSpPr>
          <p:spPr>
            <a:xfrm>
              <a:off x="5328" y="6334"/>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DeTexto 47"/>
            <p:cNvSpPr txBox="1"/>
            <p:nvPr/>
          </p:nvSpPr>
          <p:spPr>
            <a:xfrm>
              <a:off x="1709" y="6550"/>
              <a:ext cx="1102"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4" name="CaixaDeTexto 45"/>
          <p:cNvSpPr txBox="1"/>
          <p:nvPr/>
        </p:nvSpPr>
        <p:spPr>
          <a:xfrm>
            <a:off x="5064125" y="2641600"/>
            <a:ext cx="6883400" cy="3846195"/>
          </a:xfrm>
          <a:prstGeom prst="rect">
            <a:avLst/>
          </a:prstGeom>
          <a:noFill/>
        </p:spPr>
        <p:txBody>
          <a:bodyPr wrap="square" rtlCol="0">
            <a:spAutoFit/>
          </a:bodyPr>
          <a:p>
            <a:pPr marL="457200"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circuito similar ao usado em bipolares</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R</a:t>
            </a:r>
            <a:r>
              <a:rPr lang="pt-BR" altLang="en-US" sz="2800" b="1" baseline="-25000" dirty="0">
                <a:solidFill>
                  <a:schemeClr val="tx1"/>
                </a:solidFill>
                <a:latin typeface="Comic Sans MS" panose="030F0702030302020204" pitchFamily="66" charset="0"/>
                <a:cs typeface="Comic Sans MS" panose="030F0702030302020204" pitchFamily="66" charset="0"/>
              </a:rPr>
              <a:t>B1 </a:t>
            </a:r>
            <a:r>
              <a:rPr lang="pt-BR" altLang="en-US" sz="2800" b="1" dirty="0">
                <a:solidFill>
                  <a:schemeClr val="tx1"/>
                </a:solidFill>
                <a:latin typeface="Comic Sans MS" panose="030F0702030302020204" pitchFamily="66" charset="0"/>
                <a:cs typeface="Comic Sans MS" panose="030F0702030302020204" pitchFamily="66" charset="0"/>
              </a:rPr>
              <a:t>e R</a:t>
            </a:r>
            <a:r>
              <a:rPr lang="pt-BR" altLang="en-US" sz="2800" b="1" baseline="-25000" dirty="0">
                <a:solidFill>
                  <a:schemeClr val="tx1"/>
                </a:solidFill>
                <a:latin typeface="Comic Sans MS" panose="030F0702030302020204" pitchFamily="66" charset="0"/>
                <a:cs typeface="Comic Sans MS" panose="030F0702030302020204" pitchFamily="66" charset="0"/>
              </a:rPr>
              <a:t>B2 </a:t>
            </a:r>
            <a:r>
              <a:rPr lang="pt-BR" altLang="en-US" sz="2800" b="1" dirty="0">
                <a:solidFill>
                  <a:schemeClr val="tx1"/>
                </a:solidFill>
                <a:latin typeface="Comic Sans MS" panose="030F0702030302020204" pitchFamily="66" charset="0"/>
                <a:cs typeface="Comic Sans MS" panose="030F0702030302020204" pitchFamily="66" charset="0"/>
              </a:rPr>
              <a:t>servem para impor a tensão de gate desejada</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R</a:t>
            </a:r>
            <a:r>
              <a:rPr lang="pt-BR" altLang="en-US" sz="2800" b="1" baseline="-25000" dirty="0">
                <a:solidFill>
                  <a:schemeClr val="tx1"/>
                </a:solidFill>
                <a:latin typeface="Comic Sans MS" panose="030F0702030302020204" pitchFamily="66" charset="0"/>
                <a:cs typeface="Comic Sans MS" panose="030F0702030302020204" pitchFamily="66" charset="0"/>
              </a:rPr>
              <a:t>D </a:t>
            </a:r>
            <a:r>
              <a:rPr lang="pt-BR" altLang="en-US" sz="2800" b="1" dirty="0">
                <a:solidFill>
                  <a:schemeClr val="tx1"/>
                </a:solidFill>
                <a:latin typeface="Comic Sans MS" panose="030F0702030302020204" pitchFamily="66" charset="0"/>
                <a:cs typeface="Comic Sans MS" panose="030F0702030302020204" pitchFamily="66" charset="0"/>
              </a:rPr>
              <a:t>ajusta o ganho</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0"/>
              </a:spcBef>
              <a:spcAft>
                <a:spcPts val="600"/>
              </a:spcAft>
              <a:buFont typeface="Arial" panose="020B0604020202020204" pitchFamily="34" charset="0"/>
              <a:buChar char="•"/>
            </a:pPr>
            <a:r>
              <a:rPr lang="pt-BR" altLang="en-US" sz="2800" b="1" dirty="0">
                <a:latin typeface="Comic Sans MS" panose="030F0702030302020204" pitchFamily="66" charset="0"/>
                <a:cs typeface="Comic Sans MS" panose="030F0702030302020204" pitchFamily="66" charset="0"/>
                <a:sym typeface="+mn-ea"/>
              </a:rPr>
              <a:t>C</a:t>
            </a:r>
            <a:r>
              <a:rPr lang="pt-BR" altLang="en-US" sz="2800" b="1" baseline="-25000" dirty="0">
                <a:latin typeface="Comic Sans MS" panose="030F0702030302020204" pitchFamily="66" charset="0"/>
                <a:cs typeface="Comic Sans MS" panose="030F0702030302020204" pitchFamily="66" charset="0"/>
                <a:sym typeface="+mn-ea"/>
              </a:rPr>
              <a:t>G</a:t>
            </a:r>
            <a:r>
              <a:rPr lang="pt-BR" altLang="en-US" sz="2800" b="1" dirty="0">
                <a:latin typeface="Comic Sans MS" panose="030F0702030302020204" pitchFamily="66" charset="0"/>
                <a:cs typeface="Comic Sans MS" panose="030F0702030302020204" pitchFamily="66" charset="0"/>
                <a:sym typeface="+mn-ea"/>
              </a:rPr>
              <a:t> serve para acoplar o sinal de entrada; </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0"/>
              </a:spcBef>
              <a:spcAft>
                <a:spcPts val="600"/>
              </a:spcAft>
              <a:buFont typeface="Arial" panose="020B0604020202020204" pitchFamily="34" charset="0"/>
              <a:buChar char="•"/>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975" y="441325"/>
            <a:ext cx="11068685" cy="1153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Polarização de Circuitos MOS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a:solidFill>
                  <a:schemeClr val="tx1"/>
                </a:solidFill>
                <a:latin typeface="Comic Sans MS" panose="030F0702030302020204" pitchFamily="66" charset="0"/>
                <a:cs typeface="Comic Sans MS" panose="030F0702030302020204" pitchFamily="66"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401955" y="1594563"/>
            <a:ext cx="4105987" cy="3369841"/>
            <a:chOff x="1709" y="4160"/>
            <a:chExt cx="6466" cy="5307"/>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45" y="4160"/>
              <a:ext cx="5133" cy="5307"/>
              <a:chOff x="5902" y="3369"/>
              <a:chExt cx="7394" cy="6744"/>
            </a:xfrm>
          </p:grpSpPr>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235" y="5133"/>
                <a:ext cx="2007" cy="370"/>
                <a:chOff x="4152748" y="3524056"/>
                <a:chExt cx="1274569" cy="255373"/>
              </a:xfrm>
            </p:grpSpPr>
            <p:cxnSp>
              <p:nvCxnSpPr>
                <p:cNvPr id="62" name="Conector Reto 79"/>
                <p:cNvCxnSpPr/>
                <p:nvPr/>
              </p:nvCxnSpPr>
              <p:spPr>
                <a:xfrm flipV="1">
                  <a:off x="4152748" y="3625038"/>
                  <a:ext cx="1274569" cy="0"/>
                </a:xfrm>
                <a:prstGeom prst="line">
                  <a:avLst/>
                </a:prstGeom>
                <a:ln w="25400" cmpd="sng">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300" y="3369"/>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47" y="4779"/>
                <a:ext cx="288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1" name="Caixa de Texto 23"/>
              <p:cNvSpPr txBox="1"/>
              <p:nvPr/>
            </p:nvSpPr>
            <p:spPr>
              <a:xfrm>
                <a:off x="9856" y="8500"/>
                <a:ext cx="2608"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187"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3" name="Caixa de Texto 23"/>
              <p:cNvSpPr txBox="1"/>
              <p:nvPr/>
            </p:nvSpPr>
            <p:spPr>
              <a:xfrm>
                <a:off x="5902" y="8501"/>
                <a:ext cx="2733"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996" y="4784"/>
                <a:ext cx="2216"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101" name="Caixa de Texto 23"/>
            <p:cNvSpPr txBox="1"/>
            <p:nvPr/>
          </p:nvSpPr>
          <p:spPr>
            <a:xfrm>
              <a:off x="7278" y="8145"/>
              <a:ext cx="897"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sp>
          <p:nvSpPr>
            <p:cNvPr id="36" name="CaixaDeTexto 47"/>
            <p:cNvSpPr txBox="1"/>
            <p:nvPr/>
          </p:nvSpPr>
          <p:spPr>
            <a:xfrm>
              <a:off x="5503" y="6359"/>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DeTexto 47"/>
            <p:cNvSpPr txBox="1"/>
            <p:nvPr/>
          </p:nvSpPr>
          <p:spPr>
            <a:xfrm>
              <a:off x="1709" y="6550"/>
              <a:ext cx="1102"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4" name="CaixaDeTexto 45"/>
          <p:cNvSpPr txBox="1"/>
          <p:nvPr/>
        </p:nvSpPr>
        <p:spPr>
          <a:xfrm>
            <a:off x="4507865" y="1471295"/>
            <a:ext cx="7265035" cy="4984750"/>
          </a:xfrm>
          <a:prstGeom prst="rect">
            <a:avLst/>
          </a:prstGeom>
          <a:noFill/>
        </p:spPr>
        <p:txBody>
          <a:bodyPr wrap="square" rtlCol="0">
            <a:spAutoFit/>
          </a:bodyPr>
          <a:p>
            <a:pPr marL="457200"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R</a:t>
            </a:r>
            <a:r>
              <a:rPr lang="pt-BR" altLang="en-US" sz="2800" b="1" baseline="-25000" dirty="0">
                <a:solidFill>
                  <a:schemeClr val="tx1"/>
                </a:solidFill>
                <a:latin typeface="Comic Sans MS" panose="030F0702030302020204" pitchFamily="66" charset="0"/>
                <a:cs typeface="Comic Sans MS" panose="030F0702030302020204" pitchFamily="66" charset="0"/>
              </a:rPr>
              <a:t>S</a:t>
            </a:r>
            <a:r>
              <a:rPr lang="pt-BR" altLang="en-US" sz="2800" b="1" dirty="0">
                <a:solidFill>
                  <a:schemeClr val="tx1"/>
                </a:solidFill>
                <a:latin typeface="Comic Sans MS" panose="030F0702030302020204" pitchFamily="66" charset="0"/>
                <a:cs typeface="Comic Sans MS" panose="030F0702030302020204" pitchFamily="66" charset="0"/>
              </a:rPr>
              <a:t> dá estabilidade ao circuito para variações no transistor </a:t>
            </a:r>
            <a:endParaRPr lang="pt-BR" altLang="en-US" sz="2800" b="1" dirty="0">
              <a:solidFill>
                <a:schemeClr val="tx1"/>
              </a:solidFill>
              <a:latin typeface="Comic Sans MS" panose="030F0702030302020204" pitchFamily="66" charset="0"/>
              <a:cs typeface="Comic Sans MS" panose="030F0702030302020204" pitchFamily="66" charset="0"/>
            </a:endParaRPr>
          </a:p>
          <a:p>
            <a:pPr marL="914400" lvl="1"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se o transistor mudar e aumentar o I</a:t>
            </a:r>
            <a:r>
              <a:rPr lang="pt-BR" altLang="en-US" sz="2800" b="1" baseline="-25000" dirty="0">
                <a:solidFill>
                  <a:schemeClr val="tx1"/>
                </a:solidFill>
                <a:latin typeface="Comic Sans MS" panose="030F0702030302020204" pitchFamily="66" charset="0"/>
                <a:cs typeface="Comic Sans MS" panose="030F0702030302020204" pitchFamily="66" charset="0"/>
              </a:rPr>
              <a:t>D</a:t>
            </a:r>
            <a:r>
              <a:rPr lang="pt-BR" altLang="en-US" sz="2800" b="1" dirty="0">
                <a:solidFill>
                  <a:schemeClr val="tx1"/>
                </a:solidFill>
                <a:latin typeface="Comic Sans MS" panose="030F0702030302020204" pitchFamily="66" charset="0"/>
                <a:cs typeface="Comic Sans MS" panose="030F0702030302020204" pitchFamily="66" charset="0"/>
              </a:rPr>
              <a:t>, então V</a:t>
            </a:r>
            <a:r>
              <a:rPr lang="pt-BR" altLang="en-US" sz="2800" b="1" baseline="-25000" dirty="0">
                <a:solidFill>
                  <a:schemeClr val="tx1"/>
                </a:solidFill>
                <a:latin typeface="Comic Sans MS" panose="030F0702030302020204" pitchFamily="66" charset="0"/>
                <a:cs typeface="Comic Sans MS" panose="030F0702030302020204" pitchFamily="66" charset="0"/>
              </a:rPr>
              <a:t>S</a:t>
            </a:r>
            <a:r>
              <a:rPr lang="pt-BR" altLang="en-US" sz="2800" b="1" dirty="0">
                <a:solidFill>
                  <a:schemeClr val="tx1"/>
                </a:solidFill>
                <a:latin typeface="Comic Sans MS" panose="030F0702030302020204" pitchFamily="66" charset="0"/>
                <a:cs typeface="Comic Sans MS" panose="030F0702030302020204" pitchFamily="66" charset="0"/>
              </a:rPr>
              <a:t> aumenta, V</a:t>
            </a:r>
            <a:r>
              <a:rPr lang="pt-BR" altLang="en-US" sz="2800" b="1" baseline="-25000" dirty="0">
                <a:solidFill>
                  <a:schemeClr val="tx1"/>
                </a:solidFill>
                <a:latin typeface="Comic Sans MS" panose="030F0702030302020204" pitchFamily="66" charset="0"/>
                <a:cs typeface="Comic Sans MS" panose="030F0702030302020204" pitchFamily="66" charset="0"/>
              </a:rPr>
              <a:t>GS</a:t>
            </a:r>
            <a:r>
              <a:rPr lang="pt-BR" altLang="en-US" sz="2800" b="1" dirty="0">
                <a:solidFill>
                  <a:schemeClr val="tx1"/>
                </a:solidFill>
                <a:latin typeface="Comic Sans MS" panose="030F0702030302020204" pitchFamily="66" charset="0"/>
                <a:cs typeface="Comic Sans MS" panose="030F0702030302020204" pitchFamily="66" charset="0"/>
              </a:rPr>
              <a:t> diminui e, com isso, I</a:t>
            </a:r>
            <a:r>
              <a:rPr lang="pt-BR" altLang="en-US" sz="2800" b="1" baseline="-25000" dirty="0">
                <a:solidFill>
                  <a:schemeClr val="tx1"/>
                </a:solidFill>
                <a:latin typeface="Comic Sans MS" panose="030F0702030302020204" pitchFamily="66" charset="0"/>
                <a:cs typeface="Comic Sans MS" panose="030F0702030302020204" pitchFamily="66" charset="0"/>
              </a:rPr>
              <a:t>D</a:t>
            </a:r>
            <a:r>
              <a:rPr lang="pt-BR" altLang="en-US" sz="2800" b="1" dirty="0">
                <a:solidFill>
                  <a:schemeClr val="tx1"/>
                </a:solidFill>
                <a:latin typeface="Comic Sans MS" panose="030F0702030302020204" pitchFamily="66" charset="0"/>
                <a:cs typeface="Comic Sans MS" panose="030F0702030302020204" pitchFamily="66" charset="0"/>
              </a:rPr>
              <a:t> diminui</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C</a:t>
            </a:r>
            <a:r>
              <a:rPr lang="pt-BR" altLang="en-US" sz="2800" b="1" baseline="-25000" dirty="0">
                <a:solidFill>
                  <a:schemeClr val="tx1"/>
                </a:solidFill>
                <a:latin typeface="Comic Sans MS" panose="030F0702030302020204" pitchFamily="66" charset="0"/>
                <a:cs typeface="Comic Sans MS" panose="030F0702030302020204" pitchFamily="66" charset="0"/>
              </a:rPr>
              <a:t>S</a:t>
            </a:r>
            <a:r>
              <a:rPr lang="pt-BR" altLang="en-US" sz="2800" b="1" dirty="0">
                <a:solidFill>
                  <a:schemeClr val="tx1"/>
                </a:solidFill>
                <a:latin typeface="Comic Sans MS" panose="030F0702030302020204" pitchFamily="66" charset="0"/>
                <a:cs typeface="Comic Sans MS" panose="030F0702030302020204" pitchFamily="66" charset="0"/>
              </a:rPr>
              <a:t> serve como “bypass”: na frequência de operação do circuito o capacitor é um curto e conecta o </a:t>
            </a:r>
            <a:r>
              <a:rPr lang="pt-BR" altLang="en-US" sz="2800" b="1" i="1" dirty="0">
                <a:solidFill>
                  <a:schemeClr val="tx1"/>
                </a:solidFill>
                <a:latin typeface="Comic Sans MS" panose="030F0702030302020204" pitchFamily="66" charset="0"/>
                <a:cs typeface="Comic Sans MS" panose="030F0702030302020204" pitchFamily="66" charset="0"/>
              </a:rPr>
              <a:t>source</a:t>
            </a:r>
            <a:r>
              <a:rPr lang="pt-BR" altLang="en-US" sz="2800" b="1" dirty="0">
                <a:solidFill>
                  <a:schemeClr val="tx1"/>
                </a:solidFill>
                <a:latin typeface="Comic Sans MS" panose="030F0702030302020204" pitchFamily="66" charset="0"/>
                <a:cs typeface="Comic Sans MS" panose="030F0702030302020204" pitchFamily="66" charset="0"/>
              </a:rPr>
              <a:t> ao terra. Com isso o ganho não é reduzido devido a presença de R</a:t>
            </a:r>
            <a:r>
              <a:rPr lang="pt-BR" altLang="en-US" sz="2800" b="1" baseline="-25000" dirty="0">
                <a:solidFill>
                  <a:schemeClr val="tx1"/>
                </a:solidFill>
                <a:latin typeface="Comic Sans MS" panose="030F0702030302020204" pitchFamily="66" charset="0"/>
                <a:cs typeface="Comic Sans MS" panose="030F0702030302020204" pitchFamily="66" charset="0"/>
              </a:rPr>
              <a:t>S</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975" y="441325"/>
            <a:ext cx="11068685" cy="15836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Polarização de Circuitos MOS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startAt="2"/>
            </a:pPr>
            <a:r>
              <a:rPr lang="pt-BR" altLang="en-US" sz="2800" b="1" dirty="0">
                <a:solidFill>
                  <a:schemeClr val="tx1"/>
                </a:solidFill>
                <a:latin typeface="Comic Sans MS" panose="030F0702030302020204" pitchFamily="66" charset="0"/>
                <a:cs typeface="Comic Sans MS" panose="030F0702030302020204" pitchFamily="66" charset="0"/>
              </a:rPr>
              <a:t>Havendo dua fontes de alimentação, pode-se polarizar como abaixo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4161156" y="1868238"/>
            <a:ext cx="4070426" cy="3364844"/>
            <a:chOff x="1765" y="4149"/>
            <a:chExt cx="6410" cy="5299"/>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4149"/>
              <a:ext cx="5111" cy="5299"/>
              <a:chOff x="5934" y="3355"/>
              <a:chExt cx="7362" cy="6734"/>
            </a:xfrm>
          </p:grpSpPr>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235" y="5133"/>
                <a:ext cx="2007" cy="370"/>
                <a:chOff x="4152748" y="3524056"/>
                <a:chExt cx="1274569" cy="255373"/>
              </a:xfrm>
            </p:grpSpPr>
            <p:cxnSp>
              <p:nvCxnSpPr>
                <p:cNvPr id="62" name="Conector Reto 79"/>
                <p:cNvCxnSpPr/>
                <p:nvPr/>
              </p:nvCxnSpPr>
              <p:spPr>
                <a:xfrm flipV="1">
                  <a:off x="4152748" y="3640946"/>
                  <a:ext cx="1274569"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9387" y="3355"/>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47" y="4779"/>
                <a:ext cx="288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1" name="Caixa de Texto 23"/>
              <p:cNvSpPr txBox="1"/>
              <p:nvPr/>
            </p:nvSpPr>
            <p:spPr>
              <a:xfrm>
                <a:off x="9856" y="8500"/>
                <a:ext cx="2608"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343852"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0" name="Conector Reto 79"/>
              <p:cNvCxnSpPr/>
              <p:nvPr/>
            </p:nvCxnSpPr>
            <p:spPr>
              <a:xfrm>
                <a:off x="8222" y="6255"/>
                <a:ext cx="0" cy="10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6192" y="4855"/>
                <a:ext cx="2216"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68"/>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101" name="Caixa de Texto 23"/>
            <p:cNvSpPr txBox="1"/>
            <p:nvPr/>
          </p:nvSpPr>
          <p:spPr>
            <a:xfrm>
              <a:off x="7278" y="8145"/>
              <a:ext cx="897"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sp>
          <p:nvSpPr>
            <p:cNvPr id="36" name="CaixaDeTexto 47"/>
            <p:cNvSpPr txBox="1"/>
            <p:nvPr/>
          </p:nvSpPr>
          <p:spPr>
            <a:xfrm>
              <a:off x="5503" y="6359"/>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DeTexto 47"/>
            <p:cNvSpPr txBox="1"/>
            <p:nvPr/>
          </p:nvSpPr>
          <p:spPr>
            <a:xfrm>
              <a:off x="1765" y="7210"/>
              <a:ext cx="1102"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13" name="CaixaDeTexto 47"/>
          <p:cNvSpPr txBox="1"/>
          <p:nvPr/>
        </p:nvSpPr>
        <p:spPr>
          <a:xfrm>
            <a:off x="5099680" y="1919808"/>
            <a:ext cx="733545" cy="521970"/>
          </a:xfrm>
          <a:prstGeom prst="rect">
            <a:avLst/>
          </a:prstGeom>
          <a:noFill/>
        </p:spPr>
        <p:txBody>
          <a:bodyPr wrap="square" rtlCol="0">
            <a:spAutoFit/>
          </a:bodyPr>
          <a:p>
            <a:r>
              <a:rPr lang="pt-BR" sz="2800" dirty="0" smtClean="0"/>
              <a:t>V</a:t>
            </a:r>
            <a:r>
              <a:rPr lang="pt-BR" sz="2800" baseline="-25000" dirty="0" smtClean="0"/>
              <a:t>P </a:t>
            </a:r>
            <a:endParaRPr lang="pt-BR" sz="2800" baseline="-25000" dirty="0" smtClean="0"/>
          </a:p>
        </p:txBody>
      </p:sp>
      <p:sp>
        <p:nvSpPr>
          <p:cNvPr id="18" name="CaixaDeTexto 45"/>
          <p:cNvSpPr txBox="1"/>
          <p:nvPr/>
        </p:nvSpPr>
        <p:spPr>
          <a:xfrm>
            <a:off x="770255" y="5400040"/>
            <a:ext cx="11068685" cy="953135"/>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Normalmente não se utilizam duas fontes para polarizar (economia)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3553577" y="37050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455930" y="1125220"/>
            <a:ext cx="11279505" cy="535432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por agora apenas considerar a situação de condução ou corte.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Arial" panose="020B0604020202020204" pitchFamily="34" charset="0"/>
              <a:buAutoNum type="arabicPeriod"/>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Transistores cortados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cortados. Neste caso não passa corrente em nenhum dos três terminais.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Transistores saturados</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Neste caso a tensão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 próxima de zero e a corrente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diferente de zero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conduzir,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0,6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r>
              <a:rPr lang="pt-BR" altLang="en-US" sz="3200" b="1" i="1" dirty="0" smtClean="0">
                <a:solidFill>
                  <a:srgbClr val="C00000"/>
                </a:solidFill>
                <a:effectLst>
                  <a:outerShdw blurRad="38100" dist="38100" dir="2700000" algn="tl">
                    <a:srgbClr val="000000">
                      <a:alpha val="43137"/>
                    </a:srgbClr>
                  </a:outerShdw>
                </a:effectLst>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3200" b="1" i="1" baseline="-25000" dirty="0" smtClean="0">
                <a:solidFill>
                  <a:srgbClr val="C00000"/>
                </a:solidFill>
                <a:effectLst>
                  <a:outerShdw blurRad="38100" dist="38100" dir="2700000" algn="tl">
                    <a:srgbClr val="000000">
                      <a:alpha val="43137"/>
                    </a:srgbClr>
                  </a:outerShdw>
                </a:effectLst>
                <a:latin typeface="Cambria" panose="02040503050406030204" charset="0"/>
                <a:ea typeface="Cambria Math" panose="02040503050406030204" pitchFamily="18" charset="0"/>
                <a:cs typeface="Cambria" panose="02040503050406030204" charset="0"/>
                <a:sym typeface="Symbol" panose="05050102010706020507" charset="0"/>
              </a:rPr>
              <a:t>CE</a:t>
            </a:r>
            <a:r>
              <a:rPr lang="pt-BR" altLang="en-US" sz="3200" b="1" i="1"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3200" i="1" dirty="0">
                <a:latin typeface="Cambria" panose="02040503050406030204" charset="0"/>
                <a:ea typeface="Cambria Math" panose="02040503050406030204" pitchFamily="18" charset="0"/>
                <a:cs typeface="Cambria" panose="02040503050406030204" charset="0"/>
                <a:sym typeface="Symbol" panose="05050102010706020507" charset="0"/>
              </a:rPr>
              <a:t>= (V</a:t>
            </a:r>
            <a:r>
              <a:rPr lang="pt-BR" altLang="en-US" sz="3200" i="1" baseline="-25000" dirty="0">
                <a:latin typeface="Cambria" panose="02040503050406030204" charset="0"/>
                <a:ea typeface="Cambria Math" panose="02040503050406030204" pitchFamily="18" charset="0"/>
                <a:cs typeface="Cambria" panose="02040503050406030204" charset="0"/>
                <a:sym typeface="Symbol" panose="05050102010706020507" charset="0"/>
              </a:rPr>
              <a:t>C</a:t>
            </a:r>
            <a:r>
              <a:rPr lang="pt-BR" altLang="en-US" sz="3200" i="1" dirty="0">
                <a:latin typeface="SimSun" panose="02010600030101010101" pitchFamily="2" charset="-122"/>
                <a:ea typeface="SimSun" panose="02010600030101010101" pitchFamily="2" charset="-122"/>
                <a:cs typeface="Cambria" panose="02040503050406030204" charset="0"/>
                <a:sym typeface="Symbol" panose="05050102010706020507" charset="0"/>
              </a:rPr>
              <a:t>－</a:t>
            </a:r>
            <a:r>
              <a:rPr lang="pt-BR" altLang="en-US" sz="3200" i="1" dirty="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3200" i="1" baseline="-25000" dirty="0">
                <a:latin typeface="Cambria" panose="02040503050406030204" charset="0"/>
                <a:ea typeface="Cambria Math" panose="02040503050406030204" pitchFamily="18" charset="0"/>
                <a:cs typeface="Cambria" panose="02040503050406030204" charset="0"/>
                <a:sym typeface="Symbol" panose="05050102010706020507" charset="0"/>
              </a:rPr>
              <a:t>E</a:t>
            </a:r>
            <a:r>
              <a:rPr lang="pt-BR" altLang="en-US" sz="3200" i="1" dirty="0">
                <a:latin typeface="Cambria" panose="02040503050406030204" charset="0"/>
                <a:ea typeface="Cambria Math" panose="02040503050406030204" pitchFamily="18" charset="0"/>
                <a:cs typeface="Cambria" panose="02040503050406030204" charset="0"/>
                <a:sym typeface="Symbol" panose="05050102010706020507" charset="0"/>
              </a:rPr>
              <a:t>)= (V</a:t>
            </a:r>
            <a:r>
              <a:rPr lang="pt-BR" altLang="en-US" sz="3200" i="1" baseline="-25000" dirty="0">
                <a:latin typeface="Cambria" panose="02040503050406030204" charset="0"/>
                <a:ea typeface="Cambria Math" panose="02040503050406030204" pitchFamily="18" charset="0"/>
                <a:cs typeface="Cambria" panose="02040503050406030204" charset="0"/>
                <a:sym typeface="Symbol" panose="05050102010706020507" charset="0"/>
              </a:rPr>
              <a:t>C</a:t>
            </a:r>
            <a:r>
              <a:rPr lang="pt-BR" altLang="en-US" sz="3200" i="1" dirty="0">
                <a:latin typeface="SimSun" panose="02010600030101010101" pitchFamily="2" charset="-122"/>
                <a:ea typeface="SimSun" panose="02010600030101010101" pitchFamily="2" charset="-122"/>
                <a:cs typeface="Cambria" panose="02040503050406030204" charset="0"/>
                <a:sym typeface="Symbol" panose="05050102010706020507" charset="0"/>
              </a:rPr>
              <a:t>－</a:t>
            </a:r>
            <a:r>
              <a:rPr lang="pt-BR" altLang="en-US" sz="3200" i="1" dirty="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3200" i="1" baseline="-25000" dirty="0">
                <a:latin typeface="Cambria" panose="02040503050406030204" charset="0"/>
                <a:ea typeface="Cambria Math" panose="02040503050406030204" pitchFamily="18" charset="0"/>
                <a:cs typeface="Cambria" panose="02040503050406030204" charset="0"/>
                <a:sym typeface="Symbol" panose="05050102010706020507" charset="0"/>
              </a:rPr>
              <a:t>E</a:t>
            </a:r>
            <a:r>
              <a:rPr lang="pt-BR" altLang="en-US" sz="3200" i="1" dirty="0">
                <a:latin typeface="SimSun" panose="02010600030101010101" pitchFamily="2" charset="-122"/>
                <a:ea typeface="SimSun" panose="02010600030101010101" pitchFamily="2" charset="-122"/>
                <a:cs typeface="Cambria" panose="02040503050406030204" charset="0"/>
                <a:sym typeface="Symbol" panose="05050102010706020507" charset="0"/>
              </a:rPr>
              <a:t>＋</a:t>
            </a:r>
            <a:r>
              <a:rPr lang="pt-BR" altLang="en-US" sz="3200" i="1" dirty="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3200" i="1" baseline="-25000" dirty="0">
                <a:latin typeface="Cambria" panose="02040503050406030204" charset="0"/>
                <a:ea typeface="Cambria Math" panose="02040503050406030204" pitchFamily="18" charset="0"/>
                <a:cs typeface="Cambria" panose="02040503050406030204" charset="0"/>
                <a:sym typeface="Symbol" panose="05050102010706020507" charset="0"/>
              </a:rPr>
              <a:t>B</a:t>
            </a:r>
            <a:r>
              <a:rPr lang="pt-BR" altLang="en-US" sz="3200" i="1" dirty="0">
                <a:latin typeface="SimSun" panose="02010600030101010101" pitchFamily="2" charset="-122"/>
                <a:ea typeface="SimSun" panose="02010600030101010101" pitchFamily="2" charset="-122"/>
                <a:cs typeface="Cambria" panose="02040503050406030204" charset="0"/>
                <a:sym typeface="Symbol" panose="05050102010706020507" charset="0"/>
              </a:rPr>
              <a:t>－</a:t>
            </a:r>
            <a:r>
              <a:rPr lang="pt-BR" altLang="en-US" sz="3200" i="1" dirty="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3200" i="1" baseline="-25000" dirty="0">
                <a:latin typeface="Cambria" panose="02040503050406030204" charset="0"/>
                <a:ea typeface="Cambria Math" panose="02040503050406030204" pitchFamily="18" charset="0"/>
                <a:cs typeface="Cambria" panose="02040503050406030204" charset="0"/>
                <a:sym typeface="Symbol" panose="05050102010706020507" charset="0"/>
              </a:rPr>
              <a:t>B</a:t>
            </a:r>
            <a:r>
              <a:rPr lang="pt-BR" altLang="en-US" sz="3200" i="1" dirty="0">
                <a:latin typeface="Cambria" panose="02040503050406030204" charset="0"/>
                <a:ea typeface="Cambria Math" panose="02040503050406030204" pitchFamily="18" charset="0"/>
                <a:cs typeface="Cambria" panose="02040503050406030204" charset="0"/>
                <a:sym typeface="Symbol" panose="05050102010706020507" charset="0"/>
              </a:rPr>
              <a:t>)= (V</a:t>
            </a:r>
            <a:r>
              <a:rPr lang="pt-BR" altLang="en-US" sz="3200" i="1" baseline="-25000" dirty="0">
                <a:latin typeface="Cambria" panose="02040503050406030204" charset="0"/>
                <a:ea typeface="Cambria Math" panose="02040503050406030204" pitchFamily="18" charset="0"/>
                <a:cs typeface="Cambria" panose="02040503050406030204" charset="0"/>
                <a:sym typeface="Symbol" panose="05050102010706020507" charset="0"/>
              </a:rPr>
              <a:t>BE</a:t>
            </a:r>
            <a:r>
              <a:rPr lang="pt-BR" altLang="en-US" sz="3200" i="1" dirty="0">
                <a:latin typeface="SimSun" panose="02010600030101010101" pitchFamily="2" charset="-122"/>
                <a:ea typeface="SimSun" panose="02010600030101010101" pitchFamily="2" charset="-122"/>
                <a:cs typeface="Cambria" panose="02040503050406030204" charset="0"/>
                <a:sym typeface="Symbol" panose="05050102010706020507" charset="0"/>
              </a:rPr>
              <a:t>－</a:t>
            </a:r>
            <a:r>
              <a:rPr lang="pt-BR" altLang="en-US" sz="3200" i="1" dirty="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3200" i="1" baseline="-25000" dirty="0">
                <a:latin typeface="Cambria" panose="02040503050406030204" charset="0"/>
                <a:ea typeface="Cambria Math" panose="02040503050406030204" pitchFamily="18" charset="0"/>
                <a:cs typeface="Cambria" panose="02040503050406030204" charset="0"/>
                <a:sym typeface="Symbol" panose="05050102010706020507" charset="0"/>
              </a:rPr>
              <a:t>BC</a:t>
            </a:r>
            <a:r>
              <a:rPr lang="pt-BR" altLang="en-US" sz="3200" i="1" dirty="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3200" b="1" i="1" dirty="0" smtClean="0">
                <a:solidFill>
                  <a:srgbClr val="C00000"/>
                </a:solidFill>
                <a:effectLst>
                  <a:outerShdw blurRad="38100" dist="38100" dir="2700000" algn="tl">
                    <a:srgbClr val="000000">
                      <a:alpha val="43137"/>
                    </a:srgbClr>
                  </a:outerShdw>
                </a:effectLst>
                <a:latin typeface="Cambria" panose="02040503050406030204" charset="0"/>
                <a:ea typeface="Cambria Math" panose="02040503050406030204" pitchFamily="18" charset="0"/>
                <a:cs typeface="Cambria" panose="02040503050406030204" charset="0"/>
                <a:sym typeface="Symbol" panose="05050102010706020507" charset="0"/>
              </a:rPr>
              <a:t>≈ 0</a:t>
            </a:r>
            <a:endParaRPr lang="pt-BR" altLang="en-US" sz="3200" b="1" i="1" dirty="0" smtClean="0">
              <a:solidFill>
                <a:srgbClr val="C00000"/>
              </a:solidFill>
              <a:effectLst>
                <a:outerShdw blurRad="38100" dist="38100" dir="2700000" algn="tl">
                  <a:srgbClr val="000000">
                    <a:alpha val="43137"/>
                  </a:srgbClr>
                </a:outerShdw>
              </a:effectLst>
              <a:latin typeface="Cambria" panose="02040503050406030204" charset="0"/>
              <a:ea typeface="Cambria Math" panose="02040503050406030204" pitchFamily="18" charset="0"/>
              <a:cs typeface="Cambria" panose="02040503050406030204" charset="0"/>
              <a:sym typeface="Symbol" panose="05050102010706020507" charset="0"/>
            </a:endParaRPr>
          </a:p>
        </p:txBody>
      </p:sp>
    </p:spTree>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975" y="441325"/>
            <a:ext cx="11068685" cy="1153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Polarização de Circuitos MOS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startAt="3"/>
            </a:pPr>
            <a:r>
              <a:rPr lang="pt-BR" altLang="en-US" sz="2800" b="1" dirty="0">
                <a:solidFill>
                  <a:schemeClr val="tx1"/>
                </a:solidFill>
                <a:latin typeface="Comic Sans MS" panose="030F0702030302020204" pitchFamily="66" charset="0"/>
                <a:cs typeface="Comic Sans MS" panose="030F0702030302020204" pitchFamily="66" charset="0"/>
              </a:rPr>
              <a:t> Polarização com uma fonte apenas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4169411" y="1652157"/>
            <a:ext cx="3190779" cy="3303384"/>
            <a:chOff x="1765" y="3817"/>
            <a:chExt cx="5025" cy="5202"/>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3817"/>
              <a:ext cx="4623" cy="5202"/>
              <a:chOff x="5934" y="2934"/>
              <a:chExt cx="6659" cy="6611"/>
            </a:xfrm>
          </p:grpSpPr>
          <p:cxnSp>
            <p:nvCxnSpPr>
              <p:cNvPr id="80" name="Conector Reto 79"/>
              <p:cNvCxnSpPr/>
              <p:nvPr/>
            </p:nvCxnSpPr>
            <p:spPr>
              <a:xfrm>
                <a:off x="8213" y="5666"/>
                <a:ext cx="0" cy="165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086" y="4866"/>
                <a:ext cx="2305" cy="370"/>
                <a:chOff x="4227587" y="3524056"/>
                <a:chExt cx="1464120" cy="255373"/>
              </a:xfrm>
            </p:grpSpPr>
            <p:cxnSp>
              <p:nvCxnSpPr>
                <p:cNvPr id="62" name="Conector Reto 79"/>
                <p:cNvCxnSpPr/>
                <p:nvPr/>
              </p:nvCxnSpPr>
              <p:spPr>
                <a:xfrm flipV="1">
                  <a:off x="4227587" y="3648466"/>
                  <a:ext cx="1464120"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8079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6" name="CaixaDeTexto 47"/>
              <p:cNvSpPr txBox="1"/>
              <p:nvPr/>
            </p:nvSpPr>
            <p:spPr>
              <a:xfrm>
                <a:off x="9430" y="2934"/>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11" y="4395"/>
                <a:ext cx="288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69" name="Conector Reto 79"/>
              <p:cNvCxnSpPr/>
              <p:nvPr/>
            </p:nvCxnSpPr>
            <p:spPr>
              <a:xfrm rot="5400000" flipH="1" flipV="1">
                <a:off x="9469" y="8740"/>
                <a:ext cx="15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9965" y="954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rot="5400000" flipH="1">
                <a:off x="7797" y="6156"/>
                <a:ext cx="850" cy="326"/>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16"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7902" y="5767"/>
                <a:ext cx="2216"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rot="16200000" flipV="1">
                <a:off x="6689" y="7368"/>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80" y="5926"/>
                <a:ext cx="129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36" name="CaixaDeTexto 47"/>
            <p:cNvSpPr txBox="1"/>
            <p:nvPr/>
          </p:nvSpPr>
          <p:spPr>
            <a:xfrm>
              <a:off x="5471" y="5844"/>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DeTexto 47"/>
            <p:cNvSpPr txBox="1"/>
            <p:nvPr/>
          </p:nvSpPr>
          <p:spPr>
            <a:xfrm>
              <a:off x="1765" y="7210"/>
              <a:ext cx="1102"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18" name="CaixaDeTexto 45"/>
          <p:cNvSpPr txBox="1"/>
          <p:nvPr/>
        </p:nvSpPr>
        <p:spPr>
          <a:xfrm>
            <a:off x="788035" y="5177155"/>
            <a:ext cx="11068685" cy="1383665"/>
          </a:xfrm>
          <a:prstGeom prst="rect">
            <a:avLst/>
          </a:prstGeom>
          <a:solidFill>
            <a:schemeClr val="bg1"/>
          </a:solid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Na polarização, V</a:t>
            </a:r>
            <a:r>
              <a:rPr lang="pt-BR" altLang="en-US" sz="2800" b="1" baseline="-25000" dirty="0">
                <a:solidFill>
                  <a:schemeClr val="tx1"/>
                </a:solidFill>
                <a:latin typeface="Comic Sans MS" panose="030F0702030302020204" pitchFamily="66" charset="0"/>
                <a:cs typeface="Comic Sans MS" panose="030F0702030302020204" pitchFamily="66" charset="0"/>
              </a:rPr>
              <a:t>GD</a:t>
            </a:r>
            <a:r>
              <a:rPr lang="pt-BR" altLang="en-US" sz="2800" b="1" dirty="0">
                <a:solidFill>
                  <a:schemeClr val="tx1"/>
                </a:solidFill>
                <a:latin typeface="Comic Sans MS" panose="030F0702030302020204" pitchFamily="66" charset="0"/>
                <a:cs typeface="Comic Sans MS" panose="030F0702030302020204" pitchFamily="66" charset="0"/>
              </a:rPr>
              <a:t>=0V. Em função disso, a tensãp de dreno, durante a operação do transistor, pode apenas abaixar V</a:t>
            </a:r>
            <a:r>
              <a:rPr lang="pt-BR" altLang="en-US" sz="2800" b="1" baseline="-25000" dirty="0">
                <a:solidFill>
                  <a:schemeClr val="tx1"/>
                </a:solidFill>
                <a:latin typeface="Comic Sans MS" panose="030F0702030302020204" pitchFamily="66" charset="0"/>
                <a:cs typeface="Comic Sans MS" panose="030F0702030302020204" pitchFamily="66" charset="0"/>
              </a:rPr>
              <a:t>TN</a:t>
            </a:r>
            <a:r>
              <a:rPr lang="pt-BR" altLang="en-US" sz="2800" b="1" dirty="0">
                <a:solidFill>
                  <a:schemeClr val="tx1"/>
                </a:solidFill>
                <a:latin typeface="Comic Sans MS" panose="030F0702030302020204" pitchFamily="66" charset="0"/>
                <a:cs typeface="Comic Sans MS" panose="030F0702030302020204" pitchFamily="66" charset="0"/>
              </a:rPr>
              <a:t>, permanecendo o transistor ainda em saturação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Reto 3"/>
          <p:cNvCxnSpPr/>
          <p:nvPr/>
        </p:nvCxnSpPr>
        <p:spPr>
          <a:xfrm flipV="1">
            <a:off x="5424843" y="3022550"/>
            <a:ext cx="117481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Elipse 18"/>
          <p:cNvSpPr/>
          <p:nvPr/>
        </p:nvSpPr>
        <p:spPr>
          <a:xfrm>
            <a:off x="6286199" y="2990334"/>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975" y="434340"/>
            <a:ext cx="11068685" cy="15836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Polarização de Circuitos MOS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startAt="4"/>
            </a:pPr>
            <a:r>
              <a:rPr lang="pt-BR" altLang="en-US" sz="2800" b="1" dirty="0">
                <a:solidFill>
                  <a:schemeClr val="tx1"/>
                </a:solidFill>
                <a:latin typeface="Comic Sans MS" panose="030F0702030302020204" pitchFamily="66" charset="0"/>
                <a:cs typeface="Comic Sans MS" panose="030F0702030302020204" pitchFamily="66" charset="0"/>
              </a:rPr>
              <a:t> Polarização com fonte de corrente (comum em circuitos integrados, pois não utilizam resistores)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5151773" y="1833041"/>
            <a:ext cx="2270007" cy="3398323"/>
            <a:chOff x="3239" y="4102"/>
            <a:chExt cx="3575" cy="5352"/>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3691" y="4102"/>
              <a:ext cx="3123" cy="5352"/>
              <a:chOff x="8130" y="3296"/>
              <a:chExt cx="4499" cy="6801"/>
            </a:xfrm>
          </p:grpSpPr>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235" y="5118"/>
                <a:ext cx="2007" cy="370"/>
                <a:chOff x="4162433" y="3524056"/>
                <a:chExt cx="1274569" cy="255373"/>
              </a:xfrm>
            </p:grpSpPr>
            <p:cxnSp>
              <p:nvCxnSpPr>
                <p:cNvPr id="62" name="Conector Reto 79"/>
                <p:cNvCxnSpPr/>
                <p:nvPr/>
              </p:nvCxnSpPr>
              <p:spPr>
                <a:xfrm flipV="1">
                  <a:off x="4162433" y="3635974"/>
                  <a:ext cx="1274569"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9430" y="3296"/>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47" y="4779"/>
                <a:ext cx="288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9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8249" y="7367"/>
                <a:ext cx="163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1" name="Caixa de Texto 23"/>
            <p:cNvSpPr txBox="1"/>
            <p:nvPr/>
          </p:nvSpPr>
          <p:spPr>
            <a:xfrm>
              <a:off x="5473" y="8345"/>
              <a:ext cx="897"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36" name="CaixaDeTexto 47"/>
            <p:cNvSpPr txBox="1"/>
            <p:nvPr/>
          </p:nvSpPr>
          <p:spPr>
            <a:xfrm>
              <a:off x="5503" y="6359"/>
              <a:ext cx="925"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DeTexto 47"/>
            <p:cNvSpPr txBox="1"/>
            <p:nvPr/>
          </p:nvSpPr>
          <p:spPr>
            <a:xfrm>
              <a:off x="3239" y="7306"/>
              <a:ext cx="1102"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18" name="CaixaDeTexto 45"/>
          <p:cNvSpPr txBox="1"/>
          <p:nvPr/>
        </p:nvSpPr>
        <p:spPr>
          <a:xfrm>
            <a:off x="748665" y="5662295"/>
            <a:ext cx="11068685" cy="521970"/>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A corrente I</a:t>
            </a:r>
            <a:r>
              <a:rPr lang="pt-BR" altLang="en-US" sz="2800" b="1" baseline="-25000" dirty="0">
                <a:solidFill>
                  <a:schemeClr val="tx1"/>
                </a:solidFill>
                <a:latin typeface="Comic Sans MS" panose="030F0702030302020204" pitchFamily="66" charset="0"/>
                <a:cs typeface="Comic Sans MS" panose="030F0702030302020204" pitchFamily="66" charset="0"/>
              </a:rPr>
              <a:t>b </a:t>
            </a:r>
            <a:r>
              <a:rPr lang="pt-BR" altLang="en-US" sz="2800" b="1" dirty="0">
                <a:solidFill>
                  <a:schemeClr val="tx1"/>
                </a:solidFill>
                <a:latin typeface="Comic Sans MS" panose="030F0702030302020204" pitchFamily="66" charset="0"/>
                <a:cs typeface="Comic Sans MS" panose="030F0702030302020204" pitchFamily="66" charset="0"/>
              </a:rPr>
              <a:t>coloca o transistor no ponto desejado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Reto 3"/>
          <p:cNvCxnSpPr/>
          <p:nvPr/>
        </p:nvCxnSpPr>
        <p:spPr>
          <a:xfrm flipV="1">
            <a:off x="6384961" y="4133572"/>
            <a:ext cx="0" cy="111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9" name="Grupo 18"/>
          <p:cNvGrpSpPr/>
          <p:nvPr/>
        </p:nvGrpSpPr>
        <p:grpSpPr>
          <a:xfrm>
            <a:off x="6185317" y="4488503"/>
            <a:ext cx="387626" cy="552342"/>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4" name="Conector de Seta Reta 59"/>
            <p:cNvCxnSpPr/>
            <p:nvPr/>
          </p:nvCxnSpPr>
          <p:spPr>
            <a:xfrm flipH="1">
              <a:off x="774328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975" y="434340"/>
            <a:ext cx="11068685" cy="2168525"/>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Considere o circuito abaixo. Para o transistor temos</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1V</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sem modulação de canal</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a:off x="1753635" y="2579127"/>
            <a:ext cx="4636370" cy="3733408"/>
            <a:chOff x="1566" y="4162"/>
            <a:chExt cx="6609" cy="5305"/>
          </a:xfrm>
        </p:grpSpPr>
        <p:grpSp>
          <p:nvGrpSpPr>
            <p:cNvPr id="20" name="Grupo 19"/>
            <p:cNvGrpSpPr/>
            <p:nvPr/>
          </p:nvGrpSpPr>
          <p:grpSpPr>
            <a:xfrm rot="16200000">
              <a:off x="3878" y="7053"/>
              <a:ext cx="2242" cy="581"/>
              <a:chOff x="10947" y="7021"/>
              <a:chExt cx="2527" cy="795"/>
            </a:xfrm>
          </p:grpSpPr>
          <p:grpSp>
            <p:nvGrpSpPr>
              <p:cNvPr id="21" name="Grupo 20"/>
              <p:cNvGrpSpPr/>
              <p:nvPr/>
            </p:nvGrpSpPr>
            <p:grpSpPr>
              <a:xfrm rot="5400000">
                <a:off x="11895" y="6073"/>
                <a:ext cx="631" cy="2527"/>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2"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34" name="Grupo 33"/>
            <p:cNvGrpSpPr/>
            <p:nvPr/>
          </p:nvGrpSpPr>
          <p:grpSpPr>
            <a:xfrm>
              <a:off x="1708" y="4162"/>
              <a:ext cx="5570" cy="5305"/>
              <a:chOff x="5272" y="3372"/>
              <a:chExt cx="8024" cy="6741"/>
            </a:xfrm>
          </p:grpSpPr>
          <p:cxnSp>
            <p:nvCxnSpPr>
              <p:cNvPr id="35" name="Conector Reto 34"/>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4690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7750" y="3372"/>
                <a:ext cx="3188" cy="942"/>
              </a:xfrm>
              <a:prstGeom prst="rect">
                <a:avLst/>
              </a:prstGeom>
              <a:noFill/>
            </p:spPr>
            <p:txBody>
              <a:bodyPr wrap="square" rtlCol="0">
                <a:spAutoFit/>
              </a:bodyPr>
              <a:p>
                <a:r>
                  <a:rPr lang="pt-BR" sz="2800" dirty="0" smtClean="0"/>
                  <a:t>V</a:t>
                </a:r>
                <a:r>
                  <a:rPr lang="pt-BR" sz="2800" baseline="-25000" dirty="0" smtClean="0"/>
                  <a:t>DD</a:t>
                </a:r>
                <a:r>
                  <a:rPr lang="pt-BR" sz="2800" dirty="0" smtClean="0"/>
                  <a:t>=10V</a:t>
                </a:r>
                <a:r>
                  <a:rPr lang="pt-BR" sz="2800" dirty="0" smtClean="0"/>
                  <a:t> </a:t>
                </a:r>
                <a:endParaRPr lang="pt-BR" sz="2800" dirty="0" smtClean="0"/>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198"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16"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5272" y="4785"/>
                <a:ext cx="2939" cy="94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10M</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68" y="7383"/>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94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48" name="Caixa de Texto 23"/>
            <p:cNvSpPr txBox="1"/>
            <p:nvPr/>
          </p:nvSpPr>
          <p:spPr>
            <a:xfrm>
              <a:off x="7278" y="8145"/>
              <a:ext cx="897" cy="74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sp>
          <p:nvSpPr>
            <p:cNvPr id="49" name="CaixaDeTexto 47"/>
            <p:cNvSpPr txBox="1"/>
            <p:nvPr/>
          </p:nvSpPr>
          <p:spPr>
            <a:xfrm>
              <a:off x="5503" y="6359"/>
              <a:ext cx="925" cy="742"/>
            </a:xfrm>
            <a:prstGeom prst="rect">
              <a:avLst/>
            </a:prstGeom>
            <a:noFill/>
          </p:spPr>
          <p:txBody>
            <a:bodyPr wrap="squar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CaixaDeTexto 47"/>
            <p:cNvSpPr txBox="1"/>
            <p:nvPr/>
          </p:nvSpPr>
          <p:spPr>
            <a:xfrm>
              <a:off x="1566" y="6646"/>
              <a:ext cx="1102" cy="742"/>
            </a:xfrm>
            <a:prstGeom prst="rect">
              <a:avLst/>
            </a:prstGeom>
            <a:noFill/>
          </p:spPr>
          <p:txBody>
            <a:bodyPr wrap="squar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1896431" y="5414652"/>
            <a:ext cx="1431232" cy="521714"/>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10M</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52" name="Caixa de Texto 23"/>
          <p:cNvSpPr txBox="1"/>
          <p:nvPr/>
        </p:nvSpPr>
        <p:spPr>
          <a:xfrm>
            <a:off x="4145601" y="3295022"/>
            <a:ext cx="1431232"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6k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54" name="Caixa de Texto 23"/>
          <p:cNvSpPr txBox="1"/>
          <p:nvPr/>
        </p:nvSpPr>
        <p:spPr>
          <a:xfrm>
            <a:off x="4124011" y="5495297"/>
            <a:ext cx="1431232"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6k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55" name="CaixaDeTexto 45"/>
          <p:cNvSpPr txBox="1"/>
          <p:nvPr/>
        </p:nvSpPr>
        <p:spPr>
          <a:xfrm>
            <a:off x="6390005" y="2558415"/>
            <a:ext cx="5478145" cy="3723005"/>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Determinar:</a:t>
            </a:r>
            <a:endParaRPr lang="pt-BR" altLang="en-US" sz="2800" b="1" dirty="0">
              <a:solidFill>
                <a:schemeClr val="tx1"/>
              </a:solidFill>
              <a:latin typeface="Comic Sans MS" panose="030F0702030302020204" pitchFamily="66" charset="0"/>
              <a:cs typeface="Comic Sans MS" panose="030F0702030302020204" pitchFamily="66"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ponto de polarizaçao do circuito (correntes e tensões do transistor)</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do circuito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impedancia de entrada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impedancia de saída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340" y="434340"/>
            <a:ext cx="11068685" cy="1153160"/>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ponto de polarizaçao do circuito (</a:t>
            </a: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1V;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a:off x="374015" y="2475230"/>
            <a:ext cx="3235325" cy="3185160"/>
            <a:chOff x="2881" y="4050"/>
            <a:chExt cx="6191" cy="5891"/>
          </a:xfrm>
        </p:grpSpPr>
        <p:grpSp>
          <p:nvGrpSpPr>
            <p:cNvPr id="13" name="Grupo 12"/>
            <p:cNvGrpSpPr/>
            <p:nvPr/>
          </p:nvGrpSpPr>
          <p:grpSpPr>
            <a:xfrm>
              <a:off x="2881" y="4050"/>
              <a:ext cx="6191" cy="5891"/>
              <a:chOff x="1674" y="4152"/>
              <a:chExt cx="5604" cy="5315"/>
            </a:xfrm>
          </p:grpSpPr>
          <p:grpSp>
            <p:nvGrpSpPr>
              <p:cNvPr id="20" name="Grupo 19"/>
              <p:cNvGrpSpPr/>
              <p:nvPr/>
            </p:nvGrpSpPr>
            <p:grpSpPr>
              <a:xfrm rot="16200000">
                <a:off x="3878" y="7053"/>
                <a:ext cx="2242" cy="581"/>
                <a:chOff x="10947" y="7021"/>
                <a:chExt cx="2527" cy="795"/>
              </a:xfrm>
            </p:grpSpPr>
            <p:grpSp>
              <p:nvGrpSpPr>
                <p:cNvPr id="21" name="Grupo 20"/>
                <p:cNvGrpSpPr/>
                <p:nvPr/>
              </p:nvGrpSpPr>
              <p:grpSpPr>
                <a:xfrm rot="5400000">
                  <a:off x="11895" y="6073"/>
                  <a:ext cx="631" cy="2527"/>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2"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34" name="Grupo 33"/>
              <p:cNvGrpSpPr/>
              <p:nvPr/>
            </p:nvGrpSpPr>
            <p:grpSpPr>
              <a:xfrm>
                <a:off x="1708" y="4152"/>
                <a:ext cx="5570" cy="5315"/>
                <a:chOff x="5272" y="3359"/>
                <a:chExt cx="8024" cy="6754"/>
              </a:xfrm>
            </p:grpSpPr>
            <p:cxnSp>
              <p:nvCxnSpPr>
                <p:cNvPr id="35" name="Conector Reto 34"/>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5022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7432" y="3359"/>
                  <a:ext cx="4007" cy="976"/>
                </a:xfrm>
                <a:prstGeom prst="rect">
                  <a:avLst/>
                </a:prstGeom>
                <a:noFill/>
              </p:spPr>
              <p:txBody>
                <a:bodyPr wrap="square" rtlCol="0">
                  <a:spAutoFit/>
                </a:bodyPr>
                <a:p>
                  <a:r>
                    <a:rPr lang="pt-BR" sz="2400" dirty="0" smtClean="0"/>
                    <a:t>V</a:t>
                  </a:r>
                  <a:r>
                    <a:rPr lang="pt-BR" sz="2400" baseline="-25000" dirty="0" smtClean="0"/>
                    <a:t>DD</a:t>
                  </a:r>
                  <a:r>
                    <a:rPr lang="pt-BR" sz="2400" dirty="0" smtClean="0"/>
                    <a:t>=10V</a:t>
                  </a:r>
                  <a:r>
                    <a:rPr lang="pt-BR" sz="2400" dirty="0" smtClean="0"/>
                    <a:t> </a:t>
                  </a:r>
                  <a:endParaRPr lang="pt-BR" sz="2400" dirty="0" smtClean="0"/>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128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5272" y="4785"/>
                  <a:ext cx="2939" cy="976"/>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5503" y="6359"/>
                <a:ext cx="1166"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CaixaDeTexto 47"/>
              <p:cNvSpPr txBox="1"/>
              <p:nvPr/>
            </p:nvSpPr>
            <p:spPr>
              <a:xfrm>
                <a:off x="1674" y="6549"/>
                <a:ext cx="1287"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2987" y="8527"/>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2" name="Caixa de Texto 23"/>
            <p:cNvSpPr txBox="1"/>
            <p:nvPr/>
          </p:nvSpPr>
          <p:spPr>
            <a:xfrm>
              <a:off x="6529" y="5189"/>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4" name="Caixa de Texto 23"/>
            <p:cNvSpPr txBox="1"/>
            <p:nvPr/>
          </p:nvSpPr>
          <p:spPr>
            <a:xfrm>
              <a:off x="6495" y="8654"/>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sp>
        <p:nvSpPr>
          <p:cNvPr id="55" name="CaixaDeTexto 45"/>
          <p:cNvSpPr txBox="1"/>
          <p:nvPr/>
        </p:nvSpPr>
        <p:spPr>
          <a:xfrm>
            <a:off x="3790950" y="1801495"/>
            <a:ext cx="8061960" cy="4831080"/>
          </a:xfrm>
          <a:prstGeom prst="rect">
            <a:avLst/>
          </a:prstGeom>
          <a:noFill/>
        </p:spPr>
        <p:txBody>
          <a:bodyPr wrap="square" rtlCol="0">
            <a:spAutoFit/>
          </a:bodyPr>
          <a:p>
            <a:pPr indent="0" algn="l">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É facil ver que V</a:t>
            </a:r>
            <a:r>
              <a:rPr lang="pt-BR" altLang="en-US" sz="2400" b="1" baseline="-25000" dirty="0">
                <a:solidFill>
                  <a:schemeClr val="tx1"/>
                </a:solidFill>
                <a:latin typeface="Comic Sans MS" panose="030F0702030302020204" pitchFamily="66" charset="0"/>
                <a:cs typeface="Comic Sans MS" panose="030F0702030302020204" pitchFamily="66" charset="0"/>
              </a:rPr>
              <a:t>G </a:t>
            </a:r>
            <a:r>
              <a:rPr lang="pt-BR" altLang="en-US" sz="2400" b="1" dirty="0">
                <a:solidFill>
                  <a:schemeClr val="tx1"/>
                </a:solidFill>
                <a:latin typeface="Comic Sans MS" panose="030F0702030302020204" pitchFamily="66" charset="0"/>
                <a:cs typeface="Comic Sans MS" panose="030F0702030302020204" pitchFamily="66" charset="0"/>
              </a:rPr>
              <a:t>= 5V</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V</a:t>
            </a:r>
            <a:r>
              <a:rPr lang="pt-BR" altLang="en-US" sz="2400" b="1" baseline="-25000" dirty="0">
                <a:solidFill>
                  <a:schemeClr val="tx1"/>
                </a:solidFill>
                <a:latin typeface="Comic Sans MS" panose="030F0702030302020204" pitchFamily="66" charset="0"/>
                <a:cs typeface="Comic Sans MS" panose="030F0702030302020204" pitchFamily="66" charset="0"/>
              </a:rPr>
              <a:t>GS </a:t>
            </a:r>
            <a:r>
              <a:rPr lang="pt-BR" altLang="en-US" sz="2400" b="1" dirty="0">
                <a:solidFill>
                  <a:schemeClr val="tx1"/>
                </a:solidFill>
                <a:latin typeface="Comic Sans MS" panose="030F0702030302020204" pitchFamily="66" charset="0"/>
                <a:cs typeface="Comic Sans MS" panose="030F0702030302020204" pitchFamily="66" charset="0"/>
              </a:rPr>
              <a:t>= 5-I</a:t>
            </a:r>
            <a:r>
              <a:rPr lang="pt-BR" altLang="en-US" sz="2400" b="1" baseline="-25000" dirty="0">
                <a:solidFill>
                  <a:schemeClr val="tx1"/>
                </a:solidFill>
                <a:latin typeface="Comic Sans MS" panose="030F0702030302020204" pitchFamily="66" charset="0"/>
                <a:cs typeface="Comic Sans MS" panose="030F0702030302020204" pitchFamily="66" charset="0"/>
              </a:rPr>
              <a:t>D.</a:t>
            </a:r>
            <a:r>
              <a:rPr lang="pt-BR" altLang="en-US" sz="2400" b="1" dirty="0">
                <a:solidFill>
                  <a:schemeClr val="tx1"/>
                </a:solidFill>
                <a:latin typeface="Comic Sans MS" panose="030F0702030302020204" pitchFamily="66" charset="0"/>
                <a:cs typeface="Comic Sans MS" panose="030F0702030302020204" pitchFamily="66" charset="0"/>
              </a:rPr>
              <a:t>6k</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Vamos supor o transistor em saturação (depois devemos checar se está mesmo)</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4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400" b="1" dirty="0">
                <a:latin typeface="Comic Sans MS" panose="030F0702030302020204" pitchFamily="66" charset="0"/>
                <a:cs typeface="Comic Sans MS" panose="030F0702030302020204" pitchFamily="66" charset="0"/>
                <a:sym typeface="+mn-ea"/>
              </a:rPr>
              <a:t>V</a:t>
            </a:r>
            <a:r>
              <a:rPr lang="pt-BR" altLang="en-US" sz="2400" b="1" baseline="-25000" dirty="0">
                <a:latin typeface="Comic Sans MS" panose="030F0702030302020204" pitchFamily="66" charset="0"/>
                <a:cs typeface="Comic Sans MS" panose="030F0702030302020204" pitchFamily="66" charset="0"/>
                <a:sym typeface="+mn-ea"/>
              </a:rPr>
              <a:t>GS </a:t>
            </a:r>
            <a:r>
              <a:rPr lang="pt-BR" altLang="en-US" sz="2400" b="1" dirty="0">
                <a:latin typeface="Comic Sans MS" panose="030F0702030302020204" pitchFamily="66" charset="0"/>
                <a:cs typeface="Comic Sans MS" panose="030F0702030302020204" pitchFamily="66" charset="0"/>
                <a:sym typeface="+mn-ea"/>
              </a:rPr>
              <a:t>- V</a:t>
            </a:r>
            <a:r>
              <a:rPr lang="pt-BR" altLang="en-US" sz="2400" b="1" baseline="-25000" dirty="0">
                <a:latin typeface="Comic Sans MS" panose="030F0702030302020204" pitchFamily="66" charset="0"/>
                <a:cs typeface="Comic Sans MS" panose="030F0702030302020204" pitchFamily="66" charset="0"/>
                <a:sym typeface="+mn-ea"/>
              </a:rPr>
              <a:t>TN</a:t>
            </a:r>
            <a:r>
              <a:rPr lang="pt-BR" altLang="en-US" sz="2400" b="1" dirty="0">
                <a:latin typeface="Comic Sans MS" panose="030F0702030302020204" pitchFamily="66" charset="0"/>
                <a:cs typeface="Comic Sans MS" panose="030F0702030302020204" pitchFamily="66" charset="0"/>
                <a:sym typeface="+mn-ea"/>
              </a:rPr>
              <a:t>)</a:t>
            </a:r>
            <a:r>
              <a:rPr lang="pt-BR" altLang="en-US" sz="2400" b="1" baseline="30000" dirty="0">
                <a:latin typeface="Comic Sans MS" panose="030F0702030302020204" pitchFamily="66" charset="0"/>
                <a:cs typeface="Comic Sans MS" panose="030F0702030302020204" pitchFamily="66" charset="0"/>
                <a:sym typeface="+mn-ea"/>
              </a:rPr>
              <a:t>2</a:t>
            </a:r>
            <a:endParaRPr lang="pt-BR" altLang="en-US" sz="2400" b="1" baseline="30000" dirty="0">
              <a:latin typeface="Comic Sans MS" panose="030F0702030302020204" pitchFamily="66" charset="0"/>
              <a:cs typeface="Comic Sans MS" panose="030F0702030302020204" pitchFamily="66" charset="0"/>
              <a:sym typeface="+mn-ea"/>
            </a:endParaRPr>
          </a:p>
          <a:p>
            <a:pPr indent="0" algn="ctr">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4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400" b="1" dirty="0">
                <a:latin typeface="Comic Sans MS" panose="030F0702030302020204" pitchFamily="66" charset="0"/>
                <a:cs typeface="Comic Sans MS" panose="030F0702030302020204" pitchFamily="66" charset="0"/>
                <a:sym typeface="+mn-ea"/>
              </a:rPr>
              <a:t>5 - I</a:t>
            </a:r>
            <a:r>
              <a:rPr lang="pt-BR" altLang="en-US" sz="2400" b="1" baseline="-25000" dirty="0">
                <a:latin typeface="Comic Sans MS" panose="030F0702030302020204" pitchFamily="66" charset="0"/>
                <a:cs typeface="Comic Sans MS" panose="030F0702030302020204" pitchFamily="66" charset="0"/>
                <a:sym typeface="+mn-ea"/>
              </a:rPr>
              <a:t>D.</a:t>
            </a:r>
            <a:r>
              <a:rPr lang="pt-BR" altLang="en-US" sz="2400" b="1" dirty="0">
                <a:latin typeface="Comic Sans MS" panose="030F0702030302020204" pitchFamily="66" charset="0"/>
                <a:cs typeface="Comic Sans MS" panose="030F0702030302020204" pitchFamily="66" charset="0"/>
                <a:sym typeface="+mn-ea"/>
              </a:rPr>
              <a:t>6k - V</a:t>
            </a:r>
            <a:r>
              <a:rPr lang="pt-BR" altLang="en-US" sz="2400" b="1" baseline="-25000" dirty="0">
                <a:latin typeface="Comic Sans MS" panose="030F0702030302020204" pitchFamily="66" charset="0"/>
                <a:cs typeface="Comic Sans MS" panose="030F0702030302020204" pitchFamily="66" charset="0"/>
                <a:sym typeface="+mn-ea"/>
              </a:rPr>
              <a:t>TN</a:t>
            </a:r>
            <a:r>
              <a:rPr lang="pt-BR" altLang="en-US" sz="2400" b="1" dirty="0">
                <a:latin typeface="Comic Sans MS" panose="030F0702030302020204" pitchFamily="66" charset="0"/>
                <a:cs typeface="Comic Sans MS" panose="030F0702030302020204" pitchFamily="66" charset="0"/>
                <a:sym typeface="+mn-ea"/>
              </a:rPr>
              <a:t>)</a:t>
            </a:r>
            <a:r>
              <a:rPr lang="pt-BR" altLang="en-US" sz="2400" b="1" baseline="30000" dirty="0">
                <a:latin typeface="Comic Sans MS" panose="030F0702030302020204" pitchFamily="66" charset="0"/>
                <a:cs typeface="Comic Sans MS" panose="030F0702030302020204" pitchFamily="66" charset="0"/>
                <a:sym typeface="+mn-ea"/>
              </a:rPr>
              <a:t>2</a:t>
            </a:r>
            <a:endParaRPr lang="pt-BR" altLang="en-US" sz="2400" b="1" baseline="30000" dirty="0">
              <a:latin typeface="Comic Sans MS" panose="030F0702030302020204" pitchFamily="66" charset="0"/>
              <a:cs typeface="Comic Sans MS" panose="030F0702030302020204" pitchFamily="66" charset="0"/>
              <a:sym typeface="+mn-ea"/>
            </a:endParaRPr>
          </a:p>
          <a:p>
            <a:pPr indent="0" algn="ctr">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As soluções para a equação quadrática são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800100" lvl="1" indent="-342900" algn="l">
              <a:spcBef>
                <a:spcPts val="600"/>
              </a:spcBef>
              <a:spcAft>
                <a:spcPts val="600"/>
              </a:spcAft>
              <a:buFont typeface="Wingdings" panose="05000000000000000000" charset="0"/>
              <a:buChar char="ü"/>
            </a:pP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I</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 0,89mA  =&gt;  V</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S</a:t>
            </a: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 5,34V  =&gt; V</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GS</a:t>
            </a: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 -0.34V</a:t>
            </a:r>
            <a:endPar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800100" lvl="1" indent="-342900" algn="l">
              <a:spcBef>
                <a:spcPts val="600"/>
              </a:spcBef>
              <a:spcAft>
                <a:spcPts val="600"/>
              </a:spcAft>
              <a:buFont typeface="Wingdings" panose="05000000000000000000" charset="0"/>
              <a:buChar char="ü"/>
            </a:pP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mn-ea"/>
              </a:rPr>
              <a:t>I</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mn-ea"/>
              </a:rPr>
              <a:t> = 0,5mA    =&gt;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S</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mn-ea"/>
              </a:rPr>
              <a:t> = 3V     =&gt;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GS</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mn-ea"/>
              </a:rPr>
              <a:t> = 2,0V</a:t>
            </a:r>
            <a:endPar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a:spcBef>
                <a:spcPts val="600"/>
              </a:spcBef>
              <a:spcAft>
                <a:spcPts val="600"/>
              </a:spcAft>
              <a:buFont typeface="Wingdings" panose="05000000000000000000" charset="0"/>
              <a:buNone/>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Apenas a segunda solução serve</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340" y="434340"/>
            <a:ext cx="11068685" cy="1153160"/>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ponto de polarizaçao do circuito (</a:t>
            </a: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1V;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a:off x="374015" y="2475230"/>
            <a:ext cx="3235325" cy="3185160"/>
            <a:chOff x="2881" y="4050"/>
            <a:chExt cx="6191" cy="5891"/>
          </a:xfrm>
        </p:grpSpPr>
        <p:grpSp>
          <p:nvGrpSpPr>
            <p:cNvPr id="13" name="Grupo 12"/>
            <p:cNvGrpSpPr/>
            <p:nvPr/>
          </p:nvGrpSpPr>
          <p:grpSpPr>
            <a:xfrm>
              <a:off x="2881" y="4050"/>
              <a:ext cx="6191" cy="5891"/>
              <a:chOff x="1674" y="4152"/>
              <a:chExt cx="5604" cy="5315"/>
            </a:xfrm>
          </p:grpSpPr>
          <p:grpSp>
            <p:nvGrpSpPr>
              <p:cNvPr id="20" name="Grupo 19"/>
              <p:cNvGrpSpPr/>
              <p:nvPr/>
            </p:nvGrpSpPr>
            <p:grpSpPr>
              <a:xfrm rot="16200000">
                <a:off x="3878" y="7053"/>
                <a:ext cx="2242" cy="581"/>
                <a:chOff x="10947" y="7021"/>
                <a:chExt cx="2527" cy="795"/>
              </a:xfrm>
            </p:grpSpPr>
            <p:grpSp>
              <p:nvGrpSpPr>
                <p:cNvPr id="21" name="Grupo 20"/>
                <p:cNvGrpSpPr/>
                <p:nvPr/>
              </p:nvGrpSpPr>
              <p:grpSpPr>
                <a:xfrm rot="5400000">
                  <a:off x="11895" y="6073"/>
                  <a:ext cx="631" cy="2527"/>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2"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34" name="Grupo 33"/>
              <p:cNvGrpSpPr/>
              <p:nvPr/>
            </p:nvGrpSpPr>
            <p:grpSpPr>
              <a:xfrm>
                <a:off x="1708" y="4152"/>
                <a:ext cx="5570" cy="5315"/>
                <a:chOff x="5272" y="3359"/>
                <a:chExt cx="8024" cy="6754"/>
              </a:xfrm>
            </p:grpSpPr>
            <p:cxnSp>
              <p:nvCxnSpPr>
                <p:cNvPr id="35" name="Conector Reto 34"/>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5022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7432" y="3359"/>
                  <a:ext cx="4007" cy="976"/>
                </a:xfrm>
                <a:prstGeom prst="rect">
                  <a:avLst/>
                </a:prstGeom>
                <a:noFill/>
              </p:spPr>
              <p:txBody>
                <a:bodyPr wrap="square" rtlCol="0">
                  <a:spAutoFit/>
                </a:bodyPr>
                <a:p>
                  <a:r>
                    <a:rPr lang="pt-BR" sz="2400" dirty="0" smtClean="0"/>
                    <a:t>V</a:t>
                  </a:r>
                  <a:r>
                    <a:rPr lang="pt-BR" sz="2400" baseline="-25000" dirty="0" smtClean="0"/>
                    <a:t>DD</a:t>
                  </a:r>
                  <a:r>
                    <a:rPr lang="pt-BR" sz="2400" dirty="0" smtClean="0"/>
                    <a:t>=10V</a:t>
                  </a:r>
                  <a:r>
                    <a:rPr lang="pt-BR" sz="2400" dirty="0" smtClean="0"/>
                    <a:t> </a:t>
                  </a:r>
                  <a:endParaRPr lang="pt-BR" sz="2400" dirty="0" smtClean="0"/>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128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5272" y="4785"/>
                  <a:ext cx="2939" cy="976"/>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5503" y="6359"/>
                <a:ext cx="1166"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CaixaDeTexto 47"/>
              <p:cNvSpPr txBox="1"/>
              <p:nvPr/>
            </p:nvSpPr>
            <p:spPr>
              <a:xfrm>
                <a:off x="1674" y="6549"/>
                <a:ext cx="1287"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2987" y="8527"/>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2" name="Caixa de Texto 23"/>
            <p:cNvSpPr txBox="1"/>
            <p:nvPr/>
          </p:nvSpPr>
          <p:spPr>
            <a:xfrm>
              <a:off x="6529" y="5189"/>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4" name="Caixa de Texto 23"/>
            <p:cNvSpPr txBox="1"/>
            <p:nvPr/>
          </p:nvSpPr>
          <p:spPr>
            <a:xfrm>
              <a:off x="6518" y="8527"/>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sp>
        <p:nvSpPr>
          <p:cNvPr id="55" name="CaixaDeTexto 45"/>
          <p:cNvSpPr txBox="1"/>
          <p:nvPr/>
        </p:nvSpPr>
        <p:spPr>
          <a:xfrm>
            <a:off x="3790950" y="1818640"/>
            <a:ext cx="8061960" cy="4739005"/>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Com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mn-ea"/>
              </a:rPr>
              <a:t>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8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mn-ea"/>
              </a:rPr>
              <a:t>0,5mA, determinamos o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D</a:t>
            </a:r>
            <a:endPar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ctr">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o</a:t>
            </a:r>
            <a:r>
              <a:rPr lang="pt-BR" altLang="en-US" sz="2800" b="1" dirty="0">
                <a:solidFill>
                  <a:schemeClr val="tx1"/>
                </a:solidFill>
                <a:latin typeface="SimSun" panose="02010600030101010101" pitchFamily="2" charset="-122"/>
                <a:ea typeface="SimSun" panose="02010600030101010101" pitchFamily="2" charset="-122"/>
                <a:cs typeface="Comic Sans MS" panose="030F0702030302020204" pitchFamily="66" charset="0"/>
              </a:rPr>
              <a:t>﹦</a:t>
            </a:r>
            <a:r>
              <a:rPr lang="pt-BR" altLang="en-US" sz="2800" b="1" dirty="0">
                <a:solidFill>
                  <a:schemeClr val="tx1"/>
                </a:solidFill>
                <a:latin typeface="Comic Sans MS" panose="030F0702030302020204" pitchFamily="66" charset="0"/>
                <a:cs typeface="Comic Sans MS" panose="030F0702030302020204" pitchFamily="66" charset="0"/>
              </a:rPr>
              <a:t>10-0,5m.6k </a:t>
            </a:r>
            <a:r>
              <a:rPr lang="pt-BR" altLang="en-US" sz="2800" b="1" dirty="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a:solidFill>
                  <a:schemeClr val="tx1"/>
                </a:solidFill>
                <a:latin typeface="Comic Sans MS" panose="030F0702030302020204" pitchFamily="66" charset="0"/>
                <a:cs typeface="Comic Sans MS" panose="030F0702030302020204" pitchFamily="66" charset="0"/>
              </a:rPr>
              <a:t>7,0V </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(o que garante que o transistor esteja em saturação)</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Chegamos portanto a:</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a:spcBef>
                <a:spcPts val="60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G</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 5,0V</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a:spcBef>
                <a:spcPts val="60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S</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 3,0V			(V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GS</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 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TN</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t>
            </a:r>
            <a:r>
              <a:rPr lang="pt-BR" altLang="en-US" sz="2400" b="1" dirty="0" smtClean="0">
                <a:solidFill>
                  <a:srgbClr val="C00000"/>
                </a:solidFill>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1V</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a:spcBef>
                <a:spcPts val="60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 7,0V</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a:spcBef>
                <a:spcPts val="60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I</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 0,5mV</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340" y="434340"/>
            <a:ext cx="9354185" cy="1153160"/>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startAt="2"/>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do circuito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1V;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a:off x="583565" y="2294255"/>
            <a:ext cx="3235325" cy="3185160"/>
            <a:chOff x="2881" y="4050"/>
            <a:chExt cx="6191" cy="5891"/>
          </a:xfrm>
        </p:grpSpPr>
        <p:grpSp>
          <p:nvGrpSpPr>
            <p:cNvPr id="13" name="Grupo 12"/>
            <p:cNvGrpSpPr/>
            <p:nvPr/>
          </p:nvGrpSpPr>
          <p:grpSpPr>
            <a:xfrm>
              <a:off x="2881" y="4050"/>
              <a:ext cx="6191" cy="5891"/>
              <a:chOff x="1674" y="4152"/>
              <a:chExt cx="5604" cy="5315"/>
            </a:xfrm>
          </p:grpSpPr>
          <p:grpSp>
            <p:nvGrpSpPr>
              <p:cNvPr id="20" name="Grupo 19"/>
              <p:cNvGrpSpPr/>
              <p:nvPr/>
            </p:nvGrpSpPr>
            <p:grpSpPr>
              <a:xfrm rot="16200000">
                <a:off x="3878" y="7053"/>
                <a:ext cx="2242" cy="581"/>
                <a:chOff x="10947" y="7021"/>
                <a:chExt cx="2527" cy="795"/>
              </a:xfrm>
            </p:grpSpPr>
            <p:grpSp>
              <p:nvGrpSpPr>
                <p:cNvPr id="21" name="Grupo 20"/>
                <p:cNvGrpSpPr/>
                <p:nvPr/>
              </p:nvGrpSpPr>
              <p:grpSpPr>
                <a:xfrm rot="5400000">
                  <a:off x="11895" y="6073"/>
                  <a:ext cx="631" cy="2527"/>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2"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34" name="Grupo 33"/>
              <p:cNvGrpSpPr/>
              <p:nvPr/>
            </p:nvGrpSpPr>
            <p:grpSpPr>
              <a:xfrm>
                <a:off x="1708" y="4152"/>
                <a:ext cx="5570" cy="5315"/>
                <a:chOff x="5272" y="3359"/>
                <a:chExt cx="8024" cy="6754"/>
              </a:xfrm>
            </p:grpSpPr>
            <p:cxnSp>
              <p:nvCxnSpPr>
                <p:cNvPr id="35" name="Conector Reto 34"/>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5022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7432" y="3359"/>
                  <a:ext cx="4007" cy="976"/>
                </a:xfrm>
                <a:prstGeom prst="rect">
                  <a:avLst/>
                </a:prstGeom>
                <a:noFill/>
              </p:spPr>
              <p:txBody>
                <a:bodyPr wrap="square" rtlCol="0">
                  <a:spAutoFit/>
                </a:bodyPr>
                <a:p>
                  <a:r>
                    <a:rPr lang="pt-BR" sz="2400" dirty="0" smtClean="0"/>
                    <a:t>V</a:t>
                  </a:r>
                  <a:r>
                    <a:rPr lang="pt-BR" sz="2400" baseline="-25000" dirty="0" smtClean="0"/>
                    <a:t>DD</a:t>
                  </a:r>
                  <a:r>
                    <a:rPr lang="pt-BR" sz="2400" dirty="0" smtClean="0"/>
                    <a:t>=10V</a:t>
                  </a:r>
                  <a:r>
                    <a:rPr lang="pt-BR" sz="2400" dirty="0" smtClean="0"/>
                    <a:t> </a:t>
                  </a:r>
                  <a:endParaRPr lang="pt-BR" sz="2400" dirty="0" smtClean="0"/>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128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22" y="6262"/>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5272" y="4785"/>
                  <a:ext cx="2939" cy="976"/>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5505" y="6105"/>
                <a:ext cx="1166"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CaixaDeTexto 47"/>
              <p:cNvSpPr txBox="1"/>
              <p:nvPr/>
            </p:nvSpPr>
            <p:spPr>
              <a:xfrm>
                <a:off x="1674" y="6549"/>
                <a:ext cx="1287"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2987" y="8527"/>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2" name="Caixa de Texto 23"/>
            <p:cNvSpPr txBox="1"/>
            <p:nvPr/>
          </p:nvSpPr>
          <p:spPr>
            <a:xfrm>
              <a:off x="6529" y="5189"/>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4" name="Caixa de Texto 23"/>
            <p:cNvSpPr txBox="1"/>
            <p:nvPr/>
          </p:nvSpPr>
          <p:spPr>
            <a:xfrm>
              <a:off x="6495" y="8654"/>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grpSp>
        <p:nvGrpSpPr>
          <p:cNvPr id="7" name="Grupo 6"/>
          <p:cNvGrpSpPr/>
          <p:nvPr/>
        </p:nvGrpSpPr>
        <p:grpSpPr>
          <a:xfrm>
            <a:off x="4158615" y="1369420"/>
            <a:ext cx="5989619" cy="2552908"/>
            <a:chOff x="6587" y="2095"/>
            <a:chExt cx="10022" cy="4497"/>
          </a:xfrm>
        </p:grpSpPr>
        <p:cxnSp>
          <p:nvCxnSpPr>
            <p:cNvPr id="117" name="Conector Reto 74"/>
            <p:cNvCxnSpPr/>
            <p:nvPr/>
          </p:nvCxnSpPr>
          <p:spPr>
            <a:xfrm>
              <a:off x="14403" y="44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12910" y="5264"/>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14386" y="3014"/>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14099" y="3597"/>
              <a:ext cx="610" cy="87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11203" y="2591"/>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12253" y="2955"/>
              <a:ext cx="1312" cy="1028"/>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14645" y="3024"/>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11718" y="5567"/>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10278" y="3110"/>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14799" y="2595"/>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9747" y="5307"/>
              <a:ext cx="464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11668" y="3146"/>
              <a:ext cx="978" cy="2103"/>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14366" y="4315"/>
                  <a:ext cx="1608" cy="838"/>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4366" y="4315"/>
                  <a:ext cx="1608" cy="838"/>
                </a:xfrm>
                <a:prstGeom prst="rect">
                  <a:avLst/>
                </a:prstGeom>
                <a:blipFill rotWithShape="1">
                  <a:blip r:embed="rId1"/>
                </a:blipFill>
              </p:spPr>
              <p:txBody>
                <a:bodyPr/>
                <a:lstStyle/>
                <a:p>
                  <a:r>
                    <a:rPr lang="pt-BR" altLang="en-US">
                      <a:noFill/>
                    </a:rPr>
                    <a:t> </a:t>
                  </a:r>
                </a:p>
              </p:txBody>
            </p:sp>
          </mc:Fallback>
        </mc:AlternateContent>
        <p:grpSp>
          <p:nvGrpSpPr>
            <p:cNvPr id="133" name="Grupo 132"/>
            <p:cNvGrpSpPr/>
            <p:nvPr/>
          </p:nvGrpSpPr>
          <p:grpSpPr>
            <a:xfrm rot="5400000" flipH="1">
              <a:off x="8635" y="3967"/>
              <a:ext cx="2268" cy="370"/>
              <a:chOff x="3993753" y="3524056"/>
              <a:chExt cx="1440140" cy="255373"/>
            </a:xfrm>
          </p:grpSpPr>
          <p:cxnSp>
            <p:nvCxnSpPr>
              <p:cNvPr id="134" name="Conector Reto 79"/>
              <p:cNvCxnSpPr/>
              <p:nvPr/>
            </p:nvCxnSpPr>
            <p:spPr>
              <a:xfrm flipV="1">
                <a:off x="3993753" y="3664855"/>
                <a:ext cx="14401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15180" y="3828"/>
              <a:ext cx="2007" cy="370"/>
              <a:chOff x="4118650" y="3524056"/>
              <a:chExt cx="1274569" cy="255373"/>
            </a:xfrm>
          </p:grpSpPr>
          <p:cxnSp>
            <p:nvCxnSpPr>
              <p:cNvPr id="138" name="Conector Reto 79"/>
              <p:cNvCxnSpPr/>
              <p:nvPr/>
            </p:nvCxnSpPr>
            <p:spPr>
              <a:xfrm flipV="1">
                <a:off x="4118650" y="36585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4" name="Conector Reto 153"/>
            <p:cNvCxnSpPr/>
            <p:nvPr/>
          </p:nvCxnSpPr>
          <p:spPr>
            <a:xfrm>
              <a:off x="8805" y="3020"/>
              <a:ext cx="19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12692" y="6569"/>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15958" y="4979"/>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12910" y="5921"/>
              <a:ext cx="0" cy="67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8066" y="3042"/>
              <a:ext cx="0" cy="110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7786" y="4054"/>
              <a:ext cx="559" cy="6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7863" y="4144"/>
              <a:ext cx="407" cy="517"/>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7564" y="5146"/>
              <a:ext cx="10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7839" y="5673"/>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8043" y="3012"/>
              <a:ext cx="1248" cy="1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15224" y="3004"/>
              <a:ext cx="138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2" name="CaixaDeTexto 47"/>
            <p:cNvSpPr txBox="1"/>
            <p:nvPr/>
          </p:nvSpPr>
          <p:spPr>
            <a:xfrm>
              <a:off x="6587" y="4755"/>
              <a:ext cx="1479" cy="811"/>
            </a:xfrm>
            <a:prstGeom prst="rect">
              <a:avLst/>
            </a:prstGeom>
            <a:noFill/>
          </p:spPr>
          <p:txBody>
            <a:bodyPr wrap="square" rtlCol="0">
              <a:spAutoFit/>
            </a:bodyPr>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77" name="CaixaDeTexto 47"/>
            <p:cNvSpPr txBox="1"/>
            <p:nvPr/>
          </p:nvSpPr>
          <p:spPr>
            <a:xfrm>
              <a:off x="15589" y="2095"/>
              <a:ext cx="1020" cy="919"/>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o</a:t>
              </a:r>
              <a:endParaRPr lang="pt-BR" sz="2800" i="1" baseline="-25000" dirty="0" smtClean="0">
                <a:latin typeface="Century Schoolbook" panose="02040604050505020304" pitchFamily="18" charset="0"/>
                <a:ea typeface="Cambria Math" panose="02040503050406030204" pitchFamily="18" charset="0"/>
              </a:endParaRPr>
            </a:p>
          </p:txBody>
        </p:sp>
        <p:sp>
          <p:nvSpPr>
            <p:cNvPr id="4" name="Caixa de Texto 23"/>
            <p:cNvSpPr txBox="1"/>
            <p:nvPr/>
          </p:nvSpPr>
          <p:spPr>
            <a:xfrm>
              <a:off x="9773" y="4322"/>
              <a:ext cx="1855" cy="81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5M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sp>
        <p:nvSpPr>
          <p:cNvPr id="5" name="Caixa de Texto 23"/>
          <p:cNvSpPr txBox="1"/>
          <p:nvPr/>
        </p:nvSpPr>
        <p:spPr>
          <a:xfrm>
            <a:off x="9807696" y="2158252"/>
            <a:ext cx="1177907" cy="46012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6" name="CaixaDeTexto 45"/>
          <p:cNvSpPr txBox="1"/>
          <p:nvPr/>
        </p:nvSpPr>
        <p:spPr>
          <a:xfrm>
            <a:off x="4158615" y="3754755"/>
            <a:ext cx="7938135" cy="2968625"/>
          </a:xfrm>
          <a:prstGeom prst="rect">
            <a:avLst/>
          </a:prstGeom>
          <a:noFill/>
        </p:spPr>
        <p:txBody>
          <a:bodyPr wrap="square" rtlCol="0">
            <a:spAutoFit/>
          </a:bodyPr>
          <a:p>
            <a:pPr indent="0" algn="l">
              <a:spcBef>
                <a:spcPts val="600"/>
              </a:spcBef>
              <a:spcAft>
                <a:spcPts val="600"/>
              </a:spcAft>
              <a:buFont typeface="+mj-lt"/>
              <a:buNone/>
            </a:pPr>
            <a:r>
              <a:rPr lang="pt-BR" altLang="en-US" sz="2400" b="1" i="1" dirty="0">
                <a:solidFill>
                  <a:schemeClr val="tx1"/>
                </a:solidFill>
                <a:latin typeface="Comic Sans MS" panose="030F0702030302020204" pitchFamily="66" charset="0"/>
                <a:cs typeface="Comic Sans MS" panose="030F0702030302020204" pitchFamily="66" charset="0"/>
              </a:rPr>
              <a:t>V</a:t>
            </a:r>
            <a:r>
              <a:rPr lang="pt-BR" altLang="en-US" sz="2400" b="1" i="1" baseline="-25000" dirty="0">
                <a:solidFill>
                  <a:schemeClr val="tx1"/>
                </a:solidFill>
                <a:latin typeface="Comic Sans MS" panose="030F0702030302020204" pitchFamily="66" charset="0"/>
                <a:cs typeface="Comic Sans MS" panose="030F0702030302020204" pitchFamily="66" charset="0"/>
              </a:rPr>
              <a:t>GS</a:t>
            </a:r>
            <a:r>
              <a:rPr lang="pt-BR" altLang="en-US" sz="2400" b="1" i="1" dirty="0">
                <a:solidFill>
                  <a:schemeClr val="tx1"/>
                </a:solidFill>
                <a:latin typeface="Comic Sans MS" panose="030F0702030302020204" pitchFamily="66" charset="0"/>
                <a:cs typeface="Comic Sans MS" panose="030F0702030302020204" pitchFamily="66" charset="0"/>
              </a:rPr>
              <a:t> = vin </a:t>
            </a:r>
            <a:endParaRPr lang="pt-BR" altLang="en-US" sz="2400" b="1" i="1" dirty="0">
              <a:solidFill>
                <a:schemeClr val="tx1"/>
              </a:solidFill>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800" b="1" i="1" dirty="0">
                <a:solidFill>
                  <a:schemeClr val="tx1"/>
                </a:solidFill>
                <a:latin typeface="Comic Sans MS" panose="030F0702030302020204" pitchFamily="66" charset="0"/>
                <a:cs typeface="Comic Sans MS" panose="030F0702030302020204" pitchFamily="66" charset="0"/>
              </a:rPr>
              <a:t>v</a:t>
            </a:r>
            <a:r>
              <a:rPr lang="pt-BR" altLang="en-US" sz="2800" b="1" i="1" baseline="-25000" dirty="0">
                <a:solidFill>
                  <a:schemeClr val="tx1"/>
                </a:solidFill>
                <a:latin typeface="Comic Sans MS" panose="030F0702030302020204" pitchFamily="66" charset="0"/>
                <a:cs typeface="Comic Sans MS" panose="030F0702030302020204" pitchFamily="66" charset="0"/>
              </a:rPr>
              <a:t>o</a:t>
            </a:r>
            <a:r>
              <a:rPr lang="pt-BR" altLang="en-US" sz="2800" b="1" i="1" baseline="-25000" dirty="0">
                <a:solidFill>
                  <a:schemeClr val="tx1"/>
                </a:solidFill>
                <a:latin typeface="Comic Sans MS" panose="030F0702030302020204" pitchFamily="66" charset="0"/>
                <a:cs typeface="Comic Sans MS" panose="030F0702030302020204" pitchFamily="66" charset="0"/>
              </a:rPr>
              <a:t> </a:t>
            </a:r>
            <a:r>
              <a:rPr lang="pt-BR" altLang="en-US" sz="2800" b="1" i="1" dirty="0">
                <a:solidFill>
                  <a:schemeClr val="tx1"/>
                </a:solidFill>
                <a:latin typeface="Comic Sans MS" panose="030F0702030302020204" pitchFamily="66" charset="0"/>
                <a:cs typeface="Comic Sans MS" panose="030F0702030302020204" pitchFamily="66" charset="0"/>
              </a:rPr>
              <a:t>= -</a:t>
            </a:r>
            <a:r>
              <a:rPr lang="pt-BR" altLang="en-US" sz="2800" b="1" i="1" dirty="0">
                <a:latin typeface="Comic Sans MS" panose="030F0702030302020204" pitchFamily="66" charset="0"/>
                <a:cs typeface="Comic Sans MS" panose="030F0702030302020204" pitchFamily="66" charset="0"/>
                <a:sym typeface="+mn-ea"/>
              </a:rPr>
              <a:t>gm.v</a:t>
            </a:r>
            <a:r>
              <a:rPr lang="pt-BR" altLang="en-US" sz="2800" b="1" i="1" baseline="-25000" dirty="0">
                <a:latin typeface="Comic Sans MS" panose="030F0702030302020204" pitchFamily="66" charset="0"/>
                <a:cs typeface="Comic Sans MS" panose="030F0702030302020204" pitchFamily="66" charset="0"/>
                <a:sym typeface="+mn-ea"/>
              </a:rPr>
              <a:t>GS</a:t>
            </a:r>
            <a:r>
              <a:rPr lang="pt-BR" altLang="en-US" sz="2800" b="1" i="1" dirty="0">
                <a:latin typeface="Comic Sans MS" panose="030F0702030302020204" pitchFamily="66" charset="0"/>
                <a:cs typeface="Comic Sans MS" panose="030F0702030302020204" pitchFamily="66" charset="0"/>
                <a:sym typeface="+mn-ea"/>
              </a:rPr>
              <a:t>.</a:t>
            </a:r>
            <a:r>
              <a:rPr lang="pt-BR" altLang="en-US" sz="2800" b="1" i="1" dirty="0">
                <a:solidFill>
                  <a:schemeClr val="tx1"/>
                </a:solidFill>
                <a:latin typeface="Comic Sans MS" panose="030F0702030302020204" pitchFamily="66" charset="0"/>
                <a:cs typeface="Comic Sans MS" panose="030F0702030302020204" pitchFamily="66" charset="0"/>
              </a:rPr>
              <a:t>6k = -</a:t>
            </a:r>
            <a:r>
              <a:rPr lang="pt-BR" altLang="en-US" sz="2800" b="1" i="1" dirty="0">
                <a:latin typeface="Comic Sans MS" panose="030F0702030302020204" pitchFamily="66" charset="0"/>
                <a:cs typeface="Comic Sans MS" panose="030F0702030302020204" pitchFamily="66" charset="0"/>
                <a:sym typeface="+mn-ea"/>
              </a:rPr>
              <a:t>gm.vin.6k</a:t>
            </a:r>
            <a:endParaRPr lang="pt-BR" altLang="en-US" sz="2800" b="1" i="1" dirty="0">
              <a:latin typeface="Comic Sans MS" panose="030F0702030302020204" pitchFamily="66" charset="0"/>
              <a:cs typeface="Comic Sans MS" panose="030F0702030302020204" pitchFamily="66" charset="0"/>
              <a:sym typeface="+mn-ea"/>
            </a:endParaRPr>
          </a:p>
          <a:p>
            <a:pPr indent="0" algn="ctr">
              <a:spcBef>
                <a:spcPts val="600"/>
              </a:spcBef>
              <a:spcAft>
                <a:spcPts val="600"/>
              </a:spcAft>
              <a:buFont typeface="+mj-lt"/>
              <a:buNone/>
            </a:pPr>
            <a:r>
              <a:rPr lang="pt-BR" altLang="en-US" sz="2800" b="1" i="1" dirty="0">
                <a:latin typeface="Comic Sans MS" panose="030F0702030302020204" pitchFamily="66" charset="0"/>
                <a:cs typeface="Comic Sans MS" panose="030F0702030302020204" pitchFamily="66" charset="0"/>
                <a:sym typeface="+mn-ea"/>
              </a:rPr>
              <a:t>gm = 2I</a:t>
            </a:r>
            <a:r>
              <a:rPr lang="pt-BR" altLang="en-US" sz="2800" b="1" i="1" baseline="-25000" dirty="0">
                <a:latin typeface="Comic Sans MS" panose="030F0702030302020204" pitchFamily="66" charset="0"/>
                <a:cs typeface="Comic Sans MS" panose="030F0702030302020204" pitchFamily="66" charset="0"/>
                <a:sym typeface="+mn-ea"/>
              </a:rPr>
              <a:t>D</a:t>
            </a:r>
            <a:r>
              <a:rPr lang="pt-BR" altLang="en-US" sz="2800" b="1" i="1" dirty="0">
                <a:latin typeface="Comic Sans MS" panose="030F0702030302020204" pitchFamily="66" charset="0"/>
                <a:cs typeface="Comic Sans MS" panose="030F0702030302020204" pitchFamily="66" charset="0"/>
                <a:sym typeface="+mn-ea"/>
              </a:rPr>
              <a:t>/(V</a:t>
            </a:r>
            <a:r>
              <a:rPr lang="pt-BR" altLang="en-US" sz="2800" b="1" i="1" baseline="-25000" dirty="0">
                <a:latin typeface="Comic Sans MS" panose="030F0702030302020204" pitchFamily="66" charset="0"/>
                <a:cs typeface="Comic Sans MS" panose="030F0702030302020204" pitchFamily="66" charset="0"/>
                <a:sym typeface="+mn-ea"/>
              </a:rPr>
              <a:t>GS</a:t>
            </a:r>
            <a:r>
              <a:rPr lang="pt-BR" altLang="en-US" sz="2800" b="1" i="1" dirty="0">
                <a:latin typeface="Comic Sans MS" panose="030F0702030302020204" pitchFamily="66" charset="0"/>
                <a:cs typeface="Comic Sans MS" panose="030F0702030302020204" pitchFamily="66" charset="0"/>
                <a:sym typeface="+mn-ea"/>
              </a:rPr>
              <a:t>-V</a:t>
            </a:r>
            <a:r>
              <a:rPr lang="pt-BR" altLang="en-US" sz="2800" b="1" i="1" baseline="-25000" dirty="0">
                <a:latin typeface="Comic Sans MS" panose="030F0702030302020204" pitchFamily="66" charset="0"/>
                <a:cs typeface="Comic Sans MS" panose="030F0702030302020204" pitchFamily="66" charset="0"/>
                <a:sym typeface="+mn-ea"/>
              </a:rPr>
              <a:t>TN</a:t>
            </a:r>
            <a:r>
              <a:rPr lang="pt-BR" altLang="en-US" sz="2800" b="1" i="1" dirty="0">
                <a:latin typeface="Comic Sans MS" panose="030F0702030302020204" pitchFamily="66" charset="0"/>
                <a:cs typeface="Comic Sans MS" panose="030F0702030302020204" pitchFamily="66" charset="0"/>
                <a:sym typeface="+mn-ea"/>
              </a:rPr>
              <a:t>)=</a:t>
            </a:r>
            <a:r>
              <a:rPr lang="pt-BR" altLang="en-US" sz="2400" b="1" i="1" dirty="0">
                <a:latin typeface="Comic Sans MS" panose="030F0702030302020204" pitchFamily="66" charset="0"/>
                <a:cs typeface="Comic Sans MS" panose="030F0702030302020204" pitchFamily="66" charset="0"/>
                <a:sym typeface="+mn-ea"/>
              </a:rPr>
              <a:t>1mS</a:t>
            </a:r>
            <a:endParaRPr lang="pt-BR" altLang="en-US" sz="2400" b="1" i="1" dirty="0">
              <a:latin typeface="Comic Sans MS" panose="030F0702030302020204" pitchFamily="66" charset="0"/>
              <a:cs typeface="Comic Sans MS" panose="030F0702030302020204" pitchFamily="66" charset="0"/>
              <a:sym typeface="+mn-ea"/>
            </a:endParaRPr>
          </a:p>
          <a:p>
            <a:pPr indent="0" algn="l">
              <a:spcBef>
                <a:spcPts val="60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Assim temos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fontAlgn="auto">
              <a:spcBef>
                <a:spcPts val="0"/>
              </a:spcBef>
              <a:spcAft>
                <a:spcPts val="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ganho = - 6k.1m = -6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ctr" fontAlgn="auto">
              <a:spcBef>
                <a:spcPts val="0"/>
              </a:spcBef>
              <a:spcAft>
                <a:spcPts val="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(baixo pois (V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GS</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TN</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é grande)</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340" y="434340"/>
            <a:ext cx="11201400" cy="1229995"/>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a:spcBef>
                <a:spcPts val="600"/>
              </a:spcBef>
              <a:spcAft>
                <a:spcPts val="600"/>
              </a:spcAft>
              <a:buFont typeface="+mj-lt"/>
              <a:buAutoNum type="arabicPeriod" startAt="3"/>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impedancias de entrada e de saída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1V;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a:off x="583565" y="2294255"/>
            <a:ext cx="3235325" cy="3185160"/>
            <a:chOff x="2881" y="4050"/>
            <a:chExt cx="6191" cy="5891"/>
          </a:xfrm>
        </p:grpSpPr>
        <p:grpSp>
          <p:nvGrpSpPr>
            <p:cNvPr id="13" name="Grupo 12"/>
            <p:cNvGrpSpPr/>
            <p:nvPr/>
          </p:nvGrpSpPr>
          <p:grpSpPr>
            <a:xfrm>
              <a:off x="2881" y="4050"/>
              <a:ext cx="6191" cy="5891"/>
              <a:chOff x="1674" y="4152"/>
              <a:chExt cx="5604" cy="5315"/>
            </a:xfrm>
          </p:grpSpPr>
          <p:grpSp>
            <p:nvGrpSpPr>
              <p:cNvPr id="20" name="Grupo 19"/>
              <p:cNvGrpSpPr/>
              <p:nvPr/>
            </p:nvGrpSpPr>
            <p:grpSpPr>
              <a:xfrm rot="16200000">
                <a:off x="3878" y="7053"/>
                <a:ext cx="2242" cy="581"/>
                <a:chOff x="10947" y="7021"/>
                <a:chExt cx="2527" cy="795"/>
              </a:xfrm>
            </p:grpSpPr>
            <p:grpSp>
              <p:nvGrpSpPr>
                <p:cNvPr id="21" name="Grupo 20"/>
                <p:cNvGrpSpPr/>
                <p:nvPr/>
              </p:nvGrpSpPr>
              <p:grpSpPr>
                <a:xfrm rot="5400000">
                  <a:off x="11895" y="6073"/>
                  <a:ext cx="631" cy="2527"/>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2"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34" name="Grupo 33"/>
              <p:cNvGrpSpPr/>
              <p:nvPr/>
            </p:nvGrpSpPr>
            <p:grpSpPr>
              <a:xfrm>
                <a:off x="1708" y="4152"/>
                <a:ext cx="5570" cy="5315"/>
                <a:chOff x="5272" y="3359"/>
                <a:chExt cx="8024" cy="6754"/>
              </a:xfrm>
            </p:grpSpPr>
            <p:cxnSp>
              <p:nvCxnSpPr>
                <p:cNvPr id="35" name="Conector Reto 34"/>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5022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7432" y="3359"/>
                  <a:ext cx="4007" cy="976"/>
                </a:xfrm>
                <a:prstGeom prst="rect">
                  <a:avLst/>
                </a:prstGeom>
                <a:noFill/>
              </p:spPr>
              <p:txBody>
                <a:bodyPr wrap="square" rtlCol="0">
                  <a:spAutoFit/>
                </a:bodyPr>
                <a:p>
                  <a:r>
                    <a:rPr lang="pt-BR" sz="2400" dirty="0" smtClean="0"/>
                    <a:t>V</a:t>
                  </a:r>
                  <a:r>
                    <a:rPr lang="pt-BR" sz="2400" baseline="-25000" dirty="0" smtClean="0"/>
                    <a:t>DD</a:t>
                  </a:r>
                  <a:r>
                    <a:rPr lang="pt-BR" sz="2400" dirty="0" smtClean="0"/>
                    <a:t>=10V</a:t>
                  </a:r>
                  <a:r>
                    <a:rPr lang="pt-BR" sz="2400" dirty="0" smtClean="0"/>
                    <a:t> </a:t>
                  </a:r>
                  <a:endParaRPr lang="pt-BR" sz="2400" dirty="0" smtClean="0"/>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128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5272" y="4785"/>
                  <a:ext cx="2939" cy="976"/>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cxnSp>
              <p:nvCxnSpPr>
                <p:cNvPr id="85" name="Conector Reto 84"/>
                <p:cNvCxnSpPr/>
                <p:nvPr/>
              </p:nvCxnSpPr>
              <p:spPr>
                <a:xfrm flipV="1">
                  <a:off x="12421"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5650" y="6105"/>
                <a:ext cx="1166"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CaixaDeTexto 47"/>
              <p:cNvSpPr txBox="1"/>
              <p:nvPr/>
            </p:nvSpPr>
            <p:spPr>
              <a:xfrm>
                <a:off x="1674" y="6549"/>
                <a:ext cx="1287"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2987" y="8527"/>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2" name="Caixa de Texto 23"/>
            <p:cNvSpPr txBox="1"/>
            <p:nvPr/>
          </p:nvSpPr>
          <p:spPr>
            <a:xfrm>
              <a:off x="6529" y="5189"/>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4" name="Caixa de Texto 23"/>
            <p:cNvSpPr txBox="1"/>
            <p:nvPr/>
          </p:nvSpPr>
          <p:spPr>
            <a:xfrm>
              <a:off x="6495" y="8654"/>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grpSp>
        <p:nvGrpSpPr>
          <p:cNvPr id="7" name="Grupo 6"/>
          <p:cNvGrpSpPr/>
          <p:nvPr/>
        </p:nvGrpSpPr>
        <p:grpSpPr>
          <a:xfrm>
            <a:off x="4301490" y="1818047"/>
            <a:ext cx="6049981" cy="2571641"/>
            <a:chOff x="6587" y="2062"/>
            <a:chExt cx="10123" cy="4530"/>
          </a:xfrm>
        </p:grpSpPr>
        <p:cxnSp>
          <p:nvCxnSpPr>
            <p:cNvPr id="117" name="Conector Reto 74"/>
            <p:cNvCxnSpPr/>
            <p:nvPr/>
          </p:nvCxnSpPr>
          <p:spPr>
            <a:xfrm>
              <a:off x="14403" y="44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12910" y="5264"/>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14386" y="3014"/>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14099" y="3597"/>
              <a:ext cx="610" cy="87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11203" y="2608"/>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12253" y="3002"/>
              <a:ext cx="1312" cy="1028"/>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14645" y="3024"/>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11718" y="5567"/>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10278" y="3110"/>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14799" y="2595"/>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9747" y="5307"/>
              <a:ext cx="464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11668" y="3146"/>
              <a:ext cx="978" cy="2103"/>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14366" y="4315"/>
                  <a:ext cx="1608" cy="838"/>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4366" y="4315"/>
                  <a:ext cx="1608" cy="838"/>
                </a:xfrm>
                <a:prstGeom prst="rect">
                  <a:avLst/>
                </a:prstGeom>
                <a:blipFill rotWithShape="1">
                  <a:blip r:embed="rId1"/>
                </a:blipFill>
              </p:spPr>
              <p:txBody>
                <a:bodyPr/>
                <a:lstStyle/>
                <a:p>
                  <a:r>
                    <a:rPr lang="pt-BR" altLang="en-US">
                      <a:noFill/>
                    </a:rPr>
                    <a:t> </a:t>
                  </a:r>
                </a:p>
              </p:txBody>
            </p:sp>
          </mc:Fallback>
        </mc:AlternateContent>
        <p:grpSp>
          <p:nvGrpSpPr>
            <p:cNvPr id="133" name="Grupo 132"/>
            <p:cNvGrpSpPr/>
            <p:nvPr/>
          </p:nvGrpSpPr>
          <p:grpSpPr>
            <a:xfrm rot="5400000" flipH="1">
              <a:off x="8635" y="3967"/>
              <a:ext cx="2268" cy="370"/>
              <a:chOff x="3993753" y="3524056"/>
              <a:chExt cx="1440140" cy="255373"/>
            </a:xfrm>
          </p:grpSpPr>
          <p:cxnSp>
            <p:nvCxnSpPr>
              <p:cNvPr id="134" name="Conector Reto 79"/>
              <p:cNvCxnSpPr/>
              <p:nvPr/>
            </p:nvCxnSpPr>
            <p:spPr>
              <a:xfrm flipV="1">
                <a:off x="3993753" y="3664855"/>
                <a:ext cx="14401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15180" y="3881"/>
              <a:ext cx="2007" cy="370"/>
              <a:chOff x="4084552" y="3524056"/>
              <a:chExt cx="1274569" cy="255373"/>
            </a:xfrm>
          </p:grpSpPr>
          <p:cxnSp>
            <p:nvCxnSpPr>
              <p:cNvPr id="138" name="Conector Reto 79"/>
              <p:cNvCxnSpPr/>
              <p:nvPr/>
            </p:nvCxnSpPr>
            <p:spPr>
              <a:xfrm flipV="1">
                <a:off x="4084552"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4" name="Conector Reto 153"/>
            <p:cNvCxnSpPr/>
            <p:nvPr/>
          </p:nvCxnSpPr>
          <p:spPr>
            <a:xfrm>
              <a:off x="8805" y="3037"/>
              <a:ext cx="19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12692" y="6569"/>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15958" y="5033"/>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12910" y="5921"/>
              <a:ext cx="0" cy="67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8066" y="3042"/>
              <a:ext cx="0" cy="110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7786" y="4054"/>
              <a:ext cx="559" cy="6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7863" y="4144"/>
              <a:ext cx="407" cy="517"/>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7564" y="5146"/>
              <a:ext cx="10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7839" y="5673"/>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8043" y="3030"/>
              <a:ext cx="1248" cy="1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15224" y="3031"/>
              <a:ext cx="12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2" name="CaixaDeTexto 47"/>
            <p:cNvSpPr txBox="1"/>
            <p:nvPr/>
          </p:nvSpPr>
          <p:spPr>
            <a:xfrm>
              <a:off x="6587" y="4755"/>
              <a:ext cx="1479" cy="811"/>
            </a:xfrm>
            <a:prstGeom prst="rect">
              <a:avLst/>
            </a:prstGeom>
            <a:noFill/>
          </p:spPr>
          <p:txBody>
            <a:bodyPr wrap="square" rtlCol="0">
              <a:spAutoFit/>
            </a:bodyPr>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77" name="CaixaDeTexto 47"/>
            <p:cNvSpPr txBox="1"/>
            <p:nvPr/>
          </p:nvSpPr>
          <p:spPr>
            <a:xfrm>
              <a:off x="15690" y="2062"/>
              <a:ext cx="1020" cy="919"/>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o</a:t>
              </a:r>
              <a:endParaRPr lang="pt-BR" sz="2800" i="1" baseline="-25000" dirty="0" smtClean="0">
                <a:latin typeface="Century Schoolbook" panose="02040604050505020304" pitchFamily="18" charset="0"/>
                <a:ea typeface="Cambria Math" panose="02040503050406030204" pitchFamily="18" charset="0"/>
              </a:endParaRPr>
            </a:p>
          </p:txBody>
        </p:sp>
        <p:sp>
          <p:nvSpPr>
            <p:cNvPr id="4" name="Caixa de Texto 23"/>
            <p:cNvSpPr txBox="1"/>
            <p:nvPr/>
          </p:nvSpPr>
          <p:spPr>
            <a:xfrm>
              <a:off x="9773" y="4322"/>
              <a:ext cx="1855" cy="81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5M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sp>
        <p:nvSpPr>
          <p:cNvPr id="5" name="Caixa de Texto 23"/>
          <p:cNvSpPr txBox="1"/>
          <p:nvPr/>
        </p:nvSpPr>
        <p:spPr>
          <a:xfrm>
            <a:off x="9926441" y="2598942"/>
            <a:ext cx="1177907" cy="46012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6" name="CaixaDeTexto 45"/>
          <p:cNvSpPr txBox="1"/>
          <p:nvPr/>
        </p:nvSpPr>
        <p:spPr>
          <a:xfrm>
            <a:off x="4110990" y="4329430"/>
            <a:ext cx="7938135" cy="1876425"/>
          </a:xfrm>
          <a:prstGeom prst="rect">
            <a:avLst/>
          </a:prstGeom>
          <a:noFill/>
        </p:spPr>
        <p:txBody>
          <a:bodyPr wrap="square" rtlCol="0">
            <a:spAutoFit/>
          </a:bodyPr>
          <a:p>
            <a:pPr indent="0" algn="l">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Zin = 5,0 M</a:t>
            </a:r>
            <a:r>
              <a:rPr lang="pt-BR" altLang="en-US" sz="2400" b="1" dirty="0">
                <a:solidFill>
                  <a:schemeClr val="tx1"/>
                </a:solidFill>
                <a:latin typeface="Symbol" panose="05050102010706020507" charset="0"/>
                <a:cs typeface="Symbol" panose="05050102010706020507" charset="0"/>
              </a:rPr>
              <a:t>W</a:t>
            </a:r>
            <a:endParaRPr lang="pt-BR" altLang="en-US" sz="2400" b="1" dirty="0">
              <a:solidFill>
                <a:schemeClr val="tx1"/>
              </a:solidFill>
              <a:latin typeface="Symbol" panose="05050102010706020507" charset="0"/>
              <a:cs typeface="Symbol" panose="05050102010706020507" charset="0"/>
            </a:endParaRPr>
          </a:p>
          <a:p>
            <a:pPr indent="0" algn="l">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Zout = 6,0 K</a:t>
            </a:r>
            <a:r>
              <a:rPr lang="pt-BR" altLang="en-US" sz="2400" b="1" dirty="0">
                <a:latin typeface="Symbol" panose="05050102010706020507" charset="0"/>
                <a:cs typeface="Symbol" panose="05050102010706020507" charset="0"/>
                <a:sym typeface="+mn-ea"/>
              </a:rPr>
              <a:t>W</a:t>
            </a:r>
            <a:r>
              <a:rPr lang="pt-BR" altLang="en-US" sz="2400" b="1" dirty="0">
                <a:solidFill>
                  <a:schemeClr val="tx1"/>
                </a:solidFill>
                <a:latin typeface="Comic Sans MS" panose="030F0702030302020204" pitchFamily="66" charset="0"/>
                <a:cs typeface="Comic Sans MS" panose="030F0702030302020204" pitchFamily="66" charset="0"/>
              </a:rPr>
              <a:t>  </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400" b="1" dirty="0">
                <a:solidFill>
                  <a:srgbClr val="C00000"/>
                </a:solidFill>
                <a:latin typeface="Comic Sans MS" panose="030F0702030302020204" pitchFamily="66" charset="0"/>
                <a:cs typeface="Comic Sans MS" panose="030F0702030302020204" pitchFamily="66" charset="0"/>
              </a:rPr>
              <a:t>Para o calculo da impedancia de saida se desativa vin, e portanto v</a:t>
            </a:r>
            <a:r>
              <a:rPr lang="pt-BR" altLang="en-US" sz="2400" b="1" baseline="-25000" dirty="0">
                <a:solidFill>
                  <a:srgbClr val="C00000"/>
                </a:solidFill>
                <a:latin typeface="Comic Sans MS" panose="030F0702030302020204" pitchFamily="66" charset="0"/>
                <a:cs typeface="Comic Sans MS" panose="030F0702030302020204" pitchFamily="66" charset="0"/>
              </a:rPr>
              <a:t>gs</a:t>
            </a:r>
            <a:r>
              <a:rPr lang="pt-BR" altLang="en-US" sz="2400" b="1" baseline="-25000" dirty="0">
                <a:solidFill>
                  <a:srgbClr val="C00000"/>
                </a:solidFill>
                <a:latin typeface="Comic Sans MS" panose="030F0702030302020204" pitchFamily="66" charset="0"/>
                <a:cs typeface="Comic Sans MS" panose="030F0702030302020204" pitchFamily="66" charset="0"/>
              </a:rPr>
              <a:t> </a:t>
            </a:r>
            <a:r>
              <a:rPr lang="pt-BR" altLang="en-US" sz="2400" b="1" dirty="0">
                <a:solidFill>
                  <a:srgbClr val="C00000"/>
                </a:solidFill>
                <a:latin typeface="Comic Sans MS" panose="030F0702030302020204" pitchFamily="66" charset="0"/>
                <a:cs typeface="Comic Sans MS" panose="030F0702030302020204" pitchFamily="66" charset="0"/>
              </a:rPr>
              <a:t>=0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561975" y="434340"/>
            <a:ext cx="11068685" cy="2168525"/>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Considere o circuito abaixo. Para o transistor temos</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1,5V</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=0,25mA/V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sem modulação de canal</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1" name="Caixa de Texto 23"/>
          <p:cNvSpPr txBox="1"/>
          <p:nvPr/>
        </p:nvSpPr>
        <p:spPr>
          <a:xfrm>
            <a:off x="1431290" y="3991610"/>
            <a:ext cx="153416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G</a:t>
            </a:r>
            <a:r>
              <a:rPr lang="pt-BR" altLang="en-US" sz="2000" dirty="0">
                <a:latin typeface="Comic Sans MS" panose="030F0702030302020204" pitchFamily="66" charset="0"/>
                <a:cs typeface="Comic Sans MS" panose="030F0702030302020204" pitchFamily="66" charset="0"/>
              </a:rPr>
              <a:t>=10M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55" name="CaixaDeTexto 45"/>
          <p:cNvSpPr txBox="1"/>
          <p:nvPr/>
        </p:nvSpPr>
        <p:spPr>
          <a:xfrm>
            <a:off x="6390005" y="2558415"/>
            <a:ext cx="5478145" cy="3723005"/>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Determinar:</a:t>
            </a:r>
            <a:endParaRPr lang="pt-BR" altLang="en-US" sz="2800" b="1" dirty="0">
              <a:solidFill>
                <a:schemeClr val="tx1"/>
              </a:solidFill>
              <a:latin typeface="Comic Sans MS" panose="030F0702030302020204" pitchFamily="66" charset="0"/>
              <a:cs typeface="Comic Sans MS" panose="030F0702030302020204" pitchFamily="66"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ponto de polarizaçao do circuito (correntes e tensões do transistor)</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do circuito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impedancia de entrada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impedancia de saída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1090932" y="3010452"/>
            <a:ext cx="3925452" cy="3343359"/>
            <a:chOff x="1735" y="3754"/>
            <a:chExt cx="6182" cy="5265"/>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3754"/>
              <a:ext cx="3582" cy="5265"/>
              <a:chOff x="5934" y="2854"/>
              <a:chExt cx="5160" cy="6691"/>
            </a:xfrm>
          </p:grpSpPr>
          <p:cxnSp>
            <p:nvCxnSpPr>
              <p:cNvPr id="3" name="Conector Reto 2"/>
              <p:cNvCxnSpPr/>
              <p:nvPr/>
            </p:nvCxnSpPr>
            <p:spPr>
              <a:xfrm>
                <a:off x="8213" y="5666"/>
                <a:ext cx="0" cy="165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086" y="4866"/>
                <a:ext cx="2305" cy="370"/>
                <a:chOff x="4227587" y="3524056"/>
                <a:chExt cx="1464120" cy="255373"/>
              </a:xfrm>
            </p:grpSpPr>
            <p:cxnSp>
              <p:nvCxnSpPr>
                <p:cNvPr id="62" name="Conector Reto 79"/>
                <p:cNvCxnSpPr/>
                <p:nvPr/>
              </p:nvCxnSpPr>
              <p:spPr>
                <a:xfrm flipV="1">
                  <a:off x="4227587" y="3648466"/>
                  <a:ext cx="1464120"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8079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6" name="CaixaDeTexto 47"/>
              <p:cNvSpPr txBox="1"/>
              <p:nvPr/>
            </p:nvSpPr>
            <p:spPr>
              <a:xfrm>
                <a:off x="9430" y="2854"/>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cxnSp>
            <p:nvCxnSpPr>
              <p:cNvPr id="4" name="Conector Reto 79"/>
              <p:cNvCxnSpPr/>
              <p:nvPr/>
            </p:nvCxnSpPr>
            <p:spPr>
              <a:xfrm rot="5400000" flipH="1" flipV="1">
                <a:off x="9469" y="8740"/>
                <a:ext cx="15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9965" y="954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rot="5400000" flipH="1">
                <a:off x="7797" y="6156"/>
                <a:ext cx="850" cy="326"/>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 name="Conector Reto 21"/>
              <p:cNvCxnSpPr/>
              <p:nvPr/>
            </p:nvCxnSpPr>
            <p:spPr>
              <a:xfrm rot="16200000" flipV="1">
                <a:off x="6689" y="7368"/>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 name="CaixaDeTexto 47"/>
            <p:cNvSpPr txBox="1"/>
            <p:nvPr/>
          </p:nvSpPr>
          <p:spPr>
            <a:xfrm>
              <a:off x="6971" y="5266"/>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7" name="CaixaDeTexto 47"/>
            <p:cNvSpPr txBox="1"/>
            <p:nvPr/>
          </p:nvSpPr>
          <p:spPr>
            <a:xfrm>
              <a:off x="1735" y="6664"/>
              <a:ext cx="986" cy="725"/>
            </a:xfrm>
            <a:prstGeom prst="rect">
              <a:avLst/>
            </a:prstGeom>
            <a:noFill/>
          </p:spPr>
          <p:txBody>
            <a:bodyPr wrap="non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cxnSp>
        <p:nvCxnSpPr>
          <p:cNvPr id="58" name="Conector Reto 57"/>
          <p:cNvCxnSpPr/>
          <p:nvPr/>
        </p:nvCxnSpPr>
        <p:spPr>
          <a:xfrm flipV="1">
            <a:off x="2369858" y="441955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3226769" y="4388604"/>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70"/>
          <p:cNvSpPr txBox="1"/>
          <p:nvPr/>
        </p:nvSpPr>
        <p:spPr>
          <a:xfrm>
            <a:off x="1654175" y="4594860"/>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83" name="Conector Reto 82"/>
          <p:cNvCxnSpPr/>
          <p:nvPr/>
        </p:nvCxnSpPr>
        <p:spPr>
          <a:xfrm>
            <a:off x="3981412" y="4441507"/>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flipV="1">
            <a:off x="3681468" y="4440508"/>
            <a:ext cx="43722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rot="16200000" flipV="1">
            <a:off x="3743626" y="4436510"/>
            <a:ext cx="43722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4281255" y="4430157"/>
            <a:ext cx="0" cy="136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rot="5400000" flipH="1">
            <a:off x="4071589" y="4998917"/>
            <a:ext cx="424728" cy="14371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9" name="Conector Reto 98"/>
          <p:cNvCxnSpPr/>
          <p:nvPr/>
        </p:nvCxnSpPr>
        <p:spPr>
          <a:xfrm>
            <a:off x="4158882" y="5798186"/>
            <a:ext cx="2451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4285301" y="4806957"/>
            <a:ext cx="1431232"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=10k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102" name="Caixa de Texto 101"/>
          <p:cNvSpPr txBox="1"/>
          <p:nvPr/>
        </p:nvSpPr>
        <p:spPr>
          <a:xfrm>
            <a:off x="3719195" y="4554220"/>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sp>
        <p:nvSpPr>
          <p:cNvPr id="13" name="Caixa de Texto 23"/>
          <p:cNvSpPr txBox="1"/>
          <p:nvPr/>
        </p:nvSpPr>
        <p:spPr>
          <a:xfrm>
            <a:off x="3226756" y="3761112"/>
            <a:ext cx="1431232"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r>
              <a:rPr lang="pt-BR" altLang="en-US" sz="2000" dirty="0">
                <a:latin typeface="Comic Sans MS" panose="030F0702030302020204" pitchFamily="66" charset="0"/>
                <a:cs typeface="Comic Sans MS" panose="030F0702030302020204" pitchFamily="66" charset="0"/>
              </a:rPr>
              <a:t>=10k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Tree>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561975" y="434340"/>
            <a:ext cx="11068685" cy="1660525"/>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1,5V;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=0,25mA/V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Polarização (sem modulação)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5" name="CaixaDeTexto 45"/>
              <p:cNvSpPr txBox="1"/>
              <p:nvPr/>
            </p:nvSpPr>
            <p:spPr>
              <a:xfrm>
                <a:off x="4955540" y="1975485"/>
                <a:ext cx="6714490" cy="4602480"/>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Como V</a:t>
                </a:r>
                <a:r>
                  <a:rPr lang="pt-BR" altLang="en-US" sz="2800" b="1" baseline="-25000" dirty="0">
                    <a:solidFill>
                      <a:schemeClr val="tx1"/>
                    </a:solidFill>
                    <a:latin typeface="Comic Sans MS" panose="030F0702030302020204" pitchFamily="66" charset="0"/>
                    <a:cs typeface="Comic Sans MS" panose="030F0702030302020204" pitchFamily="66" charset="0"/>
                  </a:rPr>
                  <a:t>G</a:t>
                </a:r>
                <a:r>
                  <a:rPr lang="pt-BR" altLang="en-US" sz="2800" b="1" dirty="0">
                    <a:solidFill>
                      <a:schemeClr val="tx1"/>
                    </a:solidFill>
                    <a:latin typeface="Comic Sans MS" panose="030F0702030302020204" pitchFamily="66" charset="0"/>
                    <a:cs typeface="Comic Sans MS" panose="030F0702030302020204" pitchFamily="66" charset="0"/>
                  </a:rPr>
                  <a:t> = V</a:t>
                </a:r>
                <a:r>
                  <a:rPr lang="pt-BR" altLang="en-US" sz="2800" b="1" baseline="-25000" dirty="0">
                    <a:solidFill>
                      <a:schemeClr val="tx1"/>
                    </a:solidFill>
                    <a:latin typeface="Comic Sans MS" panose="030F0702030302020204" pitchFamily="66" charset="0"/>
                    <a:cs typeface="Comic Sans MS" panose="030F0702030302020204" pitchFamily="66" charset="0"/>
                  </a:rPr>
                  <a:t>D </a:t>
                </a:r>
                <a:r>
                  <a:rPr lang="pt-BR" altLang="en-US" sz="2800" b="1" dirty="0">
                    <a:solidFill>
                      <a:schemeClr val="tx1"/>
                    </a:solidFill>
                    <a:latin typeface="Comic Sans MS" panose="030F0702030302020204" pitchFamily="66" charset="0"/>
                    <a:cs typeface="Comic Sans MS" panose="030F0702030302020204" pitchFamily="66" charset="0"/>
                  </a:rPr>
                  <a:t> teremos </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r>
                            <a:rPr lang="en-US" altLang="pt-BR" sz="2400" i="1" baseline="-25000">
                              <a:latin typeface="Cambria Math" panose="02040503050406030204" pitchFamily="18" charset="0"/>
                              <a:cs typeface="Cambria Math" panose="02040503050406030204" pitchFamily="18" charset="0"/>
                            </a:rPr>
                            <m:t>𝑛</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25</m:t>
                          </m:r>
                          <m:r>
                            <a:rPr lang="en-US" altLang="pt-BR" sz="2400" i="1">
                              <a:latin typeface="Cambria Math" panose="02040503050406030204" pitchFamily="18" charset="0"/>
                              <a:cs typeface="Cambria Math" panose="02040503050406030204" pitchFamily="18" charset="0"/>
                            </a:rPr>
                            <m:t>𝑚</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oMath>
                  </m:oMathPara>
                </a14:m>
                <a:endParaRPr lang="en-US" altLang="pt-BR" sz="2400" i="1">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25</m:t>
                          </m:r>
                          <m:r>
                            <a:rPr lang="en-US" altLang="pt-BR" sz="2400" i="1">
                              <a:latin typeface="Cambria Math" panose="02040503050406030204" pitchFamily="18" charset="0"/>
                              <a:cs typeface="Cambria Math" panose="02040503050406030204" pitchFamily="18" charset="0"/>
                            </a:rPr>
                            <m:t>𝑚</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𝑜</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 ser encontrada em função de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15</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10</m:t>
                      </m:r>
                      <m:r>
                        <a:rPr lang="en-US" altLang="pt-BR" sz="2800" i="1">
                          <a:latin typeface="Cambria Math" panose="02040503050406030204" pitchFamily="18" charset="0"/>
                          <a:cs typeface="Cambria Math" panose="02040503050406030204" pitchFamily="18" charset="0"/>
                        </a:rPr>
                        <m:t>𝑘</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as duas equações podemos determinar o valor de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5" name="CaixaDeTexto 45"/>
              <p:cNvSpPr txBox="1">
                <a:spLocks noRot="1" noChangeAspect="1" noMove="1" noResize="1" noEditPoints="1" noAdjustHandles="1" noChangeArrowheads="1" noChangeShapeType="1" noTextEdit="1"/>
              </p:cNvSpPr>
              <p:nvPr/>
            </p:nvSpPr>
            <p:spPr>
              <a:xfrm>
                <a:off x="4955540" y="1975485"/>
                <a:ext cx="6714490" cy="46024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7" name="Grupo 16"/>
          <p:cNvGrpSpPr/>
          <p:nvPr/>
        </p:nvGrpSpPr>
        <p:grpSpPr>
          <a:xfrm>
            <a:off x="262257" y="2870575"/>
            <a:ext cx="3925452" cy="3340361"/>
            <a:chOff x="1735" y="3759"/>
            <a:chExt cx="6182" cy="5260"/>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3759"/>
              <a:ext cx="4332" cy="5260"/>
              <a:chOff x="5934" y="2860"/>
              <a:chExt cx="6240" cy="6685"/>
            </a:xfrm>
          </p:grpSpPr>
          <p:cxnSp>
            <p:nvCxnSpPr>
              <p:cNvPr id="3" name="Conector Reto 2"/>
              <p:cNvCxnSpPr/>
              <p:nvPr/>
            </p:nvCxnSpPr>
            <p:spPr>
              <a:xfrm>
                <a:off x="8213" y="5666"/>
                <a:ext cx="0" cy="165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086" y="4866"/>
                <a:ext cx="2305" cy="370"/>
                <a:chOff x="4227587" y="3524056"/>
                <a:chExt cx="1464120" cy="255373"/>
              </a:xfrm>
            </p:grpSpPr>
            <p:cxnSp>
              <p:nvCxnSpPr>
                <p:cNvPr id="62" name="Conector Reto 79"/>
                <p:cNvCxnSpPr/>
                <p:nvPr/>
              </p:nvCxnSpPr>
              <p:spPr>
                <a:xfrm flipV="1">
                  <a:off x="4227587" y="3648466"/>
                  <a:ext cx="1464120"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8079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6" name="CaixaDeTexto 47"/>
              <p:cNvSpPr txBox="1"/>
              <p:nvPr/>
            </p:nvSpPr>
            <p:spPr>
              <a:xfrm>
                <a:off x="8683" y="2860"/>
                <a:ext cx="3491"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=15V</a:t>
                </a:r>
                <a:endParaRPr lang="pt-BR" sz="2800" dirty="0" smtClean="0"/>
              </a:p>
            </p:txBody>
          </p:sp>
          <p:cxnSp>
            <p:nvCxnSpPr>
              <p:cNvPr id="4" name="Conector Reto 79"/>
              <p:cNvCxnSpPr/>
              <p:nvPr/>
            </p:nvCxnSpPr>
            <p:spPr>
              <a:xfrm rot="5400000" flipH="1" flipV="1">
                <a:off x="9469" y="8740"/>
                <a:ext cx="15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9965" y="954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rot="5400000" flipH="1">
                <a:off x="7797" y="6156"/>
                <a:ext cx="850" cy="326"/>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 name="Conector Reto 21"/>
              <p:cNvCxnSpPr/>
              <p:nvPr/>
            </p:nvCxnSpPr>
            <p:spPr>
              <a:xfrm rot="16200000" flipV="1">
                <a:off x="6689" y="7368"/>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 name="CaixaDeTexto 47"/>
            <p:cNvSpPr txBox="1"/>
            <p:nvPr/>
          </p:nvSpPr>
          <p:spPr>
            <a:xfrm>
              <a:off x="6971" y="5266"/>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7" name="CaixaDeTexto 47"/>
            <p:cNvSpPr txBox="1"/>
            <p:nvPr/>
          </p:nvSpPr>
          <p:spPr>
            <a:xfrm>
              <a:off x="1735" y="6664"/>
              <a:ext cx="986" cy="725"/>
            </a:xfrm>
            <a:prstGeom prst="rect">
              <a:avLst/>
            </a:prstGeom>
            <a:noFill/>
          </p:spPr>
          <p:txBody>
            <a:bodyPr wrap="non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cxnSp>
        <p:nvCxnSpPr>
          <p:cNvPr id="58" name="Conector Reto 57"/>
          <p:cNvCxnSpPr/>
          <p:nvPr/>
        </p:nvCxnSpPr>
        <p:spPr>
          <a:xfrm flipV="1">
            <a:off x="1541183" y="427667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2398094" y="424572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70"/>
          <p:cNvSpPr txBox="1"/>
          <p:nvPr/>
        </p:nvSpPr>
        <p:spPr>
          <a:xfrm>
            <a:off x="825500" y="445198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83" name="Conector Reto 82"/>
          <p:cNvCxnSpPr/>
          <p:nvPr/>
        </p:nvCxnSpPr>
        <p:spPr>
          <a:xfrm>
            <a:off x="3152737" y="4298632"/>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flipV="1">
            <a:off x="2852793" y="4297633"/>
            <a:ext cx="4372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rot="16200000" flipV="1">
            <a:off x="2914951" y="4293635"/>
            <a:ext cx="43722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3452580" y="4287282"/>
            <a:ext cx="0" cy="136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rot="5400000" flipH="1">
            <a:off x="3242914" y="4856042"/>
            <a:ext cx="424728" cy="14371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9" name="Conector Reto 98"/>
          <p:cNvCxnSpPr/>
          <p:nvPr/>
        </p:nvCxnSpPr>
        <p:spPr>
          <a:xfrm>
            <a:off x="3330207" y="5655311"/>
            <a:ext cx="2451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3412811" y="5082547"/>
            <a:ext cx="1431232"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=10k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102" name="Caixa de Texto 101"/>
          <p:cNvSpPr txBox="1"/>
          <p:nvPr/>
        </p:nvSpPr>
        <p:spPr>
          <a:xfrm>
            <a:off x="2890520" y="441134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sp>
        <p:nvSpPr>
          <p:cNvPr id="13" name="Caixa de Texto 23"/>
          <p:cNvSpPr txBox="1"/>
          <p:nvPr/>
        </p:nvSpPr>
        <p:spPr>
          <a:xfrm>
            <a:off x="561975" y="3855085"/>
            <a:ext cx="1669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G</a:t>
            </a:r>
            <a:r>
              <a:rPr lang="pt-BR" altLang="en-US" sz="2000" dirty="0">
                <a:latin typeface="Comic Sans MS" panose="030F0702030302020204" pitchFamily="66" charset="0"/>
                <a:cs typeface="Comic Sans MS" panose="030F0702030302020204" pitchFamily="66" charset="0"/>
              </a:rPr>
              <a:t>=10M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19" name="Caixa de Texto 23"/>
          <p:cNvSpPr txBox="1"/>
          <p:nvPr/>
        </p:nvSpPr>
        <p:spPr>
          <a:xfrm>
            <a:off x="2352361" y="3637287"/>
            <a:ext cx="1431232"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r>
              <a:rPr lang="pt-BR" altLang="en-US" sz="2000" dirty="0">
                <a:latin typeface="Comic Sans MS" panose="030F0702030302020204" pitchFamily="66" charset="0"/>
                <a:cs typeface="Comic Sans MS" panose="030F0702030302020204" pitchFamily="66" charset="0"/>
              </a:rPr>
              <a:t>=10k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Tree>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646430" y="443865"/>
            <a:ext cx="11068685" cy="1537970"/>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A solução é I</a:t>
            </a:r>
            <a:r>
              <a:rPr lang="pt-BR" altLang="en-US" sz="2400" b="1" baseline="-25000" dirty="0">
                <a:solidFill>
                  <a:schemeClr val="tx1"/>
                </a:solidFill>
                <a:latin typeface="Comic Sans MS" panose="030F0702030302020204" pitchFamily="66" charset="0"/>
                <a:cs typeface="Comic Sans MS" panose="030F0702030302020204" pitchFamily="66" charset="0"/>
              </a:rPr>
              <a:t>D</a:t>
            </a:r>
            <a:r>
              <a:rPr lang="pt-BR" altLang="en-US" sz="2400" b="1" dirty="0">
                <a:solidFill>
                  <a:schemeClr val="tx1"/>
                </a:solidFill>
                <a:latin typeface="Comic Sans MS" panose="030F0702030302020204" pitchFamily="66" charset="0"/>
                <a:cs typeface="Comic Sans MS" panose="030F0702030302020204" pitchFamily="66" charset="0"/>
              </a:rPr>
              <a:t>=1,06 mA, o que dará V</a:t>
            </a:r>
            <a:r>
              <a:rPr lang="pt-BR" altLang="en-US" sz="2400" b="1" baseline="-25000" dirty="0">
                <a:solidFill>
                  <a:schemeClr val="tx1"/>
                </a:solidFill>
                <a:latin typeface="Comic Sans MS" panose="030F0702030302020204" pitchFamily="66" charset="0"/>
                <a:cs typeface="Comic Sans MS" panose="030F0702030302020204" pitchFamily="66" charset="0"/>
              </a:rPr>
              <a:t>D</a:t>
            </a:r>
            <a:r>
              <a:rPr lang="pt-BR" altLang="en-US" sz="2400" b="1" dirty="0">
                <a:solidFill>
                  <a:schemeClr val="tx1"/>
                </a:solidFill>
                <a:latin typeface="Comic Sans MS" panose="030F0702030302020204" pitchFamily="66" charset="0"/>
                <a:cs typeface="Comic Sans MS" panose="030F0702030302020204" pitchFamily="66" charset="0"/>
              </a:rPr>
              <a:t> =4,4V.</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utilizamos o modelo de pequenos sinais (r</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modulação)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2" name="Caixa de Texto 23"/>
          <p:cNvSpPr txBox="1"/>
          <p:nvPr/>
        </p:nvSpPr>
        <p:spPr>
          <a:xfrm>
            <a:off x="2478091" y="2967997"/>
            <a:ext cx="1431232"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r>
              <a:rPr lang="pt-BR" altLang="en-US" sz="2000" dirty="0">
                <a:latin typeface="Comic Sans MS" panose="030F0702030302020204" pitchFamily="66" charset="0"/>
                <a:cs typeface="Comic Sans MS" panose="030F0702030302020204" pitchFamily="66" charset="0"/>
              </a:rPr>
              <a:t>=10k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grpSp>
        <p:nvGrpSpPr>
          <p:cNvPr id="17" name="Grupo 16"/>
          <p:cNvGrpSpPr/>
          <p:nvPr/>
        </p:nvGrpSpPr>
        <p:grpSpPr>
          <a:xfrm>
            <a:off x="334647" y="2258435"/>
            <a:ext cx="3925452" cy="3340361"/>
            <a:chOff x="1735" y="3759"/>
            <a:chExt cx="6182" cy="5260"/>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3759"/>
              <a:ext cx="4332" cy="5260"/>
              <a:chOff x="5934" y="2860"/>
              <a:chExt cx="6240" cy="6685"/>
            </a:xfrm>
          </p:grpSpPr>
          <p:cxnSp>
            <p:nvCxnSpPr>
              <p:cNvPr id="3" name="Conector Reto 2"/>
              <p:cNvCxnSpPr/>
              <p:nvPr/>
            </p:nvCxnSpPr>
            <p:spPr>
              <a:xfrm>
                <a:off x="8213" y="5666"/>
                <a:ext cx="0" cy="165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086" y="4866"/>
                <a:ext cx="2305" cy="370"/>
                <a:chOff x="4227587" y="3524056"/>
                <a:chExt cx="1464120" cy="255373"/>
              </a:xfrm>
            </p:grpSpPr>
            <p:cxnSp>
              <p:nvCxnSpPr>
                <p:cNvPr id="62" name="Conector Reto 79"/>
                <p:cNvCxnSpPr/>
                <p:nvPr/>
              </p:nvCxnSpPr>
              <p:spPr>
                <a:xfrm flipV="1">
                  <a:off x="4227587" y="3648466"/>
                  <a:ext cx="1464120"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8079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6" name="CaixaDeTexto 47"/>
              <p:cNvSpPr txBox="1"/>
              <p:nvPr/>
            </p:nvSpPr>
            <p:spPr>
              <a:xfrm>
                <a:off x="8683" y="2860"/>
                <a:ext cx="3491"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=15V</a:t>
                </a:r>
                <a:endParaRPr lang="pt-BR" sz="2800" dirty="0" smtClean="0"/>
              </a:p>
            </p:txBody>
          </p:sp>
          <p:cxnSp>
            <p:nvCxnSpPr>
              <p:cNvPr id="4" name="Conector Reto 79"/>
              <p:cNvCxnSpPr/>
              <p:nvPr/>
            </p:nvCxnSpPr>
            <p:spPr>
              <a:xfrm rot="5400000" flipH="1" flipV="1">
                <a:off x="9434" y="8740"/>
                <a:ext cx="15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9965" y="954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rot="5400000" flipH="1">
                <a:off x="7797" y="6156"/>
                <a:ext cx="850" cy="326"/>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 name="Conector Reto 21"/>
              <p:cNvCxnSpPr/>
              <p:nvPr/>
            </p:nvCxnSpPr>
            <p:spPr>
              <a:xfrm rot="16200000" flipV="1">
                <a:off x="6689" y="7368"/>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 name="CaixaDeTexto 47"/>
            <p:cNvSpPr txBox="1"/>
            <p:nvPr/>
          </p:nvSpPr>
          <p:spPr>
            <a:xfrm>
              <a:off x="6971" y="5266"/>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7" name="CaixaDeTexto 47"/>
            <p:cNvSpPr txBox="1"/>
            <p:nvPr/>
          </p:nvSpPr>
          <p:spPr>
            <a:xfrm>
              <a:off x="1735" y="6664"/>
              <a:ext cx="986" cy="725"/>
            </a:xfrm>
            <a:prstGeom prst="rect">
              <a:avLst/>
            </a:prstGeom>
            <a:noFill/>
          </p:spPr>
          <p:txBody>
            <a:bodyPr wrap="non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cxnSp>
        <p:nvCxnSpPr>
          <p:cNvPr id="58" name="Conector Reto 57"/>
          <p:cNvCxnSpPr/>
          <p:nvPr/>
        </p:nvCxnSpPr>
        <p:spPr>
          <a:xfrm flipV="1">
            <a:off x="1621193" y="366453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2468579" y="363358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70"/>
          <p:cNvSpPr txBox="1"/>
          <p:nvPr/>
        </p:nvSpPr>
        <p:spPr>
          <a:xfrm>
            <a:off x="905510" y="383984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83" name="Conector Reto 82"/>
          <p:cNvCxnSpPr/>
          <p:nvPr/>
        </p:nvCxnSpPr>
        <p:spPr>
          <a:xfrm>
            <a:off x="3232747" y="3686492"/>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flipV="1">
            <a:off x="2932803" y="3685493"/>
            <a:ext cx="4372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rot="16200000" flipV="1">
            <a:off x="2994961" y="3681495"/>
            <a:ext cx="43722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3532590" y="3675142"/>
            <a:ext cx="0" cy="136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rot="5400000" flipH="1">
            <a:off x="3322924" y="4243902"/>
            <a:ext cx="424728" cy="14371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9" name="Conector Reto 98"/>
          <p:cNvCxnSpPr/>
          <p:nvPr/>
        </p:nvCxnSpPr>
        <p:spPr>
          <a:xfrm>
            <a:off x="3410217" y="5043171"/>
            <a:ext cx="2451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3492821" y="4488822"/>
            <a:ext cx="1431232"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=10k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102" name="Caixa de Texto 101"/>
          <p:cNvSpPr txBox="1"/>
          <p:nvPr/>
        </p:nvSpPr>
        <p:spPr>
          <a:xfrm>
            <a:off x="2970530" y="379920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117" name="Conector Reto 74"/>
          <p:cNvCxnSpPr/>
          <p:nvPr/>
        </p:nvCxnSpPr>
        <p:spPr>
          <a:xfrm>
            <a:off x="8199755" y="36258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8189595" y="3934460"/>
            <a:ext cx="0" cy="3727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8189595" y="280162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rot="0">
            <a:off x="8018145" y="3132455"/>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7012305" y="2559685"/>
            <a:ext cx="0" cy="5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6920865" y="366585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9199245" y="226441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8189595" y="416052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6393180" y="290639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8902610" y="2085430"/>
            <a:ext cx="0" cy="14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8187055" y="4103370"/>
            <a:ext cx="28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7228840" y="2934335"/>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8177530" y="354012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8177530" y="3540125"/>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7454265" y="2142490"/>
            <a:ext cx="220980" cy="1287780"/>
            <a:chOff x="5319275" y="443464"/>
            <a:chExt cx="247341" cy="1486907"/>
          </a:xfrm>
        </p:grpSpPr>
        <p:cxnSp>
          <p:nvCxnSpPr>
            <p:cNvPr id="134" name="Conector Reto 79"/>
            <p:cNvCxnSpPr/>
            <p:nvPr/>
          </p:nvCxnSpPr>
          <p:spPr>
            <a:xfrm rot="5400000" flipV="1">
              <a:off x="4675668" y="1186917"/>
              <a:ext cx="14869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rot="5400000">
              <a:off x="5197167" y="1296535"/>
              <a:ext cx="491557" cy="247341"/>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8598015" y="3342004"/>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8064500" y="44107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8189595" y="403479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6419215" y="282765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6251575" y="340233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6297930" y="345313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6134100" y="4022090"/>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6283325" y="432117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6393180" y="281749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9185910" y="2805430"/>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2" name="CaixaDeTexto 47"/>
          <p:cNvSpPr txBox="1"/>
          <p:nvPr/>
        </p:nvSpPr>
        <p:spPr>
          <a:xfrm>
            <a:off x="5535295" y="3800475"/>
            <a:ext cx="1111885" cy="460375"/>
          </a:xfrm>
          <a:prstGeom prst="rect">
            <a:avLst/>
          </a:prstGeom>
          <a:noFill/>
        </p:spPr>
        <p:txBody>
          <a:bodyPr wrap="square" rtlCol="0">
            <a:spAutoFit/>
          </a:bodyPr>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9" name="Caixa de Texto 23"/>
          <p:cNvSpPr txBox="1"/>
          <p:nvPr/>
        </p:nvSpPr>
        <p:spPr>
          <a:xfrm>
            <a:off x="7052945" y="221551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G</a:t>
            </a:r>
            <a:endParaRPr lang="pt-BR" altLang="en-US" sz="24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9274175" y="318897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endParaRPr lang="pt-BR" altLang="en-US" sz="2400" baseline="-25000" dirty="0">
              <a:latin typeface="Comic Sans MS" panose="030F0702030302020204" pitchFamily="66" charset="0"/>
              <a:cs typeface="Comic Sans MS" panose="030F0702030302020204" pitchFamily="66" charset="0"/>
            </a:endParaRPr>
          </a:p>
        </p:txBody>
      </p:sp>
      <p:grpSp>
        <p:nvGrpSpPr>
          <p:cNvPr id="23" name="Grupo 22"/>
          <p:cNvGrpSpPr/>
          <p:nvPr/>
        </p:nvGrpSpPr>
        <p:grpSpPr>
          <a:xfrm rot="5400000" flipH="1">
            <a:off x="9496540" y="3341369"/>
            <a:ext cx="1332000" cy="220980"/>
            <a:chOff x="3927661" y="3524056"/>
            <a:chExt cx="1490292" cy="255373"/>
          </a:xfrm>
        </p:grpSpPr>
        <p:cxnSp>
          <p:nvCxnSpPr>
            <p:cNvPr id="2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7" name="Grupo 26"/>
          <p:cNvGrpSpPr/>
          <p:nvPr/>
        </p:nvGrpSpPr>
        <p:grpSpPr>
          <a:xfrm rot="5400000" flipH="1">
            <a:off x="10309340" y="3345814"/>
            <a:ext cx="1332000" cy="220980"/>
            <a:chOff x="3927661" y="3524056"/>
            <a:chExt cx="1490292" cy="255373"/>
          </a:xfrm>
        </p:grpSpPr>
        <p:cxnSp>
          <p:nvCxnSpPr>
            <p:cNvPr id="2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2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0" name="Caixa de Texto 23"/>
          <p:cNvSpPr txBox="1"/>
          <p:nvPr/>
        </p:nvSpPr>
        <p:spPr>
          <a:xfrm>
            <a:off x="10172700" y="3215005"/>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endParaRPr lang="pt-BR" altLang="en-US" sz="2000" dirty="0">
              <a:latin typeface="Symbol" panose="05050102010706020507" charset="0"/>
              <a:cs typeface="Symbol" panose="05050102010706020507" charset="0"/>
            </a:endParaRPr>
          </a:p>
        </p:txBody>
      </p:sp>
      <p:sp>
        <p:nvSpPr>
          <p:cNvPr id="31" name="Caixa de Texto 23"/>
          <p:cNvSpPr txBox="1"/>
          <p:nvPr/>
        </p:nvSpPr>
        <p:spPr>
          <a:xfrm>
            <a:off x="10975975" y="3253105"/>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L</a:t>
            </a:r>
            <a:endParaRPr lang="pt-BR" altLang="en-US" sz="20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10638057" y="230550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3" name="Caixa de Texto 32"/>
              <p:cNvSpPr txBox="1"/>
              <p:nvPr/>
            </p:nvSpPr>
            <p:spPr>
              <a:xfrm>
                <a:off x="5241925" y="5173345"/>
                <a:ext cx="5622925" cy="850900"/>
              </a:xfrm>
              <a:prstGeom prst="rect">
                <a:avLst/>
              </a:prstGeom>
              <a:noFill/>
            </p:spPr>
            <p:txBody>
              <a:bodyPr wrap="square" rtlCol="0" anchor="t">
                <a:spAutoFit/>
              </a:bodyPr>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𝑣𝑖𝑛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𝑣𝑖𝑛</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5241925" y="5173345"/>
                <a:ext cx="5622925" cy="850900"/>
              </a:xfrm>
              <a:prstGeom prst="rect">
                <a:avLst/>
              </a:prstGeom>
              <a:blipFill rotWithShape="1">
                <a:blip r:embed="rId2"/>
                <a:stretch>
                  <a:fillRect/>
                </a:stretch>
              </a:blipFill>
            </p:spPr>
            <p:txBody>
              <a:bodyPr/>
              <a:lstStyle/>
              <a:p>
                <a:r>
                  <a:rPr lang="pt-BR" altLang="en-US">
                    <a:noFill/>
                  </a:rPr>
                  <a:t> </a:t>
                </a:r>
              </a:p>
            </p:txBody>
          </p:sp>
        </mc:Fallback>
      </mc:AlternateContent>
      <p:sp>
        <p:nvSpPr>
          <p:cNvPr id="34" name="Forma livre 33"/>
          <p:cNvSpPr/>
          <p:nvPr/>
        </p:nvSpPr>
        <p:spPr>
          <a:xfrm>
            <a:off x="8361680" y="2852420"/>
            <a:ext cx="736600" cy="2381250"/>
          </a:xfrm>
          <a:custGeom>
            <a:avLst/>
            <a:gdLst>
              <a:gd name="connisteX0" fmla="*/ 638175 w 736772"/>
              <a:gd name="connsiteY0" fmla="*/ 0 h 2381250"/>
              <a:gd name="connisteX1" fmla="*/ 247650 w 736772"/>
              <a:gd name="connsiteY1" fmla="*/ 552450 h 2381250"/>
              <a:gd name="connisteX2" fmla="*/ 733425 w 736772"/>
              <a:gd name="connsiteY2" fmla="*/ 1819275 h 2381250"/>
              <a:gd name="connisteX3" fmla="*/ 0 w 736772"/>
              <a:gd name="connsiteY3" fmla="*/ 2381250 h 2381250"/>
            </a:gdLst>
            <a:ahLst/>
            <a:cxnLst>
              <a:cxn ang="0">
                <a:pos x="connisteX0" y="connsiteY0"/>
              </a:cxn>
              <a:cxn ang="0">
                <a:pos x="connisteX1" y="connsiteY1"/>
              </a:cxn>
              <a:cxn ang="0">
                <a:pos x="connisteX2" y="connsiteY2"/>
              </a:cxn>
              <a:cxn ang="0">
                <a:pos x="connisteX3" y="connsiteY3"/>
              </a:cxn>
            </a:cxnLst>
            <a:rect l="l" t="t" r="r" b="b"/>
            <a:pathLst>
              <a:path w="736772" h="2381250">
                <a:moveTo>
                  <a:pt x="638175" y="0"/>
                </a:moveTo>
                <a:cubicBezTo>
                  <a:pt x="550545" y="85090"/>
                  <a:pt x="228600" y="188595"/>
                  <a:pt x="247650" y="552450"/>
                </a:cubicBezTo>
                <a:cubicBezTo>
                  <a:pt x="266700" y="916305"/>
                  <a:pt x="782955" y="1453515"/>
                  <a:pt x="733425" y="1819275"/>
                </a:cubicBezTo>
                <a:cubicBezTo>
                  <a:pt x="683895" y="2185035"/>
                  <a:pt x="156210" y="2294255"/>
                  <a:pt x="0" y="2381250"/>
                </a:cubicBezTo>
              </a:path>
            </a:pathLst>
          </a:custGeom>
          <a:noFill/>
          <a:ln>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Caixa de Texto 23"/>
          <p:cNvSpPr txBox="1"/>
          <p:nvPr/>
        </p:nvSpPr>
        <p:spPr>
          <a:xfrm>
            <a:off x="716280" y="3287395"/>
            <a:ext cx="1669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G</a:t>
            </a:r>
            <a:r>
              <a:rPr lang="pt-BR" altLang="en-US" sz="2000" dirty="0">
                <a:latin typeface="Comic Sans MS" panose="030F0702030302020204" pitchFamily="66" charset="0"/>
                <a:cs typeface="Comic Sans MS" panose="030F0702030302020204" pitchFamily="66" charset="0"/>
              </a:rPr>
              <a:t>=10M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456565" y="982980"/>
            <a:ext cx="11279505" cy="1876425"/>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 Este é o caso interessante, onde teremos um novo fenômeno (uma corrente pequena na base controla uma corrente alta no coletor)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DeTexto 45"/>
              <p:cNvSpPr txBox="1"/>
              <p:nvPr/>
            </p:nvSpPr>
            <p:spPr>
              <a:xfrm>
                <a:off x="340360" y="3070225"/>
                <a:ext cx="11646535" cy="3133090"/>
              </a:xfrm>
              <a:prstGeom prst="rect">
                <a:avLst/>
              </a:prstGeom>
              <a:noFill/>
              <a:ln w="25400">
                <a:noFill/>
              </a:ln>
            </p:spPr>
            <p:txBody>
              <a:bodyPr wrap="square" rtlCol="0">
                <a:spAutoFit/>
              </a:bodyPr>
              <a:lstStyle/>
              <a:p>
                <a:pPr algn="ctr">
                  <a:spcBef>
                    <a:spcPts val="600"/>
                  </a:spcBef>
                  <a:spcAft>
                    <a:spcPts val="1200"/>
                  </a:spcAft>
                </a:pP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Principais Relações (ativo)</a:t>
                </a:r>
                <a:endPar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i="1" dirty="0" smtClean="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BE</a:t>
                </a:r>
                <a:r>
                  <a:rPr lang="pt-BR" altLang="en-US" sz="2800" b="1" i="1"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 ≈ 0,6 V</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CE</a:t>
                </a:r>
                <a:r>
                  <a:rPr lang="pt-BR" altLang="en-US" sz="2800" b="1" i="1"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dirty="0" smtClean="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&gt; 0,3V</a:t>
                </a:r>
                <a:endPar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3200" b="1" i="1"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3200" b="1" i="1" baseline="-25000"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E</a:t>
                </a:r>
                <a:r>
                  <a:rPr lang="pt-BR" altLang="en-US" sz="3200" b="1" i="1"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 = I</a:t>
                </a:r>
                <a:r>
                  <a:rPr lang="pt-BR" altLang="en-US" sz="3200" b="1" i="1" baseline="-25000"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C</a:t>
                </a:r>
                <a:r>
                  <a:rPr lang="pt-BR" altLang="en-US" sz="3200" b="1" i="1"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 + I</a:t>
                </a:r>
                <a:r>
                  <a:rPr lang="pt-BR" altLang="en-US" sz="3200" b="1" i="1" baseline="-25000" dirty="0">
                    <a:solidFill>
                      <a:srgbClr val="9A0000"/>
                    </a:solidFill>
                    <a:effectLst/>
                    <a:latin typeface="Cambria" panose="02040503050406030204" charset="0"/>
                    <a:ea typeface="Cambria Math" panose="02040503050406030204" pitchFamily="18" charset="0"/>
                    <a:cs typeface="Cambria" panose="02040503050406030204" charset="0"/>
                    <a:sym typeface="Symbol" panose="05050102010706020507" charset="0"/>
                  </a:rPr>
                  <a:t>B</a:t>
                </a:r>
                <a:r>
                  <a:rPr lang="pt-BR" altLang="en-US" sz="32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den>
                    </m:f>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en-US" altLang="pt-BR"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                      </m:t>
                    </m:r>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endParaRPr lang="pt-BR" altLang="en-US" sz="32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r>
                      <a:rPr lang="pt-BR" altLang="en-US" sz="36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r>
                      <a:rPr lang="pt-BR" altLang="en-US" sz="36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6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36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num>
                      <m:den>
                        <m:r>
                          <a:rPr lang="pt-BR" altLang="en-US" sz="36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36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600" b="1" i="1">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den>
                    </m:f>
                  </m:oMath>
                </a14:m>
                <a:r>
                  <a:rPr lang="pt-BR" altLang="en-US" sz="32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14:m>
                  <m:oMath xmlns:m="http://schemas.openxmlformats.org/officeDocument/2006/math">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num>
                      <m:den>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r>
                      <a:rPr lang="en-US" altLang="pt-BR"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             </m:t>
                    </m:r>
                    <m:sSub>
                      <m:sSub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𝑬</m:t>
                        </m:r>
                      </m:sub>
                    </m:s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num>
                      <m:den>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den>
                    </m:f>
                    <m:r>
                      <a:rPr lang="en-US" altLang="pt-BR"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r>
                      <a:rPr lang="en-US" altLang="pt-BR" sz="3200" b="1" i="1" baseline="-25000"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num>
                      <m:den>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endParaRPr lang="pt-BR" altLang="en-US" sz="3200" b="1" i="1" dirty="0" smtClean="0">
                  <a:solidFill>
                    <a:srgbClr val="9A0000"/>
                  </a:solidFill>
                  <a:effectLst/>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340360" y="3070225"/>
                <a:ext cx="11646535" cy="3133090"/>
              </a:xfrm>
              <a:prstGeom prst="rect">
                <a:avLst/>
              </a:prstGeom>
              <a:blipFill rotWithShape="1">
                <a:blip r:embed="rId1"/>
                <a:stretch>
                  <a:fillRect b="-203"/>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646430" y="443865"/>
            <a:ext cx="11068685" cy="645160"/>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7" name="Conector Reto 74"/>
          <p:cNvCxnSpPr/>
          <p:nvPr/>
        </p:nvCxnSpPr>
        <p:spPr>
          <a:xfrm>
            <a:off x="5656580" y="23399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5646420" y="2648585"/>
            <a:ext cx="0" cy="3727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5646420" y="151574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rot="0">
            <a:off x="5474970" y="1846580"/>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4469130" y="1273810"/>
            <a:ext cx="0" cy="5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4377690" y="237998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6656070" y="97853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5646420" y="287464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3850005" y="162052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6359435" y="799555"/>
            <a:ext cx="0" cy="14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5643880" y="2817495"/>
            <a:ext cx="28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4685665" y="164846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5634355" y="225425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5634355" y="2254250"/>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4911090" y="856615"/>
            <a:ext cx="220980" cy="1287780"/>
            <a:chOff x="5319275" y="443464"/>
            <a:chExt cx="247341" cy="1486907"/>
          </a:xfrm>
        </p:grpSpPr>
        <p:cxnSp>
          <p:nvCxnSpPr>
            <p:cNvPr id="134" name="Conector Reto 79"/>
            <p:cNvCxnSpPr/>
            <p:nvPr/>
          </p:nvCxnSpPr>
          <p:spPr>
            <a:xfrm rot="5400000" flipV="1">
              <a:off x="4675668" y="1186917"/>
              <a:ext cx="14869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rot="5400000">
              <a:off x="5197167" y="1296535"/>
              <a:ext cx="491557" cy="247341"/>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6054840" y="205612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5521325" y="31248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5646420" y="274891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3876040" y="154178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3708400" y="211645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3754755" y="216725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3590925" y="2736215"/>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3740150" y="30353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3850005" y="153162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6642735" y="1519555"/>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2" name="CaixaDeTexto 47"/>
          <p:cNvSpPr txBox="1"/>
          <p:nvPr/>
        </p:nvSpPr>
        <p:spPr>
          <a:xfrm>
            <a:off x="2757805" y="2265680"/>
            <a:ext cx="1149985" cy="460375"/>
          </a:xfrm>
          <a:prstGeom prst="rect">
            <a:avLst/>
          </a:prstGeom>
          <a:noFill/>
        </p:spPr>
        <p:txBody>
          <a:bodyPr wrap="square" rtlCol="0">
            <a:spAutoFit/>
          </a:bodyPr>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9" name="Caixa de Texto 23"/>
          <p:cNvSpPr txBox="1"/>
          <p:nvPr/>
        </p:nvSpPr>
        <p:spPr>
          <a:xfrm>
            <a:off x="4509770" y="92964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G</a:t>
            </a:r>
            <a:endParaRPr lang="pt-BR" altLang="en-US" sz="24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6731000" y="190309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endParaRPr lang="pt-BR" altLang="en-US" sz="2400" baseline="-25000" dirty="0">
              <a:latin typeface="Comic Sans MS" panose="030F0702030302020204" pitchFamily="66" charset="0"/>
              <a:cs typeface="Comic Sans MS" panose="030F0702030302020204" pitchFamily="66" charset="0"/>
            </a:endParaRPr>
          </a:p>
        </p:txBody>
      </p:sp>
      <p:grpSp>
        <p:nvGrpSpPr>
          <p:cNvPr id="23" name="Grupo 22"/>
          <p:cNvGrpSpPr/>
          <p:nvPr/>
        </p:nvGrpSpPr>
        <p:grpSpPr>
          <a:xfrm rot="5400000" flipH="1">
            <a:off x="6953365" y="2055494"/>
            <a:ext cx="1332000" cy="220980"/>
            <a:chOff x="3927661" y="3524056"/>
            <a:chExt cx="1490292" cy="255373"/>
          </a:xfrm>
        </p:grpSpPr>
        <p:cxnSp>
          <p:nvCxnSpPr>
            <p:cNvPr id="2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7" name="Grupo 26"/>
          <p:cNvGrpSpPr/>
          <p:nvPr/>
        </p:nvGrpSpPr>
        <p:grpSpPr>
          <a:xfrm rot="5400000" flipH="1">
            <a:off x="7766165" y="2059939"/>
            <a:ext cx="1332000" cy="220980"/>
            <a:chOff x="3927661" y="3524056"/>
            <a:chExt cx="1490292" cy="255373"/>
          </a:xfrm>
        </p:grpSpPr>
        <p:cxnSp>
          <p:nvCxnSpPr>
            <p:cNvPr id="2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2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0" name="Caixa de Texto 23"/>
          <p:cNvSpPr txBox="1"/>
          <p:nvPr/>
        </p:nvSpPr>
        <p:spPr>
          <a:xfrm>
            <a:off x="7629525" y="1929130"/>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endParaRPr lang="pt-BR" altLang="en-US" sz="2000" dirty="0">
              <a:latin typeface="Symbol" panose="05050102010706020507" charset="0"/>
              <a:cs typeface="Symbol" panose="05050102010706020507" charset="0"/>
            </a:endParaRPr>
          </a:p>
        </p:txBody>
      </p:sp>
      <p:sp>
        <p:nvSpPr>
          <p:cNvPr id="31" name="Caixa de Texto 23"/>
          <p:cNvSpPr txBox="1"/>
          <p:nvPr/>
        </p:nvSpPr>
        <p:spPr>
          <a:xfrm>
            <a:off x="8432800" y="1967230"/>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L</a:t>
            </a:r>
            <a:endParaRPr lang="pt-BR" altLang="en-US" sz="20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8094882" y="101962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3" name="Caixa de Texto 32"/>
              <p:cNvSpPr txBox="1"/>
              <p:nvPr/>
            </p:nvSpPr>
            <p:spPr>
              <a:xfrm>
                <a:off x="3180080" y="3453765"/>
                <a:ext cx="5622925" cy="850900"/>
              </a:xfrm>
              <a:prstGeom prst="rect">
                <a:avLst/>
              </a:prstGeom>
              <a:noFill/>
            </p:spPr>
            <p:txBody>
              <a:bodyPr wrap="square" rtlCol="0" anchor="t">
                <a:spAutoFit/>
              </a:bodyPr>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𝑣𝑖𝑛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𝑣𝑖𝑛</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3180080" y="3453765"/>
                <a:ext cx="5622925" cy="85090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3055620" y="4580890"/>
                <a:ext cx="6908800" cy="840740"/>
              </a:xfrm>
              <a:prstGeom prst="rect">
                <a:avLst/>
              </a:prstGeom>
              <a:noFill/>
            </p:spPr>
            <p:txBody>
              <a:bodyPr wrap="square" rtlCol="0" anchor="t">
                <a:spAutoFit/>
              </a:bodyPr>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𝑔𝑎𝑛ℎ𝑜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𝑣𝑖𝑛</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3055620" y="4580890"/>
                <a:ext cx="6908800" cy="84074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648335" y="329565"/>
                <a:ext cx="11068685" cy="2630805"/>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400" b="1" dirty="0">
                    <a:solidFill>
                      <a:srgbClr val="C00000"/>
                    </a:solidFill>
                    <a:latin typeface="Comic Sans MS" panose="030F0702030302020204" pitchFamily="66" charset="0"/>
                    <a:cs typeface="Comic Sans MS" panose="030F0702030302020204" pitchFamily="66" charset="0"/>
                  </a:rPr>
                  <a:t>Valores dos parametros do transistor</a:t>
                </a:r>
                <a:endParaRPr lang="pt-BR" altLang="en-US" sz="24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𝑑</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50</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06</m:t>
                        </m:r>
                        <m:r>
                          <a:rPr lang="en-US" altLang="pt-BR" sz="2400" i="1">
                            <a:latin typeface="Cambria Math" panose="02040503050406030204" pitchFamily="18" charset="0"/>
                            <a:cs typeface="Cambria Math" panose="02040503050406030204" pitchFamily="18" charset="0"/>
                          </a:rPr>
                          <m:t>𝑚</m:t>
                        </m:r>
                      </m:den>
                    </m:f>
                  </m:oMath>
                </a14:m>
                <a:r>
                  <a:rPr lang="pt-BR" altLang="en-US" sz="2400">
                    <a:latin typeface="Cambria Math" panose="02040503050406030204" pitchFamily="18" charset="0"/>
                    <a:cs typeface="Cambria Math" panose="02040503050406030204" pitchFamily="18" charset="0"/>
                  </a:rPr>
                  <a:t> =47,17K</a:t>
                </a:r>
                <a:r>
                  <a:rPr lang="pt-BR" altLang="en-US" sz="2400">
                    <a:latin typeface="Symbol" panose="05050102010706020507" charset="0"/>
                    <a:cs typeface="Symbol" panose="05050102010706020507" charset="0"/>
                  </a:rPr>
                  <a:t>W</a:t>
                </a:r>
                <a:endParaRPr lang="pt-BR" altLang="en-US" sz="2400">
                  <a:latin typeface="Symbol" panose="05050102010706020507" charset="0"/>
                  <a:cs typeface="Symbol" panose="05050102010706020507" charset="0"/>
                </a:endParaRPr>
              </a:p>
              <a:p>
                <a:pPr indent="0" algn="l">
                  <a:spcBef>
                    <a:spcPts val="600"/>
                  </a:spcBef>
                  <a:spcAft>
                    <a:spcPts val="600"/>
                  </a:spcAft>
                  <a:buFont typeface="+mj-lt"/>
                  <a:buNone/>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06</m:t>
                        </m:r>
                        <m:r>
                          <a:rPr lang="en-US" altLang="pt-BR" sz="2400" i="1">
                            <a:latin typeface="Cambria Math" panose="02040503050406030204" pitchFamily="18" charset="0"/>
                            <a:cs typeface="Cambria Math" panose="02040503050406030204" pitchFamily="18" charset="0"/>
                          </a:rPr>
                          <m:t>𝑚</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r>
                          <a:rPr lang="en-US" altLang="pt-BR" sz="2400" i="1">
                            <a:latin typeface="Cambria Math" panose="02040503050406030204" pitchFamily="18" charset="0"/>
                            <a:cs typeface="Cambria Math" panose="02040503050406030204" pitchFamily="18" charset="0"/>
                          </a:rPr>
                          <m:t>)</m:t>
                        </m:r>
                      </m:den>
                    </m:f>
                  </m:oMath>
                </a14:m>
                <a:r>
                  <a:rPr lang="pt-BR" altLang="en-US" sz="2400">
                    <a:latin typeface="Cambria Math" panose="02040503050406030204" pitchFamily="18" charset="0"/>
                    <a:cs typeface="Cambria Math" panose="02040503050406030204" pitchFamily="18" charset="0"/>
                  </a:rPr>
                  <a:t>=0.73mS</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648335" y="329565"/>
                <a:ext cx="11068685" cy="263080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495300" y="3157220"/>
                <a:ext cx="11374755" cy="840740"/>
              </a:xfrm>
              <a:prstGeom prst="rect">
                <a:avLst/>
              </a:prstGeom>
              <a:noFill/>
            </p:spPr>
            <p:txBody>
              <a:bodyPr wrap="square" rtlCol="0" anchor="t">
                <a:spAutoFit/>
              </a:bodyPr>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𝑔𝑎𝑛ℎ𝑜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𝑣𝑖𝑛</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oMath>
                  </m:oMathPara>
                </a14:m>
                <a:endParaRPr lang="pt-BR" altLang="en-US" sz="2400">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495300" y="3157220"/>
                <a:ext cx="11374755" cy="840740"/>
              </a:xfrm>
              <a:prstGeom prst="rect">
                <a:avLst/>
              </a:prstGeom>
              <a:blipFill rotWithShape="1">
                <a:blip r:embed="rId2"/>
                <a:stretch>
                  <a:fillRect/>
                </a:stretch>
              </a:blipFill>
            </p:spPr>
            <p:txBody>
              <a:bodyPr/>
              <a:lstStyle/>
              <a:p>
                <a:r>
                  <a:rPr lang="pt-BR" altLang="en-US">
                    <a:noFill/>
                  </a:rPr>
                  <a:t> </a:t>
                </a:r>
              </a:p>
            </p:txBody>
          </p:sp>
        </mc:Fallback>
      </mc:AlternateContent>
      <p:sp>
        <p:nvSpPr>
          <p:cNvPr id="55" name="CaixaDeTexto 45"/>
          <p:cNvSpPr txBox="1"/>
          <p:nvPr/>
        </p:nvSpPr>
        <p:spPr>
          <a:xfrm>
            <a:off x="863600" y="4194810"/>
            <a:ext cx="10490200" cy="1691640"/>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Ganho do circuito é baixo. Poderia ser maior</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a:spcBef>
                <a:spcPts val="600"/>
              </a:spcBef>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valores maiores de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um transistor com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maior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45"/>
          <p:cNvSpPr txBox="1"/>
          <p:nvPr/>
        </p:nvSpPr>
        <p:spPr>
          <a:xfrm>
            <a:off x="646430" y="443865"/>
            <a:ext cx="11068685" cy="1091565"/>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impedancia de entrada e de saída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2" name="Caixa de Texto 23"/>
          <p:cNvSpPr txBox="1"/>
          <p:nvPr/>
        </p:nvSpPr>
        <p:spPr>
          <a:xfrm>
            <a:off x="2525716" y="2306962"/>
            <a:ext cx="1431232"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r>
              <a:rPr lang="pt-BR" altLang="en-US" sz="2000" dirty="0">
                <a:latin typeface="Comic Sans MS" panose="030F0702030302020204" pitchFamily="66" charset="0"/>
                <a:cs typeface="Comic Sans MS" panose="030F0702030302020204" pitchFamily="66" charset="0"/>
              </a:rPr>
              <a:t>=10k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grpSp>
        <p:nvGrpSpPr>
          <p:cNvPr id="17" name="Grupo 16"/>
          <p:cNvGrpSpPr/>
          <p:nvPr/>
        </p:nvGrpSpPr>
        <p:grpSpPr>
          <a:xfrm>
            <a:off x="344172" y="1610735"/>
            <a:ext cx="3925452" cy="3340361"/>
            <a:chOff x="1735" y="3759"/>
            <a:chExt cx="6182" cy="5260"/>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3759"/>
              <a:ext cx="4332" cy="5260"/>
              <a:chOff x="5934" y="2860"/>
              <a:chExt cx="6240" cy="6685"/>
            </a:xfrm>
          </p:grpSpPr>
          <p:cxnSp>
            <p:nvCxnSpPr>
              <p:cNvPr id="4" name="Conector Reto 3"/>
              <p:cNvCxnSpPr/>
              <p:nvPr/>
            </p:nvCxnSpPr>
            <p:spPr>
              <a:xfrm>
                <a:off x="8213" y="5666"/>
                <a:ext cx="0" cy="165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086" y="4866"/>
                <a:ext cx="2305" cy="370"/>
                <a:chOff x="4227587" y="3524056"/>
                <a:chExt cx="1464120" cy="255373"/>
              </a:xfrm>
            </p:grpSpPr>
            <p:cxnSp>
              <p:nvCxnSpPr>
                <p:cNvPr id="62" name="Conector Reto 79"/>
                <p:cNvCxnSpPr/>
                <p:nvPr/>
              </p:nvCxnSpPr>
              <p:spPr>
                <a:xfrm flipV="1">
                  <a:off x="4227587" y="3648466"/>
                  <a:ext cx="1464120"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8079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6" name="CaixaDeTexto 47"/>
              <p:cNvSpPr txBox="1"/>
              <p:nvPr/>
            </p:nvSpPr>
            <p:spPr>
              <a:xfrm>
                <a:off x="8683" y="2860"/>
                <a:ext cx="3491"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=15V</a:t>
                </a:r>
                <a:endParaRPr lang="pt-BR" sz="2800" dirty="0" smtClean="0"/>
              </a:p>
            </p:txBody>
          </p:sp>
          <p:cxnSp>
            <p:nvCxnSpPr>
              <p:cNvPr id="18" name="Conector Reto 79"/>
              <p:cNvCxnSpPr/>
              <p:nvPr/>
            </p:nvCxnSpPr>
            <p:spPr>
              <a:xfrm rot="5400000" flipH="1" flipV="1">
                <a:off x="9469" y="8740"/>
                <a:ext cx="15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9965" y="954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Retângulo 18"/>
              <p:cNvSpPr/>
              <p:nvPr/>
            </p:nvSpPr>
            <p:spPr>
              <a:xfrm rot="5400000" flipH="1">
                <a:off x="7797" y="6156"/>
                <a:ext cx="850" cy="326"/>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 name="Conector Reto 21"/>
              <p:cNvCxnSpPr/>
              <p:nvPr/>
            </p:nvCxnSpPr>
            <p:spPr>
              <a:xfrm rot="16200000" flipV="1">
                <a:off x="6689" y="7368"/>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 name="CaixaDeTexto 47"/>
            <p:cNvSpPr txBox="1"/>
            <p:nvPr/>
          </p:nvSpPr>
          <p:spPr>
            <a:xfrm>
              <a:off x="6971" y="5266"/>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7" name="CaixaDeTexto 47"/>
            <p:cNvSpPr txBox="1"/>
            <p:nvPr/>
          </p:nvSpPr>
          <p:spPr>
            <a:xfrm>
              <a:off x="1735" y="6664"/>
              <a:ext cx="986" cy="725"/>
            </a:xfrm>
            <a:prstGeom prst="rect">
              <a:avLst/>
            </a:prstGeom>
            <a:noFill/>
          </p:spPr>
          <p:txBody>
            <a:bodyPr wrap="non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cxnSp>
        <p:nvCxnSpPr>
          <p:cNvPr id="58" name="Conector Reto 57"/>
          <p:cNvCxnSpPr/>
          <p:nvPr/>
        </p:nvCxnSpPr>
        <p:spPr>
          <a:xfrm flipV="1">
            <a:off x="1630718" y="301683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2478104" y="298588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70"/>
          <p:cNvSpPr txBox="1"/>
          <p:nvPr/>
        </p:nvSpPr>
        <p:spPr>
          <a:xfrm>
            <a:off x="915035" y="319214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83" name="Conector Reto 82"/>
          <p:cNvCxnSpPr/>
          <p:nvPr/>
        </p:nvCxnSpPr>
        <p:spPr>
          <a:xfrm>
            <a:off x="3242272" y="3038792"/>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flipV="1">
            <a:off x="2942328" y="3037793"/>
            <a:ext cx="4372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rot="16200000" flipV="1">
            <a:off x="3004486" y="3033795"/>
            <a:ext cx="43722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3542115" y="3027442"/>
            <a:ext cx="0" cy="136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rot="5400000" flipH="1">
            <a:off x="3332449" y="3596202"/>
            <a:ext cx="424728" cy="14371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9" name="Conector Reto 98"/>
          <p:cNvCxnSpPr/>
          <p:nvPr/>
        </p:nvCxnSpPr>
        <p:spPr>
          <a:xfrm>
            <a:off x="3419742" y="4395471"/>
            <a:ext cx="2451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3502346" y="3841122"/>
            <a:ext cx="1431232"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=10k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102" name="Caixa de Texto 101"/>
          <p:cNvSpPr txBox="1"/>
          <p:nvPr/>
        </p:nvSpPr>
        <p:spPr>
          <a:xfrm>
            <a:off x="2980055" y="315150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117" name="Conector Reto 74"/>
          <p:cNvCxnSpPr/>
          <p:nvPr/>
        </p:nvCxnSpPr>
        <p:spPr>
          <a:xfrm>
            <a:off x="8199755" y="32080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8189595" y="3516630"/>
            <a:ext cx="0" cy="3727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8189595" y="238379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rot="0">
            <a:off x="8018145" y="2714625"/>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7012305" y="2141855"/>
            <a:ext cx="0" cy="5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6920865" y="324802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9199245" y="184658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8189595" y="374269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6393180" y="248856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8902610" y="1667600"/>
            <a:ext cx="0" cy="14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8187055" y="3685540"/>
            <a:ext cx="28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7228840" y="2516505"/>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8177530" y="312229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8177530" y="3122295"/>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7454265" y="1724660"/>
            <a:ext cx="220980" cy="1287780"/>
            <a:chOff x="5319275" y="443464"/>
            <a:chExt cx="247341" cy="1486907"/>
          </a:xfrm>
        </p:grpSpPr>
        <p:cxnSp>
          <p:nvCxnSpPr>
            <p:cNvPr id="134" name="Conector Reto 79"/>
            <p:cNvCxnSpPr/>
            <p:nvPr/>
          </p:nvCxnSpPr>
          <p:spPr>
            <a:xfrm rot="5400000" flipV="1">
              <a:off x="4675668" y="1186917"/>
              <a:ext cx="14869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rot="5400000">
              <a:off x="5197167" y="1296535"/>
              <a:ext cx="491557" cy="247341"/>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8598015" y="2924174"/>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8064500" y="39928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8189595" y="361696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6419215" y="240982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6251575" y="298450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6297930" y="303530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6134100" y="3604260"/>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6283325" y="39033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6393180" y="239966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9185910" y="2387600"/>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2" name="CaixaDeTexto 47"/>
          <p:cNvSpPr txBox="1"/>
          <p:nvPr/>
        </p:nvSpPr>
        <p:spPr>
          <a:xfrm>
            <a:off x="5535295" y="3382645"/>
            <a:ext cx="1050925" cy="460375"/>
          </a:xfrm>
          <a:prstGeom prst="rect">
            <a:avLst/>
          </a:prstGeom>
          <a:noFill/>
        </p:spPr>
        <p:txBody>
          <a:bodyPr wrap="square" rtlCol="0">
            <a:spAutoFit/>
          </a:bodyPr>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20" name="Caixa de Texto 23"/>
          <p:cNvSpPr txBox="1"/>
          <p:nvPr/>
        </p:nvSpPr>
        <p:spPr>
          <a:xfrm>
            <a:off x="7052945" y="179768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G</a:t>
            </a:r>
            <a:endParaRPr lang="pt-BR" altLang="en-US" sz="24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9274175" y="277114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endParaRPr lang="pt-BR" altLang="en-US" sz="2400" baseline="-25000" dirty="0">
              <a:latin typeface="Comic Sans MS" panose="030F0702030302020204" pitchFamily="66" charset="0"/>
              <a:cs typeface="Comic Sans MS" panose="030F0702030302020204" pitchFamily="66" charset="0"/>
            </a:endParaRPr>
          </a:p>
        </p:txBody>
      </p:sp>
      <p:grpSp>
        <p:nvGrpSpPr>
          <p:cNvPr id="23" name="Grupo 22"/>
          <p:cNvGrpSpPr/>
          <p:nvPr/>
        </p:nvGrpSpPr>
        <p:grpSpPr>
          <a:xfrm rot="5400000" flipH="1">
            <a:off x="9496540" y="2923539"/>
            <a:ext cx="1332000" cy="220980"/>
            <a:chOff x="3927661" y="3524056"/>
            <a:chExt cx="1490292" cy="255373"/>
          </a:xfrm>
        </p:grpSpPr>
        <p:cxnSp>
          <p:nvCxnSpPr>
            <p:cNvPr id="2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7" name="Grupo 26"/>
          <p:cNvGrpSpPr/>
          <p:nvPr/>
        </p:nvGrpSpPr>
        <p:grpSpPr>
          <a:xfrm rot="5400000" flipH="1">
            <a:off x="10309340" y="2927984"/>
            <a:ext cx="1332000" cy="220980"/>
            <a:chOff x="3927661" y="3524056"/>
            <a:chExt cx="1490292" cy="255373"/>
          </a:xfrm>
        </p:grpSpPr>
        <p:cxnSp>
          <p:nvCxnSpPr>
            <p:cNvPr id="2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2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0" name="Caixa de Texto 23"/>
          <p:cNvSpPr txBox="1"/>
          <p:nvPr/>
        </p:nvSpPr>
        <p:spPr>
          <a:xfrm>
            <a:off x="10172700" y="2797175"/>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endParaRPr lang="pt-BR" altLang="en-US" sz="2000" dirty="0">
              <a:latin typeface="Symbol" panose="05050102010706020507" charset="0"/>
              <a:cs typeface="Symbol" panose="05050102010706020507" charset="0"/>
            </a:endParaRPr>
          </a:p>
        </p:txBody>
      </p:sp>
      <p:sp>
        <p:nvSpPr>
          <p:cNvPr id="31" name="Caixa de Texto 23"/>
          <p:cNvSpPr txBox="1"/>
          <p:nvPr/>
        </p:nvSpPr>
        <p:spPr>
          <a:xfrm>
            <a:off x="10975975" y="2835275"/>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L</a:t>
            </a:r>
            <a:endParaRPr lang="pt-BR" altLang="en-US" sz="20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10638057" y="188767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5" name="CaixaDeTexto 45"/>
          <p:cNvSpPr txBox="1"/>
          <p:nvPr/>
        </p:nvSpPr>
        <p:spPr>
          <a:xfrm>
            <a:off x="618490" y="5200650"/>
            <a:ext cx="11195685" cy="953135"/>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Qual o valor de Zin e Zout (desativar fontes independentes, aplicar uma tensão (uma corrente) e medir a corrente (tensão))</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 de Texto 23"/>
          <p:cNvSpPr txBox="1"/>
          <p:nvPr/>
        </p:nvSpPr>
        <p:spPr>
          <a:xfrm>
            <a:off x="618490" y="2611755"/>
            <a:ext cx="1669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G</a:t>
            </a:r>
            <a:r>
              <a:rPr lang="pt-BR" altLang="en-US" sz="2000" dirty="0">
                <a:latin typeface="Comic Sans MS" panose="030F0702030302020204" pitchFamily="66" charset="0"/>
                <a:cs typeface="Comic Sans MS" panose="030F0702030302020204" pitchFamily="66" charset="0"/>
              </a:rPr>
              <a:t>=10M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Tree>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5995" y="6356350"/>
            <a:ext cx="2743200" cy="365125"/>
          </a:xfrm>
        </p:spPr>
        <p:txBody>
          <a:bodyPr/>
          <a:p>
            <a:fld id="{74F297BB-B745-4CAB-BE1D-CE4C89382949}" type="slidenum">
              <a:rPr lang="pt-BR" smtClean="0"/>
            </a:fld>
            <a:endParaRPr lang="pt-BR"/>
          </a:p>
        </p:txBody>
      </p:sp>
      <p:sp>
        <p:nvSpPr>
          <p:cNvPr id="7" name="Caixa de Texto 6"/>
          <p:cNvSpPr txBox="1"/>
          <p:nvPr/>
        </p:nvSpPr>
        <p:spPr>
          <a:xfrm>
            <a:off x="883285" y="446405"/>
            <a:ext cx="10718800" cy="129159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Polarização para Circuitos Integrados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São usados espelhos de corrente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rot="16200000">
            <a:off x="3511019" y="2448803"/>
            <a:ext cx="2580297" cy="1405218"/>
            <a:chOff x="7493" y="6795"/>
            <a:chExt cx="3313" cy="1743"/>
          </a:xfrm>
        </p:grpSpPr>
        <p:sp>
          <p:nvSpPr>
            <p:cNvPr id="1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25"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Conector de Seta Reta 28"/>
          <p:cNvCxnSpPr/>
          <p:nvPr/>
        </p:nvCxnSpPr>
        <p:spPr>
          <a:xfrm rot="16200000" flipV="1">
            <a:off x="4732655" y="272859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0" name="Rectangle 140"/>
          <p:cNvSpPr>
            <a:spLocks noChangeArrowheads="1"/>
          </p:cNvSpPr>
          <p:nvPr/>
        </p:nvSpPr>
        <p:spPr bwMode="auto">
          <a:xfrm flipH="1">
            <a:off x="4848225" y="24498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31" name="Forma livre 30"/>
          <p:cNvSpPr/>
          <p:nvPr/>
        </p:nvSpPr>
        <p:spPr>
          <a:xfrm>
            <a:off x="4199255" y="313880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Straight Connector 178"/>
          <p:cNvCxnSpPr>
            <a:cxnSpLocks noChangeShapeType="1"/>
          </p:cNvCxnSpPr>
          <p:nvPr/>
        </p:nvCxnSpPr>
        <p:spPr bwMode="auto">
          <a:xfrm flipV="1">
            <a:off x="4988560" y="37191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4909820" y="393128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4735195" y="443928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740910" y="258635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7" name="Grupo 36"/>
          <p:cNvGrpSpPr/>
          <p:nvPr/>
        </p:nvGrpSpPr>
        <p:grpSpPr>
          <a:xfrm rot="16200000">
            <a:off x="5263086" y="2965188"/>
            <a:ext cx="1665939" cy="1293155"/>
            <a:chOff x="7493" y="6919"/>
            <a:chExt cx="2139" cy="1604"/>
          </a:xfrm>
        </p:grpSpPr>
        <p:sp>
          <p:nvSpPr>
            <p:cNvPr id="3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46"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8" name="Straight Connector 178"/>
          <p:cNvCxnSpPr>
            <a:cxnSpLocks noChangeShapeType="1"/>
          </p:cNvCxnSpPr>
          <p:nvPr/>
        </p:nvCxnSpPr>
        <p:spPr bwMode="auto">
          <a:xfrm flipV="1">
            <a:off x="6254115" y="37230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9" name="Conector Reto 48"/>
          <p:cNvCxnSpPr/>
          <p:nvPr/>
        </p:nvCxnSpPr>
        <p:spPr>
          <a:xfrm flipH="1" flipV="1">
            <a:off x="6165850" y="39452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6016625" y="44297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4828540" y="3135630"/>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2" name="Conector de Seta Reta 51"/>
          <p:cNvCxnSpPr/>
          <p:nvPr/>
        </p:nvCxnSpPr>
        <p:spPr>
          <a:xfrm rot="16200000" flipV="1">
            <a:off x="5960110" y="299783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4" name="Rectangle 140"/>
          <p:cNvSpPr>
            <a:spLocks noChangeArrowheads="1"/>
          </p:cNvSpPr>
          <p:nvPr/>
        </p:nvSpPr>
        <p:spPr bwMode="auto">
          <a:xfrm flipH="1">
            <a:off x="6086475" y="275780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55" name="Caixa de Texto 54"/>
          <p:cNvSpPr txBox="1"/>
          <p:nvPr/>
        </p:nvSpPr>
        <p:spPr>
          <a:xfrm>
            <a:off x="7324725" y="2723515"/>
            <a:ext cx="2698115" cy="953135"/>
          </a:xfrm>
          <a:prstGeom prst="rect">
            <a:avLst/>
          </a:prstGeom>
          <a:solidFill>
            <a:schemeClr val="bg1"/>
          </a:solidFill>
          <a:ln w="28575">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espelho de corrente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6" name="Caixa de Texto 55"/>
              <p:cNvSpPr txBox="1"/>
              <p:nvPr/>
            </p:nvSpPr>
            <p:spPr>
              <a:xfrm>
                <a:off x="1212850" y="4503420"/>
                <a:ext cx="5831205" cy="9632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r>
                            <a:rPr lang="en-US" altLang="pt-BR" sz="2800" i="1" baseline="-25000">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1212850" y="4503420"/>
                <a:ext cx="5831205" cy="963295"/>
              </a:xfrm>
              <a:prstGeom prst="rect">
                <a:avLst/>
              </a:prstGeom>
              <a:blipFill rotWithShape="1">
                <a:blip r:embed="rId1"/>
                <a:stretch>
                  <a:fillRect b="-178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56"/>
              <p:cNvSpPr txBox="1"/>
              <p:nvPr/>
            </p:nvSpPr>
            <p:spPr>
              <a:xfrm>
                <a:off x="1419860" y="5546725"/>
                <a:ext cx="3321050" cy="96393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0</m:t>
                              </m:r>
                            </m:sub>
                          </m:sSub>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7" name="Caixa de Texto 56"/>
              <p:cNvSpPr txBox="1">
                <a:spLocks noRot="1" noChangeAspect="1" noMove="1" noResize="1" noEditPoints="1" noAdjustHandles="1" noChangeArrowheads="1" noChangeShapeType="1" noTextEdit="1"/>
              </p:cNvSpPr>
              <p:nvPr/>
            </p:nvSpPr>
            <p:spPr>
              <a:xfrm>
                <a:off x="1419860" y="5546725"/>
                <a:ext cx="3321050" cy="963930"/>
              </a:xfrm>
              <a:prstGeom prst="rect">
                <a:avLst/>
              </a:prstGeom>
              <a:blipFill rotWithShape="1">
                <a:blip r:embed="rId2"/>
                <a:stretch>
                  <a:fillRect b="-1779"/>
                </a:stretch>
              </a:blipFill>
            </p:spPr>
            <p:txBody>
              <a:bodyPr/>
              <a:lstStyle/>
              <a:p>
                <a:r>
                  <a:rPr lang="pt-BR" altLang="en-US">
                    <a:noFill/>
                  </a:rPr>
                  <a:t> </a:t>
                </a:r>
              </a:p>
            </p:txBody>
          </p:sp>
        </mc:Fallback>
      </mc:AlternateContent>
      <p:sp>
        <p:nvSpPr>
          <p:cNvPr id="59" name="Caixa de Texto 58"/>
          <p:cNvSpPr txBox="1"/>
          <p:nvPr/>
        </p:nvSpPr>
        <p:spPr>
          <a:xfrm>
            <a:off x="7044055" y="4972685"/>
            <a:ext cx="4048760" cy="1383665"/>
          </a:xfrm>
          <a:prstGeom prst="rect">
            <a:avLst/>
          </a:prstGeom>
          <a:solidFill>
            <a:schemeClr val="bg1"/>
          </a:solidFill>
          <a:ln w="25400">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resolvendo as equações achamos os valores de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GS</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0" name="Elipse 59"/>
          <p:cNvSpPr/>
          <p:nvPr/>
        </p:nvSpPr>
        <p:spPr>
          <a:xfrm>
            <a:off x="4802204" y="310145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5995" y="6356350"/>
            <a:ext cx="2743200" cy="365125"/>
          </a:xfrm>
        </p:spPr>
        <p:txBody>
          <a:bodyPr/>
          <a:p>
            <a:fld id="{74F297BB-B745-4CAB-BE1D-CE4C89382949}" type="slidenum">
              <a:rPr lang="pt-BR" smtClean="0"/>
            </a:fld>
            <a:endParaRPr lang="pt-BR"/>
          </a:p>
        </p:txBody>
      </p:sp>
      <p:sp>
        <p:nvSpPr>
          <p:cNvPr id="7" name="Caixa de Texto 6"/>
          <p:cNvSpPr txBox="1"/>
          <p:nvPr/>
        </p:nvSpPr>
        <p:spPr>
          <a:xfrm>
            <a:off x="883285" y="446405"/>
            <a:ext cx="10718800" cy="129159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Polarização para Circuitos Integrados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corrente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out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será então (M</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deve estar saturado)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rot="16200000">
            <a:off x="-122451" y="2385938"/>
            <a:ext cx="2580297" cy="1405218"/>
            <a:chOff x="7493" y="6795"/>
            <a:chExt cx="3313" cy="1743"/>
          </a:xfrm>
        </p:grpSpPr>
        <p:sp>
          <p:nvSpPr>
            <p:cNvPr id="1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25"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Conector de Seta Reta 28"/>
          <p:cNvCxnSpPr/>
          <p:nvPr/>
        </p:nvCxnSpPr>
        <p:spPr>
          <a:xfrm rot="16200000" flipV="1">
            <a:off x="1099185" y="266573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0" name="Rectangle 140"/>
          <p:cNvSpPr>
            <a:spLocks noChangeArrowheads="1"/>
          </p:cNvSpPr>
          <p:nvPr/>
        </p:nvSpPr>
        <p:spPr bwMode="auto">
          <a:xfrm flipH="1">
            <a:off x="1214755" y="238696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31" name="Forma livre 30"/>
          <p:cNvSpPr/>
          <p:nvPr/>
        </p:nvSpPr>
        <p:spPr>
          <a:xfrm>
            <a:off x="565785" y="307594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Straight Connector 178"/>
          <p:cNvCxnSpPr>
            <a:cxnSpLocks noChangeShapeType="1"/>
          </p:cNvCxnSpPr>
          <p:nvPr/>
        </p:nvCxnSpPr>
        <p:spPr bwMode="auto">
          <a:xfrm flipV="1">
            <a:off x="1355090" y="365633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1276350" y="386842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1101725" y="437642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1107440" y="252349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7" name="Grupo 36"/>
          <p:cNvGrpSpPr/>
          <p:nvPr/>
        </p:nvGrpSpPr>
        <p:grpSpPr>
          <a:xfrm rot="16200000">
            <a:off x="1629616" y="2902323"/>
            <a:ext cx="1665939" cy="1293155"/>
            <a:chOff x="7493" y="6919"/>
            <a:chExt cx="2139" cy="1604"/>
          </a:xfrm>
        </p:grpSpPr>
        <p:sp>
          <p:nvSpPr>
            <p:cNvPr id="3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46"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8" name="Straight Connector 178"/>
          <p:cNvCxnSpPr>
            <a:cxnSpLocks noChangeShapeType="1"/>
          </p:cNvCxnSpPr>
          <p:nvPr/>
        </p:nvCxnSpPr>
        <p:spPr bwMode="auto">
          <a:xfrm flipV="1">
            <a:off x="2620645" y="366014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9" name="Conector Reto 48"/>
          <p:cNvCxnSpPr/>
          <p:nvPr/>
        </p:nvCxnSpPr>
        <p:spPr>
          <a:xfrm flipH="1" flipV="1">
            <a:off x="2532380" y="38823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2383155" y="43668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195070" y="307276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2" name="Conector de Seta Reta 51"/>
          <p:cNvCxnSpPr/>
          <p:nvPr/>
        </p:nvCxnSpPr>
        <p:spPr>
          <a:xfrm rot="16200000" flipV="1">
            <a:off x="2326640" y="293497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4" name="Rectangle 140"/>
          <p:cNvSpPr>
            <a:spLocks noChangeArrowheads="1"/>
          </p:cNvSpPr>
          <p:nvPr/>
        </p:nvSpPr>
        <p:spPr bwMode="auto">
          <a:xfrm flipH="1">
            <a:off x="2453005" y="269494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mc:AlternateContent xmlns:mc="http://schemas.openxmlformats.org/markup-compatibility/2006">
        <mc:Choice xmlns:a14="http://schemas.microsoft.com/office/drawing/2010/main" Requires="a14">
          <p:sp>
            <p:nvSpPr>
              <p:cNvPr id="56" name="Caixa de Texto 55"/>
              <p:cNvSpPr txBox="1"/>
              <p:nvPr/>
            </p:nvSpPr>
            <p:spPr>
              <a:xfrm>
                <a:off x="3848735" y="1822450"/>
                <a:ext cx="7403465" cy="9632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r>
                            <a:rPr lang="en-US" altLang="pt-BR" sz="2800" i="1" baseline="-25000">
                              <a:latin typeface="Cambria Math" panose="02040503050406030204" pitchFamily="18" charset="0"/>
                              <a:cs typeface="Cambria Math" panose="02040503050406030204" pitchFamily="18" charset="0"/>
                            </a:rPr>
                            <m:t>2</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𝜆</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3848735" y="1822450"/>
                <a:ext cx="7403465" cy="963295"/>
              </a:xfrm>
              <a:prstGeom prst="rect">
                <a:avLst/>
              </a:prstGeom>
              <a:blipFill rotWithShape="1">
                <a:blip r:embed="rId1"/>
                <a:stretch>
                  <a:fillRect b="-1780"/>
                </a:stretch>
              </a:blipFill>
            </p:spPr>
            <p:txBody>
              <a:bodyPr/>
              <a:lstStyle/>
              <a:p>
                <a:r>
                  <a:rPr lang="pt-BR" altLang="en-US">
                    <a:noFill/>
                  </a:rPr>
                  <a:t> </a:t>
                </a:r>
              </a:p>
            </p:txBody>
          </p:sp>
        </mc:Fallback>
      </mc:AlternateContent>
      <p:sp>
        <p:nvSpPr>
          <p:cNvPr id="58" name="Caixa de Texto 57"/>
          <p:cNvSpPr txBox="1"/>
          <p:nvPr/>
        </p:nvSpPr>
        <p:spPr>
          <a:xfrm>
            <a:off x="3429635" y="2974975"/>
            <a:ext cx="8355330" cy="95313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Por agora vamos desprezar a modulação de canal, assim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3935730" y="3919855"/>
                <a:ext cx="7403465" cy="9632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r>
                            <a:rPr lang="en-US" altLang="pt-BR" sz="2800" i="1" baseline="-25000">
                              <a:latin typeface="Cambria Math" panose="02040503050406030204" pitchFamily="18" charset="0"/>
                              <a:cs typeface="Cambria Math" panose="02040503050406030204" pitchFamily="18" charset="0"/>
                            </a:rPr>
                            <m:t>2</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935730" y="3919855"/>
                <a:ext cx="7403465" cy="963295"/>
              </a:xfrm>
              <a:prstGeom prst="rect">
                <a:avLst/>
              </a:prstGeom>
              <a:blipFill rotWithShape="1">
                <a:blip r:embed="rId2"/>
                <a:stretch>
                  <a:fillRect b="-1780"/>
                </a:stretch>
              </a:blipFill>
            </p:spPr>
            <p:txBody>
              <a:bodyPr/>
              <a:lstStyle/>
              <a:p>
                <a:r>
                  <a:rPr lang="pt-BR" altLang="en-US">
                    <a:noFill/>
                  </a:rPr>
                  <a:t> </a:t>
                </a:r>
              </a:p>
            </p:txBody>
          </p:sp>
        </mc:Fallback>
      </mc:AlternateContent>
      <p:sp>
        <p:nvSpPr>
          <p:cNvPr id="4" name="Caixa de Texto 3"/>
          <p:cNvSpPr txBox="1"/>
          <p:nvPr/>
        </p:nvSpPr>
        <p:spPr>
          <a:xfrm>
            <a:off x="464820" y="4834255"/>
            <a:ext cx="11485245" cy="52197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Nessa caso, podemos encontrar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6061075" y="5165090"/>
                <a:ext cx="3643630" cy="13430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𝑜𝑢𝑡</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𝑊</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den>
                          </m:f>
                        </m:num>
                        <m:den>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𝑊</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061075" y="5165090"/>
                <a:ext cx="3643630" cy="1343025"/>
              </a:xfrm>
              <a:prstGeom prst="rect">
                <a:avLst/>
              </a:prstGeom>
              <a:blipFill rotWithShape="1">
                <a:blip r:embed="rId3"/>
                <a:stretch>
                  <a:fillRect/>
                </a:stretch>
              </a:blipFill>
            </p:spPr>
            <p:txBody>
              <a:bodyPr/>
              <a:lstStyle/>
              <a:p>
                <a:r>
                  <a:rPr lang="pt-BR" altLang="en-US">
                    <a:noFill/>
                  </a:rPr>
                  <a:t> </a:t>
                </a:r>
              </a:p>
            </p:txBody>
          </p:sp>
        </mc:Fallback>
      </mc:AlternateContent>
      <p:sp>
        <p:nvSpPr>
          <p:cNvPr id="60" name="Elipse 59"/>
          <p:cNvSpPr/>
          <p:nvPr/>
        </p:nvSpPr>
        <p:spPr>
          <a:xfrm>
            <a:off x="1171909" y="303922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5995" y="6356350"/>
            <a:ext cx="2743200" cy="365125"/>
          </a:xfrm>
        </p:spPr>
        <p:txBody>
          <a:bodyPr/>
          <a:p>
            <a:fld id="{74F297BB-B745-4CAB-BE1D-CE4C89382949}" type="slidenum">
              <a:rPr lang="pt-BR" smtClean="0"/>
            </a:fld>
            <a:endParaRPr lang="pt-BR"/>
          </a:p>
        </p:txBody>
      </p:sp>
      <p:sp>
        <p:nvSpPr>
          <p:cNvPr id="7" name="Caixa de Texto 6"/>
          <p:cNvSpPr txBox="1"/>
          <p:nvPr/>
        </p:nvSpPr>
        <p:spPr>
          <a:xfrm>
            <a:off x="311785" y="446405"/>
            <a:ext cx="11290300" cy="178371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Polarização para Circuitos Integrados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Caso L</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n1</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=L</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n2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situação que normalmente ocorre, chegamos 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rot="16200000">
            <a:off x="1040869" y="2888858"/>
            <a:ext cx="2580297" cy="1405218"/>
            <a:chOff x="7493" y="6795"/>
            <a:chExt cx="3313" cy="1743"/>
          </a:xfrm>
        </p:grpSpPr>
        <p:sp>
          <p:nvSpPr>
            <p:cNvPr id="1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25"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Conector de Seta Reta 28"/>
          <p:cNvCxnSpPr/>
          <p:nvPr/>
        </p:nvCxnSpPr>
        <p:spPr>
          <a:xfrm rot="16200000" flipV="1">
            <a:off x="2262505" y="31686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0" name="Rectangle 140"/>
          <p:cNvSpPr>
            <a:spLocks noChangeArrowheads="1"/>
          </p:cNvSpPr>
          <p:nvPr/>
        </p:nvSpPr>
        <p:spPr bwMode="auto">
          <a:xfrm flipH="1">
            <a:off x="2378075" y="28898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31" name="Forma livre 30"/>
          <p:cNvSpPr/>
          <p:nvPr/>
        </p:nvSpPr>
        <p:spPr>
          <a:xfrm>
            <a:off x="1729105" y="35788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Straight Connector 178"/>
          <p:cNvCxnSpPr>
            <a:cxnSpLocks noChangeShapeType="1"/>
          </p:cNvCxnSpPr>
          <p:nvPr/>
        </p:nvCxnSpPr>
        <p:spPr bwMode="auto">
          <a:xfrm flipV="1">
            <a:off x="2518410" y="415925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2439670" y="43713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2265045" y="48793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2270760" y="302641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7" name="Grupo 36"/>
          <p:cNvGrpSpPr/>
          <p:nvPr/>
        </p:nvGrpSpPr>
        <p:grpSpPr>
          <a:xfrm rot="16200000">
            <a:off x="2792936" y="3405243"/>
            <a:ext cx="1665939" cy="1293155"/>
            <a:chOff x="7493" y="6919"/>
            <a:chExt cx="2139" cy="1604"/>
          </a:xfrm>
        </p:grpSpPr>
        <p:sp>
          <p:nvSpPr>
            <p:cNvPr id="3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46"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8" name="Straight Connector 178"/>
          <p:cNvCxnSpPr>
            <a:cxnSpLocks noChangeShapeType="1"/>
          </p:cNvCxnSpPr>
          <p:nvPr/>
        </p:nvCxnSpPr>
        <p:spPr bwMode="auto">
          <a:xfrm flipV="1">
            <a:off x="3783965" y="41630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9" name="Conector Reto 48"/>
          <p:cNvCxnSpPr/>
          <p:nvPr/>
        </p:nvCxnSpPr>
        <p:spPr>
          <a:xfrm flipH="1" flipV="1">
            <a:off x="3695700" y="438531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3546475" y="48698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2358390" y="357568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2" name="Conector de Seta Reta 51"/>
          <p:cNvCxnSpPr/>
          <p:nvPr/>
        </p:nvCxnSpPr>
        <p:spPr>
          <a:xfrm rot="16200000" flipV="1">
            <a:off x="3489960" y="343789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4" name="Rectangle 140"/>
          <p:cNvSpPr>
            <a:spLocks noChangeArrowheads="1"/>
          </p:cNvSpPr>
          <p:nvPr/>
        </p:nvSpPr>
        <p:spPr bwMode="auto">
          <a:xfrm flipH="1">
            <a:off x="3616325" y="31978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mc:AlternateContent xmlns:mc="http://schemas.openxmlformats.org/markup-compatibility/2006">
        <mc:Choice xmlns:a14="http://schemas.microsoft.com/office/drawing/2010/main" Requires="a14">
          <p:sp>
            <p:nvSpPr>
              <p:cNvPr id="5" name="Caixa de Texto 4"/>
              <p:cNvSpPr txBox="1"/>
              <p:nvPr/>
            </p:nvSpPr>
            <p:spPr>
              <a:xfrm>
                <a:off x="5459730" y="3143885"/>
                <a:ext cx="3643630" cy="10883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𝑜𝑢𝑡</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0</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2</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1</m:t>
                              </m:r>
                            </m:sub>
                          </m:sSub>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5459730" y="3143885"/>
                <a:ext cx="3643630" cy="1088390"/>
              </a:xfrm>
              <a:prstGeom prst="rect">
                <a:avLst/>
              </a:prstGeom>
              <a:blipFill rotWithShape="1">
                <a:blip r:embed="rId1"/>
                <a:stretch>
                  <a:fillRect/>
                </a:stretch>
              </a:blipFill>
            </p:spPr>
            <p:txBody>
              <a:bodyPr/>
              <a:lstStyle/>
              <a:p>
                <a:r>
                  <a:rPr lang="pt-BR" altLang="en-US">
                    <a:noFill/>
                  </a:rPr>
                  <a:t> </a:t>
                </a:r>
              </a:p>
            </p:txBody>
          </p:sp>
        </mc:Fallback>
      </mc:AlternateContent>
      <p:sp>
        <p:nvSpPr>
          <p:cNvPr id="6" name="Caixa de Texto 5"/>
          <p:cNvSpPr txBox="1"/>
          <p:nvPr/>
        </p:nvSpPr>
        <p:spPr>
          <a:xfrm>
            <a:off x="437515" y="5180330"/>
            <a:ext cx="11508740" cy="107632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Na prática, quando há modulação de canal, a expressão acima vale apenas para o caso de 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DSn2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0" name="Elipse 59"/>
          <p:cNvSpPr/>
          <p:nvPr/>
        </p:nvSpPr>
        <p:spPr>
          <a:xfrm>
            <a:off x="2333324" y="354087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100" name="Imagem 99"/>
          <p:cNvPicPr/>
          <p:nvPr/>
        </p:nvPicPr>
        <p:blipFill>
          <a:blip r:embed="rId1"/>
          <a:stretch>
            <a:fillRect/>
          </a:stretch>
        </p:blipFill>
        <p:spPr>
          <a:xfrm>
            <a:off x="2394585" y="1973580"/>
            <a:ext cx="7550150" cy="4716145"/>
          </a:xfrm>
          <a:prstGeom prst="rect">
            <a:avLst/>
          </a:prstGeom>
          <a:noFill/>
          <a:ln w="9525">
            <a:noFill/>
          </a:ln>
        </p:spPr>
      </p:pic>
      <mc:AlternateContent xmlns:mc="http://schemas.openxmlformats.org/markup-compatibility/2006">
        <mc:Choice xmlns:a14="http://schemas.microsoft.com/office/drawing/2010/main" Requires="a14">
          <p:sp>
            <p:nvSpPr>
              <p:cNvPr id="21" name="Caixa de Texto 20"/>
              <p:cNvSpPr txBox="1"/>
              <p:nvPr/>
            </p:nvSpPr>
            <p:spPr>
              <a:xfrm>
                <a:off x="5813425" y="1211580"/>
                <a:ext cx="4255135" cy="88836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5813425" y="1211580"/>
                <a:ext cx="4255135" cy="888365"/>
              </a:xfrm>
              <a:prstGeom prst="rect">
                <a:avLst/>
              </a:prstGeom>
              <a:blipFill rotWithShape="1">
                <a:blip r:embed="rId2"/>
                <a:stretch>
                  <a:fillRect t="-4861"/>
                </a:stretch>
              </a:blipFill>
              <a:ln w="38100">
                <a:noFill/>
              </a:ln>
            </p:spPr>
            <p:txBody>
              <a:bodyPr/>
              <a:lstStyle/>
              <a:p>
                <a:r>
                  <a:rPr lang="pt-BR" altLang="en-US">
                    <a:noFill/>
                  </a:rPr>
                  <a:t> </a:t>
                </a:r>
              </a:p>
            </p:txBody>
          </p:sp>
        </mc:Fallback>
      </mc:AlternateContent>
      <p:sp>
        <p:nvSpPr>
          <p:cNvPr id="22" name="Forma livre 21"/>
          <p:cNvSpPr/>
          <p:nvPr/>
        </p:nvSpPr>
        <p:spPr>
          <a:xfrm>
            <a:off x="7883525" y="1878330"/>
            <a:ext cx="1131570" cy="1478915"/>
          </a:xfrm>
          <a:custGeom>
            <a:avLst/>
            <a:gdLst>
              <a:gd name="connisteX0" fmla="*/ 0 w 1131570"/>
              <a:gd name="connsiteY0" fmla="*/ 1478915 h 1478915"/>
              <a:gd name="connisteX1" fmla="*/ 588645 w 1131570"/>
              <a:gd name="connsiteY1" fmla="*/ 1267460 h 1478915"/>
              <a:gd name="connisteX2" fmla="*/ 347345 w 1131570"/>
              <a:gd name="connsiteY2" fmla="*/ 754380 h 1478915"/>
              <a:gd name="connisteX3" fmla="*/ 1131570 w 1131570"/>
              <a:gd name="connsiteY3" fmla="*/ 0 h 1478915"/>
            </a:gdLst>
            <a:ahLst/>
            <a:cxnLst>
              <a:cxn ang="0">
                <a:pos x="connisteX0" y="connsiteY0"/>
              </a:cxn>
              <a:cxn ang="0">
                <a:pos x="connisteX1" y="connsiteY1"/>
              </a:cxn>
              <a:cxn ang="0">
                <a:pos x="connisteX2" y="connsiteY2"/>
              </a:cxn>
              <a:cxn ang="0">
                <a:pos x="connisteX3" y="connsiteY3"/>
              </a:cxn>
            </a:cxnLst>
            <a:rect l="l" t="t" r="r" b="b"/>
            <a:pathLst>
              <a:path w="1131570" h="1478915">
                <a:moveTo>
                  <a:pt x="0" y="1478915"/>
                </a:moveTo>
                <a:cubicBezTo>
                  <a:pt x="122555" y="1447165"/>
                  <a:pt x="519430" y="1412240"/>
                  <a:pt x="588645" y="1267460"/>
                </a:cubicBezTo>
                <a:cubicBezTo>
                  <a:pt x="657860" y="1122680"/>
                  <a:pt x="238760" y="1007745"/>
                  <a:pt x="347345" y="754380"/>
                </a:cubicBezTo>
                <a:cubicBezTo>
                  <a:pt x="455930" y="501015"/>
                  <a:pt x="969645" y="140335"/>
                  <a:pt x="113157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76"/>
          <p:cNvSpPr txBox="1"/>
          <p:nvPr/>
        </p:nvSpPr>
        <p:spPr>
          <a:xfrm>
            <a:off x="264795" y="455295"/>
            <a:ext cx="11662410" cy="5835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Correntes do espelho sem modulação de canal (W</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n1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W</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Elipse 2"/>
          <p:cNvSpPr/>
          <p:nvPr/>
        </p:nvSpPr>
        <p:spPr>
          <a:xfrm>
            <a:off x="5674995" y="4785995"/>
            <a:ext cx="158750" cy="158750"/>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Elipse 3"/>
          <p:cNvSpPr/>
          <p:nvPr/>
        </p:nvSpPr>
        <p:spPr>
          <a:xfrm>
            <a:off x="6992620" y="4785995"/>
            <a:ext cx="158750" cy="158750"/>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Rectangle 140"/>
          <p:cNvSpPr>
            <a:spLocks noChangeArrowheads="1"/>
          </p:cNvSpPr>
          <p:nvPr/>
        </p:nvSpPr>
        <p:spPr bwMode="auto">
          <a:xfrm rot="21600000" flipH="1">
            <a:off x="5326380" y="4868545"/>
            <a:ext cx="100838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2800" dirty="0"/>
              <a:t>M</a:t>
            </a:r>
            <a:r>
              <a:rPr lang="pt-BR" sz="2800" baseline="-25000" dirty="0"/>
              <a:t>n1</a:t>
            </a:r>
            <a:endParaRPr lang="pt-BR" sz="2800" baseline="-25000" dirty="0" smtClean="0"/>
          </a:p>
        </p:txBody>
      </p:sp>
      <p:sp>
        <p:nvSpPr>
          <p:cNvPr id="5" name="Rectangle 140"/>
          <p:cNvSpPr>
            <a:spLocks noChangeArrowheads="1"/>
          </p:cNvSpPr>
          <p:nvPr/>
        </p:nvSpPr>
        <p:spPr bwMode="auto">
          <a:xfrm rot="21600000" flipH="1">
            <a:off x="6689725" y="4853305"/>
            <a:ext cx="100838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2800" dirty="0"/>
              <a:t>M</a:t>
            </a:r>
            <a:r>
              <a:rPr lang="pt-BR" sz="2800" baseline="-25000" dirty="0"/>
              <a:t>n2</a:t>
            </a:r>
            <a:endParaRPr lang="pt-BR" sz="2800" baseline="-25000" dirty="0" smtClean="0"/>
          </a:p>
        </p:txBody>
      </p:sp>
    </p:spTree>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7" name="Imagem 6"/>
          <p:cNvPicPr>
            <a:picLocks noChangeAspect="1"/>
          </p:cNvPicPr>
          <p:nvPr/>
        </p:nvPicPr>
        <p:blipFill>
          <a:blip r:embed="rId1"/>
          <a:stretch>
            <a:fillRect/>
          </a:stretch>
        </p:blipFill>
        <p:spPr>
          <a:xfrm>
            <a:off x="1218565" y="1348105"/>
            <a:ext cx="10135235" cy="5104130"/>
          </a:xfrm>
          <a:prstGeom prst="rect">
            <a:avLst/>
          </a:prstGeom>
        </p:spPr>
      </p:pic>
      <mc:AlternateContent xmlns:mc="http://schemas.openxmlformats.org/markup-compatibility/2006">
        <mc:Choice xmlns:a14="http://schemas.microsoft.com/office/drawing/2010/main" Requires="a14">
          <p:sp>
            <p:nvSpPr>
              <p:cNvPr id="9" name="Caixa de Texto 5"/>
              <p:cNvSpPr txBox="1"/>
              <p:nvPr/>
            </p:nvSpPr>
            <p:spPr>
              <a:xfrm>
                <a:off x="531495" y="3254386"/>
                <a:ext cx="5116830" cy="7740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r>
                        <a:rPr lang="en-US" altLang="pt-BR" sz="2400" i="1" smtClean="0">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531495" y="3254386"/>
                <a:ext cx="5116830" cy="774065"/>
              </a:xfrm>
              <a:prstGeom prst="rect">
                <a:avLst/>
              </a:prstGeom>
              <a:blipFill rotWithShape="1">
                <a:blip r:embed="rId2"/>
                <a:stretch>
                  <a:fillRect t="-3939" b="1"/>
                </a:stretch>
              </a:blipFill>
              <a:ln w="38100">
                <a:noFill/>
              </a:ln>
            </p:spPr>
            <p:txBody>
              <a:bodyPr/>
              <a:lstStyle/>
              <a:p>
                <a:r>
                  <a:rPr lang="pt-BR" altLang="en-US">
                    <a:noFill/>
                  </a:rPr>
                  <a:t> </a:t>
                </a:r>
              </a:p>
            </p:txBody>
          </p:sp>
        </mc:Fallback>
      </mc:AlternateContent>
      <p:sp>
        <p:nvSpPr>
          <p:cNvPr id="10" name="Forma livre 9"/>
          <p:cNvSpPr/>
          <p:nvPr/>
        </p:nvSpPr>
        <p:spPr>
          <a:xfrm>
            <a:off x="3451360" y="4028440"/>
            <a:ext cx="677410" cy="1206500"/>
          </a:xfrm>
          <a:custGeom>
            <a:avLst/>
            <a:gdLst>
              <a:gd name="connsiteX0" fmla="*/ 677410 w 677410"/>
              <a:gd name="connsiteY0" fmla="*/ 1206500 h 1206500"/>
              <a:gd name="connsiteX1" fmla="*/ 4310 w 677410"/>
              <a:gd name="connsiteY1" fmla="*/ 1016000 h 1206500"/>
              <a:gd name="connsiteX2" fmla="*/ 372610 w 677410"/>
              <a:gd name="connsiteY2" fmla="*/ 635000 h 1206500"/>
              <a:gd name="connsiteX3" fmla="*/ 29710 w 677410"/>
              <a:gd name="connsiteY3" fmla="*/ 0 h 1206500"/>
            </a:gdLst>
            <a:ahLst/>
            <a:cxnLst>
              <a:cxn ang="0">
                <a:pos x="connsiteX0" y="connsiteY0"/>
              </a:cxn>
              <a:cxn ang="0">
                <a:pos x="connsiteX1" y="connsiteY1"/>
              </a:cxn>
              <a:cxn ang="0">
                <a:pos x="connsiteX2" y="connsiteY2"/>
              </a:cxn>
              <a:cxn ang="0">
                <a:pos x="connsiteX3" y="connsiteY3"/>
              </a:cxn>
            </a:cxnLst>
            <a:rect l="l" t="t" r="r" b="b"/>
            <a:pathLst>
              <a:path w="677410" h="1206500">
                <a:moveTo>
                  <a:pt x="677410" y="1206500"/>
                </a:moveTo>
                <a:cubicBezTo>
                  <a:pt x="366260" y="1158875"/>
                  <a:pt x="55110" y="1111250"/>
                  <a:pt x="4310" y="1016000"/>
                </a:cubicBezTo>
                <a:cubicBezTo>
                  <a:pt x="-46490" y="920750"/>
                  <a:pt x="368377" y="804333"/>
                  <a:pt x="372610" y="635000"/>
                </a:cubicBezTo>
                <a:cubicBezTo>
                  <a:pt x="376843" y="465667"/>
                  <a:pt x="203276" y="232833"/>
                  <a:pt x="29710" y="0"/>
                </a:cubicBez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7" name="Caixa de Texto 76"/>
          <p:cNvSpPr txBox="1"/>
          <p:nvPr/>
        </p:nvSpPr>
        <p:spPr>
          <a:xfrm>
            <a:off x="349250" y="392430"/>
            <a:ext cx="11493500" cy="12299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Correntes do espelho com modulação de canal (W</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n1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W</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Mesmo 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mas correntes diferentes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Elipse 2"/>
          <p:cNvSpPr/>
          <p:nvPr/>
        </p:nvSpPr>
        <p:spPr>
          <a:xfrm>
            <a:off x="6520180" y="4552315"/>
            <a:ext cx="158750" cy="158750"/>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Elipse 3"/>
          <p:cNvSpPr/>
          <p:nvPr/>
        </p:nvSpPr>
        <p:spPr>
          <a:xfrm>
            <a:off x="7323455" y="4335145"/>
            <a:ext cx="158750" cy="158750"/>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Rectangle 140"/>
          <p:cNvSpPr>
            <a:spLocks noChangeArrowheads="1"/>
          </p:cNvSpPr>
          <p:nvPr/>
        </p:nvSpPr>
        <p:spPr bwMode="auto">
          <a:xfrm rot="21600000" flipH="1">
            <a:off x="6315075" y="4552315"/>
            <a:ext cx="100838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2800" dirty="0"/>
              <a:t>M</a:t>
            </a:r>
            <a:r>
              <a:rPr lang="pt-BR" sz="2800" baseline="-25000" dirty="0"/>
              <a:t>n1</a:t>
            </a:r>
            <a:endParaRPr lang="pt-BR" sz="2800" baseline="-25000" dirty="0" smtClean="0"/>
          </a:p>
        </p:txBody>
      </p:sp>
      <p:sp>
        <p:nvSpPr>
          <p:cNvPr id="5" name="Rectangle 140"/>
          <p:cNvSpPr>
            <a:spLocks noChangeArrowheads="1"/>
          </p:cNvSpPr>
          <p:nvPr/>
        </p:nvSpPr>
        <p:spPr bwMode="auto">
          <a:xfrm rot="21600000" flipH="1">
            <a:off x="7203440" y="4436110"/>
            <a:ext cx="100838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2800" dirty="0"/>
              <a:t>M</a:t>
            </a:r>
            <a:r>
              <a:rPr lang="pt-BR" sz="2800" baseline="-25000" dirty="0"/>
              <a:t>n2</a:t>
            </a:r>
            <a:endParaRPr lang="pt-BR" sz="2800" baseline="-25000" dirty="0" smtClean="0"/>
          </a:p>
        </p:txBody>
      </p:sp>
    </p:spTree>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 name="Caixa de Texto 23"/>
          <p:cNvSpPr txBox="1"/>
          <p:nvPr/>
        </p:nvSpPr>
        <p:spPr>
          <a:xfrm>
            <a:off x="883285" y="446405"/>
            <a:ext cx="1071880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Polarização para Circuitos Integrados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26" name="Grupo 25"/>
          <p:cNvGrpSpPr/>
          <p:nvPr/>
        </p:nvGrpSpPr>
        <p:grpSpPr>
          <a:xfrm rot="16200000">
            <a:off x="279504" y="2897748"/>
            <a:ext cx="2580297" cy="1405218"/>
            <a:chOff x="7493" y="6795"/>
            <a:chExt cx="3313" cy="1743"/>
          </a:xfrm>
        </p:grpSpPr>
        <p:sp>
          <p:nvSpPr>
            <p:cNvPr id="2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28" name="Group 147"/>
            <p:cNvGrpSpPr/>
            <p:nvPr/>
          </p:nvGrpSpPr>
          <p:grpSpPr bwMode="auto">
            <a:xfrm rot="5400000">
              <a:off x="8020" y="6975"/>
              <a:ext cx="792" cy="680"/>
              <a:chOff x="2834" y="2568"/>
              <a:chExt cx="317" cy="272"/>
            </a:xfrm>
          </p:grpSpPr>
          <p:sp>
            <p:nvSpPr>
              <p:cNvPr id="3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9"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70"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71" name="Conector Reto 70"/>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8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86" name="Conector de Seta Reta 85"/>
          <p:cNvCxnSpPr/>
          <p:nvPr/>
        </p:nvCxnSpPr>
        <p:spPr>
          <a:xfrm rot="16200000" flipV="1">
            <a:off x="1501140" y="317754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7" name="Rectangle 140"/>
          <p:cNvSpPr>
            <a:spLocks noChangeArrowheads="1"/>
          </p:cNvSpPr>
          <p:nvPr/>
        </p:nvSpPr>
        <p:spPr bwMode="auto">
          <a:xfrm flipH="1">
            <a:off x="1616710" y="28987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88" name="Forma livre 87"/>
          <p:cNvSpPr/>
          <p:nvPr/>
        </p:nvSpPr>
        <p:spPr>
          <a:xfrm>
            <a:off x="967740" y="358775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9" name="Straight Connector 178"/>
          <p:cNvCxnSpPr>
            <a:cxnSpLocks noChangeShapeType="1"/>
          </p:cNvCxnSpPr>
          <p:nvPr/>
        </p:nvCxnSpPr>
        <p:spPr bwMode="auto">
          <a:xfrm flipV="1">
            <a:off x="1757045" y="416814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0" name="Conector Reto 89"/>
          <p:cNvCxnSpPr/>
          <p:nvPr/>
        </p:nvCxnSpPr>
        <p:spPr>
          <a:xfrm flipH="1" flipV="1">
            <a:off x="1678305" y="438023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H="1" flipV="1">
            <a:off x="1503680" y="488823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Retângulo 91"/>
          <p:cNvSpPr/>
          <p:nvPr/>
        </p:nvSpPr>
        <p:spPr>
          <a:xfrm>
            <a:off x="1509395" y="303530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93" name="Grupo 92"/>
          <p:cNvGrpSpPr/>
          <p:nvPr/>
        </p:nvGrpSpPr>
        <p:grpSpPr>
          <a:xfrm rot="16200000">
            <a:off x="2031571" y="3414133"/>
            <a:ext cx="1665939" cy="1293155"/>
            <a:chOff x="7493" y="6919"/>
            <a:chExt cx="2139" cy="1604"/>
          </a:xfrm>
        </p:grpSpPr>
        <p:sp>
          <p:nvSpPr>
            <p:cNvPr id="94"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95" name="Group 147"/>
            <p:cNvGrpSpPr/>
            <p:nvPr/>
          </p:nvGrpSpPr>
          <p:grpSpPr bwMode="auto">
            <a:xfrm rot="5400000">
              <a:off x="8020" y="6975"/>
              <a:ext cx="792" cy="680"/>
              <a:chOff x="2834" y="2568"/>
              <a:chExt cx="317" cy="272"/>
            </a:xfrm>
          </p:grpSpPr>
          <p:sp>
            <p:nvSpPr>
              <p:cNvPr id="9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102" name="Conector Reto 10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4" name="Straight Connector 178"/>
          <p:cNvCxnSpPr>
            <a:cxnSpLocks noChangeShapeType="1"/>
          </p:cNvCxnSpPr>
          <p:nvPr/>
        </p:nvCxnSpPr>
        <p:spPr bwMode="auto">
          <a:xfrm flipV="1">
            <a:off x="3022600" y="417195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5" name="Conector Reto 104"/>
          <p:cNvCxnSpPr/>
          <p:nvPr/>
        </p:nvCxnSpPr>
        <p:spPr>
          <a:xfrm flipH="1" flipV="1">
            <a:off x="2934335" y="43942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H="1" flipV="1">
            <a:off x="2785110" y="48787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Forma livre 106"/>
          <p:cNvSpPr/>
          <p:nvPr/>
        </p:nvSpPr>
        <p:spPr>
          <a:xfrm>
            <a:off x="1597025" y="358457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8" name="Conector de Seta Reta 107"/>
          <p:cNvCxnSpPr/>
          <p:nvPr/>
        </p:nvCxnSpPr>
        <p:spPr>
          <a:xfrm rot="16200000" flipV="1">
            <a:off x="2728595" y="344678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09" name="Rectangle 140"/>
          <p:cNvSpPr>
            <a:spLocks noChangeArrowheads="1"/>
          </p:cNvSpPr>
          <p:nvPr/>
        </p:nvSpPr>
        <p:spPr bwMode="auto">
          <a:xfrm flipH="1">
            <a:off x="2934335" y="32067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111" name="Caixa de Texto 110"/>
          <p:cNvSpPr txBox="1"/>
          <p:nvPr/>
        </p:nvSpPr>
        <p:spPr>
          <a:xfrm>
            <a:off x="4065905" y="1954530"/>
            <a:ext cx="7765415" cy="3276600"/>
          </a:xfrm>
          <a:prstGeom prst="rect">
            <a:avLst/>
          </a:prstGeom>
          <a:solidFill>
            <a:schemeClr val="bg1"/>
          </a:solidFill>
          <a:ln w="25400">
            <a:noFill/>
          </a:ln>
        </p:spPr>
        <p:txBody>
          <a:bodyPr wrap="square" rtlCol="0" anchor="t">
            <a:spAutoFit/>
          </a:bodyPr>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out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varia com 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out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essa variação depende de gd</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depende de L</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Quanto maior L</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maior 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e menor é gd</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quanto menor gd</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menor |I</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2" name="Espaço Reservado para Número de Slide 111"/>
          <p:cNvSpPr>
            <a:spLocks noGrp="1"/>
          </p:cNvSpPr>
          <p:nvPr>
            <p:ph type="sldNum" sz="quarter" idx="12"/>
          </p:nvPr>
        </p:nvSpPr>
        <p:spPr>
          <a:xfrm>
            <a:off x="8594725" y="6356350"/>
            <a:ext cx="2743200" cy="365125"/>
          </a:xfrm>
        </p:spPr>
        <p:txBody>
          <a:bodyPr/>
          <a:p>
            <a:fld id="{74F297BB-B745-4CAB-BE1D-CE4C89382949}" type="slidenum">
              <a:rPr lang="pt-BR" smtClean="0"/>
            </a:fld>
            <a:endParaRPr lang="pt-BR"/>
          </a:p>
        </p:txBody>
      </p:sp>
      <p:sp>
        <p:nvSpPr>
          <p:cNvPr id="114" name="Rectangle 140"/>
          <p:cNvSpPr>
            <a:spLocks noChangeArrowheads="1"/>
          </p:cNvSpPr>
          <p:nvPr/>
        </p:nvSpPr>
        <p:spPr bwMode="auto">
          <a:xfrm rot="21600000" flipH="1">
            <a:off x="2379899" y="275954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out</a:t>
            </a:r>
            <a:endParaRPr lang="pt-BR" sz="2400" baseline="-25000" dirty="0" smtClean="0"/>
          </a:p>
        </p:txBody>
      </p:sp>
      <p:sp>
        <p:nvSpPr>
          <p:cNvPr id="60" name="Elipse 59"/>
          <p:cNvSpPr/>
          <p:nvPr/>
        </p:nvSpPr>
        <p:spPr>
          <a:xfrm>
            <a:off x="1563704" y="3550404"/>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 name="Caixa de Texto 23"/>
          <p:cNvSpPr txBox="1"/>
          <p:nvPr/>
        </p:nvSpPr>
        <p:spPr>
          <a:xfrm>
            <a:off x="883285" y="446405"/>
            <a:ext cx="10718800" cy="129159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Polarização para Circuitos Integrados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Normal uso de espelhos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46" name="Grupo 45"/>
          <p:cNvGrpSpPr/>
          <p:nvPr/>
        </p:nvGrpSpPr>
        <p:grpSpPr>
          <a:xfrm>
            <a:off x="1628140" y="3326130"/>
            <a:ext cx="3016250" cy="2584450"/>
            <a:chOff x="2564" y="5238"/>
            <a:chExt cx="4750" cy="4070"/>
          </a:xfrm>
        </p:grpSpPr>
        <p:grpSp>
          <p:nvGrpSpPr>
            <p:cNvPr id="26" name="Grupo 25"/>
            <p:cNvGrpSpPr/>
            <p:nvPr/>
          </p:nvGrpSpPr>
          <p:grpSpPr>
            <a:xfrm rot="16200000">
              <a:off x="1639" y="6163"/>
              <a:ext cx="4063" cy="2213"/>
              <a:chOff x="7493" y="6795"/>
              <a:chExt cx="3313" cy="1743"/>
            </a:xfrm>
          </p:grpSpPr>
          <p:sp>
            <p:nvSpPr>
              <p:cNvPr id="2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28" name="Group 147"/>
              <p:cNvGrpSpPr/>
              <p:nvPr/>
            </p:nvGrpSpPr>
            <p:grpSpPr bwMode="auto">
              <a:xfrm rot="5400000">
                <a:off x="8020" y="6975"/>
                <a:ext cx="792" cy="680"/>
                <a:chOff x="2834" y="2568"/>
                <a:chExt cx="317" cy="272"/>
              </a:xfrm>
            </p:grpSpPr>
            <p:sp>
              <p:nvSpPr>
                <p:cNvPr id="3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9"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sp>
            <p:nvSpPr>
              <p:cNvPr id="70"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71" name="Conector Reto 70"/>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8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86" name="Conector de Seta Reta 85"/>
            <p:cNvCxnSpPr/>
            <p:nvPr/>
          </p:nvCxnSpPr>
          <p:spPr>
            <a:xfrm rot="16200000" flipV="1">
              <a:off x="3563" y="6604"/>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7" name="Rectangle 140"/>
            <p:cNvSpPr>
              <a:spLocks noChangeArrowheads="1"/>
            </p:cNvSpPr>
            <p:nvPr/>
          </p:nvSpPr>
          <p:spPr bwMode="auto">
            <a:xfrm flipH="1">
              <a:off x="3745" y="6165"/>
              <a:ext cx="109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88" name="Forma livre 87"/>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9" name="Straight Connector 178"/>
            <p:cNvCxnSpPr>
              <a:cxnSpLocks noChangeShapeType="1"/>
            </p:cNvCxnSpPr>
            <p:nvPr/>
          </p:nvCxnSpPr>
          <p:spPr bwMode="auto">
            <a:xfrm flipV="1">
              <a:off x="3966" y="8164"/>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0" name="Conector Reto 89"/>
            <p:cNvCxnSpPr/>
            <p:nvPr/>
          </p:nvCxnSpPr>
          <p:spPr>
            <a:xfrm flipH="1" flipV="1">
              <a:off x="3842" y="8498"/>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H="1" flipV="1">
              <a:off x="3567" y="9298"/>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Retângulo 91"/>
            <p:cNvSpPr/>
            <p:nvPr/>
          </p:nvSpPr>
          <p:spPr>
            <a:xfrm>
              <a:off x="3576" y="6380"/>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93" name="Grupo 92"/>
            <p:cNvGrpSpPr/>
            <p:nvPr/>
          </p:nvGrpSpPr>
          <p:grpSpPr>
            <a:xfrm rot="16200000">
              <a:off x="4691" y="6684"/>
              <a:ext cx="2624" cy="2622"/>
              <a:chOff x="7493" y="6919"/>
              <a:chExt cx="2139" cy="2065"/>
            </a:xfrm>
          </p:grpSpPr>
          <p:sp>
            <p:nvSpPr>
              <p:cNvPr id="94"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95" name="Group 147"/>
              <p:cNvGrpSpPr/>
              <p:nvPr/>
            </p:nvGrpSpPr>
            <p:grpSpPr bwMode="auto">
              <a:xfrm rot="5400000">
                <a:off x="8020" y="6975"/>
                <a:ext cx="792" cy="680"/>
                <a:chOff x="2834" y="2568"/>
                <a:chExt cx="317" cy="272"/>
              </a:xfrm>
            </p:grpSpPr>
            <p:sp>
              <p:nvSpPr>
                <p:cNvPr id="9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102" name="Conector Reto 10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78"/>
              <p:cNvCxnSpPr>
                <a:cxnSpLocks noChangeShapeType="1"/>
              </p:cNvCxnSpPr>
              <p:nvPr/>
            </p:nvCxnSpPr>
            <p:spPr bwMode="auto">
              <a:xfrm flipV="1">
                <a:off x="8420" y="7332"/>
                <a:ext cx="0" cy="1652"/>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6" name="Conector Reto 105"/>
            <p:cNvCxnSpPr/>
            <p:nvPr/>
          </p:nvCxnSpPr>
          <p:spPr>
            <a:xfrm flipH="1" flipV="1">
              <a:off x="5585" y="9283"/>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Forma livre 106"/>
            <p:cNvSpPr/>
            <p:nvPr/>
          </p:nvSpPr>
          <p:spPr>
            <a:xfrm>
              <a:off x="3736" y="7223"/>
              <a:ext cx="975" cy="95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5875">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8" name="Conector de Seta Reta 107"/>
            <p:cNvCxnSpPr/>
            <p:nvPr/>
          </p:nvCxnSpPr>
          <p:spPr>
            <a:xfrm rot="16200000" flipV="1">
              <a:off x="5496" y="7028"/>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grpSp>
      <p:sp>
        <p:nvSpPr>
          <p:cNvPr id="112" name="Espaço Reservado para Número de Slide 111"/>
          <p:cNvSpPr>
            <a:spLocks noGrp="1"/>
          </p:cNvSpPr>
          <p:nvPr>
            <p:ph type="sldNum" sz="quarter" idx="12"/>
          </p:nvPr>
        </p:nvSpPr>
        <p:spPr>
          <a:xfrm>
            <a:off x="8594725" y="6356350"/>
            <a:ext cx="2743200" cy="365125"/>
          </a:xfrm>
        </p:spPr>
        <p:txBody>
          <a:bodyPr/>
          <a:p>
            <a:fld id="{74F297BB-B745-4CAB-BE1D-CE4C89382949}" type="slidenum">
              <a:rPr lang="pt-BR" smtClean="0"/>
            </a:fld>
            <a:endParaRPr lang="pt-BR"/>
          </a:p>
        </p:txBody>
      </p:sp>
      <p:cxnSp>
        <p:nvCxnSpPr>
          <p:cNvPr id="2" name="Conector Reto 1"/>
          <p:cNvCxnSpPr/>
          <p:nvPr/>
        </p:nvCxnSpPr>
        <p:spPr>
          <a:xfrm flipV="1">
            <a:off x="3630930" y="2999105"/>
            <a:ext cx="0" cy="1396365"/>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16200000">
            <a:off x="5456761" y="4430133"/>
            <a:ext cx="1665939" cy="1293155"/>
            <a:chOff x="7493" y="6919"/>
            <a:chExt cx="2139" cy="1604"/>
          </a:xfrm>
        </p:grpSpPr>
        <p:sp>
          <p:nvSpPr>
            <p:cNvPr id="25"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6447790" y="518795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6359525" y="54102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6210300" y="58947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V="1">
            <a:off x="4333240" y="5176520"/>
            <a:ext cx="1310005" cy="762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5652135" y="2333625"/>
            <a:ext cx="2916555" cy="2138680"/>
            <a:chOff x="2721" y="5939"/>
            <a:chExt cx="4593" cy="3368"/>
          </a:xfrm>
        </p:grpSpPr>
        <p:grpSp>
          <p:nvGrpSpPr>
            <p:cNvPr id="48" name="Grupo 47"/>
            <p:cNvGrpSpPr/>
            <p:nvPr/>
          </p:nvGrpSpPr>
          <p:grpSpPr>
            <a:xfrm rot="16200000">
              <a:off x="2068" y="6592"/>
              <a:ext cx="3362" cy="2056"/>
              <a:chOff x="7493" y="6919"/>
              <a:chExt cx="2741" cy="1619"/>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45"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headEnd type="oval"/>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691" y="6684"/>
              <a:ext cx="2624" cy="2622"/>
              <a:chOff x="7493" y="6919"/>
              <a:chExt cx="2139" cy="2065"/>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3" name="Straight Connector 178"/>
              <p:cNvCxnSpPr>
                <a:cxnSpLocks noChangeShapeType="1"/>
              </p:cNvCxnSpPr>
              <p:nvPr/>
            </p:nvCxnSpPr>
            <p:spPr bwMode="auto">
              <a:xfrm flipV="1">
                <a:off x="8420" y="7332"/>
                <a:ext cx="0" cy="1652"/>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116" name="Forma livre 115"/>
            <p:cNvSpPr/>
            <p:nvPr/>
          </p:nvSpPr>
          <p:spPr>
            <a:xfrm>
              <a:off x="3714" y="7245"/>
              <a:ext cx="975" cy="85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118" name="Conector Reto 117"/>
          <p:cNvCxnSpPr/>
          <p:nvPr/>
        </p:nvCxnSpPr>
        <p:spPr>
          <a:xfrm flipV="1">
            <a:off x="7536180" y="3415665"/>
            <a:ext cx="0" cy="1396365"/>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9" name="Elipse 118"/>
          <p:cNvSpPr/>
          <p:nvPr/>
        </p:nvSpPr>
        <p:spPr>
          <a:xfrm>
            <a:off x="5793105" y="299021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7044055" y="297434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21" name="Grupo 120"/>
          <p:cNvGrpSpPr/>
          <p:nvPr/>
        </p:nvGrpSpPr>
        <p:grpSpPr>
          <a:xfrm flipV="1">
            <a:off x="7802245" y="2325370"/>
            <a:ext cx="2845435" cy="1666240"/>
            <a:chOff x="2721" y="6683"/>
            <a:chExt cx="4593" cy="2624"/>
          </a:xfrm>
        </p:grpSpPr>
        <p:sp>
          <p:nvSpPr>
            <p:cNvPr id="129" name="Line 93"/>
            <p:cNvSpPr>
              <a:spLocks noChangeShapeType="1"/>
            </p:cNvSpPr>
            <p:nvPr/>
          </p:nvSpPr>
          <p:spPr bwMode="auto">
            <a:xfrm flipH="1">
              <a:off x="2721" y="8169"/>
              <a:ext cx="43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nvGrpSpPr>
            <p:cNvPr id="133" name="Grupo 132"/>
            <p:cNvGrpSpPr/>
            <p:nvPr/>
          </p:nvGrpSpPr>
          <p:grpSpPr>
            <a:xfrm rot="16200000">
              <a:off x="4691" y="6684"/>
              <a:ext cx="2624" cy="2622"/>
              <a:chOff x="7493" y="6919"/>
              <a:chExt cx="2139" cy="2065"/>
            </a:xfrm>
          </p:grpSpPr>
          <p:sp>
            <p:nvSpPr>
              <p:cNvPr id="134"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35" name="Group 147"/>
              <p:cNvGrpSpPr/>
              <p:nvPr/>
            </p:nvGrpSpPr>
            <p:grpSpPr bwMode="auto">
              <a:xfrm rot="5400000">
                <a:off x="8020" y="6975"/>
                <a:ext cx="792" cy="680"/>
                <a:chOff x="2834" y="2568"/>
                <a:chExt cx="317" cy="272"/>
              </a:xfrm>
            </p:grpSpPr>
            <p:sp>
              <p:nvSpPr>
                <p:cNvPr id="13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1" name="Rectangle 142"/>
              <p:cNvSpPr>
                <a:spLocks noChangeArrowheads="1"/>
              </p:cNvSpPr>
              <p:nvPr/>
            </p:nvSpPr>
            <p:spPr bwMode="auto">
              <a:xfrm rot="162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3</a:t>
                </a:r>
                <a:endParaRPr lang="pt-BR" baseline="-25000" dirty="0"/>
              </a:p>
            </p:txBody>
          </p:sp>
          <p:cxnSp>
            <p:nvCxnSpPr>
              <p:cNvPr id="142" name="Conector Reto 141"/>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3" name="Straight Connector 178"/>
              <p:cNvCxnSpPr>
                <a:cxnSpLocks noChangeShapeType="1"/>
              </p:cNvCxnSpPr>
              <p:nvPr/>
            </p:nvCxnSpPr>
            <p:spPr bwMode="auto">
              <a:xfrm flipV="1">
                <a:off x="8420" y="7332"/>
                <a:ext cx="0" cy="1652"/>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grpSp>
      <p:cxnSp>
        <p:nvCxnSpPr>
          <p:cNvPr id="145" name="Conector Reto 144"/>
          <p:cNvCxnSpPr/>
          <p:nvPr/>
        </p:nvCxnSpPr>
        <p:spPr>
          <a:xfrm flipV="1">
            <a:off x="7980680" y="3033395"/>
            <a:ext cx="1310005" cy="762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6" name="Elipse 145"/>
          <p:cNvSpPr/>
          <p:nvPr/>
        </p:nvSpPr>
        <p:spPr>
          <a:xfrm>
            <a:off x="9163685" y="296100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7" name="Retângulo arredondado 146"/>
          <p:cNvSpPr/>
          <p:nvPr/>
        </p:nvSpPr>
        <p:spPr>
          <a:xfrm>
            <a:off x="2905125" y="2388870"/>
            <a:ext cx="1539240" cy="1110615"/>
          </a:xfrm>
          <a:prstGeom prst="round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8" name="Retângulo arredondado 147"/>
          <p:cNvSpPr/>
          <p:nvPr/>
        </p:nvSpPr>
        <p:spPr>
          <a:xfrm>
            <a:off x="6936105" y="4360545"/>
            <a:ext cx="1261110" cy="1110615"/>
          </a:xfrm>
          <a:prstGeom prst="round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9" name="Retângulo arredondado 148"/>
          <p:cNvSpPr/>
          <p:nvPr/>
        </p:nvSpPr>
        <p:spPr>
          <a:xfrm>
            <a:off x="9108440" y="3701415"/>
            <a:ext cx="1539240" cy="1110615"/>
          </a:xfrm>
          <a:prstGeom prst="round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0" name="Rectangle 140"/>
          <p:cNvSpPr>
            <a:spLocks noChangeArrowheads="1"/>
          </p:cNvSpPr>
          <p:nvPr/>
        </p:nvSpPr>
        <p:spPr bwMode="auto">
          <a:xfrm rot="21600000" flipH="1">
            <a:off x="5904784" y="187625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sp>
        <p:nvSpPr>
          <p:cNvPr id="151" name="Rectangle 140"/>
          <p:cNvSpPr>
            <a:spLocks noChangeArrowheads="1"/>
          </p:cNvSpPr>
          <p:nvPr/>
        </p:nvSpPr>
        <p:spPr bwMode="auto">
          <a:xfrm rot="21600000" flipH="1">
            <a:off x="7142399" y="19283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sp>
        <p:nvSpPr>
          <p:cNvPr id="152" name="Rectangle 140"/>
          <p:cNvSpPr>
            <a:spLocks noChangeArrowheads="1"/>
          </p:cNvSpPr>
          <p:nvPr/>
        </p:nvSpPr>
        <p:spPr bwMode="auto">
          <a:xfrm rot="21600000" flipH="1">
            <a:off x="9251869" y="18641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sp>
        <p:nvSpPr>
          <p:cNvPr id="153" name="Rectangle 140"/>
          <p:cNvSpPr>
            <a:spLocks noChangeArrowheads="1"/>
          </p:cNvSpPr>
          <p:nvPr/>
        </p:nvSpPr>
        <p:spPr bwMode="auto">
          <a:xfrm rot="21600000" flipH="1">
            <a:off x="3297474" y="2652228"/>
            <a:ext cx="786858" cy="58356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3200" dirty="0"/>
              <a:t>C</a:t>
            </a:r>
            <a:r>
              <a:rPr lang="pt-BR" sz="3200" baseline="-25000" dirty="0"/>
              <a:t>1</a:t>
            </a:r>
            <a:endParaRPr lang="pt-BR" sz="3200" baseline="-25000" dirty="0" smtClean="0"/>
          </a:p>
        </p:txBody>
      </p:sp>
      <p:sp>
        <p:nvSpPr>
          <p:cNvPr id="154" name="Rectangle 140"/>
          <p:cNvSpPr>
            <a:spLocks noChangeArrowheads="1"/>
          </p:cNvSpPr>
          <p:nvPr/>
        </p:nvSpPr>
        <p:spPr bwMode="auto">
          <a:xfrm rot="21600000" flipH="1">
            <a:off x="7193834" y="4592788"/>
            <a:ext cx="786858" cy="58356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3200" dirty="0"/>
              <a:t>C</a:t>
            </a:r>
            <a:r>
              <a:rPr lang="pt-BR" sz="3200" baseline="-25000" dirty="0"/>
              <a:t>2</a:t>
            </a:r>
            <a:endParaRPr lang="pt-BR" sz="3200" baseline="-25000" dirty="0" smtClean="0"/>
          </a:p>
        </p:txBody>
      </p:sp>
      <p:sp>
        <p:nvSpPr>
          <p:cNvPr id="155" name="Rectangle 140"/>
          <p:cNvSpPr>
            <a:spLocks noChangeArrowheads="1"/>
          </p:cNvSpPr>
          <p:nvPr/>
        </p:nvSpPr>
        <p:spPr bwMode="auto">
          <a:xfrm rot="21600000" flipH="1">
            <a:off x="9484279" y="3914608"/>
            <a:ext cx="786858" cy="58356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3200" dirty="0"/>
              <a:t>C</a:t>
            </a:r>
            <a:r>
              <a:rPr lang="pt-BR" sz="3200" baseline="-25000" dirty="0"/>
              <a:t>3</a:t>
            </a:r>
            <a:endParaRPr lang="pt-BR" sz="3200" baseline="-25000" dirty="0" smtClean="0"/>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6" name="CaixaDeTexto 45"/>
          <p:cNvSpPr txBox="1"/>
          <p:nvPr/>
        </p:nvSpPr>
        <p:spPr>
          <a:xfrm>
            <a:off x="575884" y="747603"/>
            <a:ext cx="11040155" cy="5339080"/>
          </a:xfrm>
          <a:prstGeom prst="rect">
            <a:avLst/>
          </a:prstGeom>
          <a:noFill/>
        </p:spPr>
        <p:txBody>
          <a:bodyPr wrap="square" rtlCol="0">
            <a:spAutoFit/>
          </a:bodyPr>
          <a:lstStyle/>
          <a:p>
            <a:pPr algn="ctr">
              <a:spcBef>
                <a:spcPts val="600"/>
              </a:spcBef>
              <a:spcAft>
                <a:spcPts val="600"/>
              </a:spcAft>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Hipóteses Simplificadoras para Analise do Bipolar</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a:lnSpc>
                <a:spcPct val="100000"/>
              </a:lnSpc>
              <a:spcBef>
                <a:spcPts val="600"/>
              </a:spcBef>
              <a:spcAft>
                <a:spcPts val="1200"/>
              </a:spcAft>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São aplicadas na analise com o objetivo de reduzir os caculos e permitir uma facil compreensão do transistor.</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Há pouca recombinação na base (base estreita)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base, a corrente de elétrons é bem maior do que a corrente de lacunas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base, fora das duas regiões de depleção, é neutra (não tem nem excesso de cargas positivas nem de cargas negativas)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Número de Slide 1"/>
          <p:cNvSpPr>
            <a:spLocks noGrp="1"/>
          </p:cNvSpPr>
          <p:nvPr/>
        </p:nvSpPr>
        <p:spPr>
          <a:xfrm>
            <a:off x="8595995"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 name="Caixa de Texto 6"/>
          <p:cNvSpPr txBox="1"/>
          <p:nvPr/>
        </p:nvSpPr>
        <p:spPr>
          <a:xfrm>
            <a:off x="883285" y="446405"/>
            <a:ext cx="10718800" cy="11988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Modelo de pequenos sinais para o espelho de corrente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rot="16200000">
            <a:off x="216004" y="2651368"/>
            <a:ext cx="2580297" cy="1405218"/>
            <a:chOff x="7493" y="6795"/>
            <a:chExt cx="3313" cy="1743"/>
          </a:xfrm>
        </p:grpSpPr>
        <p:sp>
          <p:nvSpPr>
            <p:cNvPr id="1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25"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Conector de Seta Reta 28"/>
          <p:cNvCxnSpPr/>
          <p:nvPr/>
        </p:nvCxnSpPr>
        <p:spPr>
          <a:xfrm rot="16200000" flipV="1">
            <a:off x="1437640" y="293116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0" name="Rectangle 140"/>
          <p:cNvSpPr>
            <a:spLocks noChangeArrowheads="1"/>
          </p:cNvSpPr>
          <p:nvPr/>
        </p:nvSpPr>
        <p:spPr bwMode="auto">
          <a:xfrm flipH="1">
            <a:off x="1553210" y="265239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31" name="Forma livre 30"/>
          <p:cNvSpPr/>
          <p:nvPr/>
        </p:nvSpPr>
        <p:spPr>
          <a:xfrm>
            <a:off x="904240" y="334137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Straight Connector 178"/>
          <p:cNvCxnSpPr>
            <a:cxnSpLocks noChangeShapeType="1"/>
          </p:cNvCxnSpPr>
          <p:nvPr/>
        </p:nvCxnSpPr>
        <p:spPr bwMode="auto">
          <a:xfrm flipV="1">
            <a:off x="1693545" y="39217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1614805" y="41338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1440180" y="46418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1445895" y="278892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7" name="Grupo 36"/>
          <p:cNvGrpSpPr/>
          <p:nvPr/>
        </p:nvGrpSpPr>
        <p:grpSpPr>
          <a:xfrm rot="16200000">
            <a:off x="1968071" y="3167753"/>
            <a:ext cx="1665939" cy="1293155"/>
            <a:chOff x="7493" y="6919"/>
            <a:chExt cx="2139" cy="1604"/>
          </a:xfrm>
        </p:grpSpPr>
        <p:sp>
          <p:nvSpPr>
            <p:cNvPr id="3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46"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8" name="Straight Connector 178"/>
          <p:cNvCxnSpPr>
            <a:cxnSpLocks noChangeShapeType="1"/>
          </p:cNvCxnSpPr>
          <p:nvPr/>
        </p:nvCxnSpPr>
        <p:spPr bwMode="auto">
          <a:xfrm flipV="1">
            <a:off x="2959100" y="392557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9" name="Conector Reto 48"/>
          <p:cNvCxnSpPr/>
          <p:nvPr/>
        </p:nvCxnSpPr>
        <p:spPr>
          <a:xfrm flipH="1" flipV="1">
            <a:off x="2870835" y="414782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2721610" y="463232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533525" y="333819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2" name="Conector de Seta Reta 51"/>
          <p:cNvCxnSpPr/>
          <p:nvPr/>
        </p:nvCxnSpPr>
        <p:spPr>
          <a:xfrm rot="16200000" flipV="1">
            <a:off x="2665095" y="320040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4" name="Rectangle 140"/>
          <p:cNvSpPr>
            <a:spLocks noChangeArrowheads="1"/>
          </p:cNvSpPr>
          <p:nvPr/>
        </p:nvSpPr>
        <p:spPr bwMode="auto">
          <a:xfrm flipH="1">
            <a:off x="2791460" y="296037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cxnSp>
        <p:nvCxnSpPr>
          <p:cNvPr id="117" name="Conector Reto 74"/>
          <p:cNvCxnSpPr/>
          <p:nvPr/>
        </p:nvCxnSpPr>
        <p:spPr>
          <a:xfrm>
            <a:off x="5612130" y="37331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5601970" y="290893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rot="0">
            <a:off x="5430520" y="3239770"/>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7709535" y="305117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cxnSp>
        <p:nvCxnSpPr>
          <p:cNvPr id="128" name="Conector Reto 127"/>
          <p:cNvCxnSpPr/>
          <p:nvPr/>
        </p:nvCxnSpPr>
        <p:spPr>
          <a:xfrm rot="16200000">
            <a:off x="5789745" y="1940745"/>
            <a:ext cx="0" cy="19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4822190" y="4210685"/>
            <a:ext cx="56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7238365" y="3075940"/>
            <a:ext cx="584200" cy="9886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5601970" y="364807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5601970" y="3648075"/>
                <a:ext cx="960755" cy="475615"/>
              </a:xfrm>
              <a:prstGeom prst="rect">
                <a:avLst/>
              </a:prstGeom>
              <a:blipFill rotWithShape="1">
                <a:blip r:embed="rId1"/>
                <a:stretch>
                  <a:fillRect r="-25182"/>
                </a:stretch>
              </a:blipFill>
            </p:spPr>
            <p:txBody>
              <a:bodyPr/>
              <a:lstStyle/>
              <a:p>
                <a:r>
                  <a:rPr lang="pt-BR" altLang="en-US">
                    <a:noFill/>
                  </a:rPr>
                  <a:t> </a:t>
                </a:r>
              </a:p>
            </p:txBody>
          </p:sp>
        </mc:Fallback>
      </mc:AlternateContent>
      <p:grpSp>
        <p:nvGrpSpPr>
          <p:cNvPr id="133" name="Grupo 132"/>
          <p:cNvGrpSpPr/>
          <p:nvPr/>
        </p:nvGrpSpPr>
        <p:grpSpPr>
          <a:xfrm rot="0" flipH="1">
            <a:off x="4707890" y="2928620"/>
            <a:ext cx="220980" cy="1287780"/>
            <a:chOff x="5302217" y="443464"/>
            <a:chExt cx="247341" cy="1486907"/>
          </a:xfrm>
        </p:grpSpPr>
        <p:cxnSp>
          <p:nvCxnSpPr>
            <p:cNvPr id="134" name="Conector Reto 79"/>
            <p:cNvCxnSpPr/>
            <p:nvPr/>
          </p:nvCxnSpPr>
          <p:spPr>
            <a:xfrm rot="5400000" flipV="1">
              <a:off x="4675668" y="1186917"/>
              <a:ext cx="14869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rot="5400000">
              <a:off x="5180109" y="1296535"/>
              <a:ext cx="491557" cy="247341"/>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6223750" y="344931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7846695" y="446024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9178290" y="2923540"/>
            <a:ext cx="1332000"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6598285" y="291274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4189095" y="348107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sp>
        <p:nvSpPr>
          <p:cNvPr id="8" name="Caixa de Texto 23"/>
          <p:cNvSpPr txBox="1"/>
          <p:nvPr/>
        </p:nvSpPr>
        <p:spPr>
          <a:xfrm>
            <a:off x="7000240" y="331152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sp>
        <p:nvSpPr>
          <p:cNvPr id="53" name="CaixaDeTexto 47"/>
          <p:cNvSpPr txBox="1"/>
          <p:nvPr/>
        </p:nvSpPr>
        <p:spPr>
          <a:xfrm>
            <a:off x="9968132" y="203372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5" name="Conector Reto 74"/>
          <p:cNvCxnSpPr/>
          <p:nvPr/>
        </p:nvCxnSpPr>
        <p:spPr>
          <a:xfrm>
            <a:off x="9200515" y="3743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flipV="1">
            <a:off x="9190355" y="291909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0">
            <a:off x="9018905" y="3249930"/>
            <a:ext cx="364490" cy="494030"/>
            <a:chOff x="7555792" y="2647951"/>
            <a:chExt cx="387626" cy="552342"/>
          </a:xfrm>
          <a:solidFill>
            <a:srgbClr val="00B0F0">
              <a:alpha val="97000"/>
            </a:srgbClr>
          </a:solidFill>
        </p:grpSpPr>
        <p:sp>
          <p:nvSpPr>
            <p:cNvPr id="58" name="Elipse 5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0" name="Caixa de Texto 59"/>
              <p:cNvSpPr txBox="1"/>
              <p:nvPr/>
            </p:nvSpPr>
            <p:spPr>
              <a:xfrm>
                <a:off x="9190355" y="365823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0" name="Caixa de Texto 59"/>
              <p:cNvSpPr txBox="1">
                <a:spLocks noRot="1" noChangeAspect="1" noMove="1" noResize="1" noEditPoints="1" noAdjustHandles="1" noChangeArrowheads="1" noChangeShapeType="1" noTextEdit="1"/>
              </p:cNvSpPr>
              <p:nvPr/>
            </p:nvSpPr>
            <p:spPr>
              <a:xfrm>
                <a:off x="9190355" y="3658235"/>
                <a:ext cx="960755" cy="475615"/>
              </a:xfrm>
              <a:prstGeom prst="rect">
                <a:avLst/>
              </a:prstGeom>
              <a:blipFill rotWithShape="1">
                <a:blip r:embed="rId2"/>
                <a:stretch>
                  <a:fillRect r="-25182"/>
                </a:stretch>
              </a:blipFill>
            </p:spPr>
            <p:txBody>
              <a:bodyPr/>
              <a:lstStyle/>
              <a:p>
                <a:r>
                  <a:rPr lang="pt-BR" altLang="en-US">
                    <a:noFill/>
                  </a:rPr>
                  <a:t> </a:t>
                </a:r>
              </a:p>
            </p:txBody>
          </p:sp>
        </mc:Fallback>
      </mc:AlternateContent>
      <p:grpSp>
        <p:nvGrpSpPr>
          <p:cNvPr id="61" name="Grupo 60"/>
          <p:cNvGrpSpPr/>
          <p:nvPr/>
        </p:nvGrpSpPr>
        <p:grpSpPr>
          <a:xfrm rot="5400000" flipH="1">
            <a:off x="9593375" y="3215639"/>
            <a:ext cx="1800000" cy="220980"/>
            <a:chOff x="3938670" y="3524056"/>
            <a:chExt cx="2013908" cy="255373"/>
          </a:xfrm>
        </p:grpSpPr>
        <p:cxnSp>
          <p:nvCxnSpPr>
            <p:cNvPr id="6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4" name="Caixa de Texto 23"/>
          <p:cNvSpPr txBox="1"/>
          <p:nvPr/>
        </p:nvSpPr>
        <p:spPr>
          <a:xfrm>
            <a:off x="10603865" y="327723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p:cxnSp>
        <p:nvCxnSpPr>
          <p:cNvPr id="65" name="Conector Reto 64"/>
          <p:cNvCxnSpPr/>
          <p:nvPr/>
        </p:nvCxnSpPr>
        <p:spPr>
          <a:xfrm rot="16200000">
            <a:off x="7844790" y="43357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2539267" y="242615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7" name="Caixa de Texto 5"/>
              <p:cNvSpPr txBox="1"/>
              <p:nvPr/>
            </p:nvSpPr>
            <p:spPr>
              <a:xfrm>
                <a:off x="3447415" y="4648211"/>
                <a:ext cx="4258945" cy="831215"/>
              </a:xfrm>
              <a:prstGeom prst="rect">
                <a:avLst/>
              </a:prstGeom>
              <a:noFill/>
              <a:ln w="38100">
                <a:noFill/>
              </a:ln>
            </p:spPr>
            <p:txBody>
              <a:bodyPr wrap="none" rtlCol="0" anchor="t">
                <a:spAutoFit/>
              </a:bodyPr>
              <a:p>
                <a:pPr algn="l"/>
                <a14:m>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𝑔𝑠</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𝐷</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𝑔𝑠</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𝑔𝑠</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𝑚𝑛</m:t>
                        </m:r>
                        <m:r>
                          <a:rPr lang="en-US" altLang="pt-BR" sz="3200" i="1">
                            <a:latin typeface="Cambria Math" panose="02040503050406030204" pitchFamily="18" charset="0"/>
                            <a:cs typeface="Cambria Math" panose="02040503050406030204" pitchFamily="18" charset="0"/>
                          </a:rPr>
                          <m:t>1</m:t>
                        </m:r>
                      </m:sub>
                    </m:sSub>
                  </m:oMath>
                </a14:m>
                <a:r>
                  <a:rPr lang="pt-BR" altLang="en-US" sz="3200">
                    <a:latin typeface="Cambria Math" panose="02040503050406030204" pitchFamily="18" charset="0"/>
                    <a:cs typeface="Cambria Math" panose="02040503050406030204" pitchFamily="18" charset="0"/>
                  </a:rPr>
                  <a:t>=0</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67" name="Caixa de Texto 5"/>
              <p:cNvSpPr txBox="1">
                <a:spLocks noRot="1" noChangeAspect="1" noMove="1" noResize="1" noEditPoints="1" noAdjustHandles="1" noChangeArrowheads="1" noChangeShapeType="1" noTextEdit="1"/>
              </p:cNvSpPr>
              <p:nvPr/>
            </p:nvSpPr>
            <p:spPr>
              <a:xfrm>
                <a:off x="3447415" y="4648211"/>
                <a:ext cx="4258945" cy="831215"/>
              </a:xfrm>
              <a:prstGeom prst="rect">
                <a:avLst/>
              </a:prstGeom>
              <a:blipFill rotWithShape="1">
                <a:blip r:embed="rId3"/>
                <a:stretch>
                  <a:fillRect t="-6724"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8" name="Caixa de Texto 5"/>
              <p:cNvSpPr txBox="1"/>
              <p:nvPr/>
            </p:nvSpPr>
            <p:spPr>
              <a:xfrm>
                <a:off x="3489325" y="5751841"/>
                <a:ext cx="1282700" cy="604520"/>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𝑔𝑠</m:t>
                        </m:r>
                      </m:sub>
                    </m:sSub>
                  </m:oMath>
                </a14:m>
                <a:r>
                  <a:rPr lang="pt-BR" altLang="en-US" sz="3200">
                    <a:latin typeface="Cambria Math" panose="02040503050406030204" pitchFamily="18" charset="0"/>
                    <a:cs typeface="Cambria Math" panose="02040503050406030204" pitchFamily="18" charset="0"/>
                  </a:rPr>
                  <a:t>=0</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68" name="Caixa de Texto 5"/>
              <p:cNvSpPr txBox="1">
                <a:spLocks noRot="1" noChangeAspect="1" noMove="1" noResize="1" noEditPoints="1" noAdjustHandles="1" noChangeArrowheads="1" noChangeShapeType="1" noTextEdit="1"/>
              </p:cNvSpPr>
              <p:nvPr/>
            </p:nvSpPr>
            <p:spPr>
              <a:xfrm>
                <a:off x="3489325" y="5751841"/>
                <a:ext cx="1282700" cy="604520"/>
              </a:xfrm>
              <a:prstGeom prst="rect">
                <a:avLst/>
              </a:prstGeom>
              <a:blipFill rotWithShape="1">
                <a:blip r:embed="rId4"/>
                <a:stretch>
                  <a:fillRect t="-9246" b="2"/>
                </a:stretch>
              </a:blipFill>
              <a:ln w="38100">
                <a:noFill/>
              </a:ln>
            </p:spPr>
            <p:txBody>
              <a:bodyPr/>
              <a:lstStyle/>
              <a:p>
                <a:r>
                  <a:rPr lang="pt-BR" altLang="en-US">
                    <a:noFill/>
                  </a:rPr>
                  <a:t> </a:t>
                </a:r>
              </a:p>
            </p:txBody>
          </p:sp>
        </mc:Fallback>
      </mc:AlternateContent>
      <p:sp>
        <p:nvSpPr>
          <p:cNvPr id="5" name="Elipse 4"/>
          <p:cNvSpPr/>
          <p:nvPr/>
        </p:nvSpPr>
        <p:spPr>
          <a:xfrm>
            <a:off x="1508459" y="3300214"/>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9159875" y="623062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 name="Caixa de Texto 6"/>
          <p:cNvSpPr txBox="1"/>
          <p:nvPr/>
        </p:nvSpPr>
        <p:spPr>
          <a:xfrm>
            <a:off x="618490" y="446405"/>
            <a:ext cx="10983595" cy="11988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Modelo de pequenos sinais para o espelho de corrente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rot="16200000">
            <a:off x="229339" y="3511158"/>
            <a:ext cx="2580297" cy="1405218"/>
            <a:chOff x="7493" y="6795"/>
            <a:chExt cx="3313" cy="1743"/>
          </a:xfrm>
        </p:grpSpPr>
        <p:sp>
          <p:nvSpPr>
            <p:cNvPr id="1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25"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Conector de Seta Reta 28"/>
          <p:cNvCxnSpPr/>
          <p:nvPr/>
        </p:nvCxnSpPr>
        <p:spPr>
          <a:xfrm rot="16200000" flipV="1">
            <a:off x="1450975" y="37909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0" name="Rectangle 140"/>
          <p:cNvSpPr>
            <a:spLocks noChangeArrowheads="1"/>
          </p:cNvSpPr>
          <p:nvPr/>
        </p:nvSpPr>
        <p:spPr bwMode="auto">
          <a:xfrm flipH="1">
            <a:off x="1566545" y="35121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31" name="Forma livre 30"/>
          <p:cNvSpPr/>
          <p:nvPr/>
        </p:nvSpPr>
        <p:spPr>
          <a:xfrm>
            <a:off x="917575" y="42011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Straight Connector 178"/>
          <p:cNvCxnSpPr>
            <a:cxnSpLocks noChangeShapeType="1"/>
          </p:cNvCxnSpPr>
          <p:nvPr/>
        </p:nvCxnSpPr>
        <p:spPr bwMode="auto">
          <a:xfrm flipV="1">
            <a:off x="1706880" y="478155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1628140" y="49936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1453515" y="55016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1459230" y="364871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7" name="Grupo 36"/>
          <p:cNvGrpSpPr/>
          <p:nvPr/>
        </p:nvGrpSpPr>
        <p:grpSpPr>
          <a:xfrm rot="16200000">
            <a:off x="1981406" y="4027543"/>
            <a:ext cx="1665939" cy="1293155"/>
            <a:chOff x="7493" y="6919"/>
            <a:chExt cx="2139" cy="1604"/>
          </a:xfrm>
        </p:grpSpPr>
        <p:sp>
          <p:nvSpPr>
            <p:cNvPr id="3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46"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8" name="Straight Connector 178"/>
          <p:cNvCxnSpPr>
            <a:cxnSpLocks noChangeShapeType="1"/>
          </p:cNvCxnSpPr>
          <p:nvPr/>
        </p:nvCxnSpPr>
        <p:spPr bwMode="auto">
          <a:xfrm flipV="1">
            <a:off x="2972435" y="47853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9" name="Conector Reto 48"/>
          <p:cNvCxnSpPr/>
          <p:nvPr/>
        </p:nvCxnSpPr>
        <p:spPr>
          <a:xfrm flipH="1" flipV="1">
            <a:off x="2884170" y="500761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2734945" y="54921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546860" y="419798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2" name="Conector de Seta Reta 51"/>
          <p:cNvCxnSpPr/>
          <p:nvPr/>
        </p:nvCxnSpPr>
        <p:spPr>
          <a:xfrm rot="16200000" flipV="1">
            <a:off x="2678430" y="406019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4" name="Rectangle 140"/>
          <p:cNvSpPr>
            <a:spLocks noChangeArrowheads="1"/>
          </p:cNvSpPr>
          <p:nvPr/>
        </p:nvSpPr>
        <p:spPr bwMode="auto">
          <a:xfrm flipH="1">
            <a:off x="2804795" y="38201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grpSp>
        <p:nvGrpSpPr>
          <p:cNvPr id="8" name="Grupo 7"/>
          <p:cNvGrpSpPr/>
          <p:nvPr/>
        </p:nvGrpSpPr>
        <p:grpSpPr>
          <a:xfrm>
            <a:off x="5843905" y="4262120"/>
            <a:ext cx="1344930" cy="2021615"/>
            <a:chOff x="10788" y="3128"/>
            <a:chExt cx="2118" cy="3184"/>
          </a:xfrm>
        </p:grpSpPr>
        <p:cxnSp>
          <p:nvCxnSpPr>
            <p:cNvPr id="157" name="Conector Reto 156"/>
            <p:cNvCxnSpPr/>
            <p:nvPr/>
          </p:nvCxnSpPr>
          <p:spPr>
            <a:xfrm>
              <a:off x="11411" y="6311"/>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CaixaDeTexto 47"/>
            <p:cNvSpPr txBox="1"/>
            <p:nvPr/>
          </p:nvSpPr>
          <p:spPr>
            <a:xfrm>
              <a:off x="10788" y="3128"/>
              <a:ext cx="854"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1" name="Grupo 60"/>
            <p:cNvGrpSpPr/>
            <p:nvPr/>
          </p:nvGrpSpPr>
          <p:grpSpPr>
            <a:xfrm rot="5400000" flipH="1">
              <a:off x="10198" y="4720"/>
              <a:ext cx="2835" cy="348"/>
              <a:chOff x="3938670" y="3524056"/>
              <a:chExt cx="2013908" cy="255373"/>
            </a:xfrm>
          </p:grpSpPr>
          <p:cxnSp>
            <p:nvCxnSpPr>
              <p:cNvPr id="6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4" name="Caixa de Texto 23"/>
            <p:cNvSpPr txBox="1"/>
            <p:nvPr/>
          </p:nvSpPr>
          <p:spPr>
            <a:xfrm>
              <a:off x="11789" y="4817"/>
              <a:ext cx="111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p:grpSp>
      <p:sp>
        <p:nvSpPr>
          <p:cNvPr id="66" name="CaixaDeTexto 47"/>
          <p:cNvSpPr txBox="1"/>
          <p:nvPr/>
        </p:nvSpPr>
        <p:spPr>
          <a:xfrm>
            <a:off x="2552602" y="328594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5"/>
              <p:cNvSpPr txBox="1"/>
              <p:nvPr/>
            </p:nvSpPr>
            <p:spPr>
              <a:xfrm>
                <a:off x="509270" y="1428126"/>
                <a:ext cx="1282700" cy="604520"/>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𝑔𝑠</m:t>
                        </m:r>
                      </m:sub>
                    </m:sSub>
                  </m:oMath>
                </a14:m>
                <a:r>
                  <a:rPr lang="pt-BR" altLang="en-US" sz="3200">
                    <a:latin typeface="Cambria Math" panose="02040503050406030204" pitchFamily="18" charset="0"/>
                    <a:cs typeface="Cambria Math" panose="02040503050406030204" pitchFamily="18" charset="0"/>
                  </a:rPr>
                  <a:t>=0</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09270" y="1428126"/>
                <a:ext cx="1282700" cy="604520"/>
              </a:xfrm>
              <a:prstGeom prst="rect">
                <a:avLst/>
              </a:prstGeom>
              <a:blipFill rotWithShape="1">
                <a:blip r:embed="rId1"/>
                <a:stretch>
                  <a:fillRect t="-9246" b="2"/>
                </a:stretch>
              </a:blipFill>
              <a:ln w="38100">
                <a:noFill/>
              </a:ln>
            </p:spPr>
            <p:txBody>
              <a:bodyPr/>
              <a:lstStyle/>
              <a:p>
                <a:r>
                  <a:rPr lang="pt-BR" altLang="en-US">
                    <a:noFill/>
                  </a:rPr>
                  <a:t> </a:t>
                </a:r>
              </a:p>
            </p:txBody>
          </p:sp>
        </mc:Fallback>
      </mc:AlternateContent>
      <p:sp>
        <p:nvSpPr>
          <p:cNvPr id="111" name="Caixa de Texto 110"/>
          <p:cNvSpPr txBox="1"/>
          <p:nvPr/>
        </p:nvSpPr>
        <p:spPr>
          <a:xfrm>
            <a:off x="8195310" y="4722495"/>
            <a:ext cx="3118485" cy="138366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Modelo peq. sinais equivalente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5"/>
          <p:cNvCxnSpPr/>
          <p:nvPr/>
        </p:nvCxnSpPr>
        <p:spPr>
          <a:xfrm>
            <a:off x="5967095" y="226631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6368952" y="171050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 name="Conector Reto 74"/>
          <p:cNvCxnSpPr/>
          <p:nvPr/>
        </p:nvCxnSpPr>
        <p:spPr>
          <a:xfrm>
            <a:off x="5684520" y="30873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flipV="1">
            <a:off x="5979160" y="226314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rot="0">
            <a:off x="5807710" y="2593975"/>
            <a:ext cx="364490" cy="494030"/>
            <a:chOff x="7555792" y="2647951"/>
            <a:chExt cx="387626" cy="552342"/>
          </a:xfrm>
          <a:solidFill>
            <a:srgbClr val="00B0F0">
              <a:alpha val="97000"/>
            </a:srgbClr>
          </a:solidFill>
        </p:grpSpPr>
        <p:sp>
          <p:nvSpPr>
            <p:cNvPr id="14"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6045200" y="2676525"/>
                <a:ext cx="56642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6045200" y="2676525"/>
                <a:ext cx="56642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35" name="Grupo 34"/>
          <p:cNvGrpSpPr/>
          <p:nvPr/>
        </p:nvGrpSpPr>
        <p:grpSpPr>
          <a:xfrm rot="5400000" flipH="1">
            <a:off x="6077380" y="2559684"/>
            <a:ext cx="1800000" cy="220980"/>
            <a:chOff x="3938670" y="3524056"/>
            <a:chExt cx="2013908" cy="255373"/>
          </a:xfrm>
        </p:grpSpPr>
        <p:cxnSp>
          <p:nvCxnSpPr>
            <p:cNvPr id="69"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1" name="Caixa de Texto 23"/>
          <p:cNvSpPr txBox="1"/>
          <p:nvPr/>
        </p:nvSpPr>
        <p:spPr>
          <a:xfrm>
            <a:off x="7087870" y="262128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6866890" y="35896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5843905" y="35744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Caixa de Texto 73"/>
          <p:cNvSpPr txBox="1"/>
          <p:nvPr/>
        </p:nvSpPr>
        <p:spPr>
          <a:xfrm>
            <a:off x="7797165" y="2266315"/>
            <a:ext cx="4105910" cy="138366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circuito equivalente ao espelho completo (visto em vo)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0" name="Elipse 59"/>
          <p:cNvSpPr/>
          <p:nvPr/>
        </p:nvSpPr>
        <p:spPr>
          <a:xfrm>
            <a:off x="1521159" y="415047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1600" y="6356350"/>
            <a:ext cx="2743200" cy="365125"/>
          </a:xfrm>
        </p:spPr>
        <p:txBody>
          <a:bodyPr/>
          <a:p>
            <a:fld id="{74F297BB-B745-4CAB-BE1D-CE4C89382949}" type="slidenum">
              <a:rPr lang="pt-BR" smtClean="0"/>
            </a:fld>
            <a:endParaRPr lang="pt-BR"/>
          </a:p>
        </p:txBody>
      </p:sp>
      <p:grpSp>
        <p:nvGrpSpPr>
          <p:cNvPr id="38" name="Grupo 37"/>
          <p:cNvGrpSpPr/>
          <p:nvPr/>
        </p:nvGrpSpPr>
        <p:grpSpPr>
          <a:xfrm rot="16200000">
            <a:off x="628870" y="4012924"/>
            <a:ext cx="2570172" cy="1655142"/>
            <a:chOff x="7493" y="6485"/>
            <a:chExt cx="3300" cy="2053"/>
          </a:xfrm>
        </p:grpSpPr>
        <p:sp>
          <p:nvSpPr>
            <p:cNvPr id="3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40" name="Group 147"/>
            <p:cNvGrpSpPr/>
            <p:nvPr/>
          </p:nvGrpSpPr>
          <p:grpSpPr bwMode="auto">
            <a:xfrm rot="5400000">
              <a:off x="8020" y="6975"/>
              <a:ext cx="792" cy="680"/>
              <a:chOff x="2834" y="2568"/>
              <a:chExt cx="317" cy="272"/>
            </a:xfrm>
          </p:grpSpPr>
          <p:sp>
            <p:nvSpPr>
              <p:cNvPr id="4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47"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48" name="Conector Reto 4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Rectangle 140"/>
            <p:cNvSpPr>
              <a:spLocks noChangeArrowheads="1"/>
            </p:cNvSpPr>
            <p:nvPr/>
          </p:nvSpPr>
          <p:spPr bwMode="auto">
            <a:xfrm rot="5400000" flipH="1">
              <a:off x="9978" y="7217"/>
              <a:ext cx="1038"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V</a:t>
              </a:r>
              <a:r>
                <a:rPr lang="pt-BR" sz="2400" baseline="-25000" dirty="0"/>
                <a:t>DD</a:t>
              </a:r>
              <a:endParaRPr lang="pt-BR" sz="2400" baseline="-25000" dirty="0" smtClean="0"/>
            </a:p>
          </p:txBody>
        </p:sp>
      </p:grpSp>
      <p:cxnSp>
        <p:nvCxnSpPr>
          <p:cNvPr id="51" name="Conector de Seta Reta 50"/>
          <p:cNvCxnSpPr/>
          <p:nvPr/>
        </p:nvCxnSpPr>
        <p:spPr>
          <a:xfrm rot="16200000" flipV="1">
            <a:off x="1970405" y="441960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Rectangle 140"/>
          <p:cNvSpPr>
            <a:spLocks noChangeArrowheads="1"/>
          </p:cNvSpPr>
          <p:nvPr/>
        </p:nvSpPr>
        <p:spPr bwMode="auto">
          <a:xfrm flipH="1">
            <a:off x="2085975" y="41408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54" name="Forma livre 53"/>
          <p:cNvSpPr/>
          <p:nvPr/>
        </p:nvSpPr>
        <p:spPr>
          <a:xfrm>
            <a:off x="1437005" y="482981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7" name="Conector Reto 56"/>
          <p:cNvCxnSpPr/>
          <p:nvPr/>
        </p:nvCxnSpPr>
        <p:spPr>
          <a:xfrm flipH="1" flipV="1">
            <a:off x="2003425" y="613029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1978660" y="427736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9" name="Grupo 58"/>
          <p:cNvGrpSpPr/>
          <p:nvPr/>
        </p:nvGrpSpPr>
        <p:grpSpPr>
          <a:xfrm rot="16200000">
            <a:off x="4055316" y="4638413"/>
            <a:ext cx="1665939" cy="1293155"/>
            <a:chOff x="7493" y="6919"/>
            <a:chExt cx="2139" cy="1604"/>
          </a:xfrm>
        </p:grpSpPr>
        <p:sp>
          <p:nvSpPr>
            <p:cNvPr id="60"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61"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7"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68"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Conector Reto 71"/>
          <p:cNvCxnSpPr/>
          <p:nvPr/>
        </p:nvCxnSpPr>
        <p:spPr>
          <a:xfrm flipH="1" flipV="1">
            <a:off x="4808855" y="612076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rot="16200000" flipV="1">
            <a:off x="4699635" y="430593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1" name="Rectangle 140"/>
          <p:cNvSpPr>
            <a:spLocks noChangeArrowheads="1"/>
          </p:cNvSpPr>
          <p:nvPr/>
        </p:nvSpPr>
        <p:spPr bwMode="auto">
          <a:xfrm flipH="1">
            <a:off x="4925695" y="41408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2I</a:t>
            </a:r>
            <a:r>
              <a:rPr lang="pt-BR" sz="2000" baseline="-25000" dirty="0"/>
              <a:t>0</a:t>
            </a:r>
            <a:endParaRPr lang="pt-BR" sz="2000" baseline="-25000" dirty="0"/>
          </a:p>
        </p:txBody>
      </p:sp>
      <p:cxnSp>
        <p:nvCxnSpPr>
          <p:cNvPr id="82" name="Conector Reto 81"/>
          <p:cNvCxnSpPr/>
          <p:nvPr/>
        </p:nvCxnSpPr>
        <p:spPr>
          <a:xfrm>
            <a:off x="3264535" y="5407025"/>
            <a:ext cx="65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a:off x="5005441" y="4749068"/>
            <a:ext cx="1450979" cy="1293155"/>
            <a:chOff x="7493" y="6919"/>
            <a:chExt cx="1863" cy="1604"/>
          </a:xfrm>
        </p:grpSpPr>
        <p:sp>
          <p:nvSpPr>
            <p:cNvPr id="2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6" name="Group 147"/>
            <p:cNvGrpSpPr/>
            <p:nvPr/>
          </p:nvGrpSpPr>
          <p:grpSpPr bwMode="auto">
            <a:xfrm rot="5400000">
              <a:off x="8020" y="6975"/>
              <a:ext cx="792" cy="680"/>
              <a:chOff x="2834" y="2568"/>
              <a:chExt cx="317" cy="272"/>
            </a:xfrm>
          </p:grpSpPr>
          <p:sp>
            <p:nvSpPr>
              <p:cNvPr id="2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69" name="Conector Reto 6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0" name="Conector Reto 69"/>
          <p:cNvCxnSpPr/>
          <p:nvPr/>
        </p:nvCxnSpPr>
        <p:spPr>
          <a:xfrm flipH="1" flipV="1">
            <a:off x="5650865" y="613029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868545" y="467868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upo 85"/>
          <p:cNvGrpSpPr/>
          <p:nvPr/>
        </p:nvGrpSpPr>
        <p:grpSpPr>
          <a:xfrm rot="16200000">
            <a:off x="6886057" y="4655647"/>
            <a:ext cx="1665939" cy="1271387"/>
            <a:chOff x="7493" y="6919"/>
            <a:chExt cx="2139" cy="1577"/>
          </a:xfrm>
        </p:grpSpPr>
        <p:sp>
          <p:nvSpPr>
            <p:cNvPr id="87"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88" name="Group 147"/>
            <p:cNvGrpSpPr/>
            <p:nvPr/>
          </p:nvGrpSpPr>
          <p:grpSpPr bwMode="auto">
            <a:xfrm rot="5400000">
              <a:off x="8020" y="6975"/>
              <a:ext cx="792" cy="680"/>
              <a:chOff x="2834" y="2568"/>
              <a:chExt cx="317" cy="272"/>
            </a:xfrm>
          </p:grpSpPr>
          <p:sp>
            <p:nvSpPr>
              <p:cNvPr id="8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4" name="Rectangle 142"/>
            <p:cNvSpPr>
              <a:spLocks noChangeArrowheads="1"/>
            </p:cNvSpPr>
            <p:nvPr/>
          </p:nvSpPr>
          <p:spPr bwMode="auto">
            <a:xfrm rot="5400000" flipH="1">
              <a:off x="8374" y="785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n3</a:t>
              </a:r>
              <a:endParaRPr lang="pt-BR" baseline="-25000" dirty="0"/>
            </a:p>
          </p:txBody>
        </p:sp>
        <p:cxnSp>
          <p:nvCxnSpPr>
            <p:cNvPr id="95" name="Conector Reto 94"/>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 name="Conector Reto 95"/>
          <p:cNvCxnSpPr/>
          <p:nvPr/>
        </p:nvCxnSpPr>
        <p:spPr>
          <a:xfrm flipH="1" flipV="1">
            <a:off x="7650480" y="612711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de Seta Reta 96"/>
          <p:cNvCxnSpPr/>
          <p:nvPr/>
        </p:nvCxnSpPr>
        <p:spPr>
          <a:xfrm rot="16200000" flipV="1">
            <a:off x="7526020" y="423481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7741285" y="414591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4I</a:t>
            </a:r>
            <a:r>
              <a:rPr lang="pt-BR" sz="2000" baseline="-25000" dirty="0"/>
              <a:t>0</a:t>
            </a:r>
            <a:endParaRPr lang="pt-BR" sz="2000" baseline="-25000" dirty="0"/>
          </a:p>
        </p:txBody>
      </p:sp>
      <p:grpSp>
        <p:nvGrpSpPr>
          <p:cNvPr id="99" name="Grupo 98"/>
          <p:cNvGrpSpPr/>
          <p:nvPr/>
        </p:nvGrpSpPr>
        <p:grpSpPr>
          <a:xfrm rot="16200000">
            <a:off x="7811593" y="4781366"/>
            <a:ext cx="1450979" cy="1222209"/>
            <a:chOff x="7493" y="6919"/>
            <a:chExt cx="1863" cy="1516"/>
          </a:xfrm>
        </p:grpSpPr>
        <p:sp>
          <p:nvSpPr>
            <p:cNvPr id="100"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1" name="Group 147"/>
            <p:cNvGrpSpPr/>
            <p:nvPr/>
          </p:nvGrpSpPr>
          <p:grpSpPr bwMode="auto">
            <a:xfrm rot="5400000">
              <a:off x="8020" y="6975"/>
              <a:ext cx="792" cy="680"/>
              <a:chOff x="2834" y="2568"/>
              <a:chExt cx="31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7" name="Rectangle 142"/>
            <p:cNvSpPr>
              <a:spLocks noChangeArrowheads="1"/>
            </p:cNvSpPr>
            <p:nvPr/>
          </p:nvSpPr>
          <p:spPr bwMode="auto">
            <a:xfrm rot="5400000" flipH="1">
              <a:off x="8366" y="779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n4</a:t>
              </a:r>
              <a:endParaRPr lang="pt-BR" baseline="-25000" dirty="0"/>
            </a:p>
          </p:txBody>
        </p:sp>
        <p:cxnSp>
          <p:nvCxnSpPr>
            <p:cNvPr id="108" name="Conector Reto 10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Conector Reto 108"/>
          <p:cNvCxnSpPr/>
          <p:nvPr/>
        </p:nvCxnSpPr>
        <p:spPr>
          <a:xfrm flipH="1" flipV="1">
            <a:off x="8492490" y="613664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7710170" y="4685030"/>
            <a:ext cx="16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rot="16200000">
            <a:off x="8612626" y="4782436"/>
            <a:ext cx="1422941" cy="1254457"/>
            <a:chOff x="7493" y="6919"/>
            <a:chExt cx="1827" cy="1556"/>
          </a:xfrm>
        </p:grpSpPr>
        <p:sp>
          <p:nvSpPr>
            <p:cNvPr id="138" name="Line 56"/>
            <p:cNvSpPr>
              <a:spLocks noChangeShapeType="1"/>
            </p:cNvSpPr>
            <p:nvPr/>
          </p:nvSpPr>
          <p:spPr bwMode="auto">
            <a:xfrm rot="5400000" flipH="1">
              <a:off x="9041" y="7432"/>
              <a:ext cx="2" cy="555"/>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9" name="Group 147"/>
            <p:cNvGrpSpPr/>
            <p:nvPr/>
          </p:nvGrpSpPr>
          <p:grpSpPr bwMode="auto">
            <a:xfrm rot="5400000">
              <a:off x="8020" y="6975"/>
              <a:ext cx="792" cy="680"/>
              <a:chOff x="2834" y="2568"/>
              <a:chExt cx="317" cy="272"/>
            </a:xfrm>
          </p:grpSpPr>
          <p:sp>
            <p:nvSpPr>
              <p:cNvPr id="1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5" name="Rectangle 142"/>
            <p:cNvSpPr>
              <a:spLocks noChangeArrowheads="1"/>
            </p:cNvSpPr>
            <p:nvPr/>
          </p:nvSpPr>
          <p:spPr bwMode="auto">
            <a:xfrm rot="5400000" flipH="1">
              <a:off x="8354" y="783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n5</a:t>
              </a:r>
              <a:endParaRPr lang="pt-BR" baseline="-25000" dirty="0"/>
            </a:p>
          </p:txBody>
        </p:sp>
        <p:cxnSp>
          <p:nvCxnSpPr>
            <p:cNvPr id="146" name="Conector Reto 145"/>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146"/>
          <p:cNvCxnSpPr/>
          <p:nvPr/>
        </p:nvCxnSpPr>
        <p:spPr>
          <a:xfrm flipH="1" flipV="1">
            <a:off x="9260205" y="612394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Grupo 149"/>
          <p:cNvGrpSpPr/>
          <p:nvPr/>
        </p:nvGrpSpPr>
        <p:grpSpPr>
          <a:xfrm rot="16200000">
            <a:off x="9456791" y="4752243"/>
            <a:ext cx="1450979" cy="1293155"/>
            <a:chOff x="7493" y="6919"/>
            <a:chExt cx="1863" cy="1604"/>
          </a:xfrm>
        </p:grpSpPr>
        <p:sp>
          <p:nvSpPr>
            <p:cNvPr id="151"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2" name="Group 147"/>
            <p:cNvGrpSpPr/>
            <p:nvPr/>
          </p:nvGrpSpPr>
          <p:grpSpPr bwMode="auto">
            <a:xfrm rot="5400000">
              <a:off x="8020" y="6975"/>
              <a:ext cx="792" cy="680"/>
              <a:chOff x="2834" y="2568"/>
              <a:chExt cx="317" cy="272"/>
            </a:xfrm>
          </p:grpSpPr>
          <p:sp>
            <p:nvSpPr>
              <p:cNvPr id="1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6" name="Line 85"/>
              <p:cNvSpPr>
                <a:spLocks noChangeShapeType="1"/>
              </p:cNvSpPr>
              <p:nvPr/>
            </p:nvSpPr>
            <p:spPr bwMode="auto">
              <a:xfrm flipV="1">
                <a:off x="2991"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8"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n6</a:t>
              </a:r>
              <a:endParaRPr lang="pt-BR" baseline="-25000" dirty="0"/>
            </a:p>
          </p:txBody>
        </p:sp>
        <p:cxnSp>
          <p:nvCxnSpPr>
            <p:cNvPr id="159" name="Conector Reto 15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Conector Reto 159"/>
          <p:cNvCxnSpPr/>
          <p:nvPr/>
        </p:nvCxnSpPr>
        <p:spPr>
          <a:xfrm flipH="1" flipV="1">
            <a:off x="10102215" y="613346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a:off x="9335135" y="469138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16200000">
            <a:off x="2118260" y="4053272"/>
            <a:ext cx="1665939" cy="2504077"/>
            <a:chOff x="7493" y="5417"/>
            <a:chExt cx="2139" cy="3106"/>
          </a:xfrm>
        </p:grpSpPr>
        <p:sp>
          <p:nvSpPr>
            <p:cNvPr id="4"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5" name="Group 147"/>
            <p:cNvGrpSpPr/>
            <p:nvPr/>
          </p:nvGrpSpPr>
          <p:grpSpPr bwMode="auto">
            <a:xfrm rot="5400000">
              <a:off x="7269" y="6224"/>
              <a:ext cx="2293" cy="680"/>
              <a:chOff x="2233" y="2568"/>
              <a:chExt cx="918" cy="272"/>
            </a:xfrm>
          </p:grpSpPr>
          <p:sp>
            <p:nvSpPr>
              <p:cNvPr id="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93"/>
              <p:cNvSpPr>
                <a:spLocks noChangeShapeType="1"/>
              </p:cNvSpPr>
              <p:nvPr/>
            </p:nvSpPr>
            <p:spPr bwMode="auto">
              <a:xfrm flipH="1">
                <a:off x="2233" y="2697"/>
                <a:ext cx="84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n0</a:t>
              </a:r>
              <a:endParaRPr lang="pt-BR" baseline="-25000" dirty="0"/>
            </a:p>
          </p:txBody>
        </p:sp>
        <p:cxnSp>
          <p:nvCxnSpPr>
            <p:cNvPr id="12"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 name="Conector Reto 12"/>
          <p:cNvCxnSpPr/>
          <p:nvPr/>
        </p:nvCxnSpPr>
        <p:spPr>
          <a:xfrm flipH="1" flipV="1">
            <a:off x="3472815" y="612584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de Seta Reta 13"/>
          <p:cNvCxnSpPr/>
          <p:nvPr/>
        </p:nvCxnSpPr>
        <p:spPr>
          <a:xfrm rot="16200000" flipV="1">
            <a:off x="3355340" y="42608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5" name="Rectangle 140"/>
          <p:cNvSpPr>
            <a:spLocks noChangeArrowheads="1"/>
          </p:cNvSpPr>
          <p:nvPr/>
        </p:nvSpPr>
        <p:spPr bwMode="auto">
          <a:xfrm flipH="1">
            <a:off x="3568065" y="4115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grpSp>
        <p:nvGrpSpPr>
          <p:cNvPr id="16" name="Grupo 15"/>
          <p:cNvGrpSpPr/>
          <p:nvPr/>
        </p:nvGrpSpPr>
        <p:grpSpPr>
          <a:xfrm rot="16200000">
            <a:off x="2698547" y="3312002"/>
            <a:ext cx="1450979" cy="1054518"/>
            <a:chOff x="7493" y="6919"/>
            <a:chExt cx="1863" cy="1308"/>
          </a:xfrm>
        </p:grpSpPr>
        <p:sp>
          <p:nvSpPr>
            <p:cNvPr id="17"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9" name="Rectangle 142"/>
            <p:cNvSpPr>
              <a:spLocks noChangeArrowheads="1"/>
            </p:cNvSpPr>
            <p:nvPr/>
          </p:nvSpPr>
          <p:spPr bwMode="auto">
            <a:xfrm rot="5400000" flipH="1">
              <a:off x="7992" y="7584"/>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30" name="Conector Reto 29"/>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upo 30"/>
          <p:cNvGrpSpPr/>
          <p:nvPr/>
        </p:nvGrpSpPr>
        <p:grpSpPr>
          <a:xfrm rot="16200000">
            <a:off x="4003549" y="3322720"/>
            <a:ext cx="1450979" cy="992440"/>
            <a:chOff x="7493" y="6919"/>
            <a:chExt cx="1863" cy="1231"/>
          </a:xfrm>
        </p:grpSpPr>
        <p:sp>
          <p:nvSpPr>
            <p:cNvPr id="33"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34" name="Group 147"/>
            <p:cNvGrpSpPr/>
            <p:nvPr/>
          </p:nvGrpSpPr>
          <p:grpSpPr bwMode="auto">
            <a:xfrm rot="5400000">
              <a:off x="8020" y="6975"/>
              <a:ext cx="792" cy="680"/>
              <a:chOff x="2834" y="2568"/>
              <a:chExt cx="317" cy="272"/>
            </a:xfrm>
          </p:grpSpPr>
          <p:sp>
            <p:nvSpPr>
              <p:cNvPr id="3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73" name="Rectangle 142"/>
            <p:cNvSpPr>
              <a:spLocks noChangeArrowheads="1"/>
            </p:cNvSpPr>
            <p:nvPr/>
          </p:nvSpPr>
          <p:spPr bwMode="auto">
            <a:xfrm rot="5400000" flipH="1">
              <a:off x="8020" y="7507"/>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74" name="Conector Reto 73"/>
            <p:cNvCxnSpPr/>
            <p:nvPr/>
          </p:nvCxnSpPr>
          <p:spPr>
            <a:xfrm rot="5400000">
              <a:off x="7784" y="7418"/>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 name="Grupo 74"/>
          <p:cNvGrpSpPr/>
          <p:nvPr/>
        </p:nvGrpSpPr>
        <p:grpSpPr>
          <a:xfrm rot="16200000">
            <a:off x="6827636" y="3321843"/>
            <a:ext cx="1450979" cy="982766"/>
            <a:chOff x="7493" y="6919"/>
            <a:chExt cx="1863" cy="1219"/>
          </a:xfrm>
        </p:grpSpPr>
        <p:sp>
          <p:nvSpPr>
            <p:cNvPr id="76"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7" name="Group 147"/>
            <p:cNvGrpSpPr/>
            <p:nvPr/>
          </p:nvGrpSpPr>
          <p:grpSpPr bwMode="auto">
            <a:xfrm rot="5400000">
              <a:off x="8020" y="6975"/>
              <a:ext cx="792" cy="680"/>
              <a:chOff x="2834" y="2568"/>
              <a:chExt cx="317" cy="272"/>
            </a:xfrm>
          </p:grpSpPr>
          <p:sp>
            <p:nvSpPr>
              <p:cNvPr id="7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2" name="Rectangle 142"/>
            <p:cNvSpPr>
              <a:spLocks noChangeArrowheads="1"/>
            </p:cNvSpPr>
            <p:nvPr/>
          </p:nvSpPr>
          <p:spPr bwMode="auto">
            <a:xfrm rot="5400000" flipH="1">
              <a:off x="8027" y="74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13" name="Conector Reto 112"/>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 name="Conector Reto 113"/>
          <p:cNvCxnSpPr/>
          <p:nvPr/>
        </p:nvCxnSpPr>
        <p:spPr>
          <a:xfrm>
            <a:off x="3533140" y="3114040"/>
            <a:ext cx="55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114"/>
          <p:cNvSpPr txBox="1"/>
          <p:nvPr/>
        </p:nvSpPr>
        <p:spPr>
          <a:xfrm>
            <a:off x="430530" y="446405"/>
            <a:ext cx="11583670" cy="166052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Conversor Digital Analogico: espelho de correntes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Sendo os transistores do espelho de correntes iguais, teremos como corrrente de saída (A</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é 0 ou 1)</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6" name="Rectangle 140"/>
          <p:cNvSpPr>
            <a:spLocks noChangeArrowheads="1"/>
          </p:cNvSpPr>
          <p:nvPr/>
        </p:nvSpPr>
        <p:spPr bwMode="auto">
          <a:xfrm flipH="1">
            <a:off x="8562340" y="27152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117" name="Rectangle 140"/>
          <p:cNvSpPr>
            <a:spLocks noChangeArrowheads="1"/>
          </p:cNvSpPr>
          <p:nvPr/>
        </p:nvSpPr>
        <p:spPr bwMode="auto">
          <a:xfrm rot="21600000" flipH="1">
            <a:off x="2488846" y="3447213"/>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A0</a:t>
            </a:r>
            <a:endParaRPr lang="pt-BR" sz="2400" baseline="-25000" dirty="0" smtClean="0"/>
          </a:p>
        </p:txBody>
      </p:sp>
      <p:sp>
        <p:nvSpPr>
          <p:cNvPr id="118" name="Rectangle 140"/>
          <p:cNvSpPr>
            <a:spLocks noChangeArrowheads="1"/>
          </p:cNvSpPr>
          <p:nvPr/>
        </p:nvSpPr>
        <p:spPr bwMode="auto">
          <a:xfrm rot="21600000" flipH="1">
            <a:off x="3950970" y="3427095"/>
            <a:ext cx="6096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A1</a:t>
            </a:r>
            <a:endParaRPr lang="pt-BR" sz="2400" baseline="-25000" dirty="0" smtClean="0"/>
          </a:p>
        </p:txBody>
      </p:sp>
      <p:sp>
        <p:nvSpPr>
          <p:cNvPr id="119" name="Rectangle 140"/>
          <p:cNvSpPr>
            <a:spLocks noChangeArrowheads="1"/>
          </p:cNvSpPr>
          <p:nvPr/>
        </p:nvSpPr>
        <p:spPr bwMode="auto">
          <a:xfrm rot="21600000" flipH="1">
            <a:off x="6703976" y="3426893"/>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A2</a:t>
            </a:r>
            <a:endParaRPr lang="pt-BR" sz="2400" baseline="-25000" dirty="0" smtClean="0"/>
          </a:p>
        </p:txBody>
      </p:sp>
      <mc:AlternateContent xmlns:mc="http://schemas.openxmlformats.org/markup-compatibility/2006">
        <mc:Choice xmlns:a14="http://schemas.microsoft.com/office/drawing/2010/main" Requires="a14">
          <p:sp>
            <p:nvSpPr>
              <p:cNvPr id="120" name="Caixa de Texto 5"/>
              <p:cNvSpPr txBox="1"/>
              <p:nvPr/>
            </p:nvSpPr>
            <p:spPr>
              <a:xfrm>
                <a:off x="3380740" y="2131706"/>
                <a:ext cx="4951730" cy="58356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𝑜𝑢𝑡</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𝐴</m:t>
                          </m:r>
                        </m:e>
                        <m:sub>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𝐴</m:t>
                          </m:r>
                        </m:e>
                        <m:sub>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4</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𝐴</m:t>
                          </m:r>
                        </m:e>
                        <m:sub>
                          <m:r>
                            <a:rPr lang="en-US" altLang="pt-BR" sz="3200" i="1">
                              <a:latin typeface="Cambria Math" panose="02040503050406030204" pitchFamily="18" charset="0"/>
                              <a:cs typeface="Cambria Math" panose="02040503050406030204" pitchFamily="18" charset="0"/>
                            </a:rPr>
                            <m:t>2</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0</m:t>
                          </m:r>
                        </m:sub>
                      </m:sSub>
                    </m:oMath>
                  </m:oMathPara>
                </a14:m>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120" name="Caixa de Texto 5"/>
              <p:cNvSpPr txBox="1">
                <a:spLocks noRot="1" noChangeAspect="1" noMove="1" noResize="1" noEditPoints="1" noAdjustHandles="1" noChangeArrowheads="1" noChangeShapeType="1" noTextEdit="1"/>
              </p:cNvSpPr>
              <p:nvPr/>
            </p:nvSpPr>
            <p:spPr>
              <a:xfrm>
                <a:off x="3380740" y="2131706"/>
                <a:ext cx="4951730" cy="583565"/>
              </a:xfrm>
              <a:prstGeom prst="rect">
                <a:avLst/>
              </a:prstGeom>
              <a:blipFill rotWithShape="1">
                <a:blip r:embed="rId1"/>
                <a:stretch>
                  <a:fillRect t="-9578" b="2"/>
                </a:stretch>
              </a:blipFill>
              <a:ln w="38100">
                <a:noFill/>
              </a:ln>
            </p:spPr>
            <p:txBody>
              <a:bodyPr/>
              <a:lstStyle/>
              <a:p>
                <a:r>
                  <a:rPr lang="pt-BR" altLang="en-US">
                    <a:noFill/>
                  </a:rPr>
                  <a:t> </a:t>
                </a:r>
              </a:p>
            </p:txBody>
          </p:sp>
        </mc:Fallback>
      </mc:AlternateContent>
    </p:spTree>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1600" y="6356350"/>
            <a:ext cx="2743200" cy="365125"/>
          </a:xfrm>
        </p:spPr>
        <p:txBody>
          <a:bodyPr/>
          <a:p>
            <a:fld id="{74F297BB-B745-4CAB-BE1D-CE4C89382949}" type="slidenum">
              <a:rPr lang="pt-BR" smtClean="0"/>
            </a:fld>
            <a:endParaRPr lang="pt-BR"/>
          </a:p>
        </p:txBody>
      </p:sp>
      <p:sp>
        <p:nvSpPr>
          <p:cNvPr id="115" name="Caixa de Texto 114"/>
          <p:cNvSpPr txBox="1"/>
          <p:nvPr/>
        </p:nvSpPr>
        <p:spPr>
          <a:xfrm>
            <a:off x="1277620" y="68262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1" name="CaixaDeTexto 45"/>
          <p:cNvSpPr txBox="1"/>
          <p:nvPr/>
        </p:nvSpPr>
        <p:spPr>
          <a:xfrm>
            <a:off x="624840" y="1885315"/>
            <a:ext cx="11109960" cy="252285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caso do bipolar as configurações básicas são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1600" y="6356350"/>
            <a:ext cx="2743200" cy="365125"/>
          </a:xfrm>
        </p:spPr>
        <p:txBody>
          <a:bodyPr/>
          <a:p>
            <a:fld id="{74F297BB-B745-4CAB-BE1D-CE4C89382949}" type="slidenum">
              <a:rPr lang="pt-BR" smtClean="0"/>
            </a:fld>
            <a:endParaRPr lang="pt-BR"/>
          </a:p>
        </p:txBody>
      </p:sp>
      <p:sp>
        <p:nvSpPr>
          <p:cNvPr id="121" name="CaixaDeTexto 45"/>
          <p:cNvSpPr txBox="1"/>
          <p:nvPr/>
        </p:nvSpPr>
        <p:spPr>
          <a:xfrm>
            <a:off x="372110" y="1280160"/>
            <a:ext cx="1144778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8154584" y="296826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7816977" y="240588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7816950" y="509916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7538154" y="61320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458685" y="34233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5339629" y="384774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7062103" y="260412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7705190" y="337387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471510" y="367105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 name="Conector Reto 74"/>
          <p:cNvCxnSpPr/>
          <p:nvPr/>
        </p:nvCxnSpPr>
        <p:spPr>
          <a:xfrm>
            <a:off x="7715805" y="55983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7720366" y="46758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7521992" y="504603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4328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5330204" y="4153549"/>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5872480" y="3695065"/>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5721350" y="49733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69"/>
          <p:cNvCxnSpPr/>
          <p:nvPr/>
        </p:nvCxnSpPr>
        <p:spPr>
          <a:xfrm flipV="1">
            <a:off x="8414534" y="511540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3"/>
          <p:cNvCxnSpPr/>
          <p:nvPr/>
        </p:nvCxnSpPr>
        <p:spPr>
          <a:xfrm>
            <a:off x="8604907" y="452677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6"/>
          <p:cNvCxnSpPr/>
          <p:nvPr/>
        </p:nvCxnSpPr>
        <p:spPr>
          <a:xfrm>
            <a:off x="8604907" y="511540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8605137" y="4426163"/>
            <a:ext cx="614904" cy="521787"/>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22" name="Conector Reto 69"/>
          <p:cNvCxnSpPr/>
          <p:nvPr/>
        </p:nvCxnSpPr>
        <p:spPr>
          <a:xfrm flipV="1">
            <a:off x="8414534" y="504619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7717890" y="452703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7"/>
          <p:cNvCxnSpPr/>
          <p:nvPr/>
        </p:nvCxnSpPr>
        <p:spPr>
          <a:xfrm>
            <a:off x="8462714" y="57084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5972810" y="317500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401320" y="3822065"/>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8" name="Forma livre 37"/>
          <p:cNvSpPr/>
          <p:nvPr/>
        </p:nvSpPr>
        <p:spPr>
          <a:xfrm>
            <a:off x="5774481" y="430786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 de Texto 23"/>
          <p:cNvSpPr txBox="1"/>
          <p:nvPr/>
        </p:nvSpPr>
        <p:spPr>
          <a:xfrm>
            <a:off x="839470" y="2272030"/>
            <a:ext cx="4500245" cy="1076325"/>
          </a:xfrm>
          <a:prstGeom prst="rect">
            <a:avLst/>
          </a:prstGeom>
          <a:noFill/>
        </p:spPr>
        <p:txBody>
          <a:bodyPr wrap="square" rtlCol="0">
            <a:spAutoFit/>
          </a:bodyPr>
          <a:lstStyle/>
          <a:p>
            <a:pPr algn="ctr"/>
            <a:r>
              <a:rPr lang="pt-BR" altLang="en-US" sz="3200" b="1" dirty="0" smtClean="0">
                <a:solidFill>
                  <a:schemeClr val="tx1"/>
                </a:solidFill>
                <a:latin typeface="Comic Sans MS" panose="030F0702030302020204" pitchFamily="66" charset="0"/>
                <a:cs typeface="Comic Sans MS" panose="030F0702030302020204" pitchFamily="66" charset="0"/>
              </a:rPr>
              <a:t>vs e Rs fazem parte do circuito anterior</a:t>
            </a:r>
            <a:r>
              <a:rPr lang="pt-BR" altLang="en-US" sz="2000" dirty="0" smtClean="0">
                <a:latin typeface="Comic Sans MS" panose="030F0702030302020204" pitchFamily="66" charset="0"/>
                <a:cs typeface="Comic Sans MS" panose="030F0702030302020204" pitchFamily="66" charset="0"/>
              </a:rPr>
              <a:t> </a:t>
            </a:r>
            <a:endParaRPr lang="pt-BR" altLang="en-US" sz="2000" dirty="0" smtClean="0">
              <a:latin typeface="Comic Sans MS" panose="030F0702030302020204" pitchFamily="66" charset="0"/>
              <a:cs typeface="Comic Sans MS" panose="030F0702030302020204" pitchFamily="66" charset="0"/>
            </a:endParaRPr>
          </a:p>
        </p:txBody>
      </p:sp>
      <p:sp>
        <p:nvSpPr>
          <p:cNvPr id="3" name="Caixa de Texto 2"/>
          <p:cNvSpPr txBox="1"/>
          <p:nvPr/>
        </p:nvSpPr>
        <p:spPr>
          <a:xfrm>
            <a:off x="1404620"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1600" y="6356350"/>
            <a:ext cx="2743200" cy="365125"/>
          </a:xfrm>
        </p:spPr>
        <p:txBody>
          <a:bodyPr/>
          <a:p>
            <a:fld id="{74F297BB-B745-4CAB-BE1D-CE4C89382949}" type="slidenum">
              <a:rPr lang="pt-BR" smtClean="0"/>
            </a:fld>
            <a:endParaRPr lang="pt-BR"/>
          </a:p>
        </p:txBody>
      </p:sp>
      <p:sp>
        <p:nvSpPr>
          <p:cNvPr id="121" name="CaixaDeTexto 45"/>
          <p:cNvSpPr txBox="1"/>
          <p:nvPr/>
        </p:nvSpPr>
        <p:spPr>
          <a:xfrm>
            <a:off x="372110" y="1280160"/>
            <a:ext cx="652145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1" name="Caixa de Texto 23"/>
          <p:cNvSpPr txBox="1"/>
          <p:nvPr/>
        </p:nvSpPr>
        <p:spPr>
          <a:xfrm>
            <a:off x="401320" y="3822065"/>
            <a:ext cx="4553585" cy="1938020"/>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a:p>
            <a:pPr algn="ctr"/>
            <a:r>
              <a:rPr lang="pt-BR" altLang="en-US" sz="2800" dirty="0" smtClean="0">
                <a:latin typeface="Comic Sans MS" panose="030F0702030302020204" pitchFamily="66" charset="0"/>
                <a:cs typeface="Comic Sans MS" panose="030F0702030302020204" pitchFamily="66" charset="0"/>
              </a:rPr>
              <a:t>A entrada é feita pelo emissor</a:t>
            </a:r>
            <a:endParaRPr lang="pt-BR" altLang="en-US" sz="2800" dirty="0" smtClean="0">
              <a:latin typeface="Comic Sans MS" panose="030F0702030302020204" pitchFamily="66" charset="0"/>
              <a:cs typeface="Comic Sans MS" panose="030F0702030302020204" pitchFamily="66" charset="0"/>
            </a:endParaRPr>
          </a:p>
        </p:txBody>
      </p:sp>
      <p:sp>
        <p:nvSpPr>
          <p:cNvPr id="3" name="CaixaDeTexto 47"/>
          <p:cNvSpPr txBox="1"/>
          <p:nvPr/>
        </p:nvSpPr>
        <p:spPr>
          <a:xfrm>
            <a:off x="9434744" y="2765703"/>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8" name="Caixa de Texto 23"/>
          <p:cNvSpPr txBox="1"/>
          <p:nvPr/>
        </p:nvSpPr>
        <p:spPr>
          <a:xfrm>
            <a:off x="9097137" y="2203317"/>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9097110" y="4896602"/>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4" name="Conector Reto 37"/>
          <p:cNvCxnSpPr/>
          <p:nvPr/>
        </p:nvCxnSpPr>
        <p:spPr>
          <a:xfrm>
            <a:off x="8818314" y="59294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rot="5400000">
            <a:off x="7738845" y="3220801"/>
            <a:ext cx="1783849" cy="748570"/>
            <a:chOff x="8610600" y="2524505"/>
            <a:chExt cx="1783849" cy="748570"/>
          </a:xfrm>
        </p:grpSpPr>
        <p:cxnSp>
          <p:nvCxnSpPr>
            <p:cNvPr id="1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35" name="CaixaDeTexto 47"/>
          <p:cNvSpPr txBox="1"/>
          <p:nvPr/>
        </p:nvSpPr>
        <p:spPr>
          <a:xfrm>
            <a:off x="6239424" y="464657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6" name="Grupo 35"/>
          <p:cNvGrpSpPr/>
          <p:nvPr/>
        </p:nvGrpSpPr>
        <p:grpSpPr>
          <a:xfrm rot="5400000" flipH="1">
            <a:off x="8342263" y="2401564"/>
            <a:ext cx="1274445" cy="234950"/>
            <a:chOff x="4152748" y="3524056"/>
            <a:chExt cx="1274569" cy="255373"/>
          </a:xfrm>
        </p:grpSpPr>
        <p:cxnSp>
          <p:nvCxnSpPr>
            <p:cNvPr id="3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0" name="Retângulo 3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1" name="Conector Reto 49"/>
          <p:cNvCxnSpPr/>
          <p:nvPr/>
        </p:nvCxnSpPr>
        <p:spPr>
          <a:xfrm>
            <a:off x="8985350" y="317130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8740875" y="344689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8705764" y="1443633"/>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3" name="Conector Reto 74"/>
          <p:cNvCxnSpPr/>
          <p:nvPr/>
        </p:nvCxnSpPr>
        <p:spPr>
          <a:xfrm>
            <a:off x="8995965" y="53958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8985286" y="44732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a:off x="8802152" y="4843468"/>
            <a:ext cx="387626" cy="552342"/>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8" name="Grupo 47"/>
          <p:cNvGrpSpPr/>
          <p:nvPr/>
        </p:nvGrpSpPr>
        <p:grpSpPr>
          <a:xfrm rot="16200000" flipH="1" flipV="1">
            <a:off x="6211584" y="4952379"/>
            <a:ext cx="1127125" cy="485746"/>
            <a:chOff x="14922" y="4274"/>
            <a:chExt cx="1775" cy="801"/>
          </a:xfrm>
        </p:grpSpPr>
        <p:cxnSp>
          <p:nvCxnSpPr>
            <p:cNvPr id="49" name="Conector Reto 4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50" name="Elipse 49"/>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1" name="Grupo 50"/>
          <p:cNvGrpSpPr/>
          <p:nvPr/>
        </p:nvGrpSpPr>
        <p:grpSpPr>
          <a:xfrm rot="10800000">
            <a:off x="6753860" y="4493895"/>
            <a:ext cx="121602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4" name="Conector Reto 53"/>
          <p:cNvCxnSpPr/>
          <p:nvPr/>
        </p:nvCxnSpPr>
        <p:spPr>
          <a:xfrm>
            <a:off x="6602730" y="577215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49"/>
          <p:cNvCxnSpPr/>
          <p:nvPr/>
        </p:nvCxnSpPr>
        <p:spPr>
          <a:xfrm>
            <a:off x="8082380" y="46045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 de Texto 23"/>
          <p:cNvSpPr txBox="1"/>
          <p:nvPr/>
        </p:nvSpPr>
        <p:spPr>
          <a:xfrm>
            <a:off x="6906260" y="4016375"/>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58" name="Forma livre 57"/>
          <p:cNvSpPr/>
          <p:nvPr/>
        </p:nvSpPr>
        <p:spPr>
          <a:xfrm>
            <a:off x="6655861" y="510669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4" name="Conector Reto 113"/>
          <p:cNvCxnSpPr/>
          <p:nvPr/>
        </p:nvCxnSpPr>
        <p:spPr>
          <a:xfrm rot="5400000">
            <a:off x="7949970" y="3916991"/>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8082249" y="422307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7555865" y="477774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117" name="Conector Reto 116"/>
          <p:cNvCxnSpPr/>
          <p:nvPr/>
        </p:nvCxnSpPr>
        <p:spPr>
          <a:xfrm rot="5400000">
            <a:off x="7730974" y="4606103"/>
            <a:ext cx="54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rot="5400000">
            <a:off x="7812254" y="4601023"/>
            <a:ext cx="54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3"/>
          <p:cNvSpPr txBox="1"/>
          <p:nvPr/>
        </p:nvSpPr>
        <p:spPr>
          <a:xfrm>
            <a:off x="1277620" y="499110"/>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1600" y="6356350"/>
            <a:ext cx="2743200" cy="365125"/>
          </a:xfrm>
        </p:spPr>
        <p:txBody>
          <a:bodyPr/>
          <a:p>
            <a:fld id="{74F297BB-B745-4CAB-BE1D-CE4C89382949}" type="slidenum">
              <a:rPr lang="pt-BR" smtClean="0"/>
            </a:fld>
            <a:endParaRPr lang="pt-BR"/>
          </a:p>
        </p:txBody>
      </p:sp>
      <p:sp>
        <p:nvSpPr>
          <p:cNvPr id="121" name="CaixaDeTexto 45"/>
          <p:cNvSpPr txBox="1"/>
          <p:nvPr/>
        </p:nvSpPr>
        <p:spPr>
          <a:xfrm>
            <a:off x="372110" y="1280160"/>
            <a:ext cx="652145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1" name="Caixa de Texto 23"/>
          <p:cNvSpPr txBox="1"/>
          <p:nvPr/>
        </p:nvSpPr>
        <p:spPr>
          <a:xfrm>
            <a:off x="417830" y="3581400"/>
            <a:ext cx="4553585" cy="150685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a:p>
            <a:pPr algn="ctr"/>
            <a:r>
              <a:rPr lang="pt-BR" altLang="en-US" sz="2800" dirty="0" smtClean="0">
                <a:latin typeface="Comic Sans MS" panose="030F0702030302020204" pitchFamily="66" charset="0"/>
                <a:cs typeface="Comic Sans MS" panose="030F0702030302020204" pitchFamily="66" charset="0"/>
              </a:rPr>
              <a:t>A saída esta no emissor</a:t>
            </a:r>
            <a:endParaRPr lang="pt-BR" altLang="en-US" sz="2800" dirty="0" smtClean="0">
              <a:latin typeface="Comic Sans MS" panose="030F0702030302020204" pitchFamily="66" charset="0"/>
              <a:cs typeface="Comic Sans MS" panose="030F0702030302020204" pitchFamily="66" charset="0"/>
            </a:endParaRPr>
          </a:p>
        </p:txBody>
      </p:sp>
      <p:sp>
        <p:nvSpPr>
          <p:cNvPr id="120" name="CaixaDeTexto 47"/>
          <p:cNvSpPr txBox="1"/>
          <p:nvPr/>
        </p:nvSpPr>
        <p:spPr>
          <a:xfrm>
            <a:off x="9339494" y="4024273"/>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9629267" y="4764907"/>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8551645" y="484834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8272849" y="58811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16356" y="3011392"/>
            <a:ext cx="2125197" cy="748570"/>
            <a:chOff x="8269252" y="2524505"/>
            <a:chExt cx="2125197"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9252" y="2532720"/>
              <a:ext cx="828000"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8859788" y="497648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8210015" y="344880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47"/>
          <p:cNvSpPr txBox="1"/>
          <p:nvPr/>
        </p:nvSpPr>
        <p:spPr>
          <a:xfrm>
            <a:off x="8117754" y="184939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8450500" y="53475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8439821" y="44250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8256687" y="479520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a:off x="9325610" y="571055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8439885" y="446734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158574" y="446691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6200000" flipH="1" flipV="1">
            <a:off x="6357634" y="3912249"/>
            <a:ext cx="1127125" cy="485746"/>
            <a:chOff x="14922" y="4274"/>
            <a:chExt cx="1775" cy="801"/>
          </a:xfrm>
        </p:grpSpPr>
        <p:cxnSp>
          <p:nvCxnSpPr>
            <p:cNvPr id="9" name="Conector Reto 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8" name="Elipse 17"/>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grpSp>
        <p:nvGrpSpPr>
          <p:cNvPr id="19" name="Grupo 18"/>
          <p:cNvGrpSpPr/>
          <p:nvPr/>
        </p:nvGrpSpPr>
        <p:grpSpPr>
          <a:xfrm rot="10800000">
            <a:off x="6899910" y="3453765"/>
            <a:ext cx="121602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2" name="Conector Reto 21"/>
          <p:cNvCxnSpPr/>
          <p:nvPr/>
        </p:nvCxnSpPr>
        <p:spPr>
          <a:xfrm>
            <a:off x="6748780" y="47320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Forma livre 9"/>
          <p:cNvSpPr/>
          <p:nvPr/>
        </p:nvSpPr>
        <p:spPr>
          <a:xfrm>
            <a:off x="6801911" y="406656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10"/>
          <p:cNvCxnSpPr/>
          <p:nvPr/>
        </p:nvCxnSpPr>
        <p:spPr>
          <a:xfrm rot="5400000">
            <a:off x="8813014" y="4457513"/>
            <a:ext cx="54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5400000">
            <a:off x="8894294" y="4449258"/>
            <a:ext cx="54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7039610" y="2956560"/>
            <a:ext cx="8001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5" name="CaixaDeTexto 47"/>
          <p:cNvSpPr txBox="1"/>
          <p:nvPr/>
        </p:nvSpPr>
        <p:spPr>
          <a:xfrm>
            <a:off x="6369685" y="3625215"/>
            <a:ext cx="66992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sp>
        <p:nvSpPr>
          <p:cNvPr id="8" name="Caixa de Texto 7"/>
          <p:cNvSpPr txBox="1"/>
          <p:nvPr/>
        </p:nvSpPr>
        <p:spPr>
          <a:xfrm>
            <a:off x="1277620" y="52768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aphicFrame>
        <p:nvGraphicFramePr>
          <p:cNvPr id="3" name="Tabela 2"/>
          <p:cNvGraphicFramePr/>
          <p:nvPr/>
        </p:nvGraphicFramePr>
        <p:xfrm>
          <a:off x="1304925" y="2360930"/>
          <a:ext cx="9771380" cy="2980690"/>
        </p:xfrm>
        <a:graphic>
          <a:graphicData uri="http://schemas.openxmlformats.org/drawingml/2006/table">
            <a:tbl>
              <a:tblPr firstRow="1" bandRow="1">
                <a:tableStyleId>{5C22544A-7EE6-4342-B048-85BDC9FD1C3A}</a:tableStyleId>
              </a:tblPr>
              <a:tblGrid>
                <a:gridCol w="2442845"/>
                <a:gridCol w="2442845"/>
                <a:gridCol w="2442845"/>
                <a:gridCol w="2442845"/>
              </a:tblGrid>
              <a:tr h="457200">
                <a:tc>
                  <a:txBody>
                    <a:bodyPr/>
                    <a:p>
                      <a:pPr algn="ctr">
                        <a:buNone/>
                      </a:pPr>
                      <a:endParaRPr lang="pt-BR" altLang="en-US"/>
                    </a:p>
                  </a:txBody>
                  <a:tcPr/>
                </a:tc>
                <a:tc>
                  <a:txBody>
                    <a:bodyPr/>
                    <a:p>
                      <a:pPr algn="ctr">
                        <a:buNone/>
                      </a:pPr>
                      <a:r>
                        <a:rPr lang="pt-BR" altLang="en-US" sz="2400">
                          <a:latin typeface="Comic Sans MS" panose="030F0702030302020204" pitchFamily="66" charset="0"/>
                          <a:cs typeface="Comic Sans MS" panose="030F0702030302020204" pitchFamily="66" charset="0"/>
                        </a:rPr>
                        <a:t>Emissor comum</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Base Comum</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Coletor Comum</a:t>
                      </a:r>
                      <a:endParaRPr lang="pt-BR" altLang="en-US" sz="2400">
                        <a:latin typeface="Comic Sans MS" panose="030F0702030302020204" pitchFamily="66" charset="0"/>
                        <a:cs typeface="Comic Sans MS" panose="030F0702030302020204" pitchFamily="66" charset="0"/>
                      </a:endParaRPr>
                    </a:p>
                  </a:txBody>
                  <a:tcPr/>
                </a:tc>
              </a:tr>
              <a:tr h="841375">
                <a:tc>
                  <a:txBody>
                    <a:bodyPr/>
                    <a:p>
                      <a:pPr algn="ctr">
                        <a:buNone/>
                      </a:pPr>
                      <a:r>
                        <a:rPr lang="pt-BR" altLang="en-US" sz="2400" b="1">
                          <a:latin typeface="Comic Sans MS" panose="030F0702030302020204" pitchFamily="66" charset="0"/>
                          <a:cs typeface="Comic Sans MS" panose="030F0702030302020204" pitchFamily="66" charset="0"/>
                        </a:rPr>
                        <a:t>Ganho de Tensão</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alto (negativo)</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alto (positivo)</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próximo a 1</a:t>
                      </a:r>
                      <a:endParaRPr lang="pt-BR" altLang="en-US" sz="2400">
                        <a:latin typeface="Comic Sans MS" panose="030F0702030302020204" pitchFamily="66" charset="0"/>
                        <a:cs typeface="Comic Sans MS" panose="030F0702030302020204" pitchFamily="66" charset="0"/>
                      </a:endParaRPr>
                    </a:p>
                  </a:txBody>
                  <a:tcPr/>
                </a:tc>
              </a:tr>
              <a:tr h="840740">
                <a:tc>
                  <a:txBody>
                    <a:bodyPr/>
                    <a:p>
                      <a:pPr algn="ctr">
                        <a:buNone/>
                      </a:pPr>
                      <a:r>
                        <a:rPr lang="pt-BR" altLang="en-US" sz="2400" b="1">
                          <a:latin typeface="Comic Sans MS" panose="030F0702030302020204" pitchFamily="66" charset="0"/>
                          <a:cs typeface="Comic Sans MS" panose="030F0702030302020204" pitchFamily="66" charset="0"/>
                        </a:rPr>
                        <a:t>Impedancia de Entrada</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baixa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r>
              <a:tr h="841375">
                <a:tc>
                  <a:txBody>
                    <a:bodyPr/>
                    <a:p>
                      <a:pPr algn="ctr">
                        <a:buNone/>
                      </a:pPr>
                      <a:r>
                        <a:rPr lang="pt-BR" altLang="en-US" sz="2400" b="1">
                          <a:latin typeface="Comic Sans MS" panose="030F0702030302020204" pitchFamily="66" charset="0"/>
                          <a:cs typeface="Comic Sans MS" panose="030F0702030302020204" pitchFamily="66" charset="0"/>
                        </a:rPr>
                        <a:t>Impedancia de Saída</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baixa</a:t>
                      </a:r>
                      <a:endParaRPr lang="pt-BR" altLang="en-US" sz="2400">
                        <a:latin typeface="Comic Sans MS" panose="030F0702030302020204" pitchFamily="66" charset="0"/>
                        <a:cs typeface="Comic Sans MS" panose="030F0702030302020204" pitchFamily="66" charset="0"/>
                      </a:endParaRPr>
                    </a:p>
                  </a:txBody>
                  <a:tcPr/>
                </a:tc>
              </a:tr>
            </a:tbl>
          </a:graphicData>
        </a:graphic>
      </p:graphicFrame>
      <p:sp>
        <p:nvSpPr>
          <p:cNvPr id="121" name="CaixaDeTexto 45"/>
          <p:cNvSpPr txBox="1"/>
          <p:nvPr/>
        </p:nvSpPr>
        <p:spPr>
          <a:xfrm>
            <a:off x="1144905" y="1184910"/>
            <a:ext cx="955865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Caracteristicas das configuraçoes</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 de Texto 4"/>
          <p:cNvSpPr txBox="1"/>
          <p:nvPr/>
        </p:nvSpPr>
        <p:spPr>
          <a:xfrm>
            <a:off x="1304925" y="539750"/>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13" name="Grupo 12"/>
          <p:cNvGrpSpPr/>
          <p:nvPr/>
        </p:nvGrpSpPr>
        <p:grpSpPr>
          <a:xfrm rot="16200000">
            <a:off x="996884" y="2160978"/>
            <a:ext cx="2896506" cy="1305248"/>
            <a:chOff x="7493" y="6919"/>
            <a:chExt cx="3719" cy="1619"/>
          </a:xfrm>
        </p:grpSpPr>
        <p:sp>
          <p:nvSpPr>
            <p:cNvPr id="17" name="Line 56"/>
            <p:cNvSpPr>
              <a:spLocks noChangeShapeType="1"/>
            </p:cNvSpPr>
            <p:nvPr/>
          </p:nvSpPr>
          <p:spPr bwMode="auto">
            <a:xfrm rot="5400000" flipH="1">
              <a:off x="9660" y="6788"/>
              <a:ext cx="2" cy="1849"/>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miter lim="800000"/>
                <a:tailEnd type="oval"/>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428" y="7426"/>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30" name="Rectangle 140"/>
          <p:cNvSpPr>
            <a:spLocks noChangeArrowheads="1"/>
          </p:cNvSpPr>
          <p:nvPr/>
        </p:nvSpPr>
        <p:spPr bwMode="auto">
          <a:xfrm flipH="1">
            <a:off x="2399665" y="214820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32" name="Straight Connector 178"/>
          <p:cNvCxnSpPr>
            <a:cxnSpLocks noChangeShapeType="1"/>
          </p:cNvCxnSpPr>
          <p:nvPr/>
        </p:nvCxnSpPr>
        <p:spPr bwMode="auto">
          <a:xfrm flipV="1">
            <a:off x="2582545" y="353949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2503805" y="37515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2329180" y="42595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2133600" y="234759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rot="0">
            <a:off x="2256790" y="2209800"/>
            <a:ext cx="364490" cy="494030"/>
            <a:chOff x="7555792" y="2647951"/>
            <a:chExt cx="387626" cy="552342"/>
          </a:xfrm>
          <a:solidFill>
            <a:srgbClr val="00B0F0">
              <a:alpha val="97000"/>
            </a:srgbClr>
          </a:solidFill>
        </p:grpSpPr>
        <p:sp>
          <p:nvSpPr>
            <p:cNvPr id="14"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 name="Rectangle 140"/>
          <p:cNvSpPr>
            <a:spLocks noChangeArrowheads="1"/>
          </p:cNvSpPr>
          <p:nvPr/>
        </p:nvSpPr>
        <p:spPr bwMode="auto">
          <a:xfrm rot="21600000" flipH="1">
            <a:off x="1346930" y="304340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
        <p:nvSpPr>
          <p:cNvPr id="4" name="Rectangle 140"/>
          <p:cNvSpPr>
            <a:spLocks noChangeArrowheads="1"/>
          </p:cNvSpPr>
          <p:nvPr/>
        </p:nvSpPr>
        <p:spPr bwMode="auto">
          <a:xfrm rot="21600000" flipH="1">
            <a:off x="2503900" y="266875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out</a:t>
            </a:r>
            <a:endParaRPr lang="pt-BR" sz="2400" dirty="0" smtClean="0"/>
          </a:p>
        </p:txBody>
      </p:sp>
      <p:cxnSp>
        <p:nvCxnSpPr>
          <p:cNvPr id="5" name="Conector Reto 4"/>
          <p:cNvCxnSpPr/>
          <p:nvPr/>
        </p:nvCxnSpPr>
        <p:spPr>
          <a:xfrm flipH="1" flipV="1">
            <a:off x="2405380" y="29965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16200000">
            <a:off x="4876734" y="2095573"/>
            <a:ext cx="2896506" cy="1305248"/>
            <a:chOff x="7493" y="6919"/>
            <a:chExt cx="3719" cy="1619"/>
          </a:xfrm>
        </p:grpSpPr>
        <p:sp>
          <p:nvSpPr>
            <p:cNvPr id="7" name="Line 56"/>
            <p:cNvSpPr>
              <a:spLocks noChangeShapeType="1"/>
            </p:cNvSpPr>
            <p:nvPr/>
          </p:nvSpPr>
          <p:spPr bwMode="auto">
            <a:xfrm rot="5400000" flipH="1">
              <a:off x="9660" y="6788"/>
              <a:ext cx="2" cy="1849"/>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8" name="Group 147"/>
            <p:cNvGrpSpPr/>
            <p:nvPr/>
          </p:nvGrpSpPr>
          <p:grpSpPr bwMode="auto">
            <a:xfrm rot="5400000">
              <a:off x="8020" y="6975"/>
              <a:ext cx="792" cy="680"/>
              <a:chOff x="2834" y="2568"/>
              <a:chExt cx="31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57" name="Conector Reto 56"/>
            <p:cNvCxnSpPr/>
            <p:nvPr/>
          </p:nvCxnSpPr>
          <p:spPr>
            <a:xfrm rot="5400000">
              <a:off x="7784" y="7412"/>
              <a:ext cx="7" cy="59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58" name="Rectangle 140"/>
            <p:cNvSpPr>
              <a:spLocks noChangeArrowheads="1"/>
            </p:cNvSpPr>
            <p:nvPr/>
          </p:nvSpPr>
          <p:spPr bwMode="auto">
            <a:xfrm rot="5400000" flipH="1">
              <a:off x="10428" y="7426"/>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60" name="Rectangle 140"/>
          <p:cNvSpPr>
            <a:spLocks noChangeArrowheads="1"/>
          </p:cNvSpPr>
          <p:nvPr/>
        </p:nvSpPr>
        <p:spPr bwMode="auto">
          <a:xfrm flipH="1">
            <a:off x="6279515" y="20828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61" name="Straight Connector 178"/>
          <p:cNvCxnSpPr>
            <a:cxnSpLocks noChangeShapeType="1"/>
          </p:cNvCxnSpPr>
          <p:nvPr/>
        </p:nvCxnSpPr>
        <p:spPr bwMode="auto">
          <a:xfrm flipV="1">
            <a:off x="6462395" y="34740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2" name="Conector Reto 61"/>
          <p:cNvCxnSpPr/>
          <p:nvPr/>
        </p:nvCxnSpPr>
        <p:spPr>
          <a:xfrm flipH="1" flipV="1">
            <a:off x="6383655" y="36861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rot="16200000" flipH="1" flipV="1">
            <a:off x="5580380" y="3382010"/>
            <a:ext cx="177165" cy="6350"/>
          </a:xfrm>
          <a:prstGeom prst="line">
            <a:avLst/>
          </a:prstGeom>
          <a:ln w="2222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64" name="Conector Reto 74"/>
          <p:cNvCxnSpPr/>
          <p:nvPr/>
        </p:nvCxnSpPr>
        <p:spPr>
          <a:xfrm>
            <a:off x="6013450" y="22821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rot="0">
            <a:off x="6136640" y="2144395"/>
            <a:ext cx="364490" cy="494030"/>
            <a:chOff x="7555792" y="2647951"/>
            <a:chExt cx="387626" cy="552342"/>
          </a:xfrm>
          <a:solidFill>
            <a:srgbClr val="00B0F0">
              <a:alpha val="97000"/>
            </a:srgbClr>
          </a:solidFill>
        </p:grpSpPr>
        <p:sp>
          <p:nvSpPr>
            <p:cNvPr id="67" name="Elipse 6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8"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69" name="Rectangle 140"/>
          <p:cNvSpPr>
            <a:spLocks noChangeArrowheads="1"/>
          </p:cNvSpPr>
          <p:nvPr/>
        </p:nvSpPr>
        <p:spPr bwMode="auto">
          <a:xfrm rot="21600000" flipH="1">
            <a:off x="5840190" y="406194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
        <p:nvSpPr>
          <p:cNvPr id="70" name="Rectangle 140"/>
          <p:cNvSpPr>
            <a:spLocks noChangeArrowheads="1"/>
          </p:cNvSpPr>
          <p:nvPr/>
        </p:nvSpPr>
        <p:spPr bwMode="auto">
          <a:xfrm rot="21600000" flipH="1">
            <a:off x="6383750" y="260335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out</a:t>
            </a:r>
            <a:endParaRPr lang="pt-BR" sz="2400" dirty="0" smtClean="0"/>
          </a:p>
        </p:txBody>
      </p:sp>
      <p:cxnSp>
        <p:nvCxnSpPr>
          <p:cNvPr id="71" name="Conector Reto 70"/>
          <p:cNvCxnSpPr/>
          <p:nvPr/>
        </p:nvCxnSpPr>
        <p:spPr>
          <a:xfrm flipH="1" flipV="1">
            <a:off x="6295390" y="2931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Rectangle 140"/>
          <p:cNvSpPr>
            <a:spLocks noChangeArrowheads="1"/>
          </p:cNvSpPr>
          <p:nvPr/>
        </p:nvSpPr>
        <p:spPr bwMode="auto">
          <a:xfrm rot="21600000" flipH="1">
            <a:off x="5203920" y="293101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baseline="-25000" dirty="0" smtClean="0"/>
          </a:p>
        </p:txBody>
      </p:sp>
      <p:grpSp>
        <p:nvGrpSpPr>
          <p:cNvPr id="74" name="Grupo 73"/>
          <p:cNvGrpSpPr/>
          <p:nvPr/>
        </p:nvGrpSpPr>
        <p:grpSpPr>
          <a:xfrm rot="16200000">
            <a:off x="8811005" y="2308754"/>
            <a:ext cx="2702575" cy="1305248"/>
            <a:chOff x="6610" y="6919"/>
            <a:chExt cx="3470" cy="1619"/>
          </a:xfrm>
        </p:grpSpPr>
        <p:sp>
          <p:nvSpPr>
            <p:cNvPr id="75" name="Line 56"/>
            <p:cNvSpPr>
              <a:spLocks noChangeShapeType="1"/>
            </p:cNvSpPr>
            <p:nvPr/>
          </p:nvSpPr>
          <p:spPr bwMode="auto">
            <a:xfrm rot="5400000" flipH="1">
              <a:off x="9149" y="7317"/>
              <a:ext cx="2" cy="786"/>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76" name="Group 147"/>
            <p:cNvGrpSpPr/>
            <p:nvPr/>
          </p:nvGrpSpPr>
          <p:grpSpPr bwMode="auto">
            <a:xfrm rot="5400000">
              <a:off x="8020" y="6975"/>
              <a:ext cx="792" cy="680"/>
              <a:chOff x="2834" y="2568"/>
              <a:chExt cx="317" cy="272"/>
            </a:xfrm>
          </p:grpSpPr>
          <p:sp>
            <p:nvSpPr>
              <p:cNvPr id="7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2"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83" name="Conector Reto 82"/>
            <p:cNvCxnSpPr/>
            <p:nvPr/>
          </p:nvCxnSpPr>
          <p:spPr>
            <a:xfrm rot="5400000">
              <a:off x="7349" y="6957"/>
              <a:ext cx="0" cy="147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ectangle 140"/>
            <p:cNvSpPr>
              <a:spLocks noChangeArrowheads="1"/>
            </p:cNvSpPr>
            <p:nvPr/>
          </p:nvSpPr>
          <p:spPr bwMode="auto">
            <a:xfrm rot="5400000" flipH="1">
              <a:off x="9296" y="7451"/>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8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86" name="Rectangle 140"/>
          <p:cNvSpPr>
            <a:spLocks noChangeArrowheads="1"/>
          </p:cNvSpPr>
          <p:nvPr/>
        </p:nvSpPr>
        <p:spPr bwMode="auto">
          <a:xfrm flipH="1">
            <a:off x="9461500" y="362712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87" name="Straight Connector 178"/>
          <p:cNvCxnSpPr>
            <a:cxnSpLocks noChangeShapeType="1"/>
          </p:cNvCxnSpPr>
          <p:nvPr/>
        </p:nvCxnSpPr>
        <p:spPr bwMode="auto">
          <a:xfrm flipV="1">
            <a:off x="10299700" y="29025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8" name="Conector Reto 87"/>
          <p:cNvCxnSpPr/>
          <p:nvPr/>
        </p:nvCxnSpPr>
        <p:spPr>
          <a:xfrm flipH="1" flipV="1">
            <a:off x="10220960" y="31146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4"/>
          <p:cNvCxnSpPr/>
          <p:nvPr/>
        </p:nvCxnSpPr>
        <p:spPr>
          <a:xfrm>
            <a:off x="9850755" y="17106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91" name="Grupo 90"/>
          <p:cNvGrpSpPr/>
          <p:nvPr/>
        </p:nvGrpSpPr>
        <p:grpSpPr>
          <a:xfrm rot="0">
            <a:off x="9952355" y="357124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4" name="Rectangle 140"/>
          <p:cNvSpPr>
            <a:spLocks noChangeArrowheads="1"/>
          </p:cNvSpPr>
          <p:nvPr/>
        </p:nvSpPr>
        <p:spPr bwMode="auto">
          <a:xfrm rot="21600000" flipH="1">
            <a:off x="9064085" y="24299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
        <p:nvSpPr>
          <p:cNvPr id="95" name="Rectangle 140"/>
          <p:cNvSpPr>
            <a:spLocks noChangeArrowheads="1"/>
          </p:cNvSpPr>
          <p:nvPr/>
        </p:nvSpPr>
        <p:spPr bwMode="auto">
          <a:xfrm rot="21600000" flipH="1">
            <a:off x="10148030" y="334312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out</a:t>
            </a:r>
            <a:endParaRPr lang="pt-BR" sz="2400" dirty="0" smtClean="0"/>
          </a:p>
        </p:txBody>
      </p:sp>
      <p:cxnSp>
        <p:nvCxnSpPr>
          <p:cNvPr id="96" name="Conector Reto 95"/>
          <p:cNvCxnSpPr/>
          <p:nvPr/>
        </p:nvCxnSpPr>
        <p:spPr>
          <a:xfrm flipH="1" flipV="1">
            <a:off x="10136505" y="33432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flipH="1" flipV="1">
            <a:off x="10043795" y="430657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CaixaDeTexto 45"/>
          <p:cNvSpPr txBox="1"/>
          <p:nvPr/>
        </p:nvSpPr>
        <p:spPr>
          <a:xfrm>
            <a:off x="955675" y="4578985"/>
            <a:ext cx="2924175" cy="82994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Source Comum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9" name="CaixaDeTexto 45"/>
          <p:cNvSpPr txBox="1"/>
          <p:nvPr/>
        </p:nvSpPr>
        <p:spPr>
          <a:xfrm>
            <a:off x="4934585" y="4695190"/>
            <a:ext cx="2755265" cy="82994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Gate Comum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0" name="CaixaDeTexto 45"/>
          <p:cNvSpPr txBox="1"/>
          <p:nvPr/>
        </p:nvSpPr>
        <p:spPr>
          <a:xfrm>
            <a:off x="8799195" y="4695190"/>
            <a:ext cx="2755265" cy="82994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Dreno Comum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5" name="Caixa de Texto 24"/>
          <p:cNvSpPr txBox="1"/>
          <p:nvPr/>
        </p:nvSpPr>
        <p:spPr>
          <a:xfrm>
            <a:off x="1277620" y="56959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aphicFrame>
        <p:nvGraphicFramePr>
          <p:cNvPr id="11" name="Tabela 10"/>
          <p:cNvGraphicFramePr/>
          <p:nvPr/>
        </p:nvGraphicFramePr>
        <p:xfrm>
          <a:off x="1372235" y="2388870"/>
          <a:ext cx="9771380" cy="2980690"/>
        </p:xfrm>
        <a:graphic>
          <a:graphicData uri="http://schemas.openxmlformats.org/drawingml/2006/table">
            <a:tbl>
              <a:tblPr firstRow="1" bandRow="1">
                <a:tableStyleId>{5C22544A-7EE6-4342-B048-85BDC9FD1C3A}</a:tableStyleId>
              </a:tblPr>
              <a:tblGrid>
                <a:gridCol w="2442845"/>
                <a:gridCol w="2442845"/>
                <a:gridCol w="2442845"/>
                <a:gridCol w="2442845"/>
              </a:tblGrid>
              <a:tr h="457200">
                <a:tc>
                  <a:txBody>
                    <a:bodyPr/>
                    <a:p>
                      <a:pPr algn="ctr">
                        <a:buNone/>
                      </a:pPr>
                      <a:endParaRPr lang="pt-BR" altLang="en-US"/>
                    </a:p>
                  </a:txBody>
                  <a:tcPr/>
                </a:tc>
                <a:tc>
                  <a:txBody>
                    <a:bodyPr/>
                    <a:p>
                      <a:pPr algn="ctr">
                        <a:buNone/>
                      </a:pPr>
                      <a:r>
                        <a:rPr lang="pt-BR" altLang="en-US" sz="2400">
                          <a:latin typeface="Comic Sans MS" panose="030F0702030302020204" pitchFamily="66" charset="0"/>
                          <a:cs typeface="Comic Sans MS" panose="030F0702030302020204" pitchFamily="66" charset="0"/>
                        </a:rPr>
                        <a:t>Source comum</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Gate Comum</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Dreno Comum</a:t>
                      </a:r>
                      <a:endParaRPr lang="pt-BR" altLang="en-US" sz="2400">
                        <a:latin typeface="Comic Sans MS" panose="030F0702030302020204" pitchFamily="66" charset="0"/>
                        <a:cs typeface="Comic Sans MS" panose="030F0702030302020204" pitchFamily="66" charset="0"/>
                      </a:endParaRPr>
                    </a:p>
                  </a:txBody>
                  <a:tcPr/>
                </a:tc>
              </a:tr>
              <a:tr h="841375">
                <a:tc>
                  <a:txBody>
                    <a:bodyPr/>
                    <a:p>
                      <a:pPr algn="ctr">
                        <a:buNone/>
                      </a:pPr>
                      <a:r>
                        <a:rPr lang="pt-BR" altLang="en-US" sz="2400" b="1">
                          <a:latin typeface="Comic Sans MS" panose="030F0702030302020204" pitchFamily="66" charset="0"/>
                          <a:cs typeface="Comic Sans MS" panose="030F0702030302020204" pitchFamily="66" charset="0"/>
                        </a:rPr>
                        <a:t>Ganho de Tensão</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alto (negativo)</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alto (positivo)</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proximo a 1</a:t>
                      </a:r>
                      <a:endParaRPr lang="pt-BR" altLang="en-US" sz="2400">
                        <a:latin typeface="Comic Sans MS" panose="030F0702030302020204" pitchFamily="66" charset="0"/>
                        <a:cs typeface="Comic Sans MS" panose="030F0702030302020204" pitchFamily="66" charset="0"/>
                      </a:endParaRPr>
                    </a:p>
                  </a:txBody>
                  <a:tcPr/>
                </a:tc>
              </a:tr>
              <a:tr h="840740">
                <a:tc>
                  <a:txBody>
                    <a:bodyPr/>
                    <a:p>
                      <a:pPr algn="ctr">
                        <a:buNone/>
                      </a:pPr>
                      <a:r>
                        <a:rPr lang="pt-BR" altLang="en-US" sz="2400" b="1">
                          <a:latin typeface="Comic Sans MS" panose="030F0702030302020204" pitchFamily="66" charset="0"/>
                          <a:cs typeface="Comic Sans MS" panose="030F0702030302020204" pitchFamily="66" charset="0"/>
                        </a:rPr>
                        <a:t>Impedancia de Entrada</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baixa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r>
              <a:tr h="841375">
                <a:tc>
                  <a:txBody>
                    <a:bodyPr/>
                    <a:p>
                      <a:pPr algn="ctr">
                        <a:buNone/>
                      </a:pPr>
                      <a:r>
                        <a:rPr lang="pt-BR" altLang="en-US" sz="2400" b="1">
                          <a:latin typeface="Comic Sans MS" panose="030F0702030302020204" pitchFamily="66" charset="0"/>
                          <a:cs typeface="Comic Sans MS" panose="030F0702030302020204" pitchFamily="66" charset="0"/>
                        </a:rPr>
                        <a:t>Impedancia de Saída</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baixa</a:t>
                      </a:r>
                      <a:endParaRPr lang="pt-BR" altLang="en-US" sz="2400">
                        <a:latin typeface="Comic Sans MS" panose="030F0702030302020204" pitchFamily="66" charset="0"/>
                        <a:cs typeface="Comic Sans MS" panose="030F0702030302020204" pitchFamily="66" charset="0"/>
                      </a:endParaRPr>
                    </a:p>
                  </a:txBody>
                  <a:tcPr/>
                </a:tc>
              </a:tr>
            </a:tbl>
          </a:graphicData>
        </a:graphic>
      </p:graphicFrame>
      <p:sp>
        <p:nvSpPr>
          <p:cNvPr id="25" name="CaixaDeTexto 45"/>
          <p:cNvSpPr txBox="1"/>
          <p:nvPr/>
        </p:nvSpPr>
        <p:spPr>
          <a:xfrm>
            <a:off x="255905" y="1327785"/>
            <a:ext cx="1144206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Esperamos caracteristicas semelhantes as do bipolar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 de Texto 3"/>
          <p:cNvSpPr txBox="1"/>
          <p:nvPr/>
        </p:nvSpPr>
        <p:spPr>
          <a:xfrm>
            <a:off x="1277620" y="598170"/>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a:xfrm>
            <a:off x="9074785" y="6380480"/>
            <a:ext cx="2743200" cy="365125"/>
          </a:xfrm>
        </p:spPr>
        <p:txBody>
          <a:bodyPr/>
          <a:p>
            <a:fld id="{74F297BB-B745-4CAB-BE1D-CE4C89382949}" type="slidenum">
              <a:rPr lang="pt-BR" smtClean="0"/>
            </a:fld>
            <a:endParaRPr lang="pt-BR"/>
          </a:p>
        </p:txBody>
      </p:sp>
      <p:cxnSp>
        <p:nvCxnSpPr>
          <p:cNvPr id="5" name="Conector Reto 4"/>
          <p:cNvCxnSpPr/>
          <p:nvPr/>
        </p:nvCxnSpPr>
        <p:spPr>
          <a:xfrm rot="16200000" flipH="1">
            <a:off x="5568284" y="437941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a:off x="1787857" y="218894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 name="Retângulo 6"/>
          <p:cNvSpPr/>
          <p:nvPr/>
        </p:nvSpPr>
        <p:spPr>
          <a:xfrm>
            <a:off x="7328847" y="218894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 name="Retângulo 7"/>
          <p:cNvSpPr/>
          <p:nvPr/>
        </p:nvSpPr>
        <p:spPr>
          <a:xfrm>
            <a:off x="4586292" y="2188948"/>
            <a:ext cx="2770495" cy="2320119"/>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 name="CaixaDeTexto 6"/>
          <p:cNvSpPr txBox="1"/>
          <p:nvPr/>
        </p:nvSpPr>
        <p:spPr>
          <a:xfrm>
            <a:off x="6131125" y="2901073"/>
            <a:ext cx="542136" cy="923330"/>
          </a:xfrm>
          <a:prstGeom prst="rect">
            <a:avLst/>
          </a:prstGeom>
          <a:noFill/>
        </p:spPr>
        <p:txBody>
          <a:bodyPr wrap="none" rtlCol="0">
            <a:spAutoFit/>
          </a:bodyPr>
          <a:p>
            <a:r>
              <a:rPr lang="pt-BR" sz="5400" dirty="0" smtClean="0"/>
              <a:t>P</a:t>
            </a:r>
            <a:endParaRPr lang="pt-BR" sz="5400" dirty="0"/>
          </a:p>
        </p:txBody>
      </p:sp>
      <p:sp>
        <p:nvSpPr>
          <p:cNvPr id="10" name="CaixaDeTexto 7"/>
          <p:cNvSpPr txBox="1"/>
          <p:nvPr/>
        </p:nvSpPr>
        <p:spPr>
          <a:xfrm>
            <a:off x="2902037" y="2764512"/>
            <a:ext cx="631904" cy="923330"/>
          </a:xfrm>
          <a:prstGeom prst="rect">
            <a:avLst/>
          </a:prstGeom>
          <a:noFill/>
        </p:spPr>
        <p:txBody>
          <a:bodyPr wrap="none" rtlCol="0">
            <a:spAutoFit/>
          </a:bodyPr>
          <a:p>
            <a:r>
              <a:rPr lang="pt-BR" sz="5400" dirty="0"/>
              <a:t>N</a:t>
            </a:r>
            <a:endParaRPr lang="pt-BR" sz="5400" dirty="0"/>
          </a:p>
        </p:txBody>
      </p:sp>
      <p:sp>
        <p:nvSpPr>
          <p:cNvPr id="11" name="CaixaDeTexto 8"/>
          <p:cNvSpPr txBox="1"/>
          <p:nvPr/>
        </p:nvSpPr>
        <p:spPr>
          <a:xfrm>
            <a:off x="8443026" y="2764512"/>
            <a:ext cx="631904" cy="923330"/>
          </a:xfrm>
          <a:prstGeom prst="rect">
            <a:avLst/>
          </a:prstGeom>
          <a:noFill/>
        </p:spPr>
        <p:txBody>
          <a:bodyPr wrap="none" rtlCol="0">
            <a:spAutoFit/>
          </a:bodyPr>
          <a:p>
            <a:r>
              <a:rPr lang="pt-BR" sz="5400" dirty="0"/>
              <a:t>N</a:t>
            </a:r>
            <a:endParaRPr lang="pt-BR" sz="5400" dirty="0"/>
          </a:p>
        </p:txBody>
      </p:sp>
      <p:cxnSp>
        <p:nvCxnSpPr>
          <p:cNvPr id="12" name="Conector Reto 11"/>
          <p:cNvCxnSpPr/>
          <p:nvPr/>
        </p:nvCxnSpPr>
        <p:spPr>
          <a:xfrm flipH="1">
            <a:off x="1037230" y="322617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10099342" y="322617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4" name="CaixaDeTexto 11"/>
          <p:cNvSpPr txBox="1"/>
          <p:nvPr/>
        </p:nvSpPr>
        <p:spPr>
          <a:xfrm>
            <a:off x="744859" y="2577909"/>
            <a:ext cx="410690" cy="646331"/>
          </a:xfrm>
          <a:prstGeom prst="rect">
            <a:avLst/>
          </a:prstGeom>
          <a:noFill/>
        </p:spPr>
        <p:txBody>
          <a:bodyPr wrap="none" rtlCol="0">
            <a:spAutoFit/>
          </a:bodyPr>
          <a:p>
            <a:r>
              <a:rPr lang="pt-BR" sz="3600" dirty="0" smtClean="0"/>
              <a:t>E</a:t>
            </a:r>
            <a:endParaRPr lang="pt-BR" sz="3600" dirty="0"/>
          </a:p>
        </p:txBody>
      </p:sp>
      <p:sp>
        <p:nvSpPr>
          <p:cNvPr id="15" name="CaixaDeTexto 12"/>
          <p:cNvSpPr txBox="1"/>
          <p:nvPr/>
        </p:nvSpPr>
        <p:spPr>
          <a:xfrm>
            <a:off x="10656507" y="2577908"/>
            <a:ext cx="431528" cy="646331"/>
          </a:xfrm>
          <a:prstGeom prst="rect">
            <a:avLst/>
          </a:prstGeom>
          <a:noFill/>
        </p:spPr>
        <p:txBody>
          <a:bodyPr wrap="none" rtlCol="0">
            <a:spAutoFit/>
          </a:bodyPr>
          <a:p>
            <a:r>
              <a:rPr lang="pt-BR" sz="3600" dirty="0"/>
              <a:t>C</a:t>
            </a:r>
            <a:endParaRPr lang="pt-BR" sz="3600" dirty="0"/>
          </a:p>
        </p:txBody>
      </p:sp>
      <p:sp>
        <p:nvSpPr>
          <p:cNvPr id="16" name="Seta Dobrada 15"/>
          <p:cNvSpPr/>
          <p:nvPr/>
        </p:nvSpPr>
        <p:spPr>
          <a:xfrm rot="10800000" flipV="1">
            <a:off x="4230805" y="4004101"/>
            <a:ext cx="1576230" cy="318646"/>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17" name="CaixaDeTexto 15"/>
          <p:cNvSpPr txBox="1"/>
          <p:nvPr/>
        </p:nvSpPr>
        <p:spPr>
          <a:xfrm>
            <a:off x="4029395" y="3452538"/>
            <a:ext cx="806631" cy="646331"/>
          </a:xfrm>
          <a:prstGeom prst="rect">
            <a:avLst/>
          </a:prstGeom>
          <a:noFill/>
        </p:spPr>
        <p:txBody>
          <a:bodyPr wrap="none" rtlCol="0">
            <a:spAutoFit/>
          </a:bodyPr>
          <a:p>
            <a:r>
              <a:rPr lang="pt-BR" sz="3600" dirty="0" err="1" smtClean="0"/>
              <a:t>J</a:t>
            </a:r>
            <a:r>
              <a:rPr lang="pt-BR" sz="3600" baseline="-25000" dirty="0" err="1"/>
              <a:t>p</a:t>
            </a:r>
            <a:r>
              <a:rPr lang="pt-BR" sz="3600" baseline="-25000" dirty="0" err="1" smtClean="0"/>
              <a:t>nE</a:t>
            </a:r>
            <a:endParaRPr lang="pt-BR" sz="3600" dirty="0"/>
          </a:p>
        </p:txBody>
      </p:sp>
      <p:sp>
        <p:nvSpPr>
          <p:cNvPr id="18" name="Seta para a direita 17"/>
          <p:cNvSpPr/>
          <p:nvPr/>
        </p:nvSpPr>
        <p:spPr>
          <a:xfrm>
            <a:off x="3187254" y="2299974"/>
            <a:ext cx="5421961" cy="777921"/>
          </a:xfrm>
          <a:prstGeom prst="rightArrow">
            <a:avLst/>
          </a:prstGeom>
          <a:solidFill>
            <a:schemeClr val="accent6">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9" name="CaixaDeTexto 17"/>
          <p:cNvSpPr txBox="1"/>
          <p:nvPr/>
        </p:nvSpPr>
        <p:spPr>
          <a:xfrm>
            <a:off x="5941021" y="2307638"/>
            <a:ext cx="845103" cy="646331"/>
          </a:xfrm>
          <a:prstGeom prst="rect">
            <a:avLst/>
          </a:prstGeom>
          <a:noFill/>
        </p:spPr>
        <p:txBody>
          <a:bodyPr wrap="none" rtlCol="0">
            <a:spAutoFit/>
          </a:bodyPr>
          <a:p>
            <a:r>
              <a:rPr lang="pt-BR" sz="3600" dirty="0" err="1" smtClean="0"/>
              <a:t>J</a:t>
            </a:r>
            <a:r>
              <a:rPr lang="pt-BR" sz="3600" baseline="-25000" dirty="0" err="1" smtClean="0"/>
              <a:t>npD</a:t>
            </a:r>
            <a:endParaRPr lang="pt-BR" sz="3600" dirty="0"/>
          </a:p>
        </p:txBody>
      </p:sp>
      <p:sp>
        <p:nvSpPr>
          <p:cNvPr id="20" name="Seta Dobrada 19"/>
          <p:cNvSpPr/>
          <p:nvPr/>
        </p:nvSpPr>
        <p:spPr>
          <a:xfrm rot="10800000" flipH="1" flipV="1">
            <a:off x="5994591" y="4098868"/>
            <a:ext cx="1606679" cy="259131"/>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21" name="Seta para cima 20"/>
          <p:cNvSpPr/>
          <p:nvPr/>
        </p:nvSpPr>
        <p:spPr>
          <a:xfrm>
            <a:off x="5817852" y="3669021"/>
            <a:ext cx="159036" cy="670157"/>
          </a:xfrm>
          <a:prstGeom prst="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CaixaDeTexto 21"/>
          <p:cNvSpPr txBox="1"/>
          <p:nvPr/>
        </p:nvSpPr>
        <p:spPr>
          <a:xfrm>
            <a:off x="6814308" y="3511333"/>
            <a:ext cx="819455" cy="646331"/>
          </a:xfrm>
          <a:prstGeom prst="rect">
            <a:avLst/>
          </a:prstGeom>
          <a:noFill/>
        </p:spPr>
        <p:txBody>
          <a:bodyPr wrap="none" rtlCol="0">
            <a:spAutoFit/>
          </a:bodyPr>
          <a:p>
            <a:r>
              <a:rPr lang="pt-BR" sz="3600" dirty="0" err="1" smtClean="0"/>
              <a:t>J</a:t>
            </a:r>
            <a:r>
              <a:rPr lang="pt-BR" sz="3600" baseline="-25000" dirty="0" err="1" smtClean="0"/>
              <a:t>pnC</a:t>
            </a:r>
            <a:endParaRPr lang="pt-BR" sz="3600" dirty="0"/>
          </a:p>
        </p:txBody>
      </p:sp>
      <p:sp>
        <p:nvSpPr>
          <p:cNvPr id="23" name="CaixaDeTexto 22"/>
          <p:cNvSpPr txBox="1"/>
          <p:nvPr/>
        </p:nvSpPr>
        <p:spPr>
          <a:xfrm>
            <a:off x="5894296" y="3492512"/>
            <a:ext cx="939103" cy="646331"/>
          </a:xfrm>
          <a:prstGeom prst="rect">
            <a:avLst/>
          </a:prstGeom>
          <a:noFill/>
        </p:spPr>
        <p:txBody>
          <a:bodyPr wrap="none" rtlCol="0">
            <a:spAutoFit/>
          </a:bodyPr>
          <a:p>
            <a:r>
              <a:rPr lang="pt-BR" sz="3600" dirty="0" err="1" smtClean="0"/>
              <a:t>J</a:t>
            </a:r>
            <a:r>
              <a:rPr lang="pt-BR" sz="3600" baseline="-25000" dirty="0" err="1" smtClean="0"/>
              <a:t>pRec</a:t>
            </a:r>
            <a:endParaRPr lang="pt-BR" sz="3600" dirty="0"/>
          </a:p>
        </p:txBody>
      </p:sp>
      <p:sp>
        <p:nvSpPr>
          <p:cNvPr id="24" name="CaixaDeTexto 23"/>
          <p:cNvSpPr txBox="1"/>
          <p:nvPr/>
        </p:nvSpPr>
        <p:spPr>
          <a:xfrm>
            <a:off x="3741159" y="274492"/>
            <a:ext cx="4404148" cy="1353185"/>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de Base</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lacunas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5" name="Seta Dobrada 24"/>
          <p:cNvSpPr/>
          <p:nvPr/>
        </p:nvSpPr>
        <p:spPr>
          <a:xfrm rot="5400000">
            <a:off x="5423535" y="3006725"/>
            <a:ext cx="777875" cy="355600"/>
          </a:xfrm>
          <a:prstGeom prst="bentArrow">
            <a:avLst/>
          </a:prstGeom>
          <a:solidFill>
            <a:schemeClr val="accent6">
              <a:lumMod val="60000"/>
              <a:lumOff val="40000"/>
            </a:schemeClr>
          </a:solidFill>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26" name="Retângulo 25"/>
          <p:cNvSpPr/>
          <p:nvPr/>
        </p:nvSpPr>
        <p:spPr>
          <a:xfrm>
            <a:off x="5523230" y="2769870"/>
            <a:ext cx="212725" cy="106680"/>
          </a:xfrm>
          <a:prstGeom prst="rect">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CaixaDeTexto 2"/>
          <p:cNvSpPr txBox="1"/>
          <p:nvPr/>
        </p:nvSpPr>
        <p:spPr>
          <a:xfrm>
            <a:off x="300203" y="4752973"/>
            <a:ext cx="11286699" cy="138366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npD</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 de eletrons injetadas na base. Os eletrons injetados na base pelo emissor não recombinam na base e passam direto para o coletor formando I</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endPar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1851" y="4311388"/>
            <a:ext cx="1665939" cy="1293155"/>
            <a:chOff x="7493" y="6919"/>
            <a:chExt cx="2139" cy="1604"/>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67385" y="26346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18"/>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67910" y="45921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15060" y="44005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74"/>
          <p:cNvCxnSpPr/>
          <p:nvPr/>
        </p:nvCxnSpPr>
        <p:spPr>
          <a:xfrm>
            <a:off x="6877050" y="27412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866890" y="307022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866890" y="191706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rot="0">
            <a:off x="6675120" y="2247265"/>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5598160" y="278130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7" name="Caixa de Texto 23"/>
          <p:cNvSpPr txBox="1"/>
          <p:nvPr/>
        </p:nvSpPr>
        <p:spPr>
          <a:xfrm>
            <a:off x="5097780" y="190119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9" name="Conector Reto 128"/>
          <p:cNvCxnSpPr/>
          <p:nvPr/>
        </p:nvCxnSpPr>
        <p:spPr>
          <a:xfrm flipH="1">
            <a:off x="6864350" y="3218815"/>
            <a:ext cx="30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5906135" y="204978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6854825" y="265557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6854825" y="2655570"/>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7275310" y="245744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6722110" y="344297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5096510" y="192278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4928870" y="251777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4975225" y="256857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4811395" y="3137535"/>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4960620" y="34366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5087620" y="191262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6854825" y="1920875"/>
            <a:ext cx="32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7951470" y="230441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13" name="Grupo 12"/>
          <p:cNvGrpSpPr/>
          <p:nvPr/>
        </p:nvGrpSpPr>
        <p:grpSpPr>
          <a:xfrm rot="5400000" flipH="1">
            <a:off x="8173835" y="2456814"/>
            <a:ext cx="1332000" cy="220980"/>
            <a:chOff x="3927661" y="3524056"/>
            <a:chExt cx="1490292" cy="255373"/>
          </a:xfrm>
        </p:grpSpPr>
        <p:cxnSp>
          <p:nvCxnSpPr>
            <p:cNvPr id="14"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 name="Caixa de Texto 23"/>
          <p:cNvSpPr txBox="1"/>
          <p:nvPr/>
        </p:nvSpPr>
        <p:spPr>
          <a:xfrm>
            <a:off x="8950325" y="230949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9315352" y="142094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8" name="Conector Reto 17"/>
          <p:cNvCxnSpPr/>
          <p:nvPr/>
        </p:nvCxnSpPr>
        <p:spPr>
          <a:xfrm flipV="1">
            <a:off x="9864090" y="190500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9" name="Grupo 18"/>
          <p:cNvGrpSpPr/>
          <p:nvPr/>
        </p:nvGrpSpPr>
        <p:grpSpPr>
          <a:xfrm rot="0">
            <a:off x="9672320" y="2235200"/>
            <a:ext cx="364490" cy="494030"/>
            <a:chOff x="7555792" y="2647951"/>
            <a:chExt cx="387626" cy="552342"/>
          </a:xfrm>
          <a:solidFill>
            <a:srgbClr val="00B0F0">
              <a:alpha val="97000"/>
            </a:srgbClr>
          </a:solidFill>
        </p:grpSpPr>
        <p:sp>
          <p:nvSpPr>
            <p:cNvPr id="20" name="Elipse 1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2" name="Caixa de Texto 41"/>
              <p:cNvSpPr txBox="1"/>
              <p:nvPr/>
            </p:nvSpPr>
            <p:spPr>
              <a:xfrm>
                <a:off x="10031009" y="2235340"/>
                <a:ext cx="12674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𝐵𝑆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10031009" y="2235340"/>
                <a:ext cx="1267460" cy="460375"/>
              </a:xfrm>
              <a:prstGeom prst="rect">
                <a:avLst/>
              </a:prstGeom>
              <a:blipFill rotWithShape="1">
                <a:blip r:embed="rId2"/>
                <a:stretch>
                  <a:fillRect l="-43" t="-30" r="43" b="30"/>
                </a:stretch>
              </a:blipFill>
            </p:spPr>
            <p:txBody>
              <a:bodyPr/>
              <a:lstStyle/>
              <a:p>
                <a:r>
                  <a:rPr lang="pt-BR" altLang="en-US">
                    <a:noFill/>
                  </a:rPr>
                  <a:t> </a:t>
                </a:r>
              </a:p>
            </p:txBody>
          </p:sp>
        </mc:Fallback>
      </mc:AlternateContent>
      <p:sp>
        <p:nvSpPr>
          <p:cNvPr id="99" name="CaixaDeTexto 45"/>
          <p:cNvSpPr txBox="1"/>
          <p:nvPr/>
        </p:nvSpPr>
        <p:spPr>
          <a:xfrm>
            <a:off x="3754120" y="3612515"/>
            <a:ext cx="7739380" cy="82994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BS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 então podemos tirar a fonte de corrente do efeito de corpo.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4" name="Conector Reto 74"/>
          <p:cNvCxnSpPr/>
          <p:nvPr/>
        </p:nvCxnSpPr>
        <p:spPr>
          <a:xfrm>
            <a:off x="7496175" y="56375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7486015" y="596646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7486015" y="481330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upo 48"/>
          <p:cNvGrpSpPr/>
          <p:nvPr/>
        </p:nvGrpSpPr>
        <p:grpSpPr>
          <a:xfrm rot="0">
            <a:off x="7294245" y="5143500"/>
            <a:ext cx="364490" cy="494030"/>
            <a:chOff x="7555792" y="2647951"/>
            <a:chExt cx="387626" cy="552342"/>
          </a:xfrm>
          <a:solidFill>
            <a:srgbClr val="00B0F0">
              <a:alpha val="97000"/>
            </a:srgbClr>
          </a:solidFill>
        </p:grpSpPr>
        <p:sp>
          <p:nvSpPr>
            <p:cNvPr id="50" name="Elipse 4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6" name="Caixa de Texto 23"/>
          <p:cNvSpPr txBox="1"/>
          <p:nvPr/>
        </p:nvSpPr>
        <p:spPr>
          <a:xfrm>
            <a:off x="6217285" y="567753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61" name="Caixa de Texto 23"/>
          <p:cNvSpPr txBox="1"/>
          <p:nvPr/>
        </p:nvSpPr>
        <p:spPr>
          <a:xfrm>
            <a:off x="5703570" y="475932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62"/>
          <p:cNvCxnSpPr/>
          <p:nvPr/>
        </p:nvCxnSpPr>
        <p:spPr>
          <a:xfrm flipH="1">
            <a:off x="7483475" y="6115050"/>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Forma livre 63"/>
          <p:cNvSpPr/>
          <p:nvPr/>
        </p:nvSpPr>
        <p:spPr>
          <a:xfrm rot="18300000" flipV="1">
            <a:off x="6525260" y="4946015"/>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65" name="Caixa de Texto 64"/>
              <p:cNvSpPr txBox="1"/>
              <p:nvPr/>
            </p:nvSpPr>
            <p:spPr>
              <a:xfrm>
                <a:off x="7473950" y="555180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7473950" y="5551805"/>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70" name="Grupo 69"/>
          <p:cNvGrpSpPr/>
          <p:nvPr/>
        </p:nvGrpSpPr>
        <p:grpSpPr>
          <a:xfrm rot="5400000" flipH="1">
            <a:off x="7894435" y="5353684"/>
            <a:ext cx="1332000" cy="220980"/>
            <a:chOff x="3927661" y="3524056"/>
            <a:chExt cx="1490292" cy="255373"/>
          </a:xfrm>
        </p:grpSpPr>
        <p:cxnSp>
          <p:nvCxnSpPr>
            <p:cNvPr id="71"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71"/>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3" name="Conector Reto 72"/>
          <p:cNvCxnSpPr/>
          <p:nvPr/>
        </p:nvCxnSpPr>
        <p:spPr>
          <a:xfrm>
            <a:off x="7341235" y="63392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5715635" y="482917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Elipse 74"/>
          <p:cNvSpPr/>
          <p:nvPr/>
        </p:nvSpPr>
        <p:spPr>
          <a:xfrm>
            <a:off x="5547995" y="541401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5" name="Forma livre 84"/>
          <p:cNvSpPr/>
          <p:nvPr/>
        </p:nvSpPr>
        <p:spPr>
          <a:xfrm>
            <a:off x="5594350" y="546481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7" name="Conector Reto 86"/>
          <p:cNvCxnSpPr/>
          <p:nvPr/>
        </p:nvCxnSpPr>
        <p:spPr>
          <a:xfrm rot="5400000">
            <a:off x="5430520" y="6033770"/>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5579745" y="63328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a:off x="5706745" y="481901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7473950" y="4817110"/>
            <a:ext cx="24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8570595" y="520065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95" name="Grupo 94"/>
          <p:cNvGrpSpPr/>
          <p:nvPr/>
        </p:nvGrpSpPr>
        <p:grpSpPr>
          <a:xfrm rot="5400000" flipH="1">
            <a:off x="8792960" y="5353049"/>
            <a:ext cx="1332000" cy="220980"/>
            <a:chOff x="3927661" y="3524056"/>
            <a:chExt cx="1490292" cy="255373"/>
          </a:xfrm>
        </p:grpSpPr>
        <p:cxnSp>
          <p:nvCxnSpPr>
            <p:cNvPr id="9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9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 de Texto 23"/>
          <p:cNvSpPr txBox="1"/>
          <p:nvPr/>
        </p:nvSpPr>
        <p:spPr>
          <a:xfrm>
            <a:off x="9569450" y="520573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sp>
        <p:nvSpPr>
          <p:cNvPr id="100" name="CaixaDeTexto 47"/>
          <p:cNvSpPr txBox="1"/>
          <p:nvPr/>
        </p:nvSpPr>
        <p:spPr>
          <a:xfrm>
            <a:off x="9318527" y="436925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sp>
        <p:nvSpPr>
          <p:cNvPr id="107" name="Rectangle 140"/>
          <p:cNvSpPr>
            <a:spLocks noChangeArrowheads="1"/>
          </p:cNvSpPr>
          <p:nvPr/>
        </p:nvSpPr>
        <p:spPr bwMode="auto">
          <a:xfrm rot="21600000" flipH="1">
            <a:off x="4431760" y="219504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
        <p:nvSpPr>
          <p:cNvPr id="108" name="Rectangle 140"/>
          <p:cNvSpPr>
            <a:spLocks noChangeArrowheads="1"/>
          </p:cNvSpPr>
          <p:nvPr/>
        </p:nvSpPr>
        <p:spPr bwMode="auto">
          <a:xfrm rot="21600000" flipH="1">
            <a:off x="4975320" y="509826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
        <p:nvSpPr>
          <p:cNvPr id="5" name="Caixa de Texto 4"/>
          <p:cNvSpPr txBox="1"/>
          <p:nvPr/>
        </p:nvSpPr>
        <p:spPr>
          <a:xfrm>
            <a:off x="1334770" y="55562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2486" y="4308213"/>
            <a:ext cx="1665939" cy="1293155"/>
            <a:chOff x="7493" y="6919"/>
            <a:chExt cx="2139" cy="1604"/>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67385" y="26346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4952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67910" y="457312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15060" y="44005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74"/>
          <p:cNvCxnSpPr/>
          <p:nvPr/>
        </p:nvCxnSpPr>
        <p:spPr>
          <a:xfrm>
            <a:off x="6978015" y="28435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6967855" y="317246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6967855" y="201930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upo 48"/>
          <p:cNvGrpSpPr/>
          <p:nvPr/>
        </p:nvGrpSpPr>
        <p:grpSpPr>
          <a:xfrm rot="0">
            <a:off x="6776085" y="2349500"/>
            <a:ext cx="364490" cy="494030"/>
            <a:chOff x="7555792" y="2647951"/>
            <a:chExt cx="387626" cy="552342"/>
          </a:xfrm>
          <a:solidFill>
            <a:srgbClr val="00B0F0">
              <a:alpha val="97000"/>
            </a:srgbClr>
          </a:solidFill>
        </p:grpSpPr>
        <p:sp>
          <p:nvSpPr>
            <p:cNvPr id="50" name="Elipse 4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6" name="Caixa de Texto 23"/>
          <p:cNvSpPr txBox="1"/>
          <p:nvPr/>
        </p:nvSpPr>
        <p:spPr>
          <a:xfrm>
            <a:off x="5699125" y="288353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61" name="Caixa de Texto 23"/>
          <p:cNvSpPr txBox="1"/>
          <p:nvPr/>
        </p:nvSpPr>
        <p:spPr>
          <a:xfrm>
            <a:off x="5169535" y="200342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62"/>
          <p:cNvCxnSpPr/>
          <p:nvPr/>
        </p:nvCxnSpPr>
        <p:spPr>
          <a:xfrm flipH="1">
            <a:off x="6965315" y="3321050"/>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Forma livre 63"/>
          <p:cNvSpPr/>
          <p:nvPr/>
        </p:nvSpPr>
        <p:spPr>
          <a:xfrm rot="17940000" flipV="1">
            <a:off x="6086475" y="2110105"/>
            <a:ext cx="659130" cy="118491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65" name="Caixa de Texto 64"/>
              <p:cNvSpPr txBox="1"/>
              <p:nvPr/>
            </p:nvSpPr>
            <p:spPr>
              <a:xfrm>
                <a:off x="6955790" y="275780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6955790" y="2757805"/>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70" name="Grupo 69"/>
          <p:cNvGrpSpPr/>
          <p:nvPr/>
        </p:nvGrpSpPr>
        <p:grpSpPr>
          <a:xfrm rot="5400000" flipH="1">
            <a:off x="7376275" y="2559684"/>
            <a:ext cx="1332000" cy="220980"/>
            <a:chOff x="3927661" y="3524056"/>
            <a:chExt cx="1490292" cy="255373"/>
          </a:xfrm>
        </p:grpSpPr>
        <p:cxnSp>
          <p:nvCxnSpPr>
            <p:cNvPr id="71"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71"/>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3" name="Conector Reto 72"/>
          <p:cNvCxnSpPr/>
          <p:nvPr/>
        </p:nvCxnSpPr>
        <p:spPr>
          <a:xfrm>
            <a:off x="6823075" y="35452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5197475" y="203517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Elipse 74"/>
          <p:cNvSpPr/>
          <p:nvPr/>
        </p:nvSpPr>
        <p:spPr>
          <a:xfrm>
            <a:off x="5029835" y="262001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5" name="Forma livre 84"/>
          <p:cNvSpPr/>
          <p:nvPr/>
        </p:nvSpPr>
        <p:spPr>
          <a:xfrm>
            <a:off x="5076190" y="267081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7" name="Conector Reto 86"/>
          <p:cNvCxnSpPr/>
          <p:nvPr/>
        </p:nvCxnSpPr>
        <p:spPr>
          <a:xfrm rot="5400000">
            <a:off x="4912360" y="3239770"/>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5061585" y="35388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a:off x="5188585" y="202501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6955790" y="2023110"/>
            <a:ext cx="24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8052435" y="240665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95" name="Grupo 94"/>
          <p:cNvGrpSpPr/>
          <p:nvPr/>
        </p:nvGrpSpPr>
        <p:grpSpPr>
          <a:xfrm rot="5400000" flipH="1">
            <a:off x="8274800" y="2559049"/>
            <a:ext cx="1332000" cy="220980"/>
            <a:chOff x="3927661" y="3524056"/>
            <a:chExt cx="1490292" cy="255373"/>
          </a:xfrm>
        </p:grpSpPr>
        <p:cxnSp>
          <p:nvCxnSpPr>
            <p:cNvPr id="9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9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 de Texto 23"/>
          <p:cNvSpPr txBox="1"/>
          <p:nvPr/>
        </p:nvSpPr>
        <p:spPr>
          <a:xfrm>
            <a:off x="9051290" y="241173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sp>
        <p:nvSpPr>
          <p:cNvPr id="100" name="CaixaDeTexto 47"/>
          <p:cNvSpPr txBox="1"/>
          <p:nvPr/>
        </p:nvSpPr>
        <p:spPr>
          <a:xfrm>
            <a:off x="8800367" y="157525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75149" y="386825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mc:AlternateContent xmlns:mc="http://schemas.openxmlformats.org/markup-compatibility/2006">
        <mc:Choice xmlns:a14="http://schemas.microsoft.com/office/drawing/2010/main" Requires="a14">
          <p:sp>
            <p:nvSpPr>
              <p:cNvPr id="5" name="Caixa de Texto 5"/>
              <p:cNvSpPr txBox="1"/>
              <p:nvPr/>
            </p:nvSpPr>
            <p:spPr>
              <a:xfrm>
                <a:off x="4453255" y="3653801"/>
                <a:ext cx="5578475" cy="604520"/>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𝑑𝑝</m:t>
                        </m:r>
                        <m:r>
                          <a:rPr lang="en-US" altLang="pt-BR" sz="3200" i="1">
                            <a:latin typeface="Cambria Math" panose="02040503050406030204" pitchFamily="18" charset="0"/>
                            <a:cs typeface="Cambria Math" panose="02040503050406030204" pitchFamily="18" charset="0"/>
                          </a:rPr>
                          <m:t>2</m:t>
                        </m:r>
                      </m:sub>
                    </m:sSub>
                    <m:r>
                      <a:rPr lang="en-US" altLang="pt-BR" sz="3200" i="1">
                        <a:latin typeface="Cambria Math" panose="02040503050406030204" pitchFamily="18" charset="0"/>
                        <a:cs typeface="Cambria Math" panose="02040503050406030204" pitchFamily="18" charset="0"/>
                      </a:rPr>
                      <m:t>+</m:t>
                    </m:r>
                    <m:sSub>
                      <m:sSubPr>
                        <m:ctrlPr>
                          <a:rPr lang="en-US" altLang="pt-BR" sz="3200" b="1" i="1">
                            <a:latin typeface="Cambria Math" panose="02040503050406030204" pitchFamily="18" charset="0"/>
                            <a:cs typeface="Cambria Math" panose="02040503050406030204" pitchFamily="18" charset="0"/>
                          </a:rPr>
                        </m:ctrlPr>
                      </m:sSubPr>
                      <m:e>
                        <m:r>
                          <a:rPr lang="en-US" altLang="pt-BR" sz="3200" b="1" i="1">
                            <a:latin typeface="Cambria Math" panose="02040503050406030204" pitchFamily="18" charset="0"/>
                            <a:cs typeface="Cambria Math" panose="02040503050406030204" pitchFamily="18" charset="0"/>
                          </a:rPr>
                          <m:t>𝒗</m:t>
                        </m:r>
                      </m:e>
                      <m:sub>
                        <m:r>
                          <a:rPr lang="en-US" altLang="pt-BR" sz="3200" b="1" i="1">
                            <a:latin typeface="Cambria Math" panose="02040503050406030204" pitchFamily="18" charset="0"/>
                            <a:cs typeface="Cambria Math" panose="02040503050406030204" pitchFamily="18" charset="0"/>
                          </a:rPr>
                          <m:t>𝒈𝒔</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𝑚𝑛</m:t>
                        </m:r>
                        <m:r>
                          <a:rPr lang="en-US" altLang="pt-BR" sz="3200" i="1">
                            <a:latin typeface="Cambria Math" panose="02040503050406030204" pitchFamily="18" charset="0"/>
                            <a:cs typeface="Cambria Math" panose="02040503050406030204" pitchFamily="18" charset="0"/>
                          </a:rPr>
                          <m:t>1</m:t>
                        </m:r>
                      </m:sub>
                    </m:sSub>
                  </m:oMath>
                </a14:m>
                <a:r>
                  <a:rPr lang="pt-BR" altLang="en-US" sz="3200">
                    <a:latin typeface="Cambria Math" panose="02040503050406030204" pitchFamily="18" charset="0"/>
                    <a:cs typeface="Cambria Math" panose="02040503050406030204" pitchFamily="18" charset="0"/>
                  </a:rPr>
                  <a:t>=0</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4453255" y="3653801"/>
                <a:ext cx="5578475" cy="604520"/>
              </a:xfrm>
              <a:prstGeom prst="rect">
                <a:avLst/>
              </a:prstGeom>
              <a:blipFill rotWithShape="1">
                <a:blip r:embed="rId2"/>
                <a:stretch>
                  <a:fillRect t="-9246" r="-262" b="2"/>
                </a:stretch>
              </a:blipFill>
              <a:ln w="38100">
                <a:noFill/>
              </a:ln>
            </p:spPr>
            <p:txBody>
              <a:bodyPr/>
              <a:lstStyle/>
              <a:p>
                <a:r>
                  <a:rPr lang="pt-BR" altLang="en-US">
                    <a:noFill/>
                  </a:rPr>
                  <a:t> </a:t>
                </a:r>
              </a:p>
            </p:txBody>
          </p:sp>
        </mc:Fallback>
      </mc:AlternateContent>
      <p:sp>
        <p:nvSpPr>
          <p:cNvPr id="11" name="Rectangle 140"/>
          <p:cNvSpPr>
            <a:spLocks noChangeArrowheads="1"/>
          </p:cNvSpPr>
          <p:nvPr/>
        </p:nvSpPr>
        <p:spPr bwMode="auto">
          <a:xfrm rot="21600000" flipH="1">
            <a:off x="4410805" y="234935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mc:AlternateContent xmlns:mc="http://schemas.openxmlformats.org/markup-compatibility/2006">
        <mc:Choice xmlns:a14="http://schemas.microsoft.com/office/drawing/2010/main" Requires="a14">
          <p:sp>
            <p:nvSpPr>
              <p:cNvPr id="15" name="Caixa de Texto 5"/>
              <p:cNvSpPr txBox="1"/>
              <p:nvPr/>
            </p:nvSpPr>
            <p:spPr>
              <a:xfrm>
                <a:off x="4453255" y="4576456"/>
                <a:ext cx="5535930" cy="602615"/>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𝑑𝑝</m:t>
                        </m:r>
                        <m:r>
                          <a:rPr lang="en-US" altLang="pt-BR" sz="3200" i="1">
                            <a:latin typeface="Cambria Math" panose="02040503050406030204" pitchFamily="18" charset="0"/>
                            <a:cs typeface="Cambria Math" panose="02040503050406030204" pitchFamily="18" charset="0"/>
                          </a:rPr>
                          <m:t>2</m:t>
                        </m:r>
                      </m:sub>
                    </m:sSub>
                    <m:r>
                      <a:rPr lang="en-US" altLang="pt-BR" sz="3200" i="1">
                        <a:latin typeface="Cambria Math" panose="02040503050406030204" pitchFamily="18" charset="0"/>
                        <a:cs typeface="Cambria Math" panose="02040503050406030204" pitchFamily="18" charset="0"/>
                      </a:rPr>
                      <m:t>+</m:t>
                    </m:r>
                    <m:sSub>
                      <m:sSubPr>
                        <m:ctrlPr>
                          <a:rPr lang="en-US" altLang="pt-BR" sz="3200" b="1" i="1">
                            <a:latin typeface="Cambria Math" panose="02040503050406030204" pitchFamily="18" charset="0"/>
                            <a:cs typeface="Cambria Math" panose="02040503050406030204" pitchFamily="18" charset="0"/>
                          </a:rPr>
                        </m:ctrlPr>
                      </m:sSubPr>
                      <m:e>
                        <m:r>
                          <a:rPr lang="en-US" altLang="pt-BR" sz="3200" b="1" i="1">
                            <a:latin typeface="Cambria Math" panose="02040503050406030204" pitchFamily="18" charset="0"/>
                            <a:cs typeface="Cambria Math" panose="02040503050406030204" pitchFamily="18" charset="0"/>
                          </a:rPr>
                          <m:t>𝒗</m:t>
                        </m:r>
                      </m:e>
                      <m:sub>
                        <m:r>
                          <a:rPr lang="en-US" altLang="pt-BR" sz="3200" b="1" i="1">
                            <a:latin typeface="Cambria Math" panose="02040503050406030204" pitchFamily="18" charset="0"/>
                            <a:cs typeface="Cambria Math" panose="02040503050406030204" pitchFamily="18" charset="0"/>
                          </a:rPr>
                          <m:t>𝒊𝒏</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𝑚𝑛</m:t>
                        </m:r>
                        <m:r>
                          <a:rPr lang="en-US" altLang="pt-BR" sz="3200" i="1">
                            <a:latin typeface="Cambria Math" panose="02040503050406030204" pitchFamily="18" charset="0"/>
                            <a:cs typeface="Cambria Math" panose="02040503050406030204" pitchFamily="18" charset="0"/>
                          </a:rPr>
                          <m:t>1</m:t>
                        </m:r>
                      </m:sub>
                    </m:sSub>
                  </m:oMath>
                </a14:m>
                <a:r>
                  <a:rPr lang="pt-BR" altLang="en-US" sz="3200">
                    <a:latin typeface="Cambria Math" panose="02040503050406030204" pitchFamily="18" charset="0"/>
                    <a:cs typeface="Cambria Math" panose="02040503050406030204" pitchFamily="18" charset="0"/>
                  </a:rPr>
                  <a:t>=0</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15" name="Caixa de Texto 5"/>
              <p:cNvSpPr txBox="1">
                <a:spLocks noRot="1" noChangeAspect="1" noMove="1" noResize="1" noEditPoints="1" noAdjustHandles="1" noChangeArrowheads="1" noChangeShapeType="1" noTextEdit="1"/>
              </p:cNvSpPr>
              <p:nvPr/>
            </p:nvSpPr>
            <p:spPr>
              <a:xfrm>
                <a:off x="4453255" y="4576456"/>
                <a:ext cx="5535930" cy="602615"/>
              </a:xfrm>
              <a:prstGeom prst="rect">
                <a:avLst/>
              </a:prstGeom>
              <a:blipFill rotWithShape="1">
                <a:blip r:embed="rId3"/>
                <a:stretch>
                  <a:fillRect t="-9275" r="-195"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5"/>
              <p:cNvSpPr txBox="1"/>
              <p:nvPr/>
            </p:nvSpPr>
            <p:spPr>
              <a:xfrm>
                <a:off x="4574540" y="5406401"/>
                <a:ext cx="4001770" cy="106362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𝑖𝑛</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𝑚𝑛</m:t>
                              </m:r>
                              <m:r>
                                <a:rPr lang="en-US" altLang="pt-BR" sz="3200" i="1">
                                  <a:latin typeface="Cambria Math" panose="02040503050406030204" pitchFamily="18" charset="0"/>
                                  <a:cs typeface="Cambria Math" panose="02040503050406030204" pitchFamily="18" charset="0"/>
                                </a:rPr>
                                <m:t>1</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𝑑𝑝</m:t>
                              </m:r>
                              <m:r>
                                <a:rPr lang="en-US" altLang="pt-BR" sz="3200" i="1">
                                  <a:latin typeface="Cambria Math" panose="02040503050406030204" pitchFamily="18" charset="0"/>
                                  <a:cs typeface="Cambria Math" panose="02040503050406030204" pitchFamily="18" charset="0"/>
                                </a:rPr>
                                <m:t>2</m:t>
                              </m:r>
                            </m:sub>
                          </m:sSub>
                        </m:den>
                      </m:f>
                    </m:oMath>
                  </m:oMathPara>
                </a14:m>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4574540" y="5406401"/>
                <a:ext cx="4001770" cy="1063625"/>
              </a:xfrm>
              <a:prstGeom prst="rect">
                <a:avLst/>
              </a:prstGeom>
              <a:blipFill rotWithShape="1">
                <a:blip r:embed="rId4"/>
                <a:stretch>
                  <a:fillRect t="-5255" b="1"/>
                </a:stretch>
              </a:blipFill>
              <a:ln w="38100">
                <a:noFill/>
              </a:ln>
            </p:spPr>
            <p:txBody>
              <a:bodyPr/>
              <a:lstStyle/>
              <a:p>
                <a:r>
                  <a:rPr lang="pt-BR" altLang="en-US">
                    <a:noFill/>
                  </a:rPr>
                  <a:t> </a:t>
                </a:r>
              </a:p>
            </p:txBody>
          </p:sp>
        </mc:Fallback>
      </mc:AlternateContent>
      <p:sp>
        <p:nvSpPr>
          <p:cNvPr id="9" name="Caixa de Texto 8"/>
          <p:cNvSpPr txBox="1"/>
          <p:nvPr/>
        </p:nvSpPr>
        <p:spPr>
          <a:xfrm>
            <a:off x="1289050" y="415290"/>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1851" y="4311388"/>
            <a:ext cx="1665939" cy="1293155"/>
            <a:chOff x="7493" y="6919"/>
            <a:chExt cx="2139" cy="1604"/>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67385" y="26346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67910" y="45458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15060" y="44005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mc:AlternateContent xmlns:mc="http://schemas.openxmlformats.org/markup-compatibility/2006">
        <mc:Choice xmlns:a14="http://schemas.microsoft.com/office/drawing/2010/main" Requires="a14">
          <p:sp>
            <p:nvSpPr>
              <p:cNvPr id="17" name="Caixa de Texto 5"/>
              <p:cNvSpPr txBox="1"/>
              <p:nvPr/>
            </p:nvSpPr>
            <p:spPr>
              <a:xfrm>
                <a:off x="4574540" y="1896756"/>
                <a:ext cx="4730115" cy="94107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𝑚𝑛</m:t>
                              </m:r>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𝑑𝑝</m:t>
                              </m:r>
                              <m:r>
                                <a:rPr lang="en-US" altLang="pt-BR" sz="2800" i="1">
                                  <a:latin typeface="Cambria Math" panose="02040503050406030204" pitchFamily="18" charset="0"/>
                                  <a:cs typeface="Cambria Math" panose="02040503050406030204" pitchFamily="18" charset="0"/>
                                </a:rPr>
                                <m:t>2</m:t>
                              </m:r>
                            </m:sub>
                          </m:sSub>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4574540" y="1896756"/>
                <a:ext cx="4730115" cy="941070"/>
              </a:xfrm>
              <a:prstGeom prst="rect">
                <a:avLst/>
              </a:prstGeom>
              <a:blipFill rotWithShape="1">
                <a:blip r:embed="rId1"/>
                <a:stretch>
                  <a:fillRect t="-4590"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3823335" y="3212476"/>
                <a:ext cx="3162935" cy="88265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3823335" y="3212476"/>
                <a:ext cx="3162935" cy="882650"/>
              </a:xfrm>
              <a:prstGeom prst="rect">
                <a:avLst/>
              </a:prstGeom>
              <a:blipFill rotWithShape="1">
                <a:blip r:embed="rId2"/>
                <a:stretch>
                  <a:fillRect t="-3454" b="1"/>
                </a:stretch>
              </a:blipFill>
              <a:ln w="38100">
                <a:noFill/>
              </a:ln>
            </p:spPr>
            <p:txBody>
              <a:bodyPr/>
              <a:lstStyle/>
              <a:p>
                <a:r>
                  <a:rPr lang="pt-BR" altLang="en-US">
                    <a:noFill/>
                  </a:rPr>
                  <a:t> </a:t>
                </a:r>
              </a:p>
            </p:txBody>
          </p:sp>
        </mc:Fallback>
      </mc:AlternateContent>
      <p:cxnSp>
        <p:nvCxnSpPr>
          <p:cNvPr id="10" name="Conector de Seta Reta 9"/>
          <p:cNvCxnSpPr/>
          <p:nvPr/>
        </p:nvCxnSpPr>
        <p:spPr>
          <a:xfrm flipH="1">
            <a:off x="2999105" y="3066415"/>
            <a:ext cx="10795" cy="582295"/>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2801620" y="30480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mc:AlternateContent xmlns:mc="http://schemas.openxmlformats.org/markup-compatibility/2006">
        <mc:Choice xmlns:a14="http://schemas.microsoft.com/office/drawing/2010/main" Requires="a14">
          <p:sp>
            <p:nvSpPr>
              <p:cNvPr id="13" name="Caixa de Texto 5"/>
              <p:cNvSpPr txBox="1"/>
              <p:nvPr/>
            </p:nvSpPr>
            <p:spPr>
              <a:xfrm>
                <a:off x="7255510" y="3234701"/>
                <a:ext cx="1925320" cy="83820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𝐴𝑛</m:t>
                              </m:r>
                              <m:r>
                                <a:rPr lang="en-US" altLang="pt-BR" sz="2400" i="1">
                                  <a:latin typeface="Cambria Math" panose="02040503050406030204" pitchFamily="18" charset="0"/>
                                  <a:cs typeface="Cambria Math" panose="02040503050406030204" pitchFamily="18" charset="0"/>
                                </a:rPr>
                                <m:t>1</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7255510" y="3234701"/>
                <a:ext cx="1925320" cy="838200"/>
              </a:xfrm>
              <a:prstGeom prst="rect">
                <a:avLst/>
              </a:prstGeom>
              <a:blipFill rotWithShape="1">
                <a:blip r:embed="rId3"/>
                <a:stretch>
                  <a:fillRect t="-3638"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5"/>
              <p:cNvSpPr txBox="1"/>
              <p:nvPr/>
            </p:nvSpPr>
            <p:spPr>
              <a:xfrm>
                <a:off x="9839960" y="3234701"/>
                <a:ext cx="1809115" cy="87884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𝐴𝑝</m:t>
                              </m:r>
                              <m:r>
                                <a:rPr lang="en-US" altLang="pt-BR" sz="2400" i="1">
                                  <a:latin typeface="Cambria Math" panose="02040503050406030204" pitchFamily="18" charset="0"/>
                                  <a:cs typeface="Cambria Math" panose="02040503050406030204" pitchFamily="18" charset="0"/>
                                </a:rPr>
                                <m:t>2</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9839960" y="3234701"/>
                <a:ext cx="1809115" cy="878840"/>
              </a:xfrm>
              <a:prstGeom prst="rect">
                <a:avLst/>
              </a:prstGeom>
              <a:blipFill rotWithShape="1">
                <a:blip r:embed="rId4"/>
                <a:stretch>
                  <a:fillRect t="-3469" b="1"/>
                </a:stretch>
              </a:blipFill>
              <a:ln w="38100">
                <a:noFill/>
              </a:ln>
            </p:spPr>
            <p:txBody>
              <a:bodyPr/>
              <a:lstStyle/>
              <a:p>
                <a:r>
                  <a:rPr lang="pt-BR" altLang="en-US">
                    <a:noFill/>
                  </a:rPr>
                  <a:t> </a:t>
                </a:r>
              </a:p>
            </p:txBody>
          </p:sp>
        </mc:Fallback>
      </mc:AlternateContent>
      <p:sp>
        <p:nvSpPr>
          <p:cNvPr id="99" name="CaixaDeTexto 45"/>
          <p:cNvSpPr txBox="1"/>
          <p:nvPr/>
        </p:nvSpPr>
        <p:spPr>
          <a:xfrm>
            <a:off x="3823335" y="4236720"/>
            <a:ext cx="7739380"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6" name="Caixa de Texto 5"/>
              <p:cNvSpPr txBox="1"/>
              <p:nvPr/>
            </p:nvSpPr>
            <p:spPr>
              <a:xfrm>
                <a:off x="3499485" y="4894591"/>
                <a:ext cx="7727315" cy="101409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𝑔𝑠</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𝐴𝑝</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3499485" y="4894591"/>
                <a:ext cx="7727315" cy="1014095"/>
              </a:xfrm>
              <a:prstGeom prst="rect">
                <a:avLst/>
              </a:prstGeom>
              <a:blipFill rotWithShape="1">
                <a:blip r:embed="rId5"/>
                <a:stretch>
                  <a:fillRect t="-4259" b="1"/>
                </a:stretch>
              </a:blipFill>
              <a:ln w="38100">
                <a:noFill/>
              </a:ln>
            </p:spPr>
            <p:txBody>
              <a:bodyPr/>
              <a:lstStyle/>
              <a:p>
                <a:r>
                  <a:rPr lang="pt-BR" altLang="en-US">
                    <a:noFill/>
                  </a:rPr>
                  <a:t> </a:t>
                </a:r>
              </a:p>
            </p:txBody>
          </p:sp>
        </mc:Fallback>
      </mc:AlternateContent>
      <p:sp>
        <p:nvSpPr>
          <p:cNvPr id="5" name="Caixa de Texto 4"/>
          <p:cNvSpPr txBox="1"/>
          <p:nvPr/>
        </p:nvSpPr>
        <p:spPr>
          <a:xfrm>
            <a:off x="1277620" y="55562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1851" y="4311388"/>
            <a:ext cx="1665939" cy="1293155"/>
            <a:chOff x="7493" y="6919"/>
            <a:chExt cx="2139" cy="1604"/>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67385" y="26346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49495" y="458772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15060" y="44005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0" name="Conector de Seta Reta 9"/>
          <p:cNvCxnSpPr/>
          <p:nvPr/>
        </p:nvCxnSpPr>
        <p:spPr>
          <a:xfrm flipH="1">
            <a:off x="2999105" y="3066415"/>
            <a:ext cx="10795" cy="582295"/>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2801620" y="30480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99" name="CaixaDeTexto 45"/>
          <p:cNvSpPr txBox="1"/>
          <p:nvPr/>
        </p:nvSpPr>
        <p:spPr>
          <a:xfrm>
            <a:off x="3982720" y="3384550"/>
            <a:ext cx="7739380"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An1</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i="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Ap2</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chegaremos a</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6" name="Caixa de Texto 5"/>
              <p:cNvSpPr txBox="1"/>
              <p:nvPr/>
            </p:nvSpPr>
            <p:spPr>
              <a:xfrm>
                <a:off x="3823335" y="1784361"/>
                <a:ext cx="7727315" cy="101409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𝑔𝑠</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𝐴𝑝</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3823335" y="1784361"/>
                <a:ext cx="7727315" cy="1014095"/>
              </a:xfrm>
              <a:prstGeom prst="rect">
                <a:avLst/>
              </a:prstGeom>
              <a:blipFill rotWithShape="1">
                <a:blip r:embed="rId1"/>
                <a:stretch>
                  <a:fillRect t="-4259"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4057015" y="4142116"/>
                <a:ext cx="4987290" cy="101155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𝑔𝑠</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4057015" y="4142116"/>
                <a:ext cx="4987290" cy="1011555"/>
              </a:xfrm>
              <a:prstGeom prst="rect">
                <a:avLst/>
              </a:prstGeom>
              <a:blipFill rotWithShape="1">
                <a:blip r:embed="rId2"/>
                <a:stretch>
                  <a:fillRect t="-4270"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DeTexto 45"/>
              <p:cNvSpPr txBox="1"/>
              <p:nvPr/>
            </p:nvSpPr>
            <p:spPr>
              <a:xfrm>
                <a:off x="2828290" y="5260340"/>
                <a:ext cx="9257030" cy="121729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ganho aumenta quando </a:t>
                </a:r>
                <a14:m>
                  <m:oMath xmlns:m="http://schemas.openxmlformats.org/officeDocument/2006/math">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oMath>
                </a14:m>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diminui (tensão de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overdrive</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ter pequena tensão de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overdrive</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densidade de corrente,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 deve ser pequena</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1" name="CaixaDeTexto 45"/>
              <p:cNvSpPr txBox="1">
                <a:spLocks noRot="1" noChangeAspect="1" noMove="1" noResize="1" noEditPoints="1" noAdjustHandles="1" noChangeArrowheads="1" noChangeShapeType="1" noTextEdit="1"/>
              </p:cNvSpPr>
              <p:nvPr/>
            </p:nvSpPr>
            <p:spPr>
              <a:xfrm>
                <a:off x="2828290" y="5260340"/>
                <a:ext cx="9257030" cy="1217295"/>
              </a:xfrm>
              <a:prstGeom prst="rect">
                <a:avLst/>
              </a:prstGeom>
              <a:blipFill rotWithShape="1">
                <a:blip r:embed="rId3"/>
                <a:stretch>
                  <a:fillRect b="-365"/>
                </a:stretch>
              </a:blipFill>
            </p:spPr>
            <p:txBody>
              <a:bodyPr/>
              <a:lstStyle/>
              <a:p>
                <a:r>
                  <a:rPr lang="pt-BR" altLang="en-US">
                    <a:noFill/>
                  </a:rPr>
                  <a:t> </a:t>
                </a:r>
              </a:p>
            </p:txBody>
          </p:sp>
        </mc:Fallback>
      </mc:AlternateContent>
      <p:sp>
        <p:nvSpPr>
          <p:cNvPr id="9" name="Caixa de Texto 8"/>
          <p:cNvSpPr txBox="1"/>
          <p:nvPr/>
        </p:nvSpPr>
        <p:spPr>
          <a:xfrm>
            <a:off x="1217295" y="33083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01955" y="38544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1851" y="4311388"/>
            <a:ext cx="1665939" cy="1293155"/>
            <a:chOff x="7493" y="6919"/>
            <a:chExt cx="2139" cy="1604"/>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75005" y="2645410"/>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5"/>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15205" y="463789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15060" y="44005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0" name="Conector de Seta Reta 9"/>
          <p:cNvCxnSpPr/>
          <p:nvPr/>
        </p:nvCxnSpPr>
        <p:spPr>
          <a:xfrm flipH="1">
            <a:off x="2999105" y="3066415"/>
            <a:ext cx="10795" cy="582295"/>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2801620" y="30480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1" name="CaixaDeTexto 45"/>
          <p:cNvSpPr txBox="1"/>
          <p:nvPr/>
        </p:nvSpPr>
        <p:spPr>
          <a:xfrm>
            <a:off x="3211195" y="3356610"/>
            <a:ext cx="8858250" cy="289179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por inspeção, achar a impedancia de entrada, 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 impedancia de saída, 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g</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dp2</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para determinar esta impedancia, desativamos o 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 isso o gerador vinculado g</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 </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desaparece)</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7" name="Conector Reto 74"/>
          <p:cNvCxnSpPr/>
          <p:nvPr/>
        </p:nvCxnSpPr>
        <p:spPr>
          <a:xfrm>
            <a:off x="6362065" y="2272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351905" y="260159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V="1">
            <a:off x="6351905" y="144843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a:off x="6160135" y="1778635"/>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5083175" y="231267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7" name="Caixa de Texto 23"/>
          <p:cNvSpPr txBox="1"/>
          <p:nvPr/>
        </p:nvSpPr>
        <p:spPr>
          <a:xfrm>
            <a:off x="4555490" y="155321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9" name="Conector Reto 128"/>
          <p:cNvCxnSpPr/>
          <p:nvPr/>
        </p:nvCxnSpPr>
        <p:spPr>
          <a:xfrm flipH="1">
            <a:off x="6349365" y="2750185"/>
            <a:ext cx="30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5391150" y="158115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6339840" y="218694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6339840" y="2186940"/>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6760325" y="198881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6207125" y="297434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4581525" y="145415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4413885" y="204914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4460240" y="209994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4296410" y="2668905"/>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4445635" y="29679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4572635" y="144399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6311900" y="1452245"/>
            <a:ext cx="32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7436485" y="183578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15" name="Grupo 14"/>
          <p:cNvGrpSpPr/>
          <p:nvPr/>
        </p:nvGrpSpPr>
        <p:grpSpPr>
          <a:xfrm rot="5400000" flipH="1">
            <a:off x="7658850" y="1988184"/>
            <a:ext cx="1332000" cy="220980"/>
            <a:chOff x="3927661" y="3524056"/>
            <a:chExt cx="1490292" cy="255373"/>
          </a:xfrm>
        </p:grpSpPr>
        <p:cxnSp>
          <p:nvCxnSpPr>
            <p:cNvPr id="1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9" name="Caixa de Texto 23"/>
          <p:cNvSpPr txBox="1"/>
          <p:nvPr/>
        </p:nvSpPr>
        <p:spPr>
          <a:xfrm>
            <a:off x="8435340" y="184086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8800367" y="95231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0" name="Conector Reto 19"/>
          <p:cNvCxnSpPr/>
          <p:nvPr/>
        </p:nvCxnSpPr>
        <p:spPr>
          <a:xfrm flipV="1">
            <a:off x="9349105" y="143637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0">
            <a:off x="9157335" y="1766570"/>
            <a:ext cx="364490" cy="494030"/>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2" name="Caixa de Texto 41"/>
              <p:cNvSpPr txBox="1"/>
              <p:nvPr/>
            </p:nvSpPr>
            <p:spPr>
              <a:xfrm>
                <a:off x="9516024" y="1766710"/>
                <a:ext cx="12674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𝐵𝑆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9516024" y="1766710"/>
                <a:ext cx="1267460" cy="460375"/>
              </a:xfrm>
              <a:prstGeom prst="rect">
                <a:avLst/>
              </a:prstGeom>
              <a:blipFill rotWithShape="1">
                <a:blip r:embed="rId2"/>
                <a:stretch>
                  <a:fillRect l="-43" t="-30" r="43" b="30"/>
                </a:stretch>
              </a:blipFill>
            </p:spPr>
            <p:txBody>
              <a:bodyPr/>
              <a:lstStyle/>
              <a:p>
                <a:r>
                  <a:rPr lang="pt-BR" altLang="en-US">
                    <a:noFill/>
                  </a:rPr>
                  <a:t> </a:t>
                </a:r>
              </a:p>
            </p:txBody>
          </p:sp>
        </mc:Fallback>
      </mc:AlternateContent>
      <p:sp>
        <p:nvSpPr>
          <p:cNvPr id="107" name="Rectangle 140"/>
          <p:cNvSpPr>
            <a:spLocks noChangeArrowheads="1"/>
          </p:cNvSpPr>
          <p:nvPr/>
        </p:nvSpPr>
        <p:spPr bwMode="auto">
          <a:xfrm rot="21600000" flipH="1">
            <a:off x="3916775" y="17264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Tree>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53257" name="Grupo 53256"/>
          <p:cNvGrpSpPr/>
          <p:nvPr/>
        </p:nvGrpSpPr>
        <p:grpSpPr>
          <a:xfrm>
            <a:off x="941070" y="494665"/>
            <a:ext cx="10423525" cy="6076950"/>
            <a:chOff x="336" y="360"/>
            <a:chExt cx="5136" cy="3079"/>
          </a:xfrm>
        </p:grpSpPr>
        <p:grpSp>
          <p:nvGrpSpPr>
            <p:cNvPr id="53255" name="Grupo 53254"/>
            <p:cNvGrpSpPr/>
            <p:nvPr/>
          </p:nvGrpSpPr>
          <p:grpSpPr>
            <a:xfrm>
              <a:off x="1204" y="360"/>
              <a:ext cx="3399" cy="1368"/>
              <a:chOff x="1105" y="360"/>
              <a:chExt cx="3399" cy="1368"/>
            </a:xfrm>
          </p:grpSpPr>
          <p:pic>
            <p:nvPicPr>
              <p:cNvPr id="53251" name="Imagem 53250" descr="c:\WINDOWS\Desktop\ch06_conv\sedr42021_0618a.jpg"/>
              <p:cNvPicPr>
                <a:picLocks noChangeAspect="1"/>
              </p:cNvPicPr>
              <p:nvPr/>
            </p:nvPicPr>
            <p:blipFill>
              <a:blip r:embed="rId1"/>
              <a:stretch>
                <a:fillRect/>
              </a:stretch>
            </p:blipFill>
            <p:spPr>
              <a:xfrm>
                <a:off x="1105" y="511"/>
                <a:ext cx="1238" cy="1217"/>
              </a:xfrm>
              <a:prstGeom prst="rect">
                <a:avLst/>
              </a:prstGeom>
              <a:noFill/>
              <a:ln w="9525">
                <a:noFill/>
              </a:ln>
            </p:spPr>
          </p:pic>
          <p:pic>
            <p:nvPicPr>
              <p:cNvPr id="53252" name="Imagem 53251" descr="c:\WINDOWS\Desktop\ch06_conv\sedr42021_0618b.jpg"/>
              <p:cNvPicPr>
                <a:picLocks noChangeAspect="1"/>
              </p:cNvPicPr>
              <p:nvPr/>
            </p:nvPicPr>
            <p:blipFill>
              <a:blip r:embed="rId2"/>
              <a:stretch>
                <a:fillRect/>
              </a:stretch>
            </p:blipFill>
            <p:spPr>
              <a:xfrm>
                <a:off x="2736" y="360"/>
                <a:ext cx="1768" cy="1368"/>
              </a:xfrm>
              <a:prstGeom prst="rect">
                <a:avLst/>
              </a:prstGeom>
              <a:noFill/>
              <a:ln w="9525">
                <a:noFill/>
              </a:ln>
            </p:spPr>
          </p:pic>
        </p:grpSp>
        <p:grpSp>
          <p:nvGrpSpPr>
            <p:cNvPr id="53256" name="Grupo 53255"/>
            <p:cNvGrpSpPr/>
            <p:nvPr/>
          </p:nvGrpSpPr>
          <p:grpSpPr>
            <a:xfrm>
              <a:off x="336" y="1872"/>
              <a:ext cx="5136" cy="1567"/>
              <a:chOff x="336" y="2016"/>
              <a:chExt cx="5136" cy="1567"/>
            </a:xfrm>
          </p:grpSpPr>
          <p:pic>
            <p:nvPicPr>
              <p:cNvPr id="53253" name="Imagem 53252" descr="c:\WINDOWS\Desktop\ch06_conv\sedr42021_0618c.jpg"/>
              <p:cNvPicPr>
                <a:picLocks noChangeAspect="1"/>
              </p:cNvPicPr>
              <p:nvPr/>
            </p:nvPicPr>
            <p:blipFill>
              <a:blip r:embed="rId3"/>
              <a:stretch>
                <a:fillRect/>
              </a:stretch>
            </p:blipFill>
            <p:spPr>
              <a:xfrm>
                <a:off x="336" y="2016"/>
                <a:ext cx="2775" cy="1567"/>
              </a:xfrm>
              <a:prstGeom prst="rect">
                <a:avLst/>
              </a:prstGeom>
              <a:noFill/>
              <a:ln w="9525">
                <a:noFill/>
              </a:ln>
            </p:spPr>
          </p:pic>
          <p:pic>
            <p:nvPicPr>
              <p:cNvPr id="53254" name="Imagem 53253" descr="c:\WINDOWS\Desktop\ch06_conv\sedr42021_0618d.jpg"/>
              <p:cNvPicPr>
                <a:picLocks noChangeAspect="1"/>
              </p:cNvPicPr>
              <p:nvPr/>
            </p:nvPicPr>
            <p:blipFill>
              <a:blip r:embed="rId4"/>
              <a:stretch>
                <a:fillRect/>
              </a:stretch>
            </p:blipFill>
            <p:spPr>
              <a:xfrm>
                <a:off x="3088" y="2101"/>
                <a:ext cx="2384" cy="1482"/>
              </a:xfrm>
              <a:prstGeom prst="rect">
                <a:avLst/>
              </a:prstGeom>
              <a:noFill/>
              <a:ln w="9525">
                <a:noFill/>
              </a:ln>
            </p:spPr>
          </p:pic>
        </p:grpSp>
      </p:grpSp>
      <p:sp>
        <p:nvSpPr>
          <p:cNvPr id="25" name="CaixaDeTexto 45"/>
          <p:cNvSpPr txBox="1"/>
          <p:nvPr/>
        </p:nvSpPr>
        <p:spPr>
          <a:xfrm>
            <a:off x="293370" y="227330"/>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24" name="Conector Reto 23"/>
          <p:cNvCxnSpPr/>
          <p:nvPr/>
        </p:nvCxnSpPr>
        <p:spPr>
          <a:xfrm rot="5400000">
            <a:off x="5674820" y="602823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5921375" y="63982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164"/>
          <p:cNvCxnSpPr/>
          <p:nvPr/>
        </p:nvCxnSpPr>
        <p:spPr>
          <a:xfrm rot="5400000">
            <a:off x="5944695" y="306151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178"/>
          <p:cNvCxnSpPr>
            <a:cxnSpLocks noChangeShapeType="1"/>
          </p:cNvCxnSpPr>
          <p:nvPr/>
        </p:nvCxnSpPr>
        <p:spPr bwMode="auto">
          <a:xfrm flipV="1">
            <a:off x="6303010" y="2697480"/>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25" name="CaixaDeTexto 45"/>
          <p:cNvSpPr txBox="1"/>
          <p:nvPr/>
        </p:nvSpPr>
        <p:spPr>
          <a:xfrm>
            <a:off x="288925" y="1148715"/>
            <a:ext cx="348234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75"/>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71720" y="413243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77290" y="4665345"/>
            <a:ext cx="216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74"/>
          <p:cNvCxnSpPr/>
          <p:nvPr/>
        </p:nvCxnSpPr>
        <p:spPr>
          <a:xfrm>
            <a:off x="6868795" y="22129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858635" y="2541905"/>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858635" y="138874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rot="0">
            <a:off x="6666865" y="1718945"/>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5707380" y="167449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7" name="Caixa de Texto 23"/>
          <p:cNvSpPr txBox="1"/>
          <p:nvPr/>
        </p:nvSpPr>
        <p:spPr>
          <a:xfrm>
            <a:off x="5062220" y="149352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9" name="Conector Reto 128"/>
          <p:cNvCxnSpPr/>
          <p:nvPr/>
        </p:nvCxnSpPr>
        <p:spPr>
          <a:xfrm flipH="1">
            <a:off x="6294755" y="269049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5897880" y="152146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6868795" y="200787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6868795" y="2007870"/>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8721840" y="193674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2" name="Conector Reto 161"/>
          <p:cNvCxnSpPr/>
          <p:nvPr/>
        </p:nvCxnSpPr>
        <p:spPr>
          <a:xfrm>
            <a:off x="5088255" y="139446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6155055" y="281305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6201410" y="286385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6" name="Conector Reto 165"/>
          <p:cNvCxnSpPr/>
          <p:nvPr/>
        </p:nvCxnSpPr>
        <p:spPr>
          <a:xfrm>
            <a:off x="6186805" y="34232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5079365" y="138430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6818630" y="1392555"/>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9398000" y="2015490"/>
            <a:ext cx="77724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dn1</a:t>
            </a:r>
            <a:endParaRPr lang="pt-BR" altLang="en-US" sz="2400" i="1" baseline="-25000" dirty="0">
              <a:latin typeface="Comic Sans MS" panose="030F0702030302020204" pitchFamily="66" charset="0"/>
              <a:cs typeface="Comic Sans MS" panose="030F0702030302020204" pitchFamily="66" charset="0"/>
            </a:endParaRPr>
          </a:p>
        </p:txBody>
      </p:sp>
      <p:grpSp>
        <p:nvGrpSpPr>
          <p:cNvPr id="13" name="Grupo 12"/>
          <p:cNvGrpSpPr/>
          <p:nvPr/>
        </p:nvGrpSpPr>
        <p:grpSpPr>
          <a:xfrm rot="5400000" flipH="1">
            <a:off x="9982315" y="1938654"/>
            <a:ext cx="1332000" cy="220980"/>
            <a:chOff x="3927661" y="3524056"/>
            <a:chExt cx="1490292" cy="255373"/>
          </a:xfrm>
        </p:grpSpPr>
        <p:cxnSp>
          <p:nvCxnSpPr>
            <p:cNvPr id="14"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 name="Caixa de Texto 23"/>
          <p:cNvSpPr txBox="1"/>
          <p:nvPr/>
        </p:nvSpPr>
        <p:spPr>
          <a:xfrm>
            <a:off x="10758805" y="2015490"/>
            <a:ext cx="70231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dp2</a:t>
            </a:r>
            <a:endParaRPr lang="pt-BR" altLang="en-US" sz="2400" i="1"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10216417" y="94660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8" name="Conector Reto 17"/>
          <p:cNvCxnSpPr/>
          <p:nvPr/>
        </p:nvCxnSpPr>
        <p:spPr>
          <a:xfrm flipV="1">
            <a:off x="8021320" y="138874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9" name="Grupo 18"/>
          <p:cNvGrpSpPr/>
          <p:nvPr/>
        </p:nvGrpSpPr>
        <p:grpSpPr>
          <a:xfrm rot="0">
            <a:off x="7829550" y="1718945"/>
            <a:ext cx="364490" cy="494030"/>
            <a:chOff x="7555792" y="2647951"/>
            <a:chExt cx="387626" cy="552342"/>
          </a:xfrm>
          <a:solidFill>
            <a:srgbClr val="00B0F0">
              <a:alpha val="97000"/>
            </a:srgbClr>
          </a:solidFill>
        </p:grpSpPr>
        <p:sp>
          <p:nvSpPr>
            <p:cNvPr id="20" name="Elipse 1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2" name="Caixa de Texto 41"/>
              <p:cNvSpPr txBox="1"/>
              <p:nvPr/>
            </p:nvSpPr>
            <p:spPr>
              <a:xfrm>
                <a:off x="8009804" y="2039125"/>
                <a:ext cx="12674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𝐵𝑆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8009804" y="2039125"/>
                <a:ext cx="1267460" cy="460375"/>
              </a:xfrm>
              <a:prstGeom prst="rect">
                <a:avLst/>
              </a:prstGeom>
              <a:blipFill rotWithShape="1">
                <a:blip r:embed="rId2"/>
                <a:stretch>
                  <a:fillRect l="-43" t="-30" r="43" b="30"/>
                </a:stretch>
              </a:blipFill>
            </p:spPr>
            <p:txBody>
              <a:bodyPr/>
              <a:lstStyle/>
              <a:p>
                <a:r>
                  <a:rPr lang="pt-BR" altLang="en-US">
                    <a:noFill/>
                  </a:rPr>
                  <a:t> </a:t>
                </a:r>
              </a:p>
            </p:txBody>
          </p:sp>
        </mc:Fallback>
      </mc:AlternateContent>
      <p:sp>
        <p:nvSpPr>
          <p:cNvPr id="99" name="CaixaDeTexto 45"/>
          <p:cNvSpPr txBox="1"/>
          <p:nvPr/>
        </p:nvSpPr>
        <p:spPr>
          <a:xfrm>
            <a:off x="3471545" y="3498215"/>
            <a:ext cx="7739380" cy="46037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 </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BS</a:t>
            </a:r>
            <a:r>
              <a:rPr lang="pt-BR" altLang="en-US" sz="2400" b="1"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sp>
        <p:nvSpPr>
          <p:cNvPr id="107" name="Rectangle 140"/>
          <p:cNvSpPr>
            <a:spLocks noChangeArrowheads="1"/>
          </p:cNvSpPr>
          <p:nvPr/>
        </p:nvSpPr>
        <p:spPr bwMode="auto">
          <a:xfrm rot="21600000" flipH="1">
            <a:off x="5372830" y="267256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3365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30145" y="6287135"/>
            <a:ext cx="216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0789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4953000" y="20389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a:off x="10522585" y="27165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78"/>
          <p:cNvCxnSpPr>
            <a:cxnSpLocks noChangeShapeType="1"/>
          </p:cNvCxnSpPr>
          <p:nvPr/>
        </p:nvCxnSpPr>
        <p:spPr bwMode="auto">
          <a:xfrm flipV="1">
            <a:off x="6052820" y="567245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109" name="Conector Reto 74"/>
          <p:cNvCxnSpPr/>
          <p:nvPr/>
        </p:nvCxnSpPr>
        <p:spPr>
          <a:xfrm>
            <a:off x="6618605" y="51879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6608445" y="5516880"/>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V="1">
            <a:off x="6608445" y="436372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3" name="Grupo 112"/>
          <p:cNvGrpSpPr/>
          <p:nvPr/>
        </p:nvGrpSpPr>
        <p:grpSpPr>
          <a:xfrm rot="0">
            <a:off x="6416675" y="4693920"/>
            <a:ext cx="364490" cy="494030"/>
            <a:chOff x="7555792" y="2647951"/>
            <a:chExt cx="387626" cy="552342"/>
          </a:xfrm>
          <a:solidFill>
            <a:srgbClr val="00B0F0">
              <a:alpha val="97000"/>
            </a:srgbClr>
          </a:solidFill>
        </p:grpSpPr>
        <p:sp>
          <p:nvSpPr>
            <p:cNvPr id="114" name="Elipse 1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23" name="Caixa de Texto 23"/>
          <p:cNvSpPr txBox="1"/>
          <p:nvPr/>
        </p:nvSpPr>
        <p:spPr>
          <a:xfrm>
            <a:off x="5457190" y="464947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4812030" y="446849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6" name="Conector Reto 125"/>
          <p:cNvCxnSpPr/>
          <p:nvPr/>
        </p:nvCxnSpPr>
        <p:spPr>
          <a:xfrm flipH="1">
            <a:off x="6044565" y="566547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Forma livre 127"/>
          <p:cNvSpPr/>
          <p:nvPr/>
        </p:nvSpPr>
        <p:spPr>
          <a:xfrm rot="18300000" flipV="1">
            <a:off x="5647690" y="4496435"/>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0" name="Caixa de Texto 129"/>
              <p:cNvSpPr txBox="1"/>
              <p:nvPr/>
            </p:nvSpPr>
            <p:spPr>
              <a:xfrm>
                <a:off x="6568440" y="505650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6568440" y="5056505"/>
                <a:ext cx="960755" cy="460375"/>
              </a:xfrm>
              <a:prstGeom prst="rect">
                <a:avLst/>
              </a:prstGeom>
              <a:blipFill rotWithShape="1">
                <a:blip r:embed="rId3"/>
                <a:stretch>
                  <a:fillRect r="-17184"/>
                </a:stretch>
              </a:blipFill>
            </p:spPr>
            <p:txBody>
              <a:bodyPr/>
              <a:lstStyle/>
              <a:p>
                <a:r>
                  <a:rPr lang="pt-BR" altLang="en-US">
                    <a:noFill/>
                  </a:rPr>
                  <a:t> </a:t>
                </a:r>
              </a:p>
            </p:txBody>
          </p:sp>
        </mc:Fallback>
      </mc:AlternateContent>
      <p:grpSp>
        <p:nvGrpSpPr>
          <p:cNvPr id="133" name="Grupo 132"/>
          <p:cNvGrpSpPr/>
          <p:nvPr/>
        </p:nvGrpSpPr>
        <p:grpSpPr>
          <a:xfrm rot="5400000" flipH="1">
            <a:off x="8471650" y="4911724"/>
            <a:ext cx="1332000" cy="220980"/>
            <a:chOff x="3927661" y="3524056"/>
            <a:chExt cx="1490292" cy="255373"/>
          </a:xfrm>
        </p:grpSpPr>
        <p:cxnSp>
          <p:nvCxnSpPr>
            <p:cNvPr id="134"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6" name="Conector Reto 135"/>
          <p:cNvCxnSpPr/>
          <p:nvPr/>
        </p:nvCxnSpPr>
        <p:spPr>
          <a:xfrm>
            <a:off x="4838065" y="436943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Elipse 139"/>
          <p:cNvSpPr/>
          <p:nvPr/>
        </p:nvSpPr>
        <p:spPr>
          <a:xfrm>
            <a:off x="5904865" y="578802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40"/>
          <p:cNvSpPr/>
          <p:nvPr/>
        </p:nvSpPr>
        <p:spPr>
          <a:xfrm>
            <a:off x="5951220" y="583882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44" name="Conector Reto 143"/>
          <p:cNvCxnSpPr/>
          <p:nvPr/>
        </p:nvCxnSpPr>
        <p:spPr>
          <a:xfrm>
            <a:off x="4829175" y="435927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44"/>
          <p:cNvCxnSpPr/>
          <p:nvPr/>
        </p:nvCxnSpPr>
        <p:spPr>
          <a:xfrm>
            <a:off x="6596380" y="4367530"/>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 de Texto 23"/>
          <p:cNvSpPr txBox="1"/>
          <p:nvPr/>
        </p:nvSpPr>
        <p:spPr>
          <a:xfrm>
            <a:off x="9147810" y="4990465"/>
            <a:ext cx="77724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dn1</a:t>
            </a:r>
            <a:endParaRPr lang="pt-BR" altLang="en-US" sz="2400" i="1" baseline="-25000" dirty="0">
              <a:latin typeface="Comic Sans MS" panose="030F0702030302020204" pitchFamily="66" charset="0"/>
              <a:cs typeface="Comic Sans MS" panose="030F0702030302020204" pitchFamily="66" charset="0"/>
            </a:endParaRPr>
          </a:p>
        </p:txBody>
      </p:sp>
      <p:grpSp>
        <p:nvGrpSpPr>
          <p:cNvPr id="147" name="Grupo 146"/>
          <p:cNvGrpSpPr/>
          <p:nvPr/>
        </p:nvGrpSpPr>
        <p:grpSpPr>
          <a:xfrm rot="5400000" flipH="1">
            <a:off x="9732125" y="4913629"/>
            <a:ext cx="1332000" cy="220980"/>
            <a:chOff x="3927661" y="3524056"/>
            <a:chExt cx="1490292" cy="255373"/>
          </a:xfrm>
        </p:grpSpPr>
        <p:cxnSp>
          <p:nvCxnSpPr>
            <p:cNvPr id="14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14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0" name="Caixa de Texto 23"/>
          <p:cNvSpPr txBox="1"/>
          <p:nvPr/>
        </p:nvSpPr>
        <p:spPr>
          <a:xfrm>
            <a:off x="10508615" y="4990465"/>
            <a:ext cx="70231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dp2</a:t>
            </a:r>
            <a:endParaRPr lang="pt-BR" altLang="en-US" sz="2400" i="1" baseline="-25000" dirty="0">
              <a:latin typeface="Comic Sans MS" panose="030F0702030302020204" pitchFamily="66" charset="0"/>
              <a:cs typeface="Comic Sans MS" panose="030F0702030302020204" pitchFamily="66" charset="0"/>
            </a:endParaRPr>
          </a:p>
        </p:txBody>
      </p:sp>
      <p:cxnSp>
        <p:nvCxnSpPr>
          <p:cNvPr id="152" name="Conector Reto 151"/>
          <p:cNvCxnSpPr/>
          <p:nvPr/>
        </p:nvCxnSpPr>
        <p:spPr>
          <a:xfrm flipV="1">
            <a:off x="7771130" y="436372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3" name="Grupo 152"/>
          <p:cNvGrpSpPr/>
          <p:nvPr/>
        </p:nvGrpSpPr>
        <p:grpSpPr>
          <a:xfrm rot="0">
            <a:off x="7579360" y="4693920"/>
            <a:ext cx="364490" cy="494030"/>
            <a:chOff x="7555792" y="2647951"/>
            <a:chExt cx="387626" cy="552342"/>
          </a:xfrm>
          <a:solidFill>
            <a:srgbClr val="00B0F0">
              <a:alpha val="97000"/>
            </a:srgbClr>
          </a:solidFill>
        </p:grpSpPr>
        <p:sp>
          <p:nvSpPr>
            <p:cNvPr id="154" name="Elipse 15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6" name="Caixa de Texto 155"/>
              <p:cNvSpPr txBox="1"/>
              <p:nvPr/>
            </p:nvSpPr>
            <p:spPr>
              <a:xfrm>
                <a:off x="7674524" y="5056645"/>
                <a:ext cx="147320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56" name="Caixa de Texto 155"/>
              <p:cNvSpPr txBox="1">
                <a:spLocks noRot="1" noChangeAspect="1" noMove="1" noResize="1" noEditPoints="1" noAdjustHandles="1" noChangeArrowheads="1" noChangeShapeType="1" noTextEdit="1"/>
              </p:cNvSpPr>
              <p:nvPr/>
            </p:nvSpPr>
            <p:spPr>
              <a:xfrm>
                <a:off x="7674524" y="5056645"/>
                <a:ext cx="1473200" cy="460375"/>
              </a:xfrm>
              <a:prstGeom prst="rect">
                <a:avLst/>
              </a:prstGeom>
              <a:blipFill rotWithShape="1">
                <a:blip r:embed="rId4"/>
                <a:stretch>
                  <a:fillRect l="-37" t="-30" r="37" b="30"/>
                </a:stretch>
              </a:blipFill>
            </p:spPr>
            <p:txBody>
              <a:bodyPr/>
              <a:lstStyle/>
              <a:p>
                <a:r>
                  <a:rPr lang="pt-BR" altLang="en-US">
                    <a:noFill/>
                  </a:rPr>
                  <a:t> </a:t>
                </a:r>
              </a:p>
            </p:txBody>
          </p:sp>
        </mc:Fallback>
      </mc:AlternateContent>
      <p:sp>
        <p:nvSpPr>
          <p:cNvPr id="158" name="Rectangle 140"/>
          <p:cNvSpPr>
            <a:spLocks noChangeArrowheads="1"/>
          </p:cNvSpPr>
          <p:nvPr/>
        </p:nvSpPr>
        <p:spPr bwMode="auto">
          <a:xfrm rot="21600000" flipH="1">
            <a:off x="5336000" y="564754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59" name="Conector Reto 158"/>
          <p:cNvCxnSpPr/>
          <p:nvPr/>
        </p:nvCxnSpPr>
        <p:spPr>
          <a:xfrm>
            <a:off x="4702810" y="50139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159"/>
          <p:cNvCxnSpPr/>
          <p:nvPr/>
        </p:nvCxnSpPr>
        <p:spPr>
          <a:xfrm>
            <a:off x="10287635" y="56915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1" name="CaixaDeTexto 47"/>
          <p:cNvSpPr txBox="1"/>
          <p:nvPr/>
        </p:nvSpPr>
        <p:spPr>
          <a:xfrm>
            <a:off x="9924952" y="390316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 de Texto 1"/>
          <p:cNvSpPr txBox="1"/>
          <p:nvPr/>
        </p:nvSpPr>
        <p:spPr>
          <a:xfrm>
            <a:off x="1277620" y="5035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165" name="Conector Reto 164"/>
          <p:cNvCxnSpPr/>
          <p:nvPr/>
        </p:nvCxnSpPr>
        <p:spPr>
          <a:xfrm rot="5400000">
            <a:off x="5674820" y="322153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15" name="Caixa de Texto 114"/>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5" name="CaixaDeTexto 45"/>
          <p:cNvSpPr txBox="1"/>
          <p:nvPr/>
        </p:nvSpPr>
        <p:spPr>
          <a:xfrm>
            <a:off x="288925" y="1148715"/>
            <a:ext cx="348234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1"/>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10015757" y="111614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 name="Straight Connector 178"/>
          <p:cNvCxnSpPr>
            <a:cxnSpLocks noChangeShapeType="1"/>
          </p:cNvCxnSpPr>
          <p:nvPr/>
        </p:nvCxnSpPr>
        <p:spPr bwMode="auto">
          <a:xfrm flipV="1">
            <a:off x="6052820" y="2870200"/>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4" name="Conector Reto 74"/>
          <p:cNvCxnSpPr/>
          <p:nvPr/>
        </p:nvCxnSpPr>
        <p:spPr>
          <a:xfrm>
            <a:off x="6618605" y="2385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608445" y="2714625"/>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08445" y="156146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16675" y="1891665"/>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0" name="Caixa de Texto 23"/>
          <p:cNvSpPr txBox="1"/>
          <p:nvPr/>
        </p:nvSpPr>
        <p:spPr>
          <a:xfrm>
            <a:off x="5457190" y="184721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55" name="Caixa de Texto 23"/>
          <p:cNvSpPr txBox="1"/>
          <p:nvPr/>
        </p:nvSpPr>
        <p:spPr>
          <a:xfrm>
            <a:off x="4812030" y="166624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044565" y="286321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Forma livre 60"/>
          <p:cNvSpPr/>
          <p:nvPr/>
        </p:nvSpPr>
        <p:spPr>
          <a:xfrm rot="18300000" flipV="1">
            <a:off x="5647690" y="169418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63" name="Caixa de Texto 62"/>
              <p:cNvSpPr txBox="1"/>
              <p:nvPr/>
            </p:nvSpPr>
            <p:spPr>
              <a:xfrm>
                <a:off x="6568440" y="2254250"/>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68440" y="2254250"/>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8471650" y="2109469"/>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a:off x="4838065" y="156718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Elipse 71"/>
          <p:cNvSpPr/>
          <p:nvPr/>
        </p:nvSpPr>
        <p:spPr>
          <a:xfrm>
            <a:off x="5904865" y="298577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951220" y="303657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5" name="Conector Reto 74"/>
          <p:cNvCxnSpPr/>
          <p:nvPr/>
        </p:nvCxnSpPr>
        <p:spPr>
          <a:xfrm>
            <a:off x="5921375" y="36112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829175" y="155702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596380" y="1565275"/>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9147810" y="2188210"/>
            <a:ext cx="77724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dn1</a:t>
            </a:r>
            <a:endParaRPr lang="pt-BR" altLang="en-US" sz="2400" i="1"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9732125" y="2111374"/>
            <a:ext cx="1332000" cy="220980"/>
            <a:chOff x="3927661" y="3524056"/>
            <a:chExt cx="1490292" cy="255373"/>
          </a:xfrm>
        </p:grpSpPr>
        <p:cxnSp>
          <p:nvCxnSpPr>
            <p:cNvPr id="9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0508615" y="2188210"/>
            <a:ext cx="70231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dp2</a:t>
            </a:r>
            <a:endParaRPr lang="pt-BR" altLang="en-US" sz="2400" i="1"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771130" y="156146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579360" y="1891665"/>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2" name="Caixa de Texto 101"/>
              <p:cNvSpPr txBox="1"/>
              <p:nvPr/>
            </p:nvSpPr>
            <p:spPr>
              <a:xfrm>
                <a:off x="7674524" y="2254390"/>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674524" y="2254390"/>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sp>
        <p:nvSpPr>
          <p:cNvPr id="103" name="Rectangle 140"/>
          <p:cNvSpPr>
            <a:spLocks noChangeArrowheads="1"/>
          </p:cNvSpPr>
          <p:nvPr/>
        </p:nvSpPr>
        <p:spPr bwMode="auto">
          <a:xfrm rot="21600000" flipH="1">
            <a:off x="5336000" y="284528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4" name="Conector Reto 103"/>
          <p:cNvCxnSpPr/>
          <p:nvPr/>
        </p:nvCxnSpPr>
        <p:spPr>
          <a:xfrm>
            <a:off x="4702810" y="22117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10287635" y="288925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7" name="Caixa de Texto 5"/>
              <p:cNvSpPr txBox="1"/>
              <p:nvPr/>
            </p:nvSpPr>
            <p:spPr>
              <a:xfrm>
                <a:off x="3506470" y="3655706"/>
                <a:ext cx="7570470" cy="602615"/>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𝑖𝑛</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𝑖𝑛</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𝑚𝐵</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𝑖𝑛</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oMath>
                </a14:m>
                <a:r>
                  <a:rPr lang="pt-BR" altLang="en-US" sz="3200">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𝑑𝑝</m:t>
                        </m:r>
                        <m:r>
                          <a:rPr lang="en-US" altLang="pt-BR" sz="3200" i="1">
                            <a:latin typeface="Cambria Math" panose="02040503050406030204" pitchFamily="18" charset="0"/>
                            <a:cs typeface="Cambria Math" panose="02040503050406030204" pitchFamily="18" charset="0"/>
                          </a:rPr>
                          <m:t>2</m:t>
                        </m:r>
                      </m:sub>
                    </m:sSub>
                  </m:oMath>
                </a14:m>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3506470" y="3655706"/>
                <a:ext cx="7570470" cy="602615"/>
              </a:xfrm>
              <a:prstGeom prst="rect">
                <a:avLst/>
              </a:prstGeom>
              <a:blipFill rotWithShape="1">
                <a:blip r:embed="rId3"/>
                <a:stretch>
                  <a:fillRect t="-9275"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1" name="Caixa de Texto 5"/>
              <p:cNvSpPr txBox="1"/>
              <p:nvPr/>
            </p:nvSpPr>
            <p:spPr>
              <a:xfrm>
                <a:off x="3663950" y="4542801"/>
                <a:ext cx="7254875" cy="604520"/>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𝑖𝑛</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𝑚𝐵</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oMath>
                </a14:m>
                <a:r>
                  <a:rPr lang="pt-BR" altLang="en-US" sz="3200">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𝑑𝑝</m:t>
                        </m:r>
                        <m:r>
                          <a:rPr lang="en-US" altLang="pt-BR" sz="3200" i="1">
                            <a:latin typeface="Cambria Math" panose="02040503050406030204" pitchFamily="18" charset="0"/>
                            <a:cs typeface="Cambria Math" panose="02040503050406030204" pitchFamily="18" charset="0"/>
                          </a:rPr>
                          <m:t>2</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oMath>
                </a14:m>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3663950" y="4542801"/>
                <a:ext cx="7254875" cy="604520"/>
              </a:xfrm>
              <a:prstGeom prst="rect">
                <a:avLst/>
              </a:prstGeom>
              <a:blipFill rotWithShape="1">
                <a:blip r:embed="rId4"/>
                <a:stretch>
                  <a:fillRect t="-9246"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9" name="Caixa de Texto 5"/>
              <p:cNvSpPr txBox="1"/>
              <p:nvPr/>
            </p:nvSpPr>
            <p:spPr>
              <a:xfrm>
                <a:off x="3771265" y="5398770"/>
                <a:ext cx="6847840" cy="10236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𝐺𝑎𝑛ℎ𝑜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pt-BR" altLang="en-US" sz="2800">
                              <a:latin typeface="Cambria Math" panose="02040503050406030204" pitchFamily="18" charset="0"/>
                              <a:cs typeface="Cambria Math" panose="02040503050406030204" pitchFamily="18" charset="0"/>
                              <a:sym typeface="+mn-ea"/>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𝑑𝑝</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3771265" y="5398770"/>
                <a:ext cx="6847840" cy="1023620"/>
              </a:xfrm>
              <a:prstGeom prst="rect">
                <a:avLst/>
              </a:prstGeom>
              <a:blipFill rotWithShape="1">
                <a:blip r:embed="rId5"/>
                <a:stretch>
                  <a:fillRect t="-4218"/>
                </a:stretch>
              </a:blipFill>
              <a:ln w="38100">
                <a:noFill/>
              </a:ln>
            </p:spPr>
            <p:txBody>
              <a:bodyPr/>
              <a:lstStyle/>
              <a:p>
                <a:r>
                  <a:rPr lang="pt-BR" altLang="en-US">
                    <a:noFill/>
                  </a:rPr>
                  <a:t> </a:t>
                </a:r>
              </a:p>
            </p:txBody>
          </p:sp>
        </mc:Fallback>
      </mc:AlternateContent>
    </p:spTree>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25" name="CaixaDeTexto 45"/>
          <p:cNvSpPr txBox="1"/>
          <p:nvPr/>
        </p:nvSpPr>
        <p:spPr>
          <a:xfrm>
            <a:off x="356870" y="560705"/>
            <a:ext cx="348234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75"/>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9849387" y="43161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45385" y="6287135"/>
            <a:ext cx="216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 name="Straight Connector 178"/>
          <p:cNvCxnSpPr>
            <a:cxnSpLocks noChangeShapeType="1"/>
          </p:cNvCxnSpPr>
          <p:nvPr/>
        </p:nvCxnSpPr>
        <p:spPr bwMode="auto">
          <a:xfrm flipV="1">
            <a:off x="5886450" y="2157730"/>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4" name="Conector Reto 74"/>
          <p:cNvCxnSpPr/>
          <p:nvPr/>
        </p:nvCxnSpPr>
        <p:spPr>
          <a:xfrm>
            <a:off x="6452235" y="16732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442075" y="2002155"/>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442075" y="84899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250305" y="1179195"/>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0" name="Caixa de Texto 23"/>
          <p:cNvSpPr txBox="1"/>
          <p:nvPr/>
        </p:nvSpPr>
        <p:spPr>
          <a:xfrm>
            <a:off x="5290820" y="113474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55" name="Caixa de Texto 23"/>
          <p:cNvSpPr txBox="1"/>
          <p:nvPr/>
        </p:nvSpPr>
        <p:spPr>
          <a:xfrm>
            <a:off x="4645660" y="95377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5878195" y="215074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Forma livre 60"/>
          <p:cNvSpPr/>
          <p:nvPr/>
        </p:nvSpPr>
        <p:spPr>
          <a:xfrm rot="18300000" flipV="1">
            <a:off x="5481320" y="98171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63" name="Caixa de Texto 62"/>
              <p:cNvSpPr txBox="1"/>
              <p:nvPr/>
            </p:nvSpPr>
            <p:spPr>
              <a:xfrm>
                <a:off x="6402070" y="1541780"/>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402070" y="1541780"/>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8305280" y="1396999"/>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a:off x="4671695" y="85471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Elipse 71"/>
          <p:cNvSpPr/>
          <p:nvPr/>
        </p:nvSpPr>
        <p:spPr>
          <a:xfrm>
            <a:off x="5738495" y="227330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784850" y="232410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780135" y="274220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770245" y="28682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662805" y="84455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402070" y="852805"/>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8981440" y="1475740"/>
            <a:ext cx="77724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dn1</a:t>
            </a:r>
            <a:endParaRPr lang="pt-BR" altLang="en-US" sz="2400" i="1"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9565755" y="1398904"/>
            <a:ext cx="1332000" cy="220980"/>
            <a:chOff x="3927661" y="3524056"/>
            <a:chExt cx="1490292" cy="255373"/>
          </a:xfrm>
        </p:grpSpPr>
        <p:cxnSp>
          <p:nvCxnSpPr>
            <p:cNvPr id="9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0342245" y="1475740"/>
            <a:ext cx="70231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dp2</a:t>
            </a:r>
            <a:endParaRPr lang="pt-BR" altLang="en-US" sz="2400" i="1"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604760" y="84899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412990" y="1179195"/>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2" name="Caixa de Texto 101"/>
              <p:cNvSpPr txBox="1"/>
              <p:nvPr/>
            </p:nvSpPr>
            <p:spPr>
              <a:xfrm>
                <a:off x="7508154" y="1541920"/>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508154" y="1541920"/>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sp>
        <p:nvSpPr>
          <p:cNvPr id="103" name="Rectangle 140"/>
          <p:cNvSpPr>
            <a:spLocks noChangeArrowheads="1"/>
          </p:cNvSpPr>
          <p:nvPr/>
        </p:nvSpPr>
        <p:spPr bwMode="auto">
          <a:xfrm rot="21600000" flipH="1">
            <a:off x="5169630" y="21328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4" name="Conector Reto 103"/>
          <p:cNvCxnSpPr/>
          <p:nvPr/>
        </p:nvCxnSpPr>
        <p:spPr>
          <a:xfrm>
            <a:off x="4536440" y="14992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10121265" y="21767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9" name="Caixa de Texto 5"/>
              <p:cNvSpPr txBox="1"/>
              <p:nvPr/>
            </p:nvSpPr>
            <p:spPr>
              <a:xfrm>
                <a:off x="5784850" y="2663825"/>
                <a:ext cx="5779135" cy="10236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𝐺𝑎𝑛ℎ𝑜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pt-BR" altLang="en-US" sz="2800">
                              <a:latin typeface="Cambria Math" panose="02040503050406030204" pitchFamily="18" charset="0"/>
                              <a:cs typeface="Cambria Math" panose="02040503050406030204" pitchFamily="18" charset="0"/>
                              <a:sym typeface="+mn-ea"/>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𝑑𝑝</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5784850" y="2663825"/>
                <a:ext cx="5779135" cy="1023620"/>
              </a:xfrm>
              <a:prstGeom prst="rect">
                <a:avLst/>
              </a:prstGeom>
              <a:blipFill rotWithShape="1">
                <a:blip r:embed="rId3"/>
                <a:stretch>
                  <a:fillRect t="-4218"/>
                </a:stretch>
              </a:blipFill>
              <a:ln w="38100">
                <a:noFill/>
              </a:ln>
            </p:spPr>
            <p:txBody>
              <a:bodyPr/>
              <a:lstStyle/>
              <a:p>
                <a:r>
                  <a:rPr lang="pt-BR" altLang="en-US">
                    <a:noFill/>
                  </a:rPr>
                  <a:t> </a:t>
                </a:r>
              </a:p>
            </p:txBody>
          </p:sp>
        </mc:Fallback>
      </mc:AlternateContent>
      <p:sp>
        <p:nvSpPr>
          <p:cNvPr id="9" name="CaixaDeTexto 45"/>
          <p:cNvSpPr txBox="1"/>
          <p:nvPr/>
        </p:nvSpPr>
        <p:spPr>
          <a:xfrm>
            <a:off x="3247390" y="3961130"/>
            <a:ext cx="8233410" cy="2584450"/>
          </a:xfrm>
          <a:prstGeom prst="rect">
            <a:avLst/>
          </a:prstGeom>
          <a:noFill/>
        </p:spPr>
        <p:txBody>
          <a:bodyPr wrap="square" rtlCol="0">
            <a:spAutoFit/>
          </a:bodyPr>
          <a:p>
            <a:pPr marL="342900" indent="-3429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parecido com o ganho do source comum</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acaba aumentando o ganho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é positivo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4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diminui</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 </a:t>
            </a:r>
            <a:r>
              <a:rPr lang="pt-BR" altLang="en-US" sz="24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 </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DSp2 </a:t>
            </a:r>
            <a:r>
              <a:rPr lang="pt-BR" altLang="en-US" sz="24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diminui</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endPar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sp>
        <p:nvSpPr>
          <p:cNvPr id="10" name="Forma livre 9"/>
          <p:cNvSpPr/>
          <p:nvPr/>
        </p:nvSpPr>
        <p:spPr>
          <a:xfrm rot="18300000" flipV="1">
            <a:off x="2056130" y="4684395"/>
            <a:ext cx="321945" cy="5600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 name="Caixa de Texto 23"/>
          <p:cNvSpPr txBox="1"/>
          <p:nvPr/>
        </p:nvSpPr>
        <p:spPr>
          <a:xfrm>
            <a:off x="1427480" y="4658995"/>
            <a:ext cx="784225" cy="460375"/>
          </a:xfrm>
          <a:prstGeom prst="rect">
            <a:avLst/>
          </a:prstGeom>
          <a:noFill/>
        </p:spPr>
        <p:txBody>
          <a:bodyPr wrap="square" rtlCol="0">
            <a:spAutoFit/>
          </a:bodyPr>
          <a:p>
            <a:pPr algn="ctr"/>
            <a:r>
              <a:rPr lang="pt-BR" altLang="en-US" sz="2400" i="1" dirty="0" smtClean="0">
                <a:latin typeface="Comic Sans MS" panose="030F0702030302020204" pitchFamily="66" charset="0"/>
                <a:cs typeface="Comic Sans MS" panose="030F0702030302020204" pitchFamily="66" charset="0"/>
              </a:rPr>
              <a:t>v</a:t>
            </a:r>
            <a:r>
              <a:rPr lang="pt-BR" altLang="en-US" sz="2400" i="1" baseline="-25000" dirty="0" smtClean="0">
                <a:latin typeface="Comic Sans MS" panose="030F0702030302020204" pitchFamily="66" charset="0"/>
                <a:cs typeface="Comic Sans MS" panose="030F0702030302020204" pitchFamily="66" charset="0"/>
              </a:rPr>
              <a:t>gs</a:t>
            </a:r>
            <a:endParaRPr lang="pt-BR" altLang="en-US" sz="2400" i="1"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3" name="CaixaDeTexto 45"/>
          <p:cNvSpPr txBox="1"/>
          <p:nvPr/>
        </p:nvSpPr>
        <p:spPr>
          <a:xfrm>
            <a:off x="401955" y="385445"/>
            <a:ext cx="955103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ganho negativo (análise)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4" name="Grupo 13"/>
          <p:cNvGrpSpPr/>
          <p:nvPr/>
        </p:nvGrpSpPr>
        <p:grpSpPr>
          <a:xfrm rot="16200000">
            <a:off x="1731851" y="4311388"/>
            <a:ext cx="1665939" cy="1293155"/>
            <a:chOff x="7493" y="6919"/>
            <a:chExt cx="2139" cy="1604"/>
          </a:xfrm>
        </p:grpSpPr>
        <p:sp>
          <p:nvSpPr>
            <p:cNvPr id="16"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2"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1" name="Conector Reto 100"/>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104"/>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7" name="Grupo 106"/>
          <p:cNvGrpSpPr/>
          <p:nvPr/>
        </p:nvGrpSpPr>
        <p:grpSpPr>
          <a:xfrm flipV="1">
            <a:off x="667385" y="2634615"/>
            <a:ext cx="2342483" cy="2134870"/>
            <a:chOff x="2721" y="5940"/>
            <a:chExt cx="3689" cy="3362"/>
          </a:xfrm>
        </p:grpSpPr>
        <p:grpSp>
          <p:nvGrpSpPr>
            <p:cNvPr id="109" name="Grupo 108"/>
            <p:cNvGrpSpPr/>
            <p:nvPr/>
          </p:nvGrpSpPr>
          <p:grpSpPr>
            <a:xfrm rot="16200000">
              <a:off x="1898" y="6762"/>
              <a:ext cx="3362" cy="1717"/>
              <a:chOff x="7493" y="6919"/>
              <a:chExt cx="2741" cy="1352"/>
            </a:xfrm>
          </p:grpSpPr>
          <p:sp>
            <p:nvSpPr>
              <p:cNvPr id="11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2" name="Group 147"/>
              <p:cNvGrpSpPr/>
              <p:nvPr/>
            </p:nvGrpSpPr>
            <p:grpSpPr bwMode="auto">
              <a:xfrm rot="5400000">
                <a:off x="8020" y="6975"/>
                <a:ext cx="792" cy="680"/>
                <a:chOff x="2834" y="2568"/>
                <a:chExt cx="317" cy="272"/>
              </a:xfrm>
            </p:grpSpPr>
            <p:sp>
              <p:nvSpPr>
                <p:cNvPr id="1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21"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22" name="Conector Reto 12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23" name="Forma livre 122"/>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24" name="Grupo 123"/>
            <p:cNvGrpSpPr/>
            <p:nvPr/>
          </p:nvGrpSpPr>
          <p:grpSpPr>
            <a:xfrm rot="16200000">
              <a:off x="4247" y="7128"/>
              <a:ext cx="2608" cy="1718"/>
              <a:chOff x="7506" y="6919"/>
              <a:chExt cx="2126" cy="1353"/>
            </a:xfrm>
          </p:grpSpPr>
          <p:sp>
            <p:nvSpPr>
              <p:cNvPr id="125"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26" name="Group 147"/>
              <p:cNvGrpSpPr/>
              <p:nvPr/>
            </p:nvGrpSpPr>
            <p:grpSpPr bwMode="auto">
              <a:xfrm rot="5400000">
                <a:off x="8020" y="6975"/>
                <a:ext cx="792" cy="680"/>
                <a:chOff x="2834" y="2568"/>
                <a:chExt cx="317" cy="272"/>
              </a:xfrm>
            </p:grpSpPr>
            <p:sp>
              <p:nvSpPr>
                <p:cNvPr id="12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2"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33" name="Conector Reto 132"/>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34" name="Forma livre 133"/>
            <p:cNvSpPr/>
            <p:nvPr/>
          </p:nvSpPr>
          <p:spPr>
            <a:xfrm>
              <a:off x="3714" y="7234"/>
              <a:ext cx="975" cy="9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35" name="Elipse 134"/>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6" name="Elipse 135"/>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7"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138" name="Conector Reto 137"/>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39" name="Rectangle 140"/>
          <p:cNvSpPr>
            <a:spLocks noChangeArrowheads="1"/>
          </p:cNvSpPr>
          <p:nvPr/>
        </p:nvSpPr>
        <p:spPr bwMode="auto">
          <a:xfrm rot="21600000" flipH="1">
            <a:off x="1515205" y="463789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140" name="Grupo 139"/>
          <p:cNvGrpSpPr/>
          <p:nvPr/>
        </p:nvGrpSpPr>
        <p:grpSpPr>
          <a:xfrm rot="0">
            <a:off x="1115060" y="4400550"/>
            <a:ext cx="364490" cy="494030"/>
            <a:chOff x="7555792" y="2647951"/>
            <a:chExt cx="387626" cy="552342"/>
          </a:xfrm>
          <a:solidFill>
            <a:srgbClr val="00B0F0">
              <a:alpha val="97000"/>
            </a:srgbClr>
          </a:solidFill>
        </p:grpSpPr>
        <p:sp>
          <p:nvSpPr>
            <p:cNvPr id="141" name="Elipse 1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43"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44"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5" name="Conector Reto 144"/>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47" name="Conector de Seta Reta 146"/>
          <p:cNvCxnSpPr/>
          <p:nvPr/>
        </p:nvCxnSpPr>
        <p:spPr>
          <a:xfrm flipH="1">
            <a:off x="2999105" y="3066415"/>
            <a:ext cx="10795" cy="582295"/>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48" name="Rectangle 140"/>
          <p:cNvSpPr>
            <a:spLocks noChangeArrowheads="1"/>
          </p:cNvSpPr>
          <p:nvPr/>
        </p:nvSpPr>
        <p:spPr bwMode="auto">
          <a:xfrm flipH="1">
            <a:off x="2801620" y="30480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50" name="Conector Reto 74"/>
          <p:cNvCxnSpPr/>
          <p:nvPr/>
        </p:nvCxnSpPr>
        <p:spPr>
          <a:xfrm>
            <a:off x="6362065" y="2272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flipH="1">
            <a:off x="6351905" y="260159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flipV="1">
            <a:off x="6351905" y="144843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4" name="Grupo 153"/>
          <p:cNvGrpSpPr/>
          <p:nvPr/>
        </p:nvGrpSpPr>
        <p:grpSpPr>
          <a:xfrm rot="0">
            <a:off x="6160135" y="1778635"/>
            <a:ext cx="364490" cy="494030"/>
            <a:chOff x="7555792" y="2647951"/>
            <a:chExt cx="387626" cy="552342"/>
          </a:xfrm>
          <a:solidFill>
            <a:srgbClr val="00B0F0">
              <a:alpha val="97000"/>
            </a:srgbClr>
          </a:solidFill>
        </p:grpSpPr>
        <p:sp>
          <p:nvSpPr>
            <p:cNvPr id="155" name="Elipse 15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57" name="Caixa de Texto 23"/>
          <p:cNvSpPr txBox="1"/>
          <p:nvPr/>
        </p:nvSpPr>
        <p:spPr>
          <a:xfrm>
            <a:off x="5083175" y="231267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58" name="Caixa de Texto 23"/>
          <p:cNvSpPr txBox="1"/>
          <p:nvPr/>
        </p:nvSpPr>
        <p:spPr>
          <a:xfrm>
            <a:off x="4555490" y="155321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59" name="Conector Reto 158"/>
          <p:cNvCxnSpPr/>
          <p:nvPr/>
        </p:nvCxnSpPr>
        <p:spPr>
          <a:xfrm flipH="1">
            <a:off x="6349365" y="2750185"/>
            <a:ext cx="30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Forma livre 159"/>
          <p:cNvSpPr/>
          <p:nvPr/>
        </p:nvSpPr>
        <p:spPr>
          <a:xfrm rot="18300000" flipV="1">
            <a:off x="5391150" y="158115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61" name="Caixa de Texto 160"/>
              <p:cNvSpPr txBox="1"/>
              <p:nvPr/>
            </p:nvSpPr>
            <p:spPr>
              <a:xfrm>
                <a:off x="6339840" y="218694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61" name="Caixa de Texto 160"/>
              <p:cNvSpPr txBox="1">
                <a:spLocks noRot="1" noChangeAspect="1" noMove="1" noResize="1" noEditPoints="1" noAdjustHandles="1" noChangeArrowheads="1" noChangeShapeType="1" noTextEdit="1"/>
              </p:cNvSpPr>
              <p:nvPr/>
            </p:nvSpPr>
            <p:spPr>
              <a:xfrm>
                <a:off x="6339840" y="2186940"/>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62" name="Grupo 161"/>
          <p:cNvGrpSpPr/>
          <p:nvPr/>
        </p:nvGrpSpPr>
        <p:grpSpPr>
          <a:xfrm rot="5400000" flipH="1">
            <a:off x="6760325" y="1988819"/>
            <a:ext cx="1332000" cy="220980"/>
            <a:chOff x="3927661" y="3524056"/>
            <a:chExt cx="1490292" cy="255373"/>
          </a:xfrm>
        </p:grpSpPr>
        <p:cxnSp>
          <p:nvCxnSpPr>
            <p:cNvPr id="163"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4" name="Retângulo 16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5" name="Conector Reto 164"/>
          <p:cNvCxnSpPr/>
          <p:nvPr/>
        </p:nvCxnSpPr>
        <p:spPr>
          <a:xfrm>
            <a:off x="6207125" y="297434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4581525" y="145415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Elipse 166"/>
          <p:cNvSpPr/>
          <p:nvPr/>
        </p:nvSpPr>
        <p:spPr>
          <a:xfrm>
            <a:off x="4413885" y="204914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8" name="Forma livre 167"/>
          <p:cNvSpPr/>
          <p:nvPr/>
        </p:nvSpPr>
        <p:spPr>
          <a:xfrm>
            <a:off x="4460240" y="209994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0" name="Conector Reto 169"/>
          <p:cNvCxnSpPr/>
          <p:nvPr/>
        </p:nvCxnSpPr>
        <p:spPr>
          <a:xfrm rot="5400000">
            <a:off x="4296410" y="2668905"/>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170"/>
          <p:cNvCxnSpPr/>
          <p:nvPr/>
        </p:nvCxnSpPr>
        <p:spPr>
          <a:xfrm>
            <a:off x="4445635" y="29679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171"/>
          <p:cNvCxnSpPr/>
          <p:nvPr/>
        </p:nvCxnSpPr>
        <p:spPr>
          <a:xfrm>
            <a:off x="4572635" y="144399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172"/>
          <p:cNvCxnSpPr/>
          <p:nvPr/>
        </p:nvCxnSpPr>
        <p:spPr>
          <a:xfrm>
            <a:off x="6311900" y="1452245"/>
            <a:ext cx="32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 de Texto 23"/>
          <p:cNvSpPr txBox="1"/>
          <p:nvPr/>
        </p:nvSpPr>
        <p:spPr>
          <a:xfrm>
            <a:off x="7436485" y="1835785"/>
            <a:ext cx="77724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dn1</a:t>
            </a:r>
            <a:endParaRPr lang="pt-BR" altLang="en-US" sz="2400" i="1" baseline="-25000" dirty="0">
              <a:latin typeface="Comic Sans MS" panose="030F0702030302020204" pitchFamily="66" charset="0"/>
              <a:cs typeface="Comic Sans MS" panose="030F0702030302020204" pitchFamily="66" charset="0"/>
            </a:endParaRPr>
          </a:p>
        </p:txBody>
      </p:sp>
      <p:grpSp>
        <p:nvGrpSpPr>
          <p:cNvPr id="175" name="Grupo 174"/>
          <p:cNvGrpSpPr/>
          <p:nvPr/>
        </p:nvGrpSpPr>
        <p:grpSpPr>
          <a:xfrm rot="5400000" flipH="1">
            <a:off x="7658850" y="1988184"/>
            <a:ext cx="1332000" cy="220980"/>
            <a:chOff x="3927661" y="3524056"/>
            <a:chExt cx="1490292" cy="255373"/>
          </a:xfrm>
        </p:grpSpPr>
        <p:cxnSp>
          <p:nvCxnSpPr>
            <p:cNvPr id="17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7" name="Retângulo 17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78" name="Caixa de Texto 23"/>
          <p:cNvSpPr txBox="1"/>
          <p:nvPr/>
        </p:nvSpPr>
        <p:spPr>
          <a:xfrm>
            <a:off x="8435340" y="184086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dp2</a:t>
            </a:r>
            <a:endParaRPr lang="pt-BR" altLang="en-US" sz="2400" i="1"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8800367" y="95231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80" name="Conector Reto 179"/>
          <p:cNvCxnSpPr/>
          <p:nvPr/>
        </p:nvCxnSpPr>
        <p:spPr>
          <a:xfrm flipV="1">
            <a:off x="9349105" y="143637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1" name="Grupo 180"/>
          <p:cNvGrpSpPr/>
          <p:nvPr/>
        </p:nvGrpSpPr>
        <p:grpSpPr>
          <a:xfrm rot="0">
            <a:off x="9157335" y="1766570"/>
            <a:ext cx="364490" cy="494030"/>
            <a:chOff x="7555792" y="2647951"/>
            <a:chExt cx="387626" cy="552342"/>
          </a:xfrm>
          <a:solidFill>
            <a:srgbClr val="00B0F0">
              <a:alpha val="97000"/>
            </a:srgbClr>
          </a:solidFill>
        </p:grpSpPr>
        <p:sp>
          <p:nvSpPr>
            <p:cNvPr id="182" name="Elipse 18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4" name="Caixa de Texto 183"/>
              <p:cNvSpPr txBox="1"/>
              <p:nvPr/>
            </p:nvSpPr>
            <p:spPr>
              <a:xfrm>
                <a:off x="9516024" y="1766710"/>
                <a:ext cx="12674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𝐵𝑆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4" name="Caixa de Texto 183"/>
              <p:cNvSpPr txBox="1">
                <a:spLocks noRot="1" noChangeAspect="1" noMove="1" noResize="1" noEditPoints="1" noAdjustHandles="1" noChangeArrowheads="1" noChangeShapeType="1" noTextEdit="1"/>
              </p:cNvSpPr>
              <p:nvPr/>
            </p:nvSpPr>
            <p:spPr>
              <a:xfrm>
                <a:off x="9516024" y="1766710"/>
                <a:ext cx="1267460" cy="460375"/>
              </a:xfrm>
              <a:prstGeom prst="rect">
                <a:avLst/>
              </a:prstGeom>
              <a:blipFill rotWithShape="1">
                <a:blip r:embed="rId2"/>
                <a:stretch>
                  <a:fillRect l="-43" t="-30" r="43" b="30"/>
                </a:stretch>
              </a:blipFill>
            </p:spPr>
            <p:txBody>
              <a:bodyPr/>
              <a:lstStyle/>
              <a:p>
                <a:r>
                  <a:rPr lang="pt-BR" altLang="en-US">
                    <a:noFill/>
                  </a:rPr>
                  <a:t> </a:t>
                </a:r>
              </a:p>
            </p:txBody>
          </p:sp>
        </mc:Fallback>
      </mc:AlternateContent>
      <p:sp>
        <p:nvSpPr>
          <p:cNvPr id="185" name="Rectangle 140"/>
          <p:cNvSpPr>
            <a:spLocks noChangeArrowheads="1"/>
          </p:cNvSpPr>
          <p:nvPr/>
        </p:nvSpPr>
        <p:spPr bwMode="auto">
          <a:xfrm rot="21600000" flipH="1">
            <a:off x="3916775" y="17264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mc:AlternateContent xmlns:mc="http://schemas.openxmlformats.org/markup-compatibility/2006">
        <mc:Choice xmlns:a14="http://schemas.microsoft.com/office/drawing/2010/main" Requires="a14">
          <p:sp>
            <p:nvSpPr>
              <p:cNvPr id="186" name="Caixa de Texto 5"/>
              <p:cNvSpPr txBox="1"/>
              <p:nvPr/>
            </p:nvSpPr>
            <p:spPr>
              <a:xfrm>
                <a:off x="5741035" y="3350271"/>
                <a:ext cx="4730115" cy="94107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𝑚𝑛</m:t>
                              </m:r>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𝑑𝑝</m:t>
                              </m:r>
                              <m:r>
                                <a:rPr lang="en-US" altLang="pt-BR" sz="2800" i="1">
                                  <a:latin typeface="Cambria Math" panose="02040503050406030204" pitchFamily="18" charset="0"/>
                                  <a:cs typeface="Cambria Math" panose="02040503050406030204" pitchFamily="18" charset="0"/>
                                </a:rPr>
                                <m:t>2</m:t>
                              </m:r>
                            </m:sub>
                          </m:sSub>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86" name="Caixa de Texto 5"/>
              <p:cNvSpPr txBox="1">
                <a:spLocks noRot="1" noChangeAspect="1" noMove="1" noResize="1" noEditPoints="1" noAdjustHandles="1" noChangeArrowheads="1" noChangeShapeType="1" noTextEdit="1"/>
              </p:cNvSpPr>
              <p:nvPr/>
            </p:nvSpPr>
            <p:spPr>
              <a:xfrm>
                <a:off x="5741035" y="3350271"/>
                <a:ext cx="4730115" cy="941070"/>
              </a:xfrm>
              <a:prstGeom prst="rect">
                <a:avLst/>
              </a:prstGeom>
              <a:blipFill rotWithShape="1">
                <a:blip r:embed="rId3"/>
                <a:stretch>
                  <a:fillRect t="-4590" b="1"/>
                </a:stretch>
              </a:blipFill>
              <a:ln w="38100">
                <a:noFill/>
              </a:ln>
            </p:spPr>
            <p:txBody>
              <a:bodyPr/>
              <a:lstStyle/>
              <a:p>
                <a:r>
                  <a:rPr lang="pt-BR" altLang="en-US">
                    <a:noFill/>
                  </a:rPr>
                  <a:t> </a:t>
                </a:r>
              </a:p>
            </p:txBody>
          </p:sp>
        </mc:Fallback>
      </mc:AlternateContent>
      <p:sp>
        <p:nvSpPr>
          <p:cNvPr id="187" name="CaixaDeTexto 45"/>
          <p:cNvSpPr txBox="1"/>
          <p:nvPr/>
        </p:nvSpPr>
        <p:spPr>
          <a:xfrm>
            <a:off x="3499485" y="4629785"/>
            <a:ext cx="8326120" cy="1599565"/>
          </a:xfrm>
          <a:prstGeom prst="rect">
            <a:avLst/>
          </a:prstGeom>
          <a:noFill/>
        </p:spPr>
        <p:txBody>
          <a:bodyPr wrap="square" rtlCol="0">
            <a:spAutoFit/>
          </a:bodyPr>
          <a:p>
            <a:pPr marL="342900" indent="-3429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é positivo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DSp2 </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i="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diminui)</a:t>
            </a:r>
            <a:endParaRPr lang="pt-BR" altLang="en-US" sz="2800" b="1" i="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CaixaDeTexto 2"/>
              <p:cNvSpPr txBox="1"/>
              <p:nvPr/>
            </p:nvSpPr>
            <p:spPr>
              <a:xfrm>
                <a:off x="436728" y="386713"/>
                <a:ext cx="11286699" cy="609663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que entra pela base é de lacunas (base é silício P). Ela é composta de três termos: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𝑅𝑒𝑐</m:t>
                          </m:r>
                        </m:sub>
                      </m:sSub>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𝑛𝐸</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injetadas no emissor.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lacunas injetada no emissor é igual a de um diodo conduzindo direto, dada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fontAlgn="auto">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b="0" i="1" smtClean="0">
                              <a:latin typeface="Cambria Math" panose="02040503050406030204" pitchFamily="18" charset="0"/>
                              <a:cs typeface="Cambria Math" panose="02040503050406030204" pitchFamily="18" charset="0"/>
                            </a:rPr>
                            <m:t>𝑃</m:t>
                          </m:r>
                          <m:r>
                            <a:rPr lang="pt-BR" altLang="pt-BR" sz="2800" b="0" i="1" smtClean="0">
                              <a:latin typeface="Cambria Math" panose="02040503050406030204" pitchFamily="18" charset="0"/>
                              <a:cs typeface="Cambria Math" panose="02040503050406030204" pitchFamily="18" charset="0"/>
                            </a:rPr>
                            <m:t>𝑛𝐸</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sub>
                          </m:sSub>
                        </m:den>
                      </m:f>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pt-BR" altLang="pt-BR" sz="2800" b="0" i="1" smtClean="0">
                                      <a:latin typeface="Cambria Math" panose="02040503050406030204" pitchFamily="18" charset="0"/>
                                      <a:cs typeface="Cambria Math" panose="02040503050406030204" pitchFamily="18" charset="0"/>
                                    </a:rPr>
                                    <m:t>𝐵𝐸</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𝑛𝐶</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injetadas no coletor. Esta corrente é desprezível, pois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diodo D</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esta cortado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𝑅𝑒𝑐</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que recombinam na base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DeTexto 2"/>
              <p:cNvSpPr txBox="1">
                <a:spLocks noRot="1" noChangeAspect="1" noMove="1" noResize="1" noEditPoints="1" noAdjustHandles="1" noChangeArrowheads="1" noChangeShapeType="1" noTextEdit="1"/>
              </p:cNvSpPr>
              <p:nvPr/>
            </p:nvSpPr>
            <p:spPr>
              <a:xfrm>
                <a:off x="436728" y="386713"/>
                <a:ext cx="11286699" cy="6096635"/>
              </a:xfrm>
              <a:prstGeom prst="rect">
                <a:avLst/>
              </a:prstGeom>
              <a:blipFill rotWithShape="1">
                <a:blip r:embed="rId1"/>
                <a:stretch>
                  <a:fillRect l="-4" t="-10" r="1" b="10"/>
                </a:stretch>
              </a:blipFill>
            </p:spPr>
            <p:txBody>
              <a:bodyPr/>
              <a:lstStyle/>
              <a:p>
                <a:r>
                  <a:rPr lang="pt-BR" altLang="en-US">
                    <a:noFill/>
                  </a:rPr>
                  <a:t> </a:t>
                </a:r>
              </a:p>
            </p:txBody>
          </p:sp>
        </mc:Fallback>
      </mc:AlternateContent>
    </p:spTree>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 name="Imagem 6"/>
          <p:cNvPicPr>
            <a:picLocks noChangeAspect="1"/>
          </p:cNvPicPr>
          <p:nvPr/>
        </p:nvPicPr>
        <p:blipFill>
          <a:blip r:embed="rId1"/>
          <a:stretch>
            <a:fillRect/>
          </a:stretch>
        </p:blipFill>
        <p:spPr>
          <a:xfrm>
            <a:off x="1232535" y="1358900"/>
            <a:ext cx="10135235" cy="5104130"/>
          </a:xfrm>
          <a:prstGeom prst="rect">
            <a:avLst/>
          </a:prstGeom>
        </p:spPr>
      </p:pic>
      <p:sp>
        <p:nvSpPr>
          <p:cNvPr id="77" name="Caixa de Texto 76"/>
          <p:cNvSpPr txBox="1"/>
          <p:nvPr/>
        </p:nvSpPr>
        <p:spPr>
          <a:xfrm>
            <a:off x="349250" y="392430"/>
            <a:ext cx="11493500" cy="107632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Correntes do espelho (carga ativa) variam de acordo com a tensão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DSp2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 inclinaçao da curva é (1/r</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dp2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Elipse 4"/>
          <p:cNvSpPr/>
          <p:nvPr/>
        </p:nvSpPr>
        <p:spPr>
          <a:xfrm>
            <a:off x="7323455" y="4349115"/>
            <a:ext cx="158750" cy="158750"/>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Rectangle 140"/>
          <p:cNvSpPr>
            <a:spLocks noChangeArrowheads="1"/>
          </p:cNvSpPr>
          <p:nvPr/>
        </p:nvSpPr>
        <p:spPr bwMode="auto">
          <a:xfrm rot="21600000" flipH="1">
            <a:off x="7118985" y="4460875"/>
            <a:ext cx="100838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2800" dirty="0"/>
              <a:t>M</a:t>
            </a:r>
            <a:r>
              <a:rPr lang="pt-BR" sz="2800" baseline="-25000" dirty="0"/>
              <a:t>p2</a:t>
            </a:r>
            <a:endParaRPr lang="pt-BR" sz="2800" baseline="-25000" dirty="0" smtClean="0"/>
          </a:p>
        </p:txBody>
      </p:sp>
    </p:spTree>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142875" y="288925"/>
            <a:ext cx="11139805" cy="107632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entrada (não dá para fazer por inspeção)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10024647" y="90469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 name="Straight Connector 178"/>
          <p:cNvCxnSpPr>
            <a:cxnSpLocks noChangeShapeType="1"/>
          </p:cNvCxnSpPr>
          <p:nvPr/>
        </p:nvCxnSpPr>
        <p:spPr bwMode="auto">
          <a:xfrm flipV="1">
            <a:off x="6061710" y="272986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4" name="Conector Reto 74"/>
          <p:cNvCxnSpPr/>
          <p:nvPr/>
        </p:nvCxnSpPr>
        <p:spPr>
          <a:xfrm>
            <a:off x="6627495" y="22453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617335" y="2574290"/>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17335"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25565" y="1751330"/>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4820920" y="152590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053455" y="272288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77330" y="211391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77330" y="2113915"/>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8480540" y="1969134"/>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a:off x="4846955" y="142684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Elipse 71"/>
          <p:cNvSpPr/>
          <p:nvPr/>
        </p:nvSpPr>
        <p:spPr>
          <a:xfrm>
            <a:off x="5913755" y="284543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960110" y="289623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955395" y="331433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945505" y="34404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838065" y="141668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577330" y="1424940"/>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9156700" y="2047875"/>
            <a:ext cx="77724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dn</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9741015" y="1971039"/>
            <a:ext cx="1332000" cy="220980"/>
            <a:chOff x="3927661" y="3524056"/>
            <a:chExt cx="1490292" cy="255373"/>
          </a:xfrm>
        </p:grpSpPr>
        <p:cxnSp>
          <p:nvCxnSpPr>
            <p:cNvPr id="9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0517505" y="2047875"/>
            <a:ext cx="702310" cy="460375"/>
          </a:xfrm>
          <a:prstGeom prst="rect">
            <a:avLst/>
          </a:prstGeom>
          <a:noFill/>
        </p:spPr>
        <p:txBody>
          <a:bodyPr wrap="square" rtlCol="0">
            <a:spAutoFit/>
          </a:bodyPr>
          <a:p>
            <a:pPr algn="ctr"/>
            <a:r>
              <a:rPr lang="pt-BR" altLang="en-US" sz="2400" i="1" dirty="0">
                <a:latin typeface="Comic Sans MS" panose="030F0702030302020204" pitchFamily="66" charset="0"/>
                <a:cs typeface="Comic Sans MS" panose="030F0702030302020204" pitchFamily="66" charset="0"/>
              </a:rPr>
              <a:t>g</a:t>
            </a:r>
            <a:r>
              <a:rPr lang="pt-BR" altLang="en-US" sz="2400" i="1" baseline="-25000" dirty="0">
                <a:latin typeface="Comic Sans MS" panose="030F0702030302020204" pitchFamily="66" charset="0"/>
                <a:cs typeface="Comic Sans MS" panose="030F0702030302020204" pitchFamily="66" charset="0"/>
              </a:rPr>
              <a:t>dp2</a:t>
            </a:r>
            <a:endParaRPr lang="pt-BR" altLang="en-US" sz="2400" i="1"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780020"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588250" y="1751330"/>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2" name="Caixa de Texto 101"/>
              <p:cNvSpPr txBox="1"/>
              <p:nvPr/>
            </p:nvSpPr>
            <p:spPr>
              <a:xfrm>
                <a:off x="7683414" y="2114055"/>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683414" y="2114055"/>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sp>
        <p:nvSpPr>
          <p:cNvPr id="103" name="Rectangle 140"/>
          <p:cNvSpPr>
            <a:spLocks noChangeArrowheads="1"/>
          </p:cNvSpPr>
          <p:nvPr/>
        </p:nvSpPr>
        <p:spPr bwMode="auto">
          <a:xfrm rot="21600000" flipH="1">
            <a:off x="5344890" y="270495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4" name="Conector Reto 103"/>
          <p:cNvCxnSpPr/>
          <p:nvPr/>
        </p:nvCxnSpPr>
        <p:spPr>
          <a:xfrm>
            <a:off x="4711700" y="207137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10296525" y="27489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7" name="Caixa de Texto 5"/>
              <p:cNvSpPr txBox="1"/>
              <p:nvPr/>
            </p:nvSpPr>
            <p:spPr>
              <a:xfrm>
                <a:off x="3891280" y="3521721"/>
                <a:ext cx="6626225" cy="52197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3891280" y="3521721"/>
                <a:ext cx="6626225" cy="521970"/>
              </a:xfrm>
              <a:prstGeom prst="rect">
                <a:avLst/>
              </a:prstGeom>
              <a:blipFill rotWithShape="1">
                <a:blip r:embed="rId3"/>
                <a:stretch>
                  <a:fillRect t="-8275"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9" name="Caixa de Texto 5"/>
              <p:cNvSpPr txBox="1"/>
              <p:nvPr/>
            </p:nvSpPr>
            <p:spPr>
              <a:xfrm>
                <a:off x="3891280" y="5328920"/>
                <a:ext cx="6847840" cy="8915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𝐺𝑎𝑛ℎ𝑜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3891280" y="5328920"/>
                <a:ext cx="6847840" cy="891540"/>
              </a:xfrm>
              <a:prstGeom prst="rect">
                <a:avLst/>
              </a:prstGeom>
              <a:blipFill rotWithShape="1">
                <a:blip r:embed="rId4"/>
                <a:stretch>
                  <a:fillRect t="-3419"/>
                </a:stretch>
              </a:blipFill>
              <a:ln w="38100">
                <a:noFill/>
              </a:ln>
            </p:spPr>
            <p:txBody>
              <a:bodyPr/>
              <a:lstStyle/>
              <a:p>
                <a:r>
                  <a:rPr lang="pt-BR" altLang="en-US">
                    <a:noFill/>
                  </a:rPr>
                  <a:t> </a:t>
                </a:r>
              </a:p>
            </p:txBody>
          </p:sp>
        </mc:Fallback>
      </mc:AlternateContent>
      <p:cxnSp>
        <p:nvCxnSpPr>
          <p:cNvPr id="9" name="Conector de Seta Reta 59"/>
          <p:cNvCxnSpPr/>
          <p:nvPr/>
        </p:nvCxnSpPr>
        <p:spPr>
          <a:xfrm rot="5400000" flipH="1">
            <a:off x="6262504" y="2411784"/>
            <a:ext cx="0" cy="325566"/>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 name="Rectangle 140"/>
          <p:cNvSpPr>
            <a:spLocks noChangeArrowheads="1"/>
          </p:cNvSpPr>
          <p:nvPr/>
        </p:nvSpPr>
        <p:spPr bwMode="auto">
          <a:xfrm rot="21600000" flipH="1">
            <a:off x="5790660" y="211376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in</a:t>
            </a:r>
            <a:endParaRPr lang="pt-BR" sz="2400" dirty="0" smtClean="0"/>
          </a:p>
        </p:txBody>
      </p:sp>
      <p:sp>
        <p:nvSpPr>
          <p:cNvPr id="12" name="CaixaDeTexto 45"/>
          <p:cNvSpPr txBox="1"/>
          <p:nvPr/>
        </p:nvSpPr>
        <p:spPr>
          <a:xfrm>
            <a:off x="3649980" y="4322445"/>
            <a:ext cx="7903210" cy="82994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Usando a formula do ganho ja encontrada, podemos tirar o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 expressão</a:t>
            </a:r>
            <a:endPar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spTree>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142875" y="288925"/>
            <a:ext cx="1113980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entrada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10024647" y="100375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 name="Straight Connector 178"/>
          <p:cNvCxnSpPr>
            <a:cxnSpLocks noChangeShapeType="1"/>
          </p:cNvCxnSpPr>
          <p:nvPr/>
        </p:nvCxnSpPr>
        <p:spPr bwMode="auto">
          <a:xfrm flipV="1">
            <a:off x="6061710" y="272986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4" name="Conector Reto 74"/>
          <p:cNvCxnSpPr/>
          <p:nvPr/>
        </p:nvCxnSpPr>
        <p:spPr>
          <a:xfrm>
            <a:off x="6627495" y="22453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617335" y="2574290"/>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17335"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25565" y="1751330"/>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4820920" y="152590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053455" y="272288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77330" y="211391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77330" y="2113915"/>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8480540" y="1969134"/>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a:off x="4846955" y="142684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Elipse 71"/>
          <p:cNvSpPr/>
          <p:nvPr/>
        </p:nvSpPr>
        <p:spPr>
          <a:xfrm>
            <a:off x="5913755" y="284543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960110" y="289623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955395" y="331433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945505" y="34404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838065" y="141668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577330" y="1424940"/>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9156700" y="204787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9741015" y="1971039"/>
            <a:ext cx="1332000" cy="220980"/>
            <a:chOff x="3927661" y="3524056"/>
            <a:chExt cx="1490292" cy="255373"/>
          </a:xfrm>
        </p:grpSpPr>
        <p:cxnSp>
          <p:nvCxnSpPr>
            <p:cNvPr id="9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0517505" y="204787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780020"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588250" y="1751330"/>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2" name="Caixa de Texto 101"/>
              <p:cNvSpPr txBox="1"/>
              <p:nvPr/>
            </p:nvSpPr>
            <p:spPr>
              <a:xfrm>
                <a:off x="7683414" y="2114055"/>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683414" y="2114055"/>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sp>
        <p:nvSpPr>
          <p:cNvPr id="103" name="Rectangle 140"/>
          <p:cNvSpPr>
            <a:spLocks noChangeArrowheads="1"/>
          </p:cNvSpPr>
          <p:nvPr/>
        </p:nvSpPr>
        <p:spPr bwMode="auto">
          <a:xfrm rot="21600000" flipH="1">
            <a:off x="5344890" y="270495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4" name="Conector Reto 103"/>
          <p:cNvCxnSpPr/>
          <p:nvPr/>
        </p:nvCxnSpPr>
        <p:spPr>
          <a:xfrm>
            <a:off x="4711700" y="207137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10296525" y="27489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7" name="Caixa de Texto 5"/>
              <p:cNvSpPr txBox="1"/>
              <p:nvPr/>
            </p:nvSpPr>
            <p:spPr>
              <a:xfrm>
                <a:off x="3507105" y="3584586"/>
                <a:ext cx="7632700" cy="85852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3507105" y="3584586"/>
                <a:ext cx="7632700" cy="858520"/>
              </a:xfrm>
              <a:prstGeom prst="rect">
                <a:avLst/>
              </a:prstGeom>
              <a:blipFill rotWithShape="1">
                <a:blip r:embed="rId3"/>
                <a:stretch>
                  <a:fillRect t="-3552" b="1"/>
                </a:stretch>
              </a:blipFill>
              <a:ln w="38100">
                <a:noFill/>
              </a:ln>
            </p:spPr>
            <p:txBody>
              <a:bodyPr/>
              <a:lstStyle/>
              <a:p>
                <a:r>
                  <a:rPr lang="pt-BR" altLang="en-US">
                    <a:noFill/>
                  </a:rPr>
                  <a:t> </a:t>
                </a:r>
              </a:p>
            </p:txBody>
          </p:sp>
        </mc:Fallback>
      </mc:AlternateContent>
      <p:cxnSp>
        <p:nvCxnSpPr>
          <p:cNvPr id="9" name="Conector de Seta Reta 59"/>
          <p:cNvCxnSpPr/>
          <p:nvPr/>
        </p:nvCxnSpPr>
        <p:spPr>
          <a:xfrm rot="5400000" flipH="1">
            <a:off x="6262504" y="2411784"/>
            <a:ext cx="0" cy="325566"/>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 name="Rectangle 140"/>
          <p:cNvSpPr>
            <a:spLocks noChangeArrowheads="1"/>
          </p:cNvSpPr>
          <p:nvPr/>
        </p:nvSpPr>
        <p:spPr bwMode="auto">
          <a:xfrm rot="21600000" flipH="1">
            <a:off x="5790660" y="211376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in</a:t>
            </a:r>
            <a:endParaRPr lang="pt-BR" sz="2400" dirty="0" smtClean="0"/>
          </a:p>
        </p:txBody>
      </p:sp>
      <mc:AlternateContent xmlns:mc="http://schemas.openxmlformats.org/markup-compatibility/2006">
        <mc:Choice xmlns:a14="http://schemas.microsoft.com/office/drawing/2010/main" Requires="a14">
          <p:sp>
            <p:nvSpPr>
              <p:cNvPr id="13" name="Caixa de Texto 5"/>
              <p:cNvSpPr txBox="1"/>
              <p:nvPr/>
            </p:nvSpPr>
            <p:spPr>
              <a:xfrm>
                <a:off x="4053205" y="4961901"/>
                <a:ext cx="7103745" cy="85852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4053205" y="4961901"/>
                <a:ext cx="7103745" cy="858520"/>
              </a:xfrm>
              <a:prstGeom prst="rect">
                <a:avLst/>
              </a:prstGeom>
              <a:blipFill rotWithShape="1">
                <a:blip r:embed="rId4"/>
                <a:stretch>
                  <a:fillRect t="-3552" b="1"/>
                </a:stretch>
              </a:blipFill>
              <a:ln w="38100">
                <a:noFill/>
              </a:ln>
            </p:spPr>
            <p:txBody>
              <a:bodyPr/>
              <a:lstStyle/>
              <a:p>
                <a:r>
                  <a:rPr lang="pt-BR" altLang="en-US">
                    <a:noFill/>
                  </a:rPr>
                  <a:t> </a:t>
                </a:r>
              </a:p>
            </p:txBody>
          </p:sp>
        </mc:Fallback>
      </mc:AlternateContent>
    </p:spTree>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142875" y="288925"/>
            <a:ext cx="1113980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entrada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 name="Caixa de Texto 5"/>
              <p:cNvSpPr txBox="1"/>
              <p:nvPr/>
            </p:nvSpPr>
            <p:spPr>
              <a:xfrm>
                <a:off x="3709035" y="1067446"/>
                <a:ext cx="7356475" cy="89154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b="1" i="1">
                                  <a:latin typeface="Cambria Math" panose="02040503050406030204" pitchFamily="18" charset="0"/>
                                  <a:cs typeface="Cambria Math" panose="02040503050406030204" pitchFamily="18" charset="0"/>
                                </a:rPr>
                              </m:ctrlPr>
                            </m:sSubPr>
                            <m:e>
                              <m:r>
                                <a:rPr lang="en-US" altLang="pt-BR" sz="2400" b="1" i="1">
                                  <a:latin typeface="Cambria Math" panose="02040503050406030204" pitchFamily="18" charset="0"/>
                                  <a:cs typeface="Cambria Math" panose="02040503050406030204" pitchFamily="18" charset="0"/>
                                </a:rPr>
                                <m:t>𝒈</m:t>
                              </m:r>
                            </m:e>
                            <m:sub>
                              <m:r>
                                <a:rPr lang="en-US" altLang="pt-BR" sz="2400" b="1" i="1">
                                  <a:latin typeface="Cambria Math" panose="02040503050406030204" pitchFamily="18" charset="0"/>
                                  <a:cs typeface="Cambria Math" panose="02040503050406030204" pitchFamily="18" charset="0"/>
                                </a:rPr>
                                <m:t>𝒅𝒏</m:t>
                              </m:r>
                              <m:r>
                                <a:rPr lang="en-US" altLang="pt-BR" sz="2400" b="1" i="1">
                                  <a:latin typeface="Cambria Math" panose="02040503050406030204" pitchFamily="18" charset="0"/>
                                  <a:cs typeface="Cambria Math" panose="02040503050406030204" pitchFamily="18" charset="0"/>
                                </a:rPr>
                                <m:t>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3709035" y="1067446"/>
                <a:ext cx="7356475" cy="891540"/>
              </a:xfrm>
              <a:prstGeom prst="rect">
                <a:avLst/>
              </a:prstGeom>
              <a:blipFill rotWithShape="1">
                <a:blip r:embed="rId1"/>
                <a:stretch>
                  <a:fillRect t="-3420"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5"/>
              <p:cNvSpPr txBox="1"/>
              <p:nvPr/>
            </p:nvSpPr>
            <p:spPr>
              <a:xfrm>
                <a:off x="3940810" y="2465081"/>
                <a:ext cx="6637655" cy="89154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3940810" y="2465081"/>
                <a:ext cx="6637655" cy="891540"/>
              </a:xfrm>
              <a:prstGeom prst="rect">
                <a:avLst/>
              </a:prstGeom>
              <a:blipFill rotWithShape="1">
                <a:blip r:embed="rId2"/>
                <a:stretch>
                  <a:fillRect t="-3420"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5"/>
              <p:cNvSpPr txBox="1"/>
              <p:nvPr/>
            </p:nvSpPr>
            <p:spPr>
              <a:xfrm>
                <a:off x="3940810" y="3859530"/>
                <a:ext cx="6128385" cy="8204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1</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3940810" y="3859530"/>
                <a:ext cx="6128385" cy="820420"/>
              </a:xfrm>
              <a:prstGeom prst="rect">
                <a:avLst/>
              </a:prstGeom>
              <a:blipFill rotWithShape="1">
                <a:blip r:embed="rId3"/>
                <a:stretch>
                  <a:fillRect t="-371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5"/>
              <p:cNvSpPr txBox="1"/>
              <p:nvPr/>
            </p:nvSpPr>
            <p:spPr>
              <a:xfrm>
                <a:off x="4016375" y="5170805"/>
                <a:ext cx="6128385" cy="8204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4016375" y="5170805"/>
                <a:ext cx="6128385" cy="820420"/>
              </a:xfrm>
              <a:prstGeom prst="rect">
                <a:avLst/>
              </a:prstGeom>
              <a:blipFill rotWithShape="1">
                <a:blip r:embed="rId4"/>
                <a:stretch>
                  <a:fillRect t="-3715"/>
                </a:stretch>
              </a:blipFill>
              <a:ln w="38100">
                <a:noFill/>
              </a:ln>
            </p:spPr>
            <p:txBody>
              <a:bodyPr/>
              <a:lstStyle/>
              <a:p>
                <a:r>
                  <a:rPr lang="pt-BR" altLang="en-US">
                    <a:noFill/>
                  </a:rPr>
                  <a:t> </a:t>
                </a:r>
              </a:p>
            </p:txBody>
          </p:sp>
        </mc:Fallback>
      </mc:AlternateContent>
    </p:spTree>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142875" y="288925"/>
            <a:ext cx="1113980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entrada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 name="Caixa de Texto 5"/>
              <p:cNvSpPr txBox="1"/>
              <p:nvPr/>
            </p:nvSpPr>
            <p:spPr>
              <a:xfrm>
                <a:off x="3814445" y="2201545"/>
                <a:ext cx="6128385" cy="8813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den>
                      </m:f>
                      <m:r>
                        <a:rPr lang="en-US" altLang="pt-BR"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1</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3814445" y="2201545"/>
                <a:ext cx="6128385" cy="881380"/>
              </a:xfrm>
              <a:prstGeom prst="rect">
                <a:avLst/>
              </a:prstGeom>
              <a:blipFill rotWithShape="1">
                <a:blip r:embed="rId1"/>
                <a:stretch>
                  <a:fillRect t="-345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5"/>
              <p:cNvSpPr txBox="1"/>
              <p:nvPr/>
            </p:nvSpPr>
            <p:spPr>
              <a:xfrm>
                <a:off x="3753485" y="1118235"/>
                <a:ext cx="6128385" cy="8204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3753485" y="1118235"/>
                <a:ext cx="6128385" cy="820420"/>
              </a:xfrm>
              <a:prstGeom prst="rect">
                <a:avLst/>
              </a:prstGeom>
              <a:blipFill rotWithShape="1">
                <a:blip r:embed="rId2"/>
                <a:stretch>
                  <a:fillRect t="-3715"/>
                </a:stretch>
              </a:blipFill>
              <a:ln w="38100">
                <a:noFill/>
              </a:ln>
            </p:spPr>
            <p:txBody>
              <a:bodyPr/>
              <a:lstStyle/>
              <a:p>
                <a:r>
                  <a:rPr lang="pt-BR" altLang="en-US">
                    <a:noFill/>
                  </a:rPr>
                  <a:t> </a:t>
                </a:r>
              </a:p>
            </p:txBody>
          </p:sp>
        </mc:Fallback>
      </mc:AlternateContent>
      <p:sp>
        <p:nvSpPr>
          <p:cNvPr id="3" name="CaixaDeTexto 45"/>
          <p:cNvSpPr txBox="1"/>
          <p:nvPr/>
        </p:nvSpPr>
        <p:spPr>
          <a:xfrm>
            <a:off x="3379470" y="3498215"/>
            <a:ext cx="8455660" cy="82994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An1</a:t>
            </a:r>
            <a:r>
              <a:rPr lang="pt-BR" altLang="en-US" sz="2400" b="1" i="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V</a:t>
            </a:r>
            <a:r>
              <a:rPr lang="pt-BR" altLang="en-US" sz="2400" b="1" i="1" baseline="-250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Ap2</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a corrente de dreno é igual nos dois transistores, teremos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dn1</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dp2</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endPar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AlternateContent xmlns:mc="http://schemas.openxmlformats.org/markup-compatibility/2006">
        <mc:Choice xmlns:a14="http://schemas.microsoft.com/office/drawing/2010/main" Requires="a14">
          <p:sp>
            <p:nvSpPr>
              <p:cNvPr id="9" name="Caixa de Texto 5"/>
              <p:cNvSpPr txBox="1"/>
              <p:nvPr/>
            </p:nvSpPr>
            <p:spPr>
              <a:xfrm>
                <a:off x="4256405" y="4777105"/>
                <a:ext cx="6128385" cy="8439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den>
                      </m:f>
                      <m:r>
                        <a:rPr lang="en-US" altLang="pt-BR" sz="2400">
                          <a:latin typeface="Cambria Math" panose="02040503050406030204" pitchFamily="18" charset="0"/>
                          <a:cs typeface="Cambria Math" panose="02040503050406030204" pitchFamily="18" charset="0"/>
                          <a:sym typeface="+mn-ea"/>
                        </a:rPr>
                        <m:t>&lt;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4256405" y="4777105"/>
                <a:ext cx="6128385" cy="843915"/>
              </a:xfrm>
              <a:prstGeom prst="rect">
                <a:avLst/>
              </a:prstGeom>
              <a:blipFill rotWithShape="1">
                <a:blip r:embed="rId3"/>
                <a:stretch>
                  <a:fillRect t="-3612"/>
                </a:stretch>
              </a:blipFill>
              <a:ln w="38100">
                <a:noFill/>
              </a:ln>
            </p:spPr>
            <p:txBody>
              <a:bodyPr/>
              <a:lstStyle/>
              <a:p>
                <a:r>
                  <a:rPr lang="pt-BR" altLang="en-US">
                    <a:noFill/>
                  </a:rPr>
                  <a:t> </a:t>
                </a:r>
              </a:p>
            </p:txBody>
          </p:sp>
        </mc:Fallback>
      </mc:AlternateContent>
    </p:spTree>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142875" y="288925"/>
            <a:ext cx="1113980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entrada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 name="CaixaDeTexto 45"/>
          <p:cNvSpPr txBox="1"/>
          <p:nvPr/>
        </p:nvSpPr>
        <p:spPr>
          <a:xfrm>
            <a:off x="2985135" y="1002665"/>
            <a:ext cx="8656955" cy="119888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Suponha desejamos uma impedancia de entrada inferior a 50 </a:t>
            </a:r>
            <a:r>
              <a:rPr lang="pt-BR" altLang="en-US" sz="24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que tensão de overdrive em M</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seja de 0,2 V. </a:t>
            </a:r>
            <a:endPar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AlternateContent xmlns:mc="http://schemas.openxmlformats.org/markup-compatibility/2006">
        <mc:Choice xmlns:a14="http://schemas.microsoft.com/office/drawing/2010/main" Requires="a14">
          <p:sp>
            <p:nvSpPr>
              <p:cNvPr id="9" name="Caixa de Texto 5"/>
              <p:cNvSpPr txBox="1"/>
              <p:nvPr/>
            </p:nvSpPr>
            <p:spPr>
              <a:xfrm>
                <a:off x="3091180" y="2255520"/>
                <a:ext cx="8364220" cy="11874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50</m:t>
                      </m:r>
                      <m:r>
                        <a:rPr lang="en-US" altLang="pt-BR" sz="2400" i="1">
                          <a:latin typeface="Cambria Math" panose="02040503050406030204" pitchFamily="18" charset="0"/>
                          <a:cs typeface="Cambria Math" panose="02040503050406030204" pitchFamily="18" charset="0"/>
                        </a:rPr>
                        <m:t>𝛺</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den>
                      </m:f>
                      <m:r>
                        <a:rPr lang="en-US" altLang="pt-BR" sz="2400">
                          <a:latin typeface="Cambria Math" panose="02040503050406030204" pitchFamily="18" charset="0"/>
                          <a:cs typeface="Cambria Math" panose="02040503050406030204" pitchFamily="18" charset="0"/>
                          <a:sym typeface="+mn-ea"/>
                        </a:rPr>
                        <m:t>&lt;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3091180" y="2255520"/>
                <a:ext cx="8364220" cy="1187450"/>
              </a:xfrm>
              <a:prstGeom prst="rect">
                <a:avLst/>
              </a:prstGeom>
              <a:blipFill rotWithShape="1">
                <a:blip r:embed="rId1"/>
                <a:stretch>
                  <a:fillRect t="-256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5"/>
              <p:cNvSpPr txBox="1"/>
              <p:nvPr/>
            </p:nvSpPr>
            <p:spPr>
              <a:xfrm>
                <a:off x="3874770" y="3823970"/>
                <a:ext cx="6877050" cy="10864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𝑚𝐴</m:t>
                      </m:r>
                      <m:r>
                        <a:rPr lang="en-US" altLang="pt-BR" sz="2400" i="1">
                          <a:latin typeface="Cambria Math" panose="02040503050406030204" pitchFamily="18" charset="0"/>
                          <a:cs typeface="Cambria Math" panose="02040503050406030204" pitchFamily="18" charset="0"/>
                        </a:rPr>
                        <m:t>                     </m:t>
                      </m:r>
                      <m:box>
                        <m:boxPr>
                          <m:noBreak m:val="on"/>
                          <m:ctrlPr>
                            <a:rPr lang="en-US" altLang="pt-BR" sz="2400" i="1">
                              <a:latin typeface="Cambria Math" panose="02040503050406030204" pitchFamily="18" charset="0"/>
                              <a:cs typeface="Cambria Math" panose="02040503050406030204" pitchFamily="18" charset="0"/>
                            </a:rPr>
                          </m:ctrlPr>
                        </m:boxPr>
                        <m:e>
                          <m:groupChr>
                            <m:groupChrPr>
                              <m:chr m:val="⇒"/>
                              <m:pos m:val="top"/>
                              <m:ctrlPr>
                                <a:rPr lang="en-US" altLang="pt-BR" sz="2400" i="1">
                                  <a:latin typeface="Cambria Math" panose="02040503050406030204" pitchFamily="18" charset="0"/>
                                  <a:cs typeface="Cambria Math" panose="02040503050406030204" pitchFamily="18" charset="0"/>
                                </a:rPr>
                              </m:ctrlPr>
                            </m:groupChrPr>
                            <m:e/>
                          </m:groupChr>
                        </m:e>
                      </m:box>
                      <m:r>
                        <a:rPr lang="en-US" altLang="pt-BR" sz="2400" i="1">
                          <a:latin typeface="Cambria Math" panose="02040503050406030204" pitchFamily="18" charset="0"/>
                          <a:cs typeface="Cambria Math" panose="02040503050406030204" pitchFamily="18" charset="0"/>
                        </a:rPr>
                        <m:t>                    </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50</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3874770" y="3823970"/>
                <a:ext cx="6877050" cy="1086485"/>
              </a:xfrm>
              <a:prstGeom prst="rect">
                <a:avLst/>
              </a:prstGeom>
              <a:blipFill rotWithShape="1">
                <a:blip r:embed="rId2"/>
                <a:stretch>
                  <a:fillRect t="-2805"/>
                </a:stretch>
              </a:blipFill>
              <a:ln w="38100">
                <a:noFill/>
              </a:ln>
            </p:spPr>
            <p:txBody>
              <a:bodyPr/>
              <a:lstStyle/>
              <a:p>
                <a:r>
                  <a:rPr lang="pt-BR" altLang="en-US">
                    <a:noFill/>
                  </a:rPr>
                  <a:t> </a:t>
                </a:r>
              </a:p>
            </p:txBody>
          </p:sp>
        </mc:Fallback>
      </mc:AlternateContent>
      <p:sp>
        <p:nvSpPr>
          <p:cNvPr id="13" name="CaixaDeTexto 45"/>
          <p:cNvSpPr txBox="1"/>
          <p:nvPr/>
        </p:nvSpPr>
        <p:spPr>
          <a:xfrm>
            <a:off x="3449955" y="4848225"/>
            <a:ext cx="7727315"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a:t>
            </a:r>
            <a:endPar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AlternateContent xmlns:mc="http://schemas.openxmlformats.org/markup-compatibility/2006">
        <mc:Choice xmlns:a14="http://schemas.microsoft.com/office/drawing/2010/main" Requires="a14">
          <p:sp>
            <p:nvSpPr>
              <p:cNvPr id="14" name="Caixa de Texto 5"/>
              <p:cNvSpPr txBox="1"/>
              <p:nvPr/>
            </p:nvSpPr>
            <p:spPr>
              <a:xfrm>
                <a:off x="4968240" y="5582920"/>
                <a:ext cx="4610100" cy="8464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𝑖𝑛</m:t>
                          </m:r>
                        </m:sub>
                      </m:sSub>
                      <m:r>
                        <a:rPr lang="en-US" altLang="pt-BR" sz="2400">
                          <a:latin typeface="Cambria Math" panose="02040503050406030204" pitchFamily="18" charset="0"/>
                          <a:cs typeface="Cambria Math" panose="02040503050406030204" pitchFamily="18" charset="0"/>
                          <a:sym typeface="+mn-ea"/>
                        </a:rPr>
                        <m:t>&lt;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50</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4968240" y="5582920"/>
                <a:ext cx="4610100" cy="846455"/>
              </a:xfrm>
              <a:prstGeom prst="rect">
                <a:avLst/>
              </a:prstGeom>
              <a:blipFill rotWithShape="1">
                <a:blip r:embed="rId3"/>
                <a:stretch>
                  <a:fillRect t="-3601"/>
                </a:stretch>
              </a:blipFill>
              <a:ln w="38100">
                <a:noFill/>
              </a:ln>
            </p:spPr>
            <p:txBody>
              <a:bodyPr/>
              <a:lstStyle/>
              <a:p>
                <a:r>
                  <a:rPr lang="pt-BR" altLang="en-US">
                    <a:noFill/>
                  </a:rPr>
                  <a:t> </a:t>
                </a:r>
              </a:p>
            </p:txBody>
          </p:sp>
        </mc:Fallback>
      </mc:AlternateContent>
      <p:sp>
        <p:nvSpPr>
          <p:cNvPr id="16" name="CaixaDeTexto 45"/>
          <p:cNvSpPr txBox="1"/>
          <p:nvPr/>
        </p:nvSpPr>
        <p:spPr>
          <a:xfrm>
            <a:off x="3626485" y="3392805"/>
            <a:ext cx="7727315"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Fazendo</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04" name="CaixaDeTexto 45"/>
          <p:cNvSpPr txBox="1"/>
          <p:nvPr/>
        </p:nvSpPr>
        <p:spPr>
          <a:xfrm>
            <a:off x="483870" y="297180"/>
            <a:ext cx="11408410" cy="645160"/>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 (bipolar): Zin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3635289" y="214784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3297682" y="158546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3297655" y="427874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18859" y="5311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926055" y="260294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297094" y="442622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2529473" y="178370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3185895" y="255345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170530" y="241819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2906309" y="82577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3196510" y="47779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185831" y="38554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3002697" y="422561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412129" y="4334524"/>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954405" y="3876040"/>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803275" y="515429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2282925" y="396632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106805" y="339852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856406" y="448883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4" name="Conector Reto 113"/>
          <p:cNvCxnSpPr/>
          <p:nvPr/>
        </p:nvCxnSpPr>
        <p:spPr>
          <a:xfrm rot="5400000">
            <a:off x="2150515" y="3299136"/>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2282794" y="360522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756410" y="415988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117" name="Conector Reto 116"/>
          <p:cNvCxnSpPr/>
          <p:nvPr/>
        </p:nvCxnSpPr>
        <p:spPr>
          <a:xfrm rot="5400000">
            <a:off x="1916279" y="398824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rot="5400000">
            <a:off x="1997559" y="397808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7718425" y="327406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Retângulo arredondado 13"/>
          <p:cNvSpPr/>
          <p:nvPr/>
        </p:nvSpPr>
        <p:spPr>
          <a:xfrm>
            <a:off x="7339965" y="1385570"/>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 name="Conector Reto 74"/>
          <p:cNvCxnSpPr/>
          <p:nvPr/>
        </p:nvCxnSpPr>
        <p:spPr>
          <a:xfrm>
            <a:off x="7732395" y="24301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a:off x="7715250" y="322453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flipV="1">
            <a:off x="7721600" y="15081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a:off x="7539355" y="1878330"/>
            <a:ext cx="387350" cy="552450"/>
            <a:chOff x="7555792" y="2647951"/>
            <a:chExt cx="387626" cy="552342"/>
          </a:xfrm>
          <a:solidFill>
            <a:srgbClr val="00B0F0">
              <a:alpha val="97000"/>
            </a:srgbClr>
          </a:solidFill>
        </p:grpSpPr>
        <p:sp>
          <p:nvSpPr>
            <p:cNvPr id="33" name="Elipse 3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0" name="Conector de Seta Reta 59"/>
            <p:cNvCxnSpPr/>
            <p:nvPr/>
          </p:nvCxnSpPr>
          <p:spPr>
            <a:xfrm flipH="1">
              <a:off x="7743276"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1" name="Conector Reto 40"/>
          <p:cNvCxnSpPr/>
          <p:nvPr/>
        </p:nvCxnSpPr>
        <p:spPr>
          <a:xfrm rot="5400000" flipH="1">
            <a:off x="7438390" y="249301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8745855" y="150114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3" name="Caixa de Texto 23"/>
          <p:cNvSpPr txBox="1"/>
          <p:nvPr/>
        </p:nvSpPr>
        <p:spPr>
          <a:xfrm>
            <a:off x="7752080" y="360172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43"/>
          <p:cNvSpPr txBox="1"/>
          <p:nvPr/>
        </p:nvSpPr>
        <p:spPr>
          <a:xfrm>
            <a:off x="6139815" y="174053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44"/>
          <p:cNvCxnSpPr/>
          <p:nvPr/>
        </p:nvCxnSpPr>
        <p:spPr>
          <a:xfrm flipV="1">
            <a:off x="7698740" y="150114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9620250" y="296100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5400000" flipH="1">
            <a:off x="7070725" y="3188970"/>
            <a:ext cx="1274445"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0" name="Caixa de Texto 49"/>
              <p:cNvSpPr txBox="1"/>
              <p:nvPr/>
            </p:nvSpPr>
            <p:spPr>
              <a:xfrm>
                <a:off x="7752080" y="299148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0" name="Caixa de Texto 49"/>
              <p:cNvSpPr txBox="1">
                <a:spLocks noRot="1" noChangeAspect="1" noMove="1" noResize="1" noEditPoints="1" noAdjustHandles="1" noChangeArrowheads="1" noChangeShapeType="1" noTextEdit="1"/>
              </p:cNvSpPr>
              <p:nvPr/>
            </p:nvSpPr>
            <p:spPr>
              <a:xfrm>
                <a:off x="7752080" y="2991485"/>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1" name="Grupo 50"/>
          <p:cNvGrpSpPr/>
          <p:nvPr/>
        </p:nvGrpSpPr>
        <p:grpSpPr>
          <a:xfrm flipH="1">
            <a:off x="6439703" y="3807337"/>
            <a:ext cx="127444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7033620" y="34047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6439676" y="3905170"/>
            <a:ext cx="0" cy="39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Elipse 78"/>
          <p:cNvSpPr/>
          <p:nvPr/>
        </p:nvSpPr>
        <p:spPr>
          <a:xfrm>
            <a:off x="6322695" y="422607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0" name="Forma livre 79"/>
          <p:cNvSpPr/>
          <p:nvPr/>
        </p:nvSpPr>
        <p:spPr>
          <a:xfrm>
            <a:off x="6371322" y="428287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1" name="Conector Reto 80"/>
          <p:cNvCxnSpPr/>
          <p:nvPr/>
        </p:nvCxnSpPr>
        <p:spPr>
          <a:xfrm rot="5400000">
            <a:off x="6366136" y="4767861"/>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354805" y="49090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a:off x="8253730" y="150114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Caixa de Texto 23"/>
          <p:cNvSpPr txBox="1"/>
          <p:nvPr/>
        </p:nvSpPr>
        <p:spPr>
          <a:xfrm>
            <a:off x="6404610" y="340042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06" name="Grupo 105"/>
          <p:cNvGrpSpPr/>
          <p:nvPr/>
        </p:nvGrpSpPr>
        <p:grpSpPr>
          <a:xfrm rot="5400000" flipH="1">
            <a:off x="8882100" y="2105538"/>
            <a:ext cx="1476000" cy="234950"/>
            <a:chOff x="3952255" y="3524056"/>
            <a:chExt cx="1476144" cy="255373"/>
          </a:xfrm>
        </p:grpSpPr>
        <p:cxnSp>
          <p:nvCxnSpPr>
            <p:cNvPr id="107"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9" name="Grupo 108"/>
          <p:cNvGrpSpPr/>
          <p:nvPr/>
        </p:nvGrpSpPr>
        <p:grpSpPr>
          <a:xfrm rot="5400000" flipH="1">
            <a:off x="9709505" y="2127764"/>
            <a:ext cx="1476000" cy="234950"/>
            <a:chOff x="3929392" y="3524056"/>
            <a:chExt cx="1476144" cy="255373"/>
          </a:xfrm>
        </p:grpSpPr>
        <p:cxnSp>
          <p:nvCxnSpPr>
            <p:cNvPr id="110"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2" name="Caixa de Texto 23"/>
          <p:cNvSpPr txBox="1"/>
          <p:nvPr/>
        </p:nvSpPr>
        <p:spPr>
          <a:xfrm>
            <a:off x="9556115" y="188658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3" name="Conector Reto 76"/>
          <p:cNvCxnSpPr/>
          <p:nvPr/>
        </p:nvCxnSpPr>
        <p:spPr>
          <a:xfrm>
            <a:off x="9620272" y="27049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37"/>
          <p:cNvCxnSpPr/>
          <p:nvPr/>
        </p:nvCxnSpPr>
        <p:spPr>
          <a:xfrm>
            <a:off x="9443789" y="33094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de Seta Reta 44"/>
          <p:cNvCxnSpPr/>
          <p:nvPr/>
        </p:nvCxnSpPr>
        <p:spPr>
          <a:xfrm>
            <a:off x="8187155" y="293000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4" name="Caixa de Texto 123"/>
              <p:cNvSpPr txBox="1"/>
              <p:nvPr/>
            </p:nvSpPr>
            <p:spPr>
              <a:xfrm>
                <a:off x="8156575" y="2991485"/>
                <a:ext cx="46609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4" name="Caixa de Texto 123"/>
              <p:cNvSpPr txBox="1">
                <a:spLocks noRot="1" noChangeAspect="1" noMove="1" noResize="1" noEditPoints="1" noAdjustHandles="1" noChangeArrowheads="1" noChangeShapeType="1" noTextEdit="1"/>
              </p:cNvSpPr>
              <p:nvPr/>
            </p:nvSpPr>
            <p:spPr>
              <a:xfrm>
                <a:off x="8156575" y="2991485"/>
                <a:ext cx="466090"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25" name="Caixa de Texto 124"/>
          <p:cNvSpPr txBox="1"/>
          <p:nvPr/>
        </p:nvSpPr>
        <p:spPr>
          <a:xfrm>
            <a:off x="6699250" y="4124960"/>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26" name="Conector de Seta Reta 44"/>
          <p:cNvCxnSpPr/>
          <p:nvPr/>
        </p:nvCxnSpPr>
        <p:spPr>
          <a:xfrm rot="16200000">
            <a:off x="6972400" y="380313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7" name="Caixa de Texto 126"/>
              <p:cNvSpPr txBox="1"/>
              <p:nvPr/>
            </p:nvSpPr>
            <p:spPr>
              <a:xfrm>
                <a:off x="6907530" y="1670685"/>
                <a:ext cx="74422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𝐸</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27" name="Caixa de Texto 126"/>
              <p:cNvSpPr txBox="1">
                <a:spLocks noRot="1" noChangeAspect="1" noMove="1" noResize="1" noEditPoints="1" noAdjustHandles="1" noChangeArrowheads="1" noChangeShapeType="1" noTextEdit="1"/>
              </p:cNvSpPr>
              <p:nvPr/>
            </p:nvSpPr>
            <p:spPr>
              <a:xfrm>
                <a:off x="6907530" y="1670685"/>
                <a:ext cx="74422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28" name="Conector de Seta Reta 44"/>
          <p:cNvCxnSpPr/>
          <p:nvPr/>
        </p:nvCxnSpPr>
        <p:spPr>
          <a:xfrm rot="5400000" flipH="1">
            <a:off x="9632415" y="97865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29" name="Caixa de Texto 128"/>
          <p:cNvSpPr txBox="1"/>
          <p:nvPr/>
        </p:nvSpPr>
        <p:spPr>
          <a:xfrm>
            <a:off x="9444355" y="93345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130" name="Grupo 129"/>
          <p:cNvGrpSpPr/>
          <p:nvPr/>
        </p:nvGrpSpPr>
        <p:grpSpPr>
          <a:xfrm rot="5400000" flipH="1">
            <a:off x="7952460" y="2806576"/>
            <a:ext cx="1476000" cy="234950"/>
            <a:chOff x="3945271" y="3524056"/>
            <a:chExt cx="1476144" cy="255373"/>
          </a:xfrm>
        </p:grpSpPr>
        <p:cxnSp>
          <p:nvCxnSpPr>
            <p:cNvPr id="133" name="Conector Reto 79"/>
            <p:cNvCxnSpPr/>
            <p:nvPr/>
          </p:nvCxnSpPr>
          <p:spPr>
            <a:xfrm flipV="1">
              <a:off x="3945271" y="3651504"/>
              <a:ext cx="1476144" cy="0"/>
            </a:xfrm>
            <a:prstGeom prst="line">
              <a:avLst/>
            </a:prstGeom>
            <a:ln w="25400">
              <a:solidFill>
                <a:schemeClr val="tx1"/>
              </a:solidFill>
              <a:prstDash val="dashDot"/>
              <a:headEnd type="none"/>
              <a:tailEnd type="none"/>
            </a:ln>
          </p:spPr>
          <p:style>
            <a:lnRef idx="1">
              <a:schemeClr val="accent1"/>
            </a:lnRef>
            <a:fillRef idx="0">
              <a:schemeClr val="accent1"/>
            </a:fillRef>
            <a:effectRef idx="0">
              <a:schemeClr val="accent1"/>
            </a:effectRef>
            <a:fontRef idx="minor">
              <a:schemeClr val="tx1"/>
            </a:fontRef>
          </p:style>
        </p:cxnSp>
        <p:sp>
          <p:nvSpPr>
            <p:cNvPr id="134" name="Retângulo 13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5" name="Caixa de Texto 23"/>
          <p:cNvSpPr txBox="1"/>
          <p:nvPr/>
        </p:nvSpPr>
        <p:spPr>
          <a:xfrm>
            <a:off x="8701405" y="254063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36" name="Conector Reto 135"/>
          <p:cNvCxnSpPr/>
          <p:nvPr/>
        </p:nvCxnSpPr>
        <p:spPr>
          <a:xfrm flipH="1" flipV="1">
            <a:off x="7729220" y="3648075"/>
            <a:ext cx="972000" cy="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37" name="Conector Reto 76"/>
          <p:cNvCxnSpPr/>
          <p:nvPr/>
        </p:nvCxnSpPr>
        <p:spPr>
          <a:xfrm>
            <a:off x="8688727" y="1507972"/>
            <a:ext cx="0" cy="75600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5846359" y="425604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2" name="Conector Reto 76"/>
          <p:cNvCxnSpPr/>
          <p:nvPr/>
        </p:nvCxnSpPr>
        <p:spPr>
          <a:xfrm>
            <a:off x="7168537" y="280210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10366375" y="2199640"/>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4" name="Caixa de Texto 153"/>
              <p:cNvSpPr txBox="1"/>
              <p:nvPr/>
            </p:nvSpPr>
            <p:spPr>
              <a:xfrm>
                <a:off x="7189470" y="4681855"/>
                <a:ext cx="4504690" cy="839470"/>
              </a:xfrm>
              <a:prstGeom prst="rect">
                <a:avLst/>
              </a:prstGeom>
              <a:noFill/>
              <a:ln w="53975">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den>
                      </m:f>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4" name="Caixa de Texto 153"/>
              <p:cNvSpPr txBox="1">
                <a:spLocks noRot="1" noChangeAspect="1" noMove="1" noResize="1" noEditPoints="1" noAdjustHandles="1" noChangeArrowheads="1" noChangeShapeType="1" noTextEdit="1"/>
              </p:cNvSpPr>
              <p:nvPr/>
            </p:nvSpPr>
            <p:spPr>
              <a:xfrm>
                <a:off x="7189470" y="4681855"/>
                <a:ext cx="4504690" cy="839470"/>
              </a:xfrm>
              <a:prstGeom prst="rect">
                <a:avLst/>
              </a:prstGeom>
              <a:blipFill rotWithShape="1">
                <a:blip r:embed="rId4"/>
                <a:stretch>
                  <a:fillRect l="-606" t="-3253" r="-592" b="-3177"/>
                </a:stretch>
              </a:blipFill>
              <a:ln w="53975">
                <a:solidFill>
                  <a:srgbClr val="FFFF00"/>
                </a:solidFill>
              </a:ln>
            </p:spPr>
            <p:txBody>
              <a:bodyPr/>
              <a:lstStyle/>
              <a:p>
                <a:r>
                  <a:rPr lang="pt-BR" altLang="en-US">
                    <a:noFill/>
                  </a:rPr>
                  <a:t> </a:t>
                </a:r>
              </a:p>
            </p:txBody>
          </p:sp>
        </mc:Fallback>
      </mc:AlternateContent>
      <p:sp>
        <p:nvSpPr>
          <p:cNvPr id="155" name="CaixaDeTexto 47"/>
          <p:cNvSpPr txBox="1"/>
          <p:nvPr/>
        </p:nvSpPr>
        <p:spPr>
          <a:xfrm>
            <a:off x="10113559" y="1079778"/>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8" name="Grupo 157"/>
          <p:cNvGrpSpPr/>
          <p:nvPr/>
        </p:nvGrpSpPr>
        <p:grpSpPr>
          <a:xfrm rot="5400000" flipH="1">
            <a:off x="7325995" y="4004310"/>
            <a:ext cx="689610" cy="492125"/>
            <a:chOff x="6605" y="2904"/>
            <a:chExt cx="1455" cy="951"/>
          </a:xfrm>
        </p:grpSpPr>
        <p:pic>
          <p:nvPicPr>
            <p:cNvPr id="159" name="Imagem 158"/>
            <p:cNvPicPr>
              <a:picLocks noChangeAspect="1"/>
            </p:cNvPicPr>
            <p:nvPr/>
          </p:nvPicPr>
          <p:blipFill>
            <a:blip r:embed="rId5"/>
            <a:srcRect l="36795" t="32935" r="36077" b="45923"/>
            <a:stretch>
              <a:fillRect/>
            </a:stretch>
          </p:blipFill>
          <p:spPr>
            <a:xfrm flipV="1">
              <a:off x="6605" y="3080"/>
              <a:ext cx="844" cy="703"/>
            </a:xfrm>
            <a:prstGeom prst="rect">
              <a:avLst/>
            </a:prstGeom>
            <a:solidFill>
              <a:srgbClr val="FFFF00">
                <a:alpha val="0"/>
              </a:srgbClr>
            </a:solidFill>
          </p:spPr>
        </p:pic>
        <p:cxnSp>
          <p:nvCxnSpPr>
            <p:cNvPr id="160" name="Conector Reto 159"/>
            <p:cNvCxnSpPr/>
            <p:nvPr/>
          </p:nvCxnSpPr>
          <p:spPr>
            <a:xfrm flipV="1">
              <a:off x="7437" y="2904"/>
              <a:ext cx="618" cy="237"/>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a:off x="7432" y="3609"/>
              <a:ext cx="629" cy="246"/>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sp>
        <p:nvSpPr>
          <p:cNvPr id="162" name="CaixaDeTexto 45"/>
          <p:cNvSpPr txBox="1"/>
          <p:nvPr/>
        </p:nvSpPr>
        <p:spPr>
          <a:xfrm>
            <a:off x="1106805" y="5424805"/>
            <a:ext cx="8656955" cy="104521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bipolar, para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4mA, teremos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zin = 6,25 </a:t>
            </a:r>
            <a:r>
              <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W</a:t>
            </a:r>
            <a:endPar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endParaRPr>
          </a:p>
        </p:txBody>
      </p:sp>
    </p:spTree>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56700" y="6262370"/>
            <a:ext cx="2743200" cy="365125"/>
          </a:xfrm>
        </p:spPr>
        <p:txBody>
          <a:bodyPr/>
          <a:p>
            <a:fld id="{74F297BB-B745-4CAB-BE1D-CE4C89382949}" type="slidenum">
              <a:rPr lang="pt-BR" smtClean="0"/>
            </a:fld>
            <a:endParaRPr lang="pt-BR"/>
          </a:p>
        </p:txBody>
      </p:sp>
      <p:sp>
        <p:nvSpPr>
          <p:cNvPr id="25" name="CaixaDeTexto 45"/>
          <p:cNvSpPr txBox="1"/>
          <p:nvPr/>
        </p:nvSpPr>
        <p:spPr>
          <a:xfrm>
            <a:off x="142875" y="288925"/>
            <a:ext cx="1113980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saída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384502" y="353034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477135" y="41763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388870" y="438848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431800" y="174180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572770" y="239522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1823720" y="237934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332149" y="141143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299970" y="33997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279620" y="374508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879475" y="350774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401320" y="340614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069975" y="39897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981710" y="42119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10517407" y="90469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210989" y="2979888"/>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147570" y="512953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338070" y="56114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249805" y="58337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426305" y="470710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012315" y="487553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 name="Straight Connector 178"/>
          <p:cNvCxnSpPr>
            <a:cxnSpLocks noChangeShapeType="1"/>
          </p:cNvCxnSpPr>
          <p:nvPr/>
        </p:nvCxnSpPr>
        <p:spPr bwMode="auto">
          <a:xfrm flipV="1">
            <a:off x="6061710" y="272986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4" name="Conector Reto 74"/>
          <p:cNvCxnSpPr/>
          <p:nvPr/>
        </p:nvCxnSpPr>
        <p:spPr>
          <a:xfrm>
            <a:off x="6627495" y="22453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617335" y="2574290"/>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17335"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25565" y="1751330"/>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4820920" y="152590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053455" y="272288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77330" y="211391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77330" y="2113915"/>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8480540" y="1969134"/>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a:off x="4846955" y="142684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Elipse 71"/>
          <p:cNvSpPr/>
          <p:nvPr/>
        </p:nvSpPr>
        <p:spPr>
          <a:xfrm>
            <a:off x="5913755" y="284543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960110" y="289623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955395" y="331433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945505" y="34404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838065" y="141668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619240" y="1424940"/>
            <a:ext cx="42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9156700" y="204787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9741015" y="1971039"/>
            <a:ext cx="1332000" cy="220980"/>
            <a:chOff x="3927661" y="3524056"/>
            <a:chExt cx="1490292" cy="255373"/>
          </a:xfrm>
        </p:grpSpPr>
        <p:cxnSp>
          <p:nvCxnSpPr>
            <p:cNvPr id="9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0517505" y="204787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780020"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588250" y="1751330"/>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2" name="Caixa de Texto 101"/>
              <p:cNvSpPr txBox="1"/>
              <p:nvPr/>
            </p:nvSpPr>
            <p:spPr>
              <a:xfrm>
                <a:off x="7683414" y="2114055"/>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683414" y="2114055"/>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sp>
        <p:nvSpPr>
          <p:cNvPr id="103" name="Rectangle 140"/>
          <p:cNvSpPr>
            <a:spLocks noChangeArrowheads="1"/>
          </p:cNvSpPr>
          <p:nvPr/>
        </p:nvSpPr>
        <p:spPr bwMode="auto">
          <a:xfrm rot="21600000" flipH="1">
            <a:off x="5344890" y="270495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4" name="Conector Reto 103"/>
          <p:cNvCxnSpPr/>
          <p:nvPr/>
        </p:nvCxnSpPr>
        <p:spPr>
          <a:xfrm>
            <a:off x="4711700" y="207137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10296525" y="27489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de Seta Reta 59"/>
          <p:cNvCxnSpPr/>
          <p:nvPr/>
        </p:nvCxnSpPr>
        <p:spPr>
          <a:xfrm rot="5400000" flipH="1">
            <a:off x="6262504" y="2411784"/>
            <a:ext cx="0" cy="325566"/>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 name="Rectangle 140"/>
          <p:cNvSpPr>
            <a:spLocks noChangeArrowheads="1"/>
          </p:cNvSpPr>
          <p:nvPr/>
        </p:nvSpPr>
        <p:spPr bwMode="auto">
          <a:xfrm rot="21600000" flipH="1">
            <a:off x="5790660" y="211376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in</a:t>
            </a:r>
            <a:endParaRPr lang="pt-BR" sz="2400" dirty="0" smtClean="0"/>
          </a:p>
        </p:txBody>
      </p:sp>
      <p:sp>
        <p:nvSpPr>
          <p:cNvPr id="12" name="CaixaDeTexto 45"/>
          <p:cNvSpPr txBox="1"/>
          <p:nvPr/>
        </p:nvSpPr>
        <p:spPr>
          <a:xfrm>
            <a:off x="3036570" y="3440430"/>
            <a:ext cx="8917940" cy="95313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Desativando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teremos as fontes independentes desativadas também </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DeTexto 47"/>
          <p:cNvSpPr txBox="1"/>
          <p:nvPr/>
        </p:nvSpPr>
        <p:spPr>
          <a:xfrm>
            <a:off x="8207277" y="422764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 name="Straight Connector 178"/>
          <p:cNvCxnSpPr>
            <a:cxnSpLocks noChangeShapeType="1"/>
          </p:cNvCxnSpPr>
          <p:nvPr/>
        </p:nvCxnSpPr>
        <p:spPr bwMode="auto">
          <a:xfrm flipV="1">
            <a:off x="3702050" y="605472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16" name="Conector Reto 74"/>
          <p:cNvCxnSpPr/>
          <p:nvPr/>
        </p:nvCxnSpPr>
        <p:spPr>
          <a:xfrm>
            <a:off x="4267835" y="55702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4245610" y="55784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6" name="Caixa de Texto 23"/>
          <p:cNvSpPr txBox="1"/>
          <p:nvPr/>
        </p:nvSpPr>
        <p:spPr>
          <a:xfrm>
            <a:off x="3107055" y="483362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42" name="Conector Reto 41"/>
          <p:cNvCxnSpPr/>
          <p:nvPr/>
        </p:nvCxnSpPr>
        <p:spPr>
          <a:xfrm flipH="1">
            <a:off x="3693795" y="604774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6120880" y="5293994"/>
            <a:ext cx="1332000" cy="220980"/>
            <a:chOff x="3927661" y="3524056"/>
            <a:chExt cx="1490292" cy="255373"/>
          </a:xfrm>
        </p:grpSpPr>
        <p:cxnSp>
          <p:nvCxnSpPr>
            <p:cNvPr id="6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9" name="Retângulo 6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9" name="Conector Reto 98"/>
          <p:cNvCxnSpPr/>
          <p:nvPr/>
        </p:nvCxnSpPr>
        <p:spPr>
          <a:xfrm>
            <a:off x="3133090" y="473456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a:off x="3564255" y="62706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a:off x="3124200" y="472440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4245610" y="4749800"/>
            <a:ext cx="42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 de Texto 23"/>
          <p:cNvSpPr txBox="1"/>
          <p:nvPr/>
        </p:nvSpPr>
        <p:spPr>
          <a:xfrm>
            <a:off x="6787515" y="486410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114" name="Grupo 113"/>
          <p:cNvGrpSpPr/>
          <p:nvPr/>
        </p:nvGrpSpPr>
        <p:grpSpPr>
          <a:xfrm rot="5400000" flipH="1">
            <a:off x="7381355" y="5295899"/>
            <a:ext cx="1332000" cy="220980"/>
            <a:chOff x="3927661" y="3524056"/>
            <a:chExt cx="1490292" cy="255373"/>
          </a:xfrm>
        </p:grpSpPr>
        <p:cxnSp>
          <p:nvCxnSpPr>
            <p:cNvPr id="11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7" name="Retângulo 11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8" name="Caixa de Texto 23"/>
          <p:cNvSpPr txBox="1"/>
          <p:nvPr/>
        </p:nvSpPr>
        <p:spPr>
          <a:xfrm>
            <a:off x="7310120" y="548449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cxnSp>
        <p:nvCxnSpPr>
          <p:cNvPr id="127" name="Conector Reto 126"/>
          <p:cNvCxnSpPr/>
          <p:nvPr/>
        </p:nvCxnSpPr>
        <p:spPr>
          <a:xfrm>
            <a:off x="2997835" y="53790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a:off x="7936865" y="607377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1" name="Caixa de Texto 5"/>
              <p:cNvSpPr txBox="1"/>
              <p:nvPr/>
            </p:nvSpPr>
            <p:spPr>
              <a:xfrm>
                <a:off x="8612505" y="5045075"/>
                <a:ext cx="3147060" cy="8813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den>
                      </m:f>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31" name="Caixa de Texto 5"/>
              <p:cNvSpPr txBox="1">
                <a:spLocks noRot="1" noChangeAspect="1" noMove="1" noResize="1" noEditPoints="1" noAdjustHandles="1" noChangeArrowheads="1" noChangeShapeType="1" noTextEdit="1"/>
              </p:cNvSpPr>
              <p:nvPr/>
            </p:nvSpPr>
            <p:spPr>
              <a:xfrm>
                <a:off x="8612505" y="5045075"/>
                <a:ext cx="3147060" cy="881380"/>
              </a:xfrm>
              <a:prstGeom prst="rect">
                <a:avLst/>
              </a:prstGeom>
              <a:blipFill rotWithShape="1">
                <a:blip r:embed="rId3"/>
                <a:stretch>
                  <a:fillRect t="-3458"/>
                </a:stretch>
              </a:blipFill>
              <a:ln w="38100">
                <a:noFill/>
              </a:ln>
            </p:spPr>
            <p:txBody>
              <a:bodyPr/>
              <a:lstStyle/>
              <a:p>
                <a:r>
                  <a:rPr lang="pt-BR" altLang="en-US">
                    <a:noFill/>
                  </a:rPr>
                  <a:t> </a:t>
                </a:r>
              </a:p>
            </p:txBody>
          </p:sp>
        </mc:Fallback>
      </mc:AlternateContent>
      <p:cxnSp>
        <p:nvCxnSpPr>
          <p:cNvPr id="101" name="Conector Reto 100"/>
          <p:cNvCxnSpPr/>
          <p:nvPr/>
        </p:nvCxnSpPr>
        <p:spPr>
          <a:xfrm>
            <a:off x="4245610" y="473138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5241925" y="55968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6" name="Conector Reto 125"/>
          <p:cNvCxnSpPr/>
          <p:nvPr/>
        </p:nvCxnSpPr>
        <p:spPr>
          <a:xfrm>
            <a:off x="5241925" y="474980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Limitações de excursão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3" name="Grupo 22"/>
          <p:cNvGrpSpPr/>
          <p:nvPr/>
        </p:nvGrpSpPr>
        <p:grpSpPr>
          <a:xfrm rot="16200000">
            <a:off x="1292427" y="322935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385060" y="38754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296795" y="40874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339725" y="14408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480695" y="20942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1731645" y="20783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240074" y="11104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207895" y="30988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187545" y="344409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787400" y="32067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309245" y="31051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977900" y="36887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889635" y="39109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157649" y="268842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055495" y="482854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245995" y="53105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157730" y="55327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334230" y="44061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1920240" y="457454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 name="Rectangle 140"/>
          <p:cNvSpPr>
            <a:spLocks noChangeArrowheads="1"/>
          </p:cNvSpPr>
          <p:nvPr/>
        </p:nvSpPr>
        <p:spPr bwMode="auto">
          <a:xfrm rot="21600000" flipH="1">
            <a:off x="1007205" y="268844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G</a:t>
            </a:r>
            <a:endParaRPr lang="pt-BR" sz="2400" dirty="0" smtClean="0"/>
          </a:p>
        </p:txBody>
      </p:sp>
      <p:sp>
        <p:nvSpPr>
          <p:cNvPr id="162" name="CaixaDeTexto 45"/>
          <p:cNvSpPr txBox="1"/>
          <p:nvPr/>
        </p:nvSpPr>
        <p:spPr>
          <a:xfrm>
            <a:off x="2883535" y="1176655"/>
            <a:ext cx="9010015" cy="486156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Limites para V</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a tirar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p2</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saturação </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TP</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abaixar muito de modo a tirar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saturação</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Limites para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endPar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a cortar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a:t>
            </a:r>
            <a:endPar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 &lt;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que </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chegue a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TP</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abaixar muito de modo </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chegue a</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Limitações de excursão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=0,5V</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23" name="Grupo 22"/>
          <p:cNvGrpSpPr/>
          <p:nvPr/>
        </p:nvGrpSpPr>
        <p:grpSpPr>
          <a:xfrm rot="16200000">
            <a:off x="1734387" y="322935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827020" y="38754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738755" y="40874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781685" y="14408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922655" y="20942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173605" y="20783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372235" y="1059815"/>
            <a:ext cx="14414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 </a:t>
            </a:r>
            <a:r>
              <a:rPr lang="pt-BR" sz="2400" dirty="0"/>
              <a:t>= 5V</a:t>
            </a:r>
            <a:endParaRPr lang="pt-BR" sz="2400" dirty="0" smtClean="0"/>
          </a:p>
        </p:txBody>
      </p:sp>
      <p:cxnSp>
        <p:nvCxnSpPr>
          <p:cNvPr id="5" name="Conector Reto 4"/>
          <p:cNvCxnSpPr/>
          <p:nvPr/>
        </p:nvCxnSpPr>
        <p:spPr>
          <a:xfrm flipH="1" flipV="1">
            <a:off x="2649855" y="30988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920750" y="3907790"/>
            <a:ext cx="154813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 </a:t>
            </a:r>
            <a:r>
              <a:rPr lang="pt-BR" sz="2400" dirty="0"/>
              <a:t> = 1.5V</a:t>
            </a:r>
            <a:endParaRPr lang="pt-BR" sz="2400" dirty="0" smtClean="0"/>
          </a:p>
        </p:txBody>
      </p:sp>
      <p:grpSp>
        <p:nvGrpSpPr>
          <p:cNvPr id="91" name="Grupo 90"/>
          <p:cNvGrpSpPr/>
          <p:nvPr/>
        </p:nvGrpSpPr>
        <p:grpSpPr>
          <a:xfrm rot="0">
            <a:off x="1229360" y="32067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751205" y="31051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419860" y="36887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331595" y="39109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599609" y="268842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497455" y="482854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687955" y="53105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599690" y="55327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883505" y="43680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362200" y="457454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 name="Rectangle 140"/>
          <p:cNvSpPr>
            <a:spLocks noChangeArrowheads="1"/>
          </p:cNvSpPr>
          <p:nvPr/>
        </p:nvSpPr>
        <p:spPr bwMode="auto">
          <a:xfrm rot="21600000" flipH="1">
            <a:off x="1310005" y="2743835"/>
            <a:ext cx="12896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G </a:t>
            </a:r>
            <a:r>
              <a:rPr lang="pt-BR" sz="2400" dirty="0"/>
              <a:t>= 3V</a:t>
            </a:r>
            <a:endParaRPr lang="pt-BR" sz="2400" dirty="0" smtClean="0"/>
          </a:p>
        </p:txBody>
      </p:sp>
      <p:sp>
        <p:nvSpPr>
          <p:cNvPr id="162" name="CaixaDeTexto 45"/>
          <p:cNvSpPr txBox="1"/>
          <p:nvPr/>
        </p:nvSpPr>
        <p:spPr>
          <a:xfrm>
            <a:off x="3386455" y="1274445"/>
            <a:ext cx="8656955" cy="498475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Limites para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a tirar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p2</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saturação </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3,5V</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abaixar muito de modo a tirar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saturação</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1,0V</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Limites para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endPar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a cortar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a:t>
            </a:r>
            <a:endPar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 &lt; 1,0V</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que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chegue a 3,5V</a:t>
            </a:r>
            <a:endPar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abaixar muito de modo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chegue a 1,0V</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Rectangle 140"/>
          <p:cNvSpPr>
            <a:spLocks noChangeArrowheads="1"/>
          </p:cNvSpPr>
          <p:nvPr/>
        </p:nvSpPr>
        <p:spPr bwMode="auto">
          <a:xfrm rot="21600000" flipH="1">
            <a:off x="433070" y="5066030"/>
            <a:ext cx="165354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TN </a:t>
            </a:r>
            <a:r>
              <a:rPr lang="pt-BR" sz="2400" dirty="0"/>
              <a:t> = 0.5V</a:t>
            </a:r>
            <a:endParaRPr lang="pt-BR" sz="2400" dirty="0" smtClean="0"/>
          </a:p>
        </p:txBody>
      </p:sp>
      <p:sp>
        <p:nvSpPr>
          <p:cNvPr id="10" name="Rectangle 140"/>
          <p:cNvSpPr>
            <a:spLocks noChangeArrowheads="1"/>
          </p:cNvSpPr>
          <p:nvPr/>
        </p:nvSpPr>
        <p:spPr bwMode="auto">
          <a:xfrm rot="21600000" flipH="1">
            <a:off x="433070" y="5552440"/>
            <a:ext cx="165354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TP </a:t>
            </a:r>
            <a:r>
              <a:rPr lang="pt-BR" sz="2400" dirty="0"/>
              <a:t> = -0.5V</a:t>
            </a:r>
            <a:endParaRPr lang="pt-BR" sz="2400" dirty="0" smtClean="0"/>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80" name="Retângulo arredondado 53"/>
          <p:cNvSpPr/>
          <p:nvPr/>
        </p:nvSpPr>
        <p:spPr>
          <a:xfrm>
            <a:off x="3847083" y="1774485"/>
            <a:ext cx="822137"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Espaço Reservado para Número de Slide 1"/>
          <p:cNvSpPr>
            <a:spLocks noGrp="1"/>
          </p:cNvSpPr>
          <p:nvPr/>
        </p:nvSpPr>
        <p:spPr>
          <a:xfrm>
            <a:off x="8610600" y="585724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36" name="CaixaDeTexto 45"/>
          <p:cNvSpPr txBox="1"/>
          <p:nvPr/>
        </p:nvSpPr>
        <p:spPr>
          <a:xfrm>
            <a:off x="673702" y="475880"/>
            <a:ext cx="11040155" cy="523220"/>
          </a:xfrm>
          <a:prstGeom prst="rect">
            <a:avLst/>
          </a:prstGeom>
          <a:noFill/>
        </p:spPr>
        <p:txBody>
          <a:bodyPr wrap="square" rtlCol="0">
            <a:spAutoFit/>
          </a:bodyPr>
          <a:lstStyle/>
          <a:p>
            <a:pP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região ativa (NPN) - distribuição de portadores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5" name="Retângulo 44"/>
              <p:cNvSpPr/>
              <p:nvPr/>
            </p:nvSpPr>
            <p:spPr>
              <a:xfrm>
                <a:off x="4621978" y="3213931"/>
                <a:ext cx="3136265" cy="76390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𝐸</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pt-BR" sz="2000" i="1">
                                  <a:latin typeface="Cambria Math" panose="02040503050406030204" pitchFamily="18" charset="0"/>
                                </a:rPr>
                                <m:t>𝐴</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pt-BR" sz="2000" i="1" dirty="0">
                  <a:latin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4621978" y="3213931"/>
                <a:ext cx="3136265" cy="763905"/>
              </a:xfrm>
              <a:prstGeom prst="rect">
                <a:avLst/>
              </a:prstGeom>
              <a:blipFill rotWithShape="1">
                <a:blip r:embed="rId1"/>
                <a:stretch>
                  <a:fillRect l="-14" t="-26" r="14" b="2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5234305" y="5944235"/>
                <a:ext cx="3802380" cy="621665"/>
              </a:xfrm>
              <a:prstGeom prst="rect">
                <a:avLst/>
              </a:prstGeom>
            </p:spPr>
            <p:txBody>
              <a:bodyPr wrap="square">
                <a:spAutoFit/>
              </a:bodyPr>
              <a:lstStyle/>
              <a:p>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𝐶</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pt-BR" sz="2000" i="1">
                                <a:latin typeface="Cambria Math" panose="02040503050406030204" pitchFamily="18" charset="0"/>
                              </a:rPr>
                              <m:t>𝐴</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𝐵𝐶</m:t>
                                </m:r>
                              </m:sub>
                            </m:sSub>
                          </m:num>
                          <m:den>
                            <m:r>
                              <a:rPr lang="pt-BR" sz="2000" i="1">
                                <a:latin typeface="Cambria Math" panose="02040503050406030204" pitchFamily="18" charset="0"/>
                              </a:rPr>
                              <m:t>𝑘𝑇</m:t>
                            </m:r>
                          </m:den>
                        </m:f>
                      </m:e>
                    </m:d>
                    <m:r>
                      <a:rPr lang="pt-BR" sz="2000" i="1">
                        <a:latin typeface="Cambria Math" panose="02040503050406030204" pitchFamily="18" charset="0"/>
                        <a:ea typeface="Cambria Math" panose="02040503050406030204" pitchFamily="18" charset="0"/>
                      </a:rPr>
                      <m:t>≈</m:t>
                    </m:r>
                    <m:r>
                      <a:rPr lang="pt-BR" sz="2000" i="1">
                        <a:latin typeface="Cambria Math" panose="02040503050406030204" pitchFamily="18" charset="0"/>
                        <a:ea typeface="Cambria Math" panose="02040503050406030204" pitchFamily="18" charset="0"/>
                      </a:rPr>
                      <m:t>0</m:t>
                    </m:r>
                  </m:oMath>
                </a14:m>
                <a:r>
                  <a:rPr lang="pt-BR" altLang="en-US" sz="20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5234305" y="5944235"/>
                <a:ext cx="3802380" cy="621665"/>
              </a:xfrm>
              <a:prstGeom prst="rect">
                <a:avLst/>
              </a:prstGeom>
              <a:blipFill rotWithShape="1">
                <a:blip r:embed="rId2"/>
                <a:stretch>
                  <a:fillRect/>
                </a:stretch>
              </a:blipFill>
            </p:spPr>
            <p:txBody>
              <a:bodyPr/>
              <a:lstStyle/>
              <a:p>
                <a:r>
                  <a:rPr lang="pt-BR" altLang="en-US">
                    <a:noFill/>
                  </a:rPr>
                  <a:t> </a:t>
                </a:r>
              </a:p>
            </p:txBody>
          </p:sp>
        </mc:Fallback>
      </mc:AlternateContent>
      <p:sp>
        <p:nvSpPr>
          <p:cNvPr id="79" name="Retângulo arredondado 53"/>
          <p:cNvSpPr/>
          <p:nvPr/>
        </p:nvSpPr>
        <p:spPr>
          <a:xfrm>
            <a:off x="7612380" y="1774190"/>
            <a:ext cx="1212215" cy="406527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1" name="Conector de Seta Reta 73"/>
          <p:cNvCxnSpPr/>
          <p:nvPr/>
        </p:nvCxnSpPr>
        <p:spPr>
          <a:xfrm>
            <a:off x="1041316" y="580778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2" name="Conector de Seta Reta 89"/>
          <p:cNvCxnSpPr/>
          <p:nvPr/>
        </p:nvCxnSpPr>
        <p:spPr>
          <a:xfrm>
            <a:off x="4258151" y="1497525"/>
            <a:ext cx="3872118"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3" name="CaixaDeTexto 6"/>
          <p:cNvSpPr txBox="1"/>
          <p:nvPr/>
        </p:nvSpPr>
        <p:spPr>
          <a:xfrm>
            <a:off x="5966180" y="1132070"/>
            <a:ext cx="599440" cy="398780"/>
          </a:xfrm>
          <a:prstGeom prst="rect">
            <a:avLst/>
          </a:prstGeom>
          <a:noFill/>
        </p:spPr>
        <p:txBody>
          <a:bodyPr wrap="square" rtlCol="0">
            <a:spAutoFit/>
          </a:bodyPr>
          <a:p>
            <a:r>
              <a:rPr lang="pt-BR" sz="2000" b="1" dirty="0" smtClean="0"/>
              <a:t>W</a:t>
            </a:r>
            <a:r>
              <a:rPr lang="pt-BR" sz="2000" b="1" baseline="-25000" dirty="0" smtClean="0"/>
              <a:t>B</a:t>
            </a:r>
            <a:endParaRPr lang="pt-BR" sz="2000" b="1" dirty="0"/>
          </a:p>
        </p:txBody>
      </p:sp>
      <p:cxnSp>
        <p:nvCxnSpPr>
          <p:cNvPr id="84" name="Conector Reto 45"/>
          <p:cNvCxnSpPr/>
          <p:nvPr/>
        </p:nvCxnSpPr>
        <p:spPr>
          <a:xfrm>
            <a:off x="4227270" y="152446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5" name="Conector Reto 18"/>
          <p:cNvCxnSpPr/>
          <p:nvPr/>
        </p:nvCxnSpPr>
        <p:spPr>
          <a:xfrm>
            <a:off x="8107705" y="149752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6" name="CaixaDeTexto 6"/>
          <p:cNvSpPr txBox="1"/>
          <p:nvPr/>
        </p:nvSpPr>
        <p:spPr>
          <a:xfrm>
            <a:off x="1778581" y="1437818"/>
            <a:ext cx="1376294" cy="523220"/>
          </a:xfrm>
          <a:prstGeom prst="rect">
            <a:avLst/>
          </a:prstGeom>
          <a:noFill/>
        </p:spPr>
        <p:txBody>
          <a:bodyPr wrap="square" rtlCol="0">
            <a:spAutoFit/>
          </a:bodyPr>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87" name="CaixaDeTexto 6"/>
          <p:cNvSpPr txBox="1"/>
          <p:nvPr/>
        </p:nvSpPr>
        <p:spPr>
          <a:xfrm>
            <a:off x="5691860" y="1670551"/>
            <a:ext cx="1148080" cy="521970"/>
          </a:xfrm>
          <a:prstGeom prst="rect">
            <a:avLst/>
          </a:prstGeom>
          <a:noFill/>
        </p:spPr>
        <p:txBody>
          <a:bodyPr wrap="square" rtlCol="0">
            <a:spAutoFit/>
          </a:bodyPr>
          <a:p>
            <a:r>
              <a:rPr lang="pt-BR" sz="2800" b="1" dirty="0"/>
              <a:t>P (N</a:t>
            </a:r>
            <a:r>
              <a:rPr lang="pt-BR" sz="2800" b="1" baseline="-25000" dirty="0"/>
              <a:t>A</a:t>
            </a:r>
            <a:r>
              <a:rPr lang="pt-BR" sz="2800" b="1" dirty="0"/>
              <a:t>)</a:t>
            </a:r>
            <a:endParaRPr lang="pt-BR" sz="2800" b="1" dirty="0"/>
          </a:p>
        </p:txBody>
      </p:sp>
      <p:sp>
        <p:nvSpPr>
          <p:cNvPr id="88" name="Forma livre 87"/>
          <p:cNvSpPr/>
          <p:nvPr/>
        </p:nvSpPr>
        <p:spPr>
          <a:xfrm>
            <a:off x="3501455" y="2510427"/>
            <a:ext cx="1220797" cy="1486853"/>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9" name="Forma livre 88"/>
          <p:cNvSpPr/>
          <p:nvPr/>
        </p:nvSpPr>
        <p:spPr>
          <a:xfrm>
            <a:off x="8345805" y="3300095"/>
            <a:ext cx="560070" cy="2507615"/>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0" name="Forma livre 89"/>
          <p:cNvSpPr/>
          <p:nvPr/>
        </p:nvSpPr>
        <p:spPr>
          <a:xfrm>
            <a:off x="1704984" y="4849324"/>
            <a:ext cx="2172970" cy="64317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1" name="Conector Reto 35"/>
          <p:cNvCxnSpPr/>
          <p:nvPr/>
        </p:nvCxnSpPr>
        <p:spPr>
          <a:xfrm>
            <a:off x="1522826" y="5481064"/>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2" name="Conector Reto 36"/>
          <p:cNvCxnSpPr/>
          <p:nvPr/>
        </p:nvCxnSpPr>
        <p:spPr>
          <a:xfrm>
            <a:off x="8517590" y="5182062"/>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6" name="Conector Reto 41"/>
          <p:cNvCxnSpPr/>
          <p:nvPr/>
        </p:nvCxnSpPr>
        <p:spPr>
          <a:xfrm>
            <a:off x="3626112" y="5022929"/>
            <a:ext cx="239528" cy="320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97" name="Conector Reto 42"/>
          <p:cNvCxnSpPr/>
          <p:nvPr/>
        </p:nvCxnSpPr>
        <p:spPr>
          <a:xfrm>
            <a:off x="3471740" y="5183329"/>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98" name="Conector Reto 43"/>
          <p:cNvCxnSpPr/>
          <p:nvPr/>
        </p:nvCxnSpPr>
        <p:spPr>
          <a:xfrm>
            <a:off x="3250258" y="5289044"/>
            <a:ext cx="131445"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99" name="Conector Reto 56"/>
          <p:cNvCxnSpPr/>
          <p:nvPr/>
        </p:nvCxnSpPr>
        <p:spPr>
          <a:xfrm flipH="1" flipV="1">
            <a:off x="1671955" y="2503170"/>
            <a:ext cx="2053590" cy="508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p:sp>
        <p:nvSpPr>
          <p:cNvPr id="100" name="CaixaDeTexto 6"/>
          <p:cNvSpPr txBox="1"/>
          <p:nvPr/>
        </p:nvSpPr>
        <p:spPr>
          <a:xfrm>
            <a:off x="516625" y="1992287"/>
            <a:ext cx="1689777" cy="521970"/>
          </a:xfrm>
          <a:prstGeom prst="rect">
            <a:avLst/>
          </a:prstGeom>
          <a:noFill/>
        </p:spPr>
        <p:txBody>
          <a:bodyPr wrap="square" rtlCol="0">
            <a:spAutoFit/>
          </a:bodyPr>
          <a:p>
            <a:r>
              <a:rPr lang="pt-BR" sz="2800" b="1" dirty="0" smtClean="0"/>
              <a:t>n</a:t>
            </a:r>
            <a:r>
              <a:rPr lang="pt-BR" sz="2800" b="1" baseline="-25000" dirty="0" smtClean="0"/>
              <a:t>nE0</a:t>
            </a:r>
            <a:r>
              <a:rPr lang="pt-BR" sz="2800" b="1" dirty="0" smtClean="0"/>
              <a:t>=N</a:t>
            </a:r>
            <a:r>
              <a:rPr lang="pt-BR" sz="2800" b="1" baseline="-25000" dirty="0" smtClean="0"/>
              <a:t>DE</a:t>
            </a:r>
            <a:endParaRPr lang="pt-BR" sz="2800" b="1" baseline="-25000" dirty="0"/>
          </a:p>
        </p:txBody>
      </p:sp>
      <p:sp>
        <p:nvSpPr>
          <p:cNvPr id="101" name="CaixaDeTexto 6"/>
          <p:cNvSpPr txBox="1"/>
          <p:nvPr/>
        </p:nvSpPr>
        <p:spPr>
          <a:xfrm>
            <a:off x="399939" y="4914475"/>
            <a:ext cx="2172345" cy="523220"/>
          </a:xfrm>
          <a:prstGeom prst="rect">
            <a:avLst/>
          </a:prstGeom>
          <a:noFill/>
        </p:spPr>
        <p:txBody>
          <a:bodyPr wrap="square" rtlCol="0">
            <a:spAutoFit/>
          </a:bodyPr>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102" name="CaixaDeTexto 6"/>
          <p:cNvSpPr txBox="1"/>
          <p:nvPr/>
        </p:nvSpPr>
        <p:spPr>
          <a:xfrm>
            <a:off x="5718196" y="2393782"/>
            <a:ext cx="1264285" cy="521970"/>
          </a:xfrm>
          <a:prstGeom prst="rect">
            <a:avLst/>
          </a:prstGeom>
          <a:noFill/>
        </p:spPr>
        <p:txBody>
          <a:bodyPr wrap="square" rtlCol="0">
            <a:spAutoFit/>
          </a:bodyPr>
          <a:p>
            <a:r>
              <a:rPr lang="pt-BR" sz="2800" b="1" dirty="0"/>
              <a:t>p</a:t>
            </a:r>
            <a:r>
              <a:rPr lang="pt-BR" sz="2800" b="1" baseline="-25000" dirty="0"/>
              <a:t>p0</a:t>
            </a:r>
            <a:r>
              <a:rPr lang="pt-BR" sz="2800" b="1" dirty="0"/>
              <a:t>=N</a:t>
            </a:r>
            <a:r>
              <a:rPr lang="pt-BR" sz="2800" b="1" baseline="-25000" dirty="0"/>
              <a:t>A</a:t>
            </a:r>
            <a:endParaRPr lang="pt-BR" sz="2800" b="1" baseline="-25000" dirty="0"/>
          </a:p>
        </p:txBody>
      </p:sp>
      <p:cxnSp>
        <p:nvCxnSpPr>
          <p:cNvPr id="103" name="Conector Reto 56"/>
          <p:cNvCxnSpPr/>
          <p:nvPr/>
        </p:nvCxnSpPr>
        <p:spPr>
          <a:xfrm flipH="1" flipV="1">
            <a:off x="8824342" y="3299816"/>
            <a:ext cx="2063750" cy="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p:cxnSp>
        <p:nvCxnSpPr>
          <p:cNvPr id="105" name="Conector Reto 56"/>
          <p:cNvCxnSpPr/>
          <p:nvPr/>
        </p:nvCxnSpPr>
        <p:spPr>
          <a:xfrm flipH="1" flipV="1">
            <a:off x="5234055" y="2930243"/>
            <a:ext cx="2063750" cy="0"/>
          </a:xfrm>
          <a:prstGeom prst="line">
            <a:avLst/>
          </a:prstGeom>
          <a:ln w="53975">
            <a:solidFill>
              <a:srgbClr val="C00000"/>
            </a:solidFill>
          </a:ln>
        </p:spPr>
        <p:style>
          <a:lnRef idx="1">
            <a:schemeClr val="accent1"/>
          </a:lnRef>
          <a:fillRef idx="0">
            <a:schemeClr val="accent1"/>
          </a:fillRef>
          <a:effectRef idx="0">
            <a:schemeClr val="accent1"/>
          </a:effectRef>
          <a:fontRef idx="minor">
            <a:schemeClr val="tx1"/>
          </a:fontRef>
        </p:style>
      </p:cxnSp>
      <p:sp>
        <p:nvSpPr>
          <p:cNvPr id="106" name="Forma livre 105"/>
          <p:cNvSpPr/>
          <p:nvPr/>
        </p:nvSpPr>
        <p:spPr>
          <a:xfrm>
            <a:off x="3838304" y="2934687"/>
            <a:ext cx="1613647" cy="1965431"/>
          </a:xfrm>
          <a:custGeom>
            <a:avLst/>
            <a:gdLst>
              <a:gd name="connsiteX0" fmla="*/ 0 w 1613647"/>
              <a:gd name="connsiteY0" fmla="*/ 1942845 h 1942845"/>
              <a:gd name="connsiteX1" fmla="*/ 215153 w 1613647"/>
              <a:gd name="connsiteY1" fmla="*/ 1673904 h 1942845"/>
              <a:gd name="connsiteX2" fmla="*/ 685800 w 1613647"/>
              <a:gd name="connsiteY2" fmla="*/ 813292 h 1942845"/>
              <a:gd name="connsiteX3" fmla="*/ 806823 w 1613647"/>
              <a:gd name="connsiteY3" fmla="*/ 235069 h 1942845"/>
              <a:gd name="connsiteX4" fmla="*/ 968188 w 1613647"/>
              <a:gd name="connsiteY4" fmla="*/ 73704 h 1942845"/>
              <a:gd name="connsiteX5" fmla="*/ 1210235 w 1613647"/>
              <a:gd name="connsiteY5" fmla="*/ 6469 h 1942845"/>
              <a:gd name="connsiteX6" fmla="*/ 1613647 w 1613647"/>
              <a:gd name="connsiteY6" fmla="*/ 6469 h 19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647" h="1942845">
                <a:moveTo>
                  <a:pt x="0" y="1942845"/>
                </a:moveTo>
                <a:cubicBezTo>
                  <a:pt x="50426" y="1902504"/>
                  <a:pt x="100853" y="1862163"/>
                  <a:pt x="215153" y="1673904"/>
                </a:cubicBezTo>
                <a:cubicBezTo>
                  <a:pt x="329453" y="1485645"/>
                  <a:pt x="587188" y="1053098"/>
                  <a:pt x="685800" y="813292"/>
                </a:cubicBezTo>
                <a:cubicBezTo>
                  <a:pt x="784412" y="573486"/>
                  <a:pt x="759758" y="358334"/>
                  <a:pt x="806823" y="235069"/>
                </a:cubicBezTo>
                <a:cubicBezTo>
                  <a:pt x="853888" y="111804"/>
                  <a:pt x="900953" y="111804"/>
                  <a:pt x="968188" y="73704"/>
                </a:cubicBezTo>
                <a:cubicBezTo>
                  <a:pt x="1035423" y="35604"/>
                  <a:pt x="1102659" y="17675"/>
                  <a:pt x="1210235" y="6469"/>
                </a:cubicBezTo>
                <a:cubicBezTo>
                  <a:pt x="1317812" y="-4737"/>
                  <a:pt x="1465729" y="866"/>
                  <a:pt x="1613647" y="6469"/>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7" name="Forma livre 106"/>
          <p:cNvSpPr/>
          <p:nvPr/>
        </p:nvSpPr>
        <p:spPr>
          <a:xfrm>
            <a:off x="7267575" y="2939415"/>
            <a:ext cx="687705" cy="2852420"/>
          </a:xfrm>
          <a:custGeom>
            <a:avLst/>
            <a:gdLst>
              <a:gd name="connsiteX0" fmla="*/ 1129553 w 1129553"/>
              <a:gd name="connsiteY0" fmla="*/ 1734670 h 1734670"/>
              <a:gd name="connsiteX1" fmla="*/ 927847 w 1129553"/>
              <a:gd name="connsiteY1" fmla="*/ 1344705 h 1734670"/>
              <a:gd name="connsiteX2" fmla="*/ 793376 w 1129553"/>
              <a:gd name="connsiteY2" fmla="*/ 726141 h 1734670"/>
              <a:gd name="connsiteX3" fmla="*/ 632012 w 1129553"/>
              <a:gd name="connsiteY3" fmla="*/ 322729 h 1734670"/>
              <a:gd name="connsiteX4" fmla="*/ 443753 w 1129553"/>
              <a:gd name="connsiteY4" fmla="*/ 67235 h 1734670"/>
              <a:gd name="connsiteX5" fmla="*/ 0 w 1129553"/>
              <a:gd name="connsiteY5" fmla="*/ 0 h 17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553" h="1734670">
                <a:moveTo>
                  <a:pt x="1129553" y="1734670"/>
                </a:moveTo>
                <a:cubicBezTo>
                  <a:pt x="1056715" y="1623731"/>
                  <a:pt x="983877" y="1512793"/>
                  <a:pt x="927847" y="1344705"/>
                </a:cubicBezTo>
                <a:cubicBezTo>
                  <a:pt x="871817" y="1176617"/>
                  <a:pt x="842682" y="896470"/>
                  <a:pt x="793376" y="726141"/>
                </a:cubicBezTo>
                <a:cubicBezTo>
                  <a:pt x="744070" y="555812"/>
                  <a:pt x="690282" y="432546"/>
                  <a:pt x="632012" y="322729"/>
                </a:cubicBezTo>
                <a:cubicBezTo>
                  <a:pt x="573742" y="212912"/>
                  <a:pt x="549088" y="121023"/>
                  <a:pt x="443753" y="67235"/>
                </a:cubicBezTo>
                <a:cubicBezTo>
                  <a:pt x="338418" y="13447"/>
                  <a:pt x="169209" y="6723"/>
                  <a:pt x="0" y="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8" name="CaixaDeTexto 6"/>
          <p:cNvSpPr txBox="1"/>
          <p:nvPr/>
        </p:nvSpPr>
        <p:spPr>
          <a:xfrm>
            <a:off x="9511797" y="1541473"/>
            <a:ext cx="1376294" cy="523220"/>
          </a:xfrm>
          <a:prstGeom prst="rect">
            <a:avLst/>
          </a:prstGeom>
          <a:noFill/>
        </p:spPr>
        <p:txBody>
          <a:bodyPr wrap="square" rtlCol="0">
            <a:spAutoFit/>
          </a:bodyPr>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109" name="CaixaDeTexto 6"/>
          <p:cNvSpPr txBox="1"/>
          <p:nvPr/>
        </p:nvSpPr>
        <p:spPr>
          <a:xfrm>
            <a:off x="9511351" y="2673413"/>
            <a:ext cx="1596876" cy="521970"/>
          </a:xfrm>
          <a:prstGeom prst="rect">
            <a:avLst/>
          </a:prstGeom>
          <a:noFill/>
        </p:spPr>
        <p:txBody>
          <a:bodyPr wrap="square" rtlCol="0">
            <a:spAutoFit/>
          </a:bodyPr>
          <a:p>
            <a:r>
              <a:rPr lang="pt-BR" sz="2800" b="1" dirty="0" smtClean="0"/>
              <a:t>n</a:t>
            </a:r>
            <a:r>
              <a:rPr lang="pt-BR" sz="2800" b="1" baseline="-25000" dirty="0" smtClean="0"/>
              <a:t>nC0</a:t>
            </a:r>
            <a:r>
              <a:rPr lang="pt-BR" sz="2800" b="1" dirty="0" smtClean="0"/>
              <a:t>=N</a:t>
            </a:r>
            <a:r>
              <a:rPr lang="pt-BR" sz="2800" b="1" baseline="-25000" dirty="0" smtClean="0"/>
              <a:t>DC</a:t>
            </a:r>
            <a:endParaRPr lang="pt-BR" sz="2800" b="1" baseline="-25000" dirty="0"/>
          </a:p>
        </p:txBody>
      </p:sp>
      <p:sp>
        <p:nvSpPr>
          <p:cNvPr id="110" name="CaixaDeTexto 6"/>
          <p:cNvSpPr txBox="1"/>
          <p:nvPr/>
        </p:nvSpPr>
        <p:spPr>
          <a:xfrm>
            <a:off x="9511759" y="4531884"/>
            <a:ext cx="2172345" cy="523220"/>
          </a:xfrm>
          <a:prstGeom prst="rect">
            <a:avLst/>
          </a:prstGeom>
          <a:noFill/>
        </p:spPr>
        <p:txBody>
          <a:bodyPr wrap="square" rtlCol="0">
            <a:spAutoFit/>
          </a:bodyPr>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113" name="CaixaDeTexto 6"/>
          <p:cNvSpPr txBox="1"/>
          <p:nvPr/>
        </p:nvSpPr>
        <p:spPr>
          <a:xfrm>
            <a:off x="6043320" y="4399526"/>
            <a:ext cx="1264285" cy="523220"/>
          </a:xfrm>
          <a:prstGeom prst="rect">
            <a:avLst/>
          </a:prstGeom>
          <a:noFill/>
        </p:spPr>
        <p:txBody>
          <a:bodyPr wrap="square" rtlCol="0">
            <a:spAutoFit/>
          </a:bodyPr>
          <a:p>
            <a:r>
              <a:rPr lang="pt-BR" sz="2800" b="1" dirty="0" err="1"/>
              <a:t>n</a:t>
            </a:r>
            <a:r>
              <a:rPr lang="pt-BR" sz="2800" b="1" baseline="-25000" dirty="0" err="1" smtClean="0"/>
              <a:t>p</a:t>
            </a:r>
            <a:endParaRPr lang="pt-BR" sz="2800" b="1" baseline="-25000" dirty="0"/>
          </a:p>
        </p:txBody>
      </p:sp>
      <p:sp>
        <p:nvSpPr>
          <p:cNvPr id="114" name="Forma livre 113"/>
          <p:cNvSpPr/>
          <p:nvPr/>
        </p:nvSpPr>
        <p:spPr>
          <a:xfrm>
            <a:off x="4681220" y="3973195"/>
            <a:ext cx="2986405" cy="1818640"/>
          </a:xfrm>
          <a:custGeom>
            <a:avLst/>
            <a:gdLst>
              <a:gd name="connsiteX0" fmla="*/ 0 w 3125337"/>
              <a:gd name="connsiteY0" fmla="*/ 0 h 832513"/>
              <a:gd name="connsiteX1" fmla="*/ 764274 w 3125337"/>
              <a:gd name="connsiteY1" fmla="*/ 245660 h 832513"/>
              <a:gd name="connsiteX2" fmla="*/ 2456597 w 3125337"/>
              <a:gd name="connsiteY2" fmla="*/ 696036 h 832513"/>
              <a:gd name="connsiteX3" fmla="*/ 3125337 w 3125337"/>
              <a:gd name="connsiteY3" fmla="*/ 832513 h 832513"/>
            </a:gdLst>
            <a:ahLst/>
            <a:cxnLst>
              <a:cxn ang="0">
                <a:pos x="connsiteX0" y="connsiteY0"/>
              </a:cxn>
              <a:cxn ang="0">
                <a:pos x="connsiteX1" y="connsiteY1"/>
              </a:cxn>
              <a:cxn ang="0">
                <a:pos x="connsiteX2" y="connsiteY2"/>
              </a:cxn>
              <a:cxn ang="0">
                <a:pos x="connsiteX3" y="connsiteY3"/>
              </a:cxn>
            </a:cxnLst>
            <a:rect l="l" t="t" r="r" b="b"/>
            <a:pathLst>
              <a:path w="3125337" h="832513">
                <a:moveTo>
                  <a:pt x="0" y="0"/>
                </a:moveTo>
                <a:cubicBezTo>
                  <a:pt x="177420" y="64827"/>
                  <a:pt x="354841" y="129654"/>
                  <a:pt x="764274" y="245660"/>
                </a:cubicBezTo>
                <a:cubicBezTo>
                  <a:pt x="1173707" y="361666"/>
                  <a:pt x="2063087" y="598227"/>
                  <a:pt x="2456597" y="696036"/>
                </a:cubicBezTo>
                <a:cubicBezTo>
                  <a:pt x="2850107" y="793845"/>
                  <a:pt x="2987722" y="813179"/>
                  <a:pt x="3125337" y="832513"/>
                </a:cubicBezTo>
              </a:path>
            </a:pathLst>
          </a:custGeom>
          <a:noFill/>
          <a:ln w="50800">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8" name="Seta para a esquerda 117"/>
          <p:cNvSpPr/>
          <p:nvPr/>
        </p:nvSpPr>
        <p:spPr>
          <a:xfrm>
            <a:off x="4765300" y="3834717"/>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9" name="Seta para a esquerda 118"/>
          <p:cNvSpPr/>
          <p:nvPr/>
        </p:nvSpPr>
        <p:spPr>
          <a:xfrm flipH="1">
            <a:off x="7045847" y="5725259"/>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0" name="Seta para a esquerda 119"/>
          <p:cNvSpPr/>
          <p:nvPr/>
        </p:nvSpPr>
        <p:spPr>
          <a:xfrm flipH="1">
            <a:off x="3144332" y="4718398"/>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 name="Forma livre 5"/>
          <p:cNvSpPr/>
          <p:nvPr/>
        </p:nvSpPr>
        <p:spPr>
          <a:xfrm>
            <a:off x="2766060" y="1913255"/>
            <a:ext cx="2438400" cy="610235"/>
          </a:xfrm>
          <a:custGeom>
            <a:avLst/>
            <a:gdLst>
              <a:gd name="connsiteX0" fmla="*/ 0 w 2438400"/>
              <a:gd name="connsiteY0" fmla="*/ 823934 h 823934"/>
              <a:gd name="connsiteX1" fmla="*/ 279400 w 2438400"/>
              <a:gd name="connsiteY1" fmla="*/ 417534 h 823934"/>
              <a:gd name="connsiteX2" fmla="*/ 1003300 w 2438400"/>
              <a:gd name="connsiteY2" fmla="*/ 23834 h 823934"/>
              <a:gd name="connsiteX3" fmla="*/ 2120900 w 2438400"/>
              <a:gd name="connsiteY3" fmla="*/ 74634 h 823934"/>
              <a:gd name="connsiteX4" fmla="*/ 2438400 w 2438400"/>
              <a:gd name="connsiteY4" fmla="*/ 328634 h 8239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400" h="823934">
                <a:moveTo>
                  <a:pt x="0" y="823934"/>
                </a:moveTo>
                <a:cubicBezTo>
                  <a:pt x="56091" y="687409"/>
                  <a:pt x="112183" y="550884"/>
                  <a:pt x="279400" y="417534"/>
                </a:cubicBezTo>
                <a:cubicBezTo>
                  <a:pt x="446617" y="284184"/>
                  <a:pt x="696383" y="80984"/>
                  <a:pt x="1003300" y="23834"/>
                </a:cubicBezTo>
                <a:cubicBezTo>
                  <a:pt x="1310217" y="-33316"/>
                  <a:pt x="1881717" y="23834"/>
                  <a:pt x="2120900" y="74634"/>
                </a:cubicBezTo>
                <a:cubicBezTo>
                  <a:pt x="2360083" y="125434"/>
                  <a:pt x="2399241" y="227034"/>
                  <a:pt x="2438400" y="328634"/>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2" name="Forma livre 41"/>
          <p:cNvSpPr/>
          <p:nvPr/>
        </p:nvSpPr>
        <p:spPr>
          <a:xfrm>
            <a:off x="7136451" y="1942343"/>
            <a:ext cx="2374900" cy="998561"/>
          </a:xfrm>
          <a:custGeom>
            <a:avLst/>
            <a:gdLst>
              <a:gd name="connsiteX0" fmla="*/ 2374900 w 2374900"/>
              <a:gd name="connsiteY0" fmla="*/ 998561 h 998561"/>
              <a:gd name="connsiteX1" fmla="*/ 1828800 w 2374900"/>
              <a:gd name="connsiteY1" fmla="*/ 363561 h 998561"/>
              <a:gd name="connsiteX2" fmla="*/ 1028700 w 2374900"/>
              <a:gd name="connsiteY2" fmla="*/ 7961 h 998561"/>
              <a:gd name="connsiteX3" fmla="*/ 317500 w 2374900"/>
              <a:gd name="connsiteY3" fmla="*/ 134961 h 998561"/>
              <a:gd name="connsiteX4" fmla="*/ 0 w 2374900"/>
              <a:gd name="connsiteY4" fmla="*/ 350861 h 99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4900" h="998561">
                <a:moveTo>
                  <a:pt x="2374900" y="998561"/>
                </a:moveTo>
                <a:cubicBezTo>
                  <a:pt x="2214033" y="763611"/>
                  <a:pt x="2053167" y="528661"/>
                  <a:pt x="1828800" y="363561"/>
                </a:cubicBezTo>
                <a:cubicBezTo>
                  <a:pt x="1604433" y="198461"/>
                  <a:pt x="1280583" y="46061"/>
                  <a:pt x="1028700" y="7961"/>
                </a:cubicBezTo>
                <a:cubicBezTo>
                  <a:pt x="776817" y="-30139"/>
                  <a:pt x="488950" y="77811"/>
                  <a:pt x="317500" y="134961"/>
                </a:cubicBezTo>
                <a:cubicBezTo>
                  <a:pt x="146050" y="192111"/>
                  <a:pt x="73025" y="271486"/>
                  <a:pt x="0" y="350861"/>
                </a:cubicBezTo>
              </a:path>
            </a:pathLst>
          </a:custGeom>
          <a:noFill/>
          <a:ln w="19050">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8" name="CaixaDeTexto 2"/>
          <p:cNvSpPr txBox="1"/>
          <p:nvPr/>
        </p:nvSpPr>
        <p:spPr>
          <a:xfrm flipH="1">
            <a:off x="7412156" y="1473934"/>
            <a:ext cx="1585017" cy="460375"/>
          </a:xfrm>
          <a:prstGeom prst="rect">
            <a:avLst/>
          </a:prstGeom>
          <a:noFill/>
        </p:spPr>
        <p:txBody>
          <a:bodyPr wrap="square" rtlCol="0">
            <a:spAutoFit/>
          </a:bodyPr>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BC</a:t>
            </a:r>
            <a:r>
              <a:rPr lang="pt-BR" sz="2400" b="1" dirty="0" smtClean="0">
                <a:solidFill>
                  <a:schemeClr val="tx1"/>
                </a:solidFill>
                <a:latin typeface="Comic Sans MS" panose="030F0702030302020204" pitchFamily="66" charset="0"/>
              </a:rPr>
              <a:t> &lt;0V</a:t>
            </a:r>
            <a:endParaRPr lang="pt-BR" sz="2400" b="1" dirty="0" smtClean="0">
              <a:solidFill>
                <a:schemeClr val="tx1"/>
              </a:solidFill>
              <a:latin typeface="Comic Sans MS" panose="030F0702030302020204" pitchFamily="66" charset="0"/>
            </a:endParaRPr>
          </a:p>
        </p:txBody>
      </p:sp>
      <p:sp>
        <p:nvSpPr>
          <p:cNvPr id="49" name="CaixaDeTexto 2"/>
          <p:cNvSpPr txBox="1"/>
          <p:nvPr/>
        </p:nvSpPr>
        <p:spPr>
          <a:xfrm flipH="1">
            <a:off x="2998356" y="1480678"/>
            <a:ext cx="1864548" cy="461665"/>
          </a:xfrm>
          <a:prstGeom prst="rect">
            <a:avLst/>
          </a:prstGeom>
          <a:noFill/>
        </p:spPr>
        <p:txBody>
          <a:bodyPr wrap="square" rtlCol="0">
            <a:spAutoFit/>
          </a:bodyPr>
          <a:p>
            <a:pPr algn="ctr"/>
            <a:r>
              <a:rPr lang="pt-BR" sz="2400" b="1" dirty="0" smtClean="0">
                <a:solidFill>
                  <a:schemeClr val="tx1"/>
                </a:solidFill>
                <a:latin typeface="Comic Sans MS" panose="030F0702030302020204" pitchFamily="66" charset="0"/>
              </a:rPr>
              <a:t>V</a:t>
            </a:r>
            <a:r>
              <a:rPr lang="pt-BR" sz="2400" b="1" baseline="-25000" dirty="0" smtClean="0">
                <a:solidFill>
                  <a:schemeClr val="tx1"/>
                </a:solidFill>
                <a:latin typeface="Comic Sans MS" panose="030F0702030302020204" pitchFamily="66" charset="0"/>
              </a:rPr>
              <a:t>BE</a:t>
            </a:r>
            <a:r>
              <a:rPr lang="pt-BR" sz="2400" b="1" dirty="0" smtClean="0">
                <a:solidFill>
                  <a:schemeClr val="tx1"/>
                </a:solidFill>
                <a:latin typeface="Comic Sans MS" panose="030F0702030302020204" pitchFamily="66" charset="0"/>
              </a:rPr>
              <a:t> = 0.6V</a:t>
            </a:r>
            <a:endParaRPr lang="pt-BR" sz="2400" b="1" dirty="0" smtClean="0">
              <a:solidFill>
                <a:schemeClr val="tx1"/>
              </a:solidFill>
              <a:latin typeface="Comic Sans MS" panose="030F0702030302020204" pitchFamily="66" charset="0"/>
            </a:endParaRPr>
          </a:p>
        </p:txBody>
      </p:sp>
      <p:sp>
        <p:nvSpPr>
          <p:cNvPr id="43" name="Forma livre 42"/>
          <p:cNvSpPr/>
          <p:nvPr/>
        </p:nvSpPr>
        <p:spPr>
          <a:xfrm>
            <a:off x="8446135" y="5183505"/>
            <a:ext cx="1640840" cy="622935"/>
          </a:xfrm>
          <a:custGeom>
            <a:avLst/>
            <a:gdLst>
              <a:gd name="connsiteX0" fmla="*/ 0 w 1640541"/>
              <a:gd name="connsiteY0" fmla="*/ 1135121 h 1135121"/>
              <a:gd name="connsiteX1" fmla="*/ 161365 w 1640541"/>
              <a:gd name="connsiteY1" fmla="*/ 677921 h 1135121"/>
              <a:gd name="connsiteX2" fmla="*/ 510989 w 1640541"/>
              <a:gd name="connsiteY2" fmla="*/ 274510 h 1135121"/>
              <a:gd name="connsiteX3" fmla="*/ 833718 w 1640541"/>
              <a:gd name="connsiteY3" fmla="*/ 99698 h 1135121"/>
              <a:gd name="connsiteX4" fmla="*/ 1223683 w 1640541"/>
              <a:gd name="connsiteY4" fmla="*/ 5569 h 1135121"/>
              <a:gd name="connsiteX5" fmla="*/ 1640541 w 1640541"/>
              <a:gd name="connsiteY5" fmla="*/ 19016 h 1135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0541" h="1135121">
                <a:moveTo>
                  <a:pt x="0" y="1135121"/>
                </a:moveTo>
                <a:cubicBezTo>
                  <a:pt x="38100" y="978238"/>
                  <a:pt x="76200" y="821356"/>
                  <a:pt x="161365" y="677921"/>
                </a:cubicBezTo>
                <a:cubicBezTo>
                  <a:pt x="246530" y="534486"/>
                  <a:pt x="398930" y="370880"/>
                  <a:pt x="510989" y="274510"/>
                </a:cubicBezTo>
                <a:cubicBezTo>
                  <a:pt x="623048" y="178140"/>
                  <a:pt x="714936" y="144522"/>
                  <a:pt x="833718" y="99698"/>
                </a:cubicBezTo>
                <a:cubicBezTo>
                  <a:pt x="952500" y="54874"/>
                  <a:pt x="1089213" y="19016"/>
                  <a:pt x="1223683" y="5569"/>
                </a:cubicBezTo>
                <a:cubicBezTo>
                  <a:pt x="1358154" y="-7878"/>
                  <a:pt x="1499347" y="5569"/>
                  <a:pt x="1640541" y="1901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Reto 56"/>
          <p:cNvCxnSpPr/>
          <p:nvPr/>
        </p:nvCxnSpPr>
        <p:spPr>
          <a:xfrm flipH="1">
            <a:off x="7955280" y="5788660"/>
            <a:ext cx="482600" cy="3175"/>
          </a:xfrm>
          <a:prstGeom prst="line">
            <a:avLst/>
          </a:prstGeom>
          <a:ln w="539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0" name="Conector Reto 56"/>
          <p:cNvCxnSpPr/>
          <p:nvPr/>
        </p:nvCxnSpPr>
        <p:spPr>
          <a:xfrm flipH="1">
            <a:off x="7667625" y="5788660"/>
            <a:ext cx="673735" cy="0"/>
          </a:xfrm>
          <a:prstGeom prst="line">
            <a:avLst/>
          </a:prstGeom>
          <a:ln w="53975">
            <a:solidFill>
              <a:srgbClr val="0070C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1" name="Retângulo 50"/>
              <p:cNvSpPr/>
              <p:nvPr/>
            </p:nvSpPr>
            <p:spPr>
              <a:xfrm>
                <a:off x="1041213" y="3973391"/>
                <a:ext cx="2991485" cy="763905"/>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sz="2000" i="1">
                              <a:latin typeface="Cambria Math" panose="02040503050406030204" pitchFamily="18" charset="0"/>
                            </a:rPr>
                          </m:ctrlPr>
                        </m:sSubPr>
                        <m:e>
                          <m:r>
                            <a:rPr lang="en-US" altLang="pt-BR" sz="2000" i="1">
                              <a:latin typeface="Cambria Math" panose="02040503050406030204" pitchFamily="18" charset="0"/>
                            </a:rPr>
                            <m:t>𝑝</m:t>
                          </m:r>
                        </m:e>
                        <m:sub>
                          <m:r>
                            <a:rPr lang="en-US" altLang="pt-BR" sz="2000" i="1">
                              <a:latin typeface="Cambria Math" panose="02040503050406030204" pitchFamily="18" charset="0"/>
                            </a:rPr>
                            <m:t>𝑛𝐸</m:t>
                          </m:r>
                          <m:r>
                            <a:rPr lang="pt-BR" sz="2000" i="1">
                              <a:latin typeface="Cambria Math" panose="02040503050406030204" pitchFamily="18" charset="0"/>
                            </a:rPr>
                            <m:t>/</m:t>
                          </m:r>
                          <m:r>
                            <a:rPr lang="en-US" altLang="pt-BR" sz="2000" i="1">
                              <a:latin typeface="Cambria Math" panose="02040503050406030204" pitchFamily="18" charset="0"/>
                            </a:rPr>
                            <m:t>𝐵</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en-US" altLang="pt-BR" sz="2000" i="1">
                                  <a:latin typeface="Cambria Math" panose="02040503050406030204" pitchFamily="18" charset="0"/>
                                </a:rPr>
                                <m:t>𝐷𝐸</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pt-BR" sz="2000" i="1" dirty="0">
                  <a:latin typeface="Cambria Math" panose="02040503050406030204" pitchFamily="18" charset="0"/>
                </a:endParaRPr>
              </a:p>
            </p:txBody>
          </p:sp>
        </mc:Choice>
        <mc:Fallback>
          <p:sp>
            <p:nvSpPr>
              <p:cNvPr id="51" name="Retângulo 50"/>
              <p:cNvSpPr>
                <a:spLocks noRot="1" noChangeAspect="1" noMove="1" noResize="1" noEditPoints="1" noAdjustHandles="1" noChangeArrowheads="1" noChangeShapeType="1" noTextEdit="1"/>
              </p:cNvSpPr>
              <p:nvPr/>
            </p:nvSpPr>
            <p:spPr>
              <a:xfrm>
                <a:off x="1041213" y="3973391"/>
                <a:ext cx="2991485" cy="763905"/>
              </a:xfrm>
              <a:prstGeom prst="rect">
                <a:avLst/>
              </a:prstGeom>
              <a:blipFill rotWithShape="1">
                <a:blip r:embed="rId3"/>
                <a:stretch>
                  <a:fillRect l="-15" t="-26" r="15" b="26"/>
                </a:stretch>
              </a:blipFill>
            </p:spPr>
            <p:txBody>
              <a:bodyPr/>
              <a:lstStyle/>
              <a:p>
                <a:r>
                  <a:rPr lang="pt-BR" altLang="en-US">
                    <a:noFill/>
                  </a:rPr>
                  <a:t> </a:t>
                </a:r>
              </a:p>
            </p:txBody>
          </p:sp>
        </mc:Fallback>
      </mc:AlternateContent>
    </p:spTree>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44750" y="4298489"/>
            <a:ext cx="1665939" cy="1318953"/>
            <a:chOff x="7493" y="6919"/>
            <a:chExt cx="2139" cy="1636"/>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91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26000" y="285544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99" name="CaixaDeTexto 45"/>
          <p:cNvSpPr txBox="1"/>
          <p:nvPr/>
        </p:nvSpPr>
        <p:spPr>
          <a:xfrm>
            <a:off x="3648075" y="1932305"/>
            <a:ext cx="8041005" cy="138366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que Mn3 e Mn2 são iguais. Assim a corrente em Mn1 e Mn2 será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desprezando, a modulação de canal temos</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538582" y="4292442"/>
            <a:ext cx="1665939" cy="1331046"/>
            <a:chOff x="7493" y="6919"/>
            <a:chExt cx="2139" cy="1651"/>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477" y="7927"/>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mc:AlternateContent xmlns:mc="http://schemas.openxmlformats.org/markup-compatibility/2006">
        <mc:Choice xmlns:a14="http://schemas.microsoft.com/office/drawing/2010/main" Requires="a14">
          <p:sp>
            <p:nvSpPr>
              <p:cNvPr id="126" name="Caixa de Texto 2"/>
              <p:cNvSpPr txBox="1"/>
              <p:nvPr/>
            </p:nvSpPr>
            <p:spPr>
              <a:xfrm>
                <a:off x="4822825" y="3536950"/>
                <a:ext cx="5355590"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𝑇𝑛</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6" name="Caixa de Texto 2"/>
              <p:cNvSpPr txBox="1">
                <a:spLocks noRot="1" noChangeAspect="1" noMove="1" noResize="1" noEditPoints="1" noAdjustHandles="1" noChangeArrowheads="1" noChangeShapeType="1" noTextEdit="1"/>
              </p:cNvSpPr>
              <p:nvPr/>
            </p:nvSpPr>
            <p:spPr>
              <a:xfrm>
                <a:off x="4822825" y="3536950"/>
                <a:ext cx="5355590" cy="838200"/>
              </a:xfrm>
              <a:prstGeom prst="rect">
                <a:avLst/>
              </a:prstGeom>
              <a:blipFill rotWithShape="1">
                <a:blip r:embed="rId1"/>
                <a:stretch>
                  <a:fillRect t="-36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8" name="Caixa de Texto 2"/>
              <p:cNvSpPr txBox="1"/>
              <p:nvPr/>
            </p:nvSpPr>
            <p:spPr>
              <a:xfrm>
                <a:off x="5092065" y="4726305"/>
                <a:ext cx="5086350" cy="15220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den>
                          </m:f>
                        </m:e>
                      </m:rad>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𝑇𝑛</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8" name="Caixa de Texto 2"/>
              <p:cNvSpPr txBox="1">
                <a:spLocks noRot="1" noChangeAspect="1" noMove="1" noResize="1" noEditPoints="1" noAdjustHandles="1" noChangeArrowheads="1" noChangeShapeType="1" noTextEdit="1"/>
              </p:cNvSpPr>
              <p:nvPr/>
            </p:nvSpPr>
            <p:spPr>
              <a:xfrm>
                <a:off x="5092065" y="4726305"/>
                <a:ext cx="5086350" cy="1522095"/>
              </a:xfrm>
              <a:prstGeom prst="rect">
                <a:avLst/>
              </a:prstGeom>
              <a:blipFill rotWithShape="1">
                <a:blip r:embed="rId2"/>
                <a:stretch>
                  <a:fillRect t="-2003"/>
                </a:stretch>
              </a:blipFill>
              <a:ln w="38100">
                <a:noFill/>
              </a:ln>
            </p:spPr>
            <p:txBody>
              <a:bodyPr/>
              <a:lstStyle/>
              <a:p>
                <a:r>
                  <a:rPr lang="pt-BR" altLang="en-US">
                    <a:noFill/>
                  </a:rPr>
                  <a:t> </a:t>
                </a:r>
              </a:p>
            </p:txBody>
          </p:sp>
        </mc:Fallback>
      </mc:AlternateContent>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Tree>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7091" y="4306148"/>
            <a:ext cx="1665939" cy="1303635"/>
            <a:chOff x="7493" y="6919"/>
            <a:chExt cx="2139" cy="1617"/>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89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headEnd type="none"/>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6155" y="285544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518830" y="4312194"/>
            <a:ext cx="1665939" cy="1291542"/>
            <a:chOff x="7493" y="6919"/>
            <a:chExt cx="2139" cy="1602"/>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497"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25" name="CaixaDeTexto 45"/>
          <p:cNvSpPr txBox="1"/>
          <p:nvPr/>
        </p:nvSpPr>
        <p:spPr>
          <a:xfrm>
            <a:off x="3551555" y="3796030"/>
            <a:ext cx="8378825" cy="255333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varia com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foi colocada nenhuma carga na saída. Se houver carga, as correntes em Mn1 e Mn2 ficam diferentes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28" name="Caixa de Texto 2"/>
              <p:cNvSpPr txBox="1"/>
              <p:nvPr/>
            </p:nvSpPr>
            <p:spPr>
              <a:xfrm>
                <a:off x="3761105" y="1750060"/>
                <a:ext cx="7705725" cy="17602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𝑇𝑛</m:t>
                          </m:r>
                        </m:sub>
                      </m:sSub>
                      <m:r>
                        <a:rPr lang="en-US" altLang="pt-BR" sz="2800" i="1">
                          <a:latin typeface="Cambria Math" panose="02040503050406030204" pitchFamily="18" charset="0"/>
                          <a:cs typeface="Cambria Math" panose="02040503050406030204" pitchFamily="18" charset="0"/>
                        </a:rPr>
                        <m:t>−</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r>
                                    <a:rPr lang="en-US" altLang="pt-BR" sz="2800" i="1" baseline="-25000">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den>
                          </m:f>
                        </m:e>
                      </m:rad>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128" name="Caixa de Texto 2"/>
              <p:cNvSpPr txBox="1">
                <a:spLocks noRot="1" noChangeAspect="1" noMove="1" noResize="1" noEditPoints="1" noAdjustHandles="1" noChangeArrowheads="1" noChangeShapeType="1" noTextEdit="1"/>
              </p:cNvSpPr>
              <p:nvPr/>
            </p:nvSpPr>
            <p:spPr>
              <a:xfrm>
                <a:off x="3761105" y="1750060"/>
                <a:ext cx="7705725" cy="1760220"/>
              </a:xfrm>
              <a:prstGeom prst="rect">
                <a:avLst/>
              </a:prstGeom>
              <a:blipFill rotWithShape="1">
                <a:blip r:embed="rId1"/>
                <a:stretch>
                  <a:fillRect b="-541"/>
                </a:stretch>
              </a:blipFill>
              <a:ln w="38100">
                <a:noFill/>
              </a:ln>
            </p:spPr>
            <p:txBody>
              <a:bodyPr/>
              <a:lstStyle/>
              <a:p>
                <a:r>
                  <a:rPr lang="pt-BR" altLang="en-US">
                    <a:noFill/>
                  </a:rPr>
                  <a:t> </a:t>
                </a:r>
              </a:p>
            </p:txBody>
          </p:sp>
        </mc:Fallback>
      </mc:AlternateContent>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 name="Caixa de Texto 7"/>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675259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pequenos sinais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63696" y="4279543"/>
            <a:ext cx="1665939" cy="1356845"/>
            <a:chOff x="7493" y="6919"/>
            <a:chExt cx="2139" cy="1683"/>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95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17745" y="28567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553900" y="4277124"/>
            <a:ext cx="1665939" cy="1361682"/>
            <a:chOff x="7493" y="6919"/>
            <a:chExt cx="2139" cy="1689"/>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497" y="796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Straight Connector 178"/>
          <p:cNvCxnSpPr>
            <a:cxnSpLocks noChangeShapeType="1"/>
          </p:cNvCxnSpPr>
          <p:nvPr/>
        </p:nvCxnSpPr>
        <p:spPr bwMode="auto">
          <a:xfrm flipV="1">
            <a:off x="5113020" y="188531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9" name="Conector Reto 74"/>
          <p:cNvCxnSpPr/>
          <p:nvPr/>
        </p:nvCxnSpPr>
        <p:spPr>
          <a:xfrm>
            <a:off x="6648450" y="2732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38290" y="19081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46520" y="2238375"/>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5429250" y="192595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652260" y="3218180"/>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98285" y="260096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r>
                            <a:rPr lang="en-US" altLang="pt-BR" sz="2400" i="1">
                              <a:latin typeface="Cambria Math" panose="02040503050406030204" pitchFamily="18" charset="0"/>
                              <a:cs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98285" y="2600960"/>
                <a:ext cx="960755" cy="475615"/>
              </a:xfrm>
              <a:prstGeom prst="rect">
                <a:avLst/>
              </a:prstGeom>
              <a:blipFill rotWithShape="1">
                <a:blip r:embed="rId1"/>
                <a:stretch>
                  <a:fillRect r="-23596"/>
                </a:stretch>
              </a:blipFill>
            </p:spPr>
            <p:txBody>
              <a:bodyPr/>
              <a:lstStyle/>
              <a:p>
                <a:r>
                  <a:rPr lang="pt-BR" altLang="en-US">
                    <a:noFill/>
                  </a:rPr>
                  <a:t> </a:t>
                </a:r>
              </a:p>
            </p:txBody>
          </p:sp>
        </mc:Fallback>
      </mc:AlternateContent>
      <p:grpSp>
        <p:nvGrpSpPr>
          <p:cNvPr id="64" name="Grupo 63"/>
          <p:cNvGrpSpPr/>
          <p:nvPr/>
        </p:nvGrpSpPr>
        <p:grpSpPr>
          <a:xfrm rot="5400000" flipH="1">
            <a:off x="8501495" y="2456179"/>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2" name="Elipse 71"/>
          <p:cNvSpPr/>
          <p:nvPr/>
        </p:nvSpPr>
        <p:spPr>
          <a:xfrm>
            <a:off x="4965065" y="200088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011420" y="205168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006705" y="246978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4996815" y="25958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5098415" y="190373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598285" y="1911985"/>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9177655" y="253492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6052545" y="3376295"/>
            <a:ext cx="1188000" cy="220980"/>
            <a:chOff x="4146757" y="3524056"/>
            <a:chExt cx="1329179" cy="255373"/>
          </a:xfrm>
        </p:grpSpPr>
        <p:cxnSp>
          <p:nvCxnSpPr>
            <p:cNvPr id="90" name="Conector Reto 79"/>
            <p:cNvCxnSpPr/>
            <p:nvPr/>
          </p:nvCxnSpPr>
          <p:spPr>
            <a:xfrm flipV="1">
              <a:off x="4146757" y="3647229"/>
              <a:ext cx="132917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6811010" y="331724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800975" y="19081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609205" y="2238375"/>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2" name="Caixa de Texto 11"/>
              <p:cNvSpPr txBox="1"/>
              <p:nvPr/>
            </p:nvSpPr>
            <p:spPr>
              <a:xfrm>
                <a:off x="7799619" y="2601100"/>
                <a:ext cx="127000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𝑏𝑠</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7799619" y="2601100"/>
                <a:ext cx="1270000" cy="460375"/>
              </a:xfrm>
              <a:prstGeom prst="rect">
                <a:avLst/>
              </a:prstGeom>
              <a:blipFill rotWithShape="1">
                <a:blip r:embed="rId2"/>
                <a:stretch>
                  <a:fillRect l="-43" t="-30" r="43" b="30"/>
                </a:stretch>
              </a:blipFill>
            </p:spPr>
            <p:txBody>
              <a:bodyPr/>
              <a:lstStyle/>
              <a:p>
                <a:r>
                  <a:rPr lang="pt-BR" altLang="en-US">
                    <a:noFill/>
                  </a:rPr>
                  <a:t> </a:t>
                </a:r>
              </a:p>
            </p:txBody>
          </p:sp>
        </mc:Fallback>
      </mc:AlternateContent>
      <p:sp>
        <p:nvSpPr>
          <p:cNvPr id="13" name="Rectangle 140"/>
          <p:cNvSpPr>
            <a:spLocks noChangeArrowheads="1"/>
          </p:cNvSpPr>
          <p:nvPr/>
        </p:nvSpPr>
        <p:spPr bwMode="auto">
          <a:xfrm rot="21600000" flipH="1">
            <a:off x="4396200" y="186040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8" name="Conector Reto 107"/>
          <p:cNvCxnSpPr/>
          <p:nvPr/>
        </p:nvCxnSpPr>
        <p:spPr>
          <a:xfrm>
            <a:off x="6501765" y="40805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rot="21600000" flipH="1">
            <a:off x="6024340" y="292720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8" name="Conector Reto 17"/>
          <p:cNvCxnSpPr/>
          <p:nvPr/>
        </p:nvCxnSpPr>
        <p:spPr>
          <a:xfrm rot="5400000">
            <a:off x="10324195" y="203798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10314305" y="21640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5"/>
          <p:cNvSpPr txBox="1"/>
          <p:nvPr/>
        </p:nvSpPr>
        <p:spPr>
          <a:xfrm>
            <a:off x="3347720" y="4284980"/>
            <a:ext cx="8509635" cy="215328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Algumas vezes é interessante e importante redesenhar o circuito de forma a visualiza-lo melhor. Vamos lembrar que os valores de tensão no gate, source e dreno de Mn1 são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Caixa de Texto 9"/>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675259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pequenos sinais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41928" y="4301311"/>
            <a:ext cx="1665939" cy="1313310"/>
            <a:chOff x="7493" y="6919"/>
            <a:chExt cx="2139" cy="162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90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6155" y="287132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533745" y="4297279"/>
            <a:ext cx="1665939" cy="1321372"/>
            <a:chOff x="7493" y="6919"/>
            <a:chExt cx="2139" cy="1639"/>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516" y="791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Straight Connector 178"/>
          <p:cNvCxnSpPr>
            <a:cxnSpLocks noChangeShapeType="1"/>
          </p:cNvCxnSpPr>
          <p:nvPr/>
        </p:nvCxnSpPr>
        <p:spPr bwMode="auto">
          <a:xfrm flipV="1">
            <a:off x="5113020" y="188531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9" name="Conector Reto 74"/>
          <p:cNvCxnSpPr/>
          <p:nvPr/>
        </p:nvCxnSpPr>
        <p:spPr>
          <a:xfrm>
            <a:off x="6648450" y="2732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38290" y="19081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46520" y="2238375"/>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5429250" y="192595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652260" y="3218180"/>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18275" y="2595880"/>
                <a:ext cx="240665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18275" y="2595880"/>
                <a:ext cx="2406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7341450" y="3538220"/>
            <a:ext cx="900000" cy="220980"/>
            <a:chOff x="4197037" y="3524056"/>
            <a:chExt cx="1006954" cy="255373"/>
          </a:xfrm>
        </p:grpSpPr>
        <p:cxnSp>
          <p:nvCxnSpPr>
            <p:cNvPr id="65" name="Conector Reto 79"/>
            <p:cNvCxnSpPr/>
            <p:nvPr/>
          </p:nvCxnSpPr>
          <p:spPr>
            <a:xfrm flipV="1">
              <a:off x="4197037" y="3670540"/>
              <a:ext cx="100695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536514"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2" name="Elipse 71"/>
          <p:cNvSpPr/>
          <p:nvPr/>
        </p:nvSpPr>
        <p:spPr>
          <a:xfrm>
            <a:off x="4965065" y="200088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011420" y="205168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006705" y="246978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4996815" y="25958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5098415" y="190373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623050" y="190373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7833360" y="335216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6044290" y="3376295"/>
            <a:ext cx="1188000" cy="220980"/>
            <a:chOff x="4146757" y="3524056"/>
            <a:chExt cx="1329179" cy="255373"/>
          </a:xfrm>
        </p:grpSpPr>
        <p:cxnSp>
          <p:nvCxnSpPr>
            <p:cNvPr id="90" name="Conector Reto 79"/>
            <p:cNvCxnSpPr/>
            <p:nvPr/>
          </p:nvCxnSpPr>
          <p:spPr>
            <a:xfrm flipV="1">
              <a:off x="4146757" y="3647229"/>
              <a:ext cx="132917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6811010" y="331724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Caixa de Texto 11"/>
              <p:cNvSpPr txBox="1"/>
              <p:nvPr/>
            </p:nvSpPr>
            <p:spPr>
              <a:xfrm>
                <a:off x="9309014" y="3348495"/>
                <a:ext cx="11601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𝑜</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9309014" y="3348495"/>
                <a:ext cx="1160145" cy="460375"/>
              </a:xfrm>
              <a:prstGeom prst="rect">
                <a:avLst/>
              </a:prstGeom>
              <a:blipFill rotWithShape="1">
                <a:blip r:embed="rId2"/>
                <a:stretch>
                  <a:fillRect l="-47" t="-30" r="47" b="30"/>
                </a:stretch>
              </a:blipFill>
            </p:spPr>
            <p:txBody>
              <a:bodyPr/>
              <a:lstStyle/>
              <a:p>
                <a:r>
                  <a:rPr lang="pt-BR" altLang="en-US">
                    <a:noFill/>
                  </a:rPr>
                  <a:t> </a:t>
                </a:r>
              </a:p>
            </p:txBody>
          </p:sp>
        </mc:Fallback>
      </mc:AlternateContent>
      <p:sp>
        <p:nvSpPr>
          <p:cNvPr id="13" name="Rectangle 140"/>
          <p:cNvSpPr>
            <a:spLocks noChangeArrowheads="1"/>
          </p:cNvSpPr>
          <p:nvPr/>
        </p:nvSpPr>
        <p:spPr bwMode="auto">
          <a:xfrm rot="21600000" flipH="1">
            <a:off x="4396200" y="186040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8" name="Conector Reto 107"/>
          <p:cNvCxnSpPr/>
          <p:nvPr/>
        </p:nvCxnSpPr>
        <p:spPr>
          <a:xfrm>
            <a:off x="6501765" y="40805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rot="21600000" flipH="1">
            <a:off x="6024340" y="292720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8" name="Conector Reto 17"/>
          <p:cNvCxnSpPr/>
          <p:nvPr/>
        </p:nvCxnSpPr>
        <p:spPr>
          <a:xfrm rot="5400000">
            <a:off x="7721330" y="202973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flipV="1">
            <a:off x="9004300" y="3197225"/>
            <a:ext cx="364490" cy="899795"/>
            <a:chOff x="16583" y="4272"/>
            <a:chExt cx="574" cy="1417"/>
          </a:xfrm>
        </p:grpSpPr>
        <p:cxnSp>
          <p:nvCxnSpPr>
            <p:cNvPr id="96" name="Conector Reto 95"/>
            <p:cNvCxnSpPr/>
            <p:nvPr/>
          </p:nvCxnSpPr>
          <p:spPr>
            <a:xfrm flipV="1">
              <a:off x="16870" y="4272"/>
              <a:ext cx="0" cy="141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16583" y="4699"/>
              <a:ext cx="574" cy="778"/>
              <a:chOff x="7555792" y="2880099"/>
              <a:chExt cx="387626" cy="552342"/>
            </a:xfrm>
            <a:solidFill>
              <a:srgbClr val="00B0F0">
                <a:alpha val="97000"/>
              </a:srgbClr>
            </a:solidFill>
          </p:grpSpPr>
          <p:sp>
            <p:nvSpPr>
              <p:cNvPr id="98" name="Elipse 97"/>
              <p:cNvSpPr/>
              <p:nvPr/>
            </p:nvSpPr>
            <p:spPr>
              <a:xfrm>
                <a:off x="7555792" y="2880099"/>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985306"/>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6657" y="4298"/>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 name="CaixaDeTexto 45"/>
          <p:cNvSpPr txBox="1"/>
          <p:nvPr/>
        </p:nvSpPr>
        <p:spPr>
          <a:xfrm>
            <a:off x="3555365" y="4222115"/>
            <a:ext cx="6658610" cy="460375"/>
          </a:xfrm>
          <a:prstGeom prst="rect">
            <a:avLst/>
          </a:prstGeom>
          <a:noFill/>
        </p:spPr>
        <p:txBody>
          <a:bodyPr wrap="square" rtlCol="0">
            <a:spAutoFit/>
          </a:bodyPr>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mb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equivalente a uma condutancia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 name="Conector Reto 13"/>
          <p:cNvCxnSpPr/>
          <p:nvPr/>
        </p:nvCxnSpPr>
        <p:spPr>
          <a:xfrm flipV="1">
            <a:off x="7639685" y="410845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7712075" y="21558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9" name="Caixa de Texto 5"/>
              <p:cNvSpPr txBox="1"/>
              <p:nvPr/>
            </p:nvSpPr>
            <p:spPr>
              <a:xfrm>
                <a:off x="4726305" y="4704715"/>
                <a:ext cx="446849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4726305" y="4704715"/>
                <a:ext cx="4468495" cy="854075"/>
              </a:xfrm>
              <a:prstGeom prst="rect">
                <a:avLst/>
              </a:prstGeom>
              <a:blipFill rotWithShape="1">
                <a:blip r:embed="rId3"/>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5"/>
              <p:cNvSpPr txBox="1"/>
              <p:nvPr/>
            </p:nvSpPr>
            <p:spPr>
              <a:xfrm>
                <a:off x="3281045" y="5653405"/>
                <a:ext cx="8072755" cy="7835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3281045" y="5653405"/>
                <a:ext cx="8072755" cy="783590"/>
              </a:xfrm>
              <a:prstGeom prst="rect">
                <a:avLst/>
              </a:prstGeom>
              <a:blipFill rotWithShape="1">
                <a:blip r:embed="rId4"/>
                <a:stretch>
                  <a:fillRect t="-3890"/>
                </a:stretch>
              </a:blipFill>
              <a:ln w="38100">
                <a:noFill/>
              </a:ln>
            </p:spPr>
            <p:txBody>
              <a:bodyPr/>
              <a:lstStyle/>
              <a:p>
                <a:r>
                  <a:rPr lang="pt-BR" altLang="en-US">
                    <a:noFill/>
                  </a:rPr>
                  <a:t> </a:t>
                </a:r>
              </a:p>
            </p:txBody>
          </p:sp>
        </mc:Fallback>
      </mc:AlternateContent>
      <p:sp>
        <p:nvSpPr>
          <p:cNvPr id="26" name="Caixa de Texto 25"/>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675259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pequenos sinais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7091" y="4306148"/>
            <a:ext cx="1665939" cy="1303635"/>
            <a:chOff x="7493" y="6919"/>
            <a:chExt cx="2139" cy="1617"/>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89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89500" y="285481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518830" y="4312194"/>
            <a:ext cx="1665939" cy="1291542"/>
            <a:chOff x="7493" y="6919"/>
            <a:chExt cx="2139" cy="1602"/>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497"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Straight Connector 178"/>
          <p:cNvCxnSpPr>
            <a:cxnSpLocks noChangeShapeType="1"/>
          </p:cNvCxnSpPr>
          <p:nvPr/>
        </p:nvCxnSpPr>
        <p:spPr bwMode="auto">
          <a:xfrm flipV="1">
            <a:off x="5130800" y="2104390"/>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9" name="Conector Reto 74"/>
          <p:cNvCxnSpPr/>
          <p:nvPr/>
        </p:nvCxnSpPr>
        <p:spPr>
          <a:xfrm>
            <a:off x="6666230" y="2951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56070" y="212725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64300" y="2457450"/>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5447030" y="214503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670040" y="3437255"/>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36055" y="2814955"/>
                <a:ext cx="240665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36055" y="2814955"/>
                <a:ext cx="2406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7359230" y="3757295"/>
            <a:ext cx="900000" cy="220980"/>
            <a:chOff x="4197037" y="3524056"/>
            <a:chExt cx="1006954" cy="255373"/>
          </a:xfrm>
        </p:grpSpPr>
        <p:cxnSp>
          <p:nvCxnSpPr>
            <p:cNvPr id="65" name="Conector Reto 79"/>
            <p:cNvCxnSpPr/>
            <p:nvPr/>
          </p:nvCxnSpPr>
          <p:spPr>
            <a:xfrm flipV="1">
              <a:off x="4197037" y="3670540"/>
              <a:ext cx="100695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536514"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2" name="Elipse 71"/>
          <p:cNvSpPr/>
          <p:nvPr/>
        </p:nvSpPr>
        <p:spPr>
          <a:xfrm>
            <a:off x="4982845" y="221996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029200" y="227076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024485" y="268886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014595" y="28149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5116195" y="212280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640830" y="212280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7851140" y="357124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6062070" y="3595370"/>
            <a:ext cx="1188000" cy="220980"/>
            <a:chOff x="4146757" y="3524056"/>
            <a:chExt cx="1329179" cy="255373"/>
          </a:xfrm>
        </p:grpSpPr>
        <p:cxnSp>
          <p:nvCxnSpPr>
            <p:cNvPr id="90" name="Conector Reto 79"/>
            <p:cNvCxnSpPr/>
            <p:nvPr/>
          </p:nvCxnSpPr>
          <p:spPr>
            <a:xfrm flipV="1">
              <a:off x="4146757" y="3647229"/>
              <a:ext cx="132917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6828790" y="353631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Caixa de Texto 11"/>
              <p:cNvSpPr txBox="1"/>
              <p:nvPr/>
            </p:nvSpPr>
            <p:spPr>
              <a:xfrm>
                <a:off x="9326794" y="3567570"/>
                <a:ext cx="124460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𝑜</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9326794" y="3567570"/>
                <a:ext cx="1244600" cy="460375"/>
              </a:xfrm>
              <a:prstGeom prst="rect">
                <a:avLst/>
              </a:prstGeom>
              <a:blipFill rotWithShape="1">
                <a:blip r:embed="rId2"/>
                <a:stretch>
                  <a:fillRect l="-44" t="-30" r="44" b="30"/>
                </a:stretch>
              </a:blipFill>
            </p:spPr>
            <p:txBody>
              <a:bodyPr/>
              <a:lstStyle/>
              <a:p>
                <a:r>
                  <a:rPr lang="pt-BR" altLang="en-US">
                    <a:noFill/>
                  </a:rPr>
                  <a:t> </a:t>
                </a:r>
              </a:p>
            </p:txBody>
          </p:sp>
        </mc:Fallback>
      </mc:AlternateContent>
      <p:sp>
        <p:nvSpPr>
          <p:cNvPr id="13" name="Rectangle 140"/>
          <p:cNvSpPr>
            <a:spLocks noChangeArrowheads="1"/>
          </p:cNvSpPr>
          <p:nvPr/>
        </p:nvSpPr>
        <p:spPr bwMode="auto">
          <a:xfrm rot="21600000" flipH="1">
            <a:off x="4413980" y="207947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8" name="Conector Reto 107"/>
          <p:cNvCxnSpPr/>
          <p:nvPr/>
        </p:nvCxnSpPr>
        <p:spPr>
          <a:xfrm>
            <a:off x="6519545" y="42995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rot="21600000" flipH="1">
            <a:off x="6042120" y="314627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8" name="Conector Reto 17"/>
          <p:cNvCxnSpPr/>
          <p:nvPr/>
        </p:nvCxnSpPr>
        <p:spPr>
          <a:xfrm rot="5400000">
            <a:off x="7739110" y="224880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flipV="1">
            <a:off x="9022080" y="3416300"/>
            <a:ext cx="364490" cy="899795"/>
            <a:chOff x="16583" y="4272"/>
            <a:chExt cx="574" cy="1417"/>
          </a:xfrm>
        </p:grpSpPr>
        <p:cxnSp>
          <p:nvCxnSpPr>
            <p:cNvPr id="96" name="Conector Reto 95"/>
            <p:cNvCxnSpPr/>
            <p:nvPr/>
          </p:nvCxnSpPr>
          <p:spPr>
            <a:xfrm flipV="1">
              <a:off x="16870" y="4272"/>
              <a:ext cx="0" cy="141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16583" y="4699"/>
              <a:ext cx="574" cy="778"/>
              <a:chOff x="7555792" y="2880099"/>
              <a:chExt cx="387626" cy="552342"/>
            </a:xfrm>
            <a:solidFill>
              <a:srgbClr val="00B0F0">
                <a:alpha val="97000"/>
              </a:srgbClr>
            </a:solidFill>
          </p:grpSpPr>
          <p:sp>
            <p:nvSpPr>
              <p:cNvPr id="98" name="Elipse 97"/>
              <p:cNvSpPr/>
              <p:nvPr/>
            </p:nvSpPr>
            <p:spPr>
              <a:xfrm>
                <a:off x="7555792" y="2880099"/>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985306"/>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6657" y="4298"/>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flipV="1">
            <a:off x="7657465" y="43275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7729855" y="23749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9" name="Caixa de Texto 5"/>
              <p:cNvSpPr txBox="1"/>
              <p:nvPr/>
            </p:nvSpPr>
            <p:spPr>
              <a:xfrm>
                <a:off x="4664075" y="4553585"/>
                <a:ext cx="5178425" cy="7835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4664075" y="4553585"/>
                <a:ext cx="5178425" cy="783590"/>
              </a:xfrm>
              <a:prstGeom prst="rect">
                <a:avLst/>
              </a:prstGeom>
              <a:blipFill rotWithShape="1">
                <a:blip r:embed="rId3"/>
                <a:stretch>
                  <a:fillRect t="-3890"/>
                </a:stretch>
              </a:blipFill>
              <a:ln w="38100">
                <a:noFill/>
              </a:ln>
            </p:spPr>
            <p:txBody>
              <a:bodyPr/>
              <a:lstStyle/>
              <a:p>
                <a:r>
                  <a:rPr lang="pt-BR" altLang="en-US">
                    <a:noFill/>
                  </a:rPr>
                  <a:t> </a:t>
                </a:r>
              </a:p>
            </p:txBody>
          </p:sp>
        </mc:Fallback>
      </mc:AlternateContent>
      <p:sp>
        <p:nvSpPr>
          <p:cNvPr id="32" name="CaixaDeTexto 45"/>
          <p:cNvSpPr txBox="1"/>
          <p:nvPr/>
        </p:nvSpPr>
        <p:spPr>
          <a:xfrm>
            <a:off x="3180080" y="5775960"/>
            <a:ext cx="8637905" cy="52197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neste caso é sempre menor do que um.</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0" name="Caixa de Texto 19"/>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675259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pequenos sinais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41928" y="4301311"/>
            <a:ext cx="1665939" cy="1313310"/>
            <a:chOff x="7493" y="6919"/>
            <a:chExt cx="2139" cy="162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90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64405" y="285481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533745" y="4297279"/>
            <a:ext cx="1665939" cy="1321372"/>
            <a:chOff x="7493" y="6919"/>
            <a:chExt cx="2139" cy="1639"/>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497" y="791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20" name="CaixaDeTexto 45"/>
          <p:cNvSpPr txBox="1"/>
          <p:nvPr/>
        </p:nvSpPr>
        <p:spPr>
          <a:xfrm>
            <a:off x="3431540" y="1818640"/>
            <a:ext cx="7807960" cy="187642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Relacoes entre gm, gmb e gd</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consdiderar que Mn1 e Mn2 são iguais. Neste caso,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An1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An2.</a:t>
            </a:r>
            <a:endPar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Dn2.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2" name="Caixa de Texto 5"/>
              <p:cNvSpPr txBox="1"/>
              <p:nvPr/>
            </p:nvSpPr>
            <p:spPr>
              <a:xfrm>
                <a:off x="4693285" y="3782695"/>
                <a:ext cx="517842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4693285" y="3782695"/>
                <a:ext cx="5178425" cy="838200"/>
              </a:xfrm>
              <a:prstGeom prst="rect">
                <a:avLst/>
              </a:prstGeom>
              <a:blipFill rotWithShape="1">
                <a:blip r:embed="rId1"/>
                <a:stretch>
                  <a:fillRect t="-3636"/>
                </a:stretch>
              </a:blipFill>
              <a:ln w="38100">
                <a:noFill/>
              </a:ln>
            </p:spPr>
            <p:txBody>
              <a:bodyPr/>
              <a:lstStyle/>
              <a:p>
                <a:r>
                  <a:rPr lang="pt-BR" altLang="en-US">
                    <a:noFill/>
                  </a:rPr>
                  <a:t> </a:t>
                </a:r>
              </a:p>
            </p:txBody>
          </p:sp>
        </mc:Fallback>
      </mc:AlternateContent>
      <p:sp>
        <p:nvSpPr>
          <p:cNvPr id="32" name="CaixaDeTexto 45"/>
          <p:cNvSpPr txBox="1"/>
          <p:nvPr/>
        </p:nvSpPr>
        <p:spPr>
          <a:xfrm>
            <a:off x="3545840" y="4623435"/>
            <a:ext cx="8228965" cy="82994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de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overdrive</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normalmente, bem menor do que a tensão de Early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Assim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2" name="Caixa de Texto 5"/>
              <p:cNvSpPr txBox="1"/>
              <p:nvPr/>
            </p:nvSpPr>
            <p:spPr>
              <a:xfrm>
                <a:off x="4746625" y="5517515"/>
                <a:ext cx="5178425"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𝑇𝑛</m:t>
                              </m:r>
                            </m:sub>
                          </m:sSub>
                        </m:den>
                      </m:f>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2" name="Caixa de Texto 5"/>
              <p:cNvSpPr txBox="1">
                <a:spLocks noRot="1" noChangeAspect="1" noMove="1" noResize="1" noEditPoints="1" noAdjustHandles="1" noChangeArrowheads="1" noChangeShapeType="1" noTextEdit="1"/>
              </p:cNvSpPr>
              <p:nvPr/>
            </p:nvSpPr>
            <p:spPr>
              <a:xfrm>
                <a:off x="4746625" y="5517515"/>
                <a:ext cx="5178425" cy="882650"/>
              </a:xfrm>
              <a:prstGeom prst="rect">
                <a:avLst/>
              </a:prstGeom>
              <a:blipFill rotWithShape="1">
                <a:blip r:embed="rId2"/>
                <a:stretch>
                  <a:fillRect t="-3453"/>
                </a:stretch>
              </a:blipFill>
              <a:ln w="38100">
                <a:noFill/>
              </a:ln>
            </p:spPr>
            <p:txBody>
              <a:bodyPr/>
              <a:lstStyle/>
              <a:p>
                <a:r>
                  <a:rPr lang="pt-BR" altLang="en-US">
                    <a:noFill/>
                  </a:rPr>
                  <a:t> </a:t>
                </a:r>
              </a:p>
            </p:txBody>
          </p:sp>
        </mc:Fallback>
      </mc:AlternateContent>
      <p:sp>
        <p:nvSpPr>
          <p:cNvPr id="8" name="Caixa de Texto 7"/>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675259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pequenos sinais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41928" y="4301311"/>
            <a:ext cx="1665939" cy="1313310"/>
            <a:chOff x="7493" y="6919"/>
            <a:chExt cx="2139" cy="162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90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26000" y="285481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518830" y="4312194"/>
            <a:ext cx="1665939" cy="1291542"/>
            <a:chOff x="7493" y="6919"/>
            <a:chExt cx="2139" cy="1602"/>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439"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20" name="CaixaDeTexto 45"/>
          <p:cNvSpPr txBox="1"/>
          <p:nvPr/>
        </p:nvSpPr>
        <p:spPr>
          <a:xfrm>
            <a:off x="3431540" y="1818640"/>
            <a:ext cx="7807960"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Aplicando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2" name="CaixaDeTexto 45"/>
          <p:cNvSpPr txBox="1"/>
          <p:nvPr/>
        </p:nvSpPr>
        <p:spPr>
          <a:xfrm>
            <a:off x="3572510" y="4531995"/>
            <a:ext cx="8228965"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obtemos para o ganho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69" name="Caixa de Texto 5"/>
              <p:cNvSpPr txBox="1"/>
              <p:nvPr/>
            </p:nvSpPr>
            <p:spPr>
              <a:xfrm>
                <a:off x="4646295" y="5281295"/>
                <a:ext cx="5178425" cy="7835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&lt;</m:t>
                      </m:r>
                      <m:r>
                        <a:rPr lang="en-US" altLang="pt-BR" sz="2400" i="1">
                          <a:latin typeface="Cambria Math" panose="02040503050406030204" pitchFamily="18" charset="0"/>
                          <a:cs typeface="Cambria Math" panose="02040503050406030204" pitchFamily="18" charset="0"/>
                        </a:rPr>
                        <m:t>1</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4646295" y="5281295"/>
                <a:ext cx="5178425" cy="783590"/>
              </a:xfrm>
              <a:prstGeom prst="rect">
                <a:avLst/>
              </a:prstGeom>
              <a:blipFill rotWithShape="1">
                <a:blip r:embed="rId1"/>
                <a:stretch>
                  <a:fillRect t="-3890"/>
                </a:stretch>
              </a:blipFill>
              <a:ln w="38100">
                <a:noFill/>
              </a:ln>
            </p:spPr>
            <p:txBody>
              <a:bodyPr/>
              <a:lstStyle/>
              <a:p>
                <a:r>
                  <a:rPr lang="pt-BR" altLang="en-US">
                    <a:noFill/>
                  </a:rPr>
                  <a:t> </a:t>
                </a:r>
              </a:p>
            </p:txBody>
          </p:sp>
        </mc:Fallback>
      </mc:AlternateContent>
      <p:sp>
        <p:nvSpPr>
          <p:cNvPr id="8" name="Caixa de Texto 7"/>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5"/>
              <p:cNvSpPr txBox="1"/>
              <p:nvPr/>
            </p:nvSpPr>
            <p:spPr>
              <a:xfrm>
                <a:off x="3213735" y="2451735"/>
                <a:ext cx="455993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3213735" y="2451735"/>
                <a:ext cx="4559935" cy="838200"/>
              </a:xfrm>
              <a:prstGeom prst="rect">
                <a:avLst/>
              </a:prstGeom>
              <a:blipFill rotWithShape="1">
                <a:blip r:embed="rId2"/>
                <a:stretch>
                  <a:fillRect t="-36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5"/>
              <p:cNvSpPr txBox="1"/>
              <p:nvPr/>
            </p:nvSpPr>
            <p:spPr>
              <a:xfrm>
                <a:off x="3213735" y="3514725"/>
                <a:ext cx="5178425"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𝑇𝑛</m:t>
                              </m:r>
                            </m:sub>
                          </m:sSub>
                        </m:den>
                      </m:f>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0" name="Caixa de Texto 5"/>
              <p:cNvSpPr txBox="1">
                <a:spLocks noRot="1" noChangeAspect="1" noMove="1" noResize="1" noEditPoints="1" noAdjustHandles="1" noChangeArrowheads="1" noChangeShapeType="1" noTextEdit="1"/>
              </p:cNvSpPr>
              <p:nvPr/>
            </p:nvSpPr>
            <p:spPr>
              <a:xfrm>
                <a:off x="3213735" y="3514725"/>
                <a:ext cx="5178425" cy="882650"/>
              </a:xfrm>
              <a:prstGeom prst="rect">
                <a:avLst/>
              </a:prstGeom>
              <a:blipFill rotWithShape="1">
                <a:blip r:embed="rId3"/>
                <a:stretch>
                  <a:fillRect t="-3453"/>
                </a:stretch>
              </a:blipFill>
              <a:ln w="38100">
                <a:noFill/>
              </a:ln>
            </p:spPr>
            <p:txBody>
              <a:bodyPr/>
              <a:lstStyle/>
              <a:p>
                <a:r>
                  <a:rPr lang="pt-BR" altLang="en-US">
                    <a:noFill/>
                  </a:rPr>
                  <a:t> </a:t>
                </a:r>
              </a:p>
            </p:txBody>
          </p:sp>
        </mc:Fallback>
      </mc:AlternateContent>
    </p:spTree>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1060323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impedancia de saida (vin = 0)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7091" y="4306148"/>
            <a:ext cx="1665939" cy="1303635"/>
            <a:chOff x="7493" y="6919"/>
            <a:chExt cx="2139" cy="1617"/>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89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25365" y="286560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527295" y="4303729"/>
            <a:ext cx="1665939" cy="1308473"/>
            <a:chOff x="7493" y="6919"/>
            <a:chExt cx="2139" cy="1623"/>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497" y="789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Straight Connector 178"/>
          <p:cNvCxnSpPr>
            <a:cxnSpLocks noChangeShapeType="1"/>
          </p:cNvCxnSpPr>
          <p:nvPr/>
        </p:nvCxnSpPr>
        <p:spPr bwMode="auto">
          <a:xfrm flipV="1">
            <a:off x="5909310" y="3436620"/>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9" name="Conector Reto 74"/>
          <p:cNvCxnSpPr/>
          <p:nvPr/>
        </p:nvCxnSpPr>
        <p:spPr>
          <a:xfrm>
            <a:off x="6666230" y="2951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56070" y="212725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64300" y="2457450"/>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5516880" y="2951480"/>
            <a:ext cx="7842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io</a:t>
            </a:r>
            <a:endParaRPr lang="pt-BR" altLang="en-US" sz="20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670040" y="3437255"/>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36055" y="2814955"/>
                <a:ext cx="240665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36055" y="2814955"/>
                <a:ext cx="2406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7359230" y="3757295"/>
            <a:ext cx="900000" cy="220980"/>
            <a:chOff x="4197037" y="3524056"/>
            <a:chExt cx="1006954" cy="255373"/>
          </a:xfrm>
        </p:grpSpPr>
        <p:cxnSp>
          <p:nvCxnSpPr>
            <p:cNvPr id="65" name="Conector Reto 79"/>
            <p:cNvCxnSpPr/>
            <p:nvPr/>
          </p:nvCxnSpPr>
          <p:spPr>
            <a:xfrm flipV="1">
              <a:off x="4197037" y="3670540"/>
              <a:ext cx="100695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536514"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2" name="Elipse 71"/>
          <p:cNvSpPr/>
          <p:nvPr/>
        </p:nvSpPr>
        <p:spPr>
          <a:xfrm>
            <a:off x="5761355" y="355219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807710" y="360299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802995" y="402109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793105" y="41471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5894705" y="343852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640830" y="212280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7851140" y="357124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6062070" y="3595370"/>
            <a:ext cx="1188000" cy="220980"/>
            <a:chOff x="4146757" y="3524056"/>
            <a:chExt cx="1329179" cy="255373"/>
          </a:xfrm>
        </p:grpSpPr>
        <p:cxnSp>
          <p:nvCxnSpPr>
            <p:cNvPr id="90" name="Conector Reto 79"/>
            <p:cNvCxnSpPr/>
            <p:nvPr/>
          </p:nvCxnSpPr>
          <p:spPr>
            <a:xfrm flipV="1">
              <a:off x="4146757" y="3647229"/>
              <a:ext cx="132917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6828790" y="353631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Caixa de Texto 11"/>
              <p:cNvSpPr txBox="1"/>
              <p:nvPr/>
            </p:nvSpPr>
            <p:spPr>
              <a:xfrm>
                <a:off x="9326794" y="3567570"/>
                <a:ext cx="108585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𝑏</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𝑜</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9326794" y="3567570"/>
                <a:ext cx="1085850" cy="460375"/>
              </a:xfrm>
              <a:prstGeom prst="rect">
                <a:avLst/>
              </a:prstGeom>
              <a:blipFill rotWithShape="1">
                <a:blip r:embed="rId2"/>
                <a:stretch>
                  <a:fillRect l="-51" t="-30" r="51" b="30"/>
                </a:stretch>
              </a:blipFill>
            </p:spPr>
            <p:txBody>
              <a:bodyPr/>
              <a:lstStyle/>
              <a:p>
                <a:r>
                  <a:rPr lang="pt-BR" altLang="en-US">
                    <a:noFill/>
                  </a:rPr>
                  <a:t> </a:t>
                </a:r>
              </a:p>
            </p:txBody>
          </p:sp>
        </mc:Fallback>
      </mc:AlternateContent>
      <p:cxnSp>
        <p:nvCxnSpPr>
          <p:cNvPr id="108" name="Conector Reto 107"/>
          <p:cNvCxnSpPr/>
          <p:nvPr/>
        </p:nvCxnSpPr>
        <p:spPr>
          <a:xfrm>
            <a:off x="6519545" y="42995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rot="21600000" flipH="1">
            <a:off x="5264245" y="350886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8" name="Conector Reto 17"/>
          <p:cNvCxnSpPr/>
          <p:nvPr/>
        </p:nvCxnSpPr>
        <p:spPr>
          <a:xfrm rot="5400000">
            <a:off x="7739110" y="224880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flipV="1">
            <a:off x="9022080" y="3416300"/>
            <a:ext cx="364490" cy="899795"/>
            <a:chOff x="16583" y="4272"/>
            <a:chExt cx="574" cy="1417"/>
          </a:xfrm>
        </p:grpSpPr>
        <p:cxnSp>
          <p:nvCxnSpPr>
            <p:cNvPr id="96" name="Conector Reto 95"/>
            <p:cNvCxnSpPr/>
            <p:nvPr/>
          </p:nvCxnSpPr>
          <p:spPr>
            <a:xfrm flipV="1">
              <a:off x="16870" y="4272"/>
              <a:ext cx="0" cy="141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16583" y="4699"/>
              <a:ext cx="574" cy="778"/>
              <a:chOff x="7555792" y="2880099"/>
              <a:chExt cx="387626" cy="552342"/>
            </a:xfrm>
            <a:solidFill>
              <a:srgbClr val="00B0F0">
                <a:alpha val="97000"/>
              </a:srgbClr>
            </a:solidFill>
          </p:grpSpPr>
          <p:sp>
            <p:nvSpPr>
              <p:cNvPr id="98" name="Elipse 97"/>
              <p:cNvSpPr/>
              <p:nvPr/>
            </p:nvSpPr>
            <p:spPr>
              <a:xfrm>
                <a:off x="7555792" y="2880099"/>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985306"/>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6657" y="4298"/>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flipV="1">
            <a:off x="7657465" y="43275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7729855" y="23749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5"/>
          <p:cNvSpPr txBox="1"/>
          <p:nvPr/>
        </p:nvSpPr>
        <p:spPr>
          <a:xfrm>
            <a:off x="3277235" y="4592955"/>
            <a:ext cx="8637905" cy="138366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Aplicamos uma tensão em vo e determinamos io. Por inspeção vemos que a impedancia de saída é o paralelo de gdn1, gdn2, gm e gmb</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0" name="Conector de Seta Reta 59"/>
          <p:cNvCxnSpPr/>
          <p:nvPr/>
        </p:nvCxnSpPr>
        <p:spPr>
          <a:xfrm rot="16200000" flipV="1">
            <a:off x="6096134" y="3187754"/>
            <a:ext cx="0" cy="325566"/>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3" name="Caixa de Texto 12"/>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74" name="Conector Reto 73"/>
          <p:cNvCxnSpPr/>
          <p:nvPr/>
        </p:nvCxnSpPr>
        <p:spPr>
          <a:xfrm rot="5400000">
            <a:off x="5514070" y="260059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1060323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impedancia de saida (vin = 0)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7091" y="4306148"/>
            <a:ext cx="1665939" cy="1303635"/>
            <a:chOff x="7493" y="6919"/>
            <a:chExt cx="2139" cy="1617"/>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89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89500" y="285481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518830" y="4312194"/>
            <a:ext cx="1665939" cy="1291542"/>
            <a:chOff x="7493" y="6919"/>
            <a:chExt cx="2139" cy="1602"/>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497"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Straight Connector 178"/>
          <p:cNvCxnSpPr>
            <a:cxnSpLocks noChangeShapeType="1"/>
          </p:cNvCxnSpPr>
          <p:nvPr/>
        </p:nvCxnSpPr>
        <p:spPr bwMode="auto">
          <a:xfrm flipV="1">
            <a:off x="5620385" y="2016125"/>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9" name="Conector Reto 74"/>
          <p:cNvCxnSpPr/>
          <p:nvPr/>
        </p:nvCxnSpPr>
        <p:spPr>
          <a:xfrm>
            <a:off x="10394315" y="26460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10384155" y="2011680"/>
            <a:ext cx="0" cy="9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10192385" y="2152015"/>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5227955" y="1530985"/>
            <a:ext cx="7842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io</a:t>
            </a:r>
            <a:endParaRPr lang="pt-BR" altLang="en-US" sz="20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348095" y="2016760"/>
            <a:ext cx="40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10556875" y="2115820"/>
                <a:ext cx="70548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10556875" y="2115820"/>
                <a:ext cx="70548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7070305" y="2336800"/>
            <a:ext cx="900000" cy="220980"/>
            <a:chOff x="4197037" y="3524056"/>
            <a:chExt cx="1006954" cy="255373"/>
          </a:xfrm>
        </p:grpSpPr>
        <p:cxnSp>
          <p:nvCxnSpPr>
            <p:cNvPr id="65" name="Conector Reto 79"/>
            <p:cNvCxnSpPr/>
            <p:nvPr/>
          </p:nvCxnSpPr>
          <p:spPr>
            <a:xfrm flipV="1">
              <a:off x="4197037" y="3670540"/>
              <a:ext cx="100695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536514"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2" name="Elipse 71"/>
          <p:cNvSpPr/>
          <p:nvPr/>
        </p:nvSpPr>
        <p:spPr>
          <a:xfrm>
            <a:off x="5472430" y="214185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518785" y="218249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5" name="Conector Reto 74"/>
          <p:cNvCxnSpPr/>
          <p:nvPr/>
        </p:nvCxnSpPr>
        <p:spPr>
          <a:xfrm>
            <a:off x="5504180" y="27266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5605780" y="201803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7562215" y="215074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5925620" y="2331720"/>
            <a:ext cx="864000" cy="220980"/>
            <a:chOff x="4152524" y="3524056"/>
            <a:chExt cx="966676" cy="255373"/>
          </a:xfrm>
        </p:grpSpPr>
        <p:cxnSp>
          <p:nvCxnSpPr>
            <p:cNvPr id="90" name="Conector Reto 79"/>
            <p:cNvCxnSpPr/>
            <p:nvPr/>
          </p:nvCxnSpPr>
          <p:spPr>
            <a:xfrm flipV="1">
              <a:off x="4152524" y="3653183"/>
              <a:ext cx="9666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6539865" y="211582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Caixa de Texto 11"/>
              <p:cNvSpPr txBox="1"/>
              <p:nvPr/>
            </p:nvSpPr>
            <p:spPr>
              <a:xfrm>
                <a:off x="9037869" y="2147075"/>
                <a:ext cx="90424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𝑏</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9037869" y="2147075"/>
                <a:ext cx="904240" cy="460375"/>
              </a:xfrm>
              <a:prstGeom prst="rect">
                <a:avLst/>
              </a:prstGeom>
              <a:blipFill rotWithShape="1">
                <a:blip r:embed="rId2"/>
                <a:stretch>
                  <a:fillRect l="-61" t="-30" r="61" b="30"/>
                </a:stretch>
              </a:blipFill>
            </p:spPr>
            <p:txBody>
              <a:bodyPr/>
              <a:lstStyle/>
              <a:p>
                <a:r>
                  <a:rPr lang="pt-BR" altLang="en-US">
                    <a:noFill/>
                  </a:rPr>
                  <a:t> </a:t>
                </a:r>
              </a:p>
            </p:txBody>
          </p:sp>
        </mc:Fallback>
      </mc:AlternateContent>
      <p:cxnSp>
        <p:nvCxnSpPr>
          <p:cNvPr id="108" name="Conector Reto 107"/>
          <p:cNvCxnSpPr/>
          <p:nvPr/>
        </p:nvCxnSpPr>
        <p:spPr>
          <a:xfrm>
            <a:off x="6230620" y="28790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rot="21600000" flipH="1">
            <a:off x="4975320" y="199565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0" name="Grupo 9"/>
          <p:cNvGrpSpPr/>
          <p:nvPr/>
        </p:nvGrpSpPr>
        <p:grpSpPr>
          <a:xfrm flipV="1">
            <a:off x="8733155" y="1995805"/>
            <a:ext cx="364490" cy="899795"/>
            <a:chOff x="16583" y="4272"/>
            <a:chExt cx="574" cy="1417"/>
          </a:xfrm>
        </p:grpSpPr>
        <p:cxnSp>
          <p:nvCxnSpPr>
            <p:cNvPr id="96" name="Conector Reto 95"/>
            <p:cNvCxnSpPr/>
            <p:nvPr/>
          </p:nvCxnSpPr>
          <p:spPr>
            <a:xfrm flipV="1">
              <a:off x="16870" y="4272"/>
              <a:ext cx="0" cy="141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16583" y="4699"/>
              <a:ext cx="574" cy="778"/>
              <a:chOff x="7555792" y="2880099"/>
              <a:chExt cx="387626" cy="552342"/>
            </a:xfrm>
            <a:solidFill>
              <a:srgbClr val="00B0F0">
                <a:alpha val="97000"/>
              </a:srgbClr>
            </a:solidFill>
          </p:grpSpPr>
          <p:sp>
            <p:nvSpPr>
              <p:cNvPr id="98" name="Elipse 97"/>
              <p:cNvSpPr/>
              <p:nvPr/>
            </p:nvSpPr>
            <p:spPr>
              <a:xfrm>
                <a:off x="7555792" y="2880099"/>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985306"/>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6657" y="4298"/>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flipV="1">
            <a:off x="7368540" y="29070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10239375" y="29375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de Seta Reta 59"/>
          <p:cNvCxnSpPr/>
          <p:nvPr/>
        </p:nvCxnSpPr>
        <p:spPr>
          <a:xfrm rot="16200000" flipV="1">
            <a:off x="5807209" y="1767259"/>
            <a:ext cx="0" cy="325566"/>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9" name="Caixa de Texto 5"/>
              <p:cNvSpPr txBox="1"/>
              <p:nvPr/>
            </p:nvSpPr>
            <p:spPr>
              <a:xfrm>
                <a:off x="4351655" y="3466465"/>
                <a:ext cx="6801485" cy="8439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4351655" y="3466465"/>
                <a:ext cx="6801485" cy="843915"/>
              </a:xfrm>
              <a:prstGeom prst="rect">
                <a:avLst/>
              </a:prstGeom>
              <a:blipFill rotWithShape="1">
                <a:blip r:embed="rId3"/>
                <a:stretch>
                  <a:fillRect t="-3612"/>
                </a:stretch>
              </a:blipFill>
              <a:ln w="38100">
                <a:noFill/>
              </a:ln>
            </p:spPr>
            <p:txBody>
              <a:bodyPr/>
              <a:lstStyle/>
              <a:p>
                <a:r>
                  <a:rPr lang="pt-BR" altLang="en-US">
                    <a:noFill/>
                  </a:rPr>
                  <a:t> </a:t>
                </a:r>
              </a:p>
            </p:txBody>
          </p:sp>
        </mc:Fallback>
      </mc:AlternateContent>
      <p:sp>
        <p:nvSpPr>
          <p:cNvPr id="13" name="CaixaDeTexto 45"/>
          <p:cNvSpPr txBox="1"/>
          <p:nvPr/>
        </p:nvSpPr>
        <p:spPr>
          <a:xfrm>
            <a:off x="3277235" y="4704715"/>
            <a:ext cx="8733790" cy="119888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Essa impedancia pode ser feita pequena. Por exemplo, se tensão de </a:t>
            </a:r>
            <a:r>
              <a:rPr lang="pt-BR" altLang="en-US" sz="2400" b="1" i="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overdrive</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em Mn1 for 0,2V e a corrente for de 4 mA, a impedancia de saída será inferior a 25 </a:t>
            </a:r>
            <a:r>
              <a:rPr lang="pt-BR" altLang="en-US" sz="24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8" name="Caixa de Texto 17"/>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353060" y="349885"/>
            <a:ext cx="8093710" cy="52197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carga na saída (Mn3 = Mn2)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47298" y="3268486"/>
            <a:ext cx="1665939" cy="1292348"/>
            <a:chOff x="7493" y="6919"/>
            <a:chExt cx="2139" cy="1603"/>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87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528570" y="402590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440305" y="42379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291080" y="47326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496995" y="1836120"/>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008424" y="113838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351405" y="3249295"/>
            <a:ext cx="936000"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341850" y="181214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969010" y="256921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476885" y="24669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159510" y="305117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915204" y="2865588"/>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334680" y="3268889"/>
            <a:ext cx="1665939" cy="1291542"/>
            <a:chOff x="7493" y="6919"/>
            <a:chExt cx="2139" cy="1602"/>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497"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316355" y="402590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228090" y="42379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078865" y="47326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525780" y="340931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521970" y="3399155"/>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102995" y="3409315"/>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734820" y="3399155"/>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468379" y="3439849"/>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238375" y="33261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25" name="CaixaDeTexto 45"/>
          <p:cNvSpPr txBox="1"/>
          <p:nvPr/>
        </p:nvSpPr>
        <p:spPr>
          <a:xfrm>
            <a:off x="3933190" y="989330"/>
            <a:ext cx="7799705" cy="150685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que passa pelo transistor Mn1 será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RL</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de saida será (analise grandes sinais)</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28" name="Caixa de Texto 2"/>
              <p:cNvSpPr txBox="1"/>
              <p:nvPr/>
            </p:nvSpPr>
            <p:spPr>
              <a:xfrm>
                <a:off x="4678680" y="3162935"/>
                <a:ext cx="5828665" cy="15220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𝑇𝑛</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𝑅𝐿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den>
                          </m:f>
                        </m:e>
                      </m:rad>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8" name="Caixa de Texto 2"/>
              <p:cNvSpPr txBox="1">
                <a:spLocks noRot="1" noChangeAspect="1" noMove="1" noResize="1" noEditPoints="1" noAdjustHandles="1" noChangeArrowheads="1" noChangeShapeType="1" noTextEdit="1"/>
              </p:cNvSpPr>
              <p:nvPr/>
            </p:nvSpPr>
            <p:spPr>
              <a:xfrm>
                <a:off x="4678680" y="3162935"/>
                <a:ext cx="5828665" cy="1522095"/>
              </a:xfrm>
              <a:prstGeom prst="rect">
                <a:avLst/>
              </a:prstGeom>
              <a:blipFill rotWithShape="1">
                <a:blip r:embed="rId1"/>
                <a:stretch>
                  <a:fillRect t="-2003"/>
                </a:stretch>
              </a:blipFill>
              <a:ln w="38100">
                <a:noFill/>
              </a:ln>
            </p:spPr>
            <p:txBody>
              <a:bodyPr/>
              <a:lstStyle/>
              <a:p>
                <a:r>
                  <a:rPr lang="pt-BR" altLang="en-US">
                    <a:noFill/>
                  </a:rPr>
                  <a:t> </a:t>
                </a:r>
              </a:p>
            </p:txBody>
          </p:sp>
        </mc:Fallback>
      </mc:AlternateContent>
      <p:cxnSp>
        <p:nvCxnSpPr>
          <p:cNvPr id="130" name="Straight Connector 178"/>
          <p:cNvCxnSpPr>
            <a:cxnSpLocks noChangeShapeType="1"/>
          </p:cNvCxnSpPr>
          <p:nvPr/>
        </p:nvCxnSpPr>
        <p:spPr bwMode="auto">
          <a:xfrm flipV="1">
            <a:off x="2524125" y="230695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435860" y="25228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295616" y="2078141"/>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89" name="Grupo 88"/>
          <p:cNvGrpSpPr/>
          <p:nvPr/>
        </p:nvGrpSpPr>
        <p:grpSpPr>
          <a:xfrm rot="5400000" flipH="1">
            <a:off x="2744905" y="3585210"/>
            <a:ext cx="864000" cy="220980"/>
            <a:chOff x="4152524" y="3524056"/>
            <a:chExt cx="966676" cy="255373"/>
          </a:xfrm>
        </p:grpSpPr>
        <p:cxnSp>
          <p:nvCxnSpPr>
            <p:cNvPr id="90" name="Conector Reto 79"/>
            <p:cNvCxnSpPr/>
            <p:nvPr/>
          </p:nvCxnSpPr>
          <p:spPr>
            <a:xfrm flipV="1">
              <a:off x="4152524" y="3653183"/>
              <a:ext cx="9666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 name="Conector Reto 7"/>
          <p:cNvCxnSpPr/>
          <p:nvPr/>
        </p:nvCxnSpPr>
        <p:spPr>
          <a:xfrm flipH="1" flipV="1">
            <a:off x="3110230" y="41306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ctangle 142"/>
          <p:cNvSpPr>
            <a:spLocks noChangeArrowheads="1"/>
          </p:cNvSpPr>
          <p:nvPr/>
        </p:nvSpPr>
        <p:spPr bwMode="auto">
          <a:xfrm rot="21600000" flipH="1">
            <a:off x="3234690" y="3724910"/>
            <a:ext cx="4146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R</a:t>
            </a:r>
            <a:r>
              <a:rPr lang="pt-BR" sz="2000" baseline="-25000" dirty="0"/>
              <a:t>L</a:t>
            </a:r>
            <a:endParaRPr lang="pt-BR" sz="2000" baseline="-25000" dirty="0"/>
          </a:p>
        </p:txBody>
      </p:sp>
      <p:cxnSp>
        <p:nvCxnSpPr>
          <p:cNvPr id="10" name="Conector de Seta Reta 59"/>
          <p:cNvCxnSpPr/>
          <p:nvPr/>
        </p:nvCxnSpPr>
        <p:spPr>
          <a:xfrm flipH="1">
            <a:off x="3413259" y="3432229"/>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3234690" y="336486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RL</a:t>
            </a:r>
            <a:endParaRPr lang="pt-BR" sz="2000" baseline="-25000" dirty="0"/>
          </a:p>
        </p:txBody>
      </p:sp>
      <p:sp>
        <p:nvSpPr>
          <p:cNvPr id="13" name="CaixaDeTexto 45"/>
          <p:cNvSpPr txBox="1"/>
          <p:nvPr/>
        </p:nvSpPr>
        <p:spPr>
          <a:xfrm>
            <a:off x="720725" y="5156835"/>
            <a:ext cx="11012170" cy="95313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não haver distorção na saída é importante que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RL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&lt;&lt;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Neste caso, o termo na raiz será praticamente constante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DeTexto 45"/>
              <p:cNvSpPr txBox="1"/>
              <p:nvPr/>
            </p:nvSpPr>
            <p:spPr>
              <a:xfrm>
                <a:off x="480379" y="595687"/>
                <a:ext cx="11040155" cy="5112385"/>
              </a:xfrm>
              <a:prstGeom prst="rect">
                <a:avLst/>
              </a:prstGeom>
              <a:noFill/>
            </p:spPr>
            <p:txBody>
              <a:bodyPr wrap="square" rtlCol="0">
                <a:spAutoFit/>
              </a:bodyPr>
              <a:p>
                <a:pPr marL="457200" indent="-457200">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na base é basicamente de eletrons e de difusão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Aft>
                    <a:spcPts val="12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não há recombinação na base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𝐽</m:t>
                          </m:r>
                        </m:e>
                        <m:sub>
                          <m:r>
                            <a:rPr lang="en-US" altLang="pt-BR" sz="32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𝑛𝐵</m:t>
                          </m:r>
                        </m:sub>
                      </m:sSub>
                      <m:r>
                        <a:rPr lang="en-US" altLang="pt-BR" sz="3200" smtClean="0">
                          <a:latin typeface="Cambria Math" panose="02040503050406030204" pitchFamily="18" charset="0"/>
                          <a:ea typeface="Cambria Math" panose="02040503050406030204" pitchFamily="18" charset="0"/>
                          <a:sym typeface="Symbol" panose="05050102010706020507" charset="0"/>
                        </a:rPr>
                        <m:t> =</m:t>
                      </m:r>
                      <m:r>
                        <m:rPr>
                          <m:sty m:val="p"/>
                        </m:rPr>
                        <a:rPr lang="en-US" altLang="pt-BR" sz="3200" smtClean="0">
                          <a:latin typeface="Cambria Math" panose="02040503050406030204" pitchFamily="18" charset="0"/>
                          <a:ea typeface="Cambria Math" panose="02040503050406030204" pitchFamily="18" charset="0"/>
                          <a:sym typeface="Symbol" panose="05050102010706020507" charset="0"/>
                        </a:rPr>
                        <m:t>const</m:t>
                      </m:r>
                      <m:r>
                        <a:rPr lang="en-US" altLang="pt-BR" sz="3200"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i="1" smtClean="0">
                                  <a:latin typeface="Cambria Math" panose="02040503050406030204" pitchFamily="18" charset="0"/>
                                  <a:ea typeface="Cambria Math" panose="02040503050406030204" pitchFamily="18" charset="0"/>
                                  <a:sym typeface="Symbol" panose="05050102010706020507" charset="0"/>
                                </a:rPr>
                                <m:t>𝑛</m:t>
                              </m:r>
                              <m:r>
                                <a:rPr lang="pt-BR" altLang="en-US" sz="3200" i="1" smtClean="0">
                                  <a:latin typeface="Cambria Math" panose="02040503050406030204" pitchFamily="18" charset="0"/>
                                  <a:ea typeface="Cambria Math" panose="02040503050406030204" pitchFamily="18" charset="0"/>
                                  <a:sym typeface="Symbol" panose="05050102010706020507" charset="0"/>
                                </a:rPr>
                                <m:t>𝑝𝐷</m:t>
                              </m:r>
                            </m:sub>
                          </m:sSub>
                          <m:r>
                            <a:rPr lang="pt-BR" altLang="en-US" sz="3200" i="1" smtClean="0">
                              <a:latin typeface="Cambria Math" panose="02040503050406030204" pitchFamily="18" charset="0"/>
                              <a:ea typeface="Cambria Math" panose="02040503050406030204" pitchFamily="18" charset="0"/>
                              <a:sym typeface="Symbol" panose="05050102010706020507" charset="0"/>
                            </a:rPr>
                            <m:t>=</m:t>
                          </m:r>
                          <m:r>
                            <a:rPr lang="pt-BR" altLang="en-US" sz="3200" i="1" smtClean="0">
                              <a:latin typeface="Cambria Math" panose="02040503050406030204" pitchFamily="18" charset="0"/>
                              <a:ea typeface="Cambria Math" panose="02040503050406030204" pitchFamily="18" charset="0"/>
                              <a:sym typeface="Symbol" panose="05050102010706020507" charset="0"/>
                            </a:rPr>
                            <m:t>𝑞𝐷</m:t>
                          </m:r>
                        </m:e>
                        <m:sub>
                          <m:r>
                            <a:rPr lang="pt-BR" altLang="en-US" sz="320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r>
                            <a:rPr lang="pt-BR" altLang="en-US" sz="3200" i="1">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𝑛</m:t>
                              </m:r>
                            </m:e>
                            <m:sub>
                              <m:r>
                                <a:rPr lang="pt-BR" altLang="en-US" sz="3200" i="1">
                                  <a:latin typeface="Cambria Math" panose="02040503050406030204" pitchFamily="18" charset="0"/>
                                  <a:ea typeface="Cambria Math" panose="02040503050406030204" pitchFamily="18" charset="0"/>
                                  <a:sym typeface="Symbol" panose="05050102010706020507" charset="0"/>
                                </a:rPr>
                                <m:t>𝑝</m:t>
                              </m:r>
                            </m:sub>
                          </m:sSub>
                          <m:d>
                            <m:dPr>
                              <m:ctrlPr>
                                <a:rPr lang="pt-BR" altLang="en-US" sz="3200" i="1">
                                  <a:latin typeface="Cambria Math" panose="02040503050406030204" pitchFamily="18" charset="0"/>
                                  <a:ea typeface="Cambria Math" panose="02040503050406030204" pitchFamily="18" charset="0"/>
                                  <a:sym typeface="Symbol" panose="05050102010706020507" charset="0"/>
                                </a:rPr>
                              </m:ctrlPr>
                            </m:dPr>
                            <m:e>
                              <m:r>
                                <a:rPr lang="pt-BR" altLang="en-US" sz="3200" i="1">
                                  <a:latin typeface="Cambria Math" panose="02040503050406030204" pitchFamily="18" charset="0"/>
                                  <a:ea typeface="Cambria Math" panose="02040503050406030204" pitchFamily="18" charset="0"/>
                                  <a:sym typeface="Symbol" panose="05050102010706020507" charset="0"/>
                                </a:rPr>
                                <m:t>𝑥</m:t>
                              </m:r>
                            </m:e>
                          </m:d>
                        </m:num>
                        <m:den>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𝑥</m:t>
                          </m:r>
                        </m:den>
                      </m:f>
                      <m:r>
                        <a:rPr lang="en-US" altLang="pt-BR" sz="3200" i="1">
                          <a:latin typeface="Cambria Math" panose="02040503050406030204" pitchFamily="18" charset="0"/>
                          <a:ea typeface="MS Mincho" charset="0"/>
                          <a:cs typeface="Cambria Math" panose="02040503050406030204" pitchFamily="18" charset="0"/>
                          <a:sym typeface="Symbol" panose="05050102010706020507" charset="0"/>
                        </a:rPr>
                        <m:t>      </m:t>
                      </m:r>
                      <m:box>
                        <m:boxPr>
                          <m:noBreak m:val="on"/>
                          <m:ctrlPr>
                            <a:rPr lang="en-US" altLang="pt-BR" sz="3200" i="1">
                              <a:latin typeface="Cambria Math" panose="02040503050406030204" pitchFamily="18" charset="0"/>
                              <a:ea typeface="MS Mincho" charset="0"/>
                              <a:cs typeface="Cambria Math" panose="02040503050406030204" pitchFamily="18" charset="0"/>
                              <a:sym typeface="Symbol" panose="05050102010706020507" charset="0"/>
                            </a:rPr>
                          </m:ctrlPr>
                        </m:boxPr>
                        <m:e>
                          <m:groupChr>
                            <m:groupChrPr>
                              <m:chr m:val="⇒"/>
                              <m:pos m:val="top"/>
                              <m:ctrlPr>
                                <a:rPr lang="en-US" altLang="pt-BR" sz="3200" i="1">
                                  <a:latin typeface="Cambria Math" panose="02040503050406030204" pitchFamily="18" charset="0"/>
                                  <a:ea typeface="MS Mincho" charset="0"/>
                                  <a:cs typeface="Cambria Math" panose="02040503050406030204" pitchFamily="18" charset="0"/>
                                  <a:sym typeface="Symbol" panose="05050102010706020507" charset="0"/>
                                </a:rPr>
                              </m:ctrlPr>
                            </m:groupChrPr>
                            <m:e/>
                          </m:groupChr>
                        </m:e>
                      </m:box>
                      <m:r>
                        <a:rPr lang="en-US" altLang="pt-BR" sz="3200" i="1">
                          <a:latin typeface="Cambria Math" panose="02040503050406030204" pitchFamily="18" charset="0"/>
                          <a:ea typeface="MS Mincho" charset="0"/>
                          <a:cs typeface="Cambria Math" panose="02040503050406030204" pitchFamily="18" charset="0"/>
                          <a:sym typeface="Symbol" panose="05050102010706020507" charset="0"/>
                        </a:rPr>
                        <m:t>      </m:t>
                      </m:r>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r>
                            <a:rPr lang="pt-BR" altLang="en-US" sz="3200" i="1">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𝑛</m:t>
                              </m:r>
                            </m:e>
                            <m:sub>
                              <m:r>
                                <a:rPr lang="pt-BR" altLang="en-US" sz="3200" i="1">
                                  <a:latin typeface="Cambria Math" panose="02040503050406030204" pitchFamily="18" charset="0"/>
                                  <a:ea typeface="Cambria Math" panose="02040503050406030204" pitchFamily="18" charset="0"/>
                                  <a:sym typeface="Symbol" panose="05050102010706020507" charset="0"/>
                                </a:rPr>
                                <m:t>𝑝</m:t>
                              </m:r>
                            </m:sub>
                          </m:sSub>
                          <m:d>
                            <m:dPr>
                              <m:ctrlPr>
                                <a:rPr lang="pt-BR" altLang="en-US" sz="3200" i="1">
                                  <a:latin typeface="Cambria Math" panose="02040503050406030204" pitchFamily="18" charset="0"/>
                                  <a:ea typeface="Cambria Math" panose="02040503050406030204" pitchFamily="18" charset="0"/>
                                  <a:sym typeface="Symbol" panose="05050102010706020507" charset="0"/>
                                </a:rPr>
                              </m:ctrlPr>
                            </m:dPr>
                            <m:e>
                              <m:r>
                                <a:rPr lang="pt-BR" altLang="en-US" sz="3200" i="1">
                                  <a:latin typeface="Cambria Math" panose="02040503050406030204" pitchFamily="18" charset="0"/>
                                  <a:ea typeface="Cambria Math" panose="02040503050406030204" pitchFamily="18" charset="0"/>
                                  <a:sym typeface="Symbol" panose="05050102010706020507" charset="0"/>
                                </a:rPr>
                                <m:t>𝑥</m:t>
                              </m:r>
                            </m:e>
                          </m:d>
                        </m:num>
                        <m:den>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𝑥</m:t>
                          </m:r>
                        </m:den>
                      </m:f>
                      <m:r>
                        <a:rPr lang="en-US" altLang="pt-BR" sz="3200" i="1">
                          <a:latin typeface="Cambria Math" panose="02040503050406030204" pitchFamily="18" charset="0"/>
                          <a:ea typeface="Cambria Math" panose="02040503050406030204" pitchFamily="18" charset="0"/>
                          <a:sym typeface="Symbol" panose="05050102010706020507" charset="0"/>
                        </a:rPr>
                        <m:t>=</m:t>
                      </m:r>
                      <m:r>
                        <a:rPr lang="en-US" altLang="pt-BR" sz="3200" i="1">
                          <a:latin typeface="Cambria Math" panose="02040503050406030204" pitchFamily="18" charset="0"/>
                          <a:ea typeface="Cambria Math" panose="02040503050406030204" pitchFamily="18" charset="0"/>
                          <a:sym typeface="Symbol" panose="05050102010706020507" charset="0"/>
                        </a:rPr>
                        <m:t>𝑐𝑜𝑛𝑠𝑡</m:t>
                      </m:r>
                      <m:r>
                        <a:rPr lang="en-US" altLang="pt-BR" sz="3200" i="1">
                          <a:latin typeface="Cambria Math" panose="02040503050406030204" pitchFamily="18" charset="0"/>
                          <a:ea typeface="Cambria Math" panose="02040503050406030204" pitchFamily="18" charset="0"/>
                          <a:sym typeface="Symbol" panose="05050102010706020507" charset="0"/>
                        </a:rPr>
                        <m:t>.</m:t>
                      </m:r>
                    </m:oMath>
                  </m:oMathPara>
                </a14:m>
                <a:endParaRPr lang="en-US" altLang="pt-BR" sz="3200"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a:p>
                <a:pPr indent="0">
                  <a:buNone/>
                </a:pPr>
                <a:r>
                  <a:rPr lang="pt-BR" altLang="pt-BR"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distribuição n na base é linear</a:t>
                </a:r>
                <a:endParaRPr lang="pt-BR" altLang="pt-BR"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Aft>
                    <a:spcPts val="600"/>
                  </a:spcAft>
                  <a:buNone/>
                </a:pPr>
                <a:endParaRPr lang="pt-BR" altLang="pt-BR"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Aft>
                    <a:spcPts val="600"/>
                  </a:spcAft>
                  <a:buNone/>
                </a:pPr>
                <a:r>
                  <a:rPr lang="pt-BR" altLang="pt-BR"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Considere as grandezas</a:t>
                </a:r>
                <a:endParaRPr lang="pt-BR" altLang="pt-BR"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Aft>
                    <a:spcPts val="600"/>
                  </a:spcAft>
                  <a:buNone/>
                </a:pPr>
                <a:r>
                  <a:rPr lang="pt-BR" altLang="pt-BR"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pt-BR"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tamanho da base (distância entre a junção de D</a:t>
                </a:r>
                <a:r>
                  <a:rPr lang="pt-BR" altLang="pt-BR"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D</a:t>
                </a:r>
                <a:r>
                  <a:rPr lang="pt-BR" altLang="pt-BR"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pt-BR"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Aft>
                    <a:spcPts val="600"/>
                  </a:spcAft>
                  <a:buNone/>
                </a:pPr>
                <a:r>
                  <a:rPr lang="pt-BR" altLang="pt-BR"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pt-BR" sz="2800" b="1" baseline="-25000" dirty="0" err="1">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pt-BR" sz="2800" b="1"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tamanho efetivo da base</a:t>
                </a:r>
                <a:endPar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Aft>
                    <a:spcPts val="600"/>
                  </a:spcAft>
                  <a:buNone/>
                </a:pPr>
                <a:r>
                  <a:rPr lang="pt-BR" altLang="pt-BR" sz="28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pt-BR" sz="28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pt-BR"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pt-BR" sz="28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BEp</a:t>
                </a:r>
                <a:r>
                  <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pt-BR" sz="2800" baseline="-25000"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BCp</a:t>
                </a:r>
                <a:endParaRPr lang="pt-BR" altLang="pt-BR"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480379" y="595687"/>
                <a:ext cx="11040155" cy="5112385"/>
              </a:xfrm>
              <a:prstGeom prst="rect">
                <a:avLst/>
              </a:prstGeom>
              <a:blipFill rotWithShape="1">
                <a:blip r:embed="rId1"/>
                <a:stretch>
                  <a:fillRect l="-3" t="-1" r="3" b="1"/>
                </a:stretch>
              </a:blipFill>
            </p:spPr>
            <p:txBody>
              <a:bodyPr/>
              <a:lstStyle/>
              <a:p>
                <a:r>
                  <a:rPr lang="pt-BR" altLang="en-US">
                    <a:noFill/>
                  </a:rPr>
                  <a:t> </a:t>
                </a:r>
              </a:p>
            </p:txBody>
          </p:sp>
        </mc:Fallback>
      </mc:AlternateContent>
    </p:spTree>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353060" y="349885"/>
            <a:ext cx="6120765" cy="52197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(Mn3 = Mn2)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52941" y="3262843"/>
            <a:ext cx="1665939" cy="1303635"/>
            <a:chOff x="7493" y="6919"/>
            <a:chExt cx="2139" cy="1617"/>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496" y="789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528570" y="402590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440305" y="42379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291080" y="47326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496995" y="1836120"/>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008424" y="113838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351405" y="3249295"/>
            <a:ext cx="936000"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05350" y="184643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969010" y="256921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476885" y="24669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159510" y="305117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3012359" y="2865588"/>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343145" y="3260424"/>
            <a:ext cx="1665939" cy="1308473"/>
            <a:chOff x="7493" y="6919"/>
            <a:chExt cx="2139" cy="1623"/>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7497" y="789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316355" y="402590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228090" y="42379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078865" y="47326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525780" y="340931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521970" y="3399155"/>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102995" y="3409315"/>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734820" y="3399155"/>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468379" y="3439849"/>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238375" y="33261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25" name="CaixaDeTexto 45"/>
          <p:cNvSpPr txBox="1"/>
          <p:nvPr/>
        </p:nvSpPr>
        <p:spPr>
          <a:xfrm>
            <a:off x="3384550" y="1412240"/>
            <a:ext cx="8312785" cy="82994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Quanto maior Vin, maior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RL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maior a distancia entre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0" name="Straight Connector 178"/>
          <p:cNvCxnSpPr>
            <a:cxnSpLocks noChangeShapeType="1"/>
          </p:cNvCxnSpPr>
          <p:nvPr/>
        </p:nvCxnSpPr>
        <p:spPr bwMode="auto">
          <a:xfrm flipV="1">
            <a:off x="2524125" y="230695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435860" y="25228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295616" y="2078141"/>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89" name="Grupo 88"/>
          <p:cNvGrpSpPr/>
          <p:nvPr/>
        </p:nvGrpSpPr>
        <p:grpSpPr>
          <a:xfrm rot="5400000" flipH="1">
            <a:off x="2842060" y="3585210"/>
            <a:ext cx="864000" cy="220980"/>
            <a:chOff x="4152524" y="3524056"/>
            <a:chExt cx="966676" cy="255373"/>
          </a:xfrm>
        </p:grpSpPr>
        <p:cxnSp>
          <p:nvCxnSpPr>
            <p:cNvPr id="90" name="Conector Reto 79"/>
            <p:cNvCxnSpPr/>
            <p:nvPr/>
          </p:nvCxnSpPr>
          <p:spPr>
            <a:xfrm flipV="1">
              <a:off x="4152524" y="3653183"/>
              <a:ext cx="9666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 name="Conector Reto 7"/>
          <p:cNvCxnSpPr/>
          <p:nvPr/>
        </p:nvCxnSpPr>
        <p:spPr>
          <a:xfrm flipH="1" flipV="1">
            <a:off x="3207385" y="41306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ctangle 142"/>
          <p:cNvSpPr>
            <a:spLocks noChangeArrowheads="1"/>
          </p:cNvSpPr>
          <p:nvPr/>
        </p:nvSpPr>
        <p:spPr bwMode="auto">
          <a:xfrm rot="21600000" flipH="1">
            <a:off x="3331845" y="3724910"/>
            <a:ext cx="4146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R</a:t>
            </a:r>
            <a:r>
              <a:rPr lang="pt-BR" sz="2000" baseline="-25000" dirty="0"/>
              <a:t>L</a:t>
            </a:r>
            <a:endParaRPr lang="pt-BR" sz="2000" baseline="-25000" dirty="0"/>
          </a:p>
        </p:txBody>
      </p:sp>
      <p:cxnSp>
        <p:nvCxnSpPr>
          <p:cNvPr id="10" name="Conector de Seta Reta 59"/>
          <p:cNvCxnSpPr/>
          <p:nvPr/>
        </p:nvCxnSpPr>
        <p:spPr>
          <a:xfrm flipH="1">
            <a:off x="3510414" y="3432229"/>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3331845" y="336486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RL</a:t>
            </a:r>
            <a:endParaRPr lang="pt-BR" sz="2000" baseline="-25000" dirty="0"/>
          </a:p>
        </p:txBody>
      </p:sp>
      <p:cxnSp>
        <p:nvCxnSpPr>
          <p:cNvPr id="19" name="Conector de Seta Reta 18"/>
          <p:cNvCxnSpPr/>
          <p:nvPr/>
        </p:nvCxnSpPr>
        <p:spPr>
          <a:xfrm>
            <a:off x="4599512" y="2793327"/>
            <a:ext cx="0" cy="3672000"/>
          </a:xfrm>
          <a:prstGeom prst="straightConnector1">
            <a:avLst/>
          </a:prstGeom>
          <a:ln w="19050">
            <a:solidFill>
              <a:schemeClr val="tx1"/>
            </a:solidFill>
            <a:headEnd type="triangle" w="lg" len="lg"/>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flipV="1">
            <a:off x="4181458" y="5838289"/>
            <a:ext cx="6624000" cy="16476"/>
          </a:xfrm>
          <a:prstGeom prst="straightConnector1">
            <a:avLst/>
          </a:prstGeom>
          <a:ln w="22225">
            <a:solidFill>
              <a:schemeClr val="tx1"/>
            </a:solidFill>
            <a:headEnd type="none"/>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9"/>
          <p:cNvSpPr txBox="1"/>
          <p:nvPr/>
        </p:nvSpPr>
        <p:spPr>
          <a:xfrm>
            <a:off x="7001819" y="2756925"/>
            <a:ext cx="662305" cy="521970"/>
          </a:xfrm>
          <a:prstGeom prst="rect">
            <a:avLst/>
          </a:prstGeom>
          <a:noFill/>
        </p:spPr>
        <p:txBody>
          <a:bodyPr wrap="none" rtlCol="0">
            <a:spAutoFit/>
          </a:bodyPr>
          <a:p>
            <a:r>
              <a:rPr lang="pt-BR" dirty="0"/>
              <a:t> </a:t>
            </a:r>
            <a:r>
              <a:rPr lang="pt-BR" dirty="0" smtClean="0"/>
              <a:t> </a:t>
            </a:r>
            <a:r>
              <a:rPr lang="pt-BR" sz="2800" dirty="0" smtClean="0"/>
              <a:t>V</a:t>
            </a:r>
            <a:r>
              <a:rPr lang="pt-BR" sz="2800" baseline="-25000" dirty="0" smtClean="0"/>
              <a:t>in</a:t>
            </a:r>
            <a:endParaRPr lang="pt-BR" sz="2800" baseline="-25000" dirty="0" smtClean="0"/>
          </a:p>
        </p:txBody>
      </p:sp>
      <p:sp>
        <p:nvSpPr>
          <p:cNvPr id="18" name="CaixaDeTexto 17"/>
          <p:cNvSpPr txBox="1"/>
          <p:nvPr/>
        </p:nvSpPr>
        <p:spPr>
          <a:xfrm>
            <a:off x="10560983" y="2425167"/>
            <a:ext cx="733425" cy="368300"/>
          </a:xfrm>
          <a:prstGeom prst="rect">
            <a:avLst/>
          </a:prstGeom>
          <a:noFill/>
        </p:spPr>
        <p:txBody>
          <a:bodyPr wrap="none" rtlCol="0">
            <a:spAutoFit/>
          </a:bodyPr>
          <a:p>
            <a:r>
              <a:rPr lang="pt-BR" dirty="0" smtClean="0"/>
              <a:t>afasta</a:t>
            </a:r>
            <a:endParaRPr lang="pt-BR" dirty="0"/>
          </a:p>
        </p:txBody>
      </p:sp>
      <p:sp>
        <p:nvSpPr>
          <p:cNvPr id="22" name="Forma livre 21"/>
          <p:cNvSpPr/>
          <p:nvPr/>
        </p:nvSpPr>
        <p:spPr>
          <a:xfrm>
            <a:off x="10329846" y="272605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1" name="CaixaDeTexto 9"/>
          <p:cNvSpPr txBox="1"/>
          <p:nvPr/>
        </p:nvSpPr>
        <p:spPr>
          <a:xfrm>
            <a:off x="5904539" y="4263145"/>
            <a:ext cx="808355" cy="521970"/>
          </a:xfrm>
          <a:prstGeom prst="rect">
            <a:avLst/>
          </a:prstGeom>
          <a:noFill/>
        </p:spPr>
        <p:txBody>
          <a:bodyPr wrap="none" rtlCol="0">
            <a:spAutoFit/>
          </a:bodyPr>
          <a:p>
            <a:r>
              <a:rPr lang="pt-BR" dirty="0"/>
              <a:t> </a:t>
            </a:r>
            <a:r>
              <a:rPr lang="pt-BR" dirty="0" smtClean="0"/>
              <a:t> </a:t>
            </a:r>
            <a:r>
              <a:rPr lang="pt-BR" sz="2800" dirty="0" smtClean="0"/>
              <a:t>V</a:t>
            </a:r>
            <a:r>
              <a:rPr lang="pt-BR" sz="2800" baseline="-25000" dirty="0" smtClean="0"/>
              <a:t>out</a:t>
            </a:r>
            <a:endParaRPr lang="pt-BR" sz="2800" baseline="-25000" dirty="0" smtClean="0"/>
          </a:p>
        </p:txBody>
      </p:sp>
      <p:sp>
        <p:nvSpPr>
          <p:cNvPr id="52" name="CaixaDeTexto 9"/>
          <p:cNvSpPr txBox="1"/>
          <p:nvPr/>
        </p:nvSpPr>
        <p:spPr>
          <a:xfrm>
            <a:off x="9732319" y="5763650"/>
            <a:ext cx="1235710" cy="521970"/>
          </a:xfrm>
          <a:prstGeom prst="rect">
            <a:avLst/>
          </a:prstGeom>
          <a:noFill/>
        </p:spPr>
        <p:txBody>
          <a:bodyPr wrap="none" rtlCol="0">
            <a:spAutoFit/>
          </a:bodyPr>
          <a:p>
            <a:r>
              <a:rPr lang="pt-BR" dirty="0"/>
              <a:t> </a:t>
            </a:r>
            <a:r>
              <a:rPr lang="pt-BR" dirty="0" smtClean="0"/>
              <a:t> </a:t>
            </a:r>
            <a:r>
              <a:rPr lang="pt-BR" sz="2800" dirty="0" smtClean="0"/>
              <a:t>tempo</a:t>
            </a:r>
            <a:endParaRPr lang="pt-BR" sz="2800" baseline="-25000" dirty="0" smtClean="0"/>
          </a:p>
        </p:txBody>
      </p:sp>
      <p:sp>
        <p:nvSpPr>
          <p:cNvPr id="53" name="Forma livre 52"/>
          <p:cNvSpPr/>
          <p:nvPr/>
        </p:nvSpPr>
        <p:spPr>
          <a:xfrm>
            <a:off x="4919980" y="2785110"/>
            <a:ext cx="5499735" cy="2670175"/>
          </a:xfrm>
          <a:custGeom>
            <a:avLst/>
            <a:gdLst>
              <a:gd name="connisteX0" fmla="*/ 0 w 5499944"/>
              <a:gd name="connsiteY0" fmla="*/ 2670029 h 2670029"/>
              <a:gd name="connisteX1" fmla="*/ 342265 w 5499944"/>
              <a:gd name="connsiteY1" fmla="*/ 2266804 h 2670029"/>
              <a:gd name="connisteX2" fmla="*/ 789305 w 5499944"/>
              <a:gd name="connsiteY2" fmla="*/ 1758169 h 2670029"/>
              <a:gd name="connisteX3" fmla="*/ 1561465 w 5499944"/>
              <a:gd name="connsiteY3" fmla="*/ 1012679 h 2670029"/>
              <a:gd name="connisteX4" fmla="*/ 2341880 w 5499944"/>
              <a:gd name="connsiteY4" fmla="*/ 477374 h 2670029"/>
              <a:gd name="connisteX5" fmla="*/ 2964815 w 5499944"/>
              <a:gd name="connsiteY5" fmla="*/ 933304 h 2670029"/>
              <a:gd name="connisteX6" fmla="*/ 3596640 w 5499944"/>
              <a:gd name="connsiteY6" fmla="*/ 1293349 h 2670029"/>
              <a:gd name="connisteX7" fmla="*/ 4368165 w 5499944"/>
              <a:gd name="connsiteY7" fmla="*/ 1179049 h 2670029"/>
              <a:gd name="connisteX8" fmla="*/ 4991100 w 5499944"/>
              <a:gd name="connsiteY8" fmla="*/ 345929 h 2670029"/>
              <a:gd name="connisteX9" fmla="*/ 5455920 w 5499944"/>
              <a:gd name="connsiteY9" fmla="*/ 30334 h 2670029"/>
              <a:gd name="connisteX10" fmla="*/ 5464810 w 5499944"/>
              <a:gd name="connsiteY10" fmla="*/ 21444 h 2670029"/>
              <a:gd name="connisteX11" fmla="*/ 5464810 w 5499944"/>
              <a:gd name="connsiteY11" fmla="*/ 12554 h 26700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5499944" h="2670029">
                <a:moveTo>
                  <a:pt x="0" y="2670029"/>
                </a:moveTo>
                <a:cubicBezTo>
                  <a:pt x="59690" y="2599544"/>
                  <a:pt x="184150" y="2449049"/>
                  <a:pt x="342265" y="2266804"/>
                </a:cubicBezTo>
                <a:cubicBezTo>
                  <a:pt x="500380" y="2084559"/>
                  <a:pt x="545465" y="2008994"/>
                  <a:pt x="789305" y="1758169"/>
                </a:cubicBezTo>
                <a:cubicBezTo>
                  <a:pt x="1033145" y="1507344"/>
                  <a:pt x="1250950" y="1268584"/>
                  <a:pt x="1561465" y="1012679"/>
                </a:cubicBezTo>
                <a:cubicBezTo>
                  <a:pt x="1871980" y="756774"/>
                  <a:pt x="2061210" y="493249"/>
                  <a:pt x="2341880" y="477374"/>
                </a:cubicBezTo>
                <a:cubicBezTo>
                  <a:pt x="2622550" y="461499"/>
                  <a:pt x="2713990" y="770109"/>
                  <a:pt x="2964815" y="933304"/>
                </a:cubicBezTo>
                <a:cubicBezTo>
                  <a:pt x="3215640" y="1096499"/>
                  <a:pt x="3315970" y="1244454"/>
                  <a:pt x="3596640" y="1293349"/>
                </a:cubicBezTo>
                <a:cubicBezTo>
                  <a:pt x="3877310" y="1342244"/>
                  <a:pt x="4089400" y="1368279"/>
                  <a:pt x="4368165" y="1179049"/>
                </a:cubicBezTo>
                <a:cubicBezTo>
                  <a:pt x="4646930" y="989819"/>
                  <a:pt x="4773295" y="575799"/>
                  <a:pt x="4991100" y="345929"/>
                </a:cubicBezTo>
                <a:cubicBezTo>
                  <a:pt x="5208905" y="116059"/>
                  <a:pt x="5361305" y="95104"/>
                  <a:pt x="5455920" y="30334"/>
                </a:cubicBezTo>
                <a:cubicBezTo>
                  <a:pt x="5550535" y="-34436"/>
                  <a:pt x="5462905" y="25254"/>
                  <a:pt x="5464810" y="21444"/>
                </a:cubicBezTo>
                <a:cubicBezTo>
                  <a:pt x="5466715" y="17634"/>
                  <a:pt x="5464810" y="14459"/>
                  <a:pt x="5464810" y="12554"/>
                </a:cubicBezTo>
              </a:path>
            </a:pathLst>
          </a:cu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55"/>
          <p:cNvSpPr/>
          <p:nvPr/>
        </p:nvSpPr>
        <p:spPr>
          <a:xfrm>
            <a:off x="5044741" y="517461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CaixaDeTexto 17"/>
          <p:cNvSpPr txBox="1"/>
          <p:nvPr/>
        </p:nvSpPr>
        <p:spPr>
          <a:xfrm>
            <a:off x="5555278" y="5057242"/>
            <a:ext cx="1047750" cy="368300"/>
          </a:xfrm>
          <a:prstGeom prst="rect">
            <a:avLst/>
          </a:prstGeom>
          <a:noFill/>
        </p:spPr>
        <p:txBody>
          <a:bodyPr wrap="none" rtlCol="0">
            <a:spAutoFit/>
          </a:bodyPr>
          <a:p>
            <a:r>
              <a:rPr lang="pt-BR" dirty="0" smtClean="0"/>
              <a:t>aproxima</a:t>
            </a:r>
            <a:endParaRPr lang="pt-BR" dirty="0"/>
          </a:p>
        </p:txBody>
      </p:sp>
      <p:sp>
        <p:nvSpPr>
          <p:cNvPr id="13" name="Forma livre 12"/>
          <p:cNvSpPr/>
          <p:nvPr/>
        </p:nvSpPr>
        <p:spPr>
          <a:xfrm>
            <a:off x="4919980" y="3127375"/>
            <a:ext cx="5499735" cy="2418080"/>
          </a:xfrm>
          <a:custGeom>
            <a:avLst/>
            <a:gdLst>
              <a:gd name="connisteX0" fmla="*/ 0 w 5499944"/>
              <a:gd name="connsiteY0" fmla="*/ 2670029 h 2670029"/>
              <a:gd name="connisteX1" fmla="*/ 342265 w 5499944"/>
              <a:gd name="connsiteY1" fmla="*/ 2266804 h 2670029"/>
              <a:gd name="connisteX2" fmla="*/ 789305 w 5499944"/>
              <a:gd name="connsiteY2" fmla="*/ 1758169 h 2670029"/>
              <a:gd name="connisteX3" fmla="*/ 1561465 w 5499944"/>
              <a:gd name="connsiteY3" fmla="*/ 1012679 h 2670029"/>
              <a:gd name="connisteX4" fmla="*/ 2341880 w 5499944"/>
              <a:gd name="connsiteY4" fmla="*/ 477374 h 2670029"/>
              <a:gd name="connisteX5" fmla="*/ 2964815 w 5499944"/>
              <a:gd name="connsiteY5" fmla="*/ 933304 h 2670029"/>
              <a:gd name="connisteX6" fmla="*/ 3596640 w 5499944"/>
              <a:gd name="connsiteY6" fmla="*/ 1293349 h 2670029"/>
              <a:gd name="connisteX7" fmla="*/ 4368165 w 5499944"/>
              <a:gd name="connsiteY7" fmla="*/ 1179049 h 2670029"/>
              <a:gd name="connisteX8" fmla="*/ 4991100 w 5499944"/>
              <a:gd name="connsiteY8" fmla="*/ 345929 h 2670029"/>
              <a:gd name="connisteX9" fmla="*/ 5455920 w 5499944"/>
              <a:gd name="connsiteY9" fmla="*/ 30334 h 2670029"/>
              <a:gd name="connisteX10" fmla="*/ 5464810 w 5499944"/>
              <a:gd name="connsiteY10" fmla="*/ 21444 h 2670029"/>
              <a:gd name="connisteX11" fmla="*/ 5464810 w 5499944"/>
              <a:gd name="connsiteY11" fmla="*/ 12554 h 26700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5499944" h="2670029">
                <a:moveTo>
                  <a:pt x="0" y="2670029"/>
                </a:moveTo>
                <a:cubicBezTo>
                  <a:pt x="59690" y="2599544"/>
                  <a:pt x="184150" y="2449049"/>
                  <a:pt x="342265" y="2266804"/>
                </a:cubicBezTo>
                <a:cubicBezTo>
                  <a:pt x="500380" y="2084559"/>
                  <a:pt x="545465" y="2008994"/>
                  <a:pt x="789305" y="1758169"/>
                </a:cubicBezTo>
                <a:cubicBezTo>
                  <a:pt x="1033145" y="1507344"/>
                  <a:pt x="1250950" y="1268584"/>
                  <a:pt x="1561465" y="1012679"/>
                </a:cubicBezTo>
                <a:cubicBezTo>
                  <a:pt x="1871980" y="756774"/>
                  <a:pt x="2061210" y="493249"/>
                  <a:pt x="2341880" y="477374"/>
                </a:cubicBezTo>
                <a:cubicBezTo>
                  <a:pt x="2622550" y="461499"/>
                  <a:pt x="2713990" y="770109"/>
                  <a:pt x="2964815" y="933304"/>
                </a:cubicBezTo>
                <a:cubicBezTo>
                  <a:pt x="3215640" y="1096499"/>
                  <a:pt x="3315970" y="1244454"/>
                  <a:pt x="3596640" y="1293349"/>
                </a:cubicBezTo>
                <a:cubicBezTo>
                  <a:pt x="3877310" y="1342244"/>
                  <a:pt x="4089400" y="1368279"/>
                  <a:pt x="4368165" y="1179049"/>
                </a:cubicBezTo>
                <a:cubicBezTo>
                  <a:pt x="4646930" y="989819"/>
                  <a:pt x="4773295" y="575799"/>
                  <a:pt x="4991100" y="345929"/>
                </a:cubicBezTo>
                <a:cubicBezTo>
                  <a:pt x="5208905" y="116059"/>
                  <a:pt x="5361305" y="95104"/>
                  <a:pt x="5455920" y="30334"/>
                </a:cubicBezTo>
                <a:cubicBezTo>
                  <a:pt x="5550535" y="-34436"/>
                  <a:pt x="5462905" y="25254"/>
                  <a:pt x="5464810" y="21444"/>
                </a:cubicBezTo>
                <a:cubicBezTo>
                  <a:pt x="5466715" y="17634"/>
                  <a:pt x="5464810" y="14459"/>
                  <a:pt x="5464810" y="12554"/>
                </a:cubicBezTo>
              </a:path>
            </a:pathLst>
          </a:custGeom>
          <a:noFill/>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24535" y="414655"/>
            <a:ext cx="10943590" cy="267652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Uma nova estrutura de circuitos. Veremos agora tanto em bipolar como em 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Pares diferenciais aparecem na entrada de Amplificadores Operacionais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Conteúdo 2"/>
          <p:cNvSpPr txBox="1"/>
          <p:nvPr/>
        </p:nvSpPr>
        <p:spPr>
          <a:xfrm>
            <a:off x="581025" y="4143375"/>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Entrada diferencial</a:t>
            </a:r>
            <a:endParaRPr lang="pt-BR" sz="2000" dirty="0" smtClean="0">
              <a:latin typeface="Comic Sans MS" panose="030F0702030302020204" pitchFamily="66" charset="0"/>
            </a:endParaRPr>
          </a:p>
        </p:txBody>
      </p:sp>
      <p:sp>
        <p:nvSpPr>
          <p:cNvPr id="28" name="Triângulo isósceles 27"/>
          <p:cNvSpPr/>
          <p:nvPr/>
        </p:nvSpPr>
        <p:spPr>
          <a:xfrm rot="5400000">
            <a:off x="2929867" y="3887208"/>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Reto 6"/>
          <p:cNvCxnSpPr/>
          <p:nvPr/>
        </p:nvCxnSpPr>
        <p:spPr>
          <a:xfrm flipV="1">
            <a:off x="3798668" y="4266904"/>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flipV="1">
            <a:off x="2485024" y="408079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V="1">
            <a:off x="2485024" y="495984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2956639" y="3962979"/>
            <a:ext cx="288324" cy="370703"/>
          </a:xfrm>
          <a:prstGeom prst="rect">
            <a:avLst/>
          </a:prstGeom>
          <a:noFill/>
        </p:spPr>
        <p:txBody>
          <a:bodyPr wrap="square" rtlCol="0">
            <a:spAutoFit/>
          </a:bodyPr>
          <a:lstStyle/>
          <a:p>
            <a:r>
              <a:rPr lang="pt-BR" dirty="0" smtClean="0"/>
              <a:t>+</a:t>
            </a:r>
            <a:endParaRPr lang="pt-BR" dirty="0"/>
          </a:p>
        </p:txBody>
      </p:sp>
      <p:sp>
        <p:nvSpPr>
          <p:cNvPr id="33" name="CaixaDeTexto 32"/>
          <p:cNvSpPr txBox="1"/>
          <p:nvPr/>
        </p:nvSpPr>
        <p:spPr>
          <a:xfrm>
            <a:off x="2956639" y="4683875"/>
            <a:ext cx="288324" cy="370703"/>
          </a:xfrm>
          <a:prstGeom prst="rect">
            <a:avLst/>
          </a:prstGeom>
          <a:noFill/>
        </p:spPr>
        <p:txBody>
          <a:bodyPr wrap="square" rtlCol="0">
            <a:spAutoFit/>
          </a:bodyPr>
          <a:lstStyle/>
          <a:p>
            <a:r>
              <a:rPr lang="pt-BR" dirty="0"/>
              <a:t>-</a:t>
            </a:r>
            <a:endParaRPr lang="pt-BR" dirty="0"/>
          </a:p>
        </p:txBody>
      </p:sp>
      <p:sp>
        <p:nvSpPr>
          <p:cNvPr id="34" name="CaixaDeTexto 33"/>
          <p:cNvSpPr txBox="1"/>
          <p:nvPr/>
        </p:nvSpPr>
        <p:spPr>
          <a:xfrm>
            <a:off x="4178137" y="3896772"/>
            <a:ext cx="528320" cy="39878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6" name="CaixaDeTexto 35"/>
          <p:cNvSpPr txBox="1"/>
          <p:nvPr/>
        </p:nvSpPr>
        <p:spPr>
          <a:xfrm>
            <a:off x="2361584" y="4289867"/>
            <a:ext cx="523875" cy="46037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D</a:t>
            </a:r>
            <a:endParaRPr lang="pt-BR" sz="2400" baseline="-25000" dirty="0" err="1" smtClean="0">
              <a:latin typeface="Comic Sans MS" panose="030F0702030302020204" pitchFamily="66" charset="0"/>
            </a:endParaRPr>
          </a:p>
        </p:txBody>
      </p:sp>
      <p:sp>
        <p:nvSpPr>
          <p:cNvPr id="39" name="CaixaDeTexto 38"/>
          <p:cNvSpPr txBox="1"/>
          <p:nvPr/>
        </p:nvSpPr>
        <p:spPr>
          <a:xfrm>
            <a:off x="2155825" y="3681730"/>
            <a:ext cx="568960" cy="398780"/>
          </a:xfrm>
          <a:prstGeom prst="rect">
            <a:avLst/>
          </a:prstGeom>
          <a:noFill/>
        </p:spPr>
        <p:txBody>
          <a:bodyPr wrap="square" rtlCol="0">
            <a:spAutoFit/>
          </a:bodyPr>
          <a:lstStyle/>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cxnSp>
        <p:nvCxnSpPr>
          <p:cNvPr id="41" name="Conector de Seta Reta 18"/>
          <p:cNvCxnSpPr>
            <a:stCxn id="28" idx="1"/>
          </p:cNvCxnSpPr>
          <p:nvPr/>
        </p:nvCxnSpPr>
        <p:spPr>
          <a:xfrm flipH="1" flipV="1">
            <a:off x="3617726" y="3717474"/>
            <a:ext cx="1" cy="4518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2" name="Conector de Seta Reta 19"/>
          <p:cNvCxnSpPr>
            <a:stCxn id="28" idx="5"/>
          </p:cNvCxnSpPr>
          <p:nvPr/>
        </p:nvCxnSpPr>
        <p:spPr>
          <a:xfrm flipH="1">
            <a:off x="3617726" y="4857214"/>
            <a:ext cx="1" cy="3439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3" name="CaixaDeTexto 42"/>
          <p:cNvSpPr txBox="1"/>
          <p:nvPr/>
        </p:nvSpPr>
        <p:spPr>
          <a:xfrm>
            <a:off x="3135816" y="3385392"/>
            <a:ext cx="1132041" cy="40011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44" name="CaixaDeTexto 43"/>
          <p:cNvSpPr txBox="1"/>
          <p:nvPr/>
        </p:nvSpPr>
        <p:spPr>
          <a:xfrm>
            <a:off x="3251271" y="5102043"/>
            <a:ext cx="1125629" cy="400110"/>
          </a:xfrm>
          <a:prstGeom prst="rect">
            <a:avLst/>
          </a:prstGeom>
          <a:noFill/>
        </p:spPr>
        <p:txBody>
          <a:bodyPr wrap="none" rtlCol="0">
            <a:spAutoFit/>
          </a:bodyPr>
          <a:lstStyle/>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sp>
        <p:nvSpPr>
          <p:cNvPr id="3" name="CaixaDeTexto 38"/>
          <p:cNvSpPr txBox="1"/>
          <p:nvPr/>
        </p:nvSpPr>
        <p:spPr>
          <a:xfrm>
            <a:off x="2155825" y="4880610"/>
            <a:ext cx="568960" cy="398780"/>
          </a:xfrm>
          <a:prstGeom prst="rect">
            <a:avLst/>
          </a:prstGeom>
          <a:noFill/>
        </p:spPr>
        <p:txBody>
          <a:bodyPr wrap="square" rtlCol="0">
            <a:spAutoFit/>
          </a:bodyPr>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cxnSp>
        <p:nvCxnSpPr>
          <p:cNvPr id="5" name="Conector Reto 6"/>
          <p:cNvCxnSpPr/>
          <p:nvPr/>
        </p:nvCxnSpPr>
        <p:spPr>
          <a:xfrm flipV="1">
            <a:off x="3804383" y="4748869"/>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33"/>
          <p:cNvSpPr txBox="1"/>
          <p:nvPr/>
        </p:nvSpPr>
        <p:spPr>
          <a:xfrm>
            <a:off x="4199727" y="4655597"/>
            <a:ext cx="528320" cy="398780"/>
          </a:xfrm>
          <a:prstGeom prst="rect">
            <a:avLst/>
          </a:prstGeom>
          <a:noFill/>
        </p:spPr>
        <p:txBody>
          <a:bodyPr wrap="none" rtlCol="0">
            <a:spAutoFit/>
          </a:bodyPr>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7" name="Espaço Reservado para Conteúdo 2"/>
          <p:cNvSpPr txBox="1"/>
          <p:nvPr/>
        </p:nvSpPr>
        <p:spPr>
          <a:xfrm>
            <a:off x="4803140" y="4196080"/>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Saída diferencial</a:t>
            </a:r>
            <a:endParaRPr lang="pt-BR" sz="2000" dirty="0" smtClean="0">
              <a:latin typeface="Comic Sans MS" panose="030F0702030302020204" pitchFamily="66" charset="0"/>
            </a:endParaRPr>
          </a:p>
        </p:txBody>
      </p:sp>
      <p:sp>
        <p:nvSpPr>
          <p:cNvPr id="8" name="Espaço Reservado para Conteúdo 2"/>
          <p:cNvSpPr txBox="1"/>
          <p:nvPr/>
        </p:nvSpPr>
        <p:spPr>
          <a:xfrm>
            <a:off x="6740525" y="4268470"/>
            <a:ext cx="162052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Entrada diferencial</a:t>
            </a:r>
            <a:endParaRPr lang="pt-BR" sz="2000" dirty="0" smtClean="0">
              <a:latin typeface="Comic Sans MS" panose="030F0702030302020204" pitchFamily="66" charset="0"/>
            </a:endParaRPr>
          </a:p>
        </p:txBody>
      </p:sp>
      <p:sp>
        <p:nvSpPr>
          <p:cNvPr id="9" name="Triângulo isósceles 8"/>
          <p:cNvSpPr/>
          <p:nvPr/>
        </p:nvSpPr>
        <p:spPr>
          <a:xfrm rot="5400000">
            <a:off x="9038567" y="3986268"/>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Reto 6"/>
          <p:cNvCxnSpPr/>
          <p:nvPr/>
        </p:nvCxnSpPr>
        <p:spPr>
          <a:xfrm flipV="1">
            <a:off x="10330278" y="4611709"/>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7"/>
          <p:cNvCxnSpPr/>
          <p:nvPr/>
        </p:nvCxnSpPr>
        <p:spPr>
          <a:xfrm flipV="1">
            <a:off x="8593724" y="417985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8"/>
          <p:cNvCxnSpPr/>
          <p:nvPr/>
        </p:nvCxnSpPr>
        <p:spPr>
          <a:xfrm flipV="1">
            <a:off x="8593724" y="505890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31"/>
          <p:cNvSpPr txBox="1"/>
          <p:nvPr/>
        </p:nvSpPr>
        <p:spPr>
          <a:xfrm>
            <a:off x="9065339" y="4062039"/>
            <a:ext cx="288324" cy="370703"/>
          </a:xfrm>
          <a:prstGeom prst="rect">
            <a:avLst/>
          </a:prstGeom>
          <a:noFill/>
        </p:spPr>
        <p:txBody>
          <a:bodyPr wrap="square" rtlCol="0">
            <a:spAutoFit/>
          </a:bodyPr>
          <a:lstStyle/>
          <a:p>
            <a:r>
              <a:rPr lang="pt-BR" dirty="0" smtClean="0"/>
              <a:t>+</a:t>
            </a:r>
            <a:endParaRPr lang="pt-BR" dirty="0"/>
          </a:p>
        </p:txBody>
      </p:sp>
      <p:sp>
        <p:nvSpPr>
          <p:cNvPr id="14" name="CaixaDeTexto 32"/>
          <p:cNvSpPr txBox="1"/>
          <p:nvPr/>
        </p:nvSpPr>
        <p:spPr>
          <a:xfrm>
            <a:off x="9065339" y="4782935"/>
            <a:ext cx="288324" cy="370703"/>
          </a:xfrm>
          <a:prstGeom prst="rect">
            <a:avLst/>
          </a:prstGeom>
          <a:noFill/>
        </p:spPr>
        <p:txBody>
          <a:bodyPr wrap="square" rtlCol="0">
            <a:spAutoFit/>
          </a:bodyPr>
          <a:lstStyle/>
          <a:p>
            <a:r>
              <a:rPr lang="pt-BR" dirty="0"/>
              <a:t>-</a:t>
            </a:r>
            <a:endParaRPr lang="pt-BR" dirty="0"/>
          </a:p>
        </p:txBody>
      </p:sp>
      <p:sp>
        <p:nvSpPr>
          <p:cNvPr id="15" name="CaixaDeTexto 33"/>
          <p:cNvSpPr txBox="1"/>
          <p:nvPr/>
        </p:nvSpPr>
        <p:spPr>
          <a:xfrm>
            <a:off x="10443047" y="4213002"/>
            <a:ext cx="448945" cy="39878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17" name="CaixaDeTexto 35"/>
          <p:cNvSpPr txBox="1"/>
          <p:nvPr/>
        </p:nvSpPr>
        <p:spPr>
          <a:xfrm>
            <a:off x="8485524" y="4388927"/>
            <a:ext cx="523875" cy="46037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D</a:t>
            </a:r>
            <a:endParaRPr lang="pt-BR" sz="2400" baseline="-25000" dirty="0" err="1" smtClean="0">
              <a:latin typeface="Comic Sans MS" panose="030F0702030302020204" pitchFamily="66" charset="0"/>
            </a:endParaRPr>
          </a:p>
        </p:txBody>
      </p:sp>
      <p:sp>
        <p:nvSpPr>
          <p:cNvPr id="18" name="CaixaDeTexto 38"/>
          <p:cNvSpPr txBox="1"/>
          <p:nvPr/>
        </p:nvSpPr>
        <p:spPr>
          <a:xfrm>
            <a:off x="8264525" y="3780790"/>
            <a:ext cx="568960" cy="398780"/>
          </a:xfrm>
          <a:prstGeom prst="rect">
            <a:avLst/>
          </a:prstGeom>
          <a:noFill/>
        </p:spPr>
        <p:txBody>
          <a:bodyPr wrap="square" rtlCol="0">
            <a:spAutoFit/>
          </a:bodyPr>
          <a:lstStyle/>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cxnSp>
        <p:nvCxnSpPr>
          <p:cNvPr id="19" name="Conector de Seta Reta 18"/>
          <p:cNvCxnSpPr>
            <a:stCxn id="9" idx="1"/>
          </p:cNvCxnSpPr>
          <p:nvPr/>
        </p:nvCxnSpPr>
        <p:spPr>
          <a:xfrm flipH="1" flipV="1">
            <a:off x="9726426" y="3816534"/>
            <a:ext cx="1" cy="4518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a:stCxn id="9" idx="5"/>
          </p:cNvCxnSpPr>
          <p:nvPr/>
        </p:nvCxnSpPr>
        <p:spPr>
          <a:xfrm flipH="1">
            <a:off x="9726426" y="4956274"/>
            <a:ext cx="1" cy="3439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1" name="CaixaDeTexto 42"/>
          <p:cNvSpPr txBox="1"/>
          <p:nvPr/>
        </p:nvSpPr>
        <p:spPr>
          <a:xfrm>
            <a:off x="9244516" y="3484452"/>
            <a:ext cx="1132041" cy="40011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22" name="CaixaDeTexto 43"/>
          <p:cNvSpPr txBox="1"/>
          <p:nvPr/>
        </p:nvSpPr>
        <p:spPr>
          <a:xfrm>
            <a:off x="9359971" y="5201103"/>
            <a:ext cx="1125629" cy="400110"/>
          </a:xfrm>
          <a:prstGeom prst="rect">
            <a:avLst/>
          </a:prstGeom>
          <a:noFill/>
        </p:spPr>
        <p:txBody>
          <a:bodyPr wrap="none" rtlCol="0">
            <a:spAutoFit/>
          </a:bodyPr>
          <a:lstStyle/>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sp>
        <p:nvSpPr>
          <p:cNvPr id="23" name="CaixaDeTexto 38"/>
          <p:cNvSpPr txBox="1"/>
          <p:nvPr/>
        </p:nvSpPr>
        <p:spPr>
          <a:xfrm>
            <a:off x="8264525" y="4979670"/>
            <a:ext cx="568960" cy="398780"/>
          </a:xfrm>
          <a:prstGeom prst="rect">
            <a:avLst/>
          </a:prstGeom>
          <a:noFill/>
        </p:spPr>
        <p:txBody>
          <a:bodyPr wrap="square" rtlCol="0">
            <a:spAutoFit/>
          </a:bodyPr>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sp>
        <p:nvSpPr>
          <p:cNvPr id="26" name="Espaço Reservado para Conteúdo 2"/>
          <p:cNvSpPr txBox="1"/>
          <p:nvPr/>
        </p:nvSpPr>
        <p:spPr>
          <a:xfrm>
            <a:off x="10911840" y="4295140"/>
            <a:ext cx="1000125"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Saída single</a:t>
            </a:r>
            <a:endParaRPr lang="pt-BR" sz="2000" dirty="0" smtClean="0">
              <a:latin typeface="Comic Sans MS" panose="030F0702030302020204" pitchFamily="66" charset="0"/>
            </a:endParaRPr>
          </a:p>
        </p:txBody>
      </p:sp>
      <p:sp>
        <p:nvSpPr>
          <p:cNvPr id="27" name="CaixaDeTexto 45"/>
          <p:cNvSpPr txBox="1"/>
          <p:nvPr/>
        </p:nvSpPr>
        <p:spPr>
          <a:xfrm>
            <a:off x="1985645" y="5713095"/>
            <a:ext cx="2817495"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Saida Diferencial</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8" name="CaixaDeTexto 45"/>
          <p:cNvSpPr txBox="1"/>
          <p:nvPr/>
        </p:nvSpPr>
        <p:spPr>
          <a:xfrm>
            <a:off x="8833485" y="5804535"/>
            <a:ext cx="2421890"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Saida Single</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Título 1"/>
          <p:cNvSpPr>
            <a:spLocks noGrp="1"/>
          </p:cNvSpPr>
          <p:nvPr/>
        </p:nvSpPr>
        <p:spPr>
          <a:xfrm>
            <a:off x="838200" y="365125"/>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dirty="0" smtClean="0"/>
              <a:t>Operação do Amplificador Operacional</a:t>
            </a:r>
            <a:br>
              <a:rPr lang="pt-BR" dirty="0" smtClean="0"/>
            </a:br>
            <a:r>
              <a:rPr lang="pt-BR" sz="3200" dirty="0" smtClean="0"/>
              <a:t>(duas entradas e uma saída)</a:t>
            </a:r>
            <a:endParaRPr lang="pt-BR" dirty="0"/>
          </a:p>
        </p:txBody>
      </p:sp>
      <p:sp>
        <p:nvSpPr>
          <p:cNvPr id="6" name="CaixaDeTexto 5"/>
          <p:cNvSpPr txBox="1"/>
          <p:nvPr/>
        </p:nvSpPr>
        <p:spPr>
          <a:xfrm>
            <a:off x="560405" y="4271544"/>
            <a:ext cx="3369402" cy="52197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E+</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/2 + V</a:t>
            </a:r>
            <a:r>
              <a:rPr lang="pt-BR" sz="2800" b="1" baseline="-25000" dirty="0" smtClean="0">
                <a:solidFill>
                  <a:srgbClr val="C00000"/>
                </a:solidFill>
                <a:latin typeface="Comic Sans MS" panose="030F0702030302020204" pitchFamily="66" charset="0"/>
              </a:rPr>
              <a:t>CM</a:t>
            </a:r>
            <a:endParaRPr lang="pt-BR" sz="2800" b="1" dirty="0">
              <a:solidFill>
                <a:srgbClr val="C00000"/>
              </a:solidFill>
              <a:latin typeface="Comic Sans MS" panose="030F0702030302020204" pitchFamily="66" charset="0"/>
            </a:endParaRPr>
          </a:p>
        </p:txBody>
      </p:sp>
      <p:sp>
        <p:nvSpPr>
          <p:cNvPr id="7" name="CaixaDeTexto 6"/>
          <p:cNvSpPr txBox="1"/>
          <p:nvPr/>
        </p:nvSpPr>
        <p:spPr>
          <a:xfrm>
            <a:off x="560705" y="5015894"/>
            <a:ext cx="3369945" cy="521970"/>
          </a:xfrm>
          <a:prstGeom prst="rect">
            <a:avLst/>
          </a:prstGeom>
          <a:noFill/>
        </p:spPr>
        <p:txBody>
          <a:bodyPr wrap="non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E-</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/2 + V</a:t>
            </a:r>
            <a:r>
              <a:rPr lang="pt-BR" sz="2800" b="1" baseline="-25000" dirty="0" smtClean="0">
                <a:solidFill>
                  <a:srgbClr val="C00000"/>
                </a:solidFill>
                <a:latin typeface="Comic Sans MS" panose="030F0702030302020204" pitchFamily="66" charset="0"/>
              </a:rPr>
              <a:t>CM</a:t>
            </a:r>
            <a:endParaRPr lang="pt-BR" sz="2800" b="1" dirty="0">
              <a:solidFill>
                <a:srgbClr val="C00000"/>
              </a:solidFill>
              <a:latin typeface="Comic Sans MS" panose="030F0702030302020204" pitchFamily="66" charset="0"/>
            </a:endParaRPr>
          </a:p>
        </p:txBody>
      </p:sp>
      <p:sp>
        <p:nvSpPr>
          <p:cNvPr id="9" name="CaixaDeTexto 8"/>
          <p:cNvSpPr txBox="1"/>
          <p:nvPr/>
        </p:nvSpPr>
        <p:spPr>
          <a:xfrm>
            <a:off x="4236085" y="1786890"/>
            <a:ext cx="7541895" cy="52197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CM</a:t>
            </a:r>
            <a:r>
              <a:rPr lang="pt-BR" sz="2800" dirty="0" smtClean="0">
                <a:latin typeface="Comic Sans MS" panose="030F0702030302020204" pitchFamily="66" charset="0"/>
              </a:rPr>
              <a:t> = tensão de modo comum (</a:t>
            </a:r>
            <a:r>
              <a:rPr lang="pt-BR" sz="2800" dirty="0" err="1">
                <a:latin typeface="Comic Sans MS" panose="030F0702030302020204" pitchFamily="66" charset="0"/>
              </a:rPr>
              <a:t>c</a:t>
            </a:r>
            <a:r>
              <a:rPr lang="pt-BR" sz="2800" dirty="0" err="1" smtClean="0">
                <a:latin typeface="Comic Sans MS" panose="030F0702030302020204" pitchFamily="66" charset="0"/>
              </a:rPr>
              <a:t>ommum</a:t>
            </a:r>
            <a:r>
              <a:rPr lang="pt-BR" sz="2800" dirty="0" smtClean="0">
                <a:latin typeface="Comic Sans MS" panose="030F0702030302020204" pitchFamily="66" charset="0"/>
              </a:rPr>
              <a:t> </a:t>
            </a:r>
            <a:r>
              <a:rPr lang="pt-BR" sz="2800" dirty="0" err="1" smtClean="0">
                <a:latin typeface="Comic Sans MS" panose="030F0702030302020204" pitchFamily="66" charset="0"/>
              </a:rPr>
              <a:t>mode</a:t>
            </a:r>
            <a:r>
              <a:rPr lang="pt-BR" sz="2800" dirty="0" smtClean="0">
                <a:latin typeface="Comic Sans MS" panose="030F0702030302020204" pitchFamily="66" charset="0"/>
              </a:rPr>
              <a:t>)</a:t>
            </a:r>
            <a:endParaRPr lang="pt-BR" sz="2800" dirty="0">
              <a:latin typeface="Comic Sans MS" panose="030F0702030302020204" pitchFamily="66" charset="0"/>
            </a:endParaRPr>
          </a:p>
        </p:txBody>
      </p:sp>
      <p:sp>
        <p:nvSpPr>
          <p:cNvPr id="12" name="CaixaDeTexto 11"/>
          <p:cNvSpPr txBox="1"/>
          <p:nvPr/>
        </p:nvSpPr>
        <p:spPr>
          <a:xfrm>
            <a:off x="4297612" y="2787034"/>
            <a:ext cx="4848727"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r>
              <a:rPr lang="pt-BR" sz="2800" dirty="0" smtClean="0">
                <a:latin typeface="Comic Sans MS" panose="030F0702030302020204" pitchFamily="66" charset="0"/>
              </a:rPr>
              <a:t> = tensão de diferencial</a:t>
            </a:r>
            <a:endParaRPr lang="pt-BR" sz="2800" dirty="0">
              <a:latin typeface="Comic Sans MS" panose="030F0702030302020204" pitchFamily="66" charset="0"/>
            </a:endParaRPr>
          </a:p>
        </p:txBody>
      </p:sp>
      <p:sp>
        <p:nvSpPr>
          <p:cNvPr id="13" name="CaixaDeTexto 12"/>
          <p:cNvSpPr txBox="1"/>
          <p:nvPr/>
        </p:nvSpPr>
        <p:spPr>
          <a:xfrm>
            <a:off x="499154" y="2787220"/>
            <a:ext cx="3369402" cy="52197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a:t>
            </a:r>
            <a:endParaRPr lang="pt-BR" sz="2800" b="1" dirty="0">
              <a:solidFill>
                <a:srgbClr val="C00000"/>
              </a:solidFill>
              <a:latin typeface="Comic Sans MS" panose="030F0702030302020204" pitchFamily="66" charset="0"/>
            </a:endParaRPr>
          </a:p>
        </p:txBody>
      </p:sp>
      <p:sp>
        <p:nvSpPr>
          <p:cNvPr id="14" name="CaixaDeTexto 13"/>
          <p:cNvSpPr txBox="1"/>
          <p:nvPr/>
        </p:nvSpPr>
        <p:spPr>
          <a:xfrm>
            <a:off x="499153" y="1838091"/>
            <a:ext cx="4033509" cy="52197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CM</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a:t>
            </a:r>
            <a:r>
              <a:rPr lang="pt-BR" sz="2800" b="1" dirty="0" smtClean="0">
                <a:solidFill>
                  <a:srgbClr val="C00000"/>
                </a:solidFill>
                <a:latin typeface="Comic Sans MS" panose="030F0702030302020204" pitchFamily="66" charset="0"/>
              </a:rPr>
              <a:t>)/2</a:t>
            </a:r>
            <a:endParaRPr lang="pt-BR" sz="2800" b="1" dirty="0">
              <a:solidFill>
                <a:srgbClr val="C00000"/>
              </a:solidFill>
              <a:latin typeface="Comic Sans MS" panose="030F0702030302020204" pitchFamily="66" charset="0"/>
            </a:endParaRPr>
          </a:p>
        </p:txBody>
      </p:sp>
      <p:sp>
        <p:nvSpPr>
          <p:cNvPr id="5" name="Forma livre 4"/>
          <p:cNvSpPr/>
          <p:nvPr/>
        </p:nvSpPr>
        <p:spPr>
          <a:xfrm>
            <a:off x="5847347" y="3847412"/>
            <a:ext cx="5438274" cy="1097567"/>
          </a:xfrm>
          <a:custGeom>
            <a:avLst/>
            <a:gdLst>
              <a:gd name="connsiteX0" fmla="*/ 0 w 5438274"/>
              <a:gd name="connsiteY0" fmla="*/ 1097567 h 1097567"/>
              <a:gd name="connsiteX1" fmla="*/ 902369 w 5438274"/>
              <a:gd name="connsiteY1" fmla="*/ 784746 h 1097567"/>
              <a:gd name="connsiteX2" fmla="*/ 1600200 w 5438274"/>
              <a:gd name="connsiteY2" fmla="*/ 207230 h 1097567"/>
              <a:gd name="connsiteX3" fmla="*/ 2598821 w 5438274"/>
              <a:gd name="connsiteY3" fmla="*/ 2693 h 1097567"/>
              <a:gd name="connsiteX4" fmla="*/ 4054642 w 5438274"/>
              <a:gd name="connsiteY4" fmla="*/ 327546 h 1097567"/>
              <a:gd name="connsiteX5" fmla="*/ 5438274 w 5438274"/>
              <a:gd name="connsiteY5" fmla="*/ 1061472 h 10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38274" h="1097567">
                <a:moveTo>
                  <a:pt x="0" y="1097567"/>
                </a:moveTo>
                <a:cubicBezTo>
                  <a:pt x="317834" y="1015351"/>
                  <a:pt x="635669" y="933136"/>
                  <a:pt x="902369" y="784746"/>
                </a:cubicBezTo>
                <a:cubicBezTo>
                  <a:pt x="1169069" y="636356"/>
                  <a:pt x="1317458" y="337572"/>
                  <a:pt x="1600200" y="207230"/>
                </a:cubicBezTo>
                <a:cubicBezTo>
                  <a:pt x="1882942" y="76888"/>
                  <a:pt x="2189747" y="-17360"/>
                  <a:pt x="2598821" y="2693"/>
                </a:cubicBezTo>
                <a:cubicBezTo>
                  <a:pt x="3007895" y="22746"/>
                  <a:pt x="3581400" y="151083"/>
                  <a:pt x="4054642" y="327546"/>
                </a:cubicBezTo>
                <a:cubicBezTo>
                  <a:pt x="4527884" y="504009"/>
                  <a:pt x="4983079" y="782740"/>
                  <a:pt x="5438274" y="1061472"/>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Forma livre 7"/>
          <p:cNvSpPr/>
          <p:nvPr/>
        </p:nvSpPr>
        <p:spPr>
          <a:xfrm>
            <a:off x="5919537" y="5466054"/>
            <a:ext cx="5209674" cy="886620"/>
          </a:xfrm>
          <a:custGeom>
            <a:avLst/>
            <a:gdLst>
              <a:gd name="connsiteX0" fmla="*/ 0 w 5209674"/>
              <a:gd name="connsiteY0" fmla="*/ 790367 h 886620"/>
              <a:gd name="connsiteX1" fmla="*/ 866274 w 5209674"/>
              <a:gd name="connsiteY1" fmla="*/ 465514 h 886620"/>
              <a:gd name="connsiteX2" fmla="*/ 1864895 w 5209674"/>
              <a:gd name="connsiteY2" fmla="*/ 8314 h 886620"/>
              <a:gd name="connsiteX3" fmla="*/ 3308684 w 5209674"/>
              <a:gd name="connsiteY3" fmla="*/ 224883 h 886620"/>
              <a:gd name="connsiteX4" fmla="*/ 5209674 w 5209674"/>
              <a:gd name="connsiteY4" fmla="*/ 886620 h 886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9674" h="886620">
                <a:moveTo>
                  <a:pt x="0" y="790367"/>
                </a:moveTo>
                <a:cubicBezTo>
                  <a:pt x="277729" y="693111"/>
                  <a:pt x="555458" y="595856"/>
                  <a:pt x="866274" y="465514"/>
                </a:cubicBezTo>
                <a:cubicBezTo>
                  <a:pt x="1177090" y="335172"/>
                  <a:pt x="1457827" y="48419"/>
                  <a:pt x="1864895" y="8314"/>
                </a:cubicBezTo>
                <a:cubicBezTo>
                  <a:pt x="2271963" y="-31791"/>
                  <a:pt x="2751221" y="78499"/>
                  <a:pt x="3308684" y="224883"/>
                </a:cubicBezTo>
                <a:cubicBezTo>
                  <a:pt x="3866147" y="371267"/>
                  <a:pt x="4537910" y="628943"/>
                  <a:pt x="5209674" y="886620"/>
                </a:cubicBez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Forma livre 14"/>
          <p:cNvSpPr/>
          <p:nvPr/>
        </p:nvSpPr>
        <p:spPr>
          <a:xfrm>
            <a:off x="5835316" y="4564257"/>
            <a:ext cx="5317958" cy="1066522"/>
          </a:xfrm>
          <a:custGeom>
            <a:avLst/>
            <a:gdLst>
              <a:gd name="connsiteX0" fmla="*/ 0 w 5317958"/>
              <a:gd name="connsiteY0" fmla="*/ 1018396 h 1066522"/>
              <a:gd name="connsiteX1" fmla="*/ 1239252 w 5317958"/>
              <a:gd name="connsiteY1" fmla="*/ 561196 h 1066522"/>
              <a:gd name="connsiteX2" fmla="*/ 1864895 w 5317958"/>
              <a:gd name="connsiteY2" fmla="*/ 140090 h 1066522"/>
              <a:gd name="connsiteX3" fmla="*/ 2490537 w 5317958"/>
              <a:gd name="connsiteY3" fmla="*/ 7743 h 1066522"/>
              <a:gd name="connsiteX4" fmla="*/ 3525252 w 5317958"/>
              <a:gd name="connsiteY4" fmla="*/ 332596 h 1066522"/>
              <a:gd name="connsiteX5" fmla="*/ 4981073 w 5317958"/>
              <a:gd name="connsiteY5" fmla="*/ 910111 h 1066522"/>
              <a:gd name="connsiteX6" fmla="*/ 5317958 w 5317958"/>
              <a:gd name="connsiteY6" fmla="*/ 1066522 h 106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7958" h="1066522">
                <a:moveTo>
                  <a:pt x="0" y="1018396"/>
                </a:moveTo>
                <a:cubicBezTo>
                  <a:pt x="464218" y="862988"/>
                  <a:pt x="928436" y="707580"/>
                  <a:pt x="1239252" y="561196"/>
                </a:cubicBezTo>
                <a:cubicBezTo>
                  <a:pt x="1550068" y="414812"/>
                  <a:pt x="1656348" y="232332"/>
                  <a:pt x="1864895" y="140090"/>
                </a:cubicBezTo>
                <a:cubicBezTo>
                  <a:pt x="2073443" y="47848"/>
                  <a:pt x="2213811" y="-24341"/>
                  <a:pt x="2490537" y="7743"/>
                </a:cubicBezTo>
                <a:cubicBezTo>
                  <a:pt x="2767263" y="39827"/>
                  <a:pt x="3110163" y="182201"/>
                  <a:pt x="3525252" y="332596"/>
                </a:cubicBezTo>
                <a:cubicBezTo>
                  <a:pt x="3940341" y="482991"/>
                  <a:pt x="4682289" y="787790"/>
                  <a:pt x="4981073" y="910111"/>
                </a:cubicBezTo>
                <a:cubicBezTo>
                  <a:pt x="5279857" y="1032432"/>
                  <a:pt x="5298907" y="1049477"/>
                  <a:pt x="5317958" y="1066522"/>
                </a:cubicBezTo>
              </a:path>
            </a:pathLst>
          </a:custGeom>
          <a:noFill/>
          <a:ln>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046485" y="3317787"/>
            <a:ext cx="757992" cy="52197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E+</a:t>
            </a:r>
            <a:endParaRPr lang="pt-BR" sz="2800" dirty="0">
              <a:latin typeface="Comic Sans MS" panose="030F0702030302020204" pitchFamily="66" charset="0"/>
            </a:endParaRPr>
          </a:p>
        </p:txBody>
      </p:sp>
      <p:sp>
        <p:nvSpPr>
          <p:cNvPr id="17" name="CaixaDeTexto 16"/>
          <p:cNvSpPr txBox="1"/>
          <p:nvPr/>
        </p:nvSpPr>
        <p:spPr>
          <a:xfrm>
            <a:off x="8047120" y="5426521"/>
            <a:ext cx="757992" cy="52197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E-</a:t>
            </a:r>
            <a:endParaRPr lang="pt-BR" sz="2800" dirty="0">
              <a:latin typeface="Comic Sans MS" panose="030F0702030302020204" pitchFamily="66" charset="0"/>
            </a:endParaRPr>
          </a:p>
        </p:txBody>
      </p:sp>
      <p:sp>
        <p:nvSpPr>
          <p:cNvPr id="18" name="CaixaDeTexto 17"/>
          <p:cNvSpPr txBox="1"/>
          <p:nvPr/>
        </p:nvSpPr>
        <p:spPr>
          <a:xfrm>
            <a:off x="8566484" y="4263595"/>
            <a:ext cx="1022684"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CM</a:t>
            </a:r>
            <a:endParaRPr lang="pt-BR" sz="2800" dirty="0">
              <a:latin typeface="Comic Sans MS" panose="030F0702030302020204" pitchFamily="66" charset="0"/>
            </a:endParaRPr>
          </a:p>
        </p:txBody>
      </p:sp>
      <p:cxnSp>
        <p:nvCxnSpPr>
          <p:cNvPr id="20" name="Conector de Seta Reta 19"/>
          <p:cNvCxnSpPr/>
          <p:nvPr/>
        </p:nvCxnSpPr>
        <p:spPr>
          <a:xfrm flipV="1">
            <a:off x="6232358" y="4908493"/>
            <a:ext cx="0" cy="1162926"/>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 name="CaixaDeTexto 20"/>
          <p:cNvSpPr txBox="1"/>
          <p:nvPr/>
        </p:nvSpPr>
        <p:spPr>
          <a:xfrm>
            <a:off x="5571620" y="4984031"/>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endParaRPr lang="pt-BR" sz="2800" dirty="0">
              <a:latin typeface="Comic Sans MS" panose="030F0702030302020204" pitchFamily="66" charset="0"/>
            </a:endParaRPr>
          </a:p>
        </p:txBody>
      </p:sp>
      <p:cxnSp>
        <p:nvCxnSpPr>
          <p:cNvPr id="10" name="Conector Reto 9"/>
          <p:cNvCxnSpPr/>
          <p:nvPr/>
        </p:nvCxnSpPr>
        <p:spPr>
          <a:xfrm flipH="1">
            <a:off x="499110" y="1729740"/>
            <a:ext cx="0" cy="165798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499110" y="4290695"/>
            <a:ext cx="0" cy="124714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610600" y="6356350"/>
            <a:ext cx="2743200" cy="365125"/>
          </a:xfrm>
        </p:spPr>
        <p:txBody>
          <a:bodyPr/>
          <a:p>
            <a:fld id="{74F297BB-B745-4CAB-BE1D-CE4C89382949}" type="slidenum">
              <a:rPr lang="pt-BR" smtClean="0"/>
            </a:fld>
            <a:endParaRPr lang="pt-BR"/>
          </a:p>
        </p:txBody>
      </p:sp>
      <p:sp>
        <p:nvSpPr>
          <p:cNvPr id="115" name="Caixa de Texto 114"/>
          <p:cNvSpPr txBox="1"/>
          <p:nvPr/>
        </p:nvSpPr>
        <p:spPr>
          <a:xfrm>
            <a:off x="1257935" y="344170"/>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Definições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Conteúdo 2"/>
          <p:cNvSpPr txBox="1"/>
          <p:nvPr/>
        </p:nvSpPr>
        <p:spPr>
          <a:xfrm>
            <a:off x="158750" y="2555240"/>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Entrada diferencial</a:t>
            </a:r>
            <a:endParaRPr lang="pt-BR" sz="2000" dirty="0" smtClean="0">
              <a:latin typeface="Comic Sans MS" panose="030F0702030302020204" pitchFamily="66" charset="0"/>
            </a:endParaRPr>
          </a:p>
        </p:txBody>
      </p:sp>
      <p:sp>
        <p:nvSpPr>
          <p:cNvPr id="28" name="Triângulo isósceles 27"/>
          <p:cNvSpPr/>
          <p:nvPr/>
        </p:nvSpPr>
        <p:spPr>
          <a:xfrm rot="5400000">
            <a:off x="2383790" y="2249170"/>
            <a:ext cx="1375410" cy="1252220"/>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Reto 6"/>
          <p:cNvCxnSpPr/>
          <p:nvPr/>
        </p:nvCxnSpPr>
        <p:spPr>
          <a:xfrm>
            <a:off x="3252568" y="2628604"/>
            <a:ext cx="50609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a:off x="1938924" y="2442497"/>
            <a:ext cx="50609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a:off x="1938924" y="3321542"/>
            <a:ext cx="50609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2410460" y="2325370"/>
            <a:ext cx="288290" cy="368300"/>
          </a:xfrm>
          <a:prstGeom prst="rect">
            <a:avLst/>
          </a:prstGeom>
          <a:noFill/>
        </p:spPr>
        <p:txBody>
          <a:bodyPr wrap="square" rtlCol="0">
            <a:spAutoFit/>
          </a:bodyPr>
          <a:lstStyle/>
          <a:p>
            <a:r>
              <a:rPr lang="pt-BR" dirty="0" smtClean="0"/>
              <a:t>+</a:t>
            </a:r>
            <a:endParaRPr lang="pt-BR" dirty="0"/>
          </a:p>
        </p:txBody>
      </p:sp>
      <p:sp>
        <p:nvSpPr>
          <p:cNvPr id="33" name="CaixaDeTexto 32"/>
          <p:cNvSpPr txBox="1"/>
          <p:nvPr/>
        </p:nvSpPr>
        <p:spPr>
          <a:xfrm>
            <a:off x="2410460" y="3046095"/>
            <a:ext cx="288290" cy="368300"/>
          </a:xfrm>
          <a:prstGeom prst="rect">
            <a:avLst/>
          </a:prstGeom>
          <a:noFill/>
        </p:spPr>
        <p:txBody>
          <a:bodyPr wrap="square" rtlCol="0">
            <a:spAutoFit/>
          </a:bodyPr>
          <a:lstStyle/>
          <a:p>
            <a:r>
              <a:rPr lang="pt-BR" dirty="0"/>
              <a:t>-</a:t>
            </a:r>
            <a:endParaRPr lang="pt-BR" dirty="0"/>
          </a:p>
        </p:txBody>
      </p:sp>
      <p:sp>
        <p:nvSpPr>
          <p:cNvPr id="34" name="CaixaDeTexto 33"/>
          <p:cNvSpPr txBox="1"/>
          <p:nvPr/>
        </p:nvSpPr>
        <p:spPr>
          <a:xfrm>
            <a:off x="3632200" y="2259330"/>
            <a:ext cx="528320" cy="398780"/>
          </a:xfrm>
          <a:prstGeom prst="rect">
            <a:avLst/>
          </a:prstGeom>
          <a:noFill/>
        </p:spPr>
        <p:txBody>
          <a:bodyPr wrap="squar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5" name="Forma livre 34"/>
          <p:cNvSpPr/>
          <p:nvPr/>
        </p:nvSpPr>
        <p:spPr>
          <a:xfrm>
            <a:off x="1609725" y="2462530"/>
            <a:ext cx="354965" cy="8401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5"/>
          <p:cNvSpPr txBox="1"/>
          <p:nvPr/>
        </p:nvSpPr>
        <p:spPr>
          <a:xfrm>
            <a:off x="1815465" y="2652395"/>
            <a:ext cx="523875" cy="460375"/>
          </a:xfrm>
          <a:prstGeom prst="rect">
            <a:avLst/>
          </a:prstGeom>
          <a:noFill/>
        </p:spPr>
        <p:txBody>
          <a:bodyPr wrap="squar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D</a:t>
            </a:r>
            <a:endParaRPr lang="pt-BR" sz="2400" baseline="-25000" dirty="0" err="1" smtClean="0">
              <a:latin typeface="Comic Sans MS" panose="030F0702030302020204" pitchFamily="66" charset="0"/>
            </a:endParaRPr>
          </a:p>
        </p:txBody>
      </p:sp>
      <p:sp>
        <p:nvSpPr>
          <p:cNvPr id="39" name="CaixaDeTexto 38"/>
          <p:cNvSpPr txBox="1"/>
          <p:nvPr/>
        </p:nvSpPr>
        <p:spPr>
          <a:xfrm>
            <a:off x="1609725" y="2044065"/>
            <a:ext cx="568960" cy="398780"/>
          </a:xfrm>
          <a:prstGeom prst="rect">
            <a:avLst/>
          </a:prstGeom>
          <a:noFill/>
        </p:spPr>
        <p:txBody>
          <a:bodyPr wrap="square" rtlCol="0">
            <a:spAutoFit/>
          </a:bodyPr>
          <a:lstStyle/>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sp>
        <p:nvSpPr>
          <p:cNvPr id="3" name="CaixaDeTexto 38"/>
          <p:cNvSpPr txBox="1"/>
          <p:nvPr/>
        </p:nvSpPr>
        <p:spPr>
          <a:xfrm>
            <a:off x="1609725" y="3242945"/>
            <a:ext cx="568960" cy="398780"/>
          </a:xfrm>
          <a:prstGeom prst="rect">
            <a:avLst/>
          </a:prstGeom>
          <a:noFill/>
        </p:spPr>
        <p:txBody>
          <a:bodyPr wrap="square" rtlCol="0">
            <a:spAutoFit/>
          </a:bodyPr>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cxnSp>
        <p:nvCxnSpPr>
          <p:cNvPr id="5" name="Conector Reto 6"/>
          <p:cNvCxnSpPr/>
          <p:nvPr/>
        </p:nvCxnSpPr>
        <p:spPr>
          <a:xfrm>
            <a:off x="3258283" y="3110569"/>
            <a:ext cx="50609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33"/>
          <p:cNvSpPr txBox="1"/>
          <p:nvPr/>
        </p:nvSpPr>
        <p:spPr>
          <a:xfrm>
            <a:off x="3653790" y="3018155"/>
            <a:ext cx="528320" cy="398780"/>
          </a:xfrm>
          <a:prstGeom prst="rect">
            <a:avLst/>
          </a:prstGeom>
          <a:noFill/>
        </p:spPr>
        <p:txBody>
          <a:bodyPr wrap="square" rtlCol="0">
            <a:spAutoFit/>
          </a:bodyPr>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7" name="Espaço Reservado para Conteúdo 2"/>
          <p:cNvSpPr txBox="1"/>
          <p:nvPr/>
        </p:nvSpPr>
        <p:spPr>
          <a:xfrm>
            <a:off x="3917950" y="2562225"/>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Saída diferencial</a:t>
            </a:r>
            <a:endParaRPr lang="pt-BR" sz="2000"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4" name="CaixaDeTexto 8"/>
              <p:cNvSpPr txBox="1"/>
              <p:nvPr/>
            </p:nvSpPr>
            <p:spPr>
              <a:xfrm>
                <a:off x="4598035" y="1365250"/>
                <a:ext cx="7228840" cy="82232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D </a:t>
                </a:r>
                <a:r>
                  <a:rPr lang="pt-BR" sz="2800" dirty="0" smtClean="0">
                    <a:latin typeface="Comic Sans MS" panose="030F0702030302020204" pitchFamily="66" charset="0"/>
                  </a:rPr>
                  <a:t>= Ganho Diferencial =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den>
                    </m:f>
                    <m:r>
                      <a:rPr lang="en-US" altLang="pt-BR" sz="2800" i="1" dirty="0" smtClean="0">
                        <a:latin typeface="Cambria Math" panose="02040503050406030204" pitchFamily="18" charset="0"/>
                        <a:cs typeface="Cambria Math" panose="02040503050406030204" pitchFamily="18" charset="0"/>
                      </a:rPr>
                      <m:t>=</m:t>
                    </m:r>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den>
                    </m:f>
                  </m:oMath>
                </a14:m>
                <a:endParaRPr lang="pt-BR" sz="2800" dirty="0">
                  <a:latin typeface="Comic Sans MS" panose="030F0702030302020204" pitchFamily="66" charset="0"/>
                </a:endParaRPr>
              </a:p>
            </p:txBody>
          </p:sp>
        </mc:Choice>
        <mc:Fallback>
          <p:sp>
            <p:nvSpPr>
              <p:cNvPr id="24" name="CaixaDeTexto 8"/>
              <p:cNvSpPr txBox="1">
                <a:spLocks noRot="1" noChangeAspect="1" noMove="1" noResize="1" noEditPoints="1" noAdjustHandles="1" noChangeArrowheads="1" noChangeShapeType="1" noTextEdit="1"/>
              </p:cNvSpPr>
              <p:nvPr/>
            </p:nvSpPr>
            <p:spPr>
              <a:xfrm>
                <a:off x="4598035" y="1365250"/>
                <a:ext cx="7228840" cy="822325"/>
              </a:xfrm>
              <a:prstGeom prst="rect">
                <a:avLst/>
              </a:prstGeom>
              <a:blipFill rotWithShape="1">
                <a:blip r:embed="rId1"/>
                <a:stretch>
                  <a:fillRect b="-223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DeTexto 8"/>
              <p:cNvSpPr txBox="1"/>
              <p:nvPr/>
            </p:nvSpPr>
            <p:spPr>
              <a:xfrm>
                <a:off x="4399915" y="3321685"/>
                <a:ext cx="7319645" cy="84264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CM </a:t>
                </a:r>
                <a:r>
                  <a:rPr lang="pt-BR" sz="2800" dirty="0" smtClean="0">
                    <a:latin typeface="Comic Sans MS" panose="030F0702030302020204" pitchFamily="66" charset="0"/>
                  </a:rPr>
                  <a:t>= Ganho de Modo Comum =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2</m:t>
                        </m:r>
                      </m:num>
                      <m:den>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𝐶𝑀</m:t>
                            </m:r>
                          </m:sub>
                        </m:sSub>
                      </m:den>
                    </m:f>
                  </m:oMath>
                </a14:m>
                <a:endParaRPr lang="pt-BR" sz="2800" dirty="0">
                  <a:latin typeface="Comic Sans MS" panose="030F0702030302020204" pitchFamily="66" charset="0"/>
                </a:endParaRPr>
              </a:p>
            </p:txBody>
          </p:sp>
        </mc:Choice>
        <mc:Fallback>
          <p:sp>
            <p:nvSpPr>
              <p:cNvPr id="25" name="CaixaDeTexto 8"/>
              <p:cNvSpPr txBox="1">
                <a:spLocks noRot="1" noChangeAspect="1" noMove="1" noResize="1" noEditPoints="1" noAdjustHandles="1" noChangeArrowheads="1" noChangeShapeType="1" noTextEdit="1"/>
              </p:cNvSpPr>
              <p:nvPr/>
            </p:nvSpPr>
            <p:spPr>
              <a:xfrm>
                <a:off x="4399915" y="3321685"/>
                <a:ext cx="7319645" cy="842645"/>
              </a:xfrm>
              <a:prstGeom prst="rect">
                <a:avLst/>
              </a:prstGeom>
              <a:blipFill rotWithShape="1">
                <a:blip r:embed="rId2"/>
                <a:stretch>
                  <a:fillRect b="-2185"/>
                </a:stretch>
              </a:blipFill>
            </p:spPr>
            <p:txBody>
              <a:bodyPr/>
              <a:lstStyle/>
              <a:p>
                <a:r>
                  <a:rPr lang="pt-BR" altLang="en-US">
                    <a:noFill/>
                  </a:rPr>
                  <a:t> </a:t>
                </a:r>
              </a:p>
            </p:txBody>
          </p:sp>
        </mc:Fallback>
      </mc:AlternateContent>
      <p:sp>
        <p:nvSpPr>
          <p:cNvPr id="125" name="CaixaDeTexto 45"/>
          <p:cNvSpPr txBox="1"/>
          <p:nvPr/>
        </p:nvSpPr>
        <p:spPr>
          <a:xfrm>
            <a:off x="473075" y="4849495"/>
            <a:ext cx="11246485" cy="1506855"/>
          </a:xfrm>
          <a:prstGeom prst="rect">
            <a:avLst/>
          </a:prstGeom>
          <a:solidFill>
            <a:schemeClr val="bg1"/>
          </a:solidFill>
        </p:spPr>
        <p:txBody>
          <a:bodyPr wrap="square" rtlCol="0">
            <a:spAutoFit/>
          </a:bodyPr>
          <a:p>
            <a:pPr indent="0" algn="l">
              <a:spcBef>
                <a:spcPts val="60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que se deseja num AmpOp ou num par diferencial é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 ou seja ganho diferencial grande</a:t>
            </a:r>
            <a:endParaRPr lang="pt-BR" altLang="en-US" sz="24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0, ou seja ganho de modo comum pequeno</a:t>
            </a:r>
            <a:endParaRPr lang="pt-BR" altLang="en-US" sz="24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AlternateContent xmlns:mc="http://schemas.openxmlformats.org/markup-compatibility/2006">
        <mc:Choice xmlns:a14="http://schemas.microsoft.com/office/drawing/2010/main" Requires="a14">
          <p:sp>
            <p:nvSpPr>
              <p:cNvPr id="8" name="CaixaDeTexto 8"/>
              <p:cNvSpPr txBox="1"/>
              <p:nvPr/>
            </p:nvSpPr>
            <p:spPr>
              <a:xfrm>
                <a:off x="5516880" y="2301240"/>
                <a:ext cx="6412230" cy="82232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D </a:t>
                </a:r>
                <a:r>
                  <a:rPr lang="pt-BR" sz="2800" dirty="0" smtClean="0">
                    <a:latin typeface="Comic Sans MS" panose="030F0702030302020204" pitchFamily="66" charset="0"/>
                  </a:rPr>
                  <a:t>= Ganho Dif. single =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den>
                    </m:f>
                    <m:r>
                      <a:rPr lang="en-US" altLang="pt-BR" sz="2800" i="1" dirty="0" smtClean="0">
                        <a:latin typeface="Cambria Math" panose="02040503050406030204" pitchFamily="18" charset="0"/>
                        <a:cs typeface="Cambria Math" panose="02040503050406030204" pitchFamily="18" charset="0"/>
                      </a:rPr>
                      <m:t>=</m:t>
                    </m:r>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den>
                    </m:f>
                  </m:oMath>
                </a14:m>
                <a:endParaRPr lang="pt-BR" sz="2800" dirty="0">
                  <a:latin typeface="Comic Sans MS" panose="030F0702030302020204" pitchFamily="66" charset="0"/>
                </a:endParaRPr>
              </a:p>
            </p:txBody>
          </p:sp>
        </mc:Choice>
        <mc:Fallback>
          <p:sp>
            <p:nvSpPr>
              <p:cNvPr id="8" name="CaixaDeTexto 8"/>
              <p:cNvSpPr txBox="1">
                <a:spLocks noRot="1" noChangeAspect="1" noMove="1" noResize="1" noEditPoints="1" noAdjustHandles="1" noChangeArrowheads="1" noChangeShapeType="1" noTextEdit="1"/>
              </p:cNvSpPr>
              <p:nvPr/>
            </p:nvSpPr>
            <p:spPr>
              <a:xfrm>
                <a:off x="5516880" y="2301240"/>
                <a:ext cx="6412230" cy="822325"/>
              </a:xfrm>
              <a:prstGeom prst="rect">
                <a:avLst/>
              </a:prstGeom>
              <a:blipFill rotWithShape="1">
                <a:blip r:embed="rId3"/>
                <a:stretch>
                  <a:fillRect b="-223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DeTexto 8"/>
              <p:cNvSpPr txBox="1"/>
              <p:nvPr/>
            </p:nvSpPr>
            <p:spPr>
              <a:xfrm>
                <a:off x="4399915" y="4006850"/>
                <a:ext cx="7319645" cy="83375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CM </a:t>
                </a:r>
                <a:r>
                  <a:rPr lang="pt-BR" sz="2800" dirty="0" smtClean="0">
                    <a:latin typeface="Comic Sans MS" panose="030F0702030302020204" pitchFamily="66" charset="0"/>
                  </a:rPr>
                  <a:t>= Ganho CM single =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num>
                      <m:den>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𝐶𝑀</m:t>
                            </m:r>
                          </m:sub>
                        </m:sSub>
                      </m:den>
                    </m:f>
                  </m:oMath>
                </a14:m>
                <a:endParaRPr lang="pt-BR" sz="2800" dirty="0">
                  <a:latin typeface="Comic Sans MS" panose="030F0702030302020204" pitchFamily="66" charset="0"/>
                </a:endParaRPr>
              </a:p>
            </p:txBody>
          </p:sp>
        </mc:Choice>
        <mc:Fallback>
          <p:sp>
            <p:nvSpPr>
              <p:cNvPr id="9" name="CaixaDeTexto 8"/>
              <p:cNvSpPr txBox="1">
                <a:spLocks noRot="1" noChangeAspect="1" noMove="1" noResize="1" noEditPoints="1" noAdjustHandles="1" noChangeArrowheads="1" noChangeShapeType="1" noTextEdit="1"/>
              </p:cNvSpPr>
              <p:nvPr/>
            </p:nvSpPr>
            <p:spPr>
              <a:xfrm>
                <a:off x="4399915" y="4006850"/>
                <a:ext cx="7319645" cy="833755"/>
              </a:xfrm>
              <a:prstGeom prst="rect">
                <a:avLst/>
              </a:prstGeom>
              <a:blipFill rotWithShape="1">
                <a:blip r:embed="rId4"/>
                <a:stretch>
                  <a:fillRect b="-2209"/>
                </a:stretch>
              </a:blipFill>
            </p:spPr>
            <p:txBody>
              <a:bodyPr/>
              <a:lstStyle/>
              <a:p>
                <a:r>
                  <a:rPr lang="pt-BR" altLang="en-US">
                    <a:noFill/>
                  </a:rPr>
                  <a:t> </a:t>
                </a:r>
              </a:p>
            </p:txBody>
          </p:sp>
        </mc:Fallback>
      </mc:AlternateContent>
    </p:spTree>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257935" y="344170"/>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Definições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Conteúdo 2"/>
          <p:cNvSpPr txBox="1"/>
          <p:nvPr/>
        </p:nvSpPr>
        <p:spPr>
          <a:xfrm>
            <a:off x="292100" y="2308225"/>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Entrada diferencial</a:t>
            </a:r>
            <a:endParaRPr lang="pt-BR" sz="2000" dirty="0" smtClean="0">
              <a:latin typeface="Comic Sans MS" panose="030F0702030302020204" pitchFamily="66" charset="0"/>
            </a:endParaRPr>
          </a:p>
        </p:txBody>
      </p:sp>
      <p:sp>
        <p:nvSpPr>
          <p:cNvPr id="28" name="Triângulo isósceles 27"/>
          <p:cNvSpPr/>
          <p:nvPr/>
        </p:nvSpPr>
        <p:spPr>
          <a:xfrm rot="5400000">
            <a:off x="2517117" y="2002528"/>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Reto 6"/>
          <p:cNvCxnSpPr/>
          <p:nvPr/>
        </p:nvCxnSpPr>
        <p:spPr>
          <a:xfrm flipV="1">
            <a:off x="3385918" y="2382224"/>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flipV="1">
            <a:off x="2072274" y="219611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V="1">
            <a:off x="2072274" y="307516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2543889" y="2078299"/>
            <a:ext cx="288324" cy="370703"/>
          </a:xfrm>
          <a:prstGeom prst="rect">
            <a:avLst/>
          </a:prstGeom>
          <a:noFill/>
        </p:spPr>
        <p:txBody>
          <a:bodyPr wrap="square" rtlCol="0">
            <a:spAutoFit/>
          </a:bodyPr>
          <a:lstStyle/>
          <a:p>
            <a:r>
              <a:rPr lang="pt-BR" dirty="0" smtClean="0"/>
              <a:t>+</a:t>
            </a:r>
            <a:endParaRPr lang="pt-BR" dirty="0"/>
          </a:p>
        </p:txBody>
      </p:sp>
      <p:sp>
        <p:nvSpPr>
          <p:cNvPr id="33" name="CaixaDeTexto 32"/>
          <p:cNvSpPr txBox="1"/>
          <p:nvPr/>
        </p:nvSpPr>
        <p:spPr>
          <a:xfrm>
            <a:off x="2543889" y="2799195"/>
            <a:ext cx="288324" cy="370703"/>
          </a:xfrm>
          <a:prstGeom prst="rect">
            <a:avLst/>
          </a:prstGeom>
          <a:noFill/>
        </p:spPr>
        <p:txBody>
          <a:bodyPr wrap="square" rtlCol="0">
            <a:spAutoFit/>
          </a:bodyPr>
          <a:lstStyle/>
          <a:p>
            <a:r>
              <a:rPr lang="pt-BR" dirty="0"/>
              <a:t>-</a:t>
            </a:r>
            <a:endParaRPr lang="pt-BR" dirty="0"/>
          </a:p>
        </p:txBody>
      </p:sp>
      <p:sp>
        <p:nvSpPr>
          <p:cNvPr id="34" name="CaixaDeTexto 33"/>
          <p:cNvSpPr txBox="1"/>
          <p:nvPr/>
        </p:nvSpPr>
        <p:spPr>
          <a:xfrm>
            <a:off x="3765387" y="2012092"/>
            <a:ext cx="528320" cy="39878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5" name="Forma livre 34"/>
          <p:cNvSpPr/>
          <p:nvPr/>
        </p:nvSpPr>
        <p:spPr>
          <a:xfrm>
            <a:off x="1743274" y="2215494"/>
            <a:ext cx="354657"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5"/>
          <p:cNvSpPr txBox="1"/>
          <p:nvPr/>
        </p:nvSpPr>
        <p:spPr>
          <a:xfrm>
            <a:off x="1795799" y="2405187"/>
            <a:ext cx="523875" cy="46037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D</a:t>
            </a:r>
            <a:endParaRPr lang="pt-BR" sz="2400" baseline="-25000" dirty="0" err="1" smtClean="0">
              <a:latin typeface="Comic Sans MS" panose="030F0702030302020204" pitchFamily="66" charset="0"/>
            </a:endParaRPr>
          </a:p>
        </p:txBody>
      </p:sp>
      <p:sp>
        <p:nvSpPr>
          <p:cNvPr id="39" name="CaixaDeTexto 38"/>
          <p:cNvSpPr txBox="1"/>
          <p:nvPr/>
        </p:nvSpPr>
        <p:spPr>
          <a:xfrm>
            <a:off x="1743075" y="1797050"/>
            <a:ext cx="568960" cy="398780"/>
          </a:xfrm>
          <a:prstGeom prst="rect">
            <a:avLst/>
          </a:prstGeom>
          <a:noFill/>
        </p:spPr>
        <p:txBody>
          <a:bodyPr wrap="square" rtlCol="0">
            <a:spAutoFit/>
          </a:bodyPr>
          <a:lstStyle/>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sp>
        <p:nvSpPr>
          <p:cNvPr id="3" name="CaixaDeTexto 38"/>
          <p:cNvSpPr txBox="1"/>
          <p:nvPr/>
        </p:nvSpPr>
        <p:spPr>
          <a:xfrm>
            <a:off x="1743075" y="2995930"/>
            <a:ext cx="568960" cy="398780"/>
          </a:xfrm>
          <a:prstGeom prst="rect">
            <a:avLst/>
          </a:prstGeom>
          <a:noFill/>
        </p:spPr>
        <p:txBody>
          <a:bodyPr wrap="square" rtlCol="0">
            <a:spAutoFit/>
          </a:bodyPr>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cxnSp>
        <p:nvCxnSpPr>
          <p:cNvPr id="5" name="Conector Reto 6"/>
          <p:cNvCxnSpPr/>
          <p:nvPr/>
        </p:nvCxnSpPr>
        <p:spPr>
          <a:xfrm flipV="1">
            <a:off x="3391633" y="2864189"/>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33"/>
          <p:cNvSpPr txBox="1"/>
          <p:nvPr/>
        </p:nvSpPr>
        <p:spPr>
          <a:xfrm>
            <a:off x="3786977" y="2770917"/>
            <a:ext cx="528320" cy="398780"/>
          </a:xfrm>
          <a:prstGeom prst="rect">
            <a:avLst/>
          </a:prstGeom>
          <a:noFill/>
        </p:spPr>
        <p:txBody>
          <a:bodyPr wrap="none" rtlCol="0">
            <a:spAutoFit/>
          </a:bodyPr>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7" name="Espaço Reservado para Conteúdo 2"/>
          <p:cNvSpPr txBox="1"/>
          <p:nvPr/>
        </p:nvSpPr>
        <p:spPr>
          <a:xfrm>
            <a:off x="4051300" y="2315210"/>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Saída diferencial</a:t>
            </a:r>
            <a:endParaRPr lang="pt-BR" sz="2000"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4" name="CaixaDeTexto 8"/>
              <p:cNvSpPr txBox="1"/>
              <p:nvPr/>
            </p:nvSpPr>
            <p:spPr>
              <a:xfrm>
                <a:off x="7510145" y="1574165"/>
                <a:ext cx="3843655" cy="82232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D </a:t>
                </a:r>
                <a:r>
                  <a:rPr lang="pt-BR" sz="2800" dirty="0" smtClean="0">
                    <a:latin typeface="Comic Sans MS" panose="030F0702030302020204" pitchFamily="66" charset="0"/>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den>
                    </m:f>
                    <m:r>
                      <a:rPr lang="en-US" altLang="pt-BR" sz="2800" i="1" dirty="0" smtClean="0">
                        <a:latin typeface="Cambria Math" panose="02040503050406030204" pitchFamily="18" charset="0"/>
                        <a:cs typeface="Cambria Math" panose="02040503050406030204" pitchFamily="18" charset="0"/>
                      </a:rPr>
                      <m:t>=</m:t>
                    </m:r>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den>
                    </m:f>
                  </m:oMath>
                </a14:m>
                <a:endParaRPr lang="pt-BR" sz="2800" dirty="0">
                  <a:latin typeface="Comic Sans MS" panose="030F0702030302020204" pitchFamily="66" charset="0"/>
                </a:endParaRPr>
              </a:p>
            </p:txBody>
          </p:sp>
        </mc:Choice>
        <mc:Fallback>
          <p:sp>
            <p:nvSpPr>
              <p:cNvPr id="24" name="CaixaDeTexto 8"/>
              <p:cNvSpPr txBox="1">
                <a:spLocks noRot="1" noChangeAspect="1" noMove="1" noResize="1" noEditPoints="1" noAdjustHandles="1" noChangeArrowheads="1" noChangeShapeType="1" noTextEdit="1"/>
              </p:cNvSpPr>
              <p:nvPr/>
            </p:nvSpPr>
            <p:spPr>
              <a:xfrm>
                <a:off x="7510145" y="1574165"/>
                <a:ext cx="3843655" cy="822325"/>
              </a:xfrm>
              <a:prstGeom prst="rect">
                <a:avLst/>
              </a:prstGeom>
              <a:blipFill rotWithShape="1">
                <a:blip r:embed="rId1"/>
                <a:stretch>
                  <a:fillRect b="-223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DeTexto 8"/>
              <p:cNvSpPr txBox="1"/>
              <p:nvPr/>
            </p:nvSpPr>
            <p:spPr>
              <a:xfrm>
                <a:off x="7501255" y="2534285"/>
                <a:ext cx="3442335" cy="84264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CM </a:t>
                </a:r>
                <a:r>
                  <a:rPr lang="pt-BR" sz="2800" dirty="0" smtClean="0">
                    <a:latin typeface="Comic Sans MS" panose="030F0702030302020204" pitchFamily="66" charset="0"/>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2</m:t>
                        </m:r>
                      </m:num>
                      <m:den>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𝐶𝑀</m:t>
                            </m:r>
                          </m:sub>
                        </m:sSub>
                      </m:den>
                    </m:f>
                  </m:oMath>
                </a14:m>
                <a:endParaRPr lang="pt-BR" sz="2800" dirty="0">
                  <a:latin typeface="Comic Sans MS" panose="030F0702030302020204" pitchFamily="66" charset="0"/>
                </a:endParaRPr>
              </a:p>
            </p:txBody>
          </p:sp>
        </mc:Choice>
        <mc:Fallback>
          <p:sp>
            <p:nvSpPr>
              <p:cNvPr id="25" name="CaixaDeTexto 8"/>
              <p:cNvSpPr txBox="1">
                <a:spLocks noRot="1" noChangeAspect="1" noMove="1" noResize="1" noEditPoints="1" noAdjustHandles="1" noChangeArrowheads="1" noChangeShapeType="1" noTextEdit="1"/>
              </p:cNvSpPr>
              <p:nvPr/>
            </p:nvSpPr>
            <p:spPr>
              <a:xfrm>
                <a:off x="7501255" y="2534285"/>
                <a:ext cx="3442335" cy="842645"/>
              </a:xfrm>
              <a:prstGeom prst="rect">
                <a:avLst/>
              </a:prstGeom>
              <a:blipFill rotWithShape="1">
                <a:blip r:embed="rId2"/>
                <a:stretch>
                  <a:fillRect b="-218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5" name="CaixaDeTexto 45"/>
              <p:cNvSpPr txBox="1"/>
              <p:nvPr/>
            </p:nvSpPr>
            <p:spPr>
              <a:xfrm>
                <a:off x="414655" y="3558540"/>
                <a:ext cx="11246485" cy="2595880"/>
              </a:xfrm>
              <a:prstGeom prst="rect">
                <a:avLst/>
              </a:prstGeom>
              <a:solidFill>
                <a:schemeClr val="bg1"/>
              </a:solidFill>
            </p:spPr>
            <p:txBody>
              <a:bodyPr wrap="square" rtlCol="0">
                <a:spAutoFit/>
              </a:bodyPr>
              <a:p>
                <a:pPr indent="0" algn="l">
                  <a:spcBef>
                    <a:spcPts val="60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CMRR: Common Mode Rejection Rate</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m:rPr>
                          <m:sty m:val="p"/>
                        </m:rPr>
                        <a:rPr lang="en-US" altLang="pt-BR" sz="2400" dirty="0" smtClean="0">
                          <a:latin typeface="Comic Sans MS" panose="030F0702030302020204" pitchFamily="66" charset="0"/>
                          <a:sym typeface="+mn-ea"/>
                        </a:rPr>
                        <m:t>CMRR</m:t>
                      </m:r>
                      <m:r>
                        <a:rPr lang="en-US" altLang="pt-BR" sz="2400" dirty="0" smtClean="0">
                          <a:latin typeface="Comic Sans MS" panose="030F0702030302020204" pitchFamily="66" charset="0"/>
                          <a:sym typeface="+mn-ea"/>
                        </a:rPr>
                        <m:t>=</m:t>
                      </m:r>
                      <m:r>
                        <a:rPr lang="en-US" altLang="pt-BR" sz="2400" dirty="0" smtClean="0">
                          <a:latin typeface="Comic Sans MS" panose="030F0702030302020204" pitchFamily="66" charset="0"/>
                          <a:sym typeface="+mn-ea"/>
                        </a:rPr>
                        <m:t>|</m:t>
                      </m:r>
                      <m:f>
                        <m:fPr>
                          <m:ctrlPr>
                            <a:rPr lang="pt-BR" sz="2400" i="1" dirty="0" smtClean="0">
                              <a:latin typeface="Cambria Math" panose="02040503050406030204" pitchFamily="18" charset="0"/>
                              <a:cs typeface="Cambria Math" panose="02040503050406030204" pitchFamily="18" charset="0"/>
                            </a:rPr>
                          </m:ctrlPr>
                        </m:fPr>
                        <m:num>
                          <m:sSub>
                            <m:sSubPr>
                              <m:ctrlPr>
                                <a:rPr 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𝐴</m:t>
                              </m:r>
                            </m:e>
                            <m:sub>
                              <m:r>
                                <a:rPr lang="en-US" altLang="pt-BR" sz="2400" i="1" dirty="0" smtClean="0">
                                  <a:latin typeface="Cambria Math" panose="02040503050406030204" pitchFamily="18" charset="0"/>
                                  <a:cs typeface="Cambria Math" panose="02040503050406030204" pitchFamily="18" charset="0"/>
                                </a:rPr>
                                <m:t>𝐷</m:t>
                              </m:r>
                            </m:sub>
                          </m:sSub>
                        </m:num>
                        <m:den>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𝐴</m:t>
                              </m:r>
                            </m:e>
                            <m:sub>
                              <m:r>
                                <a:rPr lang="en-US" altLang="pt-BR" sz="2400" i="1" dirty="0" smtClean="0">
                                  <a:latin typeface="Cambria Math" panose="02040503050406030204" pitchFamily="18" charset="0"/>
                                  <a:cs typeface="Cambria Math" panose="02040503050406030204" pitchFamily="18" charset="0"/>
                                </a:rPr>
                                <m:t>𝐶𝑀</m:t>
                              </m:r>
                            </m:sub>
                          </m:sSub>
                        </m:den>
                      </m:f>
                      <m:r>
                        <a:rPr lang="en-US" altLang="pt-BR" sz="2400" i="1" dirty="0" smtClean="0">
                          <a:latin typeface="Cambria Math" panose="02040503050406030204" pitchFamily="18" charset="0"/>
                          <a:cs typeface="Cambria Math" panose="02040503050406030204" pitchFamily="18" charset="0"/>
                        </a:rPr>
                        <m:t>|</m:t>
                      </m:r>
                    </m:oMath>
                  </m:oMathPara>
                </a14:m>
                <a:endParaRPr lang="pt-BR" sz="2400" dirty="0">
                  <a:latin typeface="Comic Sans MS" panose="030F0702030302020204" pitchFamily="66" charset="0"/>
                </a:endParaRPr>
              </a:p>
              <a:p>
                <a:pPr indent="0" algn="l">
                  <a:spcBef>
                    <a:spcPts val="60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CMRR costuma ser dado em dB</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14:m>
                  <m:oMath xmlns:m="http://schemas.openxmlformats.org/officeDocument/2006/math">
                    <m:r>
                      <a:rPr lang="en-US" altLang="pt-BR" sz="2400" i="1" dirty="0" smtClean="0">
                        <a:latin typeface="Cambria Math" panose="02040503050406030204" pitchFamily="18" charset="0"/>
                        <a:cs typeface="Cambria Math" panose="02040503050406030204" pitchFamily="18" charset="0"/>
                        <a:sym typeface="+mn-ea"/>
                      </a:rPr>
                      <m:t>𝐶𝑀𝑅𝑅</m:t>
                    </m:r>
                    <m:r>
                      <a:rPr lang="en-US" altLang="pt-BR" sz="2400" i="1" dirty="0" smtClean="0">
                        <a:latin typeface="Cambria Math" panose="02040503050406030204" pitchFamily="18" charset="0"/>
                        <a:ea typeface="MS Mincho" charset="0"/>
                        <a:cs typeface="Cambria Math" panose="02040503050406030204" pitchFamily="18" charset="0"/>
                        <a:sym typeface="+mn-ea"/>
                      </a:rPr>
                      <m:t>=</m:t>
                    </m:r>
                    <m:r>
                      <a:rPr lang="en-US" altLang="pt-BR" sz="2400" i="1" dirty="0" smtClean="0">
                        <a:latin typeface="Cambria Math" panose="02040503050406030204" pitchFamily="18" charset="0"/>
                        <a:ea typeface="MS Mincho" charset="0"/>
                        <a:cs typeface="Cambria Math" panose="02040503050406030204" pitchFamily="18" charset="0"/>
                        <a:sym typeface="+mn-ea"/>
                      </a:rPr>
                      <m:t>20</m:t>
                    </m:r>
                    <m:r>
                      <a:rPr lang="en-US" altLang="pt-BR" sz="2400" i="1" dirty="0" smtClean="0">
                        <a:latin typeface="Cambria Math" panose="02040503050406030204" pitchFamily="18" charset="0"/>
                        <a:cs typeface="Cambria Math" panose="02040503050406030204" pitchFamily="18" charset="0"/>
                        <a:sym typeface="+mn-ea"/>
                      </a:rPr>
                      <m:t>𝑙𝑜</m:t>
                    </m:r>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𝑔</m:t>
                        </m:r>
                      </m:e>
                      <m:sub>
                        <m:r>
                          <a:rPr lang="en-US" altLang="pt-BR" sz="2400" i="1" dirty="0" smtClean="0">
                            <a:latin typeface="Cambria Math" panose="02040503050406030204" pitchFamily="18" charset="0"/>
                            <a:ea typeface="MS Mincho" charset="0"/>
                            <a:cs typeface="Cambria Math" panose="02040503050406030204" pitchFamily="18" charset="0"/>
                            <a:sym typeface="+mn-ea"/>
                          </a:rPr>
                          <m:t>10</m:t>
                        </m:r>
                      </m:sub>
                    </m:sSub>
                    <m:r>
                      <a:rPr lang="en-US" altLang="pt-BR" sz="2400" i="1" dirty="0" smtClean="0">
                        <a:latin typeface="Cambria Math" panose="02040503050406030204" pitchFamily="18" charset="0"/>
                        <a:ea typeface="MS Mincho" charset="0"/>
                        <a:cs typeface="Cambria Math" panose="02040503050406030204" pitchFamily="18" charset="0"/>
                        <a:sym typeface="+mn-ea"/>
                      </a:rPr>
                      <m:t>|</m:t>
                    </m:r>
                    <m:f>
                      <m:fPr>
                        <m:ctrlPr>
                          <a:rPr lang="pt-BR" sz="2400" i="1" dirty="0" smtClean="0">
                            <a:latin typeface="Cambria Math" panose="02040503050406030204" pitchFamily="18" charset="0"/>
                            <a:cs typeface="Cambria Math" panose="02040503050406030204" pitchFamily="18" charset="0"/>
                          </a:rPr>
                        </m:ctrlPr>
                      </m:fPr>
                      <m:num>
                        <m:sSub>
                          <m:sSubPr>
                            <m:ctrlPr>
                              <a:rPr 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𝐴</m:t>
                            </m:r>
                          </m:e>
                          <m:sub>
                            <m:r>
                              <a:rPr lang="en-US" altLang="pt-BR" sz="2400" i="1" dirty="0" smtClean="0">
                                <a:latin typeface="Cambria Math" panose="02040503050406030204" pitchFamily="18" charset="0"/>
                                <a:cs typeface="Cambria Math" panose="02040503050406030204" pitchFamily="18" charset="0"/>
                              </a:rPr>
                              <m:t>𝐷</m:t>
                            </m:r>
                          </m:sub>
                        </m:sSub>
                      </m:num>
                      <m:den>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𝐴</m:t>
                            </m:r>
                          </m:e>
                          <m:sub>
                            <m:r>
                              <a:rPr lang="en-US" altLang="pt-BR" sz="2400" i="1" dirty="0" smtClean="0">
                                <a:latin typeface="Cambria Math" panose="02040503050406030204" pitchFamily="18" charset="0"/>
                                <a:cs typeface="Cambria Math" panose="02040503050406030204" pitchFamily="18" charset="0"/>
                              </a:rPr>
                              <m:t>𝐶𝑀</m:t>
                            </m:r>
                          </m:sub>
                        </m:sSub>
                      </m:den>
                    </m:f>
                    <m:r>
                      <a:rPr lang="en-US" altLang="pt-BR" sz="2400" i="1" dirty="0" smtClean="0">
                        <a:latin typeface="Cambria Math" panose="02040503050406030204" pitchFamily="18" charset="0"/>
                        <a:cs typeface="Cambria Math" panose="02040503050406030204" pitchFamily="18" charset="0"/>
                      </a:rPr>
                      <m:t>|</m:t>
                    </m:r>
                  </m:oMath>
                </a14:m>
                <a:r>
                  <a:rPr lang="pt-BR" altLang="en-US" sz="24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 desejável: acima de 60 dB</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25" name="CaixaDeTexto 45"/>
              <p:cNvSpPr txBox="1">
                <a:spLocks noRot="1" noChangeAspect="1" noMove="1" noResize="1" noEditPoints="1" noAdjustHandles="1" noChangeArrowheads="1" noChangeShapeType="1" noTextEdit="1"/>
              </p:cNvSpPr>
              <p:nvPr/>
            </p:nvSpPr>
            <p:spPr>
              <a:xfrm>
                <a:off x="414655" y="3558540"/>
                <a:ext cx="11246485" cy="259588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257935" y="344170"/>
            <a:ext cx="988314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387389" y="216499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406650" y="180340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469615" y="454100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72834" y="55293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109445" y="282075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2771054" y="398363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1712863" y="200151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783180" y="258647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186405" y="29738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3247426" y="40732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3056037" y="444341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2368650" y="408126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570904" y="134330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247820" y="134330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4159350" y="259472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1041314" y="290540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751619" y="290540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4" name="CaixaDeTexto 45"/>
          <p:cNvSpPr txBox="1"/>
          <p:nvPr/>
        </p:nvSpPr>
        <p:spPr>
          <a:xfrm>
            <a:off x="5608320" y="2326005"/>
            <a:ext cx="6015990" cy="2768600"/>
          </a:xfrm>
          <a:prstGeom prst="rect">
            <a:avLst/>
          </a:prstGeom>
          <a:solidFill>
            <a:schemeClr val="bg1"/>
          </a:solidFill>
        </p:spPr>
        <p:txBody>
          <a:bodyPr wrap="square" rtlCol="0">
            <a:spAutoFit/>
          </a:bodyPr>
          <a:p>
            <a:pPr indent="0" algn="l">
              <a:spcBef>
                <a:spcPts val="60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correto funcionamento do par diferencial devemos ter:</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 igual a Q2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igual a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determinar como opera o par diferencial em situações simples</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5" name="Conector de Seta Reta 59"/>
          <p:cNvCxnSpPr/>
          <p:nvPr/>
        </p:nvCxnSpPr>
        <p:spPr>
          <a:xfrm flipH="1">
            <a:off x="2571702" y="25412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4008707" y="25412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550074" y="254154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510829" y="254154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20637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552364" y="280761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571625" y="24460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614905" y="518362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237809" y="6172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74420" y="346337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1936029" y="465609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877838" y="264413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948155" y="322909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351380" y="361644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531540" y="56383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412401" y="4715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2221012" y="508603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1533625" y="472388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35879" y="198592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412795" y="198592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324325" y="323734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206289" y="354802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3916594" y="354802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4" name="CaixaDeTexto 45"/>
          <p:cNvSpPr txBox="1"/>
          <p:nvPr/>
        </p:nvSpPr>
        <p:spPr>
          <a:xfrm>
            <a:off x="4523105" y="1454150"/>
            <a:ext cx="7498715" cy="4846320"/>
          </a:xfrm>
          <a:prstGeom prst="rect">
            <a:avLst/>
          </a:prstGeom>
          <a:solidFill>
            <a:schemeClr val="bg1"/>
          </a:solidFill>
          <a:ln w="28575">
            <a:solidFill>
              <a:srgbClr val="FFFF00"/>
            </a:solidFill>
          </a:ln>
        </p:spPr>
        <p:txBody>
          <a:bodyPr wrap="square" rtlCol="0">
            <a:spAutoFit/>
          </a:bodyPr>
          <a:p>
            <a:pPr indent="0" algn="l" fontAlgn="auto">
              <a:spcBef>
                <a:spcPts val="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simetria podemos ver que:</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Metade da corrente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vai para cada lado. Assim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E1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E2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2639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Valores das transcondutancias</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m1</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g</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m2</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/(2U</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 V</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5" name="Conector de Seta Reta 59"/>
          <p:cNvCxnSpPr/>
          <p:nvPr/>
        </p:nvCxnSpPr>
        <p:spPr>
          <a:xfrm flipH="1">
            <a:off x="1618567" y="31838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219402" y="31838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571539" y="3149243"/>
            <a:ext cx="833120" cy="398780"/>
          </a:xfrm>
          <a:prstGeom prst="rect">
            <a:avLst/>
          </a:prstGeom>
          <a:noFill/>
        </p:spPr>
        <p:txBody>
          <a:bodyPr wrap="none" rtlCol="0">
            <a:spAutoFit/>
          </a:bodyPr>
          <a:p>
            <a:r>
              <a:rPr lang="pt-BR" sz="2000" i="1" dirty="0" smtClean="0">
                <a:latin typeface="Symbol" panose="05050102010706020507" charset="0"/>
                <a:ea typeface="Cambria Math" panose="02040503050406030204" pitchFamily="18" charset="0"/>
                <a:cs typeface="Symbol" panose="05050102010706020507" charset="0"/>
              </a:rPr>
              <a:t>a</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a:t>
            </a:r>
            <a:endParaRPr lang="pt-BR" sz="2000" i="1"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2390054" y="3149243"/>
            <a:ext cx="833120" cy="398780"/>
          </a:xfrm>
          <a:prstGeom prst="rect">
            <a:avLst/>
          </a:prstGeom>
          <a:noFill/>
        </p:spPr>
        <p:txBody>
          <a:bodyPr wrap="none" rtlCol="0">
            <a:spAutoFit/>
          </a:bodyPr>
          <a:p>
            <a:r>
              <a:rPr lang="pt-BR" sz="2000" i="1" dirty="0" smtClean="0">
                <a:latin typeface="Symbol" panose="05050102010706020507" charset="0"/>
                <a:ea typeface="Cambria Math" panose="02040503050406030204" pitchFamily="18" charset="0"/>
                <a:cs typeface="Symbol" panose="05050102010706020507" charset="0"/>
              </a:rPr>
              <a:t>a</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a:t>
            </a:r>
            <a:endParaRPr lang="pt-BR" sz="20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31813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Symbol" panose="05050102010706020507" charset="0"/>
                <a:cs typeface="Symbol" panose="05050102010706020507" charset="0"/>
                <a:sym typeface="+mn-ea"/>
              </a:rPr>
              <a:t>D/2      </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CM</a:t>
            </a:r>
            <a:r>
              <a:rPr lang="pt-BR" altLang="en-US" sz="2800" b="1" dirty="0" smtClean="0">
                <a:latin typeface="Comic Sans MS" panose="030F0702030302020204" pitchFamily="66" charset="0"/>
                <a:cs typeface="Comic Sans MS" panose="030F0702030302020204" pitchFamily="66" charset="0"/>
                <a:sym typeface="+mn-ea"/>
              </a:rPr>
              <a:t>-</a:t>
            </a:r>
            <a:r>
              <a:rPr lang="pt-BR" altLang="en-US" sz="2800" b="1" dirty="0" smtClean="0">
                <a:latin typeface="Symbol" panose="05050102010706020507" charset="0"/>
                <a:cs typeface="Symbol" panose="05050102010706020507" charset="0"/>
                <a:sym typeface="+mn-ea"/>
              </a:rPr>
              <a:t>D/2         D</a:t>
            </a:r>
            <a:r>
              <a:rPr lang="pt-BR" altLang="en-US" sz="2800" b="1" dirty="0" smtClean="0">
                <a:latin typeface="Comic Sans MS" panose="030F0702030302020204" pitchFamily="66" charset="0"/>
                <a:cs typeface="Comic Sans MS" panose="030F0702030302020204" pitchFamily="66" charset="0"/>
                <a:sym typeface="+mn-ea"/>
              </a:rPr>
              <a:t>: valor grande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43094" y="2912388"/>
            <a:ext cx="1696085" cy="398780"/>
          </a:xfrm>
          <a:prstGeom prst="rect">
            <a:avLst/>
          </a:prstGeom>
          <a:noFill/>
        </p:spPr>
        <p:txBody>
          <a:bodyPr wrap="none" rtlCol="0">
            <a:spAutoFit/>
          </a:bodyPr>
          <a:p>
            <a:pPr algn="l"/>
            <a:r>
              <a:rPr lang="pt-BR" sz="2000" i="1" dirty="0" smtClean="0">
                <a:latin typeface="Cambria" panose="02040503050406030204" charset="0"/>
                <a:ea typeface="Cambria Math" panose="02040503050406030204" pitchFamily="18" charset="0"/>
                <a:cs typeface="Cambria" panose="02040503050406030204" charset="0"/>
              </a:rPr>
              <a:t>Vo+=V</a:t>
            </a:r>
            <a:r>
              <a:rPr lang="pt-BR" sz="2000" i="1" baseline="-25000" dirty="0" smtClean="0">
                <a:latin typeface="Cambria" panose="02040503050406030204" charset="0"/>
                <a:ea typeface="Cambria Math" panose="02040503050406030204" pitchFamily="18" charset="0"/>
                <a:cs typeface="Cambria" panose="02040503050406030204" charset="0"/>
              </a:rPr>
              <a:t>CC</a:t>
            </a:r>
            <a:r>
              <a:rPr lang="pt-BR" sz="2000" i="1" dirty="0" smtClean="0">
                <a:latin typeface="Cambria" panose="02040503050406030204" charset="0"/>
                <a:ea typeface="Cambria Math" panose="02040503050406030204" pitchFamily="18" charset="0"/>
                <a:cs typeface="Cambria" panose="02040503050406030204" charset="0"/>
              </a:rPr>
              <a:t>-</a:t>
            </a:r>
            <a:r>
              <a:rPr lang="pt-BR" altLang="en-US" sz="20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0</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R</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a:t>
            </a:r>
            <a:endParaRPr lang="pt-BR" altLang="en-US" sz="2000"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endParaRPr>
          </a:p>
        </p:txBody>
      </p:sp>
      <p:sp>
        <p:nvSpPr>
          <p:cNvPr id="122" name="Caixa de Texto 23"/>
          <p:cNvSpPr txBox="1"/>
          <p:nvPr/>
        </p:nvSpPr>
        <p:spPr>
          <a:xfrm>
            <a:off x="1777365" y="251968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820645" y="525728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43549" y="6245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80160" y="353703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537124" y="4796433"/>
            <a:ext cx="2146935" cy="398780"/>
          </a:xfrm>
          <a:prstGeom prst="rect">
            <a:avLst/>
          </a:prstGeom>
          <a:noFill/>
        </p:spPr>
        <p:txBody>
          <a:bodyPr wrap="none" rtlCol="0">
            <a:spAutoFit/>
          </a:bodyPr>
          <a:p>
            <a:pPr algn="l"/>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vx =V</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CM</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000" dirty="0" smtClean="0">
                <a:latin typeface="Symbol" panose="05050102010706020507" charset="0"/>
                <a:cs typeface="Symbol" panose="05050102010706020507" charset="0"/>
                <a:sym typeface="+mn-ea"/>
              </a:rPr>
              <a:t>D</a:t>
            </a:r>
            <a:r>
              <a:rPr lang="pt-BR" altLang="en-US" sz="2000" dirty="0" smtClean="0">
                <a:latin typeface="Cambria" panose="02040503050406030204" charset="0"/>
                <a:cs typeface="Cambria" panose="02040503050406030204" charset="0"/>
                <a:sym typeface="+mn-ea"/>
              </a:rPr>
              <a:t>/2</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 - V</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be</a:t>
            </a:r>
            <a:endParaRPr lang="pt-BR" altLang="en-US" sz="2000"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endParaRPr>
          </a:p>
        </p:txBody>
      </p:sp>
      <p:grpSp>
        <p:nvGrpSpPr>
          <p:cNvPr id="146" name="Grupo 145"/>
          <p:cNvGrpSpPr/>
          <p:nvPr/>
        </p:nvGrpSpPr>
        <p:grpSpPr>
          <a:xfrm rot="5400000" flipH="1">
            <a:off x="1083578" y="271779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153895" y="330275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557120" y="369010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737280" y="57120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618141" y="47895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2426752" y="515969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1739365" y="47975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41619" y="205958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618535" y="2059583"/>
            <a:ext cx="2213873" cy="3652457"/>
            <a:chOff x="13292" y="2014"/>
            <a:chExt cx="3486" cy="5752"/>
          </a:xfrm>
        </p:grpSpPr>
        <p:sp>
          <p:nvSpPr>
            <p:cNvPr id="14" name="CaixaDeTexto 47"/>
            <p:cNvSpPr txBox="1"/>
            <p:nvPr/>
          </p:nvSpPr>
          <p:spPr>
            <a:xfrm>
              <a:off x="13292" y="3357"/>
              <a:ext cx="1540" cy="628"/>
            </a:xfrm>
            <a:prstGeom prst="rect">
              <a:avLst/>
            </a:prstGeom>
            <a:noFill/>
          </p:spPr>
          <p:txBody>
            <a:bodyPr wrap="none" rtlCol="0">
              <a:spAutoFit/>
            </a:bodyPr>
            <a:lstStyle/>
            <a:p>
              <a:r>
                <a:rPr lang="pt-BR" sz="2000" i="1" dirty="0" smtClean="0">
                  <a:latin typeface="Cambria" panose="02040503050406030204" charset="0"/>
                  <a:ea typeface="Cambria Math" panose="02040503050406030204" pitchFamily="18" charset="0"/>
                  <a:cs typeface="Cambria" panose="02040503050406030204" charset="0"/>
                </a:rPr>
                <a:t>Vo-=V</a:t>
              </a:r>
              <a:r>
                <a:rPr lang="pt-BR" sz="2000" i="1" baseline="-25000" dirty="0" smtClean="0">
                  <a:latin typeface="Cambria" panose="02040503050406030204" charset="0"/>
                  <a:ea typeface="Cambria Math" panose="02040503050406030204" pitchFamily="18" charset="0"/>
                  <a:cs typeface="Cambria" panose="02040503050406030204" charset="0"/>
                </a:rPr>
                <a:t>CC</a:t>
              </a:r>
              <a:endParaRPr lang="pt-BR" sz="2000" i="1" baseline="-25000" dirty="0" smtClean="0">
                <a:latin typeface="Cambria" panose="02040503050406030204" charset="0"/>
                <a:ea typeface="Cambria Math" panose="02040503050406030204" pitchFamily="18" charset="0"/>
                <a:cs typeface="Cambria" panose="02040503050406030204" charset="0"/>
              </a:endParaRPr>
            </a:p>
          </p:txBody>
        </p:sp>
        <p:sp>
          <p:nvSpPr>
            <p:cNvPr id="15" name="Caixa de Texto 23"/>
            <p:cNvSpPr txBox="1"/>
            <p:nvPr/>
          </p:nvSpPr>
          <p:spPr>
            <a:xfrm>
              <a:off x="15434" y="2740"/>
              <a:ext cx="118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prstDash val="dash"/>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4" name="Caixa de Texto 23"/>
            <p:cNvSpPr txBox="1"/>
            <p:nvPr/>
          </p:nvSpPr>
          <p:spPr>
            <a:xfrm>
              <a:off x="15019" y="4713"/>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530065" y="331100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4" name="CaixaDeTexto 45"/>
          <p:cNvSpPr txBox="1"/>
          <p:nvPr/>
        </p:nvSpPr>
        <p:spPr>
          <a:xfrm>
            <a:off x="5380990" y="2580005"/>
            <a:ext cx="6477000" cy="3061335"/>
          </a:xfrm>
          <a:prstGeom prst="rect">
            <a:avLst/>
          </a:prstGeom>
          <a:solidFill>
            <a:schemeClr val="bg1"/>
          </a:solidFill>
          <a:ln w="28575">
            <a:solidFill>
              <a:srgbClr val="FFFF00"/>
            </a:solidFill>
          </a:ln>
        </p:spPr>
        <p:txBody>
          <a:bodyPr wrap="square" rtlCol="0">
            <a:spAutoFit/>
          </a:bodyPr>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r>
              <a:rPr lang="pt-BR" altLang="en-US" sz="2400" b="1" dirty="0" smtClean="0">
                <a:latin typeface="Symbol" panose="05050102010706020507" charset="0"/>
                <a:cs typeface="Symbol" panose="05050102010706020507" charset="0"/>
                <a:sym typeface="+mn-ea"/>
              </a:rPr>
              <a:t>D </a:t>
            </a:r>
            <a:r>
              <a:rPr lang="pt-BR" altLang="en-US" sz="2400" b="1" baseline="-25000" dirty="0" smtClean="0">
                <a:latin typeface="Symbol" panose="05050102010706020507" charset="0"/>
                <a:cs typeface="Symbol" panose="05050102010706020507" charset="0"/>
                <a:sym typeface="+mn-ea"/>
              </a:rPr>
              <a:t> </a:t>
            </a:r>
            <a:r>
              <a:rPr lang="pt-BR" altLang="en-US" sz="2400" dirty="0" smtClean="0">
                <a:latin typeface="Comic Sans MS" panose="030F0702030302020204" pitchFamily="66" charset="0"/>
                <a:cs typeface="Comic Sans MS" panose="030F0702030302020204" pitchFamily="66" charset="0"/>
                <a:sym typeface="+mn-ea"/>
              </a:rPr>
              <a:t>é grande o transistor Q1 conduz e o transistor Q2 corta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Symbol" panose="05050102010706020507" charset="0"/>
                <a:cs typeface="Symbol" panose="05050102010706020507" charset="0"/>
                <a:sym typeface="+mn-ea"/>
              </a:rPr>
              <a:t>D/2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Toda a corrente passa por Q1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vx =V</a:t>
            </a:r>
            <a:r>
              <a:rPr lang="pt-BR" altLang="en-US" sz="24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CM</a:t>
            </a: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400" dirty="0" smtClean="0">
                <a:latin typeface="Symbol" panose="05050102010706020507" charset="0"/>
                <a:cs typeface="Symbol" panose="05050102010706020507" charset="0"/>
                <a:sym typeface="+mn-ea"/>
              </a:rPr>
              <a:t>D</a:t>
            </a:r>
            <a:r>
              <a:rPr lang="pt-BR" altLang="en-US" sz="2400" dirty="0" smtClean="0">
                <a:latin typeface="Cambria" panose="02040503050406030204" charset="0"/>
                <a:cs typeface="Cambria" panose="02040503050406030204" charset="0"/>
                <a:sym typeface="+mn-ea"/>
              </a:rPr>
              <a:t>/2</a:t>
            </a: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 - V</a:t>
            </a:r>
            <a:r>
              <a:rPr lang="pt-BR" altLang="en-US" sz="24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be</a:t>
            </a:r>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5" name="Conector de Seta Reta 59"/>
          <p:cNvCxnSpPr/>
          <p:nvPr/>
        </p:nvCxnSpPr>
        <p:spPr>
          <a:xfrm flipH="1">
            <a:off x="1942417" y="32575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379422" y="32575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920875" y="3257550"/>
            <a:ext cx="598170" cy="398780"/>
          </a:xfrm>
          <a:prstGeom prst="rect">
            <a:avLst/>
          </a:prstGeom>
          <a:noFill/>
        </p:spPr>
        <p:txBody>
          <a:bodyPr wrap="square" rtlCol="0">
            <a:spAutoFit/>
          </a:bodyPr>
          <a:p>
            <a:r>
              <a:rPr lang="pt-BR" sz="2000" i="1" dirty="0" smtClean="0">
                <a:latin typeface="Symbol" panose="05050102010706020507" charset="0"/>
                <a:ea typeface="Cambria Math" panose="02040503050406030204" pitchFamily="18" charset="0"/>
                <a:cs typeface="Symbol" panose="05050102010706020507" charset="0"/>
              </a:rPr>
              <a:t>a</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055534" y="3240683"/>
            <a:ext cx="32385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sp>
        <p:nvSpPr>
          <p:cNvPr id="3" name="Caixa de Texto 2"/>
          <p:cNvSpPr txBox="1"/>
          <p:nvPr/>
        </p:nvSpPr>
        <p:spPr>
          <a:xfrm>
            <a:off x="47625" y="3897630"/>
            <a:ext cx="1497330" cy="368300"/>
          </a:xfrm>
          <a:prstGeom prst="rect">
            <a:avLst/>
          </a:prstGeom>
          <a:noFill/>
        </p:spPr>
        <p:txBody>
          <a:bodyPr wrap="none" rtlCol="0" anchor="t">
            <a:spAutoFit/>
          </a:bodyPr>
          <a:p>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E+</a:t>
            </a:r>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CM</a:t>
            </a:r>
            <a:r>
              <a:rPr lang="pt-BR" altLang="en-US" b="1" dirty="0" smtClean="0">
                <a:latin typeface="Comic Sans MS" panose="030F0702030302020204" pitchFamily="66" charset="0"/>
                <a:cs typeface="Comic Sans MS" panose="030F0702030302020204" pitchFamily="66" charset="0"/>
                <a:sym typeface="+mn-ea"/>
              </a:rPr>
              <a:t>+</a:t>
            </a:r>
            <a:r>
              <a:rPr lang="pt-BR" altLang="en-US" b="1" dirty="0" smtClean="0">
                <a:latin typeface="Symbol" panose="05050102010706020507" charset="0"/>
                <a:cs typeface="Symbol" panose="05050102010706020507" charset="0"/>
                <a:sym typeface="+mn-ea"/>
              </a:rPr>
              <a:t>D/2</a:t>
            </a:r>
            <a:endParaRPr lang="pt-BR" altLang="en-US"/>
          </a:p>
        </p:txBody>
      </p:sp>
      <p:sp>
        <p:nvSpPr>
          <p:cNvPr id="4" name="Caixa de Texto 3"/>
          <p:cNvSpPr txBox="1"/>
          <p:nvPr/>
        </p:nvSpPr>
        <p:spPr>
          <a:xfrm>
            <a:off x="3766185" y="3907155"/>
            <a:ext cx="1497330" cy="368300"/>
          </a:xfrm>
          <a:prstGeom prst="rect">
            <a:avLst/>
          </a:prstGeom>
          <a:noFill/>
        </p:spPr>
        <p:txBody>
          <a:bodyPr wrap="none" rtlCol="0" anchor="t">
            <a:spAutoFit/>
          </a:bodyPr>
          <a:p>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E-</a:t>
            </a:r>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CM</a:t>
            </a:r>
            <a:r>
              <a:rPr lang="pt-BR" altLang="en-US" b="1" dirty="0" smtClean="0">
                <a:latin typeface="Comic Sans MS" panose="030F0702030302020204" pitchFamily="66" charset="0"/>
                <a:cs typeface="Comic Sans MS" panose="030F0702030302020204" pitchFamily="66" charset="0"/>
                <a:sym typeface="+mn-ea"/>
              </a:rPr>
              <a:t>-</a:t>
            </a:r>
            <a:r>
              <a:rPr lang="pt-BR" altLang="en-US" b="1" dirty="0" smtClean="0">
                <a:latin typeface="Symbol" panose="05050102010706020507" charset="0"/>
                <a:cs typeface="Symbol" panose="05050102010706020507" charset="0"/>
                <a:sym typeface="+mn-ea"/>
              </a:rPr>
              <a:t>D/2</a:t>
            </a:r>
            <a:endParaRPr lang="pt-BR" altLang="en-US"/>
          </a:p>
        </p:txBody>
      </p:sp>
    </p:spTree>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31813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Symbol" panose="05050102010706020507" charset="0"/>
                <a:cs typeface="Symbol" panose="05050102010706020507" charset="0"/>
                <a:sym typeface="+mn-ea"/>
              </a:rPr>
              <a:t>D/2      </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CM</a:t>
            </a:r>
            <a:r>
              <a:rPr lang="pt-BR" altLang="en-US" sz="2800" b="1" dirty="0" smtClean="0">
                <a:latin typeface="Comic Sans MS" panose="030F0702030302020204" pitchFamily="66" charset="0"/>
                <a:cs typeface="Comic Sans MS" panose="030F0702030302020204" pitchFamily="66" charset="0"/>
                <a:sym typeface="+mn-ea"/>
              </a:rPr>
              <a:t>+</a:t>
            </a:r>
            <a:r>
              <a:rPr lang="pt-BR" altLang="en-US" sz="2800" b="1" dirty="0" smtClean="0">
                <a:latin typeface="Symbol" panose="05050102010706020507" charset="0"/>
                <a:cs typeface="Symbol" panose="05050102010706020507" charset="0"/>
                <a:sym typeface="+mn-ea"/>
              </a:rPr>
              <a:t>D/2         D</a:t>
            </a:r>
            <a:r>
              <a:rPr lang="pt-BR" altLang="en-US" sz="2800" b="1" dirty="0" smtClean="0">
                <a:latin typeface="Comic Sans MS" panose="030F0702030302020204" pitchFamily="66" charset="0"/>
                <a:cs typeface="Comic Sans MS" panose="030F0702030302020204" pitchFamily="66" charset="0"/>
                <a:sym typeface="+mn-ea"/>
              </a:rPr>
              <a:t>: valor grande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3529879" y="2912388"/>
            <a:ext cx="1696085" cy="398780"/>
          </a:xfrm>
          <a:prstGeom prst="rect">
            <a:avLst/>
          </a:prstGeom>
          <a:noFill/>
        </p:spPr>
        <p:txBody>
          <a:bodyPr wrap="none" rtlCol="0">
            <a:spAutoFit/>
          </a:bodyPr>
          <a:p>
            <a:pPr algn="l"/>
            <a:r>
              <a:rPr lang="pt-BR" sz="2000" i="1" dirty="0" smtClean="0">
                <a:latin typeface="Cambria" panose="02040503050406030204" charset="0"/>
                <a:ea typeface="Cambria Math" panose="02040503050406030204" pitchFamily="18" charset="0"/>
                <a:cs typeface="Cambria" panose="02040503050406030204" charset="0"/>
              </a:rPr>
              <a:t>Vo+=V</a:t>
            </a:r>
            <a:r>
              <a:rPr lang="pt-BR" sz="2000" i="1" baseline="-25000" dirty="0" smtClean="0">
                <a:latin typeface="Cambria" panose="02040503050406030204" charset="0"/>
                <a:ea typeface="Cambria Math" panose="02040503050406030204" pitchFamily="18" charset="0"/>
                <a:cs typeface="Cambria" panose="02040503050406030204" charset="0"/>
              </a:rPr>
              <a:t>CC</a:t>
            </a:r>
            <a:r>
              <a:rPr lang="pt-BR" sz="2000" i="1" dirty="0" smtClean="0">
                <a:latin typeface="Cambria" panose="02040503050406030204" charset="0"/>
                <a:ea typeface="Cambria Math" panose="02040503050406030204" pitchFamily="18" charset="0"/>
                <a:cs typeface="Cambria" panose="02040503050406030204" charset="0"/>
              </a:rPr>
              <a:t>-</a:t>
            </a:r>
            <a:r>
              <a:rPr lang="pt-BR" altLang="en-US" sz="20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0</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R</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a:t>
            </a:r>
            <a:endParaRPr lang="pt-BR" altLang="en-US" sz="2000"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endParaRPr>
          </a:p>
        </p:txBody>
      </p:sp>
      <p:sp>
        <p:nvSpPr>
          <p:cNvPr id="122" name="Caixa de Texto 23"/>
          <p:cNvSpPr txBox="1"/>
          <p:nvPr/>
        </p:nvSpPr>
        <p:spPr>
          <a:xfrm>
            <a:off x="1777365" y="251968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820645" y="525728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43549" y="6245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80160" y="353703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prstDash val="dash"/>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507914" y="4796433"/>
            <a:ext cx="2146935" cy="398780"/>
          </a:xfrm>
          <a:prstGeom prst="rect">
            <a:avLst/>
          </a:prstGeom>
          <a:noFill/>
        </p:spPr>
        <p:txBody>
          <a:bodyPr wrap="none" rtlCol="0">
            <a:spAutoFit/>
          </a:bodyPr>
          <a:p>
            <a:pPr algn="l"/>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vx =V</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CM</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000" dirty="0" smtClean="0">
                <a:latin typeface="Symbol" panose="05050102010706020507" charset="0"/>
                <a:cs typeface="Symbol" panose="05050102010706020507" charset="0"/>
                <a:sym typeface="+mn-ea"/>
              </a:rPr>
              <a:t>D</a:t>
            </a:r>
            <a:r>
              <a:rPr lang="pt-BR" altLang="en-US" sz="2000" dirty="0" smtClean="0">
                <a:latin typeface="Cambria" panose="02040503050406030204" charset="0"/>
                <a:cs typeface="Cambria" panose="02040503050406030204" charset="0"/>
                <a:sym typeface="+mn-ea"/>
              </a:rPr>
              <a:t>/2</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 - V</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be</a:t>
            </a:r>
            <a:endParaRPr lang="pt-BR" altLang="en-US" sz="2000"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endParaRPr>
          </a:p>
        </p:txBody>
      </p:sp>
      <p:grpSp>
        <p:nvGrpSpPr>
          <p:cNvPr id="146" name="Grupo 145"/>
          <p:cNvGrpSpPr/>
          <p:nvPr/>
        </p:nvGrpSpPr>
        <p:grpSpPr>
          <a:xfrm rot="5400000" flipH="1">
            <a:off x="1083578" y="271779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153895" y="330275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557120" y="36748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737280" y="57120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618141" y="47895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2426752" y="515969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1739365" y="47975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41619" y="205958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445942" y="2059583"/>
            <a:ext cx="3870150" cy="3652457"/>
            <a:chOff x="14105" y="2014"/>
            <a:chExt cx="6094" cy="5752"/>
          </a:xfrm>
        </p:grpSpPr>
        <p:sp>
          <p:nvSpPr>
            <p:cNvPr id="14" name="CaixaDeTexto 47"/>
            <p:cNvSpPr txBox="1"/>
            <p:nvPr/>
          </p:nvSpPr>
          <p:spPr>
            <a:xfrm>
              <a:off x="18576" y="3357"/>
              <a:ext cx="1623" cy="628"/>
            </a:xfrm>
            <a:prstGeom prst="rect">
              <a:avLst/>
            </a:prstGeom>
            <a:noFill/>
          </p:spPr>
          <p:txBody>
            <a:bodyPr wrap="none" rtlCol="0">
              <a:spAutoFit/>
            </a:bodyPr>
            <a:lstStyle/>
            <a:p>
              <a:r>
                <a:rPr lang="pt-BR" sz="2000" i="1" dirty="0" smtClean="0">
                  <a:latin typeface="Cambria" panose="02040503050406030204" charset="0"/>
                  <a:ea typeface="Cambria Math" panose="02040503050406030204" pitchFamily="18" charset="0"/>
                  <a:cs typeface="Cambria" panose="02040503050406030204" charset="0"/>
                </a:rPr>
                <a:t>Vo+=V</a:t>
              </a:r>
              <a:r>
                <a:rPr lang="pt-BR" sz="2000" i="1" baseline="-25000" dirty="0" smtClean="0">
                  <a:latin typeface="Cambria" panose="02040503050406030204" charset="0"/>
                  <a:ea typeface="Cambria Math" panose="02040503050406030204" pitchFamily="18" charset="0"/>
                  <a:cs typeface="Cambria" panose="02040503050406030204" charset="0"/>
                </a:rPr>
                <a:t>CC</a:t>
              </a:r>
              <a:endParaRPr lang="pt-BR" sz="2000" i="1" baseline="-25000" dirty="0" smtClean="0">
                <a:latin typeface="Cambria" panose="02040503050406030204" charset="0"/>
                <a:ea typeface="Cambria Math" panose="02040503050406030204" pitchFamily="18" charset="0"/>
                <a:cs typeface="Cambria" panose="02040503050406030204" charset="0"/>
              </a:endParaRPr>
            </a:p>
          </p:txBody>
        </p:sp>
        <p:sp>
          <p:nvSpPr>
            <p:cNvPr id="15" name="Caixa de Texto 23"/>
            <p:cNvSpPr txBox="1"/>
            <p:nvPr/>
          </p:nvSpPr>
          <p:spPr>
            <a:xfrm>
              <a:off x="15434" y="2740"/>
              <a:ext cx="118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2225">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4" name="Caixa de Texto 23"/>
            <p:cNvSpPr txBox="1"/>
            <p:nvPr/>
          </p:nvSpPr>
          <p:spPr>
            <a:xfrm>
              <a:off x="15547" y="4772"/>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530065" y="331100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4" name="CaixaDeTexto 45"/>
          <p:cNvSpPr txBox="1"/>
          <p:nvPr/>
        </p:nvSpPr>
        <p:spPr>
          <a:xfrm>
            <a:off x="5365115" y="2726690"/>
            <a:ext cx="6477000" cy="3061335"/>
          </a:xfrm>
          <a:prstGeom prst="rect">
            <a:avLst/>
          </a:prstGeom>
          <a:solidFill>
            <a:schemeClr val="bg1"/>
          </a:solidFill>
          <a:ln w="28575">
            <a:solidFill>
              <a:srgbClr val="FFFF00"/>
            </a:solidFill>
          </a:ln>
        </p:spPr>
        <p:txBody>
          <a:bodyPr wrap="square" rtlCol="0">
            <a:spAutoFit/>
          </a:bodyPr>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r>
              <a:rPr lang="pt-BR" altLang="en-US" sz="2400" b="1" dirty="0" smtClean="0">
                <a:latin typeface="Symbol" panose="05050102010706020507" charset="0"/>
                <a:cs typeface="Symbol" panose="05050102010706020507" charset="0"/>
                <a:sym typeface="+mn-ea"/>
              </a:rPr>
              <a:t>D </a:t>
            </a:r>
            <a:r>
              <a:rPr lang="pt-BR" altLang="en-US" sz="2400" b="1" baseline="-25000" dirty="0" smtClean="0">
                <a:latin typeface="Symbol" panose="05050102010706020507" charset="0"/>
                <a:cs typeface="Symbol" panose="05050102010706020507" charset="0"/>
                <a:sym typeface="+mn-ea"/>
              </a:rPr>
              <a:t> </a:t>
            </a:r>
            <a:r>
              <a:rPr lang="pt-BR" altLang="en-US" sz="2400" dirty="0" smtClean="0">
                <a:latin typeface="Comic Sans MS" panose="030F0702030302020204" pitchFamily="66" charset="0"/>
                <a:cs typeface="Comic Sans MS" panose="030F0702030302020204" pitchFamily="66" charset="0"/>
                <a:sym typeface="+mn-ea"/>
              </a:rPr>
              <a:t>é grande o transistor Q2 conduz e o transistor Q1 corta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Symbol" panose="05050102010706020507" charset="0"/>
                <a:cs typeface="Symbol" panose="05050102010706020507" charset="0"/>
                <a:sym typeface="+mn-ea"/>
              </a:rPr>
              <a:t>D/2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Toda a corrente passa por Q1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vx =V</a:t>
            </a:r>
            <a:r>
              <a:rPr lang="pt-BR" altLang="en-US" sz="24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CM</a:t>
            </a: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400" dirty="0" smtClean="0">
                <a:latin typeface="Symbol" panose="05050102010706020507" charset="0"/>
                <a:cs typeface="Symbol" panose="05050102010706020507" charset="0"/>
                <a:sym typeface="+mn-ea"/>
              </a:rPr>
              <a:t>D</a:t>
            </a:r>
            <a:r>
              <a:rPr lang="pt-BR" altLang="en-US" sz="2400" dirty="0" smtClean="0">
                <a:latin typeface="Cambria" panose="02040503050406030204" charset="0"/>
                <a:cs typeface="Cambria" panose="02040503050406030204" charset="0"/>
                <a:sym typeface="+mn-ea"/>
              </a:rPr>
              <a:t>/2</a:t>
            </a: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 - V</a:t>
            </a:r>
            <a:r>
              <a:rPr lang="pt-BR" altLang="en-US" sz="24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be</a:t>
            </a:r>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5" name="Conector de Seta Reta 59"/>
          <p:cNvCxnSpPr/>
          <p:nvPr/>
        </p:nvCxnSpPr>
        <p:spPr>
          <a:xfrm flipH="1">
            <a:off x="1942417" y="32575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379422" y="32575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920789" y="3257828"/>
            <a:ext cx="32385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796540" y="3257550"/>
            <a:ext cx="582930" cy="398780"/>
          </a:xfrm>
          <a:prstGeom prst="rect">
            <a:avLst/>
          </a:prstGeom>
          <a:noFill/>
        </p:spPr>
        <p:txBody>
          <a:bodyPr wrap="square" rtlCol="0">
            <a:spAutoFit/>
          </a:bodyPr>
          <a:p>
            <a:r>
              <a:rPr lang="pt-BR" sz="2000" i="1" dirty="0" smtClean="0">
                <a:latin typeface="Symbol" panose="05050102010706020507" charset="0"/>
                <a:ea typeface="Cambria Math" panose="02040503050406030204" pitchFamily="18" charset="0"/>
                <a:cs typeface="Symbol" panose="05050102010706020507" charset="0"/>
              </a:rPr>
              <a:t>a</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sp>
        <p:nvSpPr>
          <p:cNvPr id="3" name="Caixa de Texto 2"/>
          <p:cNvSpPr txBox="1"/>
          <p:nvPr/>
        </p:nvSpPr>
        <p:spPr>
          <a:xfrm>
            <a:off x="29845" y="3909060"/>
            <a:ext cx="1497330" cy="368300"/>
          </a:xfrm>
          <a:prstGeom prst="rect">
            <a:avLst/>
          </a:prstGeom>
          <a:noFill/>
        </p:spPr>
        <p:txBody>
          <a:bodyPr wrap="none" rtlCol="0" anchor="t">
            <a:spAutoFit/>
          </a:bodyPr>
          <a:p>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E+</a:t>
            </a:r>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CM</a:t>
            </a:r>
            <a:r>
              <a:rPr lang="pt-BR" altLang="en-US" b="1" dirty="0" smtClean="0">
                <a:latin typeface="Comic Sans MS" panose="030F0702030302020204" pitchFamily="66" charset="0"/>
                <a:cs typeface="Comic Sans MS" panose="030F0702030302020204" pitchFamily="66" charset="0"/>
                <a:sym typeface="+mn-ea"/>
              </a:rPr>
              <a:t>-</a:t>
            </a:r>
            <a:r>
              <a:rPr lang="pt-BR" altLang="en-US" b="1" dirty="0" smtClean="0">
                <a:latin typeface="Symbol" panose="05050102010706020507" charset="0"/>
                <a:cs typeface="Symbol" panose="05050102010706020507" charset="0"/>
                <a:sym typeface="+mn-ea"/>
              </a:rPr>
              <a:t>D/2</a:t>
            </a:r>
            <a:endParaRPr lang="pt-BR" altLang="en-US"/>
          </a:p>
        </p:txBody>
      </p:sp>
      <p:sp>
        <p:nvSpPr>
          <p:cNvPr id="4" name="Caixa de Texto 3"/>
          <p:cNvSpPr txBox="1"/>
          <p:nvPr/>
        </p:nvSpPr>
        <p:spPr>
          <a:xfrm>
            <a:off x="3728720" y="3935730"/>
            <a:ext cx="1497330" cy="368300"/>
          </a:xfrm>
          <a:prstGeom prst="rect">
            <a:avLst/>
          </a:prstGeom>
          <a:noFill/>
        </p:spPr>
        <p:txBody>
          <a:bodyPr wrap="none" rtlCol="0" anchor="t">
            <a:spAutoFit/>
          </a:bodyPr>
          <a:p>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E-</a:t>
            </a:r>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CM</a:t>
            </a:r>
            <a:r>
              <a:rPr lang="pt-BR" altLang="en-US" b="1" dirty="0" smtClean="0">
                <a:latin typeface="Comic Sans MS" panose="030F0702030302020204" pitchFamily="66" charset="0"/>
                <a:cs typeface="Comic Sans MS" panose="030F0702030302020204" pitchFamily="66" charset="0"/>
                <a:sym typeface="+mn-ea"/>
              </a:rPr>
              <a:t>+</a:t>
            </a:r>
            <a:r>
              <a:rPr lang="pt-BR" altLang="en-US" b="1" dirty="0" smtClean="0">
                <a:latin typeface="Symbol" panose="05050102010706020507" charset="0"/>
                <a:cs typeface="Symbol" panose="05050102010706020507" charset="0"/>
                <a:sym typeface="+mn-ea"/>
              </a:rPr>
              <a:t>D/2</a:t>
            </a:r>
            <a:endParaRPr lang="pt-BR" altLang="en-US"/>
          </a:p>
        </p:txBody>
      </p:sp>
    </p:spTree>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50900" y="55562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Entradas: rampa de 1,0 V a 2,0V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5" name="Imagem 4" descr="Pardif"/>
          <p:cNvPicPr>
            <a:picLocks noChangeAspect="1"/>
          </p:cNvPicPr>
          <p:nvPr/>
        </p:nvPicPr>
        <p:blipFill>
          <a:blip r:embed="rId1"/>
          <a:srcRect l="21484" t="17056" r="18359"/>
          <a:stretch>
            <a:fillRect/>
          </a:stretch>
        </p:blipFill>
        <p:spPr>
          <a:xfrm>
            <a:off x="2860675" y="2149475"/>
            <a:ext cx="6083935" cy="4098925"/>
          </a:xfrm>
          <a:prstGeom prst="rect">
            <a:avLst/>
          </a:prstGeom>
        </p:spPr>
      </p:pic>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5" name="Retângulo arredondado 53"/>
          <p:cNvSpPr/>
          <p:nvPr/>
        </p:nvSpPr>
        <p:spPr>
          <a:xfrm>
            <a:off x="3679190" y="1731645"/>
            <a:ext cx="822325" cy="440182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 name="Conector de Seta Reta 73"/>
          <p:cNvCxnSpPr/>
          <p:nvPr/>
        </p:nvCxnSpPr>
        <p:spPr>
          <a:xfrm>
            <a:off x="798111" y="610877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 name="Conector Reto 45"/>
          <p:cNvCxnSpPr/>
          <p:nvPr/>
        </p:nvCxnSpPr>
        <p:spPr>
          <a:xfrm>
            <a:off x="4059630" y="1818470"/>
            <a:ext cx="21590" cy="4537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 name="CaixaDeTexto 6"/>
          <p:cNvSpPr txBox="1"/>
          <p:nvPr/>
        </p:nvSpPr>
        <p:spPr>
          <a:xfrm>
            <a:off x="1515017" y="1591192"/>
            <a:ext cx="1376294" cy="521970"/>
          </a:xfrm>
          <a:prstGeom prst="rect">
            <a:avLst/>
          </a:prstGeom>
          <a:noFill/>
        </p:spPr>
        <p:txBody>
          <a:bodyPr wrap="square" rtlCol="0">
            <a:spAutoFit/>
          </a:bodyPr>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9" name="CaixaDeTexto 6"/>
          <p:cNvSpPr txBox="1"/>
          <p:nvPr/>
        </p:nvSpPr>
        <p:spPr>
          <a:xfrm>
            <a:off x="5513425" y="1487000"/>
            <a:ext cx="1148080" cy="521970"/>
          </a:xfrm>
          <a:prstGeom prst="rect">
            <a:avLst/>
          </a:prstGeom>
          <a:noFill/>
        </p:spPr>
        <p:txBody>
          <a:bodyPr wrap="square" rtlCol="0">
            <a:spAutoFit/>
          </a:bodyPr>
          <a:p>
            <a:r>
              <a:rPr lang="pt-BR" sz="2800" b="1" dirty="0"/>
              <a:t>P (N</a:t>
            </a:r>
            <a:r>
              <a:rPr lang="pt-BR" sz="2800" b="1" baseline="-25000" dirty="0"/>
              <a:t>A</a:t>
            </a:r>
            <a:r>
              <a:rPr lang="pt-BR" sz="2800" b="1" dirty="0"/>
              <a:t>)</a:t>
            </a:r>
            <a:endParaRPr lang="pt-BR" sz="2800" b="1" dirty="0"/>
          </a:p>
        </p:txBody>
      </p:sp>
      <p:cxnSp>
        <p:nvCxnSpPr>
          <p:cNvPr id="11" name="Conector Reto 41"/>
          <p:cNvCxnSpPr/>
          <p:nvPr/>
        </p:nvCxnSpPr>
        <p:spPr>
          <a:xfrm>
            <a:off x="3430492" y="5263536"/>
            <a:ext cx="238760" cy="320040"/>
          </a:xfrm>
          <a:prstGeom prst="line">
            <a:avLst/>
          </a:prstGeom>
        </p:spPr>
        <p:style>
          <a:lnRef idx="1">
            <a:schemeClr val="accent1"/>
          </a:lnRef>
          <a:fillRef idx="0">
            <a:schemeClr val="accent1"/>
          </a:fillRef>
          <a:effectRef idx="0">
            <a:schemeClr val="accent1"/>
          </a:effectRef>
          <a:fontRef idx="minor">
            <a:schemeClr val="tx1"/>
          </a:fontRef>
        </p:style>
      </p:cxnSp>
      <p:sp>
        <p:nvSpPr>
          <p:cNvPr id="17" name="CaixaDeTexto 6"/>
          <p:cNvSpPr txBox="1"/>
          <p:nvPr/>
        </p:nvSpPr>
        <p:spPr>
          <a:xfrm>
            <a:off x="4046220" y="3216275"/>
            <a:ext cx="1026160" cy="521970"/>
          </a:xfrm>
          <a:prstGeom prst="rect">
            <a:avLst/>
          </a:prstGeom>
          <a:noFill/>
        </p:spPr>
        <p:txBody>
          <a:bodyPr wrap="square" rtlCol="0">
            <a:spAutoFit/>
          </a:bodyPr>
          <a:p>
            <a:r>
              <a:rPr lang="pt-BR" sz="2800" b="1" dirty="0" err="1" smtClean="0"/>
              <a:t>w</a:t>
            </a:r>
            <a:r>
              <a:rPr lang="pt-BR" sz="2800" b="1" baseline="-25000" dirty="0" err="1" smtClean="0"/>
              <a:t>BEp</a:t>
            </a:r>
            <a:endParaRPr lang="pt-BR" sz="2800" b="1" baseline="-25000" dirty="0"/>
          </a:p>
        </p:txBody>
      </p:sp>
      <p:sp>
        <p:nvSpPr>
          <p:cNvPr id="20" name="CaixaDeTexto 6"/>
          <p:cNvSpPr txBox="1"/>
          <p:nvPr/>
        </p:nvSpPr>
        <p:spPr>
          <a:xfrm>
            <a:off x="5462554" y="892959"/>
            <a:ext cx="1629466" cy="523220"/>
          </a:xfrm>
          <a:prstGeom prst="rect">
            <a:avLst/>
          </a:prstGeom>
          <a:noFill/>
          <a:ln w="25400">
            <a:solidFill>
              <a:srgbClr val="FFFF00"/>
            </a:solidFill>
          </a:ln>
        </p:spPr>
        <p:txBody>
          <a:bodyPr wrap="square" rtlCol="0">
            <a:spAutoFit/>
          </a:bodyPr>
          <a:p>
            <a:pPr algn="ctr"/>
            <a:r>
              <a:rPr lang="pt-BR" sz="2800" b="1" dirty="0" smtClean="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21" name="CaixaDeTexto 6"/>
          <p:cNvSpPr txBox="1"/>
          <p:nvPr/>
        </p:nvSpPr>
        <p:spPr>
          <a:xfrm>
            <a:off x="9530114" y="923003"/>
            <a:ext cx="1629466" cy="523220"/>
          </a:xfrm>
          <a:prstGeom prst="rect">
            <a:avLst/>
          </a:prstGeom>
          <a:noFill/>
          <a:ln w="25400">
            <a:solidFill>
              <a:srgbClr val="FFFF00"/>
            </a:solidFill>
          </a:ln>
        </p:spPr>
        <p:txBody>
          <a:bodyPr wrap="square" rtlCol="0">
            <a:spAutoFit/>
          </a:bodyPr>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grpSp>
        <p:nvGrpSpPr>
          <p:cNvPr id="22" name="Grupo 21"/>
          <p:cNvGrpSpPr/>
          <p:nvPr/>
        </p:nvGrpSpPr>
        <p:grpSpPr>
          <a:xfrm flipH="1">
            <a:off x="5757781" y="1706866"/>
            <a:ext cx="3723053" cy="4381500"/>
            <a:chOff x="4191679" y="1858010"/>
            <a:chExt cx="8542699" cy="4381500"/>
          </a:xfrm>
        </p:grpSpPr>
        <p:sp>
          <p:nvSpPr>
            <p:cNvPr id="23" name="Retângulo arredondado 53"/>
            <p:cNvSpPr/>
            <p:nvPr/>
          </p:nvSpPr>
          <p:spPr>
            <a:xfrm>
              <a:off x="4191679" y="1858010"/>
              <a:ext cx="472907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 name="CaixaDeTexto 6"/>
            <p:cNvSpPr txBox="1"/>
            <p:nvPr/>
          </p:nvSpPr>
          <p:spPr>
            <a:xfrm>
              <a:off x="10699705" y="2330440"/>
              <a:ext cx="2034673" cy="400110"/>
            </a:xfrm>
            <a:prstGeom prst="rect">
              <a:avLst/>
            </a:prstGeom>
            <a:noFill/>
          </p:spPr>
          <p:txBody>
            <a:bodyPr wrap="square" rtlCol="0">
              <a:spAutoFit/>
            </a:bodyPr>
            <a:p>
              <a:r>
                <a:rPr lang="pt-BR" sz="2000" b="1" dirty="0" smtClean="0"/>
                <a:t>W</a:t>
              </a:r>
              <a:r>
                <a:rPr lang="pt-BR" sz="2000" b="1" baseline="-25000" dirty="0" smtClean="0"/>
                <a:t>B</a:t>
              </a:r>
              <a:endParaRPr lang="pt-BR" sz="2000" b="1" dirty="0"/>
            </a:p>
          </p:txBody>
        </p:sp>
      </p:grpSp>
      <p:cxnSp>
        <p:nvCxnSpPr>
          <p:cNvPr id="33" name="Conector Reto 18"/>
          <p:cNvCxnSpPr/>
          <p:nvPr/>
        </p:nvCxnSpPr>
        <p:spPr>
          <a:xfrm>
            <a:off x="8439396" y="1818523"/>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6" name="Conector de Seta Reta 89"/>
          <p:cNvCxnSpPr/>
          <p:nvPr/>
        </p:nvCxnSpPr>
        <p:spPr>
          <a:xfrm flipV="1">
            <a:off x="4081145" y="2195195"/>
            <a:ext cx="43434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CaixaDeTexto 6"/>
          <p:cNvSpPr txBox="1"/>
          <p:nvPr/>
        </p:nvSpPr>
        <p:spPr>
          <a:xfrm>
            <a:off x="1241074" y="923439"/>
            <a:ext cx="1629466" cy="521970"/>
          </a:xfrm>
          <a:prstGeom prst="rect">
            <a:avLst/>
          </a:prstGeom>
          <a:noFill/>
          <a:ln w="25400">
            <a:solidFill>
              <a:srgbClr val="FFFF00"/>
            </a:solidFill>
          </a:ln>
        </p:spPr>
        <p:txBody>
          <a:bodyPr wrap="square" rtlCol="0">
            <a:spAutoFit/>
          </a:bodyPr>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39" name="CaixaDeTexto 2"/>
          <p:cNvSpPr txBox="1"/>
          <p:nvPr/>
        </p:nvSpPr>
        <p:spPr>
          <a:xfrm>
            <a:off x="1607820" y="370840"/>
            <a:ext cx="9290685" cy="521970"/>
          </a:xfrm>
          <a:prstGeom prst="rect">
            <a:avLst/>
          </a:prstGeom>
          <a:noFill/>
        </p:spPr>
        <p:txBody>
          <a:bodyPr wrap="square" rtlCol="0">
            <a:spAutoFit/>
          </a:bodyPr>
          <a:p>
            <a:pPr algn="ctr"/>
            <a:r>
              <a:rPr lang="pt-BR" sz="2800" b="1" dirty="0" smtClean="0">
                <a:latin typeface="Comic Sans MS" panose="030F0702030302020204" pitchFamily="66" charset="0"/>
              </a:rPr>
              <a:t>Diodo D</a:t>
            </a:r>
            <a:r>
              <a:rPr lang="pt-BR" sz="2800" b="1" baseline="-25000" dirty="0" smtClean="0">
                <a:latin typeface="Comic Sans MS" panose="030F0702030302020204" pitchFamily="66" charset="0"/>
              </a:rPr>
              <a:t>BE </a:t>
            </a:r>
            <a:r>
              <a:rPr lang="pt-BR" sz="2800" b="1" dirty="0" smtClean="0">
                <a:latin typeface="Comic Sans MS" panose="030F0702030302020204" pitchFamily="66" charset="0"/>
              </a:rPr>
              <a:t>conduzindo e diodo D</a:t>
            </a:r>
            <a:r>
              <a:rPr lang="pt-BR" sz="2800" b="1" baseline="-25000" dirty="0" smtClean="0">
                <a:latin typeface="Comic Sans MS" panose="030F0702030302020204" pitchFamily="66" charset="0"/>
              </a:rPr>
              <a:t>BC</a:t>
            </a:r>
            <a:r>
              <a:rPr lang="pt-BR" sz="2800" b="1" dirty="0" smtClean="0">
                <a:latin typeface="Comic Sans MS" panose="030F0702030302020204" pitchFamily="66" charset="0"/>
              </a:rPr>
              <a:t> cortado)</a:t>
            </a:r>
            <a:endParaRPr lang="pt-BR" sz="2800" b="1" dirty="0" smtClean="0">
              <a:latin typeface="Comic Sans MS" panose="030F0702030302020204" pitchFamily="66" charset="0"/>
            </a:endParaRPr>
          </a:p>
        </p:txBody>
      </p:sp>
      <p:cxnSp>
        <p:nvCxnSpPr>
          <p:cNvPr id="45" name="Conector de Seta Reta 89"/>
          <p:cNvCxnSpPr/>
          <p:nvPr/>
        </p:nvCxnSpPr>
        <p:spPr>
          <a:xfrm>
            <a:off x="4472827" y="2970338"/>
            <a:ext cx="294699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flipH="1">
            <a:off x="5833236" y="2915585"/>
            <a:ext cx="886745" cy="400110"/>
          </a:xfrm>
          <a:prstGeom prst="rect">
            <a:avLst/>
          </a:prstGeom>
          <a:noFill/>
        </p:spPr>
        <p:txBody>
          <a:bodyPr wrap="square" rtlCol="0">
            <a:spAutoFit/>
          </a:bodyPr>
          <a:p>
            <a:r>
              <a:rPr lang="pt-BR" sz="2000" b="1" dirty="0" err="1" smtClean="0"/>
              <a:t>W</a:t>
            </a:r>
            <a:r>
              <a:rPr lang="pt-BR" sz="2000" b="1" baseline="-25000" dirty="0" err="1" smtClean="0"/>
              <a:t>Bef</a:t>
            </a:r>
            <a:endParaRPr lang="pt-BR" sz="2000" b="1" dirty="0"/>
          </a:p>
        </p:txBody>
      </p:sp>
      <p:cxnSp>
        <p:nvCxnSpPr>
          <p:cNvPr id="48" name="Conector de Seta Reta 89"/>
          <p:cNvCxnSpPr/>
          <p:nvPr/>
        </p:nvCxnSpPr>
        <p:spPr>
          <a:xfrm flipV="1">
            <a:off x="4090352" y="3767643"/>
            <a:ext cx="46158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 name="Conector de Seta Reta 89"/>
          <p:cNvCxnSpPr/>
          <p:nvPr/>
        </p:nvCxnSpPr>
        <p:spPr>
          <a:xfrm flipV="1">
            <a:off x="7412194" y="3739801"/>
            <a:ext cx="991371" cy="48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CaixaDeTexto 6"/>
          <p:cNvSpPr txBox="1"/>
          <p:nvPr/>
        </p:nvSpPr>
        <p:spPr>
          <a:xfrm>
            <a:off x="7648575" y="3216910"/>
            <a:ext cx="1082675" cy="521970"/>
          </a:xfrm>
          <a:prstGeom prst="rect">
            <a:avLst/>
          </a:prstGeom>
          <a:noFill/>
        </p:spPr>
        <p:txBody>
          <a:bodyPr wrap="square" rtlCol="0">
            <a:spAutoFit/>
          </a:bodyPr>
          <a:p>
            <a:r>
              <a:rPr lang="pt-BR" sz="2800" b="1" dirty="0" err="1" smtClean="0"/>
              <a:t>w</a:t>
            </a:r>
            <a:r>
              <a:rPr lang="pt-BR" sz="2800" b="1" baseline="-25000" dirty="0" err="1" smtClean="0"/>
              <a:t>BCp</a:t>
            </a:r>
            <a:endParaRPr lang="pt-BR" sz="2800" b="1" baseline="-25000" dirty="0"/>
          </a:p>
        </p:txBody>
      </p:sp>
      <p:sp>
        <p:nvSpPr>
          <p:cNvPr id="54" name="CaixaDeTexto 6"/>
          <p:cNvSpPr txBox="1"/>
          <p:nvPr/>
        </p:nvSpPr>
        <p:spPr>
          <a:xfrm>
            <a:off x="9982200" y="1591192"/>
            <a:ext cx="1376294" cy="521970"/>
          </a:xfrm>
          <a:prstGeom prst="rect">
            <a:avLst/>
          </a:prstGeom>
          <a:noFill/>
        </p:spPr>
        <p:txBody>
          <a:bodyPr wrap="square" rtlCol="0">
            <a:spAutoFit/>
          </a:bodyPr>
          <a:p>
            <a:r>
              <a:rPr lang="pt-BR" sz="2800" b="1" dirty="0"/>
              <a:t>N (</a:t>
            </a:r>
            <a:r>
              <a:rPr lang="pt-BR" sz="2800" b="1" dirty="0" smtClean="0"/>
              <a:t>N</a:t>
            </a:r>
            <a:r>
              <a:rPr lang="pt-BR" sz="2800" b="1" baseline="-25000" dirty="0" smtClean="0"/>
              <a:t>DC</a:t>
            </a:r>
            <a:r>
              <a:rPr lang="pt-BR" sz="2800" b="1" dirty="0" smtClean="0"/>
              <a:t>)</a:t>
            </a:r>
            <a:endParaRPr lang="pt-BR" sz="2800" b="1" dirty="0"/>
          </a:p>
        </p:txBody>
      </p:sp>
    </p:spTree>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5" name="Imagem 14" descr="Pardif"/>
          <p:cNvPicPr>
            <a:picLocks noChangeAspect="1"/>
          </p:cNvPicPr>
          <p:nvPr/>
        </p:nvPicPr>
        <p:blipFill>
          <a:blip r:embed="rId1"/>
          <a:stretch>
            <a:fillRect/>
          </a:stretch>
        </p:blipFill>
        <p:spPr>
          <a:xfrm>
            <a:off x="579120" y="1889760"/>
            <a:ext cx="11301730" cy="4605655"/>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50900" y="55562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Entradas: rampa de 1,0 V a 2,0V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DeTexto 45"/>
          <p:cNvSpPr txBox="1"/>
          <p:nvPr/>
        </p:nvSpPr>
        <p:spPr>
          <a:xfrm>
            <a:off x="3013075" y="399288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3013075" y="253301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949315" y="5005705"/>
            <a:ext cx="71882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6" name="CaixaDeTexto 45"/>
          <p:cNvSpPr txBox="1"/>
          <p:nvPr/>
        </p:nvSpPr>
        <p:spPr>
          <a:xfrm>
            <a:off x="5852795" y="612203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5" name="CaixaDeTexto 47"/>
          <p:cNvSpPr txBox="1"/>
          <p:nvPr/>
        </p:nvSpPr>
        <p:spPr>
          <a:xfrm>
            <a:off x="2131060" y="4902835"/>
            <a:ext cx="1816100" cy="398780"/>
          </a:xfrm>
          <a:prstGeom prst="rect">
            <a:avLst/>
          </a:prstGeom>
          <a:solidFill>
            <a:schemeClr val="bg1"/>
          </a:solidFill>
        </p:spPr>
        <p:txBody>
          <a:bodyPr wrap="square" rtlCol="0">
            <a:spAutoFit/>
          </a:bodyPr>
          <a:p>
            <a:pPr algn="l"/>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 = </a:t>
            </a:r>
            <a:r>
              <a:rPr lang="pt-BR" altLang="en-US" sz="2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7"/>
          <p:cNvSpPr txBox="1"/>
          <p:nvPr/>
        </p:nvSpPr>
        <p:spPr>
          <a:xfrm>
            <a:off x="7854315" y="5005705"/>
            <a:ext cx="1816100" cy="398780"/>
          </a:xfrm>
          <a:prstGeom prst="rect">
            <a:avLst/>
          </a:prstGeom>
          <a:solidFill>
            <a:schemeClr val="bg1"/>
          </a:solidFill>
        </p:spPr>
        <p:txBody>
          <a:bodyPr wrap="square" rtlCol="0">
            <a:spAutoFit/>
          </a:bodyPr>
          <a:p>
            <a:pPr algn="l"/>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 = </a:t>
            </a:r>
            <a:r>
              <a:rPr lang="pt-BR" altLang="en-US" sz="2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a:off x="1889125" y="2585085"/>
            <a:ext cx="15875" cy="1777365"/>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 name="CaixaDeTexto 45"/>
          <p:cNvSpPr txBox="1"/>
          <p:nvPr/>
        </p:nvSpPr>
        <p:spPr>
          <a:xfrm>
            <a:off x="1497965" y="3308350"/>
            <a:ext cx="798830" cy="330835"/>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4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0,65V</a:t>
            </a:r>
            <a:endParaRPr lang="pt-BR" altLang="en-US" sz="24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5" name="Imagem 4" descr="Pardif"/>
          <p:cNvPicPr>
            <a:picLocks noChangeAspect="1"/>
          </p:cNvPicPr>
          <p:nvPr/>
        </p:nvPicPr>
        <p:blipFill>
          <a:blip r:embed="rId1"/>
          <a:stretch>
            <a:fillRect/>
          </a:stretch>
        </p:blipFill>
        <p:spPr>
          <a:xfrm>
            <a:off x="534670" y="1167765"/>
            <a:ext cx="11318240" cy="555371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154430" y="237490"/>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DeTexto 45"/>
          <p:cNvSpPr txBox="1"/>
          <p:nvPr/>
        </p:nvSpPr>
        <p:spPr>
          <a:xfrm>
            <a:off x="1727200" y="518414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1846580" y="2040890"/>
            <a:ext cx="5772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5892800" y="626173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2542540" y="165989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7907655" y="173863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326390" y="1917700"/>
            <a:ext cx="101790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5"/>
          <p:cNvSpPr txBox="1"/>
          <p:nvPr/>
        </p:nvSpPr>
        <p:spPr>
          <a:xfrm>
            <a:off x="395605" y="5122545"/>
            <a:ext cx="101790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4,0V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8" name="Imagem 7" descr="Pardif"/>
          <p:cNvPicPr>
            <a:picLocks noChangeAspect="1"/>
          </p:cNvPicPr>
          <p:nvPr/>
        </p:nvPicPr>
        <p:blipFill>
          <a:blip r:embed="rId1"/>
          <a:stretch>
            <a:fillRect/>
          </a:stretch>
        </p:blipFill>
        <p:spPr>
          <a:xfrm>
            <a:off x="479425" y="1062990"/>
            <a:ext cx="11370310" cy="565785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154430"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DeTexto 45"/>
          <p:cNvSpPr txBox="1"/>
          <p:nvPr/>
        </p:nvSpPr>
        <p:spPr>
          <a:xfrm>
            <a:off x="1845945" y="515937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1965325" y="1722755"/>
            <a:ext cx="5772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flipV="1">
            <a:off x="973455" y="3594735"/>
            <a:ext cx="10573385"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7077075" y="3229610"/>
            <a:ext cx="178308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1.5V20mV</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5852160" y="623252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2542540" y="1599565"/>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8216900" y="166116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Imagem 2" descr="Pardif"/>
          <p:cNvPicPr>
            <a:picLocks noChangeAspect="1"/>
          </p:cNvPicPr>
          <p:nvPr/>
        </p:nvPicPr>
        <p:blipFill>
          <a:blip r:embed="rId1"/>
          <a:stretch>
            <a:fillRect/>
          </a:stretch>
        </p:blipFill>
        <p:spPr>
          <a:xfrm>
            <a:off x="294005" y="957580"/>
            <a:ext cx="11603990" cy="539877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154430"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2454910" y="160401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flipV="1">
            <a:off x="909955" y="3371215"/>
            <a:ext cx="10573385"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7398385" y="3171825"/>
            <a:ext cx="178308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1.5V80mV</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5958205" y="595757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1767840" y="4967605"/>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7" name="Imagem 6" descr="Pardif"/>
          <p:cNvPicPr>
            <a:picLocks noChangeAspect="1"/>
          </p:cNvPicPr>
          <p:nvPr/>
        </p:nvPicPr>
        <p:blipFill>
          <a:blip r:embed="rId1"/>
          <a:stretch>
            <a:fillRect/>
          </a:stretch>
        </p:blipFill>
        <p:spPr>
          <a:xfrm>
            <a:off x="499745" y="735965"/>
            <a:ext cx="11191875" cy="575183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3283585" y="108458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a:off x="5170805" y="3474720"/>
            <a:ext cx="1269365"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5791835" y="3075940"/>
            <a:ext cx="809625" cy="398780"/>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4885055" y="6290945"/>
            <a:ext cx="219710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3378835" y="532257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Retângulo 2"/>
          <p:cNvSpPr/>
          <p:nvPr/>
        </p:nvSpPr>
        <p:spPr>
          <a:xfrm>
            <a:off x="7801610" y="6195060"/>
            <a:ext cx="111125" cy="755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 name="Retângulo 7"/>
          <p:cNvSpPr/>
          <p:nvPr/>
        </p:nvSpPr>
        <p:spPr>
          <a:xfrm>
            <a:off x="1025525" y="607949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 name="Retângulo 9"/>
          <p:cNvSpPr/>
          <p:nvPr/>
        </p:nvSpPr>
        <p:spPr>
          <a:xfrm>
            <a:off x="1929765" y="609981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Retângulo 11"/>
          <p:cNvSpPr/>
          <p:nvPr/>
        </p:nvSpPr>
        <p:spPr>
          <a:xfrm>
            <a:off x="2882265" y="609981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Retângulo 12"/>
          <p:cNvSpPr/>
          <p:nvPr/>
        </p:nvSpPr>
        <p:spPr>
          <a:xfrm>
            <a:off x="3865245" y="611505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Retângulo 13"/>
          <p:cNvSpPr/>
          <p:nvPr/>
        </p:nvSpPr>
        <p:spPr>
          <a:xfrm>
            <a:off x="4823460" y="611949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Retângulo 14"/>
          <p:cNvSpPr/>
          <p:nvPr/>
        </p:nvSpPr>
        <p:spPr>
          <a:xfrm>
            <a:off x="5772785" y="612203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Retângulo 15"/>
          <p:cNvSpPr/>
          <p:nvPr/>
        </p:nvSpPr>
        <p:spPr>
          <a:xfrm>
            <a:off x="6734175" y="611949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Retângulo 16"/>
          <p:cNvSpPr/>
          <p:nvPr/>
        </p:nvSpPr>
        <p:spPr>
          <a:xfrm>
            <a:off x="7690485" y="6118225"/>
            <a:ext cx="211455" cy="1530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 name="Retângulo 17"/>
          <p:cNvSpPr/>
          <p:nvPr/>
        </p:nvSpPr>
        <p:spPr>
          <a:xfrm>
            <a:off x="8653780" y="610425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Retângulo 18"/>
          <p:cNvSpPr/>
          <p:nvPr/>
        </p:nvSpPr>
        <p:spPr>
          <a:xfrm>
            <a:off x="4950460" y="624649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Retângulo 19"/>
          <p:cNvSpPr/>
          <p:nvPr/>
        </p:nvSpPr>
        <p:spPr>
          <a:xfrm>
            <a:off x="9615170" y="610425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1" name="Retângulo 20"/>
          <p:cNvSpPr/>
          <p:nvPr/>
        </p:nvSpPr>
        <p:spPr>
          <a:xfrm>
            <a:off x="10605135" y="611822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Retângulo 21"/>
          <p:cNvSpPr/>
          <p:nvPr/>
        </p:nvSpPr>
        <p:spPr>
          <a:xfrm>
            <a:off x="11579860" y="612203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Imagem 2" descr="Pardif"/>
          <p:cNvPicPr>
            <a:picLocks noChangeAspect="1"/>
          </p:cNvPicPr>
          <p:nvPr/>
        </p:nvPicPr>
        <p:blipFill>
          <a:blip r:embed="rId1"/>
          <a:stretch>
            <a:fillRect/>
          </a:stretch>
        </p:blipFill>
        <p:spPr>
          <a:xfrm>
            <a:off x="523240" y="822325"/>
            <a:ext cx="10830560" cy="575183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2600960" y="108458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5130165" y="2343150"/>
            <a:ext cx="18091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(v0+)-(v0-)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4997450" y="6356350"/>
            <a:ext cx="219710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9479915" y="5530215"/>
            <a:ext cx="131254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542915" y="2880360"/>
            <a:ext cx="984250" cy="706755"/>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região linear</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0" name="Conector de Seta Reta 9"/>
          <p:cNvCxnSpPr/>
          <p:nvPr/>
        </p:nvCxnSpPr>
        <p:spPr>
          <a:xfrm flipV="1">
            <a:off x="4997450" y="3602355"/>
            <a:ext cx="11303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918845" y="617093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Retângulo 4"/>
          <p:cNvSpPr/>
          <p:nvPr/>
        </p:nvSpPr>
        <p:spPr>
          <a:xfrm>
            <a:off x="1838325" y="619125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 name="Retângulo 6"/>
          <p:cNvSpPr/>
          <p:nvPr/>
        </p:nvSpPr>
        <p:spPr>
          <a:xfrm>
            <a:off x="2785110" y="619125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Retângulo 12"/>
          <p:cNvSpPr/>
          <p:nvPr/>
        </p:nvSpPr>
        <p:spPr>
          <a:xfrm>
            <a:off x="3712845" y="620649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Retângulo 13"/>
          <p:cNvSpPr/>
          <p:nvPr/>
        </p:nvSpPr>
        <p:spPr>
          <a:xfrm>
            <a:off x="4655820" y="621093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Retângulo 14"/>
          <p:cNvSpPr/>
          <p:nvPr/>
        </p:nvSpPr>
        <p:spPr>
          <a:xfrm>
            <a:off x="5574665" y="621347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Retângulo 15"/>
          <p:cNvSpPr/>
          <p:nvPr/>
        </p:nvSpPr>
        <p:spPr>
          <a:xfrm>
            <a:off x="6505575" y="621093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Retângulo 16"/>
          <p:cNvSpPr/>
          <p:nvPr/>
        </p:nvSpPr>
        <p:spPr>
          <a:xfrm>
            <a:off x="7446645" y="6209665"/>
            <a:ext cx="211455" cy="1530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 name="Retângulo 17"/>
          <p:cNvSpPr/>
          <p:nvPr/>
        </p:nvSpPr>
        <p:spPr>
          <a:xfrm>
            <a:off x="8394700" y="619569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Retângulo 19"/>
          <p:cNvSpPr/>
          <p:nvPr/>
        </p:nvSpPr>
        <p:spPr>
          <a:xfrm>
            <a:off x="9340850" y="619569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1" name="Retângulo 20"/>
          <p:cNvSpPr/>
          <p:nvPr/>
        </p:nvSpPr>
        <p:spPr>
          <a:xfrm>
            <a:off x="10285095" y="620966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Retângulo 21"/>
          <p:cNvSpPr/>
          <p:nvPr/>
        </p:nvSpPr>
        <p:spPr>
          <a:xfrm>
            <a:off x="11228070" y="621347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9883140" cy="22453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Vamos tentar entender a região de transição (não os pontos onde </a:t>
            </a:r>
            <a:r>
              <a:rPr lang="pt-BR" altLang="en-US" sz="2800" b="1" dirty="0" smtClean="0">
                <a:solidFill>
                  <a:schemeClr val="tx1"/>
                </a:solidFill>
                <a:latin typeface="Symbol" panose="05050102010706020507" charset="0"/>
                <a:cs typeface="Symbol" panose="05050102010706020507"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seja grande). Consideranos Q1 = Q2</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Temos que: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3" name="Caixa de Texto 2"/>
              <p:cNvSpPr txBox="1"/>
              <p:nvPr/>
            </p:nvSpPr>
            <p:spPr>
              <a:xfrm>
                <a:off x="623570" y="2606040"/>
                <a:ext cx="1129665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𝛼</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𝑏𝑒</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𝐶𝐸</m:t>
                              </m:r>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𝛼</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𝐶𝐸</m:t>
                              </m:r>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𝛼</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623570" y="2606040"/>
                <a:ext cx="11296650" cy="836930"/>
              </a:xfrm>
              <a:prstGeom prst="rect">
                <a:avLst/>
              </a:prstGeom>
              <a:blipFill rotWithShape="1">
                <a:blip r:embed="rId1"/>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623570" y="3659505"/>
                <a:ext cx="11270615"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𝛼</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𝑏𝑒</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𝐶𝐸</m:t>
                              </m:r>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𝛼</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𝐶𝐸</m:t>
                              </m:r>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𝛼</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23570" y="3659505"/>
                <a:ext cx="11270615" cy="836930"/>
              </a:xfrm>
              <a:prstGeom prst="rect">
                <a:avLst/>
              </a:prstGeom>
              <a:blipFill rotWithShape="1">
                <a:blip r:embed="rId2"/>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386080" y="4627245"/>
                <a:ext cx="259651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86080" y="4627245"/>
                <a:ext cx="2596515"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p:cxnSp>
        <p:nvCxnSpPr>
          <p:cNvPr id="10" name="Conector Reto 9"/>
          <p:cNvCxnSpPr/>
          <p:nvPr/>
        </p:nvCxnSpPr>
        <p:spPr>
          <a:xfrm>
            <a:off x="624205" y="2822575"/>
            <a:ext cx="0" cy="2412000"/>
          </a:xfrm>
          <a:prstGeom prst="line">
            <a:avLst/>
          </a:prstGeom>
          <a:ln w="31750">
            <a:solidFill>
              <a:srgbClr val="9A0000"/>
            </a:solidFill>
          </a:ln>
        </p:spPr>
        <p:style>
          <a:lnRef idx="1">
            <a:schemeClr val="accent1"/>
          </a:lnRef>
          <a:fillRef idx="0">
            <a:schemeClr val="accent1"/>
          </a:fillRef>
          <a:effectRef idx="0">
            <a:schemeClr val="accent1"/>
          </a:effectRef>
          <a:fontRef idx="minor">
            <a:schemeClr val="tx1"/>
          </a:fontRef>
        </p:style>
      </p:cxnSp>
      <p:sp>
        <p:nvSpPr>
          <p:cNvPr id="4" name="Caixa de Texto 3"/>
          <p:cNvSpPr txBox="1"/>
          <p:nvPr/>
        </p:nvSpPr>
        <p:spPr>
          <a:xfrm>
            <a:off x="1033145" y="5403215"/>
            <a:ext cx="9883140" cy="95313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Observe que estamos desconsiderando o efeito Early. O resultado encontrado refletirá isso.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050290" y="363220"/>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Das equações acima podemos encontrar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3" name="Caixa de Texto 2"/>
              <p:cNvSpPr txBox="1"/>
              <p:nvPr/>
            </p:nvSpPr>
            <p:spPr>
              <a:xfrm>
                <a:off x="955040" y="1804670"/>
                <a:ext cx="604012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955040" y="1804670"/>
                <a:ext cx="6040120" cy="836930"/>
              </a:xfrm>
              <a:prstGeom prst="rect">
                <a:avLst/>
              </a:prstGeom>
              <a:blipFill rotWithShape="1">
                <a:blip r:embed="rId1"/>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2"/>
              <p:cNvSpPr txBox="1"/>
              <p:nvPr/>
            </p:nvSpPr>
            <p:spPr>
              <a:xfrm>
                <a:off x="1318260" y="2947670"/>
                <a:ext cx="3930015" cy="8362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2"/>
              <p:cNvSpPr txBox="1">
                <a:spLocks noRot="1" noChangeAspect="1" noMove="1" noResize="1" noEditPoints="1" noAdjustHandles="1" noChangeArrowheads="1" noChangeShapeType="1" noTextEdit="1"/>
              </p:cNvSpPr>
              <p:nvPr/>
            </p:nvSpPr>
            <p:spPr>
              <a:xfrm>
                <a:off x="1318260" y="2947670"/>
                <a:ext cx="3930015" cy="836295"/>
              </a:xfrm>
              <a:prstGeom prst="rect">
                <a:avLst/>
              </a:prstGeom>
              <a:blipFill rotWithShape="1">
                <a:blip r:embed="rId2"/>
                <a:stretch>
                  <a:fillRect t="-3645"/>
                </a:stretch>
              </a:blipFill>
              <a:ln w="38100">
                <a:noFill/>
              </a:ln>
            </p:spPr>
            <p:txBody>
              <a:bodyPr/>
              <a:lstStyle/>
              <a:p>
                <a:r>
                  <a:rPr lang="pt-BR" altLang="en-US">
                    <a:noFill/>
                  </a:rPr>
                  <a:t> </a:t>
                </a:r>
              </a:p>
            </p:txBody>
          </p:sp>
        </mc:Fallback>
      </mc:AlternateContent>
      <p:sp>
        <p:nvSpPr>
          <p:cNvPr id="5" name="Caixa de Texto 4"/>
          <p:cNvSpPr txBox="1"/>
          <p:nvPr/>
        </p:nvSpPr>
        <p:spPr>
          <a:xfrm>
            <a:off x="955040" y="4029075"/>
            <a:ext cx="3660775"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portanto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2"/>
              <p:cNvSpPr txBox="1"/>
              <p:nvPr/>
            </p:nvSpPr>
            <p:spPr>
              <a:xfrm>
                <a:off x="1173480" y="4841875"/>
                <a:ext cx="4628515"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1173480" y="4841875"/>
                <a:ext cx="4628515" cy="836930"/>
              </a:xfrm>
              <a:prstGeom prst="rect">
                <a:avLst/>
              </a:prstGeom>
              <a:blipFill rotWithShape="1">
                <a:blip r:embed="rId3"/>
                <a:stretch>
                  <a:fillRect t="-3642"/>
                </a:stretch>
              </a:blipFill>
              <a:ln w="38100">
                <a:noFill/>
              </a:ln>
            </p:spPr>
            <p:txBody>
              <a:bodyPr/>
              <a:lstStyle/>
              <a:p>
                <a:r>
                  <a:rPr lang="pt-BR" altLang="en-US">
                    <a:noFill/>
                  </a:rPr>
                  <a:t> </a:t>
                </a:r>
              </a:p>
            </p:txBody>
          </p:sp>
        </mc:Fallback>
      </mc:AlternateContent>
    </p:spTree>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enfim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909955" y="3185795"/>
            <a:ext cx="7147560"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 forma equivalente pode-se obter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2"/>
              <p:cNvSpPr txBox="1"/>
              <p:nvPr/>
            </p:nvSpPr>
            <p:spPr>
              <a:xfrm>
                <a:off x="3228340" y="1661160"/>
                <a:ext cx="3580130" cy="11315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3228340" y="1661160"/>
                <a:ext cx="3580130" cy="1131570"/>
              </a:xfrm>
              <a:prstGeom prst="rect">
                <a:avLst/>
              </a:prstGeom>
              <a:blipFill rotWithShape="1">
                <a:blip r:embed="rId1"/>
                <a:stretch>
                  <a:fillRect t="-269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3482340" y="4100195"/>
                <a:ext cx="3580130" cy="11315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482340" y="4100195"/>
                <a:ext cx="3580130" cy="1131570"/>
              </a:xfrm>
              <a:prstGeom prst="rect">
                <a:avLst/>
              </a:prstGeom>
              <a:blipFill rotWithShape="1">
                <a:blip r:embed="rId2"/>
                <a:stretch>
                  <a:fillRect t="-2694"/>
                </a:stretch>
              </a:blipFill>
              <a:ln w="38100">
                <a:noFill/>
              </a:ln>
            </p:spPr>
            <p:txBody>
              <a:bodyPr/>
              <a:lstStyle/>
              <a:p>
                <a:r>
                  <a:rPr lang="pt-BR" altLang="en-US">
                    <a:noFill/>
                  </a:rPr>
                  <a:t> </a:t>
                </a:r>
              </a:p>
            </p:txBody>
          </p:sp>
        </mc:Fallback>
      </mc:AlternateContent>
    </p:spTree>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 name="Imagem 6" descr="Pardif"/>
          <p:cNvPicPr>
            <a:picLocks noChangeAspect="1"/>
          </p:cNvPicPr>
          <p:nvPr/>
        </p:nvPicPr>
        <p:blipFill>
          <a:blip r:embed="rId1"/>
          <a:stretch>
            <a:fillRect/>
          </a:stretch>
        </p:blipFill>
        <p:spPr>
          <a:xfrm>
            <a:off x="500380" y="720090"/>
            <a:ext cx="11191875" cy="5751830"/>
          </a:xfrm>
          <a:prstGeom prst="rect">
            <a:avLst/>
          </a:prstGeom>
        </p:spPr>
      </p:pic>
      <p:sp>
        <p:nvSpPr>
          <p:cNvPr id="3" name="Espaço Reservado para Número de Slide 1"/>
          <p:cNvSpPr>
            <a:spLocks noGrp="1"/>
          </p:cNvSpPr>
          <p:nvPr/>
        </p:nvSpPr>
        <p:spPr>
          <a:xfrm>
            <a:off x="8737600" y="64674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15" name="Caixa de Texto 114"/>
          <p:cNvSpPr txBox="1"/>
          <p:nvPr/>
        </p:nvSpPr>
        <p:spPr>
          <a:xfrm>
            <a:off x="909955" y="237490"/>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3283585" y="1068705"/>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CQ2</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a:off x="5170805" y="3458845"/>
            <a:ext cx="11880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5360035" y="2975610"/>
            <a:ext cx="80962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4869180" y="6275070"/>
            <a:ext cx="265430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3378835" y="5306695"/>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CQ1</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8" name="Caixa de Texto 2"/>
              <p:cNvSpPr txBox="1"/>
              <p:nvPr/>
            </p:nvSpPr>
            <p:spPr>
              <a:xfrm>
                <a:off x="7835900" y="1467485"/>
                <a:ext cx="3189605" cy="1131570"/>
              </a:xfrm>
              <a:prstGeom prst="rect">
                <a:avLst/>
              </a:prstGeom>
              <a:solidFill>
                <a:schemeClr val="bg1"/>
              </a:solid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𝐶𝑄</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𝛼</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7835900" y="1467485"/>
                <a:ext cx="3189605" cy="1131570"/>
              </a:xfrm>
              <a:prstGeom prst="rect">
                <a:avLst/>
              </a:prstGeom>
              <a:blipFill rotWithShape="1">
                <a:blip r:embed="rId2"/>
                <a:stretch>
                  <a:fillRect t="-269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2"/>
              <p:cNvSpPr txBox="1"/>
              <p:nvPr/>
            </p:nvSpPr>
            <p:spPr>
              <a:xfrm>
                <a:off x="7702550" y="3967480"/>
                <a:ext cx="3456305" cy="1131570"/>
              </a:xfrm>
              <a:prstGeom prst="rect">
                <a:avLst/>
              </a:prstGeom>
              <a:solidFill>
                <a:schemeClr val="bg1"/>
              </a:solid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𝐶𝑄</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𝛼</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 name="Caixa de Texto 2"/>
              <p:cNvSpPr txBox="1">
                <a:spLocks noRot="1" noChangeAspect="1" noMove="1" noResize="1" noEditPoints="1" noAdjustHandles="1" noChangeArrowheads="1" noChangeShapeType="1" noTextEdit="1"/>
              </p:cNvSpPr>
              <p:nvPr/>
            </p:nvSpPr>
            <p:spPr>
              <a:xfrm>
                <a:off x="7702550" y="3967480"/>
                <a:ext cx="3456305" cy="1131570"/>
              </a:xfrm>
              <a:prstGeom prst="rect">
                <a:avLst/>
              </a:prstGeom>
              <a:blipFill rotWithShape="1">
                <a:blip r:embed="rId3"/>
                <a:stretch>
                  <a:fillRect t="-2694"/>
                </a:stretch>
              </a:blipFill>
              <a:ln w="38100">
                <a:noFill/>
              </a:ln>
            </p:spPr>
            <p:txBody>
              <a:bodyPr/>
              <a:lstStyle/>
              <a:p>
                <a:r>
                  <a:rPr lang="pt-BR" altLang="en-US">
                    <a:noFill/>
                  </a:rPr>
                  <a:t> </a:t>
                </a:r>
              </a:p>
            </p:txBody>
          </p:sp>
        </mc:Fallback>
      </mc:AlternateContent>
      <p:sp>
        <p:nvSpPr>
          <p:cNvPr id="12" name="Retângulo 11"/>
          <p:cNvSpPr/>
          <p:nvPr/>
        </p:nvSpPr>
        <p:spPr>
          <a:xfrm>
            <a:off x="1010285" y="607949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Retângulo 12"/>
          <p:cNvSpPr/>
          <p:nvPr/>
        </p:nvSpPr>
        <p:spPr>
          <a:xfrm>
            <a:off x="1929765" y="609981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Retângulo 13"/>
          <p:cNvSpPr/>
          <p:nvPr/>
        </p:nvSpPr>
        <p:spPr>
          <a:xfrm>
            <a:off x="2882265" y="609981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Retângulo 14"/>
          <p:cNvSpPr/>
          <p:nvPr/>
        </p:nvSpPr>
        <p:spPr>
          <a:xfrm>
            <a:off x="3865245" y="6115050"/>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Retângulo 15"/>
          <p:cNvSpPr/>
          <p:nvPr/>
        </p:nvSpPr>
        <p:spPr>
          <a:xfrm>
            <a:off x="4823460" y="611949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Retângulo 16"/>
          <p:cNvSpPr/>
          <p:nvPr/>
        </p:nvSpPr>
        <p:spPr>
          <a:xfrm>
            <a:off x="5771515" y="612203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 name="Retângulo 17"/>
          <p:cNvSpPr/>
          <p:nvPr/>
        </p:nvSpPr>
        <p:spPr>
          <a:xfrm>
            <a:off x="6734175" y="610425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Retângulo 18"/>
          <p:cNvSpPr/>
          <p:nvPr/>
        </p:nvSpPr>
        <p:spPr>
          <a:xfrm>
            <a:off x="7690485" y="6102985"/>
            <a:ext cx="211455" cy="1530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Retângulo 19"/>
          <p:cNvSpPr/>
          <p:nvPr/>
        </p:nvSpPr>
        <p:spPr>
          <a:xfrm>
            <a:off x="8638540" y="610425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1" name="Retângulo 20"/>
          <p:cNvSpPr/>
          <p:nvPr/>
        </p:nvSpPr>
        <p:spPr>
          <a:xfrm>
            <a:off x="9615170" y="610425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Retângulo 21"/>
          <p:cNvSpPr/>
          <p:nvPr/>
        </p:nvSpPr>
        <p:spPr>
          <a:xfrm>
            <a:off x="10605135" y="610298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3" name="Retângulo 22"/>
          <p:cNvSpPr/>
          <p:nvPr/>
        </p:nvSpPr>
        <p:spPr>
          <a:xfrm>
            <a:off x="11564620" y="6122035"/>
            <a:ext cx="158750" cy="19113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tretch>
            <a:fillRect/>
          </a:stretch>
        </p:blipFill>
        <p:spPr>
          <a:xfrm>
            <a:off x="1245503" y="1973581"/>
            <a:ext cx="1827530" cy="1910080"/>
          </a:xfrm>
          <a:prstGeom prst="rect">
            <a:avLst/>
          </a:prstGeom>
          <a:noFill/>
          <a:ln w="9525">
            <a:noFill/>
          </a:ln>
        </p:spPr>
      </p:pic>
      <p:pic>
        <p:nvPicPr>
          <p:cNvPr id="5" name="Imagem 4"/>
          <p:cNvPicPr/>
          <p:nvPr/>
        </p:nvPicPr>
        <p:blipFill>
          <a:blip r:embed="rId2"/>
          <a:stretch>
            <a:fillRect/>
          </a:stretch>
        </p:blipFill>
        <p:spPr>
          <a:xfrm>
            <a:off x="4508843" y="2824163"/>
            <a:ext cx="2322830" cy="2118995"/>
          </a:xfrm>
          <a:prstGeom prst="rect">
            <a:avLst/>
          </a:prstGeom>
          <a:noFill/>
          <a:ln w="9525">
            <a:noFill/>
          </a:ln>
        </p:spPr>
      </p:pic>
      <p:pic>
        <p:nvPicPr>
          <p:cNvPr id="6" name="Imagem 5"/>
          <p:cNvPicPr/>
          <p:nvPr/>
        </p:nvPicPr>
        <p:blipFill>
          <a:blip r:embed="rId3"/>
          <a:stretch>
            <a:fillRect/>
          </a:stretch>
        </p:blipFill>
        <p:spPr>
          <a:xfrm>
            <a:off x="8227427" y="3743960"/>
            <a:ext cx="2409825" cy="2612390"/>
          </a:xfrm>
          <a:prstGeom prst="rect">
            <a:avLst/>
          </a:prstGeom>
          <a:noFill/>
          <a:ln w="9525">
            <a:noFill/>
          </a:ln>
        </p:spPr>
      </p:pic>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8" name="Retângulo de cantos arredondados 37"/>
          <p:cNvSpPr/>
          <p:nvPr/>
        </p:nvSpPr>
        <p:spPr>
          <a:xfrm>
            <a:off x="7521274" y="3961753"/>
            <a:ext cx="327546" cy="2499791"/>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7" name="Retângulo de cantos arredondados 36"/>
          <p:cNvSpPr/>
          <p:nvPr/>
        </p:nvSpPr>
        <p:spPr>
          <a:xfrm>
            <a:off x="4708478" y="3929089"/>
            <a:ext cx="327546" cy="2499791"/>
          </a:xfrm>
          <a:prstGeom prst="roundRect">
            <a:avLst/>
          </a:prstGeom>
          <a:solidFill>
            <a:srgbClr val="FFF1C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 name="Conector Reto 13"/>
          <p:cNvCxnSpPr/>
          <p:nvPr/>
        </p:nvCxnSpPr>
        <p:spPr>
          <a:xfrm rot="16200000" flipH="1">
            <a:off x="5854887" y="317310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5"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6" name="Retângulo 5"/>
          <p:cNvSpPr/>
          <p:nvPr/>
        </p:nvSpPr>
        <p:spPr>
          <a:xfrm>
            <a:off x="2074460" y="98263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Retângulo 6"/>
          <p:cNvSpPr/>
          <p:nvPr/>
        </p:nvSpPr>
        <p:spPr>
          <a:xfrm>
            <a:off x="7615450" y="98263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Retângulo 7"/>
          <p:cNvSpPr/>
          <p:nvPr/>
        </p:nvSpPr>
        <p:spPr>
          <a:xfrm>
            <a:off x="4844955" y="982638"/>
            <a:ext cx="2770495" cy="2320119"/>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 name="CaixaDeTexto 5"/>
          <p:cNvSpPr txBox="1"/>
          <p:nvPr/>
        </p:nvSpPr>
        <p:spPr>
          <a:xfrm>
            <a:off x="6417728" y="1694763"/>
            <a:ext cx="542136" cy="923330"/>
          </a:xfrm>
          <a:prstGeom prst="rect">
            <a:avLst/>
          </a:prstGeom>
          <a:noFill/>
        </p:spPr>
        <p:txBody>
          <a:bodyPr wrap="none" rtlCol="0">
            <a:spAutoFit/>
          </a:bodyPr>
          <a:lstStyle/>
          <a:p>
            <a:r>
              <a:rPr lang="pt-BR" sz="5400" dirty="0" smtClean="0"/>
              <a:t>P</a:t>
            </a:r>
            <a:endParaRPr lang="pt-BR" sz="5400" dirty="0"/>
          </a:p>
        </p:txBody>
      </p:sp>
      <p:sp>
        <p:nvSpPr>
          <p:cNvPr id="10" name="CaixaDeTexto 7"/>
          <p:cNvSpPr txBox="1"/>
          <p:nvPr/>
        </p:nvSpPr>
        <p:spPr>
          <a:xfrm>
            <a:off x="3188640" y="1558202"/>
            <a:ext cx="631904" cy="923330"/>
          </a:xfrm>
          <a:prstGeom prst="rect">
            <a:avLst/>
          </a:prstGeom>
          <a:noFill/>
        </p:spPr>
        <p:txBody>
          <a:bodyPr wrap="none" rtlCol="0">
            <a:spAutoFit/>
          </a:bodyPr>
          <a:lstStyle/>
          <a:p>
            <a:r>
              <a:rPr lang="pt-BR" sz="5400" dirty="0"/>
              <a:t>N</a:t>
            </a:r>
            <a:endParaRPr lang="pt-BR" sz="5400" dirty="0"/>
          </a:p>
        </p:txBody>
      </p:sp>
      <p:sp>
        <p:nvSpPr>
          <p:cNvPr id="11" name="CaixaDeTexto 8"/>
          <p:cNvSpPr txBox="1"/>
          <p:nvPr/>
        </p:nvSpPr>
        <p:spPr>
          <a:xfrm>
            <a:off x="8729629" y="1558202"/>
            <a:ext cx="631904" cy="923330"/>
          </a:xfrm>
          <a:prstGeom prst="rect">
            <a:avLst/>
          </a:prstGeom>
          <a:noFill/>
        </p:spPr>
        <p:txBody>
          <a:bodyPr wrap="none" rtlCol="0">
            <a:spAutoFit/>
          </a:bodyPr>
          <a:lstStyle/>
          <a:p>
            <a:r>
              <a:rPr lang="pt-BR" sz="5400" dirty="0"/>
              <a:t>N</a:t>
            </a:r>
            <a:endParaRPr lang="pt-BR" sz="5400" dirty="0"/>
          </a:p>
        </p:txBody>
      </p:sp>
      <p:cxnSp>
        <p:nvCxnSpPr>
          <p:cNvPr id="12" name="Conector Reto 11"/>
          <p:cNvCxnSpPr/>
          <p:nvPr/>
        </p:nvCxnSpPr>
        <p:spPr>
          <a:xfrm flipH="1">
            <a:off x="1323833" y="201986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10385945" y="201986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5" name="CaixaDeTexto 14"/>
          <p:cNvSpPr txBox="1"/>
          <p:nvPr/>
        </p:nvSpPr>
        <p:spPr>
          <a:xfrm>
            <a:off x="1031462" y="1371599"/>
            <a:ext cx="410690" cy="646331"/>
          </a:xfrm>
          <a:prstGeom prst="rect">
            <a:avLst/>
          </a:prstGeom>
          <a:noFill/>
        </p:spPr>
        <p:txBody>
          <a:bodyPr wrap="none" rtlCol="0">
            <a:spAutoFit/>
          </a:bodyPr>
          <a:lstStyle/>
          <a:p>
            <a:r>
              <a:rPr lang="pt-BR" sz="3600" dirty="0" smtClean="0"/>
              <a:t>E</a:t>
            </a:r>
            <a:endParaRPr lang="pt-BR" sz="3600" dirty="0"/>
          </a:p>
        </p:txBody>
      </p:sp>
      <p:sp>
        <p:nvSpPr>
          <p:cNvPr id="16" name="CaixaDeTexto 15"/>
          <p:cNvSpPr txBox="1"/>
          <p:nvPr/>
        </p:nvSpPr>
        <p:spPr>
          <a:xfrm>
            <a:off x="10943110" y="1371598"/>
            <a:ext cx="431528" cy="646331"/>
          </a:xfrm>
          <a:prstGeom prst="rect">
            <a:avLst/>
          </a:prstGeom>
          <a:noFill/>
        </p:spPr>
        <p:txBody>
          <a:bodyPr wrap="none" rtlCol="0">
            <a:spAutoFit/>
          </a:bodyPr>
          <a:lstStyle/>
          <a:p>
            <a:r>
              <a:rPr lang="pt-BR" sz="3600" dirty="0"/>
              <a:t>C</a:t>
            </a:r>
            <a:endParaRPr lang="pt-BR" sz="3600" dirty="0"/>
          </a:p>
        </p:txBody>
      </p:sp>
      <p:sp>
        <p:nvSpPr>
          <p:cNvPr id="17" name="CaixaDeTexto 16"/>
          <p:cNvSpPr txBox="1"/>
          <p:nvPr/>
        </p:nvSpPr>
        <p:spPr>
          <a:xfrm>
            <a:off x="6268319" y="3297783"/>
            <a:ext cx="436338" cy="646331"/>
          </a:xfrm>
          <a:prstGeom prst="rect">
            <a:avLst/>
          </a:prstGeom>
          <a:noFill/>
        </p:spPr>
        <p:txBody>
          <a:bodyPr wrap="none" rtlCol="0">
            <a:spAutoFit/>
          </a:bodyPr>
          <a:lstStyle/>
          <a:p>
            <a:r>
              <a:rPr lang="pt-BR" sz="3600" dirty="0" smtClean="0"/>
              <a:t>B</a:t>
            </a:r>
            <a:endParaRPr lang="pt-BR" sz="3600" dirty="0"/>
          </a:p>
        </p:txBody>
      </p:sp>
      <p:sp>
        <p:nvSpPr>
          <p:cNvPr id="18" name="Seta para a direita 17"/>
          <p:cNvSpPr/>
          <p:nvPr/>
        </p:nvSpPr>
        <p:spPr>
          <a:xfrm>
            <a:off x="3474085" y="1032510"/>
            <a:ext cx="5422265" cy="855980"/>
          </a:xfrm>
          <a:prstGeom prst="rightArrow">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7"/>
          <p:cNvSpPr txBox="1"/>
          <p:nvPr/>
        </p:nvSpPr>
        <p:spPr>
          <a:xfrm>
            <a:off x="5975818" y="1093758"/>
            <a:ext cx="1958340" cy="645160"/>
          </a:xfrm>
          <a:prstGeom prst="rect">
            <a:avLst/>
          </a:prstGeom>
          <a:noFill/>
        </p:spPr>
        <p:txBody>
          <a:bodyPr wrap="none" rtlCol="0">
            <a:spAutoFit/>
          </a:bodyPr>
          <a:lstStyle/>
          <a:p>
            <a:r>
              <a:rPr lang="pt-BR" sz="3600" dirty="0" err="1" smtClean="0"/>
              <a:t>J</a:t>
            </a:r>
            <a:r>
              <a:rPr lang="pt-BR" sz="3600" baseline="-25000" dirty="0" err="1" smtClean="0"/>
              <a:t>N</a:t>
            </a:r>
            <a:r>
              <a:rPr lang="pt-BR" sz="3600" dirty="0" err="1" smtClean="0"/>
              <a:t>=J</a:t>
            </a:r>
            <a:r>
              <a:rPr lang="pt-BR" sz="3600" baseline="-25000" dirty="0" err="1" smtClean="0"/>
              <a:t>NpD</a:t>
            </a:r>
            <a:r>
              <a:rPr lang="pt-BR" sz="3600" dirty="0" err="1" smtClean="0"/>
              <a:t>=J</a:t>
            </a:r>
            <a:r>
              <a:rPr lang="pt-BR" sz="3600" baseline="-25000" dirty="0" err="1" smtClean="0"/>
              <a:t>C</a:t>
            </a:r>
            <a:endParaRPr lang="pt-BR" sz="3600" baseline="-25000" dirty="0" err="1" smtClean="0"/>
          </a:p>
        </p:txBody>
      </p:sp>
      <p:cxnSp>
        <p:nvCxnSpPr>
          <p:cNvPr id="23" name="Conector Reto 22"/>
          <p:cNvCxnSpPr/>
          <p:nvPr/>
        </p:nvCxnSpPr>
        <p:spPr>
          <a:xfrm>
            <a:off x="5036024" y="392908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493978" y="406703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5036024" y="431100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1610079" y="384952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1610079" y="3849527"/>
                <a:ext cx="3415615" cy="906210"/>
              </a:xfrm>
              <a:prstGeom prst="rect">
                <a:avLst/>
              </a:prstGeom>
              <a:blipFill rotWithShape="1">
                <a:blip r:embed="rId1"/>
                <a:stretch>
                  <a:fillRect l="-10" t="-17" r="9" b="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Retângulo 27"/>
              <p:cNvSpPr/>
              <p:nvPr/>
            </p:nvSpPr>
            <p:spPr>
              <a:xfrm>
                <a:off x="7582289" y="5754963"/>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28" name="Retângulo 27"/>
              <p:cNvSpPr>
                <a:spLocks noRot="1" noChangeAspect="1" noMove="1" noResize="1" noEditPoints="1" noAdjustHandles="1" noChangeArrowheads="1" noChangeShapeType="1" noTextEdit="1"/>
              </p:cNvSpPr>
              <p:nvPr/>
            </p:nvSpPr>
            <p:spPr>
              <a:xfrm>
                <a:off x="7582289" y="5754963"/>
                <a:ext cx="3401765" cy="906210"/>
              </a:xfrm>
              <a:prstGeom prst="rect">
                <a:avLst/>
              </a:prstGeom>
              <a:blipFill rotWithShape="1">
                <a:blip r:embed="rId2"/>
                <a:stretch>
                  <a:fillRect l="-11" t="-65" r="13" b="3"/>
                </a:stretch>
              </a:blipFill>
            </p:spPr>
            <p:txBody>
              <a:bodyPr/>
              <a:lstStyle/>
              <a:p>
                <a:r>
                  <a:rPr lang="pt-BR" altLang="en-US">
                    <a:noFill/>
                  </a:rPr>
                  <a:t> </a:t>
                </a:r>
              </a:p>
            </p:txBody>
          </p:sp>
        </mc:Fallback>
      </mc:AlternateContent>
      <p:sp>
        <p:nvSpPr>
          <p:cNvPr id="29" name="CaixaDeTexto 28"/>
          <p:cNvSpPr txBox="1"/>
          <p:nvPr/>
        </p:nvSpPr>
        <p:spPr>
          <a:xfrm>
            <a:off x="6123416" y="4705931"/>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sp>
        <p:nvSpPr>
          <p:cNvPr id="33" name="CaixaDeTexto 32"/>
          <p:cNvSpPr txBox="1"/>
          <p:nvPr/>
        </p:nvSpPr>
        <p:spPr>
          <a:xfrm>
            <a:off x="3435166" y="255480"/>
            <a:ext cx="5926367"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Fluxo de elétrons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4" name="CaixaDeTexto 33"/>
          <p:cNvSpPr txBox="1"/>
          <p:nvPr/>
        </p:nvSpPr>
        <p:spPr>
          <a:xfrm>
            <a:off x="7582289" y="3712778"/>
            <a:ext cx="3360821"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elétrons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2" name="Conector de Seta Reta 41"/>
          <p:cNvCxnSpPr/>
          <p:nvPr/>
        </p:nvCxnSpPr>
        <p:spPr>
          <a:xfrm>
            <a:off x="5036024" y="4067033"/>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CaixaDeTexto 6"/>
          <p:cNvSpPr txBox="1"/>
          <p:nvPr/>
        </p:nvSpPr>
        <p:spPr>
          <a:xfrm>
            <a:off x="6076908" y="400583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mc:AlternateContent xmlns:mc="http://schemas.openxmlformats.org/markup-compatibility/2006" xmlns:p14="http://schemas.microsoft.com/office/powerpoint/2010/main">
        <mc:Choice Requires="p14">
          <p:contentPart r:id="rId3" p14:bwMode="auto">
            <p14:nvContentPartPr>
              <p14:cNvPr id="20" name="Tinta 19"/>
              <p14:cNvContentPartPr/>
              <p14:nvPr/>
            </p14:nvContentPartPr>
            <p14:xfrm>
              <a:off x="3731400" y="1473480"/>
              <a:ext cx="189360" cy="38160"/>
            </p14:xfrm>
          </p:contentPart>
        </mc:Choice>
        <mc:Fallback xmlns="">
          <p:pic>
            <p:nvPicPr>
              <p:cNvPr id="20" name="Tinta 19"/>
            </p:nvPicPr>
            <p:blipFill>
              <a:blip r:embed="rId4"/>
            </p:blipFill>
            <p:spPr>
              <a:xfrm>
                <a:off x="3731400" y="1473480"/>
                <a:ext cx="189360" cy="38160"/>
              </a:xfrm>
              <a:prstGeom prst="rect"/>
            </p:spPr>
          </p:pic>
        </mc:Fallback>
      </mc:AlternateContent>
    </p:spTree>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909955" y="253365"/>
                <a:ext cx="10708005" cy="459740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Vamos considerar que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seja bem menor que U</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Neste caso, podemos usar aproximações para </a:t>
                </a:r>
                <a14:m>
                  <m:oMath xmlns:m="http://schemas.openxmlformats.org/officeDocument/2006/math">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oMath>
                </a14:m>
                <a:r>
                  <a:rPr lang="pt-BR" altLang="en-US" sz="2800">
                    <a:latin typeface="Cambria Math" panose="02040503050406030204" pitchFamily="18" charset="0"/>
                    <a:cs typeface="Cambria Math" panose="02040503050406030204" pitchFamily="18" charset="0"/>
                  </a:rPr>
                  <a:t>.</a:t>
                </a:r>
                <a:r>
                  <a:rPr lang="pt-BR" altLang="en-US" sz="2800" b="1">
                    <a:latin typeface="Comic Sans MS" panose="030F0702030302020204" pitchFamily="66" charset="0"/>
                    <a:cs typeface="Comic Sans MS" panose="030F0702030302020204" pitchFamily="66" charset="0"/>
                  </a:rPr>
                  <a:t> Para uma exponecial teremos</a:t>
                </a:r>
                <a:endParaRPr lang="pt-BR" altLang="en-US" sz="2800" b="1">
                  <a:latin typeface="Comic Sans MS" panose="030F0702030302020204" pitchFamily="66" charset="0"/>
                  <a:cs typeface="Comic Sans MS" panose="030F0702030302020204" pitchFamily="66" charset="0"/>
                </a:endParaRPr>
              </a:p>
              <a:p>
                <a:pPr indent="0" algn="l" fontAlgn="auto">
                  <a:spcAft>
                    <a:spcPts val="1200"/>
                  </a:spcAft>
                  <a:buFont typeface="Arial" panose="020B0604020202020204" pitchFamily="34" charset="0"/>
                  <a:buNone/>
                </a:pPr>
                <a14:m>
                  <m:oMath xmlns:m="http://schemas.openxmlformats.org/officeDocument/2006/math">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𝑥</m:t>
                            </m:r>
                          </m:e>
                          <m:sup>
                            <m:r>
                              <a:rPr lang="en-US" altLang="pt-BR" sz="2800" i="1">
                                <a:latin typeface="Cambria Math" panose="02040503050406030204" pitchFamily="18" charset="0"/>
                                <a:cs typeface="Cambria Math" panose="02040503050406030204" pitchFamily="18" charset="0"/>
                              </a:rPr>
                              <m:t>2</m:t>
                            </m:r>
                          </m:sup>
                        </m:s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oMath>
                </a14:m>
                <a:r>
                  <a:rPr lang="pt-BR" altLang="en-US" sz="2800" dirty="0" smtClean="0">
                    <a:solidFill>
                      <a:schemeClr val="tx1"/>
                    </a:solidFill>
                    <a:latin typeface="Cambria Math" panose="02040503050406030204" pitchFamily="18" charset="0"/>
                    <a:cs typeface="Cambria Math" panose="02040503050406030204" pitchFamily="18" charset="0"/>
                    <a:sym typeface="+mn-ea"/>
                  </a:rPr>
                  <a:t>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para (x </a:t>
                </a:r>
                <a:r>
                  <a:rPr lang="pt-BR" altLang="en-US" sz="2800" dirty="0" smtClean="0">
                    <a:solidFill>
                      <a:schemeClr val="tx1"/>
                    </a:solidFill>
                    <a:latin typeface="Arial" panose="020B0604020202020204" pitchFamily="34" charset="0"/>
                    <a:cs typeface="Arial" panose="020B0604020202020204" pitchFamily="34" charset="0"/>
                    <a:sym typeface="+mn-ea"/>
                  </a:rPr>
                  <a:t>&lt;</a:t>
                </a:r>
                <a:r>
                  <a:rPr lang="pt-BR" altLang="en-US" sz="2800" dirty="0" smtClean="0">
                    <a:latin typeface="Arial" panose="020B0604020202020204" pitchFamily="34" charset="0"/>
                    <a:cs typeface="Arial" panose="020B0604020202020204" pitchFamily="34" charset="0"/>
                    <a:sym typeface="+mn-ea"/>
                  </a:rPr>
                  <a:t>&lt;</a:t>
                </a:r>
                <a:r>
                  <a:rPr lang="pt-BR" altLang="en-US" sz="2800" dirty="0" smtClean="0">
                    <a:solidFill>
                      <a:schemeClr val="tx1"/>
                    </a:solidFill>
                    <a:latin typeface="Comic Sans MS" panose="030F0702030302020204" pitchFamily="66" charset="0"/>
                    <a:cs typeface="Comic Sans MS" panose="030F0702030302020204" pitchFamily="66" charset="0"/>
                    <a:sym typeface="+mn-ea"/>
                  </a:rPr>
                  <a:t>1)</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 xmlns:m="http://schemas.openxmlformats.org/officeDocument/2006/math">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𝑥</m:t>
                            </m:r>
                          </m:e>
                          <m:sup>
                            <m:r>
                              <a:rPr lang="en-US" altLang="pt-BR" sz="2800" i="1">
                                <a:latin typeface="Cambria Math" panose="02040503050406030204" pitchFamily="18" charset="0"/>
                                <a:cs typeface="Cambria Math" panose="02040503050406030204" pitchFamily="18" charset="0"/>
                              </a:rPr>
                              <m:t>2</m:t>
                            </m:r>
                          </m:sup>
                        </m:s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oMath>
                </a14:m>
                <a:r>
                  <a:rPr lang="pt-BR" altLang="en-US" sz="2800" dirty="0" smtClean="0">
                    <a:latin typeface="Cambria Math" panose="02040503050406030204" pitchFamily="18" charset="0"/>
                    <a:cs typeface="Cambria Math" panose="02040503050406030204" pitchFamily="18" charset="0"/>
                    <a:sym typeface="+mn-ea"/>
                  </a:rPr>
                  <a:t>  </a:t>
                </a:r>
                <a:r>
                  <a:rPr lang="pt-BR" altLang="en-US" sz="2800" dirty="0" smtClean="0">
                    <a:latin typeface="Comic Sans MS" panose="030F0702030302020204" pitchFamily="66" charset="0"/>
                    <a:cs typeface="Comic Sans MS" panose="030F0702030302020204" pitchFamily="66" charset="0"/>
                    <a:sym typeface="+mn-ea"/>
                  </a:rPr>
                  <a:t>   para (x </a:t>
                </a:r>
                <a:r>
                  <a:rPr lang="pt-BR" altLang="en-US" sz="2800" dirty="0" smtClean="0">
                    <a:latin typeface="Arial" panose="020B0604020202020204" pitchFamily="34" charset="0"/>
                    <a:cs typeface="Arial" panose="020B0604020202020204" pitchFamily="34" charset="0"/>
                    <a:sym typeface="+mn-ea"/>
                  </a:rPr>
                  <a:t>&lt;&lt;</a:t>
                </a:r>
                <a:r>
                  <a:rPr lang="pt-BR" altLang="en-US" sz="2800" dirty="0" smtClean="0">
                    <a:latin typeface="Comic Sans MS" panose="030F0702030302020204" pitchFamily="66" charset="0"/>
                    <a:cs typeface="Comic Sans MS" panose="030F0702030302020204" pitchFamily="66" charset="0"/>
                    <a:sym typeface="+mn-ea"/>
                  </a:rPr>
                  <a:t>1)</a:t>
                </a:r>
                <a:endParaRPr lang="pt-BR" altLang="en-US" sz="28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Assim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909955" y="253365"/>
                <a:ext cx="10708005" cy="459740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45465" y="4850765"/>
                <a:ext cx="11437620" cy="15373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den>
                      </m:f>
                      <m:r>
                        <a:rPr lang="en-US" altLang="pt-BR" sz="2400" baseline="30000" dirty="0">
                          <a:latin typeface="Cambria Math" panose="02040503050406030204" pitchFamily="18" charset="0"/>
                          <a:cs typeface="Cambria Math" panose="02040503050406030204" pitchFamily="18" charset="0"/>
                        </a:rPr>
                        <m:t>=</m:t>
                      </m:r>
                      <m:f>
                        <m:fPr>
                          <m:ctrlPr>
                            <a:rPr lang="en-US" altLang="pt-BR" sz="2400" i="1" baseline="30000" dirty="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den>
                      </m:f>
                      <m:r>
                        <a:rPr lang="en-US" altLang="pt-BR" sz="2400" i="1" baseline="30000" dirty="0">
                          <a:latin typeface="Cambria Math" panose="02040503050406030204" pitchFamily="18" charset="0"/>
                          <a:cs typeface="Cambria Math" panose="02040503050406030204" pitchFamily="18" charset="0"/>
                        </a:rPr>
                        <m:t>=</m:t>
                      </m:r>
                      <m:f>
                        <m:fPr>
                          <m:ctrlPr>
                            <a:rPr lang="en-US" altLang="pt-BR" sz="2400" i="1" baseline="30000" dirty="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45465" y="4850765"/>
                <a:ext cx="11437620" cy="1537335"/>
              </a:xfrm>
              <a:prstGeom prst="rect">
                <a:avLst/>
              </a:prstGeom>
              <a:blipFill rotWithShape="1">
                <a:blip r:embed="rId2"/>
                <a:stretch>
                  <a:fillRect t="-1983"/>
                </a:stretch>
              </a:blipFill>
              <a:ln w="38100">
                <a:noFill/>
              </a:ln>
            </p:spPr>
            <p:txBody>
              <a:bodyPr/>
              <a:lstStyle/>
              <a:p>
                <a:r>
                  <a:rPr lang="pt-BR" altLang="en-US">
                    <a:noFill/>
                  </a:rPr>
                  <a:t> </a:t>
                </a:r>
              </a:p>
            </p:txBody>
          </p:sp>
        </mc:Fallback>
      </mc:AlternateContent>
    </p:spTree>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Por fim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833755" y="1483360"/>
                <a:ext cx="500888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833755" y="1483360"/>
                <a:ext cx="5008880" cy="836930"/>
              </a:xfrm>
              <a:prstGeom prst="rect">
                <a:avLst/>
              </a:prstGeom>
              <a:blipFill rotWithShape="1">
                <a:blip r:embed="rId1"/>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909955" y="3121025"/>
                <a:ext cx="500888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909955" y="3121025"/>
                <a:ext cx="5008880" cy="836930"/>
              </a:xfrm>
              <a:prstGeom prst="rect">
                <a:avLst/>
              </a:prstGeom>
              <a:blipFill rotWithShape="1">
                <a:blip r:embed="rId2"/>
                <a:stretch>
                  <a:fillRect t="-3642"/>
                </a:stretch>
              </a:blipFill>
              <a:ln w="38100">
                <a:noFill/>
              </a:ln>
            </p:spPr>
            <p:txBody>
              <a:bodyPr/>
              <a:lstStyle/>
              <a:p>
                <a:r>
                  <a:rPr lang="pt-BR" altLang="en-US">
                    <a:noFill/>
                  </a:rPr>
                  <a:t> </a:t>
                </a:r>
              </a:p>
            </p:txBody>
          </p:sp>
        </mc:Fallback>
      </mc:AlternateContent>
      <p:sp>
        <p:nvSpPr>
          <p:cNvPr id="5" name="Caixa de Texto 4"/>
          <p:cNvSpPr txBox="1"/>
          <p:nvPr/>
        </p:nvSpPr>
        <p:spPr>
          <a:xfrm>
            <a:off x="833755" y="4062730"/>
            <a:ext cx="10708005" cy="95313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valor das correntes de coletor pode ser determinada a partir da corrente de emissor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742315" y="5215255"/>
                <a:ext cx="5008880" cy="9613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742315" y="5215255"/>
                <a:ext cx="5008880" cy="961390"/>
              </a:xfrm>
              <a:prstGeom prst="rect">
                <a:avLst/>
              </a:prstGeom>
              <a:blipFill rotWithShape="1">
                <a:blip r:embed="rId3"/>
                <a:stretch>
                  <a:fillRect t="-449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6344920" y="5205095"/>
                <a:ext cx="5008880" cy="9613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6344920" y="5205095"/>
                <a:ext cx="5008880" cy="961390"/>
              </a:xfrm>
              <a:prstGeom prst="rect">
                <a:avLst/>
              </a:prstGeom>
              <a:blipFill rotWithShape="1">
                <a:blip r:embed="rId4"/>
                <a:stretch>
                  <a:fillRect t="-4491"/>
                </a:stretch>
              </a:blipFill>
              <a:ln w="38100">
                <a:noFill/>
              </a:ln>
            </p:spPr>
            <p:txBody>
              <a:bodyPr/>
              <a:lstStyle/>
              <a:p>
                <a:r>
                  <a:rPr lang="pt-BR" altLang="en-US">
                    <a:noFill/>
                  </a:rPr>
                  <a:t> </a:t>
                </a:r>
              </a:p>
            </p:txBody>
          </p:sp>
        </mc:Fallback>
      </mc:AlternateContent>
      <p:sp>
        <p:nvSpPr>
          <p:cNvPr id="8" name="Caixa de Texto 7"/>
          <p:cNvSpPr txBox="1"/>
          <p:nvPr/>
        </p:nvSpPr>
        <p:spPr>
          <a:xfrm>
            <a:off x="742315" y="2512060"/>
            <a:ext cx="10708005"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 forma semelhante pode-se obter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 tensoes de saída serão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711200" y="3653790"/>
                <a:ext cx="11104880" cy="310832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considerarmos o par diferencial operando em torno de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temos que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I</a:t>
                </a:r>
                <a:r>
                  <a:rPr lang="pt-BR" altLang="en-US" sz="2800" b="1" baseline="-25000" dirty="0" smtClean="0">
                    <a:latin typeface="Comic Sans MS" panose="030F0702030302020204" pitchFamily="66" charset="0"/>
                    <a:cs typeface="Comic Sans MS" panose="030F0702030302020204" pitchFamily="66" charset="0"/>
                    <a:sym typeface="+mn-ea"/>
                  </a:rPr>
                  <a:t>E2</a:t>
                </a:r>
                <a:r>
                  <a:rPr lang="pt-BR" altLang="en-US" sz="2800" b="1" dirty="0" smtClean="0">
                    <a:latin typeface="Comic Sans MS" panose="030F0702030302020204" pitchFamily="66" charset="0"/>
                    <a:cs typeface="Comic Sans MS" panose="030F0702030302020204" pitchFamily="66" charset="0"/>
                    <a:sym typeface="+mn-ea"/>
                  </a:rPr>
                  <a:t>= I</a:t>
                </a:r>
                <a:r>
                  <a:rPr lang="pt-BR" altLang="en-US" sz="2800" b="1" baseline="-25000" dirty="0" smtClean="0">
                    <a:latin typeface="Comic Sans MS" panose="030F0702030302020204" pitchFamily="66" charset="0"/>
                    <a:cs typeface="Comic Sans MS" panose="030F0702030302020204" pitchFamily="66" charset="0"/>
                    <a:sym typeface="+mn-ea"/>
                  </a:rPr>
                  <a:t>0</a:t>
                </a:r>
                <a:r>
                  <a:rPr lang="pt-BR" altLang="en-US" sz="2800" b="1" dirty="0" smtClean="0">
                    <a:latin typeface="Comic Sans MS" panose="030F0702030302020204" pitchFamily="66" charset="0"/>
                    <a:cs typeface="Comic Sans MS" panose="030F0702030302020204" pitchFamily="66" charset="0"/>
                    <a:sym typeface="+mn-ea"/>
                  </a:rPr>
                  <a:t>/2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I</a:t>
                </a:r>
                <a:r>
                  <a:rPr lang="pt-BR" altLang="en-US" sz="2800" b="1" baseline="-25000" dirty="0" smtClean="0">
                    <a:latin typeface="Comic Sans MS" panose="030F0702030302020204" pitchFamily="66" charset="0"/>
                    <a:cs typeface="Comic Sans MS" panose="030F0702030302020204" pitchFamily="66" charset="0"/>
                    <a:sym typeface="+mn-ea"/>
                  </a:rPr>
                  <a:t>C1</a:t>
                </a:r>
                <a:r>
                  <a:rPr lang="pt-BR" altLang="en-US" sz="2800" b="1" dirty="0" smtClean="0">
                    <a:latin typeface="Comic Sans MS" panose="030F0702030302020204" pitchFamily="66" charset="0"/>
                    <a:cs typeface="Comic Sans MS" panose="030F0702030302020204" pitchFamily="66" charset="0"/>
                    <a:sym typeface="+mn-ea"/>
                  </a:rPr>
                  <a:t>=I</a:t>
                </a:r>
                <a:r>
                  <a:rPr lang="pt-BR" altLang="en-US" sz="2800" b="1" baseline="-25000" dirty="0" smtClean="0">
                    <a:latin typeface="Comic Sans MS" panose="030F0702030302020204" pitchFamily="66" charset="0"/>
                    <a:cs typeface="Comic Sans MS" panose="030F0702030302020204" pitchFamily="66" charset="0"/>
                    <a:sym typeface="+mn-ea"/>
                  </a:rPr>
                  <a:t>C2</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Symbol" panose="05050102010706020507" charset="0"/>
                    <a:cs typeface="Symbol" panose="05050102010706020507" charset="0"/>
                    <a:sym typeface="+mn-ea"/>
                  </a:rPr>
                  <a:t>a</a:t>
                </a:r>
                <a:r>
                  <a:rPr lang="pt-BR" altLang="en-US" sz="2800" b="1" dirty="0" smtClean="0">
                    <a:latin typeface="Comic Sans MS" panose="030F0702030302020204" pitchFamily="66" charset="0"/>
                    <a:cs typeface="Comic Sans MS" panose="030F0702030302020204" pitchFamily="66" charset="0"/>
                    <a:sym typeface="+mn-ea"/>
                  </a:rPr>
                  <a:t>I</a:t>
                </a:r>
                <a:r>
                  <a:rPr lang="pt-BR" altLang="en-US" sz="2800" b="1" baseline="-25000" dirty="0" smtClean="0">
                    <a:latin typeface="Comic Sans MS" panose="030F0702030302020204" pitchFamily="66" charset="0"/>
                    <a:cs typeface="Comic Sans MS" panose="030F0702030302020204" pitchFamily="66" charset="0"/>
                    <a:sym typeface="+mn-ea"/>
                  </a:rPr>
                  <a:t>0</a:t>
                </a:r>
                <a:r>
                  <a:rPr lang="pt-BR" altLang="en-US" sz="2800" b="1" dirty="0" smtClean="0">
                    <a:latin typeface="Comic Sans MS" panose="030F0702030302020204" pitchFamily="66" charset="0"/>
                    <a:cs typeface="Comic Sans MS" panose="030F0702030302020204" pitchFamily="66" charset="0"/>
                    <a:sym typeface="+mn-ea"/>
                  </a:rPr>
                  <a:t>/2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3200" dirty="0" smtClean="0">
                    <a:solidFill>
                      <a:schemeClr val="tx1"/>
                    </a:solidFill>
                    <a:latin typeface="Comic Sans MS" panose="030F0702030302020204" pitchFamily="66" charset="0"/>
                    <a:cs typeface="Comic Sans MS" panose="030F0702030302020204" pitchFamily="66" charset="0"/>
                    <a:sym typeface="+mn-ea"/>
                  </a:rPr>
                  <a:t>g</a:t>
                </a:r>
                <a:r>
                  <a:rPr lang="pt-BR" altLang="en-US" sz="3200" baseline="-25000" dirty="0" smtClean="0">
                    <a:solidFill>
                      <a:schemeClr val="tx1"/>
                    </a:solidFill>
                    <a:latin typeface="Comic Sans MS" panose="030F0702030302020204" pitchFamily="66" charset="0"/>
                    <a:cs typeface="Comic Sans MS" panose="030F0702030302020204" pitchFamily="66" charset="0"/>
                    <a:sym typeface="+mn-ea"/>
                  </a:rPr>
                  <a:t>m1 </a:t>
                </a:r>
                <a:r>
                  <a:rPr lang="pt-BR" altLang="en-US" sz="3200" dirty="0" smtClean="0">
                    <a:solidFill>
                      <a:schemeClr val="tx1"/>
                    </a:solidFill>
                    <a:latin typeface="Comic Sans MS" panose="030F0702030302020204" pitchFamily="66" charset="0"/>
                    <a:cs typeface="Comic Sans MS" panose="030F0702030302020204" pitchFamily="66" charset="0"/>
                    <a:sym typeface="+mn-ea"/>
                  </a:rPr>
                  <a:t>= g</a:t>
                </a:r>
                <a:r>
                  <a:rPr lang="pt-BR" altLang="en-US" sz="3200" baseline="-25000" dirty="0" smtClean="0">
                    <a:solidFill>
                      <a:schemeClr val="tx1"/>
                    </a:solidFill>
                    <a:latin typeface="Comic Sans MS" panose="030F0702030302020204" pitchFamily="66" charset="0"/>
                    <a:cs typeface="Comic Sans MS" panose="030F0702030302020204" pitchFamily="66" charset="0"/>
                    <a:sym typeface="+mn-ea"/>
                  </a:rPr>
                  <a:t>m2 </a:t>
                </a:r>
                <a:r>
                  <a:rPr lang="pt-BR" altLang="en-US" sz="3200"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𝛼</m:t>
                            </m:r>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0</m:t>
                            </m:r>
                          </m:sub>
                        </m:sSub>
                      </m:num>
                      <m:den>
                        <m:r>
                          <a:rPr lang="en-US" altLang="pt-BR" sz="3200" i="1">
                            <a:latin typeface="Cambria Math" panose="02040503050406030204" pitchFamily="18" charset="0"/>
                            <a:cs typeface="Cambria Math" panose="02040503050406030204" pitchFamily="18" charset="0"/>
                          </a:rPr>
                          <m:t>2</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oMath>
                </a14:m>
                <a:endParaRPr lang="en-US" altLang="pt-BR" sz="32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711200" y="3653790"/>
                <a:ext cx="11104880" cy="3108325"/>
              </a:xfrm>
              <a:prstGeom prst="rect">
                <a:avLst/>
              </a:prstGeom>
              <a:blipFill rotWithShape="1">
                <a:blip r:embed="rId1"/>
                <a:stretch>
                  <a:fillRect b="-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317625" y="1675765"/>
                <a:ext cx="747776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317625" y="1675765"/>
                <a:ext cx="7477760" cy="836930"/>
              </a:xfrm>
              <a:prstGeom prst="rect">
                <a:avLst/>
              </a:prstGeom>
              <a:blipFill rotWithShape="1">
                <a:blip r:embed="rId2"/>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317625" y="2705100"/>
                <a:ext cx="7404735"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317625" y="2705100"/>
                <a:ext cx="7404735" cy="836930"/>
              </a:xfrm>
              <a:prstGeom prst="rect">
                <a:avLst/>
              </a:prstGeom>
              <a:blipFill rotWithShape="1">
                <a:blip r:embed="rId3"/>
                <a:stretch>
                  <a:fillRect t="-3642"/>
                </a:stretch>
              </a:blipFill>
              <a:ln w="38100">
                <a:noFill/>
              </a:ln>
            </p:spPr>
            <p:txBody>
              <a:bodyPr/>
              <a:lstStyle/>
              <a:p>
                <a:r>
                  <a:rPr lang="pt-BR" altLang="en-US">
                    <a:noFill/>
                  </a:rPr>
                  <a:t> </a:t>
                </a:r>
              </a:p>
            </p:txBody>
          </p:sp>
        </mc:Fallback>
      </mc:AlternateContent>
    </p:spTree>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Resulta nas tensões de saida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711835" y="3785235"/>
                <a:ext cx="11104880" cy="22764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 tensões na saída serão compostas por</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componente DC: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𝐶𝐶</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𝛼</m:t>
                            </m:r>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0</m:t>
                            </m:r>
                          </m:sub>
                        </m:sSub>
                      </m:num>
                      <m:den>
                        <m:r>
                          <a:rPr lang="en-US" altLang="pt-BR" sz="3200" i="1">
                            <a:latin typeface="Cambria Math" panose="02040503050406030204" pitchFamily="18" charset="0"/>
                            <a:cs typeface="Cambria Math" panose="02040503050406030204" pitchFamily="18" charset="0"/>
                          </a:rPr>
                          <m:t>2</m:t>
                        </m:r>
                      </m:den>
                    </m:f>
                  </m:oMath>
                </a14:m>
                <a:r>
                  <a:rPr lang="pt-BR" altLang="en-US" sz="3200" b="1" dirty="0" smtClean="0">
                    <a:latin typeface="Comic Sans MS" panose="030F0702030302020204" pitchFamily="66" charset="0"/>
                    <a:cs typeface="Comic Sans MS" panose="030F0702030302020204" pitchFamily="66" charset="0"/>
                    <a:sym typeface="+mn-ea"/>
                  </a:rPr>
                  <a:t> </a:t>
                </a:r>
                <a:endParaRPr lang="pt-BR" altLang="en-US" sz="32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componentes peq. sinais:</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r>
                      <a:rPr lang="en-US" altLang="pt-BR" sz="32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1</m:t>
                        </m:r>
                      </m:sub>
                    </m:sSub>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num>
                      <m:den>
                        <m:r>
                          <a:rPr lang="en-US" altLang="pt-BR" sz="3200" i="1">
                            <a:latin typeface="Cambria Math" panose="02040503050406030204" pitchFamily="18" charset="0"/>
                            <a:cs typeface="Cambria Math" panose="02040503050406030204" pitchFamily="18" charset="0"/>
                          </a:rPr>
                          <m:t>2</m:t>
                        </m:r>
                      </m:den>
                    </m:f>
                  </m:oMath>
                </a14:m>
                <a:r>
                  <a:rPr lang="pt-BR" altLang="en-US" sz="2800" dirty="0" smtClean="0">
                    <a:solidFill>
                      <a:schemeClr val="tx1"/>
                    </a:solidFill>
                    <a:latin typeface="Comic Sans MS" panose="030F0702030302020204" pitchFamily="66" charset="0"/>
                    <a:cs typeface="Comic Sans MS" panose="030F0702030302020204" pitchFamily="66" charset="0"/>
                    <a:sym typeface="+mn-ea"/>
                  </a:rPr>
                  <a:t>   (ganho de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711835" y="3785235"/>
                <a:ext cx="11104880" cy="2276475"/>
              </a:xfrm>
              <a:prstGeom prst="rect">
                <a:avLst/>
              </a:prstGeom>
              <a:blipFill rotWithShape="1">
                <a:blip r:embed="rId1"/>
                <a:stretch>
                  <a:fillRect b="-19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571625" y="1624965"/>
                <a:ext cx="978154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571625" y="1624965"/>
                <a:ext cx="9781540" cy="836930"/>
              </a:xfrm>
              <a:prstGeom prst="rect">
                <a:avLst/>
              </a:prstGeom>
              <a:blipFill rotWithShape="1">
                <a:blip r:embed="rId2"/>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471930" y="2783840"/>
                <a:ext cx="988187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471930" y="2783840"/>
                <a:ext cx="9881870" cy="836930"/>
              </a:xfrm>
              <a:prstGeom prst="rect">
                <a:avLst/>
              </a:prstGeom>
              <a:blipFill rotWithShape="1">
                <a:blip r:embed="rId3"/>
                <a:stretch>
                  <a:fillRect t="-3642"/>
                </a:stretch>
              </a:blipFill>
              <a:ln w="38100">
                <a:noFill/>
              </a:ln>
            </p:spPr>
            <p:txBody>
              <a:bodyPr/>
              <a:lstStyle/>
              <a:p>
                <a:r>
                  <a:rPr lang="pt-BR" altLang="en-US">
                    <a:noFill/>
                  </a:rPr>
                  <a:t> </a:t>
                </a:r>
              </a:p>
            </p:txBody>
          </p:sp>
        </mc:Fallback>
      </mc:AlternateContent>
    </p:spTree>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diferencial do circuito será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654050" y="3234055"/>
                <a:ext cx="10963910" cy="270002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Esse ganho vale para entradas pequenas de forma que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14:m>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&lt;&lt;</m:t>
                    </m:r>
                    <m:r>
                      <a:rPr lang="en-US" altLang="pt-BR" sz="3200" i="1">
                        <a:latin typeface="Cambria Math" panose="02040503050406030204" pitchFamily="18" charset="0"/>
                        <a:cs typeface="Cambria Math" panose="02040503050406030204" pitchFamily="18" charset="0"/>
                      </a:rPr>
                      <m:t>1</m:t>
                    </m:r>
                  </m:oMath>
                </a14:m>
                <a:endParaRPr lang="en-US" altLang="pt-BR" sz="2800" i="1">
                  <a:latin typeface="Cambria Math" panose="02040503050406030204" pitchFamily="18" charset="0"/>
                  <a:cs typeface="Cambria Math" panose="02040503050406030204" pitchFamily="18" charset="0"/>
                </a:endParaRPr>
              </a:p>
              <a:p>
                <a:pPr marL="457200" indent="-457200" algn="l" fontAlgn="auto">
                  <a:spcAft>
                    <a:spcPts val="1200"/>
                  </a:spcAft>
                  <a:buFont typeface="Wingdings" panose="05000000000000000000" charset="0"/>
                  <a:buChar char="ü"/>
                </a:pPr>
                <a14:m>
                  <m:oMath xmlns:m="http://schemas.openxmlformats.org/officeDocument/2006/math">
                    <m:r>
                      <a:rPr lang="en-US" altLang="pt-BR" sz="3200" i="1">
                        <a:latin typeface="Cambria Math" panose="02040503050406030204" pitchFamily="18" charset="0"/>
                        <a:cs typeface="Cambria Math" panose="02040503050406030204" pitchFamily="18" charset="0"/>
                      </a:rPr>
                      <m:t>𝑒𝑥𝑝</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p>
                          <m:sSupPr>
                            <m:ctrlPr>
                              <a:rPr lang="en-US" altLang="pt-BR" sz="3200" i="1">
                                <a:latin typeface="Cambria Math" panose="02040503050406030204" pitchFamily="18" charset="0"/>
                                <a:cs typeface="Cambria Math" panose="02040503050406030204" pitchFamily="18" charset="0"/>
                              </a:rPr>
                            </m:ctrlPr>
                          </m:sSupPr>
                          <m:e>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e>
                          <m:sup>
                            <m:r>
                              <a:rPr lang="en-US" altLang="pt-BR" sz="3200" i="1">
                                <a:latin typeface="Cambria Math" panose="02040503050406030204" pitchFamily="18" charset="0"/>
                                <a:cs typeface="Cambria Math" panose="02040503050406030204" pitchFamily="18" charset="0"/>
                              </a:rPr>
                              <m:t>2</m:t>
                            </m:r>
                          </m:sup>
                        </m:sSup>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oMath>
                </a14:m>
                <a:endParaRPr lang="en-US" altLang="pt-BR" sz="32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54050" y="3234055"/>
                <a:ext cx="10963910" cy="270002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DeTexto 8"/>
              <p:cNvSpPr txBox="1"/>
              <p:nvPr/>
            </p:nvSpPr>
            <p:spPr>
              <a:xfrm>
                <a:off x="2845435" y="1793240"/>
                <a:ext cx="6264275" cy="927100"/>
              </a:xfrm>
              <a:prstGeom prst="rect">
                <a:avLst/>
              </a:prstGeom>
              <a:noFill/>
            </p:spPr>
            <p:txBody>
              <a:bodyPr wrap="square" rtlCol="0">
                <a:spAutoFit/>
              </a:bodyPr>
              <a:p>
                <a:r>
                  <a:rPr lang="pt-BR" sz="3200" dirty="0" smtClean="0">
                    <a:latin typeface="Comic Sans MS" panose="030F0702030302020204" pitchFamily="66" charset="0"/>
                  </a:rPr>
                  <a:t>A</a:t>
                </a:r>
                <a:r>
                  <a:rPr lang="pt-BR" sz="3200" baseline="-25000" dirty="0" smtClean="0">
                    <a:latin typeface="Comic Sans MS" panose="030F0702030302020204" pitchFamily="66" charset="0"/>
                  </a:rPr>
                  <a:t>D </a:t>
                </a:r>
                <a:r>
                  <a:rPr lang="pt-BR" sz="3200" dirty="0" smtClean="0">
                    <a:latin typeface="Comic Sans MS" panose="030F0702030302020204" pitchFamily="66" charset="0"/>
                  </a:rPr>
                  <a:t>= </a:t>
                </a:r>
                <a14:m>
                  <m:oMath xmlns:m="http://schemas.openxmlformats.org/officeDocument/2006/math">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0</m:t>
                            </m:r>
                            <m:r>
                              <a:rPr lang="en-US" altLang="pt-BR" sz="3200" i="1" dirty="0" smtClean="0">
                                <a:latin typeface="Cambria Math" panose="02040503050406030204" pitchFamily="18" charset="0"/>
                                <a:cs typeface="Cambria Math" panose="02040503050406030204" pitchFamily="18" charset="0"/>
                              </a:rPr>
                              <m:t>+</m:t>
                            </m:r>
                          </m:sub>
                        </m:sSub>
                        <m:r>
                          <a:rPr lang="en-US" altLang="pt-BR" sz="3200" i="1" dirty="0" smtClean="0">
                            <a:latin typeface="Cambria Math" panose="02040503050406030204" pitchFamily="18" charset="0"/>
                            <a:cs typeface="Cambria Math" panose="02040503050406030204" pitchFamily="18" charset="0"/>
                          </a:rPr>
                          <m:t>−</m:t>
                        </m:r>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0</m:t>
                            </m:r>
                            <m:r>
                              <a:rPr lang="en-US" altLang="pt-BR" sz="3200" i="1" dirty="0" smtClean="0">
                                <a:latin typeface="Cambria Math" panose="02040503050406030204" pitchFamily="18" charset="0"/>
                                <a:cs typeface="Cambria Math" panose="02040503050406030204" pitchFamily="18" charset="0"/>
                              </a:rPr>
                              <m:t>−</m:t>
                            </m:r>
                          </m:sub>
                        </m:sSub>
                      </m:num>
                      <m:den>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𝐸</m:t>
                            </m:r>
                            <m:r>
                              <a:rPr lang="en-US" altLang="pt-BR" sz="3200" i="1" dirty="0" smtClean="0">
                                <a:latin typeface="Cambria Math" panose="02040503050406030204" pitchFamily="18" charset="0"/>
                                <a:cs typeface="Cambria Math" panose="02040503050406030204" pitchFamily="18" charset="0"/>
                              </a:rPr>
                              <m:t>+</m:t>
                            </m:r>
                          </m:sub>
                        </m:sSub>
                        <m:r>
                          <a:rPr lang="en-US" altLang="pt-BR" sz="3200" i="1" dirty="0" smtClean="0">
                            <a:latin typeface="Cambria Math" panose="02040503050406030204" pitchFamily="18" charset="0"/>
                            <a:cs typeface="Cambria Math" panose="02040503050406030204" pitchFamily="18" charset="0"/>
                          </a:rPr>
                          <m:t>−</m:t>
                        </m:r>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𝐸</m:t>
                            </m:r>
                            <m:r>
                              <a:rPr lang="en-US" altLang="pt-BR" sz="3200" i="1" dirty="0" smtClean="0">
                                <a:latin typeface="Cambria Math" panose="02040503050406030204" pitchFamily="18" charset="0"/>
                                <a:cs typeface="Cambria Math" panose="02040503050406030204" pitchFamily="18" charset="0"/>
                              </a:rPr>
                              <m:t>−</m:t>
                            </m:r>
                          </m:sub>
                        </m:sSub>
                      </m:den>
                    </m:f>
                    <m:r>
                      <a:rPr lang="en-US" altLang="pt-BR" sz="3200" i="1" dirty="0" smtClean="0">
                        <a:latin typeface="Cambria Math" panose="02040503050406030204" pitchFamily="18" charset="0"/>
                        <a:cs typeface="Cambria Math" panose="02040503050406030204" pitchFamily="18" charset="0"/>
                      </a:rPr>
                      <m:t>=</m:t>
                    </m:r>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0</m:t>
                            </m:r>
                            <m:r>
                              <a:rPr lang="en-US" altLang="pt-BR" sz="3200" i="1" dirty="0" smtClean="0">
                                <a:latin typeface="Cambria Math" panose="02040503050406030204" pitchFamily="18" charset="0"/>
                                <a:cs typeface="Cambria Math" panose="02040503050406030204" pitchFamily="18" charset="0"/>
                              </a:rPr>
                              <m:t>+</m:t>
                            </m:r>
                          </m:sub>
                        </m:sSub>
                        <m:r>
                          <a:rPr lang="en-US" altLang="pt-BR" sz="3200" i="1" dirty="0" smtClean="0">
                            <a:latin typeface="Cambria Math" panose="02040503050406030204" pitchFamily="18" charset="0"/>
                            <a:cs typeface="Cambria Math" panose="02040503050406030204" pitchFamily="18" charset="0"/>
                          </a:rPr>
                          <m:t>−</m:t>
                        </m:r>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0</m:t>
                            </m:r>
                            <m:r>
                              <a:rPr lang="en-US" altLang="pt-BR" sz="3200" i="1" dirty="0" smtClean="0">
                                <a:latin typeface="Cambria Math" panose="02040503050406030204" pitchFamily="18" charset="0"/>
                                <a:cs typeface="Cambria Math" panose="02040503050406030204" pitchFamily="18" charset="0"/>
                              </a:rPr>
                              <m:t>−</m:t>
                            </m:r>
                          </m:sub>
                        </m:sSub>
                      </m:num>
                      <m:den>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𝐷</m:t>
                            </m:r>
                          </m:sub>
                        </m:sSub>
                      </m:den>
                    </m:f>
                    <m:r>
                      <a:rPr lang="en-US" altLang="pt-BR" sz="3200" i="1" dirty="0" smtClean="0">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𝐶</m:t>
                        </m:r>
                      </m:sub>
                    </m:sSub>
                  </m:oMath>
                </a14:m>
                <a:endParaRPr lang="en-US" altLang="pt-BR" sz="3200" i="1" dirty="0">
                  <a:latin typeface="Cambria Math" panose="02040503050406030204" pitchFamily="18" charset="0"/>
                  <a:cs typeface="Cambria Math" panose="02040503050406030204" pitchFamily="18" charset="0"/>
                </a:endParaRPr>
              </a:p>
            </p:txBody>
          </p:sp>
        </mc:Choice>
        <mc:Fallback>
          <p:sp>
            <p:nvSpPr>
              <p:cNvPr id="24" name="CaixaDeTexto 8"/>
              <p:cNvSpPr txBox="1">
                <a:spLocks noRot="1" noChangeAspect="1" noMove="1" noResize="1" noEditPoints="1" noAdjustHandles="1" noChangeArrowheads="1" noChangeShapeType="1" noTextEdit="1"/>
              </p:cNvSpPr>
              <p:nvPr/>
            </p:nvSpPr>
            <p:spPr>
              <a:xfrm>
                <a:off x="2845435" y="1793240"/>
                <a:ext cx="6264275" cy="927100"/>
              </a:xfrm>
              <a:prstGeom prst="rect">
                <a:avLst/>
              </a:prstGeom>
              <a:blipFill rotWithShape="1">
                <a:blip r:embed="rId2"/>
                <a:stretch>
                  <a:fillRect b="-3014"/>
                </a:stretch>
              </a:blipFill>
            </p:spPr>
            <p:txBody>
              <a:bodyPr/>
              <a:lstStyle/>
              <a:p>
                <a:r>
                  <a:rPr lang="pt-BR" altLang="en-US">
                    <a:noFill/>
                  </a:rPr>
                  <a:t> </a:t>
                </a:r>
              </a:p>
            </p:txBody>
          </p:sp>
        </mc:Fallback>
      </mc:AlternateContent>
    </p:spTree>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2755" y="181610"/>
            <a:ext cx="11165205" cy="209169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Podemos estimar também o ganho de modo comum. Para isso vamos considerar que a fonte de corrente não é ideal (caso contrário não haverá ganho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7" name="Caixa de Texto 26"/>
          <p:cNvSpPr txBox="1"/>
          <p:nvPr/>
        </p:nvSpPr>
        <p:spPr>
          <a:xfrm>
            <a:off x="6292215" y="2013585"/>
            <a:ext cx="5560060" cy="470789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Suponha houve uma variação </a:t>
            </a:r>
            <a:r>
              <a:rPr lang="pt-BR" altLang="en-US" sz="2800" dirty="0" smtClean="0">
                <a:solidFill>
                  <a:schemeClr val="tx1"/>
                </a:solidFill>
                <a:latin typeface="Symbol" panose="05050102010706020507" charset="0"/>
                <a:cs typeface="Symbol" panose="05050102010706020507" charset="0"/>
                <a:sym typeface="+mn-ea"/>
              </a:rPr>
              <a:t>D</a:t>
            </a:r>
            <a:r>
              <a:rPr lang="pt-BR" altLang="en-US" sz="2800"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na tensão de modo comum. Isso causará uma igual variação em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o mais importante, em vx.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Quando vx varia de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 a corrente que alimenta o par diferencial vai variar de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i</a:t>
            </a:r>
            <a:r>
              <a:rPr lang="pt-BR" altLang="en-US" sz="2800" dirty="0" smtClean="0">
                <a:latin typeface="Comic Sans MS" panose="030F0702030302020204" pitchFamily="66" charset="0"/>
                <a:cs typeface="Comic Sans MS" panose="030F0702030302020204" pitchFamily="66" charset="0"/>
                <a:sym typeface="+mn-ea"/>
              </a:rPr>
              <a:t>.</a:t>
            </a:r>
            <a:endParaRPr lang="pt-BR" altLang="en-US" sz="28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Metade dessa corrente vai para cada transistor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6" name="Grupo 15"/>
          <p:cNvGrpSpPr/>
          <p:nvPr/>
        </p:nvGrpSpPr>
        <p:grpSpPr>
          <a:xfrm>
            <a:off x="-31750" y="2269768"/>
            <a:ext cx="6209665" cy="4194351"/>
            <a:chOff x="-35" y="3589"/>
            <a:chExt cx="9779" cy="6605"/>
          </a:xfrm>
        </p:grpSpPr>
        <p:cxnSp>
          <p:nvCxnSpPr>
            <p:cNvPr id="4" name="Conector Reto 79"/>
            <p:cNvCxnSpPr/>
            <p:nvPr/>
          </p:nvCxnSpPr>
          <p:spPr>
            <a:xfrm rot="-5400000" flipV="1">
              <a:off x="3014" y="9202"/>
              <a:ext cx="198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990" y="4896"/>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3595" y="4327"/>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5019" y="8791"/>
              <a:ext cx="1099"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4644" y="1019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552" y="5929"/>
              <a:ext cx="2809" cy="1179"/>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5024" y="7835"/>
              <a:ext cx="4720" cy="822"/>
            </a:xfrm>
            <a:prstGeom prst="rect">
              <a:avLst/>
            </a:prstGeom>
            <a:noFill/>
          </p:spPr>
          <p:txBody>
            <a:bodyPr wrap="square" rtlCol="0">
              <a:spAutoFit/>
            </a:bodyPr>
            <a:p>
              <a:pPr algn="l"/>
              <a:r>
                <a:rPr lang="pt-BR" sz="2800" i="1" dirty="0" smtClean="0">
                  <a:latin typeface="Century Schoolbook" panose="02040604050505020304" pitchFamily="18" charset="0"/>
                  <a:ea typeface="Cambria Math" panose="02040503050406030204" pitchFamily="18" charset="0"/>
                </a:rPr>
                <a:t>vx=</a:t>
              </a:r>
              <a:r>
                <a:rPr lang="pt-BR" sz="2800" dirty="0">
                  <a:sym typeface="+mn-ea"/>
                </a:rPr>
                <a:t>v</a:t>
              </a:r>
              <a:r>
                <a:rPr lang="pt-BR" sz="2800" baseline="-25000" dirty="0">
                  <a:sym typeface="+mn-ea"/>
                </a:rPr>
                <a:t>CM </a:t>
              </a:r>
              <a:r>
                <a:rPr lang="pt-BR" sz="2800" dirty="0">
                  <a:sym typeface="+mn-ea"/>
                </a:rPr>
                <a:t>+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be</a:t>
              </a:r>
              <a:endPar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46" name="Grupo 145"/>
            <p:cNvGrpSpPr/>
            <p:nvPr/>
          </p:nvGrpSpPr>
          <p:grpSpPr>
            <a:xfrm rot="5400000" flipH="1">
              <a:off x="2502" y="4639"/>
              <a:ext cx="2007" cy="37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2613" y="5560"/>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3248" y="6170"/>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3532" y="935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4919" y="7902"/>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4618" y="8485"/>
              <a:ext cx="610" cy="870"/>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3535" y="7914"/>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279" y="3602"/>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4924" y="3589"/>
              <a:ext cx="2717" cy="5752"/>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50"/>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6355" y="5573"/>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1573" y="5815"/>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7289" y="5877"/>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3855" y="5489"/>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6118" y="5489"/>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821" y="5489"/>
              <a:ext cx="784" cy="628"/>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5334" y="5489"/>
              <a:ext cx="784" cy="628"/>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sp>
          <p:nvSpPr>
            <p:cNvPr id="3" name="Retângulo 2"/>
            <p:cNvSpPr/>
            <p:nvPr/>
          </p:nvSpPr>
          <p:spPr>
            <a:xfrm rot="-5400000">
              <a:off x="3632" y="8969"/>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 name="Conector Reto 37"/>
            <p:cNvCxnSpPr/>
            <p:nvPr/>
          </p:nvCxnSpPr>
          <p:spPr>
            <a:xfrm>
              <a:off x="3722" y="1016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49"/>
            <p:cNvCxnSpPr/>
            <p:nvPr/>
          </p:nvCxnSpPr>
          <p:spPr>
            <a:xfrm>
              <a:off x="4006" y="8246"/>
              <a:ext cx="90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3104" y="8743"/>
              <a:ext cx="881"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116" name="Forma livre 115"/>
            <p:cNvSpPr/>
            <p:nvPr/>
          </p:nvSpPr>
          <p:spPr>
            <a:xfrm flipV="1">
              <a:off x="1412" y="6540"/>
              <a:ext cx="6093" cy="104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2225">
              <a:solidFill>
                <a:srgbClr val="9A0000"/>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Reto 79"/>
            <p:cNvCxnSpPr/>
            <p:nvPr/>
          </p:nvCxnSpPr>
          <p:spPr>
            <a:xfrm rot="-5400000" flipV="1">
              <a:off x="1886" y="7079"/>
              <a:ext cx="102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5" name="Conector Reto 164"/>
            <p:cNvCxnSpPr/>
            <p:nvPr/>
          </p:nvCxnSpPr>
          <p:spPr>
            <a:xfrm rot="5400000">
              <a:off x="942" y="9142"/>
              <a:ext cx="8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1177" y="9613"/>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rot="21600000" flipH="1">
              <a:off x="-35" y="6825"/>
              <a:ext cx="2895"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 </a:t>
              </a:r>
              <a:r>
                <a:rPr lang="pt-BR" sz="2400" dirty="0"/>
                <a:t>+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dirty="0" smtClean="0"/>
            </a:p>
          </p:txBody>
        </p:sp>
        <p:cxnSp>
          <p:nvCxnSpPr>
            <p:cNvPr id="25" name="Conector Reto 79"/>
            <p:cNvCxnSpPr/>
            <p:nvPr/>
          </p:nvCxnSpPr>
          <p:spPr>
            <a:xfrm rot="-5400000" flipV="1">
              <a:off x="901" y="8129"/>
              <a:ext cx="102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1127" y="8166"/>
              <a:ext cx="526" cy="58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Rectangle 140"/>
            <p:cNvSpPr>
              <a:spLocks noChangeArrowheads="1"/>
            </p:cNvSpPr>
            <p:nvPr/>
          </p:nvSpPr>
          <p:spPr bwMode="auto">
            <a:xfrm rot="21600000" flipH="1">
              <a:off x="1028" y="7970"/>
              <a:ext cx="720"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endParaRPr lang="pt-BR" sz="2400" dirty="0" smtClean="0"/>
            </a:p>
          </p:txBody>
        </p:sp>
      </p:grpSp>
    </p:spTree>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2755"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7" name="Caixa de Texto 26"/>
          <p:cNvSpPr txBox="1"/>
          <p:nvPr/>
        </p:nvSpPr>
        <p:spPr>
          <a:xfrm>
            <a:off x="5812155" y="1172845"/>
            <a:ext cx="6379845" cy="399986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 variação da tensão na saída, </a:t>
            </a:r>
            <a:r>
              <a:rPr lang="pt-BR" sz="2800" i="1" dirty="0" smtClean="0">
                <a:latin typeface="Century Schoolbook" panose="02040604050505020304" pitchFamily="18" charset="0"/>
                <a:ea typeface="Cambria Math" panose="02040503050406030204" pitchFamily="18" charset="0"/>
                <a:sym typeface="+mn-ea"/>
              </a:rPr>
              <a:t>Vo+ e Vo-,</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será então -</a:t>
            </a:r>
            <a:r>
              <a:rPr lang="pt-BR" altLang="en-US" sz="2800" dirty="0" smtClean="0">
                <a:solidFill>
                  <a:schemeClr val="tx1"/>
                </a:solidFill>
                <a:latin typeface="Symbol" panose="05050102010706020507" charset="0"/>
                <a:cs typeface="Symbol" panose="05050102010706020507" charset="0"/>
                <a:sym typeface="+mn-ea"/>
              </a:rPr>
              <a:t>a</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r>
              <a:rPr lang="pt-BR" altLang="en-US" sz="2800" dirty="0" smtClean="0">
                <a:latin typeface="Comic Sans MS" panose="030F0702030302020204" pitchFamily="66" charset="0"/>
                <a:cs typeface="Comic Sans MS" panose="030F0702030302020204" pitchFamily="66" charset="0"/>
                <a:sym typeface="+mn-ea"/>
              </a:rPr>
              <a:t>.</a:t>
            </a:r>
            <a:endParaRPr lang="pt-BR" altLang="en-US" sz="28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Assim, uma variação na tensão de modo comum de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 causa uma variação na saída de </a:t>
            </a:r>
            <a:r>
              <a:rPr lang="pt-BR" altLang="en-US" sz="2800" dirty="0" smtClean="0">
                <a:latin typeface="Symbol" panose="05050102010706020507" charset="0"/>
                <a:cs typeface="Symbol" panose="05050102010706020507" charset="0"/>
                <a:sym typeface="+mn-ea"/>
              </a:rPr>
              <a:t>a</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baseline="-250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Isso quer dizer que o ganho de modo comum será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smtClean="0">
                <a:latin typeface="Symbol" panose="05050102010706020507" charset="0"/>
                <a:cs typeface="Symbol" panose="05050102010706020507" charset="0"/>
                <a:sym typeface="+mn-ea"/>
              </a:rPr>
              <a:t>a</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grpSp>
        <p:nvGrpSpPr>
          <p:cNvPr id="16" name="Grupo 15"/>
          <p:cNvGrpSpPr/>
          <p:nvPr/>
        </p:nvGrpSpPr>
        <p:grpSpPr>
          <a:xfrm>
            <a:off x="0" y="1956435"/>
            <a:ext cx="6163945" cy="4194810"/>
            <a:chOff x="-35" y="3589"/>
            <a:chExt cx="9707" cy="6606"/>
          </a:xfrm>
        </p:grpSpPr>
        <p:cxnSp>
          <p:nvCxnSpPr>
            <p:cNvPr id="5" name="Conector Reto 79"/>
            <p:cNvCxnSpPr/>
            <p:nvPr/>
          </p:nvCxnSpPr>
          <p:spPr>
            <a:xfrm rot="-5400000" flipV="1">
              <a:off x="3014" y="9202"/>
              <a:ext cx="198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CaixaDeTexto 47"/>
            <p:cNvSpPr txBox="1"/>
            <p:nvPr/>
          </p:nvSpPr>
          <p:spPr>
            <a:xfrm>
              <a:off x="1990" y="4896"/>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28" name="Caixa de Texto 23"/>
            <p:cNvSpPr txBox="1"/>
            <p:nvPr/>
          </p:nvSpPr>
          <p:spPr>
            <a:xfrm>
              <a:off x="3595" y="4327"/>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3"/>
            <p:cNvSpPr txBox="1"/>
            <p:nvPr/>
          </p:nvSpPr>
          <p:spPr>
            <a:xfrm>
              <a:off x="5019" y="8791"/>
              <a:ext cx="1099"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37"/>
            <p:cNvCxnSpPr/>
            <p:nvPr/>
          </p:nvCxnSpPr>
          <p:spPr>
            <a:xfrm>
              <a:off x="4644" y="1019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rot="5400000">
              <a:off x="1552" y="5929"/>
              <a:ext cx="2809" cy="1179"/>
              <a:chOff x="8610600" y="2524505"/>
              <a:chExt cx="1783849"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39" name="CaixaDeTexto 47"/>
            <p:cNvSpPr txBox="1"/>
            <p:nvPr/>
          </p:nvSpPr>
          <p:spPr>
            <a:xfrm>
              <a:off x="4952" y="7835"/>
              <a:ext cx="4720" cy="822"/>
            </a:xfrm>
            <a:prstGeom prst="rect">
              <a:avLst/>
            </a:prstGeom>
            <a:noFill/>
          </p:spPr>
          <p:txBody>
            <a:bodyPr wrap="square" rtlCol="0">
              <a:spAutoFit/>
            </a:bodyPr>
            <a:p>
              <a:pPr algn="l"/>
              <a:r>
                <a:rPr lang="pt-BR" sz="2800" i="1" dirty="0" smtClean="0">
                  <a:latin typeface="Century Schoolbook" panose="02040604050505020304" pitchFamily="18" charset="0"/>
                  <a:ea typeface="Cambria Math" panose="02040503050406030204" pitchFamily="18" charset="0"/>
                </a:rPr>
                <a:t>vx=</a:t>
              </a:r>
              <a:r>
                <a:rPr lang="pt-BR" sz="2800" dirty="0">
                  <a:sym typeface="+mn-ea"/>
                </a:rPr>
                <a:t>v</a:t>
              </a:r>
              <a:r>
                <a:rPr lang="pt-BR" sz="2800" baseline="-25000" dirty="0">
                  <a:sym typeface="+mn-ea"/>
                </a:rPr>
                <a:t>CM </a:t>
              </a:r>
              <a:r>
                <a:rPr lang="pt-BR" sz="2800" dirty="0">
                  <a:sym typeface="+mn-ea"/>
                </a:rPr>
                <a:t>+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be</a:t>
              </a:r>
              <a:endPar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41" name="Grupo 40"/>
            <p:cNvGrpSpPr/>
            <p:nvPr/>
          </p:nvGrpSpPr>
          <p:grpSpPr>
            <a:xfrm rot="5400000" flipH="1">
              <a:off x="2502" y="4639"/>
              <a:ext cx="2007" cy="37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7" name="Conector Reto 49"/>
            <p:cNvCxnSpPr/>
            <p:nvPr/>
          </p:nvCxnSpPr>
          <p:spPr>
            <a:xfrm>
              <a:off x="2613" y="5560"/>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3248" y="6170"/>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49" name="Conector Reto 74"/>
            <p:cNvCxnSpPr/>
            <p:nvPr/>
          </p:nvCxnSpPr>
          <p:spPr>
            <a:xfrm>
              <a:off x="3532" y="935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4919" y="7902"/>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a:off x="4618" y="8485"/>
              <a:ext cx="610" cy="870"/>
              <a:chOff x="7555792" y="2647951"/>
              <a:chExt cx="387626" cy="552342"/>
            </a:xfrm>
            <a:solidFill>
              <a:srgbClr val="00B0F0">
                <a:alpha val="97000"/>
              </a:srgbClr>
            </a:solidFill>
          </p:grpSpPr>
          <p:sp>
            <p:nvSpPr>
              <p:cNvPr id="52" name="Elipse 5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3535" y="7914"/>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2279" y="3602"/>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56" name="Grupo 55"/>
            <p:cNvGrpSpPr/>
            <p:nvPr/>
          </p:nvGrpSpPr>
          <p:grpSpPr>
            <a:xfrm flipH="1">
              <a:off x="4924" y="3589"/>
              <a:ext cx="2717" cy="5752"/>
              <a:chOff x="14061" y="2014"/>
              <a:chExt cx="2717" cy="5752"/>
            </a:xfrm>
          </p:grpSpPr>
          <p:sp>
            <p:nvSpPr>
              <p:cNvPr id="57"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8"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59" name="Grupo 58"/>
              <p:cNvGrpSpPr/>
              <p:nvPr/>
            </p:nvGrpSpPr>
            <p:grpSpPr>
              <a:xfrm rot="5400000">
                <a:off x="13378" y="4341"/>
                <a:ext cx="2809" cy="1179"/>
                <a:chOff x="8610600" y="2524505"/>
                <a:chExt cx="1783849" cy="748570"/>
              </a:xfrm>
            </p:grpSpPr>
            <p:cxnSp>
              <p:nvCxnSpPr>
                <p:cNvPr id="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6" name="Grupo 65"/>
              <p:cNvGrpSpPr/>
              <p:nvPr/>
            </p:nvGrpSpPr>
            <p:grpSpPr>
              <a:xfrm rot="5400000" flipH="1">
                <a:off x="14328" y="3051"/>
                <a:ext cx="2007" cy="370"/>
                <a:chOff x="4152748" y="3524056"/>
                <a:chExt cx="1274569" cy="255373"/>
              </a:xfrm>
            </p:grpSpPr>
            <p:cxnSp>
              <p:nvCxnSpPr>
                <p:cNvPr id="6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9" name="Retângulo 6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0" name="Caixa de Texto 23"/>
              <p:cNvSpPr txBox="1"/>
              <p:nvPr/>
            </p:nvSpPr>
            <p:spPr>
              <a:xfrm>
                <a:off x="14973" y="458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1"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2"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74" name="Conector Reto 49"/>
            <p:cNvCxnSpPr/>
            <p:nvPr/>
          </p:nvCxnSpPr>
          <p:spPr>
            <a:xfrm>
              <a:off x="6355" y="5573"/>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76" name="CaixaDeTexto 47"/>
            <p:cNvSpPr txBox="1"/>
            <p:nvPr/>
          </p:nvSpPr>
          <p:spPr>
            <a:xfrm>
              <a:off x="1573" y="5815"/>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77" name="CaixaDeTexto 47"/>
            <p:cNvSpPr txBox="1"/>
            <p:nvPr/>
          </p:nvSpPr>
          <p:spPr>
            <a:xfrm>
              <a:off x="7289" y="5877"/>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8" name="Conector de Seta Reta 59"/>
            <p:cNvCxnSpPr/>
            <p:nvPr/>
          </p:nvCxnSpPr>
          <p:spPr>
            <a:xfrm flipH="1">
              <a:off x="3855" y="5489"/>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4" name="Conector de Seta Reta 59"/>
            <p:cNvCxnSpPr/>
            <p:nvPr/>
          </p:nvCxnSpPr>
          <p:spPr>
            <a:xfrm flipH="1">
              <a:off x="6118" y="5489"/>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9" name="CaixaDeTexto 47"/>
            <p:cNvSpPr txBox="1"/>
            <p:nvPr/>
          </p:nvSpPr>
          <p:spPr>
            <a:xfrm>
              <a:off x="3821" y="5489"/>
              <a:ext cx="784" cy="628"/>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90" name="CaixaDeTexto 47"/>
            <p:cNvSpPr txBox="1"/>
            <p:nvPr/>
          </p:nvSpPr>
          <p:spPr>
            <a:xfrm>
              <a:off x="5334" y="5489"/>
              <a:ext cx="784" cy="628"/>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sp>
          <p:nvSpPr>
            <p:cNvPr id="91" name="Retângulo 90"/>
            <p:cNvSpPr/>
            <p:nvPr/>
          </p:nvSpPr>
          <p:spPr>
            <a:xfrm rot="-5400000">
              <a:off x="3632" y="8969"/>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2" name="Conector Reto 37"/>
            <p:cNvCxnSpPr/>
            <p:nvPr/>
          </p:nvCxnSpPr>
          <p:spPr>
            <a:xfrm>
              <a:off x="3722" y="1016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49"/>
            <p:cNvCxnSpPr/>
            <p:nvPr/>
          </p:nvCxnSpPr>
          <p:spPr>
            <a:xfrm>
              <a:off x="4006" y="8246"/>
              <a:ext cx="90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104" y="8743"/>
              <a:ext cx="881"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95" name="Forma livre 94"/>
            <p:cNvSpPr/>
            <p:nvPr/>
          </p:nvSpPr>
          <p:spPr>
            <a:xfrm flipV="1">
              <a:off x="1412" y="6540"/>
              <a:ext cx="6093" cy="104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2225">
              <a:solidFill>
                <a:srgbClr val="9A0000"/>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6" name="Conector Reto 79"/>
            <p:cNvCxnSpPr/>
            <p:nvPr/>
          </p:nvCxnSpPr>
          <p:spPr>
            <a:xfrm rot="-5400000" flipV="1">
              <a:off x="1886" y="7079"/>
              <a:ext cx="102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rot="5400000">
              <a:off x="942" y="9142"/>
              <a:ext cx="8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1177" y="9613"/>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9" name="Rectangle 140"/>
            <p:cNvSpPr>
              <a:spLocks noChangeArrowheads="1"/>
            </p:cNvSpPr>
            <p:nvPr/>
          </p:nvSpPr>
          <p:spPr bwMode="auto">
            <a:xfrm rot="21600000" flipH="1">
              <a:off x="-35" y="6825"/>
              <a:ext cx="2895"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 </a:t>
              </a:r>
              <a:r>
                <a:rPr lang="pt-BR" sz="2400" dirty="0"/>
                <a:t>+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dirty="0" smtClean="0"/>
            </a:p>
          </p:txBody>
        </p:sp>
        <p:cxnSp>
          <p:nvCxnSpPr>
            <p:cNvPr id="100" name="Conector Reto 79"/>
            <p:cNvCxnSpPr/>
            <p:nvPr/>
          </p:nvCxnSpPr>
          <p:spPr>
            <a:xfrm rot="-5400000" flipV="1">
              <a:off x="901" y="8129"/>
              <a:ext cx="102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1" name="Elipse 100"/>
            <p:cNvSpPr/>
            <p:nvPr/>
          </p:nvSpPr>
          <p:spPr>
            <a:xfrm>
              <a:off x="1127" y="8166"/>
              <a:ext cx="526" cy="58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2" name="Rectangle 140"/>
            <p:cNvSpPr>
              <a:spLocks noChangeArrowheads="1"/>
            </p:cNvSpPr>
            <p:nvPr/>
          </p:nvSpPr>
          <p:spPr bwMode="auto">
            <a:xfrm rot="21600000" flipH="1">
              <a:off x="1028" y="7970"/>
              <a:ext cx="720"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endParaRPr lang="pt-BR" sz="2400" dirty="0" smtClean="0"/>
            </a:p>
          </p:txBody>
        </p:sp>
      </p:grpSp>
    </p:spTree>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97290" y="6356350"/>
            <a:ext cx="2743200" cy="365125"/>
          </a:xfrm>
        </p:spPr>
        <p:txBody>
          <a:bodyPr/>
          <a:p>
            <a:fld id="{74F297BB-B745-4CAB-BE1D-CE4C89382949}" type="slidenum">
              <a:rPr lang="pt-BR" smtClean="0"/>
            </a:fld>
            <a:endParaRPr lang="pt-BR"/>
          </a:p>
        </p:txBody>
      </p:sp>
      <p:sp>
        <p:nvSpPr>
          <p:cNvPr id="115" name="Caixa de Texto 114"/>
          <p:cNvSpPr txBox="1"/>
          <p:nvPr/>
        </p:nvSpPr>
        <p:spPr>
          <a:xfrm>
            <a:off x="639445"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7" name="Caixa de Texto 26"/>
          <p:cNvSpPr txBox="1"/>
          <p:nvPr/>
        </p:nvSpPr>
        <p:spPr>
          <a:xfrm>
            <a:off x="2228850" y="1000760"/>
            <a:ext cx="8223250" cy="521970"/>
          </a:xfrm>
          <a:prstGeom prst="rect">
            <a:avLst/>
          </a:prstGeom>
          <a:noFill/>
          <a:ln w="25400">
            <a:solidFill>
              <a:srgbClr val="FFFF00"/>
            </a:solid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 de modo comum=A</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smtClean="0">
                <a:latin typeface="Symbol" panose="05050102010706020507" charset="0"/>
                <a:cs typeface="Symbol" panose="05050102010706020507" charset="0"/>
                <a:sym typeface="+mn-ea"/>
              </a:rPr>
              <a:t>a</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sp>
        <p:nvSpPr>
          <p:cNvPr id="5" name="Caixa de Texto 4"/>
          <p:cNvSpPr txBox="1"/>
          <p:nvPr/>
        </p:nvSpPr>
        <p:spPr>
          <a:xfrm>
            <a:off x="5681980" y="1939925"/>
            <a:ext cx="6379845" cy="427672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Observe que</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de modo comum depende do valor de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i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ou seja, da impedancia da fonte de corrente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 analise feita é aproximada pois não leva em conta a variações de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be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com a corrente. No entanto, veremos que esssa aproximação nos leva perto do resultado final.  </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grpSp>
        <p:nvGrpSpPr>
          <p:cNvPr id="16" name="Grupo 15"/>
          <p:cNvGrpSpPr/>
          <p:nvPr/>
        </p:nvGrpSpPr>
        <p:grpSpPr>
          <a:xfrm>
            <a:off x="323215" y="2279015"/>
            <a:ext cx="6005195" cy="4194810"/>
            <a:chOff x="-35" y="3589"/>
            <a:chExt cx="9707" cy="6606"/>
          </a:xfrm>
        </p:grpSpPr>
        <p:cxnSp>
          <p:nvCxnSpPr>
            <p:cNvPr id="24" name="Conector Reto 79"/>
            <p:cNvCxnSpPr/>
            <p:nvPr/>
          </p:nvCxnSpPr>
          <p:spPr>
            <a:xfrm rot="-5400000" flipV="1">
              <a:off x="3014" y="9202"/>
              <a:ext cx="198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CaixaDeTexto 47"/>
            <p:cNvSpPr txBox="1"/>
            <p:nvPr/>
          </p:nvSpPr>
          <p:spPr>
            <a:xfrm>
              <a:off x="1990" y="4896"/>
              <a:ext cx="1157" cy="72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29" name="Caixa de Texto 23"/>
            <p:cNvSpPr txBox="1"/>
            <p:nvPr/>
          </p:nvSpPr>
          <p:spPr>
            <a:xfrm>
              <a:off x="3595" y="4327"/>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5019" y="8791"/>
              <a:ext cx="1099"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31" name="Conector Reto 37"/>
            <p:cNvCxnSpPr/>
            <p:nvPr/>
          </p:nvCxnSpPr>
          <p:spPr>
            <a:xfrm>
              <a:off x="4644" y="1019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 name="Grupo 31"/>
            <p:cNvGrpSpPr/>
            <p:nvPr/>
          </p:nvGrpSpPr>
          <p:grpSpPr>
            <a:xfrm rot="5400000">
              <a:off x="1552" y="5929"/>
              <a:ext cx="2809" cy="1179"/>
              <a:chOff x="8610600" y="2524505"/>
              <a:chExt cx="1783849" cy="748570"/>
            </a:xfrm>
          </p:grpSpPr>
          <p:cxnSp>
            <p:nvCxnSpPr>
              <p:cNvPr id="33"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6"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9"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1" name="CaixaDeTexto 47"/>
            <p:cNvSpPr txBox="1"/>
            <p:nvPr/>
          </p:nvSpPr>
          <p:spPr>
            <a:xfrm>
              <a:off x="4952" y="7835"/>
              <a:ext cx="4720" cy="72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r>
                <a:rPr lang="pt-BR" sz="2400" dirty="0">
                  <a:sym typeface="+mn-ea"/>
                </a:rPr>
                <a:t>v</a:t>
              </a:r>
              <a:r>
                <a:rPr lang="pt-BR" sz="2400" baseline="-25000" dirty="0">
                  <a:sym typeface="+mn-ea"/>
                </a:rPr>
                <a:t>CM </a:t>
              </a:r>
              <a:r>
                <a:rPr lang="pt-BR" sz="2400" dirty="0">
                  <a:sym typeface="+mn-ea"/>
                </a:rPr>
                <a:t>+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be</a:t>
              </a:r>
              <a:endPar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43" name="Grupo 42"/>
            <p:cNvGrpSpPr/>
            <p:nvPr/>
          </p:nvGrpSpPr>
          <p:grpSpPr>
            <a:xfrm rot="5400000" flipH="1">
              <a:off x="2502" y="4639"/>
              <a:ext cx="2007" cy="370"/>
              <a:chOff x="4152748" y="3524056"/>
              <a:chExt cx="1274569" cy="255373"/>
            </a:xfrm>
          </p:grpSpPr>
          <p:cxnSp>
            <p:nvCxnSpPr>
              <p:cNvPr id="4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8" name="Conector Reto 49"/>
            <p:cNvCxnSpPr/>
            <p:nvPr/>
          </p:nvCxnSpPr>
          <p:spPr>
            <a:xfrm>
              <a:off x="2613" y="5560"/>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49" name="Caixa de Texto 23"/>
            <p:cNvSpPr txBox="1"/>
            <p:nvPr/>
          </p:nvSpPr>
          <p:spPr>
            <a:xfrm>
              <a:off x="3248" y="6170"/>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74"/>
            <p:cNvCxnSpPr/>
            <p:nvPr/>
          </p:nvCxnSpPr>
          <p:spPr>
            <a:xfrm>
              <a:off x="3532" y="935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V="1">
              <a:off x="4919" y="7902"/>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2" name="Grupo 51"/>
            <p:cNvGrpSpPr/>
            <p:nvPr/>
          </p:nvGrpSpPr>
          <p:grpSpPr>
            <a:xfrm>
              <a:off x="4618" y="8485"/>
              <a:ext cx="610" cy="870"/>
              <a:chOff x="7555792" y="2647951"/>
              <a:chExt cx="387626" cy="552342"/>
            </a:xfrm>
            <a:solidFill>
              <a:srgbClr val="00B0F0">
                <a:alpha val="97000"/>
              </a:srgbClr>
            </a:solidFill>
          </p:grpSpPr>
          <p:sp>
            <p:nvSpPr>
              <p:cNvPr id="53" name="Elipse 5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5" name="Conector Reto 49"/>
            <p:cNvCxnSpPr/>
            <p:nvPr/>
          </p:nvCxnSpPr>
          <p:spPr>
            <a:xfrm>
              <a:off x="3535" y="7914"/>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2279" y="3602"/>
              <a:ext cx="1076" cy="72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57" name="Grupo 56"/>
            <p:cNvGrpSpPr/>
            <p:nvPr/>
          </p:nvGrpSpPr>
          <p:grpSpPr>
            <a:xfrm flipH="1">
              <a:off x="4924" y="3589"/>
              <a:ext cx="2717" cy="5752"/>
              <a:chOff x="14061" y="2014"/>
              <a:chExt cx="2717" cy="5752"/>
            </a:xfrm>
          </p:grpSpPr>
          <p:sp>
            <p:nvSpPr>
              <p:cNvPr id="58" name="CaixaDeTexto 47"/>
              <p:cNvSpPr txBox="1"/>
              <p:nvPr/>
            </p:nvSpPr>
            <p:spPr>
              <a:xfrm>
                <a:off x="14061" y="3308"/>
                <a:ext cx="1026" cy="72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9"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a:off x="13378" y="4341"/>
                <a:ext cx="2809" cy="1179"/>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7" name="Grupo 66"/>
              <p:cNvGrpSpPr/>
              <p:nvPr/>
            </p:nvGrpSpPr>
            <p:grpSpPr>
              <a:xfrm rot="5400000" flipH="1">
                <a:off x="14328" y="3051"/>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1" name="Caixa de Texto 23"/>
              <p:cNvSpPr txBox="1"/>
              <p:nvPr/>
            </p:nvSpPr>
            <p:spPr>
              <a:xfrm>
                <a:off x="14973" y="458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2"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3"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CaixaDeTexto 47"/>
              <p:cNvSpPr txBox="1"/>
              <p:nvPr/>
            </p:nvSpPr>
            <p:spPr>
              <a:xfrm>
                <a:off x="14105" y="2014"/>
                <a:ext cx="1076" cy="72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76" name="Conector Reto 49"/>
            <p:cNvCxnSpPr/>
            <p:nvPr/>
          </p:nvCxnSpPr>
          <p:spPr>
            <a:xfrm>
              <a:off x="6355" y="5573"/>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77" name="CaixaDeTexto 47"/>
            <p:cNvSpPr txBox="1"/>
            <p:nvPr/>
          </p:nvSpPr>
          <p:spPr>
            <a:xfrm>
              <a:off x="1573" y="5815"/>
              <a:ext cx="1040" cy="72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78" name="CaixaDeTexto 47"/>
            <p:cNvSpPr txBox="1"/>
            <p:nvPr/>
          </p:nvSpPr>
          <p:spPr>
            <a:xfrm>
              <a:off x="7289" y="5877"/>
              <a:ext cx="955" cy="72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4" name="Conector de Seta Reta 59"/>
            <p:cNvCxnSpPr/>
            <p:nvPr/>
          </p:nvCxnSpPr>
          <p:spPr>
            <a:xfrm flipH="1">
              <a:off x="3855" y="5489"/>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9" name="Conector de Seta Reta 59"/>
            <p:cNvCxnSpPr/>
            <p:nvPr/>
          </p:nvCxnSpPr>
          <p:spPr>
            <a:xfrm flipH="1">
              <a:off x="6118" y="5489"/>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90" name="CaixaDeTexto 47"/>
            <p:cNvSpPr txBox="1"/>
            <p:nvPr/>
          </p:nvSpPr>
          <p:spPr>
            <a:xfrm>
              <a:off x="3821" y="5489"/>
              <a:ext cx="784" cy="628"/>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91" name="CaixaDeTexto 47"/>
            <p:cNvSpPr txBox="1"/>
            <p:nvPr/>
          </p:nvSpPr>
          <p:spPr>
            <a:xfrm>
              <a:off x="5334" y="5489"/>
              <a:ext cx="784" cy="628"/>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sp>
          <p:nvSpPr>
            <p:cNvPr id="92" name="Retângulo 91"/>
            <p:cNvSpPr/>
            <p:nvPr/>
          </p:nvSpPr>
          <p:spPr>
            <a:xfrm rot="-5400000">
              <a:off x="3632" y="8969"/>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3" name="Conector Reto 37"/>
            <p:cNvCxnSpPr/>
            <p:nvPr/>
          </p:nvCxnSpPr>
          <p:spPr>
            <a:xfrm>
              <a:off x="3722" y="1016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49"/>
            <p:cNvCxnSpPr/>
            <p:nvPr/>
          </p:nvCxnSpPr>
          <p:spPr>
            <a:xfrm>
              <a:off x="3982" y="8246"/>
              <a:ext cx="90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5" name="Caixa de Texto 23"/>
            <p:cNvSpPr txBox="1"/>
            <p:nvPr/>
          </p:nvSpPr>
          <p:spPr>
            <a:xfrm>
              <a:off x="3104" y="8743"/>
              <a:ext cx="881"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96" name="Forma livre 95"/>
            <p:cNvSpPr/>
            <p:nvPr/>
          </p:nvSpPr>
          <p:spPr>
            <a:xfrm flipV="1">
              <a:off x="1412" y="6540"/>
              <a:ext cx="6093" cy="104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2225">
              <a:solidFill>
                <a:srgbClr val="9A0000"/>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7" name="Conector Reto 79"/>
            <p:cNvCxnSpPr/>
            <p:nvPr/>
          </p:nvCxnSpPr>
          <p:spPr>
            <a:xfrm rot="-5400000" flipV="1">
              <a:off x="1886" y="7079"/>
              <a:ext cx="102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rot="5400000">
              <a:off x="942" y="9142"/>
              <a:ext cx="89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1177" y="9613"/>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rot="21600000" flipH="1">
              <a:off x="-35" y="6825"/>
              <a:ext cx="2895"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 </a:t>
              </a:r>
              <a:r>
                <a:rPr lang="pt-BR" sz="2400" dirty="0"/>
                <a:t>+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dirty="0" smtClean="0"/>
            </a:p>
          </p:txBody>
        </p:sp>
        <p:cxnSp>
          <p:nvCxnSpPr>
            <p:cNvPr id="101" name="Conector Reto 79"/>
            <p:cNvCxnSpPr/>
            <p:nvPr/>
          </p:nvCxnSpPr>
          <p:spPr>
            <a:xfrm rot="-5400000" flipV="1">
              <a:off x="901" y="8129"/>
              <a:ext cx="102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Elipse 101"/>
            <p:cNvSpPr/>
            <p:nvPr/>
          </p:nvSpPr>
          <p:spPr>
            <a:xfrm>
              <a:off x="1127" y="8166"/>
              <a:ext cx="526" cy="58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3" name="Rectangle 140"/>
            <p:cNvSpPr>
              <a:spLocks noChangeArrowheads="1"/>
            </p:cNvSpPr>
            <p:nvPr/>
          </p:nvSpPr>
          <p:spPr bwMode="auto">
            <a:xfrm rot="21600000" flipH="1">
              <a:off x="1028" y="7970"/>
              <a:ext cx="720"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endParaRPr lang="pt-BR" sz="2400" dirty="0" smtClean="0"/>
            </a:p>
          </p:txBody>
        </p:sp>
      </p:grpSp>
    </p:spTree>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2755"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7" name="Caixa de Texto 26"/>
          <p:cNvSpPr txBox="1"/>
          <p:nvPr/>
        </p:nvSpPr>
        <p:spPr>
          <a:xfrm>
            <a:off x="2167890" y="934085"/>
            <a:ext cx="7609205" cy="521970"/>
          </a:xfrm>
          <a:prstGeom prst="rect">
            <a:avLst/>
          </a:prstGeom>
          <a:noFill/>
          <a:ln w="25400">
            <a:solidFill>
              <a:srgbClr val="FFFF00"/>
            </a:solid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 de modo comum =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smtClean="0">
                <a:latin typeface="Symbol" panose="05050102010706020507" charset="0"/>
                <a:cs typeface="Symbol" panose="05050102010706020507" charset="0"/>
                <a:sym typeface="+mn-ea"/>
              </a:rPr>
              <a:t>a</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pic>
        <p:nvPicPr>
          <p:cNvPr id="24" name="Imagem 23" descr="PardifCM"/>
          <p:cNvPicPr>
            <a:picLocks noChangeAspect="1"/>
          </p:cNvPicPr>
          <p:nvPr/>
        </p:nvPicPr>
        <p:blipFill>
          <a:blip r:embed="rId1"/>
          <a:srcRect l="21109" t="22153" r="45427" b="932"/>
          <a:stretch>
            <a:fillRect/>
          </a:stretch>
        </p:blipFill>
        <p:spPr>
          <a:xfrm>
            <a:off x="866775" y="1727200"/>
            <a:ext cx="5595620" cy="4486275"/>
          </a:xfrm>
          <a:prstGeom prst="rect">
            <a:avLst/>
          </a:prstGeom>
        </p:spPr>
      </p:pic>
      <p:sp>
        <p:nvSpPr>
          <p:cNvPr id="28" name="Caixa de Texto 27"/>
          <p:cNvSpPr txBox="1"/>
          <p:nvPr/>
        </p:nvSpPr>
        <p:spPr>
          <a:xfrm>
            <a:off x="6639560" y="1641475"/>
            <a:ext cx="5168900" cy="181483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Considerando </a:t>
            </a:r>
            <a:r>
              <a:rPr lang="pt-BR" altLang="en-US" sz="2800" dirty="0" smtClean="0">
                <a:solidFill>
                  <a:schemeClr val="tx1"/>
                </a:solidFill>
                <a:latin typeface="Symbol" panose="05050102010706020507" charset="0"/>
                <a:cs typeface="Symbol" panose="05050102010706020507" charset="0"/>
                <a:sym typeface="+mn-ea"/>
              </a:rPr>
              <a:t>a</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próximo de um, o ganho de modo comum do circuito deve estar próximo de </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sp>
        <p:nvSpPr>
          <p:cNvPr id="29" name="Caixa de Texto 28"/>
          <p:cNvSpPr txBox="1"/>
          <p:nvPr/>
        </p:nvSpPr>
        <p:spPr>
          <a:xfrm>
            <a:off x="6431280" y="3641725"/>
            <a:ext cx="5584825" cy="521970"/>
          </a:xfrm>
          <a:prstGeom prst="rect">
            <a:avLst/>
          </a:prstGeom>
          <a:noFill/>
          <a:ln w="25400">
            <a:no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baseline="-25000" dirty="0" smtClean="0">
                <a:latin typeface="Comic Sans MS" panose="030F0702030302020204" pitchFamily="66" charset="0"/>
                <a:cs typeface="Comic Sans MS" panose="030F0702030302020204" pitchFamily="66" charset="0"/>
                <a:sym typeface="+mn-ea"/>
              </a:rPr>
              <a:t>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r>
              <a:rPr lang="pt-BR" altLang="en-US" sz="2800" dirty="0" smtClean="0">
                <a:latin typeface="Comic Sans MS" panose="030F0702030302020204" pitchFamily="66" charset="0"/>
                <a:cs typeface="Comic Sans MS" panose="030F0702030302020204" pitchFamily="66" charset="0"/>
                <a:sym typeface="+mn-ea"/>
              </a:rPr>
              <a:t>= -1k/(2.50k)</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0" name="Caixa de Texto 29"/>
          <p:cNvSpPr txBox="1"/>
          <p:nvPr/>
        </p:nvSpPr>
        <p:spPr>
          <a:xfrm>
            <a:off x="7593330" y="4658360"/>
            <a:ext cx="3260725" cy="521970"/>
          </a:xfrm>
          <a:prstGeom prst="rect">
            <a:avLst/>
          </a:prstGeom>
          <a:noFill/>
          <a:ln w="25400">
            <a:no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baseline="-25000" dirty="0" smtClean="0">
                <a:latin typeface="Comic Sans MS" panose="030F0702030302020204" pitchFamily="66" charset="0"/>
                <a:cs typeface="Comic Sans MS" panose="030F0702030302020204" pitchFamily="66" charset="0"/>
                <a:sym typeface="+mn-ea"/>
              </a:rPr>
              <a:t>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-1/100</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descr="PardifCM"/>
          <p:cNvPicPr>
            <a:picLocks noChangeAspect="1"/>
          </p:cNvPicPr>
          <p:nvPr/>
        </p:nvPicPr>
        <p:blipFill>
          <a:blip r:embed="rId1"/>
          <a:stretch>
            <a:fillRect/>
          </a:stretch>
        </p:blipFill>
        <p:spPr>
          <a:xfrm>
            <a:off x="319405" y="2165985"/>
            <a:ext cx="11553825" cy="3594735"/>
          </a:xfrm>
          <a:prstGeom prst="rect">
            <a:avLst/>
          </a:prstGeom>
        </p:spPr>
      </p:pic>
      <p:sp>
        <p:nvSpPr>
          <p:cNvPr id="115" name="Caixa de Texto 114"/>
          <p:cNvSpPr txBox="1"/>
          <p:nvPr/>
        </p:nvSpPr>
        <p:spPr>
          <a:xfrm>
            <a:off x="452755" y="181610"/>
            <a:ext cx="111652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Resultado do circuito simulado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7" name="Caixa de Texto 26"/>
          <p:cNvSpPr txBox="1"/>
          <p:nvPr/>
        </p:nvSpPr>
        <p:spPr>
          <a:xfrm>
            <a:off x="4697730" y="1524635"/>
            <a:ext cx="3913505" cy="521970"/>
          </a:xfrm>
          <a:prstGeom prst="rect">
            <a:avLst/>
          </a:prstGeom>
          <a:noFill/>
          <a:ln w="25400">
            <a:solidFill>
              <a:srgbClr val="FFFF00"/>
            </a:solid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CM_teo</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1</a:t>
            </a:r>
            <a:r>
              <a:rPr lang="pt-BR" altLang="en-US" sz="2800" dirty="0" smtClean="0">
                <a:latin typeface="Comic Sans MS" panose="030F0702030302020204" pitchFamily="66" charset="0"/>
                <a:cs typeface="Comic Sans MS" panose="030F0702030302020204" pitchFamily="66" charset="0"/>
                <a:sym typeface="+mn-ea"/>
              </a:rPr>
              <a:t>/100</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sp>
        <p:nvSpPr>
          <p:cNvPr id="5" name="CaixaDeTexto 45"/>
          <p:cNvSpPr txBox="1"/>
          <p:nvPr/>
        </p:nvSpPr>
        <p:spPr>
          <a:xfrm>
            <a:off x="6047740" y="3467100"/>
            <a:ext cx="115633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5819140" y="5760720"/>
            <a:ext cx="115633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de Seta Reta 5"/>
          <p:cNvCxnSpPr/>
          <p:nvPr/>
        </p:nvCxnSpPr>
        <p:spPr>
          <a:xfrm>
            <a:off x="11285855" y="2416175"/>
            <a:ext cx="0" cy="2834640"/>
          </a:xfrm>
          <a:prstGeom prst="straightConnector1">
            <a:avLst/>
          </a:prstGeom>
          <a:ln>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9819640" y="3540125"/>
            <a:ext cx="1466215" cy="521970"/>
          </a:xfrm>
          <a:prstGeom prst="rect">
            <a:avLst/>
          </a:prstGeom>
          <a:noFill/>
          <a:ln w="25400">
            <a:noFill/>
          </a:ln>
        </p:spPr>
        <p:txBody>
          <a:bodyPr wrap="square" rtlCol="0" anchor="t">
            <a:spAutoFit/>
          </a:bodyPr>
          <a:p>
            <a:pPr indent="0" algn="l" fontAlgn="auto">
              <a:spcAft>
                <a:spcPts val="1200"/>
              </a:spcAft>
              <a:buFont typeface="Arial" panose="020B0604020202020204" pitchFamily="34" charset="0"/>
              <a:buNone/>
            </a:pP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aseline="-25000" dirty="0" smtClean="0">
                <a:latin typeface="Comic Sans MS" panose="030F0702030302020204" pitchFamily="66" charset="0"/>
                <a:cs typeface="Comic Sans MS" panose="030F0702030302020204" pitchFamily="66" charset="0"/>
                <a:sym typeface="+mn-ea"/>
              </a:rPr>
              <a:t> </a:t>
            </a:r>
            <a:r>
              <a:rPr lang="pt-BR" altLang="en-US" sz="2400" dirty="0" smtClean="0">
                <a:latin typeface="Arial" panose="020B0604020202020204" pitchFamily="34" charset="0"/>
                <a:cs typeface="Arial" panose="020B0604020202020204" pitchFamily="34" charset="0"/>
                <a:sym typeface="+mn-ea"/>
              </a:rPr>
              <a:t>≈ 10 mV</a:t>
            </a:r>
            <a:r>
              <a:rPr lang="pt-BR" altLang="en-US" sz="2800" dirty="0" smtClean="0">
                <a:latin typeface="Arial" panose="020B0604020202020204" pitchFamily="34" charset="0"/>
                <a:cs typeface="Arial" panose="020B0604020202020204" pitchFamily="34" charset="0"/>
                <a:sym typeface="+mn-ea"/>
              </a:rPr>
              <a:t>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8" name="Caixa de Texto 7"/>
          <p:cNvSpPr txBox="1"/>
          <p:nvPr/>
        </p:nvSpPr>
        <p:spPr>
          <a:xfrm>
            <a:off x="3342640" y="4275455"/>
            <a:ext cx="3769360" cy="521970"/>
          </a:xfrm>
          <a:prstGeom prst="rect">
            <a:avLst/>
          </a:prstGeom>
          <a:solidFill>
            <a:schemeClr val="bg1"/>
          </a:solidFill>
          <a:ln w="25400">
            <a:solidFill>
              <a:srgbClr val="FFFF00"/>
            </a:solid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CM_sim </a:t>
            </a:r>
            <a:r>
              <a:rPr lang="pt-BR" altLang="en-US" sz="2800" dirty="0" smtClean="0">
                <a:latin typeface="Arial" panose="020B0604020202020204" pitchFamily="34" charset="0"/>
                <a:cs typeface="Arial" panose="020B0604020202020204" pitchFamily="34" charset="0"/>
                <a:sym typeface="+mn-ea"/>
              </a:rPr>
              <a:t>≈</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1</a:t>
            </a:r>
            <a:r>
              <a:rPr lang="pt-BR" altLang="en-US" sz="2800" dirty="0" smtClean="0">
                <a:latin typeface="Comic Sans MS" panose="030F0702030302020204" pitchFamily="66" charset="0"/>
                <a:cs typeface="Comic Sans MS" panose="030F0702030302020204" pitchFamily="66" charset="0"/>
                <a:sym typeface="+mn-ea"/>
              </a:rPr>
              <a:t>/100</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cxnSp>
        <p:nvCxnSpPr>
          <p:cNvPr id="9" name="Conector Reto 8"/>
          <p:cNvCxnSpPr/>
          <p:nvPr/>
        </p:nvCxnSpPr>
        <p:spPr>
          <a:xfrm>
            <a:off x="438150" y="2397760"/>
            <a:ext cx="10980000" cy="0"/>
          </a:xfrm>
          <a:prstGeom prst="line">
            <a:avLst/>
          </a:prstGeom>
          <a:ln w="19050">
            <a:solidFill>
              <a:srgbClr val="9A0000"/>
            </a:solidFill>
            <a:prstDash val="sys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10318750" y="5301615"/>
            <a:ext cx="1677035" cy="0"/>
          </a:xfrm>
          <a:prstGeom prst="line">
            <a:avLst/>
          </a:prstGeom>
          <a:ln w="19050">
            <a:solidFill>
              <a:srgbClr val="9A0000"/>
            </a:solidFill>
            <a:prstDash val="sysDash"/>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Retângulo 4"/>
              <p:cNvSpPr/>
              <p:nvPr/>
            </p:nvSpPr>
            <p:spPr>
              <a:xfrm>
                <a:off x="1653413" y="477091"/>
                <a:ext cx="7384415" cy="1104265"/>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𝑁</m:t>
                              </m:r>
                              <m:r>
                                <a:rPr lang="pt-BR" altLang="en-US" sz="2800" i="1">
                                  <a:latin typeface="Cambria Math" panose="02040503050406030204" pitchFamily="18" charset="0"/>
                                  <a:ea typeface="Cambria Math" panose="02040503050406030204" pitchFamily="18" charset="0"/>
                                  <a:sym typeface="Symbol" panose="05050102010706020507" charset="0"/>
                                </a:rPr>
                                <m:t>𝑝𝐷</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r>
                            <a:rPr lang="pt-BR" altLang="en-US" sz="2800" i="1">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𝑛</m:t>
                              </m:r>
                            </m:e>
                            <m:sub>
                              <m:r>
                                <a:rPr lang="pt-BR" altLang="en-US" sz="2800" i="1">
                                  <a:latin typeface="Cambria Math" panose="02040503050406030204" pitchFamily="18" charset="0"/>
                                  <a:ea typeface="Cambria Math" panose="02040503050406030204" pitchFamily="18" charset="0"/>
                                  <a:sym typeface="Symbol" panose="05050102010706020507" charset="0"/>
                                </a:rPr>
                                <m:t>𝑝</m:t>
                              </m:r>
                            </m:sub>
                          </m:sSub>
                          <m:d>
                            <m:dPr>
                              <m:ctrlPr>
                                <a:rPr lang="pt-BR" altLang="en-US" sz="2800" i="1">
                                  <a:latin typeface="Cambria Math" panose="02040503050406030204" pitchFamily="18" charset="0"/>
                                  <a:ea typeface="Cambria Math" panose="02040503050406030204" pitchFamily="18" charset="0"/>
                                  <a:sym typeface="Symbol" panose="05050102010706020507" charset="0"/>
                                </a:rPr>
                              </m:ctrlPr>
                            </m:dPr>
                            <m:e>
                              <m:r>
                                <a:rPr lang="pt-BR" altLang="en-US" sz="28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𝑥</m:t>
                          </m:r>
                        </m:den>
                      </m:f>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d>
                            <m:d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sz="2800" i="1">
                                      <a:latin typeface="Cambria Math" panose="02040503050406030204" pitchFamily="18" charset="0"/>
                                    </a:rPr>
                                  </m:ctrlPr>
                                </m:sSubPr>
                                <m:e>
                                  <m:r>
                                    <a:rPr lang="pt-BR" sz="2800" i="1">
                                      <a:latin typeface="Cambria Math" panose="02040503050406030204" pitchFamily="18" charset="0"/>
                                    </a:rPr>
                                    <m:t>𝑛</m:t>
                                  </m:r>
                                </m:e>
                                <m:sub>
                                  <m:r>
                                    <a:rPr lang="pt-BR" sz="2800" i="1">
                                      <a:latin typeface="Cambria Math" panose="02040503050406030204" pitchFamily="18" charset="0"/>
                                    </a:rPr>
                                    <m:t>𝑝𝐵</m:t>
                                  </m:r>
                                  <m:r>
                                    <a:rPr lang="pt-BR" sz="2800" i="1">
                                      <a:latin typeface="Cambria Math" panose="02040503050406030204" pitchFamily="18" charset="0"/>
                                    </a:rPr>
                                    <m:t>/</m:t>
                                  </m:r>
                                  <m:r>
                                    <a:rPr lang="pt-BR" sz="2800" i="1">
                                      <a:latin typeface="Cambria Math" panose="02040503050406030204" pitchFamily="18" charset="0"/>
                                    </a:rPr>
                                    <m:t>𝐸</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𝑛</m:t>
                                  </m:r>
                                </m:e>
                                <m:sub>
                                  <m:r>
                                    <a:rPr lang="pt-BR" sz="2800" b="0" i="1" smtClean="0">
                                      <a:latin typeface="Cambria Math" panose="02040503050406030204" pitchFamily="18" charset="0"/>
                                    </a:rPr>
                                    <m:t>𝑝𝐵</m:t>
                                  </m:r>
                                  <m:r>
                                    <a:rPr lang="pt-BR" sz="2800" b="0" i="1" smtClean="0">
                                      <a:latin typeface="Cambria Math" panose="02040503050406030204" pitchFamily="18" charset="0"/>
                                    </a:rPr>
                                    <m:t>/</m:t>
                                  </m:r>
                                  <m:r>
                                    <a:rPr lang="pt-BR" sz="2800" b="0" i="1" smtClean="0">
                                      <a:latin typeface="Cambria Math" panose="02040503050406030204" pitchFamily="18" charset="0"/>
                                    </a:rPr>
                                    <m:t>𝐶</m:t>
                                  </m:r>
                                </m:sub>
                              </m:sSub>
                            </m:e>
                          </m:d>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𝐵</m:t>
                              </m:r>
                              <m:r>
                                <a:rPr lang="pt-BR" altLang="en-US" sz="2800" b="0" i="1" smtClean="0">
                                  <a:latin typeface="Cambria Math" panose="02040503050406030204" pitchFamily="18" charset="0"/>
                                  <a:ea typeface="Cambria Math" panose="02040503050406030204" pitchFamily="18" charset="0"/>
                                  <a:sym typeface="Symbol" panose="05050102010706020507" charset="0"/>
                                </a:rPr>
                                <m:t>𝑒𝑓</m:t>
                              </m:r>
                            </m:sub>
                          </m:sSub>
                        </m:den>
                      </m:f>
                    </m:oMath>
                  </m:oMathPara>
                </a14:m>
                <a:endParaRPr lang="pt-BR" sz="3200" dirty="0"/>
              </a:p>
            </p:txBody>
          </p:sp>
        </mc:Choice>
        <mc:Fallback>
          <p:sp>
            <p:nvSpPr>
              <p:cNvPr id="5" name="Retângulo 4"/>
              <p:cNvSpPr>
                <a:spLocks noRot="1" noChangeAspect="1" noMove="1" noResize="1" noEditPoints="1" noAdjustHandles="1" noChangeArrowheads="1" noChangeShapeType="1" noTextEdit="1"/>
              </p:cNvSpPr>
              <p:nvPr/>
            </p:nvSpPr>
            <p:spPr>
              <a:xfrm>
                <a:off x="1653413" y="477091"/>
                <a:ext cx="7384415" cy="1104265"/>
              </a:xfrm>
              <a:prstGeom prst="rect">
                <a:avLst/>
              </a:prstGeom>
              <a:blipFill rotWithShape="1">
                <a:blip r:embed="rId1"/>
                <a:stretch>
                  <a:fillRect l="-7" t="-19" r="-19" b="1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Retângulo 5"/>
              <p:cNvSpPr/>
              <p:nvPr/>
            </p:nvSpPr>
            <p:spPr>
              <a:xfrm>
                <a:off x="1653413" y="1673068"/>
                <a:ext cx="8063865" cy="1078230"/>
              </a:xfrm>
              <a:prstGeom prst="rect">
                <a:avLst/>
              </a:prstGeom>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𝑁</m:t>
                          </m:r>
                          <m:r>
                            <a:rPr lang="pt-BR" altLang="en-US" sz="2800" i="1">
                              <a:latin typeface="Cambria Math" panose="02040503050406030204" pitchFamily="18" charset="0"/>
                              <a:ea typeface="Cambria Math" panose="02040503050406030204" pitchFamily="18" charset="0"/>
                              <a:sym typeface="Symbol" panose="05050102010706020507" charset="0"/>
                            </a:rPr>
                            <m:t>𝑝𝐷</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en-US" altLang="pt-BR" sz="2800" i="1">
                                      <a:latin typeface="Cambria Math" panose="02040503050406030204" pitchFamily="18" charset="0"/>
                                    </a:rPr>
                                    <m:t>𝐵𝐶</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 </m:t>
                      </m:r>
                    </m:oMath>
                  </m:oMathPara>
                </a14:m>
                <a:endParaRPr lang="pt-BR" sz="3600" dirty="0"/>
              </a:p>
            </p:txBody>
          </p:sp>
        </mc:Choice>
        <mc:Fallback>
          <p:sp>
            <p:nvSpPr>
              <p:cNvPr id="6" name="Retângulo 5"/>
              <p:cNvSpPr>
                <a:spLocks noRot="1" noChangeAspect="1" noMove="1" noResize="1" noEditPoints="1" noAdjustHandles="1" noChangeArrowheads="1" noChangeShapeType="1" noTextEdit="1"/>
              </p:cNvSpPr>
              <p:nvPr/>
            </p:nvSpPr>
            <p:spPr>
              <a:xfrm>
                <a:off x="1653413" y="1673068"/>
                <a:ext cx="8063865" cy="1078230"/>
              </a:xfrm>
              <a:prstGeom prst="rect">
                <a:avLst/>
              </a:prstGeom>
              <a:blipFill rotWithShape="1">
                <a:blip r:embed="rId2"/>
                <a:stretch>
                  <a:fillRect l="-6" t="-44" r="-159" b="4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Retângulo 6"/>
              <p:cNvSpPr/>
              <p:nvPr/>
            </p:nvSpPr>
            <p:spPr>
              <a:xfrm>
                <a:off x="1653413" y="2889728"/>
                <a:ext cx="8310245" cy="1078230"/>
              </a:xfrm>
              <a:prstGeom prst="rect">
                <a:avLst/>
              </a:prstGeom>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𝑁</m:t>
                          </m:r>
                          <m:r>
                            <a:rPr lang="pt-BR" altLang="en-US" sz="2800" i="1">
                              <a:latin typeface="Cambria Math" panose="02040503050406030204" pitchFamily="18" charset="0"/>
                              <a:ea typeface="Cambria Math" panose="02040503050406030204" pitchFamily="18" charset="0"/>
                              <a:sym typeface="Symbol" panose="05050102010706020507" charset="0"/>
                            </a:rPr>
                            <m:t>𝑝𝐷</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m:t>
                      </m:r>
                      <m:r>
                        <a:rPr lang="en-US" altLang="pt-BR" sz="2800" i="1">
                          <a:latin typeface="Cambria Math" panose="02040503050406030204" pitchFamily="18" charset="0"/>
                        </a:rPr>
                        <m:t>1</m:t>
                      </m:r>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en-US" altLang="pt-BR" sz="2800" i="1">
                                      <a:latin typeface="Cambria Math" panose="02040503050406030204" pitchFamily="18" charset="0"/>
                                    </a:rPr>
                                    <m:t>𝐶</m:t>
                                  </m:r>
                                  <m:r>
                                    <a:rPr lang="pt-BR" sz="2800" i="1">
                                      <a:latin typeface="Cambria Math" panose="02040503050406030204" pitchFamily="18" charset="0"/>
                                    </a:rPr>
                                    <m:t>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 </m:t>
                      </m:r>
                    </m:oMath>
                  </m:oMathPara>
                </a14:m>
                <a:endParaRPr lang="pt-BR" sz="3600" dirty="0"/>
              </a:p>
            </p:txBody>
          </p:sp>
        </mc:Choice>
        <mc:Fallback>
          <p:sp>
            <p:nvSpPr>
              <p:cNvPr id="7" name="Retângulo 6"/>
              <p:cNvSpPr>
                <a:spLocks noRot="1" noChangeAspect="1" noMove="1" noResize="1" noEditPoints="1" noAdjustHandles="1" noChangeArrowheads="1" noChangeShapeType="1" noTextEdit="1"/>
              </p:cNvSpPr>
              <p:nvPr/>
            </p:nvSpPr>
            <p:spPr>
              <a:xfrm>
                <a:off x="1653413" y="2889728"/>
                <a:ext cx="8310245" cy="1078230"/>
              </a:xfrm>
              <a:prstGeom prst="rect">
                <a:avLst/>
              </a:prstGeom>
              <a:blipFill rotWithShape="1">
                <a:blip r:embed="rId3"/>
                <a:stretch>
                  <a:fillRect l="-6" t="-44" r="-154" b="4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10"/>
              <p:cNvSpPr/>
              <p:nvPr/>
            </p:nvSpPr>
            <p:spPr>
              <a:xfrm>
                <a:off x="3077718" y="5140168"/>
                <a:ext cx="5461635" cy="1078230"/>
              </a:xfrm>
              <a:prstGeom prst="rect">
                <a:avLst/>
              </a:prstGeom>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𝑁</m:t>
                          </m:r>
                          <m:r>
                            <a:rPr lang="pt-BR" altLang="en-US" sz="2800" i="1">
                              <a:latin typeface="Cambria Math" panose="02040503050406030204" pitchFamily="18" charset="0"/>
                              <a:ea typeface="Cambria Math" panose="02040503050406030204" pitchFamily="18" charset="0"/>
                              <a:sym typeface="Symbol" panose="05050102010706020507" charset="0"/>
                            </a:rPr>
                            <m:t>𝑝𝐷</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3600" dirty="0"/>
              </a:p>
            </p:txBody>
          </p:sp>
        </mc:Choice>
        <mc:Fallback>
          <p:sp>
            <p:nvSpPr>
              <p:cNvPr id="11" name="Retângulo 10"/>
              <p:cNvSpPr>
                <a:spLocks noRot="1" noChangeAspect="1" noMove="1" noResize="1" noEditPoints="1" noAdjustHandles="1" noChangeArrowheads="1" noChangeShapeType="1" noTextEdit="1"/>
              </p:cNvSpPr>
              <p:nvPr/>
            </p:nvSpPr>
            <p:spPr>
              <a:xfrm>
                <a:off x="3077718" y="5140168"/>
                <a:ext cx="5461635" cy="1078230"/>
              </a:xfrm>
              <a:prstGeom prst="rect">
                <a:avLst/>
              </a:prstGeom>
              <a:blipFill rotWithShape="1">
                <a:blip r:embed="rId4"/>
                <a:stretch>
                  <a:fillRect l="-9" t="-44" r="-212" b="4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CaixaDeTexto 2"/>
              <p:cNvSpPr txBox="1"/>
              <p:nvPr/>
            </p:nvSpPr>
            <p:spPr>
              <a:xfrm>
                <a:off x="917575" y="4293235"/>
                <a:ext cx="9290685" cy="521970"/>
              </a:xfrm>
              <a:prstGeom prst="rect">
                <a:avLst/>
              </a:prstGeom>
              <a:noFill/>
            </p:spPr>
            <p:txBody>
              <a:bodyPr wrap="square" rtlCol="0">
                <a:spAutoFit/>
              </a:bodyPr>
              <a:p>
                <a:pPr algn="ctr"/>
                <a:r>
                  <a:rPr lang="pt-BR" sz="2800" b="1" dirty="0" smtClean="0">
                    <a:latin typeface="Comic Sans MS" panose="030F0702030302020204" pitchFamily="66" charset="0"/>
                  </a:rPr>
                  <a:t>Para transistor na região ativa </a:t>
                </a:r>
                <a14:m>
                  <m:oMath xmlns:m="http://schemas.openxmlformats.org/officeDocument/2006/math">
                    <m:r>
                      <a:rPr lang="en-US" altLang="pt-BR" sz="2800" b="1" i="1" dirty="0" smtClean="0">
                        <a:latin typeface="Cambria Math" panose="02040503050406030204" pitchFamily="18" charset="0"/>
                        <a:cs typeface="Cambria Math" panose="02040503050406030204" pitchFamily="18" charset="0"/>
                      </a:rPr>
                      <m:t>𝑨</m:t>
                    </m:r>
                    <m:sSub>
                      <m:sSubPr>
                        <m:ctrlPr>
                          <a:rPr lang="en-US" altLang="pt-BR" sz="2800" b="1" i="1" dirty="0" smtClean="0">
                            <a:latin typeface="Cambria Math" panose="02040503050406030204" pitchFamily="18" charset="0"/>
                            <a:cs typeface="Cambria Math" panose="02040503050406030204" pitchFamily="18" charset="0"/>
                          </a:rPr>
                        </m:ctrlPr>
                      </m:sSubPr>
                      <m:e>
                        <m:r>
                          <a:rPr lang="en-US" altLang="pt-BR" sz="2800" b="1" i="1" dirty="0" smtClean="0">
                            <a:latin typeface="Cambria Math" panose="02040503050406030204" pitchFamily="18" charset="0"/>
                            <a:cs typeface="Cambria Math" panose="02040503050406030204" pitchFamily="18" charset="0"/>
                          </a:rPr>
                          <m:t>𝑽</m:t>
                        </m:r>
                      </m:e>
                      <m:sub>
                        <m:r>
                          <a:rPr lang="en-US" altLang="pt-BR" sz="2800" b="1" i="1" dirty="0" smtClean="0">
                            <a:latin typeface="Cambria Math" panose="02040503050406030204" pitchFamily="18" charset="0"/>
                            <a:cs typeface="Cambria Math" panose="02040503050406030204" pitchFamily="18" charset="0"/>
                          </a:rPr>
                          <m:t>𝑪𝑬</m:t>
                        </m:r>
                      </m:sub>
                    </m:sSub>
                    <m:r>
                      <a:rPr lang="en-US" altLang="pt-BR" sz="2800" b="1" i="1" dirty="0" smtClean="0">
                        <a:latin typeface="Cambria Math" panose="02040503050406030204" pitchFamily="18" charset="0"/>
                        <a:cs typeface="Cambria Math" panose="02040503050406030204" pitchFamily="18" charset="0"/>
                      </a:rPr>
                      <m:t>≪</m:t>
                    </m:r>
                    <m:r>
                      <a:rPr lang="en-US" altLang="pt-BR" sz="2800" b="1" i="1" dirty="0" smtClean="0">
                        <a:latin typeface="Cambria Math" panose="02040503050406030204" pitchFamily="18" charset="0"/>
                        <a:cs typeface="Cambria Math" panose="02040503050406030204" pitchFamily="18" charset="0"/>
                      </a:rPr>
                      <m:t>𝟎</m:t>
                    </m:r>
                    <m:r>
                      <a:rPr lang="en-US" altLang="pt-BR" sz="2800" b="1" i="1" dirty="0" smtClean="0">
                        <a:latin typeface="Cambria Math" panose="02040503050406030204" pitchFamily="18" charset="0"/>
                        <a:cs typeface="Cambria Math" panose="02040503050406030204" pitchFamily="18" charset="0"/>
                      </a:rPr>
                      <m:t>,</m:t>
                    </m:r>
                    <m:r>
                      <a:rPr lang="en-US" altLang="pt-BR" sz="2800" b="1" i="1" dirty="0" smtClean="0">
                        <a:latin typeface="Cambria Math" panose="02040503050406030204" pitchFamily="18" charset="0"/>
                        <a:cs typeface="Cambria Math" panose="02040503050406030204" pitchFamily="18" charset="0"/>
                      </a:rPr>
                      <m:t>𝟔</m:t>
                    </m:r>
                    <m:r>
                      <a:rPr lang="en-US" altLang="pt-BR" sz="2800" b="1" i="1" dirty="0" smtClean="0">
                        <a:latin typeface="Cambria Math" panose="02040503050406030204" pitchFamily="18" charset="0"/>
                        <a:cs typeface="Cambria Math" panose="02040503050406030204" pitchFamily="18" charset="0"/>
                      </a:rPr>
                      <m:t>𝑽</m:t>
                    </m:r>
                  </m:oMath>
                </a14:m>
                <a:r>
                  <a:rPr lang="pt-BR" sz="2800" b="1" dirty="0" smtClean="0">
                    <a:latin typeface="Comic Sans MS" panose="030F0702030302020204" pitchFamily="66" charset="0"/>
                  </a:rPr>
                  <a:t> e</a:t>
                </a:r>
                <a:endParaRPr lang="pt-BR" sz="2800" b="1" dirty="0" smtClean="0">
                  <a:latin typeface="Comic Sans MS" panose="030F0702030302020204" pitchFamily="66" charset="0"/>
                </a:endParaRPr>
              </a:p>
            </p:txBody>
          </p:sp>
        </mc:Choice>
        <mc:Fallback>
          <p:sp>
            <p:nvSpPr>
              <p:cNvPr id="39" name="CaixaDeTexto 2"/>
              <p:cNvSpPr txBox="1">
                <a:spLocks noRot="1" noChangeAspect="1" noMove="1" noResize="1" noEditPoints="1" noAdjustHandles="1" noChangeArrowheads="1" noChangeShapeType="1" noTextEdit="1"/>
              </p:cNvSpPr>
              <p:nvPr/>
            </p:nvSpPr>
            <p:spPr>
              <a:xfrm>
                <a:off x="917575" y="4293235"/>
                <a:ext cx="9290685" cy="52197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Reto 79"/>
          <p:cNvCxnSpPr/>
          <p:nvPr/>
        </p:nvCxnSpPr>
        <p:spPr>
          <a:xfrm rot="-5400000" flipV="1">
            <a:off x="2530204" y="547482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40324" y="271807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759585" y="235648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822550" y="509408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25769" y="6082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62380" y="337383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065798" y="255459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136115" y="313955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539340" y="35269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719500" y="55488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600361" y="46263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2408972" y="4996503"/>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1721585" y="463434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23839" y="189638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600755" y="189638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512285" y="31478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19319" y="329465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104554" y="345848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1924637" y="30943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361642" y="30943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903009" y="309463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863764" y="309463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sp>
        <p:nvSpPr>
          <p:cNvPr id="3" name="Retângulo 2"/>
          <p:cNvSpPr/>
          <p:nvPr/>
        </p:nvSpPr>
        <p:spPr>
          <a:xfrm rot="-5400000">
            <a:off x="2922596" y="532709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 name="Conector Reto 37"/>
          <p:cNvCxnSpPr/>
          <p:nvPr/>
        </p:nvCxnSpPr>
        <p:spPr>
          <a:xfrm>
            <a:off x="2980124" y="61021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49"/>
          <p:cNvCxnSpPr/>
          <p:nvPr/>
        </p:nvCxnSpPr>
        <p:spPr>
          <a:xfrm>
            <a:off x="2598520" y="48451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3198495" y="516064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4956175" y="1123315"/>
                <a:ext cx="6824345" cy="529272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analisar o circuito aplicando o modelo de pequenos sinais para determinar os ganhos diferencial e de modo comum. Já sabemos o que esperar em termos de ganho diferencial e ganho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sz="2800" dirty="0" smtClean="0">
                    <a:latin typeface="Comic Sans MS" panose="030F0702030302020204" pitchFamily="66" charset="0"/>
                    <a:sym typeface="+mn-ea"/>
                  </a:rPr>
                  <a:t>A</a:t>
                </a:r>
                <a:r>
                  <a:rPr lang="pt-BR" sz="2800" baseline="-25000" dirty="0" smtClean="0">
                    <a:latin typeface="Comic Sans MS" panose="030F0702030302020204" pitchFamily="66" charset="0"/>
                    <a:sym typeface="+mn-ea"/>
                  </a:rPr>
                  <a:t>D </a:t>
                </a:r>
                <a:r>
                  <a:rPr lang="pt-BR" sz="2800" dirty="0" smtClean="0">
                    <a:latin typeface="Comic Sans MS" panose="030F0702030302020204" pitchFamily="66" charset="0"/>
                    <a:sym typeface="+mn-ea"/>
                  </a:rPr>
                  <a:t>=</a:t>
                </a:r>
                <a14:m>
                  <m:oMath xmlns:m="http://schemas.openxmlformats.org/officeDocument/2006/math">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oMath>
                </a14:m>
                <a:endParaRPr lang="pt-BR" sz="2800" dirty="0">
                  <a:latin typeface="Comic Sans MS" panose="030F0702030302020204" pitchFamily="66" charset="0"/>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A</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manter o componente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a:t>
                </a:r>
                <a:r>
                  <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na análise para podermos determinar o ganho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956175" y="1123315"/>
                <a:ext cx="6824345" cy="52927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07365"/>
                <a:ext cx="11240770" cy="198183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rgbClr val="FF0000"/>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rgbClr val="FF0000"/>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a:t>
                </a:r>
                <a:endParaRPr lang="pt-BR" altLang="en-US" sz="28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den>
                    </m:f>
                  </m:oMath>
                </a14:m>
                <a:r>
                  <a:rPr lang="pt-BR" altLang="en-US" sz="3200" i="1" dirty="0">
                    <a:latin typeface="Cambria Math" panose="02040503050406030204" pitchFamily="18" charset="0"/>
                    <a:cs typeface="Cambria Math" panose="02040503050406030204" pitchFamily="18" charset="0"/>
                  </a:rPr>
                  <a:t>    </a:t>
                </a:r>
                <a:endParaRPr lang="pt-BR" altLang="en-US" sz="3200" i="1" dirty="0">
                  <a:latin typeface="Cambria Math" panose="02040503050406030204" pitchFamily="18" charset="0"/>
                  <a:cs typeface="Cambria Math" panose="02040503050406030204" pitchFamily="18" charset="0"/>
                </a:endParaRPr>
              </a:p>
              <a:p>
                <a:pPr marL="342900" indent="-342900" algn="l" fontAlgn="auto">
                  <a:spcBef>
                    <a:spcPts val="0"/>
                  </a:spcBef>
                  <a:spcAft>
                    <a:spcPts val="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Dois modelos de </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hibrido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07365"/>
                <a:ext cx="11240770" cy="198183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3773725" y="45411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2825101" y="504744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763046" y="36185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3579912" y="398875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1740984" y="33503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5229569" y="315820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3020731" y="511821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1423381" y="31571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5113172" y="290665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2979308" y="515191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934073" y="286956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860368" y="424418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115874" y="358661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2408583" y="552895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997486" y="360776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4547351" y="28306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1988185" y="505206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1998481" y="36181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923111" y="366437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3740150" y="443166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3740150" y="4431665"/>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1347003" y="419913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100580" y="3989070"/>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100580" y="398907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4388645" y="422834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081270" y="4109720"/>
                <a:ext cx="93789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081270" y="4109720"/>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63" name="Conector Reto 74"/>
          <p:cNvCxnSpPr/>
          <p:nvPr/>
        </p:nvCxnSpPr>
        <p:spPr>
          <a:xfrm>
            <a:off x="9857025" y="45366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H="1">
            <a:off x="8908401" y="504299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flipV="1">
            <a:off x="9846346" y="36141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6" name="Grupo 65"/>
          <p:cNvGrpSpPr/>
          <p:nvPr/>
        </p:nvGrpSpPr>
        <p:grpSpPr>
          <a:xfrm>
            <a:off x="9663212" y="3984313"/>
            <a:ext cx="387626" cy="552342"/>
            <a:chOff x="7555792" y="2647951"/>
            <a:chExt cx="387626" cy="552342"/>
          </a:xfrm>
          <a:solidFill>
            <a:srgbClr val="00B0F0">
              <a:alpha val="97000"/>
            </a:srgbClr>
          </a:solidFill>
        </p:grpSpPr>
        <p:sp>
          <p:nvSpPr>
            <p:cNvPr id="67" name="Elipse 6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9" name="Conector Reto 68"/>
          <p:cNvCxnSpPr/>
          <p:nvPr/>
        </p:nvCxnSpPr>
        <p:spPr>
          <a:xfrm rot="5400000" flipH="1">
            <a:off x="7824284" y="334592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0" name="Conector de Seta Reta 18"/>
          <p:cNvCxnSpPr/>
          <p:nvPr/>
        </p:nvCxnSpPr>
        <p:spPr>
          <a:xfrm rot="5400000" flipH="1">
            <a:off x="11312869" y="315376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Conector de Seta Reta 70"/>
          <p:cNvCxnSpPr/>
          <p:nvPr/>
        </p:nvCxnSpPr>
        <p:spPr>
          <a:xfrm flipH="1">
            <a:off x="9076091" y="511377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16200000" flipH="1">
            <a:off x="7506681" y="315266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Caixa de Texto 23"/>
          <p:cNvSpPr txBox="1"/>
          <p:nvPr/>
        </p:nvSpPr>
        <p:spPr>
          <a:xfrm>
            <a:off x="11135512" y="290221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4" name="Caixa de Texto 23"/>
          <p:cNvSpPr txBox="1"/>
          <p:nvPr/>
        </p:nvSpPr>
        <p:spPr>
          <a:xfrm>
            <a:off x="9034668" y="514747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5" name="Caixa de Texto 23"/>
          <p:cNvSpPr txBox="1"/>
          <p:nvPr/>
        </p:nvSpPr>
        <p:spPr>
          <a:xfrm>
            <a:off x="6895453" y="286511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6959543" y="436547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1199174" y="358216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8" name="Caixa de Texto 23"/>
          <p:cNvSpPr txBox="1"/>
          <p:nvPr/>
        </p:nvSpPr>
        <p:spPr>
          <a:xfrm>
            <a:off x="8491883" y="552451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9" name="Caixa de Texto 23"/>
          <p:cNvSpPr txBox="1"/>
          <p:nvPr/>
        </p:nvSpPr>
        <p:spPr>
          <a:xfrm>
            <a:off x="7035701" y="360776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0" name="Conector Reto 79"/>
          <p:cNvCxnSpPr/>
          <p:nvPr/>
        </p:nvCxnSpPr>
        <p:spPr>
          <a:xfrm rot="16200000">
            <a:off x="10630651" y="282620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a:off x="8071485" y="5047615"/>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flipV="1">
            <a:off x="8081781" y="361372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3" name="Forma livre 82"/>
          <p:cNvSpPr/>
          <p:nvPr/>
        </p:nvSpPr>
        <p:spPr>
          <a:xfrm>
            <a:off x="6960691" y="3659931"/>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84" name="Caixa de Texto 83"/>
              <p:cNvSpPr txBox="1"/>
              <p:nvPr/>
            </p:nvSpPr>
            <p:spPr>
              <a:xfrm>
                <a:off x="9823450" y="4427220"/>
                <a:ext cx="80200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9823450" y="4427220"/>
                <a:ext cx="802005" cy="521970"/>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85" name="Grupo 84"/>
          <p:cNvGrpSpPr/>
          <p:nvPr/>
        </p:nvGrpSpPr>
        <p:grpSpPr>
          <a:xfrm rot="5400000" flipH="1">
            <a:off x="7443638" y="4194687"/>
            <a:ext cx="1274445" cy="234950"/>
            <a:chOff x="4152748" y="3524056"/>
            <a:chExt cx="1274569" cy="255373"/>
          </a:xfrm>
        </p:grpSpPr>
        <p:cxnSp>
          <p:nvCxnSpPr>
            <p:cNvPr id="86" name="Conector Reto 79"/>
            <p:cNvCxnSpPr/>
            <p:nvPr/>
          </p:nvCxnSpPr>
          <p:spPr>
            <a:xfrm flipV="1">
              <a:off x="4152748" y="365543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7" name="Retângulo 8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88" name="Caixa de Texto 87"/>
              <p:cNvSpPr txBox="1"/>
              <p:nvPr/>
            </p:nvSpPr>
            <p:spPr>
              <a:xfrm>
                <a:off x="8183880" y="3984625"/>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8183880" y="3984625"/>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89" name="Grupo 88"/>
          <p:cNvGrpSpPr/>
          <p:nvPr/>
        </p:nvGrpSpPr>
        <p:grpSpPr>
          <a:xfrm rot="5400000" flipH="1">
            <a:off x="10471945" y="422389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2" name="Caixa de Texto 91"/>
              <p:cNvSpPr txBox="1"/>
              <p:nvPr/>
            </p:nvSpPr>
            <p:spPr>
              <a:xfrm>
                <a:off x="11422380" y="4084955"/>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91"/>
              <p:cNvSpPr txBox="1">
                <a:spLocks noRot="1" noChangeAspect="1" noMove="1" noResize="1" noEditPoints="1" noAdjustHandles="1" noChangeArrowheads="1" noChangeShapeType="1" noTextEdit="1"/>
              </p:cNvSpPr>
              <p:nvPr/>
            </p:nvSpPr>
            <p:spPr>
              <a:xfrm>
                <a:off x="11422380" y="4084955"/>
                <a:ext cx="609600" cy="583565"/>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355385" y="33682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344706" y="24457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161572" y="281591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322644" y="217752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541723" y="295577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697534" y="235407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427381" y="239364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118851" y="166796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569845" y="3879215"/>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580141" y="244532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413510" y="249174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2997200" y="325882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2997200" y="325882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949618" y="2990727"/>
            <a:ext cx="1274445" cy="234950"/>
            <a:chOff x="4152748" y="3524056"/>
            <a:chExt cx="1274569" cy="255373"/>
          </a:xfrm>
        </p:grpSpPr>
        <p:cxnSp>
          <p:nvCxnSpPr>
            <p:cNvPr id="54" name="Conector Reto 79"/>
            <p:cNvCxnSpPr/>
            <p:nvPr/>
          </p:nvCxnSpPr>
          <p:spPr>
            <a:xfrm flipV="1">
              <a:off x="4152748" y="366302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679700" y="2743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679700" y="2743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970305" y="305549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789170" y="272351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789170" y="272351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95462" y="2353630"/>
            <a:ext cx="5174213" cy="1650045"/>
            <a:chOff x="10347" y="4824"/>
            <a:chExt cx="8148" cy="2598"/>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183" y="4824"/>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2759" y="6357"/>
                  <a:ext cx="2272"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2759" y="6357"/>
                  <a:ext cx="2272"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55" y="5883"/>
              <a:ext cx="2007" cy="370"/>
              <a:chOff x="4152748" y="3524056"/>
              <a:chExt cx="1274569" cy="255373"/>
            </a:xfrm>
          </p:grpSpPr>
          <p:cxnSp>
            <p:nvCxnSpPr>
              <p:cNvPr id="95" name="Conector Reto 79"/>
              <p:cNvCxnSpPr/>
              <p:nvPr/>
            </p:nvCxnSpPr>
            <p:spPr>
              <a:xfrm flipV="1">
                <a:off x="4152748" y="363749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5626" y="5384"/>
                  <a:ext cx="1477" cy="919"/>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5626" y="5384"/>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854715" y="431533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541694" y="1933853"/>
            <a:ext cx="6038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664104" y="1953538"/>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233830" y="1663579"/>
            <a:ext cx="1404000" cy="234950"/>
            <a:chOff x="4143847" y="3524056"/>
            <a:chExt cx="1404137" cy="255373"/>
          </a:xfrm>
        </p:grpSpPr>
        <p:cxnSp>
          <p:nvCxnSpPr>
            <p:cNvPr id="110" name="Conector Reto 79"/>
            <p:cNvCxnSpPr/>
            <p:nvPr/>
          </p:nvCxnSpPr>
          <p:spPr>
            <a:xfrm flipV="1">
              <a:off x="4143847" y="3672684"/>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173630" y="166103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6421755" y="410972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6421755" y="4109720"/>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996180" y="162433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96180" y="1624330"/>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862445" y="16662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862445" y="166624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1" name="Conector Reto 37"/>
          <p:cNvCxnSpPr/>
          <p:nvPr/>
        </p:nvCxnSpPr>
        <p:spPr>
          <a:xfrm>
            <a:off x="6224339" y="4996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5592514" y="10761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862514" y="10786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425509" y="12456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7039044" y="1252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7077144" y="14222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457894" y="14222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443865" y="5099685"/>
            <a:ext cx="1155509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Circuito um pouco grande para analisar. Temos que agir de forma inteligente para conseguir fazer a análise com o menor trabalho possível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977569" y="339865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321724" y="204624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800254" y="204624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13080" y="48387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383540" y="1753870"/>
            <a:ext cx="11424920" cy="35693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Técnicas aplicadas para simplificar a análise:</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aplicar o principio de superposição que vale para sistemas lineares (analisamos o circuito para varias entradas separadamente e, então, somamos as respostas)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latin typeface="Comic Sans MS" panose="030F0702030302020204" pitchFamily="66" charset="0"/>
                <a:cs typeface="Comic Sans MS" panose="030F0702030302020204" pitchFamily="66" charset="0"/>
                <a:sym typeface="+mn-ea"/>
              </a:rPr>
              <a:t>levar em consideração as simetrias do circuito </a:t>
            </a:r>
            <a:endParaRPr lang="pt-BR" altLang="en-US" sz="2800"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analisar separadamente os casos de entrada diferencial e entrada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18860" y="4960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08181" y="40376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25047" y="440785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86119" y="37694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05198" y="454771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84825" y="3854450"/>
            <a:ext cx="70040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290856" y="398558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992486" y="32497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33320" y="548132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43616" y="40372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76985" y="408368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2878455" y="488378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2878455" y="488378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790233" y="461823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45715" y="44081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45715" y="44081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33780" y="464744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588510" y="437642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588510" y="437642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58637" y="3854752"/>
            <a:ext cx="5074513" cy="1740868"/>
            <a:chOff x="10347" y="4681"/>
            <a:chExt cx="7991" cy="2741"/>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253" y="4681"/>
              <a:ext cx="1085"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42"/>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2658" y="6357"/>
                  <a:ext cx="2293" cy="822"/>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2658" y="6357"/>
                  <a:ext cx="2293"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55" y="5883"/>
              <a:ext cx="2007" cy="370"/>
              <a:chOff x="4152748" y="3524056"/>
              <a:chExt cx="1274569" cy="255373"/>
            </a:xfrm>
          </p:grpSpPr>
          <p:cxnSp>
            <p:nvCxnSpPr>
              <p:cNvPr id="95" name="Conector Reto 79"/>
              <p:cNvCxnSpPr/>
              <p:nvPr/>
            </p:nvCxnSpPr>
            <p:spPr>
              <a:xfrm flipV="1">
                <a:off x="4152748" y="363749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5562" y="5657"/>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5562" y="5657"/>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18190" y="590728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05169" y="3525798"/>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371369" y="3525798"/>
            <a:ext cx="15684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sz="2400" i="1" dirty="0" smtClean="0">
                <a:latin typeface="SimSun" panose="02010600030101010101" pitchFamily="2" charset="-122"/>
                <a:ea typeface="SimSun" panose="02010600030101010101" pitchFamily="2" charset="-122"/>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097305" y="325552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37105" y="3252984"/>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6285230" y="570166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6285230" y="570166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871085" y="313753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871085" y="3137535"/>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25920" y="31343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25920" y="313436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1" name="Conector Reto 37"/>
          <p:cNvCxnSpPr/>
          <p:nvPr/>
        </p:nvCxnSpPr>
        <p:spPr>
          <a:xfrm>
            <a:off x="6087814" y="65885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5455989" y="2668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25989" y="26706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288984" y="2837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02519" y="28446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40619" y="3014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21369" y="3014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84860" y="990600"/>
            <a:ext cx="11155045" cy="1537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De inicio vamos analisar o comportamento do circuito para uma entrada diferencial. Neste caso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a:t>
            </a:r>
            <a:r>
              <a:rPr lang="pt-BR" altLang="en-US" sz="2800" dirty="0" smtClean="0">
                <a:solidFill>
                  <a:schemeClr val="tx1"/>
                </a:solidFill>
                <a:latin typeface="Symbol" panose="05050102010706020507" charset="0"/>
                <a:cs typeface="Symbol" panose="05050102010706020507" charset="0"/>
                <a:sym typeface="+mn-ea"/>
              </a:rPr>
              <a:t>D</a:t>
            </a:r>
            <a:r>
              <a:rPr lang="pt-BR" altLang="en-US" sz="2800" dirty="0" smtClean="0">
                <a:solidFill>
                  <a:schemeClr val="tx1"/>
                </a:solidFill>
                <a:latin typeface="Comic Sans MS" panose="030F0702030302020204" pitchFamily="66" charset="0"/>
                <a:cs typeface="Comic Sans MS" panose="030F0702030302020204" pitchFamily="66" charset="0"/>
                <a:sym typeface="+mn-ea"/>
              </a:rPr>
              <a:t>/2       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/2</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917244" y="500456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218854" y="362358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714529" y="361025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16" name="Conector Reto 74"/>
          <p:cNvCxnSpPr/>
          <p:nvPr/>
        </p:nvCxnSpPr>
        <p:spPr>
          <a:xfrm>
            <a:off x="4218860" y="4960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08181" y="40376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25047" y="440785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86119" y="37694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05198" y="454771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607999" y="379997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290856" y="398558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992486" y="32497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33320" y="547116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43616" y="40372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76985" y="408368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2757805" y="491998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2757805" y="491998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790233" y="461823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45715" y="44081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45715" y="44081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33780" y="464744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649470" y="444373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649470" y="444373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087514" y="3838239"/>
            <a:ext cx="5145636" cy="1757381"/>
            <a:chOff x="10347" y="4655"/>
            <a:chExt cx="8103" cy="2767"/>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138" y="4655"/>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2722" y="6397"/>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2722" y="6397"/>
                  <a:ext cx="2272" cy="822"/>
                </a:xfrm>
                <a:prstGeom prst="rect">
                  <a:avLst/>
                </a:prstGeom>
                <a:blipFill rotWithShape="1">
                  <a:blip r:embed="rId4"/>
                </a:blipFill>
              </p:spPr>
              <p:txBody>
                <a:bodyPr/>
                <a:lstStyle/>
                <a:p>
                  <a:r>
                    <a:rPr lang="pt-BR" altLang="en-US">
                      <a:noFill/>
                    </a:rPr>
                    <a:t> </a:t>
                  </a:r>
                </a:p>
              </p:txBody>
            </p:sp>
          </mc:Fallback>
        </mc:AlternateContent>
        <p:sp>
          <p:nvSpPr>
            <p:cNvPr id="96" name="Retângulo 95"/>
            <p:cNvSpPr/>
            <p:nvPr/>
          </p:nvSpPr>
          <p:spPr>
            <a:xfrm rot="5400000" flipH="1">
              <a:off x="11784" y="579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5562" y="5657"/>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5562" y="5657"/>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18190" y="590728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05169" y="3525798"/>
            <a:ext cx="6038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527579" y="3545483"/>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097305" y="325552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37105" y="3252984"/>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6285230" y="570166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6285230" y="570166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890135" y="32162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890135" y="3216275"/>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25920" y="32581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25920" y="3258185"/>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1" name="Conector Reto 37"/>
          <p:cNvCxnSpPr/>
          <p:nvPr/>
        </p:nvCxnSpPr>
        <p:spPr>
          <a:xfrm>
            <a:off x="6087814" y="65885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5455989" y="2668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25989" y="26706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288984" y="2837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02519" y="28446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40619" y="3014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21369" y="3014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1057275" y="334010"/>
            <a:ext cx="11155045" cy="212280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Em vista do teorema da superposicao, podemos, para o caso diferencial dividir o problema em dois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/2       e      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0</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Symbol" panose="05050102010706020507" charset="0"/>
                <a:cs typeface="Symbol" panose="05050102010706020507" charset="0"/>
                <a:sym typeface="+mn-ea"/>
              </a:rPr>
              <a:t>0</a:t>
            </a:r>
            <a:r>
              <a:rPr lang="pt-BR" altLang="en-US" sz="2800" dirty="0" smtClean="0">
                <a:latin typeface="Comic Sans MS" panose="030F0702030302020204" pitchFamily="66" charset="0"/>
                <a:cs typeface="Comic Sans MS" panose="030F0702030302020204" pitchFamily="66" charset="0"/>
                <a:sym typeface="+mn-ea"/>
              </a:rPr>
              <a:t>           e      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/2</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860094" y="49201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227744" y="361025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714529" y="362358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32195" y="4946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21516" y="4024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38382" y="43945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99454" y="3756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18533" y="4534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74344" y="390728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04191" y="397225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011536" y="325736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46655" y="5457825"/>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56951" y="402393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90320" y="4070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2798445" y="490664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2798445" y="490664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803568" y="4604897"/>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59050" y="4394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59050" y="4394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47115" y="463410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685030" y="44392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685030" y="443928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082433" y="3916361"/>
            <a:ext cx="5164052" cy="1665924"/>
            <a:chOff x="10347" y="4799"/>
            <a:chExt cx="8132" cy="2623"/>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167" y="4799"/>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49"/>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2722" y="6397"/>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2722" y="6397"/>
                  <a:ext cx="2272" cy="822"/>
                </a:xfrm>
                <a:prstGeom prst="rect">
                  <a:avLst/>
                </a:prstGeom>
                <a:blipFill rotWithShape="1">
                  <a:blip r:embed="rId4"/>
                </a:blipFill>
              </p:spPr>
              <p:txBody>
                <a:bodyPr/>
                <a:lstStyle/>
                <a:p>
                  <a:r>
                    <a:rPr lang="pt-BR" altLang="en-US">
                      <a:noFill/>
                    </a:rPr>
                    <a:t> </a:t>
                  </a:r>
                </a:p>
              </p:txBody>
            </p:sp>
          </mc:Fallback>
        </mc:AlternateContent>
        <p:sp>
          <p:nvSpPr>
            <p:cNvPr id="96" name="Retângulo 95"/>
            <p:cNvSpPr/>
            <p:nvPr/>
          </p:nvSpPr>
          <p:spPr>
            <a:xfrm rot="5400000" flipH="1">
              <a:off x="11805" y="579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5562" y="5697"/>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5562" y="5697"/>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31525" y="589394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18504" y="35124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540914" y="3532148"/>
            <a:ext cx="9042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10640" y="32421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50440" y="32396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5539740" y="57194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5539740" y="571944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903470" y="32029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03470" y="3202940"/>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39255" y="32448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39255" y="324485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4" name="Conector Reto 37"/>
          <p:cNvCxnSpPr/>
          <p:nvPr/>
        </p:nvCxnSpPr>
        <p:spPr>
          <a:xfrm>
            <a:off x="5469324" y="2654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39324" y="2657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02319" y="2824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15854" y="2831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5395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3470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0910570" cy="1537970"/>
          </a:xfrm>
          <a:prstGeom prst="rect">
            <a:avLst/>
          </a:prstGeom>
          <a:solidFill>
            <a:schemeClr val="bg1"/>
          </a:solidFill>
        </p:spPr>
        <p:txBody>
          <a:bodyPr wrap="square" rtlCol="0" anchor="t">
            <a:spAutoFit/>
          </a:bodyPr>
          <a:p>
            <a:pPr marL="514350" indent="-514350" algn="l" fontAlgn="auto">
              <a:spcAft>
                <a:spcPts val="1200"/>
              </a:spcAft>
              <a:buFont typeface="Arial" panose="020B0604020202020204" pitchFamily="34" charset="0"/>
              <a:buAutoNum type="arabicPeriod"/>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a:t>
            </a:r>
            <a:r>
              <a:rPr lang="pt-BR" altLang="en-US" sz="2800" dirty="0" smtClean="0">
                <a:solidFill>
                  <a:schemeClr val="tx1"/>
                </a:solidFill>
                <a:latin typeface="Symbol" panose="05050102010706020507" charset="0"/>
                <a:cs typeface="Symbol" panose="05050102010706020507" charset="0"/>
                <a:sym typeface="+mn-ea"/>
              </a:rPr>
              <a:t>D</a:t>
            </a:r>
            <a:r>
              <a:rPr lang="pt-BR" altLang="en-US" sz="2800" dirty="0" smtClean="0">
                <a:solidFill>
                  <a:schemeClr val="tx1"/>
                </a:solidFill>
                <a:latin typeface="Comic Sans MS" panose="030F0702030302020204" pitchFamily="66" charset="0"/>
                <a:cs typeface="Comic Sans MS" panose="030F0702030302020204" pitchFamily="66" charset="0"/>
                <a:sym typeface="+mn-ea"/>
              </a:rPr>
              <a:t>/2  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0</a:t>
            </a:r>
            <a:endParaRPr lang="pt-BR" altLang="en-US" sz="28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considerar que a corrente encontrada em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neste caso seja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rPr>
              <a:t>x</a:t>
            </a:r>
            <a:endPar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935980" y="4991100"/>
            <a:ext cx="7080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6145599" y="65828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37"/>
          <p:cNvCxnSpPr/>
          <p:nvPr/>
        </p:nvCxnSpPr>
        <p:spPr>
          <a:xfrm rot="16200000">
            <a:off x="6347165" y="6077666"/>
            <a:ext cx="576000" cy="0"/>
          </a:xfrm>
          <a:prstGeom prst="line">
            <a:avLst/>
          </a:prstGeom>
          <a:ln w="41275">
            <a:solidFill>
              <a:srgbClr val="9A0000"/>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6714490" y="5749925"/>
            <a:ext cx="546100" cy="521970"/>
          </a:xfrm>
          <a:prstGeom prst="rect">
            <a:avLst/>
          </a:prstGeom>
          <a:noFill/>
          <a:ln w="28575">
            <a:noFill/>
          </a:ln>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x</a:t>
            </a:r>
            <a:endParaRPr lang="pt-BR" altLang="en-US" sz="2800" baseline="-250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221394" y="362485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700559" y="359691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32195" y="4946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21516" y="4024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38382" y="43945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99454" y="3756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18533" y="4534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74344" y="387172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04191" y="397225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005821" y="323641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46655" y="546735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56951" y="402393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90320" y="4070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2798445" y="485140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2798445" y="485140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803568" y="4604897"/>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59050" y="4394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59050" y="4394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47115" y="462902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601845" y="440753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601845" y="440753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20535" y="3906834"/>
            <a:ext cx="5125950" cy="1675451"/>
            <a:chOff x="10347" y="4784"/>
            <a:chExt cx="8072" cy="2638"/>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107" y="4784"/>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41"/>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35" y="6357"/>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35" y="6357"/>
                  <a:ext cx="2272" cy="822"/>
                </a:xfrm>
                <a:prstGeom prst="rect">
                  <a:avLst/>
                </a:prstGeom>
                <a:blipFill rotWithShape="1">
                  <a:blip r:embed="rId4"/>
                </a:blipFill>
              </p:spPr>
              <p:txBody>
                <a:bodyPr/>
                <a:lstStyle/>
                <a:p>
                  <a:r>
                    <a:rPr lang="pt-BR" altLang="en-US">
                      <a:noFill/>
                    </a:rPr>
                    <a:t> </a:t>
                  </a:r>
                </a:p>
              </p:txBody>
            </p:sp>
          </mc:Fallback>
        </mc:AlternateContent>
        <p:sp>
          <p:nvSpPr>
            <p:cNvPr id="96" name="Retângulo 95"/>
            <p:cNvSpPr/>
            <p:nvPr/>
          </p:nvSpPr>
          <p:spPr>
            <a:xfrm rot="5400000" flipH="1">
              <a:off x="11805" y="579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5630" y="5572"/>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5630" y="5572"/>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31525" y="589394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18504" y="3512463"/>
            <a:ext cx="95821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399309" y="351246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10640" y="32421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50440" y="32396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5539740" y="57194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5539740" y="571944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903470" y="32029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03470" y="3202940"/>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39255" y="32448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39255" y="324485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4" name="Conector Reto 37"/>
          <p:cNvCxnSpPr/>
          <p:nvPr/>
        </p:nvCxnSpPr>
        <p:spPr>
          <a:xfrm>
            <a:off x="5469324" y="2654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39324" y="2657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02319" y="2824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15854" y="2831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5395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3470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a outra entrada do caso diferencial,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a:t>
            </a:r>
            <a:r>
              <a:rPr lang="pt-BR" altLang="en-US" sz="2800" dirty="0" smtClean="0">
                <a:solidFill>
                  <a:schemeClr val="tx1"/>
                </a:solidFill>
                <a:latin typeface="Symbol" panose="05050102010706020507" charset="0"/>
                <a:cs typeface="Symbol" panose="05050102010706020507" charset="0"/>
                <a:sym typeface="+mn-ea"/>
              </a:rPr>
              <a:t>0</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/2, deveremos então encontrar que a corrente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em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é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rPr>
              <a:t>x</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(considerando aqui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que Q1 = Q2)</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898829" y="495884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6145599" y="65828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37"/>
          <p:cNvCxnSpPr/>
          <p:nvPr/>
        </p:nvCxnSpPr>
        <p:spPr>
          <a:xfrm rot="5400000" flipV="1">
            <a:off x="6347165" y="6077666"/>
            <a:ext cx="576000" cy="0"/>
          </a:xfrm>
          <a:prstGeom prst="line">
            <a:avLst/>
          </a:prstGeom>
          <a:ln w="41275">
            <a:solidFill>
              <a:srgbClr val="9A0000"/>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6714490" y="5749925"/>
            <a:ext cx="546100" cy="521970"/>
          </a:xfrm>
          <a:prstGeom prst="rect">
            <a:avLst/>
          </a:prstGeom>
          <a:noFill/>
          <a:ln w="28575">
            <a:noFill/>
          </a:ln>
        </p:spPr>
        <p:txBody>
          <a:bodyPr wrap="square" rtlCol="0">
            <a:spAutoFit/>
          </a:bodyPr>
          <a:p>
            <a:pPr algn="ctr"/>
            <a:r>
              <a:rPr lang="pt-BR" altLang="en-US" sz="2800" i="1" dirty="0">
                <a:latin typeface="Comic Sans MS" panose="030F0702030302020204" pitchFamily="66" charset="0"/>
                <a:cs typeface="Comic Sans MS" panose="030F0702030302020204" pitchFamily="66" charset="0"/>
              </a:rPr>
              <a:t>i</a:t>
            </a:r>
            <a:r>
              <a:rPr lang="pt-BR" altLang="en-US" sz="2800" i="1" baseline="-25000" dirty="0">
                <a:latin typeface="Comic Sans MS" panose="030F0702030302020204" pitchFamily="66" charset="0"/>
                <a:cs typeface="Comic Sans MS" panose="030F0702030302020204" pitchFamily="66" charset="0"/>
              </a:rPr>
              <a:t>x</a:t>
            </a:r>
            <a:endParaRPr lang="pt-BR" altLang="en-US" sz="2800" i="1" baseline="-250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213774" y="358421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709449" y="358421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32195" y="4946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21516" y="4024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38382" y="43945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99454" y="3756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18533" y="4534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74344" y="399237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04191" y="397225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005821" y="323641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46655" y="5457825"/>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56951" y="402393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90320" y="4070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2798445" y="493141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2798445" y="493141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818808" y="4604897"/>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59050" y="4394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59050" y="4394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10065" y="4634109"/>
            <a:ext cx="1440000" cy="234950"/>
            <a:chOff x="4125845" y="3524056"/>
            <a:chExt cx="1440141" cy="255373"/>
          </a:xfrm>
        </p:grpSpPr>
        <p:cxnSp>
          <p:nvCxnSpPr>
            <p:cNvPr id="60" name="Conector Reto 79"/>
            <p:cNvCxnSpPr/>
            <p:nvPr/>
          </p:nvCxnSpPr>
          <p:spPr>
            <a:xfrm flipV="1">
              <a:off x="4125845" y="3642076"/>
              <a:ext cx="14401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636135" y="445960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636135" y="445960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29425" y="3972252"/>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2759" y="6357"/>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2759" y="6357"/>
                  <a:ext cx="2272"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76" y="5883"/>
              <a:ext cx="2007" cy="370"/>
              <a:chOff x="4152748" y="3509563"/>
              <a:chExt cx="1274569" cy="255373"/>
            </a:xfrm>
          </p:grpSpPr>
          <p:cxnSp>
            <p:nvCxnSpPr>
              <p:cNvPr id="95" name="Conector Reto 79"/>
              <p:cNvCxnSpPr/>
              <p:nvPr/>
            </p:nvCxnSpPr>
            <p:spPr>
              <a:xfrm flipV="1">
                <a:off x="4152748" y="362645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0956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5562"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5562" y="5710"/>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31525" y="589394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18504" y="35124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399309" y="351246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10640" y="32421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50440" y="32396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5539740" y="57194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5539740" y="571944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903470" y="32029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03470" y="3202940"/>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39255" y="32448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39255" y="324485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4" name="Conector Reto 37"/>
          <p:cNvCxnSpPr/>
          <p:nvPr/>
        </p:nvCxnSpPr>
        <p:spPr>
          <a:xfrm>
            <a:off x="5469324" y="2654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39324" y="2657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02319" y="2824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15854" y="2831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5395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3470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Concluimos que, para o caso de entrada diferencial, a corrente total em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será zero e que, portanto, a tensão no nó </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deve ser zero.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884859" y="496329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6145599" y="65828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37"/>
          <p:cNvCxnSpPr/>
          <p:nvPr/>
        </p:nvCxnSpPr>
        <p:spPr>
          <a:xfrm rot="16200000">
            <a:off x="6347165" y="6077666"/>
            <a:ext cx="576000" cy="0"/>
          </a:xfrm>
          <a:prstGeom prst="line">
            <a:avLst/>
          </a:prstGeom>
          <a:ln w="41275">
            <a:solidFill>
              <a:srgbClr val="9A0000"/>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6676390" y="5749925"/>
            <a:ext cx="831850" cy="521970"/>
          </a:xfrm>
          <a:prstGeom prst="rect">
            <a:avLst/>
          </a:prstGeom>
          <a:noFill/>
          <a:ln w="28575">
            <a:noFill/>
          </a:ln>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0A</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213774" y="357151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727864" y="357151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7" name="Caixa de Texto 23"/>
          <p:cNvSpPr txBox="1"/>
          <p:nvPr/>
        </p:nvSpPr>
        <p:spPr>
          <a:xfrm>
            <a:off x="6571615" y="5427980"/>
            <a:ext cx="831850" cy="521970"/>
          </a:xfrm>
          <a:prstGeom prst="rect">
            <a:avLst/>
          </a:prstGeom>
          <a:noFill/>
          <a:ln w="28575">
            <a:noFill/>
          </a:ln>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0V</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32195" y="4946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21516" y="4024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38382" y="43945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99454" y="3756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18533" y="4534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74344" y="390728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04191" y="397225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005821" y="323641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46655" y="5457825"/>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56951" y="402393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90320" y="4070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2789555" y="494284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2789555" y="494284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818808" y="4604897"/>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59050" y="4394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59050" y="4394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47115" y="463410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636135" y="437959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636135" y="437959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090053" y="3906834"/>
            <a:ext cx="5156432" cy="1675451"/>
            <a:chOff x="10347" y="4784"/>
            <a:chExt cx="8120" cy="2638"/>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54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155" y="4784"/>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2759" y="6397"/>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2759" y="6397"/>
                  <a:ext cx="2272"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76" y="5883"/>
              <a:ext cx="2007" cy="370"/>
              <a:chOff x="4152748" y="3509563"/>
              <a:chExt cx="1274569" cy="255373"/>
            </a:xfrm>
          </p:grpSpPr>
          <p:cxnSp>
            <p:nvCxnSpPr>
              <p:cNvPr id="95" name="Conector Reto 79"/>
              <p:cNvCxnSpPr/>
              <p:nvPr/>
            </p:nvCxnSpPr>
            <p:spPr>
              <a:xfrm flipV="1">
                <a:off x="4152748" y="362645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0956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5630" y="5654"/>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5630" y="5654"/>
                  <a:ext cx="1477" cy="919"/>
                </a:xfrm>
                <a:prstGeom prst="rect">
                  <a:avLst/>
                </a:prstGeom>
                <a:blipFill rotWithShape="1">
                  <a:blip r:embed="rId6"/>
                </a:blipFill>
              </p:spPr>
              <p:txBody>
                <a:bodyPr/>
                <a:lstStyle/>
                <a:p>
                  <a:r>
                    <a:rPr lang="pt-BR" altLang="en-US">
                      <a:noFill/>
                    </a:rPr>
                    <a:t> </a:t>
                  </a:r>
                </a:p>
              </p:txBody>
            </p:sp>
          </mc:Fallback>
        </mc:AlternateContent>
      </p:grpSp>
      <p:sp>
        <p:nvSpPr>
          <p:cNvPr id="106" name="CaixaDeTexto 47"/>
          <p:cNvSpPr txBox="1"/>
          <p:nvPr/>
        </p:nvSpPr>
        <p:spPr>
          <a:xfrm>
            <a:off x="1418504" y="35124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399309" y="351246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10640" y="32421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50440" y="32396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4903470" y="32029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03470" y="3202940"/>
                <a:ext cx="937895"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39255" y="32448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39255" y="3244850"/>
                <a:ext cx="937895" cy="58356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124" name="Conector Reto 37"/>
          <p:cNvCxnSpPr/>
          <p:nvPr/>
        </p:nvCxnSpPr>
        <p:spPr>
          <a:xfrm>
            <a:off x="5469324" y="2654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39324" y="2657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02319" y="2824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15854" y="2831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5395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3470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Podemos redesenhar o circuito colocando o nó </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em terra. Podemos avançar mais, reparando que o circuito poderá ser separado em dua partes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930579" y="497726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6145599" y="58106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6113214" y="56341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4198534" y="351246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a:off x="7677064" y="351246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3314" name="Picture 2" descr="Gráfico de uma família de curvas de um transistor Bipolar PNP em... |  Download Scientific Diagram"/>
          <p:cNvPicPr>
            <a:picLocks noChangeAspect="1" noChangeArrowheads="1"/>
          </p:cNvPicPr>
          <p:nvPr/>
        </p:nvPicPr>
        <p:blipFill rotWithShape="1">
          <a:blip r:embed="rId1">
            <a:extLst>
              <a:ext uri="{28A0092B-C50C-407E-A947-70E740481C1C}">
                <a14:useLocalDpi xmlns:a14="http://schemas.microsoft.com/office/drawing/2010/main" val="0"/>
              </a:ext>
            </a:extLst>
          </a:blip>
          <a:srcRect l="4650" t="4286" r="2708" b="8641"/>
          <a:stretch>
            <a:fillRect/>
          </a:stretch>
        </p:blipFill>
        <p:spPr bwMode="auto">
          <a:xfrm>
            <a:off x="578223" y="851326"/>
            <a:ext cx="5809130" cy="4110641"/>
          </a:xfrm>
          <a:prstGeom prst="rect">
            <a:avLst/>
          </a:prstGeom>
          <a:noFill/>
          <a:extLst>
            <a:ext uri="{909E8E84-426E-40DD-AFC4-6F175D3DCCD1}">
              <a14:hiddenFill xmlns:a14="http://schemas.microsoft.com/office/drawing/2010/main">
                <a:solidFill>
                  <a:srgbClr val="FFFFFF"/>
                </a:solidFill>
              </a14:hiddenFill>
            </a:ext>
          </a:extLst>
        </p:spPr>
      </p:pic>
      <p:sp>
        <p:nvSpPr>
          <p:cNvPr id="3" name="Forma livre 2"/>
          <p:cNvSpPr/>
          <p:nvPr/>
        </p:nvSpPr>
        <p:spPr>
          <a:xfrm>
            <a:off x="981635" y="2447365"/>
            <a:ext cx="336177" cy="2326341"/>
          </a:xfrm>
          <a:custGeom>
            <a:avLst/>
            <a:gdLst>
              <a:gd name="connsiteX0" fmla="*/ 0 w 336177"/>
              <a:gd name="connsiteY0" fmla="*/ 2326341 h 2326341"/>
              <a:gd name="connsiteX1" fmla="*/ 174812 w 336177"/>
              <a:gd name="connsiteY1" fmla="*/ 2057400 h 2326341"/>
              <a:gd name="connsiteX2" fmla="*/ 228600 w 336177"/>
              <a:gd name="connsiteY2" fmla="*/ 1613647 h 2326341"/>
              <a:gd name="connsiteX3" fmla="*/ 336177 w 336177"/>
              <a:gd name="connsiteY3" fmla="*/ 0 h 2326341"/>
            </a:gdLst>
            <a:ahLst/>
            <a:cxnLst>
              <a:cxn ang="0">
                <a:pos x="connsiteX0" y="connsiteY0"/>
              </a:cxn>
              <a:cxn ang="0">
                <a:pos x="connsiteX1" y="connsiteY1"/>
              </a:cxn>
              <a:cxn ang="0">
                <a:pos x="connsiteX2" y="connsiteY2"/>
              </a:cxn>
              <a:cxn ang="0">
                <a:pos x="connsiteX3" y="connsiteY3"/>
              </a:cxn>
            </a:cxnLst>
            <a:rect l="l" t="t" r="r" b="b"/>
            <a:pathLst>
              <a:path w="336177" h="2326341">
                <a:moveTo>
                  <a:pt x="0" y="2326341"/>
                </a:moveTo>
                <a:cubicBezTo>
                  <a:pt x="68356" y="2251261"/>
                  <a:pt x="136712" y="2176182"/>
                  <a:pt x="174812" y="2057400"/>
                </a:cubicBezTo>
                <a:cubicBezTo>
                  <a:pt x="212912" y="1938618"/>
                  <a:pt x="201706" y="1956547"/>
                  <a:pt x="228600" y="1613647"/>
                </a:cubicBezTo>
                <a:cubicBezTo>
                  <a:pt x="255494" y="1270747"/>
                  <a:pt x="295835" y="635373"/>
                  <a:pt x="336177" y="0"/>
                </a:cubicBezTo>
              </a:path>
            </a:pathLst>
          </a:custGeom>
          <a:noFill/>
          <a:ln w="22225">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3"/>
          <p:cNvSpPr txBox="1"/>
          <p:nvPr/>
        </p:nvSpPr>
        <p:spPr>
          <a:xfrm>
            <a:off x="2498033" y="1860132"/>
            <a:ext cx="1412118" cy="400110"/>
          </a:xfrm>
          <a:prstGeom prst="rect">
            <a:avLst/>
          </a:prstGeom>
          <a:noFill/>
        </p:spPr>
        <p:txBody>
          <a:bodyPr wrap="none" rtlCol="0">
            <a:spAutoFit/>
          </a:bodyPr>
          <a:lstStyle/>
          <a:p>
            <a:r>
              <a:rPr lang="pt-BR" sz="2000" b="1" dirty="0" smtClean="0">
                <a:solidFill>
                  <a:srgbClr val="C00000"/>
                </a:solidFill>
              </a:rPr>
              <a:t>ativa-direta</a:t>
            </a:r>
            <a:endParaRPr lang="pt-BR" sz="2000" b="1" dirty="0">
              <a:solidFill>
                <a:srgbClr val="C00000"/>
              </a:solidFill>
            </a:endParaRPr>
          </a:p>
        </p:txBody>
      </p:sp>
      <p:sp>
        <p:nvSpPr>
          <p:cNvPr id="6" name="CaixaDeTexto 5"/>
          <p:cNvSpPr txBox="1"/>
          <p:nvPr/>
        </p:nvSpPr>
        <p:spPr>
          <a:xfrm>
            <a:off x="858672" y="1857913"/>
            <a:ext cx="1220334" cy="400110"/>
          </a:xfrm>
          <a:prstGeom prst="rect">
            <a:avLst/>
          </a:prstGeom>
          <a:noFill/>
        </p:spPr>
        <p:txBody>
          <a:bodyPr wrap="none" rtlCol="0">
            <a:spAutoFit/>
          </a:bodyPr>
          <a:lstStyle/>
          <a:p>
            <a:r>
              <a:rPr lang="pt-BR" sz="2000" b="1" dirty="0" smtClean="0">
                <a:solidFill>
                  <a:srgbClr val="C00000"/>
                </a:solidFill>
              </a:rPr>
              <a:t>saturação</a:t>
            </a:r>
            <a:endParaRPr lang="pt-BR" sz="2000" b="1" dirty="0">
              <a:solidFill>
                <a:srgbClr val="C00000"/>
              </a:solidFill>
            </a:endParaRPr>
          </a:p>
        </p:txBody>
      </p:sp>
      <p:sp>
        <p:nvSpPr>
          <p:cNvPr id="5" name="Forma livre 4"/>
          <p:cNvSpPr/>
          <p:nvPr/>
        </p:nvSpPr>
        <p:spPr>
          <a:xfrm>
            <a:off x="990466" y="2258023"/>
            <a:ext cx="442484" cy="779929"/>
          </a:xfrm>
          <a:custGeom>
            <a:avLst/>
            <a:gdLst>
              <a:gd name="connsiteX0" fmla="*/ 106307 w 442484"/>
              <a:gd name="connsiteY0" fmla="*/ 779929 h 779929"/>
              <a:gd name="connsiteX1" fmla="*/ 12178 w 442484"/>
              <a:gd name="connsiteY1" fmla="*/ 295835 h 779929"/>
              <a:gd name="connsiteX2" fmla="*/ 348354 w 442484"/>
              <a:gd name="connsiteY2" fmla="*/ 188259 h 779929"/>
              <a:gd name="connsiteX3" fmla="*/ 442484 w 442484"/>
              <a:gd name="connsiteY3" fmla="*/ 0 h 779929"/>
            </a:gdLst>
            <a:ahLst/>
            <a:cxnLst>
              <a:cxn ang="0">
                <a:pos x="connsiteX0" y="connsiteY0"/>
              </a:cxn>
              <a:cxn ang="0">
                <a:pos x="connsiteX1" y="connsiteY1"/>
              </a:cxn>
              <a:cxn ang="0">
                <a:pos x="connsiteX2" y="connsiteY2"/>
              </a:cxn>
              <a:cxn ang="0">
                <a:pos x="connsiteX3" y="connsiteY3"/>
              </a:cxn>
            </a:cxnLst>
            <a:rect l="l" t="t" r="r" b="b"/>
            <a:pathLst>
              <a:path w="442484" h="779929">
                <a:moveTo>
                  <a:pt x="106307" y="779929"/>
                </a:moveTo>
                <a:cubicBezTo>
                  <a:pt x="39072" y="587188"/>
                  <a:pt x="-28163" y="394447"/>
                  <a:pt x="12178" y="295835"/>
                </a:cubicBezTo>
                <a:cubicBezTo>
                  <a:pt x="52519" y="197223"/>
                  <a:pt x="276636" y="237565"/>
                  <a:pt x="348354" y="188259"/>
                </a:cubicBezTo>
                <a:cubicBezTo>
                  <a:pt x="420072" y="138953"/>
                  <a:pt x="431278" y="69476"/>
                  <a:pt x="442484"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820137" y="4976232"/>
            <a:ext cx="4195572"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(idealizado)</a:t>
            </a:r>
            <a:endParaRPr lang="pt-BR" sz="2000" dirty="0"/>
          </a:p>
        </p:txBody>
      </p:sp>
      <p:pic>
        <p:nvPicPr>
          <p:cNvPr id="8" name="Imagem 7"/>
          <p:cNvPicPr>
            <a:picLocks noChangeAspect="1"/>
          </p:cNvPicPr>
          <p:nvPr/>
        </p:nvPicPr>
        <p:blipFill rotWithShape="1">
          <a:blip r:embed="rId2"/>
          <a:srcRect l="2675" t="2527" r="8291" b="3805"/>
          <a:stretch>
            <a:fillRect/>
          </a:stretch>
        </p:blipFill>
        <p:spPr>
          <a:xfrm>
            <a:off x="6617628" y="1079384"/>
            <a:ext cx="5081313" cy="4176139"/>
          </a:xfrm>
          <a:prstGeom prst="rect">
            <a:avLst/>
          </a:prstGeom>
        </p:spPr>
      </p:pic>
      <p:sp>
        <p:nvSpPr>
          <p:cNvPr id="10" name="CaixaDeTexto 9"/>
          <p:cNvSpPr txBox="1"/>
          <p:nvPr/>
        </p:nvSpPr>
        <p:spPr>
          <a:xfrm>
            <a:off x="7392636" y="5216626"/>
            <a:ext cx="4536580"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(BC546 - </a:t>
            </a:r>
            <a:r>
              <a:rPr lang="pt-BR" sz="2000" dirty="0" err="1" smtClean="0"/>
              <a:t>Fairchild</a:t>
            </a:r>
            <a:r>
              <a:rPr lang="pt-BR" sz="2000" dirty="0" smtClean="0"/>
              <a:t>)</a:t>
            </a:r>
            <a:endParaRPr lang="pt-BR" sz="2000" dirty="0"/>
          </a:p>
        </p:txBody>
      </p:sp>
      <p:sp>
        <p:nvSpPr>
          <p:cNvPr id="11" name="CaixaDeTexto 10"/>
          <p:cNvSpPr txBox="1"/>
          <p:nvPr/>
        </p:nvSpPr>
        <p:spPr>
          <a:xfrm>
            <a:off x="1617200" y="369742"/>
            <a:ext cx="9064029"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Curvas do Transistor Bipolar NPN (I</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x V</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9" name="Retângulo 8"/>
              <p:cNvSpPr/>
              <p:nvPr/>
            </p:nvSpPr>
            <p:spPr>
              <a:xfrm>
                <a:off x="327547" y="5631004"/>
                <a:ext cx="11601669" cy="681277"/>
              </a:xfrm>
              <a:prstGeom prst="rect">
                <a:avLst/>
              </a:prstGeom>
            </p:spPr>
            <p:txBody>
              <a:bodyPr wrap="square">
                <a:spAutoFit/>
              </a:bodyPr>
              <a:lstStyle/>
              <a:p>
                <a:r>
                  <a:rPr lang="pt-BR" altLang="en-US" sz="2400" b="1" dirty="0">
                    <a:latin typeface="Comic Sans MS" panose="030F0702030302020204" pitchFamily="66" charset="0"/>
                    <a:ea typeface="Cambria Math" panose="02040503050406030204" pitchFamily="18" charset="0"/>
                    <a:sym typeface="Symbol" panose="05050102010706020507" charset="0"/>
                  </a:rPr>
                  <a:t>C</a:t>
                </a:r>
                <a:r>
                  <a:rPr lang="pt-BR" altLang="en-US" sz="2400" b="1" dirty="0" smtClean="0">
                    <a:latin typeface="Comic Sans MS" panose="030F0702030302020204" pitchFamily="66" charset="0"/>
                    <a:ea typeface="Cambria Math" panose="02040503050406030204" pitchFamily="18" charset="0"/>
                    <a:sym typeface="Symbol" panose="05050102010706020507" charset="0"/>
                  </a:rPr>
                  <a:t>omo</a:t>
                </a:r>
                <a:r>
                  <a:rPr lang="pt-BR" altLang="en-US" sz="2400" b="1" dirty="0" smtClean="0">
                    <a:solidFill>
                      <a:srgbClr val="C00000"/>
                    </a:solidFill>
                    <a:effectLst>
                      <a:outerShdw blurRad="38100" dist="38100" dir="2700000" algn="tl">
                        <a:srgbClr val="000000">
                          <a:alpha val="43137"/>
                        </a:srgbClr>
                      </a:outerShdw>
                    </a:effectLst>
                    <a:ea typeface="Cambria Math" panose="02040503050406030204" pitchFamily="18" charset="0"/>
                    <a:sym typeface="Symbol" panose="05050102010706020507" charset="0"/>
                  </a:rPr>
                  <a:t> </a:t>
                </a:r>
                <a14:m>
                  <m:oMath xmlns:m="http://schemas.openxmlformats.org/officeDocument/2006/math">
                    <m:sSub>
                      <m:sSubPr>
                        <m:ctrlP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num>
                      <m:den>
                        <m: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den>
                    </m:f>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r>
                  <a:rPr lang="pt-BR" sz="2400" b="1" dirty="0" smtClean="0">
                    <a:latin typeface="Comic Sans MS" panose="030F0702030302020204" pitchFamily="66" charset="0"/>
                  </a:rPr>
                  <a:t>, podemos também ter curvas parametrizadas por V</a:t>
                </a:r>
                <a:r>
                  <a:rPr lang="pt-BR" sz="2400" b="1" baseline="-25000" dirty="0" smtClean="0">
                    <a:latin typeface="Comic Sans MS" panose="030F0702030302020204" pitchFamily="66" charset="0"/>
                  </a:rPr>
                  <a:t>BE</a:t>
                </a:r>
                <a:endParaRPr lang="pt-BR" b="1" baseline="-25000" dirty="0">
                  <a:latin typeface="Comic Sans MS" panose="030F0702030302020204" pitchFamily="66" charset="0"/>
                </a:endParaRPr>
              </a:p>
            </p:txBody>
          </p:sp>
        </mc:Choice>
        <mc:Fallback>
          <p:sp>
            <p:nvSpPr>
              <p:cNvPr id="9" name="Retângulo 8"/>
              <p:cNvSpPr>
                <a:spLocks noRot="1" noChangeAspect="1" noMove="1" noResize="1" noEditPoints="1" noAdjustHandles="1" noChangeArrowheads="1" noChangeShapeType="1" noTextEdit="1"/>
              </p:cNvSpPr>
              <p:nvPr/>
            </p:nvSpPr>
            <p:spPr>
              <a:xfrm>
                <a:off x="327547" y="5631004"/>
                <a:ext cx="11601669" cy="681277"/>
              </a:xfrm>
              <a:prstGeom prst="rect">
                <a:avLst/>
              </a:prstGeom>
              <a:blipFill rotWithShape="1">
                <a:blip r:embed="rId3"/>
                <a:stretch>
                  <a:fillRect l="-4" t="-67" r="1" b="-410"/>
                </a:stretch>
              </a:blipFill>
            </p:spPr>
            <p:txBody>
              <a:bodyPr/>
              <a:lstStyle/>
              <a:p>
                <a:r>
                  <a:rPr lang="pt-BR" altLang="en-US">
                    <a:noFill/>
                  </a:rPr>
                  <a:t> </a:t>
                </a:r>
              </a:p>
            </p:txBody>
          </p:sp>
        </mc:Fallback>
      </mc:AlternateContent>
      <p:sp>
        <p:nvSpPr>
          <p:cNvPr id="13" name="CaixaDeTexto 12"/>
          <p:cNvSpPr txBox="1"/>
          <p:nvPr/>
        </p:nvSpPr>
        <p:spPr>
          <a:xfrm>
            <a:off x="4779041" y="3804392"/>
            <a:ext cx="691752" cy="400110"/>
          </a:xfrm>
          <a:prstGeom prst="rect">
            <a:avLst/>
          </a:prstGeom>
          <a:noFill/>
        </p:spPr>
        <p:txBody>
          <a:bodyPr wrap="square" rtlCol="0">
            <a:spAutoFit/>
          </a:bodyPr>
          <a:lstStyle/>
          <a:p>
            <a:pPr algn="ctr"/>
            <a:r>
              <a:rPr lang="pt-BR" sz="2000" dirty="0" smtClean="0"/>
              <a:t>V</a:t>
            </a:r>
            <a:r>
              <a:rPr lang="pt-BR" sz="2000" baseline="-25000" dirty="0" smtClean="0"/>
              <a:t>BE1</a:t>
            </a:r>
            <a:endParaRPr lang="pt-BR" sz="2000" dirty="0"/>
          </a:p>
        </p:txBody>
      </p:sp>
      <p:sp>
        <p:nvSpPr>
          <p:cNvPr id="14" name="CaixaDeTexto 13"/>
          <p:cNvSpPr txBox="1"/>
          <p:nvPr/>
        </p:nvSpPr>
        <p:spPr>
          <a:xfrm>
            <a:off x="4779041" y="3404282"/>
            <a:ext cx="691752" cy="400110"/>
          </a:xfrm>
          <a:prstGeom prst="rect">
            <a:avLst/>
          </a:prstGeom>
          <a:noFill/>
        </p:spPr>
        <p:txBody>
          <a:bodyPr wrap="square" rtlCol="0">
            <a:spAutoFit/>
          </a:bodyPr>
          <a:lstStyle/>
          <a:p>
            <a:pPr algn="ctr"/>
            <a:r>
              <a:rPr lang="pt-BR" sz="2000" dirty="0" smtClean="0"/>
              <a:t>V</a:t>
            </a:r>
            <a:r>
              <a:rPr lang="pt-BR" sz="2000" baseline="-25000" dirty="0" smtClean="0"/>
              <a:t>BE2</a:t>
            </a:r>
            <a:endParaRPr lang="pt-BR" sz="2000" dirty="0"/>
          </a:p>
        </p:txBody>
      </p:sp>
      <p:sp>
        <p:nvSpPr>
          <p:cNvPr id="15" name="CaixaDeTexto 14"/>
          <p:cNvSpPr txBox="1"/>
          <p:nvPr/>
        </p:nvSpPr>
        <p:spPr>
          <a:xfrm>
            <a:off x="4779041" y="3028801"/>
            <a:ext cx="691752" cy="400110"/>
          </a:xfrm>
          <a:prstGeom prst="rect">
            <a:avLst/>
          </a:prstGeom>
          <a:noFill/>
        </p:spPr>
        <p:txBody>
          <a:bodyPr wrap="square" rtlCol="0">
            <a:spAutoFit/>
          </a:bodyPr>
          <a:lstStyle/>
          <a:p>
            <a:pPr algn="ctr"/>
            <a:r>
              <a:rPr lang="pt-BR" sz="2000" dirty="0" smtClean="0"/>
              <a:t>V</a:t>
            </a:r>
            <a:r>
              <a:rPr lang="pt-BR" sz="2000" baseline="-25000" dirty="0" smtClean="0"/>
              <a:t>BE3</a:t>
            </a:r>
            <a:endParaRPr lang="pt-BR" sz="2000" dirty="0"/>
          </a:p>
        </p:txBody>
      </p:sp>
      <p:sp>
        <p:nvSpPr>
          <p:cNvPr id="16" name="CaixaDeTexto 15"/>
          <p:cNvSpPr txBox="1"/>
          <p:nvPr/>
        </p:nvSpPr>
        <p:spPr>
          <a:xfrm>
            <a:off x="4763434" y="2683920"/>
            <a:ext cx="691752" cy="400110"/>
          </a:xfrm>
          <a:prstGeom prst="rect">
            <a:avLst/>
          </a:prstGeom>
          <a:noFill/>
        </p:spPr>
        <p:txBody>
          <a:bodyPr wrap="square" rtlCol="0">
            <a:spAutoFit/>
          </a:bodyPr>
          <a:lstStyle/>
          <a:p>
            <a:pPr algn="ctr"/>
            <a:r>
              <a:rPr lang="pt-BR" sz="2000" dirty="0" smtClean="0"/>
              <a:t>V</a:t>
            </a:r>
            <a:r>
              <a:rPr lang="pt-BR" sz="2000" baseline="-25000" dirty="0" smtClean="0"/>
              <a:t>BE4</a:t>
            </a:r>
            <a:endParaRPr lang="pt-BR" sz="2000" dirty="0"/>
          </a:p>
        </p:txBody>
      </p:sp>
      <p:sp>
        <p:nvSpPr>
          <p:cNvPr id="17" name="CaixaDeTexto 16"/>
          <p:cNvSpPr txBox="1"/>
          <p:nvPr/>
        </p:nvSpPr>
        <p:spPr>
          <a:xfrm>
            <a:off x="4756954" y="2339039"/>
            <a:ext cx="691752" cy="400110"/>
          </a:xfrm>
          <a:prstGeom prst="rect">
            <a:avLst/>
          </a:prstGeom>
          <a:noFill/>
        </p:spPr>
        <p:txBody>
          <a:bodyPr wrap="square" rtlCol="0">
            <a:spAutoFit/>
          </a:bodyPr>
          <a:lstStyle/>
          <a:p>
            <a:pPr algn="ctr"/>
            <a:r>
              <a:rPr lang="pt-BR" sz="2000" dirty="0" smtClean="0"/>
              <a:t>V</a:t>
            </a:r>
            <a:r>
              <a:rPr lang="pt-BR" sz="2000" baseline="-25000" dirty="0" smtClean="0"/>
              <a:t>BE5</a:t>
            </a:r>
            <a:endParaRPr lang="pt-BR" sz="2000" dirty="0"/>
          </a:p>
        </p:txBody>
      </p:sp>
      <p:cxnSp>
        <p:nvCxnSpPr>
          <p:cNvPr id="20" name="Conector Reto 19"/>
          <p:cNvCxnSpPr/>
          <p:nvPr/>
        </p:nvCxnSpPr>
        <p:spPr>
          <a:xfrm flipH="1">
            <a:off x="6387666" y="3516011"/>
            <a:ext cx="5541864" cy="307241"/>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32195" y="4946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21516" y="4024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38382" y="43945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99454" y="3756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18533" y="4534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74344" y="399237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04191" y="397225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005821" y="323641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46655" y="545782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56951" y="402393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90320" y="4070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98620" y="483743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98620" y="483743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803568" y="4604897"/>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59050" y="4394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59050" y="4394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47115" y="462077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495925" y="44869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495925" y="448691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29425" y="3963997"/>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82" y="6309"/>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82" y="6309"/>
                  <a:ext cx="2272"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76" y="5883"/>
              <a:ext cx="2007" cy="370"/>
              <a:chOff x="4152748" y="3509563"/>
              <a:chExt cx="1274569" cy="255373"/>
            </a:xfrm>
          </p:grpSpPr>
          <p:cxnSp>
            <p:nvCxnSpPr>
              <p:cNvPr id="95" name="Conector Reto 79"/>
              <p:cNvCxnSpPr/>
              <p:nvPr/>
            </p:nvCxnSpPr>
            <p:spPr>
              <a:xfrm flipV="1">
                <a:off x="4152748" y="362645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0956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sp>
        <p:nvSpPr>
          <p:cNvPr id="106" name="CaixaDeTexto 47"/>
          <p:cNvSpPr txBox="1"/>
          <p:nvPr/>
        </p:nvSpPr>
        <p:spPr>
          <a:xfrm>
            <a:off x="1418504" y="35124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399309" y="351246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10640" y="32421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50440" y="32396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4903470" y="32029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03470" y="3202940"/>
                <a:ext cx="937895"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39255" y="32448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39255" y="3244850"/>
                <a:ext cx="937895" cy="58356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124" name="Conector Reto 37"/>
          <p:cNvCxnSpPr/>
          <p:nvPr/>
        </p:nvCxnSpPr>
        <p:spPr>
          <a:xfrm>
            <a:off x="5469324" y="2654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39324" y="2657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02319" y="2824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15854" y="2831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5395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3470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1537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Ficamos entao com o circuito abaixo.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Basta analisar um dos lados do circuito (no outro as correntes e tensoes serão o oposto do achado)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4426264" y="54535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5405189" y="58062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5363279" y="56297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7067864" y="54535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 name="Conector Reto 37"/>
          <p:cNvCxnSpPr/>
          <p:nvPr/>
        </p:nvCxnSpPr>
        <p:spPr>
          <a:xfrm rot="16200000">
            <a:off x="6820604" y="56297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37"/>
          <p:cNvCxnSpPr/>
          <p:nvPr/>
        </p:nvCxnSpPr>
        <p:spPr>
          <a:xfrm>
            <a:off x="6856799" y="58106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4198534" y="350420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8" name="CaixaDeTexto 47"/>
          <p:cNvSpPr txBox="1"/>
          <p:nvPr/>
        </p:nvSpPr>
        <p:spPr>
          <a:xfrm>
            <a:off x="7677064" y="350420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3905805" y="48941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3895126" y="39716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3711992" y="434181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1873064" y="370343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092143" y="448167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247954" y="393967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977801" y="391954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679431" y="318370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120265" y="540512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130561" y="397123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963930" y="401764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3872230" y="478472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3872230" y="478472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477178" y="4552192"/>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232660" y="434213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232660" y="434213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520725" y="456806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191760" y="434340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191760" y="4343400"/>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106" name="CaixaDeTexto 47"/>
          <p:cNvSpPr txBox="1"/>
          <p:nvPr/>
        </p:nvSpPr>
        <p:spPr>
          <a:xfrm>
            <a:off x="1092114" y="3459758"/>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4784250" y="318948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4577080" y="315023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577080" y="3150235"/>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4" name="Conector Reto 37"/>
          <p:cNvCxnSpPr/>
          <p:nvPr/>
        </p:nvCxnSpPr>
        <p:spPr>
          <a:xfrm>
            <a:off x="5142934" y="26020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4975929" y="2771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008314" y="29481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Concluindo, para uma entrada diferencial, analisamos apenas o circuito abaixo (lado esquerdo)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060629" y="52191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5078799" y="575354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5036889" y="55770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5558069" y="3591203"/>
            <a:ext cx="57150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6550660" y="3114040"/>
                <a:ext cx="5215890" cy="19062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É facil ver que a tensão na saída será</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550660" y="3114040"/>
                <a:ext cx="5215890" cy="190627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0" name="Caixa de Texto 129"/>
              <p:cNvSpPr txBox="1"/>
              <p:nvPr/>
            </p:nvSpPr>
            <p:spPr>
              <a:xfrm>
                <a:off x="798195" y="986790"/>
                <a:ext cx="11155045" cy="147574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o outro lado (lado direito)</a:t>
                </a:r>
                <a:r>
                  <a:rPr lang="pt-BR" altLang="en-US" sz="2800" dirty="0" smtClean="0">
                    <a:latin typeface="Comic Sans MS" panose="030F0702030302020204" pitchFamily="66" charset="0"/>
                    <a:cs typeface="Comic Sans MS" panose="030F0702030302020204" pitchFamily="66" charset="0"/>
                    <a:sym typeface="+mn-ea"/>
                  </a:rPr>
                  <a:t> a tensão na saída será</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798195" y="986790"/>
                <a:ext cx="11155045" cy="1475740"/>
              </a:xfrm>
              <a:prstGeom prst="rect">
                <a:avLst/>
              </a:prstGeom>
              <a:blipFill rotWithShape="1">
                <a:blip r:embed="rId1"/>
                <a:stretch>
                  <a:fillRect/>
                </a:stretch>
              </a:blipFill>
            </p:spPr>
            <p:txBody>
              <a:bodyPr/>
              <a:lstStyle/>
              <a:p>
                <a:r>
                  <a:rPr lang="pt-BR" altLang="en-US">
                    <a:noFill/>
                  </a:rPr>
                  <a:t> </a:t>
                </a:r>
              </a:p>
            </p:txBody>
          </p:sp>
        </mc:Fallback>
      </mc:AlternateContent>
      <p:sp>
        <p:nvSpPr>
          <p:cNvPr id="9" name="Caixa de Texto 8"/>
          <p:cNvSpPr txBox="1"/>
          <p:nvPr/>
        </p:nvSpPr>
        <p:spPr>
          <a:xfrm>
            <a:off x="6802755" y="3996690"/>
            <a:ext cx="5197475" cy="181483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Observe que não é necessário se resolver os dois lado. A resposta de um é o oposto do outro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02" name="Grupo 101"/>
          <p:cNvGrpSpPr/>
          <p:nvPr/>
        </p:nvGrpSpPr>
        <p:grpSpPr>
          <a:xfrm flipH="1">
            <a:off x="797965" y="3800167"/>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35" y="6294"/>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35" y="6294"/>
                  <a:ext cx="2272" cy="822"/>
                </a:xfrm>
                <a:prstGeom prst="rect">
                  <a:avLst/>
                </a:prstGeom>
                <a:blipFill rotWithShape="1">
                  <a:blip r:embed="rId2"/>
                </a:blipFill>
              </p:spPr>
              <p:txBody>
                <a:bodyPr/>
                <a:lstStyle/>
                <a:p>
                  <a:r>
                    <a:rPr lang="pt-BR" altLang="en-US">
                      <a:noFill/>
                    </a:rPr>
                    <a:t> </a:t>
                  </a:r>
                </a:p>
              </p:txBody>
            </p:sp>
          </mc:Fallback>
        </mc:AlternateContent>
        <p:grpSp>
          <p:nvGrpSpPr>
            <p:cNvPr id="94" name="Grupo 93"/>
            <p:cNvGrpSpPr/>
            <p:nvPr/>
          </p:nvGrpSpPr>
          <p:grpSpPr>
            <a:xfrm rot="5400000" flipH="1">
              <a:off x="11176" y="5883"/>
              <a:ext cx="2007" cy="370"/>
              <a:chOff x="4152748" y="3509563"/>
              <a:chExt cx="1274569" cy="255373"/>
            </a:xfrm>
          </p:grpSpPr>
          <p:cxnSp>
            <p:nvCxnSpPr>
              <p:cNvPr id="95" name="Conector Reto 79"/>
              <p:cNvCxnSpPr/>
              <p:nvPr/>
            </p:nvCxnSpPr>
            <p:spPr>
              <a:xfrm flipV="1">
                <a:off x="4152748" y="3634731"/>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0956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3"/>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4"/>
                </a:blipFill>
              </p:spPr>
              <p:txBody>
                <a:bodyPr/>
                <a:lstStyle/>
                <a:p>
                  <a:r>
                    <a:rPr lang="pt-BR" altLang="en-US">
                      <a:noFill/>
                    </a:rPr>
                    <a:t> </a:t>
                  </a:r>
                </a:p>
              </p:txBody>
            </p:sp>
          </mc:Fallback>
        </mc:AlternateContent>
      </p:grpSp>
      <p:sp>
        <p:nvSpPr>
          <p:cNvPr id="108" name="CaixaDeTexto 47"/>
          <p:cNvSpPr txBox="1"/>
          <p:nvPr/>
        </p:nvSpPr>
        <p:spPr>
          <a:xfrm>
            <a:off x="5067849" y="334863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12" name="Grupo 111"/>
          <p:cNvGrpSpPr/>
          <p:nvPr/>
        </p:nvGrpSpPr>
        <p:grpSpPr>
          <a:xfrm rot="5400000" flipH="1">
            <a:off x="718980" y="307581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9" name="Caixa de Texto 118"/>
              <p:cNvSpPr txBox="1"/>
              <p:nvPr/>
            </p:nvSpPr>
            <p:spPr>
              <a:xfrm>
                <a:off x="1407795" y="308102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1407795" y="3081020"/>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5" name="Conector Reto 37"/>
          <p:cNvCxnSpPr/>
          <p:nvPr/>
        </p:nvCxnSpPr>
        <p:spPr>
          <a:xfrm>
            <a:off x="1407864" y="2493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1584394" y="26674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1622494" y="28369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1736404" y="52896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 name="Conector Reto 37"/>
          <p:cNvCxnSpPr/>
          <p:nvPr/>
        </p:nvCxnSpPr>
        <p:spPr>
          <a:xfrm rot="16200000">
            <a:off x="1489144" y="54658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37"/>
          <p:cNvCxnSpPr/>
          <p:nvPr/>
        </p:nvCxnSpPr>
        <p:spPr>
          <a:xfrm>
            <a:off x="1525339" y="56468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47"/>
          <p:cNvSpPr txBox="1"/>
          <p:nvPr/>
        </p:nvSpPr>
        <p:spPr>
          <a:xfrm>
            <a:off x="798195" y="343217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0" name="Caixa de Texto 129"/>
              <p:cNvSpPr txBox="1"/>
              <p:nvPr/>
            </p:nvSpPr>
            <p:spPr>
              <a:xfrm>
                <a:off x="893445" y="1274445"/>
                <a:ext cx="11155045" cy="49002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diferencial será, portanto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Haviamos chegado, com uma analise de grandes sinais e linearização, que o ganho diferencial era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𝐶</m:t>
                          </m:r>
                        </m:sub>
                      </m:sSub>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Apenas não apareceu o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que reflete o Efeito Early. Este não foi considerado na análise com grandes sinais devido as dificuldades que introduziria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893445" y="1274445"/>
                <a:ext cx="11155045" cy="49002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9049940" y="48751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039261" y="39525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8856127" y="432276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7017199" y="368438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6236278" y="446262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10392089" y="392062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6121936" y="390049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9823566" y="316465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7264400" y="538607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7274696" y="395218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6108065" y="399859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7616190" y="485965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7616190" y="485965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6621313" y="453314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7376795" y="432308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7376795" y="432308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9664860" y="454901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10313670" y="441515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10313670" y="4415155"/>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106" name="CaixaDeTexto 47"/>
          <p:cNvSpPr txBox="1"/>
          <p:nvPr/>
        </p:nvSpPr>
        <p:spPr>
          <a:xfrm>
            <a:off x="6236249" y="3440708"/>
            <a:ext cx="60388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9928385" y="317043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9721215" y="31311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9721215" y="3131185"/>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4" name="Conector Reto 37"/>
          <p:cNvCxnSpPr/>
          <p:nvPr/>
        </p:nvCxnSpPr>
        <p:spPr>
          <a:xfrm>
            <a:off x="10287069" y="25829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10120064" y="2752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10152449" y="29290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61390"/>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Repare que o modelo de pequenos sinais usado para análise diferencial é igual  ao modelo de pequenos sinais de um emissor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9244009" y="53817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10222934" y="57344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10181024" y="55579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10702204" y="3572153"/>
            <a:ext cx="57150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5" name="Espaço Reservado para Número de Slide 1"/>
          <p:cNvSpPr>
            <a:spLocks noGrp="1"/>
          </p:cNvSpPr>
          <p:nvPr/>
        </p:nvSpPr>
        <p:spPr>
          <a:xfrm>
            <a:off x="1939290" y="666369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20" name="CaixaDeTexto 47"/>
          <p:cNvSpPr txBox="1"/>
          <p:nvPr/>
        </p:nvSpPr>
        <p:spPr>
          <a:xfrm>
            <a:off x="3496224" y="311558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3158617" y="255320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3158590" y="524648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79794" y="62793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246976" y="3017337"/>
            <a:ext cx="1783849" cy="1855268"/>
            <a:chOff x="8610600" y="2524505"/>
            <a:chExt cx="1783849" cy="1855268"/>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8722136" y="3587773"/>
              <a:ext cx="158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556809" y="439257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2403743" y="275144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3046830" y="35211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174340" y="425017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2812964" y="188495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3057445" y="5745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046766" y="48231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2848392" y="5193353"/>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1" name="Grupo 10"/>
          <p:cNvGrpSpPr/>
          <p:nvPr/>
        </p:nvGrpSpPr>
        <p:grpSpPr>
          <a:xfrm rot="16200000" flipH="1" flipV="1">
            <a:off x="671844" y="4285629"/>
            <a:ext cx="1127125" cy="485746"/>
            <a:chOff x="14898" y="4274"/>
            <a:chExt cx="1775" cy="801"/>
          </a:xfrm>
        </p:grpSpPr>
        <p:cxnSp>
          <p:nvCxnSpPr>
            <p:cNvPr id="12" name="Conector Reto 11"/>
            <p:cNvCxnSpPr/>
            <p:nvPr/>
          </p:nvCxnSpPr>
          <p:spPr>
            <a:xfrm>
              <a:off x="14898" y="4700"/>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3" name="Elipse 12"/>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8" name="Conector Reto 17"/>
          <p:cNvCxnSpPr/>
          <p:nvPr/>
        </p:nvCxnSpPr>
        <p:spPr>
          <a:xfrm>
            <a:off x="1062990" y="510540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69"/>
          <p:cNvCxnSpPr/>
          <p:nvPr/>
        </p:nvCxnSpPr>
        <p:spPr>
          <a:xfrm flipV="1">
            <a:off x="3756174" y="526272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3"/>
          <p:cNvCxnSpPr/>
          <p:nvPr/>
        </p:nvCxnSpPr>
        <p:spPr>
          <a:xfrm>
            <a:off x="3946547" y="467409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6"/>
          <p:cNvCxnSpPr/>
          <p:nvPr/>
        </p:nvCxnSpPr>
        <p:spPr>
          <a:xfrm>
            <a:off x="3946547" y="526272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 de Texto 23"/>
          <p:cNvSpPr txBox="1"/>
          <p:nvPr/>
        </p:nvSpPr>
        <p:spPr>
          <a:xfrm>
            <a:off x="3946777" y="4573483"/>
            <a:ext cx="614904" cy="521787"/>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23" name="Conector Reto 69"/>
          <p:cNvCxnSpPr/>
          <p:nvPr/>
        </p:nvCxnSpPr>
        <p:spPr>
          <a:xfrm flipV="1">
            <a:off x="3756174" y="519351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a:off x="3059530" y="467435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a:off x="3804354" y="58557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Forma livre 37"/>
          <p:cNvSpPr/>
          <p:nvPr/>
        </p:nvSpPr>
        <p:spPr>
          <a:xfrm>
            <a:off x="1116121" y="445518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18860" y="4960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08181" y="40376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25047" y="440785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86119" y="37694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05198" y="454771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61009" y="388506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290856" y="398558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992486" y="32497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33320" y="547116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43616" y="40372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76985" y="408368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2785745" y="488886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2785745" y="488886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790233" y="461823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45715" y="44081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45715" y="44081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33780" y="464744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588510" y="436118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588510" y="436118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023376" y="3885238"/>
            <a:ext cx="5209774" cy="1710382"/>
            <a:chOff x="10347" y="4729"/>
            <a:chExt cx="8204" cy="2693"/>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239" y="4729"/>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2722" y="6397"/>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2722" y="6397"/>
                  <a:ext cx="2272"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55" y="5883"/>
              <a:ext cx="2007" cy="370"/>
              <a:chOff x="4152748" y="3524056"/>
              <a:chExt cx="1274569" cy="255373"/>
            </a:xfrm>
          </p:grpSpPr>
          <p:cxnSp>
            <p:nvCxnSpPr>
              <p:cNvPr id="95" name="Conector Reto 79"/>
              <p:cNvCxnSpPr/>
              <p:nvPr/>
            </p:nvCxnSpPr>
            <p:spPr>
              <a:xfrm flipV="1">
                <a:off x="4152748" y="362645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5562" y="5478"/>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5562" y="5478"/>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18190" y="590728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05169" y="3509288"/>
            <a:ext cx="131508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044344" y="3509288"/>
            <a:ext cx="126111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097305" y="325552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37105" y="3252984"/>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6285230" y="570166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6285230" y="570166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890135" y="32162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890135" y="3216275"/>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25920" y="32581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25920" y="3258185"/>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1" name="Conector Reto 37"/>
          <p:cNvCxnSpPr/>
          <p:nvPr/>
        </p:nvCxnSpPr>
        <p:spPr>
          <a:xfrm>
            <a:off x="6087814" y="65885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5455989" y="2668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25989" y="26706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288984" y="2837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02519" y="28446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25379" y="30306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21369" y="30306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862330" y="990600"/>
            <a:ext cx="11155045" cy="1537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agora analisar o comportamento do circuito para uma entrada modo comum. Neste caso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824534" y="497662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228379" y="352579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a:off x="7706909" y="352579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07805" y="623824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443230" y="927100"/>
            <a:ext cx="11407775" cy="181483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Podemos e devemos tentar  aproveitar as simetrias do circuito para simplificar a análise aqui também. Para isso vamos dividir o resistor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em dois resistores em paralelo. Veja que o circuito abaixo é o mesmo da página anterior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74"/>
          <p:cNvCxnSpPr/>
          <p:nvPr/>
        </p:nvCxnSpPr>
        <p:spPr>
          <a:xfrm>
            <a:off x="4104560" y="47601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4093881" y="38376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a:off x="3910747" y="4207833"/>
            <a:ext cx="387626" cy="552342"/>
            <a:chOff x="7555792" y="2647951"/>
            <a:chExt cx="387626" cy="552342"/>
          </a:xfrm>
          <a:solidFill>
            <a:srgbClr val="00B0F0">
              <a:alpha val="97000"/>
            </a:srgbClr>
          </a:solidFill>
        </p:grpSpPr>
        <p:sp>
          <p:nvSpPr>
            <p:cNvPr id="14"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2071819" y="356944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1290898" y="434769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19" name="Caixa de Texto 23"/>
          <p:cNvSpPr txBox="1"/>
          <p:nvPr/>
        </p:nvSpPr>
        <p:spPr>
          <a:xfrm>
            <a:off x="5461949" y="369900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0" name="Caixa de Texto 23"/>
          <p:cNvSpPr txBox="1"/>
          <p:nvPr/>
        </p:nvSpPr>
        <p:spPr>
          <a:xfrm>
            <a:off x="1176556" y="378556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rot="16200000">
            <a:off x="4878186" y="304972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H="1">
            <a:off x="2319020" y="5271135"/>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V="1">
            <a:off x="2329316" y="383724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4" name="Forma livre 23"/>
          <p:cNvSpPr/>
          <p:nvPr/>
        </p:nvSpPr>
        <p:spPr>
          <a:xfrm>
            <a:off x="1162685" y="388366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25" name="Caixa de Texto 24"/>
              <p:cNvSpPr txBox="1"/>
              <p:nvPr/>
            </p:nvSpPr>
            <p:spPr>
              <a:xfrm>
                <a:off x="2716530" y="474091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2716530" y="474091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26" name="Grupo 25"/>
          <p:cNvGrpSpPr/>
          <p:nvPr/>
        </p:nvGrpSpPr>
        <p:grpSpPr>
          <a:xfrm rot="5400000" flipH="1">
            <a:off x="1675933" y="4418207"/>
            <a:ext cx="1274445" cy="234950"/>
            <a:chOff x="4152748" y="3524056"/>
            <a:chExt cx="1274569" cy="255373"/>
          </a:xfrm>
        </p:grpSpPr>
        <p:cxnSp>
          <p:nvCxnSpPr>
            <p:cNvPr id="27"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2431415" y="420814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2431415" y="420814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36" name="Grupo 35"/>
          <p:cNvGrpSpPr/>
          <p:nvPr/>
        </p:nvGrpSpPr>
        <p:grpSpPr>
          <a:xfrm rot="5400000" flipH="1">
            <a:off x="4719480" y="4447419"/>
            <a:ext cx="1404000" cy="234950"/>
            <a:chOff x="4143847" y="3524056"/>
            <a:chExt cx="1404137" cy="255373"/>
          </a:xfrm>
        </p:grpSpPr>
        <p:cxnSp>
          <p:nvCxnSpPr>
            <p:cNvPr id="3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9" name="Caixa de Texto 38"/>
              <p:cNvSpPr txBox="1"/>
              <p:nvPr/>
            </p:nvSpPr>
            <p:spPr>
              <a:xfrm>
                <a:off x="4568825" y="424116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4568825" y="424116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40" name="Grupo 39"/>
          <p:cNvGrpSpPr/>
          <p:nvPr/>
        </p:nvGrpSpPr>
        <p:grpSpPr>
          <a:xfrm flipH="1">
            <a:off x="5956068" y="3713793"/>
            <a:ext cx="5162782" cy="1681802"/>
            <a:chOff x="10347" y="4774"/>
            <a:chExt cx="8130" cy="2648"/>
          </a:xfrm>
        </p:grpSpPr>
        <p:cxnSp>
          <p:nvCxnSpPr>
            <p:cNvPr id="41"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a:off x="14675" y="5552"/>
              <a:ext cx="610" cy="870"/>
              <a:chOff x="7555792" y="2647951"/>
              <a:chExt cx="387626" cy="552342"/>
            </a:xfrm>
            <a:solidFill>
              <a:srgbClr val="00B0F0">
                <a:alpha val="97000"/>
              </a:srgbClr>
            </a:solidFill>
          </p:grpSpPr>
          <p:sp>
            <p:nvSpPr>
              <p:cNvPr id="45" name="Elipse 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9" name="Conector Reto 58"/>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68"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69" name="Caixa de Texto 23"/>
            <p:cNvSpPr txBox="1"/>
            <p:nvPr/>
          </p:nvSpPr>
          <p:spPr>
            <a:xfrm>
              <a:off x="17165" y="4774"/>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0"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71" name="Conector Reto 70"/>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74" name="Forma livre 73"/>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75" name="Caixa de Texto 74"/>
                <p:cNvSpPr txBox="1"/>
                <p:nvPr/>
              </p:nvSpPr>
              <p:spPr>
                <a:xfrm>
                  <a:off x="12679" y="6440"/>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75" name="Caixa de Texto 74"/>
                <p:cNvSpPr txBox="1">
                  <a:spLocks noRot="1" noChangeAspect="1" noMove="1" noResize="1" noEditPoints="1" noAdjustHandles="1" noChangeArrowheads="1" noChangeShapeType="1" noTextEdit="1"/>
                </p:cNvSpPr>
                <p:nvPr/>
              </p:nvSpPr>
              <p:spPr>
                <a:xfrm>
                  <a:off x="12679" y="6440"/>
                  <a:ext cx="2272" cy="822"/>
                </a:xfrm>
                <a:prstGeom prst="rect">
                  <a:avLst/>
                </a:prstGeom>
                <a:blipFill rotWithShape="1">
                  <a:blip r:embed="rId4"/>
                </a:blipFill>
              </p:spPr>
              <p:txBody>
                <a:bodyPr/>
                <a:lstStyle/>
                <a:p>
                  <a:r>
                    <a:rPr lang="pt-BR" altLang="en-US">
                      <a:noFill/>
                    </a:rPr>
                    <a:t> </a:t>
                  </a:r>
                </a:p>
              </p:txBody>
            </p:sp>
          </mc:Fallback>
        </mc:AlternateContent>
        <p:grpSp>
          <p:nvGrpSpPr>
            <p:cNvPr id="78" name="Grupo 77"/>
            <p:cNvGrpSpPr/>
            <p:nvPr/>
          </p:nvGrpSpPr>
          <p:grpSpPr>
            <a:xfrm rot="5400000" flipH="1">
              <a:off x="11155" y="5883"/>
              <a:ext cx="2007" cy="370"/>
              <a:chOff x="4152748" y="3524056"/>
              <a:chExt cx="1274569" cy="255373"/>
            </a:xfrm>
          </p:grpSpPr>
          <p:cxnSp>
            <p:nvCxnSpPr>
              <p:cNvPr id="79" name="Conector Reto 79"/>
              <p:cNvCxnSpPr/>
              <p:nvPr/>
            </p:nvCxnSpPr>
            <p:spPr>
              <a:xfrm flipV="1">
                <a:off x="4152748" y="3636802"/>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0" name="Retângulo 7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81" name="Caixa de Texto 80"/>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1" name="Caixa de Texto 80"/>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82" name="Grupo 81"/>
            <p:cNvGrpSpPr/>
            <p:nvPr/>
          </p:nvGrpSpPr>
          <p:grpSpPr>
            <a:xfrm rot="5400000" flipH="1">
              <a:off x="15948" y="5929"/>
              <a:ext cx="2211" cy="370"/>
              <a:chOff x="4143847" y="3524056"/>
              <a:chExt cx="1404137" cy="255373"/>
            </a:xfrm>
          </p:grpSpPr>
          <p:cxnSp>
            <p:nvCxnSpPr>
              <p:cNvPr id="8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5" name="Retângulo 8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86" name="Caixa de Texto 85"/>
                <p:cNvSpPr txBox="1"/>
                <p:nvPr/>
              </p:nvSpPr>
              <p:spPr>
                <a:xfrm>
                  <a:off x="15562" y="5608"/>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6" name="Caixa de Texto 85"/>
                <p:cNvSpPr txBox="1">
                  <a:spLocks noRot="1" noChangeAspect="1" noMove="1" noResize="1" noEditPoints="1" noAdjustHandles="1" noChangeArrowheads="1" noChangeShapeType="1" noTextEdit="1"/>
                </p:cNvSpPr>
                <p:nvPr/>
              </p:nvSpPr>
              <p:spPr>
                <a:xfrm>
                  <a:off x="15562" y="5608"/>
                  <a:ext cx="1477" cy="919"/>
                </a:xfrm>
                <a:prstGeom prst="rect">
                  <a:avLst/>
                </a:prstGeom>
                <a:blipFill rotWithShape="1">
                  <a:blip r:embed="rId6"/>
                </a:blipFill>
              </p:spPr>
              <p:txBody>
                <a:bodyPr/>
                <a:lstStyle/>
                <a:p>
                  <a:r>
                    <a:rPr lang="pt-BR" altLang="en-US">
                      <a:noFill/>
                    </a:rPr>
                    <a:t> </a:t>
                  </a:r>
                </a:p>
              </p:txBody>
            </p:sp>
          </mc:Fallback>
        </mc:AlternateContent>
      </p:grpSp>
      <p:grpSp>
        <p:nvGrpSpPr>
          <p:cNvPr id="87" name="Grupo 86"/>
          <p:cNvGrpSpPr/>
          <p:nvPr/>
        </p:nvGrpSpPr>
        <p:grpSpPr>
          <a:xfrm rot="5400000" flipH="1">
            <a:off x="4863480" y="5707257"/>
            <a:ext cx="1116000" cy="234950"/>
            <a:chOff x="4426307" y="3524056"/>
            <a:chExt cx="1116109" cy="255373"/>
          </a:xfrm>
        </p:grpSpPr>
        <p:cxnSp>
          <p:nvCxnSpPr>
            <p:cNvPr id="8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7" name="Retângulo 106"/>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6" name="CaixaDeTexto 47"/>
          <p:cNvSpPr txBox="1"/>
          <p:nvPr/>
        </p:nvSpPr>
        <p:spPr>
          <a:xfrm>
            <a:off x="1290869" y="3325773"/>
            <a:ext cx="131508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sp>
        <p:nvSpPr>
          <p:cNvPr id="120" name="CaixaDeTexto 47"/>
          <p:cNvSpPr txBox="1"/>
          <p:nvPr/>
        </p:nvSpPr>
        <p:spPr>
          <a:xfrm>
            <a:off x="9945284" y="3325773"/>
            <a:ext cx="126111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dirty="0" smtClean="0">
              <a:latin typeface="Century Schoolbook" panose="02040604050505020304" pitchFamily="18" charset="0"/>
              <a:ea typeface="Cambria Math" panose="02040503050406030204" pitchFamily="18" charset="0"/>
            </a:endParaRPr>
          </a:p>
        </p:txBody>
      </p:sp>
      <p:grpSp>
        <p:nvGrpSpPr>
          <p:cNvPr id="122" name="Grupo 121"/>
          <p:cNvGrpSpPr/>
          <p:nvPr/>
        </p:nvGrpSpPr>
        <p:grpSpPr>
          <a:xfrm rot="5400000" flipH="1">
            <a:off x="4983005" y="3055499"/>
            <a:ext cx="1404000" cy="234950"/>
            <a:chOff x="4143847" y="3524056"/>
            <a:chExt cx="1404137" cy="255373"/>
          </a:xfrm>
        </p:grpSpPr>
        <p:cxnSp>
          <p:nvCxnSpPr>
            <p:cNvPr id="12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1" name="Retângulo 13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3" name="Grupo 132"/>
          <p:cNvGrpSpPr/>
          <p:nvPr/>
        </p:nvGrpSpPr>
        <p:grpSpPr>
          <a:xfrm rot="5400000" flipH="1">
            <a:off x="5922805" y="3052959"/>
            <a:ext cx="1404000" cy="234950"/>
            <a:chOff x="4143847" y="3524056"/>
            <a:chExt cx="1404137" cy="255373"/>
          </a:xfrm>
        </p:grpSpPr>
        <p:cxnSp>
          <p:nvCxnSpPr>
            <p:cNvPr id="13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4546600" y="55162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4546600" y="551624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7" name="Caixa de Texto 136"/>
              <p:cNvSpPr txBox="1"/>
              <p:nvPr/>
            </p:nvSpPr>
            <p:spPr>
              <a:xfrm>
                <a:off x="4775835" y="30162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4775835" y="3016250"/>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8" name="Caixa de Texto 137"/>
              <p:cNvSpPr txBox="1"/>
              <p:nvPr/>
            </p:nvSpPr>
            <p:spPr>
              <a:xfrm>
                <a:off x="6635750" y="30162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8" name="Caixa de Texto 137"/>
              <p:cNvSpPr txBox="1">
                <a:spLocks noRot="1" noChangeAspect="1" noMove="1" noResize="1" noEditPoints="1" noAdjustHandles="1" noChangeArrowheads="1" noChangeShapeType="1" noTextEdit="1"/>
              </p:cNvSpPr>
              <p:nvPr/>
            </p:nvSpPr>
            <p:spPr>
              <a:xfrm>
                <a:off x="6635750" y="301625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39" name="Conector Reto 37"/>
          <p:cNvCxnSpPr/>
          <p:nvPr/>
        </p:nvCxnSpPr>
        <p:spPr>
          <a:xfrm>
            <a:off x="5245169" y="63663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Conector Reto 37"/>
          <p:cNvCxnSpPr/>
          <p:nvPr/>
        </p:nvCxnSpPr>
        <p:spPr>
          <a:xfrm>
            <a:off x="5341689" y="24680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Conector Reto 37"/>
          <p:cNvCxnSpPr/>
          <p:nvPr/>
        </p:nvCxnSpPr>
        <p:spPr>
          <a:xfrm>
            <a:off x="6611689" y="24705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Conector Reto 37"/>
          <p:cNvCxnSpPr/>
          <p:nvPr/>
        </p:nvCxnSpPr>
        <p:spPr>
          <a:xfrm rot="16200000">
            <a:off x="5174684" y="26376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37"/>
          <p:cNvCxnSpPr/>
          <p:nvPr/>
        </p:nvCxnSpPr>
        <p:spPr>
          <a:xfrm rot="16200000">
            <a:off x="6788219" y="2644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7"/>
          <p:cNvCxnSpPr/>
          <p:nvPr/>
        </p:nvCxnSpPr>
        <p:spPr>
          <a:xfrm>
            <a:off x="6826319" y="28141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37"/>
          <p:cNvCxnSpPr/>
          <p:nvPr/>
        </p:nvCxnSpPr>
        <p:spPr>
          <a:xfrm>
            <a:off x="5207069" y="28141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 de Texto 23"/>
          <p:cNvSpPr txBox="1"/>
          <p:nvPr/>
        </p:nvSpPr>
        <p:spPr>
          <a:xfrm>
            <a:off x="5802944" y="55163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grpSp>
        <p:nvGrpSpPr>
          <p:cNvPr id="147" name="Grupo 146"/>
          <p:cNvGrpSpPr/>
          <p:nvPr/>
        </p:nvGrpSpPr>
        <p:grpSpPr>
          <a:xfrm rot="5400000" flipH="1">
            <a:off x="6323345" y="5690747"/>
            <a:ext cx="1116000" cy="234950"/>
            <a:chOff x="4426307" y="3524056"/>
            <a:chExt cx="1116109" cy="255373"/>
          </a:xfrm>
        </p:grpSpPr>
        <p:cxnSp>
          <p:nvCxnSpPr>
            <p:cNvPr id="14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148"/>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0" name="Conector Reto 37"/>
          <p:cNvCxnSpPr/>
          <p:nvPr/>
        </p:nvCxnSpPr>
        <p:spPr>
          <a:xfrm>
            <a:off x="6705034" y="63542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1" name="Caixa de Texto 150"/>
              <p:cNvSpPr txBox="1"/>
              <p:nvPr/>
            </p:nvSpPr>
            <p:spPr>
              <a:xfrm>
                <a:off x="6977380" y="55416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1" name="Caixa de Texto 150"/>
              <p:cNvSpPr txBox="1">
                <a:spLocks noRot="1" noChangeAspect="1" noMove="1" noResize="1" noEditPoints="1" noAdjustHandles="1" noChangeArrowheads="1" noChangeShapeType="1" noTextEdit="1"/>
              </p:cNvSpPr>
              <p:nvPr/>
            </p:nvSpPr>
            <p:spPr>
              <a:xfrm>
                <a:off x="6977380" y="5541645"/>
                <a:ext cx="698500" cy="58356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152" name="Conector Reto 37"/>
          <p:cNvCxnSpPr/>
          <p:nvPr/>
        </p:nvCxnSpPr>
        <p:spPr>
          <a:xfrm rot="16200000">
            <a:off x="6003241" y="5294957"/>
            <a:ext cx="432000" cy="0"/>
          </a:xfrm>
          <a:prstGeom prst="line">
            <a:avLst/>
          </a:prstGeom>
          <a:ln w="38100">
            <a:solidFill>
              <a:srgbClr val="9A0000"/>
            </a:solidFill>
            <a:prstDash val="sysDash"/>
          </a:ln>
        </p:spPr>
        <p:style>
          <a:lnRef idx="1">
            <a:schemeClr val="accent1"/>
          </a:lnRef>
          <a:fillRef idx="0">
            <a:schemeClr val="accent1"/>
          </a:fillRef>
          <a:effectRef idx="0">
            <a:schemeClr val="accent1"/>
          </a:effectRef>
          <a:fontRef idx="minor">
            <a:schemeClr val="tx1"/>
          </a:fontRef>
        </p:style>
      </p:cxnSp>
      <p:sp>
        <p:nvSpPr>
          <p:cNvPr id="153" name="Forma livre 152"/>
          <p:cNvSpPr/>
          <p:nvPr/>
        </p:nvSpPr>
        <p:spPr>
          <a:xfrm>
            <a:off x="6279515" y="5334635"/>
            <a:ext cx="1761490" cy="444500"/>
          </a:xfrm>
          <a:custGeom>
            <a:avLst/>
            <a:gdLst>
              <a:gd name="connisteX0" fmla="*/ 0 w 1761490"/>
              <a:gd name="connsiteY0" fmla="*/ 0 h 444500"/>
              <a:gd name="connisteX1" fmla="*/ 285750 w 1761490"/>
              <a:gd name="connsiteY1" fmla="*/ 222250 h 444500"/>
              <a:gd name="connisteX2" fmla="*/ 508000 w 1761490"/>
              <a:gd name="connsiteY2" fmla="*/ 63500 h 444500"/>
              <a:gd name="connisteX3" fmla="*/ 1761490 w 1761490"/>
              <a:gd name="connsiteY3" fmla="*/ 444500 h 444500"/>
            </a:gdLst>
            <a:ahLst/>
            <a:cxnLst>
              <a:cxn ang="0">
                <a:pos x="connisteX0" y="connsiteY0"/>
              </a:cxn>
              <a:cxn ang="0">
                <a:pos x="connisteX1" y="connsiteY1"/>
              </a:cxn>
              <a:cxn ang="0">
                <a:pos x="connisteX2" y="connsiteY2"/>
              </a:cxn>
              <a:cxn ang="0">
                <a:pos x="connisteX3" y="connsiteY3"/>
              </a:cxn>
            </a:cxnLst>
            <a:rect l="l" t="t" r="r" b="b"/>
            <a:pathLst>
              <a:path w="1761490" h="444500">
                <a:moveTo>
                  <a:pt x="0" y="0"/>
                </a:moveTo>
                <a:cubicBezTo>
                  <a:pt x="52705" y="47625"/>
                  <a:pt x="184150" y="209550"/>
                  <a:pt x="285750" y="222250"/>
                </a:cubicBezTo>
                <a:cubicBezTo>
                  <a:pt x="387350" y="234950"/>
                  <a:pt x="212725" y="19050"/>
                  <a:pt x="508000" y="63500"/>
                </a:cubicBezTo>
                <a:cubicBezTo>
                  <a:pt x="803275" y="107950"/>
                  <a:pt x="1515110" y="365125"/>
                  <a:pt x="1761490" y="444500"/>
                </a:cubicBezTo>
              </a:path>
            </a:pathLst>
          </a:custGeom>
          <a:noFill/>
          <a:ln w="285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4" name="Caixa de Texto 153"/>
          <p:cNvSpPr txBox="1"/>
          <p:nvPr/>
        </p:nvSpPr>
        <p:spPr>
          <a:xfrm>
            <a:off x="7980045" y="5516245"/>
            <a:ext cx="1575435" cy="829945"/>
          </a:xfrm>
          <a:prstGeom prst="rect">
            <a:avLst/>
          </a:prstGeom>
          <a:noFill/>
        </p:spPr>
        <p:txBody>
          <a:bodyPr wrap="square" rtlCol="0" anchor="t">
            <a:spAutoFit/>
          </a:bodyPr>
          <a:p>
            <a:pPr algn="ct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passa corrente </a:t>
            </a:r>
            <a:endParaRPr lang="en-US" altLang="pt-BR"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7"/>
          <p:cNvSpPr txBox="1"/>
          <p:nvPr/>
        </p:nvSpPr>
        <p:spPr>
          <a:xfrm>
            <a:off x="4094394" y="334545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a:off x="7572924" y="334545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07805" y="623824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443230" y="927100"/>
            <a:ext cx="11407775"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Como não passa corrente entre o lado esquerdo e o lado direto do circuito, podemos separa-los, sem alterar em nada o funcionamento.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80" name="Conector Reto 74"/>
          <p:cNvCxnSpPr/>
          <p:nvPr/>
        </p:nvCxnSpPr>
        <p:spPr>
          <a:xfrm>
            <a:off x="4218860" y="4617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V="1">
            <a:off x="4208181" y="36947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a:off x="4025047" y="4064958"/>
            <a:ext cx="387626" cy="552342"/>
            <a:chOff x="7555792" y="2647951"/>
            <a:chExt cx="387626" cy="552342"/>
          </a:xfrm>
          <a:solidFill>
            <a:srgbClr val="00B0F0">
              <a:alpha val="97000"/>
            </a:srgbClr>
          </a:solidFill>
        </p:grpSpPr>
        <p:sp>
          <p:nvSpPr>
            <p:cNvPr id="83" name="Elipse 8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6" name="Conector Reto 85"/>
          <p:cNvCxnSpPr/>
          <p:nvPr/>
        </p:nvCxnSpPr>
        <p:spPr>
          <a:xfrm rot="5400000" flipH="1">
            <a:off x="2186119" y="34265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7" name="Caixa de Texto 23"/>
          <p:cNvSpPr txBox="1"/>
          <p:nvPr/>
        </p:nvSpPr>
        <p:spPr>
          <a:xfrm>
            <a:off x="1405198" y="420481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88" name="Caixa de Texto 23"/>
          <p:cNvSpPr txBox="1"/>
          <p:nvPr/>
        </p:nvSpPr>
        <p:spPr>
          <a:xfrm>
            <a:off x="5555294" y="354216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07" name="Caixa de Texto 23"/>
          <p:cNvSpPr txBox="1"/>
          <p:nvPr/>
        </p:nvSpPr>
        <p:spPr>
          <a:xfrm>
            <a:off x="1290856" y="364268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16" name="Conector Reto 115"/>
          <p:cNvCxnSpPr/>
          <p:nvPr/>
        </p:nvCxnSpPr>
        <p:spPr>
          <a:xfrm rot="16200000">
            <a:off x="4992486" y="29068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0" name="Conector Reto 119"/>
          <p:cNvCxnSpPr/>
          <p:nvPr/>
        </p:nvCxnSpPr>
        <p:spPr>
          <a:xfrm flipH="1">
            <a:off x="2433320" y="5128260"/>
            <a:ext cx="34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121"/>
          <p:cNvCxnSpPr/>
          <p:nvPr/>
        </p:nvCxnSpPr>
        <p:spPr>
          <a:xfrm flipV="1">
            <a:off x="2443616" y="36943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3" name="Forma livre 122"/>
          <p:cNvSpPr/>
          <p:nvPr/>
        </p:nvSpPr>
        <p:spPr>
          <a:xfrm>
            <a:off x="1276985" y="374078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1" name="Caixa de Texto 130"/>
              <p:cNvSpPr txBox="1"/>
              <p:nvPr/>
            </p:nvSpPr>
            <p:spPr>
              <a:xfrm>
                <a:off x="2785110" y="462915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31" name="Caixa de Texto 130"/>
              <p:cNvSpPr txBox="1">
                <a:spLocks noRot="1" noChangeAspect="1" noMove="1" noResize="1" noEditPoints="1" noAdjustHandles="1" noChangeArrowheads="1" noChangeShapeType="1" noTextEdit="1"/>
              </p:cNvSpPr>
              <p:nvPr/>
            </p:nvSpPr>
            <p:spPr>
              <a:xfrm>
                <a:off x="2785110" y="462915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33" name="Grupo 132"/>
          <p:cNvGrpSpPr/>
          <p:nvPr/>
        </p:nvGrpSpPr>
        <p:grpSpPr>
          <a:xfrm rot="5400000" flipH="1">
            <a:off x="1790233" y="4275332"/>
            <a:ext cx="1274445" cy="234950"/>
            <a:chOff x="4152748" y="3524056"/>
            <a:chExt cx="1274569" cy="255373"/>
          </a:xfrm>
        </p:grpSpPr>
        <p:cxnSp>
          <p:nvCxnSpPr>
            <p:cNvPr id="13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2545715" y="40652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2545715" y="40652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37" name="Grupo 136"/>
          <p:cNvGrpSpPr/>
          <p:nvPr/>
        </p:nvGrpSpPr>
        <p:grpSpPr>
          <a:xfrm rot="5400000" flipH="1">
            <a:off x="4833780" y="4304544"/>
            <a:ext cx="1404000" cy="234950"/>
            <a:chOff x="4143847" y="3524056"/>
            <a:chExt cx="1404137" cy="255373"/>
          </a:xfrm>
        </p:grpSpPr>
        <p:cxnSp>
          <p:nvCxnSpPr>
            <p:cNvPr id="13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40" name="Caixa de Texto 139"/>
              <p:cNvSpPr txBox="1"/>
              <p:nvPr/>
            </p:nvSpPr>
            <p:spPr>
              <a:xfrm>
                <a:off x="4660900" y="42049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0" name="Caixa de Texto 139"/>
              <p:cNvSpPr txBox="1">
                <a:spLocks noRot="1" noChangeAspect="1" noMove="1" noResize="1" noEditPoints="1" noAdjustHandles="1" noChangeArrowheads="1" noChangeShapeType="1" noTextEdit="1"/>
              </p:cNvSpPr>
              <p:nvPr/>
            </p:nvSpPr>
            <p:spPr>
              <a:xfrm>
                <a:off x="4660900" y="42049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41" name="Grupo 140"/>
          <p:cNvGrpSpPr/>
          <p:nvPr/>
        </p:nvGrpSpPr>
        <p:grpSpPr>
          <a:xfrm flipH="1">
            <a:off x="6085609" y="3555675"/>
            <a:ext cx="5147541" cy="1697045"/>
            <a:chOff x="10347" y="4750"/>
            <a:chExt cx="8106" cy="2672"/>
          </a:xfrm>
        </p:grpSpPr>
        <p:cxnSp>
          <p:nvCxnSpPr>
            <p:cNvPr id="142"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14675" y="5552"/>
              <a:ext cx="610" cy="870"/>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7" name="Conector Reto 14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48"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149" name="Caixa de Texto 23"/>
            <p:cNvSpPr txBox="1"/>
            <p:nvPr/>
          </p:nvSpPr>
          <p:spPr>
            <a:xfrm>
              <a:off x="17141" y="4750"/>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50"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51" name="Conector Reto 150"/>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flipH="1">
              <a:off x="12175" y="7226"/>
              <a:ext cx="532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4" name="Forma livre 153"/>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5" name="Caixa de Texto 154"/>
                <p:cNvSpPr txBox="1"/>
                <p:nvPr/>
              </p:nvSpPr>
              <p:spPr>
                <a:xfrm>
                  <a:off x="12679" y="6404"/>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5" name="Caixa de Texto 154"/>
                <p:cNvSpPr txBox="1">
                  <a:spLocks noRot="1" noChangeAspect="1" noMove="1" noResize="1" noEditPoints="1" noAdjustHandles="1" noChangeArrowheads="1" noChangeShapeType="1" noTextEdit="1"/>
                </p:cNvSpPr>
                <p:nvPr/>
              </p:nvSpPr>
              <p:spPr>
                <a:xfrm>
                  <a:off x="12679" y="6404"/>
                  <a:ext cx="2272" cy="822"/>
                </a:xfrm>
                <a:prstGeom prst="rect">
                  <a:avLst/>
                </a:prstGeom>
                <a:blipFill rotWithShape="1">
                  <a:blip r:embed="rId4"/>
                </a:blipFill>
              </p:spPr>
              <p:txBody>
                <a:bodyPr/>
                <a:lstStyle/>
                <a:p>
                  <a:r>
                    <a:rPr lang="pt-BR" altLang="en-US">
                      <a:noFill/>
                    </a:rPr>
                    <a:t> </a:t>
                  </a:r>
                </a:p>
              </p:txBody>
            </p:sp>
          </mc:Fallback>
        </mc:AlternateContent>
        <p:grpSp>
          <p:nvGrpSpPr>
            <p:cNvPr id="156" name="Grupo 155"/>
            <p:cNvGrpSpPr/>
            <p:nvPr/>
          </p:nvGrpSpPr>
          <p:grpSpPr>
            <a:xfrm rot="5400000" flipH="1">
              <a:off x="11155" y="5883"/>
              <a:ext cx="2007" cy="370"/>
              <a:chOff x="4152748" y="3524056"/>
              <a:chExt cx="1274569" cy="255373"/>
            </a:xfrm>
          </p:grpSpPr>
          <p:cxnSp>
            <p:nvCxnSpPr>
              <p:cNvPr id="157" name="Conector Reto 79"/>
              <p:cNvCxnSpPr/>
              <p:nvPr/>
            </p:nvCxnSpPr>
            <p:spPr>
              <a:xfrm flipV="1">
                <a:off x="4152748" y="3636802"/>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8" name="Retângulo 1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9" name="Caixa de Texto 158"/>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9" name="Caixa de Texto 158"/>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160" name="Grupo 159"/>
            <p:cNvGrpSpPr/>
            <p:nvPr/>
          </p:nvGrpSpPr>
          <p:grpSpPr>
            <a:xfrm rot="5400000" flipH="1">
              <a:off x="15948" y="5929"/>
              <a:ext cx="2211" cy="370"/>
              <a:chOff x="4143847" y="3524056"/>
              <a:chExt cx="1404137" cy="255373"/>
            </a:xfrm>
          </p:grpSpPr>
          <p:cxnSp>
            <p:nvCxnSpPr>
              <p:cNvPr id="1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2" name="Retângulo 1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3" name="Caixa de Texto 162"/>
                <p:cNvSpPr txBox="1"/>
                <p:nvPr/>
              </p:nvSpPr>
              <p:spPr>
                <a:xfrm>
                  <a:off x="15581" y="5772"/>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3" name="Caixa de Texto 162"/>
                <p:cNvSpPr txBox="1">
                  <a:spLocks noRot="1" noChangeAspect="1" noMove="1" noResize="1" noEditPoints="1" noAdjustHandles="1" noChangeArrowheads="1" noChangeShapeType="1" noTextEdit="1"/>
                </p:cNvSpPr>
                <p:nvPr/>
              </p:nvSpPr>
              <p:spPr>
                <a:xfrm>
                  <a:off x="15581" y="5772"/>
                  <a:ext cx="1477" cy="919"/>
                </a:xfrm>
                <a:prstGeom prst="rect">
                  <a:avLst/>
                </a:prstGeom>
                <a:blipFill rotWithShape="1">
                  <a:blip r:embed="rId6"/>
                </a:blipFill>
              </p:spPr>
              <p:txBody>
                <a:bodyPr/>
                <a:lstStyle/>
                <a:p>
                  <a:r>
                    <a:rPr lang="pt-BR" altLang="en-US">
                      <a:noFill/>
                    </a:rPr>
                    <a:t> </a:t>
                  </a:r>
                </a:p>
              </p:txBody>
            </p:sp>
          </mc:Fallback>
        </mc:AlternateContent>
      </p:grpSp>
      <p:grpSp>
        <p:nvGrpSpPr>
          <p:cNvPr id="164" name="Grupo 163"/>
          <p:cNvGrpSpPr/>
          <p:nvPr/>
        </p:nvGrpSpPr>
        <p:grpSpPr>
          <a:xfrm rot="5400000" flipH="1">
            <a:off x="4993020" y="5564382"/>
            <a:ext cx="1116000" cy="234950"/>
            <a:chOff x="4426307" y="3524056"/>
            <a:chExt cx="1116109" cy="255373"/>
          </a:xfrm>
        </p:grpSpPr>
        <p:cxnSp>
          <p:nvCxnSpPr>
            <p:cNvPr id="165"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6" name="Retângulo 165"/>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7" name="CaixaDeTexto 47"/>
          <p:cNvSpPr txBox="1"/>
          <p:nvPr/>
        </p:nvSpPr>
        <p:spPr>
          <a:xfrm>
            <a:off x="1405169" y="3182898"/>
            <a:ext cx="131508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sp>
        <p:nvSpPr>
          <p:cNvPr id="168" name="CaixaDeTexto 47"/>
          <p:cNvSpPr txBox="1"/>
          <p:nvPr/>
        </p:nvSpPr>
        <p:spPr>
          <a:xfrm>
            <a:off x="10059584" y="3182898"/>
            <a:ext cx="126111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dirty="0" smtClean="0">
              <a:latin typeface="Century Schoolbook" panose="02040604050505020304" pitchFamily="18" charset="0"/>
              <a:ea typeface="Cambria Math" panose="02040503050406030204" pitchFamily="18" charset="0"/>
            </a:endParaRPr>
          </a:p>
        </p:txBody>
      </p:sp>
      <p:grpSp>
        <p:nvGrpSpPr>
          <p:cNvPr id="169" name="Grupo 168"/>
          <p:cNvGrpSpPr/>
          <p:nvPr/>
        </p:nvGrpSpPr>
        <p:grpSpPr>
          <a:xfrm rot="5400000" flipH="1">
            <a:off x="5097305" y="2912624"/>
            <a:ext cx="1404000" cy="234950"/>
            <a:chOff x="4143847" y="3524056"/>
            <a:chExt cx="1404137" cy="255373"/>
          </a:xfrm>
        </p:grpSpPr>
        <p:cxnSp>
          <p:nvCxnSpPr>
            <p:cNvPr id="17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1" name="Retângulo 17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72" name="Grupo 171"/>
          <p:cNvGrpSpPr/>
          <p:nvPr/>
        </p:nvGrpSpPr>
        <p:grpSpPr>
          <a:xfrm rot="5400000" flipH="1">
            <a:off x="6037105" y="2910084"/>
            <a:ext cx="1404000" cy="234950"/>
            <a:chOff x="4143847" y="3524056"/>
            <a:chExt cx="1404137" cy="255373"/>
          </a:xfrm>
        </p:grpSpPr>
        <p:cxnSp>
          <p:nvCxnSpPr>
            <p:cNvPr id="17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4" name="Retângulo 17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5" name="Caixa de Texto 174"/>
              <p:cNvSpPr txBox="1"/>
              <p:nvPr/>
            </p:nvSpPr>
            <p:spPr>
              <a:xfrm>
                <a:off x="4660900" y="537337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4660900" y="5373370"/>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6" name="Caixa de Texto 175"/>
              <p:cNvSpPr txBox="1"/>
              <p:nvPr/>
            </p:nvSpPr>
            <p:spPr>
              <a:xfrm>
                <a:off x="4890135" y="28733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175"/>
              <p:cNvSpPr txBox="1">
                <a:spLocks noRot="1" noChangeAspect="1" noMove="1" noResize="1" noEditPoints="1" noAdjustHandles="1" noChangeArrowheads="1" noChangeShapeType="1" noTextEdit="1"/>
              </p:cNvSpPr>
              <p:nvPr/>
            </p:nvSpPr>
            <p:spPr>
              <a:xfrm>
                <a:off x="4890135" y="2873375"/>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176"/>
              <p:cNvSpPr txBox="1"/>
              <p:nvPr/>
            </p:nvSpPr>
            <p:spPr>
              <a:xfrm>
                <a:off x="6750050" y="28733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176"/>
              <p:cNvSpPr txBox="1">
                <a:spLocks noRot="1" noChangeAspect="1" noMove="1" noResize="1" noEditPoints="1" noAdjustHandles="1" noChangeArrowheads="1" noChangeShapeType="1" noTextEdit="1"/>
              </p:cNvSpPr>
              <p:nvPr/>
            </p:nvSpPr>
            <p:spPr>
              <a:xfrm>
                <a:off x="6750050" y="2873375"/>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78" name="Conector Reto 37"/>
          <p:cNvCxnSpPr/>
          <p:nvPr/>
        </p:nvCxnSpPr>
        <p:spPr>
          <a:xfrm>
            <a:off x="5359469" y="62234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37"/>
          <p:cNvCxnSpPr/>
          <p:nvPr/>
        </p:nvCxnSpPr>
        <p:spPr>
          <a:xfrm>
            <a:off x="5455989" y="23251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Conector Reto 37"/>
          <p:cNvCxnSpPr/>
          <p:nvPr/>
        </p:nvCxnSpPr>
        <p:spPr>
          <a:xfrm>
            <a:off x="6725989" y="23277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37"/>
          <p:cNvCxnSpPr/>
          <p:nvPr/>
        </p:nvCxnSpPr>
        <p:spPr>
          <a:xfrm rot="16200000">
            <a:off x="5288984" y="24947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Conector Reto 37"/>
          <p:cNvCxnSpPr/>
          <p:nvPr/>
        </p:nvCxnSpPr>
        <p:spPr>
          <a:xfrm rot="16200000">
            <a:off x="6902519" y="25017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Conector Reto 37"/>
          <p:cNvCxnSpPr/>
          <p:nvPr/>
        </p:nvCxnSpPr>
        <p:spPr>
          <a:xfrm>
            <a:off x="6940619" y="26712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Conector Reto 37"/>
          <p:cNvCxnSpPr/>
          <p:nvPr/>
        </p:nvCxnSpPr>
        <p:spPr>
          <a:xfrm>
            <a:off x="5321369" y="26712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5" name="Caixa de Texto 23"/>
          <p:cNvSpPr txBox="1"/>
          <p:nvPr/>
        </p:nvSpPr>
        <p:spPr>
          <a:xfrm>
            <a:off x="5917244" y="53735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grpSp>
        <p:nvGrpSpPr>
          <p:cNvPr id="186" name="Grupo 185"/>
          <p:cNvGrpSpPr/>
          <p:nvPr/>
        </p:nvGrpSpPr>
        <p:grpSpPr>
          <a:xfrm rot="5400000" flipH="1">
            <a:off x="6437645" y="5547872"/>
            <a:ext cx="1116000" cy="234950"/>
            <a:chOff x="4426307" y="3524056"/>
            <a:chExt cx="1116109" cy="255373"/>
          </a:xfrm>
        </p:grpSpPr>
        <p:cxnSp>
          <p:nvCxnSpPr>
            <p:cNvPr id="187"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8" name="Retângulo 187"/>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89" name="Conector Reto 37"/>
          <p:cNvCxnSpPr/>
          <p:nvPr/>
        </p:nvCxnSpPr>
        <p:spPr>
          <a:xfrm>
            <a:off x="6819334" y="62113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0" name="Caixa de Texto 189"/>
              <p:cNvSpPr txBox="1"/>
              <p:nvPr/>
            </p:nvSpPr>
            <p:spPr>
              <a:xfrm>
                <a:off x="7091680" y="539877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0" name="Caixa de Texto 189"/>
              <p:cNvSpPr txBox="1">
                <a:spLocks noRot="1" noChangeAspect="1" noMove="1" noResize="1" noEditPoints="1" noAdjustHandles="1" noChangeArrowheads="1" noChangeShapeType="1" noTextEdit="1"/>
              </p:cNvSpPr>
              <p:nvPr/>
            </p:nvSpPr>
            <p:spPr>
              <a:xfrm>
                <a:off x="7091680" y="5398770"/>
                <a:ext cx="698500" cy="583565"/>
              </a:xfrm>
              <a:prstGeom prst="rect">
                <a:avLst/>
              </a:prstGeom>
              <a:blipFill rotWithShape="1">
                <a:blip r:embed="rId7"/>
                <a:stretch>
                  <a:fillRect/>
                </a:stretch>
              </a:blipFill>
            </p:spPr>
            <p:txBody>
              <a:bodyPr/>
              <a:lstStyle/>
              <a:p>
                <a:r>
                  <a:rPr lang="pt-BR" altLang="en-US">
                    <a:noFill/>
                  </a:rPr>
                  <a:t> </a:t>
                </a:r>
              </a:p>
            </p:txBody>
          </p:sp>
        </mc:Fallback>
      </mc:AlternateContent>
      <p:sp>
        <p:nvSpPr>
          <p:cNvPr id="3" name="CaixaDeTexto 47"/>
          <p:cNvSpPr txBox="1"/>
          <p:nvPr/>
        </p:nvSpPr>
        <p:spPr>
          <a:xfrm>
            <a:off x="4102014" y="326481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a:off x="7793904" y="326481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07805" y="623824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6186725" y="44991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6176046" y="35766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5992912" y="394684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4153984" y="330846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3373063" y="408670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7528874" y="354470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3258721" y="352457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6960351" y="278873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4401185" y="501015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4411481" y="357626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3244850" y="362267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803775" y="449897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803775" y="449897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3758098" y="4157222"/>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4513580" y="394716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513580" y="394716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6801645" y="4186434"/>
            <a:ext cx="1404000" cy="234950"/>
            <a:chOff x="4143847" y="3524056"/>
            <a:chExt cx="1404137" cy="255373"/>
          </a:xfrm>
        </p:grpSpPr>
        <p:cxnSp>
          <p:nvCxnSpPr>
            <p:cNvPr id="60" name="Conector Reto 79"/>
            <p:cNvCxnSpPr/>
            <p:nvPr/>
          </p:nvCxnSpPr>
          <p:spPr>
            <a:xfrm flipV="1">
              <a:off x="4143847" y="3671994"/>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7470775" y="40868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470775" y="408686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3" name="Grupo 102"/>
          <p:cNvGrpSpPr/>
          <p:nvPr/>
        </p:nvGrpSpPr>
        <p:grpSpPr>
          <a:xfrm rot="5400000" flipH="1">
            <a:off x="6930405" y="544627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3373034" y="3064788"/>
            <a:ext cx="131508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6780055" y="27849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6628765" y="525526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6628765" y="5255260"/>
                <a:ext cx="69850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6543675" y="263080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6543675" y="2630805"/>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1" name="Conector Reto 37"/>
          <p:cNvCxnSpPr/>
          <p:nvPr/>
        </p:nvCxnSpPr>
        <p:spPr>
          <a:xfrm>
            <a:off x="7296854" y="61053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7149534" y="22070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6982529" y="23766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7030154" y="255314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471805" y="77216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Assim, para modo comum, podemos apenas analisar o circuito abaixo (lado esquerdo). O lado direito dará exatamente as mesmas correntes e tensões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7471089" y="474548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3" name="CaixaDeTexto 47"/>
          <p:cNvSpPr txBox="1"/>
          <p:nvPr/>
        </p:nvSpPr>
        <p:spPr>
          <a:xfrm>
            <a:off x="7839075" y="315150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2" name="CaixaDeTexto 47"/>
          <p:cNvSpPr txBox="1"/>
          <p:nvPr/>
        </p:nvSpPr>
        <p:spPr>
          <a:xfrm>
            <a:off x="5374005" y="494601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7" name="Caixa de Texto 5"/>
              <p:cNvSpPr txBox="1"/>
              <p:nvPr/>
            </p:nvSpPr>
            <p:spPr>
              <a:xfrm>
                <a:off x="875030" y="1660525"/>
                <a:ext cx="939673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𝑒𝑚𝑖𝑠𝑠𝑜𝑟</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875030" y="1660525"/>
                <a:ext cx="9396730" cy="895985"/>
              </a:xfrm>
              <a:prstGeom prst="rect">
                <a:avLst/>
              </a:prstGeom>
              <a:blipFill rotWithShape="1">
                <a:blip r:embed="rId1"/>
                <a:stretch>
                  <a:fillRect t="-4819"/>
                </a:stretch>
              </a:blipFill>
              <a:ln w="38100">
                <a:noFill/>
              </a:ln>
            </p:spPr>
            <p:txBody>
              <a:bodyPr/>
              <a:lstStyle/>
              <a:p>
                <a:r>
                  <a:rPr lang="pt-BR" altLang="en-US">
                    <a:noFill/>
                  </a:rPr>
                  <a:t> </a:t>
                </a:r>
              </a:p>
            </p:txBody>
          </p:sp>
        </mc:Fallback>
      </mc:AlternateContent>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5"/>
              <p:cNvSpPr txBox="1"/>
              <p:nvPr/>
            </p:nvSpPr>
            <p:spPr>
              <a:xfrm>
                <a:off x="875030" y="2980690"/>
                <a:ext cx="939673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𝑐𝑜𝑙𝑒𝑡𝑜𝑟</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875030" y="2980690"/>
                <a:ext cx="9396730" cy="895985"/>
              </a:xfrm>
              <a:prstGeom prst="rect">
                <a:avLst/>
              </a:prstGeom>
              <a:blipFill rotWithShape="1">
                <a:blip r:embed="rId2"/>
                <a:stretch>
                  <a:fillRect t="-4819"/>
                </a:stretch>
              </a:blipFill>
              <a:ln w="38100">
                <a:noFill/>
              </a:ln>
            </p:spPr>
            <p:txBody>
              <a:bodyPr/>
              <a:lstStyle/>
              <a:p>
                <a:r>
                  <a:rPr lang="pt-BR" altLang="en-US">
                    <a:noFill/>
                  </a:rPr>
                  <a:t> </a:t>
                </a:r>
              </a:p>
            </p:txBody>
          </p:sp>
        </mc:Fallback>
      </mc:AlternateContent>
      <p:sp>
        <p:nvSpPr>
          <p:cNvPr id="130" name="Caixa de Texto 129"/>
          <p:cNvSpPr txBox="1"/>
          <p:nvPr/>
        </p:nvSpPr>
        <p:spPr>
          <a:xfrm>
            <a:off x="575310" y="442468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 duas equações podem ser resolvidas e encontraremos ganho de modo comum. Vamos simplificar o problemas assumindo que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01</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é grande e, portanto, pode ser desconsiderado.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Imagem 3"/>
          <p:cNvPicPr>
            <a:picLocks noChangeAspect="1"/>
          </p:cNvPicPr>
          <p:nvPr/>
        </p:nvPicPr>
        <p:blipFill>
          <a:blip r:embed="rId1"/>
          <a:srcRect l="4737" r="1755" b="8241"/>
          <a:stretch>
            <a:fillRect/>
          </a:stretch>
        </p:blipFill>
        <p:spPr>
          <a:xfrm>
            <a:off x="1278437" y="579301"/>
            <a:ext cx="9634855" cy="3796030"/>
          </a:xfrm>
          <a:prstGeom prst="rect">
            <a:avLst/>
          </a:prstGeom>
        </p:spPr>
      </p:pic>
      <p:pic>
        <p:nvPicPr>
          <p:cNvPr id="5" name="Imagem 4"/>
          <p:cNvPicPr>
            <a:picLocks noChangeAspect="1"/>
          </p:cNvPicPr>
          <p:nvPr/>
        </p:nvPicPr>
        <p:blipFill>
          <a:blip r:embed="rId1"/>
          <a:srcRect l="4737" t="5643" r="1755" b="18992"/>
          <a:stretch>
            <a:fillRect/>
          </a:stretch>
        </p:blipFill>
        <p:spPr>
          <a:xfrm flipH="1" flipV="1">
            <a:off x="3585210" y="3900805"/>
            <a:ext cx="4771390" cy="2454910"/>
          </a:xfrm>
          <a:prstGeom prst="rect">
            <a:avLst/>
          </a:prstGeom>
          <a:solidFill>
            <a:schemeClr val="bg1">
              <a:alpha val="64000"/>
            </a:schemeClr>
          </a:solidFill>
        </p:spPr>
      </p:pic>
      <p:sp>
        <p:nvSpPr>
          <p:cNvPr id="6" name="Caixa de Texto 5"/>
          <p:cNvSpPr txBox="1"/>
          <p:nvPr/>
        </p:nvSpPr>
        <p:spPr>
          <a:xfrm>
            <a:off x="1118870" y="4279900"/>
            <a:ext cx="872490" cy="521970"/>
          </a:xfrm>
          <a:prstGeom prst="rect">
            <a:avLst/>
          </a:prstGeom>
          <a:solidFill>
            <a:schemeClr val="bg1"/>
          </a:solidFill>
        </p:spPr>
        <p:txBody>
          <a:bodyPr wrap="square" rtlCol="0">
            <a:spAutoFit/>
          </a:bodyPr>
          <a:lstStyle/>
          <a:p>
            <a:r>
              <a:rPr lang="pt-BR" altLang="en-US" sz="2800"/>
              <a:t>V</a:t>
            </a:r>
            <a:r>
              <a:rPr lang="pt-BR" altLang="en-US" sz="2800" baseline="-25000"/>
              <a:t>AF</a:t>
            </a:r>
            <a:endParaRPr lang="pt-BR" altLang="en-US" sz="2800" baseline="-25000"/>
          </a:p>
        </p:txBody>
      </p:sp>
      <p:sp>
        <p:nvSpPr>
          <p:cNvPr id="7" name="Caixa de Texto 6"/>
          <p:cNvSpPr txBox="1"/>
          <p:nvPr/>
        </p:nvSpPr>
        <p:spPr>
          <a:xfrm>
            <a:off x="8039735" y="4126865"/>
            <a:ext cx="872490" cy="521970"/>
          </a:xfrm>
          <a:prstGeom prst="rect">
            <a:avLst/>
          </a:prstGeom>
          <a:solidFill>
            <a:schemeClr val="bg1"/>
          </a:solidFill>
        </p:spPr>
        <p:txBody>
          <a:bodyPr wrap="square" rtlCol="0">
            <a:spAutoFit/>
          </a:bodyPr>
          <a:lstStyle/>
          <a:p>
            <a:r>
              <a:rPr lang="pt-BR" altLang="en-US" sz="2800"/>
              <a:t>V</a:t>
            </a:r>
            <a:r>
              <a:rPr lang="pt-BR" altLang="en-US" sz="2800" baseline="-25000"/>
              <a:t>AR</a:t>
            </a:r>
            <a:endParaRPr lang="pt-BR" altLang="en-US" sz="2800" baseline="-25000"/>
          </a:p>
        </p:txBody>
      </p:sp>
      <p:sp>
        <p:nvSpPr>
          <p:cNvPr id="8" name="Caixa de Texto 7"/>
          <p:cNvSpPr txBox="1"/>
          <p:nvPr/>
        </p:nvSpPr>
        <p:spPr>
          <a:xfrm>
            <a:off x="10380980" y="3853180"/>
            <a:ext cx="730250" cy="521970"/>
          </a:xfrm>
          <a:prstGeom prst="rect">
            <a:avLst/>
          </a:prstGeom>
          <a:solidFill>
            <a:schemeClr val="bg1"/>
          </a:solidFill>
        </p:spPr>
        <p:txBody>
          <a:bodyPr wrap="square" rtlCol="0">
            <a:spAutoFit/>
          </a:bodyPr>
          <a:lstStyle/>
          <a:p>
            <a:r>
              <a:rPr lang="pt-BR" altLang="en-US" sz="2800"/>
              <a:t>V</a:t>
            </a:r>
            <a:r>
              <a:rPr lang="pt-BR" altLang="en-US" sz="2800" baseline="-25000"/>
              <a:t>CE</a:t>
            </a:r>
            <a:endParaRPr lang="pt-BR" altLang="en-US" sz="2800" baseline="-25000"/>
          </a:p>
        </p:txBody>
      </p:sp>
      <p:cxnSp>
        <p:nvCxnSpPr>
          <p:cNvPr id="9" name="Conector de Seta Reta 8"/>
          <p:cNvCxnSpPr/>
          <p:nvPr/>
        </p:nvCxnSpPr>
        <p:spPr>
          <a:xfrm flipV="1">
            <a:off x="904875" y="3872865"/>
            <a:ext cx="10008000" cy="47625"/>
          </a:xfrm>
          <a:prstGeom prst="straightConnector1">
            <a:avLst/>
          </a:prstGeom>
          <a:ln w="2857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5801995" y="6022975"/>
            <a:ext cx="587375" cy="3333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Caixa de Texto 10"/>
          <p:cNvSpPr txBox="1"/>
          <p:nvPr/>
        </p:nvSpPr>
        <p:spPr>
          <a:xfrm>
            <a:off x="5694680" y="395605"/>
            <a:ext cx="429260" cy="521970"/>
          </a:xfrm>
          <a:prstGeom prst="rect">
            <a:avLst/>
          </a:prstGeom>
          <a:solidFill>
            <a:schemeClr val="bg1"/>
          </a:solidFill>
        </p:spPr>
        <p:txBody>
          <a:bodyPr wrap="square" rtlCol="0">
            <a:spAutoFit/>
          </a:bodyPr>
          <a:lstStyle/>
          <a:p>
            <a:r>
              <a:rPr lang="pt-BR" altLang="en-US" sz="2800"/>
              <a:t>I</a:t>
            </a:r>
            <a:r>
              <a:rPr lang="pt-BR" altLang="en-US" sz="2800" baseline="-25000"/>
              <a:t>C</a:t>
            </a:r>
            <a:endParaRPr lang="pt-BR" altLang="en-US" sz="2800" baseline="-25000"/>
          </a:p>
        </p:txBody>
      </p:sp>
      <p:sp>
        <p:nvSpPr>
          <p:cNvPr id="14" name="Caixa de Texto 13"/>
          <p:cNvSpPr txBox="1"/>
          <p:nvPr/>
        </p:nvSpPr>
        <p:spPr>
          <a:xfrm>
            <a:off x="10074910" y="2977515"/>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BE1</a:t>
            </a:r>
            <a:endParaRPr lang="pt-BR" altLang="en-US" sz="2800" baseline="-25000"/>
          </a:p>
        </p:txBody>
      </p:sp>
      <p:sp>
        <p:nvSpPr>
          <p:cNvPr id="12" name="Caixa de Texto 11"/>
          <p:cNvSpPr txBox="1"/>
          <p:nvPr/>
        </p:nvSpPr>
        <p:spPr>
          <a:xfrm>
            <a:off x="9914890" y="2390140"/>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BE2</a:t>
            </a:r>
            <a:endParaRPr lang="pt-BR" altLang="en-US" sz="2800" baseline="-25000"/>
          </a:p>
        </p:txBody>
      </p:sp>
      <p:sp>
        <p:nvSpPr>
          <p:cNvPr id="13" name="Caixa de Texto 12"/>
          <p:cNvSpPr txBox="1"/>
          <p:nvPr/>
        </p:nvSpPr>
        <p:spPr>
          <a:xfrm>
            <a:off x="9761220" y="1516380"/>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BE3</a:t>
            </a:r>
            <a:endParaRPr lang="pt-BR" altLang="en-US" sz="2800" baseline="-25000"/>
          </a:p>
        </p:txBody>
      </p:sp>
      <p:sp>
        <p:nvSpPr>
          <p:cNvPr id="15" name="Caixa de Texto 14"/>
          <p:cNvSpPr txBox="1"/>
          <p:nvPr/>
        </p:nvSpPr>
        <p:spPr>
          <a:xfrm>
            <a:off x="9603740" y="707390"/>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BE4</a:t>
            </a:r>
            <a:endParaRPr lang="pt-BR" altLang="en-US" sz="2800" baseline="-25000"/>
          </a:p>
        </p:txBody>
      </p:sp>
      <p:sp>
        <p:nvSpPr>
          <p:cNvPr id="16" name="Caixa de Texto 15"/>
          <p:cNvSpPr txBox="1"/>
          <p:nvPr/>
        </p:nvSpPr>
        <p:spPr>
          <a:xfrm>
            <a:off x="3347720" y="4279900"/>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BC1</a:t>
            </a:r>
            <a:endParaRPr lang="pt-BR" altLang="en-US" sz="2400" baseline="-25000"/>
          </a:p>
        </p:txBody>
      </p:sp>
      <p:sp>
        <p:nvSpPr>
          <p:cNvPr id="17" name="Caixa de Texto 16"/>
          <p:cNvSpPr txBox="1"/>
          <p:nvPr/>
        </p:nvSpPr>
        <p:spPr>
          <a:xfrm>
            <a:off x="3489960" y="4801870"/>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BC2</a:t>
            </a:r>
            <a:endParaRPr lang="pt-BR" altLang="en-US" sz="2400" baseline="-25000"/>
          </a:p>
        </p:txBody>
      </p:sp>
      <p:sp>
        <p:nvSpPr>
          <p:cNvPr id="18" name="Caixa de Texto 17"/>
          <p:cNvSpPr txBox="1"/>
          <p:nvPr/>
        </p:nvSpPr>
        <p:spPr>
          <a:xfrm>
            <a:off x="3596640" y="5471160"/>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BC3</a:t>
            </a:r>
            <a:endParaRPr lang="pt-BR" altLang="en-US" sz="2400" baseline="-25000"/>
          </a:p>
        </p:txBody>
      </p:sp>
      <p:sp>
        <p:nvSpPr>
          <p:cNvPr id="19" name="Caixa de Texto 18"/>
          <p:cNvSpPr txBox="1"/>
          <p:nvPr/>
        </p:nvSpPr>
        <p:spPr>
          <a:xfrm>
            <a:off x="3744595" y="6170295"/>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BC4</a:t>
            </a:r>
            <a:endParaRPr lang="pt-BR" altLang="en-US" sz="2400" baseline="-25000"/>
          </a:p>
        </p:txBody>
      </p:sp>
      <p:sp>
        <p:nvSpPr>
          <p:cNvPr id="20" name="Caixa de Texto 19"/>
          <p:cNvSpPr txBox="1"/>
          <p:nvPr/>
        </p:nvSpPr>
        <p:spPr>
          <a:xfrm>
            <a:off x="296545" y="707390"/>
            <a:ext cx="5143500" cy="1291590"/>
          </a:xfrm>
          <a:prstGeom prst="rect">
            <a:avLst/>
          </a:prstGeom>
          <a:noFill/>
        </p:spPr>
        <p:txBody>
          <a:bodyPr wrap="square" rtlCol="0" anchor="t">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Curva I</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X V</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endPar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r>
              <a:rPr lang="pt-BR" altLang="en-US" sz="36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2" name="Retângulo 21"/>
          <p:cNvSpPr/>
          <p:nvPr/>
        </p:nvSpPr>
        <p:spPr>
          <a:xfrm>
            <a:off x="5934075" y="1998980"/>
            <a:ext cx="174625" cy="3429000"/>
          </a:xfrm>
          <a:prstGeom prst="rect">
            <a:avLst/>
          </a:prstGeom>
          <a:solidFill>
            <a:schemeClr val="accent4">
              <a:lumMod val="40000"/>
              <a:lumOff val="60000"/>
              <a:alpha val="57000"/>
            </a:schemeClr>
          </a:solidFill>
          <a:ln>
            <a:solidFill>
              <a:schemeClr val="accent1">
                <a:shade val="50000"/>
                <a:alpha val="1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Caixa de Texto 22"/>
          <p:cNvSpPr txBox="1"/>
          <p:nvPr/>
        </p:nvSpPr>
        <p:spPr>
          <a:xfrm>
            <a:off x="6670675" y="707390"/>
            <a:ext cx="2543810" cy="953135"/>
          </a:xfrm>
          <a:prstGeom prst="rect">
            <a:avLst/>
          </a:prstGeom>
          <a:noFill/>
        </p:spPr>
        <p:txBody>
          <a:bodyPr wrap="square" rtlCol="0">
            <a:spAutoFit/>
          </a:bodyPr>
          <a:lstStyle/>
          <a:p>
            <a:pPr algn="ctr"/>
            <a:r>
              <a:rPr lang="pt-BR" altLang="en-US" sz="2800">
                <a:solidFill>
                  <a:srgbClr val="C00000"/>
                </a:solidFill>
                <a:latin typeface="Comic Sans MS" panose="030F0702030302020204" pitchFamily="66" charset="0"/>
                <a:cs typeface="Comic Sans MS" panose="030F0702030302020204" pitchFamily="66" charset="0"/>
              </a:rPr>
              <a:t>região ativa direta</a:t>
            </a:r>
            <a:endParaRPr lang="pt-BR" altLang="en-US" sz="2800">
              <a:solidFill>
                <a:srgbClr val="C00000"/>
              </a:solidFill>
              <a:latin typeface="Comic Sans MS" panose="030F0702030302020204" pitchFamily="66" charset="0"/>
              <a:cs typeface="Comic Sans MS" panose="030F0702030302020204" pitchFamily="66" charset="0"/>
            </a:endParaRPr>
          </a:p>
        </p:txBody>
      </p:sp>
      <p:sp>
        <p:nvSpPr>
          <p:cNvPr id="24" name="Caixa de Texto 23"/>
          <p:cNvSpPr txBox="1"/>
          <p:nvPr/>
        </p:nvSpPr>
        <p:spPr>
          <a:xfrm>
            <a:off x="4126865" y="5713095"/>
            <a:ext cx="2543810" cy="953135"/>
          </a:xfrm>
          <a:prstGeom prst="rect">
            <a:avLst/>
          </a:prstGeom>
          <a:noFill/>
        </p:spPr>
        <p:txBody>
          <a:bodyPr wrap="square" rtlCol="0">
            <a:spAutoFit/>
          </a:bodyPr>
          <a:lstStyle/>
          <a:p>
            <a:pPr algn="ctr"/>
            <a:r>
              <a:rPr lang="pt-BR" altLang="en-US" sz="2800">
                <a:solidFill>
                  <a:srgbClr val="C00000"/>
                </a:solidFill>
                <a:latin typeface="Comic Sans MS" panose="030F0702030302020204" pitchFamily="66" charset="0"/>
                <a:cs typeface="Comic Sans MS" panose="030F0702030302020204" pitchFamily="66" charset="0"/>
              </a:rPr>
              <a:t>região ativa reversa</a:t>
            </a:r>
            <a:endParaRPr lang="pt-BR" altLang="en-US" sz="2800">
              <a:solidFill>
                <a:srgbClr val="C00000"/>
              </a:solidFill>
              <a:latin typeface="Comic Sans MS" panose="030F0702030302020204" pitchFamily="66" charset="0"/>
              <a:cs typeface="Comic Sans MS" panose="030F0702030302020204" pitchFamily="66" charset="0"/>
            </a:endParaRPr>
          </a:p>
        </p:txBody>
      </p:sp>
      <p:sp>
        <p:nvSpPr>
          <p:cNvPr id="25" name="Caixa de Texto 24"/>
          <p:cNvSpPr txBox="1"/>
          <p:nvPr/>
        </p:nvSpPr>
        <p:spPr>
          <a:xfrm>
            <a:off x="6626860" y="5152390"/>
            <a:ext cx="1988185" cy="521970"/>
          </a:xfrm>
          <a:prstGeom prst="rect">
            <a:avLst/>
          </a:prstGeom>
          <a:noFill/>
        </p:spPr>
        <p:txBody>
          <a:bodyPr wrap="square" rtlCol="0">
            <a:spAutoFit/>
          </a:bodyPr>
          <a:lstStyle/>
          <a:p>
            <a:pPr algn="ctr"/>
            <a:r>
              <a:rPr lang="pt-BR" altLang="en-US" sz="2800">
                <a:solidFill>
                  <a:srgbClr val="C00000"/>
                </a:solidFill>
                <a:latin typeface="Comic Sans MS" panose="030F0702030302020204" pitchFamily="66" charset="0"/>
                <a:cs typeface="Comic Sans MS" panose="030F0702030302020204" pitchFamily="66" charset="0"/>
              </a:rPr>
              <a:t>saturação</a:t>
            </a:r>
            <a:endParaRPr lang="pt-BR" altLang="en-US" sz="2800">
              <a:solidFill>
                <a:srgbClr val="C00000"/>
              </a:solidFill>
              <a:latin typeface="Comic Sans MS" panose="030F0702030302020204" pitchFamily="66" charset="0"/>
              <a:cs typeface="Comic Sans MS" panose="030F0702030302020204" pitchFamily="66" charset="0"/>
            </a:endParaRPr>
          </a:p>
        </p:txBody>
      </p:sp>
      <p:sp>
        <p:nvSpPr>
          <p:cNvPr id="26" name="Forma livre 25"/>
          <p:cNvSpPr/>
          <p:nvPr/>
        </p:nvSpPr>
        <p:spPr>
          <a:xfrm>
            <a:off x="6032500" y="4692015"/>
            <a:ext cx="762000" cy="673735"/>
          </a:xfrm>
          <a:custGeom>
            <a:avLst/>
            <a:gdLst>
              <a:gd name="connisteX0" fmla="*/ 0 w 762000"/>
              <a:gd name="connsiteY0" fmla="*/ 38614 h 673614"/>
              <a:gd name="connisteX1" fmla="*/ 444500 w 762000"/>
              <a:gd name="connsiteY1" fmla="*/ 54489 h 673614"/>
              <a:gd name="connisteX2" fmla="*/ 396875 w 762000"/>
              <a:gd name="connsiteY2" fmla="*/ 578364 h 673614"/>
              <a:gd name="connisteX3" fmla="*/ 762000 w 762000"/>
              <a:gd name="connsiteY3" fmla="*/ 673614 h 673614"/>
            </a:gdLst>
            <a:ahLst/>
            <a:cxnLst>
              <a:cxn ang="0">
                <a:pos x="connisteX0" y="connsiteY0"/>
              </a:cxn>
              <a:cxn ang="0">
                <a:pos x="connisteX1" y="connsiteY1"/>
              </a:cxn>
              <a:cxn ang="0">
                <a:pos x="connisteX2" y="connsiteY2"/>
              </a:cxn>
              <a:cxn ang="0">
                <a:pos x="connisteX3" y="connsiteY3"/>
              </a:cxn>
            </a:cxnLst>
            <a:rect l="l" t="t" r="r" b="b"/>
            <a:pathLst>
              <a:path w="762000" h="673615">
                <a:moveTo>
                  <a:pt x="0" y="38615"/>
                </a:moveTo>
                <a:cubicBezTo>
                  <a:pt x="89535" y="30995"/>
                  <a:pt x="365125" y="-53460"/>
                  <a:pt x="444500" y="54490"/>
                </a:cubicBezTo>
                <a:cubicBezTo>
                  <a:pt x="523875" y="162440"/>
                  <a:pt x="333375" y="454540"/>
                  <a:pt x="396875" y="578365"/>
                </a:cubicBezTo>
                <a:cubicBezTo>
                  <a:pt x="460375" y="702190"/>
                  <a:pt x="687705" y="664725"/>
                  <a:pt x="762000" y="673615"/>
                </a:cubicBezTo>
              </a:path>
            </a:pathLst>
          </a:custGeom>
          <a:noFill/>
          <a:ln>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7" name="Caixa de Texto 5"/>
              <p:cNvSpPr txBox="1"/>
              <p:nvPr/>
            </p:nvSpPr>
            <p:spPr>
              <a:xfrm>
                <a:off x="875030" y="1241425"/>
                <a:ext cx="939673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𝑒𝑚𝑖𝑠𝑠𝑜𝑟</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875030" y="1241425"/>
                <a:ext cx="9396730" cy="895985"/>
              </a:xfrm>
              <a:prstGeom prst="rect">
                <a:avLst/>
              </a:prstGeom>
              <a:blipFill rotWithShape="1">
                <a:blip r:embed="rId1"/>
                <a:stretch>
                  <a:fillRect t="-4819"/>
                </a:stretch>
              </a:blipFill>
              <a:ln w="38100">
                <a:noFill/>
              </a:ln>
            </p:spPr>
            <p:txBody>
              <a:bodyPr/>
              <a:lstStyle/>
              <a:p>
                <a:r>
                  <a:rPr lang="pt-BR" altLang="en-US">
                    <a:noFill/>
                  </a:rPr>
                  <a:t> </a:t>
                </a:r>
              </a:p>
            </p:txBody>
          </p:sp>
        </mc:Fallback>
      </mc:AlternateContent>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5"/>
              <p:cNvSpPr txBox="1"/>
              <p:nvPr/>
            </p:nvSpPr>
            <p:spPr>
              <a:xfrm>
                <a:off x="875030" y="2552065"/>
                <a:ext cx="939673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𝑐𝑜𝑙𝑒𝑡𝑜𝑟</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875030" y="2552065"/>
                <a:ext cx="9396730" cy="895985"/>
              </a:xfrm>
              <a:prstGeom prst="rect">
                <a:avLst/>
              </a:prstGeom>
              <a:blipFill rotWithShape="1">
                <a:blip r:embed="rId2"/>
                <a:stretch>
                  <a:fillRect t="-4819"/>
                </a:stretch>
              </a:blipFill>
              <a:ln w="38100">
                <a:noFill/>
              </a:ln>
            </p:spPr>
            <p:txBody>
              <a:bodyPr/>
              <a:lstStyle/>
              <a:p>
                <a:r>
                  <a:rPr lang="pt-BR" altLang="en-US">
                    <a:noFill/>
                  </a:rPr>
                  <a:t> </a:t>
                </a:r>
              </a:p>
            </p:txBody>
          </p:sp>
        </mc:Fallback>
      </mc:AlternateContent>
      <p:sp>
        <p:nvSpPr>
          <p:cNvPr id="130" name="Caixa de Texto 129"/>
          <p:cNvSpPr txBox="1"/>
          <p:nvPr/>
        </p:nvSpPr>
        <p:spPr>
          <a:xfrm>
            <a:off x="639445" y="3801745"/>
            <a:ext cx="11407775"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Ficaremos com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4" name="Conector Reto 3"/>
          <p:cNvCxnSpPr/>
          <p:nvPr/>
        </p:nvCxnSpPr>
        <p:spPr>
          <a:xfrm flipV="1">
            <a:off x="3301365" y="943610"/>
            <a:ext cx="857250" cy="1254760"/>
          </a:xfrm>
          <a:prstGeom prst="line">
            <a:avLst/>
          </a:prstGeom>
          <a:ln w="349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2286000" y="2372360"/>
            <a:ext cx="857250" cy="1254760"/>
          </a:xfrm>
          <a:prstGeom prst="line">
            <a:avLst/>
          </a:prstGeom>
          <a:ln w="34925">
            <a:solidFill>
              <a:srgbClr val="9A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 name="Caixa de Texto 5"/>
              <p:cNvSpPr txBox="1"/>
              <p:nvPr/>
            </p:nvSpPr>
            <p:spPr>
              <a:xfrm>
                <a:off x="1518285" y="4544060"/>
                <a:ext cx="8110220"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518285" y="4544060"/>
                <a:ext cx="8110220" cy="895350"/>
              </a:xfrm>
              <a:prstGeom prst="rect">
                <a:avLst/>
              </a:prstGeom>
              <a:blipFill rotWithShape="1">
                <a:blip r:embed="rId3"/>
                <a:stretch>
                  <a:fillRect t="-48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1930400" y="5659755"/>
                <a:ext cx="7698105"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1930400" y="5659755"/>
                <a:ext cx="7698105" cy="895985"/>
              </a:xfrm>
              <a:prstGeom prst="rect">
                <a:avLst/>
              </a:prstGeom>
              <a:blipFill rotWithShape="1">
                <a:blip r:embed="rId4"/>
                <a:stretch>
                  <a:fillRect t="-4819"/>
                </a:stretch>
              </a:blipFill>
              <a:ln w="38100">
                <a:noFill/>
              </a:ln>
            </p:spPr>
            <p:txBody>
              <a:bodyPr/>
              <a:lstStyle/>
              <a:p>
                <a:r>
                  <a:rPr lang="pt-BR" altLang="en-US">
                    <a:noFill/>
                  </a:rPr>
                  <a:t> </a:t>
                </a:r>
              </a:p>
            </p:txBody>
          </p:sp>
        </mc:Fallback>
      </mc:AlternateContent>
    </p:spTree>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909320" y="826770"/>
            <a:ext cx="8719185"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De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1026160" y="1348740"/>
                <a:ext cx="8110220"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026160" y="1348740"/>
                <a:ext cx="8110220" cy="895350"/>
              </a:xfrm>
              <a:prstGeom prst="rect">
                <a:avLst/>
              </a:prstGeom>
              <a:blipFill rotWithShape="1">
                <a:blip r:embed="rId1"/>
                <a:stretch>
                  <a:fillRect t="-48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570355" y="2678430"/>
                <a:ext cx="7396480"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570355" y="2678430"/>
                <a:ext cx="7396480" cy="965835"/>
              </a:xfrm>
              <a:prstGeom prst="rect">
                <a:avLst/>
              </a:prstGeom>
              <a:blipFill rotWithShape="1">
                <a:blip r:embed="rId2"/>
                <a:stretch>
                  <a:fillRect t="-4471"/>
                </a:stretch>
              </a:blipFill>
              <a:ln w="38100">
                <a:noFill/>
              </a:ln>
            </p:spPr>
            <p:txBody>
              <a:bodyPr/>
              <a:lstStyle/>
              <a:p>
                <a:r>
                  <a:rPr lang="pt-BR" altLang="en-US">
                    <a:noFill/>
                  </a:rPr>
                  <a:t> </a:t>
                </a:r>
              </a:p>
            </p:txBody>
          </p:sp>
        </mc:Fallback>
      </mc:AlternateContent>
      <p:sp>
        <p:nvSpPr>
          <p:cNvPr id="9" name="Caixa de Texto 8"/>
          <p:cNvSpPr txBox="1"/>
          <p:nvPr/>
        </p:nvSpPr>
        <p:spPr>
          <a:xfrm>
            <a:off x="1026160" y="2244090"/>
            <a:ext cx="8719185"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obtemos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0" name="Caixa de Texto 9"/>
              <p:cNvSpPr txBox="1"/>
              <p:nvPr/>
            </p:nvSpPr>
            <p:spPr>
              <a:xfrm>
                <a:off x="1687195" y="3729990"/>
                <a:ext cx="7396480"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1687195" y="3729990"/>
                <a:ext cx="7396480" cy="965835"/>
              </a:xfrm>
              <a:prstGeom prst="rect">
                <a:avLst/>
              </a:prstGeom>
              <a:blipFill rotWithShape="1">
                <a:blip r:embed="rId3"/>
                <a:stretch>
                  <a:fillRect t="-4471"/>
                </a:stretch>
              </a:blipFill>
              <a:ln w="38100">
                <a:noFill/>
              </a:ln>
            </p:spPr>
            <p:txBody>
              <a:bodyPr/>
              <a:lstStyle/>
              <a:p>
                <a:r>
                  <a:rPr lang="pt-BR" altLang="en-US">
                    <a:noFill/>
                  </a:rPr>
                  <a:t> </a:t>
                </a:r>
              </a:p>
            </p:txBody>
          </p:sp>
        </mc:Fallback>
      </mc:AlternateContent>
      <p:sp>
        <p:nvSpPr>
          <p:cNvPr id="11" name="Caixa de Texto 10"/>
          <p:cNvSpPr txBox="1"/>
          <p:nvPr/>
        </p:nvSpPr>
        <p:spPr>
          <a:xfrm>
            <a:off x="908685" y="4781550"/>
            <a:ext cx="8719185"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que podemos usar na outra equação, a saber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 name="Caixa de Texto 5"/>
              <p:cNvSpPr txBox="1"/>
              <p:nvPr/>
            </p:nvSpPr>
            <p:spPr>
              <a:xfrm>
                <a:off x="1223010" y="5448300"/>
                <a:ext cx="1013079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1223010" y="5448300"/>
                <a:ext cx="10130790" cy="895985"/>
              </a:xfrm>
              <a:prstGeom prst="rect">
                <a:avLst/>
              </a:prstGeom>
              <a:blipFill rotWithShape="1">
                <a:blip r:embed="rId4"/>
                <a:stretch>
                  <a:fillRect t="-4819"/>
                </a:stretch>
              </a:blipFill>
              <a:ln w="38100">
                <a:noFill/>
              </a:ln>
            </p:spPr>
            <p:txBody>
              <a:bodyPr/>
              <a:lstStyle/>
              <a:p>
                <a:r>
                  <a:rPr lang="pt-BR" altLang="en-US">
                    <a:noFill/>
                  </a:rPr>
                  <a:t> </a:t>
                </a:r>
              </a:p>
            </p:txBody>
          </p:sp>
        </mc:Fallback>
      </mc:AlternateContent>
    </p:spTree>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5"/>
              <p:cNvSpPr txBox="1"/>
              <p:nvPr/>
            </p:nvSpPr>
            <p:spPr>
              <a:xfrm>
                <a:off x="443230" y="1019175"/>
                <a:ext cx="10130790" cy="521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443230" y="1019175"/>
                <a:ext cx="10130790" cy="521970"/>
              </a:xfrm>
              <a:prstGeom prst="rect">
                <a:avLst/>
              </a:prstGeom>
              <a:blipFill rotWithShape="1">
                <a:blip r:embed="rId1"/>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1030605" y="1626870"/>
                <a:ext cx="10130790"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1030605" y="1626870"/>
                <a:ext cx="10130790" cy="965835"/>
              </a:xfrm>
              <a:prstGeom prst="rect">
                <a:avLst/>
              </a:prstGeom>
              <a:blipFill rotWithShape="1">
                <a:blip r:embed="rId2"/>
                <a:stretch>
                  <a:fillRect t="-44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1030605" y="3108325"/>
                <a:ext cx="9368790" cy="966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1030605" y="3108325"/>
                <a:ext cx="9368790" cy="966470"/>
              </a:xfrm>
              <a:prstGeom prst="rect">
                <a:avLst/>
              </a:prstGeom>
              <a:blipFill rotWithShape="1">
                <a:blip r:embed="rId3"/>
                <a:stretch>
                  <a:fillRect t="-446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1030605" y="4765040"/>
                <a:ext cx="10577195" cy="13106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𝑞𝑢𝑒</m:t>
                      </m:r>
                      <m:r>
                        <a:rPr lang="en-US" altLang="pt-BR" sz="2800" i="1">
                          <a:latin typeface="Cambria Math" panose="02040503050406030204" pitchFamily="18" charset="0"/>
                          <a:cs typeface="Cambria Math" panose="02040503050406030204" pitchFamily="18" charset="0"/>
                        </a:rPr>
                        <m:t> é </m:t>
                      </m:r>
                      <m:r>
                        <a:rPr lang="en-US" altLang="pt-BR" sz="2800" i="1">
                          <a:latin typeface="Cambria Math" panose="02040503050406030204" pitchFamily="18" charset="0"/>
                          <a:cs typeface="Cambria Math" panose="02040503050406030204" pitchFamily="18" charset="0"/>
                        </a:rPr>
                        <m:t>𝑜</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𝑑𝑒</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𝑚𝑜𝑑𝑜</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𝑐𝑜𝑚𝑢𝑚</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1030605" y="4765040"/>
                <a:ext cx="10577195" cy="1310640"/>
              </a:xfrm>
              <a:prstGeom prst="rect">
                <a:avLst/>
              </a:prstGeom>
              <a:blipFill rotWithShape="1">
                <a:blip r:embed="rId4"/>
                <a:stretch>
                  <a:fillRect t="-3295"/>
                </a:stretch>
              </a:blipFill>
              <a:ln w="38100">
                <a:noFill/>
              </a:ln>
            </p:spPr>
            <p:txBody>
              <a:bodyPr/>
              <a:lstStyle/>
              <a:p>
                <a:r>
                  <a:rPr lang="pt-BR" altLang="en-US">
                    <a:noFill/>
                  </a:rPr>
                  <a:t> </a:t>
                </a:r>
              </a:p>
            </p:txBody>
          </p:sp>
        </mc:Fallback>
      </mc:AlternateContent>
    </p:spTree>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07365"/>
                <a:ext cx="11240770" cy="3502660"/>
              </a:xfrm>
              <a:prstGeom prst="rect">
                <a:avLst/>
              </a:prstGeom>
              <a:noFill/>
            </p:spPr>
            <p:txBody>
              <a:bodyPr wrap="square" rtlCol="0">
                <a:spAutoFit/>
              </a:bodyPr>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Lembrando que</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𝑒</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num>
                      <m:den>
                        <m:sSub>
                          <m:sSubPr>
                            <m:ctrlPr>
                              <a:rPr lang="en-US" altLang="pt-BR" sz="3200" i="1" smtClean="0">
                                <a:latin typeface="Cambria Math" panose="02040503050406030204" pitchFamily="18" charset="0"/>
                              </a:rPr>
                            </m:ctrlPr>
                          </m:sSubPr>
                          <m:e>
                            <m:r>
                              <a:rPr lang="en-US" altLang="pt-BR" sz="3200" i="1" smtClean="0">
                                <a:latin typeface="Cambria Math" panose="02040503050406030204" pitchFamily="18" charset="0"/>
                              </a:rPr>
                              <m:t>𝐼</m:t>
                            </m:r>
                          </m:e>
                          <m:sub>
                            <m:r>
                              <a:rPr lang="en-US" altLang="pt-BR" sz="3200" b="0" i="1" smtClean="0">
                                <a:latin typeface="Cambria Math" panose="02040503050406030204" pitchFamily="18" charset="0"/>
                              </a:rPr>
                              <m:t>𝐸</m:t>
                            </m:r>
                          </m:sub>
                        </m:sSub>
                      </m:den>
                    </m:f>
                  </m:oMath>
                </a14:m>
                <a:r>
                  <a:rPr lang="pt-BR" altLang="en-US" sz="3200" i="1" dirty="0">
                    <a:latin typeface="Cambria Math" panose="02040503050406030204" pitchFamily="18" charset="0"/>
                    <a:cs typeface="Cambria Math" panose="02040503050406030204" pitchFamily="18" charset="0"/>
                  </a:rPr>
                  <a:t>       e   </a:t>
                </a:r>
                <a14:m>
                  <m:oMath xmlns:m="http://schemas.openxmlformats.org/officeDocument/2006/math">
                    <m:r>
                      <a:rPr lang="en-US" altLang="pt-BR" sz="3200" i="1" dirty="0">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cs typeface="Cambria Math" panose="02040503050406030204" pitchFamily="18" charset="0"/>
                          </a:rPr>
                          <m:t>𝐸</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oMath>
                </a14:m>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Arial" panose="020B0604020202020204" pitchFamily="34" charset="0"/>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obter que </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𝜋</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oMath>
                  </m:oMathPara>
                </a14:m>
                <a:endParaRPr lang="en-US" altLang="pt-BR" sz="3200" i="1">
                  <a:latin typeface="Cambria Math" panose="02040503050406030204" pitchFamily="18" charset="0"/>
                  <a:cs typeface="Cambria Math" panose="02040503050406030204" pitchFamily="18" charset="0"/>
                </a:endParaRPr>
              </a:p>
              <a:p>
                <a:pPr indent="0" algn="l" fontAlgn="auto">
                  <a:spcBef>
                    <a:spcPts val="0"/>
                  </a:spcBef>
                  <a:spcAft>
                    <a:spcPts val="0"/>
                  </a:spcAft>
                  <a:buFont typeface="Arial" panose="020B0604020202020204" pitchFamily="34" charset="0"/>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nova expressão para o ganho de modo comum é</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07365"/>
                <a:ext cx="11240770" cy="35026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807720" y="4447540"/>
                <a:ext cx="10577195" cy="13131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sub>
                              </m:sSub>
                            </m:den>
                          </m:f>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sub>
                              </m:sSub>
                            </m:den>
                          </m:f>
                          <m:r>
                            <a:rPr lang="en-US" altLang="pt-BR" sz="2800" i="1">
                              <a:latin typeface="Cambria Math" panose="02040503050406030204" pitchFamily="18" charset="0"/>
                              <a:cs typeface="Cambria Math" panose="02040503050406030204" pitchFamily="18" charset="0"/>
                            </a:rPr>
                            <m:t>)</m:t>
                          </m:r>
                        </m:den>
                      </m:f>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807720" y="4447540"/>
                <a:ext cx="10577195" cy="1313180"/>
              </a:xfrm>
              <a:prstGeom prst="rect">
                <a:avLst/>
              </a:prstGeom>
              <a:blipFill rotWithShape="1">
                <a:blip r:embed="rId2"/>
                <a:stretch>
                  <a:fillRect t="-3288"/>
                </a:stretch>
              </a:blipFill>
              <a:ln w="38100">
                <a:noFill/>
              </a:ln>
            </p:spPr>
            <p:txBody>
              <a:bodyPr/>
              <a:lstStyle/>
              <a:p>
                <a:r>
                  <a:rPr lang="pt-BR" altLang="en-US">
                    <a:noFill/>
                  </a:rPr>
                  <a:t> </a:t>
                </a:r>
              </a:p>
            </p:txBody>
          </p:sp>
        </mc:Fallback>
      </mc:AlternateContent>
    </p:spTree>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07365"/>
                <a:ext cx="11240770" cy="2061210"/>
              </a:xfrm>
              <a:prstGeom prst="rect">
                <a:avLst/>
              </a:prstGeom>
              <a:noFill/>
            </p:spPr>
            <p:txBody>
              <a:bodyPr wrap="square" rtlCol="0">
                <a:spAutoFit/>
              </a:bodyPr>
              <a:p>
                <a:pPr indent="0" algn="l" fontAlgn="auto">
                  <a:spcBef>
                    <a:spcPts val="0"/>
                  </a:spcBef>
                  <a:spcAft>
                    <a:spcPts val="0"/>
                  </a:spcAft>
                  <a:buFont typeface="Arial" panose="020B0604020202020204" pitchFamily="34" charset="0"/>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Espera-se que </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0"/>
                  </a:spcAft>
                  <a:buFont typeface="Arial" panose="020B0604020202020204" pitchFamily="34" charset="0"/>
                  <a:buNone/>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oMath>
                </a14:m>
                <a:r>
                  <a:rPr lang="pt-BR" altLang="en-US" sz="3200" i="1">
                    <a:latin typeface="Cambria Math" panose="02040503050406030204" pitchFamily="18" charset="0"/>
                    <a:cs typeface="Cambria Math" panose="02040503050406030204" pitchFamily="18" charset="0"/>
                  </a:rPr>
                  <a:t>&lt;&lt;r</a:t>
                </a:r>
                <a:r>
                  <a:rPr lang="pt-BR" altLang="en-US" sz="3200" i="1" baseline="-25000">
                    <a:latin typeface="Cambria Math" panose="02040503050406030204" pitchFamily="18" charset="0"/>
                    <a:cs typeface="Cambria Math" panose="02040503050406030204" pitchFamily="18" charset="0"/>
                  </a:rPr>
                  <a:t>i</a:t>
                </a:r>
                <a:endParaRPr lang="en-US" altLang="pt-BR" sz="3200" i="1">
                  <a:latin typeface="Cambria Math" panose="02040503050406030204" pitchFamily="18" charset="0"/>
                  <a:cs typeface="Cambria Math" panose="02040503050406030204" pitchFamily="18" charset="0"/>
                </a:endParaRPr>
              </a:p>
              <a:p>
                <a:pPr indent="0" algn="l" fontAlgn="auto">
                  <a:spcBef>
                    <a:spcPts val="0"/>
                  </a:spcBef>
                  <a:spcAft>
                    <a:spcPts val="0"/>
                  </a:spcAft>
                  <a:buFont typeface="Arial" panose="020B0604020202020204" pitchFamily="34" charset="0"/>
                  <a:buNone/>
                </a:pP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Arial" panose="020B0604020202020204" pitchFamily="34" charset="0"/>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assim podemos obter</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07365"/>
                <a:ext cx="11240770" cy="206121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4140835" y="2938780"/>
                <a:ext cx="4370705" cy="131318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sub>
                              </m:sSub>
                            </m:den>
                          </m:f>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𝛼</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4140835" y="2938780"/>
                <a:ext cx="4370705" cy="1313180"/>
              </a:xfrm>
              <a:prstGeom prst="rect">
                <a:avLst/>
              </a:prstGeom>
              <a:blipFill rotWithShape="1">
                <a:blip r:embed="rId2"/>
                <a:stretch>
                  <a:fillRect l="-436" t="-3288" r="-436" b="-1451"/>
                </a:stretch>
              </a:blipFill>
              <a:ln w="38100">
                <a:solidFill>
                  <a:srgbClr val="FFFF00"/>
                </a:solidFill>
              </a:ln>
            </p:spPr>
            <p:txBody>
              <a:bodyPr/>
              <a:lstStyle/>
              <a:p>
                <a:r>
                  <a:rPr lang="pt-BR" altLang="en-US">
                    <a:noFill/>
                  </a:rPr>
                  <a:t> </a:t>
                </a:r>
              </a:p>
            </p:txBody>
          </p:sp>
        </mc:Fallback>
      </mc:AlternateContent>
      <p:sp>
        <p:nvSpPr>
          <p:cNvPr id="11" name="Caixa de Texto 10"/>
          <p:cNvSpPr txBox="1"/>
          <p:nvPr/>
        </p:nvSpPr>
        <p:spPr>
          <a:xfrm>
            <a:off x="475615" y="4701540"/>
            <a:ext cx="11370310"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que é um resultado igual ao que haviamos deduzido com uma análise aproximada (</a:t>
            </a:r>
            <a:r>
              <a:rPr lang="pt-BR" altLang="en-US" sz="2800" dirty="0" smtClean="0">
                <a:latin typeface="Comic Sans MS" panose="030F0702030302020204" pitchFamily="66" charset="0"/>
                <a:cs typeface="Comic Sans MS" panose="030F0702030302020204" pitchFamily="66" charset="0"/>
                <a:sym typeface="+mn-ea"/>
              </a:rPr>
              <a:t>A</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  -</a:t>
            </a:r>
            <a:r>
              <a:rPr lang="pt-BR" altLang="en-US" sz="2800" dirty="0" smtClean="0">
                <a:latin typeface="Symbol" panose="05050102010706020507" charset="0"/>
                <a:cs typeface="Symbol" panose="05050102010706020507" charset="0"/>
                <a:sym typeface="+mn-ea"/>
              </a:rPr>
              <a:t>a</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 </a:t>
            </a:r>
            <a:r>
              <a:rPr lang="pt-BR" altLang="en-US" sz="2800" dirty="0" smtClean="0">
                <a:latin typeface="Comic Sans MS" panose="030F0702030302020204" pitchFamily="66" charset="0"/>
                <a:cs typeface="Comic Sans MS" panose="030F0702030302020204" pitchFamily="66" charset="0"/>
                <a:sym typeface="+mn-ea"/>
              </a:rPr>
              <a:t>)</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10015" y="620903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619279" y="224817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638540" y="188658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396164" y="59478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341335" y="290393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944753" y="208469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8015070" y="266965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418295" y="304176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598455" y="50789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600540" y="416444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802794" y="142648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479710" y="142648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30591"/>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391240" y="26779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7390679" y="287111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10983509" y="298858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8803592" y="26244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10240597" y="26244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781964" y="262473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742719" y="262473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7" name="Conector Reto 16"/>
          <p:cNvCxnSpPr/>
          <p:nvPr/>
        </p:nvCxnSpPr>
        <p:spPr>
          <a:xfrm rot="5400000">
            <a:off x="9012555" y="507809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rot="5400000">
            <a:off x="9323070" y="465518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rot="5400000" flipV="1">
            <a:off x="9351645" y="523494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9337675" y="440626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Conector Reto 22"/>
          <p:cNvCxnSpPr/>
          <p:nvPr/>
        </p:nvCxnSpPr>
        <p:spPr>
          <a:xfrm rot="5400000">
            <a:off x="9335770" y="5706110"/>
            <a:ext cx="48450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5"/>
          <p:cNvCxnSpPr/>
          <p:nvPr/>
        </p:nvCxnSpPr>
        <p:spPr>
          <a:xfrm>
            <a:off x="6848475" y="5080635"/>
            <a:ext cx="248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0" name="Grupo 29"/>
          <p:cNvGrpSpPr/>
          <p:nvPr/>
        </p:nvGrpSpPr>
        <p:grpSpPr>
          <a:xfrm rot="5400000">
            <a:off x="6112068" y="4722035"/>
            <a:ext cx="1783849" cy="668373"/>
            <a:chOff x="8610600" y="2524505"/>
            <a:chExt cx="1783849" cy="668373"/>
          </a:xfrm>
        </p:grpSpPr>
        <p:cxnSp>
          <p:nvCxnSpPr>
            <p:cNvPr id="3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3"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25"/>
            <p:cNvCxnSpPr/>
            <p:nvPr/>
          </p:nvCxnSpPr>
          <p:spPr>
            <a:xfrm rot="16200000">
              <a:off x="9368726" y="303087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7148264" y="59478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6542505" y="354595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7320316" y="30782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7128927" y="344837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1" name="Conector Reto 50"/>
          <p:cNvCxnSpPr/>
          <p:nvPr/>
        </p:nvCxnSpPr>
        <p:spPr>
          <a:xfrm flipH="1" flipV="1">
            <a:off x="6687185" y="4436110"/>
            <a:ext cx="0" cy="6508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25"/>
          <p:cNvCxnSpPr/>
          <p:nvPr/>
        </p:nvCxnSpPr>
        <p:spPr>
          <a:xfrm>
            <a:off x="6670040" y="4420870"/>
            <a:ext cx="648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7240270" y="5247005"/>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Qb1</a:t>
            </a:r>
            <a:endParaRPr lang="pt-BR" altLang="en-US" sz="2800" baseline="-25000" dirty="0">
              <a:latin typeface="Comic Sans MS" panose="030F0702030302020204" pitchFamily="66" charset="0"/>
              <a:cs typeface="Comic Sans MS" panose="030F0702030302020204" pitchFamily="66" charset="0"/>
            </a:endParaRPr>
          </a:p>
        </p:txBody>
      </p:sp>
      <p:sp>
        <p:nvSpPr>
          <p:cNvPr id="54" name="Caixa de Texto 23"/>
          <p:cNvSpPr txBox="1"/>
          <p:nvPr/>
        </p:nvSpPr>
        <p:spPr>
          <a:xfrm>
            <a:off x="9554845" y="5247005"/>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Qb2</a:t>
            </a:r>
            <a:endParaRPr lang="pt-BR" altLang="en-US" sz="2800" baseline="-25000" dirty="0">
              <a:latin typeface="Comic Sans MS" panose="030F0702030302020204" pitchFamily="66" charset="0"/>
              <a:cs typeface="Comic Sans MS" panose="030F0702030302020204" pitchFamily="66" charset="0"/>
            </a:endParaRPr>
          </a:p>
        </p:txBody>
      </p:sp>
      <p:sp>
        <p:nvSpPr>
          <p:cNvPr id="130" name="Caixa de Texto 129"/>
          <p:cNvSpPr txBox="1"/>
          <p:nvPr/>
        </p:nvSpPr>
        <p:spPr>
          <a:xfrm>
            <a:off x="377190" y="1554480"/>
            <a:ext cx="6165215" cy="369252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Na implementação real de um par diferencial, é usado um espelho de corrente. Como vimos, este pode ser substituido por uma fonte de corrente com uma resistencia.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No caso de termos Qb1 = Qb2, o modelo equivalente será como na próxima figura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10015" y="620903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233199" y="24247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252460" y="20631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0373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955255" y="30804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558673" y="226122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628990" y="284618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968080" y="33167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212375" y="52554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214460" y="434097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16714" y="160301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093630" y="160301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77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05160" y="285444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7004599" y="304764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10597429" y="316511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8417512"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9854517"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95884"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356639"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8951595" y="45827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221445" y="478865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185946" y="4338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009797" y="470821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30" name="Caixa de Texto 129"/>
              <p:cNvSpPr txBox="1"/>
              <p:nvPr/>
            </p:nvSpPr>
            <p:spPr>
              <a:xfrm>
                <a:off x="109855" y="1064895"/>
                <a:ext cx="8094980" cy="502475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de modo comum será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𝛼</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𝛼</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𝑏</m:t>
                              </m:r>
                              <m:r>
                                <a:rPr lang="en-US" altLang="pt-BR" sz="2800" i="1">
                                  <a:latin typeface="Cambria Math" panose="02040503050406030204" pitchFamily="18" charset="0"/>
                                  <a:cs typeface="Cambria Math" panose="02040503050406030204" pitchFamily="18" charset="0"/>
                                </a:rPr>
                                <m:t>2</m:t>
                              </m:r>
                            </m:sub>
                          </m:sSub>
                        </m:den>
                      </m:f>
                    </m:oMath>
                  </m:oMathPara>
                </a14:m>
                <a:endParaRPr lang="en-US" altLang="pt-BR" sz="2800" i="1">
                  <a:latin typeface="Cambria Math" panose="02040503050406030204" pitchFamily="18" charset="0"/>
                  <a:cs typeface="Cambria Math" panose="02040503050406030204" pitchFamily="18" charset="0"/>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CMRR pode ser calculado também: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𝐶𝑀𝑅𝑅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𝐶𝑀</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𝛼</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𝐶𝑀𝑅𝑅</m:t>
                      </m:r>
                      <m:r>
                        <a:rPr lang="en-US" altLang="pt-BR" sz="2400" i="1">
                          <a:latin typeface="Cambria Math" panose="02040503050406030204" pitchFamily="18" charset="0"/>
                          <a:cs typeface="Cambria Math" panose="02040503050406030204" pitchFamily="18" charset="0"/>
                        </a:rPr>
                        <m:t>&lt;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𝛼</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num>
                        <m:den>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𝐴𝑏</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𝐴𝑏</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oMath>
                  </m:oMathPara>
                </a14:m>
                <a:endParaRPr lang="pt-BR" altLang="en-US" sz="2400"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109855" y="1064895"/>
                <a:ext cx="8094980" cy="502475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 name="Conector Reto 79"/>
          <p:cNvCxnSpPr/>
          <p:nvPr/>
        </p:nvCxnSpPr>
        <p:spPr>
          <a:xfrm rot="-5400000" flipV="1">
            <a:off x="9158334" y="516494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 name="Conector Reto 74"/>
          <p:cNvCxnSpPr/>
          <p:nvPr/>
        </p:nvCxnSpPr>
        <p:spPr>
          <a:xfrm>
            <a:off x="4261405" y="559393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tângulo 6"/>
          <p:cNvSpPr/>
          <p:nvPr/>
        </p:nvSpPr>
        <p:spPr>
          <a:xfrm rot="-5400000">
            <a:off x="9550726" y="505467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 name="Conector Reto 37"/>
          <p:cNvCxnSpPr/>
          <p:nvPr/>
        </p:nvCxnSpPr>
        <p:spPr>
          <a:xfrm>
            <a:off x="964254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9212680" y="455433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9642475" y="5255260"/>
            <a:ext cx="23704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0b2</a:t>
            </a: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Ab2</a:t>
            </a: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10015" y="620903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233199" y="24247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252460" y="20631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2659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955255" y="30804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558673" y="226122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628990" y="284618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968080" y="33167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212375" y="52554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214460" y="434097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16714" y="160301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093630" y="160301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77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05160" y="285444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7004599" y="304764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10597429" y="316511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8417512"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9854517"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95884"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356639"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8951595" y="45827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396070" y="473848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201186" y="4338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009797" y="470821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30" name="Caixa de Texto 129"/>
              <p:cNvSpPr txBox="1"/>
              <p:nvPr/>
            </p:nvSpPr>
            <p:spPr>
              <a:xfrm>
                <a:off x="532130" y="2424430"/>
                <a:ext cx="6563995" cy="3130550"/>
              </a:xfrm>
              <a:prstGeom prst="rect">
                <a:avLst/>
              </a:prstGeom>
              <a:no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𝐶𝑀𝑅𝑅</m:t>
                      </m:r>
                      <m:r>
                        <a:rPr lang="en-US" altLang="pt-BR" sz="2800" i="1">
                          <a:latin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cs typeface="Cambria Math" panose="02040503050406030204" pitchFamily="18" charset="0"/>
                        </a:rPr>
                        <m:t>2</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num>
                        <m:den>
                          <m:r>
                            <a:rPr lang="en-US" altLang="pt-BR" sz="2800" i="1">
                              <a:latin typeface="Cambria Math" panose="02040503050406030204" pitchFamily="18" charset="0"/>
                              <a:cs typeface="Cambria Math" panose="02040503050406030204" pitchFamily="18" charset="0"/>
                            </a:rPr>
                            <m:t>𝛼</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𝑏</m:t>
                          </m:r>
                          <m:r>
                            <a:rPr lang="en-US" altLang="pt-BR" sz="2800" i="1">
                              <a:latin typeface="Cambria Math" panose="02040503050406030204" pitchFamily="18" charset="0"/>
                              <a:cs typeface="Cambria Math" panose="02040503050406030204" pitchFamily="18" charset="0"/>
                            </a:rPr>
                            <m:t>2</m:t>
                          </m:r>
                        </m:sub>
                      </m:sSub>
                    </m:oMath>
                  </m:oMathPara>
                </a14:m>
                <a:endParaRPr lang="en-US" altLang="pt-BR" sz="2800" i="1">
                  <a:latin typeface="Cambria Math" panose="02040503050406030204" pitchFamily="18" charset="0"/>
                  <a:cs typeface="Cambria Math" panose="02040503050406030204" pitchFamily="18" charset="0"/>
                </a:endParaRPr>
              </a:p>
              <a:p>
                <a:pPr indent="0" algn="l" fontAlgn="auto">
                  <a:spcAft>
                    <a:spcPts val="1200"/>
                  </a:spcAft>
                  <a:buFont typeface="Arial" panose="020B0604020202020204" pitchFamily="34" charset="0"/>
                  <a:buNone/>
                </a:pPr>
                <a:r>
                  <a:rPr lang="pt-BR" altLang="en-US" sz="2800" dirty="0" smtClean="0">
                    <a:latin typeface="Comic Sans MS" panose="030F0702030302020204" pitchFamily="66" charset="0"/>
                    <a:cs typeface="Comic Sans MS" panose="030F0702030302020204" pitchFamily="66" charset="0"/>
                    <a:sym typeface="+mn-ea"/>
                  </a:rPr>
                  <a:t>os valores de </a:t>
                </a:r>
                <a:r>
                  <a:rPr lang="pt-BR" altLang="en-US" sz="2800" i="1" dirty="0" smtClean="0">
                    <a:latin typeface="Comic Sans MS" panose="030F0702030302020204" pitchFamily="66" charset="0"/>
                    <a:cs typeface="Comic Sans MS" panose="030F0702030302020204" pitchFamily="66" charset="0"/>
                    <a:sym typeface="+mn-ea"/>
                  </a:rPr>
                  <a:t>gm</a:t>
                </a:r>
                <a:r>
                  <a:rPr lang="pt-BR" altLang="en-US" sz="2800" dirty="0" smtClean="0">
                    <a:latin typeface="Comic Sans MS" panose="030F0702030302020204" pitchFamily="66" charset="0"/>
                    <a:cs typeface="Comic Sans MS" panose="030F0702030302020204" pitchFamily="66" charset="0"/>
                    <a:sym typeface="+mn-ea"/>
                  </a:rPr>
                  <a:t> e </a:t>
                </a:r>
                <a:r>
                  <a:rPr lang="pt-BR" altLang="en-US" sz="2800" i="1" dirty="0" smtClean="0">
                    <a:latin typeface="Comic Sans MS" panose="030F0702030302020204" pitchFamily="66" charset="0"/>
                    <a:cs typeface="Comic Sans MS" panose="030F0702030302020204" pitchFamily="66" charset="0"/>
                    <a:sym typeface="+mn-ea"/>
                  </a:rPr>
                  <a:t>r</a:t>
                </a:r>
                <a:r>
                  <a:rPr lang="pt-BR" altLang="en-US" sz="2800" i="1" baseline="-25000" dirty="0" smtClean="0">
                    <a:latin typeface="Comic Sans MS" panose="030F0702030302020204" pitchFamily="66" charset="0"/>
                    <a:cs typeface="Comic Sans MS" panose="030F0702030302020204" pitchFamily="66" charset="0"/>
                    <a:sym typeface="+mn-ea"/>
                  </a:rPr>
                  <a:t>0b2</a:t>
                </a:r>
                <a:r>
                  <a:rPr lang="pt-BR" altLang="en-US" sz="2800" baseline="-25000" dirty="0" smtClean="0">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 devem ser grandes para se obter um alto CMRR. Veja que o CMRR não depende de </a:t>
                </a:r>
                <a:r>
                  <a:rPr lang="pt-BR" altLang="en-US" sz="2800" i="1" dirty="0" smtClean="0">
                    <a:latin typeface="Comic Sans MS" panose="030F0702030302020204" pitchFamily="66" charset="0"/>
                    <a:cs typeface="Comic Sans MS" panose="030F0702030302020204" pitchFamily="66" charset="0"/>
                    <a:sym typeface="+mn-ea"/>
                  </a:rPr>
                  <a:t>R</a:t>
                </a:r>
                <a:r>
                  <a:rPr lang="pt-BR" altLang="en-US" sz="2800" i="1"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 ou de </a:t>
                </a:r>
                <a:r>
                  <a:rPr lang="pt-BR" altLang="en-US" sz="2800" i="1" dirty="0" smtClean="0">
                    <a:latin typeface="Comic Sans MS" panose="030F0702030302020204" pitchFamily="66" charset="0"/>
                    <a:cs typeface="Comic Sans MS" panose="030F0702030302020204" pitchFamily="66" charset="0"/>
                    <a:sym typeface="+mn-ea"/>
                  </a:rPr>
                  <a:t>I</a:t>
                </a:r>
                <a:r>
                  <a:rPr lang="pt-BR" altLang="en-US" sz="2800" i="1" baseline="-25000" dirty="0" smtClean="0">
                    <a:latin typeface="Comic Sans MS" panose="030F0702030302020204" pitchFamily="66" charset="0"/>
                    <a:cs typeface="Comic Sans MS" panose="030F0702030302020204" pitchFamily="66" charset="0"/>
                    <a:sym typeface="+mn-ea"/>
                  </a:rPr>
                  <a:t>0</a:t>
                </a:r>
                <a:r>
                  <a:rPr lang="pt-BR" altLang="en-US" sz="2800" dirty="0" smtClean="0">
                    <a:latin typeface="Comic Sans MS" panose="030F0702030302020204" pitchFamily="66" charset="0"/>
                    <a:cs typeface="Comic Sans MS" panose="030F0702030302020204" pitchFamily="66" charset="0"/>
                    <a:sym typeface="+mn-ea"/>
                  </a:rPr>
                  <a:t> (</a:t>
                </a:r>
                <a:r>
                  <a:rPr lang="pt-BR" altLang="en-US" sz="2800" i="1" dirty="0" smtClean="0">
                    <a:latin typeface="Comic Sans MS" panose="030F0702030302020204" pitchFamily="66" charset="0"/>
                    <a:cs typeface="Comic Sans MS" panose="030F0702030302020204" pitchFamily="66" charset="0"/>
                    <a:sym typeface="+mn-ea"/>
                  </a:rPr>
                  <a:t>gm</a:t>
                </a:r>
                <a:r>
                  <a:rPr lang="pt-BR" altLang="en-US" sz="2800" dirty="0" smtClean="0">
                    <a:latin typeface="Comic Sans MS" panose="030F0702030302020204" pitchFamily="66" charset="0"/>
                    <a:cs typeface="Comic Sans MS" panose="030F0702030302020204" pitchFamily="66" charset="0"/>
                    <a:sym typeface="+mn-ea"/>
                  </a:rPr>
                  <a:t> e </a:t>
                </a:r>
                <a:r>
                  <a:rPr lang="pt-BR" altLang="en-US" sz="2800" i="1" dirty="0" smtClean="0">
                    <a:latin typeface="Comic Sans MS" panose="030F0702030302020204" pitchFamily="66" charset="0"/>
                    <a:cs typeface="Comic Sans MS" panose="030F0702030302020204" pitchFamily="66" charset="0"/>
                    <a:sym typeface="+mn-ea"/>
                  </a:rPr>
                  <a:t>r</a:t>
                </a:r>
                <a:r>
                  <a:rPr lang="pt-BR" altLang="en-US" sz="2800" i="1" baseline="-25000" dirty="0" smtClean="0">
                    <a:latin typeface="Comic Sans MS" panose="030F0702030302020204" pitchFamily="66" charset="0"/>
                    <a:cs typeface="Comic Sans MS" panose="030F0702030302020204" pitchFamily="66" charset="0"/>
                    <a:sym typeface="+mn-ea"/>
                  </a:rPr>
                  <a:t>0b2</a:t>
                </a:r>
                <a:r>
                  <a:rPr lang="pt-BR" altLang="en-US" sz="2800" dirty="0" smtClean="0">
                    <a:latin typeface="Comic Sans MS" panose="030F0702030302020204" pitchFamily="66" charset="0"/>
                    <a:cs typeface="Comic Sans MS" panose="030F0702030302020204" pitchFamily="66" charset="0"/>
                    <a:sym typeface="+mn-ea"/>
                  </a:rPr>
                  <a:t> dependem de </a:t>
                </a:r>
                <a:r>
                  <a:rPr lang="pt-BR" altLang="en-US" sz="2800" i="1" dirty="0" smtClean="0">
                    <a:latin typeface="Comic Sans MS" panose="030F0702030302020204" pitchFamily="66" charset="0"/>
                    <a:cs typeface="Comic Sans MS" panose="030F0702030302020204" pitchFamily="66" charset="0"/>
                    <a:sym typeface="+mn-ea"/>
                  </a:rPr>
                  <a:t>I</a:t>
                </a:r>
                <a:r>
                  <a:rPr lang="pt-BR" altLang="en-US" sz="2800" i="1" baseline="-25000" dirty="0" smtClean="0">
                    <a:latin typeface="Comic Sans MS" panose="030F0702030302020204" pitchFamily="66" charset="0"/>
                    <a:cs typeface="Comic Sans MS" panose="030F0702030302020204" pitchFamily="66" charset="0"/>
                    <a:sym typeface="+mn-ea"/>
                  </a:rPr>
                  <a:t>0</a:t>
                </a:r>
                <a:r>
                  <a:rPr lang="pt-BR" altLang="en-US" sz="2800" dirty="0" smtClean="0">
                    <a:latin typeface="Comic Sans MS" panose="030F0702030302020204" pitchFamily="66" charset="0"/>
                    <a:cs typeface="Comic Sans MS" panose="030F0702030302020204" pitchFamily="66" charset="0"/>
                    <a:sym typeface="+mn-ea"/>
                  </a:rPr>
                  <a:t> e se compensão)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532130" y="2424430"/>
                <a:ext cx="6563995" cy="313055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 name="Conector Reto 79"/>
          <p:cNvCxnSpPr/>
          <p:nvPr/>
        </p:nvCxnSpPr>
        <p:spPr>
          <a:xfrm rot="-5400000" flipV="1">
            <a:off x="9158334" y="516494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 name="Conector Reto 74"/>
          <p:cNvCxnSpPr/>
          <p:nvPr/>
        </p:nvCxnSpPr>
        <p:spPr>
          <a:xfrm>
            <a:off x="4261405" y="559393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tângulo 6"/>
          <p:cNvSpPr/>
          <p:nvPr/>
        </p:nvSpPr>
        <p:spPr>
          <a:xfrm rot="-5400000">
            <a:off x="9550726" y="505467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 name="Conector Reto 37"/>
          <p:cNvCxnSpPr/>
          <p:nvPr/>
        </p:nvCxnSpPr>
        <p:spPr>
          <a:xfrm>
            <a:off x="964254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9212680" y="455433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9671050" y="5255260"/>
            <a:ext cx="23704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0b2</a:t>
            </a: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Ab2</a:t>
            </a: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10015" y="6209030"/>
            <a:ext cx="2743200" cy="365125"/>
          </a:xfrm>
        </p:spPr>
        <p:txBody>
          <a:bodyPr/>
          <a:p>
            <a:fld id="{74F297BB-B745-4CAB-BE1D-CE4C89382949}" type="slidenum">
              <a:rPr lang="pt-BR" smtClean="0"/>
            </a:fld>
            <a:endParaRPr lang="pt-BR"/>
          </a:p>
        </p:txBody>
      </p:sp>
      <p:sp>
        <p:nvSpPr>
          <p:cNvPr id="115" name="Caixa de Texto 114"/>
          <p:cNvSpPr txBox="1"/>
          <p:nvPr/>
        </p:nvSpPr>
        <p:spPr>
          <a:xfrm>
            <a:off x="513080" y="49149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233199" y="24247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252460" y="20631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3802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955255" y="30804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558673" y="226122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628990" y="284618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968080" y="33167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212375" y="52554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214460" y="434097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16714" y="160301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093630" y="160301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05160" y="285444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417512"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9854517"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95884"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356639"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8951595" y="45827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417660" y="480071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191661" y="4338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009797" y="470821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0" name="Caixa de Texto 129"/>
          <p:cNvSpPr txBox="1"/>
          <p:nvPr/>
        </p:nvSpPr>
        <p:spPr>
          <a:xfrm>
            <a:off x="313055" y="1509395"/>
            <a:ext cx="6154420" cy="427672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Impedancia de entrada diferencial</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calcular a impedancia diferencial de entrada, se deve analisar a configuração ao lado, com uma entrada diferencial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uma entrada em modo comum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Como ja vimos, em pequenos sinais, para uma entrada diferencial a tensão vx será terra.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74" name="Conector Reto 73"/>
          <p:cNvCxnSpPr/>
          <p:nvPr/>
        </p:nvCxnSpPr>
        <p:spPr>
          <a:xfrm rot="5400000">
            <a:off x="6684640" y="4403730"/>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Straight Connector 178"/>
          <p:cNvCxnSpPr>
            <a:cxnSpLocks noChangeShapeType="1"/>
          </p:cNvCxnSpPr>
          <p:nvPr/>
        </p:nvCxnSpPr>
        <p:spPr bwMode="auto">
          <a:xfrm flipV="1">
            <a:off x="7132955" y="3477260"/>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72" name="Elipse 71"/>
          <p:cNvSpPr/>
          <p:nvPr/>
        </p:nvSpPr>
        <p:spPr>
          <a:xfrm>
            <a:off x="6985000" y="360299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7031355" y="364363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 name="Conector Reto 8"/>
          <p:cNvCxnSpPr/>
          <p:nvPr/>
        </p:nvCxnSpPr>
        <p:spPr>
          <a:xfrm>
            <a:off x="7118350" y="347916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7152640" y="4502785"/>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140"/>
          <p:cNvSpPr>
            <a:spLocks noChangeArrowheads="1"/>
          </p:cNvSpPr>
          <p:nvPr/>
        </p:nvSpPr>
        <p:spPr bwMode="auto">
          <a:xfrm rot="21600000" flipH="1">
            <a:off x="6661785" y="3047365"/>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a:t>
            </a:r>
            <a:r>
              <a:rPr lang="pt-BR" sz="2400" dirty="0"/>
              <a:t>/2</a:t>
            </a:r>
            <a:endParaRPr lang="pt-BR" sz="2400" dirty="0" smtClean="0"/>
          </a:p>
        </p:txBody>
      </p:sp>
      <p:grpSp>
        <p:nvGrpSpPr>
          <p:cNvPr id="31" name="Grupo 30"/>
          <p:cNvGrpSpPr/>
          <p:nvPr/>
        </p:nvGrpSpPr>
        <p:grpSpPr>
          <a:xfrm flipH="1">
            <a:off x="10527665" y="3489325"/>
            <a:ext cx="879475" cy="1019810"/>
            <a:chOff x="6382" y="7209"/>
            <a:chExt cx="1385" cy="1606"/>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6222" y="8390"/>
              <a:ext cx="8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78"/>
            <p:cNvCxnSpPr>
              <a:cxnSpLocks noChangeShapeType="1"/>
            </p:cNvCxnSpPr>
            <p:nvPr/>
          </p:nvCxnSpPr>
          <p:spPr bwMode="auto">
            <a:xfrm flipH="1" flipV="1">
              <a:off x="6615" y="7209"/>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24" name="Elipse 23"/>
            <p:cNvSpPr/>
            <p:nvPr/>
          </p:nvSpPr>
          <p:spPr>
            <a:xfrm flipH="1">
              <a:off x="6382" y="7407"/>
              <a:ext cx="526" cy="58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5" name="Forma livre 24"/>
            <p:cNvSpPr/>
            <p:nvPr/>
          </p:nvSpPr>
          <p:spPr>
            <a:xfrm flipH="1">
              <a:off x="6455" y="7471"/>
              <a:ext cx="383" cy="462"/>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Rectangle 140"/>
          <p:cNvSpPr>
            <a:spLocks noChangeArrowheads="1"/>
          </p:cNvSpPr>
          <p:nvPr/>
        </p:nvSpPr>
        <p:spPr bwMode="auto">
          <a:xfrm>
            <a:off x="10791190" y="3047365"/>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a:t>
            </a:r>
            <a:r>
              <a:rPr lang="pt-BR" sz="2400" dirty="0"/>
              <a:t>/2</a:t>
            </a:r>
            <a:endParaRPr lang="pt-BR" sz="2400" dirty="0" smtClean="0"/>
          </a:p>
        </p:txBody>
      </p:sp>
      <p:cxnSp>
        <p:nvCxnSpPr>
          <p:cNvPr id="32" name="Conector Reto 37"/>
          <p:cNvCxnSpPr/>
          <p:nvPr/>
        </p:nvCxnSpPr>
        <p:spPr>
          <a:xfrm>
            <a:off x="6985069" y="48715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7031424" y="494646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6971150" y="5147825"/>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6997134" y="53554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7264400" y="4704080"/>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8945880" y="3876040"/>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53" name="Conector Reto 79"/>
          <p:cNvCxnSpPr/>
          <p:nvPr/>
        </p:nvCxnSpPr>
        <p:spPr>
          <a:xfrm rot="-5400000" flipV="1">
            <a:off x="9133569" y="5187171"/>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rot="-5400000">
            <a:off x="9525961" y="507690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55" name="Conector Reto 37"/>
          <p:cNvCxnSpPr/>
          <p:nvPr/>
        </p:nvCxnSpPr>
        <p:spPr>
          <a:xfrm>
            <a:off x="9606349" y="58164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49"/>
          <p:cNvCxnSpPr/>
          <p:nvPr/>
        </p:nvCxnSpPr>
        <p:spPr>
          <a:xfrm>
            <a:off x="9197440" y="457656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0" name="Caixa de Texto 189"/>
              <p:cNvSpPr txBox="1"/>
              <p:nvPr/>
            </p:nvSpPr>
            <p:spPr>
              <a:xfrm>
                <a:off x="9854565" y="494665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0" name="Caixa de Texto 189"/>
              <p:cNvSpPr txBox="1">
                <a:spLocks noRot="1" noChangeAspect="1" noMove="1" noResize="1" noEditPoints="1" noAdjustHandles="1" noChangeArrowheads="1" noChangeShapeType="1" noTextEdit="1"/>
              </p:cNvSpPr>
              <p:nvPr/>
            </p:nvSpPr>
            <p:spPr>
              <a:xfrm>
                <a:off x="9854565" y="4946650"/>
                <a:ext cx="698500" cy="58356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10015" y="6209030"/>
            <a:ext cx="2743200" cy="365125"/>
          </a:xfrm>
        </p:spPr>
        <p:txBody>
          <a:bodyPr/>
          <a:p>
            <a:fld id="{74F297BB-B745-4CAB-BE1D-CE4C89382949}" type="slidenum">
              <a:rPr lang="pt-BR" smtClean="0"/>
            </a:fld>
            <a:endParaRPr lang="pt-BR"/>
          </a:p>
        </p:txBody>
      </p:sp>
      <p:sp>
        <p:nvSpPr>
          <p:cNvPr id="115" name="Caixa de Texto 114"/>
          <p:cNvSpPr txBox="1"/>
          <p:nvPr/>
        </p:nvSpPr>
        <p:spPr>
          <a:xfrm>
            <a:off x="513080" y="491490"/>
            <a:ext cx="111652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Impedancia diferencial de entrada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994324" y="292508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013585" y="256349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799149" y="62945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16380" y="358084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319798" y="276160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390115" y="334656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729205" y="381710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973500" y="57558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75585" y="484135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177839" y="210339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854755" y="210339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766285" y="335482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178637" y="33013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15642" y="33013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157009" y="330164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17764" y="330164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712720" y="508317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3018255" y="520902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42435" y="56390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962311" y="48384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70922" y="520859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4" name="Conector Reto 73"/>
          <p:cNvCxnSpPr/>
          <p:nvPr/>
        </p:nvCxnSpPr>
        <p:spPr>
          <a:xfrm rot="5400000">
            <a:off x="445765" y="4904110"/>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Straight Connector 178"/>
          <p:cNvCxnSpPr>
            <a:cxnSpLocks noChangeShapeType="1"/>
          </p:cNvCxnSpPr>
          <p:nvPr/>
        </p:nvCxnSpPr>
        <p:spPr bwMode="auto">
          <a:xfrm flipV="1">
            <a:off x="894080" y="3977640"/>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72" name="Elipse 71"/>
          <p:cNvSpPr/>
          <p:nvPr/>
        </p:nvSpPr>
        <p:spPr>
          <a:xfrm>
            <a:off x="746125" y="410337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792480" y="414401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 name="Conector Reto 8"/>
          <p:cNvCxnSpPr/>
          <p:nvPr/>
        </p:nvCxnSpPr>
        <p:spPr>
          <a:xfrm>
            <a:off x="879475" y="397954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913765" y="5003165"/>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140"/>
          <p:cNvSpPr>
            <a:spLocks noChangeArrowheads="1"/>
          </p:cNvSpPr>
          <p:nvPr/>
        </p:nvSpPr>
        <p:spPr bwMode="auto">
          <a:xfrm rot="21600000" flipH="1">
            <a:off x="422910" y="3519170"/>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a:t>
            </a:r>
            <a:r>
              <a:rPr lang="pt-BR" sz="2400" dirty="0"/>
              <a:t>/2</a:t>
            </a:r>
            <a:endParaRPr lang="pt-BR" sz="2400" dirty="0" smtClean="0"/>
          </a:p>
        </p:txBody>
      </p:sp>
      <p:grpSp>
        <p:nvGrpSpPr>
          <p:cNvPr id="31" name="Grupo 30"/>
          <p:cNvGrpSpPr/>
          <p:nvPr/>
        </p:nvGrpSpPr>
        <p:grpSpPr>
          <a:xfrm flipH="1">
            <a:off x="4288790" y="3974465"/>
            <a:ext cx="879475" cy="1019810"/>
            <a:chOff x="6382" y="7209"/>
            <a:chExt cx="1385" cy="1606"/>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6222" y="8390"/>
              <a:ext cx="8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78"/>
            <p:cNvCxnSpPr>
              <a:cxnSpLocks noChangeShapeType="1"/>
            </p:cNvCxnSpPr>
            <p:nvPr/>
          </p:nvCxnSpPr>
          <p:spPr bwMode="auto">
            <a:xfrm flipH="1" flipV="1">
              <a:off x="6615" y="7209"/>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24" name="Elipse 23"/>
            <p:cNvSpPr/>
            <p:nvPr/>
          </p:nvSpPr>
          <p:spPr>
            <a:xfrm flipH="1">
              <a:off x="6382" y="7407"/>
              <a:ext cx="526" cy="58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5" name="Forma livre 24"/>
            <p:cNvSpPr/>
            <p:nvPr/>
          </p:nvSpPr>
          <p:spPr>
            <a:xfrm flipH="1">
              <a:off x="6455" y="7471"/>
              <a:ext cx="383" cy="462"/>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Rectangle 140"/>
          <p:cNvSpPr>
            <a:spLocks noChangeArrowheads="1"/>
          </p:cNvSpPr>
          <p:nvPr/>
        </p:nvSpPr>
        <p:spPr bwMode="auto">
          <a:xfrm>
            <a:off x="4552315" y="3519170"/>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a:t>
            </a:r>
            <a:r>
              <a:rPr lang="pt-BR" sz="2400" dirty="0"/>
              <a:t>/2</a:t>
            </a:r>
            <a:endParaRPr lang="pt-BR" sz="2400" dirty="0" smtClean="0"/>
          </a:p>
        </p:txBody>
      </p:sp>
      <p:cxnSp>
        <p:nvCxnSpPr>
          <p:cNvPr id="32" name="Conector Reto 37"/>
          <p:cNvCxnSpPr/>
          <p:nvPr/>
        </p:nvCxnSpPr>
        <p:spPr>
          <a:xfrm>
            <a:off x="746194" y="53719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792549" y="544684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732275" y="5648205"/>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758259" y="58557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1025525" y="5204460"/>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2707005" y="4443730"/>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16" name="Conector Reto 74"/>
          <p:cNvCxnSpPr/>
          <p:nvPr/>
        </p:nvCxnSpPr>
        <p:spPr>
          <a:xfrm>
            <a:off x="9608105" y="4303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597426" y="33810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9414292" y="3751268"/>
            <a:ext cx="387626" cy="552342"/>
            <a:chOff x="7555792" y="2647951"/>
            <a:chExt cx="387626" cy="552342"/>
          </a:xfrm>
          <a:solidFill>
            <a:srgbClr val="00B0F0">
              <a:alpha val="97000"/>
            </a:srgbClr>
          </a:solidFill>
        </p:grpSpPr>
        <p:sp>
          <p:nvSpPr>
            <p:cNvPr id="5" name="Elipse 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rot="5400000" flipH="1">
            <a:off x="7575364" y="311288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41" name="Caixa de Texto 23"/>
          <p:cNvSpPr txBox="1"/>
          <p:nvPr/>
        </p:nvSpPr>
        <p:spPr>
          <a:xfrm>
            <a:off x="10950254" y="334912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50" name="Caixa de Texto 23"/>
          <p:cNvSpPr txBox="1"/>
          <p:nvPr/>
        </p:nvSpPr>
        <p:spPr>
          <a:xfrm>
            <a:off x="6989346" y="33696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Reto 50"/>
          <p:cNvCxnSpPr/>
          <p:nvPr/>
        </p:nvCxnSpPr>
        <p:spPr>
          <a:xfrm rot="16200000">
            <a:off x="10381731" y="259315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a:off x="7822565" y="481457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flipV="1">
            <a:off x="7832861" y="338068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4" name="Forma livre 53"/>
          <p:cNvSpPr/>
          <p:nvPr/>
        </p:nvSpPr>
        <p:spPr>
          <a:xfrm>
            <a:off x="6772910" y="339280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5" name="Caixa de Texto 54"/>
              <p:cNvSpPr txBox="1"/>
              <p:nvPr/>
            </p:nvSpPr>
            <p:spPr>
              <a:xfrm>
                <a:off x="9507220" y="419417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5" name="Caixa de Texto 54"/>
              <p:cNvSpPr txBox="1">
                <a:spLocks noRot="1" noChangeAspect="1" noMove="1" noResize="1" noEditPoints="1" noAdjustHandles="1" noChangeArrowheads="1" noChangeShapeType="1" noTextEdit="1"/>
              </p:cNvSpPr>
              <p:nvPr/>
            </p:nvSpPr>
            <p:spPr>
              <a:xfrm>
                <a:off x="9507220" y="419417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6" name="Grupo 55"/>
          <p:cNvGrpSpPr/>
          <p:nvPr/>
        </p:nvGrpSpPr>
        <p:grpSpPr>
          <a:xfrm rot="5400000" flipH="1">
            <a:off x="7173763" y="3961642"/>
            <a:ext cx="1274445" cy="234950"/>
            <a:chOff x="4152748" y="3524056"/>
            <a:chExt cx="1274569" cy="255373"/>
          </a:xfrm>
        </p:grpSpPr>
        <p:cxnSp>
          <p:nvCxnSpPr>
            <p:cNvPr id="5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7934960" y="375158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7934960" y="375158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60" name="Grupo 59"/>
          <p:cNvGrpSpPr/>
          <p:nvPr/>
        </p:nvGrpSpPr>
        <p:grpSpPr>
          <a:xfrm rot="5400000" flipH="1">
            <a:off x="10223025" y="3977519"/>
            <a:ext cx="1404000" cy="23495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3" name="Caixa de Texto 62"/>
              <p:cNvSpPr txBox="1"/>
              <p:nvPr/>
            </p:nvSpPr>
            <p:spPr>
              <a:xfrm>
                <a:off x="10871835" y="384365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10871835" y="384365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9" name="Grupo 108"/>
          <p:cNvGrpSpPr/>
          <p:nvPr/>
        </p:nvGrpSpPr>
        <p:grpSpPr>
          <a:xfrm rot="5400000" flipH="1">
            <a:off x="10486550" y="259893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10279380" y="25596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10279380" y="2559685"/>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4" name="Conector Reto 37"/>
          <p:cNvCxnSpPr/>
          <p:nvPr/>
        </p:nvCxnSpPr>
        <p:spPr>
          <a:xfrm>
            <a:off x="10845234" y="20114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10678229" y="21810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10710614" y="23575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9802174" y="48102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37"/>
          <p:cNvCxnSpPr/>
          <p:nvPr/>
        </p:nvCxnSpPr>
        <p:spPr>
          <a:xfrm>
            <a:off x="10781099" y="51629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10739189" y="49864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11260369" y="3000653"/>
            <a:ext cx="57150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67" name="Rectangle 140"/>
          <p:cNvSpPr>
            <a:spLocks noChangeArrowheads="1"/>
          </p:cNvSpPr>
          <p:nvPr/>
        </p:nvSpPr>
        <p:spPr bwMode="auto">
          <a:xfrm rot="21600000" flipH="1">
            <a:off x="6746240" y="3893185"/>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a:t>
            </a:r>
            <a:r>
              <a:rPr lang="pt-BR" sz="2400" dirty="0"/>
              <a:t>/2</a:t>
            </a:r>
            <a:endParaRPr lang="pt-BR" sz="2400" dirty="0" smtClean="0"/>
          </a:p>
        </p:txBody>
      </p:sp>
      <p:cxnSp>
        <p:nvCxnSpPr>
          <p:cNvPr id="69" name="Conector de Seta Reta 59"/>
          <p:cNvCxnSpPr/>
          <p:nvPr/>
        </p:nvCxnSpPr>
        <p:spPr>
          <a:xfrm rot="5400000" flipH="1">
            <a:off x="7575502" y="304796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70" name="Rectangle 140"/>
          <p:cNvSpPr>
            <a:spLocks noChangeArrowheads="1"/>
          </p:cNvSpPr>
          <p:nvPr/>
        </p:nvSpPr>
        <p:spPr bwMode="auto">
          <a:xfrm rot="21600000" flipH="1">
            <a:off x="7235190" y="2769870"/>
            <a:ext cx="5226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D</a:t>
            </a:r>
            <a:endParaRPr lang="pt-BR" sz="2400" dirty="0" smtClean="0"/>
          </a:p>
        </p:txBody>
      </p:sp>
      <mc:AlternateContent xmlns:mc="http://schemas.openxmlformats.org/markup-compatibility/2006">
        <mc:Choice xmlns:a14="http://schemas.microsoft.com/office/drawing/2010/main" Requires="a14">
          <p:sp>
            <p:nvSpPr>
              <p:cNvPr id="71" name="Caixa de Texto 70"/>
              <p:cNvSpPr txBox="1"/>
              <p:nvPr/>
            </p:nvSpPr>
            <p:spPr>
              <a:xfrm>
                <a:off x="5539740" y="5300980"/>
                <a:ext cx="3283585" cy="961390"/>
              </a:xfrm>
              <a:prstGeom prst="rect">
                <a:avLst/>
              </a:prstGeom>
              <a:noFill/>
              <a:ln w="2222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𝐷𝑖𝑓</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1" name="Caixa de Texto 70"/>
              <p:cNvSpPr txBox="1">
                <a:spLocks noRot="1" noChangeAspect="1" noMove="1" noResize="1" noEditPoints="1" noAdjustHandles="1" noChangeArrowheads="1" noChangeShapeType="1" noTextEdit="1"/>
              </p:cNvSpPr>
              <p:nvPr/>
            </p:nvSpPr>
            <p:spPr>
              <a:xfrm>
                <a:off x="5539740" y="5300980"/>
                <a:ext cx="3283585" cy="961390"/>
              </a:xfrm>
              <a:prstGeom prst="rect">
                <a:avLst/>
              </a:prstGeom>
              <a:blipFill rotWithShape="1">
                <a:blip r:embed="rId5"/>
                <a:stretch>
                  <a:fillRect l="-348" t="-1189" r="-329" b="-1123"/>
                </a:stretch>
              </a:blipFill>
              <a:ln w="22225">
                <a:solidFill>
                  <a:srgbClr val="FFFF00"/>
                </a:solidFill>
              </a:ln>
            </p:spPr>
            <p:txBody>
              <a:bodyPr/>
              <a:lstStyle/>
              <a:p>
                <a:r>
                  <a:rPr lang="pt-BR" altLang="en-US">
                    <a:noFill/>
                  </a:rPr>
                  <a:t> </a:t>
                </a:r>
              </a:p>
            </p:txBody>
          </p:sp>
        </mc:Fallback>
      </mc:AlternateContent>
      <p:sp>
        <p:nvSpPr>
          <p:cNvPr id="76" name="Seta para a direita 75"/>
          <p:cNvSpPr/>
          <p:nvPr/>
        </p:nvSpPr>
        <p:spPr>
          <a:xfrm>
            <a:off x="5539740" y="255651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23"/>
          <p:cNvSpPr txBox="1"/>
          <p:nvPr/>
        </p:nvSpPr>
        <p:spPr>
          <a:xfrm flipH="1">
            <a:off x="5039995" y="204216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3" name="Caixa de Texto 12"/>
              <p:cNvSpPr txBox="1"/>
              <p:nvPr/>
            </p:nvSpPr>
            <p:spPr>
              <a:xfrm>
                <a:off x="7822565" y="1961515"/>
                <a:ext cx="2099310" cy="965835"/>
              </a:xfrm>
              <a:prstGeom prst="rect">
                <a:avLst/>
              </a:prstGeom>
              <a:noFill/>
              <a:ln w="22225">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7822565" y="1961515"/>
                <a:ext cx="2099310" cy="965835"/>
              </a:xfrm>
              <a:prstGeom prst="rect">
                <a:avLst/>
              </a:prstGeom>
              <a:blipFill rotWithShape="1">
                <a:blip r:embed="rId6"/>
                <a:stretch>
                  <a:fillRect/>
                </a:stretch>
              </a:blipFill>
              <a:ln w="22225">
                <a:noFill/>
              </a:ln>
            </p:spPr>
            <p:txBody>
              <a:bodyPr/>
              <a:lstStyle/>
              <a:p>
                <a:r>
                  <a:rPr lang="pt-BR" altLang="en-US">
                    <a:noFill/>
                  </a:rPr>
                  <a:t> </a:t>
                </a:r>
              </a:p>
            </p:txBody>
          </p:sp>
        </mc:Fallback>
      </mc:AlternateContent>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77605" y="63182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pt-BR"/>
          </a:p>
        </p:txBody>
      </p:sp>
      <p:sp>
        <p:nvSpPr>
          <p:cNvPr id="7" name="CaixaDeTexto 45"/>
          <p:cNvSpPr txBox="1"/>
          <p:nvPr/>
        </p:nvSpPr>
        <p:spPr>
          <a:xfrm>
            <a:off x="575828" y="552329"/>
            <a:ext cx="11040155" cy="1383665"/>
          </a:xfrm>
          <a:prstGeom prst="rect">
            <a:avLst/>
          </a:prstGeom>
          <a:noFill/>
        </p:spPr>
        <p:txBody>
          <a:bodyPr wrap="square" rtlCol="0">
            <a:spAutoFit/>
          </a:bodyPr>
          <a:lstStyle/>
          <a:p>
            <a:pPr marL="46990" lvl="1" indent="635">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ruptura direta acontece quando o diodo B/C entra em ruptura. O comportamento das curvas do transistor neste caso estão indicadas abaixo </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4"/>
          <p:cNvPicPr>
            <a:picLocks noChangeAspect="1"/>
          </p:cNvPicPr>
          <p:nvPr/>
        </p:nvPicPr>
        <p:blipFill>
          <a:blip r:embed="rId1"/>
          <a:srcRect l="3646" t="15299" b="3005"/>
          <a:stretch>
            <a:fillRect/>
          </a:stretch>
        </p:blipFill>
        <p:spPr>
          <a:xfrm>
            <a:off x="1238250" y="1974215"/>
            <a:ext cx="9909175" cy="4747260"/>
          </a:xfrm>
          <a:prstGeom prst="rect">
            <a:avLst/>
          </a:prstGeom>
        </p:spPr>
      </p:pic>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13715" y="47942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233199" y="24247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252460" y="20631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3802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955255" y="30804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558673" y="226122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628990" y="284618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968080" y="33167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212375" y="52554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214460" y="434097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16714" y="160301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093630" y="160301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05160" y="285444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417512"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9854517"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95884"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356639"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8951595" y="45827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417660" y="473848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191661" y="4338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009797" y="470821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0" name="Caixa de Texto 129"/>
          <p:cNvSpPr txBox="1"/>
          <p:nvPr/>
        </p:nvSpPr>
        <p:spPr>
          <a:xfrm>
            <a:off x="325120" y="1509395"/>
            <a:ext cx="5944870" cy="384619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Impedancia de entrada de Modo Comum</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calcular a impedancia de modo comum, se deve analisar a configuração ao lado.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Como ja vimos, em pequenos sinais o resistor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i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aparece duplicado e os dois lados são separados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74" name="Conector Reto 73"/>
          <p:cNvCxnSpPr/>
          <p:nvPr/>
        </p:nvCxnSpPr>
        <p:spPr>
          <a:xfrm rot="5400000">
            <a:off x="6468640" y="4173960"/>
            <a:ext cx="13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7118350" y="347916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7152640" y="4498975"/>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flipH="1">
            <a:off x="10527665" y="3491230"/>
            <a:ext cx="746125" cy="1018540"/>
            <a:chOff x="6592" y="7212"/>
            <a:chExt cx="1175" cy="1604"/>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5839" y="8022"/>
              <a:ext cx="158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37"/>
          <p:cNvCxnSpPr/>
          <p:nvPr/>
        </p:nvCxnSpPr>
        <p:spPr>
          <a:xfrm>
            <a:off x="6985069" y="48715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7031424" y="494646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6959720" y="5147825"/>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6997134" y="53554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7233285" y="4641850"/>
            <a:ext cx="9398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8945880" y="3943350"/>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53" name="Conector Reto 79"/>
          <p:cNvCxnSpPr/>
          <p:nvPr/>
        </p:nvCxnSpPr>
        <p:spPr>
          <a:xfrm rot="-5400000" flipV="1">
            <a:off x="9133569" y="5187171"/>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rot="-5400000">
            <a:off x="9525961" y="507690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55" name="Conector Reto 37"/>
          <p:cNvCxnSpPr/>
          <p:nvPr/>
        </p:nvCxnSpPr>
        <p:spPr>
          <a:xfrm>
            <a:off x="9606349" y="58164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49"/>
          <p:cNvCxnSpPr/>
          <p:nvPr/>
        </p:nvCxnSpPr>
        <p:spPr>
          <a:xfrm>
            <a:off x="9187915" y="457656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9725660" y="4886960"/>
            <a:ext cx="77597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4" name="Conector de Seta Reta 59"/>
          <p:cNvCxnSpPr/>
          <p:nvPr/>
        </p:nvCxnSpPr>
        <p:spPr>
          <a:xfrm flipH="1">
            <a:off x="7065597" y="448878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59"/>
          <p:cNvCxnSpPr/>
          <p:nvPr/>
        </p:nvCxnSpPr>
        <p:spPr>
          <a:xfrm rot="5400000" flipH="1">
            <a:off x="7465647" y="320608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59"/>
          <p:cNvCxnSpPr/>
          <p:nvPr/>
        </p:nvCxnSpPr>
        <p:spPr>
          <a:xfrm rot="5400000" flipH="1">
            <a:off x="7527242" y="422144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8" name="Rectangle 140"/>
          <p:cNvSpPr>
            <a:spLocks noChangeArrowheads="1"/>
          </p:cNvSpPr>
          <p:nvPr/>
        </p:nvSpPr>
        <p:spPr bwMode="auto">
          <a:xfrm rot="21600000" flipH="1">
            <a:off x="6269990" y="4364990"/>
            <a:ext cx="66611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endParaRPr lang="pt-BR" sz="2400" dirty="0" smtClean="0"/>
          </a:p>
        </p:txBody>
      </p:sp>
      <p:sp>
        <p:nvSpPr>
          <p:cNvPr id="13" name="Rectangle 140"/>
          <p:cNvSpPr>
            <a:spLocks noChangeArrowheads="1"/>
          </p:cNvSpPr>
          <p:nvPr/>
        </p:nvSpPr>
        <p:spPr bwMode="auto">
          <a:xfrm rot="21600000" flipH="1">
            <a:off x="6981190" y="291655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
        <p:nvSpPr>
          <p:cNvPr id="28" name="Rectangle 140"/>
          <p:cNvSpPr>
            <a:spLocks noChangeArrowheads="1"/>
          </p:cNvSpPr>
          <p:nvPr/>
        </p:nvSpPr>
        <p:spPr bwMode="auto">
          <a:xfrm rot="21600000" flipH="1">
            <a:off x="7031355" y="3874135"/>
            <a:ext cx="9588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Tree>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13715" y="47942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667934" y="261393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687195" y="225234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72759" y="5983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389990" y="326969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993408" y="245045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063725" y="303541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402815" y="350595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647110" y="5444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649195" y="453020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851449" y="179224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528365" y="179224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439895" y="304367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1852247" y="29901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289252" y="29901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830619" y="299049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791374" y="299049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386330" y="477202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852395" y="492771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290365" y="48395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626396" y="45272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444532" y="489744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4" name="Conector Reto 73"/>
          <p:cNvCxnSpPr/>
          <p:nvPr/>
        </p:nvCxnSpPr>
        <p:spPr>
          <a:xfrm rot="5400000">
            <a:off x="-96625" y="4363190"/>
            <a:ext cx="13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553085" y="366839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587375" y="4692015"/>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flipH="1">
            <a:off x="3962400" y="3664585"/>
            <a:ext cx="746125" cy="1018540"/>
            <a:chOff x="6592" y="7212"/>
            <a:chExt cx="1175" cy="1604"/>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5806" y="8022"/>
              <a:ext cx="158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37"/>
          <p:cNvCxnSpPr/>
          <p:nvPr/>
        </p:nvCxnSpPr>
        <p:spPr>
          <a:xfrm>
            <a:off x="419804" y="50607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466159" y="513569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394455" y="5337055"/>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431869" y="55446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668020" y="4831080"/>
            <a:ext cx="9398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2328545" y="405193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53" name="Conector Reto 79"/>
          <p:cNvCxnSpPr/>
          <p:nvPr/>
        </p:nvCxnSpPr>
        <p:spPr>
          <a:xfrm rot="-5400000" flipV="1">
            <a:off x="2568304" y="5376401"/>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rot="-5400000">
            <a:off x="2960696" y="526613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55" name="Conector Reto 37"/>
          <p:cNvCxnSpPr/>
          <p:nvPr/>
        </p:nvCxnSpPr>
        <p:spPr>
          <a:xfrm>
            <a:off x="3041084" y="60056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49"/>
          <p:cNvCxnSpPr/>
          <p:nvPr/>
        </p:nvCxnSpPr>
        <p:spPr>
          <a:xfrm>
            <a:off x="2632175" y="476579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160395" y="5076190"/>
            <a:ext cx="77597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9317910" y="4279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307231" y="33569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9124097" y="372713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 name="Conector Reto 6"/>
          <p:cNvCxnSpPr/>
          <p:nvPr/>
        </p:nvCxnSpPr>
        <p:spPr>
          <a:xfrm rot="5400000" flipH="1">
            <a:off x="7285169" y="30887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0" name="Caixa de Texto 23"/>
          <p:cNvSpPr txBox="1"/>
          <p:nvPr/>
        </p:nvSpPr>
        <p:spPr>
          <a:xfrm>
            <a:off x="10660059" y="332499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389906" y="330486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16"/>
          <p:cNvCxnSpPr/>
          <p:nvPr/>
        </p:nvCxnSpPr>
        <p:spPr>
          <a:xfrm rot="16200000">
            <a:off x="10091536" y="256902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532370" y="479044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7542666" y="33565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6376035" y="340296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9284335" y="417004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9284335" y="417004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25" name="Grupo 24"/>
          <p:cNvGrpSpPr/>
          <p:nvPr/>
        </p:nvGrpSpPr>
        <p:grpSpPr>
          <a:xfrm rot="5400000" flipH="1">
            <a:off x="6889283" y="3937512"/>
            <a:ext cx="1274445" cy="234950"/>
            <a:chOff x="4152748" y="3524056"/>
            <a:chExt cx="1274569" cy="255373"/>
          </a:xfrm>
        </p:grpSpPr>
        <p:cxnSp>
          <p:nvCxnSpPr>
            <p:cNvPr id="41"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57"/>
              <p:cNvSpPr txBox="1"/>
              <p:nvPr/>
            </p:nvSpPr>
            <p:spPr>
              <a:xfrm>
                <a:off x="7644765" y="372745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7644765" y="372745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9" name="Grupo 58"/>
          <p:cNvGrpSpPr/>
          <p:nvPr/>
        </p:nvGrpSpPr>
        <p:grpSpPr>
          <a:xfrm rot="5400000" flipH="1">
            <a:off x="9932830" y="396672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10601960" y="38671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10601960" y="386715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3" name="Grupo 102"/>
          <p:cNvGrpSpPr/>
          <p:nvPr/>
        </p:nvGrpSpPr>
        <p:grpSpPr>
          <a:xfrm rot="5400000" flipH="1">
            <a:off x="10076830" y="522656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494059" y="406999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9926480" y="256527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9759950" y="503555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759950" y="5035550"/>
                <a:ext cx="69850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9674860" y="241109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9674860" y="2411095"/>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1" name="Conector Reto 37"/>
          <p:cNvCxnSpPr/>
          <p:nvPr/>
        </p:nvCxnSpPr>
        <p:spPr>
          <a:xfrm>
            <a:off x="10458519" y="5885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10280719" y="19873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10113714" y="21569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10161339" y="23334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10602274" y="45257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63" name="CaixaDeTexto 47"/>
          <p:cNvSpPr txBox="1"/>
          <p:nvPr/>
        </p:nvSpPr>
        <p:spPr>
          <a:xfrm>
            <a:off x="10970260" y="293179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8505190" y="472630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sp>
        <p:nvSpPr>
          <p:cNvPr id="76" name="Seta para a direita 75"/>
          <p:cNvSpPr/>
          <p:nvPr/>
        </p:nvSpPr>
        <p:spPr>
          <a:xfrm>
            <a:off x="5039995" y="261366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23"/>
          <p:cNvSpPr txBox="1"/>
          <p:nvPr/>
        </p:nvSpPr>
        <p:spPr>
          <a:xfrm flipH="1">
            <a:off x="4499610" y="198755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65" name="Conector de Seta Reta 59"/>
          <p:cNvCxnSpPr/>
          <p:nvPr/>
        </p:nvCxnSpPr>
        <p:spPr>
          <a:xfrm rot="5400000" flipH="1">
            <a:off x="915622" y="442591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rot="21600000" flipH="1">
            <a:off x="407670" y="307403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
        <p:nvSpPr>
          <p:cNvPr id="69" name="Rectangle 140"/>
          <p:cNvSpPr>
            <a:spLocks noChangeArrowheads="1"/>
          </p:cNvSpPr>
          <p:nvPr/>
        </p:nvSpPr>
        <p:spPr bwMode="auto">
          <a:xfrm rot="21600000" flipH="1">
            <a:off x="466090" y="4132580"/>
            <a:ext cx="9588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cxnSp>
        <p:nvCxnSpPr>
          <p:cNvPr id="70" name="Conector de Seta Reta 59"/>
          <p:cNvCxnSpPr/>
          <p:nvPr/>
        </p:nvCxnSpPr>
        <p:spPr>
          <a:xfrm rot="5400000" flipH="1">
            <a:off x="850217" y="340420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rot="5400000" flipH="1">
            <a:off x="7197677" y="299018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72" name="Rectangle 140"/>
          <p:cNvSpPr>
            <a:spLocks noChangeArrowheads="1"/>
          </p:cNvSpPr>
          <p:nvPr/>
        </p:nvSpPr>
        <p:spPr bwMode="auto">
          <a:xfrm rot="21600000" flipH="1">
            <a:off x="6628765" y="271208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cxnSp>
        <p:nvCxnSpPr>
          <p:cNvPr id="8" name="Conector de Seta Reta 59"/>
          <p:cNvCxnSpPr/>
          <p:nvPr/>
        </p:nvCxnSpPr>
        <p:spPr>
          <a:xfrm flipH="1">
            <a:off x="407622" y="469198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182245" y="320040"/>
                <a:ext cx="11637645" cy="1977390"/>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r>
                  <a:rPr lang="pt-BR" altLang="en-US" sz="2400" i="1" dirty="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  </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den>
                    </m:f>
                    <m:r>
                      <a:rPr lang="en-US" altLang="pt-BR" sz="2800" i="1">
                        <a:latin typeface="Cambria Math" panose="02040503050406030204" pitchFamily="18" charset="0"/>
                        <a:cs typeface="Cambria Math" panose="02040503050406030204" pitchFamily="18" charset="0"/>
                      </a:rPr>
                      <m:t> </m:t>
                    </m:r>
                  </m:oMath>
                </a14:m>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182245" y="320040"/>
                <a:ext cx="11637645" cy="197739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 name="Conector Reto 74"/>
          <p:cNvCxnSpPr/>
          <p:nvPr/>
        </p:nvCxnSpPr>
        <p:spPr>
          <a:xfrm>
            <a:off x="2437050" y="38692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2416796" y="542209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2416846" y="29467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2233712" y="331692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flipH="1" flipV="1">
            <a:off x="1513205" y="4279900"/>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2240624" y="277847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2230791" y="524140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1679921" y="378830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1638300" y="2781935"/>
            <a:ext cx="69405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1740423" y="525605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1295388" y="353631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1263593" y="468868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9" name="Caixa de Texto 23"/>
          <p:cNvSpPr txBox="1"/>
          <p:nvPr/>
        </p:nvSpPr>
        <p:spPr>
          <a:xfrm>
            <a:off x="2465705" y="2410460"/>
            <a:ext cx="80327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2029488" y="583883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430431" y="39665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0800000">
            <a:off x="2421341" y="2735426"/>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1263650" y="4403090"/>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3" name="Caixa de Texto 2"/>
              <p:cNvSpPr txBox="1"/>
              <p:nvPr/>
            </p:nvSpPr>
            <p:spPr>
              <a:xfrm>
                <a:off x="2630805" y="3383280"/>
                <a:ext cx="876935" cy="58356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𝛼</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630805" y="3383280"/>
                <a:ext cx="876935"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 name="Grupo 11"/>
          <p:cNvGrpSpPr/>
          <p:nvPr/>
        </p:nvGrpSpPr>
        <p:grpSpPr>
          <a:xfrm rot="5400000" flipH="1">
            <a:off x="1774993" y="4817622"/>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2630805" y="4594860"/>
                <a:ext cx="6045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2630805" y="4594860"/>
                <a:ext cx="604520"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33" name="CaixaDeTexto 45"/>
          <p:cNvSpPr txBox="1"/>
          <p:nvPr/>
        </p:nvSpPr>
        <p:spPr>
          <a:xfrm>
            <a:off x="4980940" y="3105785"/>
            <a:ext cx="6756400" cy="1814830"/>
          </a:xfrm>
          <a:prstGeom prst="rect">
            <a:avLst/>
          </a:prstGeom>
          <a:noFill/>
        </p:spPr>
        <p:txBody>
          <a:bodyPr wrap="square" rtlCol="0">
            <a:spAutoFit/>
          </a:bodyPr>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Este modelo é indicado para aplicação em circuitos onde o emissor não esta em terra. Este é o caso do circuito para cálculo de ganho de modo comum </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59" name="Grupo 58"/>
          <p:cNvGrpSpPr/>
          <p:nvPr/>
        </p:nvGrpSpPr>
        <p:grpSpPr>
          <a:xfrm rot="5400000" flipH="1">
            <a:off x="2409955" y="4154056"/>
            <a:ext cx="2448000" cy="234950"/>
            <a:chOff x="3884070" y="3524056"/>
            <a:chExt cx="2448239" cy="255373"/>
          </a:xfrm>
        </p:grpSpPr>
        <p:cxnSp>
          <p:nvCxnSpPr>
            <p:cNvPr id="60" name="Conector Reto 79"/>
            <p:cNvCxnSpPr/>
            <p:nvPr/>
          </p:nvCxnSpPr>
          <p:spPr>
            <a:xfrm flipV="1">
              <a:off x="3884070" y="3676098"/>
              <a:ext cx="244823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84429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 name="Conector Reto 3"/>
          <p:cNvCxnSpPr/>
          <p:nvPr/>
        </p:nvCxnSpPr>
        <p:spPr>
          <a:xfrm flipH="1" flipV="1">
            <a:off x="2411730" y="5473700"/>
            <a:ext cx="1224000" cy="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H="1" flipV="1">
            <a:off x="2425700" y="3047365"/>
            <a:ext cx="1188000" cy="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2" name="Caixa de Texto 61"/>
              <p:cNvSpPr txBox="1"/>
              <p:nvPr/>
            </p:nvSpPr>
            <p:spPr>
              <a:xfrm>
                <a:off x="3629660" y="400558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3629660" y="4005580"/>
                <a:ext cx="937895" cy="58356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13715" y="47942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873674" y="325211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892935" y="2890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678499" y="66215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595730" y="390787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199148" y="308863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269465" y="367359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608555" y="414412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852850" y="60828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854935" y="516838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57189" y="243042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734105" y="243042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645635" y="368184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7987" y="36283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494992" y="36283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36359" y="362866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997114" y="362866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592070" y="541020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58135" y="55658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496105" y="54777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841661" y="51654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650272" y="553561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4" name="Conector Reto 73"/>
          <p:cNvCxnSpPr/>
          <p:nvPr/>
        </p:nvCxnSpPr>
        <p:spPr>
          <a:xfrm rot="5400000">
            <a:off x="109115" y="5001365"/>
            <a:ext cx="13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758825" y="430657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793115" y="5330190"/>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flipH="1">
            <a:off x="4168140" y="4303395"/>
            <a:ext cx="746125" cy="1018540"/>
            <a:chOff x="6592" y="7212"/>
            <a:chExt cx="1175" cy="1604"/>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5854" y="8022"/>
              <a:ext cx="158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37"/>
          <p:cNvCxnSpPr/>
          <p:nvPr/>
        </p:nvCxnSpPr>
        <p:spPr>
          <a:xfrm>
            <a:off x="625544" y="56989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671899" y="577386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600195" y="5975230"/>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637609" y="61828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873760" y="5469255"/>
            <a:ext cx="9398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2586355" y="477075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53" name="Conector Reto 79"/>
          <p:cNvCxnSpPr/>
          <p:nvPr/>
        </p:nvCxnSpPr>
        <p:spPr>
          <a:xfrm rot="-5400000" flipV="1">
            <a:off x="2774044" y="601457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rot="-5400000">
            <a:off x="3166436" y="590430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55" name="Conector Reto 37"/>
          <p:cNvCxnSpPr/>
          <p:nvPr/>
        </p:nvCxnSpPr>
        <p:spPr>
          <a:xfrm>
            <a:off x="3246824" y="66438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49"/>
          <p:cNvCxnSpPr/>
          <p:nvPr/>
        </p:nvCxnSpPr>
        <p:spPr>
          <a:xfrm>
            <a:off x="2828390" y="54039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366135" y="5628005"/>
            <a:ext cx="77597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8817530" y="34292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8797326" y="25067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8623717" y="287687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59"/>
            <p:cNvCxnSpPr/>
            <p:nvPr/>
          </p:nvCxnSpPr>
          <p:spPr>
            <a:xfrm flipH="1">
              <a:off x="774709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 name="Conector Reto 6"/>
          <p:cNvCxnSpPr/>
          <p:nvPr/>
        </p:nvCxnSpPr>
        <p:spPr>
          <a:xfrm rot="5400000" flipH="1">
            <a:off x="8534849" y="363612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rot="16200000">
            <a:off x="9598776" y="171495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2" name="Caixa de Texto 51"/>
              <p:cNvSpPr txBox="1"/>
              <p:nvPr/>
            </p:nvSpPr>
            <p:spPr>
              <a:xfrm>
                <a:off x="8987155" y="2861310"/>
                <a:ext cx="765175"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𝐸</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8987155" y="2861310"/>
                <a:ext cx="76517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25" name="Grupo 24"/>
          <p:cNvGrpSpPr/>
          <p:nvPr/>
        </p:nvGrpSpPr>
        <p:grpSpPr>
          <a:xfrm rot="5400000" flipH="1">
            <a:off x="8142773" y="4239772"/>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57"/>
              <p:cNvSpPr txBox="1"/>
              <p:nvPr/>
            </p:nvSpPr>
            <p:spPr>
              <a:xfrm>
                <a:off x="8932545" y="3963035"/>
                <a:ext cx="71945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8932545" y="3963035"/>
                <a:ext cx="719455" cy="583565"/>
              </a:xfrm>
              <a:prstGeom prst="rect">
                <a:avLst/>
              </a:prstGeom>
              <a:blipFill rotWithShape="1">
                <a:blip r:embed="rId2"/>
                <a:stretch>
                  <a:fillRect r="-3001"/>
                </a:stretch>
              </a:blipFill>
            </p:spPr>
            <p:txBody>
              <a:bodyPr/>
              <a:lstStyle/>
              <a:p>
                <a:r>
                  <a:rPr lang="pt-BR" altLang="en-US">
                    <a:noFill/>
                  </a:rPr>
                  <a:t> </a:t>
                </a:r>
              </a:p>
            </p:txBody>
          </p:sp>
        </mc:Fallback>
      </mc:AlternateContent>
      <p:grpSp>
        <p:nvGrpSpPr>
          <p:cNvPr id="103" name="Grupo 102"/>
          <p:cNvGrpSpPr/>
          <p:nvPr/>
        </p:nvGrpSpPr>
        <p:grpSpPr>
          <a:xfrm rot="5400000" flipH="1">
            <a:off x="8256920" y="530022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7634519" y="3836948"/>
            <a:ext cx="70929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9347360" y="307137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8932545" y="514223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8932545" y="5142230"/>
                <a:ext cx="69850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10039985" y="28987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10039985" y="2898775"/>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1" name="Conector Reto 37"/>
          <p:cNvCxnSpPr/>
          <p:nvPr/>
        </p:nvCxnSpPr>
        <p:spPr>
          <a:xfrm>
            <a:off x="8622734" y="59662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9895909" y="38828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7896539" y="45480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63" name="CaixaDeTexto 47"/>
          <p:cNvSpPr txBox="1"/>
          <p:nvPr/>
        </p:nvSpPr>
        <p:spPr>
          <a:xfrm>
            <a:off x="9932035" y="140843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76" name="Seta para a direita 75"/>
          <p:cNvSpPr/>
          <p:nvPr/>
        </p:nvSpPr>
        <p:spPr>
          <a:xfrm>
            <a:off x="5670550" y="326771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23"/>
          <p:cNvSpPr txBox="1"/>
          <p:nvPr/>
        </p:nvSpPr>
        <p:spPr>
          <a:xfrm flipH="1">
            <a:off x="5130165" y="265811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65" name="Conector de Seta Reta 59"/>
          <p:cNvCxnSpPr/>
          <p:nvPr/>
        </p:nvCxnSpPr>
        <p:spPr>
          <a:xfrm flipH="1">
            <a:off x="8534987" y="4651342"/>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rot="21600000" flipH="1">
            <a:off x="7781925" y="326771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
        <p:nvSpPr>
          <p:cNvPr id="66" name="Rectangle 140"/>
          <p:cNvSpPr>
            <a:spLocks noChangeArrowheads="1"/>
          </p:cNvSpPr>
          <p:nvPr/>
        </p:nvSpPr>
        <p:spPr bwMode="auto">
          <a:xfrm rot="21600000" flipH="1">
            <a:off x="342900" y="371983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
        <p:nvSpPr>
          <p:cNvPr id="69" name="Rectangle 140"/>
          <p:cNvSpPr>
            <a:spLocks noChangeArrowheads="1"/>
          </p:cNvSpPr>
          <p:nvPr/>
        </p:nvSpPr>
        <p:spPr bwMode="auto">
          <a:xfrm rot="21600000" flipH="1">
            <a:off x="668020" y="473583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cxnSp>
        <p:nvCxnSpPr>
          <p:cNvPr id="70" name="Conector de Seta Reta 59"/>
          <p:cNvCxnSpPr/>
          <p:nvPr/>
        </p:nvCxnSpPr>
        <p:spPr>
          <a:xfrm rot="5400000" flipH="1">
            <a:off x="991187" y="407222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rot="5400000" flipH="1">
            <a:off x="1055957" y="504885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de Seta Reta 59"/>
          <p:cNvCxnSpPr/>
          <p:nvPr/>
        </p:nvCxnSpPr>
        <p:spPr>
          <a:xfrm rot="5400000" flipH="1">
            <a:off x="8425132" y="357692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1358265" y="1209040"/>
            <a:ext cx="8201660" cy="110680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Impedancia de entrada de Modo Comum</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uso do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modelo T</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facilita a analise (sem o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8" name="Conector de Seta Reta 59"/>
          <p:cNvCxnSpPr/>
          <p:nvPr/>
        </p:nvCxnSpPr>
        <p:spPr>
          <a:xfrm flipH="1">
            <a:off x="671782" y="52952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13715" y="47942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74"/>
          <p:cNvCxnSpPr/>
          <p:nvPr/>
        </p:nvCxnSpPr>
        <p:spPr>
          <a:xfrm>
            <a:off x="1709340" y="31123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1698661" y="21898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1515527" y="256000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59"/>
            <p:cNvCxnSpPr/>
            <p:nvPr/>
          </p:nvCxnSpPr>
          <p:spPr>
            <a:xfrm flipH="1">
              <a:off x="774709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 name="Conector Reto 6"/>
          <p:cNvCxnSpPr/>
          <p:nvPr/>
        </p:nvCxnSpPr>
        <p:spPr>
          <a:xfrm rot="5400000" flipH="1">
            <a:off x="1426659" y="331925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rot="16200000">
            <a:off x="2490586" y="139808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2" name="Caixa de Texto 51"/>
              <p:cNvSpPr txBox="1"/>
              <p:nvPr/>
            </p:nvSpPr>
            <p:spPr>
              <a:xfrm>
                <a:off x="1878965" y="2544445"/>
                <a:ext cx="765175"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𝐸</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1878965" y="2544445"/>
                <a:ext cx="76517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25" name="Grupo 24"/>
          <p:cNvGrpSpPr/>
          <p:nvPr/>
        </p:nvGrpSpPr>
        <p:grpSpPr>
          <a:xfrm rot="5400000" flipH="1">
            <a:off x="1049823" y="3922907"/>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57"/>
              <p:cNvSpPr txBox="1"/>
              <p:nvPr/>
            </p:nvSpPr>
            <p:spPr>
              <a:xfrm>
                <a:off x="1824355" y="3646170"/>
                <a:ext cx="71945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1824355" y="3646170"/>
                <a:ext cx="719455" cy="583565"/>
              </a:xfrm>
              <a:prstGeom prst="rect">
                <a:avLst/>
              </a:prstGeom>
              <a:blipFill rotWithShape="1">
                <a:blip r:embed="rId2"/>
                <a:stretch>
                  <a:fillRect r="-3001"/>
                </a:stretch>
              </a:blipFill>
            </p:spPr>
            <p:txBody>
              <a:bodyPr/>
              <a:lstStyle/>
              <a:p>
                <a:r>
                  <a:rPr lang="pt-BR" altLang="en-US">
                    <a:noFill/>
                  </a:rPr>
                  <a:t> </a:t>
                </a:r>
              </a:p>
            </p:txBody>
          </p:sp>
        </mc:Fallback>
      </mc:AlternateContent>
      <p:grpSp>
        <p:nvGrpSpPr>
          <p:cNvPr id="103" name="Grupo 102"/>
          <p:cNvGrpSpPr/>
          <p:nvPr/>
        </p:nvGrpSpPr>
        <p:grpSpPr>
          <a:xfrm rot="5400000" flipH="1">
            <a:off x="1148730" y="498335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526329" y="3520083"/>
            <a:ext cx="70929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2239170" y="275450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1824355" y="482536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824355" y="4825365"/>
                <a:ext cx="69850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2931795" y="25819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2931795" y="2581910"/>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1" name="Conector Reto 37"/>
          <p:cNvCxnSpPr/>
          <p:nvPr/>
        </p:nvCxnSpPr>
        <p:spPr>
          <a:xfrm>
            <a:off x="1514544" y="56494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2787719" y="35659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788349" y="423113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63" name="CaixaDeTexto 47"/>
          <p:cNvSpPr txBox="1"/>
          <p:nvPr/>
        </p:nvSpPr>
        <p:spPr>
          <a:xfrm>
            <a:off x="2931795" y="172085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cxnSp>
        <p:nvCxnSpPr>
          <p:cNvPr id="65" name="Conector de Seta Reta 59"/>
          <p:cNvCxnSpPr/>
          <p:nvPr/>
        </p:nvCxnSpPr>
        <p:spPr>
          <a:xfrm flipH="1">
            <a:off x="1426797" y="4334477"/>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rot="21600000" flipH="1">
            <a:off x="711835" y="293497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cxnSp>
        <p:nvCxnSpPr>
          <p:cNvPr id="72" name="Conector de Seta Reta 59"/>
          <p:cNvCxnSpPr/>
          <p:nvPr/>
        </p:nvCxnSpPr>
        <p:spPr>
          <a:xfrm rot="5400000" flipH="1">
            <a:off x="1316942" y="326005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4254500" y="1124585"/>
            <a:ext cx="7099300"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Impedancia de entrada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5546090" y="1720850"/>
                <a:ext cx="2380615" cy="895985"/>
              </a:xfrm>
              <a:prstGeom prst="rect">
                <a:avLst/>
              </a:prstGeom>
              <a:noFill/>
              <a:ln w="22225">
                <a:noFill/>
              </a:ln>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𝐶𝑀</m:t>
                              </m:r>
                            </m:sub>
                          </m:sSub>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5546090" y="1720850"/>
                <a:ext cx="2380615" cy="895985"/>
              </a:xfrm>
              <a:prstGeom prst="rect">
                <a:avLst/>
              </a:prstGeom>
              <a:blipFill rotWithShape="1">
                <a:blip r:embed="rId5"/>
                <a:stretch>
                  <a:fillRect/>
                </a:stretch>
              </a:blipFill>
              <a:ln w="22225">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3925570" y="3903345"/>
                <a:ext cx="6462395" cy="967105"/>
              </a:xfrm>
              <a:prstGeom prst="rect">
                <a:avLst/>
              </a:prstGeom>
              <a:noFill/>
              <a:ln w="22225">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f>
                        <m:fPr>
                          <m:ctrlPr>
                            <a:rPr lang="en-US" altLang="pt-BR" sz="2800" i="1" dirty="0">
                              <a:latin typeface="Cambria Math" panose="02040503050406030204" pitchFamily="18" charset="0"/>
                              <a:cs typeface="Cambria Math" panose="02040503050406030204" pitchFamily="18" charset="0"/>
                            </a:rPr>
                          </m:ctrlPr>
                        </m:fPr>
                        <m:num>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𝐼</m:t>
                              </m:r>
                            </m:e>
                            <m:sub>
                              <m:r>
                                <a:rPr lang="en-US" altLang="pt-BR" sz="2800" i="1" dirty="0">
                                  <a:latin typeface="Cambria Math" panose="02040503050406030204" pitchFamily="18" charset="0"/>
                                  <a:cs typeface="Cambria Math" panose="02040503050406030204" pitchFamily="18" charset="0"/>
                                </a:rPr>
                                <m:t>𝐶𝑀</m:t>
                              </m:r>
                            </m:sub>
                          </m:sSub>
                        </m:num>
                        <m:den>
                          <m:r>
                            <a:rPr lang="en-US" altLang="pt-BR" sz="2800" i="1" dirty="0">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𝑖</m:t>
                          </m:r>
                        </m:e>
                        <m:sub>
                          <m:r>
                            <a:rPr lang="en-US" altLang="pt-BR" sz="2800" i="1" dirty="0">
                              <a:latin typeface="Cambria Math" panose="02040503050406030204" pitchFamily="18" charset="0"/>
                              <a:cs typeface="Cambria Math" panose="02040503050406030204" pitchFamily="18" charset="0"/>
                            </a:rPr>
                            <m:t>𝐵</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𝑖</m:t>
                              </m:r>
                            </m:e>
                            <m:sub>
                              <m:r>
                                <a:rPr lang="en-US" altLang="pt-BR" sz="2800" i="1" dirty="0">
                                  <a:latin typeface="Cambria Math" panose="02040503050406030204" pitchFamily="18" charset="0"/>
                                  <a:cs typeface="Cambria Math" panose="02040503050406030204" pitchFamily="18" charset="0"/>
                                </a:rPr>
                                <m:t>𝐸</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den>
                      </m:f>
                      <m:r>
                        <a:rPr lang="en-US" altLang="pt-BR" sz="2800" i="1" dirty="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𝐶𝑀</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3925570" y="3903345"/>
                <a:ext cx="6462395" cy="967105"/>
              </a:xfrm>
              <a:prstGeom prst="rect">
                <a:avLst/>
              </a:prstGeom>
              <a:blipFill rotWithShape="1">
                <a:blip r:embed="rId6"/>
                <a:stretch>
                  <a:fillRect r="-79"/>
                </a:stretch>
              </a:blipFill>
              <a:ln w="22225">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3058795" y="5124450"/>
                <a:ext cx="8275320" cy="977900"/>
              </a:xfrm>
              <a:prstGeom prst="rect">
                <a:avLst/>
              </a:prstGeom>
              <a:noFill/>
              <a:ln w="254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𝐶𝑀</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058795" y="5124450"/>
                <a:ext cx="8275320" cy="977900"/>
              </a:xfrm>
              <a:prstGeom prst="rect">
                <a:avLst/>
              </a:prstGeom>
              <a:blipFill rotWithShape="1">
                <a:blip r:embed="rId7"/>
                <a:stretch>
                  <a:fillRect l="-153" t="-1299" r="-153" b="-1299"/>
                </a:stretch>
              </a:blipFill>
              <a:ln w="254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5720080" y="2795905"/>
                <a:ext cx="2780030" cy="967105"/>
              </a:xfrm>
              <a:prstGeom prst="rect">
                <a:avLst/>
              </a:prstGeom>
              <a:noFill/>
              <a:ln w="22225">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𝑖</m:t>
                          </m:r>
                        </m:e>
                        <m:sub>
                          <m:r>
                            <a:rPr lang="en-US" altLang="pt-BR" sz="2800" i="1" dirty="0">
                              <a:latin typeface="Cambria Math" panose="02040503050406030204" pitchFamily="18" charset="0"/>
                              <a:cs typeface="Cambria Math" panose="02040503050406030204" pitchFamily="18" charset="0"/>
                            </a:rPr>
                            <m:t>𝐸</m:t>
                          </m:r>
                        </m:sub>
                      </m:sSub>
                      <m:r>
                        <a:rPr lang="en-US" altLang="pt-BR" sz="2800" i="1" dirty="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𝐶𝑀</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720080" y="2795905"/>
                <a:ext cx="2780030" cy="967105"/>
              </a:xfrm>
              <a:prstGeom prst="rect">
                <a:avLst/>
              </a:prstGeom>
              <a:blipFill rotWithShape="1">
                <a:blip r:embed="rId8"/>
                <a:stretch>
                  <a:fillRect/>
                </a:stretch>
              </a:blipFill>
              <a:ln w="22225">
                <a:noFill/>
              </a:ln>
            </p:spPr>
            <p:txBody>
              <a:bodyPr/>
              <a:lstStyle/>
              <a:p>
                <a:r>
                  <a:rPr lang="pt-BR" altLang="en-US">
                    <a:noFill/>
                  </a:rPr>
                  <a:t> </a:t>
                </a:r>
              </a:p>
            </p:txBody>
          </p:sp>
        </mc:Fallback>
      </mc:AlternateContent>
    </p:spTree>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542290" y="636270"/>
                <a:ext cx="11240770" cy="219773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 mais detalhes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0"/>
                  </a:spcAft>
                  <a:buFont typeface="Arial" panose="020B0604020202020204" pitchFamily="34" charset="0"/>
                  <a:buNone/>
                </a:pPr>
                <a:r>
                  <a:rPr lang="pt-BR" altLang="en-US" sz="2800" dirty="0">
                    <a:latin typeface="Cambria Math" panose="02040503050406030204" pitchFamily="18" charset="0"/>
                    <a:cs typeface="Cambria Math" panose="02040503050406030204" pitchFamily="18" charset="0"/>
                  </a:rPr>
                  <a:t>(</a:t>
                </a:r>
                <a14:m>
                  <m:oMath xmlns:m="http://schemas.openxmlformats.org/officeDocument/2006/math">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den>
                    </m:f>
                  </m:oMath>
                </a14:m>
                <a:r>
                  <a:rPr lang="pt-BR" altLang="en-US" sz="2400" i="1" dirty="0">
                    <a:latin typeface="Cambria Math" panose="02040503050406030204" pitchFamily="18" charset="0"/>
                    <a:cs typeface="Cambria Math" panose="02040503050406030204" pitchFamily="18" charset="0"/>
                  </a:rPr>
                  <a:t> </a:t>
                </a:r>
                <a:r>
                  <a:rPr lang="pt-BR" altLang="en-US" sz="2400" dirty="0">
                    <a:latin typeface="Comic Sans MS" panose="030F0702030302020204" pitchFamily="66" charset="0"/>
                    <a:cs typeface="Comic Sans MS" panose="030F0702030302020204" pitchFamily="66" charset="0"/>
                  </a:rPr>
                  <a:t>)  </a:t>
                </a:r>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542290" y="636270"/>
                <a:ext cx="11240770" cy="219773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6153705" y="46287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5289536" y="516364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6143026" y="370621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5959892" y="407638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4120964" y="343800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7817194" y="3245835"/>
            <a:ext cx="635" cy="540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5473736" y="5243313"/>
            <a:ext cx="635" cy="540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3803361" y="3244743"/>
            <a:ext cx="635" cy="540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0" name="Caixa de Texto 23"/>
          <p:cNvSpPr txBox="1"/>
          <p:nvPr/>
        </p:nvSpPr>
        <p:spPr>
          <a:xfrm>
            <a:off x="5436870" y="5166995"/>
            <a:ext cx="52324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3164783" y="445754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7495854" y="367424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4603778" y="526098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3225701" y="365411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6927331" y="291827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4368165" y="513969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4378461" y="370580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3211651" y="375200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6120130" y="451929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6120130" y="4519295"/>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3729523" y="428676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4480560" y="4076700"/>
                <a:ext cx="6299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480560" y="407670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6768625" y="431597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7588250" y="4168775"/>
                <a:ext cx="1606550" cy="108585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num>
                        <m:den>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𝐴</m:t>
                              </m:r>
                            </m:sub>
                          </m:sSub>
                        </m:den>
                      </m:f>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588250" y="4168775"/>
                <a:ext cx="1606550" cy="1085850"/>
              </a:xfrm>
              <a:prstGeom prst="rect">
                <a:avLst/>
              </a:prstGeom>
              <a:blipFill rotWithShape="1">
                <a:blip r:embed="rId4"/>
                <a:stretch>
                  <a:fillRect r="-1344"/>
                </a:stretch>
              </a:blipFill>
            </p:spPr>
            <p:txBody>
              <a:bodyPr/>
              <a:lstStyle/>
              <a:p>
                <a:r>
                  <a:rPr lang="pt-BR" altLang="en-US">
                    <a:noFill/>
                  </a:rPr>
                  <a:t> </a:t>
                </a:r>
              </a:p>
            </p:txBody>
          </p:sp>
        </mc:Fallback>
      </mc:AlternateContent>
      <p:sp>
        <p:nvSpPr>
          <p:cNvPr id="4" name="Caixa de Texto 23"/>
          <p:cNvSpPr txBox="1"/>
          <p:nvPr/>
        </p:nvSpPr>
        <p:spPr>
          <a:xfrm>
            <a:off x="3533775" y="2992755"/>
            <a:ext cx="52324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5" name="Caixa de Texto 23"/>
          <p:cNvSpPr txBox="1"/>
          <p:nvPr/>
        </p:nvSpPr>
        <p:spPr>
          <a:xfrm>
            <a:off x="7650480" y="2992755"/>
            <a:ext cx="52324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Reto 2"/>
          <p:cNvCxnSpPr/>
          <p:nvPr/>
        </p:nvCxnSpPr>
        <p:spPr>
          <a:xfrm rot="16200000" flipH="1">
            <a:off x="5526374" y="533445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1787857" y="314398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 name="Retângulo 4"/>
          <p:cNvSpPr/>
          <p:nvPr/>
        </p:nvSpPr>
        <p:spPr>
          <a:xfrm>
            <a:off x="7328847" y="314398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 name="Retângulo 5"/>
          <p:cNvSpPr/>
          <p:nvPr/>
        </p:nvSpPr>
        <p:spPr>
          <a:xfrm>
            <a:off x="4558352" y="3143988"/>
            <a:ext cx="2770495" cy="2320119"/>
          </a:xfrm>
          <a:prstGeom prst="rect">
            <a:avLst/>
          </a:prstGeom>
          <a:solidFill>
            <a:srgbClr val="B4E3F6"/>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 name="CaixaDeTexto 6"/>
          <p:cNvSpPr txBox="1"/>
          <p:nvPr/>
        </p:nvSpPr>
        <p:spPr>
          <a:xfrm>
            <a:off x="6589595" y="3842143"/>
            <a:ext cx="542136" cy="923330"/>
          </a:xfrm>
          <a:prstGeom prst="rect">
            <a:avLst/>
          </a:prstGeom>
          <a:noFill/>
        </p:spPr>
        <p:txBody>
          <a:bodyPr wrap="none" rtlCol="0">
            <a:spAutoFit/>
          </a:bodyPr>
          <a:p>
            <a:r>
              <a:rPr lang="pt-BR" sz="5400" dirty="0" smtClean="0"/>
              <a:t>P</a:t>
            </a:r>
            <a:endParaRPr lang="pt-BR" sz="5400" dirty="0"/>
          </a:p>
        </p:txBody>
      </p:sp>
      <p:sp>
        <p:nvSpPr>
          <p:cNvPr id="8" name="CaixaDeTexto 7"/>
          <p:cNvSpPr txBox="1"/>
          <p:nvPr/>
        </p:nvSpPr>
        <p:spPr>
          <a:xfrm>
            <a:off x="2902037" y="3719552"/>
            <a:ext cx="631904" cy="923330"/>
          </a:xfrm>
          <a:prstGeom prst="rect">
            <a:avLst/>
          </a:prstGeom>
          <a:noFill/>
        </p:spPr>
        <p:txBody>
          <a:bodyPr wrap="none" rtlCol="0">
            <a:spAutoFit/>
          </a:bodyPr>
          <a:p>
            <a:r>
              <a:rPr lang="pt-BR" sz="5400" dirty="0"/>
              <a:t>N</a:t>
            </a:r>
            <a:endParaRPr lang="pt-BR" sz="5400" dirty="0"/>
          </a:p>
        </p:txBody>
      </p:sp>
      <p:sp>
        <p:nvSpPr>
          <p:cNvPr id="9" name="CaixaDeTexto 8"/>
          <p:cNvSpPr txBox="1"/>
          <p:nvPr/>
        </p:nvSpPr>
        <p:spPr>
          <a:xfrm>
            <a:off x="8443026" y="3719552"/>
            <a:ext cx="631904" cy="923330"/>
          </a:xfrm>
          <a:prstGeom prst="rect">
            <a:avLst/>
          </a:prstGeom>
          <a:noFill/>
        </p:spPr>
        <p:txBody>
          <a:bodyPr wrap="none" rtlCol="0">
            <a:spAutoFit/>
          </a:bodyPr>
          <a:p>
            <a:r>
              <a:rPr lang="pt-BR" sz="5400" dirty="0"/>
              <a:t>N</a:t>
            </a:r>
            <a:endParaRPr lang="pt-BR" sz="5400" dirty="0"/>
          </a:p>
        </p:txBody>
      </p:sp>
      <p:cxnSp>
        <p:nvCxnSpPr>
          <p:cNvPr id="10" name="Conector Reto 9"/>
          <p:cNvCxnSpPr/>
          <p:nvPr/>
        </p:nvCxnSpPr>
        <p:spPr>
          <a:xfrm flipH="1">
            <a:off x="1037230" y="418121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0099342" y="418121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941709" y="3505644"/>
            <a:ext cx="410690" cy="646331"/>
          </a:xfrm>
          <a:prstGeom prst="rect">
            <a:avLst/>
          </a:prstGeom>
          <a:noFill/>
        </p:spPr>
        <p:txBody>
          <a:bodyPr wrap="none" rtlCol="0">
            <a:spAutoFit/>
          </a:bodyPr>
          <a:p>
            <a:r>
              <a:rPr lang="pt-BR" sz="3600" dirty="0" smtClean="0"/>
              <a:t>E</a:t>
            </a:r>
            <a:endParaRPr lang="pt-BR" sz="3600" dirty="0"/>
          </a:p>
        </p:txBody>
      </p:sp>
      <p:sp>
        <p:nvSpPr>
          <p:cNvPr id="13" name="CaixaDeTexto 12"/>
          <p:cNvSpPr txBox="1"/>
          <p:nvPr/>
        </p:nvSpPr>
        <p:spPr>
          <a:xfrm>
            <a:off x="10656507" y="3532948"/>
            <a:ext cx="431528" cy="646331"/>
          </a:xfrm>
          <a:prstGeom prst="rect">
            <a:avLst/>
          </a:prstGeom>
          <a:noFill/>
        </p:spPr>
        <p:txBody>
          <a:bodyPr wrap="none" rtlCol="0">
            <a:spAutoFit/>
          </a:bodyPr>
          <a:p>
            <a:r>
              <a:rPr lang="pt-BR" sz="3600" dirty="0"/>
              <a:t>C</a:t>
            </a:r>
            <a:endParaRPr lang="pt-BR" sz="3600" dirty="0"/>
          </a:p>
        </p:txBody>
      </p:sp>
      <p:sp>
        <p:nvSpPr>
          <p:cNvPr id="14" name="Seta Dobrada 13"/>
          <p:cNvSpPr/>
          <p:nvPr/>
        </p:nvSpPr>
        <p:spPr>
          <a:xfrm rot="5400000">
            <a:off x="5359400" y="3902075"/>
            <a:ext cx="930275" cy="355600"/>
          </a:xfrm>
          <a:prstGeom prst="bentArrow">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15" name="Seta Dobrada 14"/>
          <p:cNvSpPr/>
          <p:nvPr/>
        </p:nvSpPr>
        <p:spPr>
          <a:xfrm rot="10800000" flipV="1">
            <a:off x="4230805" y="4959141"/>
            <a:ext cx="1576230" cy="318646"/>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16" name="CaixaDeTexto 15"/>
          <p:cNvSpPr txBox="1"/>
          <p:nvPr/>
        </p:nvSpPr>
        <p:spPr>
          <a:xfrm>
            <a:off x="4029395" y="4407578"/>
            <a:ext cx="806631" cy="646331"/>
          </a:xfrm>
          <a:prstGeom prst="rect">
            <a:avLst/>
          </a:prstGeom>
          <a:noFill/>
        </p:spPr>
        <p:txBody>
          <a:bodyPr wrap="none" rtlCol="0">
            <a:spAutoFit/>
          </a:bodyPr>
          <a:p>
            <a:r>
              <a:rPr lang="pt-BR" sz="3600" dirty="0" err="1" smtClean="0"/>
              <a:t>J</a:t>
            </a:r>
            <a:r>
              <a:rPr lang="pt-BR" sz="3600" baseline="-25000" dirty="0" err="1"/>
              <a:t>p</a:t>
            </a:r>
            <a:r>
              <a:rPr lang="pt-BR" sz="3600" baseline="-25000" dirty="0" err="1" smtClean="0"/>
              <a:t>nE</a:t>
            </a:r>
            <a:endParaRPr lang="pt-BR" sz="3600" dirty="0"/>
          </a:p>
        </p:txBody>
      </p:sp>
      <p:sp>
        <p:nvSpPr>
          <p:cNvPr id="17" name="Seta para a direita 16"/>
          <p:cNvSpPr/>
          <p:nvPr/>
        </p:nvSpPr>
        <p:spPr>
          <a:xfrm>
            <a:off x="3185984" y="3302004"/>
            <a:ext cx="5421961" cy="777921"/>
          </a:xfrm>
          <a:prstGeom prst="rightArrow">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CaixaDeTexto 17"/>
          <p:cNvSpPr txBox="1"/>
          <p:nvPr/>
        </p:nvSpPr>
        <p:spPr>
          <a:xfrm>
            <a:off x="5582881" y="2842943"/>
            <a:ext cx="845103" cy="646331"/>
          </a:xfrm>
          <a:prstGeom prst="rect">
            <a:avLst/>
          </a:prstGeom>
          <a:noFill/>
        </p:spPr>
        <p:txBody>
          <a:bodyPr wrap="none" rtlCol="0">
            <a:spAutoFit/>
          </a:bodyPr>
          <a:p>
            <a:r>
              <a:rPr lang="pt-BR" sz="3600" dirty="0" err="1" smtClean="0"/>
              <a:t>J</a:t>
            </a:r>
            <a:r>
              <a:rPr lang="pt-BR" sz="3600" baseline="-25000" dirty="0" err="1" smtClean="0"/>
              <a:t>npD</a:t>
            </a:r>
            <a:endParaRPr lang="pt-BR" sz="3600" dirty="0"/>
          </a:p>
        </p:txBody>
      </p:sp>
      <p:sp>
        <p:nvSpPr>
          <p:cNvPr id="20" name="Seta Dobrada 19"/>
          <p:cNvSpPr/>
          <p:nvPr/>
        </p:nvSpPr>
        <p:spPr>
          <a:xfrm rot="10800000" flipH="1" flipV="1">
            <a:off x="5994591" y="5053908"/>
            <a:ext cx="1606679" cy="259131"/>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21" name="Seta para cima 20"/>
          <p:cNvSpPr/>
          <p:nvPr/>
        </p:nvSpPr>
        <p:spPr>
          <a:xfrm>
            <a:off x="5817852" y="4624061"/>
            <a:ext cx="159036" cy="670157"/>
          </a:xfrm>
          <a:prstGeom prst="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CaixaDeTexto 21"/>
          <p:cNvSpPr txBox="1"/>
          <p:nvPr/>
        </p:nvSpPr>
        <p:spPr>
          <a:xfrm>
            <a:off x="6814308" y="4466373"/>
            <a:ext cx="819455" cy="646331"/>
          </a:xfrm>
          <a:prstGeom prst="rect">
            <a:avLst/>
          </a:prstGeom>
          <a:noFill/>
        </p:spPr>
        <p:txBody>
          <a:bodyPr wrap="none" rtlCol="0">
            <a:spAutoFit/>
          </a:bodyPr>
          <a:p>
            <a:r>
              <a:rPr lang="pt-BR" sz="3600" dirty="0" err="1" smtClean="0"/>
              <a:t>J</a:t>
            </a:r>
            <a:r>
              <a:rPr lang="pt-BR" sz="3600" baseline="-25000" dirty="0" err="1" smtClean="0"/>
              <a:t>pnC</a:t>
            </a:r>
            <a:endParaRPr lang="pt-BR" sz="3600" dirty="0"/>
          </a:p>
        </p:txBody>
      </p:sp>
      <p:sp>
        <p:nvSpPr>
          <p:cNvPr id="23" name="CaixaDeTexto 22"/>
          <p:cNvSpPr txBox="1"/>
          <p:nvPr/>
        </p:nvSpPr>
        <p:spPr>
          <a:xfrm>
            <a:off x="5950811" y="4311662"/>
            <a:ext cx="939103" cy="646331"/>
          </a:xfrm>
          <a:prstGeom prst="rect">
            <a:avLst/>
          </a:prstGeom>
          <a:noFill/>
        </p:spPr>
        <p:txBody>
          <a:bodyPr wrap="none" rtlCol="0">
            <a:spAutoFit/>
          </a:bodyPr>
          <a:p>
            <a:r>
              <a:rPr lang="pt-BR" sz="3600" dirty="0" err="1" smtClean="0"/>
              <a:t>J</a:t>
            </a:r>
            <a:r>
              <a:rPr lang="pt-BR" sz="3600" baseline="-25000" dirty="0" err="1" smtClean="0"/>
              <a:t>pRec</a:t>
            </a:r>
            <a:endParaRPr lang="pt-BR" sz="3600" dirty="0"/>
          </a:p>
        </p:txBody>
      </p:sp>
      <p:sp>
        <p:nvSpPr>
          <p:cNvPr id="24" name="CaixaDeTexto 23"/>
          <p:cNvSpPr txBox="1"/>
          <p:nvPr/>
        </p:nvSpPr>
        <p:spPr>
          <a:xfrm>
            <a:off x="2651125" y="1683385"/>
            <a:ext cx="6967855" cy="645160"/>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Correntes de lacunas (saturação)</a:t>
            </a: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5" name="CaixaDeTexto 23"/>
          <p:cNvSpPr txBox="1"/>
          <p:nvPr/>
        </p:nvSpPr>
        <p:spPr>
          <a:xfrm>
            <a:off x="2651125" y="666115"/>
            <a:ext cx="7615555" cy="706755"/>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40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40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m - </a:t>
            </a:r>
            <a:r>
              <a:rPr lang="pt-BR" altLang="en-US" sz="40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40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40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-hibrido</a:t>
            </a:r>
            <a:endParaRPr lang="pt-BR" altLang="en-US" sz="40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9" name="Forma livre 18"/>
          <p:cNvSpPr/>
          <p:nvPr/>
        </p:nvSpPr>
        <p:spPr>
          <a:xfrm flipV="1">
            <a:off x="1231265" y="4850130"/>
            <a:ext cx="3973830" cy="970280"/>
          </a:xfrm>
          <a:custGeom>
            <a:avLst/>
            <a:gdLst>
              <a:gd name="connisteX0" fmla="*/ 0 w 1746250"/>
              <a:gd name="connsiteY0" fmla="*/ 816111 h 816111"/>
              <a:gd name="connisteX1" fmla="*/ 337820 w 1746250"/>
              <a:gd name="connsiteY1" fmla="*/ 266836 h 816111"/>
              <a:gd name="connisteX2" fmla="*/ 1196975 w 1746250"/>
              <a:gd name="connsiteY2" fmla="*/ 27441 h 816111"/>
              <a:gd name="connisteX3" fmla="*/ 1746250 w 1746250"/>
              <a:gd name="connsiteY3" fmla="*/ 13471 h 816111"/>
            </a:gdLst>
            <a:ahLst/>
            <a:cxnLst>
              <a:cxn ang="0">
                <a:pos x="connisteX0" y="connsiteY0"/>
              </a:cxn>
              <a:cxn ang="0">
                <a:pos x="connisteX1" y="connsiteY1"/>
              </a:cxn>
              <a:cxn ang="0">
                <a:pos x="connisteX2" y="connsiteY2"/>
              </a:cxn>
              <a:cxn ang="0">
                <a:pos x="connisteX3" y="connsiteY3"/>
              </a:cxn>
            </a:cxnLst>
            <a:rect l="l" t="t" r="r" b="b"/>
            <a:pathLst>
              <a:path w="1746250" h="816111">
                <a:moveTo>
                  <a:pt x="0" y="816111"/>
                </a:moveTo>
                <a:cubicBezTo>
                  <a:pt x="50165" y="711336"/>
                  <a:pt x="98425" y="424316"/>
                  <a:pt x="337820" y="266836"/>
                </a:cubicBezTo>
                <a:cubicBezTo>
                  <a:pt x="577215" y="109356"/>
                  <a:pt x="915035" y="78241"/>
                  <a:pt x="1196975" y="27441"/>
                </a:cubicBezTo>
                <a:cubicBezTo>
                  <a:pt x="1478915" y="-23359"/>
                  <a:pt x="1653540" y="11566"/>
                  <a:pt x="1746250" y="13471"/>
                </a:cubicBezTo>
              </a:path>
            </a:pathLst>
          </a:custGeom>
          <a:noFill/>
          <a:ln w="25400">
            <a:solidFill>
              <a:schemeClr val="tx1"/>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CaixaDeTexto 11"/>
          <p:cNvSpPr txBox="1"/>
          <p:nvPr/>
        </p:nvSpPr>
        <p:spPr>
          <a:xfrm>
            <a:off x="2451104" y="5820219"/>
            <a:ext cx="1532890" cy="521970"/>
          </a:xfrm>
          <a:prstGeom prst="rect">
            <a:avLst/>
          </a:prstGeom>
          <a:noFill/>
        </p:spPr>
        <p:txBody>
          <a:bodyPr wrap="none" rtlCol="0">
            <a:spAutoFit/>
          </a:bodyPr>
          <a:p>
            <a:r>
              <a:rPr lang="pt-BR" sz="2800" dirty="0" smtClean="0"/>
              <a:t>V</a:t>
            </a:r>
            <a:r>
              <a:rPr lang="pt-BR" sz="2800" baseline="-25000" dirty="0" smtClean="0"/>
              <a:t>BE</a:t>
            </a:r>
            <a:r>
              <a:rPr lang="pt-BR" sz="2800" dirty="0" smtClean="0"/>
              <a:t>=0,7 V</a:t>
            </a:r>
            <a:endParaRPr lang="pt-BR" sz="2800" baseline="-25000" dirty="0" smtClean="0"/>
          </a:p>
        </p:txBody>
      </p:sp>
      <p:sp>
        <p:nvSpPr>
          <p:cNvPr id="27" name="CaixaDeTexto 11"/>
          <p:cNvSpPr txBox="1"/>
          <p:nvPr/>
        </p:nvSpPr>
        <p:spPr>
          <a:xfrm>
            <a:off x="5996309" y="5428424"/>
            <a:ext cx="431800" cy="645160"/>
          </a:xfrm>
          <a:prstGeom prst="rect">
            <a:avLst/>
          </a:prstGeom>
          <a:noFill/>
        </p:spPr>
        <p:txBody>
          <a:bodyPr wrap="none" rtlCol="0">
            <a:spAutoFit/>
          </a:bodyPr>
          <a:p>
            <a:r>
              <a:rPr lang="pt-BR" sz="3600" dirty="0"/>
              <a:t>B</a:t>
            </a:r>
            <a:endParaRPr lang="pt-BR" sz="3600" dirty="0"/>
          </a:p>
        </p:txBody>
      </p:sp>
      <p:sp>
        <p:nvSpPr>
          <p:cNvPr id="28" name="Forma livre 27"/>
          <p:cNvSpPr/>
          <p:nvPr/>
        </p:nvSpPr>
        <p:spPr>
          <a:xfrm flipH="1" flipV="1">
            <a:off x="6976110" y="4850130"/>
            <a:ext cx="3973830" cy="970280"/>
          </a:xfrm>
          <a:custGeom>
            <a:avLst/>
            <a:gdLst>
              <a:gd name="connisteX0" fmla="*/ 0 w 1746250"/>
              <a:gd name="connsiteY0" fmla="*/ 816111 h 816111"/>
              <a:gd name="connisteX1" fmla="*/ 337820 w 1746250"/>
              <a:gd name="connsiteY1" fmla="*/ 266836 h 816111"/>
              <a:gd name="connisteX2" fmla="*/ 1196975 w 1746250"/>
              <a:gd name="connsiteY2" fmla="*/ 27441 h 816111"/>
              <a:gd name="connisteX3" fmla="*/ 1746250 w 1746250"/>
              <a:gd name="connsiteY3" fmla="*/ 13471 h 816111"/>
            </a:gdLst>
            <a:ahLst/>
            <a:cxnLst>
              <a:cxn ang="0">
                <a:pos x="connisteX0" y="connsiteY0"/>
              </a:cxn>
              <a:cxn ang="0">
                <a:pos x="connisteX1" y="connsiteY1"/>
              </a:cxn>
              <a:cxn ang="0">
                <a:pos x="connisteX2" y="connsiteY2"/>
              </a:cxn>
              <a:cxn ang="0">
                <a:pos x="connisteX3" y="connsiteY3"/>
              </a:cxn>
            </a:cxnLst>
            <a:rect l="l" t="t" r="r" b="b"/>
            <a:pathLst>
              <a:path w="1746250" h="816111">
                <a:moveTo>
                  <a:pt x="0" y="816111"/>
                </a:moveTo>
                <a:cubicBezTo>
                  <a:pt x="50165" y="711336"/>
                  <a:pt x="98425" y="424316"/>
                  <a:pt x="337820" y="266836"/>
                </a:cubicBezTo>
                <a:cubicBezTo>
                  <a:pt x="577215" y="109356"/>
                  <a:pt x="915035" y="78241"/>
                  <a:pt x="1196975" y="27441"/>
                </a:cubicBezTo>
                <a:cubicBezTo>
                  <a:pt x="1478915" y="-23359"/>
                  <a:pt x="1653540" y="11566"/>
                  <a:pt x="1746250" y="13471"/>
                </a:cubicBezTo>
              </a:path>
            </a:pathLst>
          </a:custGeom>
          <a:noFill/>
          <a:ln w="25400">
            <a:solidFill>
              <a:schemeClr val="tx1"/>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 name="CaixaDeTexto 11"/>
          <p:cNvSpPr txBox="1"/>
          <p:nvPr/>
        </p:nvSpPr>
        <p:spPr>
          <a:xfrm>
            <a:off x="8609334" y="5709729"/>
            <a:ext cx="1532890" cy="521970"/>
          </a:xfrm>
          <a:prstGeom prst="rect">
            <a:avLst/>
          </a:prstGeom>
          <a:noFill/>
        </p:spPr>
        <p:txBody>
          <a:bodyPr wrap="none" rtlCol="0">
            <a:spAutoFit/>
          </a:bodyPr>
          <a:p>
            <a:r>
              <a:rPr lang="pt-BR" sz="2800" dirty="0" smtClean="0"/>
              <a:t>V</a:t>
            </a:r>
            <a:r>
              <a:rPr lang="pt-BR" sz="2800" baseline="-25000" dirty="0" smtClean="0"/>
              <a:t>BE</a:t>
            </a:r>
            <a:r>
              <a:rPr lang="pt-BR" sz="2800" dirty="0" smtClean="0"/>
              <a:t>&lt;0,4 V</a:t>
            </a:r>
            <a:endParaRPr lang="pt-BR" sz="2800" baseline="-25000" dirty="0" smtClean="0"/>
          </a:p>
        </p:txBody>
      </p:sp>
    </p:spTree>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509753" y="177163"/>
                <a:ext cx="11286699" cy="6563360"/>
              </a:xfrm>
              <a:prstGeom prst="rect">
                <a:avLst/>
              </a:prstGeom>
              <a:solidFill>
                <a:schemeClr val="bg1"/>
              </a:solidFill>
            </p:spPr>
            <p:txBody>
              <a:bodyPr wrap="square" rtlCol="0">
                <a:spAutoFit/>
              </a:bodyPr>
              <a:p>
                <a:pPr indent="0" fontAlgn="auto">
                  <a:spcBef>
                    <a:spcPts val="600"/>
                  </a:spcBef>
                  <a:spcAft>
                    <a:spcPts val="60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Simbolos usados</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ni</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concentracao de eletrons/lacunas no Si intrinsico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aceitadoras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dos eletrons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da lacunas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tempo de vida das lacuna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𝑡𝑒𝑚𝑝𝑜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𝑣𝑖𝑑𝑎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𝑑𝑜𝑠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𝑛𝐵</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é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𝑝𝑎𝑟𝑎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𝑛𝑎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𝐵𝑎𝑠𝑒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m:t>
                      </m:r>
                    </m:oMath>
                  </m:oMathPara>
                </a14:m>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e>
                    </m:rad>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endPar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e>
                      </m:rad>
                    </m:oMath>
                  </m:oMathPara>
                </a14:m>
                <a:endPar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𝐸</m:t>
                        </m:r>
                      </m:sub>
                    </m:sSub>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eletrons na extremidade, do lado da base, da região de depleão base/emissor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en-US" altLang="pt-BR" sz="2000" i="1">
                            <a:latin typeface="Cambria Math" panose="02040503050406030204" pitchFamily="18" charset="0"/>
                          </a:rPr>
                          <m:t>𝐶</m:t>
                        </m:r>
                      </m:sub>
                    </m:sSub>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eletrons na extremidade, do lado da base, da região de depleão base/coletor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(largura de base menos as regioes de depleção)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da região de depleção B/C</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509753" y="177163"/>
                <a:ext cx="11286699" cy="6563360"/>
              </a:xfrm>
              <a:prstGeom prst="rect">
                <a:avLst/>
              </a:prstGeom>
              <a:blipFill rotWithShape="1">
                <a:blip r:embed="rId1"/>
                <a:stretch>
                  <a:fillRect l="-4" t="-10" r="1" b="10"/>
                </a:stretch>
              </a:blipFill>
            </p:spPr>
            <p:txBody>
              <a:bodyPr/>
              <a:lstStyle/>
              <a:p>
                <a:r>
                  <a:rPr lang="pt-BR" altLang="en-US">
                    <a:noFill/>
                  </a:rPr>
                  <a:t> </a:t>
                </a:r>
              </a:p>
            </p:txBody>
          </p:sp>
        </mc:Fallback>
      </mc:AlternateContent>
    </p:spTree>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436728" y="386713"/>
                <a:ext cx="11286699" cy="6235065"/>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que entra pela base é composta por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𝑛𝐸</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densidade de corrente de lacunas injetadas no emissor.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lacunas injetada no emissor é igual a de um diodo conduzindo direto, dada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fontAlgn="auto">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b="0" i="1" smtClean="0">
                              <a:latin typeface="Cambria Math" panose="02040503050406030204" pitchFamily="18" charset="0"/>
                              <a:cs typeface="Cambria Math" panose="02040503050406030204" pitchFamily="18" charset="0"/>
                            </a:rPr>
                            <m:t>𝑃</m:t>
                          </m:r>
                          <m:r>
                            <a:rPr lang="pt-BR" altLang="pt-BR" sz="2800" b="0" i="1" smtClean="0">
                              <a:latin typeface="Cambria Math" panose="02040503050406030204" pitchFamily="18" charset="0"/>
                              <a:cs typeface="Cambria Math" panose="02040503050406030204" pitchFamily="18" charset="0"/>
                            </a:rPr>
                            <m:t>𝑛𝐸</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sub>
                          </m:sSub>
                        </m:den>
                      </m:f>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pt-BR" altLang="pt-BR" sz="2800" b="0" i="1" smtClean="0">
                                      <a:latin typeface="Cambria Math" panose="02040503050406030204" pitchFamily="18" charset="0"/>
                                      <a:cs typeface="Cambria Math" panose="02040503050406030204" pitchFamily="18" charset="0"/>
                                    </a:rPr>
                                    <m:t>𝐵𝐸</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𝑛𝐶</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densidade de corrente de lacunas injetadas no coletor. Esta corrente é desprezível, pois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diodo D</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(base/coletor) esta cortado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𝑅𝑒𝑐</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densidade de corrente de lacunas que recombinam na base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𝑛𝐶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𝑅𝑒𝑐</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latin typeface="Cambria Math" panose="02040503050406030204" pitchFamily="18" charset="0"/>
                            <a:ea typeface="Cambria Math" panose="02040503050406030204" pitchFamily="18" charset="0"/>
                            <a:sym typeface="Symbol" panose="05050102010706020507" charset="0"/>
                          </a:rPr>
                          <m:t>𝑱</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32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latin typeface="Cambria Math" panose="02040503050406030204" pitchFamily="18" charset="0"/>
                            <a:ea typeface="Cambria Math" panose="02040503050406030204" pitchFamily="18" charset="0"/>
                            <a:sym typeface="Symbol" panose="05050102010706020507" charset="0"/>
                          </a:rPr>
                          <m:t>𝑱</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𝑹𝒆𝒄</m:t>
                        </m:r>
                      </m:sub>
                    </m:sSub>
                  </m:oMath>
                </a14:m>
                <a:r>
                  <a:rPr lang="pt-BR" altLang="en-US" sz="32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436728" y="386713"/>
                <a:ext cx="11286699" cy="6235065"/>
              </a:xfrm>
              <a:prstGeom prst="rect">
                <a:avLst/>
              </a:prstGeom>
              <a:blipFill rotWithShape="1">
                <a:blip r:embed="rId1"/>
                <a:stretch>
                  <a:fillRect l="-4" t="-10" r="1" b="10"/>
                </a:stretch>
              </a:blipFill>
            </p:spPr>
            <p:txBody>
              <a:bodyPr/>
              <a:lstStyle/>
              <a:p>
                <a:r>
                  <a:rPr lang="pt-BR" altLang="en-US">
                    <a:noFill/>
                  </a:rPr>
                  <a:t> </a:t>
                </a:r>
              </a:p>
            </p:txBody>
          </p:sp>
        </mc:Fallback>
      </mc:AlternateContent>
    </p:spTree>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607543" y="579753"/>
                <a:ext cx="11286699" cy="5467350"/>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diferenca entre taxa de geração (G) e recombinação (R) depende dos portadores minoritarios, e do excesso deles em relaçao ao equilibrio. Num material tipo P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sub>
                          </m:sSub>
                        </m:den>
                      </m:f>
                    </m:oMath>
                  </m:oMathPara>
                </a14:m>
                <a:endParaRPr lang="en-US" altLang="pt-BR" sz="2800" i="1">
                  <a:latin typeface="Cambria Math" panose="02040503050406030204" pitchFamily="18" charset="0"/>
                  <a:cs typeface="Cambria Math" panose="02040503050406030204" pitchFamily="18" charset="0"/>
                </a:endParaRPr>
              </a:p>
              <a:p>
                <a:pPr indent="0" algn="l" fontAlgn="auto">
                  <a:spcBef>
                    <a:spcPts val="600"/>
                  </a:spcBef>
                  <a:spcAft>
                    <a:spcPts val="0"/>
                  </a:spcAft>
                  <a:buFont typeface="Arial" panose="020B0604020202020204" pitchFamily="34"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(x) é a concentracao de minoritarios Si-P;</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0"/>
                  </a:spcAft>
                  <a:buFont typeface="Arial" panose="020B0604020202020204" pitchFamily="34"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 concentracao original de minoritarios no Si-P</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12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taxa de pares eletrons/lacunas que recombinam na base será</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𝐵</m:t>
                              </m:r>
                            </m:sub>
                          </m:sSub>
                        </m:den>
                      </m:f>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igual ao total de lacunas que recombinam na base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2"/>
              <p:cNvSpPr txBox="1">
                <a:spLocks noRot="1" noChangeAspect="1" noMove="1" noResize="1" noEditPoints="1" noAdjustHandles="1" noChangeArrowheads="1" noChangeShapeType="1" noTextEdit="1"/>
              </p:cNvSpPr>
              <p:nvPr/>
            </p:nvSpPr>
            <p:spPr>
              <a:xfrm>
                <a:off x="607543" y="579753"/>
                <a:ext cx="11286699" cy="5467350"/>
              </a:xfrm>
              <a:prstGeom prst="rect">
                <a:avLst/>
              </a:prstGeom>
              <a:blipFill rotWithShape="1">
                <a:blip r:embed="rId1"/>
                <a:stretch>
                  <a:fillRect l="-4" t="-12" r="1" b="12"/>
                </a:stretch>
              </a:blipFill>
            </p:spPr>
            <p:txBody>
              <a:bodyPr/>
              <a:lstStyle/>
              <a:p>
                <a:r>
                  <a:rPr lang="pt-BR" altLang="en-US">
                    <a:noFill/>
                  </a:rPr>
                  <a:t> </a:t>
                </a:r>
              </a:p>
            </p:txBody>
          </p:sp>
        </mc:Fallback>
      </mc:AlternateContent>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Número de Slide 1"/>
          <p:cNvSpPr>
            <a:spLocks noGrp="1"/>
          </p:cNvSpPr>
          <p:nvPr/>
        </p:nvSpPr>
        <p:spPr>
          <a:xfrm>
            <a:off x="8644890" y="515493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Retângulo 6"/>
              <p:cNvSpPr/>
              <p:nvPr/>
            </p:nvSpPr>
            <p:spPr>
              <a:xfrm>
                <a:off x="2443071" y="5519994"/>
                <a:ext cx="7037568" cy="1092671"/>
              </a:xfrm>
              <a:prstGeom prst="rect">
                <a:avLst/>
              </a:prstGeom>
              <a:ln w="25400">
                <a:solidFill>
                  <a:srgbClr val="FFFF00"/>
                </a:solidFill>
              </a:ln>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𝐴𝑟𝑒𝑎</m:t>
                          </m:r>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pt-BR" sz="2800" b="0" i="1" smtClean="0">
                                  <a:latin typeface="Cambria Math" panose="02040503050406030204" pitchFamily="18" charset="0"/>
                                </a:rPr>
                                <m:t>𝑏𝑒𝑓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3600" dirty="0"/>
              </a:p>
            </p:txBody>
          </p:sp>
        </mc:Choice>
        <mc:Fallback>
          <p:sp>
            <p:nvSpPr>
              <p:cNvPr id="7" name="Retângulo 6"/>
              <p:cNvSpPr>
                <a:spLocks noRot="1" noChangeAspect="1" noMove="1" noResize="1" noEditPoints="1" noAdjustHandles="1" noChangeArrowheads="1" noChangeShapeType="1" noTextEdit="1"/>
              </p:cNvSpPr>
              <p:nvPr/>
            </p:nvSpPr>
            <p:spPr>
              <a:xfrm>
                <a:off x="2443071" y="5519994"/>
                <a:ext cx="7037568" cy="1092671"/>
              </a:xfrm>
              <a:prstGeom prst="rect">
                <a:avLst/>
              </a:prstGeom>
              <a:blipFill rotWithShape="1">
                <a:blip r:embed="rId1"/>
                <a:stretch>
                  <a:fillRect l="-184" t="-1215" r="-179" b="-1125"/>
                </a:stretch>
              </a:blipFill>
              <a:ln w="25400">
                <a:solidFill>
                  <a:srgbClr val="FFFF00"/>
                </a:solidFill>
              </a:ln>
            </p:spPr>
            <p:txBody>
              <a:bodyPr/>
              <a:lstStyle/>
              <a:p>
                <a:r>
                  <a:rPr lang="pt-BR" altLang="en-US">
                    <a:noFill/>
                  </a:rPr>
                  <a:t> </a:t>
                </a:r>
              </a:p>
            </p:txBody>
          </p:sp>
        </mc:Fallback>
      </mc:AlternateContent>
      <p:sp>
        <p:nvSpPr>
          <p:cNvPr id="4" name="Retângulo arredondado 53"/>
          <p:cNvSpPr/>
          <p:nvPr/>
        </p:nvSpPr>
        <p:spPr>
          <a:xfrm>
            <a:off x="3679190" y="1731645"/>
            <a:ext cx="822325" cy="37080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 name="Conector Reto 45"/>
          <p:cNvCxnSpPr/>
          <p:nvPr/>
        </p:nvCxnSpPr>
        <p:spPr>
          <a:xfrm>
            <a:off x="4059630" y="1818470"/>
            <a:ext cx="0" cy="34920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8" name="CaixaDeTexto 6"/>
          <p:cNvSpPr txBox="1"/>
          <p:nvPr/>
        </p:nvSpPr>
        <p:spPr>
          <a:xfrm>
            <a:off x="1515017" y="1591192"/>
            <a:ext cx="1376294" cy="521970"/>
          </a:xfrm>
          <a:prstGeom prst="rect">
            <a:avLst/>
          </a:prstGeom>
          <a:noFill/>
        </p:spPr>
        <p:txBody>
          <a:bodyPr wrap="square" rtlCol="0">
            <a:spAutoFit/>
          </a:bodyPr>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10" name="CaixaDeTexto 6"/>
          <p:cNvSpPr txBox="1"/>
          <p:nvPr/>
        </p:nvSpPr>
        <p:spPr>
          <a:xfrm>
            <a:off x="5513425" y="1487000"/>
            <a:ext cx="1148080" cy="521970"/>
          </a:xfrm>
          <a:prstGeom prst="rect">
            <a:avLst/>
          </a:prstGeom>
          <a:noFill/>
        </p:spPr>
        <p:txBody>
          <a:bodyPr wrap="square" rtlCol="0">
            <a:spAutoFit/>
          </a:bodyPr>
          <a:p>
            <a:r>
              <a:rPr lang="pt-BR" sz="2800" b="1" dirty="0"/>
              <a:t>P (N</a:t>
            </a:r>
            <a:r>
              <a:rPr lang="pt-BR" sz="2800" b="1" baseline="-25000" dirty="0"/>
              <a:t>A</a:t>
            </a:r>
            <a:r>
              <a:rPr lang="pt-BR" sz="2800" b="1" dirty="0"/>
              <a:t>)</a:t>
            </a:r>
            <a:endParaRPr lang="pt-BR" sz="2800" b="1" dirty="0"/>
          </a:p>
        </p:txBody>
      </p:sp>
      <p:sp>
        <p:nvSpPr>
          <p:cNvPr id="17" name="CaixaDeTexto 6"/>
          <p:cNvSpPr txBox="1"/>
          <p:nvPr/>
        </p:nvSpPr>
        <p:spPr>
          <a:xfrm>
            <a:off x="4046220" y="3216275"/>
            <a:ext cx="1026160" cy="521970"/>
          </a:xfrm>
          <a:prstGeom prst="rect">
            <a:avLst/>
          </a:prstGeom>
          <a:noFill/>
        </p:spPr>
        <p:txBody>
          <a:bodyPr wrap="square" rtlCol="0">
            <a:spAutoFit/>
          </a:bodyPr>
          <a:p>
            <a:r>
              <a:rPr lang="pt-BR" sz="2800" b="1" dirty="0" err="1" smtClean="0"/>
              <a:t>w</a:t>
            </a:r>
            <a:r>
              <a:rPr lang="pt-BR" sz="2800" b="1" baseline="-25000" dirty="0" err="1" smtClean="0"/>
              <a:t>BEp</a:t>
            </a:r>
            <a:endParaRPr lang="pt-BR" sz="2800" b="1" baseline="-25000" dirty="0"/>
          </a:p>
        </p:txBody>
      </p:sp>
      <p:sp>
        <p:nvSpPr>
          <p:cNvPr id="20" name="CaixaDeTexto 6"/>
          <p:cNvSpPr txBox="1"/>
          <p:nvPr/>
        </p:nvSpPr>
        <p:spPr>
          <a:xfrm>
            <a:off x="5462554" y="892959"/>
            <a:ext cx="1629466" cy="523220"/>
          </a:xfrm>
          <a:prstGeom prst="rect">
            <a:avLst/>
          </a:prstGeom>
          <a:noFill/>
          <a:ln w="25400">
            <a:solidFill>
              <a:srgbClr val="FFFF00"/>
            </a:solidFill>
          </a:ln>
        </p:spPr>
        <p:txBody>
          <a:bodyPr wrap="square" rtlCol="0">
            <a:spAutoFit/>
          </a:bodyPr>
          <a:p>
            <a:pPr algn="ctr"/>
            <a:r>
              <a:rPr lang="pt-BR" sz="2800" b="1" dirty="0" smtClean="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21" name="CaixaDeTexto 6"/>
          <p:cNvSpPr txBox="1"/>
          <p:nvPr/>
        </p:nvSpPr>
        <p:spPr>
          <a:xfrm>
            <a:off x="9530114" y="923003"/>
            <a:ext cx="1629466" cy="523220"/>
          </a:xfrm>
          <a:prstGeom prst="rect">
            <a:avLst/>
          </a:prstGeom>
          <a:noFill/>
          <a:ln w="25400">
            <a:solidFill>
              <a:srgbClr val="FFFF00"/>
            </a:solidFill>
          </a:ln>
        </p:spPr>
        <p:txBody>
          <a:bodyPr wrap="square" rtlCol="0">
            <a:spAutoFit/>
          </a:bodyPr>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grpSp>
        <p:nvGrpSpPr>
          <p:cNvPr id="22" name="Grupo 21"/>
          <p:cNvGrpSpPr/>
          <p:nvPr/>
        </p:nvGrpSpPr>
        <p:grpSpPr>
          <a:xfrm flipH="1">
            <a:off x="5757781" y="1706866"/>
            <a:ext cx="3723053" cy="3528000"/>
            <a:chOff x="4191679" y="1858010"/>
            <a:chExt cx="8542699" cy="3528000"/>
          </a:xfrm>
        </p:grpSpPr>
        <p:sp>
          <p:nvSpPr>
            <p:cNvPr id="23" name="Retângulo arredondado 53"/>
            <p:cNvSpPr/>
            <p:nvPr/>
          </p:nvSpPr>
          <p:spPr>
            <a:xfrm>
              <a:off x="4191679" y="1858010"/>
              <a:ext cx="4729075" cy="35280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 name="CaixaDeTexto 6"/>
            <p:cNvSpPr txBox="1"/>
            <p:nvPr/>
          </p:nvSpPr>
          <p:spPr>
            <a:xfrm>
              <a:off x="10699705" y="2330440"/>
              <a:ext cx="2034673" cy="400110"/>
            </a:xfrm>
            <a:prstGeom prst="rect">
              <a:avLst/>
            </a:prstGeom>
            <a:noFill/>
          </p:spPr>
          <p:txBody>
            <a:bodyPr wrap="square" rtlCol="0">
              <a:spAutoFit/>
            </a:bodyPr>
            <a:p>
              <a:r>
                <a:rPr lang="pt-BR" sz="2000" b="1" dirty="0" smtClean="0"/>
                <a:t>W</a:t>
              </a:r>
              <a:r>
                <a:rPr lang="pt-BR" sz="2000" b="1" baseline="-25000" dirty="0" smtClean="0"/>
                <a:t>B</a:t>
              </a:r>
              <a:endParaRPr lang="pt-BR" sz="2000" b="1" dirty="0"/>
            </a:p>
          </p:txBody>
        </p:sp>
      </p:grpSp>
      <p:cxnSp>
        <p:nvCxnSpPr>
          <p:cNvPr id="33" name="Conector Reto 18"/>
          <p:cNvCxnSpPr/>
          <p:nvPr/>
        </p:nvCxnSpPr>
        <p:spPr>
          <a:xfrm>
            <a:off x="8439396" y="1818523"/>
            <a:ext cx="0" cy="334800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6" name="Conector de Seta Reta 89"/>
          <p:cNvCxnSpPr/>
          <p:nvPr/>
        </p:nvCxnSpPr>
        <p:spPr>
          <a:xfrm flipV="1">
            <a:off x="4081145" y="2195195"/>
            <a:ext cx="43434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CaixaDeTexto 6"/>
          <p:cNvSpPr txBox="1"/>
          <p:nvPr/>
        </p:nvSpPr>
        <p:spPr>
          <a:xfrm>
            <a:off x="1241074" y="923439"/>
            <a:ext cx="1629466" cy="521970"/>
          </a:xfrm>
          <a:prstGeom prst="rect">
            <a:avLst/>
          </a:prstGeom>
          <a:noFill/>
          <a:ln w="25400">
            <a:solidFill>
              <a:srgbClr val="FFFF00"/>
            </a:solidFill>
          </a:ln>
        </p:spPr>
        <p:txBody>
          <a:bodyPr wrap="square" rtlCol="0">
            <a:spAutoFit/>
          </a:bodyPr>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39" name="CaixaDeTexto 2"/>
          <p:cNvSpPr txBox="1"/>
          <p:nvPr/>
        </p:nvSpPr>
        <p:spPr>
          <a:xfrm>
            <a:off x="480695" y="370840"/>
            <a:ext cx="10417810" cy="521970"/>
          </a:xfrm>
          <a:prstGeom prst="rect">
            <a:avLst/>
          </a:prstGeom>
          <a:noFill/>
        </p:spPr>
        <p:txBody>
          <a:bodyPr wrap="square" rtlCol="0">
            <a:spAutoFit/>
          </a:bodyPr>
          <a:p>
            <a:pPr algn="ctr"/>
            <a:r>
              <a:rPr lang="pt-BR" sz="2800" b="1" dirty="0" smtClean="0">
                <a:latin typeface="Comic Sans MS" panose="030F0702030302020204" pitchFamily="66" charset="0"/>
              </a:rPr>
              <a:t>Efeito Early (D</a:t>
            </a:r>
            <a:r>
              <a:rPr lang="pt-BR" sz="2800" b="1" baseline="-25000" dirty="0" smtClean="0">
                <a:latin typeface="Comic Sans MS" panose="030F0702030302020204" pitchFamily="66" charset="0"/>
              </a:rPr>
              <a:t>BE </a:t>
            </a:r>
            <a:r>
              <a:rPr lang="pt-BR" sz="2800" b="1" dirty="0" smtClean="0">
                <a:latin typeface="Comic Sans MS" panose="030F0702030302020204" pitchFamily="66" charset="0"/>
              </a:rPr>
              <a:t>conduzindo e D</a:t>
            </a:r>
            <a:r>
              <a:rPr lang="pt-BR" sz="2800" b="1" baseline="-25000" dirty="0" smtClean="0">
                <a:latin typeface="Comic Sans MS" panose="030F0702030302020204" pitchFamily="66" charset="0"/>
              </a:rPr>
              <a:t>BC</a:t>
            </a:r>
            <a:r>
              <a:rPr lang="pt-BR" sz="2800" b="1" dirty="0" smtClean="0">
                <a:latin typeface="Comic Sans MS" panose="030F0702030302020204" pitchFamily="66" charset="0"/>
              </a:rPr>
              <a:t> cortado)</a:t>
            </a:r>
            <a:endParaRPr lang="pt-BR" sz="2800" b="1" dirty="0" smtClean="0">
              <a:latin typeface="Comic Sans MS" panose="030F0702030302020204" pitchFamily="66" charset="0"/>
            </a:endParaRPr>
          </a:p>
        </p:txBody>
      </p:sp>
      <p:cxnSp>
        <p:nvCxnSpPr>
          <p:cNvPr id="45" name="Conector de Seta Reta 89"/>
          <p:cNvCxnSpPr/>
          <p:nvPr/>
        </p:nvCxnSpPr>
        <p:spPr>
          <a:xfrm>
            <a:off x="4472827" y="2970338"/>
            <a:ext cx="294699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flipH="1">
            <a:off x="5833236" y="2915585"/>
            <a:ext cx="886745" cy="400110"/>
          </a:xfrm>
          <a:prstGeom prst="rect">
            <a:avLst/>
          </a:prstGeom>
          <a:noFill/>
        </p:spPr>
        <p:txBody>
          <a:bodyPr wrap="square" rtlCol="0">
            <a:spAutoFit/>
          </a:bodyPr>
          <a:p>
            <a:r>
              <a:rPr lang="pt-BR" sz="2000" b="1" dirty="0" err="1" smtClean="0"/>
              <a:t>W</a:t>
            </a:r>
            <a:r>
              <a:rPr lang="pt-BR" sz="2000" b="1" baseline="-25000" dirty="0" err="1" smtClean="0"/>
              <a:t>Bef</a:t>
            </a:r>
            <a:endParaRPr lang="pt-BR" sz="2000" b="1" dirty="0"/>
          </a:p>
        </p:txBody>
      </p:sp>
      <p:cxnSp>
        <p:nvCxnSpPr>
          <p:cNvPr id="48" name="Conector de Seta Reta 89"/>
          <p:cNvCxnSpPr/>
          <p:nvPr/>
        </p:nvCxnSpPr>
        <p:spPr>
          <a:xfrm flipV="1">
            <a:off x="4090352" y="3767643"/>
            <a:ext cx="46158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 name="Conector de Seta Reta 89"/>
          <p:cNvCxnSpPr/>
          <p:nvPr/>
        </p:nvCxnSpPr>
        <p:spPr>
          <a:xfrm flipV="1">
            <a:off x="7412194" y="3739801"/>
            <a:ext cx="991371" cy="48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CaixaDeTexto 6"/>
          <p:cNvSpPr txBox="1"/>
          <p:nvPr/>
        </p:nvSpPr>
        <p:spPr>
          <a:xfrm>
            <a:off x="7648575" y="3216910"/>
            <a:ext cx="1082675" cy="521970"/>
          </a:xfrm>
          <a:prstGeom prst="rect">
            <a:avLst/>
          </a:prstGeom>
          <a:noFill/>
        </p:spPr>
        <p:txBody>
          <a:bodyPr wrap="square" rtlCol="0">
            <a:spAutoFit/>
          </a:bodyPr>
          <a:p>
            <a:r>
              <a:rPr lang="pt-BR" sz="2800" b="1" dirty="0" err="1" smtClean="0"/>
              <a:t>w</a:t>
            </a:r>
            <a:r>
              <a:rPr lang="pt-BR" sz="2800" b="1" baseline="-25000" dirty="0" err="1" smtClean="0"/>
              <a:t>BCp</a:t>
            </a:r>
            <a:endParaRPr lang="pt-BR" sz="2800" b="1" baseline="-25000" dirty="0"/>
          </a:p>
        </p:txBody>
      </p:sp>
      <p:sp>
        <p:nvSpPr>
          <p:cNvPr id="54" name="CaixaDeTexto 6"/>
          <p:cNvSpPr txBox="1"/>
          <p:nvPr/>
        </p:nvSpPr>
        <p:spPr>
          <a:xfrm>
            <a:off x="9982200" y="1591192"/>
            <a:ext cx="1376294" cy="521970"/>
          </a:xfrm>
          <a:prstGeom prst="rect">
            <a:avLst/>
          </a:prstGeom>
          <a:noFill/>
        </p:spPr>
        <p:txBody>
          <a:bodyPr wrap="square" rtlCol="0">
            <a:spAutoFit/>
          </a:bodyPr>
          <a:p>
            <a:r>
              <a:rPr lang="pt-BR" sz="2800" b="1" dirty="0"/>
              <a:t>N (</a:t>
            </a:r>
            <a:r>
              <a:rPr lang="pt-BR" sz="2800" b="1" dirty="0" smtClean="0"/>
              <a:t>N</a:t>
            </a:r>
            <a:r>
              <a:rPr lang="pt-BR" sz="2800" b="1" baseline="-25000" dirty="0" smtClean="0"/>
              <a:t>DC</a:t>
            </a:r>
            <a:r>
              <a:rPr lang="pt-BR" sz="2800" b="1" dirty="0" smtClean="0"/>
              <a:t>)</a:t>
            </a:r>
            <a:endParaRPr lang="pt-BR" sz="2800" b="1" dirty="0"/>
          </a:p>
        </p:txBody>
      </p:sp>
      <p:cxnSp>
        <p:nvCxnSpPr>
          <p:cNvPr id="5" name="Conector de Seta Reta 73"/>
          <p:cNvCxnSpPr/>
          <p:nvPr/>
        </p:nvCxnSpPr>
        <p:spPr>
          <a:xfrm>
            <a:off x="935271" y="493529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436728" y="386713"/>
                <a:ext cx="11286699" cy="193929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calculada por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nary>
                        <m:naryPr>
                          <m:limLoc m:val="undOv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naryPr>
                        <m:sub>
                          <m:r>
                            <m:rPr>
                              <m:brk m:alnAt="24"/>
                            </m:rPr>
                            <a:rPr lang="pt-BR" altLang="en-US" sz="2800" b="0" i="1" smtClean="0">
                              <a:latin typeface="Cambria Math" panose="02040503050406030204" pitchFamily="18" charset="0"/>
                              <a:ea typeface="Cambria Math" panose="02040503050406030204" pitchFamily="18" charset="0"/>
                              <a:sym typeface="Symbol" panose="05050102010706020507" charset="0"/>
                            </a:rPr>
                            <m:t>𝑏</m:t>
                          </m:r>
                          <m:r>
                            <a:rPr lang="pt-BR" altLang="en-US" sz="2800" b="0" i="1" smtClean="0">
                              <a:latin typeface="Cambria Math" panose="02040503050406030204" pitchFamily="18" charset="0"/>
                              <a:ea typeface="Cambria Math" panose="02040503050406030204" pitchFamily="18" charset="0"/>
                              <a:sym typeface="Symbol" panose="05050102010706020507" charset="0"/>
                            </a:rPr>
                            <m:t>𝑎𝑠𝑒</m:t>
                          </m:r>
                        </m:sub>
                        <m:sup/>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r>
                                    <a:rPr lang="pt-BR" altLang="pt-BR" sz="2800" i="1">
                                      <a:latin typeface="Cambria Math" panose="02040503050406030204" pitchFamily="18" charset="0"/>
                                      <a:cs typeface="Cambria Math" panose="02040503050406030204" pitchFamily="18" charset="0"/>
                                    </a:rPr>
                                    <m:t>𝐵</m:t>
                                  </m:r>
                                </m:sub>
                              </m:sSub>
                            </m:den>
                          </m:f>
                        </m:e>
                      </m:nary>
                      <m:r>
                        <a:rPr lang="pt-BR" altLang="en-US" sz="2800" b="0" i="1" smtClean="0">
                          <a:latin typeface="Cambria Math" panose="02040503050406030204" pitchFamily="18" charset="0"/>
                          <a:ea typeface="Cambria Math" panose="02040503050406030204" pitchFamily="18" charset="0"/>
                          <a:sym typeface="Symbol" panose="05050102010706020507" charset="0"/>
                        </a:rPr>
                        <m:t>𝑑𝑥</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r>
                                <a:rPr lang="pt-BR" altLang="pt-BR" sz="2800" i="1">
                                  <a:latin typeface="Cambria Math" panose="02040503050406030204" pitchFamily="18" charset="0"/>
                                  <a:cs typeface="Cambria Math" panose="02040503050406030204" pitchFamily="18" charset="0"/>
                                </a:rPr>
                                <m:t>𝐵</m:t>
                              </m:r>
                            </m:sub>
                          </m:sSub>
                        </m:den>
                      </m:f>
                      <m:nary>
                        <m:naryPr>
                          <m:limLoc m:val="undOvr"/>
                          <m:ctrlPr>
                            <a:rPr lang="pt-BR" altLang="en-US" sz="2800" i="1">
                              <a:latin typeface="Cambria Math" panose="02040503050406030204" pitchFamily="18" charset="0"/>
                              <a:ea typeface="Cambria Math" panose="02040503050406030204" pitchFamily="18" charset="0"/>
                              <a:sym typeface="Symbol" panose="05050102010706020507" charset="0"/>
                            </a:rPr>
                          </m:ctrlPr>
                        </m:naryPr>
                        <m:sub>
                          <m:r>
                            <m:rPr>
                              <m:brk m:alnAt="24"/>
                            </m:rPr>
                            <a:rPr lang="pt-BR" altLang="en-US" sz="2800" i="1">
                              <a:latin typeface="Cambria Math" panose="02040503050406030204" pitchFamily="18" charset="0"/>
                              <a:ea typeface="Cambria Math" panose="02040503050406030204" pitchFamily="18" charset="0"/>
                              <a:sym typeface="Symbol" panose="05050102010706020507" charset="0"/>
                            </a:rPr>
                            <m:t>𝑏</m:t>
                          </m:r>
                          <m:r>
                            <a:rPr lang="pt-BR" altLang="en-US" sz="2800" i="1">
                              <a:latin typeface="Cambria Math" panose="02040503050406030204" pitchFamily="18" charset="0"/>
                              <a:ea typeface="Cambria Math" panose="02040503050406030204" pitchFamily="18" charset="0"/>
                              <a:sym typeface="Symbol" panose="05050102010706020507" charset="0"/>
                            </a:rPr>
                            <m:t>𝑎𝑠𝑒</m:t>
                          </m:r>
                        </m:sub>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e>
                      </m:nary>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𝑑𝑥</m:t>
                      </m:r>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436728" y="386713"/>
                <a:ext cx="11286699" cy="1939290"/>
              </a:xfrm>
              <a:prstGeom prst="rect">
                <a:avLst/>
              </a:prstGeom>
              <a:blipFill rotWithShape="1">
                <a:blip r:embed="rId1"/>
                <a:stretch>
                  <a:fillRect l="-4" t="-33" r="1" b="3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Retângulo 20"/>
              <p:cNvSpPr/>
              <p:nvPr/>
            </p:nvSpPr>
            <p:spPr>
              <a:xfrm>
                <a:off x="1869174" y="5437644"/>
                <a:ext cx="7110484" cy="1097673"/>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oMath>
                  </m:oMathPara>
                </a14:m>
                <a:endParaRPr lang="pt-BR" sz="2400" dirty="0"/>
              </a:p>
            </p:txBody>
          </p:sp>
        </mc:Choice>
        <mc:Fallback>
          <p:sp>
            <p:nvSpPr>
              <p:cNvPr id="21" name="Retângulo 20"/>
              <p:cNvSpPr>
                <a:spLocks noRot="1" noChangeAspect="1" noMove="1" noResize="1" noEditPoints="1" noAdjustHandles="1" noChangeArrowheads="1" noChangeShapeType="1" noTextEdit="1"/>
              </p:cNvSpPr>
              <p:nvPr/>
            </p:nvSpPr>
            <p:spPr>
              <a:xfrm>
                <a:off x="1869174" y="5437644"/>
                <a:ext cx="7110484" cy="1097673"/>
              </a:xfrm>
              <a:prstGeom prst="rect">
                <a:avLst/>
              </a:prstGeom>
              <a:blipFill rotWithShape="1">
                <a:blip r:embed="rId2"/>
                <a:stretch>
                  <a:fillRect l="-5" t="-13" r="2" b="48"/>
                </a:stretch>
              </a:blipFill>
            </p:spPr>
            <p:txBody>
              <a:bodyPr/>
              <a:lstStyle/>
              <a:p>
                <a:r>
                  <a:rPr lang="pt-BR" altLang="en-US">
                    <a:noFill/>
                  </a:rPr>
                  <a:t> </a:t>
                </a:r>
              </a:p>
            </p:txBody>
          </p:sp>
        </mc:Fallback>
      </mc:AlternateContent>
      <p:sp>
        <p:nvSpPr>
          <p:cNvPr id="5" name="Retângulo de cantos arredondados 3"/>
          <p:cNvSpPr/>
          <p:nvPr/>
        </p:nvSpPr>
        <p:spPr>
          <a:xfrm>
            <a:off x="7154320" y="2574913"/>
            <a:ext cx="327546" cy="2499791"/>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de cantos arredondados 4"/>
          <p:cNvSpPr/>
          <p:nvPr/>
        </p:nvSpPr>
        <p:spPr>
          <a:xfrm>
            <a:off x="4341524" y="2542249"/>
            <a:ext cx="327546" cy="2499791"/>
          </a:xfrm>
          <a:prstGeom prst="roundRect">
            <a:avLst/>
          </a:prstGeom>
          <a:solidFill>
            <a:srgbClr val="FFF1C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 name="Conector Reto 6"/>
          <p:cNvCxnSpPr/>
          <p:nvPr/>
        </p:nvCxnSpPr>
        <p:spPr>
          <a:xfrm>
            <a:off x="4669070" y="254224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a:off x="7127024" y="268019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4669070" y="292416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 name="Retângulo 9"/>
              <p:cNvSpPr/>
              <p:nvPr/>
            </p:nvSpPr>
            <p:spPr>
              <a:xfrm>
                <a:off x="1243125" y="246268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10" name="Retângulo 9"/>
              <p:cNvSpPr>
                <a:spLocks noRot="1" noChangeAspect="1" noMove="1" noResize="1" noEditPoints="1" noAdjustHandles="1" noChangeArrowheads="1" noChangeShapeType="1" noTextEdit="1"/>
              </p:cNvSpPr>
              <p:nvPr/>
            </p:nvSpPr>
            <p:spPr>
              <a:xfrm>
                <a:off x="1243125" y="2462687"/>
                <a:ext cx="3415615" cy="906210"/>
              </a:xfrm>
              <a:prstGeom prst="rect">
                <a:avLst/>
              </a:prstGeom>
              <a:blipFill rotWithShape="1">
                <a:blip r:embed="rId3"/>
                <a:stretch>
                  <a:fillRect l="-13" t="-17" r="11" b="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10"/>
              <p:cNvSpPr/>
              <p:nvPr/>
            </p:nvSpPr>
            <p:spPr>
              <a:xfrm>
                <a:off x="7215335" y="4368123"/>
                <a:ext cx="3956685" cy="89916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dirty="0"/>
              </a:p>
            </p:txBody>
          </p:sp>
        </mc:Choice>
        <mc:Fallback>
          <p:sp>
            <p:nvSpPr>
              <p:cNvPr id="11" name="Retângulo 10"/>
              <p:cNvSpPr>
                <a:spLocks noRot="1" noChangeAspect="1" noMove="1" noResize="1" noEditPoints="1" noAdjustHandles="1" noChangeArrowheads="1" noChangeShapeType="1" noTextEdit="1"/>
              </p:cNvSpPr>
              <p:nvPr/>
            </p:nvSpPr>
            <p:spPr>
              <a:xfrm>
                <a:off x="7215335" y="4368123"/>
                <a:ext cx="3956685" cy="899160"/>
              </a:xfrm>
              <a:prstGeom prst="rect">
                <a:avLst/>
              </a:prstGeom>
              <a:blipFill rotWithShape="1">
                <a:blip r:embed="rId4"/>
                <a:stretch>
                  <a:fillRect l="-12" t="-66" r="12" b="66"/>
                </a:stretch>
              </a:blipFill>
            </p:spPr>
            <p:txBody>
              <a:bodyPr/>
              <a:lstStyle/>
              <a:p>
                <a:r>
                  <a:rPr lang="pt-BR" altLang="en-US">
                    <a:noFill/>
                  </a:rPr>
                  <a:t> </a:t>
                </a:r>
              </a:p>
            </p:txBody>
          </p:sp>
        </mc:Fallback>
      </mc:AlternateContent>
      <p:sp>
        <p:nvSpPr>
          <p:cNvPr id="12" name="CaixaDeTexto 11"/>
          <p:cNvSpPr txBox="1"/>
          <p:nvPr/>
        </p:nvSpPr>
        <p:spPr>
          <a:xfrm>
            <a:off x="5648063" y="3223285"/>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sp>
        <p:nvSpPr>
          <p:cNvPr id="13" name="CaixaDeTexto 12"/>
          <p:cNvSpPr txBox="1"/>
          <p:nvPr/>
        </p:nvSpPr>
        <p:spPr>
          <a:xfrm>
            <a:off x="7215335" y="2325938"/>
            <a:ext cx="3360821"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elétrons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 name="Conector de Seta Reta 13"/>
          <p:cNvCxnSpPr/>
          <p:nvPr/>
        </p:nvCxnSpPr>
        <p:spPr>
          <a:xfrm>
            <a:off x="4669070" y="2680193"/>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 name="CaixaDeTexto 6"/>
          <p:cNvSpPr txBox="1"/>
          <p:nvPr/>
        </p:nvSpPr>
        <p:spPr>
          <a:xfrm>
            <a:off x="5709954" y="261899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17" name="Forma livre 16"/>
          <p:cNvSpPr/>
          <p:nvPr/>
        </p:nvSpPr>
        <p:spPr>
          <a:xfrm>
            <a:off x="4669070" y="2953147"/>
            <a:ext cx="2497540" cy="1937983"/>
          </a:xfrm>
          <a:custGeom>
            <a:avLst/>
            <a:gdLst>
              <a:gd name="connsiteX0" fmla="*/ 0 w 2497540"/>
              <a:gd name="connsiteY0" fmla="*/ 0 h 1937983"/>
              <a:gd name="connsiteX1" fmla="*/ 2497540 w 2497540"/>
              <a:gd name="connsiteY1" fmla="*/ 1937983 h 1937983"/>
              <a:gd name="connsiteX2" fmla="*/ 0 w 2497540"/>
              <a:gd name="connsiteY2" fmla="*/ 1937983 h 1937983"/>
              <a:gd name="connsiteX3" fmla="*/ 0 w 2497540"/>
              <a:gd name="connsiteY3" fmla="*/ 0 h 1937983"/>
            </a:gdLst>
            <a:ahLst/>
            <a:cxnLst>
              <a:cxn ang="0">
                <a:pos x="connsiteX0" y="connsiteY0"/>
              </a:cxn>
              <a:cxn ang="0">
                <a:pos x="connsiteX1" y="connsiteY1"/>
              </a:cxn>
              <a:cxn ang="0">
                <a:pos x="connsiteX2" y="connsiteY2"/>
              </a:cxn>
              <a:cxn ang="0">
                <a:pos x="connsiteX3" y="connsiteY3"/>
              </a:cxn>
            </a:cxnLst>
            <a:rect l="l" t="t" r="r" b="b"/>
            <a:pathLst>
              <a:path w="2497540" h="1937983">
                <a:moveTo>
                  <a:pt x="0" y="0"/>
                </a:moveTo>
                <a:lnTo>
                  <a:pt x="2497540" y="1937983"/>
                </a:lnTo>
                <a:lnTo>
                  <a:pt x="0" y="1937983"/>
                </a:lnTo>
                <a:cubicBezTo>
                  <a:pt x="4549" y="1282890"/>
                  <a:pt x="9099" y="627798"/>
                  <a:pt x="0" y="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6"/>
          <p:cNvSpPr txBox="1"/>
          <p:nvPr/>
        </p:nvSpPr>
        <p:spPr>
          <a:xfrm>
            <a:off x="5374005" y="2158365"/>
            <a:ext cx="1048385" cy="521970"/>
          </a:xfrm>
          <a:prstGeom prst="rect">
            <a:avLst/>
          </a:prstGeom>
          <a:noFill/>
          <a:ln w="25400">
            <a:solidFill>
              <a:srgbClr val="FFFF00"/>
            </a:solidFill>
          </a:ln>
        </p:spPr>
        <p:txBody>
          <a:bodyPr wrap="square" rtlCol="0">
            <a:spAutoFit/>
          </a:bodyPr>
          <a:p>
            <a:pPr algn="ctr"/>
            <a:r>
              <a:rPr lang="pt-BR" sz="2800" b="1" dirty="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18" name="Forma livre 17"/>
          <p:cNvSpPr/>
          <p:nvPr/>
        </p:nvSpPr>
        <p:spPr>
          <a:xfrm>
            <a:off x="7233920" y="3519170"/>
            <a:ext cx="609600" cy="276225"/>
          </a:xfrm>
          <a:custGeom>
            <a:avLst/>
            <a:gdLst>
              <a:gd name="connisteX0" fmla="*/ 0 w 609600"/>
              <a:gd name="connsiteY0" fmla="*/ 0 h 276225"/>
              <a:gd name="connisteX1" fmla="*/ 228600 w 609600"/>
              <a:gd name="connsiteY1" fmla="*/ 276225 h 276225"/>
              <a:gd name="connisteX2" fmla="*/ 609600 w 609600"/>
              <a:gd name="connsiteY2" fmla="*/ 0 h 276225"/>
            </a:gdLst>
            <a:ahLst/>
            <a:cxnLst>
              <a:cxn ang="0">
                <a:pos x="connisteX0" y="connsiteY0"/>
              </a:cxn>
              <a:cxn ang="0">
                <a:pos x="connisteX1" y="connsiteY1"/>
              </a:cxn>
              <a:cxn ang="0">
                <a:pos x="connisteX2" y="connsiteY2"/>
              </a:cxn>
            </a:cxnLst>
            <a:rect l="l" t="t" r="r" b="b"/>
            <a:pathLst>
              <a:path w="609600" h="276225">
                <a:moveTo>
                  <a:pt x="0" y="0"/>
                </a:moveTo>
                <a:cubicBezTo>
                  <a:pt x="38100" y="60960"/>
                  <a:pt x="106680" y="276225"/>
                  <a:pt x="228600" y="276225"/>
                </a:cubicBezTo>
                <a:cubicBezTo>
                  <a:pt x="350520" y="276225"/>
                  <a:pt x="537845" y="60960"/>
                  <a:pt x="609600" y="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CaixaDeTexto 6"/>
          <p:cNvSpPr txBox="1"/>
          <p:nvPr/>
        </p:nvSpPr>
        <p:spPr>
          <a:xfrm>
            <a:off x="7846695" y="3408045"/>
            <a:ext cx="1936115" cy="829945"/>
          </a:xfrm>
          <a:prstGeom prst="rect">
            <a:avLst/>
          </a:prstGeom>
          <a:noFill/>
        </p:spPr>
        <p:txBody>
          <a:bodyPr wrap="square" rtlCol="0">
            <a:spAutoFit/>
          </a:bodyPr>
          <a:p>
            <a:r>
              <a:rPr lang="pt-BR" sz="2400" b="1" dirty="0" err="1" smtClean="0"/>
              <a:t>depleção base/coletor</a:t>
            </a:r>
            <a:endParaRPr lang="pt-BR" sz="2400" b="1" dirty="0"/>
          </a:p>
        </p:txBody>
      </p:sp>
      <p:sp>
        <p:nvSpPr>
          <p:cNvPr id="20" name="Forma livre 19"/>
          <p:cNvSpPr/>
          <p:nvPr/>
        </p:nvSpPr>
        <p:spPr>
          <a:xfrm flipH="1">
            <a:off x="3798570" y="4091940"/>
            <a:ext cx="609600" cy="276225"/>
          </a:xfrm>
          <a:custGeom>
            <a:avLst/>
            <a:gdLst>
              <a:gd name="connisteX0" fmla="*/ 0 w 609600"/>
              <a:gd name="connsiteY0" fmla="*/ 0 h 276225"/>
              <a:gd name="connisteX1" fmla="*/ 228600 w 609600"/>
              <a:gd name="connsiteY1" fmla="*/ 276225 h 276225"/>
              <a:gd name="connisteX2" fmla="*/ 609600 w 609600"/>
              <a:gd name="connsiteY2" fmla="*/ 0 h 276225"/>
            </a:gdLst>
            <a:ahLst/>
            <a:cxnLst>
              <a:cxn ang="0">
                <a:pos x="connisteX0" y="connsiteY0"/>
              </a:cxn>
              <a:cxn ang="0">
                <a:pos x="connisteX1" y="connsiteY1"/>
              </a:cxn>
              <a:cxn ang="0">
                <a:pos x="connisteX2" y="connsiteY2"/>
              </a:cxn>
            </a:cxnLst>
            <a:rect l="l" t="t" r="r" b="b"/>
            <a:pathLst>
              <a:path w="609600" h="276225">
                <a:moveTo>
                  <a:pt x="0" y="0"/>
                </a:moveTo>
                <a:cubicBezTo>
                  <a:pt x="38100" y="60960"/>
                  <a:pt x="106680" y="276225"/>
                  <a:pt x="228600" y="276225"/>
                </a:cubicBezTo>
                <a:cubicBezTo>
                  <a:pt x="350520" y="276225"/>
                  <a:pt x="537845" y="60960"/>
                  <a:pt x="609600" y="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CaixaDeTexto 6"/>
          <p:cNvSpPr txBox="1"/>
          <p:nvPr/>
        </p:nvSpPr>
        <p:spPr>
          <a:xfrm>
            <a:off x="2405380" y="3823970"/>
            <a:ext cx="1936115" cy="829945"/>
          </a:xfrm>
          <a:prstGeom prst="rect">
            <a:avLst/>
          </a:prstGeom>
          <a:noFill/>
        </p:spPr>
        <p:txBody>
          <a:bodyPr wrap="square" rtlCol="0">
            <a:spAutoFit/>
          </a:bodyPr>
          <a:p>
            <a:r>
              <a:rPr lang="pt-BR" sz="2400" b="1" dirty="0" err="1" smtClean="0"/>
              <a:t>depleção base/emissor</a:t>
            </a:r>
            <a:endParaRPr lang="pt-BR" sz="2400" b="1" dirty="0"/>
          </a:p>
        </p:txBody>
      </p:sp>
    </p:spTree>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436728" y="386713"/>
                <a:ext cx="11286699" cy="258953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depende do comprimento efetivo da base, 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endPar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oMath>
                  </m:oMathPara>
                </a14:m>
                <a:endParaRPr lang="pt-BR" sz="2800" dirty="0"/>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 de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região de depleção do 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recombinação na base (J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a:t>
                </a:r>
                <a:r>
                  <a:rPr lang="pt-BR" altLang="en-US" sz="28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endPar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436728" y="386713"/>
                <a:ext cx="11286699" cy="2589530"/>
              </a:xfrm>
              <a:prstGeom prst="rect">
                <a:avLst/>
              </a:prstGeom>
              <a:blipFill rotWithShape="1">
                <a:blip r:embed="rId1"/>
                <a:stretch>
                  <a:fillRect l="-4" t="-24" r="1" b="-25"/>
                </a:stretch>
              </a:blipFill>
            </p:spPr>
            <p:txBody>
              <a:bodyPr/>
              <a:lstStyle/>
              <a:p>
                <a:r>
                  <a:rPr lang="pt-BR" altLang="en-US">
                    <a:noFill/>
                  </a:rPr>
                  <a:t> </a:t>
                </a:r>
              </a:p>
            </p:txBody>
          </p:sp>
        </mc:Fallback>
      </mc:AlternateContent>
      <p:cxnSp>
        <p:nvCxnSpPr>
          <p:cNvPr id="41" name="Conector Reto 40"/>
          <p:cNvCxnSpPr/>
          <p:nvPr/>
        </p:nvCxnSpPr>
        <p:spPr>
          <a:xfrm>
            <a:off x="5134449" y="371064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Retângulo 42"/>
              <p:cNvSpPr/>
              <p:nvPr/>
            </p:nvSpPr>
            <p:spPr>
              <a:xfrm>
                <a:off x="1282419" y="371109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43" name="Retângulo 42"/>
              <p:cNvSpPr>
                <a:spLocks noRot="1" noChangeAspect="1" noMove="1" noResize="1" noEditPoints="1" noAdjustHandles="1" noChangeArrowheads="1" noChangeShapeType="1" noTextEdit="1"/>
              </p:cNvSpPr>
              <p:nvPr/>
            </p:nvSpPr>
            <p:spPr>
              <a:xfrm>
                <a:off x="1282419" y="3711097"/>
                <a:ext cx="3415615" cy="906210"/>
              </a:xfrm>
              <a:prstGeom prst="rect">
                <a:avLst/>
              </a:prstGeom>
              <a:blipFill rotWithShape="1">
                <a:blip r:embed="rId2"/>
                <a:stretch>
                  <a:fillRect l="-10" t="-17" r="9" b="24"/>
                </a:stretch>
              </a:blipFill>
            </p:spPr>
            <p:txBody>
              <a:bodyPr/>
              <a:lstStyle/>
              <a:p>
                <a:r>
                  <a:rPr lang="pt-BR" altLang="en-US">
                    <a:noFill/>
                  </a:rPr>
                  <a:t> </a:t>
                </a:r>
              </a:p>
            </p:txBody>
          </p:sp>
        </mc:Fallback>
      </mc:AlternateContent>
      <p:sp>
        <p:nvSpPr>
          <p:cNvPr id="45" name="CaixaDeTexto 28"/>
          <p:cNvSpPr txBox="1"/>
          <p:nvPr/>
        </p:nvSpPr>
        <p:spPr>
          <a:xfrm>
            <a:off x="6221841" y="4487491"/>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6" name="Conector de Seta Reta 45"/>
          <p:cNvCxnSpPr/>
          <p:nvPr/>
        </p:nvCxnSpPr>
        <p:spPr>
          <a:xfrm>
            <a:off x="5149215" y="4011930"/>
            <a:ext cx="223202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a:off x="6125168" y="3550539"/>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48" name="CaixaDeTexto 6"/>
          <p:cNvSpPr txBox="1"/>
          <p:nvPr/>
        </p:nvSpPr>
        <p:spPr>
          <a:xfrm>
            <a:off x="2175794" y="30284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49" name="CaixaDeTexto 6"/>
          <p:cNvSpPr txBox="1"/>
          <p:nvPr/>
        </p:nvSpPr>
        <p:spPr>
          <a:xfrm>
            <a:off x="8910604" y="30284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0" name="Conector Reto 49"/>
          <p:cNvCxnSpPr/>
          <p:nvPr/>
        </p:nvCxnSpPr>
        <p:spPr>
          <a:xfrm flipH="1">
            <a:off x="7867358" y="345362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4921724" y="342743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2" name="Conector de Seta Reta 51"/>
          <p:cNvCxnSpPr/>
          <p:nvPr/>
        </p:nvCxnSpPr>
        <p:spPr>
          <a:xfrm>
            <a:off x="4921885" y="3549650"/>
            <a:ext cx="2951480" cy="63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Retângulo de cantos arredondados 36"/>
          <p:cNvSpPr/>
          <p:nvPr/>
        </p:nvSpPr>
        <p:spPr>
          <a:xfrm>
            <a:off x="4697730" y="3710305"/>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Retângulo de cantos arredondados 37"/>
          <p:cNvSpPr/>
          <p:nvPr/>
        </p:nvSpPr>
        <p:spPr>
          <a:xfrm>
            <a:off x="7393940" y="3712845"/>
            <a:ext cx="71247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5" name="Conector Reto 54"/>
          <p:cNvCxnSpPr/>
          <p:nvPr/>
        </p:nvCxnSpPr>
        <p:spPr>
          <a:xfrm>
            <a:off x="5134449" y="409256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7137789" y="5815288"/>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56" name="Retângulo 55"/>
              <p:cNvSpPr>
                <a:spLocks noRot="1" noChangeAspect="1" noMove="1" noResize="1" noEditPoints="1" noAdjustHandles="1" noChangeArrowheads="1" noChangeShapeType="1" noTextEdit="1"/>
              </p:cNvSpPr>
              <p:nvPr/>
            </p:nvSpPr>
            <p:spPr>
              <a:xfrm>
                <a:off x="7137789" y="5815288"/>
                <a:ext cx="3401765" cy="906210"/>
              </a:xfrm>
              <a:prstGeom prst="rect">
                <a:avLst/>
              </a:prstGeom>
              <a:blipFill rotWithShape="1">
                <a:blip r:embed="rId3"/>
                <a:stretch>
                  <a:fillRect l="-11" t="-65" r="13" b="3"/>
                </a:stretch>
              </a:blipFill>
            </p:spPr>
            <p:txBody>
              <a:bodyPr/>
              <a:lstStyle/>
              <a:p>
                <a:r>
                  <a:rPr lang="pt-BR" altLang="en-US">
                    <a:noFill/>
                  </a:rPr>
                  <a:t> </a:t>
                </a:r>
              </a:p>
            </p:txBody>
          </p:sp>
        </mc:Fallback>
      </mc:AlternateContent>
      <p:cxnSp>
        <p:nvCxnSpPr>
          <p:cNvPr id="57" name="Conector de Seta Reta 56"/>
          <p:cNvCxnSpPr/>
          <p:nvPr/>
        </p:nvCxnSpPr>
        <p:spPr>
          <a:xfrm>
            <a:off x="7613650" y="4634865"/>
            <a:ext cx="510540" cy="0"/>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7566025" y="4732655"/>
            <a:ext cx="708025"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a:t>
            </a:r>
            <a:endParaRPr lang="pt-BR" sz="2400" b="1" baseline="-25000" dirty="0" err="1" smtClean="0"/>
          </a:p>
        </p:txBody>
      </p:sp>
      <p:cxnSp>
        <p:nvCxnSpPr>
          <p:cNvPr id="59" name="Conector Reto 58"/>
          <p:cNvCxnSpPr/>
          <p:nvPr/>
        </p:nvCxnSpPr>
        <p:spPr>
          <a:xfrm flipH="1">
            <a:off x="7619073" y="386383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7393648" y="390510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5149215" y="4092575"/>
            <a:ext cx="2232025" cy="1934845"/>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3639185" y="6016625"/>
            <a:ext cx="486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6"/>
          <p:cNvSpPr txBox="1"/>
          <p:nvPr/>
        </p:nvSpPr>
        <p:spPr>
          <a:xfrm>
            <a:off x="5804535" y="3002280"/>
            <a:ext cx="1106170"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Tree>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2"/>
          <p:cNvSpPr txBox="1"/>
          <p:nvPr/>
        </p:nvSpPr>
        <p:spPr>
          <a:xfrm>
            <a:off x="348615" y="389890"/>
            <a:ext cx="11495405" cy="1383665"/>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o eletron não recombine na base ele chega ao coletor. Assim as correntes de base e de coletor vão variar com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Esta variação será modelada com um resistor colocado entre a base e o coletor, r</a:t>
            </a:r>
            <a:r>
              <a:rPr lang="pt-BR" altLang="en-US" sz="2800" dirty="0" smtClean="0">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endPar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cxnSp>
        <p:nvCxnSpPr>
          <p:cNvPr id="6" name="Conector Reto 74"/>
          <p:cNvCxnSpPr/>
          <p:nvPr/>
        </p:nvCxnSpPr>
        <p:spPr>
          <a:xfrm>
            <a:off x="6789340" y="35682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5840716" y="407462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6778661" y="26457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6595527" y="301593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4756599" y="23775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8245184" y="218538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6036346" y="414539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4438996" y="218429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7793507" y="1933836"/>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5994923" y="417909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3800463" y="193230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3800418" y="339709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8131489" y="261379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5161943" y="423355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3861336" y="259366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7562966" y="185782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5003800" y="407924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5014096" y="26453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3847286" y="269155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6755765" y="345884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6755765" y="345884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4375953" y="322631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5116195" y="3016250"/>
                <a:ext cx="6299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5116195" y="301625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7404260" y="325552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8354695" y="3098165"/>
                <a:ext cx="1619250" cy="108902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num>
                        <m:den>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𝐴</m:t>
                              </m:r>
                            </m:sub>
                          </m:sSub>
                        </m:den>
                      </m:f>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354695" y="3098165"/>
                <a:ext cx="1619250" cy="108902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8" name="Grupo 7"/>
          <p:cNvGrpSpPr/>
          <p:nvPr/>
        </p:nvGrpSpPr>
        <p:grpSpPr>
          <a:xfrm flipH="1">
            <a:off x="4990634" y="2529719"/>
            <a:ext cx="1908000" cy="234950"/>
            <a:chOff x="3929377" y="3524056"/>
            <a:chExt cx="1908186" cy="255373"/>
          </a:xfrm>
        </p:grpSpPr>
        <p:cxnSp>
          <p:nvCxnSpPr>
            <p:cNvPr id="9"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 name="Caixa de Texto 12"/>
              <p:cNvSpPr txBox="1"/>
              <p:nvPr/>
            </p:nvSpPr>
            <p:spPr>
              <a:xfrm>
                <a:off x="5673090" y="1933575"/>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5673090" y="193357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DeTexto 2"/>
              <p:cNvSpPr txBox="1"/>
              <p:nvPr/>
            </p:nvSpPr>
            <p:spPr>
              <a:xfrm>
                <a:off x="452603" y="4775833"/>
                <a:ext cx="11286699" cy="1599565"/>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Area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area efetiva do transistor, escrevemos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𝑅𝑒𝑐</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i="1" smtClean="0">
                              <a:latin typeface="Cambria Math" panose="02040503050406030204" pitchFamily="18" charset="0"/>
                              <a:ea typeface="Cambria Math" panose="02040503050406030204" pitchFamily="18" charset="0"/>
                              <a:sym typeface="Symbol" panose="05050102010706020507" charset="0"/>
                            </a:rPr>
                            <m:t>(</m:t>
                          </m:r>
                          <m:r>
                            <a:rPr lang="pt-BR" altLang="en-US" sz="280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𝑅𝑒𝑐</m:t>
                          </m:r>
                        </m:sub>
                      </m:sSub>
                      <m:r>
                        <a:rPr lang="en-US" altLang="pt-BR" sz="2800" i="1" smtClean="0">
                          <a:latin typeface="Cambria Math" panose="02040503050406030204" pitchFamily="18" charset="0"/>
                          <a:ea typeface="Cambria Math" panose="02040503050406030204" pitchFamily="18" charset="0"/>
                          <a:sym typeface="Symbol" panose="05050102010706020507" charset="0"/>
                        </a:rPr>
                        <m:t>)</m:t>
                      </m:r>
                    </m:oMath>
                  </m:oMathPara>
                </a14:m>
                <a:endParaRPr lang="en-US" altLang="pt-BR" sz="2800" i="1" smtClean="0">
                  <a:latin typeface="Cambria Math" panose="02040503050406030204" pitchFamily="18" charset="0"/>
                  <a:ea typeface="Cambria Math" panose="02040503050406030204" pitchFamily="18"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32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32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32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𝑹𝒆𝒄</m:t>
                          </m:r>
                        </m:sub>
                      </m:sSub>
                    </m:oMath>
                  </m:oMathPara>
                </a14:m>
                <a:endParaRPr lang="pt-BR" altLang="en-US" sz="3200" b="1" i="1" dirty="0" smtClean="0">
                  <a:latin typeface="Cambria Math" panose="02040503050406030204" pitchFamily="18" charset="0"/>
                  <a:ea typeface="Cambria Math" panose="02040503050406030204" pitchFamily="18" charset="0"/>
                  <a:cs typeface="Arial" panose="020B0604020202020204" pitchFamily="34" charset="0"/>
                  <a:sym typeface="Symbol" panose="05050102010706020507" charset="0"/>
                </a:endParaRPr>
              </a:p>
            </p:txBody>
          </p:sp>
        </mc:Choice>
        <mc:Fallback>
          <p:sp>
            <p:nvSpPr>
              <p:cNvPr id="14" name="CaixaDeTexto 2"/>
              <p:cNvSpPr txBox="1">
                <a:spLocks noRot="1" noChangeAspect="1" noMove="1" noResize="1" noEditPoints="1" noAdjustHandles="1" noChangeArrowheads="1" noChangeShapeType="1" noTextEdit="1"/>
              </p:cNvSpPr>
              <p:nvPr/>
            </p:nvSpPr>
            <p:spPr>
              <a:xfrm>
                <a:off x="452603" y="4775833"/>
                <a:ext cx="11286699" cy="1599565"/>
              </a:xfrm>
              <a:prstGeom prst="rect">
                <a:avLst/>
              </a:prstGeom>
              <a:blipFill rotWithShape="1">
                <a:blip r:embed="rId5"/>
                <a:stretch>
                  <a:fillRect l="-4" t="-40" r="1" b="40"/>
                </a:stretch>
              </a:blipFill>
            </p:spPr>
            <p:txBody>
              <a:bodyPr/>
              <a:lstStyle/>
              <a:p>
                <a:r>
                  <a:rPr lang="pt-BR" altLang="en-US">
                    <a:noFill/>
                  </a:rPr>
                  <a:t> </a:t>
                </a:r>
              </a:p>
            </p:txBody>
          </p:sp>
        </mc:Fallback>
      </mc:AlternateContent>
    </p:spTree>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33070"/>
                <a:ext cx="11240770" cy="59918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Vamos determinar qual é a variação causada em I</a:t>
                </a:r>
                <a:r>
                  <a:rPr lang="pt-BR" altLang="en-US" sz="2800" b="1" baseline="-25000">
                    <a:latin typeface="Comic Sans MS" panose="030F0702030302020204" pitchFamily="66" charset="0"/>
                    <a:cs typeface="Comic Sans MS" panose="030F0702030302020204" pitchFamily="66" charset="0"/>
                  </a:rPr>
                  <a:t>B </a:t>
                </a:r>
                <a:r>
                  <a:rPr lang="pt-BR" altLang="en-US" sz="2800" b="1">
                    <a:latin typeface="Comic Sans MS" panose="030F0702030302020204" pitchFamily="66" charset="0"/>
                    <a:cs typeface="Comic Sans MS" panose="030F0702030302020204" pitchFamily="66" charset="0"/>
                  </a:rPr>
                  <a:t>devido a variação e V</a:t>
                </a:r>
                <a:r>
                  <a:rPr lang="pt-BR" altLang="en-US" sz="2800" b="1" baseline="-25000">
                    <a:latin typeface="Comic Sans MS" panose="030F0702030302020204" pitchFamily="66" charset="0"/>
                    <a:cs typeface="Comic Sans MS" panose="030F0702030302020204" pitchFamily="66" charset="0"/>
                  </a:rPr>
                  <a:t>CB</a:t>
                </a:r>
                <a:r>
                  <a:rPr lang="pt-BR" altLang="en-US" sz="2800" b="1">
                    <a:latin typeface="Comic Sans MS" panose="030F0702030302020204" pitchFamily="66" charset="0"/>
                    <a:cs typeface="Comic Sans MS" panose="030F0702030302020204" pitchFamily="66" charset="0"/>
                  </a:rPr>
                  <a:t> (A é a area efetiva do transistor)</a:t>
                </a:r>
                <a:endParaRPr lang="en-US" altLang="pt-BR" sz="2800" b="1">
                  <a:latin typeface="Comic Sans MS" panose="030F0702030302020204" pitchFamily="66" charset="0"/>
                  <a:cs typeface="Comic Sans MS" panose="030F0702030302020204" pitchFamily="66"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𝑅𝑒𝑐</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𝑅𝑒𝑐</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r>
                        <a:rPr lang="en-US" altLang="pt-BR" sz="2800" i="1">
                          <a:latin typeface="Cambria Math" panose="02040503050406030204" pitchFamily="18" charset="0"/>
                          <a:cs typeface="Cambria Math" panose="02040503050406030204" pitchFamily="18" charset="0"/>
                        </a:rPr>
                        <m:t>) = </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r>
                                <a:rPr lang="en-US" altLang="pt-BR" sz="2800" b="0" i="1" smtClean="0">
                                  <a:latin typeface="Cambria Math" panose="02040503050406030204" pitchFamily="18" charset="0"/>
                                  <a:ea typeface="Cambria Math" panose="02040503050406030204" pitchFamily="18" charset="0"/>
                                  <a:sym typeface="Symbol" panose="05050102010706020507" charset="0"/>
                                </a:rPr>
                                <m:t>1</m:t>
                              </m:r>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33070"/>
                <a:ext cx="11240770" cy="599186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340360" y="464820"/>
                <a:ext cx="11510645" cy="624967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Vamos determinar qual é a variação causada em I</a:t>
                </a:r>
                <a:r>
                  <a:rPr lang="pt-BR" altLang="en-US" sz="2800" b="1" baseline="-25000">
                    <a:latin typeface="Comic Sans MS" panose="030F0702030302020204" pitchFamily="66" charset="0"/>
                    <a:cs typeface="Comic Sans MS" panose="030F0702030302020204" pitchFamily="66" charset="0"/>
                  </a:rPr>
                  <a:t>B </a:t>
                </a:r>
                <a:r>
                  <a:rPr lang="pt-BR" altLang="en-US" sz="2800" b="1">
                    <a:latin typeface="Comic Sans MS" panose="030F0702030302020204" pitchFamily="66" charset="0"/>
                    <a:cs typeface="Comic Sans MS" panose="030F0702030302020204" pitchFamily="66" charset="0"/>
                  </a:rPr>
                  <a:t>devido a  variação e V</a:t>
                </a:r>
                <a:r>
                  <a:rPr lang="pt-BR" altLang="en-US" sz="2800" b="1" baseline="-25000">
                    <a:latin typeface="Comic Sans MS" panose="030F0702030302020204" pitchFamily="66" charset="0"/>
                    <a:cs typeface="Comic Sans MS" panose="030F0702030302020204" pitchFamily="66" charset="0"/>
                  </a:rPr>
                  <a:t>CB</a:t>
                </a:r>
                <a:r>
                  <a:rPr lang="pt-BR" altLang="en-US" sz="2800" b="1">
                    <a:latin typeface="Comic Sans MS" panose="030F0702030302020204" pitchFamily="66" charset="0"/>
                    <a:cs typeface="Comic Sans MS" panose="030F0702030302020204" pitchFamily="66" charset="0"/>
                  </a:rPr>
                  <a:t>.</a:t>
                </a:r>
                <a:endParaRPr lang="en-US" altLang="pt-BR" sz="2800" b="1">
                  <a:latin typeface="Comic Sans MS" panose="030F0702030302020204" pitchFamily="66" charset="0"/>
                  <a:cs typeface="Comic Sans MS" panose="030F0702030302020204" pitchFamily="66"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r>
                                <a:rPr lang="en-US" altLang="pt-BR" sz="2800" b="0" i="1" smtClean="0">
                                  <a:latin typeface="Cambria Math" panose="02040503050406030204" pitchFamily="18" charset="0"/>
                                  <a:ea typeface="Cambria Math" panose="02040503050406030204" pitchFamily="18" charset="0"/>
                                  <a:sym typeface="Symbol" panose="05050102010706020507" charset="0"/>
                                </a:rPr>
                                <m:t>1</m:t>
                              </m:r>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i="1">
                          <a:latin typeface="Cambria Math" panose="02040503050406030204" pitchFamily="18" charset="0"/>
                          <a:cs typeface="Cambria Math" panose="02040503050406030204" pitchFamily="18" charset="0"/>
                        </a:rPr>
                        <m:t>=</m:t>
                      </m:r>
                    </m:oMath>
                  </m:oMathPara>
                </a14:m>
                <a:endParaRPr lang="pt-BR" altLang="en-US" sz="2800">
                  <a:latin typeface="Cambria Math" panose="02040503050406030204" pitchFamily="18" charset="0"/>
                  <a:cs typeface="Cambria Math" panose="02040503050406030204" pitchFamily="18"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den>
                      </m:f>
                    </m:oMath>
                  </m:oMathPara>
                </a14:m>
                <a:endParaRPr lang="en-US" altLang="pt-BR" sz="2800" i="1">
                  <a:latin typeface="Cambria Math" panose="02040503050406030204" pitchFamily="18" charset="0"/>
                  <a:cs typeface="Cambria Math" panose="02040503050406030204" pitchFamily="18"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𝑃𝑅𝑒𝑐</m:t>
                          </m:r>
                        </m:sub>
                      </m:sSub>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den>
                      </m:f>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340360" y="464820"/>
                <a:ext cx="11510645" cy="624967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623570"/>
                <a:ext cx="11240770" cy="538797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de Early é dada aproximadamente por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den>
                      </m:f>
                      <m:f>
                        <m:fPr>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num>
                        <m:den>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𝐶𝐵</m:t>
                              </m:r>
                            </m:sub>
                          </m:sSub>
                        </m:den>
                      </m:f>
                      <m:r>
                        <a:rPr lang="en-US" altLang="pt-BR" sz="2800" b="0" i="1" smtClean="0">
                          <a:latin typeface="Cambria Math" panose="02040503050406030204" pitchFamily="18" charset="0"/>
                          <a:ea typeface="MS Mincho"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𝑐𝑜𝑛𝑠𝑡</m:t>
                      </m:r>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𝐴</m:t>
                              </m:r>
                            </m:sub>
                          </m:sSub>
                        </m:den>
                      </m:f>
                    </m:oMath>
                  </m:oMathPara>
                </a14:m>
                <a:endParaRPr lang="en-US" altLang="pt-BR" sz="2800" b="0" i="1" smtClean="0">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teremos que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𝑃𝑅𝑒𝑐</m:t>
                          </m:r>
                        </m:sub>
                      </m:sSub>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den>
                      </m:f>
                      <m:r>
                        <a:rPr lang="en-US" altLang="pt-BR" sz="2800" b="0"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𝐴</m:t>
                              </m:r>
                            </m:sub>
                          </m:sSub>
                        </m:den>
                      </m:f>
                    </m:oMath>
                  </m:oMathPara>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definimos o resistor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623570"/>
                <a:ext cx="11240770" cy="538797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79425"/>
                <a:ext cx="11240770" cy="576389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avaliar a ordem de grandeza deste novo elemento, r</a:t>
                </a:r>
                <a:r>
                  <a:rPr lang="pt-BR" altLang="en-US" sz="2800" baseline="-250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m </a:t>
                </a:r>
                <a:r>
                  <a:rPr lang="pt-BR" altLang="en-US" sz="28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Temos que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oMath>
                  </m:oMathPara>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ctr">
                  <a:spcBef>
                    <a:spcPts val="600"/>
                  </a:spcBef>
                  <a:spcAft>
                    <a:spcPts val="600"/>
                  </a:spcAft>
                  <a:buFont typeface="+mj-lt"/>
                  <a:buNone/>
                </a:pPr>
                <a14:m>
                  <m:oMath xmlns:m="http://schemas.openxmlformats.org/officeDocument/2006/math">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sym typeface="Symbol" panose="05050102010706020507" charset="0"/>
                          </a:rPr>
                          <m:t>𝑷</m:t>
                        </m:r>
                        <m:r>
                          <a:rPr lang="pt-BR" altLang="en-US" sz="28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28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sym typeface="Symbol" panose="05050102010706020507" charset="0"/>
                          </a:rPr>
                          <m:t>𝑷</m:t>
                        </m:r>
                        <m:r>
                          <a:rPr lang="pt-BR" altLang="en-US" sz="2800" b="1" i="1" smtClean="0">
                            <a:latin typeface="Cambria Math" panose="02040503050406030204" pitchFamily="18" charset="0"/>
                            <a:ea typeface="Cambria Math" panose="02040503050406030204" pitchFamily="18" charset="0"/>
                            <a:sym typeface="Symbol" panose="05050102010706020507" charset="0"/>
                          </a:rPr>
                          <m:t>𝑹𝒆𝒄</m:t>
                        </m:r>
                      </m:sub>
                    </m:sSub>
                  </m:oMath>
                </a14:m>
                <a:r>
                  <a:rPr lang="pt-BR" altLang="en-US" sz="2800" b="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14:m>
                  <m:oMath xmlns:m="http://schemas.openxmlformats.org/officeDocument/2006/math">
                    <m:sSub>
                      <m:sSubPr>
                        <m:ctrlPr>
                          <a:rPr lang="pt-BR" altLang="en-US" sz="2800" b="1" i="1">
                            <a:latin typeface="Cambria Math" panose="02040503050406030204" pitchFamily="18" charset="0"/>
                            <a:ea typeface="Cambria Math" panose="02040503050406030204" pitchFamily="18" charset="0"/>
                            <a:sym typeface="Symbol" panose="05050102010706020507" charset="0"/>
                          </a:rPr>
                        </m:ctrlPr>
                      </m:sSubPr>
                      <m:e>
                        <m:r>
                          <a:rPr lang="en-US" altLang="pt-BR" sz="2800" b="1" i="1">
                            <a:latin typeface="Cambria Math" panose="02040503050406030204" pitchFamily="18" charset="0"/>
                            <a:ea typeface="Cambria Math" panose="02040503050406030204" pitchFamily="18" charset="0"/>
                            <a:sym typeface="Symbol" panose="05050102010706020507" charset="0"/>
                          </a:rPr>
                          <m:t>𝑰</m:t>
                        </m:r>
                      </m:e>
                      <m:sub>
                        <m:r>
                          <a:rPr lang="en-US" altLang="pt-BR" sz="2800" b="1" i="1">
                            <a:latin typeface="Cambria Math" panose="02040503050406030204" pitchFamily="18" charset="0"/>
                            <a:ea typeface="Cambria Math" panose="02040503050406030204" pitchFamily="18" charset="0"/>
                            <a:sym typeface="Symbol" panose="05050102010706020507" charset="0"/>
                          </a:rPr>
                          <m:t>𝑷</m:t>
                        </m:r>
                        <m:r>
                          <a:rPr lang="pt-BR" altLang="en-US" sz="2800" b="1" i="1">
                            <a:latin typeface="Cambria Math" panose="02040503050406030204" pitchFamily="18" charset="0"/>
                            <a:ea typeface="Cambria Math" panose="02040503050406030204" pitchFamily="18" charset="0"/>
                            <a:sym typeface="Symbol" panose="05050102010706020507" charset="0"/>
                          </a:rPr>
                          <m:t>𝒏𝑪</m:t>
                        </m:r>
                      </m:sub>
                    </m:sSub>
                  </m:oMath>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r>
                  <a:rPr lang="pt-BR" altLang="en-US" sz="2800" b="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en-US" altLang="pt-BR" sz="2800" b="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4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m:t>
                      </m:r>
                      <m:f>
                        <m:f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400" b="1" i="1" smtClean="0">
                                  <a:latin typeface="Cambria Math" panose="02040503050406030204" pitchFamily="18" charset="0"/>
                                  <a:ea typeface="Cambria Math" panose="02040503050406030204" pitchFamily="18" charset="0"/>
                                  <a:sym typeface="Symbol" panose="05050102010706020507" charset="0"/>
                                </a:rPr>
                                <m:t>𝑷</m:t>
                              </m:r>
                              <m:r>
                                <a:rPr lang="pt-BR" altLang="en-US" sz="24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24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400" b="1" i="1" smtClean="0">
                                  <a:latin typeface="Cambria Math" panose="02040503050406030204" pitchFamily="18" charset="0"/>
                                  <a:ea typeface="Cambria Math" panose="02040503050406030204" pitchFamily="18" charset="0"/>
                                  <a:sym typeface="Symbol" panose="05050102010706020507" charset="0"/>
                                </a:rPr>
                                <m:t>𝑷</m:t>
                              </m:r>
                              <m:r>
                                <a:rPr lang="pt-BR" altLang="en-US" sz="2400" b="1" i="1" smtClean="0">
                                  <a:latin typeface="Cambria Math" panose="02040503050406030204" pitchFamily="18" charset="0"/>
                                  <a:ea typeface="Cambria Math" panose="02040503050406030204" pitchFamily="18" charset="0"/>
                                  <a:sym typeface="Symbol" panose="05050102010706020507" charset="0"/>
                                </a:rPr>
                                <m:t>𝑹𝒆𝒄</m:t>
                              </m:r>
                            </m:sub>
                          </m:sSub>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en-US" altLang="pt-BR" sz="2400" b="1" i="1">
                                  <a:latin typeface="Cambria Math" panose="02040503050406030204" pitchFamily="18" charset="0"/>
                                  <a:ea typeface="Cambria Math" panose="02040503050406030204" pitchFamily="18" charset="0"/>
                                  <a:sym typeface="Symbol" panose="05050102010706020507" charset="0"/>
                                </a:rPr>
                                <m:t>+</m:t>
                              </m:r>
                              <m:r>
                                <a:rPr lang="en-US" altLang="pt-BR" sz="2400" b="1" i="1">
                                  <a:latin typeface="Cambria Math" panose="02040503050406030204" pitchFamily="18" charset="0"/>
                                  <a:ea typeface="Cambria Math" panose="02040503050406030204" pitchFamily="18" charset="0"/>
                                  <a:sym typeface="Symbol" panose="05050102010706020507" charset="0"/>
                                </a:rPr>
                                <m:t>𝑰</m:t>
                              </m:r>
                            </m:e>
                            <m:sub>
                              <m:r>
                                <a:rPr lang="en-US" altLang="pt-BR" sz="2400" b="1" i="1">
                                  <a:latin typeface="Cambria Math" panose="02040503050406030204" pitchFamily="18" charset="0"/>
                                  <a:ea typeface="Cambria Math" panose="02040503050406030204" pitchFamily="18" charset="0"/>
                                  <a:sym typeface="Symbol" panose="05050102010706020507" charset="0"/>
                                </a:rPr>
                                <m:t>𝑷</m:t>
                              </m:r>
                              <m:r>
                                <a:rPr lang="pt-BR" altLang="en-US" sz="2400" b="1" i="1">
                                  <a:latin typeface="Cambria Math" panose="02040503050406030204" pitchFamily="18" charset="0"/>
                                  <a:ea typeface="Cambria Math" panose="02040503050406030204" pitchFamily="18" charset="0"/>
                                  <a:sym typeface="Symbol" panose="05050102010706020507" charset="0"/>
                                </a:rPr>
                                <m:t>𝒏𝑪</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oMath>
                  </m:oMathPara>
                </a14:m>
                <a:endPar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600"/>
                  </a:spcBef>
                  <a:spcAft>
                    <a:spcPts val="12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que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PnC</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0.1I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PnE</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2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&lt;</m:t>
                      </m:r>
                      <m:r>
                        <a:rPr lang="en-US" altLang="pt-BR" sz="2800" b="1" i="1" smtClean="0">
                          <a:latin typeface="Cambria Math" panose="02040503050406030204" pitchFamily="18" charset="0"/>
                          <a:ea typeface="Cambria Math" panose="02040503050406030204" pitchFamily="18" charset="0"/>
                          <a:sym typeface="Symbol" panose="05050102010706020507" charset="0"/>
                        </a:rPr>
                        <m:t>𝟓</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79425"/>
                <a:ext cx="11240770" cy="57638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623570"/>
                <a:ext cx="11240770" cy="2620010"/>
              </a:xfrm>
              <a:prstGeom prst="rect">
                <a:avLst/>
              </a:prstGeom>
              <a:noFill/>
            </p:spPr>
            <p:txBody>
              <a:bodyPr wrap="square" rtlCol="0">
                <a:spAutoFit/>
              </a:bodyPr>
              <a:p>
                <a:pPr indent="0" algn="ctr" fontAlgn="auto">
                  <a:spcBef>
                    <a:spcPts val="600"/>
                  </a:spcBef>
                  <a:spcAft>
                    <a:spcPts val="18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8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&lt;</m:t>
                      </m:r>
                      <m:r>
                        <a:rPr lang="en-US" altLang="pt-BR" sz="2800" b="1" i="1" smtClean="0">
                          <a:latin typeface="Cambria Math" panose="02040503050406030204" pitchFamily="18" charset="0"/>
                          <a:ea typeface="Cambria Math" panose="02040503050406030204" pitchFamily="18" charset="0"/>
                          <a:sym typeface="Symbol" panose="05050102010706020507" charset="0"/>
                        </a:rPr>
                        <m:t>𝟓</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 grande maioria dos caso, </a:t>
                </a:r>
                <a14:m>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oMath>
                </a14:m>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afeta em nada o funcionamento do circuito.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623570"/>
                <a:ext cx="11240770" cy="262001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 name="Conector Reto 74"/>
          <p:cNvCxnSpPr/>
          <p:nvPr/>
        </p:nvCxnSpPr>
        <p:spPr>
          <a:xfrm>
            <a:off x="7042705" y="51291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094081" y="563545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7032026" y="42065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848892" y="4576768"/>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5009964" y="393838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8498549" y="374621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289711" y="570622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4692361" y="374512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062112" y="3479426"/>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6248288" y="573992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4053828" y="349313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4053783" y="495792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8384854" y="417462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415308" y="579438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4114701" y="415449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7816331" y="341865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5257165" y="564007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5267461" y="420618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9" name="Forma livre 28"/>
          <p:cNvSpPr/>
          <p:nvPr/>
        </p:nvSpPr>
        <p:spPr>
          <a:xfrm>
            <a:off x="4100651" y="425238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7009130" y="501967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7009130" y="5019675"/>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629318" y="4787142"/>
            <a:ext cx="1274445"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5369560" y="4577080"/>
                <a:ext cx="6299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5369560" y="457708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657625" y="4816354"/>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4" name="Grupo 63"/>
          <p:cNvGrpSpPr/>
          <p:nvPr/>
        </p:nvGrpSpPr>
        <p:grpSpPr>
          <a:xfrm flipH="1">
            <a:off x="5243999" y="4105789"/>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7" name="Caixa de Texto 66"/>
              <p:cNvSpPr txBox="1"/>
              <p:nvPr/>
            </p:nvSpPr>
            <p:spPr>
              <a:xfrm>
                <a:off x="5926455" y="3494405"/>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926455" y="349440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8228965" y="5019675"/>
                <a:ext cx="108966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228965" y="5019675"/>
                <a:ext cx="108966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91820" y="349250"/>
            <a:ext cx="11165205" cy="209169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 impedancia de entrada de modo comum pode ser estimada  levando em conta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r</a:t>
            </a:r>
            <a:r>
              <a:rPr lang="pt-BR" altLang="en-US" sz="2800" dirty="0" smtClean="0">
                <a:solidFill>
                  <a:schemeClr val="tx1"/>
                </a:solidFill>
                <a:latin typeface="Symbol" panose="05050102010706020507" charset="0"/>
                <a:cs typeface="Symbol" panose="05050102010706020507" charset="0"/>
                <a:sym typeface="+mn-ea"/>
              </a:rPr>
              <a:t>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O calculo será mais complicado que o já feito.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840019" y="312384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859280" y="27622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614364" y="6478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562075" y="377960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165493" y="296036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235810" y="354532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574900" y="401585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819195" y="5954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821280" y="50401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23534" y="230215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700450" y="230215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611980" y="35535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24332" y="35000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461337" y="35000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02704" y="350039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963459" y="350039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558415" y="528193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24480" y="543762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462450" y="53494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792766" y="50371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616617" y="54073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4" name="Conector Reto 73"/>
          <p:cNvCxnSpPr/>
          <p:nvPr/>
        </p:nvCxnSpPr>
        <p:spPr>
          <a:xfrm rot="5400000">
            <a:off x="75460" y="4873095"/>
            <a:ext cx="13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725170" y="417830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759460" y="5201920"/>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flipH="1">
            <a:off x="4134485" y="4184650"/>
            <a:ext cx="746125" cy="1018540"/>
            <a:chOff x="6592" y="7212"/>
            <a:chExt cx="1175" cy="1604"/>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5854" y="8022"/>
              <a:ext cx="158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37"/>
          <p:cNvCxnSpPr/>
          <p:nvPr/>
        </p:nvCxnSpPr>
        <p:spPr>
          <a:xfrm>
            <a:off x="591889" y="5570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638244" y="564559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566540" y="5846960"/>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603954" y="6054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840105" y="5340985"/>
            <a:ext cx="9398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2512060" y="458279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53" name="Conector Reto 79"/>
          <p:cNvCxnSpPr/>
          <p:nvPr/>
        </p:nvCxnSpPr>
        <p:spPr>
          <a:xfrm rot="-5400000" flipV="1">
            <a:off x="2740389" y="588630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rot="-5400000">
            <a:off x="3132781" y="577603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55" name="Conector Reto 37"/>
          <p:cNvCxnSpPr/>
          <p:nvPr/>
        </p:nvCxnSpPr>
        <p:spPr>
          <a:xfrm>
            <a:off x="3197929" y="65155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49"/>
          <p:cNvCxnSpPr/>
          <p:nvPr/>
        </p:nvCxnSpPr>
        <p:spPr>
          <a:xfrm>
            <a:off x="2794735" y="527569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332480" y="5586095"/>
            <a:ext cx="77597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9390935" y="47074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380256" y="37849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9197122" y="415512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 name="Conector Reto 6"/>
          <p:cNvCxnSpPr/>
          <p:nvPr/>
        </p:nvCxnSpPr>
        <p:spPr>
          <a:xfrm rot="5400000" flipH="1">
            <a:off x="7358194" y="351674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0" name="Caixa de Texto 23"/>
          <p:cNvSpPr txBox="1"/>
          <p:nvPr/>
        </p:nvSpPr>
        <p:spPr>
          <a:xfrm>
            <a:off x="10590844" y="375298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462931" y="373285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16"/>
          <p:cNvCxnSpPr/>
          <p:nvPr/>
        </p:nvCxnSpPr>
        <p:spPr>
          <a:xfrm rot="16200000">
            <a:off x="10326561" y="283501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605395" y="521843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7615691" y="378454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6449060" y="383095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9357360" y="459803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9357360" y="459803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25" name="Grupo 24"/>
          <p:cNvGrpSpPr/>
          <p:nvPr/>
        </p:nvGrpSpPr>
        <p:grpSpPr>
          <a:xfrm rot="5400000" flipH="1">
            <a:off x="6968658" y="4365502"/>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57"/>
              <p:cNvSpPr txBox="1"/>
              <p:nvPr/>
            </p:nvSpPr>
            <p:spPr>
              <a:xfrm>
                <a:off x="7717790" y="415544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7717790" y="415544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9" name="Grupo 58"/>
          <p:cNvGrpSpPr/>
          <p:nvPr/>
        </p:nvGrpSpPr>
        <p:grpSpPr>
          <a:xfrm rot="5400000" flipH="1">
            <a:off x="9996330" y="439471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10674985" y="42951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10674985" y="429514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3" name="Grupo 102"/>
          <p:cNvGrpSpPr/>
          <p:nvPr/>
        </p:nvGrpSpPr>
        <p:grpSpPr>
          <a:xfrm rot="5400000" flipH="1">
            <a:off x="10149855" y="565455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567084" y="449798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9999505" y="299326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9832975" y="546354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832975" y="5463540"/>
                <a:ext cx="69850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9747885" y="28390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9747885" y="2839085"/>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1" name="Conector Reto 37"/>
          <p:cNvCxnSpPr/>
          <p:nvPr/>
        </p:nvCxnSpPr>
        <p:spPr>
          <a:xfrm>
            <a:off x="10531544" y="63136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10353744" y="24153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10186739" y="25848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10234364" y="27614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10522899" y="50210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63" name="CaixaDeTexto 47"/>
          <p:cNvSpPr txBox="1"/>
          <p:nvPr/>
        </p:nvSpPr>
        <p:spPr>
          <a:xfrm>
            <a:off x="10884535" y="331660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8901430" y="513905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sp>
        <p:nvSpPr>
          <p:cNvPr id="76" name="Seta para a direita 75"/>
          <p:cNvSpPr/>
          <p:nvPr/>
        </p:nvSpPr>
        <p:spPr>
          <a:xfrm>
            <a:off x="5158740" y="316611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23"/>
          <p:cNvSpPr txBox="1"/>
          <p:nvPr/>
        </p:nvSpPr>
        <p:spPr>
          <a:xfrm flipH="1">
            <a:off x="4544695" y="253873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65" name="Conector de Seta Reta 59"/>
          <p:cNvCxnSpPr/>
          <p:nvPr/>
        </p:nvCxnSpPr>
        <p:spPr>
          <a:xfrm rot="5400000" flipH="1">
            <a:off x="1087707" y="493582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rot="21600000" flipH="1">
            <a:off x="603885" y="363601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
        <p:nvSpPr>
          <p:cNvPr id="69" name="Rectangle 140"/>
          <p:cNvSpPr>
            <a:spLocks noChangeArrowheads="1"/>
          </p:cNvSpPr>
          <p:nvPr/>
        </p:nvSpPr>
        <p:spPr bwMode="auto">
          <a:xfrm rot="21600000" flipH="1">
            <a:off x="725170" y="4642485"/>
            <a:ext cx="9588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cxnSp>
        <p:nvCxnSpPr>
          <p:cNvPr id="70" name="Conector de Seta Reta 59"/>
          <p:cNvCxnSpPr/>
          <p:nvPr/>
        </p:nvCxnSpPr>
        <p:spPr>
          <a:xfrm rot="5400000" flipH="1">
            <a:off x="1022302" y="391410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rot="5400000" flipH="1">
            <a:off x="7310072" y="349945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72" name="Rectangle 140"/>
          <p:cNvSpPr>
            <a:spLocks noChangeArrowheads="1"/>
          </p:cNvSpPr>
          <p:nvPr/>
        </p:nvSpPr>
        <p:spPr bwMode="auto">
          <a:xfrm rot="21600000" flipH="1">
            <a:off x="6851015" y="318008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8" name="Grupo 7"/>
          <p:cNvGrpSpPr/>
          <p:nvPr/>
        </p:nvGrpSpPr>
        <p:grpSpPr>
          <a:xfrm rot="0" flipH="1">
            <a:off x="7570635" y="3681607"/>
            <a:ext cx="2124000" cy="234950"/>
            <a:chOff x="3655572" y="3524056"/>
            <a:chExt cx="2124207" cy="255373"/>
          </a:xfrm>
        </p:grpSpPr>
        <p:cxnSp>
          <p:nvCxnSpPr>
            <p:cNvPr id="66"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3" name="Retângulo 7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77"/>
              <p:cNvSpPr txBox="1"/>
              <p:nvPr/>
            </p:nvSpPr>
            <p:spPr>
              <a:xfrm>
                <a:off x="8110220" y="3060700"/>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77"/>
              <p:cNvSpPr txBox="1">
                <a:spLocks noRot="1" noChangeAspect="1" noMove="1" noResize="1" noEditPoints="1" noAdjustHandles="1" noChangeArrowheads="1" noChangeShapeType="1" noTextEdit="1"/>
              </p:cNvSpPr>
              <p:nvPr/>
            </p:nvSpPr>
            <p:spPr>
              <a:xfrm>
                <a:off x="8110220" y="3060700"/>
                <a:ext cx="791210" cy="603885"/>
              </a:xfrm>
              <a:prstGeom prst="rect">
                <a:avLst/>
              </a:prstGeom>
              <a:blipFill rotWithShape="1">
                <a:blip r:embed="rId6"/>
                <a:stretch>
                  <a:fillRect r="-80"/>
                </a:stretch>
              </a:blipFill>
            </p:spPr>
            <p:txBody>
              <a:bodyPr/>
              <a:lstStyle/>
              <a:p>
                <a:r>
                  <a:rPr lang="pt-BR" altLang="en-US">
                    <a:noFill/>
                  </a:rPr>
                  <a:t> </a:t>
                </a:r>
              </a:p>
            </p:txBody>
          </p:sp>
        </mc:Fallback>
      </mc:AlternateContent>
      <p:cxnSp>
        <p:nvCxnSpPr>
          <p:cNvPr id="82" name="Conector de Seta Reta 59"/>
          <p:cNvCxnSpPr/>
          <p:nvPr/>
        </p:nvCxnSpPr>
        <p:spPr>
          <a:xfrm flipH="1">
            <a:off x="603837" y="511997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90500" y="306070"/>
            <a:ext cx="11165205" cy="252285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Necessitamos conhecer o valor de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Vamos considerar que o ganho de modo comum é pequeno e que, neste caso, para variações de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vo permace constante. Assim, em pequnos sinais podemos aterrar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o  </a:t>
            </a:r>
            <a:endParaRPr lang="pt-BR" altLang="en-US" sz="2800"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74"/>
          <p:cNvCxnSpPr/>
          <p:nvPr/>
        </p:nvCxnSpPr>
        <p:spPr>
          <a:xfrm>
            <a:off x="3401615" y="48236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3390936" y="39011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3207802" y="427133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 name="Conector Reto 6"/>
          <p:cNvCxnSpPr/>
          <p:nvPr/>
        </p:nvCxnSpPr>
        <p:spPr>
          <a:xfrm rot="5400000" flipH="1">
            <a:off x="1368874" y="363294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0" name="Caixa de Texto 23"/>
          <p:cNvSpPr txBox="1"/>
          <p:nvPr/>
        </p:nvSpPr>
        <p:spPr>
          <a:xfrm>
            <a:off x="4601524" y="386918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473611" y="384906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16"/>
          <p:cNvCxnSpPr/>
          <p:nvPr/>
        </p:nvCxnSpPr>
        <p:spPr>
          <a:xfrm rot="16200000">
            <a:off x="4337241" y="2951221"/>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1616075" y="533463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1626371" y="390074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459740" y="394716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3368040" y="471424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3368040" y="471424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25" name="Grupo 24"/>
          <p:cNvGrpSpPr/>
          <p:nvPr/>
        </p:nvGrpSpPr>
        <p:grpSpPr>
          <a:xfrm rot="5400000" flipH="1">
            <a:off x="967908" y="4467102"/>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57"/>
              <p:cNvSpPr txBox="1"/>
              <p:nvPr/>
            </p:nvSpPr>
            <p:spPr>
              <a:xfrm>
                <a:off x="1632585" y="465899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1632585" y="465899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9" name="Grupo 58"/>
          <p:cNvGrpSpPr/>
          <p:nvPr/>
        </p:nvGrpSpPr>
        <p:grpSpPr>
          <a:xfrm rot="5400000" flipH="1">
            <a:off x="4007010" y="451091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696460" y="439229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696460" y="439229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3" name="Grupo 102"/>
          <p:cNvGrpSpPr/>
          <p:nvPr/>
        </p:nvGrpSpPr>
        <p:grpSpPr>
          <a:xfrm rot="5400000" flipH="1">
            <a:off x="4160535" y="577075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577764" y="4614188"/>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4010185" y="310947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3843655" y="55797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3843655" y="5579745"/>
                <a:ext cx="69850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3758565" y="295529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3758565" y="2955290"/>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1" name="Conector Reto 37"/>
          <p:cNvCxnSpPr/>
          <p:nvPr/>
        </p:nvCxnSpPr>
        <p:spPr>
          <a:xfrm>
            <a:off x="4542224" y="64298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4364424" y="25315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4197419" y="27011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4245044" y="28776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4533579" y="51372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63" name="CaixaDeTexto 47"/>
          <p:cNvSpPr txBox="1"/>
          <p:nvPr/>
        </p:nvSpPr>
        <p:spPr>
          <a:xfrm>
            <a:off x="4895215" y="344043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2912110" y="525526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71" name="Conector de Seta Reta 59"/>
          <p:cNvCxnSpPr/>
          <p:nvPr/>
        </p:nvCxnSpPr>
        <p:spPr>
          <a:xfrm rot="5400000" flipH="1">
            <a:off x="1320752" y="361565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72" name="Rectangle 140"/>
          <p:cNvSpPr>
            <a:spLocks noChangeArrowheads="1"/>
          </p:cNvSpPr>
          <p:nvPr/>
        </p:nvSpPr>
        <p:spPr bwMode="auto">
          <a:xfrm rot="21600000" flipH="1">
            <a:off x="710565" y="324358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8" name="Grupo 7"/>
          <p:cNvGrpSpPr/>
          <p:nvPr/>
        </p:nvGrpSpPr>
        <p:grpSpPr>
          <a:xfrm rot="0" flipH="1">
            <a:off x="1581315" y="3797812"/>
            <a:ext cx="2124000" cy="234950"/>
            <a:chOff x="3655572" y="3524056"/>
            <a:chExt cx="2124207" cy="255373"/>
          </a:xfrm>
        </p:grpSpPr>
        <p:cxnSp>
          <p:nvCxnSpPr>
            <p:cNvPr id="66"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3" name="Retângulo 7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77"/>
              <p:cNvSpPr txBox="1"/>
              <p:nvPr/>
            </p:nvSpPr>
            <p:spPr>
              <a:xfrm>
                <a:off x="2120900" y="317690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77"/>
              <p:cNvSpPr txBox="1">
                <a:spLocks noRot="1" noChangeAspect="1" noMove="1" noResize="1" noEditPoints="1" noAdjustHandles="1" noChangeArrowheads="1" noChangeShapeType="1" noTextEdit="1"/>
              </p:cNvSpPr>
              <p:nvPr/>
            </p:nvSpPr>
            <p:spPr>
              <a:xfrm>
                <a:off x="2120900" y="3176905"/>
                <a:ext cx="791210" cy="603885"/>
              </a:xfrm>
              <a:prstGeom prst="rect">
                <a:avLst/>
              </a:prstGeom>
              <a:blipFill rotWithShape="1">
                <a:blip r:embed="rId6"/>
                <a:stretch>
                  <a:fillRect r="-80"/>
                </a:stretch>
              </a:blipFill>
            </p:spPr>
            <p:txBody>
              <a:bodyPr/>
              <a:lstStyle/>
              <a:p>
                <a:r>
                  <a:rPr lang="pt-BR" altLang="en-US">
                    <a:noFill/>
                  </a:rPr>
                  <a:t> </a:t>
                </a:r>
              </a:p>
            </p:txBody>
          </p:sp>
        </mc:Fallback>
      </mc:AlternateContent>
      <p:cxnSp>
        <p:nvCxnSpPr>
          <p:cNvPr id="82" name="Conector de Seta Reta 59"/>
          <p:cNvCxnSpPr/>
          <p:nvPr/>
        </p:nvCxnSpPr>
        <p:spPr>
          <a:xfrm rot="5400000" flipH="1">
            <a:off x="2272617" y="39699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83" name="Rectangle 140"/>
          <p:cNvSpPr>
            <a:spLocks noChangeArrowheads="1"/>
          </p:cNvSpPr>
          <p:nvPr/>
        </p:nvSpPr>
        <p:spPr bwMode="auto">
          <a:xfrm rot="21600000" flipH="1">
            <a:off x="2050415" y="4106545"/>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84" name="Conector de Seta Reta 59"/>
          <p:cNvCxnSpPr/>
          <p:nvPr/>
        </p:nvCxnSpPr>
        <p:spPr>
          <a:xfrm rot="10800000" flipH="1">
            <a:off x="1852882" y="427161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89" name="Rectangle 140"/>
          <p:cNvSpPr>
            <a:spLocks noChangeArrowheads="1"/>
          </p:cNvSpPr>
          <p:nvPr/>
        </p:nvSpPr>
        <p:spPr bwMode="auto">
          <a:xfrm rot="21600000" flipH="1">
            <a:off x="1814830" y="4399915"/>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p:cxnSp>
        <p:nvCxnSpPr>
          <p:cNvPr id="90" name="Conector Reto 74"/>
          <p:cNvCxnSpPr/>
          <p:nvPr/>
        </p:nvCxnSpPr>
        <p:spPr>
          <a:xfrm>
            <a:off x="9465865" y="44572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9455186" y="35347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9272052" y="390493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7433124" y="32665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10665774" y="350279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6537861" y="348266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10401491" y="258482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7680325" y="496824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7690621" y="35343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6523990" y="358076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9432290" y="434784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9432290" y="434784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7031523" y="410007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7696835" y="429260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7696835" y="429260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10071260" y="414452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10760710" y="402590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10760710" y="402590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10224785" y="540436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6642014" y="424779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9907905" y="521335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9907905" y="521335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10606474" y="60634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11209089" y="3538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11385619" y="37005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11410384" y="38771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10597829" y="477088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6" name="CaixaDeTexto 47"/>
          <p:cNvSpPr txBox="1"/>
          <p:nvPr/>
        </p:nvSpPr>
        <p:spPr>
          <a:xfrm>
            <a:off x="10704195" y="306387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58" name="CaixaDeTexto 47"/>
          <p:cNvSpPr txBox="1"/>
          <p:nvPr/>
        </p:nvSpPr>
        <p:spPr>
          <a:xfrm>
            <a:off x="8976360" y="488886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7385002" y="324926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6774815" y="287718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7645565" y="343141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8185785" y="2862580"/>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8185785" y="2862580"/>
                <a:ext cx="791210" cy="603885"/>
              </a:xfrm>
              <a:prstGeom prst="rect">
                <a:avLst/>
              </a:prstGeom>
              <a:blipFill rotWithShape="1">
                <a:blip r:embed="rId6"/>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8336867" y="360359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8114665" y="374015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7917132" y="390521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7879080" y="403352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p:sp>
        <p:nvSpPr>
          <p:cNvPr id="169" name="Seta para a direita 168"/>
          <p:cNvSpPr/>
          <p:nvPr/>
        </p:nvSpPr>
        <p:spPr>
          <a:xfrm>
            <a:off x="5960745" y="507428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0" name="Caixa de Texto 23"/>
          <p:cNvSpPr txBox="1"/>
          <p:nvPr/>
        </p:nvSpPr>
        <p:spPr>
          <a:xfrm flipH="1">
            <a:off x="5434330" y="564134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simplificar</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45"/>
              <p:cNvSpPr txBox="1"/>
              <p:nvPr/>
            </p:nvSpPr>
            <p:spPr>
              <a:xfrm>
                <a:off x="575753" y="758802"/>
                <a:ext cx="11040155" cy="4915535"/>
              </a:xfrm>
              <a:prstGeom prst="rect">
                <a:avLst/>
              </a:prstGeom>
              <a:noFill/>
              <a:ln w="25400">
                <a:noFill/>
              </a:ln>
            </p:spPr>
            <p:txBody>
              <a:bodyPr wrap="square" rtlCol="0">
                <a:spAutoFit/>
              </a:bodyPr>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se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reversa no diodo D</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região de depleção Base/Coletor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diminui (W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𝐽</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r>
                          <a:rPr lang="pt-BR" altLang="en-US" sz="3200" i="1">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𝑛</m:t>
                            </m:r>
                          </m:e>
                          <m:sub>
                            <m:r>
                              <a:rPr lang="pt-BR" altLang="en-US" sz="3200" i="1">
                                <a:latin typeface="Cambria Math" panose="02040503050406030204" pitchFamily="18" charset="0"/>
                                <a:ea typeface="Cambria Math" panose="02040503050406030204" pitchFamily="18" charset="0"/>
                                <a:sym typeface="Symbol" panose="05050102010706020507" charset="0"/>
                              </a:rPr>
                              <m:t>𝑝</m:t>
                            </m:r>
                          </m:sub>
                        </m:sSub>
                        <m:d>
                          <m:dPr>
                            <m:ctrlPr>
                              <a:rPr lang="pt-BR" altLang="en-US" sz="3200" i="1">
                                <a:latin typeface="Cambria Math" panose="02040503050406030204" pitchFamily="18" charset="0"/>
                                <a:ea typeface="Cambria Math" panose="02040503050406030204" pitchFamily="18" charset="0"/>
                                <a:sym typeface="Symbol" panose="05050102010706020507" charset="0"/>
                              </a:rPr>
                            </m:ctrlPr>
                          </m:dPr>
                          <m:e>
                            <m:r>
                              <a:rPr lang="pt-BR" altLang="en-US" sz="3200" i="1">
                                <a:latin typeface="Cambria Math" panose="02040503050406030204" pitchFamily="18" charset="0"/>
                                <a:ea typeface="Cambria Math" panose="02040503050406030204" pitchFamily="18" charset="0"/>
                                <a:sym typeface="Symbol" panose="05050102010706020507" charset="0"/>
                              </a:rPr>
                              <m:t>𝑥</m:t>
                            </m:r>
                          </m:e>
                        </m:d>
                      </m:num>
                      <m:den>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𝑥</m:t>
                        </m:r>
                      </m:den>
                    </m:f>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fPr>
                      <m:num>
                        <m:d>
                          <m:d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sz="3200" i="1">
                                    <a:latin typeface="Cambria Math" panose="02040503050406030204" pitchFamily="18" charset="0"/>
                                  </a:rPr>
                                </m:ctrlPr>
                              </m:sSubPr>
                              <m:e>
                                <m:r>
                                  <a:rPr lang="pt-BR" sz="3200" i="1">
                                    <a:latin typeface="Cambria Math" panose="02040503050406030204" pitchFamily="18" charset="0"/>
                                  </a:rPr>
                                  <m:t>𝑛</m:t>
                                </m:r>
                              </m:e>
                              <m:sub>
                                <m:r>
                                  <a:rPr lang="pt-BR" sz="3200" i="1">
                                    <a:latin typeface="Cambria Math" panose="02040503050406030204" pitchFamily="18" charset="0"/>
                                  </a:rPr>
                                  <m:t>𝑝𝐵</m:t>
                                </m:r>
                                <m:r>
                                  <a:rPr lang="pt-BR" sz="3200" i="1">
                                    <a:latin typeface="Cambria Math" panose="02040503050406030204" pitchFamily="18" charset="0"/>
                                  </a:rPr>
                                  <m:t>/</m:t>
                                </m:r>
                                <m:r>
                                  <a:rPr lang="pt-BR" sz="3200" i="1">
                                    <a:latin typeface="Cambria Math" panose="02040503050406030204" pitchFamily="18" charset="0"/>
                                  </a:rPr>
                                  <m:t>𝐸</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𝑛</m:t>
                                </m:r>
                              </m:e>
                              <m:sub>
                                <m:r>
                                  <a:rPr lang="pt-BR" sz="3200" b="0" i="1" smtClean="0">
                                    <a:latin typeface="Cambria Math" panose="02040503050406030204" pitchFamily="18" charset="0"/>
                                  </a:rPr>
                                  <m:t>𝑝𝐵</m:t>
                                </m:r>
                                <m:r>
                                  <a:rPr lang="pt-BR" sz="3200" b="0" i="1" smtClean="0">
                                    <a:latin typeface="Cambria Math" panose="02040503050406030204" pitchFamily="18" charset="0"/>
                                  </a:rPr>
                                  <m:t>/</m:t>
                                </m:r>
                                <m:r>
                                  <a:rPr lang="pt-BR" sz="3200" b="0" i="1" smtClean="0">
                                    <a:latin typeface="Cambria Math" panose="02040503050406030204" pitchFamily="18" charset="0"/>
                                  </a:rPr>
                                  <m:t>𝐶</m:t>
                                </m:r>
                              </m:sub>
                            </m:sSub>
                          </m:e>
                        </m:d>
                      </m:num>
                      <m:den>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𝑊</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𝐵</m:t>
                            </m:r>
                            <m:r>
                              <a:rPr lang="pt-BR" altLang="en-US" sz="3200" b="0" i="1" smtClean="0">
                                <a:latin typeface="Cambria Math" panose="02040503050406030204" pitchFamily="18" charset="0"/>
                                <a:ea typeface="Cambria Math" panose="02040503050406030204" pitchFamily="18" charset="0"/>
                                <a:sym typeface="Symbol" panose="05050102010706020507" charset="0"/>
                              </a:rPr>
                              <m:t>𝑒𝑓</m:t>
                            </m:r>
                          </m:sub>
                        </m:sSub>
                      </m:den>
                    </m:f>
                  </m:oMath>
                </a14:m>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2800" i="1">
                  <a:latin typeface="Cambria Math" panose="02040503050406030204" pitchFamily="18" charset="0"/>
                </a:endParaRPr>
              </a:p>
              <a:p>
                <a:pPr indent="0" algn="l">
                  <a:spcBef>
                    <a:spcPts val="600"/>
                  </a:spcBef>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diminua,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vai aumentar. Esse é o efeito Early</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575753" y="758802"/>
                <a:ext cx="11040155" cy="4915535"/>
              </a:xfrm>
              <a:prstGeom prst="rect">
                <a:avLst/>
              </a:prstGeom>
              <a:blipFill rotWithShape="1">
                <a:blip r:embed="rId1"/>
                <a:stretch>
                  <a:fillRect l="-4" t="-12" r="4" b="12"/>
                </a:stretch>
              </a:blipFill>
              <a:ln w="25400">
                <a:noFill/>
              </a:ln>
            </p:spPr>
            <p:txBody>
              <a:bodyPr/>
              <a:lstStyle/>
              <a:p>
                <a:r>
                  <a:rPr lang="pt-BR" altLang="en-US">
                    <a:noFill/>
                  </a:rPr>
                  <a:t> </a:t>
                </a:r>
              </a:p>
            </p:txBody>
          </p:sp>
        </mc:Fallback>
      </mc:AlternateContent>
    </p:spTree>
  </p:cSld>
  <p:clrMapOvr>
    <a:masterClrMapping/>
  </p:clrMapOvr>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88595" y="303530"/>
            <a:ext cx="11569700" cy="239966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determinar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devemos achar o valor de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1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2</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é fácil de encontrar, se observarmos que r</a:t>
            </a:r>
            <a:r>
              <a:rPr lang="pt-BR" altLang="en-US" sz="2800" baseline="-25000" dirty="0" smtClean="0">
                <a:solidFill>
                  <a:schemeClr val="tx1"/>
                </a:solidFill>
                <a:latin typeface="Symbol" panose="05050102010706020507" charset="0"/>
                <a:cs typeface="Symbol" panose="05050102010706020507" charset="0"/>
                <a:sym typeface="+mn-ea"/>
              </a:rPr>
              <a:t>m1</a:t>
            </a:r>
            <a:r>
              <a:rPr lang="pt-BR" altLang="en-US" sz="2800" dirty="0" smtClean="0">
                <a:solidFill>
                  <a:schemeClr val="tx1"/>
                </a:solidFill>
                <a:latin typeface="Symbol" panose="05050102010706020507" charset="0"/>
                <a:cs typeface="Symbol" panose="05050102010706020507" charset="0"/>
                <a:sym typeface="+mn-ea"/>
              </a:rPr>
              <a:t>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esta ligado a terra.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achar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2</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será necessário achar vx. Assim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3242865" y="45601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3232186" y="36376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3049052" y="400780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1210124" y="336942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4442774" y="360566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14861" y="35855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4178491" y="268769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457325" y="507111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467621" y="36372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300990" y="368363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3209290" y="445071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3209290" y="445071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808523" y="421818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1473835" y="43954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1473835" y="43954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3848260" y="424739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4537710" y="41287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4537710" y="41287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4001785" y="550723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419014" y="435066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3684905" y="531622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3684905" y="531622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4383474" y="61662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4986089" y="3641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5162619" y="38034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5187384" y="39799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4390069" y="505663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8" name="CaixaDeTexto 47"/>
          <p:cNvSpPr txBox="1"/>
          <p:nvPr/>
        </p:nvSpPr>
        <p:spPr>
          <a:xfrm>
            <a:off x="2753360" y="499173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1162002" y="33521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704215" y="296989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1422565" y="353428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1962785" y="281114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1962785" y="281114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2113867" y="370646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1891665" y="384302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1694132" y="40080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1656080" y="413639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mc:AlternateContent xmlns:mc="http://schemas.openxmlformats.org/markup-compatibility/2006">
        <mc:Choice xmlns:a14="http://schemas.microsoft.com/office/drawing/2010/main" Requires="a14">
          <p:sp>
            <p:nvSpPr>
              <p:cNvPr id="157" name="Caixa de Texto 5"/>
              <p:cNvSpPr txBox="1"/>
              <p:nvPr/>
            </p:nvSpPr>
            <p:spPr>
              <a:xfrm>
                <a:off x="5577840" y="2992755"/>
                <a:ext cx="6517640"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𝑣𝑥</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5577840" y="2992755"/>
                <a:ext cx="6517640" cy="780415"/>
              </a:xfrm>
              <a:prstGeom prst="rect">
                <a:avLst/>
              </a:prstGeom>
              <a:blipFill rotWithShape="1">
                <a:blip r:embed="rId6"/>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577840" y="4136390"/>
                <a:ext cx="6031230"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𝑣𝑥</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577840" y="4136390"/>
                <a:ext cx="6031230" cy="780415"/>
              </a:xfrm>
              <a:prstGeom prst="rect">
                <a:avLst/>
              </a:prstGeom>
              <a:blipFill rotWithShape="1">
                <a:blip r:embed="rId7"/>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5725795" y="5316220"/>
                <a:ext cx="622109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725795" y="5316220"/>
                <a:ext cx="6221095" cy="840740"/>
              </a:xfrm>
              <a:prstGeom prst="rect">
                <a:avLst/>
              </a:prstGeom>
              <a:blipFill rotWithShape="1">
                <a:blip r:embed="rId8"/>
                <a:stretch>
                  <a:fillRect t="-3625"/>
                </a:stretch>
              </a:blipFill>
              <a:ln w="38100">
                <a:noFill/>
              </a:ln>
            </p:spPr>
            <p:txBody>
              <a:bodyPr/>
              <a:lstStyle/>
              <a:p>
                <a:r>
                  <a:rPr lang="pt-BR" altLang="en-US">
                    <a:noFill/>
                  </a:rPr>
                  <a:t> </a:t>
                </a:r>
              </a:p>
            </p:txBody>
          </p:sp>
        </mc:Fallback>
      </mc:AlternateContent>
      <p:sp>
        <p:nvSpPr>
          <p:cNvPr id="3" name="Forma livre 2"/>
          <p:cNvSpPr/>
          <p:nvPr/>
        </p:nvSpPr>
        <p:spPr>
          <a:xfrm>
            <a:off x="4583430" y="3457575"/>
            <a:ext cx="1602105" cy="1635760"/>
          </a:xfrm>
          <a:custGeom>
            <a:avLst/>
            <a:gdLst>
              <a:gd name="connisteX0" fmla="*/ 0 w 1400810"/>
              <a:gd name="connsiteY0" fmla="*/ 1640840 h 1668357"/>
              <a:gd name="connisteX1" fmla="*/ 604520 w 1400810"/>
              <a:gd name="connsiteY1" fmla="*/ 1564005 h 1668357"/>
              <a:gd name="connisteX2" fmla="*/ 758190 w 1400810"/>
              <a:gd name="connsiteY2" fmla="*/ 767715 h 1668357"/>
              <a:gd name="connisteX3" fmla="*/ 940435 w 1400810"/>
              <a:gd name="connsiteY3" fmla="*/ 144145 h 1668357"/>
              <a:gd name="connisteX4" fmla="*/ 1400810 w 1400810"/>
              <a:gd name="connsiteY4" fmla="*/ 0 h 1668357"/>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400810" h="1668358">
                <a:moveTo>
                  <a:pt x="0" y="1640840"/>
                </a:moveTo>
                <a:cubicBezTo>
                  <a:pt x="118110" y="1641475"/>
                  <a:pt x="452755" y="1738630"/>
                  <a:pt x="604520" y="1564005"/>
                </a:cubicBezTo>
                <a:cubicBezTo>
                  <a:pt x="756285" y="1389380"/>
                  <a:pt x="690880" y="1051560"/>
                  <a:pt x="758190" y="767715"/>
                </a:cubicBezTo>
                <a:cubicBezTo>
                  <a:pt x="825500" y="483870"/>
                  <a:pt x="812165" y="297815"/>
                  <a:pt x="940435" y="144145"/>
                </a:cubicBezTo>
                <a:cubicBezTo>
                  <a:pt x="1068705" y="-9525"/>
                  <a:pt x="1312545" y="16510"/>
                  <a:pt x="1400810"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88595" y="303530"/>
            <a:ext cx="11569700"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3242865" y="45601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3232186" y="36376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3049052" y="400780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1210124" y="336942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4442774" y="360566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14861" y="35855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4178491" y="268769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457325" y="507111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467621" y="36372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300990" y="368363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3209290" y="445071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3209290" y="445071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808523" y="421818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1473835" y="43954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1473835" y="43954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3848260" y="424739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4537710" y="41287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4537710" y="41287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4001785" y="550723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419014" y="435066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3684905" y="531622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3684905" y="531622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4383474" y="61662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4986089" y="3641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5162619" y="38034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5187384" y="39799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4374829" y="48737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8" name="CaixaDeTexto 47"/>
          <p:cNvSpPr txBox="1"/>
          <p:nvPr/>
        </p:nvSpPr>
        <p:spPr>
          <a:xfrm>
            <a:off x="2753360" y="499173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1162002" y="33521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551815" y="298005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1422565" y="353428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1962785" y="281114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1962785" y="281114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2113867" y="370646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1891665" y="384302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1694132" y="40080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1656080" y="413639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mc:AlternateContent xmlns:mc="http://schemas.openxmlformats.org/markup-compatibility/2006">
        <mc:Choice xmlns:a14="http://schemas.microsoft.com/office/drawing/2010/main" Requires="a14">
          <p:sp>
            <p:nvSpPr>
              <p:cNvPr id="9" name="Caixa de Texto 8"/>
              <p:cNvSpPr txBox="1"/>
              <p:nvPr/>
            </p:nvSpPr>
            <p:spPr>
              <a:xfrm>
                <a:off x="3232150" y="1126490"/>
                <a:ext cx="622109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232150" y="1126490"/>
                <a:ext cx="6221095" cy="840740"/>
              </a:xfrm>
              <a:prstGeom prst="rect">
                <a:avLst/>
              </a:prstGeom>
              <a:blipFill rotWithShape="1">
                <a:blip r:embed="rId6"/>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2863215" y="2131060"/>
                <a:ext cx="6221095" cy="8489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863215" y="2131060"/>
                <a:ext cx="6221095" cy="848995"/>
              </a:xfrm>
              <a:prstGeom prst="rect">
                <a:avLst/>
              </a:prstGeom>
              <a:blipFill rotWithShape="1">
                <a:blip r:embed="rId7"/>
                <a:stretch>
                  <a:fillRect t="-3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275580" y="3114040"/>
                <a:ext cx="6221095" cy="779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275580" y="3114040"/>
                <a:ext cx="6221095" cy="779780"/>
              </a:xfrm>
              <a:prstGeom prst="rect">
                <a:avLst/>
              </a:prstGeom>
              <a:blipFill rotWithShape="1">
                <a:blip r:embed="rId8"/>
                <a:stretch>
                  <a:fillRect t="-390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5275580" y="3998595"/>
                <a:ext cx="6570345" cy="7829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5275580" y="3998595"/>
                <a:ext cx="6570345" cy="782955"/>
              </a:xfrm>
              <a:prstGeom prst="rect">
                <a:avLst/>
              </a:prstGeom>
              <a:blipFill rotWithShape="1">
                <a:blip r:embed="rId9"/>
                <a:stretch>
                  <a:fillRect t="-389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100320" y="5194935"/>
                <a:ext cx="6570345" cy="10274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100320" y="5194935"/>
                <a:ext cx="6570345" cy="1027430"/>
              </a:xfrm>
              <a:prstGeom prst="rect">
                <a:avLst/>
              </a:prstGeom>
              <a:blipFill rotWithShape="1">
                <a:blip r:embed="rId10"/>
                <a:stretch>
                  <a:fillRect t="-2967"/>
                </a:stretch>
              </a:blipFill>
              <a:ln w="38100">
                <a:noFill/>
              </a:ln>
            </p:spPr>
            <p:txBody>
              <a:bodyPr/>
              <a:lstStyle/>
              <a:p>
                <a:r>
                  <a:rPr lang="pt-BR" altLang="en-US">
                    <a:noFill/>
                  </a:rPr>
                  <a:t> </a:t>
                </a:r>
              </a:p>
            </p:txBody>
          </p:sp>
        </mc:Fallback>
      </mc:AlternateContent>
    </p:spTree>
  </p:cSld>
  <p:clrMapOvr>
    <a:masterClrMapping/>
  </p:clrMapOvr>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88595" y="303530"/>
            <a:ext cx="11569700"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3242865" y="45601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3232186" y="36376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3049052" y="400780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1210124" y="336942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4442774" y="360566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14861" y="35855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4178491" y="268769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457325" y="507111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467621" y="36372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300990" y="368363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3209290" y="445071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3209290" y="445071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808523" y="421818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1473835" y="43954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1473835" y="43954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3848260" y="424739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4537710" y="41287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4537710" y="41287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4001785" y="550723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419014" y="435066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3684905" y="531622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3684905" y="531622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4383474" y="61662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4986089" y="3641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5162619" y="38034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5187384" y="39799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4374829" y="48737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8" name="CaixaDeTexto 47"/>
          <p:cNvSpPr txBox="1"/>
          <p:nvPr/>
        </p:nvSpPr>
        <p:spPr>
          <a:xfrm>
            <a:off x="2753360" y="499173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1162002" y="33521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551815" y="298005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1422565" y="353428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1962785" y="281114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1962785" y="281114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2113867" y="370646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1891665" y="384302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1694132" y="40080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1656080" y="413639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mc:AlternateContent xmlns:mc="http://schemas.openxmlformats.org/markup-compatibility/2006">
        <mc:Choice xmlns:a14="http://schemas.microsoft.com/office/drawing/2010/main" Requires="a14">
          <p:sp>
            <p:nvSpPr>
              <p:cNvPr id="157" name="Caixa de Texto 5"/>
              <p:cNvSpPr txBox="1"/>
              <p:nvPr/>
            </p:nvSpPr>
            <p:spPr>
              <a:xfrm>
                <a:off x="1656080" y="1223645"/>
                <a:ext cx="8328660" cy="13271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1656080" y="1223645"/>
                <a:ext cx="8328660" cy="1327150"/>
              </a:xfrm>
              <a:prstGeom prst="rect">
                <a:avLst/>
              </a:prstGeom>
              <a:blipFill rotWithShape="1">
                <a:blip r:embed="rId6"/>
                <a:stretch>
                  <a:fillRect t="-229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641340" y="2569845"/>
                <a:ext cx="5373370" cy="13188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641340" y="2569845"/>
                <a:ext cx="5373370" cy="1318895"/>
              </a:xfrm>
              <a:prstGeom prst="rect">
                <a:avLst/>
              </a:prstGeom>
              <a:blipFill rotWithShape="1">
                <a:blip r:embed="rId7"/>
                <a:stretch>
                  <a:fillRect t="-231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6139815" y="3798570"/>
                <a:ext cx="3844925" cy="15633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6139815" y="3798570"/>
                <a:ext cx="3844925" cy="1563370"/>
              </a:xfrm>
              <a:prstGeom prst="rect">
                <a:avLst/>
              </a:prstGeom>
              <a:blipFill rotWithShape="1">
                <a:blip r:embed="rId8"/>
                <a:stretch>
                  <a:fillRect t="-1950"/>
                </a:stretch>
              </a:blipFill>
              <a:ln w="38100">
                <a:noFill/>
              </a:ln>
            </p:spPr>
            <p:txBody>
              <a:bodyPr/>
              <a:lstStyle/>
              <a:p>
                <a:r>
                  <a:rPr lang="pt-BR" altLang="en-US">
                    <a:noFill/>
                  </a:rPr>
                  <a:t> </a:t>
                </a:r>
              </a:p>
            </p:txBody>
          </p:sp>
        </mc:Fallback>
      </mc:AlternateContent>
      <p:sp>
        <p:nvSpPr>
          <p:cNvPr id="14" name="CaixaDeTexto 2"/>
          <p:cNvSpPr txBox="1"/>
          <p:nvPr/>
        </p:nvSpPr>
        <p:spPr>
          <a:xfrm>
            <a:off x="5051425" y="5066665"/>
            <a:ext cx="6951980" cy="1537970"/>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que: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que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r</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possivelmente o </a:t>
            </a:r>
            <a:r>
              <a:rPr lang="pt-BR" altLang="en-US" sz="28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 um transitor) teremos</a:t>
            </a:r>
            <a:endParaRPr lang="pt-BR" altLang="en-US" sz="3200" b="1" i="1" dirty="0" smtClean="0">
              <a:latin typeface="Cambria Math" panose="02040503050406030204" pitchFamily="18" charset="0"/>
              <a:ea typeface="Cambria Math" panose="02040503050406030204" pitchFamily="18" charset="0"/>
              <a:cs typeface="Arial" panose="020B0604020202020204" pitchFamily="34" charset="0"/>
              <a:sym typeface="Symbol" panose="05050102010706020507" charset="0"/>
            </a:endParaRPr>
          </a:p>
        </p:txBody>
      </p:sp>
    </p:spTree>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88595" y="303530"/>
            <a:ext cx="11569700"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3242865" y="45601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3232186" y="36376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3049052" y="400780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1210124" y="336942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4442774" y="360566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14861" y="35855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4178491" y="268769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457325" y="507111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467621" y="36372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300990" y="368363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3209290" y="445071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3209290" y="445071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808523" y="421818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1473835" y="43954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1473835" y="43954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3848260" y="424739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4537710" y="41287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4537710" y="41287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4001785" y="550723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419014" y="435066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3684905" y="531622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3684905" y="531622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4383474" y="61662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4986089" y="3641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5162619" y="38034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5187384" y="39799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4374829" y="48737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8" name="CaixaDeTexto 47"/>
          <p:cNvSpPr txBox="1"/>
          <p:nvPr/>
        </p:nvSpPr>
        <p:spPr>
          <a:xfrm>
            <a:off x="2753360" y="499173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1162002" y="33521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551815" y="298005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1422565" y="353428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1962785" y="281114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1962785" y="281114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2113867" y="370646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1891665" y="384302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1694132" y="40080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1656080" y="413639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mc:AlternateContent xmlns:mc="http://schemas.openxmlformats.org/markup-compatibility/2006">
        <mc:Choice xmlns:a14="http://schemas.microsoft.com/office/drawing/2010/main" Requires="a14">
          <p:sp>
            <p:nvSpPr>
              <p:cNvPr id="8" name="Caixa de Texto 7"/>
              <p:cNvSpPr txBox="1"/>
              <p:nvPr/>
            </p:nvSpPr>
            <p:spPr>
              <a:xfrm>
                <a:off x="3049270" y="1247775"/>
                <a:ext cx="6103620" cy="15633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049270" y="1247775"/>
                <a:ext cx="6103620" cy="1563370"/>
              </a:xfrm>
              <a:prstGeom prst="rect">
                <a:avLst/>
              </a:prstGeom>
              <a:blipFill rotWithShape="1">
                <a:blip r:embed="rId6"/>
                <a:stretch>
                  <a:fillRect t="-195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5597525" y="3065780"/>
                <a:ext cx="6485890" cy="11461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baseline="30000" dirty="0">
                              <a:latin typeface="Cambria Math" panose="02040503050406030204" pitchFamily="18" charset="0"/>
                              <a:cs typeface="Cambria Math" panose="02040503050406030204" pitchFamily="18" charset="0"/>
                            </a:rPr>
                            <m:t> </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baseline="30000" dirty="0">
                              <a:latin typeface="Cambria Math" panose="02040503050406030204" pitchFamily="18" charset="0"/>
                              <a:cs typeface="Cambria Math" panose="02040503050406030204" pitchFamily="18" charset="0"/>
                            </a:rPr>
                            <m:t> </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597525" y="3065780"/>
                <a:ext cx="6485890" cy="1146175"/>
              </a:xfrm>
              <a:prstGeom prst="rect">
                <a:avLst/>
              </a:prstGeom>
              <a:blipFill rotWithShape="1">
                <a:blip r:embed="rId7"/>
                <a:stretch>
                  <a:fillRect t="-26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877560" y="4559935"/>
                <a:ext cx="5003165"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877560" y="4559935"/>
                <a:ext cx="5003165" cy="716280"/>
              </a:xfrm>
              <a:prstGeom prst="rect">
                <a:avLst/>
              </a:prstGeom>
              <a:blipFill rotWithShape="1">
                <a:blip r:embed="rId8"/>
                <a:stretch>
                  <a:fillRect t="-4255"/>
                </a:stretch>
              </a:blipFill>
              <a:ln w="38100">
                <a:noFill/>
              </a:ln>
            </p:spPr>
            <p:txBody>
              <a:bodyPr/>
              <a:lstStyle/>
              <a:p>
                <a:r>
                  <a:rPr lang="pt-BR" altLang="en-US">
                    <a:noFill/>
                  </a:rPr>
                  <a:t> </a:t>
                </a:r>
              </a:p>
            </p:txBody>
          </p:sp>
        </mc:Fallback>
      </mc:AlternateContent>
    </p:spTree>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88595" y="303530"/>
            <a:ext cx="11569700"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3514645" y="27110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3503966" y="178851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3320832" y="215868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1481904" y="152030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4714554" y="175654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586641" y="173641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4450271" y="83857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729105" y="322199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739401" y="178810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572770" y="183451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3481070" y="260159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3481070" y="260159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1095543" y="236906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1745615" y="254635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1745615" y="254635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4120040" y="239827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4809490" y="22796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4809490" y="227965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4273565" y="365811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690794" y="250154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3956685" y="346710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3956685" y="346710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4655254" y="43171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5257869" y="1792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5434399" y="19543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5459164" y="21308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4646609" y="302463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8" name="CaixaDeTexto 47"/>
          <p:cNvSpPr txBox="1"/>
          <p:nvPr/>
        </p:nvSpPr>
        <p:spPr>
          <a:xfrm>
            <a:off x="3025140" y="314261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1433782" y="150301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823595" y="113093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1694345" y="168516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2234565" y="96202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2234565" y="96202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2385647" y="185734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2163445" y="199390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1965912" y="215896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1927860" y="228727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mc:AlternateContent xmlns:mc="http://schemas.openxmlformats.org/markup-compatibility/2006">
        <mc:Choice xmlns:a14="http://schemas.microsoft.com/office/drawing/2010/main" Requires="a14">
          <p:sp>
            <p:nvSpPr>
              <p:cNvPr id="4" name="Caixa de Texto 3"/>
              <p:cNvSpPr txBox="1"/>
              <p:nvPr/>
            </p:nvSpPr>
            <p:spPr>
              <a:xfrm>
                <a:off x="8234680" y="2863215"/>
                <a:ext cx="395605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8234680" y="2863215"/>
                <a:ext cx="3956050" cy="460375"/>
              </a:xfrm>
              <a:prstGeom prst="rect">
                <a:avLst/>
              </a:prstGeom>
              <a:blipFill rotWithShape="1">
                <a:blip r:embed="rId6"/>
                <a:stretch>
                  <a:fillRect t="-6621"/>
                </a:stretch>
              </a:blipFill>
              <a:ln w="38100">
                <a:noFill/>
              </a:ln>
            </p:spPr>
            <p:txBody>
              <a:bodyPr/>
              <a:lstStyle/>
              <a:p>
                <a:r>
                  <a:rPr lang="pt-BR" altLang="en-US">
                    <a:noFill/>
                  </a:rPr>
                  <a:t> </a:t>
                </a:r>
              </a:p>
            </p:txBody>
          </p:sp>
        </mc:Fallback>
      </mc:AlternateContent>
      <p:cxnSp>
        <p:nvCxnSpPr>
          <p:cNvPr id="5" name="Conector Reto 74"/>
          <p:cNvCxnSpPr/>
          <p:nvPr/>
        </p:nvCxnSpPr>
        <p:spPr>
          <a:xfrm>
            <a:off x="10133885" y="29180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5400000" flipH="1">
            <a:off x="8101144" y="172731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7205881" y="194342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4" name="Conector Reto 13"/>
          <p:cNvCxnSpPr/>
          <p:nvPr/>
        </p:nvCxnSpPr>
        <p:spPr>
          <a:xfrm rot="16200000">
            <a:off x="10367511" y="1747586"/>
            <a:ext cx="0" cy="5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a:off x="8348345" y="3429000"/>
            <a:ext cx="20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8358641" y="199511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7" name="Forma livre 16"/>
          <p:cNvSpPr/>
          <p:nvPr/>
        </p:nvSpPr>
        <p:spPr>
          <a:xfrm>
            <a:off x="7192010" y="204152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9" name="Grupo 18"/>
          <p:cNvGrpSpPr/>
          <p:nvPr/>
        </p:nvGrpSpPr>
        <p:grpSpPr>
          <a:xfrm rot="5400000" flipH="1">
            <a:off x="7714783" y="2576072"/>
            <a:ext cx="127444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0" name="CaixaDeTexto 47"/>
          <p:cNvSpPr txBox="1"/>
          <p:nvPr/>
        </p:nvSpPr>
        <p:spPr>
          <a:xfrm>
            <a:off x="7310034" y="270855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2" name="Conector Reto 37"/>
          <p:cNvCxnSpPr/>
          <p:nvPr/>
        </p:nvCxnSpPr>
        <p:spPr>
          <a:xfrm>
            <a:off x="10207694" y="37780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7"/>
          <p:cNvCxnSpPr/>
          <p:nvPr/>
        </p:nvCxnSpPr>
        <p:spPr>
          <a:xfrm rot="16200000">
            <a:off x="10443279" y="2173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10475664" y="23347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de Seta Reta 59"/>
          <p:cNvCxnSpPr/>
          <p:nvPr/>
        </p:nvCxnSpPr>
        <p:spPr>
          <a:xfrm rot="5400000" flipH="1">
            <a:off x="8053022" y="171002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40" name="Rectangle 140"/>
          <p:cNvSpPr>
            <a:spLocks noChangeArrowheads="1"/>
          </p:cNvSpPr>
          <p:nvPr/>
        </p:nvSpPr>
        <p:spPr bwMode="auto">
          <a:xfrm rot="21600000" flipH="1">
            <a:off x="7442835" y="133794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41" name="Grupo 40"/>
          <p:cNvGrpSpPr/>
          <p:nvPr/>
        </p:nvGrpSpPr>
        <p:grpSpPr>
          <a:xfrm rot="0" flipH="1">
            <a:off x="8313585" y="1892177"/>
            <a:ext cx="2124000" cy="234950"/>
            <a:chOff x="3655572" y="3524056"/>
            <a:chExt cx="2124207" cy="255373"/>
          </a:xfrm>
        </p:grpSpPr>
        <p:cxnSp>
          <p:nvCxnSpPr>
            <p:cNvPr id="4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4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4" name="Caixa de Texto 43"/>
              <p:cNvSpPr txBox="1"/>
              <p:nvPr/>
            </p:nvSpPr>
            <p:spPr>
              <a:xfrm>
                <a:off x="8853805" y="116903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8853805" y="116903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45" name="Conector de Seta Reta 59"/>
          <p:cNvCxnSpPr/>
          <p:nvPr/>
        </p:nvCxnSpPr>
        <p:spPr>
          <a:xfrm rot="5400000" flipH="1">
            <a:off x="9004887" y="206435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rot="21600000" flipH="1">
            <a:off x="8782685" y="220091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47" name="Conector de Seta Reta 59"/>
          <p:cNvCxnSpPr/>
          <p:nvPr/>
        </p:nvCxnSpPr>
        <p:spPr>
          <a:xfrm rot="10800000" flipH="1">
            <a:off x="8585152" y="236597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rot="21600000" flipH="1">
            <a:off x="8547100" y="249428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p:cxnSp>
        <p:nvCxnSpPr>
          <p:cNvPr id="49" name="Conector Reto 37"/>
          <p:cNvCxnSpPr/>
          <p:nvPr/>
        </p:nvCxnSpPr>
        <p:spPr>
          <a:xfrm rot="16200000">
            <a:off x="10221029" y="36015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0" name="Caixa de Texto 49"/>
              <p:cNvSpPr txBox="1"/>
              <p:nvPr/>
            </p:nvSpPr>
            <p:spPr>
              <a:xfrm>
                <a:off x="2803525" y="4479925"/>
                <a:ext cx="6951345" cy="890905"/>
              </a:xfrm>
              <a:prstGeom prst="rect">
                <a:avLst/>
              </a:prstGeom>
              <a:noFill/>
              <a:ln w="22225">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0" name="Caixa de Texto 49"/>
              <p:cNvSpPr txBox="1">
                <a:spLocks noRot="1" noChangeAspect="1" noMove="1" noResize="1" noEditPoints="1" noAdjustHandles="1" noChangeArrowheads="1" noChangeShapeType="1" noTextEdit="1"/>
              </p:cNvSpPr>
              <p:nvPr/>
            </p:nvSpPr>
            <p:spPr>
              <a:xfrm>
                <a:off x="2803525" y="4479925"/>
                <a:ext cx="6951345" cy="890905"/>
              </a:xfrm>
              <a:prstGeom prst="rect">
                <a:avLst/>
              </a:prstGeom>
              <a:blipFill rotWithShape="1">
                <a:blip r:embed="rId7"/>
                <a:stretch>
                  <a:fillRect/>
                </a:stretch>
              </a:blipFill>
              <a:ln w="22225">
                <a:noFill/>
              </a:ln>
            </p:spPr>
            <p:txBody>
              <a:bodyPr/>
              <a:lstStyle/>
              <a:p>
                <a:r>
                  <a:rPr lang="pt-BR" altLang="en-US">
                    <a:noFill/>
                  </a:rPr>
                  <a:t> </a:t>
                </a:r>
              </a:p>
            </p:txBody>
          </p:sp>
        </mc:Fallback>
      </mc:AlternateContent>
      <p:sp>
        <p:nvSpPr>
          <p:cNvPr id="51" name="CaixaDeTexto 2"/>
          <p:cNvSpPr txBox="1"/>
          <p:nvPr/>
        </p:nvSpPr>
        <p:spPr>
          <a:xfrm>
            <a:off x="801370" y="5482590"/>
            <a:ext cx="11090275" cy="953135"/>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a impedancia foi dividida por dois por causa da corrente que entra dos dois lado do par diferencial </a:t>
            </a:r>
            <a:endParaRPr lang="pt-BR" altLang="en-US" sz="3200" b="1" i="1" dirty="0" smtClean="0">
              <a:latin typeface="Cambria Math" panose="02040503050406030204" pitchFamily="18" charset="0"/>
              <a:ea typeface="Cambria Math" panose="02040503050406030204" pitchFamily="18" charset="0"/>
              <a:cs typeface="Arial" panose="020B0604020202020204" pitchFamily="34" charset="0"/>
              <a:sym typeface="Symbol" panose="05050102010706020507" charset="0"/>
            </a:endParaRPr>
          </a:p>
        </p:txBody>
      </p:sp>
    </p:spTree>
  </p:cSld>
  <p:clrMapOvr>
    <a:masterClrMapping/>
  </p:clrMapOvr>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28955" y="405765"/>
            <a:ext cx="11365230" cy="166052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Primeiro valor da impedancia modo comum calculada (sem efeito Early ou r</a:t>
            </a:r>
            <a:r>
              <a:rPr lang="pt-BR" altLang="en-US" sz="2800" baseline="-25000" dirty="0" smtClean="0">
                <a:solidFill>
                  <a:schemeClr val="tx1"/>
                </a:solidFill>
                <a:latin typeface="Symbol" panose="05050102010706020507" charset="0"/>
                <a:cs typeface="Symbol" panose="05050102010706020507" charset="0"/>
                <a:sym typeface="+mn-ea"/>
              </a:rPr>
              <a:t>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0" name="Caixa de Texto 49"/>
              <p:cNvSpPr txBox="1"/>
              <p:nvPr/>
            </p:nvSpPr>
            <p:spPr>
              <a:xfrm>
                <a:off x="138430" y="3486150"/>
                <a:ext cx="11915775" cy="513080"/>
              </a:xfrm>
              <a:prstGeom prst="rect">
                <a:avLst/>
              </a:prstGeom>
              <a:noFill/>
              <a:ln w="22225">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0" name="Caixa de Texto 49"/>
              <p:cNvSpPr txBox="1">
                <a:spLocks noRot="1" noChangeAspect="1" noMove="1" noResize="1" noEditPoints="1" noAdjustHandles="1" noChangeArrowheads="1" noChangeShapeType="1" noTextEdit="1"/>
              </p:cNvSpPr>
              <p:nvPr/>
            </p:nvSpPr>
            <p:spPr>
              <a:xfrm>
                <a:off x="138430" y="3486150"/>
                <a:ext cx="11915775" cy="513080"/>
              </a:xfrm>
              <a:prstGeom prst="rect">
                <a:avLst/>
              </a:prstGeom>
              <a:blipFill rotWithShape="1">
                <a:blip r:embed="rId1"/>
                <a:stretch>
                  <a:fillRect/>
                </a:stretch>
              </a:blipFill>
              <a:ln w="22225">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568450" y="2066290"/>
                <a:ext cx="7569835" cy="521970"/>
              </a:xfrm>
              <a:prstGeom prst="rect">
                <a:avLst/>
              </a:prstGeom>
              <a:noFill/>
              <a:ln w="22225">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568450" y="2066290"/>
                <a:ext cx="7569835" cy="521970"/>
              </a:xfrm>
              <a:prstGeom prst="rect">
                <a:avLst/>
              </a:prstGeom>
              <a:blipFill rotWithShape="1">
                <a:blip r:embed="rId2"/>
                <a:stretch>
                  <a:fillRect/>
                </a:stretch>
              </a:blipFill>
              <a:ln w="22225">
                <a:noFill/>
              </a:ln>
            </p:spPr>
            <p:txBody>
              <a:bodyPr/>
              <a:lstStyle/>
              <a:p>
                <a:r>
                  <a:rPr lang="pt-BR" altLang="en-US">
                    <a:noFill/>
                  </a:rPr>
                  <a:t> </a:t>
                </a:r>
              </a:p>
            </p:txBody>
          </p:sp>
        </mc:Fallback>
      </mc:AlternateContent>
      <p:sp>
        <p:nvSpPr>
          <p:cNvPr id="3" name="Caixa de Texto 2"/>
          <p:cNvSpPr txBox="1"/>
          <p:nvPr/>
        </p:nvSpPr>
        <p:spPr>
          <a:xfrm>
            <a:off x="642620" y="2720975"/>
            <a:ext cx="11365230"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Segundo valor da impedancia modo comum calculada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642620" y="4369435"/>
            <a:ext cx="10005060" cy="1968500"/>
          </a:xfrm>
          <a:prstGeom prst="rect">
            <a:avLst/>
          </a:prstGeom>
          <a:noFill/>
        </p:spPr>
        <p:txBody>
          <a:bodyPr wrap="square" rtlCol="0" anchor="t">
            <a:spAutoFit/>
          </a:bodyPr>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 três impedancias que estão em paralelo tem ordens de grandezas próximas.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Na analise de impedancia, algumas vezes é mais simples fazer por partes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257935" y="344170"/>
            <a:ext cx="988314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387389" y="216499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406650" y="180340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469615" y="454100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72834" y="55293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2771054" y="398363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1712863" y="200151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783180" y="258647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2"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3247426" y="40732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3056037" y="444341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2368650" y="408126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570904" y="134330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321810" y="216471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348355" y="18040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37" name="Grupo 36"/>
          <p:cNvGrpSpPr/>
          <p:nvPr/>
        </p:nvGrpSpPr>
        <p:grpSpPr>
          <a:xfrm rot="16200000" flipV="1">
            <a:off x="3500755" y="2001520"/>
            <a:ext cx="1274445" cy="23495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5" name="Conector Reto 74"/>
          <p:cNvCxnSpPr/>
          <p:nvPr/>
        </p:nvCxnSpPr>
        <p:spPr>
          <a:xfrm flipH="1">
            <a:off x="4149725" y="49955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3248025" y="408114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flipH="1">
            <a:off x="4262120" y="134302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1" name="Conector Reto 49"/>
          <p:cNvCxnSpPr/>
          <p:nvPr/>
        </p:nvCxnSpPr>
        <p:spPr>
          <a:xfrm>
            <a:off x="4144110" y="259472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1041314" y="290540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751619" y="290540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4" name="CaixaDeTexto 45"/>
          <p:cNvSpPr txBox="1"/>
          <p:nvPr/>
        </p:nvSpPr>
        <p:spPr>
          <a:xfrm>
            <a:off x="5608320" y="2326005"/>
            <a:ext cx="6015990" cy="3507740"/>
          </a:xfrm>
          <a:prstGeom prst="rect">
            <a:avLst/>
          </a:prstGeom>
          <a:solidFill>
            <a:schemeClr val="bg1"/>
          </a:solidFill>
        </p:spPr>
        <p:txBody>
          <a:bodyPr wrap="square" rtlCol="0">
            <a:spAutoFit/>
          </a:bodyPr>
          <a:p>
            <a:pPr indent="0" algn="l">
              <a:spcBef>
                <a:spcPts val="60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correto funcionamento do par diferencial devemos ter:</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M1 igual a M2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igual a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operação é semelhante a do bipolar, sendo o lado que tiver entrada maior, aquele por onde passa maior parte da corrente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5" name="Conector de Seta Reta 59"/>
          <p:cNvCxnSpPr/>
          <p:nvPr/>
        </p:nvCxnSpPr>
        <p:spPr>
          <a:xfrm flipH="1">
            <a:off x="2571702" y="25412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4008707" y="25412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550074" y="254154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510829" y="254154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a:t>
            </a:r>
            <a:r>
              <a:rPr lang="pt-BR" sz="2000" i="1" baseline="-25000" dirty="0" smtClean="0">
                <a:latin typeface="Century Schoolbook" panose="02040604050505020304" pitchFamily="18" charset="0"/>
                <a:ea typeface="Cambria Math" panose="02040503050406030204" pitchFamily="18" charset="0"/>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16200000" flipH="1">
            <a:off x="1411190" y="2725259"/>
            <a:ext cx="1668543" cy="1053034"/>
            <a:chOff x="7502" y="6919"/>
            <a:chExt cx="2142" cy="1306"/>
          </a:xfrm>
        </p:grpSpPr>
        <p:sp>
          <p:nvSpPr>
            <p:cNvPr id="77"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13"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110" name="Conector Reto 10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5400000">
            <a:off x="3429220" y="2722719"/>
            <a:ext cx="1668543" cy="1053034"/>
            <a:chOff x="7502" y="6919"/>
            <a:chExt cx="2142" cy="1306"/>
          </a:xfrm>
        </p:grpSpPr>
        <p:sp>
          <p:nvSpPr>
            <p:cNvPr id="17"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4" name="Group 147"/>
            <p:cNvGrpSpPr/>
            <p:nvPr/>
          </p:nvGrpSpPr>
          <p:grpSpPr bwMode="auto">
            <a:xfrm rot="5400000">
              <a:off x="8020" y="6975"/>
              <a:ext cx="792" cy="680"/>
              <a:chOff x="2834" y="2568"/>
              <a:chExt cx="317" cy="272"/>
            </a:xfrm>
          </p:grpSpPr>
          <p:sp>
            <p:nvSpPr>
              <p:cNvPr id="2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31"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32" name="Conector Reto 31"/>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20637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4" name="CaixaDeTexto 45"/>
              <p:cNvSpPr txBox="1"/>
              <p:nvPr/>
            </p:nvSpPr>
            <p:spPr>
              <a:xfrm>
                <a:off x="4519930" y="1062355"/>
                <a:ext cx="7337425" cy="5562600"/>
              </a:xfrm>
              <a:prstGeom prst="rect">
                <a:avLst/>
              </a:prstGeom>
              <a:solidFill>
                <a:schemeClr val="bg1"/>
              </a:solidFill>
              <a:ln w="28575">
                <a:solidFill>
                  <a:srgbClr val="FFFF00"/>
                </a:solidFill>
              </a:ln>
            </p:spPr>
            <p:txBody>
              <a:bodyPr wrap="square" rtlCol="0">
                <a:spAutoFit/>
              </a:bodyPr>
              <a:p>
                <a:pPr indent="0" algn="l" fontAlgn="auto">
                  <a:spcBef>
                    <a:spcPts val="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simetria podemos ver que:</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Metade da corrente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vai para cada lado. Assim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S1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2639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Valores das transcondutancias</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m1</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g</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m2</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14:m>
                  <m:oMath xmlns:m="http://schemas.openxmlformats.org/officeDocument/2006/math">
                    <m:r>
                      <a:rPr lang="en-US" sz="2400" b="0" i="1" smtClean="0">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den>
                        </m:f>
                      </m:e>
                    </m:rad>
                  </m:oMath>
                </a14:m>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84" name="CaixaDeTexto 45"/>
              <p:cNvSpPr txBox="1">
                <a:spLocks noRot="1" noChangeAspect="1" noMove="1" noResize="1" noEditPoints="1" noAdjustHandles="1" noChangeArrowheads="1" noChangeShapeType="1" noTextEdit="1"/>
              </p:cNvSpPr>
              <p:nvPr/>
            </p:nvSpPr>
            <p:spPr>
              <a:xfrm>
                <a:off x="4519930" y="1062355"/>
                <a:ext cx="7337425" cy="5562600"/>
              </a:xfrm>
              <a:prstGeom prst="rect">
                <a:avLst/>
              </a:prstGeom>
              <a:blipFill rotWithShape="1">
                <a:blip r:embed="rId1"/>
                <a:stretch>
                  <a:fillRect l="-199" t="-263" r="-190" b="-251"/>
                </a:stretch>
              </a:blipFill>
              <a:ln w="28575">
                <a:solidFill>
                  <a:srgbClr val="FFFF00"/>
                </a:solidFill>
              </a:ln>
            </p:spPr>
            <p:txBody>
              <a:bodyPr/>
              <a:lstStyle/>
              <a:p>
                <a:r>
                  <a:rPr lang="pt-BR" altLang="en-US">
                    <a:noFill/>
                  </a:rPr>
                  <a:t> </a:t>
                </a:r>
              </a:p>
            </p:txBody>
          </p:sp>
        </mc:Fallback>
      </mc:AlternateContent>
      <p:sp>
        <p:nvSpPr>
          <p:cNvPr id="4" name="CaixaDeTexto 47"/>
          <p:cNvSpPr txBox="1"/>
          <p:nvPr/>
        </p:nvSpPr>
        <p:spPr>
          <a:xfrm>
            <a:off x="549189" y="298414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a:off x="1568450" y="26225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1631415" y="536015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 name="Conector Reto 37"/>
          <p:cNvCxnSpPr/>
          <p:nvPr/>
        </p:nvCxnSpPr>
        <p:spPr>
          <a:xfrm>
            <a:off x="2234634" y="63485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47"/>
          <p:cNvSpPr txBox="1"/>
          <p:nvPr/>
        </p:nvSpPr>
        <p:spPr>
          <a:xfrm>
            <a:off x="1932854" y="480278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 name="Grupo 15"/>
          <p:cNvGrpSpPr/>
          <p:nvPr/>
        </p:nvGrpSpPr>
        <p:grpSpPr>
          <a:xfrm rot="5400000" flipH="1">
            <a:off x="874663" y="2820664"/>
            <a:ext cx="1274445" cy="23495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5" name="Conector Reto 49"/>
          <p:cNvCxnSpPr/>
          <p:nvPr/>
        </p:nvCxnSpPr>
        <p:spPr>
          <a:xfrm>
            <a:off x="944980" y="340562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1528365" y="58149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2409226" y="48923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2217837" y="526256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49"/>
          <p:cNvCxnSpPr/>
          <p:nvPr/>
        </p:nvCxnSpPr>
        <p:spPr>
          <a:xfrm>
            <a:off x="1530450" y="49004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732704" y="216245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DeTexto 47"/>
          <p:cNvSpPr txBox="1"/>
          <p:nvPr/>
        </p:nvSpPr>
        <p:spPr>
          <a:xfrm flipH="1">
            <a:off x="3483610" y="298386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35" name="Caixa de Texto 23"/>
          <p:cNvSpPr txBox="1"/>
          <p:nvPr/>
        </p:nvSpPr>
        <p:spPr>
          <a:xfrm flipH="1">
            <a:off x="2510155" y="26231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36" name="Grupo 35"/>
          <p:cNvGrpSpPr/>
          <p:nvPr/>
        </p:nvGrpSpPr>
        <p:grpSpPr>
          <a:xfrm rot="16200000" flipV="1">
            <a:off x="2662555" y="2820670"/>
            <a:ext cx="1274445" cy="234950"/>
            <a:chOff x="4152748" y="3524056"/>
            <a:chExt cx="1274569" cy="255373"/>
          </a:xfrm>
        </p:grpSpPr>
        <p:cxnSp>
          <p:nvCxnSpPr>
            <p:cNvPr id="38"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1" name="Conector Reto 74"/>
          <p:cNvCxnSpPr/>
          <p:nvPr/>
        </p:nvCxnSpPr>
        <p:spPr>
          <a:xfrm flipH="1">
            <a:off x="3311525" y="5814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9"/>
          <p:cNvCxnSpPr/>
          <p:nvPr/>
        </p:nvCxnSpPr>
        <p:spPr>
          <a:xfrm flipH="1">
            <a:off x="2409825" y="490029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flipH="1">
            <a:off x="3423920" y="216217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7" name="Conector Reto 49"/>
          <p:cNvCxnSpPr/>
          <p:nvPr/>
        </p:nvCxnSpPr>
        <p:spPr>
          <a:xfrm>
            <a:off x="3321150" y="34138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203114" y="372455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49" name="CaixaDeTexto 47"/>
          <p:cNvSpPr txBox="1"/>
          <p:nvPr/>
        </p:nvSpPr>
        <p:spPr>
          <a:xfrm>
            <a:off x="3913419" y="372455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de Seta Reta 59"/>
          <p:cNvCxnSpPr/>
          <p:nvPr/>
        </p:nvCxnSpPr>
        <p:spPr>
          <a:xfrm flipH="1">
            <a:off x="1631267" y="33603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flipH="1">
            <a:off x="3199082" y="33603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629324" y="3360698"/>
            <a:ext cx="67310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a:t>
            </a:r>
            <a:endParaRPr lang="pt-BR" sz="2000" i="1"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504989" y="3343553"/>
            <a:ext cx="67310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a:t>
            </a:r>
            <a:endParaRPr lang="pt-BR" sz="2000" i="1"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16200000" flipH="1">
            <a:off x="572990" y="3544409"/>
            <a:ext cx="1668543" cy="1053034"/>
            <a:chOff x="7502" y="6919"/>
            <a:chExt cx="2142" cy="1306"/>
          </a:xfrm>
        </p:grpSpPr>
        <p:sp>
          <p:nvSpPr>
            <p:cNvPr id="77"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110" name="Conector Reto 10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9" name="Grupo 58"/>
          <p:cNvGrpSpPr/>
          <p:nvPr/>
        </p:nvGrpSpPr>
        <p:grpSpPr>
          <a:xfrm rot="5400000">
            <a:off x="2591020" y="3541869"/>
            <a:ext cx="1668543" cy="1053034"/>
            <a:chOff x="7502" y="6919"/>
            <a:chExt cx="2142" cy="1306"/>
          </a:xfrm>
        </p:grpSpPr>
        <p:sp>
          <p:nvSpPr>
            <p:cNvPr id="60"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1"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67"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69" name="Conector Reto 6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31813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Symbol" panose="05050102010706020507" charset="0"/>
                <a:cs typeface="Symbol" panose="05050102010706020507" charset="0"/>
                <a:sym typeface="+mn-ea"/>
              </a:rPr>
              <a:t>D/2      </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CM</a:t>
            </a:r>
            <a:r>
              <a:rPr lang="pt-BR" altLang="en-US" sz="2800" b="1" dirty="0" smtClean="0">
                <a:latin typeface="Comic Sans MS" panose="030F0702030302020204" pitchFamily="66" charset="0"/>
                <a:cs typeface="Comic Sans MS" panose="030F0702030302020204" pitchFamily="66" charset="0"/>
                <a:sym typeface="+mn-ea"/>
              </a:rPr>
              <a:t>-</a:t>
            </a:r>
            <a:r>
              <a:rPr lang="pt-BR" altLang="en-US" sz="2800" b="1" dirty="0" smtClean="0">
                <a:latin typeface="Symbol" panose="05050102010706020507" charset="0"/>
                <a:cs typeface="Symbol" panose="05050102010706020507" charset="0"/>
                <a:sym typeface="+mn-ea"/>
              </a:rPr>
              <a:t>D/2         D</a:t>
            </a:r>
            <a:r>
              <a:rPr lang="pt-BR" altLang="en-US" sz="2800" b="1" dirty="0" smtClean="0">
                <a:latin typeface="Comic Sans MS" panose="030F0702030302020204" pitchFamily="66" charset="0"/>
                <a:cs typeface="Comic Sans MS" panose="030F0702030302020204" pitchFamily="66" charset="0"/>
                <a:sym typeface="+mn-ea"/>
              </a:rPr>
              <a:t>: valor grande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4" name="CaixaDeTexto 45"/>
              <p:cNvSpPr txBox="1"/>
              <p:nvPr/>
            </p:nvSpPr>
            <p:spPr>
              <a:xfrm>
                <a:off x="5171440" y="2218690"/>
                <a:ext cx="6477000" cy="3331210"/>
              </a:xfrm>
              <a:prstGeom prst="rect">
                <a:avLst/>
              </a:prstGeom>
              <a:solidFill>
                <a:schemeClr val="bg1"/>
              </a:solidFill>
              <a:ln w="28575">
                <a:solidFill>
                  <a:srgbClr val="FFFF00"/>
                </a:solidFill>
              </a:ln>
            </p:spPr>
            <p:txBody>
              <a:bodyPr wrap="square" rtlCol="0">
                <a:spAutoFit/>
              </a:bodyPr>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r>
                  <a:rPr lang="pt-BR" altLang="en-US" sz="2400" b="1" dirty="0" smtClean="0">
                    <a:latin typeface="Symbol" panose="05050102010706020507" charset="0"/>
                    <a:cs typeface="Symbol" panose="05050102010706020507" charset="0"/>
                    <a:sym typeface="+mn-ea"/>
                  </a:rPr>
                  <a:t>D </a:t>
                </a:r>
                <a:r>
                  <a:rPr lang="pt-BR" altLang="en-US" sz="2400" b="1" baseline="-25000" dirty="0" smtClean="0">
                    <a:latin typeface="Symbol" panose="05050102010706020507" charset="0"/>
                    <a:cs typeface="Symbol" panose="05050102010706020507" charset="0"/>
                    <a:sym typeface="+mn-ea"/>
                  </a:rPr>
                  <a:t> </a:t>
                </a:r>
                <a:r>
                  <a:rPr lang="pt-BR" altLang="en-US" sz="2400" dirty="0" smtClean="0">
                    <a:latin typeface="Comic Sans MS" panose="030F0702030302020204" pitchFamily="66" charset="0"/>
                    <a:cs typeface="Comic Sans MS" panose="030F0702030302020204" pitchFamily="66" charset="0"/>
                    <a:sym typeface="+mn-ea"/>
                  </a:rPr>
                  <a:t>é grande o transistor M1 conduz e o transistor M2 corta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Toda a corrente passa por M1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14:m>
                  <m:oMath xmlns:m="http://schemas.openxmlformats.org/officeDocument/2006/math">
                    <m:r>
                      <a:rPr lang="en-US" sz="2400" b="0" i="1" smtClean="0">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den>
                        </m:f>
                      </m:e>
                    </m:rad>
                  </m:oMath>
                </a14:m>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84" name="CaixaDeTexto 45"/>
              <p:cNvSpPr txBox="1">
                <a:spLocks noRot="1" noChangeAspect="1" noMove="1" noResize="1" noEditPoints="1" noAdjustHandles="1" noChangeArrowheads="1" noChangeShapeType="1" noTextEdit="1"/>
              </p:cNvSpPr>
              <p:nvPr/>
            </p:nvSpPr>
            <p:spPr>
              <a:xfrm>
                <a:off x="5171440" y="2218690"/>
                <a:ext cx="6477000" cy="3331210"/>
              </a:xfrm>
              <a:prstGeom prst="rect">
                <a:avLst/>
              </a:prstGeom>
              <a:blipFill rotWithShape="1">
                <a:blip r:embed="rId1"/>
                <a:stretch>
                  <a:fillRect l="-225" t="-438" r="-216" b="-419"/>
                </a:stretch>
              </a:blipFill>
              <a:ln w="28575">
                <a:solidFill>
                  <a:srgbClr val="FFFF00"/>
                </a:solidFill>
              </a:ln>
            </p:spPr>
            <p:txBody>
              <a:bodyPr/>
              <a:lstStyle/>
              <a:p>
                <a:r>
                  <a:rPr lang="pt-BR" altLang="en-US">
                    <a:noFill/>
                  </a:rPr>
                  <a:t> </a:t>
                </a:r>
              </a:p>
            </p:txBody>
          </p:sp>
        </mc:Fallback>
      </mc:AlternateContent>
      <p:sp>
        <p:nvSpPr>
          <p:cNvPr id="3" name="CaixaDeTexto 47"/>
          <p:cNvSpPr txBox="1"/>
          <p:nvPr/>
        </p:nvSpPr>
        <p:spPr>
          <a:xfrm>
            <a:off x="127635" y="3182620"/>
            <a:ext cx="1574165" cy="368300"/>
          </a:xfrm>
          <a:prstGeom prst="rect">
            <a:avLst/>
          </a:prstGeom>
          <a:noFill/>
        </p:spPr>
        <p:txBody>
          <a:bodyPr wrap="square" rtlCol="0">
            <a:spAutoFit/>
          </a:bodyPr>
          <a:p>
            <a:r>
              <a:rPr lang="pt-BR" sz="1600" i="1" dirty="0" smtClean="0">
                <a:latin typeface="Century Schoolbook" panose="02040604050505020304" pitchFamily="18" charset="0"/>
                <a:ea typeface="Cambria Math" panose="02040503050406030204" pitchFamily="18" charset="0"/>
              </a:rPr>
              <a:t>Vo+=V</a:t>
            </a:r>
            <a:r>
              <a:rPr lang="pt-BR" sz="1600" i="1" baseline="-25000" dirty="0" smtClean="0">
                <a:latin typeface="Century Schoolbook" panose="02040604050505020304" pitchFamily="18" charset="0"/>
                <a:ea typeface="Cambria Math" panose="02040503050406030204" pitchFamily="18" charset="0"/>
              </a:rPr>
              <a:t>DD</a:t>
            </a:r>
            <a:r>
              <a:rPr lang="pt-BR" i="1" dirty="0" smtClean="0">
                <a:latin typeface="Century Schoolbook" panose="02040604050505020304" pitchFamily="18" charset="0"/>
                <a:ea typeface="Cambria Math" panose="02040503050406030204" pitchFamily="18" charset="0"/>
              </a:rPr>
              <a:t>-</a:t>
            </a:r>
            <a:r>
              <a:rPr lang="pt-BR" sz="1600" i="1" dirty="0" smtClean="0">
                <a:latin typeface="Century Schoolbook" panose="02040604050505020304" pitchFamily="18" charset="0"/>
                <a:ea typeface="Cambria Math" panose="02040503050406030204" pitchFamily="18" charset="0"/>
              </a:rPr>
              <a:t>I</a:t>
            </a:r>
            <a:r>
              <a:rPr lang="pt-BR" sz="1600" i="1" baseline="-25000" dirty="0" smtClean="0">
                <a:latin typeface="Century Schoolbook" panose="02040604050505020304" pitchFamily="18" charset="0"/>
                <a:ea typeface="Cambria Math" panose="02040503050406030204" pitchFamily="18" charset="0"/>
              </a:rPr>
              <a:t>0</a:t>
            </a:r>
            <a:r>
              <a:rPr lang="pt-BR" sz="1600" i="1" dirty="0" smtClean="0">
                <a:latin typeface="Century Schoolbook" panose="02040604050505020304" pitchFamily="18" charset="0"/>
                <a:ea typeface="Cambria Math" panose="02040503050406030204" pitchFamily="18" charset="0"/>
              </a:rPr>
              <a:t>R</a:t>
            </a:r>
            <a:r>
              <a:rPr lang="pt-BR" sz="1600" i="1" baseline="-25000" dirty="0" smtClean="0">
                <a:latin typeface="Century Schoolbook" panose="02040604050505020304" pitchFamily="18" charset="0"/>
                <a:ea typeface="Cambria Math" panose="02040503050406030204" pitchFamily="18" charset="0"/>
              </a:rPr>
              <a:t>D</a:t>
            </a:r>
            <a:endParaRPr lang="pt-BR" sz="1600" i="1"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a:off x="1701800" y="27368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1764765" y="547445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 name="Conector Reto 37"/>
          <p:cNvCxnSpPr/>
          <p:nvPr/>
        </p:nvCxnSpPr>
        <p:spPr>
          <a:xfrm>
            <a:off x="2367984" y="64628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47"/>
          <p:cNvSpPr txBox="1"/>
          <p:nvPr/>
        </p:nvSpPr>
        <p:spPr>
          <a:xfrm>
            <a:off x="2066204" y="491708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 name="Grupo 15"/>
          <p:cNvGrpSpPr/>
          <p:nvPr/>
        </p:nvGrpSpPr>
        <p:grpSpPr>
          <a:xfrm rot="5400000" flipH="1">
            <a:off x="1008013" y="2934964"/>
            <a:ext cx="1274445" cy="23495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5" name="Conector Reto 49"/>
          <p:cNvCxnSpPr/>
          <p:nvPr/>
        </p:nvCxnSpPr>
        <p:spPr>
          <a:xfrm>
            <a:off x="1078330" y="351992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1661715" y="59292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2542576" y="50066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2351187" y="537686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49"/>
          <p:cNvCxnSpPr/>
          <p:nvPr/>
        </p:nvCxnSpPr>
        <p:spPr>
          <a:xfrm>
            <a:off x="1663800" y="50147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866689" y="218150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DeTexto 47"/>
          <p:cNvSpPr txBox="1"/>
          <p:nvPr/>
        </p:nvSpPr>
        <p:spPr>
          <a:xfrm flipH="1">
            <a:off x="3550920" y="3236595"/>
            <a:ext cx="1102360" cy="453390"/>
          </a:xfrm>
          <a:prstGeom prst="rect">
            <a:avLst/>
          </a:prstGeom>
          <a:noFill/>
        </p:spPr>
        <p:txBody>
          <a:bodyPr wrap="none" rtlCol="0">
            <a:noAutofit/>
          </a:bodyPr>
          <a:p>
            <a:r>
              <a:rPr lang="pt-BR" sz="1600" i="1" dirty="0" smtClean="0">
                <a:latin typeface="Century Schoolbook" panose="02040604050505020304" pitchFamily="18" charset="0"/>
                <a:ea typeface="Cambria Math" panose="02040503050406030204" pitchFamily="18" charset="0"/>
              </a:rPr>
              <a:t>Vo-=V</a:t>
            </a:r>
            <a:r>
              <a:rPr lang="pt-BR" sz="1600" i="1" baseline="-25000" dirty="0" smtClean="0">
                <a:latin typeface="Century Schoolbook" panose="02040604050505020304" pitchFamily="18" charset="0"/>
                <a:ea typeface="Cambria Math" panose="02040503050406030204" pitchFamily="18" charset="0"/>
              </a:rPr>
              <a:t>DD</a:t>
            </a:r>
            <a:endParaRPr lang="pt-BR" sz="1600" i="1" baseline="-25000" dirty="0" smtClean="0">
              <a:latin typeface="Century Schoolbook" panose="02040604050505020304" pitchFamily="18" charset="0"/>
              <a:ea typeface="Cambria Math" panose="02040503050406030204" pitchFamily="18" charset="0"/>
            </a:endParaRPr>
          </a:p>
        </p:txBody>
      </p:sp>
      <p:sp>
        <p:nvSpPr>
          <p:cNvPr id="35" name="Caixa de Texto 23"/>
          <p:cNvSpPr txBox="1"/>
          <p:nvPr/>
        </p:nvSpPr>
        <p:spPr>
          <a:xfrm flipH="1">
            <a:off x="2643505" y="27374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36" name="Grupo 35"/>
          <p:cNvGrpSpPr/>
          <p:nvPr/>
        </p:nvGrpSpPr>
        <p:grpSpPr>
          <a:xfrm rot="16200000" flipV="1">
            <a:off x="2795905" y="2934970"/>
            <a:ext cx="1274445" cy="234950"/>
            <a:chOff x="4152748" y="3524056"/>
            <a:chExt cx="1274569" cy="255373"/>
          </a:xfrm>
        </p:grpSpPr>
        <p:cxnSp>
          <p:nvCxnSpPr>
            <p:cNvPr id="38"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1" name="Conector Reto 74"/>
          <p:cNvCxnSpPr/>
          <p:nvPr/>
        </p:nvCxnSpPr>
        <p:spPr>
          <a:xfrm flipH="1">
            <a:off x="3444875" y="5928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9"/>
          <p:cNvCxnSpPr/>
          <p:nvPr/>
        </p:nvCxnSpPr>
        <p:spPr>
          <a:xfrm flipH="1">
            <a:off x="2543175" y="501459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flipH="1">
            <a:off x="3458210" y="218122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7" name="Conector Reto 49"/>
          <p:cNvCxnSpPr/>
          <p:nvPr/>
        </p:nvCxnSpPr>
        <p:spPr>
          <a:xfrm>
            <a:off x="3444975" y="35281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36464" y="383885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49" name="CaixaDeTexto 47"/>
          <p:cNvSpPr txBox="1"/>
          <p:nvPr/>
        </p:nvSpPr>
        <p:spPr>
          <a:xfrm>
            <a:off x="4046769" y="383885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de Seta Reta 59"/>
          <p:cNvCxnSpPr/>
          <p:nvPr/>
        </p:nvCxnSpPr>
        <p:spPr>
          <a:xfrm flipH="1">
            <a:off x="1764617" y="34746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flipH="1">
            <a:off x="3332432" y="34746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762674" y="3474998"/>
            <a:ext cx="37846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dirty="0" smtClean="0">
              <a:latin typeface="Century Schoolbook" panose="02040604050505020304" pitchFamily="18" charset="0"/>
              <a:ea typeface="Cambria Math" panose="02040503050406030204" pitchFamily="18" charset="0"/>
            </a:endParaRPr>
          </a:p>
        </p:txBody>
      </p:sp>
      <p:sp>
        <p:nvSpPr>
          <p:cNvPr id="53" name="CaixaDeTexto 47"/>
          <p:cNvSpPr txBox="1"/>
          <p:nvPr/>
        </p:nvSpPr>
        <p:spPr>
          <a:xfrm>
            <a:off x="3008544" y="3474998"/>
            <a:ext cx="32385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0</a:t>
            </a:r>
            <a:endParaRPr lang="pt-BR" sz="2000" i="1"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16200000" flipH="1">
            <a:off x="706340" y="3658709"/>
            <a:ext cx="1668543" cy="1053034"/>
            <a:chOff x="7502" y="6919"/>
            <a:chExt cx="2142" cy="1306"/>
          </a:xfrm>
        </p:grpSpPr>
        <p:sp>
          <p:nvSpPr>
            <p:cNvPr id="77"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5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59"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110" name="Conector Reto 10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0" name="Grupo 59"/>
          <p:cNvGrpSpPr/>
          <p:nvPr/>
        </p:nvGrpSpPr>
        <p:grpSpPr>
          <a:xfrm rot="5400000">
            <a:off x="2753397" y="3685196"/>
            <a:ext cx="1668543" cy="994980"/>
            <a:chOff x="7502" y="6919"/>
            <a:chExt cx="2142" cy="1234"/>
          </a:xfrm>
        </p:grpSpPr>
        <p:sp>
          <p:nvSpPr>
            <p:cNvPr id="6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2" name="Group 147"/>
            <p:cNvGrpSpPr/>
            <p:nvPr/>
          </p:nvGrpSpPr>
          <p:grpSpPr bwMode="auto">
            <a:xfrm rot="5400000">
              <a:off x="8020" y="6975"/>
              <a:ext cx="792" cy="680"/>
              <a:chOff x="2834" y="2568"/>
              <a:chExt cx="317" cy="272"/>
            </a:xfrm>
          </p:grpSpPr>
          <p:sp>
            <p:nvSpPr>
              <p:cNvPr id="63"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66"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6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69" name="Rectangle 142"/>
            <p:cNvSpPr>
              <a:spLocks noChangeArrowheads="1"/>
            </p:cNvSpPr>
            <p:nvPr/>
          </p:nvSpPr>
          <p:spPr bwMode="auto">
            <a:xfrm rot="16200000" flipH="1">
              <a:off x="8022" y="7490"/>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70" name="Conector Reto 6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31813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Symbol" panose="05050102010706020507" charset="0"/>
                <a:cs typeface="Symbol" panose="05050102010706020507" charset="0"/>
                <a:sym typeface="+mn-ea"/>
              </a:rPr>
              <a:t>D/2      </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CM</a:t>
            </a:r>
            <a:r>
              <a:rPr lang="pt-BR" altLang="en-US" sz="2800" b="1" dirty="0" smtClean="0">
                <a:latin typeface="Comic Sans MS" panose="030F0702030302020204" pitchFamily="66" charset="0"/>
                <a:cs typeface="Comic Sans MS" panose="030F0702030302020204" pitchFamily="66" charset="0"/>
                <a:sym typeface="+mn-ea"/>
              </a:rPr>
              <a:t>+</a:t>
            </a:r>
            <a:r>
              <a:rPr lang="pt-BR" altLang="en-US" sz="2800" b="1" dirty="0" smtClean="0">
                <a:latin typeface="Symbol" panose="05050102010706020507" charset="0"/>
                <a:cs typeface="Symbol" panose="05050102010706020507" charset="0"/>
                <a:sym typeface="+mn-ea"/>
              </a:rPr>
              <a:t>D/2         D</a:t>
            </a:r>
            <a:r>
              <a:rPr lang="pt-BR" altLang="en-US" sz="2800" b="1" dirty="0" smtClean="0">
                <a:latin typeface="Comic Sans MS" panose="030F0702030302020204" pitchFamily="66" charset="0"/>
                <a:cs typeface="Comic Sans MS" panose="030F0702030302020204" pitchFamily="66" charset="0"/>
                <a:sym typeface="+mn-ea"/>
              </a:rPr>
              <a:t>: valor grande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DeTexto 47"/>
          <p:cNvSpPr txBox="1"/>
          <p:nvPr/>
        </p:nvSpPr>
        <p:spPr>
          <a:xfrm>
            <a:off x="3396615" y="3190875"/>
            <a:ext cx="1574165" cy="368300"/>
          </a:xfrm>
          <a:prstGeom prst="rect">
            <a:avLst/>
          </a:prstGeom>
          <a:noFill/>
        </p:spPr>
        <p:txBody>
          <a:bodyPr wrap="square" rtlCol="0">
            <a:spAutoFit/>
          </a:bodyPr>
          <a:p>
            <a:r>
              <a:rPr lang="pt-BR" sz="1600" i="1" dirty="0" smtClean="0">
                <a:latin typeface="Century Schoolbook" panose="02040604050505020304" pitchFamily="18" charset="0"/>
                <a:ea typeface="Cambria Math" panose="02040503050406030204" pitchFamily="18" charset="0"/>
              </a:rPr>
              <a:t>Vo-=V</a:t>
            </a:r>
            <a:r>
              <a:rPr lang="pt-BR" sz="1600" i="1" baseline="-25000" dirty="0" smtClean="0">
                <a:latin typeface="Century Schoolbook" panose="02040604050505020304" pitchFamily="18" charset="0"/>
                <a:ea typeface="Cambria Math" panose="02040503050406030204" pitchFamily="18" charset="0"/>
              </a:rPr>
              <a:t>DD</a:t>
            </a:r>
            <a:r>
              <a:rPr lang="pt-BR" i="1" dirty="0" smtClean="0">
                <a:latin typeface="Century Schoolbook" panose="02040604050505020304" pitchFamily="18" charset="0"/>
                <a:ea typeface="Cambria Math" panose="02040503050406030204" pitchFamily="18" charset="0"/>
              </a:rPr>
              <a:t>-</a:t>
            </a:r>
            <a:r>
              <a:rPr lang="pt-BR" sz="1600" i="1" dirty="0" smtClean="0">
                <a:latin typeface="Century Schoolbook" panose="02040604050505020304" pitchFamily="18" charset="0"/>
                <a:ea typeface="Cambria Math" panose="02040503050406030204" pitchFamily="18" charset="0"/>
              </a:rPr>
              <a:t>I</a:t>
            </a:r>
            <a:r>
              <a:rPr lang="pt-BR" sz="1600" i="1" baseline="-25000" dirty="0" smtClean="0">
                <a:latin typeface="Century Schoolbook" panose="02040604050505020304" pitchFamily="18" charset="0"/>
                <a:ea typeface="Cambria Math" panose="02040503050406030204" pitchFamily="18" charset="0"/>
              </a:rPr>
              <a:t>0</a:t>
            </a:r>
            <a:r>
              <a:rPr lang="pt-BR" sz="1600" i="1" dirty="0" smtClean="0">
                <a:latin typeface="Century Schoolbook" panose="02040604050505020304" pitchFamily="18" charset="0"/>
                <a:ea typeface="Cambria Math" panose="02040503050406030204" pitchFamily="18" charset="0"/>
              </a:rPr>
              <a:t>R</a:t>
            </a:r>
            <a:r>
              <a:rPr lang="pt-BR" sz="1600" i="1" baseline="-25000" dirty="0" smtClean="0">
                <a:latin typeface="Century Schoolbook" panose="02040604050505020304" pitchFamily="18" charset="0"/>
                <a:ea typeface="Cambria Math" panose="02040503050406030204" pitchFamily="18" charset="0"/>
              </a:rPr>
              <a:t>D</a:t>
            </a:r>
            <a:endParaRPr lang="pt-BR" sz="1600" i="1"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a:off x="1701800" y="27368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1764765" y="547445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 name="Conector Reto 37"/>
          <p:cNvCxnSpPr/>
          <p:nvPr/>
        </p:nvCxnSpPr>
        <p:spPr>
          <a:xfrm>
            <a:off x="2367984" y="64628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47"/>
          <p:cNvSpPr txBox="1"/>
          <p:nvPr/>
        </p:nvSpPr>
        <p:spPr>
          <a:xfrm>
            <a:off x="2066204" y="491708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 name="Grupo 15"/>
          <p:cNvGrpSpPr/>
          <p:nvPr/>
        </p:nvGrpSpPr>
        <p:grpSpPr>
          <a:xfrm rot="5400000" flipH="1">
            <a:off x="1028968" y="2934329"/>
            <a:ext cx="1274445" cy="23495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5" name="Conector Reto 49"/>
          <p:cNvCxnSpPr/>
          <p:nvPr/>
        </p:nvCxnSpPr>
        <p:spPr>
          <a:xfrm>
            <a:off x="1094205" y="352817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1661715" y="59292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2542576" y="50066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2351187" y="537686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49"/>
          <p:cNvCxnSpPr/>
          <p:nvPr/>
        </p:nvCxnSpPr>
        <p:spPr>
          <a:xfrm>
            <a:off x="1663800" y="50147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866689" y="218150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DeTexto 47"/>
          <p:cNvSpPr txBox="1"/>
          <p:nvPr/>
        </p:nvSpPr>
        <p:spPr>
          <a:xfrm flipH="1">
            <a:off x="676910" y="3190875"/>
            <a:ext cx="1022350" cy="337185"/>
          </a:xfrm>
          <a:prstGeom prst="rect">
            <a:avLst/>
          </a:prstGeom>
          <a:noFill/>
        </p:spPr>
        <p:txBody>
          <a:bodyPr wrap="none" rtlCol="0">
            <a:spAutoFit/>
          </a:bodyPr>
          <a:p>
            <a:r>
              <a:rPr lang="pt-BR" sz="1600" i="1" dirty="0" smtClean="0">
                <a:latin typeface="Century Schoolbook" panose="02040604050505020304" pitchFamily="18" charset="0"/>
                <a:ea typeface="Cambria Math" panose="02040503050406030204" pitchFamily="18" charset="0"/>
              </a:rPr>
              <a:t>Vo+=V</a:t>
            </a:r>
            <a:r>
              <a:rPr lang="pt-BR" sz="1600" i="1" baseline="-25000" dirty="0" smtClean="0">
                <a:latin typeface="Century Schoolbook" panose="02040604050505020304" pitchFamily="18" charset="0"/>
                <a:ea typeface="Cambria Math" panose="02040503050406030204" pitchFamily="18" charset="0"/>
              </a:rPr>
              <a:t>DD</a:t>
            </a:r>
            <a:endParaRPr lang="pt-BR" sz="1600" i="1" baseline="-25000" dirty="0" smtClean="0">
              <a:latin typeface="Century Schoolbook" panose="02040604050505020304" pitchFamily="18" charset="0"/>
              <a:ea typeface="Cambria Math" panose="02040503050406030204" pitchFamily="18" charset="0"/>
            </a:endParaRPr>
          </a:p>
        </p:txBody>
      </p:sp>
      <p:sp>
        <p:nvSpPr>
          <p:cNvPr id="35" name="Caixa de Texto 23"/>
          <p:cNvSpPr txBox="1"/>
          <p:nvPr/>
        </p:nvSpPr>
        <p:spPr>
          <a:xfrm flipH="1">
            <a:off x="2643505" y="27374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36" name="Grupo 35"/>
          <p:cNvGrpSpPr/>
          <p:nvPr/>
        </p:nvGrpSpPr>
        <p:grpSpPr>
          <a:xfrm rot="16200000" flipV="1">
            <a:off x="2795905" y="2934970"/>
            <a:ext cx="1274445" cy="234950"/>
            <a:chOff x="4152748" y="3524056"/>
            <a:chExt cx="1274569" cy="255373"/>
          </a:xfrm>
        </p:grpSpPr>
        <p:cxnSp>
          <p:nvCxnSpPr>
            <p:cNvPr id="38"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1" name="Conector Reto 74"/>
          <p:cNvCxnSpPr/>
          <p:nvPr/>
        </p:nvCxnSpPr>
        <p:spPr>
          <a:xfrm flipH="1">
            <a:off x="3444875" y="5928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9"/>
          <p:cNvCxnSpPr/>
          <p:nvPr/>
        </p:nvCxnSpPr>
        <p:spPr>
          <a:xfrm flipH="1">
            <a:off x="2543175" y="501459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flipH="1">
            <a:off x="3458210" y="218122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7" name="Conector Reto 49"/>
          <p:cNvCxnSpPr/>
          <p:nvPr/>
        </p:nvCxnSpPr>
        <p:spPr>
          <a:xfrm>
            <a:off x="3444975" y="35281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36464" y="383885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49" name="CaixaDeTexto 47"/>
          <p:cNvSpPr txBox="1"/>
          <p:nvPr/>
        </p:nvSpPr>
        <p:spPr>
          <a:xfrm>
            <a:off x="4046769" y="383885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de Seta Reta 59"/>
          <p:cNvCxnSpPr/>
          <p:nvPr/>
        </p:nvCxnSpPr>
        <p:spPr>
          <a:xfrm flipH="1">
            <a:off x="1764617" y="34746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flipH="1">
            <a:off x="3332432" y="34746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2830744" y="3457853"/>
            <a:ext cx="37846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dirty="0" smtClean="0">
              <a:latin typeface="Century Schoolbook" panose="02040604050505020304" pitchFamily="18" charset="0"/>
              <a:ea typeface="Cambria Math" panose="02040503050406030204" pitchFamily="18" charset="0"/>
            </a:endParaRPr>
          </a:p>
        </p:txBody>
      </p:sp>
      <p:sp>
        <p:nvSpPr>
          <p:cNvPr id="53" name="CaixaDeTexto 47"/>
          <p:cNvSpPr txBox="1"/>
          <p:nvPr/>
        </p:nvSpPr>
        <p:spPr>
          <a:xfrm>
            <a:off x="1764579" y="3474998"/>
            <a:ext cx="32385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0</a:t>
            </a:r>
            <a:endParaRPr lang="pt-BR" sz="2000" i="1"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16200000" flipH="1">
            <a:off x="715865" y="3663789"/>
            <a:ext cx="1668543" cy="1053034"/>
            <a:chOff x="7502" y="6919"/>
            <a:chExt cx="2142" cy="1306"/>
          </a:xfrm>
        </p:grpSpPr>
        <p:sp>
          <p:nvSpPr>
            <p:cNvPr id="77"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15" y="6970"/>
              <a:ext cx="792" cy="690"/>
              <a:chOff x="2834" y="2568"/>
              <a:chExt cx="317" cy="276"/>
            </a:xfrm>
          </p:grpSpPr>
          <p:sp>
            <p:nvSpPr>
              <p:cNvPr id="54"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55" name="Line 83"/>
              <p:cNvSpPr>
                <a:spLocks noChangeShapeType="1"/>
              </p:cNvSpPr>
              <p:nvPr/>
            </p:nvSpPr>
            <p:spPr bwMode="auto">
              <a:xfrm>
                <a:off x="2992" y="2572"/>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56"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57"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58"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59"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110" name="Conector Reto 10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0" name="Grupo 59"/>
          <p:cNvGrpSpPr/>
          <p:nvPr/>
        </p:nvGrpSpPr>
        <p:grpSpPr>
          <a:xfrm rot="5400000">
            <a:off x="2736868" y="3668667"/>
            <a:ext cx="1668543" cy="1028038"/>
            <a:chOff x="7502" y="6919"/>
            <a:chExt cx="2142" cy="1275"/>
          </a:xfrm>
        </p:grpSpPr>
        <p:sp>
          <p:nvSpPr>
            <p:cNvPr id="6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2" name="Group 147"/>
            <p:cNvGrpSpPr/>
            <p:nvPr/>
          </p:nvGrpSpPr>
          <p:grpSpPr bwMode="auto">
            <a:xfrm rot="5400000">
              <a:off x="8020" y="6975"/>
              <a:ext cx="792" cy="680"/>
              <a:chOff x="2834" y="2568"/>
              <a:chExt cx="317" cy="272"/>
            </a:xfrm>
          </p:grpSpPr>
          <p:sp>
            <p:nvSpPr>
              <p:cNvPr id="63" name="Line 82"/>
              <p:cNvSpPr>
                <a:spLocks noChangeShapeType="1"/>
              </p:cNvSpPr>
              <p:nvPr/>
            </p:nvSpPr>
            <p:spPr bwMode="auto">
              <a:xfrm>
                <a:off x="2970"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66" name="Line 85"/>
              <p:cNvSpPr>
                <a:spLocks noChangeShapeType="1"/>
              </p:cNvSpPr>
              <p:nvPr/>
            </p:nvSpPr>
            <p:spPr bwMode="auto">
              <a:xfrm flipV="1">
                <a:off x="2992" y="2840"/>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6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69" name="Rectangle 142"/>
            <p:cNvSpPr>
              <a:spLocks noChangeArrowheads="1"/>
            </p:cNvSpPr>
            <p:nvPr/>
          </p:nvSpPr>
          <p:spPr bwMode="auto">
            <a:xfrm rot="16200000" flipH="1">
              <a:off x="8020" y="7531"/>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70" name="Conector Reto 6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71" name="CaixaDeTexto 45"/>
              <p:cNvSpPr txBox="1"/>
              <p:nvPr/>
            </p:nvSpPr>
            <p:spPr>
              <a:xfrm>
                <a:off x="5171440" y="2218690"/>
                <a:ext cx="6477000" cy="3331210"/>
              </a:xfrm>
              <a:prstGeom prst="rect">
                <a:avLst/>
              </a:prstGeom>
              <a:solidFill>
                <a:schemeClr val="bg1"/>
              </a:solidFill>
              <a:ln w="28575">
                <a:solidFill>
                  <a:srgbClr val="FFFF00"/>
                </a:solidFill>
              </a:ln>
            </p:spPr>
            <p:txBody>
              <a:bodyPr wrap="square" rtlCol="0">
                <a:spAutoFit/>
              </a:bodyPr>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r>
                  <a:rPr lang="pt-BR" altLang="en-US" sz="2400" b="1" dirty="0" smtClean="0">
                    <a:latin typeface="Symbol" panose="05050102010706020507" charset="0"/>
                    <a:cs typeface="Symbol" panose="05050102010706020507" charset="0"/>
                    <a:sym typeface="+mn-ea"/>
                  </a:rPr>
                  <a:t>D </a:t>
                </a:r>
                <a:r>
                  <a:rPr lang="pt-BR" altLang="en-US" sz="2400" b="1" baseline="-25000" dirty="0" smtClean="0">
                    <a:latin typeface="Symbol" panose="05050102010706020507" charset="0"/>
                    <a:cs typeface="Symbol" panose="05050102010706020507" charset="0"/>
                    <a:sym typeface="+mn-ea"/>
                  </a:rPr>
                  <a:t> </a:t>
                </a:r>
                <a:r>
                  <a:rPr lang="pt-BR" altLang="en-US" sz="2400" dirty="0" smtClean="0">
                    <a:latin typeface="Comic Sans MS" panose="030F0702030302020204" pitchFamily="66" charset="0"/>
                    <a:cs typeface="Comic Sans MS" panose="030F0702030302020204" pitchFamily="66" charset="0"/>
                    <a:sym typeface="+mn-ea"/>
                  </a:rPr>
                  <a:t>é grande o transistor M2 conduz e o transistor M1 corta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Toda a corrente passa por M2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D2</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14:m>
                  <m:oMath xmlns:m="http://schemas.openxmlformats.org/officeDocument/2006/math">
                    <m:r>
                      <a:rPr lang="en-US" sz="2400" b="0" i="1" smtClean="0">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den>
                        </m:f>
                      </m:e>
                    </m:rad>
                  </m:oMath>
                </a14:m>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1" name="CaixaDeTexto 45"/>
              <p:cNvSpPr txBox="1">
                <a:spLocks noRot="1" noChangeAspect="1" noMove="1" noResize="1" noEditPoints="1" noAdjustHandles="1" noChangeArrowheads="1" noChangeShapeType="1" noTextEdit="1"/>
              </p:cNvSpPr>
              <p:nvPr/>
            </p:nvSpPr>
            <p:spPr>
              <a:xfrm>
                <a:off x="5171440" y="2218690"/>
                <a:ext cx="6477000" cy="3331210"/>
              </a:xfrm>
              <a:prstGeom prst="rect">
                <a:avLst/>
              </a:prstGeom>
              <a:blipFill rotWithShape="1">
                <a:blip r:embed="rId1"/>
                <a:stretch>
                  <a:fillRect l="-225" t="-438" r="-216" b="-419"/>
                </a:stretch>
              </a:blipFill>
              <a:ln w="28575">
                <a:solidFill>
                  <a:srgbClr val="FFFF00"/>
                </a:solidFill>
              </a:ln>
            </p:spPr>
            <p:txBody>
              <a:bodyPr/>
              <a:lstStyle/>
              <a:p>
                <a:r>
                  <a:rPr lang="pt-BR" altLang="en-US">
                    <a:noFill/>
                  </a:rPr>
                  <a:t> </a:t>
                </a:r>
              </a:p>
            </p:txBody>
          </p:sp>
        </mc:Fallback>
      </mc:AlternateContent>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600632" y="555541"/>
            <a:ext cx="11040155" cy="178371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Espelho de Correntes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Espelhos de corrente permitem replicar correntes com valores inteiros. </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 name="Conector Reto 22"/>
          <p:cNvCxnSpPr/>
          <p:nvPr/>
        </p:nvCxnSpPr>
        <p:spPr>
          <a:xfrm flipH="1" flipV="1">
            <a:off x="8254546" y="2639837"/>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5400000">
            <a:off x="7001152" y="4096207"/>
            <a:ext cx="1783849" cy="748570"/>
            <a:chOff x="8610600" y="2524505"/>
            <a:chExt cx="1783849" cy="748570"/>
          </a:xfrm>
        </p:grpSpPr>
        <p:cxnSp>
          <p:nvCxnSpPr>
            <p:cNvPr id="7" name="Conector Reto 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Elipse 12"/>
          <p:cNvSpPr/>
          <p:nvPr/>
        </p:nvSpPr>
        <p:spPr>
          <a:xfrm>
            <a:off x="8043457" y="292887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9"/>
          <p:cNvCxnSpPr/>
          <p:nvPr/>
        </p:nvCxnSpPr>
        <p:spPr>
          <a:xfrm rot="5400000">
            <a:off x="8009857" y="5213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20"/>
          <p:cNvCxnSpPr/>
          <p:nvPr/>
        </p:nvCxnSpPr>
        <p:spPr>
          <a:xfrm>
            <a:off x="8079956" y="54560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21"/>
          <p:cNvCxnSpPr/>
          <p:nvPr/>
        </p:nvCxnSpPr>
        <p:spPr>
          <a:xfrm flipH="1">
            <a:off x="7543498" y="3896842"/>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24"/>
          <p:cNvCxnSpPr/>
          <p:nvPr/>
        </p:nvCxnSpPr>
        <p:spPr>
          <a:xfrm>
            <a:off x="8124670" y="550955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47"/>
          <p:cNvCxnSpPr/>
          <p:nvPr/>
        </p:nvCxnSpPr>
        <p:spPr>
          <a:xfrm flipH="1">
            <a:off x="7997309" y="4494945"/>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7760358" y="287496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7234999" y="285335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7291895" y="4752981"/>
            <a:ext cx="781050" cy="521970"/>
          </a:xfrm>
          <a:prstGeom prst="rect">
            <a:avLst/>
          </a:prstGeom>
          <a:noFill/>
        </p:spPr>
        <p:txBody>
          <a:bodyPr wrap="square" rtlCol="0">
            <a:spAutoFit/>
          </a:bodyPr>
          <a:lstStyle/>
          <a:p>
            <a:pPr algn="ctr"/>
            <a:r>
              <a:rPr lang="pt-BR" altLang="en-US" sz="2800" dirty="0" err="1" smtClean="0">
                <a:latin typeface="Comic Sans MS" panose="030F0702030302020204" pitchFamily="66" charset="0"/>
                <a:cs typeface="Comic Sans MS" panose="030F0702030302020204" pitchFamily="66" charset="0"/>
              </a:rPr>
              <a:t>Qa</a:t>
            </a:r>
            <a:endParaRPr lang="pt-BR" altLang="en-US" sz="2800" baseline="-25000" dirty="0">
              <a:latin typeface="Comic Sans MS" panose="030F0702030302020204" pitchFamily="66" charset="0"/>
              <a:cs typeface="Comic Sans MS" panose="030F0702030302020204" pitchFamily="66" charset="0"/>
            </a:endParaRPr>
          </a:p>
        </p:txBody>
      </p:sp>
      <p:cxnSp>
        <p:nvCxnSpPr>
          <p:cNvPr id="22" name="Conector Reto 27"/>
          <p:cNvCxnSpPr/>
          <p:nvPr/>
        </p:nvCxnSpPr>
        <p:spPr>
          <a:xfrm rot="5400000">
            <a:off x="8072054" y="3159686"/>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 name="Conector Reto 28"/>
          <p:cNvCxnSpPr/>
          <p:nvPr/>
        </p:nvCxnSpPr>
        <p:spPr>
          <a:xfrm>
            <a:off x="7533186" y="3901582"/>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upo 23"/>
          <p:cNvGrpSpPr/>
          <p:nvPr/>
        </p:nvGrpSpPr>
        <p:grpSpPr>
          <a:xfrm rot="5400000">
            <a:off x="8175902" y="4096207"/>
            <a:ext cx="1783849" cy="748570"/>
            <a:chOff x="8610600" y="2524505"/>
            <a:chExt cx="1783849" cy="748570"/>
          </a:xfrm>
        </p:grpSpPr>
        <p:cxnSp>
          <p:nvCxnSpPr>
            <p:cNvPr id="25"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 name="Conector Reto 53"/>
          <p:cNvCxnSpPr/>
          <p:nvPr/>
        </p:nvCxnSpPr>
        <p:spPr>
          <a:xfrm rot="5400000">
            <a:off x="9184607" y="5213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54"/>
          <p:cNvCxnSpPr/>
          <p:nvPr/>
        </p:nvCxnSpPr>
        <p:spPr>
          <a:xfrm>
            <a:off x="9254706" y="54560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60"/>
          <p:cNvCxnSpPr/>
          <p:nvPr/>
        </p:nvCxnSpPr>
        <p:spPr>
          <a:xfrm>
            <a:off x="9299420" y="550955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8505571" y="4783564"/>
            <a:ext cx="971038"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Qa1</a:t>
            </a:r>
            <a:endParaRPr lang="pt-BR" altLang="en-US" sz="2800" baseline="-25000" dirty="0">
              <a:latin typeface="Comic Sans MS" panose="030F0702030302020204" pitchFamily="66" charset="0"/>
              <a:cs typeface="Comic Sans MS" panose="030F0702030302020204" pitchFamily="66" charset="0"/>
            </a:endParaRPr>
          </a:p>
        </p:txBody>
      </p:sp>
      <p:sp>
        <p:nvSpPr>
          <p:cNvPr id="35" name="Caixa de Texto 23"/>
          <p:cNvSpPr txBox="1"/>
          <p:nvPr/>
        </p:nvSpPr>
        <p:spPr>
          <a:xfrm>
            <a:off x="10011111" y="2773877"/>
            <a:ext cx="10769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Iout</a:t>
            </a:r>
            <a:endParaRPr lang="pt-BR" altLang="en-US" sz="2800" baseline="-25000" dirty="0">
              <a:latin typeface="Comic Sans MS" panose="030F0702030302020204" pitchFamily="66" charset="0"/>
              <a:cs typeface="Comic Sans MS" panose="030F0702030302020204" pitchFamily="66" charset="0"/>
            </a:endParaRPr>
          </a:p>
        </p:txBody>
      </p:sp>
      <p:cxnSp>
        <p:nvCxnSpPr>
          <p:cNvPr id="36" name="Conector de Seta Reta 18"/>
          <p:cNvCxnSpPr/>
          <p:nvPr/>
        </p:nvCxnSpPr>
        <p:spPr>
          <a:xfrm flipH="1">
            <a:off x="10011111" y="2847967"/>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a:off x="9015321" y="4108184"/>
            <a:ext cx="1783849" cy="748570"/>
            <a:chOff x="8610600" y="2524505"/>
            <a:chExt cx="1783849" cy="748570"/>
          </a:xfrm>
        </p:grpSpPr>
        <p:cxnSp>
          <p:nvCxnSpPr>
            <p:cNvPr id="38"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Conector Reto 53"/>
          <p:cNvCxnSpPr/>
          <p:nvPr/>
        </p:nvCxnSpPr>
        <p:spPr>
          <a:xfrm rot="5400000">
            <a:off x="10020110" y="520974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54"/>
          <p:cNvCxnSpPr/>
          <p:nvPr/>
        </p:nvCxnSpPr>
        <p:spPr>
          <a:xfrm>
            <a:off x="10090209" y="545194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60"/>
          <p:cNvCxnSpPr/>
          <p:nvPr/>
        </p:nvCxnSpPr>
        <p:spPr>
          <a:xfrm>
            <a:off x="10134923" y="5505426"/>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7"/>
          <p:cNvCxnSpPr/>
          <p:nvPr/>
        </p:nvCxnSpPr>
        <p:spPr>
          <a:xfrm flipH="1">
            <a:off x="8807531" y="4500424"/>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9430426" y="3576031"/>
            <a:ext cx="8028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53"/>
          <p:cNvCxnSpPr/>
          <p:nvPr/>
        </p:nvCxnSpPr>
        <p:spPr>
          <a:xfrm rot="5400000">
            <a:off x="9597619" y="3333834"/>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 name="Grupo 49"/>
          <p:cNvGrpSpPr/>
          <p:nvPr/>
        </p:nvGrpSpPr>
        <p:grpSpPr>
          <a:xfrm rot="5400000">
            <a:off x="10212832" y="4117875"/>
            <a:ext cx="1783849" cy="748570"/>
            <a:chOff x="8610600" y="2524505"/>
            <a:chExt cx="1783849" cy="748570"/>
          </a:xfrm>
        </p:grpSpPr>
        <p:cxnSp>
          <p:nvCxnSpPr>
            <p:cNvPr id="51"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4"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Conector Reto 53"/>
          <p:cNvCxnSpPr/>
          <p:nvPr/>
        </p:nvCxnSpPr>
        <p:spPr>
          <a:xfrm rot="5400000">
            <a:off x="11217621" y="521943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4"/>
          <p:cNvCxnSpPr/>
          <p:nvPr/>
        </p:nvCxnSpPr>
        <p:spPr>
          <a:xfrm>
            <a:off x="11287720" y="54616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60"/>
          <p:cNvCxnSpPr/>
          <p:nvPr/>
        </p:nvCxnSpPr>
        <p:spPr>
          <a:xfrm>
            <a:off x="11332434" y="551511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47"/>
          <p:cNvCxnSpPr/>
          <p:nvPr/>
        </p:nvCxnSpPr>
        <p:spPr>
          <a:xfrm flipH="1">
            <a:off x="10831133" y="3571208"/>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0134923" y="3576031"/>
            <a:ext cx="95314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921927" y="4507195"/>
            <a:ext cx="95314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9383939" y="4789823"/>
            <a:ext cx="971038"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Qa2</a:t>
            </a:r>
            <a:endParaRPr lang="pt-BR" altLang="en-US" sz="2800" baseline="-25000" dirty="0">
              <a:latin typeface="Comic Sans MS" panose="030F0702030302020204" pitchFamily="66" charset="0"/>
              <a:cs typeface="Comic Sans MS" panose="030F0702030302020204" pitchFamily="66" charset="0"/>
            </a:endParaRPr>
          </a:p>
        </p:txBody>
      </p:sp>
      <p:sp>
        <p:nvSpPr>
          <p:cNvPr id="64" name="Caixa de Texto 23"/>
          <p:cNvSpPr txBox="1"/>
          <p:nvPr/>
        </p:nvSpPr>
        <p:spPr>
          <a:xfrm>
            <a:off x="10573996" y="4804709"/>
            <a:ext cx="971038" cy="523220"/>
          </a:xfrm>
          <a:prstGeom prst="rect">
            <a:avLst/>
          </a:prstGeom>
          <a:noFill/>
        </p:spPr>
        <p:txBody>
          <a:bodyPr wrap="square" rtlCol="0">
            <a:spAutoFit/>
          </a:bodyPr>
          <a:lstStyle/>
          <a:p>
            <a:pPr algn="ctr"/>
            <a:r>
              <a:rPr lang="pt-BR" altLang="en-US" sz="2800" dirty="0" err="1" smtClean="0">
                <a:latin typeface="Comic Sans MS" panose="030F0702030302020204" pitchFamily="66" charset="0"/>
                <a:cs typeface="Comic Sans MS" panose="030F0702030302020204" pitchFamily="66" charset="0"/>
              </a:rPr>
              <a:t>Qan</a:t>
            </a:r>
            <a:endParaRPr lang="pt-BR" altLang="en-US" sz="2800" baseline="-25000" dirty="0">
              <a:latin typeface="Comic Sans MS" panose="030F0702030302020204" pitchFamily="66" charset="0"/>
              <a:cs typeface="Comic Sans MS" panose="030F0702030302020204" pitchFamily="66" charset="0"/>
            </a:endParaRPr>
          </a:p>
        </p:txBody>
      </p:sp>
      <p:sp>
        <p:nvSpPr>
          <p:cNvPr id="65" name="CaixaDeTexto 45"/>
          <p:cNvSpPr txBox="1"/>
          <p:nvPr/>
        </p:nvSpPr>
        <p:spPr>
          <a:xfrm>
            <a:off x="600486" y="2928559"/>
            <a:ext cx="6232476" cy="2245360"/>
          </a:xfrm>
          <a:prstGeom prst="rect">
            <a:avLst/>
          </a:prstGeom>
          <a:noFill/>
        </p:spPr>
        <p:txBody>
          <a:bodyPr wrap="square" rtlCol="0">
            <a:spAutoFit/>
          </a:bodyPr>
          <a:lstStyle/>
          <a:p>
            <a:pPr indent="0">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for igual a Qa1, Qa2, ..,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Qan</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(mesmo tamanho, mesma geometria, mesma dopagem, etc.), </a:t>
            </a:r>
            <a:r>
              <a:rPr lang="pt-BR" altLang="en-US" sz="2800" b="1" dirty="0" smtClean="0">
                <a:solidFill>
                  <a:srgbClr val="C00000"/>
                </a:solidFill>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&gt;&gt; 1 e o Efeito Early for desprezível, então Iout =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nIo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50900" y="555625"/>
            <a:ext cx="9883140" cy="181483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Entradas: rampa de 1,5 V a 2,5V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Transistor NMOS: L=1um, W=200um,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=0,5V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4" name="Imagem 3" descr="ParDifMos2"/>
          <p:cNvPicPr>
            <a:picLocks noChangeAspect="1"/>
          </p:cNvPicPr>
          <p:nvPr/>
        </p:nvPicPr>
        <p:blipFill>
          <a:blip r:embed="rId1"/>
          <a:srcRect l="35635" t="5498" r="33911" b="8224"/>
          <a:stretch>
            <a:fillRect/>
          </a:stretch>
        </p:blipFill>
        <p:spPr>
          <a:xfrm>
            <a:off x="3567430" y="2501265"/>
            <a:ext cx="5892800" cy="3827780"/>
          </a:xfrm>
          <a:prstGeom prst="rect">
            <a:avLst/>
          </a:prstGeom>
        </p:spPr>
      </p:pic>
    </p:spTree>
  </p:cSld>
  <p:clrMapOvr>
    <a:masterClrMapping/>
  </p:clrMapOvr>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5" name="Imagem 4" descr="ParDifMos2"/>
          <p:cNvPicPr>
            <a:picLocks noChangeAspect="1"/>
          </p:cNvPicPr>
          <p:nvPr/>
        </p:nvPicPr>
        <p:blipFill>
          <a:blip r:embed="rId1"/>
          <a:stretch>
            <a:fillRect/>
          </a:stretch>
        </p:blipFill>
        <p:spPr>
          <a:xfrm>
            <a:off x="186690" y="1637665"/>
            <a:ext cx="11646535" cy="4391660"/>
          </a:xfrm>
          <a:prstGeom prst="rect">
            <a:avLst/>
          </a:prstGeom>
        </p:spPr>
      </p:pic>
      <p:sp>
        <p:nvSpPr>
          <p:cNvPr id="2" name="Espaço Reservado para Número de Slide 1"/>
          <p:cNvSpPr>
            <a:spLocks noGrp="1"/>
          </p:cNvSpPr>
          <p:nvPr>
            <p:ph type="sldNum" sz="quarter" idx="12"/>
          </p:nvPr>
        </p:nvSpPr>
        <p:spPr>
          <a:xfrm>
            <a:off x="8610600" y="6193790"/>
            <a:ext cx="2743200" cy="365125"/>
          </a:xfrm>
        </p:spPr>
        <p:txBody>
          <a:bodyPr/>
          <a:p>
            <a:fld id="{74F297BB-B745-4CAB-BE1D-CE4C89382949}" type="slidenum">
              <a:rPr lang="pt-BR" smtClean="0"/>
            </a:fld>
            <a:endParaRPr lang="pt-BR"/>
          </a:p>
        </p:txBody>
      </p:sp>
      <p:sp>
        <p:nvSpPr>
          <p:cNvPr id="10" name="CaixaDeTexto 45"/>
          <p:cNvSpPr txBox="1"/>
          <p:nvPr/>
        </p:nvSpPr>
        <p:spPr>
          <a:xfrm>
            <a:off x="2822575" y="419989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2938780" y="242252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688330" y="514286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DeTexto 47"/>
              <p:cNvSpPr txBox="1"/>
              <p:nvPr/>
            </p:nvSpPr>
            <p:spPr>
              <a:xfrm>
                <a:off x="6503670" y="4598670"/>
                <a:ext cx="2572385" cy="814705"/>
              </a:xfrm>
              <a:prstGeom prst="rect">
                <a:avLst/>
              </a:prstGeom>
              <a:solidFill>
                <a:schemeClr val="bg1"/>
              </a:solidFill>
            </p:spPr>
            <p:txBody>
              <a:bodyPr wrap="square" rtlCol="0">
                <a:spAutoFit/>
              </a:bodyPr>
              <a:p>
                <a:pPr algn="l"/>
                <a:r>
                  <a:rPr lang="pt-BR" altLang="en-US" sz="20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sz="1600" b="0" i="1" smtClean="0">
                        <a:latin typeface="Cambria Math" panose="02040503050406030204" pitchFamily="18" charset="0"/>
                        <a:cs typeface="Cambria Math" panose="02040503050406030204" pitchFamily="18" charset="0"/>
                      </a:rPr>
                      <m:t>𝑣𝑥</m:t>
                    </m:r>
                    <m:r>
                      <a:rPr lang="en-US" altLang="pt-BR" sz="1600" i="1">
                        <a:latin typeface="Cambria Math" panose="02040503050406030204" pitchFamily="18" charset="0"/>
                        <a:cs typeface="Cambria Math" panose="02040503050406030204" pitchFamily="18" charset="0"/>
                      </a:rPr>
                      <m:t>=</m:t>
                    </m:r>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𝑉</m:t>
                        </m:r>
                      </m:e>
                      <m:sub>
                        <m:r>
                          <a:rPr lang="en-US" altLang="pt-BR" sz="1600" i="1">
                            <a:latin typeface="Cambria Math" panose="02040503050406030204" pitchFamily="18" charset="0"/>
                            <a:cs typeface="Cambria Math" panose="02040503050406030204" pitchFamily="18" charset="0"/>
                          </a:rPr>
                          <m:t>𝐸</m:t>
                        </m:r>
                        <m:r>
                          <a:rPr lang="en-US" altLang="pt-BR" sz="1600" i="1">
                            <a:latin typeface="Cambria Math" panose="02040503050406030204" pitchFamily="18" charset="0"/>
                            <a:cs typeface="Cambria Math" panose="02040503050406030204" pitchFamily="18" charset="0"/>
                          </a:rPr>
                          <m:t>+</m:t>
                        </m:r>
                      </m:sub>
                    </m:sSub>
                    <m:r>
                      <a:rPr lang="en-US" altLang="pt-BR" sz="1600" i="1">
                        <a:latin typeface="Cambria Math" panose="02040503050406030204" pitchFamily="18" charset="0"/>
                        <a:cs typeface="Cambria Math" panose="02040503050406030204" pitchFamily="18" charset="0"/>
                      </a:rPr>
                      <m:t>−</m:t>
                    </m:r>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𝑉</m:t>
                        </m:r>
                      </m:e>
                      <m:sub>
                        <m:r>
                          <a:rPr lang="en-US" altLang="pt-BR" sz="1600" i="1">
                            <a:latin typeface="Cambria Math" panose="02040503050406030204" pitchFamily="18" charset="0"/>
                            <a:cs typeface="Cambria Math" panose="02040503050406030204" pitchFamily="18" charset="0"/>
                          </a:rPr>
                          <m:t>𝑇𝑁</m:t>
                        </m:r>
                      </m:sub>
                    </m:sSub>
                    <m:r>
                      <a:rPr lang="en-US" altLang="pt-BR" sz="1600" i="1">
                        <a:latin typeface="Cambria Math" panose="02040503050406030204" pitchFamily="18" charset="0"/>
                        <a:cs typeface="Cambria Math" panose="02040503050406030204" pitchFamily="18" charset="0"/>
                      </a:rPr>
                      <m:t>−</m:t>
                    </m:r>
                    <m:rad>
                      <m:radPr>
                        <m:degHide m:val="on"/>
                        <m:ctrlPr>
                          <a:rPr lang="en-US" altLang="pt-BR" sz="1600" i="1">
                            <a:latin typeface="Cambria Math" panose="02040503050406030204" pitchFamily="18" charset="0"/>
                            <a:cs typeface="Cambria Math" panose="02040503050406030204" pitchFamily="18" charset="0"/>
                          </a:rPr>
                        </m:ctrlPr>
                      </m:radPr>
                      <m:deg/>
                      <m:e>
                        <m:f>
                          <m:fPr>
                            <m:ctrlPr>
                              <a:rPr lang="en-US" altLang="pt-BR" sz="1600" i="1">
                                <a:latin typeface="Cambria Math" panose="02040503050406030204" pitchFamily="18" charset="0"/>
                                <a:cs typeface="Cambria Math" panose="02040503050406030204" pitchFamily="18" charset="0"/>
                              </a:rPr>
                            </m:ctrlPr>
                          </m:fPr>
                          <m:num>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𝐼</m:t>
                                </m:r>
                              </m:e>
                              <m:sub>
                                <m:r>
                                  <a:rPr lang="en-US" altLang="pt-BR" sz="1600" i="1">
                                    <a:latin typeface="Cambria Math" panose="02040503050406030204" pitchFamily="18" charset="0"/>
                                    <a:cs typeface="Cambria Math" panose="02040503050406030204" pitchFamily="18" charset="0"/>
                                  </a:rPr>
                                  <m:t>𝐷</m:t>
                                </m:r>
                                <m:r>
                                  <a:rPr lang="en-US" altLang="pt-BR" sz="1600" i="1">
                                    <a:latin typeface="Cambria Math" panose="02040503050406030204" pitchFamily="18" charset="0"/>
                                    <a:cs typeface="Cambria Math" panose="02040503050406030204" pitchFamily="18" charset="0"/>
                                  </a:rPr>
                                  <m:t>1</m:t>
                                </m:r>
                              </m:sub>
                            </m:sSub>
                          </m:num>
                          <m:den>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𝜇</m:t>
                                </m:r>
                              </m:e>
                              <m:sub>
                                <m:r>
                                  <a:rPr lang="en-US" altLang="pt-BR" sz="1600" i="1">
                                    <a:latin typeface="Cambria Math" panose="02040503050406030204" pitchFamily="18" charset="0"/>
                                    <a:cs typeface="Cambria Math" panose="02040503050406030204" pitchFamily="18" charset="0"/>
                                  </a:rPr>
                                  <m:t>𝑛</m:t>
                                </m:r>
                              </m:sub>
                            </m:sSub>
                            <m:f>
                              <m:fPr>
                                <m:ctrlPr>
                                  <a:rPr lang="en-US" altLang="pt-BR" sz="1600" i="1">
                                    <a:latin typeface="Cambria Math" panose="02040503050406030204" pitchFamily="18" charset="0"/>
                                    <a:cs typeface="Cambria Math" panose="02040503050406030204" pitchFamily="18" charset="0"/>
                                  </a:rPr>
                                </m:ctrlPr>
                              </m:fPr>
                              <m:num>
                                <m:r>
                                  <a:rPr lang="en-US" altLang="pt-BR" sz="1600" i="1">
                                    <a:latin typeface="Cambria Math" panose="02040503050406030204" pitchFamily="18" charset="0"/>
                                    <a:cs typeface="Cambria Math" panose="02040503050406030204" pitchFamily="18" charset="0"/>
                                  </a:rPr>
                                  <m:t>𝑊</m:t>
                                </m:r>
                                <m:r>
                                  <a:rPr lang="en-US" altLang="pt-BR" sz="1600" i="1" baseline="-25000">
                                    <a:latin typeface="Cambria Math" panose="02040503050406030204" pitchFamily="18" charset="0"/>
                                    <a:cs typeface="Cambria Math" panose="02040503050406030204" pitchFamily="18" charset="0"/>
                                  </a:rPr>
                                  <m:t>2</m:t>
                                </m:r>
                              </m:num>
                              <m:den>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𝐿</m:t>
                                    </m:r>
                                  </m:e>
                                  <m:sub>
                                    <m:r>
                                      <a:rPr lang="en-US" altLang="pt-BR" sz="1600" i="1">
                                        <a:latin typeface="Cambria Math" panose="02040503050406030204" pitchFamily="18" charset="0"/>
                                        <a:cs typeface="Cambria Math" panose="02040503050406030204" pitchFamily="18" charset="0"/>
                                      </a:rPr>
                                      <m:t>2</m:t>
                                    </m:r>
                                  </m:sub>
                                </m:sSub>
                              </m:den>
                            </m:f>
                            <m:r>
                              <a:rPr lang="en-US" altLang="pt-BR" sz="1600" i="1">
                                <a:latin typeface="Cambria Math" panose="02040503050406030204" pitchFamily="18" charset="0"/>
                                <a:cs typeface="Cambria Math" panose="02040503050406030204" pitchFamily="18" charset="0"/>
                              </a:rPr>
                              <m:t>𝐶</m:t>
                            </m:r>
                            <m:r>
                              <a:rPr lang="en-US" altLang="pt-BR" sz="1600" i="1" baseline="-25000">
                                <a:latin typeface="Cambria Math" panose="02040503050406030204" pitchFamily="18" charset="0"/>
                                <a:cs typeface="Cambria Math" panose="02040503050406030204" pitchFamily="18" charset="0"/>
                              </a:rPr>
                              <m:t>𝑜𝑥</m:t>
                            </m:r>
                          </m:den>
                        </m:f>
                      </m:e>
                    </m:rad>
                  </m:oMath>
                </a14:m>
                <a:endParaRPr lang="en-US" altLang="pt-BR" sz="1600" i="1" baseline="-250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DeTexto 47"/>
              <p:cNvSpPr txBox="1">
                <a:spLocks noRot="1" noChangeAspect="1" noMove="1" noResize="1" noEditPoints="1" noAdjustHandles="1" noChangeArrowheads="1" noChangeShapeType="1" noTextEdit="1"/>
              </p:cNvSpPr>
              <p:nvPr/>
            </p:nvSpPr>
            <p:spPr>
              <a:xfrm>
                <a:off x="6503670" y="4598670"/>
                <a:ext cx="2572385" cy="81470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4" name="Conector de Seta Reta 3"/>
          <p:cNvCxnSpPr/>
          <p:nvPr/>
        </p:nvCxnSpPr>
        <p:spPr>
          <a:xfrm flipH="1">
            <a:off x="1870075" y="2422525"/>
            <a:ext cx="0" cy="242062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 de Texto 5"/>
          <p:cNvSpPr txBox="1"/>
          <p:nvPr/>
        </p:nvSpPr>
        <p:spPr>
          <a:xfrm>
            <a:off x="924560" y="407670"/>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Entradas: rampa de 1,5 V a 2,5V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=0,5V)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DeTexto 47"/>
              <p:cNvSpPr txBox="1"/>
              <p:nvPr/>
            </p:nvSpPr>
            <p:spPr>
              <a:xfrm>
                <a:off x="3217545" y="4598670"/>
                <a:ext cx="2624455" cy="814705"/>
              </a:xfrm>
              <a:prstGeom prst="rect">
                <a:avLst/>
              </a:prstGeom>
              <a:solidFill>
                <a:schemeClr val="bg1"/>
              </a:solidFill>
            </p:spPr>
            <p:txBody>
              <a:bodyPr wrap="square" rtlCol="0">
                <a:spAutoFit/>
              </a:bodyPr>
              <a:p>
                <a:pPr algn="l"/>
                <a:r>
                  <a:rPr lang="pt-BR" altLang="en-US" sz="20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sz="1600" b="0" i="1" smtClean="0">
                        <a:latin typeface="Cambria Math" panose="02040503050406030204" pitchFamily="18" charset="0"/>
                        <a:cs typeface="Cambria Math" panose="02040503050406030204" pitchFamily="18" charset="0"/>
                      </a:rPr>
                      <m:t>𝑣𝑥</m:t>
                    </m:r>
                    <m:r>
                      <a:rPr lang="en-US" altLang="pt-BR" sz="1600" i="1">
                        <a:latin typeface="Cambria Math" panose="02040503050406030204" pitchFamily="18" charset="0"/>
                        <a:cs typeface="Cambria Math" panose="02040503050406030204" pitchFamily="18" charset="0"/>
                      </a:rPr>
                      <m:t>=</m:t>
                    </m:r>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𝑉</m:t>
                        </m:r>
                      </m:e>
                      <m:sub>
                        <m:r>
                          <a:rPr lang="en-US" altLang="pt-BR" sz="1600" i="1">
                            <a:latin typeface="Cambria Math" panose="02040503050406030204" pitchFamily="18" charset="0"/>
                            <a:cs typeface="Cambria Math" panose="02040503050406030204" pitchFamily="18" charset="0"/>
                          </a:rPr>
                          <m:t>𝐸</m:t>
                        </m:r>
                        <m:r>
                          <a:rPr lang="en-US" altLang="pt-BR" sz="1600" i="1">
                            <a:latin typeface="Cambria Math" panose="02040503050406030204" pitchFamily="18" charset="0"/>
                            <a:cs typeface="Cambria Math" panose="02040503050406030204" pitchFamily="18" charset="0"/>
                          </a:rPr>
                          <m:t>−</m:t>
                        </m:r>
                      </m:sub>
                    </m:sSub>
                    <m:r>
                      <a:rPr lang="en-US" altLang="pt-BR" sz="1600" i="1">
                        <a:latin typeface="Cambria Math" panose="02040503050406030204" pitchFamily="18" charset="0"/>
                        <a:cs typeface="Cambria Math" panose="02040503050406030204" pitchFamily="18" charset="0"/>
                      </a:rPr>
                      <m:t>−</m:t>
                    </m:r>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𝑉</m:t>
                        </m:r>
                      </m:e>
                      <m:sub>
                        <m:r>
                          <a:rPr lang="en-US" altLang="pt-BR" sz="1600" i="1">
                            <a:latin typeface="Cambria Math" panose="02040503050406030204" pitchFamily="18" charset="0"/>
                            <a:cs typeface="Cambria Math" panose="02040503050406030204" pitchFamily="18" charset="0"/>
                          </a:rPr>
                          <m:t>𝑇𝑁</m:t>
                        </m:r>
                      </m:sub>
                    </m:sSub>
                    <m:r>
                      <a:rPr lang="en-US" altLang="pt-BR" sz="1600" i="1">
                        <a:latin typeface="Cambria Math" panose="02040503050406030204" pitchFamily="18" charset="0"/>
                        <a:cs typeface="Cambria Math" panose="02040503050406030204" pitchFamily="18" charset="0"/>
                      </a:rPr>
                      <m:t>−</m:t>
                    </m:r>
                    <m:rad>
                      <m:radPr>
                        <m:degHide m:val="on"/>
                        <m:ctrlPr>
                          <a:rPr lang="en-US" altLang="pt-BR" sz="1600" i="1">
                            <a:latin typeface="Cambria Math" panose="02040503050406030204" pitchFamily="18" charset="0"/>
                            <a:cs typeface="Cambria Math" panose="02040503050406030204" pitchFamily="18" charset="0"/>
                          </a:rPr>
                        </m:ctrlPr>
                      </m:radPr>
                      <m:deg/>
                      <m:e>
                        <m:f>
                          <m:fPr>
                            <m:ctrlPr>
                              <a:rPr lang="en-US" altLang="pt-BR" sz="1600" i="1">
                                <a:latin typeface="Cambria Math" panose="02040503050406030204" pitchFamily="18" charset="0"/>
                                <a:cs typeface="Cambria Math" panose="02040503050406030204" pitchFamily="18" charset="0"/>
                              </a:rPr>
                            </m:ctrlPr>
                          </m:fPr>
                          <m:num>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𝐼</m:t>
                                </m:r>
                              </m:e>
                              <m:sub>
                                <m:r>
                                  <a:rPr lang="en-US" altLang="pt-BR" sz="1600" i="1">
                                    <a:latin typeface="Cambria Math" panose="02040503050406030204" pitchFamily="18" charset="0"/>
                                    <a:cs typeface="Cambria Math" panose="02040503050406030204" pitchFamily="18" charset="0"/>
                                  </a:rPr>
                                  <m:t>𝐷</m:t>
                                </m:r>
                                <m:r>
                                  <a:rPr lang="en-US" altLang="pt-BR" sz="1600" i="1">
                                    <a:latin typeface="Cambria Math" panose="02040503050406030204" pitchFamily="18" charset="0"/>
                                    <a:cs typeface="Cambria Math" panose="02040503050406030204" pitchFamily="18" charset="0"/>
                                  </a:rPr>
                                  <m:t>2</m:t>
                                </m:r>
                              </m:sub>
                            </m:sSub>
                          </m:num>
                          <m:den>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𝜇</m:t>
                                </m:r>
                              </m:e>
                              <m:sub>
                                <m:r>
                                  <a:rPr lang="en-US" altLang="pt-BR" sz="1600" i="1">
                                    <a:latin typeface="Cambria Math" panose="02040503050406030204" pitchFamily="18" charset="0"/>
                                    <a:cs typeface="Cambria Math" panose="02040503050406030204" pitchFamily="18" charset="0"/>
                                  </a:rPr>
                                  <m:t>𝑛</m:t>
                                </m:r>
                              </m:sub>
                            </m:sSub>
                            <m:f>
                              <m:fPr>
                                <m:ctrlPr>
                                  <a:rPr lang="en-US" altLang="pt-BR" sz="1600" i="1">
                                    <a:latin typeface="Cambria Math" panose="02040503050406030204" pitchFamily="18" charset="0"/>
                                    <a:cs typeface="Cambria Math" panose="02040503050406030204" pitchFamily="18" charset="0"/>
                                  </a:rPr>
                                </m:ctrlPr>
                              </m:fPr>
                              <m:num>
                                <m:r>
                                  <a:rPr lang="en-US" altLang="pt-BR" sz="1600" i="1">
                                    <a:latin typeface="Cambria Math" panose="02040503050406030204" pitchFamily="18" charset="0"/>
                                    <a:cs typeface="Cambria Math" panose="02040503050406030204" pitchFamily="18" charset="0"/>
                                  </a:rPr>
                                  <m:t>𝑊</m:t>
                                </m:r>
                                <m:r>
                                  <a:rPr lang="en-US" altLang="pt-BR" sz="1600" i="1" baseline="-25000">
                                    <a:latin typeface="Cambria Math" panose="02040503050406030204" pitchFamily="18" charset="0"/>
                                    <a:cs typeface="Cambria Math" panose="02040503050406030204" pitchFamily="18" charset="0"/>
                                  </a:rPr>
                                  <m:t>1</m:t>
                                </m:r>
                              </m:num>
                              <m:den>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𝐿</m:t>
                                    </m:r>
                                  </m:e>
                                  <m:sub>
                                    <m:r>
                                      <a:rPr lang="en-US" altLang="pt-BR" sz="1600" i="1">
                                        <a:latin typeface="Cambria Math" panose="02040503050406030204" pitchFamily="18" charset="0"/>
                                        <a:cs typeface="Cambria Math" panose="02040503050406030204" pitchFamily="18" charset="0"/>
                                      </a:rPr>
                                      <m:t>1</m:t>
                                    </m:r>
                                  </m:sub>
                                </m:sSub>
                              </m:den>
                            </m:f>
                            <m:r>
                              <a:rPr lang="en-US" altLang="pt-BR" sz="1600" i="1">
                                <a:latin typeface="Cambria Math" panose="02040503050406030204" pitchFamily="18" charset="0"/>
                                <a:cs typeface="Cambria Math" panose="02040503050406030204" pitchFamily="18" charset="0"/>
                              </a:rPr>
                              <m:t>𝐶</m:t>
                            </m:r>
                            <m:r>
                              <a:rPr lang="en-US" altLang="pt-BR" sz="1600" i="1" baseline="-25000">
                                <a:latin typeface="Cambria Math" panose="02040503050406030204" pitchFamily="18" charset="0"/>
                                <a:cs typeface="Cambria Math" panose="02040503050406030204" pitchFamily="18" charset="0"/>
                              </a:rPr>
                              <m:t>𝑜𝑥</m:t>
                            </m:r>
                          </m:den>
                        </m:f>
                      </m:e>
                    </m:rad>
                  </m:oMath>
                </a14:m>
                <a:endParaRPr lang="en-US" altLang="pt-BR" sz="1600" i="1" baseline="-250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 name="CaixaDeTexto 47"/>
              <p:cNvSpPr txBox="1">
                <a:spLocks noRot="1" noChangeAspect="1" noMove="1" noResize="1" noEditPoints="1" noAdjustHandles="1" noChangeArrowheads="1" noChangeShapeType="1" noTextEdit="1"/>
              </p:cNvSpPr>
              <p:nvPr/>
            </p:nvSpPr>
            <p:spPr>
              <a:xfrm>
                <a:off x="3217545" y="4598670"/>
                <a:ext cx="2624455" cy="81470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1059180" y="2693035"/>
                <a:ext cx="1622425" cy="925195"/>
              </a:xfrm>
              <a:prstGeom prst="rect">
                <a:avLst/>
              </a:prstGeom>
              <a:solidFill>
                <a:schemeClr val="bg1"/>
              </a:solid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1400" i="1">
                              <a:latin typeface="Cambria Math" panose="02040503050406030204" pitchFamily="18" charset="0"/>
                              <a:cs typeface="Cambria Math" panose="02040503050406030204" pitchFamily="18" charset="0"/>
                            </a:rPr>
                          </m:ctrlPr>
                        </m:sSubPr>
                        <m:e>
                          <m:r>
                            <a:rPr lang="en-US" altLang="pt-BR" sz="1400" i="1">
                              <a:latin typeface="Cambria Math" panose="02040503050406030204" pitchFamily="18" charset="0"/>
                              <a:cs typeface="Cambria Math" panose="02040503050406030204" pitchFamily="18" charset="0"/>
                            </a:rPr>
                            <m:t>𝑉</m:t>
                          </m:r>
                        </m:e>
                        <m:sub>
                          <m:r>
                            <a:rPr lang="en-US" altLang="pt-BR" sz="1400" i="1">
                              <a:latin typeface="Cambria Math" panose="02040503050406030204" pitchFamily="18" charset="0"/>
                              <a:cs typeface="Cambria Math" panose="02040503050406030204" pitchFamily="18" charset="0"/>
                            </a:rPr>
                            <m:t>𝑇𝑁</m:t>
                          </m:r>
                        </m:sub>
                      </m:sSub>
                      <m:r>
                        <a:rPr lang="en-US" altLang="pt-BR" sz="1400" i="1">
                          <a:latin typeface="Cambria Math" panose="02040503050406030204" pitchFamily="18" charset="0"/>
                          <a:cs typeface="Cambria Math" panose="02040503050406030204" pitchFamily="18" charset="0"/>
                        </a:rPr>
                        <m:t>+</m:t>
                      </m:r>
                      <m:rad>
                        <m:radPr>
                          <m:degHide m:val="on"/>
                          <m:ctrlPr>
                            <a:rPr lang="en-US" altLang="pt-BR" sz="1400" i="1">
                              <a:latin typeface="Cambria Math" panose="02040503050406030204" pitchFamily="18" charset="0"/>
                              <a:cs typeface="Cambria Math" panose="02040503050406030204" pitchFamily="18" charset="0"/>
                            </a:rPr>
                          </m:ctrlPr>
                        </m:radPr>
                        <m:deg/>
                        <m:e>
                          <m:f>
                            <m:fPr>
                              <m:ctrlPr>
                                <a:rPr lang="en-US" altLang="pt-BR" sz="1400" i="1">
                                  <a:latin typeface="Cambria Math" panose="02040503050406030204" pitchFamily="18" charset="0"/>
                                  <a:cs typeface="Cambria Math" panose="02040503050406030204" pitchFamily="18" charset="0"/>
                                </a:rPr>
                              </m:ctrlPr>
                            </m:fPr>
                            <m:num>
                              <m:sSub>
                                <m:sSubPr>
                                  <m:ctrlPr>
                                    <a:rPr lang="en-US" altLang="pt-BR" sz="1400" i="1">
                                      <a:latin typeface="Cambria Math" panose="02040503050406030204" pitchFamily="18" charset="0"/>
                                      <a:cs typeface="Cambria Math" panose="02040503050406030204" pitchFamily="18" charset="0"/>
                                    </a:rPr>
                                  </m:ctrlPr>
                                </m:sSubPr>
                                <m:e>
                                  <m:r>
                                    <a:rPr lang="en-US" altLang="pt-BR" sz="1400" i="1">
                                      <a:latin typeface="Cambria Math" panose="02040503050406030204" pitchFamily="18" charset="0"/>
                                      <a:cs typeface="Cambria Math" panose="02040503050406030204" pitchFamily="18" charset="0"/>
                                    </a:rPr>
                                    <m:t>𝐼</m:t>
                                  </m:r>
                                </m:e>
                                <m:sub>
                                  <m:r>
                                    <a:rPr lang="en-US" altLang="pt-BR" sz="1400" i="1">
                                      <a:latin typeface="Cambria Math" panose="02040503050406030204" pitchFamily="18" charset="0"/>
                                      <a:cs typeface="Cambria Math" panose="02040503050406030204" pitchFamily="18" charset="0"/>
                                    </a:rPr>
                                    <m:t>0</m:t>
                                  </m:r>
                                </m:sub>
                              </m:sSub>
                            </m:num>
                            <m:den>
                              <m:sSub>
                                <m:sSubPr>
                                  <m:ctrlPr>
                                    <a:rPr lang="en-US" altLang="pt-BR" sz="1400" i="1">
                                      <a:latin typeface="Cambria Math" panose="02040503050406030204" pitchFamily="18" charset="0"/>
                                      <a:cs typeface="Cambria Math" panose="02040503050406030204" pitchFamily="18" charset="0"/>
                                    </a:rPr>
                                  </m:ctrlPr>
                                </m:sSubPr>
                                <m:e>
                                  <m:r>
                                    <a:rPr lang="en-US" altLang="pt-BR" sz="1400" i="1">
                                      <a:latin typeface="Cambria Math" panose="02040503050406030204" pitchFamily="18" charset="0"/>
                                      <a:cs typeface="Cambria Math" panose="02040503050406030204" pitchFamily="18" charset="0"/>
                                    </a:rPr>
                                    <m:t>𝜇</m:t>
                                  </m:r>
                                </m:e>
                                <m:sub>
                                  <m:r>
                                    <a:rPr lang="en-US" altLang="pt-BR" sz="1400" i="1">
                                      <a:latin typeface="Cambria Math" panose="02040503050406030204" pitchFamily="18" charset="0"/>
                                      <a:cs typeface="Cambria Math" panose="02040503050406030204" pitchFamily="18" charset="0"/>
                                    </a:rPr>
                                    <m:t>𝑛</m:t>
                                  </m:r>
                                </m:sub>
                              </m:sSub>
                              <m:f>
                                <m:fPr>
                                  <m:ctrlPr>
                                    <a:rPr lang="en-US" altLang="pt-BR" sz="1400" i="1">
                                      <a:latin typeface="Cambria Math" panose="02040503050406030204" pitchFamily="18" charset="0"/>
                                      <a:cs typeface="Cambria Math" panose="02040503050406030204" pitchFamily="18" charset="0"/>
                                    </a:rPr>
                                  </m:ctrlPr>
                                </m:fPr>
                                <m:num>
                                  <m:r>
                                    <a:rPr lang="en-US" altLang="pt-BR" sz="1400" i="1">
                                      <a:latin typeface="Cambria Math" panose="02040503050406030204" pitchFamily="18" charset="0"/>
                                      <a:cs typeface="Cambria Math" panose="02040503050406030204" pitchFamily="18" charset="0"/>
                                    </a:rPr>
                                    <m:t>𝑊</m:t>
                                  </m:r>
                                  <m:r>
                                    <a:rPr lang="en-US" altLang="pt-BR" sz="1400" i="1" baseline="-25000">
                                      <a:latin typeface="Cambria Math" panose="02040503050406030204" pitchFamily="18" charset="0"/>
                                      <a:cs typeface="Cambria Math" panose="02040503050406030204" pitchFamily="18" charset="0"/>
                                    </a:rPr>
                                    <m:t>1</m:t>
                                  </m:r>
                                </m:num>
                                <m:den>
                                  <m:sSub>
                                    <m:sSubPr>
                                      <m:ctrlPr>
                                        <a:rPr lang="en-US" altLang="pt-BR" sz="1400" i="1">
                                          <a:latin typeface="Cambria Math" panose="02040503050406030204" pitchFamily="18" charset="0"/>
                                          <a:cs typeface="Cambria Math" panose="02040503050406030204" pitchFamily="18" charset="0"/>
                                        </a:rPr>
                                      </m:ctrlPr>
                                    </m:sSubPr>
                                    <m:e>
                                      <m:r>
                                        <a:rPr lang="en-US" altLang="pt-BR" sz="1400" i="1">
                                          <a:latin typeface="Cambria Math" panose="02040503050406030204" pitchFamily="18" charset="0"/>
                                          <a:cs typeface="Cambria Math" panose="02040503050406030204" pitchFamily="18" charset="0"/>
                                        </a:rPr>
                                        <m:t>𝐿</m:t>
                                      </m:r>
                                    </m:e>
                                    <m:sub>
                                      <m:r>
                                        <a:rPr lang="en-US" altLang="pt-BR" sz="1400" i="1">
                                          <a:latin typeface="Cambria Math" panose="02040503050406030204" pitchFamily="18" charset="0"/>
                                          <a:cs typeface="Cambria Math" panose="02040503050406030204" pitchFamily="18" charset="0"/>
                                        </a:rPr>
                                        <m:t>1</m:t>
                                      </m:r>
                                    </m:sub>
                                  </m:sSub>
                                </m:den>
                              </m:f>
                              <m:r>
                                <a:rPr lang="en-US" altLang="pt-BR" sz="1400" i="1">
                                  <a:latin typeface="Cambria Math" panose="02040503050406030204" pitchFamily="18" charset="0"/>
                                  <a:cs typeface="Cambria Math" panose="02040503050406030204" pitchFamily="18" charset="0"/>
                                </a:rPr>
                                <m:t>𝐶</m:t>
                              </m:r>
                              <m:r>
                                <a:rPr lang="en-US" altLang="pt-BR" sz="1400" i="1" baseline="-25000">
                                  <a:latin typeface="Cambria Math" panose="02040503050406030204" pitchFamily="18" charset="0"/>
                                  <a:cs typeface="Cambria Math" panose="02040503050406030204" pitchFamily="18" charset="0"/>
                                </a:rPr>
                                <m:t>𝑜𝑥</m:t>
                              </m:r>
                            </m:den>
                          </m:f>
                        </m:e>
                      </m:rad>
                    </m:oMath>
                  </m:oMathPara>
                </a14:m>
                <a:endParaRPr lang="en-US" altLang="pt-BR" sz="1400" i="1" baseline="-2500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1059180" y="2693035"/>
                <a:ext cx="1622425" cy="925195"/>
              </a:xfrm>
              <a:prstGeom prst="rect">
                <a:avLst/>
              </a:prstGeom>
              <a:blipFill rotWithShape="1">
                <a:blip r:embed="rId4"/>
                <a:stretch>
                  <a:fillRect/>
                </a:stretch>
              </a:blipFill>
            </p:spPr>
            <p:txBody>
              <a:bodyPr/>
              <a:lstStyle/>
              <a:p>
                <a:r>
                  <a:rPr lang="pt-BR" altLang="en-US">
                    <a:noFill/>
                  </a:rPr>
                  <a:t> </a:t>
                </a:r>
              </a:p>
            </p:txBody>
          </p:sp>
        </mc:Fallback>
      </mc:AlternateContent>
      <p:sp>
        <p:nvSpPr>
          <p:cNvPr id="13" name="CaixaDeTexto 45"/>
          <p:cNvSpPr txBox="1"/>
          <p:nvPr/>
        </p:nvSpPr>
        <p:spPr>
          <a:xfrm>
            <a:off x="5842000" y="5795010"/>
            <a:ext cx="73850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5" name="Imagem 4" descr="ParDifMos2"/>
          <p:cNvPicPr>
            <a:picLocks noChangeAspect="1"/>
          </p:cNvPicPr>
          <p:nvPr/>
        </p:nvPicPr>
        <p:blipFill>
          <a:blip r:embed="rId1"/>
          <a:stretch>
            <a:fillRect/>
          </a:stretch>
        </p:blipFill>
        <p:spPr>
          <a:xfrm>
            <a:off x="443865" y="1384935"/>
            <a:ext cx="11304270" cy="4971415"/>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154430" y="237490"/>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DeTexto 45"/>
          <p:cNvSpPr txBox="1"/>
          <p:nvPr/>
        </p:nvSpPr>
        <p:spPr>
          <a:xfrm>
            <a:off x="1608455" y="539750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1608455" y="1543685"/>
            <a:ext cx="5772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2596515" y="234569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8990330" y="234569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DeTexto 45"/>
          <p:cNvSpPr txBox="1"/>
          <p:nvPr/>
        </p:nvSpPr>
        <p:spPr>
          <a:xfrm>
            <a:off x="5842000" y="6034405"/>
            <a:ext cx="73850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Imagem 2" descr="ParDifMos2"/>
          <p:cNvPicPr>
            <a:picLocks noChangeAspect="1"/>
          </p:cNvPicPr>
          <p:nvPr/>
        </p:nvPicPr>
        <p:blipFill>
          <a:blip r:embed="rId1"/>
          <a:stretch>
            <a:fillRect/>
          </a:stretch>
        </p:blipFill>
        <p:spPr>
          <a:xfrm>
            <a:off x="460375" y="1250315"/>
            <a:ext cx="11304270" cy="524637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Caixa de Texto 8"/>
          <p:cNvSpPr txBox="1"/>
          <p:nvPr/>
        </p:nvSpPr>
        <p:spPr>
          <a:xfrm>
            <a:off x="1154430"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 name="CaixaDeTexto 45"/>
          <p:cNvSpPr txBox="1"/>
          <p:nvPr/>
        </p:nvSpPr>
        <p:spPr>
          <a:xfrm>
            <a:off x="1727200" y="465201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DeTexto 45"/>
          <p:cNvSpPr txBox="1"/>
          <p:nvPr/>
        </p:nvSpPr>
        <p:spPr>
          <a:xfrm>
            <a:off x="1845945" y="2121535"/>
            <a:ext cx="5772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 name="Conector de Seta Reta 13"/>
          <p:cNvCxnSpPr/>
          <p:nvPr/>
        </p:nvCxnSpPr>
        <p:spPr>
          <a:xfrm flipV="1">
            <a:off x="658495" y="3522980"/>
            <a:ext cx="109080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5" name="CaixaDeTexto 45"/>
          <p:cNvSpPr txBox="1"/>
          <p:nvPr/>
        </p:nvSpPr>
        <p:spPr>
          <a:xfrm>
            <a:off x="7077075" y="3229610"/>
            <a:ext cx="178308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2.0V200mV</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6" name="CaixaDeTexto 45"/>
          <p:cNvSpPr txBox="1"/>
          <p:nvPr/>
        </p:nvSpPr>
        <p:spPr>
          <a:xfrm>
            <a:off x="5852160" y="623252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7" name="CaixaDeTexto 45"/>
          <p:cNvSpPr txBox="1"/>
          <p:nvPr/>
        </p:nvSpPr>
        <p:spPr>
          <a:xfrm>
            <a:off x="2542540" y="1599565"/>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8" name="CaixaDeTexto 45"/>
          <p:cNvSpPr txBox="1"/>
          <p:nvPr/>
        </p:nvSpPr>
        <p:spPr>
          <a:xfrm>
            <a:off x="8216900" y="166116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7" name="Imagem 6" descr="ParDifMos2"/>
          <p:cNvPicPr>
            <a:picLocks noChangeAspect="1"/>
          </p:cNvPicPr>
          <p:nvPr/>
        </p:nvPicPr>
        <p:blipFill>
          <a:blip r:embed="rId1"/>
          <a:stretch>
            <a:fillRect/>
          </a:stretch>
        </p:blipFill>
        <p:spPr>
          <a:xfrm>
            <a:off x="381000" y="1226820"/>
            <a:ext cx="11362055" cy="512953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3100070" y="2005965"/>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ID</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M2</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3283585" y="488823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ID</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749290" y="5882640"/>
            <a:ext cx="106108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 name="Imagem 6" descr="Pardif"/>
          <p:cNvPicPr>
            <a:picLocks noChangeAspect="1"/>
          </p:cNvPicPr>
          <p:nvPr/>
        </p:nvPicPr>
        <p:blipFill>
          <a:blip r:embed="rId1"/>
          <a:stretch>
            <a:fillRect/>
          </a:stretch>
        </p:blipFill>
        <p:spPr>
          <a:xfrm>
            <a:off x="499745" y="725805"/>
            <a:ext cx="11191875" cy="5751830"/>
          </a:xfrm>
          <a:prstGeom prst="rect">
            <a:avLst/>
          </a:prstGeom>
        </p:spPr>
      </p:pic>
      <p:sp>
        <p:nvSpPr>
          <p:cNvPr id="115" name="Caixa de Texto 114"/>
          <p:cNvSpPr txBox="1"/>
          <p:nvPr/>
        </p:nvSpPr>
        <p:spPr>
          <a:xfrm>
            <a:off x="997585" y="123190"/>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(mais inclinado)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3283585" y="107442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a:off x="5150485" y="3464560"/>
            <a:ext cx="11880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5400675" y="2907030"/>
            <a:ext cx="80962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3378835" y="531241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4869180" y="6275070"/>
            <a:ext cx="265430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Imagem 2" descr="ParDifMos2"/>
          <p:cNvPicPr>
            <a:picLocks noChangeAspect="1"/>
          </p:cNvPicPr>
          <p:nvPr/>
        </p:nvPicPr>
        <p:blipFill>
          <a:blip r:embed="rId1"/>
          <a:stretch>
            <a:fillRect/>
          </a:stretch>
        </p:blipFill>
        <p:spPr>
          <a:xfrm>
            <a:off x="226695" y="1150620"/>
            <a:ext cx="11250295" cy="520573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10590" y="31051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1830070" y="168148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4582160" y="2408555"/>
            <a:ext cx="18091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(v0+)-(v0-)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5477510" y="5957570"/>
            <a:ext cx="10553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9166225" y="4861560"/>
            <a:ext cx="131254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504180" y="3830320"/>
            <a:ext cx="1001395" cy="706755"/>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região linear</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0" name="Conector de Seta Reta 9"/>
          <p:cNvCxnSpPr/>
          <p:nvPr/>
        </p:nvCxnSpPr>
        <p:spPr>
          <a:xfrm flipV="1">
            <a:off x="4097020" y="3502660"/>
            <a:ext cx="38160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descr="Pardif"/>
          <p:cNvPicPr>
            <a:picLocks noChangeAspect="1"/>
          </p:cNvPicPr>
          <p:nvPr/>
        </p:nvPicPr>
        <p:blipFill>
          <a:blip r:embed="rId1"/>
          <a:stretch>
            <a:fillRect/>
          </a:stretch>
        </p:blipFill>
        <p:spPr>
          <a:xfrm>
            <a:off x="523240" y="822325"/>
            <a:ext cx="10830560" cy="5751830"/>
          </a:xfrm>
          <a:prstGeom prst="rect">
            <a:avLst/>
          </a:prstGeom>
        </p:spPr>
      </p:pic>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(mais inclinado)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2600960" y="108458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5130165" y="2343150"/>
            <a:ext cx="18091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(v0+)-(v0-)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4997450" y="6356350"/>
            <a:ext cx="219710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9479915" y="5530215"/>
            <a:ext cx="131254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542915" y="2880360"/>
            <a:ext cx="984250" cy="706755"/>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região linear</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0" name="Conector de Seta Reta 9"/>
          <p:cNvCxnSpPr/>
          <p:nvPr/>
        </p:nvCxnSpPr>
        <p:spPr>
          <a:xfrm flipV="1">
            <a:off x="4997450" y="3602355"/>
            <a:ext cx="11303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9740" y="263525"/>
            <a:ext cx="10772140" cy="166052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Vamos tentar entender a região de transição (não os pontos onde </a:t>
            </a:r>
            <a:r>
              <a:rPr lang="pt-BR" altLang="en-US" sz="2800" b="1" dirty="0" smtClean="0">
                <a:solidFill>
                  <a:schemeClr val="tx1"/>
                </a:solidFill>
                <a:latin typeface="Symbol" panose="05050102010706020507" charset="0"/>
                <a:cs typeface="Symbol" panose="05050102010706020507"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seja grande). Consideranos N1=N2. Temos: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3" name="Caixa de Texto 2"/>
              <p:cNvSpPr txBox="1"/>
              <p:nvPr/>
            </p:nvSpPr>
            <p:spPr>
              <a:xfrm>
                <a:off x="6811010" y="1952625"/>
                <a:ext cx="4231005" cy="615950"/>
              </a:xfrm>
              <a:prstGeom prst="rect">
                <a:avLst/>
              </a:prstGeom>
              <a:noFill/>
              <a:ln w="38100">
                <a:noFill/>
              </a:ln>
            </p:spPr>
            <p:txBody>
              <a:bodyPr wrap="square" rtlCol="0" anchor="t">
                <a:spAutoFit/>
              </a:bodyPr>
              <a:p>
                <a:pPr algn="l"/>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r>
                  <a:rPr lang="pt-BR" altLang="en-US" sz="2400" baseline="30000">
                    <a:latin typeface="Cambria Math" panose="02040503050406030204" pitchFamily="18" charset="0"/>
                    <a:cs typeface="Cambria Math" panose="02040503050406030204" pitchFamily="18" charset="0"/>
                  </a:rPr>
                  <a:t>2</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6811010" y="1952625"/>
                <a:ext cx="4231005" cy="615950"/>
              </a:xfrm>
              <a:prstGeom prst="rect">
                <a:avLst/>
              </a:prstGeom>
              <a:blipFill rotWithShape="1">
                <a:blip r:embed="rId1"/>
                <a:stretch>
                  <a:fillRect t="-494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2"/>
              <p:cNvSpPr txBox="1"/>
              <p:nvPr/>
            </p:nvSpPr>
            <p:spPr>
              <a:xfrm>
                <a:off x="6811010" y="2736215"/>
                <a:ext cx="4231005" cy="615950"/>
              </a:xfrm>
              <a:prstGeom prst="rect">
                <a:avLst/>
              </a:prstGeom>
              <a:noFill/>
              <a:ln w="38100">
                <a:noFill/>
              </a:ln>
            </p:spPr>
            <p:txBody>
              <a:bodyPr wrap="square" rtlCol="0" anchor="t">
                <a:spAutoFit/>
              </a:bodyPr>
              <a:p>
                <a:pPr algn="l"/>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r>
                  <a:rPr lang="pt-BR" altLang="en-US" sz="2400" baseline="30000">
                    <a:latin typeface="Cambria Math" panose="02040503050406030204" pitchFamily="18" charset="0"/>
                    <a:cs typeface="Cambria Math" panose="02040503050406030204" pitchFamily="18" charset="0"/>
                  </a:rPr>
                  <a:t>2</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6811010" y="2736215"/>
                <a:ext cx="4231005" cy="615950"/>
              </a:xfrm>
              <a:prstGeom prst="rect">
                <a:avLst/>
              </a:prstGeom>
              <a:blipFill rotWithShape="1">
                <a:blip r:embed="rId2"/>
                <a:stretch>
                  <a:fillRect t="-4948"/>
                </a:stretch>
              </a:blipFill>
              <a:ln w="38100">
                <a:noFill/>
              </a:ln>
            </p:spPr>
            <p:txBody>
              <a:bodyPr/>
              <a:lstStyle/>
              <a:p>
                <a:r>
                  <a:rPr lang="pt-BR" altLang="en-US">
                    <a:noFill/>
                  </a:rPr>
                  <a:t> </a:t>
                </a:r>
              </a:p>
            </p:txBody>
          </p:sp>
        </mc:Fallback>
      </mc:AlternateContent>
      <p:sp>
        <p:nvSpPr>
          <p:cNvPr id="26" name="CaixaDeTexto 47"/>
          <p:cNvSpPr txBox="1"/>
          <p:nvPr/>
        </p:nvSpPr>
        <p:spPr>
          <a:xfrm>
            <a:off x="615864" y="319115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635125" y="282956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1698090" y="5398887"/>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285434" y="63231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237019" y="46903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8" name="Grupo 37"/>
          <p:cNvGrpSpPr/>
          <p:nvPr/>
        </p:nvGrpSpPr>
        <p:grpSpPr>
          <a:xfrm rot="5400000" flipH="1">
            <a:off x="941338" y="3027674"/>
            <a:ext cx="1274445" cy="234950"/>
            <a:chOff x="4152748" y="3524056"/>
            <a:chExt cx="1274569" cy="255373"/>
          </a:xfrm>
        </p:grpSpPr>
        <p:cxnSp>
          <p:nvCxnSpPr>
            <p:cNvPr id="3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9"/>
          <p:cNvCxnSpPr/>
          <p:nvPr/>
        </p:nvCxnSpPr>
        <p:spPr>
          <a:xfrm>
            <a:off x="1011655" y="361263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44" name="Conector Reto 74"/>
          <p:cNvCxnSpPr/>
          <p:nvPr/>
        </p:nvCxnSpPr>
        <p:spPr>
          <a:xfrm>
            <a:off x="1595040" y="60219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475901" y="509940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284512" y="546957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1597125" y="510742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799379" y="236946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550285" y="319087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2576830" y="28301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2729230" y="3027680"/>
            <a:ext cx="1274445" cy="23495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3378200" y="6021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2476500" y="510730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3490595" y="236918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3387825" y="362088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269789" y="393156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3980094" y="393156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3" name="Conector de Seta Reta 59"/>
          <p:cNvCxnSpPr/>
          <p:nvPr/>
        </p:nvCxnSpPr>
        <p:spPr>
          <a:xfrm flipH="1">
            <a:off x="1800177"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3237182"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1778549"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2739304"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a:t>
            </a:r>
            <a:r>
              <a:rPr lang="pt-BR" sz="2000" i="1" baseline="-25000" dirty="0" smtClean="0">
                <a:latin typeface="Century Schoolbook" panose="02040604050505020304" pitchFamily="18" charset="0"/>
                <a:ea typeface="Cambria Math" panose="02040503050406030204" pitchFamily="18" charset="0"/>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639665" y="3751419"/>
            <a:ext cx="1668543" cy="1053034"/>
            <a:chOff x="7502" y="6919"/>
            <a:chExt cx="2142" cy="130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2657695" y="3748879"/>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00" name="Conector Reto 99"/>
          <p:cNvCxnSpPr/>
          <p:nvPr/>
        </p:nvCxnSpPr>
        <p:spPr>
          <a:xfrm flipH="1">
            <a:off x="6777355" y="1971675"/>
            <a:ext cx="0" cy="136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4" name="Caixa de Texto 2"/>
              <p:cNvSpPr txBox="1"/>
              <p:nvPr/>
            </p:nvSpPr>
            <p:spPr>
              <a:xfrm>
                <a:off x="6777355" y="3528060"/>
                <a:ext cx="4707255" cy="836930"/>
              </a:xfrm>
              <a:prstGeom prst="rect">
                <a:avLst/>
              </a:prstGeom>
              <a:noFill/>
              <a:ln w="38100">
                <a:noFill/>
              </a:ln>
            </p:spPr>
            <p:txBody>
              <a:bodyPr wrap="square" rtlCol="0" anchor="t">
                <a:spAutoFit/>
              </a:bodyPr>
              <a:p>
                <a:pPr algn="l"/>
                <a14:m>
                  <m:oMath xmlns:m="http://schemas.openxmlformats.org/officeDocument/2006/math">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e>
                    </m:rad>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4" name="Caixa de Texto 2"/>
              <p:cNvSpPr txBox="1">
                <a:spLocks noRot="1" noChangeAspect="1" noMove="1" noResize="1" noEditPoints="1" noAdjustHandles="1" noChangeArrowheads="1" noChangeShapeType="1" noTextEdit="1"/>
              </p:cNvSpPr>
              <p:nvPr/>
            </p:nvSpPr>
            <p:spPr>
              <a:xfrm>
                <a:off x="6777355" y="3528060"/>
                <a:ext cx="4707255" cy="836930"/>
              </a:xfrm>
              <a:prstGeom prst="rect">
                <a:avLst/>
              </a:prstGeom>
              <a:blipFill rotWithShape="1">
                <a:blip r:embed="rId3"/>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5" name="Caixa de Texto 2"/>
              <p:cNvSpPr txBox="1"/>
              <p:nvPr/>
            </p:nvSpPr>
            <p:spPr>
              <a:xfrm>
                <a:off x="6811010" y="4428490"/>
                <a:ext cx="4916805" cy="836930"/>
              </a:xfrm>
              <a:prstGeom prst="rect">
                <a:avLst/>
              </a:prstGeom>
              <a:noFill/>
              <a:ln w="38100">
                <a:noFill/>
              </a:ln>
            </p:spPr>
            <p:txBody>
              <a:bodyPr wrap="square" rtlCol="0" anchor="t">
                <a:spAutoFit/>
              </a:bodyPr>
              <a:p>
                <a:pPr algn="l"/>
                <a14:m>
                  <m:oMath xmlns:m="http://schemas.openxmlformats.org/officeDocument/2006/math">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e>
                    </m:rad>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5" name="Caixa de Texto 2"/>
              <p:cNvSpPr txBox="1">
                <a:spLocks noRot="1" noChangeAspect="1" noMove="1" noResize="1" noEditPoints="1" noAdjustHandles="1" noChangeArrowheads="1" noChangeShapeType="1" noTextEdit="1"/>
              </p:cNvSpPr>
              <p:nvPr/>
            </p:nvSpPr>
            <p:spPr>
              <a:xfrm>
                <a:off x="6811010" y="4428490"/>
                <a:ext cx="4916805" cy="836930"/>
              </a:xfrm>
              <a:prstGeom prst="rect">
                <a:avLst/>
              </a:prstGeom>
              <a:blipFill rotWithShape="1">
                <a:blip r:embed="rId4"/>
                <a:stretch>
                  <a:fillRect t="-3642"/>
                </a:stretch>
              </a:blipFill>
              <a:ln w="38100">
                <a:noFill/>
              </a:ln>
            </p:spPr>
            <p:txBody>
              <a:bodyPr/>
              <a:lstStyle/>
              <a:p>
                <a:r>
                  <a:rPr lang="pt-BR" altLang="en-US">
                    <a:noFill/>
                  </a:rPr>
                  <a:t> </a:t>
                </a:r>
              </a:p>
            </p:txBody>
          </p:sp>
        </mc:Fallback>
      </mc:AlternateContent>
      <p:cxnSp>
        <p:nvCxnSpPr>
          <p:cNvPr id="166" name="Conector Reto 165"/>
          <p:cNvCxnSpPr/>
          <p:nvPr/>
        </p:nvCxnSpPr>
        <p:spPr>
          <a:xfrm flipH="1">
            <a:off x="6774180" y="3651250"/>
            <a:ext cx="3175" cy="154622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7" name="Caixa de Texto 2"/>
              <p:cNvSpPr txBox="1"/>
              <p:nvPr/>
            </p:nvSpPr>
            <p:spPr>
              <a:xfrm>
                <a:off x="5187315" y="5306060"/>
                <a:ext cx="4231005"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e>
                      </m:rad>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7" name="Caixa de Texto 2"/>
              <p:cNvSpPr txBox="1">
                <a:spLocks noRot="1" noChangeAspect="1" noMove="1" noResize="1" noEditPoints="1" noAdjustHandles="1" noChangeArrowheads="1" noChangeShapeType="1" noTextEdit="1"/>
              </p:cNvSpPr>
              <p:nvPr/>
            </p:nvSpPr>
            <p:spPr>
              <a:xfrm>
                <a:off x="5187315" y="5306060"/>
                <a:ext cx="4231005" cy="1176655"/>
              </a:xfrm>
              <a:prstGeom prst="rect">
                <a:avLst/>
              </a:prstGeom>
              <a:blipFill rotWithShape="1">
                <a:blip r:embed="rId5"/>
                <a:stretch>
                  <a:fillRect t="-2590"/>
                </a:stretch>
              </a:blipFill>
              <a:ln w="38100">
                <a:noFill/>
              </a:ln>
            </p:spPr>
            <p:txBody>
              <a:bodyPr/>
              <a:lstStyle/>
              <a:p>
                <a:r>
                  <a:rPr lang="pt-BR" altLang="en-US">
                    <a:noFill/>
                  </a:rPr>
                  <a:t> </a:t>
                </a:r>
              </a:p>
            </p:txBody>
          </p:sp>
        </mc:Fallback>
      </mc:AlternateContent>
    </p:spTree>
  </p:cSld>
  <p:clrMapOvr>
    <a:masterClrMapping/>
  </p:clrMapOvr>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9740" y="263525"/>
            <a:ext cx="10772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Podemos acrescentar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1103630" y="1677035"/>
                <a:ext cx="259651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103630" y="1677035"/>
                <a:ext cx="2596515"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p:sp>
        <p:nvSpPr>
          <p:cNvPr id="4" name="Caixa de Texto 3"/>
          <p:cNvSpPr txBox="1"/>
          <p:nvPr/>
        </p:nvSpPr>
        <p:spPr>
          <a:xfrm>
            <a:off x="3139440" y="5561965"/>
            <a:ext cx="8792845" cy="82994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Observe que estamos desconsiderando a modulação de canal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6" name="CaixaDeTexto 47"/>
          <p:cNvSpPr txBox="1"/>
          <p:nvPr/>
        </p:nvSpPr>
        <p:spPr>
          <a:xfrm>
            <a:off x="615864" y="319115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635125" y="282956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1698090" y="5398887"/>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285434" y="63231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237019" y="46903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8" name="Grupo 37"/>
          <p:cNvGrpSpPr/>
          <p:nvPr/>
        </p:nvGrpSpPr>
        <p:grpSpPr>
          <a:xfrm rot="5400000" flipH="1">
            <a:off x="941338" y="3027674"/>
            <a:ext cx="1274445" cy="234950"/>
            <a:chOff x="4152748" y="3524056"/>
            <a:chExt cx="1274569" cy="255373"/>
          </a:xfrm>
        </p:grpSpPr>
        <p:cxnSp>
          <p:nvCxnSpPr>
            <p:cNvPr id="3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9"/>
          <p:cNvCxnSpPr/>
          <p:nvPr/>
        </p:nvCxnSpPr>
        <p:spPr>
          <a:xfrm>
            <a:off x="1011655" y="361263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44" name="Conector Reto 74"/>
          <p:cNvCxnSpPr/>
          <p:nvPr/>
        </p:nvCxnSpPr>
        <p:spPr>
          <a:xfrm>
            <a:off x="1595040" y="60219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475901" y="509940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284512" y="546957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1597125" y="510742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799379" y="236946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550285" y="319087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2576830" y="28301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2713990" y="3027680"/>
            <a:ext cx="1274445" cy="23495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3378200" y="6021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2476500" y="510730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3490595" y="236918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3372585" y="362088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269789" y="393156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3980094" y="393156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3" name="Conector de Seta Reta 59"/>
          <p:cNvCxnSpPr/>
          <p:nvPr/>
        </p:nvCxnSpPr>
        <p:spPr>
          <a:xfrm flipH="1">
            <a:off x="1800177"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3237182"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1778549"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2739304"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a:t>
            </a:r>
            <a:r>
              <a:rPr lang="pt-BR" sz="2000" i="1" baseline="-25000" dirty="0" smtClean="0">
                <a:latin typeface="Century Schoolbook" panose="02040604050505020304" pitchFamily="18" charset="0"/>
                <a:ea typeface="Cambria Math" panose="02040503050406030204" pitchFamily="18" charset="0"/>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639665" y="3751419"/>
            <a:ext cx="1668543" cy="1053034"/>
            <a:chOff x="7502" y="6919"/>
            <a:chExt cx="2142" cy="130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2657695" y="3748879"/>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3" name="Caixa de Texto 2"/>
          <p:cNvSpPr txBox="1"/>
          <p:nvPr/>
        </p:nvSpPr>
        <p:spPr>
          <a:xfrm>
            <a:off x="5480050" y="2137410"/>
            <a:ext cx="4454525"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Resultam as equações: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2"/>
              <p:cNvSpPr txBox="1"/>
              <p:nvPr/>
            </p:nvSpPr>
            <p:spPr>
              <a:xfrm>
                <a:off x="5480050" y="2976245"/>
                <a:ext cx="4231005"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e>
                      </m:rad>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5480050" y="2976245"/>
                <a:ext cx="4231005" cy="1176655"/>
              </a:xfrm>
              <a:prstGeom prst="rect">
                <a:avLst/>
              </a:prstGeom>
              <a:blipFill rotWithShape="1">
                <a:blip r:embed="rId2"/>
                <a:stretch>
                  <a:fillRect t="-2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764530" y="4428490"/>
                <a:ext cx="249174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764530" y="4428490"/>
                <a:ext cx="2491740"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p:cxnSp>
        <p:nvCxnSpPr>
          <p:cNvPr id="9" name="Conector Reto 8"/>
          <p:cNvCxnSpPr/>
          <p:nvPr/>
        </p:nvCxnSpPr>
        <p:spPr>
          <a:xfrm flipH="1">
            <a:off x="5764530" y="3379470"/>
            <a:ext cx="3175" cy="154622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80695"/>
                <a:ext cx="11240770" cy="204343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(ativo):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40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32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ctr"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𝑐</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𝐴</m:t>
                            </m:r>
                          </m:sub>
                        </m:sSub>
                      </m:num>
                      <m:den>
                        <m:sSub>
                          <m:sSubPr>
                            <m:ctrlPr>
                              <a:rPr lang="en-US" altLang="pt-BR" sz="3200" i="1" smtClean="0">
                                <a:latin typeface="Cambria Math" panose="02040503050406030204" pitchFamily="18" charset="0"/>
                              </a:rPr>
                            </m:ctrlPr>
                          </m:sSubPr>
                          <m:e>
                            <m:r>
                              <a:rPr lang="en-US" altLang="pt-BR" sz="3200" i="1" smtClean="0">
                                <a:latin typeface="Cambria Math" panose="02040503050406030204" pitchFamily="18" charset="0"/>
                              </a:rPr>
                              <m:t>𝐼</m:t>
                            </m:r>
                          </m:e>
                          <m:sub>
                            <m:r>
                              <a:rPr lang="en-US" altLang="pt-BR" sz="3200" b="0" i="1" smtClean="0">
                                <a:latin typeface="Cambria Math" panose="02040503050406030204" pitchFamily="18" charset="0"/>
                              </a:rPr>
                              <m:t>𝑐𝑜</m:t>
                            </m:r>
                          </m:sub>
                        </m:sSub>
                      </m:den>
                    </m:f>
                  </m:oMath>
                </a14:m>
                <a:r>
                  <a:rPr lang="pt-BR" altLang="en-US" sz="3200" i="1" dirty="0">
                    <a:latin typeface="Cambria Math" panose="02040503050406030204" pitchFamily="18" charset="0"/>
                    <a:cs typeface="Cambria Math" panose="02040503050406030204" pitchFamily="18" charset="0"/>
                  </a:rPr>
                  <a:t>    </a:t>
                </a:r>
                <a:endParaRPr lang="pt-BR" altLang="en-US" sz="3200" i="1" dirty="0">
                  <a:latin typeface="Cambria Math" panose="02040503050406030204" pitchFamily="18" charset="0"/>
                  <a:cs typeface="Cambria Math" panose="02040503050406030204" pitchFamily="18" charset="0"/>
                </a:endParaRPr>
              </a:p>
              <a:p>
                <a:pPr marL="342900" indent="-342900" algn="l" fontAlgn="auto">
                  <a:spcBef>
                    <a:spcPts val="0"/>
                  </a:spcBef>
                  <a:spcAft>
                    <a:spcPts val="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Dois modelos de </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hibrido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80695"/>
                <a:ext cx="11240770" cy="204343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3773725" y="4710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2825101" y="521698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763046" y="37881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3579912" y="415830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1740984" y="351991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5229569" y="332775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3020731" y="528776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1423381" y="332665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4777892" y="306223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2979308" y="532146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644513" y="302513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974668" y="453946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115874" y="375615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2408583" y="569850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845721" y="373603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4547351" y="300019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1988185" y="5221605"/>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1998481" y="378771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879296" y="369104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3740150" y="460121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3740150" y="4601210"/>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1360338" y="4368677"/>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100580" y="4158615"/>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100580" y="4158615"/>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4388645" y="439788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115560" y="4535170"/>
                <a:ext cx="1402715" cy="96329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𝐴</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𝑐𝑜</m:t>
                              </m:r>
                            </m:sub>
                          </m:sSub>
                        </m:den>
                      </m:f>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115560" y="4535170"/>
                <a:ext cx="1402715" cy="963295"/>
              </a:xfrm>
              <a:prstGeom prst="rect">
                <a:avLst/>
              </a:prstGeom>
              <a:blipFill rotWithShape="1">
                <a:blip r:embed="rId4"/>
                <a:stretch>
                  <a:fillRect r="-543"/>
                </a:stretch>
              </a:blipFill>
            </p:spPr>
            <p:txBody>
              <a:bodyPr/>
              <a:lstStyle/>
              <a:p>
                <a:r>
                  <a:rPr lang="pt-BR" altLang="en-US">
                    <a:noFill/>
                  </a:rPr>
                  <a:t> </a:t>
                </a:r>
              </a:p>
            </p:txBody>
          </p:sp>
        </mc:Fallback>
      </mc:AlternateContent>
      <p:cxnSp>
        <p:nvCxnSpPr>
          <p:cNvPr id="63" name="Conector Reto 74"/>
          <p:cNvCxnSpPr/>
          <p:nvPr/>
        </p:nvCxnSpPr>
        <p:spPr>
          <a:xfrm>
            <a:off x="9857025" y="4706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H="1">
            <a:off x="8908401" y="521254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flipV="1">
            <a:off x="9846346" y="37836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6" name="Grupo 65"/>
          <p:cNvGrpSpPr/>
          <p:nvPr/>
        </p:nvGrpSpPr>
        <p:grpSpPr>
          <a:xfrm>
            <a:off x="9663212" y="4153858"/>
            <a:ext cx="387626" cy="552342"/>
            <a:chOff x="7555792" y="2647951"/>
            <a:chExt cx="387626" cy="552342"/>
          </a:xfrm>
          <a:solidFill>
            <a:srgbClr val="00B0F0">
              <a:alpha val="97000"/>
            </a:srgbClr>
          </a:solidFill>
        </p:grpSpPr>
        <p:sp>
          <p:nvSpPr>
            <p:cNvPr id="67" name="Elipse 6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9" name="Conector Reto 68"/>
          <p:cNvCxnSpPr/>
          <p:nvPr/>
        </p:nvCxnSpPr>
        <p:spPr>
          <a:xfrm rot="5400000" flipH="1">
            <a:off x="7824284" y="35154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0" name="Conector de Seta Reta 18"/>
          <p:cNvCxnSpPr/>
          <p:nvPr/>
        </p:nvCxnSpPr>
        <p:spPr>
          <a:xfrm rot="5400000" flipH="1">
            <a:off x="11312869" y="332330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Conector de Seta Reta 70"/>
          <p:cNvCxnSpPr/>
          <p:nvPr/>
        </p:nvCxnSpPr>
        <p:spPr>
          <a:xfrm flipH="1">
            <a:off x="9076091" y="528331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16200000" flipH="1">
            <a:off x="7506681" y="33222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Caixa de Texto 23"/>
          <p:cNvSpPr txBox="1"/>
          <p:nvPr/>
        </p:nvSpPr>
        <p:spPr>
          <a:xfrm>
            <a:off x="10861192" y="305778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4" name="Caixa de Texto 23"/>
          <p:cNvSpPr txBox="1"/>
          <p:nvPr/>
        </p:nvSpPr>
        <p:spPr>
          <a:xfrm>
            <a:off x="9034668" y="531701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5" name="Caixa de Texto 23"/>
          <p:cNvSpPr txBox="1"/>
          <p:nvPr/>
        </p:nvSpPr>
        <p:spPr>
          <a:xfrm>
            <a:off x="6727813" y="302069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7058603" y="441881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1199174" y="375171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8" name="Caixa de Texto 23"/>
          <p:cNvSpPr txBox="1"/>
          <p:nvPr/>
        </p:nvSpPr>
        <p:spPr>
          <a:xfrm>
            <a:off x="8491883" y="569405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9" name="Caixa de Texto 23"/>
          <p:cNvSpPr txBox="1"/>
          <p:nvPr/>
        </p:nvSpPr>
        <p:spPr>
          <a:xfrm>
            <a:off x="6929021" y="373158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0" name="Conector Reto 79"/>
          <p:cNvCxnSpPr/>
          <p:nvPr/>
        </p:nvCxnSpPr>
        <p:spPr>
          <a:xfrm rot="16200000">
            <a:off x="10630651" y="29957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a:off x="8071485" y="521716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flipV="1">
            <a:off x="8081781" y="37832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3" name="Forma livre 82"/>
          <p:cNvSpPr/>
          <p:nvPr/>
        </p:nvSpPr>
        <p:spPr>
          <a:xfrm>
            <a:off x="6928941" y="365421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84" name="Caixa de Texto 83"/>
              <p:cNvSpPr txBox="1"/>
              <p:nvPr/>
            </p:nvSpPr>
            <p:spPr>
              <a:xfrm>
                <a:off x="9823450" y="4596765"/>
                <a:ext cx="80200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9823450" y="4596765"/>
                <a:ext cx="802005" cy="521970"/>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85" name="Grupo 84"/>
          <p:cNvGrpSpPr/>
          <p:nvPr/>
        </p:nvGrpSpPr>
        <p:grpSpPr>
          <a:xfrm rot="5400000" flipH="1">
            <a:off x="7428398" y="4364232"/>
            <a:ext cx="1274445" cy="234950"/>
            <a:chOff x="4152748" y="3524056"/>
            <a:chExt cx="1274569" cy="255373"/>
          </a:xfrm>
        </p:grpSpPr>
        <p:cxnSp>
          <p:nvCxnSpPr>
            <p:cNvPr id="8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7" name="Retângulo 8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88" name="Caixa de Texto 87"/>
              <p:cNvSpPr txBox="1"/>
              <p:nvPr/>
            </p:nvSpPr>
            <p:spPr>
              <a:xfrm>
                <a:off x="8183880" y="4154170"/>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8183880" y="415417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89" name="Grupo 88"/>
          <p:cNvGrpSpPr/>
          <p:nvPr/>
        </p:nvGrpSpPr>
        <p:grpSpPr>
          <a:xfrm rot="5400000" flipH="1">
            <a:off x="10471945" y="4393444"/>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2" name="Caixa de Texto 91"/>
              <p:cNvSpPr txBox="1"/>
              <p:nvPr/>
            </p:nvSpPr>
            <p:spPr>
              <a:xfrm>
                <a:off x="11422380" y="4254500"/>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91"/>
              <p:cNvSpPr txBox="1">
                <a:spLocks noRot="1" noChangeAspect="1" noMove="1" noResize="1" noEditPoints="1" noAdjustHandles="1" noChangeArrowheads="1" noChangeShapeType="1" noTextEdit="1"/>
              </p:cNvSpPr>
              <p:nvPr/>
            </p:nvSpPr>
            <p:spPr>
              <a:xfrm>
                <a:off x="11422380" y="4254500"/>
                <a:ext cx="609600" cy="583565"/>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07365" y="463550"/>
            <a:ext cx="10772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soluçao do sistema será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6" name="CaixaDeTexto 47"/>
          <p:cNvSpPr txBox="1"/>
          <p:nvPr/>
        </p:nvSpPr>
        <p:spPr>
          <a:xfrm>
            <a:off x="615864" y="319115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635125" y="282956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1698090" y="5398887"/>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285434" y="63231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237019" y="46903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8" name="Grupo 37"/>
          <p:cNvGrpSpPr/>
          <p:nvPr/>
        </p:nvGrpSpPr>
        <p:grpSpPr>
          <a:xfrm rot="5400000" flipH="1">
            <a:off x="941338" y="3027674"/>
            <a:ext cx="1274445" cy="234950"/>
            <a:chOff x="4152748" y="3524056"/>
            <a:chExt cx="1274569" cy="255373"/>
          </a:xfrm>
        </p:grpSpPr>
        <p:cxnSp>
          <p:nvCxnSpPr>
            <p:cNvPr id="3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9"/>
          <p:cNvCxnSpPr/>
          <p:nvPr/>
        </p:nvCxnSpPr>
        <p:spPr>
          <a:xfrm>
            <a:off x="1011655" y="361263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44" name="Conector Reto 74"/>
          <p:cNvCxnSpPr/>
          <p:nvPr/>
        </p:nvCxnSpPr>
        <p:spPr>
          <a:xfrm>
            <a:off x="1595040" y="60219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475901" y="509940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284512" y="546957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1597125" y="510742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799379" y="236946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550285" y="319087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2576830" y="28301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2729230" y="3027680"/>
            <a:ext cx="1274445" cy="23495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3378200" y="6021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2476500" y="510730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3490595" y="236918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3387825" y="362088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269789" y="393156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3980094" y="393156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3" name="Conector de Seta Reta 59"/>
          <p:cNvCxnSpPr/>
          <p:nvPr/>
        </p:nvCxnSpPr>
        <p:spPr>
          <a:xfrm flipH="1">
            <a:off x="1800177"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3237182"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1778549"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2739304"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a:t>
            </a:r>
            <a:r>
              <a:rPr lang="pt-BR" sz="2000" i="1" baseline="-25000" dirty="0" smtClean="0">
                <a:latin typeface="Century Schoolbook" panose="02040604050505020304" pitchFamily="18" charset="0"/>
                <a:ea typeface="Cambria Math" panose="02040503050406030204" pitchFamily="18" charset="0"/>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639665" y="3751419"/>
            <a:ext cx="1668543" cy="1053034"/>
            <a:chOff x="7502" y="6919"/>
            <a:chExt cx="2142" cy="130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2657695" y="3748879"/>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23" name="Caixa de Texto 2"/>
              <p:cNvSpPr txBox="1"/>
              <p:nvPr/>
            </p:nvSpPr>
            <p:spPr>
              <a:xfrm>
                <a:off x="4516755" y="1767840"/>
                <a:ext cx="6268085" cy="18681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e>
                      </m:rad>
                      <m:rad>
                        <m:radPr>
                          <m:degHide m:val="on"/>
                          <m:ctrlPr>
                            <a:rPr lang="en-US" altLang="pt-BR" sz="2400" i="1">
                              <a:latin typeface="Cambria Math" panose="02040503050406030204" pitchFamily="18" charset="0"/>
                              <a:cs typeface="Cambria Math" panose="02040503050406030204" pitchFamily="18" charset="0"/>
                            </a:rPr>
                          </m:ctrlPr>
                        </m:radPr>
                        <m:deg/>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num>
                            <m:den>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den>
                              </m:f>
                            </m:den>
                          </m:f>
                        </m:e>
                      </m:rad>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4516755" y="1767840"/>
                <a:ext cx="6268085" cy="1868170"/>
              </a:xfrm>
              <a:prstGeom prst="rect">
                <a:avLst/>
              </a:prstGeom>
              <a:blipFill rotWithShape="1">
                <a:blip r:embed="rId1"/>
                <a:stretch>
                  <a:fillRect t="-163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2"/>
              <p:cNvSpPr txBox="1"/>
              <p:nvPr/>
            </p:nvSpPr>
            <p:spPr>
              <a:xfrm>
                <a:off x="4477385" y="4362450"/>
                <a:ext cx="6193790" cy="18681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e>
                      </m:rad>
                      <m:rad>
                        <m:radPr>
                          <m:degHide m:val="on"/>
                          <m:ctrlPr>
                            <a:rPr lang="en-US" altLang="pt-BR" sz="2400" i="1">
                              <a:latin typeface="Cambria Math" panose="02040503050406030204" pitchFamily="18" charset="0"/>
                              <a:cs typeface="Cambria Math" panose="02040503050406030204" pitchFamily="18" charset="0"/>
                            </a:rPr>
                          </m:ctrlPr>
                        </m:radPr>
                        <m:deg/>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num>
                            <m:den>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den>
                              </m:f>
                            </m:den>
                          </m:f>
                        </m:e>
                      </m:rad>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4477385" y="4362450"/>
                <a:ext cx="6193790" cy="1868170"/>
              </a:xfrm>
              <a:prstGeom prst="rect">
                <a:avLst/>
              </a:prstGeom>
              <a:blipFill rotWithShape="1">
                <a:blip r:embed="rId2"/>
                <a:stretch>
                  <a:fillRect t="-1632"/>
                </a:stretch>
              </a:blipFill>
              <a:ln w="38100">
                <a:noFill/>
              </a:ln>
            </p:spPr>
            <p:txBody>
              <a:bodyPr/>
              <a:lstStyle/>
              <a:p>
                <a:r>
                  <a:rPr lang="pt-BR" altLang="en-US">
                    <a:noFill/>
                  </a:rPr>
                  <a:t> </a:t>
                </a:r>
              </a:p>
            </p:txBody>
          </p:sp>
        </mc:Fallback>
      </mc:AlternateContent>
    </p:spTree>
  </p:cSld>
  <p:clrMapOvr>
    <a:masterClrMapping/>
  </p:clrMapOvr>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07365" y="463550"/>
            <a:ext cx="10772140" cy="22453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Veja que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/2 é a tensão diferencial aplicada a cada lado do par diferencial.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D1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D2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/2. Teremos entao: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
              <p:cNvSpPr txBox="1"/>
              <p:nvPr/>
            </p:nvSpPr>
            <p:spPr>
              <a:xfrm>
                <a:off x="1600835" y="2931160"/>
                <a:ext cx="7407910" cy="117665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e>
                      </m:rad>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1600835" y="2931160"/>
                <a:ext cx="7407910" cy="1176655"/>
              </a:xfrm>
              <a:prstGeom prst="rect">
                <a:avLst/>
              </a:prstGeom>
              <a:blipFill rotWithShape="1">
                <a:blip r:embed="rId1"/>
                <a:stretch>
                  <a:fillRect l="-257" t="-2590" r="-257" b="-1619"/>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3696970" y="4651375"/>
                <a:ext cx="4392930" cy="615950"/>
              </a:xfrm>
              <a:prstGeom prst="rect">
                <a:avLst/>
              </a:prstGeom>
              <a:noFill/>
              <a:ln w="38100">
                <a:noFill/>
              </a:ln>
            </p:spPr>
            <p:txBody>
              <a:bodyPr wrap="square" rtlCol="0" anchor="t">
                <a:spAutoFit/>
              </a:bodyPr>
              <a:p>
                <a:pPr algn="l"/>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r>
                  <a:rPr lang="pt-BR" altLang="en-US" sz="2400" baseline="30000">
                    <a:latin typeface="Cambria Math" panose="02040503050406030204" pitchFamily="18" charset="0"/>
                    <a:cs typeface="Cambria Math" panose="02040503050406030204" pitchFamily="18" charset="0"/>
                  </a:rPr>
                  <a:t>2</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696970" y="4651375"/>
                <a:ext cx="4392930" cy="615950"/>
              </a:xfrm>
              <a:prstGeom prst="rect">
                <a:avLst/>
              </a:prstGeom>
              <a:blipFill rotWithShape="1">
                <a:blip r:embed="rId2"/>
                <a:stretch>
                  <a:fillRect t="-494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4086225" y="5692775"/>
                <a:ext cx="3392805" cy="904240"/>
              </a:xfrm>
              <a:prstGeom prst="rect">
                <a:avLst/>
              </a:prstGeom>
              <a:noFill/>
              <a:ln w="38100">
                <a:solidFill>
                  <a:srgbClr val="FFFF00"/>
                </a:solid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r>
                  <a:rPr lang="pt-BR" altLang="en-US" sz="2400" baseline="30000">
                    <a:latin typeface="Cambria Math" panose="02040503050406030204" pitchFamily="18" charset="0"/>
                    <a:cs typeface="Cambria Math" panose="02040503050406030204" pitchFamily="18" charset="0"/>
                  </a:rPr>
                  <a:t>2</a:t>
                </a:r>
                <a:r>
                  <a:rPr lang="pt-BR" altLang="en-US" sz="2400" baseline="-25000">
                    <a:latin typeface="Cambria Math" panose="02040503050406030204" pitchFamily="18" charset="0"/>
                    <a:cs typeface="Cambria Math" panose="02040503050406030204" pitchFamily="18" charset="0"/>
                  </a:rPr>
                  <a:t>=</a:t>
                </a:r>
                <a14:m>
                  <m:oMath xmlns:m="http://schemas.openxmlformats.org/officeDocument/2006/math">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den>
                    </m:f>
                  </m:oMath>
                </a14:m>
                <a:endParaRPr lang="pt-BR" altLang="en-US" sz="2400" baseline="-25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086225" y="5692775"/>
                <a:ext cx="3392805" cy="904240"/>
              </a:xfrm>
              <a:prstGeom prst="rect">
                <a:avLst/>
              </a:prstGeom>
              <a:blipFill rotWithShape="1">
                <a:blip r:embed="rId3"/>
                <a:stretch>
                  <a:fillRect l="-561" t="-3371" r="-561" b="-2107"/>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07365" y="463550"/>
            <a:ext cx="10772140" cy="166052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 as duas relacoes podemos reescrever os resultados para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D2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3" name="Caixa de Texto 2"/>
              <p:cNvSpPr txBox="1"/>
              <p:nvPr/>
            </p:nvSpPr>
            <p:spPr>
              <a:xfrm>
                <a:off x="774700" y="2224405"/>
                <a:ext cx="10370820" cy="18681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e>
                      </m:rad>
                      <m:rad>
                        <m:radPr>
                          <m:degHide m:val="on"/>
                          <m:ctrlPr>
                            <a:rPr lang="en-US" altLang="pt-BR" sz="2400" i="1">
                              <a:latin typeface="Cambria Math" panose="02040503050406030204" pitchFamily="18" charset="0"/>
                              <a:cs typeface="Cambria Math" panose="02040503050406030204" pitchFamily="18" charset="0"/>
                            </a:rPr>
                          </m:ctrlPr>
                        </m:radPr>
                        <m:deg/>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num>
                            <m:den>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den>
                              </m:f>
                            </m:den>
                          </m:f>
                        </m:e>
                      </m:rad>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ad>
                        <m:radPr>
                          <m:degHide m:val="on"/>
                          <m:ctrlPr>
                            <a:rPr lang="en-US" altLang="pt-BR" sz="2400" i="1">
                              <a:latin typeface="Cambria Math" panose="02040503050406030204" pitchFamily="18" charset="0"/>
                              <a:cs typeface="Cambria Math" panose="02040503050406030204" pitchFamily="18" charset="0"/>
                            </a:rPr>
                          </m:ctrlPr>
                        </m:radPr>
                        <m:deg/>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den>
                          </m:f>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e>
                      </m:rad>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774700" y="2224405"/>
                <a:ext cx="10370820" cy="1868170"/>
              </a:xfrm>
              <a:prstGeom prst="rect">
                <a:avLst/>
              </a:prstGeom>
              <a:blipFill rotWithShape="1">
                <a:blip r:embed="rId1"/>
                <a:stretch>
                  <a:fillRect t="-163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2"/>
              <p:cNvSpPr txBox="1"/>
              <p:nvPr/>
            </p:nvSpPr>
            <p:spPr>
              <a:xfrm>
                <a:off x="641350" y="4549140"/>
                <a:ext cx="10504805" cy="18681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e>
                      </m:rad>
                      <m:rad>
                        <m:radPr>
                          <m:degHide m:val="on"/>
                          <m:ctrlPr>
                            <a:rPr lang="en-US" altLang="pt-BR" sz="2400" i="1">
                              <a:latin typeface="Cambria Math" panose="02040503050406030204" pitchFamily="18" charset="0"/>
                              <a:cs typeface="Cambria Math" panose="02040503050406030204" pitchFamily="18" charset="0"/>
                            </a:rPr>
                          </m:ctrlPr>
                        </m:radPr>
                        <m:deg/>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num>
                            <m:den>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den>
                              </m:f>
                            </m:den>
                          </m:f>
                        </m:e>
                      </m:rad>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ad>
                        <m:radPr>
                          <m:degHide m:val="on"/>
                          <m:ctrlPr>
                            <a:rPr lang="en-US" altLang="pt-BR" sz="2400" i="1">
                              <a:latin typeface="Cambria Math" panose="02040503050406030204" pitchFamily="18" charset="0"/>
                              <a:cs typeface="Cambria Math" panose="02040503050406030204" pitchFamily="18" charset="0"/>
                            </a:rPr>
                          </m:ctrlPr>
                        </m:radPr>
                        <m:deg/>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den>
                          </m:f>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e>
                      </m:rad>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641350" y="4549140"/>
                <a:ext cx="10504805" cy="1868170"/>
              </a:xfrm>
              <a:prstGeom prst="rect">
                <a:avLst/>
              </a:prstGeom>
              <a:blipFill rotWithShape="1">
                <a:blip r:embed="rId2"/>
                <a:stretch>
                  <a:fillRect t="-1632"/>
                </a:stretch>
              </a:blipFill>
              <a:ln w="38100">
                <a:noFill/>
              </a:ln>
            </p:spPr>
            <p:txBody>
              <a:bodyPr/>
              <a:lstStyle/>
              <a:p>
                <a:r>
                  <a:rPr lang="pt-BR" altLang="en-US">
                    <a:noFill/>
                  </a:rPr>
                  <a:t> </a:t>
                </a:r>
              </a:p>
            </p:txBody>
          </p:sp>
        </mc:Fallback>
      </mc:AlternateContent>
    </p:spTree>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07365" y="463550"/>
            <a:ext cx="10772140" cy="22453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tenhamos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&lt;&lt; 2(V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(tensão diferencial menor que duas vezes a  tensão de overdrive), entao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3" name="Caixa de Texto 2"/>
              <p:cNvSpPr txBox="1"/>
              <p:nvPr/>
            </p:nvSpPr>
            <p:spPr>
              <a:xfrm>
                <a:off x="1346200" y="2985135"/>
                <a:ext cx="4074795" cy="8883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1346200" y="2985135"/>
                <a:ext cx="4074795" cy="888365"/>
              </a:xfrm>
              <a:prstGeom prst="rect">
                <a:avLst/>
              </a:prstGeom>
              <a:blipFill rotWithShape="1">
                <a:blip r:embed="rId1"/>
                <a:stretch>
                  <a:fillRect t="-486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2"/>
              <p:cNvSpPr txBox="1"/>
              <p:nvPr/>
            </p:nvSpPr>
            <p:spPr>
              <a:xfrm>
                <a:off x="1660525" y="4512310"/>
                <a:ext cx="3446145" cy="8883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1660525" y="4512310"/>
                <a:ext cx="3446145" cy="888365"/>
              </a:xfrm>
              <a:prstGeom prst="rect">
                <a:avLst/>
              </a:prstGeom>
              <a:blipFill rotWithShape="1">
                <a:blip r:embed="rId2"/>
                <a:stretch>
                  <a:fillRect t="-4861"/>
                </a:stretch>
              </a:blipFill>
              <a:ln w="38100">
                <a:noFill/>
              </a:ln>
            </p:spPr>
            <p:txBody>
              <a:bodyPr/>
              <a:lstStyle/>
              <a:p>
                <a:r>
                  <a:rPr lang="pt-BR" altLang="en-US">
                    <a:noFill/>
                  </a:rPr>
                  <a:t> </a:t>
                </a:r>
              </a:p>
            </p:txBody>
          </p:sp>
        </mc:Fallback>
      </mc:AlternateContent>
    </p:spTree>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 tensoes de saída serão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1317625" y="1675765"/>
                <a:ext cx="7477760" cy="7747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317625" y="1675765"/>
                <a:ext cx="7477760" cy="774700"/>
              </a:xfrm>
              <a:prstGeom prst="rect">
                <a:avLst/>
              </a:prstGeom>
              <a:blipFill rotWithShape="1">
                <a:blip r:embed="rId1"/>
                <a:stretch>
                  <a:fillRect t="-39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317625" y="2705100"/>
                <a:ext cx="7404735" cy="7747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317625" y="2705100"/>
                <a:ext cx="7404735" cy="774700"/>
              </a:xfrm>
              <a:prstGeom prst="rect">
                <a:avLst/>
              </a:prstGeom>
              <a:blipFill rotWithShape="1">
                <a:blip r:embed="rId2"/>
                <a:stretch>
                  <a:fillRect t="-39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4"/>
              <p:cNvSpPr txBox="1"/>
              <p:nvPr/>
            </p:nvSpPr>
            <p:spPr>
              <a:xfrm>
                <a:off x="711835" y="3785235"/>
                <a:ext cx="11104880" cy="215773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 tensões na saída serão compostas por</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componente DC: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1</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den>
                    </m:f>
                  </m:oMath>
                </a14:m>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componentes peq. sinais:</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1</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den>
                    </m:f>
                  </m:oMath>
                </a14:m>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4"/>
              <p:cNvSpPr txBox="1">
                <a:spLocks noRot="1" noChangeAspect="1" noMove="1" noResize="1" noEditPoints="1" noAdjustHandles="1" noChangeArrowheads="1" noChangeShapeType="1" noTextEdit="1"/>
              </p:cNvSpPr>
              <p:nvPr/>
            </p:nvSpPr>
            <p:spPr>
              <a:xfrm>
                <a:off x="711835" y="3785235"/>
                <a:ext cx="11104880" cy="215773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diferencial do circuito será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654050" y="3127375"/>
                <a:ext cx="11104880" cy="252666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Esse ganho vale para entradas pequenas de forma que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D</a:t>
                </a:r>
                <a:r>
                  <a:rPr lang="pt-BR" altLang="en-US" sz="2800" b="1" dirty="0" smtClean="0">
                    <a:latin typeface="Comic Sans MS" panose="030F0702030302020204" pitchFamily="66" charset="0"/>
                    <a:cs typeface="Comic Sans MS" panose="030F0702030302020204" pitchFamily="66" charset="0"/>
                    <a:sym typeface="+mn-ea"/>
                  </a:rPr>
                  <a:t> &lt;&lt; 2(V</a:t>
                </a:r>
                <a:r>
                  <a:rPr lang="pt-BR" altLang="en-US" sz="2800" b="1" baseline="-25000" dirty="0" smtClean="0">
                    <a:latin typeface="Comic Sans MS" panose="030F0702030302020204" pitchFamily="66" charset="0"/>
                    <a:cs typeface="Comic Sans MS" panose="030F0702030302020204" pitchFamily="66" charset="0"/>
                    <a:sym typeface="+mn-ea"/>
                  </a:rPr>
                  <a:t>GS</a:t>
                </a:r>
                <a:r>
                  <a:rPr lang="pt-BR" altLang="en-US" sz="2800" b="1" dirty="0" smtClean="0">
                    <a:latin typeface="Comic Sans MS" panose="030F0702030302020204" pitchFamily="66" charset="0"/>
                    <a:cs typeface="Comic Sans MS" panose="030F0702030302020204" pitchFamily="66" charset="0"/>
                    <a:sym typeface="+mn-ea"/>
                  </a:rPr>
                  <a:t> - 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a:t>
                </a:r>
                <a:endParaRPr lang="en-US" altLang="pt-BR" sz="2800" i="1">
                  <a:latin typeface="Cambria Math" panose="02040503050406030204" pitchFamily="18" charset="0"/>
                  <a:cs typeface="Cambria Math" panose="02040503050406030204" pitchFamily="18" charset="0"/>
                </a:endParaRPr>
              </a:p>
              <a:p>
                <a:pPr marL="457200" indent="-457200" algn="l" fontAlgn="auto">
                  <a:spcAft>
                    <a:spcPts val="1200"/>
                  </a:spcAft>
                  <a:buFont typeface="Wingdings" panose="05000000000000000000" charset="0"/>
                  <a:buChar char="ü"/>
                </a:pPr>
                <a14:m>
                  <m:oMath xmlns:m="http://schemas.openxmlformats.org/officeDocument/2006/math">
                    <m:rad>
                      <m:radPr>
                        <m:degHide m:val="on"/>
                        <m:ctrlPr>
                          <a:rPr lang="en-US" altLang="pt-BR" sz="2800" i="1">
                            <a:latin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den>
                            </m:f>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den>
                        </m:f>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e>
                    </m:rad>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1</m:t>
                    </m:r>
                  </m:oMath>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54050" y="3127375"/>
                <a:ext cx="11104880" cy="25266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DeTexto 8"/>
              <p:cNvSpPr txBox="1"/>
              <p:nvPr/>
            </p:nvSpPr>
            <p:spPr>
              <a:xfrm>
                <a:off x="2845435" y="1793240"/>
                <a:ext cx="6264275" cy="82232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D </a:t>
                </a:r>
                <a:r>
                  <a:rPr lang="pt-BR" sz="2800" dirty="0" smtClean="0">
                    <a:latin typeface="Comic Sans MS" panose="030F0702030302020204" pitchFamily="66" charset="0"/>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den>
                    </m:f>
                    <m:r>
                      <a:rPr lang="en-US" altLang="pt-BR" sz="2800" i="1" dirty="0" smtClean="0">
                        <a:latin typeface="Cambria Math" panose="02040503050406030204" pitchFamily="18" charset="0"/>
                        <a:cs typeface="Cambria Math" panose="02040503050406030204" pitchFamily="18" charset="0"/>
                      </a:rPr>
                      <m:t>=</m:t>
                    </m:r>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den>
                    </m:f>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oMath>
                </a14:m>
                <a:endParaRPr lang="pt-BR" sz="2800" dirty="0">
                  <a:latin typeface="Comic Sans MS" panose="030F0702030302020204" pitchFamily="66" charset="0"/>
                </a:endParaRPr>
              </a:p>
            </p:txBody>
          </p:sp>
        </mc:Choice>
        <mc:Fallback>
          <p:sp>
            <p:nvSpPr>
              <p:cNvPr id="24" name="CaixaDeTexto 8"/>
              <p:cNvSpPr txBox="1">
                <a:spLocks noRot="1" noChangeAspect="1" noMove="1" noResize="1" noEditPoints="1" noAdjustHandles="1" noChangeArrowheads="1" noChangeShapeType="1" noTextEdit="1"/>
              </p:cNvSpPr>
              <p:nvPr/>
            </p:nvSpPr>
            <p:spPr>
              <a:xfrm>
                <a:off x="2845435" y="1793240"/>
                <a:ext cx="6264275" cy="822325"/>
              </a:xfrm>
              <a:prstGeom prst="rect">
                <a:avLst/>
              </a:prstGeom>
              <a:blipFill rotWithShape="1">
                <a:blip r:embed="rId2"/>
                <a:stretch>
                  <a:fillRect b="-2239"/>
                </a:stretch>
              </a:blipFill>
            </p:spPr>
            <p:txBody>
              <a:bodyPr/>
              <a:lstStyle/>
              <a:p>
                <a:r>
                  <a:rPr lang="pt-BR" altLang="en-US">
                    <a:noFill/>
                  </a:rPr>
                  <a:t> </a:t>
                </a:r>
              </a:p>
            </p:txBody>
          </p:sp>
        </mc:Fallback>
      </mc:AlternateContent>
    </p:spTree>
  </p:cSld>
  <p:clrMapOvr>
    <a:masterClrMapping/>
  </p:clrMapOvr>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4" name="Conector Reto 79"/>
          <p:cNvCxnSpPr/>
          <p:nvPr/>
        </p:nvCxnSpPr>
        <p:spPr>
          <a:xfrm rot="-5400000" flipV="1">
            <a:off x="2276204" y="547482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 name="Conector Reto 74"/>
          <p:cNvCxnSpPr/>
          <p:nvPr/>
        </p:nvCxnSpPr>
        <p:spPr>
          <a:xfrm>
            <a:off x="1465500" y="554884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rot="-5400000">
            <a:off x="2668596" y="532709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 name="Conector Reto 37"/>
          <p:cNvCxnSpPr/>
          <p:nvPr/>
        </p:nvCxnSpPr>
        <p:spPr>
          <a:xfrm>
            <a:off x="2726124" y="60856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2944495" y="516064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4459605" y="1243330"/>
                <a:ext cx="7476490" cy="49542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analisar o circuito aplicando o modelo de pequenos sinais para determinar os ganhos diferencial e de modo comum. Ja sabemos o que esperar em termos de ganho diferencial e ganho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sz="2800" dirty="0" smtClean="0">
                    <a:latin typeface="Comic Sans MS" panose="030F0702030302020204" pitchFamily="66" charset="0"/>
                    <a:sym typeface="+mn-ea"/>
                  </a:rPr>
                  <a:t>A</a:t>
                </a:r>
                <a:r>
                  <a:rPr lang="pt-BR" sz="2800" baseline="-25000" dirty="0" smtClean="0">
                    <a:latin typeface="Comic Sans MS" panose="030F0702030302020204" pitchFamily="66" charset="0"/>
                    <a:sym typeface="+mn-ea"/>
                  </a:rPr>
                  <a:t>D </a:t>
                </a:r>
                <a:r>
                  <a:rPr lang="pt-BR" sz="2800" dirty="0" smtClean="0">
                    <a:latin typeface="Comic Sans MS" panose="030F0702030302020204" pitchFamily="66" charset="0"/>
                    <a:sym typeface="+mn-ea"/>
                  </a:rPr>
                  <a:t>=</a:t>
                </a:r>
                <a14:m>
                  <m:oMath xmlns:m="http://schemas.openxmlformats.org/officeDocument/2006/math">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oMath>
                </a14:m>
                <a:endParaRPr lang="pt-BR" sz="2800" dirty="0">
                  <a:latin typeface="Comic Sans MS" panose="030F0702030302020204" pitchFamily="66" charset="0"/>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A</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D</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     </a:t>
                </a:r>
                <a:endParaRPr lang="pt-BR" altLang="en-US" sz="2800" baseline="-25000"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dirty="0" smtClean="0">
                    <a:solidFill>
                      <a:srgbClr val="C00000"/>
                    </a:solidFill>
                    <a:latin typeface="Comic Sans MS" panose="030F0702030302020204" pitchFamily="66" charset="0"/>
                    <a:cs typeface="Comic Sans MS" panose="030F0702030302020204" pitchFamily="66" charset="0"/>
                    <a:sym typeface="+mn-ea"/>
                  </a:rPr>
                  <a:t>(por analogia ao caso bipolar)</a:t>
                </a:r>
                <a:endParaRPr lang="pt-BR" altLang="en-US" sz="2400"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manter o elemento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a:t>
                </a:r>
                <a:r>
                  <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para podermos determinar o ganho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459605" y="1243330"/>
                <a:ext cx="7476490" cy="49542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25" name="Group 24"/>
          <p:cNvGrpSpPr/>
          <p:nvPr/>
        </p:nvGrpSpPr>
        <p:grpSpPr>
          <a:xfrm>
            <a:off x="69215" y="2106930"/>
            <a:ext cx="4316095" cy="3954780"/>
            <a:chOff x="425" y="3731"/>
            <a:chExt cx="6797" cy="6228"/>
          </a:xfrm>
        </p:grpSpPr>
        <p:sp>
          <p:nvSpPr>
            <p:cNvPr id="16"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8" name="Grupo 37"/>
            <p:cNvGrpSpPr/>
            <p:nvPr/>
          </p:nvGrpSpPr>
          <p:grpSpPr>
            <a:xfrm rot="5400000" flipH="1">
              <a:off x="1482" y="4768"/>
              <a:ext cx="2007" cy="370"/>
              <a:chOff x="4152748" y="3524056"/>
              <a:chExt cx="1274569" cy="255373"/>
            </a:xfrm>
          </p:grpSpPr>
          <p:cxnSp>
            <p:nvCxnSpPr>
              <p:cNvPr id="3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7"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598" y="8614"/>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4298" y="4768"/>
              <a:ext cx="2007" cy="37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3" name="Conector de Seta Reta 59"/>
            <p:cNvCxnSpPr/>
            <p:nvPr/>
          </p:nvCxnSpPr>
          <p:spPr>
            <a:xfrm flipH="1">
              <a:off x="2835" y="5618"/>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5098" y="5618"/>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2801" y="5618"/>
              <a:ext cx="798" cy="628"/>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4314" y="5618"/>
              <a:ext cx="798" cy="628"/>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a:t>
              </a:r>
              <a:r>
                <a:rPr lang="pt-BR" sz="2000" i="1" baseline="-25000" dirty="0" smtClean="0">
                  <a:latin typeface="Century Schoolbook" panose="02040604050505020304" pitchFamily="18" charset="0"/>
                  <a:ea typeface="Cambria Math" panose="02040503050406030204" pitchFamily="18" charset="0"/>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1007" y="5908"/>
              <a:ext cx="2628" cy="1658"/>
              <a:chOff x="7502" y="6919"/>
              <a:chExt cx="2142" cy="130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185" y="5904"/>
              <a:ext cx="2628" cy="1658"/>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07365"/>
                <a:ext cx="11240770" cy="3064510"/>
              </a:xfrm>
              <a:prstGeom prst="rect">
                <a:avLst/>
              </a:prstGeom>
              <a:noFill/>
            </p:spPr>
            <p:txBody>
              <a:bodyPr wrap="square" rtlCol="0">
                <a:spAutoFit/>
              </a:bodyPr>
              <a:p>
                <a:pPr indent="0" algn="ctr">
                  <a:spcBef>
                    <a:spcPts val="600"/>
                  </a:spcBef>
                  <a:spcAft>
                    <a:spcPts val="600"/>
                  </a:spcAft>
                  <a:buFont typeface="+mj-lt"/>
                  <a:buNone/>
                </a:pPr>
                <a:r>
                  <a:rPr lang="pt-BR" altLang="en-US" sz="28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NMOS</a:t>
                </a:r>
                <a:endParaRPr lang="pt-BR" altLang="en-US" sz="28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600"/>
                  </a:spcBef>
                  <a:spcAft>
                    <a:spcPts val="600"/>
                  </a:spcAft>
                  <a:buFont typeface="Arial" panose="020B0604020202020204" pitchFamily="34" charset="0"/>
                  <a:buChar char="•"/>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2</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r>
                      <a:rPr lang="en-US" altLang="pt-BR" sz="2800" i="1">
                        <a:latin typeface="Cambria Math" panose="02040503050406030204" pitchFamily="18" charset="0"/>
                        <a:ea typeface="MS Mincho" charset="0"/>
                        <a:cs typeface="Cambria Math" panose="02040503050406030204" pitchFamily="18" charset="0"/>
                      </a:rPr>
                      <m:t>=</m:t>
                    </m:r>
                    <m:rad>
                      <m:radPr>
                        <m:degHide m:val="on"/>
                        <m:ctrlPr>
                          <a:rPr lang="en-US" altLang="pt-BR" sz="2800" i="1">
                            <a:latin typeface="Cambria Math" panose="02040503050406030204" pitchFamily="18" charset="0"/>
                            <a:ea typeface="MS Mincho" charset="0"/>
                            <a:cs typeface="Cambria Math" panose="02040503050406030204" pitchFamily="18" charset="0"/>
                          </a:rPr>
                        </m:ctrlPr>
                      </m:radPr>
                      <m:deg/>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𝐷</m:t>
                            </m:r>
                          </m:sub>
                        </m:sSub>
                      </m:e>
                    </m:rad>
                  </m:oMath>
                </a14:m>
                <a:endParaRPr lang="en-US" altLang="pt-BR" sz="3200" i="1">
                  <a:latin typeface="Cambria Math" panose="02040503050406030204" pitchFamily="18" charset="0"/>
                  <a:ea typeface="MS Mincho" charset="0"/>
                  <a:cs typeface="Cambria Math" panose="02040503050406030204" pitchFamily="18" charset="0"/>
                </a:endParaRPr>
              </a:p>
              <a:p>
                <a:pPr marL="457200" indent="-457200" algn="l"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𝑟</m:t>
                        </m:r>
                      </m:e>
                      <m:sub>
                        <m:r>
                          <a:rPr lang="en-US" altLang="pt-BR" sz="2800" b="0" i="1" smtClean="0">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m:t>
                            </m:r>
                          </m:sub>
                        </m:sSub>
                      </m:num>
                      <m:den>
                        <m:r>
                          <a:rPr lang="en-US" sz="2800" i="1">
                            <a:latin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den>
                    </m:f>
                  </m:oMath>
                </a14:m>
                <a:r>
                  <a:rPr lang="pt-BR" altLang="en-US" sz="2800" i="1" dirty="0">
                    <a:latin typeface="Cambria Math" panose="02040503050406030204" pitchFamily="18" charset="0"/>
                    <a:cs typeface="Cambria Math" panose="02040503050406030204" pitchFamily="18" charset="0"/>
                  </a:rPr>
                  <a:t>,</a:t>
                </a:r>
                <a:r>
                  <a:rPr lang="pt-BR" altLang="en-US" sz="2800" i="1" dirty="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smtClean="0">
                        <a:latin typeface="Cambria Math" panose="02040503050406030204" pitchFamily="18" charset="0"/>
                        <a:cs typeface="Cambria Math" panose="02040503050406030204" pitchFamily="18" charset="0"/>
                      </a:rPr>
                      <m:t>𝛾</m:t>
                    </m:r>
                    <m:f>
                      <m:fPr>
                        <m:ctrlPr>
                          <a:rPr lang="en-US" altLang="pt-BR" sz="2800" i="1" smtClean="0">
                            <a:latin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cs typeface="Cambria Math" panose="02040503050406030204" pitchFamily="18" charset="0"/>
                          </a:rPr>
                          <m:t>1</m:t>
                        </m:r>
                      </m:num>
                      <m:den>
                        <m:r>
                          <a:rPr lang="en-US" altLang="pt-BR" sz="2800" i="1" smtClean="0">
                            <a:latin typeface="Cambria Math" panose="02040503050406030204" pitchFamily="18" charset="0"/>
                            <a:cs typeface="Cambria Math" panose="02040503050406030204" pitchFamily="18" charset="0"/>
                          </a:rPr>
                          <m:t>2</m:t>
                        </m:r>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𝑆𝐵</m:t>
                                    </m:r>
                                  </m:sub>
                                </m:sSub>
                              </m:e>
                            </m:d>
                          </m:e>
                        </m:rad>
                      </m:den>
                    </m:f>
                  </m:oMath>
                </a14:m>
                <a:r>
                  <a:rPr lang="pt-BR" altLang="en-US" sz="2800" i="1" dirty="0">
                    <a:latin typeface="Cambria Math" panose="02040503050406030204" pitchFamily="18" charset="0"/>
                    <a:cs typeface="Cambria Math" panose="02040503050406030204" pitchFamily="18" charset="0"/>
                  </a:rPr>
                  <a:t>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sem capacitores</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07365"/>
                <a:ext cx="11240770" cy="306451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9" name="Conector Reto 74"/>
          <p:cNvCxnSpPr/>
          <p:nvPr/>
        </p:nvCxnSpPr>
        <p:spPr>
          <a:xfrm>
            <a:off x="4934505" y="52040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4923826" y="42815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4740692" y="4651698"/>
            <a:ext cx="387626" cy="552342"/>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4" name="Conector Reto 23"/>
          <p:cNvCxnSpPr/>
          <p:nvPr/>
        </p:nvCxnSpPr>
        <p:spPr>
          <a:xfrm rot="5400000" flipH="1">
            <a:off x="4176329" y="3807055"/>
            <a:ext cx="0" cy="93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7418384" y="373456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 name="Caixa de Texto 23"/>
          <p:cNvSpPr txBox="1"/>
          <p:nvPr/>
        </p:nvSpPr>
        <p:spPr>
          <a:xfrm>
            <a:off x="7423813" y="575438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4" name="Caixa de Texto 23"/>
          <p:cNvSpPr txBox="1"/>
          <p:nvPr/>
        </p:nvSpPr>
        <p:spPr>
          <a:xfrm>
            <a:off x="3519071" y="3741112"/>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29" name="Conector Reto 28"/>
          <p:cNvCxnSpPr/>
          <p:nvPr/>
        </p:nvCxnSpPr>
        <p:spPr>
          <a:xfrm rot="16200000">
            <a:off x="6464131" y="2715361"/>
            <a:ext cx="0" cy="30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1" name="Caixa de Texto 30"/>
              <p:cNvSpPr txBox="1"/>
              <p:nvPr/>
            </p:nvSpPr>
            <p:spPr>
              <a:xfrm>
                <a:off x="4859020" y="509016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4859020" y="5090160"/>
                <a:ext cx="123825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2" name="Conector Reto 31"/>
          <p:cNvCxnSpPr/>
          <p:nvPr/>
        </p:nvCxnSpPr>
        <p:spPr>
          <a:xfrm rot="16200000">
            <a:off x="6416481" y="4253356"/>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3" name="Conector Reto 79"/>
          <p:cNvCxnSpPr/>
          <p:nvPr/>
        </p:nvCxnSpPr>
        <p:spPr>
          <a:xfrm rot="5400000" flipH="1" flipV="1">
            <a:off x="5415184" y="499852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 name="Retângulo 33"/>
          <p:cNvSpPr/>
          <p:nvPr/>
        </p:nvSpPr>
        <p:spPr>
          <a:xfrm rot="5400000" flipH="1">
            <a:off x="5976986" y="4867443"/>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8" name="Caixa de Texto 34"/>
              <p:cNvSpPr txBox="1"/>
              <p:nvPr/>
            </p:nvSpPr>
            <p:spPr>
              <a:xfrm>
                <a:off x="6082665" y="4942840"/>
                <a:ext cx="843280"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8" name="Caixa de Texto 34"/>
              <p:cNvSpPr txBox="1">
                <a:spLocks noRot="1" noChangeAspect="1" noMove="1" noResize="1" noEditPoints="1" noAdjustHandles="1" noChangeArrowheads="1" noChangeShapeType="1" noTextEdit="1"/>
              </p:cNvSpPr>
              <p:nvPr/>
            </p:nvSpPr>
            <p:spPr>
              <a:xfrm>
                <a:off x="6082665" y="4942840"/>
                <a:ext cx="843280"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06" name="Conector Reto 105"/>
          <p:cNvCxnSpPr/>
          <p:nvPr/>
        </p:nvCxnSpPr>
        <p:spPr>
          <a:xfrm flipV="1">
            <a:off x="7321586" y="4270097"/>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a:off x="7118767" y="4713293"/>
            <a:ext cx="387626" cy="552342"/>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7" name="Caixa de Texto 106"/>
              <p:cNvSpPr txBox="1"/>
              <p:nvPr/>
            </p:nvSpPr>
            <p:spPr>
              <a:xfrm>
                <a:off x="7385050" y="5006975"/>
                <a:ext cx="134429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𝐵𝑆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07" name="Caixa de Texto 106"/>
              <p:cNvSpPr txBox="1">
                <a:spLocks noRot="1" noChangeAspect="1" noMove="1" noResize="1" noEditPoints="1" noAdjustHandles="1" noChangeArrowheads="1" noChangeShapeType="1" noTextEdit="1"/>
              </p:cNvSpPr>
              <p:nvPr/>
            </p:nvSpPr>
            <p:spPr>
              <a:xfrm>
                <a:off x="7385050" y="5006975"/>
                <a:ext cx="1344295" cy="521970"/>
              </a:xfrm>
              <a:prstGeom prst="rect">
                <a:avLst/>
              </a:prstGeom>
              <a:blipFill rotWithShape="1">
                <a:blip r:embed="rId4"/>
                <a:stretch>
                  <a:fillRect r="-567"/>
                </a:stretch>
              </a:blipFill>
            </p:spPr>
            <p:txBody>
              <a:bodyPr/>
              <a:lstStyle/>
              <a:p>
                <a:r>
                  <a:rPr lang="pt-BR" altLang="en-US">
                    <a:noFill/>
                  </a:rPr>
                  <a:t> </a:t>
                </a:r>
              </a:p>
            </p:txBody>
          </p:sp>
        </mc:Fallback>
      </mc:AlternateContent>
      <mc:AlternateContent xmlns:mc="http://schemas.openxmlformats.org/markup-compatibility/2006" xmlns:p14="http://schemas.microsoft.com/office/powerpoint/2010/main">
        <mc:Choice Requires="p14">
          <p:contentPart r:id="rId5" p14:bwMode="auto">
            <p14:nvContentPartPr>
              <p14:cNvPr id="9" name="Ink 8"/>
              <p14:cNvContentPartPr/>
              <p14:nvPr/>
            </p14:nvContentPartPr>
            <p14:xfrm>
              <a:off x="5122475" y="4731735"/>
              <a:ext cx="2876760" cy="797400"/>
            </p14:xfrm>
          </p:contentPart>
        </mc:Choice>
        <mc:Fallback xmlns="">
          <p:pic>
            <p:nvPicPr>
              <p:cNvPr id="9" name="Ink 8"/>
            </p:nvPicPr>
            <p:blipFill>
              <a:blip r:embed="rId6"/>
            </p:blipFill>
            <p:spPr>
              <a:xfrm>
                <a:off x="5122475" y="4731735"/>
                <a:ext cx="2876760" cy="797400"/>
              </a:xfrm>
              <a:prstGeom prst="rect"/>
            </p:spPr>
          </p:pic>
        </mc:Fallback>
      </mc:AlternateContent>
    </p:spTree>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383540" y="1372870"/>
            <a:ext cx="11424920" cy="35693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Técnicas aplicadas para simplificar a analise (como no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aplicar o principio de superposiçao que vale para sistemas lineares (analisamos o circuito para varias entradas separadamente e, entao, somamos as respostas)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latin typeface="Comic Sans MS" panose="030F0702030302020204" pitchFamily="66" charset="0"/>
                <a:cs typeface="Comic Sans MS" panose="030F0702030302020204" pitchFamily="66" charset="0"/>
                <a:sym typeface="+mn-ea"/>
              </a:rPr>
              <a:t>levar em consideração as simetrias do circuito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analisar separadamente os casos de entrada diferencial e entrada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63945" y="53170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53266" y="43945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70132" y="476472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248984" y="411935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50283" y="490458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606094" y="43625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35941" y="434245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337491" y="2904616"/>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78405" y="582803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322070" y="444055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52265" y="5304155"/>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52265" y="5304155"/>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4878865" y="500431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527675" y="486600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527675" y="4866005"/>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2" name="Grupo 101"/>
          <p:cNvGrpSpPr/>
          <p:nvPr/>
        </p:nvGrpSpPr>
        <p:grpSpPr>
          <a:xfrm flipH="1">
            <a:off x="6161175" y="4344997"/>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875"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513" y="5736"/>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5094" y="2656"/>
              <a:ext cx="0" cy="464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920" y="6385"/>
                  <a:ext cx="2119" cy="74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920" y="6385"/>
                  <a:ext cx="2119" cy="749"/>
                </a:xfrm>
                <a:prstGeom prst="rect">
                  <a:avLst/>
                </a:prstGeom>
                <a:blipFill rotWithShape="1">
                  <a:blip r:embed="rId3"/>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822"/>
                </a:xfrm>
                <a:prstGeom prst="rect">
                  <a:avLst/>
                </a:prstGeom>
                <a:blipFill rotWithShape="1">
                  <a:blip r:embed="rId4"/>
                </a:blipFill>
              </p:spPr>
              <p:txBody>
                <a:bodyPr/>
                <a:lstStyle/>
                <a:p>
                  <a:r>
                    <a:rPr lang="pt-BR" altLang="en-US">
                      <a:noFill/>
                    </a:rPr>
                    <a:t> </a:t>
                  </a:r>
                </a:p>
              </p:txBody>
            </p:sp>
          </mc:Fallback>
        </mc:AlternateContent>
      </p:grpSp>
      <p:sp>
        <p:nvSpPr>
          <p:cNvPr id="106" name="CaixaDeTexto 47"/>
          <p:cNvSpPr txBox="1"/>
          <p:nvPr/>
        </p:nvSpPr>
        <p:spPr>
          <a:xfrm>
            <a:off x="1653454" y="3882668"/>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9851939" y="3882668"/>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42390" y="361239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82190" y="3609854"/>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4935220" y="357314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35220" y="3573145"/>
                <a:ext cx="937895"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74815" y="357314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74815" y="3573145"/>
                <a:ext cx="937895" cy="521970"/>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124" name="Conector Reto 37"/>
          <p:cNvCxnSpPr/>
          <p:nvPr/>
        </p:nvCxnSpPr>
        <p:spPr>
          <a:xfrm>
            <a:off x="5501074" y="30249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71074" y="30274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34069" y="31944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47604" y="32014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85704" y="33710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66454" y="33710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641350" y="982345"/>
            <a:ext cx="11155045" cy="187642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1. E</a:t>
            </a:r>
            <a:r>
              <a:rPr lang="pt-BR" altLang="en-US" sz="2400" dirty="0" smtClean="0">
                <a:latin typeface="Comic Sans MS" panose="030F0702030302020204" pitchFamily="66" charset="0"/>
                <a:cs typeface="Comic Sans MS" panose="030F0702030302020204" pitchFamily="66" charset="0"/>
                <a:sym typeface="+mn-ea"/>
              </a:rPr>
              <a:t>ntrada diferencial</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E+</a:t>
            </a:r>
            <a:r>
              <a:rPr lang="pt-BR" altLang="en-US" sz="2400" dirty="0" smtClean="0">
                <a:latin typeface="Comic Sans MS" panose="030F0702030302020204" pitchFamily="66" charset="0"/>
                <a:cs typeface="Comic Sans MS" panose="030F0702030302020204" pitchFamily="66" charset="0"/>
                <a:sym typeface="+mn-ea"/>
              </a:rPr>
              <a:t> =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       e      v</a:t>
            </a:r>
            <a:r>
              <a:rPr lang="pt-BR" altLang="en-US" sz="2400" baseline="-25000" dirty="0" smtClean="0">
                <a:latin typeface="Comic Sans MS" panose="030F0702030302020204" pitchFamily="66" charset="0"/>
                <a:cs typeface="Comic Sans MS" panose="030F0702030302020204" pitchFamily="66" charset="0"/>
                <a:sym typeface="+mn-ea"/>
              </a:rPr>
              <a:t>E-</a:t>
            </a:r>
            <a:r>
              <a:rPr lang="pt-BR" altLang="en-US" sz="2400" dirty="0" smtClean="0">
                <a:latin typeface="Comic Sans MS" panose="030F0702030302020204" pitchFamily="66" charset="0"/>
                <a:cs typeface="Comic Sans MS" panose="030F0702030302020204" pitchFamily="66" charset="0"/>
                <a:sym typeface="+mn-ea"/>
              </a:rPr>
              <a:t> =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Aplicando a simetria, e a idéia do terra virtual nos drenos, analogo ao feito no bipolar, teremos o circuito </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164769" y="582371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6177349" y="618090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6144964" y="60043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4230284" y="392330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a:off x="7708814" y="395378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27"/>
          <p:cNvCxnSpPr/>
          <p:nvPr/>
        </p:nvCxnSpPr>
        <p:spPr>
          <a:xfrm flipV="1">
            <a:off x="2851186" y="43945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28"/>
          <p:cNvGrpSpPr/>
          <p:nvPr/>
        </p:nvGrpSpPr>
        <p:grpSpPr>
          <a:xfrm>
            <a:off x="2668052" y="4764728"/>
            <a:ext cx="387626" cy="552342"/>
            <a:chOff x="7555792" y="2647951"/>
            <a:chExt cx="387626" cy="552342"/>
          </a:xfrm>
          <a:solidFill>
            <a:srgbClr val="00B0F0">
              <a:alpha val="97000"/>
            </a:srgbClr>
          </a:solidFill>
        </p:grpSpPr>
        <p:sp>
          <p:nvSpPr>
            <p:cNvPr id="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 name="Caixa de Texto 51"/>
              <p:cNvSpPr txBox="1"/>
              <p:nvPr/>
            </p:nvSpPr>
            <p:spPr>
              <a:xfrm>
                <a:off x="2736215" y="5288915"/>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0" name="Caixa de Texto 51"/>
              <p:cNvSpPr txBox="1">
                <a:spLocks noRot="1" noChangeAspect="1" noMove="1" noResize="1" noEditPoints="1" noAdjustHandles="1" noChangeArrowheads="1" noChangeShapeType="1" noTextEdit="1"/>
              </p:cNvSpPr>
              <p:nvPr/>
            </p:nvSpPr>
            <p:spPr>
              <a:xfrm>
                <a:off x="2736215" y="5288915"/>
                <a:ext cx="1416050" cy="47561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11" name="Conector Reto 27"/>
          <p:cNvCxnSpPr/>
          <p:nvPr/>
        </p:nvCxnSpPr>
        <p:spPr>
          <a:xfrm flipV="1">
            <a:off x="9728236" y="43742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 name="Grupo 28"/>
          <p:cNvGrpSpPr/>
          <p:nvPr/>
        </p:nvGrpSpPr>
        <p:grpSpPr>
          <a:xfrm>
            <a:off x="9545102" y="4744408"/>
            <a:ext cx="387626" cy="552342"/>
            <a:chOff x="7555792" y="2647951"/>
            <a:chExt cx="387626" cy="552342"/>
          </a:xfrm>
          <a:solidFill>
            <a:srgbClr val="00B0F0">
              <a:alpha val="97000"/>
            </a:srgbClr>
          </a:solidFill>
        </p:grpSpPr>
        <p:sp>
          <p:nvSpPr>
            <p:cNvPr id="13"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 name="Caixa de Texto 51"/>
              <p:cNvSpPr txBox="1"/>
              <p:nvPr/>
            </p:nvSpPr>
            <p:spPr>
              <a:xfrm>
                <a:off x="8401050" y="5288915"/>
                <a:ext cx="133858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5" name="Caixa de Texto 51"/>
              <p:cNvSpPr txBox="1">
                <a:spLocks noRot="1" noChangeAspect="1" noMove="1" noResize="1" noEditPoints="1" noAdjustHandles="1" noChangeArrowheads="1" noChangeShapeType="1" noTextEdit="1"/>
              </p:cNvSpPr>
              <p:nvPr/>
            </p:nvSpPr>
            <p:spPr>
              <a:xfrm>
                <a:off x="8401050" y="5288915"/>
                <a:ext cx="1338580" cy="460375"/>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372110" y="320040"/>
                <a:ext cx="11447780" cy="148971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(ativo):</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ctr"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𝛼</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        </m:t>
                        </m:r>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𝐴</m:t>
                            </m:r>
                          </m:sub>
                        </m:sSub>
                      </m:num>
                      <m:den>
                        <m:sSub>
                          <m:sSubPr>
                            <m:ctrlPr>
                              <a:rPr lang="en-US" altLang="pt-BR" sz="3200" i="1" smtClean="0">
                                <a:latin typeface="Cambria Math" panose="02040503050406030204" pitchFamily="18" charset="0"/>
                              </a:rPr>
                            </m:ctrlPr>
                          </m:sSubPr>
                          <m:e>
                            <m:r>
                              <a:rPr lang="en-US" altLang="pt-BR" sz="3200" i="1" smtClean="0">
                                <a:latin typeface="Cambria Math" panose="02040503050406030204" pitchFamily="18" charset="0"/>
                              </a:rPr>
                              <m:t>𝐼</m:t>
                            </m:r>
                          </m:e>
                          <m:sub>
                            <m:r>
                              <a:rPr lang="en-US" altLang="pt-BR" sz="3200" b="0" i="1" smtClean="0">
                                <a:latin typeface="Cambria Math" panose="02040503050406030204" pitchFamily="18" charset="0"/>
                              </a:rPr>
                              <m:t>𝑐𝑜</m:t>
                            </m:r>
                          </m:sub>
                        </m:sSub>
                      </m:den>
                    </m:f>
                    <m:r>
                      <a:rPr lang="en-US" altLang="pt-BR" sz="3200" i="1">
                        <a:latin typeface="Cambria Math" panose="02040503050406030204" pitchFamily="18" charset="0"/>
                        <a:cs typeface="Cambria Math" panose="02040503050406030204" pitchFamily="18" charset="0"/>
                      </a:rPr>
                      <m:t> </m:t>
                    </m:r>
                  </m:oMath>
                </a14:m>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372110" y="320040"/>
                <a:ext cx="11447780" cy="148971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 name="Conector Reto 74"/>
          <p:cNvCxnSpPr/>
          <p:nvPr/>
        </p:nvCxnSpPr>
        <p:spPr>
          <a:xfrm>
            <a:off x="2860595" y="38692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2849231" y="542209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2849916" y="29467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2666782" y="331692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flipH="1" flipV="1">
            <a:off x="1936750" y="4279900"/>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3026754" y="245589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3054386" y="547381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2103466" y="378830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953385" y="2473960"/>
            <a:ext cx="6940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2953273" y="542242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1718933" y="353631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1734763" y="468868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9" name="Caixa de Texto 23"/>
          <p:cNvSpPr txBox="1"/>
          <p:nvPr/>
        </p:nvSpPr>
        <p:spPr>
          <a:xfrm>
            <a:off x="2051364" y="258458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2453033" y="583883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1217831" y="398368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0800000">
            <a:off x="2854411" y="2735426"/>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1766570" y="4403090"/>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2845435" y="3819525"/>
                <a:ext cx="112014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845435" y="3819525"/>
                <a:ext cx="1120140"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 name="Grupo 11"/>
          <p:cNvGrpSpPr/>
          <p:nvPr/>
        </p:nvGrpSpPr>
        <p:grpSpPr>
          <a:xfrm rot="5400000" flipH="1">
            <a:off x="2197903" y="4817622"/>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2884170" y="4589145"/>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2884170" y="4589145"/>
                <a:ext cx="6045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 name="Grupo 4"/>
          <p:cNvGrpSpPr/>
          <p:nvPr/>
        </p:nvGrpSpPr>
        <p:grpSpPr>
          <a:xfrm rot="5400000" flipH="1">
            <a:off x="2930901" y="4128020"/>
            <a:ext cx="2304000" cy="234950"/>
            <a:chOff x="4145327" y="3524056"/>
            <a:chExt cx="2304224" cy="255373"/>
          </a:xfrm>
        </p:grpSpPr>
        <p:cxnSp>
          <p:nvCxnSpPr>
            <p:cNvPr id="6" name="Conector Reto 79"/>
            <p:cNvCxnSpPr/>
            <p:nvPr/>
          </p:nvCxnSpPr>
          <p:spPr>
            <a:xfrm flipV="1">
              <a:off x="4145327" y="3646695"/>
              <a:ext cx="230422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Retângulo 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 name="Conector Reto 13"/>
          <p:cNvCxnSpPr/>
          <p:nvPr/>
        </p:nvCxnSpPr>
        <p:spPr>
          <a:xfrm flipV="1">
            <a:off x="2847975" y="5366385"/>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2855595" y="3107690"/>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4200525" y="4460875"/>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4200525" y="4460875"/>
                <a:ext cx="6096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28" name="Conector Reto 74"/>
          <p:cNvCxnSpPr/>
          <p:nvPr/>
        </p:nvCxnSpPr>
        <p:spPr>
          <a:xfrm>
            <a:off x="8759745" y="40438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a:off x="8749016" y="559671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V="1">
            <a:off x="8749066" y="31213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6" name="Grupo 35"/>
          <p:cNvGrpSpPr/>
          <p:nvPr/>
        </p:nvGrpSpPr>
        <p:grpSpPr>
          <a:xfrm>
            <a:off x="8565932" y="3491553"/>
            <a:ext cx="387626" cy="552342"/>
            <a:chOff x="7555792" y="2647951"/>
            <a:chExt cx="387626" cy="552342"/>
          </a:xfrm>
          <a:solidFill>
            <a:srgbClr val="00B0F0">
              <a:alpha val="97000"/>
            </a:srgbClr>
          </a:solidFill>
        </p:grpSpPr>
        <p:sp>
          <p:nvSpPr>
            <p:cNvPr id="37" name="Elipse 3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9" name="Conector Reto 38"/>
          <p:cNvCxnSpPr/>
          <p:nvPr/>
        </p:nvCxnSpPr>
        <p:spPr>
          <a:xfrm flipH="1" flipV="1">
            <a:off x="7835900" y="4454525"/>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de Seta Reta 18"/>
          <p:cNvCxnSpPr/>
          <p:nvPr/>
        </p:nvCxnSpPr>
        <p:spPr>
          <a:xfrm flipH="1">
            <a:off x="8925904" y="263052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8953536" y="564844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 name="Conector de Seta Reta 18"/>
          <p:cNvCxnSpPr/>
          <p:nvPr/>
        </p:nvCxnSpPr>
        <p:spPr>
          <a:xfrm rot="16200000" flipH="1">
            <a:off x="8002616" y="396292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8852535" y="2648585"/>
            <a:ext cx="6940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8852423" y="559705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7618083" y="371093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6" name="Caixa de Texto 23"/>
          <p:cNvSpPr txBox="1"/>
          <p:nvPr/>
        </p:nvSpPr>
        <p:spPr>
          <a:xfrm>
            <a:off x="7792663" y="486331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8" name="Caixa de Texto 23"/>
          <p:cNvSpPr txBox="1"/>
          <p:nvPr/>
        </p:nvSpPr>
        <p:spPr>
          <a:xfrm>
            <a:off x="7950514" y="275920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8352183" y="601346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50" name="Caixa de Texto 23"/>
          <p:cNvSpPr txBox="1"/>
          <p:nvPr/>
        </p:nvSpPr>
        <p:spPr>
          <a:xfrm>
            <a:off x="7116981" y="415830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Reto 50"/>
          <p:cNvCxnSpPr/>
          <p:nvPr/>
        </p:nvCxnSpPr>
        <p:spPr>
          <a:xfrm rot="10800000">
            <a:off x="8753561" y="2910051"/>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3" name="Forma livre 52"/>
          <p:cNvSpPr/>
          <p:nvPr/>
        </p:nvSpPr>
        <p:spPr>
          <a:xfrm>
            <a:off x="7665720" y="4577715"/>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4" name="Caixa de Texto 53"/>
              <p:cNvSpPr txBox="1"/>
              <p:nvPr/>
            </p:nvSpPr>
            <p:spPr>
              <a:xfrm>
                <a:off x="8926830" y="3757930"/>
                <a:ext cx="6864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𝛼</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8926830" y="3757930"/>
                <a:ext cx="686435" cy="521970"/>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55" name="Grupo 54"/>
          <p:cNvGrpSpPr/>
          <p:nvPr/>
        </p:nvGrpSpPr>
        <p:grpSpPr>
          <a:xfrm rot="5400000" flipH="1">
            <a:off x="8097688" y="4992247"/>
            <a:ext cx="1274445" cy="23495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8783320" y="4763770"/>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8783320" y="4763770"/>
                <a:ext cx="6045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8830051" y="4302645"/>
            <a:ext cx="2304000" cy="234950"/>
            <a:chOff x="4145327" y="3524056"/>
            <a:chExt cx="2304224" cy="255373"/>
          </a:xfrm>
        </p:grpSpPr>
        <p:cxnSp>
          <p:nvCxnSpPr>
            <p:cNvPr id="61" name="Conector Reto 79"/>
            <p:cNvCxnSpPr/>
            <p:nvPr/>
          </p:nvCxnSpPr>
          <p:spPr>
            <a:xfrm flipV="1">
              <a:off x="4145327" y="3646695"/>
              <a:ext cx="230422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flipV="1">
            <a:off x="8731885" y="5541010"/>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V="1">
            <a:off x="8754745" y="3282315"/>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5" name="Caixa de Texto 64"/>
              <p:cNvSpPr txBox="1"/>
              <p:nvPr/>
            </p:nvSpPr>
            <p:spPr>
              <a:xfrm>
                <a:off x="10099675" y="4635500"/>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10099675" y="4635500"/>
                <a:ext cx="609600" cy="58356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5770"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787400" y="977265"/>
            <a:ext cx="11155045" cy="1537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Ficamos entao com o circuito abaixo.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Basta analisar um dos lados do circuito (no outro as correntes e tensoes serão o oposto do achado)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063285" y="52643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052606" y="4341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3869472" y="47120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048324" y="40666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249623" y="48518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405434" y="43098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135281" y="428975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136831" y="2851911"/>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256155" y="5770880"/>
            <a:ext cx="31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121410" y="43878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3951605" y="5251450"/>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3951605" y="5251450"/>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4678205" y="495160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309870" y="480441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309870" y="480441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2" name="Grupo 101"/>
          <p:cNvGrpSpPr/>
          <p:nvPr/>
        </p:nvGrpSpPr>
        <p:grpSpPr>
          <a:xfrm flipH="1">
            <a:off x="5960515" y="4292292"/>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875"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513" y="5736"/>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5094" y="2656"/>
              <a:ext cx="0" cy="464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920" y="6385"/>
                  <a:ext cx="2119" cy="74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920" y="6385"/>
                  <a:ext cx="2119" cy="749"/>
                </a:xfrm>
                <a:prstGeom prst="rect">
                  <a:avLst/>
                </a:prstGeom>
                <a:blipFill rotWithShape="1">
                  <a:blip r:embed="rId3"/>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822"/>
                </a:xfrm>
                <a:prstGeom prst="rect">
                  <a:avLst/>
                </a:prstGeom>
                <a:blipFill rotWithShape="1">
                  <a:blip r:embed="rId4"/>
                </a:blipFill>
              </p:spPr>
              <p:txBody>
                <a:bodyPr/>
                <a:lstStyle/>
                <a:p>
                  <a:r>
                    <a:rPr lang="pt-BR" altLang="en-US">
                      <a:noFill/>
                    </a:rPr>
                    <a:t> </a:t>
                  </a:r>
                </a:p>
              </p:txBody>
            </p:sp>
          </mc:Fallback>
        </mc:AlternateContent>
      </p:grpSp>
      <p:sp>
        <p:nvSpPr>
          <p:cNvPr id="106" name="CaixaDeTexto 47"/>
          <p:cNvSpPr txBox="1"/>
          <p:nvPr/>
        </p:nvSpPr>
        <p:spPr>
          <a:xfrm>
            <a:off x="1452794" y="38299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9651279" y="382996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4941730" y="35596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5881530" y="35571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4734560" y="3520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734560" y="3520440"/>
                <a:ext cx="937895"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574155" y="3520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574155" y="3520440"/>
                <a:ext cx="937895" cy="521970"/>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124" name="Conector Reto 37"/>
          <p:cNvCxnSpPr/>
          <p:nvPr/>
        </p:nvCxnSpPr>
        <p:spPr>
          <a:xfrm>
            <a:off x="5300414" y="29722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570414" y="29747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133409" y="31417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746944" y="31487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785044" y="3318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165794" y="3318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5127939" y="56763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5236279" y="6120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5203894" y="59440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4029624" y="387060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a:off x="7508154" y="390108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27"/>
          <p:cNvCxnSpPr/>
          <p:nvPr/>
        </p:nvCxnSpPr>
        <p:spPr>
          <a:xfrm flipV="1">
            <a:off x="2650526" y="4341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28"/>
          <p:cNvGrpSpPr/>
          <p:nvPr/>
        </p:nvGrpSpPr>
        <p:grpSpPr>
          <a:xfrm>
            <a:off x="2467392" y="4712023"/>
            <a:ext cx="387626" cy="552342"/>
            <a:chOff x="7555792" y="2647951"/>
            <a:chExt cx="387626" cy="552342"/>
          </a:xfrm>
          <a:solidFill>
            <a:srgbClr val="00B0F0">
              <a:alpha val="97000"/>
            </a:srgbClr>
          </a:solidFill>
        </p:grpSpPr>
        <p:sp>
          <p:nvSpPr>
            <p:cNvPr id="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 name="Caixa de Texto 51"/>
              <p:cNvSpPr txBox="1"/>
              <p:nvPr/>
            </p:nvSpPr>
            <p:spPr>
              <a:xfrm>
                <a:off x="2535555" y="523621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0" name="Caixa de Texto 51"/>
              <p:cNvSpPr txBox="1">
                <a:spLocks noRot="1" noChangeAspect="1" noMove="1" noResize="1" noEditPoints="1" noAdjustHandles="1" noChangeArrowheads="1" noChangeShapeType="1" noTextEdit="1"/>
              </p:cNvSpPr>
              <p:nvPr/>
            </p:nvSpPr>
            <p:spPr>
              <a:xfrm>
                <a:off x="2535555" y="5236210"/>
                <a:ext cx="1416050" cy="47561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11" name="Conector Reto 27"/>
          <p:cNvCxnSpPr/>
          <p:nvPr/>
        </p:nvCxnSpPr>
        <p:spPr>
          <a:xfrm flipV="1">
            <a:off x="9527576" y="43215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 name="Grupo 28"/>
          <p:cNvGrpSpPr/>
          <p:nvPr/>
        </p:nvGrpSpPr>
        <p:grpSpPr>
          <a:xfrm>
            <a:off x="9344442" y="4691703"/>
            <a:ext cx="387626" cy="552342"/>
            <a:chOff x="7555792" y="2647951"/>
            <a:chExt cx="387626" cy="552342"/>
          </a:xfrm>
          <a:solidFill>
            <a:srgbClr val="00B0F0">
              <a:alpha val="97000"/>
            </a:srgbClr>
          </a:solidFill>
        </p:grpSpPr>
        <p:sp>
          <p:nvSpPr>
            <p:cNvPr id="13"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 name="Caixa de Texto 51"/>
              <p:cNvSpPr txBox="1"/>
              <p:nvPr/>
            </p:nvSpPr>
            <p:spPr>
              <a:xfrm>
                <a:off x="8200390" y="5236210"/>
                <a:ext cx="133858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5" name="Caixa de Texto 51"/>
              <p:cNvSpPr txBox="1">
                <a:spLocks noRot="1" noChangeAspect="1" noMove="1" noResize="1" noEditPoints="1" noAdjustHandles="1" noChangeArrowheads="1" noChangeShapeType="1" noTextEdit="1"/>
              </p:cNvSpPr>
              <p:nvPr/>
            </p:nvSpPr>
            <p:spPr>
              <a:xfrm>
                <a:off x="8200390" y="5236210"/>
                <a:ext cx="1338580" cy="46037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17" name="Conector Reto 37"/>
          <p:cNvCxnSpPr/>
          <p:nvPr/>
        </p:nvCxnSpPr>
        <p:spPr>
          <a:xfrm>
            <a:off x="6674554" y="6120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37"/>
          <p:cNvCxnSpPr/>
          <p:nvPr/>
        </p:nvCxnSpPr>
        <p:spPr>
          <a:xfrm rot="16200000">
            <a:off x="6642169" y="59440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6167434" y="56833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798195" y="977265"/>
            <a:ext cx="11155045"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Concluindo, para uma entrada diferencial, analisamos apenas o circuito abaixo (lado esquerdo).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6177280" y="2948940"/>
                <a:ext cx="5589905" cy="19062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valor de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bs</a:t>
                </a:r>
                <a:r>
                  <a:rPr lang="pt-BR" altLang="en-US" sz="2800" dirty="0" smtClean="0">
                    <a:latin typeface="Comic Sans MS" panose="030F0702030302020204" pitchFamily="66" charset="0"/>
                    <a:cs typeface="Comic Sans MS" panose="030F0702030302020204" pitchFamily="66" charset="0"/>
                    <a:sym typeface="+mn-ea"/>
                  </a:rPr>
                  <a:t> será 0V, então</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 tensão na saída será</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177280" y="2948940"/>
                <a:ext cx="5589905" cy="19062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5" name="Conector Reto 74"/>
          <p:cNvCxnSpPr/>
          <p:nvPr/>
        </p:nvCxnSpPr>
        <p:spPr>
          <a:xfrm>
            <a:off x="3703240" y="4692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27"/>
          <p:cNvCxnSpPr/>
          <p:nvPr/>
        </p:nvCxnSpPr>
        <p:spPr>
          <a:xfrm flipV="1">
            <a:off x="3692561" y="3770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28"/>
          <p:cNvGrpSpPr/>
          <p:nvPr/>
        </p:nvGrpSpPr>
        <p:grpSpPr>
          <a:xfrm>
            <a:off x="3509427" y="4140523"/>
            <a:ext cx="387626" cy="552342"/>
            <a:chOff x="7555792" y="2647951"/>
            <a:chExt cx="387626" cy="552342"/>
          </a:xfrm>
          <a:solidFill>
            <a:srgbClr val="00B0F0">
              <a:alpha val="97000"/>
            </a:srgbClr>
          </a:solidFill>
        </p:grpSpPr>
        <p:sp>
          <p:nvSpPr>
            <p:cNvPr id="1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 name="Conector Reto 34"/>
          <p:cNvCxnSpPr/>
          <p:nvPr/>
        </p:nvCxnSpPr>
        <p:spPr>
          <a:xfrm rot="5400000" flipH="1">
            <a:off x="1688279" y="34951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889578" y="4280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775236" y="371825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3776786" y="2280411"/>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1896110" y="5199380"/>
            <a:ext cx="31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Forma livre 50"/>
          <p:cNvSpPr/>
          <p:nvPr/>
        </p:nvSpPr>
        <p:spPr>
          <a:xfrm>
            <a:off x="761365" y="3816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9" name="Caixa de Texto 51"/>
              <p:cNvSpPr txBox="1"/>
              <p:nvPr/>
            </p:nvSpPr>
            <p:spPr>
              <a:xfrm>
                <a:off x="3591560" y="4679950"/>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9" name="Caixa de Texto 51"/>
              <p:cNvSpPr txBox="1">
                <a:spLocks noRot="1" noChangeAspect="1" noMove="1" noResize="1" noEditPoints="1" noAdjustHandles="1" noChangeArrowheads="1" noChangeShapeType="1" noTextEdit="1"/>
              </p:cNvSpPr>
              <p:nvPr/>
            </p:nvSpPr>
            <p:spPr>
              <a:xfrm>
                <a:off x="3591560" y="4679950"/>
                <a:ext cx="148907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20" name="Grupo 56"/>
          <p:cNvGrpSpPr/>
          <p:nvPr/>
        </p:nvGrpSpPr>
        <p:grpSpPr>
          <a:xfrm rot="5400000" flipH="1">
            <a:off x="4318160" y="4380109"/>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3" name="CaixaDeTexto 47"/>
          <p:cNvSpPr txBox="1"/>
          <p:nvPr/>
        </p:nvSpPr>
        <p:spPr>
          <a:xfrm>
            <a:off x="1092749" y="32584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24" name="Grupo 108"/>
          <p:cNvGrpSpPr/>
          <p:nvPr/>
        </p:nvGrpSpPr>
        <p:grpSpPr>
          <a:xfrm rot="5400000" flipH="1">
            <a:off x="4581685" y="298818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4374515" y="29489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4374515" y="2948940"/>
                <a:ext cx="937895"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31" name="Conector Reto 37"/>
          <p:cNvCxnSpPr/>
          <p:nvPr/>
        </p:nvCxnSpPr>
        <p:spPr>
          <a:xfrm>
            <a:off x="4940369" y="2400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4773364" y="2570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4805749" y="2746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4890449" y="51048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37"/>
          <p:cNvCxnSpPr/>
          <p:nvPr/>
        </p:nvCxnSpPr>
        <p:spPr>
          <a:xfrm>
            <a:off x="4876234" y="55490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4833689" y="53623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3669579" y="329910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2290481" y="3770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2107347" y="414052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2175510" y="466471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2175510" y="4664710"/>
                <a:ext cx="1416050" cy="47561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5010150" y="423291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5010150" y="4232910"/>
                <a:ext cx="937895" cy="52197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0" name="Caixa de Texto 129"/>
              <p:cNvSpPr txBox="1"/>
              <p:nvPr/>
            </p:nvSpPr>
            <p:spPr>
              <a:xfrm>
                <a:off x="798195" y="986790"/>
                <a:ext cx="11155045" cy="147574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o outro lado (lado direito)</a:t>
                </a:r>
                <a:r>
                  <a:rPr lang="pt-BR" altLang="en-US" sz="2800" dirty="0" smtClean="0">
                    <a:latin typeface="Comic Sans MS" panose="030F0702030302020204" pitchFamily="66" charset="0"/>
                    <a:cs typeface="Comic Sans MS" panose="030F0702030302020204" pitchFamily="66" charset="0"/>
                    <a:sym typeface="+mn-ea"/>
                  </a:rPr>
                  <a:t> a tensão na saída será</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798195" y="986790"/>
                <a:ext cx="11155045" cy="1475740"/>
              </a:xfrm>
              <a:prstGeom prst="rect">
                <a:avLst/>
              </a:prstGeom>
              <a:blipFill rotWithShape="1">
                <a:blip r:embed="rId1"/>
                <a:stretch>
                  <a:fillRect/>
                </a:stretch>
              </a:blipFill>
            </p:spPr>
            <p:txBody>
              <a:bodyPr/>
              <a:lstStyle/>
              <a:p>
                <a:r>
                  <a:rPr lang="pt-BR" altLang="en-US">
                    <a:noFill/>
                  </a:rPr>
                  <a:t> </a:t>
                </a:r>
              </a:p>
            </p:txBody>
          </p:sp>
        </mc:Fallback>
      </mc:AlternateContent>
      <p:sp>
        <p:nvSpPr>
          <p:cNvPr id="9" name="Caixa de Texto 8"/>
          <p:cNvSpPr txBox="1"/>
          <p:nvPr/>
        </p:nvSpPr>
        <p:spPr>
          <a:xfrm>
            <a:off x="6358890" y="3004185"/>
            <a:ext cx="5641340" cy="181483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Observe que não é necessario se resolver os dois lado. A resposta de um é o oposto (sinal negativo) do outro (simetria)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upo 101"/>
          <p:cNvGrpSpPr/>
          <p:nvPr/>
        </p:nvGrpSpPr>
        <p:grpSpPr>
          <a:xfrm flipH="1">
            <a:off x="456335" y="3921452"/>
            <a:ext cx="5117060" cy="1610033"/>
            <a:chOff x="10347" y="4887"/>
            <a:chExt cx="8058" cy="2535"/>
          </a:xfrm>
        </p:grpSpPr>
        <p:cxnSp>
          <p:nvCxnSpPr>
            <p:cNvPr id="4"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63"/>
            <p:cNvGrpSpPr/>
            <p:nvPr/>
          </p:nvGrpSpPr>
          <p:grpSpPr>
            <a:xfrm>
              <a:off x="14675" y="5552"/>
              <a:ext cx="610" cy="870"/>
              <a:chOff x="7555792" y="2647951"/>
              <a:chExt cx="387626" cy="552342"/>
            </a:xfrm>
            <a:solidFill>
              <a:srgbClr val="00B0F0">
                <a:alpha val="97000"/>
              </a:srgbClr>
            </a:solidFill>
          </p:grpSpPr>
          <p:sp>
            <p:nvSpPr>
              <p:cNvPr id="12"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66"/>
            <p:cNvCxnSpPr/>
            <p:nvPr/>
          </p:nvCxnSpPr>
          <p:spPr>
            <a:xfrm rot="5400000" flipH="1">
              <a:off x="11875"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10513" y="5736"/>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17" name="Caixa de Texto 23"/>
            <p:cNvSpPr txBox="1"/>
            <p:nvPr/>
          </p:nvSpPr>
          <p:spPr>
            <a:xfrm>
              <a:off x="10369" y="4887"/>
              <a:ext cx="131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8" name="Conector Reto 88"/>
            <p:cNvCxnSpPr/>
            <p:nvPr/>
          </p:nvCxnSpPr>
          <p:spPr>
            <a:xfrm rot="16200000">
              <a:off x="15094" y="2656"/>
              <a:ext cx="0" cy="464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9"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21" name="Caixa de Texto 92"/>
                <p:cNvSpPr txBox="1"/>
                <p:nvPr/>
              </p:nvSpPr>
              <p:spPr>
                <a:xfrm>
                  <a:off x="14920" y="6385"/>
                  <a:ext cx="2119" cy="74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21" name="Caixa de Texto 92"/>
                <p:cNvSpPr txBox="1">
                  <a:spLocks noRot="1" noChangeAspect="1" noMove="1" noResize="1" noEditPoints="1" noAdjustHandles="1" noChangeArrowheads="1" noChangeShapeType="1" noTextEdit="1"/>
                </p:cNvSpPr>
                <p:nvPr/>
              </p:nvSpPr>
              <p:spPr>
                <a:xfrm>
                  <a:off x="14920" y="6385"/>
                  <a:ext cx="2119" cy="749"/>
                </a:xfrm>
                <a:prstGeom prst="rect">
                  <a:avLst/>
                </a:prstGeom>
                <a:blipFill rotWithShape="1">
                  <a:blip r:embed="rId2"/>
                </a:blipFill>
              </p:spPr>
              <p:txBody>
                <a:bodyPr/>
                <a:lstStyle/>
                <a:p>
                  <a:r>
                    <a:rPr lang="pt-BR" altLang="en-US">
                      <a:noFill/>
                    </a:rPr>
                    <a:t> </a:t>
                  </a:r>
                </a:p>
              </p:txBody>
            </p:sp>
          </mc:Fallback>
        </mc:AlternateContent>
        <p:grpSp>
          <p:nvGrpSpPr>
            <p:cNvPr id="22" name="Grupo 97"/>
            <p:cNvGrpSpPr/>
            <p:nvPr/>
          </p:nvGrpSpPr>
          <p:grpSpPr>
            <a:xfrm rot="5400000" flipH="1">
              <a:off x="15948" y="5929"/>
              <a:ext cx="2211" cy="370"/>
              <a:chOff x="4143847" y="3524056"/>
              <a:chExt cx="1404137" cy="255373"/>
            </a:xfrm>
          </p:grpSpPr>
          <p:cxnSp>
            <p:nvCxnSpPr>
              <p:cNvPr id="2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5" name="Caixa de Texto 100"/>
                <p:cNvSpPr txBox="1"/>
                <p:nvPr/>
              </p:nvSpPr>
              <p:spPr>
                <a:xfrm>
                  <a:off x="16928" y="5710"/>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5" name="Caixa de Texto 100"/>
                <p:cNvSpPr txBox="1">
                  <a:spLocks noRot="1" noChangeAspect="1" noMove="1" noResize="1" noEditPoints="1" noAdjustHandles="1" noChangeArrowheads="1" noChangeShapeType="1" noTextEdit="1"/>
                </p:cNvSpPr>
                <p:nvPr/>
              </p:nvSpPr>
              <p:spPr>
                <a:xfrm>
                  <a:off x="16928" y="5710"/>
                  <a:ext cx="1477" cy="822"/>
                </a:xfrm>
                <a:prstGeom prst="rect">
                  <a:avLst/>
                </a:prstGeom>
                <a:blipFill rotWithShape="1">
                  <a:blip r:embed="rId3"/>
                </a:blipFill>
              </p:spPr>
              <p:txBody>
                <a:bodyPr/>
                <a:lstStyle/>
                <a:p>
                  <a:r>
                    <a:rPr lang="pt-BR" altLang="en-US">
                      <a:noFill/>
                    </a:rPr>
                    <a:t> </a:t>
                  </a:r>
                </a:p>
              </p:txBody>
            </p:sp>
          </mc:Fallback>
        </mc:AlternateContent>
      </p:grpSp>
      <p:sp>
        <p:nvSpPr>
          <p:cNvPr id="26" name="CaixaDeTexto 47"/>
          <p:cNvSpPr txBox="1"/>
          <p:nvPr/>
        </p:nvSpPr>
        <p:spPr>
          <a:xfrm>
            <a:off x="4147099" y="345912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27" name="Grupo 111"/>
          <p:cNvGrpSpPr/>
          <p:nvPr/>
        </p:nvGrpSpPr>
        <p:grpSpPr>
          <a:xfrm rot="5400000" flipH="1">
            <a:off x="377350" y="3186309"/>
            <a:ext cx="1404000" cy="234950"/>
            <a:chOff x="4143847" y="3524056"/>
            <a:chExt cx="1404137" cy="255373"/>
          </a:xfrm>
        </p:grpSpPr>
        <p:cxnSp>
          <p:nvCxnSpPr>
            <p:cNvPr id="2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0" name="Caixa de Texto 118"/>
              <p:cNvSpPr txBox="1"/>
              <p:nvPr/>
            </p:nvSpPr>
            <p:spPr>
              <a:xfrm>
                <a:off x="1069975" y="31496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118"/>
              <p:cNvSpPr txBox="1">
                <a:spLocks noRot="1" noChangeAspect="1" noMove="1" noResize="1" noEditPoints="1" noAdjustHandles="1" noChangeArrowheads="1" noChangeShapeType="1" noTextEdit="1"/>
              </p:cNvSpPr>
              <p:nvPr/>
            </p:nvSpPr>
            <p:spPr>
              <a:xfrm>
                <a:off x="1069975" y="3149600"/>
                <a:ext cx="937895" cy="52197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31" name="Conector Reto 37"/>
          <p:cNvCxnSpPr/>
          <p:nvPr/>
        </p:nvCxnSpPr>
        <p:spPr>
          <a:xfrm>
            <a:off x="1066234" y="26039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1242764" y="27779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1280864" y="29474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CaixaDeTexto 47"/>
          <p:cNvSpPr txBox="1"/>
          <p:nvPr/>
        </p:nvSpPr>
        <p:spPr>
          <a:xfrm>
            <a:off x="2003974" y="353024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5" name="Conector Reto 27"/>
          <p:cNvCxnSpPr/>
          <p:nvPr/>
        </p:nvCxnSpPr>
        <p:spPr>
          <a:xfrm flipV="1">
            <a:off x="4023396" y="39506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6" name="Grupo 28"/>
          <p:cNvGrpSpPr/>
          <p:nvPr/>
        </p:nvGrpSpPr>
        <p:grpSpPr>
          <a:xfrm>
            <a:off x="3840262" y="4320863"/>
            <a:ext cx="387626" cy="552342"/>
            <a:chOff x="7555792" y="2647951"/>
            <a:chExt cx="387626" cy="552342"/>
          </a:xfrm>
          <a:solidFill>
            <a:srgbClr val="00B0F0">
              <a:alpha val="97000"/>
            </a:srgbClr>
          </a:solidFill>
        </p:grpSpPr>
        <p:sp>
          <p:nvSpPr>
            <p:cNvPr id="37"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9" name="Caixa de Texto 51"/>
              <p:cNvSpPr txBox="1"/>
              <p:nvPr/>
            </p:nvSpPr>
            <p:spPr>
              <a:xfrm>
                <a:off x="2696210" y="4865370"/>
                <a:ext cx="133858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9" name="Caixa de Texto 51"/>
              <p:cNvSpPr txBox="1">
                <a:spLocks noRot="1" noChangeAspect="1" noMove="1" noResize="1" noEditPoints="1" noAdjustHandles="1" noChangeArrowheads="1" noChangeShapeType="1" noTextEdit="1"/>
              </p:cNvSpPr>
              <p:nvPr/>
            </p:nvSpPr>
            <p:spPr>
              <a:xfrm>
                <a:off x="2696210" y="4865370"/>
                <a:ext cx="1338580" cy="46037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40" name="Conector Reto 37"/>
          <p:cNvCxnSpPr/>
          <p:nvPr/>
        </p:nvCxnSpPr>
        <p:spPr>
          <a:xfrm>
            <a:off x="1170374" y="57497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37"/>
          <p:cNvCxnSpPr/>
          <p:nvPr/>
        </p:nvCxnSpPr>
        <p:spPr>
          <a:xfrm rot="16200000">
            <a:off x="1137989" y="55732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663254" y="531254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965565" y="620458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0" name="Caixa de Texto 129"/>
              <p:cNvSpPr txBox="1"/>
              <p:nvPr/>
            </p:nvSpPr>
            <p:spPr>
              <a:xfrm>
                <a:off x="893445" y="1274445"/>
                <a:ext cx="11155045" cy="49002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diferencial será, portanto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Haviamos chegado, com uma analise de grandes sinais e linearização, que o ganho diferencial era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Apenas não apareceu o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que reflete a modulação de canal. Este não foi considerado na análise com grandes sinais devido as dificuldades que introduziria.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893445" y="1274445"/>
                <a:ext cx="11155045" cy="49002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798195" y="977265"/>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Repare que o modelo de pequenos sinais usado para analise diferencial é igual  ao modelo de pequenos sinais de um source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3496224" y="311558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3158617" y="2553202"/>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3158590" y="524648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79794" y="62793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831129" y="442305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2338965" y="3030851"/>
            <a:ext cx="1404000" cy="234950"/>
            <a:chOff x="4042238" y="3524056"/>
            <a:chExt cx="1404137" cy="255373"/>
          </a:xfrm>
        </p:grpSpPr>
        <p:cxnSp>
          <p:nvCxnSpPr>
            <p:cNvPr id="147" name="Conector Reto 79"/>
            <p:cNvCxnSpPr/>
            <p:nvPr/>
          </p:nvCxnSpPr>
          <p:spPr>
            <a:xfrm flipV="1">
              <a:off x="4042238" y="3652667"/>
              <a:ext cx="1404137" cy="0"/>
            </a:xfrm>
            <a:prstGeom prst="line">
              <a:avLst/>
            </a:prstGeom>
            <a:ln w="25400">
              <a:solidFill>
                <a:schemeClr val="tx1"/>
              </a:solidFill>
              <a:headEnd type="none"/>
              <a:tailEnd type="arrow" w="lg" len="med"/>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555335"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3046830" y="35211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716444" y="1999893"/>
            <a:ext cx="70612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3057445" y="5745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041051" y="48231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2848392" y="5193353"/>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1" name="Grupo 10"/>
          <p:cNvGrpSpPr/>
          <p:nvPr/>
        </p:nvGrpSpPr>
        <p:grpSpPr>
          <a:xfrm rot="16200000" flipH="1" flipV="1">
            <a:off x="946164" y="4448189"/>
            <a:ext cx="1127125" cy="485746"/>
            <a:chOff x="14898" y="4274"/>
            <a:chExt cx="1775" cy="801"/>
          </a:xfrm>
        </p:grpSpPr>
        <p:cxnSp>
          <p:nvCxnSpPr>
            <p:cNvPr id="12" name="Conector Reto 11"/>
            <p:cNvCxnSpPr/>
            <p:nvPr/>
          </p:nvCxnSpPr>
          <p:spPr>
            <a:xfrm>
              <a:off x="14898" y="4700"/>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3" name="Elipse 12"/>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8" name="Conector Reto 17"/>
          <p:cNvCxnSpPr/>
          <p:nvPr/>
        </p:nvCxnSpPr>
        <p:spPr>
          <a:xfrm>
            <a:off x="1337310" y="526796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69"/>
          <p:cNvCxnSpPr/>
          <p:nvPr/>
        </p:nvCxnSpPr>
        <p:spPr>
          <a:xfrm flipV="1">
            <a:off x="3756174" y="526272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3"/>
          <p:cNvCxnSpPr/>
          <p:nvPr/>
        </p:nvCxnSpPr>
        <p:spPr>
          <a:xfrm>
            <a:off x="3946547" y="467409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6"/>
          <p:cNvCxnSpPr/>
          <p:nvPr/>
        </p:nvCxnSpPr>
        <p:spPr>
          <a:xfrm>
            <a:off x="3946547" y="526272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 de Texto 23"/>
          <p:cNvSpPr txBox="1"/>
          <p:nvPr/>
        </p:nvSpPr>
        <p:spPr>
          <a:xfrm>
            <a:off x="3946777" y="4573483"/>
            <a:ext cx="614904"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23" name="Conector Reto 69"/>
          <p:cNvCxnSpPr/>
          <p:nvPr/>
        </p:nvCxnSpPr>
        <p:spPr>
          <a:xfrm flipV="1">
            <a:off x="3756174" y="519351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a:off x="3059530" y="467435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a:off x="3784034" y="58557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Forma livre 37"/>
          <p:cNvSpPr/>
          <p:nvPr/>
        </p:nvSpPr>
        <p:spPr>
          <a:xfrm>
            <a:off x="1390441" y="461774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74"/>
          <p:cNvCxnSpPr/>
          <p:nvPr/>
        </p:nvCxnSpPr>
        <p:spPr>
          <a:xfrm>
            <a:off x="9471580" y="47900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Conector Reto 27"/>
          <p:cNvCxnSpPr/>
          <p:nvPr/>
        </p:nvCxnSpPr>
        <p:spPr>
          <a:xfrm flipV="1">
            <a:off x="9460901" y="38675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 name="Grupo 28"/>
          <p:cNvGrpSpPr/>
          <p:nvPr/>
        </p:nvGrpSpPr>
        <p:grpSpPr>
          <a:xfrm>
            <a:off x="9277767" y="4237678"/>
            <a:ext cx="387626" cy="552342"/>
            <a:chOff x="7555792" y="2647951"/>
            <a:chExt cx="387626" cy="552342"/>
          </a:xfrm>
          <a:solidFill>
            <a:srgbClr val="00B0F0">
              <a:alpha val="97000"/>
            </a:srgbClr>
          </a:solidFill>
        </p:grpSpPr>
        <p:sp>
          <p:nvSpPr>
            <p:cNvPr id="17"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4"/>
          <p:cNvCxnSpPr/>
          <p:nvPr/>
        </p:nvCxnSpPr>
        <p:spPr>
          <a:xfrm rot="5400000" flipH="1">
            <a:off x="7456619" y="359230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6" name="Caixa de Texto 23"/>
          <p:cNvSpPr txBox="1"/>
          <p:nvPr/>
        </p:nvSpPr>
        <p:spPr>
          <a:xfrm>
            <a:off x="6657918" y="437753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37" name="Caixa de Texto 23"/>
          <p:cNvSpPr txBox="1"/>
          <p:nvPr/>
        </p:nvSpPr>
        <p:spPr>
          <a:xfrm>
            <a:off x="6657876" y="387255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47"/>
          <p:cNvCxnSpPr/>
          <p:nvPr/>
        </p:nvCxnSpPr>
        <p:spPr>
          <a:xfrm rot="16200000">
            <a:off x="9545126" y="2377566"/>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Reto 48"/>
          <p:cNvCxnSpPr/>
          <p:nvPr/>
        </p:nvCxnSpPr>
        <p:spPr>
          <a:xfrm flipH="1">
            <a:off x="7655560" y="5306695"/>
            <a:ext cx="31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Forma livre 50"/>
          <p:cNvSpPr/>
          <p:nvPr/>
        </p:nvSpPr>
        <p:spPr>
          <a:xfrm>
            <a:off x="6529705" y="391350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42" name="Caixa de Texto 51"/>
              <p:cNvSpPr txBox="1"/>
              <p:nvPr/>
            </p:nvSpPr>
            <p:spPr>
              <a:xfrm>
                <a:off x="9359900" y="4777105"/>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2" name="Caixa de Texto 51"/>
              <p:cNvSpPr txBox="1">
                <a:spLocks noRot="1" noChangeAspect="1" noMove="1" noResize="1" noEditPoints="1" noAdjustHandles="1" noChangeArrowheads="1" noChangeShapeType="1" noTextEdit="1"/>
              </p:cNvSpPr>
              <p:nvPr/>
            </p:nvSpPr>
            <p:spPr>
              <a:xfrm>
                <a:off x="9359900" y="4777105"/>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44" name="Grupo 56"/>
          <p:cNvGrpSpPr/>
          <p:nvPr/>
        </p:nvGrpSpPr>
        <p:grpSpPr>
          <a:xfrm rot="5400000" flipH="1">
            <a:off x="10086500" y="4477264"/>
            <a:ext cx="1404000" cy="234950"/>
            <a:chOff x="4143847" y="3524056"/>
            <a:chExt cx="1404137" cy="255373"/>
          </a:xfrm>
        </p:grpSpPr>
        <p:cxnSp>
          <p:nvCxnSpPr>
            <p:cNvPr id="4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58" name="CaixaDeTexto 47"/>
          <p:cNvSpPr txBox="1"/>
          <p:nvPr/>
        </p:nvSpPr>
        <p:spPr>
          <a:xfrm>
            <a:off x="6861089" y="3355618"/>
            <a:ext cx="47307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59" name="Grupo 108"/>
          <p:cNvGrpSpPr/>
          <p:nvPr/>
        </p:nvGrpSpPr>
        <p:grpSpPr>
          <a:xfrm rot="5400000" flipH="1">
            <a:off x="10350025" y="3085344"/>
            <a:ext cx="1404000" cy="234950"/>
            <a:chOff x="4143847" y="3524056"/>
            <a:chExt cx="1404137" cy="255373"/>
          </a:xfrm>
        </p:grpSpPr>
        <p:cxnSp>
          <p:nvCxnSpPr>
            <p:cNvPr id="6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5" name="Caixa de Texto 117"/>
              <p:cNvSpPr txBox="1"/>
              <p:nvPr/>
            </p:nvSpPr>
            <p:spPr>
              <a:xfrm>
                <a:off x="10142855" y="30460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5" name="Caixa de Texto 117"/>
              <p:cNvSpPr txBox="1">
                <a:spLocks noRot="1" noChangeAspect="1" noMove="1" noResize="1" noEditPoints="1" noAdjustHandles="1" noChangeArrowheads="1" noChangeShapeType="1" noTextEdit="1"/>
              </p:cNvSpPr>
              <p:nvPr/>
            </p:nvSpPr>
            <p:spPr>
              <a:xfrm>
                <a:off x="10142855" y="3046095"/>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66" name="Conector Reto 37"/>
          <p:cNvCxnSpPr/>
          <p:nvPr/>
        </p:nvCxnSpPr>
        <p:spPr>
          <a:xfrm>
            <a:off x="10708709" y="24979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37"/>
          <p:cNvCxnSpPr/>
          <p:nvPr/>
        </p:nvCxnSpPr>
        <p:spPr>
          <a:xfrm rot="16200000">
            <a:off x="10541704" y="26674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37"/>
          <p:cNvCxnSpPr/>
          <p:nvPr/>
        </p:nvCxnSpPr>
        <p:spPr>
          <a:xfrm>
            <a:off x="10574089" y="28439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Caixa de Texto 23"/>
          <p:cNvSpPr txBox="1"/>
          <p:nvPr/>
        </p:nvSpPr>
        <p:spPr>
          <a:xfrm>
            <a:off x="10626404" y="51245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70" name="Conector Reto 37"/>
          <p:cNvCxnSpPr/>
          <p:nvPr/>
        </p:nvCxnSpPr>
        <p:spPr>
          <a:xfrm>
            <a:off x="10644574" y="56462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rot="16200000">
            <a:off x="10602664" y="54595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DeTexto 47"/>
          <p:cNvSpPr txBox="1"/>
          <p:nvPr/>
        </p:nvSpPr>
        <p:spPr>
          <a:xfrm>
            <a:off x="8784504" y="345340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3" name="Conector Reto 27"/>
          <p:cNvCxnSpPr/>
          <p:nvPr/>
        </p:nvCxnSpPr>
        <p:spPr>
          <a:xfrm flipV="1">
            <a:off x="8058821" y="38675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28"/>
          <p:cNvGrpSpPr/>
          <p:nvPr/>
        </p:nvGrpSpPr>
        <p:grpSpPr>
          <a:xfrm>
            <a:off x="7875687" y="4237678"/>
            <a:ext cx="387626" cy="552342"/>
            <a:chOff x="7555792" y="2647951"/>
            <a:chExt cx="387626" cy="552342"/>
          </a:xfrm>
          <a:solidFill>
            <a:srgbClr val="00B0F0">
              <a:alpha val="97000"/>
            </a:srgbClr>
          </a:solidFill>
        </p:grpSpPr>
        <p:sp>
          <p:nvSpPr>
            <p:cNvPr id="7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77" name="Caixa de Texto 51"/>
              <p:cNvSpPr txBox="1"/>
              <p:nvPr/>
            </p:nvSpPr>
            <p:spPr>
              <a:xfrm>
                <a:off x="7943850" y="4761865"/>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77" name="Caixa de Texto 51"/>
              <p:cNvSpPr txBox="1">
                <a:spLocks noRot="1" noChangeAspect="1" noMove="1" noResize="1" noEditPoints="1" noAdjustHandles="1" noChangeArrowheads="1" noChangeShapeType="1" noTextEdit="1"/>
              </p:cNvSpPr>
              <p:nvPr/>
            </p:nvSpPr>
            <p:spPr>
              <a:xfrm>
                <a:off x="7943850" y="4761865"/>
                <a:ext cx="1416050" cy="47561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78" name="Grupo 22"/>
          <p:cNvGrpSpPr/>
          <p:nvPr/>
        </p:nvGrpSpPr>
        <p:grpSpPr>
          <a:xfrm rot="16200000">
            <a:off x="2468539" y="3632661"/>
            <a:ext cx="1152683" cy="1293155"/>
            <a:chOff x="7493" y="6919"/>
            <a:chExt cx="1480" cy="1604"/>
          </a:xfrm>
        </p:grpSpPr>
        <p:grpSp>
          <p:nvGrpSpPr>
            <p:cNvPr id="80" name="Group 147"/>
            <p:cNvGrpSpPr/>
            <p:nvPr/>
          </p:nvGrpSpPr>
          <p:grpSpPr bwMode="auto">
            <a:xfrm rot="5400000">
              <a:off x="8020" y="6975"/>
              <a:ext cx="792" cy="680"/>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93"/>
              <p:cNvSpPr>
                <a:spLocks noChangeShapeType="1"/>
              </p:cNvSpPr>
              <p:nvPr/>
            </p:nvSpPr>
            <p:spPr bwMode="auto">
              <a:xfrm flipH="1">
                <a:off x="2834" y="2704"/>
                <a:ext cx="136" cy="0"/>
              </a:xfrm>
              <a:prstGeom prst="line">
                <a:avLst/>
              </a:prstGeom>
              <a:noFill/>
              <a:ln w="2540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87"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89" name="Conector Reto 49"/>
          <p:cNvCxnSpPr/>
          <p:nvPr/>
        </p:nvCxnSpPr>
        <p:spPr>
          <a:xfrm>
            <a:off x="1478380" y="413396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6"/>
          <p:cNvCxnSpPr/>
          <p:nvPr/>
        </p:nvCxnSpPr>
        <p:spPr>
          <a:xfrm>
            <a:off x="3188357" y="4127347"/>
            <a:ext cx="0" cy="21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37"/>
          <p:cNvCxnSpPr/>
          <p:nvPr/>
        </p:nvCxnSpPr>
        <p:spPr>
          <a:xfrm>
            <a:off x="3062674" y="434702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92" name="Caixa de Texto 61"/>
              <p:cNvSpPr txBox="1"/>
              <p:nvPr/>
            </p:nvSpPr>
            <p:spPr>
              <a:xfrm>
                <a:off x="10778490" y="433768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61"/>
              <p:cNvSpPr txBox="1">
                <a:spLocks noRot="1" noChangeAspect="1" noMove="1" noResize="1" noEditPoints="1" noAdjustHandles="1" noChangeArrowheads="1" noChangeShapeType="1" noTextEdit="1"/>
              </p:cNvSpPr>
              <p:nvPr/>
            </p:nvSpPr>
            <p:spPr>
              <a:xfrm>
                <a:off x="10778490" y="4337685"/>
                <a:ext cx="937895" cy="52197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784860" y="990600"/>
            <a:ext cx="11155045" cy="1537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agora analisar o comportamento do circuito para uma entrada modo comum. Neste caso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5" name="Conector Reto 74"/>
          <p:cNvCxnSpPr/>
          <p:nvPr/>
        </p:nvCxnSpPr>
        <p:spPr>
          <a:xfrm>
            <a:off x="4253150" y="48833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27"/>
          <p:cNvCxnSpPr/>
          <p:nvPr/>
        </p:nvCxnSpPr>
        <p:spPr>
          <a:xfrm flipV="1">
            <a:off x="4242471" y="3960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28"/>
          <p:cNvGrpSpPr/>
          <p:nvPr/>
        </p:nvGrpSpPr>
        <p:grpSpPr>
          <a:xfrm>
            <a:off x="4059337" y="4331023"/>
            <a:ext cx="387626" cy="552342"/>
            <a:chOff x="7555792" y="2647951"/>
            <a:chExt cx="387626" cy="552342"/>
          </a:xfrm>
          <a:solidFill>
            <a:srgbClr val="00B0F0">
              <a:alpha val="97000"/>
            </a:srgbClr>
          </a:solidFill>
        </p:grpSpPr>
        <p:sp>
          <p:nvSpPr>
            <p:cNvPr id="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 name="Conector Reto 34"/>
          <p:cNvCxnSpPr/>
          <p:nvPr/>
        </p:nvCxnSpPr>
        <p:spPr>
          <a:xfrm rot="5400000" flipH="1">
            <a:off x="2238189" y="36856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1" name="Caixa de Texto 23"/>
          <p:cNvSpPr txBox="1"/>
          <p:nvPr/>
        </p:nvSpPr>
        <p:spPr>
          <a:xfrm>
            <a:off x="1439488" y="44708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2" name="Caixa de Texto 23"/>
          <p:cNvSpPr txBox="1"/>
          <p:nvPr/>
        </p:nvSpPr>
        <p:spPr>
          <a:xfrm>
            <a:off x="5595299" y="39288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1325146" y="390875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4" name="Conector Reto 47"/>
          <p:cNvCxnSpPr/>
          <p:nvPr/>
        </p:nvCxnSpPr>
        <p:spPr>
          <a:xfrm rot="16200000">
            <a:off x="4326696" y="2470911"/>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48"/>
          <p:cNvCxnSpPr/>
          <p:nvPr/>
        </p:nvCxnSpPr>
        <p:spPr>
          <a:xfrm flipH="1">
            <a:off x="2833370" y="540385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Forma livre 50"/>
          <p:cNvSpPr/>
          <p:nvPr/>
        </p:nvSpPr>
        <p:spPr>
          <a:xfrm>
            <a:off x="1311275" y="40068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8" name="Caixa de Texto 51"/>
              <p:cNvSpPr txBox="1"/>
              <p:nvPr/>
            </p:nvSpPr>
            <p:spPr>
              <a:xfrm>
                <a:off x="4141470" y="4870450"/>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8" name="Caixa de Texto 51"/>
              <p:cNvSpPr txBox="1">
                <a:spLocks noRot="1" noChangeAspect="1" noMove="1" noResize="1" noEditPoints="1" noAdjustHandles="1" noChangeArrowheads="1" noChangeShapeType="1" noTextEdit="1"/>
              </p:cNvSpPr>
              <p:nvPr/>
            </p:nvSpPr>
            <p:spPr>
              <a:xfrm>
                <a:off x="4141470" y="4870450"/>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9" name="Grupo 56"/>
          <p:cNvGrpSpPr/>
          <p:nvPr/>
        </p:nvGrpSpPr>
        <p:grpSpPr>
          <a:xfrm rot="5400000" flipH="1">
            <a:off x="4868070" y="4570609"/>
            <a:ext cx="1404000" cy="234950"/>
            <a:chOff x="4143847" y="3524056"/>
            <a:chExt cx="1404137" cy="255373"/>
          </a:xfrm>
        </p:grpSpPr>
        <p:cxnSp>
          <p:nvCxnSpPr>
            <p:cNvPr id="2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2" name="Caixa de Texto 61"/>
              <p:cNvSpPr txBox="1"/>
              <p:nvPr/>
            </p:nvSpPr>
            <p:spPr>
              <a:xfrm>
                <a:off x="5516880" y="44323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61"/>
              <p:cNvSpPr txBox="1">
                <a:spLocks noRot="1" noChangeAspect="1" noMove="1" noResize="1" noEditPoints="1" noAdjustHandles="1" noChangeArrowheads="1" noChangeShapeType="1" noTextEdit="1"/>
              </p:cNvSpPr>
              <p:nvPr/>
            </p:nvSpPr>
            <p:spPr>
              <a:xfrm>
                <a:off x="5516880" y="443230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23" name="Grupo 101"/>
          <p:cNvGrpSpPr/>
          <p:nvPr/>
        </p:nvGrpSpPr>
        <p:grpSpPr>
          <a:xfrm flipH="1">
            <a:off x="6150380" y="3911292"/>
            <a:ext cx="5117060" cy="1610033"/>
            <a:chOff x="10347" y="4887"/>
            <a:chExt cx="8058" cy="2535"/>
          </a:xfrm>
        </p:grpSpPr>
        <p:cxnSp>
          <p:nvCxnSpPr>
            <p:cNvPr id="24"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63"/>
            <p:cNvGrpSpPr/>
            <p:nvPr/>
          </p:nvGrpSpPr>
          <p:grpSpPr>
            <a:xfrm>
              <a:off x="14675" y="5552"/>
              <a:ext cx="610" cy="870"/>
              <a:chOff x="7555792" y="2647951"/>
              <a:chExt cx="387626" cy="552342"/>
            </a:xfrm>
            <a:solidFill>
              <a:srgbClr val="00B0F0">
                <a:alpha val="97000"/>
              </a:srgbClr>
            </a:solidFill>
          </p:grpSpPr>
          <p:sp>
            <p:nvSpPr>
              <p:cNvPr id="27"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66"/>
            <p:cNvCxnSpPr/>
            <p:nvPr/>
          </p:nvCxnSpPr>
          <p:spPr>
            <a:xfrm rot="5400000" flipH="1">
              <a:off x="11875"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6" name="Caixa de Texto 23"/>
            <p:cNvSpPr txBox="1"/>
            <p:nvPr/>
          </p:nvSpPr>
          <p:spPr>
            <a:xfrm>
              <a:off x="10513" y="5736"/>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37" name="Caixa de Texto 23"/>
            <p:cNvSpPr txBox="1"/>
            <p:nvPr/>
          </p:nvSpPr>
          <p:spPr>
            <a:xfrm>
              <a:off x="17093" y="4918"/>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38" name="Caixa de Texto 23"/>
            <p:cNvSpPr txBox="1"/>
            <p:nvPr/>
          </p:nvSpPr>
          <p:spPr>
            <a:xfrm>
              <a:off x="10369" y="4887"/>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88"/>
            <p:cNvCxnSpPr/>
            <p:nvPr/>
          </p:nvCxnSpPr>
          <p:spPr>
            <a:xfrm rot="16200000">
              <a:off x="15094" y="2656"/>
              <a:ext cx="0" cy="464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Reto 89"/>
            <p:cNvCxnSpPr/>
            <p:nvPr/>
          </p:nvCxnSpPr>
          <p:spPr>
            <a:xfrm flipH="1">
              <a:off x="12792"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42" name="Caixa de Texto 92"/>
                <p:cNvSpPr txBox="1"/>
                <p:nvPr/>
              </p:nvSpPr>
              <p:spPr>
                <a:xfrm>
                  <a:off x="14920" y="6385"/>
                  <a:ext cx="2119" cy="74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2" name="Caixa de Texto 92"/>
                <p:cNvSpPr txBox="1">
                  <a:spLocks noRot="1" noChangeAspect="1" noMove="1" noResize="1" noEditPoints="1" noAdjustHandles="1" noChangeArrowheads="1" noChangeShapeType="1" noTextEdit="1"/>
                </p:cNvSpPr>
                <p:nvPr/>
              </p:nvSpPr>
              <p:spPr>
                <a:xfrm>
                  <a:off x="14920" y="6385"/>
                  <a:ext cx="2119" cy="749"/>
                </a:xfrm>
                <a:prstGeom prst="rect">
                  <a:avLst/>
                </a:prstGeom>
                <a:blipFill rotWithShape="1">
                  <a:blip r:embed="rId3"/>
                </a:blipFill>
              </p:spPr>
              <p:txBody>
                <a:bodyPr/>
                <a:lstStyle/>
                <a:p>
                  <a:r>
                    <a:rPr lang="pt-BR" altLang="en-US">
                      <a:noFill/>
                    </a:rPr>
                    <a:t> </a:t>
                  </a:r>
                </a:p>
              </p:txBody>
            </p:sp>
          </mc:Fallback>
        </mc:AlternateContent>
        <p:grpSp>
          <p:nvGrpSpPr>
            <p:cNvPr id="44" name="Grupo 97"/>
            <p:cNvGrpSpPr/>
            <p:nvPr/>
          </p:nvGrpSpPr>
          <p:grpSpPr>
            <a:xfrm rot="5400000" flipH="1">
              <a:off x="15948" y="5929"/>
              <a:ext cx="2211" cy="370"/>
              <a:chOff x="4143847" y="3524056"/>
              <a:chExt cx="1404137" cy="255373"/>
            </a:xfrm>
          </p:grpSpPr>
          <p:cxnSp>
            <p:nvCxnSpPr>
              <p:cNvPr id="4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9" name="Caixa de Texto 100"/>
                <p:cNvSpPr txBox="1"/>
                <p:nvPr/>
              </p:nvSpPr>
              <p:spPr>
                <a:xfrm>
                  <a:off x="16928" y="5710"/>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100"/>
                <p:cNvSpPr txBox="1">
                  <a:spLocks noRot="1" noChangeAspect="1" noMove="1" noResize="1" noEditPoints="1" noAdjustHandles="1" noChangeArrowheads="1" noChangeShapeType="1" noTextEdit="1"/>
                </p:cNvSpPr>
                <p:nvPr/>
              </p:nvSpPr>
              <p:spPr>
                <a:xfrm>
                  <a:off x="16928" y="5710"/>
                  <a:ext cx="1477" cy="822"/>
                </a:xfrm>
                <a:prstGeom prst="rect">
                  <a:avLst/>
                </a:prstGeom>
                <a:blipFill rotWithShape="1">
                  <a:blip r:embed="rId4"/>
                </a:blipFill>
              </p:spPr>
              <p:txBody>
                <a:bodyPr/>
                <a:lstStyle/>
                <a:p>
                  <a:r>
                    <a:rPr lang="pt-BR" altLang="en-US">
                      <a:noFill/>
                    </a:rPr>
                    <a:t> </a:t>
                  </a:r>
                </a:p>
              </p:txBody>
            </p:sp>
          </mc:Fallback>
        </mc:AlternateContent>
      </p:grpSp>
      <p:sp>
        <p:nvSpPr>
          <p:cNvPr id="68" name="CaixaDeTexto 47"/>
          <p:cNvSpPr txBox="1"/>
          <p:nvPr/>
        </p:nvSpPr>
        <p:spPr>
          <a:xfrm>
            <a:off x="1642659" y="3448963"/>
            <a:ext cx="1276350" cy="82994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sz="2400" i="1" dirty="0" smtClean="0">
                <a:latin typeface="Century Schoolbook" panose="02040604050505020304" pitchFamily="18" charset="0"/>
                <a:ea typeface="Cambria Math" panose="02040503050406030204" pitchFamily="18" charset="0"/>
                <a:sym typeface="+mn-ea"/>
              </a:rPr>
              <a:t>v</a:t>
            </a:r>
            <a:r>
              <a:rPr lang="pt-BR" sz="2400" i="1" baseline="-25000" dirty="0" smtClean="0">
                <a:latin typeface="Century Schoolbook" panose="02040604050505020304" pitchFamily="18" charset="0"/>
                <a:ea typeface="Cambria Math" panose="02040503050406030204" pitchFamily="18" charset="0"/>
                <a:sym typeface="+mn-ea"/>
              </a:rPr>
              <a:t>CM</a:t>
            </a:r>
            <a:endParaRPr lang="pt-BR" sz="2400" i="1" baseline="-25000" dirty="0" smtClean="0">
              <a:latin typeface="Century Schoolbook" panose="02040604050505020304" pitchFamily="18" charset="0"/>
              <a:ea typeface="Cambria Math" panose="02040503050406030204" pitchFamily="18" charset="0"/>
            </a:endParaRPr>
          </a:p>
          <a:p>
            <a:pPr algn="l"/>
            <a:endParaRPr lang="pt-BR" sz="2400" i="1" dirty="0" smtClean="0">
              <a:latin typeface="Century Schoolbook" panose="02040604050505020304" pitchFamily="18" charset="0"/>
              <a:ea typeface="Cambria Math" panose="02040503050406030204" pitchFamily="18" charset="0"/>
            </a:endParaRPr>
          </a:p>
        </p:txBody>
      </p:sp>
      <p:sp>
        <p:nvSpPr>
          <p:cNvPr id="69" name="CaixaDeTexto 47"/>
          <p:cNvSpPr txBox="1"/>
          <p:nvPr/>
        </p:nvSpPr>
        <p:spPr>
          <a:xfrm>
            <a:off x="9841144" y="3448963"/>
            <a:ext cx="130683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v</a:t>
            </a:r>
            <a:r>
              <a:rPr lang="pt-BR" sz="2400" i="1" baseline="-25000" dirty="0" smtClean="0">
                <a:latin typeface="Century Schoolbook" panose="02040604050505020304" pitchFamily="18" charset="0"/>
                <a:ea typeface="Cambria Math" panose="02040503050406030204" pitchFamily="18" charset="0"/>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0" name="Grupo 108"/>
          <p:cNvGrpSpPr/>
          <p:nvPr/>
        </p:nvGrpSpPr>
        <p:grpSpPr>
          <a:xfrm rot="5400000" flipH="1">
            <a:off x="5131595" y="3178689"/>
            <a:ext cx="1404000" cy="234950"/>
            <a:chOff x="4143847" y="3524056"/>
            <a:chExt cx="1404137" cy="255373"/>
          </a:xfrm>
        </p:grpSpPr>
        <p:cxnSp>
          <p:nvCxnSpPr>
            <p:cNvPr id="7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3" name="Grupo 111"/>
          <p:cNvGrpSpPr/>
          <p:nvPr/>
        </p:nvGrpSpPr>
        <p:grpSpPr>
          <a:xfrm rot="5400000" flipH="1">
            <a:off x="6071395" y="3176149"/>
            <a:ext cx="1404000" cy="234950"/>
            <a:chOff x="4143847" y="3524056"/>
            <a:chExt cx="1404137" cy="255373"/>
          </a:xfrm>
        </p:grpSpPr>
        <p:cxnSp>
          <p:nvCxnSpPr>
            <p:cNvPr id="7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117"/>
              <p:cNvSpPr txBox="1"/>
              <p:nvPr/>
            </p:nvSpPr>
            <p:spPr>
              <a:xfrm>
                <a:off x="4924425" y="3139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117"/>
              <p:cNvSpPr txBox="1">
                <a:spLocks noRot="1" noChangeAspect="1" noMove="1" noResize="1" noEditPoints="1" noAdjustHandles="1" noChangeArrowheads="1" noChangeShapeType="1" noTextEdit="1"/>
              </p:cNvSpPr>
              <p:nvPr/>
            </p:nvSpPr>
            <p:spPr>
              <a:xfrm>
                <a:off x="4924425" y="3139440"/>
                <a:ext cx="937895"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118"/>
              <p:cNvSpPr txBox="1"/>
              <p:nvPr/>
            </p:nvSpPr>
            <p:spPr>
              <a:xfrm>
                <a:off x="6764020" y="3139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9" name="Caixa de Texto 118"/>
              <p:cNvSpPr txBox="1">
                <a:spLocks noRot="1" noChangeAspect="1" noMove="1" noResize="1" noEditPoints="1" noAdjustHandles="1" noChangeArrowheads="1" noChangeShapeType="1" noTextEdit="1"/>
              </p:cNvSpPr>
              <p:nvPr/>
            </p:nvSpPr>
            <p:spPr>
              <a:xfrm>
                <a:off x="6764020" y="3139440"/>
                <a:ext cx="937895" cy="521970"/>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80" name="Conector Reto 37"/>
          <p:cNvCxnSpPr/>
          <p:nvPr/>
        </p:nvCxnSpPr>
        <p:spPr>
          <a:xfrm>
            <a:off x="5490279" y="25912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37"/>
          <p:cNvCxnSpPr/>
          <p:nvPr/>
        </p:nvCxnSpPr>
        <p:spPr>
          <a:xfrm>
            <a:off x="6760279" y="25937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7"/>
          <p:cNvCxnSpPr/>
          <p:nvPr/>
        </p:nvCxnSpPr>
        <p:spPr>
          <a:xfrm rot="16200000">
            <a:off x="5323274" y="27607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rot="16200000">
            <a:off x="6936809" y="27677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37"/>
          <p:cNvCxnSpPr/>
          <p:nvPr/>
        </p:nvCxnSpPr>
        <p:spPr>
          <a:xfrm>
            <a:off x="6974909" y="2937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5355659" y="2937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 de Texto 23"/>
          <p:cNvSpPr txBox="1"/>
          <p:nvPr/>
        </p:nvSpPr>
        <p:spPr>
          <a:xfrm>
            <a:off x="5927404" y="54198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16" name="CaixaDeTexto 47"/>
          <p:cNvSpPr txBox="1"/>
          <p:nvPr/>
        </p:nvSpPr>
        <p:spPr>
          <a:xfrm>
            <a:off x="4219489" y="348960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DeTexto 47"/>
          <p:cNvSpPr txBox="1"/>
          <p:nvPr/>
        </p:nvSpPr>
        <p:spPr>
          <a:xfrm>
            <a:off x="7698019" y="352008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23" name="Conector Reto 27"/>
          <p:cNvCxnSpPr/>
          <p:nvPr/>
        </p:nvCxnSpPr>
        <p:spPr>
          <a:xfrm flipV="1">
            <a:off x="2840391" y="3960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1" name="Grupo 28"/>
          <p:cNvGrpSpPr/>
          <p:nvPr/>
        </p:nvGrpSpPr>
        <p:grpSpPr>
          <a:xfrm>
            <a:off x="2657257" y="4331023"/>
            <a:ext cx="387626" cy="552342"/>
            <a:chOff x="7555792" y="2647951"/>
            <a:chExt cx="387626" cy="552342"/>
          </a:xfrm>
          <a:solidFill>
            <a:srgbClr val="00B0F0">
              <a:alpha val="97000"/>
            </a:srgbClr>
          </a:solidFill>
        </p:grpSpPr>
        <p:sp>
          <p:nvSpPr>
            <p:cNvPr id="133"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35" name="Caixa de Texto 51"/>
              <p:cNvSpPr txBox="1"/>
              <p:nvPr/>
            </p:nvSpPr>
            <p:spPr>
              <a:xfrm>
                <a:off x="2725420" y="485521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5" name="Caixa de Texto 51"/>
              <p:cNvSpPr txBox="1">
                <a:spLocks noRot="1" noChangeAspect="1" noMove="1" noResize="1" noEditPoints="1" noAdjustHandles="1" noChangeArrowheads="1" noChangeShapeType="1" noTextEdit="1"/>
              </p:cNvSpPr>
              <p:nvPr/>
            </p:nvSpPr>
            <p:spPr>
              <a:xfrm>
                <a:off x="2725420" y="4855210"/>
                <a:ext cx="1416050" cy="47561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136" name="Conector Reto 27"/>
          <p:cNvCxnSpPr/>
          <p:nvPr/>
        </p:nvCxnSpPr>
        <p:spPr>
          <a:xfrm flipV="1">
            <a:off x="9717441" y="39405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7" name="Grupo 28"/>
          <p:cNvGrpSpPr/>
          <p:nvPr/>
        </p:nvGrpSpPr>
        <p:grpSpPr>
          <a:xfrm>
            <a:off x="9534307" y="4310703"/>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8390255" y="4855210"/>
                <a:ext cx="133858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8390255" y="4855210"/>
                <a:ext cx="1338580" cy="460375"/>
              </a:xfrm>
              <a:prstGeom prst="rect">
                <a:avLst/>
              </a:prstGeom>
              <a:blipFill rotWithShape="1">
                <a:blip r:embed="rId8"/>
                <a:stretch>
                  <a:fillRect/>
                </a:stretch>
              </a:blipFill>
            </p:spPr>
            <p:txBody>
              <a:bodyPr/>
              <a:lstStyle/>
              <a:p>
                <a:r>
                  <a:rPr lang="pt-BR" altLang="en-US">
                    <a:noFill/>
                  </a:rPr>
                  <a:t> </a:t>
                </a:r>
              </a:p>
            </p:txBody>
          </p:sp>
        </mc:Fallback>
      </mc:AlternateContent>
      <p:grpSp>
        <p:nvGrpSpPr>
          <p:cNvPr id="164" name="Grupo 163"/>
          <p:cNvGrpSpPr/>
          <p:nvPr/>
        </p:nvGrpSpPr>
        <p:grpSpPr>
          <a:xfrm rot="5400000" flipH="1">
            <a:off x="5012070" y="5794252"/>
            <a:ext cx="1116000" cy="234950"/>
            <a:chOff x="4426307" y="3524056"/>
            <a:chExt cx="1116109" cy="255373"/>
          </a:xfrm>
        </p:grpSpPr>
        <p:cxnSp>
          <p:nvCxnSpPr>
            <p:cNvPr id="165"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6" name="Retângulo 165"/>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5" name="Caixa de Texto 174"/>
              <p:cNvSpPr txBox="1"/>
              <p:nvPr/>
            </p:nvSpPr>
            <p:spPr>
              <a:xfrm>
                <a:off x="4695190" y="560324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4695190" y="5603240"/>
                <a:ext cx="698500"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78" name="Conector Reto 37"/>
          <p:cNvCxnSpPr/>
          <p:nvPr/>
        </p:nvCxnSpPr>
        <p:spPr>
          <a:xfrm>
            <a:off x="5393759" y="64533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Grupo 185"/>
          <p:cNvGrpSpPr/>
          <p:nvPr/>
        </p:nvGrpSpPr>
        <p:grpSpPr>
          <a:xfrm rot="5400000" flipH="1">
            <a:off x="6471935" y="5777742"/>
            <a:ext cx="1116000" cy="234950"/>
            <a:chOff x="4426307" y="3524056"/>
            <a:chExt cx="1116109" cy="255373"/>
          </a:xfrm>
        </p:grpSpPr>
        <p:cxnSp>
          <p:nvCxnSpPr>
            <p:cNvPr id="187"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8" name="Retângulo 187"/>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89" name="Conector Reto 37"/>
          <p:cNvCxnSpPr/>
          <p:nvPr/>
        </p:nvCxnSpPr>
        <p:spPr>
          <a:xfrm>
            <a:off x="6853624" y="64412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0" name="Caixa de Texto 189"/>
              <p:cNvSpPr txBox="1"/>
              <p:nvPr/>
            </p:nvSpPr>
            <p:spPr>
              <a:xfrm>
                <a:off x="7125970" y="562864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0" name="Caixa de Texto 189"/>
              <p:cNvSpPr txBox="1">
                <a:spLocks noRot="1" noChangeAspect="1" noMove="1" noResize="1" noEditPoints="1" noAdjustHandles="1" noChangeArrowheads="1" noChangeShapeType="1" noTextEdit="1"/>
              </p:cNvSpPr>
              <p:nvPr/>
            </p:nvSpPr>
            <p:spPr>
              <a:xfrm>
                <a:off x="7125970" y="5628640"/>
                <a:ext cx="698500" cy="583565"/>
              </a:xfrm>
              <a:prstGeom prst="rect">
                <a:avLst/>
              </a:prstGeom>
              <a:blipFill rotWithShape="1">
                <a:blip r:embed="rId9"/>
                <a:stretch>
                  <a:fillRect/>
                </a:stretch>
              </a:blipFill>
            </p:spPr>
            <p:txBody>
              <a:bodyPr/>
              <a:lstStyle/>
              <a:p>
                <a:r>
                  <a:rPr lang="pt-BR" altLang="en-US">
                    <a:noFill/>
                  </a:rPr>
                  <a:t> </a:t>
                </a:r>
              </a:p>
            </p:txBody>
          </p:sp>
        </mc:Fallback>
      </mc:AlternateContent>
    </p:spTree>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07805" y="623824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443230" y="927100"/>
            <a:ext cx="11407775"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Como não passa corrente entre o lado esquerdo e o lado direto do circuito, podemos separá-los, sem alterar em nada o funcionamento.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74"/>
          <p:cNvCxnSpPr/>
          <p:nvPr/>
        </p:nvCxnSpPr>
        <p:spPr>
          <a:xfrm>
            <a:off x="4253150" y="48833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27"/>
          <p:cNvCxnSpPr/>
          <p:nvPr/>
        </p:nvCxnSpPr>
        <p:spPr>
          <a:xfrm flipV="1">
            <a:off x="4242471" y="3960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28"/>
          <p:cNvGrpSpPr/>
          <p:nvPr/>
        </p:nvGrpSpPr>
        <p:grpSpPr>
          <a:xfrm>
            <a:off x="4059337" y="4331023"/>
            <a:ext cx="387626" cy="552342"/>
            <a:chOff x="7555792" y="2647951"/>
            <a:chExt cx="387626" cy="552342"/>
          </a:xfrm>
          <a:solidFill>
            <a:srgbClr val="00B0F0">
              <a:alpha val="97000"/>
            </a:srgbClr>
          </a:solidFill>
        </p:grpSpPr>
        <p:sp>
          <p:nvSpPr>
            <p:cNvPr id="9"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 name="Conector Reto 34"/>
          <p:cNvCxnSpPr/>
          <p:nvPr/>
        </p:nvCxnSpPr>
        <p:spPr>
          <a:xfrm rot="5400000" flipH="1">
            <a:off x="2238189" y="36856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1439488" y="44708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3" name="Caixa de Texto 23"/>
          <p:cNvSpPr txBox="1"/>
          <p:nvPr/>
        </p:nvSpPr>
        <p:spPr>
          <a:xfrm>
            <a:off x="5595299" y="39288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1325146" y="390875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4326696" y="2470911"/>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 name="Conector Reto 48"/>
          <p:cNvCxnSpPr/>
          <p:nvPr/>
        </p:nvCxnSpPr>
        <p:spPr>
          <a:xfrm flipH="1">
            <a:off x="2833370" y="5394325"/>
            <a:ext cx="31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Forma livre 50"/>
          <p:cNvSpPr/>
          <p:nvPr/>
        </p:nvSpPr>
        <p:spPr>
          <a:xfrm>
            <a:off x="1311275" y="40068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8" name="Caixa de Texto 51"/>
              <p:cNvSpPr txBox="1"/>
              <p:nvPr/>
            </p:nvSpPr>
            <p:spPr>
              <a:xfrm>
                <a:off x="4141470" y="4870450"/>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8" name="Caixa de Texto 51"/>
              <p:cNvSpPr txBox="1">
                <a:spLocks noRot="1" noChangeAspect="1" noMove="1" noResize="1" noEditPoints="1" noAdjustHandles="1" noChangeArrowheads="1" noChangeShapeType="1" noTextEdit="1"/>
              </p:cNvSpPr>
              <p:nvPr/>
            </p:nvSpPr>
            <p:spPr>
              <a:xfrm>
                <a:off x="4141470" y="4870450"/>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9" name="Grupo 56"/>
          <p:cNvGrpSpPr/>
          <p:nvPr/>
        </p:nvGrpSpPr>
        <p:grpSpPr>
          <a:xfrm rot="5400000" flipH="1">
            <a:off x="4868070" y="4570609"/>
            <a:ext cx="1404000" cy="234950"/>
            <a:chOff x="4143847" y="3524056"/>
            <a:chExt cx="1404137" cy="255373"/>
          </a:xfrm>
        </p:grpSpPr>
        <p:cxnSp>
          <p:nvCxnSpPr>
            <p:cNvPr id="2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2" name="Caixa de Texto 61"/>
              <p:cNvSpPr txBox="1"/>
              <p:nvPr/>
            </p:nvSpPr>
            <p:spPr>
              <a:xfrm>
                <a:off x="5516880" y="44323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61"/>
              <p:cNvSpPr txBox="1">
                <a:spLocks noRot="1" noChangeAspect="1" noMove="1" noResize="1" noEditPoints="1" noAdjustHandles="1" noChangeArrowheads="1" noChangeShapeType="1" noTextEdit="1"/>
              </p:cNvSpPr>
              <p:nvPr/>
            </p:nvSpPr>
            <p:spPr>
              <a:xfrm>
                <a:off x="5516880" y="443230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23" name="Grupo 101"/>
          <p:cNvGrpSpPr/>
          <p:nvPr/>
        </p:nvGrpSpPr>
        <p:grpSpPr>
          <a:xfrm flipH="1">
            <a:off x="6146570" y="3911292"/>
            <a:ext cx="5117060" cy="1610033"/>
            <a:chOff x="10347" y="4887"/>
            <a:chExt cx="8058" cy="2535"/>
          </a:xfrm>
        </p:grpSpPr>
        <p:cxnSp>
          <p:nvCxnSpPr>
            <p:cNvPr id="24"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63"/>
            <p:cNvGrpSpPr/>
            <p:nvPr/>
          </p:nvGrpSpPr>
          <p:grpSpPr>
            <a:xfrm>
              <a:off x="14675" y="5552"/>
              <a:ext cx="610" cy="870"/>
              <a:chOff x="7555792" y="2647951"/>
              <a:chExt cx="387626" cy="552342"/>
            </a:xfrm>
            <a:solidFill>
              <a:srgbClr val="00B0F0">
                <a:alpha val="97000"/>
              </a:srgbClr>
            </a:solidFill>
          </p:grpSpPr>
          <p:sp>
            <p:nvSpPr>
              <p:cNvPr id="27"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66"/>
            <p:cNvCxnSpPr/>
            <p:nvPr/>
          </p:nvCxnSpPr>
          <p:spPr>
            <a:xfrm rot="5400000" flipH="1">
              <a:off x="11875"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6" name="Caixa de Texto 23"/>
            <p:cNvSpPr txBox="1"/>
            <p:nvPr/>
          </p:nvSpPr>
          <p:spPr>
            <a:xfrm>
              <a:off x="10513" y="5736"/>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37" name="Caixa de Texto 23"/>
            <p:cNvSpPr txBox="1"/>
            <p:nvPr/>
          </p:nvSpPr>
          <p:spPr>
            <a:xfrm>
              <a:off x="17093" y="4918"/>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38" name="Caixa de Texto 23"/>
            <p:cNvSpPr txBox="1"/>
            <p:nvPr/>
          </p:nvSpPr>
          <p:spPr>
            <a:xfrm>
              <a:off x="10369" y="4887"/>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88"/>
            <p:cNvCxnSpPr/>
            <p:nvPr/>
          </p:nvCxnSpPr>
          <p:spPr>
            <a:xfrm rot="16200000">
              <a:off x="15094" y="2656"/>
              <a:ext cx="0" cy="464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Reto 89"/>
            <p:cNvCxnSpPr/>
            <p:nvPr/>
          </p:nvCxnSpPr>
          <p:spPr>
            <a:xfrm flipH="1">
              <a:off x="12776"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42" name="Caixa de Texto 92"/>
                <p:cNvSpPr txBox="1"/>
                <p:nvPr/>
              </p:nvSpPr>
              <p:spPr>
                <a:xfrm>
                  <a:off x="14920" y="6385"/>
                  <a:ext cx="2119" cy="74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2" name="Caixa de Texto 92"/>
                <p:cNvSpPr txBox="1">
                  <a:spLocks noRot="1" noChangeAspect="1" noMove="1" noResize="1" noEditPoints="1" noAdjustHandles="1" noChangeArrowheads="1" noChangeShapeType="1" noTextEdit="1"/>
                </p:cNvSpPr>
                <p:nvPr/>
              </p:nvSpPr>
              <p:spPr>
                <a:xfrm>
                  <a:off x="14920" y="6385"/>
                  <a:ext cx="2119" cy="749"/>
                </a:xfrm>
                <a:prstGeom prst="rect">
                  <a:avLst/>
                </a:prstGeom>
                <a:blipFill rotWithShape="1">
                  <a:blip r:embed="rId3"/>
                </a:blipFill>
              </p:spPr>
              <p:txBody>
                <a:bodyPr/>
                <a:lstStyle/>
                <a:p>
                  <a:r>
                    <a:rPr lang="pt-BR" altLang="en-US">
                      <a:noFill/>
                    </a:rPr>
                    <a:t> </a:t>
                  </a:r>
                </a:p>
              </p:txBody>
            </p:sp>
          </mc:Fallback>
        </mc:AlternateContent>
        <p:grpSp>
          <p:nvGrpSpPr>
            <p:cNvPr id="44" name="Grupo 97"/>
            <p:cNvGrpSpPr/>
            <p:nvPr/>
          </p:nvGrpSpPr>
          <p:grpSpPr>
            <a:xfrm rot="5400000" flipH="1">
              <a:off x="15948" y="5929"/>
              <a:ext cx="2211" cy="370"/>
              <a:chOff x="4143847" y="3524056"/>
              <a:chExt cx="1404137" cy="255373"/>
            </a:xfrm>
          </p:grpSpPr>
          <p:cxnSp>
            <p:nvCxnSpPr>
              <p:cNvPr id="4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9" name="Caixa de Texto 100"/>
                <p:cNvSpPr txBox="1"/>
                <p:nvPr/>
              </p:nvSpPr>
              <p:spPr>
                <a:xfrm>
                  <a:off x="16928" y="5710"/>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100"/>
                <p:cNvSpPr txBox="1">
                  <a:spLocks noRot="1" noChangeAspect="1" noMove="1" noResize="1" noEditPoints="1" noAdjustHandles="1" noChangeArrowheads="1" noChangeShapeType="1" noTextEdit="1"/>
                </p:cNvSpPr>
                <p:nvPr/>
              </p:nvSpPr>
              <p:spPr>
                <a:xfrm>
                  <a:off x="16928" y="5710"/>
                  <a:ext cx="1477" cy="822"/>
                </a:xfrm>
                <a:prstGeom prst="rect">
                  <a:avLst/>
                </a:prstGeom>
                <a:blipFill rotWithShape="1">
                  <a:blip r:embed="rId4"/>
                </a:blipFill>
              </p:spPr>
              <p:txBody>
                <a:bodyPr/>
                <a:lstStyle/>
                <a:p>
                  <a:r>
                    <a:rPr lang="pt-BR" altLang="en-US">
                      <a:noFill/>
                    </a:rPr>
                    <a:t> </a:t>
                  </a:r>
                </a:p>
              </p:txBody>
            </p:sp>
          </mc:Fallback>
        </mc:AlternateContent>
      </p:grpSp>
      <p:sp>
        <p:nvSpPr>
          <p:cNvPr id="68" name="CaixaDeTexto 47"/>
          <p:cNvSpPr txBox="1"/>
          <p:nvPr/>
        </p:nvSpPr>
        <p:spPr>
          <a:xfrm>
            <a:off x="1642659" y="3448963"/>
            <a:ext cx="1276350" cy="82994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sz="2400" i="1" dirty="0" smtClean="0">
                <a:latin typeface="Century Schoolbook" panose="02040604050505020304" pitchFamily="18" charset="0"/>
                <a:ea typeface="Cambria Math" panose="02040503050406030204" pitchFamily="18" charset="0"/>
                <a:sym typeface="+mn-ea"/>
              </a:rPr>
              <a:t>v</a:t>
            </a:r>
            <a:r>
              <a:rPr lang="pt-BR" sz="2400" i="1" baseline="-25000" dirty="0" smtClean="0">
                <a:latin typeface="Century Schoolbook" panose="02040604050505020304" pitchFamily="18" charset="0"/>
                <a:ea typeface="Cambria Math" panose="02040503050406030204" pitchFamily="18" charset="0"/>
                <a:sym typeface="+mn-ea"/>
              </a:rPr>
              <a:t>CM</a:t>
            </a:r>
            <a:endParaRPr lang="pt-BR" sz="2400" i="1" baseline="-25000" dirty="0" smtClean="0">
              <a:latin typeface="Century Schoolbook" panose="02040604050505020304" pitchFamily="18" charset="0"/>
              <a:ea typeface="Cambria Math" panose="02040503050406030204" pitchFamily="18" charset="0"/>
            </a:endParaRPr>
          </a:p>
          <a:p>
            <a:pPr algn="l"/>
            <a:endParaRPr lang="pt-BR" sz="2400" i="1" dirty="0" smtClean="0">
              <a:latin typeface="Century Schoolbook" panose="02040604050505020304" pitchFamily="18" charset="0"/>
              <a:ea typeface="Cambria Math" panose="02040503050406030204" pitchFamily="18" charset="0"/>
            </a:endParaRPr>
          </a:p>
        </p:txBody>
      </p:sp>
      <p:sp>
        <p:nvSpPr>
          <p:cNvPr id="69" name="CaixaDeTexto 47"/>
          <p:cNvSpPr txBox="1"/>
          <p:nvPr/>
        </p:nvSpPr>
        <p:spPr>
          <a:xfrm>
            <a:off x="9841144" y="3448963"/>
            <a:ext cx="130683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v</a:t>
            </a:r>
            <a:r>
              <a:rPr lang="pt-BR" sz="2400" i="1" baseline="-25000" dirty="0" smtClean="0">
                <a:latin typeface="Century Schoolbook" panose="02040604050505020304" pitchFamily="18" charset="0"/>
                <a:ea typeface="Cambria Math" panose="02040503050406030204" pitchFamily="18" charset="0"/>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0" name="Grupo 108"/>
          <p:cNvGrpSpPr/>
          <p:nvPr/>
        </p:nvGrpSpPr>
        <p:grpSpPr>
          <a:xfrm rot="5400000" flipH="1">
            <a:off x="5131595" y="3178689"/>
            <a:ext cx="1404000" cy="234950"/>
            <a:chOff x="4143847" y="3524056"/>
            <a:chExt cx="1404137" cy="255373"/>
          </a:xfrm>
        </p:grpSpPr>
        <p:cxnSp>
          <p:nvCxnSpPr>
            <p:cNvPr id="7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3" name="Grupo 111"/>
          <p:cNvGrpSpPr/>
          <p:nvPr/>
        </p:nvGrpSpPr>
        <p:grpSpPr>
          <a:xfrm rot="5400000" flipH="1">
            <a:off x="6071395" y="3176149"/>
            <a:ext cx="1404000" cy="234950"/>
            <a:chOff x="4143847" y="3524056"/>
            <a:chExt cx="1404137" cy="255373"/>
          </a:xfrm>
        </p:grpSpPr>
        <p:cxnSp>
          <p:nvCxnSpPr>
            <p:cNvPr id="7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117"/>
              <p:cNvSpPr txBox="1"/>
              <p:nvPr/>
            </p:nvSpPr>
            <p:spPr>
              <a:xfrm>
                <a:off x="4924425" y="3139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117"/>
              <p:cNvSpPr txBox="1">
                <a:spLocks noRot="1" noChangeAspect="1" noMove="1" noResize="1" noEditPoints="1" noAdjustHandles="1" noChangeArrowheads="1" noChangeShapeType="1" noTextEdit="1"/>
              </p:cNvSpPr>
              <p:nvPr/>
            </p:nvSpPr>
            <p:spPr>
              <a:xfrm>
                <a:off x="4924425" y="3139440"/>
                <a:ext cx="937895"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118"/>
              <p:cNvSpPr txBox="1"/>
              <p:nvPr/>
            </p:nvSpPr>
            <p:spPr>
              <a:xfrm>
                <a:off x="6764020" y="3139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9" name="Caixa de Texto 118"/>
              <p:cNvSpPr txBox="1">
                <a:spLocks noRot="1" noChangeAspect="1" noMove="1" noResize="1" noEditPoints="1" noAdjustHandles="1" noChangeArrowheads="1" noChangeShapeType="1" noTextEdit="1"/>
              </p:cNvSpPr>
              <p:nvPr/>
            </p:nvSpPr>
            <p:spPr>
              <a:xfrm>
                <a:off x="6764020" y="3139440"/>
                <a:ext cx="937895" cy="521970"/>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28" name="Conector Reto 37"/>
          <p:cNvCxnSpPr/>
          <p:nvPr/>
        </p:nvCxnSpPr>
        <p:spPr>
          <a:xfrm>
            <a:off x="5490279" y="25912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37"/>
          <p:cNvCxnSpPr/>
          <p:nvPr/>
        </p:nvCxnSpPr>
        <p:spPr>
          <a:xfrm>
            <a:off x="6760279" y="25937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37"/>
          <p:cNvCxnSpPr/>
          <p:nvPr/>
        </p:nvCxnSpPr>
        <p:spPr>
          <a:xfrm rot="16200000">
            <a:off x="5323274" y="27607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rot="16200000">
            <a:off x="6936809" y="27677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7"/>
          <p:cNvCxnSpPr/>
          <p:nvPr/>
        </p:nvCxnSpPr>
        <p:spPr>
          <a:xfrm>
            <a:off x="6974909" y="2937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5355659" y="2937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5940104" y="54198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47" name="CaixaDeTexto 47"/>
          <p:cNvSpPr txBox="1"/>
          <p:nvPr/>
        </p:nvSpPr>
        <p:spPr>
          <a:xfrm>
            <a:off x="4219489" y="348960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8" name="CaixaDeTexto 47"/>
          <p:cNvSpPr txBox="1"/>
          <p:nvPr/>
        </p:nvSpPr>
        <p:spPr>
          <a:xfrm>
            <a:off x="7698019" y="352008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9" name="Conector Reto 27"/>
          <p:cNvCxnSpPr/>
          <p:nvPr/>
        </p:nvCxnSpPr>
        <p:spPr>
          <a:xfrm flipV="1">
            <a:off x="2840391" y="3960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0" name="Grupo 28"/>
          <p:cNvGrpSpPr/>
          <p:nvPr/>
        </p:nvGrpSpPr>
        <p:grpSpPr>
          <a:xfrm>
            <a:off x="2657257" y="4331023"/>
            <a:ext cx="387626" cy="552342"/>
            <a:chOff x="7555792" y="2647951"/>
            <a:chExt cx="387626" cy="552342"/>
          </a:xfrm>
          <a:solidFill>
            <a:srgbClr val="00B0F0">
              <a:alpha val="97000"/>
            </a:srgbClr>
          </a:solidFill>
        </p:grpSpPr>
        <p:sp>
          <p:nvSpPr>
            <p:cNvPr id="5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53" name="Caixa de Texto 51"/>
              <p:cNvSpPr txBox="1"/>
              <p:nvPr/>
            </p:nvSpPr>
            <p:spPr>
              <a:xfrm>
                <a:off x="2725420" y="485521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3" name="Caixa de Texto 51"/>
              <p:cNvSpPr txBox="1">
                <a:spLocks noRot="1" noChangeAspect="1" noMove="1" noResize="1" noEditPoints="1" noAdjustHandles="1" noChangeArrowheads="1" noChangeShapeType="1" noTextEdit="1"/>
              </p:cNvSpPr>
              <p:nvPr/>
            </p:nvSpPr>
            <p:spPr>
              <a:xfrm>
                <a:off x="2725420" y="4855210"/>
                <a:ext cx="1416050" cy="47561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4" name="Conector Reto 27"/>
          <p:cNvCxnSpPr/>
          <p:nvPr/>
        </p:nvCxnSpPr>
        <p:spPr>
          <a:xfrm flipV="1">
            <a:off x="9717441" y="39405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5" name="Grupo 28"/>
          <p:cNvGrpSpPr/>
          <p:nvPr/>
        </p:nvGrpSpPr>
        <p:grpSpPr>
          <a:xfrm>
            <a:off x="9534307" y="4310703"/>
            <a:ext cx="387626" cy="552342"/>
            <a:chOff x="7555792" y="2647951"/>
            <a:chExt cx="387626" cy="552342"/>
          </a:xfrm>
          <a:solidFill>
            <a:srgbClr val="00B0F0">
              <a:alpha val="97000"/>
            </a:srgbClr>
          </a:solidFill>
        </p:grpSpPr>
        <p:sp>
          <p:nvSpPr>
            <p:cNvPr id="5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58" name="Caixa de Texto 51"/>
              <p:cNvSpPr txBox="1"/>
              <p:nvPr/>
            </p:nvSpPr>
            <p:spPr>
              <a:xfrm>
                <a:off x="8390255" y="4855210"/>
                <a:ext cx="133858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8" name="Caixa de Texto 51"/>
              <p:cNvSpPr txBox="1">
                <a:spLocks noRot="1" noChangeAspect="1" noMove="1" noResize="1" noEditPoints="1" noAdjustHandles="1" noChangeArrowheads="1" noChangeShapeType="1" noTextEdit="1"/>
              </p:cNvSpPr>
              <p:nvPr/>
            </p:nvSpPr>
            <p:spPr>
              <a:xfrm>
                <a:off x="8390255" y="4855210"/>
                <a:ext cx="1338580" cy="460375"/>
              </a:xfrm>
              <a:prstGeom prst="rect">
                <a:avLst/>
              </a:prstGeom>
              <a:blipFill rotWithShape="1">
                <a:blip r:embed="rId8"/>
                <a:stretch>
                  <a:fillRect/>
                </a:stretch>
              </a:blipFill>
            </p:spPr>
            <p:txBody>
              <a:bodyPr/>
              <a:lstStyle/>
              <a:p>
                <a:r>
                  <a:rPr lang="pt-BR" altLang="en-US">
                    <a:noFill/>
                  </a:rPr>
                  <a:t> </a:t>
                </a:r>
              </a:p>
            </p:txBody>
          </p:sp>
        </mc:Fallback>
      </mc:AlternateContent>
      <p:grpSp>
        <p:nvGrpSpPr>
          <p:cNvPr id="60" name="Grupo 163"/>
          <p:cNvGrpSpPr/>
          <p:nvPr/>
        </p:nvGrpSpPr>
        <p:grpSpPr>
          <a:xfrm rot="5400000" flipH="1">
            <a:off x="5012070" y="5794252"/>
            <a:ext cx="1116000" cy="234950"/>
            <a:chOff x="4426307" y="3524056"/>
            <a:chExt cx="1116109" cy="255373"/>
          </a:xfrm>
        </p:grpSpPr>
        <p:cxnSp>
          <p:nvCxnSpPr>
            <p:cNvPr id="61"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165"/>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3" name="Caixa de Texto 174"/>
              <p:cNvSpPr txBox="1"/>
              <p:nvPr/>
            </p:nvSpPr>
            <p:spPr>
              <a:xfrm>
                <a:off x="4695190" y="560324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174"/>
              <p:cNvSpPr txBox="1">
                <a:spLocks noRot="1" noChangeAspect="1" noMove="1" noResize="1" noEditPoints="1" noAdjustHandles="1" noChangeArrowheads="1" noChangeShapeType="1" noTextEdit="1"/>
              </p:cNvSpPr>
              <p:nvPr/>
            </p:nvSpPr>
            <p:spPr>
              <a:xfrm>
                <a:off x="4695190" y="5603240"/>
                <a:ext cx="698500"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64" name="Conector Reto 37"/>
          <p:cNvCxnSpPr/>
          <p:nvPr/>
        </p:nvCxnSpPr>
        <p:spPr>
          <a:xfrm>
            <a:off x="5393759" y="64533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upo 185"/>
          <p:cNvGrpSpPr/>
          <p:nvPr/>
        </p:nvGrpSpPr>
        <p:grpSpPr>
          <a:xfrm rot="5400000" flipH="1">
            <a:off x="6471935" y="5777742"/>
            <a:ext cx="1116000" cy="234950"/>
            <a:chOff x="4426307" y="3524056"/>
            <a:chExt cx="1116109" cy="255373"/>
          </a:xfrm>
        </p:grpSpPr>
        <p:cxnSp>
          <p:nvCxnSpPr>
            <p:cNvPr id="66"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187"/>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6" name="Conector Reto 37"/>
          <p:cNvCxnSpPr/>
          <p:nvPr/>
        </p:nvCxnSpPr>
        <p:spPr>
          <a:xfrm>
            <a:off x="6853624" y="64412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7" name="Caixa de Texto 189"/>
              <p:cNvSpPr txBox="1"/>
              <p:nvPr/>
            </p:nvSpPr>
            <p:spPr>
              <a:xfrm>
                <a:off x="7125970" y="562864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7" name="Caixa de Texto 189"/>
              <p:cNvSpPr txBox="1">
                <a:spLocks noRot="1" noChangeAspect="1" noMove="1" noResize="1" noEditPoints="1" noAdjustHandles="1" noChangeArrowheads="1" noChangeShapeType="1" noTextEdit="1"/>
              </p:cNvSpPr>
              <p:nvPr/>
            </p:nvSpPr>
            <p:spPr>
              <a:xfrm>
                <a:off x="7125970" y="5628640"/>
                <a:ext cx="698500" cy="583565"/>
              </a:xfrm>
              <a:prstGeom prst="rect">
                <a:avLst/>
              </a:prstGeom>
              <a:blipFill rotWithShape="1">
                <a:blip r:embed="rId9"/>
                <a:stretch>
                  <a:fillRect/>
                </a:stretch>
              </a:blipFill>
            </p:spPr>
            <p:txBody>
              <a:bodyPr/>
              <a:lstStyle/>
              <a:p>
                <a:r>
                  <a:rPr lang="pt-BR" altLang="en-US">
                    <a:noFill/>
                  </a:rPr>
                  <a:t> </a:t>
                </a:r>
              </a:p>
            </p:txBody>
          </p:sp>
        </mc:Fallback>
      </mc:AlternateContent>
    </p:spTree>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471805" y="77216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Assim, para modo comum, podemos apenas analisar o circuito abaixo (lado esquerdo). O lado direito dará exatamente as mesmas correntes e tensões (simetria)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74"/>
          <p:cNvCxnSpPr/>
          <p:nvPr/>
        </p:nvCxnSpPr>
        <p:spPr>
          <a:xfrm>
            <a:off x="5950505" y="46522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27"/>
          <p:cNvCxnSpPr/>
          <p:nvPr/>
        </p:nvCxnSpPr>
        <p:spPr>
          <a:xfrm flipV="1">
            <a:off x="5939826" y="37297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28"/>
          <p:cNvGrpSpPr/>
          <p:nvPr/>
        </p:nvGrpSpPr>
        <p:grpSpPr>
          <a:xfrm>
            <a:off x="5756692" y="4099883"/>
            <a:ext cx="387626" cy="552342"/>
            <a:chOff x="7555792" y="2647951"/>
            <a:chExt cx="387626" cy="552342"/>
          </a:xfrm>
          <a:solidFill>
            <a:srgbClr val="00B0F0">
              <a:alpha val="97000"/>
            </a:srgbClr>
          </a:solidFill>
        </p:grpSpPr>
        <p:sp>
          <p:nvSpPr>
            <p:cNvPr id="9"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 name="Conector Reto 34"/>
          <p:cNvCxnSpPr/>
          <p:nvPr/>
        </p:nvCxnSpPr>
        <p:spPr>
          <a:xfrm rot="5400000" flipH="1">
            <a:off x="3935544" y="345451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3136843" y="423974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3022501" y="367761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6024051" y="2239771"/>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48"/>
          <p:cNvCxnSpPr/>
          <p:nvPr/>
        </p:nvCxnSpPr>
        <p:spPr>
          <a:xfrm flipH="1">
            <a:off x="4530725" y="5183505"/>
            <a:ext cx="27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Forma livre 50"/>
          <p:cNvSpPr/>
          <p:nvPr/>
        </p:nvSpPr>
        <p:spPr>
          <a:xfrm>
            <a:off x="3008630" y="377571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8" name="Caixa de Texto 51"/>
              <p:cNvSpPr txBox="1"/>
              <p:nvPr/>
            </p:nvSpPr>
            <p:spPr>
              <a:xfrm>
                <a:off x="5838825" y="4639310"/>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8" name="Caixa de Texto 51"/>
              <p:cNvSpPr txBox="1">
                <a:spLocks noRot="1" noChangeAspect="1" noMove="1" noResize="1" noEditPoints="1" noAdjustHandles="1" noChangeArrowheads="1" noChangeShapeType="1" noTextEdit="1"/>
              </p:cNvSpPr>
              <p:nvPr/>
            </p:nvSpPr>
            <p:spPr>
              <a:xfrm>
                <a:off x="5838825" y="4639310"/>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9" name="Grupo 56"/>
          <p:cNvGrpSpPr/>
          <p:nvPr/>
        </p:nvGrpSpPr>
        <p:grpSpPr>
          <a:xfrm rot="5400000" flipH="1">
            <a:off x="6565425" y="4339469"/>
            <a:ext cx="1404000" cy="234950"/>
            <a:chOff x="4143847" y="3524056"/>
            <a:chExt cx="1404137" cy="255373"/>
          </a:xfrm>
        </p:grpSpPr>
        <p:cxnSp>
          <p:nvCxnSpPr>
            <p:cNvPr id="2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8" name="CaixaDeTexto 47"/>
          <p:cNvSpPr txBox="1"/>
          <p:nvPr/>
        </p:nvSpPr>
        <p:spPr>
          <a:xfrm>
            <a:off x="3340014" y="3217823"/>
            <a:ext cx="1276350" cy="82994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sz="2400" i="1" dirty="0" smtClean="0">
                <a:latin typeface="Century Schoolbook" panose="02040604050505020304" pitchFamily="18" charset="0"/>
                <a:ea typeface="Cambria Math" panose="02040503050406030204" pitchFamily="18" charset="0"/>
                <a:sym typeface="+mn-ea"/>
              </a:rPr>
              <a:t>v</a:t>
            </a:r>
            <a:r>
              <a:rPr lang="pt-BR" sz="2400" i="1" baseline="-25000" dirty="0" smtClean="0">
                <a:latin typeface="Century Schoolbook" panose="02040604050505020304" pitchFamily="18" charset="0"/>
                <a:ea typeface="Cambria Math" panose="02040503050406030204" pitchFamily="18" charset="0"/>
                <a:sym typeface="+mn-ea"/>
              </a:rPr>
              <a:t>CM</a:t>
            </a:r>
            <a:endParaRPr lang="pt-BR" sz="2400" i="1" baseline="-25000" dirty="0" smtClean="0">
              <a:latin typeface="Century Schoolbook" panose="02040604050505020304" pitchFamily="18" charset="0"/>
              <a:ea typeface="Cambria Math" panose="02040503050406030204" pitchFamily="18" charset="0"/>
            </a:endParaRPr>
          </a:p>
          <a:p>
            <a:pPr algn="l"/>
            <a:endParaRPr lang="pt-BR" sz="2400" i="1" dirty="0" smtClean="0">
              <a:latin typeface="Century Schoolbook" panose="02040604050505020304" pitchFamily="18" charset="0"/>
              <a:ea typeface="Cambria Math" panose="02040503050406030204" pitchFamily="18" charset="0"/>
            </a:endParaRPr>
          </a:p>
        </p:txBody>
      </p:sp>
      <p:grpSp>
        <p:nvGrpSpPr>
          <p:cNvPr id="70" name="Grupo 108"/>
          <p:cNvGrpSpPr/>
          <p:nvPr/>
        </p:nvGrpSpPr>
        <p:grpSpPr>
          <a:xfrm rot="5400000" flipH="1">
            <a:off x="6828950" y="2947549"/>
            <a:ext cx="1404000" cy="234950"/>
            <a:chOff x="4143847" y="3524056"/>
            <a:chExt cx="1404137" cy="255373"/>
          </a:xfrm>
        </p:grpSpPr>
        <p:cxnSp>
          <p:nvCxnSpPr>
            <p:cNvPr id="7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117"/>
              <p:cNvSpPr txBox="1"/>
              <p:nvPr/>
            </p:nvSpPr>
            <p:spPr>
              <a:xfrm>
                <a:off x="6621780" y="29083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117"/>
              <p:cNvSpPr txBox="1">
                <a:spLocks noRot="1" noChangeAspect="1" noMove="1" noResize="1" noEditPoints="1" noAdjustHandles="1" noChangeArrowheads="1" noChangeShapeType="1" noTextEdit="1"/>
              </p:cNvSpPr>
              <p:nvPr/>
            </p:nvSpPr>
            <p:spPr>
              <a:xfrm>
                <a:off x="6621780" y="2908300"/>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22" name="Conector Reto 37"/>
          <p:cNvCxnSpPr/>
          <p:nvPr/>
        </p:nvCxnSpPr>
        <p:spPr>
          <a:xfrm>
            <a:off x="7187634" y="23601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37"/>
          <p:cNvCxnSpPr/>
          <p:nvPr/>
        </p:nvCxnSpPr>
        <p:spPr>
          <a:xfrm rot="16200000">
            <a:off x="7030789" y="25296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7"/>
          <p:cNvCxnSpPr/>
          <p:nvPr/>
        </p:nvCxnSpPr>
        <p:spPr>
          <a:xfrm>
            <a:off x="7053014" y="27061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DeTexto 47"/>
          <p:cNvSpPr txBox="1"/>
          <p:nvPr/>
        </p:nvSpPr>
        <p:spPr>
          <a:xfrm>
            <a:off x="5916844" y="325846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6" name="Conector Reto 27"/>
          <p:cNvCxnSpPr/>
          <p:nvPr/>
        </p:nvCxnSpPr>
        <p:spPr>
          <a:xfrm flipV="1">
            <a:off x="4537746" y="37297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8"/>
          <p:cNvGrpSpPr/>
          <p:nvPr/>
        </p:nvGrpSpPr>
        <p:grpSpPr>
          <a:xfrm>
            <a:off x="4354612" y="4099883"/>
            <a:ext cx="387626" cy="552342"/>
            <a:chOff x="7555792" y="2647951"/>
            <a:chExt cx="387626" cy="552342"/>
          </a:xfrm>
          <a:solidFill>
            <a:srgbClr val="00B0F0">
              <a:alpha val="97000"/>
            </a:srgbClr>
          </a:solidFill>
        </p:grpSpPr>
        <p:sp>
          <p:nvSpPr>
            <p:cNvPr id="3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6" name="Caixa de Texto 51"/>
              <p:cNvSpPr txBox="1"/>
              <p:nvPr/>
            </p:nvSpPr>
            <p:spPr>
              <a:xfrm>
                <a:off x="4422775" y="462407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6" name="Caixa de Texto 51"/>
              <p:cNvSpPr txBox="1">
                <a:spLocks noRot="1" noChangeAspect="1" noMove="1" noResize="1" noEditPoints="1" noAdjustHandles="1" noChangeArrowheads="1" noChangeShapeType="1" noTextEdit="1"/>
              </p:cNvSpPr>
              <p:nvPr/>
            </p:nvSpPr>
            <p:spPr>
              <a:xfrm>
                <a:off x="4422775" y="4624070"/>
                <a:ext cx="1416050" cy="47561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37" name="Grupo 163"/>
          <p:cNvGrpSpPr/>
          <p:nvPr/>
        </p:nvGrpSpPr>
        <p:grpSpPr>
          <a:xfrm rot="5400000" flipH="1">
            <a:off x="6719585" y="5563112"/>
            <a:ext cx="1116000" cy="234950"/>
            <a:chOff x="4426307" y="3524056"/>
            <a:chExt cx="1116109" cy="255373"/>
          </a:xfrm>
        </p:grpSpPr>
        <p:cxnSp>
          <p:nvCxnSpPr>
            <p:cNvPr id="3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65"/>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3" name="Caixa de Texto 174"/>
              <p:cNvSpPr txBox="1"/>
              <p:nvPr/>
            </p:nvSpPr>
            <p:spPr>
              <a:xfrm>
                <a:off x="6392545" y="537210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174"/>
              <p:cNvSpPr txBox="1">
                <a:spLocks noRot="1" noChangeAspect="1" noMove="1" noResize="1" noEditPoints="1" noAdjustHandles="1" noChangeArrowheads="1" noChangeShapeType="1" noTextEdit="1"/>
              </p:cNvSpPr>
              <p:nvPr/>
            </p:nvSpPr>
            <p:spPr>
              <a:xfrm>
                <a:off x="6392545" y="537210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64" name="Conector Reto 37"/>
          <p:cNvCxnSpPr/>
          <p:nvPr/>
        </p:nvCxnSpPr>
        <p:spPr>
          <a:xfrm>
            <a:off x="7080954" y="62323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0" name="Caixa de Texto 61"/>
              <p:cNvSpPr txBox="1"/>
              <p:nvPr/>
            </p:nvSpPr>
            <p:spPr>
              <a:xfrm>
                <a:off x="7263130" y="418274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0" name="Caixa de Texto 61"/>
              <p:cNvSpPr txBox="1">
                <a:spLocks noRot="1" noChangeAspect="1" noMove="1" noResize="1" noEditPoints="1" noAdjustHandles="1" noChangeArrowheads="1" noChangeShapeType="1" noTextEdit="1"/>
              </p:cNvSpPr>
              <p:nvPr/>
            </p:nvSpPr>
            <p:spPr>
              <a:xfrm>
                <a:off x="7263130" y="418274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471805" y="77216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simplificar o resultado, vamos considerar que os bulks e sources dos transistores estão conectados. Assim desaparecem as fontes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mb </a:t>
            </a:r>
            <a:endParaRPr lang="pt-BR" altLang="en-US" sz="2800"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74"/>
          <p:cNvCxnSpPr/>
          <p:nvPr/>
        </p:nvCxnSpPr>
        <p:spPr>
          <a:xfrm>
            <a:off x="10031015" y="44941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34"/>
          <p:cNvCxnSpPr/>
          <p:nvPr/>
        </p:nvCxnSpPr>
        <p:spPr>
          <a:xfrm rot="5400000" flipH="1">
            <a:off x="8016054" y="329639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7217353" y="408162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7103011" y="351949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9726561" y="2459656"/>
            <a:ext cx="0" cy="223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48"/>
          <p:cNvCxnSpPr/>
          <p:nvPr/>
        </p:nvCxnSpPr>
        <p:spPr>
          <a:xfrm flipH="1">
            <a:off x="8611235" y="502539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Forma livre 50"/>
          <p:cNvSpPr/>
          <p:nvPr/>
        </p:nvSpPr>
        <p:spPr>
          <a:xfrm>
            <a:off x="7089140" y="361759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9" name="Grupo 56"/>
          <p:cNvGrpSpPr/>
          <p:nvPr/>
        </p:nvGrpSpPr>
        <p:grpSpPr>
          <a:xfrm rot="5400000" flipH="1">
            <a:off x="9711215" y="4181354"/>
            <a:ext cx="1404000" cy="234950"/>
            <a:chOff x="4143847" y="3524056"/>
            <a:chExt cx="1404137" cy="255373"/>
          </a:xfrm>
        </p:grpSpPr>
        <p:cxnSp>
          <p:nvCxnSpPr>
            <p:cNvPr id="2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8" name="CaixaDeTexto 47"/>
          <p:cNvSpPr txBox="1"/>
          <p:nvPr/>
        </p:nvSpPr>
        <p:spPr>
          <a:xfrm>
            <a:off x="7420524" y="3059708"/>
            <a:ext cx="1276350" cy="82994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sz="2400" i="1" dirty="0" smtClean="0">
                <a:latin typeface="Century Schoolbook" panose="02040604050505020304" pitchFamily="18" charset="0"/>
                <a:ea typeface="Cambria Math" panose="02040503050406030204" pitchFamily="18" charset="0"/>
                <a:sym typeface="+mn-ea"/>
              </a:rPr>
              <a:t>v</a:t>
            </a:r>
            <a:r>
              <a:rPr lang="pt-BR" sz="2400" i="1" baseline="-25000" dirty="0" smtClean="0">
                <a:latin typeface="Century Schoolbook" panose="02040604050505020304" pitchFamily="18" charset="0"/>
                <a:ea typeface="Cambria Math" panose="02040503050406030204" pitchFamily="18" charset="0"/>
                <a:sym typeface="+mn-ea"/>
              </a:rPr>
              <a:t>CM</a:t>
            </a:r>
            <a:endParaRPr lang="pt-BR" sz="2400" i="1" baseline="-25000" dirty="0" smtClean="0">
              <a:latin typeface="Century Schoolbook" panose="02040604050505020304" pitchFamily="18" charset="0"/>
              <a:ea typeface="Cambria Math" panose="02040503050406030204" pitchFamily="18" charset="0"/>
            </a:endParaRPr>
          </a:p>
          <a:p>
            <a:pPr algn="l"/>
            <a:endParaRPr lang="pt-BR" sz="2400" i="1" dirty="0" smtClean="0">
              <a:latin typeface="Century Schoolbook" panose="02040604050505020304" pitchFamily="18" charset="0"/>
              <a:ea typeface="Cambria Math" panose="02040503050406030204" pitchFamily="18" charset="0"/>
            </a:endParaRPr>
          </a:p>
        </p:txBody>
      </p:sp>
      <p:grpSp>
        <p:nvGrpSpPr>
          <p:cNvPr id="70" name="Grupo 108"/>
          <p:cNvGrpSpPr/>
          <p:nvPr/>
        </p:nvGrpSpPr>
        <p:grpSpPr>
          <a:xfrm rot="5400000" flipH="1">
            <a:off x="9720740" y="2789434"/>
            <a:ext cx="1404000" cy="234950"/>
            <a:chOff x="4143847" y="3524056"/>
            <a:chExt cx="1404137" cy="255373"/>
          </a:xfrm>
        </p:grpSpPr>
        <p:cxnSp>
          <p:nvCxnSpPr>
            <p:cNvPr id="7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117"/>
              <p:cNvSpPr txBox="1"/>
              <p:nvPr/>
            </p:nvSpPr>
            <p:spPr>
              <a:xfrm>
                <a:off x="10403840" y="27774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117"/>
              <p:cNvSpPr txBox="1">
                <a:spLocks noRot="1" noChangeAspect="1" noMove="1" noResize="1" noEditPoints="1" noAdjustHandles="1" noChangeArrowheads="1" noChangeShapeType="1" noTextEdit="1"/>
              </p:cNvSpPr>
              <p:nvPr/>
            </p:nvSpPr>
            <p:spPr>
              <a:xfrm>
                <a:off x="10403840" y="27774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2" name="Conector Reto 37"/>
          <p:cNvCxnSpPr/>
          <p:nvPr/>
        </p:nvCxnSpPr>
        <p:spPr>
          <a:xfrm>
            <a:off x="10413434" y="22045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37"/>
          <p:cNvCxnSpPr/>
          <p:nvPr/>
        </p:nvCxnSpPr>
        <p:spPr>
          <a:xfrm rot="16200000">
            <a:off x="10589964" y="23810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7"/>
          <p:cNvCxnSpPr/>
          <p:nvPr/>
        </p:nvCxnSpPr>
        <p:spPr>
          <a:xfrm>
            <a:off x="10622349" y="25575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DeTexto 47"/>
          <p:cNvSpPr txBox="1"/>
          <p:nvPr/>
        </p:nvSpPr>
        <p:spPr>
          <a:xfrm>
            <a:off x="9632864" y="31467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6" name="Conector Reto 27"/>
          <p:cNvCxnSpPr/>
          <p:nvPr/>
        </p:nvCxnSpPr>
        <p:spPr>
          <a:xfrm flipV="1">
            <a:off x="8618256" y="35715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8"/>
          <p:cNvGrpSpPr/>
          <p:nvPr/>
        </p:nvGrpSpPr>
        <p:grpSpPr>
          <a:xfrm>
            <a:off x="8435122" y="3941768"/>
            <a:ext cx="387626" cy="552342"/>
            <a:chOff x="7555792" y="2647951"/>
            <a:chExt cx="387626" cy="552342"/>
          </a:xfrm>
          <a:solidFill>
            <a:srgbClr val="00B0F0">
              <a:alpha val="97000"/>
            </a:srgbClr>
          </a:solidFill>
        </p:grpSpPr>
        <p:sp>
          <p:nvSpPr>
            <p:cNvPr id="3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6" name="Caixa de Texto 51"/>
              <p:cNvSpPr txBox="1"/>
              <p:nvPr/>
            </p:nvSpPr>
            <p:spPr>
              <a:xfrm>
                <a:off x="8822690" y="439801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6" name="Caixa de Texto 51"/>
              <p:cNvSpPr txBox="1">
                <a:spLocks noRot="1" noChangeAspect="1" noMove="1" noResize="1" noEditPoints="1" noAdjustHandles="1" noChangeArrowheads="1" noChangeShapeType="1" noTextEdit="1"/>
              </p:cNvSpPr>
              <p:nvPr/>
            </p:nvSpPr>
            <p:spPr>
              <a:xfrm>
                <a:off x="8822690" y="4398010"/>
                <a:ext cx="1416050" cy="47561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7" name="Grupo 163"/>
          <p:cNvGrpSpPr/>
          <p:nvPr/>
        </p:nvGrpSpPr>
        <p:grpSpPr>
          <a:xfrm rot="5400000" flipH="1">
            <a:off x="9865375" y="5404997"/>
            <a:ext cx="1116000" cy="234950"/>
            <a:chOff x="4426307" y="3524056"/>
            <a:chExt cx="1116109" cy="255373"/>
          </a:xfrm>
        </p:grpSpPr>
        <p:cxnSp>
          <p:nvCxnSpPr>
            <p:cNvPr id="3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65"/>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3" name="Caixa de Texto 174"/>
              <p:cNvSpPr txBox="1"/>
              <p:nvPr/>
            </p:nvSpPr>
            <p:spPr>
              <a:xfrm>
                <a:off x="9632950" y="5391150"/>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174"/>
              <p:cNvSpPr txBox="1">
                <a:spLocks noRot="1" noChangeAspect="1" noMove="1" noResize="1" noEditPoints="1" noAdjustHandles="1" noChangeArrowheads="1" noChangeShapeType="1" noTextEdit="1"/>
              </p:cNvSpPr>
              <p:nvPr/>
            </p:nvSpPr>
            <p:spPr>
              <a:xfrm>
                <a:off x="9632950" y="5391150"/>
                <a:ext cx="698500"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64" name="Conector Reto 37"/>
          <p:cNvCxnSpPr/>
          <p:nvPr/>
        </p:nvCxnSpPr>
        <p:spPr>
          <a:xfrm>
            <a:off x="10236904" y="60805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9"/>
          <p:cNvCxnSpPr/>
          <p:nvPr/>
        </p:nvCxnSpPr>
        <p:spPr>
          <a:xfrm rot="-5400000" flipV="1">
            <a:off x="3206479" y="579105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74"/>
          <p:cNvCxnSpPr/>
          <p:nvPr/>
        </p:nvCxnSpPr>
        <p:spPr>
          <a:xfrm>
            <a:off x="2395775" y="586507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rot="-5400000">
            <a:off x="3598871" y="564332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6" name="Conector Reto 37"/>
          <p:cNvCxnSpPr/>
          <p:nvPr/>
        </p:nvCxnSpPr>
        <p:spPr>
          <a:xfrm>
            <a:off x="3656399" y="64018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3874770" y="547687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grpSp>
        <p:nvGrpSpPr>
          <p:cNvPr id="29" name="Group 28"/>
          <p:cNvGrpSpPr/>
          <p:nvPr/>
        </p:nvGrpSpPr>
        <p:grpSpPr>
          <a:xfrm>
            <a:off x="999490" y="242316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4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3"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4"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45"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598" y="8614"/>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4298" y="4768"/>
              <a:ext cx="2007" cy="37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5"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cxnSp>
        <p:nvCxnSpPr>
          <p:cNvPr id="82" name="Conector Reto 37"/>
          <p:cNvCxnSpPr/>
          <p:nvPr/>
        </p:nvCxnSpPr>
        <p:spPr>
          <a:xfrm>
            <a:off x="1995239" y="420668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rot="5400000">
            <a:off x="2391309" y="442275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37"/>
          <p:cNvCxnSpPr/>
          <p:nvPr/>
        </p:nvCxnSpPr>
        <p:spPr>
          <a:xfrm>
            <a:off x="2314009" y="464420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3807529" y="46384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37"/>
          <p:cNvCxnSpPr/>
          <p:nvPr/>
        </p:nvCxnSpPr>
        <p:spPr>
          <a:xfrm>
            <a:off x="3822134" y="421557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37"/>
          <p:cNvCxnSpPr/>
          <p:nvPr/>
        </p:nvCxnSpPr>
        <p:spPr>
          <a:xfrm rot="5400000">
            <a:off x="3591459" y="442275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0" name="Caixa de Texto 61"/>
              <p:cNvSpPr txBox="1"/>
              <p:nvPr/>
            </p:nvSpPr>
            <p:spPr>
              <a:xfrm>
                <a:off x="10413365" y="40817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0" name="Caixa de Texto 61"/>
              <p:cNvSpPr txBox="1">
                <a:spLocks noRot="1" noChangeAspect="1" noMove="1" noResize="1" noEditPoints="1" noAdjustHandles="1" noChangeArrowheads="1" noChangeShapeType="1" noTextEdit="1"/>
              </p:cNvSpPr>
              <p:nvPr/>
            </p:nvSpPr>
            <p:spPr>
              <a:xfrm>
                <a:off x="10413365" y="4081780"/>
                <a:ext cx="93789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101" name="CaixaDeTexto 47"/>
          <p:cNvSpPr txBox="1"/>
          <p:nvPr/>
        </p:nvSpPr>
        <p:spPr>
          <a:xfrm>
            <a:off x="10349144" y="479516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7" name="Caixa de Texto 5"/>
              <p:cNvSpPr txBox="1"/>
              <p:nvPr/>
            </p:nvSpPr>
            <p:spPr>
              <a:xfrm>
                <a:off x="779780" y="1238885"/>
                <a:ext cx="9747885"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𝑠𝑜𝑢𝑟𝑐𝑒</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779780" y="1238885"/>
                <a:ext cx="9747885" cy="895350"/>
              </a:xfrm>
              <a:prstGeom prst="rect">
                <a:avLst/>
              </a:prstGeom>
              <a:blipFill rotWithShape="1">
                <a:blip r:embed="rId1"/>
                <a:stretch>
                  <a:fillRect t="-4823"/>
                </a:stretch>
              </a:blipFill>
              <a:ln w="38100">
                <a:noFill/>
              </a:ln>
            </p:spPr>
            <p:txBody>
              <a:bodyPr/>
              <a:lstStyle/>
              <a:p>
                <a:r>
                  <a:rPr lang="pt-BR" altLang="en-US">
                    <a:noFill/>
                  </a:rPr>
                  <a:t> </a:t>
                </a:r>
              </a:p>
            </p:txBody>
          </p:sp>
        </mc:Fallback>
      </mc:AlternateContent>
      <p:sp>
        <p:nvSpPr>
          <p:cNvPr id="115" name="Caixa de Texto 114"/>
          <p:cNvSpPr txBox="1"/>
          <p:nvPr/>
        </p:nvSpPr>
        <p:spPr>
          <a:xfrm>
            <a:off x="51308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5"/>
              <p:cNvSpPr txBox="1"/>
              <p:nvPr/>
            </p:nvSpPr>
            <p:spPr>
              <a:xfrm>
                <a:off x="1062355" y="2288540"/>
                <a:ext cx="9396730"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𝑑𝑟𝑒𝑛𝑜</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1062355" y="2288540"/>
                <a:ext cx="9396730" cy="895350"/>
              </a:xfrm>
              <a:prstGeom prst="rect">
                <a:avLst/>
              </a:prstGeom>
              <a:blipFill rotWithShape="1">
                <a:blip r:embed="rId2"/>
                <a:stretch>
                  <a:fillRect t="-4823"/>
                </a:stretch>
              </a:blipFill>
              <a:ln w="38100">
                <a:noFill/>
              </a:ln>
            </p:spPr>
            <p:txBody>
              <a:bodyPr/>
              <a:lstStyle/>
              <a:p>
                <a:r>
                  <a:rPr lang="pt-BR" altLang="en-US">
                    <a:noFill/>
                  </a:rPr>
                  <a:t> </a:t>
                </a:r>
              </a:p>
            </p:txBody>
          </p:sp>
        </mc:Fallback>
      </mc:AlternateContent>
      <p:sp>
        <p:nvSpPr>
          <p:cNvPr id="130" name="Caixa de Texto 129"/>
          <p:cNvSpPr txBox="1"/>
          <p:nvPr/>
        </p:nvSpPr>
        <p:spPr>
          <a:xfrm>
            <a:off x="669925" y="333883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 duas equações podem ser resolvidas para determinar o ganho de modo comum, no entanto, a segunda equação pode ser substituida por uma mais simples: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779780" y="4876800"/>
                <a:ext cx="11026140" cy="1324610"/>
              </a:xfrm>
              <a:prstGeom prst="rect">
                <a:avLst/>
              </a:prstGeom>
              <a:noFill/>
              <a:ln w="38100">
                <a:noFill/>
              </a:ln>
            </p:spPr>
            <p:txBody>
              <a:bodyPr wrap="square" rtlCol="0" anchor="t">
                <a:spAutoFit/>
              </a:bodyPr>
              <a:p>
                <a:pPr algn="ctr"/>
                <a14:m>
                  <m:oMath xmlns:m="http://schemas.openxmlformats.org/officeDocument/2006/math">
                    <m:f>
                      <m:fPr>
                        <m:ctrlPr>
                          <a:rPr lang="en-US" altLang="pt-BR" sz="3600" i="1">
                            <a:latin typeface="Cambria Math" panose="02040503050406030204" pitchFamily="18" charset="0"/>
                            <a:cs typeface="Cambria Math" panose="02040503050406030204" pitchFamily="18" charset="0"/>
                          </a:rPr>
                        </m:ctrlPr>
                      </m:fPr>
                      <m:num>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𝑣</m:t>
                            </m:r>
                          </m:e>
                          <m:sub>
                            <m:r>
                              <a:rPr lang="en-US" altLang="pt-BR" sz="3600" i="1">
                                <a:latin typeface="Cambria Math" panose="02040503050406030204" pitchFamily="18" charset="0"/>
                                <a:cs typeface="Cambria Math" panose="02040503050406030204" pitchFamily="18" charset="0"/>
                              </a:rPr>
                              <m:t>0</m:t>
                            </m:r>
                          </m:sub>
                        </m:sSub>
                      </m:num>
                      <m:den>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𝑅</m:t>
                            </m:r>
                          </m:e>
                          <m:sub>
                            <m:r>
                              <a:rPr lang="en-US" altLang="pt-BR" sz="3600" i="1">
                                <a:latin typeface="Cambria Math" panose="02040503050406030204" pitchFamily="18" charset="0"/>
                                <a:cs typeface="Cambria Math" panose="02040503050406030204" pitchFamily="18" charset="0"/>
                              </a:rPr>
                              <m:t>𝐷</m:t>
                            </m:r>
                          </m:sub>
                        </m:sSub>
                      </m:den>
                    </m:f>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m:t>
                    </m:r>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𝑣𝑥</m:t>
                        </m:r>
                      </m:num>
                      <m:den>
                        <m:r>
                          <a:rPr lang="en-US" altLang="pt-BR" sz="3600" i="1">
                            <a:latin typeface="Cambria Math" panose="02040503050406030204" pitchFamily="18" charset="0"/>
                            <a:cs typeface="Cambria Math" panose="02040503050406030204" pitchFamily="18" charset="0"/>
                          </a:rPr>
                          <m:t>2</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𝑟</m:t>
                            </m:r>
                          </m:e>
                          <m:sub>
                            <m:r>
                              <a:rPr lang="en-US" altLang="pt-BR" sz="3600" i="1">
                                <a:latin typeface="Cambria Math" panose="02040503050406030204" pitchFamily="18" charset="0"/>
                                <a:cs typeface="Cambria Math" panose="02040503050406030204" pitchFamily="18" charset="0"/>
                              </a:rPr>
                              <m:t>𝑖</m:t>
                            </m:r>
                          </m:sub>
                        </m:sSub>
                      </m:den>
                    </m:f>
                  </m:oMath>
                </a14:m>
                <a:r>
                  <a:rPr lang="pt-BR" altLang="en-US" sz="3600" i="1" baseline="30000" dirty="0">
                    <a:latin typeface="Cambria Math" panose="02040503050406030204" pitchFamily="18" charset="0"/>
                    <a:cs typeface="Cambria Math" panose="02040503050406030204" pitchFamily="18" charset="0"/>
                  </a:rPr>
                  <a:t>  </a:t>
                </a:r>
                <a14:m>
                  <m:oMath xmlns:m="http://schemas.openxmlformats.org/officeDocument/2006/math">
                    <m:r>
                      <a:rPr lang="en-US" altLang="pt-BR" sz="2800">
                        <a:latin typeface="Cambria Math" panose="02040503050406030204" pitchFamily="18" charset="0"/>
                        <a:ea typeface="MS Mincho" charset="0"/>
                        <a:cs typeface="Cambria Math" panose="02040503050406030204" pitchFamily="18" charset="0"/>
                      </a:rPr>
                      <m:t>(</m:t>
                    </m:r>
                    <m:r>
                      <m:rPr>
                        <m:sty m:val="p"/>
                      </m:rPr>
                      <a:rPr lang="en-US" altLang="pt-BR" sz="2800">
                        <a:latin typeface="Cambria Math" panose="02040503050406030204" pitchFamily="18" charset="0"/>
                        <a:cs typeface="Cambria Math" panose="02040503050406030204" pitchFamily="18" charset="0"/>
                      </a:rPr>
                      <m:t>correntes</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que</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passam</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pelos</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resistores</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R</m:t>
                    </m:r>
                    <m:r>
                      <m:rPr>
                        <m:sty m:val="p"/>
                      </m:rPr>
                      <a:rPr lang="en-US" altLang="pt-BR" sz="2800" baseline="-25000">
                        <a:latin typeface="Cambria Math" panose="02040503050406030204" pitchFamily="18" charset="0"/>
                        <a:cs typeface="Cambria Math" panose="02040503050406030204" pitchFamily="18" charset="0"/>
                      </a:rPr>
                      <m:t>D</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e</m:t>
                    </m:r>
                    <m:r>
                      <a:rPr lang="en-US" altLang="pt-BR" sz="2800">
                        <a:latin typeface="Cambria Math" panose="02040503050406030204" pitchFamily="18" charset="0"/>
                        <a:ea typeface="MS Mincho" charset="0"/>
                        <a:cs typeface="Cambria Math" panose="02040503050406030204" pitchFamily="18" charset="0"/>
                      </a:rPr>
                      <m:t>  </m:t>
                    </m:r>
                    <m:r>
                      <a:rPr lang="en-US" altLang="pt-BR" sz="2800">
                        <a:latin typeface="Cambria Math" panose="02040503050406030204" pitchFamily="18" charset="0"/>
                        <a:ea typeface="MS Mincho" charset="0"/>
                        <a:cs typeface="Cambria Math" panose="02040503050406030204" pitchFamily="18" charset="0"/>
                      </a:rPr>
                      <m:t>2</m:t>
                    </m:r>
                    <m:r>
                      <m:rPr>
                        <m:sty m:val="p"/>
                      </m:rPr>
                      <a:rPr lang="en-US" altLang="pt-BR" sz="2800">
                        <a:latin typeface="Cambria Math" panose="02040503050406030204" pitchFamily="18" charset="0"/>
                        <a:cs typeface="Cambria Math" panose="02040503050406030204" pitchFamily="18" charset="0"/>
                      </a:rPr>
                      <m:t>r</m:t>
                    </m:r>
                    <m:r>
                      <m:rPr>
                        <m:sty m:val="p"/>
                      </m:rPr>
                      <a:rPr lang="en-US" altLang="pt-BR" sz="2800" baseline="-25000">
                        <a:latin typeface="Cambria Math" panose="02040503050406030204" pitchFamily="18" charset="0"/>
                        <a:cs typeface="Cambria Math" panose="02040503050406030204" pitchFamily="18" charset="0"/>
                      </a:rPr>
                      <m:t>i</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s</m:t>
                    </m:r>
                    <m:r>
                      <a:rPr lang="en-US" altLang="pt-BR" sz="2800">
                        <a:latin typeface="Cambria Math" panose="02040503050406030204" pitchFamily="18" charset="0"/>
                        <a:ea typeface="MS Mincho" charset="0"/>
                        <a:cs typeface="Cambria Math" panose="02040503050406030204" pitchFamily="18" charset="0"/>
                      </a:rPr>
                      <m:t>ã</m:t>
                    </m:r>
                    <m:r>
                      <m:rPr>
                        <m:sty m:val="p"/>
                      </m:rPr>
                      <a:rPr lang="en-US" altLang="pt-BR" sz="2800">
                        <a:latin typeface="Cambria Math" panose="02040503050406030204" pitchFamily="18" charset="0"/>
                        <a:cs typeface="Cambria Math" panose="02040503050406030204" pitchFamily="18" charset="0"/>
                      </a:rPr>
                      <m:t>o</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iguais</m:t>
                    </m:r>
                    <m:r>
                      <a:rPr lang="en-US" altLang="pt-BR" sz="2800">
                        <a:latin typeface="Cambria Math" panose="02040503050406030204" pitchFamily="18" charset="0"/>
                        <a:ea typeface="MS Mincho" charset="0"/>
                        <a:cs typeface="Cambria Math" panose="02040503050406030204" pitchFamily="18" charset="0"/>
                      </a:rPr>
                      <m:t>) </m:t>
                    </m:r>
                  </m:oMath>
                </a14:m>
                <a:endParaRPr lang="pt-BR" altLang="en-US" sz="2800" i="1" baseline="30000" dirty="0">
                  <a:latin typeface="Broadway" panose="04040905080B02020502" charset="0"/>
                  <a:cs typeface="Broadway" panose="04040905080B02020502"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779780" y="4876800"/>
                <a:ext cx="11026140" cy="1324610"/>
              </a:xfrm>
              <a:prstGeom prst="rect">
                <a:avLst/>
              </a:prstGeom>
              <a:blipFill rotWithShape="1">
                <a:blip r:embed="rId3"/>
                <a:stretch>
                  <a:fillRect t="-5177"/>
                </a:stretch>
              </a:blipFill>
              <a:ln w="38100">
                <a:noFill/>
              </a:ln>
            </p:spPr>
            <p:txBody>
              <a:bodyPr/>
              <a:lstStyle/>
              <a:p>
                <a:r>
                  <a:rPr lang="pt-BR" altLang="en-US">
                    <a:noFill/>
                  </a:rPr>
                  <a:t> </a:t>
                </a:r>
              </a:p>
            </p:txBody>
          </p:sp>
        </mc:Fallback>
      </mc:AlternateContent>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Título 4"/>
          <p:cNvSpPr>
            <a:spLocks noGrp="1"/>
          </p:cNvSpPr>
          <p:nvPr>
            <p:ph type="title"/>
          </p:nvPr>
        </p:nvSpPr>
        <p:spPr/>
        <p:txBody>
          <a:bodyPr/>
          <a:lstStyle/>
          <a:p>
            <a:r>
              <a:rPr lang="pt-BR" dirty="0" smtClean="0">
                <a:latin typeface="Comic Sans MS" panose="030F0702030302020204" pitchFamily="66" charset="0"/>
                <a:cs typeface="Comic Sans MS" panose="030F0702030302020204" pitchFamily="66" charset="0"/>
              </a:rPr>
              <a:t>Operação do Amplificador Operacional</a:t>
            </a:r>
            <a:br>
              <a:rPr lang="pt-BR" dirty="0" smtClean="0"/>
            </a:br>
            <a:r>
              <a:rPr lang="pt-BR" sz="3200" dirty="0" smtClean="0"/>
              <a:t>(duas entradas e uma saída)</a:t>
            </a:r>
            <a:endParaRPr lang="pt-BR" dirty="0"/>
          </a:p>
        </p:txBody>
      </p:sp>
      <p:sp>
        <p:nvSpPr>
          <p:cNvPr id="6" name="CaixaDeTexto 5"/>
          <p:cNvSpPr txBox="1"/>
          <p:nvPr/>
        </p:nvSpPr>
        <p:spPr>
          <a:xfrm>
            <a:off x="780115" y="1870609"/>
            <a:ext cx="3369402" cy="52322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E1</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/2 + V</a:t>
            </a:r>
            <a:r>
              <a:rPr lang="pt-BR" sz="2800" b="1" baseline="-25000" dirty="0" smtClean="0">
                <a:solidFill>
                  <a:srgbClr val="C00000"/>
                </a:solidFill>
                <a:latin typeface="Comic Sans MS" panose="030F0702030302020204" pitchFamily="66" charset="0"/>
              </a:rPr>
              <a:t>CM</a:t>
            </a:r>
            <a:endParaRPr lang="pt-BR" sz="2800" b="1" dirty="0">
              <a:solidFill>
                <a:srgbClr val="C00000"/>
              </a:solidFill>
              <a:latin typeface="Comic Sans MS" panose="030F0702030302020204" pitchFamily="66" charset="0"/>
            </a:endParaRPr>
          </a:p>
        </p:txBody>
      </p:sp>
      <p:sp>
        <p:nvSpPr>
          <p:cNvPr id="7" name="CaixaDeTexto 6"/>
          <p:cNvSpPr txBox="1"/>
          <p:nvPr/>
        </p:nvSpPr>
        <p:spPr>
          <a:xfrm>
            <a:off x="838200" y="2592099"/>
            <a:ext cx="3369945" cy="521970"/>
          </a:xfrm>
          <a:prstGeom prst="rect">
            <a:avLst/>
          </a:prstGeom>
          <a:noFill/>
        </p:spPr>
        <p:txBody>
          <a:bodyPr wrap="non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E2</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/2 + V</a:t>
            </a:r>
            <a:r>
              <a:rPr lang="pt-BR" sz="2800" b="1" baseline="-25000" dirty="0" smtClean="0">
                <a:solidFill>
                  <a:srgbClr val="C00000"/>
                </a:solidFill>
                <a:latin typeface="Comic Sans MS" panose="030F0702030302020204" pitchFamily="66" charset="0"/>
              </a:rPr>
              <a:t>CM</a:t>
            </a:r>
            <a:endParaRPr lang="pt-BR" sz="2800" b="1" dirty="0">
              <a:solidFill>
                <a:srgbClr val="C00000"/>
              </a:solidFill>
              <a:latin typeface="Comic Sans MS" panose="030F0702030302020204" pitchFamily="66" charset="0"/>
            </a:endParaRPr>
          </a:p>
        </p:txBody>
      </p:sp>
      <p:sp>
        <p:nvSpPr>
          <p:cNvPr id="9" name="CaixaDeTexto 8"/>
          <p:cNvSpPr txBox="1"/>
          <p:nvPr/>
        </p:nvSpPr>
        <p:spPr>
          <a:xfrm>
            <a:off x="4596062" y="1729458"/>
            <a:ext cx="6902116" cy="954107"/>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CM</a:t>
            </a:r>
            <a:r>
              <a:rPr lang="pt-BR" sz="2800" dirty="0" smtClean="0">
                <a:latin typeface="Comic Sans MS" panose="030F0702030302020204" pitchFamily="66" charset="0"/>
              </a:rPr>
              <a:t> = tensão de modo comum (</a:t>
            </a:r>
            <a:r>
              <a:rPr lang="pt-BR" sz="2800" dirty="0" err="1">
                <a:latin typeface="Comic Sans MS" panose="030F0702030302020204" pitchFamily="66" charset="0"/>
              </a:rPr>
              <a:t>c</a:t>
            </a:r>
            <a:r>
              <a:rPr lang="pt-BR" sz="2800" dirty="0" err="1" smtClean="0">
                <a:latin typeface="Comic Sans MS" panose="030F0702030302020204" pitchFamily="66" charset="0"/>
              </a:rPr>
              <a:t>ommum</a:t>
            </a:r>
            <a:r>
              <a:rPr lang="pt-BR" sz="2800" dirty="0" smtClean="0">
                <a:latin typeface="Comic Sans MS" panose="030F0702030302020204" pitchFamily="66" charset="0"/>
              </a:rPr>
              <a:t> </a:t>
            </a:r>
            <a:r>
              <a:rPr lang="pt-BR" sz="2800" dirty="0" err="1" smtClean="0">
                <a:latin typeface="Comic Sans MS" panose="030F0702030302020204" pitchFamily="66" charset="0"/>
              </a:rPr>
              <a:t>mode</a:t>
            </a:r>
            <a:r>
              <a:rPr lang="pt-BR" sz="2800" dirty="0" smtClean="0">
                <a:latin typeface="Comic Sans MS" panose="030F0702030302020204" pitchFamily="66" charset="0"/>
              </a:rPr>
              <a:t>)</a:t>
            </a:r>
            <a:endParaRPr lang="pt-BR" sz="2800" dirty="0">
              <a:latin typeface="Comic Sans MS" panose="030F0702030302020204" pitchFamily="66" charset="0"/>
            </a:endParaRPr>
          </a:p>
        </p:txBody>
      </p:sp>
      <p:sp>
        <p:nvSpPr>
          <p:cNvPr id="12" name="CaixaDeTexto 11"/>
          <p:cNvSpPr txBox="1"/>
          <p:nvPr/>
        </p:nvSpPr>
        <p:spPr>
          <a:xfrm>
            <a:off x="4596062" y="2853709"/>
            <a:ext cx="4848727"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r>
              <a:rPr lang="pt-BR" sz="2800" dirty="0" smtClean="0">
                <a:latin typeface="Comic Sans MS" panose="030F0702030302020204" pitchFamily="66" charset="0"/>
              </a:rPr>
              <a:t> = tensão de diferencial</a:t>
            </a:r>
            <a:endParaRPr lang="pt-BR" sz="2800" dirty="0">
              <a:latin typeface="Comic Sans MS" panose="030F0702030302020204" pitchFamily="66" charset="0"/>
            </a:endParaRPr>
          </a:p>
        </p:txBody>
      </p:sp>
      <p:sp>
        <p:nvSpPr>
          <p:cNvPr id="13" name="CaixaDeTexto 12"/>
          <p:cNvSpPr txBox="1"/>
          <p:nvPr/>
        </p:nvSpPr>
        <p:spPr>
          <a:xfrm>
            <a:off x="755059" y="4263595"/>
            <a:ext cx="3369402" cy="52322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E1</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E2</a:t>
            </a:r>
            <a:endParaRPr lang="pt-BR" sz="2800" b="1" dirty="0">
              <a:solidFill>
                <a:srgbClr val="C00000"/>
              </a:solidFill>
              <a:latin typeface="Comic Sans MS" panose="030F0702030302020204" pitchFamily="66" charset="0"/>
            </a:endParaRPr>
          </a:p>
        </p:txBody>
      </p:sp>
      <p:sp>
        <p:nvSpPr>
          <p:cNvPr id="14" name="CaixaDeTexto 13"/>
          <p:cNvSpPr txBox="1"/>
          <p:nvPr/>
        </p:nvSpPr>
        <p:spPr>
          <a:xfrm>
            <a:off x="755058" y="4966736"/>
            <a:ext cx="4033509" cy="52322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CM</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E1</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E2</a:t>
            </a:r>
            <a:r>
              <a:rPr lang="pt-BR" sz="2800" b="1" dirty="0" smtClean="0">
                <a:solidFill>
                  <a:srgbClr val="C00000"/>
                </a:solidFill>
                <a:latin typeface="Comic Sans MS" panose="030F0702030302020204" pitchFamily="66" charset="0"/>
              </a:rPr>
              <a:t>)/2</a:t>
            </a:r>
            <a:endParaRPr lang="pt-BR" sz="2800" b="1" dirty="0">
              <a:solidFill>
                <a:srgbClr val="C00000"/>
              </a:solidFill>
              <a:latin typeface="Comic Sans MS" panose="030F0702030302020204" pitchFamily="66" charset="0"/>
            </a:endParaRPr>
          </a:p>
        </p:txBody>
      </p:sp>
      <p:sp>
        <p:nvSpPr>
          <p:cNvPr id="8" name="Forma livre 7"/>
          <p:cNvSpPr/>
          <p:nvPr/>
        </p:nvSpPr>
        <p:spPr>
          <a:xfrm>
            <a:off x="5847347" y="3847412"/>
            <a:ext cx="5438274" cy="1097567"/>
          </a:xfrm>
          <a:custGeom>
            <a:avLst/>
            <a:gdLst>
              <a:gd name="connsiteX0" fmla="*/ 0 w 5438274"/>
              <a:gd name="connsiteY0" fmla="*/ 1097567 h 1097567"/>
              <a:gd name="connsiteX1" fmla="*/ 902369 w 5438274"/>
              <a:gd name="connsiteY1" fmla="*/ 784746 h 1097567"/>
              <a:gd name="connsiteX2" fmla="*/ 1600200 w 5438274"/>
              <a:gd name="connsiteY2" fmla="*/ 207230 h 1097567"/>
              <a:gd name="connsiteX3" fmla="*/ 2598821 w 5438274"/>
              <a:gd name="connsiteY3" fmla="*/ 2693 h 1097567"/>
              <a:gd name="connsiteX4" fmla="*/ 4054642 w 5438274"/>
              <a:gd name="connsiteY4" fmla="*/ 327546 h 1097567"/>
              <a:gd name="connsiteX5" fmla="*/ 5438274 w 5438274"/>
              <a:gd name="connsiteY5" fmla="*/ 1061472 h 10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38274" h="1097567">
                <a:moveTo>
                  <a:pt x="0" y="1097567"/>
                </a:moveTo>
                <a:cubicBezTo>
                  <a:pt x="317834" y="1015351"/>
                  <a:pt x="635669" y="933136"/>
                  <a:pt x="902369" y="784746"/>
                </a:cubicBezTo>
                <a:cubicBezTo>
                  <a:pt x="1169069" y="636356"/>
                  <a:pt x="1317458" y="337572"/>
                  <a:pt x="1600200" y="207230"/>
                </a:cubicBezTo>
                <a:cubicBezTo>
                  <a:pt x="1882942" y="76888"/>
                  <a:pt x="2189747" y="-17360"/>
                  <a:pt x="2598821" y="2693"/>
                </a:cubicBezTo>
                <a:cubicBezTo>
                  <a:pt x="3007895" y="22746"/>
                  <a:pt x="3581400" y="151083"/>
                  <a:pt x="4054642" y="327546"/>
                </a:cubicBezTo>
                <a:cubicBezTo>
                  <a:pt x="4527884" y="504009"/>
                  <a:pt x="4983079" y="782740"/>
                  <a:pt x="5438274" y="1061472"/>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Forma livre 9"/>
          <p:cNvSpPr/>
          <p:nvPr/>
        </p:nvSpPr>
        <p:spPr>
          <a:xfrm>
            <a:off x="5919537" y="5466054"/>
            <a:ext cx="5209674" cy="886620"/>
          </a:xfrm>
          <a:custGeom>
            <a:avLst/>
            <a:gdLst>
              <a:gd name="connsiteX0" fmla="*/ 0 w 5209674"/>
              <a:gd name="connsiteY0" fmla="*/ 790367 h 886620"/>
              <a:gd name="connsiteX1" fmla="*/ 866274 w 5209674"/>
              <a:gd name="connsiteY1" fmla="*/ 465514 h 886620"/>
              <a:gd name="connsiteX2" fmla="*/ 1864895 w 5209674"/>
              <a:gd name="connsiteY2" fmla="*/ 8314 h 886620"/>
              <a:gd name="connsiteX3" fmla="*/ 3308684 w 5209674"/>
              <a:gd name="connsiteY3" fmla="*/ 224883 h 886620"/>
              <a:gd name="connsiteX4" fmla="*/ 5209674 w 5209674"/>
              <a:gd name="connsiteY4" fmla="*/ 886620 h 886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9674" h="886620">
                <a:moveTo>
                  <a:pt x="0" y="790367"/>
                </a:moveTo>
                <a:cubicBezTo>
                  <a:pt x="277729" y="693111"/>
                  <a:pt x="555458" y="595856"/>
                  <a:pt x="866274" y="465514"/>
                </a:cubicBezTo>
                <a:cubicBezTo>
                  <a:pt x="1177090" y="335172"/>
                  <a:pt x="1457827" y="48419"/>
                  <a:pt x="1864895" y="8314"/>
                </a:cubicBezTo>
                <a:cubicBezTo>
                  <a:pt x="2271963" y="-31791"/>
                  <a:pt x="2751221" y="78499"/>
                  <a:pt x="3308684" y="224883"/>
                </a:cubicBezTo>
                <a:cubicBezTo>
                  <a:pt x="3866147" y="371267"/>
                  <a:pt x="4537910" y="628943"/>
                  <a:pt x="5209674" y="886620"/>
                </a:cubicBez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Forma livre 14"/>
          <p:cNvSpPr/>
          <p:nvPr/>
        </p:nvSpPr>
        <p:spPr>
          <a:xfrm>
            <a:off x="5835316" y="4564257"/>
            <a:ext cx="5317958" cy="1066522"/>
          </a:xfrm>
          <a:custGeom>
            <a:avLst/>
            <a:gdLst>
              <a:gd name="connsiteX0" fmla="*/ 0 w 5317958"/>
              <a:gd name="connsiteY0" fmla="*/ 1018396 h 1066522"/>
              <a:gd name="connsiteX1" fmla="*/ 1239252 w 5317958"/>
              <a:gd name="connsiteY1" fmla="*/ 561196 h 1066522"/>
              <a:gd name="connsiteX2" fmla="*/ 1864895 w 5317958"/>
              <a:gd name="connsiteY2" fmla="*/ 140090 h 1066522"/>
              <a:gd name="connsiteX3" fmla="*/ 2490537 w 5317958"/>
              <a:gd name="connsiteY3" fmla="*/ 7743 h 1066522"/>
              <a:gd name="connsiteX4" fmla="*/ 3525252 w 5317958"/>
              <a:gd name="connsiteY4" fmla="*/ 332596 h 1066522"/>
              <a:gd name="connsiteX5" fmla="*/ 4981073 w 5317958"/>
              <a:gd name="connsiteY5" fmla="*/ 910111 h 1066522"/>
              <a:gd name="connsiteX6" fmla="*/ 5317958 w 5317958"/>
              <a:gd name="connsiteY6" fmla="*/ 1066522 h 106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7958" h="1066522">
                <a:moveTo>
                  <a:pt x="0" y="1018396"/>
                </a:moveTo>
                <a:cubicBezTo>
                  <a:pt x="464218" y="862988"/>
                  <a:pt x="928436" y="707580"/>
                  <a:pt x="1239252" y="561196"/>
                </a:cubicBezTo>
                <a:cubicBezTo>
                  <a:pt x="1550068" y="414812"/>
                  <a:pt x="1656348" y="232332"/>
                  <a:pt x="1864895" y="140090"/>
                </a:cubicBezTo>
                <a:cubicBezTo>
                  <a:pt x="2073443" y="47848"/>
                  <a:pt x="2213811" y="-24341"/>
                  <a:pt x="2490537" y="7743"/>
                </a:cubicBezTo>
                <a:cubicBezTo>
                  <a:pt x="2767263" y="39827"/>
                  <a:pt x="3110163" y="182201"/>
                  <a:pt x="3525252" y="332596"/>
                </a:cubicBezTo>
                <a:cubicBezTo>
                  <a:pt x="3940341" y="482991"/>
                  <a:pt x="4682289" y="787790"/>
                  <a:pt x="4981073" y="910111"/>
                </a:cubicBezTo>
                <a:cubicBezTo>
                  <a:pt x="5279857" y="1032432"/>
                  <a:pt x="5298907" y="1049477"/>
                  <a:pt x="5317958" y="1066522"/>
                </a:cubicBezTo>
              </a:path>
            </a:pathLst>
          </a:custGeom>
          <a:noFill/>
          <a:ln>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047120" y="3387002"/>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E1</a:t>
            </a:r>
            <a:endParaRPr lang="pt-BR" sz="2800" dirty="0">
              <a:latin typeface="Comic Sans MS" panose="030F0702030302020204" pitchFamily="66" charset="0"/>
            </a:endParaRPr>
          </a:p>
        </p:txBody>
      </p:sp>
      <p:sp>
        <p:nvSpPr>
          <p:cNvPr id="17" name="CaixaDeTexto 16"/>
          <p:cNvSpPr txBox="1"/>
          <p:nvPr/>
        </p:nvSpPr>
        <p:spPr>
          <a:xfrm>
            <a:off x="8047120" y="5426521"/>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E2</a:t>
            </a:r>
            <a:endParaRPr lang="pt-BR" sz="2800" dirty="0">
              <a:latin typeface="Comic Sans MS" panose="030F0702030302020204" pitchFamily="66" charset="0"/>
            </a:endParaRPr>
          </a:p>
        </p:txBody>
      </p:sp>
      <p:sp>
        <p:nvSpPr>
          <p:cNvPr id="18" name="CaixaDeTexto 17"/>
          <p:cNvSpPr txBox="1"/>
          <p:nvPr/>
        </p:nvSpPr>
        <p:spPr>
          <a:xfrm>
            <a:off x="8566484" y="4263595"/>
            <a:ext cx="1022684"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CM</a:t>
            </a:r>
            <a:endParaRPr lang="pt-BR" sz="2800" dirty="0">
              <a:latin typeface="Comic Sans MS" panose="030F0702030302020204" pitchFamily="66" charset="0"/>
            </a:endParaRPr>
          </a:p>
        </p:txBody>
      </p:sp>
      <p:cxnSp>
        <p:nvCxnSpPr>
          <p:cNvPr id="20" name="Conector de Seta Reta 19"/>
          <p:cNvCxnSpPr/>
          <p:nvPr/>
        </p:nvCxnSpPr>
        <p:spPr>
          <a:xfrm flipV="1">
            <a:off x="6232358" y="4908493"/>
            <a:ext cx="0" cy="1162926"/>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 name="CaixaDeTexto 20"/>
          <p:cNvSpPr txBox="1"/>
          <p:nvPr/>
        </p:nvSpPr>
        <p:spPr>
          <a:xfrm>
            <a:off x="5571620" y="4984031"/>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endParaRPr lang="pt-BR" sz="28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72110" y="844550"/>
            <a:ext cx="11447780" cy="3061335"/>
          </a:xfrm>
          <a:prstGeom prst="rect">
            <a:avLst/>
          </a:prstGeom>
          <a:noFill/>
        </p:spPr>
        <p:txBody>
          <a:bodyPr wrap="square" rtlCol="0">
            <a:spAutoFit/>
          </a:bodyPr>
          <a:lstStyle/>
          <a:p>
            <a:pPr indent="0" algn="ctr">
              <a:lnSpc>
                <a:spcPct val="100000"/>
              </a:lnSpc>
              <a:spcBef>
                <a:spcPts val="600"/>
              </a:spcBef>
              <a:spcAft>
                <a:spcPts val="2400"/>
              </a:spcAft>
              <a:buFont typeface="+mj-lt"/>
              <a:buNone/>
            </a:pPr>
            <a:r>
              <a:rPr lang="pt-BR" altLang="en-US" sz="4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Configurações básicas de amplificadores</a:t>
            </a:r>
            <a:endParaRPr lang="pt-BR" altLang="en-US" sz="4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 </a:t>
            </a:r>
            <a:endPar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7" name="Caixa de Texto 5"/>
              <p:cNvSpPr txBox="1"/>
              <p:nvPr/>
            </p:nvSpPr>
            <p:spPr>
              <a:xfrm>
                <a:off x="525780" y="1472565"/>
                <a:ext cx="9396730"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𝑠𝑜𝑢𝑟𝑐𝑒</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525780" y="1472565"/>
                <a:ext cx="9396730" cy="895350"/>
              </a:xfrm>
              <a:prstGeom prst="rect">
                <a:avLst/>
              </a:prstGeom>
              <a:blipFill rotWithShape="1">
                <a:blip r:embed="rId1"/>
                <a:stretch>
                  <a:fillRect t="-4823"/>
                </a:stretch>
              </a:blipFill>
              <a:ln w="38100">
                <a:noFill/>
              </a:ln>
            </p:spPr>
            <p:txBody>
              <a:bodyPr/>
              <a:lstStyle/>
              <a:p>
                <a:r>
                  <a:rPr lang="pt-BR" altLang="en-US">
                    <a:noFill/>
                  </a:rPr>
                  <a:t> </a:t>
                </a:r>
              </a:p>
            </p:txBody>
          </p:sp>
        </mc:Fallback>
      </mc:AlternateContent>
      <p:sp>
        <p:nvSpPr>
          <p:cNvPr id="115" name="Caixa de Texto 114"/>
          <p:cNvSpPr txBox="1"/>
          <p:nvPr/>
        </p:nvSpPr>
        <p:spPr>
          <a:xfrm>
            <a:off x="608330" y="36385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1689735" y="2606675"/>
                <a:ext cx="2635250" cy="894080"/>
              </a:xfrm>
              <a:prstGeom prst="rect">
                <a:avLst/>
              </a:prstGeom>
              <a:noFill/>
              <a:ln w="38100">
                <a:noFill/>
              </a:ln>
            </p:spPr>
            <p:txBody>
              <a:bodyPr wrap="square" rtlCol="0" anchor="t">
                <a:spAutoFit/>
              </a:bodyPr>
              <a:p>
                <a:pPr algn="ctr"/>
                <a14:m>
                  <m:oMath xmlns:m="http://schemas.openxmlformats.org/officeDocument/2006/math">
                    <m:f>
                      <m:fPr>
                        <m:ctrlPr>
                          <a:rPr lang="en-US" altLang="pt-BR" sz="3600" i="1">
                            <a:latin typeface="Cambria Math" panose="02040503050406030204" pitchFamily="18" charset="0"/>
                            <a:cs typeface="Cambria Math" panose="02040503050406030204" pitchFamily="18" charset="0"/>
                          </a:rPr>
                        </m:ctrlPr>
                      </m:fPr>
                      <m:num>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𝑣</m:t>
                            </m:r>
                          </m:e>
                          <m:sub>
                            <m:r>
                              <a:rPr lang="en-US" altLang="pt-BR" sz="3600" i="1">
                                <a:latin typeface="Cambria Math" panose="02040503050406030204" pitchFamily="18" charset="0"/>
                                <a:cs typeface="Cambria Math" panose="02040503050406030204" pitchFamily="18" charset="0"/>
                              </a:rPr>
                              <m:t>0</m:t>
                            </m:r>
                          </m:sub>
                        </m:sSub>
                      </m:num>
                      <m:den>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𝑅</m:t>
                            </m:r>
                          </m:e>
                          <m:sub>
                            <m:r>
                              <a:rPr lang="en-US" altLang="pt-BR" sz="3600" i="1">
                                <a:latin typeface="Cambria Math" panose="02040503050406030204" pitchFamily="18" charset="0"/>
                                <a:cs typeface="Cambria Math" panose="02040503050406030204" pitchFamily="18" charset="0"/>
                              </a:rPr>
                              <m:t>𝐷</m:t>
                            </m:r>
                          </m:sub>
                        </m:sSub>
                      </m:den>
                    </m:f>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m:t>
                    </m:r>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𝑣𝑥</m:t>
                        </m:r>
                      </m:num>
                      <m:den>
                        <m:r>
                          <a:rPr lang="en-US" altLang="pt-BR" sz="3600" i="1">
                            <a:latin typeface="Cambria Math" panose="02040503050406030204" pitchFamily="18" charset="0"/>
                            <a:cs typeface="Cambria Math" panose="02040503050406030204" pitchFamily="18" charset="0"/>
                          </a:rPr>
                          <m:t>2</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𝑟</m:t>
                            </m:r>
                          </m:e>
                          <m:sub>
                            <m:r>
                              <a:rPr lang="en-US" altLang="pt-BR" sz="3600" i="1">
                                <a:latin typeface="Cambria Math" panose="02040503050406030204" pitchFamily="18" charset="0"/>
                                <a:cs typeface="Cambria Math" panose="02040503050406030204" pitchFamily="18" charset="0"/>
                              </a:rPr>
                              <m:t>𝑖</m:t>
                            </m:r>
                          </m:sub>
                        </m:sSub>
                      </m:den>
                    </m:f>
                  </m:oMath>
                </a14:m>
                <a:r>
                  <a:rPr lang="pt-BR" altLang="en-US" sz="36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1689735" y="2606675"/>
                <a:ext cx="2635250" cy="894080"/>
              </a:xfrm>
              <a:prstGeom prst="rect">
                <a:avLst/>
              </a:prstGeom>
              <a:blipFill rotWithShape="1">
                <a:blip r:embed="rId2"/>
                <a:stretch>
                  <a:fillRect t="-767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1997075" y="4137025"/>
                <a:ext cx="5650865"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1997075" y="4137025"/>
                <a:ext cx="5650865" cy="965835"/>
              </a:xfrm>
              <a:prstGeom prst="rect">
                <a:avLst/>
              </a:prstGeom>
              <a:blipFill rotWithShape="1">
                <a:blip r:embed="rId3"/>
                <a:stretch>
                  <a:fillRect t="-44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932940" y="5302885"/>
                <a:ext cx="2699385" cy="849630"/>
              </a:xfrm>
              <a:prstGeom prst="rect">
                <a:avLst/>
              </a:prstGeom>
              <a:noFill/>
              <a:ln w="38100">
                <a:noFill/>
              </a:ln>
            </p:spPr>
            <p:txBody>
              <a:bodyPr wrap="square" rtlCol="0" anchor="t">
                <a:spAutoFit/>
              </a:bodyPr>
              <a:p>
                <a:pPr algn="ctr"/>
                <a14:m>
                  <m:oMath xmlns:m="http://schemas.openxmlformats.org/officeDocument/2006/math">
                    <m:r>
                      <a:rPr lang="en-US" altLang="pt-BR" sz="3200" i="1">
                        <a:latin typeface="Cambria Math" panose="02040503050406030204" pitchFamily="18" charset="0"/>
                        <a:cs typeface="Cambria Math" panose="02040503050406030204" pitchFamily="18" charset="0"/>
                      </a:rPr>
                      <m:t>𝑣𝑥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2</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𝑖</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𝐷</m:t>
                            </m:r>
                          </m:sub>
                        </m:sSub>
                      </m:den>
                    </m:f>
                  </m:oMath>
                </a14:m>
                <a:r>
                  <a:rPr lang="pt-BR" altLang="en-US" sz="36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932940" y="5302885"/>
                <a:ext cx="2699385" cy="849630"/>
              </a:xfrm>
              <a:prstGeom prst="rect">
                <a:avLst/>
              </a:prstGeom>
              <a:blipFill rotWithShape="1">
                <a:blip r:embed="rId4"/>
                <a:stretch>
                  <a:fillRect t="-8072"/>
                </a:stretch>
              </a:blipFill>
              <a:ln w="38100">
                <a:noFill/>
              </a:ln>
            </p:spPr>
            <p:txBody>
              <a:bodyPr/>
              <a:lstStyle/>
              <a:p>
                <a:r>
                  <a:rPr lang="pt-BR" altLang="en-US">
                    <a:noFill/>
                  </a:rPr>
                  <a:t> </a:t>
                </a:r>
              </a:p>
            </p:txBody>
          </p:sp>
        </mc:Fallback>
      </mc:AlternateContent>
      <p:cxnSp>
        <p:nvCxnSpPr>
          <p:cNvPr id="7" name="Conector Reto 27"/>
          <p:cNvCxnSpPr/>
          <p:nvPr/>
        </p:nvCxnSpPr>
        <p:spPr>
          <a:xfrm flipV="1">
            <a:off x="1932976" y="4100552"/>
            <a:ext cx="0" cy="20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 name="Conector Reto 27"/>
          <p:cNvCxnSpPr/>
          <p:nvPr/>
        </p:nvCxnSpPr>
        <p:spPr>
          <a:xfrm flipV="1">
            <a:off x="1928531" y="1436727"/>
            <a:ext cx="0" cy="21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608330" y="36385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5"/>
              <p:cNvSpPr txBox="1"/>
              <p:nvPr/>
            </p:nvSpPr>
            <p:spPr>
              <a:xfrm>
                <a:off x="1471930" y="1115695"/>
                <a:ext cx="8095615"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1471930" y="1115695"/>
                <a:ext cx="8095615" cy="965835"/>
              </a:xfrm>
              <a:prstGeom prst="rect">
                <a:avLst/>
              </a:prstGeom>
              <a:blipFill rotWithShape="1">
                <a:blip r:embed="rId1"/>
                <a:stretch>
                  <a:fillRect t="-44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1471930" y="2188210"/>
                <a:ext cx="8095615"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1471930" y="2188210"/>
                <a:ext cx="8095615" cy="965835"/>
              </a:xfrm>
              <a:prstGeom prst="rect">
                <a:avLst/>
              </a:prstGeom>
              <a:blipFill rotWithShape="1">
                <a:blip r:embed="rId2"/>
                <a:stretch>
                  <a:fillRect t="-4471"/>
                </a:stretch>
              </a:blipFill>
              <a:ln w="38100">
                <a:noFill/>
              </a:ln>
            </p:spPr>
            <p:txBody>
              <a:bodyPr/>
              <a:lstStyle/>
              <a:p>
                <a:r>
                  <a:rPr lang="pt-BR" altLang="en-US">
                    <a:noFill/>
                  </a:rPr>
                  <a:t> </a:t>
                </a:r>
              </a:p>
            </p:txBody>
          </p:sp>
        </mc:Fallback>
      </mc:AlternateContent>
      <p:sp>
        <p:nvSpPr>
          <p:cNvPr id="130" name="Caixa de Texto 129"/>
          <p:cNvSpPr txBox="1"/>
          <p:nvPr/>
        </p:nvSpPr>
        <p:spPr>
          <a:xfrm>
            <a:off x="784225" y="3206115"/>
            <a:ext cx="11407775"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Podemos, como no caso do bipolar, comparar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de um transistor.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Text Box 8"/>
              <p:cNvSpPr txBox="1"/>
              <p:nvPr/>
            </p:nvSpPr>
            <p:spPr>
              <a:xfrm>
                <a:off x="1976755" y="4102100"/>
                <a:ext cx="3004820"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r>
                                <a:rPr lang="en-US" altLang="pt-BR" sz="2400" i="1">
                                  <a:latin typeface="Cambria Math" panose="02040503050406030204" pitchFamily="18" charset="0"/>
                                  <a:ea typeface="MS Mincho"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9" name="Text Box 8"/>
              <p:cNvSpPr txBox="1">
                <a:spLocks noRot="1" noChangeAspect="1" noMove="1" noResize="1" noEditPoints="1" noAdjustHandles="1" noChangeArrowheads="1" noChangeShapeType="1" noTextEdit="1"/>
              </p:cNvSpPr>
              <p:nvPr/>
            </p:nvSpPr>
            <p:spPr>
              <a:xfrm>
                <a:off x="1976755" y="4102100"/>
                <a:ext cx="3004820" cy="84391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Text Box 9"/>
              <p:cNvSpPr txBox="1"/>
              <p:nvPr/>
            </p:nvSpPr>
            <p:spPr>
              <a:xfrm>
                <a:off x="5993765" y="4214495"/>
                <a:ext cx="1513205" cy="83629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𝑔</m:t>
                          </m:r>
                        </m:e>
                        <m:sub>
                          <m:r>
                            <a:rPr lang="en-US" altLang="pt-BR" sz="2400" b="0" i="1" smtClean="0">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0</m:t>
                              </m:r>
                            </m:sub>
                          </m:sSub>
                        </m:num>
                        <m:den>
                          <m:r>
                            <a:rPr lang="en-US" sz="2400" i="1">
                              <a:latin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 name="Text Box 9"/>
              <p:cNvSpPr txBox="1">
                <a:spLocks noRot="1" noChangeAspect="1" noMove="1" noResize="1" noEditPoints="1" noAdjustHandles="1" noChangeArrowheads="1" noChangeShapeType="1" noTextEdit="1"/>
              </p:cNvSpPr>
              <p:nvPr/>
            </p:nvSpPr>
            <p:spPr>
              <a:xfrm>
                <a:off x="5993765" y="4214495"/>
                <a:ext cx="1513205" cy="836295"/>
              </a:xfrm>
              <a:prstGeom prst="rect">
                <a:avLst/>
              </a:prstGeom>
              <a:blipFill rotWithShape="1">
                <a:blip r:embed="rId4"/>
                <a:stretch>
                  <a:fillRect/>
                </a:stretch>
              </a:blipFill>
            </p:spPr>
            <p:txBody>
              <a:bodyPr/>
              <a:lstStyle/>
              <a:p>
                <a:r>
                  <a:rPr lang="pt-BR" altLang="en-US">
                    <a:noFill/>
                  </a:rPr>
                  <a:t> </a:t>
                </a:r>
              </a:p>
            </p:txBody>
          </p:sp>
        </mc:Fallback>
      </mc:AlternateContent>
      <p:sp>
        <p:nvSpPr>
          <p:cNvPr id="11" name="Caixa de Texto 129"/>
          <p:cNvSpPr txBox="1"/>
          <p:nvPr/>
        </p:nvSpPr>
        <p:spPr>
          <a:xfrm>
            <a:off x="784225" y="5166360"/>
            <a:ext cx="11407775"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Espera-se que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&gt;&gt;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portanto que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 name="Text Box 11"/>
              <p:cNvSpPr txBox="1"/>
              <p:nvPr/>
            </p:nvSpPr>
            <p:spPr>
              <a:xfrm>
                <a:off x="3671570" y="5746750"/>
                <a:ext cx="4366895" cy="84391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r>
                                <a:rPr lang="en-US" altLang="pt-BR" sz="2400" i="1">
                                  <a:latin typeface="Cambria Math" panose="02040503050406030204" pitchFamily="18" charset="0"/>
                                  <a:ea typeface="MS Mincho"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r>
                        <a:rPr lang="en-US" altLang="pt-BR" sz="2400" i="1">
                          <a:latin typeface="Cambria Math" panose="02040503050406030204" pitchFamily="18" charset="0"/>
                          <a:ea typeface="MS Mincho" charset="0"/>
                          <a:cs typeface="Cambria Math" panose="02040503050406030204" pitchFamily="18" charset="0"/>
                        </a:rPr>
                        <m:t>&gt;&gt;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0</m:t>
                              </m:r>
                            </m:sub>
                          </m:sSub>
                        </m:num>
                        <m:den>
                          <m:r>
                            <a:rPr lang="en-US" sz="2400" i="1">
                              <a:latin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𝑔</m:t>
                          </m:r>
                        </m:e>
                        <m:sub>
                          <m:r>
                            <a:rPr lang="en-US" altLang="pt-BR" sz="2400" b="0" i="1" smtClean="0">
                              <a:latin typeface="Cambria Math" panose="02040503050406030204" pitchFamily="18" charset="0"/>
                              <a:cs typeface="Cambria Math" panose="02040503050406030204" pitchFamily="18" charset="0"/>
                            </a:rPr>
                            <m:t>𝑑</m:t>
                          </m:r>
                        </m:sub>
                      </m:sSub>
                    </m:oMath>
                  </m:oMathPara>
                </a14:m>
                <a:endParaRPr lang="en-US" altLang="pt-BR" sz="2400" b="0" i="1" smtClean="0">
                  <a:latin typeface="Cambria Math" panose="02040503050406030204" pitchFamily="18" charset="0"/>
                  <a:cs typeface="Cambria Math" panose="02040503050406030204" pitchFamily="18" charset="0"/>
                </a:endParaRPr>
              </a:p>
            </p:txBody>
          </p:sp>
        </mc:Choice>
        <mc:Fallback>
          <p:sp>
            <p:nvSpPr>
              <p:cNvPr id="12" name="Text Box 11"/>
              <p:cNvSpPr txBox="1">
                <a:spLocks noRot="1" noChangeAspect="1" noMove="1" noResize="1" noEditPoints="1" noAdjustHandles="1" noChangeArrowheads="1" noChangeShapeType="1" noTextEdit="1"/>
              </p:cNvSpPr>
              <p:nvPr/>
            </p:nvSpPr>
            <p:spPr>
              <a:xfrm>
                <a:off x="3671570" y="5746750"/>
                <a:ext cx="4366895" cy="84391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608330" y="36385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784225" y="1072515"/>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transistores distintos Mx e My quaiquer, podemos ainda comparar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de um com o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de outro desde que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Dx</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seja proximo de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Dy</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Assim teremos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 name="Text Box 11"/>
              <p:cNvSpPr txBox="1"/>
              <p:nvPr/>
            </p:nvSpPr>
            <p:spPr>
              <a:xfrm>
                <a:off x="2444115" y="2519680"/>
                <a:ext cx="2087245" cy="53848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𝑚𝑥</m:t>
                          </m:r>
                        </m:sub>
                      </m:sSub>
                      <m:r>
                        <a:rPr lang="en-US" altLang="pt-BR" sz="2800" i="1">
                          <a:latin typeface="Cambria Math" panose="02040503050406030204" pitchFamily="18" charset="0"/>
                          <a:ea typeface="MS Mincho" charset="0"/>
                          <a:cs typeface="Cambria Math" panose="02040503050406030204" pitchFamily="18" charset="0"/>
                        </a:rPr>
                        <m:t>&gt;&gt;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𝑔</m:t>
                          </m:r>
                        </m:e>
                        <m:sub>
                          <m:r>
                            <a:rPr lang="en-US" altLang="pt-BR" sz="2800" b="0" i="1" smtClean="0">
                              <a:latin typeface="Cambria Math" panose="02040503050406030204" pitchFamily="18" charset="0"/>
                              <a:cs typeface="Cambria Math" panose="02040503050406030204" pitchFamily="18" charset="0"/>
                            </a:rPr>
                            <m:t>𝑑𝑦</m:t>
                          </m:r>
                        </m:sub>
                      </m:sSub>
                    </m:oMath>
                  </m:oMathPara>
                </a14:m>
                <a:endParaRPr lang="en-US" altLang="pt-BR" sz="2800" b="0" i="1" smtClean="0">
                  <a:latin typeface="Cambria Math" panose="02040503050406030204" pitchFamily="18" charset="0"/>
                  <a:cs typeface="Cambria Math" panose="02040503050406030204" pitchFamily="18" charset="0"/>
                </a:endParaRPr>
              </a:p>
            </p:txBody>
          </p:sp>
        </mc:Choice>
        <mc:Fallback>
          <p:sp>
            <p:nvSpPr>
              <p:cNvPr id="12" name="Text Box 11"/>
              <p:cNvSpPr txBox="1">
                <a:spLocks noRot="1" noChangeAspect="1" noMove="1" noResize="1" noEditPoints="1" noAdjustHandles="1" noChangeArrowheads="1" noChangeShapeType="1" noTextEdit="1"/>
              </p:cNvSpPr>
              <p:nvPr/>
            </p:nvSpPr>
            <p:spPr>
              <a:xfrm>
                <a:off x="2444115" y="2519680"/>
                <a:ext cx="2087245" cy="538480"/>
              </a:xfrm>
              <a:prstGeom prst="rect">
                <a:avLst/>
              </a:prstGeom>
              <a:blipFill rotWithShape="1">
                <a:blip r:embed="rId1"/>
                <a:stretch>
                  <a:fillRect r="-36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Text Box 3"/>
              <p:cNvSpPr txBox="1"/>
              <p:nvPr/>
            </p:nvSpPr>
            <p:spPr>
              <a:xfrm>
                <a:off x="6264275" y="2519680"/>
                <a:ext cx="2087245" cy="53848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𝑚𝑦</m:t>
                          </m:r>
                        </m:sub>
                      </m:sSub>
                      <m:r>
                        <a:rPr lang="en-US" altLang="pt-BR" sz="2800" i="1">
                          <a:latin typeface="Cambria Math" panose="02040503050406030204" pitchFamily="18" charset="0"/>
                          <a:ea typeface="MS Mincho" charset="0"/>
                          <a:cs typeface="Cambria Math" panose="02040503050406030204" pitchFamily="18" charset="0"/>
                        </a:rPr>
                        <m:t>&gt;&gt;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𝑔</m:t>
                          </m:r>
                        </m:e>
                        <m:sub>
                          <m:r>
                            <a:rPr lang="en-US" altLang="pt-BR" sz="2800" b="0" i="1" smtClean="0">
                              <a:latin typeface="Cambria Math" panose="02040503050406030204" pitchFamily="18" charset="0"/>
                              <a:cs typeface="Cambria Math" panose="02040503050406030204" pitchFamily="18" charset="0"/>
                            </a:rPr>
                            <m:t>𝑑𝑥</m:t>
                          </m:r>
                        </m:sub>
                      </m:sSub>
                    </m:oMath>
                  </m:oMathPara>
                </a14:m>
                <a:endParaRPr lang="en-US" altLang="pt-BR" sz="2800" b="0" i="1" smtClean="0">
                  <a:latin typeface="Cambria Math" panose="02040503050406030204" pitchFamily="18" charset="0"/>
                  <a:cs typeface="Cambria Math" panose="02040503050406030204" pitchFamily="18" charset="0"/>
                </a:endParaRPr>
              </a:p>
            </p:txBody>
          </p:sp>
        </mc:Choice>
        <mc:Fallback>
          <p:sp>
            <p:nvSpPr>
              <p:cNvPr id="4" name="Text Box 3"/>
              <p:cNvSpPr txBox="1">
                <a:spLocks noRot="1" noChangeAspect="1" noMove="1" noResize="1" noEditPoints="1" noAdjustHandles="1" noChangeArrowheads="1" noChangeShapeType="1" noTextEdit="1"/>
              </p:cNvSpPr>
              <p:nvPr/>
            </p:nvSpPr>
            <p:spPr>
              <a:xfrm>
                <a:off x="6264275" y="2519680"/>
                <a:ext cx="2087245" cy="538480"/>
              </a:xfrm>
              <a:prstGeom prst="rect">
                <a:avLst/>
              </a:prstGeom>
              <a:blipFill rotWithShape="1">
                <a:blip r:embed="rId2"/>
                <a:stretch>
                  <a:fillRect r="-365"/>
                </a:stretch>
              </a:blipFill>
            </p:spPr>
            <p:txBody>
              <a:bodyPr/>
              <a:lstStyle/>
              <a:p>
                <a:r>
                  <a:rPr lang="pt-BR" altLang="en-US">
                    <a:noFill/>
                  </a:rPr>
                  <a:t> </a:t>
                </a:r>
              </a:p>
            </p:txBody>
          </p:sp>
        </mc:Fallback>
      </mc:AlternateContent>
      <p:sp>
        <p:nvSpPr>
          <p:cNvPr id="6" name="Caixa de Texto 129"/>
          <p:cNvSpPr txBox="1"/>
          <p:nvPr/>
        </p:nvSpPr>
        <p:spPr>
          <a:xfrm>
            <a:off x="784225" y="3361690"/>
            <a:ext cx="7702550"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Podemos então simplificar a expressão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5"/>
              <p:cNvSpPr txBox="1"/>
              <p:nvPr/>
            </p:nvSpPr>
            <p:spPr>
              <a:xfrm>
                <a:off x="986790" y="4098925"/>
                <a:ext cx="10624820"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986790" y="4098925"/>
                <a:ext cx="10624820" cy="965835"/>
              </a:xfrm>
              <a:prstGeom prst="rect">
                <a:avLst/>
              </a:prstGeom>
              <a:blipFill rotWithShape="1">
                <a:blip r:embed="rId3"/>
                <a:stretch>
                  <a:fillRect t="-44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2186940" y="5377815"/>
                <a:ext cx="8884920" cy="782320"/>
              </a:xfrm>
              <a:prstGeom prst="rect">
                <a:avLst/>
              </a:prstGeom>
              <a:noFill/>
              <a:ln w="38100">
                <a:noFill/>
              </a:ln>
            </p:spPr>
            <p:txBody>
              <a:bodyPr wrap="square" rtlCol="0" anchor="t">
                <a:spAutoFit/>
              </a:bodyPr>
              <a:p>
                <a:pPr algn="l"/>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den>
                    </m:f>
                    <m:box>
                      <m:boxPr>
                        <m:noBreak m:val="on"/>
                        <m:ctrlPr>
                          <a:rPr lang="en-US" altLang="pt-BR" sz="2800" i="1">
                            <a:latin typeface="Cambria Math" panose="02040503050406030204" pitchFamily="18" charset="0"/>
                            <a:cs typeface="Cambria Math" panose="02040503050406030204" pitchFamily="18" charset="0"/>
                          </a:rPr>
                        </m:ctrlPr>
                      </m:box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groupChr>
                          <m:groupChrPr>
                            <m:chr m:val="⇒"/>
                            <m:pos m:val="top"/>
                            <m:ctrlPr>
                              <a:rPr lang="en-US" altLang="pt-BR" sz="2800" i="1">
                                <a:latin typeface="Cambria Math" panose="02040503050406030204" pitchFamily="18" charset="0"/>
                                <a:cs typeface="Cambria Math" panose="02040503050406030204" pitchFamily="18" charset="0"/>
                              </a:rPr>
                            </m:ctrlPr>
                          </m:groupChr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&gt;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e>
                        </m:groupCh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e>
                    </m:box>
                  </m:oMath>
                </a14:m>
                <a:r>
                  <a:rPr lang="pt-BR" altLang="en-US" sz="28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2186940" y="5377815"/>
                <a:ext cx="8884920" cy="782320"/>
              </a:xfrm>
              <a:prstGeom prst="rect">
                <a:avLst/>
              </a:prstGeom>
              <a:blipFill rotWithShape="1">
                <a:blip r:embed="rId4"/>
                <a:stretch>
                  <a:fillRect t="-5519"/>
                </a:stretch>
              </a:blipFill>
              <a:ln w="38100">
                <a:noFill/>
              </a:ln>
            </p:spPr>
            <p:txBody>
              <a:bodyPr/>
              <a:lstStyle/>
              <a:p>
                <a:r>
                  <a:rPr lang="pt-BR" altLang="en-US">
                    <a:noFill/>
                  </a:rPr>
                  <a:t> </a:t>
                </a:r>
              </a:p>
            </p:txBody>
          </p:sp>
        </mc:Fallback>
      </mc:AlternateContent>
    </p:spTree>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0" name="Caixa de Texto 129"/>
              <p:cNvSpPr txBox="1"/>
              <p:nvPr/>
            </p:nvSpPr>
            <p:spPr>
              <a:xfrm>
                <a:off x="304800" y="1054100"/>
                <a:ext cx="7960360" cy="499046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CMRR pode ser calculado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left"/>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𝐶𝑀𝑅𝑅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𝐶𝑀</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1200"/>
                  </a:spcAft>
                  <a:buFont typeface="Arial" panose="020B0604020202020204" pitchFamily="34" charset="0"/>
                  <a:buNone/>
                </a:pPr>
                <a14:m>
                  <m:oMathPara xmlns:m="http://schemas.openxmlformats.org/officeDocument/2006/math">
                    <m:oMathParaPr>
                      <m:jc m:val="left"/>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𝐶𝑀𝑅𝑅</m:t>
                      </m:r>
                      <m:r>
                        <a:rPr lang="en-US" altLang="pt-BR" sz="2400" i="1">
                          <a:latin typeface="Cambria Math" panose="02040503050406030204" pitchFamily="18" charset="0"/>
                          <a:cs typeface="Cambria Math" panose="02040503050406030204" pitchFamily="18" charset="0"/>
                        </a:rPr>
                        <m:t>&lt;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Este resultado é semelhando ao do bipolar. Se substituirmos g</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e r</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este como o r</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de um transistor, teremos</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left"/>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𝐶𝑀𝑅𝑅</m:t>
                      </m:r>
                      <m:r>
                        <a:rPr lang="en-US" altLang="pt-BR" sz="2400" i="1">
                          <a:latin typeface="Cambria Math" panose="02040503050406030204" pitchFamily="18" charset="0"/>
                          <a:cs typeface="Cambria Math" panose="02040503050406030204" pitchFamily="18" charset="0"/>
                        </a:rPr>
                        <m:t>&lt;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𝐴𝑖</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𝐴𝑖</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304800" y="1054100"/>
                <a:ext cx="7960360" cy="499046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4261405" y="55939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79"/>
          <p:cNvCxnSpPr/>
          <p:nvPr/>
        </p:nvCxnSpPr>
        <p:spPr>
          <a:xfrm rot="-5400000" flipV="1">
            <a:off x="9942559" y="5399261"/>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 name="Conector Reto 74"/>
          <p:cNvCxnSpPr/>
          <p:nvPr/>
        </p:nvCxnSpPr>
        <p:spPr>
          <a:xfrm>
            <a:off x="9131855" y="547328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tângulo 2"/>
          <p:cNvSpPr/>
          <p:nvPr/>
        </p:nvSpPr>
        <p:spPr>
          <a:xfrm rot="-5400000">
            <a:off x="10334951" y="525152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0" name="Conector Reto 37"/>
          <p:cNvCxnSpPr/>
          <p:nvPr/>
        </p:nvCxnSpPr>
        <p:spPr>
          <a:xfrm>
            <a:off x="10392479" y="60100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10610850" y="5085080"/>
            <a:ext cx="144208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r</a:t>
            </a:r>
            <a:r>
              <a:rPr lang="pt-BR" altLang="en-US" sz="2400" baseline="-25000" dirty="0" smtClean="0">
                <a:latin typeface="Comic Sans MS" panose="030F0702030302020204" pitchFamily="66" charset="0"/>
                <a:cs typeface="Comic Sans MS" panose="030F0702030302020204" pitchFamily="66" charset="0"/>
              </a:rPr>
              <a:t>i</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Ai</a:t>
            </a:r>
            <a:r>
              <a:rPr lang="pt-BR" altLang="en-US" sz="2400" dirty="0" smtClean="0">
                <a:latin typeface="Comic Sans MS" panose="030F0702030302020204" pitchFamily="66" charset="0"/>
                <a:cs typeface="Comic Sans MS" panose="030F0702030302020204" pitchFamily="66" charset="0"/>
                <a:sym typeface="+mn-ea"/>
              </a:rPr>
              <a:t>/I</a:t>
            </a:r>
            <a:r>
              <a:rPr lang="pt-BR" altLang="en-US" sz="2400" baseline="-25000" dirty="0" smtClean="0">
                <a:latin typeface="Comic Sans MS" panose="030F0702030302020204" pitchFamily="66" charset="0"/>
                <a:cs typeface="Comic Sans MS" panose="030F0702030302020204" pitchFamily="66" charset="0"/>
                <a:sym typeface="+mn-ea"/>
              </a:rPr>
              <a:t>0</a:t>
            </a:r>
            <a:endParaRPr lang="pt-BR" altLang="en-US" sz="2400" baseline="-25000" dirty="0" smtClean="0">
              <a:latin typeface="Comic Sans MS" panose="030F0702030302020204" pitchFamily="66" charset="0"/>
              <a:cs typeface="Comic Sans MS" panose="030F0702030302020204" pitchFamily="66" charset="0"/>
              <a:sym typeface="+mn-ea"/>
            </a:endParaRPr>
          </a:p>
        </p:txBody>
      </p:sp>
      <p:grpSp>
        <p:nvGrpSpPr>
          <p:cNvPr id="29" name="Group 28"/>
          <p:cNvGrpSpPr/>
          <p:nvPr/>
        </p:nvGrpSpPr>
        <p:grpSpPr>
          <a:xfrm>
            <a:off x="7735570" y="2031365"/>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5"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1"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6" name="Grupo 46"/>
            <p:cNvGrpSpPr/>
            <p:nvPr/>
          </p:nvGrpSpPr>
          <p:grpSpPr>
            <a:xfrm>
              <a:off x="3598" y="8614"/>
              <a:ext cx="610" cy="870"/>
              <a:chOff x="7555792" y="2647951"/>
              <a:chExt cx="387626" cy="552342"/>
            </a:xfrm>
            <a:solidFill>
              <a:srgbClr val="00B0F0">
                <a:alpha val="97000"/>
              </a:srgbClr>
            </a:solidFill>
          </p:grpSpPr>
          <p:sp>
            <p:nvSpPr>
              <p:cNvPr id="3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1"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4"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5" name="Grupo 53"/>
            <p:cNvGrpSpPr/>
            <p:nvPr/>
          </p:nvGrpSpPr>
          <p:grpSpPr>
            <a:xfrm rot="16200000" flipV="1">
              <a:off x="4298" y="4768"/>
              <a:ext cx="2007" cy="37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7"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8"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1"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2"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3"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4"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cxnSp>
        <p:nvCxnSpPr>
          <p:cNvPr id="69" name="Conector Reto 37"/>
          <p:cNvCxnSpPr/>
          <p:nvPr/>
        </p:nvCxnSpPr>
        <p:spPr>
          <a:xfrm>
            <a:off x="8731319" y="381489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37"/>
          <p:cNvCxnSpPr/>
          <p:nvPr/>
        </p:nvCxnSpPr>
        <p:spPr>
          <a:xfrm rot="5400000">
            <a:off x="9127389" y="40309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a:off x="9050089" y="42524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37"/>
          <p:cNvCxnSpPr/>
          <p:nvPr/>
        </p:nvCxnSpPr>
        <p:spPr>
          <a:xfrm>
            <a:off x="10543609" y="42466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37"/>
          <p:cNvCxnSpPr/>
          <p:nvPr/>
        </p:nvCxnSpPr>
        <p:spPr>
          <a:xfrm>
            <a:off x="10558214" y="382378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7"/>
          <p:cNvCxnSpPr/>
          <p:nvPr/>
        </p:nvCxnSpPr>
        <p:spPr>
          <a:xfrm rot="5400000">
            <a:off x="10327539" y="40309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0" name="Caixa de Texto 129"/>
              <p:cNvSpPr txBox="1"/>
              <p:nvPr/>
            </p:nvSpPr>
            <p:spPr>
              <a:xfrm>
                <a:off x="341630" y="813435"/>
                <a:ext cx="11567795" cy="178117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Na analise de um par diferencial, entrada diferencial, podemos imaginar que a função do par diferencial é converter a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tensão </a:t>
                </a:r>
                <a:r>
                  <a:rPr lang="pt-BR" altLang="en-US" sz="2400" b="1" dirty="0" smtClean="0">
                    <a:latin typeface="Symbol" panose="05050102010706020507" charset="0"/>
                    <a:cs typeface="Symbol" panose="05050102010706020507" charset="0"/>
                    <a:sym typeface="+mn-ea"/>
                  </a:rPr>
                  <a:t>D</a:t>
                </a:r>
                <a:r>
                  <a:rPr lang="pt-BR" altLang="en-US" sz="2400" b="1" dirty="0" smtClean="0">
                    <a:latin typeface="Comic Sans MS" panose="030F0702030302020204" pitchFamily="66" charset="0"/>
                    <a:cs typeface="Comic Sans MS" panose="030F0702030302020204" pitchFamily="66" charset="0"/>
                    <a:sym typeface="+mn-ea"/>
                  </a:rPr>
                  <a:t>/2</a:t>
                </a:r>
                <a:r>
                  <a:rPr lang="pt-BR" altLang="en-US" sz="2400" dirty="0" smtClean="0">
                    <a:latin typeface="Comic Sans MS" panose="030F0702030302020204" pitchFamily="66" charset="0"/>
                    <a:cs typeface="Comic Sans MS" panose="030F0702030302020204" pitchFamily="66" charset="0"/>
                    <a:sym typeface="+mn-ea"/>
                  </a:rPr>
                  <a:t> </a:t>
                </a:r>
                <a:r>
                  <a:rPr lang="pt-BR" altLang="en-US" sz="2400" dirty="0" smtClean="0">
                    <a:solidFill>
                      <a:schemeClr val="tx1"/>
                    </a:solidFill>
                    <a:latin typeface="Comic Sans MS" panose="030F0702030302020204" pitchFamily="66" charset="0"/>
                    <a:cs typeface="Comic Sans MS" panose="030F0702030302020204" pitchFamily="66" charset="0"/>
                    <a:sym typeface="+mn-ea"/>
                  </a:rPr>
                  <a:t>em uma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corrente </a:t>
                </a:r>
                <a:r>
                  <a:rPr lang="pt-BR" sz="2400" b="1" i="1" dirty="0" smtClean="0">
                    <a:latin typeface="Century Schoolbook" panose="02040604050505020304" pitchFamily="18" charset="0"/>
                    <a:ea typeface="Cambria Math" panose="02040503050406030204" pitchFamily="18" charset="0"/>
                    <a:sym typeface="+mn-ea"/>
                  </a:rPr>
                  <a:t>g</a:t>
                </a:r>
                <a:r>
                  <a:rPr lang="pt-BR" sz="2400" b="1" i="1" baseline="-25000" dirty="0" smtClean="0">
                    <a:latin typeface="Century Schoolbook" panose="02040604050505020304" pitchFamily="18" charset="0"/>
                    <a:ea typeface="Cambria Math" panose="02040503050406030204" pitchFamily="18" charset="0"/>
                    <a:sym typeface="+mn-ea"/>
                  </a:rPr>
                  <a:t>m</a:t>
                </a:r>
                <a:r>
                  <a:rPr lang="pt-BR" altLang="en-US" sz="2400" b="1" dirty="0" smtClean="0">
                    <a:latin typeface="Symbol" panose="05050102010706020507" charset="0"/>
                    <a:cs typeface="Symbol" panose="05050102010706020507" charset="0"/>
                    <a:sym typeface="+mn-ea"/>
                  </a:rPr>
                  <a:t>D</a:t>
                </a:r>
                <a:r>
                  <a:rPr lang="pt-BR" altLang="en-US" sz="2400" b="1" dirty="0" smtClean="0">
                    <a:latin typeface="Comic Sans MS" panose="030F0702030302020204" pitchFamily="66" charset="0"/>
                    <a:cs typeface="Comic Sans MS" panose="030F0702030302020204" pitchFamily="66" charset="0"/>
                    <a:sym typeface="+mn-ea"/>
                  </a:rPr>
                  <a:t>/2</a:t>
                </a:r>
                <a:r>
                  <a:rPr lang="pt-BR" altLang="en-US" sz="2400" dirty="0" smtClean="0">
                    <a:latin typeface="Comic Sans MS" panose="030F0702030302020204" pitchFamily="66" charset="0"/>
                    <a:cs typeface="Comic Sans MS" panose="030F0702030302020204" pitchFamily="66" charset="0"/>
                    <a:sym typeface="+mn-ea"/>
                  </a:rPr>
                  <a:t>. Essa variação de corrente é transformada numa variação de tensão </a:t>
                </a:r>
                <a14:m>
                  <m:oMath xmlns:m="http://schemas.openxmlformats.org/officeDocument/2006/math">
                    <m:sSub>
                      <m:sSubPr>
                        <m:ctrlPr>
                          <a:rPr lang="en-US" alt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𝜟</m:t>
                            </m:r>
                          </m:num>
                          <m:den>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𝒈</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𝒎</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𝑹</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𝑫</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𝒓</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𝒅</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solidFill>
                      <a:schemeClr val="tx1"/>
                    </a:solidFill>
                    <a:latin typeface="Comic Sans MS" panose="030F0702030302020204" pitchFamily="66" charset="0"/>
                    <a:cs typeface="Comic Sans MS" panose="030F0702030302020204" pitchFamily="66" charset="0"/>
                    <a:sym typeface="+mn-ea"/>
                  </a:rPr>
                  <a:t>ao considerarmos a impedância do nó de saída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341630" y="813435"/>
                <a:ext cx="11567795" cy="178117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6069330" y="5528310"/>
                <a:ext cx="4274185" cy="89090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069330" y="5528310"/>
                <a:ext cx="4274185" cy="89090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5" name="Conector Reto 74"/>
          <p:cNvCxnSpPr/>
          <p:nvPr/>
        </p:nvCxnSpPr>
        <p:spPr>
          <a:xfrm>
            <a:off x="10455195" y="47779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34"/>
          <p:cNvCxnSpPr/>
          <p:nvPr/>
        </p:nvCxnSpPr>
        <p:spPr>
          <a:xfrm rot="5400000" flipH="1">
            <a:off x="8440234" y="358024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7641533" y="436547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7729756" y="385541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10060741" y="2833501"/>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034145" y="528447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Forma livre 50"/>
          <p:cNvSpPr/>
          <p:nvPr/>
        </p:nvSpPr>
        <p:spPr>
          <a:xfrm>
            <a:off x="7661275" y="385953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20" name="Grupo 56"/>
          <p:cNvGrpSpPr/>
          <p:nvPr/>
        </p:nvGrpSpPr>
        <p:grpSpPr>
          <a:xfrm rot="5400000" flipH="1">
            <a:off x="9901715" y="4465199"/>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3" name="CaixaDeTexto 47"/>
          <p:cNvSpPr txBox="1"/>
          <p:nvPr/>
        </p:nvSpPr>
        <p:spPr>
          <a:xfrm>
            <a:off x="7844704" y="334355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24" name="Grupo 108"/>
          <p:cNvGrpSpPr/>
          <p:nvPr/>
        </p:nvGrpSpPr>
        <p:grpSpPr>
          <a:xfrm rot="5400000" flipH="1">
            <a:off x="9901080" y="307327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10612755" y="29317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10612755" y="2931795"/>
                <a:ext cx="937895"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31" name="Conector Reto 37"/>
          <p:cNvCxnSpPr/>
          <p:nvPr/>
        </p:nvCxnSpPr>
        <p:spPr>
          <a:xfrm>
            <a:off x="10259764" y="2485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10092759" y="26553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10125144" y="28319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10455589" y="507441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37"/>
          <p:cNvCxnSpPr/>
          <p:nvPr/>
        </p:nvCxnSpPr>
        <p:spPr>
          <a:xfrm>
            <a:off x="10469949" y="56341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10427404" y="5447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9777009" y="337276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042436" y="38554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8859302" y="422561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8927465" y="474980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8927465" y="4749800"/>
                <a:ext cx="1416050" cy="47561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10587355" y="43180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10587355" y="4318000"/>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3" name="CaixaDeTexto 47"/>
          <p:cNvSpPr txBox="1"/>
          <p:nvPr/>
        </p:nvSpPr>
        <p:spPr>
          <a:xfrm>
            <a:off x="2903134" y="380392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840355" y="305752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903320" y="5626852"/>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490664" y="65511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DeTexto 47"/>
          <p:cNvSpPr txBox="1"/>
          <p:nvPr/>
        </p:nvSpPr>
        <p:spPr>
          <a:xfrm>
            <a:off x="3442249" y="491835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 name="Grupo 37"/>
          <p:cNvGrpSpPr/>
          <p:nvPr/>
        </p:nvGrpSpPr>
        <p:grpSpPr>
          <a:xfrm rot="5400000" flipH="1">
            <a:off x="2146568" y="3255639"/>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8"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9"/>
          <p:cNvCxnSpPr/>
          <p:nvPr/>
        </p:nvCxnSpPr>
        <p:spPr>
          <a:xfrm>
            <a:off x="2799815" y="3859647"/>
            <a:ext cx="576000" cy="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ector Reto 74"/>
          <p:cNvCxnSpPr/>
          <p:nvPr/>
        </p:nvCxnSpPr>
        <p:spPr>
          <a:xfrm>
            <a:off x="2800270" y="62498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Conector Reto 45"/>
          <p:cNvCxnSpPr/>
          <p:nvPr/>
        </p:nvCxnSpPr>
        <p:spPr>
          <a:xfrm flipV="1">
            <a:off x="3681131" y="532737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489742" y="569754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2802355" y="53353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2004609" y="259742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832860" y="381762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3782060" y="30581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3934460" y="3255645"/>
            <a:ext cx="1274445" cy="23495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4583430" y="62496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3681730" y="53352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4695825" y="2597150"/>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4010760" y="385964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507279" y="3951248"/>
            <a:ext cx="186817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CM</a:t>
            </a:r>
            <a:r>
              <a:rPr lang="pt-BR" sz="2000" i="1" dirty="0" smtClean="0">
                <a:latin typeface="Century Schoolbook" panose="02040604050505020304" pitchFamily="18" charset="0"/>
                <a:ea typeface="Cambria Math" panose="02040503050406030204" pitchFamily="18" charset="0"/>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5084359" y="3982363"/>
            <a:ext cx="168656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sym typeface="+mn-ea"/>
              </a:rPr>
              <a:t>=V</a:t>
            </a:r>
            <a:r>
              <a:rPr lang="pt-BR" sz="2000" i="1" baseline="-25000" dirty="0" smtClean="0">
                <a:latin typeface="Century Schoolbook" panose="02040604050505020304" pitchFamily="18" charset="0"/>
                <a:ea typeface="Cambria Math" panose="02040503050406030204" pitchFamily="18" charset="0"/>
                <a:sym typeface="+mn-ea"/>
              </a:rPr>
              <a:t>CM</a:t>
            </a:r>
            <a:r>
              <a:rPr lang="pt-BR" sz="2400" i="1" dirty="0" smtClean="0">
                <a:latin typeface="Century Schoolbook" panose="02040604050505020304" pitchFamily="18" charset="0"/>
                <a:ea typeface="Cambria Math" panose="02040503050406030204" pitchFamily="18" charset="0"/>
                <a:sym typeface="+mn-ea"/>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2549477" y="34537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4785947" y="343976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527599" y="3405148"/>
            <a:ext cx="202819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1844895" y="3979384"/>
            <a:ext cx="1668543" cy="1053034"/>
            <a:chOff x="7502" y="6919"/>
            <a:chExt cx="2142" cy="130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3862925" y="3976844"/>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4785909" y="3374668"/>
            <a:ext cx="195897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113" name="Conector Reto 49"/>
          <p:cNvCxnSpPr/>
          <p:nvPr/>
        </p:nvCxnSpPr>
        <p:spPr>
          <a:xfrm flipH="1">
            <a:off x="2004060" y="2776855"/>
            <a:ext cx="20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341630" y="813435"/>
            <a:ext cx="11567795" cy="119888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Consideremos o par diferencial com carga ativa (transistores). Podemos usar as ideas do slide anterior para calcular o ganho diferencial (V</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P</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 tensão constante de polarização)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5073015" y="5465445"/>
                <a:ext cx="4711700" cy="89090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073015" y="5465445"/>
                <a:ext cx="4711700" cy="89090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5" name="Conector Reto 74"/>
          <p:cNvCxnSpPr/>
          <p:nvPr/>
        </p:nvCxnSpPr>
        <p:spPr>
          <a:xfrm>
            <a:off x="10455195" y="47779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34"/>
          <p:cNvCxnSpPr/>
          <p:nvPr/>
        </p:nvCxnSpPr>
        <p:spPr>
          <a:xfrm rot="5400000" flipH="1">
            <a:off x="8440234" y="358024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7641533" y="436547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7777381" y="382429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10060741" y="2833501"/>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034145" y="528447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Forma livre 50"/>
          <p:cNvSpPr/>
          <p:nvPr/>
        </p:nvSpPr>
        <p:spPr>
          <a:xfrm>
            <a:off x="7641590" y="390144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20" name="Grupo 56"/>
          <p:cNvGrpSpPr/>
          <p:nvPr/>
        </p:nvGrpSpPr>
        <p:grpSpPr>
          <a:xfrm rot="5400000" flipH="1">
            <a:off x="9901715" y="4465199"/>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3" name="CaixaDeTexto 47"/>
          <p:cNvSpPr txBox="1"/>
          <p:nvPr/>
        </p:nvSpPr>
        <p:spPr>
          <a:xfrm>
            <a:off x="7844704" y="334355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24" name="Grupo 108"/>
          <p:cNvGrpSpPr/>
          <p:nvPr/>
        </p:nvGrpSpPr>
        <p:grpSpPr>
          <a:xfrm rot="5400000" flipH="1">
            <a:off x="9901080" y="307327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10612755" y="29317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10612755" y="2931795"/>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1" name="Conector Reto 37"/>
          <p:cNvCxnSpPr/>
          <p:nvPr/>
        </p:nvCxnSpPr>
        <p:spPr>
          <a:xfrm>
            <a:off x="10259764" y="2485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10092759" y="26553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10125144" y="28319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10520994" y="51048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37"/>
          <p:cNvCxnSpPr/>
          <p:nvPr/>
        </p:nvCxnSpPr>
        <p:spPr>
          <a:xfrm>
            <a:off x="10469949" y="56341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10427404" y="5447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9721129" y="343054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042436" y="38554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8859302" y="422561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8927465" y="474980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8927465" y="4749800"/>
                <a:ext cx="1416050" cy="47561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10587355" y="43180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10587355" y="4318000"/>
                <a:ext cx="93789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3" name="CaixaDeTexto 47"/>
          <p:cNvSpPr txBox="1"/>
          <p:nvPr/>
        </p:nvSpPr>
        <p:spPr>
          <a:xfrm>
            <a:off x="2903134" y="377344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 de Texto 23"/>
          <p:cNvSpPr txBox="1"/>
          <p:nvPr/>
        </p:nvSpPr>
        <p:spPr>
          <a:xfrm>
            <a:off x="2903320" y="5626852"/>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490664" y="65511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DeTexto 47"/>
          <p:cNvSpPr txBox="1"/>
          <p:nvPr/>
        </p:nvSpPr>
        <p:spPr>
          <a:xfrm>
            <a:off x="3442249" y="491835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3" name="Conector Reto 49"/>
          <p:cNvCxnSpPr/>
          <p:nvPr/>
        </p:nvCxnSpPr>
        <p:spPr>
          <a:xfrm>
            <a:off x="2799815" y="3808847"/>
            <a:ext cx="576000" cy="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ector Reto 74"/>
          <p:cNvCxnSpPr/>
          <p:nvPr/>
        </p:nvCxnSpPr>
        <p:spPr>
          <a:xfrm>
            <a:off x="2800270" y="62498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Conector Reto 45"/>
          <p:cNvCxnSpPr/>
          <p:nvPr/>
        </p:nvCxnSpPr>
        <p:spPr>
          <a:xfrm flipV="1">
            <a:off x="3681131" y="532737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489742" y="569754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2802355" y="53353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2442759" y="164365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898900" y="380365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1563370" y="2260600"/>
            <a:ext cx="75311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P</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4583430" y="62496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3681730" y="53352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4217035" y="1643380"/>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4002505" y="379487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507279" y="3951248"/>
            <a:ext cx="186817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CM</a:t>
            </a:r>
            <a:r>
              <a:rPr lang="pt-BR" sz="2000" i="1" dirty="0" smtClean="0">
                <a:latin typeface="Century Schoolbook" panose="02040604050505020304" pitchFamily="18" charset="0"/>
                <a:ea typeface="Cambria Math" panose="02040503050406030204" pitchFamily="18" charset="0"/>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4891319" y="3982363"/>
            <a:ext cx="168656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sym typeface="+mn-ea"/>
              </a:rPr>
              <a:t>=V</a:t>
            </a:r>
            <a:r>
              <a:rPr lang="pt-BR" sz="2000" i="1" baseline="-25000" dirty="0" smtClean="0">
                <a:latin typeface="Century Schoolbook" panose="02040604050505020304" pitchFamily="18" charset="0"/>
                <a:ea typeface="Cambria Math" panose="02040503050406030204" pitchFamily="18" charset="0"/>
                <a:sym typeface="+mn-ea"/>
              </a:rPr>
              <a:t>CM</a:t>
            </a:r>
            <a:r>
              <a:rPr lang="pt-BR" sz="2400" i="1" dirty="0" smtClean="0">
                <a:latin typeface="Century Schoolbook" panose="02040604050505020304" pitchFamily="18" charset="0"/>
                <a:ea typeface="Cambria Math" panose="02040503050406030204" pitchFamily="18" charset="0"/>
                <a:sym typeface="+mn-ea"/>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2629487" y="344484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4744672" y="343976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507279" y="3405148"/>
            <a:ext cx="202819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2239984" y="3584295"/>
            <a:ext cx="1668543" cy="1843213"/>
            <a:chOff x="7502" y="6919"/>
            <a:chExt cx="2142" cy="228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301" y="854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3868640" y="4004784"/>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4740824" y="3400068"/>
            <a:ext cx="195897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grpSp>
        <p:nvGrpSpPr>
          <p:cNvPr id="102" name="Group 101"/>
          <p:cNvGrpSpPr/>
          <p:nvPr/>
        </p:nvGrpSpPr>
        <p:grpSpPr>
          <a:xfrm>
            <a:off x="3931285" y="2056130"/>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2151380" y="2052955"/>
            <a:ext cx="643890" cy="1694815"/>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2316480" y="2712085"/>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2549755" y="4193926"/>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2720570" y="273152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4417290" y="266992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spTree>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113" name="Conector Reto 49"/>
          <p:cNvCxnSpPr/>
          <p:nvPr/>
        </p:nvCxnSpPr>
        <p:spPr>
          <a:xfrm flipH="1">
            <a:off x="2004060" y="2776855"/>
            <a:ext cx="20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341630" y="813435"/>
            <a:ext cx="11567795" cy="82994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Veja que os transistores PMOS acabam virando apenas resistores no modelo de pequenos sinais (ver modelo de pequenos sinais para espelho de corrente)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5073015" y="5465445"/>
                <a:ext cx="4711700" cy="89090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073015" y="5465445"/>
                <a:ext cx="4711700" cy="89090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5" name="Conector Reto 74"/>
          <p:cNvCxnSpPr/>
          <p:nvPr/>
        </p:nvCxnSpPr>
        <p:spPr>
          <a:xfrm>
            <a:off x="10455195" y="47779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34"/>
          <p:cNvCxnSpPr/>
          <p:nvPr/>
        </p:nvCxnSpPr>
        <p:spPr>
          <a:xfrm rot="5400000" flipH="1">
            <a:off x="8440234" y="358024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7641533" y="436547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7777381" y="382429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10060741" y="2833501"/>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034145" y="528447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Forma livre 50"/>
          <p:cNvSpPr/>
          <p:nvPr/>
        </p:nvSpPr>
        <p:spPr>
          <a:xfrm>
            <a:off x="7641590" y="390144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20" name="Grupo 56"/>
          <p:cNvGrpSpPr/>
          <p:nvPr/>
        </p:nvGrpSpPr>
        <p:grpSpPr>
          <a:xfrm rot="5400000" flipH="1">
            <a:off x="9901715" y="4465199"/>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3" name="CaixaDeTexto 47"/>
          <p:cNvSpPr txBox="1"/>
          <p:nvPr/>
        </p:nvSpPr>
        <p:spPr>
          <a:xfrm>
            <a:off x="7844704" y="334355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24" name="Grupo 108"/>
          <p:cNvGrpSpPr/>
          <p:nvPr/>
        </p:nvGrpSpPr>
        <p:grpSpPr>
          <a:xfrm rot="5400000" flipH="1">
            <a:off x="9901080" y="307327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10612755" y="29317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10612755" y="2931795"/>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1" name="Conector Reto 37"/>
          <p:cNvCxnSpPr/>
          <p:nvPr/>
        </p:nvCxnSpPr>
        <p:spPr>
          <a:xfrm>
            <a:off x="10259764" y="2485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10092759" y="26553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10125144" y="28319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10520994" y="51048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37"/>
          <p:cNvCxnSpPr/>
          <p:nvPr/>
        </p:nvCxnSpPr>
        <p:spPr>
          <a:xfrm>
            <a:off x="10469949" y="56341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10427404" y="5447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9721129" y="343054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042436" y="38554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8859302" y="422561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8927465" y="474980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8927465" y="4749800"/>
                <a:ext cx="1416050" cy="47561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10587355" y="43180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10587355" y="4318000"/>
                <a:ext cx="93789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3" name="CaixaDeTexto 47"/>
          <p:cNvSpPr txBox="1"/>
          <p:nvPr/>
        </p:nvSpPr>
        <p:spPr>
          <a:xfrm>
            <a:off x="2903134" y="377344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 de Texto 23"/>
          <p:cNvSpPr txBox="1"/>
          <p:nvPr/>
        </p:nvSpPr>
        <p:spPr>
          <a:xfrm>
            <a:off x="2903320" y="5626852"/>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490664" y="65511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DeTexto 47"/>
          <p:cNvSpPr txBox="1"/>
          <p:nvPr/>
        </p:nvSpPr>
        <p:spPr>
          <a:xfrm>
            <a:off x="3442249" y="491835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3" name="Conector Reto 49"/>
          <p:cNvCxnSpPr/>
          <p:nvPr/>
        </p:nvCxnSpPr>
        <p:spPr>
          <a:xfrm>
            <a:off x="2799815" y="3808847"/>
            <a:ext cx="576000" cy="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ector Reto 74"/>
          <p:cNvCxnSpPr/>
          <p:nvPr/>
        </p:nvCxnSpPr>
        <p:spPr>
          <a:xfrm>
            <a:off x="2800270" y="62498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Conector Reto 45"/>
          <p:cNvCxnSpPr/>
          <p:nvPr/>
        </p:nvCxnSpPr>
        <p:spPr>
          <a:xfrm flipV="1">
            <a:off x="3681131" y="532737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489742" y="569754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2802355" y="53353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2442759" y="164365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898900" y="380365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1563370" y="2260600"/>
            <a:ext cx="75311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P</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4583430" y="62496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3681730" y="53352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4217035" y="1643380"/>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4002505" y="379487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507279" y="3951248"/>
            <a:ext cx="186817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CM</a:t>
            </a:r>
            <a:r>
              <a:rPr lang="pt-BR" sz="2000" i="1" dirty="0" smtClean="0">
                <a:latin typeface="Century Schoolbook" panose="02040604050505020304" pitchFamily="18" charset="0"/>
                <a:ea typeface="Cambria Math" panose="02040503050406030204" pitchFamily="18" charset="0"/>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4891319" y="3955693"/>
            <a:ext cx="168656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sym typeface="+mn-ea"/>
              </a:rPr>
              <a:t>=V</a:t>
            </a:r>
            <a:r>
              <a:rPr lang="pt-BR" sz="2000" i="1" baseline="-25000" dirty="0" smtClean="0">
                <a:latin typeface="Century Schoolbook" panose="02040604050505020304" pitchFamily="18" charset="0"/>
                <a:ea typeface="Cambria Math" panose="02040503050406030204" pitchFamily="18" charset="0"/>
                <a:sym typeface="+mn-ea"/>
              </a:rPr>
              <a:t>CM</a:t>
            </a:r>
            <a:r>
              <a:rPr lang="pt-BR" sz="2400" i="1" dirty="0" smtClean="0">
                <a:latin typeface="Century Schoolbook" panose="02040604050505020304" pitchFamily="18" charset="0"/>
                <a:ea typeface="Cambria Math" panose="02040503050406030204" pitchFamily="18" charset="0"/>
                <a:sym typeface="+mn-ea"/>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2629487" y="344484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4744672" y="343976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507279" y="3405148"/>
            <a:ext cx="202819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2239984" y="3584295"/>
            <a:ext cx="1668543" cy="1843213"/>
            <a:chOff x="7502" y="6919"/>
            <a:chExt cx="2142" cy="228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301" y="854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3868640" y="4004784"/>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4740824" y="3400068"/>
            <a:ext cx="195897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grpSp>
        <p:nvGrpSpPr>
          <p:cNvPr id="102" name="Group 101"/>
          <p:cNvGrpSpPr/>
          <p:nvPr/>
        </p:nvGrpSpPr>
        <p:grpSpPr>
          <a:xfrm>
            <a:off x="3942080" y="2058035"/>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2152650" y="2046605"/>
            <a:ext cx="643890" cy="1694815"/>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2316480" y="2712085"/>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2549755" y="4193926"/>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2720570" y="273152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4417290" y="266992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spTree>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651875" y="6312535"/>
            <a:ext cx="2743200" cy="365125"/>
          </a:xfrm>
        </p:spPr>
        <p:txBody>
          <a:bodyPr/>
          <a:p>
            <a:fld id="{74F297BB-B745-4CAB-BE1D-CE4C89382949}" type="slidenum">
              <a:rPr lang="pt-BR" smtClean="0"/>
            </a:fld>
            <a:endParaRPr lang="pt-BR"/>
          </a:p>
        </p:txBody>
      </p:sp>
      <p:cxnSp>
        <p:nvCxnSpPr>
          <p:cNvPr id="113" name="Conector Reto 49"/>
          <p:cNvCxnSpPr/>
          <p:nvPr/>
        </p:nvCxnSpPr>
        <p:spPr>
          <a:xfrm flipH="1">
            <a:off x="4152900" y="2343150"/>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114"/>
          <p:cNvSpPr txBox="1"/>
          <p:nvPr/>
        </p:nvSpPr>
        <p:spPr>
          <a:xfrm>
            <a:off x="775335" y="231140"/>
            <a:ext cx="1019238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(OTA-Operational Transconductance Amplifier)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6" name="CaixaDeTexto 47"/>
          <p:cNvSpPr txBox="1"/>
          <p:nvPr/>
        </p:nvSpPr>
        <p:spPr>
          <a:xfrm>
            <a:off x="6332134" y="448337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Reto 49"/>
          <p:cNvCxnSpPr/>
          <p:nvPr/>
        </p:nvCxnSpPr>
        <p:spPr>
          <a:xfrm>
            <a:off x="5692240" y="49004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5332644" y="120868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9900920" y="376110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7473315" y="5814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6571615" y="490982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7106920" y="120840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3681644" y="351627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7812954" y="354992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4521259" y="3748405"/>
            <a:ext cx="1668543" cy="645044"/>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6758525" y="3569809"/>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flipH="1">
            <a:off x="7473950" y="1617980"/>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5034915" y="1617980"/>
            <a:ext cx="643890" cy="1694815"/>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5214620" y="2277110"/>
            <a:ext cx="107950" cy="13017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5439640" y="3758951"/>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5439640" y="215176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7222720" y="214224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5785275" y="5125239"/>
            <a:ext cx="1665939" cy="1208503"/>
            <a:chOff x="7493" y="6919"/>
            <a:chExt cx="2139" cy="1499"/>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8227" y="7775"/>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6788150" y="5840730"/>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6699885" y="605282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6570980" y="654748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263015" y="4328795"/>
            <a:ext cx="364490" cy="49403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784860" y="432879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1463675" y="48107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589181" y="5067978"/>
            <a:ext cx="1665939" cy="1212534"/>
            <a:chOff x="7493" y="6919"/>
            <a:chExt cx="2139" cy="1504"/>
          </a:xfrm>
        </p:grpSpPr>
        <p:sp>
          <p:nvSpPr>
            <p:cNvPr id="137" name="Line 56"/>
            <p:cNvSpPr>
              <a:spLocks noChangeShapeType="1"/>
            </p:cNvSpPr>
            <p:nvPr/>
          </p:nvSpPr>
          <p:spPr bwMode="auto">
            <a:xfrm rot="5400000" flipH="1">
              <a:off x="9192" y="7284"/>
              <a:ext cx="2" cy="878"/>
            </a:xfrm>
            <a:prstGeom prst="line">
              <a:avLst/>
            </a:prstGeom>
            <a:noFill/>
            <a:ln w="25400">
              <a:solidFill>
                <a:srgbClr val="9A0000"/>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25400">
                <a:solidFill>
                  <a:srgbClr val="9A0000"/>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8245" y="7780"/>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25400" algn="ctr">
              <a:solidFill>
                <a:srgbClr val="9A0000"/>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1610360" y="5785485"/>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1532255" y="599757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1383030" y="649224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819785" y="5168900"/>
            <a:ext cx="648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826135" y="5158740"/>
            <a:ext cx="0" cy="639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1407160" y="5182235"/>
            <a:ext cx="631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2038985" y="5184775"/>
            <a:ext cx="0" cy="6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6748279" y="5254679"/>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6518275" y="51409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2025115" y="5838942"/>
            <a:ext cx="40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4179570" y="1906905"/>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9175115" y="1617980"/>
            <a:ext cx="643890" cy="1694815"/>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9340850" y="2286635"/>
            <a:ext cx="107950" cy="13017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flipH="1">
            <a:off x="3527425" y="1618615"/>
            <a:ext cx="643890" cy="165900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8119110" y="234315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3082378" y="4560836"/>
            <a:ext cx="1262702" cy="932088"/>
            <a:chOff x="7502" y="6919"/>
            <a:chExt cx="1621" cy="1156"/>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8022" y="741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9030771" y="4539873"/>
            <a:ext cx="1262702" cy="974016"/>
            <a:chOff x="7502" y="6919"/>
            <a:chExt cx="1621" cy="1208"/>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8009" y="7464"/>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9009035" y="359820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2723805" y="394808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4152900" y="5107305"/>
            <a:ext cx="52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5043805" y="2774950"/>
            <a:ext cx="63182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7472045" y="2774950"/>
            <a:ext cx="63182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3463290" y="56508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9721850" y="56445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3543935" y="468503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5052695" y="2343150"/>
            <a:ext cx="0" cy="43200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8093075" y="2343150"/>
            <a:ext cx="0" cy="43200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4179570" y="4682490"/>
            <a:ext cx="0" cy="43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3145385" y="214224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9572855" y="215240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8300720" y="1906270"/>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4461510" y="4680585"/>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9820275" y="378460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37" name="CaixaDeTexto 47"/>
          <p:cNvSpPr txBox="1"/>
          <p:nvPr/>
        </p:nvSpPr>
        <p:spPr>
          <a:xfrm flipH="1">
            <a:off x="9448800" y="120840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238" name="CaixaDeTexto 47"/>
          <p:cNvSpPr txBox="1"/>
          <p:nvPr/>
        </p:nvSpPr>
        <p:spPr>
          <a:xfrm flipH="1">
            <a:off x="3169920" y="120840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 name="Conector Reto 7"/>
          <p:cNvCxnSpPr/>
          <p:nvPr/>
        </p:nvCxnSpPr>
        <p:spPr>
          <a:xfrm>
            <a:off x="1443447" y="3948609"/>
            <a:ext cx="0" cy="37345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1695" y="702945"/>
            <a:ext cx="10192385" cy="48310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(OTA-Operational Transconductance Amplifier)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Neste tipo de amplificador, uma diferenca de tensão na entrada causa uma variação da corrente na saída. Esta variação, por sua vez é convertida em tensão devido a impedancia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Caracteristicas do circuito: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Simetria: M1=M2; M3=M4; M5=M6. M7=M8</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M5 é N vezes maior que M3 (M6 = N.M4)</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Lembremos que para analise DC, a corrente de gate dos transistores é zero.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1476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uma primeira analise desconsideramos o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dos transistores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4" name="Group 3"/>
          <p:cNvGrpSpPr/>
          <p:nvPr/>
        </p:nvGrpSpPr>
        <p:grpSpPr>
          <a:xfrm>
            <a:off x="4520565" y="1977407"/>
            <a:ext cx="7364967" cy="4479273"/>
            <a:chOff x="1221" y="1657"/>
            <a:chExt cx="15573" cy="8678"/>
          </a:xfrm>
        </p:grpSpPr>
        <p:cxnSp>
          <p:nvCxnSpPr>
            <p:cNvPr id="113" name="Conector Reto 49"/>
            <p:cNvCxnSpPr/>
            <p:nvPr/>
          </p:nvCxnSpPr>
          <p:spPr>
            <a:xfrm flipH="1">
              <a:off x="6540" y="3690"/>
              <a:ext cx="164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8964" y="771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8371" y="1657"/>
              <a:ext cx="1504"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15310" y="5206"/>
              <a:ext cx="1484" cy="713"/>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11769" y="9157"/>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10349" y="771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11192" y="1736"/>
              <a:ext cx="1553"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7027" y="5484"/>
              <a:ext cx="1344" cy="713"/>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12606" y="5544"/>
              <a:ext cx="1221" cy="713"/>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7135" y="5903"/>
              <a:ext cx="2628" cy="1016"/>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10603" y="5582"/>
              <a:ext cx="2628" cy="1738"/>
              <a:chOff x="7502" y="6919"/>
              <a:chExt cx="2142" cy="1369"/>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07" y="7451"/>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flipH="1">
              <a:off x="11770" y="2548"/>
              <a:ext cx="1014" cy="2613"/>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7939" y="2548"/>
              <a:ext cx="1014" cy="2669"/>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8212" y="3586"/>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8566" y="5919"/>
              <a:ext cx="139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8536" y="3356"/>
              <a:ext cx="133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10824" y="3343"/>
              <a:ext cx="1578"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9436" y="7746"/>
              <a:ext cx="2624" cy="2553"/>
              <a:chOff x="7493" y="6919"/>
              <a:chExt cx="2139" cy="2011"/>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10690" y="9198"/>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10551" y="9532"/>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10348" y="10311"/>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974" y="6817"/>
              <a:ext cx="574" cy="778"/>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1221" y="6817"/>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2290" y="7576"/>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1373" y="7521"/>
              <a:ext cx="2624" cy="283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2495" y="911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2356" y="9425"/>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2163" y="10224"/>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1276" y="8140"/>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1286" y="8124"/>
              <a:ext cx="0" cy="100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2201" y="8140"/>
              <a:ext cx="9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3196" y="8165"/>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10627" y="8275"/>
              <a:ext cx="0" cy="51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10473" y="8090"/>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3189" y="9203"/>
              <a:ext cx="64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658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14449" y="2548"/>
              <a:ext cx="1014" cy="2669"/>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14710" y="3601"/>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flipH="1">
              <a:off x="5565" y="2549"/>
              <a:ext cx="1014" cy="2613"/>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12786" y="3690"/>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675" y="7003"/>
              <a:ext cx="1989" cy="1826"/>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14345" y="7026"/>
              <a:ext cx="1989" cy="178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14187" y="5645"/>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4289" y="6217"/>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6540" y="8043"/>
              <a:ext cx="82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7969" y="4370"/>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11767" y="4370"/>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5454" y="889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15310" y="888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5581" y="7378"/>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7957" y="3690"/>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12745" y="3690"/>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6582" y="7374"/>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4847" y="3302"/>
              <a:ext cx="122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15155" y="3271"/>
              <a:ext cx="1387"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1307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7026" y="7371"/>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15465" y="5960"/>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sp>
        <p:nvSpPr>
          <p:cNvPr id="5" name="Caixa de Texto 114"/>
          <p:cNvSpPr txBox="1"/>
          <p:nvPr/>
        </p:nvSpPr>
        <p:spPr>
          <a:xfrm>
            <a:off x="735965" y="1795145"/>
            <a:ext cx="4011930" cy="2461260"/>
          </a:xfrm>
          <a:prstGeom prst="rect">
            <a:avLst/>
          </a:prstGeom>
          <a:noFill/>
        </p:spPr>
        <p:txBody>
          <a:bodyPr wrap="square" rtlCol="0" anchor="t">
            <a:spAutoFit/>
          </a:bodyPr>
          <a:p>
            <a:pPr marL="437515" indent="1016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Mb1, Mb2, M1, M2, M3, M4, M5 e M7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é necessário considerar o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dos transistores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M6 e M8</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para achar a tenssão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 name="CaixaDeTexto 47"/>
          <p:cNvSpPr txBox="1"/>
          <p:nvPr/>
        </p:nvSpPr>
        <p:spPr>
          <a:xfrm flipH="1">
            <a:off x="10881995" y="201803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2" name="CaixaDeTexto 47"/>
          <p:cNvSpPr txBox="1"/>
          <p:nvPr/>
        </p:nvSpPr>
        <p:spPr>
          <a:xfrm flipH="1">
            <a:off x="6117590" y="197739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 name="Conector Reto 7"/>
          <p:cNvCxnSpPr/>
          <p:nvPr/>
        </p:nvCxnSpPr>
        <p:spPr>
          <a:xfrm>
            <a:off x="5010877" y="4320719"/>
            <a:ext cx="0" cy="37345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759190" y="6306820"/>
            <a:ext cx="2743200" cy="365125"/>
          </a:xfrm>
        </p:spPr>
        <p:txBody>
          <a:bodyPr/>
          <a:lstStyle/>
          <a:p>
            <a:fld id="{74F297BB-B745-4CAB-BE1D-CE4C89382949}" type="slidenum">
              <a:rPr lang="pt-BR" smtClean="0"/>
            </a:fld>
            <a:endParaRPr lang="pt-BR"/>
          </a:p>
        </p:txBody>
      </p:sp>
      <p:sp>
        <p:nvSpPr>
          <p:cNvPr id="54" name="CaixaDeTexto 47"/>
          <p:cNvSpPr txBox="1"/>
          <p:nvPr/>
        </p:nvSpPr>
        <p:spPr>
          <a:xfrm>
            <a:off x="725188" y="4197841"/>
            <a:ext cx="476250"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endParaRPr lang="pt-BR" sz="2400" i="1" dirty="0">
              <a:latin typeface="Century Schoolbook" panose="02040604050505020304" pitchFamily="18" charset="0"/>
              <a:ea typeface="Cambria Math" panose="02040503050406030204" pitchFamily="18" charset="0"/>
            </a:endParaRPr>
          </a:p>
        </p:txBody>
      </p:sp>
      <p:grpSp>
        <p:nvGrpSpPr>
          <p:cNvPr id="55" name="Grupo 54"/>
          <p:cNvGrpSpPr/>
          <p:nvPr/>
        </p:nvGrpSpPr>
        <p:grpSpPr>
          <a:xfrm>
            <a:off x="1217433" y="1368609"/>
            <a:ext cx="4486613" cy="3886190"/>
            <a:chOff x="1233" y="2355"/>
            <a:chExt cx="9427" cy="6569"/>
          </a:xfrm>
        </p:grpSpPr>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5400000" flipH="1">
              <a:off x="5419" y="3932"/>
              <a:ext cx="2007" cy="370"/>
              <a:chOff x="4152748" y="3524056"/>
              <a:chExt cx="1274569" cy="255373"/>
            </a:xfrm>
          </p:grpSpPr>
          <p:cxnSp>
            <p:nvCxnSpPr>
              <p:cNvPr id="9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7" name="Retângulo 9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016" y="4599"/>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995" y="2355"/>
              <a:ext cx="1613" cy="884"/>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a:t>
              </a:r>
              <a:endParaRPr lang="pt-BR" sz="2800" dirty="0" smtClean="0"/>
            </a:p>
          </p:txBody>
        </p:sp>
        <p:sp>
          <p:nvSpPr>
            <p:cNvPr id="61" name="Caixa de Texto 23"/>
            <p:cNvSpPr txBox="1"/>
            <p:nvPr/>
          </p:nvSpPr>
          <p:spPr>
            <a:xfrm>
              <a:off x="6280" y="3657"/>
              <a:ext cx="240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3" name="Caixa de Texto 23"/>
            <p:cNvSpPr txBox="1"/>
            <p:nvPr/>
          </p:nvSpPr>
          <p:spPr>
            <a:xfrm>
              <a:off x="6280" y="7487"/>
              <a:ext cx="201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rot="5400000" flipH="1">
              <a:off x="3398" y="3968"/>
              <a:ext cx="2007" cy="370"/>
              <a:chOff x="4152748" y="3524056"/>
              <a:chExt cx="1274569" cy="255373"/>
            </a:xfrm>
          </p:grpSpPr>
          <p:cxnSp>
            <p:nvCxnSpPr>
              <p:cNvPr id="92" name="Conector Reto 79"/>
              <p:cNvCxnSpPr/>
              <p:nvPr/>
            </p:nvCxnSpPr>
            <p:spPr>
              <a:xfrm flipV="1">
                <a:off x="4152748" y="3633565"/>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6" name="Grupo 65"/>
            <p:cNvGrpSpPr/>
            <p:nvPr/>
          </p:nvGrpSpPr>
          <p:grpSpPr>
            <a:xfrm rot="5400000" flipH="1">
              <a:off x="3424" y="7675"/>
              <a:ext cx="2007" cy="370"/>
              <a:chOff x="4152748" y="3489984"/>
              <a:chExt cx="1274569" cy="255373"/>
            </a:xfrm>
          </p:grpSpPr>
          <p:cxnSp>
            <p:nvCxnSpPr>
              <p:cNvPr id="90" name="Conector Reto 79"/>
              <p:cNvCxnSpPr/>
              <p:nvPr/>
            </p:nvCxnSpPr>
            <p:spPr>
              <a:xfrm flipV="1">
                <a:off x="4152748" y="3618842"/>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4899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7"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3"/>
            <p:cNvCxnSpPr/>
            <p:nvPr/>
          </p:nvCxnSpPr>
          <p:spPr>
            <a:xfrm>
              <a:off x="4404"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1" name="Caixa de Texto 23"/>
            <p:cNvSpPr txBox="1"/>
            <p:nvPr/>
          </p:nvSpPr>
          <p:spPr>
            <a:xfrm>
              <a:off x="2315" y="7394"/>
              <a:ext cx="229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614" y="3590"/>
              <a:ext cx="177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Elipse 82"/>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4" name="Forma livre 83"/>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5"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Caixa de Texto 23"/>
            <p:cNvSpPr txBox="1"/>
            <p:nvPr/>
          </p:nvSpPr>
          <p:spPr>
            <a:xfrm>
              <a:off x="9368" y="710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sp>
        <p:nvSpPr>
          <p:cNvPr id="104"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10271039" y="224563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9933432" y="168325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9933405" y="437653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654609" y="54093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8575140" y="270073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7331624" y="352262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9178558" y="188149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9821645" y="26512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949155" y="338022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9587779" y="101500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9832260" y="4875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9838091" y="39532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9638447" y="432340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4201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7446659" y="3430919"/>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7988935" y="2972435"/>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837805" y="425069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69"/>
          <p:cNvCxnSpPr/>
          <p:nvPr/>
        </p:nvCxnSpPr>
        <p:spPr>
          <a:xfrm flipV="1">
            <a:off x="10530989" y="439277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3"/>
          <p:cNvCxnSpPr/>
          <p:nvPr/>
        </p:nvCxnSpPr>
        <p:spPr>
          <a:xfrm>
            <a:off x="10721362" y="380414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6"/>
          <p:cNvCxnSpPr/>
          <p:nvPr/>
        </p:nvCxnSpPr>
        <p:spPr>
          <a:xfrm>
            <a:off x="10721362" y="439277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10721592" y="3703533"/>
            <a:ext cx="614904" cy="521787"/>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22" name="Conector Reto 69"/>
          <p:cNvCxnSpPr/>
          <p:nvPr/>
        </p:nvCxnSpPr>
        <p:spPr>
          <a:xfrm flipV="1">
            <a:off x="10530989" y="432356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9834345" y="38044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7"/>
          <p:cNvCxnSpPr/>
          <p:nvPr/>
        </p:nvCxnSpPr>
        <p:spPr>
          <a:xfrm>
            <a:off x="10579169" y="49858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8089265" y="245237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725580" y="5203319"/>
            <a:ext cx="4855210"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resistores/capacitores</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1" name="Caixa de Texto 23"/>
          <p:cNvSpPr txBox="1"/>
          <p:nvPr/>
        </p:nvSpPr>
        <p:spPr>
          <a:xfrm>
            <a:off x="7493635" y="5331460"/>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33" name="Grupo 32"/>
          <p:cNvGrpSpPr/>
          <p:nvPr/>
        </p:nvGrpSpPr>
        <p:grpSpPr>
          <a:xfrm rot="10800000">
            <a:off x="1487170" y="3468370"/>
            <a:ext cx="540000" cy="234950"/>
            <a:chOff x="4567802" y="3524056"/>
            <a:chExt cx="565998" cy="255373"/>
          </a:xfrm>
        </p:grpSpPr>
        <p:cxnSp>
          <p:nvCxnSpPr>
            <p:cNvPr id="35" name="Conector Reto 79"/>
            <p:cNvCxnSpPr/>
            <p:nvPr/>
          </p:nvCxnSpPr>
          <p:spPr>
            <a:xfrm flipV="1">
              <a:off x="4567802" y="3640943"/>
              <a:ext cx="56599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 de Texto 23"/>
          <p:cNvSpPr txBox="1"/>
          <p:nvPr/>
        </p:nvSpPr>
        <p:spPr>
          <a:xfrm>
            <a:off x="1246505" y="297434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7890936" y="358523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 de Texto 23"/>
          <p:cNvSpPr txBox="1"/>
          <p:nvPr/>
        </p:nvSpPr>
        <p:spPr>
          <a:xfrm>
            <a:off x="5562600" y="1706880"/>
            <a:ext cx="3438525" cy="829945"/>
          </a:xfrm>
          <a:prstGeom prst="rect">
            <a:avLst/>
          </a:prstGeom>
          <a:noFill/>
        </p:spPr>
        <p:txBody>
          <a:bodyPr wrap="square" rtlCol="0">
            <a:spAutoFit/>
          </a:bodyPr>
          <a:lstStyle/>
          <a:p>
            <a:pPr algn="ctr"/>
            <a:r>
              <a:rPr lang="pt-BR" altLang="en-US" sz="2400" b="1" dirty="0" smtClean="0">
                <a:solidFill>
                  <a:schemeClr val="tx1"/>
                </a:solidFill>
                <a:latin typeface="Comic Sans MS" panose="030F0702030302020204" pitchFamily="66" charset="0"/>
                <a:cs typeface="Comic Sans MS" panose="030F0702030302020204" pitchFamily="66" charset="0"/>
              </a:rPr>
              <a:t>vs e Rs fazem parte do circuito anterior</a:t>
            </a:r>
            <a:r>
              <a:rPr lang="pt-BR" altLang="en-US" sz="2000" dirty="0" smtClean="0">
                <a:latin typeface="Comic Sans MS" panose="030F0702030302020204" pitchFamily="66" charset="0"/>
                <a:cs typeface="Comic Sans MS" panose="030F0702030302020204" pitchFamily="66" charset="0"/>
              </a:rPr>
              <a:t> </a:t>
            </a:r>
            <a:endParaRPr lang="pt-BR" altLang="en-US" sz="2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113" name="Conector Reto 49"/>
          <p:cNvCxnSpPr/>
          <p:nvPr/>
        </p:nvCxnSpPr>
        <p:spPr>
          <a:xfrm flipH="1">
            <a:off x="3940810" y="2206625"/>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114"/>
          <p:cNvSpPr txBox="1"/>
          <p:nvPr/>
        </p:nvSpPr>
        <p:spPr>
          <a:xfrm>
            <a:off x="2064385" y="363220"/>
            <a:ext cx="8736330"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Amplificador Simples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CaixaDeTexto 47"/>
          <p:cNvSpPr txBox="1"/>
          <p:nvPr/>
        </p:nvSpPr>
        <p:spPr>
          <a:xfrm>
            <a:off x="6120044" y="434685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Reto 49"/>
          <p:cNvCxnSpPr/>
          <p:nvPr/>
        </p:nvCxnSpPr>
        <p:spPr>
          <a:xfrm>
            <a:off x="5480150" y="47638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5120554" y="107215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9688830" y="3624580"/>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7261225" y="56781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6359525" y="47637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6894830" y="1071880"/>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3469554" y="3379748"/>
            <a:ext cx="167005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7600864" y="341340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5587952" y="28638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7145607" y="28727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3672119" y="2864128"/>
            <a:ext cx="1781175"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D1</a:t>
            </a:r>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4318694" y="3611880"/>
            <a:ext cx="1668543" cy="645044"/>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6546435" y="3433284"/>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7208434" y="2873018"/>
            <a:ext cx="1843405"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D2</a:t>
            </a:r>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02" name="Group 101"/>
          <p:cNvGrpSpPr/>
          <p:nvPr/>
        </p:nvGrpSpPr>
        <p:grpSpPr>
          <a:xfrm flipH="1">
            <a:off x="7261860" y="1481455"/>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4823460" y="1481455"/>
            <a:ext cx="643890" cy="1694815"/>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5002530" y="2140585"/>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5227550" y="3622426"/>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5227550" y="201524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7010630" y="200571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5573185" y="4988714"/>
            <a:ext cx="1665939" cy="1208503"/>
            <a:chOff x="7493" y="6919"/>
            <a:chExt cx="2139" cy="1499"/>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8227" y="7775"/>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6596380" y="5704205"/>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6508115" y="5916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6358890" y="6410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051560" y="4192270"/>
            <a:ext cx="364490" cy="49403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563245" y="419227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1242060" y="467423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377726" y="4931453"/>
            <a:ext cx="1665939" cy="1212534"/>
            <a:chOff x="7493" y="6919"/>
            <a:chExt cx="2139" cy="1504"/>
          </a:xfrm>
        </p:grpSpPr>
        <p:sp>
          <p:nvSpPr>
            <p:cNvPr id="13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8245" y="7780"/>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1398905" y="5648960"/>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1310640" y="58610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1161415" y="63557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608330" y="5032375"/>
            <a:ext cx="63182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604520" y="5022215"/>
            <a:ext cx="0" cy="639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1185545" y="5032375"/>
            <a:ext cx="631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1817370" y="5058410"/>
            <a:ext cx="0" cy="639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6536189" y="5118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6306185" y="5004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1813025" y="5707497"/>
            <a:ext cx="40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3967480" y="1770380"/>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67" name="Conector de Seta Reta 59"/>
          <p:cNvCxnSpPr/>
          <p:nvPr/>
        </p:nvCxnSpPr>
        <p:spPr>
          <a:xfrm flipH="1">
            <a:off x="3251152" y="28657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68" name="CaixaDeTexto 47"/>
          <p:cNvSpPr txBox="1"/>
          <p:nvPr/>
        </p:nvSpPr>
        <p:spPr>
          <a:xfrm>
            <a:off x="1013374" y="2859683"/>
            <a:ext cx="212725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D5</a:t>
            </a:r>
            <a:r>
              <a:rPr lang="pt-BR" i="1" dirty="0" smtClean="0">
                <a:latin typeface="Century Schoolbook" panose="02040604050505020304" pitchFamily="18" charset="0"/>
                <a:ea typeface="Cambria Math" panose="02040503050406030204" pitchFamily="18" charset="0"/>
              </a:rPr>
              <a:t>=N(I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69" name="Grupo 12"/>
          <p:cNvGrpSpPr/>
          <p:nvPr/>
        </p:nvGrpSpPr>
        <p:grpSpPr>
          <a:xfrm rot="0">
            <a:off x="8963025" y="1481455"/>
            <a:ext cx="643890" cy="1694815"/>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9128760" y="2150110"/>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flipH="1">
            <a:off x="3321685" y="1482090"/>
            <a:ext cx="643890" cy="165900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7907020" y="2206625"/>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2870288" y="4424311"/>
            <a:ext cx="1262702" cy="932088"/>
            <a:chOff x="7502" y="6919"/>
            <a:chExt cx="1621" cy="1156"/>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8022" y="7412"/>
              <a:ext cx="813" cy="512"/>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8818681" y="4403348"/>
            <a:ext cx="1262702" cy="974016"/>
            <a:chOff x="7502" y="6919"/>
            <a:chExt cx="1621" cy="1208"/>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8177" y="7464"/>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8796945" y="344834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2511715" y="381156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3940810" y="4970780"/>
            <a:ext cx="52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4851400" y="2638425"/>
            <a:ext cx="631825" cy="0"/>
          </a:xfrm>
          <a:prstGeom prst="line">
            <a:avLst/>
          </a:prstGeom>
          <a:ln w="22225">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7270115" y="263842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3251200" y="55143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9509760" y="55079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3331845" y="454850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4840605" y="2206625"/>
            <a:ext cx="0" cy="43200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7901940" y="2206625"/>
            <a:ext cx="0" cy="43200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3967480" y="4545965"/>
            <a:ext cx="0" cy="43200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2933295" y="200571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9360765" y="201587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cxnSp>
        <p:nvCxnSpPr>
          <p:cNvPr id="230" name="Conector de Seta Reta 59"/>
          <p:cNvCxnSpPr/>
          <p:nvPr/>
        </p:nvCxnSpPr>
        <p:spPr>
          <a:xfrm flipH="1">
            <a:off x="9688782" y="28250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1" name="Caixa de Texto 23"/>
          <p:cNvSpPr txBox="1"/>
          <p:nvPr/>
        </p:nvSpPr>
        <p:spPr>
          <a:xfrm flipH="1">
            <a:off x="8088630" y="1769745"/>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4249420" y="4544060"/>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3" name="CaixaDeTexto 47"/>
          <p:cNvSpPr txBox="1"/>
          <p:nvPr/>
        </p:nvSpPr>
        <p:spPr>
          <a:xfrm>
            <a:off x="9742719" y="2790468"/>
            <a:ext cx="218948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D6</a:t>
            </a:r>
            <a:r>
              <a:rPr lang="pt-BR" i="1" dirty="0" smtClean="0">
                <a:latin typeface="Century Schoolbook" panose="02040604050505020304" pitchFamily="18" charset="0"/>
                <a:ea typeface="Cambria Math" panose="02040503050406030204" pitchFamily="18" charset="0"/>
              </a:rPr>
              <a:t>=N(I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234" name="Conector Reto 108"/>
          <p:cNvCxnSpPr/>
          <p:nvPr/>
        </p:nvCxnSpPr>
        <p:spPr>
          <a:xfrm>
            <a:off x="9608185" y="364807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35" name="CaixaDeTexto 47"/>
          <p:cNvSpPr txBox="1"/>
          <p:nvPr/>
        </p:nvSpPr>
        <p:spPr>
          <a:xfrm>
            <a:off x="9688744" y="4364633"/>
            <a:ext cx="212725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D6</a:t>
            </a:r>
            <a:r>
              <a:rPr lang="pt-BR" i="1" dirty="0" smtClean="0">
                <a:latin typeface="Century Schoolbook" panose="02040604050505020304" pitchFamily="18" charset="0"/>
                <a:ea typeface="Cambria Math" panose="02040503050406030204" pitchFamily="18" charset="0"/>
              </a:rPr>
              <a:t>=N(I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236" name="Conector de Seta Reta 59"/>
          <p:cNvCxnSpPr/>
          <p:nvPr/>
        </p:nvCxnSpPr>
        <p:spPr>
          <a:xfrm flipH="1">
            <a:off x="9688782" y="42100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 name="CaixaDeTexto 47"/>
          <p:cNvSpPr txBox="1"/>
          <p:nvPr/>
        </p:nvSpPr>
        <p:spPr>
          <a:xfrm flipH="1">
            <a:off x="9236710" y="10718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flipH="1">
            <a:off x="2972435" y="10718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 de Texto 114"/>
          <p:cNvSpPr txBox="1"/>
          <p:nvPr/>
        </p:nvSpPr>
        <p:spPr>
          <a:xfrm>
            <a:off x="581660" y="413385"/>
            <a:ext cx="11176635" cy="603123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Os transistores Mb1 e Mb2 formam um espelho de correntes que fornece a corrente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o par diferencial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Os transistores M1 e M2 formam o par diferencial. A corrente que passa por eles varia linearmente com </a:t>
            </a:r>
            <a:r>
              <a:rPr lang="pt-BR" altLang="en-US" sz="2400" b="1" dirty="0" smtClean="0">
                <a:latin typeface="Symbol" panose="05050102010706020507" charset="0"/>
                <a:cs typeface="Symbol" panose="05050102010706020507" charset="0"/>
                <a:sym typeface="+mn-ea"/>
              </a:rPr>
              <a:t>D</a:t>
            </a:r>
            <a:r>
              <a:rPr lang="pt-BR" altLang="en-US" sz="2400" b="1" dirty="0" smtClean="0">
                <a:latin typeface="Comic Sans MS" panose="030F0702030302020204" pitchFamily="66" charset="0"/>
                <a:cs typeface="Comic Sans MS" panose="030F0702030302020204" pitchFamily="66" charset="0"/>
                <a:sym typeface="+mn-ea"/>
              </a:rPr>
              <a:t>/2 (entrada diferencial) como ja visto</a:t>
            </a:r>
            <a:endParaRPr lang="pt-BR" altLang="en-US" sz="24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transistores M3/M5 e M4/M6 espelham as correntes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Os transistores  M7/M8 espelham a corrente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corrente de dreno do transistor M6 é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dirty="0" smtClean="0">
                <a:latin typeface="Symbol" panose="05050102010706020507" charset="0"/>
                <a:cs typeface="Symbol" panose="05050102010706020507" charset="0"/>
                <a:sym typeface="+mn-ea"/>
              </a:rPr>
              <a:t>D </a:t>
            </a:r>
            <a:r>
              <a:rPr lang="pt-BR" altLang="en-US" sz="2400" b="1" dirty="0" smtClean="0">
                <a:latin typeface="Comic Sans MS" panose="030F0702030302020204" pitchFamily="66" charset="0"/>
                <a:cs typeface="Comic Sans MS" panose="030F0702030302020204" pitchFamily="66" charset="0"/>
                <a:sym typeface="+mn-ea"/>
              </a:rPr>
              <a:t>maior do que a corrente de dreno de M8. Para compensar essa diferença, a tensão de dreno subirá para:</a:t>
            </a:r>
            <a:endParaRPr lang="pt-BR" altLang="en-US" sz="2400" b="1" dirty="0" smtClean="0">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aumentar, devido a modulação de canal, a corrente em M8</a:t>
            </a:r>
            <a:endParaRPr lang="pt-BR" altLang="en-US" sz="2400" b="1" dirty="0" smtClean="0">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diminuir, devido a modulaçao de canal, a corrente em M6</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6" name="Straight Connector 5"/>
          <p:cNvCxnSpPr/>
          <p:nvPr/>
        </p:nvCxnSpPr>
        <p:spPr>
          <a:xfrm flipV="1">
            <a:off x="1677035" y="5508625"/>
            <a:ext cx="9432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 name="Freeform 18"/>
          <p:cNvSpPr/>
          <p:nvPr/>
        </p:nvSpPr>
        <p:spPr>
          <a:xfrm>
            <a:off x="1970405" y="317500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Straight Connector 19"/>
          <p:cNvCxnSpPr/>
          <p:nvPr/>
        </p:nvCxnSpPr>
        <p:spPr>
          <a:xfrm rot="16200000" flipV="1">
            <a:off x="-50820" y="3978890"/>
            <a:ext cx="4032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flipH="1">
            <a:off x="10538460" y="550862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 name="Freeform 20"/>
          <p:cNvSpPr/>
          <p:nvPr/>
        </p:nvSpPr>
        <p:spPr>
          <a:xfrm flipH="1">
            <a:off x="2249805" y="316992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317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Caixa de Texto 23"/>
          <p:cNvSpPr txBox="1"/>
          <p:nvPr/>
        </p:nvSpPr>
        <p:spPr>
          <a:xfrm flipH="1">
            <a:off x="9425940" y="550862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3" name="Caixa de Texto 23"/>
          <p:cNvSpPr txBox="1"/>
          <p:nvPr/>
        </p:nvSpPr>
        <p:spPr>
          <a:xfrm flipH="1">
            <a:off x="5593715" y="550862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r>
              <a:rPr lang="pt-BR" altLang="en-US" sz="2400" dirty="0" smtClean="0">
                <a:latin typeface="Comic Sans MS" panose="030F0702030302020204" pitchFamily="66" charset="0"/>
                <a:cs typeface="Comic Sans MS" panose="030F0702030302020204" pitchFamily="66" charset="0"/>
              </a:rPr>
              <a:t>/2</a:t>
            </a:r>
            <a:endParaRPr lang="pt-BR" altLang="en-US" sz="2400" dirty="0" smtClean="0">
              <a:latin typeface="Comic Sans MS" panose="030F0702030302020204" pitchFamily="66" charset="0"/>
              <a:cs typeface="Comic Sans MS" panose="030F0702030302020204" pitchFamily="66" charset="0"/>
            </a:endParaRPr>
          </a:p>
        </p:txBody>
      </p:sp>
      <p:cxnSp>
        <p:nvCxnSpPr>
          <p:cNvPr id="24" name="Straight Connector 23"/>
          <p:cNvCxnSpPr/>
          <p:nvPr/>
        </p:nvCxnSpPr>
        <p:spPr>
          <a:xfrm rot="16200000" flipV="1">
            <a:off x="4647430" y="4263890"/>
            <a:ext cx="2700000" cy="0"/>
          </a:xfrm>
          <a:prstGeom prst="line">
            <a:avLst/>
          </a:prstGeom>
          <a:ln w="12700">
            <a:solidFill>
              <a:schemeClr val="tx1"/>
            </a:solidFill>
            <a:prstDash val="dash"/>
            <a:tailEnd type="none" w="lg" len="med"/>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flipH="1">
            <a:off x="180975" y="1954530"/>
            <a:ext cx="1916430"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I</a:t>
            </a:r>
            <a:r>
              <a:rPr lang="pt-BR" altLang="en-US" sz="2000" baseline="-25000" dirty="0" smtClean="0">
                <a:latin typeface="Comic Sans MS" panose="030F0702030302020204" pitchFamily="66" charset="0"/>
                <a:cs typeface="Comic Sans MS" panose="030F0702030302020204" pitchFamily="66" charset="0"/>
              </a:rPr>
              <a:t>D</a:t>
            </a:r>
            <a:r>
              <a:rPr lang="pt-BR" altLang="en-US" sz="2000" dirty="0" smtClean="0">
                <a:latin typeface="Comic Sans MS" panose="030F0702030302020204" pitchFamily="66" charset="0"/>
                <a:cs typeface="Comic Sans MS" panose="030F0702030302020204" pitchFamily="66" charset="0"/>
              </a:rPr>
              <a:t> (M6, M8)</a:t>
            </a:r>
            <a:endParaRPr lang="pt-BR" altLang="en-US" sz="2000" dirty="0" smtClean="0">
              <a:latin typeface="Comic Sans MS" panose="030F0702030302020204" pitchFamily="66" charset="0"/>
              <a:cs typeface="Comic Sans MS" panose="030F0702030302020204" pitchFamily="66" charset="0"/>
            </a:endParaRPr>
          </a:p>
        </p:txBody>
      </p:sp>
      <p:sp>
        <p:nvSpPr>
          <p:cNvPr id="26" name="Caixa de Texto 114"/>
          <p:cNvSpPr txBox="1"/>
          <p:nvPr/>
        </p:nvSpPr>
        <p:spPr>
          <a:xfrm>
            <a:off x="581660" y="413385"/>
            <a:ext cx="11176635" cy="1414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Situação onde os transistores M6 e M8 estão polarizados com praticamente a mesma corrente (quando </a:t>
            </a:r>
            <a:r>
              <a:rPr lang="pt-BR" altLang="en-US" sz="2400" b="1" dirty="0" smtClean="0">
                <a:latin typeface="Symbol" panose="05050102010706020507" charset="0"/>
                <a:cs typeface="Symbol" panose="05050102010706020507" charset="0"/>
                <a:sym typeface="+mn-ea"/>
              </a:rPr>
              <a:t>D = 0</a:t>
            </a:r>
            <a:r>
              <a:rPr lang="pt-BR" altLang="en-US" sz="2400" b="1" dirty="0" smtClean="0">
                <a:solidFill>
                  <a:srgbClr val="C00000"/>
                </a:solidFill>
                <a:latin typeface="Symbol" panose="05050102010706020507" charset="0"/>
                <a:cs typeface="Symbol" panose="05050102010706020507" charset="0"/>
                <a:sym typeface="+mn-ea"/>
              </a:rPr>
              <a:t>)</a:t>
            </a:r>
            <a:endParaRPr lang="pt-BR" altLang="en-US" sz="2400" b="1" dirty="0" smtClean="0">
              <a:solidFill>
                <a:srgbClr val="C00000"/>
              </a:solidFill>
              <a:latin typeface="Symbol" panose="05050102010706020507" charset="0"/>
              <a:cs typeface="Symbol" panose="05050102010706020507" charset="0"/>
              <a:sym typeface="+mn-ea"/>
            </a:endParaRPr>
          </a:p>
        </p:txBody>
      </p:sp>
      <p:sp>
        <p:nvSpPr>
          <p:cNvPr id="27" name="Caixa de Texto 23"/>
          <p:cNvSpPr txBox="1"/>
          <p:nvPr/>
        </p:nvSpPr>
        <p:spPr>
          <a:xfrm flipH="1">
            <a:off x="8235315" y="3415030"/>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M6</a:t>
            </a:r>
            <a:endParaRPr lang="pt-BR" altLang="en-US" sz="2000" dirty="0" smtClean="0">
              <a:latin typeface="Comic Sans MS" panose="030F0702030302020204" pitchFamily="66" charset="0"/>
              <a:cs typeface="Comic Sans MS" panose="030F0702030302020204" pitchFamily="66" charset="0"/>
            </a:endParaRPr>
          </a:p>
        </p:txBody>
      </p:sp>
      <p:sp>
        <p:nvSpPr>
          <p:cNvPr id="28" name="Caixa de Texto 23"/>
          <p:cNvSpPr txBox="1"/>
          <p:nvPr/>
        </p:nvSpPr>
        <p:spPr>
          <a:xfrm flipH="1">
            <a:off x="2942590" y="3415030"/>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M8</a:t>
            </a:r>
            <a:endParaRPr lang="pt-BR" altLang="en-US" sz="2000" dirty="0" smtClean="0">
              <a:latin typeface="Comic Sans MS" panose="030F0702030302020204" pitchFamily="66" charset="0"/>
              <a:cs typeface="Comic Sans MS" panose="030F0702030302020204" pitchFamily="66" charset="0"/>
            </a:endParaRPr>
          </a:p>
        </p:txBody>
      </p:sp>
      <p:cxnSp>
        <p:nvCxnSpPr>
          <p:cNvPr id="77" name="Conector Reto 40"/>
          <p:cNvCxnSpPr/>
          <p:nvPr/>
        </p:nvCxnSpPr>
        <p:spPr>
          <a:xfrm rot="16200000" flipH="1" flipV="1">
            <a:off x="5911850" y="55054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6" name="Straight Connector 5"/>
          <p:cNvCxnSpPr/>
          <p:nvPr/>
        </p:nvCxnSpPr>
        <p:spPr>
          <a:xfrm flipV="1">
            <a:off x="1660525" y="5868035"/>
            <a:ext cx="9432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 name="Freeform 18"/>
          <p:cNvSpPr/>
          <p:nvPr/>
        </p:nvSpPr>
        <p:spPr>
          <a:xfrm>
            <a:off x="1953895" y="353441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12700">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Straight Connector 19"/>
          <p:cNvCxnSpPr/>
          <p:nvPr/>
        </p:nvCxnSpPr>
        <p:spPr>
          <a:xfrm rot="16200000" flipV="1">
            <a:off x="164350" y="4478540"/>
            <a:ext cx="3528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flipH="1">
            <a:off x="10521950" y="586803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 name="Freeform 20"/>
          <p:cNvSpPr/>
          <p:nvPr/>
        </p:nvSpPr>
        <p:spPr>
          <a:xfrm flipH="1">
            <a:off x="2233295" y="352933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12700">
            <a:solidFill>
              <a:srgbClr val="9A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Caixa de Texto 23"/>
          <p:cNvSpPr txBox="1"/>
          <p:nvPr/>
        </p:nvSpPr>
        <p:spPr>
          <a:xfrm flipH="1">
            <a:off x="9409430" y="586803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3" name="Caixa de Texto 23"/>
          <p:cNvSpPr txBox="1"/>
          <p:nvPr/>
        </p:nvSpPr>
        <p:spPr>
          <a:xfrm flipH="1">
            <a:off x="5449570" y="587819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r>
              <a:rPr lang="pt-BR" altLang="en-US" sz="2400" dirty="0" smtClean="0">
                <a:latin typeface="Comic Sans MS" panose="030F0702030302020204" pitchFamily="66" charset="0"/>
                <a:cs typeface="Comic Sans MS" panose="030F0702030302020204" pitchFamily="66" charset="0"/>
              </a:rPr>
              <a:t>/2</a:t>
            </a:r>
            <a:endParaRPr lang="pt-BR" altLang="en-US" sz="2400" dirty="0" smtClean="0">
              <a:latin typeface="Comic Sans MS" panose="030F0702030302020204" pitchFamily="66" charset="0"/>
              <a:cs typeface="Comic Sans MS" panose="030F0702030302020204" pitchFamily="66" charset="0"/>
            </a:endParaRPr>
          </a:p>
        </p:txBody>
      </p:sp>
      <p:cxnSp>
        <p:nvCxnSpPr>
          <p:cNvPr id="24" name="Straight Connector 23"/>
          <p:cNvCxnSpPr/>
          <p:nvPr/>
        </p:nvCxnSpPr>
        <p:spPr>
          <a:xfrm rot="16200000" flipV="1">
            <a:off x="6635615" y="4879205"/>
            <a:ext cx="2700000" cy="0"/>
          </a:xfrm>
          <a:prstGeom prst="line">
            <a:avLst/>
          </a:prstGeom>
          <a:ln w="12700">
            <a:solidFill>
              <a:schemeClr val="tx1"/>
            </a:solidFill>
            <a:prstDash val="dash"/>
            <a:tailEnd type="none" w="lg" len="med"/>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flipH="1">
            <a:off x="175260" y="2716530"/>
            <a:ext cx="1916430"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I</a:t>
            </a:r>
            <a:r>
              <a:rPr lang="pt-BR" altLang="en-US" sz="2000" baseline="-25000" dirty="0" smtClean="0">
                <a:latin typeface="Comic Sans MS" panose="030F0702030302020204" pitchFamily="66" charset="0"/>
                <a:cs typeface="Comic Sans MS" panose="030F0702030302020204" pitchFamily="66" charset="0"/>
              </a:rPr>
              <a:t>D</a:t>
            </a:r>
            <a:r>
              <a:rPr lang="pt-BR" altLang="en-US" sz="2000" dirty="0" smtClean="0">
                <a:latin typeface="Comic Sans MS" panose="030F0702030302020204" pitchFamily="66" charset="0"/>
                <a:cs typeface="Comic Sans MS" panose="030F0702030302020204" pitchFamily="66" charset="0"/>
              </a:rPr>
              <a:t> (M6, M8)</a:t>
            </a:r>
            <a:endParaRPr lang="pt-BR" altLang="en-US" sz="2000" dirty="0" smtClean="0">
              <a:latin typeface="Comic Sans MS" panose="030F0702030302020204" pitchFamily="66" charset="0"/>
              <a:cs typeface="Comic Sans MS" panose="030F0702030302020204" pitchFamily="66" charset="0"/>
            </a:endParaRPr>
          </a:p>
        </p:txBody>
      </p:sp>
      <p:sp>
        <p:nvSpPr>
          <p:cNvPr id="26" name="Caixa de Texto 114"/>
          <p:cNvSpPr txBox="1"/>
          <p:nvPr/>
        </p:nvSpPr>
        <p:spPr>
          <a:xfrm>
            <a:off x="545465" y="381000"/>
            <a:ext cx="11176635" cy="209169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Agora supondo aplicar uma tensão </a:t>
            </a:r>
            <a:r>
              <a:rPr lang="pt-BR" altLang="en-US" sz="2400" b="1" dirty="0" smtClean="0">
                <a:latin typeface="Symbol" panose="05050102010706020507" charset="0"/>
                <a:cs typeface="Symbol" panose="05050102010706020507" charset="0"/>
                <a:sym typeface="+mn-ea"/>
              </a:rPr>
              <a:t>D &gt; 0</a:t>
            </a:r>
            <a:endParaRPr lang="pt-BR" altLang="en-US" sz="2400" b="1" dirty="0" smtClean="0">
              <a:latin typeface="Symbol" panose="05050102010706020507" charset="0"/>
              <a:cs typeface="Symbol" panose="05050102010706020507" charset="0"/>
              <a:sym typeface="+mn-ea"/>
            </a:endParaRPr>
          </a:p>
          <a:p>
            <a:pPr marL="34290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Corrente em M6 aumenta e corrente em M8 diminui</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Vout aumenta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7" name="Caixa de Texto 23"/>
          <p:cNvSpPr txBox="1"/>
          <p:nvPr/>
        </p:nvSpPr>
        <p:spPr>
          <a:xfrm flipH="1">
            <a:off x="2916555" y="3057525"/>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M6</a:t>
            </a:r>
            <a:endParaRPr lang="pt-BR" altLang="en-US" sz="2000" dirty="0" smtClean="0">
              <a:latin typeface="Comic Sans MS" panose="030F0702030302020204" pitchFamily="66" charset="0"/>
              <a:cs typeface="Comic Sans MS" panose="030F0702030302020204" pitchFamily="66" charset="0"/>
            </a:endParaRPr>
          </a:p>
        </p:txBody>
      </p:sp>
      <p:sp>
        <p:nvSpPr>
          <p:cNvPr id="28" name="Caixa de Texto 23"/>
          <p:cNvSpPr txBox="1"/>
          <p:nvPr/>
        </p:nvSpPr>
        <p:spPr>
          <a:xfrm flipH="1">
            <a:off x="2821305" y="4041140"/>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M8</a:t>
            </a:r>
            <a:endParaRPr lang="pt-BR" altLang="en-US" sz="2000" dirty="0" smtClean="0">
              <a:latin typeface="Comic Sans MS" panose="030F0702030302020204" pitchFamily="66" charset="0"/>
              <a:cs typeface="Comic Sans MS" panose="030F0702030302020204" pitchFamily="66" charset="0"/>
            </a:endParaRPr>
          </a:p>
        </p:txBody>
      </p:sp>
      <p:sp>
        <p:nvSpPr>
          <p:cNvPr id="3" name="Freeform 2"/>
          <p:cNvSpPr/>
          <p:nvPr/>
        </p:nvSpPr>
        <p:spPr>
          <a:xfrm flipH="1">
            <a:off x="2228215" y="3456305"/>
            <a:ext cx="7726045" cy="2416810"/>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317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Freeform 3"/>
          <p:cNvSpPr/>
          <p:nvPr/>
        </p:nvSpPr>
        <p:spPr>
          <a:xfrm>
            <a:off x="1928495" y="3613785"/>
            <a:ext cx="7726045" cy="2244090"/>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7" name="Conector Reto 40"/>
          <p:cNvCxnSpPr/>
          <p:nvPr/>
        </p:nvCxnSpPr>
        <p:spPr>
          <a:xfrm rot="16200000" flipH="1" flipV="1">
            <a:off x="5890895" y="586422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6" name="Straight Connector 5"/>
          <p:cNvCxnSpPr/>
          <p:nvPr/>
        </p:nvCxnSpPr>
        <p:spPr>
          <a:xfrm flipV="1">
            <a:off x="1677035" y="5935345"/>
            <a:ext cx="9432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 name="Freeform 18"/>
          <p:cNvSpPr/>
          <p:nvPr/>
        </p:nvSpPr>
        <p:spPr>
          <a:xfrm>
            <a:off x="1970405" y="360172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12700">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Straight Connector 19"/>
          <p:cNvCxnSpPr/>
          <p:nvPr/>
        </p:nvCxnSpPr>
        <p:spPr>
          <a:xfrm rot="16200000" flipV="1">
            <a:off x="288860" y="4531930"/>
            <a:ext cx="3312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flipH="1">
            <a:off x="10538460" y="593534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 name="Freeform 20"/>
          <p:cNvSpPr/>
          <p:nvPr/>
        </p:nvSpPr>
        <p:spPr>
          <a:xfrm flipH="1">
            <a:off x="2249805" y="359664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12700">
            <a:solidFill>
              <a:srgbClr val="9A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Caixa de Texto 23"/>
          <p:cNvSpPr txBox="1"/>
          <p:nvPr/>
        </p:nvSpPr>
        <p:spPr>
          <a:xfrm flipH="1">
            <a:off x="9425940" y="593534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3" name="Caixa de Texto 23"/>
          <p:cNvSpPr txBox="1"/>
          <p:nvPr/>
        </p:nvSpPr>
        <p:spPr>
          <a:xfrm flipH="1">
            <a:off x="5593715" y="593534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r>
              <a:rPr lang="pt-BR" altLang="en-US" sz="2400" dirty="0" smtClean="0">
                <a:latin typeface="Comic Sans MS" panose="030F0702030302020204" pitchFamily="66" charset="0"/>
                <a:cs typeface="Comic Sans MS" panose="030F0702030302020204" pitchFamily="66" charset="0"/>
              </a:rPr>
              <a:t>/2</a:t>
            </a:r>
            <a:endParaRPr lang="pt-BR" altLang="en-US" sz="2400" dirty="0" smtClean="0">
              <a:latin typeface="Comic Sans MS" panose="030F0702030302020204" pitchFamily="66" charset="0"/>
              <a:cs typeface="Comic Sans MS" panose="030F0702030302020204" pitchFamily="66" charset="0"/>
            </a:endParaRPr>
          </a:p>
        </p:txBody>
      </p:sp>
      <p:cxnSp>
        <p:nvCxnSpPr>
          <p:cNvPr id="24" name="Straight Connector 23"/>
          <p:cNvCxnSpPr/>
          <p:nvPr/>
        </p:nvCxnSpPr>
        <p:spPr>
          <a:xfrm rot="16200000" flipV="1">
            <a:off x="2080125" y="4723630"/>
            <a:ext cx="2700000" cy="0"/>
          </a:xfrm>
          <a:prstGeom prst="line">
            <a:avLst/>
          </a:prstGeom>
          <a:ln w="12700">
            <a:solidFill>
              <a:schemeClr val="tx1"/>
            </a:solidFill>
            <a:prstDash val="dash"/>
            <a:tailEnd type="none" w="lg" len="med"/>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flipH="1">
            <a:off x="53975" y="2974975"/>
            <a:ext cx="1916430"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I</a:t>
            </a:r>
            <a:r>
              <a:rPr lang="pt-BR" altLang="en-US" sz="2000" baseline="-25000" dirty="0" smtClean="0">
                <a:latin typeface="Comic Sans MS" panose="030F0702030302020204" pitchFamily="66" charset="0"/>
                <a:cs typeface="Comic Sans MS" panose="030F0702030302020204" pitchFamily="66" charset="0"/>
              </a:rPr>
              <a:t>D</a:t>
            </a:r>
            <a:r>
              <a:rPr lang="pt-BR" altLang="en-US" sz="2000" dirty="0" smtClean="0">
                <a:latin typeface="Comic Sans MS" panose="030F0702030302020204" pitchFamily="66" charset="0"/>
                <a:cs typeface="Comic Sans MS" panose="030F0702030302020204" pitchFamily="66" charset="0"/>
              </a:rPr>
              <a:t> (M6, M8)</a:t>
            </a:r>
            <a:endParaRPr lang="pt-BR" altLang="en-US" sz="2000" dirty="0" smtClean="0">
              <a:latin typeface="Comic Sans MS" panose="030F0702030302020204" pitchFamily="66" charset="0"/>
              <a:cs typeface="Comic Sans MS" panose="030F0702030302020204" pitchFamily="66" charset="0"/>
            </a:endParaRPr>
          </a:p>
        </p:txBody>
      </p:sp>
      <p:sp>
        <p:nvSpPr>
          <p:cNvPr id="26" name="Caixa de Texto 114"/>
          <p:cNvSpPr txBox="1"/>
          <p:nvPr/>
        </p:nvSpPr>
        <p:spPr>
          <a:xfrm>
            <a:off x="581660" y="413385"/>
            <a:ext cx="11176635" cy="209169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Agora supondo aplicar uma tensão </a:t>
            </a:r>
            <a:r>
              <a:rPr lang="pt-BR" altLang="en-US" sz="2400" b="1" dirty="0" smtClean="0">
                <a:latin typeface="Symbol" panose="05050102010706020507" charset="0"/>
                <a:cs typeface="Symbol" panose="05050102010706020507" charset="0"/>
                <a:sym typeface="+mn-ea"/>
              </a:rPr>
              <a:t>D &lt; 0</a:t>
            </a:r>
            <a:endParaRPr lang="pt-BR" altLang="en-US" sz="2400" b="1" dirty="0" smtClean="0">
              <a:latin typeface="Symbol" panose="05050102010706020507" charset="0"/>
              <a:cs typeface="Symbol" panose="05050102010706020507"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Corrente em M6 diminui e corrente em M8 aumenta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Vout diminui</a:t>
            </a:r>
            <a:endParaRPr lang="pt-BR" altLang="en-US" sz="2400" b="1" dirty="0" smtClean="0">
              <a:solidFill>
                <a:srgbClr val="C00000"/>
              </a:solidFill>
              <a:latin typeface="Symbol" panose="05050102010706020507" charset="0"/>
              <a:cs typeface="Symbol" panose="05050102010706020507" charset="0"/>
              <a:sym typeface="+mn-ea"/>
            </a:endParaRPr>
          </a:p>
        </p:txBody>
      </p:sp>
      <p:sp>
        <p:nvSpPr>
          <p:cNvPr id="27" name="Caixa de Texto 23"/>
          <p:cNvSpPr txBox="1"/>
          <p:nvPr/>
        </p:nvSpPr>
        <p:spPr>
          <a:xfrm flipH="1">
            <a:off x="8235315" y="3957955"/>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M6</a:t>
            </a:r>
            <a:endParaRPr lang="pt-BR" altLang="en-US" sz="2000" dirty="0" smtClean="0">
              <a:latin typeface="Comic Sans MS" panose="030F0702030302020204" pitchFamily="66" charset="0"/>
              <a:cs typeface="Comic Sans MS" panose="030F0702030302020204" pitchFamily="66" charset="0"/>
            </a:endParaRPr>
          </a:p>
        </p:txBody>
      </p:sp>
      <p:sp>
        <p:nvSpPr>
          <p:cNvPr id="28" name="Caixa de Texto 23"/>
          <p:cNvSpPr txBox="1"/>
          <p:nvPr/>
        </p:nvSpPr>
        <p:spPr>
          <a:xfrm flipH="1">
            <a:off x="8235315" y="3197860"/>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M8</a:t>
            </a:r>
            <a:endParaRPr lang="pt-BR" altLang="en-US" sz="2000" dirty="0" smtClean="0">
              <a:latin typeface="Comic Sans MS" panose="030F0702030302020204" pitchFamily="66" charset="0"/>
              <a:cs typeface="Comic Sans MS" panose="030F0702030302020204" pitchFamily="66" charset="0"/>
            </a:endParaRPr>
          </a:p>
        </p:txBody>
      </p:sp>
      <p:sp>
        <p:nvSpPr>
          <p:cNvPr id="3" name="Freeform 2"/>
          <p:cNvSpPr/>
          <p:nvPr/>
        </p:nvSpPr>
        <p:spPr>
          <a:xfrm flipH="1">
            <a:off x="2244725" y="3738880"/>
            <a:ext cx="7726045" cy="220154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317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Freeform 3"/>
          <p:cNvSpPr/>
          <p:nvPr/>
        </p:nvSpPr>
        <p:spPr>
          <a:xfrm>
            <a:off x="1945005" y="3522980"/>
            <a:ext cx="7726045" cy="24022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7" name="Conector Reto 40"/>
          <p:cNvCxnSpPr/>
          <p:nvPr/>
        </p:nvCxnSpPr>
        <p:spPr>
          <a:xfrm rot="16200000" flipH="1" flipV="1">
            <a:off x="5890895" y="59213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18465" y="269240"/>
            <a:ext cx="10488295" cy="156845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Como determinar o ganho do amplificador?</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Ele depende das condutancias g</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dos transistores M6 e M8</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6" name="Group 5"/>
          <p:cNvGrpSpPr/>
          <p:nvPr/>
        </p:nvGrpSpPr>
        <p:grpSpPr>
          <a:xfrm>
            <a:off x="4520565" y="1977407"/>
            <a:ext cx="7364967" cy="4479273"/>
            <a:chOff x="1221" y="1657"/>
            <a:chExt cx="15573" cy="8678"/>
          </a:xfrm>
        </p:grpSpPr>
        <p:cxnSp>
          <p:nvCxnSpPr>
            <p:cNvPr id="113" name="Conector Reto 49"/>
            <p:cNvCxnSpPr/>
            <p:nvPr/>
          </p:nvCxnSpPr>
          <p:spPr>
            <a:xfrm flipH="1">
              <a:off x="6540" y="3690"/>
              <a:ext cx="164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8932" y="774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8371" y="1657"/>
              <a:ext cx="1504"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15310" y="5206"/>
              <a:ext cx="1484" cy="713"/>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11769" y="9157"/>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10349" y="774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11192" y="1821"/>
              <a:ext cx="1553"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7027" y="5484"/>
              <a:ext cx="1344" cy="713"/>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12606" y="5544"/>
              <a:ext cx="1221" cy="713"/>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7135" y="5903"/>
              <a:ext cx="2628" cy="1016"/>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10603" y="5582"/>
              <a:ext cx="2628" cy="1738"/>
              <a:chOff x="7502" y="6919"/>
              <a:chExt cx="2142" cy="1369"/>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07" y="7451"/>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flipH="1">
              <a:off x="11770" y="2548"/>
              <a:ext cx="1014" cy="2613"/>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7939" y="2548"/>
              <a:ext cx="1014" cy="2669"/>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8212" y="3586"/>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8566" y="5919"/>
              <a:ext cx="139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8566" y="3389"/>
              <a:ext cx="133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11053" y="3344"/>
              <a:ext cx="1578"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9436" y="7746"/>
              <a:ext cx="2624" cy="2553"/>
              <a:chOff x="7493" y="6919"/>
              <a:chExt cx="2139" cy="2011"/>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10690" y="9198"/>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10551" y="9532"/>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10348" y="10311"/>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974" y="6817"/>
              <a:ext cx="574" cy="778"/>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1221" y="6817"/>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2290" y="7576"/>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1373" y="7521"/>
              <a:ext cx="2624" cy="283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2495" y="911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2356" y="9425"/>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2163" y="10224"/>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1308" y="8140"/>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1286" y="8124"/>
              <a:ext cx="0" cy="100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2233" y="8136"/>
              <a:ext cx="9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3196" y="8165"/>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10691" y="8275"/>
              <a:ext cx="0" cy="51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10680" y="8012"/>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3189" y="9203"/>
              <a:ext cx="64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658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14449" y="2548"/>
              <a:ext cx="1014" cy="2669"/>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14710" y="3601"/>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flipH="1">
              <a:off x="5565" y="2549"/>
              <a:ext cx="1014" cy="2613"/>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12786" y="3690"/>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688" y="6990"/>
              <a:ext cx="1989" cy="1851"/>
              <a:chOff x="7502" y="6899"/>
              <a:chExt cx="1621" cy="145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10" y="6965"/>
                <a:ext cx="812" cy="680"/>
                <a:chOff x="2826" y="2568"/>
                <a:chExt cx="325"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26"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14345" y="7026"/>
              <a:ext cx="1989" cy="178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14187" y="5645"/>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4289" y="6217"/>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6540" y="8043"/>
              <a:ext cx="82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7958" y="4370"/>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11767" y="4370"/>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5454" y="889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15310" y="888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5581" y="7378"/>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7957" y="3690"/>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12745" y="3690"/>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6582" y="7374"/>
              <a:ext cx="0" cy="6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4724" y="3374"/>
              <a:ext cx="122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14915" y="3360"/>
              <a:ext cx="1387"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1307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7026" y="7371"/>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15465" y="5960"/>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sp>
        <p:nvSpPr>
          <p:cNvPr id="12" name="Caixa de Texto 114"/>
          <p:cNvSpPr txBox="1"/>
          <p:nvPr/>
        </p:nvSpPr>
        <p:spPr>
          <a:xfrm>
            <a:off x="648335" y="2753995"/>
            <a:ext cx="4335780" cy="119888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modelar a saída do amplificador com uma fonte de corrente e um resistor</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 name="CaixaDeTexto 47"/>
          <p:cNvSpPr txBox="1"/>
          <p:nvPr/>
        </p:nvSpPr>
        <p:spPr>
          <a:xfrm flipH="1">
            <a:off x="10881995" y="206184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6221095" y="206184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58250" y="6174740"/>
            <a:ext cx="2743200" cy="365125"/>
          </a:xfrm>
        </p:spPr>
        <p:txBody>
          <a:bodyPr/>
          <a:p>
            <a:fld id="{74F297BB-B745-4CAB-BE1D-CE4C89382949}" type="slidenum">
              <a:rPr lang="pt-BR" smtClean="0"/>
            </a:fld>
            <a:endParaRPr lang="pt-BR"/>
          </a:p>
        </p:txBody>
      </p:sp>
      <p:sp>
        <p:nvSpPr>
          <p:cNvPr id="115" name="Caixa de Texto 114"/>
          <p:cNvSpPr txBox="1"/>
          <p:nvPr/>
        </p:nvSpPr>
        <p:spPr>
          <a:xfrm>
            <a:off x="654050" y="40513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Amplificador Simples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CaixaDeTexto 47"/>
          <p:cNvSpPr txBox="1"/>
          <p:nvPr/>
        </p:nvSpPr>
        <p:spPr>
          <a:xfrm>
            <a:off x="1767754" y="423509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Reto 49"/>
          <p:cNvCxnSpPr/>
          <p:nvPr/>
        </p:nvCxnSpPr>
        <p:spPr>
          <a:xfrm>
            <a:off x="1127860" y="465212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768264" y="94261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5072380" y="3512820"/>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2908935" y="55664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2007235" y="465201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2542540" y="93281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3248574" y="330164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4" name="Conector de Seta Reta 59"/>
          <p:cNvCxnSpPr/>
          <p:nvPr/>
        </p:nvCxnSpPr>
        <p:spPr>
          <a:xfrm flipH="1">
            <a:off x="2793317" y="27609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67" name="Grupo 66"/>
          <p:cNvGrpSpPr/>
          <p:nvPr/>
        </p:nvGrpSpPr>
        <p:grpSpPr>
          <a:xfrm rot="16200000" flipH="1">
            <a:off x="-33596" y="3500120"/>
            <a:ext cx="1668543" cy="645044"/>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2194145" y="3321524"/>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2856144" y="2761258"/>
            <a:ext cx="1843405"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D2</a:t>
            </a:r>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02" name="Group 101"/>
          <p:cNvGrpSpPr/>
          <p:nvPr/>
        </p:nvGrpSpPr>
        <p:grpSpPr>
          <a:xfrm flipH="1">
            <a:off x="2909570" y="1369695"/>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475615" y="1369695"/>
            <a:ext cx="643890" cy="1694815"/>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650240" y="2028825"/>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875260" y="3510666"/>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875260" y="190348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2658340" y="189395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1220895" y="4876954"/>
            <a:ext cx="1665939" cy="1208503"/>
            <a:chOff x="7493" y="6919"/>
            <a:chExt cx="2139" cy="1499"/>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8227" y="7775"/>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2244090" y="559244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2155825" y="58045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2006600" y="62992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2183899" y="500639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1953895" y="48926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grpSp>
        <p:nvGrpSpPr>
          <p:cNvPr id="169" name="Grupo 12"/>
          <p:cNvGrpSpPr/>
          <p:nvPr/>
        </p:nvGrpSpPr>
        <p:grpSpPr>
          <a:xfrm rot="0">
            <a:off x="4346575" y="1369695"/>
            <a:ext cx="643890" cy="1694815"/>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4512310" y="2038350"/>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2" name="Conector Reto 49"/>
          <p:cNvCxnSpPr/>
          <p:nvPr/>
        </p:nvCxnSpPr>
        <p:spPr>
          <a:xfrm flipH="1">
            <a:off x="3554730" y="209486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3" name="Grupo 89"/>
          <p:cNvGrpSpPr/>
          <p:nvPr/>
        </p:nvGrpSpPr>
        <p:grpSpPr>
          <a:xfrm rot="16200000" flipH="1">
            <a:off x="4202231" y="4291588"/>
            <a:ext cx="1262702" cy="974016"/>
            <a:chOff x="7502" y="6919"/>
            <a:chExt cx="1621" cy="1208"/>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8177" y="7464"/>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4180495" y="333658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3835400" y="4859020"/>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2901950" y="2526665"/>
            <a:ext cx="63182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4893310" y="539623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3533775" y="2094865"/>
            <a:ext cx="0" cy="43200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227" name="Rectangle 142"/>
          <p:cNvSpPr>
            <a:spLocks noChangeArrowheads="1"/>
          </p:cNvSpPr>
          <p:nvPr/>
        </p:nvSpPr>
        <p:spPr bwMode="auto">
          <a:xfrm>
            <a:off x="4744315" y="190411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cxnSp>
        <p:nvCxnSpPr>
          <p:cNvPr id="230" name="Conector de Seta Reta 59"/>
          <p:cNvCxnSpPr/>
          <p:nvPr/>
        </p:nvCxnSpPr>
        <p:spPr>
          <a:xfrm flipH="1">
            <a:off x="5072332" y="27133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1" name="Caixa de Texto 23"/>
          <p:cNvSpPr txBox="1"/>
          <p:nvPr/>
        </p:nvSpPr>
        <p:spPr>
          <a:xfrm flipH="1">
            <a:off x="3736340" y="1657985"/>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3" name="CaixaDeTexto 47"/>
          <p:cNvSpPr txBox="1"/>
          <p:nvPr/>
        </p:nvSpPr>
        <p:spPr>
          <a:xfrm>
            <a:off x="5126269" y="2678708"/>
            <a:ext cx="218948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D6</a:t>
            </a:r>
            <a:r>
              <a:rPr lang="pt-BR" i="1" dirty="0" smtClean="0">
                <a:latin typeface="Century Schoolbook" panose="02040604050505020304" pitchFamily="18" charset="0"/>
                <a:ea typeface="Cambria Math" panose="02040503050406030204" pitchFamily="18" charset="0"/>
              </a:rPr>
              <a:t>=N(I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234" name="Conector Reto 108"/>
          <p:cNvCxnSpPr/>
          <p:nvPr/>
        </p:nvCxnSpPr>
        <p:spPr>
          <a:xfrm>
            <a:off x="4991735" y="353631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35" name="CaixaDeTexto 47"/>
          <p:cNvSpPr txBox="1"/>
          <p:nvPr/>
        </p:nvSpPr>
        <p:spPr>
          <a:xfrm>
            <a:off x="5072294" y="4252873"/>
            <a:ext cx="212725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D6</a:t>
            </a:r>
            <a:r>
              <a:rPr lang="pt-BR" i="1" dirty="0" smtClean="0">
                <a:latin typeface="Century Schoolbook" panose="02040604050505020304" pitchFamily="18" charset="0"/>
                <a:ea typeface="Cambria Math" panose="02040503050406030204" pitchFamily="18" charset="0"/>
              </a:rPr>
              <a:t>=N(I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236" name="Conector de Seta Reta 59"/>
          <p:cNvCxnSpPr/>
          <p:nvPr/>
        </p:nvCxnSpPr>
        <p:spPr>
          <a:xfrm flipH="1">
            <a:off x="5072332" y="40982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 name="Conector Reto 74"/>
          <p:cNvCxnSpPr/>
          <p:nvPr/>
        </p:nvCxnSpPr>
        <p:spPr>
          <a:xfrm>
            <a:off x="10825400" y="47493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10430946" y="2804926"/>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404350" y="525589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56"/>
          <p:cNvGrpSpPr/>
          <p:nvPr/>
        </p:nvGrpSpPr>
        <p:grpSpPr>
          <a:xfrm rot="5400000" flipH="1">
            <a:off x="10280810" y="4436624"/>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8" name="Conector Reto 37"/>
          <p:cNvCxnSpPr/>
          <p:nvPr/>
        </p:nvCxnSpPr>
        <p:spPr>
          <a:xfrm>
            <a:off x="10840154" y="56055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10797609" y="54189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1032404" y="3266083"/>
            <a:ext cx="78676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vout</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412641" y="3826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9229507" y="4197038"/>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7733665" y="4777740"/>
                <a:ext cx="169608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𝑁</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7733665" y="4777740"/>
                <a:ext cx="1696085" cy="4419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10957560" y="42894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8</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10957560" y="4289425"/>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4" name="Conector Reto 79"/>
          <p:cNvCxnSpPr/>
          <p:nvPr/>
        </p:nvCxnSpPr>
        <p:spPr>
          <a:xfrm rot="5400000" flipH="1" flipV="1">
            <a:off x="10272338" y="3415544"/>
            <a:ext cx="14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19" name="Group 118"/>
          <p:cNvGrpSpPr/>
          <p:nvPr/>
        </p:nvGrpSpPr>
        <p:grpSpPr>
          <a:xfrm>
            <a:off x="9228872" y="1575435"/>
            <a:ext cx="2665948" cy="1459684"/>
            <a:chOff x="14235" y="1721"/>
            <a:chExt cx="4198" cy="2299"/>
          </a:xfrm>
        </p:grpSpPr>
        <p:cxnSp>
          <p:nvCxnSpPr>
            <p:cNvPr id="9" name="Conector Reto 74"/>
            <p:cNvCxnSpPr/>
            <p:nvPr/>
          </p:nvCxnSpPr>
          <p:spPr>
            <a:xfrm>
              <a:off x="16748" y="317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Conector Reto 47"/>
            <p:cNvCxnSpPr/>
            <p:nvPr/>
          </p:nvCxnSpPr>
          <p:spPr>
            <a:xfrm rot="16200000">
              <a:off x="15760" y="484"/>
              <a:ext cx="0" cy="249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H="1">
              <a:off x="14510" y="3977"/>
              <a:ext cx="24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 name="Grupo 56"/>
            <p:cNvGrpSpPr/>
            <p:nvPr/>
          </p:nvGrpSpPr>
          <p:grpSpPr>
            <a:xfrm rot="5400000" flipH="1">
              <a:off x="15876" y="2642"/>
              <a:ext cx="2211" cy="370"/>
              <a:chOff x="4172425" y="3524056"/>
              <a:chExt cx="1404137" cy="255373"/>
            </a:xfrm>
          </p:grpSpPr>
          <p:cxnSp>
            <p:nvCxnSpPr>
              <p:cNvPr id="34" name="Conector Reto 79"/>
              <p:cNvCxnSpPr/>
              <p:nvPr/>
            </p:nvCxnSpPr>
            <p:spPr>
              <a:xfrm flipV="1">
                <a:off x="4172425" y="3651288"/>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27"/>
            <p:cNvCxnSpPr/>
            <p:nvPr/>
          </p:nvCxnSpPr>
          <p:spPr>
            <a:xfrm flipV="1">
              <a:off x="14523" y="1727"/>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4235" y="2310"/>
              <a:ext cx="610" cy="870"/>
              <a:chOff x="7555792" y="2647951"/>
              <a:chExt cx="387626" cy="552342"/>
            </a:xfrm>
            <a:solidFill>
              <a:srgbClr val="00B0F0">
                <a:alpha val="97000"/>
              </a:srgbClr>
            </a:solidFill>
          </p:grpSpPr>
          <p:sp>
            <p:nvSpPr>
              <p:cNvPr id="8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18" name="Caixa de Texto 61"/>
                <p:cNvSpPr txBox="1"/>
                <p:nvPr/>
              </p:nvSpPr>
              <p:spPr>
                <a:xfrm>
                  <a:off x="16956" y="2455"/>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6</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61"/>
                <p:cNvSpPr txBox="1">
                  <a:spLocks noRot="1" noChangeAspect="1" noMove="1" noResize="1" noEditPoints="1" noAdjustHandles="1" noChangeArrowheads="1" noChangeShapeType="1" noTextEdit="1"/>
                </p:cNvSpPr>
                <p:nvPr/>
              </p:nvSpPr>
              <p:spPr>
                <a:xfrm>
                  <a:off x="16956" y="2455"/>
                  <a:ext cx="1477" cy="822"/>
                </a:xfrm>
                <a:prstGeom prst="rect">
                  <a:avLst/>
                </a:prstGeom>
                <a:blipFill rotWithShape="1">
                  <a:blip r:embed="rId3"/>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121" name="Caixa de Texto 51"/>
              <p:cNvSpPr txBox="1"/>
              <p:nvPr/>
            </p:nvSpPr>
            <p:spPr>
              <a:xfrm>
                <a:off x="7521575" y="1864995"/>
                <a:ext cx="158686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𝑁</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21" name="Caixa de Texto 51"/>
              <p:cNvSpPr txBox="1">
                <a:spLocks noRot="1" noChangeAspect="1" noMove="1" noResize="1" noEditPoints="1" noAdjustHandles="1" noChangeArrowheads="1" noChangeShapeType="1" noTextEdit="1"/>
              </p:cNvSpPr>
              <p:nvPr/>
            </p:nvSpPr>
            <p:spPr>
              <a:xfrm>
                <a:off x="7521575" y="1864995"/>
                <a:ext cx="1586865" cy="44196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2" name="Conector Reto 37"/>
          <p:cNvCxnSpPr/>
          <p:nvPr/>
        </p:nvCxnSpPr>
        <p:spPr>
          <a:xfrm rot="16200000">
            <a:off x="11130349" y="14063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37"/>
          <p:cNvCxnSpPr/>
          <p:nvPr/>
        </p:nvCxnSpPr>
        <p:spPr>
          <a:xfrm rot="16200000">
            <a:off x="10800149" y="14164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rot="10800000">
            <a:off x="10963344" y="12298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11168449" y="15828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4152900" y="5566410"/>
                <a:ext cx="6344920" cy="96901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4152900" y="5566410"/>
                <a:ext cx="6344920" cy="969010"/>
              </a:xfrm>
              <a:prstGeom prst="rect">
                <a:avLst/>
              </a:prstGeom>
              <a:blipFill rotWithShape="1">
                <a:blip r:embed="rId5"/>
                <a:stretch>
                  <a:fillRect l="-350" t="-2294" r="-350" b="-2294"/>
                </a:stretch>
              </a:blipFill>
              <a:ln w="44450">
                <a:solidFill>
                  <a:srgbClr val="FFFF00"/>
                </a:solidFill>
              </a:ln>
            </p:spPr>
            <p:txBody>
              <a:bodyPr/>
              <a:lstStyle/>
              <a:p>
                <a:r>
                  <a:rPr lang="pt-BR" altLang="en-US">
                    <a:noFill/>
                  </a:rPr>
                  <a:t> </a:t>
                </a:r>
              </a:p>
            </p:txBody>
          </p:sp>
        </mc:Fallback>
      </mc:AlternateContent>
      <p:sp>
        <p:nvSpPr>
          <p:cNvPr id="127" name="CaixaDeTexto 47"/>
          <p:cNvSpPr txBox="1"/>
          <p:nvPr/>
        </p:nvSpPr>
        <p:spPr>
          <a:xfrm flipH="1">
            <a:off x="4512310" y="94234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58250" y="6174740"/>
            <a:ext cx="2743200" cy="365125"/>
          </a:xfrm>
        </p:spPr>
        <p:txBody>
          <a:bodyPr/>
          <a:p>
            <a:fld id="{74F297BB-B745-4CAB-BE1D-CE4C89382949}" type="slidenum">
              <a:rPr lang="pt-BR" smtClean="0"/>
            </a:fld>
            <a:endParaRPr lang="pt-BR"/>
          </a:p>
        </p:txBody>
      </p:sp>
      <p:sp>
        <p:nvSpPr>
          <p:cNvPr id="115" name="Caixa de Texto 114"/>
          <p:cNvSpPr txBox="1"/>
          <p:nvPr/>
        </p:nvSpPr>
        <p:spPr>
          <a:xfrm>
            <a:off x="654050" y="405130"/>
            <a:ext cx="111652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Amplificador Simples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Lembrando as relações para </a:t>
            </a:r>
            <a:endParaRPr lang="pt-BR" altLang="en-US" sz="2800"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6" name="Caixa de Texto 8"/>
              <p:cNvSpPr txBox="1"/>
              <p:nvPr/>
            </p:nvSpPr>
            <p:spPr>
              <a:xfrm>
                <a:off x="840740" y="3704590"/>
                <a:ext cx="10259695" cy="255778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𝑁</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2</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0</m:t>
                              </m:r>
                            </m:sub>
                          </m:sSub>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𝑁</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0</m:t>
                                  </m:r>
                                </m:sub>
                              </m:sSub>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2</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6</m:t>
                                  </m:r>
                                </m:sub>
                              </m:sSub>
                            </m:den>
                          </m:f>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𝑁</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0</m:t>
                                  </m:r>
                                </m:sub>
                              </m:sSub>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2</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8</m:t>
                                  </m:r>
                                </m:sub>
                              </m:sSub>
                            </m:den>
                          </m:f>
                        </m:den>
                      </m:f>
                      <m:r>
                        <a:rPr lang="en-US" altLang="pt-BR" sz="2800" i="1">
                          <a:latin typeface="Cambria Math" panose="02040503050406030204" pitchFamily="18" charset="0"/>
                          <a:ea typeface="MS Mincho" charset="0"/>
                          <a:cs typeface="Cambria Math" panose="02040503050406030204" pitchFamily="18" charset="0"/>
                        </a:rPr>
                        <m:t>𝑁</m:t>
                      </m:r>
                      <m:r>
                        <a:rPr lang="en-US" altLang="pt-BR" sz="2800" i="1">
                          <a:latin typeface="Cambria Math" panose="02040503050406030204" pitchFamily="18" charset="0"/>
                          <a:ea typeface="MS Mincho"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6</m:t>
                                  </m:r>
                                </m:sub>
                              </m:sSub>
                            </m:den>
                          </m:f>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8</m:t>
                                  </m:r>
                                </m:sub>
                              </m:sSub>
                            </m:den>
                          </m:f>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840740" y="3704590"/>
                <a:ext cx="10259695" cy="2557780"/>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Text Box 2"/>
              <p:cNvSpPr txBox="1"/>
              <p:nvPr/>
            </p:nvSpPr>
            <p:spPr>
              <a:xfrm>
                <a:off x="2589530" y="1858645"/>
                <a:ext cx="3004820"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r>
                                <a:rPr lang="en-US" altLang="pt-BR" sz="2400" i="1">
                                  <a:latin typeface="Cambria Math" panose="02040503050406030204" pitchFamily="18" charset="0"/>
                                  <a:ea typeface="MS Mincho"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3" name="Text Box 2"/>
              <p:cNvSpPr txBox="1">
                <a:spLocks noRot="1" noChangeAspect="1" noMove="1" noResize="1" noEditPoints="1" noAdjustHandles="1" noChangeArrowheads="1" noChangeShapeType="1" noTextEdit="1"/>
              </p:cNvSpPr>
              <p:nvPr/>
            </p:nvSpPr>
            <p:spPr>
              <a:xfrm>
                <a:off x="2589530" y="1858645"/>
                <a:ext cx="3004820" cy="84391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Text Box 11"/>
              <p:cNvSpPr txBox="1"/>
              <p:nvPr/>
            </p:nvSpPr>
            <p:spPr>
              <a:xfrm>
                <a:off x="7506970" y="1858645"/>
                <a:ext cx="1513205" cy="83629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𝑔</m:t>
                          </m:r>
                        </m:e>
                        <m:sub>
                          <m:r>
                            <a:rPr lang="en-US" altLang="pt-BR" sz="2400" b="0" i="1" smtClean="0">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0</m:t>
                              </m:r>
                            </m:sub>
                          </m:sSub>
                        </m:num>
                        <m:den>
                          <m:r>
                            <a:rPr lang="en-US" sz="2400" i="1">
                              <a:latin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Text Box 11"/>
              <p:cNvSpPr txBox="1">
                <a:spLocks noRot="1" noChangeAspect="1" noMove="1" noResize="1" noEditPoints="1" noAdjustHandles="1" noChangeArrowheads="1" noChangeShapeType="1" noTextEdit="1"/>
              </p:cNvSpPr>
              <p:nvPr/>
            </p:nvSpPr>
            <p:spPr>
              <a:xfrm>
                <a:off x="7506970" y="1858645"/>
                <a:ext cx="1513205" cy="836295"/>
              </a:xfrm>
              <a:prstGeom prst="rect">
                <a:avLst/>
              </a:prstGeom>
              <a:blipFill rotWithShape="1">
                <a:blip r:embed="rId3"/>
                <a:stretch>
                  <a:fillRect/>
                </a:stretch>
              </a:blipFill>
            </p:spPr>
            <p:txBody>
              <a:bodyPr/>
              <a:lstStyle/>
              <a:p>
                <a:r>
                  <a:rPr lang="pt-BR" altLang="en-US">
                    <a:noFill/>
                  </a:rPr>
                  <a:t> </a:t>
                </a:r>
              </a:p>
            </p:txBody>
          </p:sp>
        </mc:Fallback>
      </mc:AlternateContent>
      <p:sp>
        <p:nvSpPr>
          <p:cNvPr id="13" name="Caixa de Texto 114"/>
          <p:cNvSpPr txBox="1"/>
          <p:nvPr/>
        </p:nvSpPr>
        <p:spPr>
          <a:xfrm>
            <a:off x="436245" y="2798445"/>
            <a:ext cx="11165205"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teremos que </a:t>
            </a:r>
            <a:endParaRPr lang="pt-BR" altLang="en-US" sz="2800"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58250" y="6174740"/>
            <a:ext cx="2743200" cy="365125"/>
          </a:xfrm>
        </p:spPr>
        <p:txBody>
          <a:bodyPr/>
          <a:p>
            <a:fld id="{74F297BB-B745-4CAB-BE1D-CE4C89382949}" type="slidenum">
              <a:rPr lang="pt-BR" smtClean="0"/>
            </a:fld>
            <a:endParaRPr lang="pt-BR"/>
          </a:p>
        </p:txBody>
      </p:sp>
      <p:sp>
        <p:nvSpPr>
          <p:cNvPr id="115" name="Caixa de Texto 114"/>
          <p:cNvSpPr txBox="1"/>
          <p:nvPr/>
        </p:nvSpPr>
        <p:spPr>
          <a:xfrm>
            <a:off x="654050" y="405130"/>
            <a:ext cx="111652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Amplificador Simples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Considerando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A6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A8</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(licença poética) teremos então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6" name="Caixa de Texto 8"/>
              <p:cNvSpPr txBox="1"/>
              <p:nvPr/>
            </p:nvSpPr>
            <p:spPr>
              <a:xfrm>
                <a:off x="965835" y="1957705"/>
                <a:ext cx="10259695" cy="131381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𝑢𝑡</m:t>
                          </m:r>
                        </m:sub>
                      </m:sSub>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6</m:t>
                                  </m:r>
                                </m:sub>
                              </m:sSub>
                            </m:den>
                          </m:f>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8</m:t>
                                  </m:r>
                                </m:sub>
                              </m:sSub>
                            </m:den>
                          </m:f>
                        </m:den>
                      </m:f>
                      <m:r>
                        <a:rPr lang="en-US" altLang="pt-BR" sz="2800" i="1">
                          <a:latin typeface="Cambria Math" panose="02040503050406030204" pitchFamily="18" charset="0"/>
                          <a:ea typeface="MS Mincho"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6</m:t>
                          </m:r>
                        </m:sub>
                      </m:sSub>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965835" y="1957705"/>
                <a:ext cx="10259695" cy="1313815"/>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114"/>
              <p:cNvSpPr txBox="1"/>
              <p:nvPr/>
            </p:nvSpPr>
            <p:spPr>
              <a:xfrm>
                <a:off x="718185" y="3530600"/>
                <a:ext cx="11165205" cy="256730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diferencial será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𝑢𝑡</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a:latin typeface="Cambria Math" panose="02040503050406030204" pitchFamily="18" charset="0"/>
                              <a:ea typeface="MS Mincho" charset="0"/>
                              <a:cs typeface="Cambria Math" panose="02040503050406030204" pitchFamily="18" charset="0"/>
                            </a:rPr>
                          </m:ctrlPr>
                        </m:fPr>
                        <m:num>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oMath>
                  </m:oMathPara>
                </a14:m>
                <a:endParaRPr lang="en-US" altLang="pt-BR" sz="2800" i="1">
                  <a:latin typeface="Cambria Math" panose="02040503050406030204" pitchFamily="18" charset="0"/>
                  <a:ea typeface="MS Mincho" charset="0"/>
                  <a:cs typeface="Cambria Math" panose="02040503050406030204" pitchFamily="18" charset="0"/>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do circuito é razoávelmente alto, podendo chegar a 40 dBs (100), mas dificilmente a 60 dBs (1000)</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114"/>
              <p:cNvSpPr txBox="1">
                <a:spLocks noRot="1" noChangeAspect="1" noMove="1" noResize="1" noEditPoints="1" noAdjustHandles="1" noChangeArrowheads="1" noChangeShapeType="1" noTextEdit="1"/>
              </p:cNvSpPr>
              <p:nvPr/>
            </p:nvSpPr>
            <p:spPr>
              <a:xfrm>
                <a:off x="718185" y="3530600"/>
                <a:ext cx="11165205" cy="256730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654050" y="405130"/>
                <a:ext cx="11165205" cy="604583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Amplificador Simples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a:latin typeface="Cambria Math" panose="02040503050406030204" pitchFamily="18" charset="0"/>
                              <a:ea typeface="MS Mincho" charset="0"/>
                              <a:cs typeface="Cambria Math" panose="02040503050406030204" pitchFamily="18" charset="0"/>
                            </a:rPr>
                          </m:ctrlPr>
                        </m:fPr>
                        <m:num>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oMath>
                  </m:oMathPara>
                </a14:m>
                <a:endParaRPr lang="en-US" altLang="pt-BR" sz="2800" i="1">
                  <a:latin typeface="Cambria Math" panose="02040503050406030204" pitchFamily="18" charset="0"/>
                  <a:ea typeface="MS Mincho" charset="0"/>
                  <a:cs typeface="Cambria Math" panose="02040503050406030204" pitchFamily="18" charset="0"/>
                </a:endParaRPr>
              </a:p>
              <a:p>
                <a:pPr indent="0" algn="l" fontAlgn="auto">
                  <a:spcAft>
                    <a:spcPts val="1200"/>
                  </a:spcAft>
                  <a:buFont typeface="Arial" panose="020B0604020202020204" pitchFamily="34" charset="0"/>
                  <a:buNone/>
                </a:pPr>
                <a:r>
                  <a:rPr lang="pt-BR" altLang="en-US" sz="2800">
                    <a:latin typeface="Comic Sans MS" panose="030F0702030302020204" pitchFamily="66" charset="0"/>
                    <a:ea typeface="MS Mincho" charset="0"/>
                    <a:cs typeface="Comic Sans MS" panose="030F0702030302020204" pitchFamily="66" charset="0"/>
                  </a:rPr>
                  <a:t>Para elevar o ganho, podemos:</a:t>
                </a:r>
                <a:endParaRPr lang="pt-BR" altLang="en-US" sz="2800">
                  <a:latin typeface="Comic Sans MS" panose="030F0702030302020204" pitchFamily="66" charset="0"/>
                  <a:ea typeface="MS Mincho" charset="0"/>
                  <a:cs typeface="Comic Sans MS" panose="030F0702030302020204" pitchFamily="66" charset="0"/>
                </a:endParaRPr>
              </a:p>
              <a:p>
                <a:pPr marL="457200" indent="-457200" algn="l" fontAlgn="auto">
                  <a:spcAft>
                    <a:spcPts val="1200"/>
                  </a:spcAft>
                  <a:buFont typeface="Wingdings" panose="05000000000000000000" charset="0"/>
                  <a:buChar char="ü"/>
                </a:pPr>
                <a:r>
                  <a:rPr lang="pt-BR" altLang="en-US" sz="2800" b="1">
                    <a:latin typeface="Comic Sans MS" panose="030F0702030302020204" pitchFamily="66" charset="0"/>
                    <a:ea typeface="MS Mincho" charset="0"/>
                    <a:cs typeface="Comic Sans MS" panose="030F0702030302020204" pitchFamily="66" charset="0"/>
                  </a:rPr>
                  <a:t>diminuir a tensão de overdrive (V</a:t>
                </a:r>
                <a:r>
                  <a:rPr lang="pt-BR" altLang="en-US" sz="2800" b="1" baseline="-25000">
                    <a:latin typeface="Comic Sans MS" panose="030F0702030302020204" pitchFamily="66" charset="0"/>
                    <a:ea typeface="MS Mincho" charset="0"/>
                    <a:cs typeface="Comic Sans MS" panose="030F0702030302020204" pitchFamily="66" charset="0"/>
                  </a:rPr>
                  <a:t>GS1</a:t>
                </a:r>
                <a:r>
                  <a:rPr lang="pt-BR" altLang="en-US" sz="2800" b="1">
                    <a:latin typeface="Comic Sans MS" panose="030F0702030302020204" pitchFamily="66" charset="0"/>
                    <a:ea typeface="MS Mincho" charset="0"/>
                    <a:cs typeface="Comic Sans MS" panose="030F0702030302020204" pitchFamily="66" charset="0"/>
                  </a:rPr>
                  <a:t> - V</a:t>
                </a:r>
                <a:r>
                  <a:rPr lang="pt-BR" altLang="en-US" sz="2800" b="1" baseline="-25000">
                    <a:latin typeface="Comic Sans MS" panose="030F0702030302020204" pitchFamily="66" charset="0"/>
                    <a:ea typeface="MS Mincho" charset="0"/>
                    <a:cs typeface="Comic Sans MS" panose="030F0702030302020204" pitchFamily="66" charset="0"/>
                  </a:rPr>
                  <a:t>TN</a:t>
                </a:r>
                <a:r>
                  <a:rPr lang="pt-BR" altLang="en-US" sz="2800" b="1">
                    <a:latin typeface="Comic Sans MS" panose="030F0702030302020204" pitchFamily="66" charset="0"/>
                    <a:ea typeface="MS Mincho" charset="0"/>
                    <a:cs typeface="Comic Sans MS" panose="030F0702030302020204" pitchFamily="66" charset="0"/>
                  </a:rPr>
                  <a:t>)</a:t>
                </a:r>
                <a:endParaRPr lang="pt-BR" altLang="en-US" sz="2800" b="1">
                  <a:latin typeface="Comic Sans MS" panose="030F0702030302020204" pitchFamily="66" charset="0"/>
                  <a:ea typeface="MS Mincho" charset="0"/>
                  <a:cs typeface="Comic Sans MS" panose="030F0702030302020204" pitchFamily="66" charset="0"/>
                </a:endParaRPr>
              </a:p>
              <a:p>
                <a:pPr marL="457200" indent="-457200" algn="l" fontAlgn="auto">
                  <a:spcAft>
                    <a:spcPts val="1200"/>
                  </a:spcAft>
                  <a:buFont typeface="Wingdings" panose="05000000000000000000" charset="0"/>
                  <a:buChar char="ü"/>
                </a:pPr>
                <a:r>
                  <a:rPr lang="pt-BR" altLang="en-US" sz="2800" b="1">
                    <a:latin typeface="Comic Sans MS" panose="030F0702030302020204" pitchFamily="66" charset="0"/>
                    <a:ea typeface="MS Mincho" charset="0"/>
                    <a:cs typeface="Comic Sans MS" panose="030F0702030302020204" pitchFamily="66" charset="0"/>
                  </a:rPr>
                  <a:t>utilizar transistores com maior tensão de Early (aumentar o L dos transistores)</a:t>
                </a:r>
                <a:endParaRPr lang="pt-BR" altLang="en-US" sz="2800" b="1">
                  <a:latin typeface="Comic Sans MS" panose="030F0702030302020204" pitchFamily="66" charset="0"/>
                  <a:ea typeface="MS Mincho" charset="0"/>
                  <a:cs typeface="Comic Sans MS" panose="030F0702030302020204" pitchFamily="66" charset="0"/>
                </a:endParaRPr>
              </a:p>
              <a:p>
                <a:pPr marL="457200" indent="-457200" algn="l" fontAlgn="auto">
                  <a:spcAft>
                    <a:spcPts val="1200"/>
                  </a:spcAft>
                  <a:buFont typeface="Wingdings" panose="05000000000000000000" charset="0"/>
                  <a:buChar char="ü"/>
                </a:pPr>
                <a:endParaRPr lang="pt-BR" altLang="en-US" sz="2800" b="1">
                  <a:latin typeface="Comic Sans MS" panose="030F0702030302020204" pitchFamily="66" charset="0"/>
                  <a:ea typeface="MS Mincho" charset="0"/>
                  <a:cs typeface="Comic Sans MS" panose="030F0702030302020204" pitchFamily="66" charset="0"/>
                </a:endParaRPr>
              </a:p>
              <a:p>
                <a:pPr indent="0" algn="l" fontAlgn="auto">
                  <a:spcAft>
                    <a:spcPts val="1200"/>
                  </a:spcAft>
                  <a:buFont typeface="Wingdings" panose="05000000000000000000" charset="0"/>
                  <a:buNone/>
                </a:pPr>
                <a:r>
                  <a:rPr lang="pt-BR" altLang="en-US" sz="2800" b="1">
                    <a:latin typeface="Comic Sans MS" panose="030F0702030302020204" pitchFamily="66" charset="0"/>
                    <a:ea typeface="MS Mincho" charset="0"/>
                    <a:cs typeface="Comic Sans MS" panose="030F0702030302020204" pitchFamily="66" charset="0"/>
                  </a:rPr>
                  <a:t>Observe que o ganho não depende da corrente I</a:t>
                </a:r>
                <a:r>
                  <a:rPr lang="pt-BR" altLang="en-US" sz="2800" b="1" baseline="-25000">
                    <a:latin typeface="Comic Sans MS" panose="030F0702030302020204" pitchFamily="66" charset="0"/>
                    <a:ea typeface="MS Mincho" charset="0"/>
                    <a:cs typeface="Comic Sans MS" panose="030F0702030302020204" pitchFamily="66" charset="0"/>
                  </a:rPr>
                  <a:t>0</a:t>
                </a:r>
                <a:r>
                  <a:rPr lang="pt-BR" altLang="en-US" sz="2800" b="1">
                    <a:latin typeface="Comic Sans MS" panose="030F0702030302020204" pitchFamily="66" charset="0"/>
                    <a:ea typeface="MS Mincho" charset="0"/>
                    <a:cs typeface="Comic Sans MS" panose="030F0702030302020204" pitchFamily="66" charset="0"/>
                  </a:rPr>
                  <a:t>. Em que afeta, no desempenho do circuito, o valor de I</a:t>
                </a:r>
                <a:r>
                  <a:rPr lang="pt-BR" altLang="en-US" sz="2800" b="1" baseline="-25000">
                    <a:latin typeface="Comic Sans MS" panose="030F0702030302020204" pitchFamily="66" charset="0"/>
                    <a:ea typeface="MS Mincho" charset="0"/>
                    <a:cs typeface="Comic Sans MS" panose="030F0702030302020204" pitchFamily="66" charset="0"/>
                  </a:rPr>
                  <a:t>0</a:t>
                </a:r>
                <a:r>
                  <a:rPr lang="pt-BR" altLang="en-US" sz="2800" b="1">
                    <a:latin typeface="Comic Sans MS" panose="030F0702030302020204" pitchFamily="66" charset="0"/>
                    <a:ea typeface="MS Mincho" charset="0"/>
                    <a:cs typeface="Comic Sans MS" panose="030F0702030302020204" pitchFamily="66" charset="0"/>
                  </a:rPr>
                  <a:t>?</a:t>
                </a:r>
                <a:endParaRPr lang="en-US" altLang="pt-BR" sz="2800" b="1">
                  <a:latin typeface="Comic Sans MS" panose="030F0702030302020204" pitchFamily="66" charset="0"/>
                  <a:ea typeface="MS Mincho" charset="0"/>
                  <a:cs typeface="Comic Sans MS" panose="030F0702030302020204" pitchFamily="66" charset="0"/>
                </a:endParaRPr>
              </a:p>
              <a:p>
                <a:pPr indent="0" algn="l" fontAlgn="auto">
                  <a:spcAft>
                    <a:spcPts val="1200"/>
                  </a:spcAft>
                  <a:buFont typeface="Arial" panose="020B0604020202020204" pitchFamily="34" charset="0"/>
                  <a:buNone/>
                </a:pP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654050" y="405130"/>
                <a:ext cx="11165205" cy="60458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766445" y="624205"/>
                <a:ext cx="10821670" cy="55225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r>
                  <a:rPr lang="pt-BR" altLang="en-US" sz="28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pt-BR" altLang="pt-BR" sz="2800" b="1" i="0"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(grande e negativo)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14:m>
                  <m:oMath xmlns:m="http://schemas.openxmlformats.org/officeDocument/2006/math">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oMath>
                </a14:m>
                <a:r>
                  <a:rPr lang="pt-BR" altLang="en-US"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impedancia de entrada: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(valor de alguns kOhms)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impedancia de saída: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 alto)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766445" y="624205"/>
                <a:ext cx="10821670" cy="55225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43010" y="5963285"/>
            <a:ext cx="2743200" cy="365125"/>
          </a:xfrm>
        </p:spPr>
        <p:txBody>
          <a:bodyPr/>
          <a:p>
            <a:fld id="{74F297BB-B745-4CAB-BE1D-CE4C89382949}" type="slidenum">
              <a:rPr lang="pt-BR" smtClean="0"/>
            </a:fld>
            <a:endParaRPr lang="pt-BR"/>
          </a:p>
        </p:txBody>
      </p:sp>
      <p:sp>
        <p:nvSpPr>
          <p:cNvPr id="5" name="Espaço Reservado para Conteúdo 2"/>
          <p:cNvSpPr txBox="1"/>
          <p:nvPr/>
        </p:nvSpPr>
        <p:spPr>
          <a:xfrm>
            <a:off x="711200" y="414020"/>
            <a:ext cx="10527665" cy="121729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3200" b="1" dirty="0" smtClean="0">
                <a:solidFill>
                  <a:srgbClr val="C00000"/>
                </a:solidFill>
                <a:latin typeface="Comic Sans MS" panose="030F0702030302020204" pitchFamily="66" charset="0"/>
                <a:cs typeface="Comic Sans MS" panose="030F0702030302020204" pitchFamily="66" charset="0"/>
              </a:rPr>
              <a:t>Slew Rate</a:t>
            </a:r>
            <a:r>
              <a:rPr lang="pt-BR" b="1" dirty="0" smtClean="0">
                <a:latin typeface="Comic Sans MS" panose="030F0702030302020204" pitchFamily="66" charset="0"/>
                <a:cs typeface="Comic Sans MS" panose="030F0702030302020204" pitchFamily="66" charset="0"/>
              </a:rPr>
              <a:t> </a:t>
            </a:r>
            <a:endParaRPr lang="pt-BR" b="1" dirty="0" smtClean="0">
              <a:latin typeface="Comic Sans MS" panose="030F0702030302020204" pitchFamily="66" charset="0"/>
              <a:cs typeface="Comic Sans MS" panose="030F0702030302020204" pitchFamily="66" charset="0"/>
            </a:endParaRPr>
          </a:p>
          <a:p>
            <a:pPr marL="0" indent="0">
              <a:buNone/>
            </a:pPr>
            <a:r>
              <a:rPr lang="pt-BR" b="1" dirty="0" smtClean="0">
                <a:latin typeface="Comic Sans MS" panose="030F0702030302020204" pitchFamily="66" charset="0"/>
                <a:cs typeface="Comic Sans MS" panose="030F0702030302020204" pitchFamily="66" charset="0"/>
              </a:rPr>
              <a:t>Considere um seguidor de tensão</a:t>
            </a:r>
            <a:endParaRPr lang="pt-BR" b="1" dirty="0" smtClean="0">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1602105" y="381508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1610913" y="2684166"/>
            <a:ext cx="2265405" cy="1375719"/>
            <a:chOff x="2026508" y="4098528"/>
            <a:chExt cx="2265405" cy="1375719"/>
          </a:xfrm>
        </p:grpSpPr>
        <p:sp>
          <p:nvSpPr>
            <p:cNvPr id="6"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7" name="Conector Reto 5"/>
            <p:cNvCxnSpPr>
              <a:stCxn id="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1" name="CaixaDeTexto 9"/>
            <p:cNvSpPr txBox="1"/>
            <p:nvPr/>
          </p:nvSpPr>
          <p:spPr>
            <a:xfrm>
              <a:off x="2504301" y="4150524"/>
              <a:ext cx="288324" cy="461665"/>
            </a:xfrm>
            <a:prstGeom prst="rect">
              <a:avLst/>
            </a:prstGeom>
            <a:noFill/>
          </p:spPr>
          <p:txBody>
            <a:bodyPr wrap="square" rtlCol="0">
              <a:spAutoFit/>
            </a:bodyPr>
            <a:lstStyle/>
            <a:p>
              <a:r>
                <a:rPr lang="pt-BR" sz="2400" dirty="0"/>
                <a:t>-</a:t>
              </a:r>
              <a:endParaRPr lang="pt-BR" sz="2400" dirty="0"/>
            </a:p>
          </p:txBody>
        </p:sp>
        <p:sp>
          <p:nvSpPr>
            <p:cNvPr id="12"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3"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3288030" y="204343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1823563" y="343554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912910" y="401469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611630" y="204279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1381125" y="407797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1313503" y="3750193"/>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1490846" y="495793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1646335" y="248561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14" name="Forma livre 12"/>
          <p:cNvSpPr/>
          <p:nvPr/>
        </p:nvSpPr>
        <p:spPr>
          <a:xfrm>
            <a:off x="1143000" y="5074920"/>
            <a:ext cx="1630680" cy="594360"/>
          </a:xfrm>
          <a:custGeom>
            <a:avLst/>
            <a:gdLst>
              <a:gd name="connisteX0" fmla="*/ 0 w 1630680"/>
              <a:gd name="connsiteY0" fmla="*/ 594360 h 594360"/>
              <a:gd name="connisteX1" fmla="*/ 805815 w 1630680"/>
              <a:gd name="connsiteY1" fmla="*/ 584835 h 594360"/>
              <a:gd name="connisteX2" fmla="*/ 805815 w 1630680"/>
              <a:gd name="connsiteY2" fmla="*/ 9525 h 594360"/>
              <a:gd name="connisteX3" fmla="*/ 1630680 w 1630680"/>
              <a:gd name="connsiteY3" fmla="*/ 0 h 594360"/>
            </a:gdLst>
            <a:ahLst/>
            <a:cxnLst>
              <a:cxn ang="0">
                <a:pos x="connisteX0" y="connsiteY0"/>
              </a:cxn>
              <a:cxn ang="0">
                <a:pos x="connisteX1" y="connsiteY1"/>
              </a:cxn>
              <a:cxn ang="0">
                <a:pos x="connisteX2" y="connsiteY2"/>
              </a:cxn>
              <a:cxn ang="0">
                <a:pos x="connisteX3" y="connsiteY3"/>
              </a:cxn>
            </a:cxnLst>
            <a:rect l="l" t="t" r="r" b="b"/>
            <a:pathLst>
              <a:path w="1630680" h="594360">
                <a:moveTo>
                  <a:pt x="0" y="594360"/>
                </a:moveTo>
                <a:lnTo>
                  <a:pt x="805815" y="584835"/>
                </a:lnTo>
                <a:lnTo>
                  <a:pt x="805815" y="9525"/>
                </a:lnTo>
                <a:lnTo>
                  <a:pt x="1630680" y="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CaixaDeTexto 47"/>
          <p:cNvSpPr txBox="1"/>
          <p:nvPr/>
        </p:nvSpPr>
        <p:spPr>
          <a:xfrm>
            <a:off x="1289465" y="522564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21" name="Forma livre 15"/>
          <p:cNvSpPr/>
          <p:nvPr/>
        </p:nvSpPr>
        <p:spPr>
          <a:xfrm>
            <a:off x="3815715" y="3420110"/>
            <a:ext cx="2063115" cy="594360"/>
          </a:xfrm>
          <a:custGeom>
            <a:avLst/>
            <a:gdLst>
              <a:gd name="connisteX0" fmla="*/ 0 w 2197100"/>
              <a:gd name="connsiteY0" fmla="*/ 719455 h 719455"/>
              <a:gd name="connisteX1" fmla="*/ 767715 w 2197100"/>
              <a:gd name="connsiteY1" fmla="*/ 719455 h 719455"/>
              <a:gd name="connisteX2" fmla="*/ 1170305 w 2197100"/>
              <a:gd name="connsiteY2" fmla="*/ 0 h 719455"/>
              <a:gd name="connisteX3" fmla="*/ 2197100 w 2197100"/>
              <a:gd name="connsiteY3" fmla="*/ 9525 h 719455"/>
            </a:gdLst>
            <a:ahLst/>
            <a:cxnLst>
              <a:cxn ang="0">
                <a:pos x="connisteX0" y="connsiteY0"/>
              </a:cxn>
              <a:cxn ang="0">
                <a:pos x="connisteX1" y="connsiteY1"/>
              </a:cxn>
              <a:cxn ang="0">
                <a:pos x="connisteX2" y="connsiteY2"/>
              </a:cxn>
              <a:cxn ang="0">
                <a:pos x="connisteX3" y="connsiteY3"/>
              </a:cxn>
            </a:cxnLst>
            <a:rect l="l" t="t" r="r" b="b"/>
            <a:pathLst>
              <a:path w="2197100" h="719455">
                <a:moveTo>
                  <a:pt x="0" y="719455"/>
                </a:moveTo>
                <a:lnTo>
                  <a:pt x="767715" y="719455"/>
                </a:lnTo>
                <a:lnTo>
                  <a:pt x="1170305" y="0"/>
                </a:lnTo>
                <a:lnTo>
                  <a:pt x="2197100" y="9525"/>
                </a:lnTo>
              </a:path>
            </a:pathLst>
          </a:cu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CaixaDeTexto 10"/>
          <p:cNvSpPr txBox="1"/>
          <p:nvPr/>
        </p:nvSpPr>
        <p:spPr>
          <a:xfrm>
            <a:off x="4006108" y="3552542"/>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42" name="CaixaDeTexto 41"/>
          <p:cNvSpPr txBox="1"/>
          <p:nvPr/>
        </p:nvSpPr>
        <p:spPr>
          <a:xfrm>
            <a:off x="1898650" y="5189855"/>
            <a:ext cx="1977390" cy="460375"/>
          </a:xfrm>
          <a:prstGeom prst="rect">
            <a:avLst/>
          </a:prstGeom>
          <a:noFill/>
        </p:spPr>
        <p:txBody>
          <a:bodyPr wrap="square" rtlCol="0">
            <a:spAutoFit/>
          </a:bodyPr>
          <a:lstStyle/>
          <a:p>
            <a:pPr algn="ctr"/>
            <a:r>
              <a:rPr lang="pt-BR" altLang="en-US" sz="2400" dirty="0" smtClean="0">
                <a:solidFill>
                  <a:schemeClr val="tx1"/>
                </a:solidFill>
                <a:latin typeface="Comic Sans MS" panose="030F0702030302020204" pitchFamily="66" charset="0"/>
                <a:cs typeface="Comic Sans MS" panose="030F0702030302020204" pitchFamily="66" charset="0"/>
              </a:rPr>
              <a:t>instantâneo</a:t>
            </a:r>
            <a:endParaRPr lang="pt-BR" altLang="en-US" sz="2400" dirty="0" smtClean="0">
              <a:solidFill>
                <a:schemeClr val="tx1"/>
              </a:solidFill>
              <a:latin typeface="Comic Sans MS" panose="030F0702030302020204" pitchFamily="66" charset="0"/>
              <a:cs typeface="Comic Sans MS" panose="030F0702030302020204" pitchFamily="66" charset="0"/>
            </a:endParaRPr>
          </a:p>
        </p:txBody>
      </p:sp>
      <p:sp>
        <p:nvSpPr>
          <p:cNvPr id="23" name="CaixaDeTexto 41"/>
          <p:cNvSpPr txBox="1"/>
          <p:nvPr/>
        </p:nvSpPr>
        <p:spPr>
          <a:xfrm>
            <a:off x="4589780" y="3495675"/>
            <a:ext cx="3012440" cy="829945"/>
          </a:xfrm>
          <a:prstGeom prst="rect">
            <a:avLst/>
          </a:prstGeom>
          <a:noFill/>
        </p:spPr>
        <p:txBody>
          <a:bodyPr wrap="square" rtlCol="0">
            <a:spAutoFit/>
          </a:bodyPr>
          <a:lstStyle/>
          <a:p>
            <a:pPr algn="ctr"/>
            <a:r>
              <a:rPr lang="pt-BR" altLang="en-US" sz="2400" dirty="0" smtClean="0">
                <a:solidFill>
                  <a:schemeClr val="tx1"/>
                </a:solidFill>
                <a:latin typeface="Comic Sans MS" panose="030F0702030302020204" pitchFamily="66" charset="0"/>
                <a:cs typeface="Comic Sans MS" panose="030F0702030302020204" pitchFamily="66" charset="0"/>
              </a:rPr>
              <a:t>a saída  não muda instantaneamente</a:t>
            </a:r>
            <a:endParaRPr lang="pt-BR" altLang="en-US" sz="2400"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4" name="CaixaDeTexto 41"/>
              <p:cNvSpPr txBox="1"/>
              <p:nvPr/>
            </p:nvSpPr>
            <p:spPr>
              <a:xfrm>
                <a:off x="6796405" y="4526915"/>
                <a:ext cx="4959985" cy="777875"/>
              </a:xfrm>
              <a:prstGeom prst="rect">
                <a:avLst/>
              </a:prstGeom>
              <a:noFill/>
              <a:ln w="25400">
                <a:solidFill>
                  <a:srgbClr val="FFFF00"/>
                </a:solidFill>
              </a:ln>
            </p:spPr>
            <p:txBody>
              <a:bodyPr wrap="square" rtlCol="0">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rPr>
                  <a:t>slew rate</a:t>
                </a:r>
                <a:r>
                  <a:rPr lang="pt-BR" altLang="en-US" sz="2800" dirty="0" smtClean="0">
                    <a:solidFill>
                      <a:schemeClr val="tx1"/>
                    </a:solidFill>
                    <a:latin typeface="Comic Sans MS" panose="030F0702030302020204" pitchFamily="66" charset="0"/>
                    <a:cs typeface="Comic Sans MS" panose="030F0702030302020204" pitchFamily="66" charset="0"/>
                  </a:rPr>
                  <a:t> = SR = max </a:t>
                </a:r>
                <a14:m>
                  <m:oMath xmlns:m="http://schemas.openxmlformats.org/officeDocument/2006/math">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r>
                      <a:rPr lang="en-US" altLang="pt-BR" sz="2800" dirty="0" smtClean="0">
                        <a:solidFill>
                          <a:schemeClr val="tx1"/>
                        </a:solidFill>
                        <a:latin typeface="Comic Sans MS" panose="030F0702030302020204" pitchFamily="66" charset="0"/>
                        <a:cs typeface="Comic Sans MS" panose="030F0702030302020204" pitchFamily="66" charset="0"/>
                      </a:rPr>
                      <m:t>|</m:t>
                    </m:r>
                  </m:oMath>
                </a14:m>
                <a:endParaRPr lang="pt-BR" altLang="en-US" sz="2800" dirty="0" smtClean="0">
                  <a:solidFill>
                    <a:schemeClr val="tx1"/>
                  </a:solidFill>
                  <a:latin typeface="Cambria Math" panose="02040503050406030204" pitchFamily="18" charset="0"/>
                  <a:cs typeface="Cambria Math" panose="02040503050406030204" pitchFamily="18" charset="0"/>
                </a:endParaRPr>
              </a:p>
            </p:txBody>
          </p:sp>
        </mc:Choice>
        <mc:Fallback>
          <p:sp>
            <p:nvSpPr>
              <p:cNvPr id="24" name="CaixaDeTexto 41"/>
              <p:cNvSpPr txBox="1">
                <a:spLocks noRot="1" noChangeAspect="1" noMove="1" noResize="1" noEditPoints="1" noAdjustHandles="1" noChangeArrowheads="1" noChangeShapeType="1" noTextEdit="1"/>
              </p:cNvSpPr>
              <p:nvPr/>
            </p:nvSpPr>
            <p:spPr>
              <a:xfrm>
                <a:off x="6796405" y="4526915"/>
                <a:ext cx="4959985" cy="777875"/>
              </a:xfrm>
              <a:prstGeom prst="rect">
                <a:avLst/>
              </a:prstGeom>
              <a:blipFill rotWithShape="1">
                <a:blip r:embed="rId1"/>
                <a:stretch>
                  <a:fillRect l="-256" t="-1633" r="-256" b="-1633"/>
                </a:stretch>
              </a:blipFill>
              <a:ln w="25400">
                <a:solidFill>
                  <a:srgbClr val="FFFF00"/>
                </a:solidFill>
              </a:ln>
            </p:spPr>
            <p:txBody>
              <a:bodyPr/>
              <a:lstStyle/>
              <a:p>
                <a:r>
                  <a:rPr lang="pt-BR" altLang="en-US">
                    <a:noFill/>
                  </a:rPr>
                  <a:t> </a:t>
                </a:r>
              </a:p>
            </p:txBody>
          </p:sp>
        </mc:Fallback>
      </mc:AlternateContent>
      <p:sp>
        <p:nvSpPr>
          <p:cNvPr id="25" name="CaixaDeTexto 47"/>
          <p:cNvSpPr txBox="1"/>
          <p:nvPr/>
        </p:nvSpPr>
        <p:spPr>
          <a:xfrm>
            <a:off x="2078770" y="3136494"/>
            <a:ext cx="1122045" cy="460375"/>
          </a:xfrm>
          <a:prstGeom prst="rect">
            <a:avLst/>
          </a:prstGeom>
          <a:noFill/>
        </p:spPr>
        <p:txBody>
          <a:bodyPr wrap="none" rtlCol="0">
            <a:spAutoFit/>
          </a:bodyPr>
          <a:p>
            <a:r>
              <a:rPr lang="pt-BR" sz="2400" dirty="0"/>
              <a:t>AmpOP</a:t>
            </a:r>
            <a:endParaRPr lang="pt-BR" sz="2400" dirty="0"/>
          </a:p>
        </p:txBody>
      </p:sp>
    </p:spTree>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809355" y="640905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Espaço Reservado para Conteúdo 2"/>
          <p:cNvSpPr txBox="1"/>
          <p:nvPr/>
        </p:nvSpPr>
        <p:spPr>
          <a:xfrm>
            <a:off x="711200" y="414020"/>
            <a:ext cx="10892155" cy="1283111"/>
          </a:xfrm>
          <a:prstGeom prst="rect">
            <a:avLst/>
          </a:prstGeom>
        </p:spPr>
        <p:txBody>
          <a:bodyPr vert="horz" lIns="91440" tIns="45720" rIns="91440" bIns="45720" rtlCol="0">
            <a:normAutofit fontScale="50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6000" b="1" dirty="0" smtClean="0">
                <a:solidFill>
                  <a:srgbClr val="C00000"/>
                </a:solidFill>
                <a:latin typeface="Comic Sans MS" panose="030F0702030302020204" pitchFamily="66" charset="0"/>
                <a:cs typeface="Comic Sans MS" panose="030F0702030302020204" pitchFamily="66" charset="0"/>
              </a:rPr>
              <a:t>Slew Rate</a:t>
            </a:r>
            <a:endParaRPr lang="pt-BR" sz="60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sz="4900" b="1" dirty="0" smtClean="0">
                <a:solidFill>
                  <a:schemeClr val="tx1"/>
                </a:solidFill>
                <a:latin typeface="Comic Sans MS" panose="030F0702030302020204" pitchFamily="66" charset="0"/>
                <a:cs typeface="Comic Sans MS" panose="030F0702030302020204" pitchFamily="66" charset="0"/>
              </a:rPr>
              <a:t>Considere o seguidor de tensão abaixo. Se o sinal de entrada Vin for muito rápido, senoide a 200 KHz, teremos uma saída deformada.  </a:t>
            </a:r>
            <a:r>
              <a:rPr lang="pt-BR" sz="4900" b="1" dirty="0" smtClean="0">
                <a:latin typeface="Comic Sans MS" panose="030F0702030302020204" pitchFamily="66" charset="0"/>
                <a:cs typeface="Comic Sans MS" panose="030F0702030302020204" pitchFamily="66" charset="0"/>
              </a:rPr>
              <a:t> </a:t>
            </a:r>
            <a:endParaRPr lang="pt-BR" sz="4900" b="1" dirty="0" smtClean="0">
              <a:latin typeface="Comic Sans MS" panose="030F0702030302020204" pitchFamily="66" charset="0"/>
              <a:cs typeface="Comic Sans MS" panose="030F0702030302020204" pitchFamily="66" charset="0"/>
            </a:endParaRPr>
          </a:p>
          <a:p>
            <a:pPr marL="0" indent="0">
              <a:buNone/>
            </a:pPr>
            <a:endParaRPr lang="pt-BR" sz="5000" b="1" dirty="0" smtClean="0">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1007745" y="362775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1016553" y="2496841"/>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2693670" y="1856105"/>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1229203" y="3248216"/>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318550" y="382737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017270" y="1855470"/>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786765" y="389064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719143" y="3562868"/>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903471" y="477060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1051975" y="229829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pic>
        <p:nvPicPr>
          <p:cNvPr id="13" name="Imagem 12" descr="LM741SR"/>
          <p:cNvPicPr>
            <a:picLocks noChangeAspect="1"/>
          </p:cNvPicPr>
          <p:nvPr/>
        </p:nvPicPr>
        <p:blipFill>
          <a:blip r:embed="rId1"/>
          <a:stretch>
            <a:fillRect/>
          </a:stretch>
        </p:blipFill>
        <p:spPr>
          <a:xfrm>
            <a:off x="2203450" y="3562985"/>
            <a:ext cx="9675495" cy="2774315"/>
          </a:xfrm>
          <a:prstGeom prst="rect">
            <a:avLst/>
          </a:prstGeom>
        </p:spPr>
      </p:pic>
      <p:sp>
        <p:nvSpPr>
          <p:cNvPr id="16" name="Caixa de Texto 15"/>
          <p:cNvSpPr txBox="1"/>
          <p:nvPr/>
        </p:nvSpPr>
        <p:spPr>
          <a:xfrm>
            <a:off x="2844165" y="5486400"/>
            <a:ext cx="969010" cy="368300"/>
          </a:xfrm>
          <a:prstGeom prst="rect">
            <a:avLst/>
          </a:prstGeom>
          <a:solidFill>
            <a:schemeClr val="bg1"/>
          </a:solidFill>
        </p:spPr>
        <p:txBody>
          <a:bodyPr wrap="square" rtlCol="0">
            <a:spAutoFit/>
          </a:bodyPr>
          <a:lstStyle/>
          <a:p>
            <a:r>
              <a:rPr lang="pt-BR" altLang="en-US"/>
              <a:t>entrada</a:t>
            </a:r>
            <a:endParaRPr lang="pt-BR" altLang="en-US"/>
          </a:p>
        </p:txBody>
      </p:sp>
      <p:sp>
        <p:nvSpPr>
          <p:cNvPr id="22" name="Caixa de Texto 21"/>
          <p:cNvSpPr txBox="1"/>
          <p:nvPr/>
        </p:nvSpPr>
        <p:spPr>
          <a:xfrm>
            <a:off x="6175375" y="4402455"/>
            <a:ext cx="815975" cy="368300"/>
          </a:xfrm>
          <a:prstGeom prst="rect">
            <a:avLst/>
          </a:prstGeom>
          <a:solidFill>
            <a:schemeClr val="bg1"/>
          </a:solidFill>
        </p:spPr>
        <p:txBody>
          <a:bodyPr wrap="square" rtlCol="0">
            <a:spAutoFit/>
          </a:bodyPr>
          <a:lstStyle/>
          <a:p>
            <a:pPr algn="ctr"/>
            <a:r>
              <a:rPr lang="pt-BR" altLang="en-US"/>
              <a:t>saída</a:t>
            </a:r>
            <a:endParaRPr lang="pt-BR" altLang="en-US"/>
          </a:p>
        </p:txBody>
      </p:sp>
      <p:cxnSp>
        <p:nvCxnSpPr>
          <p:cNvPr id="23" name="Conector Reto 22"/>
          <p:cNvCxnSpPr/>
          <p:nvPr/>
        </p:nvCxnSpPr>
        <p:spPr>
          <a:xfrm flipV="1">
            <a:off x="4200525" y="3631565"/>
            <a:ext cx="1544320" cy="2689225"/>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Caixa de Texto 24"/>
          <p:cNvSpPr txBox="1"/>
          <p:nvPr/>
        </p:nvSpPr>
        <p:spPr>
          <a:xfrm>
            <a:off x="4503420" y="3230245"/>
            <a:ext cx="3064510" cy="368300"/>
          </a:xfrm>
          <a:prstGeom prst="rect">
            <a:avLst/>
          </a:prstGeom>
          <a:noFill/>
        </p:spPr>
        <p:txBody>
          <a:bodyPr wrap="none" rtlCol="0">
            <a:spAutoFit/>
          </a:bodyPr>
          <a:lstStyle/>
          <a:p>
            <a:r>
              <a:rPr lang="pt-BR" altLang="en-US"/>
              <a:t>slew rate </a:t>
            </a:r>
            <a:r>
              <a:rPr lang="pt-BR" altLang="en-US">
                <a:latin typeface="Arial" panose="020B0604020202020204" pitchFamily="34" charset="0"/>
                <a:cs typeface="Arial" panose="020B0604020202020204" pitchFamily="34" charset="0"/>
              </a:rPr>
              <a:t>≈ 2V/3us ≈ 0.7 V/us</a:t>
            </a:r>
            <a:endParaRPr lang="pt-BR" altLang="en-US">
              <a:latin typeface="Arial" panose="020B0604020202020204" pitchFamily="34" charset="0"/>
              <a:cs typeface="Arial" panose="020B0604020202020204" pitchFamily="34" charset="0"/>
            </a:endParaRPr>
          </a:p>
        </p:txBody>
      </p:sp>
      <p:sp>
        <p:nvSpPr>
          <p:cNvPr id="14" name="CaixaDeTexto 47"/>
          <p:cNvSpPr txBox="1"/>
          <p:nvPr/>
        </p:nvSpPr>
        <p:spPr>
          <a:xfrm>
            <a:off x="1504095" y="2965044"/>
            <a:ext cx="1122045" cy="460375"/>
          </a:xfrm>
          <a:prstGeom prst="rect">
            <a:avLst/>
          </a:prstGeom>
          <a:noFill/>
        </p:spPr>
        <p:txBody>
          <a:bodyPr wrap="none" rtlCol="0">
            <a:spAutoFit/>
          </a:bodyPr>
          <a:p>
            <a:r>
              <a:rPr lang="pt-BR" sz="2400" dirty="0"/>
              <a:t>AmpOP</a:t>
            </a:r>
            <a:endParaRPr lang="pt-BR" sz="2400" dirty="0"/>
          </a:p>
        </p:txBody>
      </p:sp>
    </p:spTree>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3" name="Conector Reto 49"/>
          <p:cNvCxnSpPr/>
          <p:nvPr/>
        </p:nvCxnSpPr>
        <p:spPr>
          <a:xfrm rot="16200000" flipH="1">
            <a:off x="2618685" y="522599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113" name="Conector Reto 49"/>
          <p:cNvCxnSpPr/>
          <p:nvPr/>
        </p:nvCxnSpPr>
        <p:spPr>
          <a:xfrm flipH="1">
            <a:off x="1351915" y="2598420"/>
            <a:ext cx="7772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2498725" y="4676775"/>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2218055" y="1548765"/>
            <a:ext cx="71120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5584190" y="338074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8" name="Conector Reto 49"/>
          <p:cNvCxnSpPr/>
          <p:nvPr/>
        </p:nvCxnSpPr>
        <p:spPr>
          <a:xfrm flipH="1">
            <a:off x="3153410" y="4676775"/>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3552190" y="15925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1674495" y="3524250"/>
            <a:ext cx="6356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4170045" y="3524250"/>
            <a:ext cx="104584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dirty="0" smtClean="0">
              <a:latin typeface="Century Schoolbook" panose="02040604050505020304" pitchFamily="18"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1576705" y="3762375"/>
            <a:ext cx="1356360" cy="480695"/>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3225717" y="3606717"/>
            <a:ext cx="1356360" cy="807885"/>
            <a:chOff x="7502" y="6919"/>
            <a:chExt cx="2142" cy="134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prstDash val="dash"/>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8"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25400">
                <a:solidFill>
                  <a:schemeClr val="tx1"/>
                </a:solidFill>
                <a:prstDash val="dash"/>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76" y="7428"/>
              <a:ext cx="1043" cy="630"/>
            </a:xfrm>
            <a:prstGeom prst="rect">
              <a:avLst/>
            </a:prstGeom>
            <a:noFill/>
            <a:ln w="25400">
              <a:noFill/>
              <a:prstDash val="dash"/>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rot="0" flipH="1">
            <a:off x="3825875" y="2008505"/>
            <a:ext cx="479425" cy="134874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prstDash val="dash"/>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2013585" y="2008505"/>
            <a:ext cx="479425" cy="1377950"/>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2143125" y="254444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2310130" y="3748405"/>
            <a:ext cx="6604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2310130" y="2442845"/>
            <a:ext cx="6318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3380740" y="2435225"/>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cxnSp>
        <p:nvCxnSpPr>
          <p:cNvPr id="77" name="Conector Reto 40"/>
          <p:cNvCxnSpPr/>
          <p:nvPr/>
        </p:nvCxnSpPr>
        <p:spPr>
          <a:xfrm flipH="1" flipV="1">
            <a:off x="3133090" y="5796915"/>
            <a:ext cx="13208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3048635" y="508889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2630170" y="508889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65" name="Caixa de Texto 23"/>
          <p:cNvSpPr txBox="1"/>
          <p:nvPr/>
        </p:nvSpPr>
        <p:spPr>
          <a:xfrm flipH="1">
            <a:off x="1372235" y="2197100"/>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5092700" y="2008505"/>
            <a:ext cx="479425" cy="1377950"/>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5400">
              <a:solidFill>
                <a:schemeClr val="tx1"/>
              </a:solidFill>
              <a:prstDash val="dash"/>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5215890" y="255206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rot="0" flipH="1">
            <a:off x="890905" y="2009140"/>
            <a:ext cx="479425" cy="134874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4244975" y="2598420"/>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27355" y="4347845"/>
            <a:ext cx="1026795" cy="863600"/>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5006340" y="4358640"/>
            <a:ext cx="1026795" cy="84201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4913630" y="3607435"/>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232410" y="3902710"/>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1351915" y="4845050"/>
            <a:ext cx="39141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2023110" y="294894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3823970" y="2948940"/>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838835" y="528701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5499735" y="528193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898525" y="4501515"/>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2022475" y="2598420"/>
            <a:ext cx="0" cy="35115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4286885" y="2598420"/>
            <a:ext cx="0" cy="35115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1372235" y="4499610"/>
            <a:ext cx="0" cy="35115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508635" y="2435225"/>
            <a:ext cx="5810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5388610" y="2435225"/>
            <a:ext cx="6559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4441190" y="2197100"/>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1568450" y="444436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5573395" y="3769995"/>
            <a:ext cx="64800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flipH="1">
            <a:off x="5137150" y="15925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 name="CaixaDeTexto 47"/>
          <p:cNvSpPr txBox="1"/>
          <p:nvPr/>
        </p:nvSpPr>
        <p:spPr>
          <a:xfrm flipH="1">
            <a:off x="525145" y="154876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2" name="Freeform 11"/>
          <p:cNvSpPr/>
          <p:nvPr/>
        </p:nvSpPr>
        <p:spPr>
          <a:xfrm>
            <a:off x="1505585" y="3138170"/>
            <a:ext cx="4078605" cy="765175"/>
          </a:xfrm>
          <a:custGeom>
            <a:avLst/>
            <a:gdLst>
              <a:gd name="connisteX0" fmla="*/ 467456 w 4078705"/>
              <a:gd name="connsiteY0" fmla="*/ 543366 h 547545"/>
              <a:gd name="connisteX1" fmla="*/ 54706 w 4078705"/>
              <a:gd name="connsiteY1" fmla="*/ 532571 h 547545"/>
              <a:gd name="connisteX2" fmla="*/ 97251 w 4078705"/>
              <a:gd name="connsiteY2" fmla="*/ 416366 h 547545"/>
              <a:gd name="connisteX3" fmla="*/ 689706 w 4078705"/>
              <a:gd name="connsiteY3" fmla="*/ 172526 h 547545"/>
              <a:gd name="connisteX4" fmla="*/ 2129251 w 4078705"/>
              <a:gd name="connsiteY4" fmla="*/ 3616 h 547545"/>
              <a:gd name="connisteX5" fmla="*/ 3653251 w 4078705"/>
              <a:gd name="connsiteY5" fmla="*/ 98866 h 547545"/>
              <a:gd name="connisteX6" fmla="*/ 4044411 w 4078705"/>
              <a:gd name="connsiteY6" fmla="*/ 405571 h 547545"/>
              <a:gd name="connisteX7" fmla="*/ 4044411 w 4078705"/>
              <a:gd name="connsiteY7" fmla="*/ 405571 h 547545"/>
              <a:gd name="connisteX8" fmla="*/ 4055206 w 4078705"/>
              <a:gd name="connsiteY8" fmla="*/ 394776 h 54754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4078705" h="547545">
                <a:moveTo>
                  <a:pt x="467456" y="543367"/>
                </a:moveTo>
                <a:cubicBezTo>
                  <a:pt x="384271" y="543367"/>
                  <a:pt x="129001" y="557972"/>
                  <a:pt x="54706" y="532572"/>
                </a:cubicBezTo>
                <a:cubicBezTo>
                  <a:pt x="-19589" y="507172"/>
                  <a:pt x="-29749" y="488122"/>
                  <a:pt x="97251" y="416367"/>
                </a:cubicBezTo>
                <a:cubicBezTo>
                  <a:pt x="224251" y="344612"/>
                  <a:pt x="283306" y="255077"/>
                  <a:pt x="689706" y="172527"/>
                </a:cubicBezTo>
                <a:cubicBezTo>
                  <a:pt x="1096106" y="89977"/>
                  <a:pt x="1536796" y="18222"/>
                  <a:pt x="2129251" y="3617"/>
                </a:cubicBezTo>
                <a:cubicBezTo>
                  <a:pt x="2721706" y="-10988"/>
                  <a:pt x="3270346" y="18222"/>
                  <a:pt x="3653251" y="98867"/>
                </a:cubicBezTo>
                <a:cubicBezTo>
                  <a:pt x="4036156" y="179512"/>
                  <a:pt x="3966306" y="343977"/>
                  <a:pt x="4044411" y="405572"/>
                </a:cubicBezTo>
                <a:cubicBezTo>
                  <a:pt x="4122516" y="467167"/>
                  <a:pt x="4042506" y="407477"/>
                  <a:pt x="4044411" y="405572"/>
                </a:cubicBezTo>
                <a:cubicBezTo>
                  <a:pt x="4046316" y="403667"/>
                  <a:pt x="4053301" y="396682"/>
                  <a:pt x="4055206" y="394777"/>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Espaço Reservado para Conteúdo 2"/>
          <p:cNvSpPr txBox="1"/>
          <p:nvPr/>
        </p:nvSpPr>
        <p:spPr>
          <a:xfrm>
            <a:off x="671195" y="447040"/>
            <a:ext cx="10527665" cy="65659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latin typeface="Comic Sans MS" panose="030F0702030302020204" pitchFamily="66" charset="0"/>
                <a:cs typeface="Comic Sans MS" panose="030F0702030302020204" pitchFamily="66" charset="0"/>
              </a:rPr>
              <a:t>Considere um seguidor de tensão e V</a:t>
            </a:r>
            <a:r>
              <a:rPr lang="pt-BR" b="1" baseline="-25000" dirty="0" smtClean="0">
                <a:latin typeface="Comic Sans MS" panose="030F0702030302020204" pitchFamily="66" charset="0"/>
                <a:cs typeface="Comic Sans MS" panose="030F0702030302020204" pitchFamily="66" charset="0"/>
              </a:rPr>
              <a:t>E+</a:t>
            </a:r>
            <a:r>
              <a:rPr lang="pt-BR" b="1" dirty="0" smtClean="0">
                <a:latin typeface="Comic Sans MS" panose="030F0702030302020204" pitchFamily="66" charset="0"/>
                <a:cs typeface="Comic Sans MS" panose="030F0702030302020204" pitchFamily="66" charset="0"/>
              </a:rPr>
              <a:t> &lt;&lt; V</a:t>
            </a:r>
            <a:r>
              <a:rPr lang="pt-BR" b="1" baseline="-25000" dirty="0" smtClean="0">
                <a:latin typeface="Comic Sans MS" panose="030F0702030302020204" pitchFamily="66" charset="0"/>
                <a:cs typeface="Comic Sans MS" panose="030F0702030302020204" pitchFamily="66" charset="0"/>
              </a:rPr>
              <a:t>E-</a:t>
            </a:r>
            <a:endParaRPr lang="pt-BR" b="1" baseline="-25000" dirty="0" smtClean="0">
              <a:latin typeface="Comic Sans MS" panose="030F0702030302020204" pitchFamily="66" charset="0"/>
              <a:cs typeface="Comic Sans MS" panose="030F0702030302020204" pitchFamily="66" charset="0"/>
            </a:endParaRPr>
          </a:p>
        </p:txBody>
      </p:sp>
      <p:sp>
        <p:nvSpPr>
          <p:cNvPr id="14" name="Rectangle 140"/>
          <p:cNvSpPr>
            <a:spLocks noChangeArrowheads="1"/>
          </p:cNvSpPr>
          <p:nvPr/>
        </p:nvSpPr>
        <p:spPr bwMode="auto">
          <a:xfrm flipH="1">
            <a:off x="1923415" y="294640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5" name="Rectangle 140"/>
          <p:cNvSpPr>
            <a:spLocks noChangeArrowheads="1"/>
          </p:cNvSpPr>
          <p:nvPr/>
        </p:nvSpPr>
        <p:spPr bwMode="auto">
          <a:xfrm flipH="1">
            <a:off x="947420" y="298196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NI</a:t>
            </a:r>
            <a:r>
              <a:rPr lang="pt-BR" sz="2000" baseline="-25000" dirty="0"/>
              <a:t>0</a:t>
            </a:r>
            <a:endParaRPr lang="pt-BR" sz="2000" baseline="-25000" dirty="0"/>
          </a:p>
        </p:txBody>
      </p:sp>
      <p:cxnSp>
        <p:nvCxnSpPr>
          <p:cNvPr id="17" name="Conector de Seta Reta 59"/>
          <p:cNvCxnSpPr/>
          <p:nvPr/>
        </p:nvCxnSpPr>
        <p:spPr>
          <a:xfrm flipH="1">
            <a:off x="2391360" y="3026837"/>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8" name="Conector de Seta Reta 59"/>
          <p:cNvCxnSpPr/>
          <p:nvPr/>
        </p:nvCxnSpPr>
        <p:spPr>
          <a:xfrm flipH="1">
            <a:off x="970865" y="3092877"/>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59"/>
          <p:cNvCxnSpPr/>
          <p:nvPr/>
        </p:nvCxnSpPr>
        <p:spPr>
          <a:xfrm flipH="1">
            <a:off x="5451425" y="4162217"/>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flipH="1">
            <a:off x="4925060" y="404368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NI</a:t>
            </a:r>
            <a:r>
              <a:rPr lang="pt-BR" sz="2000" baseline="-25000" dirty="0"/>
              <a:t>0</a:t>
            </a:r>
            <a:endParaRPr lang="pt-BR" sz="2000" baseline="-25000" dirty="0"/>
          </a:p>
        </p:txBody>
      </p:sp>
      <p:cxnSp>
        <p:nvCxnSpPr>
          <p:cNvPr id="24" name="Conector Reto 69"/>
          <p:cNvCxnSpPr/>
          <p:nvPr/>
        </p:nvCxnSpPr>
        <p:spPr>
          <a:xfrm flipV="1">
            <a:off x="6011059" y="435213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3"/>
          <p:cNvCxnSpPr/>
          <p:nvPr/>
        </p:nvCxnSpPr>
        <p:spPr>
          <a:xfrm>
            <a:off x="6221752" y="376350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76"/>
          <p:cNvCxnSpPr/>
          <p:nvPr/>
        </p:nvCxnSpPr>
        <p:spPr>
          <a:xfrm>
            <a:off x="6221752" y="434197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69"/>
          <p:cNvCxnSpPr/>
          <p:nvPr/>
        </p:nvCxnSpPr>
        <p:spPr>
          <a:xfrm flipV="1">
            <a:off x="6011059" y="428292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37"/>
          <p:cNvCxnSpPr/>
          <p:nvPr/>
        </p:nvCxnSpPr>
        <p:spPr>
          <a:xfrm>
            <a:off x="6059239" y="49451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ctangle 142"/>
          <p:cNvSpPr>
            <a:spLocks noChangeArrowheads="1"/>
          </p:cNvSpPr>
          <p:nvPr/>
        </p:nvSpPr>
        <p:spPr bwMode="auto">
          <a:xfrm>
            <a:off x="6221730" y="3815715"/>
            <a:ext cx="4445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C</a:t>
            </a:r>
            <a:r>
              <a:rPr lang="pt-BR" sz="2000" baseline="-25000" dirty="0"/>
              <a:t>L</a:t>
            </a:r>
            <a:endParaRPr lang="pt-BR" sz="2000" baseline="-25000" dirty="0"/>
          </a:p>
        </p:txBody>
      </p:sp>
      <p:sp>
        <p:nvSpPr>
          <p:cNvPr id="31" name="Caixa de Texto 8"/>
          <p:cNvSpPr txBox="1"/>
          <p:nvPr/>
        </p:nvSpPr>
        <p:spPr>
          <a:xfrm>
            <a:off x="6802120" y="1165860"/>
            <a:ext cx="5085715" cy="3661410"/>
          </a:xfrm>
          <a:prstGeom prst="rect">
            <a:avLst/>
          </a:prstGeom>
          <a:solidFill>
            <a:schemeClr val="bg1"/>
          </a:solidFill>
        </p:spPr>
        <p:txBody>
          <a:bodyPr wrap="square" rtlCol="0" anchor="t">
            <a:spAutoFit/>
          </a:bodyPr>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Transistor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M1 conduz</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e M2 corta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Toda corrente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passa por M1/M3</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Corrente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NI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passa em M5</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Corrente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NI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passa por M8</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A máxima corrente que descarrega o capacitor é NI</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0</a:t>
            </a:r>
            <a:endParaRPr lang="pt-BR" altLang="en-US" sz="2400"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2" name="CaixaDeTexto 41"/>
              <p:cNvSpPr txBox="1"/>
              <p:nvPr/>
            </p:nvSpPr>
            <p:spPr>
              <a:xfrm>
                <a:off x="6285865" y="5196840"/>
                <a:ext cx="5407660" cy="1456690"/>
              </a:xfrm>
              <a:prstGeom prst="rect">
                <a:avLst/>
              </a:prstGeom>
              <a:noFill/>
              <a:ln w="25400">
                <a:solidFill>
                  <a:srgbClr val="FFFF00"/>
                </a:solidFill>
              </a:ln>
            </p:spPr>
            <p:txBody>
              <a:bodyPr wrap="square" rtlCol="0">
                <a:spAutoFit/>
              </a:bodyPr>
              <a:p>
                <a:pPr algn="ctr"/>
                <a:r>
                  <a:rPr lang="pt-BR" altLang="en-US" sz="2800" dirty="0" smtClean="0">
                    <a:solidFill>
                      <a:schemeClr val="tx1"/>
                    </a:solidFill>
                    <a:latin typeface="Cambria Math" panose="02040503050406030204" pitchFamily="18" charset="0"/>
                    <a:cs typeface="Cambria Math" panose="02040503050406030204" pitchFamily="18" charset="0"/>
                  </a:rPr>
                  <a:t>max</a:t>
                </a:r>
                <a14:m>
                  <m:oMath xmlns:m="http://schemas.openxmlformats.org/officeDocument/2006/math">
                    <m:r>
                      <a:rPr lang="en-US" altLang="pt-BR" sz="2800"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𝐶</m:t>
                        </m:r>
                      </m:e>
                      <m:sub>
                        <m:r>
                          <a:rPr lang="en-US" altLang="pt-BR" sz="2800" i="1" dirty="0" smtClean="0">
                            <a:solidFill>
                              <a:schemeClr val="tx1"/>
                            </a:solidFill>
                            <a:latin typeface="Cambria Math" panose="02040503050406030204" pitchFamily="18" charset="0"/>
                            <a:cs typeface="Cambria Math" panose="02040503050406030204" pitchFamily="18" charset="0"/>
                          </a:rPr>
                          <m:t>𝐿</m:t>
                        </m:r>
                      </m:sub>
                    </m:sSub>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r>
                              <a:rPr lang="en-US" altLang="pt-BR" sz="2800" i="1" dirty="0" smtClean="0">
                                <a:solidFill>
                                  <a:schemeClr val="tx1"/>
                                </a:solidFill>
                                <a:latin typeface="Cambria Math" panose="02040503050406030204" pitchFamily="18" charset="0"/>
                                <a:cs typeface="Cambria Math" panose="02040503050406030204" pitchFamily="18" charset="0"/>
                              </a:rPr>
                              <m:t>𝑢𝑡</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oMath>
                </a14:m>
                <a:r>
                  <a:rPr lang="pt-BR" altLang="en-US" sz="2800" dirty="0" smtClean="0">
                    <a:solidFill>
                      <a:schemeClr val="tx1"/>
                    </a:solidFill>
                    <a:latin typeface="Cambria Math" panose="02040503050406030204" pitchFamily="18" charset="0"/>
                    <a:cs typeface="Cambria Math" panose="02040503050406030204" pitchFamily="18" charset="0"/>
                  </a:rPr>
                  <a:t>|} = NI</a:t>
                </a:r>
                <a:r>
                  <a:rPr lang="pt-BR" altLang="en-US" sz="2800" baseline="-25000" dirty="0" smtClean="0">
                    <a:solidFill>
                      <a:schemeClr val="tx1"/>
                    </a:solidFill>
                    <a:latin typeface="Cambria Math" panose="02040503050406030204" pitchFamily="18" charset="0"/>
                    <a:cs typeface="Cambria Math" panose="02040503050406030204" pitchFamily="18" charset="0"/>
                  </a:rPr>
                  <a:t>0 </a:t>
                </a:r>
                <a:endParaRPr lang="pt-BR" altLang="en-US" sz="2800" baseline="-25000" dirty="0" smtClean="0">
                  <a:solidFill>
                    <a:schemeClr val="tx1"/>
                  </a:solidFill>
                  <a:latin typeface="Cambria Math" panose="02040503050406030204" pitchFamily="18" charset="0"/>
                  <a:cs typeface="Cambria Math" panose="02040503050406030204" pitchFamily="18" charset="0"/>
                </a:endParaRPr>
              </a:p>
              <a:p>
                <a:pPr algn="ctr"/>
                <a:r>
                  <a:rPr lang="pt-BR" altLang="en-US" sz="2800" dirty="0" smtClean="0">
                    <a:solidFill>
                      <a:schemeClr val="tx1"/>
                    </a:solidFill>
                    <a:latin typeface="Comic Sans MS" panose="030F0702030302020204" pitchFamily="66" charset="0"/>
                    <a:cs typeface="Comic Sans MS" panose="030F0702030302020204" pitchFamily="66" charset="0"/>
                  </a:rPr>
                  <a:t>SR = max </a:t>
                </a:r>
                <a14:m>
                  <m:oMath xmlns:m="http://schemas.openxmlformats.org/officeDocument/2006/math">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r>
                      <a:rPr lang="en-US" altLang="pt-BR" sz="2800" dirty="0" smtClean="0">
                        <a:solidFill>
                          <a:schemeClr val="tx1"/>
                        </a:solidFill>
                        <a:latin typeface="Comic Sans MS" panose="030F0702030302020204" pitchFamily="66" charset="0"/>
                        <a:cs typeface="Comic Sans MS" panose="030F0702030302020204" pitchFamily="66" charset="0"/>
                      </a:rPr>
                      <m:t>|</m:t>
                    </m:r>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pt-BR" altLang="en-US" sz="2800" dirty="0" smtClean="0">
                            <a:latin typeface="Cambria Math" panose="02040503050406030204" pitchFamily="18" charset="0"/>
                            <a:cs typeface="Cambria Math" panose="02040503050406030204" pitchFamily="18" charset="0"/>
                            <a:sym typeface="+mn-ea"/>
                          </a:rPr>
                          <m:t>𝑁𝐼</m:t>
                        </m:r>
                        <m:r>
                          <a:rPr lang="pt-BR" altLang="en-US" sz="2800" baseline="-25000" dirty="0" smtClean="0">
                            <a:latin typeface="Cambria Math" panose="02040503050406030204" pitchFamily="18" charset="0"/>
                            <a:cs typeface="Cambria Math" panose="02040503050406030204" pitchFamily="18" charset="0"/>
                            <a:sym typeface="+mn-ea"/>
                          </a:rPr>
                          <m:t>0</m:t>
                        </m:r>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𝐶</m:t>
                            </m:r>
                          </m:e>
                          <m:sub>
                            <m:r>
                              <a:rPr lang="en-US" altLang="pt-BR" sz="2800" i="1" dirty="0" smtClean="0">
                                <a:solidFill>
                                  <a:schemeClr val="tx1"/>
                                </a:solidFill>
                                <a:latin typeface="Cambria Math" panose="02040503050406030204" pitchFamily="18" charset="0"/>
                                <a:cs typeface="Cambria Math" panose="02040503050406030204" pitchFamily="18" charset="0"/>
                              </a:rPr>
                              <m:t>𝐿</m:t>
                            </m:r>
                          </m:sub>
                        </m:sSub>
                      </m:den>
                    </m:f>
                  </m:oMath>
                </a14:m>
                <a:endParaRPr lang="pt-BR" altLang="en-US" sz="28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32" name="CaixaDeTexto 41"/>
              <p:cNvSpPr txBox="1">
                <a:spLocks noRot="1" noChangeAspect="1" noMove="1" noResize="1" noEditPoints="1" noAdjustHandles="1" noChangeArrowheads="1" noChangeShapeType="1" noTextEdit="1"/>
              </p:cNvSpPr>
              <p:nvPr/>
            </p:nvSpPr>
            <p:spPr>
              <a:xfrm>
                <a:off x="6285865" y="5196840"/>
                <a:ext cx="5407660" cy="1456690"/>
              </a:xfrm>
              <a:prstGeom prst="rect">
                <a:avLst/>
              </a:prstGeom>
              <a:blipFill rotWithShape="1">
                <a:blip r:embed="rId1"/>
                <a:stretch>
                  <a:fillRect l="-235" t="-872" r="-235" b="-872"/>
                </a:stretch>
              </a:blipFill>
              <a:ln w="25400">
                <a:solidFill>
                  <a:srgbClr val="FFFF00"/>
                </a:solidFill>
              </a:ln>
            </p:spPr>
            <p:txBody>
              <a:bodyPr/>
              <a:lstStyle/>
              <a:p>
                <a:r>
                  <a:rPr lang="pt-BR" altLang="en-US">
                    <a:noFill/>
                  </a:rPr>
                  <a:t> </a:t>
                </a:r>
              </a:p>
            </p:txBody>
          </p:sp>
        </mc:Fallback>
      </mc:AlternateContent>
    </p:spTree>
  </p:cSld>
  <p:clrMapOvr>
    <a:masterClrMapping/>
  </p:clrMapOvr>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3" name="Conector Reto 49"/>
          <p:cNvCxnSpPr/>
          <p:nvPr/>
        </p:nvCxnSpPr>
        <p:spPr>
          <a:xfrm rot="16200000" flipH="1">
            <a:off x="2618685" y="522599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113" name="Conector Reto 49"/>
          <p:cNvCxnSpPr/>
          <p:nvPr/>
        </p:nvCxnSpPr>
        <p:spPr>
          <a:xfrm flipH="1">
            <a:off x="1351915" y="2598420"/>
            <a:ext cx="7772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2498725" y="4676775"/>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2218055" y="1548765"/>
            <a:ext cx="71120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5584190" y="338074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8" name="Conector Reto 49"/>
          <p:cNvCxnSpPr/>
          <p:nvPr/>
        </p:nvCxnSpPr>
        <p:spPr>
          <a:xfrm flipH="1">
            <a:off x="3153410" y="4676775"/>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3552190" y="15925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1674495" y="3524250"/>
            <a:ext cx="6356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4170045" y="3524250"/>
            <a:ext cx="104584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dirty="0" smtClean="0">
              <a:latin typeface="Century Schoolbook" panose="02040604050505020304" pitchFamily="18"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1576705" y="3762375"/>
            <a:ext cx="1356360" cy="480695"/>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prstDash val="dash"/>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prstDash val="dash"/>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3388940" y="3763590"/>
            <a:ext cx="1356360" cy="480169"/>
            <a:chOff x="7502" y="6919"/>
            <a:chExt cx="2142" cy="800"/>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prstDash val="solid"/>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25400">
                <a:solidFill>
                  <a:schemeClr val="tx1"/>
                </a:solidFill>
                <a:prstDash val="solid"/>
                <a:round/>
                <a:tailEnd type="oval"/>
              </a:ln>
              <a:extLst>
                <a:ext uri="{909E8E84-426E-40DD-AFC4-6F175D3DCCD1}">
                  <a14:hiddenFill xmlns:a14="http://schemas.microsoft.com/office/drawing/2010/main">
                    <a:noFill/>
                  </a14:hiddenFill>
                </a:ext>
              </a:extLst>
            </p:spPr>
            <p:txBody>
              <a:bodyPr/>
              <a:p>
                <a:endParaRPr lang="pt-BR"/>
              </a:p>
            </p:txBody>
          </p:sp>
        </p:grpSp>
        <p:cxnSp>
          <p:nvCxnSpPr>
            <p:cNvPr id="99" name="Conector Reto 98"/>
            <p:cNvCxnSpPr/>
            <p:nvPr/>
          </p:nvCxnSpPr>
          <p:spPr>
            <a:xfrm rot="5400000">
              <a:off x="7797" y="7424"/>
              <a:ext cx="0" cy="59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rot="0" flipH="1">
            <a:off x="3825875" y="2008505"/>
            <a:ext cx="479425" cy="134874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prstDash val="solid"/>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2013585" y="2008505"/>
            <a:ext cx="479425" cy="1377950"/>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prstDash val="dash"/>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2143125" y="254444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2310130" y="3748405"/>
            <a:ext cx="6604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2310130" y="2442845"/>
            <a:ext cx="6318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3380740" y="2435225"/>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cxnSp>
        <p:nvCxnSpPr>
          <p:cNvPr id="77" name="Conector Reto 40"/>
          <p:cNvCxnSpPr/>
          <p:nvPr/>
        </p:nvCxnSpPr>
        <p:spPr>
          <a:xfrm flipH="1" flipV="1">
            <a:off x="3133090" y="5796915"/>
            <a:ext cx="13208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3048635" y="508889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2487295" y="508889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65" name="Caixa de Texto 23"/>
          <p:cNvSpPr txBox="1"/>
          <p:nvPr/>
        </p:nvSpPr>
        <p:spPr>
          <a:xfrm flipH="1">
            <a:off x="1372235" y="2197100"/>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5092065" y="2008505"/>
            <a:ext cx="479425" cy="1377950"/>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5400">
              <a:solidFill>
                <a:schemeClr val="tx1"/>
              </a:solidFill>
              <a:prstDash val="solid"/>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5215890" y="255206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rot="0" flipH="1">
            <a:off x="890905" y="2009140"/>
            <a:ext cx="479425" cy="134874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25400">
                <a:solidFill>
                  <a:schemeClr val="tx1"/>
                </a:solidFill>
                <a:prstDash val="dash"/>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w="254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4305935" y="2598420"/>
            <a:ext cx="83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27355" y="4347845"/>
            <a:ext cx="1026795" cy="863600"/>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prstDash val="dash"/>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19050">
                <a:solidFill>
                  <a:schemeClr val="tx1"/>
                </a:solidFill>
                <a:prstDash val="dash"/>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prstDash val="dash"/>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5000625" y="4358640"/>
            <a:ext cx="1026795" cy="84201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prstDash val="dash"/>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prstDash val="dash"/>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prstDash val="dash"/>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4913630" y="3607435"/>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232410" y="3902710"/>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1351915" y="4845050"/>
            <a:ext cx="39141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2023110" y="2948940"/>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3823970" y="2948940"/>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838835" y="528701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5499735" y="528193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898525" y="4501515"/>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2022475" y="2598420"/>
            <a:ext cx="0" cy="35115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4286885" y="2598420"/>
            <a:ext cx="0" cy="35115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1372235" y="4499610"/>
            <a:ext cx="0" cy="35115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508635" y="2435225"/>
            <a:ext cx="5810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5388610" y="2435225"/>
            <a:ext cx="6559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4441190" y="2197100"/>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1568450" y="444436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5573395" y="3769995"/>
            <a:ext cx="64800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flipH="1">
            <a:off x="5137150" y="15925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 name="CaixaDeTexto 47"/>
          <p:cNvSpPr txBox="1"/>
          <p:nvPr/>
        </p:nvSpPr>
        <p:spPr>
          <a:xfrm flipH="1">
            <a:off x="525145" y="154876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2" name="Freeform 11"/>
          <p:cNvSpPr/>
          <p:nvPr/>
        </p:nvSpPr>
        <p:spPr>
          <a:xfrm>
            <a:off x="1505585" y="3128645"/>
            <a:ext cx="4078605" cy="765175"/>
          </a:xfrm>
          <a:custGeom>
            <a:avLst/>
            <a:gdLst>
              <a:gd name="connisteX0" fmla="*/ 467456 w 4078705"/>
              <a:gd name="connsiteY0" fmla="*/ 543366 h 547545"/>
              <a:gd name="connisteX1" fmla="*/ 54706 w 4078705"/>
              <a:gd name="connsiteY1" fmla="*/ 532571 h 547545"/>
              <a:gd name="connisteX2" fmla="*/ 97251 w 4078705"/>
              <a:gd name="connsiteY2" fmla="*/ 416366 h 547545"/>
              <a:gd name="connisteX3" fmla="*/ 689706 w 4078705"/>
              <a:gd name="connsiteY3" fmla="*/ 172526 h 547545"/>
              <a:gd name="connisteX4" fmla="*/ 2129251 w 4078705"/>
              <a:gd name="connsiteY4" fmla="*/ 3616 h 547545"/>
              <a:gd name="connisteX5" fmla="*/ 3653251 w 4078705"/>
              <a:gd name="connsiteY5" fmla="*/ 98866 h 547545"/>
              <a:gd name="connisteX6" fmla="*/ 4044411 w 4078705"/>
              <a:gd name="connsiteY6" fmla="*/ 405571 h 547545"/>
              <a:gd name="connisteX7" fmla="*/ 4044411 w 4078705"/>
              <a:gd name="connsiteY7" fmla="*/ 405571 h 547545"/>
              <a:gd name="connisteX8" fmla="*/ 4055206 w 4078705"/>
              <a:gd name="connsiteY8" fmla="*/ 394776 h 54754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4078705" h="547545">
                <a:moveTo>
                  <a:pt x="467456" y="543367"/>
                </a:moveTo>
                <a:cubicBezTo>
                  <a:pt x="384271" y="543367"/>
                  <a:pt x="129001" y="557972"/>
                  <a:pt x="54706" y="532572"/>
                </a:cubicBezTo>
                <a:cubicBezTo>
                  <a:pt x="-19589" y="507172"/>
                  <a:pt x="-29749" y="488122"/>
                  <a:pt x="97251" y="416367"/>
                </a:cubicBezTo>
                <a:cubicBezTo>
                  <a:pt x="224251" y="344612"/>
                  <a:pt x="283306" y="255077"/>
                  <a:pt x="689706" y="172527"/>
                </a:cubicBezTo>
                <a:cubicBezTo>
                  <a:pt x="1096106" y="89977"/>
                  <a:pt x="1536796" y="18222"/>
                  <a:pt x="2129251" y="3617"/>
                </a:cubicBezTo>
                <a:cubicBezTo>
                  <a:pt x="2721706" y="-10988"/>
                  <a:pt x="3270346" y="18222"/>
                  <a:pt x="3653251" y="98867"/>
                </a:cubicBezTo>
                <a:cubicBezTo>
                  <a:pt x="4036156" y="179512"/>
                  <a:pt x="3966306" y="343977"/>
                  <a:pt x="4044411" y="405572"/>
                </a:cubicBezTo>
                <a:cubicBezTo>
                  <a:pt x="4122516" y="467167"/>
                  <a:pt x="4042506" y="407477"/>
                  <a:pt x="4044411" y="405572"/>
                </a:cubicBezTo>
                <a:cubicBezTo>
                  <a:pt x="4046316" y="403667"/>
                  <a:pt x="4053301" y="396682"/>
                  <a:pt x="4055206" y="394777"/>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Espaço Reservado para Conteúdo 2"/>
          <p:cNvSpPr txBox="1"/>
          <p:nvPr/>
        </p:nvSpPr>
        <p:spPr>
          <a:xfrm>
            <a:off x="694055" y="456565"/>
            <a:ext cx="10527665" cy="65659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latin typeface="Comic Sans MS" panose="030F0702030302020204" pitchFamily="66" charset="0"/>
                <a:cs typeface="Comic Sans MS" panose="030F0702030302020204" pitchFamily="66" charset="0"/>
              </a:rPr>
              <a:t>Considere um seguidor de tensão e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E+</a:t>
            </a:r>
            <a:r>
              <a:rPr lang="pt-BR" b="1" dirty="0" smtClean="0">
                <a:latin typeface="Comic Sans MS" panose="030F0702030302020204" pitchFamily="66" charset="0"/>
                <a:cs typeface="Comic Sans MS" panose="030F0702030302020204" pitchFamily="66" charset="0"/>
                <a:sym typeface="+mn-ea"/>
              </a:rPr>
              <a:t> &gt;&gt; V</a:t>
            </a:r>
            <a:r>
              <a:rPr lang="pt-BR" b="1" baseline="-25000" dirty="0" smtClean="0">
                <a:latin typeface="Comic Sans MS" panose="030F0702030302020204" pitchFamily="66" charset="0"/>
                <a:cs typeface="Comic Sans MS" panose="030F0702030302020204" pitchFamily="66" charset="0"/>
                <a:sym typeface="+mn-ea"/>
              </a:rPr>
              <a:t>E-</a:t>
            </a:r>
            <a:endParaRPr lang="pt-BR" b="1" baseline="-25000" dirty="0" smtClean="0">
              <a:latin typeface="Comic Sans MS" panose="030F0702030302020204" pitchFamily="66" charset="0"/>
              <a:cs typeface="Comic Sans MS" panose="030F0702030302020204" pitchFamily="66" charset="0"/>
            </a:endParaRPr>
          </a:p>
        </p:txBody>
      </p:sp>
      <p:sp>
        <p:nvSpPr>
          <p:cNvPr id="14" name="Rectangle 140"/>
          <p:cNvSpPr>
            <a:spLocks noChangeArrowheads="1"/>
          </p:cNvSpPr>
          <p:nvPr/>
        </p:nvSpPr>
        <p:spPr bwMode="auto">
          <a:xfrm flipH="1">
            <a:off x="3320415" y="317690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5" name="Rectangle 140"/>
          <p:cNvSpPr>
            <a:spLocks noChangeArrowheads="1"/>
          </p:cNvSpPr>
          <p:nvPr/>
        </p:nvSpPr>
        <p:spPr bwMode="auto">
          <a:xfrm flipH="1">
            <a:off x="947420" y="298196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NI</a:t>
            </a:r>
            <a:r>
              <a:rPr lang="pt-BR" sz="2000" baseline="-25000" dirty="0"/>
              <a:t>0</a:t>
            </a:r>
            <a:endParaRPr lang="pt-BR" sz="2000" baseline="-25000" dirty="0"/>
          </a:p>
        </p:txBody>
      </p:sp>
      <p:cxnSp>
        <p:nvCxnSpPr>
          <p:cNvPr id="17" name="Conector de Seta Reta 59"/>
          <p:cNvCxnSpPr/>
          <p:nvPr/>
        </p:nvCxnSpPr>
        <p:spPr>
          <a:xfrm flipH="1">
            <a:off x="3754070" y="3244007"/>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8" name="Conector de Seta Reta 59"/>
          <p:cNvCxnSpPr/>
          <p:nvPr/>
        </p:nvCxnSpPr>
        <p:spPr>
          <a:xfrm flipH="1">
            <a:off x="970865" y="3092877"/>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59"/>
          <p:cNvCxnSpPr/>
          <p:nvPr/>
        </p:nvCxnSpPr>
        <p:spPr>
          <a:xfrm flipH="1">
            <a:off x="5716220" y="2961432"/>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flipH="1">
            <a:off x="5674995" y="280162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NI</a:t>
            </a:r>
            <a:r>
              <a:rPr lang="pt-BR" sz="2000" baseline="-25000" dirty="0"/>
              <a:t>0</a:t>
            </a:r>
            <a:endParaRPr lang="pt-BR" sz="2000" baseline="-25000" dirty="0"/>
          </a:p>
        </p:txBody>
      </p:sp>
      <p:cxnSp>
        <p:nvCxnSpPr>
          <p:cNvPr id="24" name="Conector Reto 69"/>
          <p:cNvCxnSpPr/>
          <p:nvPr/>
        </p:nvCxnSpPr>
        <p:spPr>
          <a:xfrm flipV="1">
            <a:off x="6011059" y="435213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3"/>
          <p:cNvCxnSpPr/>
          <p:nvPr/>
        </p:nvCxnSpPr>
        <p:spPr>
          <a:xfrm>
            <a:off x="6221752" y="376350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76"/>
          <p:cNvCxnSpPr/>
          <p:nvPr/>
        </p:nvCxnSpPr>
        <p:spPr>
          <a:xfrm>
            <a:off x="6221752" y="434197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69"/>
          <p:cNvCxnSpPr/>
          <p:nvPr/>
        </p:nvCxnSpPr>
        <p:spPr>
          <a:xfrm flipV="1">
            <a:off x="6011059" y="428292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37"/>
          <p:cNvCxnSpPr/>
          <p:nvPr/>
        </p:nvCxnSpPr>
        <p:spPr>
          <a:xfrm>
            <a:off x="6059239" y="49451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ctangle 142"/>
          <p:cNvSpPr>
            <a:spLocks noChangeArrowheads="1"/>
          </p:cNvSpPr>
          <p:nvPr/>
        </p:nvSpPr>
        <p:spPr bwMode="auto">
          <a:xfrm>
            <a:off x="6221730" y="3815715"/>
            <a:ext cx="4445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C</a:t>
            </a:r>
            <a:r>
              <a:rPr lang="pt-BR" sz="2000" baseline="-25000" dirty="0"/>
              <a:t>L</a:t>
            </a:r>
            <a:endParaRPr lang="pt-BR" sz="2000" baseline="-25000" dirty="0"/>
          </a:p>
        </p:txBody>
      </p:sp>
      <p:sp>
        <p:nvSpPr>
          <p:cNvPr id="31" name="Caixa de Texto 8"/>
          <p:cNvSpPr txBox="1"/>
          <p:nvPr/>
        </p:nvSpPr>
        <p:spPr>
          <a:xfrm>
            <a:off x="6802120" y="1165860"/>
            <a:ext cx="5085715" cy="3661410"/>
          </a:xfrm>
          <a:prstGeom prst="rect">
            <a:avLst/>
          </a:prstGeom>
          <a:solidFill>
            <a:schemeClr val="bg1"/>
          </a:solidFill>
        </p:spPr>
        <p:txBody>
          <a:bodyPr wrap="square" rtlCol="0" anchor="t">
            <a:spAutoFit/>
          </a:bodyPr>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Transistor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M2 conduz</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e M1 corta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Toda corrente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passa por M2/M4</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Corrente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NI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passa por M6</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latin typeface="Comic Sans MS" panose="030F0702030302020204" pitchFamily="66" charset="0"/>
                <a:cs typeface="Comic Sans MS" panose="030F0702030302020204" pitchFamily="66" charset="0"/>
                <a:sym typeface="+mn-ea"/>
              </a:rPr>
              <a:t>Corrente </a:t>
            </a:r>
            <a:r>
              <a:rPr lang="pt-BR" altLang="en-US" sz="2400" b="1" dirty="0" smtClean="0">
                <a:latin typeface="Comic Sans MS" panose="030F0702030302020204" pitchFamily="66" charset="0"/>
                <a:cs typeface="Comic Sans MS" panose="030F0702030302020204" pitchFamily="66" charset="0"/>
                <a:sym typeface="+mn-ea"/>
              </a:rPr>
              <a:t>NI</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passa por M6</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A maxima corrente que carrega o capacitor é NI</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0</a:t>
            </a:r>
            <a:endParaRPr lang="pt-BR" altLang="en-US" sz="2400"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2" name="CaixaDeTexto 41"/>
              <p:cNvSpPr txBox="1"/>
              <p:nvPr/>
            </p:nvSpPr>
            <p:spPr>
              <a:xfrm>
                <a:off x="6285865" y="5156200"/>
                <a:ext cx="4959985" cy="1456690"/>
              </a:xfrm>
              <a:prstGeom prst="rect">
                <a:avLst/>
              </a:prstGeom>
              <a:noFill/>
              <a:ln w="25400">
                <a:solidFill>
                  <a:srgbClr val="FFFF00"/>
                </a:solidFill>
              </a:ln>
            </p:spPr>
            <p:txBody>
              <a:bodyPr wrap="square" rtlCol="0">
                <a:spAutoFit/>
              </a:bodyPr>
              <a:p>
                <a:pPr algn="ctr"/>
                <a:r>
                  <a:rPr lang="pt-BR" altLang="en-US" sz="2800" dirty="0" smtClean="0">
                    <a:solidFill>
                      <a:schemeClr val="tx1"/>
                    </a:solidFill>
                    <a:latin typeface="Cambria Math" panose="02040503050406030204" pitchFamily="18" charset="0"/>
                    <a:cs typeface="Cambria Math" panose="02040503050406030204" pitchFamily="18" charset="0"/>
                  </a:rPr>
                  <a:t>max</a:t>
                </a:r>
                <a14:m>
                  <m:oMath xmlns:m="http://schemas.openxmlformats.org/officeDocument/2006/math">
                    <m:r>
                      <a:rPr lang="en-US" altLang="pt-BR" sz="2800"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𝐶</m:t>
                        </m:r>
                      </m:e>
                      <m:sub>
                        <m:r>
                          <a:rPr lang="en-US" altLang="pt-BR" sz="2800" i="1" dirty="0" smtClean="0">
                            <a:solidFill>
                              <a:schemeClr val="tx1"/>
                            </a:solidFill>
                            <a:latin typeface="Cambria Math" panose="02040503050406030204" pitchFamily="18" charset="0"/>
                            <a:cs typeface="Cambria Math" panose="02040503050406030204" pitchFamily="18" charset="0"/>
                          </a:rPr>
                          <m:t>𝐿</m:t>
                        </m:r>
                      </m:sub>
                    </m:sSub>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r>
                              <a:rPr lang="en-US" altLang="pt-BR" sz="2800" i="1" dirty="0" smtClean="0">
                                <a:solidFill>
                                  <a:schemeClr val="tx1"/>
                                </a:solidFill>
                                <a:latin typeface="Cambria Math" panose="02040503050406030204" pitchFamily="18" charset="0"/>
                                <a:cs typeface="Cambria Math" panose="02040503050406030204" pitchFamily="18" charset="0"/>
                              </a:rPr>
                              <m:t>𝑢𝑡</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oMath>
                </a14:m>
                <a:r>
                  <a:rPr lang="pt-BR" altLang="en-US" sz="2800" dirty="0" smtClean="0">
                    <a:solidFill>
                      <a:schemeClr val="tx1"/>
                    </a:solidFill>
                    <a:latin typeface="Cambria Math" panose="02040503050406030204" pitchFamily="18" charset="0"/>
                    <a:cs typeface="Cambria Math" panose="02040503050406030204" pitchFamily="18" charset="0"/>
                  </a:rPr>
                  <a:t>|} = NI</a:t>
                </a:r>
                <a:r>
                  <a:rPr lang="pt-BR" altLang="en-US" sz="2800" baseline="-25000" dirty="0" smtClean="0">
                    <a:solidFill>
                      <a:schemeClr val="tx1"/>
                    </a:solidFill>
                    <a:latin typeface="Cambria Math" panose="02040503050406030204" pitchFamily="18" charset="0"/>
                    <a:cs typeface="Cambria Math" panose="02040503050406030204" pitchFamily="18" charset="0"/>
                  </a:rPr>
                  <a:t>0 </a:t>
                </a:r>
                <a:endParaRPr lang="pt-BR" altLang="en-US" sz="2800" baseline="-25000" dirty="0" smtClean="0">
                  <a:solidFill>
                    <a:schemeClr val="tx1"/>
                  </a:solidFill>
                  <a:latin typeface="Cambria Math" panose="02040503050406030204" pitchFamily="18" charset="0"/>
                  <a:cs typeface="Cambria Math" panose="02040503050406030204" pitchFamily="18" charset="0"/>
                </a:endParaRPr>
              </a:p>
              <a:p>
                <a:pPr algn="ctr"/>
                <a:r>
                  <a:rPr lang="pt-BR" altLang="en-US" sz="2800" dirty="0" smtClean="0">
                    <a:solidFill>
                      <a:schemeClr val="tx1"/>
                    </a:solidFill>
                    <a:latin typeface="Comic Sans MS" panose="030F0702030302020204" pitchFamily="66" charset="0"/>
                    <a:cs typeface="Comic Sans MS" panose="030F0702030302020204" pitchFamily="66" charset="0"/>
                  </a:rPr>
                  <a:t>SR = max </a:t>
                </a:r>
                <a14:m>
                  <m:oMath xmlns:m="http://schemas.openxmlformats.org/officeDocument/2006/math">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r>
                      <a:rPr lang="en-US" altLang="pt-BR" sz="2800" dirty="0" smtClean="0">
                        <a:solidFill>
                          <a:schemeClr val="tx1"/>
                        </a:solidFill>
                        <a:latin typeface="Comic Sans MS" panose="030F0702030302020204" pitchFamily="66" charset="0"/>
                        <a:cs typeface="Comic Sans MS" panose="030F0702030302020204" pitchFamily="66" charset="0"/>
                      </a:rPr>
                      <m:t>|</m:t>
                    </m:r>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pt-BR" altLang="en-US" sz="2800" dirty="0" smtClean="0">
                            <a:latin typeface="Cambria Math" panose="02040503050406030204" pitchFamily="18" charset="0"/>
                            <a:cs typeface="Cambria Math" panose="02040503050406030204" pitchFamily="18" charset="0"/>
                            <a:sym typeface="+mn-ea"/>
                          </a:rPr>
                          <m:t>𝑁𝐼</m:t>
                        </m:r>
                        <m:r>
                          <a:rPr lang="pt-BR" altLang="en-US" sz="2800" baseline="-25000" dirty="0" smtClean="0">
                            <a:latin typeface="Cambria Math" panose="02040503050406030204" pitchFamily="18" charset="0"/>
                            <a:cs typeface="Cambria Math" panose="02040503050406030204" pitchFamily="18" charset="0"/>
                            <a:sym typeface="+mn-ea"/>
                          </a:rPr>
                          <m:t>0</m:t>
                        </m:r>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𝐶</m:t>
                            </m:r>
                          </m:e>
                          <m:sub>
                            <m:r>
                              <a:rPr lang="en-US" altLang="pt-BR" sz="2800" i="1" dirty="0" smtClean="0">
                                <a:solidFill>
                                  <a:schemeClr val="tx1"/>
                                </a:solidFill>
                                <a:latin typeface="Cambria Math" panose="02040503050406030204" pitchFamily="18" charset="0"/>
                                <a:cs typeface="Cambria Math" panose="02040503050406030204" pitchFamily="18" charset="0"/>
                              </a:rPr>
                              <m:t>𝐿</m:t>
                            </m:r>
                          </m:sub>
                        </m:sSub>
                      </m:den>
                    </m:f>
                  </m:oMath>
                </a14:m>
                <a:endParaRPr lang="pt-BR" altLang="en-US" sz="28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32" name="CaixaDeTexto 41"/>
              <p:cNvSpPr txBox="1">
                <a:spLocks noRot="1" noChangeAspect="1" noMove="1" noResize="1" noEditPoints="1" noAdjustHandles="1" noChangeArrowheads="1" noChangeShapeType="1" noTextEdit="1"/>
              </p:cNvSpPr>
              <p:nvPr/>
            </p:nvSpPr>
            <p:spPr>
              <a:xfrm>
                <a:off x="6285865" y="5156200"/>
                <a:ext cx="4959985" cy="1456690"/>
              </a:xfrm>
              <a:prstGeom prst="rect">
                <a:avLst/>
              </a:prstGeom>
              <a:blipFill rotWithShape="1">
                <a:blip r:embed="rId1"/>
                <a:stretch>
                  <a:fillRect l="-256" t="-872" r="-256" b="-872"/>
                </a:stretch>
              </a:blipFill>
              <a:ln w="25400">
                <a:solidFill>
                  <a:srgbClr val="FFFF00"/>
                </a:solidFill>
              </a:ln>
            </p:spPr>
            <p:txBody>
              <a:bodyPr/>
              <a:lstStyle/>
              <a:p>
                <a:r>
                  <a:rPr lang="pt-BR" altLang="en-US">
                    <a:noFill/>
                  </a:rPr>
                  <a:t> </a:t>
                </a:r>
              </a:p>
            </p:txBody>
          </p:sp>
        </mc:Fallback>
      </mc:AlternateContent>
      <p:sp>
        <p:nvSpPr>
          <p:cNvPr id="276" name="Rectangle 142"/>
          <p:cNvSpPr>
            <a:spLocks noChangeArrowheads="1"/>
          </p:cNvSpPr>
          <p:nvPr/>
        </p:nvSpPr>
        <p:spPr bwMode="auto">
          <a:xfrm rot="21600000" flipH="1">
            <a:off x="3510580" y="3773061"/>
            <a:ext cx="626021" cy="398929"/>
          </a:xfrm>
          <a:prstGeom prst="rect">
            <a:avLst/>
          </a:prstGeom>
          <a:noFill/>
          <a:ln w="22225">
            <a:noFill/>
            <a:prstDash val="solid"/>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spTree>
  </p:cSld>
  <p:clrMapOvr>
    <a:masterClrMapping/>
  </p:clrMapOvr>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Espaço Reservado para Conteúdo 2"/>
          <p:cNvSpPr txBox="1"/>
          <p:nvPr/>
        </p:nvSpPr>
        <p:spPr>
          <a:xfrm>
            <a:off x="711200" y="414020"/>
            <a:ext cx="10527665" cy="121729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3200" b="1" dirty="0" smtClean="0">
                <a:solidFill>
                  <a:srgbClr val="C00000"/>
                </a:solidFill>
                <a:latin typeface="Comic Sans MS" panose="030F0702030302020204" pitchFamily="66" charset="0"/>
                <a:cs typeface="Comic Sans MS" panose="030F0702030302020204" pitchFamily="66" charset="0"/>
              </a:rPr>
              <a:t>Slew Rate</a:t>
            </a:r>
            <a:r>
              <a:rPr lang="pt-BR" b="1" dirty="0" smtClean="0">
                <a:latin typeface="Comic Sans MS" panose="030F0702030302020204" pitchFamily="66" charset="0"/>
                <a:cs typeface="Comic Sans MS" panose="030F0702030302020204" pitchFamily="66" charset="0"/>
              </a:rPr>
              <a:t> </a:t>
            </a:r>
            <a:endParaRPr lang="pt-BR" b="1" dirty="0" smtClean="0">
              <a:latin typeface="Comic Sans MS" panose="030F0702030302020204" pitchFamily="66" charset="0"/>
              <a:cs typeface="Comic Sans MS" panose="030F0702030302020204" pitchFamily="66" charset="0"/>
            </a:endParaRPr>
          </a:p>
          <a:p>
            <a:pPr marL="0" indent="0">
              <a:buNone/>
            </a:pPr>
            <a:r>
              <a:rPr lang="pt-BR" b="1" dirty="0" smtClean="0">
                <a:latin typeface="Comic Sans MS" panose="030F0702030302020204" pitchFamily="66" charset="0"/>
                <a:cs typeface="Comic Sans MS" panose="030F0702030302020204" pitchFamily="66" charset="0"/>
              </a:rPr>
              <a:t>O slew rate do Amplificador depende de </a:t>
            </a:r>
            <a:r>
              <a:rPr lang="pt-BR" b="1" i="1" dirty="0" smtClean="0">
                <a:latin typeface="Comic Sans MS" panose="030F0702030302020204" pitchFamily="66" charset="0"/>
                <a:cs typeface="Comic Sans MS" panose="030F0702030302020204" pitchFamily="66" charset="0"/>
              </a:rPr>
              <a:t>NI</a:t>
            </a:r>
            <a:r>
              <a:rPr lang="pt-BR" b="1" i="1" baseline="-25000" dirty="0" smtClean="0">
                <a:latin typeface="Comic Sans MS" panose="030F0702030302020204" pitchFamily="66" charset="0"/>
                <a:cs typeface="Comic Sans MS" panose="030F0702030302020204" pitchFamily="66" charset="0"/>
              </a:rPr>
              <a:t>0 </a:t>
            </a:r>
            <a:r>
              <a:rPr lang="pt-BR" b="1" dirty="0" smtClean="0">
                <a:latin typeface="Comic Sans MS" panose="030F0702030302020204" pitchFamily="66" charset="0"/>
                <a:cs typeface="Comic Sans MS" panose="030F0702030302020204" pitchFamily="66" charset="0"/>
              </a:rPr>
              <a:t>sendo igual a</a:t>
            </a:r>
            <a:r>
              <a:rPr lang="pt-BR" b="1" i="1" dirty="0" smtClean="0">
                <a:latin typeface="Comic Sans MS" panose="030F0702030302020204" pitchFamily="66" charset="0"/>
                <a:cs typeface="Comic Sans MS" panose="030F0702030302020204" pitchFamily="66" charset="0"/>
              </a:rPr>
              <a:t> </a:t>
            </a:r>
            <a:endParaRPr lang="pt-BR" b="1" i="1"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2" name="CaixaDeTexto 41"/>
              <p:cNvSpPr txBox="1"/>
              <p:nvPr/>
            </p:nvSpPr>
            <p:spPr>
              <a:xfrm>
                <a:off x="4158615" y="1631315"/>
                <a:ext cx="3875405" cy="838200"/>
              </a:xfrm>
              <a:prstGeom prst="rect">
                <a:avLst/>
              </a:prstGeom>
              <a:noFill/>
              <a:ln w="25400">
                <a:solidFill>
                  <a:srgbClr val="FFFF00"/>
                </a:solidFill>
              </a:ln>
            </p:spPr>
            <p:txBody>
              <a:bodyPr wrap="square" rtlCol="0">
                <a:spAutoFit/>
              </a:bodyPr>
              <a:p>
                <a:pPr algn="ctr"/>
                <a:r>
                  <a:rPr lang="pt-BR" altLang="en-US" sz="2800" dirty="0" smtClean="0">
                    <a:solidFill>
                      <a:schemeClr val="tx1"/>
                    </a:solidFill>
                    <a:latin typeface="Comic Sans MS" panose="030F0702030302020204" pitchFamily="66" charset="0"/>
                    <a:cs typeface="Comic Sans MS" panose="030F0702030302020204" pitchFamily="66" charset="0"/>
                  </a:rPr>
                  <a:t>SR = max </a:t>
                </a:r>
                <a14:m>
                  <m:oMath xmlns:m="http://schemas.openxmlformats.org/officeDocument/2006/math">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r>
                      <a:rPr lang="en-US" altLang="pt-BR" sz="2800" dirty="0" smtClean="0">
                        <a:solidFill>
                          <a:schemeClr val="tx1"/>
                        </a:solidFill>
                        <a:latin typeface="Comic Sans MS" panose="030F0702030302020204" pitchFamily="66" charset="0"/>
                        <a:cs typeface="Comic Sans MS" panose="030F0702030302020204" pitchFamily="66" charset="0"/>
                      </a:rPr>
                      <m:t>|</m:t>
                    </m:r>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pt-BR" altLang="en-US" sz="2800" dirty="0" smtClean="0">
                            <a:latin typeface="Cambria Math" panose="02040503050406030204" pitchFamily="18" charset="0"/>
                            <a:cs typeface="Cambria Math" panose="02040503050406030204" pitchFamily="18" charset="0"/>
                            <a:sym typeface="+mn-ea"/>
                          </a:rPr>
                          <m:t>𝑁𝐼</m:t>
                        </m:r>
                        <m:r>
                          <a:rPr lang="pt-BR" altLang="en-US" sz="2800" baseline="-25000" dirty="0" smtClean="0">
                            <a:latin typeface="Cambria Math" panose="02040503050406030204" pitchFamily="18" charset="0"/>
                            <a:cs typeface="Cambria Math" panose="02040503050406030204" pitchFamily="18" charset="0"/>
                            <a:sym typeface="+mn-ea"/>
                          </a:rPr>
                          <m:t>0</m:t>
                        </m:r>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𝐶</m:t>
                            </m:r>
                          </m:e>
                          <m:sub>
                            <m:r>
                              <a:rPr lang="en-US" altLang="pt-BR" sz="2800" i="1" dirty="0" smtClean="0">
                                <a:solidFill>
                                  <a:schemeClr val="tx1"/>
                                </a:solidFill>
                                <a:latin typeface="Cambria Math" panose="02040503050406030204" pitchFamily="18" charset="0"/>
                                <a:cs typeface="Cambria Math" panose="02040503050406030204" pitchFamily="18" charset="0"/>
                              </a:rPr>
                              <m:t>𝐿</m:t>
                            </m:r>
                          </m:sub>
                        </m:sSub>
                      </m:den>
                    </m:f>
                  </m:oMath>
                </a14:m>
                <a:endParaRPr lang="pt-BR" altLang="en-US" sz="28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32" name="CaixaDeTexto 41"/>
              <p:cNvSpPr txBox="1">
                <a:spLocks noRot="1" noChangeAspect="1" noMove="1" noResize="1" noEditPoints="1" noAdjustHandles="1" noChangeArrowheads="1" noChangeShapeType="1" noTextEdit="1"/>
              </p:cNvSpPr>
              <p:nvPr/>
            </p:nvSpPr>
            <p:spPr>
              <a:xfrm>
                <a:off x="4158615" y="1631315"/>
                <a:ext cx="3875405" cy="838200"/>
              </a:xfrm>
              <a:prstGeom prst="rect">
                <a:avLst/>
              </a:prstGeom>
              <a:blipFill rotWithShape="1">
                <a:blip r:embed="rId1"/>
                <a:stretch>
                  <a:fillRect l="-328" t="-1515" r="-328" b="-2197"/>
                </a:stretch>
              </a:blipFill>
              <a:ln w="25400">
                <a:solidFill>
                  <a:srgbClr val="FFFF00"/>
                </a:solidFill>
              </a:ln>
            </p:spPr>
            <p:txBody>
              <a:bodyPr/>
              <a:lstStyle/>
              <a:p>
                <a:r>
                  <a:rPr lang="pt-BR" altLang="en-US">
                    <a:noFill/>
                  </a:rPr>
                  <a:t> </a:t>
                </a:r>
              </a:p>
            </p:txBody>
          </p:sp>
        </mc:Fallback>
      </mc:AlternateContent>
      <p:sp>
        <p:nvSpPr>
          <p:cNvPr id="4" name="Espaço Reservado para Conteúdo 2"/>
          <p:cNvSpPr txBox="1"/>
          <p:nvPr/>
        </p:nvSpPr>
        <p:spPr>
          <a:xfrm>
            <a:off x="538480" y="2872740"/>
            <a:ext cx="10873105" cy="919480"/>
          </a:xfrm>
          <a:prstGeom prst="rect">
            <a:avLst/>
          </a:prstGeom>
        </p:spPr>
        <p:txBody>
          <a:bodyPr vert="horz" lIns="91440" tIns="45720" rIns="91440" bIns="45720" rtlCol="0">
            <a:normAutofit fontScale="9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latin typeface="Comic Sans MS" panose="030F0702030302020204" pitchFamily="66" charset="0"/>
                <a:cs typeface="Comic Sans MS" panose="030F0702030302020204" pitchFamily="66" charset="0"/>
              </a:rPr>
              <a:t>Este tipo de amplificador é apropriado para cargas capacitivas. Caso um resistor R</a:t>
            </a:r>
            <a:r>
              <a:rPr lang="pt-BR" b="1" baseline="-25000" dirty="0" smtClean="0">
                <a:latin typeface="Comic Sans MS" panose="030F0702030302020204" pitchFamily="66" charset="0"/>
                <a:cs typeface="Comic Sans MS" panose="030F0702030302020204" pitchFamily="66" charset="0"/>
              </a:rPr>
              <a:t>L </a:t>
            </a:r>
            <a:r>
              <a:rPr lang="pt-BR" b="1" dirty="0" smtClean="0">
                <a:latin typeface="Comic Sans MS" panose="030F0702030302020204" pitchFamily="66" charset="0"/>
                <a:cs typeface="Comic Sans MS" panose="030F0702030302020204" pitchFamily="66" charset="0"/>
              </a:rPr>
              <a:t>seja ligado a saída, o ganho do circuito cairá para  </a:t>
            </a:r>
            <a:endParaRPr lang="pt-BR" b="1" i="1"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6" name="Caixa de Texto 8"/>
              <p:cNvSpPr txBox="1"/>
              <p:nvPr/>
            </p:nvSpPr>
            <p:spPr>
              <a:xfrm>
                <a:off x="1847850" y="3792220"/>
                <a:ext cx="9049385" cy="118237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𝑜</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r>
                        <a:rPr lang="en-US" altLang="pt-BR" sz="2800" i="1" baseline="-25000" dirty="0" smtClean="0">
                          <a:solidFill>
                            <a:schemeClr val="tx1"/>
                          </a:solidFill>
                          <a:latin typeface="Cambria Math" panose="02040503050406030204" pitchFamily="18" charset="0"/>
                          <a:cs typeface="Cambria Math" panose="02040503050406030204" pitchFamily="18" charset="0"/>
                          <a:sym typeface="+mn-ea"/>
                        </a:rPr>
                        <m:t>𝐿</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𝐿</m:t>
                                  </m:r>
                                </m:sub>
                              </m:sSub>
                            </m:den>
                          </m:f>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1847850" y="3792220"/>
                <a:ext cx="9049385" cy="1182370"/>
              </a:xfrm>
              <a:prstGeom prst="rect">
                <a:avLst/>
              </a:prstGeom>
              <a:blipFill rotWithShape="1">
                <a:blip r:embed="rId2"/>
                <a:stretch>
                  <a:fillRect b="-1289"/>
                </a:stretch>
              </a:blipFill>
              <a:ln w="44450">
                <a:noFill/>
              </a:ln>
            </p:spPr>
            <p:txBody>
              <a:bodyPr/>
              <a:lstStyle/>
              <a:p>
                <a:r>
                  <a:rPr lang="pt-BR" altLang="en-US">
                    <a:noFill/>
                  </a:rPr>
                  <a:t> </a:t>
                </a:r>
              </a:p>
            </p:txBody>
          </p:sp>
        </mc:Fallback>
      </mc:AlternateContent>
      <p:sp>
        <p:nvSpPr>
          <p:cNvPr id="25" name="Espaço Reservado para Conteúdo 2"/>
          <p:cNvSpPr txBox="1"/>
          <p:nvPr/>
        </p:nvSpPr>
        <p:spPr>
          <a:xfrm>
            <a:off x="416560" y="5076825"/>
            <a:ext cx="11117580" cy="8178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400" b="1" dirty="0" smtClean="0">
                <a:latin typeface="Comic Sans MS" panose="030F0702030302020204" pitchFamily="66" charset="0"/>
                <a:cs typeface="Comic Sans MS" panose="030F0702030302020204" pitchFamily="66" charset="0"/>
              </a:rPr>
              <a:t>A redução do ganho pode ser severá. Para evitar isso, deve-se conectar a saída um bloco coletor comum</a:t>
            </a:r>
            <a:r>
              <a:rPr lang="pt-BR" b="1" dirty="0" smtClean="0">
                <a:latin typeface="Comic Sans MS" panose="030F0702030302020204" pitchFamily="66" charset="0"/>
                <a:cs typeface="Comic Sans MS" panose="030F0702030302020204" pitchFamily="66" charset="0"/>
              </a:rPr>
              <a:t> </a:t>
            </a:r>
            <a:r>
              <a:rPr lang="pt-BR" sz="2400" b="1" dirty="0" smtClean="0">
                <a:latin typeface="Comic Sans MS" panose="030F0702030302020204" pitchFamily="66" charset="0"/>
                <a:cs typeface="Comic Sans MS" panose="030F0702030302020204" pitchFamily="66" charset="0"/>
              </a:rPr>
              <a:t>quando se tem uma carga resistiva de baixo valor</a:t>
            </a:r>
            <a:endParaRPr lang="pt-BR" sz="2400" b="1" i="1"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Espaço Reservado para Conteúdo 2"/>
          <p:cNvSpPr txBox="1"/>
          <p:nvPr/>
        </p:nvSpPr>
        <p:spPr>
          <a:xfrm>
            <a:off x="711200" y="414020"/>
            <a:ext cx="10527665" cy="121729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3200" b="1" dirty="0" smtClean="0">
                <a:solidFill>
                  <a:srgbClr val="C00000"/>
                </a:solidFill>
                <a:latin typeface="Comic Sans MS" panose="030F0702030302020204" pitchFamily="66" charset="0"/>
                <a:cs typeface="Comic Sans MS" panose="030F0702030302020204" pitchFamily="66" charset="0"/>
              </a:rPr>
              <a:t>Slew Rate</a:t>
            </a:r>
            <a:r>
              <a:rPr lang="pt-BR" b="1" dirty="0" smtClean="0">
                <a:latin typeface="Comic Sans MS" panose="030F0702030302020204" pitchFamily="66" charset="0"/>
                <a:cs typeface="Comic Sans MS" panose="030F0702030302020204" pitchFamily="66" charset="0"/>
              </a:rPr>
              <a:t> </a:t>
            </a:r>
            <a:endParaRPr lang="pt-BR" b="1" dirty="0" smtClean="0">
              <a:latin typeface="Comic Sans MS" panose="030F0702030302020204" pitchFamily="66" charset="0"/>
              <a:cs typeface="Comic Sans MS" panose="030F0702030302020204" pitchFamily="66" charset="0"/>
            </a:endParaRPr>
          </a:p>
          <a:p>
            <a:pPr marL="0" indent="0">
              <a:buNone/>
            </a:pPr>
            <a:r>
              <a:rPr lang="pt-BR" b="1" dirty="0" smtClean="0">
                <a:latin typeface="Comic Sans MS" panose="030F0702030302020204" pitchFamily="66" charset="0"/>
                <a:cs typeface="Comic Sans MS" panose="030F0702030302020204" pitchFamily="66" charset="0"/>
              </a:rPr>
              <a:t>Circuito OTA com buffer para cargas resistivas</a:t>
            </a:r>
            <a:endParaRPr lang="pt-BR" b="1" i="1" dirty="0" smtClean="0">
              <a:latin typeface="Comic Sans MS" panose="030F0702030302020204" pitchFamily="66" charset="0"/>
              <a:cs typeface="Comic Sans MS" panose="030F0702030302020204" pitchFamily="66" charset="0"/>
            </a:endParaRPr>
          </a:p>
        </p:txBody>
      </p:sp>
      <p:cxnSp>
        <p:nvCxnSpPr>
          <p:cNvPr id="113" name="Conector Reto 49"/>
          <p:cNvCxnSpPr/>
          <p:nvPr/>
        </p:nvCxnSpPr>
        <p:spPr>
          <a:xfrm flipH="1">
            <a:off x="3522980" y="2792095"/>
            <a:ext cx="7772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4669790" y="4870450"/>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4389120" y="1742440"/>
            <a:ext cx="71120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8752840" y="436880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5996305" y="56134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5324475" y="4870450"/>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5753735" y="175704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3753485" y="3717925"/>
            <a:ext cx="6356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6391910" y="3749040"/>
            <a:ext cx="57721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3747770" y="3956050"/>
            <a:ext cx="1356360" cy="480695"/>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5387975" y="3806190"/>
            <a:ext cx="1356360" cy="821690"/>
            <a:chOff x="7502" y="6919"/>
            <a:chExt cx="2142" cy="1369"/>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07" y="7451"/>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rot="0" flipH="1">
            <a:off x="5996940" y="2202180"/>
            <a:ext cx="479425" cy="134874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4184650" y="2202180"/>
            <a:ext cx="479425" cy="1377950"/>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4314190" y="2738120"/>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4481195" y="3942080"/>
            <a:ext cx="6604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4481195" y="2636520"/>
            <a:ext cx="6318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5551805" y="2628900"/>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4766945" y="4940935"/>
            <a:ext cx="1354455" cy="1207135"/>
            <a:chOff x="7493" y="6919"/>
            <a:chExt cx="2139" cy="2011"/>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211" y="7992"/>
              <a:ext cx="1294" cy="582"/>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7" name="Conector Reto 40"/>
          <p:cNvCxnSpPr/>
          <p:nvPr/>
        </p:nvCxnSpPr>
        <p:spPr>
          <a:xfrm flipH="1" flipV="1">
            <a:off x="5263515" y="6209030"/>
            <a:ext cx="1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363980" y="440563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1007745" y="440563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1513205" y="4797425"/>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1017270" y="4830445"/>
            <a:ext cx="1354455" cy="133858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1610360" y="5589905"/>
            <a:ext cx="0" cy="17526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1544320" y="5751830"/>
            <a:ext cx="1320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1453515" y="6164580"/>
            <a:ext cx="1320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1033780" y="5088890"/>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1038225" y="5080635"/>
            <a:ext cx="0" cy="5200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1471295" y="5088890"/>
            <a:ext cx="4705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1941830" y="5101590"/>
            <a:ext cx="0" cy="5264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5455920" y="5158740"/>
            <a:ext cx="0" cy="2647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5383530" y="50628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1938655" y="5622290"/>
            <a:ext cx="62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3543300" y="239077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7263765" y="2202180"/>
            <a:ext cx="479425" cy="1377950"/>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7386955" y="2745740"/>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rot="0" flipH="1">
            <a:off x="3061970" y="2202815"/>
            <a:ext cx="479425" cy="134874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6477000" y="2792095"/>
            <a:ext cx="83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2598420" y="4541520"/>
            <a:ext cx="1026795" cy="863600"/>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7171690" y="4552315"/>
            <a:ext cx="1026795" cy="84201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7084695" y="3801110"/>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2403475" y="4096385"/>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3522980" y="5038725"/>
            <a:ext cx="39141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4194175" y="3142615"/>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5995035" y="3142615"/>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3009900" y="5480685"/>
            <a:ext cx="1320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7670800" y="5475605"/>
            <a:ext cx="1320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3069590" y="4695190"/>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4193540" y="2792095"/>
            <a:ext cx="0" cy="35115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6457950" y="2792095"/>
            <a:ext cx="0" cy="35115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3543300" y="4693285"/>
            <a:ext cx="0" cy="35115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2679700" y="2628900"/>
            <a:ext cx="5810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7559675" y="2637155"/>
            <a:ext cx="6559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6612255" y="239077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3912870" y="491553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7744460" y="3975100"/>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3" name="Grupo 89"/>
          <p:cNvGrpSpPr/>
          <p:nvPr/>
        </p:nvGrpSpPr>
        <p:grpSpPr>
          <a:xfrm rot="16200000" flipH="1">
            <a:off x="7476238" y="2913266"/>
            <a:ext cx="2162540" cy="844412"/>
            <a:chOff x="5709" y="6919"/>
            <a:chExt cx="3414" cy="1406"/>
          </a:xfrm>
        </p:grpSpPr>
        <p:sp>
          <p:nvSpPr>
            <p:cNvPr id="11"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2" name="Group 147"/>
            <p:cNvGrpSpPr/>
            <p:nvPr/>
          </p:nvGrpSpPr>
          <p:grpSpPr bwMode="auto">
            <a:xfrm rot="5400000">
              <a:off x="8020" y="6975"/>
              <a:ext cx="792" cy="680"/>
              <a:chOff x="2834" y="2568"/>
              <a:chExt cx="317" cy="272"/>
            </a:xfrm>
          </p:grpSpPr>
          <p:sp>
            <p:nvSpPr>
              <p:cNvPr id="1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 name="Line 93"/>
              <p:cNvSpPr>
                <a:spLocks noChangeShapeType="1"/>
              </p:cNvSpPr>
              <p:nvPr/>
            </p:nvSpPr>
            <p:spPr bwMode="auto">
              <a:xfrm flipH="1">
                <a:off x="2834"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 name="Rectangle 142"/>
            <p:cNvSpPr>
              <a:spLocks noChangeArrowheads="1"/>
            </p:cNvSpPr>
            <p:nvPr/>
          </p:nvSpPr>
          <p:spPr bwMode="auto">
            <a:xfrm rot="16200000" flipH="1">
              <a:off x="7964" y="7506"/>
              <a:ext cx="1007"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M9</a:t>
              </a:r>
              <a:endParaRPr lang="pt-BR" sz="2000" baseline="-25000" dirty="0"/>
            </a:p>
          </p:txBody>
        </p:sp>
        <p:cxnSp>
          <p:nvCxnSpPr>
            <p:cNvPr id="21" name="Conector Reto 98"/>
            <p:cNvCxnSpPr/>
            <p:nvPr/>
          </p:nvCxnSpPr>
          <p:spPr>
            <a:xfrm rot="5400000">
              <a:off x="6902" y="6529"/>
              <a:ext cx="0" cy="2387"/>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grpSp>
      <p:cxnSp>
        <p:nvCxnSpPr>
          <p:cNvPr id="23" name="Conector Reto 74"/>
          <p:cNvCxnSpPr/>
          <p:nvPr/>
        </p:nvCxnSpPr>
        <p:spPr>
          <a:xfrm flipH="1">
            <a:off x="9280525" y="558736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6" name="Grupo 22"/>
          <p:cNvGrpSpPr/>
          <p:nvPr/>
        </p:nvGrpSpPr>
        <p:grpSpPr>
          <a:xfrm rot="16200000">
            <a:off x="7778662" y="4613822"/>
            <a:ext cx="1969310" cy="1207135"/>
            <a:chOff x="7493" y="6919"/>
            <a:chExt cx="3110" cy="2011"/>
          </a:xfrm>
        </p:grpSpPr>
        <p:sp>
          <p:nvSpPr>
            <p:cNvPr id="27" name="Line 56"/>
            <p:cNvSpPr>
              <a:spLocks noChangeShapeType="1"/>
            </p:cNvSpPr>
            <p:nvPr/>
          </p:nvSpPr>
          <p:spPr bwMode="auto">
            <a:xfrm rot="5400000" flipH="1">
              <a:off x="9664" y="6752"/>
              <a:ext cx="2" cy="1876"/>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1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Mb3</a:t>
              </a:r>
              <a:endParaRPr lang="pt-BR" baseline="-25000" dirty="0"/>
            </a:p>
          </p:txBody>
        </p:sp>
        <p:cxnSp>
          <p:nvCxnSpPr>
            <p:cNvPr id="37"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8735695" y="5643245"/>
            <a:ext cx="0" cy="17526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8670290" y="5815330"/>
            <a:ext cx="132080" cy="50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8574405" y="6217285"/>
            <a:ext cx="1320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08"/>
          <p:cNvCxnSpPr/>
          <p:nvPr/>
        </p:nvCxnSpPr>
        <p:spPr>
          <a:xfrm>
            <a:off x="8633460" y="4737100"/>
            <a:ext cx="82800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5" name="CaixaDeTexto 47"/>
          <p:cNvSpPr txBox="1"/>
          <p:nvPr/>
        </p:nvSpPr>
        <p:spPr>
          <a:xfrm flipH="1">
            <a:off x="7308215" y="175704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46" name="CaixaDeTexto 47"/>
          <p:cNvSpPr txBox="1"/>
          <p:nvPr/>
        </p:nvSpPr>
        <p:spPr>
          <a:xfrm flipH="1">
            <a:off x="8255000" y="179324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47" name="CaixaDeTexto 47"/>
          <p:cNvSpPr txBox="1"/>
          <p:nvPr/>
        </p:nvSpPr>
        <p:spPr>
          <a:xfrm flipH="1">
            <a:off x="2708910" y="174180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8" name="Grupo 111"/>
          <p:cNvGrpSpPr/>
          <p:nvPr/>
        </p:nvGrpSpPr>
        <p:grpSpPr>
          <a:xfrm rot="5400000" flipH="1">
            <a:off x="8761730" y="5335270"/>
            <a:ext cx="1403985" cy="234950"/>
            <a:chOff x="4143847" y="3524056"/>
            <a:chExt cx="1404137" cy="255373"/>
          </a:xfrm>
        </p:grpSpPr>
        <p:cxnSp>
          <p:nvCxnSpPr>
            <p:cNvPr id="4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113"/>
            <p:cNvSpPr/>
            <p:nvPr/>
          </p:nvSpPr>
          <p:spPr>
            <a:xfrm>
              <a:off x="4743349" y="3524056"/>
              <a:ext cx="367705"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0" name="Conector Reto 102"/>
          <p:cNvCxnSpPr/>
          <p:nvPr/>
        </p:nvCxnSpPr>
        <p:spPr>
          <a:xfrm flipH="1" flipV="1">
            <a:off x="9358630" y="6141720"/>
            <a:ext cx="22288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Rectangle 142"/>
          <p:cNvSpPr>
            <a:spLocks noChangeArrowheads="1"/>
          </p:cNvSpPr>
          <p:nvPr/>
        </p:nvSpPr>
        <p:spPr bwMode="auto">
          <a:xfrm>
            <a:off x="9581582" y="5126805"/>
            <a:ext cx="655956"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L</a:t>
            </a:r>
            <a:endParaRPr lang="pt-BR" sz="2400" baseline="-25000" dirty="0"/>
          </a:p>
        </p:txBody>
      </p:sp>
      <p:cxnSp>
        <p:nvCxnSpPr>
          <p:cNvPr id="4" name="Conector Reto 7"/>
          <p:cNvCxnSpPr/>
          <p:nvPr/>
        </p:nvCxnSpPr>
        <p:spPr>
          <a:xfrm>
            <a:off x="1498692" y="4086404"/>
            <a:ext cx="0" cy="37345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53085" y="269240"/>
            <a:ext cx="11068050" cy="17837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(análise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fazer uma analise mais cuidadosa do circuito, considerando agora os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s de todos os transistores. Teremos, neste caso, um pouco mais de trabalho para chegar ao valor final.</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4" name="Group 3"/>
          <p:cNvGrpSpPr/>
          <p:nvPr/>
        </p:nvGrpSpPr>
        <p:grpSpPr>
          <a:xfrm>
            <a:off x="2076450" y="2118878"/>
            <a:ext cx="7529547" cy="4423527"/>
            <a:chOff x="1221" y="1765"/>
            <a:chExt cx="15921" cy="8570"/>
          </a:xfrm>
        </p:grpSpPr>
        <p:cxnSp>
          <p:nvCxnSpPr>
            <p:cNvPr id="113" name="Conector Reto 49"/>
            <p:cNvCxnSpPr/>
            <p:nvPr/>
          </p:nvCxnSpPr>
          <p:spPr>
            <a:xfrm flipH="1">
              <a:off x="6540" y="3690"/>
              <a:ext cx="164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8964" y="771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8371" y="1765"/>
              <a:ext cx="1504"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15658" y="5217"/>
              <a:ext cx="1484" cy="713"/>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11769" y="9157"/>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10349" y="771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11192" y="1767"/>
              <a:ext cx="1553"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12606" y="5544"/>
              <a:ext cx="1221" cy="713"/>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7135" y="5903"/>
              <a:ext cx="2628" cy="1016"/>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10603" y="5582"/>
              <a:ext cx="2628" cy="1738"/>
              <a:chOff x="7502" y="6919"/>
              <a:chExt cx="2142" cy="1369"/>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07" y="7451"/>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flipH="1">
              <a:off x="11770" y="2548"/>
              <a:ext cx="1014" cy="2613"/>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7939" y="2548"/>
              <a:ext cx="1014" cy="2669"/>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8212" y="3586"/>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8566" y="5919"/>
              <a:ext cx="139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8566" y="3389"/>
              <a:ext cx="133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10829" y="3374"/>
              <a:ext cx="1578"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9436" y="7746"/>
              <a:ext cx="2624" cy="2553"/>
              <a:chOff x="7493" y="6919"/>
              <a:chExt cx="2139" cy="2011"/>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6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10"/>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10690" y="9198"/>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10551" y="9532"/>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10348" y="10311"/>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974" y="6817"/>
              <a:ext cx="574" cy="778"/>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1221" y="6817"/>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2290" y="7576"/>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1373" y="7521"/>
              <a:ext cx="2624" cy="283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8"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37"/>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2495" y="911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2356" y="9425"/>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2163" y="10224"/>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1283" y="8142"/>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1286" y="8124"/>
              <a:ext cx="0" cy="100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2201" y="8158"/>
              <a:ext cx="9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3196" y="8165"/>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10830" y="8185"/>
              <a:ext cx="0" cy="51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10626" y="8015"/>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3189" y="9203"/>
              <a:ext cx="64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658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14449" y="2548"/>
              <a:ext cx="1014" cy="2669"/>
              <a:chOff x="4325979" y="4921726"/>
              <a:chExt cx="644159" cy="1695108"/>
            </a:xfrm>
          </p:grpSpPr>
          <p:grpSp>
            <p:nvGrpSpPr>
              <p:cNvPr id="170" name="Group 147"/>
              <p:cNvGrpSpPr/>
              <p:nvPr/>
            </p:nvGrpSpPr>
            <p:grpSpPr bwMode="auto">
              <a:xfrm>
                <a:off x="4325979" y="5381242"/>
                <a:ext cx="638515" cy="539346"/>
                <a:chOff x="2834" y="2568"/>
                <a:chExt cx="317" cy="277"/>
              </a:xfrm>
            </p:grpSpPr>
            <p:sp>
              <p:nvSpPr>
                <p:cNvPr id="171" name="Line 82"/>
                <p:cNvSpPr>
                  <a:spLocks noChangeShapeType="1"/>
                </p:cNvSpPr>
                <p:nvPr/>
              </p:nvSpPr>
              <p:spPr bwMode="auto">
                <a:xfrm>
                  <a:off x="2964" y="2573"/>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14710" y="3601"/>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flipH="1">
              <a:off x="5565" y="2549"/>
              <a:ext cx="1014" cy="2613"/>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12786" y="3690"/>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675" y="7003"/>
              <a:ext cx="1989" cy="1826"/>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14345" y="7026"/>
              <a:ext cx="1989" cy="178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14187" y="5645"/>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4289" y="6217"/>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6540" y="8043"/>
              <a:ext cx="82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7958" y="4370"/>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11767" y="4370"/>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5454" y="889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15310" y="888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5581" y="7378"/>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7957" y="3690"/>
              <a:ext cx="0" cy="68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12745" y="3690"/>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6582" y="7374"/>
              <a:ext cx="0" cy="6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4756" y="3374"/>
              <a:ext cx="122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15075" y="3390"/>
              <a:ext cx="1387"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1307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7754" y="7857"/>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15465" y="5960"/>
              <a:ext cx="1446"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sp>
        <p:nvSpPr>
          <p:cNvPr id="9" name="CaixaDeTexto 47"/>
          <p:cNvSpPr txBox="1"/>
          <p:nvPr/>
        </p:nvSpPr>
        <p:spPr>
          <a:xfrm flipH="1">
            <a:off x="8449945" y="209042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2" name="CaixaDeTexto 47"/>
          <p:cNvSpPr txBox="1"/>
          <p:nvPr/>
        </p:nvSpPr>
        <p:spPr>
          <a:xfrm flipH="1">
            <a:off x="3671570" y="206565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3" name="Freeform 12"/>
          <p:cNvSpPr/>
          <p:nvPr/>
        </p:nvSpPr>
        <p:spPr>
          <a:xfrm>
            <a:off x="6330315" y="2100580"/>
            <a:ext cx="229870" cy="2849245"/>
          </a:xfrm>
          <a:custGeom>
            <a:avLst/>
            <a:gdLst>
              <a:gd name="connisteX0" fmla="*/ 276620 w 821870"/>
              <a:gd name="connsiteY0" fmla="*/ 0 h 3048000"/>
              <a:gd name="connisteX1" fmla="*/ 676670 w 821870"/>
              <a:gd name="connsiteY1" fmla="*/ 285750 h 3048000"/>
              <a:gd name="connisteX2" fmla="*/ 181370 w 821870"/>
              <a:gd name="connsiteY2" fmla="*/ 771525 h 3048000"/>
              <a:gd name="connisteX3" fmla="*/ 28970 w 821870"/>
              <a:gd name="connsiteY3" fmla="*/ 1066800 h 3048000"/>
              <a:gd name="connisteX4" fmla="*/ 590945 w 821870"/>
              <a:gd name="connsiteY4" fmla="*/ 1381125 h 3048000"/>
              <a:gd name="connisteX5" fmla="*/ 819545 w 821870"/>
              <a:gd name="connsiteY5" fmla="*/ 1600200 h 3048000"/>
              <a:gd name="connisteX6" fmla="*/ 648095 w 821870"/>
              <a:gd name="connsiteY6" fmla="*/ 1981200 h 3048000"/>
              <a:gd name="connisteX7" fmla="*/ 38495 w 821870"/>
              <a:gd name="connsiteY7" fmla="*/ 2533650 h 3048000"/>
              <a:gd name="connisteX8" fmla="*/ 495695 w 821870"/>
              <a:gd name="connsiteY8" fmla="*/ 3048000 h 304800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821871" h="3048000">
                <a:moveTo>
                  <a:pt x="276621" y="0"/>
                </a:moveTo>
                <a:cubicBezTo>
                  <a:pt x="366791" y="47625"/>
                  <a:pt x="695721" y="131445"/>
                  <a:pt x="676671" y="285750"/>
                </a:cubicBezTo>
                <a:cubicBezTo>
                  <a:pt x="657621" y="440055"/>
                  <a:pt x="310911" y="615315"/>
                  <a:pt x="181371" y="771525"/>
                </a:cubicBezTo>
                <a:cubicBezTo>
                  <a:pt x="51831" y="927735"/>
                  <a:pt x="-52944" y="944880"/>
                  <a:pt x="28971" y="1066800"/>
                </a:cubicBezTo>
                <a:cubicBezTo>
                  <a:pt x="110886" y="1188720"/>
                  <a:pt x="432831" y="1274445"/>
                  <a:pt x="590946" y="1381125"/>
                </a:cubicBezTo>
                <a:cubicBezTo>
                  <a:pt x="749061" y="1487805"/>
                  <a:pt x="808116" y="1480185"/>
                  <a:pt x="819546" y="1600200"/>
                </a:cubicBezTo>
                <a:cubicBezTo>
                  <a:pt x="830976" y="1720215"/>
                  <a:pt x="804306" y="1794510"/>
                  <a:pt x="648096" y="1981200"/>
                </a:cubicBezTo>
                <a:cubicBezTo>
                  <a:pt x="491886" y="2167890"/>
                  <a:pt x="68976" y="2320290"/>
                  <a:pt x="38496" y="2533650"/>
                </a:cubicBezTo>
                <a:cubicBezTo>
                  <a:pt x="8016" y="2747010"/>
                  <a:pt x="392191" y="2955925"/>
                  <a:pt x="495696" y="3048000"/>
                </a:cubicBezTo>
              </a:path>
            </a:pathLst>
          </a:custGeom>
          <a:noFill/>
          <a:ln w="31750">
            <a:solidFill>
              <a:srgbClr val="9A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CaixaDeTexto 47"/>
          <p:cNvSpPr txBox="1"/>
          <p:nvPr/>
        </p:nvSpPr>
        <p:spPr>
          <a:xfrm flipH="1">
            <a:off x="2082165" y="2887345"/>
            <a:ext cx="1495425" cy="829945"/>
          </a:xfrm>
          <a:prstGeom prst="rect">
            <a:avLst/>
          </a:prstGeom>
          <a:noFill/>
          <a:ln w="31750">
            <a:solidFill>
              <a:srgbClr val="FFFF00"/>
            </a:solidFill>
          </a:ln>
        </p:spPr>
        <p:txBody>
          <a:bodyPr wrap="square" rtlCol="0">
            <a:spAutoFit/>
          </a:bodyPr>
          <a:p>
            <a:pPr algn="ctr"/>
            <a:r>
              <a:rPr lang="pt-BR" sz="2400" i="1" dirty="0" smtClean="0">
                <a:latin typeface="Century Schoolbook" panose="02040604050505020304" pitchFamily="18" charset="0"/>
                <a:ea typeface="Cambria Math" panose="02040503050406030204" pitchFamily="18" charset="0"/>
              </a:rPr>
              <a:t>lado esquerdo</a:t>
            </a:r>
            <a:endParaRPr lang="pt-BR" sz="2400" i="1" baseline="-25000" dirty="0" smtClean="0">
              <a:latin typeface="Century Schoolbook" panose="02040604050505020304" pitchFamily="18" charset="0"/>
              <a:ea typeface="Cambria Math" panose="02040503050406030204" pitchFamily="18" charset="0"/>
            </a:endParaRPr>
          </a:p>
        </p:txBody>
      </p:sp>
      <p:sp>
        <p:nvSpPr>
          <p:cNvPr id="17" name="CaixaDeTexto 47"/>
          <p:cNvSpPr txBox="1"/>
          <p:nvPr/>
        </p:nvSpPr>
        <p:spPr>
          <a:xfrm flipH="1">
            <a:off x="9605645" y="2887345"/>
            <a:ext cx="1177925" cy="829945"/>
          </a:xfrm>
          <a:prstGeom prst="rect">
            <a:avLst/>
          </a:prstGeom>
          <a:noFill/>
          <a:ln w="31750">
            <a:solidFill>
              <a:srgbClr val="FFFF00"/>
            </a:solidFill>
          </a:ln>
        </p:spPr>
        <p:txBody>
          <a:bodyPr wrap="square" rtlCol="0">
            <a:spAutoFit/>
          </a:bodyPr>
          <a:p>
            <a:pPr algn="ctr"/>
            <a:r>
              <a:rPr lang="pt-BR" sz="2400" i="1" dirty="0" smtClean="0">
                <a:latin typeface="Century Schoolbook" panose="02040604050505020304" pitchFamily="18" charset="0"/>
                <a:ea typeface="Cambria Math" panose="02040503050406030204" pitchFamily="18" charset="0"/>
              </a:rPr>
              <a:t>lado direito</a:t>
            </a:r>
            <a:endParaRPr lang="pt-BR" sz="2400" i="1" baseline="-25000" dirty="0" smtClean="0">
              <a:latin typeface="Century Schoolbook" panose="02040604050505020304" pitchFamily="18" charset="0"/>
              <a:ea typeface="Cambria Math" panose="02040503050406030204" pitchFamily="18" charset="0"/>
            </a:endParaRPr>
          </a:p>
        </p:txBody>
      </p:sp>
      <p:sp>
        <p:nvSpPr>
          <p:cNvPr id="18" name="Caixa de Texto 23"/>
          <p:cNvSpPr txBox="1"/>
          <p:nvPr/>
        </p:nvSpPr>
        <p:spPr>
          <a:xfrm flipH="1">
            <a:off x="6121481" y="4868454"/>
            <a:ext cx="701831"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vx</a:t>
            </a:r>
            <a:endParaRPr lang="pt-BR" altLang="en-US" baseline="-25000" dirty="0" smtClean="0">
              <a:latin typeface="Comic Sans MS" panose="030F0702030302020204" pitchFamily="66" charset="0"/>
              <a:cs typeface="Comic Sans MS" panose="030F0702030302020204" pitchFamily="66" charset="0"/>
            </a:endParaRPr>
          </a:p>
        </p:txBody>
      </p:sp>
      <p:sp>
        <p:nvSpPr>
          <p:cNvPr id="20" name="Caixa de Texto 23"/>
          <p:cNvSpPr txBox="1"/>
          <p:nvPr/>
        </p:nvSpPr>
        <p:spPr>
          <a:xfrm flipH="1">
            <a:off x="5178506" y="3522889"/>
            <a:ext cx="701831"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v1</a:t>
            </a:r>
            <a:endParaRPr lang="pt-BR" altLang="en-US" baseline="-25000" dirty="0" smtClean="0">
              <a:latin typeface="Comic Sans MS" panose="030F0702030302020204" pitchFamily="66" charset="0"/>
              <a:cs typeface="Comic Sans MS" panose="030F0702030302020204" pitchFamily="66" charset="0"/>
            </a:endParaRPr>
          </a:p>
        </p:txBody>
      </p:sp>
      <p:sp>
        <p:nvSpPr>
          <p:cNvPr id="21" name="Caixa de Texto 23"/>
          <p:cNvSpPr txBox="1"/>
          <p:nvPr/>
        </p:nvSpPr>
        <p:spPr>
          <a:xfrm flipH="1">
            <a:off x="6953966" y="3563529"/>
            <a:ext cx="701831"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v2</a:t>
            </a:r>
            <a:endParaRPr lang="pt-BR" altLang="en-US" baseline="-25000" dirty="0" smtClean="0">
              <a:latin typeface="Comic Sans MS" panose="030F0702030302020204" pitchFamily="66" charset="0"/>
              <a:cs typeface="Comic Sans MS" panose="030F0702030302020204" pitchFamily="66" charset="0"/>
            </a:endParaRPr>
          </a:p>
        </p:txBody>
      </p:sp>
      <p:sp>
        <p:nvSpPr>
          <p:cNvPr id="22" name="Caixa de Texto 23"/>
          <p:cNvSpPr txBox="1"/>
          <p:nvPr/>
        </p:nvSpPr>
        <p:spPr>
          <a:xfrm flipH="1">
            <a:off x="4043045" y="3481705"/>
            <a:ext cx="574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v3</a:t>
            </a:r>
            <a:endParaRPr lang="pt-BR" altLang="en-US" baseline="-25000" dirty="0" smtClean="0">
              <a:latin typeface="Comic Sans MS" panose="030F0702030302020204" pitchFamily="66" charset="0"/>
              <a:cs typeface="Comic Sans MS" panose="030F0702030302020204" pitchFamily="66" charset="0"/>
            </a:endParaRPr>
          </a:p>
        </p:txBody>
      </p:sp>
      <p:sp>
        <p:nvSpPr>
          <p:cNvPr id="23" name="CaixaDeTexto 47"/>
          <p:cNvSpPr txBox="1"/>
          <p:nvPr/>
        </p:nvSpPr>
        <p:spPr>
          <a:xfrm>
            <a:off x="4209964" y="4438293"/>
            <a:ext cx="167005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24" name="CaixaDeTexto 47"/>
          <p:cNvSpPr txBox="1"/>
          <p:nvPr/>
        </p:nvSpPr>
        <p:spPr>
          <a:xfrm>
            <a:off x="7048414" y="4560213"/>
            <a:ext cx="17532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8" name="Conector Reto 27"/>
          <p:cNvCxnSpPr/>
          <p:nvPr/>
        </p:nvCxnSpPr>
        <p:spPr>
          <a:xfrm flipV="1">
            <a:off x="4321211" y="210728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a:xfrm>
            <a:off x="9194165" y="6337300"/>
            <a:ext cx="2743200" cy="365125"/>
          </a:xfrm>
        </p:spPr>
        <p:txBody>
          <a:bodyPr/>
          <a:p>
            <a:fld id="{74F297BB-B745-4CAB-BE1D-CE4C89382949}" type="slidenum">
              <a:rPr lang="pt-BR" smtClean="0"/>
            </a:fld>
            <a:endParaRPr lang="pt-BR"/>
          </a:p>
        </p:txBody>
      </p:sp>
      <p:sp>
        <p:nvSpPr>
          <p:cNvPr id="115" name="Caixa de Texto 114"/>
          <p:cNvSpPr txBox="1"/>
          <p:nvPr/>
        </p:nvSpPr>
        <p:spPr>
          <a:xfrm>
            <a:off x="714375" y="269240"/>
            <a:ext cx="10192385" cy="1476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(anáise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Lado Esquerdo</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consideramos os transistores M1, M3, M5 e M7 e entrada diferencial (vx = 0)</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5" name="Conector Reto 74"/>
          <p:cNvCxnSpPr/>
          <p:nvPr/>
        </p:nvCxnSpPr>
        <p:spPr>
          <a:xfrm>
            <a:off x="2711370" y="4406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2802916" y="1976026"/>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1290320" y="486537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56"/>
          <p:cNvGrpSpPr/>
          <p:nvPr/>
        </p:nvGrpSpPr>
        <p:grpSpPr>
          <a:xfrm rot="5400000" flipH="1">
            <a:off x="2167415" y="4093724"/>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4" name="Grupo 108"/>
          <p:cNvGrpSpPr/>
          <p:nvPr/>
        </p:nvGrpSpPr>
        <p:grpSpPr>
          <a:xfrm rot="5400000" flipH="1">
            <a:off x="2166780" y="2701804"/>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2868930" y="256032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5</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2868930" y="256032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1" name="Conector Reto 37"/>
          <p:cNvCxnSpPr/>
          <p:nvPr/>
        </p:nvCxnSpPr>
        <p:spPr>
          <a:xfrm>
            <a:off x="2515939" y="211436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2348934" y="22839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2381319" y="24604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2726124" y="52626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2683579" y="50760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977304" y="305907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3</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1298611" y="348396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1105952" y="3854138"/>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1353820" y="4209415"/>
                <a:ext cx="107505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7</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3</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1353820" y="4209415"/>
                <a:ext cx="1075055"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2843530" y="39465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7</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2843530" y="3946525"/>
                <a:ext cx="937895" cy="521970"/>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4" name="Grupo 28"/>
          <p:cNvGrpSpPr/>
          <p:nvPr/>
        </p:nvGrpSpPr>
        <p:grpSpPr>
          <a:xfrm flipV="1">
            <a:off x="4109502" y="2535243"/>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 name="Caixa de Texto 51"/>
              <p:cNvSpPr txBox="1"/>
              <p:nvPr/>
            </p:nvSpPr>
            <p:spPr>
              <a:xfrm>
                <a:off x="4506595" y="2915920"/>
                <a:ext cx="102298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5</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9" name="Caixa de Texto 51"/>
              <p:cNvSpPr txBox="1">
                <a:spLocks noRot="1" noChangeAspect="1" noMove="1" noResize="1" noEditPoints="1" noAdjustHandles="1" noChangeArrowheads="1" noChangeShapeType="1" noTextEdit="1"/>
              </p:cNvSpPr>
              <p:nvPr/>
            </p:nvSpPr>
            <p:spPr>
              <a:xfrm>
                <a:off x="4506595" y="2915920"/>
                <a:ext cx="102298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0" name="Conector Reto 27"/>
          <p:cNvCxnSpPr/>
          <p:nvPr/>
        </p:nvCxnSpPr>
        <p:spPr>
          <a:xfrm flipV="1">
            <a:off x="10887111" y="214030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9277270" y="44395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34"/>
          <p:cNvCxnSpPr/>
          <p:nvPr/>
        </p:nvCxnSpPr>
        <p:spPr>
          <a:xfrm rot="5400000" flipH="1">
            <a:off x="7262309" y="324178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6713163" y="402701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28" name="Caixa de Texto 23"/>
          <p:cNvSpPr txBox="1"/>
          <p:nvPr/>
        </p:nvSpPr>
        <p:spPr>
          <a:xfrm>
            <a:off x="6599456" y="348584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29" name="Conector Reto 47"/>
          <p:cNvCxnSpPr/>
          <p:nvPr/>
        </p:nvCxnSpPr>
        <p:spPr>
          <a:xfrm rot="16200000">
            <a:off x="9368816" y="2009046"/>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H="1">
            <a:off x="7856220" y="489839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orma livre 50"/>
          <p:cNvSpPr/>
          <p:nvPr/>
        </p:nvSpPr>
        <p:spPr>
          <a:xfrm>
            <a:off x="6587490" y="356298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4" name="Grupo 56"/>
          <p:cNvGrpSpPr/>
          <p:nvPr/>
        </p:nvGrpSpPr>
        <p:grpSpPr>
          <a:xfrm rot="5400000" flipH="1">
            <a:off x="8733315" y="4126744"/>
            <a:ext cx="1404000" cy="234950"/>
            <a:chOff x="4143847" y="3524056"/>
            <a:chExt cx="1404137" cy="255373"/>
          </a:xfrm>
        </p:grpSpPr>
        <p:cxnSp>
          <p:nvCxnSpPr>
            <p:cNvPr id="3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7" name="CaixaDeTexto 47"/>
          <p:cNvSpPr txBox="1"/>
          <p:nvPr/>
        </p:nvSpPr>
        <p:spPr>
          <a:xfrm>
            <a:off x="6635664" y="2960648"/>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48" name="Grupo 108"/>
          <p:cNvGrpSpPr/>
          <p:nvPr/>
        </p:nvGrpSpPr>
        <p:grpSpPr>
          <a:xfrm rot="5400000" flipH="1">
            <a:off x="8732680" y="2734824"/>
            <a:ext cx="1404000" cy="234950"/>
            <a:chOff x="4143847" y="3524056"/>
            <a:chExt cx="1404137" cy="255373"/>
          </a:xfrm>
        </p:grpSpPr>
        <p:cxnSp>
          <p:nvCxnSpPr>
            <p:cNvPr id="4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1" name="Caixa de Texto 117"/>
              <p:cNvSpPr txBox="1"/>
              <p:nvPr/>
            </p:nvSpPr>
            <p:spPr>
              <a:xfrm>
                <a:off x="9434830" y="25933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117"/>
              <p:cNvSpPr txBox="1">
                <a:spLocks noRot="1" noChangeAspect="1" noMove="1" noResize="1" noEditPoints="1" noAdjustHandles="1" noChangeArrowheads="1" noChangeShapeType="1" noTextEdit="1"/>
              </p:cNvSpPr>
              <p:nvPr/>
            </p:nvSpPr>
            <p:spPr>
              <a:xfrm>
                <a:off x="9434830" y="2593340"/>
                <a:ext cx="937895" cy="52197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52" name="Conector Reto 37"/>
          <p:cNvCxnSpPr/>
          <p:nvPr/>
        </p:nvCxnSpPr>
        <p:spPr>
          <a:xfrm>
            <a:off x="9081839" y="214738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rot="16200000">
            <a:off x="8914834" y="23169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37"/>
          <p:cNvCxnSpPr/>
          <p:nvPr/>
        </p:nvCxnSpPr>
        <p:spPr>
          <a:xfrm>
            <a:off x="8947219" y="24934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7"/>
          <p:cNvCxnSpPr/>
          <p:nvPr/>
        </p:nvCxnSpPr>
        <p:spPr>
          <a:xfrm>
            <a:off x="9292024" y="52957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9249479" y="51090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DeTexto 47"/>
          <p:cNvSpPr txBox="1"/>
          <p:nvPr/>
        </p:nvSpPr>
        <p:spPr>
          <a:xfrm>
            <a:off x="8543204" y="307304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9" name="Conector Reto 27"/>
          <p:cNvCxnSpPr/>
          <p:nvPr/>
        </p:nvCxnSpPr>
        <p:spPr>
          <a:xfrm flipV="1">
            <a:off x="7864511" y="351698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7671852" y="3887158"/>
            <a:ext cx="387626" cy="552342"/>
            <a:chOff x="7555792" y="2647951"/>
            <a:chExt cx="387626" cy="552342"/>
          </a:xfrm>
          <a:solidFill>
            <a:srgbClr val="00B0F0">
              <a:alpha val="97000"/>
            </a:srgbClr>
          </a:solidFill>
        </p:grpSpPr>
        <p:sp>
          <p:nvSpPr>
            <p:cNvPr id="6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3" name="Caixa de Texto 51"/>
              <p:cNvSpPr txBox="1"/>
              <p:nvPr/>
            </p:nvSpPr>
            <p:spPr>
              <a:xfrm>
                <a:off x="7853680" y="431038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51"/>
              <p:cNvSpPr txBox="1">
                <a:spLocks noRot="1" noChangeAspect="1" noMove="1" noResize="1" noEditPoints="1" noAdjustHandles="1" noChangeArrowheads="1" noChangeShapeType="1" noTextEdit="1"/>
              </p:cNvSpPr>
              <p:nvPr/>
            </p:nvSpPr>
            <p:spPr>
              <a:xfrm>
                <a:off x="7853680" y="4310380"/>
                <a:ext cx="1416050" cy="47561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4" name="Caixa de Texto 61"/>
              <p:cNvSpPr txBox="1"/>
              <p:nvPr/>
            </p:nvSpPr>
            <p:spPr>
              <a:xfrm>
                <a:off x="9409430" y="397954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4" name="Caixa de Texto 61"/>
              <p:cNvSpPr txBox="1">
                <a:spLocks noRot="1" noChangeAspect="1" noMove="1" noResize="1" noEditPoints="1" noAdjustHandles="1" noChangeArrowheads="1" noChangeShapeType="1" noTextEdit="1"/>
              </p:cNvSpPr>
              <p:nvPr/>
            </p:nvSpPr>
            <p:spPr>
              <a:xfrm>
                <a:off x="9409430" y="3979545"/>
                <a:ext cx="937895" cy="521970"/>
              </a:xfrm>
              <a:prstGeom prst="rect">
                <a:avLst/>
              </a:prstGeom>
              <a:blipFill rotWithShape="1">
                <a:blip r:embed="rId7"/>
                <a:stretch>
                  <a:fillRect/>
                </a:stretch>
              </a:blipFill>
            </p:spPr>
            <p:txBody>
              <a:bodyPr/>
              <a:lstStyle/>
              <a:p>
                <a:r>
                  <a:rPr lang="pt-BR" altLang="en-US">
                    <a:noFill/>
                  </a:rPr>
                  <a:t> </a:t>
                </a:r>
              </a:p>
            </p:txBody>
          </p:sp>
        </mc:Fallback>
      </mc:AlternateContent>
      <p:grpSp>
        <p:nvGrpSpPr>
          <p:cNvPr id="65" name="Grupo 28"/>
          <p:cNvGrpSpPr/>
          <p:nvPr/>
        </p:nvGrpSpPr>
        <p:grpSpPr>
          <a:xfrm flipV="1">
            <a:off x="10675402" y="2568263"/>
            <a:ext cx="387626" cy="552342"/>
            <a:chOff x="7555792" y="2647951"/>
            <a:chExt cx="387626" cy="552342"/>
          </a:xfrm>
          <a:solidFill>
            <a:srgbClr val="00B0F0">
              <a:alpha val="97000"/>
            </a:srgbClr>
          </a:solidFill>
        </p:grpSpPr>
        <p:sp>
          <p:nvSpPr>
            <p:cNvPr id="6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8" name="Caixa de Texto 51"/>
              <p:cNvSpPr txBox="1"/>
              <p:nvPr/>
            </p:nvSpPr>
            <p:spPr>
              <a:xfrm>
                <a:off x="10887075" y="3072765"/>
                <a:ext cx="10896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8" name="Caixa de Texto 51"/>
              <p:cNvSpPr txBox="1">
                <a:spLocks noRot="1" noChangeAspect="1" noMove="1" noResize="1" noEditPoints="1" noAdjustHandles="1" noChangeArrowheads="1" noChangeShapeType="1" noTextEdit="1"/>
              </p:cNvSpPr>
              <p:nvPr/>
            </p:nvSpPr>
            <p:spPr>
              <a:xfrm>
                <a:off x="10887075" y="3072765"/>
                <a:ext cx="1089660" cy="46037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8"/>
              <p:cNvSpPr txBox="1"/>
              <p:nvPr/>
            </p:nvSpPr>
            <p:spPr>
              <a:xfrm>
                <a:off x="7185660" y="5499735"/>
                <a:ext cx="4029710"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7185660" y="5499735"/>
                <a:ext cx="4029710" cy="977900"/>
              </a:xfrm>
              <a:prstGeom prst="rect">
                <a:avLst/>
              </a:prstGeom>
              <a:blipFill rotWithShape="1">
                <a:blip r:embed="rId9"/>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8"/>
              <p:cNvSpPr txBox="1"/>
              <p:nvPr/>
            </p:nvSpPr>
            <p:spPr>
              <a:xfrm>
                <a:off x="855345" y="5539105"/>
                <a:ext cx="4029710" cy="8985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855345" y="5539105"/>
                <a:ext cx="4029710" cy="898525"/>
              </a:xfrm>
              <a:prstGeom prst="rect">
                <a:avLst/>
              </a:prstGeom>
              <a:blipFill rotWithShape="1">
                <a:blip r:embed="rId10"/>
                <a:stretch>
                  <a:fillRect/>
                </a:stretch>
              </a:blipFill>
              <a:ln w="44450">
                <a:noFill/>
              </a:ln>
            </p:spPr>
            <p:txBody>
              <a:bodyPr/>
              <a:lstStyle/>
              <a:p>
                <a:r>
                  <a:rPr lang="pt-BR" altLang="en-US">
                    <a:noFill/>
                  </a:rPr>
                  <a:t> </a:t>
                </a:r>
              </a:p>
            </p:txBody>
          </p:sp>
        </mc:Fallback>
      </mc:AlternateContent>
      <p:sp>
        <p:nvSpPr>
          <p:cNvPr id="3" name="Elipse 2"/>
          <p:cNvSpPr/>
          <p:nvPr/>
        </p:nvSpPr>
        <p:spPr>
          <a:xfrm>
            <a:off x="2822575" y="3435985"/>
            <a:ext cx="75565" cy="7556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Elipse 12"/>
          <p:cNvSpPr/>
          <p:nvPr/>
        </p:nvSpPr>
        <p:spPr>
          <a:xfrm>
            <a:off x="9396730" y="3483610"/>
            <a:ext cx="75565" cy="7556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8" name="Conector Reto 27"/>
          <p:cNvCxnSpPr/>
          <p:nvPr/>
        </p:nvCxnSpPr>
        <p:spPr>
          <a:xfrm flipV="1">
            <a:off x="10648351" y="211236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1476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(análise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Lado Direito</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consideramos os transisores M2, M4, M7 e M8 e entrada diferencial (vx = 0)</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5" name="Conector Reto 74"/>
          <p:cNvCxnSpPr/>
          <p:nvPr/>
        </p:nvCxnSpPr>
        <p:spPr>
          <a:xfrm>
            <a:off x="9038510" y="44115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9130056" y="1981106"/>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7617460" y="487045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56"/>
          <p:cNvGrpSpPr/>
          <p:nvPr/>
        </p:nvGrpSpPr>
        <p:grpSpPr>
          <a:xfrm rot="5400000" flipH="1">
            <a:off x="8494555" y="4098804"/>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4" name="Grupo 108"/>
          <p:cNvGrpSpPr/>
          <p:nvPr/>
        </p:nvGrpSpPr>
        <p:grpSpPr>
          <a:xfrm rot="5400000" flipH="1">
            <a:off x="8493920" y="2706884"/>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9196070" y="25654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6</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9196070" y="256540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1" name="Conector Reto 37"/>
          <p:cNvCxnSpPr/>
          <p:nvPr/>
        </p:nvCxnSpPr>
        <p:spPr>
          <a:xfrm>
            <a:off x="8843079" y="211944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8676074" y="22889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8708459" y="24655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9053264" y="52677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9010719" y="5081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8304444" y="3048278"/>
            <a:ext cx="63119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7625751" y="348904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7433092" y="3859218"/>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7635875" y="4274820"/>
                <a:ext cx="10680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8</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3</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7635875" y="4274820"/>
                <a:ext cx="1068070"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9170670" y="395160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8</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9170670" y="3951605"/>
                <a:ext cx="937895" cy="521970"/>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4" name="Grupo 28"/>
          <p:cNvGrpSpPr/>
          <p:nvPr/>
        </p:nvGrpSpPr>
        <p:grpSpPr>
          <a:xfrm flipV="1">
            <a:off x="10436642" y="2540323"/>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 name="Caixa de Texto 51"/>
              <p:cNvSpPr txBox="1"/>
              <p:nvPr/>
            </p:nvSpPr>
            <p:spPr>
              <a:xfrm>
                <a:off x="10833735" y="2921000"/>
                <a:ext cx="102298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6</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9" name="Caixa de Texto 51"/>
              <p:cNvSpPr txBox="1">
                <a:spLocks noRot="1" noChangeAspect="1" noMove="1" noResize="1" noEditPoints="1" noAdjustHandles="1" noChangeArrowheads="1" noChangeShapeType="1" noTextEdit="1"/>
              </p:cNvSpPr>
              <p:nvPr/>
            </p:nvSpPr>
            <p:spPr>
              <a:xfrm>
                <a:off x="10833735" y="2921000"/>
                <a:ext cx="102298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0" name="Conector Reto 27"/>
          <p:cNvCxnSpPr/>
          <p:nvPr/>
        </p:nvCxnSpPr>
        <p:spPr>
          <a:xfrm flipV="1">
            <a:off x="5134011" y="211236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3524170" y="44115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34"/>
          <p:cNvCxnSpPr/>
          <p:nvPr/>
        </p:nvCxnSpPr>
        <p:spPr>
          <a:xfrm rot="5400000" flipH="1">
            <a:off x="1509209" y="321384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960063" y="399907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28" name="Caixa de Texto 23"/>
          <p:cNvSpPr txBox="1"/>
          <p:nvPr/>
        </p:nvSpPr>
        <p:spPr>
          <a:xfrm>
            <a:off x="846356" y="345790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29" name="Conector Reto 47"/>
          <p:cNvCxnSpPr/>
          <p:nvPr/>
        </p:nvCxnSpPr>
        <p:spPr>
          <a:xfrm rot="16200000">
            <a:off x="3615716" y="1981106"/>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H="1">
            <a:off x="2103120" y="487045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orma livre 50"/>
          <p:cNvSpPr/>
          <p:nvPr/>
        </p:nvSpPr>
        <p:spPr>
          <a:xfrm>
            <a:off x="834390" y="353504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4" name="Grupo 56"/>
          <p:cNvGrpSpPr/>
          <p:nvPr/>
        </p:nvGrpSpPr>
        <p:grpSpPr>
          <a:xfrm rot="5400000" flipH="1">
            <a:off x="2980215" y="4098804"/>
            <a:ext cx="1404000" cy="234950"/>
            <a:chOff x="4143847" y="3524056"/>
            <a:chExt cx="1404137" cy="255373"/>
          </a:xfrm>
        </p:grpSpPr>
        <p:cxnSp>
          <p:nvCxnSpPr>
            <p:cNvPr id="3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7" name="CaixaDeTexto 47"/>
          <p:cNvSpPr txBox="1"/>
          <p:nvPr/>
        </p:nvSpPr>
        <p:spPr>
          <a:xfrm>
            <a:off x="882564" y="2932708"/>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48" name="Grupo 108"/>
          <p:cNvGrpSpPr/>
          <p:nvPr/>
        </p:nvGrpSpPr>
        <p:grpSpPr>
          <a:xfrm rot="5400000" flipH="1">
            <a:off x="2979580" y="2706884"/>
            <a:ext cx="1404000" cy="234950"/>
            <a:chOff x="4143847" y="3524056"/>
            <a:chExt cx="1404137" cy="255373"/>
          </a:xfrm>
        </p:grpSpPr>
        <p:cxnSp>
          <p:nvCxnSpPr>
            <p:cNvPr id="4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1" name="Caixa de Texto 117"/>
              <p:cNvSpPr txBox="1"/>
              <p:nvPr/>
            </p:nvSpPr>
            <p:spPr>
              <a:xfrm>
                <a:off x="3681730" y="25654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117"/>
              <p:cNvSpPr txBox="1">
                <a:spLocks noRot="1" noChangeAspect="1" noMove="1" noResize="1" noEditPoints="1" noAdjustHandles="1" noChangeArrowheads="1" noChangeShapeType="1" noTextEdit="1"/>
              </p:cNvSpPr>
              <p:nvPr/>
            </p:nvSpPr>
            <p:spPr>
              <a:xfrm>
                <a:off x="3681730" y="2565400"/>
                <a:ext cx="937895" cy="52197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52" name="Conector Reto 37"/>
          <p:cNvCxnSpPr/>
          <p:nvPr/>
        </p:nvCxnSpPr>
        <p:spPr>
          <a:xfrm>
            <a:off x="3328739" y="211944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rot="16200000">
            <a:off x="3161734" y="22889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37"/>
          <p:cNvCxnSpPr/>
          <p:nvPr/>
        </p:nvCxnSpPr>
        <p:spPr>
          <a:xfrm>
            <a:off x="3194119" y="24655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7"/>
          <p:cNvCxnSpPr/>
          <p:nvPr/>
        </p:nvCxnSpPr>
        <p:spPr>
          <a:xfrm>
            <a:off x="3538924" y="52677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3496379" y="5081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DeTexto 47"/>
          <p:cNvSpPr txBox="1"/>
          <p:nvPr/>
        </p:nvSpPr>
        <p:spPr>
          <a:xfrm>
            <a:off x="2886624" y="306415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9" name="Conector Reto 27"/>
          <p:cNvCxnSpPr/>
          <p:nvPr/>
        </p:nvCxnSpPr>
        <p:spPr>
          <a:xfrm flipV="1">
            <a:off x="2111411" y="348904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918752" y="3859218"/>
            <a:ext cx="387626" cy="552342"/>
            <a:chOff x="7555792" y="2647951"/>
            <a:chExt cx="387626" cy="552342"/>
          </a:xfrm>
          <a:solidFill>
            <a:srgbClr val="00B0F0">
              <a:alpha val="97000"/>
            </a:srgbClr>
          </a:solidFill>
        </p:grpSpPr>
        <p:sp>
          <p:nvSpPr>
            <p:cNvPr id="6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3" name="Caixa de Texto 51"/>
              <p:cNvSpPr txBox="1"/>
              <p:nvPr/>
            </p:nvSpPr>
            <p:spPr>
              <a:xfrm>
                <a:off x="2111375" y="4315460"/>
                <a:ext cx="1279525"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51"/>
              <p:cNvSpPr txBox="1">
                <a:spLocks noRot="1" noChangeAspect="1" noMove="1" noResize="1" noEditPoints="1" noAdjustHandles="1" noChangeArrowheads="1" noChangeShapeType="1" noTextEdit="1"/>
              </p:cNvSpPr>
              <p:nvPr/>
            </p:nvSpPr>
            <p:spPr>
              <a:xfrm>
                <a:off x="2111375" y="4315460"/>
                <a:ext cx="1279525" cy="47561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4" name="Caixa de Texto 61"/>
              <p:cNvSpPr txBox="1"/>
              <p:nvPr/>
            </p:nvSpPr>
            <p:spPr>
              <a:xfrm>
                <a:off x="3656330" y="395160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4" name="Caixa de Texto 61"/>
              <p:cNvSpPr txBox="1">
                <a:spLocks noRot="1" noChangeAspect="1" noMove="1" noResize="1" noEditPoints="1" noAdjustHandles="1" noChangeArrowheads="1" noChangeShapeType="1" noTextEdit="1"/>
              </p:cNvSpPr>
              <p:nvPr/>
            </p:nvSpPr>
            <p:spPr>
              <a:xfrm>
                <a:off x="3656330" y="3951605"/>
                <a:ext cx="937895" cy="521970"/>
              </a:xfrm>
              <a:prstGeom prst="rect">
                <a:avLst/>
              </a:prstGeom>
              <a:blipFill rotWithShape="1">
                <a:blip r:embed="rId7"/>
                <a:stretch>
                  <a:fillRect/>
                </a:stretch>
              </a:blipFill>
            </p:spPr>
            <p:txBody>
              <a:bodyPr/>
              <a:lstStyle/>
              <a:p>
                <a:r>
                  <a:rPr lang="pt-BR" altLang="en-US">
                    <a:noFill/>
                  </a:rPr>
                  <a:t> </a:t>
                </a:r>
              </a:p>
            </p:txBody>
          </p:sp>
        </mc:Fallback>
      </mc:AlternateContent>
      <p:grpSp>
        <p:nvGrpSpPr>
          <p:cNvPr id="65" name="Grupo 28"/>
          <p:cNvGrpSpPr/>
          <p:nvPr/>
        </p:nvGrpSpPr>
        <p:grpSpPr>
          <a:xfrm flipV="1">
            <a:off x="4922302" y="2540323"/>
            <a:ext cx="387626" cy="552342"/>
            <a:chOff x="7555792" y="2647951"/>
            <a:chExt cx="387626" cy="552342"/>
          </a:xfrm>
          <a:solidFill>
            <a:srgbClr val="00B0F0">
              <a:alpha val="97000"/>
            </a:srgbClr>
          </a:solidFill>
        </p:grpSpPr>
        <p:sp>
          <p:nvSpPr>
            <p:cNvPr id="6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8" name="Caixa de Texto 51"/>
              <p:cNvSpPr txBox="1"/>
              <p:nvPr/>
            </p:nvSpPr>
            <p:spPr>
              <a:xfrm>
                <a:off x="5269865" y="2586355"/>
                <a:ext cx="10896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8" name="Caixa de Texto 51"/>
              <p:cNvSpPr txBox="1">
                <a:spLocks noRot="1" noChangeAspect="1" noMove="1" noResize="1" noEditPoints="1" noAdjustHandles="1" noChangeArrowheads="1" noChangeShapeType="1" noTextEdit="1"/>
              </p:cNvSpPr>
              <p:nvPr/>
            </p:nvSpPr>
            <p:spPr>
              <a:xfrm>
                <a:off x="5269865" y="2586355"/>
                <a:ext cx="1089660" cy="46037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8"/>
              <p:cNvSpPr txBox="1"/>
              <p:nvPr/>
            </p:nvSpPr>
            <p:spPr>
              <a:xfrm>
                <a:off x="1657350" y="5378450"/>
                <a:ext cx="4029710"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1657350" y="5378450"/>
                <a:ext cx="4029710" cy="977900"/>
              </a:xfrm>
              <a:prstGeom prst="rect">
                <a:avLst/>
              </a:prstGeom>
              <a:blipFill rotWithShape="1">
                <a:blip r:embed="rId9"/>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8"/>
              <p:cNvSpPr txBox="1"/>
              <p:nvPr/>
            </p:nvSpPr>
            <p:spPr>
              <a:xfrm>
                <a:off x="6855460" y="5457825"/>
                <a:ext cx="5001895" cy="8985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6855460" y="5457825"/>
                <a:ext cx="5001895" cy="898525"/>
              </a:xfrm>
              <a:prstGeom prst="rect">
                <a:avLst/>
              </a:prstGeom>
              <a:blipFill rotWithShape="1">
                <a:blip r:embed="rId10"/>
                <a:stretch>
                  <a:fillRect/>
                </a:stretch>
              </a:blipFill>
              <a:ln w="44450">
                <a:noFill/>
              </a:ln>
            </p:spPr>
            <p:txBody>
              <a:bodyPr/>
              <a:lstStyle/>
              <a:p>
                <a:r>
                  <a:rPr lang="pt-BR" altLang="en-US">
                    <a:noFill/>
                  </a:rPr>
                  <a:t> </a:t>
                </a:r>
              </a:p>
            </p:txBody>
          </p:sp>
        </mc:Fallback>
      </mc:AlternateContent>
      <p:sp>
        <p:nvSpPr>
          <p:cNvPr id="3" name="Elipse 2"/>
          <p:cNvSpPr/>
          <p:nvPr/>
        </p:nvSpPr>
        <p:spPr>
          <a:xfrm>
            <a:off x="3634105" y="3453765"/>
            <a:ext cx="75565" cy="7556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Elipse 11"/>
          <p:cNvSpPr/>
          <p:nvPr/>
        </p:nvSpPr>
        <p:spPr>
          <a:xfrm>
            <a:off x="9156065" y="3462655"/>
            <a:ext cx="75565" cy="7556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(análise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As equações encontradas são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6" name="Caixa de Texto 8"/>
              <p:cNvSpPr txBox="1"/>
              <p:nvPr/>
            </p:nvSpPr>
            <p:spPr>
              <a:xfrm>
                <a:off x="1285875" y="4236720"/>
                <a:ext cx="4029710"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1285875" y="4236720"/>
                <a:ext cx="4029710" cy="977900"/>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8"/>
              <p:cNvSpPr txBox="1"/>
              <p:nvPr/>
            </p:nvSpPr>
            <p:spPr>
              <a:xfrm>
                <a:off x="1219200" y="5462270"/>
                <a:ext cx="5001895" cy="8985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1219200" y="5462270"/>
                <a:ext cx="5001895" cy="898525"/>
              </a:xfrm>
              <a:prstGeom prst="rect">
                <a:avLst/>
              </a:prstGeom>
              <a:blipFill rotWithShape="1">
                <a:blip r:embed="rId2"/>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8"/>
              <p:cNvSpPr txBox="1"/>
              <p:nvPr/>
            </p:nvSpPr>
            <p:spPr>
              <a:xfrm>
                <a:off x="1219200" y="1701800"/>
                <a:ext cx="4029710"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 name="Caixa de Texto 8"/>
              <p:cNvSpPr txBox="1">
                <a:spLocks noRot="1" noChangeAspect="1" noMove="1" noResize="1" noEditPoints="1" noAdjustHandles="1" noChangeArrowheads="1" noChangeShapeType="1" noTextEdit="1"/>
              </p:cNvSpPr>
              <p:nvPr/>
            </p:nvSpPr>
            <p:spPr>
              <a:xfrm>
                <a:off x="1219200" y="1701800"/>
                <a:ext cx="4029710" cy="977900"/>
              </a:xfrm>
              <a:prstGeom prst="rect">
                <a:avLst/>
              </a:prstGeom>
              <a:blipFill rotWithShape="1">
                <a:blip r:embed="rId3"/>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8"/>
              <p:cNvSpPr txBox="1"/>
              <p:nvPr/>
            </p:nvSpPr>
            <p:spPr>
              <a:xfrm>
                <a:off x="1285875" y="2969895"/>
                <a:ext cx="4029710" cy="8985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 name="Caixa de Texto 8"/>
              <p:cNvSpPr txBox="1">
                <a:spLocks noRot="1" noChangeAspect="1" noMove="1" noResize="1" noEditPoints="1" noAdjustHandles="1" noChangeArrowheads="1" noChangeShapeType="1" noTextEdit="1"/>
              </p:cNvSpPr>
              <p:nvPr/>
            </p:nvSpPr>
            <p:spPr>
              <a:xfrm>
                <a:off x="1285875" y="2969895"/>
                <a:ext cx="4029710" cy="898525"/>
              </a:xfrm>
              <a:prstGeom prst="rect">
                <a:avLst/>
              </a:prstGeom>
              <a:blipFill rotWithShape="1">
                <a:blip r:embed="rId4"/>
                <a:stretch>
                  <a:fillRect/>
                </a:stretch>
              </a:blipFill>
              <a:ln w="44450">
                <a:noFill/>
              </a:ln>
            </p:spPr>
            <p:txBody>
              <a:bodyPr/>
              <a:lstStyle/>
              <a:p>
                <a:r>
                  <a:rPr lang="pt-BR" altLang="en-US">
                    <a:noFill/>
                  </a:rPr>
                  <a:t> </a:t>
                </a:r>
              </a:p>
            </p:txBody>
          </p:sp>
        </mc:Fallback>
      </mc:AlternateContent>
      <p:cxnSp>
        <p:nvCxnSpPr>
          <p:cNvPr id="13" name="Straight Connector 12"/>
          <p:cNvCxnSpPr/>
          <p:nvPr/>
        </p:nvCxnSpPr>
        <p:spPr>
          <a:xfrm>
            <a:off x="5315585" y="1720850"/>
            <a:ext cx="0" cy="20669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 name="Caixa de Texto 8"/>
              <p:cNvSpPr txBox="1"/>
              <p:nvPr/>
            </p:nvSpPr>
            <p:spPr>
              <a:xfrm>
                <a:off x="5382260" y="2099945"/>
                <a:ext cx="6315075"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4" name="Caixa de Texto 8"/>
              <p:cNvSpPr txBox="1">
                <a:spLocks noRot="1" noChangeAspect="1" noMove="1" noResize="1" noEditPoints="1" noAdjustHandles="1" noChangeArrowheads="1" noChangeShapeType="1" noTextEdit="1"/>
              </p:cNvSpPr>
              <p:nvPr/>
            </p:nvSpPr>
            <p:spPr>
              <a:xfrm>
                <a:off x="5382260" y="2099945"/>
                <a:ext cx="6315075" cy="977900"/>
              </a:xfrm>
              <a:prstGeom prst="rect">
                <a:avLst/>
              </a:prstGeom>
              <a:blipFill rotWithShape="1">
                <a:blip r:embed="rId5"/>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1822450" y="297074"/>
            <a:ext cx="871791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10133879" y="208053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9796272" y="151815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9796245" y="421143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517449" y="5244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8437980" y="253563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6795684" y="435891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9041398" y="171639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9684485" y="24861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669120" y="235088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9404899" y="75846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9695100" y="4710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9700931" y="37881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9501287" y="415830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4201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6910719" y="4267214"/>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7452995" y="3808730"/>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301865" y="508698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8781515" y="38990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7605395" y="333121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6559550" y="5407025"/>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8" name="Forma livre 37"/>
          <p:cNvSpPr/>
          <p:nvPr/>
        </p:nvSpPr>
        <p:spPr>
          <a:xfrm>
            <a:off x="7354996" y="442152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3" name="Grupo 12"/>
          <p:cNvGrpSpPr/>
          <p:nvPr/>
        </p:nvGrpSpPr>
        <p:grpSpPr>
          <a:xfrm rot="5400000" flipH="1" flipV="1">
            <a:off x="1892935" y="3061934"/>
            <a:ext cx="1783849" cy="748570"/>
            <a:chOff x="8610600" y="2524505"/>
            <a:chExt cx="1783849" cy="748570"/>
          </a:xfrm>
        </p:grpSpPr>
        <p:cxnSp>
          <p:nvCxnSpPr>
            <p:cNvPr id="8" name="Conector Reto 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2" name="Grupo 41"/>
          <p:cNvGrpSpPr/>
          <p:nvPr/>
        </p:nvGrpSpPr>
        <p:grpSpPr>
          <a:xfrm rot="5400000" flipH="1">
            <a:off x="1785788" y="1845822"/>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5" name="CaixaDeTexto 47"/>
          <p:cNvSpPr txBox="1"/>
          <p:nvPr/>
        </p:nvSpPr>
        <p:spPr>
          <a:xfrm>
            <a:off x="1591310" y="5227955"/>
            <a:ext cx="217805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6" name="Caixa de Texto 23"/>
          <p:cNvSpPr txBox="1"/>
          <p:nvPr/>
        </p:nvSpPr>
        <p:spPr>
          <a:xfrm>
            <a:off x="2289175" y="1739265"/>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=10K</a:t>
            </a:r>
            <a:endParaRPr lang="pt-BR" altLang="en-US" sz="2800" dirty="0" smtClean="0">
              <a:latin typeface="Comic Sans MS" panose="030F0702030302020204" pitchFamily="66" charset="0"/>
              <a:cs typeface="Comic Sans MS" panose="030F0702030302020204" pitchFamily="66" charset="0"/>
            </a:endParaRPr>
          </a:p>
        </p:txBody>
      </p:sp>
      <p:sp>
        <p:nvSpPr>
          <p:cNvPr id="47" name="Caixa de Texto 23"/>
          <p:cNvSpPr txBox="1"/>
          <p:nvPr/>
        </p:nvSpPr>
        <p:spPr>
          <a:xfrm>
            <a:off x="871855" y="176276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a:off x="1417320" y="254444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518482" y="3215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 de Texto 23"/>
          <p:cNvSpPr txBox="1"/>
          <p:nvPr/>
        </p:nvSpPr>
        <p:spPr>
          <a:xfrm>
            <a:off x="2236470" y="4376420"/>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50" name="Grupo 49"/>
          <p:cNvGrpSpPr/>
          <p:nvPr/>
        </p:nvGrpSpPr>
        <p:grpSpPr>
          <a:xfrm rot="5400000" flipH="1">
            <a:off x="1784518" y="4550922"/>
            <a:ext cx="127444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7" name="Conector Reto 86"/>
          <p:cNvCxnSpPr/>
          <p:nvPr/>
        </p:nvCxnSpPr>
        <p:spPr>
          <a:xfrm rot="5400000">
            <a:off x="1052044" y="250488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104"/>
          <p:cNvCxnSpPr/>
          <p:nvPr/>
        </p:nvCxnSpPr>
        <p:spPr>
          <a:xfrm rot="5400000">
            <a:off x="1133324" y="250996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a:off x="695325" y="254444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rot="5400000">
            <a:off x="356200" y="288619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rot="5400000">
            <a:off x="2816825" y="375360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a:off x="2982564" y="408528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2245329" y="52911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CaixaDeTexto 47"/>
          <p:cNvSpPr txBox="1"/>
          <p:nvPr/>
        </p:nvSpPr>
        <p:spPr>
          <a:xfrm>
            <a:off x="1591310" y="911225"/>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cxnSp>
        <p:nvCxnSpPr>
          <p:cNvPr id="112" name="Conector Reto 111"/>
          <p:cNvCxnSpPr/>
          <p:nvPr/>
        </p:nvCxnSpPr>
        <p:spPr>
          <a:xfrm>
            <a:off x="1799590" y="4085590"/>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DeTexto 47"/>
          <p:cNvSpPr txBox="1"/>
          <p:nvPr/>
        </p:nvSpPr>
        <p:spPr>
          <a:xfrm>
            <a:off x="1511300" y="3554730"/>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cxnSp>
        <p:nvCxnSpPr>
          <p:cNvPr id="114" name="Conector Reto 113"/>
          <p:cNvCxnSpPr/>
          <p:nvPr/>
        </p:nvCxnSpPr>
        <p:spPr>
          <a:xfrm rot="5400000">
            <a:off x="8649105" y="3231826"/>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8781384" y="353791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8255000" y="409257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117" name="Conector Reto 116"/>
          <p:cNvCxnSpPr/>
          <p:nvPr/>
        </p:nvCxnSpPr>
        <p:spPr>
          <a:xfrm rot="5400000">
            <a:off x="8430109" y="392093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rot="5400000">
            <a:off x="8511389" y="392601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9" name="Caixa de Texto 23"/>
          <p:cNvSpPr txBox="1"/>
          <p:nvPr/>
        </p:nvSpPr>
        <p:spPr>
          <a:xfrm>
            <a:off x="2531845" y="272617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(análise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Usando as equações anteriores para achar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teremos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9" name="Caixa de Texto 8"/>
              <p:cNvSpPr txBox="1"/>
              <p:nvPr/>
            </p:nvSpPr>
            <p:spPr>
              <a:xfrm>
                <a:off x="91440" y="1558925"/>
                <a:ext cx="12009120" cy="78295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6</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91440" y="1558925"/>
                <a:ext cx="12009120" cy="782955"/>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4" name="Caixa de Texto 114"/>
          <p:cNvSpPr txBox="1"/>
          <p:nvPr/>
        </p:nvSpPr>
        <p:spPr>
          <a:xfrm>
            <a:off x="812800" y="2853690"/>
            <a:ext cx="10192385" cy="286131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Dada a simetria do circuito, podemos usar que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m2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a:t>
            </a:r>
            <a:r>
              <a:rPr lang="pt-BR" altLang="en-US" sz="2800" b="1" dirty="0" smtClean="0">
                <a:latin typeface="Comic Sans MS" panose="030F0702030302020204" pitchFamily="66" charset="0"/>
                <a:cs typeface="Comic Sans MS" panose="030F0702030302020204" pitchFamily="66" charset="0"/>
                <a:sym typeface="+mn-ea"/>
              </a:rPr>
              <a:t>g</a:t>
            </a:r>
            <a:r>
              <a:rPr lang="pt-BR" altLang="en-US" sz="2800" b="1" baseline="-25000" dirty="0" smtClean="0">
                <a:latin typeface="Comic Sans MS" panose="030F0702030302020204" pitchFamily="66" charset="0"/>
                <a:cs typeface="Comic Sans MS" panose="030F0702030302020204" pitchFamily="66" charset="0"/>
                <a:sym typeface="+mn-ea"/>
              </a:rPr>
              <a:t>d1</a:t>
            </a:r>
            <a:r>
              <a:rPr lang="pt-BR" altLang="en-US" sz="2800" b="1" dirty="0" smtClean="0">
                <a:latin typeface="Comic Sans MS" panose="030F0702030302020204" pitchFamily="66" charset="0"/>
                <a:cs typeface="Comic Sans MS" panose="030F0702030302020204" pitchFamily="66" charset="0"/>
                <a:sym typeface="+mn-ea"/>
              </a:rPr>
              <a:t> = g</a:t>
            </a:r>
            <a:r>
              <a:rPr lang="pt-BR" altLang="en-US" sz="2800" b="1" baseline="-25000" dirty="0" smtClean="0">
                <a:latin typeface="Comic Sans MS" panose="030F0702030302020204" pitchFamily="66" charset="0"/>
                <a:cs typeface="Comic Sans MS" panose="030F0702030302020204" pitchFamily="66" charset="0"/>
                <a:sym typeface="+mn-ea"/>
              </a:rPr>
              <a:t>d2</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m3</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m4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a:t>
            </a:r>
            <a:r>
              <a:rPr lang="pt-BR" altLang="en-US" sz="2800" b="1" dirty="0" smtClean="0">
                <a:latin typeface="Comic Sans MS" panose="030F0702030302020204" pitchFamily="66" charset="0"/>
                <a:cs typeface="Comic Sans MS" panose="030F0702030302020204" pitchFamily="66" charset="0"/>
                <a:sym typeface="+mn-ea"/>
              </a:rPr>
              <a:t>g</a:t>
            </a:r>
            <a:r>
              <a:rPr lang="pt-BR" altLang="en-US" sz="2800" b="1" baseline="-25000" dirty="0" smtClean="0">
                <a:latin typeface="Comic Sans MS" panose="030F0702030302020204" pitchFamily="66" charset="0"/>
                <a:cs typeface="Comic Sans MS" panose="030F0702030302020204" pitchFamily="66" charset="0"/>
                <a:sym typeface="+mn-ea"/>
              </a:rPr>
              <a:t>d3</a:t>
            </a:r>
            <a:r>
              <a:rPr lang="pt-BR" altLang="en-US" sz="2800" b="1" dirty="0" smtClean="0">
                <a:latin typeface="Comic Sans MS" panose="030F0702030302020204" pitchFamily="66" charset="0"/>
                <a:cs typeface="Comic Sans MS" panose="030F0702030302020204" pitchFamily="66" charset="0"/>
                <a:sym typeface="+mn-ea"/>
              </a:rPr>
              <a:t> = g</a:t>
            </a:r>
            <a:r>
              <a:rPr lang="pt-BR" altLang="en-US" sz="2800" b="1" baseline="-25000" dirty="0" smtClean="0">
                <a:latin typeface="Comic Sans MS" panose="030F0702030302020204" pitchFamily="66" charset="0"/>
                <a:cs typeface="Comic Sans MS" panose="030F0702030302020204" pitchFamily="66" charset="0"/>
                <a:sym typeface="+mn-ea"/>
              </a:rPr>
              <a:t>d4</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m5</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m6</a:t>
            </a:r>
            <a:r>
              <a:rPr lang="pt-BR" altLang="en-US" sz="2800" b="1" baseline="-25000" dirty="0" smtClean="0">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e   g</a:t>
            </a:r>
            <a:r>
              <a:rPr lang="pt-BR" altLang="en-US" sz="2800" b="1" baseline="-25000" dirty="0" smtClean="0">
                <a:latin typeface="Comic Sans MS" panose="030F0702030302020204" pitchFamily="66" charset="0"/>
                <a:cs typeface="Comic Sans MS" panose="030F0702030302020204" pitchFamily="66" charset="0"/>
                <a:sym typeface="+mn-ea"/>
              </a:rPr>
              <a:t>d5</a:t>
            </a:r>
            <a:r>
              <a:rPr lang="pt-BR" altLang="en-US" sz="2800" b="1" dirty="0" smtClean="0">
                <a:latin typeface="Comic Sans MS" panose="030F0702030302020204" pitchFamily="66" charset="0"/>
                <a:cs typeface="Comic Sans MS" panose="030F0702030302020204" pitchFamily="66" charset="0"/>
                <a:sym typeface="+mn-ea"/>
              </a:rPr>
              <a:t> = g</a:t>
            </a:r>
            <a:r>
              <a:rPr lang="pt-BR" altLang="en-US" sz="2800" b="1" baseline="-25000" dirty="0" smtClean="0">
                <a:latin typeface="Comic Sans MS" panose="030F0702030302020204" pitchFamily="66" charset="0"/>
                <a:cs typeface="Comic Sans MS" panose="030F0702030302020204" pitchFamily="66" charset="0"/>
                <a:sym typeface="+mn-ea"/>
              </a:rPr>
              <a:t>d6</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m7</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m8</a:t>
            </a:r>
            <a:r>
              <a:rPr lang="pt-BR" altLang="en-US" sz="2800" b="1" baseline="-25000" dirty="0" smtClean="0">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e   g</a:t>
            </a:r>
            <a:r>
              <a:rPr lang="pt-BR" altLang="en-US" sz="2800" b="1" baseline="-25000" dirty="0" smtClean="0">
                <a:latin typeface="Comic Sans MS" panose="030F0702030302020204" pitchFamily="66" charset="0"/>
                <a:cs typeface="Comic Sans MS" panose="030F0702030302020204" pitchFamily="66" charset="0"/>
                <a:sym typeface="+mn-ea"/>
              </a:rPr>
              <a:t>d7</a:t>
            </a:r>
            <a:r>
              <a:rPr lang="pt-BR" altLang="en-US" sz="2800" b="1" dirty="0" smtClean="0">
                <a:latin typeface="Comic Sans MS" panose="030F0702030302020204" pitchFamily="66" charset="0"/>
                <a:cs typeface="Comic Sans MS" panose="030F0702030302020204" pitchFamily="66" charset="0"/>
                <a:sym typeface="+mn-ea"/>
              </a:rPr>
              <a:t> = g</a:t>
            </a:r>
            <a:r>
              <a:rPr lang="pt-BR" altLang="en-US" sz="2800" b="1" baseline="-25000" dirty="0" smtClean="0">
                <a:latin typeface="Comic Sans MS" panose="030F0702030302020204" pitchFamily="66" charset="0"/>
                <a:cs typeface="Comic Sans MS" panose="030F0702030302020204" pitchFamily="66" charset="0"/>
                <a:sym typeface="+mn-ea"/>
              </a:rPr>
              <a:t>d8</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(análise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expressão ficará então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9" name="Caixa de Texto 8"/>
              <p:cNvSpPr txBox="1"/>
              <p:nvPr/>
            </p:nvSpPr>
            <p:spPr>
              <a:xfrm>
                <a:off x="1790700" y="1530350"/>
                <a:ext cx="9468485" cy="84391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1790700" y="1530350"/>
                <a:ext cx="9468485" cy="843915"/>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114"/>
              <p:cNvSpPr txBox="1"/>
              <p:nvPr/>
            </p:nvSpPr>
            <p:spPr>
              <a:xfrm>
                <a:off x="714375" y="2865120"/>
                <a:ext cx="11132185" cy="300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Essa é a expressão do ganho. O resultado anterior encontrado foi</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oMath>
                  </m:oMathPara>
                </a14:m>
                <a:endParaRPr lang="en-US" altLang="pt-BR" sz="2800" i="1" dirty="0" smtClean="0">
                  <a:solidFill>
                    <a:schemeClr val="tx1"/>
                  </a:solidFill>
                  <a:latin typeface="Cambria Math" panose="02040503050406030204" pitchFamily="18" charset="0"/>
                  <a:cs typeface="Cambria Math" panose="02040503050406030204" pitchFamily="18"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que é uma simplificação. Podemos chegar a esse resultado desprezando alguns dos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 da expressõa final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114"/>
              <p:cNvSpPr txBox="1">
                <a:spLocks noRot="1" noChangeAspect="1" noMove="1" noResize="1" noEditPoints="1" noAdjustHandles="1" noChangeArrowheads="1" noChangeShapeType="1" noTextEdit="1"/>
              </p:cNvSpPr>
              <p:nvPr/>
            </p:nvSpPr>
            <p:spPr>
              <a:xfrm>
                <a:off x="714375" y="2865120"/>
                <a:ext cx="11132185" cy="300037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27070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(análise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Lembremos que para um mesmo transistor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&gt;&gt;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gd, o</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que nos permite escrever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g</a:t>
            </a:r>
            <a:r>
              <a:rPr lang="pt-BR" altLang="en-US" sz="2800" b="1" baseline="-25000" dirty="0" smtClean="0">
                <a:latin typeface="Comic Sans MS" panose="030F0702030302020204" pitchFamily="66" charset="0"/>
                <a:cs typeface="Comic Sans MS" panose="030F0702030302020204" pitchFamily="66" charset="0"/>
                <a:sym typeface="+mn-ea"/>
              </a:rPr>
              <a:t>m3</a:t>
            </a:r>
            <a:r>
              <a:rPr lang="pt-BR" altLang="en-US" sz="2800" b="1" dirty="0" smtClean="0">
                <a:latin typeface="Comic Sans MS" panose="030F0702030302020204" pitchFamily="66" charset="0"/>
                <a:cs typeface="Comic Sans MS" panose="030F0702030302020204" pitchFamily="66" charset="0"/>
                <a:sym typeface="+mn-ea"/>
              </a:rPr>
              <a:t> &gt;&gt; g</a:t>
            </a:r>
            <a:r>
              <a:rPr lang="pt-BR" altLang="en-US" sz="2800" b="1" baseline="-25000" dirty="0" smtClean="0">
                <a:latin typeface="Comic Sans MS" panose="030F0702030302020204" pitchFamily="66" charset="0"/>
                <a:cs typeface="Comic Sans MS" panose="030F0702030302020204" pitchFamily="66" charset="0"/>
                <a:sym typeface="+mn-ea"/>
              </a:rPr>
              <a:t>d3 </a:t>
            </a:r>
            <a:r>
              <a:rPr lang="pt-BR" altLang="en-US" sz="2800" b="1" dirty="0" smtClean="0">
                <a:latin typeface="Comic Sans MS" panose="030F0702030302020204" pitchFamily="66" charset="0"/>
                <a:cs typeface="Comic Sans MS" panose="030F0702030302020204" pitchFamily="66" charset="0"/>
                <a:sym typeface="+mn-ea"/>
              </a:rPr>
              <a:t>  e   g</a:t>
            </a:r>
            <a:r>
              <a:rPr lang="pt-BR" altLang="en-US" sz="2800" b="1" baseline="-25000" dirty="0" smtClean="0">
                <a:latin typeface="Comic Sans MS" panose="030F0702030302020204" pitchFamily="66" charset="0"/>
                <a:cs typeface="Comic Sans MS" panose="030F0702030302020204" pitchFamily="66" charset="0"/>
                <a:sym typeface="+mn-ea"/>
              </a:rPr>
              <a:t>m7</a:t>
            </a:r>
            <a:r>
              <a:rPr lang="pt-BR" altLang="en-US" sz="2800" b="1" dirty="0" smtClean="0">
                <a:latin typeface="Comic Sans MS" panose="030F0702030302020204" pitchFamily="66" charset="0"/>
                <a:cs typeface="Comic Sans MS" panose="030F0702030302020204" pitchFamily="66" charset="0"/>
                <a:sym typeface="+mn-ea"/>
              </a:rPr>
              <a:t> &gt;&gt;</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d7</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portanto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9" name="Caixa de Texto 8"/>
              <p:cNvSpPr txBox="1"/>
              <p:nvPr/>
            </p:nvSpPr>
            <p:spPr>
              <a:xfrm>
                <a:off x="1790700" y="2915920"/>
                <a:ext cx="9468485" cy="84391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1790700" y="2915920"/>
                <a:ext cx="9468485" cy="843915"/>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3" name="Caixa de Texto 114"/>
          <p:cNvSpPr txBox="1"/>
          <p:nvPr/>
        </p:nvSpPr>
        <p:spPr>
          <a:xfrm>
            <a:off x="714375" y="3855720"/>
            <a:ext cx="10192385" cy="212280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Como as correntes que passam pelo par M1 e M3 e pelo  par M5 e M7 são iguais, podemos também considerar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g</a:t>
            </a:r>
            <a:r>
              <a:rPr lang="pt-BR" altLang="en-US" sz="2800" b="1" baseline="-25000" dirty="0" smtClean="0">
                <a:latin typeface="Comic Sans MS" panose="030F0702030302020204" pitchFamily="66" charset="0"/>
                <a:cs typeface="Comic Sans MS" panose="030F0702030302020204" pitchFamily="66" charset="0"/>
                <a:sym typeface="+mn-ea"/>
              </a:rPr>
              <a:t>m3</a:t>
            </a:r>
            <a:r>
              <a:rPr lang="pt-BR" altLang="en-US" sz="2800" b="1" dirty="0" smtClean="0">
                <a:latin typeface="Comic Sans MS" panose="030F0702030302020204" pitchFamily="66" charset="0"/>
                <a:cs typeface="Comic Sans MS" panose="030F0702030302020204" pitchFamily="66" charset="0"/>
                <a:sym typeface="+mn-ea"/>
              </a:rPr>
              <a:t> &gt;&gt; g</a:t>
            </a:r>
            <a:r>
              <a:rPr lang="pt-BR" altLang="en-US" sz="2800" b="1" baseline="-25000" dirty="0" smtClean="0">
                <a:latin typeface="Comic Sans MS" panose="030F0702030302020204" pitchFamily="66" charset="0"/>
                <a:cs typeface="Comic Sans MS" panose="030F0702030302020204" pitchFamily="66" charset="0"/>
                <a:sym typeface="+mn-ea"/>
              </a:rPr>
              <a:t>d1 </a:t>
            </a:r>
            <a:r>
              <a:rPr lang="pt-BR" altLang="en-US" sz="2800" b="1" dirty="0" smtClean="0">
                <a:latin typeface="Comic Sans MS" panose="030F0702030302020204" pitchFamily="66" charset="0"/>
                <a:cs typeface="Comic Sans MS" panose="030F0702030302020204" pitchFamily="66" charset="0"/>
                <a:sym typeface="+mn-ea"/>
              </a:rPr>
              <a:t>  e   g</a:t>
            </a:r>
            <a:r>
              <a:rPr lang="pt-BR" altLang="en-US" sz="2800" b="1" baseline="-25000" dirty="0" smtClean="0">
                <a:latin typeface="Comic Sans MS" panose="030F0702030302020204" pitchFamily="66" charset="0"/>
                <a:cs typeface="Comic Sans MS" panose="030F0702030302020204" pitchFamily="66" charset="0"/>
                <a:sym typeface="+mn-ea"/>
              </a:rPr>
              <a:t>m7</a:t>
            </a:r>
            <a:r>
              <a:rPr lang="pt-BR" altLang="en-US" sz="2800" b="1" dirty="0" smtClean="0">
                <a:latin typeface="Comic Sans MS" panose="030F0702030302020204" pitchFamily="66" charset="0"/>
                <a:cs typeface="Comic Sans MS" panose="030F0702030302020204" pitchFamily="66" charset="0"/>
                <a:sym typeface="+mn-ea"/>
              </a:rPr>
              <a:t> &gt;&gt;</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d5</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resultando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8"/>
              <p:cNvSpPr txBox="1"/>
              <p:nvPr/>
            </p:nvSpPr>
            <p:spPr>
              <a:xfrm>
                <a:off x="3232150" y="5512435"/>
                <a:ext cx="8181975" cy="84391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den>
                      </m:f>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 de Texto 8"/>
              <p:cNvSpPr txBox="1">
                <a:spLocks noRot="1" noChangeAspect="1" noMove="1" noResize="1" noEditPoints="1" noAdjustHandles="1" noChangeArrowheads="1" noChangeShapeType="1" noTextEdit="1"/>
              </p:cNvSpPr>
              <p:nvPr/>
            </p:nvSpPr>
            <p:spPr>
              <a:xfrm>
                <a:off x="3232150" y="5512435"/>
                <a:ext cx="8181975" cy="843915"/>
              </a:xfrm>
              <a:prstGeom prst="rect">
                <a:avLst/>
              </a:prstGeom>
              <a:blipFill rotWithShape="1">
                <a:blip r:embed="rId2"/>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666750" y="669290"/>
                <a:ext cx="10192385" cy="2118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(análise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Por fim, podemos relacionar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m5</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aplicando a relação de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 ,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r>
                              <a:rPr lang="en-US" altLang="pt-BR" sz="2400" i="1">
                                <a:latin typeface="Cambria Math" panose="02040503050406030204" pitchFamily="18" charset="0"/>
                                <a:ea typeface="MS Mincho"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oMath>
                </a14:m>
                <a:r>
                  <a:rPr lang="pt-BR" altLang="en-US" sz="2400">
                    <a:latin typeface="Cambria Math" panose="02040503050406030204" pitchFamily="18" charset="0"/>
                    <a:ea typeface="MS Mincho" charset="0"/>
                    <a:cs typeface="Cambria Math" panose="02040503050406030204" pitchFamily="18" charset="0"/>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e lembrando que a corrente em M5 é N vezes maior que a corrente em M3</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666750" y="669290"/>
                <a:ext cx="10192385" cy="2118995"/>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Caixa de Texto 114"/>
          <p:cNvSpPr txBox="1"/>
          <p:nvPr/>
        </p:nvSpPr>
        <p:spPr>
          <a:xfrm>
            <a:off x="807085" y="4570095"/>
            <a:ext cx="10906760" cy="138366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Assim chegamos a expressão aproximada encontrada inicialmente. Ela é o resultado de desconsiderarmos os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 dos transistores M1, M2, M3, M4, M5, e M7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8"/>
              <p:cNvSpPr txBox="1"/>
              <p:nvPr/>
            </p:nvSpPr>
            <p:spPr>
              <a:xfrm>
                <a:off x="1530985" y="3155315"/>
                <a:ext cx="8943975" cy="84201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 de Texto 8"/>
              <p:cNvSpPr txBox="1">
                <a:spLocks noRot="1" noChangeAspect="1" noMove="1" noResize="1" noEditPoints="1" noAdjustHandles="1" noChangeArrowheads="1" noChangeShapeType="1" noTextEdit="1"/>
              </p:cNvSpPr>
              <p:nvPr/>
            </p:nvSpPr>
            <p:spPr>
              <a:xfrm>
                <a:off x="1530985" y="3155315"/>
                <a:ext cx="8943975" cy="842010"/>
              </a:xfrm>
              <a:prstGeom prst="rect">
                <a:avLst/>
              </a:prstGeom>
              <a:blipFill rotWithShape="1">
                <a:blip r:embed="rId2"/>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5" name="Group 4"/>
          <p:cNvGrpSpPr/>
          <p:nvPr/>
        </p:nvGrpSpPr>
        <p:grpSpPr>
          <a:xfrm>
            <a:off x="628650" y="2382520"/>
            <a:ext cx="3769995" cy="3735705"/>
            <a:chOff x="6495" y="4037"/>
            <a:chExt cx="5937" cy="6213"/>
          </a:xfrm>
        </p:grpSpPr>
        <p:sp>
          <p:nvSpPr>
            <p:cNvPr id="120" name="CaixaDeTexto 47"/>
            <p:cNvSpPr txBox="1"/>
            <p:nvPr/>
          </p:nvSpPr>
          <p:spPr>
            <a:xfrm>
              <a:off x="6495" y="5331"/>
              <a:ext cx="1157"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100" y="4762"/>
              <a:ext cx="1092"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347" y="10250"/>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057" y="6364"/>
              <a:ext cx="2809" cy="1179"/>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007" y="5074"/>
              <a:ext cx="2007" cy="37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118" y="5995"/>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652" y="6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037" y="978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040" y="8349"/>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6949" y="4037"/>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425" y="4037"/>
              <a:ext cx="2717" cy="5752"/>
              <a:chOff x="14061" y="2014"/>
              <a:chExt cx="2717" cy="5752"/>
            </a:xfrm>
          </p:grpSpPr>
          <p:sp>
            <p:nvSpPr>
              <p:cNvPr id="14" name="CaixaDeTexto 47"/>
              <p:cNvSpPr txBox="1"/>
              <p:nvPr/>
            </p:nvSpPr>
            <p:spPr>
              <a:xfrm>
                <a:off x="14061" y="3308"/>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860" y="6008"/>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360"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10623"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26"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839"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9201" y="8730"/>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360" y="8975"/>
              <a:ext cx="1099"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9050" y="883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594" y="8345"/>
              <a:ext cx="0" cy="187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293" y="8928"/>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rot="21600000" flipH="1">
              <a:off x="6574" y="626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rot="21600000" flipH="1">
              <a:off x="9192" y="7723"/>
              <a:ext cx="926"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3" name="Rectangle 140"/>
            <p:cNvSpPr>
              <a:spLocks noChangeArrowheads="1"/>
            </p:cNvSpPr>
            <p:nvPr/>
          </p:nvSpPr>
          <p:spPr bwMode="auto">
            <a:xfrm rot="21600000" flipH="1">
              <a:off x="11349" y="631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grpSp>
      <p:sp>
        <p:nvSpPr>
          <p:cNvPr id="115" name="Caixa de Texto 114"/>
          <p:cNvSpPr txBox="1"/>
          <p:nvPr/>
        </p:nvSpPr>
        <p:spPr>
          <a:xfrm>
            <a:off x="923925" y="444500"/>
            <a:ext cx="10192385" cy="1414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(casamento) ou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 par diferencial espera-se que Q1=Q2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Nesse caso, quando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teremos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5743575" y="1859280"/>
                <a:ext cx="3034030" cy="7747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743575" y="1859280"/>
                <a:ext cx="3034030" cy="774700"/>
              </a:xfrm>
              <a:prstGeom prst="rect">
                <a:avLst/>
              </a:prstGeom>
              <a:blipFill rotWithShape="1">
                <a:blip r:embed="rId1"/>
                <a:stretch>
                  <a:fillRect t="-39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5829300" y="2729230"/>
                <a:ext cx="3034030" cy="7772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829300" y="2729230"/>
                <a:ext cx="3034030" cy="777240"/>
              </a:xfrm>
              <a:prstGeom prst="rect">
                <a:avLst/>
              </a:prstGeom>
              <a:blipFill rotWithShape="1">
                <a:blip r:embed="rId2"/>
                <a:stretch>
                  <a:fillRect t="-3922"/>
                </a:stretch>
              </a:blipFill>
              <a:ln w="38100">
                <a:noFill/>
              </a:ln>
            </p:spPr>
            <p:txBody>
              <a:bodyPr/>
              <a:lstStyle/>
              <a:p>
                <a:r>
                  <a:rPr lang="pt-BR" altLang="en-US">
                    <a:noFill/>
                  </a:rPr>
                  <a:t> </a:t>
                </a:r>
              </a:p>
            </p:txBody>
          </p:sp>
        </mc:Fallback>
      </mc:AlternateContent>
      <p:sp>
        <p:nvSpPr>
          <p:cNvPr id="10" name="Caixa de Texto 114"/>
          <p:cNvSpPr txBox="1"/>
          <p:nvPr/>
        </p:nvSpPr>
        <p:spPr>
          <a:xfrm>
            <a:off x="4303395" y="3628390"/>
            <a:ext cx="7558405" cy="224536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 portanto,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Caso </a:t>
            </a:r>
            <a:r>
              <a:rPr lang="pt-BR" altLang="en-US" sz="2400" b="1" dirty="0" smtClean="0">
                <a:latin typeface="Comic Sans MS" panose="030F0702030302020204" pitchFamily="66" charset="0"/>
                <a:cs typeface="Comic Sans MS" panose="030F0702030302020204" pitchFamily="66" charset="0"/>
                <a:sym typeface="+mn-ea"/>
              </a:rPr>
              <a:t>Q1</a:t>
            </a:r>
            <a:r>
              <a:rPr lang="pt-BR" altLang="en-US" sz="2400" b="1" dirty="0" smtClean="0">
                <a:latin typeface="SimSun" panose="02010600030101010101" pitchFamily="2" charset="-122"/>
                <a:ea typeface="SimSun" panose="02010600030101010101" pitchFamily="2" charset="-122"/>
                <a:cs typeface="Arial" panose="020B0604020202020204" pitchFamily="34" charset="0"/>
                <a:sym typeface="+mn-ea"/>
              </a:rPr>
              <a:t>≠</a:t>
            </a:r>
            <a:r>
              <a:rPr lang="pt-BR" altLang="en-US" sz="2400" b="1" dirty="0" smtClean="0">
                <a:latin typeface="Comic Sans MS" panose="030F0702030302020204" pitchFamily="66" charset="0"/>
                <a:cs typeface="Comic Sans MS" panose="030F0702030302020204" pitchFamily="66" charset="0"/>
                <a:sym typeface="+mn-ea"/>
              </a:rPr>
              <a:t>Q2 ou R</a:t>
            </a:r>
            <a:r>
              <a:rPr lang="pt-BR" altLang="en-US" sz="2400" b="1" baseline="-25000" dirty="0" smtClean="0">
                <a:latin typeface="Comic Sans MS" panose="030F0702030302020204" pitchFamily="66" charset="0"/>
                <a:cs typeface="Comic Sans MS" panose="030F0702030302020204" pitchFamily="66" charset="0"/>
                <a:sym typeface="+mn-ea"/>
              </a:rPr>
              <a:t>C1</a:t>
            </a:r>
            <a:r>
              <a:rPr lang="pt-BR" altLang="en-US" sz="2400" b="1" dirty="0" smtClean="0">
                <a:latin typeface="SimSun" panose="02010600030101010101" pitchFamily="2" charset="-122"/>
                <a:ea typeface="SimSun" panose="02010600030101010101" pitchFamily="2" charset="-122"/>
                <a:cs typeface="Arial" panose="020B0604020202020204" pitchFamily="34" charset="0"/>
                <a:sym typeface="+mn-ea"/>
              </a:rPr>
              <a:t>≠</a:t>
            </a:r>
            <a:r>
              <a:rPr lang="pt-BR" altLang="en-US" sz="2400" b="1" dirty="0" smtClean="0">
                <a:latin typeface="Comic Sans MS" panose="030F0702030302020204" pitchFamily="66" charset="0"/>
                <a:cs typeface="Comic Sans MS" panose="030F0702030302020204" pitchFamily="66" charset="0"/>
                <a:sym typeface="+mn-ea"/>
              </a:rPr>
              <a:t>R</a:t>
            </a:r>
            <a:r>
              <a:rPr lang="pt-BR" altLang="en-US" sz="2400" b="1" baseline="-25000" dirty="0" smtClean="0">
                <a:latin typeface="Comic Sans MS" panose="030F0702030302020204" pitchFamily="66" charset="0"/>
                <a:cs typeface="Comic Sans MS" panose="030F0702030302020204" pitchFamily="66" charset="0"/>
                <a:sym typeface="+mn-ea"/>
              </a:rPr>
              <a:t>C2 </a:t>
            </a:r>
            <a:r>
              <a:rPr lang="pt-BR" altLang="en-US" sz="2400" b="1" dirty="0" smtClean="0">
                <a:latin typeface="Comic Sans MS" panose="030F0702030302020204" pitchFamily="66" charset="0"/>
                <a:cs typeface="Comic Sans MS" panose="030F0702030302020204" pitchFamily="66" charset="0"/>
                <a:sym typeface="+mn-ea"/>
              </a:rPr>
              <a:t>diz-se que há um decasamento (</a:t>
            </a:r>
            <a:r>
              <a:rPr lang="pt-BR" altLang="en-US" sz="2400" b="1" i="1" dirty="0" smtClean="0">
                <a:latin typeface="Comic Sans MS" panose="030F0702030302020204" pitchFamily="66" charset="0"/>
                <a:cs typeface="Comic Sans MS" panose="030F0702030302020204" pitchFamily="66" charset="0"/>
                <a:sym typeface="+mn-ea"/>
              </a:rPr>
              <a:t>mismatch</a:t>
            </a:r>
            <a:r>
              <a:rPr lang="pt-BR" altLang="en-US" sz="2400" b="1" dirty="0" smtClean="0">
                <a:latin typeface="Comic Sans MS" panose="030F0702030302020204" pitchFamily="66" charset="0"/>
                <a:cs typeface="Comic Sans MS" panose="030F0702030302020204" pitchFamily="66" charset="0"/>
                <a:sym typeface="+mn-ea"/>
              </a:rPr>
              <a:t>) e não mais acontecerá de 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quando V</a:t>
            </a:r>
            <a:r>
              <a:rPr lang="pt-BR" altLang="en-US" sz="2400" b="1" baseline="-25000" dirty="0" smtClean="0">
                <a:latin typeface="Comic Sans MS" panose="030F0702030302020204" pitchFamily="66" charset="0"/>
                <a:cs typeface="Comic Sans MS" panose="030F0702030302020204" pitchFamily="66" charset="0"/>
                <a:sym typeface="+mn-ea"/>
              </a:rPr>
              <a:t>E+</a:t>
            </a:r>
            <a:r>
              <a:rPr lang="pt-BR" altLang="en-US" sz="24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E-</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20" name="CaixaDeTexto 47"/>
          <p:cNvSpPr txBox="1"/>
          <p:nvPr/>
        </p:nvSpPr>
        <p:spPr>
          <a:xfrm>
            <a:off x="1746885" y="332486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02005" y="300609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392045" y="633603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350520" y="3979545"/>
            <a:ext cx="1689100" cy="748665"/>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939800" y="3217545"/>
            <a:ext cx="1206500"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2767965" y="3738880"/>
            <a:ext cx="575945"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315720" y="422338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560195" y="60585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562100" y="519303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218565" y="2271395"/>
            <a:ext cx="68326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rot="0" flipH="1">
            <a:off x="2441575" y="2335188"/>
            <a:ext cx="1709420" cy="3723347"/>
            <a:chOff x="14086" y="1573"/>
            <a:chExt cx="2692" cy="6193"/>
          </a:xfrm>
        </p:grpSpPr>
        <p:sp>
          <p:nvSpPr>
            <p:cNvPr id="14" name="CaixaDeTexto 47"/>
            <p:cNvSpPr txBox="1"/>
            <p:nvPr/>
          </p:nvSpPr>
          <p:spPr>
            <a:xfrm>
              <a:off x="15583" y="3226"/>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4086" y="2776"/>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3059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634" y="1573"/>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562100" y="3735070"/>
            <a:ext cx="57594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1660525" y="378523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242945" y="378904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660525" y="3856990"/>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745105" y="3895725"/>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312035" y="5422265"/>
            <a:ext cx="45847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765300" y="5569585"/>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203450" y="54857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548890" y="5190490"/>
            <a:ext cx="0" cy="112522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0">
            <a:off x="2357755" y="5541010"/>
            <a:ext cx="387350" cy="52324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flipH="1">
            <a:off x="631190" y="3938270"/>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flipH="1">
            <a:off x="2293620" y="481647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3" name="Rectangle 140"/>
          <p:cNvSpPr>
            <a:spLocks noChangeArrowheads="1"/>
          </p:cNvSpPr>
          <p:nvPr/>
        </p:nvSpPr>
        <p:spPr bwMode="auto">
          <a:xfrm flipH="1">
            <a:off x="3663315" y="3968115"/>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115" name="Caixa de Texto 114"/>
          <p:cNvSpPr txBox="1"/>
          <p:nvPr/>
        </p:nvSpPr>
        <p:spPr>
          <a:xfrm>
            <a:off x="440690" y="322580"/>
            <a:ext cx="11202670" cy="17837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tensão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de offset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Suponha que o caso ideal não ocorra, Q1=Q2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Então para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teremos </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0+ </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Chama-se de tensão de </a:t>
            </a:r>
            <a:r>
              <a:rPr lang="pt-BR" altLang="en-US" sz="2400" b="1" i="1" dirty="0" smtClean="0">
                <a:latin typeface="Comic Sans MS" panose="030F0702030302020204" pitchFamily="66" charset="0"/>
                <a:cs typeface="Comic Sans MS" panose="030F0702030302020204" pitchFamily="66" charset="0"/>
                <a:sym typeface="+mn-ea"/>
              </a:rPr>
              <a:t>offset</a:t>
            </a:r>
            <a:r>
              <a:rPr lang="pt-BR" altLang="en-US" sz="2400" b="1" dirty="0" smtClean="0">
                <a:latin typeface="Comic Sans MS" panose="030F0702030302020204" pitchFamily="66" charset="0"/>
                <a:cs typeface="Comic Sans MS" panose="030F0702030302020204" pitchFamily="66" charset="0"/>
                <a:sym typeface="+mn-ea"/>
              </a:rPr>
              <a:t> na saída ao valor</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5669915" y="2106295"/>
                <a:ext cx="4824730" cy="4540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669915" y="2106295"/>
                <a:ext cx="4824730" cy="454025"/>
              </a:xfrm>
              <a:prstGeom prst="rect">
                <a:avLst/>
              </a:prstGeom>
              <a:blipFill rotWithShape="1">
                <a:blip r:embed="rId1"/>
                <a:stretch>
                  <a:fillRect t="-671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114"/>
              <p:cNvSpPr txBox="1"/>
              <p:nvPr/>
            </p:nvSpPr>
            <p:spPr>
              <a:xfrm>
                <a:off x="4455795" y="3017520"/>
                <a:ext cx="7463155" cy="252349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Será necessário aplicar uma tensão diferencial na entrada com modulo 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oMath>
                </a14:m>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corrigir o erro da saída. Essa é a chamada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t de entrada.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0" name="Caixa de Texto 114"/>
              <p:cNvSpPr txBox="1">
                <a:spLocks noRot="1" noChangeAspect="1" noMove="1" noResize="1" noEditPoints="1" noAdjustHandles="1" noChangeArrowheads="1" noChangeShapeType="1" noTextEdit="1"/>
              </p:cNvSpPr>
              <p:nvPr/>
            </p:nvSpPr>
            <p:spPr>
              <a:xfrm>
                <a:off x="4455795" y="3017520"/>
                <a:ext cx="7463155" cy="252349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5" name="Group 4"/>
          <p:cNvGrpSpPr/>
          <p:nvPr/>
        </p:nvGrpSpPr>
        <p:grpSpPr>
          <a:xfrm>
            <a:off x="628650" y="2382520"/>
            <a:ext cx="3769995" cy="3735705"/>
            <a:chOff x="6495" y="4037"/>
            <a:chExt cx="5937" cy="6213"/>
          </a:xfrm>
        </p:grpSpPr>
        <p:sp>
          <p:nvSpPr>
            <p:cNvPr id="120" name="CaixaDeTexto 47"/>
            <p:cNvSpPr txBox="1"/>
            <p:nvPr/>
          </p:nvSpPr>
          <p:spPr>
            <a:xfrm>
              <a:off x="6495" y="5331"/>
              <a:ext cx="1157"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100" y="4762"/>
              <a:ext cx="1092"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347" y="10250"/>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057" y="6364"/>
              <a:ext cx="2809" cy="1179"/>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007" y="5074"/>
              <a:ext cx="2007" cy="37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118" y="5995"/>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652" y="6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037" y="978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040" y="8349"/>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6949" y="4037"/>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425" y="4037"/>
              <a:ext cx="2717" cy="5752"/>
              <a:chOff x="14061" y="2014"/>
              <a:chExt cx="2717" cy="5752"/>
            </a:xfrm>
          </p:grpSpPr>
          <p:sp>
            <p:nvSpPr>
              <p:cNvPr id="14" name="CaixaDeTexto 47"/>
              <p:cNvSpPr txBox="1"/>
              <p:nvPr/>
            </p:nvSpPr>
            <p:spPr>
              <a:xfrm>
                <a:off x="14061" y="3308"/>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860" y="6008"/>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360"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10623"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26"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839"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9201" y="8730"/>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360" y="8975"/>
              <a:ext cx="1099"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9050" y="883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594" y="8345"/>
              <a:ext cx="0" cy="187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293" y="8928"/>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rot="21600000" flipH="1">
              <a:off x="6574" y="626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rot="21600000" flipH="1">
              <a:off x="9192" y="7723"/>
              <a:ext cx="926"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3" name="Rectangle 140"/>
            <p:cNvSpPr>
              <a:spLocks noChangeArrowheads="1"/>
            </p:cNvSpPr>
            <p:nvPr/>
          </p:nvSpPr>
          <p:spPr bwMode="auto">
            <a:xfrm rot="21600000" flipH="1">
              <a:off x="11349" y="631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grpSp>
      <p:sp>
        <p:nvSpPr>
          <p:cNvPr id="115" name="Caixa de Texto 114"/>
          <p:cNvSpPr txBox="1"/>
          <p:nvPr/>
        </p:nvSpPr>
        <p:spPr>
          <a:xfrm>
            <a:off x="923925" y="444500"/>
            <a:ext cx="10192385" cy="1414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ilustrar o efeito do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mismatch</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vamos considerar que Q1=Q2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400" b="1" dirty="0" smtClean="0">
                <a:solidFill>
                  <a:schemeClr val="tx1"/>
                </a:solidFill>
                <a:latin typeface="Arial" panose="020B0604020202020204" pitchFamily="34" charset="0"/>
                <a:cs typeface="Arial" panose="020B0604020202020204" pitchFamily="34" charset="0"/>
                <a:sym typeface="+mn-ea"/>
              </a:rPr>
              <a: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Considere que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5743575" y="1737360"/>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743575" y="1737360"/>
                <a:ext cx="3034030"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p:sp>
        <p:nvSpPr>
          <p:cNvPr id="10" name="Caixa de Texto 114"/>
          <p:cNvSpPr txBox="1"/>
          <p:nvPr/>
        </p:nvSpPr>
        <p:spPr>
          <a:xfrm>
            <a:off x="4398645" y="3628390"/>
            <a:ext cx="746315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tensões de saída serão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5743575" y="2564130"/>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743575" y="2564130"/>
                <a:ext cx="3034030" cy="776605"/>
              </a:xfrm>
              <a:prstGeom prst="rect">
                <a:avLst/>
              </a:prstGeom>
              <a:blipFill rotWithShape="1">
                <a:blip r:embed="rId2"/>
                <a:stretch>
                  <a:fillRect t="-39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5105400" y="4210685"/>
                <a:ext cx="4957445"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5105400" y="4210685"/>
                <a:ext cx="4957445" cy="776605"/>
              </a:xfrm>
              <a:prstGeom prst="rect">
                <a:avLst/>
              </a:prstGeom>
              <a:blipFill rotWithShape="1">
                <a:blip r:embed="rId3"/>
                <a:stretch>
                  <a:fillRect t="-39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5163820" y="5069840"/>
                <a:ext cx="483997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5163820" y="5069840"/>
                <a:ext cx="4839970" cy="776605"/>
              </a:xfrm>
              <a:prstGeom prst="rect">
                <a:avLst/>
              </a:prstGeom>
              <a:blipFill rotWithShape="1">
                <a:blip r:embed="rId4"/>
                <a:stretch>
                  <a:fillRect t="-3925"/>
                </a:stretch>
              </a:blipFill>
              <a:ln w="38100">
                <a:noFill/>
              </a:ln>
            </p:spPr>
            <p:txBody>
              <a:bodyPr/>
              <a:lstStyle/>
              <a:p>
                <a:r>
                  <a:rPr lang="pt-BR" altLang="en-US">
                    <a:noFill/>
                  </a:rPr>
                  <a:t> </a:t>
                </a:r>
              </a:p>
            </p:txBody>
          </p:sp>
        </mc:Fallback>
      </mc:AlternateContent>
    </p:spTree>
  </p:cSld>
  <p:clrMapOvr>
    <a:masterClrMapping/>
  </p:clrMapOvr>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5" name="Group 4"/>
          <p:cNvGrpSpPr/>
          <p:nvPr/>
        </p:nvGrpSpPr>
        <p:grpSpPr>
          <a:xfrm>
            <a:off x="628650" y="2382520"/>
            <a:ext cx="3769995" cy="3735705"/>
            <a:chOff x="6495" y="4037"/>
            <a:chExt cx="5937" cy="6213"/>
          </a:xfrm>
        </p:grpSpPr>
        <p:sp>
          <p:nvSpPr>
            <p:cNvPr id="120" name="CaixaDeTexto 47"/>
            <p:cNvSpPr txBox="1"/>
            <p:nvPr/>
          </p:nvSpPr>
          <p:spPr>
            <a:xfrm>
              <a:off x="6495" y="5331"/>
              <a:ext cx="1157"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100" y="4762"/>
              <a:ext cx="1092"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347" y="10250"/>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057" y="6364"/>
              <a:ext cx="2809" cy="1179"/>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007" y="5074"/>
              <a:ext cx="2007" cy="37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118" y="5995"/>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652" y="6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037" y="978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040" y="8349"/>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6949" y="4037"/>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425" y="4037"/>
              <a:ext cx="2717" cy="5752"/>
              <a:chOff x="14061" y="2014"/>
              <a:chExt cx="2717" cy="5752"/>
            </a:xfrm>
          </p:grpSpPr>
          <p:sp>
            <p:nvSpPr>
              <p:cNvPr id="14" name="CaixaDeTexto 47"/>
              <p:cNvSpPr txBox="1"/>
              <p:nvPr/>
            </p:nvSpPr>
            <p:spPr>
              <a:xfrm>
                <a:off x="14061" y="3308"/>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860" y="6008"/>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360"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10623"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26"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839"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9201" y="8730"/>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360" y="8975"/>
              <a:ext cx="1099"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9050" y="883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594" y="8345"/>
              <a:ext cx="0" cy="187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293" y="8928"/>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rot="21600000" flipH="1">
              <a:off x="6574" y="626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rot="21600000" flipH="1">
              <a:off x="9192" y="7723"/>
              <a:ext cx="926"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3" name="Rectangle 140"/>
            <p:cNvSpPr>
              <a:spLocks noChangeArrowheads="1"/>
            </p:cNvSpPr>
            <p:nvPr/>
          </p:nvSpPr>
          <p:spPr bwMode="auto">
            <a:xfrm rot="21600000" flipH="1">
              <a:off x="11349" y="631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grpSp>
      <p:sp>
        <p:nvSpPr>
          <p:cNvPr id="115" name="Caixa de Texto 114"/>
          <p:cNvSpPr txBox="1"/>
          <p:nvPr/>
        </p:nvSpPr>
        <p:spPr>
          <a:xfrm>
            <a:off x="923925" y="444500"/>
            <a:ext cx="10192385" cy="104521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Subtraindo os dois termos achamos 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saída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5"/>
              <p:cNvSpPr txBox="1"/>
              <p:nvPr/>
            </p:nvSpPr>
            <p:spPr>
              <a:xfrm>
                <a:off x="4130675" y="1384935"/>
                <a:ext cx="6624955"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4130675" y="1384935"/>
                <a:ext cx="6624955"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p:sp>
        <p:nvSpPr>
          <p:cNvPr id="11" name="Caixa de Texto 114"/>
          <p:cNvSpPr txBox="1"/>
          <p:nvPr/>
        </p:nvSpPr>
        <p:spPr>
          <a:xfrm>
            <a:off x="4728845" y="2513965"/>
            <a:ext cx="662495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entrada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 name="Caixa de Texto 114"/>
              <p:cNvSpPr txBox="1"/>
              <p:nvPr/>
            </p:nvSpPr>
            <p:spPr>
              <a:xfrm>
                <a:off x="3651885" y="5267960"/>
                <a:ext cx="7833995" cy="110109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Assim se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oMath>
                </a14:m>
                <a:r>
                  <a:rPr lang="pt-BR" altLang="en-US" sz="2400">
                    <a:latin typeface="Cambria Math" panose="02040503050406030204" pitchFamily="18" charset="0"/>
                    <a:cs typeface="Cambria Math" panose="02040503050406030204" pitchFamily="18" charset="0"/>
                  </a:rPr>
                  <a:t>=0,1 </a:t>
                </a:r>
                <a:r>
                  <a:rPr lang="pt-BR" altLang="en-US" sz="2400">
                    <a:latin typeface="Comic Sans MS" panose="030F0702030302020204" pitchFamily="66" charset="0"/>
                    <a:cs typeface="Comic Sans MS" panose="030F0702030302020204" pitchFamily="66" charset="0"/>
                  </a:rPr>
                  <a:t>(10%),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entrada será de </a:t>
                </a:r>
                <a:r>
                  <a:rPr lang="pt-BR" altLang="en-US" sz="2400" b="1" i="1" dirty="0" smtClean="0">
                    <a:solidFill>
                      <a:schemeClr val="tx1"/>
                    </a:solidFill>
                    <a:latin typeface="Arial" panose="020B0604020202020204" pitchFamily="34" charset="0"/>
                    <a:cs typeface="Arial" panose="020B0604020202020204" pitchFamily="34" charset="0"/>
                    <a:sym typeface="+mn-ea"/>
                  </a:rPr>
                  <a:t>≈ 2,5 mV</a:t>
                </a:r>
                <a:endParaRPr lang="pt-BR" altLang="en-US" sz="2400" b="1" i="1" dirty="0" smtClean="0">
                  <a:solidFill>
                    <a:schemeClr val="tx1"/>
                  </a:solidFill>
                  <a:latin typeface="Arial" panose="020B0604020202020204" pitchFamily="34" charset="0"/>
                  <a:cs typeface="Arial" panose="020B0604020202020204" pitchFamily="34" charset="0"/>
                  <a:sym typeface="+mn-ea"/>
                </a:endParaRPr>
              </a:p>
            </p:txBody>
          </p:sp>
        </mc:Choice>
        <mc:Fallback>
          <p:sp>
            <p:nvSpPr>
              <p:cNvPr id="17" name="Caixa de Texto 114"/>
              <p:cNvSpPr txBox="1">
                <a:spLocks noRot="1" noChangeAspect="1" noMove="1" noResize="1" noEditPoints="1" noAdjustHandles="1" noChangeArrowheads="1" noChangeShapeType="1" noTextEdit="1"/>
              </p:cNvSpPr>
              <p:nvPr/>
            </p:nvSpPr>
            <p:spPr>
              <a:xfrm>
                <a:off x="3651885" y="5267960"/>
                <a:ext cx="7833995" cy="110109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 de Texto 5"/>
              <p:cNvSpPr txBox="1"/>
              <p:nvPr/>
            </p:nvSpPr>
            <p:spPr>
              <a:xfrm>
                <a:off x="4596765" y="3017520"/>
                <a:ext cx="6624955" cy="10845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4596765" y="3017520"/>
                <a:ext cx="6624955" cy="1084580"/>
              </a:xfrm>
              <a:prstGeom prst="rect">
                <a:avLst/>
              </a:prstGeom>
              <a:blipFill rotWithShape="1">
                <a:blip r:embed="rId3"/>
                <a:stretch>
                  <a:fillRect t="-281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5"/>
              <p:cNvSpPr txBox="1"/>
              <p:nvPr/>
            </p:nvSpPr>
            <p:spPr>
              <a:xfrm>
                <a:off x="5404485" y="4316730"/>
                <a:ext cx="456819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5" name="Caixa de Texto 5"/>
              <p:cNvSpPr txBox="1">
                <a:spLocks noRot="1" noChangeAspect="1" noMove="1" noResize="1" noEditPoints="1" noAdjustHandles="1" noChangeArrowheads="1" noChangeShapeType="1" noTextEdit="1"/>
              </p:cNvSpPr>
              <p:nvPr/>
            </p:nvSpPr>
            <p:spPr>
              <a:xfrm>
                <a:off x="5404485" y="4316730"/>
                <a:ext cx="4568190" cy="840740"/>
              </a:xfrm>
              <a:prstGeom prst="rect">
                <a:avLst/>
              </a:prstGeom>
              <a:blipFill rotWithShape="1">
                <a:blip r:embed="rId4"/>
                <a:stretch>
                  <a:fillRect t="-3625"/>
                </a:stretch>
              </a:blipFill>
              <a:ln w="38100">
                <a:noFill/>
              </a:ln>
            </p:spPr>
            <p:txBody>
              <a:bodyPr/>
              <a:lstStyle/>
              <a:p>
                <a:r>
                  <a:rPr lang="pt-BR" altLang="en-US">
                    <a:noFill/>
                  </a:rPr>
                  <a:t> </a:t>
                </a:r>
              </a:p>
            </p:txBody>
          </p:sp>
        </mc:Fallback>
      </mc:AlternateContent>
    </p:spTree>
  </p:cSld>
  <p:clrMapOvr>
    <a:masterClrMapping/>
  </p:clrMapOvr>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04521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 para o MOS? Refazendo as contas chegaremos que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5"/>
              <p:cNvSpPr txBox="1"/>
              <p:nvPr/>
            </p:nvSpPr>
            <p:spPr>
              <a:xfrm>
                <a:off x="4491355" y="1429385"/>
                <a:ext cx="6624955"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4491355" y="1429385"/>
                <a:ext cx="6624955"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p:sp>
        <p:nvSpPr>
          <p:cNvPr id="11" name="Caixa de Texto 114"/>
          <p:cNvSpPr txBox="1"/>
          <p:nvPr/>
        </p:nvSpPr>
        <p:spPr>
          <a:xfrm>
            <a:off x="4662170" y="2282825"/>
            <a:ext cx="662495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entrada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 name="Caixa de Texto 114"/>
              <p:cNvSpPr txBox="1"/>
              <p:nvPr/>
            </p:nvSpPr>
            <p:spPr>
              <a:xfrm>
                <a:off x="3583305" y="4833620"/>
                <a:ext cx="8147685" cy="179133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Normalmente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&gt;&gt; U</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o que implica que 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entrada para o par diferencial MOS é bem maior que do biplolar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saída é igual)</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mc:Choice>
        <mc:Fallback>
          <p:sp>
            <p:nvSpPr>
              <p:cNvPr id="17" name="Caixa de Texto 114"/>
              <p:cNvSpPr txBox="1">
                <a:spLocks noRot="1" noChangeAspect="1" noMove="1" noResize="1" noEditPoints="1" noAdjustHandles="1" noChangeArrowheads="1" noChangeShapeType="1" noTextEdit="1"/>
              </p:cNvSpPr>
              <p:nvPr/>
            </p:nvSpPr>
            <p:spPr>
              <a:xfrm>
                <a:off x="3583305" y="4833620"/>
                <a:ext cx="8147685" cy="179133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6" name="Conector Reto 74"/>
          <p:cNvCxnSpPr/>
          <p:nvPr/>
        </p:nvCxnSpPr>
        <p:spPr>
          <a:xfrm>
            <a:off x="1549955" y="57241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53670" y="228219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mc:AlternateContent xmlns:mc="http://schemas.openxmlformats.org/markup-compatibility/2006">
        <mc:Choice xmlns:a14="http://schemas.microsoft.com/office/drawing/2010/main" Requires="a14">
          <p:sp>
            <p:nvSpPr>
              <p:cNvPr id="102" name="Caixa de Texto 5"/>
              <p:cNvSpPr txBox="1"/>
              <p:nvPr/>
            </p:nvSpPr>
            <p:spPr>
              <a:xfrm>
                <a:off x="4085590" y="2742565"/>
                <a:ext cx="6624955" cy="10826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2" name="Caixa de Texto 5"/>
              <p:cNvSpPr txBox="1">
                <a:spLocks noRot="1" noChangeAspect="1" noMove="1" noResize="1" noEditPoints="1" noAdjustHandles="1" noChangeArrowheads="1" noChangeShapeType="1" noTextEdit="1"/>
              </p:cNvSpPr>
              <p:nvPr/>
            </p:nvSpPr>
            <p:spPr>
              <a:xfrm>
                <a:off x="4085590" y="2742565"/>
                <a:ext cx="6624955" cy="1082675"/>
              </a:xfrm>
              <a:prstGeom prst="rect">
                <a:avLst/>
              </a:prstGeom>
              <a:blipFill rotWithShape="1">
                <a:blip r:embed="rId3"/>
                <a:stretch>
                  <a:fillRect t="-281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3" name="Caixa de Texto 5"/>
              <p:cNvSpPr txBox="1"/>
              <p:nvPr/>
            </p:nvSpPr>
            <p:spPr>
              <a:xfrm>
                <a:off x="3627755" y="3908425"/>
                <a:ext cx="7845425" cy="8509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3" name="Caixa de Texto 5"/>
              <p:cNvSpPr txBox="1">
                <a:spLocks noRot="1" noChangeAspect="1" noMove="1" noResize="1" noEditPoints="1" noAdjustHandles="1" noChangeArrowheads="1" noChangeShapeType="1" noTextEdit="1"/>
              </p:cNvSpPr>
              <p:nvPr/>
            </p:nvSpPr>
            <p:spPr>
              <a:xfrm>
                <a:off x="3627755" y="3908425"/>
                <a:ext cx="7845425" cy="850900"/>
              </a:xfrm>
              <a:prstGeom prst="rect">
                <a:avLst/>
              </a:prstGeom>
              <a:blipFill rotWithShape="1">
                <a:blip r:embed="rId4"/>
                <a:stretch>
                  <a:fillRect t="-3582"/>
                </a:stretch>
              </a:blipFill>
              <a:ln w="38100">
                <a:noFill/>
              </a:ln>
            </p:spPr>
            <p:txBody>
              <a:bodyPr/>
              <a:lstStyle/>
              <a:p>
                <a:r>
                  <a:rPr lang="pt-BR" altLang="en-US">
                    <a:noFill/>
                  </a:rPr>
                  <a:t> </a:t>
                </a:r>
              </a:p>
            </p:txBody>
          </p:sp>
        </mc:Fallback>
      </mc:AlternateContent>
    </p:spTree>
  </p:cSld>
  <p:clrMapOvr>
    <a:masterClrMapping/>
  </p:clrMapOvr>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5" name="Group 4"/>
          <p:cNvGrpSpPr/>
          <p:nvPr/>
        </p:nvGrpSpPr>
        <p:grpSpPr>
          <a:xfrm>
            <a:off x="628650" y="2382520"/>
            <a:ext cx="3769995" cy="3735705"/>
            <a:chOff x="6495" y="4037"/>
            <a:chExt cx="5937" cy="6213"/>
          </a:xfrm>
        </p:grpSpPr>
        <p:sp>
          <p:nvSpPr>
            <p:cNvPr id="120" name="CaixaDeTexto 47"/>
            <p:cNvSpPr txBox="1"/>
            <p:nvPr/>
          </p:nvSpPr>
          <p:spPr>
            <a:xfrm>
              <a:off x="6495" y="5331"/>
              <a:ext cx="1157"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100" y="4762"/>
              <a:ext cx="1092"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347" y="10250"/>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057" y="6364"/>
              <a:ext cx="2809" cy="1179"/>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007" y="5074"/>
              <a:ext cx="2007" cy="37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118" y="5995"/>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652" y="6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037" y="978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040" y="8349"/>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6949" y="4037"/>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425" y="4037"/>
              <a:ext cx="2717" cy="5752"/>
              <a:chOff x="14061" y="2014"/>
              <a:chExt cx="2717" cy="5752"/>
            </a:xfrm>
          </p:grpSpPr>
          <p:sp>
            <p:nvSpPr>
              <p:cNvPr id="14" name="CaixaDeTexto 47"/>
              <p:cNvSpPr txBox="1"/>
              <p:nvPr/>
            </p:nvSpPr>
            <p:spPr>
              <a:xfrm>
                <a:off x="14061" y="3308"/>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860" y="6008"/>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360"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10623"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26"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839"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9201" y="8730"/>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360" y="8975"/>
              <a:ext cx="1099"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9050" y="883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594" y="8345"/>
              <a:ext cx="0" cy="187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293" y="8928"/>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rot="21600000" flipH="1">
              <a:off x="6574" y="626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rot="21600000" flipH="1">
              <a:off x="9192" y="7723"/>
              <a:ext cx="926"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3" name="Rectangle 140"/>
            <p:cNvSpPr>
              <a:spLocks noChangeArrowheads="1"/>
            </p:cNvSpPr>
            <p:nvPr/>
          </p:nvSpPr>
          <p:spPr bwMode="auto">
            <a:xfrm rot="21600000" flipH="1">
              <a:off x="11349" y="631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grpSp>
      <p:sp>
        <p:nvSpPr>
          <p:cNvPr id="115" name="Caixa de Texto 114"/>
          <p:cNvSpPr txBox="1"/>
          <p:nvPr/>
        </p:nvSpPr>
        <p:spPr>
          <a:xfrm>
            <a:off x="923925" y="444500"/>
            <a:ext cx="10192385" cy="1414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considerar um segundo exemplo. Tomemos um caso onde  Q1</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Q2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400" b="1" dirty="0" smtClean="0">
                <a:solidFill>
                  <a:schemeClr val="tx1"/>
                </a:solidFill>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Lembremos que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Retângulo 6"/>
              <p:cNvSpPr/>
              <p:nvPr/>
            </p:nvSpPr>
            <p:spPr>
              <a:xfrm>
                <a:off x="4983071" y="2889824"/>
                <a:ext cx="4330065" cy="10782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pt-BR" sz="2800" b="0" i="1" smtClean="0">
                                  <a:latin typeface="Cambria Math" panose="02040503050406030204" pitchFamily="18" charset="0"/>
                                </a:rPr>
                                <m:t>𝑏𝑒𝑓</m:t>
                              </m:r>
                            </m:sub>
                          </m:sSub>
                        </m:den>
                      </m:f>
                    </m:oMath>
                  </m:oMathPara>
                </a14:m>
                <a:endParaRPr lang="pt-BR" sz="3600" dirty="0"/>
              </a:p>
            </p:txBody>
          </p:sp>
        </mc:Choice>
        <mc:Fallback>
          <p:sp>
            <p:nvSpPr>
              <p:cNvPr id="7" name="Retângulo 6"/>
              <p:cNvSpPr>
                <a:spLocks noRot="1" noChangeAspect="1" noMove="1" noResize="1" noEditPoints="1" noAdjustHandles="1" noChangeArrowheads="1" noChangeShapeType="1" noTextEdit="1"/>
              </p:cNvSpPr>
              <p:nvPr/>
            </p:nvSpPr>
            <p:spPr>
              <a:xfrm>
                <a:off x="4983071" y="2889824"/>
                <a:ext cx="4330065" cy="1078230"/>
              </a:xfrm>
              <a:prstGeom prst="rect">
                <a:avLst/>
              </a:prstGeom>
              <a:blipFill rotWithShape="1">
                <a:blip r:embed="rId1"/>
                <a:stretch>
                  <a:fillRect l="-5" t="-53" r="5" b="5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6"/>
              <p:cNvSpPr/>
              <p:nvPr/>
            </p:nvSpPr>
            <p:spPr>
              <a:xfrm>
                <a:off x="5464401" y="1859219"/>
                <a:ext cx="3146425" cy="902335"/>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3600" dirty="0"/>
              </a:p>
            </p:txBody>
          </p:sp>
        </mc:Choice>
        <mc:Fallback>
          <p:sp>
            <p:nvSpPr>
              <p:cNvPr id="11" name="Retângulo 6"/>
              <p:cNvSpPr>
                <a:spLocks noRot="1" noChangeAspect="1" noMove="1" noResize="1" noEditPoints="1" noAdjustHandles="1" noChangeArrowheads="1" noChangeShapeType="1" noTextEdit="1"/>
              </p:cNvSpPr>
              <p:nvPr/>
            </p:nvSpPr>
            <p:spPr>
              <a:xfrm>
                <a:off x="5464401" y="1859219"/>
                <a:ext cx="3146425" cy="902335"/>
              </a:xfrm>
              <a:prstGeom prst="rect">
                <a:avLst/>
              </a:prstGeom>
              <a:blipFill rotWithShape="1">
                <a:blip r:embed="rId2"/>
                <a:stretch>
                  <a:fillRect l="-7" t="-64" r="7" b="64"/>
                </a:stretch>
              </a:blipFill>
            </p:spPr>
            <p:txBody>
              <a:bodyPr/>
              <a:lstStyle/>
              <a:p>
                <a:r>
                  <a:rPr lang="pt-BR" altLang="en-US">
                    <a:noFill/>
                  </a:rPr>
                  <a:t> </a:t>
                </a:r>
              </a:p>
            </p:txBody>
          </p:sp>
        </mc:Fallback>
      </mc:AlternateContent>
      <p:sp>
        <p:nvSpPr>
          <p:cNvPr id="13" name="CaixaDeTexto 2"/>
          <p:cNvSpPr txBox="1"/>
          <p:nvPr/>
        </p:nvSpPr>
        <p:spPr>
          <a:xfrm>
            <a:off x="4398645" y="3916045"/>
            <a:ext cx="7276465" cy="2630170"/>
          </a:xfrm>
          <a:prstGeom prst="rect">
            <a:avLst/>
          </a:prstGeom>
          <a:solidFill>
            <a:schemeClr val="bg1"/>
          </a:solidFill>
        </p:spPr>
        <p:txBody>
          <a:bodyPr wrap="square" rtlCol="0">
            <a:spAutoFit/>
          </a:bodyPr>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ni</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concentracao de eletrons/lacunas no Si intrinsico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aceitadoras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dos eletrons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(largura de base menos as regioes de depleção)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Area: area da junção base/emissor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685165" y="525145"/>
                <a:ext cx="11243310" cy="609790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(grande e positivo)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14:m>
                  <m:oMath xmlns:m="http://schemas.openxmlformats.org/officeDocument/2006/math">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impedancia de entrada: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 ser feito baixo)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impedancia de saída: </a:t>
                </a:r>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valor alto)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685165" y="525145"/>
                <a:ext cx="11243310" cy="609790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86118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transistores diferentes, os parametros </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Dn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Area serão diferentes, resultando em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diferente. Assim para modelar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Q1</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Q2 consideraremos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S1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Arial" panose="020B0604020202020204" pitchFamily="34" charset="0"/>
                <a:cs typeface="Arial" panose="020B0604020202020204" pitchFamily="34" charset="0"/>
                <a:sym typeface="+mn-ea"/>
              </a:rPr>
              <a: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s2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que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5576570" y="2375535"/>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576570" y="2375535"/>
                <a:ext cx="3034030"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576570" y="3213100"/>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576570" y="3213100"/>
                <a:ext cx="3034030" cy="776605"/>
              </a:xfrm>
              <a:prstGeom prst="rect">
                <a:avLst/>
              </a:prstGeom>
              <a:blipFill rotWithShape="1">
                <a:blip r:embed="rId2"/>
                <a:stretch>
                  <a:fillRect t="-3925"/>
                </a:stretch>
              </a:blipFill>
              <a:ln w="38100">
                <a:noFill/>
              </a:ln>
            </p:spPr>
            <p:txBody>
              <a:bodyPr/>
              <a:lstStyle/>
              <a:p>
                <a:r>
                  <a:rPr lang="pt-BR" altLang="en-US">
                    <a:noFill/>
                  </a:rPr>
                  <a:t> </a:t>
                </a:r>
              </a:p>
            </p:txBody>
          </p:sp>
        </mc:Fallback>
      </mc:AlternateContent>
      <p:sp>
        <p:nvSpPr>
          <p:cNvPr id="8" name="CaixaDeTexto 47"/>
          <p:cNvSpPr txBox="1"/>
          <p:nvPr/>
        </p:nvSpPr>
        <p:spPr>
          <a:xfrm>
            <a:off x="1489710" y="341884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9" name="Caixa de Texto 23"/>
          <p:cNvSpPr txBox="1"/>
          <p:nvPr/>
        </p:nvSpPr>
        <p:spPr>
          <a:xfrm>
            <a:off x="544830" y="310007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0" name="Conector Reto 37"/>
          <p:cNvCxnSpPr/>
          <p:nvPr/>
        </p:nvCxnSpPr>
        <p:spPr>
          <a:xfrm>
            <a:off x="2134870" y="643001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37"/>
          <p:cNvGrpSpPr/>
          <p:nvPr/>
        </p:nvGrpSpPr>
        <p:grpSpPr>
          <a:xfrm rot="5400000">
            <a:off x="93345" y="4073525"/>
            <a:ext cx="1689100" cy="748665"/>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1" name="Grupo 145"/>
          <p:cNvGrpSpPr/>
          <p:nvPr/>
        </p:nvGrpSpPr>
        <p:grpSpPr>
          <a:xfrm rot="5400000" flipH="1">
            <a:off x="682625" y="3311525"/>
            <a:ext cx="1206500"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3"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4" name="Conector Reto 49"/>
          <p:cNvCxnSpPr/>
          <p:nvPr/>
        </p:nvCxnSpPr>
        <p:spPr>
          <a:xfrm>
            <a:off x="2510790" y="3832860"/>
            <a:ext cx="575945"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1058545" y="431736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41" name="Conector Reto 74"/>
          <p:cNvCxnSpPr/>
          <p:nvPr/>
        </p:nvCxnSpPr>
        <p:spPr>
          <a:xfrm>
            <a:off x="1303020" y="6152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1304925" y="528701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961390" y="2365375"/>
            <a:ext cx="68326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52" name="Grupo 79"/>
          <p:cNvGrpSpPr/>
          <p:nvPr/>
        </p:nvGrpSpPr>
        <p:grpSpPr>
          <a:xfrm rot="0" flipH="1">
            <a:off x="2184400" y="2429168"/>
            <a:ext cx="1709420" cy="3723347"/>
            <a:chOff x="14086" y="1573"/>
            <a:chExt cx="2692" cy="6193"/>
          </a:xfrm>
        </p:grpSpPr>
        <p:sp>
          <p:nvSpPr>
            <p:cNvPr id="53" name="CaixaDeTexto 47"/>
            <p:cNvSpPr txBox="1"/>
            <p:nvPr/>
          </p:nvSpPr>
          <p:spPr>
            <a:xfrm>
              <a:off x="15583" y="3226"/>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4" name="Caixa de Texto 23"/>
            <p:cNvSpPr txBox="1"/>
            <p:nvPr/>
          </p:nvSpPr>
          <p:spPr>
            <a:xfrm>
              <a:off x="14086" y="2776"/>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55" name="Grupo 17"/>
            <p:cNvGrpSpPr/>
            <p:nvPr/>
          </p:nvGrpSpPr>
          <p:grpSpPr>
            <a:xfrm rot="5400000">
              <a:off x="13378" y="4341"/>
              <a:ext cx="2809" cy="1179"/>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0"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2" name="Grupo 36"/>
            <p:cNvGrpSpPr/>
            <p:nvPr/>
          </p:nvGrpSpPr>
          <p:grpSpPr>
            <a:xfrm rot="5400000" flipH="1">
              <a:off x="14328" y="3051"/>
              <a:ext cx="2007" cy="370"/>
              <a:chOff x="4152748" y="3524056"/>
              <a:chExt cx="1274569" cy="255373"/>
            </a:xfrm>
          </p:grpSpPr>
          <p:cxnSp>
            <p:nvCxnSpPr>
              <p:cNvPr id="63" name="Conector Reto 79"/>
              <p:cNvCxnSpPr/>
              <p:nvPr/>
            </p:nvCxnSpPr>
            <p:spPr>
              <a:xfrm flipV="1">
                <a:off x="4152748" y="363059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4"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5"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66"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CaixaDeTexto 47"/>
            <p:cNvSpPr txBox="1"/>
            <p:nvPr/>
          </p:nvSpPr>
          <p:spPr>
            <a:xfrm>
              <a:off x="14634" y="1573"/>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70" name="Conector Reto 49"/>
          <p:cNvCxnSpPr/>
          <p:nvPr/>
        </p:nvCxnSpPr>
        <p:spPr>
          <a:xfrm>
            <a:off x="1304925" y="3829050"/>
            <a:ext cx="57594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flipH="1">
            <a:off x="1403350" y="387921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2" name="Conector de Seta Reta 59"/>
          <p:cNvCxnSpPr/>
          <p:nvPr/>
        </p:nvCxnSpPr>
        <p:spPr>
          <a:xfrm flipH="1">
            <a:off x="2985770" y="388302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1403350" y="3917950"/>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74" name="CaixaDeTexto 47"/>
          <p:cNvSpPr txBox="1"/>
          <p:nvPr/>
        </p:nvSpPr>
        <p:spPr>
          <a:xfrm>
            <a:off x="2487930" y="3989705"/>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76" name="Conector Reto 21"/>
          <p:cNvCxnSpPr/>
          <p:nvPr/>
        </p:nvCxnSpPr>
        <p:spPr>
          <a:xfrm rot="5400000">
            <a:off x="2054860" y="5516245"/>
            <a:ext cx="45847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1508125" y="5663565"/>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8" name="Conector Reto 74"/>
          <p:cNvCxnSpPr/>
          <p:nvPr/>
        </p:nvCxnSpPr>
        <p:spPr>
          <a:xfrm>
            <a:off x="1946275" y="5579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2" name="Conector Reto 45"/>
          <p:cNvCxnSpPr/>
          <p:nvPr/>
        </p:nvCxnSpPr>
        <p:spPr>
          <a:xfrm flipV="1">
            <a:off x="2291715" y="5284470"/>
            <a:ext cx="0" cy="112522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3" name="Grupo 46"/>
          <p:cNvGrpSpPr/>
          <p:nvPr/>
        </p:nvGrpSpPr>
        <p:grpSpPr>
          <a:xfrm rot="0">
            <a:off x="2100580" y="5634990"/>
            <a:ext cx="387350" cy="523240"/>
            <a:chOff x="7555792" y="2647951"/>
            <a:chExt cx="387626" cy="552342"/>
          </a:xfrm>
          <a:solidFill>
            <a:srgbClr val="00B0F0">
              <a:alpha val="97000"/>
            </a:srgbClr>
          </a:solidFill>
        </p:grpSpPr>
        <p:sp>
          <p:nvSpPr>
            <p:cNvPr id="84"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0" name="Rectangle 140"/>
          <p:cNvSpPr>
            <a:spLocks noChangeArrowheads="1"/>
          </p:cNvSpPr>
          <p:nvPr/>
        </p:nvSpPr>
        <p:spPr bwMode="auto">
          <a:xfrm flipH="1">
            <a:off x="374015" y="4032250"/>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91" name="Rectangle 140"/>
          <p:cNvSpPr>
            <a:spLocks noChangeArrowheads="1"/>
          </p:cNvSpPr>
          <p:nvPr/>
        </p:nvSpPr>
        <p:spPr bwMode="auto">
          <a:xfrm flipH="1">
            <a:off x="2036445" y="491045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92" name="Rectangle 140"/>
          <p:cNvSpPr>
            <a:spLocks noChangeArrowheads="1"/>
          </p:cNvSpPr>
          <p:nvPr/>
        </p:nvSpPr>
        <p:spPr bwMode="auto">
          <a:xfrm flipH="1">
            <a:off x="3406140" y="4062095"/>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mc:AlternateContent xmlns:mc="http://schemas.openxmlformats.org/markup-compatibility/2006">
        <mc:Choice xmlns:a14="http://schemas.microsoft.com/office/drawing/2010/main" Requires="a14">
          <p:sp>
            <p:nvSpPr>
              <p:cNvPr id="93" name="Retângulo 6"/>
              <p:cNvSpPr/>
              <p:nvPr/>
            </p:nvSpPr>
            <p:spPr>
              <a:xfrm>
                <a:off x="3722596" y="4628454"/>
                <a:ext cx="8129905" cy="716280"/>
              </a:xfrm>
              <a:prstGeom prst="rect">
                <a:avLst/>
              </a:prstGeom>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1</m:t>
                          </m:r>
                        </m:sub>
                      </m:sSub>
                      <m:r>
                        <a:rPr lang="pt-BR" altLang="en-US" sz="20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r>
                        <a:rPr lang="en-US" altLang="pt-BR" sz="2000" i="1">
                          <a:latin typeface="Cambria Math" panose="02040503050406030204" pitchFamily="18" charset="0"/>
                        </a:rPr>
                        <m:t>=(</m:t>
                      </m:r>
                      <m:r>
                        <a:rPr lang="en-US" altLang="pt-BR" sz="2000" i="1">
                          <a:latin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en-US" altLang="pt-BR" sz="2000" i="1" dirty="0">
                  <a:latin typeface="Cambria Math" panose="02040503050406030204" pitchFamily="18" charset="0"/>
                </a:endParaRPr>
              </a:p>
            </p:txBody>
          </p:sp>
        </mc:Choice>
        <mc:Fallback>
          <p:sp>
            <p:nvSpPr>
              <p:cNvPr id="93" name="Retângulo 6"/>
              <p:cNvSpPr>
                <a:spLocks noRot="1" noChangeAspect="1" noMove="1" noResize="1" noEditPoints="1" noAdjustHandles="1" noChangeArrowheads="1" noChangeShapeType="1" noTextEdit="1"/>
              </p:cNvSpPr>
              <p:nvPr/>
            </p:nvSpPr>
            <p:spPr>
              <a:xfrm>
                <a:off x="3722596" y="4628454"/>
                <a:ext cx="8129905" cy="716280"/>
              </a:xfrm>
              <a:prstGeom prst="rect">
                <a:avLst/>
              </a:prstGeom>
              <a:blipFill rotWithShape="1">
                <a:blip r:embed="rId3"/>
                <a:stretch>
                  <a:fillRect l="-3" t="-80" r="3" b="8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4" name="Retângulo 6"/>
              <p:cNvSpPr/>
              <p:nvPr/>
            </p:nvSpPr>
            <p:spPr>
              <a:xfrm>
                <a:off x="3722596" y="5488879"/>
                <a:ext cx="8065135" cy="716280"/>
              </a:xfrm>
              <a:prstGeom prst="rect">
                <a:avLst/>
              </a:prstGeom>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2</m:t>
                          </m:r>
                        </m:sub>
                      </m:sSub>
                      <m:r>
                        <a:rPr lang="pt-BR" altLang="en-US" sz="20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r>
                        <a:rPr lang="en-US" altLang="pt-BR" sz="2000" i="1">
                          <a:latin typeface="Cambria Math" panose="02040503050406030204" pitchFamily="18" charset="0"/>
                        </a:rPr>
                        <m:t>=(</m:t>
                      </m:r>
                      <m:r>
                        <a:rPr lang="en-US" altLang="pt-BR" sz="2000" i="1">
                          <a:latin typeface="Cambria Math" panose="02040503050406030204" pitchFamily="18" charset="0"/>
                        </a:rPr>
                        <m:t>1</m:t>
                      </m:r>
                      <m:r>
                        <a:rPr lang="en-US" altLang="pt-BR" sz="2000" i="1">
                          <a:latin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en-US" altLang="pt-BR" sz="2000" i="1" dirty="0">
                  <a:latin typeface="Cambria Math" panose="02040503050406030204" pitchFamily="18" charset="0"/>
                </a:endParaRPr>
              </a:p>
            </p:txBody>
          </p:sp>
        </mc:Choice>
        <mc:Fallback>
          <p:sp>
            <p:nvSpPr>
              <p:cNvPr id="94" name="Retângulo 6"/>
              <p:cNvSpPr>
                <a:spLocks noRot="1" noChangeAspect="1" noMove="1" noResize="1" noEditPoints="1" noAdjustHandles="1" noChangeArrowheads="1" noChangeShapeType="1" noTextEdit="1"/>
              </p:cNvSpPr>
              <p:nvPr/>
            </p:nvSpPr>
            <p:spPr>
              <a:xfrm>
                <a:off x="3722596" y="5488879"/>
                <a:ext cx="8065135" cy="716280"/>
              </a:xfrm>
              <a:prstGeom prst="rect">
                <a:avLst/>
              </a:prstGeom>
              <a:blipFill rotWithShape="1">
                <a:blip r:embed="rId4"/>
                <a:stretch>
                  <a:fillRect l="-3" t="-80" r="3" b="80"/>
                </a:stretch>
              </a:blipFill>
            </p:spPr>
            <p:txBody>
              <a:bodyPr/>
              <a:lstStyle/>
              <a:p>
                <a:r>
                  <a:rPr lang="pt-BR" altLang="en-US">
                    <a:noFill/>
                  </a:rPr>
                  <a:t> </a:t>
                </a:r>
              </a:p>
            </p:txBody>
          </p:sp>
        </mc:Fallback>
      </mc:AlternateContent>
    </p:spTree>
  </p:cSld>
  <p:clrMapOvr>
    <a:masterClrMapping/>
  </p:clrMapOvr>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99490" y="344805"/>
            <a:ext cx="10192385" cy="112204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Temos então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3" name="Retângulo 6"/>
              <p:cNvSpPr/>
              <p:nvPr/>
            </p:nvSpPr>
            <p:spPr>
              <a:xfrm>
                <a:off x="822325" y="1547495"/>
                <a:ext cx="4227830" cy="840740"/>
              </a:xfrm>
              <a:prstGeom prst="rect">
                <a:avLst/>
              </a:prstGeom>
            </p:spPr>
            <p:txBody>
              <a:bodyPr wrap="square">
                <a:spAutoFit/>
              </a:bodyPr>
              <a:p>
                <a:pPr algn="l"/>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1</m:t>
                          </m:r>
                        </m:sub>
                      </m:sSub>
                      <m:r>
                        <a:rPr lang="pt-BR" altLang="en-US" sz="2400" b="0" i="1" smtClean="0">
                          <a:latin typeface="Cambria Math" panose="02040503050406030204" pitchFamily="18" charset="0"/>
                          <a:ea typeface="Cambria Math" panose="02040503050406030204" pitchFamily="18" charset="0"/>
                          <a:sym typeface="Symbol" panose="05050102010706020507" charset="0"/>
                        </a:rPr>
                        <m:t>=</m:t>
                      </m:r>
                      <m:r>
                        <a:rPr lang="en-US" altLang="pt-BR" sz="2400" i="1">
                          <a:latin typeface="Cambria Math" panose="02040503050406030204" pitchFamily="18" charset="0"/>
                        </a:rPr>
                        <m:t>(</m:t>
                      </m:r>
                      <m:r>
                        <a:rPr lang="en-US" altLang="pt-BR" sz="2400" i="1">
                          <a:latin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altLang="pt-BR" sz="2400" i="1" dirty="0">
                  <a:latin typeface="Cambria Math" panose="02040503050406030204" pitchFamily="18" charset="0"/>
                </a:endParaRPr>
              </a:p>
            </p:txBody>
          </p:sp>
        </mc:Choice>
        <mc:Fallback>
          <p:sp>
            <p:nvSpPr>
              <p:cNvPr id="93" name="Retângulo 6"/>
              <p:cNvSpPr>
                <a:spLocks noRot="1" noChangeAspect="1" noMove="1" noResize="1" noEditPoints="1" noAdjustHandles="1" noChangeArrowheads="1" noChangeShapeType="1" noTextEdit="1"/>
              </p:cNvSpPr>
              <p:nvPr/>
            </p:nvSpPr>
            <p:spPr>
              <a:xfrm>
                <a:off x="822325" y="1547495"/>
                <a:ext cx="4227830" cy="84074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4" name="Retângulo 6"/>
              <p:cNvSpPr/>
              <p:nvPr/>
            </p:nvSpPr>
            <p:spPr>
              <a:xfrm>
                <a:off x="610235" y="2468880"/>
                <a:ext cx="4652010" cy="840740"/>
              </a:xfrm>
              <a:prstGeom prst="rect">
                <a:avLst/>
              </a:prstGeom>
            </p:spPr>
            <p:txBody>
              <a:bodyPr wrap="square">
                <a:spAutoFit/>
              </a:bodyPr>
              <a:p>
                <a:pPr algn="l"/>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2</m:t>
                          </m:r>
                        </m:sub>
                      </m:sSub>
                      <m:r>
                        <a:rPr lang="pt-BR" altLang="en-US" sz="2400" b="0" i="1" smtClean="0">
                          <a:latin typeface="Cambria Math" panose="02040503050406030204" pitchFamily="18" charset="0"/>
                          <a:ea typeface="Cambria Math" panose="02040503050406030204" pitchFamily="18" charset="0"/>
                          <a:sym typeface="Symbol" panose="05050102010706020507" charset="0"/>
                        </a:rPr>
                        <m:t>=</m:t>
                      </m:r>
                      <m:r>
                        <a:rPr lang="en-US" altLang="pt-BR" sz="2400" i="1">
                          <a:latin typeface="Cambria Math" panose="02040503050406030204" pitchFamily="18" charset="0"/>
                        </a:rPr>
                        <m:t>(</m:t>
                      </m:r>
                      <m:r>
                        <a:rPr lang="en-US" altLang="pt-BR" sz="2400" i="1">
                          <a:latin typeface="Cambria Math" panose="02040503050406030204" pitchFamily="18" charset="0"/>
                        </a:rPr>
                        <m:t>1</m:t>
                      </m:r>
                      <m:r>
                        <a:rPr lang="en-US" altLang="pt-BR" sz="2400" i="1">
                          <a:latin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altLang="pt-BR" sz="2400" i="1" dirty="0">
                  <a:latin typeface="Cambria Math" panose="02040503050406030204" pitchFamily="18" charset="0"/>
                </a:endParaRPr>
              </a:p>
            </p:txBody>
          </p:sp>
        </mc:Choice>
        <mc:Fallback>
          <p:sp>
            <p:nvSpPr>
              <p:cNvPr id="94" name="Retângulo 6"/>
              <p:cNvSpPr>
                <a:spLocks noRot="1" noChangeAspect="1" noMove="1" noResize="1" noEditPoints="1" noAdjustHandles="1" noChangeArrowheads="1" noChangeShapeType="1" noTextEdit="1"/>
              </p:cNvSpPr>
              <p:nvPr/>
            </p:nvSpPr>
            <p:spPr>
              <a:xfrm>
                <a:off x="610235" y="2468880"/>
                <a:ext cx="4652010" cy="840740"/>
              </a:xfrm>
              <a:prstGeom prst="rect">
                <a:avLst/>
              </a:prstGeom>
              <a:blipFill rotWithShape="1">
                <a:blip r:embed="rId2"/>
                <a:stretch>
                  <a:fillRect/>
                </a:stretch>
              </a:blipFill>
            </p:spPr>
            <p:txBody>
              <a:bodyPr/>
              <a:lstStyle/>
              <a:p>
                <a:r>
                  <a:rPr lang="pt-BR" altLang="en-US">
                    <a:noFill/>
                  </a:rPr>
                  <a:t> </a:t>
                </a:r>
              </a:p>
            </p:txBody>
          </p:sp>
        </mc:Fallback>
      </mc:AlternateContent>
      <p:sp>
        <p:nvSpPr>
          <p:cNvPr id="3" name="Caixa de Texto 114"/>
          <p:cNvSpPr txBox="1"/>
          <p:nvPr/>
        </p:nvSpPr>
        <p:spPr>
          <a:xfrm>
            <a:off x="688975" y="3202305"/>
            <a:ext cx="1019238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Além disso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5"/>
              <p:cNvSpPr txBox="1"/>
              <p:nvPr/>
            </p:nvSpPr>
            <p:spPr>
              <a:xfrm>
                <a:off x="1390650" y="3742690"/>
                <a:ext cx="3034030" cy="774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1390650" y="3742690"/>
                <a:ext cx="3034030" cy="774065"/>
              </a:xfrm>
              <a:prstGeom prst="rect">
                <a:avLst/>
              </a:prstGeom>
              <a:blipFill rotWithShape="1">
                <a:blip r:embed="rId3"/>
                <a:stretch>
                  <a:fillRect t="-393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1419225" y="4520565"/>
                <a:ext cx="3034030" cy="774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1419225" y="4520565"/>
                <a:ext cx="3034030" cy="774065"/>
              </a:xfrm>
              <a:prstGeom prst="rect">
                <a:avLst/>
              </a:prstGeom>
              <a:blipFill rotWithShape="1">
                <a:blip r:embed="rId4"/>
                <a:stretch>
                  <a:fillRect t="-393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6"/>
              <p:cNvSpPr/>
              <p:nvPr/>
            </p:nvSpPr>
            <p:spPr>
              <a:xfrm>
                <a:off x="1476375" y="5441950"/>
                <a:ext cx="2242185" cy="460375"/>
              </a:xfrm>
              <a:prstGeom prst="rect">
                <a:avLst/>
              </a:prstGeom>
            </p:spPr>
            <p:txBody>
              <a:bodyPr wrap="square">
                <a:spAutoFit/>
              </a:bodyPr>
              <a:p>
                <a:pPr algn="l"/>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1</m:t>
                          </m:r>
                        </m:sub>
                      </m:sSub>
                      <m:r>
                        <a:rPr lang="en-US" altLang="pt-BR" sz="240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2</m:t>
                          </m:r>
                        </m:sub>
                      </m:sSub>
                      <m:r>
                        <a:rPr lang="pt-BR" altLang="en-US" sz="2400" b="0" i="1" smtClean="0">
                          <a:latin typeface="Cambria Math" panose="02040503050406030204" pitchFamily="18" charset="0"/>
                          <a:ea typeface="Cambria Math" panose="02040503050406030204" pitchFamily="18" charset="0"/>
                          <a:sym typeface="Symbol" panose="05050102010706020507"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11" name="Retângulo 6"/>
              <p:cNvSpPr>
                <a:spLocks noRot="1" noChangeAspect="1" noMove="1" noResize="1" noEditPoints="1" noAdjustHandles="1" noChangeArrowheads="1" noChangeShapeType="1" noTextEdit="1"/>
              </p:cNvSpPr>
              <p:nvPr/>
            </p:nvSpPr>
            <p:spPr>
              <a:xfrm>
                <a:off x="1476375" y="5441950"/>
                <a:ext cx="2242185" cy="46037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 name="Straight Connector 11"/>
          <p:cNvCxnSpPr/>
          <p:nvPr/>
        </p:nvCxnSpPr>
        <p:spPr>
          <a:xfrm>
            <a:off x="4453255" y="3851275"/>
            <a:ext cx="9525" cy="13716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 name="Caixa de Texto 5"/>
              <p:cNvSpPr txBox="1"/>
              <p:nvPr/>
            </p:nvSpPr>
            <p:spPr>
              <a:xfrm>
                <a:off x="4610735" y="3663315"/>
                <a:ext cx="7239635" cy="15900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2</m:t>
                          </m:r>
                        </m:sub>
                      </m:sSub>
                      <m:r>
                        <a:rPr lang="en-US" altLang="pt-BR" sz="2400" b="0" i="1" smtClean="0">
                          <a:latin typeface="Cambria Math" panose="02040503050406030204" pitchFamily="18" charset="0"/>
                          <a:ea typeface="Cambria Math" panose="02040503050406030204" pitchFamily="18" charset="0"/>
                          <a:sym typeface="Symbol" panose="05050102010706020507"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r>
                        <a:rPr lang="en-US" altLang="pt-BR" sz="2400" i="1">
                          <a:latin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2</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4610735" y="3663315"/>
                <a:ext cx="7239635" cy="1590040"/>
              </a:xfrm>
              <a:prstGeom prst="rect">
                <a:avLst/>
              </a:prstGeom>
              <a:blipFill rotWithShape="1">
                <a:blip r:embed="rId6"/>
                <a:stretch>
                  <a:fillRect/>
                </a:stretch>
              </a:blipFill>
              <a:ln w="38100">
                <a:noFill/>
              </a:ln>
            </p:spPr>
            <p:txBody>
              <a:bodyPr/>
              <a:lstStyle/>
              <a:p>
                <a:r>
                  <a:rPr lang="pt-BR" altLang="en-US">
                    <a:noFill/>
                  </a:rPr>
                  <a:t> </a:t>
                </a:r>
              </a:p>
            </p:txBody>
          </p:sp>
        </mc:Fallback>
      </mc:AlternateContent>
      <p:cxnSp>
        <p:nvCxnSpPr>
          <p:cNvPr id="14" name="Straight Connector 13"/>
          <p:cNvCxnSpPr/>
          <p:nvPr/>
        </p:nvCxnSpPr>
        <p:spPr>
          <a:xfrm>
            <a:off x="5156200" y="1642110"/>
            <a:ext cx="9525" cy="13716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 name="Text Box 14"/>
              <p:cNvSpPr txBox="1"/>
              <p:nvPr/>
            </p:nvSpPr>
            <p:spPr>
              <a:xfrm>
                <a:off x="5464810" y="1534160"/>
                <a:ext cx="3693795" cy="78613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2</m:t>
                          </m:r>
                        </m:sub>
                      </m:sSub>
                      <m:r>
                        <a:rPr lang="en-US" altLang="pt-BR" sz="2400" b="0" i="1" smtClean="0">
                          <a:latin typeface="Cambria Math" panose="02040503050406030204" pitchFamily="18" charset="0"/>
                          <a:ea typeface="Cambria Math" panose="02040503050406030204" pitchFamily="18" charset="0"/>
                          <a:sym typeface="Symbol" panose="05050102010706020507" charset="0"/>
                        </a:rPr>
                        <m:t>=</m:t>
                      </m:r>
                      <m:r>
                        <a:rPr lang="en-US" altLang="pt-BR" sz="2400" b="0" i="1" smtClean="0">
                          <a:latin typeface="Cambria Math" panose="02040503050406030204" pitchFamily="18" charset="0"/>
                          <a:ea typeface="Cambria Math" panose="02040503050406030204" pitchFamily="18" charset="0"/>
                          <a:sym typeface="Symbol" panose="05050102010706020507"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sz="2400" i="1">
                  <a:latin typeface="Cambria Math" panose="02040503050406030204" pitchFamily="18" charset="0"/>
                  <a:cs typeface="Cambria Math" panose="02040503050406030204" pitchFamily="18" charset="0"/>
                </a:endParaRPr>
              </a:p>
            </p:txBody>
          </p:sp>
        </mc:Choice>
        <mc:Fallback>
          <p:sp>
            <p:nvSpPr>
              <p:cNvPr id="15" name="Text Box 14"/>
              <p:cNvSpPr txBox="1">
                <a:spLocks noRot="1" noChangeAspect="1" noMove="1" noResize="1" noEditPoints="1" noAdjustHandles="1" noChangeArrowheads="1" noChangeShapeType="1" noTextEdit="1"/>
              </p:cNvSpPr>
              <p:nvPr/>
            </p:nvSpPr>
            <p:spPr>
              <a:xfrm>
                <a:off x="5464810" y="1534160"/>
                <a:ext cx="3693795" cy="786130"/>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Text Box 17"/>
              <p:cNvSpPr txBox="1"/>
              <p:nvPr/>
            </p:nvSpPr>
            <p:spPr>
              <a:xfrm>
                <a:off x="5464175" y="2468245"/>
                <a:ext cx="4007485" cy="8407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2</m:t>
                          </m:r>
                        </m:sub>
                      </m:sSub>
                      <m:r>
                        <a:rPr lang="en-US" altLang="pt-BR" sz="2400" b="0"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sz="2400" i="1">
                  <a:latin typeface="Cambria Math" panose="02040503050406030204" pitchFamily="18" charset="0"/>
                  <a:cs typeface="Cambria Math" panose="02040503050406030204" pitchFamily="18" charset="0"/>
                </a:endParaRPr>
              </a:p>
            </p:txBody>
          </p:sp>
        </mc:Choice>
        <mc:Fallback>
          <p:sp>
            <p:nvSpPr>
              <p:cNvPr id="18" name="Text Box 17"/>
              <p:cNvSpPr txBox="1">
                <a:spLocks noRot="1" noChangeAspect="1" noMove="1" noResize="1" noEditPoints="1" noAdjustHandles="1" noChangeArrowheads="1" noChangeShapeType="1" noTextEdit="1"/>
              </p:cNvSpPr>
              <p:nvPr/>
            </p:nvSpPr>
            <p:spPr>
              <a:xfrm>
                <a:off x="5464175" y="2468245"/>
                <a:ext cx="4007485" cy="840740"/>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5"/>
              <p:cNvSpPr txBox="1"/>
              <p:nvPr/>
            </p:nvSpPr>
            <p:spPr>
              <a:xfrm>
                <a:off x="4610735" y="5515610"/>
                <a:ext cx="723900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sym typeface="Symbol" panose="05050102010706020507"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2</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4610735" y="5515610"/>
                <a:ext cx="7239000" cy="840740"/>
              </a:xfrm>
              <a:prstGeom prst="rect">
                <a:avLst/>
              </a:prstGeom>
              <a:blipFill rotWithShape="1">
                <a:blip r:embed="rId9"/>
                <a:stretch>
                  <a:fillRect t="-3625"/>
                </a:stretch>
              </a:blipFill>
              <a:ln w="38100">
                <a:noFill/>
              </a:ln>
            </p:spPr>
            <p:txBody>
              <a:bodyPr/>
              <a:lstStyle/>
              <a:p>
                <a:r>
                  <a:rPr lang="pt-BR" altLang="en-US">
                    <a:noFill/>
                  </a:rPr>
                  <a:t> </a:t>
                </a:r>
              </a:p>
            </p:txBody>
          </p:sp>
        </mc:Fallback>
      </mc:AlternateContent>
    </p:spTree>
  </p:cSld>
  <p:clrMapOvr>
    <a:masterClrMapping/>
  </p:clrMapOvr>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24523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(descasamento)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Assim, </a:t>
            </a:r>
            <a:r>
              <a:rPr lang="pt-BR" altLang="en-US" sz="2800" b="1" i="1" dirty="0" smtClean="0">
                <a:solidFill>
                  <a:schemeClr val="tx1"/>
                </a:solidFill>
                <a:latin typeface="Comic Sans MS" panose="030F0702030302020204" pitchFamily="66" charset="0"/>
                <a:cs typeface="Comic Sans MS" panose="030F0702030302020204" pitchFamily="66" charset="0"/>
                <a:sym typeface="+mn-ea"/>
              </a:rPr>
              <a:t>o offset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na saída é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9" name="Caixa de Texto 5"/>
              <p:cNvSpPr txBox="1"/>
              <p:nvPr/>
            </p:nvSpPr>
            <p:spPr>
              <a:xfrm>
                <a:off x="2999740" y="1914525"/>
                <a:ext cx="6657340" cy="966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𝑓𝑓𝑠𝑒𝑡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2999740" y="1914525"/>
                <a:ext cx="6657340" cy="966470"/>
              </a:xfrm>
              <a:prstGeom prst="rect">
                <a:avLst/>
              </a:prstGeom>
              <a:blipFill rotWithShape="1">
                <a:blip r:embed="rId1"/>
                <a:stretch>
                  <a:fillRect t="-4468"/>
                </a:stretch>
              </a:blipFill>
              <a:ln w="38100">
                <a:noFill/>
              </a:ln>
            </p:spPr>
            <p:txBody>
              <a:bodyPr/>
              <a:lstStyle/>
              <a:p>
                <a:r>
                  <a:rPr lang="pt-BR" altLang="en-US">
                    <a:noFill/>
                  </a:rPr>
                  <a:t> </a:t>
                </a:r>
              </a:p>
            </p:txBody>
          </p:sp>
        </mc:Fallback>
      </mc:AlternateContent>
      <p:sp>
        <p:nvSpPr>
          <p:cNvPr id="4" name="Text Box 3"/>
          <p:cNvSpPr txBox="1"/>
          <p:nvPr/>
        </p:nvSpPr>
        <p:spPr>
          <a:xfrm>
            <a:off x="923925" y="3168015"/>
            <a:ext cx="6536055" cy="521970"/>
          </a:xfrm>
          <a:prstGeom prst="rect">
            <a:avLst/>
          </a:prstGeom>
          <a:noFill/>
        </p:spPr>
        <p:txBody>
          <a:bodyPr wrap="none" rtlCol="0" anchor="t">
            <a:spAutoFit/>
          </a:bodyPr>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 tensão de </a:t>
            </a:r>
            <a:r>
              <a:rPr lang="pt-BR" altLang="en-US" sz="2800" b="1" i="1" dirty="0" smtClean="0">
                <a:latin typeface="Comic Sans MS" panose="030F0702030302020204" pitchFamily="66" charset="0"/>
                <a:cs typeface="Comic Sans MS" panose="030F0702030302020204" pitchFamily="66" charset="0"/>
                <a:sym typeface="+mn-ea"/>
              </a:rPr>
              <a:t>offset</a:t>
            </a:r>
            <a:r>
              <a:rPr lang="pt-BR" altLang="en-US" sz="2800" b="1" dirty="0" smtClean="0">
                <a:latin typeface="Comic Sans MS" panose="030F0702030302020204" pitchFamily="66" charset="0"/>
                <a:cs typeface="Comic Sans MS" panose="030F0702030302020204" pitchFamily="66" charset="0"/>
                <a:sym typeface="+mn-ea"/>
              </a:rPr>
              <a:t> na entrada será</a:t>
            </a:r>
            <a:r>
              <a:rPr lang="pt-BR" altLang="en-US" sz="2000" b="1" dirty="0" smtClean="0">
                <a:latin typeface="Comic Sans MS" panose="030F0702030302020204" pitchFamily="66" charset="0"/>
                <a:cs typeface="Comic Sans MS" panose="030F0702030302020204" pitchFamily="66" charset="0"/>
                <a:sym typeface="+mn-ea"/>
              </a:rPr>
              <a:t> </a:t>
            </a:r>
            <a:endParaRPr lang="pt-BR" altLang="en-US" sz="20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4" name="Caixa de Texto 5"/>
              <p:cNvSpPr txBox="1"/>
              <p:nvPr/>
            </p:nvSpPr>
            <p:spPr>
              <a:xfrm>
                <a:off x="733425" y="4097020"/>
                <a:ext cx="10724515" cy="18065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𝑓𝐸</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sub>
                          </m:sSub>
                          <m:r>
                            <a:rPr lang="en-US" altLang="pt-BR" sz="2800" i="1">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𝐴</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den>
                          </m:f>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𝐴</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den>
                          </m:f>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den>
                      </m:f>
                      <m:r>
                        <a:rPr lang="en-US" altLang="pt-BR" sz="2800" i="1">
                          <a:latin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𝑆</m:t>
                              </m:r>
                            </m:sub>
                          </m:sSub>
                        </m:den>
                      </m:f>
                    </m:oMath>
                  </m:oMathPara>
                </a14:m>
                <a:endParaRPr lang="pt-BR" altLang="en-US" sz="28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733425" y="4097020"/>
                <a:ext cx="10724515" cy="1806575"/>
              </a:xfrm>
              <a:prstGeom prst="rect">
                <a:avLst/>
              </a:prstGeom>
              <a:blipFill rotWithShape="1">
                <a:blip r:embed="rId2"/>
                <a:stretch>
                  <a:fillRect t="-2390"/>
                </a:stretch>
              </a:blipFill>
              <a:ln w="38100">
                <a:noFill/>
              </a:ln>
            </p:spPr>
            <p:txBody>
              <a:bodyPr/>
              <a:lstStyle/>
              <a:p>
                <a:r>
                  <a:rPr lang="pt-BR" altLang="en-US">
                    <a:noFill/>
                  </a:rPr>
                  <a:t> </a:t>
                </a:r>
              </a:p>
            </p:txBody>
          </p:sp>
        </mc:Fallback>
      </mc:AlternateContent>
    </p:spTree>
  </p:cSld>
  <p:clrMapOvr>
    <a:masterClrMapping/>
  </p:clrMapOvr>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7837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o caso dos transistores MOS, podemos tambem considerar M</a:t>
            </a:r>
            <a:r>
              <a:rPr lang="pt-BR" altLang="en-US" sz="2400" b="1" dirty="0" smtClean="0">
                <a:latin typeface="Comic Sans MS" panose="030F0702030302020204" pitchFamily="66" charset="0"/>
                <a:cs typeface="Comic Sans MS" panose="030F0702030302020204" pitchFamily="66" charset="0"/>
                <a:sym typeface="+mn-ea"/>
              </a:rPr>
              <a:t>1</a:t>
            </a:r>
            <a:r>
              <a:rPr lang="pt-BR" altLang="en-US" sz="2400" b="1" dirty="0" smtClean="0">
                <a:latin typeface="Arial" panose="020B0604020202020204" pitchFamily="34" charset="0"/>
                <a:cs typeface="Arial" panose="020B0604020202020204" pitchFamily="34" charset="0"/>
                <a:sym typeface="+mn-ea"/>
              </a:rPr>
              <a:t>≠ M</a:t>
            </a:r>
            <a:r>
              <a:rPr lang="pt-BR" altLang="en-US" sz="2400" b="1" dirty="0" smtClean="0">
                <a:latin typeface="Comic Sans MS" panose="030F0702030302020204" pitchFamily="66" charset="0"/>
                <a:cs typeface="Comic Sans MS" panose="030F0702030302020204" pitchFamily="66" charset="0"/>
                <a:sym typeface="+mn-ea"/>
              </a:rPr>
              <a:t>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R</a:t>
            </a:r>
            <a:r>
              <a:rPr lang="pt-BR" altLang="en-US" sz="2400" b="1" baseline="-25000" dirty="0" smtClean="0">
                <a:latin typeface="Comic Sans MS" panose="030F0702030302020204" pitchFamily="66" charset="0"/>
                <a:cs typeface="Comic Sans MS" panose="030F0702030302020204" pitchFamily="66" charset="0"/>
                <a:sym typeface="+mn-ea"/>
              </a:rPr>
              <a:t>D2</a:t>
            </a:r>
            <a:r>
              <a:rPr lang="pt-BR" altLang="en-US" sz="2400" b="1" dirty="0" smtClean="0">
                <a:latin typeface="Comic Sans MS" panose="030F0702030302020204" pitchFamily="66" charset="0"/>
                <a:cs typeface="Comic Sans MS" panose="030F0702030302020204" pitchFamily="66" charset="0"/>
                <a:sym typeface="+mn-ea"/>
              </a:rPr>
              <a:t>. Podemos modelar M1</a:t>
            </a:r>
            <a:r>
              <a:rPr lang="pt-BR" altLang="en-US" sz="2400" b="1" dirty="0" smtClean="0">
                <a:latin typeface="Arial" panose="020B0604020202020204" pitchFamily="34" charset="0"/>
                <a:cs typeface="Arial" panose="020B0604020202020204" pitchFamily="34" charset="0"/>
                <a:sym typeface="+mn-ea"/>
              </a:rPr>
              <a:t>≠ M</a:t>
            </a:r>
            <a:r>
              <a:rPr lang="pt-BR" altLang="en-US" sz="2400" b="1" dirty="0" smtClean="0">
                <a:latin typeface="Comic Sans MS" panose="030F0702030302020204" pitchFamily="66" charset="0"/>
                <a:cs typeface="Comic Sans MS" panose="030F0702030302020204" pitchFamily="66" charset="0"/>
                <a:sym typeface="+mn-ea"/>
              </a:rPr>
              <a:t>2 considerando (W/L)</a:t>
            </a:r>
            <a:r>
              <a:rPr lang="pt-BR" altLang="en-US" sz="2400" b="1" baseline="-25000" dirty="0" smtClean="0">
                <a:latin typeface="Comic Sans MS" panose="030F0702030302020204" pitchFamily="66" charset="0"/>
                <a:cs typeface="Comic Sans MS" panose="030F0702030302020204" pitchFamily="66" charset="0"/>
                <a:sym typeface="+mn-ea"/>
              </a:rPr>
              <a:t>1 </a:t>
            </a:r>
            <a:r>
              <a:rPr lang="pt-BR" altLang="en-US" sz="2400" b="1" dirty="0" smtClean="0">
                <a:latin typeface="Arial" panose="020B0604020202020204" pitchFamily="34" charset="0"/>
                <a:cs typeface="Arial" panose="020B0604020202020204" pitchFamily="34" charset="0"/>
                <a:sym typeface="+mn-ea"/>
              </a:rPr>
              <a:t>≠</a:t>
            </a:r>
            <a:r>
              <a:rPr lang="pt-BR" altLang="en-US" sz="2400" b="1" dirty="0" smtClean="0">
                <a:latin typeface="Comic Sans MS" panose="030F0702030302020204" pitchFamily="66" charset="0"/>
                <a:cs typeface="Comic Sans MS" panose="030F0702030302020204" pitchFamily="66" charset="0"/>
                <a:sym typeface="+mn-ea"/>
              </a:rPr>
              <a:t> (W/L)2</a:t>
            </a:r>
            <a:r>
              <a:rPr lang="pt-BR" altLang="en-US" sz="2400" b="1" baseline="-25000" dirty="0" smtClean="0">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 name="Caixa de Texto 114"/>
          <p:cNvSpPr txBox="1"/>
          <p:nvPr/>
        </p:nvSpPr>
        <p:spPr>
          <a:xfrm>
            <a:off x="4625340" y="3919220"/>
            <a:ext cx="7109460" cy="82994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corrente que passa pelos transistores é proporcional a (W/L), ou seja </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p:cxnSp>
        <p:nvCxnSpPr>
          <p:cNvPr id="6" name="Conector Reto 74"/>
          <p:cNvCxnSpPr/>
          <p:nvPr/>
        </p:nvCxnSpPr>
        <p:spPr>
          <a:xfrm>
            <a:off x="1549955" y="57241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53670" y="228219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mc:AlternateContent xmlns:mc="http://schemas.openxmlformats.org/markup-compatibility/2006">
        <mc:Choice xmlns:a14="http://schemas.microsoft.com/office/drawing/2010/main" Requires="a14">
          <p:sp>
            <p:nvSpPr>
              <p:cNvPr id="3" name="Caixa de Texto 5"/>
              <p:cNvSpPr txBox="1"/>
              <p:nvPr/>
            </p:nvSpPr>
            <p:spPr>
              <a:xfrm>
                <a:off x="5576570" y="2124075"/>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5576570" y="2124075"/>
                <a:ext cx="3034030"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5576570" y="3024505"/>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576570" y="3024505"/>
                <a:ext cx="3034030" cy="776605"/>
              </a:xfrm>
              <a:prstGeom prst="rect">
                <a:avLst/>
              </a:prstGeom>
              <a:blipFill rotWithShape="1">
                <a:blip r:embed="rId2"/>
                <a:stretch>
                  <a:fillRect t="-3925"/>
                </a:stretch>
              </a:blipFill>
              <a:ln w="38100">
                <a:noFill/>
              </a:ln>
            </p:spPr>
            <p:txBody>
              <a:bodyPr/>
              <a:lstStyle/>
              <a:p>
                <a:r>
                  <a:rPr lang="pt-BR" altLang="en-US">
                    <a:noFill/>
                  </a:rPr>
                  <a:t> </a:t>
                </a:r>
              </a:p>
            </p:txBody>
          </p:sp>
        </mc:Fallback>
      </mc:AlternateContent>
      <p:sp>
        <p:nvSpPr>
          <p:cNvPr id="9" name="CaixaDeTexto 47"/>
          <p:cNvSpPr txBox="1"/>
          <p:nvPr/>
        </p:nvSpPr>
        <p:spPr>
          <a:xfrm>
            <a:off x="2567940" y="3296920"/>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sp>
        <p:nvSpPr>
          <p:cNvPr id="10" name="CaixaDeTexto 47"/>
          <p:cNvSpPr txBox="1"/>
          <p:nvPr/>
        </p:nvSpPr>
        <p:spPr>
          <a:xfrm>
            <a:off x="1607820" y="3316605"/>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2" name="Conector de Seta Reta 59"/>
          <p:cNvCxnSpPr/>
          <p:nvPr/>
        </p:nvCxnSpPr>
        <p:spPr>
          <a:xfrm flipH="1">
            <a:off x="1581785"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59"/>
          <p:cNvCxnSpPr/>
          <p:nvPr/>
        </p:nvCxnSpPr>
        <p:spPr>
          <a:xfrm flipH="1">
            <a:off x="3133090"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 name="Caixa de Texto 5"/>
              <p:cNvSpPr txBox="1"/>
              <p:nvPr/>
            </p:nvSpPr>
            <p:spPr>
              <a:xfrm>
                <a:off x="4160520" y="4887595"/>
                <a:ext cx="3034030" cy="13081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4160520" y="4887595"/>
                <a:ext cx="3034030" cy="1308100"/>
              </a:xfrm>
              <a:prstGeom prst="rect">
                <a:avLst/>
              </a:prstGeom>
              <a:blipFill rotWithShape="1">
                <a:blip r:embed="rId3"/>
                <a:stretch>
                  <a:fillRect t="-233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5"/>
              <p:cNvSpPr txBox="1"/>
              <p:nvPr/>
            </p:nvSpPr>
            <p:spPr>
              <a:xfrm>
                <a:off x="8610600" y="5022850"/>
                <a:ext cx="3034030" cy="13081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5" name="Caixa de Texto 5"/>
              <p:cNvSpPr txBox="1">
                <a:spLocks noRot="1" noChangeAspect="1" noMove="1" noResize="1" noEditPoints="1" noAdjustHandles="1" noChangeArrowheads="1" noChangeShapeType="1" noTextEdit="1"/>
              </p:cNvSpPr>
              <p:nvPr/>
            </p:nvSpPr>
            <p:spPr>
              <a:xfrm>
                <a:off x="8610600" y="5022850"/>
                <a:ext cx="3034030" cy="1308100"/>
              </a:xfrm>
              <a:prstGeom prst="rect">
                <a:avLst/>
              </a:prstGeom>
              <a:blipFill rotWithShape="1">
                <a:blip r:embed="rId4"/>
                <a:stretch>
                  <a:fillRect t="-2330"/>
                </a:stretch>
              </a:blipFill>
              <a:ln w="38100">
                <a:noFill/>
              </a:ln>
            </p:spPr>
            <p:txBody>
              <a:bodyPr/>
              <a:lstStyle/>
              <a:p>
                <a:r>
                  <a:rPr lang="pt-BR" altLang="en-US">
                    <a:noFill/>
                  </a:rPr>
                  <a:t> </a:t>
                </a:r>
              </a:p>
            </p:txBody>
          </p:sp>
        </mc:Fallback>
      </mc:AlternateContent>
    </p:spTree>
  </p:cSld>
  <p:clrMapOvr>
    <a:masterClrMapping/>
  </p:clrMapOvr>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04521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tensões de saida são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 name="Caixa de Texto 114"/>
          <p:cNvSpPr txBox="1"/>
          <p:nvPr/>
        </p:nvSpPr>
        <p:spPr>
          <a:xfrm>
            <a:off x="4535170" y="2919095"/>
            <a:ext cx="7109460"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que resulta em </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p:cxnSp>
        <p:nvCxnSpPr>
          <p:cNvPr id="6" name="Conector Reto 74"/>
          <p:cNvCxnSpPr/>
          <p:nvPr/>
        </p:nvCxnSpPr>
        <p:spPr>
          <a:xfrm>
            <a:off x="1549955" y="57241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53670" y="228219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sp>
        <p:nvSpPr>
          <p:cNvPr id="9" name="CaixaDeTexto 47"/>
          <p:cNvSpPr txBox="1"/>
          <p:nvPr/>
        </p:nvSpPr>
        <p:spPr>
          <a:xfrm>
            <a:off x="2567940" y="3296920"/>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sp>
        <p:nvSpPr>
          <p:cNvPr id="10" name="CaixaDeTexto 47"/>
          <p:cNvSpPr txBox="1"/>
          <p:nvPr/>
        </p:nvSpPr>
        <p:spPr>
          <a:xfrm>
            <a:off x="1607820" y="3316605"/>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2" name="Conector de Seta Reta 59"/>
          <p:cNvCxnSpPr/>
          <p:nvPr/>
        </p:nvCxnSpPr>
        <p:spPr>
          <a:xfrm flipH="1">
            <a:off x="1581785"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59"/>
          <p:cNvCxnSpPr/>
          <p:nvPr/>
        </p:nvCxnSpPr>
        <p:spPr>
          <a:xfrm flipH="1">
            <a:off x="3133090"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 name="Caixa de Texto 5"/>
              <p:cNvSpPr txBox="1"/>
              <p:nvPr/>
            </p:nvSpPr>
            <p:spPr>
              <a:xfrm>
                <a:off x="5605145" y="1403350"/>
                <a:ext cx="3034030" cy="774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605145" y="1403350"/>
                <a:ext cx="3034030" cy="774065"/>
              </a:xfrm>
              <a:prstGeom prst="rect">
                <a:avLst/>
              </a:prstGeom>
              <a:blipFill rotWithShape="1">
                <a:blip r:embed="rId1"/>
                <a:stretch>
                  <a:fillRect t="-393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5605145" y="2177415"/>
                <a:ext cx="3034030" cy="774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605145" y="2177415"/>
                <a:ext cx="3034030" cy="774065"/>
              </a:xfrm>
              <a:prstGeom prst="rect">
                <a:avLst/>
              </a:prstGeom>
              <a:blipFill rotWithShape="1">
                <a:blip r:embed="rId2"/>
                <a:stretch>
                  <a:fillRect t="-393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Text Box 10"/>
              <p:cNvSpPr txBox="1"/>
              <p:nvPr/>
            </p:nvSpPr>
            <p:spPr>
              <a:xfrm>
                <a:off x="5696585" y="3525520"/>
                <a:ext cx="4149090" cy="46037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sym typeface="Symbol" panose="05050102010706020507"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 name="Text Box 10"/>
              <p:cNvSpPr txBox="1">
                <a:spLocks noRot="1" noChangeAspect="1" noMove="1" noResize="1" noEditPoints="1" noAdjustHandles="1" noChangeArrowheads="1" noChangeShapeType="1" noTextEdit="1"/>
              </p:cNvSpPr>
              <p:nvPr/>
            </p:nvSpPr>
            <p:spPr>
              <a:xfrm>
                <a:off x="5696585" y="3525520"/>
                <a:ext cx="4149090"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16" name="Caixa de Texto 114"/>
          <p:cNvSpPr txBox="1"/>
          <p:nvPr/>
        </p:nvSpPr>
        <p:spPr>
          <a:xfrm>
            <a:off x="4160520" y="4341495"/>
            <a:ext cx="540194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Assim,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 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saida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9" name="Caixa de Texto 5"/>
              <p:cNvSpPr txBox="1"/>
              <p:nvPr/>
            </p:nvSpPr>
            <p:spPr>
              <a:xfrm>
                <a:off x="3627755" y="5088890"/>
                <a:ext cx="7587615" cy="10712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3627755" y="5088890"/>
                <a:ext cx="7587615" cy="1071245"/>
              </a:xfrm>
              <a:prstGeom prst="rect">
                <a:avLst/>
              </a:prstGeom>
              <a:blipFill rotWithShape="1">
                <a:blip r:embed="rId4"/>
                <a:stretch>
                  <a:fillRect t="-2845"/>
                </a:stretch>
              </a:blipFill>
              <a:ln w="38100">
                <a:noFill/>
              </a:ln>
            </p:spPr>
            <p:txBody>
              <a:bodyPr/>
              <a:lstStyle/>
              <a:p>
                <a:r>
                  <a:rPr lang="pt-BR" altLang="en-US">
                    <a:noFill/>
                  </a:rPr>
                  <a:t> </a:t>
                </a:r>
              </a:p>
            </p:txBody>
          </p:sp>
        </mc:Fallback>
      </mc:AlternateContent>
    </p:spTree>
  </p:cSld>
  <p:clrMapOvr>
    <a:masterClrMapping/>
  </p:clrMapOvr>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12204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saida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Text Box 3"/>
          <p:cNvSpPr txBox="1"/>
          <p:nvPr/>
        </p:nvSpPr>
        <p:spPr>
          <a:xfrm>
            <a:off x="1025525" y="2544445"/>
            <a:ext cx="5631815" cy="460375"/>
          </a:xfrm>
          <a:prstGeom prst="rect">
            <a:avLst/>
          </a:prstGeom>
          <a:noFill/>
        </p:spPr>
        <p:txBody>
          <a:bodyPr wrap="none" rtlCol="0" anchor="t">
            <a:spAutoFit/>
          </a:bodyPr>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 tensão de </a:t>
            </a:r>
            <a:r>
              <a:rPr lang="pt-BR" altLang="en-US" sz="2400" b="1" i="1" dirty="0" smtClean="0">
                <a:latin typeface="Comic Sans MS" panose="030F0702030302020204" pitchFamily="66" charset="0"/>
                <a:cs typeface="Comic Sans MS" panose="030F0702030302020204" pitchFamily="66" charset="0"/>
                <a:sym typeface="+mn-ea"/>
              </a:rPr>
              <a:t>offset</a:t>
            </a:r>
            <a:r>
              <a:rPr lang="pt-BR" altLang="en-US" sz="2400" b="1" dirty="0" smtClean="0">
                <a:latin typeface="Comic Sans MS" panose="030F0702030302020204" pitchFamily="66" charset="0"/>
                <a:cs typeface="Comic Sans MS" panose="030F0702030302020204" pitchFamily="66" charset="0"/>
                <a:sym typeface="+mn-ea"/>
              </a:rPr>
              <a:t> na entrada será</a:t>
            </a:r>
            <a:r>
              <a:rPr lang="pt-BR" altLang="en-US" b="1" dirty="0" smtClean="0">
                <a:latin typeface="Comic Sans MS" panose="030F0702030302020204" pitchFamily="66" charset="0"/>
                <a:cs typeface="Comic Sans MS" panose="030F0702030302020204" pitchFamily="66" charset="0"/>
                <a:sym typeface="+mn-ea"/>
              </a:rPr>
              <a:t> </a:t>
            </a:r>
            <a:endParaRPr lang="en-US"/>
          </a:p>
        </p:txBody>
      </p:sp>
      <mc:AlternateContent xmlns:mc="http://schemas.openxmlformats.org/markup-compatibility/2006">
        <mc:Choice xmlns:a14="http://schemas.microsoft.com/office/drawing/2010/main" Requires="a14">
          <p:sp>
            <p:nvSpPr>
              <p:cNvPr id="24" name="Caixa de Texto 5"/>
              <p:cNvSpPr txBox="1"/>
              <p:nvPr/>
            </p:nvSpPr>
            <p:spPr>
              <a:xfrm>
                <a:off x="1240155" y="3518535"/>
                <a:ext cx="9711055" cy="21170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1240155" y="3518535"/>
                <a:ext cx="9711055" cy="2117090"/>
              </a:xfrm>
              <a:prstGeom prst="rect">
                <a:avLst/>
              </a:prstGeom>
              <a:blipFill rotWithShape="1">
                <a:blip r:embed="rId1"/>
                <a:stretch>
                  <a:fillRect t="-144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2027555" y="1640840"/>
                <a:ext cx="7587615" cy="10712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2027555" y="1640840"/>
                <a:ext cx="7587615" cy="1071245"/>
              </a:xfrm>
              <a:prstGeom prst="rect">
                <a:avLst/>
              </a:prstGeom>
              <a:blipFill rotWithShape="1">
                <a:blip r:embed="rId2"/>
                <a:stretch>
                  <a:fillRect t="-2845"/>
                </a:stretch>
              </a:blipFill>
              <a:ln w="38100">
                <a:noFill/>
              </a:ln>
            </p:spPr>
            <p:txBody>
              <a:bodyPr/>
              <a:lstStyle/>
              <a:p>
                <a:r>
                  <a:rPr lang="pt-BR" altLang="en-US">
                    <a:noFill/>
                  </a:rPr>
                  <a:t> </a:t>
                </a:r>
              </a:p>
            </p:txBody>
          </p:sp>
        </mc:Fallback>
      </mc:AlternateContent>
    </p:spTree>
  </p:cSld>
  <p:clrMapOvr>
    <a:masterClrMapping/>
  </p:clrMapOvr>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414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Ainda para o caso M</a:t>
            </a:r>
            <a:r>
              <a:rPr lang="pt-BR" altLang="en-US" sz="2400" b="1" dirty="0" smtClean="0">
                <a:latin typeface="Comic Sans MS" panose="030F0702030302020204" pitchFamily="66" charset="0"/>
                <a:cs typeface="Comic Sans MS" panose="030F0702030302020204" pitchFamily="66" charset="0"/>
                <a:sym typeface="+mn-ea"/>
              </a:rPr>
              <a:t>1</a:t>
            </a:r>
            <a:r>
              <a:rPr lang="pt-BR" altLang="en-US" sz="2400" b="1" dirty="0" smtClean="0">
                <a:latin typeface="Arial" panose="020B0604020202020204" pitchFamily="34" charset="0"/>
                <a:cs typeface="Arial" panose="020B0604020202020204" pitchFamily="34" charset="0"/>
                <a:sym typeface="+mn-ea"/>
              </a:rPr>
              <a:t>≠ M</a:t>
            </a:r>
            <a:r>
              <a:rPr lang="pt-BR" altLang="en-US" sz="2400" b="1" dirty="0" smtClean="0">
                <a:latin typeface="Comic Sans MS" panose="030F0702030302020204" pitchFamily="66" charset="0"/>
                <a:cs typeface="Comic Sans MS" panose="030F0702030302020204" pitchFamily="66" charset="0"/>
                <a:sym typeface="+mn-ea"/>
              </a:rPr>
              <a:t>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R</a:t>
            </a:r>
            <a:r>
              <a:rPr lang="pt-BR" altLang="en-US" sz="2400" b="1" baseline="-25000" dirty="0" smtClean="0">
                <a:latin typeface="Comic Sans MS" panose="030F0702030302020204" pitchFamily="66" charset="0"/>
                <a:cs typeface="Comic Sans MS" panose="030F0702030302020204" pitchFamily="66" charset="0"/>
                <a:sym typeface="+mn-ea"/>
              </a:rPr>
              <a:t>D2, </a:t>
            </a:r>
            <a:r>
              <a:rPr lang="pt-BR" altLang="en-US" sz="2400" b="1" dirty="0" smtClean="0">
                <a:latin typeface="Comic Sans MS" panose="030F0702030302020204" pitchFamily="66" charset="0"/>
                <a:cs typeface="Comic Sans MS" panose="030F0702030302020204" pitchFamily="66" charset="0"/>
                <a:sym typeface="+mn-ea"/>
              </a:rPr>
              <a:t>podemos considerar V</a:t>
            </a:r>
            <a:r>
              <a:rPr lang="pt-BR" altLang="en-US" sz="2400" b="1" baseline="-25000" dirty="0" smtClean="0">
                <a:latin typeface="Comic Sans MS" panose="030F0702030302020204" pitchFamily="66" charset="0"/>
                <a:cs typeface="Comic Sans MS" panose="030F0702030302020204" pitchFamily="66" charset="0"/>
                <a:sym typeface="+mn-ea"/>
              </a:rPr>
              <a:t>T1</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latin typeface="Arial" panose="020B0604020202020204" pitchFamily="34" charset="0"/>
                <a:cs typeface="Arial" panose="020B0604020202020204" pitchFamily="34" charset="0"/>
                <a:sym typeface="+mn-ea"/>
              </a:rPr>
              <a:t>≠</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T2</a:t>
            </a:r>
            <a:r>
              <a:rPr lang="pt-BR" altLang="en-US" sz="2400" b="1" dirty="0" smtClean="0">
                <a:latin typeface="Comic Sans MS" panose="030F0702030302020204" pitchFamily="66" charset="0"/>
                <a:cs typeface="Comic Sans MS" panose="030F0702030302020204" pitchFamily="66" charset="0"/>
                <a:sym typeface="+mn-ea"/>
              </a:rPr>
              <a:t> Teremos esse caso</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 name="Caixa de Texto 114"/>
          <p:cNvSpPr txBox="1"/>
          <p:nvPr/>
        </p:nvSpPr>
        <p:spPr>
          <a:xfrm>
            <a:off x="4699000" y="3634105"/>
            <a:ext cx="7109460"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correntes nos transistores serão</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p:cxnSp>
        <p:nvCxnSpPr>
          <p:cNvPr id="6" name="Conector Reto 74"/>
          <p:cNvCxnSpPr/>
          <p:nvPr/>
        </p:nvCxnSpPr>
        <p:spPr>
          <a:xfrm>
            <a:off x="1549955" y="57241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53670" y="228219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mc:AlternateContent xmlns:mc="http://schemas.openxmlformats.org/markup-compatibility/2006">
        <mc:Choice xmlns:a14="http://schemas.microsoft.com/office/drawing/2010/main" Requires="a14">
          <p:sp>
            <p:nvSpPr>
              <p:cNvPr id="4" name="Caixa de Texto 5"/>
              <p:cNvSpPr txBox="1"/>
              <p:nvPr/>
            </p:nvSpPr>
            <p:spPr>
              <a:xfrm>
                <a:off x="5576570" y="1965960"/>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576570" y="1965960"/>
                <a:ext cx="3034030"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p:sp>
        <p:nvSpPr>
          <p:cNvPr id="9" name="CaixaDeTexto 47"/>
          <p:cNvSpPr txBox="1"/>
          <p:nvPr/>
        </p:nvSpPr>
        <p:spPr>
          <a:xfrm>
            <a:off x="2567940" y="3296920"/>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sp>
        <p:nvSpPr>
          <p:cNvPr id="10" name="CaixaDeTexto 47"/>
          <p:cNvSpPr txBox="1"/>
          <p:nvPr/>
        </p:nvSpPr>
        <p:spPr>
          <a:xfrm>
            <a:off x="1607820" y="3316605"/>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2" name="Conector de Seta Reta 59"/>
          <p:cNvCxnSpPr/>
          <p:nvPr/>
        </p:nvCxnSpPr>
        <p:spPr>
          <a:xfrm flipH="1">
            <a:off x="1581785"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59"/>
          <p:cNvCxnSpPr/>
          <p:nvPr/>
        </p:nvCxnSpPr>
        <p:spPr>
          <a:xfrm flipH="1">
            <a:off x="3133090"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 name="Caixa de Texto 5"/>
              <p:cNvSpPr txBox="1"/>
              <p:nvPr/>
            </p:nvSpPr>
            <p:spPr>
              <a:xfrm>
                <a:off x="5576570" y="2670175"/>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576570" y="2670175"/>
                <a:ext cx="3034030" cy="776605"/>
              </a:xfrm>
              <a:prstGeom prst="rect">
                <a:avLst/>
              </a:prstGeom>
              <a:blipFill rotWithShape="1">
                <a:blip r:embed="rId2"/>
                <a:stretch>
                  <a:fillRect t="-39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3627755" y="4297691"/>
                <a:ext cx="5577840" cy="101409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3627755" y="4297691"/>
                <a:ext cx="5577840" cy="1014095"/>
              </a:xfrm>
              <a:prstGeom prst="rect">
                <a:avLst/>
              </a:prstGeom>
              <a:blipFill rotWithShape="1">
                <a:blip r:embed="rId3"/>
                <a:stretch>
                  <a:fillRect t="-3007"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5"/>
              <p:cNvSpPr txBox="1"/>
              <p:nvPr/>
            </p:nvSpPr>
            <p:spPr>
              <a:xfrm>
                <a:off x="4085590" y="5272416"/>
                <a:ext cx="4571365" cy="77406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4085590" y="5272416"/>
                <a:ext cx="4571365" cy="774065"/>
              </a:xfrm>
              <a:prstGeom prst="rect">
                <a:avLst/>
              </a:prstGeom>
              <a:blipFill rotWithShape="1">
                <a:blip r:embed="rId4"/>
                <a:stretch>
                  <a:fillRect t="-3939" b="1"/>
                </a:stretch>
              </a:blipFill>
              <a:ln w="38100">
                <a:noFill/>
              </a:ln>
            </p:spPr>
            <p:txBody>
              <a:bodyPr/>
              <a:lstStyle/>
              <a:p>
                <a:r>
                  <a:rPr lang="pt-BR" altLang="en-US">
                    <a:noFill/>
                  </a:rPr>
                  <a:t> </a:t>
                </a:r>
              </a:p>
            </p:txBody>
          </p:sp>
        </mc:Fallback>
      </mc:AlternateContent>
    </p:spTree>
  </p:cSld>
  <p:clrMapOvr>
    <a:masterClrMapping/>
  </p:clrMapOvr>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52197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 name="Caixa de Texto 114"/>
          <p:cNvSpPr txBox="1"/>
          <p:nvPr/>
        </p:nvSpPr>
        <p:spPr>
          <a:xfrm>
            <a:off x="4635500" y="3255010"/>
            <a:ext cx="7109460"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Caso apliquemos nas entradas</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p:cxnSp>
        <p:nvCxnSpPr>
          <p:cNvPr id="6" name="Conector Reto 74"/>
          <p:cNvCxnSpPr/>
          <p:nvPr/>
        </p:nvCxnSpPr>
        <p:spPr>
          <a:xfrm>
            <a:off x="1687750" y="50065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291465" y="156464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sp>
        <p:nvSpPr>
          <p:cNvPr id="9" name="CaixaDeTexto 47"/>
          <p:cNvSpPr txBox="1"/>
          <p:nvPr/>
        </p:nvSpPr>
        <p:spPr>
          <a:xfrm>
            <a:off x="2705735" y="2579370"/>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sp>
        <p:nvSpPr>
          <p:cNvPr id="10" name="CaixaDeTexto 47"/>
          <p:cNvSpPr txBox="1"/>
          <p:nvPr/>
        </p:nvSpPr>
        <p:spPr>
          <a:xfrm>
            <a:off x="1745615" y="2599055"/>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2" name="Conector de Seta Reta 59"/>
          <p:cNvCxnSpPr/>
          <p:nvPr/>
        </p:nvCxnSpPr>
        <p:spPr>
          <a:xfrm flipH="1">
            <a:off x="1719580" y="265303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59"/>
          <p:cNvCxnSpPr/>
          <p:nvPr/>
        </p:nvCxnSpPr>
        <p:spPr>
          <a:xfrm flipH="1">
            <a:off x="3270885" y="265303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5"/>
              <p:cNvSpPr txBox="1"/>
              <p:nvPr/>
            </p:nvSpPr>
            <p:spPr>
              <a:xfrm>
                <a:off x="4813300" y="1265566"/>
                <a:ext cx="5295900" cy="101663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4813300" y="1265566"/>
                <a:ext cx="5295900" cy="1016635"/>
              </a:xfrm>
              <a:prstGeom prst="rect">
                <a:avLst/>
              </a:prstGeom>
              <a:blipFill rotWithShape="1">
                <a:blip r:embed="rId1"/>
                <a:stretch>
                  <a:fillRect t="-2999"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5"/>
              <p:cNvSpPr txBox="1"/>
              <p:nvPr/>
            </p:nvSpPr>
            <p:spPr>
              <a:xfrm>
                <a:off x="4813300" y="2327286"/>
                <a:ext cx="5295900" cy="77660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4813300" y="2327286"/>
                <a:ext cx="5295900" cy="776605"/>
              </a:xfrm>
              <a:prstGeom prst="rect">
                <a:avLst/>
              </a:prstGeom>
              <a:blipFill rotWithShape="1">
                <a:blip r:embed="rId2"/>
                <a:stretch>
                  <a:fillRect t="-3926"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4635500" y="4114811"/>
                <a:ext cx="2522855" cy="101663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4635500" y="4114811"/>
                <a:ext cx="2522855" cy="1016635"/>
              </a:xfrm>
              <a:prstGeom prst="rect">
                <a:avLst/>
              </a:prstGeom>
              <a:blipFill rotWithShape="1">
                <a:blip r:embed="rId3"/>
                <a:stretch>
                  <a:fillRect t="-2999"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5"/>
              <p:cNvSpPr txBox="1"/>
              <p:nvPr/>
            </p:nvSpPr>
            <p:spPr>
              <a:xfrm>
                <a:off x="4813300" y="5012701"/>
                <a:ext cx="2461895" cy="101663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4813300" y="5012701"/>
                <a:ext cx="2461895" cy="1016635"/>
              </a:xfrm>
              <a:prstGeom prst="rect">
                <a:avLst/>
              </a:prstGeom>
              <a:blipFill rotWithShape="1">
                <a:blip r:embed="rId4"/>
                <a:stretch>
                  <a:fillRect t="-2999" b="1"/>
                </a:stretch>
              </a:blipFill>
              <a:ln w="38100">
                <a:noFill/>
              </a:ln>
            </p:spPr>
            <p:txBody>
              <a:bodyPr/>
              <a:lstStyle/>
              <a:p>
                <a:r>
                  <a:rPr lang="pt-BR" altLang="en-US">
                    <a:noFill/>
                  </a:rPr>
                  <a:t> </a:t>
                </a:r>
              </a:p>
            </p:txBody>
          </p:sp>
        </mc:Fallback>
      </mc:AlternateContent>
      <p:cxnSp>
        <p:nvCxnSpPr>
          <p:cNvPr id="15" name="Straight Connector 14"/>
          <p:cNvCxnSpPr/>
          <p:nvPr/>
        </p:nvCxnSpPr>
        <p:spPr>
          <a:xfrm>
            <a:off x="7602220" y="4304665"/>
            <a:ext cx="9525" cy="13716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8" name="Caixa de Texto 5"/>
              <p:cNvSpPr txBox="1"/>
              <p:nvPr/>
            </p:nvSpPr>
            <p:spPr>
              <a:xfrm>
                <a:off x="7934325" y="4671071"/>
                <a:ext cx="1387475" cy="46037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 </m:t>
                      </m:r>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7934325" y="4671071"/>
                <a:ext cx="1387475" cy="460375"/>
              </a:xfrm>
              <a:prstGeom prst="rect">
                <a:avLst/>
              </a:prstGeom>
              <a:blipFill rotWithShape="1">
                <a:blip r:embed="rId5"/>
                <a:stretch>
                  <a:fillRect t="-6623" b="2"/>
                </a:stretch>
              </a:blipFill>
              <a:ln w="38100">
                <a:noFill/>
              </a:ln>
            </p:spPr>
            <p:txBody>
              <a:bodyPr/>
              <a:lstStyle/>
              <a:p>
                <a:r>
                  <a:rPr lang="pt-BR" altLang="en-US">
                    <a:noFill/>
                  </a:rPr>
                  <a:t> </a:t>
                </a:r>
              </a:p>
            </p:txBody>
          </p:sp>
        </mc:Fallback>
      </mc:AlternateContent>
    </p:spTree>
  </p:cSld>
  <p:clrMapOvr>
    <a:masterClrMapping/>
  </p:clrMapOvr>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937260" y="709930"/>
                <a:ext cx="10416540"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entrada (tensão que faz </a:t>
                </a:r>
                <a14:m>
                  <m:oMath xmlns:m="http://schemas.openxmlformats.org/officeDocument/2006/math">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a14:m>
                <a:r>
                  <a:rPr lang="pt-BR" altLang="en-US" sz="2400" b="1">
                    <a:latin typeface="Comic Sans MS" panose="030F0702030302020204" pitchFamily="66" charset="0"/>
                    <a:cs typeface="Comic Sans MS" panose="030F0702030302020204" pitchFamily="66" charset="0"/>
                  </a:rPr>
                  <a:t>)</a:t>
                </a:r>
                <a:r>
                  <a:rPr lang="pt-BR" altLang="en-US" sz="2400" b="1">
                    <a:latin typeface="Cambria Math" panose="02040503050406030204" pitchFamily="18" charset="0"/>
                    <a:cs typeface="Cambria Math" panose="02040503050406030204" pitchFamily="18" charset="0"/>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é</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937260" y="709930"/>
                <a:ext cx="10416540" cy="110680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2248455" y="559520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852170" y="2153285"/>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sp>
        <p:nvSpPr>
          <p:cNvPr id="9" name="CaixaDeTexto 47"/>
          <p:cNvSpPr txBox="1"/>
          <p:nvPr/>
        </p:nvSpPr>
        <p:spPr>
          <a:xfrm>
            <a:off x="3266440" y="3168015"/>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sp>
        <p:nvSpPr>
          <p:cNvPr id="10" name="CaixaDeTexto 47"/>
          <p:cNvSpPr txBox="1"/>
          <p:nvPr/>
        </p:nvSpPr>
        <p:spPr>
          <a:xfrm>
            <a:off x="2306320" y="3187700"/>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2" name="Conector de Seta Reta 59"/>
          <p:cNvCxnSpPr/>
          <p:nvPr/>
        </p:nvCxnSpPr>
        <p:spPr>
          <a:xfrm flipH="1">
            <a:off x="2280285" y="324167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59"/>
          <p:cNvCxnSpPr/>
          <p:nvPr/>
        </p:nvCxnSpPr>
        <p:spPr>
          <a:xfrm flipH="1">
            <a:off x="3831590" y="324167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 name="Text Box 3"/>
              <p:cNvSpPr txBox="1"/>
              <p:nvPr/>
            </p:nvSpPr>
            <p:spPr>
              <a:xfrm>
                <a:off x="7052945" y="2292350"/>
                <a:ext cx="1948815" cy="501650"/>
              </a:xfrm>
              <a:prstGeom prst="rect">
                <a:avLst/>
              </a:prstGeom>
              <a:noFill/>
              <a:ln w="31750">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𝑓𝐸</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sub>
                      </m:sSub>
                    </m:oMath>
                  </m:oMathPara>
                </a14:m>
                <a:endParaRPr lang="en-US" altLang="pt-BR" sz="2800" i="1">
                  <a:latin typeface="Cambria Math" panose="02040503050406030204" pitchFamily="18" charset="0"/>
                  <a:ea typeface="MS Mincho" charset="0"/>
                  <a:cs typeface="Cambria Math" panose="02040503050406030204" pitchFamily="18" charset="0"/>
                </a:endParaRPr>
              </a:p>
            </p:txBody>
          </p:sp>
        </mc:Choice>
        <mc:Fallback>
          <p:sp>
            <p:nvSpPr>
              <p:cNvPr id="4" name="Text Box 3"/>
              <p:cNvSpPr txBox="1">
                <a:spLocks noRot="1" noChangeAspect="1" noMove="1" noResize="1" noEditPoints="1" noAdjustHandles="1" noChangeArrowheads="1" noChangeShapeType="1" noTextEdit="1"/>
              </p:cNvSpPr>
              <p:nvPr/>
            </p:nvSpPr>
            <p:spPr>
              <a:xfrm>
                <a:off x="7052945" y="2292350"/>
                <a:ext cx="1948815" cy="501650"/>
              </a:xfrm>
              <a:prstGeom prst="rect">
                <a:avLst/>
              </a:prstGeom>
              <a:blipFill rotWithShape="1">
                <a:blip r:embed="rId2"/>
                <a:stretch>
                  <a:fillRect l="-815" t="-3165" r="-815" b="-3165"/>
                </a:stretch>
              </a:blipFill>
              <a:ln w="31750">
                <a:solidFill>
                  <a:srgbClr val="FFFF00"/>
                </a:solidFill>
              </a:ln>
            </p:spPr>
            <p:txBody>
              <a:bodyPr/>
              <a:lstStyle/>
              <a:p>
                <a:r>
                  <a:rPr lang="pt-BR" altLang="en-US">
                    <a:noFill/>
                  </a:rPr>
                  <a:t> </a:t>
                </a:r>
              </a:p>
            </p:txBody>
          </p:sp>
        </mc:Fallback>
      </mc:AlternateContent>
      <p:sp>
        <p:nvSpPr>
          <p:cNvPr id="7" name="Caixa de Texto 114"/>
          <p:cNvSpPr txBox="1"/>
          <p:nvPr/>
        </p:nvSpPr>
        <p:spPr>
          <a:xfrm>
            <a:off x="5252720" y="3404870"/>
            <a:ext cx="6654800" cy="82994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Caso haja interesse na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saída, seu valor será  </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mc:AlternateContent xmlns:mc="http://schemas.openxmlformats.org/markup-compatibility/2006">
        <mc:Choice xmlns:a14="http://schemas.microsoft.com/office/drawing/2010/main" Requires="a14">
          <p:sp>
            <p:nvSpPr>
              <p:cNvPr id="19" name="Text Box 18"/>
              <p:cNvSpPr txBox="1"/>
              <p:nvPr/>
            </p:nvSpPr>
            <p:spPr>
              <a:xfrm>
                <a:off x="5168900" y="4740910"/>
                <a:ext cx="6094095" cy="513080"/>
              </a:xfrm>
              <a:prstGeom prst="rect">
                <a:avLst/>
              </a:prstGeom>
              <a:noFill/>
              <a:ln w="31750">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𝑜𝑓𝑓𝑠𝑒𝑡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𝑓𝐸</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𝐴</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ea typeface="MS Mincho" charset="0"/>
                  <a:cs typeface="Cambria Math" panose="02040503050406030204" pitchFamily="18" charset="0"/>
                </a:endParaRPr>
              </a:p>
            </p:txBody>
          </p:sp>
        </mc:Choice>
        <mc:Fallback>
          <p:sp>
            <p:nvSpPr>
              <p:cNvPr id="19" name="Text Box 18"/>
              <p:cNvSpPr txBox="1">
                <a:spLocks noRot="1" noChangeAspect="1" noMove="1" noResize="1" noEditPoints="1" noAdjustHandles="1" noChangeArrowheads="1" noChangeShapeType="1" noTextEdit="1"/>
              </p:cNvSpPr>
              <p:nvPr/>
            </p:nvSpPr>
            <p:spPr>
              <a:xfrm>
                <a:off x="5168900" y="4740910"/>
                <a:ext cx="6094095" cy="513080"/>
              </a:xfrm>
              <a:prstGeom prst="rect">
                <a:avLst/>
              </a:prstGeom>
              <a:blipFill rotWithShape="1">
                <a:blip r:embed="rId3"/>
                <a:stretch>
                  <a:fillRect l="-260" t="-3094" r="-260" b="-3094"/>
                </a:stretch>
              </a:blipFill>
              <a:ln w="31750">
                <a:solidFill>
                  <a:srgbClr val="FFFF00"/>
                </a:solidFill>
              </a:ln>
            </p:spPr>
            <p:txBody>
              <a:bodyPr/>
              <a:lstStyle/>
              <a:p>
                <a:r>
                  <a:rPr lang="pt-BR" altLang="en-US">
                    <a:noFill/>
                  </a:rPr>
                  <a:t> </a:t>
                </a:r>
              </a:p>
            </p:txBody>
          </p:sp>
        </mc:Fallback>
      </mc:AlternateContent>
    </p:spTree>
  </p:cSld>
  <p:clrMapOvr>
    <a:masterClrMapping/>
  </p:clrMapOvr>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8811895" y="633603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20" name="CaixaDeTexto 47"/>
          <p:cNvSpPr txBox="1"/>
          <p:nvPr/>
        </p:nvSpPr>
        <p:spPr>
          <a:xfrm>
            <a:off x="1746885" y="332486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02005" y="300609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392045" y="633603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350520" y="3979545"/>
            <a:ext cx="1689100" cy="748665"/>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939800" y="3217545"/>
            <a:ext cx="1206500"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2767965" y="3738880"/>
            <a:ext cx="575945"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315720" y="422338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560195" y="60585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562100" y="519303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218565" y="2271395"/>
            <a:ext cx="68326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rot="0" flipH="1">
            <a:off x="2441575" y="2335188"/>
            <a:ext cx="1709420" cy="3723347"/>
            <a:chOff x="14086" y="1573"/>
            <a:chExt cx="2692" cy="6193"/>
          </a:xfrm>
        </p:grpSpPr>
        <p:sp>
          <p:nvSpPr>
            <p:cNvPr id="14" name="CaixaDeTexto 47"/>
            <p:cNvSpPr txBox="1"/>
            <p:nvPr/>
          </p:nvSpPr>
          <p:spPr>
            <a:xfrm>
              <a:off x="15583" y="3226"/>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4086" y="2776"/>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3059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634" y="1573"/>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562100" y="3735070"/>
            <a:ext cx="57594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1660525" y="378523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242945" y="378904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660525" y="3938270"/>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745105" y="3895725"/>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312035" y="5422265"/>
            <a:ext cx="45847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765300" y="5569585"/>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203450" y="54857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548890" y="5190490"/>
            <a:ext cx="0" cy="112522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0">
            <a:off x="2357755" y="5541010"/>
            <a:ext cx="387350" cy="52324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flipH="1">
            <a:off x="631190" y="3938270"/>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flipH="1">
            <a:off x="2293620" y="481647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4" name="Rectangle 140"/>
          <p:cNvSpPr>
            <a:spLocks noChangeArrowheads="1"/>
          </p:cNvSpPr>
          <p:nvPr/>
        </p:nvSpPr>
        <p:spPr bwMode="auto">
          <a:xfrm flipH="1">
            <a:off x="3663315" y="3968115"/>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115" name="Caixa de Texto 114"/>
          <p:cNvSpPr txBox="1"/>
          <p:nvPr/>
        </p:nvSpPr>
        <p:spPr>
          <a:xfrm>
            <a:off x="999490" y="322580"/>
            <a:ext cx="10192385" cy="193802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tensão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de offset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descasamento tambem causa um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corrente.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Corrente: os transistores Q1 e Q2 tem uma corrente de base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 de Texto 114"/>
          <p:cNvSpPr txBox="1"/>
          <p:nvPr/>
        </p:nvSpPr>
        <p:spPr>
          <a:xfrm>
            <a:off x="4351020" y="3322955"/>
            <a:ext cx="7303135" cy="276860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corrente</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é </a:t>
            </a:r>
            <a:endParaRPr lang="pt-BR" altLang="en-US" sz="2400" b="1" i="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b="1" i="1" baseline="-25000" dirty="0" smtClean="0">
                <a:solidFill>
                  <a:schemeClr val="tx1"/>
                </a:solidFill>
                <a:latin typeface="Comic Sans MS" panose="030F0702030302020204" pitchFamily="66" charset="0"/>
                <a:cs typeface="Comic Sans MS" panose="030F0702030302020204" pitchFamily="66" charset="0"/>
                <a:sym typeface="+mn-ea"/>
              </a:rPr>
              <a:t>ofE</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 |I</a:t>
            </a:r>
            <a:r>
              <a:rPr lang="pt-BR" altLang="en-US" sz="2400" b="1" i="1" baseline="-25000" dirty="0" smtClean="0">
                <a:solidFill>
                  <a:schemeClr val="tx1"/>
                </a:solidFill>
                <a:latin typeface="Comic Sans MS" panose="030F0702030302020204" pitchFamily="66" charset="0"/>
                <a:cs typeface="Comic Sans MS" panose="030F0702030302020204" pitchFamily="66" charset="0"/>
                <a:sym typeface="+mn-ea"/>
              </a:rPr>
              <a:t>b1</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b="1" i="1" baseline="-25000" dirty="0" smtClean="0">
                <a:solidFill>
                  <a:schemeClr val="tx1"/>
                </a:solidFill>
                <a:latin typeface="Comic Sans MS" panose="030F0702030302020204" pitchFamily="66" charset="0"/>
                <a:cs typeface="Comic Sans MS" panose="030F0702030302020204" pitchFamily="66" charset="0"/>
                <a:sym typeface="+mn-ea"/>
              </a:rPr>
              <a:t>b2</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i="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medido quando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 </a:t>
            </a:r>
            <a:r>
              <a:rPr lang="pt-BR" altLang="en-US" sz="2400" b="1" dirty="0" smtClean="0">
                <a:solidFill>
                  <a:schemeClr val="tx1"/>
                </a:solidFill>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Quando ha algum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mismatch</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nos transistores ou resistores, o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corrente é diferente de zero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CaixaDeTexto 47"/>
          <p:cNvSpPr txBox="1"/>
          <p:nvPr/>
        </p:nvSpPr>
        <p:spPr>
          <a:xfrm>
            <a:off x="756285" y="4534535"/>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b1</a:t>
            </a:r>
            <a:endParaRPr lang="pt-BR" sz="2000" i="1" baseline="-25000" dirty="0" smtClean="0">
              <a:latin typeface="Century Schoolbook" panose="02040604050505020304" pitchFamily="18" charset="0"/>
              <a:ea typeface="Cambria Math" panose="02040503050406030204" pitchFamily="18" charset="0"/>
            </a:endParaRPr>
          </a:p>
        </p:txBody>
      </p:sp>
      <p:sp>
        <p:nvSpPr>
          <p:cNvPr id="7" name="CaixaDeTexto 47"/>
          <p:cNvSpPr txBox="1"/>
          <p:nvPr/>
        </p:nvSpPr>
        <p:spPr>
          <a:xfrm>
            <a:off x="3632835" y="4544695"/>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b2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8" name="Conector de Seta Reta 59"/>
          <p:cNvCxnSpPr/>
          <p:nvPr/>
        </p:nvCxnSpPr>
        <p:spPr>
          <a:xfrm>
            <a:off x="776605" y="4534535"/>
            <a:ext cx="396000" cy="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 name="Conector de Seta Reta 59"/>
          <p:cNvCxnSpPr/>
          <p:nvPr/>
        </p:nvCxnSpPr>
        <p:spPr>
          <a:xfrm>
            <a:off x="3686810" y="4534535"/>
            <a:ext cx="396000" cy="0"/>
          </a:xfrm>
          <a:prstGeom prst="straightConnector1">
            <a:avLst/>
          </a:prstGeom>
          <a:solidFill>
            <a:srgbClr val="00B0F0">
              <a:alpha val="97000"/>
            </a:srgbClr>
          </a:solidFill>
          <a:ln w="25400">
            <a:solidFill>
              <a:schemeClr val="tx1"/>
            </a:solidFill>
            <a:headEnd type="triangle" w="med" len="med"/>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5"/>
              <p:cNvSpPr txBox="1"/>
              <p:nvPr/>
            </p:nvSpPr>
            <p:spPr>
              <a:xfrm>
                <a:off x="4632960" y="2082165"/>
                <a:ext cx="264477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𝛽</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4632960" y="2082165"/>
                <a:ext cx="2644775" cy="838200"/>
              </a:xfrm>
              <a:prstGeom prst="rect">
                <a:avLst/>
              </a:prstGeom>
              <a:blipFill rotWithShape="1">
                <a:blip r:embed="rId1"/>
                <a:stretch>
                  <a:fillRect t="-36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5"/>
              <p:cNvSpPr txBox="1"/>
              <p:nvPr/>
            </p:nvSpPr>
            <p:spPr>
              <a:xfrm>
                <a:off x="7850505" y="2146300"/>
                <a:ext cx="264477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𝛽</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7850505" y="2146300"/>
                <a:ext cx="2644775" cy="838200"/>
              </a:xfrm>
              <a:prstGeom prst="rect">
                <a:avLst/>
              </a:prstGeom>
              <a:blipFill rotWithShape="1">
                <a:blip r:embed="rId2"/>
                <a:stretch>
                  <a:fillRect t="-3636"/>
                </a:stretch>
              </a:blipFill>
              <a:ln w="38100">
                <a:noFill/>
              </a:ln>
            </p:spPr>
            <p:txBody>
              <a:bodyPr/>
              <a:lstStyle/>
              <a:p>
                <a:r>
                  <a:rPr lang="pt-BR" altLang="en-US">
                    <a:noFill/>
                  </a:rPr>
                  <a:t> </a:t>
                </a:r>
              </a:p>
            </p:txBody>
          </p:sp>
        </mc:Fallback>
      </mc:AlternateContent>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1822450" y="297074"/>
            <a:ext cx="871791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3603539" y="3421023"/>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3893312" y="4161657"/>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815690" y="4245092"/>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536894" y="52779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280401" y="2408142"/>
            <a:ext cx="2125197" cy="748570"/>
            <a:chOff x="8269252" y="2524505"/>
            <a:chExt cx="2125197"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9252" y="2532720"/>
              <a:ext cx="828000"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3123833" y="437323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536925" y="257821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2381799" y="124614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2714545" y="4744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2703866" y="38217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2504222" y="419195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4201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a:off x="3589655" y="51073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2703930" y="386409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 de Texto 23"/>
          <p:cNvSpPr txBox="1"/>
          <p:nvPr/>
        </p:nvSpPr>
        <p:spPr>
          <a:xfrm>
            <a:off x="4000500" y="5278120"/>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cxnSp>
        <p:nvCxnSpPr>
          <p:cNvPr id="115" name="Conector Reto 114"/>
          <p:cNvCxnSpPr/>
          <p:nvPr/>
        </p:nvCxnSpPr>
        <p:spPr>
          <a:xfrm>
            <a:off x="3422619" y="386366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rot="16200000" flipH="1" flipV="1">
            <a:off x="621679" y="3308999"/>
            <a:ext cx="1127125" cy="485746"/>
            <a:chOff x="14922" y="4274"/>
            <a:chExt cx="1775" cy="801"/>
          </a:xfrm>
        </p:grpSpPr>
        <p:cxnSp>
          <p:nvCxnSpPr>
            <p:cNvPr id="17" name="Conector Reto 16"/>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8" name="Elipse 17"/>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19" name="Grupo 18"/>
          <p:cNvGrpSpPr/>
          <p:nvPr/>
        </p:nvGrpSpPr>
        <p:grpSpPr>
          <a:xfrm rot="10800000">
            <a:off x="1163955" y="2850515"/>
            <a:ext cx="121602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2" name="Conector Reto 21"/>
          <p:cNvCxnSpPr/>
          <p:nvPr/>
        </p:nvCxnSpPr>
        <p:spPr>
          <a:xfrm>
            <a:off x="1012825" y="412877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Forma livre 31"/>
          <p:cNvSpPr/>
          <p:nvPr/>
        </p:nvSpPr>
        <p:spPr>
          <a:xfrm>
            <a:off x="1065956" y="346331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3" name="Conector Reto 32"/>
          <p:cNvCxnSpPr/>
          <p:nvPr/>
        </p:nvCxnSpPr>
        <p:spPr>
          <a:xfrm rot="5400000">
            <a:off x="3077059" y="385426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3158339" y="384600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1303655" y="23533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5" name="CaixaDeTexto 47"/>
          <p:cNvSpPr txBox="1"/>
          <p:nvPr/>
        </p:nvSpPr>
        <p:spPr>
          <a:xfrm>
            <a:off x="514985" y="2988310"/>
            <a:ext cx="669925"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6" name="Grupo 35"/>
          <p:cNvGrpSpPr/>
          <p:nvPr/>
        </p:nvGrpSpPr>
        <p:grpSpPr>
          <a:xfrm rot="5400000">
            <a:off x="6188075" y="3700109"/>
            <a:ext cx="1783849" cy="748570"/>
            <a:chOff x="8610600" y="2524505"/>
            <a:chExt cx="1783849" cy="748570"/>
          </a:xfrm>
        </p:grpSpPr>
        <p:cxnSp>
          <p:nvCxnSpPr>
            <p:cNvPr id="37" name="Conector Reto 36"/>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 name="Grupo 57"/>
          <p:cNvGrpSpPr/>
          <p:nvPr/>
        </p:nvGrpSpPr>
        <p:grpSpPr>
          <a:xfrm rot="5400000" flipH="1">
            <a:off x="6790223" y="2678942"/>
            <a:ext cx="1274445" cy="23495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9"/>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1" name="Conector Reto 60"/>
          <p:cNvCxnSpPr/>
          <p:nvPr/>
        </p:nvCxnSpPr>
        <p:spPr>
          <a:xfrm>
            <a:off x="6689090" y="348107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6704330" y="3481070"/>
            <a:ext cx="0"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7251034" y="49660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DeTexto 47"/>
          <p:cNvSpPr txBox="1"/>
          <p:nvPr/>
        </p:nvSpPr>
        <p:spPr>
          <a:xfrm>
            <a:off x="9962964" y="2938306"/>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73" name="CaixaDeTexto 47"/>
          <p:cNvSpPr txBox="1"/>
          <p:nvPr/>
        </p:nvSpPr>
        <p:spPr>
          <a:xfrm>
            <a:off x="7087235" y="1589405"/>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74" name="Caixa de Texto 23"/>
          <p:cNvSpPr txBox="1"/>
          <p:nvPr/>
        </p:nvSpPr>
        <p:spPr>
          <a:xfrm>
            <a:off x="6729122" y="244958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5" name="Caixa de Texto 23"/>
          <p:cNvSpPr txBox="1"/>
          <p:nvPr/>
        </p:nvSpPr>
        <p:spPr>
          <a:xfrm>
            <a:off x="9205595" y="3462655"/>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76" name="Grupo 75"/>
          <p:cNvGrpSpPr/>
          <p:nvPr/>
        </p:nvGrpSpPr>
        <p:grpSpPr>
          <a:xfrm rot="5400000">
            <a:off x="7817485" y="3700109"/>
            <a:ext cx="1783849" cy="748570"/>
            <a:chOff x="8610600" y="2524505"/>
            <a:chExt cx="1783849" cy="748570"/>
          </a:xfrm>
        </p:grpSpPr>
        <p:cxnSp>
          <p:nvCxnSpPr>
            <p:cNvPr id="77" name="Conector Reto 76"/>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a:off x="8881714" y="49660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a:off x="7112000" y="410273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de Seta Reta 84"/>
          <p:cNvCxnSpPr/>
          <p:nvPr/>
        </p:nvCxnSpPr>
        <p:spPr>
          <a:xfrm flipH="1">
            <a:off x="9205595" y="3462655"/>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8" name="Conector de Seta Reta 87"/>
          <p:cNvCxnSpPr/>
          <p:nvPr/>
        </p:nvCxnSpPr>
        <p:spPr>
          <a:xfrm flipH="1">
            <a:off x="6720205" y="226568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89" name="Caixa de Texto 23"/>
          <p:cNvSpPr txBox="1"/>
          <p:nvPr/>
        </p:nvSpPr>
        <p:spPr>
          <a:xfrm>
            <a:off x="6181752" y="224384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 de Texto 23"/>
          <p:cNvSpPr txBox="1"/>
          <p:nvPr/>
        </p:nvSpPr>
        <p:spPr>
          <a:xfrm>
            <a:off x="6413500" y="419798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91" name="Caixa de Texto 23"/>
          <p:cNvSpPr txBox="1"/>
          <p:nvPr/>
        </p:nvSpPr>
        <p:spPr>
          <a:xfrm>
            <a:off x="8096250" y="420687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2" name="CaixaDeTexto 47"/>
          <p:cNvSpPr txBox="1"/>
          <p:nvPr/>
        </p:nvSpPr>
        <p:spPr>
          <a:xfrm>
            <a:off x="8689154" y="1129191"/>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3" name="Grupo 92"/>
          <p:cNvGrpSpPr/>
          <p:nvPr/>
        </p:nvGrpSpPr>
        <p:grpSpPr>
          <a:xfrm rot="5400000">
            <a:off x="7816850" y="2098004"/>
            <a:ext cx="1783849" cy="748570"/>
            <a:chOff x="8610600" y="2524505"/>
            <a:chExt cx="1783849" cy="748570"/>
          </a:xfrm>
        </p:grpSpPr>
        <p:cxnSp>
          <p:nvCxnSpPr>
            <p:cNvPr id="94" name="Conector Reto 93"/>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01" name="CaixaDeTexto 47"/>
          <p:cNvSpPr txBox="1"/>
          <p:nvPr/>
        </p:nvSpPr>
        <p:spPr>
          <a:xfrm>
            <a:off x="7746814" y="2305846"/>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2" name="Grupo 101"/>
          <p:cNvGrpSpPr/>
          <p:nvPr/>
        </p:nvGrpSpPr>
        <p:grpSpPr>
          <a:xfrm rot="5400000" flipH="1">
            <a:off x="9494053" y="3856232"/>
            <a:ext cx="1274445" cy="234950"/>
            <a:chOff x="4152748" y="3524056"/>
            <a:chExt cx="1274569" cy="255373"/>
          </a:xfrm>
        </p:grpSpPr>
        <p:cxnSp>
          <p:nvCxnSpPr>
            <p:cNvPr id="10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4" name="Conector Reto 123"/>
          <p:cNvCxnSpPr/>
          <p:nvPr/>
        </p:nvCxnSpPr>
        <p:spPr>
          <a:xfrm>
            <a:off x="9054465" y="333311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124"/>
          <p:cNvCxnSpPr/>
          <p:nvPr/>
        </p:nvCxnSpPr>
        <p:spPr>
          <a:xfrm rot="5400000">
            <a:off x="9899056" y="4724122"/>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25"/>
          <p:cNvCxnSpPr/>
          <p:nvPr/>
        </p:nvCxnSpPr>
        <p:spPr>
          <a:xfrm>
            <a:off x="9963119" y="49660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7" name="Caixa de Texto 23"/>
          <p:cNvSpPr txBox="1"/>
          <p:nvPr/>
        </p:nvSpPr>
        <p:spPr>
          <a:xfrm>
            <a:off x="8096250" y="258762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128" name="Caixa de Texto 23"/>
          <p:cNvSpPr txBox="1"/>
          <p:nvPr/>
        </p:nvSpPr>
        <p:spPr>
          <a:xfrm>
            <a:off x="10214002" y="368148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29" name="Conector de Seta Reta 128"/>
          <p:cNvCxnSpPr/>
          <p:nvPr/>
        </p:nvCxnSpPr>
        <p:spPr>
          <a:xfrm flipH="1">
            <a:off x="10821035" y="3616325"/>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10793095" y="3681730"/>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RL</a:t>
            </a:r>
            <a:endParaRPr lang="pt-BR" altLang="en-US" sz="2800" baseline="-25000" dirty="0">
              <a:latin typeface="Comic Sans MS" panose="030F0702030302020204" pitchFamily="66" charset="0"/>
              <a:cs typeface="Comic Sans MS" panose="030F0702030302020204" pitchFamily="66" charset="0"/>
            </a:endParaRPr>
          </a:p>
        </p:txBody>
      </p:sp>
      <p:cxnSp>
        <p:nvCxnSpPr>
          <p:cNvPr id="132" name="Conector de Seta Reta 131"/>
          <p:cNvCxnSpPr/>
          <p:nvPr/>
        </p:nvCxnSpPr>
        <p:spPr>
          <a:xfrm rot="16200000">
            <a:off x="8284017" y="1888683"/>
            <a:ext cx="0" cy="540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33" name="CaixaDeTexto 47"/>
          <p:cNvSpPr txBox="1"/>
          <p:nvPr/>
        </p:nvSpPr>
        <p:spPr>
          <a:xfrm>
            <a:off x="7941759" y="1722281"/>
            <a:ext cx="5943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Iin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34" name="Conector Reto 133"/>
          <p:cNvCxnSpPr/>
          <p:nvPr/>
        </p:nvCxnSpPr>
        <p:spPr>
          <a:xfrm>
            <a:off x="9787859" y="333280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rot="5400000">
            <a:off x="9442299" y="332340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135"/>
          <p:cNvCxnSpPr/>
          <p:nvPr/>
        </p:nvCxnSpPr>
        <p:spPr>
          <a:xfrm rot="5400000">
            <a:off x="9523579" y="331514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mc:AlternateContent xmlns:mc="http://schemas.openxmlformats.org/markup-compatibility/2006">
        <mc:Choice xmlns:a14="http://schemas.microsoft.com/office/drawing/2010/main" Requires="a14">
          <p:sp>
            <p:nvSpPr>
              <p:cNvPr id="4" name="CaixaDeTexto 2"/>
              <p:cNvSpPr txBox="1"/>
              <p:nvPr/>
            </p:nvSpPr>
            <p:spPr>
              <a:xfrm>
                <a:off x="389738" y="2617468"/>
                <a:ext cx="11286699" cy="3849370"/>
              </a:xfrm>
              <a:prstGeom prst="rect">
                <a:avLst/>
              </a:prstGeom>
              <a:solidFill>
                <a:schemeClr val="bg1"/>
              </a:solidFill>
            </p:spPr>
            <p:txBody>
              <a:bodyPr wrap="square" rtlCol="0">
                <a:spAutoFit/>
              </a:bodyPr>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aceitadoras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dos eletrons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da lacunas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tempo de vida das lacuna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𝑡𝑒𝑚𝑝𝑜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𝑣𝑖𝑑𝑎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𝑑𝑜𝑠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𝑛𝐵</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é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𝑝𝑎𝑟𝑎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𝑛𝑎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𝐵𝑎𝑠𝑒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m:t>
                      </m:r>
                    </m:oMath>
                  </m:oMathPara>
                </a14:m>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e>
                    </m:rad>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endPar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e>
                      </m:rad>
                    </m:oMath>
                  </m:oMathPara>
                </a14:m>
                <a:endPar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(largura de base menos as regioes de depleção)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389738" y="2617468"/>
                <a:ext cx="11286699" cy="3849370"/>
              </a:xfrm>
              <a:prstGeom prst="rect">
                <a:avLst/>
              </a:prstGeom>
              <a:blipFill rotWithShape="1">
                <a:blip r:embed="rId1"/>
                <a:stretch>
                  <a:fillRect l="-4" t="-16" r="1" b="1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Retângulo 4"/>
              <p:cNvSpPr/>
              <p:nvPr/>
            </p:nvSpPr>
            <p:spPr>
              <a:xfrm>
                <a:off x="7594883" y="2090660"/>
                <a:ext cx="4081780" cy="1925320"/>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r>
                        <m:rPr>
                          <m:sty m:val="p"/>
                        </m:rPr>
                        <a:rPr lang="en-US" altLang="pt-BR" sz="2800">
                          <a:latin typeface="Cambria Math" panose="02040503050406030204" pitchFamily="18" charset="0"/>
                          <a:ea typeface="MS Mincho" charset="0"/>
                          <a:cs typeface="Cambria Math" panose="02040503050406030204" pitchFamily="18" charset="0"/>
                        </a:rPr>
                        <m:t>β</m:t>
                      </m:r>
                      <m:r>
                        <a:rPr lang="en-US" altLang="pt-BR" sz="2800">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num>
                        <m:den>
                          <m:d>
                            <m:dPr>
                              <m:begChr m:val="{"/>
                              <m:endChr m:val="}"/>
                              <m:ctrlPr>
                                <a:rPr lang="en-US" altLang="pt-BR" sz="2800" i="1" smtClean="0">
                                  <a:latin typeface="Cambria Math" panose="02040503050406030204" pitchFamily="18" charset="0"/>
                                </a:rPr>
                              </m:ctrlPr>
                            </m:d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i="1">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sub>
                                  </m:sSub>
                                </m:den>
                              </m:f>
                              <m:r>
                                <m:rPr>
                                  <m:nor/>
                                </m:rPr>
                                <a:rPr lang="pt-BR" sz="2800" dirty="0">
                                  <a:latin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𝑛</m:t>
                                      </m:r>
                                    </m:sub>
                                  </m:sSub>
                                </m:den>
                              </m:f>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𝑊</m:t>
                                      </m:r>
                                    </m:e>
                                    <m:sub>
                                      <m:r>
                                        <a:rPr lang="pt-BR" altLang="en-US" sz="2800" i="1">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2</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𝐿</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den>
                              </m:f>
                            </m:e>
                          </m:d>
                        </m:den>
                      </m:f>
                      <m:r>
                        <a:rPr lang="pt-BR" altLang="en-US" sz="2800">
                          <a:latin typeface="Cambria Math" panose="02040503050406030204" pitchFamily="18" charset="0"/>
                          <a:ea typeface="MS Mincho" charset="0"/>
                          <a:cs typeface="Cambria Math" panose="02040503050406030204" pitchFamily="18" charset="0"/>
                        </a:rPr>
                        <m:t> </m:t>
                      </m:r>
                    </m:oMath>
                  </m:oMathPara>
                </a14:m>
                <a:endParaRPr lang="pt-BR" altLang="en-US" sz="2400" dirty="0">
                  <a:latin typeface="Cambria Math" panose="02040503050406030204" pitchFamily="18" charset="0"/>
                  <a:ea typeface="MS Mincho" charset="0"/>
                  <a:cs typeface="Cambria Math" panose="02040503050406030204" pitchFamily="18" charset="0"/>
                </a:endParaRPr>
              </a:p>
            </p:txBody>
          </p:sp>
        </mc:Choice>
        <mc:Fallback>
          <p:sp>
            <p:nvSpPr>
              <p:cNvPr id="5" name="Retângulo 4"/>
              <p:cNvSpPr>
                <a:spLocks noRot="1" noChangeAspect="1" noMove="1" noResize="1" noEditPoints="1" noAdjustHandles="1" noChangeArrowheads="1" noChangeShapeType="1" noTextEdit="1"/>
              </p:cNvSpPr>
              <p:nvPr/>
            </p:nvSpPr>
            <p:spPr>
              <a:xfrm>
                <a:off x="7594883" y="2090660"/>
                <a:ext cx="4081780" cy="1925320"/>
              </a:xfrm>
              <a:prstGeom prst="rect">
                <a:avLst/>
              </a:prstGeom>
              <a:blipFill rotWithShape="1">
                <a:blip r:embed="rId2"/>
                <a:stretch>
                  <a:fillRect l="-318" t="-672" r="-304" b="-647"/>
                </a:stretch>
              </a:blipFill>
              <a:ln w="25400">
                <a:solidFill>
                  <a:srgbClr val="FFFF00"/>
                </a:solidFill>
              </a:ln>
            </p:spPr>
            <p:txBody>
              <a:bodyPr/>
              <a:lstStyle/>
              <a:p>
                <a:r>
                  <a:rPr lang="pt-BR" altLang="en-US">
                    <a:noFill/>
                  </a:rPr>
                  <a:t> </a:t>
                </a:r>
              </a:p>
            </p:txBody>
          </p:sp>
        </mc:Fallback>
      </mc:AlternateContent>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53085" y="433705"/>
            <a:ext cx="11123295" cy="17837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considerar um segundo exemplo. Tomemos um caso onde  Q1</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Q2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400" b="1" dirty="0" smtClean="0">
                <a:solidFill>
                  <a:schemeClr val="tx1"/>
                </a:solidFill>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modelar </a:t>
            </a:r>
            <a:r>
              <a:rPr lang="pt-BR" altLang="en-US" sz="2400" b="1" dirty="0" smtClean="0">
                <a:latin typeface="Comic Sans MS" panose="030F0702030302020204" pitchFamily="66" charset="0"/>
                <a:cs typeface="Comic Sans MS" panose="030F0702030302020204" pitchFamily="66" charset="0"/>
                <a:sym typeface="+mn-ea"/>
              </a:rPr>
              <a:t>Q1</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latin typeface="Comic Sans MS" panose="030F0702030302020204" pitchFamily="66" charset="0"/>
                <a:cs typeface="Comic Sans MS" panose="030F0702030302020204" pitchFamily="66" charset="0"/>
                <a:sym typeface="+mn-ea"/>
              </a:rPr>
              <a:t>Q2 considerando </a:t>
            </a:r>
            <a:r>
              <a:rPr lang="pt-BR" altLang="en-US" sz="2400" b="1" dirty="0" smtClean="0">
                <a:latin typeface="Symbol" panose="05050102010706020507" charset="0"/>
                <a:cs typeface="Symbol" panose="05050102010706020507" charset="0"/>
                <a:sym typeface="+mn-ea"/>
              </a:rPr>
              <a:t>b</a:t>
            </a:r>
            <a:r>
              <a:rPr lang="pt-BR" altLang="en-US" sz="2400" b="1" baseline="-25000" dirty="0" smtClean="0">
                <a:latin typeface="Comic Sans MS" panose="030F0702030302020204" pitchFamily="66" charset="0"/>
                <a:cs typeface="Comic Sans MS" panose="030F0702030302020204" pitchFamily="66" charset="0"/>
                <a:sym typeface="+mn-ea"/>
              </a:rPr>
              <a:t>1</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latin typeface="Arial" panose="020B0604020202020204" pitchFamily="34" charset="0"/>
                <a:cs typeface="Arial" panose="020B0604020202020204" pitchFamily="34" charset="0"/>
                <a:sym typeface="+mn-ea"/>
              </a:rPr>
              <a:t>≠</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latin typeface="Symbol" panose="05050102010706020507" charset="0"/>
                <a:cs typeface="Symbol" panose="05050102010706020507" charset="0"/>
                <a:sym typeface="+mn-ea"/>
              </a:rPr>
              <a:t>b</a:t>
            </a:r>
            <a:r>
              <a:rPr lang="pt-BR" altLang="en-US" sz="2400" b="1" dirty="0" smtClean="0">
                <a:latin typeface="Comic Sans MS" panose="030F0702030302020204" pitchFamily="66" charset="0"/>
                <a:cs typeface="Comic Sans MS" panose="030F0702030302020204" pitchFamily="66" charset="0"/>
                <a:sym typeface="+mn-ea"/>
              </a:rPr>
              <a:t>2. O valor de </a:t>
            </a:r>
            <a:r>
              <a:rPr lang="pt-BR" altLang="en-US" sz="2400" b="1" dirty="0" smtClean="0">
                <a:latin typeface="Symbol" panose="05050102010706020507" charset="0"/>
                <a:cs typeface="Symbol" panose="05050102010706020507" charset="0"/>
                <a:sym typeface="+mn-ea"/>
              </a:rPr>
              <a:t>b</a:t>
            </a:r>
            <a:r>
              <a:rPr lang="pt-BR" altLang="en-US" sz="2400" b="1" dirty="0" smtClean="0">
                <a:latin typeface="Comic Sans MS" panose="030F0702030302020204" pitchFamily="66" charset="0"/>
                <a:cs typeface="Comic Sans MS" panose="030F0702030302020204" pitchFamily="66" charset="0"/>
                <a:sym typeface="+mn-ea"/>
              </a:rPr>
              <a:t> de um transistor é dado por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553085" y="433705"/>
                <a:ext cx="11123295" cy="14916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Qualquer diferenca em </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Dn, D</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i="1" baseline="-25000" dirty="0" smtClean="0">
                    <a:latin typeface="Symbol" panose="05050102010706020507" charset="0"/>
                    <a:ea typeface="Cambria Math" panose="02040503050406030204" pitchFamily="18" charset="0"/>
                    <a:cs typeface="Symbol" panose="05050102010706020507" charset="0"/>
                    <a:sym typeface="Symbol" panose="05050102010706020507" charset="0"/>
                  </a:rPr>
                  <a:t> </a:t>
                </a:r>
                <a14:m>
                  <m:oMath xmlns:m="http://schemas.openxmlformats.org/officeDocument/2006/math">
                    <m:sSub>
                      <m:sSubPr>
                        <m:ctrlPr>
                          <a:rPr lang="pt-BR" altLang="en-US"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r>
                      <a:rPr lang="en-US" altLang="pt-BR" sz="24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sSub>
                      <m:sSubPr>
                        <m:ctrlPr>
                          <a:rPr lang="pt-BR" altLang="en-US"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oMath>
                </a14:m>
                <a:r>
                  <a:rPr lang="pt-BR" altLang="en-US"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ou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causará diferenças em </a:t>
                </a:r>
                <a:r>
                  <a:rPr lang="pt-BR" altLang="en-US" sz="2400" b="1" dirty="0" smtClean="0">
                    <a:latin typeface="Symbol" panose="05050102010706020507" charset="0"/>
                    <a:cs typeface="Symbol" panose="05050102010706020507" charset="0"/>
                    <a:sym typeface="+mn-ea"/>
                  </a:rPr>
                  <a:t>b</a:t>
                </a:r>
                <a:r>
                  <a:rPr lang="pt-BR" altLang="en-US" sz="2400" b="1" dirty="0" smtClean="0">
                    <a:latin typeface="Comic Sans MS" panose="030F0702030302020204" pitchFamily="66" charset="0"/>
                    <a:cs typeface="Comic Sans MS" panose="030F0702030302020204" pitchFamily="66" charset="0"/>
                    <a:sym typeface="+mn-ea"/>
                  </a:rPr>
                  <a:t>. Vamos escrever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553085" y="433705"/>
                <a:ext cx="11123295" cy="149161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4857115" y="2039620"/>
                <a:ext cx="3034030" cy="78486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4857115" y="2039620"/>
                <a:ext cx="3034030" cy="784860"/>
              </a:xfrm>
              <a:prstGeom prst="rect">
                <a:avLst/>
              </a:prstGeom>
              <a:blipFill rotWithShape="1">
                <a:blip r:embed="rId2"/>
                <a:stretch>
                  <a:fillRect t="-388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857115" y="2884805"/>
                <a:ext cx="3034030" cy="78486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857115" y="2884805"/>
                <a:ext cx="3034030" cy="784860"/>
              </a:xfrm>
              <a:prstGeom prst="rect">
                <a:avLst/>
              </a:prstGeom>
              <a:blipFill rotWithShape="1">
                <a:blip r:embed="rId3"/>
                <a:stretch>
                  <a:fillRect t="-3883"/>
                </a:stretch>
              </a:blipFill>
              <a:ln w="38100">
                <a:noFill/>
              </a:ln>
            </p:spPr>
            <p:txBody>
              <a:bodyPr/>
              <a:lstStyle/>
              <a:p>
                <a:r>
                  <a:rPr lang="pt-BR" altLang="en-US">
                    <a:noFill/>
                  </a:rPr>
                  <a:t> </a:t>
                </a:r>
              </a:p>
            </p:txBody>
          </p:sp>
        </mc:Fallback>
      </mc:AlternateContent>
      <p:sp>
        <p:nvSpPr>
          <p:cNvPr id="7" name="Caixa de Texto 114"/>
          <p:cNvSpPr txBox="1"/>
          <p:nvPr/>
        </p:nvSpPr>
        <p:spPr>
          <a:xfrm>
            <a:off x="645160" y="3669665"/>
            <a:ext cx="1112329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correntes de base serão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 de Texto 5"/>
              <p:cNvSpPr txBox="1"/>
              <p:nvPr/>
            </p:nvSpPr>
            <p:spPr>
              <a:xfrm>
                <a:off x="1635760" y="4130040"/>
                <a:ext cx="8806180" cy="1156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1635760" y="4130040"/>
                <a:ext cx="8806180" cy="1156970"/>
              </a:xfrm>
              <a:prstGeom prst="rect">
                <a:avLst/>
              </a:prstGeom>
              <a:blipFill rotWithShape="1">
                <a:blip r:embed="rId4"/>
                <a:stretch>
                  <a:fillRect t="-26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1635760" y="5368290"/>
                <a:ext cx="8806180" cy="1156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1635760" y="5368290"/>
                <a:ext cx="8806180" cy="1156970"/>
              </a:xfrm>
              <a:prstGeom prst="rect">
                <a:avLst/>
              </a:prstGeom>
              <a:blipFill rotWithShape="1">
                <a:blip r:embed="rId5"/>
                <a:stretch>
                  <a:fillRect t="-2634"/>
                </a:stretch>
              </a:blipFill>
              <a:ln w="38100">
                <a:noFill/>
              </a:ln>
            </p:spPr>
            <p:txBody>
              <a:bodyPr/>
              <a:lstStyle/>
              <a:p>
                <a:r>
                  <a:rPr lang="pt-BR" altLang="en-US">
                    <a:noFill/>
                  </a:rPr>
                  <a:t> </a:t>
                </a:r>
              </a:p>
            </p:txBody>
          </p:sp>
        </mc:Fallback>
      </mc:AlternateContent>
    </p:spTree>
  </p:cSld>
  <p:clrMapOvr>
    <a:masterClrMapping/>
  </p:clrMapOvr>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53085" y="433705"/>
            <a:ext cx="11123295" cy="156845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Usemos a aproximação, obtida a partir de serie de Taylor, abaixo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5"/>
              <p:cNvSpPr txBox="1"/>
              <p:nvPr/>
            </p:nvSpPr>
            <p:spPr>
              <a:xfrm>
                <a:off x="2933065" y="1723390"/>
                <a:ext cx="5925185" cy="708025"/>
              </a:xfrm>
              <a:prstGeom prst="rect">
                <a:avLst/>
              </a:prstGeom>
              <a:noFill/>
              <a:ln w="38100">
                <a:noFill/>
              </a:ln>
            </p:spPr>
            <p:txBody>
              <a:bodyPr wrap="square" rtlCol="0" anchor="t">
                <a:spAutoFit/>
              </a:bodyPr>
              <a:p>
                <a:pPr algn="l"/>
                <a14:m>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oMath>
                </a14:m>
                <a:r>
                  <a:rPr lang="pt-BR" altLang="en-US" sz="2800" baseline="30000" dirty="0">
                    <a:latin typeface="Cambria Math" panose="02040503050406030204" pitchFamily="18" charset="0"/>
                    <a:cs typeface="Cambria Math" panose="02040503050406030204" pitchFamily="18" charset="0"/>
                  </a:rPr>
                  <a:t>                  </a:t>
                </a:r>
                <a:r>
                  <a:rPr lang="pt-BR" altLang="en-US" sz="2800" dirty="0">
                    <a:latin typeface="Cambria Math" panose="02040503050406030204" pitchFamily="18" charset="0"/>
                    <a:cs typeface="Cambria Math" panose="02040503050406030204" pitchFamily="18" charset="0"/>
                  </a:rPr>
                  <a:t>quando x &lt;&lt;1</a:t>
                </a:r>
                <a:endParaRPr lang="pt-BR" altLang="en-US" sz="28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2933065" y="1723390"/>
                <a:ext cx="5925185" cy="708025"/>
              </a:xfrm>
              <a:prstGeom prst="rect">
                <a:avLst/>
              </a:prstGeom>
              <a:blipFill rotWithShape="1">
                <a:blip r:embed="rId1"/>
                <a:stretch>
                  <a:fillRect t="-609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114"/>
              <p:cNvSpPr txBox="1"/>
              <p:nvPr/>
            </p:nvSpPr>
            <p:spPr>
              <a:xfrm>
                <a:off x="630555" y="2595245"/>
                <a:ext cx="11123295" cy="67564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Caso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&lt;&lt;</m:t>
                    </m:r>
                    <m:r>
                      <a:rPr lang="en-US" altLang="pt-BR" sz="2400" i="1">
                        <a:latin typeface="Cambria Math" panose="02040503050406030204" pitchFamily="18" charset="0"/>
                        <a:cs typeface="Cambria Math" panose="02040503050406030204" pitchFamily="18" charset="0"/>
                      </a:rPr>
                      <m:t>1</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podemos aplicar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aproximação acima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7" name="Caixa de Texto 114"/>
              <p:cNvSpPr txBox="1">
                <a:spLocks noRot="1" noChangeAspect="1" noMove="1" noResize="1" noEditPoints="1" noAdjustHandles="1" noChangeArrowheads="1" noChangeShapeType="1" noTextEdit="1"/>
              </p:cNvSpPr>
              <p:nvPr/>
            </p:nvSpPr>
            <p:spPr>
              <a:xfrm>
                <a:off x="630555" y="2595245"/>
                <a:ext cx="11123295" cy="67564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1378585" y="3219450"/>
                <a:ext cx="8806180" cy="11601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1378585" y="3219450"/>
                <a:ext cx="8806180" cy="1160145"/>
              </a:xfrm>
              <a:prstGeom prst="rect">
                <a:avLst/>
              </a:prstGeom>
              <a:blipFill rotWithShape="1">
                <a:blip r:embed="rId3"/>
                <a:stretch>
                  <a:fillRect t="-262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1525905" y="4615815"/>
                <a:ext cx="8511540" cy="14001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1525905" y="4615815"/>
                <a:ext cx="8511540" cy="1400175"/>
              </a:xfrm>
              <a:prstGeom prst="rect">
                <a:avLst/>
              </a:prstGeom>
              <a:blipFill rotWithShape="1">
                <a:blip r:embed="rId4"/>
                <a:stretch>
                  <a:fillRect t="-2177"/>
                </a:stretch>
              </a:blipFill>
              <a:ln w="38100">
                <a:noFill/>
              </a:ln>
            </p:spPr>
            <p:txBody>
              <a:bodyPr/>
              <a:lstStyle/>
              <a:p>
                <a:r>
                  <a:rPr lang="pt-BR" altLang="en-US">
                    <a:noFill/>
                  </a:rPr>
                  <a:t> </a:t>
                </a:r>
              </a:p>
            </p:txBody>
          </p:sp>
        </mc:Fallback>
      </mc:AlternateContent>
    </p:spTree>
  </p:cSld>
  <p:clrMapOvr>
    <a:masterClrMapping/>
  </p:clrMapOvr>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53085" y="433705"/>
            <a:ext cx="11123295" cy="112204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corrente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 de Texto 5"/>
              <p:cNvSpPr txBox="1"/>
              <p:nvPr/>
            </p:nvSpPr>
            <p:spPr>
              <a:xfrm>
                <a:off x="1864360" y="1679575"/>
                <a:ext cx="8231505" cy="8521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𝑜𝑓𝐸</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1864360" y="1679575"/>
                <a:ext cx="8231505" cy="852170"/>
              </a:xfrm>
              <a:prstGeom prst="rect">
                <a:avLst/>
              </a:prstGeom>
              <a:blipFill rotWithShape="1">
                <a:blip r:embed="rId1"/>
                <a:stretch>
                  <a:fillRect t="-3577"/>
                </a:stretch>
              </a:blipFill>
              <a:ln w="38100">
                <a:noFill/>
              </a:ln>
            </p:spPr>
            <p:txBody>
              <a:bodyPr/>
              <a:lstStyle/>
              <a:p>
                <a:r>
                  <a:rPr lang="pt-BR" altLang="en-US">
                    <a:noFill/>
                  </a:rPr>
                  <a:t> </a:t>
                </a:r>
              </a:p>
            </p:txBody>
          </p:sp>
        </mc:Fallback>
      </mc:AlternateContent>
    </p:spTree>
  </p:cSld>
  <p:clrMapOvr>
    <a:masterClrMapping/>
  </p:clrMapOvr>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53085" y="433705"/>
            <a:ext cx="11123295" cy="193802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Regras para um bom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matching</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componentes (para CIs)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1. Dois componentes iguais devem ter a mesma forma, estar o mais próximos possível e, se possível, ser simétricos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oup 2"/>
          <p:cNvGrpSpPr/>
          <p:nvPr/>
        </p:nvGrpSpPr>
        <p:grpSpPr>
          <a:xfrm rot="16200000">
            <a:off x="1157654" y="3885614"/>
            <a:ext cx="2997200" cy="1138458"/>
            <a:chOff x="5302" y="4464"/>
            <a:chExt cx="10607" cy="3563"/>
          </a:xfrm>
        </p:grpSpPr>
        <p:sp>
          <p:nvSpPr>
            <p:cNvPr id="221"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2"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8"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29"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230"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31"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grpSp>
        <p:nvGrpSpPr>
          <p:cNvPr id="4" name="Group 3"/>
          <p:cNvGrpSpPr/>
          <p:nvPr/>
        </p:nvGrpSpPr>
        <p:grpSpPr>
          <a:xfrm rot="16200000">
            <a:off x="2861359" y="3924984"/>
            <a:ext cx="2997200" cy="1138458"/>
            <a:chOff x="5302" y="4464"/>
            <a:chExt cx="10607" cy="3563"/>
          </a:xfrm>
        </p:grpSpPr>
        <p:sp>
          <p:nvSpPr>
            <p:cNvPr id="5"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8"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9"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10"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sp>
        <p:nvSpPr>
          <p:cNvPr id="11" name="Rectangles 10"/>
          <p:cNvSpPr/>
          <p:nvPr/>
        </p:nvSpPr>
        <p:spPr>
          <a:xfrm>
            <a:off x="7672070" y="2668270"/>
            <a:ext cx="1095375" cy="880745"/>
          </a:xfrm>
          <a:prstGeom prst="rect">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Rectangles 11"/>
          <p:cNvSpPr/>
          <p:nvPr/>
        </p:nvSpPr>
        <p:spPr>
          <a:xfrm>
            <a:off x="9049385" y="2668270"/>
            <a:ext cx="1095375" cy="8807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Rectangles 12"/>
          <p:cNvSpPr/>
          <p:nvPr/>
        </p:nvSpPr>
        <p:spPr>
          <a:xfrm>
            <a:off x="7672070" y="3879215"/>
            <a:ext cx="1095375" cy="8807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Rectangles 13"/>
          <p:cNvSpPr/>
          <p:nvPr/>
        </p:nvSpPr>
        <p:spPr>
          <a:xfrm>
            <a:off x="9049385" y="3879215"/>
            <a:ext cx="1095375" cy="880745"/>
          </a:xfrm>
          <a:prstGeom prst="rect">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Caixa de Texto 114"/>
          <p:cNvSpPr txBox="1"/>
          <p:nvPr/>
        </p:nvSpPr>
        <p:spPr>
          <a:xfrm>
            <a:off x="7207885" y="4958715"/>
            <a:ext cx="3359785" cy="11988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estrutura em centróide para pares diferenciais</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34670" y="422910"/>
            <a:ext cx="11123295" cy="156845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Regras para um bom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matching</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componentes (para CIs)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2. As correntes devem ir na mesma direção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oup 2"/>
          <p:cNvGrpSpPr/>
          <p:nvPr/>
        </p:nvGrpSpPr>
        <p:grpSpPr>
          <a:xfrm rot="16200000">
            <a:off x="733474" y="3635424"/>
            <a:ext cx="2997200" cy="1138458"/>
            <a:chOff x="5302" y="4464"/>
            <a:chExt cx="10607" cy="3563"/>
          </a:xfrm>
        </p:grpSpPr>
        <p:sp>
          <p:nvSpPr>
            <p:cNvPr id="221"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2"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8"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29"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230"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31"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grpSp>
        <p:nvGrpSpPr>
          <p:cNvPr id="4" name="Group 3"/>
          <p:cNvGrpSpPr/>
          <p:nvPr/>
        </p:nvGrpSpPr>
        <p:grpSpPr>
          <a:xfrm rot="0">
            <a:off x="3441749" y="3637329"/>
            <a:ext cx="2997200" cy="1138458"/>
            <a:chOff x="5302" y="4464"/>
            <a:chExt cx="10607" cy="3563"/>
          </a:xfrm>
        </p:grpSpPr>
        <p:sp>
          <p:nvSpPr>
            <p:cNvPr id="5"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8"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9"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10"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sp>
        <p:nvSpPr>
          <p:cNvPr id="11" name="Right Arrow 10"/>
          <p:cNvSpPr/>
          <p:nvPr/>
        </p:nvSpPr>
        <p:spPr>
          <a:xfrm rot="10800000">
            <a:off x="4493895" y="4811395"/>
            <a:ext cx="719455" cy="190500"/>
          </a:xfrm>
          <a:prstGeom prst="rightArrow">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Right Arrow 11"/>
          <p:cNvSpPr/>
          <p:nvPr/>
        </p:nvSpPr>
        <p:spPr>
          <a:xfrm rot="5400000">
            <a:off x="1099820" y="4144645"/>
            <a:ext cx="719455" cy="190500"/>
          </a:xfrm>
          <a:prstGeom prst="rightArrow">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CaixaDeTexto 83"/>
          <p:cNvSpPr txBox="1"/>
          <p:nvPr/>
        </p:nvSpPr>
        <p:spPr>
          <a:xfrm>
            <a:off x="4593590" y="4988560"/>
            <a:ext cx="520065" cy="398780"/>
          </a:xfrm>
          <a:prstGeom prst="rect">
            <a:avLst/>
          </a:prstGeom>
          <a:noFill/>
        </p:spPr>
        <p:txBody>
          <a:bodyPr wrap="square" rtlCol="0">
            <a:spAutoFit/>
          </a:bodyPr>
          <a:p>
            <a:pPr algn="ctr"/>
            <a:r>
              <a:rPr lang="pt-BR" sz="2000" dirty="0" smtClean="0"/>
              <a:t>I</a:t>
            </a:r>
            <a:r>
              <a:rPr lang="pt-BR" sz="2000" baseline="-25000" dirty="0" smtClean="0"/>
              <a:t>D</a:t>
            </a:r>
            <a:endParaRPr lang="pt-BR" sz="2000" baseline="-25000" dirty="0" smtClean="0"/>
          </a:p>
        </p:txBody>
      </p:sp>
      <p:sp>
        <p:nvSpPr>
          <p:cNvPr id="14" name="CaixaDeTexto 83"/>
          <p:cNvSpPr txBox="1"/>
          <p:nvPr/>
        </p:nvSpPr>
        <p:spPr>
          <a:xfrm>
            <a:off x="961390" y="3996055"/>
            <a:ext cx="520065" cy="398780"/>
          </a:xfrm>
          <a:prstGeom prst="rect">
            <a:avLst/>
          </a:prstGeom>
          <a:noFill/>
        </p:spPr>
        <p:txBody>
          <a:bodyPr wrap="square" rtlCol="0">
            <a:spAutoFit/>
          </a:bodyPr>
          <a:p>
            <a:pPr algn="ctr"/>
            <a:r>
              <a:rPr lang="pt-BR" sz="2000" dirty="0" smtClean="0"/>
              <a:t>I</a:t>
            </a:r>
            <a:r>
              <a:rPr lang="pt-BR" sz="2000" baseline="-25000" dirty="0" smtClean="0"/>
              <a:t>D</a:t>
            </a:r>
            <a:endParaRPr lang="pt-BR" sz="2000" baseline="-25000" dirty="0" smtClean="0"/>
          </a:p>
        </p:txBody>
      </p:sp>
      <p:sp>
        <p:nvSpPr>
          <p:cNvPr id="15" name="Caixa de Texto 114"/>
          <p:cNvSpPr txBox="1"/>
          <p:nvPr/>
        </p:nvSpPr>
        <p:spPr>
          <a:xfrm>
            <a:off x="6761480" y="3728720"/>
            <a:ext cx="5038725" cy="82994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 mobilidade dos portadores varia com a direção no cristal</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534670" y="422910"/>
                <a:ext cx="11123295" cy="247015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Regras para um bom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matching</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componentes (para CIs)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3. Quanto maior for o componente, dimensões fisicas, melhor o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maching</a:t>
                </a:r>
                <a:endParaRPr lang="pt-BR" altLang="en-US" sz="2400" b="1" i="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(o desvio padrão de alguns parametros, por exemplo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T</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depende de </a:t>
                </a:r>
                <a14:m>
                  <m:oMath xmlns:m="http://schemas.openxmlformats.org/officeDocument/2006/math">
                    <m:rad>
                      <m:radPr>
                        <m:degHide m:val="on"/>
                        <m:ctrlPr>
                          <a:rPr lang="en-US" altLang="pt-BR" sz="2400" b="1" dirty="0" smtClean="0">
                            <a:solidFill>
                              <a:srgbClr val="C00000"/>
                            </a:solidFill>
                            <a:latin typeface="Cambria Math" panose="02040503050406030204" pitchFamily="18" charset="0"/>
                            <a:cs typeface="Cambria Math" panose="02040503050406030204" pitchFamily="18" charset="0"/>
                            <a:sym typeface="+mn-ea"/>
                          </a:rPr>
                        </m:ctrlPr>
                      </m:radPr>
                      <m:deg/>
                      <m:e>
                        <m:r>
                          <a:rPr lang="en-US" altLang="pt-BR" sz="2400" b="1" dirty="0" smtClean="0">
                            <a:solidFill>
                              <a:srgbClr val="C00000"/>
                            </a:solidFill>
                            <a:latin typeface="Cambria Math" panose="02040503050406030204" pitchFamily="18" charset="0"/>
                            <a:cs typeface="Cambria Math" panose="02040503050406030204" pitchFamily="18" charset="0"/>
                            <a:sym typeface="+mn-ea"/>
                          </a:rPr>
                          <m:t>𝐖𝐋</m:t>
                        </m:r>
                      </m:e>
                    </m:rad>
                  </m:oMath>
                </a14:m>
                <a:r>
                  <a:rPr lang="pt-BR" altLang="en-US" sz="2400" dirty="0" smtClean="0">
                    <a:solidFill>
                      <a:srgbClr val="C00000"/>
                    </a:solidFill>
                    <a:latin typeface="Cambria Math" panose="02040503050406030204" pitchFamily="18" charset="0"/>
                    <a:cs typeface="Cambria Math" panose="02040503050406030204" pitchFamily="18" charset="0"/>
                    <a:sym typeface="+mn-ea"/>
                  </a:rPr>
                  <a:t>)</a:t>
                </a:r>
                <a:endParaRPr lang="pt-BR" altLang="en-US" sz="2400" b="1" i="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4. A vizinhança dos componentes deve ser igual</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534670" y="422910"/>
                <a:ext cx="11123295" cy="247015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 name="Group 2"/>
          <p:cNvGrpSpPr/>
          <p:nvPr/>
        </p:nvGrpSpPr>
        <p:grpSpPr>
          <a:xfrm rot="16200000">
            <a:off x="5400724" y="4142154"/>
            <a:ext cx="2997200" cy="1138458"/>
            <a:chOff x="5302" y="4464"/>
            <a:chExt cx="10607" cy="3563"/>
          </a:xfrm>
        </p:grpSpPr>
        <p:sp>
          <p:nvSpPr>
            <p:cNvPr id="221"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2"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8"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29"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230"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31"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grpSp>
        <p:nvGrpSpPr>
          <p:cNvPr id="4" name="Group 3"/>
          <p:cNvGrpSpPr/>
          <p:nvPr/>
        </p:nvGrpSpPr>
        <p:grpSpPr>
          <a:xfrm rot="16200000">
            <a:off x="8299499" y="4177714"/>
            <a:ext cx="2997200" cy="1138458"/>
            <a:chOff x="5302" y="4464"/>
            <a:chExt cx="10607" cy="3563"/>
          </a:xfrm>
        </p:grpSpPr>
        <p:sp>
          <p:nvSpPr>
            <p:cNvPr id="5"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8"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9"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10"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sp>
        <p:nvSpPr>
          <p:cNvPr id="11" name="Right Arrow 10"/>
          <p:cNvSpPr/>
          <p:nvPr/>
        </p:nvSpPr>
        <p:spPr>
          <a:xfrm rot="5400000">
            <a:off x="10237470" y="4656455"/>
            <a:ext cx="719455" cy="190500"/>
          </a:xfrm>
          <a:prstGeom prst="rightArrow">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Right Arrow 11"/>
          <p:cNvSpPr/>
          <p:nvPr/>
        </p:nvSpPr>
        <p:spPr>
          <a:xfrm rot="5400000">
            <a:off x="5767070" y="4651375"/>
            <a:ext cx="719455" cy="190500"/>
          </a:xfrm>
          <a:prstGeom prst="rightArrow">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CaixaDeTexto 83"/>
          <p:cNvSpPr txBox="1"/>
          <p:nvPr/>
        </p:nvSpPr>
        <p:spPr>
          <a:xfrm rot="16200000">
            <a:off x="9451340" y="5528945"/>
            <a:ext cx="520065" cy="398780"/>
          </a:xfrm>
          <a:prstGeom prst="rect">
            <a:avLst/>
          </a:prstGeom>
          <a:noFill/>
        </p:spPr>
        <p:txBody>
          <a:bodyPr wrap="square" rtlCol="0">
            <a:spAutoFit/>
          </a:bodyPr>
          <a:p>
            <a:pPr algn="ctr"/>
            <a:r>
              <a:rPr lang="pt-BR" sz="2000" dirty="0" smtClean="0"/>
              <a:t>I</a:t>
            </a:r>
            <a:r>
              <a:rPr lang="pt-BR" sz="2000" baseline="-25000" dirty="0" smtClean="0"/>
              <a:t>D</a:t>
            </a:r>
            <a:endParaRPr lang="pt-BR" sz="2000" baseline="-25000" dirty="0" smtClean="0"/>
          </a:p>
        </p:txBody>
      </p:sp>
      <p:sp>
        <p:nvSpPr>
          <p:cNvPr id="14" name="CaixaDeTexto 83"/>
          <p:cNvSpPr txBox="1"/>
          <p:nvPr/>
        </p:nvSpPr>
        <p:spPr>
          <a:xfrm>
            <a:off x="5628640" y="4502785"/>
            <a:ext cx="520065" cy="398780"/>
          </a:xfrm>
          <a:prstGeom prst="rect">
            <a:avLst/>
          </a:prstGeom>
          <a:noFill/>
        </p:spPr>
        <p:txBody>
          <a:bodyPr wrap="square" rtlCol="0">
            <a:spAutoFit/>
          </a:bodyPr>
          <a:p>
            <a:pPr algn="ctr"/>
            <a:r>
              <a:rPr lang="pt-BR" sz="2000" dirty="0" smtClean="0"/>
              <a:t>I</a:t>
            </a:r>
            <a:r>
              <a:rPr lang="pt-BR" sz="2000" baseline="-25000" dirty="0" smtClean="0"/>
              <a:t>D</a:t>
            </a:r>
            <a:endParaRPr lang="pt-BR" sz="2000" baseline="-25000" dirty="0" smtClean="0"/>
          </a:p>
        </p:txBody>
      </p:sp>
      <p:sp>
        <p:nvSpPr>
          <p:cNvPr id="16" name="Explosion 1 15"/>
          <p:cNvSpPr/>
          <p:nvPr/>
        </p:nvSpPr>
        <p:spPr>
          <a:xfrm>
            <a:off x="5219700" y="3316605"/>
            <a:ext cx="438150" cy="409575"/>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Explosion 1 16"/>
          <p:cNvSpPr/>
          <p:nvPr/>
        </p:nvSpPr>
        <p:spPr>
          <a:xfrm>
            <a:off x="8220710" y="3316605"/>
            <a:ext cx="438150" cy="409575"/>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 name="Freeform 17"/>
          <p:cNvSpPr/>
          <p:nvPr/>
        </p:nvSpPr>
        <p:spPr>
          <a:xfrm>
            <a:off x="4239260" y="3659505"/>
            <a:ext cx="1026160" cy="1610360"/>
          </a:xfrm>
          <a:custGeom>
            <a:avLst/>
            <a:gdLst>
              <a:gd name="connisteX0" fmla="*/ 1171575 w 1171575"/>
              <a:gd name="connsiteY0" fmla="*/ 0 h 1628775"/>
              <a:gd name="connisteX1" fmla="*/ 676275 w 1171575"/>
              <a:gd name="connsiteY1" fmla="*/ 485775 h 1628775"/>
              <a:gd name="connisteX2" fmla="*/ 714375 w 1171575"/>
              <a:gd name="connsiteY2" fmla="*/ 1228725 h 1628775"/>
              <a:gd name="connisteX3" fmla="*/ 0 w 1171575"/>
              <a:gd name="connsiteY3" fmla="*/ 1628775 h 1628775"/>
            </a:gdLst>
            <a:ahLst/>
            <a:cxnLst>
              <a:cxn ang="0">
                <a:pos x="connisteX0" y="connsiteY0"/>
              </a:cxn>
              <a:cxn ang="0">
                <a:pos x="connisteX1" y="connsiteY1"/>
              </a:cxn>
              <a:cxn ang="0">
                <a:pos x="connisteX2" y="connsiteY2"/>
              </a:cxn>
              <a:cxn ang="0">
                <a:pos x="connisteX3" y="connsiteY3"/>
              </a:cxn>
            </a:cxnLst>
            <a:rect l="l" t="t" r="r" b="b"/>
            <a:pathLst>
              <a:path w="1171575" h="1628775">
                <a:moveTo>
                  <a:pt x="1171575" y="0"/>
                </a:moveTo>
                <a:cubicBezTo>
                  <a:pt x="1071880" y="82550"/>
                  <a:pt x="767715" y="240030"/>
                  <a:pt x="676275" y="485775"/>
                </a:cubicBezTo>
                <a:cubicBezTo>
                  <a:pt x="584835" y="731520"/>
                  <a:pt x="849630" y="1000125"/>
                  <a:pt x="714375" y="1228725"/>
                </a:cubicBezTo>
                <a:cubicBezTo>
                  <a:pt x="579120" y="1457325"/>
                  <a:pt x="143510" y="1563370"/>
                  <a:pt x="0" y="1628775"/>
                </a:cubicBezTo>
              </a:path>
            </a:pathLst>
          </a:custGeom>
          <a:noFill/>
          <a:ln w="19050">
            <a:solidFill>
              <a:srgbClr val="9A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Freeform 18"/>
          <p:cNvSpPr/>
          <p:nvPr/>
        </p:nvSpPr>
        <p:spPr>
          <a:xfrm>
            <a:off x="4279265" y="3659505"/>
            <a:ext cx="3970020" cy="1685925"/>
          </a:xfrm>
          <a:custGeom>
            <a:avLst/>
            <a:gdLst>
              <a:gd name="connisteX0" fmla="*/ 3609975 w 3609975"/>
              <a:gd name="connsiteY0" fmla="*/ 0 h 1685925"/>
              <a:gd name="connisteX1" fmla="*/ 2876550 w 3609975"/>
              <a:gd name="connsiteY1" fmla="*/ 619125 h 1685925"/>
              <a:gd name="connisteX2" fmla="*/ 2828925 w 3609975"/>
              <a:gd name="connsiteY2" fmla="*/ 1428750 h 1685925"/>
              <a:gd name="connisteX3" fmla="*/ 0 w 3609975"/>
              <a:gd name="connsiteY3" fmla="*/ 1685925 h 1685925"/>
            </a:gdLst>
            <a:ahLst/>
            <a:cxnLst>
              <a:cxn ang="0">
                <a:pos x="connisteX0" y="connsiteY0"/>
              </a:cxn>
              <a:cxn ang="0">
                <a:pos x="connisteX1" y="connsiteY1"/>
              </a:cxn>
              <a:cxn ang="0">
                <a:pos x="connisteX2" y="connsiteY2"/>
              </a:cxn>
              <a:cxn ang="0">
                <a:pos x="connisteX3" y="connsiteY3"/>
              </a:cxn>
            </a:cxnLst>
            <a:rect l="l" t="t" r="r" b="b"/>
            <a:pathLst>
              <a:path w="3609975" h="1685925">
                <a:moveTo>
                  <a:pt x="3609975" y="0"/>
                </a:moveTo>
                <a:cubicBezTo>
                  <a:pt x="3463925" y="107315"/>
                  <a:pt x="3032760" y="333375"/>
                  <a:pt x="2876550" y="619125"/>
                </a:cubicBezTo>
                <a:cubicBezTo>
                  <a:pt x="2720340" y="904875"/>
                  <a:pt x="3404235" y="1215390"/>
                  <a:pt x="2828925" y="1428750"/>
                </a:cubicBezTo>
                <a:cubicBezTo>
                  <a:pt x="2253615" y="1642110"/>
                  <a:pt x="564515" y="1650365"/>
                  <a:pt x="0" y="168592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Caixa de Texto 114"/>
          <p:cNvSpPr txBox="1"/>
          <p:nvPr/>
        </p:nvSpPr>
        <p:spPr>
          <a:xfrm>
            <a:off x="1006475" y="4512310"/>
            <a:ext cx="3359785" cy="156845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Se aparecer uma  ´sujeira´ de um lado, deve ser colocada também do outro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1" name="CaixaDeTexto 83"/>
          <p:cNvSpPr txBox="1"/>
          <p:nvPr/>
        </p:nvSpPr>
        <p:spPr>
          <a:xfrm>
            <a:off x="10568940" y="4512310"/>
            <a:ext cx="520065" cy="398780"/>
          </a:xfrm>
          <a:prstGeom prst="rect">
            <a:avLst/>
          </a:prstGeom>
          <a:noFill/>
        </p:spPr>
        <p:txBody>
          <a:bodyPr wrap="square" rtlCol="0">
            <a:spAutoFit/>
          </a:bodyPr>
          <a:p>
            <a:pPr algn="ctr"/>
            <a:r>
              <a:rPr lang="pt-BR" sz="2000" dirty="0" smtClean="0"/>
              <a:t>I</a:t>
            </a:r>
            <a:r>
              <a:rPr lang="pt-BR" sz="2000" baseline="-25000" dirty="0" smtClean="0"/>
              <a:t>D</a:t>
            </a:r>
            <a:endParaRPr lang="pt-BR" sz="2000" baseline="-25000" dirty="0" smtClean="0"/>
          </a:p>
        </p:txBody>
      </p:sp>
    </p:spTree>
  </p:cSld>
  <p:clrMapOvr>
    <a:masterClrMapping/>
  </p:clrMapOvr>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pic>
        <p:nvPicPr>
          <p:cNvPr id="94" name="Imagem 94" descr="Resultado de imagem para u741 op amp"/>
          <p:cNvPicPr>
            <a:picLocks noChangeAspect="1" noChangeArrowheads="1"/>
          </p:cNvPicPr>
          <p:nvPr/>
        </p:nvPicPr>
        <p:blipFill>
          <a:blip r:embed="rId1" cstate="print"/>
          <a:srcRect/>
          <a:stretch>
            <a:fillRect/>
          </a:stretch>
        </p:blipFill>
        <p:spPr>
          <a:xfrm>
            <a:off x="2526030" y="2560955"/>
            <a:ext cx="6769735" cy="4160520"/>
          </a:xfrm>
          <a:prstGeom prst="rect">
            <a:avLst/>
          </a:prstGeom>
          <a:noFill/>
          <a:ln w="9525">
            <a:noFill/>
            <a:miter lim="800000"/>
            <a:headEnd/>
            <a:tailEnd/>
          </a:ln>
        </p:spPr>
      </p:pic>
      <p:sp>
        <p:nvSpPr>
          <p:cNvPr id="115" name="Caixa de Texto 114"/>
          <p:cNvSpPr txBox="1"/>
          <p:nvPr/>
        </p:nvSpPr>
        <p:spPr>
          <a:xfrm>
            <a:off x="534670" y="422910"/>
            <a:ext cx="11123295" cy="223012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Exemplo de circuito: amplificador operacional 741: os transistores Q1 e Q2 e Q3 e Q4 devem estar casados (eles compõe uma estrutura similar ao par diferencial). No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layout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 seguir, pode-se ve-los com a mesma forma, próximos e na mesma direção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3" name="Group 2"/>
          <p:cNvGrpSpPr/>
          <p:nvPr/>
        </p:nvGrpSpPr>
        <p:grpSpPr>
          <a:xfrm>
            <a:off x="2392680" y="1761490"/>
            <a:ext cx="7223125" cy="4267835"/>
            <a:chOff x="4727" y="2265"/>
            <a:chExt cx="9951" cy="6270"/>
          </a:xfrm>
        </p:grpSpPr>
        <p:pic>
          <p:nvPicPr>
            <p:cNvPr id="106" name="Imagem 106" descr="http://static.righto.com/images/741/clean_scaled_small.png"/>
            <p:cNvPicPr>
              <a:picLocks noChangeAspect="1" noChangeArrowheads="1"/>
            </p:cNvPicPr>
            <p:nvPr/>
          </p:nvPicPr>
          <p:blipFill>
            <a:blip r:embed="rId1" cstate="print"/>
            <a:srcRect/>
            <a:stretch>
              <a:fillRect/>
            </a:stretch>
          </p:blipFill>
          <p:spPr>
            <a:xfrm>
              <a:off x="4727" y="2265"/>
              <a:ext cx="9746" cy="6271"/>
            </a:xfrm>
            <a:prstGeom prst="rect">
              <a:avLst/>
            </a:prstGeom>
            <a:noFill/>
            <a:ln w="9525">
              <a:noFill/>
              <a:miter lim="800000"/>
              <a:headEnd/>
              <a:tailEnd/>
            </a:ln>
          </p:spPr>
        </p:pic>
        <p:grpSp>
          <p:nvGrpSpPr>
            <p:cNvPr id="1073742896" name="Group 1073742895"/>
            <p:cNvGrpSpPr/>
            <p:nvPr/>
          </p:nvGrpSpPr>
          <p:grpSpPr>
            <a:xfrm>
              <a:off x="4854" y="2359"/>
              <a:ext cx="9824" cy="6082"/>
              <a:chOff x="1266" y="1504"/>
              <a:chExt cx="9824" cy="6082"/>
            </a:xfrm>
          </p:grpSpPr>
          <p:sp>
            <p:nvSpPr>
              <p:cNvPr id="1073742850" name="Text Box 1073742849"/>
              <p:cNvSpPr txBox="1"/>
              <p:nvPr/>
            </p:nvSpPr>
            <p:spPr>
              <a:xfrm>
                <a:off x="1722" y="4639"/>
                <a:ext cx="746" cy="454"/>
              </a:xfrm>
              <a:prstGeom prst="rect">
                <a:avLst/>
              </a:prstGeom>
              <a:noFill/>
              <a:ln w="9525">
                <a:noFill/>
              </a:ln>
            </p:spPr>
            <p:txBody>
              <a:bodyPr/>
              <a:p>
                <a:r>
                  <a:rPr lang="en-US" b="1"/>
                  <a:t>Q1</a:t>
                </a:r>
                <a:endParaRPr lang="en-US" b="1"/>
              </a:p>
              <a:p>
                <a:endParaRPr lang="en-US" b="1"/>
              </a:p>
            </p:txBody>
          </p:sp>
          <p:sp>
            <p:nvSpPr>
              <p:cNvPr id="1073742851" name="Text Box 1073742850"/>
              <p:cNvSpPr txBox="1"/>
              <p:nvPr/>
            </p:nvSpPr>
            <p:spPr>
              <a:xfrm>
                <a:off x="4294" y="3624"/>
                <a:ext cx="1021" cy="454"/>
              </a:xfrm>
              <a:prstGeom prst="rect">
                <a:avLst/>
              </a:prstGeom>
              <a:noFill/>
              <a:ln w="9525">
                <a:noFill/>
              </a:ln>
            </p:spPr>
            <p:txBody>
              <a:bodyPr/>
              <a:p>
                <a:r>
                  <a:rPr lang="en-US" b="1"/>
                  <a:t>Q5</a:t>
                </a:r>
                <a:endParaRPr lang="en-US" b="1"/>
              </a:p>
              <a:p>
                <a:endParaRPr lang="en-US" b="1"/>
              </a:p>
            </p:txBody>
          </p:sp>
          <p:sp>
            <p:nvSpPr>
              <p:cNvPr id="1073742852" name="Text Box 1073742851"/>
              <p:cNvSpPr txBox="1"/>
              <p:nvPr/>
            </p:nvSpPr>
            <p:spPr>
              <a:xfrm>
                <a:off x="2720" y="3680"/>
                <a:ext cx="907" cy="454"/>
              </a:xfrm>
              <a:prstGeom prst="rect">
                <a:avLst/>
              </a:prstGeom>
              <a:noFill/>
              <a:ln w="9525">
                <a:noFill/>
              </a:ln>
            </p:spPr>
            <p:txBody>
              <a:bodyPr/>
              <a:p>
                <a:r>
                  <a:rPr lang="en-US" b="1"/>
                  <a:t>Q4</a:t>
                </a:r>
                <a:endParaRPr lang="en-US" b="1"/>
              </a:p>
              <a:p>
                <a:endParaRPr lang="en-US" b="1"/>
              </a:p>
            </p:txBody>
          </p:sp>
          <p:sp>
            <p:nvSpPr>
              <p:cNvPr id="1073742853" name="Text Box 1073742852"/>
              <p:cNvSpPr txBox="1"/>
              <p:nvPr/>
            </p:nvSpPr>
            <p:spPr>
              <a:xfrm>
                <a:off x="2760" y="5093"/>
                <a:ext cx="961" cy="454"/>
              </a:xfrm>
              <a:prstGeom prst="rect">
                <a:avLst/>
              </a:prstGeom>
              <a:noFill/>
              <a:ln w="9525">
                <a:noFill/>
              </a:ln>
            </p:spPr>
            <p:txBody>
              <a:bodyPr/>
              <a:p>
                <a:r>
                  <a:rPr lang="en-US" b="1"/>
                  <a:t>Q3</a:t>
                </a:r>
                <a:endParaRPr lang="en-US" b="1"/>
              </a:p>
              <a:p>
                <a:endParaRPr lang="en-US" b="1"/>
              </a:p>
            </p:txBody>
          </p:sp>
          <p:sp>
            <p:nvSpPr>
              <p:cNvPr id="1073742854" name="Text Box 1073742853"/>
              <p:cNvSpPr txBox="1"/>
              <p:nvPr/>
            </p:nvSpPr>
            <p:spPr>
              <a:xfrm>
                <a:off x="1761" y="4139"/>
                <a:ext cx="907" cy="454"/>
              </a:xfrm>
              <a:prstGeom prst="rect">
                <a:avLst/>
              </a:prstGeom>
              <a:noFill/>
              <a:ln w="9525">
                <a:noFill/>
              </a:ln>
            </p:spPr>
            <p:txBody>
              <a:bodyPr/>
              <a:p>
                <a:r>
                  <a:rPr lang="en-US" b="1"/>
                  <a:t>Q2</a:t>
                </a:r>
                <a:endParaRPr lang="en-US" b="1"/>
              </a:p>
              <a:p>
                <a:endParaRPr lang="en-US" b="1"/>
              </a:p>
            </p:txBody>
          </p:sp>
          <p:sp>
            <p:nvSpPr>
              <p:cNvPr id="1073742855" name="Text Box 1073742854"/>
              <p:cNvSpPr txBox="1"/>
              <p:nvPr/>
            </p:nvSpPr>
            <p:spPr>
              <a:xfrm>
                <a:off x="4281" y="5178"/>
                <a:ext cx="786" cy="454"/>
              </a:xfrm>
              <a:prstGeom prst="rect">
                <a:avLst/>
              </a:prstGeom>
              <a:noFill/>
              <a:ln w="9525">
                <a:noFill/>
              </a:ln>
            </p:spPr>
            <p:txBody>
              <a:bodyPr/>
              <a:p>
                <a:r>
                  <a:rPr lang="en-US" b="1"/>
                  <a:t>Q6</a:t>
                </a:r>
                <a:endParaRPr lang="en-US" b="1"/>
              </a:p>
              <a:p>
                <a:endParaRPr lang="en-US" b="1"/>
              </a:p>
            </p:txBody>
          </p:sp>
          <p:sp>
            <p:nvSpPr>
              <p:cNvPr id="1073742856" name="Text Box 1073742855"/>
              <p:cNvSpPr txBox="1"/>
              <p:nvPr/>
            </p:nvSpPr>
            <p:spPr>
              <a:xfrm>
                <a:off x="4027" y="4159"/>
                <a:ext cx="788" cy="454"/>
              </a:xfrm>
              <a:prstGeom prst="rect">
                <a:avLst/>
              </a:prstGeom>
              <a:noFill/>
              <a:ln w="9525">
                <a:noFill/>
              </a:ln>
            </p:spPr>
            <p:txBody>
              <a:bodyPr/>
              <a:p>
                <a:r>
                  <a:rPr lang="en-US" b="1"/>
                  <a:t>R1</a:t>
                </a:r>
                <a:endParaRPr lang="en-US" b="1"/>
              </a:p>
              <a:p>
                <a:endParaRPr lang="en-US" b="1"/>
              </a:p>
            </p:txBody>
          </p:sp>
          <p:sp>
            <p:nvSpPr>
              <p:cNvPr id="1073742857" name="Text Box 1073742856"/>
              <p:cNvSpPr txBox="1"/>
              <p:nvPr/>
            </p:nvSpPr>
            <p:spPr>
              <a:xfrm>
                <a:off x="4080" y="4759"/>
                <a:ext cx="872" cy="454"/>
              </a:xfrm>
              <a:prstGeom prst="rect">
                <a:avLst/>
              </a:prstGeom>
              <a:noFill/>
              <a:ln w="9525">
                <a:noFill/>
              </a:ln>
            </p:spPr>
            <p:txBody>
              <a:bodyPr/>
              <a:p>
                <a:r>
                  <a:rPr lang="en-US" b="1"/>
                  <a:t>R2</a:t>
                </a:r>
                <a:endParaRPr lang="en-US" b="1"/>
              </a:p>
              <a:p>
                <a:endParaRPr lang="en-US" b="1"/>
              </a:p>
            </p:txBody>
          </p:sp>
          <p:sp>
            <p:nvSpPr>
              <p:cNvPr id="1073742858" name="Text Box 1073742857"/>
              <p:cNvSpPr txBox="1"/>
              <p:nvPr/>
            </p:nvSpPr>
            <p:spPr>
              <a:xfrm>
                <a:off x="2668" y="5787"/>
                <a:ext cx="959" cy="454"/>
              </a:xfrm>
              <a:prstGeom prst="rect">
                <a:avLst/>
              </a:prstGeom>
              <a:noFill/>
              <a:ln w="9525">
                <a:noFill/>
              </a:ln>
            </p:spPr>
            <p:txBody>
              <a:bodyPr/>
              <a:p>
                <a:r>
                  <a:rPr lang="en-US" b="1"/>
                  <a:t>Q10</a:t>
                </a:r>
                <a:endParaRPr lang="en-US" b="1"/>
              </a:p>
              <a:p>
                <a:endParaRPr lang="en-US" b="1"/>
              </a:p>
            </p:txBody>
          </p:sp>
          <p:sp>
            <p:nvSpPr>
              <p:cNvPr id="1073742859" name="Text Box 1073742858"/>
              <p:cNvSpPr txBox="1"/>
              <p:nvPr/>
            </p:nvSpPr>
            <p:spPr>
              <a:xfrm>
                <a:off x="3627" y="6400"/>
                <a:ext cx="1030" cy="454"/>
              </a:xfrm>
              <a:prstGeom prst="rect">
                <a:avLst/>
              </a:prstGeom>
              <a:noFill/>
              <a:ln w="9525">
                <a:noFill/>
              </a:ln>
            </p:spPr>
            <p:txBody>
              <a:bodyPr/>
              <a:p>
                <a:r>
                  <a:rPr lang="en-US" b="1"/>
                  <a:t>Q11</a:t>
                </a:r>
                <a:endParaRPr lang="en-US" b="1"/>
              </a:p>
              <a:p>
                <a:endParaRPr lang="en-US" b="1"/>
              </a:p>
            </p:txBody>
          </p:sp>
          <p:sp>
            <p:nvSpPr>
              <p:cNvPr id="1073742860" name="Text Box 1073742859"/>
              <p:cNvSpPr txBox="1"/>
              <p:nvPr/>
            </p:nvSpPr>
            <p:spPr>
              <a:xfrm>
                <a:off x="4041" y="5827"/>
                <a:ext cx="991" cy="454"/>
              </a:xfrm>
              <a:prstGeom prst="rect">
                <a:avLst/>
              </a:prstGeom>
              <a:noFill/>
              <a:ln w="9525">
                <a:noFill/>
              </a:ln>
            </p:spPr>
            <p:txBody>
              <a:bodyPr/>
              <a:p>
                <a:r>
                  <a:rPr lang="en-US" b="1"/>
                  <a:t>Q19</a:t>
                </a:r>
                <a:endParaRPr lang="en-US" b="1"/>
              </a:p>
              <a:p>
                <a:endParaRPr lang="en-US" b="1"/>
              </a:p>
            </p:txBody>
          </p:sp>
          <p:sp>
            <p:nvSpPr>
              <p:cNvPr id="1073742861" name="Text Box 1073742860"/>
              <p:cNvSpPr txBox="1"/>
              <p:nvPr/>
            </p:nvSpPr>
            <p:spPr>
              <a:xfrm>
                <a:off x="3627" y="6766"/>
                <a:ext cx="908" cy="448"/>
              </a:xfrm>
              <a:prstGeom prst="rect">
                <a:avLst/>
              </a:prstGeom>
              <a:noFill/>
              <a:ln w="9525">
                <a:noFill/>
              </a:ln>
            </p:spPr>
            <p:txBody>
              <a:bodyPr/>
              <a:p>
                <a:r>
                  <a:rPr lang="en-US" b="1"/>
                  <a:t>R3</a:t>
                </a:r>
                <a:endParaRPr lang="en-US" b="1"/>
              </a:p>
              <a:p>
                <a:endParaRPr lang="en-US" b="1"/>
              </a:p>
            </p:txBody>
          </p:sp>
          <p:sp>
            <p:nvSpPr>
              <p:cNvPr id="1073742862" name="Text Box 1073742861"/>
              <p:cNvSpPr txBox="1"/>
              <p:nvPr/>
            </p:nvSpPr>
            <p:spPr>
              <a:xfrm>
                <a:off x="4445" y="6471"/>
                <a:ext cx="720" cy="454"/>
              </a:xfrm>
              <a:prstGeom prst="rect">
                <a:avLst/>
              </a:prstGeom>
              <a:noFill/>
              <a:ln w="9525">
                <a:noFill/>
              </a:ln>
            </p:spPr>
            <p:txBody>
              <a:bodyPr/>
              <a:p>
                <a:r>
                  <a:rPr lang="en-US" b="1"/>
                  <a:t>R9</a:t>
                </a:r>
                <a:endParaRPr lang="en-US" b="1"/>
              </a:p>
              <a:p>
                <a:endParaRPr lang="en-US" b="1"/>
              </a:p>
            </p:txBody>
          </p:sp>
          <p:sp>
            <p:nvSpPr>
              <p:cNvPr id="1073742863" name="Text Box 1073742862"/>
              <p:cNvSpPr txBox="1"/>
              <p:nvPr/>
            </p:nvSpPr>
            <p:spPr>
              <a:xfrm>
                <a:off x="4952" y="6711"/>
                <a:ext cx="720" cy="454"/>
              </a:xfrm>
              <a:prstGeom prst="rect">
                <a:avLst/>
              </a:prstGeom>
              <a:noFill/>
              <a:ln w="9525">
                <a:noFill/>
              </a:ln>
            </p:spPr>
            <p:txBody>
              <a:bodyPr/>
              <a:p>
                <a:r>
                  <a:rPr lang="en-US" b="1"/>
                  <a:t>R8</a:t>
                </a:r>
                <a:endParaRPr lang="en-US" b="1"/>
              </a:p>
              <a:p>
                <a:endParaRPr lang="en-US" b="1"/>
              </a:p>
            </p:txBody>
          </p:sp>
          <p:sp>
            <p:nvSpPr>
              <p:cNvPr id="1073742864" name="Text Box 1073742863"/>
              <p:cNvSpPr txBox="1"/>
              <p:nvPr/>
            </p:nvSpPr>
            <p:spPr>
              <a:xfrm>
                <a:off x="4339" y="6766"/>
                <a:ext cx="975" cy="454"/>
              </a:xfrm>
              <a:prstGeom prst="rect">
                <a:avLst/>
              </a:prstGeom>
              <a:noFill/>
              <a:ln w="9525">
                <a:noFill/>
              </a:ln>
            </p:spPr>
            <p:txBody>
              <a:bodyPr/>
              <a:p>
                <a:r>
                  <a:rPr lang="en-US" b="1"/>
                  <a:t>R11</a:t>
                </a:r>
                <a:endParaRPr lang="en-US" b="1"/>
              </a:p>
              <a:p>
                <a:endParaRPr lang="en-US" b="1"/>
              </a:p>
            </p:txBody>
          </p:sp>
          <p:sp>
            <p:nvSpPr>
              <p:cNvPr id="1073742865" name="Text Box 1073742864"/>
              <p:cNvSpPr txBox="1"/>
              <p:nvPr/>
            </p:nvSpPr>
            <p:spPr>
              <a:xfrm>
                <a:off x="4974" y="2707"/>
                <a:ext cx="1010" cy="454"/>
              </a:xfrm>
              <a:prstGeom prst="rect">
                <a:avLst/>
              </a:prstGeom>
              <a:noFill/>
              <a:ln w="9525">
                <a:noFill/>
              </a:ln>
            </p:spPr>
            <p:txBody>
              <a:bodyPr/>
              <a:p>
                <a:r>
                  <a:rPr lang="en-US" b="1"/>
                  <a:t>Q16</a:t>
                </a:r>
                <a:endParaRPr lang="en-US" b="1"/>
              </a:p>
              <a:p>
                <a:endParaRPr lang="en-US" b="1"/>
              </a:p>
            </p:txBody>
          </p:sp>
          <p:sp>
            <p:nvSpPr>
              <p:cNvPr id="1073742866" name="Text Box 1073742865"/>
              <p:cNvSpPr txBox="1"/>
              <p:nvPr/>
            </p:nvSpPr>
            <p:spPr>
              <a:xfrm>
                <a:off x="5080" y="4545"/>
                <a:ext cx="959" cy="454"/>
              </a:xfrm>
              <a:prstGeom prst="rect">
                <a:avLst/>
              </a:prstGeom>
              <a:noFill/>
              <a:ln w="9525">
                <a:noFill/>
              </a:ln>
            </p:spPr>
            <p:txBody>
              <a:bodyPr/>
              <a:p>
                <a:r>
                  <a:rPr lang="en-US" b="1"/>
                  <a:t>Q17</a:t>
                </a:r>
                <a:endParaRPr lang="en-US" b="1"/>
              </a:p>
              <a:p>
                <a:endParaRPr lang="en-US" b="1"/>
              </a:p>
            </p:txBody>
          </p:sp>
          <p:sp>
            <p:nvSpPr>
              <p:cNvPr id="1073742867" name="Text Box 1073742866"/>
              <p:cNvSpPr txBox="1"/>
              <p:nvPr/>
            </p:nvSpPr>
            <p:spPr>
              <a:xfrm>
                <a:off x="5032" y="3685"/>
                <a:ext cx="1176" cy="454"/>
              </a:xfrm>
              <a:prstGeom prst="rect">
                <a:avLst/>
              </a:prstGeom>
              <a:noFill/>
              <a:ln w="9525">
                <a:noFill/>
              </a:ln>
            </p:spPr>
            <p:txBody>
              <a:bodyPr/>
              <a:p>
                <a:r>
                  <a:rPr lang="en-US" b="1"/>
                  <a:t>D1</a:t>
                </a:r>
                <a:endParaRPr lang="en-US" b="1"/>
              </a:p>
              <a:p>
                <a:endParaRPr lang="en-US" b="1"/>
              </a:p>
            </p:txBody>
          </p:sp>
          <p:sp>
            <p:nvSpPr>
              <p:cNvPr id="1073742868" name="Text Box 1073742867"/>
              <p:cNvSpPr txBox="1"/>
              <p:nvPr/>
            </p:nvSpPr>
            <p:spPr>
              <a:xfrm>
                <a:off x="6520" y="5664"/>
                <a:ext cx="1059" cy="454"/>
              </a:xfrm>
              <a:prstGeom prst="rect">
                <a:avLst/>
              </a:prstGeom>
              <a:noFill/>
              <a:ln w="9525">
                <a:noFill/>
              </a:ln>
            </p:spPr>
            <p:txBody>
              <a:bodyPr/>
              <a:p>
                <a:r>
                  <a:rPr lang="en-US" b="1"/>
                  <a:t>C1</a:t>
                </a:r>
                <a:endParaRPr lang="en-US" b="1"/>
              </a:p>
              <a:p>
                <a:endParaRPr lang="en-US" b="1"/>
              </a:p>
            </p:txBody>
          </p:sp>
          <p:sp>
            <p:nvSpPr>
              <p:cNvPr id="1073742870" name="Text Box 1073742869"/>
              <p:cNvSpPr txBox="1"/>
              <p:nvPr/>
            </p:nvSpPr>
            <p:spPr>
              <a:xfrm>
                <a:off x="5173" y="2077"/>
                <a:ext cx="812" cy="454"/>
              </a:xfrm>
              <a:prstGeom prst="rect">
                <a:avLst/>
              </a:prstGeom>
              <a:noFill/>
              <a:ln w="9525">
                <a:noFill/>
              </a:ln>
            </p:spPr>
            <p:txBody>
              <a:bodyPr/>
              <a:p>
                <a:r>
                  <a:rPr lang="en-US" b="1"/>
                  <a:t>R5</a:t>
                </a:r>
                <a:endParaRPr lang="en-US" b="1"/>
              </a:p>
              <a:p>
                <a:endParaRPr lang="en-US" b="1"/>
              </a:p>
            </p:txBody>
          </p:sp>
          <p:sp>
            <p:nvSpPr>
              <p:cNvPr id="1073742871" name="Text Box 1073742870"/>
              <p:cNvSpPr txBox="1"/>
              <p:nvPr/>
            </p:nvSpPr>
            <p:spPr>
              <a:xfrm>
                <a:off x="7068" y="4333"/>
                <a:ext cx="1018" cy="454"/>
              </a:xfrm>
              <a:prstGeom prst="rect">
                <a:avLst/>
              </a:prstGeom>
              <a:noFill/>
              <a:ln w="9525">
                <a:noFill/>
              </a:ln>
            </p:spPr>
            <p:txBody>
              <a:bodyPr/>
              <a:p>
                <a:r>
                  <a:rPr lang="en-US" b="1"/>
                  <a:t>Q18</a:t>
                </a:r>
                <a:endParaRPr lang="en-US" b="1"/>
              </a:p>
              <a:p>
                <a:endParaRPr lang="en-US" b="1"/>
              </a:p>
            </p:txBody>
          </p:sp>
          <p:sp>
            <p:nvSpPr>
              <p:cNvPr id="1073742872" name="Text Box 1073742871"/>
              <p:cNvSpPr txBox="1"/>
              <p:nvPr/>
            </p:nvSpPr>
            <p:spPr>
              <a:xfrm>
                <a:off x="6134" y="1840"/>
                <a:ext cx="1205" cy="454"/>
              </a:xfrm>
              <a:prstGeom prst="rect">
                <a:avLst/>
              </a:prstGeom>
              <a:noFill/>
              <a:ln w="9525">
                <a:noFill/>
              </a:ln>
            </p:spPr>
            <p:txBody>
              <a:bodyPr/>
              <a:p>
                <a:r>
                  <a:rPr lang="en-US" b="1"/>
                  <a:t>Q12</a:t>
                </a:r>
                <a:endParaRPr lang="en-US" b="1"/>
              </a:p>
              <a:p>
                <a:endParaRPr lang="en-US" b="1"/>
              </a:p>
            </p:txBody>
          </p:sp>
          <p:sp>
            <p:nvSpPr>
              <p:cNvPr id="1073742873" name="Text Box 1073742872"/>
              <p:cNvSpPr txBox="1"/>
              <p:nvPr/>
            </p:nvSpPr>
            <p:spPr>
              <a:xfrm>
                <a:off x="6974" y="2253"/>
                <a:ext cx="999" cy="454"/>
              </a:xfrm>
              <a:prstGeom prst="rect">
                <a:avLst/>
              </a:prstGeom>
              <a:noFill/>
              <a:ln w="9525">
                <a:noFill/>
              </a:ln>
            </p:spPr>
            <p:txBody>
              <a:bodyPr/>
              <a:p>
                <a:r>
                  <a:rPr lang="en-US" b="1"/>
                  <a:t>Q13</a:t>
                </a:r>
                <a:endParaRPr lang="en-US" b="1"/>
              </a:p>
              <a:p>
                <a:endParaRPr lang="en-US" b="1"/>
              </a:p>
            </p:txBody>
          </p:sp>
          <p:sp>
            <p:nvSpPr>
              <p:cNvPr id="1073742874" name="Text Box 1073742873"/>
              <p:cNvSpPr txBox="1"/>
              <p:nvPr/>
            </p:nvSpPr>
            <p:spPr>
              <a:xfrm>
                <a:off x="7974" y="1720"/>
                <a:ext cx="1052" cy="454"/>
              </a:xfrm>
              <a:prstGeom prst="rect">
                <a:avLst/>
              </a:prstGeom>
              <a:noFill/>
              <a:ln w="9525">
                <a:noFill/>
              </a:ln>
            </p:spPr>
            <p:txBody>
              <a:bodyPr/>
              <a:p>
                <a:r>
                  <a:rPr lang="en-US" b="1"/>
                  <a:t>Q24</a:t>
                </a:r>
                <a:endParaRPr lang="en-US" b="1"/>
              </a:p>
              <a:p>
                <a:endParaRPr lang="en-US" b="1"/>
              </a:p>
            </p:txBody>
          </p:sp>
          <p:sp>
            <p:nvSpPr>
              <p:cNvPr id="1073742875" name="Text Box 1073742874"/>
              <p:cNvSpPr txBox="1"/>
              <p:nvPr/>
            </p:nvSpPr>
            <p:spPr>
              <a:xfrm>
                <a:off x="8467" y="2187"/>
                <a:ext cx="987" cy="454"/>
              </a:xfrm>
              <a:prstGeom prst="rect">
                <a:avLst/>
              </a:prstGeom>
              <a:noFill/>
              <a:ln w="9525">
                <a:noFill/>
              </a:ln>
            </p:spPr>
            <p:txBody>
              <a:bodyPr/>
              <a:p>
                <a:r>
                  <a:rPr lang="en-US" b="1"/>
                  <a:t>Q23</a:t>
                </a:r>
                <a:endParaRPr lang="en-US" b="1"/>
              </a:p>
              <a:p>
                <a:endParaRPr lang="en-US" b="1"/>
              </a:p>
            </p:txBody>
          </p:sp>
          <p:sp>
            <p:nvSpPr>
              <p:cNvPr id="1073742877" name="Text Box 1073742876"/>
              <p:cNvSpPr txBox="1"/>
              <p:nvPr/>
            </p:nvSpPr>
            <p:spPr>
              <a:xfrm>
                <a:off x="8828" y="2933"/>
                <a:ext cx="1078" cy="454"/>
              </a:xfrm>
              <a:prstGeom prst="rect">
                <a:avLst/>
              </a:prstGeom>
              <a:noFill/>
              <a:ln w="9525">
                <a:noFill/>
              </a:ln>
            </p:spPr>
            <p:txBody>
              <a:bodyPr/>
              <a:p>
                <a:r>
                  <a:rPr lang="en-US" b="1"/>
                  <a:t>Q15</a:t>
                </a:r>
                <a:endParaRPr lang="en-US" b="1"/>
              </a:p>
              <a:p>
                <a:endParaRPr lang="en-US" b="1"/>
              </a:p>
            </p:txBody>
          </p:sp>
          <p:sp>
            <p:nvSpPr>
              <p:cNvPr id="1073742878" name="Text Box 1073742877"/>
              <p:cNvSpPr txBox="1"/>
              <p:nvPr/>
            </p:nvSpPr>
            <p:spPr>
              <a:xfrm>
                <a:off x="8747" y="3973"/>
                <a:ext cx="1062" cy="454"/>
              </a:xfrm>
              <a:prstGeom prst="rect">
                <a:avLst/>
              </a:prstGeom>
              <a:noFill/>
              <a:ln w="9525">
                <a:noFill/>
              </a:ln>
            </p:spPr>
            <p:txBody>
              <a:bodyPr/>
              <a:p>
                <a:r>
                  <a:rPr lang="en-US" b="1"/>
                  <a:t>Q14</a:t>
                </a:r>
                <a:endParaRPr lang="en-US" b="1"/>
              </a:p>
              <a:p>
                <a:endParaRPr lang="en-US" b="1"/>
              </a:p>
            </p:txBody>
          </p:sp>
          <p:sp>
            <p:nvSpPr>
              <p:cNvPr id="1073742879" name="Text Box 1073742878"/>
              <p:cNvSpPr txBox="1"/>
              <p:nvPr/>
            </p:nvSpPr>
            <p:spPr>
              <a:xfrm>
                <a:off x="8268" y="5227"/>
                <a:ext cx="943" cy="454"/>
              </a:xfrm>
              <a:prstGeom prst="rect">
                <a:avLst/>
              </a:prstGeom>
              <a:noFill/>
              <a:ln w="9525">
                <a:noFill/>
              </a:ln>
            </p:spPr>
            <p:txBody>
              <a:bodyPr/>
              <a:p>
                <a:r>
                  <a:rPr lang="en-US" b="1"/>
                  <a:t>Q20</a:t>
                </a:r>
                <a:endParaRPr lang="en-US" b="1"/>
              </a:p>
              <a:p>
                <a:endParaRPr lang="en-US" b="1"/>
              </a:p>
            </p:txBody>
          </p:sp>
          <p:sp>
            <p:nvSpPr>
              <p:cNvPr id="1073742880" name="Text Box 1073742879"/>
              <p:cNvSpPr txBox="1"/>
              <p:nvPr/>
            </p:nvSpPr>
            <p:spPr>
              <a:xfrm>
                <a:off x="9535" y="6106"/>
                <a:ext cx="1067" cy="454"/>
              </a:xfrm>
              <a:prstGeom prst="rect">
                <a:avLst/>
              </a:prstGeom>
              <a:noFill/>
              <a:ln w="9525">
                <a:noFill/>
              </a:ln>
            </p:spPr>
            <p:txBody>
              <a:bodyPr/>
              <a:p>
                <a:r>
                  <a:rPr lang="en-US" b="1"/>
                  <a:t>Q22</a:t>
                </a:r>
                <a:endParaRPr lang="en-US" b="1"/>
              </a:p>
              <a:p>
                <a:endParaRPr lang="en-US" b="1"/>
              </a:p>
            </p:txBody>
          </p:sp>
          <p:sp>
            <p:nvSpPr>
              <p:cNvPr id="1073742881" name="Text Box 1073742880"/>
              <p:cNvSpPr txBox="1"/>
              <p:nvPr/>
            </p:nvSpPr>
            <p:spPr>
              <a:xfrm>
                <a:off x="9455" y="5093"/>
                <a:ext cx="1147" cy="454"/>
              </a:xfrm>
              <a:prstGeom prst="rect">
                <a:avLst/>
              </a:prstGeom>
              <a:noFill/>
              <a:ln w="9525">
                <a:noFill/>
              </a:ln>
            </p:spPr>
            <p:txBody>
              <a:bodyPr/>
              <a:p>
                <a:r>
                  <a:rPr lang="en-US" b="1"/>
                  <a:t>Q21</a:t>
                </a:r>
                <a:endParaRPr lang="en-US" b="1"/>
              </a:p>
              <a:p>
                <a:endParaRPr lang="en-US" b="1"/>
              </a:p>
            </p:txBody>
          </p:sp>
          <p:sp>
            <p:nvSpPr>
              <p:cNvPr id="1073742883" name="Text Box 1073742882"/>
              <p:cNvSpPr txBox="1"/>
              <p:nvPr/>
            </p:nvSpPr>
            <p:spPr>
              <a:xfrm>
                <a:off x="2347" y="2426"/>
                <a:ext cx="773" cy="454"/>
              </a:xfrm>
              <a:prstGeom prst="rect">
                <a:avLst/>
              </a:prstGeom>
              <a:noFill/>
              <a:ln w="9525">
                <a:noFill/>
              </a:ln>
            </p:spPr>
            <p:txBody>
              <a:bodyPr/>
              <a:p>
                <a:r>
                  <a:rPr lang="en-US" b="1"/>
                  <a:t>Q8</a:t>
                </a:r>
                <a:endParaRPr lang="en-US" b="1"/>
              </a:p>
              <a:p>
                <a:endParaRPr lang="en-US" b="1"/>
              </a:p>
            </p:txBody>
          </p:sp>
          <p:sp>
            <p:nvSpPr>
              <p:cNvPr id="1073742884" name="Text Box 1073742883"/>
              <p:cNvSpPr txBox="1"/>
              <p:nvPr/>
            </p:nvSpPr>
            <p:spPr>
              <a:xfrm>
                <a:off x="2948" y="2453"/>
                <a:ext cx="773" cy="454"/>
              </a:xfrm>
              <a:prstGeom prst="rect">
                <a:avLst/>
              </a:prstGeom>
              <a:noFill/>
              <a:ln w="9525">
                <a:noFill/>
              </a:ln>
            </p:spPr>
            <p:txBody>
              <a:bodyPr/>
              <a:p>
                <a:r>
                  <a:rPr lang="en-US" b="1"/>
                  <a:t>Q9</a:t>
                </a:r>
                <a:endParaRPr lang="en-US" b="1"/>
              </a:p>
              <a:p>
                <a:endParaRPr lang="en-US" b="1"/>
              </a:p>
            </p:txBody>
          </p:sp>
          <p:sp>
            <p:nvSpPr>
              <p:cNvPr id="1073742885" name="Text Box 1073742884"/>
              <p:cNvSpPr txBox="1"/>
              <p:nvPr/>
            </p:nvSpPr>
            <p:spPr>
              <a:xfrm>
                <a:off x="9027" y="1853"/>
                <a:ext cx="1025" cy="454"/>
              </a:xfrm>
              <a:prstGeom prst="rect">
                <a:avLst/>
              </a:prstGeom>
              <a:noFill/>
              <a:ln w="9525">
                <a:noFill/>
              </a:ln>
            </p:spPr>
            <p:txBody>
              <a:bodyPr/>
              <a:p>
                <a:r>
                  <a:rPr lang="en-US" b="1"/>
                  <a:t>R10</a:t>
                </a:r>
                <a:endParaRPr lang="en-US" b="1"/>
              </a:p>
              <a:p>
                <a:endParaRPr lang="en-US" b="1"/>
              </a:p>
            </p:txBody>
          </p:sp>
          <p:sp>
            <p:nvSpPr>
              <p:cNvPr id="1073742886" name="Text Box 1073742885"/>
              <p:cNvSpPr txBox="1"/>
              <p:nvPr/>
            </p:nvSpPr>
            <p:spPr>
              <a:xfrm>
                <a:off x="9546" y="3892"/>
                <a:ext cx="784" cy="454"/>
              </a:xfrm>
              <a:prstGeom prst="rect">
                <a:avLst/>
              </a:prstGeom>
              <a:noFill/>
              <a:ln w="9525">
                <a:noFill/>
              </a:ln>
            </p:spPr>
            <p:txBody>
              <a:bodyPr/>
              <a:p>
                <a:r>
                  <a:rPr lang="en-US" b="1"/>
                  <a:t>R6</a:t>
                </a:r>
                <a:endParaRPr lang="en-US" b="1"/>
              </a:p>
              <a:p>
                <a:endParaRPr lang="en-US" b="1"/>
              </a:p>
            </p:txBody>
          </p:sp>
          <p:sp>
            <p:nvSpPr>
              <p:cNvPr id="1073742887" name="Text Box 1073742886"/>
              <p:cNvSpPr txBox="1"/>
              <p:nvPr/>
            </p:nvSpPr>
            <p:spPr>
              <a:xfrm>
                <a:off x="10034" y="3892"/>
                <a:ext cx="851" cy="454"/>
              </a:xfrm>
              <a:prstGeom prst="rect">
                <a:avLst/>
              </a:prstGeom>
              <a:noFill/>
              <a:ln w="9525">
                <a:noFill/>
              </a:ln>
            </p:spPr>
            <p:txBody>
              <a:bodyPr/>
              <a:p>
                <a:r>
                  <a:rPr lang="en-US" b="1"/>
                  <a:t>R7</a:t>
                </a:r>
                <a:endParaRPr lang="en-US" b="1"/>
              </a:p>
              <a:p>
                <a:endParaRPr lang="en-US" b="1"/>
              </a:p>
            </p:txBody>
          </p:sp>
          <p:sp>
            <p:nvSpPr>
              <p:cNvPr id="1073742888" name="Text Box 1073742887"/>
              <p:cNvSpPr txBox="1"/>
              <p:nvPr/>
            </p:nvSpPr>
            <p:spPr>
              <a:xfrm>
                <a:off x="4334" y="2705"/>
                <a:ext cx="840" cy="454"/>
              </a:xfrm>
              <a:prstGeom prst="rect">
                <a:avLst/>
              </a:prstGeom>
              <a:noFill/>
              <a:ln w="9525">
                <a:noFill/>
              </a:ln>
            </p:spPr>
            <p:txBody>
              <a:bodyPr/>
              <a:p>
                <a:r>
                  <a:rPr lang="en-US" b="1"/>
                  <a:t>Q7</a:t>
                </a:r>
                <a:endParaRPr lang="en-US" b="1"/>
              </a:p>
              <a:p>
                <a:endParaRPr lang="en-US" b="1"/>
              </a:p>
            </p:txBody>
          </p:sp>
          <p:sp>
            <p:nvSpPr>
              <p:cNvPr id="1073742889" name="Text Box 1073742888"/>
              <p:cNvSpPr txBox="1"/>
              <p:nvPr/>
            </p:nvSpPr>
            <p:spPr>
              <a:xfrm>
                <a:off x="1419" y="1945"/>
                <a:ext cx="1301" cy="454"/>
              </a:xfrm>
              <a:prstGeom prst="rect">
                <a:avLst/>
              </a:prstGeom>
              <a:noFill/>
              <a:ln w="9525">
                <a:noFill/>
              </a:ln>
            </p:spPr>
            <p:txBody>
              <a:bodyPr/>
              <a:p>
                <a:r>
                  <a:rPr lang="en-US" b="1"/>
                  <a:t>IN-</a:t>
                </a:r>
                <a:endParaRPr lang="en-US" b="1"/>
              </a:p>
              <a:p>
                <a:endParaRPr lang="en-US" b="1"/>
              </a:p>
            </p:txBody>
          </p:sp>
          <p:sp>
            <p:nvSpPr>
              <p:cNvPr id="1073742890" name="Text Box 1073742889"/>
              <p:cNvSpPr txBox="1"/>
              <p:nvPr/>
            </p:nvSpPr>
            <p:spPr>
              <a:xfrm>
                <a:off x="1266" y="6558"/>
                <a:ext cx="1202" cy="454"/>
              </a:xfrm>
              <a:prstGeom prst="rect">
                <a:avLst/>
              </a:prstGeom>
              <a:noFill/>
              <a:ln w="9525">
                <a:noFill/>
              </a:ln>
            </p:spPr>
            <p:txBody>
              <a:bodyPr/>
              <a:p>
                <a:r>
                  <a:rPr lang="en-US" b="1"/>
                  <a:t>IN+</a:t>
                </a:r>
                <a:endParaRPr lang="en-US" b="1"/>
              </a:p>
              <a:p>
                <a:endParaRPr lang="en-US" b="1"/>
              </a:p>
            </p:txBody>
          </p:sp>
          <p:sp>
            <p:nvSpPr>
              <p:cNvPr id="1073742891" name="Text Box 1073742890"/>
              <p:cNvSpPr txBox="1"/>
              <p:nvPr/>
            </p:nvSpPr>
            <p:spPr>
              <a:xfrm>
                <a:off x="9946" y="1945"/>
                <a:ext cx="1144" cy="454"/>
              </a:xfrm>
              <a:prstGeom prst="rect">
                <a:avLst/>
              </a:prstGeom>
              <a:noFill/>
              <a:ln w="9525">
                <a:noFill/>
              </a:ln>
            </p:spPr>
            <p:txBody>
              <a:bodyPr/>
              <a:p>
                <a:r>
                  <a:rPr lang="en-US" b="1"/>
                  <a:t>V-</a:t>
                </a:r>
                <a:endParaRPr lang="en-US" b="1"/>
              </a:p>
              <a:p>
                <a:endParaRPr lang="en-US" b="1"/>
              </a:p>
            </p:txBody>
          </p:sp>
          <p:sp>
            <p:nvSpPr>
              <p:cNvPr id="1073742892" name="Text Box 1073742891"/>
              <p:cNvSpPr txBox="1"/>
              <p:nvPr/>
            </p:nvSpPr>
            <p:spPr>
              <a:xfrm>
                <a:off x="8400" y="7132"/>
                <a:ext cx="1056" cy="454"/>
              </a:xfrm>
              <a:prstGeom prst="rect">
                <a:avLst/>
              </a:prstGeom>
              <a:noFill/>
              <a:ln w="9525">
                <a:noFill/>
              </a:ln>
            </p:spPr>
            <p:txBody>
              <a:bodyPr/>
              <a:p>
                <a:r>
                  <a:rPr lang="en-US" b="1"/>
                  <a:t>V-</a:t>
                </a:r>
                <a:endParaRPr lang="en-US" b="1"/>
              </a:p>
            </p:txBody>
          </p:sp>
          <p:sp>
            <p:nvSpPr>
              <p:cNvPr id="1073742895" name="Text Box 1073742894"/>
              <p:cNvSpPr txBox="1"/>
              <p:nvPr/>
            </p:nvSpPr>
            <p:spPr>
              <a:xfrm>
                <a:off x="2785" y="1504"/>
                <a:ext cx="1265" cy="561"/>
              </a:xfrm>
              <a:prstGeom prst="rect">
                <a:avLst/>
              </a:prstGeom>
              <a:noFill/>
              <a:ln w="9525">
                <a:noFill/>
              </a:ln>
            </p:spPr>
            <p:txBody>
              <a:bodyPr/>
              <a:p>
                <a:r>
                  <a:rPr lang="en-US" b="1"/>
                  <a:t>NULL+</a:t>
                </a:r>
                <a:endParaRPr lang="en-US" b="1"/>
              </a:p>
            </p:txBody>
          </p:sp>
        </p:grpSp>
      </p:grpSp>
      <p:sp>
        <p:nvSpPr>
          <p:cNvPr id="115" name="Caixa de Texto 114"/>
          <p:cNvSpPr txBox="1"/>
          <p:nvPr/>
        </p:nvSpPr>
        <p:spPr>
          <a:xfrm>
            <a:off x="534670" y="269240"/>
            <a:ext cx="11123295" cy="14916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Amplificador operacional 741: os transistores Q1 e Q2 e Q3 e Q4 devem estar casados.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34670" y="422910"/>
            <a:ext cx="1112329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 </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Exemplo 1: Considere o circuito abaixo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3" name="Conector Reto 49"/>
          <p:cNvCxnSpPr/>
          <p:nvPr/>
        </p:nvCxnSpPr>
        <p:spPr>
          <a:xfrm flipH="1">
            <a:off x="5293360" y="2844165"/>
            <a:ext cx="7772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6440170" y="4922520"/>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6159500" y="1794510"/>
            <a:ext cx="71120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8846820" y="367093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7766685" y="56654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7094855" y="4922520"/>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7493635" y="187896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5523865" y="3769995"/>
            <a:ext cx="6356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7990205" y="4171950"/>
            <a:ext cx="1167130"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REF</a:t>
            </a:r>
            <a:endParaRPr lang="pt-BR" altLang="en-US" i="1" baseline="-25000" dirty="0" smtClean="0">
              <a:latin typeface="Century Schoolbook" panose="02040604050505020304" pitchFamily="18"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5518150" y="4008120"/>
            <a:ext cx="1356360" cy="480695"/>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7158355" y="3858260"/>
            <a:ext cx="1356360" cy="821690"/>
            <a:chOff x="7502" y="6919"/>
            <a:chExt cx="2142" cy="1369"/>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07" y="7451"/>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rot="0" flipH="1">
            <a:off x="7757795" y="2254250"/>
            <a:ext cx="479425" cy="134874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5955030" y="2254250"/>
            <a:ext cx="479425" cy="1377950"/>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6084570" y="2790190"/>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6251575" y="3994150"/>
            <a:ext cx="6604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6251575" y="2688590"/>
            <a:ext cx="6318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7322185" y="2680970"/>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6687276" y="4921159"/>
            <a:ext cx="1354455" cy="1368607"/>
            <a:chOff x="7493" y="6919"/>
            <a:chExt cx="2139" cy="2280"/>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216" y="8261"/>
              <a:ext cx="1294" cy="582"/>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7256145" y="5687060"/>
            <a:ext cx="0" cy="17526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7190740" y="5859145"/>
            <a:ext cx="1320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7094855" y="626110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922655" y="449580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566420" y="449580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1071880" y="4887595"/>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581660" y="4920615"/>
            <a:ext cx="1354455" cy="133858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1169035" y="5680075"/>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1102995" y="5842000"/>
            <a:ext cx="1320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1012190" y="625475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592455" y="5179060"/>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596900" y="5170805"/>
            <a:ext cx="0" cy="52006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1029970" y="5179060"/>
            <a:ext cx="4705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1500505" y="5191760"/>
            <a:ext cx="0" cy="52641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7226300" y="5210810"/>
            <a:ext cx="0" cy="2647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7153910" y="511492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1499235" y="5699125"/>
            <a:ext cx="52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5313680" y="244284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9034145" y="2254250"/>
            <a:ext cx="479425" cy="1377950"/>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9157335" y="2797810"/>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rot="0" flipH="1">
            <a:off x="4836160" y="2254885"/>
            <a:ext cx="479425" cy="134874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8247380" y="2844165"/>
            <a:ext cx="83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330039" y="4547844"/>
            <a:ext cx="1026795" cy="951281"/>
            <a:chOff x="7502" y="6919"/>
            <a:chExt cx="1621" cy="1584"/>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932" y="7649"/>
              <a:ext cx="1078" cy="63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8942070" y="4604385"/>
            <a:ext cx="1026795" cy="84201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8855075" y="3853180"/>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4175760" y="4148455"/>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5293360" y="5090795"/>
            <a:ext cx="39141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5964555" y="3194685"/>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7765415" y="3194685"/>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4780280" y="5532755"/>
            <a:ext cx="1320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9441180" y="552767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4839970" y="4747260"/>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5965825" y="2844165"/>
            <a:ext cx="0" cy="35115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8228330" y="2844165"/>
            <a:ext cx="0" cy="35115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5313680" y="4745355"/>
            <a:ext cx="0" cy="35115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4450080" y="2680970"/>
            <a:ext cx="5810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9330055" y="2689225"/>
            <a:ext cx="6559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8382635" y="244284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6287135" y="500570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9514840" y="401574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3" name="CaixaDeTexto 47"/>
          <p:cNvSpPr txBox="1"/>
          <p:nvPr/>
        </p:nvSpPr>
        <p:spPr>
          <a:xfrm flipH="1">
            <a:off x="9078595" y="179451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558665" y="179387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23" name="Grupo 22"/>
          <p:cNvGrpSpPr/>
          <p:nvPr/>
        </p:nvGrpSpPr>
        <p:grpSpPr>
          <a:xfrm rot="16200000">
            <a:off x="1534795" y="5012690"/>
            <a:ext cx="1354455" cy="1207135"/>
            <a:chOff x="7493" y="6919"/>
            <a:chExt cx="2139" cy="2011"/>
          </a:xfrm>
        </p:grpSpPr>
        <p:sp>
          <p:nvSpPr>
            <p:cNvPr id="24"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5" name="Group 147"/>
            <p:cNvGrpSpPr/>
            <p:nvPr/>
          </p:nvGrpSpPr>
          <p:grpSpPr bwMode="auto">
            <a:xfrm rot="5400000">
              <a:off x="8020" y="6975"/>
              <a:ext cx="792" cy="680"/>
              <a:chOff x="2834" y="2568"/>
              <a:chExt cx="317" cy="272"/>
            </a:xfrm>
          </p:grpSpPr>
          <p:sp>
            <p:nvSpPr>
              <p:cNvPr id="2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93"/>
              <p:cNvSpPr>
                <a:spLocks noChangeShapeType="1"/>
              </p:cNvSpPr>
              <p:nvPr/>
            </p:nvSpPr>
            <p:spPr bwMode="auto">
              <a:xfrm flipH="1">
                <a:off x="2834" y="2696"/>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2" name="Rectangle 142"/>
            <p:cNvSpPr>
              <a:spLocks noChangeArrowheads="1"/>
            </p:cNvSpPr>
            <p:nvPr/>
          </p:nvSpPr>
          <p:spPr bwMode="auto">
            <a:xfrm rot="5400000" flipH="1">
              <a:off x="7211" y="7992"/>
              <a:ext cx="1294" cy="582"/>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33"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178"/>
            <p:cNvCxnSpPr>
              <a:cxnSpLocks noChangeShapeType="1"/>
            </p:cNvCxnSpPr>
            <p:nvPr/>
          </p:nvCxnSpPr>
          <p:spPr bwMode="auto">
            <a:xfrm flipV="1">
              <a:off x="8426"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sp>
        <p:nvSpPr>
          <p:cNvPr id="48" name="CaixaDeTexto 47"/>
          <p:cNvSpPr txBox="1"/>
          <p:nvPr/>
        </p:nvSpPr>
        <p:spPr>
          <a:xfrm flipH="1">
            <a:off x="1807210" y="189103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9" name="Group 48"/>
          <p:cNvGrpSpPr/>
          <p:nvPr/>
        </p:nvGrpSpPr>
        <p:grpSpPr>
          <a:xfrm rot="0" flipH="1">
            <a:off x="2080895" y="2266315"/>
            <a:ext cx="479425" cy="1348740"/>
            <a:chOff x="13826" y="2556"/>
            <a:chExt cx="1014" cy="2613"/>
          </a:xfrm>
        </p:grpSpPr>
        <p:grpSp>
          <p:nvGrpSpPr>
            <p:cNvPr id="52" name="Grupo 12"/>
            <p:cNvGrpSpPr/>
            <p:nvPr/>
          </p:nvGrpSpPr>
          <p:grpSpPr>
            <a:xfrm>
              <a:off x="13826" y="2556"/>
              <a:ext cx="1014" cy="2613"/>
              <a:chOff x="4325979" y="4921726"/>
              <a:chExt cx="644159" cy="1659184"/>
            </a:xfrm>
          </p:grpSpPr>
          <p:grpSp>
            <p:nvGrpSpPr>
              <p:cNvPr id="60" name="Group 147"/>
              <p:cNvGrpSpPr/>
              <p:nvPr/>
            </p:nvGrpSpPr>
            <p:grpSpPr bwMode="auto">
              <a:xfrm>
                <a:off x="4325979" y="5381242"/>
                <a:ext cx="638515" cy="529611"/>
                <a:chOff x="2834" y="2568"/>
                <a:chExt cx="317" cy="272"/>
              </a:xfrm>
            </p:grpSpPr>
            <p:sp>
              <p:nvSpPr>
                <p:cNvPr id="6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1"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9"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20" name="Rectangle 142"/>
          <p:cNvSpPr>
            <a:spLocks noChangeArrowheads="1"/>
          </p:cNvSpPr>
          <p:nvPr/>
        </p:nvSpPr>
        <p:spPr bwMode="auto">
          <a:xfrm>
            <a:off x="1638300" y="2689225"/>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Mb3</a:t>
            </a:r>
            <a:endParaRPr lang="pt-BR" sz="2000" baseline="-25000" dirty="0"/>
          </a:p>
        </p:txBody>
      </p:sp>
      <p:grpSp>
        <p:nvGrpSpPr>
          <p:cNvPr id="121" name="Grupo 12"/>
          <p:cNvGrpSpPr/>
          <p:nvPr/>
        </p:nvGrpSpPr>
        <p:grpSpPr>
          <a:xfrm rot="0">
            <a:off x="2719070" y="2266315"/>
            <a:ext cx="479425" cy="1377950"/>
            <a:chOff x="4325979" y="4921726"/>
            <a:chExt cx="644159" cy="1695108"/>
          </a:xfrm>
        </p:grpSpPr>
        <p:grpSp>
          <p:nvGrpSpPr>
            <p:cNvPr id="122" name="Group 147"/>
            <p:cNvGrpSpPr/>
            <p:nvPr/>
          </p:nvGrpSpPr>
          <p:grpSpPr bwMode="auto">
            <a:xfrm>
              <a:off x="4325979" y="5381242"/>
              <a:ext cx="638515" cy="529611"/>
              <a:chOff x="2834" y="2568"/>
              <a:chExt cx="317" cy="272"/>
            </a:xfrm>
          </p:grpSpPr>
          <p:sp>
            <p:nvSpPr>
              <p:cNvPr id="12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2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29"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5" name="Elipse 52"/>
          <p:cNvSpPr/>
          <p:nvPr/>
        </p:nvSpPr>
        <p:spPr>
          <a:xfrm>
            <a:off x="2842260" y="280987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1" name="Conector Reto 49"/>
          <p:cNvCxnSpPr/>
          <p:nvPr/>
        </p:nvCxnSpPr>
        <p:spPr>
          <a:xfrm flipH="1">
            <a:off x="2446655" y="2860675"/>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08"/>
          <p:cNvCxnSpPr/>
          <p:nvPr/>
        </p:nvCxnSpPr>
        <p:spPr>
          <a:xfrm>
            <a:off x="2078990" y="3206750"/>
            <a:ext cx="47053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8" name="Conector Reto 110"/>
          <p:cNvCxnSpPr/>
          <p:nvPr/>
        </p:nvCxnSpPr>
        <p:spPr>
          <a:xfrm flipH="1">
            <a:off x="2541905" y="2856230"/>
            <a:ext cx="0" cy="35115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159" name="Rectangle 142"/>
          <p:cNvSpPr>
            <a:spLocks noChangeArrowheads="1"/>
          </p:cNvSpPr>
          <p:nvPr/>
        </p:nvSpPr>
        <p:spPr bwMode="auto">
          <a:xfrm>
            <a:off x="3022600" y="2726055"/>
            <a:ext cx="87249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Mb4</a:t>
            </a:r>
            <a:endParaRPr lang="pt-BR" sz="2000" baseline="-25000" dirty="0"/>
          </a:p>
        </p:txBody>
      </p:sp>
      <p:sp>
        <p:nvSpPr>
          <p:cNvPr id="162" name="CaixaDeTexto 47"/>
          <p:cNvSpPr txBox="1"/>
          <p:nvPr/>
        </p:nvSpPr>
        <p:spPr>
          <a:xfrm flipH="1">
            <a:off x="2763520" y="180657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63" name="Conector Reto 49"/>
          <p:cNvCxnSpPr/>
          <p:nvPr/>
        </p:nvCxnSpPr>
        <p:spPr>
          <a:xfrm rot="16200000" flipH="1">
            <a:off x="1328705" y="426685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ector Reto 69"/>
          <p:cNvCxnSpPr/>
          <p:nvPr/>
        </p:nvCxnSpPr>
        <p:spPr>
          <a:xfrm flipV="1">
            <a:off x="2987824" y="452231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73"/>
          <p:cNvCxnSpPr/>
          <p:nvPr/>
        </p:nvCxnSpPr>
        <p:spPr>
          <a:xfrm>
            <a:off x="3198517" y="354315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a:off x="3198517" y="451215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flipV="1">
            <a:off x="2987824" y="445310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37"/>
          <p:cNvCxnSpPr/>
          <p:nvPr/>
        </p:nvCxnSpPr>
        <p:spPr>
          <a:xfrm>
            <a:off x="3050609" y="511410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 name="Grupo 89"/>
          <p:cNvGrpSpPr/>
          <p:nvPr/>
        </p:nvGrpSpPr>
        <p:grpSpPr>
          <a:xfrm rot="5400000">
            <a:off x="3071648" y="4034308"/>
            <a:ext cx="1356360" cy="750265"/>
            <a:chOff x="7502" y="6919"/>
            <a:chExt cx="2142" cy="1250"/>
          </a:xfrm>
        </p:grpSpPr>
        <p:sp>
          <p:nvSpPr>
            <p:cNvPr id="22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25" name="Group 147"/>
            <p:cNvGrpSpPr/>
            <p:nvPr/>
          </p:nvGrpSpPr>
          <p:grpSpPr bwMode="auto">
            <a:xfrm rot="5400000">
              <a:off x="8020" y="6975"/>
              <a:ext cx="792" cy="680"/>
              <a:chOff x="2834" y="2568"/>
              <a:chExt cx="317" cy="272"/>
            </a:xfrm>
          </p:grpSpPr>
          <p:sp>
            <p:nvSpPr>
              <p:cNvPr id="22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236" name="Rectangle 142"/>
            <p:cNvSpPr>
              <a:spLocks noChangeArrowheads="1"/>
            </p:cNvSpPr>
            <p:nvPr/>
          </p:nvSpPr>
          <p:spPr bwMode="auto">
            <a:xfrm rot="16200000" flipH="1">
              <a:off x="7827" y="7332"/>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Ms</a:t>
              </a:r>
              <a:endParaRPr lang="pt-BR" sz="2000" baseline="-25000" dirty="0"/>
            </a:p>
          </p:txBody>
        </p:sp>
        <p:cxnSp>
          <p:nvCxnSpPr>
            <p:cNvPr id="237"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8" name="Conector Reto 37"/>
          <p:cNvCxnSpPr/>
          <p:nvPr/>
        </p:nvCxnSpPr>
        <p:spPr>
          <a:xfrm>
            <a:off x="3498284" y="508616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Conector de Seta Reta 59"/>
          <p:cNvCxnSpPr/>
          <p:nvPr/>
        </p:nvCxnSpPr>
        <p:spPr>
          <a:xfrm flipH="1">
            <a:off x="3303270" y="3305810"/>
            <a:ext cx="0" cy="2647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40" name="Conector Reto 37"/>
          <p:cNvCxnSpPr/>
          <p:nvPr/>
        </p:nvCxnSpPr>
        <p:spPr>
          <a:xfrm>
            <a:off x="3189039" y="373107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 name="Grupo 2"/>
          <p:cNvGrpSpPr/>
          <p:nvPr/>
        </p:nvGrpSpPr>
        <p:grpSpPr>
          <a:xfrm>
            <a:off x="9570085" y="3670935"/>
            <a:ext cx="728980" cy="688340"/>
            <a:chOff x="8933" y="6761"/>
            <a:chExt cx="3169" cy="1416"/>
          </a:xfrm>
        </p:grpSpPr>
        <p:cxnSp>
          <p:nvCxnSpPr>
            <p:cNvPr id="24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44" name="Triângulo isósceles 70"/>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56" name="Grupo 2"/>
          <p:cNvGrpSpPr/>
          <p:nvPr/>
        </p:nvGrpSpPr>
        <p:grpSpPr>
          <a:xfrm>
            <a:off x="10089515" y="3662483"/>
            <a:ext cx="729210" cy="688826"/>
            <a:chOff x="8933" y="6741"/>
            <a:chExt cx="3170" cy="1417"/>
          </a:xfrm>
        </p:grpSpPr>
        <p:cxnSp>
          <p:nvCxnSpPr>
            <p:cNvPr id="257"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58"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59"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0"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61" name="Grupo 2"/>
          <p:cNvGrpSpPr/>
          <p:nvPr/>
        </p:nvGrpSpPr>
        <p:grpSpPr>
          <a:xfrm>
            <a:off x="10629265" y="3655498"/>
            <a:ext cx="729210" cy="688826"/>
            <a:chOff x="8933" y="6741"/>
            <a:chExt cx="3170" cy="1417"/>
          </a:xfrm>
        </p:grpSpPr>
        <p:cxnSp>
          <p:nvCxnSpPr>
            <p:cNvPr id="26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64"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66" name="Straight Connector 265"/>
          <p:cNvCxnSpPr/>
          <p:nvPr/>
        </p:nvCxnSpPr>
        <p:spPr>
          <a:xfrm flipV="1">
            <a:off x="11358245" y="1528445"/>
            <a:ext cx="0" cy="248400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124325" y="1543050"/>
            <a:ext cx="7222490" cy="1016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4133850" y="1539875"/>
            <a:ext cx="0" cy="277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69" name="Freeform 268"/>
          <p:cNvSpPr/>
          <p:nvPr/>
        </p:nvSpPr>
        <p:spPr>
          <a:xfrm>
            <a:off x="3625215" y="3489325"/>
            <a:ext cx="2340610" cy="662940"/>
          </a:xfrm>
          <a:custGeom>
            <a:avLst/>
            <a:gdLst>
              <a:gd name="connisteX0" fmla="*/ 0 w 2340610"/>
              <a:gd name="connsiteY0" fmla="*/ 250997 h 672637"/>
              <a:gd name="connisteX1" fmla="*/ 748030 w 2340610"/>
              <a:gd name="connsiteY1" fmla="*/ 1442 h 672637"/>
              <a:gd name="connisteX2" fmla="*/ 1534795 w 2340610"/>
              <a:gd name="connsiteY2" fmla="*/ 356407 h 672637"/>
              <a:gd name="connisteX3" fmla="*/ 1918335 w 2340610"/>
              <a:gd name="connsiteY3" fmla="*/ 615487 h 672637"/>
              <a:gd name="connisteX4" fmla="*/ 2340610 w 2340610"/>
              <a:gd name="connsiteY4" fmla="*/ 672637 h 672637"/>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340610" h="672638">
                <a:moveTo>
                  <a:pt x="0" y="250998"/>
                </a:moveTo>
                <a:cubicBezTo>
                  <a:pt x="133985" y="193848"/>
                  <a:pt x="441325" y="-19512"/>
                  <a:pt x="748030" y="1443"/>
                </a:cubicBezTo>
                <a:cubicBezTo>
                  <a:pt x="1054735" y="22398"/>
                  <a:pt x="1300480" y="233853"/>
                  <a:pt x="1534795" y="356408"/>
                </a:cubicBezTo>
                <a:cubicBezTo>
                  <a:pt x="1769110" y="478963"/>
                  <a:pt x="1757045" y="551988"/>
                  <a:pt x="1918335" y="615488"/>
                </a:cubicBezTo>
                <a:cubicBezTo>
                  <a:pt x="2079625" y="678988"/>
                  <a:pt x="2263775" y="666288"/>
                  <a:pt x="2340610" y="672638"/>
                </a:cubicBez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70" name="Conector Reto 40"/>
          <p:cNvCxnSpPr/>
          <p:nvPr/>
        </p:nvCxnSpPr>
        <p:spPr>
          <a:xfrm flipH="1" flipV="1">
            <a:off x="2021205" y="627761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Caixa de Texto 23"/>
          <p:cNvSpPr txBox="1"/>
          <p:nvPr/>
        </p:nvSpPr>
        <p:spPr>
          <a:xfrm flipH="1">
            <a:off x="2673350" y="405765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C</a:t>
            </a:r>
            <a:r>
              <a:rPr lang="pt-BR" altLang="en-US" baseline="-25000" dirty="0" smtClean="0">
                <a:latin typeface="Comic Sans MS" panose="030F0702030302020204" pitchFamily="66" charset="0"/>
                <a:cs typeface="Comic Sans MS" panose="030F0702030302020204" pitchFamily="66" charset="0"/>
              </a:rPr>
              <a:t>L</a:t>
            </a:r>
            <a:endParaRPr lang="pt-BR" altLang="en-US" baseline="-25000" dirty="0" smtClean="0">
              <a:latin typeface="Comic Sans MS" panose="030F0702030302020204" pitchFamily="66" charset="0"/>
              <a:cs typeface="Comic Sans MS" panose="030F0702030302020204" pitchFamily="66" charset="0"/>
            </a:endParaRPr>
          </a:p>
        </p:txBody>
      </p:sp>
      <p:sp>
        <p:nvSpPr>
          <p:cNvPr id="3" name="Rectangle 140"/>
          <p:cNvSpPr>
            <a:spLocks noChangeArrowheads="1"/>
          </p:cNvSpPr>
          <p:nvPr/>
        </p:nvSpPr>
        <p:spPr bwMode="auto">
          <a:xfrm flipH="1">
            <a:off x="2719070" y="348932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V</a:t>
            </a:r>
            <a:r>
              <a:rPr lang="pt-BR" sz="2000" baseline="-25000" dirty="0"/>
              <a:t>CL</a:t>
            </a:r>
            <a:endParaRPr lang="pt-BR" sz="2000" baseline="-25000" dirty="0"/>
          </a:p>
        </p:txBody>
      </p:sp>
      <p:sp>
        <p:nvSpPr>
          <p:cNvPr id="4" name="Rectangle 140"/>
          <p:cNvSpPr>
            <a:spLocks noChangeArrowheads="1"/>
          </p:cNvSpPr>
          <p:nvPr/>
        </p:nvSpPr>
        <p:spPr bwMode="auto">
          <a:xfrm flipH="1">
            <a:off x="3198495" y="320738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517525" y="494665"/>
                <a:ext cx="11191240" cy="607377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r>
                  <a:rPr lang="pt-BR" altLang="en-US" sz="32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um)</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14:m>
                  <m:oMath xmlns:m="http://schemas.openxmlformats.org/officeDocument/2006/math">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impedancia de entrada: </a:t>
                </a:r>
                <a14:m>
                  <m:oMath xmlns:m="http://schemas.openxmlformats.org/officeDocument/2006/math">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fica multiplicado por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impedancia de saída: </a:t>
                </a:r>
                <a14:m>
                  <m:oMath xmlns:m="http://schemas.openxmlformats.org/officeDocument/2006/math">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32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fica dividido por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517525" y="494665"/>
                <a:ext cx="11191240" cy="607377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34035" y="422910"/>
            <a:ext cx="11123295" cy="298450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 </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Neste circuito devemos ter</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M5 grande, para descarregar o capacitor C</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rápidamente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REF</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deve ser abaixo da tensão que tira Mb4 da saturação, permitindo que o OTA funcione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Consideremos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pequeno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 de Texto 114"/>
          <p:cNvSpPr txBox="1"/>
          <p:nvPr/>
        </p:nvSpPr>
        <p:spPr>
          <a:xfrm>
            <a:off x="229235" y="422275"/>
            <a:ext cx="11458575" cy="556958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 </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Exemplo 2: </a:t>
            </a:r>
            <a:r>
              <a:rPr lang="pt-BR" altLang="en-US" sz="2000" b="1" dirty="0" smtClean="0">
                <a:solidFill>
                  <a:schemeClr val="tx1"/>
                </a:solidFill>
                <a:latin typeface="Comic Sans MS" panose="030F0702030302020204" pitchFamily="66" charset="0"/>
                <a:cs typeface="Comic Sans MS" panose="030F0702030302020204" pitchFamily="66" charset="0"/>
                <a:sym typeface="+mn-ea"/>
              </a:rPr>
              <a:t>Um transistor MOS pode estar operando, de acordo com a concentração de portadores no canal, em três regiões distintas que são:</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a:p>
            <a:pPr marL="312420" indent="-312420" algn="l" fontAlgn="auto">
              <a:spcAft>
                <a:spcPts val="1200"/>
              </a:spcAft>
              <a:buFont typeface="Arial" panose="020B0604020202020204" pitchFamily="34"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i. Inversão Forte (Strong Inversion): a tensão V</a:t>
            </a:r>
            <a:r>
              <a:rPr lang="pt-BR" altLang="en-US" sz="20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000" b="1" dirty="0" smtClean="0">
                <a:solidFill>
                  <a:schemeClr val="tx1"/>
                </a:solidFill>
                <a:latin typeface="Comic Sans MS" panose="030F0702030302020204" pitchFamily="66" charset="0"/>
                <a:cs typeface="Comic Sans MS" panose="030F0702030302020204" pitchFamily="66" charset="0"/>
                <a:sym typeface="+mn-ea"/>
              </a:rPr>
              <a:t> (porta-fonte) é suficiente para formar um canal com concentração de portadores igual ou superior à concentração de portadores intrínseca do substrato. Observemos que o tipo de portador no canal é diferente do portador intrínseco do substrato. É esta a região de operação estudada normalmente.</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a:p>
            <a:pPr marL="328930" indent="-328930" algn="l" fontAlgn="auto">
              <a:spcAft>
                <a:spcPts val="1200"/>
              </a:spcAft>
              <a:buFont typeface="Arial" panose="020B0604020202020204" pitchFamily="34"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ii.	Inversão Fraca (Weak Inversion): a tensão V</a:t>
            </a:r>
            <a:r>
              <a:rPr lang="pt-BR" altLang="en-US" sz="20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000" b="1" dirty="0" smtClean="0">
                <a:solidFill>
                  <a:schemeClr val="tx1"/>
                </a:solidFill>
                <a:latin typeface="Comic Sans MS" panose="030F0702030302020204" pitchFamily="66" charset="0"/>
                <a:cs typeface="Comic Sans MS" panose="030F0702030302020204" pitchFamily="66" charset="0"/>
                <a:sym typeface="+mn-ea"/>
              </a:rPr>
              <a:t> (porta-fonte) está próxima à tensão de threshold do transistor, formando um canal com concentração de portadores inferior a concentração intrínseca de portadores do substrato. Utilizada para circuitos de baixíssimo consumo de corrente.</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a:p>
            <a:pPr marL="345440" indent="-345440" algn="l" fontAlgn="auto">
              <a:spcAft>
                <a:spcPts val="1200"/>
              </a:spcAft>
              <a:buFont typeface="Arial" panose="020B0604020202020204" pitchFamily="34"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iii.	Inversão Moderada (Moderate Inversion): é uma região de transição, não muito bem definida, entre a região de inversão forte e a região de inversão fraca. Equações que descrevem o transistor nesta faixa não são muito</a:t>
            </a:r>
            <a:r>
              <a:rPr lang="pt-BR" altLang="en-US"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000" b="1" dirty="0" smtClean="0">
                <a:solidFill>
                  <a:schemeClr val="tx1"/>
                </a:solidFill>
                <a:latin typeface="Comic Sans MS" panose="030F0702030302020204" pitchFamily="66" charset="0"/>
                <a:cs typeface="Comic Sans MS" panose="030F0702030302020204" pitchFamily="66" charset="0"/>
                <a:sym typeface="+mn-ea"/>
              </a:rPr>
              <a:t>precisas.</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 de Texto 114"/>
              <p:cNvSpPr txBox="1"/>
              <p:nvPr/>
            </p:nvSpPr>
            <p:spPr>
              <a:xfrm>
                <a:off x="257810" y="330835"/>
                <a:ext cx="11458575" cy="602234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Normalmente se verifica a região de operação do transistor analisando a corrente que passa no dreno. Um critério para determinar em qual região o transistor está operando é apresentado na Tabela 1.</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i="1" dirty="0" smtClean="0">
                    <a:latin typeface="Comic Sans MS" panose="030F0702030302020204" pitchFamily="66" charset="0"/>
                    <a:cs typeface="Comic Sans MS" panose="030F0702030302020204" pitchFamily="66" charset="0"/>
                    <a:sym typeface="+mn-ea"/>
                  </a:rPr>
                  <a:t>Nesta tabela temos que </a:t>
                </a:r>
                <a14:m>
                  <m:oMath xmlns:m="http://schemas.openxmlformats.org/officeDocument/2006/math">
                    <m:r>
                      <a:rPr lang="en-US" altLang="pt-BR" sz="2400" b="1" i="1" dirty="0" smtClean="0">
                        <a:latin typeface="Cambria Math" panose="02040503050406030204" pitchFamily="18" charset="0"/>
                        <a:cs typeface="Cambria Math" panose="02040503050406030204" pitchFamily="18" charset="0"/>
                        <a:sym typeface="+mn-ea"/>
                      </a:rPr>
                      <m:t>𝑳𝑰𝑴</m:t>
                    </m:r>
                    <m:r>
                      <a:rPr lang="en-US" altLang="pt-BR" sz="2400" b="1" i="1" dirty="0" smtClean="0">
                        <a:latin typeface="Cambria Math" panose="02040503050406030204" pitchFamily="18" charset="0"/>
                        <a:cs typeface="Cambria Math" panose="02040503050406030204" pitchFamily="18" charset="0"/>
                        <a:sym typeface="+mn-ea"/>
                      </a:rPr>
                      <m:t>=</m:t>
                    </m:r>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𝑫𝒍𝒊𝒎</m:t>
                            </m:r>
                          </m:sub>
                        </m:sSub>
                      </m:den>
                    </m:f>
                  </m:oMath>
                </a14:m>
                <a:r>
                  <a:rPr lang="pt-BR" altLang="en-US" sz="2400" b="1" i="1" dirty="0" smtClean="0">
                    <a:latin typeface="Comic Sans MS" panose="030F0702030302020204" pitchFamily="66" charset="0"/>
                    <a:cs typeface="Comic Sans MS" panose="030F0702030302020204" pitchFamily="66" charset="0"/>
                    <a:sym typeface="+mn-ea"/>
                  </a:rPr>
                  <a:t> </a:t>
                </a:r>
                <a:r>
                  <a:rPr lang="pt-BR" altLang="en-US" sz="2400" b="1" i="1" dirty="0" smtClean="0">
                    <a:latin typeface="Comic Sans MS" panose="030F0702030302020204" pitchFamily="66" charset="0"/>
                    <a:cs typeface="Comic Sans MS" panose="030F0702030302020204" pitchFamily="66" charset="0"/>
                    <a:sym typeface="+mn-ea"/>
                  </a:rPr>
                  <a:t>e </a:t>
                </a:r>
                <a14:m>
                  <m:oMath xmlns:m="http://schemas.openxmlformats.org/officeDocument/2006/math">
                    <m:sSub>
                      <m:sSubPr>
                        <m:ctrlPr>
                          <a:rPr lang="pt-BR" altLang="en-US"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𝑫𝒍𝒊𝒎</m:t>
                        </m:r>
                      </m:sub>
                    </m:sSub>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𝝁</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𝑪</m:t>
                        </m:r>
                      </m:e>
                      <m:sub>
                        <m:r>
                          <a:rPr lang="en-US" altLang="pt-BR" sz="2400" b="1" i="1" dirty="0" smtClean="0">
                            <a:latin typeface="Cambria Math" panose="02040503050406030204" pitchFamily="18" charset="0"/>
                            <a:cs typeface="Cambria Math" panose="02040503050406030204" pitchFamily="18" charset="0"/>
                            <a:sym typeface="+mn-ea"/>
                          </a:rPr>
                          <m:t>𝒐𝒙</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r>
                          <a:rPr lang="en-US" altLang="pt-BR" sz="2400" b="1" i="1" dirty="0" smtClean="0">
                            <a:latin typeface="Cambria Math" panose="02040503050406030204" pitchFamily="18" charset="0"/>
                            <a:cs typeface="Cambria Math" panose="02040503050406030204" pitchFamily="18" charset="0"/>
                            <a:sym typeface="+mn-ea"/>
                          </a:rPr>
                          <m:t>𝑾</m:t>
                        </m:r>
                      </m:num>
                      <m:den>
                        <m:r>
                          <a:rPr lang="en-US" altLang="pt-BR" sz="2400" b="1" i="1" dirty="0" smtClean="0">
                            <a:latin typeface="Cambria Math" panose="02040503050406030204" pitchFamily="18" charset="0"/>
                            <a:cs typeface="Cambria Math" panose="02040503050406030204" pitchFamily="18" charset="0"/>
                            <a:sym typeface="+mn-ea"/>
                          </a:rPr>
                          <m:t>𝑳</m:t>
                        </m:r>
                      </m:den>
                    </m:f>
                    <m:r>
                      <a:rPr lang="en-US" altLang="pt-BR" sz="2400" b="1" i="1" dirty="0" smtClean="0">
                        <a:latin typeface="Cambria Math" panose="02040503050406030204" pitchFamily="18" charset="0"/>
                        <a:cs typeface="Cambria Math" panose="02040503050406030204" pitchFamily="18" charset="0"/>
                        <a:sym typeface="+mn-ea"/>
                      </a:rPr>
                      <m:t>𝟐</m:t>
                    </m:r>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𝒏</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baseline="30000" dirty="0" smtClean="0">
                        <a:latin typeface="Cambria Math" panose="02040503050406030204" pitchFamily="18" charset="0"/>
                        <a:cs typeface="Cambria Math" panose="02040503050406030204" pitchFamily="18" charset="0"/>
                        <a:sym typeface="+mn-ea"/>
                      </a:rPr>
                      <m:t>𝟐</m:t>
                    </m:r>
                  </m:oMath>
                </a14:m>
                <a:endParaRPr lang="pt-BR" altLang="en-US" sz="2400" b="1" i="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onde I</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é a corrente de dreno; µ é a mobilidade dos portadores do canal; C</a:t>
                </a:r>
                <a:r>
                  <a:rPr lang="pt-BR" altLang="en-US" sz="2400" b="1" baseline="-25000" dirty="0" smtClean="0">
                    <a:latin typeface="Comic Sans MS" panose="030F0702030302020204" pitchFamily="66" charset="0"/>
                    <a:cs typeface="Comic Sans MS" panose="030F0702030302020204" pitchFamily="66" charset="0"/>
                    <a:sym typeface="+mn-ea"/>
                  </a:rPr>
                  <a:t>ox</a:t>
                </a:r>
                <a:r>
                  <a:rPr lang="pt-BR" altLang="en-US" sz="2400" b="1" dirty="0" smtClean="0">
                    <a:latin typeface="Comic Sans MS" panose="030F0702030302020204" pitchFamily="66" charset="0"/>
                    <a:cs typeface="Comic Sans MS" panose="030F0702030302020204" pitchFamily="66" charset="0"/>
                    <a:sym typeface="+mn-ea"/>
                  </a:rPr>
                  <a:t> é a capacitância por área da porta; W e L são as dimensões do transistor; n = fator de inclinação de inversão fraca (seu valor depende da tecnologia mas varia entre 1.2 e 1.6); </a:t>
                </a:r>
                <a:endParaRPr lang="pt-BR" altLang="en-US" sz="2400" b="1" dirty="0" smtClean="0">
                  <a:latin typeface="Comic Sans MS" panose="030F0702030302020204" pitchFamily="66" charset="0"/>
                  <a:cs typeface="Comic Sans MS" panose="030F0702030302020204" pitchFamily="66" charset="0"/>
                  <a:sym typeface="+mn-ea"/>
                </a:endParaRPr>
              </a:p>
            </p:txBody>
          </p:sp>
        </mc:Choice>
        <mc:Fallback>
          <p:sp>
            <p:nvSpPr>
              <p:cNvPr id="3" name="Caixa de Texto 114"/>
              <p:cNvSpPr txBox="1">
                <a:spLocks noRot="1" noChangeAspect="1" noMove="1" noResize="1" noEditPoints="1" noAdjustHandles="1" noChangeArrowheads="1" noChangeShapeType="1" noTextEdit="1"/>
              </p:cNvSpPr>
              <p:nvPr/>
            </p:nvSpPr>
            <p:spPr>
              <a:xfrm>
                <a:off x="257810" y="330835"/>
                <a:ext cx="11458575" cy="6022340"/>
              </a:xfrm>
              <a:prstGeom prst="rect">
                <a:avLst/>
              </a:prstGeom>
              <a:blipFill rotWithShape="1">
                <a:blip r:embed="rId1"/>
                <a:stretch>
                  <a:fillRect/>
                </a:stretch>
              </a:blipFill>
            </p:spPr>
            <p:txBody>
              <a:bodyPr/>
              <a:lstStyle/>
              <a:p>
                <a:r>
                  <a:rPr lang="pt-BR" altLang="en-US">
                    <a:noFill/>
                  </a:rPr>
                  <a:t> </a:t>
                </a:r>
              </a:p>
            </p:txBody>
          </p:sp>
        </mc:Fallback>
      </mc:AlternateContent>
      <p:graphicFrame>
        <p:nvGraphicFramePr>
          <p:cNvPr id="13" name="Table 12"/>
          <p:cNvGraphicFramePr/>
          <p:nvPr/>
        </p:nvGraphicFramePr>
        <p:xfrm>
          <a:off x="3766820" y="2249170"/>
          <a:ext cx="5674360" cy="1581785"/>
        </p:xfrm>
        <a:graphic>
          <a:graphicData uri="http://schemas.openxmlformats.org/drawingml/2006/table">
            <a:tbl>
              <a:tblPr firstRow="1" bandRow="1">
                <a:tableStyleId>{5C22544A-7EE6-4342-B048-85BDC9FD1C3A}</a:tableStyleId>
              </a:tblPr>
              <a:tblGrid>
                <a:gridCol w="2875915"/>
                <a:gridCol w="2798445"/>
              </a:tblGrid>
              <a:tr h="419735">
                <a:tc>
                  <a:txBody>
                    <a:bodyPr/>
                    <a:p>
                      <a:pPr algn="ctr">
                        <a:buNone/>
                      </a:pPr>
                      <a:r>
                        <a:rPr lang="en-US"/>
                        <a:t>Região de Operação</a:t>
                      </a:r>
                      <a:endParaRPr lang="en-US"/>
                    </a:p>
                  </a:txBody>
                  <a:tcPr/>
                </a:tc>
                <a:tc>
                  <a:txBody>
                    <a:bodyPr/>
                    <a:p>
                      <a:pPr algn="ctr">
                        <a:buNone/>
                      </a:pPr>
                      <a:r>
                        <a:rPr lang="en-US"/>
                        <a:t>Condição</a:t>
                      </a:r>
                      <a:endParaRPr lang="en-US"/>
                    </a:p>
                  </a:txBody>
                  <a:tcPr/>
                </a:tc>
              </a:tr>
              <a:tr h="381000">
                <a:tc>
                  <a:txBody>
                    <a:bodyPr/>
                    <a:p>
                      <a:pPr algn="ctr">
                        <a:buNone/>
                      </a:pPr>
                      <a:r>
                        <a:rPr lang="en-US"/>
                        <a:t>Inversão Forte</a:t>
                      </a:r>
                      <a:endParaRPr lang="en-US"/>
                    </a:p>
                  </a:txBody>
                  <a:tcPr/>
                </a:tc>
                <a:tc>
                  <a:txBody>
                    <a:bodyPr/>
                    <a:p>
                      <a:pPr algn="ctr">
                        <a:buNone/>
                      </a:pPr>
                      <a:r>
                        <a:rPr lang="en-US"/>
                        <a:t>LIM &gt; 10</a:t>
                      </a:r>
                      <a:endParaRPr lang="en-US"/>
                    </a:p>
                  </a:txBody>
                  <a:tcPr/>
                </a:tc>
              </a:tr>
              <a:tr h="381000">
                <a:tc>
                  <a:txBody>
                    <a:bodyPr/>
                    <a:p>
                      <a:pPr algn="ctr">
                        <a:buNone/>
                      </a:pPr>
                      <a:r>
                        <a:rPr lang="en-US"/>
                        <a:t>Inversão F</a:t>
                      </a:r>
                      <a:r>
                        <a:rPr lang="pt-BR" altLang="en-US"/>
                        <a:t>raca</a:t>
                      </a:r>
                      <a:endParaRPr lang="pt-BR" altLang="en-US"/>
                    </a:p>
                  </a:txBody>
                  <a:tcPr/>
                </a:tc>
                <a:tc>
                  <a:txBody>
                    <a:bodyPr/>
                    <a:p>
                      <a:pPr algn="ctr">
                        <a:buNone/>
                      </a:pPr>
                      <a:r>
                        <a:rPr lang="en-US"/>
                        <a:t>LIM </a:t>
                      </a:r>
                      <a:r>
                        <a:rPr lang="pt-BR" altLang="en-US"/>
                        <a:t>&lt;</a:t>
                      </a:r>
                      <a:r>
                        <a:rPr lang="en-US"/>
                        <a:t> </a:t>
                      </a:r>
                      <a:r>
                        <a:rPr lang="pt-BR" altLang="en-US"/>
                        <a:t>0,1</a:t>
                      </a:r>
                      <a:endParaRPr lang="pt-BR" altLang="en-US"/>
                    </a:p>
                  </a:txBody>
                  <a:tcPr/>
                </a:tc>
              </a:tr>
              <a:tr h="400050">
                <a:tc>
                  <a:txBody>
                    <a:bodyPr/>
                    <a:p>
                      <a:pPr algn="ctr">
                        <a:buNone/>
                      </a:pPr>
                      <a:r>
                        <a:rPr lang="en-US"/>
                        <a:t>Inversão </a:t>
                      </a:r>
                      <a:r>
                        <a:rPr lang="pt-BR" altLang="en-US"/>
                        <a:t>moderada</a:t>
                      </a:r>
                      <a:endParaRPr lang="pt-BR" altLang="en-US"/>
                    </a:p>
                  </a:txBody>
                  <a:tcPr/>
                </a:tc>
                <a:tc>
                  <a:txBody>
                    <a:bodyPr/>
                    <a:p>
                      <a:pPr algn="ctr">
                        <a:buNone/>
                      </a:pPr>
                      <a:r>
                        <a:rPr lang="en-US"/>
                        <a:t>0,1 &lt; LIM &lt; 10</a:t>
                      </a:r>
                      <a:endParaRPr lang="en-US"/>
                    </a:p>
                  </a:txBody>
                  <a:tcPr/>
                </a:tc>
              </a:tr>
            </a:tbl>
          </a:graphicData>
        </a:graphic>
      </p:graphicFrame>
    </p:spTree>
  </p:cSld>
  <p:clrMapOvr>
    <a:masterClrMapping/>
  </p:clrMapOvr>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 de Texto 114"/>
              <p:cNvSpPr txBox="1"/>
              <p:nvPr/>
            </p:nvSpPr>
            <p:spPr>
              <a:xfrm>
                <a:off x="533400" y="472440"/>
                <a:ext cx="11458575" cy="609600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Para a inversão fraca, a equação que descreve a operação do transistor MOS é</a:t>
                </a:r>
                <a:endParaRPr lang="pt-BR" altLang="en-US" sz="24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14:m>
                  <m:oMath xmlns:m="http://schemas.openxmlformats.org/officeDocument/2006/math">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m:t>
                        </m:r>
                      </m:sub>
                    </m:sSub>
                    <m:r>
                      <a:rPr lang="en-US" altLang="pt-BR" sz="2400" b="1" i="1" dirty="0" smtClean="0">
                        <a:latin typeface="Cambria Math" panose="02040503050406030204" pitchFamily="18" charset="0"/>
                        <a:cs typeface="Cambria Math" panose="02040503050406030204" pitchFamily="18" charset="0"/>
                        <a:sym typeface="+mn-ea"/>
                      </a:rPr>
                      <m:t>=</m:t>
                    </m:r>
                    <m:f>
                      <m:fPr>
                        <m:ctrlPr>
                          <a:rPr lang="en-US" altLang="pt-BR" sz="2400" b="1" i="1" dirty="0" smtClean="0">
                            <a:latin typeface="Cambria Math" panose="02040503050406030204" pitchFamily="18" charset="0"/>
                            <a:cs typeface="Cambria Math" panose="02040503050406030204" pitchFamily="18" charset="0"/>
                            <a:sym typeface="+mn-ea"/>
                          </a:rPr>
                        </m:ctrlPr>
                      </m:fPr>
                      <m:num>
                        <m:r>
                          <a:rPr lang="en-US" altLang="pt-BR" sz="2400" b="1" i="1" dirty="0" smtClean="0">
                            <a:latin typeface="Cambria Math" panose="02040503050406030204" pitchFamily="18" charset="0"/>
                            <a:cs typeface="Cambria Math" panose="02040503050406030204" pitchFamily="18" charset="0"/>
                            <a:sym typeface="+mn-ea"/>
                          </a:rPr>
                          <m:t>𝑾</m:t>
                        </m:r>
                      </m:num>
                      <m:den>
                        <m:r>
                          <a:rPr lang="en-US" altLang="pt-BR" sz="2400" b="1" i="1" dirty="0" smtClean="0">
                            <a:latin typeface="Cambria Math" panose="02040503050406030204" pitchFamily="18" charset="0"/>
                            <a:cs typeface="Cambria Math" panose="02040503050406030204" pitchFamily="18" charset="0"/>
                            <a:sym typeface="+mn-ea"/>
                          </a:rPr>
                          <m:t>𝑳</m:t>
                        </m:r>
                      </m:den>
                    </m:f>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m:t>
                        </m:r>
                        <m:r>
                          <a:rPr lang="en-US" altLang="pt-BR" sz="2400" b="1" i="1" dirty="0" smtClean="0">
                            <a:latin typeface="Cambria Math" panose="02040503050406030204" pitchFamily="18" charset="0"/>
                            <a:cs typeface="Cambria Math" panose="02040503050406030204" pitchFamily="18" charset="0"/>
                            <a:sym typeface="+mn-ea"/>
                          </a:rPr>
                          <m:t>𝟎</m:t>
                        </m:r>
                      </m:sub>
                    </m:sSub>
                    <m:sSup>
                      <m:sSupPr>
                        <m:ctrlPr>
                          <a:rPr lang="en-US" altLang="pt-BR" sz="2400" b="1" i="1" dirty="0" smtClean="0">
                            <a:latin typeface="Cambria Math" panose="02040503050406030204" pitchFamily="18" charset="0"/>
                            <a:cs typeface="Cambria Math" panose="02040503050406030204" pitchFamily="18" charset="0"/>
                            <a:sym typeface="+mn-ea"/>
                          </a:rPr>
                        </m:ctrlPr>
                      </m:sSupPr>
                      <m:e>
                        <m:r>
                          <a:rPr lang="en-US" altLang="pt-BR" sz="2400" b="1" i="1" dirty="0" smtClean="0">
                            <a:latin typeface="Cambria Math" panose="02040503050406030204" pitchFamily="18" charset="0"/>
                            <a:cs typeface="Cambria Math" panose="02040503050406030204" pitchFamily="18" charset="0"/>
                            <a:sym typeface="+mn-ea"/>
                          </a:rPr>
                          <m:t>𝒆</m:t>
                        </m:r>
                      </m:e>
                      <m:sup>
                        <m:f>
                          <m:fPr>
                            <m:type m:val="skw"/>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𝑮</m:t>
                                </m:r>
                              </m:sub>
                            </m:sSub>
                          </m:num>
                          <m:den>
                            <m:r>
                              <a:rPr lang="en-US" altLang="pt-BR" sz="2400" b="1" i="1" dirty="0" smtClean="0">
                                <a:latin typeface="Cambria Math" panose="02040503050406030204" pitchFamily="18" charset="0"/>
                                <a:cs typeface="Cambria Math" panose="02040503050406030204" pitchFamily="18" charset="0"/>
                                <a:sym typeface="+mn-ea"/>
                              </a:rPr>
                              <m:t>𝒏</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den>
                        </m:f>
                      </m:sup>
                    </m:sSup>
                    <m:r>
                      <a:rPr lang="en-US" altLang="pt-BR" sz="2400" b="1" i="1" dirty="0" smtClean="0">
                        <a:latin typeface="Cambria Math" panose="02040503050406030204" pitchFamily="18" charset="0"/>
                        <a:cs typeface="Cambria Math" panose="02040503050406030204" pitchFamily="18" charset="0"/>
                        <a:sym typeface="+mn-ea"/>
                      </a:rPr>
                      <m:t>.(</m:t>
                    </m:r>
                    <m:sSup>
                      <m:sSupPr>
                        <m:ctrlPr>
                          <a:rPr lang="en-US" altLang="pt-BR" sz="2400" b="1" i="1" dirty="0" smtClean="0">
                            <a:latin typeface="Cambria Math" panose="02040503050406030204" pitchFamily="18" charset="0"/>
                            <a:cs typeface="Cambria Math" panose="02040503050406030204" pitchFamily="18" charset="0"/>
                            <a:sym typeface="+mn-ea"/>
                          </a:rPr>
                        </m:ctrlPr>
                      </m:sSupPr>
                      <m:e>
                        <m:r>
                          <a:rPr lang="en-US" altLang="pt-BR" sz="2400" b="1" i="1" dirty="0" smtClean="0">
                            <a:latin typeface="Cambria Math" panose="02040503050406030204" pitchFamily="18" charset="0"/>
                            <a:cs typeface="Cambria Math" panose="02040503050406030204" pitchFamily="18" charset="0"/>
                            <a:sym typeface="+mn-ea"/>
                          </a:rPr>
                          <m:t>𝒆</m:t>
                        </m:r>
                      </m:e>
                      <m:sup>
                        <m:f>
                          <m:fPr>
                            <m:type m:val="skw"/>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𝑺</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den>
                        </m:f>
                      </m:sup>
                    </m:sSup>
                  </m:oMath>
                </a14:m>
                <a:r>
                  <a:rPr lang="pt-BR" altLang="en-US" sz="2400" dirty="0" smtClean="0">
                    <a:latin typeface="SimSun" panose="02010600030101010101" pitchFamily="2" charset="-122"/>
                    <a:ea typeface="SimSun" panose="02010600030101010101" pitchFamily="2" charset="-122"/>
                    <a:cs typeface="Cambria Math" panose="02040503050406030204" pitchFamily="18" charset="0"/>
                    <a:sym typeface="+mn-ea"/>
                  </a:rPr>
                  <a:t>－</a:t>
                </a:r>
                <a14:m>
                  <m:oMath xmlns:m="http://schemas.openxmlformats.org/officeDocument/2006/math">
                    <m:sSup>
                      <m:sSupPr>
                        <m:ctrlPr>
                          <a:rPr lang="en-US" altLang="pt-BR" sz="2400" b="1" i="1" dirty="0" smtClean="0">
                            <a:latin typeface="Cambria Math" panose="02040503050406030204" pitchFamily="18" charset="0"/>
                            <a:cs typeface="Cambria Math" panose="02040503050406030204" pitchFamily="18" charset="0"/>
                            <a:sym typeface="+mn-ea"/>
                          </a:rPr>
                        </m:ctrlPr>
                      </m:sSupPr>
                      <m:e>
                        <m:r>
                          <a:rPr lang="en-US" altLang="pt-BR" sz="2400" b="1" i="1" dirty="0" smtClean="0">
                            <a:latin typeface="Cambria Math" panose="02040503050406030204" pitchFamily="18" charset="0"/>
                            <a:cs typeface="Cambria Math" panose="02040503050406030204" pitchFamily="18" charset="0"/>
                            <a:sym typeface="+mn-ea"/>
                          </a:rPr>
                          <m:t>𝒆</m:t>
                        </m:r>
                      </m:e>
                      <m:sup>
                        <m:f>
                          <m:fPr>
                            <m:type m:val="skw"/>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𝑫</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den>
                        </m:f>
                      </m:sup>
                    </m:sSup>
                    <m:r>
                      <a:rPr lang="en-US" altLang="pt-BR" sz="2400" b="1" i="1" dirty="0" smtClean="0">
                        <a:latin typeface="Cambria Math" panose="02040503050406030204" pitchFamily="18" charset="0"/>
                        <a:cs typeface="Cambria Math" panose="02040503050406030204" pitchFamily="18" charset="0"/>
                        <a:sym typeface="+mn-ea"/>
                      </a:rPr>
                      <m:t>)</m:t>
                    </m:r>
                  </m:oMath>
                </a14:m>
                <a:endParaRPr lang="en-US" altLang="pt-BR" sz="2400" b="1" i="1" dirty="0" smtClean="0">
                  <a:latin typeface="Cambria Math" panose="02040503050406030204" pitchFamily="18" charset="0"/>
                  <a:cs typeface="Cambria Math" panose="02040503050406030204" pitchFamily="18" charset="0"/>
                  <a:sym typeface="+mn-ea"/>
                </a:endParaRPr>
              </a:p>
              <a:p>
                <a:pPr indent="0" algn="ctr" fontAlgn="auto">
                  <a:spcAft>
                    <a:spcPts val="1200"/>
                  </a:spcAft>
                  <a:buFont typeface="Arial" panose="020B0604020202020204" pitchFamily="34" charset="0"/>
                  <a:buNone/>
                </a:pP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onde V</a:t>
                </a:r>
                <a:r>
                  <a:rPr lang="pt-BR" altLang="en-US" sz="2400" b="1" baseline="-25000" dirty="0" smtClean="0">
                    <a:latin typeface="Comic Sans MS" panose="030F0702030302020204" pitchFamily="66" charset="0"/>
                    <a:cs typeface="Comic Sans MS" panose="030F0702030302020204" pitchFamily="66" charset="0"/>
                    <a:sym typeface="+mn-ea"/>
                  </a:rPr>
                  <a:t>G</a:t>
                </a:r>
                <a:r>
                  <a:rPr lang="pt-BR" altLang="en-US" sz="2400" b="1" dirty="0" smtClean="0">
                    <a:latin typeface="Comic Sans MS" panose="030F0702030302020204" pitchFamily="66" charset="0"/>
                    <a:cs typeface="Comic Sans MS" panose="030F0702030302020204" pitchFamily="66" charset="0"/>
                    <a:sym typeface="+mn-ea"/>
                  </a:rPr>
                  <a:t>, V</a:t>
                </a:r>
                <a:r>
                  <a:rPr lang="pt-BR" altLang="en-US" sz="2400" b="1" baseline="-25000" dirty="0" smtClean="0">
                    <a:latin typeface="Comic Sans MS" panose="030F0702030302020204" pitchFamily="66" charset="0"/>
                    <a:cs typeface="Comic Sans MS" panose="030F0702030302020204" pitchFamily="66" charset="0"/>
                    <a:sym typeface="+mn-ea"/>
                  </a:rPr>
                  <a:t>S</a:t>
                </a:r>
                <a:r>
                  <a:rPr lang="pt-BR" altLang="en-US" sz="2400" b="1" dirty="0" smtClean="0">
                    <a:latin typeface="Comic Sans MS" panose="030F0702030302020204" pitchFamily="66" charset="0"/>
                    <a:cs typeface="Comic Sans MS" panose="030F0702030302020204" pitchFamily="66" charset="0"/>
                    <a:sym typeface="+mn-ea"/>
                  </a:rPr>
                  <a:t> e V</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são, respectivamente, as tensão de gate, source e dreno relativas ao bulk; I</a:t>
                </a:r>
                <a:r>
                  <a:rPr lang="pt-BR" altLang="en-US" sz="2400" b="1" baseline="-25000" dirty="0" smtClean="0">
                    <a:latin typeface="Comic Sans MS" panose="030F0702030302020204" pitchFamily="66" charset="0"/>
                    <a:cs typeface="Comic Sans MS" panose="030F0702030302020204" pitchFamily="66" charset="0"/>
                    <a:sym typeface="+mn-ea"/>
                  </a:rPr>
                  <a:t>D0</a:t>
                </a:r>
                <a:r>
                  <a:rPr lang="pt-BR" altLang="en-US" sz="2400" b="1" dirty="0" smtClean="0">
                    <a:latin typeface="Comic Sans MS" panose="030F0702030302020204" pitchFamily="66" charset="0"/>
                    <a:cs typeface="Comic Sans MS" panose="030F0702030302020204" pitchFamily="66" charset="0"/>
                    <a:sym typeface="+mn-ea"/>
                  </a:rPr>
                  <a:t> é uma constante da tecnologia com dimensão de corrente. Na operação normal V</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latin typeface="SimSun" panose="02010600030101010101" pitchFamily="2" charset="-122"/>
                    <a:ea typeface="SimSun" panose="02010600030101010101" pitchFamily="2" charset="-122"/>
                    <a:cs typeface="Comic Sans MS" panose="030F0702030302020204" pitchFamily="66" charset="0"/>
                    <a:sym typeface="+mn-ea"/>
                  </a:rPr>
                  <a:t>&gt;&gt;</a:t>
                </a:r>
                <a:r>
                  <a:rPr lang="pt-BR" altLang="en-US" sz="2400" b="1" dirty="0" smtClean="0">
                    <a:latin typeface="Comic Sans MS" panose="030F0702030302020204" pitchFamily="66" charset="0"/>
                    <a:cs typeface="Comic Sans MS" panose="030F0702030302020204" pitchFamily="66" charset="0"/>
                    <a:sym typeface="+mn-ea"/>
                  </a:rPr>
                  <a:t> U</a:t>
                </a:r>
                <a:r>
                  <a:rPr lang="pt-BR" altLang="en-US" sz="2400" b="1" baseline="-25000" dirty="0" smtClean="0">
                    <a:latin typeface="Comic Sans MS" panose="030F0702030302020204" pitchFamily="66" charset="0"/>
                    <a:cs typeface="Comic Sans MS" panose="030F0702030302020204" pitchFamily="66" charset="0"/>
                    <a:sym typeface="+mn-ea"/>
                  </a:rPr>
                  <a:t>T</a:t>
                </a:r>
                <a:r>
                  <a:rPr lang="pt-BR" altLang="en-US" sz="2400" b="1" dirty="0" smtClean="0">
                    <a:latin typeface="Comic Sans MS" panose="030F0702030302020204" pitchFamily="66" charset="0"/>
                    <a:cs typeface="Comic Sans MS" panose="030F0702030302020204" pitchFamily="66" charset="0"/>
                    <a:sym typeface="+mn-ea"/>
                  </a:rPr>
                  <a:t> e, neste caso, ficamos reduzidos a seguinte relação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m:t>
                          </m:r>
                        </m:sub>
                      </m:sSub>
                      <m:r>
                        <a:rPr lang="en-US" altLang="pt-BR" sz="2400" b="1" i="1" dirty="0" smtClean="0">
                          <a:latin typeface="Cambria Math" panose="02040503050406030204" pitchFamily="18" charset="0"/>
                          <a:cs typeface="Cambria Math" panose="02040503050406030204" pitchFamily="18" charset="0"/>
                          <a:sym typeface="+mn-ea"/>
                        </a:rPr>
                        <m:t>=</m:t>
                      </m:r>
                      <m:f>
                        <m:fPr>
                          <m:ctrlPr>
                            <a:rPr lang="en-US" altLang="pt-BR" sz="2400" b="1" i="1" dirty="0" smtClean="0">
                              <a:latin typeface="Cambria Math" panose="02040503050406030204" pitchFamily="18" charset="0"/>
                              <a:cs typeface="Cambria Math" panose="02040503050406030204" pitchFamily="18" charset="0"/>
                              <a:sym typeface="+mn-ea"/>
                            </a:rPr>
                          </m:ctrlPr>
                        </m:fPr>
                        <m:num>
                          <m:r>
                            <a:rPr lang="en-US" altLang="pt-BR" sz="2400" b="1" i="1" dirty="0" smtClean="0">
                              <a:latin typeface="Cambria Math" panose="02040503050406030204" pitchFamily="18" charset="0"/>
                              <a:cs typeface="Cambria Math" panose="02040503050406030204" pitchFamily="18" charset="0"/>
                              <a:sym typeface="+mn-ea"/>
                            </a:rPr>
                            <m:t>𝑾</m:t>
                          </m:r>
                        </m:num>
                        <m:den>
                          <m:r>
                            <a:rPr lang="en-US" altLang="pt-BR" sz="2400" b="1" i="1" dirty="0" smtClean="0">
                              <a:latin typeface="Cambria Math" panose="02040503050406030204" pitchFamily="18" charset="0"/>
                              <a:cs typeface="Cambria Math" panose="02040503050406030204" pitchFamily="18" charset="0"/>
                              <a:sym typeface="+mn-ea"/>
                            </a:rPr>
                            <m:t>𝑳</m:t>
                          </m:r>
                        </m:den>
                      </m:f>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m:t>
                          </m:r>
                          <m:r>
                            <a:rPr lang="en-US" altLang="pt-BR" sz="2400" b="1" i="1" dirty="0" smtClean="0">
                              <a:latin typeface="Cambria Math" panose="02040503050406030204" pitchFamily="18" charset="0"/>
                              <a:cs typeface="Cambria Math" panose="02040503050406030204" pitchFamily="18" charset="0"/>
                              <a:sym typeface="+mn-ea"/>
                            </a:rPr>
                            <m:t>𝟎</m:t>
                          </m:r>
                        </m:sub>
                      </m:sSub>
                      <m:sSup>
                        <m:sSupPr>
                          <m:ctrlPr>
                            <a:rPr lang="en-US" altLang="pt-BR" sz="2400" b="1" i="1" dirty="0" smtClean="0">
                              <a:latin typeface="Cambria Math" panose="02040503050406030204" pitchFamily="18" charset="0"/>
                              <a:cs typeface="Cambria Math" panose="02040503050406030204" pitchFamily="18" charset="0"/>
                              <a:sym typeface="+mn-ea"/>
                            </a:rPr>
                          </m:ctrlPr>
                        </m:sSupPr>
                        <m:e>
                          <m:r>
                            <a:rPr lang="en-US" altLang="pt-BR" sz="2400" b="1" i="1" dirty="0" smtClean="0">
                              <a:latin typeface="Cambria Math" panose="02040503050406030204" pitchFamily="18" charset="0"/>
                              <a:cs typeface="Cambria Math" panose="02040503050406030204" pitchFamily="18" charset="0"/>
                              <a:sym typeface="+mn-ea"/>
                            </a:rPr>
                            <m:t>𝒆</m:t>
                          </m:r>
                        </m:e>
                        <m:sup>
                          <m:f>
                            <m:fPr>
                              <m:type m:val="skw"/>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𝑮</m:t>
                                  </m:r>
                                </m:sub>
                              </m:sSub>
                            </m:num>
                            <m:den>
                              <m:r>
                                <a:rPr lang="en-US" altLang="pt-BR" sz="2400" b="1" i="1" dirty="0" smtClean="0">
                                  <a:latin typeface="Cambria Math" panose="02040503050406030204" pitchFamily="18" charset="0"/>
                                  <a:cs typeface="Cambria Math" panose="02040503050406030204" pitchFamily="18" charset="0"/>
                                  <a:sym typeface="+mn-ea"/>
                                </a:rPr>
                                <m:t>𝒏</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den>
                          </m:f>
                        </m:sup>
                      </m:sSup>
                      <m:sSup>
                        <m:sSupPr>
                          <m:ctrlPr>
                            <a:rPr lang="en-US" altLang="pt-BR" sz="2400" b="1" i="1" dirty="0" smtClean="0">
                              <a:latin typeface="Cambria Math" panose="02040503050406030204" pitchFamily="18" charset="0"/>
                              <a:cs typeface="Cambria Math" panose="02040503050406030204" pitchFamily="18" charset="0"/>
                              <a:sym typeface="+mn-ea"/>
                            </a:rPr>
                          </m:ctrlPr>
                        </m:sSupPr>
                        <m:e>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𝒆</m:t>
                          </m:r>
                        </m:e>
                        <m:sup>
                          <m:f>
                            <m:fPr>
                              <m:type m:val="skw"/>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𝑺</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den>
                          </m:f>
                        </m:sup>
                      </m:sSup>
                    </m:oMath>
                  </m:oMathPara>
                </a14:m>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será, portanto, aproximadamente uma função exponencial de V</a:t>
                </a:r>
                <a:r>
                  <a:rPr lang="pt-BR" altLang="en-US" sz="2400" b="1" baseline="-25000" dirty="0" smtClean="0">
                    <a:latin typeface="Comic Sans MS" panose="030F0702030302020204" pitchFamily="66" charset="0"/>
                    <a:cs typeface="Comic Sans MS" panose="030F0702030302020204" pitchFamily="66" charset="0"/>
                    <a:sym typeface="+mn-ea"/>
                  </a:rPr>
                  <a:t>GS</a:t>
                </a:r>
                <a:r>
                  <a:rPr lang="pt-BR" altLang="en-US" sz="2400" b="1" dirty="0" smtClean="0">
                    <a:latin typeface="Comic Sans MS" panose="030F0702030302020204" pitchFamily="66" charset="0"/>
                    <a:cs typeface="Comic Sans MS" panose="030F0702030302020204" pitchFamily="66" charset="0"/>
                    <a:sym typeface="+mn-ea"/>
                  </a:rPr>
                  <a:t> (semelhante ao que ocorre em um transistor bipolar).</a:t>
                </a:r>
                <a:endParaRPr lang="pt-BR" altLang="en-US" sz="2400" b="1"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114"/>
              <p:cNvSpPr txBox="1">
                <a:spLocks noRot="1" noChangeAspect="1" noMove="1" noResize="1" noEditPoints="1" noAdjustHandles="1" noChangeArrowheads="1" noChangeShapeType="1" noTextEdit="1"/>
              </p:cNvSpPr>
              <p:nvPr/>
            </p:nvSpPr>
            <p:spPr>
              <a:xfrm>
                <a:off x="533400" y="472440"/>
                <a:ext cx="11458575" cy="609600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 de Texto 114"/>
          <p:cNvSpPr txBox="1"/>
          <p:nvPr/>
        </p:nvSpPr>
        <p:spPr>
          <a:xfrm>
            <a:off x="390525" y="805815"/>
            <a:ext cx="8100695" cy="498475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Considere o circuito da figura. Este circuito é formado pelo espelho de corrente M3, M4 e M5 e os transistores trabalhando em fraca inversão M1 e M2. Ele serve para gerar uma corrente de referência I</a:t>
            </a:r>
            <a:r>
              <a:rPr lang="pt-BR" altLang="en-US" sz="2400" b="1" baseline="-25000" dirty="0" smtClean="0">
                <a:latin typeface="Comic Sans MS" panose="030F0702030302020204" pitchFamily="66" charset="0"/>
                <a:cs typeface="Comic Sans MS" panose="030F0702030302020204" pitchFamily="66" charset="0"/>
                <a:sym typeface="+mn-ea"/>
              </a:rPr>
              <a:t>S</a:t>
            </a:r>
            <a:r>
              <a:rPr lang="pt-BR" altLang="en-US" sz="2400" b="1" dirty="0" smtClean="0">
                <a:latin typeface="Comic Sans MS" panose="030F0702030302020204" pitchFamily="66" charset="0"/>
                <a:cs typeface="Comic Sans MS" panose="030F0702030302020204" pitchFamily="66" charset="0"/>
                <a:sym typeface="+mn-ea"/>
              </a:rPr>
              <a:t>. Considere que</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(W/L)</a:t>
            </a:r>
            <a:r>
              <a:rPr lang="pt-BR" altLang="en-US" sz="2400" b="1" baseline="-25000" dirty="0" smtClean="0">
                <a:latin typeface="Comic Sans MS" panose="030F0702030302020204" pitchFamily="66" charset="0"/>
                <a:cs typeface="Comic Sans MS" panose="030F0702030302020204" pitchFamily="66" charset="0"/>
                <a:sym typeface="+mn-ea"/>
              </a:rPr>
              <a:t>M4</a:t>
            </a:r>
            <a:r>
              <a:rPr lang="pt-BR" altLang="en-US" sz="2400" b="1" dirty="0" smtClean="0">
                <a:latin typeface="Comic Sans MS" panose="030F0702030302020204" pitchFamily="66" charset="0"/>
                <a:cs typeface="Comic Sans MS" panose="030F0702030302020204" pitchFamily="66" charset="0"/>
                <a:sym typeface="+mn-ea"/>
              </a:rPr>
              <a:t> é M vezes maior do que (W/L)</a:t>
            </a:r>
            <a:r>
              <a:rPr lang="pt-BR" altLang="en-US" sz="2400" b="1" baseline="-25000" dirty="0" smtClean="0">
                <a:latin typeface="Comic Sans MS" panose="030F0702030302020204" pitchFamily="66" charset="0"/>
                <a:cs typeface="Comic Sans MS" panose="030F0702030302020204" pitchFamily="66" charset="0"/>
                <a:sym typeface="+mn-ea"/>
              </a:rPr>
              <a:t>M3</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(W/L)</a:t>
            </a:r>
            <a:r>
              <a:rPr lang="pt-BR" altLang="en-US" sz="2400" b="1" baseline="-25000" dirty="0" smtClean="0">
                <a:latin typeface="Comic Sans MS" panose="030F0702030302020204" pitchFamily="66" charset="0"/>
                <a:cs typeface="Comic Sans MS" panose="030F0702030302020204" pitchFamily="66" charset="0"/>
                <a:sym typeface="+mn-ea"/>
              </a:rPr>
              <a:t>M2</a:t>
            </a:r>
            <a:r>
              <a:rPr lang="pt-BR" altLang="en-US" sz="2400" b="1" dirty="0" smtClean="0">
                <a:latin typeface="Comic Sans MS" panose="030F0702030302020204" pitchFamily="66" charset="0"/>
                <a:cs typeface="Comic Sans MS" panose="030F0702030302020204" pitchFamily="66" charset="0"/>
                <a:sym typeface="+mn-ea"/>
              </a:rPr>
              <a:t> é N vezes maior do que (W/L)</a:t>
            </a:r>
            <a:r>
              <a:rPr lang="pt-BR" altLang="en-US" sz="2400" b="1" baseline="-25000" dirty="0" smtClean="0">
                <a:latin typeface="Comic Sans MS" panose="030F0702030302020204" pitchFamily="66" charset="0"/>
                <a:cs typeface="Comic Sans MS" panose="030F0702030302020204" pitchFamily="66" charset="0"/>
                <a:sym typeface="+mn-ea"/>
              </a:rPr>
              <a:t>M1</a:t>
            </a:r>
            <a:r>
              <a:rPr lang="pt-BR" altLang="en-US" sz="2400" b="1" dirty="0" smtClean="0">
                <a:latin typeface="Comic Sans MS" panose="030F0702030302020204" pitchFamily="66" charset="0"/>
                <a:cs typeface="Comic Sans MS" panose="030F0702030302020204" pitchFamily="66" charset="0"/>
                <a:sym typeface="+mn-ea"/>
              </a:rPr>
              <a:t> (ambos os transistores operam em fraca inversão).</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(W/L)</a:t>
            </a:r>
            <a:r>
              <a:rPr lang="pt-BR" altLang="en-US" sz="2400" b="1" baseline="-25000" dirty="0" smtClean="0">
                <a:latin typeface="Comic Sans MS" panose="030F0702030302020204" pitchFamily="66" charset="0"/>
                <a:cs typeface="Comic Sans MS" panose="030F0702030302020204" pitchFamily="66" charset="0"/>
                <a:sym typeface="+mn-ea"/>
              </a:rPr>
              <a:t>M5</a:t>
            </a:r>
            <a:r>
              <a:rPr lang="pt-BR" altLang="en-US" sz="2400" b="1" dirty="0" smtClean="0">
                <a:latin typeface="Comic Sans MS" panose="030F0702030302020204" pitchFamily="66" charset="0"/>
                <a:cs typeface="Comic Sans MS" panose="030F0702030302020204" pitchFamily="66" charset="0"/>
                <a:sym typeface="+mn-ea"/>
              </a:rPr>
              <a:t> é X vezes maior do que (W/L)</a:t>
            </a:r>
            <a:r>
              <a:rPr lang="pt-BR" altLang="en-US" sz="2400" b="1" baseline="-25000" dirty="0" smtClean="0">
                <a:latin typeface="Comic Sans MS" panose="030F0702030302020204" pitchFamily="66" charset="0"/>
                <a:cs typeface="Comic Sans MS" panose="030F0702030302020204" pitchFamily="66" charset="0"/>
                <a:sym typeface="+mn-ea"/>
              </a:rPr>
              <a:t>M3</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endParaRPr lang="pt-BR" altLang="en-US" sz="2400" b="1" dirty="0" smtClean="0">
              <a:latin typeface="Comic Sans MS" panose="030F0702030302020204" pitchFamily="66" charset="0"/>
              <a:cs typeface="Comic Sans MS" panose="030F0702030302020204" pitchFamily="66" charset="0"/>
              <a:sym typeface="+mn-ea"/>
            </a:endParaRPr>
          </a:p>
        </p:txBody>
      </p:sp>
      <p:graphicFrame>
        <p:nvGraphicFramePr>
          <p:cNvPr id="4" name="Object -2147482613"/>
          <p:cNvGraphicFramePr>
            <a:graphicFrameLocks noChangeAspect="1"/>
          </p:cNvGraphicFramePr>
          <p:nvPr/>
        </p:nvGraphicFramePr>
        <p:xfrm>
          <a:off x="8610600" y="1958340"/>
          <a:ext cx="3110230" cy="3191510"/>
        </p:xfrm>
        <a:graphic>
          <a:graphicData uri="http://schemas.openxmlformats.org/presentationml/2006/ole">
            <mc:AlternateContent xmlns:mc="http://schemas.openxmlformats.org/markup-compatibility/2006">
              <mc:Choice xmlns:v="urn:schemas-microsoft-com:vml" Requires="v">
                <p:oleObj spid="_x0000_s3076" name="" r:id="rId1" imgW="1762760" imgH="1704340" progId="Word.Picture.8">
                  <p:embed/>
                </p:oleObj>
              </mc:Choice>
              <mc:Fallback>
                <p:oleObj name="" r:id="rId1" imgW="1762760" imgH="1704340" progId="Word.Picture.8">
                  <p:embed/>
                  <p:pic>
                    <p:nvPicPr>
                      <p:cNvPr id="0" name="Picture 3075"/>
                      <p:cNvPicPr/>
                      <p:nvPr/>
                    </p:nvPicPr>
                    <p:blipFill>
                      <a:blip r:embed="rId2"/>
                      <a:stretch>
                        <a:fillRect/>
                      </a:stretch>
                    </p:blipFill>
                    <p:spPr>
                      <a:xfrm>
                        <a:off x="8610600" y="1958340"/>
                        <a:ext cx="3110230" cy="3191510"/>
                      </a:xfrm>
                      <a:prstGeom prst="rect">
                        <a:avLst/>
                      </a:prstGeom>
                      <a:noFill/>
                      <a:ln w="38100">
                        <a:noFill/>
                        <a:miter/>
                      </a:ln>
                    </p:spPr>
                  </p:pic>
                </p:oleObj>
              </mc:Fallback>
            </mc:AlternateContent>
          </a:graphicData>
        </a:graphic>
      </p:graphicFrame>
    </p:spTree>
  </p:cSld>
  <p:clrMapOvr>
    <a:masterClrMapping/>
  </p:clrMapOvr>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 de Texto 114"/>
              <p:cNvSpPr txBox="1"/>
              <p:nvPr/>
            </p:nvSpPr>
            <p:spPr>
              <a:xfrm>
                <a:off x="378460" y="520065"/>
                <a:ext cx="11257280" cy="571754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Pode-se mostrar que a corrente na sada será</a:t>
                </a:r>
                <a:endParaRPr lang="pt-BR" altLang="en-US" sz="24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14:m>
                  <m:oMath xmlns:m="http://schemas.openxmlformats.org/officeDocument/2006/math">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𝑺</m:t>
                        </m:r>
                      </m:sub>
                    </m:sSub>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𝑿</m:t>
                    </m:r>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num>
                      <m:den>
                        <m:r>
                          <a:rPr lang="en-US" altLang="pt-BR" sz="2400" b="1" i="1" dirty="0" smtClean="0">
                            <a:latin typeface="Cambria Math" panose="02040503050406030204" pitchFamily="18" charset="0"/>
                            <a:cs typeface="Cambria Math" panose="02040503050406030204" pitchFamily="18" charset="0"/>
                            <a:sym typeface="+mn-ea"/>
                          </a:rPr>
                          <m:t>𝑹</m:t>
                        </m:r>
                      </m:den>
                    </m:f>
                  </m:oMath>
                </a14:m>
                <a:r>
                  <a:rPr lang="pt-BR" altLang="en-US" sz="2400" dirty="0" smtClean="0">
                    <a:latin typeface="Cambria Math" panose="02040503050406030204" pitchFamily="18" charset="0"/>
                    <a:cs typeface="Cambria Math" panose="02040503050406030204" pitchFamily="18" charset="0"/>
                    <a:sym typeface="+mn-ea"/>
                  </a:rPr>
                  <a:t>ln(MN)=</a:t>
                </a:r>
                <a14:m>
                  <m:oMath xmlns:m="http://schemas.openxmlformats.org/officeDocument/2006/math">
                    <m:r>
                      <a:rPr lang="en-US" altLang="pt-BR" sz="2400" b="1" i="1" dirty="0" smtClean="0">
                        <a:latin typeface="Cambria Math" panose="02040503050406030204" pitchFamily="18" charset="0"/>
                        <a:cs typeface="Cambria Math" panose="02040503050406030204" pitchFamily="18" charset="0"/>
                        <a:sym typeface="+mn-ea"/>
                      </a:rPr>
                      <m:t>𝑿</m:t>
                    </m:r>
                    <m:f>
                      <m:fPr>
                        <m:ctrlPr>
                          <a:rPr lang="en-US" altLang="pt-BR" sz="2400" b="1" i="1" dirty="0" smtClean="0">
                            <a:latin typeface="Cambria Math" panose="02040503050406030204" pitchFamily="18" charset="0"/>
                            <a:cs typeface="Cambria Math" panose="02040503050406030204" pitchFamily="18" charset="0"/>
                            <a:sym typeface="+mn-ea"/>
                          </a:rPr>
                        </m:ctrlPr>
                      </m:fPr>
                      <m:num>
                        <m:r>
                          <a:rPr lang="en-US" altLang="pt-BR" sz="2400" b="1" i="1" dirty="0" smtClean="0">
                            <a:latin typeface="Cambria Math" panose="02040503050406030204" pitchFamily="18" charset="0"/>
                            <a:cs typeface="Cambria Math" panose="02040503050406030204" pitchFamily="18" charset="0"/>
                            <a:sym typeface="+mn-ea"/>
                          </a:rPr>
                          <m:t>𝒌𝑻</m:t>
                        </m:r>
                      </m:num>
                      <m:den>
                        <m:r>
                          <a:rPr lang="en-US" altLang="pt-BR" sz="2400" b="1" i="1" dirty="0" smtClean="0">
                            <a:latin typeface="Cambria Math" panose="02040503050406030204" pitchFamily="18" charset="0"/>
                            <a:cs typeface="Cambria Math" panose="02040503050406030204" pitchFamily="18" charset="0"/>
                            <a:sym typeface="+mn-ea"/>
                          </a:rPr>
                          <m:t>𝒒</m:t>
                        </m:r>
                        <m:r>
                          <a:rPr lang="en-US" altLang="pt-BR" sz="2400" b="1" i="1" dirty="0" smtClean="0">
                            <a:latin typeface="Cambria Math" panose="02040503050406030204" pitchFamily="18" charset="0"/>
                            <a:cs typeface="Cambria Math" panose="02040503050406030204" pitchFamily="18" charset="0"/>
                            <a:sym typeface="+mn-ea"/>
                          </a:rPr>
                          <m:t>𝑹</m:t>
                        </m:r>
                      </m:den>
                    </m:f>
                  </m:oMath>
                </a14:m>
                <a:r>
                  <a:rPr lang="pt-BR" altLang="en-US" sz="2400" dirty="0" smtClean="0">
                    <a:latin typeface="Cambria Math" panose="02040503050406030204" pitchFamily="18" charset="0"/>
                    <a:cs typeface="Cambria Math" panose="02040503050406030204" pitchFamily="18" charset="0"/>
                    <a:sym typeface="+mn-ea"/>
                  </a:rPr>
                  <a:t>ln(MN)</a:t>
                </a:r>
                <a:endParaRPr lang="pt-BR" altLang="en-US" sz="2400" dirty="0" smtClean="0">
                  <a:latin typeface="Cambria Math" panose="02040503050406030204" pitchFamily="18" charset="0"/>
                  <a:cs typeface="Cambria Math" panose="02040503050406030204" pitchFamily="18" charset="0"/>
                  <a:sym typeface="+mn-ea"/>
                </a:endParaRPr>
              </a:p>
              <a:p>
                <a:pPr indent="0" algn="l" fontAlgn="auto">
                  <a:spcAft>
                    <a:spcPts val="1200"/>
                  </a:spcAft>
                  <a:buFont typeface="Arial" panose="020B0604020202020204" pitchFamily="34" charset="0"/>
                  <a:buNone/>
                </a:pPr>
                <a:r>
                  <a:rPr lang="pt-BR" altLang="en-US" sz="2400" dirty="0" smtClean="0">
                    <a:latin typeface="Comic Sans MS" panose="030F0702030302020204" pitchFamily="66" charset="0"/>
                    <a:cs typeface="Comic Sans MS" panose="030F0702030302020204" pitchFamily="66" charset="0"/>
                    <a:sym typeface="+mn-ea"/>
                  </a:rPr>
                  <a:t>Este resultado é interessante pois mostra que a corrente I</a:t>
                </a:r>
                <a:r>
                  <a:rPr lang="pt-BR" altLang="en-US" sz="2400" baseline="-25000" dirty="0" smtClean="0">
                    <a:latin typeface="Comic Sans MS" panose="030F0702030302020204" pitchFamily="66" charset="0"/>
                    <a:cs typeface="Comic Sans MS" panose="030F0702030302020204" pitchFamily="66" charset="0"/>
                    <a:sym typeface="+mn-ea"/>
                  </a:rPr>
                  <a:t>S  </a:t>
                </a:r>
                <a:r>
                  <a:rPr lang="pt-BR" altLang="en-US" sz="2400" dirty="0" smtClean="0">
                    <a:latin typeface="Comic Sans MS" panose="030F0702030302020204" pitchFamily="66" charset="0"/>
                    <a:cs typeface="Comic Sans MS" panose="030F0702030302020204" pitchFamily="66" charset="0"/>
                    <a:sym typeface="+mn-ea"/>
                  </a:rPr>
                  <a:t>é diretamente proporcional a T (em Kelvin). Grandezas que crescem com T são chamadas </a:t>
                </a:r>
                <a:r>
                  <a:rPr lang="pt-BR" altLang="en-US" sz="2400" b="1" dirty="0" smtClean="0">
                    <a:latin typeface="Comic Sans MS" panose="030F0702030302020204" pitchFamily="66" charset="0"/>
                    <a:cs typeface="Comic Sans MS" panose="030F0702030302020204" pitchFamily="66" charset="0"/>
                    <a:sym typeface="+mn-ea"/>
                  </a:rPr>
                  <a:t>PTAT (Proportional To Absolute Temperature)</a:t>
                </a:r>
                <a:r>
                  <a:rPr lang="pt-BR" altLang="en-US" sz="2400" dirty="0" smtClean="0">
                    <a:latin typeface="Comic Sans MS" panose="030F0702030302020204" pitchFamily="66" charset="0"/>
                    <a:cs typeface="Comic Sans MS" panose="030F0702030302020204" pitchFamily="66" charset="0"/>
                    <a:sym typeface="+mn-ea"/>
                  </a:rPr>
                  <a:t>.</a:t>
                </a:r>
                <a:endParaRPr lang="pt-BR" altLang="en-US" sz="24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dirty="0" smtClean="0">
                    <a:latin typeface="Comic Sans MS" panose="030F0702030302020204" pitchFamily="66" charset="0"/>
                    <a:cs typeface="Comic Sans MS" panose="030F0702030302020204" pitchFamily="66" charset="0"/>
                    <a:sym typeface="+mn-ea"/>
                  </a:rPr>
                  <a:t>Por outro lado há grandezas </a:t>
                </a:r>
                <a:r>
                  <a:rPr lang="pt-BR" altLang="en-US" sz="2400" b="1" dirty="0" smtClean="0">
                    <a:latin typeface="Comic Sans MS" panose="030F0702030302020204" pitchFamily="66" charset="0"/>
                    <a:cs typeface="Comic Sans MS" panose="030F0702030302020204" pitchFamily="66" charset="0"/>
                    <a:sym typeface="+mn-ea"/>
                  </a:rPr>
                  <a:t>CTAT (Complementary To Absolute Temperature)</a:t>
                </a:r>
                <a:r>
                  <a:rPr lang="pt-BR" altLang="en-US" sz="2400" dirty="0" smtClean="0">
                    <a:latin typeface="Comic Sans MS" panose="030F0702030302020204" pitchFamily="66" charset="0"/>
                    <a:cs typeface="Comic Sans MS" panose="030F0702030302020204" pitchFamily="66" charset="0"/>
                    <a:sym typeface="+mn-ea"/>
                  </a:rPr>
                  <a:t>, que reduzem com a temperatura. Um exemplo de grandeza CTAT é o V</a:t>
                </a:r>
                <a:r>
                  <a:rPr lang="pt-BR" altLang="en-US" sz="2400" baseline="-25000" dirty="0" smtClean="0">
                    <a:latin typeface="Comic Sans MS" panose="030F0702030302020204" pitchFamily="66" charset="0"/>
                    <a:cs typeface="Comic Sans MS" panose="030F0702030302020204" pitchFamily="66" charset="0"/>
                    <a:sym typeface="+mn-ea"/>
                  </a:rPr>
                  <a:t>BE</a:t>
                </a:r>
                <a:r>
                  <a:rPr lang="pt-BR" altLang="en-US" sz="2400" dirty="0" smtClean="0">
                    <a:latin typeface="Comic Sans MS" panose="030F0702030302020204" pitchFamily="66" charset="0"/>
                    <a:cs typeface="Comic Sans MS" panose="030F0702030302020204" pitchFamily="66" charset="0"/>
                    <a:sym typeface="+mn-ea"/>
                  </a:rPr>
                  <a:t> de um transistor bipolar</a:t>
                </a:r>
                <a:endParaRPr lang="pt-BR" altLang="en-US" sz="24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𝐵𝐸</m:t>
                      </m:r>
                      <m:r>
                        <a:rPr lang="en-US" altLang="pt-BR" sz="2400" i="1" dirty="0" smtClean="0">
                          <a:latin typeface="Cambria Math" panose="02040503050406030204" pitchFamily="18" charset="0"/>
                          <a:cs typeface="Cambria Math" panose="02040503050406030204" pitchFamily="18" charset="0"/>
                          <a:sym typeface="+mn-ea"/>
                        </a:rPr>
                        <m:t> </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 </m:t>
                      </m:r>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𝑏𝑎𝑛𝑔𝑎𝑝</m:t>
                      </m:r>
                      <m:r>
                        <a:rPr lang="en-US" altLang="pt-BR" sz="2400" i="1" dirty="0" smtClean="0">
                          <a:latin typeface="Cambria Math" panose="02040503050406030204" pitchFamily="18" charset="0"/>
                          <a:cs typeface="Cambria Math" panose="02040503050406030204" pitchFamily="18" charset="0"/>
                          <a:sym typeface="+mn-ea"/>
                        </a:rPr>
                        <m:t> </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𝐾</m:t>
                      </m:r>
                      <m:r>
                        <a:rPr lang="en-US" altLang="pt-BR" sz="2400" i="1" baseline="-25000" dirty="0" smtClean="0">
                          <a:latin typeface="Cambria Math" panose="02040503050406030204" pitchFamily="18" charset="0"/>
                          <a:cs typeface="Cambria Math" panose="02040503050406030204" pitchFamily="18" charset="0"/>
                          <a:sym typeface="+mn-ea"/>
                        </a:rPr>
                        <m:t>1</m:t>
                      </m:r>
                      <m:r>
                        <a:rPr lang="en-US" altLang="pt-BR" sz="2400" i="1" dirty="0" smtClean="0">
                          <a:latin typeface="Cambria Math" panose="02040503050406030204" pitchFamily="18" charset="0"/>
                          <a:cs typeface="Cambria Math" panose="02040503050406030204" pitchFamily="18" charset="0"/>
                          <a:sym typeface="+mn-ea"/>
                        </a:rPr>
                        <m:t>𝑇</m:t>
                      </m:r>
                    </m:oMath>
                  </m:oMathPara>
                </a14:m>
                <a:endParaRPr lang="en-US" altLang="pt-BR" sz="2400" i="1" dirty="0" smtClean="0">
                  <a:latin typeface="Cambria Math" panose="02040503050406030204" pitchFamily="18" charset="0"/>
                  <a:cs typeface="Cambria Math" panose="02040503050406030204" pitchFamily="18" charset="0"/>
                  <a:sym typeface="+mn-ea"/>
                </a:endParaRPr>
              </a:p>
              <a:p>
                <a:pPr indent="0" algn="l" fontAlgn="auto">
                  <a:spcAft>
                    <a:spcPts val="1200"/>
                  </a:spcAft>
                  <a:buFont typeface="Arial" panose="020B0604020202020204" pitchFamily="34" charset="0"/>
                  <a:buNone/>
                </a:pPr>
                <a:r>
                  <a:rPr lang="pt-BR" altLang="en-US" sz="2400" dirty="0" smtClean="0">
                    <a:latin typeface="Comic Sans MS" panose="030F0702030302020204" pitchFamily="66" charset="0"/>
                    <a:cs typeface="Comic Sans MS" panose="030F0702030302020204" pitchFamily="66" charset="0"/>
                    <a:sym typeface="+mn-ea"/>
                  </a:rPr>
                  <a:t>onde </a:t>
                </a:r>
                <a14:m>
                  <m:oMath xmlns:m="http://schemas.openxmlformats.org/officeDocument/2006/math">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𝑏𝑎𝑛𝑔𝑎𝑝</m:t>
                    </m:r>
                  </m:oMath>
                </a14:m>
                <a:r>
                  <a:rPr lang="en-US" altLang="pt-BR" sz="2400" dirty="0" smtClean="0">
                    <a:latin typeface="Comic Sans MS" panose="030F0702030302020204" pitchFamily="66" charset="0"/>
                    <a:cs typeface="Comic Sans MS" panose="030F0702030302020204" pitchFamily="66" charset="0"/>
                    <a:sym typeface="+mn-ea"/>
                  </a:rPr>
                  <a:t> </a:t>
                </a:r>
                <a:r>
                  <a:rPr lang="pt-BR" altLang="en-US" sz="2400" dirty="0" smtClean="0">
                    <a:latin typeface="Comic Sans MS" panose="030F0702030302020204" pitchFamily="66" charset="0"/>
                    <a:cs typeface="Comic Sans MS" panose="030F0702030302020204" pitchFamily="66" charset="0"/>
                    <a:sym typeface="+mn-ea"/>
                  </a:rPr>
                  <a:t>é a tensão de bandgap do Si, a 0,0 K, que esta em torno de 1,205V, e K</a:t>
                </a:r>
                <a:r>
                  <a:rPr lang="pt-BR" altLang="en-US" sz="2400" baseline="-25000" dirty="0" smtClean="0">
                    <a:latin typeface="Comic Sans MS" panose="030F0702030302020204" pitchFamily="66" charset="0"/>
                    <a:cs typeface="Comic Sans MS" panose="030F0702030302020204" pitchFamily="66" charset="0"/>
                    <a:sym typeface="+mn-ea"/>
                  </a:rPr>
                  <a:t>1</a:t>
                </a:r>
                <a:r>
                  <a:rPr lang="pt-BR" altLang="en-US" sz="2400" dirty="0" smtClean="0">
                    <a:latin typeface="Comic Sans MS" panose="030F0702030302020204" pitchFamily="66" charset="0"/>
                    <a:cs typeface="Comic Sans MS" panose="030F0702030302020204" pitchFamily="66" charset="0"/>
                    <a:sym typeface="+mn-ea"/>
                  </a:rPr>
                  <a:t> é uma constante</a:t>
                </a:r>
                <a:endParaRPr lang="pt-BR" altLang="en-US" sz="2400" dirty="0" smtClean="0">
                  <a:latin typeface="Comic Sans MS" panose="030F0702030302020204" pitchFamily="66" charset="0"/>
                  <a:cs typeface="Comic Sans MS" panose="030F0702030302020204" pitchFamily="66" charset="0"/>
                  <a:sym typeface="+mn-ea"/>
                </a:endParaRPr>
              </a:p>
            </p:txBody>
          </p:sp>
        </mc:Choice>
        <mc:Fallback>
          <p:sp>
            <p:nvSpPr>
              <p:cNvPr id="3" name="Caixa de Texto 114"/>
              <p:cNvSpPr txBox="1">
                <a:spLocks noRot="1" noChangeAspect="1" noMove="1" noResize="1" noEditPoints="1" noAdjustHandles="1" noChangeArrowheads="1" noChangeShapeType="1" noTextEdit="1"/>
              </p:cNvSpPr>
              <p:nvPr/>
            </p:nvSpPr>
            <p:spPr>
              <a:xfrm>
                <a:off x="378460" y="520065"/>
                <a:ext cx="11257280" cy="57175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05" name="Text Box 104"/>
          <p:cNvSpPr txBox="1"/>
          <p:nvPr/>
        </p:nvSpPr>
        <p:spPr>
          <a:xfrm>
            <a:off x="398780" y="440055"/>
            <a:ext cx="11414125" cy="1630045"/>
          </a:xfrm>
          <a:prstGeom prst="rect">
            <a:avLst/>
          </a:prstGeom>
          <a:noFill/>
          <a:ln w="9525">
            <a:noFill/>
          </a:ln>
        </p:spPr>
        <p:txBody>
          <a:bodyPr wrap="square">
            <a:spAutoFit/>
          </a:bodyPr>
          <a:p>
            <a:pPr indent="269875"/>
            <a:r>
              <a:rPr lang="pt-BR" altLang="en-US" sz="2000" b="1">
                <a:latin typeface="Comic Sans MS" panose="030F0702030302020204" pitchFamily="66" charset="0"/>
                <a:cs typeface="Comic Sans MS" panose="030F0702030302020204" pitchFamily="66" charset="0"/>
              </a:rPr>
              <a:t>Como uma </a:t>
            </a:r>
            <a:r>
              <a:rPr lang="en-US" sz="2000" b="1">
                <a:latin typeface="Comic Sans MS" panose="030F0702030302020204" pitchFamily="66" charset="0"/>
                <a:cs typeface="Comic Sans MS" panose="030F0702030302020204" pitchFamily="66" charset="0"/>
              </a:rPr>
              <a:t>Grandezas PTAT</a:t>
            </a:r>
            <a:r>
              <a:rPr lang="en-US" sz="2000" b="0">
                <a:latin typeface="Comic Sans MS" panose="030F0702030302020204" pitchFamily="66" charset="0"/>
                <a:cs typeface="Comic Sans MS" panose="030F0702030302020204" pitchFamily="66" charset="0"/>
              </a:rPr>
              <a:t> </a:t>
            </a:r>
            <a:r>
              <a:rPr lang="en-US" sz="2000" b="0" i="1">
                <a:latin typeface="Comic Sans MS" panose="030F0702030302020204" pitchFamily="66" charset="0"/>
                <a:cs typeface="Comic Sans MS" panose="030F0702030302020204" pitchFamily="66" charset="0"/>
              </a:rPr>
              <a:t>(Proportional To Absolute Temperature</a:t>
            </a:r>
            <a:r>
              <a:rPr lang="en-US" sz="2000" b="0">
                <a:latin typeface="Comic Sans MS" panose="030F0702030302020204" pitchFamily="66" charset="0"/>
                <a:cs typeface="Comic Sans MS" panose="030F0702030302020204" pitchFamily="66" charset="0"/>
              </a:rPr>
              <a:t>)</a:t>
            </a:r>
            <a:r>
              <a:rPr lang="pt-BR" altLang="en-US" sz="2000" b="0">
                <a:latin typeface="Comic Sans MS" panose="030F0702030302020204" pitchFamily="66" charset="0"/>
                <a:cs typeface="Comic Sans MS" panose="030F0702030302020204" pitchFamily="66" charset="0"/>
              </a:rPr>
              <a:t>, c</a:t>
            </a:r>
            <a:r>
              <a:rPr lang="en-US" sz="2000" b="0">
                <a:latin typeface="Comic Sans MS" panose="030F0702030302020204" pitchFamily="66" charset="0"/>
                <a:cs typeface="Comic Sans MS" panose="030F0702030302020204" pitchFamily="66" charset="0"/>
              </a:rPr>
              <a:t>omo a corrente da fonte de corrente, </a:t>
            </a:r>
            <a:r>
              <a:rPr lang="en-US" sz="2000" b="1">
                <a:latin typeface="Comic Sans MS" panose="030F0702030302020204" pitchFamily="66" charset="0"/>
                <a:cs typeface="Comic Sans MS" panose="030F0702030302020204" pitchFamily="66" charset="0"/>
              </a:rPr>
              <a:t>e </a:t>
            </a:r>
            <a:r>
              <a:rPr lang="pt-BR" altLang="en-US" sz="2000" b="1">
                <a:latin typeface="Comic Sans MS" panose="030F0702030302020204" pitchFamily="66" charset="0"/>
                <a:cs typeface="Comic Sans MS" panose="030F0702030302020204" pitchFamily="66" charset="0"/>
              </a:rPr>
              <a:t>outra </a:t>
            </a:r>
            <a:r>
              <a:rPr lang="en-US" sz="2000" b="1">
                <a:latin typeface="Comic Sans MS" panose="030F0702030302020204" pitchFamily="66" charset="0"/>
                <a:cs typeface="Comic Sans MS" panose="030F0702030302020204" pitchFamily="66" charset="0"/>
              </a:rPr>
              <a:t>CTAT</a:t>
            </a:r>
            <a:r>
              <a:rPr lang="en-US" sz="2000" b="0">
                <a:latin typeface="Comic Sans MS" panose="030F0702030302020204" pitchFamily="66" charset="0"/>
                <a:cs typeface="Comic Sans MS" panose="030F0702030302020204" pitchFamily="66" charset="0"/>
              </a:rPr>
              <a:t> (</a:t>
            </a:r>
            <a:r>
              <a:rPr lang="en-US" sz="2000" b="0" i="1">
                <a:latin typeface="Comic Sans MS" panose="030F0702030302020204" pitchFamily="66" charset="0"/>
                <a:cs typeface="Comic Sans MS" panose="030F0702030302020204" pitchFamily="66" charset="0"/>
              </a:rPr>
              <a:t>Complementary To Absolute Temperature</a:t>
            </a:r>
            <a:r>
              <a:rPr lang="en-US" sz="2000" b="0">
                <a:latin typeface="Comic Sans MS" panose="030F0702030302020204" pitchFamily="66" charset="0"/>
                <a:cs typeface="Comic Sans MS" panose="030F0702030302020204" pitchFamily="66" charset="0"/>
              </a:rPr>
              <a:t>), como o V</a:t>
            </a:r>
            <a:r>
              <a:rPr lang="en-US" sz="2000" b="0" baseline="-25000">
                <a:latin typeface="Comic Sans MS" panose="030F0702030302020204" pitchFamily="66" charset="0"/>
                <a:cs typeface="Comic Sans MS" panose="030F0702030302020204" pitchFamily="66" charset="0"/>
              </a:rPr>
              <a:t>BE</a:t>
            </a:r>
            <a:r>
              <a:rPr lang="en-US" sz="2000" b="0">
                <a:latin typeface="Comic Sans MS" panose="030F0702030302020204" pitchFamily="66" charset="0"/>
                <a:cs typeface="Comic Sans MS" panose="030F0702030302020204" pitchFamily="66" charset="0"/>
              </a:rPr>
              <a:t> de um bipolar, podem</a:t>
            </a:r>
            <a:r>
              <a:rPr lang="pt-BR" altLang="en-US" sz="2000" b="0">
                <a:latin typeface="Comic Sans MS" panose="030F0702030302020204" pitchFamily="66" charset="0"/>
                <a:cs typeface="Comic Sans MS" panose="030F0702030302020204" pitchFamily="66" charset="0"/>
              </a:rPr>
              <a:t>os</a:t>
            </a:r>
            <a:r>
              <a:rPr lang="en-US" sz="2000" b="0">
                <a:latin typeface="Comic Sans MS" panose="030F0702030302020204" pitchFamily="66" charset="0"/>
                <a:cs typeface="Comic Sans MS" panose="030F0702030302020204" pitchFamily="66" charset="0"/>
              </a:rPr>
              <a:t>  </a:t>
            </a:r>
            <a:r>
              <a:rPr lang="en-US" sz="2000" b="1">
                <a:latin typeface="Comic Sans MS" panose="030F0702030302020204" pitchFamily="66" charset="0"/>
                <a:cs typeface="Comic Sans MS" panose="030F0702030302020204" pitchFamily="66" charset="0"/>
              </a:rPr>
              <a:t>gerar um sinal independente da temperatura</a:t>
            </a:r>
            <a:r>
              <a:rPr lang="en-US" sz="2000" b="0">
                <a:latin typeface="Comic Sans MS" panose="030F0702030302020204" pitchFamily="66" charset="0"/>
                <a:cs typeface="Comic Sans MS" panose="030F0702030302020204" pitchFamily="66" charset="0"/>
              </a:rPr>
              <a:t>. Para isto basta somá-las, cada uma multiplicada por um coeficiente de ajuste, de forma que as variações com a temperatura se cancelem</a:t>
            </a:r>
            <a:endParaRPr lang="en-US" sz="2000" b="0">
              <a:latin typeface="Comic Sans MS" panose="030F0702030302020204" pitchFamily="66" charset="0"/>
              <a:cs typeface="Comic Sans MS" panose="030F0702030302020204" pitchFamily="66" charset="0"/>
            </a:endParaRPr>
          </a:p>
        </p:txBody>
      </p:sp>
      <p:pic>
        <p:nvPicPr>
          <p:cNvPr id="3" name="Picture 2"/>
          <p:cNvPicPr/>
          <p:nvPr/>
        </p:nvPicPr>
        <p:blipFill>
          <a:blip r:embed="rId1"/>
          <a:stretch>
            <a:fillRect/>
          </a:stretch>
        </p:blipFill>
        <p:spPr>
          <a:xfrm>
            <a:off x="3471545" y="2343785"/>
            <a:ext cx="6325870" cy="3644265"/>
          </a:xfrm>
          <a:prstGeom prst="rect">
            <a:avLst/>
          </a:prstGeom>
          <a:noFill/>
          <a:ln w="9525">
            <a:noFill/>
          </a:ln>
        </p:spPr>
      </p:pic>
      <p:sp>
        <p:nvSpPr>
          <p:cNvPr id="106" name="Text Box 105"/>
          <p:cNvSpPr txBox="1"/>
          <p:nvPr/>
        </p:nvSpPr>
        <p:spPr>
          <a:xfrm>
            <a:off x="2131695" y="5528945"/>
            <a:ext cx="7927975" cy="922020"/>
          </a:xfrm>
          <a:prstGeom prst="rect">
            <a:avLst/>
          </a:prstGeom>
          <a:noFill/>
          <a:ln w="9525">
            <a:noFill/>
          </a:ln>
        </p:spPr>
        <p:txBody>
          <a:bodyPr wrap="square">
            <a:spAutoFit/>
          </a:bodyPr>
          <a:p>
            <a:pPr indent="0" algn="ctr"/>
            <a:endParaRPr lang="en-US" b="1">
              <a:latin typeface="Arial" panose="020B0604020202020204" pitchFamily="34" charset="0"/>
            </a:endParaRPr>
          </a:p>
          <a:p>
            <a:pPr indent="0" algn="ctr"/>
            <a:r>
              <a:rPr lang="en-US" b="0">
                <a:latin typeface="Arial" panose="020B0604020202020204" pitchFamily="34" charset="0"/>
              </a:rPr>
              <a:t>Gráfico </a:t>
            </a:r>
            <a:r>
              <a:rPr lang="en-US" b="1">
                <a:latin typeface="Arial" panose="020B0604020202020204" pitchFamily="34" charset="0"/>
              </a:rPr>
              <a:t>Tensão x Temperatura</a:t>
            </a:r>
            <a:r>
              <a:rPr lang="en-US" b="0">
                <a:latin typeface="Arial" panose="020B0604020202020204" pitchFamily="34" charset="0"/>
              </a:rPr>
              <a:t> mostrando a soma de grandezas PTAT e CTAT.</a:t>
            </a:r>
            <a:endParaRPr lang="en-US"/>
          </a:p>
        </p:txBody>
      </p:sp>
    </p:spTree>
  </p:cSld>
  <p:clrMapOvr>
    <a:masterClrMapping/>
  </p:clrMapOvr>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aphicFrame>
        <p:nvGraphicFramePr>
          <p:cNvPr id="3" name="Object -2147482610"/>
          <p:cNvGraphicFramePr>
            <a:graphicFrameLocks noChangeAspect="1"/>
          </p:cNvGraphicFramePr>
          <p:nvPr/>
        </p:nvGraphicFramePr>
        <p:xfrm>
          <a:off x="7554913" y="1877060"/>
          <a:ext cx="4382770" cy="4305300"/>
        </p:xfrm>
        <a:graphic>
          <a:graphicData uri="http://schemas.openxmlformats.org/presentationml/2006/ole">
            <mc:AlternateContent xmlns:mc="http://schemas.openxmlformats.org/markup-compatibility/2006">
              <mc:Choice xmlns:v="urn:schemas-microsoft-com:vml" Requires="v">
                <p:oleObj spid="_x0000_s3076" name="" r:id="rId1" imgW="1915160" imgH="1772920" progId="Word.Picture.8">
                  <p:embed/>
                </p:oleObj>
              </mc:Choice>
              <mc:Fallback>
                <p:oleObj name="" r:id="rId1" imgW="1915160" imgH="1772920" progId="Word.Picture.8">
                  <p:embed/>
                  <p:pic>
                    <p:nvPicPr>
                      <p:cNvPr id="0" name="Picture 3075"/>
                      <p:cNvPicPr/>
                      <p:nvPr/>
                    </p:nvPicPr>
                    <p:blipFill>
                      <a:blip r:embed="rId2"/>
                      <a:stretch>
                        <a:fillRect/>
                      </a:stretch>
                    </p:blipFill>
                    <p:spPr>
                      <a:xfrm>
                        <a:off x="7554913" y="1877060"/>
                        <a:ext cx="4382770" cy="4305300"/>
                      </a:xfrm>
                      <a:prstGeom prst="rect">
                        <a:avLst/>
                      </a:prstGeom>
                      <a:noFill/>
                      <a:ln w="38100">
                        <a:noFill/>
                        <a:miter/>
                      </a:ln>
                    </p:spPr>
                  </p:pic>
                </p:oleObj>
              </mc:Fallback>
            </mc:AlternateContent>
          </a:graphicData>
        </a:graphic>
      </p:graphicFrame>
      <mc:AlternateContent xmlns:mc="http://schemas.openxmlformats.org/markup-compatibility/2006">
        <mc:Choice xmlns:a14="http://schemas.microsoft.com/office/drawing/2010/main" Requires="a14">
          <p:sp>
            <p:nvSpPr>
              <p:cNvPr id="4" name="Text Box 3"/>
              <p:cNvSpPr txBox="1"/>
              <p:nvPr/>
            </p:nvSpPr>
            <p:spPr>
              <a:xfrm>
                <a:off x="647700" y="2144395"/>
                <a:ext cx="6778625" cy="669925"/>
              </a:xfrm>
              <a:prstGeom prst="rect">
                <a:avLst/>
              </a:prstGeom>
              <a:noFill/>
            </p:spPr>
            <p:txBody>
              <a:bodyPr wrap="square" rtlCol="0" anchor="t">
                <a:spAutoFit/>
              </a:bodyPr>
              <a:p>
                <a:pPr indent="0" fontAlgn="auto">
                  <a:spcAft>
                    <a:spcPts val="1200"/>
                  </a:spcAft>
                  <a:buFont typeface="Arial" panose="020B0604020202020204" pitchFamily="34" charset="0"/>
                  <a:buNone/>
                </a:pPr>
                <a14:m>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𝑉</m:t>
                        </m:r>
                      </m:e>
                      <m:sub>
                        <m:r>
                          <a:rPr lang="en-US" altLang="pt-BR" sz="2400" i="1" dirty="0" smtClean="0">
                            <a:latin typeface="Cambria Math" panose="02040503050406030204" pitchFamily="18" charset="0"/>
                            <a:cs typeface="Cambria Math" panose="02040503050406030204" pitchFamily="18" charset="0"/>
                            <a:sym typeface="+mn-ea"/>
                          </a:rPr>
                          <m:t>𝑅𝑒𝑓</m:t>
                        </m:r>
                      </m:sub>
                    </m:sSub>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𝑒𝑏</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𝑅</m:t>
                    </m:r>
                    <m:r>
                      <a:rPr lang="en-US" altLang="pt-BR" sz="2400" i="1" baseline="-25000" dirty="0" smtClean="0">
                        <a:latin typeface="Cambria Math" panose="02040503050406030204" pitchFamily="18" charset="0"/>
                        <a:cs typeface="Cambria Math" panose="02040503050406030204" pitchFamily="18" charset="0"/>
                        <a:sym typeface="+mn-ea"/>
                      </a:rPr>
                      <m:t>2</m:t>
                    </m:r>
                    <m:r>
                      <a:rPr lang="en-US" altLang="pt-BR" sz="2400" i="1" dirty="0" smtClean="0">
                        <a:latin typeface="Cambria Math" panose="02040503050406030204" pitchFamily="18" charset="0"/>
                        <a:cs typeface="Cambria Math" panose="02040503050406030204" pitchFamily="18" charset="0"/>
                        <a:sym typeface="+mn-ea"/>
                      </a:rPr>
                      <m:t>𝐼</m:t>
                    </m:r>
                  </m:oMath>
                </a14:m>
                <a:r>
                  <a:rPr lang="pt-BR" altLang="en-US" sz="2400" baseline="-25000" dirty="0" smtClean="0">
                    <a:latin typeface="Cambria Math" panose="02040503050406030204" pitchFamily="18" charset="0"/>
                    <a:cs typeface="Cambria Math" panose="02040503050406030204" pitchFamily="18" charset="0"/>
                    <a:sym typeface="+mn-ea"/>
                  </a:rPr>
                  <a:t>R</a:t>
                </a:r>
                <a:r>
                  <a:rPr lang="pt-BR" altLang="en-US" sz="2400" dirty="0" smtClean="0">
                    <a:latin typeface="Cambria Math" panose="02040503050406030204" pitchFamily="18" charset="0"/>
                    <a:cs typeface="Cambria Math" panose="02040503050406030204" pitchFamily="18" charset="0"/>
                    <a:sym typeface="+mn-ea"/>
                  </a:rPr>
                  <a:t>=</a:t>
                </a:r>
                <a14:m>
                  <m:oMath xmlns:m="http://schemas.openxmlformats.org/officeDocument/2006/math">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𝑏𝑎𝑛𝑔𝑎𝑝</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𝐾</m:t>
                    </m:r>
                    <m:r>
                      <a:rPr lang="en-US" altLang="pt-BR" sz="2400" i="1" baseline="-25000" dirty="0" smtClean="0">
                        <a:latin typeface="Cambria Math" panose="02040503050406030204" pitchFamily="18" charset="0"/>
                        <a:cs typeface="Cambria Math" panose="02040503050406030204" pitchFamily="18" charset="0"/>
                        <a:sym typeface="+mn-ea"/>
                      </a:rPr>
                      <m:t>1</m:t>
                    </m:r>
                    <m:r>
                      <a:rPr lang="en-US" altLang="pt-BR" sz="2400" i="1" dirty="0" smtClean="0">
                        <a:latin typeface="Cambria Math" panose="02040503050406030204" pitchFamily="18" charset="0"/>
                        <a:cs typeface="Cambria Math" panose="02040503050406030204" pitchFamily="18" charset="0"/>
                        <a:sym typeface="+mn-ea"/>
                      </a:rPr>
                      <m:t>𝑇</m:t>
                    </m:r>
                  </m:oMath>
                </a14:m>
                <a:r>
                  <a:rPr lang="pt-BR" altLang="en-US" sz="2400" dirty="0" smtClean="0">
                    <a:latin typeface="Cambria Math" panose="02040503050406030204" pitchFamily="18" charset="0"/>
                    <a:cs typeface="Cambria Math" panose="02040503050406030204" pitchFamily="18" charset="0"/>
                    <a:sym typeface="+mn-ea"/>
                  </a:rPr>
                  <a:t>+</a:t>
                </a:r>
                <a14:m>
                  <m:oMath xmlns:m="http://schemas.openxmlformats.org/officeDocument/2006/math">
                    <m:r>
                      <a:rPr lang="en-US" altLang="pt-BR" sz="2400" b="1" i="1" dirty="0" smtClean="0">
                        <a:latin typeface="Cambria Math" panose="02040503050406030204" pitchFamily="18" charset="0"/>
                        <a:cs typeface="Cambria Math" panose="02040503050406030204" pitchFamily="18" charset="0"/>
                        <a:sym typeface="+mn-ea"/>
                      </a:rPr>
                      <m:t>𝑹</m:t>
                    </m:r>
                    <m:r>
                      <a:rPr lang="en-US" altLang="pt-BR" sz="2400" b="1" i="1" baseline="-25000" dirty="0" smtClean="0">
                        <a:latin typeface="Cambria Math" panose="02040503050406030204" pitchFamily="18" charset="0"/>
                        <a:cs typeface="Cambria Math" panose="02040503050406030204" pitchFamily="18" charset="0"/>
                        <a:sym typeface="+mn-ea"/>
                      </a:rPr>
                      <m:t>𝟐</m:t>
                    </m:r>
                    <m:r>
                      <a:rPr lang="en-US" altLang="pt-BR" sz="2400" b="1" i="1" dirty="0" smtClean="0">
                        <a:latin typeface="Cambria Math" panose="02040503050406030204" pitchFamily="18" charset="0"/>
                        <a:cs typeface="Cambria Math" panose="02040503050406030204" pitchFamily="18" charset="0"/>
                        <a:sym typeface="+mn-ea"/>
                      </a:rPr>
                      <m:t>𝑿</m:t>
                    </m:r>
                    <m:f>
                      <m:fPr>
                        <m:ctrlPr>
                          <a:rPr lang="en-US" altLang="pt-BR" sz="2400" b="1" i="1" dirty="0" smtClean="0">
                            <a:latin typeface="Cambria Math" panose="02040503050406030204" pitchFamily="18" charset="0"/>
                            <a:cs typeface="Cambria Math" panose="02040503050406030204" pitchFamily="18" charset="0"/>
                            <a:sym typeface="+mn-ea"/>
                          </a:rPr>
                        </m:ctrlPr>
                      </m:fPr>
                      <m:num>
                        <m:r>
                          <a:rPr lang="en-US" altLang="pt-BR" sz="2400" b="1" i="1" dirty="0" smtClean="0">
                            <a:latin typeface="Cambria Math" panose="02040503050406030204" pitchFamily="18" charset="0"/>
                            <a:cs typeface="Cambria Math" panose="02040503050406030204" pitchFamily="18" charset="0"/>
                            <a:sym typeface="+mn-ea"/>
                          </a:rPr>
                          <m:t>𝒌𝑻</m:t>
                        </m:r>
                      </m:num>
                      <m:den>
                        <m:r>
                          <a:rPr lang="en-US" altLang="pt-BR" sz="2400" b="1" i="1" dirty="0" smtClean="0">
                            <a:latin typeface="Cambria Math" panose="02040503050406030204" pitchFamily="18" charset="0"/>
                            <a:cs typeface="Cambria Math" panose="02040503050406030204" pitchFamily="18" charset="0"/>
                            <a:sym typeface="+mn-ea"/>
                          </a:rPr>
                          <m:t>𝒒</m:t>
                        </m:r>
                        <m:r>
                          <a:rPr lang="en-US" altLang="pt-BR" sz="2400" b="1" i="1" dirty="0" smtClean="0">
                            <a:latin typeface="Cambria Math" panose="02040503050406030204" pitchFamily="18" charset="0"/>
                            <a:cs typeface="Cambria Math" panose="02040503050406030204" pitchFamily="18" charset="0"/>
                            <a:sym typeface="+mn-ea"/>
                          </a:rPr>
                          <m:t>𝑹</m:t>
                        </m:r>
                        <m:r>
                          <a:rPr lang="en-US" altLang="pt-BR" sz="2400" b="1" i="1" baseline="-25000" dirty="0" smtClean="0">
                            <a:latin typeface="Cambria Math" panose="02040503050406030204" pitchFamily="18" charset="0"/>
                            <a:cs typeface="Cambria Math" panose="02040503050406030204" pitchFamily="18" charset="0"/>
                            <a:sym typeface="+mn-ea"/>
                          </a:rPr>
                          <m:t>𝟏</m:t>
                        </m:r>
                      </m:den>
                    </m:f>
                  </m:oMath>
                </a14:m>
                <a:r>
                  <a:rPr lang="pt-BR" altLang="en-US" sz="2400" dirty="0" smtClean="0">
                    <a:latin typeface="Cambria Math" panose="02040503050406030204" pitchFamily="18" charset="0"/>
                    <a:cs typeface="Cambria Math" panose="02040503050406030204" pitchFamily="18" charset="0"/>
                    <a:sym typeface="+mn-ea"/>
                  </a:rPr>
                  <a:t>ln(MN)</a:t>
                </a:r>
                <a:endParaRPr lang="pt-BR" altLang="en-US" sz="2400" dirty="0" smtClean="0">
                  <a:latin typeface="Cambria Math" panose="02040503050406030204" pitchFamily="18" charset="0"/>
                  <a:cs typeface="Cambria Math" panose="02040503050406030204" pitchFamily="18" charset="0"/>
                  <a:sym typeface="+mn-ea"/>
                </a:endParaRPr>
              </a:p>
            </p:txBody>
          </p:sp>
        </mc:Choice>
        <mc:Fallback>
          <p:sp>
            <p:nvSpPr>
              <p:cNvPr id="4" name="Text Box 3"/>
              <p:cNvSpPr txBox="1">
                <a:spLocks noRot="1" noChangeAspect="1" noMove="1" noResize="1" noEditPoints="1" noAdjustHandles="1" noChangeArrowheads="1" noChangeShapeType="1" noTextEdit="1"/>
              </p:cNvSpPr>
              <p:nvPr/>
            </p:nvSpPr>
            <p:spPr>
              <a:xfrm>
                <a:off x="647700" y="2144395"/>
                <a:ext cx="6778625" cy="669925"/>
              </a:xfrm>
              <a:prstGeom prst="rect">
                <a:avLst/>
              </a:prstGeom>
              <a:blipFill rotWithShape="1">
                <a:blip r:embed="rId3"/>
                <a:stretch>
                  <a:fillRect b="-1517"/>
                </a:stretch>
              </a:blipFill>
            </p:spPr>
            <p:txBody>
              <a:bodyPr/>
              <a:lstStyle/>
              <a:p>
                <a:r>
                  <a:rPr lang="pt-BR" altLang="en-US">
                    <a:noFill/>
                  </a:rPr>
                  <a:t> </a:t>
                </a:r>
              </a:p>
            </p:txBody>
          </p:sp>
        </mc:Fallback>
      </mc:AlternateContent>
      <p:sp>
        <p:nvSpPr>
          <p:cNvPr id="5" name="Caixa de Texto 114"/>
          <p:cNvSpPr txBox="1"/>
          <p:nvPr/>
        </p:nvSpPr>
        <p:spPr>
          <a:xfrm>
            <a:off x="517525" y="65786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 tensão na saída deste circuito é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6" name="Caixa de Texto 114"/>
          <p:cNvSpPr txBox="1"/>
          <p:nvPr/>
        </p:nvSpPr>
        <p:spPr>
          <a:xfrm>
            <a:off x="266700" y="3118485"/>
            <a:ext cx="7159625" cy="119888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Ajustando R</a:t>
            </a:r>
            <a:r>
              <a:rPr lang="pt-BR" altLang="en-US" sz="2400" b="1" baseline="-25000" dirty="0" smtClean="0">
                <a:latin typeface="Comic Sans MS" panose="030F0702030302020204" pitchFamily="66" charset="0"/>
                <a:cs typeface="Comic Sans MS" panose="030F0702030302020204" pitchFamily="66" charset="0"/>
                <a:sym typeface="+mn-ea"/>
              </a:rPr>
              <a:t>2</a:t>
            </a:r>
            <a:r>
              <a:rPr lang="pt-BR" altLang="en-US" sz="2400" b="1" dirty="0" smtClean="0">
                <a:latin typeface="Comic Sans MS" panose="030F0702030302020204" pitchFamily="66" charset="0"/>
                <a:cs typeface="Comic Sans MS" panose="030F0702030302020204" pitchFamily="66" charset="0"/>
                <a:sym typeface="+mn-ea"/>
              </a:rPr>
              <a:t>/R</a:t>
            </a:r>
            <a:r>
              <a:rPr lang="pt-BR" altLang="en-US" sz="2400" b="1" baseline="-25000" dirty="0" smtClean="0">
                <a:latin typeface="Comic Sans MS" panose="030F0702030302020204" pitchFamily="66" charset="0"/>
                <a:cs typeface="Comic Sans MS" panose="030F0702030302020204" pitchFamily="66" charset="0"/>
                <a:sym typeface="+mn-ea"/>
              </a:rPr>
              <a:t>1 </a:t>
            </a:r>
            <a:r>
              <a:rPr lang="pt-BR" altLang="en-US" sz="2400" b="1" dirty="0" smtClean="0">
                <a:latin typeface="Comic Sans MS" panose="030F0702030302020204" pitchFamily="66" charset="0"/>
                <a:cs typeface="Comic Sans MS" panose="030F0702030302020204" pitchFamily="66" charset="0"/>
                <a:sym typeface="+mn-ea"/>
              </a:rPr>
              <a:t>podemos fazer com que</a:t>
            </a:r>
            <a:r>
              <a:rPr lang="pt-BR" altLang="en-US" sz="2400" b="1" baseline="-25000" dirty="0" smtClean="0">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Ref</a:t>
            </a:r>
            <a:r>
              <a:rPr lang="pt-BR" altLang="en-US" sz="2400" b="1" dirty="0" smtClean="0">
                <a:latin typeface="Comic Sans MS" panose="030F0702030302020204" pitchFamily="66" charset="0"/>
                <a:cs typeface="Comic Sans MS" panose="030F0702030302020204" pitchFamily="66" charset="0"/>
                <a:sym typeface="+mn-ea"/>
              </a:rPr>
              <a:t> não varie, ou varie pouco, com a temperatura. Nesse caso </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Text Box 6"/>
              <p:cNvSpPr txBox="1"/>
              <p:nvPr/>
            </p:nvSpPr>
            <p:spPr>
              <a:xfrm>
                <a:off x="1927860" y="4526280"/>
                <a:ext cx="3968115" cy="444500"/>
              </a:xfrm>
              <a:prstGeom prst="rect">
                <a:avLst/>
              </a:prstGeom>
              <a:noFill/>
            </p:spPr>
            <p:txBody>
              <a:bodyPr wrap="square" rtlCol="0" anchor="t">
                <a:spAutoFit/>
              </a:bodyPr>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𝑉</m:t>
                          </m:r>
                        </m:e>
                        <m:sub>
                          <m:r>
                            <a:rPr lang="en-US" altLang="pt-BR" sz="2400" i="1" dirty="0" smtClean="0">
                              <a:latin typeface="Cambria Math" panose="02040503050406030204" pitchFamily="18" charset="0"/>
                              <a:cs typeface="Cambria Math" panose="02040503050406030204" pitchFamily="18" charset="0"/>
                              <a:sym typeface="+mn-ea"/>
                            </a:rPr>
                            <m:t>𝑅𝑒𝑓</m:t>
                          </m:r>
                        </m:sub>
                      </m:sSub>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𝑒𝑏</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1</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2</m:t>
                      </m:r>
                      <m:r>
                        <a:rPr lang="en-US" altLang="pt-BR" sz="2400" i="1" dirty="0" smtClean="0">
                          <a:latin typeface="Cambria Math" panose="02040503050406030204" pitchFamily="18" charset="0"/>
                          <a:cs typeface="Cambria Math" panose="02040503050406030204" pitchFamily="18" charset="0"/>
                          <a:sym typeface="+mn-ea"/>
                        </a:rPr>
                        <m:t> </m:t>
                      </m:r>
                      <m:r>
                        <a:rPr lang="en-US" altLang="pt-BR" sz="2400" i="1" dirty="0" smtClean="0">
                          <a:latin typeface="Cambria Math" panose="02040503050406030204" pitchFamily="18" charset="0"/>
                          <a:cs typeface="Cambria Math" panose="02040503050406030204" pitchFamily="18" charset="0"/>
                          <a:sym typeface="+mn-ea"/>
                        </a:rPr>
                        <m:t>𝑉</m:t>
                      </m:r>
                    </m:oMath>
                  </m:oMathPara>
                </a14:m>
                <a:endParaRPr lang="pt-BR" altLang="en-US" sz="2400" dirty="0" smtClean="0">
                  <a:latin typeface="Cambria Math" panose="02040503050406030204" pitchFamily="18" charset="0"/>
                  <a:cs typeface="Cambria Math" panose="02040503050406030204" pitchFamily="18" charset="0"/>
                  <a:sym typeface="+mn-ea"/>
                </a:endParaRPr>
              </a:p>
            </p:txBody>
          </p:sp>
        </mc:Choice>
        <mc:Fallback>
          <p:sp>
            <p:nvSpPr>
              <p:cNvPr id="7" name="Text Box 6"/>
              <p:cNvSpPr txBox="1">
                <a:spLocks noRot="1" noChangeAspect="1" noMove="1" noResize="1" noEditPoints="1" noAdjustHandles="1" noChangeArrowheads="1" noChangeShapeType="1" noTextEdit="1"/>
              </p:cNvSpPr>
              <p:nvPr/>
            </p:nvSpPr>
            <p:spPr>
              <a:xfrm>
                <a:off x="1927860" y="4526280"/>
                <a:ext cx="3968115" cy="444500"/>
              </a:xfrm>
              <a:prstGeom prst="rect">
                <a:avLst/>
              </a:prstGeom>
              <a:blipFill rotWithShape="1">
                <a:blip r:embed="rId4"/>
                <a:stretch>
                  <a:fillRect b="-2714"/>
                </a:stretch>
              </a:blipFill>
            </p:spPr>
            <p:txBody>
              <a:bodyPr/>
              <a:lstStyle/>
              <a:p>
                <a:r>
                  <a:rPr lang="pt-BR" altLang="en-US">
                    <a:noFill/>
                  </a:rPr>
                  <a:t> </a:t>
                </a:r>
              </a:p>
            </p:txBody>
          </p:sp>
        </mc:Fallback>
      </mc:AlternateContent>
      <p:sp>
        <p:nvSpPr>
          <p:cNvPr id="8" name="Caixa de Texto 114"/>
          <p:cNvSpPr txBox="1"/>
          <p:nvPr/>
        </p:nvSpPr>
        <p:spPr>
          <a:xfrm>
            <a:off x="517525" y="5251450"/>
            <a:ext cx="7112000" cy="82994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Circuitos que trabalham com V</a:t>
            </a:r>
            <a:r>
              <a:rPr lang="pt-BR" altLang="en-US" sz="2400" b="1" baseline="-25000" dirty="0" smtClean="0">
                <a:latin typeface="Comic Sans MS" panose="030F0702030302020204" pitchFamily="66" charset="0"/>
                <a:cs typeface="Comic Sans MS" panose="030F0702030302020204" pitchFamily="66" charset="0"/>
                <a:sym typeface="+mn-ea"/>
              </a:rPr>
              <a:t>BE</a:t>
            </a:r>
            <a:r>
              <a:rPr lang="pt-BR" altLang="en-US" sz="2400" b="1" dirty="0" smtClean="0">
                <a:latin typeface="Comic Sans MS" panose="030F0702030302020204" pitchFamily="66" charset="0"/>
                <a:cs typeface="Comic Sans MS" panose="030F0702030302020204" pitchFamily="66" charset="0"/>
                <a:sym typeface="+mn-ea"/>
              </a:rPr>
              <a:t> como grandeza CTAT são chamados de </a:t>
            </a:r>
            <a:r>
              <a:rPr lang="pt-BR" altLang="en-US" sz="2400" b="1" i="1" dirty="0" smtClean="0">
                <a:latin typeface="Comic Sans MS" panose="030F0702030302020204" pitchFamily="66" charset="0"/>
                <a:cs typeface="Comic Sans MS" panose="030F0702030302020204" pitchFamily="66" charset="0"/>
                <a:sym typeface="+mn-ea"/>
              </a:rPr>
              <a:t>bandgap</a:t>
            </a:r>
            <a:endParaRPr lang="pt-BR" altLang="en-US" sz="2400" b="1" i="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74650" y="574040"/>
            <a:ext cx="11279505" cy="215328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Considere um </a:t>
            </a:r>
            <a:r>
              <a:rPr lang="pt-BR" altLang="en-US" sz="2400" b="1" i="1" dirty="0" smtClean="0">
                <a:latin typeface="Comic Sans MS" panose="030F0702030302020204" pitchFamily="66" charset="0"/>
                <a:cs typeface="Comic Sans MS" panose="030F0702030302020204" pitchFamily="66" charset="0"/>
                <a:sym typeface="+mn-ea"/>
              </a:rPr>
              <a:t>bandgap</a:t>
            </a:r>
            <a:r>
              <a:rPr lang="pt-BR" altLang="en-US" sz="2400" b="1" dirty="0" smtClean="0">
                <a:latin typeface="Comic Sans MS" panose="030F0702030302020204" pitchFamily="66" charset="0"/>
                <a:cs typeface="Comic Sans MS" panose="030F0702030302020204" pitchFamily="66" charset="0"/>
                <a:sym typeface="+mn-ea"/>
              </a:rPr>
              <a:t> onde aplicamos correntes muito baixas para economizar energia. Suponha que usamos I</a:t>
            </a:r>
            <a:r>
              <a:rPr lang="pt-BR" altLang="en-US" sz="2400" b="1" baseline="-25000" dirty="0" smtClean="0">
                <a:latin typeface="Comic Sans MS" panose="030F0702030302020204" pitchFamily="66" charset="0"/>
                <a:cs typeface="Comic Sans MS" panose="030F0702030302020204" pitchFamily="66" charset="0"/>
                <a:sym typeface="+mn-ea"/>
              </a:rPr>
              <a:t>R</a:t>
            </a:r>
            <a:r>
              <a:rPr lang="pt-BR" altLang="en-US" sz="2400" b="1" dirty="0" smtClean="0">
                <a:latin typeface="Comic Sans MS" panose="030F0702030302020204" pitchFamily="66" charset="0"/>
                <a:cs typeface="Comic Sans MS" panose="030F0702030302020204" pitchFamily="66" charset="0"/>
                <a:sym typeface="+mn-ea"/>
              </a:rPr>
              <a:t> = 0,5 uA (nada muito fantastico). A questão é como podemos medir a tensão Vref para testar o circuito? </a:t>
            </a:r>
            <a:endParaRPr lang="pt-BR" altLang="en-US" sz="2400" b="1" dirty="0" smtClean="0">
              <a:latin typeface="Comic Sans MS" panose="030F0702030302020204" pitchFamily="66" charset="0"/>
              <a:cs typeface="Comic Sans MS" panose="030F0702030302020204" pitchFamily="66" charset="0"/>
              <a:sym typeface="+mn-ea"/>
            </a:endParaRPr>
          </a:p>
        </p:txBody>
      </p:sp>
      <p:graphicFrame>
        <p:nvGraphicFramePr>
          <p:cNvPr id="3" name="Object -2147482610"/>
          <p:cNvGraphicFramePr>
            <a:graphicFrameLocks noChangeAspect="1"/>
          </p:cNvGraphicFramePr>
          <p:nvPr/>
        </p:nvGraphicFramePr>
        <p:xfrm>
          <a:off x="1134110" y="2811145"/>
          <a:ext cx="3907155" cy="3836035"/>
        </p:xfrm>
        <a:graphic>
          <a:graphicData uri="http://schemas.openxmlformats.org/presentationml/2006/ole">
            <mc:AlternateContent xmlns:mc="http://schemas.openxmlformats.org/markup-compatibility/2006">
              <mc:Choice xmlns:v="urn:schemas-microsoft-com:vml" Requires="v">
                <p:oleObj spid="_x0000_s3076" name="" r:id="rId1" imgW="1913890" imgH="1770380" progId="Word.Picture.8">
                  <p:embed/>
                </p:oleObj>
              </mc:Choice>
              <mc:Fallback>
                <p:oleObj name="" r:id="rId1" imgW="1913890" imgH="1770380" progId="Word.Picture.8">
                  <p:embed/>
                  <p:pic>
                    <p:nvPicPr>
                      <p:cNvPr id="0" name="Picture 3075"/>
                      <p:cNvPicPr/>
                      <p:nvPr/>
                    </p:nvPicPr>
                    <p:blipFill>
                      <a:blip r:embed="rId2"/>
                      <a:stretch>
                        <a:fillRect/>
                      </a:stretch>
                    </p:blipFill>
                    <p:spPr>
                      <a:xfrm>
                        <a:off x="1134110" y="2811145"/>
                        <a:ext cx="3907155" cy="3836035"/>
                      </a:xfrm>
                      <a:prstGeom prst="rect">
                        <a:avLst/>
                      </a:prstGeom>
                      <a:noFill/>
                      <a:ln w="38100">
                        <a:noFill/>
                        <a:miter/>
                      </a:ln>
                    </p:spPr>
                  </p:pic>
                </p:oleObj>
              </mc:Fallback>
            </mc:AlternateContent>
          </a:graphicData>
        </a:graphic>
      </p:graphicFrame>
      <p:sp>
        <p:nvSpPr>
          <p:cNvPr id="7" name="Caixa de Texto 114"/>
          <p:cNvSpPr txBox="1"/>
          <p:nvPr/>
        </p:nvSpPr>
        <p:spPr>
          <a:xfrm>
            <a:off x="8042275" y="2811145"/>
            <a:ext cx="3493770" cy="3046095"/>
          </a:xfrm>
          <a:prstGeom prst="rect">
            <a:avLst/>
          </a:prstGeom>
          <a:solidFill>
            <a:schemeClr val="bg1"/>
          </a:solidFill>
        </p:spPr>
        <p:txBody>
          <a:bodyPr wrap="square" rtlCol="0" anchor="t">
            <a:spAutoFit/>
          </a:bodyPr>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 corrente que entra no multimetro será da ordem de uA (0,1 uA para uma impedancia de 10 M</a:t>
            </a:r>
            <a:r>
              <a:rPr lang="pt-BR" altLang="en-US" sz="2400" b="1" dirty="0" smtClean="0">
                <a:latin typeface="Symbol" panose="05050102010706020507" charset="0"/>
                <a:cs typeface="Symbol" panose="05050102010706020507" charset="0"/>
                <a:sym typeface="+mn-ea"/>
              </a:rPr>
              <a:t>W</a:t>
            </a:r>
            <a:r>
              <a:rPr lang="pt-BR" altLang="en-US" sz="2400" b="1" dirty="0" smtClean="0">
                <a:latin typeface="Comic Sans MS" panose="030F0702030302020204" pitchFamily="66" charset="0"/>
                <a:cs typeface="Comic Sans MS" panose="030F0702030302020204" pitchFamily="66" charset="0"/>
                <a:sym typeface="+mn-ea"/>
              </a:rPr>
              <a:t>). Essa corrente vai infleuncia toda a aoperacao do circuito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8" name="Freeform 7"/>
          <p:cNvSpPr/>
          <p:nvPr/>
        </p:nvSpPr>
        <p:spPr>
          <a:xfrm>
            <a:off x="4267835" y="4561205"/>
            <a:ext cx="1154430" cy="142875"/>
          </a:xfrm>
          <a:custGeom>
            <a:avLst/>
            <a:gdLst>
              <a:gd name="connisteX0" fmla="*/ 0 w 1154430"/>
              <a:gd name="connsiteY0" fmla="*/ 0 h 142875"/>
              <a:gd name="connisteX1" fmla="*/ 642620 w 1154430"/>
              <a:gd name="connsiteY1" fmla="*/ 23495 h 142875"/>
              <a:gd name="connisteX2" fmla="*/ 1154430 w 1154430"/>
              <a:gd name="connsiteY2" fmla="*/ 142875 h 142875"/>
            </a:gdLst>
            <a:ahLst/>
            <a:cxnLst>
              <a:cxn ang="0">
                <a:pos x="connisteX0" y="connsiteY0"/>
              </a:cxn>
              <a:cxn ang="0">
                <a:pos x="connisteX1" y="connsiteY1"/>
              </a:cxn>
              <a:cxn ang="0">
                <a:pos x="connisteX2" y="connsiteY2"/>
              </a:cxn>
            </a:cxnLst>
            <a:rect l="l" t="t" r="r" b="b"/>
            <a:pathLst>
              <a:path w="1154430" h="142875">
                <a:moveTo>
                  <a:pt x="0" y="0"/>
                </a:moveTo>
                <a:cubicBezTo>
                  <a:pt x="118110" y="2540"/>
                  <a:pt x="411480" y="-5080"/>
                  <a:pt x="642620" y="23495"/>
                </a:cubicBezTo>
                <a:cubicBezTo>
                  <a:pt x="873760" y="52070"/>
                  <a:pt x="1064895" y="119380"/>
                  <a:pt x="1154430" y="142875"/>
                </a:cubicBezTo>
              </a:path>
            </a:pathLst>
          </a:custGeom>
          <a:noFill/>
          <a:ln w="2857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 name="Straight Arrow Connector 8"/>
          <p:cNvCxnSpPr/>
          <p:nvPr/>
        </p:nvCxnSpPr>
        <p:spPr>
          <a:xfrm>
            <a:off x="4601210" y="4684395"/>
            <a:ext cx="630555" cy="13081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 name="Conector Reto 76"/>
          <p:cNvCxnSpPr/>
          <p:nvPr/>
        </p:nvCxnSpPr>
        <p:spPr>
          <a:xfrm>
            <a:off x="7090432" y="489696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37"/>
          <p:cNvCxnSpPr/>
          <p:nvPr/>
        </p:nvCxnSpPr>
        <p:spPr>
          <a:xfrm>
            <a:off x="6942524" y="54989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5422265" y="4201160"/>
            <a:ext cx="2179955" cy="869950"/>
            <a:chOff x="8876" y="6982"/>
            <a:chExt cx="3433" cy="1370"/>
          </a:xfrm>
        </p:grpSpPr>
        <p:sp>
          <p:nvSpPr>
            <p:cNvPr id="4" name="Rounded Rectangle 3"/>
            <p:cNvSpPr/>
            <p:nvPr/>
          </p:nvSpPr>
          <p:spPr>
            <a:xfrm>
              <a:off x="8876" y="6982"/>
              <a:ext cx="3433" cy="1371"/>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7" name="Rectangle 142"/>
            <p:cNvSpPr>
              <a:spLocks noChangeArrowheads="1"/>
            </p:cNvSpPr>
            <p:nvPr/>
          </p:nvSpPr>
          <p:spPr bwMode="auto">
            <a:xfrm>
              <a:off x="9081" y="7256"/>
              <a:ext cx="3228" cy="8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b="1" dirty="0"/>
                <a:t>Multimetro</a:t>
              </a:r>
              <a:endParaRPr lang="pt-BR" sz="2800" b="1" baseline="-25000" dirty="0"/>
            </a:p>
          </p:txBody>
        </p:sp>
      </p:grpSp>
    </p:spTree>
  </p:cSld>
  <p:clrMapOvr>
    <a:masterClrMapping/>
  </p:clrMapOvr>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9023350" y="6346190"/>
            <a:ext cx="2743200" cy="365125"/>
          </a:xfrm>
        </p:spPr>
        <p:txBody>
          <a:bodyPr/>
          <a:p>
            <a:fld id="{74F297BB-B745-4CAB-BE1D-CE4C89382949}" type="slidenum">
              <a:rPr lang="pt-BR" smtClean="0"/>
            </a:fld>
            <a:endParaRPr lang="pt-BR"/>
          </a:p>
        </p:txBody>
      </p:sp>
      <p:sp>
        <p:nvSpPr>
          <p:cNvPr id="5" name="Caixa de Texto 114"/>
          <p:cNvSpPr txBox="1"/>
          <p:nvPr/>
        </p:nvSpPr>
        <p:spPr>
          <a:xfrm>
            <a:off x="374650" y="574040"/>
            <a:ext cx="11279505" cy="147637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Tem de ser aplicado um Operacional entre o circuito de referencia e o multimetro. </a:t>
            </a:r>
            <a:endParaRPr lang="pt-BR" altLang="en-US" sz="2400" b="1" dirty="0" smtClean="0">
              <a:latin typeface="Comic Sans MS" panose="030F0702030302020204" pitchFamily="66" charset="0"/>
              <a:cs typeface="Comic Sans MS" panose="030F0702030302020204" pitchFamily="66" charset="0"/>
              <a:sym typeface="+mn-ea"/>
            </a:endParaRPr>
          </a:p>
        </p:txBody>
      </p:sp>
      <p:graphicFrame>
        <p:nvGraphicFramePr>
          <p:cNvPr id="3" name="Object -2147482610"/>
          <p:cNvGraphicFramePr>
            <a:graphicFrameLocks noChangeAspect="1"/>
          </p:cNvGraphicFramePr>
          <p:nvPr/>
        </p:nvGraphicFramePr>
        <p:xfrm>
          <a:off x="1087120" y="2179955"/>
          <a:ext cx="3907155" cy="3836035"/>
        </p:xfrm>
        <a:graphic>
          <a:graphicData uri="http://schemas.openxmlformats.org/presentationml/2006/ole">
            <mc:AlternateContent xmlns:mc="http://schemas.openxmlformats.org/markup-compatibility/2006">
              <mc:Choice xmlns:v="urn:schemas-microsoft-com:vml" Requires="v">
                <p:oleObj spid="_x0000_s3076" name="" r:id="rId1" imgW="1913890" imgH="1770380" progId="Word.Picture.8">
                  <p:embed/>
                </p:oleObj>
              </mc:Choice>
              <mc:Fallback>
                <p:oleObj name="" r:id="rId1" imgW="1913890" imgH="1770380" progId="Word.Picture.8">
                  <p:embed/>
                  <p:pic>
                    <p:nvPicPr>
                      <p:cNvPr id="0" name="Picture 3075"/>
                      <p:cNvPicPr/>
                      <p:nvPr/>
                    </p:nvPicPr>
                    <p:blipFill>
                      <a:blip r:embed="rId2"/>
                      <a:stretch>
                        <a:fillRect/>
                      </a:stretch>
                    </p:blipFill>
                    <p:spPr>
                      <a:xfrm>
                        <a:off x="1087120" y="2179955"/>
                        <a:ext cx="3907155" cy="3836035"/>
                      </a:xfrm>
                      <a:prstGeom prst="rect">
                        <a:avLst/>
                      </a:prstGeom>
                      <a:noFill/>
                      <a:ln w="38100">
                        <a:noFill/>
                        <a:miter/>
                      </a:ln>
                    </p:spPr>
                  </p:pic>
                </p:oleObj>
              </mc:Fallback>
            </mc:AlternateContent>
          </a:graphicData>
        </a:graphic>
      </p:graphicFrame>
      <p:sp>
        <p:nvSpPr>
          <p:cNvPr id="8" name="Freeform 7"/>
          <p:cNvSpPr/>
          <p:nvPr/>
        </p:nvSpPr>
        <p:spPr>
          <a:xfrm>
            <a:off x="4220845" y="3933825"/>
            <a:ext cx="1154430" cy="142875"/>
          </a:xfrm>
          <a:custGeom>
            <a:avLst/>
            <a:gdLst>
              <a:gd name="connisteX0" fmla="*/ 0 w 1154430"/>
              <a:gd name="connsiteY0" fmla="*/ 0 h 142875"/>
              <a:gd name="connisteX1" fmla="*/ 642620 w 1154430"/>
              <a:gd name="connsiteY1" fmla="*/ 23495 h 142875"/>
              <a:gd name="connisteX2" fmla="*/ 1154430 w 1154430"/>
              <a:gd name="connsiteY2" fmla="*/ 142875 h 142875"/>
            </a:gdLst>
            <a:ahLst/>
            <a:cxnLst>
              <a:cxn ang="0">
                <a:pos x="connisteX0" y="connsiteY0"/>
              </a:cxn>
              <a:cxn ang="0">
                <a:pos x="connisteX1" y="connsiteY1"/>
              </a:cxn>
              <a:cxn ang="0">
                <a:pos x="connisteX2" y="connsiteY2"/>
              </a:cxn>
            </a:cxnLst>
            <a:rect l="l" t="t" r="r" b="b"/>
            <a:pathLst>
              <a:path w="1154430" h="142875">
                <a:moveTo>
                  <a:pt x="0" y="0"/>
                </a:moveTo>
                <a:cubicBezTo>
                  <a:pt x="118110" y="2540"/>
                  <a:pt x="411480" y="-5080"/>
                  <a:pt x="642620" y="23495"/>
                </a:cubicBezTo>
                <a:cubicBezTo>
                  <a:pt x="873760" y="52070"/>
                  <a:pt x="1064895" y="119380"/>
                  <a:pt x="1154430" y="142875"/>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 name="Straight Arrow Connector 8"/>
          <p:cNvCxnSpPr/>
          <p:nvPr/>
        </p:nvCxnSpPr>
        <p:spPr>
          <a:xfrm>
            <a:off x="4554220" y="4053205"/>
            <a:ext cx="630555" cy="13081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5363845" y="2306320"/>
            <a:ext cx="2394585" cy="2016760"/>
            <a:chOff x="8539" y="4586"/>
            <a:chExt cx="3771" cy="3176"/>
          </a:xfrm>
        </p:grpSpPr>
        <p:grpSp>
          <p:nvGrpSpPr>
            <p:cNvPr id="28" name="Grupo 27"/>
            <p:cNvGrpSpPr/>
            <p:nvPr/>
          </p:nvGrpSpPr>
          <p:grpSpPr>
            <a:xfrm>
              <a:off x="8539" y="5596"/>
              <a:ext cx="3568" cy="2166"/>
              <a:chOff x="2026508" y="4098528"/>
              <a:chExt cx="2265405" cy="1375719"/>
            </a:xfrm>
          </p:grpSpPr>
          <p:sp>
            <p:nvSpPr>
              <p:cNvPr id="10"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1" name="Conector Reto 5"/>
              <p:cNvCxnSpPr>
                <a:stCxn id="10"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8"/>
              <p:cNvSpPr txBox="1"/>
              <p:nvPr/>
            </p:nvSpPr>
            <p:spPr>
              <a:xfrm>
                <a:off x="2484748" y="5005170"/>
                <a:ext cx="288324" cy="461665"/>
              </a:xfrm>
              <a:prstGeom prst="rect">
                <a:avLst/>
              </a:prstGeom>
              <a:noFill/>
            </p:spPr>
            <p:txBody>
              <a:bodyPr wrap="square" rtlCol="0">
                <a:spAutoFit/>
              </a:bodyPr>
              <a:p>
                <a:r>
                  <a:rPr lang="pt-BR" sz="2400" dirty="0" smtClean="0"/>
                  <a:t>+</a:t>
                </a:r>
                <a:endParaRPr lang="pt-BR" sz="2400" dirty="0"/>
              </a:p>
            </p:txBody>
          </p:sp>
          <p:sp>
            <p:nvSpPr>
              <p:cNvPr id="15" name="CaixaDeTexto 9"/>
              <p:cNvSpPr txBox="1"/>
              <p:nvPr/>
            </p:nvSpPr>
            <p:spPr>
              <a:xfrm>
                <a:off x="2504301" y="4229899"/>
                <a:ext cx="288324" cy="461665"/>
              </a:xfrm>
              <a:prstGeom prst="rect">
                <a:avLst/>
              </a:prstGeom>
              <a:noFill/>
            </p:spPr>
            <p:txBody>
              <a:bodyPr wrap="square" rtlCol="0">
                <a:spAutoFit/>
              </a:bodyPr>
              <a:p>
                <a:r>
                  <a:rPr lang="pt-BR" sz="2400" dirty="0"/>
                  <a:t>-</a:t>
                </a:r>
                <a:endParaRPr lang="pt-BR" sz="2400" dirty="0"/>
              </a:p>
            </p:txBody>
          </p:sp>
          <p:sp>
            <p:nvSpPr>
              <p:cNvPr id="16" name="CaixaDeTexto 10"/>
              <p:cNvSpPr txBox="1"/>
              <p:nvPr/>
            </p:nvSpPr>
            <p:spPr>
              <a:xfrm>
                <a:off x="3767653" y="4370004"/>
                <a:ext cx="463588" cy="461665"/>
              </a:xfrm>
              <a:prstGeom prst="rect">
                <a:avLst/>
              </a:prstGeom>
              <a:noFill/>
            </p:spPr>
            <p:txBody>
              <a:bodyPr wrap="none" rtlCol="0">
                <a:spAutoFit/>
              </a:bodyPr>
              <a:p>
                <a:r>
                  <a:rPr lang="pt-BR" sz="2400" dirty="0" smtClean="0"/>
                  <a:t>V</a:t>
                </a:r>
                <a:r>
                  <a:rPr lang="pt-BR" sz="2400" baseline="-25000" dirty="0" smtClean="0"/>
                  <a:t>0</a:t>
                </a:r>
                <a:endParaRPr lang="pt-BR" sz="2400" dirty="0"/>
              </a:p>
            </p:txBody>
          </p:sp>
          <p:sp>
            <p:nvSpPr>
              <p:cNvPr id="18"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Forma livre 39"/>
            <p:cNvSpPr/>
            <p:nvPr/>
          </p:nvSpPr>
          <p:spPr>
            <a:xfrm>
              <a:off x="11180" y="4587"/>
              <a:ext cx="1131" cy="20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Forma livre 72"/>
            <p:cNvSpPr/>
            <p:nvPr/>
          </p:nvSpPr>
          <p:spPr>
            <a:xfrm>
              <a:off x="8540" y="4586"/>
              <a:ext cx="3325" cy="1422"/>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CaixaDeTexto 47"/>
            <p:cNvSpPr txBox="1"/>
            <p:nvPr/>
          </p:nvSpPr>
          <p:spPr>
            <a:xfrm>
              <a:off x="8595" y="5283"/>
              <a:ext cx="796" cy="725"/>
            </a:xfrm>
            <a:prstGeom prst="rect">
              <a:avLst/>
            </a:prstGeom>
            <a:noFill/>
          </p:spPr>
          <p:txBody>
            <a:bodyPr wrap="none" rtlCol="0">
              <a:spAutoFit/>
            </a:bodyPr>
            <a:p>
              <a:r>
                <a:rPr lang="pt-BR" sz="2400" dirty="0"/>
                <a:t>V</a:t>
              </a:r>
              <a:r>
                <a:rPr lang="pt-BR" sz="2400" baseline="-25000" dirty="0"/>
                <a:t>in</a:t>
              </a:r>
              <a:endParaRPr lang="pt-BR" sz="2400" baseline="-25000" dirty="0"/>
            </a:p>
          </p:txBody>
        </p:sp>
        <p:sp>
          <p:nvSpPr>
            <p:cNvPr id="25" name="CaixaDeTexto 47"/>
            <p:cNvSpPr txBox="1"/>
            <p:nvPr/>
          </p:nvSpPr>
          <p:spPr>
            <a:xfrm>
              <a:off x="9262" y="6333"/>
              <a:ext cx="1767" cy="725"/>
            </a:xfrm>
            <a:prstGeom prst="rect">
              <a:avLst/>
            </a:prstGeom>
            <a:noFill/>
          </p:spPr>
          <p:txBody>
            <a:bodyPr wrap="none" rtlCol="0">
              <a:spAutoFit/>
            </a:bodyPr>
            <a:p>
              <a:r>
                <a:rPr lang="pt-BR" sz="2400" dirty="0"/>
                <a:t>AmpOP</a:t>
              </a:r>
              <a:endParaRPr lang="pt-BR" sz="2400" dirty="0"/>
            </a:p>
          </p:txBody>
        </p:sp>
      </p:grpSp>
      <p:cxnSp>
        <p:nvCxnSpPr>
          <p:cNvPr id="26" name="Straight Connector 25"/>
          <p:cNvCxnSpPr/>
          <p:nvPr/>
        </p:nvCxnSpPr>
        <p:spPr>
          <a:xfrm flipV="1">
            <a:off x="7759065" y="3639185"/>
            <a:ext cx="59245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Caixa de Texto 114"/>
          <p:cNvSpPr txBox="1"/>
          <p:nvPr/>
        </p:nvSpPr>
        <p:spPr>
          <a:xfrm>
            <a:off x="4993640" y="4624070"/>
            <a:ext cx="6978650" cy="1722120"/>
          </a:xfrm>
          <a:prstGeom prst="rect">
            <a:avLst/>
          </a:prstGeom>
          <a:solidFill>
            <a:schemeClr val="bg1"/>
          </a:solidFill>
        </p:spPr>
        <p:txBody>
          <a:bodyPr wrap="square" rtlCol="0" anchor="t">
            <a:spAutoFit/>
          </a:bodyPr>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O estagio de entrada dos AmpOp são pares diferenciais ou blocos semelhantes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Qual o tipo de amplificador mais recomendável?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67" name="Conector Reto 76"/>
          <p:cNvCxnSpPr/>
          <p:nvPr/>
        </p:nvCxnSpPr>
        <p:spPr>
          <a:xfrm>
            <a:off x="9798072" y="379778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37"/>
          <p:cNvCxnSpPr/>
          <p:nvPr/>
        </p:nvCxnSpPr>
        <p:spPr>
          <a:xfrm>
            <a:off x="9650164" y="43997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8351520" y="3169285"/>
            <a:ext cx="2179955" cy="869950"/>
            <a:chOff x="8876" y="6982"/>
            <a:chExt cx="3433" cy="1370"/>
          </a:xfrm>
        </p:grpSpPr>
        <p:sp>
          <p:nvSpPr>
            <p:cNvPr id="4" name="Rounded Rectangle 3"/>
            <p:cNvSpPr/>
            <p:nvPr/>
          </p:nvSpPr>
          <p:spPr>
            <a:xfrm>
              <a:off x="8876" y="6982"/>
              <a:ext cx="3433" cy="1371"/>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7" name="Rectangle 142"/>
            <p:cNvSpPr>
              <a:spLocks noChangeArrowheads="1"/>
            </p:cNvSpPr>
            <p:nvPr/>
          </p:nvSpPr>
          <p:spPr bwMode="auto">
            <a:xfrm>
              <a:off x="9081" y="7256"/>
              <a:ext cx="3228" cy="8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b="1" dirty="0"/>
                <a:t>Multimetro</a:t>
              </a:r>
              <a:endParaRPr lang="pt-BR" sz="2800" b="1" baseline="-25000" dirty="0"/>
            </a:p>
          </p:txBody>
        </p: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87145" y="52249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1.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4935220" y="430276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0" name="Grupo 19"/>
          <p:cNvGrpSpPr/>
          <p:nvPr/>
        </p:nvGrpSpPr>
        <p:grpSpPr>
          <a:xfrm rot="5400000" flipH="1">
            <a:off x="4909990" y="5097551"/>
            <a:ext cx="1274445" cy="23495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5899785" y="5074285"/>
            <a:ext cx="1126490" cy="508000"/>
            <a:chOff x="14922" y="4274"/>
            <a:chExt cx="1774" cy="800"/>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6452870" y="4627245"/>
            <a:ext cx="127444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flipH="1">
            <a:off x="6285865" y="590550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H="1">
            <a:off x="5384800" y="585216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4431665" y="4562475"/>
            <a:ext cx="1139825" cy="15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6633210" y="40995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4759960" y="51689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6462395" y="5370195"/>
            <a:ext cx="18561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ganho.v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 name="Forma livre 11"/>
          <p:cNvSpPr/>
          <p:nvPr/>
        </p:nvSpPr>
        <p:spPr>
          <a:xfrm>
            <a:off x="4695190" y="466598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23"/>
          <p:cNvSpPr txBox="1"/>
          <p:nvPr/>
        </p:nvSpPr>
        <p:spPr>
          <a:xfrm>
            <a:off x="3846195" y="4836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884555" y="1417955"/>
            <a:ext cx="10469880" cy="2327910"/>
          </a:xfrm>
          <a:prstGeom prst="rect">
            <a:avLst/>
          </a:prstGeom>
          <a:noFill/>
        </p:spPr>
        <p:txBody>
          <a:bodyPr wrap="square" rtlCol="0">
            <a:spAutoFit/>
          </a:bodyPr>
          <a:lstStyle/>
          <a:p>
            <a:pPr indent="0" algn="ctr">
              <a:lnSpc>
                <a:spcPct val="100000"/>
              </a:lnSpc>
              <a:spcBef>
                <a:spcPts val="600"/>
              </a:spcBef>
              <a:spcAft>
                <a:spcPts val="10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Três tipos de amplificadores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MOhm, 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ganho=10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kOhm, ganho=100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=20 Ohm, ganho=1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(Amp3)</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74650" y="574040"/>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Blocos fundamentais usados na polarização de circuitos e como cargas ativa</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74"/>
          <p:cNvCxnSpPr/>
          <p:nvPr/>
        </p:nvCxnSpPr>
        <p:spPr>
          <a:xfrm flipH="1">
            <a:off x="12050395" y="535876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89" name="Group 188"/>
          <p:cNvGrpSpPr/>
          <p:nvPr/>
        </p:nvGrpSpPr>
        <p:grpSpPr>
          <a:xfrm>
            <a:off x="5859780" y="1569720"/>
            <a:ext cx="4932045" cy="4864735"/>
            <a:chOff x="1007" y="2588"/>
            <a:chExt cx="7767" cy="7661"/>
          </a:xfrm>
        </p:grpSpPr>
        <p:cxnSp>
          <p:nvCxnSpPr>
            <p:cNvPr id="113" name="Conector Reto 49"/>
            <p:cNvCxnSpPr/>
            <p:nvPr/>
          </p:nvCxnSpPr>
          <p:spPr>
            <a:xfrm flipH="1">
              <a:off x="3156" y="4373"/>
              <a:ext cx="328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CaixaDeTexto 47"/>
            <p:cNvSpPr txBox="1"/>
            <p:nvPr/>
          </p:nvSpPr>
          <p:spPr>
            <a:xfrm>
              <a:off x="4572" y="5942"/>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a:off x="5421" y="7745"/>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3" name="Conector Reto 49"/>
            <p:cNvCxnSpPr/>
            <p:nvPr/>
          </p:nvCxnSpPr>
          <p:spPr>
            <a:xfrm>
              <a:off x="4409" y="5698"/>
              <a:ext cx="907" cy="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ector Reto 74"/>
            <p:cNvCxnSpPr/>
            <p:nvPr/>
          </p:nvCxnSpPr>
          <p:spPr>
            <a:xfrm>
              <a:off x="4410" y="984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4413" y="8402"/>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3847" y="2588"/>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6140" y="5990"/>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2462" y="3560"/>
              <a:ext cx="1186"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P</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7218" y="984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5798" y="8402"/>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6641" y="2588"/>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6306" y="5706"/>
              <a:ext cx="90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2659" y="6152"/>
              <a:ext cx="1049" cy="72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7929" y="6264"/>
              <a:ext cx="845"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4141" y="5425"/>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7472" y="5417"/>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3405" y="5362"/>
              <a:ext cx="798"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3528" y="5645"/>
              <a:ext cx="2628" cy="2903"/>
              <a:chOff x="7502" y="6919"/>
              <a:chExt cx="2142" cy="228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301" y="854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6092" y="6307"/>
              <a:ext cx="2628" cy="1658"/>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7466" y="5354"/>
              <a:ext cx="798"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dirty="0" smtClean="0">
                <a:latin typeface="Century Schoolbook" panose="02040604050505020304" pitchFamily="18" charset="0"/>
                <a:ea typeface="Cambria Math" panose="02040503050406030204" pitchFamily="18" charset="0"/>
              </a:endParaRPr>
            </a:p>
          </p:txBody>
        </p:sp>
        <p:grpSp>
          <p:nvGrpSpPr>
            <p:cNvPr id="102" name="Group 101"/>
            <p:cNvGrpSpPr/>
            <p:nvPr/>
          </p:nvGrpSpPr>
          <p:grpSpPr>
            <a:xfrm>
              <a:off x="6212" y="3241"/>
              <a:ext cx="1005" cy="2613"/>
              <a:chOff x="13826" y="2556"/>
              <a:chExt cx="1005" cy="2613"/>
            </a:xfrm>
          </p:grpSpPr>
          <p:grpSp>
            <p:nvGrpSpPr>
              <p:cNvPr id="103" name="Grupo 12"/>
              <p:cNvGrpSpPr/>
              <p:nvPr/>
            </p:nvGrpSpPr>
            <p:grpSpPr>
              <a:xfrm>
                <a:off x="13826" y="2556"/>
                <a:ext cx="1005" cy="2613"/>
                <a:chOff x="4325979" y="4921726"/>
                <a:chExt cx="638515"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58703"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3388" y="3233"/>
              <a:ext cx="1014" cy="2669"/>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3648" y="4271"/>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4015" y="6605"/>
              <a:ext cx="1032"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4284" y="4302"/>
              <a:ext cx="1032"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6956" y="4205"/>
              <a:ext cx="1032"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130" name="Grupo 90"/>
            <p:cNvGrpSpPr/>
            <p:nvPr/>
          </p:nvGrpSpPr>
          <p:grpSpPr>
            <a:xfrm rot="0">
              <a:off x="1821" y="6902"/>
              <a:ext cx="574" cy="778"/>
              <a:chOff x="7580104" y="2647951"/>
              <a:chExt cx="387626" cy="552342"/>
            </a:xfrm>
            <a:solidFill>
              <a:srgbClr val="00B0F0">
                <a:alpha val="97000"/>
              </a:srgbClr>
            </a:solidFill>
          </p:grpSpPr>
          <p:sp>
            <p:nvSpPr>
              <p:cNvPr id="131" name="Elipse 91"/>
              <p:cNvSpPr/>
              <p:nvPr/>
            </p:nvSpPr>
            <p:spPr>
              <a:xfrm>
                <a:off x="7580104"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72034"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1007" y="6873"/>
              <a:ext cx="109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2119" y="7661"/>
              <a:ext cx="0" cy="73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49" name="Conector Reto 102"/>
            <p:cNvCxnSpPr/>
            <p:nvPr/>
          </p:nvCxnSpPr>
          <p:spPr>
            <a:xfrm flipH="1" flipV="1">
              <a:off x="1958" y="10137"/>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1087" y="8225"/>
              <a:ext cx="102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1097" y="8209"/>
              <a:ext cx="0" cy="1007"/>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2012" y="8210"/>
              <a:ext cx="9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3007" y="8205"/>
              <a:ext cx="0" cy="113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49"/>
            <p:cNvCxnSpPr/>
            <p:nvPr/>
          </p:nvCxnSpPr>
          <p:spPr>
            <a:xfrm>
              <a:off x="2992" y="9304"/>
              <a:ext cx="226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2"/>
            <p:cNvGrpSpPr/>
            <p:nvPr/>
          </p:nvGrpSpPr>
          <p:grpSpPr>
            <a:xfrm rot="0">
              <a:off x="4816" y="8410"/>
              <a:ext cx="1014" cy="1829"/>
              <a:chOff x="4325979" y="5026501"/>
              <a:chExt cx="644159" cy="1266316"/>
            </a:xfrm>
          </p:grpSpPr>
          <p:grpSp>
            <p:nvGrpSpPr>
              <p:cNvPr id="17" name="Group 147"/>
              <p:cNvGrpSpPr/>
              <p:nvPr/>
            </p:nvGrpSpPr>
            <p:grpSpPr bwMode="auto">
              <a:xfrm>
                <a:off x="4325979" y="5381242"/>
                <a:ext cx="638515" cy="529611"/>
                <a:chOff x="2834" y="2568"/>
                <a:chExt cx="317" cy="272"/>
              </a:xfrm>
            </p:grpSpPr>
            <p:sp>
              <p:nvSpPr>
                <p:cNvPr id="1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24" name="Conector Reto 23"/>
              <p:cNvCxnSpPr/>
              <p:nvPr/>
            </p:nvCxnSpPr>
            <p:spPr>
              <a:xfrm>
                <a:off x="4970138" y="5896834"/>
                <a:ext cx="0" cy="3959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
              <p:cNvCxnSpPr/>
              <p:nvPr/>
            </p:nvCxnSpPr>
            <p:spPr>
              <a:xfrm>
                <a:off x="4962076" y="5026501"/>
                <a:ext cx="0" cy="359985"/>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7" name="Rectangle 142"/>
            <p:cNvSpPr>
              <a:spLocks noChangeArrowheads="1"/>
            </p:cNvSpPr>
            <p:nvPr/>
          </p:nvSpPr>
          <p:spPr bwMode="auto">
            <a:xfrm rot="21600000" flipH="1">
              <a:off x="5471" y="9038"/>
              <a:ext cx="1032" cy="58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31" name="Conector Reto 102"/>
            <p:cNvCxnSpPr/>
            <p:nvPr/>
          </p:nvCxnSpPr>
          <p:spPr>
            <a:xfrm flipH="1" flipV="1">
              <a:off x="5691" y="10239"/>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 name="Grupo 12"/>
            <p:cNvGrpSpPr/>
            <p:nvPr/>
          </p:nvGrpSpPr>
          <p:grpSpPr>
            <a:xfrm rot="0">
              <a:off x="1096" y="8300"/>
              <a:ext cx="1014" cy="1837"/>
              <a:chOff x="4325979" y="5020962"/>
              <a:chExt cx="644159" cy="1271855"/>
            </a:xfrm>
          </p:grpSpPr>
          <p:grpSp>
            <p:nvGrpSpPr>
              <p:cNvPr id="33" name="Group 147"/>
              <p:cNvGrpSpPr/>
              <p:nvPr/>
            </p:nvGrpSpPr>
            <p:grpSpPr bwMode="auto">
              <a:xfrm>
                <a:off x="4325979" y="5381242"/>
                <a:ext cx="638515" cy="529611"/>
                <a:chOff x="2834" y="2568"/>
                <a:chExt cx="317" cy="272"/>
              </a:xfrm>
            </p:grpSpPr>
            <p:sp>
              <p:nvSpPr>
                <p:cNvPr id="36" name="Line 82"/>
                <p:cNvSpPr>
                  <a:spLocks noChangeShapeType="1"/>
                </p:cNvSpPr>
                <p:nvPr/>
              </p:nvSpPr>
              <p:spPr bwMode="auto">
                <a:xfrm>
                  <a:off x="2970"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93"/>
                <p:cNvSpPr>
                  <a:spLocks noChangeShapeType="1"/>
                </p:cNvSpPr>
                <p:nvPr/>
              </p:nvSpPr>
              <p:spPr bwMode="auto">
                <a:xfrm flipH="1">
                  <a:off x="2834" y="2704"/>
                  <a:ext cx="136" cy="0"/>
                </a:xfrm>
                <a:prstGeom prst="line">
                  <a:avLst/>
                </a:prstGeom>
                <a:noFill/>
                <a:ln w="28575">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1" name="Conector Reto 23"/>
              <p:cNvCxnSpPr/>
              <p:nvPr/>
            </p:nvCxnSpPr>
            <p:spPr>
              <a:xfrm>
                <a:off x="4970138" y="5896834"/>
                <a:ext cx="0" cy="3959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7"/>
              <p:cNvCxnSpPr/>
              <p:nvPr/>
            </p:nvCxnSpPr>
            <p:spPr>
              <a:xfrm>
                <a:off x="4967793" y="5020962"/>
                <a:ext cx="0" cy="359985"/>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44" name="Rectangle 142"/>
            <p:cNvSpPr>
              <a:spLocks noChangeArrowheads="1"/>
            </p:cNvSpPr>
            <p:nvPr/>
          </p:nvSpPr>
          <p:spPr bwMode="auto">
            <a:xfrm rot="21600000" flipH="1">
              <a:off x="1785" y="8913"/>
              <a:ext cx="1032" cy="58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grpSp>
      <p:grpSp>
        <p:nvGrpSpPr>
          <p:cNvPr id="190" name="Group 189"/>
          <p:cNvGrpSpPr/>
          <p:nvPr/>
        </p:nvGrpSpPr>
        <p:grpSpPr>
          <a:xfrm>
            <a:off x="1556385" y="2059305"/>
            <a:ext cx="2640330" cy="3539490"/>
            <a:chOff x="13635" y="3574"/>
            <a:chExt cx="4158" cy="5574"/>
          </a:xfrm>
        </p:grpSpPr>
        <p:grpSp>
          <p:nvGrpSpPr>
            <p:cNvPr id="45" name="Grupo 22"/>
            <p:cNvGrpSpPr/>
            <p:nvPr/>
          </p:nvGrpSpPr>
          <p:grpSpPr>
            <a:xfrm rot="16200000">
              <a:off x="15359" y="6818"/>
              <a:ext cx="2624" cy="2036"/>
              <a:chOff x="7493" y="6919"/>
              <a:chExt cx="2139" cy="1604"/>
            </a:xfrm>
          </p:grpSpPr>
          <p:sp>
            <p:nvSpPr>
              <p:cNvPr id="46"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1" name="Group 147"/>
              <p:cNvGrpSpPr/>
              <p:nvPr/>
            </p:nvGrpSpPr>
            <p:grpSpPr bwMode="auto">
              <a:xfrm rot="5400000">
                <a:off x="8020" y="6975"/>
                <a:ext cx="792" cy="680"/>
                <a:chOff x="2834" y="2568"/>
                <a:chExt cx="317" cy="272"/>
              </a:xfrm>
            </p:grpSpPr>
            <p:sp>
              <p:nvSpPr>
                <p:cNvPr id="11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93"/>
                <p:cNvSpPr>
                  <a:spLocks noChangeShapeType="1"/>
                </p:cNvSpPr>
                <p:nvPr/>
              </p:nvSpPr>
              <p:spPr bwMode="auto">
                <a:xfrm flipH="1">
                  <a:off x="2834" y="2704"/>
                  <a:ext cx="136" cy="0"/>
                </a:xfrm>
                <a:prstGeom prst="line">
                  <a:avLst/>
                </a:prstGeom>
                <a:noFill/>
                <a:ln w="2540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122" name="Rectangle 142"/>
              <p:cNvSpPr>
                <a:spLocks noChangeArrowheads="1"/>
              </p:cNvSpPr>
              <p:nvPr/>
            </p:nvSpPr>
            <p:spPr bwMode="auto">
              <a:xfrm rot="5400000" flipH="1">
                <a:off x="8330" y="7880"/>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23"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125" name="Straight Connector 178"/>
            <p:cNvCxnSpPr>
              <a:cxnSpLocks noChangeShapeType="1"/>
            </p:cNvCxnSpPr>
            <p:nvPr/>
          </p:nvCxnSpPr>
          <p:spPr bwMode="auto">
            <a:xfrm flipV="1">
              <a:off x="16904" y="8011"/>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26" name="Conector Reto 39"/>
            <p:cNvCxnSpPr/>
            <p:nvPr/>
          </p:nvCxnSpPr>
          <p:spPr>
            <a:xfrm flipH="1" flipV="1">
              <a:off x="16765" y="8345"/>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40"/>
            <p:cNvCxnSpPr/>
            <p:nvPr/>
          </p:nvCxnSpPr>
          <p:spPr>
            <a:xfrm flipH="1" flipV="1">
              <a:off x="16530" y="9124"/>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 name="Grupo 46"/>
            <p:cNvGrpSpPr/>
            <p:nvPr/>
          </p:nvGrpSpPr>
          <p:grpSpPr>
            <a:xfrm flipV="1">
              <a:off x="13683" y="4177"/>
              <a:ext cx="3689" cy="3362"/>
              <a:chOff x="2721" y="5940"/>
              <a:chExt cx="3689" cy="3362"/>
            </a:xfrm>
          </p:grpSpPr>
          <p:grpSp>
            <p:nvGrpSpPr>
              <p:cNvPr id="129" name="Grupo 47"/>
              <p:cNvGrpSpPr/>
              <p:nvPr/>
            </p:nvGrpSpPr>
            <p:grpSpPr>
              <a:xfrm rot="16200000">
                <a:off x="1898" y="6762"/>
                <a:ext cx="3362" cy="1717"/>
                <a:chOff x="7493" y="6919"/>
                <a:chExt cx="2741" cy="1352"/>
              </a:xfrm>
            </p:grpSpPr>
            <p:sp>
              <p:nvSpPr>
                <p:cNvPr id="135" name="Line 56"/>
                <p:cNvSpPr>
                  <a:spLocks noChangeShapeType="1"/>
                </p:cNvSpPr>
                <p:nvPr/>
              </p:nvSpPr>
              <p:spPr bwMode="auto">
                <a:xfrm rot="5400000" flipH="1">
                  <a:off x="9494" y="6973"/>
                  <a:ext cx="2" cy="147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1" name="Group 147"/>
                <p:cNvGrpSpPr/>
                <p:nvPr/>
              </p:nvGrpSpPr>
              <p:grpSpPr bwMode="auto">
                <a:xfrm rot="5400000">
                  <a:off x="8020" y="6975"/>
                  <a:ext cx="792" cy="680"/>
                  <a:chOff x="2834" y="2568"/>
                  <a:chExt cx="317" cy="272"/>
                </a:xfrm>
              </p:grpSpPr>
              <p:sp>
                <p:nvSpPr>
                  <p:cNvPr id="15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flipV="1">
                  <a:off x="8141" y="7628"/>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64" name="Conector Reto 61"/>
                <p:cNvCxnSpPr/>
                <p:nvPr/>
              </p:nvCxnSpPr>
              <p:spPr>
                <a:xfrm rot="5400000">
                  <a:off x="7784" y="7399"/>
                  <a:ext cx="7" cy="590"/>
                </a:xfrm>
                <a:prstGeom prst="line">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65"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66" name="Grupo 75"/>
              <p:cNvGrpSpPr/>
              <p:nvPr/>
            </p:nvGrpSpPr>
            <p:grpSpPr>
              <a:xfrm rot="16200000">
                <a:off x="4247" y="7128"/>
                <a:ext cx="2608" cy="1718"/>
                <a:chOff x="7506" y="6919"/>
                <a:chExt cx="2126" cy="1353"/>
              </a:xfrm>
            </p:grpSpPr>
            <p:sp>
              <p:nvSpPr>
                <p:cNvPr id="167"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68" name="Group 147"/>
                <p:cNvGrpSpPr/>
                <p:nvPr/>
              </p:nvGrpSpPr>
              <p:grpSpPr bwMode="auto">
                <a:xfrm rot="5400000">
                  <a:off x="8020" y="6975"/>
                  <a:ext cx="792" cy="680"/>
                  <a:chOff x="2834" y="2568"/>
                  <a:chExt cx="317" cy="272"/>
                </a:xfrm>
              </p:grpSpPr>
              <p:sp>
                <p:nvSpPr>
                  <p:cNvPr id="16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16200000" flipH="1">
                  <a:off x="8154" y="7629"/>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5" name="Conector Reto 109"/>
                <p:cNvCxnSpPr/>
                <p:nvPr/>
              </p:nvCxnSpPr>
              <p:spPr>
                <a:xfrm rot="5400000">
                  <a:off x="7797" y="7424"/>
                  <a:ext cx="7" cy="590"/>
                </a:xfrm>
                <a:prstGeom prst="line">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76" name="Forma livre 115"/>
              <p:cNvSpPr/>
              <p:nvPr/>
            </p:nvSpPr>
            <p:spPr>
              <a:xfrm>
                <a:off x="3714" y="7234"/>
                <a:ext cx="975" cy="918"/>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7" name="Elipse 118"/>
            <p:cNvSpPr/>
            <p:nvPr/>
          </p:nvSpPr>
          <p:spPr>
            <a:xfrm>
              <a:off x="13905" y="5206"/>
              <a:ext cx="200" cy="25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Elipse 119"/>
            <p:cNvSpPr/>
            <p:nvPr/>
          </p:nvSpPr>
          <p:spPr>
            <a:xfrm>
              <a:off x="15875" y="5181"/>
              <a:ext cx="200" cy="25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9" name="Rectangle 140"/>
            <p:cNvSpPr>
              <a:spLocks noChangeArrowheads="1"/>
            </p:cNvSpPr>
            <p:nvPr/>
          </p:nvSpPr>
          <p:spPr bwMode="auto">
            <a:xfrm rot="21600000" flipH="1">
              <a:off x="15122" y="3574"/>
              <a:ext cx="1239" cy="72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180" name="Conector Reto 3"/>
            <p:cNvCxnSpPr/>
            <p:nvPr/>
          </p:nvCxnSpPr>
          <p:spPr>
            <a:xfrm flipH="1" flipV="1">
              <a:off x="16625" y="6788"/>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1" name="Rectangle 140"/>
            <p:cNvSpPr>
              <a:spLocks noChangeArrowheads="1"/>
            </p:cNvSpPr>
            <p:nvPr/>
          </p:nvSpPr>
          <p:spPr bwMode="auto">
            <a:xfrm rot="21600000" flipH="1">
              <a:off x="15101" y="7260"/>
              <a:ext cx="1239" cy="72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182" name="Grupo 90"/>
            <p:cNvGrpSpPr/>
            <p:nvPr/>
          </p:nvGrpSpPr>
          <p:grpSpPr>
            <a:xfrm rot="0">
              <a:off x="14388" y="6958"/>
              <a:ext cx="574" cy="778"/>
              <a:chOff x="7555792" y="2647951"/>
              <a:chExt cx="387626" cy="552342"/>
            </a:xfrm>
            <a:solidFill>
              <a:srgbClr val="00B0F0">
                <a:alpha val="97000"/>
              </a:srgbClr>
            </a:solidFill>
          </p:grpSpPr>
          <p:sp>
            <p:nvSpPr>
              <p:cNvPr id="183"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4"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85" name="Rectangle 140"/>
            <p:cNvSpPr>
              <a:spLocks noChangeArrowheads="1"/>
            </p:cNvSpPr>
            <p:nvPr/>
          </p:nvSpPr>
          <p:spPr bwMode="auto">
            <a:xfrm flipH="1">
              <a:off x="13635" y="6798"/>
              <a:ext cx="1099" cy="628"/>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86" name="Straight Connector 178"/>
            <p:cNvCxnSpPr>
              <a:cxnSpLocks noChangeShapeType="1"/>
            </p:cNvCxnSpPr>
            <p:nvPr/>
          </p:nvCxnSpPr>
          <p:spPr bwMode="auto">
            <a:xfrm flipV="1">
              <a:off x="14688" y="7717"/>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87" name="Conector Reto 7"/>
            <p:cNvCxnSpPr/>
            <p:nvPr/>
          </p:nvCxnSpPr>
          <p:spPr>
            <a:xfrm flipH="1" flipV="1">
              <a:off x="14549" y="8067"/>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Rectangle 140"/>
            <p:cNvSpPr>
              <a:spLocks noChangeArrowheads="1"/>
            </p:cNvSpPr>
            <p:nvPr/>
          </p:nvSpPr>
          <p:spPr bwMode="auto">
            <a:xfrm rot="21600000" flipH="1">
              <a:off x="16554" y="6184"/>
              <a:ext cx="1239" cy="72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sp>
        <p:nvSpPr>
          <p:cNvPr id="191" name="Caixa de Texto 114"/>
          <p:cNvSpPr txBox="1"/>
          <p:nvPr/>
        </p:nvSpPr>
        <p:spPr>
          <a:xfrm>
            <a:off x="1672590" y="5685790"/>
            <a:ext cx="2442210" cy="460375"/>
          </a:xfrm>
          <a:prstGeom prst="rect">
            <a:avLst/>
          </a:prstGeom>
          <a:solidFill>
            <a:schemeClr val="bg1"/>
          </a:solidFill>
          <a:ln w="25400">
            <a:noFill/>
          </a:ln>
        </p:spPr>
        <p:txBody>
          <a:bodyPr wrap="square" rtlCol="0" anchor="t">
            <a:spAutoFit/>
          </a:bodyPr>
          <a:p>
            <a:pPr indent="0"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Source comum</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92" name="Caixa de Texto 114"/>
          <p:cNvSpPr txBox="1"/>
          <p:nvPr/>
        </p:nvSpPr>
        <p:spPr>
          <a:xfrm>
            <a:off x="9314180" y="5573395"/>
            <a:ext cx="2442210" cy="460375"/>
          </a:xfrm>
          <a:prstGeom prst="rect">
            <a:avLst/>
          </a:prstGeom>
          <a:solidFill>
            <a:schemeClr val="bg1"/>
          </a:solidFill>
        </p:spPr>
        <p:txBody>
          <a:bodyPr wrap="square" rtlCol="0" anchor="t">
            <a:spAutoFit/>
          </a:bodyPr>
          <a:p>
            <a:pPr indent="0"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par diferencial</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57505" y="325120"/>
            <a:ext cx="11279505" cy="209169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servem para polarização de circuitos</a:t>
            </a:r>
            <a:endParaRPr lang="pt-BR" altLang="en-US"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na polarização influenciam no ganho comum (par diferencial) </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servem de carga ativa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74"/>
          <p:cNvCxnSpPr/>
          <p:nvPr/>
        </p:nvCxnSpPr>
        <p:spPr>
          <a:xfrm flipH="1">
            <a:off x="12050395" y="535876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29" name="Grupo 137"/>
          <p:cNvGrpSpPr/>
          <p:nvPr/>
        </p:nvGrpSpPr>
        <p:grpSpPr>
          <a:xfrm rot="5400000">
            <a:off x="387350" y="4576445"/>
            <a:ext cx="1247775" cy="825500"/>
            <a:chOff x="8610600" y="2524505"/>
            <a:chExt cx="1783849" cy="748570"/>
          </a:xfrm>
        </p:grpSpPr>
        <p:cxnSp>
          <p:nvCxnSpPr>
            <p:cNvPr id="23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37" name="Rectangle 142"/>
          <p:cNvSpPr>
            <a:spLocks noChangeArrowheads="1"/>
          </p:cNvSpPr>
          <p:nvPr/>
        </p:nvSpPr>
        <p:spPr bwMode="auto">
          <a:xfrm flipH="1">
            <a:off x="1160780" y="4831080"/>
            <a:ext cx="673735"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Q1</a:t>
            </a:r>
            <a:endParaRPr lang="pt-BR" baseline="-25000" dirty="0"/>
          </a:p>
        </p:txBody>
      </p:sp>
      <p:sp>
        <p:nvSpPr>
          <p:cNvPr id="246" name="Line 56"/>
          <p:cNvSpPr>
            <a:spLocks noChangeShapeType="1"/>
          </p:cNvSpPr>
          <p:nvPr/>
        </p:nvSpPr>
        <p:spPr bwMode="auto">
          <a:xfrm flipH="1" flipV="1">
            <a:off x="1403985" y="3844925"/>
            <a:ext cx="1905" cy="683895"/>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250" name="Conector Reto 3"/>
          <p:cNvCxnSpPr/>
          <p:nvPr/>
        </p:nvCxnSpPr>
        <p:spPr>
          <a:xfrm flipH="1" flipV="1">
            <a:off x="1409065" y="4183380"/>
            <a:ext cx="177165" cy="6350"/>
          </a:xfrm>
          <a:prstGeom prst="line">
            <a:avLst/>
          </a:prstGeom>
          <a:ln w="22225">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51" name="Rectangle 140"/>
          <p:cNvSpPr>
            <a:spLocks noChangeArrowheads="1"/>
          </p:cNvSpPr>
          <p:nvPr/>
        </p:nvSpPr>
        <p:spPr bwMode="auto">
          <a:xfrm flipH="1">
            <a:off x="357505" y="4545965"/>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252" name="Grupo 90"/>
          <p:cNvGrpSpPr/>
          <p:nvPr/>
        </p:nvGrpSpPr>
        <p:grpSpPr>
          <a:xfrm rot="0">
            <a:off x="1226820" y="5488305"/>
            <a:ext cx="364490" cy="494030"/>
            <a:chOff x="7555792" y="2647951"/>
            <a:chExt cx="387626" cy="552342"/>
          </a:xfrm>
          <a:solidFill>
            <a:srgbClr val="00B0F0">
              <a:alpha val="97000"/>
            </a:srgbClr>
          </a:solidFill>
        </p:grpSpPr>
        <p:sp>
          <p:nvSpPr>
            <p:cNvPr id="253"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54"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55" name="Rectangle 140"/>
          <p:cNvSpPr>
            <a:spLocks noChangeArrowheads="1"/>
          </p:cNvSpPr>
          <p:nvPr/>
        </p:nvSpPr>
        <p:spPr bwMode="auto">
          <a:xfrm flipH="1">
            <a:off x="706120" y="54216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256" name="Straight Connector 178"/>
          <p:cNvCxnSpPr>
            <a:cxnSpLocks noChangeShapeType="1"/>
          </p:cNvCxnSpPr>
          <p:nvPr/>
        </p:nvCxnSpPr>
        <p:spPr bwMode="auto">
          <a:xfrm flipV="1">
            <a:off x="1417320" y="5970270"/>
            <a:ext cx="0" cy="2159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57" name="Conector Reto 7"/>
          <p:cNvCxnSpPr/>
          <p:nvPr/>
        </p:nvCxnSpPr>
        <p:spPr>
          <a:xfrm flipH="1" flipV="1">
            <a:off x="1329055" y="619252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8" name="Rectangle 140"/>
          <p:cNvSpPr>
            <a:spLocks noChangeArrowheads="1"/>
          </p:cNvSpPr>
          <p:nvPr/>
        </p:nvSpPr>
        <p:spPr bwMode="auto">
          <a:xfrm flipH="1">
            <a:off x="1308100" y="3797300"/>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sp>
        <p:nvSpPr>
          <p:cNvPr id="273" name="Rectangle 140"/>
          <p:cNvSpPr>
            <a:spLocks noChangeArrowheads="1"/>
          </p:cNvSpPr>
          <p:nvPr/>
        </p:nvSpPr>
        <p:spPr bwMode="auto">
          <a:xfrm flipH="1">
            <a:off x="1549400" y="2636520"/>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CC</a:t>
            </a:r>
            <a:endParaRPr lang="pt-BR" sz="2400" baseline="-25000" dirty="0" smtClean="0"/>
          </a:p>
        </p:txBody>
      </p:sp>
      <p:sp>
        <p:nvSpPr>
          <p:cNvPr id="275" name="Rectangle 142"/>
          <p:cNvSpPr>
            <a:spLocks noChangeArrowheads="1"/>
          </p:cNvSpPr>
          <p:nvPr/>
        </p:nvSpPr>
        <p:spPr bwMode="auto">
          <a:xfrm flipH="1">
            <a:off x="1506220" y="3225165"/>
            <a:ext cx="67373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Rc</a:t>
            </a:r>
            <a:endParaRPr lang="pt-BR" sz="2000" baseline="-25000" dirty="0"/>
          </a:p>
        </p:txBody>
      </p:sp>
      <p:grpSp>
        <p:nvGrpSpPr>
          <p:cNvPr id="276" name="Grupo 145"/>
          <p:cNvGrpSpPr/>
          <p:nvPr/>
        </p:nvGrpSpPr>
        <p:grpSpPr>
          <a:xfrm rot="5400000" flipH="1">
            <a:off x="793750" y="3384550"/>
            <a:ext cx="1206500" cy="234950"/>
            <a:chOff x="4152748" y="3524056"/>
            <a:chExt cx="1274569" cy="255373"/>
          </a:xfrm>
        </p:grpSpPr>
        <p:cxnSp>
          <p:nvCxnSpPr>
            <p:cNvPr id="27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7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79" name="Conector Reto 69"/>
          <p:cNvCxnSpPr/>
          <p:nvPr/>
        </p:nvCxnSpPr>
        <p:spPr>
          <a:xfrm flipV="1">
            <a:off x="1903244" y="570722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Conector Reto 73"/>
          <p:cNvCxnSpPr/>
          <p:nvPr/>
        </p:nvCxnSpPr>
        <p:spPr>
          <a:xfrm>
            <a:off x="2113937" y="5421485"/>
            <a:ext cx="0" cy="21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Conector Reto 76"/>
          <p:cNvCxnSpPr/>
          <p:nvPr/>
        </p:nvCxnSpPr>
        <p:spPr>
          <a:xfrm>
            <a:off x="2113937" y="569706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Conector Reto 69"/>
          <p:cNvCxnSpPr/>
          <p:nvPr/>
        </p:nvCxnSpPr>
        <p:spPr>
          <a:xfrm flipV="1">
            <a:off x="1903244" y="563801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 name="Conector Reto 37"/>
          <p:cNvCxnSpPr/>
          <p:nvPr/>
        </p:nvCxnSpPr>
        <p:spPr>
          <a:xfrm>
            <a:off x="1966029" y="62831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Conector Reto 37"/>
          <p:cNvCxnSpPr/>
          <p:nvPr/>
        </p:nvCxnSpPr>
        <p:spPr>
          <a:xfrm>
            <a:off x="1416119" y="5411915"/>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6" name="Rectangle 142"/>
          <p:cNvSpPr>
            <a:spLocks noChangeArrowheads="1"/>
          </p:cNvSpPr>
          <p:nvPr/>
        </p:nvSpPr>
        <p:spPr bwMode="auto">
          <a:xfrm flipH="1">
            <a:off x="2319655" y="5476240"/>
            <a:ext cx="67373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C</a:t>
            </a:r>
            <a:r>
              <a:rPr lang="pt-BR" sz="2000" baseline="-25000" dirty="0"/>
              <a:t>S</a:t>
            </a:r>
            <a:endParaRPr lang="pt-BR" sz="2000" baseline="-25000" dirty="0"/>
          </a:p>
        </p:txBody>
      </p:sp>
      <mc:AlternateContent xmlns:mc="http://schemas.openxmlformats.org/markup-compatibility/2006">
        <mc:Choice xmlns:a14="http://schemas.microsoft.com/office/drawing/2010/main" Requires="a14">
          <p:sp>
            <p:nvSpPr>
              <p:cNvPr id="287" name="Caixa de Texto 8"/>
              <p:cNvSpPr txBox="1"/>
              <p:nvPr/>
            </p:nvSpPr>
            <p:spPr>
              <a:xfrm>
                <a:off x="2993390" y="3948430"/>
                <a:ext cx="6910705" cy="83820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𝐺</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𝑖𝑛</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01</m:t>
                          </m:r>
                        </m:sub>
                      </m:sSub>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287" name="Caixa de Texto 8"/>
              <p:cNvSpPr txBox="1">
                <a:spLocks noRot="1" noChangeAspect="1" noMove="1" noResize="1" noEditPoints="1" noAdjustHandles="1" noChangeArrowheads="1" noChangeShapeType="1" noTextEdit="1"/>
              </p:cNvSpPr>
              <p:nvPr/>
            </p:nvSpPr>
            <p:spPr>
              <a:xfrm>
                <a:off x="2993390" y="3948430"/>
                <a:ext cx="6910705" cy="83820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8" name="Caixa de Texto 8"/>
              <p:cNvSpPr txBox="1"/>
              <p:nvPr/>
            </p:nvSpPr>
            <p:spPr>
              <a:xfrm>
                <a:off x="3213735" y="4898390"/>
                <a:ext cx="4449445" cy="46037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𝐺</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288" name="Caixa de Texto 8"/>
              <p:cNvSpPr txBox="1">
                <a:spLocks noRot="1" noChangeAspect="1" noMove="1" noResize="1" noEditPoints="1" noAdjustHandles="1" noChangeArrowheads="1" noChangeShapeType="1" noTextEdit="1"/>
              </p:cNvSpPr>
              <p:nvPr/>
            </p:nvSpPr>
            <p:spPr>
              <a:xfrm>
                <a:off x="3213735" y="4898390"/>
                <a:ext cx="444944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289" name="Caixa de Texto 114"/>
          <p:cNvSpPr txBox="1"/>
          <p:nvPr/>
        </p:nvSpPr>
        <p:spPr>
          <a:xfrm>
            <a:off x="2336165" y="2536825"/>
            <a:ext cx="9465310" cy="1568450"/>
          </a:xfrm>
          <a:prstGeom prst="rect">
            <a:avLst/>
          </a:prstGeom>
          <a:noFill/>
        </p:spPr>
        <p:txBody>
          <a:bodyPr wrap="square" rtlCol="0" anchor="t">
            <a:spAutoFit/>
          </a:bodyPr>
          <a:p>
            <a:pPr indent="0"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Quando utilizamos como carga um resistor, a tensão de polarização em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0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e o ganho do circuito dependem diretamente de I</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Desta forma, quando se ajusta o ganho,  o valor de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fica já determinado.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90" name="Caixa de Texto 114"/>
          <p:cNvSpPr txBox="1"/>
          <p:nvPr/>
        </p:nvSpPr>
        <p:spPr>
          <a:xfrm>
            <a:off x="2993390" y="5417820"/>
            <a:ext cx="8438515" cy="983615"/>
          </a:xfrm>
          <a:prstGeom prst="rect">
            <a:avLst/>
          </a:prstGeom>
          <a:noFill/>
        </p:spPr>
        <p:txBody>
          <a:bodyPr wrap="square" rtlCol="0" anchor="t">
            <a:spAutoFit/>
          </a:bodyPr>
          <a:p>
            <a:pPr indent="0"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Exemplo: G= -200 </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 V</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CC</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 U</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T</a:t>
            </a:r>
            <a:r>
              <a:rPr lang="pt-BR" altLang="en-US" sz="2400" dirty="0" smtClean="0">
                <a:solidFill>
                  <a:schemeClr val="tx1"/>
                </a:solidFill>
                <a:latin typeface="Comic Sans MS" panose="030F0702030302020204" pitchFamily="66" charset="0"/>
                <a:cs typeface="Comic Sans MS" panose="030F0702030302020204" pitchFamily="66" charset="0"/>
                <a:sym typeface="+mn-ea"/>
              </a:rPr>
              <a:t>.200 = V</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CC</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- 5V  (V</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CC</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solidFill>
                  <a:schemeClr val="tx1"/>
                </a:solidFill>
                <a:latin typeface="SimSun" panose="02010600030101010101" pitchFamily="2" charset="-122"/>
                <a:ea typeface="SimSun" panose="02010600030101010101" pitchFamily="2" charset="-122"/>
                <a:cs typeface="Comic Sans MS" panose="030F0702030302020204" pitchFamily="66" charset="0"/>
                <a:sym typeface="+mn-ea"/>
              </a:rPr>
              <a:t>&gt;</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5V) </a:t>
            </a:r>
            <a:endParaRPr lang="pt-BR" altLang="en-US" sz="2400"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74650" y="57404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servem de carga ativa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74"/>
          <p:cNvCxnSpPr/>
          <p:nvPr/>
        </p:nvCxnSpPr>
        <p:spPr>
          <a:xfrm flipH="1">
            <a:off x="12050395" y="535876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27" name="Group 226"/>
          <p:cNvGrpSpPr/>
          <p:nvPr/>
        </p:nvGrpSpPr>
        <p:grpSpPr>
          <a:xfrm>
            <a:off x="877570" y="2811780"/>
            <a:ext cx="2708910" cy="3634740"/>
            <a:chOff x="5074" y="3871"/>
            <a:chExt cx="4266" cy="5724"/>
          </a:xfrm>
        </p:grpSpPr>
        <p:grpSp>
          <p:nvGrpSpPr>
            <p:cNvPr id="138" name="Grupo 137"/>
            <p:cNvGrpSpPr/>
            <p:nvPr/>
          </p:nvGrpSpPr>
          <p:grpSpPr>
            <a:xfrm rot="5400000">
              <a:off x="6474" y="7962"/>
              <a:ext cx="1965" cy="130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5074" y="3871"/>
              <a:ext cx="4266" cy="5714"/>
              <a:chOff x="13635" y="3330"/>
              <a:chExt cx="4266" cy="5714"/>
            </a:xfrm>
          </p:grpSpPr>
          <p:sp>
            <p:nvSpPr>
              <p:cNvPr id="19" name="Rectangle 142"/>
              <p:cNvSpPr>
                <a:spLocks noChangeArrowheads="1"/>
              </p:cNvSpPr>
              <p:nvPr/>
            </p:nvSpPr>
            <p:spPr bwMode="auto">
              <a:xfrm flipH="1">
                <a:off x="16510" y="7808"/>
                <a:ext cx="1061" cy="5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Q1</a:t>
                </a:r>
                <a:endParaRPr lang="pt-BR" baseline="-25000" dirty="0"/>
              </a:p>
            </p:txBody>
          </p:sp>
          <p:cxnSp>
            <p:nvCxnSpPr>
              <p:cNvPr id="35" name="Conector Reto 40"/>
              <p:cNvCxnSpPr/>
              <p:nvPr/>
            </p:nvCxnSpPr>
            <p:spPr>
              <a:xfrm flipH="1" flipV="1">
                <a:off x="16485" y="9034"/>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13683" y="4016"/>
                <a:ext cx="2993" cy="3524"/>
                <a:chOff x="2721" y="5939"/>
                <a:chExt cx="2993" cy="3524"/>
              </a:xfrm>
            </p:grpSpPr>
            <p:grpSp>
              <p:nvGrpSpPr>
                <p:cNvPr id="48" name="Grupo 47"/>
                <p:cNvGrpSpPr/>
                <p:nvPr/>
              </p:nvGrpSpPr>
              <p:grpSpPr>
                <a:xfrm rot="16200000">
                  <a:off x="1463" y="7197"/>
                  <a:ext cx="3524" cy="1008"/>
                  <a:chOff x="7361" y="6919"/>
                  <a:chExt cx="2873" cy="794"/>
                </a:xfrm>
              </p:grpSpPr>
              <p:sp>
                <p:nvSpPr>
                  <p:cNvPr id="49" name="Line 56"/>
                  <p:cNvSpPr>
                    <a:spLocks noChangeShapeType="1"/>
                  </p:cNvSpPr>
                  <p:nvPr/>
                </p:nvSpPr>
                <p:spPr bwMode="auto">
                  <a:xfrm rot="5400000" flipH="1">
                    <a:off x="9494" y="6973"/>
                    <a:ext cx="2" cy="147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76" name="Line 93"/>
                  <p:cNvSpPr>
                    <a:spLocks noChangeShapeType="1"/>
                  </p:cNvSpPr>
                  <p:nvPr/>
                </p:nvSpPr>
                <p:spPr bwMode="auto">
                  <a:xfrm rot="5400000" flipH="1">
                    <a:off x="8246" y="7089"/>
                    <a:ext cx="340"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136" name="Conector Reto 61"/>
                  <p:cNvCxnSpPr/>
                  <p:nvPr/>
                </p:nvCxnSpPr>
                <p:spPr>
                  <a:xfrm rot="5400000">
                    <a:off x="7652" y="7411"/>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3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45" name="Grupo 75"/>
                <p:cNvGrpSpPr/>
                <p:nvPr/>
              </p:nvGrpSpPr>
              <p:grpSpPr>
                <a:xfrm rot="16200000">
                  <a:off x="4140" y="7848"/>
                  <a:ext cx="3117" cy="33"/>
                  <a:chOff x="7398" y="7698"/>
                  <a:chExt cx="2541" cy="26"/>
                </a:xfrm>
              </p:grpSpPr>
              <p:sp>
                <p:nvSpPr>
                  <p:cNvPr id="146" name="Line 56"/>
                  <p:cNvSpPr>
                    <a:spLocks noChangeShapeType="1"/>
                  </p:cNvSpPr>
                  <p:nvPr/>
                </p:nvSpPr>
                <p:spPr bwMode="auto">
                  <a:xfrm rot="5400000" flipH="1">
                    <a:off x="9499" y="7260"/>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196" name="Conector Reto 109"/>
                  <p:cNvCxnSpPr/>
                  <p:nvPr/>
                </p:nvCxnSpPr>
                <p:spPr>
                  <a:xfrm rot="5400000">
                    <a:off x="7689" y="7425"/>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97" name="Forma livre 115"/>
                <p:cNvSpPr/>
                <p:nvPr/>
              </p:nvSpPr>
              <p:spPr>
                <a:xfrm>
                  <a:off x="3714" y="7234"/>
                  <a:ext cx="975" cy="918"/>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2225">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00" name="Rectangle 140"/>
              <p:cNvSpPr>
                <a:spLocks noChangeArrowheads="1"/>
              </p:cNvSpPr>
              <p:nvPr/>
            </p:nvSpPr>
            <p:spPr bwMode="auto">
              <a:xfrm rot="21600000" flipH="1">
                <a:off x="14081" y="3330"/>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CC</a:t>
                </a:r>
                <a:endParaRPr lang="pt-BR" sz="2400" dirty="0" smtClean="0"/>
              </a:p>
            </p:txBody>
          </p:sp>
          <p:cxnSp>
            <p:nvCxnSpPr>
              <p:cNvPr id="201" name="Conector Reto 3"/>
              <p:cNvCxnSpPr/>
              <p:nvPr/>
            </p:nvCxnSpPr>
            <p:spPr>
              <a:xfrm flipH="1" flipV="1">
                <a:off x="16623" y="6815"/>
                <a:ext cx="279" cy="10"/>
              </a:xfrm>
              <a:prstGeom prst="line">
                <a:avLst/>
              </a:prstGeom>
              <a:ln w="22225">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02" name="Rectangle 140"/>
              <p:cNvSpPr>
                <a:spLocks noChangeArrowheads="1"/>
              </p:cNvSpPr>
              <p:nvPr/>
            </p:nvSpPr>
            <p:spPr bwMode="auto">
              <a:xfrm rot="21600000" flipH="1">
                <a:off x="15271" y="7332"/>
                <a:ext cx="956"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203" name="Grupo 90"/>
              <p:cNvGrpSpPr/>
              <p:nvPr/>
            </p:nvGrpSpPr>
            <p:grpSpPr>
              <a:xfrm rot="0">
                <a:off x="14388" y="6958"/>
                <a:ext cx="574" cy="778"/>
                <a:chOff x="7555792" y="2647951"/>
                <a:chExt cx="387626" cy="552342"/>
              </a:xfrm>
              <a:solidFill>
                <a:srgbClr val="00B0F0">
                  <a:alpha val="97000"/>
                </a:srgbClr>
              </a:solidFill>
            </p:grpSpPr>
            <p:sp>
              <p:nvSpPr>
                <p:cNvPr id="204"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05"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06" name="Rectangle 140"/>
              <p:cNvSpPr>
                <a:spLocks noChangeArrowheads="1"/>
              </p:cNvSpPr>
              <p:nvPr/>
            </p:nvSpPr>
            <p:spPr bwMode="auto">
              <a:xfrm flipH="1">
                <a:off x="13635" y="6798"/>
                <a:ext cx="109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207" name="Straight Connector 178"/>
              <p:cNvCxnSpPr>
                <a:cxnSpLocks noChangeShapeType="1"/>
              </p:cNvCxnSpPr>
              <p:nvPr/>
            </p:nvCxnSpPr>
            <p:spPr bwMode="auto">
              <a:xfrm flipV="1">
                <a:off x="14688" y="7717"/>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08" name="Conector Reto 7"/>
              <p:cNvCxnSpPr/>
              <p:nvPr/>
            </p:nvCxnSpPr>
            <p:spPr>
              <a:xfrm flipH="1" flipV="1">
                <a:off x="14549" y="8067"/>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9" name="Rectangle 140"/>
              <p:cNvSpPr>
                <a:spLocks noChangeArrowheads="1"/>
              </p:cNvSpPr>
              <p:nvPr/>
            </p:nvSpPr>
            <p:spPr bwMode="auto">
              <a:xfrm rot="21600000" flipH="1">
                <a:off x="16662" y="6146"/>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grpSp>
          <p:nvGrpSpPr>
            <p:cNvPr id="210" name="Grupo 137"/>
            <p:cNvGrpSpPr/>
            <p:nvPr/>
          </p:nvGrpSpPr>
          <p:grpSpPr>
            <a:xfrm rot="5400000">
              <a:off x="6607" y="5366"/>
              <a:ext cx="1980" cy="1030"/>
              <a:chOff x="8610600" y="2531785"/>
              <a:chExt cx="1797466" cy="593223"/>
            </a:xfrm>
          </p:grpSpPr>
          <p:cxnSp>
            <p:nvCxnSpPr>
              <p:cNvPr id="21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2"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13" name="Conector Reto 20"/>
              <p:cNvCxnSpPr/>
              <p:nvPr/>
            </p:nvCxnSpPr>
            <p:spPr>
              <a:xfrm flipV="1">
                <a:off x="9693182" y="2536571"/>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1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5" name="Conector Reto 22"/>
              <p:cNvCxnSpPr/>
              <p:nvPr/>
            </p:nvCxnSpPr>
            <p:spPr>
              <a:xfrm>
                <a:off x="9923672" y="254700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6" name="Conector Reto 25"/>
              <p:cNvCxnSpPr/>
              <p:nvPr/>
            </p:nvCxnSpPr>
            <p:spPr>
              <a:xfrm rot="16200000">
                <a:off x="9351836" y="2961782"/>
                <a:ext cx="32645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17" name="Grupo 137"/>
            <p:cNvGrpSpPr/>
            <p:nvPr/>
          </p:nvGrpSpPr>
          <p:grpSpPr>
            <a:xfrm rot="5400000">
              <a:off x="4652" y="5321"/>
              <a:ext cx="1965" cy="1043"/>
              <a:chOff x="8610600" y="2524505"/>
              <a:chExt cx="1783849" cy="600503"/>
            </a:xfrm>
          </p:grpSpPr>
          <p:cxnSp>
            <p:nvCxnSpPr>
              <p:cNvPr id="21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9"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20"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2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3" name="Conector Reto 25"/>
              <p:cNvCxnSpPr/>
              <p:nvPr/>
            </p:nvCxnSpPr>
            <p:spPr>
              <a:xfrm rot="16200000">
                <a:off x="9351836" y="2961782"/>
                <a:ext cx="32645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24" name="Rectangle 140"/>
            <p:cNvSpPr>
              <a:spLocks noChangeArrowheads="1"/>
            </p:cNvSpPr>
            <p:nvPr/>
          </p:nvSpPr>
          <p:spPr bwMode="auto">
            <a:xfrm rot="21600000" flipH="1">
              <a:off x="7489" y="3871"/>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CC</a:t>
              </a:r>
              <a:endParaRPr lang="pt-BR" sz="2400" baseline="-25000" dirty="0" smtClean="0"/>
            </a:p>
          </p:txBody>
        </p:sp>
        <p:sp>
          <p:nvSpPr>
            <p:cNvPr id="225" name="Rectangle 142"/>
            <p:cNvSpPr>
              <a:spLocks noChangeArrowheads="1"/>
            </p:cNvSpPr>
            <p:nvPr/>
          </p:nvSpPr>
          <p:spPr bwMode="auto">
            <a:xfrm rot="21600000" flipH="1">
              <a:off x="7924" y="5598"/>
              <a:ext cx="1061" cy="5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Q2</a:t>
              </a:r>
              <a:endParaRPr lang="pt-BR" baseline="-25000" dirty="0"/>
            </a:p>
          </p:txBody>
        </p:sp>
        <p:sp>
          <p:nvSpPr>
            <p:cNvPr id="226" name="Rectangle 142"/>
            <p:cNvSpPr>
              <a:spLocks noChangeArrowheads="1"/>
            </p:cNvSpPr>
            <p:nvPr/>
          </p:nvSpPr>
          <p:spPr bwMode="auto">
            <a:xfrm rot="21600000" flipH="1">
              <a:off x="5697" y="5566"/>
              <a:ext cx="1061" cy="5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Q3</a:t>
              </a:r>
              <a:endParaRPr lang="pt-BR" baseline="-25000" dirty="0"/>
            </a:p>
          </p:txBody>
        </p:sp>
      </p:grpSp>
      <p:sp>
        <p:nvSpPr>
          <p:cNvPr id="3" name="Caixa de Texto 114"/>
          <p:cNvSpPr txBox="1"/>
          <p:nvPr/>
        </p:nvSpPr>
        <p:spPr>
          <a:xfrm>
            <a:off x="482600" y="1619250"/>
            <a:ext cx="11063605" cy="1198880"/>
          </a:xfrm>
          <a:prstGeom prst="rect">
            <a:avLst/>
          </a:prstGeom>
          <a:noFill/>
        </p:spPr>
        <p:txBody>
          <a:bodyPr wrap="square" rtlCol="0" anchor="t">
            <a:spAutoFit/>
          </a:bodyPr>
          <a:p>
            <a:pPr indent="0"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Quando utilizamos carga ativa, a tensão de polarização em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0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não depende tão fortemente de I</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Ficamos assim com maior liberdade de ajuste do ganho e da tensão de polarização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3" name="Conector Reto 74"/>
          <p:cNvCxnSpPr/>
          <p:nvPr/>
        </p:nvCxnSpPr>
        <p:spPr>
          <a:xfrm>
            <a:off x="8704500" y="54764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Conector Reto 27"/>
          <p:cNvCxnSpPr/>
          <p:nvPr/>
        </p:nvCxnSpPr>
        <p:spPr>
          <a:xfrm flipV="1">
            <a:off x="8693821" y="45539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 name="Grupo 28"/>
          <p:cNvGrpSpPr/>
          <p:nvPr/>
        </p:nvGrpSpPr>
        <p:grpSpPr>
          <a:xfrm>
            <a:off x="8510687" y="4924113"/>
            <a:ext cx="387626" cy="552342"/>
            <a:chOff x="7555792" y="2647951"/>
            <a:chExt cx="387626" cy="552342"/>
          </a:xfrm>
          <a:solidFill>
            <a:srgbClr val="00B0F0">
              <a:alpha val="97000"/>
            </a:srgbClr>
          </a:solidFill>
        </p:grpSpPr>
        <p:sp>
          <p:nvSpPr>
            <p:cNvPr id="17"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34"/>
          <p:cNvCxnSpPr/>
          <p:nvPr/>
        </p:nvCxnSpPr>
        <p:spPr>
          <a:xfrm rot="5400000" flipH="1">
            <a:off x="6671759" y="428572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5890838" y="506397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22" name="Caixa de Texto 23"/>
          <p:cNvSpPr txBox="1"/>
          <p:nvPr/>
        </p:nvSpPr>
        <p:spPr>
          <a:xfrm>
            <a:off x="10046649" y="452196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5776496" y="450184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4" name="Conector Reto 47"/>
          <p:cNvCxnSpPr/>
          <p:nvPr/>
        </p:nvCxnSpPr>
        <p:spPr>
          <a:xfrm rot="16200000">
            <a:off x="9478126" y="376600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5" name="Conector Reto 48"/>
          <p:cNvCxnSpPr/>
          <p:nvPr/>
        </p:nvCxnSpPr>
        <p:spPr>
          <a:xfrm flipH="1">
            <a:off x="6918960" y="598741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9"/>
          <p:cNvCxnSpPr/>
          <p:nvPr/>
        </p:nvCxnSpPr>
        <p:spPr>
          <a:xfrm flipV="1">
            <a:off x="6929256" y="455352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7" name="Forma livre 50"/>
          <p:cNvSpPr/>
          <p:nvPr/>
        </p:nvSpPr>
        <p:spPr>
          <a:xfrm>
            <a:off x="5762625" y="459994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31" name="Caixa de Texto 51"/>
              <p:cNvSpPr txBox="1"/>
              <p:nvPr/>
            </p:nvSpPr>
            <p:spPr>
              <a:xfrm>
                <a:off x="8670925" y="536702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1" name="Caixa de Texto 51"/>
              <p:cNvSpPr txBox="1">
                <a:spLocks noRot="1" noChangeAspect="1" noMove="1" noResize="1" noEditPoints="1" noAdjustHandles="1" noChangeArrowheads="1" noChangeShapeType="1" noTextEdit="1"/>
              </p:cNvSpPr>
              <p:nvPr/>
            </p:nvSpPr>
            <p:spPr>
              <a:xfrm>
                <a:off x="8670925" y="536702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32" name="Grupo 52"/>
          <p:cNvGrpSpPr/>
          <p:nvPr/>
        </p:nvGrpSpPr>
        <p:grpSpPr>
          <a:xfrm rot="5400000" flipH="1">
            <a:off x="6260633" y="5134487"/>
            <a:ext cx="1274445" cy="234950"/>
            <a:chOff x="4152748" y="3524056"/>
            <a:chExt cx="1274569" cy="255373"/>
          </a:xfrm>
        </p:grpSpPr>
        <p:cxnSp>
          <p:nvCxnSpPr>
            <p:cNvPr id="36"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8" name="Caixa de Texto 55"/>
              <p:cNvSpPr txBox="1"/>
              <p:nvPr/>
            </p:nvSpPr>
            <p:spPr>
              <a:xfrm>
                <a:off x="7031355" y="492442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8" name="Caixa de Texto 55"/>
              <p:cNvSpPr txBox="1">
                <a:spLocks noRot="1" noChangeAspect="1" noMove="1" noResize="1" noEditPoints="1" noAdjustHandles="1" noChangeArrowheads="1" noChangeShapeType="1" noTextEdit="1"/>
              </p:cNvSpPr>
              <p:nvPr/>
            </p:nvSpPr>
            <p:spPr>
              <a:xfrm>
                <a:off x="7031355" y="492442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39" name="Grupo 56"/>
          <p:cNvGrpSpPr/>
          <p:nvPr/>
        </p:nvGrpSpPr>
        <p:grpSpPr>
          <a:xfrm rot="5400000" flipH="1">
            <a:off x="9319420" y="5150364"/>
            <a:ext cx="1404000" cy="234950"/>
            <a:chOff x="4143847" y="3524056"/>
            <a:chExt cx="1404137" cy="255373"/>
          </a:xfrm>
        </p:grpSpPr>
        <p:cxnSp>
          <p:nvCxnSpPr>
            <p:cNvPr id="4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2" name="CaixaDeTexto 47"/>
          <p:cNvSpPr txBox="1"/>
          <p:nvPr/>
        </p:nvSpPr>
        <p:spPr>
          <a:xfrm>
            <a:off x="6290224" y="4105553"/>
            <a:ext cx="6286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vin</a:t>
            </a:r>
            <a:endParaRPr lang="pt-BR" sz="2400" i="1" dirty="0" smtClean="0">
              <a:latin typeface="Century Schoolbook" panose="02040604050505020304" pitchFamily="18" charset="0"/>
              <a:ea typeface="Cambria Math" panose="02040503050406030204" pitchFamily="18" charset="0"/>
            </a:endParaRPr>
          </a:p>
        </p:txBody>
      </p:sp>
      <p:grpSp>
        <p:nvGrpSpPr>
          <p:cNvPr id="44" name="Grupo 108"/>
          <p:cNvGrpSpPr/>
          <p:nvPr/>
        </p:nvGrpSpPr>
        <p:grpSpPr>
          <a:xfrm rot="5400000" flipH="1">
            <a:off x="9582945" y="3771779"/>
            <a:ext cx="1404000" cy="234950"/>
            <a:chOff x="4143847" y="3524056"/>
            <a:chExt cx="1404137" cy="255373"/>
          </a:xfrm>
        </p:grpSpPr>
        <p:cxnSp>
          <p:nvCxnSpPr>
            <p:cNvPr id="4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117"/>
              <p:cNvSpPr txBox="1"/>
              <p:nvPr/>
            </p:nvSpPr>
            <p:spPr>
              <a:xfrm>
                <a:off x="10294620" y="36131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117"/>
              <p:cNvSpPr txBox="1">
                <a:spLocks noRot="1" noChangeAspect="1" noMove="1" noResize="1" noEditPoints="1" noAdjustHandles="1" noChangeArrowheads="1" noChangeShapeType="1" noTextEdit="1"/>
              </p:cNvSpPr>
              <p:nvPr/>
            </p:nvSpPr>
            <p:spPr>
              <a:xfrm>
                <a:off x="10294620" y="3613150"/>
                <a:ext cx="937895" cy="58356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59" name="Conector Reto 37"/>
          <p:cNvCxnSpPr/>
          <p:nvPr/>
        </p:nvCxnSpPr>
        <p:spPr>
          <a:xfrm>
            <a:off x="9941629" y="31843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37"/>
          <p:cNvCxnSpPr/>
          <p:nvPr/>
        </p:nvCxnSpPr>
        <p:spPr>
          <a:xfrm rot="16200000">
            <a:off x="9774624" y="33538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37"/>
          <p:cNvCxnSpPr/>
          <p:nvPr/>
        </p:nvCxnSpPr>
        <p:spPr>
          <a:xfrm>
            <a:off x="9807009" y="35304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Caixa de Texto 23"/>
          <p:cNvSpPr txBox="1"/>
          <p:nvPr/>
        </p:nvSpPr>
        <p:spPr>
          <a:xfrm>
            <a:off x="8898569" y="59831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5" name="Conector Reto 37"/>
          <p:cNvCxnSpPr/>
          <p:nvPr/>
        </p:nvCxnSpPr>
        <p:spPr>
          <a:xfrm>
            <a:off x="9877494" y="63358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37"/>
          <p:cNvCxnSpPr/>
          <p:nvPr/>
        </p:nvCxnSpPr>
        <p:spPr>
          <a:xfrm rot="16200000">
            <a:off x="9835584" y="61593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7" name="CaixaDeTexto 47"/>
          <p:cNvSpPr txBox="1"/>
          <p:nvPr/>
        </p:nvSpPr>
        <p:spPr>
          <a:xfrm>
            <a:off x="8713384" y="409221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117"/>
              <p:cNvSpPr txBox="1"/>
              <p:nvPr/>
            </p:nvSpPr>
            <p:spPr>
              <a:xfrm>
                <a:off x="10052685" y="497776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117"/>
              <p:cNvSpPr txBox="1">
                <a:spLocks noRot="1" noChangeAspect="1" noMove="1" noResize="1" noEditPoints="1" noAdjustHandles="1" noChangeArrowheads="1" noChangeShapeType="1" noTextEdit="1"/>
              </p:cNvSpPr>
              <p:nvPr/>
            </p:nvSpPr>
            <p:spPr>
              <a:xfrm>
                <a:off x="10052685" y="4977765"/>
                <a:ext cx="937895"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8"/>
              <p:cNvSpPr txBox="1"/>
              <p:nvPr/>
            </p:nvSpPr>
            <p:spPr>
              <a:xfrm>
                <a:off x="4610735" y="3187065"/>
                <a:ext cx="4643120" cy="78041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𝐺</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𝑖𝑛</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01</m:t>
                          </m:r>
                        </m:sub>
                      </m:sSub>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4610735" y="3187065"/>
                <a:ext cx="4643120" cy="78041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4" name="Conector Reto 60"/>
          <p:cNvCxnSpPr/>
          <p:nvPr/>
        </p:nvCxnSpPr>
        <p:spPr>
          <a:xfrm>
            <a:off x="9913190" y="6405853"/>
            <a:ext cx="216000"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pic>
        <p:nvPicPr>
          <p:cNvPr id="94" name="Imagem 94" descr="Resultado de imagem para u741 op amp"/>
          <p:cNvPicPr>
            <a:picLocks noChangeAspect="1" noChangeArrowheads="1"/>
          </p:cNvPicPr>
          <p:nvPr/>
        </p:nvPicPr>
        <p:blipFill>
          <a:blip r:embed="rId1" cstate="print"/>
          <a:srcRect/>
          <a:stretch>
            <a:fillRect/>
          </a:stretch>
        </p:blipFill>
        <p:spPr>
          <a:xfrm>
            <a:off x="1873885" y="1151255"/>
            <a:ext cx="8675370" cy="5332095"/>
          </a:xfrm>
          <a:prstGeom prst="rect">
            <a:avLst/>
          </a:prstGeom>
          <a:noFill/>
          <a:ln w="9525">
            <a:noFill/>
            <a:miter lim="800000"/>
            <a:headEnd/>
            <a:tailEnd/>
          </a:ln>
        </p:spPr>
      </p:pic>
      <p:sp>
        <p:nvSpPr>
          <p:cNvPr id="5" name="Caixa de Texto 114"/>
          <p:cNvSpPr txBox="1"/>
          <p:nvPr/>
        </p:nvSpPr>
        <p:spPr>
          <a:xfrm>
            <a:off x="2900680" y="502285"/>
            <a:ext cx="639064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06" name="Caixa de Texto 73"/>
          <p:cNvSpPr txBox="1"/>
          <p:nvPr/>
        </p:nvSpPr>
        <p:spPr>
          <a:xfrm>
            <a:off x="6974840" y="1613535"/>
            <a:ext cx="2032000"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carga ativa polarizaçao</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73"/>
          <p:cNvSpPr txBox="1"/>
          <p:nvPr/>
        </p:nvSpPr>
        <p:spPr>
          <a:xfrm>
            <a:off x="1175385" y="4502785"/>
            <a:ext cx="1873250" cy="398780"/>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carga ativa</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Caixa de Texto 73"/>
          <p:cNvSpPr txBox="1"/>
          <p:nvPr/>
        </p:nvSpPr>
        <p:spPr>
          <a:xfrm>
            <a:off x="1873885" y="1767840"/>
            <a:ext cx="1873250" cy="398780"/>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 polarizaçao</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Freeform 5"/>
          <p:cNvSpPr/>
          <p:nvPr/>
        </p:nvSpPr>
        <p:spPr>
          <a:xfrm>
            <a:off x="2900680" y="4335145"/>
            <a:ext cx="1449705" cy="734060"/>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 name="Freeform 6"/>
          <p:cNvSpPr/>
          <p:nvPr/>
        </p:nvSpPr>
        <p:spPr>
          <a:xfrm>
            <a:off x="3578225" y="1767840"/>
            <a:ext cx="1449705" cy="734060"/>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 name="Freeform 7"/>
          <p:cNvSpPr/>
          <p:nvPr/>
        </p:nvSpPr>
        <p:spPr>
          <a:xfrm>
            <a:off x="6710680" y="1612900"/>
            <a:ext cx="612775" cy="815340"/>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45"/>
          <p:cNvSpPr txBox="1"/>
          <p:nvPr/>
        </p:nvSpPr>
        <p:spPr>
          <a:xfrm>
            <a:off x="404178" y="224689"/>
            <a:ext cx="11040155" cy="1599565"/>
          </a:xfrm>
          <a:prstGeom prst="rect">
            <a:avLst/>
          </a:prstGeom>
          <a:noFill/>
        </p:spPr>
        <p:txBody>
          <a:bodyPr wrap="square" rtlCol="0">
            <a:spAutoFit/>
          </a:bodyPr>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Correntes com Resistor</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que desejamos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m (corrente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 vezes menor do que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1)</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 name="Conector Reto 22"/>
          <p:cNvCxnSpPr/>
          <p:nvPr/>
        </p:nvCxnSpPr>
        <p:spPr>
          <a:xfrm flipH="1" flipV="1">
            <a:off x="1791876" y="2735762"/>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a:off x="535942" y="4192132"/>
            <a:ext cx="1783849" cy="748570"/>
            <a:chOff x="8610600" y="2524505"/>
            <a:chExt cx="1783849" cy="748570"/>
          </a:xfrm>
        </p:grpSpPr>
        <p:cxnSp>
          <p:nvCxnSpPr>
            <p:cNvPr id="10" name="Conector Reto 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Reto 1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Elipse 15"/>
          <p:cNvSpPr/>
          <p:nvPr/>
        </p:nvSpPr>
        <p:spPr>
          <a:xfrm>
            <a:off x="1561737" y="302480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Reto 19"/>
          <p:cNvCxnSpPr/>
          <p:nvPr/>
        </p:nvCxnSpPr>
        <p:spPr>
          <a:xfrm rot="5400000">
            <a:off x="1544647" y="530980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20"/>
          <p:cNvCxnSpPr/>
          <p:nvPr/>
        </p:nvCxnSpPr>
        <p:spPr>
          <a:xfrm>
            <a:off x="1614746" y="55520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21"/>
          <p:cNvCxnSpPr/>
          <p:nvPr/>
        </p:nvCxnSpPr>
        <p:spPr>
          <a:xfrm flipH="1">
            <a:off x="1078288" y="3992767"/>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24"/>
          <p:cNvCxnSpPr/>
          <p:nvPr/>
        </p:nvCxnSpPr>
        <p:spPr>
          <a:xfrm>
            <a:off x="1659460" y="5605482"/>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47"/>
          <p:cNvCxnSpPr/>
          <p:nvPr/>
        </p:nvCxnSpPr>
        <p:spPr>
          <a:xfrm flipH="1">
            <a:off x="1532099" y="4590870"/>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de Seta Reta 18"/>
          <p:cNvCxnSpPr/>
          <p:nvPr/>
        </p:nvCxnSpPr>
        <p:spPr>
          <a:xfrm flipH="1">
            <a:off x="1409448" y="297088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Caixa de Texto 23"/>
          <p:cNvSpPr txBox="1"/>
          <p:nvPr/>
        </p:nvSpPr>
        <p:spPr>
          <a:xfrm>
            <a:off x="802809" y="2884505"/>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Io</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843186" y="4579167"/>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5" name="Conector Reto 27"/>
          <p:cNvCxnSpPr/>
          <p:nvPr/>
        </p:nvCxnSpPr>
        <p:spPr>
          <a:xfrm rot="5400000">
            <a:off x="1606844" y="3255611"/>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6" name="Conector Reto 28"/>
          <p:cNvCxnSpPr/>
          <p:nvPr/>
        </p:nvCxnSpPr>
        <p:spPr>
          <a:xfrm>
            <a:off x="1067976" y="3997507"/>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rot="5400000">
            <a:off x="1710692" y="4192132"/>
            <a:ext cx="1783849" cy="748570"/>
            <a:chOff x="8610600" y="2524505"/>
            <a:chExt cx="1783849" cy="748570"/>
          </a:xfrm>
        </p:grpSpPr>
        <p:cxnSp>
          <p:nvCxnSpPr>
            <p:cNvPr id="28"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1"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 name="Conector Reto 53"/>
          <p:cNvCxnSpPr/>
          <p:nvPr/>
        </p:nvCxnSpPr>
        <p:spPr>
          <a:xfrm rot="5400000">
            <a:off x="2719397" y="5875859"/>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54"/>
          <p:cNvCxnSpPr/>
          <p:nvPr/>
        </p:nvCxnSpPr>
        <p:spPr>
          <a:xfrm>
            <a:off x="2789496" y="6118056"/>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60"/>
          <p:cNvCxnSpPr/>
          <p:nvPr/>
        </p:nvCxnSpPr>
        <p:spPr>
          <a:xfrm>
            <a:off x="2834210" y="6171538"/>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2023016" y="4600757"/>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38" name="Caixa de Texto 23"/>
          <p:cNvSpPr txBox="1"/>
          <p:nvPr/>
        </p:nvSpPr>
        <p:spPr>
          <a:xfrm>
            <a:off x="2531792" y="2903323"/>
            <a:ext cx="10769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Iout</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de Seta Reta 18"/>
          <p:cNvCxnSpPr/>
          <p:nvPr/>
        </p:nvCxnSpPr>
        <p:spPr>
          <a:xfrm flipH="1">
            <a:off x="2849628" y="339760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rot="5400000" flipH="1">
            <a:off x="2723285" y="5430351"/>
            <a:ext cx="476050"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50" name="Retângulo 49"/>
              <p:cNvSpPr/>
              <p:nvPr/>
            </p:nvSpPr>
            <p:spPr>
              <a:xfrm>
                <a:off x="5019202" y="1885166"/>
                <a:ext cx="3151505" cy="1085850"/>
              </a:xfrm>
              <a:prstGeom prst="rect">
                <a:avLst/>
              </a:prstGeom>
            </p:spPr>
            <p:txBody>
              <a:bodyPr wrap="none">
                <a:spAutoFit/>
              </a:bodyPr>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3200" b="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𝑉</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𝐵𝐸</m:t>
                                  </m:r>
                                </m:sub>
                              </m:sSub>
                            </m:num>
                            <m:den>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0" name="Retângulo 49"/>
              <p:cNvSpPr>
                <a:spLocks noRot="1" noChangeAspect="1" noMove="1" noResize="1" noEditPoints="1" noAdjustHandles="1" noChangeArrowheads="1" noChangeShapeType="1" noTextEdit="1"/>
              </p:cNvSpPr>
              <p:nvPr/>
            </p:nvSpPr>
            <p:spPr>
              <a:xfrm>
                <a:off x="5019202" y="1885166"/>
                <a:ext cx="3151505" cy="1085850"/>
              </a:xfrm>
              <a:prstGeom prst="rect">
                <a:avLst/>
              </a:prstGeom>
              <a:blipFill rotWithShape="1">
                <a:blip r:embed="rId1"/>
                <a:stretch>
                  <a:fillRect l="-5" t="-45" r="-680" b="45"/>
                </a:stretch>
              </a:blipFill>
            </p:spPr>
            <p:txBody>
              <a:bodyPr/>
              <a:lstStyle/>
              <a:p>
                <a:r>
                  <a:rPr lang="pt-BR" altLang="en-US">
                    <a:noFill/>
                  </a:rPr>
                  <a:t> </a:t>
                </a:r>
              </a:p>
            </p:txBody>
          </p:sp>
        </mc:Fallback>
      </mc:AlternateContent>
      <p:sp>
        <p:nvSpPr>
          <p:cNvPr id="51" name="Forma livre 50"/>
          <p:cNvSpPr/>
          <p:nvPr/>
        </p:nvSpPr>
        <p:spPr>
          <a:xfrm>
            <a:off x="724338" y="4383314"/>
            <a:ext cx="698062" cy="972457"/>
          </a:xfrm>
          <a:custGeom>
            <a:avLst/>
            <a:gdLst>
              <a:gd name="connsiteX0" fmla="*/ 175548 w 698062"/>
              <a:gd name="connsiteY0" fmla="*/ 0 h 972457"/>
              <a:gd name="connsiteX1" fmla="*/ 30405 w 698062"/>
              <a:gd name="connsiteY1" fmla="*/ 478972 h 972457"/>
              <a:gd name="connsiteX2" fmla="*/ 698062 w 698062"/>
              <a:gd name="connsiteY2" fmla="*/ 972457 h 972457"/>
            </a:gdLst>
            <a:ahLst/>
            <a:cxnLst>
              <a:cxn ang="0">
                <a:pos x="connsiteX0" y="connsiteY0"/>
              </a:cxn>
              <a:cxn ang="0">
                <a:pos x="connsiteX1" y="connsiteY1"/>
              </a:cxn>
              <a:cxn ang="0">
                <a:pos x="connsiteX2" y="connsiteY2"/>
              </a:cxn>
            </a:cxnLst>
            <a:rect l="l" t="t" r="r" b="b"/>
            <a:pathLst>
              <a:path w="698062" h="972457">
                <a:moveTo>
                  <a:pt x="175548" y="0"/>
                </a:moveTo>
                <a:cubicBezTo>
                  <a:pt x="59433" y="158448"/>
                  <a:pt x="-56681" y="316896"/>
                  <a:pt x="30405" y="478972"/>
                </a:cubicBezTo>
                <a:cubicBezTo>
                  <a:pt x="117491" y="641048"/>
                  <a:pt x="407776" y="806752"/>
                  <a:pt x="698062" y="972457"/>
                </a:cubicBezTo>
              </a:path>
            </a:pathLst>
          </a:custGeom>
          <a:noFill/>
          <a:ln>
            <a:solidFill>
              <a:schemeClr val="tx1"/>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2" name="Caixa de Texto 23"/>
          <p:cNvSpPr txBox="1"/>
          <p:nvPr/>
        </p:nvSpPr>
        <p:spPr>
          <a:xfrm>
            <a:off x="194696" y="4804599"/>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Retângulo 52"/>
              <p:cNvSpPr/>
              <p:nvPr/>
            </p:nvSpPr>
            <p:spPr>
              <a:xfrm>
                <a:off x="4844426" y="3072611"/>
                <a:ext cx="5295680" cy="1429687"/>
              </a:xfrm>
              <a:prstGeom prst="rect">
                <a:avLst/>
              </a:prstGeom>
            </p:spPr>
            <p:txBody>
              <a:bodyPr wrap="none">
                <a:spAutoFit/>
              </a:bodyPr>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3200" b="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𝑜𝑢𝑡</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𝑉</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𝐵𝐸</m:t>
                                  </m:r>
                                </m:sub>
                              </m:s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sSub>
                                <m:sSubPr>
                                  <m:ctrlP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𝑜𝑢𝑡</m:t>
                                  </m:r>
                                </m:sub>
                              </m:sSub>
                            </m:num>
                            <m:den>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3" name="Retângulo 52"/>
              <p:cNvSpPr>
                <a:spLocks noRot="1" noChangeAspect="1" noMove="1" noResize="1" noEditPoints="1" noAdjustHandles="1" noChangeArrowheads="1" noChangeShapeType="1" noTextEdit="1"/>
              </p:cNvSpPr>
              <p:nvPr/>
            </p:nvSpPr>
            <p:spPr>
              <a:xfrm>
                <a:off x="4844426" y="3072611"/>
                <a:ext cx="5295680" cy="1429687"/>
              </a:xfrm>
              <a:prstGeom prst="rect">
                <a:avLst/>
              </a:prstGeom>
              <a:blipFill rotWithShape="1">
                <a:blip r:embed="rId2"/>
                <a:stretch>
                  <a:fillRect t="-34" r="8" b="10"/>
                </a:stretch>
              </a:blipFill>
            </p:spPr>
            <p:txBody>
              <a:bodyPr/>
              <a:lstStyle/>
              <a:p>
                <a:r>
                  <a:rPr lang="pt-BR" altLang="en-US">
                    <a:noFill/>
                  </a:rPr>
                  <a:t> </a:t>
                </a:r>
              </a:p>
            </p:txBody>
          </p:sp>
        </mc:Fallback>
      </mc:AlternateContent>
      <p:sp>
        <p:nvSpPr>
          <p:cNvPr id="54" name="Caixa de Texto 23"/>
          <p:cNvSpPr txBox="1"/>
          <p:nvPr/>
        </p:nvSpPr>
        <p:spPr>
          <a:xfrm>
            <a:off x="3076987" y="5303812"/>
            <a:ext cx="781050"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DeTexto 45"/>
          <p:cNvSpPr txBox="1"/>
          <p:nvPr/>
        </p:nvSpPr>
        <p:spPr>
          <a:xfrm>
            <a:off x="3857944" y="4276738"/>
            <a:ext cx="7955669" cy="523220"/>
          </a:xfrm>
          <a:prstGeom prst="rect">
            <a:avLst/>
          </a:prstGeom>
          <a:noFill/>
        </p:spPr>
        <p:txBody>
          <a:bodyPr wrap="square" rtlCol="0">
            <a:spAutoFit/>
          </a:bodyPr>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Dividindo uma corrente pela outra teremos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6" name="Retângulo 55"/>
              <p:cNvSpPr/>
              <p:nvPr/>
            </p:nvSpPr>
            <p:spPr>
              <a:xfrm>
                <a:off x="3793748" y="5055380"/>
                <a:ext cx="7639050" cy="977900"/>
              </a:xfrm>
              <a:prstGeom prst="rect">
                <a:avLst/>
              </a:prstGeom>
            </p:spPr>
            <p:txBody>
              <a:bodyPr wrap="none">
                <a:spAutoFit/>
              </a:bodyPr>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𝑚</m:t>
                      </m:r>
                      <m: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pt-BR" sz="2800" b="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pt-BR" sz="2800" b="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0</m:t>
                              </m:r>
                            </m:sub>
                          </m:sSub>
                        </m:num>
                        <m:den>
                          <m:sSub>
                            <m:sSubPr>
                              <m:ctrlPr>
                                <a:rPr lang="pt-BR" altLang="en-US"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𝑜𝑢𝑡</m:t>
                              </m:r>
                            </m:sub>
                          </m:sSub>
                        </m:den>
                      </m:f>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en-US" altLang="pt-BR"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𝑜𝑢𝑡</m:t>
                                  </m:r>
                                </m:sub>
                              </m:sSub>
                            </m:num>
                            <m:den>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groupChr>
                        <m:groupChrPr>
                          <m:chr m:val="⇒"/>
                          <m:pos m:val="top"/>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groupChrPr>
                        <m:e>
                          <m:r>
                            <m:rPr>
                              <m:brk m:alnAt="1"/>
                            </m:r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e>
                      </m:groupCh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f>
                        <m:f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r>
                            <a:rPr lang="en-US" altLang="pt-BR" sz="2800" i="1">
                              <a:latin typeface="Cambria Math" panose="02040503050406030204" pitchFamily="18" charset="0"/>
                              <a:ea typeface="Cambria Math" panose="02040503050406030204" pitchFamily="18" charset="0"/>
                              <a:sym typeface="Symbol" panose="05050102010706020507" charset="0"/>
                            </a:rPr>
                            <m:t>𝑚</m:t>
                          </m:r>
                          <m:r>
                            <a:rPr lang="pt-BR" altLang="en-US" sz="2800" i="1">
                              <a:latin typeface="Cambria Math" panose="02040503050406030204" pitchFamily="18" charset="0"/>
                              <a:ea typeface="Cambria Math" panose="02040503050406030204" pitchFamily="18" charset="0"/>
                              <a:sym typeface="Symbol" panose="05050102010706020507" charset="0"/>
                            </a:rPr>
                            <m:t>𝑙</m:t>
                          </m:r>
                          <m:r>
                            <m:rPr>
                              <m:sty m:val="p"/>
                            </m:rPr>
                            <a:rPr lang="pt-BR" altLang="en-US" sz="2800">
                              <a:latin typeface="Cambria Math" panose="02040503050406030204" pitchFamily="18" charset="0"/>
                              <a:ea typeface="Cambria Math" panose="02040503050406030204" pitchFamily="18" charset="0"/>
                              <a:sym typeface="Symbol" panose="05050102010706020507" charset="0"/>
                            </a:rPr>
                            <m:t>n</m:t>
                          </m:r>
                          <m:r>
                            <a:rPr lang="pt-BR" altLang="en-US"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𝑚</m:t>
                          </m:r>
                          <m:r>
                            <a:rPr lang="pt-BR" altLang="en-US" sz="2800" i="1">
                              <a:latin typeface="Cambria Math" panose="02040503050406030204" pitchFamily="18" charset="0"/>
                              <a:ea typeface="Cambria Math" panose="02040503050406030204" pitchFamily="18" charset="0"/>
                              <a:sym typeface="Symbol" panose="05050102010706020507" charset="0"/>
                            </a:rPr>
                            <m:t>)</m:t>
                          </m:r>
                        </m:num>
                        <m:den>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0</m:t>
                              </m:r>
                            </m:sub>
                          </m:sSub>
                        </m:den>
                      </m:f>
                    </m:oMath>
                  </m:oMathPara>
                </a14:m>
                <a:endParaRPr lang="en-US" altLang="pt-BR" sz="1600" i="1" dirty="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56" name="Retângulo 55"/>
              <p:cNvSpPr>
                <a:spLocks noRot="1" noChangeAspect="1" noMove="1" noResize="1" noEditPoints="1" noAdjustHandles="1" noChangeArrowheads="1" noChangeShapeType="1" noTextEdit="1"/>
              </p:cNvSpPr>
              <p:nvPr/>
            </p:nvSpPr>
            <p:spPr>
              <a:xfrm>
                <a:off x="3793748" y="5055380"/>
                <a:ext cx="7639050" cy="977900"/>
              </a:xfrm>
              <a:prstGeom prst="rect">
                <a:avLst/>
              </a:prstGeom>
              <a:blipFill rotWithShape="1">
                <a:blip r:embed="rId3"/>
                <a:stretch>
                  <a:fillRect l="-3" t="-15" r="3" b="15"/>
                </a:stretch>
              </a:blipFill>
            </p:spPr>
            <p:txBody>
              <a:bodyPr/>
              <a:lstStyle/>
              <a:p>
                <a:r>
                  <a:rPr lang="pt-BR" altLang="en-US">
                    <a:noFill/>
                  </a:rPr>
                  <a:t> </a:t>
                </a:r>
              </a:p>
            </p:txBody>
          </p:sp>
        </mc:Fallback>
      </mc:AlternateContent>
    </p:spTree>
  </p:cSld>
  <p:clrMapOvr>
    <a:masterClrMapping/>
  </p:clrMapOvr>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Reto 22"/>
          <p:cNvCxnSpPr/>
          <p:nvPr/>
        </p:nvCxnSpPr>
        <p:spPr>
          <a:xfrm flipH="1" flipV="1">
            <a:off x="5830929" y="2926087"/>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5400000">
            <a:off x="4576265" y="4382457"/>
            <a:ext cx="1783849" cy="748570"/>
            <a:chOff x="8610600" y="2524505"/>
            <a:chExt cx="1783849" cy="748570"/>
          </a:xfrm>
        </p:grpSpPr>
        <p:cxnSp>
          <p:nvCxnSpPr>
            <p:cNvPr id="6" name="Conector Reto 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1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 name="Conector Reto 1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1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Elipse 11"/>
          <p:cNvSpPr/>
          <p:nvPr/>
        </p:nvSpPr>
        <p:spPr>
          <a:xfrm>
            <a:off x="5586820" y="321512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3" name="Conector Reto 19"/>
          <p:cNvCxnSpPr/>
          <p:nvPr/>
        </p:nvCxnSpPr>
        <p:spPr>
          <a:xfrm rot="5400000">
            <a:off x="5584970" y="550012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a:off x="5655069" y="57423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21"/>
          <p:cNvCxnSpPr/>
          <p:nvPr/>
        </p:nvCxnSpPr>
        <p:spPr>
          <a:xfrm flipH="1">
            <a:off x="5118611" y="4183092"/>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24"/>
          <p:cNvCxnSpPr/>
          <p:nvPr/>
        </p:nvCxnSpPr>
        <p:spPr>
          <a:xfrm>
            <a:off x="5699783" y="579580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47"/>
          <p:cNvCxnSpPr/>
          <p:nvPr/>
        </p:nvCxnSpPr>
        <p:spPr>
          <a:xfrm flipH="1">
            <a:off x="5572422" y="4781195"/>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5335471" y="316121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3614620" y="3122948"/>
            <a:ext cx="1828251" cy="523220"/>
          </a:xfrm>
          <a:prstGeom prst="rect">
            <a:avLst/>
          </a:prstGeom>
          <a:noFill/>
        </p:spPr>
        <p:txBody>
          <a:bodyPr wrap="square" rtlCol="0">
            <a:spAutoFit/>
          </a:bodyPr>
          <a:p>
            <a:pPr algn="ctr"/>
            <a:r>
              <a:rPr lang="pt-BR" altLang="en-US" sz="2800" dirty="0" err="1" smtClean="0">
                <a:latin typeface="Comic Sans MS" panose="030F0702030302020204" pitchFamily="66" charset="0"/>
                <a:cs typeface="Comic Sans MS" panose="030F0702030302020204" pitchFamily="66" charset="0"/>
              </a:rPr>
              <a:t>Io</a:t>
            </a:r>
            <a:r>
              <a:rPr lang="pt-BR" altLang="en-US" sz="2800" dirty="0" smtClean="0">
                <a:latin typeface="Comic Sans MS" panose="030F0702030302020204" pitchFamily="66" charset="0"/>
                <a:cs typeface="Comic Sans MS" panose="030F0702030302020204" pitchFamily="66" charset="0"/>
              </a:rPr>
              <a:t>= 1 </a:t>
            </a:r>
            <a:r>
              <a:rPr lang="pt-BR" altLang="en-US" sz="2800" dirty="0" err="1" smtClean="0">
                <a:latin typeface="Comic Sans MS" panose="030F0702030302020204" pitchFamily="66" charset="0"/>
                <a:cs typeface="Comic Sans MS" panose="030F0702030302020204" pitchFamily="66" charset="0"/>
              </a:rPr>
              <a:t>mA</a:t>
            </a:r>
            <a:endParaRPr lang="pt-BR" altLang="en-US" sz="2800" baseline="-25000" dirty="0">
              <a:latin typeface="Comic Sans MS" panose="030F0702030302020204" pitchFamily="66" charset="0"/>
              <a:cs typeface="Comic Sans MS" panose="030F0702030302020204" pitchFamily="66" charset="0"/>
            </a:endParaRPr>
          </a:p>
        </p:txBody>
      </p:sp>
      <p:sp>
        <p:nvSpPr>
          <p:cNvPr id="20" name="Caixa de Texto 23"/>
          <p:cNvSpPr txBox="1"/>
          <p:nvPr/>
        </p:nvSpPr>
        <p:spPr>
          <a:xfrm>
            <a:off x="4883509" y="4769492"/>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27"/>
          <p:cNvCxnSpPr/>
          <p:nvPr/>
        </p:nvCxnSpPr>
        <p:spPr>
          <a:xfrm rot="5400000">
            <a:off x="5647167" y="3445936"/>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8"/>
          <p:cNvCxnSpPr/>
          <p:nvPr/>
        </p:nvCxnSpPr>
        <p:spPr>
          <a:xfrm>
            <a:off x="5108299" y="4187832"/>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5400000">
            <a:off x="5751015" y="4382457"/>
            <a:ext cx="1783849" cy="748570"/>
            <a:chOff x="8610600" y="2524505"/>
            <a:chExt cx="1783849" cy="748570"/>
          </a:xfrm>
        </p:grpSpPr>
        <p:cxnSp>
          <p:nvCxnSpPr>
            <p:cNvPr id="24"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7"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Conector Reto 53"/>
          <p:cNvCxnSpPr/>
          <p:nvPr/>
        </p:nvCxnSpPr>
        <p:spPr>
          <a:xfrm rot="5400000">
            <a:off x="6759720" y="6066184"/>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54"/>
          <p:cNvCxnSpPr/>
          <p:nvPr/>
        </p:nvCxnSpPr>
        <p:spPr>
          <a:xfrm>
            <a:off x="6829819" y="630838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60"/>
          <p:cNvCxnSpPr/>
          <p:nvPr/>
        </p:nvCxnSpPr>
        <p:spPr>
          <a:xfrm>
            <a:off x="6874533" y="6361863"/>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6063339" y="4791082"/>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6572114" y="3093648"/>
            <a:ext cx="2751409" cy="523220"/>
          </a:xfrm>
          <a:prstGeom prst="rect">
            <a:avLst/>
          </a:prstGeom>
          <a:noFill/>
        </p:spPr>
        <p:txBody>
          <a:bodyPr wrap="square" rtlCol="0">
            <a:spAutoFit/>
          </a:bodyPr>
          <a:p>
            <a:pPr algn="ctr"/>
            <a:r>
              <a:rPr lang="pt-BR" altLang="en-US" sz="2800" dirty="0" err="1" smtClean="0">
                <a:latin typeface="Comic Sans MS" panose="030F0702030302020204" pitchFamily="66" charset="0"/>
                <a:cs typeface="Comic Sans MS" panose="030F0702030302020204" pitchFamily="66" charset="0"/>
              </a:rPr>
              <a:t>Iout</a:t>
            </a:r>
            <a:r>
              <a:rPr lang="pt-BR" altLang="en-US" sz="2800" dirty="0" smtClean="0">
                <a:latin typeface="Comic Sans MS" panose="030F0702030302020204" pitchFamily="66" charset="0"/>
                <a:cs typeface="Comic Sans MS" panose="030F0702030302020204" pitchFamily="66" charset="0"/>
              </a:rPr>
              <a:t> = 0.1 </a:t>
            </a:r>
            <a:r>
              <a:rPr lang="pt-BR" altLang="en-US" sz="2800" dirty="0" err="1" smtClean="0">
                <a:latin typeface="Comic Sans MS" panose="030F0702030302020204" pitchFamily="66" charset="0"/>
                <a:cs typeface="Comic Sans MS" panose="030F0702030302020204" pitchFamily="66" charset="0"/>
              </a:rPr>
              <a:t>mA</a:t>
            </a:r>
            <a:endParaRPr lang="pt-BR" altLang="en-US" sz="2800" baseline="-25000" dirty="0">
              <a:latin typeface="Comic Sans MS" panose="030F0702030302020204" pitchFamily="66" charset="0"/>
              <a:cs typeface="Comic Sans MS" panose="030F0702030302020204" pitchFamily="66" charset="0"/>
            </a:endParaRPr>
          </a:p>
        </p:txBody>
      </p:sp>
      <p:cxnSp>
        <p:nvCxnSpPr>
          <p:cNvPr id="35" name="Conector de Seta Reta 18"/>
          <p:cNvCxnSpPr/>
          <p:nvPr/>
        </p:nvCxnSpPr>
        <p:spPr>
          <a:xfrm flipH="1">
            <a:off x="6889951" y="358793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rot="5400000" flipH="1">
            <a:off x="6763608" y="5620676"/>
            <a:ext cx="476050"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7" name="Forma livre 36"/>
          <p:cNvSpPr/>
          <p:nvPr/>
        </p:nvSpPr>
        <p:spPr>
          <a:xfrm>
            <a:off x="4764661" y="4573639"/>
            <a:ext cx="698062" cy="972457"/>
          </a:xfrm>
          <a:custGeom>
            <a:avLst/>
            <a:gdLst>
              <a:gd name="connsiteX0" fmla="*/ 175548 w 698062"/>
              <a:gd name="connsiteY0" fmla="*/ 0 h 972457"/>
              <a:gd name="connsiteX1" fmla="*/ 30405 w 698062"/>
              <a:gd name="connsiteY1" fmla="*/ 478972 h 972457"/>
              <a:gd name="connsiteX2" fmla="*/ 698062 w 698062"/>
              <a:gd name="connsiteY2" fmla="*/ 972457 h 972457"/>
            </a:gdLst>
            <a:ahLst/>
            <a:cxnLst>
              <a:cxn ang="0">
                <a:pos x="connsiteX0" y="connsiteY0"/>
              </a:cxn>
              <a:cxn ang="0">
                <a:pos x="connsiteX1" y="connsiteY1"/>
              </a:cxn>
              <a:cxn ang="0">
                <a:pos x="connsiteX2" y="connsiteY2"/>
              </a:cxn>
            </a:cxnLst>
            <a:rect l="l" t="t" r="r" b="b"/>
            <a:pathLst>
              <a:path w="698062" h="972457">
                <a:moveTo>
                  <a:pt x="175548" y="0"/>
                </a:moveTo>
                <a:cubicBezTo>
                  <a:pt x="59433" y="158448"/>
                  <a:pt x="-56681" y="316896"/>
                  <a:pt x="30405" y="478972"/>
                </a:cubicBezTo>
                <a:cubicBezTo>
                  <a:pt x="117491" y="641048"/>
                  <a:pt x="407776" y="806752"/>
                  <a:pt x="698062" y="972457"/>
                </a:cubicBezTo>
              </a:path>
            </a:pathLst>
          </a:custGeom>
          <a:noFill/>
          <a:ln>
            <a:solidFill>
              <a:schemeClr val="tx1"/>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8" name="Caixa de Texto 23"/>
          <p:cNvSpPr txBox="1"/>
          <p:nvPr/>
        </p:nvSpPr>
        <p:spPr>
          <a:xfrm>
            <a:off x="4235019" y="4994924"/>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7065082" y="5495206"/>
            <a:ext cx="2075585"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dirty="0" smtClean="0">
                <a:latin typeface="Comic Sans MS" panose="030F0702030302020204" pitchFamily="66" charset="0"/>
                <a:cs typeface="Comic Sans MS" panose="030F0702030302020204" pitchFamily="66" charset="0"/>
              </a:rPr>
              <a:t> = 575 </a:t>
            </a:r>
            <a:r>
              <a:rPr lang="pt-BR" altLang="en-US" sz="2800" dirty="0">
                <a:latin typeface="Symbol" panose="05050102010706020507" pitchFamily="18" charset="2"/>
                <a:cs typeface="Comic Sans MS" panose="030F0702030302020204" pitchFamily="66" charset="0"/>
              </a:rPr>
              <a:t>W</a:t>
            </a:r>
            <a:endParaRPr lang="pt-BR" altLang="en-US" sz="2800" baseline="-25000" dirty="0">
              <a:latin typeface="Comic Sans MS" panose="030F0702030302020204" pitchFamily="66" charset="0"/>
              <a:cs typeface="Comic Sans MS" panose="030F0702030302020204" pitchFamily="66" charset="0"/>
            </a:endParaRPr>
          </a:p>
        </p:txBody>
      </p:sp>
      <p:sp>
        <p:nvSpPr>
          <p:cNvPr id="3" name="CaixaDeTexto 45"/>
          <p:cNvSpPr txBox="1"/>
          <p:nvPr/>
        </p:nvSpPr>
        <p:spPr>
          <a:xfrm>
            <a:off x="404178" y="224689"/>
            <a:ext cx="11040155" cy="2276475"/>
          </a:xfrm>
          <a:prstGeom prst="rect">
            <a:avLst/>
          </a:prstGeom>
          <a:noFill/>
        </p:spPr>
        <p:txBody>
          <a:bodyPr wrap="square" rtlCol="0">
            <a:spAutoFit/>
          </a:bodyPr>
          <a:p>
            <a:pPr indent="0">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 = 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1mA (portanto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0,1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Resultará em R</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575 Ohms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146540" y="617728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5" name="Caixa de Texto 114"/>
          <p:cNvSpPr txBox="1"/>
          <p:nvPr/>
        </p:nvSpPr>
        <p:spPr>
          <a:xfrm>
            <a:off x="641350" y="605790"/>
            <a:ext cx="11279505" cy="193802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Características imporantes em espelhos de corrente</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que repliquem a corrente com precisão: importante em circuitos como conversores D/A, fontes de tensão e corrente</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38" name="Grupo 37"/>
          <p:cNvGrpSpPr/>
          <p:nvPr/>
        </p:nvGrpSpPr>
        <p:grpSpPr>
          <a:xfrm rot="16200000">
            <a:off x="1041620" y="4235174"/>
            <a:ext cx="2570172" cy="1655142"/>
            <a:chOff x="7493" y="6485"/>
            <a:chExt cx="3300" cy="2053"/>
          </a:xfrm>
        </p:grpSpPr>
        <p:sp>
          <p:nvSpPr>
            <p:cNvPr id="39" name="Line 56"/>
            <p:cNvSpPr>
              <a:spLocks noChangeShapeType="1"/>
            </p:cNvSpPr>
            <p:nvPr/>
          </p:nvSpPr>
          <p:spPr bwMode="auto">
            <a:xfrm rot="5400000" flipH="1">
              <a:off x="9494" y="6973"/>
              <a:ext cx="2" cy="1477"/>
            </a:xfrm>
            <a:prstGeom prst="line">
              <a:avLst/>
            </a:prstGeom>
            <a:noFill/>
            <a:ln w="2540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40" name="Group 147"/>
            <p:cNvGrpSpPr/>
            <p:nvPr/>
          </p:nvGrpSpPr>
          <p:grpSpPr bwMode="auto">
            <a:xfrm rot="5400000">
              <a:off x="8020" y="6975"/>
              <a:ext cx="792" cy="680"/>
              <a:chOff x="2834" y="2568"/>
              <a:chExt cx="317" cy="272"/>
            </a:xfrm>
          </p:grpSpPr>
          <p:sp>
            <p:nvSpPr>
              <p:cNvPr id="4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6" name="Rectangle 142"/>
            <p:cNvSpPr>
              <a:spLocks noChangeArrowheads="1"/>
            </p:cNvSpPr>
            <p:nvPr/>
          </p:nvSpPr>
          <p:spPr bwMode="auto">
            <a:xfrm rot="5400000" flipH="1">
              <a:off x="8325" y="7895"/>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47" name="Rectangle 140"/>
            <p:cNvSpPr>
              <a:spLocks noChangeArrowheads="1"/>
            </p:cNvSpPr>
            <p:nvPr/>
          </p:nvSpPr>
          <p:spPr bwMode="auto">
            <a:xfrm rot="5400000" flipH="1">
              <a:off x="9141" y="6781"/>
              <a:ext cx="1105" cy="512"/>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48" name="Conector Reto 4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Rectangle 140"/>
            <p:cNvSpPr>
              <a:spLocks noChangeArrowheads="1"/>
            </p:cNvSpPr>
            <p:nvPr/>
          </p:nvSpPr>
          <p:spPr bwMode="auto">
            <a:xfrm rot="5400000" flipH="1">
              <a:off x="9978" y="7217"/>
              <a:ext cx="1038"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V</a:t>
              </a:r>
              <a:r>
                <a:rPr lang="pt-BR" sz="2400" baseline="-25000" dirty="0"/>
                <a:t>DD</a:t>
              </a:r>
              <a:endParaRPr lang="pt-BR" sz="2400" baseline="-25000" dirty="0" smtClean="0"/>
            </a:p>
          </p:txBody>
        </p:sp>
      </p:grpSp>
      <p:cxnSp>
        <p:nvCxnSpPr>
          <p:cNvPr id="6" name="Conector de Seta Reta 50"/>
          <p:cNvCxnSpPr/>
          <p:nvPr/>
        </p:nvCxnSpPr>
        <p:spPr>
          <a:xfrm rot="16200000" flipV="1">
            <a:off x="2383155" y="4641850"/>
            <a:ext cx="588645" cy="0"/>
          </a:xfrm>
          <a:prstGeom prst="straightConnector1">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7" name="Rectangle 140"/>
          <p:cNvSpPr>
            <a:spLocks noChangeArrowheads="1"/>
          </p:cNvSpPr>
          <p:nvPr/>
        </p:nvSpPr>
        <p:spPr bwMode="auto">
          <a:xfrm flipH="1">
            <a:off x="2506980" y="4363085"/>
            <a:ext cx="697865" cy="39878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8" name="Forma livre 53"/>
          <p:cNvSpPr/>
          <p:nvPr/>
        </p:nvSpPr>
        <p:spPr>
          <a:xfrm>
            <a:off x="1849755" y="50520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3" name="Conector Reto 56"/>
          <p:cNvCxnSpPr/>
          <p:nvPr/>
        </p:nvCxnSpPr>
        <p:spPr>
          <a:xfrm flipH="1" flipV="1">
            <a:off x="2416175" y="635254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2391410" y="4499610"/>
            <a:ext cx="200025" cy="409575"/>
          </a:xfrm>
          <a:prstGeom prst="rect">
            <a:avLst/>
          </a:prstGeom>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9" name="Grupo 58"/>
          <p:cNvGrpSpPr/>
          <p:nvPr/>
        </p:nvGrpSpPr>
        <p:grpSpPr>
          <a:xfrm rot="16200000">
            <a:off x="4468066" y="4860663"/>
            <a:ext cx="1665939" cy="1293155"/>
            <a:chOff x="7493" y="6919"/>
            <a:chExt cx="2139" cy="1604"/>
          </a:xfrm>
        </p:grpSpPr>
        <p:sp>
          <p:nvSpPr>
            <p:cNvPr id="14"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7" name="Rectangle 142"/>
            <p:cNvSpPr>
              <a:spLocks noChangeArrowheads="1"/>
            </p:cNvSpPr>
            <p:nvPr/>
          </p:nvSpPr>
          <p:spPr bwMode="auto">
            <a:xfrm rot="5400000" flipH="1">
              <a:off x="8330" y="7880"/>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68"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Reto 71"/>
          <p:cNvCxnSpPr/>
          <p:nvPr/>
        </p:nvCxnSpPr>
        <p:spPr>
          <a:xfrm flipH="1" flipV="1">
            <a:off x="5221605" y="634301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79"/>
          <p:cNvCxnSpPr/>
          <p:nvPr/>
        </p:nvCxnSpPr>
        <p:spPr>
          <a:xfrm rot="16200000" flipV="1">
            <a:off x="5112385" y="4528185"/>
            <a:ext cx="588645" cy="0"/>
          </a:xfrm>
          <a:prstGeom prst="straightConnector1">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Rectangle 140"/>
          <p:cNvSpPr>
            <a:spLocks noChangeArrowheads="1"/>
          </p:cNvSpPr>
          <p:nvPr/>
        </p:nvSpPr>
        <p:spPr bwMode="auto">
          <a:xfrm flipH="1">
            <a:off x="5338445" y="4363085"/>
            <a:ext cx="697865" cy="39878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2I</a:t>
            </a:r>
            <a:r>
              <a:rPr lang="pt-BR" sz="2000" baseline="-25000" dirty="0"/>
              <a:t>0</a:t>
            </a:r>
            <a:endParaRPr lang="pt-BR" sz="2000" baseline="-25000" dirty="0"/>
          </a:p>
        </p:txBody>
      </p:sp>
      <p:cxnSp>
        <p:nvCxnSpPr>
          <p:cNvPr id="20" name="Conector Reto 81"/>
          <p:cNvCxnSpPr/>
          <p:nvPr/>
        </p:nvCxnSpPr>
        <p:spPr>
          <a:xfrm flipV="1">
            <a:off x="3677285" y="5626735"/>
            <a:ext cx="30575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a:off x="5428986" y="4971953"/>
            <a:ext cx="1450979" cy="1293155"/>
            <a:chOff x="7493" y="6919"/>
            <a:chExt cx="1863" cy="1604"/>
          </a:xfrm>
        </p:grpSpPr>
        <p:sp>
          <p:nvSpPr>
            <p:cNvPr id="24"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6" name="Group 147"/>
            <p:cNvGrpSpPr/>
            <p:nvPr/>
          </p:nvGrpSpPr>
          <p:grpSpPr bwMode="auto">
            <a:xfrm rot="5400000">
              <a:off x="8020" y="6975"/>
              <a:ext cx="792" cy="680"/>
              <a:chOff x="2834" y="2568"/>
              <a:chExt cx="317"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1" name="Rectangle 142"/>
            <p:cNvSpPr>
              <a:spLocks noChangeArrowheads="1"/>
            </p:cNvSpPr>
            <p:nvPr/>
          </p:nvSpPr>
          <p:spPr bwMode="auto">
            <a:xfrm rot="5400000" flipH="1">
              <a:off x="8330" y="7880"/>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69" name="Conector Reto 6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 name="Conector Reto 69"/>
          <p:cNvCxnSpPr/>
          <p:nvPr/>
        </p:nvCxnSpPr>
        <p:spPr>
          <a:xfrm flipH="1" flipV="1">
            <a:off x="6063615" y="635254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84"/>
          <p:cNvCxnSpPr/>
          <p:nvPr/>
        </p:nvCxnSpPr>
        <p:spPr>
          <a:xfrm>
            <a:off x="5281295" y="490093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85"/>
          <p:cNvGrpSpPr/>
          <p:nvPr/>
        </p:nvGrpSpPr>
        <p:grpSpPr>
          <a:xfrm rot="16200000">
            <a:off x="7298807" y="4877897"/>
            <a:ext cx="1665939" cy="1271387"/>
            <a:chOff x="7493" y="6919"/>
            <a:chExt cx="2139" cy="1577"/>
          </a:xfrm>
        </p:grpSpPr>
        <p:sp>
          <p:nvSpPr>
            <p:cNvPr id="87"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88" name="Group 147"/>
            <p:cNvGrpSpPr/>
            <p:nvPr/>
          </p:nvGrpSpPr>
          <p:grpSpPr bwMode="auto">
            <a:xfrm rot="5400000">
              <a:off x="8020" y="6975"/>
              <a:ext cx="792" cy="680"/>
              <a:chOff x="2834" y="2568"/>
              <a:chExt cx="317" cy="272"/>
            </a:xfrm>
          </p:grpSpPr>
          <p:sp>
            <p:nvSpPr>
              <p:cNvPr id="8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0" name="Rectangle 142"/>
            <p:cNvSpPr>
              <a:spLocks noChangeArrowheads="1"/>
            </p:cNvSpPr>
            <p:nvPr/>
          </p:nvSpPr>
          <p:spPr bwMode="auto">
            <a:xfrm rot="5400000" flipH="1">
              <a:off x="8374" y="7853"/>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n3</a:t>
              </a:r>
              <a:endParaRPr lang="pt-BR" baseline="-25000" dirty="0"/>
            </a:p>
          </p:txBody>
        </p:sp>
        <p:cxnSp>
          <p:nvCxnSpPr>
            <p:cNvPr id="111" name="Conector Reto 94"/>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Conector Reto 95"/>
          <p:cNvCxnSpPr/>
          <p:nvPr/>
        </p:nvCxnSpPr>
        <p:spPr>
          <a:xfrm flipH="1" flipV="1">
            <a:off x="8063230" y="634936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de Seta Reta 96"/>
          <p:cNvCxnSpPr/>
          <p:nvPr/>
        </p:nvCxnSpPr>
        <p:spPr>
          <a:xfrm rot="16200000" flipV="1">
            <a:off x="7938770" y="4457065"/>
            <a:ext cx="588645" cy="0"/>
          </a:xfrm>
          <a:prstGeom prst="straightConnector1">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14" name="Rectangle 140"/>
          <p:cNvSpPr>
            <a:spLocks noChangeArrowheads="1"/>
          </p:cNvSpPr>
          <p:nvPr/>
        </p:nvSpPr>
        <p:spPr bwMode="auto">
          <a:xfrm flipH="1">
            <a:off x="8167370" y="4388485"/>
            <a:ext cx="697865" cy="39878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4I</a:t>
            </a:r>
            <a:r>
              <a:rPr lang="pt-BR" sz="2000" baseline="-25000" dirty="0"/>
              <a:t>0</a:t>
            </a:r>
            <a:endParaRPr lang="pt-BR" sz="2000" baseline="-25000" dirty="0"/>
          </a:p>
        </p:txBody>
      </p:sp>
      <p:grpSp>
        <p:nvGrpSpPr>
          <p:cNvPr id="115" name="Grupo 98"/>
          <p:cNvGrpSpPr/>
          <p:nvPr/>
        </p:nvGrpSpPr>
        <p:grpSpPr>
          <a:xfrm rot="16200000">
            <a:off x="8224343" y="5002346"/>
            <a:ext cx="1450979" cy="1222209"/>
            <a:chOff x="7493" y="6919"/>
            <a:chExt cx="1863" cy="1516"/>
          </a:xfrm>
        </p:grpSpPr>
        <p:sp>
          <p:nvSpPr>
            <p:cNvPr id="116"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7" name="Group 147"/>
            <p:cNvGrpSpPr/>
            <p:nvPr/>
          </p:nvGrpSpPr>
          <p:grpSpPr bwMode="auto">
            <a:xfrm rot="5400000">
              <a:off x="8020" y="6975"/>
              <a:ext cx="792" cy="680"/>
              <a:chOff x="2834" y="2568"/>
              <a:chExt cx="317" cy="272"/>
            </a:xfrm>
          </p:grpSpPr>
          <p:sp>
            <p:nvSpPr>
              <p:cNvPr id="11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2"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23" name="Rectangle 142"/>
            <p:cNvSpPr>
              <a:spLocks noChangeArrowheads="1"/>
            </p:cNvSpPr>
            <p:nvPr/>
          </p:nvSpPr>
          <p:spPr bwMode="auto">
            <a:xfrm rot="5400000" flipH="1">
              <a:off x="8366" y="7792"/>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n4</a:t>
              </a:r>
              <a:endParaRPr lang="pt-BR" baseline="-25000" dirty="0"/>
            </a:p>
          </p:txBody>
        </p:sp>
        <p:cxnSp>
          <p:nvCxnSpPr>
            <p:cNvPr id="124" name="Conector Reto 10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 name="Conector Reto 108"/>
          <p:cNvCxnSpPr/>
          <p:nvPr/>
        </p:nvCxnSpPr>
        <p:spPr>
          <a:xfrm flipH="1" flipV="1">
            <a:off x="8905240" y="635889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09"/>
          <p:cNvCxnSpPr/>
          <p:nvPr/>
        </p:nvCxnSpPr>
        <p:spPr>
          <a:xfrm>
            <a:off x="8122920" y="4907280"/>
            <a:ext cx="16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rot="16200000">
            <a:off x="9021566" y="5004686"/>
            <a:ext cx="1422941" cy="1254457"/>
            <a:chOff x="7493" y="6919"/>
            <a:chExt cx="1827" cy="1556"/>
          </a:xfrm>
        </p:grpSpPr>
        <p:sp>
          <p:nvSpPr>
            <p:cNvPr id="138" name="Line 56"/>
            <p:cNvSpPr>
              <a:spLocks noChangeShapeType="1"/>
            </p:cNvSpPr>
            <p:nvPr/>
          </p:nvSpPr>
          <p:spPr bwMode="auto">
            <a:xfrm rot="5400000" flipH="1">
              <a:off x="9041" y="7432"/>
              <a:ext cx="2" cy="555"/>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9" name="Group 147"/>
            <p:cNvGrpSpPr/>
            <p:nvPr/>
          </p:nvGrpSpPr>
          <p:grpSpPr bwMode="auto">
            <a:xfrm rot="5400000">
              <a:off x="8020" y="6975"/>
              <a:ext cx="792" cy="680"/>
              <a:chOff x="2834" y="2568"/>
              <a:chExt cx="317" cy="272"/>
            </a:xfrm>
          </p:grpSpPr>
          <p:sp>
            <p:nvSpPr>
              <p:cNvPr id="14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5" name="Rectangle 142"/>
            <p:cNvSpPr>
              <a:spLocks noChangeArrowheads="1"/>
            </p:cNvSpPr>
            <p:nvPr/>
          </p:nvSpPr>
          <p:spPr bwMode="auto">
            <a:xfrm rot="5400000" flipH="1">
              <a:off x="8354" y="7832"/>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n5</a:t>
              </a:r>
              <a:endParaRPr lang="pt-BR" baseline="-25000" dirty="0"/>
            </a:p>
          </p:txBody>
        </p:sp>
        <p:cxnSp>
          <p:nvCxnSpPr>
            <p:cNvPr id="146" name="Conector Reto 145"/>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146"/>
          <p:cNvCxnSpPr/>
          <p:nvPr/>
        </p:nvCxnSpPr>
        <p:spPr>
          <a:xfrm flipH="1" flipV="1">
            <a:off x="9672955" y="634619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Grupo 149"/>
          <p:cNvGrpSpPr/>
          <p:nvPr/>
        </p:nvGrpSpPr>
        <p:grpSpPr>
          <a:xfrm rot="16200000">
            <a:off x="9869541" y="4974493"/>
            <a:ext cx="1450979" cy="1293155"/>
            <a:chOff x="7493" y="6919"/>
            <a:chExt cx="1863" cy="1604"/>
          </a:xfrm>
        </p:grpSpPr>
        <p:sp>
          <p:nvSpPr>
            <p:cNvPr id="151"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2" name="Group 147"/>
            <p:cNvGrpSpPr/>
            <p:nvPr/>
          </p:nvGrpSpPr>
          <p:grpSpPr bwMode="auto">
            <a:xfrm rot="5400000">
              <a:off x="8020" y="6975"/>
              <a:ext cx="792" cy="680"/>
              <a:chOff x="2834" y="2568"/>
              <a:chExt cx="317" cy="272"/>
            </a:xfrm>
          </p:grpSpPr>
          <p:sp>
            <p:nvSpPr>
              <p:cNvPr id="15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8" name="Rectangle 142"/>
            <p:cNvSpPr>
              <a:spLocks noChangeArrowheads="1"/>
            </p:cNvSpPr>
            <p:nvPr/>
          </p:nvSpPr>
          <p:spPr bwMode="auto">
            <a:xfrm rot="5400000" flipH="1">
              <a:off x="8330" y="7880"/>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n6</a:t>
              </a:r>
              <a:endParaRPr lang="pt-BR" baseline="-25000" dirty="0"/>
            </a:p>
          </p:txBody>
        </p:sp>
        <p:cxnSp>
          <p:nvCxnSpPr>
            <p:cNvPr id="159" name="Conector Reto 15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Conector Reto 159"/>
          <p:cNvCxnSpPr/>
          <p:nvPr/>
        </p:nvCxnSpPr>
        <p:spPr>
          <a:xfrm flipH="1" flipV="1">
            <a:off x="10514965" y="635571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a:off x="9747885" y="489839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2531010" y="4275522"/>
            <a:ext cx="1665939" cy="2504077"/>
            <a:chOff x="7493" y="5417"/>
            <a:chExt cx="2139" cy="3106"/>
          </a:xfrm>
        </p:grpSpPr>
        <p:sp>
          <p:nvSpPr>
            <p:cNvPr id="128"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269" y="6224"/>
              <a:ext cx="2293" cy="680"/>
              <a:chOff x="2233" y="2568"/>
              <a:chExt cx="918" cy="272"/>
            </a:xfrm>
          </p:grpSpPr>
          <p:sp>
            <p:nvSpPr>
              <p:cNvPr id="13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233" y="2697"/>
                <a:ext cx="84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8330" y="7880"/>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n0</a:t>
              </a:r>
              <a:endParaRPr lang="pt-BR" baseline="-25000" dirty="0"/>
            </a:p>
          </p:txBody>
        </p:sp>
        <p:cxnSp>
          <p:nvCxnSpPr>
            <p:cNvPr id="136"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8" name="Conector Reto 12"/>
          <p:cNvCxnSpPr/>
          <p:nvPr/>
        </p:nvCxnSpPr>
        <p:spPr>
          <a:xfrm flipH="1" flipV="1">
            <a:off x="3885565" y="634809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de Seta Reta 13"/>
          <p:cNvCxnSpPr/>
          <p:nvPr/>
        </p:nvCxnSpPr>
        <p:spPr>
          <a:xfrm rot="16200000" flipV="1">
            <a:off x="3768090" y="4483100"/>
            <a:ext cx="588645" cy="0"/>
          </a:xfrm>
          <a:prstGeom prst="straightConnector1">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Rectangle 140"/>
          <p:cNvSpPr>
            <a:spLocks noChangeArrowheads="1"/>
          </p:cNvSpPr>
          <p:nvPr/>
        </p:nvSpPr>
        <p:spPr bwMode="auto">
          <a:xfrm flipH="1">
            <a:off x="3980815" y="4337685"/>
            <a:ext cx="697865" cy="39878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grpSp>
        <p:nvGrpSpPr>
          <p:cNvPr id="163" name="Grupo 15"/>
          <p:cNvGrpSpPr/>
          <p:nvPr/>
        </p:nvGrpSpPr>
        <p:grpSpPr>
          <a:xfrm rot="16200000">
            <a:off x="3111297" y="3534252"/>
            <a:ext cx="1450979" cy="1054518"/>
            <a:chOff x="7493" y="6919"/>
            <a:chExt cx="1863" cy="1308"/>
          </a:xfrm>
        </p:grpSpPr>
        <p:sp>
          <p:nvSpPr>
            <p:cNvPr id="164"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65" name="Group 147"/>
            <p:cNvGrpSpPr/>
            <p:nvPr/>
          </p:nvGrpSpPr>
          <p:grpSpPr bwMode="auto">
            <a:xfrm rot="5400000">
              <a:off x="8020" y="6975"/>
              <a:ext cx="792" cy="680"/>
              <a:chOff x="2834" y="2568"/>
              <a:chExt cx="317" cy="272"/>
            </a:xfrm>
          </p:grpSpPr>
          <p:sp>
            <p:nvSpPr>
              <p:cNvPr id="16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1" name="Rectangle 142"/>
            <p:cNvSpPr>
              <a:spLocks noChangeArrowheads="1"/>
            </p:cNvSpPr>
            <p:nvPr/>
          </p:nvSpPr>
          <p:spPr bwMode="auto">
            <a:xfrm rot="5400000" flipH="1">
              <a:off x="8112" y="7584"/>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72" name="Conector Reto 29"/>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upo 30"/>
          <p:cNvGrpSpPr/>
          <p:nvPr/>
        </p:nvGrpSpPr>
        <p:grpSpPr>
          <a:xfrm rot="16200000">
            <a:off x="4416299" y="3544970"/>
            <a:ext cx="1450979" cy="992440"/>
            <a:chOff x="7493" y="6919"/>
            <a:chExt cx="1863" cy="1231"/>
          </a:xfrm>
        </p:grpSpPr>
        <p:sp>
          <p:nvSpPr>
            <p:cNvPr id="174"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75" name="Group 147"/>
            <p:cNvGrpSpPr/>
            <p:nvPr/>
          </p:nvGrpSpPr>
          <p:grpSpPr bwMode="auto">
            <a:xfrm rot="5400000">
              <a:off x="8020" y="6975"/>
              <a:ext cx="792" cy="680"/>
              <a:chOff x="2834" y="2568"/>
              <a:chExt cx="317" cy="272"/>
            </a:xfrm>
          </p:grpSpPr>
          <p:sp>
            <p:nvSpPr>
              <p:cNvPr id="1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0"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81" name="Rectangle 142"/>
            <p:cNvSpPr>
              <a:spLocks noChangeArrowheads="1"/>
            </p:cNvSpPr>
            <p:nvPr/>
          </p:nvSpPr>
          <p:spPr bwMode="auto">
            <a:xfrm rot="5400000" flipH="1">
              <a:off x="8120" y="7507"/>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82" name="Conector Reto 73"/>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upo 74"/>
          <p:cNvGrpSpPr/>
          <p:nvPr/>
        </p:nvGrpSpPr>
        <p:grpSpPr>
          <a:xfrm rot="16200000">
            <a:off x="7242926" y="3544728"/>
            <a:ext cx="1450979" cy="982766"/>
            <a:chOff x="7493" y="6919"/>
            <a:chExt cx="1863" cy="1219"/>
          </a:xfrm>
        </p:grpSpPr>
        <p:sp>
          <p:nvSpPr>
            <p:cNvPr id="184" name="Line 56"/>
            <p:cNvSpPr>
              <a:spLocks noChangeShapeType="1"/>
            </p:cNvSpPr>
            <p:nvPr/>
          </p:nvSpPr>
          <p:spPr bwMode="auto">
            <a:xfrm rot="5400000" flipH="1">
              <a:off x="9054" y="7409"/>
              <a:ext cx="2" cy="60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5" name="Group 147"/>
            <p:cNvGrpSpPr/>
            <p:nvPr/>
          </p:nvGrpSpPr>
          <p:grpSpPr bwMode="auto">
            <a:xfrm rot="5400000">
              <a:off x="8020" y="6975"/>
              <a:ext cx="792" cy="680"/>
              <a:chOff x="2834" y="2568"/>
              <a:chExt cx="317" cy="272"/>
            </a:xfrm>
          </p:grpSpPr>
          <p:sp>
            <p:nvSpPr>
              <p:cNvPr id="18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1" name="Rectangle 142"/>
            <p:cNvSpPr>
              <a:spLocks noChangeArrowheads="1"/>
            </p:cNvSpPr>
            <p:nvPr/>
          </p:nvSpPr>
          <p:spPr bwMode="auto">
            <a:xfrm rot="5400000" flipH="1">
              <a:off x="8107" y="7495"/>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92" name="Conector Reto 112"/>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3" name="Conector Reto 113"/>
          <p:cNvCxnSpPr/>
          <p:nvPr/>
        </p:nvCxnSpPr>
        <p:spPr>
          <a:xfrm>
            <a:off x="3945890" y="3336290"/>
            <a:ext cx="55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4" name="Rectangle 140"/>
          <p:cNvSpPr>
            <a:spLocks noChangeArrowheads="1"/>
          </p:cNvSpPr>
          <p:nvPr/>
        </p:nvSpPr>
        <p:spPr bwMode="auto">
          <a:xfrm flipH="1">
            <a:off x="8975090" y="293751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195" name="Rectangle 140"/>
          <p:cNvSpPr>
            <a:spLocks noChangeArrowheads="1"/>
          </p:cNvSpPr>
          <p:nvPr/>
        </p:nvSpPr>
        <p:spPr bwMode="auto">
          <a:xfrm rot="21600000" flipH="1">
            <a:off x="2901596" y="3669463"/>
            <a:ext cx="836842"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A0</a:t>
            </a:r>
            <a:endParaRPr lang="pt-BR" sz="2400" baseline="-25000" dirty="0" smtClean="0"/>
          </a:p>
        </p:txBody>
      </p:sp>
      <p:sp>
        <p:nvSpPr>
          <p:cNvPr id="196" name="Rectangle 140"/>
          <p:cNvSpPr>
            <a:spLocks noChangeArrowheads="1"/>
          </p:cNvSpPr>
          <p:nvPr/>
        </p:nvSpPr>
        <p:spPr bwMode="auto">
          <a:xfrm rot="21600000" flipH="1">
            <a:off x="4363720" y="3649345"/>
            <a:ext cx="609600"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A1</a:t>
            </a:r>
            <a:endParaRPr lang="pt-BR" sz="2400" baseline="-25000" dirty="0" smtClean="0"/>
          </a:p>
        </p:txBody>
      </p:sp>
      <p:sp>
        <p:nvSpPr>
          <p:cNvPr id="197" name="Rectangle 140"/>
          <p:cNvSpPr>
            <a:spLocks noChangeArrowheads="1"/>
          </p:cNvSpPr>
          <p:nvPr/>
        </p:nvSpPr>
        <p:spPr bwMode="auto">
          <a:xfrm rot="21600000" flipH="1">
            <a:off x="7116726" y="3649143"/>
            <a:ext cx="836842"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A2</a:t>
            </a:r>
            <a:endParaRPr lang="pt-BR" sz="2400" baseline="-25000" dirty="0" smtClean="0"/>
          </a:p>
        </p:txBody>
      </p:sp>
      <mc:AlternateContent xmlns:mc="http://schemas.openxmlformats.org/markup-compatibility/2006">
        <mc:Choice xmlns:a14="http://schemas.microsoft.com/office/drawing/2010/main" Requires="a14">
          <p:sp>
            <p:nvSpPr>
              <p:cNvPr id="198" name="Caixa de Texto 5"/>
              <p:cNvSpPr txBox="1"/>
              <p:nvPr/>
            </p:nvSpPr>
            <p:spPr>
              <a:xfrm>
                <a:off x="3922395" y="2769246"/>
                <a:ext cx="4212590" cy="46037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98" name="Caixa de Texto 5"/>
              <p:cNvSpPr txBox="1">
                <a:spLocks noRot="1" noChangeAspect="1" noMove="1" noResize="1" noEditPoints="1" noAdjustHandles="1" noChangeArrowheads="1" noChangeShapeType="1" noTextEdit="1"/>
              </p:cNvSpPr>
              <p:nvPr/>
            </p:nvSpPr>
            <p:spPr>
              <a:xfrm>
                <a:off x="3922395" y="2769246"/>
                <a:ext cx="4212590" cy="460375"/>
              </a:xfrm>
              <a:prstGeom prst="rect">
                <a:avLst/>
              </a:prstGeom>
              <a:blipFill rotWithShape="1">
                <a:blip r:embed="rId1"/>
                <a:stretch>
                  <a:fillRect t="-6623" b="2"/>
                </a:stretch>
              </a:blipFill>
              <a:ln w="38100">
                <a:noFill/>
              </a:ln>
            </p:spPr>
            <p:txBody>
              <a:bodyPr/>
              <a:lstStyle/>
              <a:p>
                <a:r>
                  <a:rPr lang="pt-BR" altLang="en-US">
                    <a:noFill/>
                  </a:rPr>
                  <a:t> </a:t>
                </a:r>
              </a:p>
            </p:txBody>
          </p:sp>
        </mc:Fallback>
      </mc:AlternateContent>
      <p:cxnSp>
        <p:nvCxnSpPr>
          <p:cNvPr id="34" name="Conector Reto 81"/>
          <p:cNvCxnSpPr/>
          <p:nvPr/>
        </p:nvCxnSpPr>
        <p:spPr>
          <a:xfrm flipV="1">
            <a:off x="7116445" y="5624830"/>
            <a:ext cx="30575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81"/>
          <p:cNvCxnSpPr/>
          <p:nvPr/>
        </p:nvCxnSpPr>
        <p:spPr>
          <a:xfrm flipV="1">
            <a:off x="6541135" y="5612765"/>
            <a:ext cx="936000" cy="0"/>
          </a:xfrm>
          <a:prstGeom prst="line">
            <a:avLst/>
          </a:prstGeom>
          <a:ln w="25400">
            <a:solidFill>
              <a:schemeClr val="tx1"/>
            </a:solidFill>
            <a:prstDash val="sysDash"/>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9146540" y="6177280"/>
            <a:ext cx="2743200" cy="365125"/>
          </a:xfrm>
        </p:spPr>
        <p:txBody>
          <a:bodyPr/>
          <a:p>
            <a:fld id="{74F297BB-B745-4CAB-BE1D-CE4C89382949}" type="slidenum">
              <a:rPr lang="pt-BR" smtClean="0"/>
            </a:fld>
            <a:endParaRPr lang="pt-BR"/>
          </a:p>
        </p:txBody>
      </p:sp>
      <p:sp>
        <p:nvSpPr>
          <p:cNvPr id="5" name="Caixa de Texto 114"/>
          <p:cNvSpPr txBox="1"/>
          <p:nvPr/>
        </p:nvSpPr>
        <p:spPr>
          <a:xfrm>
            <a:off x="610235" y="46863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que tenham uma impedancia de saída alta: importante para ganho</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74"/>
          <p:cNvCxnSpPr/>
          <p:nvPr/>
        </p:nvCxnSpPr>
        <p:spPr>
          <a:xfrm flipH="1">
            <a:off x="11605260" y="34626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9" name="Grupo 12"/>
          <p:cNvGrpSpPr/>
          <p:nvPr/>
        </p:nvGrpSpPr>
        <p:grpSpPr>
          <a:xfrm rot="16200000">
            <a:off x="3729459" y="4178543"/>
            <a:ext cx="2580297" cy="1405218"/>
            <a:chOff x="7493" y="6795"/>
            <a:chExt cx="3313" cy="1743"/>
          </a:xfrm>
        </p:grpSpPr>
        <p:sp>
          <p:nvSpPr>
            <p:cNvPr id="10" name="Line 56"/>
            <p:cNvSpPr>
              <a:spLocks noChangeShapeType="1"/>
            </p:cNvSpPr>
            <p:nvPr/>
          </p:nvSpPr>
          <p:spPr bwMode="auto">
            <a:xfrm rot="5400000" flipH="1">
              <a:off x="9494" y="6973"/>
              <a:ext cx="2" cy="1477"/>
            </a:xfrm>
            <a:prstGeom prst="line">
              <a:avLst/>
            </a:prstGeom>
            <a:noFill/>
            <a:ln w="2540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1" name="Group 147"/>
            <p:cNvGrpSpPr/>
            <p:nvPr/>
          </p:nvGrpSpPr>
          <p:grpSpPr bwMode="auto">
            <a:xfrm rot="5400000">
              <a:off x="8020" y="6975"/>
              <a:ext cx="792" cy="680"/>
              <a:chOff x="2834" y="2568"/>
              <a:chExt cx="317" cy="272"/>
            </a:xfrm>
          </p:grpSpPr>
          <p:sp>
            <p:nvSpPr>
              <p:cNvPr id="1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3" name="Rectangle 142"/>
            <p:cNvSpPr>
              <a:spLocks noChangeArrowheads="1"/>
            </p:cNvSpPr>
            <p:nvPr/>
          </p:nvSpPr>
          <p:spPr bwMode="auto">
            <a:xfrm rot="5400000" flipH="1">
              <a:off x="8325" y="7895"/>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34" name="Rectangle 140"/>
            <p:cNvSpPr>
              <a:spLocks noChangeArrowheads="1"/>
            </p:cNvSpPr>
            <p:nvPr/>
          </p:nvSpPr>
          <p:spPr bwMode="auto">
            <a:xfrm rot="5400000" flipH="1">
              <a:off x="9141" y="7091"/>
              <a:ext cx="1105" cy="512"/>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43" name="Conector Reto 25"/>
            <p:cNvCxnSpPr/>
            <p:nvPr/>
          </p:nvCxnSpPr>
          <p:spPr>
            <a:xfrm rot="5400000">
              <a:off x="7784" y="7399"/>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Rectangle 140"/>
            <p:cNvSpPr>
              <a:spLocks noChangeArrowheads="1"/>
            </p:cNvSpPr>
            <p:nvPr/>
          </p:nvSpPr>
          <p:spPr bwMode="auto">
            <a:xfrm rot="5400000" flipH="1">
              <a:off x="10022" y="7603"/>
              <a:ext cx="976"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1"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52" name="Conector de Seta Reta 28"/>
          <p:cNvCxnSpPr/>
          <p:nvPr/>
        </p:nvCxnSpPr>
        <p:spPr>
          <a:xfrm rot="16200000" flipV="1">
            <a:off x="4951095" y="4464050"/>
            <a:ext cx="588645" cy="0"/>
          </a:xfrm>
          <a:prstGeom prst="straightConnector1">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3" name="Rectangle 140"/>
          <p:cNvSpPr>
            <a:spLocks noChangeArrowheads="1"/>
          </p:cNvSpPr>
          <p:nvPr/>
        </p:nvSpPr>
        <p:spPr bwMode="auto">
          <a:xfrm flipH="1">
            <a:off x="5066665" y="4185285"/>
            <a:ext cx="697865" cy="39878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54" name="Forma livre 30"/>
          <p:cNvSpPr/>
          <p:nvPr/>
        </p:nvSpPr>
        <p:spPr>
          <a:xfrm>
            <a:off x="4417695" y="48742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5" name="Straight Connector 178"/>
          <p:cNvCxnSpPr>
            <a:cxnSpLocks noChangeShapeType="1"/>
          </p:cNvCxnSpPr>
          <p:nvPr/>
        </p:nvCxnSpPr>
        <p:spPr bwMode="auto">
          <a:xfrm flipV="1">
            <a:off x="5207000" y="5454650"/>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56" name="Conector Reto 32"/>
          <p:cNvCxnSpPr/>
          <p:nvPr/>
        </p:nvCxnSpPr>
        <p:spPr>
          <a:xfrm flipH="1" flipV="1">
            <a:off x="5128260" y="566674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3"/>
          <p:cNvCxnSpPr/>
          <p:nvPr/>
        </p:nvCxnSpPr>
        <p:spPr>
          <a:xfrm flipH="1" flipV="1">
            <a:off x="4953635" y="617474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Retângulo 35"/>
          <p:cNvSpPr/>
          <p:nvPr/>
        </p:nvSpPr>
        <p:spPr>
          <a:xfrm>
            <a:off x="4959350" y="4321810"/>
            <a:ext cx="200025" cy="409575"/>
          </a:xfrm>
          <a:prstGeom prst="rect">
            <a:avLst/>
          </a:prstGeom>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61" name="Grupo 36"/>
          <p:cNvGrpSpPr/>
          <p:nvPr/>
        </p:nvGrpSpPr>
        <p:grpSpPr>
          <a:xfrm rot="16200000">
            <a:off x="5481526" y="4700643"/>
            <a:ext cx="1665939" cy="1293155"/>
            <a:chOff x="7493" y="6919"/>
            <a:chExt cx="2139" cy="1604"/>
          </a:xfrm>
        </p:grpSpPr>
        <p:sp>
          <p:nvSpPr>
            <p:cNvPr id="70"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1" name="Group 147"/>
            <p:cNvGrpSpPr/>
            <p:nvPr/>
          </p:nvGrpSpPr>
          <p:grpSpPr bwMode="auto">
            <a:xfrm rot="5400000">
              <a:off x="8020" y="6975"/>
              <a:ext cx="792" cy="680"/>
              <a:chOff x="2834" y="2568"/>
              <a:chExt cx="317" cy="272"/>
            </a:xfrm>
          </p:grpSpPr>
          <p:sp>
            <p:nvSpPr>
              <p:cNvPr id="7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93"/>
              <p:cNvSpPr>
                <a:spLocks noChangeShapeType="1"/>
              </p:cNvSpPr>
              <p:nvPr/>
            </p:nvSpPr>
            <p:spPr bwMode="auto">
              <a:xfrm flipH="1">
                <a:off x="2834" y="2709"/>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78" name="Rectangle 142"/>
            <p:cNvSpPr>
              <a:spLocks noChangeArrowheads="1"/>
            </p:cNvSpPr>
            <p:nvPr/>
          </p:nvSpPr>
          <p:spPr bwMode="auto">
            <a:xfrm rot="5400000" flipH="1">
              <a:off x="8330" y="7880"/>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79" name="Conector Reto 45"/>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81" name="Straight Connector 178"/>
          <p:cNvCxnSpPr>
            <a:cxnSpLocks noChangeShapeType="1"/>
          </p:cNvCxnSpPr>
          <p:nvPr/>
        </p:nvCxnSpPr>
        <p:spPr bwMode="auto">
          <a:xfrm flipV="1">
            <a:off x="6472555" y="5458460"/>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82" name="Conector Reto 48"/>
          <p:cNvCxnSpPr/>
          <p:nvPr/>
        </p:nvCxnSpPr>
        <p:spPr>
          <a:xfrm flipH="1" flipV="1">
            <a:off x="6384290" y="568071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49"/>
          <p:cNvCxnSpPr/>
          <p:nvPr/>
        </p:nvCxnSpPr>
        <p:spPr>
          <a:xfrm flipH="1" flipV="1">
            <a:off x="6235065" y="616521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Forma livre 50"/>
          <p:cNvSpPr/>
          <p:nvPr/>
        </p:nvSpPr>
        <p:spPr>
          <a:xfrm>
            <a:off x="5046980" y="4871085"/>
            <a:ext cx="619125" cy="520065"/>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5" name="Conector de Seta Reta 51"/>
          <p:cNvCxnSpPr/>
          <p:nvPr/>
        </p:nvCxnSpPr>
        <p:spPr>
          <a:xfrm rot="16200000" flipV="1">
            <a:off x="6178550" y="4733290"/>
            <a:ext cx="588645" cy="0"/>
          </a:xfrm>
          <a:prstGeom prst="straightConnector1">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6" name="Rectangle 140"/>
          <p:cNvSpPr>
            <a:spLocks noChangeArrowheads="1"/>
          </p:cNvSpPr>
          <p:nvPr/>
        </p:nvSpPr>
        <p:spPr bwMode="auto">
          <a:xfrm flipH="1">
            <a:off x="6304915" y="4493260"/>
            <a:ext cx="697865" cy="39878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91" name="CaixaDeTexto 47"/>
          <p:cNvSpPr txBox="1"/>
          <p:nvPr/>
        </p:nvSpPr>
        <p:spPr>
          <a:xfrm>
            <a:off x="6052722" y="3959040"/>
            <a:ext cx="542290" cy="521970"/>
          </a:xfrm>
          <a:prstGeom prst="rect">
            <a:avLst/>
          </a:prstGeom>
          <a:noFill/>
          <a:ln w="25400">
            <a:noFill/>
          </a:ln>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2" name="Conector Reto 5"/>
          <p:cNvCxnSpPr/>
          <p:nvPr/>
        </p:nvCxnSpPr>
        <p:spPr>
          <a:xfrm>
            <a:off x="10104755" y="441007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10506612" y="385426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74"/>
          <p:cNvCxnSpPr/>
          <p:nvPr/>
        </p:nvCxnSpPr>
        <p:spPr>
          <a:xfrm>
            <a:off x="9822180" y="52311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10116820" y="440690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9945370" y="4737735"/>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9" name="Caixa de Texto 15"/>
              <p:cNvSpPr txBox="1"/>
              <p:nvPr/>
            </p:nvSpPr>
            <p:spPr>
              <a:xfrm>
                <a:off x="10182860" y="4820285"/>
                <a:ext cx="56642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9" name="Caixa de Texto 15"/>
              <p:cNvSpPr txBox="1">
                <a:spLocks noRot="1" noChangeAspect="1" noMove="1" noResize="1" noEditPoints="1" noAdjustHandles="1" noChangeArrowheads="1" noChangeShapeType="1" noTextEdit="1"/>
              </p:cNvSpPr>
              <p:nvPr/>
            </p:nvSpPr>
            <p:spPr>
              <a:xfrm>
                <a:off x="10182860" y="4820285"/>
                <a:ext cx="566420"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100" name="Grupo 34"/>
          <p:cNvGrpSpPr/>
          <p:nvPr/>
        </p:nvGrpSpPr>
        <p:grpSpPr>
          <a:xfrm rot="5400000" flipH="1">
            <a:off x="10215040" y="4703444"/>
            <a:ext cx="1800000" cy="220980"/>
            <a:chOff x="3938670" y="3524056"/>
            <a:chExt cx="2013908" cy="255373"/>
          </a:xfrm>
        </p:grpSpPr>
        <p:cxnSp>
          <p:nvCxnSpPr>
            <p:cNvPr id="10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3" name="Caixa de Texto 23"/>
          <p:cNvSpPr txBox="1"/>
          <p:nvPr/>
        </p:nvSpPr>
        <p:spPr>
          <a:xfrm>
            <a:off x="11275060" y="468693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p:cxnSp>
        <p:nvCxnSpPr>
          <p:cNvPr id="104" name="Conector Reto 71"/>
          <p:cNvCxnSpPr/>
          <p:nvPr/>
        </p:nvCxnSpPr>
        <p:spPr>
          <a:xfrm>
            <a:off x="11004550" y="57334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2"/>
          <p:cNvCxnSpPr/>
          <p:nvPr/>
        </p:nvCxnSpPr>
        <p:spPr>
          <a:xfrm>
            <a:off x="9981565" y="571817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73"/>
          <p:cNvSpPr txBox="1"/>
          <p:nvPr/>
        </p:nvSpPr>
        <p:spPr>
          <a:xfrm>
            <a:off x="6791960" y="4908550"/>
            <a:ext cx="3130550" cy="1198880"/>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7" name="Elipse 59"/>
          <p:cNvSpPr/>
          <p:nvPr/>
        </p:nvSpPr>
        <p:spPr>
          <a:xfrm>
            <a:off x="5021279" y="4823579"/>
            <a:ext cx="74942" cy="84946"/>
          </a:xfrm>
          <a:prstGeom prst="ellipse">
            <a:avLst/>
          </a:prstGeom>
          <a:solidFill>
            <a:schemeClr val="tx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90" name="Group 189"/>
          <p:cNvGrpSpPr/>
          <p:nvPr/>
        </p:nvGrpSpPr>
        <p:grpSpPr>
          <a:xfrm>
            <a:off x="525145" y="1659255"/>
            <a:ext cx="2639695" cy="3486785"/>
            <a:chOff x="13635" y="3657"/>
            <a:chExt cx="4157" cy="5491"/>
          </a:xfrm>
        </p:grpSpPr>
        <p:grpSp>
          <p:nvGrpSpPr>
            <p:cNvPr id="108" name="Grupo 22"/>
            <p:cNvGrpSpPr/>
            <p:nvPr/>
          </p:nvGrpSpPr>
          <p:grpSpPr>
            <a:xfrm rot="16200000">
              <a:off x="15359" y="6818"/>
              <a:ext cx="2624" cy="2036"/>
              <a:chOff x="7493" y="6919"/>
              <a:chExt cx="2139" cy="1604"/>
            </a:xfrm>
          </p:grpSpPr>
          <p:sp>
            <p:nvSpPr>
              <p:cNvPr id="109"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0" name="Group 147"/>
              <p:cNvGrpSpPr/>
              <p:nvPr/>
            </p:nvGrpSpPr>
            <p:grpSpPr bwMode="auto">
              <a:xfrm rot="5400000">
                <a:off x="8020" y="6975"/>
                <a:ext cx="792" cy="680"/>
                <a:chOff x="2834" y="2568"/>
                <a:chExt cx="317" cy="272"/>
              </a:xfrm>
            </p:grpSpPr>
            <p:sp>
              <p:nvSpPr>
                <p:cNvPr id="11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93"/>
                <p:cNvSpPr>
                  <a:spLocks noChangeShapeType="1"/>
                </p:cNvSpPr>
                <p:nvPr/>
              </p:nvSpPr>
              <p:spPr bwMode="auto">
                <a:xfrm flipH="1">
                  <a:off x="2834" y="2704"/>
                  <a:ext cx="136" cy="0"/>
                </a:xfrm>
                <a:prstGeom prst="line">
                  <a:avLst/>
                </a:prstGeom>
                <a:noFill/>
                <a:ln w="2540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122" name="Rectangle 142"/>
              <p:cNvSpPr>
                <a:spLocks noChangeArrowheads="1"/>
              </p:cNvSpPr>
              <p:nvPr/>
            </p:nvSpPr>
            <p:spPr bwMode="auto">
              <a:xfrm rot="5400000" flipH="1">
                <a:off x="8330" y="7880"/>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23"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125" name="Straight Connector 178"/>
            <p:cNvCxnSpPr>
              <a:cxnSpLocks noChangeShapeType="1"/>
            </p:cNvCxnSpPr>
            <p:nvPr/>
          </p:nvCxnSpPr>
          <p:spPr bwMode="auto">
            <a:xfrm flipV="1">
              <a:off x="16904" y="8011"/>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26" name="Conector Reto 39"/>
            <p:cNvCxnSpPr/>
            <p:nvPr/>
          </p:nvCxnSpPr>
          <p:spPr>
            <a:xfrm flipH="1" flipV="1">
              <a:off x="16765" y="8345"/>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40"/>
            <p:cNvCxnSpPr/>
            <p:nvPr/>
          </p:nvCxnSpPr>
          <p:spPr>
            <a:xfrm flipH="1" flipV="1">
              <a:off x="16530" y="9124"/>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 name="Grupo 46"/>
            <p:cNvGrpSpPr/>
            <p:nvPr/>
          </p:nvGrpSpPr>
          <p:grpSpPr>
            <a:xfrm flipV="1">
              <a:off x="13683" y="4177"/>
              <a:ext cx="3689" cy="3362"/>
              <a:chOff x="2721" y="5940"/>
              <a:chExt cx="3689" cy="3362"/>
            </a:xfrm>
          </p:grpSpPr>
          <p:grpSp>
            <p:nvGrpSpPr>
              <p:cNvPr id="129" name="Grupo 47"/>
              <p:cNvGrpSpPr/>
              <p:nvPr/>
            </p:nvGrpSpPr>
            <p:grpSpPr>
              <a:xfrm rot="16200000">
                <a:off x="1898" y="6762"/>
                <a:ext cx="3362" cy="1717"/>
                <a:chOff x="7493" y="6919"/>
                <a:chExt cx="2741" cy="1352"/>
              </a:xfrm>
            </p:grpSpPr>
            <p:sp>
              <p:nvSpPr>
                <p:cNvPr id="135" name="Line 56"/>
                <p:cNvSpPr>
                  <a:spLocks noChangeShapeType="1"/>
                </p:cNvSpPr>
                <p:nvPr/>
              </p:nvSpPr>
              <p:spPr bwMode="auto">
                <a:xfrm rot="5400000" flipH="1">
                  <a:off x="9494" y="6973"/>
                  <a:ext cx="2" cy="147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1" name="Group 147"/>
                <p:cNvGrpSpPr/>
                <p:nvPr/>
              </p:nvGrpSpPr>
              <p:grpSpPr bwMode="auto">
                <a:xfrm rot="5400000">
                  <a:off x="8020" y="6975"/>
                  <a:ext cx="792" cy="680"/>
                  <a:chOff x="2834" y="2568"/>
                  <a:chExt cx="317" cy="272"/>
                </a:xfrm>
              </p:grpSpPr>
              <p:sp>
                <p:nvSpPr>
                  <p:cNvPr id="11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flipV="1">
                  <a:off x="8141" y="7628"/>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64" name="Conector Reto 61"/>
                <p:cNvCxnSpPr/>
                <p:nvPr/>
              </p:nvCxnSpPr>
              <p:spPr>
                <a:xfrm rot="5400000">
                  <a:off x="7784" y="7399"/>
                  <a:ext cx="7" cy="590"/>
                </a:xfrm>
                <a:prstGeom prst="line">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65"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66" name="Grupo 75"/>
              <p:cNvGrpSpPr/>
              <p:nvPr/>
            </p:nvGrpSpPr>
            <p:grpSpPr>
              <a:xfrm rot="16200000">
                <a:off x="4247" y="7128"/>
                <a:ext cx="2608" cy="1718"/>
                <a:chOff x="7506" y="6919"/>
                <a:chExt cx="2126" cy="1353"/>
              </a:xfrm>
            </p:grpSpPr>
            <p:sp>
              <p:nvSpPr>
                <p:cNvPr id="167"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68" name="Group 147"/>
                <p:cNvGrpSpPr/>
                <p:nvPr/>
              </p:nvGrpSpPr>
              <p:grpSpPr bwMode="auto">
                <a:xfrm rot="5400000">
                  <a:off x="8020" y="6975"/>
                  <a:ext cx="792" cy="680"/>
                  <a:chOff x="2834" y="2568"/>
                  <a:chExt cx="317" cy="272"/>
                </a:xfrm>
              </p:grpSpPr>
              <p:sp>
                <p:nvSpPr>
                  <p:cNvPr id="16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16200000" flipH="1">
                  <a:off x="8154" y="7629"/>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5" name="Conector Reto 109"/>
                <p:cNvCxnSpPr/>
                <p:nvPr/>
              </p:nvCxnSpPr>
              <p:spPr>
                <a:xfrm rot="5400000">
                  <a:off x="7797" y="7424"/>
                  <a:ext cx="7" cy="590"/>
                </a:xfrm>
                <a:prstGeom prst="line">
                  <a:avLst/>
                </a:prstGeom>
                <a:ln w="2540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76" name="Forma livre 115"/>
              <p:cNvSpPr/>
              <p:nvPr/>
            </p:nvSpPr>
            <p:spPr>
              <a:xfrm>
                <a:off x="3714" y="7234"/>
                <a:ext cx="975" cy="918"/>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7" name="Elipse 118"/>
            <p:cNvSpPr/>
            <p:nvPr/>
          </p:nvSpPr>
          <p:spPr>
            <a:xfrm>
              <a:off x="13905" y="5206"/>
              <a:ext cx="200" cy="25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Elipse 119"/>
            <p:cNvSpPr/>
            <p:nvPr/>
          </p:nvSpPr>
          <p:spPr>
            <a:xfrm>
              <a:off x="15875" y="5181"/>
              <a:ext cx="200" cy="25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9" name="Rectangle 140"/>
            <p:cNvSpPr>
              <a:spLocks noChangeArrowheads="1"/>
            </p:cNvSpPr>
            <p:nvPr/>
          </p:nvSpPr>
          <p:spPr bwMode="auto">
            <a:xfrm rot="21600000" flipH="1">
              <a:off x="15101" y="3657"/>
              <a:ext cx="1239" cy="72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180" name="Conector Reto 3"/>
            <p:cNvCxnSpPr/>
            <p:nvPr/>
          </p:nvCxnSpPr>
          <p:spPr>
            <a:xfrm flipH="1" flipV="1">
              <a:off x="16625" y="6788"/>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1" name="Rectangle 140"/>
            <p:cNvSpPr>
              <a:spLocks noChangeArrowheads="1"/>
            </p:cNvSpPr>
            <p:nvPr/>
          </p:nvSpPr>
          <p:spPr bwMode="auto">
            <a:xfrm rot="21600000" flipH="1">
              <a:off x="15101" y="7260"/>
              <a:ext cx="1239" cy="72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182" name="Grupo 90"/>
            <p:cNvGrpSpPr/>
            <p:nvPr/>
          </p:nvGrpSpPr>
          <p:grpSpPr>
            <a:xfrm rot="0">
              <a:off x="14388" y="6958"/>
              <a:ext cx="574" cy="778"/>
              <a:chOff x="7555792" y="2647951"/>
              <a:chExt cx="387626" cy="552342"/>
            </a:xfrm>
            <a:solidFill>
              <a:srgbClr val="00B0F0">
                <a:alpha val="97000"/>
              </a:srgbClr>
            </a:solidFill>
          </p:grpSpPr>
          <p:sp>
            <p:nvSpPr>
              <p:cNvPr id="183"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4"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85" name="Rectangle 140"/>
            <p:cNvSpPr>
              <a:spLocks noChangeArrowheads="1"/>
            </p:cNvSpPr>
            <p:nvPr/>
          </p:nvSpPr>
          <p:spPr bwMode="auto">
            <a:xfrm flipH="1">
              <a:off x="13635" y="6798"/>
              <a:ext cx="1099" cy="628"/>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86" name="Straight Connector 178"/>
            <p:cNvCxnSpPr>
              <a:cxnSpLocks noChangeShapeType="1"/>
            </p:cNvCxnSpPr>
            <p:nvPr/>
          </p:nvCxnSpPr>
          <p:spPr bwMode="auto">
            <a:xfrm flipV="1">
              <a:off x="14688" y="7717"/>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87" name="Conector Reto 7"/>
            <p:cNvCxnSpPr/>
            <p:nvPr/>
          </p:nvCxnSpPr>
          <p:spPr>
            <a:xfrm flipH="1" flipV="1">
              <a:off x="14549" y="8067"/>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Rectangle 140"/>
            <p:cNvSpPr>
              <a:spLocks noChangeArrowheads="1"/>
            </p:cNvSpPr>
            <p:nvPr/>
          </p:nvSpPr>
          <p:spPr bwMode="auto">
            <a:xfrm rot="21600000" flipH="1">
              <a:off x="16554" y="6184"/>
              <a:ext cx="1239" cy="72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mc:AlternateContent xmlns:mc="http://schemas.openxmlformats.org/markup-compatibility/2006">
        <mc:Choice xmlns:a14="http://schemas.microsoft.com/office/drawing/2010/main" Requires="a14">
          <p:sp>
            <p:nvSpPr>
              <p:cNvPr id="113" name="Caixa de Texto 8"/>
              <p:cNvSpPr txBox="1"/>
              <p:nvPr/>
            </p:nvSpPr>
            <p:spPr>
              <a:xfrm>
                <a:off x="2968625" y="1939290"/>
                <a:ext cx="5033645" cy="78041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𝐺</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𝑖𝑛</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𝑝</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113" name="Caixa de Texto 8"/>
              <p:cNvSpPr txBox="1">
                <a:spLocks noRot="1" noChangeAspect="1" noMove="1" noResize="1" noEditPoints="1" noAdjustHandles="1" noChangeArrowheads="1" noChangeShapeType="1" noTextEdit="1"/>
              </p:cNvSpPr>
              <p:nvPr/>
            </p:nvSpPr>
            <p:spPr>
              <a:xfrm>
                <a:off x="2968625" y="1939290"/>
                <a:ext cx="5033645" cy="78041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9146540" y="6177280"/>
            <a:ext cx="2743200" cy="365125"/>
          </a:xfrm>
        </p:spPr>
        <p:txBody>
          <a:bodyPr/>
          <a:p>
            <a:fld id="{74F297BB-B745-4CAB-BE1D-CE4C89382949}" type="slidenum">
              <a:rPr lang="pt-BR" smtClean="0"/>
            </a:fld>
            <a:endParaRPr lang="pt-BR"/>
          </a:p>
        </p:txBody>
      </p:sp>
      <p:sp>
        <p:nvSpPr>
          <p:cNvPr id="5" name="Caixa de Texto 114"/>
          <p:cNvSpPr txBox="1"/>
          <p:nvPr/>
        </p:nvSpPr>
        <p:spPr>
          <a:xfrm>
            <a:off x="610235" y="436245"/>
            <a:ext cx="11279505" cy="193802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Espelhos de corrente com transistores bipolar tem uma dificudade adicional com a duplicação das corrente: a corrente finita de base.</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Espelho básico bipolar</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4351089" y="57814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74"/>
          <p:cNvCxnSpPr/>
          <p:nvPr/>
        </p:nvCxnSpPr>
        <p:spPr>
          <a:xfrm>
            <a:off x="3518455" y="47614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3932555" y="476059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4243070" y="433768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4271645" y="491744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4257675" y="408876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2499995" y="476313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1576746" y="4498666"/>
            <a:ext cx="1918772" cy="607413"/>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2068264" y="57725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1182370" y="2896235"/>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2240316" y="27607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2048927" y="3130873"/>
            <a:ext cx="387626" cy="552342"/>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2874645" y="3971290"/>
            <a:ext cx="0" cy="79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2240280" y="3977005"/>
            <a:ext cx="648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330960" y="461899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4544695" y="463804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DeTexto 47"/>
          <p:cNvSpPr txBox="1"/>
          <p:nvPr/>
        </p:nvSpPr>
        <p:spPr>
          <a:xfrm flipH="1">
            <a:off x="1611853" y="518883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08" name="Conector de Seta Reta 59"/>
          <p:cNvCxnSpPr/>
          <p:nvPr/>
        </p:nvCxnSpPr>
        <p:spPr>
          <a:xfrm flipH="1">
            <a:off x="2068147" y="39687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59"/>
          <p:cNvCxnSpPr/>
          <p:nvPr/>
        </p:nvCxnSpPr>
        <p:spPr>
          <a:xfrm flipH="1">
            <a:off x="2981912" y="397697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59"/>
          <p:cNvCxnSpPr/>
          <p:nvPr/>
        </p:nvCxnSpPr>
        <p:spPr>
          <a:xfrm rot="5400000" flipH="1">
            <a:off x="2748867" y="47154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59"/>
          <p:cNvCxnSpPr/>
          <p:nvPr/>
        </p:nvCxnSpPr>
        <p:spPr>
          <a:xfrm rot="16200000">
            <a:off x="3800427" y="47154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2" name="Conector de Seta Reta 59"/>
          <p:cNvCxnSpPr/>
          <p:nvPr/>
        </p:nvCxnSpPr>
        <p:spPr>
          <a:xfrm flipH="1">
            <a:off x="4669107" y="39033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3" name="Conector Reto 22"/>
          <p:cNvCxnSpPr/>
          <p:nvPr/>
        </p:nvCxnSpPr>
        <p:spPr>
          <a:xfrm rot="16200000" flipH="1">
            <a:off x="4213716" y="545575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146252" y="52507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5" name="CaixaDeTexto 47"/>
              <p:cNvSpPr txBox="1"/>
              <p:nvPr/>
            </p:nvSpPr>
            <p:spPr>
              <a:xfrm flipH="1">
                <a:off x="1176243" y="381596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5" name="CaixaDeTexto 47"/>
              <p:cNvSpPr txBox="1">
                <a:spLocks noRot="1" noChangeAspect="1" noMove="1" noResize="1" noEditPoints="1" noAdjustHandles="1" noChangeArrowheads="1" noChangeShapeType="1" noTextEdit="1"/>
              </p:cNvSpPr>
              <p:nvPr/>
            </p:nvSpPr>
            <p:spPr>
              <a:xfrm flipH="1">
                <a:off x="1176243" y="3815964"/>
                <a:ext cx="873125" cy="669925"/>
              </a:xfrm>
              <a:prstGeom prst="rect">
                <a:avLst/>
              </a:prstGeom>
              <a:blipFill rotWithShape="1">
                <a:blip r:embed="rId1"/>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6" name="CaixaDeTexto 47"/>
              <p:cNvSpPr txBox="1"/>
              <p:nvPr/>
            </p:nvSpPr>
            <p:spPr>
              <a:xfrm flipH="1">
                <a:off x="2424653" y="487704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6" name="CaixaDeTexto 47"/>
              <p:cNvSpPr txBox="1">
                <a:spLocks noRot="1" noChangeAspect="1" noMove="1" noResize="1" noEditPoints="1" noAdjustHandles="1" noChangeArrowheads="1" noChangeShapeType="1" noTextEdit="1"/>
              </p:cNvSpPr>
              <p:nvPr/>
            </p:nvSpPr>
            <p:spPr>
              <a:xfrm flipH="1">
                <a:off x="2424653" y="4877049"/>
                <a:ext cx="873125" cy="664210"/>
              </a:xfrm>
              <a:prstGeom prst="rect">
                <a:avLst/>
              </a:prstGeom>
              <a:blipFill rotWithShape="1">
                <a:blip r:embed="rId2"/>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7" name="CaixaDeTexto 47"/>
              <p:cNvSpPr txBox="1"/>
              <p:nvPr/>
            </p:nvSpPr>
            <p:spPr>
              <a:xfrm flipH="1">
                <a:off x="3472403" y="4882764"/>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7" name="CaixaDeTexto 47"/>
              <p:cNvSpPr txBox="1">
                <a:spLocks noRot="1" noChangeAspect="1" noMove="1" noResize="1" noEditPoints="1" noAdjustHandles="1" noChangeArrowheads="1" noChangeShapeType="1" noTextEdit="1"/>
              </p:cNvSpPr>
              <p:nvPr/>
            </p:nvSpPr>
            <p:spPr>
              <a:xfrm flipH="1">
                <a:off x="3472403" y="4882764"/>
                <a:ext cx="873125" cy="664210"/>
              </a:xfrm>
              <a:prstGeom prst="rect">
                <a:avLst/>
              </a:prstGeom>
              <a:blipFill rotWithShape="1">
                <a:blip r:embed="rId2"/>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DeTexto 47"/>
              <p:cNvSpPr txBox="1"/>
              <p:nvPr/>
            </p:nvSpPr>
            <p:spPr>
              <a:xfrm flipH="1">
                <a:off x="3059653" y="378103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8" name="CaixaDeTexto 47"/>
              <p:cNvSpPr txBox="1">
                <a:spLocks noRot="1" noChangeAspect="1" noMove="1" noResize="1" noEditPoints="1" noAdjustHandles="1" noChangeArrowheads="1" noChangeShapeType="1" noTextEdit="1"/>
              </p:cNvSpPr>
              <p:nvPr/>
            </p:nvSpPr>
            <p:spPr>
              <a:xfrm flipH="1">
                <a:off x="3059653" y="3781039"/>
                <a:ext cx="873125" cy="664210"/>
              </a:xfrm>
              <a:prstGeom prst="rect">
                <a:avLst/>
              </a:prstGeom>
              <a:blipFill rotWithShape="1">
                <a:blip r:embed="rId3"/>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DeTexto 47"/>
              <p:cNvSpPr txBox="1"/>
              <p:nvPr/>
            </p:nvSpPr>
            <p:spPr>
              <a:xfrm flipH="1">
                <a:off x="4669378" y="377532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9" name="CaixaDeTexto 47"/>
              <p:cNvSpPr txBox="1">
                <a:spLocks noRot="1" noChangeAspect="1" noMove="1" noResize="1" noEditPoints="1" noAdjustHandles="1" noChangeArrowheads="1" noChangeShapeType="1" noTextEdit="1"/>
              </p:cNvSpPr>
              <p:nvPr/>
            </p:nvSpPr>
            <p:spPr>
              <a:xfrm flipH="1">
                <a:off x="4669378" y="3775324"/>
                <a:ext cx="873125" cy="669925"/>
              </a:xfrm>
              <a:prstGeom prst="rect">
                <a:avLst/>
              </a:prstGeom>
              <a:blipFill rotWithShape="1">
                <a:blip r:embed="rId4"/>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1" name="Caixa de Texto 8"/>
              <p:cNvSpPr txBox="1"/>
              <p:nvPr/>
            </p:nvSpPr>
            <p:spPr>
              <a:xfrm>
                <a:off x="5828665" y="2141220"/>
                <a:ext cx="5732780" cy="8489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𝑅𝑒𝑓</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1" name="Caixa de Texto 8"/>
              <p:cNvSpPr txBox="1">
                <a:spLocks noRot="1" noChangeAspect="1" noMove="1" noResize="1" noEditPoints="1" noAdjustHandles="1" noChangeArrowheads="1" noChangeShapeType="1" noTextEdit="1"/>
              </p:cNvSpPr>
              <p:nvPr/>
            </p:nvSpPr>
            <p:spPr>
              <a:xfrm>
                <a:off x="5828665" y="2141220"/>
                <a:ext cx="5732780" cy="848995"/>
              </a:xfrm>
              <a:prstGeom prst="rect">
                <a:avLst/>
              </a:prstGeom>
              <a:blipFill rotWithShape="1">
                <a:blip r:embed="rId5"/>
                <a:stretch>
                  <a:fillRect/>
                </a:stretch>
              </a:blipFill>
            </p:spPr>
            <p:txBody>
              <a:bodyPr/>
              <a:lstStyle/>
              <a:p>
                <a:r>
                  <a:rPr lang="pt-BR" altLang="en-US">
                    <a:noFill/>
                  </a:rPr>
                  <a:t> </a:t>
                </a:r>
              </a:p>
            </p:txBody>
          </p:sp>
        </mc:Fallback>
      </mc:AlternateContent>
      <p:sp>
        <p:nvSpPr>
          <p:cNvPr id="123" name="Caixa de Texto 23"/>
          <p:cNvSpPr txBox="1"/>
          <p:nvPr/>
        </p:nvSpPr>
        <p:spPr>
          <a:xfrm>
            <a:off x="4235450" y="3190875"/>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4368117" y="36397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5" name="Caixa de Texto 8"/>
              <p:cNvSpPr txBox="1"/>
              <p:nvPr/>
            </p:nvSpPr>
            <p:spPr>
              <a:xfrm>
                <a:off x="5828665" y="4307205"/>
                <a:ext cx="6092190" cy="8489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5" name="Caixa de Texto 8"/>
              <p:cNvSpPr txBox="1">
                <a:spLocks noRot="1" noChangeAspect="1" noMove="1" noResize="1" noEditPoints="1" noAdjustHandles="1" noChangeArrowheads="1" noChangeShapeType="1" noTextEdit="1"/>
              </p:cNvSpPr>
              <p:nvPr/>
            </p:nvSpPr>
            <p:spPr>
              <a:xfrm>
                <a:off x="5828665" y="4307205"/>
                <a:ext cx="6092190" cy="84899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8"/>
              <p:cNvSpPr txBox="1"/>
              <p:nvPr/>
            </p:nvSpPr>
            <p:spPr>
              <a:xfrm>
                <a:off x="5828665" y="3223260"/>
                <a:ext cx="3003550" cy="8489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𝐸</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5828665" y="3223260"/>
                <a:ext cx="3003550" cy="84899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7" name="Caixa de Texto 8"/>
              <p:cNvSpPr txBox="1"/>
              <p:nvPr/>
            </p:nvSpPr>
            <p:spPr>
              <a:xfrm>
                <a:off x="6919595" y="5408930"/>
                <a:ext cx="2769235" cy="840740"/>
              </a:xfrm>
              <a:prstGeom prst="rect">
                <a:avLst/>
              </a:prstGeom>
              <a:solidFill>
                <a:schemeClr val="bg1"/>
              </a:solidFill>
              <a:ln w="317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7" name="Caixa de Texto 8"/>
              <p:cNvSpPr txBox="1">
                <a:spLocks noRot="1" noChangeAspect="1" noMove="1" noResize="1" noEditPoints="1" noAdjustHandles="1" noChangeArrowheads="1" noChangeShapeType="1" noTextEdit="1"/>
              </p:cNvSpPr>
              <p:nvPr/>
            </p:nvSpPr>
            <p:spPr>
              <a:xfrm>
                <a:off x="6919595" y="5408930"/>
                <a:ext cx="2769235" cy="840740"/>
              </a:xfrm>
              <a:prstGeom prst="rect">
                <a:avLst/>
              </a:prstGeom>
              <a:blipFill rotWithShape="1">
                <a:blip r:embed="rId8"/>
                <a:stretch>
                  <a:fillRect l="-573" t="-1888" r="-573" b="-1888"/>
                </a:stretch>
              </a:blipFill>
              <a:ln w="31750">
                <a:solidFill>
                  <a:srgbClr val="FFFF00"/>
                </a:solidFill>
              </a:ln>
            </p:spPr>
            <p:txBody>
              <a:bodyPr/>
              <a:lstStyle/>
              <a:p>
                <a:r>
                  <a:rPr lang="pt-BR" altLang="en-US">
                    <a:noFill/>
                  </a:rPr>
                  <a:t> </a:t>
                </a:r>
              </a:p>
            </p:txBody>
          </p:sp>
        </mc:Fallback>
      </mc:AlternateContent>
      <p:cxnSp>
        <p:nvCxnSpPr>
          <p:cNvPr id="4" name="Conector de Seta Reta 59"/>
          <p:cNvCxnSpPr/>
          <p:nvPr/>
        </p:nvCxnSpPr>
        <p:spPr>
          <a:xfrm flipH="1">
            <a:off x="4639897" y="52507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 name="CaixaDeTexto 47"/>
          <p:cNvSpPr txBox="1"/>
          <p:nvPr/>
        </p:nvSpPr>
        <p:spPr>
          <a:xfrm flipH="1">
            <a:off x="4640168" y="520280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Caixa de Texto 114"/>
          <p:cNvSpPr txBox="1"/>
          <p:nvPr/>
        </p:nvSpPr>
        <p:spPr>
          <a:xfrm>
            <a:off x="610235" y="4362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Espelho básico bipolar</a:t>
            </a:r>
            <a:r>
              <a:rPr lang="pt-BR" altLang="en-US" sz="2400" b="1" dirty="0" smtClean="0">
                <a:latin typeface="Comic Sans MS" panose="030F0702030302020204" pitchFamily="66" charset="0"/>
                <a:cs typeface="Comic Sans MS" panose="030F0702030302020204" pitchFamily="66" charset="0"/>
                <a:sym typeface="+mn-ea"/>
              </a:rPr>
              <a:t>: corrente de saida sem levar em conta efeito Early</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7" name="Caixa de Texto 8"/>
              <p:cNvSpPr txBox="1"/>
              <p:nvPr/>
            </p:nvSpPr>
            <p:spPr>
              <a:xfrm>
                <a:off x="4361180" y="1532255"/>
                <a:ext cx="2769235" cy="840740"/>
              </a:xfrm>
              <a:prstGeom prst="rect">
                <a:avLst/>
              </a:prstGeom>
              <a:solidFill>
                <a:schemeClr val="bg1"/>
              </a:solidFill>
              <a:ln w="31750">
                <a:noFill/>
              </a:ln>
            </p:spPr>
            <p:txBody>
              <a:bodyPr wrap="square" rtlCol="0" anchor="t">
                <a:spAutoFit/>
              </a:bodyPr>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𝐼</m:t>
                          </m:r>
                        </m:e>
                        <m:sub>
                          <m:r>
                            <a:rPr lang="en-US" altLang="pt-BR" sz="2400" i="1" dirty="0" smtClean="0">
                              <a:latin typeface="Cambria Math" panose="02040503050406030204" pitchFamily="18" charset="0"/>
                              <a:ea typeface="MS Mincho" charset="0"/>
                              <a:cs typeface="Cambria Math" panose="02040503050406030204" pitchFamily="18" charset="0"/>
                              <a:sym typeface="+mn-ea"/>
                            </a:rPr>
                            <m:t>0</m:t>
                          </m:r>
                        </m:sub>
                      </m:sSub>
                      <m:r>
                        <a:rPr lang="en-US" altLang="pt-BR" sz="2400" i="1" dirty="0" smtClean="0">
                          <a:latin typeface="Cambria Math" panose="02040503050406030204" pitchFamily="18" charset="0"/>
                          <a:ea typeface="MS Mincho"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1</m:t>
                          </m:r>
                        </m:num>
                        <m:den>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2</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𝛽</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7" name="Caixa de Texto 8"/>
              <p:cNvSpPr txBox="1">
                <a:spLocks noRot="1" noChangeAspect="1" noMove="1" noResize="1" noEditPoints="1" noAdjustHandles="1" noChangeArrowheads="1" noChangeShapeType="1" noTextEdit="1"/>
              </p:cNvSpPr>
              <p:nvPr/>
            </p:nvSpPr>
            <p:spPr>
              <a:xfrm>
                <a:off x="4361180" y="1532255"/>
                <a:ext cx="2769235" cy="840740"/>
              </a:xfrm>
              <a:prstGeom prst="rect">
                <a:avLst/>
              </a:prstGeom>
              <a:blipFill rotWithShape="1">
                <a:blip r:embed="rId1"/>
                <a:stretch>
                  <a:fillRect/>
                </a:stretch>
              </a:blipFill>
              <a:ln w="31750">
                <a:noFill/>
              </a:ln>
            </p:spPr>
            <p:txBody>
              <a:bodyPr/>
              <a:lstStyle/>
              <a:p>
                <a:r>
                  <a:rPr lang="pt-BR" altLang="en-US">
                    <a:noFill/>
                  </a:rPr>
                  <a:t> </a:t>
                </a:r>
              </a:p>
            </p:txBody>
          </p:sp>
        </mc:Fallback>
      </mc:AlternateContent>
      <p:grpSp>
        <p:nvGrpSpPr>
          <p:cNvPr id="10" name="Group 9"/>
          <p:cNvGrpSpPr/>
          <p:nvPr/>
        </p:nvGrpSpPr>
        <p:grpSpPr>
          <a:xfrm>
            <a:off x="245004" y="3626872"/>
            <a:ext cx="4380325" cy="2693113"/>
            <a:chOff x="346" y="5196"/>
            <a:chExt cx="8328" cy="4757"/>
          </a:xfrm>
        </p:grpSpPr>
        <p:cxnSp>
          <p:nvCxnSpPr>
            <p:cNvPr id="131" name="Conector Reto 37"/>
            <p:cNvCxnSpPr/>
            <p:nvPr/>
          </p:nvCxnSpPr>
          <p:spPr>
            <a:xfrm>
              <a:off x="5568" y="995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74"/>
            <p:cNvCxnSpPr/>
            <p:nvPr/>
          </p:nvCxnSpPr>
          <p:spPr>
            <a:xfrm>
              <a:off x="4257" y="83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4909" y="834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5398" y="767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5443" y="859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5421" y="728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2653" y="834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1184" y="7933"/>
              <a:ext cx="3022" cy="957"/>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1973" y="993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346" y="5575"/>
              <a:ext cx="1627"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2244" y="519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1943" y="5779"/>
              <a:ext cx="610" cy="870"/>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3243" y="7102"/>
              <a:ext cx="0" cy="12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2244" y="7111"/>
              <a:ext cx="102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812" y="8122"/>
              <a:ext cx="2136"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9" name="Caixa de Texto 23"/>
            <p:cNvSpPr txBox="1"/>
            <p:nvPr/>
          </p:nvSpPr>
          <p:spPr>
            <a:xfrm>
              <a:off x="5163" y="8347"/>
              <a:ext cx="2357"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13" name="Conector Reto 22"/>
            <p:cNvCxnSpPr/>
            <p:nvPr/>
          </p:nvCxnSpPr>
          <p:spPr>
            <a:xfrm rot="16200000" flipH="1">
              <a:off x="5352" y="944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9" name="CaixaDeTexto 47"/>
                <p:cNvSpPr txBox="1"/>
                <p:nvPr/>
              </p:nvSpPr>
              <p:spPr>
                <a:xfrm flipH="1">
                  <a:off x="5803" y="6577"/>
                  <a:ext cx="2871" cy="1183"/>
                </a:xfrm>
                <a:prstGeom prst="rect">
                  <a:avLst/>
                </a:prstGeom>
                <a:noFill/>
              </p:spPr>
              <p:txBody>
                <a:bodyPr wrap="square" rtlCol="0">
                  <a:spAutoFit/>
                </a:bodyPr>
                <a:p>
                  <a:pPr algn="l"/>
                  <a14:m>
                    <m:oMath xmlns:m="http://schemas.openxmlformats.org/officeDocument/2006/math">
                      <m:r>
                        <a:rPr lang="pt-BR" sz="2400" i="1" dirty="0" smtClean="0">
                          <a:latin typeface="Century Schoolbook" panose="02040604050505020304" pitchFamily="18" charset="0"/>
                          <a:ea typeface="Cambria Math" panose="02040503050406030204" pitchFamily="18" charset="0"/>
                          <a:sym typeface="+mn-ea"/>
                        </a:rPr>
                        <m:t>𝐼</m:t>
                      </m:r>
                      <m:r>
                        <a:rPr lang="en-US" altLang="pt-BR" sz="2400" i="1" baseline="-25000" dirty="0" smtClean="0">
                          <a:latin typeface="Century Schoolbook" panose="02040604050505020304" pitchFamily="18" charset="0"/>
                          <a:ea typeface="Cambria Math" panose="02040503050406030204" pitchFamily="18" charset="0"/>
                          <a:sym typeface="+mn-ea"/>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9" name="CaixaDeTexto 47"/>
                <p:cNvSpPr txBox="1">
                  <a:spLocks noRot="1" noChangeAspect="1" noMove="1" noResize="1" noEditPoints="1" noAdjustHandles="1" noChangeArrowheads="1" noChangeShapeType="1" noTextEdit="1"/>
                </p:cNvSpPr>
                <p:nvPr/>
              </p:nvSpPr>
              <p:spPr>
                <a:xfrm flipH="1">
                  <a:off x="5803" y="6577"/>
                  <a:ext cx="2871" cy="1183"/>
                </a:xfrm>
                <a:prstGeom prst="rect">
                  <a:avLst/>
                </a:prstGeom>
                <a:blipFill rotWithShape="1">
                  <a:blip r:embed="rId2"/>
                </a:blipFill>
              </p:spPr>
              <p:txBody>
                <a:bodyPr/>
                <a:lstStyle/>
                <a:p>
                  <a:r>
                    <a:rPr lang="pt-BR" altLang="en-US">
                      <a:noFill/>
                    </a:rPr>
                    <a:t> </a:t>
                  </a:r>
                </a:p>
              </p:txBody>
            </p:sp>
          </mc:Fallback>
        </mc:AlternateContent>
        <p:cxnSp>
          <p:nvCxnSpPr>
            <p:cNvPr id="124" name="Conector de Seta Reta 59"/>
            <p:cNvCxnSpPr/>
            <p:nvPr/>
          </p:nvCxnSpPr>
          <p:spPr>
            <a:xfrm flipH="1">
              <a:off x="5568" y="6930"/>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926" y="6746"/>
              <a:ext cx="1365"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4995" y="5985"/>
              <a:ext cx="2115" cy="81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grpSp>
      <p:sp>
        <p:nvSpPr>
          <p:cNvPr id="8" name="Caixa de Texto 114"/>
          <p:cNvSpPr txBox="1"/>
          <p:nvPr/>
        </p:nvSpPr>
        <p:spPr>
          <a:xfrm>
            <a:off x="515620" y="2389505"/>
            <a:ext cx="11279505" cy="829945"/>
          </a:xfrm>
          <a:prstGeom prst="rect">
            <a:avLst/>
          </a:prstGeom>
          <a:solidFill>
            <a:schemeClr val="bg1"/>
          </a:solidFill>
        </p:spPr>
        <p:txBody>
          <a:bodyPr wrap="square" rtlCol="0" anchor="t">
            <a:spAutoFit/>
          </a:bodyPr>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Caso levemos em consideração o efeito Early, a relação entre correntes será  </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2301875" y="3015615"/>
                <a:ext cx="5424170" cy="861695"/>
              </a:xfrm>
              <a:prstGeom prst="rect">
                <a:avLst/>
              </a:prstGeom>
              <a:solidFill>
                <a:schemeClr val="bg1"/>
              </a:solidFill>
              <a:ln w="31750">
                <a:solidFill>
                  <a:srgbClr val="FFFF00"/>
                </a:solidFill>
              </a:ln>
            </p:spPr>
            <p:txBody>
              <a:bodyPr wrap="square" rtlCol="0" anchor="t">
                <a:spAutoFit/>
              </a:bodyPr>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𝐼</m:t>
                          </m:r>
                        </m:e>
                        <m:sub>
                          <m:r>
                            <a:rPr lang="en-US" altLang="pt-BR" sz="2400" i="1" dirty="0" smtClean="0">
                              <a:latin typeface="Cambria Math" panose="02040503050406030204" pitchFamily="18" charset="0"/>
                              <a:ea typeface="MS Mincho" charset="0"/>
                              <a:cs typeface="Cambria Math" panose="02040503050406030204" pitchFamily="18" charset="0"/>
                              <a:sym typeface="+mn-ea"/>
                            </a:rPr>
                            <m:t>0</m:t>
                          </m:r>
                        </m:sub>
                      </m:sSub>
                      <m:r>
                        <a:rPr lang="en-US" altLang="pt-BR" sz="2400" i="1" dirty="0" smtClean="0">
                          <a:latin typeface="Cambria Math" panose="02040503050406030204" pitchFamily="18" charset="0"/>
                          <a:ea typeface="MS Mincho"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1</m:t>
                          </m:r>
                        </m:num>
                        <m:den>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2</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𝛽</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𝑉𝑜𝑢𝑡</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400" b="1" i="1" baseline="-25000" dirty="0" smtClean="0">
                              <a:latin typeface="Cambria Math" panose="02040503050406030204" pitchFamily="18" charset="0"/>
                              <a:ea typeface="Cambria Math" panose="02040503050406030204" pitchFamily="18" charset="0"/>
                              <a:cs typeface="Cambria Math" panose="02040503050406030204" pitchFamily="18" charset="0"/>
                            </a:rPr>
                            <m:t>𝑩</m:t>
                          </m:r>
                          <m:r>
                            <a:rPr lang="en-US" altLang="pt-BR" sz="2400" i="1" dirty="0" smtClean="0">
                              <a:latin typeface="Cambria Math" panose="02040503050406030204" pitchFamily="18" charset="0"/>
                              <a:ea typeface="MS Mincho" charset="0"/>
                              <a:cs typeface="Cambria Math" panose="02040503050406030204" pitchFamily="18" charset="0"/>
                            </a:rPr>
                            <m:t>)</m:t>
                          </m:r>
                          <m:r>
                            <a:rPr lang="pt-BR" altLang="en-US" sz="2400" dirty="0" smtClean="0">
                              <a:latin typeface="Cambria Math" panose="02040503050406030204" pitchFamily="18" charset="0"/>
                              <a:ea typeface="Cambria Math" panose="02040503050406030204" pitchFamily="18" charset="0"/>
                              <a:cs typeface="Cambria Math" panose="02040503050406030204" pitchFamily="18" charset="0"/>
                              <a:sym typeface="+mn-ea"/>
                            </a:rPr>
                            <m:t> </m:t>
                          </m:r>
                        </m:num>
                        <m:den>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2400" i="1" dirty="0" smtClean="0">
                          <a:latin typeface="Cambria Math" panose="02040503050406030204" pitchFamily="18" charset="0"/>
                          <a:ea typeface="MS Mincho" charset="0"/>
                          <a:cs typeface="Cambria Math" panose="02040503050406030204" pitchFamily="18" charset="0"/>
                        </a:rPr>
                        <m:t>)</m:t>
                      </m:r>
                    </m:oMath>
                  </m:oMathPara>
                </a14:m>
                <a:endParaRPr lang="pt-BR" altLang="en-US" sz="2400" dirty="0" smtClean="0">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2301875" y="3015615"/>
                <a:ext cx="5424170" cy="861695"/>
              </a:xfrm>
              <a:prstGeom prst="rect">
                <a:avLst/>
              </a:prstGeom>
              <a:blipFill rotWithShape="1">
                <a:blip r:embed="rId3"/>
                <a:stretch>
                  <a:fillRect l="-293" t="-1842" r="-293" b="-1842"/>
                </a:stretch>
              </a:blipFill>
              <a:ln w="31750">
                <a:solidFill>
                  <a:srgbClr val="FFFF00"/>
                </a:solidFill>
              </a:ln>
            </p:spPr>
            <p:txBody>
              <a:bodyPr/>
              <a:lstStyle/>
              <a:p>
                <a:r>
                  <a:rPr lang="pt-BR" altLang="en-US">
                    <a:noFill/>
                  </a:rPr>
                  <a:t> </a:t>
                </a:r>
              </a:p>
            </p:txBody>
          </p:sp>
        </mc:Fallback>
      </mc:AlternateContent>
      <p:grpSp>
        <p:nvGrpSpPr>
          <p:cNvPr id="22" name="Group 21"/>
          <p:cNvGrpSpPr/>
          <p:nvPr/>
        </p:nvGrpSpPr>
        <p:grpSpPr>
          <a:xfrm>
            <a:off x="7605395" y="3346450"/>
            <a:ext cx="4013169" cy="3156549"/>
            <a:chOff x="11462" y="5096"/>
            <a:chExt cx="6643" cy="5271"/>
          </a:xfrm>
        </p:grpSpPr>
        <p:pic>
          <p:nvPicPr>
            <p:cNvPr id="100" name="Picture 99"/>
            <p:cNvPicPr/>
            <p:nvPr/>
          </p:nvPicPr>
          <p:blipFill>
            <a:blip r:embed="rId4"/>
            <a:stretch>
              <a:fillRect/>
            </a:stretch>
          </p:blipFill>
          <p:spPr>
            <a:xfrm>
              <a:off x="11462" y="5096"/>
              <a:ext cx="6643" cy="5271"/>
            </a:xfrm>
            <a:prstGeom prst="rect">
              <a:avLst/>
            </a:prstGeom>
            <a:noFill/>
            <a:ln w="9525">
              <a:noFill/>
            </a:ln>
          </p:spPr>
        </p:pic>
        <p:sp>
          <p:nvSpPr>
            <p:cNvPr id="17" name="Elipse 2"/>
            <p:cNvSpPr/>
            <p:nvPr/>
          </p:nvSpPr>
          <p:spPr>
            <a:xfrm>
              <a:off x="13121" y="7955"/>
              <a:ext cx="133" cy="147"/>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 name="Elipse 3"/>
            <p:cNvSpPr/>
            <p:nvPr/>
          </p:nvSpPr>
          <p:spPr>
            <a:xfrm>
              <a:off x="14288" y="7863"/>
              <a:ext cx="133" cy="147"/>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Rectangle 140"/>
            <p:cNvSpPr>
              <a:spLocks noChangeArrowheads="1"/>
            </p:cNvSpPr>
            <p:nvPr/>
          </p:nvSpPr>
          <p:spPr bwMode="auto">
            <a:xfrm flipH="1">
              <a:off x="12813" y="7979"/>
              <a:ext cx="1030" cy="76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Q1</a:t>
              </a:r>
              <a:endParaRPr lang="pt-BR" sz="2400" baseline="-25000" dirty="0" smtClean="0"/>
            </a:p>
          </p:txBody>
        </p:sp>
        <p:sp>
          <p:nvSpPr>
            <p:cNvPr id="20" name="Rectangle 140"/>
            <p:cNvSpPr>
              <a:spLocks noChangeArrowheads="1"/>
            </p:cNvSpPr>
            <p:nvPr/>
          </p:nvSpPr>
          <p:spPr bwMode="auto">
            <a:xfrm flipH="1">
              <a:off x="14174" y="7987"/>
              <a:ext cx="847" cy="6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Q2</a:t>
              </a:r>
              <a:endParaRPr lang="pt-BR" sz="2000" baseline="-25000" dirty="0" smtClean="0"/>
            </a:p>
          </p:txBody>
        </p:sp>
      </p:grpSp>
      <p:sp>
        <p:nvSpPr>
          <p:cNvPr id="21" name="Slide Number Placeholder 1"/>
          <p:cNvSpPr>
            <a:spLocks noGrp="1"/>
          </p:cNvSpPr>
          <p:nvPr/>
        </p:nvSpPr>
        <p:spPr>
          <a:xfrm>
            <a:off x="8875395" y="63023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433830"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253220" y="525526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4207524" y="506159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4749800" y="460311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4598670" y="588137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738995" y="600456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822055" y="4714875"/>
            <a:ext cx="1087120" cy="146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4034155" y="402082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899650" y="494538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2230120" y="5111750"/>
            <a:ext cx="2519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 30mV</a:t>
            </a:r>
            <a:r>
              <a:rPr lang="pt-BR" altLang="en-US" sz="2800" baseline="-25000" dirty="0" smtClean="0">
                <a:latin typeface="Comic Sans MS" panose="030F0702030302020204" pitchFamily="66" charset="0"/>
                <a:cs typeface="Comic Sans MS" panose="030F0702030302020204" pitchFamily="66" charset="0"/>
              </a:rPr>
              <a:t>ef</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9065423" y="420144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616585" y="1155065"/>
                <a:ext cx="11216640" cy="319468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Deseja-se montar com os amplificadores um sistema que permita fornecer a saída uma potencia de 0.5 W, ou mais, p/ fonte de entrada vin=30mV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z</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=0.5 MOhm e z</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load</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=100 Ohm</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um sinal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sen(</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ef</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  = V</a:t>
                </a:r>
                <a:r>
                  <a:rPr lang="pt-BR" altLang="en-US" sz="2800" b="1" i="1" baseline="-25000"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P</a:t>
                </a: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a:t>
                </a:r>
                <a14:m>
                  <m:oMath xmlns:m="http://schemas.openxmlformats.org/officeDocument/2006/math">
                    <m:rad>
                      <m:radPr>
                        <m:degHide m:val="on"/>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e>
                    </m:rad>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i="1" dirty="0" smtClean="0">
                    <a:solidFill>
                      <a:schemeClr val="tx1"/>
                    </a:solidFill>
                    <a:latin typeface="Cambria" panose="02040503050406030204" charset="0"/>
                    <a:ea typeface="Cambria Math" panose="02040503050406030204" pitchFamily="18" charset="0"/>
                    <a:cs typeface="Cambria" panose="02040503050406030204" charset="0"/>
                    <a:sym typeface="Symbol" panose="05050102010706020507" charset="0"/>
                  </a:rPr>
                  <a:t>Potencia = </a:t>
                </a:r>
                <a14:m>
                  <m:oMath xmlns:m="http://schemas.openxmlformats.org/officeDocument/2006/math">
                    <m:sSubSup>
                      <m:sSubSup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Sup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𝒆𝒇</m:t>
                        </m:r>
                      </m:sub>
                      <m:sup>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p>
                    </m:sSubSup>
                  </m:oMath>
                </a14:m>
                <a:r>
                  <a:rPr lang="pt-BR" altLang="en-US"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/R</a:t>
                </a:r>
                <a:endParaRPr lang="pt-BR" altLang="en-US"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616585" y="1155065"/>
                <a:ext cx="11216640" cy="3194685"/>
              </a:xfrm>
              <a:prstGeom prst="rect">
                <a:avLst/>
              </a:prstGeom>
              <a:blipFill rotWithShape="1">
                <a:blip r:embed="rId1"/>
                <a:stretch>
                  <a:fillRect/>
                </a:stretch>
              </a:blipFill>
            </p:spPr>
            <p:txBody>
              <a:bodyPr/>
              <a:lstStyle/>
              <a:p>
                <a:r>
                  <a:rPr lang="pt-BR" altLang="en-US">
                    <a:noFill/>
                  </a:rPr>
                  <a:t> </a:t>
                </a:r>
              </a:p>
            </p:txBody>
          </p:sp>
        </mc:Fallback>
      </mc:AlternateContent>
      <p:sp>
        <p:nvSpPr>
          <p:cNvPr id="5" name="Caixa de Texto 4"/>
          <p:cNvSpPr txBox="1"/>
          <p:nvPr/>
        </p:nvSpPr>
        <p:spPr>
          <a:xfrm>
            <a:off x="5963920" y="4542790"/>
            <a:ext cx="2849880" cy="1198880"/>
          </a:xfrm>
          <a:prstGeom prst="rect">
            <a:avLst/>
          </a:prstGeom>
          <a:solidFill>
            <a:schemeClr val="accent2">
              <a:lumMod val="75000"/>
            </a:schemeClr>
          </a:solidFill>
          <a:ln>
            <a:solidFill>
              <a:srgbClr val="C00000"/>
            </a:solidFill>
          </a:ln>
        </p:spPr>
        <p:txBody>
          <a:bodyPr wrap="square" rtlCol="0">
            <a:spAutoFit/>
          </a:bodyPr>
          <a:lstStyle/>
          <a:p>
            <a:pPr algn="ctr"/>
            <a:r>
              <a:rPr lang="pt-BR" altLang="en-US" sz="2400" b="1" dirty="0">
                <a:latin typeface="Comic Sans MS" panose="030F0702030302020204" pitchFamily="66" charset="0"/>
                <a:cs typeface="Comic Sans MS" panose="030F0702030302020204" pitchFamily="66" charset="0"/>
              </a:rPr>
              <a:t>sistema para fornecer 0.5W ou mais a carga</a:t>
            </a:r>
            <a:endParaRPr lang="pt-BR" altLang="en-US" sz="2400" b="1" dirty="0">
              <a:latin typeface="Comic Sans MS" panose="030F0702030302020204" pitchFamily="66" charset="0"/>
              <a:cs typeface="Comic Sans MS" panose="030F0702030302020204" pitchFamily="66" charset="0"/>
            </a:endParaRPr>
          </a:p>
        </p:txBody>
      </p:sp>
      <p:sp>
        <p:nvSpPr>
          <p:cNvPr id="3" name="Caixa de Texto 23"/>
          <p:cNvSpPr txBox="1"/>
          <p:nvPr/>
        </p:nvSpPr>
        <p:spPr>
          <a:xfrm>
            <a:off x="10151745" y="4289425"/>
            <a:ext cx="132080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0.5W</a:t>
            </a:r>
            <a:endParaRPr lang="pt-BR" altLang="en-US" sz="2800" dirty="0" smtClean="0">
              <a:latin typeface="Comic Sans MS" panose="030F0702030302020204" pitchFamily="66" charset="0"/>
              <a:cs typeface="Comic Sans MS" panose="030F0702030302020204" pitchFamily="66" charset="0"/>
            </a:endParaRPr>
          </a:p>
        </p:txBody>
      </p:sp>
      <p:sp>
        <p:nvSpPr>
          <p:cNvPr id="7" name="Forma livre 6"/>
          <p:cNvSpPr/>
          <p:nvPr/>
        </p:nvSpPr>
        <p:spPr>
          <a:xfrm>
            <a:off x="9449428" y="4831088"/>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Caixa de Texto 114"/>
          <p:cNvSpPr txBox="1"/>
          <p:nvPr/>
        </p:nvSpPr>
        <p:spPr>
          <a:xfrm>
            <a:off x="536575" y="79565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bipolar: impedancia de saída </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10" name="Group 9"/>
          <p:cNvGrpSpPr/>
          <p:nvPr/>
        </p:nvGrpSpPr>
        <p:grpSpPr>
          <a:xfrm>
            <a:off x="810789" y="2727712"/>
            <a:ext cx="5524322" cy="2693113"/>
            <a:chOff x="346" y="5196"/>
            <a:chExt cx="10503" cy="4757"/>
          </a:xfrm>
        </p:grpSpPr>
        <p:cxnSp>
          <p:nvCxnSpPr>
            <p:cNvPr id="131" name="Conector Reto 37"/>
            <p:cNvCxnSpPr/>
            <p:nvPr/>
          </p:nvCxnSpPr>
          <p:spPr>
            <a:xfrm>
              <a:off x="5568" y="995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74"/>
            <p:cNvCxnSpPr/>
            <p:nvPr/>
          </p:nvCxnSpPr>
          <p:spPr>
            <a:xfrm>
              <a:off x="4257" y="83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4909" y="834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5398" y="767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5443" y="859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5421" y="728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2653" y="834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1184" y="7933"/>
              <a:ext cx="3022" cy="957"/>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1973" y="993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346" y="5575"/>
              <a:ext cx="1627"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2244" y="519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1943" y="5779"/>
              <a:ext cx="610" cy="870"/>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3243" y="7102"/>
              <a:ext cx="0" cy="12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2244" y="7111"/>
              <a:ext cx="102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812" y="8122"/>
              <a:ext cx="2136"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9" name="Caixa de Texto 23"/>
            <p:cNvSpPr txBox="1"/>
            <p:nvPr/>
          </p:nvSpPr>
          <p:spPr>
            <a:xfrm>
              <a:off x="5122" y="8146"/>
              <a:ext cx="2357"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13" name="Conector Reto 22"/>
            <p:cNvCxnSpPr/>
            <p:nvPr/>
          </p:nvCxnSpPr>
          <p:spPr>
            <a:xfrm rot="16200000" flipH="1">
              <a:off x="5352" y="944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9" name="CaixaDeTexto 47"/>
                <p:cNvSpPr txBox="1"/>
                <p:nvPr/>
              </p:nvSpPr>
              <p:spPr>
                <a:xfrm flipH="1">
                  <a:off x="5803" y="6577"/>
                  <a:ext cx="5046" cy="1485"/>
                </a:xfrm>
                <a:prstGeom prst="rect">
                  <a:avLst/>
                </a:prstGeom>
                <a:noFill/>
              </p:spPr>
              <p:txBody>
                <a:bodyPr wrap="square" rtlCol="0">
                  <a:spAutoFit/>
                </a:bodyPr>
                <a:p>
                  <a:pPr algn="l"/>
                  <a14:m>
                    <m:oMathPara xmlns:m="http://schemas.openxmlformats.org/officeDocument/2006/math">
                      <m:oMathParaPr>
                        <m:jc m:val="centerGroup"/>
                      </m:oMathParaPr>
                      <m:oMath xmlns:m="http://schemas.openxmlformats.org/officeDocument/2006/math">
                        <m:r>
                          <a:rPr lang="pt-BR" sz="2400" i="1" dirty="0" smtClean="0">
                            <a:latin typeface="Century Schoolbook" panose="02040604050505020304" pitchFamily="18" charset="0"/>
                            <a:ea typeface="Cambria Math" panose="02040503050406030204" pitchFamily="18" charset="0"/>
                            <a:sym typeface="+mn-ea"/>
                          </a:rPr>
                          <m:t>𝐼</m:t>
                        </m:r>
                        <m:r>
                          <a:rPr lang="en-US" altLang="pt-BR" sz="2400" i="1" baseline="-25000" dirty="0" smtClean="0">
                            <a:latin typeface="Century Schoolbook" panose="02040604050505020304" pitchFamily="18" charset="0"/>
                            <a:ea typeface="Cambria Math" panose="02040503050406030204" pitchFamily="18" charset="0"/>
                            <a:sym typeface="+mn-ea"/>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1</m:t>
                            </m:r>
                          </m:num>
                          <m:den>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2</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𝛽</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9" name="CaixaDeTexto 47"/>
                <p:cNvSpPr txBox="1">
                  <a:spLocks noRot="1" noChangeAspect="1" noMove="1" noResize="1" noEditPoints="1" noAdjustHandles="1" noChangeArrowheads="1" noChangeShapeType="1" noTextEdit="1"/>
                </p:cNvSpPr>
                <p:nvPr/>
              </p:nvSpPr>
              <p:spPr>
                <a:xfrm flipH="1">
                  <a:off x="5803" y="6577"/>
                  <a:ext cx="5046" cy="1485"/>
                </a:xfrm>
                <a:prstGeom prst="rect">
                  <a:avLst/>
                </a:prstGeom>
                <a:blipFill rotWithShape="1">
                  <a:blip r:embed="rId1"/>
                </a:blipFill>
              </p:spPr>
              <p:txBody>
                <a:bodyPr/>
                <a:lstStyle/>
                <a:p>
                  <a:r>
                    <a:rPr lang="pt-BR" altLang="en-US">
                      <a:noFill/>
                    </a:rPr>
                    <a:t> </a:t>
                  </a:r>
                </a:p>
              </p:txBody>
            </p:sp>
          </mc:Fallback>
        </mc:AlternateContent>
        <p:cxnSp>
          <p:nvCxnSpPr>
            <p:cNvPr id="124" name="Conector de Seta Reta 59"/>
            <p:cNvCxnSpPr/>
            <p:nvPr/>
          </p:nvCxnSpPr>
          <p:spPr>
            <a:xfrm flipH="1">
              <a:off x="5568" y="6930"/>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926" y="6746"/>
              <a:ext cx="1365"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4995" y="5985"/>
              <a:ext cx="2115" cy="81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grpSp>
      <p:sp>
        <p:nvSpPr>
          <p:cNvPr id="21" name="Slide Number Placeholder 1"/>
          <p:cNvSpPr>
            <a:spLocks noGrp="1"/>
          </p:cNvSpPr>
          <p:nvPr/>
        </p:nvSpPr>
        <p:spPr>
          <a:xfrm>
            <a:off x="8875395" y="63023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92" name="Conector Reto 5"/>
          <p:cNvCxnSpPr/>
          <p:nvPr/>
        </p:nvCxnSpPr>
        <p:spPr>
          <a:xfrm>
            <a:off x="9417050" y="341058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9473467" y="2777940"/>
            <a:ext cx="89471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74"/>
          <p:cNvCxnSpPr/>
          <p:nvPr/>
        </p:nvCxnSpPr>
        <p:spPr>
          <a:xfrm>
            <a:off x="9134475" y="42316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9429115" y="340741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9257665" y="3738245"/>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 name="Grupo 34"/>
          <p:cNvGrpSpPr/>
          <p:nvPr/>
        </p:nvGrpSpPr>
        <p:grpSpPr>
          <a:xfrm rot="5400000" flipH="1">
            <a:off x="9527335" y="3703954"/>
            <a:ext cx="1800000" cy="220980"/>
            <a:chOff x="3938670" y="3524056"/>
            <a:chExt cx="2013908" cy="255373"/>
          </a:xfrm>
        </p:grpSpPr>
        <p:cxnSp>
          <p:nvCxnSpPr>
            <p:cNvPr id="10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3" name="Caixa de Texto 23"/>
          <p:cNvSpPr txBox="1"/>
          <p:nvPr/>
        </p:nvSpPr>
        <p:spPr>
          <a:xfrm>
            <a:off x="10537825" y="374967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104" name="Conector Reto 71"/>
          <p:cNvCxnSpPr/>
          <p:nvPr/>
        </p:nvCxnSpPr>
        <p:spPr>
          <a:xfrm>
            <a:off x="10316845" y="47339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2"/>
          <p:cNvCxnSpPr/>
          <p:nvPr/>
        </p:nvCxnSpPr>
        <p:spPr>
          <a:xfrm>
            <a:off x="9293860" y="47186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73"/>
          <p:cNvSpPr txBox="1"/>
          <p:nvPr/>
        </p:nvSpPr>
        <p:spPr>
          <a:xfrm>
            <a:off x="5288915" y="4866005"/>
            <a:ext cx="3725545" cy="82994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 name="CaixaDeTexto 47"/>
              <p:cNvSpPr txBox="1"/>
              <p:nvPr/>
            </p:nvSpPr>
            <p:spPr>
              <a:xfrm flipH="1">
                <a:off x="6734753" y="3564792"/>
                <a:ext cx="2654073" cy="840713"/>
              </a:xfrm>
              <a:prstGeom prst="rect">
                <a:avLst/>
              </a:prstGeom>
              <a:noFill/>
            </p:spPr>
            <p:txBody>
              <a:bodyPr wrap="square" rtlCol="0">
                <a:spAutoFit/>
              </a:bodyPr>
              <a:p>
                <a:pPr algn="l"/>
                <a14:m>
                  <m:oMathPara xmlns:m="http://schemas.openxmlformats.org/officeDocument/2006/math">
                    <m:oMathParaPr>
                      <m:jc m:val="centerGroup"/>
                    </m:oMathParaPr>
                    <m:oMath xmlns:m="http://schemas.openxmlformats.org/officeDocument/2006/math">
                      <m:r>
                        <a:rPr lang="pt-BR" sz="2400" i="1" dirty="0" smtClean="0">
                          <a:latin typeface="Century Schoolbook" panose="02040604050505020304" pitchFamily="18" charset="0"/>
                          <a:ea typeface="Cambria Math" panose="02040503050406030204" pitchFamily="18" charset="0"/>
                          <a:sym typeface="+mn-ea"/>
                        </a:rPr>
                        <m:t>𝐼</m:t>
                      </m:r>
                      <m:r>
                        <a:rPr lang="en-US" altLang="pt-BR" sz="2400" i="1" baseline="-25000" dirty="0" smtClean="0">
                          <a:latin typeface="Century Schoolbook" panose="02040604050505020304" pitchFamily="18" charset="0"/>
                          <a:ea typeface="Cambria Math" panose="02040503050406030204" pitchFamily="18" charset="0"/>
                          <a:sym typeface="+mn-ea"/>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1</m:t>
                          </m:r>
                        </m:num>
                        <m:den>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2</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𝛽</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2" name="CaixaDeTexto 47"/>
              <p:cNvSpPr txBox="1">
                <a:spLocks noRot="1" noChangeAspect="1" noMove="1" noResize="1" noEditPoints="1" noAdjustHandles="1" noChangeArrowheads="1" noChangeShapeType="1" noTextEdit="1"/>
              </p:cNvSpPr>
              <p:nvPr/>
            </p:nvSpPr>
            <p:spPr>
              <a:xfrm flipH="1">
                <a:off x="6734753" y="3564792"/>
                <a:ext cx="2654073" cy="840713"/>
              </a:xfrm>
              <a:prstGeom prst="rect">
                <a:avLst/>
              </a:prstGeom>
              <a:blipFill rotWithShape="1">
                <a:blip r:embed="rId2"/>
                <a:stretch>
                  <a:fillRect l="-22" t="-64" r="13" b="-921"/>
                </a:stretch>
              </a:blipFill>
            </p:spPr>
            <p:txBody>
              <a:bodyPr/>
              <a:lstStyle/>
              <a:p>
                <a:r>
                  <a:rPr lang="pt-BR" altLang="en-US">
                    <a:noFill/>
                  </a:rPr>
                  <a:t> </a:t>
                </a:r>
              </a:p>
            </p:txBody>
          </p:sp>
        </mc:Fallback>
      </mc:AlternateContent>
    </p:spTree>
  </p:cSld>
  <p:clrMapOvr>
    <a:masterClrMapping/>
  </p:clrMapOvr>
</p:sld>
</file>

<file path=ppt/slides/slide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10235" y="4362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bipolar: nova configuração</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4351089" y="57814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3518455" y="47614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3932555" y="476059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4243070" y="433768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4271645" y="491744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4257675" y="408876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2499995" y="476313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1567221" y="4498666"/>
            <a:ext cx="1918772" cy="607413"/>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2068264" y="57725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1201420" y="2239010"/>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2225076" y="27607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2026702" y="2380303"/>
            <a:ext cx="387626" cy="552342"/>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3554730" y="4251325"/>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2251710" y="3852545"/>
            <a:ext cx="104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330960" y="461899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4544695" y="463804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DeTexto 47"/>
          <p:cNvSpPr txBox="1"/>
          <p:nvPr/>
        </p:nvSpPr>
        <p:spPr>
          <a:xfrm flipH="1">
            <a:off x="1611853" y="518883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08" name="Conector de Seta Reta 59"/>
          <p:cNvCxnSpPr/>
          <p:nvPr/>
        </p:nvCxnSpPr>
        <p:spPr>
          <a:xfrm flipH="1">
            <a:off x="2068147" y="39687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59"/>
          <p:cNvCxnSpPr/>
          <p:nvPr/>
        </p:nvCxnSpPr>
        <p:spPr>
          <a:xfrm flipH="1">
            <a:off x="4669107" y="52368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59"/>
          <p:cNvCxnSpPr/>
          <p:nvPr/>
        </p:nvCxnSpPr>
        <p:spPr>
          <a:xfrm rot="5400000" flipH="1">
            <a:off x="2748867" y="47154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59"/>
          <p:cNvCxnSpPr/>
          <p:nvPr/>
        </p:nvCxnSpPr>
        <p:spPr>
          <a:xfrm rot="16200000">
            <a:off x="3800427" y="47154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2" name="Conector de Seta Reta 59"/>
          <p:cNvCxnSpPr/>
          <p:nvPr/>
        </p:nvCxnSpPr>
        <p:spPr>
          <a:xfrm flipH="1">
            <a:off x="4669107" y="39033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3" name="Conector Reto 22"/>
          <p:cNvCxnSpPr/>
          <p:nvPr/>
        </p:nvCxnSpPr>
        <p:spPr>
          <a:xfrm rot="16200000" flipH="1">
            <a:off x="4213716" y="545575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146252" y="52507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5" name="CaixaDeTexto 47"/>
              <p:cNvSpPr txBox="1"/>
              <p:nvPr/>
            </p:nvSpPr>
            <p:spPr>
              <a:xfrm flipH="1">
                <a:off x="1176243" y="381596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5" name="CaixaDeTexto 47"/>
              <p:cNvSpPr txBox="1">
                <a:spLocks noRot="1" noChangeAspect="1" noMove="1" noResize="1" noEditPoints="1" noAdjustHandles="1" noChangeArrowheads="1" noChangeShapeType="1" noTextEdit="1"/>
              </p:cNvSpPr>
              <p:nvPr/>
            </p:nvSpPr>
            <p:spPr>
              <a:xfrm flipH="1">
                <a:off x="1176243" y="3815964"/>
                <a:ext cx="873125" cy="669925"/>
              </a:xfrm>
              <a:prstGeom prst="rect">
                <a:avLst/>
              </a:prstGeom>
              <a:blipFill rotWithShape="1">
                <a:blip r:embed="rId1"/>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6" name="CaixaDeTexto 47"/>
              <p:cNvSpPr txBox="1"/>
              <p:nvPr/>
            </p:nvSpPr>
            <p:spPr>
              <a:xfrm flipH="1">
                <a:off x="2424653" y="487704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6" name="CaixaDeTexto 47"/>
              <p:cNvSpPr txBox="1">
                <a:spLocks noRot="1" noChangeAspect="1" noMove="1" noResize="1" noEditPoints="1" noAdjustHandles="1" noChangeArrowheads="1" noChangeShapeType="1" noTextEdit="1"/>
              </p:cNvSpPr>
              <p:nvPr/>
            </p:nvSpPr>
            <p:spPr>
              <a:xfrm flipH="1">
                <a:off x="2424653" y="4877049"/>
                <a:ext cx="873125" cy="664210"/>
              </a:xfrm>
              <a:prstGeom prst="rect">
                <a:avLst/>
              </a:prstGeom>
              <a:blipFill rotWithShape="1">
                <a:blip r:embed="rId2"/>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7" name="CaixaDeTexto 47"/>
              <p:cNvSpPr txBox="1"/>
              <p:nvPr/>
            </p:nvSpPr>
            <p:spPr>
              <a:xfrm flipH="1">
                <a:off x="3472403" y="4882764"/>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7" name="CaixaDeTexto 47"/>
              <p:cNvSpPr txBox="1">
                <a:spLocks noRot="1" noChangeAspect="1" noMove="1" noResize="1" noEditPoints="1" noAdjustHandles="1" noChangeArrowheads="1" noChangeShapeType="1" noTextEdit="1"/>
              </p:cNvSpPr>
              <p:nvPr/>
            </p:nvSpPr>
            <p:spPr>
              <a:xfrm flipH="1">
                <a:off x="3472403" y="4882764"/>
                <a:ext cx="873125" cy="664210"/>
              </a:xfrm>
              <a:prstGeom prst="rect">
                <a:avLst/>
              </a:prstGeom>
              <a:blipFill rotWithShape="1">
                <a:blip r:embed="rId2"/>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DeTexto 47"/>
              <p:cNvSpPr txBox="1"/>
              <p:nvPr/>
            </p:nvSpPr>
            <p:spPr>
              <a:xfrm flipH="1">
                <a:off x="4669378" y="377532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9" name="CaixaDeTexto 47"/>
              <p:cNvSpPr txBox="1">
                <a:spLocks noRot="1" noChangeAspect="1" noMove="1" noResize="1" noEditPoints="1" noAdjustHandles="1" noChangeArrowheads="1" noChangeShapeType="1" noTextEdit="1"/>
              </p:cNvSpPr>
              <p:nvPr/>
            </p:nvSpPr>
            <p:spPr>
              <a:xfrm flipH="1">
                <a:off x="4669378" y="3775324"/>
                <a:ext cx="873125" cy="669925"/>
              </a:xfrm>
              <a:prstGeom prst="rect">
                <a:avLst/>
              </a:prstGeom>
              <a:blipFill rotWithShape="1">
                <a:blip r:embed="rId3"/>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1" name="Caixa de Texto 8"/>
              <p:cNvSpPr txBox="1"/>
              <p:nvPr/>
            </p:nvSpPr>
            <p:spPr>
              <a:xfrm>
                <a:off x="5614670" y="1908810"/>
                <a:ext cx="6183630" cy="8521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𝑅𝑒𝑓</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1" name="Caixa de Texto 8"/>
              <p:cNvSpPr txBox="1">
                <a:spLocks noRot="1" noChangeAspect="1" noMove="1" noResize="1" noEditPoints="1" noAdjustHandles="1" noChangeArrowheads="1" noChangeShapeType="1" noTextEdit="1"/>
              </p:cNvSpPr>
              <p:nvPr/>
            </p:nvSpPr>
            <p:spPr>
              <a:xfrm>
                <a:off x="5614670" y="1908810"/>
                <a:ext cx="6183630" cy="852170"/>
              </a:xfrm>
              <a:prstGeom prst="rect">
                <a:avLst/>
              </a:prstGeom>
              <a:blipFill rotWithShape="1">
                <a:blip r:embed="rId4"/>
                <a:stretch>
                  <a:fillRect t="-3577"/>
                </a:stretch>
              </a:blipFill>
            </p:spPr>
            <p:txBody>
              <a:bodyPr/>
              <a:lstStyle/>
              <a:p>
                <a:r>
                  <a:rPr lang="pt-BR" altLang="en-US">
                    <a:noFill/>
                  </a:rPr>
                  <a:t> </a:t>
                </a:r>
              </a:p>
            </p:txBody>
          </p:sp>
        </mc:Fallback>
      </mc:AlternateContent>
      <p:sp>
        <p:nvSpPr>
          <p:cNvPr id="123" name="Caixa de Texto 23"/>
          <p:cNvSpPr txBox="1"/>
          <p:nvPr/>
        </p:nvSpPr>
        <p:spPr>
          <a:xfrm>
            <a:off x="4235450" y="3190875"/>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4368117" y="36397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5" name="Caixa de Texto 8"/>
              <p:cNvSpPr txBox="1"/>
              <p:nvPr/>
            </p:nvSpPr>
            <p:spPr>
              <a:xfrm>
                <a:off x="5505450" y="4086860"/>
                <a:ext cx="6000750" cy="85090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5" name="Caixa de Texto 8"/>
              <p:cNvSpPr txBox="1">
                <a:spLocks noRot="1" noChangeAspect="1" noMove="1" noResize="1" noEditPoints="1" noAdjustHandles="1" noChangeArrowheads="1" noChangeShapeType="1" noTextEdit="1"/>
              </p:cNvSpPr>
              <p:nvPr/>
            </p:nvSpPr>
            <p:spPr>
              <a:xfrm>
                <a:off x="5505450" y="4086860"/>
                <a:ext cx="6000750" cy="850900"/>
              </a:xfrm>
              <a:prstGeom prst="rect">
                <a:avLst/>
              </a:prstGeom>
              <a:blipFill rotWithShape="1">
                <a:blip r:embed="rId5"/>
                <a:stretch>
                  <a:fillRect t="-3582"/>
                </a:stretch>
              </a:blipFill>
            </p:spPr>
            <p:txBody>
              <a:bodyPr/>
              <a:lstStyle/>
              <a:p>
                <a:r>
                  <a:rPr lang="pt-BR" altLang="en-US">
                    <a:noFill/>
                  </a:rPr>
                  <a:t> </a:t>
                </a:r>
              </a:p>
            </p:txBody>
          </p:sp>
        </mc:Fallback>
      </mc:AlternateContent>
      <p:cxnSp>
        <p:nvCxnSpPr>
          <p:cNvPr id="6" name="Conector Reto 74"/>
          <p:cNvCxnSpPr/>
          <p:nvPr/>
        </p:nvCxnSpPr>
        <p:spPr>
          <a:xfrm>
            <a:off x="2393870" y="3847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16"/>
          <p:cNvCxnSpPr/>
          <p:nvPr/>
        </p:nvCxnSpPr>
        <p:spPr>
          <a:xfrm rot="5400000">
            <a:off x="2990850" y="3846830"/>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19"/>
          <p:cNvCxnSpPr/>
          <p:nvPr/>
        </p:nvCxnSpPr>
        <p:spPr>
          <a:xfrm rot="5400000">
            <a:off x="3301365" y="3423920"/>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20"/>
          <p:cNvCxnSpPr/>
          <p:nvPr/>
        </p:nvCxnSpPr>
        <p:spPr>
          <a:xfrm rot="5400000" flipV="1">
            <a:off x="3329940" y="4003675"/>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 name="Conector Reto 21"/>
          <p:cNvCxnSpPr/>
          <p:nvPr/>
        </p:nvCxnSpPr>
        <p:spPr>
          <a:xfrm rot="5400000">
            <a:off x="3198223" y="3079387"/>
            <a:ext cx="72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1" name="Conector de Seta Reta 59"/>
          <p:cNvCxnSpPr/>
          <p:nvPr/>
        </p:nvCxnSpPr>
        <p:spPr>
          <a:xfrm rot="16200000">
            <a:off x="2748867" y="35216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 name="CaixaDeTexto 47"/>
              <p:cNvSpPr txBox="1"/>
              <p:nvPr/>
            </p:nvSpPr>
            <p:spPr>
              <a:xfrm flipH="1">
                <a:off x="2241773" y="3822314"/>
                <a:ext cx="1137285" cy="66675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3" name="CaixaDeTexto 47"/>
              <p:cNvSpPr txBox="1">
                <a:spLocks noRot="1" noChangeAspect="1" noMove="1" noResize="1" noEditPoints="1" noAdjustHandles="1" noChangeArrowheads="1" noChangeShapeType="1" noTextEdit="1"/>
              </p:cNvSpPr>
              <p:nvPr/>
            </p:nvSpPr>
            <p:spPr>
              <a:xfrm flipH="1">
                <a:off x="2241773" y="3822314"/>
                <a:ext cx="1137285" cy="666750"/>
              </a:xfrm>
              <a:prstGeom prst="rect">
                <a:avLst/>
              </a:prstGeom>
              <a:blipFill rotWithShape="1">
                <a:blip r:embed="rId6"/>
                <a:stretch>
                  <a:fillRect l="-20" t="-4609" r="20" b="37"/>
                </a:stretch>
              </a:blipFill>
            </p:spPr>
            <p:txBody>
              <a:bodyPr/>
              <a:lstStyle/>
              <a:p>
                <a:r>
                  <a:rPr lang="pt-BR" altLang="en-US">
                    <a:noFill/>
                  </a:rPr>
                  <a:t> </a:t>
                </a:r>
              </a:p>
            </p:txBody>
          </p:sp>
        </mc:Fallback>
      </mc:AlternateContent>
      <p:sp>
        <p:nvSpPr>
          <p:cNvPr id="15" name="CaixaDeTexto 47"/>
          <p:cNvSpPr txBox="1"/>
          <p:nvPr/>
        </p:nvSpPr>
        <p:spPr>
          <a:xfrm flipH="1">
            <a:off x="4704303" y="520280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6" name="Caixa de Texto 8"/>
              <p:cNvSpPr txBox="1"/>
              <p:nvPr/>
            </p:nvSpPr>
            <p:spPr>
              <a:xfrm>
                <a:off x="5614670" y="3026410"/>
                <a:ext cx="3395345" cy="85090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𝐸</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6" name="Caixa de Texto 8"/>
              <p:cNvSpPr txBox="1">
                <a:spLocks noRot="1" noChangeAspect="1" noMove="1" noResize="1" noEditPoints="1" noAdjustHandles="1" noChangeArrowheads="1" noChangeShapeType="1" noTextEdit="1"/>
              </p:cNvSpPr>
              <p:nvPr/>
            </p:nvSpPr>
            <p:spPr>
              <a:xfrm>
                <a:off x="5614670" y="3026410"/>
                <a:ext cx="3395345" cy="850900"/>
              </a:xfrm>
              <a:prstGeom prst="rect">
                <a:avLst/>
              </a:prstGeom>
              <a:blipFill rotWithShape="1">
                <a:blip r:embed="rId7"/>
                <a:stretch>
                  <a:fillRect t="-358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8"/>
              <p:cNvSpPr txBox="1"/>
              <p:nvPr/>
            </p:nvSpPr>
            <p:spPr>
              <a:xfrm>
                <a:off x="5614670" y="5250815"/>
                <a:ext cx="6000750" cy="11563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3" name="Caixa de Texto 8"/>
              <p:cNvSpPr txBox="1">
                <a:spLocks noRot="1" noChangeAspect="1" noMove="1" noResize="1" noEditPoints="1" noAdjustHandles="1" noChangeArrowheads="1" noChangeShapeType="1" noTextEdit="1"/>
              </p:cNvSpPr>
              <p:nvPr/>
            </p:nvSpPr>
            <p:spPr>
              <a:xfrm>
                <a:off x="5614670" y="5250815"/>
                <a:ext cx="6000750" cy="1156335"/>
              </a:xfrm>
              <a:prstGeom prst="rect">
                <a:avLst/>
              </a:prstGeom>
              <a:blipFill rotWithShape="1">
                <a:blip r:embed="rId8"/>
                <a:stretch>
                  <a:fillRect t="-2636"/>
                </a:stretch>
              </a:blipFill>
            </p:spPr>
            <p:txBody>
              <a:bodyPr/>
              <a:lstStyle/>
              <a:p>
                <a:r>
                  <a:rPr lang="pt-BR" altLang="en-US">
                    <a:noFill/>
                  </a:rPr>
                  <a:t> </a:t>
                </a:r>
              </a:p>
            </p:txBody>
          </p:sp>
        </mc:Fallback>
      </mc:AlternateContent>
    </p:spTree>
  </p:cSld>
  <p:clrMapOvr>
    <a:masterClrMapping/>
  </p:clrMapOvr>
</p:sld>
</file>

<file path=ppt/slides/slide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146540" y="617728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5" name="Caixa de Texto 114"/>
          <p:cNvSpPr txBox="1"/>
          <p:nvPr/>
        </p:nvSpPr>
        <p:spPr>
          <a:xfrm>
            <a:off x="610235" y="4362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bipolar: uma nova configuração</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3535749" y="59503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2703115" y="49303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3117215" y="492950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3427730" y="450659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3456305" y="508635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3442335" y="425767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1684655" y="493204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751881" y="4667576"/>
            <a:ext cx="1918772" cy="607413"/>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1252924" y="5941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386080" y="2407920"/>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1424976" y="29296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1211362" y="2549213"/>
            <a:ext cx="387626" cy="552342"/>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2739390" y="4420235"/>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1436370" y="4021455"/>
            <a:ext cx="104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515620" y="478790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3729355" y="480695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DeTexto 47"/>
          <p:cNvSpPr txBox="1"/>
          <p:nvPr/>
        </p:nvSpPr>
        <p:spPr>
          <a:xfrm flipH="1">
            <a:off x="796513" y="535774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13" name="Conector Reto 22"/>
          <p:cNvCxnSpPr/>
          <p:nvPr/>
        </p:nvCxnSpPr>
        <p:spPr>
          <a:xfrm rot="16200000" flipH="1">
            <a:off x="3398376" y="562466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4" name="Conector de Seta Reta 59"/>
          <p:cNvCxnSpPr/>
          <p:nvPr/>
        </p:nvCxnSpPr>
        <p:spPr>
          <a:xfrm flipH="1">
            <a:off x="3552777" y="38086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5" name="Caixa de Texto 8"/>
              <p:cNvSpPr txBox="1"/>
              <p:nvPr/>
            </p:nvSpPr>
            <p:spPr>
              <a:xfrm>
                <a:off x="6050915" y="1724025"/>
                <a:ext cx="3511550" cy="1146175"/>
              </a:xfrm>
              <a:prstGeom prst="rect">
                <a:avLst/>
              </a:prstGeom>
              <a:solidFill>
                <a:schemeClr val="bg1"/>
              </a:solidFill>
              <a:ln w="2540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5" name="Caixa de Texto 8"/>
              <p:cNvSpPr txBox="1">
                <a:spLocks noRot="1" noChangeAspect="1" noMove="1" noResize="1" noEditPoints="1" noAdjustHandles="1" noChangeArrowheads="1" noChangeShapeType="1" noTextEdit="1"/>
              </p:cNvSpPr>
              <p:nvPr/>
            </p:nvSpPr>
            <p:spPr>
              <a:xfrm>
                <a:off x="6050915" y="1724025"/>
                <a:ext cx="3511550" cy="1146175"/>
              </a:xfrm>
              <a:prstGeom prst="rect">
                <a:avLst/>
              </a:prstGeom>
              <a:blipFill rotWithShape="1">
                <a:blip r:embed="rId1"/>
                <a:stretch>
                  <a:fillRect l="-362" t="-1108" r="-362" b="-1108"/>
                </a:stretch>
              </a:blipFill>
              <a:ln w="25400">
                <a:solidFill>
                  <a:srgbClr val="FFFF00"/>
                </a:solidFill>
              </a:ln>
            </p:spPr>
            <p:txBody>
              <a:bodyPr/>
              <a:lstStyle/>
              <a:p>
                <a:r>
                  <a:rPr lang="pt-BR" altLang="en-US">
                    <a:noFill/>
                  </a:rPr>
                  <a:t> </a:t>
                </a:r>
              </a:p>
            </p:txBody>
          </p:sp>
        </mc:Fallback>
      </mc:AlternateContent>
      <p:cxnSp>
        <p:nvCxnSpPr>
          <p:cNvPr id="6" name="Conector Reto 74"/>
          <p:cNvCxnSpPr/>
          <p:nvPr/>
        </p:nvCxnSpPr>
        <p:spPr>
          <a:xfrm>
            <a:off x="1578530" y="40165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16"/>
          <p:cNvCxnSpPr/>
          <p:nvPr/>
        </p:nvCxnSpPr>
        <p:spPr>
          <a:xfrm rot="5400000">
            <a:off x="2175510" y="4015740"/>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19"/>
          <p:cNvCxnSpPr/>
          <p:nvPr/>
        </p:nvCxnSpPr>
        <p:spPr>
          <a:xfrm rot="5400000">
            <a:off x="2486025" y="3592830"/>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20"/>
          <p:cNvCxnSpPr/>
          <p:nvPr/>
        </p:nvCxnSpPr>
        <p:spPr>
          <a:xfrm rot="5400000" flipV="1">
            <a:off x="2514600" y="4172585"/>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 name="Conector Reto 21"/>
          <p:cNvCxnSpPr/>
          <p:nvPr/>
        </p:nvCxnSpPr>
        <p:spPr>
          <a:xfrm rot="5400000">
            <a:off x="2382883" y="3248297"/>
            <a:ext cx="72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Caixa de Texto 8"/>
              <p:cNvSpPr txBox="1"/>
              <p:nvPr/>
            </p:nvSpPr>
            <p:spPr>
              <a:xfrm>
                <a:off x="3552825" y="3357245"/>
                <a:ext cx="2679700" cy="970280"/>
              </a:xfrm>
              <a:prstGeom prst="rect">
                <a:avLst/>
              </a:prstGeom>
              <a:no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0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0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0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0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12" name="Caixa de Texto 8"/>
              <p:cNvSpPr txBox="1">
                <a:spLocks noRot="1" noChangeAspect="1" noMove="1" noResize="1" noEditPoints="1" noAdjustHandles="1" noChangeArrowheads="1" noChangeShapeType="1" noTextEdit="1"/>
              </p:cNvSpPr>
              <p:nvPr/>
            </p:nvSpPr>
            <p:spPr>
              <a:xfrm>
                <a:off x="3552825" y="3357245"/>
                <a:ext cx="2679700" cy="97028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92" name="Conector Reto 5"/>
          <p:cNvCxnSpPr/>
          <p:nvPr/>
        </p:nvCxnSpPr>
        <p:spPr>
          <a:xfrm>
            <a:off x="9893300" y="447929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9949717" y="3846645"/>
            <a:ext cx="89471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74"/>
          <p:cNvCxnSpPr/>
          <p:nvPr/>
        </p:nvCxnSpPr>
        <p:spPr>
          <a:xfrm>
            <a:off x="9610725" y="5300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9905365" y="447611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9733915" y="4806950"/>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4" name="Grupo 34"/>
          <p:cNvGrpSpPr/>
          <p:nvPr/>
        </p:nvGrpSpPr>
        <p:grpSpPr>
          <a:xfrm rot="5400000" flipH="1">
            <a:off x="10003585" y="4772659"/>
            <a:ext cx="1800000" cy="220980"/>
            <a:chOff x="3938670" y="3524056"/>
            <a:chExt cx="2013908" cy="255373"/>
          </a:xfrm>
        </p:grpSpPr>
        <p:cxnSp>
          <p:nvCxnSpPr>
            <p:cNvPr id="10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3" name="Caixa de Texto 23"/>
          <p:cNvSpPr txBox="1"/>
          <p:nvPr/>
        </p:nvSpPr>
        <p:spPr>
          <a:xfrm>
            <a:off x="11014075" y="481838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104" name="Conector Reto 71"/>
          <p:cNvCxnSpPr/>
          <p:nvPr/>
        </p:nvCxnSpPr>
        <p:spPr>
          <a:xfrm>
            <a:off x="10793095" y="58026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2"/>
          <p:cNvCxnSpPr/>
          <p:nvPr/>
        </p:nvCxnSpPr>
        <p:spPr>
          <a:xfrm>
            <a:off x="9770110" y="57873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73"/>
          <p:cNvSpPr txBox="1"/>
          <p:nvPr/>
        </p:nvSpPr>
        <p:spPr>
          <a:xfrm>
            <a:off x="4820285" y="5025390"/>
            <a:ext cx="3684270" cy="1198880"/>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 é igual ao caso simples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 name="Caixa de Texto 8"/>
              <p:cNvSpPr txBox="1"/>
              <p:nvPr/>
            </p:nvSpPr>
            <p:spPr>
              <a:xfrm>
                <a:off x="7270115" y="4055110"/>
                <a:ext cx="2679700" cy="970280"/>
              </a:xfrm>
              <a:prstGeom prst="rect">
                <a:avLst/>
              </a:prstGeom>
              <a:no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0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0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0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0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2" name="Caixa de Texto 8"/>
              <p:cNvSpPr txBox="1">
                <a:spLocks noRot="1" noChangeAspect="1" noMove="1" noResize="1" noEditPoints="1" noAdjustHandles="1" noChangeArrowheads="1" noChangeShapeType="1" noTextEdit="1"/>
              </p:cNvSpPr>
              <p:nvPr/>
            </p:nvSpPr>
            <p:spPr>
              <a:xfrm>
                <a:off x="7270115" y="4055110"/>
                <a:ext cx="2679700" cy="97028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10235" y="436245"/>
            <a:ext cx="11279505" cy="156845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bipolar: uma nova configuração</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Nesta topologia o erro entre I</a:t>
            </a:r>
            <a:r>
              <a:rPr lang="pt-BR" altLang="en-US" sz="2400" b="1" baseline="-25000" dirty="0" smtClean="0">
                <a:latin typeface="Comic Sans MS" panose="030F0702030302020204" pitchFamily="66" charset="0"/>
                <a:cs typeface="Comic Sans MS" panose="030F0702030302020204" pitchFamily="66" charset="0"/>
                <a:sym typeface="+mn-ea"/>
              </a:rPr>
              <a:t>Ref </a:t>
            </a:r>
            <a:r>
              <a:rPr lang="pt-BR" altLang="en-US" sz="2400" b="1" dirty="0" smtClean="0">
                <a:latin typeface="Comic Sans MS" panose="030F0702030302020204" pitchFamily="66" charset="0"/>
                <a:cs typeface="Comic Sans MS" panose="030F0702030302020204" pitchFamily="66" charset="0"/>
                <a:sym typeface="+mn-ea"/>
              </a:rPr>
              <a:t> e I</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é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3535749" y="59503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2703115" y="49303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3117215" y="492950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3427730" y="450659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3456305" y="508635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3442335" y="425767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1684655" y="493204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751881" y="4667576"/>
            <a:ext cx="1918772" cy="607413"/>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1252924" y="5941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386080" y="2407920"/>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1424976" y="29296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1211362" y="2549213"/>
            <a:ext cx="387626" cy="552342"/>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2739390" y="4420235"/>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1436370" y="4021455"/>
            <a:ext cx="104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515620" y="478790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3729355" y="480695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DeTexto 47"/>
          <p:cNvSpPr txBox="1"/>
          <p:nvPr/>
        </p:nvSpPr>
        <p:spPr>
          <a:xfrm flipH="1">
            <a:off x="796513" y="535774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13" name="Conector Reto 22"/>
          <p:cNvCxnSpPr/>
          <p:nvPr/>
        </p:nvCxnSpPr>
        <p:spPr>
          <a:xfrm rot="16200000" flipH="1">
            <a:off x="3398376" y="562466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4" name="Conector de Seta Reta 59"/>
          <p:cNvCxnSpPr/>
          <p:nvPr/>
        </p:nvCxnSpPr>
        <p:spPr>
          <a:xfrm flipH="1">
            <a:off x="3552777" y="38086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 name="Conector Reto 74"/>
          <p:cNvCxnSpPr/>
          <p:nvPr/>
        </p:nvCxnSpPr>
        <p:spPr>
          <a:xfrm>
            <a:off x="1578530" y="40165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16"/>
          <p:cNvCxnSpPr/>
          <p:nvPr/>
        </p:nvCxnSpPr>
        <p:spPr>
          <a:xfrm rot="5400000">
            <a:off x="2175510" y="4015740"/>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19"/>
          <p:cNvCxnSpPr/>
          <p:nvPr/>
        </p:nvCxnSpPr>
        <p:spPr>
          <a:xfrm rot="5400000">
            <a:off x="2486025" y="3592830"/>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20"/>
          <p:cNvCxnSpPr/>
          <p:nvPr/>
        </p:nvCxnSpPr>
        <p:spPr>
          <a:xfrm rot="5400000" flipV="1">
            <a:off x="2514600" y="4172585"/>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 name="Conector Reto 21"/>
          <p:cNvCxnSpPr/>
          <p:nvPr/>
        </p:nvCxnSpPr>
        <p:spPr>
          <a:xfrm rot="5400000">
            <a:off x="2382883" y="3248297"/>
            <a:ext cx="72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Caixa de Texto 8"/>
              <p:cNvSpPr txBox="1"/>
              <p:nvPr/>
            </p:nvSpPr>
            <p:spPr>
              <a:xfrm>
                <a:off x="3552825" y="3357245"/>
                <a:ext cx="2679700" cy="970280"/>
              </a:xfrm>
              <a:prstGeom prst="rect">
                <a:avLst/>
              </a:prstGeom>
              <a:no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0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0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0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0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12" name="Caixa de Texto 8"/>
              <p:cNvSpPr txBox="1">
                <a:spLocks noRot="1" noChangeAspect="1" noMove="1" noResize="1" noEditPoints="1" noAdjustHandles="1" noChangeArrowheads="1" noChangeShapeType="1" noTextEdit="1"/>
              </p:cNvSpPr>
              <p:nvPr/>
            </p:nvSpPr>
            <p:spPr>
              <a:xfrm>
                <a:off x="3552825" y="3357245"/>
                <a:ext cx="2679700" cy="9702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8"/>
              <p:cNvSpPr txBox="1"/>
              <p:nvPr/>
            </p:nvSpPr>
            <p:spPr>
              <a:xfrm>
                <a:off x="6473190" y="2327910"/>
                <a:ext cx="5205095" cy="843915"/>
              </a:xfrm>
              <a:prstGeom prst="rect">
                <a:avLst/>
              </a:prstGeom>
              <a:solidFill>
                <a:schemeClr val="bg1"/>
              </a:solidFill>
              <a:ln w="2540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𝑅𝑒𝑓</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den>
                      </m:f>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3" name="Caixa de Texto 8"/>
              <p:cNvSpPr txBox="1">
                <a:spLocks noRot="1" noChangeAspect="1" noMove="1" noResize="1" noEditPoints="1" noAdjustHandles="1" noChangeArrowheads="1" noChangeShapeType="1" noTextEdit="1"/>
              </p:cNvSpPr>
              <p:nvPr/>
            </p:nvSpPr>
            <p:spPr>
              <a:xfrm>
                <a:off x="6473190" y="2327910"/>
                <a:ext cx="5205095" cy="843915"/>
              </a:xfrm>
              <a:prstGeom prst="rect">
                <a:avLst/>
              </a:prstGeom>
              <a:blipFill rotWithShape="1">
                <a:blip r:embed="rId2"/>
                <a:stretch>
                  <a:fillRect t="-3612"/>
                </a:stretch>
              </a:blipFill>
              <a:ln w="25400">
                <a:noFill/>
              </a:ln>
            </p:spPr>
            <p:txBody>
              <a:bodyPr/>
              <a:lstStyle/>
              <a:p>
                <a:r>
                  <a:rPr lang="pt-BR" altLang="en-US">
                    <a:noFill/>
                  </a:rPr>
                  <a:t> </a:t>
                </a:r>
              </a:p>
            </p:txBody>
          </p:sp>
        </mc:Fallback>
      </mc:AlternateContent>
      <p:sp>
        <p:nvSpPr>
          <p:cNvPr id="15" name="Caixa de Texto 73"/>
          <p:cNvSpPr txBox="1"/>
          <p:nvPr/>
        </p:nvSpPr>
        <p:spPr>
          <a:xfrm>
            <a:off x="6210935" y="4184650"/>
            <a:ext cx="5446395" cy="156845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um </a:t>
            </a:r>
            <a:r>
              <a:rPr lang="pt-BR" altLang="en-US" sz="2400" b="1" dirty="0" smtClean="0">
                <a:solidFill>
                  <a:schemeClr val="tx1"/>
                </a:solidFill>
                <a:latin typeface="Symbol" panose="05050102010706020507" charset="0"/>
                <a:cs typeface="Symbol" panose="05050102010706020507"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100, o erro é 0,02%, bastante baixo. A impedancia de saída, por outro lado não é melhorada nesta configuração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94" name="Imagem 94" descr="Resultado de imagem para u741 op amp"/>
          <p:cNvPicPr>
            <a:picLocks noChangeAspect="1" noChangeArrowheads="1"/>
          </p:cNvPicPr>
          <p:nvPr/>
        </p:nvPicPr>
        <p:blipFill>
          <a:blip r:embed="rId1" cstate="print"/>
          <a:srcRect/>
          <a:stretch>
            <a:fillRect/>
          </a:stretch>
        </p:blipFill>
        <p:spPr>
          <a:xfrm>
            <a:off x="1873885" y="1151255"/>
            <a:ext cx="8675370" cy="5332095"/>
          </a:xfrm>
          <a:prstGeom prst="rect">
            <a:avLst/>
          </a:prstGeom>
          <a:noFill/>
          <a:ln w="9525">
            <a:noFill/>
            <a:miter lim="800000"/>
            <a:headEnd/>
            <a:tailEnd/>
          </a:ln>
        </p:spPr>
      </p:pic>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10235" y="4362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bipolar: uma nova configuração</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3" name="Caixa de Texto 114"/>
          <p:cNvSpPr txBox="1"/>
          <p:nvPr/>
        </p:nvSpPr>
        <p:spPr>
          <a:xfrm>
            <a:off x="2900680" y="502285"/>
            <a:ext cx="639064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1" name="Caixa de Texto 73"/>
          <p:cNvSpPr txBox="1"/>
          <p:nvPr/>
        </p:nvSpPr>
        <p:spPr>
          <a:xfrm>
            <a:off x="610870" y="3878580"/>
            <a:ext cx="2253615"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carga ativa com o transistor Q7</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4" name="Caixa de Texto 73"/>
          <p:cNvSpPr txBox="1"/>
          <p:nvPr/>
        </p:nvSpPr>
        <p:spPr>
          <a:xfrm>
            <a:off x="1873885" y="1767840"/>
            <a:ext cx="1873250" cy="398780"/>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 polarizaçao</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6" name="Freeform 15"/>
          <p:cNvSpPr/>
          <p:nvPr/>
        </p:nvSpPr>
        <p:spPr>
          <a:xfrm>
            <a:off x="2731770" y="3710940"/>
            <a:ext cx="1765935" cy="1358265"/>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317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Freeform 18"/>
          <p:cNvSpPr/>
          <p:nvPr/>
        </p:nvSpPr>
        <p:spPr>
          <a:xfrm>
            <a:off x="2864485" y="5153660"/>
            <a:ext cx="1501140" cy="712470"/>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Caixa de Texto 73"/>
          <p:cNvSpPr txBox="1"/>
          <p:nvPr/>
        </p:nvSpPr>
        <p:spPr>
          <a:xfrm>
            <a:off x="610235" y="5403215"/>
            <a:ext cx="2253615"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resistor para ajuste de offset </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10" name="Group 9"/>
          <p:cNvGrpSpPr/>
          <p:nvPr/>
        </p:nvGrpSpPr>
        <p:grpSpPr>
          <a:xfrm>
            <a:off x="810789" y="3012192"/>
            <a:ext cx="4597553" cy="2693113"/>
            <a:chOff x="346" y="5196"/>
            <a:chExt cx="8741" cy="4757"/>
          </a:xfrm>
        </p:grpSpPr>
        <p:cxnSp>
          <p:nvCxnSpPr>
            <p:cNvPr id="131" name="Conector Reto 37"/>
            <p:cNvCxnSpPr/>
            <p:nvPr/>
          </p:nvCxnSpPr>
          <p:spPr>
            <a:xfrm>
              <a:off x="5568" y="995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74"/>
            <p:cNvCxnSpPr/>
            <p:nvPr/>
          </p:nvCxnSpPr>
          <p:spPr>
            <a:xfrm>
              <a:off x="4257" y="83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4909" y="834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5398" y="767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5443" y="859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5421" y="728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2653" y="834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1184" y="7933"/>
              <a:ext cx="3022" cy="957"/>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1973" y="993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346" y="5575"/>
              <a:ext cx="1627"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2244" y="519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1943" y="5779"/>
              <a:ext cx="610" cy="870"/>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3243" y="7102"/>
              <a:ext cx="0" cy="12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2244" y="7111"/>
              <a:ext cx="102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812" y="8122"/>
              <a:ext cx="2136"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9" name="Caixa de Texto 23"/>
            <p:cNvSpPr txBox="1"/>
            <p:nvPr/>
          </p:nvSpPr>
          <p:spPr>
            <a:xfrm>
              <a:off x="5122" y="8146"/>
              <a:ext cx="2357"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13" name="Conector Reto 22"/>
            <p:cNvCxnSpPr/>
            <p:nvPr/>
          </p:nvCxnSpPr>
          <p:spPr>
            <a:xfrm rot="16200000" flipH="1">
              <a:off x="5352" y="944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9" name="CaixaDeTexto 47"/>
                <p:cNvSpPr txBox="1"/>
                <p:nvPr/>
              </p:nvSpPr>
              <p:spPr>
                <a:xfrm flipH="1">
                  <a:off x="5802" y="6615"/>
                  <a:ext cx="3285" cy="1183"/>
                </a:xfrm>
                <a:prstGeom prst="rect">
                  <a:avLst/>
                </a:prstGeom>
                <a:noFill/>
              </p:spPr>
              <p:txBody>
                <a:bodyPr wrap="square" rtlCol="0">
                  <a:spAutoFit/>
                </a:bodyPr>
                <a:p>
                  <a:pPr algn="l"/>
                  <a14:m>
                    <m:oMath xmlns:m="http://schemas.openxmlformats.org/officeDocument/2006/math">
                      <m:r>
                        <a:rPr lang="pt-BR" sz="2400" i="1" dirty="0" smtClean="0">
                          <a:latin typeface="Century Schoolbook" panose="02040604050505020304" pitchFamily="18" charset="0"/>
                          <a:ea typeface="Cambria Math" panose="02040503050406030204" pitchFamily="18" charset="0"/>
                          <a:sym typeface="+mn-ea"/>
                        </a:rPr>
                        <m:t>𝐼</m:t>
                      </m:r>
                      <m:r>
                        <a:rPr lang="en-US" altLang="pt-BR" sz="2400" i="1" baseline="-25000" dirty="0" smtClean="0">
                          <a:latin typeface="Century Schoolbook" panose="02040604050505020304" pitchFamily="18" charset="0"/>
                          <a:ea typeface="Cambria Math" panose="02040503050406030204" pitchFamily="18" charset="0"/>
                          <a:sym typeface="+mn-ea"/>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𝐶</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9" name="CaixaDeTexto 47"/>
                <p:cNvSpPr txBox="1">
                  <a:spLocks noRot="1" noChangeAspect="1" noMove="1" noResize="1" noEditPoints="1" noAdjustHandles="1" noChangeArrowheads="1" noChangeShapeType="1" noTextEdit="1"/>
                </p:cNvSpPr>
                <p:nvPr/>
              </p:nvSpPr>
              <p:spPr>
                <a:xfrm flipH="1">
                  <a:off x="5802" y="6615"/>
                  <a:ext cx="3285" cy="1183"/>
                </a:xfrm>
                <a:prstGeom prst="rect">
                  <a:avLst/>
                </a:prstGeom>
                <a:blipFill rotWithShape="1">
                  <a:blip r:embed="rId1"/>
                </a:blipFill>
              </p:spPr>
              <p:txBody>
                <a:bodyPr/>
                <a:lstStyle/>
                <a:p>
                  <a:r>
                    <a:rPr lang="pt-BR" altLang="en-US">
                      <a:noFill/>
                    </a:rPr>
                    <a:t> </a:t>
                  </a:r>
                </a:p>
              </p:txBody>
            </p:sp>
          </mc:Fallback>
        </mc:AlternateContent>
        <p:cxnSp>
          <p:nvCxnSpPr>
            <p:cNvPr id="124" name="Conector de Seta Reta 59"/>
            <p:cNvCxnSpPr/>
            <p:nvPr/>
          </p:nvCxnSpPr>
          <p:spPr>
            <a:xfrm flipH="1">
              <a:off x="5568" y="6930"/>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926" y="6746"/>
              <a:ext cx="1365"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4995" y="5985"/>
              <a:ext cx="2115" cy="81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grpSp>
      <p:cxnSp>
        <p:nvCxnSpPr>
          <p:cNvPr id="92" name="Conector Reto 5"/>
          <p:cNvCxnSpPr/>
          <p:nvPr/>
        </p:nvCxnSpPr>
        <p:spPr>
          <a:xfrm>
            <a:off x="9417050" y="369506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9473467" y="3062420"/>
            <a:ext cx="89471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74"/>
          <p:cNvCxnSpPr/>
          <p:nvPr/>
        </p:nvCxnSpPr>
        <p:spPr>
          <a:xfrm>
            <a:off x="9134475" y="45161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9429115" y="369189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9257665" y="4022725"/>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9" name="Caixa de Texto 15"/>
              <p:cNvSpPr txBox="1"/>
              <p:nvPr/>
            </p:nvSpPr>
            <p:spPr>
              <a:xfrm>
                <a:off x="9495155" y="4105275"/>
                <a:ext cx="56642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9" name="Caixa de Texto 15"/>
              <p:cNvSpPr txBox="1">
                <a:spLocks noRot="1" noChangeAspect="1" noMove="1" noResize="1" noEditPoints="1" noAdjustHandles="1" noChangeArrowheads="1" noChangeShapeType="1" noTextEdit="1"/>
              </p:cNvSpPr>
              <p:nvPr/>
            </p:nvSpPr>
            <p:spPr>
              <a:xfrm>
                <a:off x="9495155" y="4105275"/>
                <a:ext cx="56642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7" name="Grupo 34"/>
          <p:cNvGrpSpPr/>
          <p:nvPr/>
        </p:nvGrpSpPr>
        <p:grpSpPr>
          <a:xfrm rot="5400000" flipH="1">
            <a:off x="9527335" y="3988434"/>
            <a:ext cx="1800000" cy="220980"/>
            <a:chOff x="3938670" y="3524056"/>
            <a:chExt cx="2013908" cy="255373"/>
          </a:xfrm>
        </p:grpSpPr>
        <p:cxnSp>
          <p:nvCxnSpPr>
            <p:cNvPr id="10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3" name="Caixa de Texto 23"/>
          <p:cNvSpPr txBox="1"/>
          <p:nvPr/>
        </p:nvSpPr>
        <p:spPr>
          <a:xfrm>
            <a:off x="10537825" y="403415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104" name="Conector Reto 71"/>
          <p:cNvCxnSpPr/>
          <p:nvPr/>
        </p:nvCxnSpPr>
        <p:spPr>
          <a:xfrm>
            <a:off x="10316845" y="50184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2"/>
          <p:cNvCxnSpPr/>
          <p:nvPr/>
        </p:nvCxnSpPr>
        <p:spPr>
          <a:xfrm>
            <a:off x="9293860" y="50031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73"/>
          <p:cNvSpPr txBox="1"/>
          <p:nvPr/>
        </p:nvSpPr>
        <p:spPr>
          <a:xfrm>
            <a:off x="5175885" y="4629785"/>
            <a:ext cx="3725545" cy="82994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 name="Caixa de Texto 114"/>
          <p:cNvSpPr txBox="1"/>
          <p:nvPr/>
        </p:nvSpPr>
        <p:spPr>
          <a:xfrm>
            <a:off x="610235" y="436245"/>
            <a:ext cx="11279505" cy="230695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A impedancia de saida é um problema que gostariamos de resolver no espelho de corrente. No espelho simples, essa impedancia é r</a:t>
            </a:r>
            <a:r>
              <a:rPr lang="pt-BR" altLang="en-US" sz="2400" b="1" baseline="-25000" dirty="0" smtClean="0">
                <a:latin typeface="Comic Sans MS" panose="030F0702030302020204" pitchFamily="66" charset="0"/>
                <a:cs typeface="Comic Sans MS" panose="030F0702030302020204" pitchFamily="66" charset="0"/>
                <a:sym typeface="+mn-ea"/>
              </a:rPr>
              <a:t>02</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Alias aumentar a imedancia vista de qualquer nó, como veremos, é muitas vezes interessante </a:t>
            </a:r>
            <a:endParaRPr lang="pt-BR" altLang="en-US"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56565" y="281305"/>
            <a:ext cx="11279505" cy="230695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Como podemos aumentar a impdedancia de um nó de sáda?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Se tivermos um bloco com dois terminais, onde uma variação da tensão em um terminal não é repetido no outro, ele poderia ser aplicado para isso. Vejamos como isso funcionária</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1" name="Conector Reto 79"/>
          <p:cNvCxnSpPr/>
          <p:nvPr/>
        </p:nvCxnSpPr>
        <p:spPr>
          <a:xfrm rot="5400000" flipH="1" flipV="1">
            <a:off x="646127" y="4783123"/>
            <a:ext cx="1764000"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8" name="Rectangles 7"/>
          <p:cNvSpPr/>
          <p:nvPr/>
        </p:nvSpPr>
        <p:spPr>
          <a:xfrm>
            <a:off x="1243330" y="4376420"/>
            <a:ext cx="552450" cy="882650"/>
          </a:xfrm>
          <a:prstGeom prst="rect">
            <a:avLst/>
          </a:prstGeom>
          <a:solidFill>
            <a:srgbClr val="92D05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Caixa de Texto 23"/>
          <p:cNvSpPr txBox="1"/>
          <p:nvPr/>
        </p:nvSpPr>
        <p:spPr>
          <a:xfrm>
            <a:off x="1245005" y="3794154"/>
            <a:ext cx="1112438"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2</a:t>
            </a:r>
            <a:endParaRPr lang="pt-BR" altLang="en-US" sz="2400" baseline="-250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1245005" y="5290214"/>
            <a:ext cx="1112438"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15" name="Caixa de Texto 23"/>
          <p:cNvSpPr txBox="1"/>
          <p:nvPr/>
        </p:nvSpPr>
        <p:spPr>
          <a:xfrm>
            <a:off x="654685" y="2922270"/>
            <a:ext cx="17468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GV</a:t>
            </a:r>
            <a:r>
              <a:rPr lang="pt-BR" altLang="en-US" sz="2400" baseline="-25000" dirty="0">
                <a:latin typeface="Comic Sans MS" panose="030F0702030302020204" pitchFamily="66" charset="0"/>
                <a:cs typeface="Comic Sans MS" panose="030F0702030302020204" pitchFamily="66" charset="0"/>
              </a:rPr>
              <a:t>1</a:t>
            </a: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2</a:t>
            </a:r>
            <a:endParaRPr lang="pt-BR" altLang="en-US" sz="2400" dirty="0">
              <a:latin typeface="Comic Sans MS" panose="030F0702030302020204" pitchFamily="66" charset="0"/>
              <a:cs typeface="Comic Sans MS" panose="030F0702030302020204" pitchFamily="66" charset="0"/>
            </a:endParaRPr>
          </a:p>
          <a:p>
            <a:pPr algn="ctr"/>
            <a:r>
              <a:rPr lang="pt-BR" altLang="en-US" sz="2400" dirty="0">
                <a:latin typeface="Comic Sans MS" panose="030F0702030302020204" pitchFamily="66" charset="0"/>
                <a:cs typeface="Comic Sans MS" panose="030F0702030302020204" pitchFamily="66" charset="0"/>
              </a:rPr>
              <a:t>G &gt;&gt; 1</a:t>
            </a:r>
            <a:endParaRPr lang="pt-BR" altLang="en-US" sz="2400" dirty="0">
              <a:latin typeface="Comic Sans MS" panose="030F0702030302020204" pitchFamily="66" charset="0"/>
              <a:cs typeface="Comic Sans MS" panose="030F0702030302020204" pitchFamily="66" charset="0"/>
            </a:endParaRPr>
          </a:p>
        </p:txBody>
      </p:sp>
      <p:grpSp>
        <p:nvGrpSpPr>
          <p:cNvPr id="17" name="Group 16"/>
          <p:cNvGrpSpPr/>
          <p:nvPr/>
        </p:nvGrpSpPr>
        <p:grpSpPr>
          <a:xfrm>
            <a:off x="3700674" y="3111887"/>
            <a:ext cx="3751784" cy="2693113"/>
            <a:chOff x="346" y="5196"/>
            <a:chExt cx="7133" cy="4757"/>
          </a:xfrm>
        </p:grpSpPr>
        <p:cxnSp>
          <p:nvCxnSpPr>
            <p:cNvPr id="18" name="Conector Reto 37"/>
            <p:cNvCxnSpPr/>
            <p:nvPr/>
          </p:nvCxnSpPr>
          <p:spPr>
            <a:xfrm>
              <a:off x="5568" y="995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4"/>
            <p:cNvCxnSpPr/>
            <p:nvPr/>
          </p:nvCxnSpPr>
          <p:spPr>
            <a:xfrm>
              <a:off x="4257" y="83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6"/>
            <p:cNvCxnSpPr/>
            <p:nvPr/>
          </p:nvCxnSpPr>
          <p:spPr>
            <a:xfrm rot="5400000">
              <a:off x="4909" y="834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19"/>
            <p:cNvCxnSpPr/>
            <p:nvPr/>
          </p:nvCxnSpPr>
          <p:spPr>
            <a:xfrm rot="5400000">
              <a:off x="5398" y="767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Conector Reto 20"/>
            <p:cNvCxnSpPr/>
            <p:nvPr/>
          </p:nvCxnSpPr>
          <p:spPr>
            <a:xfrm rot="5400000" flipV="1">
              <a:off x="5443" y="859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 name="Conector Reto 21"/>
            <p:cNvCxnSpPr/>
            <p:nvPr/>
          </p:nvCxnSpPr>
          <p:spPr>
            <a:xfrm rot="5400000">
              <a:off x="5421" y="728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Conector Reto 25"/>
            <p:cNvCxnSpPr/>
            <p:nvPr/>
          </p:nvCxnSpPr>
          <p:spPr>
            <a:xfrm>
              <a:off x="2653" y="834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5" name="Grupo 29"/>
            <p:cNvGrpSpPr/>
            <p:nvPr/>
          </p:nvGrpSpPr>
          <p:grpSpPr>
            <a:xfrm rot="16200000" flipH="1">
              <a:off x="1184" y="7933"/>
              <a:ext cx="3022" cy="957"/>
              <a:chOff x="8610600" y="2524505"/>
              <a:chExt cx="1918772" cy="607413"/>
            </a:xfrm>
          </p:grpSpPr>
          <p:cxnSp>
            <p:nvCxnSpPr>
              <p:cNvPr id="2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6" name="Conector Reto 37"/>
            <p:cNvCxnSpPr/>
            <p:nvPr/>
          </p:nvCxnSpPr>
          <p:spPr>
            <a:xfrm>
              <a:off x="1973" y="993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346" y="5575"/>
              <a:ext cx="1627"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40" name="Conector Reto 45"/>
            <p:cNvCxnSpPr/>
            <p:nvPr/>
          </p:nvCxnSpPr>
          <p:spPr>
            <a:xfrm flipV="1">
              <a:off x="2214" y="519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2" name="Grupo 46"/>
            <p:cNvGrpSpPr/>
            <p:nvPr/>
          </p:nvGrpSpPr>
          <p:grpSpPr>
            <a:xfrm>
              <a:off x="1943" y="5779"/>
              <a:ext cx="610" cy="870"/>
              <a:chOff x="7555792" y="2647951"/>
              <a:chExt cx="387626" cy="552342"/>
            </a:xfrm>
            <a:solidFill>
              <a:srgbClr val="00B0F0">
                <a:alpha val="97000"/>
              </a:srgbClr>
            </a:solidFill>
          </p:grpSpPr>
          <p:sp>
            <p:nvSpPr>
              <p:cNvPr id="43"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5" name="Conector Reto 50"/>
            <p:cNvCxnSpPr/>
            <p:nvPr/>
          </p:nvCxnSpPr>
          <p:spPr>
            <a:xfrm flipH="1" flipV="1">
              <a:off x="3243" y="7102"/>
              <a:ext cx="0" cy="12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25"/>
            <p:cNvCxnSpPr/>
            <p:nvPr/>
          </p:nvCxnSpPr>
          <p:spPr>
            <a:xfrm>
              <a:off x="2244" y="7111"/>
              <a:ext cx="102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1" name="Caixa de Texto 23"/>
            <p:cNvSpPr txBox="1"/>
            <p:nvPr/>
          </p:nvSpPr>
          <p:spPr>
            <a:xfrm>
              <a:off x="812" y="8122"/>
              <a:ext cx="2136"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52" name="Caixa de Texto 23"/>
            <p:cNvSpPr txBox="1"/>
            <p:nvPr/>
          </p:nvSpPr>
          <p:spPr>
            <a:xfrm>
              <a:off x="5122" y="8146"/>
              <a:ext cx="2357"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3" name="Conector Reto 22"/>
            <p:cNvCxnSpPr/>
            <p:nvPr/>
          </p:nvCxnSpPr>
          <p:spPr>
            <a:xfrm rot="16200000" flipH="1">
              <a:off x="5352" y="944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6" name="Caixa de Texto 23"/>
            <p:cNvSpPr txBox="1"/>
            <p:nvPr/>
          </p:nvSpPr>
          <p:spPr>
            <a:xfrm>
              <a:off x="926" y="6746"/>
              <a:ext cx="1365"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cxnSp>
        <p:nvCxnSpPr>
          <p:cNvPr id="60" name="Conector Reto 79"/>
          <p:cNvCxnSpPr/>
          <p:nvPr/>
        </p:nvCxnSpPr>
        <p:spPr>
          <a:xfrm rot="5400000" flipH="1" flipV="1">
            <a:off x="5688027" y="3501058"/>
            <a:ext cx="1764000"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61" name="Rectangles 60"/>
          <p:cNvSpPr/>
          <p:nvPr/>
        </p:nvSpPr>
        <p:spPr>
          <a:xfrm>
            <a:off x="6358890" y="3094355"/>
            <a:ext cx="444500" cy="882650"/>
          </a:xfrm>
          <a:prstGeom prst="rect">
            <a:avLst/>
          </a:prstGeom>
          <a:solidFill>
            <a:srgbClr val="92D05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Caixa de Texto 23"/>
          <p:cNvSpPr txBox="1"/>
          <p:nvPr/>
        </p:nvSpPr>
        <p:spPr>
          <a:xfrm>
            <a:off x="6569710" y="2477135"/>
            <a:ext cx="15246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2</a:t>
            </a: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sp>
        <p:nvSpPr>
          <p:cNvPr id="70" name="Caixa de Texto 23"/>
          <p:cNvSpPr txBox="1"/>
          <p:nvPr/>
        </p:nvSpPr>
        <p:spPr>
          <a:xfrm>
            <a:off x="9780905" y="4079875"/>
            <a:ext cx="93726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9201785" y="509143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9594645" y="456374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0605135" y="460946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10384155" y="55937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79"/>
          <p:cNvCxnSpPr/>
          <p:nvPr/>
        </p:nvCxnSpPr>
        <p:spPr>
          <a:xfrm rot="5400000" flipH="1" flipV="1">
            <a:off x="9612327" y="3466133"/>
            <a:ext cx="1764000"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87" name="Rectangles 86"/>
          <p:cNvSpPr/>
          <p:nvPr/>
        </p:nvSpPr>
        <p:spPr>
          <a:xfrm>
            <a:off x="10256520" y="3059430"/>
            <a:ext cx="490855" cy="882650"/>
          </a:xfrm>
          <a:prstGeom prst="rect">
            <a:avLst/>
          </a:prstGeom>
          <a:solidFill>
            <a:srgbClr val="92D05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8" name="Caixa de Texto 23"/>
          <p:cNvSpPr txBox="1"/>
          <p:nvPr/>
        </p:nvSpPr>
        <p:spPr>
          <a:xfrm>
            <a:off x="10384155" y="2477135"/>
            <a:ext cx="160909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2</a:t>
            </a: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sp>
        <p:nvSpPr>
          <p:cNvPr id="91" name="Caixa de Texto 23"/>
          <p:cNvSpPr txBox="1"/>
          <p:nvPr/>
        </p:nvSpPr>
        <p:spPr>
          <a:xfrm>
            <a:off x="4025265" y="5723890"/>
            <a:ext cx="323913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espelho de corrente com novo bloco</a:t>
            </a:r>
            <a:endParaRPr lang="pt-BR" altLang="en-US" sz="2400" dirty="0">
              <a:latin typeface="Comic Sans MS" panose="030F0702030302020204" pitchFamily="66" charset="0"/>
              <a:cs typeface="Comic Sans MS" panose="030F0702030302020204" pitchFamily="66" charset="0"/>
            </a:endParaRPr>
          </a:p>
        </p:txBody>
      </p:sp>
      <p:sp>
        <p:nvSpPr>
          <p:cNvPr id="100" name="Caixa de Texto 23"/>
          <p:cNvSpPr txBox="1"/>
          <p:nvPr/>
        </p:nvSpPr>
        <p:spPr>
          <a:xfrm>
            <a:off x="484505" y="5593715"/>
            <a:ext cx="2633980"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bloco com ganho inferior a 1</a:t>
            </a:r>
            <a:endParaRPr lang="pt-BR" altLang="en-US" sz="2400" dirty="0">
              <a:latin typeface="Comic Sans MS" panose="030F0702030302020204" pitchFamily="66" charset="0"/>
              <a:cs typeface="Comic Sans MS" panose="030F0702030302020204" pitchFamily="66" charset="0"/>
            </a:endParaRPr>
          </a:p>
        </p:txBody>
      </p:sp>
      <p:sp>
        <p:nvSpPr>
          <p:cNvPr id="107" name="Caixa de Texto 23"/>
          <p:cNvSpPr txBox="1"/>
          <p:nvPr/>
        </p:nvSpPr>
        <p:spPr>
          <a:xfrm>
            <a:off x="9557385" y="559371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sp>
        <p:nvSpPr>
          <p:cNvPr id="108" name="Caixa de Texto 23"/>
          <p:cNvSpPr txBox="1"/>
          <p:nvPr/>
        </p:nvSpPr>
        <p:spPr>
          <a:xfrm>
            <a:off x="6417945" y="4153535"/>
            <a:ext cx="829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56565" y="28130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Facilmente podemos calcular a impedancia em v2. Para isso necessitamos encontrar a corrente i2</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sp>
        <p:nvSpPr>
          <p:cNvPr id="70" name="Caixa de Texto 23"/>
          <p:cNvSpPr txBox="1"/>
          <p:nvPr/>
        </p:nvSpPr>
        <p:spPr>
          <a:xfrm>
            <a:off x="1381760" y="3441700"/>
            <a:ext cx="82677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805180" y="442976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1198040" y="384111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2208530" y="394779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1968500" y="48514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79"/>
          <p:cNvCxnSpPr/>
          <p:nvPr/>
        </p:nvCxnSpPr>
        <p:spPr>
          <a:xfrm rot="5400000" flipH="1" flipV="1">
            <a:off x="1215722" y="2895903"/>
            <a:ext cx="1764000"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87" name="Rectangles 86"/>
          <p:cNvSpPr/>
          <p:nvPr/>
        </p:nvSpPr>
        <p:spPr>
          <a:xfrm>
            <a:off x="1844675" y="2489200"/>
            <a:ext cx="490220" cy="882650"/>
          </a:xfrm>
          <a:prstGeom prst="rect">
            <a:avLst/>
          </a:prstGeom>
          <a:solidFill>
            <a:srgbClr val="92D05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8" name="Caixa de Texto 23"/>
          <p:cNvSpPr txBox="1"/>
          <p:nvPr/>
        </p:nvSpPr>
        <p:spPr>
          <a:xfrm>
            <a:off x="692785" y="1892300"/>
            <a:ext cx="15462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2</a:t>
            </a: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2279814" y="3577313"/>
            <a:ext cx="0" cy="32439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208530" y="3509645"/>
            <a:ext cx="5949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i</a:t>
            </a:r>
            <a:r>
              <a:rPr lang="pt-BR" altLang="en-US" sz="2400" baseline="-25000" dirty="0">
                <a:latin typeface="Comic Sans MS" panose="030F0702030302020204" pitchFamily="66" charset="0"/>
                <a:cs typeface="Comic Sans MS" panose="030F0702030302020204" pitchFamily="66" charset="0"/>
              </a:rPr>
              <a:t>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8"/>
              <p:cNvSpPr txBox="1"/>
              <p:nvPr/>
            </p:nvSpPr>
            <p:spPr>
              <a:xfrm>
                <a:off x="4301490" y="2668270"/>
                <a:ext cx="3046730" cy="848995"/>
              </a:xfrm>
              <a:prstGeom prst="rect">
                <a:avLst/>
              </a:prstGeom>
              <a:solidFill>
                <a:schemeClr val="bg1"/>
              </a:solidFill>
              <a:ln w="2540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sub>
                          </m:sSub>
                        </m:num>
                        <m:den>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02</m:t>
                              </m:r>
                            </m:sub>
                          </m:sSub>
                        </m:den>
                      </m:f>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𝐺</m:t>
                          </m:r>
                        </m:num>
                        <m:den>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02</m:t>
                              </m:r>
                            </m:sub>
                          </m:sSub>
                        </m:den>
                      </m:f>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6" name="Caixa de Texto 8"/>
              <p:cNvSpPr txBox="1">
                <a:spLocks noRot="1" noChangeAspect="1" noMove="1" noResize="1" noEditPoints="1" noAdjustHandles="1" noChangeArrowheads="1" noChangeShapeType="1" noTextEdit="1"/>
              </p:cNvSpPr>
              <p:nvPr/>
            </p:nvSpPr>
            <p:spPr>
              <a:xfrm>
                <a:off x="4301490" y="2668270"/>
                <a:ext cx="3046730" cy="848995"/>
              </a:xfrm>
              <a:prstGeom prst="rect">
                <a:avLst/>
              </a:prstGeom>
              <a:blipFill rotWithShape="1">
                <a:blip r:embed="rId1"/>
                <a:stretch>
                  <a:fillRect/>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8"/>
              <p:cNvSpPr txBox="1"/>
              <p:nvPr/>
            </p:nvSpPr>
            <p:spPr>
              <a:xfrm>
                <a:off x="4520565" y="3777615"/>
                <a:ext cx="5189220" cy="778510"/>
              </a:xfrm>
              <a:prstGeom prst="rect">
                <a:avLst/>
              </a:prstGeom>
              <a:solidFill>
                <a:schemeClr val="bg1"/>
              </a:solidFill>
              <a:ln w="2540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𝑖𝑚𝑝𝑒𝑑𝑎𝑛𝑐𝑖𝑎</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𝐺</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02</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&gt;&gt;</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02</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7" name="Caixa de Texto 8"/>
              <p:cNvSpPr txBox="1">
                <a:spLocks noRot="1" noChangeAspect="1" noMove="1" noResize="1" noEditPoints="1" noAdjustHandles="1" noChangeArrowheads="1" noChangeShapeType="1" noTextEdit="1"/>
              </p:cNvSpPr>
              <p:nvPr/>
            </p:nvSpPr>
            <p:spPr>
              <a:xfrm>
                <a:off x="4520565" y="3777615"/>
                <a:ext cx="5189220" cy="778510"/>
              </a:xfrm>
              <a:prstGeom prst="rect">
                <a:avLst/>
              </a:prstGeom>
              <a:blipFill rotWithShape="1">
                <a:blip r:embed="rId2"/>
                <a:stretch>
                  <a:fillRect/>
                </a:stretch>
              </a:blipFill>
              <a:ln w="25400">
                <a:noFill/>
              </a:ln>
            </p:spPr>
            <p:txBody>
              <a:bodyPr/>
              <a:lstStyle/>
              <a:p>
                <a:r>
                  <a:rPr lang="pt-BR" altLang="en-US">
                    <a:noFill/>
                  </a:rPr>
                  <a:t> </a:t>
                </a:r>
              </a:p>
            </p:txBody>
          </p:sp>
        </mc:Fallback>
      </mc:AlternateContent>
      <p:sp>
        <p:nvSpPr>
          <p:cNvPr id="9" name="Caixa de Texto 114"/>
          <p:cNvSpPr txBox="1"/>
          <p:nvPr/>
        </p:nvSpPr>
        <p:spPr>
          <a:xfrm>
            <a:off x="340360" y="4958715"/>
            <a:ext cx="11279505" cy="119888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Um bloco que se assemelha ao que procuramos é um base comum. Nele sabemos que a tensão aplicada no emissor (v</a:t>
            </a:r>
            <a:r>
              <a:rPr lang="pt-BR" altLang="en-US" sz="2400" b="1" baseline="-25000" dirty="0" smtClean="0">
                <a:latin typeface="Comic Sans MS" panose="030F0702030302020204" pitchFamily="66" charset="0"/>
                <a:cs typeface="Comic Sans MS" panose="030F0702030302020204" pitchFamily="66" charset="0"/>
                <a:sym typeface="+mn-ea"/>
              </a:rPr>
              <a:t>1</a:t>
            </a:r>
            <a:r>
              <a:rPr lang="pt-BR" altLang="en-US" sz="2400" b="1" dirty="0" smtClean="0">
                <a:latin typeface="Comic Sans MS" panose="030F0702030302020204" pitchFamily="66" charset="0"/>
                <a:cs typeface="Comic Sans MS" panose="030F0702030302020204" pitchFamily="66" charset="0"/>
                <a:sym typeface="+mn-ea"/>
              </a:rPr>
              <a:t>) é amplificada no dreno (v</a:t>
            </a:r>
            <a:r>
              <a:rPr lang="pt-BR" altLang="en-US" sz="2400" b="1" baseline="-25000" dirty="0" smtClean="0">
                <a:latin typeface="Comic Sans MS" panose="030F0702030302020204" pitchFamily="66" charset="0"/>
                <a:cs typeface="Comic Sans MS" panose="030F0702030302020204" pitchFamily="66" charset="0"/>
                <a:sym typeface="+mn-ea"/>
              </a:rPr>
              <a:t>2</a:t>
            </a:r>
            <a:r>
              <a:rPr lang="pt-BR" altLang="en-US" sz="2400" b="1" dirty="0" smtClean="0">
                <a:latin typeface="Comic Sans MS" panose="030F0702030302020204" pitchFamily="66" charset="0"/>
                <a:cs typeface="Comic Sans MS" panose="030F0702030302020204" pitchFamily="66" charset="0"/>
                <a:sym typeface="+mn-ea"/>
              </a:rPr>
              <a:t>), ou seja v</a:t>
            </a:r>
            <a:r>
              <a:rPr lang="pt-BR" altLang="en-US" sz="2400" b="1" baseline="-25000" dirty="0" smtClean="0">
                <a:latin typeface="Comic Sans MS" panose="030F0702030302020204" pitchFamily="66" charset="0"/>
                <a:cs typeface="Comic Sans MS" panose="030F0702030302020204" pitchFamily="66" charset="0"/>
                <a:sym typeface="+mn-ea"/>
              </a:rPr>
              <a:t>1</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400" b="1" dirty="0" smtClean="0">
                <a:latin typeface="Comic Sans MS" panose="030F0702030302020204" pitchFamily="66" charset="0"/>
                <a:cs typeface="Comic Sans MS" panose="030F0702030302020204" pitchFamily="66" charset="0"/>
                <a:sym typeface="+mn-ea"/>
              </a:rPr>
              <a:t> G</a:t>
            </a:r>
            <a:r>
              <a:rPr lang="pt-BR" altLang="en-US" sz="2400" b="1" dirty="0" smtClean="0">
                <a:latin typeface="Cambria Math" panose="02040503050406030204" pitchFamily="18" charset="0"/>
                <a:cs typeface="Cambria Math" panose="02040503050406030204" pitchFamily="18" charset="0"/>
                <a:sym typeface="+mn-ea"/>
              </a:rPr>
              <a:t>∙</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2</a:t>
            </a:r>
            <a:r>
              <a:rPr lang="pt-BR" altLang="en-US" sz="2400" b="1" dirty="0" smtClean="0">
                <a:latin typeface="Comic Sans MS" panose="030F0702030302020204" pitchFamily="66" charset="0"/>
                <a:cs typeface="Comic Sans MS" panose="030F0702030302020204" pitchFamily="66" charset="0"/>
                <a:sym typeface="+mn-ea"/>
              </a:rPr>
              <a:t> onde G </a:t>
            </a:r>
            <a:r>
              <a:rPr lang="pt-BR" altLang="en-US" sz="2400" b="1" dirty="0" smtClean="0">
                <a:latin typeface="Arial" panose="020B0604020202020204" pitchFamily="34" charset="0"/>
                <a:cs typeface="Arial" panose="020B0604020202020204" pitchFamily="34" charset="0"/>
                <a:sym typeface="+mn-ea"/>
              </a:rPr>
              <a:t>&gt;&gt;</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latin typeface="Comic Sans MS" panose="030F0702030302020204" pitchFamily="66" charset="0"/>
                <a:cs typeface="Comic Sans MS" panose="030F0702030302020204" pitchFamily="66" charset="0"/>
                <a:sym typeface="+mn-ea"/>
              </a:rPr>
              <a:t>1</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3" name="Caixa de Texto 23"/>
          <p:cNvSpPr txBox="1"/>
          <p:nvPr/>
        </p:nvSpPr>
        <p:spPr>
          <a:xfrm>
            <a:off x="2208530" y="1924685"/>
            <a:ext cx="5949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i</a:t>
            </a:r>
            <a:r>
              <a:rPr lang="pt-BR" altLang="en-US" sz="2400" baseline="-25000" dirty="0">
                <a:latin typeface="Comic Sans MS" panose="030F0702030302020204" pitchFamily="66" charset="0"/>
                <a:cs typeface="Comic Sans MS" panose="030F0702030302020204" pitchFamily="66" charset="0"/>
              </a:rPr>
              <a:t>2</a:t>
            </a:r>
            <a:endParaRPr lang="pt-BR" altLang="en-US" sz="2400" baseline="-25000" dirty="0">
              <a:latin typeface="Comic Sans MS" panose="030F0702030302020204" pitchFamily="66" charset="0"/>
              <a:cs typeface="Comic Sans MS" panose="030F0702030302020204" pitchFamily="66" charset="0"/>
            </a:endParaRPr>
          </a:p>
        </p:txBody>
      </p:sp>
      <p:cxnSp>
        <p:nvCxnSpPr>
          <p:cNvPr id="8" name="Conector de Seta Reta 59"/>
          <p:cNvCxnSpPr/>
          <p:nvPr/>
        </p:nvCxnSpPr>
        <p:spPr>
          <a:xfrm flipH="1">
            <a:off x="2279814" y="2043153"/>
            <a:ext cx="0" cy="32439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56565" y="28130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Calculemos a impdedancia de saida de um espelho de corrente onde aplicamos um amplificador base comum a saída </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17" name="Group 16"/>
          <p:cNvGrpSpPr/>
          <p:nvPr/>
        </p:nvGrpSpPr>
        <p:grpSpPr>
          <a:xfrm>
            <a:off x="878734" y="2718822"/>
            <a:ext cx="3751784" cy="2693113"/>
            <a:chOff x="346" y="5196"/>
            <a:chExt cx="7133" cy="4757"/>
          </a:xfrm>
        </p:grpSpPr>
        <p:cxnSp>
          <p:nvCxnSpPr>
            <p:cNvPr id="18" name="Conector Reto 37"/>
            <p:cNvCxnSpPr/>
            <p:nvPr/>
          </p:nvCxnSpPr>
          <p:spPr>
            <a:xfrm>
              <a:off x="5568" y="995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4"/>
            <p:cNvCxnSpPr/>
            <p:nvPr/>
          </p:nvCxnSpPr>
          <p:spPr>
            <a:xfrm>
              <a:off x="4257" y="83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6"/>
            <p:cNvCxnSpPr/>
            <p:nvPr/>
          </p:nvCxnSpPr>
          <p:spPr>
            <a:xfrm rot="5400000">
              <a:off x="4909" y="834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19"/>
            <p:cNvCxnSpPr/>
            <p:nvPr/>
          </p:nvCxnSpPr>
          <p:spPr>
            <a:xfrm rot="5400000">
              <a:off x="5398" y="767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Conector Reto 20"/>
            <p:cNvCxnSpPr/>
            <p:nvPr/>
          </p:nvCxnSpPr>
          <p:spPr>
            <a:xfrm rot="5400000" flipV="1">
              <a:off x="5443" y="859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 name="Conector Reto 21"/>
            <p:cNvCxnSpPr/>
            <p:nvPr/>
          </p:nvCxnSpPr>
          <p:spPr>
            <a:xfrm rot="5400000">
              <a:off x="5421" y="728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Conector Reto 25"/>
            <p:cNvCxnSpPr/>
            <p:nvPr/>
          </p:nvCxnSpPr>
          <p:spPr>
            <a:xfrm>
              <a:off x="2653" y="834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5" name="Grupo 29"/>
            <p:cNvGrpSpPr/>
            <p:nvPr/>
          </p:nvGrpSpPr>
          <p:grpSpPr>
            <a:xfrm rot="16200000" flipH="1">
              <a:off x="1184" y="7933"/>
              <a:ext cx="3022" cy="957"/>
              <a:chOff x="8610600" y="2524505"/>
              <a:chExt cx="1918772" cy="607413"/>
            </a:xfrm>
          </p:grpSpPr>
          <p:cxnSp>
            <p:nvCxnSpPr>
              <p:cNvPr id="2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6" name="Conector Reto 37"/>
            <p:cNvCxnSpPr/>
            <p:nvPr/>
          </p:nvCxnSpPr>
          <p:spPr>
            <a:xfrm>
              <a:off x="1973" y="993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346" y="5575"/>
              <a:ext cx="1627"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40" name="Conector Reto 45"/>
            <p:cNvCxnSpPr/>
            <p:nvPr/>
          </p:nvCxnSpPr>
          <p:spPr>
            <a:xfrm flipV="1">
              <a:off x="2244" y="519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2" name="Grupo 46"/>
            <p:cNvGrpSpPr/>
            <p:nvPr/>
          </p:nvGrpSpPr>
          <p:grpSpPr>
            <a:xfrm>
              <a:off x="1943" y="5779"/>
              <a:ext cx="610" cy="870"/>
              <a:chOff x="7555792" y="2647951"/>
              <a:chExt cx="387626" cy="552342"/>
            </a:xfrm>
            <a:solidFill>
              <a:srgbClr val="00B0F0">
                <a:alpha val="97000"/>
              </a:srgbClr>
            </a:solidFill>
          </p:grpSpPr>
          <p:sp>
            <p:nvSpPr>
              <p:cNvPr id="43"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5" name="Conector Reto 50"/>
            <p:cNvCxnSpPr/>
            <p:nvPr/>
          </p:nvCxnSpPr>
          <p:spPr>
            <a:xfrm flipH="1" flipV="1">
              <a:off x="3243" y="7102"/>
              <a:ext cx="0" cy="12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25"/>
            <p:cNvCxnSpPr/>
            <p:nvPr/>
          </p:nvCxnSpPr>
          <p:spPr>
            <a:xfrm>
              <a:off x="2244" y="7111"/>
              <a:ext cx="102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1" name="Caixa de Texto 23"/>
            <p:cNvSpPr txBox="1"/>
            <p:nvPr/>
          </p:nvSpPr>
          <p:spPr>
            <a:xfrm>
              <a:off x="812" y="8122"/>
              <a:ext cx="2136"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52" name="Caixa de Texto 23"/>
            <p:cNvSpPr txBox="1"/>
            <p:nvPr/>
          </p:nvSpPr>
          <p:spPr>
            <a:xfrm>
              <a:off x="5122" y="8146"/>
              <a:ext cx="2357"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3" name="Conector Reto 22"/>
            <p:cNvCxnSpPr/>
            <p:nvPr/>
          </p:nvCxnSpPr>
          <p:spPr>
            <a:xfrm rot="16200000" flipH="1">
              <a:off x="5352" y="944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6" name="Caixa de Texto 23"/>
            <p:cNvSpPr txBox="1"/>
            <p:nvPr/>
          </p:nvSpPr>
          <p:spPr>
            <a:xfrm>
              <a:off x="926" y="6746"/>
              <a:ext cx="1365"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cxnSp>
        <p:nvCxnSpPr>
          <p:cNvPr id="60" name="Conector Reto 79"/>
          <p:cNvCxnSpPr/>
          <p:nvPr/>
        </p:nvCxnSpPr>
        <p:spPr>
          <a:xfrm rot="5400000" flipH="1" flipV="1">
            <a:off x="2866087" y="3107993"/>
            <a:ext cx="1764000"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61" name="Rectangles 60"/>
          <p:cNvSpPr/>
          <p:nvPr/>
        </p:nvSpPr>
        <p:spPr>
          <a:xfrm>
            <a:off x="3537585" y="2701290"/>
            <a:ext cx="459740" cy="882650"/>
          </a:xfrm>
          <a:prstGeom prst="rect">
            <a:avLst/>
          </a:prstGeom>
          <a:solidFill>
            <a:srgbClr val="92D05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Caixa de Texto 23"/>
          <p:cNvSpPr txBox="1"/>
          <p:nvPr/>
        </p:nvSpPr>
        <p:spPr>
          <a:xfrm>
            <a:off x="3765550" y="2226310"/>
            <a:ext cx="13874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2</a:t>
            </a: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sp>
        <p:nvSpPr>
          <p:cNvPr id="91" name="Caixa de Texto 23"/>
          <p:cNvSpPr txBox="1"/>
          <p:nvPr/>
        </p:nvSpPr>
        <p:spPr>
          <a:xfrm>
            <a:off x="1203325" y="5330825"/>
            <a:ext cx="323913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espelho de corrente com novo bloco</a:t>
            </a:r>
            <a:endParaRPr lang="pt-BR" altLang="en-US" sz="2400" dirty="0">
              <a:latin typeface="Comic Sans MS" panose="030F0702030302020204" pitchFamily="66" charset="0"/>
              <a:cs typeface="Comic Sans MS" panose="030F0702030302020204" pitchFamily="66" charset="0"/>
            </a:endParaRPr>
          </a:p>
        </p:txBody>
      </p:sp>
      <p:sp>
        <p:nvSpPr>
          <p:cNvPr id="108" name="Caixa de Texto 23"/>
          <p:cNvSpPr txBox="1"/>
          <p:nvPr/>
        </p:nvSpPr>
        <p:spPr>
          <a:xfrm>
            <a:off x="3760470" y="3655060"/>
            <a:ext cx="6953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cxnSp>
        <p:nvCxnSpPr>
          <p:cNvPr id="8" name="Conector Reto 37"/>
          <p:cNvCxnSpPr/>
          <p:nvPr/>
        </p:nvCxnSpPr>
        <p:spPr>
          <a:xfrm>
            <a:off x="9326245" y="5550535"/>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8636635" y="4640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6"/>
          <p:cNvCxnSpPr/>
          <p:nvPr/>
        </p:nvCxnSpPr>
        <p:spPr>
          <a:xfrm rot="5400000">
            <a:off x="8959850" y="4639945"/>
            <a:ext cx="55626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ector Reto 19"/>
          <p:cNvCxnSpPr/>
          <p:nvPr/>
        </p:nvCxnSpPr>
        <p:spPr>
          <a:xfrm rot="5400000">
            <a:off x="9228455" y="4271010"/>
            <a:ext cx="240030" cy="21272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0"/>
          <p:cNvCxnSpPr/>
          <p:nvPr/>
        </p:nvCxnSpPr>
        <p:spPr>
          <a:xfrm rot="5400000" flipV="1">
            <a:off x="9253220" y="4787900"/>
            <a:ext cx="205740" cy="210185"/>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 name="Conector Reto 21"/>
          <p:cNvCxnSpPr/>
          <p:nvPr/>
        </p:nvCxnSpPr>
        <p:spPr>
          <a:xfrm rot="5400000">
            <a:off x="9233535" y="4041140"/>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Conector Reto 25"/>
          <p:cNvCxnSpPr/>
          <p:nvPr/>
        </p:nvCxnSpPr>
        <p:spPr>
          <a:xfrm>
            <a:off x="7793355" y="4642485"/>
            <a:ext cx="146113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6" name="Grupo 29"/>
          <p:cNvGrpSpPr/>
          <p:nvPr/>
        </p:nvGrpSpPr>
        <p:grpSpPr>
          <a:xfrm rot="16200000" flipH="1">
            <a:off x="6959600" y="4425950"/>
            <a:ext cx="1710690" cy="503555"/>
            <a:chOff x="8610600" y="2524505"/>
            <a:chExt cx="1918772" cy="607413"/>
          </a:xfrm>
        </p:grpSpPr>
        <p:cxnSp>
          <p:nvCxnSpPr>
            <p:cNvPr id="2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9"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41" name="Conector Reto 37"/>
          <p:cNvCxnSpPr/>
          <p:nvPr/>
        </p:nvCxnSpPr>
        <p:spPr>
          <a:xfrm>
            <a:off x="7435215" y="554228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 de Texto 23"/>
          <p:cNvSpPr txBox="1"/>
          <p:nvPr/>
        </p:nvSpPr>
        <p:spPr>
          <a:xfrm>
            <a:off x="6579870" y="3072130"/>
            <a:ext cx="8559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47" name="Conector Reto 45"/>
          <p:cNvCxnSpPr/>
          <p:nvPr/>
        </p:nvCxnSpPr>
        <p:spPr>
          <a:xfrm flipV="1">
            <a:off x="7562215" y="2857500"/>
            <a:ext cx="0" cy="129794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8" name="Grupo 46"/>
          <p:cNvGrpSpPr/>
          <p:nvPr/>
        </p:nvGrpSpPr>
        <p:grpSpPr>
          <a:xfrm rot="0">
            <a:off x="7419975" y="3187065"/>
            <a:ext cx="320675" cy="492760"/>
            <a:chOff x="7555792" y="2647951"/>
            <a:chExt cx="387626" cy="552342"/>
          </a:xfrm>
          <a:solidFill>
            <a:srgbClr val="00B0F0">
              <a:alpha val="97000"/>
            </a:srgbClr>
          </a:solidFill>
        </p:grpSpPr>
        <p:sp>
          <p:nvSpPr>
            <p:cNvPr id="49"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5" name="Conector Reto 50"/>
          <p:cNvCxnSpPr/>
          <p:nvPr/>
        </p:nvCxnSpPr>
        <p:spPr>
          <a:xfrm flipH="1" flipV="1">
            <a:off x="8103235" y="3936365"/>
            <a:ext cx="0" cy="7061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25"/>
          <p:cNvCxnSpPr/>
          <p:nvPr/>
        </p:nvCxnSpPr>
        <p:spPr>
          <a:xfrm>
            <a:off x="7578090" y="3941445"/>
            <a:ext cx="53657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6824980" y="4513580"/>
            <a:ext cx="112331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59" name="Caixa de Texto 23"/>
          <p:cNvSpPr txBox="1"/>
          <p:nvPr/>
        </p:nvSpPr>
        <p:spPr>
          <a:xfrm>
            <a:off x="9091930" y="4527550"/>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62" name="Conector Reto 22"/>
          <p:cNvCxnSpPr/>
          <p:nvPr/>
        </p:nvCxnSpPr>
        <p:spPr>
          <a:xfrm rot="16200000" flipH="1">
            <a:off x="9193530" y="5259705"/>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6884670" y="3735070"/>
            <a:ext cx="7181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6" name="Caixa de Texto 23"/>
          <p:cNvSpPr txBox="1"/>
          <p:nvPr/>
        </p:nvSpPr>
        <p:spPr>
          <a:xfrm>
            <a:off x="9336405" y="2279015"/>
            <a:ext cx="15360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2</a:t>
            </a: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sp>
        <p:nvSpPr>
          <p:cNvPr id="67" name="Caixa de Texto 23"/>
          <p:cNvSpPr txBox="1"/>
          <p:nvPr/>
        </p:nvSpPr>
        <p:spPr>
          <a:xfrm>
            <a:off x="6904355" y="5469255"/>
            <a:ext cx="323913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espelho de corrente com um base comum</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9336405" y="3825240"/>
            <a:ext cx="75946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grpSp>
        <p:nvGrpSpPr>
          <p:cNvPr id="78" name="Group 77"/>
          <p:cNvGrpSpPr/>
          <p:nvPr/>
        </p:nvGrpSpPr>
        <p:grpSpPr>
          <a:xfrm flipH="1">
            <a:off x="9457690" y="2554605"/>
            <a:ext cx="228600" cy="1707515"/>
            <a:chOff x="16882" y="6765"/>
            <a:chExt cx="360" cy="2689"/>
          </a:xfrm>
        </p:grpSpPr>
        <p:cxnSp>
          <p:nvCxnSpPr>
            <p:cNvPr id="72"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6" name="Conector Reto 21"/>
            <p:cNvCxnSpPr/>
            <p:nvPr/>
          </p:nvCxnSpPr>
          <p:spPr>
            <a:xfrm rot="5400000">
              <a:off x="16875" y="7105"/>
              <a:ext cx="6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Conector Reto 22"/>
            <p:cNvCxnSpPr/>
            <p:nvPr/>
          </p:nvCxnSpPr>
          <p:spPr>
            <a:xfrm rot="16200000" flipH="1">
              <a:off x="16812" y="9024"/>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79" name="Conector Reto 25"/>
          <p:cNvCxnSpPr/>
          <p:nvPr/>
        </p:nvCxnSpPr>
        <p:spPr>
          <a:xfrm>
            <a:off x="9670415" y="3369310"/>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9383800" y="2908964"/>
            <a:ext cx="1112438"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8618220" y="3102610"/>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90" name="Caixa de Texto 23"/>
          <p:cNvSpPr txBox="1"/>
          <p:nvPr/>
        </p:nvSpPr>
        <p:spPr>
          <a:xfrm>
            <a:off x="10181590" y="2917825"/>
            <a:ext cx="1747520" cy="829945"/>
          </a:xfrm>
          <a:prstGeom prst="rect">
            <a:avLst/>
          </a:prstGeom>
          <a:noFill/>
          <a:ln w="47625">
            <a:solidFill>
              <a:srgbClr val="FFFF00"/>
            </a:solidFill>
          </a:ln>
        </p:spPr>
        <p:txBody>
          <a:bodyPr wrap="square" rtlCol="0">
            <a:spAutoFit/>
          </a:bodyPr>
          <a:p>
            <a:pPr algn="ctr"/>
            <a:r>
              <a:rPr lang="pt-BR" altLang="en-US" sz="2400" b="1" dirty="0">
                <a:solidFill>
                  <a:srgbClr val="C00000"/>
                </a:solidFill>
                <a:latin typeface="Comic Sans MS" panose="030F0702030302020204" pitchFamily="66" charset="0"/>
                <a:cs typeface="Comic Sans MS" panose="030F0702030302020204" pitchFamily="66" charset="0"/>
              </a:rPr>
              <a:t>transistor cascode</a:t>
            </a:r>
            <a:endParaRPr lang="pt-BR" altLang="en-US" sz="2400" b="1" baseline="-25000"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36025" y="6271895"/>
            <a:ext cx="2743200" cy="365125"/>
          </a:xfrm>
        </p:spPr>
        <p:txBody>
          <a:bodyPr/>
          <a:p>
            <a:fld id="{74F297BB-B745-4CAB-BE1D-CE4C89382949}" type="slidenum">
              <a:rPr lang="pt-BR" smtClean="0"/>
            </a:fld>
            <a:endParaRPr lang="pt-BR"/>
          </a:p>
        </p:txBody>
      </p:sp>
      <p:sp>
        <p:nvSpPr>
          <p:cNvPr id="5" name="Caixa de Texto 114"/>
          <p:cNvSpPr txBox="1"/>
          <p:nvPr/>
        </p:nvSpPr>
        <p:spPr>
          <a:xfrm>
            <a:off x="456565" y="281305"/>
            <a:ext cx="11492230"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Calculemos a impedancia de saida de um espelho de corrente onde aplicamos um amplificador base comum a saída (V</a:t>
            </a:r>
            <a:r>
              <a:rPr lang="pt-BR" altLang="en-US" sz="2400" b="1" baseline="-25000" dirty="0" smtClean="0">
                <a:latin typeface="Comic Sans MS" panose="030F0702030302020204" pitchFamily="66" charset="0"/>
                <a:cs typeface="Comic Sans MS" panose="030F0702030302020204" pitchFamily="66" charset="0"/>
                <a:sym typeface="+mn-ea"/>
              </a:rPr>
              <a:t>P</a:t>
            </a:r>
            <a:r>
              <a:rPr lang="pt-BR" altLang="en-US" sz="2400" b="1" dirty="0" smtClean="0">
                <a:latin typeface="Comic Sans MS" panose="030F0702030302020204" pitchFamily="66" charset="0"/>
                <a:cs typeface="Comic Sans MS" panose="030F0702030302020204" pitchFamily="66" charset="0"/>
                <a:sym typeface="+mn-ea"/>
              </a:rPr>
              <a:t> é const.)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37"/>
          <p:cNvCxnSpPr/>
          <p:nvPr/>
        </p:nvCxnSpPr>
        <p:spPr>
          <a:xfrm>
            <a:off x="3462655" y="525018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2773045" y="43402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6"/>
          <p:cNvCxnSpPr/>
          <p:nvPr/>
        </p:nvCxnSpPr>
        <p:spPr>
          <a:xfrm rot="5400000">
            <a:off x="3096260" y="4339590"/>
            <a:ext cx="55626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ector Reto 19"/>
          <p:cNvCxnSpPr/>
          <p:nvPr/>
        </p:nvCxnSpPr>
        <p:spPr>
          <a:xfrm rot="5400000">
            <a:off x="3364865" y="3970655"/>
            <a:ext cx="240030" cy="21272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0"/>
          <p:cNvCxnSpPr/>
          <p:nvPr/>
        </p:nvCxnSpPr>
        <p:spPr>
          <a:xfrm rot="5400000" flipV="1">
            <a:off x="3389630" y="4487545"/>
            <a:ext cx="205740" cy="210185"/>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 name="Conector Reto 21"/>
          <p:cNvCxnSpPr/>
          <p:nvPr/>
        </p:nvCxnSpPr>
        <p:spPr>
          <a:xfrm rot="5400000">
            <a:off x="3369945" y="3740785"/>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Conector Reto 25"/>
          <p:cNvCxnSpPr/>
          <p:nvPr/>
        </p:nvCxnSpPr>
        <p:spPr>
          <a:xfrm>
            <a:off x="1929765" y="4342130"/>
            <a:ext cx="146113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6" name="Grupo 29"/>
          <p:cNvGrpSpPr/>
          <p:nvPr/>
        </p:nvGrpSpPr>
        <p:grpSpPr>
          <a:xfrm rot="16200000" flipH="1">
            <a:off x="1096010" y="4125595"/>
            <a:ext cx="1710690" cy="503555"/>
            <a:chOff x="8610600" y="2524505"/>
            <a:chExt cx="1918772" cy="607413"/>
          </a:xfrm>
        </p:grpSpPr>
        <p:cxnSp>
          <p:nvCxnSpPr>
            <p:cNvPr id="2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9"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41" name="Conector Reto 37"/>
          <p:cNvCxnSpPr/>
          <p:nvPr/>
        </p:nvCxnSpPr>
        <p:spPr>
          <a:xfrm>
            <a:off x="1571625" y="5241925"/>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 de Texto 23"/>
          <p:cNvSpPr txBox="1"/>
          <p:nvPr/>
        </p:nvSpPr>
        <p:spPr>
          <a:xfrm>
            <a:off x="716280" y="2771775"/>
            <a:ext cx="8559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47" name="Conector Reto 45"/>
          <p:cNvCxnSpPr/>
          <p:nvPr/>
        </p:nvCxnSpPr>
        <p:spPr>
          <a:xfrm flipV="1">
            <a:off x="1714500" y="2557145"/>
            <a:ext cx="0" cy="129794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8" name="Grupo 46"/>
          <p:cNvGrpSpPr/>
          <p:nvPr/>
        </p:nvGrpSpPr>
        <p:grpSpPr>
          <a:xfrm rot="0">
            <a:off x="1556385" y="2886710"/>
            <a:ext cx="320675" cy="492760"/>
            <a:chOff x="7555792" y="2647951"/>
            <a:chExt cx="387626" cy="552342"/>
          </a:xfrm>
          <a:solidFill>
            <a:srgbClr val="00B0F0">
              <a:alpha val="97000"/>
            </a:srgbClr>
          </a:solidFill>
        </p:grpSpPr>
        <p:sp>
          <p:nvSpPr>
            <p:cNvPr id="49"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5" name="Conector Reto 50"/>
          <p:cNvCxnSpPr/>
          <p:nvPr/>
        </p:nvCxnSpPr>
        <p:spPr>
          <a:xfrm flipH="1" flipV="1">
            <a:off x="2239645" y="3636010"/>
            <a:ext cx="0" cy="7061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25"/>
          <p:cNvCxnSpPr/>
          <p:nvPr/>
        </p:nvCxnSpPr>
        <p:spPr>
          <a:xfrm>
            <a:off x="1714500" y="3641090"/>
            <a:ext cx="53657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961390" y="4213225"/>
            <a:ext cx="112331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59" name="Caixa de Texto 23"/>
          <p:cNvSpPr txBox="1"/>
          <p:nvPr/>
        </p:nvSpPr>
        <p:spPr>
          <a:xfrm>
            <a:off x="3228340" y="422719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62" name="Conector Reto 22"/>
          <p:cNvCxnSpPr/>
          <p:nvPr/>
        </p:nvCxnSpPr>
        <p:spPr>
          <a:xfrm rot="16200000" flipH="1">
            <a:off x="3329940" y="4959350"/>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021080" y="3434715"/>
            <a:ext cx="7181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6" name="Caixa de Texto 23"/>
          <p:cNvSpPr txBox="1"/>
          <p:nvPr/>
        </p:nvSpPr>
        <p:spPr>
          <a:xfrm>
            <a:off x="3462655" y="1967865"/>
            <a:ext cx="16687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2</a:t>
            </a: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sp>
        <p:nvSpPr>
          <p:cNvPr id="67" name="Caixa de Texto 23"/>
          <p:cNvSpPr txBox="1"/>
          <p:nvPr/>
        </p:nvSpPr>
        <p:spPr>
          <a:xfrm>
            <a:off x="1040765" y="5168900"/>
            <a:ext cx="323913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espelho de corrente com um base comum</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3520440" y="352488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grpSp>
        <p:nvGrpSpPr>
          <p:cNvPr id="78" name="Group 77"/>
          <p:cNvGrpSpPr/>
          <p:nvPr/>
        </p:nvGrpSpPr>
        <p:grpSpPr>
          <a:xfrm flipH="1">
            <a:off x="3578225" y="2254250"/>
            <a:ext cx="228600" cy="1707515"/>
            <a:chOff x="16882" y="6765"/>
            <a:chExt cx="360" cy="2689"/>
          </a:xfrm>
        </p:grpSpPr>
        <p:cxnSp>
          <p:nvCxnSpPr>
            <p:cNvPr id="72"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6" name="Conector Reto 21"/>
            <p:cNvCxnSpPr/>
            <p:nvPr/>
          </p:nvCxnSpPr>
          <p:spPr>
            <a:xfrm rot="5400000">
              <a:off x="16875" y="7105"/>
              <a:ext cx="6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Conector Reto 22"/>
            <p:cNvCxnSpPr/>
            <p:nvPr/>
          </p:nvCxnSpPr>
          <p:spPr>
            <a:xfrm rot="16200000" flipH="1">
              <a:off x="16812" y="9024"/>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79" name="Conector Reto 25"/>
          <p:cNvCxnSpPr/>
          <p:nvPr/>
        </p:nvCxnSpPr>
        <p:spPr>
          <a:xfrm>
            <a:off x="3806825" y="3068955"/>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3806825" y="260858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8048625" y="501650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8441485" y="448881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632190" y="461137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9230995" y="55187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8404225" y="551878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10170831" y="229778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8560990" y="45969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8986616" y="248268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56"/>
          <p:cNvGrpSpPr/>
          <p:nvPr/>
        </p:nvGrpSpPr>
        <p:grpSpPr>
          <a:xfrm rot="5400000" flipH="1">
            <a:off x="7084220" y="4239139"/>
            <a:ext cx="1404000" cy="234950"/>
            <a:chOff x="4143847" y="3524056"/>
            <a:chExt cx="1404137" cy="255373"/>
          </a:xfrm>
        </p:grpSpPr>
        <p:cxnSp>
          <p:nvCxnSpPr>
            <p:cNvPr id="6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1" name="Grupo 108"/>
          <p:cNvGrpSpPr/>
          <p:nvPr/>
        </p:nvGrpSpPr>
        <p:grpSpPr>
          <a:xfrm rot="5400000" flipH="1">
            <a:off x="8016400" y="2892304"/>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8718550" y="275082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8718550" y="275082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8689409" y="230486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7"/>
          <p:cNvCxnSpPr/>
          <p:nvPr/>
        </p:nvCxnSpPr>
        <p:spPr>
          <a:xfrm>
            <a:off x="7615624" y="50582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7826924" y="324957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7771130" y="407416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7771130" y="407416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959122" y="272574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10328910" y="275082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10328910" y="275082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952269" y="184749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11" name="Caixa de Texto 23"/>
          <p:cNvSpPr txBox="1"/>
          <p:nvPr/>
        </p:nvSpPr>
        <p:spPr>
          <a:xfrm>
            <a:off x="2754630" y="290131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7" name="Caixa de Texto 23"/>
          <p:cNvSpPr txBox="1"/>
          <p:nvPr/>
        </p:nvSpPr>
        <p:spPr>
          <a:xfrm>
            <a:off x="10528300" y="2096770"/>
            <a:ext cx="5949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a:t>
            </a:r>
            <a:r>
              <a:rPr lang="pt-BR" altLang="en-US" sz="2400" i="1" dirty="0">
                <a:latin typeface="Comic Sans MS" panose="030F0702030302020204" pitchFamily="66" charset="0"/>
                <a:cs typeface="Comic Sans MS" panose="030F0702030302020204" pitchFamily="66" charset="0"/>
              </a:rPr>
              <a:t>i</a:t>
            </a:r>
            <a:r>
              <a:rPr lang="pt-BR" altLang="en-US" sz="2400" i="1" baseline="-25000" dirty="0">
                <a:latin typeface="Comic Sans MS" panose="030F0702030302020204" pitchFamily="66" charset="0"/>
                <a:cs typeface="Comic Sans MS" panose="030F0702030302020204" pitchFamily="66" charset="0"/>
              </a:rPr>
              <a:t>2</a:t>
            </a:r>
            <a:endParaRPr lang="pt-BR" altLang="en-US" sz="2400" i="1" baseline="-25000" dirty="0">
              <a:latin typeface="Comic Sans MS" panose="030F0702030302020204" pitchFamily="66" charset="0"/>
              <a:cs typeface="Comic Sans MS" panose="030F0702030302020204" pitchFamily="66" charset="0"/>
            </a:endParaRPr>
          </a:p>
        </p:txBody>
      </p:sp>
      <p:cxnSp>
        <p:nvCxnSpPr>
          <p:cNvPr id="17" name="Conector de Seta Reta 59"/>
          <p:cNvCxnSpPr/>
          <p:nvPr/>
        </p:nvCxnSpPr>
        <p:spPr>
          <a:xfrm rot="16200000" flipH="1" flipV="1">
            <a:off x="10511107" y="22464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8596630" y="542671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3550934" y="523304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4093210" y="477456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3942080" y="60528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082405" y="617601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165465" y="4886325"/>
            <a:ext cx="1087120" cy="146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3377565" y="419227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243060" y="510159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1594485" y="5505450"/>
            <a:ext cx="2519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 30mV</a:t>
            </a:r>
            <a:r>
              <a:rPr lang="pt-BR" altLang="en-US" sz="2800" baseline="-25000" dirty="0" smtClean="0">
                <a:latin typeface="Comic Sans MS" panose="030F0702030302020204" pitchFamily="66" charset="0"/>
                <a:cs typeface="Comic Sans MS" panose="030F0702030302020204" pitchFamily="66" charset="0"/>
              </a:rPr>
              <a:t>ef</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776970" y="436435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902970" y="1094740"/>
                <a:ext cx="10386695" cy="25165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calcular o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Lef</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poder saber o ganho que necessitamos.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14:m>
                  <m:oMath xmlns:m="http://schemas.openxmlformats.org/officeDocument/2006/math">
                    <m:sSubSup>
                      <m:sSubSupPr>
                        <m:ctrlPr>
                          <a:rPr lang="pt-BR" altLang="en-US"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SupPr>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𝑳𝒆𝒇</m:t>
                        </m:r>
                      </m:sub>
                      <m:sup>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p>
                    </m:sSubSup>
                    <m:r>
                      <a:rPr lang="en-US" altLang="pt-BR" sz="2800" b="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
                      <a:rPr lang="en-US" sz="2800" b="1" i="1">
                        <a:latin typeface="Cambria Math" panose="02040503050406030204" pitchFamily="18" charset="0"/>
                      </a:rPr>
                      <m:t>𝟏𝟎𝟎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pt-BR" altLang="en-US"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𝑳𝒆𝒇</m:t>
                        </m:r>
                      </m:sub>
                    </m:sSub>
                    <m:r>
                      <a:rPr lang="en-US" altLang="pt-BR" sz="2800" b="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ad>
                      <m:radPr>
                        <m:degHide m:val="on"/>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m:t>
                        </m:r>
                      </m:e>
                    </m:rad>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𝑮𝒂𝒏𝒉𝒐</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𝒅𝒐</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𝑺𝒊𝒔𝒕𝒆𝒎𝒂</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ad>
                          <m:radPr>
                            <m:degHide m:val="on"/>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m:t>
                            </m:r>
                          </m:e>
                        </m:rad>
                      </m:num>
                      <m:den>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den>
                    </m:f>
                  </m:oMath>
                </a14:m>
                <a:r>
                  <a:rPr lang="pt-BR" altLang="en-US" sz="28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=235</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902970" y="1094740"/>
                <a:ext cx="10386695" cy="2516505"/>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Caixa de Texto 2"/>
          <p:cNvSpPr txBox="1"/>
          <p:nvPr/>
        </p:nvSpPr>
        <p:spPr>
          <a:xfrm>
            <a:off x="5327650" y="4714240"/>
            <a:ext cx="2849880" cy="1198880"/>
          </a:xfrm>
          <a:prstGeom prst="rect">
            <a:avLst/>
          </a:prstGeom>
          <a:solidFill>
            <a:schemeClr val="accent2">
              <a:lumMod val="75000"/>
            </a:schemeClr>
          </a:solidFill>
          <a:ln>
            <a:solidFill>
              <a:srgbClr val="C00000"/>
            </a:solidFill>
          </a:ln>
        </p:spPr>
        <p:txBody>
          <a:bodyPr wrap="square" rtlCol="0">
            <a:spAutoFit/>
          </a:bodyPr>
          <a:lstStyle/>
          <a:p>
            <a:pPr algn="ctr"/>
            <a:r>
              <a:rPr lang="pt-BR" altLang="en-US" sz="2400" b="1">
                <a:latin typeface="Comic Sans MS" panose="030F0702030302020204" pitchFamily="66" charset="0"/>
                <a:cs typeface="Comic Sans MS" panose="030F0702030302020204" pitchFamily="66" charset="0"/>
              </a:rPr>
              <a:t>sistema para fornecer 0.5W ou mais a carga</a:t>
            </a:r>
            <a:endParaRPr lang="pt-BR" altLang="en-US" sz="2400" b="1">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36025" y="6271895"/>
            <a:ext cx="2743200" cy="365125"/>
          </a:xfrm>
        </p:spPr>
        <p:txBody>
          <a:bodyPr/>
          <a:p>
            <a:fld id="{74F297BB-B745-4CAB-BE1D-CE4C89382949}" type="slidenum">
              <a:rPr lang="pt-BR" smtClean="0"/>
            </a:fld>
            <a:endParaRPr lang="pt-BR"/>
          </a:p>
        </p:txBody>
      </p:sp>
      <p:sp>
        <p:nvSpPr>
          <p:cNvPr id="5" name="Caixa de Texto 114"/>
          <p:cNvSpPr txBox="1"/>
          <p:nvPr/>
        </p:nvSpPr>
        <p:spPr>
          <a:xfrm>
            <a:off x="456565" y="446405"/>
            <a:ext cx="11279505"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73" name="Conector Reto 74"/>
          <p:cNvCxnSpPr/>
          <p:nvPr/>
        </p:nvCxnSpPr>
        <p:spPr>
          <a:xfrm>
            <a:off x="918210" y="40468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1311070" y="3519169"/>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501775" y="364172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081530" y="45396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1207135" y="466534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3040416" y="132814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430575" y="36273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1856201" y="150351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56"/>
          <p:cNvGrpSpPr/>
          <p:nvPr/>
        </p:nvGrpSpPr>
        <p:grpSpPr>
          <a:xfrm rot="5400000" flipH="1">
            <a:off x="-46195" y="3269494"/>
            <a:ext cx="1404000" cy="234950"/>
            <a:chOff x="4143847" y="3524056"/>
            <a:chExt cx="1404137" cy="255373"/>
          </a:xfrm>
        </p:grpSpPr>
        <p:cxnSp>
          <p:nvCxnSpPr>
            <p:cNvPr id="6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1" name="Grupo 108"/>
          <p:cNvGrpSpPr/>
          <p:nvPr/>
        </p:nvGrpSpPr>
        <p:grpSpPr>
          <a:xfrm rot="5400000" flipH="1">
            <a:off x="741818" y="1776094"/>
            <a:ext cx="1692000" cy="234950"/>
            <a:chOff x="4146488" y="3524056"/>
            <a:chExt cx="1668041" cy="255373"/>
          </a:xfrm>
        </p:grpSpPr>
        <p:cxnSp>
          <p:nvCxnSpPr>
            <p:cNvPr id="89" name="Conector Reto 79"/>
            <p:cNvCxnSpPr/>
            <p:nvPr/>
          </p:nvCxnSpPr>
          <p:spPr>
            <a:xfrm flipV="1">
              <a:off x="4146488" y="3642463"/>
              <a:ext cx="16680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643890" y="136525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643890" y="136525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1600904" y="1335215"/>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7"/>
          <p:cNvCxnSpPr/>
          <p:nvPr/>
        </p:nvCxnSpPr>
        <p:spPr>
          <a:xfrm>
            <a:off x="485209" y="4088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696509" y="222404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640715" y="310451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640715" y="3104515"/>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2828707" y="175609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1932305" y="141097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1932305" y="141097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1621704" y="87975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7" name="Caixa de Texto 5"/>
              <p:cNvSpPr txBox="1"/>
              <p:nvPr/>
            </p:nvSpPr>
            <p:spPr>
              <a:xfrm>
                <a:off x="4435475" y="1185545"/>
                <a:ext cx="662495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4435475" y="1185545"/>
                <a:ext cx="6624955"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5"/>
              <p:cNvSpPr txBox="1"/>
              <p:nvPr/>
            </p:nvSpPr>
            <p:spPr>
              <a:xfrm>
                <a:off x="4481195" y="1778000"/>
                <a:ext cx="55041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4481195" y="1778000"/>
                <a:ext cx="5504180" cy="460375"/>
              </a:xfrm>
              <a:prstGeom prst="rect">
                <a:avLst/>
              </a:prstGeom>
              <a:blipFill rotWithShape="1">
                <a:blip r:embed="rId5"/>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5"/>
              <p:cNvSpPr txBox="1"/>
              <p:nvPr/>
            </p:nvSpPr>
            <p:spPr>
              <a:xfrm>
                <a:off x="4639945" y="2327910"/>
                <a:ext cx="4769485" cy="7829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4639945" y="2327910"/>
                <a:ext cx="4769485" cy="782955"/>
              </a:xfrm>
              <a:prstGeom prst="rect">
                <a:avLst/>
              </a:prstGeom>
              <a:blipFill rotWithShape="1">
                <a:blip r:embed="rId6"/>
                <a:stretch>
                  <a:fillRect t="-3893"/>
                </a:stretch>
              </a:blipFill>
              <a:ln w="38100">
                <a:noFill/>
              </a:ln>
            </p:spPr>
            <p:txBody>
              <a:bodyPr/>
              <a:lstStyle/>
              <a:p>
                <a:r>
                  <a:rPr lang="pt-BR" altLang="en-US">
                    <a:noFill/>
                  </a:rPr>
                  <a:t> </a:t>
                </a:r>
              </a:p>
            </p:txBody>
          </p:sp>
        </mc:Fallback>
      </mc:AlternateContent>
      <p:sp>
        <p:nvSpPr>
          <p:cNvPr id="19" name="Caixa de Texto 23"/>
          <p:cNvSpPr txBox="1"/>
          <p:nvPr/>
        </p:nvSpPr>
        <p:spPr>
          <a:xfrm>
            <a:off x="847725" y="736600"/>
            <a:ext cx="58293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i</a:t>
            </a:r>
            <a:r>
              <a:rPr lang="pt-BR" altLang="en-US" sz="2400" baseline="-25000" dirty="0">
                <a:latin typeface="Comic Sans MS" panose="030F0702030302020204" pitchFamily="66" charset="0"/>
                <a:cs typeface="Comic Sans MS" panose="030F0702030302020204" pitchFamily="66" charset="0"/>
              </a:rPr>
              <a:t>2</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1498129" y="840463"/>
            <a:ext cx="0" cy="32439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0" name="Caixa de Texto 5"/>
              <p:cNvSpPr txBox="1"/>
              <p:nvPr/>
            </p:nvSpPr>
            <p:spPr>
              <a:xfrm>
                <a:off x="3867150" y="3438525"/>
                <a:ext cx="661543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0" name="Caixa de Texto 5"/>
              <p:cNvSpPr txBox="1">
                <a:spLocks noRot="1" noChangeAspect="1" noMove="1" noResize="1" noEditPoints="1" noAdjustHandles="1" noChangeArrowheads="1" noChangeShapeType="1" noTextEdit="1"/>
              </p:cNvSpPr>
              <p:nvPr/>
            </p:nvSpPr>
            <p:spPr>
              <a:xfrm>
                <a:off x="3867150" y="3438525"/>
                <a:ext cx="6615430" cy="460375"/>
              </a:xfrm>
              <a:prstGeom prst="rect">
                <a:avLst/>
              </a:prstGeom>
              <a:blipFill rotWithShape="1">
                <a:blip r:embed="rId7"/>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5"/>
              <p:cNvSpPr txBox="1"/>
              <p:nvPr/>
            </p:nvSpPr>
            <p:spPr>
              <a:xfrm>
                <a:off x="1036955" y="5566410"/>
                <a:ext cx="10486390" cy="10941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num>
                        <m:den>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pt-BR" altLang="en-US" sz="24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1036955" y="5566410"/>
                <a:ext cx="10486390" cy="1094105"/>
              </a:xfrm>
              <a:prstGeom prst="rect">
                <a:avLst/>
              </a:prstGeom>
              <a:blipFill rotWithShape="1">
                <a:blip r:embed="rId8"/>
                <a:stretch>
                  <a:fillRect t="-278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4389120" y="4119245"/>
                <a:ext cx="6644005" cy="7829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4389120" y="4119245"/>
                <a:ext cx="6644005" cy="782955"/>
              </a:xfrm>
              <a:prstGeom prst="rect">
                <a:avLst/>
              </a:prstGeom>
              <a:blipFill rotWithShape="1">
                <a:blip r:embed="rId9"/>
                <a:stretch>
                  <a:fillRect t="-3893"/>
                </a:stretch>
              </a:blipFill>
              <a:ln w="38100">
                <a:noFill/>
              </a:ln>
            </p:spPr>
            <p:txBody>
              <a:bodyPr/>
              <a:lstStyle/>
              <a:p>
                <a:r>
                  <a:rPr lang="pt-BR" altLang="en-US">
                    <a:noFill/>
                  </a:rPr>
                  <a:t> </a:t>
                </a:r>
              </a:p>
            </p:txBody>
          </p:sp>
        </mc:Fallback>
      </mc:AlternateContent>
      <p:sp>
        <p:nvSpPr>
          <p:cNvPr id="12" name="Forma livre 11"/>
          <p:cNvSpPr/>
          <p:nvPr/>
        </p:nvSpPr>
        <p:spPr>
          <a:xfrm>
            <a:off x="2242185" y="1403350"/>
            <a:ext cx="2621915" cy="1844675"/>
          </a:xfrm>
          <a:custGeom>
            <a:avLst/>
            <a:gdLst>
              <a:gd name="connisteX0" fmla="*/ 0 w 2621915"/>
              <a:gd name="connsiteY0" fmla="*/ 1377634 h 1844548"/>
              <a:gd name="connisteX1" fmla="*/ 655955 w 2621915"/>
              <a:gd name="connsiteY1" fmla="*/ 1841184 h 1844548"/>
              <a:gd name="connisteX2" fmla="*/ 1102995 w 2621915"/>
              <a:gd name="connsiteY2" fmla="*/ 1473519 h 1844548"/>
              <a:gd name="connisteX3" fmla="*/ 1518920 w 2621915"/>
              <a:gd name="connsiteY3" fmla="*/ 178754 h 1844548"/>
              <a:gd name="connisteX4" fmla="*/ 2621915 w 2621915"/>
              <a:gd name="connsiteY4" fmla="*/ 34609 h 184454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621915" h="1844548">
                <a:moveTo>
                  <a:pt x="0" y="1377635"/>
                </a:moveTo>
                <a:cubicBezTo>
                  <a:pt x="122555" y="1477965"/>
                  <a:pt x="435610" y="1822135"/>
                  <a:pt x="655955" y="1841185"/>
                </a:cubicBezTo>
                <a:cubicBezTo>
                  <a:pt x="876300" y="1860235"/>
                  <a:pt x="930275" y="1806260"/>
                  <a:pt x="1102995" y="1473520"/>
                </a:cubicBezTo>
                <a:cubicBezTo>
                  <a:pt x="1275715" y="1140780"/>
                  <a:pt x="1215390" y="466410"/>
                  <a:pt x="1518920" y="178755"/>
                </a:cubicBezTo>
                <a:cubicBezTo>
                  <a:pt x="1822450" y="-108900"/>
                  <a:pt x="2409825" y="37785"/>
                  <a:pt x="2621915" y="3461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56565" y="28130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Com a aplicação do transistor Q3, a impedancia de saida passou a ter o valor de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37"/>
          <p:cNvCxnSpPr/>
          <p:nvPr/>
        </p:nvCxnSpPr>
        <p:spPr>
          <a:xfrm>
            <a:off x="3462655" y="525018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2773045" y="43402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6"/>
          <p:cNvCxnSpPr/>
          <p:nvPr/>
        </p:nvCxnSpPr>
        <p:spPr>
          <a:xfrm rot="5400000">
            <a:off x="3096260" y="4339590"/>
            <a:ext cx="55626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ector Reto 19"/>
          <p:cNvCxnSpPr/>
          <p:nvPr/>
        </p:nvCxnSpPr>
        <p:spPr>
          <a:xfrm rot="5400000">
            <a:off x="3364865" y="3970655"/>
            <a:ext cx="240030" cy="21272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0"/>
          <p:cNvCxnSpPr/>
          <p:nvPr/>
        </p:nvCxnSpPr>
        <p:spPr>
          <a:xfrm rot="5400000" flipV="1">
            <a:off x="3389630" y="4487545"/>
            <a:ext cx="205740" cy="210185"/>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 name="Conector Reto 21"/>
          <p:cNvCxnSpPr/>
          <p:nvPr/>
        </p:nvCxnSpPr>
        <p:spPr>
          <a:xfrm rot="5400000">
            <a:off x="3369945" y="3740785"/>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Conector Reto 25"/>
          <p:cNvCxnSpPr/>
          <p:nvPr/>
        </p:nvCxnSpPr>
        <p:spPr>
          <a:xfrm>
            <a:off x="1929765" y="4342130"/>
            <a:ext cx="146113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6" name="Grupo 29"/>
          <p:cNvGrpSpPr/>
          <p:nvPr/>
        </p:nvGrpSpPr>
        <p:grpSpPr>
          <a:xfrm rot="16200000" flipH="1">
            <a:off x="1096010" y="4125595"/>
            <a:ext cx="1710690" cy="503555"/>
            <a:chOff x="8610600" y="2524505"/>
            <a:chExt cx="1918772" cy="607413"/>
          </a:xfrm>
        </p:grpSpPr>
        <p:cxnSp>
          <p:nvCxnSpPr>
            <p:cNvPr id="2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9"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41" name="Conector Reto 37"/>
          <p:cNvCxnSpPr/>
          <p:nvPr/>
        </p:nvCxnSpPr>
        <p:spPr>
          <a:xfrm>
            <a:off x="1571625" y="5241925"/>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 de Texto 23"/>
          <p:cNvSpPr txBox="1"/>
          <p:nvPr/>
        </p:nvSpPr>
        <p:spPr>
          <a:xfrm>
            <a:off x="716280" y="2771775"/>
            <a:ext cx="8559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47" name="Conector Reto 45"/>
          <p:cNvCxnSpPr/>
          <p:nvPr/>
        </p:nvCxnSpPr>
        <p:spPr>
          <a:xfrm flipV="1">
            <a:off x="1714500" y="2557145"/>
            <a:ext cx="0" cy="129794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8" name="Grupo 46"/>
          <p:cNvGrpSpPr/>
          <p:nvPr/>
        </p:nvGrpSpPr>
        <p:grpSpPr>
          <a:xfrm rot="0">
            <a:off x="1556385" y="2886710"/>
            <a:ext cx="320675" cy="492760"/>
            <a:chOff x="7555792" y="2647951"/>
            <a:chExt cx="387626" cy="552342"/>
          </a:xfrm>
          <a:solidFill>
            <a:srgbClr val="00B0F0">
              <a:alpha val="97000"/>
            </a:srgbClr>
          </a:solidFill>
        </p:grpSpPr>
        <p:sp>
          <p:nvSpPr>
            <p:cNvPr id="49"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5" name="Conector Reto 50"/>
          <p:cNvCxnSpPr/>
          <p:nvPr/>
        </p:nvCxnSpPr>
        <p:spPr>
          <a:xfrm flipH="1" flipV="1">
            <a:off x="2239645" y="3636010"/>
            <a:ext cx="0" cy="7061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25"/>
          <p:cNvCxnSpPr/>
          <p:nvPr/>
        </p:nvCxnSpPr>
        <p:spPr>
          <a:xfrm>
            <a:off x="1714500" y="3641090"/>
            <a:ext cx="53657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961390" y="4213225"/>
            <a:ext cx="112331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59" name="Caixa de Texto 23"/>
          <p:cNvSpPr txBox="1"/>
          <p:nvPr/>
        </p:nvSpPr>
        <p:spPr>
          <a:xfrm>
            <a:off x="3228340" y="422719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62" name="Conector Reto 22"/>
          <p:cNvCxnSpPr/>
          <p:nvPr/>
        </p:nvCxnSpPr>
        <p:spPr>
          <a:xfrm rot="16200000" flipH="1">
            <a:off x="3329940" y="4959350"/>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021080" y="3434715"/>
            <a:ext cx="7181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6" name="Caixa de Texto 23"/>
          <p:cNvSpPr txBox="1"/>
          <p:nvPr/>
        </p:nvSpPr>
        <p:spPr>
          <a:xfrm>
            <a:off x="3462655" y="1967865"/>
            <a:ext cx="16687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2</a:t>
            </a: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sp>
        <p:nvSpPr>
          <p:cNvPr id="67" name="Caixa de Texto 23"/>
          <p:cNvSpPr txBox="1"/>
          <p:nvPr/>
        </p:nvSpPr>
        <p:spPr>
          <a:xfrm>
            <a:off x="1040765" y="5168900"/>
            <a:ext cx="323913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espelho de corrente com um base comum</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3520440" y="352488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grpSp>
        <p:nvGrpSpPr>
          <p:cNvPr id="78" name="Group 77"/>
          <p:cNvGrpSpPr/>
          <p:nvPr/>
        </p:nvGrpSpPr>
        <p:grpSpPr>
          <a:xfrm flipH="1">
            <a:off x="3578225" y="2254250"/>
            <a:ext cx="228600" cy="1707515"/>
            <a:chOff x="16882" y="6765"/>
            <a:chExt cx="360" cy="2689"/>
          </a:xfrm>
        </p:grpSpPr>
        <p:cxnSp>
          <p:nvCxnSpPr>
            <p:cNvPr id="72"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6" name="Conector Reto 21"/>
            <p:cNvCxnSpPr/>
            <p:nvPr/>
          </p:nvCxnSpPr>
          <p:spPr>
            <a:xfrm rot="5400000">
              <a:off x="16875" y="7105"/>
              <a:ext cx="6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Conector Reto 22"/>
            <p:cNvCxnSpPr/>
            <p:nvPr/>
          </p:nvCxnSpPr>
          <p:spPr>
            <a:xfrm rot="16200000" flipH="1">
              <a:off x="16812" y="9024"/>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79" name="Conector Reto 25"/>
          <p:cNvCxnSpPr/>
          <p:nvPr/>
        </p:nvCxnSpPr>
        <p:spPr>
          <a:xfrm>
            <a:off x="3806825" y="3068955"/>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3520210" y="2608609"/>
            <a:ext cx="1112438"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11" name="Caixa de Texto 23"/>
          <p:cNvSpPr txBox="1"/>
          <p:nvPr/>
        </p:nvSpPr>
        <p:spPr>
          <a:xfrm>
            <a:off x="2754630" y="290131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2" name="Caixa de Texto 5"/>
              <p:cNvSpPr txBox="1"/>
              <p:nvPr/>
            </p:nvSpPr>
            <p:spPr>
              <a:xfrm>
                <a:off x="5476240" y="1696085"/>
                <a:ext cx="6314440" cy="7181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𝑖𝑚𝑝𝑒𝑑𝑎𝑛𝑐𝑖𝑎𝑑𝑒</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𝑠𝑎𝑖𝑑𝑎</m:t>
                      </m:r>
                      <m:r>
                        <a:rPr lang="en-US" altLang="pt-BR" sz="2400" i="1">
                          <a:latin typeface="Cambria Math" panose="02040503050406030204" pitchFamily="18" charset="0"/>
                          <a:cs typeface="Cambria Math" panose="02040503050406030204" pitchFamily="18" charset="0"/>
                        </a:rPr>
                        <m:t> = </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num>
                        <m:den>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5476240" y="1696085"/>
                <a:ext cx="6314440" cy="718185"/>
              </a:xfrm>
              <a:prstGeom prst="rect">
                <a:avLst/>
              </a:prstGeom>
              <a:blipFill rotWithShape="1">
                <a:blip r:embed="rId1"/>
                <a:stretch>
                  <a:fillRect t="-4244"/>
                </a:stretch>
              </a:blipFill>
              <a:ln w="38100">
                <a:noFill/>
              </a:ln>
            </p:spPr>
            <p:txBody>
              <a:bodyPr/>
              <a:lstStyle/>
              <a:p>
                <a:r>
                  <a:rPr lang="pt-BR" altLang="en-US">
                    <a:noFill/>
                  </a:rPr>
                  <a:t> </a:t>
                </a:r>
              </a:p>
            </p:txBody>
          </p:sp>
        </mc:Fallback>
      </mc:AlternateContent>
      <p:sp>
        <p:nvSpPr>
          <p:cNvPr id="7" name="Caixa de Texto 114"/>
          <p:cNvSpPr txBox="1"/>
          <p:nvPr/>
        </p:nvSpPr>
        <p:spPr>
          <a:xfrm>
            <a:off x="4871085" y="2771775"/>
            <a:ext cx="668147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Caso Q1 = Q2 = Q3, teremos então </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8" name="Caixa de Texto 5"/>
              <p:cNvSpPr txBox="1"/>
              <p:nvPr/>
            </p:nvSpPr>
            <p:spPr>
              <a:xfrm>
                <a:off x="5418455" y="3479800"/>
                <a:ext cx="542099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𝑖𝑚𝑝𝑒𝑑𝑎𝑛𝑐𝑖𝑎𝑑𝑒</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𝑠𝑎</m:t>
                      </m:r>
                      <m:r>
                        <a:rPr lang="en-US" altLang="pt-BR" sz="2400" i="1">
                          <a:latin typeface="Cambria Math" panose="02040503050406030204" pitchFamily="18" charset="0"/>
                          <a:cs typeface="Cambria Math" panose="02040503050406030204" pitchFamily="18" charset="0"/>
                        </a:rPr>
                        <m:t>í</m:t>
                      </m:r>
                      <m:r>
                        <a:rPr lang="en-US" altLang="pt-BR" sz="2400" i="1">
                          <a:latin typeface="Cambria Math" panose="02040503050406030204" pitchFamily="18" charset="0"/>
                          <a:cs typeface="Cambria Math" panose="02040503050406030204" pitchFamily="18" charset="0"/>
                        </a:rPr>
                        <m:t>𝑑𝑎</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5418455" y="3479800"/>
                <a:ext cx="5420995" cy="460375"/>
              </a:xfrm>
              <a:prstGeom prst="rect">
                <a:avLst/>
              </a:prstGeom>
              <a:blipFill rotWithShape="1">
                <a:blip r:embed="rId2"/>
                <a:stretch>
                  <a:fillRect t="-6621"/>
                </a:stretch>
              </a:blipFill>
              <a:ln w="38100">
                <a:noFill/>
              </a:ln>
            </p:spPr>
            <p:txBody>
              <a:bodyPr/>
              <a:lstStyle/>
              <a:p>
                <a:r>
                  <a:rPr lang="pt-BR" altLang="en-US">
                    <a:noFill/>
                  </a:rPr>
                  <a:t> </a:t>
                </a:r>
              </a:p>
            </p:txBody>
          </p:sp>
        </mc:Fallback>
      </mc:AlternateContent>
      <p:sp>
        <p:nvSpPr>
          <p:cNvPr id="19" name="Caixa de Texto 114"/>
          <p:cNvSpPr txBox="1"/>
          <p:nvPr/>
        </p:nvSpPr>
        <p:spPr>
          <a:xfrm>
            <a:off x="4450080" y="4219575"/>
            <a:ext cx="7452995" cy="2091690"/>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O que representa um aumento de (</a:t>
            </a:r>
            <a:r>
              <a:rPr lang="pt-BR" altLang="en-US" sz="2400" b="1" dirty="0" smtClean="0">
                <a:latin typeface="Symbol" panose="05050102010706020507" charset="0"/>
                <a:cs typeface="Symbol" panose="05050102010706020507" charset="0"/>
                <a:sym typeface="+mn-ea"/>
              </a:rPr>
              <a:t>b</a:t>
            </a:r>
            <a:r>
              <a:rPr lang="pt-BR" altLang="en-US" sz="2400" b="1" dirty="0" smtClean="0">
                <a:latin typeface="Comic Sans MS" panose="030F0702030302020204" pitchFamily="66" charset="0"/>
                <a:cs typeface="Comic Sans MS" panose="030F0702030302020204" pitchFamily="66" charset="0"/>
                <a:sym typeface="+mn-ea"/>
              </a:rPr>
              <a:t>+1) no valor da impedancia.</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Um problema óbvio nesta nova topologia é que devemos gerar a tensão V</a:t>
            </a:r>
            <a:r>
              <a:rPr lang="pt-BR" altLang="en-US" sz="2400" b="1" baseline="-25000" dirty="0" smtClean="0">
                <a:latin typeface="Comic Sans MS" panose="030F0702030302020204" pitchFamily="66" charset="0"/>
                <a:cs typeface="Comic Sans MS" panose="030F0702030302020204" pitchFamily="66" charset="0"/>
                <a:sym typeface="+mn-ea"/>
              </a:rPr>
              <a:t>P</a:t>
            </a:r>
            <a:r>
              <a:rPr lang="pt-BR" altLang="en-US" sz="2400" b="1" dirty="0" smtClean="0">
                <a:latin typeface="Comic Sans MS" panose="030F0702030302020204" pitchFamily="66" charset="0"/>
                <a:cs typeface="Comic Sans MS" panose="030F0702030302020204" pitchFamily="66" charset="0"/>
                <a:sym typeface="+mn-ea"/>
              </a:rPr>
              <a:t>, o que implica em um circuito mais complexo;</a:t>
            </a:r>
            <a:endParaRPr lang="pt-BR" altLang="en-US"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79120" y="292735"/>
            <a:ext cx="11279505" cy="178371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Uma nova topologia é o Espelho de Wilson, onde a base do transistor cascode é ligada ao transistor da esquerda, evitando componentes adicionais. Vamos verificar a corrente na saida:</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1" name="Conector Reto 37"/>
          <p:cNvCxnSpPr/>
          <p:nvPr/>
        </p:nvCxnSpPr>
        <p:spPr>
          <a:xfrm>
            <a:off x="3599249" y="6237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74"/>
          <p:cNvCxnSpPr/>
          <p:nvPr/>
        </p:nvCxnSpPr>
        <p:spPr>
          <a:xfrm>
            <a:off x="3718480" y="46757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6"/>
          <p:cNvCxnSpPr/>
          <p:nvPr/>
        </p:nvCxnSpPr>
        <p:spPr>
          <a:xfrm rot="5400000">
            <a:off x="3180715" y="521652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19"/>
          <p:cNvCxnSpPr/>
          <p:nvPr/>
        </p:nvCxnSpPr>
        <p:spPr>
          <a:xfrm rot="5400000">
            <a:off x="3491230" y="479361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20"/>
          <p:cNvCxnSpPr/>
          <p:nvPr/>
        </p:nvCxnSpPr>
        <p:spPr>
          <a:xfrm rot="5400000" flipV="1">
            <a:off x="3519805" y="537337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1"/>
          <p:cNvCxnSpPr/>
          <p:nvPr/>
        </p:nvCxnSpPr>
        <p:spPr>
          <a:xfrm rot="5400000">
            <a:off x="3521710" y="45446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Conector Reto 25"/>
          <p:cNvCxnSpPr/>
          <p:nvPr/>
        </p:nvCxnSpPr>
        <p:spPr>
          <a:xfrm>
            <a:off x="1748155" y="521906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1" name="Grupo 29"/>
          <p:cNvGrpSpPr/>
          <p:nvPr/>
        </p:nvGrpSpPr>
        <p:grpSpPr>
          <a:xfrm rot="16200000" flipH="1">
            <a:off x="815381" y="4954596"/>
            <a:ext cx="1918772" cy="607413"/>
            <a:chOff x="8610600" y="2524505"/>
            <a:chExt cx="1918772" cy="607413"/>
          </a:xfrm>
        </p:grpSpPr>
        <p:cxnSp>
          <p:nvCxnSpPr>
            <p:cNvPr id="2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37"/>
          <p:cNvCxnSpPr/>
          <p:nvPr/>
        </p:nvCxnSpPr>
        <p:spPr>
          <a:xfrm>
            <a:off x="1316424" y="62285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449580" y="2694940"/>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33" name="Conector Reto 45"/>
          <p:cNvCxnSpPr/>
          <p:nvPr/>
        </p:nvCxnSpPr>
        <p:spPr>
          <a:xfrm flipV="1">
            <a:off x="1488476" y="3216632"/>
            <a:ext cx="0" cy="1456152"/>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4" name="Grupo 46"/>
          <p:cNvGrpSpPr/>
          <p:nvPr/>
        </p:nvGrpSpPr>
        <p:grpSpPr>
          <a:xfrm>
            <a:off x="1274862" y="2836233"/>
            <a:ext cx="387626" cy="552342"/>
            <a:chOff x="7555792" y="2647951"/>
            <a:chExt cx="387626" cy="552342"/>
          </a:xfrm>
          <a:solidFill>
            <a:srgbClr val="00B0F0">
              <a:alpha val="97000"/>
            </a:srgbClr>
          </a:solidFill>
        </p:grpSpPr>
        <p:sp>
          <p:nvSpPr>
            <p:cNvPr id="36"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0" name="Conector Reto 50"/>
          <p:cNvCxnSpPr/>
          <p:nvPr/>
        </p:nvCxnSpPr>
        <p:spPr>
          <a:xfrm flipH="1" flipV="1">
            <a:off x="3758565" y="416560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a:off x="2645410" y="4479925"/>
            <a:ext cx="1116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681355" y="505714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3599180" y="509397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DeTexto 47"/>
          <p:cNvSpPr txBox="1"/>
          <p:nvPr/>
        </p:nvSpPr>
        <p:spPr>
          <a:xfrm flipH="1">
            <a:off x="860013" y="564476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08" name="Conector de Seta Reta 59"/>
          <p:cNvCxnSpPr/>
          <p:nvPr/>
        </p:nvCxnSpPr>
        <p:spPr>
          <a:xfrm flipH="1">
            <a:off x="1316307" y="44246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59"/>
          <p:cNvCxnSpPr/>
          <p:nvPr/>
        </p:nvCxnSpPr>
        <p:spPr>
          <a:xfrm flipH="1">
            <a:off x="3917267" y="569274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59"/>
          <p:cNvCxnSpPr/>
          <p:nvPr/>
        </p:nvCxnSpPr>
        <p:spPr>
          <a:xfrm rot="5400000" flipH="1">
            <a:off x="1997027" y="51714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59"/>
          <p:cNvCxnSpPr/>
          <p:nvPr/>
        </p:nvCxnSpPr>
        <p:spPr>
          <a:xfrm rot="16200000">
            <a:off x="2957147" y="51714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2" name="Conector de Seta Reta 59"/>
          <p:cNvCxnSpPr/>
          <p:nvPr/>
        </p:nvCxnSpPr>
        <p:spPr>
          <a:xfrm flipH="1">
            <a:off x="3891232" y="41160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0" name="Conector Reto 22"/>
          <p:cNvCxnSpPr/>
          <p:nvPr/>
        </p:nvCxnSpPr>
        <p:spPr>
          <a:xfrm rot="16200000" flipH="1">
            <a:off x="3461876" y="591168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1394412" y="57067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6" name="CaixaDeTexto 47"/>
              <p:cNvSpPr txBox="1"/>
              <p:nvPr/>
            </p:nvSpPr>
            <p:spPr>
              <a:xfrm flipH="1">
                <a:off x="1672813" y="533297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6" name="CaixaDeTexto 47"/>
              <p:cNvSpPr txBox="1">
                <a:spLocks noRot="1" noChangeAspect="1" noMove="1" noResize="1" noEditPoints="1" noAdjustHandles="1" noChangeArrowheads="1" noChangeShapeType="1" noTextEdit="1"/>
              </p:cNvSpPr>
              <p:nvPr/>
            </p:nvSpPr>
            <p:spPr>
              <a:xfrm flipH="1">
                <a:off x="1672813" y="5332979"/>
                <a:ext cx="873125" cy="664210"/>
              </a:xfrm>
              <a:prstGeom prst="rect">
                <a:avLst/>
              </a:prstGeom>
              <a:blipFill rotWithShape="1">
                <a:blip r:embed="rId1"/>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7" name="CaixaDeTexto 47"/>
              <p:cNvSpPr txBox="1"/>
              <p:nvPr/>
            </p:nvSpPr>
            <p:spPr>
              <a:xfrm flipH="1">
                <a:off x="2672938" y="537615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7" name="CaixaDeTexto 47"/>
              <p:cNvSpPr txBox="1">
                <a:spLocks noRot="1" noChangeAspect="1" noMove="1" noResize="1" noEditPoints="1" noAdjustHandles="1" noChangeArrowheads="1" noChangeShapeType="1" noTextEdit="1"/>
              </p:cNvSpPr>
              <p:nvPr/>
            </p:nvSpPr>
            <p:spPr>
              <a:xfrm flipH="1">
                <a:off x="2672938" y="5376159"/>
                <a:ext cx="873125" cy="664210"/>
              </a:xfrm>
              <a:prstGeom prst="rect">
                <a:avLst/>
              </a:prstGeom>
              <a:blipFill rotWithShape="1">
                <a:blip r:embed="rId1"/>
                <a:stretch>
                  <a:fillRect l="-26" t="-37" r="26" b="-1492"/>
                </a:stretch>
              </a:blipFill>
            </p:spPr>
            <p:txBody>
              <a:bodyPr/>
              <a:lstStyle/>
              <a:p>
                <a:r>
                  <a:rPr lang="pt-BR" altLang="en-US">
                    <a:noFill/>
                  </a:rPr>
                  <a:t> </a:t>
                </a:r>
              </a:p>
            </p:txBody>
          </p:sp>
        </mc:Fallback>
      </mc:AlternateContent>
      <p:sp>
        <p:nvSpPr>
          <p:cNvPr id="123" name="Caixa de Texto 23"/>
          <p:cNvSpPr txBox="1"/>
          <p:nvPr/>
        </p:nvSpPr>
        <p:spPr>
          <a:xfrm>
            <a:off x="3342640" y="2031365"/>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de Seta Reta 59"/>
          <p:cNvCxnSpPr/>
          <p:nvPr/>
        </p:nvCxnSpPr>
        <p:spPr>
          <a:xfrm flipH="1">
            <a:off x="3891232" y="29685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2" name="Conector Reto 74"/>
          <p:cNvCxnSpPr/>
          <p:nvPr/>
        </p:nvCxnSpPr>
        <p:spPr>
          <a:xfrm>
            <a:off x="1642030" y="4303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Conector Reto 16"/>
          <p:cNvCxnSpPr/>
          <p:nvPr/>
        </p:nvCxnSpPr>
        <p:spPr>
          <a:xfrm rot="5400000">
            <a:off x="3190875" y="376110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19"/>
          <p:cNvCxnSpPr/>
          <p:nvPr/>
        </p:nvCxnSpPr>
        <p:spPr>
          <a:xfrm rot="5400000">
            <a:off x="3501390" y="333819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0"/>
          <p:cNvCxnSpPr/>
          <p:nvPr/>
        </p:nvCxnSpPr>
        <p:spPr>
          <a:xfrm rot="5400000" flipV="1">
            <a:off x="3545205" y="391795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6" name="Conector Reto 21"/>
          <p:cNvCxnSpPr/>
          <p:nvPr/>
        </p:nvCxnSpPr>
        <p:spPr>
          <a:xfrm rot="5400000">
            <a:off x="3398248" y="2993662"/>
            <a:ext cx="72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57" name="Conector de Seta Reta 59"/>
          <p:cNvCxnSpPr/>
          <p:nvPr/>
        </p:nvCxnSpPr>
        <p:spPr>
          <a:xfrm rot="16200000">
            <a:off x="2630757" y="36689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flipH="1">
            <a:off x="3952463" y="565873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8" name="Conector Reto 22"/>
          <p:cNvCxnSpPr/>
          <p:nvPr/>
        </p:nvCxnSpPr>
        <p:spPr>
          <a:xfrm rot="16200000" flipH="1">
            <a:off x="2251956" y="4842104"/>
            <a:ext cx="756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5"/>
          <p:cNvCxnSpPr/>
          <p:nvPr/>
        </p:nvCxnSpPr>
        <p:spPr>
          <a:xfrm>
            <a:off x="1482725" y="3761105"/>
            <a:ext cx="2016000" cy="0"/>
          </a:xfrm>
          <a:prstGeom prst="line">
            <a:avLst/>
          </a:prstGeom>
          <a:ln w="28575">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1" name="CaixaDeTexto 47"/>
              <p:cNvSpPr txBox="1"/>
              <p:nvPr/>
            </p:nvSpPr>
            <p:spPr>
              <a:xfrm flipH="1">
                <a:off x="3917538" y="396328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1" name="CaixaDeTexto 47"/>
              <p:cNvSpPr txBox="1">
                <a:spLocks noRot="1" noChangeAspect="1" noMove="1" noResize="1" noEditPoints="1" noAdjustHandles="1" noChangeArrowheads="1" noChangeShapeType="1" noTextEdit="1"/>
              </p:cNvSpPr>
              <p:nvPr/>
            </p:nvSpPr>
            <p:spPr>
              <a:xfrm flipH="1">
                <a:off x="3917538" y="3963284"/>
                <a:ext cx="873125" cy="669925"/>
              </a:xfrm>
              <a:prstGeom prst="rect">
                <a:avLst/>
              </a:prstGeom>
              <a:blipFill rotWithShape="1">
                <a:blip r:embed="rId2"/>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2" name="CaixaDeTexto 47"/>
              <p:cNvSpPr txBox="1"/>
              <p:nvPr/>
            </p:nvSpPr>
            <p:spPr>
              <a:xfrm flipH="1">
                <a:off x="2179543" y="3131434"/>
                <a:ext cx="1137285" cy="672465"/>
              </a:xfrm>
              <a:prstGeom prst="rect">
                <a:avLst/>
              </a:prstGeom>
              <a:noFill/>
            </p:spPr>
            <p:txBody>
              <a:bodyPr wrap="none" rtlCol="0">
                <a:spAutoFit/>
              </a:bodyPr>
              <a:p>
                <a:pPr algn="l"/>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2" name="CaixaDeTexto 47"/>
              <p:cNvSpPr txBox="1">
                <a:spLocks noRot="1" noChangeAspect="1" noMove="1" noResize="1" noEditPoints="1" noAdjustHandles="1" noChangeArrowheads="1" noChangeShapeType="1" noTextEdit="1"/>
              </p:cNvSpPr>
              <p:nvPr/>
            </p:nvSpPr>
            <p:spPr>
              <a:xfrm flipH="1">
                <a:off x="2179543" y="3131434"/>
                <a:ext cx="1137285" cy="672465"/>
              </a:xfrm>
              <a:prstGeom prst="rect">
                <a:avLst/>
              </a:prstGeom>
              <a:blipFill rotWithShape="1">
                <a:blip r:embed="rId3"/>
                <a:stretch>
                  <a:fillRect l="-20" t="-4570" r="20" b="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3" name="CaixaDeTexto 47"/>
              <p:cNvSpPr txBox="1"/>
              <p:nvPr/>
            </p:nvSpPr>
            <p:spPr>
              <a:xfrm flipH="1">
                <a:off x="446628" y="427189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3" name="CaixaDeTexto 47"/>
              <p:cNvSpPr txBox="1">
                <a:spLocks noRot="1" noChangeAspect="1" noMove="1" noResize="1" noEditPoints="1" noAdjustHandles="1" noChangeArrowheads="1" noChangeShapeType="1" noTextEdit="1"/>
              </p:cNvSpPr>
              <p:nvPr/>
            </p:nvSpPr>
            <p:spPr>
              <a:xfrm flipH="1">
                <a:off x="446628" y="4271894"/>
                <a:ext cx="873125" cy="669925"/>
              </a:xfrm>
              <a:prstGeom prst="rect">
                <a:avLst/>
              </a:prstGeom>
              <a:blipFill rotWithShape="1">
                <a:blip r:embed="rId4"/>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1" name="Caixa de Texto 8"/>
              <p:cNvSpPr txBox="1"/>
              <p:nvPr/>
            </p:nvSpPr>
            <p:spPr>
              <a:xfrm>
                <a:off x="5563235" y="2223770"/>
                <a:ext cx="6183630" cy="8521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𝑅𝑒𝑓</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1" name="Caixa de Texto 8"/>
              <p:cNvSpPr txBox="1">
                <a:spLocks noRot="1" noChangeAspect="1" noMove="1" noResize="1" noEditPoints="1" noAdjustHandles="1" noChangeArrowheads="1" noChangeShapeType="1" noTextEdit="1"/>
              </p:cNvSpPr>
              <p:nvPr/>
            </p:nvSpPr>
            <p:spPr>
              <a:xfrm>
                <a:off x="5563235" y="2223770"/>
                <a:ext cx="6183630" cy="852170"/>
              </a:xfrm>
              <a:prstGeom prst="rect">
                <a:avLst/>
              </a:prstGeom>
              <a:blipFill rotWithShape="1">
                <a:blip r:embed="rId5"/>
                <a:stretch>
                  <a:fillRect t="-357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4" name="CaixaDeTexto 47"/>
              <p:cNvSpPr txBox="1"/>
              <p:nvPr/>
            </p:nvSpPr>
            <p:spPr>
              <a:xfrm flipH="1">
                <a:off x="3955638" y="2775834"/>
                <a:ext cx="1191895" cy="67373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4" name="CaixaDeTexto 47"/>
              <p:cNvSpPr txBox="1">
                <a:spLocks noRot="1" noChangeAspect="1" noMove="1" noResize="1" noEditPoints="1" noAdjustHandles="1" noChangeArrowheads="1" noChangeShapeType="1" noTextEdit="1"/>
              </p:cNvSpPr>
              <p:nvPr/>
            </p:nvSpPr>
            <p:spPr>
              <a:xfrm flipH="1">
                <a:off x="3955638" y="2775834"/>
                <a:ext cx="1191895" cy="673735"/>
              </a:xfrm>
              <a:prstGeom prst="rect">
                <a:avLst/>
              </a:prstGeom>
              <a:blipFill rotWithShape="1">
                <a:blip r:embed="rId6"/>
                <a:stretch>
                  <a:fillRect l="-19" t="-4561" r="19" b="37"/>
                </a:stretch>
              </a:blipFill>
            </p:spPr>
            <p:txBody>
              <a:bodyPr/>
              <a:lstStyle/>
              <a:p>
                <a:r>
                  <a:rPr lang="pt-BR" altLang="en-US">
                    <a:noFill/>
                  </a:rPr>
                  <a:t> </a:t>
                </a:r>
              </a:p>
            </p:txBody>
          </p:sp>
        </mc:Fallback>
      </mc:AlternateContent>
      <p:cxnSp>
        <p:nvCxnSpPr>
          <p:cNvPr id="75" name="Conector de Seta Reta 59"/>
          <p:cNvCxnSpPr/>
          <p:nvPr/>
        </p:nvCxnSpPr>
        <p:spPr>
          <a:xfrm flipH="1">
            <a:off x="3599132" y="24682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7" name="Caixa de Texto 8"/>
              <p:cNvSpPr txBox="1"/>
              <p:nvPr/>
            </p:nvSpPr>
            <p:spPr>
              <a:xfrm>
                <a:off x="5496560" y="3131185"/>
                <a:ext cx="3180080" cy="85090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𝑅𝑒𝑓</m:t>
                          </m:r>
                        </m:sub>
                      </m:sSub>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77" name="Caixa de Texto 8"/>
              <p:cNvSpPr txBox="1">
                <a:spLocks noRot="1" noChangeAspect="1" noMove="1" noResize="1" noEditPoints="1" noAdjustHandles="1" noChangeArrowheads="1" noChangeShapeType="1" noTextEdit="1"/>
              </p:cNvSpPr>
              <p:nvPr/>
            </p:nvSpPr>
            <p:spPr>
              <a:xfrm>
                <a:off x="5496560" y="3131185"/>
                <a:ext cx="3180080" cy="850900"/>
              </a:xfrm>
              <a:prstGeom prst="rect">
                <a:avLst/>
              </a:prstGeom>
              <a:blipFill rotWithShape="1">
                <a:blip r:embed="rId7"/>
                <a:stretch>
                  <a:fillRect t="-358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5" name="Caixa de Texto 8"/>
              <p:cNvSpPr txBox="1"/>
              <p:nvPr/>
            </p:nvSpPr>
            <p:spPr>
              <a:xfrm>
                <a:off x="5076825" y="4424680"/>
                <a:ext cx="6727190" cy="85407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5" name="Caixa de Texto 8"/>
              <p:cNvSpPr txBox="1">
                <a:spLocks noRot="1" noChangeAspect="1" noMove="1" noResize="1" noEditPoints="1" noAdjustHandles="1" noChangeArrowheads="1" noChangeShapeType="1" noTextEdit="1"/>
              </p:cNvSpPr>
              <p:nvPr/>
            </p:nvSpPr>
            <p:spPr>
              <a:xfrm>
                <a:off x="5076825" y="4424680"/>
                <a:ext cx="6727190" cy="854075"/>
              </a:xfrm>
              <a:prstGeom prst="rect">
                <a:avLst/>
              </a:prstGeom>
              <a:blipFill rotWithShape="1">
                <a:blip r:embed="rId8"/>
                <a:stretch>
                  <a:fillRect t="-356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8" name="Caixa de Texto 8"/>
              <p:cNvSpPr txBox="1"/>
              <p:nvPr/>
            </p:nvSpPr>
            <p:spPr>
              <a:xfrm>
                <a:off x="5019675" y="5385435"/>
                <a:ext cx="6727190" cy="11563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78" name="Caixa de Texto 8"/>
              <p:cNvSpPr txBox="1">
                <a:spLocks noRot="1" noChangeAspect="1" noMove="1" noResize="1" noEditPoints="1" noAdjustHandles="1" noChangeArrowheads="1" noChangeShapeType="1" noTextEdit="1"/>
              </p:cNvSpPr>
              <p:nvPr/>
            </p:nvSpPr>
            <p:spPr>
              <a:xfrm>
                <a:off x="5019675" y="5385435"/>
                <a:ext cx="6727190" cy="1156335"/>
              </a:xfrm>
              <a:prstGeom prst="rect">
                <a:avLst/>
              </a:prstGeom>
              <a:blipFill rotWithShape="1">
                <a:blip r:embed="rId9"/>
                <a:stretch>
                  <a:fillRect t="-2636"/>
                </a:stretch>
              </a:blipFill>
            </p:spPr>
            <p:txBody>
              <a:bodyPr/>
              <a:lstStyle/>
              <a:p>
                <a:r>
                  <a:rPr lang="pt-BR" altLang="en-US">
                    <a:noFill/>
                  </a:rPr>
                  <a:t> </a:t>
                </a:r>
              </a:p>
            </p:txBody>
          </p:sp>
        </mc:Fallback>
      </mc:AlternateContent>
      <p:sp>
        <p:nvSpPr>
          <p:cNvPr id="3" name="Caixa de Texto 23"/>
          <p:cNvSpPr txBox="1"/>
          <p:nvPr/>
        </p:nvSpPr>
        <p:spPr>
          <a:xfrm>
            <a:off x="3297555" y="3469640"/>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10235" y="4362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no espelho de Wilson a corrente de saída é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1" name="Conector Reto 37"/>
          <p:cNvCxnSpPr/>
          <p:nvPr/>
        </p:nvCxnSpPr>
        <p:spPr>
          <a:xfrm>
            <a:off x="3599249" y="6237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74"/>
          <p:cNvCxnSpPr/>
          <p:nvPr/>
        </p:nvCxnSpPr>
        <p:spPr>
          <a:xfrm>
            <a:off x="3718480" y="46757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6"/>
          <p:cNvCxnSpPr/>
          <p:nvPr/>
        </p:nvCxnSpPr>
        <p:spPr>
          <a:xfrm rot="5400000">
            <a:off x="3180715" y="521652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19"/>
          <p:cNvCxnSpPr/>
          <p:nvPr/>
        </p:nvCxnSpPr>
        <p:spPr>
          <a:xfrm rot="5400000">
            <a:off x="3491230" y="479361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20"/>
          <p:cNvCxnSpPr/>
          <p:nvPr/>
        </p:nvCxnSpPr>
        <p:spPr>
          <a:xfrm rot="5400000" flipV="1">
            <a:off x="3519805" y="537337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1"/>
          <p:cNvCxnSpPr/>
          <p:nvPr/>
        </p:nvCxnSpPr>
        <p:spPr>
          <a:xfrm rot="5400000">
            <a:off x="3505835" y="45446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Conector Reto 25"/>
          <p:cNvCxnSpPr/>
          <p:nvPr/>
        </p:nvCxnSpPr>
        <p:spPr>
          <a:xfrm>
            <a:off x="1748155" y="521906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1" name="Grupo 29"/>
          <p:cNvGrpSpPr/>
          <p:nvPr/>
        </p:nvGrpSpPr>
        <p:grpSpPr>
          <a:xfrm rot="16200000" flipH="1">
            <a:off x="815381" y="4954596"/>
            <a:ext cx="1918772" cy="607413"/>
            <a:chOff x="8610600" y="2524505"/>
            <a:chExt cx="1918772" cy="607413"/>
          </a:xfrm>
        </p:grpSpPr>
        <p:cxnSp>
          <p:nvCxnSpPr>
            <p:cNvPr id="2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37"/>
          <p:cNvCxnSpPr/>
          <p:nvPr/>
        </p:nvCxnSpPr>
        <p:spPr>
          <a:xfrm>
            <a:off x="1316424" y="62285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449580" y="2694940"/>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33" name="Conector Reto 45"/>
          <p:cNvCxnSpPr/>
          <p:nvPr/>
        </p:nvCxnSpPr>
        <p:spPr>
          <a:xfrm flipV="1">
            <a:off x="1488476" y="3216632"/>
            <a:ext cx="0" cy="1456152"/>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4" name="Grupo 46"/>
          <p:cNvGrpSpPr/>
          <p:nvPr/>
        </p:nvGrpSpPr>
        <p:grpSpPr>
          <a:xfrm>
            <a:off x="1274862" y="2836233"/>
            <a:ext cx="387626" cy="552342"/>
            <a:chOff x="7555792" y="2647951"/>
            <a:chExt cx="387626" cy="552342"/>
          </a:xfrm>
          <a:solidFill>
            <a:srgbClr val="00B0F0">
              <a:alpha val="97000"/>
            </a:srgbClr>
          </a:solidFill>
        </p:grpSpPr>
        <p:sp>
          <p:nvSpPr>
            <p:cNvPr id="36"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0" name="Conector Reto 50"/>
          <p:cNvCxnSpPr/>
          <p:nvPr/>
        </p:nvCxnSpPr>
        <p:spPr>
          <a:xfrm flipH="1" flipV="1">
            <a:off x="3738880" y="416052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a:off x="2630170" y="4479925"/>
            <a:ext cx="1116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681355" y="505714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3583305" y="509397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DeTexto 47"/>
          <p:cNvSpPr txBox="1"/>
          <p:nvPr/>
        </p:nvSpPr>
        <p:spPr>
          <a:xfrm flipH="1">
            <a:off x="860013" y="564476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08" name="Conector de Seta Reta 59"/>
          <p:cNvCxnSpPr/>
          <p:nvPr/>
        </p:nvCxnSpPr>
        <p:spPr>
          <a:xfrm flipH="1">
            <a:off x="1316307" y="44246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59"/>
          <p:cNvCxnSpPr/>
          <p:nvPr/>
        </p:nvCxnSpPr>
        <p:spPr>
          <a:xfrm flipH="1">
            <a:off x="3917267" y="569274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59"/>
          <p:cNvCxnSpPr/>
          <p:nvPr/>
        </p:nvCxnSpPr>
        <p:spPr>
          <a:xfrm rot="5400000" flipH="1">
            <a:off x="1997027" y="51714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59"/>
          <p:cNvCxnSpPr/>
          <p:nvPr/>
        </p:nvCxnSpPr>
        <p:spPr>
          <a:xfrm rot="16200000">
            <a:off x="2957147" y="51714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2" name="Conector de Seta Reta 59"/>
          <p:cNvCxnSpPr/>
          <p:nvPr/>
        </p:nvCxnSpPr>
        <p:spPr>
          <a:xfrm flipH="1">
            <a:off x="3917267" y="45776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0" name="Conector Reto 22"/>
          <p:cNvCxnSpPr/>
          <p:nvPr/>
        </p:nvCxnSpPr>
        <p:spPr>
          <a:xfrm rot="16200000" flipH="1">
            <a:off x="3461876" y="591168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1394412" y="57067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6" name="CaixaDeTexto 47"/>
              <p:cNvSpPr txBox="1"/>
              <p:nvPr/>
            </p:nvSpPr>
            <p:spPr>
              <a:xfrm flipH="1">
                <a:off x="1672813" y="533297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6" name="CaixaDeTexto 47"/>
              <p:cNvSpPr txBox="1">
                <a:spLocks noRot="1" noChangeAspect="1" noMove="1" noResize="1" noEditPoints="1" noAdjustHandles="1" noChangeArrowheads="1" noChangeShapeType="1" noTextEdit="1"/>
              </p:cNvSpPr>
              <p:nvPr/>
            </p:nvSpPr>
            <p:spPr>
              <a:xfrm flipH="1">
                <a:off x="1672813" y="5332979"/>
                <a:ext cx="873125" cy="664210"/>
              </a:xfrm>
              <a:prstGeom prst="rect">
                <a:avLst/>
              </a:prstGeom>
              <a:blipFill rotWithShape="1">
                <a:blip r:embed="rId1"/>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7" name="CaixaDeTexto 47"/>
              <p:cNvSpPr txBox="1"/>
              <p:nvPr/>
            </p:nvSpPr>
            <p:spPr>
              <a:xfrm flipH="1">
                <a:off x="2672938" y="537615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7" name="CaixaDeTexto 47"/>
              <p:cNvSpPr txBox="1">
                <a:spLocks noRot="1" noChangeAspect="1" noMove="1" noResize="1" noEditPoints="1" noAdjustHandles="1" noChangeArrowheads="1" noChangeShapeType="1" noTextEdit="1"/>
              </p:cNvSpPr>
              <p:nvPr/>
            </p:nvSpPr>
            <p:spPr>
              <a:xfrm flipH="1">
                <a:off x="2672938" y="5376159"/>
                <a:ext cx="873125" cy="664210"/>
              </a:xfrm>
              <a:prstGeom prst="rect">
                <a:avLst/>
              </a:prstGeom>
              <a:blipFill rotWithShape="1">
                <a:blip r:embed="rId1"/>
                <a:stretch>
                  <a:fillRect l="-26" t="-37" r="26" b="-1492"/>
                </a:stretch>
              </a:blipFill>
            </p:spPr>
            <p:txBody>
              <a:bodyPr/>
              <a:lstStyle/>
              <a:p>
                <a:r>
                  <a:rPr lang="pt-BR" altLang="en-US">
                    <a:noFill/>
                  </a:rPr>
                  <a:t> </a:t>
                </a:r>
              </a:p>
            </p:txBody>
          </p:sp>
        </mc:Fallback>
      </mc:AlternateContent>
      <p:sp>
        <p:nvSpPr>
          <p:cNvPr id="123" name="Caixa de Texto 23"/>
          <p:cNvSpPr txBox="1"/>
          <p:nvPr/>
        </p:nvSpPr>
        <p:spPr>
          <a:xfrm>
            <a:off x="3342640" y="2031365"/>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de Seta Reta 59"/>
          <p:cNvCxnSpPr/>
          <p:nvPr/>
        </p:nvCxnSpPr>
        <p:spPr>
          <a:xfrm flipH="1">
            <a:off x="3891232" y="29685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2" name="Conector Reto 74"/>
          <p:cNvCxnSpPr/>
          <p:nvPr/>
        </p:nvCxnSpPr>
        <p:spPr>
          <a:xfrm>
            <a:off x="1642030" y="4303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Conector Reto 16"/>
          <p:cNvCxnSpPr/>
          <p:nvPr/>
        </p:nvCxnSpPr>
        <p:spPr>
          <a:xfrm rot="5400000">
            <a:off x="3190875" y="376110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19"/>
          <p:cNvCxnSpPr/>
          <p:nvPr/>
        </p:nvCxnSpPr>
        <p:spPr>
          <a:xfrm rot="5400000">
            <a:off x="3501390" y="333819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0"/>
          <p:cNvCxnSpPr/>
          <p:nvPr/>
        </p:nvCxnSpPr>
        <p:spPr>
          <a:xfrm rot="5400000" flipV="1">
            <a:off x="3529965" y="391795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6" name="Conector Reto 21"/>
          <p:cNvCxnSpPr/>
          <p:nvPr/>
        </p:nvCxnSpPr>
        <p:spPr>
          <a:xfrm rot="5400000">
            <a:off x="3398248" y="2993662"/>
            <a:ext cx="72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57" name="Conector de Seta Reta 59"/>
          <p:cNvCxnSpPr/>
          <p:nvPr/>
        </p:nvCxnSpPr>
        <p:spPr>
          <a:xfrm rot="16200000">
            <a:off x="2630757" y="36689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flipH="1">
            <a:off x="3952463" y="565873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8" name="Conector Reto 22"/>
          <p:cNvCxnSpPr/>
          <p:nvPr/>
        </p:nvCxnSpPr>
        <p:spPr>
          <a:xfrm rot="16200000" flipH="1">
            <a:off x="2251956" y="4857979"/>
            <a:ext cx="756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5"/>
          <p:cNvCxnSpPr/>
          <p:nvPr/>
        </p:nvCxnSpPr>
        <p:spPr>
          <a:xfrm>
            <a:off x="1482725" y="3761105"/>
            <a:ext cx="2016000" cy="0"/>
          </a:xfrm>
          <a:prstGeom prst="line">
            <a:avLst/>
          </a:prstGeom>
          <a:ln w="28575">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1" name="CaixaDeTexto 47"/>
              <p:cNvSpPr txBox="1"/>
              <p:nvPr/>
            </p:nvSpPr>
            <p:spPr>
              <a:xfrm flipH="1">
                <a:off x="3952463" y="438746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1" name="CaixaDeTexto 47"/>
              <p:cNvSpPr txBox="1">
                <a:spLocks noRot="1" noChangeAspect="1" noMove="1" noResize="1" noEditPoints="1" noAdjustHandles="1" noChangeArrowheads="1" noChangeShapeType="1" noTextEdit="1"/>
              </p:cNvSpPr>
              <p:nvPr/>
            </p:nvSpPr>
            <p:spPr>
              <a:xfrm flipH="1">
                <a:off x="3952463" y="4387464"/>
                <a:ext cx="873125" cy="669925"/>
              </a:xfrm>
              <a:prstGeom prst="rect">
                <a:avLst/>
              </a:prstGeom>
              <a:blipFill rotWithShape="1">
                <a:blip r:embed="rId2"/>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2" name="CaixaDeTexto 47"/>
              <p:cNvSpPr txBox="1"/>
              <p:nvPr/>
            </p:nvSpPr>
            <p:spPr>
              <a:xfrm flipH="1">
                <a:off x="2179543" y="3131434"/>
                <a:ext cx="1137285" cy="672465"/>
              </a:xfrm>
              <a:prstGeom prst="rect">
                <a:avLst/>
              </a:prstGeom>
              <a:noFill/>
            </p:spPr>
            <p:txBody>
              <a:bodyPr wrap="none" rtlCol="0">
                <a:spAutoFit/>
              </a:bodyPr>
              <a:p>
                <a:pPr algn="l"/>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2" name="CaixaDeTexto 47"/>
              <p:cNvSpPr txBox="1">
                <a:spLocks noRot="1" noChangeAspect="1" noMove="1" noResize="1" noEditPoints="1" noAdjustHandles="1" noChangeArrowheads="1" noChangeShapeType="1" noTextEdit="1"/>
              </p:cNvSpPr>
              <p:nvPr/>
            </p:nvSpPr>
            <p:spPr>
              <a:xfrm flipH="1">
                <a:off x="2179543" y="3131434"/>
                <a:ext cx="1137285" cy="672465"/>
              </a:xfrm>
              <a:prstGeom prst="rect">
                <a:avLst/>
              </a:prstGeom>
              <a:blipFill rotWithShape="1">
                <a:blip r:embed="rId3"/>
                <a:stretch>
                  <a:fillRect l="-20" t="-4570" r="20" b="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3" name="CaixaDeTexto 47"/>
              <p:cNvSpPr txBox="1"/>
              <p:nvPr/>
            </p:nvSpPr>
            <p:spPr>
              <a:xfrm flipH="1">
                <a:off x="446628" y="427189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3" name="CaixaDeTexto 47"/>
              <p:cNvSpPr txBox="1">
                <a:spLocks noRot="1" noChangeAspect="1" noMove="1" noResize="1" noEditPoints="1" noAdjustHandles="1" noChangeArrowheads="1" noChangeShapeType="1" noTextEdit="1"/>
              </p:cNvSpPr>
              <p:nvPr/>
            </p:nvSpPr>
            <p:spPr>
              <a:xfrm flipH="1">
                <a:off x="446628" y="4271894"/>
                <a:ext cx="873125" cy="669925"/>
              </a:xfrm>
              <a:prstGeom prst="rect">
                <a:avLst/>
              </a:prstGeom>
              <a:blipFill rotWithShape="1">
                <a:blip r:embed="rId4"/>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4" name="CaixaDeTexto 47"/>
              <p:cNvSpPr txBox="1"/>
              <p:nvPr/>
            </p:nvSpPr>
            <p:spPr>
              <a:xfrm flipH="1">
                <a:off x="3955638" y="2775834"/>
                <a:ext cx="1191895" cy="67373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4" name="CaixaDeTexto 47"/>
              <p:cNvSpPr txBox="1">
                <a:spLocks noRot="1" noChangeAspect="1" noMove="1" noResize="1" noEditPoints="1" noAdjustHandles="1" noChangeArrowheads="1" noChangeShapeType="1" noTextEdit="1"/>
              </p:cNvSpPr>
              <p:nvPr/>
            </p:nvSpPr>
            <p:spPr>
              <a:xfrm flipH="1">
                <a:off x="3955638" y="2775834"/>
                <a:ext cx="1191895" cy="673735"/>
              </a:xfrm>
              <a:prstGeom prst="rect">
                <a:avLst/>
              </a:prstGeom>
              <a:blipFill rotWithShape="1">
                <a:blip r:embed="rId5"/>
                <a:stretch>
                  <a:fillRect l="-19" t="-4561" r="19" b="37"/>
                </a:stretch>
              </a:blipFill>
            </p:spPr>
            <p:txBody>
              <a:bodyPr/>
              <a:lstStyle/>
              <a:p>
                <a:r>
                  <a:rPr lang="pt-BR" altLang="en-US">
                    <a:noFill/>
                  </a:rPr>
                  <a:t> </a:t>
                </a:r>
              </a:p>
            </p:txBody>
          </p:sp>
        </mc:Fallback>
      </mc:AlternateContent>
      <p:cxnSp>
        <p:nvCxnSpPr>
          <p:cNvPr id="75" name="Conector de Seta Reta 59"/>
          <p:cNvCxnSpPr/>
          <p:nvPr/>
        </p:nvCxnSpPr>
        <p:spPr>
          <a:xfrm flipH="1">
            <a:off x="3599132" y="24682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8" name="Caixa de Texto 8"/>
              <p:cNvSpPr txBox="1"/>
              <p:nvPr/>
            </p:nvSpPr>
            <p:spPr>
              <a:xfrm>
                <a:off x="6489700" y="1548765"/>
                <a:ext cx="3679825" cy="1146175"/>
              </a:xfrm>
              <a:prstGeom prst="rect">
                <a:avLst/>
              </a:prstGeom>
              <a:solidFill>
                <a:schemeClr val="bg1"/>
              </a:solidFill>
              <a:ln w="317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78" name="Caixa de Texto 8"/>
              <p:cNvSpPr txBox="1">
                <a:spLocks noRot="1" noChangeAspect="1" noMove="1" noResize="1" noEditPoints="1" noAdjustHandles="1" noChangeArrowheads="1" noChangeShapeType="1" noTextEdit="1"/>
              </p:cNvSpPr>
              <p:nvPr/>
            </p:nvSpPr>
            <p:spPr>
              <a:xfrm>
                <a:off x="6489700" y="1548765"/>
                <a:ext cx="3679825" cy="1146175"/>
              </a:xfrm>
              <a:prstGeom prst="rect">
                <a:avLst/>
              </a:prstGeom>
              <a:blipFill rotWithShape="1">
                <a:blip r:embed="rId6"/>
                <a:stretch>
                  <a:fillRect l="-431" t="-1385" r="-431" b="-1385"/>
                </a:stretch>
              </a:blipFill>
              <a:ln w="31750">
                <a:solidFill>
                  <a:srgbClr val="FFFF00"/>
                </a:solidFill>
              </a:ln>
            </p:spPr>
            <p:txBody>
              <a:bodyPr/>
              <a:lstStyle/>
              <a:p>
                <a:r>
                  <a:rPr lang="pt-BR" altLang="en-US">
                    <a:noFill/>
                  </a:rPr>
                  <a:t> </a:t>
                </a:r>
              </a:p>
            </p:txBody>
          </p:sp>
        </mc:Fallback>
      </mc:AlternateContent>
      <p:sp>
        <p:nvSpPr>
          <p:cNvPr id="15" name="Caixa de Texto 73"/>
          <p:cNvSpPr txBox="1"/>
          <p:nvPr/>
        </p:nvSpPr>
        <p:spPr>
          <a:xfrm>
            <a:off x="5241290" y="3075940"/>
            <a:ext cx="6740525" cy="349186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um </a:t>
            </a:r>
            <a:r>
              <a:rPr lang="pt-BR" altLang="en-US" sz="2400" b="1" dirty="0" smtClean="0">
                <a:solidFill>
                  <a:schemeClr val="tx1"/>
                </a:solidFill>
                <a:latin typeface="Symbol" panose="05050102010706020507" charset="0"/>
                <a:cs typeface="Symbol" panose="05050102010706020507"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100, o erro é 0,02%, bastante baixo. Nessa topologia a qualidade da replica é bastante melhorada. Procuremos agora encontrar a impedancia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Caso o cascode tivesse na base uma tensão fixa, a impedancia de saida aumentaria (</a:t>
            </a:r>
            <a:r>
              <a:rPr lang="pt-BR" altLang="en-US" sz="2400" b="1" dirty="0" smtClean="0">
                <a:solidFill>
                  <a:schemeClr val="tx1"/>
                </a:solidFill>
                <a:latin typeface="Symbol" panose="05050102010706020507" charset="0"/>
                <a:cs typeface="Symbol" panose="05050102010706020507"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+1) vezes. Mas no Wilson, este não é bem o caso.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23"/>
          <p:cNvSpPr txBox="1"/>
          <p:nvPr/>
        </p:nvSpPr>
        <p:spPr>
          <a:xfrm>
            <a:off x="3316605" y="3530600"/>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79120" y="3219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impedancia de saida (v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4" name="Group 3"/>
          <p:cNvGrpSpPr/>
          <p:nvPr/>
        </p:nvGrpSpPr>
        <p:grpSpPr>
          <a:xfrm>
            <a:off x="306018" y="2199611"/>
            <a:ext cx="3095290" cy="3276338"/>
            <a:chOff x="640" y="3887"/>
            <a:chExt cx="6465" cy="5922"/>
          </a:xfrm>
        </p:grpSpPr>
        <p:cxnSp>
          <p:nvCxnSpPr>
            <p:cNvPr id="11" name="Conector Reto 37"/>
            <p:cNvCxnSpPr/>
            <p:nvPr/>
          </p:nvCxnSpPr>
          <p:spPr>
            <a:xfrm>
              <a:off x="5668" y="980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74"/>
            <p:cNvCxnSpPr/>
            <p:nvPr/>
          </p:nvCxnSpPr>
          <p:spPr>
            <a:xfrm>
              <a:off x="5856" y="736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6"/>
            <p:cNvCxnSpPr/>
            <p:nvPr/>
          </p:nvCxnSpPr>
          <p:spPr>
            <a:xfrm rot="5400000">
              <a:off x="5009" y="821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19"/>
            <p:cNvCxnSpPr/>
            <p:nvPr/>
          </p:nvCxnSpPr>
          <p:spPr>
            <a:xfrm rot="5400000">
              <a:off x="5498" y="754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20"/>
            <p:cNvCxnSpPr/>
            <p:nvPr/>
          </p:nvCxnSpPr>
          <p:spPr>
            <a:xfrm rot="5400000" flipV="1">
              <a:off x="5543" y="846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1"/>
            <p:cNvCxnSpPr/>
            <p:nvPr/>
          </p:nvCxnSpPr>
          <p:spPr>
            <a:xfrm rot="5400000">
              <a:off x="5542" y="715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Conector Reto 25"/>
            <p:cNvCxnSpPr/>
            <p:nvPr/>
          </p:nvCxnSpPr>
          <p:spPr>
            <a:xfrm>
              <a:off x="2753" y="821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1" name="Grupo 29"/>
            <p:cNvGrpSpPr/>
            <p:nvPr/>
          </p:nvGrpSpPr>
          <p:grpSpPr>
            <a:xfrm rot="16200000" flipH="1">
              <a:off x="1284" y="7803"/>
              <a:ext cx="3022" cy="957"/>
              <a:chOff x="8610600" y="2524505"/>
              <a:chExt cx="1918772" cy="607413"/>
            </a:xfrm>
          </p:grpSpPr>
          <p:cxnSp>
            <p:nvCxnSpPr>
              <p:cNvPr id="2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37"/>
            <p:cNvCxnSpPr/>
            <p:nvPr/>
          </p:nvCxnSpPr>
          <p:spPr>
            <a:xfrm>
              <a:off x="2073" y="980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640" y="4997"/>
              <a:ext cx="1704"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Ref</a:t>
              </a:r>
              <a:endParaRPr lang="pt-BR" altLang="en-US" sz="2400" baseline="-25000" dirty="0">
                <a:latin typeface="Comic Sans MS" panose="030F0702030302020204" pitchFamily="66" charset="0"/>
                <a:cs typeface="Comic Sans MS" panose="030F0702030302020204" pitchFamily="66" charset="0"/>
              </a:endParaRPr>
            </a:p>
          </p:txBody>
        </p:sp>
        <p:cxnSp>
          <p:nvCxnSpPr>
            <p:cNvPr id="33" name="Conector Reto 45"/>
            <p:cNvCxnSpPr/>
            <p:nvPr/>
          </p:nvCxnSpPr>
          <p:spPr>
            <a:xfrm flipV="1">
              <a:off x="2344" y="5066"/>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4" name="Grupo 46"/>
            <p:cNvGrpSpPr/>
            <p:nvPr/>
          </p:nvGrpSpPr>
          <p:grpSpPr>
            <a:xfrm>
              <a:off x="2008" y="4467"/>
              <a:ext cx="610" cy="870"/>
              <a:chOff x="7555792" y="2647951"/>
              <a:chExt cx="387626" cy="552342"/>
            </a:xfrm>
            <a:solidFill>
              <a:srgbClr val="00B0F0">
                <a:alpha val="97000"/>
              </a:srgbClr>
            </a:solidFill>
          </p:grpSpPr>
          <p:sp>
            <p:nvSpPr>
              <p:cNvPr id="36"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0" name="Conector Reto 50"/>
            <p:cNvCxnSpPr/>
            <p:nvPr/>
          </p:nvCxnSpPr>
          <p:spPr>
            <a:xfrm flipH="1" flipV="1">
              <a:off x="5913" y="6560"/>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a:off x="4142" y="7055"/>
              <a:ext cx="175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1242" y="7765"/>
              <a:ext cx="1497" cy="832"/>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44" name="Caixa de Texto 23"/>
            <p:cNvSpPr txBox="1"/>
            <p:nvPr/>
          </p:nvSpPr>
          <p:spPr>
            <a:xfrm>
              <a:off x="5543" y="7768"/>
              <a:ext cx="1377" cy="832"/>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0" name="Conector Reto 22"/>
            <p:cNvCxnSpPr/>
            <p:nvPr/>
          </p:nvCxnSpPr>
          <p:spPr>
            <a:xfrm rot="16200000" flipH="1">
              <a:off x="5452" y="931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23" name="Caixa de Texto 23"/>
            <p:cNvSpPr txBox="1"/>
            <p:nvPr/>
          </p:nvSpPr>
          <p:spPr>
            <a:xfrm>
              <a:off x="5782" y="3887"/>
              <a:ext cx="1050"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52" name="Conector Reto 74"/>
            <p:cNvCxnSpPr/>
            <p:nvPr/>
          </p:nvCxnSpPr>
          <p:spPr>
            <a:xfrm>
              <a:off x="2586" y="6777"/>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Conector Reto 16"/>
            <p:cNvCxnSpPr/>
            <p:nvPr/>
          </p:nvCxnSpPr>
          <p:spPr>
            <a:xfrm rot="5400000">
              <a:off x="5025" y="5923"/>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19"/>
            <p:cNvCxnSpPr/>
            <p:nvPr/>
          </p:nvCxnSpPr>
          <p:spPr>
            <a:xfrm rot="5400000">
              <a:off x="5514" y="5257"/>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0"/>
            <p:cNvCxnSpPr/>
            <p:nvPr/>
          </p:nvCxnSpPr>
          <p:spPr>
            <a:xfrm rot="5400000" flipV="1">
              <a:off x="5559" y="6170"/>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6" name="Conector Reto 21"/>
            <p:cNvCxnSpPr/>
            <p:nvPr/>
          </p:nvCxnSpPr>
          <p:spPr>
            <a:xfrm rot="5400000">
              <a:off x="5352" y="4714"/>
              <a:ext cx="113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68" name="Conector Reto 22"/>
            <p:cNvCxnSpPr/>
            <p:nvPr/>
          </p:nvCxnSpPr>
          <p:spPr>
            <a:xfrm rot="16200000" flipH="1">
              <a:off x="3546" y="7650"/>
              <a:ext cx="119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5"/>
            <p:cNvCxnSpPr/>
            <p:nvPr/>
          </p:nvCxnSpPr>
          <p:spPr>
            <a:xfrm>
              <a:off x="2335" y="5923"/>
              <a:ext cx="3175" cy="0"/>
            </a:xfrm>
            <a:prstGeom prst="line">
              <a:avLst/>
            </a:prstGeom>
            <a:ln w="28575">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de Seta Reta 59"/>
            <p:cNvCxnSpPr/>
            <p:nvPr/>
          </p:nvCxnSpPr>
          <p:spPr>
            <a:xfrm flipH="1">
              <a:off x="5668" y="3887"/>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 name="Caixa de Texto 23"/>
            <p:cNvSpPr txBox="1"/>
            <p:nvPr/>
          </p:nvSpPr>
          <p:spPr>
            <a:xfrm>
              <a:off x="5500" y="5505"/>
              <a:ext cx="1605" cy="832"/>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grpSp>
      <p:sp>
        <p:nvSpPr>
          <p:cNvPr id="107" name="Caixa de Texto 23"/>
          <p:cNvSpPr txBox="1"/>
          <p:nvPr/>
        </p:nvSpPr>
        <p:spPr>
          <a:xfrm>
            <a:off x="4075430" y="3263900"/>
            <a:ext cx="1713230" cy="829945"/>
          </a:xfrm>
          <a:prstGeom prst="rect">
            <a:avLst/>
          </a:prstGeom>
          <a:noFill/>
          <a:ln w="31750">
            <a:solidFill>
              <a:srgbClr val="FFFF00"/>
            </a:solidFill>
          </a:ln>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sp>
        <p:nvSpPr>
          <p:cNvPr id="91" name="CaixaDeTexto 47"/>
          <p:cNvSpPr txBox="1"/>
          <p:nvPr/>
        </p:nvSpPr>
        <p:spPr>
          <a:xfrm>
            <a:off x="2592619" y="173954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19" name="Conector Reto 74"/>
          <p:cNvCxnSpPr/>
          <p:nvPr/>
        </p:nvCxnSpPr>
        <p:spPr>
          <a:xfrm>
            <a:off x="8173085" y="513524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7927015" y="4412614"/>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8474710" y="52254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10297831" y="188249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7" name="Conector Reto 74"/>
          <p:cNvCxnSpPr/>
          <p:nvPr/>
        </p:nvCxnSpPr>
        <p:spPr>
          <a:xfrm>
            <a:off x="8461930" y="47157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47"/>
          <p:cNvCxnSpPr/>
          <p:nvPr/>
        </p:nvCxnSpPr>
        <p:spPr>
          <a:xfrm rot="16200000">
            <a:off x="8506611" y="1492031"/>
            <a:ext cx="0" cy="35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79"/>
          <p:cNvCxnSpPr/>
          <p:nvPr/>
        </p:nvCxnSpPr>
        <p:spPr>
          <a:xfrm rot="5400000" flipH="1" flipV="1">
            <a:off x="8364532" y="332708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30" name="Grupo 108"/>
          <p:cNvGrpSpPr/>
          <p:nvPr/>
        </p:nvGrpSpPr>
        <p:grpSpPr>
          <a:xfrm rot="5400000" flipH="1">
            <a:off x="8140860" y="2477649"/>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2"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3" name="Caixa de Texto 117"/>
              <p:cNvSpPr txBox="1"/>
              <p:nvPr/>
            </p:nvSpPr>
            <p:spPr>
              <a:xfrm>
                <a:off x="8843010" y="233616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3" name="Caixa de Texto 117"/>
              <p:cNvSpPr txBox="1">
                <a:spLocks noRot="1" noChangeAspect="1" noMove="1" noResize="1" noEditPoints="1" noAdjustHandles="1" noChangeArrowheads="1" noChangeShapeType="1" noTextEdit="1"/>
              </p:cNvSpPr>
              <p:nvPr/>
            </p:nvSpPr>
            <p:spPr>
              <a:xfrm>
                <a:off x="8843010" y="2336165"/>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34" name="Conector Reto 37"/>
          <p:cNvCxnSpPr/>
          <p:nvPr/>
        </p:nvCxnSpPr>
        <p:spPr>
          <a:xfrm>
            <a:off x="8832919" y="189020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5" name="CaixaDeTexto 47"/>
          <p:cNvSpPr txBox="1"/>
          <p:nvPr/>
        </p:nvSpPr>
        <p:spPr>
          <a:xfrm>
            <a:off x="6661699" y="284190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6" name="Caixa de Texto 61"/>
              <p:cNvSpPr txBox="1"/>
              <p:nvPr/>
            </p:nvSpPr>
            <p:spPr>
              <a:xfrm>
                <a:off x="8533765" y="451866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61"/>
              <p:cNvSpPr txBox="1">
                <a:spLocks noRot="1" noChangeAspect="1" noMove="1" noResize="1" noEditPoints="1" noAdjustHandles="1" noChangeArrowheads="1" noChangeShapeType="1" noTextEdit="1"/>
              </p:cNvSpPr>
              <p:nvPr/>
            </p:nvSpPr>
            <p:spPr>
              <a:xfrm>
                <a:off x="8533765" y="4518660"/>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10083582" y="2311088"/>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10453370" y="2336165"/>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10453370" y="2336165"/>
                <a:ext cx="110363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8788560" y="4379474"/>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9364980" y="51962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5" name="Caixa de Texto 61"/>
              <p:cNvSpPr txBox="1"/>
              <p:nvPr/>
            </p:nvSpPr>
            <p:spPr>
              <a:xfrm>
                <a:off x="9410700" y="448564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5" name="Caixa de Texto 61"/>
              <p:cNvSpPr txBox="1">
                <a:spLocks noRot="1" noChangeAspect="1" noMove="1" noResize="1" noEditPoints="1" noAdjustHandles="1" noChangeArrowheads="1" noChangeShapeType="1" noTextEdit="1"/>
              </p:cNvSpPr>
              <p:nvPr/>
            </p:nvSpPr>
            <p:spPr>
              <a:xfrm>
                <a:off x="9410700" y="4485640"/>
                <a:ext cx="937895"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46" name="Conector Reto 37"/>
          <p:cNvCxnSpPr/>
          <p:nvPr/>
        </p:nvCxnSpPr>
        <p:spPr>
          <a:xfrm>
            <a:off x="8590349" y="3802190"/>
            <a:ext cx="26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7" name="Grupo 56"/>
          <p:cNvGrpSpPr/>
          <p:nvPr/>
        </p:nvGrpSpPr>
        <p:grpSpPr>
          <a:xfrm rot="5400000" flipH="1">
            <a:off x="9688355" y="4409954"/>
            <a:ext cx="1404000" cy="234950"/>
            <a:chOff x="4124795" y="3534409"/>
            <a:chExt cx="1404137" cy="255373"/>
          </a:xfrm>
        </p:grpSpPr>
        <p:cxnSp>
          <p:nvCxnSpPr>
            <p:cNvPr id="148"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0" name="Conector Reto 71"/>
          <p:cNvCxnSpPr/>
          <p:nvPr/>
        </p:nvCxnSpPr>
        <p:spPr>
          <a:xfrm>
            <a:off x="10263505" y="52292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 name="Grupo 56"/>
          <p:cNvGrpSpPr/>
          <p:nvPr/>
        </p:nvGrpSpPr>
        <p:grpSpPr>
          <a:xfrm rot="0" flipH="1">
            <a:off x="7281705" y="3138049"/>
            <a:ext cx="1404000" cy="234950"/>
            <a:chOff x="4143847" y="3524056"/>
            <a:chExt cx="1404137" cy="255373"/>
          </a:xfrm>
        </p:grpSpPr>
        <p:cxnSp>
          <p:nvCxnSpPr>
            <p:cNvPr id="152"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4" name="Caixa de Texto 61"/>
              <p:cNvSpPr txBox="1"/>
              <p:nvPr/>
            </p:nvSpPr>
            <p:spPr>
              <a:xfrm>
                <a:off x="7516495" y="265049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4" name="Caixa de Texto 61"/>
              <p:cNvSpPr txBox="1">
                <a:spLocks noRot="1" noChangeAspect="1" noMove="1" noResize="1" noEditPoints="1" noAdjustHandles="1" noChangeArrowheads="1" noChangeShapeType="1" noTextEdit="1"/>
              </p:cNvSpPr>
              <p:nvPr/>
            </p:nvSpPr>
            <p:spPr>
              <a:xfrm>
                <a:off x="7516495" y="2650490"/>
                <a:ext cx="937895" cy="460375"/>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155" name="Grupo 34"/>
          <p:cNvGrpSpPr/>
          <p:nvPr/>
        </p:nvGrpSpPr>
        <p:grpSpPr>
          <a:xfrm rot="5400000" flipH="1">
            <a:off x="6049320" y="388175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586855" y="46945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6269275" y="418486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7409815" y="4025265"/>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7409815" y="4025265"/>
                <a:ext cx="1156970" cy="46037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164" name="Conector Reto 71"/>
          <p:cNvCxnSpPr/>
          <p:nvPr/>
        </p:nvCxnSpPr>
        <p:spPr>
          <a:xfrm>
            <a:off x="7284720" y="46678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DeTexto 47"/>
          <p:cNvSpPr txBox="1"/>
          <p:nvPr/>
        </p:nvSpPr>
        <p:spPr>
          <a:xfrm>
            <a:off x="10385974" y="135409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166" name="CaixaDeTexto 47"/>
          <p:cNvSpPr txBox="1"/>
          <p:nvPr/>
        </p:nvSpPr>
        <p:spPr>
          <a:xfrm>
            <a:off x="9145184" y="336069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9810115" y="3900170"/>
            <a:ext cx="304800" cy="315722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8168005" y="5567680"/>
                <a:ext cx="3472180"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8168005" y="5567680"/>
                <a:ext cx="3472180" cy="398780"/>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10612035" y="1829406"/>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10731414" y="181447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71" name="Grupo 56"/>
          <p:cNvGrpSpPr/>
          <p:nvPr/>
        </p:nvGrpSpPr>
        <p:grpSpPr>
          <a:xfrm rot="5400000" flipH="1">
            <a:off x="10513855" y="4366774"/>
            <a:ext cx="1404000" cy="234950"/>
            <a:chOff x="4124795" y="3534409"/>
            <a:chExt cx="1404137" cy="255373"/>
          </a:xfrm>
        </p:grpSpPr>
        <p:cxnSp>
          <p:nvCxnSpPr>
            <p:cNvPr id="17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4" name="Conector Reto 71"/>
          <p:cNvCxnSpPr/>
          <p:nvPr/>
        </p:nvCxnSpPr>
        <p:spPr>
          <a:xfrm>
            <a:off x="11099800" y="51860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5" name="Caixa de Texto 61"/>
              <p:cNvSpPr txBox="1"/>
              <p:nvPr/>
            </p:nvSpPr>
            <p:spPr>
              <a:xfrm>
                <a:off x="10297795" y="448564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5" name="Caixa de Texto 61"/>
              <p:cNvSpPr txBox="1">
                <a:spLocks noRot="1" noChangeAspect="1" noMove="1" noResize="1" noEditPoints="1" noAdjustHandles="1" noChangeArrowheads="1" noChangeShapeType="1" noTextEdit="1"/>
              </p:cNvSpPr>
              <p:nvPr/>
            </p:nvSpPr>
            <p:spPr>
              <a:xfrm>
                <a:off x="10297795" y="4485640"/>
                <a:ext cx="937895" cy="46037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6" name="Caixa de Texto 61"/>
              <p:cNvSpPr txBox="1"/>
              <p:nvPr/>
            </p:nvSpPr>
            <p:spPr>
              <a:xfrm>
                <a:off x="11126470" y="452755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11126470" y="4527550"/>
                <a:ext cx="937895" cy="460375"/>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6053455" y="406717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6053455" y="4067175"/>
                <a:ext cx="723265" cy="460375"/>
              </a:xfrm>
              <a:prstGeom prst="rect">
                <a:avLst/>
              </a:prstGeom>
              <a:blipFill rotWithShape="1">
                <a:blip r:embed="rId10"/>
                <a:stretch>
                  <a:fillRect/>
                </a:stretch>
              </a:blipFill>
            </p:spPr>
            <p:txBody>
              <a:bodyPr/>
              <a:lstStyle/>
              <a:p>
                <a:r>
                  <a:rPr lang="pt-BR" altLang="en-US">
                    <a:noFill/>
                  </a:rPr>
                  <a:t> </a:t>
                </a:r>
              </a:p>
            </p:txBody>
          </p:sp>
        </mc:Fallback>
      </mc:AlternateContent>
      <p:sp>
        <p:nvSpPr>
          <p:cNvPr id="6" name="CaixaDeTexto 47"/>
          <p:cNvSpPr txBox="1"/>
          <p:nvPr/>
        </p:nvSpPr>
        <p:spPr>
          <a:xfrm>
            <a:off x="2823759" y="380265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7" name="CaixaDeTexto 47"/>
          <p:cNvSpPr txBox="1"/>
          <p:nvPr/>
        </p:nvSpPr>
        <p:spPr>
          <a:xfrm>
            <a:off x="1728384" y="286603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 name="Conector Reto 27"/>
          <p:cNvCxnSpPr/>
          <p:nvPr/>
        </p:nvCxnSpPr>
        <p:spPr>
          <a:xfrm flipV="1">
            <a:off x="7415566" y="326044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28"/>
          <p:cNvGrpSpPr/>
          <p:nvPr/>
        </p:nvGrpSpPr>
        <p:grpSpPr>
          <a:xfrm flipV="1">
            <a:off x="7201317" y="3689038"/>
            <a:ext cx="387626" cy="552342"/>
            <a:chOff x="7555792" y="2647951"/>
            <a:chExt cx="387626" cy="552342"/>
          </a:xfrm>
          <a:solidFill>
            <a:srgbClr val="00B0F0">
              <a:alpha val="97000"/>
            </a:srgbClr>
          </a:solidFill>
        </p:grpSpPr>
        <p:sp>
          <p:nvSpPr>
            <p:cNvPr id="1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79120" y="3219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impedancia de saida (v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55" name="Caixa de Texto 61"/>
              <p:cNvSpPr txBox="1"/>
              <p:nvPr/>
            </p:nvSpPr>
            <p:spPr>
              <a:xfrm>
                <a:off x="4471670" y="4478020"/>
                <a:ext cx="9378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5" name="Caixa de Texto 61"/>
              <p:cNvSpPr txBox="1">
                <a:spLocks noRot="1" noChangeAspect="1" noMove="1" noResize="1" noEditPoints="1" noAdjustHandles="1" noChangeArrowheads="1" noChangeShapeType="1" noTextEdit="1"/>
              </p:cNvSpPr>
              <p:nvPr/>
            </p:nvSpPr>
            <p:spPr>
              <a:xfrm>
                <a:off x="4471670" y="4478020"/>
                <a:ext cx="937895" cy="3987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75" name="Group 174"/>
          <p:cNvGrpSpPr/>
          <p:nvPr/>
        </p:nvGrpSpPr>
        <p:grpSpPr>
          <a:xfrm>
            <a:off x="0" y="1590675"/>
            <a:ext cx="5585318" cy="4283994"/>
            <a:chOff x="0" y="2214"/>
            <a:chExt cx="9584" cy="7410"/>
          </a:xfrm>
        </p:grpSpPr>
        <p:cxnSp>
          <p:nvCxnSpPr>
            <p:cNvPr id="10" name="Conector Reto 74"/>
            <p:cNvCxnSpPr/>
            <p:nvPr/>
          </p:nvCxnSpPr>
          <p:spPr>
            <a:xfrm>
              <a:off x="3066" y="8169"/>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5" name="Grupo 34"/>
            <p:cNvGrpSpPr/>
            <p:nvPr/>
          </p:nvGrpSpPr>
          <p:grpSpPr>
            <a:xfrm rot="5400000" flipH="1">
              <a:off x="2678" y="7031"/>
              <a:ext cx="2211" cy="348"/>
              <a:chOff x="4094837" y="3524056"/>
              <a:chExt cx="1570848" cy="255373"/>
            </a:xfrm>
          </p:grpSpPr>
          <p:cxnSp>
            <p:nvCxnSpPr>
              <p:cNvPr id="45"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1"/>
            <p:cNvCxnSpPr/>
            <p:nvPr/>
          </p:nvCxnSpPr>
          <p:spPr>
            <a:xfrm>
              <a:off x="3541" y="8311"/>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27"/>
            <p:cNvCxnSpPr/>
            <p:nvPr/>
          </p:nvCxnSpPr>
          <p:spPr>
            <a:xfrm flipV="1">
              <a:off x="6684" y="3047"/>
              <a:ext cx="0" cy="221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521" y="750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7"/>
            <p:cNvCxnSpPr/>
            <p:nvPr/>
          </p:nvCxnSpPr>
          <p:spPr>
            <a:xfrm rot="16200000">
              <a:off x="3863" y="2432"/>
              <a:ext cx="0" cy="561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2" name="Conector Reto 79"/>
            <p:cNvCxnSpPr/>
            <p:nvPr/>
          </p:nvCxnSpPr>
          <p:spPr>
            <a:xfrm rot="5400000" flipH="1" flipV="1">
              <a:off x="3639" y="5322"/>
              <a:ext cx="147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73" name="Grupo 108"/>
            <p:cNvGrpSpPr/>
            <p:nvPr/>
          </p:nvGrpSpPr>
          <p:grpSpPr>
            <a:xfrm rot="5400000" flipH="1">
              <a:off x="3287" y="3984"/>
              <a:ext cx="2211" cy="370"/>
              <a:chOff x="4143847" y="3524056"/>
              <a:chExt cx="1404137" cy="255373"/>
            </a:xfrm>
          </p:grpSpPr>
          <p:cxnSp>
            <p:nvCxnSpPr>
              <p:cNvPr id="74" name="Conector Reto 79"/>
              <p:cNvCxnSpPr/>
              <p:nvPr/>
            </p:nvCxnSpPr>
            <p:spPr>
              <a:xfrm flipV="1">
                <a:off x="4143847" y="3673674"/>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83" name="Caixa de Texto 117"/>
                <p:cNvSpPr txBox="1"/>
                <p:nvPr/>
              </p:nvSpPr>
              <p:spPr>
                <a:xfrm>
                  <a:off x="3015" y="367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3" name="Caixa de Texto 117"/>
                <p:cNvSpPr txBox="1">
                  <a:spLocks noRot="1" noChangeAspect="1" noMove="1" noResize="1" noEditPoints="1" noAdjustHandles="1" noChangeArrowheads="1" noChangeShapeType="1" noTextEdit="1"/>
                </p:cNvSpPr>
                <p:nvPr/>
              </p:nvSpPr>
              <p:spPr>
                <a:xfrm>
                  <a:off x="3015" y="3676"/>
                  <a:ext cx="1477" cy="690"/>
                </a:xfrm>
                <a:prstGeom prst="rect">
                  <a:avLst/>
                </a:prstGeom>
                <a:blipFill rotWithShape="1">
                  <a:blip r:embed="rId2"/>
                </a:blipFill>
              </p:spPr>
              <p:txBody>
                <a:bodyPr/>
                <a:lstStyle/>
                <a:p>
                  <a:r>
                    <a:rPr lang="pt-BR" altLang="en-US">
                      <a:noFill/>
                    </a:rPr>
                    <a:t> </a:t>
                  </a:r>
                </a:p>
              </p:txBody>
            </p:sp>
          </mc:Fallback>
        </mc:AlternateContent>
        <p:cxnSp>
          <p:nvCxnSpPr>
            <p:cNvPr id="96" name="Conector Reto 37"/>
            <p:cNvCxnSpPr/>
            <p:nvPr/>
          </p:nvCxnSpPr>
          <p:spPr>
            <a:xfrm>
              <a:off x="4377" y="3059"/>
              <a:ext cx="28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957" y="4366"/>
              <a:ext cx="1180"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9" name="Caixa de Texto 61"/>
                <p:cNvSpPr txBox="1"/>
                <p:nvPr/>
              </p:nvSpPr>
              <p:spPr>
                <a:xfrm>
                  <a:off x="3634" y="7198"/>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9" name="Caixa de Texto 61"/>
                <p:cNvSpPr txBox="1">
                  <a:spLocks noRot="1" noChangeAspect="1" noMove="1" noResize="1" noEditPoints="1" noAdjustHandles="1" noChangeArrowheads="1" noChangeShapeType="1" noTextEdit="1"/>
                </p:cNvSpPr>
                <p:nvPr/>
              </p:nvSpPr>
              <p:spPr>
                <a:xfrm>
                  <a:off x="3634" y="7198"/>
                  <a:ext cx="1477" cy="690"/>
                </a:xfrm>
                <a:prstGeom prst="rect">
                  <a:avLst/>
                </a:prstGeom>
                <a:blipFill rotWithShape="1">
                  <a:blip r:embed="rId3"/>
                </a:blipFill>
              </p:spPr>
              <p:txBody>
                <a:bodyPr/>
                <a:lstStyle/>
                <a:p>
                  <a:r>
                    <a:rPr lang="pt-BR" altLang="en-US">
                      <a:noFill/>
                    </a:rPr>
                    <a:t> </a:t>
                  </a:r>
                </a:p>
              </p:txBody>
            </p:sp>
          </mc:Fallback>
        </mc:AlternateContent>
        <p:grpSp>
          <p:nvGrpSpPr>
            <p:cNvPr id="110" name="Grupo 28"/>
            <p:cNvGrpSpPr/>
            <p:nvPr/>
          </p:nvGrpSpPr>
          <p:grpSpPr>
            <a:xfrm flipV="1">
              <a:off x="6347" y="3722"/>
              <a:ext cx="610" cy="870"/>
              <a:chOff x="7555792" y="2647951"/>
              <a:chExt cx="387626" cy="552342"/>
            </a:xfrm>
            <a:solidFill>
              <a:srgbClr val="00B0F0">
                <a:alpha val="97000"/>
              </a:srgbClr>
            </a:solidFill>
          </p:grpSpPr>
          <p:sp>
            <p:nvSpPr>
              <p:cNvPr id="11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14" name="Caixa de Texto 51"/>
                <p:cNvSpPr txBox="1"/>
                <p:nvPr/>
              </p:nvSpPr>
              <p:spPr>
                <a:xfrm>
                  <a:off x="5069" y="4446"/>
                  <a:ext cx="1615" cy="6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12</m:t>
                        </m:r>
                      </m:oMath>
                    </m:oMathPara>
                  </a14:m>
                  <a:endParaRPr lang="en-US" altLang="pt-BR" sz="2000" i="1" baseline="-25000">
                    <a:latin typeface="Cambria Math" panose="02040503050406030204" pitchFamily="18" charset="0"/>
                    <a:cs typeface="Cambria Math" panose="02040503050406030204" pitchFamily="18" charset="0"/>
                  </a:endParaRPr>
                </a:p>
              </p:txBody>
            </p:sp>
          </mc:Choice>
          <mc:Fallback>
            <p:sp>
              <p:nvSpPr>
                <p:cNvPr id="114" name="Caixa de Texto 51"/>
                <p:cNvSpPr txBox="1">
                  <a:spLocks noRot="1" noChangeAspect="1" noMove="1" noResize="1" noEditPoints="1" noAdjustHandles="1" noChangeArrowheads="1" noChangeShapeType="1" noTextEdit="1"/>
                </p:cNvSpPr>
                <p:nvPr/>
              </p:nvSpPr>
              <p:spPr>
                <a:xfrm>
                  <a:off x="5069" y="4446"/>
                  <a:ext cx="1615" cy="690"/>
                </a:xfrm>
                <a:prstGeom prst="rect">
                  <a:avLst/>
                </a:prstGeom>
                <a:blipFill rotWithShape="1">
                  <a:blip r:embed="rId4"/>
                </a:blipFill>
              </p:spPr>
              <p:txBody>
                <a:bodyPr/>
                <a:lstStyle/>
                <a:p>
                  <a:r>
                    <a:rPr lang="pt-BR" altLang="en-US">
                      <a:noFill/>
                    </a:rPr>
                    <a:t> </a:t>
                  </a:r>
                </a:p>
              </p:txBody>
            </p:sp>
          </mc:Fallback>
        </mc:AlternateContent>
        <p:grpSp>
          <p:nvGrpSpPr>
            <p:cNvPr id="116" name="Grupo 56"/>
            <p:cNvGrpSpPr/>
            <p:nvPr/>
          </p:nvGrpSpPr>
          <p:grpSpPr>
            <a:xfrm rot="5400000" flipH="1">
              <a:off x="4035" y="6979"/>
              <a:ext cx="2211" cy="370"/>
              <a:chOff x="4124795" y="3534409"/>
              <a:chExt cx="1404137" cy="255373"/>
            </a:xfrm>
          </p:grpSpPr>
          <p:cxnSp>
            <p:nvCxnSpPr>
              <p:cNvPr id="117"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9"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1" name="Conector Reto 71"/>
            <p:cNvCxnSpPr/>
            <p:nvPr/>
          </p:nvCxnSpPr>
          <p:spPr>
            <a:xfrm>
              <a:off x="4943" y="826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2" name="Caixa de Texto 61"/>
                <p:cNvSpPr txBox="1"/>
                <p:nvPr/>
              </p:nvSpPr>
              <p:spPr>
                <a:xfrm>
                  <a:off x="5015"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2" name="Caixa de Texto 61"/>
                <p:cNvSpPr txBox="1">
                  <a:spLocks noRot="1" noChangeAspect="1" noMove="1" noResize="1" noEditPoints="1" noAdjustHandles="1" noChangeArrowheads="1" noChangeShapeType="1" noTextEdit="1"/>
                </p:cNvSpPr>
                <p:nvPr/>
              </p:nvSpPr>
              <p:spPr>
                <a:xfrm>
                  <a:off x="5015" y="7146"/>
                  <a:ext cx="1477" cy="690"/>
                </a:xfrm>
                <a:prstGeom prst="rect">
                  <a:avLst/>
                </a:prstGeom>
                <a:blipFill rotWithShape="1">
                  <a:blip r:embed="rId5"/>
                </a:blipFill>
              </p:spPr>
              <p:txBody>
                <a:bodyPr/>
                <a:lstStyle/>
                <a:p>
                  <a:r>
                    <a:rPr lang="pt-BR" altLang="en-US">
                      <a:noFill/>
                    </a:rPr>
                    <a:t> </a:t>
                  </a:r>
                </a:p>
              </p:txBody>
            </p:sp>
          </mc:Fallback>
        </mc:AlternateContent>
        <p:cxnSp>
          <p:nvCxnSpPr>
            <p:cNvPr id="124" name="Conector Reto 37"/>
            <p:cNvCxnSpPr/>
            <p:nvPr/>
          </p:nvCxnSpPr>
          <p:spPr>
            <a:xfrm>
              <a:off x="3723" y="6070"/>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Grupo 56"/>
            <p:cNvGrpSpPr/>
            <p:nvPr/>
          </p:nvGrpSpPr>
          <p:grpSpPr>
            <a:xfrm rot="5400000" flipH="1">
              <a:off x="5452" y="7027"/>
              <a:ext cx="2211" cy="370"/>
              <a:chOff x="4124795" y="3534409"/>
              <a:chExt cx="1404137" cy="255373"/>
            </a:xfrm>
          </p:grpSpPr>
          <p:cxnSp>
            <p:nvCxnSpPr>
              <p:cNvPr id="126"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7"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71"/>
            <p:cNvCxnSpPr/>
            <p:nvPr/>
          </p:nvCxnSpPr>
          <p:spPr>
            <a:xfrm>
              <a:off x="6358" y="831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Retângulo 60"/>
            <p:cNvSpPr/>
            <p:nvPr/>
          </p:nvSpPr>
          <p:spPr>
            <a:xfrm flipH="1">
              <a:off x="2667" y="504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132" name="Caixa de Texto 61"/>
                <p:cNvSpPr txBox="1"/>
                <p:nvPr/>
              </p:nvSpPr>
              <p:spPr>
                <a:xfrm>
                  <a:off x="2327" y="436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2" name="Caixa de Texto 61"/>
                <p:cNvSpPr txBox="1">
                  <a:spLocks noRot="1" noChangeAspect="1" noMove="1" noResize="1" noEditPoints="1" noAdjustHandles="1" noChangeArrowheads="1" noChangeShapeType="1" noTextEdit="1"/>
                </p:cNvSpPr>
                <p:nvPr/>
              </p:nvSpPr>
              <p:spPr>
                <a:xfrm>
                  <a:off x="2327" y="4366"/>
                  <a:ext cx="1477" cy="690"/>
                </a:xfrm>
                <a:prstGeom prst="rect">
                  <a:avLst/>
                </a:prstGeom>
                <a:blipFill rotWithShape="1">
                  <a:blip r:embed="rId6"/>
                </a:blipFill>
              </p:spPr>
              <p:txBody>
                <a:bodyPr/>
                <a:lstStyle/>
                <a:p>
                  <a:r>
                    <a:rPr lang="pt-BR" altLang="en-US">
                      <a:noFill/>
                    </a:rPr>
                    <a:t> </a:t>
                  </a:r>
                </a:p>
              </p:txBody>
            </p:sp>
          </mc:Fallback>
        </mc:AlternateContent>
        <p:grpSp>
          <p:nvGrpSpPr>
            <p:cNvPr id="133" name="Grupo 34"/>
            <p:cNvGrpSpPr/>
            <p:nvPr/>
          </p:nvGrpSpPr>
          <p:grpSpPr>
            <a:xfrm rot="5400000" flipH="1">
              <a:off x="-7" y="6195"/>
              <a:ext cx="2211" cy="348"/>
              <a:chOff x="4094837" y="3524056"/>
              <a:chExt cx="1570848" cy="255373"/>
            </a:xfrm>
          </p:grpSpPr>
          <p:cxnSp>
            <p:nvCxnSpPr>
              <p:cNvPr id="134"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6" name="Conector Reto 71"/>
            <p:cNvCxnSpPr/>
            <p:nvPr/>
          </p:nvCxnSpPr>
          <p:spPr>
            <a:xfrm>
              <a:off x="840" y="747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340" y="6672"/>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8" name="Caixa de Texto 61"/>
                <p:cNvSpPr txBox="1"/>
                <p:nvPr/>
              </p:nvSpPr>
              <p:spPr>
                <a:xfrm>
                  <a:off x="2101" y="6518"/>
                  <a:ext cx="1622"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sSub>
                          <m:sSubPr>
                            <m:ctrlP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8" name="Caixa de Texto 61"/>
                <p:cNvSpPr txBox="1">
                  <a:spLocks noRot="1" noChangeAspect="1" noMove="1" noResize="1" noEditPoints="1" noAdjustHandles="1" noChangeArrowheads="1" noChangeShapeType="1" noTextEdit="1"/>
                </p:cNvSpPr>
                <p:nvPr/>
              </p:nvSpPr>
              <p:spPr>
                <a:xfrm>
                  <a:off x="2101" y="6518"/>
                  <a:ext cx="1622" cy="690"/>
                </a:xfrm>
                <a:prstGeom prst="rect">
                  <a:avLst/>
                </a:prstGeom>
                <a:blipFill rotWithShape="1">
                  <a:blip r:embed="rId7"/>
                </a:blipFill>
              </p:spPr>
              <p:txBody>
                <a:bodyPr/>
                <a:lstStyle/>
                <a:p>
                  <a:r>
                    <a:rPr lang="pt-BR" altLang="en-US">
                      <a:noFill/>
                    </a:rPr>
                    <a:t> </a:t>
                  </a:r>
                </a:p>
              </p:txBody>
            </p:sp>
          </mc:Fallback>
        </mc:AlternateContent>
        <p:cxnSp>
          <p:nvCxnSpPr>
            <p:cNvPr id="142" name="Conector Reto 71"/>
            <p:cNvCxnSpPr/>
            <p:nvPr/>
          </p:nvCxnSpPr>
          <p:spPr>
            <a:xfrm>
              <a:off x="1939" y="7433"/>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CaixaDeTexto 47"/>
            <p:cNvSpPr txBox="1"/>
            <p:nvPr/>
          </p:nvSpPr>
          <p:spPr>
            <a:xfrm>
              <a:off x="6823" y="2214"/>
              <a:ext cx="1219"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144" name="CaixaDeTexto 47"/>
            <p:cNvSpPr txBox="1"/>
            <p:nvPr/>
          </p:nvSpPr>
          <p:spPr>
            <a:xfrm>
              <a:off x="5050" y="5312"/>
              <a:ext cx="970"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46" name="Right Brace 145"/>
            <p:cNvSpPr/>
            <p:nvPr/>
          </p:nvSpPr>
          <p:spPr>
            <a:xfrm rot="5400000">
              <a:off x="5514" y="6071"/>
              <a:ext cx="480" cy="4972"/>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47" name="Caixa de Texto 61"/>
                <p:cNvSpPr txBox="1"/>
                <p:nvPr/>
              </p:nvSpPr>
              <p:spPr>
                <a:xfrm>
                  <a:off x="2136" y="8934"/>
                  <a:ext cx="7448"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7" name="Caixa de Texto 61"/>
                <p:cNvSpPr txBox="1">
                  <a:spLocks noRot="1" noChangeAspect="1" noMove="1" noResize="1" noEditPoints="1" noAdjustHandles="1" noChangeArrowheads="1" noChangeShapeType="1" noTextEdit="1"/>
                </p:cNvSpPr>
                <p:nvPr/>
              </p:nvSpPr>
              <p:spPr>
                <a:xfrm>
                  <a:off x="2136" y="8934"/>
                  <a:ext cx="7448" cy="690"/>
                </a:xfrm>
                <a:prstGeom prst="rect">
                  <a:avLst/>
                </a:prstGeom>
                <a:blipFill rotWithShape="1">
                  <a:blip r:embed="rId8"/>
                </a:blipFill>
              </p:spPr>
              <p:txBody>
                <a:bodyPr/>
                <a:lstStyle/>
                <a:p>
                  <a:r>
                    <a:rPr lang="pt-BR" altLang="en-US">
                      <a:noFill/>
                    </a:rPr>
                    <a:t> </a:t>
                  </a:r>
                </a:p>
              </p:txBody>
            </p:sp>
          </mc:Fallback>
        </mc:AlternateContent>
        <p:cxnSp>
          <p:nvCxnSpPr>
            <p:cNvPr id="148" name="Conector de Seta Reta 59"/>
            <p:cNvCxnSpPr/>
            <p:nvPr/>
          </p:nvCxnSpPr>
          <p:spPr>
            <a:xfrm rot="5400000">
              <a:off x="7179" y="2963"/>
              <a:ext cx="0" cy="499"/>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6867" y="3148"/>
              <a:ext cx="1021"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0" name="Grupo 56"/>
            <p:cNvGrpSpPr/>
            <p:nvPr/>
          </p:nvGrpSpPr>
          <p:grpSpPr>
            <a:xfrm rot="5400000" flipH="1">
              <a:off x="6752" y="6959"/>
              <a:ext cx="2211" cy="370"/>
              <a:chOff x="4124795" y="3534409"/>
              <a:chExt cx="1404137" cy="255373"/>
            </a:xfrm>
          </p:grpSpPr>
          <p:cxnSp>
            <p:nvCxnSpPr>
              <p:cNvPr id="151"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3" name="Conector Reto 71"/>
            <p:cNvCxnSpPr/>
            <p:nvPr/>
          </p:nvCxnSpPr>
          <p:spPr>
            <a:xfrm>
              <a:off x="7675" y="8249"/>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4" name="Caixa de Texto 61"/>
                <p:cNvSpPr txBox="1"/>
                <p:nvPr/>
              </p:nvSpPr>
              <p:spPr>
                <a:xfrm>
                  <a:off x="6412"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4" name="Caixa de Texto 61"/>
                <p:cNvSpPr txBox="1">
                  <a:spLocks noRot="1" noChangeAspect="1" noMove="1" noResize="1" noEditPoints="1" noAdjustHandles="1" noChangeArrowheads="1" noChangeShapeType="1" noTextEdit="1"/>
                </p:cNvSpPr>
                <p:nvPr/>
              </p:nvSpPr>
              <p:spPr>
                <a:xfrm>
                  <a:off x="6412" y="7146"/>
                  <a:ext cx="1477" cy="690"/>
                </a:xfrm>
                <a:prstGeom prst="rect">
                  <a:avLst/>
                </a:prstGeom>
                <a:blipFill rotWithShape="1">
                  <a:blip r:embed="rId9"/>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6" name="Caixa de Texto 61"/>
                <p:cNvSpPr txBox="1"/>
                <p:nvPr/>
              </p:nvSpPr>
              <p:spPr>
                <a:xfrm>
                  <a:off x="0" y="6487"/>
                  <a:ext cx="1139"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6" name="Caixa de Texto 61"/>
                <p:cNvSpPr txBox="1">
                  <a:spLocks noRot="1" noChangeAspect="1" noMove="1" noResize="1" noEditPoints="1" noAdjustHandles="1" noChangeArrowheads="1" noChangeShapeType="1" noTextEdit="1"/>
                </p:cNvSpPr>
                <p:nvPr/>
              </p:nvSpPr>
              <p:spPr>
                <a:xfrm>
                  <a:off x="0" y="6487"/>
                  <a:ext cx="1139" cy="690"/>
                </a:xfrm>
                <a:prstGeom prst="rect">
                  <a:avLst/>
                </a:prstGeom>
                <a:blipFill rotWithShape="1">
                  <a:blip r:embed="rId10"/>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157" name="Caixa de Texto 5"/>
              <p:cNvSpPr txBox="1"/>
              <p:nvPr/>
            </p:nvSpPr>
            <p:spPr>
              <a:xfrm>
                <a:off x="5144135" y="1865630"/>
                <a:ext cx="154432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02</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5144135" y="1865630"/>
                <a:ext cx="1544320" cy="398780"/>
              </a:xfrm>
              <a:prstGeom prst="rect">
                <a:avLst/>
              </a:prstGeom>
              <a:blipFill rotWithShape="1">
                <a:blip r:embed="rId11"/>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8" name="Caixa de Texto 5"/>
              <p:cNvSpPr txBox="1"/>
              <p:nvPr/>
            </p:nvSpPr>
            <p:spPr>
              <a:xfrm>
                <a:off x="7171055" y="1865630"/>
                <a:ext cx="190436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8" name="Caixa de Texto 5"/>
              <p:cNvSpPr txBox="1">
                <a:spLocks noRot="1" noChangeAspect="1" noMove="1" noResize="1" noEditPoints="1" noAdjustHandles="1" noChangeArrowheads="1" noChangeShapeType="1" noTextEdit="1"/>
              </p:cNvSpPr>
              <p:nvPr/>
            </p:nvSpPr>
            <p:spPr>
              <a:xfrm>
                <a:off x="7171055" y="1865630"/>
                <a:ext cx="1904365" cy="398780"/>
              </a:xfrm>
              <a:prstGeom prst="rect">
                <a:avLst/>
              </a:prstGeom>
              <a:blipFill rotWithShape="1">
                <a:blip r:embed="rId12"/>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9" name="Caixa de Texto 5"/>
              <p:cNvSpPr txBox="1"/>
              <p:nvPr/>
            </p:nvSpPr>
            <p:spPr>
              <a:xfrm>
                <a:off x="9686925" y="1906270"/>
                <a:ext cx="85661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9" name="Caixa de Texto 5"/>
              <p:cNvSpPr txBox="1">
                <a:spLocks noRot="1" noChangeAspect="1" noMove="1" noResize="1" noEditPoints="1" noAdjustHandles="1" noChangeArrowheads="1" noChangeShapeType="1" noTextEdit="1"/>
              </p:cNvSpPr>
              <p:nvPr/>
            </p:nvSpPr>
            <p:spPr>
              <a:xfrm>
                <a:off x="9686925" y="1906270"/>
                <a:ext cx="856615" cy="398780"/>
              </a:xfrm>
              <a:prstGeom prst="rect">
                <a:avLst/>
              </a:prstGeom>
              <a:blipFill rotWithShape="1">
                <a:blip r:embed="rId13"/>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0" name="Caixa de Texto 5"/>
              <p:cNvSpPr txBox="1"/>
              <p:nvPr/>
            </p:nvSpPr>
            <p:spPr>
              <a:xfrm>
                <a:off x="4964430" y="2635250"/>
                <a:ext cx="183896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0" name="Caixa de Texto 5"/>
              <p:cNvSpPr txBox="1">
                <a:spLocks noRot="1" noChangeAspect="1" noMove="1" noResize="1" noEditPoints="1" noAdjustHandles="1" noChangeArrowheads="1" noChangeShapeType="1" noTextEdit="1"/>
              </p:cNvSpPr>
              <p:nvPr/>
            </p:nvSpPr>
            <p:spPr>
              <a:xfrm>
                <a:off x="4964430" y="2635250"/>
                <a:ext cx="1838960" cy="398780"/>
              </a:xfrm>
              <a:prstGeom prst="rect">
                <a:avLst/>
              </a:prstGeom>
              <a:blipFill rotWithShape="1">
                <a:blip r:embed="rId14"/>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1" name="Caixa de Texto 5"/>
              <p:cNvSpPr txBox="1"/>
              <p:nvPr/>
            </p:nvSpPr>
            <p:spPr>
              <a:xfrm>
                <a:off x="6750050" y="2639060"/>
                <a:ext cx="299466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6750050" y="2639060"/>
                <a:ext cx="2994660" cy="398780"/>
              </a:xfrm>
              <a:prstGeom prst="rect">
                <a:avLst/>
              </a:prstGeom>
              <a:blipFill rotWithShape="1">
                <a:blip r:embed="rId15"/>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2" name="Caixa de Texto 5"/>
              <p:cNvSpPr txBox="1"/>
              <p:nvPr/>
            </p:nvSpPr>
            <p:spPr>
              <a:xfrm>
                <a:off x="9660255" y="2639060"/>
                <a:ext cx="68834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2" name="Caixa de Texto 5"/>
              <p:cNvSpPr txBox="1">
                <a:spLocks noRot="1" noChangeAspect="1" noMove="1" noResize="1" noEditPoints="1" noAdjustHandles="1" noChangeArrowheads="1" noChangeShapeType="1" noTextEdit="1"/>
              </p:cNvSpPr>
              <p:nvPr/>
            </p:nvSpPr>
            <p:spPr>
              <a:xfrm>
                <a:off x="9660255" y="2639060"/>
                <a:ext cx="688340" cy="398780"/>
              </a:xfrm>
              <a:prstGeom prst="rect">
                <a:avLst/>
              </a:prstGeom>
              <a:blipFill rotWithShape="1">
                <a:blip r:embed="rId16"/>
                <a:stretch>
                  <a:fillRect t="-4459" r="-415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3" name="Caixa de Texto 5"/>
              <p:cNvSpPr txBox="1"/>
              <p:nvPr/>
            </p:nvSpPr>
            <p:spPr>
              <a:xfrm>
                <a:off x="7348220" y="3246120"/>
                <a:ext cx="190436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3" name="Caixa de Texto 5"/>
              <p:cNvSpPr txBox="1">
                <a:spLocks noRot="1" noChangeAspect="1" noMove="1" noResize="1" noEditPoints="1" noAdjustHandles="1" noChangeArrowheads="1" noChangeShapeType="1" noTextEdit="1"/>
              </p:cNvSpPr>
              <p:nvPr/>
            </p:nvSpPr>
            <p:spPr>
              <a:xfrm>
                <a:off x="7348220" y="3246120"/>
                <a:ext cx="1904365" cy="398780"/>
              </a:xfrm>
              <a:prstGeom prst="rect">
                <a:avLst/>
              </a:prstGeom>
              <a:blipFill rotWithShape="1">
                <a:blip r:embed="rId17"/>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4" name="Caixa de Texto 5"/>
              <p:cNvSpPr txBox="1"/>
              <p:nvPr/>
            </p:nvSpPr>
            <p:spPr>
              <a:xfrm>
                <a:off x="9810115" y="3229610"/>
                <a:ext cx="53848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4" name="Caixa de Texto 5"/>
              <p:cNvSpPr txBox="1">
                <a:spLocks noRot="1" noChangeAspect="1" noMove="1" noResize="1" noEditPoints="1" noAdjustHandles="1" noChangeArrowheads="1" noChangeShapeType="1" noTextEdit="1"/>
              </p:cNvSpPr>
              <p:nvPr/>
            </p:nvSpPr>
            <p:spPr>
              <a:xfrm>
                <a:off x="9810115" y="3229610"/>
                <a:ext cx="538480" cy="398780"/>
              </a:xfrm>
              <a:prstGeom prst="rect">
                <a:avLst/>
              </a:prstGeom>
              <a:blipFill rotWithShape="1">
                <a:blip r:embed="rId18"/>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5" name="Caixa de Texto 5"/>
              <p:cNvSpPr txBox="1"/>
              <p:nvPr/>
            </p:nvSpPr>
            <p:spPr>
              <a:xfrm>
                <a:off x="5662295" y="3224530"/>
                <a:ext cx="76200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5" name="Caixa de Texto 5"/>
              <p:cNvSpPr txBox="1">
                <a:spLocks noRot="1" noChangeAspect="1" noMove="1" noResize="1" noEditPoints="1" noAdjustHandles="1" noChangeArrowheads="1" noChangeShapeType="1" noTextEdit="1"/>
              </p:cNvSpPr>
              <p:nvPr/>
            </p:nvSpPr>
            <p:spPr>
              <a:xfrm>
                <a:off x="5662295" y="3224530"/>
                <a:ext cx="762000" cy="398780"/>
              </a:xfrm>
              <a:prstGeom prst="rect">
                <a:avLst/>
              </a:prstGeom>
              <a:blipFill rotWithShape="1">
                <a:blip r:embed="rId19"/>
                <a:stretch>
                  <a:fillRect t="-4459"/>
                </a:stretch>
              </a:blipFill>
              <a:ln w="38100">
                <a:noFill/>
              </a:ln>
            </p:spPr>
            <p:txBody>
              <a:bodyPr/>
              <a:lstStyle/>
              <a:p>
                <a:r>
                  <a:rPr lang="pt-BR" altLang="en-US">
                    <a:noFill/>
                  </a:rPr>
                  <a:t> </a:t>
                </a:r>
              </a:p>
            </p:txBody>
          </p:sp>
        </mc:Fallback>
      </mc:AlternateContent>
      <p:cxnSp>
        <p:nvCxnSpPr>
          <p:cNvPr id="166" name="Straight Connector 165"/>
          <p:cNvCxnSpPr/>
          <p:nvPr/>
        </p:nvCxnSpPr>
        <p:spPr>
          <a:xfrm flipH="1">
            <a:off x="5093970" y="1749425"/>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flipH="1">
            <a:off x="10543540" y="168275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5"/>
          <p:cNvSpPr txBox="1"/>
          <p:nvPr/>
        </p:nvSpPr>
        <p:spPr>
          <a:xfrm>
            <a:off x="10574020" y="188595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1</a:t>
            </a:r>
            <a:endParaRPr lang="pt-BR" altLang="en-US" sz="2000" i="1" baseline="-25000" dirty="0">
              <a:latin typeface="Cambria Math" panose="02040503050406030204" pitchFamily="18" charset="0"/>
              <a:cs typeface="Cambria Math" panose="02040503050406030204" pitchFamily="18" charset="0"/>
            </a:endParaRPr>
          </a:p>
        </p:txBody>
      </p:sp>
      <p:sp>
        <p:nvSpPr>
          <p:cNvPr id="171" name="Caixa de Texto 5"/>
          <p:cNvSpPr txBox="1"/>
          <p:nvPr/>
        </p:nvSpPr>
        <p:spPr>
          <a:xfrm>
            <a:off x="10574020" y="262255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2</a:t>
            </a:r>
            <a:endParaRPr lang="pt-BR" altLang="en-US" sz="2000" i="1" baseline="-25000" dirty="0">
              <a:latin typeface="Cambria Math" panose="02040503050406030204" pitchFamily="18" charset="0"/>
              <a:cs typeface="Cambria Math" panose="02040503050406030204" pitchFamily="18" charset="0"/>
            </a:endParaRPr>
          </a:p>
        </p:txBody>
      </p:sp>
      <p:sp>
        <p:nvSpPr>
          <p:cNvPr id="172" name="Caixa de Texto 5"/>
          <p:cNvSpPr txBox="1"/>
          <p:nvPr/>
        </p:nvSpPr>
        <p:spPr>
          <a:xfrm>
            <a:off x="10581005" y="325247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0</a:t>
            </a:r>
            <a:endParaRPr lang="pt-BR" altLang="en-US" sz="2000" i="1" baseline="-25000" dirty="0">
              <a:latin typeface="Cambria Math" panose="02040503050406030204" pitchFamily="18" charset="0"/>
              <a:cs typeface="Cambria Math" panose="02040503050406030204" pitchFamily="18" charset="0"/>
            </a:endParaRPr>
          </a:p>
        </p:txBody>
      </p:sp>
      <p:cxnSp>
        <p:nvCxnSpPr>
          <p:cNvPr id="173" name="Straight Connector 172"/>
          <p:cNvCxnSpPr/>
          <p:nvPr/>
        </p:nvCxnSpPr>
        <p:spPr>
          <a:xfrm flipH="1">
            <a:off x="10981690" y="1670685"/>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4" name="Caixa de Texto 5"/>
              <p:cNvSpPr txBox="1"/>
              <p:nvPr/>
            </p:nvSpPr>
            <p:spPr>
              <a:xfrm>
                <a:off x="10899140" y="2635250"/>
                <a:ext cx="4965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4" name="Caixa de Texto 5"/>
              <p:cNvSpPr txBox="1">
                <a:spLocks noRot="1" noChangeAspect="1" noMove="1" noResize="1" noEditPoints="1" noAdjustHandles="1" noChangeArrowheads="1" noChangeShapeType="1" noTextEdit="1"/>
              </p:cNvSpPr>
              <p:nvPr/>
            </p:nvSpPr>
            <p:spPr>
              <a:xfrm>
                <a:off x="10899140" y="2635250"/>
                <a:ext cx="496570" cy="398780"/>
              </a:xfrm>
              <a:prstGeom prst="rect">
                <a:avLst/>
              </a:prstGeom>
              <a:blipFill rotWithShape="1">
                <a:blip r:embed="rId20"/>
                <a:stretch>
                  <a:fillRect t="-4459"/>
                </a:stretch>
              </a:blipFill>
              <a:ln w="38100">
                <a:noFill/>
              </a:ln>
            </p:spPr>
            <p:txBody>
              <a:bodyPr/>
              <a:lstStyle/>
              <a:p>
                <a:r>
                  <a:rPr lang="pt-BR" altLang="en-US">
                    <a:noFill/>
                  </a:rPr>
                  <a:t> </a:t>
                </a:r>
              </a:p>
            </p:txBody>
          </p:sp>
        </mc:Fallback>
      </mc:AlternateContent>
      <p:cxnSp>
        <p:nvCxnSpPr>
          <p:cNvPr id="176" name="Straight Connector 175"/>
          <p:cNvCxnSpPr/>
          <p:nvPr/>
        </p:nvCxnSpPr>
        <p:spPr>
          <a:xfrm flipH="1">
            <a:off x="11353800" y="168275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7" name="Caixa de Texto 5"/>
              <p:cNvSpPr txBox="1"/>
              <p:nvPr/>
            </p:nvSpPr>
            <p:spPr>
              <a:xfrm>
                <a:off x="11252200" y="2622550"/>
                <a:ext cx="62865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7" name="Caixa de Texto 5"/>
              <p:cNvSpPr txBox="1">
                <a:spLocks noRot="1" noChangeAspect="1" noMove="1" noResize="1" noEditPoints="1" noAdjustHandles="1" noChangeArrowheads="1" noChangeShapeType="1" noTextEdit="1"/>
              </p:cNvSpPr>
              <p:nvPr/>
            </p:nvSpPr>
            <p:spPr>
              <a:xfrm>
                <a:off x="11252200" y="2622550"/>
                <a:ext cx="628650" cy="398780"/>
              </a:xfrm>
              <a:prstGeom prst="rect">
                <a:avLst/>
              </a:prstGeom>
              <a:blipFill rotWithShape="1">
                <a:blip r:embed="rId21"/>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8" name="Caixa de Texto 5"/>
              <p:cNvSpPr txBox="1"/>
              <p:nvPr/>
            </p:nvSpPr>
            <p:spPr>
              <a:xfrm>
                <a:off x="11125835" y="1885950"/>
                <a:ext cx="85661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8" name="Caixa de Texto 5"/>
              <p:cNvSpPr txBox="1">
                <a:spLocks noRot="1" noChangeAspect="1" noMove="1" noResize="1" noEditPoints="1" noAdjustHandles="1" noChangeArrowheads="1" noChangeShapeType="1" noTextEdit="1"/>
              </p:cNvSpPr>
              <p:nvPr/>
            </p:nvSpPr>
            <p:spPr>
              <a:xfrm>
                <a:off x="11125835" y="1885950"/>
                <a:ext cx="856615" cy="398780"/>
              </a:xfrm>
              <a:prstGeom prst="rect">
                <a:avLst/>
              </a:prstGeom>
              <a:blipFill rotWithShape="1">
                <a:blip r:embed="rId13"/>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0" name="Caixa de Texto 5"/>
              <p:cNvSpPr txBox="1"/>
              <p:nvPr/>
            </p:nvSpPr>
            <p:spPr>
              <a:xfrm>
                <a:off x="11285220" y="3252470"/>
                <a:ext cx="53848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𝑖</m:t>
                          </m:r>
                        </m:e>
                        <m:sub>
                          <m:r>
                            <a:rPr lang="en-US" altLang="pt-BR" sz="2000" i="1">
                              <a:latin typeface="Cambria Math" panose="02040503050406030204" pitchFamily="18" charset="0"/>
                              <a:cs typeface="Cambria Math" panose="02040503050406030204" pitchFamily="18" charset="0"/>
                            </a:rPr>
                            <m:t>0</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80" name="Caixa de Texto 5"/>
              <p:cNvSpPr txBox="1">
                <a:spLocks noRot="1" noChangeAspect="1" noMove="1" noResize="1" noEditPoints="1" noAdjustHandles="1" noChangeArrowheads="1" noChangeShapeType="1" noTextEdit="1"/>
              </p:cNvSpPr>
              <p:nvPr/>
            </p:nvSpPr>
            <p:spPr>
              <a:xfrm>
                <a:off x="11285220" y="3252470"/>
                <a:ext cx="538480" cy="398780"/>
              </a:xfrm>
              <a:prstGeom prst="rect">
                <a:avLst/>
              </a:prstGeom>
              <a:blipFill rotWithShape="1">
                <a:blip r:embed="rId22"/>
                <a:stretch>
                  <a:fillRect t="-4459"/>
                </a:stretch>
              </a:blipFill>
              <a:ln w="38100">
                <a:noFill/>
              </a:ln>
            </p:spPr>
            <p:txBody>
              <a:bodyPr/>
              <a:lstStyle/>
              <a:p>
                <a:r>
                  <a:rPr lang="pt-BR" altLang="en-US">
                    <a:noFill/>
                  </a:rPr>
                  <a:t> </a:t>
                </a:r>
              </a:p>
            </p:txBody>
          </p:sp>
        </mc:Fallback>
      </mc:AlternateContent>
      <p:cxnSp>
        <p:nvCxnSpPr>
          <p:cNvPr id="181" name="Straight Connector 180"/>
          <p:cNvCxnSpPr/>
          <p:nvPr/>
        </p:nvCxnSpPr>
        <p:spPr>
          <a:xfrm flipH="1">
            <a:off x="11755120" y="166243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 de Texto 73"/>
          <p:cNvSpPr txBox="1"/>
          <p:nvPr/>
        </p:nvSpPr>
        <p:spPr>
          <a:xfrm>
            <a:off x="6153150" y="4208145"/>
            <a:ext cx="5210810" cy="179959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Considerando Q1=Q2=Q3 então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g</a:t>
            </a:r>
            <a:r>
              <a:rPr lang="pt-BR" altLang="en-US" sz="2400" b="1" baseline="-25000" dirty="0" smtClean="0">
                <a:latin typeface="Comic Sans MS" panose="030F0702030302020204" pitchFamily="66" charset="0"/>
                <a:cs typeface="Comic Sans MS" panose="030F0702030302020204" pitchFamily="66" charset="0"/>
                <a:sym typeface="+mn-ea"/>
              </a:rPr>
              <a:t>01</a:t>
            </a:r>
            <a:r>
              <a:rPr lang="pt-BR" altLang="en-US" sz="2400" b="1" dirty="0" smtClean="0">
                <a:latin typeface="Comic Sans MS" panose="030F0702030302020204" pitchFamily="66" charset="0"/>
                <a:cs typeface="Comic Sans MS" panose="030F0702030302020204" pitchFamily="66" charset="0"/>
                <a:sym typeface="+mn-ea"/>
              </a:rPr>
              <a:t> = g</a:t>
            </a:r>
            <a:r>
              <a:rPr lang="pt-BR" altLang="en-US" sz="2400" b="1" baseline="-25000" dirty="0" smtClean="0">
                <a:latin typeface="Comic Sans MS" panose="030F0702030302020204" pitchFamily="66" charset="0"/>
                <a:cs typeface="Comic Sans MS" panose="030F0702030302020204" pitchFamily="66" charset="0"/>
                <a:sym typeface="+mn-ea"/>
              </a:rPr>
              <a:t>02</a:t>
            </a:r>
            <a:r>
              <a:rPr lang="pt-BR" altLang="en-US" sz="2400" b="1" dirty="0" smtClean="0">
                <a:latin typeface="Comic Sans MS" panose="030F0702030302020204" pitchFamily="66" charset="0"/>
                <a:cs typeface="Comic Sans MS" panose="030F0702030302020204" pitchFamily="66" charset="0"/>
                <a:sym typeface="+mn-ea"/>
              </a:rPr>
              <a:t> = g</a:t>
            </a:r>
            <a:r>
              <a:rPr lang="pt-BR" altLang="en-US" sz="2400" b="1" baseline="-25000" dirty="0" smtClean="0">
                <a:latin typeface="Comic Sans MS" panose="030F0702030302020204" pitchFamily="66" charset="0"/>
                <a:cs typeface="Comic Sans MS" panose="030F0702030302020204" pitchFamily="66" charset="0"/>
                <a:sym typeface="+mn-ea"/>
              </a:rPr>
              <a:t>03 </a:t>
            </a:r>
            <a:r>
              <a:rPr lang="pt-BR" altLang="en-US" sz="2400" b="1" dirty="0" smtClean="0">
                <a:latin typeface="Comic Sans MS" panose="030F0702030302020204" pitchFamily="66" charset="0"/>
                <a:cs typeface="Comic Sans MS" panose="030F0702030302020204" pitchFamily="66" charset="0"/>
                <a:sym typeface="+mn-ea"/>
              </a:rPr>
              <a:t>= g</a:t>
            </a:r>
            <a:r>
              <a:rPr lang="pt-BR" altLang="en-US" sz="2400" b="1" baseline="-25000" dirty="0" smtClean="0">
                <a:latin typeface="Comic Sans MS" panose="030F0702030302020204" pitchFamily="66" charset="0"/>
                <a:cs typeface="Comic Sans MS" panose="030F0702030302020204" pitchFamily="66" charset="0"/>
                <a:sym typeface="+mn-ea"/>
              </a:rPr>
              <a:t>0</a:t>
            </a:r>
            <a:endParaRPr lang="pt-BR" altLang="en-US" sz="2400" b="1" baseline="-25000" dirty="0" smtClean="0">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g</a:t>
            </a:r>
            <a:r>
              <a:rPr lang="pt-BR" altLang="en-US" sz="2400" b="1" baseline="-25000" dirty="0" smtClean="0">
                <a:latin typeface="Symbol" panose="05050102010706020507" charset="0"/>
                <a:cs typeface="Symbol" panose="05050102010706020507" charset="0"/>
                <a:sym typeface="+mn-ea"/>
              </a:rPr>
              <a:t>p</a:t>
            </a:r>
            <a:r>
              <a:rPr lang="pt-BR" altLang="en-US" sz="2400" b="1" baseline="-25000" dirty="0" smtClean="0">
                <a:latin typeface="Comic Sans MS" panose="030F0702030302020204" pitchFamily="66" charset="0"/>
                <a:cs typeface="Comic Sans MS" panose="030F0702030302020204" pitchFamily="66" charset="0"/>
                <a:sym typeface="+mn-ea"/>
              </a:rPr>
              <a:t>1</a:t>
            </a:r>
            <a:r>
              <a:rPr lang="pt-BR" altLang="en-US" sz="2400" b="1" dirty="0" smtClean="0">
                <a:latin typeface="Comic Sans MS" panose="030F0702030302020204" pitchFamily="66" charset="0"/>
                <a:cs typeface="Comic Sans MS" panose="030F0702030302020204" pitchFamily="66" charset="0"/>
                <a:sym typeface="+mn-ea"/>
              </a:rPr>
              <a:t> = g</a:t>
            </a:r>
            <a:r>
              <a:rPr lang="pt-BR" altLang="en-US" sz="2400" b="1" baseline="-25000" dirty="0" smtClean="0">
                <a:latin typeface="Symbol" panose="05050102010706020507" charset="0"/>
                <a:cs typeface="Symbol" panose="05050102010706020507" charset="0"/>
                <a:sym typeface="+mn-ea"/>
              </a:rPr>
              <a:t>p</a:t>
            </a:r>
            <a:r>
              <a:rPr lang="pt-BR" altLang="en-US" sz="2400" b="1" baseline="-25000" dirty="0" smtClean="0">
                <a:latin typeface="Comic Sans MS" panose="030F0702030302020204" pitchFamily="66" charset="0"/>
                <a:cs typeface="Comic Sans MS" panose="030F0702030302020204" pitchFamily="66" charset="0"/>
                <a:sym typeface="+mn-ea"/>
              </a:rPr>
              <a:t>2</a:t>
            </a:r>
            <a:r>
              <a:rPr lang="pt-BR" altLang="en-US" sz="2400" b="1" dirty="0" smtClean="0">
                <a:latin typeface="Comic Sans MS" panose="030F0702030302020204" pitchFamily="66" charset="0"/>
                <a:cs typeface="Comic Sans MS" panose="030F0702030302020204" pitchFamily="66" charset="0"/>
                <a:sym typeface="+mn-ea"/>
              </a:rPr>
              <a:t> = g</a:t>
            </a:r>
            <a:r>
              <a:rPr lang="pt-BR" altLang="en-US" sz="2400" b="1" baseline="-25000" dirty="0" smtClean="0">
                <a:latin typeface="Symbol" panose="05050102010706020507" charset="0"/>
                <a:cs typeface="Symbol" panose="05050102010706020507" charset="0"/>
                <a:sym typeface="+mn-ea"/>
              </a:rPr>
              <a:t>p</a:t>
            </a:r>
            <a:r>
              <a:rPr lang="pt-BR" altLang="en-US" sz="2400" b="1" baseline="-25000" dirty="0" smtClean="0">
                <a:latin typeface="Comic Sans MS" panose="030F0702030302020204" pitchFamily="66" charset="0"/>
                <a:cs typeface="Comic Sans MS" panose="030F0702030302020204" pitchFamily="66" charset="0"/>
                <a:sym typeface="+mn-ea"/>
              </a:rPr>
              <a:t>3 </a:t>
            </a:r>
            <a:r>
              <a:rPr lang="pt-BR" altLang="en-US" sz="2400" b="1" dirty="0" smtClean="0">
                <a:latin typeface="Comic Sans MS" panose="030F0702030302020204" pitchFamily="66" charset="0"/>
                <a:cs typeface="Comic Sans MS" panose="030F0702030302020204" pitchFamily="66" charset="0"/>
                <a:sym typeface="+mn-ea"/>
              </a:rPr>
              <a:t>= g</a:t>
            </a:r>
            <a:r>
              <a:rPr lang="pt-BR" altLang="en-US" sz="2400" b="1" baseline="-25000" dirty="0" smtClean="0">
                <a:latin typeface="Symbol" panose="05050102010706020507" charset="0"/>
                <a:cs typeface="Symbol" panose="05050102010706020507" charset="0"/>
                <a:sym typeface="+mn-ea"/>
              </a:rPr>
              <a:t>p</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27"/>
          <p:cNvCxnSpPr/>
          <p:nvPr/>
        </p:nvCxnSpPr>
        <p:spPr>
          <a:xfrm flipV="1">
            <a:off x="1266226" y="3330297"/>
            <a:ext cx="0" cy="12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28"/>
          <p:cNvGrpSpPr/>
          <p:nvPr/>
        </p:nvGrpSpPr>
        <p:grpSpPr>
          <a:xfrm flipV="1">
            <a:off x="1060450" y="3742055"/>
            <a:ext cx="387350" cy="448310"/>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8" name="Straight Connector 166"/>
          <p:cNvCxnSpPr/>
          <p:nvPr/>
        </p:nvCxnSpPr>
        <p:spPr>
          <a:xfrm flipH="1">
            <a:off x="10638790" y="168275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79120" y="3219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Resolvendo o sitemas, trabalhoso, obtemos que </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55" name="Caixa de Texto 61"/>
              <p:cNvSpPr txBox="1"/>
              <p:nvPr/>
            </p:nvSpPr>
            <p:spPr>
              <a:xfrm>
                <a:off x="4471670" y="4478020"/>
                <a:ext cx="9378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5" name="Caixa de Texto 61"/>
              <p:cNvSpPr txBox="1">
                <a:spLocks noRot="1" noChangeAspect="1" noMove="1" noResize="1" noEditPoints="1" noAdjustHandles="1" noChangeArrowheads="1" noChangeShapeType="1" noTextEdit="1"/>
              </p:cNvSpPr>
              <p:nvPr/>
            </p:nvSpPr>
            <p:spPr>
              <a:xfrm>
                <a:off x="4471670" y="4478020"/>
                <a:ext cx="937895" cy="3987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75" name="Group 174"/>
          <p:cNvGrpSpPr/>
          <p:nvPr/>
        </p:nvGrpSpPr>
        <p:grpSpPr>
          <a:xfrm>
            <a:off x="0" y="1590675"/>
            <a:ext cx="4956504" cy="4307120"/>
            <a:chOff x="0" y="2214"/>
            <a:chExt cx="8505" cy="7450"/>
          </a:xfrm>
        </p:grpSpPr>
        <p:cxnSp>
          <p:nvCxnSpPr>
            <p:cNvPr id="10" name="Conector Reto 74"/>
            <p:cNvCxnSpPr/>
            <p:nvPr/>
          </p:nvCxnSpPr>
          <p:spPr>
            <a:xfrm>
              <a:off x="3066" y="8169"/>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5" name="Grupo 34"/>
            <p:cNvGrpSpPr/>
            <p:nvPr/>
          </p:nvGrpSpPr>
          <p:grpSpPr>
            <a:xfrm rot="5400000" flipH="1">
              <a:off x="2678" y="7031"/>
              <a:ext cx="2211" cy="348"/>
              <a:chOff x="4094837" y="3524056"/>
              <a:chExt cx="1570848" cy="255373"/>
            </a:xfrm>
          </p:grpSpPr>
          <p:cxnSp>
            <p:nvCxnSpPr>
              <p:cNvPr id="45"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1"/>
            <p:cNvCxnSpPr/>
            <p:nvPr/>
          </p:nvCxnSpPr>
          <p:spPr>
            <a:xfrm>
              <a:off x="3541" y="8311"/>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27"/>
            <p:cNvCxnSpPr/>
            <p:nvPr/>
          </p:nvCxnSpPr>
          <p:spPr>
            <a:xfrm flipV="1">
              <a:off x="6684" y="3047"/>
              <a:ext cx="0" cy="221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521" y="750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7"/>
            <p:cNvCxnSpPr/>
            <p:nvPr/>
          </p:nvCxnSpPr>
          <p:spPr>
            <a:xfrm rot="16200000">
              <a:off x="3863" y="2432"/>
              <a:ext cx="0" cy="561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2" name="Conector Reto 79"/>
            <p:cNvCxnSpPr/>
            <p:nvPr/>
          </p:nvCxnSpPr>
          <p:spPr>
            <a:xfrm rot="5400000" flipH="1" flipV="1">
              <a:off x="3639" y="5322"/>
              <a:ext cx="147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73" name="Grupo 108"/>
            <p:cNvGrpSpPr/>
            <p:nvPr/>
          </p:nvGrpSpPr>
          <p:grpSpPr>
            <a:xfrm rot="5400000" flipH="1">
              <a:off x="3287" y="3984"/>
              <a:ext cx="2211" cy="370"/>
              <a:chOff x="4143847" y="3524056"/>
              <a:chExt cx="1404137" cy="255373"/>
            </a:xfrm>
          </p:grpSpPr>
          <p:cxnSp>
            <p:nvCxnSpPr>
              <p:cNvPr id="7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83" name="Caixa de Texto 117"/>
                <p:cNvSpPr txBox="1"/>
                <p:nvPr/>
              </p:nvSpPr>
              <p:spPr>
                <a:xfrm>
                  <a:off x="2922" y="367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3" name="Caixa de Texto 117"/>
                <p:cNvSpPr txBox="1">
                  <a:spLocks noRot="1" noChangeAspect="1" noMove="1" noResize="1" noEditPoints="1" noAdjustHandles="1" noChangeArrowheads="1" noChangeShapeType="1" noTextEdit="1"/>
                </p:cNvSpPr>
                <p:nvPr/>
              </p:nvSpPr>
              <p:spPr>
                <a:xfrm>
                  <a:off x="2922" y="3676"/>
                  <a:ext cx="1477" cy="690"/>
                </a:xfrm>
                <a:prstGeom prst="rect">
                  <a:avLst/>
                </a:prstGeom>
                <a:blipFill rotWithShape="1">
                  <a:blip r:embed="rId2"/>
                </a:blipFill>
              </p:spPr>
              <p:txBody>
                <a:bodyPr/>
                <a:lstStyle/>
                <a:p>
                  <a:r>
                    <a:rPr lang="pt-BR" altLang="en-US">
                      <a:noFill/>
                    </a:rPr>
                    <a:t> </a:t>
                  </a:r>
                </a:p>
              </p:txBody>
            </p:sp>
          </mc:Fallback>
        </mc:AlternateContent>
        <p:cxnSp>
          <p:nvCxnSpPr>
            <p:cNvPr id="96" name="Conector Reto 37"/>
            <p:cNvCxnSpPr/>
            <p:nvPr/>
          </p:nvCxnSpPr>
          <p:spPr>
            <a:xfrm>
              <a:off x="4377" y="3059"/>
              <a:ext cx="28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957" y="4366"/>
              <a:ext cx="1180"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9" name="Caixa de Texto 61"/>
                <p:cNvSpPr txBox="1"/>
                <p:nvPr/>
              </p:nvSpPr>
              <p:spPr>
                <a:xfrm>
                  <a:off x="3634" y="7198"/>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9" name="Caixa de Texto 61"/>
                <p:cNvSpPr txBox="1">
                  <a:spLocks noRot="1" noChangeAspect="1" noMove="1" noResize="1" noEditPoints="1" noAdjustHandles="1" noChangeArrowheads="1" noChangeShapeType="1" noTextEdit="1"/>
                </p:cNvSpPr>
                <p:nvPr/>
              </p:nvSpPr>
              <p:spPr>
                <a:xfrm>
                  <a:off x="3634" y="7198"/>
                  <a:ext cx="1477" cy="690"/>
                </a:xfrm>
                <a:prstGeom prst="rect">
                  <a:avLst/>
                </a:prstGeom>
                <a:blipFill rotWithShape="1">
                  <a:blip r:embed="rId3"/>
                </a:blipFill>
              </p:spPr>
              <p:txBody>
                <a:bodyPr/>
                <a:lstStyle/>
                <a:p>
                  <a:r>
                    <a:rPr lang="pt-BR" altLang="en-US">
                      <a:noFill/>
                    </a:rPr>
                    <a:t> </a:t>
                  </a:r>
                </a:p>
              </p:txBody>
            </p:sp>
          </mc:Fallback>
        </mc:AlternateContent>
        <p:grpSp>
          <p:nvGrpSpPr>
            <p:cNvPr id="110" name="Grupo 28"/>
            <p:cNvGrpSpPr/>
            <p:nvPr/>
          </p:nvGrpSpPr>
          <p:grpSpPr>
            <a:xfrm flipV="1">
              <a:off x="6347" y="3722"/>
              <a:ext cx="610" cy="870"/>
              <a:chOff x="7555792" y="2647951"/>
              <a:chExt cx="387626" cy="552342"/>
            </a:xfrm>
            <a:solidFill>
              <a:srgbClr val="00B0F0">
                <a:alpha val="97000"/>
              </a:srgbClr>
            </a:solidFill>
          </p:grpSpPr>
          <p:sp>
            <p:nvSpPr>
              <p:cNvPr id="11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14" name="Caixa de Texto 51"/>
                <p:cNvSpPr txBox="1"/>
                <p:nvPr/>
              </p:nvSpPr>
              <p:spPr>
                <a:xfrm>
                  <a:off x="5069" y="4446"/>
                  <a:ext cx="1615" cy="6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12</m:t>
                        </m:r>
                      </m:oMath>
                    </m:oMathPara>
                  </a14:m>
                  <a:endParaRPr lang="en-US" altLang="pt-BR" sz="2000" i="1" baseline="-25000">
                    <a:latin typeface="Cambria Math" panose="02040503050406030204" pitchFamily="18" charset="0"/>
                    <a:cs typeface="Cambria Math" panose="02040503050406030204" pitchFamily="18" charset="0"/>
                  </a:endParaRPr>
                </a:p>
              </p:txBody>
            </p:sp>
          </mc:Choice>
          <mc:Fallback>
            <p:sp>
              <p:nvSpPr>
                <p:cNvPr id="114" name="Caixa de Texto 51"/>
                <p:cNvSpPr txBox="1">
                  <a:spLocks noRot="1" noChangeAspect="1" noMove="1" noResize="1" noEditPoints="1" noAdjustHandles="1" noChangeArrowheads="1" noChangeShapeType="1" noTextEdit="1"/>
                </p:cNvSpPr>
                <p:nvPr/>
              </p:nvSpPr>
              <p:spPr>
                <a:xfrm>
                  <a:off x="5069" y="4446"/>
                  <a:ext cx="1615" cy="690"/>
                </a:xfrm>
                <a:prstGeom prst="rect">
                  <a:avLst/>
                </a:prstGeom>
                <a:blipFill rotWithShape="1">
                  <a:blip r:embed="rId4"/>
                </a:blipFill>
              </p:spPr>
              <p:txBody>
                <a:bodyPr/>
                <a:lstStyle/>
                <a:p>
                  <a:r>
                    <a:rPr lang="pt-BR" altLang="en-US">
                      <a:noFill/>
                    </a:rPr>
                    <a:t> </a:t>
                  </a:r>
                </a:p>
              </p:txBody>
            </p:sp>
          </mc:Fallback>
        </mc:AlternateContent>
        <p:grpSp>
          <p:nvGrpSpPr>
            <p:cNvPr id="116" name="Grupo 56"/>
            <p:cNvGrpSpPr/>
            <p:nvPr/>
          </p:nvGrpSpPr>
          <p:grpSpPr>
            <a:xfrm rot="5400000" flipH="1">
              <a:off x="4035" y="6979"/>
              <a:ext cx="2211" cy="370"/>
              <a:chOff x="4124795" y="3534409"/>
              <a:chExt cx="1404137" cy="255373"/>
            </a:xfrm>
          </p:grpSpPr>
          <p:cxnSp>
            <p:nvCxnSpPr>
              <p:cNvPr id="117"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9"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1" name="Conector Reto 71"/>
            <p:cNvCxnSpPr/>
            <p:nvPr/>
          </p:nvCxnSpPr>
          <p:spPr>
            <a:xfrm>
              <a:off x="4943" y="826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2" name="Caixa de Texto 61"/>
                <p:cNvSpPr txBox="1"/>
                <p:nvPr/>
              </p:nvSpPr>
              <p:spPr>
                <a:xfrm>
                  <a:off x="5015"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2" name="Caixa de Texto 61"/>
                <p:cNvSpPr txBox="1">
                  <a:spLocks noRot="1" noChangeAspect="1" noMove="1" noResize="1" noEditPoints="1" noAdjustHandles="1" noChangeArrowheads="1" noChangeShapeType="1" noTextEdit="1"/>
                </p:cNvSpPr>
                <p:nvPr/>
              </p:nvSpPr>
              <p:spPr>
                <a:xfrm>
                  <a:off x="5015" y="7146"/>
                  <a:ext cx="1477" cy="690"/>
                </a:xfrm>
                <a:prstGeom prst="rect">
                  <a:avLst/>
                </a:prstGeom>
                <a:blipFill rotWithShape="1">
                  <a:blip r:embed="rId5"/>
                </a:blipFill>
              </p:spPr>
              <p:txBody>
                <a:bodyPr/>
                <a:lstStyle/>
                <a:p>
                  <a:r>
                    <a:rPr lang="pt-BR" altLang="en-US">
                      <a:noFill/>
                    </a:rPr>
                    <a:t> </a:t>
                  </a:r>
                </a:p>
              </p:txBody>
            </p:sp>
          </mc:Fallback>
        </mc:AlternateContent>
        <p:cxnSp>
          <p:nvCxnSpPr>
            <p:cNvPr id="124" name="Conector Reto 37"/>
            <p:cNvCxnSpPr/>
            <p:nvPr/>
          </p:nvCxnSpPr>
          <p:spPr>
            <a:xfrm>
              <a:off x="3723" y="6070"/>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Grupo 56"/>
            <p:cNvGrpSpPr/>
            <p:nvPr/>
          </p:nvGrpSpPr>
          <p:grpSpPr>
            <a:xfrm rot="5400000" flipH="1">
              <a:off x="5452" y="7027"/>
              <a:ext cx="2211" cy="370"/>
              <a:chOff x="4124795" y="3534409"/>
              <a:chExt cx="1404137" cy="255373"/>
            </a:xfrm>
          </p:grpSpPr>
          <p:cxnSp>
            <p:nvCxnSpPr>
              <p:cNvPr id="126"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7"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71"/>
            <p:cNvCxnSpPr/>
            <p:nvPr/>
          </p:nvCxnSpPr>
          <p:spPr>
            <a:xfrm>
              <a:off x="6358" y="831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Retângulo 60"/>
            <p:cNvSpPr/>
            <p:nvPr/>
          </p:nvSpPr>
          <p:spPr>
            <a:xfrm flipH="1">
              <a:off x="2667" y="504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132" name="Caixa de Texto 61"/>
                <p:cNvSpPr txBox="1"/>
                <p:nvPr/>
              </p:nvSpPr>
              <p:spPr>
                <a:xfrm>
                  <a:off x="2304" y="425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2" name="Caixa de Texto 61"/>
                <p:cNvSpPr txBox="1">
                  <a:spLocks noRot="1" noChangeAspect="1" noMove="1" noResize="1" noEditPoints="1" noAdjustHandles="1" noChangeArrowheads="1" noChangeShapeType="1" noTextEdit="1"/>
                </p:cNvSpPr>
                <p:nvPr/>
              </p:nvSpPr>
              <p:spPr>
                <a:xfrm>
                  <a:off x="2304" y="4256"/>
                  <a:ext cx="1477" cy="690"/>
                </a:xfrm>
                <a:prstGeom prst="rect">
                  <a:avLst/>
                </a:prstGeom>
                <a:blipFill rotWithShape="1">
                  <a:blip r:embed="rId6"/>
                </a:blipFill>
              </p:spPr>
              <p:txBody>
                <a:bodyPr/>
                <a:lstStyle/>
                <a:p>
                  <a:r>
                    <a:rPr lang="pt-BR" altLang="en-US">
                      <a:noFill/>
                    </a:rPr>
                    <a:t> </a:t>
                  </a:r>
                </a:p>
              </p:txBody>
            </p:sp>
          </mc:Fallback>
        </mc:AlternateContent>
        <p:grpSp>
          <p:nvGrpSpPr>
            <p:cNvPr id="133" name="Grupo 34"/>
            <p:cNvGrpSpPr/>
            <p:nvPr/>
          </p:nvGrpSpPr>
          <p:grpSpPr>
            <a:xfrm rot="5400000" flipH="1">
              <a:off x="-7" y="6195"/>
              <a:ext cx="2211" cy="348"/>
              <a:chOff x="4094837" y="3524056"/>
              <a:chExt cx="1570848" cy="255373"/>
            </a:xfrm>
          </p:grpSpPr>
          <p:cxnSp>
            <p:nvCxnSpPr>
              <p:cNvPr id="134"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6" name="Conector Reto 71"/>
            <p:cNvCxnSpPr/>
            <p:nvPr/>
          </p:nvCxnSpPr>
          <p:spPr>
            <a:xfrm>
              <a:off x="840" y="747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340" y="6672"/>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8" name="Caixa de Texto 61"/>
                <p:cNvSpPr txBox="1"/>
                <p:nvPr/>
              </p:nvSpPr>
              <p:spPr>
                <a:xfrm>
                  <a:off x="2011" y="6518"/>
                  <a:ext cx="1622"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sSub>
                          <m:sSubPr>
                            <m:ctrlP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8" name="Caixa de Texto 61"/>
                <p:cNvSpPr txBox="1">
                  <a:spLocks noRot="1" noChangeAspect="1" noMove="1" noResize="1" noEditPoints="1" noAdjustHandles="1" noChangeArrowheads="1" noChangeShapeType="1" noTextEdit="1"/>
                </p:cNvSpPr>
                <p:nvPr/>
              </p:nvSpPr>
              <p:spPr>
                <a:xfrm>
                  <a:off x="2011" y="6518"/>
                  <a:ext cx="1622" cy="690"/>
                </a:xfrm>
                <a:prstGeom prst="rect">
                  <a:avLst/>
                </a:prstGeom>
                <a:blipFill rotWithShape="1">
                  <a:blip r:embed="rId7"/>
                </a:blipFill>
              </p:spPr>
              <p:txBody>
                <a:bodyPr/>
                <a:lstStyle/>
                <a:p>
                  <a:r>
                    <a:rPr lang="pt-BR" altLang="en-US">
                      <a:noFill/>
                    </a:rPr>
                    <a:t> </a:t>
                  </a:r>
                </a:p>
              </p:txBody>
            </p:sp>
          </mc:Fallback>
        </mc:AlternateContent>
        <p:cxnSp>
          <p:nvCxnSpPr>
            <p:cNvPr id="142" name="Conector Reto 71"/>
            <p:cNvCxnSpPr/>
            <p:nvPr/>
          </p:nvCxnSpPr>
          <p:spPr>
            <a:xfrm>
              <a:off x="1939" y="7433"/>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CaixaDeTexto 47"/>
            <p:cNvSpPr txBox="1"/>
            <p:nvPr/>
          </p:nvSpPr>
          <p:spPr>
            <a:xfrm>
              <a:off x="6823" y="2214"/>
              <a:ext cx="1219"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144" name="CaixaDeTexto 47"/>
            <p:cNvSpPr txBox="1"/>
            <p:nvPr/>
          </p:nvSpPr>
          <p:spPr>
            <a:xfrm>
              <a:off x="4400" y="5312"/>
              <a:ext cx="969"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46" name="Right Brace 145"/>
            <p:cNvSpPr/>
            <p:nvPr/>
          </p:nvSpPr>
          <p:spPr>
            <a:xfrm rot="5400000">
              <a:off x="5514" y="6071"/>
              <a:ext cx="480" cy="4972"/>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47" name="Caixa de Texto 61"/>
                <p:cNvSpPr txBox="1"/>
                <p:nvPr/>
              </p:nvSpPr>
              <p:spPr>
                <a:xfrm>
                  <a:off x="1057" y="8974"/>
                  <a:ext cx="7448"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7" name="Caixa de Texto 61"/>
                <p:cNvSpPr txBox="1">
                  <a:spLocks noRot="1" noChangeAspect="1" noMove="1" noResize="1" noEditPoints="1" noAdjustHandles="1" noChangeArrowheads="1" noChangeShapeType="1" noTextEdit="1"/>
                </p:cNvSpPr>
                <p:nvPr/>
              </p:nvSpPr>
              <p:spPr>
                <a:xfrm>
                  <a:off x="1057" y="8974"/>
                  <a:ext cx="7448" cy="690"/>
                </a:xfrm>
                <a:prstGeom prst="rect">
                  <a:avLst/>
                </a:prstGeom>
                <a:blipFill rotWithShape="1">
                  <a:blip r:embed="rId8"/>
                </a:blipFill>
              </p:spPr>
              <p:txBody>
                <a:bodyPr/>
                <a:lstStyle/>
                <a:p>
                  <a:r>
                    <a:rPr lang="pt-BR" altLang="en-US">
                      <a:noFill/>
                    </a:rPr>
                    <a:t> </a:t>
                  </a:r>
                </a:p>
              </p:txBody>
            </p:sp>
          </mc:Fallback>
        </mc:AlternateContent>
        <p:cxnSp>
          <p:nvCxnSpPr>
            <p:cNvPr id="148" name="Conector de Seta Reta 59"/>
            <p:cNvCxnSpPr/>
            <p:nvPr/>
          </p:nvCxnSpPr>
          <p:spPr>
            <a:xfrm rot="5400000">
              <a:off x="7179" y="2963"/>
              <a:ext cx="0" cy="499"/>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6867" y="3148"/>
              <a:ext cx="1021"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0" name="Grupo 56"/>
            <p:cNvGrpSpPr/>
            <p:nvPr/>
          </p:nvGrpSpPr>
          <p:grpSpPr>
            <a:xfrm rot="5400000" flipH="1">
              <a:off x="6752" y="6959"/>
              <a:ext cx="2211" cy="370"/>
              <a:chOff x="4124795" y="3534409"/>
              <a:chExt cx="1404137" cy="255373"/>
            </a:xfrm>
          </p:grpSpPr>
          <p:cxnSp>
            <p:nvCxnSpPr>
              <p:cNvPr id="151"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3" name="Conector Reto 71"/>
            <p:cNvCxnSpPr/>
            <p:nvPr/>
          </p:nvCxnSpPr>
          <p:spPr>
            <a:xfrm>
              <a:off x="7675" y="8249"/>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4" name="Caixa de Texto 61"/>
                <p:cNvSpPr txBox="1"/>
                <p:nvPr/>
              </p:nvSpPr>
              <p:spPr>
                <a:xfrm>
                  <a:off x="6412"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4" name="Caixa de Texto 61"/>
                <p:cNvSpPr txBox="1">
                  <a:spLocks noRot="1" noChangeAspect="1" noMove="1" noResize="1" noEditPoints="1" noAdjustHandles="1" noChangeArrowheads="1" noChangeShapeType="1" noTextEdit="1"/>
                </p:cNvSpPr>
                <p:nvPr/>
              </p:nvSpPr>
              <p:spPr>
                <a:xfrm>
                  <a:off x="6412" y="7146"/>
                  <a:ext cx="1477" cy="690"/>
                </a:xfrm>
                <a:prstGeom prst="rect">
                  <a:avLst/>
                </a:prstGeom>
                <a:blipFill rotWithShape="1">
                  <a:blip r:embed="rId9"/>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6" name="Caixa de Texto 61"/>
                <p:cNvSpPr txBox="1"/>
                <p:nvPr/>
              </p:nvSpPr>
              <p:spPr>
                <a:xfrm>
                  <a:off x="0" y="6487"/>
                  <a:ext cx="1139"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6" name="Caixa de Texto 61"/>
                <p:cNvSpPr txBox="1">
                  <a:spLocks noRot="1" noChangeAspect="1" noMove="1" noResize="1" noEditPoints="1" noAdjustHandles="1" noChangeArrowheads="1" noChangeShapeType="1" noTextEdit="1"/>
                </p:cNvSpPr>
                <p:nvPr/>
              </p:nvSpPr>
              <p:spPr>
                <a:xfrm>
                  <a:off x="0" y="6487"/>
                  <a:ext cx="1139" cy="690"/>
                </a:xfrm>
                <a:prstGeom prst="rect">
                  <a:avLst/>
                </a:prstGeom>
                <a:blipFill rotWithShape="1">
                  <a:blip r:embed="rId10"/>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157" name="Caixa de Texto 5"/>
              <p:cNvSpPr txBox="1"/>
              <p:nvPr/>
            </p:nvSpPr>
            <p:spPr>
              <a:xfrm>
                <a:off x="5144135" y="1865630"/>
                <a:ext cx="154432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02</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5144135" y="1865630"/>
                <a:ext cx="1544320" cy="398780"/>
              </a:xfrm>
              <a:prstGeom prst="rect">
                <a:avLst/>
              </a:prstGeom>
              <a:blipFill rotWithShape="1">
                <a:blip r:embed="rId11"/>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8" name="Caixa de Texto 5"/>
              <p:cNvSpPr txBox="1"/>
              <p:nvPr/>
            </p:nvSpPr>
            <p:spPr>
              <a:xfrm>
                <a:off x="7171055" y="1865630"/>
                <a:ext cx="190436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8" name="Caixa de Texto 5"/>
              <p:cNvSpPr txBox="1">
                <a:spLocks noRot="1" noChangeAspect="1" noMove="1" noResize="1" noEditPoints="1" noAdjustHandles="1" noChangeArrowheads="1" noChangeShapeType="1" noTextEdit="1"/>
              </p:cNvSpPr>
              <p:nvPr/>
            </p:nvSpPr>
            <p:spPr>
              <a:xfrm>
                <a:off x="7171055" y="1865630"/>
                <a:ext cx="1904365" cy="398780"/>
              </a:xfrm>
              <a:prstGeom prst="rect">
                <a:avLst/>
              </a:prstGeom>
              <a:blipFill rotWithShape="1">
                <a:blip r:embed="rId12"/>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9" name="Caixa de Texto 5"/>
              <p:cNvSpPr txBox="1"/>
              <p:nvPr/>
            </p:nvSpPr>
            <p:spPr>
              <a:xfrm>
                <a:off x="9686925" y="1906270"/>
                <a:ext cx="85661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9" name="Caixa de Texto 5"/>
              <p:cNvSpPr txBox="1">
                <a:spLocks noRot="1" noChangeAspect="1" noMove="1" noResize="1" noEditPoints="1" noAdjustHandles="1" noChangeArrowheads="1" noChangeShapeType="1" noTextEdit="1"/>
              </p:cNvSpPr>
              <p:nvPr/>
            </p:nvSpPr>
            <p:spPr>
              <a:xfrm>
                <a:off x="9686925" y="1906270"/>
                <a:ext cx="856615" cy="398780"/>
              </a:xfrm>
              <a:prstGeom prst="rect">
                <a:avLst/>
              </a:prstGeom>
              <a:blipFill rotWithShape="1">
                <a:blip r:embed="rId13"/>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0" name="Caixa de Texto 5"/>
              <p:cNvSpPr txBox="1"/>
              <p:nvPr/>
            </p:nvSpPr>
            <p:spPr>
              <a:xfrm>
                <a:off x="4964430" y="2635250"/>
                <a:ext cx="183896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0" name="Caixa de Texto 5"/>
              <p:cNvSpPr txBox="1">
                <a:spLocks noRot="1" noChangeAspect="1" noMove="1" noResize="1" noEditPoints="1" noAdjustHandles="1" noChangeArrowheads="1" noChangeShapeType="1" noTextEdit="1"/>
              </p:cNvSpPr>
              <p:nvPr/>
            </p:nvSpPr>
            <p:spPr>
              <a:xfrm>
                <a:off x="4964430" y="2635250"/>
                <a:ext cx="1838960" cy="398780"/>
              </a:xfrm>
              <a:prstGeom prst="rect">
                <a:avLst/>
              </a:prstGeom>
              <a:blipFill rotWithShape="1">
                <a:blip r:embed="rId14"/>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1" name="Caixa de Texto 5"/>
              <p:cNvSpPr txBox="1"/>
              <p:nvPr/>
            </p:nvSpPr>
            <p:spPr>
              <a:xfrm>
                <a:off x="4869815" y="5396865"/>
                <a:ext cx="732218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4869815" y="5396865"/>
                <a:ext cx="7322185" cy="854075"/>
              </a:xfrm>
              <a:prstGeom prst="rect">
                <a:avLst/>
              </a:prstGeom>
              <a:blipFill rotWithShape="1">
                <a:blip r:embed="rId15"/>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2" name="Caixa de Texto 5"/>
              <p:cNvSpPr txBox="1"/>
              <p:nvPr/>
            </p:nvSpPr>
            <p:spPr>
              <a:xfrm>
                <a:off x="9660255" y="2639060"/>
                <a:ext cx="68834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2" name="Caixa de Texto 5"/>
              <p:cNvSpPr txBox="1">
                <a:spLocks noRot="1" noChangeAspect="1" noMove="1" noResize="1" noEditPoints="1" noAdjustHandles="1" noChangeArrowheads="1" noChangeShapeType="1" noTextEdit="1"/>
              </p:cNvSpPr>
              <p:nvPr/>
            </p:nvSpPr>
            <p:spPr>
              <a:xfrm>
                <a:off x="9660255" y="2639060"/>
                <a:ext cx="688340" cy="398780"/>
              </a:xfrm>
              <a:prstGeom prst="rect">
                <a:avLst/>
              </a:prstGeom>
              <a:blipFill rotWithShape="1">
                <a:blip r:embed="rId16"/>
                <a:stretch>
                  <a:fillRect t="-4459" r="-415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3" name="Caixa de Texto 5"/>
              <p:cNvSpPr txBox="1"/>
              <p:nvPr/>
            </p:nvSpPr>
            <p:spPr>
              <a:xfrm>
                <a:off x="7348220" y="3246120"/>
                <a:ext cx="190436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3" name="Caixa de Texto 5"/>
              <p:cNvSpPr txBox="1">
                <a:spLocks noRot="1" noChangeAspect="1" noMove="1" noResize="1" noEditPoints="1" noAdjustHandles="1" noChangeArrowheads="1" noChangeShapeType="1" noTextEdit="1"/>
              </p:cNvSpPr>
              <p:nvPr/>
            </p:nvSpPr>
            <p:spPr>
              <a:xfrm>
                <a:off x="7348220" y="3246120"/>
                <a:ext cx="1904365" cy="398780"/>
              </a:xfrm>
              <a:prstGeom prst="rect">
                <a:avLst/>
              </a:prstGeom>
              <a:blipFill rotWithShape="1">
                <a:blip r:embed="rId17"/>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4" name="Caixa de Texto 5"/>
              <p:cNvSpPr txBox="1"/>
              <p:nvPr/>
            </p:nvSpPr>
            <p:spPr>
              <a:xfrm>
                <a:off x="9810115" y="3229610"/>
                <a:ext cx="53848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4" name="Caixa de Texto 5"/>
              <p:cNvSpPr txBox="1">
                <a:spLocks noRot="1" noChangeAspect="1" noMove="1" noResize="1" noEditPoints="1" noAdjustHandles="1" noChangeArrowheads="1" noChangeShapeType="1" noTextEdit="1"/>
              </p:cNvSpPr>
              <p:nvPr/>
            </p:nvSpPr>
            <p:spPr>
              <a:xfrm>
                <a:off x="9810115" y="3229610"/>
                <a:ext cx="538480" cy="398780"/>
              </a:xfrm>
              <a:prstGeom prst="rect">
                <a:avLst/>
              </a:prstGeom>
              <a:blipFill rotWithShape="1">
                <a:blip r:embed="rId18"/>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5" name="Caixa de Texto 5"/>
              <p:cNvSpPr txBox="1"/>
              <p:nvPr/>
            </p:nvSpPr>
            <p:spPr>
              <a:xfrm>
                <a:off x="5662295" y="3224530"/>
                <a:ext cx="76200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5" name="Caixa de Texto 5"/>
              <p:cNvSpPr txBox="1">
                <a:spLocks noRot="1" noChangeAspect="1" noMove="1" noResize="1" noEditPoints="1" noAdjustHandles="1" noChangeArrowheads="1" noChangeShapeType="1" noTextEdit="1"/>
              </p:cNvSpPr>
              <p:nvPr/>
            </p:nvSpPr>
            <p:spPr>
              <a:xfrm>
                <a:off x="5662295" y="3224530"/>
                <a:ext cx="762000" cy="398780"/>
              </a:xfrm>
              <a:prstGeom prst="rect">
                <a:avLst/>
              </a:prstGeom>
              <a:blipFill rotWithShape="1">
                <a:blip r:embed="rId19"/>
                <a:stretch>
                  <a:fillRect t="-4459"/>
                </a:stretch>
              </a:blipFill>
              <a:ln w="38100">
                <a:noFill/>
              </a:ln>
            </p:spPr>
            <p:txBody>
              <a:bodyPr/>
              <a:lstStyle/>
              <a:p>
                <a:r>
                  <a:rPr lang="pt-BR" altLang="en-US">
                    <a:noFill/>
                  </a:rPr>
                  <a:t> </a:t>
                </a:r>
              </a:p>
            </p:txBody>
          </p:sp>
        </mc:Fallback>
      </mc:AlternateContent>
      <p:cxnSp>
        <p:nvCxnSpPr>
          <p:cNvPr id="166" name="Straight Connector 165"/>
          <p:cNvCxnSpPr/>
          <p:nvPr/>
        </p:nvCxnSpPr>
        <p:spPr>
          <a:xfrm flipH="1">
            <a:off x="5093970" y="1749425"/>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flipH="1">
            <a:off x="10543540" y="168275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H="1">
            <a:off x="10601325" y="168910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5"/>
          <p:cNvSpPr txBox="1"/>
          <p:nvPr/>
        </p:nvSpPr>
        <p:spPr>
          <a:xfrm>
            <a:off x="10574020" y="188595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1</a:t>
            </a:r>
            <a:endParaRPr lang="pt-BR" altLang="en-US" sz="2000" i="1" baseline="-25000" dirty="0">
              <a:latin typeface="Cambria Math" panose="02040503050406030204" pitchFamily="18" charset="0"/>
              <a:cs typeface="Cambria Math" panose="02040503050406030204" pitchFamily="18" charset="0"/>
            </a:endParaRPr>
          </a:p>
        </p:txBody>
      </p:sp>
      <p:sp>
        <p:nvSpPr>
          <p:cNvPr id="171" name="Caixa de Texto 5"/>
          <p:cNvSpPr txBox="1"/>
          <p:nvPr/>
        </p:nvSpPr>
        <p:spPr>
          <a:xfrm>
            <a:off x="10574020" y="262255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2</a:t>
            </a:r>
            <a:endParaRPr lang="pt-BR" altLang="en-US" sz="2000" i="1" baseline="-25000" dirty="0">
              <a:latin typeface="Cambria Math" panose="02040503050406030204" pitchFamily="18" charset="0"/>
              <a:cs typeface="Cambria Math" panose="02040503050406030204" pitchFamily="18" charset="0"/>
            </a:endParaRPr>
          </a:p>
        </p:txBody>
      </p:sp>
      <p:cxnSp>
        <p:nvCxnSpPr>
          <p:cNvPr id="173" name="Straight Connector 172"/>
          <p:cNvCxnSpPr/>
          <p:nvPr/>
        </p:nvCxnSpPr>
        <p:spPr>
          <a:xfrm flipH="1">
            <a:off x="10981690" y="1670685"/>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4" name="Caixa de Texto 5"/>
              <p:cNvSpPr txBox="1"/>
              <p:nvPr/>
            </p:nvSpPr>
            <p:spPr>
              <a:xfrm>
                <a:off x="10867390" y="2631440"/>
                <a:ext cx="4965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4" name="Caixa de Texto 5"/>
              <p:cNvSpPr txBox="1">
                <a:spLocks noRot="1" noChangeAspect="1" noMove="1" noResize="1" noEditPoints="1" noAdjustHandles="1" noChangeArrowheads="1" noChangeShapeType="1" noTextEdit="1"/>
              </p:cNvSpPr>
              <p:nvPr/>
            </p:nvSpPr>
            <p:spPr>
              <a:xfrm>
                <a:off x="10867390" y="2631440"/>
                <a:ext cx="496570" cy="398780"/>
              </a:xfrm>
              <a:prstGeom prst="rect">
                <a:avLst/>
              </a:prstGeom>
              <a:blipFill rotWithShape="1">
                <a:blip r:embed="rId20"/>
                <a:stretch>
                  <a:fillRect t="-4459"/>
                </a:stretch>
              </a:blipFill>
              <a:ln w="38100">
                <a:noFill/>
              </a:ln>
            </p:spPr>
            <p:txBody>
              <a:bodyPr/>
              <a:lstStyle/>
              <a:p>
                <a:r>
                  <a:rPr lang="pt-BR" altLang="en-US">
                    <a:noFill/>
                  </a:rPr>
                  <a:t> </a:t>
                </a:r>
              </a:p>
            </p:txBody>
          </p:sp>
        </mc:Fallback>
      </mc:AlternateContent>
      <p:cxnSp>
        <p:nvCxnSpPr>
          <p:cNvPr id="176" name="Straight Connector 175"/>
          <p:cNvCxnSpPr/>
          <p:nvPr/>
        </p:nvCxnSpPr>
        <p:spPr>
          <a:xfrm flipH="1">
            <a:off x="11353800" y="168275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7" name="Caixa de Texto 5"/>
              <p:cNvSpPr txBox="1"/>
              <p:nvPr/>
            </p:nvSpPr>
            <p:spPr>
              <a:xfrm>
                <a:off x="11252200" y="2622550"/>
                <a:ext cx="62865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7" name="Caixa de Texto 5"/>
              <p:cNvSpPr txBox="1">
                <a:spLocks noRot="1" noChangeAspect="1" noMove="1" noResize="1" noEditPoints="1" noAdjustHandles="1" noChangeArrowheads="1" noChangeShapeType="1" noTextEdit="1"/>
              </p:cNvSpPr>
              <p:nvPr/>
            </p:nvSpPr>
            <p:spPr>
              <a:xfrm>
                <a:off x="11252200" y="2622550"/>
                <a:ext cx="628650" cy="398780"/>
              </a:xfrm>
              <a:prstGeom prst="rect">
                <a:avLst/>
              </a:prstGeom>
              <a:blipFill rotWithShape="1">
                <a:blip r:embed="rId21"/>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8" name="Caixa de Texto 5"/>
              <p:cNvSpPr txBox="1"/>
              <p:nvPr/>
            </p:nvSpPr>
            <p:spPr>
              <a:xfrm>
                <a:off x="11125835" y="1885950"/>
                <a:ext cx="85661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8" name="Caixa de Texto 5"/>
              <p:cNvSpPr txBox="1">
                <a:spLocks noRot="1" noChangeAspect="1" noMove="1" noResize="1" noEditPoints="1" noAdjustHandles="1" noChangeArrowheads="1" noChangeShapeType="1" noTextEdit="1"/>
              </p:cNvSpPr>
              <p:nvPr/>
            </p:nvSpPr>
            <p:spPr>
              <a:xfrm>
                <a:off x="11125835" y="1885950"/>
                <a:ext cx="856615" cy="398780"/>
              </a:xfrm>
              <a:prstGeom prst="rect">
                <a:avLst/>
              </a:prstGeom>
              <a:blipFill rotWithShape="1">
                <a:blip r:embed="rId13"/>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0" name="Caixa de Texto 5"/>
              <p:cNvSpPr txBox="1"/>
              <p:nvPr/>
            </p:nvSpPr>
            <p:spPr>
              <a:xfrm>
                <a:off x="11285220" y="3252470"/>
                <a:ext cx="53848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𝑖</m:t>
                          </m:r>
                        </m:e>
                        <m:sub>
                          <m:r>
                            <a:rPr lang="en-US" altLang="pt-BR" sz="2000" i="1">
                              <a:latin typeface="Cambria Math" panose="02040503050406030204" pitchFamily="18" charset="0"/>
                              <a:cs typeface="Cambria Math" panose="02040503050406030204" pitchFamily="18" charset="0"/>
                            </a:rPr>
                            <m:t>0</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80" name="Caixa de Texto 5"/>
              <p:cNvSpPr txBox="1">
                <a:spLocks noRot="1" noChangeAspect="1" noMove="1" noResize="1" noEditPoints="1" noAdjustHandles="1" noChangeArrowheads="1" noChangeShapeType="1" noTextEdit="1"/>
              </p:cNvSpPr>
              <p:nvPr/>
            </p:nvSpPr>
            <p:spPr>
              <a:xfrm>
                <a:off x="11285220" y="3252470"/>
                <a:ext cx="538480" cy="398780"/>
              </a:xfrm>
              <a:prstGeom prst="rect">
                <a:avLst/>
              </a:prstGeom>
              <a:blipFill rotWithShape="1">
                <a:blip r:embed="rId22"/>
                <a:stretch>
                  <a:fillRect t="-4459"/>
                </a:stretch>
              </a:blipFill>
              <a:ln w="38100">
                <a:noFill/>
              </a:ln>
            </p:spPr>
            <p:txBody>
              <a:bodyPr/>
              <a:lstStyle/>
              <a:p>
                <a:r>
                  <a:rPr lang="pt-BR" altLang="en-US">
                    <a:noFill/>
                  </a:rPr>
                  <a:t> </a:t>
                </a:r>
              </a:p>
            </p:txBody>
          </p:sp>
        </mc:Fallback>
      </mc:AlternateContent>
      <p:cxnSp>
        <p:nvCxnSpPr>
          <p:cNvPr id="181" name="Straight Connector 180"/>
          <p:cNvCxnSpPr/>
          <p:nvPr/>
        </p:nvCxnSpPr>
        <p:spPr>
          <a:xfrm flipH="1">
            <a:off x="11755120" y="166243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5"/>
              <p:cNvSpPr txBox="1"/>
              <p:nvPr/>
            </p:nvSpPr>
            <p:spPr>
              <a:xfrm>
                <a:off x="6688455" y="2639060"/>
                <a:ext cx="299466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6688455" y="2639060"/>
                <a:ext cx="2994660" cy="398780"/>
              </a:xfrm>
              <a:prstGeom prst="rect">
                <a:avLst/>
              </a:prstGeom>
              <a:blipFill rotWithShape="1">
                <a:blip r:embed="rId23"/>
                <a:stretch>
                  <a:fillRect t="-4459"/>
                </a:stretch>
              </a:blipFill>
              <a:ln w="38100">
                <a:noFill/>
              </a:ln>
            </p:spPr>
            <p:txBody>
              <a:bodyPr/>
              <a:lstStyle/>
              <a:p>
                <a:r>
                  <a:rPr lang="pt-BR" altLang="en-US">
                    <a:noFill/>
                  </a:rPr>
                  <a:t> </a:t>
                </a:r>
              </a:p>
            </p:txBody>
          </p:sp>
        </mc:Fallback>
      </mc:AlternateContent>
      <p:sp>
        <p:nvSpPr>
          <p:cNvPr id="4" name="Caixa de Texto 5"/>
          <p:cNvSpPr txBox="1"/>
          <p:nvPr/>
        </p:nvSpPr>
        <p:spPr>
          <a:xfrm>
            <a:off x="10581005" y="325247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0</a:t>
            </a:r>
            <a:endParaRPr lang="pt-BR" altLang="en-US" sz="2000" i="1" baseline="-25000" dirty="0">
              <a:latin typeface="Cambria Math" panose="02040503050406030204" pitchFamily="18" charset="0"/>
              <a:cs typeface="Cambria Math" panose="02040503050406030204" pitchFamily="18" charset="0"/>
            </a:endParaRPr>
          </a:p>
        </p:txBody>
      </p:sp>
      <p:cxnSp>
        <p:nvCxnSpPr>
          <p:cNvPr id="6" name="Conector Reto 27"/>
          <p:cNvCxnSpPr/>
          <p:nvPr/>
        </p:nvCxnSpPr>
        <p:spPr>
          <a:xfrm flipV="1">
            <a:off x="1266226" y="3330297"/>
            <a:ext cx="0" cy="12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28"/>
          <p:cNvGrpSpPr/>
          <p:nvPr/>
        </p:nvGrpSpPr>
        <p:grpSpPr>
          <a:xfrm flipV="1">
            <a:off x="1060450" y="3742055"/>
            <a:ext cx="387350" cy="448310"/>
            <a:chOff x="7555792" y="2647951"/>
            <a:chExt cx="387626" cy="552342"/>
          </a:xfrm>
          <a:solidFill>
            <a:srgbClr val="00B0F0">
              <a:alpha val="97000"/>
            </a:srgbClr>
          </a:solidFill>
        </p:grpSpPr>
        <p:sp>
          <p:nvSpPr>
            <p:cNvPr id="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79120" y="3727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impedancia de saida (v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55" name="Caixa de Texto 61"/>
              <p:cNvSpPr txBox="1"/>
              <p:nvPr/>
            </p:nvSpPr>
            <p:spPr>
              <a:xfrm>
                <a:off x="4735830" y="4498975"/>
                <a:ext cx="9378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5" name="Caixa de Texto 61"/>
              <p:cNvSpPr txBox="1">
                <a:spLocks noRot="1" noChangeAspect="1" noMove="1" noResize="1" noEditPoints="1" noAdjustHandles="1" noChangeArrowheads="1" noChangeShapeType="1" noTextEdit="1"/>
              </p:cNvSpPr>
              <p:nvPr/>
            </p:nvSpPr>
            <p:spPr>
              <a:xfrm>
                <a:off x="4735830" y="4498975"/>
                <a:ext cx="937895" cy="3987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75" name="Group 174"/>
          <p:cNvGrpSpPr/>
          <p:nvPr/>
        </p:nvGrpSpPr>
        <p:grpSpPr>
          <a:xfrm>
            <a:off x="264160" y="1611630"/>
            <a:ext cx="5585318" cy="4283994"/>
            <a:chOff x="0" y="2214"/>
            <a:chExt cx="9584" cy="7410"/>
          </a:xfrm>
        </p:grpSpPr>
        <p:cxnSp>
          <p:nvCxnSpPr>
            <p:cNvPr id="10" name="Conector Reto 74"/>
            <p:cNvCxnSpPr/>
            <p:nvPr/>
          </p:nvCxnSpPr>
          <p:spPr>
            <a:xfrm>
              <a:off x="3066" y="8169"/>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5" name="Grupo 34"/>
            <p:cNvGrpSpPr/>
            <p:nvPr/>
          </p:nvGrpSpPr>
          <p:grpSpPr>
            <a:xfrm rot="5400000" flipH="1">
              <a:off x="2678" y="7031"/>
              <a:ext cx="2211" cy="348"/>
              <a:chOff x="4094837" y="3524056"/>
              <a:chExt cx="1570848" cy="255373"/>
            </a:xfrm>
          </p:grpSpPr>
          <p:cxnSp>
            <p:nvCxnSpPr>
              <p:cNvPr id="45"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1"/>
            <p:cNvCxnSpPr/>
            <p:nvPr/>
          </p:nvCxnSpPr>
          <p:spPr>
            <a:xfrm>
              <a:off x="3541" y="8311"/>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27"/>
            <p:cNvCxnSpPr/>
            <p:nvPr/>
          </p:nvCxnSpPr>
          <p:spPr>
            <a:xfrm flipV="1">
              <a:off x="6684" y="3047"/>
              <a:ext cx="0" cy="221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521" y="750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7"/>
            <p:cNvCxnSpPr/>
            <p:nvPr/>
          </p:nvCxnSpPr>
          <p:spPr>
            <a:xfrm rot="16200000">
              <a:off x="3863" y="2432"/>
              <a:ext cx="0" cy="561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2" name="Conector Reto 79"/>
            <p:cNvCxnSpPr/>
            <p:nvPr/>
          </p:nvCxnSpPr>
          <p:spPr>
            <a:xfrm rot="5400000" flipH="1" flipV="1">
              <a:off x="3639" y="5322"/>
              <a:ext cx="147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73" name="Grupo 108"/>
            <p:cNvGrpSpPr/>
            <p:nvPr/>
          </p:nvGrpSpPr>
          <p:grpSpPr>
            <a:xfrm rot="5400000" flipH="1">
              <a:off x="3287" y="3984"/>
              <a:ext cx="2211" cy="370"/>
              <a:chOff x="4143847" y="3524056"/>
              <a:chExt cx="1404137" cy="255373"/>
            </a:xfrm>
          </p:grpSpPr>
          <p:cxnSp>
            <p:nvCxnSpPr>
              <p:cNvPr id="7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83" name="Caixa de Texto 117"/>
                <p:cNvSpPr txBox="1"/>
                <p:nvPr/>
              </p:nvSpPr>
              <p:spPr>
                <a:xfrm>
                  <a:off x="4145" y="3184"/>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3" name="Caixa de Texto 117"/>
                <p:cNvSpPr txBox="1">
                  <a:spLocks noRot="1" noChangeAspect="1" noMove="1" noResize="1" noEditPoints="1" noAdjustHandles="1" noChangeArrowheads="1" noChangeShapeType="1" noTextEdit="1"/>
                </p:cNvSpPr>
                <p:nvPr/>
              </p:nvSpPr>
              <p:spPr>
                <a:xfrm>
                  <a:off x="4145" y="3184"/>
                  <a:ext cx="1477" cy="690"/>
                </a:xfrm>
                <a:prstGeom prst="rect">
                  <a:avLst/>
                </a:prstGeom>
                <a:blipFill rotWithShape="1">
                  <a:blip r:embed="rId2"/>
                </a:blipFill>
              </p:spPr>
              <p:txBody>
                <a:bodyPr/>
                <a:lstStyle/>
                <a:p>
                  <a:r>
                    <a:rPr lang="pt-BR" altLang="en-US">
                      <a:noFill/>
                    </a:rPr>
                    <a:t> </a:t>
                  </a:r>
                </a:p>
              </p:txBody>
            </p:sp>
          </mc:Fallback>
        </mc:AlternateContent>
        <p:cxnSp>
          <p:nvCxnSpPr>
            <p:cNvPr id="96" name="Conector Reto 37"/>
            <p:cNvCxnSpPr/>
            <p:nvPr/>
          </p:nvCxnSpPr>
          <p:spPr>
            <a:xfrm>
              <a:off x="4377" y="3059"/>
              <a:ext cx="28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957" y="4366"/>
              <a:ext cx="1180"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9" name="Caixa de Texto 61"/>
                <p:cNvSpPr txBox="1"/>
                <p:nvPr/>
              </p:nvSpPr>
              <p:spPr>
                <a:xfrm>
                  <a:off x="3634" y="7198"/>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9" name="Caixa de Texto 61"/>
                <p:cNvSpPr txBox="1">
                  <a:spLocks noRot="1" noChangeAspect="1" noMove="1" noResize="1" noEditPoints="1" noAdjustHandles="1" noChangeArrowheads="1" noChangeShapeType="1" noTextEdit="1"/>
                </p:cNvSpPr>
                <p:nvPr/>
              </p:nvSpPr>
              <p:spPr>
                <a:xfrm>
                  <a:off x="3634" y="7198"/>
                  <a:ext cx="1477" cy="690"/>
                </a:xfrm>
                <a:prstGeom prst="rect">
                  <a:avLst/>
                </a:prstGeom>
                <a:blipFill rotWithShape="1">
                  <a:blip r:embed="rId3"/>
                </a:blipFill>
              </p:spPr>
              <p:txBody>
                <a:bodyPr/>
                <a:lstStyle/>
                <a:p>
                  <a:r>
                    <a:rPr lang="pt-BR" altLang="en-US">
                      <a:noFill/>
                    </a:rPr>
                    <a:t> </a:t>
                  </a:r>
                </a:p>
              </p:txBody>
            </p:sp>
          </mc:Fallback>
        </mc:AlternateContent>
        <p:grpSp>
          <p:nvGrpSpPr>
            <p:cNvPr id="110" name="Grupo 28"/>
            <p:cNvGrpSpPr/>
            <p:nvPr/>
          </p:nvGrpSpPr>
          <p:grpSpPr>
            <a:xfrm flipV="1">
              <a:off x="6347" y="3722"/>
              <a:ext cx="610" cy="870"/>
              <a:chOff x="7555792" y="2647951"/>
              <a:chExt cx="387626" cy="552342"/>
            </a:xfrm>
            <a:solidFill>
              <a:srgbClr val="00B0F0">
                <a:alpha val="97000"/>
              </a:srgbClr>
            </a:solidFill>
          </p:grpSpPr>
          <p:sp>
            <p:nvSpPr>
              <p:cNvPr id="11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14" name="Caixa de Texto 51"/>
                <p:cNvSpPr txBox="1"/>
                <p:nvPr/>
              </p:nvSpPr>
              <p:spPr>
                <a:xfrm>
                  <a:off x="5069" y="4446"/>
                  <a:ext cx="1615" cy="6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12</m:t>
                        </m:r>
                      </m:oMath>
                    </m:oMathPara>
                  </a14:m>
                  <a:endParaRPr lang="en-US" altLang="pt-BR" sz="2000" i="1" baseline="-25000">
                    <a:latin typeface="Cambria Math" panose="02040503050406030204" pitchFamily="18" charset="0"/>
                    <a:cs typeface="Cambria Math" panose="02040503050406030204" pitchFamily="18" charset="0"/>
                  </a:endParaRPr>
                </a:p>
              </p:txBody>
            </p:sp>
          </mc:Choice>
          <mc:Fallback>
            <p:sp>
              <p:nvSpPr>
                <p:cNvPr id="114" name="Caixa de Texto 51"/>
                <p:cNvSpPr txBox="1">
                  <a:spLocks noRot="1" noChangeAspect="1" noMove="1" noResize="1" noEditPoints="1" noAdjustHandles="1" noChangeArrowheads="1" noChangeShapeType="1" noTextEdit="1"/>
                </p:cNvSpPr>
                <p:nvPr/>
              </p:nvSpPr>
              <p:spPr>
                <a:xfrm>
                  <a:off x="5069" y="4446"/>
                  <a:ext cx="1615" cy="690"/>
                </a:xfrm>
                <a:prstGeom prst="rect">
                  <a:avLst/>
                </a:prstGeom>
                <a:blipFill rotWithShape="1">
                  <a:blip r:embed="rId4"/>
                </a:blipFill>
              </p:spPr>
              <p:txBody>
                <a:bodyPr/>
                <a:lstStyle/>
                <a:p>
                  <a:r>
                    <a:rPr lang="pt-BR" altLang="en-US">
                      <a:noFill/>
                    </a:rPr>
                    <a:t> </a:t>
                  </a:r>
                </a:p>
              </p:txBody>
            </p:sp>
          </mc:Fallback>
        </mc:AlternateContent>
        <p:grpSp>
          <p:nvGrpSpPr>
            <p:cNvPr id="116" name="Grupo 56"/>
            <p:cNvGrpSpPr/>
            <p:nvPr/>
          </p:nvGrpSpPr>
          <p:grpSpPr>
            <a:xfrm rot="5400000" flipH="1">
              <a:off x="4035" y="6979"/>
              <a:ext cx="2211" cy="370"/>
              <a:chOff x="4124795" y="3534409"/>
              <a:chExt cx="1404137" cy="255373"/>
            </a:xfrm>
          </p:grpSpPr>
          <p:cxnSp>
            <p:nvCxnSpPr>
              <p:cNvPr id="117"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9"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1" name="Conector Reto 71"/>
            <p:cNvCxnSpPr/>
            <p:nvPr/>
          </p:nvCxnSpPr>
          <p:spPr>
            <a:xfrm>
              <a:off x="4943" y="826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2" name="Caixa de Texto 61"/>
                <p:cNvSpPr txBox="1"/>
                <p:nvPr/>
              </p:nvSpPr>
              <p:spPr>
                <a:xfrm>
                  <a:off x="5015"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2" name="Caixa de Texto 61"/>
                <p:cNvSpPr txBox="1">
                  <a:spLocks noRot="1" noChangeAspect="1" noMove="1" noResize="1" noEditPoints="1" noAdjustHandles="1" noChangeArrowheads="1" noChangeShapeType="1" noTextEdit="1"/>
                </p:cNvSpPr>
                <p:nvPr/>
              </p:nvSpPr>
              <p:spPr>
                <a:xfrm>
                  <a:off x="5015" y="7146"/>
                  <a:ext cx="1477" cy="690"/>
                </a:xfrm>
                <a:prstGeom prst="rect">
                  <a:avLst/>
                </a:prstGeom>
                <a:blipFill rotWithShape="1">
                  <a:blip r:embed="rId5"/>
                </a:blipFill>
              </p:spPr>
              <p:txBody>
                <a:bodyPr/>
                <a:lstStyle/>
                <a:p>
                  <a:r>
                    <a:rPr lang="pt-BR" altLang="en-US">
                      <a:noFill/>
                    </a:rPr>
                    <a:t> </a:t>
                  </a:r>
                </a:p>
              </p:txBody>
            </p:sp>
          </mc:Fallback>
        </mc:AlternateContent>
        <p:cxnSp>
          <p:nvCxnSpPr>
            <p:cNvPr id="124" name="Conector Reto 37"/>
            <p:cNvCxnSpPr/>
            <p:nvPr/>
          </p:nvCxnSpPr>
          <p:spPr>
            <a:xfrm>
              <a:off x="3723" y="6070"/>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Grupo 56"/>
            <p:cNvGrpSpPr/>
            <p:nvPr/>
          </p:nvGrpSpPr>
          <p:grpSpPr>
            <a:xfrm rot="5400000" flipH="1">
              <a:off x="5452" y="7027"/>
              <a:ext cx="2211" cy="370"/>
              <a:chOff x="4124795" y="3534409"/>
              <a:chExt cx="1404137" cy="255373"/>
            </a:xfrm>
          </p:grpSpPr>
          <p:cxnSp>
            <p:nvCxnSpPr>
              <p:cNvPr id="126"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7"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71"/>
            <p:cNvCxnSpPr/>
            <p:nvPr/>
          </p:nvCxnSpPr>
          <p:spPr>
            <a:xfrm>
              <a:off x="6358" y="831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Retângulo 60"/>
            <p:cNvSpPr/>
            <p:nvPr/>
          </p:nvSpPr>
          <p:spPr>
            <a:xfrm flipH="1">
              <a:off x="2667" y="504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132" name="Caixa de Texto 61"/>
                <p:cNvSpPr txBox="1"/>
                <p:nvPr/>
              </p:nvSpPr>
              <p:spPr>
                <a:xfrm>
                  <a:off x="2304" y="425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2" name="Caixa de Texto 61"/>
                <p:cNvSpPr txBox="1">
                  <a:spLocks noRot="1" noChangeAspect="1" noMove="1" noResize="1" noEditPoints="1" noAdjustHandles="1" noChangeArrowheads="1" noChangeShapeType="1" noTextEdit="1"/>
                </p:cNvSpPr>
                <p:nvPr/>
              </p:nvSpPr>
              <p:spPr>
                <a:xfrm>
                  <a:off x="2304" y="4256"/>
                  <a:ext cx="1477" cy="690"/>
                </a:xfrm>
                <a:prstGeom prst="rect">
                  <a:avLst/>
                </a:prstGeom>
                <a:blipFill rotWithShape="1">
                  <a:blip r:embed="rId6"/>
                </a:blipFill>
              </p:spPr>
              <p:txBody>
                <a:bodyPr/>
                <a:lstStyle/>
                <a:p>
                  <a:r>
                    <a:rPr lang="pt-BR" altLang="en-US">
                      <a:noFill/>
                    </a:rPr>
                    <a:t> </a:t>
                  </a:r>
                </a:p>
              </p:txBody>
            </p:sp>
          </mc:Fallback>
        </mc:AlternateContent>
        <p:grpSp>
          <p:nvGrpSpPr>
            <p:cNvPr id="133" name="Grupo 34"/>
            <p:cNvGrpSpPr/>
            <p:nvPr/>
          </p:nvGrpSpPr>
          <p:grpSpPr>
            <a:xfrm rot="5400000" flipH="1">
              <a:off x="-7" y="6195"/>
              <a:ext cx="2211" cy="348"/>
              <a:chOff x="4094837" y="3524056"/>
              <a:chExt cx="1570848" cy="255373"/>
            </a:xfrm>
          </p:grpSpPr>
          <p:cxnSp>
            <p:nvCxnSpPr>
              <p:cNvPr id="134"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6" name="Conector Reto 71"/>
            <p:cNvCxnSpPr/>
            <p:nvPr/>
          </p:nvCxnSpPr>
          <p:spPr>
            <a:xfrm>
              <a:off x="840" y="747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340" y="6672"/>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8" name="Caixa de Texto 61"/>
                <p:cNvSpPr txBox="1"/>
                <p:nvPr/>
              </p:nvSpPr>
              <p:spPr>
                <a:xfrm>
                  <a:off x="2011" y="6518"/>
                  <a:ext cx="1622"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sSub>
                          <m:sSubPr>
                            <m:ctrlP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8" name="Caixa de Texto 61"/>
                <p:cNvSpPr txBox="1">
                  <a:spLocks noRot="1" noChangeAspect="1" noMove="1" noResize="1" noEditPoints="1" noAdjustHandles="1" noChangeArrowheads="1" noChangeShapeType="1" noTextEdit="1"/>
                </p:cNvSpPr>
                <p:nvPr/>
              </p:nvSpPr>
              <p:spPr>
                <a:xfrm>
                  <a:off x="2011" y="6518"/>
                  <a:ext cx="1622" cy="690"/>
                </a:xfrm>
                <a:prstGeom prst="rect">
                  <a:avLst/>
                </a:prstGeom>
                <a:blipFill rotWithShape="1">
                  <a:blip r:embed="rId7"/>
                </a:blipFill>
              </p:spPr>
              <p:txBody>
                <a:bodyPr/>
                <a:lstStyle/>
                <a:p>
                  <a:r>
                    <a:rPr lang="pt-BR" altLang="en-US">
                      <a:noFill/>
                    </a:rPr>
                    <a:t> </a:t>
                  </a:r>
                </a:p>
              </p:txBody>
            </p:sp>
          </mc:Fallback>
        </mc:AlternateContent>
        <p:cxnSp>
          <p:nvCxnSpPr>
            <p:cNvPr id="142" name="Conector Reto 71"/>
            <p:cNvCxnSpPr/>
            <p:nvPr/>
          </p:nvCxnSpPr>
          <p:spPr>
            <a:xfrm>
              <a:off x="1939" y="7433"/>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CaixaDeTexto 47"/>
            <p:cNvSpPr txBox="1"/>
            <p:nvPr/>
          </p:nvSpPr>
          <p:spPr>
            <a:xfrm>
              <a:off x="6823" y="2214"/>
              <a:ext cx="1219"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144" name="CaixaDeTexto 47"/>
            <p:cNvSpPr txBox="1"/>
            <p:nvPr/>
          </p:nvSpPr>
          <p:spPr>
            <a:xfrm>
              <a:off x="4400" y="5312"/>
              <a:ext cx="970"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46" name="Right Brace 145"/>
            <p:cNvSpPr/>
            <p:nvPr/>
          </p:nvSpPr>
          <p:spPr>
            <a:xfrm rot="5400000">
              <a:off x="5514" y="6071"/>
              <a:ext cx="480" cy="4972"/>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47" name="Caixa de Texto 61"/>
                <p:cNvSpPr txBox="1"/>
                <p:nvPr/>
              </p:nvSpPr>
              <p:spPr>
                <a:xfrm>
                  <a:off x="2136" y="8934"/>
                  <a:ext cx="7448"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7" name="Caixa de Texto 61"/>
                <p:cNvSpPr txBox="1">
                  <a:spLocks noRot="1" noChangeAspect="1" noMove="1" noResize="1" noEditPoints="1" noAdjustHandles="1" noChangeArrowheads="1" noChangeShapeType="1" noTextEdit="1"/>
                </p:cNvSpPr>
                <p:nvPr/>
              </p:nvSpPr>
              <p:spPr>
                <a:xfrm>
                  <a:off x="2136" y="8934"/>
                  <a:ext cx="7448" cy="690"/>
                </a:xfrm>
                <a:prstGeom prst="rect">
                  <a:avLst/>
                </a:prstGeom>
                <a:blipFill rotWithShape="1">
                  <a:blip r:embed="rId8"/>
                </a:blipFill>
              </p:spPr>
              <p:txBody>
                <a:bodyPr/>
                <a:lstStyle/>
                <a:p>
                  <a:r>
                    <a:rPr lang="pt-BR" altLang="en-US">
                      <a:noFill/>
                    </a:rPr>
                    <a:t> </a:t>
                  </a:r>
                </a:p>
              </p:txBody>
            </p:sp>
          </mc:Fallback>
        </mc:AlternateContent>
        <p:cxnSp>
          <p:nvCxnSpPr>
            <p:cNvPr id="148" name="Conector de Seta Reta 59"/>
            <p:cNvCxnSpPr/>
            <p:nvPr/>
          </p:nvCxnSpPr>
          <p:spPr>
            <a:xfrm rot="5400000">
              <a:off x="7179" y="2963"/>
              <a:ext cx="0" cy="499"/>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6867" y="3148"/>
              <a:ext cx="1021"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0" name="Grupo 56"/>
            <p:cNvGrpSpPr/>
            <p:nvPr/>
          </p:nvGrpSpPr>
          <p:grpSpPr>
            <a:xfrm rot="5400000" flipH="1">
              <a:off x="6752" y="6959"/>
              <a:ext cx="2211" cy="370"/>
              <a:chOff x="4124795" y="3534409"/>
              <a:chExt cx="1404137" cy="255373"/>
            </a:xfrm>
          </p:grpSpPr>
          <p:cxnSp>
            <p:nvCxnSpPr>
              <p:cNvPr id="151"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3" name="Conector Reto 71"/>
            <p:cNvCxnSpPr/>
            <p:nvPr/>
          </p:nvCxnSpPr>
          <p:spPr>
            <a:xfrm>
              <a:off x="7675" y="8249"/>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4" name="Caixa de Texto 61"/>
                <p:cNvSpPr txBox="1"/>
                <p:nvPr/>
              </p:nvSpPr>
              <p:spPr>
                <a:xfrm>
                  <a:off x="6412"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4" name="Caixa de Texto 61"/>
                <p:cNvSpPr txBox="1">
                  <a:spLocks noRot="1" noChangeAspect="1" noMove="1" noResize="1" noEditPoints="1" noAdjustHandles="1" noChangeArrowheads="1" noChangeShapeType="1" noTextEdit="1"/>
                </p:cNvSpPr>
                <p:nvPr/>
              </p:nvSpPr>
              <p:spPr>
                <a:xfrm>
                  <a:off x="6412" y="7146"/>
                  <a:ext cx="1477" cy="690"/>
                </a:xfrm>
                <a:prstGeom prst="rect">
                  <a:avLst/>
                </a:prstGeom>
                <a:blipFill rotWithShape="1">
                  <a:blip r:embed="rId9"/>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6" name="Caixa de Texto 61"/>
                <p:cNvSpPr txBox="1"/>
                <p:nvPr/>
              </p:nvSpPr>
              <p:spPr>
                <a:xfrm>
                  <a:off x="0" y="6487"/>
                  <a:ext cx="1139"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6" name="Caixa de Texto 61"/>
                <p:cNvSpPr txBox="1">
                  <a:spLocks noRot="1" noChangeAspect="1" noMove="1" noResize="1" noEditPoints="1" noAdjustHandles="1" noChangeArrowheads="1" noChangeShapeType="1" noTextEdit="1"/>
                </p:cNvSpPr>
                <p:nvPr/>
              </p:nvSpPr>
              <p:spPr>
                <a:xfrm>
                  <a:off x="0" y="6487"/>
                  <a:ext cx="1139" cy="690"/>
                </a:xfrm>
                <a:prstGeom prst="rect">
                  <a:avLst/>
                </a:prstGeom>
                <a:blipFill rotWithShape="1">
                  <a:blip r:embed="rId10"/>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161" name="Caixa de Texto 5"/>
              <p:cNvSpPr txBox="1"/>
              <p:nvPr/>
            </p:nvSpPr>
            <p:spPr>
              <a:xfrm>
                <a:off x="6588760" y="2072005"/>
                <a:ext cx="4154805" cy="848995"/>
              </a:xfrm>
              <a:prstGeom prst="rect">
                <a:avLst/>
              </a:prstGeom>
              <a:noFill/>
              <a:ln w="3175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𝑖𝑚𝑝𝑒𝑑𝑎𝑛𝑐𝑖𝑎</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6588760" y="2072005"/>
                <a:ext cx="4154805" cy="848995"/>
              </a:xfrm>
              <a:prstGeom prst="rect">
                <a:avLst/>
              </a:prstGeom>
              <a:blipFill rotWithShape="1">
                <a:blip r:embed="rId11"/>
                <a:stretch>
                  <a:fillRect l="-382" t="-3590" r="-382" b="-1870"/>
                </a:stretch>
              </a:blipFill>
              <a:ln w="31750">
                <a:solidFill>
                  <a:srgbClr val="FFFF00"/>
                </a:solidFill>
              </a:ln>
            </p:spPr>
            <p:txBody>
              <a:bodyPr/>
              <a:lstStyle/>
              <a:p>
                <a:r>
                  <a:rPr lang="pt-BR" altLang="en-US">
                    <a:noFill/>
                  </a:rPr>
                  <a:t> </a:t>
                </a:r>
              </a:p>
            </p:txBody>
          </p:sp>
        </mc:Fallback>
      </mc:AlternateContent>
      <p:sp>
        <p:nvSpPr>
          <p:cNvPr id="6" name="Caixa de Texto 73"/>
          <p:cNvSpPr txBox="1"/>
          <p:nvPr/>
        </p:nvSpPr>
        <p:spPr>
          <a:xfrm>
            <a:off x="6171565" y="3901440"/>
            <a:ext cx="5793105" cy="230695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espelho de Wilson permite uma impedancia de saída maior do que o espelho simples. O efeito do transistor cascode, no entanto, é menor quando se usa sua tensão de base variando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27"/>
          <p:cNvCxnSpPr/>
          <p:nvPr/>
        </p:nvCxnSpPr>
        <p:spPr>
          <a:xfrm flipV="1">
            <a:off x="1522131" y="3362047"/>
            <a:ext cx="0" cy="12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28"/>
          <p:cNvGrpSpPr/>
          <p:nvPr/>
        </p:nvGrpSpPr>
        <p:grpSpPr>
          <a:xfrm flipV="1">
            <a:off x="1316355" y="3773805"/>
            <a:ext cx="387350" cy="448310"/>
            <a:chOff x="7555792" y="2647951"/>
            <a:chExt cx="387626" cy="552342"/>
          </a:xfrm>
          <a:solidFill>
            <a:srgbClr val="00B0F0">
              <a:alpha val="97000"/>
            </a:srgbClr>
          </a:solidFill>
        </p:grpSpPr>
        <p:sp>
          <p:nvSpPr>
            <p:cNvPr id="7"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596630" y="6356350"/>
            <a:ext cx="2743200" cy="365125"/>
          </a:xfrm>
        </p:spPr>
        <p:txBody>
          <a:bodyPr/>
          <a:p>
            <a:fld id="{74F297BB-B745-4CAB-BE1D-CE4C89382949}" type="slidenum">
              <a:rPr lang="pt-BR" smtClean="0"/>
            </a:fld>
            <a:endParaRPr lang="pt-BR"/>
          </a:p>
        </p:txBody>
      </p:sp>
      <p:sp>
        <p:nvSpPr>
          <p:cNvPr id="5" name="Caixa de Texto 114"/>
          <p:cNvSpPr txBox="1"/>
          <p:nvPr/>
        </p:nvSpPr>
        <p:spPr>
          <a:xfrm>
            <a:off x="565150" y="38671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comparação com a topologia simples</a:t>
            </a:r>
            <a:endParaRPr lang="pt-BR" altLang="en-US" sz="2400" b="1" dirty="0" smtClean="0">
              <a:latin typeface="Comic Sans MS" panose="030F0702030302020204" pitchFamily="66" charset="0"/>
              <a:cs typeface="Comic Sans MS" panose="030F0702030302020204" pitchFamily="66" charset="0"/>
              <a:sym typeface="+mn-ea"/>
            </a:endParaRPr>
          </a:p>
        </p:txBody>
      </p:sp>
      <p:pic>
        <p:nvPicPr>
          <p:cNvPr id="3" name="Picture 2" descr="EspelhodeCorrente"/>
          <p:cNvPicPr>
            <a:picLocks noChangeAspect="1"/>
          </p:cNvPicPr>
          <p:nvPr/>
        </p:nvPicPr>
        <p:blipFill>
          <a:blip r:embed="rId1"/>
          <a:srcRect l="28167" t="5860" r="30693"/>
          <a:stretch>
            <a:fillRect/>
          </a:stretch>
        </p:blipFill>
        <p:spPr>
          <a:xfrm>
            <a:off x="565150" y="1738630"/>
            <a:ext cx="9373870" cy="4883150"/>
          </a:xfrm>
          <a:prstGeom prst="rect">
            <a:avLst/>
          </a:prstGeom>
        </p:spPr>
      </p:pic>
      <p:sp>
        <p:nvSpPr>
          <p:cNvPr id="4" name="Caixa de Texto 73"/>
          <p:cNvSpPr txBox="1"/>
          <p:nvPr/>
        </p:nvSpPr>
        <p:spPr>
          <a:xfrm>
            <a:off x="1233805" y="5410835"/>
            <a:ext cx="1589405" cy="82994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topologia simples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73"/>
          <p:cNvSpPr txBox="1"/>
          <p:nvPr/>
        </p:nvSpPr>
        <p:spPr>
          <a:xfrm>
            <a:off x="6767195" y="5410835"/>
            <a:ext cx="133159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8" name="Caixa de Texto 73"/>
          <p:cNvSpPr txBox="1"/>
          <p:nvPr/>
        </p:nvSpPr>
        <p:spPr>
          <a:xfrm>
            <a:off x="9738360" y="1868805"/>
            <a:ext cx="2024380" cy="829945"/>
          </a:xfrm>
          <a:prstGeom prst="rect">
            <a:avLst/>
          </a:prstGeom>
          <a:solidFill>
            <a:schemeClr val="bg1"/>
          </a:solidFill>
          <a:ln w="25400">
            <a:solidFill>
              <a:srgbClr val="FFFF00"/>
            </a:solidFill>
          </a:ln>
        </p:spPr>
        <p:txBody>
          <a:bodyPr wrap="square" rtlCol="0" anchor="t">
            <a:spAutoFit/>
          </a:bodyPr>
          <a:p>
            <a:pPr indent="0" algn="l"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tensão de Early = 50 V</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de Seta Reta 59"/>
          <p:cNvCxnSpPr/>
          <p:nvPr/>
        </p:nvCxnSpPr>
        <p:spPr>
          <a:xfrm flipH="1" flipV="1">
            <a:off x="8298053" y="2698510"/>
            <a:ext cx="0" cy="432000"/>
          </a:xfrm>
          <a:prstGeom prst="straightConnector1">
            <a:avLst/>
          </a:prstGeom>
          <a:solidFill>
            <a:srgbClr val="00B0F0">
              <a:alpha val="97000"/>
            </a:srgbClr>
          </a:solidFill>
          <a:ln w="25400">
            <a:solidFill>
              <a:srgbClr val="9A0000"/>
            </a:solidFill>
            <a:headEnd type="triangle" w="lg" len="lg"/>
            <a:tailEnd type="none"/>
          </a:ln>
        </p:spPr>
        <p:style>
          <a:lnRef idx="1">
            <a:schemeClr val="accent1"/>
          </a:lnRef>
          <a:fillRef idx="0">
            <a:schemeClr val="accent1"/>
          </a:fillRef>
          <a:effectRef idx="0">
            <a:schemeClr val="accent1"/>
          </a:effectRef>
          <a:fontRef idx="minor">
            <a:schemeClr val="tx1"/>
          </a:fontRef>
        </p:style>
      </p:cxnSp>
      <p:cxnSp>
        <p:nvCxnSpPr>
          <p:cNvPr id="12" name="Conector de Seta Reta 59"/>
          <p:cNvCxnSpPr/>
          <p:nvPr/>
        </p:nvCxnSpPr>
        <p:spPr>
          <a:xfrm flipH="1" flipV="1">
            <a:off x="3424428" y="3634500"/>
            <a:ext cx="0" cy="432000"/>
          </a:xfrm>
          <a:prstGeom prst="straightConnector1">
            <a:avLst/>
          </a:prstGeom>
          <a:solidFill>
            <a:srgbClr val="00B0F0">
              <a:alpha val="97000"/>
            </a:srgbClr>
          </a:solidFill>
          <a:ln w="25400">
            <a:solidFill>
              <a:srgbClr val="9A0000"/>
            </a:solidFill>
            <a:headEnd type="triangle" w="lg" len="lg"/>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pic>
        <p:nvPicPr>
          <p:cNvPr id="4" name="Picture 3" descr="EspelhodeCorrente"/>
          <p:cNvPicPr>
            <a:picLocks noChangeAspect="1"/>
          </p:cNvPicPr>
          <p:nvPr/>
        </p:nvPicPr>
        <p:blipFill>
          <a:blip r:embed="rId1"/>
          <a:stretch>
            <a:fillRect/>
          </a:stretch>
        </p:blipFill>
        <p:spPr>
          <a:xfrm>
            <a:off x="317500" y="1263650"/>
            <a:ext cx="11334750" cy="4836160"/>
          </a:xfrm>
          <a:prstGeom prst="rect">
            <a:avLst/>
          </a:prstGeom>
        </p:spPr>
      </p:pic>
      <p:cxnSp>
        <p:nvCxnSpPr>
          <p:cNvPr id="5" name="Straight Connector 4"/>
          <p:cNvCxnSpPr/>
          <p:nvPr/>
        </p:nvCxnSpPr>
        <p:spPr>
          <a:xfrm flipV="1">
            <a:off x="793750" y="5468620"/>
            <a:ext cx="10731500" cy="31750"/>
          </a:xfrm>
          <a:prstGeom prst="line">
            <a:avLst/>
          </a:prstGeom>
          <a:ln w="5397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841375" y="1705610"/>
            <a:ext cx="10604500" cy="1571625"/>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 de Texto 73"/>
          <p:cNvSpPr txBox="1"/>
          <p:nvPr/>
        </p:nvSpPr>
        <p:spPr>
          <a:xfrm>
            <a:off x="4297680" y="2670175"/>
            <a:ext cx="1589405" cy="82994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topologia simples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8" name="Caixa de Texto 73"/>
          <p:cNvSpPr txBox="1"/>
          <p:nvPr/>
        </p:nvSpPr>
        <p:spPr>
          <a:xfrm>
            <a:off x="6624320" y="4886325"/>
            <a:ext cx="133159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 name="Caixa de Texto 114"/>
          <p:cNvSpPr txBox="1"/>
          <p:nvPr/>
        </p:nvSpPr>
        <p:spPr>
          <a:xfrm>
            <a:off x="2901315" y="478790"/>
            <a:ext cx="6516370"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Corrente de Saída x Tensão de Saída</a:t>
            </a:r>
            <a:endParaRPr lang="pt-BR" altLang="en-US"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1672831" y="4669554"/>
            <a:ext cx="6694461" cy="523220"/>
          </a:xfrm>
          <a:prstGeom prst="rect">
            <a:avLst/>
          </a:prstGeom>
          <a:noFill/>
        </p:spPr>
        <p:txBody>
          <a:bodyPr wrap="none" rtlCol="0">
            <a:spAutoFit/>
          </a:bodyPr>
          <a:lstStyle/>
          <a:p>
            <a:r>
              <a:rPr lang="pt-BR" sz="2800" dirty="0" smtClean="0">
                <a:latin typeface="Comic Sans MS" panose="030F0702030302020204" pitchFamily="66" charset="0"/>
              </a:rPr>
              <a:t>G</a:t>
            </a:r>
            <a:r>
              <a:rPr lang="pt-BR" sz="2800" baseline="-25000" dirty="0" smtClean="0">
                <a:latin typeface="Comic Sans MS" panose="030F0702030302020204" pitchFamily="66" charset="0"/>
              </a:rPr>
              <a:t>D</a:t>
            </a:r>
            <a:r>
              <a:rPr lang="pt-BR" sz="2800" dirty="0" smtClean="0">
                <a:latin typeface="Comic Sans MS" panose="030F0702030302020204" pitchFamily="66" charset="0"/>
              </a:rPr>
              <a:t>(f) = ganho diferencial na frequência</a:t>
            </a:r>
            <a:endParaRPr lang="pt-BR" sz="2800" dirty="0">
              <a:latin typeface="Comic Sans MS" panose="030F0702030302020204" pitchFamily="66" charset="0"/>
            </a:endParaRPr>
          </a:p>
        </p:txBody>
      </p:sp>
      <p:sp>
        <p:nvSpPr>
          <p:cNvPr id="6" name="CaixaDeTexto 3"/>
          <p:cNvSpPr txBox="1"/>
          <p:nvPr/>
        </p:nvSpPr>
        <p:spPr>
          <a:xfrm>
            <a:off x="2340638" y="3426396"/>
            <a:ext cx="5936240" cy="584775"/>
          </a:xfrm>
          <a:prstGeom prst="rect">
            <a:avLst/>
          </a:prstGeom>
          <a:noFill/>
        </p:spPr>
        <p:txBody>
          <a:bodyPr wrap="none" rtlCol="0">
            <a:spAutoFit/>
          </a:bodyPr>
          <a:lstStyle/>
          <a:p>
            <a:r>
              <a:rPr lang="pt-BR" sz="3200" b="1" dirty="0" err="1">
                <a:solidFill>
                  <a:srgbClr val="C00000"/>
                </a:solidFill>
                <a:latin typeface="Comic Sans MS" panose="030F0702030302020204" pitchFamily="66" charset="0"/>
              </a:rPr>
              <a:t>s</a:t>
            </a:r>
            <a:r>
              <a:rPr lang="pt-BR" sz="3200" b="1" dirty="0" err="1" smtClean="0">
                <a:solidFill>
                  <a:srgbClr val="C00000"/>
                </a:solidFill>
                <a:latin typeface="Comic Sans MS" panose="030F0702030302020204" pitchFamily="66" charset="0"/>
              </a:rPr>
              <a:t>aida</a:t>
            </a:r>
            <a:r>
              <a:rPr lang="pt-BR" sz="3200" b="1" dirty="0" smtClean="0">
                <a:solidFill>
                  <a:srgbClr val="C00000"/>
                </a:solidFill>
                <a:latin typeface="Comic Sans MS" panose="030F0702030302020204" pitchFamily="66" charset="0"/>
              </a:rPr>
              <a:t> =  G</a:t>
            </a:r>
            <a:r>
              <a:rPr lang="pt-BR" sz="3200" b="1" baseline="-25000" dirty="0" smtClean="0">
                <a:solidFill>
                  <a:srgbClr val="C00000"/>
                </a:solidFill>
                <a:latin typeface="Comic Sans MS" panose="030F0702030302020204" pitchFamily="66" charset="0"/>
              </a:rPr>
              <a:t>D</a:t>
            </a:r>
            <a:r>
              <a:rPr lang="pt-BR" sz="3200" b="1" dirty="0" smtClean="0">
                <a:solidFill>
                  <a:srgbClr val="C00000"/>
                </a:solidFill>
                <a:latin typeface="Comic Sans MS" panose="030F0702030302020204" pitchFamily="66" charset="0"/>
              </a:rPr>
              <a:t>(f)V</a:t>
            </a:r>
            <a:r>
              <a:rPr lang="pt-BR" sz="3200" b="1" baseline="-25000" dirty="0" smtClean="0">
                <a:solidFill>
                  <a:srgbClr val="C00000"/>
                </a:solidFill>
                <a:latin typeface="Comic Sans MS" panose="030F0702030302020204" pitchFamily="66" charset="0"/>
              </a:rPr>
              <a:t>D</a:t>
            </a:r>
            <a:r>
              <a:rPr lang="pt-BR" sz="3200" b="1" dirty="0" smtClean="0">
                <a:solidFill>
                  <a:srgbClr val="C00000"/>
                </a:solidFill>
                <a:latin typeface="Comic Sans MS" panose="030F0702030302020204" pitchFamily="66" charset="0"/>
              </a:rPr>
              <a:t> + G</a:t>
            </a:r>
            <a:r>
              <a:rPr lang="pt-BR" sz="3200" b="1" baseline="-25000" dirty="0" smtClean="0">
                <a:solidFill>
                  <a:srgbClr val="C00000"/>
                </a:solidFill>
                <a:latin typeface="Comic Sans MS" panose="030F0702030302020204" pitchFamily="66" charset="0"/>
              </a:rPr>
              <a:t>CM</a:t>
            </a:r>
            <a:r>
              <a:rPr lang="pt-BR" sz="3200" b="1" dirty="0" smtClean="0">
                <a:solidFill>
                  <a:srgbClr val="C00000"/>
                </a:solidFill>
                <a:latin typeface="Comic Sans MS" panose="030F0702030302020204" pitchFamily="66" charset="0"/>
              </a:rPr>
              <a:t>(f)V</a:t>
            </a:r>
            <a:r>
              <a:rPr lang="pt-BR" sz="3200" b="1" baseline="-25000" dirty="0" smtClean="0">
                <a:solidFill>
                  <a:srgbClr val="C00000"/>
                </a:solidFill>
                <a:latin typeface="Comic Sans MS" panose="030F0702030302020204" pitchFamily="66" charset="0"/>
              </a:rPr>
              <a:t>CM</a:t>
            </a:r>
            <a:endParaRPr lang="pt-BR" sz="3200" b="1" dirty="0">
              <a:solidFill>
                <a:srgbClr val="C00000"/>
              </a:solidFill>
              <a:latin typeface="Comic Sans MS" panose="030F0702030302020204" pitchFamily="66" charset="0"/>
            </a:endParaRPr>
          </a:p>
        </p:txBody>
      </p:sp>
      <p:sp>
        <p:nvSpPr>
          <p:cNvPr id="7" name="CaixaDeTexto 4"/>
          <p:cNvSpPr txBox="1"/>
          <p:nvPr/>
        </p:nvSpPr>
        <p:spPr>
          <a:xfrm>
            <a:off x="1672831" y="5469519"/>
            <a:ext cx="7622600" cy="523220"/>
          </a:xfrm>
          <a:prstGeom prst="rect">
            <a:avLst/>
          </a:prstGeom>
          <a:noFill/>
        </p:spPr>
        <p:txBody>
          <a:bodyPr wrap="none" rtlCol="0">
            <a:spAutoFit/>
          </a:bodyPr>
          <a:lstStyle/>
          <a:p>
            <a:r>
              <a:rPr lang="pt-BR" sz="2800" dirty="0" err="1" smtClean="0">
                <a:latin typeface="Comic Sans MS" panose="030F0702030302020204" pitchFamily="66" charset="0"/>
              </a:rPr>
              <a:t>G</a:t>
            </a:r>
            <a:r>
              <a:rPr lang="pt-BR" sz="2800" baseline="-25000" dirty="0" err="1" smtClean="0">
                <a:latin typeface="Comic Sans MS" panose="030F0702030302020204" pitchFamily="66" charset="0"/>
              </a:rPr>
              <a:t>cm</a:t>
            </a:r>
            <a:r>
              <a:rPr lang="pt-BR" sz="2800" dirty="0" smtClean="0">
                <a:latin typeface="Comic Sans MS" panose="030F0702030302020204" pitchFamily="66" charset="0"/>
              </a:rPr>
              <a:t>(f) = ganho de modo comum na frequência</a:t>
            </a:r>
            <a:endParaRPr lang="pt-BR" sz="2800" dirty="0">
              <a:latin typeface="Comic Sans MS" panose="030F0702030302020204" pitchFamily="66" charset="0"/>
            </a:endParaRPr>
          </a:p>
        </p:txBody>
      </p:sp>
      <p:sp>
        <p:nvSpPr>
          <p:cNvPr id="28" name="Triângulo isósceles 27"/>
          <p:cNvSpPr/>
          <p:nvPr/>
        </p:nvSpPr>
        <p:spPr>
          <a:xfrm rot="5400000">
            <a:off x="4796132" y="1286248"/>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Reto 6"/>
          <p:cNvCxnSpPr>
            <a:stCxn id="28" idx="0"/>
          </p:cNvCxnSpPr>
          <p:nvPr/>
        </p:nvCxnSpPr>
        <p:spPr>
          <a:xfrm flipV="1">
            <a:off x="6110068" y="1911689"/>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flipV="1">
            <a:off x="4351924" y="147920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V="1">
            <a:off x="4351924" y="235824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4823539" y="1361384"/>
            <a:ext cx="288324" cy="370703"/>
          </a:xfrm>
          <a:prstGeom prst="rect">
            <a:avLst/>
          </a:prstGeom>
          <a:noFill/>
        </p:spPr>
        <p:txBody>
          <a:bodyPr wrap="square" rtlCol="0">
            <a:spAutoFit/>
          </a:bodyPr>
          <a:lstStyle/>
          <a:p>
            <a:r>
              <a:rPr lang="pt-BR" dirty="0" smtClean="0"/>
              <a:t>+</a:t>
            </a:r>
            <a:endParaRPr lang="pt-BR" dirty="0"/>
          </a:p>
        </p:txBody>
      </p:sp>
      <p:sp>
        <p:nvSpPr>
          <p:cNvPr id="33" name="CaixaDeTexto 32"/>
          <p:cNvSpPr txBox="1"/>
          <p:nvPr/>
        </p:nvSpPr>
        <p:spPr>
          <a:xfrm>
            <a:off x="4823539" y="2082280"/>
            <a:ext cx="288324" cy="370703"/>
          </a:xfrm>
          <a:prstGeom prst="rect">
            <a:avLst/>
          </a:prstGeom>
          <a:noFill/>
        </p:spPr>
        <p:txBody>
          <a:bodyPr wrap="square" rtlCol="0">
            <a:spAutoFit/>
          </a:bodyPr>
          <a:lstStyle/>
          <a:p>
            <a:r>
              <a:rPr lang="pt-BR" dirty="0"/>
              <a:t>-</a:t>
            </a:r>
            <a:endParaRPr lang="pt-BR" dirty="0"/>
          </a:p>
        </p:txBody>
      </p:sp>
      <p:sp>
        <p:nvSpPr>
          <p:cNvPr id="34" name="CaixaDeTexto 33"/>
          <p:cNvSpPr txBox="1"/>
          <p:nvPr/>
        </p:nvSpPr>
        <p:spPr>
          <a:xfrm>
            <a:off x="6027892" y="1532032"/>
            <a:ext cx="455574" cy="40011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5" name="Forma livre 34"/>
          <p:cNvSpPr/>
          <p:nvPr/>
        </p:nvSpPr>
        <p:spPr>
          <a:xfrm>
            <a:off x="3873699" y="1519534"/>
            <a:ext cx="354657"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5"/>
          <p:cNvSpPr txBox="1"/>
          <p:nvPr/>
        </p:nvSpPr>
        <p:spPr>
          <a:xfrm>
            <a:off x="3928764" y="1732087"/>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37" name="Conector de Seta Reta 14"/>
          <p:cNvCxnSpPr/>
          <p:nvPr/>
        </p:nvCxnSpPr>
        <p:spPr>
          <a:xfrm>
            <a:off x="4098611" y="1361384"/>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5"/>
          <p:cNvCxnSpPr/>
          <p:nvPr/>
        </p:nvCxnSpPr>
        <p:spPr>
          <a:xfrm>
            <a:off x="4098611" y="2452983"/>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9" name="CaixaDeTexto 38"/>
          <p:cNvSpPr txBox="1"/>
          <p:nvPr/>
        </p:nvSpPr>
        <p:spPr>
          <a:xfrm>
            <a:off x="3966911" y="982918"/>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a:latin typeface="Comic Sans MS" panose="030F0702030302020204" pitchFamily="66" charset="0"/>
              </a:rPr>
              <a:t>+</a:t>
            </a:r>
            <a:endParaRPr lang="pt-BR" sz="2400" dirty="0">
              <a:latin typeface="Comic Sans MS" panose="030F0702030302020204" pitchFamily="66" charset="0"/>
            </a:endParaRPr>
          </a:p>
        </p:txBody>
      </p:sp>
      <p:sp>
        <p:nvSpPr>
          <p:cNvPr id="40" name="CaixaDeTexto 39"/>
          <p:cNvSpPr txBox="1"/>
          <p:nvPr/>
        </p:nvSpPr>
        <p:spPr>
          <a:xfrm>
            <a:off x="4007416" y="2387680"/>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a:latin typeface="Comic Sans MS" panose="030F0702030302020204" pitchFamily="66" charset="0"/>
              </a:rPr>
              <a:t>-</a:t>
            </a:r>
            <a:endParaRPr lang="pt-BR" sz="2400" dirty="0">
              <a:latin typeface="Comic Sans MS" panose="030F0702030302020204" pitchFamily="66" charset="0"/>
            </a:endParaRPr>
          </a:p>
        </p:txBody>
      </p:sp>
      <p:cxnSp>
        <p:nvCxnSpPr>
          <p:cNvPr id="41" name="Conector de Seta Reta 18"/>
          <p:cNvCxnSpPr>
            <a:stCxn id="28" idx="1"/>
          </p:cNvCxnSpPr>
          <p:nvPr/>
        </p:nvCxnSpPr>
        <p:spPr>
          <a:xfrm flipH="1" flipV="1">
            <a:off x="5483991" y="1116514"/>
            <a:ext cx="1" cy="4518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2" name="Conector de Seta Reta 19"/>
          <p:cNvCxnSpPr>
            <a:stCxn id="28" idx="5"/>
          </p:cNvCxnSpPr>
          <p:nvPr/>
        </p:nvCxnSpPr>
        <p:spPr>
          <a:xfrm flipH="1">
            <a:off x="5483991" y="2256254"/>
            <a:ext cx="1" cy="3439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3" name="CaixaDeTexto 42"/>
          <p:cNvSpPr txBox="1"/>
          <p:nvPr/>
        </p:nvSpPr>
        <p:spPr>
          <a:xfrm>
            <a:off x="5002716" y="783797"/>
            <a:ext cx="1132041" cy="40011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44" name="CaixaDeTexto 43"/>
          <p:cNvSpPr txBox="1"/>
          <p:nvPr/>
        </p:nvSpPr>
        <p:spPr>
          <a:xfrm>
            <a:off x="5118171" y="2500448"/>
            <a:ext cx="1125629" cy="400110"/>
          </a:xfrm>
          <a:prstGeom prst="rect">
            <a:avLst/>
          </a:prstGeom>
          <a:noFill/>
        </p:spPr>
        <p:txBody>
          <a:bodyPr wrap="none" rtlCol="0">
            <a:spAutoFit/>
          </a:bodyPr>
          <a:lstStyle/>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cxnSp>
        <p:nvCxnSpPr>
          <p:cNvPr id="46" name="Conector de Seta Reta 25"/>
          <p:cNvCxnSpPr/>
          <p:nvPr/>
        </p:nvCxnSpPr>
        <p:spPr>
          <a:xfrm>
            <a:off x="6597314" y="1818498"/>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6483572" y="1365968"/>
            <a:ext cx="411528" cy="461665"/>
          </a:xfrm>
          <a:prstGeom prst="rect">
            <a:avLst/>
          </a:prstGeom>
          <a:noFill/>
        </p:spPr>
        <p:txBody>
          <a:bodyPr wrap="square" rtlCol="0">
            <a:spAutoFit/>
          </a:bodyPr>
          <a:lstStyle/>
          <a:p>
            <a:r>
              <a:rPr lang="pt-BR" sz="2400" dirty="0" err="1" smtClean="0">
                <a:latin typeface="Comic Sans MS" panose="030F0702030302020204" pitchFamily="66" charset="0"/>
              </a:rPr>
              <a:t>i</a:t>
            </a:r>
            <a:r>
              <a:rPr lang="pt-BR" sz="2400" baseline="-25000" dirty="0" err="1" smtClean="0">
                <a:latin typeface="Comic Sans MS" panose="030F0702030302020204" pitchFamily="66" charset="0"/>
              </a:rPr>
              <a:t>s</a:t>
            </a:r>
            <a:endParaRPr lang="pt-BR" sz="24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76985" y="375814"/>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469755" y="3113405"/>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1650379" y="2903234"/>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2192655" y="243141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2041525" y="37230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955530" y="38627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038590" y="2573020"/>
            <a:ext cx="10871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1477010" y="193548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955530" y="332105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183880" y="334137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1853565" y="1111250"/>
            <a:ext cx="848423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possivel:    (Amp1 + Amp2)</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sp>
        <p:nvSpPr>
          <p:cNvPr id="4" name="Retângulo arredondado 3"/>
          <p:cNvSpPr/>
          <p:nvPr/>
        </p:nvSpPr>
        <p:spPr>
          <a:xfrm>
            <a:off x="3688715" y="2301875"/>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3677455" y="3096666"/>
            <a:ext cx="1274445" cy="234950"/>
            <a:chOff x="4152748" y="3508181"/>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08181"/>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4653280" y="2898140"/>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5206365" y="2451100"/>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5039360" y="372935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4138295" y="385127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3185160" y="2561590"/>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5332730" y="192913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3366770" y="3207385"/>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4639310" y="3729355"/>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3565525" y="266509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w="1905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2911475" y="28194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6774815" y="229362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6764190" y="3088411"/>
            <a:ext cx="1274445" cy="234950"/>
            <a:chOff x="4152748" y="3508181"/>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08181"/>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7739380" y="2889885"/>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8292465" y="2442845"/>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8125460" y="372110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7224395" y="384302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6271260" y="258254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8472805" y="1915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6584950" y="318897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7577455" y="3681730"/>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6652895" y="265684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w="1905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5997575" y="28829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2148205" y="4373245"/>
                <a:ext cx="1777365" cy="77597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3" name="Caixa de Texto 52"/>
              <p:cNvSpPr txBox="1">
                <a:spLocks noRot="1" noChangeAspect="1" noMove="1" noResize="1" noEditPoints="1" noAdjustHandles="1" noChangeArrowheads="1" noChangeShapeType="1" noTextEdit="1"/>
              </p:cNvSpPr>
              <p:nvPr/>
            </p:nvSpPr>
            <p:spPr>
              <a:xfrm>
                <a:off x="2148205" y="4373245"/>
                <a:ext cx="1777365" cy="775970"/>
              </a:xfrm>
              <a:prstGeom prst="rect">
                <a:avLst/>
              </a:prstGeom>
              <a:blipFill rotWithShape="1">
                <a:blip r:embed="rId1"/>
                <a:stretch>
                  <a:fillRect r="-8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4" name="Caixa de Texto 53"/>
              <p:cNvSpPr txBox="1"/>
              <p:nvPr/>
            </p:nvSpPr>
            <p:spPr>
              <a:xfrm>
                <a:off x="5551170" y="4373245"/>
                <a:ext cx="2025015"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4" name="Caixa de Texto 53"/>
              <p:cNvSpPr txBox="1">
                <a:spLocks noRot="1" noChangeAspect="1" noMove="1" noResize="1" noEditPoints="1" noAdjustHandles="1" noChangeArrowheads="1" noChangeShapeType="1" noTextEdit="1"/>
              </p:cNvSpPr>
              <p:nvPr/>
            </p:nvSpPr>
            <p:spPr>
              <a:xfrm>
                <a:off x="5551170" y="4373245"/>
                <a:ext cx="2025015" cy="789940"/>
              </a:xfrm>
              <a:prstGeom prst="rect">
                <a:avLst/>
              </a:prstGeom>
              <a:blipFill rotWithShape="1">
                <a:blip r:embed="rId2"/>
                <a:stretch>
                  <a:fillRect r="-7871"/>
                </a:stretch>
              </a:blipFill>
            </p:spPr>
            <p:txBody>
              <a:bodyPr/>
              <a:lstStyle/>
              <a:p>
                <a:r>
                  <a:rPr lang="pt-BR" altLang="en-US">
                    <a:noFill/>
                  </a:rPr>
                  <a:t> </a:t>
                </a:r>
              </a:p>
            </p:txBody>
          </p:sp>
        </mc:Fallback>
      </mc:AlternateContent>
      <p:sp>
        <p:nvSpPr>
          <p:cNvPr id="55" name="Caixa de Texto 23"/>
          <p:cNvSpPr txBox="1"/>
          <p:nvPr/>
        </p:nvSpPr>
        <p:spPr>
          <a:xfrm>
            <a:off x="9590835" y="2042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6" name="Caixa de Texto 55"/>
              <p:cNvSpPr txBox="1"/>
              <p:nvPr/>
            </p:nvSpPr>
            <p:spPr>
              <a:xfrm>
                <a:off x="8637270" y="4500245"/>
                <a:ext cx="2898140"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6" name="Caixa de Texto 55"/>
              <p:cNvSpPr txBox="1">
                <a:spLocks noRot="1" noChangeAspect="1" noMove="1" noResize="1" noEditPoints="1" noAdjustHandles="1" noChangeArrowheads="1" noChangeShapeType="1" noTextEdit="1"/>
              </p:cNvSpPr>
              <p:nvPr/>
            </p:nvSpPr>
            <p:spPr>
              <a:xfrm>
                <a:off x="8637270" y="4500245"/>
                <a:ext cx="2898140" cy="789940"/>
              </a:xfrm>
              <a:prstGeom prst="rect">
                <a:avLst/>
              </a:prstGeom>
              <a:blipFill rotWithShape="1">
                <a:blip r:embed="rId3"/>
                <a:stretch>
                  <a:fillRect r="-550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56"/>
              <p:cNvSpPr txBox="1"/>
              <p:nvPr/>
            </p:nvSpPr>
            <p:spPr>
              <a:xfrm>
                <a:off x="3961765" y="5478145"/>
                <a:ext cx="5060950" cy="829310"/>
              </a:xfrm>
              <a:prstGeom prst="rect">
                <a:avLst/>
              </a:prstGeom>
              <a:noFill/>
            </p:spPr>
            <p:txBody>
              <a:bodyPr wrap="none" rtlCol="0" anchor="t">
                <a:spAutoFit/>
              </a:bodyPr>
              <a:lstStyle/>
              <a:p>
                <a:pPr algn="l"/>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𝟏𝟎𝟎</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7" name="Caixa de Texto 56"/>
              <p:cNvSpPr txBox="1">
                <a:spLocks noRot="1" noChangeAspect="1" noMove="1" noResize="1" noEditPoints="1" noAdjustHandles="1" noChangeArrowheads="1" noChangeShapeType="1" noTextEdit="1"/>
              </p:cNvSpPr>
              <p:nvPr/>
            </p:nvSpPr>
            <p:spPr>
              <a:xfrm>
                <a:off x="3961765" y="5478145"/>
                <a:ext cx="5060950" cy="829310"/>
              </a:xfrm>
              <a:prstGeom prst="rect">
                <a:avLst/>
              </a:prstGeom>
              <a:blipFill rotWithShape="1">
                <a:blip r:embed="rId4"/>
                <a:stretch>
                  <a:fillRect r="-3149"/>
                </a:stretch>
              </a:blipFill>
            </p:spPr>
            <p:txBody>
              <a:bodyPr/>
              <a:lstStyle/>
              <a:p>
                <a:r>
                  <a:rPr lang="pt-BR" altLang="en-US">
                    <a:noFill/>
                  </a:rPr>
                  <a:t> </a:t>
                </a:r>
              </a:p>
            </p:txBody>
          </p:sp>
        </mc:Fallback>
      </mc:AlternateContent>
      <p:sp>
        <p:nvSpPr>
          <p:cNvPr id="58" name="Caixa de Texto 23"/>
          <p:cNvSpPr txBox="1"/>
          <p:nvPr/>
        </p:nvSpPr>
        <p:spPr>
          <a:xfrm>
            <a:off x="4008120" y="178752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59" name="Caixa de Texto 23"/>
          <p:cNvSpPr txBox="1"/>
          <p:nvPr/>
        </p:nvSpPr>
        <p:spPr>
          <a:xfrm>
            <a:off x="7269480" y="177736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67" name="Forma livre 66"/>
          <p:cNvSpPr/>
          <p:nvPr/>
        </p:nvSpPr>
        <p:spPr>
          <a:xfrm>
            <a:off x="9721682" y="2702106"/>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57530" y="478790"/>
            <a:ext cx="11279505" cy="116840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Bipolar ou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105449" y="251995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124710" y="215836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95034" y="58894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827505" y="317571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430923" y="235647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01240" y="294143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840330" y="341197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084625" y="53507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086710" y="443622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288964" y="16982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965880" y="169826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77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877410" y="294969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876849" y="314289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469679" y="32603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289762" y="28962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726767" y="28962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268134" y="289651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228889" y="289651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823845" y="467804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93695" y="488390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073436" y="44332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882047" y="480346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3" name="Conector Reto 49"/>
          <p:cNvCxnSpPr/>
          <p:nvPr/>
        </p:nvCxnSpPr>
        <p:spPr>
          <a:xfrm flipH="1">
            <a:off x="6988810" y="2654300"/>
            <a:ext cx="20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47"/>
          <p:cNvSpPr txBox="1"/>
          <p:nvPr/>
        </p:nvSpPr>
        <p:spPr>
          <a:xfrm>
            <a:off x="7705004" y="347372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 de Texto 23"/>
          <p:cNvSpPr txBox="1"/>
          <p:nvPr/>
        </p:nvSpPr>
        <p:spPr>
          <a:xfrm>
            <a:off x="7888070" y="5504297"/>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8494464" y="64285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8426999" y="479579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3" name="Conector Reto 49"/>
          <p:cNvCxnSpPr/>
          <p:nvPr/>
        </p:nvCxnSpPr>
        <p:spPr>
          <a:xfrm>
            <a:off x="7784565" y="3495792"/>
            <a:ext cx="576000" cy="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ector Reto 74"/>
          <p:cNvCxnSpPr/>
          <p:nvPr/>
        </p:nvCxnSpPr>
        <p:spPr>
          <a:xfrm>
            <a:off x="7785020" y="61273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Conector Reto 45"/>
          <p:cNvCxnSpPr/>
          <p:nvPr/>
        </p:nvCxnSpPr>
        <p:spPr>
          <a:xfrm flipV="1">
            <a:off x="8665881" y="520481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 name="Grupo 46"/>
          <p:cNvGrpSpPr/>
          <p:nvPr/>
        </p:nvGrpSpPr>
        <p:grpSpPr>
          <a:xfrm>
            <a:off x="8474492" y="5574988"/>
            <a:ext cx="387626" cy="552342"/>
            <a:chOff x="7555792" y="2647951"/>
            <a:chExt cx="387626" cy="552342"/>
          </a:xfrm>
          <a:solidFill>
            <a:srgbClr val="00B0F0">
              <a:alpha val="97000"/>
            </a:srgbClr>
          </a:solidFill>
        </p:grpSpPr>
        <p:sp>
          <p:nvSpPr>
            <p:cNvPr id="11"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7787105" y="521283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7409094" y="146522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8929370" y="347980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6548120" y="2138045"/>
            <a:ext cx="75311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P</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9568180" y="61271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8666480" y="521271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9202420" y="147002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9000590" y="349134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6719484" y="3862348"/>
            <a:ext cx="58166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9940204" y="3859808"/>
            <a:ext cx="53657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7614237" y="33222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9729422" y="33172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7027459" y="327370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6625649" y="4060825"/>
            <a:ext cx="1668543" cy="645044"/>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8853390" y="3882229"/>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4" name="CaixaDeTexto 47"/>
          <p:cNvSpPr txBox="1"/>
          <p:nvPr/>
        </p:nvSpPr>
        <p:spPr>
          <a:xfrm>
            <a:off x="9729384" y="326036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dirty="0" smtClean="0">
              <a:latin typeface="Century Schoolbook" panose="02040604050505020304" pitchFamily="18" charset="0"/>
              <a:ea typeface="Cambria Math" panose="02040503050406030204" pitchFamily="18" charset="0"/>
            </a:endParaRPr>
          </a:p>
        </p:txBody>
      </p:sp>
      <p:grpSp>
        <p:nvGrpSpPr>
          <p:cNvPr id="102" name="Group 101"/>
          <p:cNvGrpSpPr/>
          <p:nvPr/>
        </p:nvGrpSpPr>
        <p:grpSpPr>
          <a:xfrm>
            <a:off x="8929370" y="1925320"/>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7136130" y="1930400"/>
            <a:ext cx="643890" cy="1694815"/>
            <a:chOff x="4325979" y="4921726"/>
            <a:chExt cx="644159" cy="1695108"/>
          </a:xfrm>
        </p:grpSpPr>
        <p:grpSp>
          <p:nvGrpSpPr>
            <p:cNvPr id="25" name="Group 147"/>
            <p:cNvGrpSpPr/>
            <p:nvPr/>
          </p:nvGrpSpPr>
          <p:grpSpPr bwMode="auto">
            <a:xfrm>
              <a:off x="4325979" y="5381242"/>
              <a:ext cx="638515" cy="529611"/>
              <a:chOff x="2834" y="2568"/>
              <a:chExt cx="317" cy="272"/>
            </a:xfrm>
          </p:grpSpPr>
          <p:sp>
            <p:nvSpPr>
              <p:cNvPr id="2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3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41"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7301230" y="2589530"/>
            <a:ext cx="107950" cy="130175"/>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7534505" y="4071371"/>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7705320" y="258928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9402040" y="254737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sp>
        <p:nvSpPr>
          <p:cNvPr id="54" name="Caixa de Texto 73"/>
          <p:cNvSpPr txBox="1"/>
          <p:nvPr/>
        </p:nvSpPr>
        <p:spPr>
          <a:xfrm>
            <a:off x="3396615" y="5201285"/>
            <a:ext cx="1537970" cy="829945"/>
          </a:xfrm>
          <a:prstGeom prst="rect">
            <a:avLst/>
          </a:prstGeom>
          <a:solidFill>
            <a:schemeClr val="bg1"/>
          </a:solidFill>
          <a:ln w="25400">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carga resistiva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5" name="Caixa de Texto 73"/>
          <p:cNvSpPr txBox="1"/>
          <p:nvPr/>
        </p:nvSpPr>
        <p:spPr>
          <a:xfrm>
            <a:off x="9729470" y="5201285"/>
            <a:ext cx="1537970" cy="829945"/>
          </a:xfrm>
          <a:prstGeom prst="rect">
            <a:avLst/>
          </a:prstGeom>
          <a:solidFill>
            <a:schemeClr val="bg1"/>
          </a:solidFill>
          <a:ln w="25400">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carga ativa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99440" y="393700"/>
            <a:ext cx="11279505"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Carga Ativa</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Transformação da saída diferencial em </a:t>
            </a:r>
            <a:r>
              <a:rPr lang="pt-BR" altLang="en-US" sz="2400" b="1" i="1" dirty="0" smtClean="0">
                <a:latin typeface="Comic Sans MS" panose="030F0702030302020204" pitchFamily="66" charset="0"/>
                <a:cs typeface="Comic Sans MS" panose="030F0702030302020204" pitchFamily="66" charset="0"/>
                <a:sym typeface="+mn-ea"/>
              </a:rPr>
              <a:t>single (</a:t>
            </a:r>
            <a:r>
              <a:rPr lang="pt-BR" altLang="en-US" sz="2400" b="1" dirty="0" smtClean="0">
                <a:latin typeface="Comic Sans MS" panose="030F0702030302020204" pitchFamily="66" charset="0"/>
                <a:cs typeface="Comic Sans MS" panose="030F0702030302020204" pitchFamily="66" charset="0"/>
                <a:sym typeface="+mn-ea"/>
              </a:rPr>
              <a:t>Q3 = Q4)</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499870" y="247078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07429" y="62640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33550" y="378277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913990" y="390981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90670" y="59577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92755" y="50432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377989" y="146268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385310" y="28270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720465" y="24707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436620" y="379095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436620" y="394208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973830" y="59575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3072130" y="50431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973930" y="321194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331672" y="3440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17572" y="34042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681394" y="336958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975649" y="338736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29890" y="52851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199740" y="54909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79481" y="504035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5" name="Caixa de Texto 73"/>
          <p:cNvSpPr txBox="1"/>
          <p:nvPr/>
        </p:nvSpPr>
        <p:spPr>
          <a:xfrm>
            <a:off x="3375660" y="5233670"/>
            <a:ext cx="1874520" cy="906780"/>
          </a:xfrm>
          <a:prstGeom prst="rect">
            <a:avLst/>
          </a:prstGeom>
          <a:solidFill>
            <a:schemeClr val="bg1"/>
          </a:solidFill>
          <a:ln w="25400">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carga ativa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saída single</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47" name="Grupo 46"/>
          <p:cNvGrpSpPr/>
          <p:nvPr/>
        </p:nvGrpSpPr>
        <p:grpSpPr>
          <a:xfrm>
            <a:off x="2988092" y="541052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707740" y="2430226"/>
            <a:ext cx="1783849" cy="748570"/>
            <a:chOff x="8610600" y="2524505"/>
            <a:chExt cx="1783849" cy="74857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654910" y="243022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604135" y="277304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183130" y="192278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3092402" y="165033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2179320" y="331724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648000" y="304233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300269" y="4068723"/>
            <a:ext cx="1645920" cy="52197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8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4208059" y="4179848"/>
            <a:ext cx="1637665"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45" name="Caixa de Texto 73"/>
          <p:cNvSpPr txBox="1"/>
          <p:nvPr/>
        </p:nvSpPr>
        <p:spPr>
          <a:xfrm>
            <a:off x="6276340" y="2251710"/>
            <a:ext cx="5793105" cy="349186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a analise do circuito vamos considerar que os dois lados ainda são simétricos, o que permite as aplicar as considerações usadas para entrada diferencial e modo comum.</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fazer uma análise simplificada, considerando o papel conversor de corrente do par diferencial, ou uma detalhada.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99440" y="39370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Carga Ativa</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592580" y="222694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7904" y="62640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33550" y="378277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913990" y="39288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90670" y="59577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92755" y="50432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739939" y="86514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406265" y="262763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720465" y="219646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436620" y="379095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423285" y="396875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973830" y="59575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3072130" y="50431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973930" y="296810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331672" y="3440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17572" y="36131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973744" y="297271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C4</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954059" y="3476903"/>
            <a:ext cx="201930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r>
              <a:rPr lang="pt-BR" sz="2000" i="1" dirty="0" smtClean="0">
                <a:latin typeface="Century Schoolbook" panose="02040604050505020304" pitchFamily="18" charset="0"/>
                <a:ea typeface="Cambria Math" panose="02040503050406030204" pitchFamily="18" charset="0"/>
              </a:rPr>
              <a:t>=</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29890" y="52851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199740" y="54909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79481" y="504035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88092" y="541052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5" name="Caixa de Texto 73"/>
          <p:cNvSpPr txBox="1"/>
          <p:nvPr/>
        </p:nvSpPr>
        <p:spPr>
          <a:xfrm>
            <a:off x="3817620" y="5298440"/>
            <a:ext cx="2257425" cy="906780"/>
          </a:xfrm>
          <a:prstGeom prst="rect">
            <a:avLst/>
          </a:prstGeom>
          <a:solidFill>
            <a:schemeClr val="bg1"/>
          </a:solidFill>
          <a:ln w="25400">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carga ativa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saída single</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upo 137"/>
          <p:cNvGrpSpPr/>
          <p:nvPr/>
        </p:nvGrpSpPr>
        <p:grpSpPr>
          <a:xfrm rot="16200000" flipV="1">
            <a:off x="2723615" y="2105106"/>
            <a:ext cx="1783849" cy="748570"/>
            <a:chOff x="8610600" y="2524505"/>
            <a:chExt cx="1783849" cy="74857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654910" y="210510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604135" y="246316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183130" y="15976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3092402" y="132521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2179320" y="299275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658160" y="271721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276139" y="4126508"/>
            <a:ext cx="165608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4208059" y="414174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45" name="Caixa de Texto 73"/>
          <p:cNvSpPr txBox="1"/>
          <p:nvPr/>
        </p:nvSpPr>
        <p:spPr>
          <a:xfrm>
            <a:off x="6286500" y="1683385"/>
            <a:ext cx="5592445" cy="349186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Analise simplificada</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 O par diferencial converte a diferença de tensão em diferença de corrente. O transistores Q3/Q4 espelham a corrente do lado esquerdo para a saída. Para determinar a tensão na saída, modelamos Q2 e Q4 como (fonte de corrente + impedancia)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de Seta Reta 59"/>
          <p:cNvCxnSpPr/>
          <p:nvPr/>
        </p:nvCxnSpPr>
        <p:spPr>
          <a:xfrm flipH="1">
            <a:off x="3817572" y="29139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222164" y="337149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2717165" y="336550"/>
            <a:ext cx="6576060"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Analise Simplificada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412240" y="209550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17564" y="62151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53210" y="373388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733650" y="387996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010330" y="59088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012415" y="49943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573569" y="816253"/>
            <a:ext cx="68326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225925" y="245681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529965" y="20808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256280" y="374205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256915" y="39281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93490" y="59086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91790" y="49942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93590" y="29192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118947" y="33222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77872" y="35642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793404" y="2883178"/>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C4</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773719" y="3428008"/>
            <a:ext cx="201930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r>
              <a:rPr lang="pt-BR" sz="2000" i="1" dirty="0" smtClean="0">
                <a:latin typeface="Century Schoolbook" panose="02040604050505020304" pitchFamily="18" charset="0"/>
                <a:ea typeface="Cambria Math" panose="02040503050406030204" pitchFamily="18" charset="0"/>
              </a:rPr>
              <a:t>=</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749550" y="52362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19400" y="544206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99141" y="499145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807752" y="536162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539635" y="2059851"/>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74570" y="205621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423795" y="241490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002790" y="154876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912062" y="127631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998980" y="294386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477820" y="266832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95799" y="407761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4027719" y="409285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 name="Conector de Seta Reta 59"/>
          <p:cNvCxnSpPr/>
          <p:nvPr/>
        </p:nvCxnSpPr>
        <p:spPr>
          <a:xfrm flipH="1">
            <a:off x="3677872" y="289556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 name="Conector Reto 74"/>
          <p:cNvCxnSpPr/>
          <p:nvPr/>
        </p:nvCxnSpPr>
        <p:spPr>
          <a:xfrm>
            <a:off x="10888265" y="4489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Conector Reto 47"/>
          <p:cNvCxnSpPr/>
          <p:nvPr/>
        </p:nvCxnSpPr>
        <p:spPr>
          <a:xfrm rot="16200000">
            <a:off x="10493811" y="2545211"/>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467215" y="499618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10903019" y="53458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rot="16200000">
            <a:off x="10860474" y="5159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1191154" y="30959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475506" y="35671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9292372" y="393732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8" name="Conector de Seta Reta 59"/>
            <p:cNvCxnSpPr/>
            <p:nvPr/>
          </p:nvCxnSpPr>
          <p:spPr>
            <a:xfrm flipH="1">
              <a:off x="774900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9" name="Caixa de Texto 51"/>
              <p:cNvSpPr txBox="1"/>
              <p:nvPr/>
            </p:nvSpPr>
            <p:spPr>
              <a:xfrm>
                <a:off x="7996555" y="3970020"/>
                <a:ext cx="134937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29" name="Caixa de Texto 51"/>
              <p:cNvSpPr txBox="1">
                <a:spLocks noRot="1" noChangeAspect="1" noMove="1" noResize="1" noEditPoints="1" noAdjustHandles="1" noChangeArrowheads="1" noChangeShapeType="1" noTextEdit="1"/>
              </p:cNvSpPr>
              <p:nvPr/>
            </p:nvSpPr>
            <p:spPr>
              <a:xfrm>
                <a:off x="7996555" y="3970020"/>
                <a:ext cx="1349375" cy="4419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0" name="Caixa de Texto 61"/>
              <p:cNvSpPr txBox="1"/>
              <p:nvPr/>
            </p:nvSpPr>
            <p:spPr>
              <a:xfrm>
                <a:off x="11020425" y="420243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61"/>
              <p:cNvSpPr txBox="1">
                <a:spLocks noRot="1" noChangeAspect="1" noMove="1" noResize="1" noEditPoints="1" noAdjustHandles="1" noChangeArrowheads="1" noChangeShapeType="1" noTextEdit="1"/>
              </p:cNvSpPr>
              <p:nvPr/>
            </p:nvSpPr>
            <p:spPr>
              <a:xfrm>
                <a:off x="11020425" y="4202430"/>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1" name="Conector Reto 79"/>
          <p:cNvCxnSpPr/>
          <p:nvPr/>
        </p:nvCxnSpPr>
        <p:spPr>
          <a:xfrm rot="5400000" flipH="1" flipV="1">
            <a:off x="10335203" y="3531749"/>
            <a:ext cx="14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a:off x="9282212" y="1692275"/>
            <a:ext cx="2675473" cy="1459049"/>
            <a:chOff x="14220" y="1722"/>
            <a:chExt cx="4213" cy="2298"/>
          </a:xfrm>
        </p:grpSpPr>
        <p:cxnSp>
          <p:nvCxnSpPr>
            <p:cNvPr id="33" name="Conector Reto 74"/>
            <p:cNvCxnSpPr/>
            <p:nvPr/>
          </p:nvCxnSpPr>
          <p:spPr>
            <a:xfrm>
              <a:off x="16748" y="317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47"/>
            <p:cNvCxnSpPr/>
            <p:nvPr/>
          </p:nvCxnSpPr>
          <p:spPr>
            <a:xfrm rot="16200000">
              <a:off x="15760" y="484"/>
              <a:ext cx="0" cy="249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5" name="Conector Reto 48"/>
            <p:cNvCxnSpPr/>
            <p:nvPr/>
          </p:nvCxnSpPr>
          <p:spPr>
            <a:xfrm flipH="1">
              <a:off x="14510" y="3977"/>
              <a:ext cx="24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 name="Grupo 56"/>
            <p:cNvGrpSpPr/>
            <p:nvPr/>
          </p:nvGrpSpPr>
          <p:grpSpPr>
            <a:xfrm rot="5400000" flipH="1">
              <a:off x="15876" y="2642"/>
              <a:ext cx="2211" cy="370"/>
              <a:chOff x="4172425" y="3524056"/>
              <a:chExt cx="1404137" cy="255373"/>
            </a:xfrm>
          </p:grpSpPr>
          <p:cxnSp>
            <p:nvCxnSpPr>
              <p:cNvPr id="37" name="Conector Reto 79"/>
              <p:cNvCxnSpPr/>
              <p:nvPr/>
            </p:nvCxnSpPr>
            <p:spPr>
              <a:xfrm flipV="1">
                <a:off x="4172425" y="3651288"/>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27"/>
            <p:cNvCxnSpPr/>
            <p:nvPr/>
          </p:nvCxnSpPr>
          <p:spPr>
            <a:xfrm flipV="1">
              <a:off x="14523" y="1727"/>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4220" y="2310"/>
              <a:ext cx="610" cy="870"/>
              <a:chOff x="7546261" y="2647951"/>
              <a:chExt cx="387626" cy="552342"/>
            </a:xfrm>
            <a:solidFill>
              <a:srgbClr val="00B0F0">
                <a:alpha val="97000"/>
              </a:srgbClr>
            </a:solidFill>
          </p:grpSpPr>
          <p:sp>
            <p:nvSpPr>
              <p:cNvPr id="84" name="Elipse 29"/>
              <p:cNvSpPr/>
              <p:nvPr/>
            </p:nvSpPr>
            <p:spPr>
              <a:xfrm>
                <a:off x="7546261"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0" name="Conector de Seta Reta 59"/>
              <p:cNvCxnSpPr/>
              <p:nvPr/>
            </p:nvCxnSpPr>
            <p:spPr>
              <a:xfrm flipH="1">
                <a:off x="7739465"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51" name="Caixa de Texto 61"/>
                <p:cNvSpPr txBox="1"/>
                <p:nvPr/>
              </p:nvSpPr>
              <p:spPr>
                <a:xfrm>
                  <a:off x="16956" y="2455"/>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61"/>
                <p:cNvSpPr txBox="1">
                  <a:spLocks noRot="1" noChangeAspect="1" noMove="1" noResize="1" noEditPoints="1" noAdjustHandles="1" noChangeArrowheads="1" noChangeShapeType="1" noTextEdit="1"/>
                </p:cNvSpPr>
                <p:nvPr/>
              </p:nvSpPr>
              <p:spPr>
                <a:xfrm>
                  <a:off x="16956" y="2455"/>
                  <a:ext cx="1477" cy="822"/>
                </a:xfrm>
                <a:prstGeom prst="rect">
                  <a:avLst/>
                </a:prstGeom>
                <a:blipFill rotWithShape="1">
                  <a:blip r:embed="rId3"/>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53" name="Caixa de Texto 51"/>
              <p:cNvSpPr txBox="1"/>
              <p:nvPr/>
            </p:nvSpPr>
            <p:spPr>
              <a:xfrm>
                <a:off x="7996555" y="2505075"/>
                <a:ext cx="147002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3" name="Caixa de Texto 51"/>
              <p:cNvSpPr txBox="1">
                <a:spLocks noRot="1" noChangeAspect="1" noMove="1" noResize="1" noEditPoints="1" noAdjustHandles="1" noChangeArrowheads="1" noChangeShapeType="1" noTextEdit="1"/>
              </p:cNvSpPr>
              <p:nvPr/>
            </p:nvSpPr>
            <p:spPr>
              <a:xfrm>
                <a:off x="7996555" y="2505075"/>
                <a:ext cx="1470025" cy="44196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4" name="Conector Reto 37"/>
          <p:cNvCxnSpPr/>
          <p:nvPr/>
        </p:nvCxnSpPr>
        <p:spPr>
          <a:xfrm rot="16200000">
            <a:off x="11193214" y="15225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10852854" y="15327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37"/>
          <p:cNvCxnSpPr/>
          <p:nvPr/>
        </p:nvCxnSpPr>
        <p:spPr>
          <a:xfrm rot="10800000">
            <a:off x="11026209" y="1346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37"/>
          <p:cNvCxnSpPr/>
          <p:nvPr/>
        </p:nvCxnSpPr>
        <p:spPr>
          <a:xfrm>
            <a:off x="11231314" y="16990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3931920" y="5218430"/>
                <a:ext cx="6257925" cy="96901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3931920" y="5218430"/>
                <a:ext cx="6257925" cy="969010"/>
              </a:xfrm>
              <a:prstGeom prst="rect">
                <a:avLst/>
              </a:prstGeom>
              <a:blipFill rotWithShape="1">
                <a:blip r:embed="rId5"/>
                <a:stretch>
                  <a:fillRect l="-355" t="-2294" r="-355" b="-2294"/>
                </a:stretch>
              </a:blipFill>
              <a:ln w="44450">
                <a:solidFill>
                  <a:srgbClr val="FFFF00"/>
                </a:solidFill>
              </a:ln>
            </p:spPr>
            <p:txBody>
              <a:bodyPr/>
              <a:lstStyle/>
              <a:p>
                <a:r>
                  <a:rPr lang="pt-BR" altLang="en-US">
                    <a:noFill/>
                  </a:rPr>
                  <a:t> </a:t>
                </a:r>
              </a:p>
            </p:txBody>
          </p:sp>
        </mc:Fallback>
      </mc:AlternateContent>
      <p:sp>
        <p:nvSpPr>
          <p:cNvPr id="61" name="CaixaDeTexto 47"/>
          <p:cNvSpPr txBox="1"/>
          <p:nvPr/>
        </p:nvSpPr>
        <p:spPr>
          <a:xfrm>
            <a:off x="95799" y="331053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11" name="Grupo 56"/>
          <p:cNvGrpSpPr/>
          <p:nvPr/>
        </p:nvGrpSpPr>
        <p:grpSpPr>
          <a:xfrm rot="5400000" flipH="1">
            <a:off x="10343675" y="4176909"/>
            <a:ext cx="1404000" cy="234950"/>
            <a:chOff x="4143847" y="3524056"/>
            <a:chExt cx="1404137" cy="255373"/>
          </a:xfrm>
        </p:grpSpPr>
        <p:cxnSp>
          <p:nvCxnSpPr>
            <p:cNvPr id="1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Tree>
  </p:cSld>
  <p:clrMapOvr>
    <a:masterClrMapping/>
  </p:clrMapOvr>
</p:sld>
</file>

<file path=ppt/slides/slide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99440" y="544830"/>
            <a:ext cx="11279505"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Carga Ativa</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233805" y="226949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674689" y="63066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00810" y="382532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581250" y="39714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857930" y="60003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860015" y="508583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452284" y="90769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3779520" y="292925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387725" y="224091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103880" y="383349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104515" y="397129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641090" y="60001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739390" y="508571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641190" y="335355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2597150" y="532765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867000" y="553350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846741" y="508289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655352" y="545306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371360" y="2151291"/>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322170" y="214765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271395" y="249999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850390" y="164020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759662" y="136775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846580" y="303530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325420" y="275976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44999" y="416905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3875319" y="418429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55" name="CaixaDeTexto 47"/>
          <p:cNvSpPr txBox="1"/>
          <p:nvPr/>
        </p:nvSpPr>
        <p:spPr>
          <a:xfrm flipH="1">
            <a:off x="1343025" y="2921000"/>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145" name="Caixa de Texto 73"/>
          <p:cNvSpPr txBox="1"/>
          <p:nvPr/>
        </p:nvSpPr>
        <p:spPr>
          <a:xfrm>
            <a:off x="6159500" y="2499995"/>
            <a:ext cx="5592445" cy="238442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Analise Completa</a:t>
            </a:r>
            <a:endParaRPr lang="pt-BR" altLang="en-US" sz="2400" b="1" dirty="0" smtClean="0">
              <a:solidFill>
                <a:srgbClr val="FF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Aplicam-se os modelos de pequenos sinais para os transistores. Continuamos supondo simetria e, portanto, terra virtual nos emissores de Q1 e Q2.</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8" name="Conector Reto 27"/>
          <p:cNvCxnSpPr/>
          <p:nvPr/>
        </p:nvCxnSpPr>
        <p:spPr>
          <a:xfrm flipV="1">
            <a:off x="10892826" y="204823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 name="Slide Number Placeholder 1"/>
          <p:cNvSpPr>
            <a:spLocks noGrp="1"/>
          </p:cNvSpPr>
          <p:nvPr/>
        </p:nvSpPr>
        <p:spPr>
          <a:xfrm>
            <a:off x="9000490" y="63785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5" name="Conector Reto 74"/>
          <p:cNvCxnSpPr/>
          <p:nvPr/>
        </p:nvCxnSpPr>
        <p:spPr>
          <a:xfrm>
            <a:off x="9282985" y="4347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9374531" y="1916971"/>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7381875" y="4806315"/>
            <a:ext cx="20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56"/>
          <p:cNvGrpSpPr/>
          <p:nvPr/>
        </p:nvGrpSpPr>
        <p:grpSpPr>
          <a:xfrm rot="5400000" flipH="1">
            <a:off x="8739030" y="4034669"/>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4" name="Grupo 108"/>
          <p:cNvGrpSpPr/>
          <p:nvPr/>
        </p:nvGrpSpPr>
        <p:grpSpPr>
          <a:xfrm rot="5400000" flipH="1">
            <a:off x="8738395" y="264274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9440545" y="250126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9440545" y="250126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1" name="Conector Reto 37"/>
          <p:cNvCxnSpPr/>
          <p:nvPr/>
        </p:nvCxnSpPr>
        <p:spPr>
          <a:xfrm>
            <a:off x="9087554" y="205530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8920549" y="22248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8952934" y="24013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9297739" y="52036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9255194" y="50169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8548919" y="300001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7870226" y="342491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7677567" y="379508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7870190" y="4258310"/>
                <a:ext cx="1244600" cy="44259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a:latin typeface="Cambria Math" panose="02040503050406030204" pitchFamily="18" charset="0"/>
                              <a:cs typeface="Cambria Math" panose="02040503050406030204" pitchFamily="18" charset="0"/>
                            </a:rPr>
                          </m:ctrlPr>
                        </m:sSubPr>
                        <m:e>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7870190" y="4258310"/>
                <a:ext cx="1244600" cy="44259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9392285" y="388747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9392285" y="3887470"/>
                <a:ext cx="93789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4" name="Grupo 28"/>
          <p:cNvGrpSpPr/>
          <p:nvPr/>
        </p:nvGrpSpPr>
        <p:grpSpPr>
          <a:xfrm flipV="1">
            <a:off x="10681117" y="2476188"/>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 name="Caixa de Texto 51"/>
              <p:cNvSpPr txBox="1"/>
              <p:nvPr/>
            </p:nvSpPr>
            <p:spPr>
              <a:xfrm>
                <a:off x="11078210" y="285686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9" name="Caixa de Texto 51"/>
              <p:cNvSpPr txBox="1">
                <a:spLocks noRot="1" noChangeAspect="1" noMove="1" noResize="1" noEditPoints="1" noAdjustHandles="1" noChangeArrowheads="1" noChangeShapeType="1" noTextEdit="1"/>
              </p:cNvSpPr>
              <p:nvPr/>
            </p:nvSpPr>
            <p:spPr>
              <a:xfrm>
                <a:off x="11078210" y="2856865"/>
                <a:ext cx="99377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0" name="Conector Reto 27"/>
          <p:cNvCxnSpPr/>
          <p:nvPr/>
        </p:nvCxnSpPr>
        <p:spPr>
          <a:xfrm flipV="1">
            <a:off x="5045111" y="155547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3435270" y="3854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34"/>
          <p:cNvCxnSpPr/>
          <p:nvPr/>
        </p:nvCxnSpPr>
        <p:spPr>
          <a:xfrm rot="5400000" flipH="1">
            <a:off x="1271719" y="26569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705428" y="3051023"/>
            <a:ext cx="833036" cy="410845"/>
          </a:xfrm>
          <a:prstGeom prst="rect">
            <a:avLst/>
          </a:prstGeom>
          <a:noFill/>
        </p:spPr>
        <p:txBody>
          <a:bodyPr wrap="square" rtlCol="0">
            <a:spAutoFit/>
          </a:bodyPr>
          <a:p>
            <a:pPr algn="ctr"/>
            <a:r>
              <a:rPr lang="pt-BR" altLang="en-US" sz="3200" i="1" baseline="-25000" dirty="0" smtClean="0">
                <a:latin typeface="Cambria" panose="02040503050406030204" charset="0"/>
                <a:cs typeface="Cambria" panose="02040503050406030204" charset="0"/>
              </a:rPr>
              <a:t>vbe1</a:t>
            </a:r>
            <a:endParaRPr lang="pt-BR" altLang="en-US" sz="3200" i="1" baseline="-25000" dirty="0" smtClean="0">
              <a:latin typeface="Cambria" panose="02040503050406030204" charset="0"/>
              <a:cs typeface="Cambria" panose="02040503050406030204" charset="0"/>
            </a:endParaRPr>
          </a:p>
        </p:txBody>
      </p:sp>
      <p:sp>
        <p:nvSpPr>
          <p:cNvPr id="28" name="Caixa de Texto 23"/>
          <p:cNvSpPr txBox="1"/>
          <p:nvPr/>
        </p:nvSpPr>
        <p:spPr>
          <a:xfrm>
            <a:off x="168811" y="2794962"/>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cxnSp>
        <p:nvCxnSpPr>
          <p:cNvPr id="29" name="Conector Reto 47"/>
          <p:cNvCxnSpPr/>
          <p:nvPr/>
        </p:nvCxnSpPr>
        <p:spPr>
          <a:xfrm rot="16200000">
            <a:off x="3526816" y="1424211"/>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H="1">
            <a:off x="1515110" y="4300220"/>
            <a:ext cx="20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orma livre 50"/>
          <p:cNvSpPr/>
          <p:nvPr/>
        </p:nvSpPr>
        <p:spPr>
          <a:xfrm>
            <a:off x="745490" y="29781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4" name="Grupo 56"/>
          <p:cNvGrpSpPr/>
          <p:nvPr/>
        </p:nvGrpSpPr>
        <p:grpSpPr>
          <a:xfrm rot="5400000" flipH="1">
            <a:off x="2891315" y="3541909"/>
            <a:ext cx="1404000" cy="234950"/>
            <a:chOff x="4143847" y="3524056"/>
            <a:chExt cx="1404137" cy="255373"/>
          </a:xfrm>
        </p:grpSpPr>
        <p:cxnSp>
          <p:nvCxnSpPr>
            <p:cNvPr id="3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7" name="CaixaDeTexto 47"/>
          <p:cNvSpPr txBox="1"/>
          <p:nvPr/>
        </p:nvSpPr>
        <p:spPr>
          <a:xfrm>
            <a:off x="793664" y="237581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48" name="Grupo 108"/>
          <p:cNvGrpSpPr/>
          <p:nvPr/>
        </p:nvGrpSpPr>
        <p:grpSpPr>
          <a:xfrm rot="5400000" flipH="1">
            <a:off x="2890680" y="2149989"/>
            <a:ext cx="1404000" cy="234950"/>
            <a:chOff x="4143847" y="3524056"/>
            <a:chExt cx="1404137" cy="255373"/>
          </a:xfrm>
        </p:grpSpPr>
        <p:cxnSp>
          <p:nvCxnSpPr>
            <p:cNvPr id="4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1" name="Caixa de Texto 117"/>
              <p:cNvSpPr txBox="1"/>
              <p:nvPr/>
            </p:nvSpPr>
            <p:spPr>
              <a:xfrm>
                <a:off x="3592830" y="200850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117"/>
              <p:cNvSpPr txBox="1">
                <a:spLocks noRot="1" noChangeAspect="1" noMove="1" noResize="1" noEditPoints="1" noAdjustHandles="1" noChangeArrowheads="1" noChangeShapeType="1" noTextEdit="1"/>
              </p:cNvSpPr>
              <p:nvPr/>
            </p:nvSpPr>
            <p:spPr>
              <a:xfrm>
                <a:off x="3592830" y="2008505"/>
                <a:ext cx="937895" cy="52197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52" name="Conector Reto 37"/>
          <p:cNvCxnSpPr/>
          <p:nvPr/>
        </p:nvCxnSpPr>
        <p:spPr>
          <a:xfrm>
            <a:off x="3239839" y="156254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rot="16200000">
            <a:off x="3072834" y="17320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37"/>
          <p:cNvCxnSpPr/>
          <p:nvPr/>
        </p:nvCxnSpPr>
        <p:spPr>
          <a:xfrm>
            <a:off x="3105219" y="19086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7"/>
          <p:cNvCxnSpPr/>
          <p:nvPr/>
        </p:nvCxnSpPr>
        <p:spPr>
          <a:xfrm>
            <a:off x="3450024" y="47108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3407479" y="452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DeTexto 47"/>
          <p:cNvSpPr txBox="1"/>
          <p:nvPr/>
        </p:nvSpPr>
        <p:spPr>
          <a:xfrm>
            <a:off x="2701204" y="248820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9" name="Conector Reto 27"/>
          <p:cNvCxnSpPr/>
          <p:nvPr/>
        </p:nvCxnSpPr>
        <p:spPr>
          <a:xfrm flipV="1">
            <a:off x="2022511" y="293215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829852" y="3302323"/>
            <a:ext cx="387626" cy="552342"/>
            <a:chOff x="7555792" y="2647951"/>
            <a:chExt cx="387626" cy="552342"/>
          </a:xfrm>
          <a:solidFill>
            <a:srgbClr val="00B0F0">
              <a:alpha val="97000"/>
            </a:srgbClr>
          </a:solidFill>
        </p:grpSpPr>
        <p:sp>
          <p:nvSpPr>
            <p:cNvPr id="6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3" name="Caixa de Texto 51"/>
              <p:cNvSpPr txBox="1"/>
              <p:nvPr/>
            </p:nvSpPr>
            <p:spPr>
              <a:xfrm>
                <a:off x="2011680" y="3725545"/>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51"/>
              <p:cNvSpPr txBox="1">
                <a:spLocks noRot="1" noChangeAspect="1" noMove="1" noResize="1" noEditPoints="1" noAdjustHandles="1" noChangeArrowheads="1" noChangeShapeType="1" noTextEdit="1"/>
              </p:cNvSpPr>
              <p:nvPr/>
            </p:nvSpPr>
            <p:spPr>
              <a:xfrm>
                <a:off x="2011680" y="3725545"/>
                <a:ext cx="1416050" cy="47561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4" name="Caixa de Texto 61"/>
              <p:cNvSpPr txBox="1"/>
              <p:nvPr/>
            </p:nvSpPr>
            <p:spPr>
              <a:xfrm>
                <a:off x="3567430" y="339471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4" name="Caixa de Texto 61"/>
              <p:cNvSpPr txBox="1">
                <a:spLocks noRot="1" noChangeAspect="1" noMove="1" noResize="1" noEditPoints="1" noAdjustHandles="1" noChangeArrowheads="1" noChangeShapeType="1" noTextEdit="1"/>
              </p:cNvSpPr>
              <p:nvPr/>
            </p:nvSpPr>
            <p:spPr>
              <a:xfrm>
                <a:off x="3567430" y="3394710"/>
                <a:ext cx="937895" cy="460375"/>
              </a:xfrm>
              <a:prstGeom prst="rect">
                <a:avLst/>
              </a:prstGeom>
              <a:blipFill rotWithShape="1">
                <a:blip r:embed="rId7"/>
                <a:stretch>
                  <a:fillRect/>
                </a:stretch>
              </a:blipFill>
            </p:spPr>
            <p:txBody>
              <a:bodyPr/>
              <a:lstStyle/>
              <a:p>
                <a:r>
                  <a:rPr lang="pt-BR" altLang="en-US">
                    <a:noFill/>
                  </a:rPr>
                  <a:t> </a:t>
                </a:r>
              </a:p>
            </p:txBody>
          </p:sp>
        </mc:Fallback>
      </mc:AlternateContent>
      <p:grpSp>
        <p:nvGrpSpPr>
          <p:cNvPr id="65" name="Grupo 28"/>
          <p:cNvGrpSpPr/>
          <p:nvPr/>
        </p:nvGrpSpPr>
        <p:grpSpPr>
          <a:xfrm flipV="1">
            <a:off x="4833402" y="1983428"/>
            <a:ext cx="387626" cy="552342"/>
            <a:chOff x="7555792" y="2647951"/>
            <a:chExt cx="387626" cy="552342"/>
          </a:xfrm>
          <a:solidFill>
            <a:srgbClr val="00B0F0">
              <a:alpha val="97000"/>
            </a:srgbClr>
          </a:solidFill>
        </p:grpSpPr>
        <p:sp>
          <p:nvSpPr>
            <p:cNvPr id="6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8" name="Caixa de Texto 51"/>
              <p:cNvSpPr txBox="1"/>
              <p:nvPr/>
            </p:nvSpPr>
            <p:spPr>
              <a:xfrm>
                <a:off x="4346575" y="5271135"/>
                <a:ext cx="10896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8" name="Caixa de Texto 51"/>
              <p:cNvSpPr txBox="1">
                <a:spLocks noRot="1" noChangeAspect="1" noMove="1" noResize="1" noEditPoints="1" noAdjustHandles="1" noChangeArrowheads="1" noChangeShapeType="1" noTextEdit="1"/>
              </p:cNvSpPr>
              <p:nvPr/>
            </p:nvSpPr>
            <p:spPr>
              <a:xfrm>
                <a:off x="4346575" y="5271135"/>
                <a:ext cx="1089660" cy="46037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8"/>
              <p:cNvSpPr txBox="1"/>
              <p:nvPr/>
            </p:nvSpPr>
            <p:spPr>
              <a:xfrm>
                <a:off x="1343660" y="4914900"/>
                <a:ext cx="4029710"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1343660" y="4914900"/>
                <a:ext cx="4029710" cy="977900"/>
              </a:xfrm>
              <a:prstGeom prst="rect">
                <a:avLst/>
              </a:prstGeom>
              <a:blipFill rotWithShape="1">
                <a:blip r:embed="rId9"/>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8"/>
              <p:cNvSpPr txBox="1"/>
              <p:nvPr/>
            </p:nvSpPr>
            <p:spPr>
              <a:xfrm>
                <a:off x="7268210" y="5448300"/>
                <a:ext cx="4029710" cy="8515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7268210" y="5448300"/>
                <a:ext cx="4029710" cy="851535"/>
              </a:xfrm>
              <a:prstGeom prst="rect">
                <a:avLst/>
              </a:prstGeom>
              <a:blipFill rotWithShape="1">
                <a:blip r:embed="rId10"/>
                <a:stretch>
                  <a:fillRect/>
                </a:stretch>
              </a:blipFill>
              <a:ln w="44450">
                <a:noFill/>
              </a:ln>
            </p:spPr>
            <p:txBody>
              <a:bodyPr/>
              <a:lstStyle/>
              <a:p>
                <a:r>
                  <a:rPr lang="pt-BR" altLang="en-US">
                    <a:noFill/>
                  </a:rPr>
                  <a:t> </a:t>
                </a:r>
              </a:p>
            </p:txBody>
          </p:sp>
        </mc:Fallback>
      </mc:AlternateContent>
      <p:cxnSp>
        <p:nvCxnSpPr>
          <p:cNvPr id="12" name="Conector Reto 34"/>
          <p:cNvCxnSpPr/>
          <p:nvPr/>
        </p:nvCxnSpPr>
        <p:spPr>
          <a:xfrm rot="5400000" flipH="1">
            <a:off x="7120704" y="313256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6530918" y="3795243"/>
            <a:ext cx="833036" cy="410845"/>
          </a:xfrm>
          <a:prstGeom prst="rect">
            <a:avLst/>
          </a:prstGeom>
          <a:noFill/>
        </p:spPr>
        <p:txBody>
          <a:bodyPr wrap="square" rtlCol="0">
            <a:spAutoFit/>
          </a:bodyPr>
          <a:p>
            <a:pPr algn="ctr"/>
            <a:r>
              <a:rPr lang="pt-BR" altLang="en-US" sz="3200" i="1" baseline="-25000" dirty="0" smtClean="0">
                <a:latin typeface="Cambria" panose="02040503050406030204" charset="0"/>
                <a:cs typeface="Cambria" panose="02040503050406030204" charset="0"/>
              </a:rPr>
              <a:t>vbe2</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5920641" y="339440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18" name="Forma livre 50"/>
          <p:cNvSpPr/>
          <p:nvPr/>
        </p:nvSpPr>
        <p:spPr>
          <a:xfrm>
            <a:off x="6574155" y="344233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3" name="CaixaDeTexto 47"/>
          <p:cNvSpPr txBox="1"/>
          <p:nvPr/>
        </p:nvSpPr>
        <p:spPr>
          <a:xfrm>
            <a:off x="6530889" y="2839998"/>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72" name="Caixa de Texto 51"/>
              <p:cNvSpPr txBox="1"/>
              <p:nvPr/>
            </p:nvSpPr>
            <p:spPr>
              <a:xfrm>
                <a:off x="5220970" y="201612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72" name="Caixa de Texto 51"/>
              <p:cNvSpPr txBox="1">
                <a:spLocks noRot="1" noChangeAspect="1" noMove="1" noResize="1" noEditPoints="1" noAdjustHandles="1" noChangeArrowheads="1" noChangeShapeType="1" noTextEdit="1"/>
              </p:cNvSpPr>
              <p:nvPr/>
            </p:nvSpPr>
            <p:spPr>
              <a:xfrm>
                <a:off x="5220970" y="2016125"/>
                <a:ext cx="993775" cy="460375"/>
              </a:xfrm>
              <a:prstGeom prst="rect">
                <a:avLst/>
              </a:prstGeom>
              <a:blipFill rotWithShape="1">
                <a:blip r:embed="rId11"/>
                <a:stretch>
                  <a:fillRect b="-2621"/>
                </a:stretch>
              </a:blipFill>
            </p:spPr>
            <p:txBody>
              <a:bodyPr/>
              <a:lstStyle/>
              <a:p>
                <a:r>
                  <a:rPr lang="pt-BR" altLang="en-US">
                    <a:noFill/>
                  </a:rPr>
                  <a:t> </a:t>
                </a:r>
              </a:p>
            </p:txBody>
          </p:sp>
        </mc:Fallback>
      </mc:AlternateContent>
      <p:sp>
        <p:nvSpPr>
          <p:cNvPr id="73" name="Caixa de Texto 114"/>
          <p:cNvSpPr txBox="1"/>
          <p:nvPr/>
        </p:nvSpPr>
        <p:spPr>
          <a:xfrm>
            <a:off x="625475" y="33655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Analise completa </a:t>
            </a:r>
            <a:endParaRPr lang="pt-BR" altLang="en-US" sz="2400" b="1" i="1" dirty="0" smtClean="0">
              <a:latin typeface="Comic Sans MS" panose="030F0702030302020204" pitchFamily="66" charset="0"/>
              <a:cs typeface="Comic Sans MS" panose="030F0702030302020204" pitchFamily="66" charset="0"/>
              <a:sym typeface="+mn-ea"/>
            </a:endParaRPr>
          </a:p>
        </p:txBody>
      </p:sp>
      <p:grpSp>
        <p:nvGrpSpPr>
          <p:cNvPr id="2" name="Grupo 56"/>
          <p:cNvGrpSpPr/>
          <p:nvPr/>
        </p:nvGrpSpPr>
        <p:grpSpPr>
          <a:xfrm rot="5400000" flipH="1">
            <a:off x="834550" y="3496824"/>
            <a:ext cx="1404000" cy="234950"/>
            <a:chOff x="4143847" y="3524056"/>
            <a:chExt cx="1404137" cy="255373"/>
          </a:xfrm>
        </p:grpSpPr>
        <p:cxnSp>
          <p:nvCxnSpPr>
            <p:cNvPr id="3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0" name="Grupo 56"/>
          <p:cNvGrpSpPr/>
          <p:nvPr/>
        </p:nvGrpSpPr>
        <p:grpSpPr>
          <a:xfrm rot="5400000" flipH="1">
            <a:off x="6683535" y="4004824"/>
            <a:ext cx="1404000" cy="234950"/>
            <a:chOff x="4143847" y="3524056"/>
            <a:chExt cx="1404137" cy="255373"/>
          </a:xfrm>
        </p:grpSpPr>
        <p:cxnSp>
          <p:nvCxnSpPr>
            <p:cNvPr id="7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5" name="Caixa de Texto 61"/>
              <p:cNvSpPr txBox="1"/>
              <p:nvPr/>
            </p:nvSpPr>
            <p:spPr>
              <a:xfrm>
                <a:off x="760095" y="36163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28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oMath>
                  </m:oMathPara>
                </a14:m>
                <a:endParaRPr lang="en-US" altLang="pt-BR" sz="28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5" name="Caixa de Texto 61"/>
              <p:cNvSpPr txBox="1">
                <a:spLocks noRot="1" noChangeAspect="1" noMove="1" noResize="1" noEditPoints="1" noAdjustHandles="1" noChangeArrowheads="1" noChangeShapeType="1" noTextEdit="1"/>
              </p:cNvSpPr>
              <p:nvPr/>
            </p:nvSpPr>
            <p:spPr>
              <a:xfrm>
                <a:off x="760095" y="3616325"/>
                <a:ext cx="937895" cy="521970"/>
              </a:xfrm>
              <a:prstGeom prst="rect">
                <a:avLst/>
              </a:prstGeom>
              <a:blipFill rotWithShape="1">
                <a:blip r:embed="rId12"/>
                <a:stretch>
                  <a:fillRect b="-413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6" name="Caixa de Texto 61"/>
              <p:cNvSpPr txBox="1"/>
              <p:nvPr/>
            </p:nvSpPr>
            <p:spPr>
              <a:xfrm>
                <a:off x="6645275" y="420560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28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oMath>
                  </m:oMathPara>
                </a14:m>
                <a:endParaRPr lang="en-US" altLang="pt-BR" sz="28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6" name="Caixa de Texto 61"/>
              <p:cNvSpPr txBox="1">
                <a:spLocks noRot="1" noChangeAspect="1" noMove="1" noResize="1" noEditPoints="1" noAdjustHandles="1" noChangeArrowheads="1" noChangeShapeType="1" noTextEdit="1"/>
              </p:cNvSpPr>
              <p:nvPr/>
            </p:nvSpPr>
            <p:spPr>
              <a:xfrm>
                <a:off x="6645275" y="4205605"/>
                <a:ext cx="937895" cy="521970"/>
              </a:xfrm>
              <a:prstGeom prst="rect">
                <a:avLst/>
              </a:prstGeom>
              <a:blipFill rotWithShape="1">
                <a:blip r:embed="rId13"/>
                <a:stretch>
                  <a:fillRect b="-4136"/>
                </a:stretch>
              </a:blipFill>
            </p:spPr>
            <p:txBody>
              <a:bodyPr/>
              <a:lstStyle/>
              <a:p>
                <a:r>
                  <a:rPr lang="pt-BR" altLang="en-US">
                    <a:noFill/>
                  </a:rPr>
                  <a:t> </a:t>
                </a:r>
              </a:p>
            </p:txBody>
          </p:sp>
        </mc:Fallback>
      </mc:AlternateContent>
    </p:spTree>
  </p:cSld>
  <p:clrMapOvr>
    <a:masterClrMapping/>
  </p:clrMapOvr>
</p:sld>
</file>

<file path=ppt/slides/slide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000490" y="63785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9" name="Caixa de Texto 8"/>
              <p:cNvSpPr txBox="1"/>
              <p:nvPr/>
            </p:nvSpPr>
            <p:spPr>
              <a:xfrm>
                <a:off x="2527300" y="1500505"/>
                <a:ext cx="6750050" cy="84328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2527300" y="1500505"/>
                <a:ext cx="6750050" cy="843280"/>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73" name="Caixa de Texto 114"/>
          <p:cNvSpPr txBox="1"/>
          <p:nvPr/>
        </p:nvSpPr>
        <p:spPr>
          <a:xfrm>
            <a:off x="636270" y="336550"/>
            <a:ext cx="11279505"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Análise completa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45" name="Caixa de Texto 73"/>
          <p:cNvSpPr txBox="1"/>
          <p:nvPr/>
        </p:nvSpPr>
        <p:spPr>
          <a:xfrm>
            <a:off x="636270" y="2600325"/>
            <a:ext cx="10968990" cy="82994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Este é o ganho do par diferencial. Podemos fazer as aproximações de praxi, chegando a: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 name="Caixa de Texto 8"/>
              <p:cNvSpPr txBox="1"/>
              <p:nvPr/>
            </p:nvSpPr>
            <p:spPr>
              <a:xfrm>
                <a:off x="767080" y="3591560"/>
                <a:ext cx="10838180" cy="84328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 name="Caixa de Texto 8"/>
              <p:cNvSpPr txBox="1">
                <a:spLocks noRot="1" noChangeAspect="1" noMove="1" noResize="1" noEditPoints="1" noAdjustHandles="1" noChangeArrowheads="1" noChangeShapeType="1" noTextEdit="1"/>
              </p:cNvSpPr>
              <p:nvPr/>
            </p:nvSpPr>
            <p:spPr>
              <a:xfrm>
                <a:off x="767080" y="3591560"/>
                <a:ext cx="10838180" cy="843280"/>
              </a:xfrm>
              <a:prstGeom prst="rect">
                <a:avLst/>
              </a:prstGeom>
              <a:blipFill rotWithShape="1">
                <a:blip r:embed="rId2"/>
                <a:stretch>
                  <a:fillRect/>
                </a:stretch>
              </a:blipFill>
              <a:ln w="44450">
                <a:noFill/>
              </a:ln>
            </p:spPr>
            <p:txBody>
              <a:bodyPr/>
              <a:lstStyle/>
              <a:p>
                <a:r>
                  <a:rPr lang="pt-BR" altLang="en-US">
                    <a:noFill/>
                  </a:rPr>
                  <a:t> </a:t>
                </a:r>
              </a:p>
            </p:txBody>
          </p:sp>
        </mc:Fallback>
      </mc:AlternateContent>
      <p:sp>
        <p:nvSpPr>
          <p:cNvPr id="37" name="Caixa de Texto 73"/>
          <p:cNvSpPr txBox="1"/>
          <p:nvPr/>
        </p:nvSpPr>
        <p:spPr>
          <a:xfrm>
            <a:off x="767080" y="4718685"/>
            <a:ext cx="918019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Expressão igual a obtida pela análise simplificada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5" name="Caixa de Texto 8"/>
              <p:cNvSpPr txBox="1"/>
              <p:nvPr/>
            </p:nvSpPr>
            <p:spPr>
              <a:xfrm>
                <a:off x="3642995" y="5462905"/>
                <a:ext cx="6193790" cy="782955"/>
              </a:xfrm>
              <a:prstGeom prst="rect">
                <a:avLst/>
              </a:prstGeom>
              <a:solidFill>
                <a:schemeClr val="bg1"/>
              </a:solidFill>
              <a:ln w="3810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𝑔𝑎𝑛ℎ𝑜</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5" name="Caixa de Texto 8"/>
              <p:cNvSpPr txBox="1">
                <a:spLocks noRot="1" noChangeAspect="1" noMove="1" noResize="1" noEditPoints="1" noAdjustHandles="1" noChangeArrowheads="1" noChangeShapeType="1" noTextEdit="1"/>
              </p:cNvSpPr>
              <p:nvPr/>
            </p:nvSpPr>
            <p:spPr>
              <a:xfrm>
                <a:off x="3642995" y="5462905"/>
                <a:ext cx="6193790" cy="782955"/>
              </a:xfrm>
              <a:prstGeom prst="rect">
                <a:avLst/>
              </a:prstGeom>
              <a:blipFill rotWithShape="1">
                <a:blip r:embed="rId3"/>
                <a:stretch>
                  <a:fillRect l="-308" t="-2433" r="-308" b="-2433"/>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000490" y="63785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3" name="Caixa de Texto 114"/>
          <p:cNvSpPr txBox="1"/>
          <p:nvPr/>
        </p:nvSpPr>
        <p:spPr>
          <a:xfrm>
            <a:off x="636270" y="336550"/>
            <a:ext cx="11279505" cy="230695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Algumas observações importantes:</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se o circuito for montado com transistores MOS os resultados serão os mesmos, apenas trocando g</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por g</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(ou r</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por r</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Assim, para um par diferencial com CMOS teriamos</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37" name="Caixa de Texto 73"/>
          <p:cNvSpPr txBox="1"/>
          <p:nvPr/>
        </p:nvSpPr>
        <p:spPr>
          <a:xfrm>
            <a:off x="730885" y="4333240"/>
            <a:ext cx="10730865" cy="460375"/>
          </a:xfrm>
          <a:prstGeom prst="rect">
            <a:avLst/>
          </a:prstGeom>
          <a:solidFill>
            <a:schemeClr val="bg1"/>
          </a:solidFill>
          <a:ln w="25400">
            <a:noFill/>
          </a:ln>
        </p:spPr>
        <p:txBody>
          <a:bodyPr wrap="square" rtlCol="0" anchor="t">
            <a:spAutoFit/>
          </a:bodyPr>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 circuito com carga resistiva o ganho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5" name="Caixa de Texto 8"/>
              <p:cNvSpPr txBox="1"/>
              <p:nvPr/>
            </p:nvSpPr>
            <p:spPr>
              <a:xfrm>
                <a:off x="3511550" y="2889250"/>
                <a:ext cx="6193790" cy="782955"/>
              </a:xfrm>
              <a:prstGeom prst="rect">
                <a:avLst/>
              </a:prstGeom>
              <a:solidFill>
                <a:schemeClr val="bg1"/>
              </a:solidFill>
              <a:ln w="3810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𝑔𝑎𝑛ℎ𝑜</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5" name="Caixa de Texto 8"/>
              <p:cNvSpPr txBox="1">
                <a:spLocks noRot="1" noChangeAspect="1" noMove="1" noResize="1" noEditPoints="1" noAdjustHandles="1" noChangeArrowheads="1" noChangeShapeType="1" noTextEdit="1"/>
              </p:cNvSpPr>
              <p:nvPr/>
            </p:nvSpPr>
            <p:spPr>
              <a:xfrm>
                <a:off x="3511550" y="2889250"/>
                <a:ext cx="6193790" cy="782955"/>
              </a:xfrm>
              <a:prstGeom prst="rect">
                <a:avLst/>
              </a:prstGeom>
              <a:blipFill rotWithShape="1">
                <a:blip r:embed="rId1"/>
                <a:stretch>
                  <a:fillRect l="-308" t="-2433" r="-308" b="-2433"/>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8"/>
              <p:cNvSpPr txBox="1"/>
              <p:nvPr/>
            </p:nvSpPr>
            <p:spPr>
              <a:xfrm>
                <a:off x="3723005" y="4949190"/>
                <a:ext cx="5106035" cy="716280"/>
              </a:xfrm>
              <a:prstGeom prst="rect">
                <a:avLst/>
              </a:prstGeom>
              <a:solidFill>
                <a:schemeClr val="bg1"/>
              </a:solidFill>
              <a:ln w="3810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𝑔𝑎𝑛ℎ𝑜</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 name="Caixa de Texto 8"/>
              <p:cNvSpPr txBox="1">
                <a:spLocks noRot="1" noChangeAspect="1" noMove="1" noResize="1" noEditPoints="1" noAdjustHandles="1" noChangeArrowheads="1" noChangeShapeType="1" noTextEdit="1"/>
              </p:cNvSpPr>
              <p:nvPr/>
            </p:nvSpPr>
            <p:spPr>
              <a:xfrm>
                <a:off x="3723005" y="4949190"/>
                <a:ext cx="5106035" cy="716280"/>
              </a:xfrm>
              <a:prstGeom prst="rect">
                <a:avLst/>
              </a:prstGeom>
              <a:blipFill rotWithShape="1">
                <a:blip r:embed="rId2"/>
                <a:stretch>
                  <a:fillRect/>
                </a:stretch>
              </a:blipFill>
              <a:ln w="38100">
                <a:noFill/>
              </a:ln>
            </p:spPr>
            <p:txBody>
              <a:bodyPr/>
              <a:lstStyle/>
              <a:p>
                <a:r>
                  <a:rPr lang="pt-BR" altLang="en-US">
                    <a:noFill/>
                  </a:rPr>
                  <a:t> </a:t>
                </a:r>
              </a:p>
            </p:txBody>
          </p:sp>
        </mc:Fallback>
      </mc:AlternateContent>
    </p:spTree>
  </p:cSld>
  <p:clrMapOvr>
    <a:masterClrMapping/>
  </p:clrMapOvr>
</p:sld>
</file>

<file path=ppt/slides/slide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000490" y="63785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3" name="Caixa de Texto 114"/>
          <p:cNvSpPr txBox="1"/>
          <p:nvPr/>
        </p:nvSpPr>
        <p:spPr>
          <a:xfrm>
            <a:off x="636270" y="336550"/>
            <a:ext cx="11279505" cy="18453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a partir do par diferencial single pode-se formar um AmpOp acrescentando mais um estágio de ganho. Neste caso um source comum (Q5/Q6)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022350" y="3252470"/>
            <a:ext cx="75819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344420" y="6508115"/>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7390" y="4549140"/>
            <a:ext cx="1403350" cy="60198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492885" y="4655820"/>
            <a:ext cx="76517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702435" y="62668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704340" y="5547360"/>
            <a:ext cx="723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3261360" y="2274570"/>
            <a:ext cx="79121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5153025" y="3865880"/>
            <a:ext cx="67564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2933065" y="3212465"/>
            <a:ext cx="9531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2720340" y="4556125"/>
            <a:ext cx="1403350" cy="601980"/>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2491740" y="4666615"/>
            <a:ext cx="82232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136900" y="62668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411730" y="5547360"/>
            <a:ext cx="723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126740" y="4189095"/>
            <a:ext cx="46355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2301240" y="5737860"/>
            <a:ext cx="381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739900" y="574484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498090" y="5545455"/>
            <a:ext cx="0" cy="96266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0">
            <a:off x="2343785" y="5836285"/>
            <a:ext cx="311785" cy="43434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2" name="Grupo 137"/>
          <p:cNvGrpSpPr/>
          <p:nvPr/>
        </p:nvGrpSpPr>
        <p:grpSpPr>
          <a:xfrm rot="16200000" flipV="1">
            <a:off x="2131060" y="3232785"/>
            <a:ext cx="1403350" cy="596265"/>
            <a:chOff x="8610600" y="2531785"/>
            <a:chExt cx="1783849" cy="741290"/>
          </a:xfrm>
        </p:grpSpPr>
        <p:cxnSp>
          <p:nvCxnSpPr>
            <p:cNvPr id="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287145" y="3229610"/>
            <a:ext cx="1403350" cy="60198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035175" y="3513455"/>
            <a:ext cx="6946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696720" y="2837180"/>
            <a:ext cx="34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3125470" y="2610485"/>
            <a:ext cx="0" cy="226695"/>
          </a:xfrm>
          <a:prstGeom prst="straightConnector1">
            <a:avLst/>
          </a:prstGeom>
          <a:solidFill>
            <a:srgbClr val="00B0F0">
              <a:alpha val="97000"/>
            </a:srgbClr>
          </a:solidFill>
          <a:ln w="25400">
            <a:solidFill>
              <a:schemeClr val="tx1"/>
            </a:solidFill>
            <a:headEnd type="arrow" w="lg" len="med"/>
            <a:tailEnd type="oval"/>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693545" y="3942080"/>
            <a:ext cx="6083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083435" y="3717925"/>
            <a:ext cx="4248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863600" y="4415790"/>
            <a:ext cx="629285" cy="460375"/>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3480435" y="4529455"/>
            <a:ext cx="5721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0" name="Grupo 137"/>
          <p:cNvGrpSpPr/>
          <p:nvPr/>
        </p:nvGrpSpPr>
        <p:grpSpPr>
          <a:xfrm rot="16200000" flipV="1">
            <a:off x="3985962" y="3093787"/>
            <a:ext cx="1403350" cy="903471"/>
            <a:chOff x="8610600" y="2531785"/>
            <a:chExt cx="1783849" cy="1123215"/>
          </a:xfrm>
        </p:grpSpPr>
        <p:cxnSp>
          <p:nvCxnSpPr>
            <p:cNvPr id="1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5"/>
            <p:cNvCxnSpPr/>
            <p:nvPr/>
          </p:nvCxnSpPr>
          <p:spPr>
            <a:xfrm rot="16200000">
              <a:off x="9102987" y="3229818"/>
              <a:ext cx="8503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9" name="Grupo 137"/>
          <p:cNvGrpSpPr/>
          <p:nvPr/>
        </p:nvGrpSpPr>
        <p:grpSpPr>
          <a:xfrm rot="5400000">
            <a:off x="4101535" y="4566355"/>
            <a:ext cx="1403350" cy="689470"/>
            <a:chOff x="8610600" y="2524505"/>
            <a:chExt cx="1783849" cy="857365"/>
          </a:xfrm>
        </p:grpSpPr>
        <p:cxnSp>
          <p:nvCxnSpPr>
            <p:cNvPr id="3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25"/>
            <p:cNvCxnSpPr/>
            <p:nvPr/>
          </p:nvCxnSpPr>
          <p:spPr>
            <a:xfrm rot="16200000">
              <a:off x="9234314" y="3090888"/>
              <a:ext cx="581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6" name="Straight Connector 35"/>
          <p:cNvCxnSpPr/>
          <p:nvPr/>
        </p:nvCxnSpPr>
        <p:spPr>
          <a:xfrm flipV="1">
            <a:off x="3480435" y="4189095"/>
            <a:ext cx="7556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49"/>
          <p:cNvCxnSpPr/>
          <p:nvPr/>
        </p:nvCxnSpPr>
        <p:spPr>
          <a:xfrm>
            <a:off x="5132705" y="4277360"/>
            <a:ext cx="46355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rot="16200000" flipV="1">
            <a:off x="3894085" y="3867415"/>
            <a:ext cx="684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37"/>
          <p:cNvCxnSpPr/>
          <p:nvPr/>
        </p:nvCxnSpPr>
        <p:spPr>
          <a:xfrm>
            <a:off x="4990465" y="5612765"/>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DeTexto 47"/>
          <p:cNvSpPr txBox="1"/>
          <p:nvPr/>
        </p:nvSpPr>
        <p:spPr>
          <a:xfrm flipH="1">
            <a:off x="4268470" y="4474210"/>
            <a:ext cx="675640" cy="454660"/>
          </a:xfrm>
          <a:prstGeom prst="rect">
            <a:avLst/>
          </a:prstGeom>
          <a:noFill/>
        </p:spPr>
        <p:txBody>
          <a:bodyPr wrap="square" rtlCol="0">
            <a:no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sp>
        <p:nvSpPr>
          <p:cNvPr id="43" name="Caixa de Texto 73"/>
          <p:cNvSpPr txBox="1"/>
          <p:nvPr/>
        </p:nvSpPr>
        <p:spPr>
          <a:xfrm>
            <a:off x="6402070" y="2781300"/>
            <a:ext cx="5513705" cy="246126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Este operacional pode atingir 80 dB</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 ganho diferencial, o que é bastate bom.</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um funcionamento correto,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deve ser gerado a partir de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espelhos de corrente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0" name="Caixa de Texto 23"/>
          <p:cNvSpPr txBox="1"/>
          <p:nvPr/>
        </p:nvSpPr>
        <p:spPr>
          <a:xfrm flipH="1">
            <a:off x="4944110" y="4720590"/>
            <a:ext cx="82232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sp>
        <p:nvSpPr>
          <p:cNvPr id="51" name="Caixa de Texto 23"/>
          <p:cNvSpPr txBox="1"/>
          <p:nvPr/>
        </p:nvSpPr>
        <p:spPr>
          <a:xfrm flipH="1">
            <a:off x="4919980" y="3329305"/>
            <a:ext cx="82232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Q5</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000490" y="63785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3" name="Caixa de Texto 114"/>
          <p:cNvSpPr txBox="1"/>
          <p:nvPr/>
        </p:nvSpPr>
        <p:spPr>
          <a:xfrm>
            <a:off x="636270" y="336550"/>
            <a:ext cx="11279505" cy="178371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AmpOp completo: neste circuito, o ideal é que Q3 = Q4 = Q6 e que as correntes que passem por eles quando V</a:t>
            </a:r>
            <a:r>
              <a:rPr lang="pt-BR" altLang="en-US" sz="2400" b="1" baseline="-25000" dirty="0" smtClean="0">
                <a:latin typeface="Comic Sans MS" panose="030F0702030302020204" pitchFamily="66" charset="0"/>
                <a:cs typeface="Comic Sans MS" panose="030F0702030302020204" pitchFamily="66" charset="0"/>
                <a:sym typeface="+mn-ea"/>
              </a:rPr>
              <a:t>E+ </a:t>
            </a:r>
            <a:r>
              <a:rPr lang="pt-BR" altLang="en-US" sz="2400" b="1" dirty="0" smtClean="0">
                <a:latin typeface="Comic Sans MS" panose="030F0702030302020204" pitchFamily="66" charset="0"/>
                <a:cs typeface="Comic Sans MS" panose="030F0702030302020204" pitchFamily="66" charset="0"/>
                <a:sym typeface="+mn-ea"/>
              </a:rPr>
              <a:t>=</a:t>
            </a:r>
            <a:r>
              <a:rPr lang="pt-BR" altLang="en-US" sz="2400" b="1" baseline="-25000" dirty="0" smtClean="0">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E- </a:t>
            </a:r>
            <a:r>
              <a:rPr lang="pt-BR" altLang="en-US" sz="2400" b="1" dirty="0" smtClean="0">
                <a:latin typeface="Comic Sans MS" panose="030F0702030302020204" pitchFamily="66" charset="0"/>
                <a:cs typeface="Comic Sans MS" panose="030F0702030302020204" pitchFamily="66" charset="0"/>
                <a:sym typeface="+mn-ea"/>
              </a:rPr>
              <a:t> sejam iguais. Isso é facil de conseguir e reduz o </a:t>
            </a:r>
            <a:r>
              <a:rPr lang="pt-BR" altLang="en-US" sz="2400" b="1" i="1" dirty="0" smtClean="0">
                <a:latin typeface="Comic Sans MS" panose="030F0702030302020204" pitchFamily="66" charset="0"/>
                <a:cs typeface="Comic Sans MS" panose="030F0702030302020204" pitchFamily="66" charset="0"/>
                <a:sym typeface="+mn-ea"/>
              </a:rPr>
              <a:t>offset </a:t>
            </a:r>
            <a:r>
              <a:rPr lang="pt-BR" altLang="en-US" sz="2400" b="1" dirty="0" smtClean="0">
                <a:latin typeface="Comic Sans MS" panose="030F0702030302020204" pitchFamily="66" charset="0"/>
                <a:cs typeface="Comic Sans MS" panose="030F0702030302020204" pitchFamily="66" charset="0"/>
                <a:sym typeface="+mn-ea"/>
              </a:rPr>
              <a:t>causado pelo par Q6/Q5</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2752090" y="2883535"/>
            <a:ext cx="75819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4019550" y="6586220"/>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437130" y="4180205"/>
            <a:ext cx="1403350" cy="60198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3222625" y="4286885"/>
            <a:ext cx="76517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3432175" y="58978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3434080" y="5178425"/>
            <a:ext cx="723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5928995" y="1999615"/>
            <a:ext cx="79121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8324850" y="3853815"/>
            <a:ext cx="67564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4662805" y="2843530"/>
            <a:ext cx="9531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4450080" y="4187190"/>
            <a:ext cx="1403350" cy="601980"/>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4221480" y="4297680"/>
            <a:ext cx="82232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4866640" y="58978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4141470" y="5178425"/>
            <a:ext cx="723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4856480" y="3820160"/>
            <a:ext cx="46355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9509760" y="456374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9361170" y="4314190"/>
            <a:ext cx="0" cy="96266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0">
            <a:off x="9197975" y="4634230"/>
            <a:ext cx="311785" cy="43434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2" name="Grupo 137"/>
          <p:cNvGrpSpPr/>
          <p:nvPr/>
        </p:nvGrpSpPr>
        <p:grpSpPr>
          <a:xfrm rot="16200000" flipV="1">
            <a:off x="3860800" y="2863850"/>
            <a:ext cx="1403350" cy="596265"/>
            <a:chOff x="8610600" y="2531785"/>
            <a:chExt cx="1783849" cy="741290"/>
          </a:xfrm>
        </p:grpSpPr>
        <p:cxnSp>
          <p:nvCxnSpPr>
            <p:cNvPr id="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3016885" y="2860675"/>
            <a:ext cx="1403350" cy="60198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3764915" y="3150235"/>
            <a:ext cx="6946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3426460" y="2468245"/>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5965825" y="2243455"/>
            <a:ext cx="0" cy="226695"/>
          </a:xfrm>
          <a:prstGeom prst="straightConnector1">
            <a:avLst/>
          </a:prstGeom>
          <a:solidFill>
            <a:srgbClr val="00B0F0">
              <a:alpha val="97000"/>
            </a:srgbClr>
          </a:solidFill>
          <a:ln w="25400">
            <a:solidFill>
              <a:schemeClr val="tx1"/>
            </a:solidFill>
            <a:headEnd type="arrow" w="lg" len="med"/>
            <a:tailEnd type="oval"/>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3423285" y="3636645"/>
            <a:ext cx="6083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3791582" y="3375022"/>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2593340" y="4046855"/>
            <a:ext cx="629285" cy="460375"/>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5210175" y="4160520"/>
            <a:ext cx="5721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36" name="Straight Connector 35"/>
          <p:cNvCxnSpPr/>
          <p:nvPr/>
        </p:nvCxnSpPr>
        <p:spPr>
          <a:xfrm flipV="1">
            <a:off x="5210175" y="3820160"/>
            <a:ext cx="2016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49"/>
          <p:cNvCxnSpPr/>
          <p:nvPr/>
        </p:nvCxnSpPr>
        <p:spPr>
          <a:xfrm>
            <a:off x="8164830" y="4351655"/>
            <a:ext cx="46355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rot="16200000" flipV="1">
            <a:off x="6874775" y="3478160"/>
            <a:ext cx="684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DeTexto 47"/>
          <p:cNvSpPr txBox="1"/>
          <p:nvPr/>
        </p:nvSpPr>
        <p:spPr>
          <a:xfrm flipH="1">
            <a:off x="6720205" y="5465445"/>
            <a:ext cx="67564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6" name="Grupo 137"/>
          <p:cNvGrpSpPr/>
          <p:nvPr/>
        </p:nvGrpSpPr>
        <p:grpSpPr>
          <a:xfrm rot="16200000" flipV="1">
            <a:off x="7164705" y="2878455"/>
            <a:ext cx="1403350" cy="596265"/>
            <a:chOff x="8610600" y="2531785"/>
            <a:chExt cx="1783849" cy="741290"/>
          </a:xfrm>
        </p:grpSpPr>
        <p:cxnSp>
          <p:nvCxnSpPr>
            <p:cNvPr id="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2"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7" name="Grupo 137"/>
          <p:cNvGrpSpPr/>
          <p:nvPr/>
        </p:nvGrpSpPr>
        <p:grpSpPr>
          <a:xfrm rot="16200000" flipH="1">
            <a:off x="3906565" y="5428660"/>
            <a:ext cx="1403350" cy="911771"/>
            <a:chOff x="8610600" y="2524505"/>
            <a:chExt cx="1783849" cy="1133799"/>
          </a:xfrm>
        </p:grpSpPr>
        <p:cxnSp>
          <p:nvCxnSpPr>
            <p:cNvPr id="5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25"/>
            <p:cNvCxnSpPr/>
            <p:nvPr/>
          </p:nvCxnSpPr>
          <p:spPr>
            <a:xfrm rot="16200000">
              <a:off x="9108022" y="3233022"/>
              <a:ext cx="85056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65" name="Straight Connector 64"/>
          <p:cNvCxnSpPr/>
          <p:nvPr/>
        </p:nvCxnSpPr>
        <p:spPr>
          <a:xfrm flipH="1" flipV="1">
            <a:off x="8783320" y="5366385"/>
            <a:ext cx="576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37"/>
          <p:cNvCxnSpPr/>
          <p:nvPr/>
        </p:nvCxnSpPr>
        <p:spPr>
          <a:xfrm flipH="1">
            <a:off x="9204325" y="6590030"/>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Caixa de Texto 23"/>
          <p:cNvSpPr txBox="1"/>
          <p:nvPr/>
        </p:nvSpPr>
        <p:spPr>
          <a:xfrm>
            <a:off x="9204325" y="5621655"/>
            <a:ext cx="110680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Qb1</a:t>
            </a:r>
            <a:endParaRPr lang="pt-BR" altLang="en-US" sz="2800" baseline="-25000" dirty="0">
              <a:latin typeface="Comic Sans MS" panose="030F0702030302020204" pitchFamily="66" charset="0"/>
              <a:cs typeface="Comic Sans MS" panose="030F0702030302020204" pitchFamily="66" charset="0"/>
            </a:endParaRPr>
          </a:p>
        </p:txBody>
      </p:sp>
      <p:grpSp>
        <p:nvGrpSpPr>
          <p:cNvPr id="72" name="Grupo 137"/>
          <p:cNvGrpSpPr/>
          <p:nvPr/>
        </p:nvGrpSpPr>
        <p:grpSpPr>
          <a:xfrm rot="5400000">
            <a:off x="8209960" y="5428660"/>
            <a:ext cx="1403350" cy="911771"/>
            <a:chOff x="8610600" y="2524505"/>
            <a:chExt cx="1783849" cy="1133799"/>
          </a:xfrm>
        </p:grpSpPr>
        <p:cxnSp>
          <p:nvCxnSpPr>
            <p:cNvPr id="7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0"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2" name="Conector Reto 25"/>
            <p:cNvCxnSpPr/>
            <p:nvPr/>
          </p:nvCxnSpPr>
          <p:spPr>
            <a:xfrm rot="16200000">
              <a:off x="9108022" y="3233022"/>
              <a:ext cx="85056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83" name="Straight Connector 82"/>
          <p:cNvCxnSpPr/>
          <p:nvPr/>
        </p:nvCxnSpPr>
        <p:spPr>
          <a:xfrm rot="16200000" flipH="1" flipV="1">
            <a:off x="8495030" y="5637530"/>
            <a:ext cx="576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flipH="1" flipV="1">
            <a:off x="4866640" y="5908675"/>
            <a:ext cx="37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5" name="Grupo 137"/>
          <p:cNvGrpSpPr/>
          <p:nvPr/>
        </p:nvGrpSpPr>
        <p:grpSpPr>
          <a:xfrm rot="16200000" flipH="1">
            <a:off x="7550131" y="5772894"/>
            <a:ext cx="1403350" cy="216953"/>
            <a:chOff x="8610600" y="2524505"/>
            <a:chExt cx="1783849" cy="269784"/>
          </a:xfrm>
        </p:grpSpPr>
        <p:cxnSp>
          <p:nvCxnSpPr>
            <p:cNvPr id="8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0"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92" name="Conector Reto 37"/>
          <p:cNvCxnSpPr/>
          <p:nvPr/>
        </p:nvCxnSpPr>
        <p:spPr>
          <a:xfrm flipH="1">
            <a:off x="8011795" y="6593205"/>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flipV="1">
            <a:off x="7216775" y="3159760"/>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rot="16200000" flipH="1" flipV="1">
            <a:off x="7216475" y="4404695"/>
            <a:ext cx="18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Caixa de Texto 23"/>
          <p:cNvSpPr txBox="1"/>
          <p:nvPr/>
        </p:nvSpPr>
        <p:spPr>
          <a:xfrm>
            <a:off x="7168515" y="5864225"/>
            <a:ext cx="1106805" cy="521970"/>
          </a:xfrm>
          <a:prstGeom prst="rect">
            <a:avLst/>
          </a:prstGeom>
          <a:noFill/>
        </p:spPr>
        <p:txBody>
          <a:bodyPr wrap="square" rtlCol="0">
            <a:spAutoFit/>
          </a:bodyPr>
          <a:p>
            <a:pPr algn="ctr"/>
            <a:r>
              <a:rPr lang="pt-BR" altLang="en-US" sz="2800" b="1" dirty="0" smtClean="0">
                <a:latin typeface="Comic Sans MS" panose="030F0702030302020204" pitchFamily="66" charset="0"/>
                <a:cs typeface="Comic Sans MS" panose="030F0702030302020204" pitchFamily="66" charset="0"/>
              </a:rPr>
              <a:t>Qb2</a:t>
            </a:r>
            <a:endParaRPr lang="pt-BR" altLang="en-US" sz="2800" b="1" baseline="-25000" dirty="0" smtClean="0">
              <a:latin typeface="Comic Sans MS" panose="030F0702030302020204" pitchFamily="66" charset="0"/>
              <a:cs typeface="Comic Sans MS" panose="030F0702030302020204" pitchFamily="66" charset="0"/>
            </a:endParaRPr>
          </a:p>
        </p:txBody>
      </p:sp>
      <p:sp>
        <p:nvSpPr>
          <p:cNvPr id="98" name="Caixa de Texto 23"/>
          <p:cNvSpPr txBox="1"/>
          <p:nvPr/>
        </p:nvSpPr>
        <p:spPr>
          <a:xfrm>
            <a:off x="3273425" y="5694045"/>
            <a:ext cx="110680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Qb3</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 de Texto 23"/>
          <p:cNvSpPr txBox="1"/>
          <p:nvPr/>
        </p:nvSpPr>
        <p:spPr>
          <a:xfrm>
            <a:off x="8091170" y="2830195"/>
            <a:ext cx="110680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Q5</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de Seta Reta 59"/>
          <p:cNvCxnSpPr/>
          <p:nvPr/>
        </p:nvCxnSpPr>
        <p:spPr>
          <a:xfrm flipH="1">
            <a:off x="3273299" y="3502259"/>
            <a:ext cx="0" cy="286231"/>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4959859" y="3524484"/>
            <a:ext cx="0" cy="286231"/>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9" name="Conector de Seta Reta 59"/>
          <p:cNvCxnSpPr/>
          <p:nvPr/>
        </p:nvCxnSpPr>
        <p:spPr>
          <a:xfrm flipH="1">
            <a:off x="8275194" y="4892274"/>
            <a:ext cx="0" cy="286231"/>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4959985" y="3379470"/>
            <a:ext cx="5613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b</a:t>
            </a:r>
            <a:endParaRPr lang="pt-BR" altLang="en-US" sz="2400" baseline="-25000" dirty="0">
              <a:latin typeface="Comic Sans MS" panose="030F0702030302020204" pitchFamily="66" charset="0"/>
              <a:cs typeface="Comic Sans MS" panose="030F0702030302020204" pitchFamily="66" charset="0"/>
            </a:endParaRPr>
          </a:p>
        </p:txBody>
      </p:sp>
      <p:sp>
        <p:nvSpPr>
          <p:cNvPr id="91" name="Caixa de Texto 23"/>
          <p:cNvSpPr txBox="1"/>
          <p:nvPr/>
        </p:nvSpPr>
        <p:spPr>
          <a:xfrm>
            <a:off x="2752090" y="3405505"/>
            <a:ext cx="5613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b</a:t>
            </a:r>
            <a:endParaRPr lang="pt-BR" altLang="en-US" sz="2400" baseline="-25000" dirty="0">
              <a:latin typeface="Comic Sans MS" panose="030F0702030302020204" pitchFamily="66" charset="0"/>
              <a:cs typeface="Comic Sans MS" panose="030F0702030302020204" pitchFamily="66" charset="0"/>
            </a:endParaRPr>
          </a:p>
        </p:txBody>
      </p:sp>
      <p:sp>
        <p:nvSpPr>
          <p:cNvPr id="99" name="Caixa de Texto 23"/>
          <p:cNvSpPr txBox="1"/>
          <p:nvPr/>
        </p:nvSpPr>
        <p:spPr>
          <a:xfrm>
            <a:off x="7529830" y="4729480"/>
            <a:ext cx="5613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b</a:t>
            </a:r>
            <a:endParaRPr lang="pt-BR" altLang="en-US" sz="2400" baseline="-25000" dirty="0">
              <a:latin typeface="Comic Sans MS" panose="030F0702030302020204" pitchFamily="66" charset="0"/>
              <a:cs typeface="Comic Sans MS" panose="030F0702030302020204" pitchFamily="66" charset="0"/>
            </a:endParaRPr>
          </a:p>
        </p:txBody>
      </p:sp>
      <p:sp>
        <p:nvSpPr>
          <p:cNvPr id="100" name="Caixa de Texto 23"/>
          <p:cNvSpPr txBox="1"/>
          <p:nvPr/>
        </p:nvSpPr>
        <p:spPr>
          <a:xfrm>
            <a:off x="3345815" y="5233670"/>
            <a:ext cx="6737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2I</a:t>
            </a:r>
            <a:r>
              <a:rPr lang="pt-BR" altLang="en-US" sz="2400" baseline="-25000" dirty="0">
                <a:latin typeface="Comic Sans MS" panose="030F0702030302020204" pitchFamily="66" charset="0"/>
                <a:cs typeface="Comic Sans MS" panose="030F0702030302020204" pitchFamily="66" charset="0"/>
              </a:rPr>
              <a:t>b</a:t>
            </a:r>
            <a:endParaRPr lang="pt-BR" altLang="en-US" sz="2400" baseline="-25000" dirty="0">
              <a:latin typeface="Comic Sans MS" panose="030F0702030302020204" pitchFamily="66" charset="0"/>
              <a:cs typeface="Comic Sans MS" panose="030F0702030302020204" pitchFamily="66" charset="0"/>
            </a:endParaRPr>
          </a:p>
        </p:txBody>
      </p:sp>
      <p:cxnSp>
        <p:nvCxnSpPr>
          <p:cNvPr id="102" name="Conector de Seta Reta 59"/>
          <p:cNvCxnSpPr/>
          <p:nvPr/>
        </p:nvCxnSpPr>
        <p:spPr>
          <a:xfrm flipH="1">
            <a:off x="4019424" y="5407894"/>
            <a:ext cx="0" cy="286231"/>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073515" y="4815840"/>
            <a:ext cx="1274445" cy="224790"/>
            <a:chOff x="4152748" y="3505300"/>
            <a:chExt cx="1274569" cy="255373"/>
          </a:xfrm>
        </p:grpSpPr>
        <p:cxnSp>
          <p:nvCxnSpPr>
            <p:cNvPr id="21" name="Conector Reto 79"/>
            <p:cNvCxnSpPr/>
            <p:nvPr/>
          </p:nvCxnSpPr>
          <p:spPr>
            <a:xfrm flipV="1">
              <a:off x="4152748" y="362218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05300"/>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1237629" y="460566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1779905" y="414718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1628775" y="542544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542780" y="556514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53145" y="4274820"/>
            <a:ext cx="10871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1080770" y="348234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542780" y="5023485"/>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7771130" y="504380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902335" y="1262380"/>
            <a:ext cx="10386695" cy="1537970"/>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possivel:    (Amp1 + Amp2)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 impedancia de carga é baixa, e o Amp2 tem uma impedancia de saída alta, o ganho é perdido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3275965" y="400431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3250735" y="4799101"/>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4240530" y="4600575"/>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4793615" y="4153535"/>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4626610" y="543179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3725545" y="555371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2772410" y="4264025"/>
            <a:ext cx="1139825" cy="15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4919980" y="363156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2954020" y="4909820"/>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4226560" y="5431790"/>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3152775" y="436753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2498725" y="452183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6362065" y="3996055"/>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6336835" y="4790846"/>
            <a:ext cx="1274445" cy="234950"/>
            <a:chOff x="4152748" y="3524056"/>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7326630" y="4592320"/>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7879715" y="4145280"/>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7712710" y="542353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6811645" y="554545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5858510" y="428688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8060055" y="361759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6186805" y="486219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7164705" y="5384165"/>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6268085" y="435927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5584825" y="458533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5" name="Caixa de Texto 23"/>
          <p:cNvSpPr txBox="1"/>
          <p:nvPr/>
        </p:nvSpPr>
        <p:spPr>
          <a:xfrm>
            <a:off x="9154160" y="37338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3725545" y="3335020"/>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 name="Caixa de Texto 23"/>
          <p:cNvSpPr txBox="1"/>
          <p:nvPr/>
        </p:nvSpPr>
        <p:spPr>
          <a:xfrm>
            <a:off x="6675755" y="3366770"/>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62" name="Forma livre 61"/>
          <p:cNvSpPr/>
          <p:nvPr/>
        </p:nvSpPr>
        <p:spPr>
          <a:xfrm>
            <a:off x="9267525" y="4430721"/>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94" name="Imagem 94" descr="Resultado de imagem para u741 op amp"/>
          <p:cNvPicPr>
            <a:picLocks noChangeAspect="1" noChangeArrowheads="1"/>
          </p:cNvPicPr>
          <p:nvPr/>
        </p:nvPicPr>
        <p:blipFill>
          <a:blip r:embed="rId1" cstate="print"/>
          <a:srcRect/>
          <a:stretch>
            <a:fillRect/>
          </a:stretch>
        </p:blipFill>
        <p:spPr>
          <a:xfrm>
            <a:off x="1588135" y="1119505"/>
            <a:ext cx="8675370" cy="5332095"/>
          </a:xfrm>
          <a:prstGeom prst="rect">
            <a:avLst/>
          </a:prstGeom>
          <a:noFill/>
          <a:ln w="9525">
            <a:noFill/>
            <a:miter lim="800000"/>
            <a:headEnd/>
            <a:tailEnd/>
          </a:ln>
        </p:spPr>
      </p:pic>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2900680" y="502285"/>
            <a:ext cx="639064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Operacional Comercial</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06" name="Caixa de Texto 73"/>
          <p:cNvSpPr txBox="1"/>
          <p:nvPr/>
        </p:nvSpPr>
        <p:spPr>
          <a:xfrm>
            <a:off x="4084955" y="5982970"/>
            <a:ext cx="1640205"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espelho de corrente</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73"/>
          <p:cNvSpPr txBox="1"/>
          <p:nvPr/>
        </p:nvSpPr>
        <p:spPr>
          <a:xfrm>
            <a:off x="889635" y="4471035"/>
            <a:ext cx="1873250" cy="398780"/>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carga ativa</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Caixa de Texto 73"/>
          <p:cNvSpPr txBox="1"/>
          <p:nvPr/>
        </p:nvSpPr>
        <p:spPr>
          <a:xfrm>
            <a:off x="180340" y="2132330"/>
            <a:ext cx="2103120" cy="1706880"/>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 equivalente ao par diferencial</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(coletor comum-base comum)</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Freeform 5"/>
          <p:cNvSpPr/>
          <p:nvPr/>
        </p:nvSpPr>
        <p:spPr>
          <a:xfrm>
            <a:off x="2614930" y="4303395"/>
            <a:ext cx="1449705" cy="734060"/>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 name="Freeform 6"/>
          <p:cNvSpPr/>
          <p:nvPr/>
        </p:nvSpPr>
        <p:spPr>
          <a:xfrm>
            <a:off x="2371725" y="2364740"/>
            <a:ext cx="2084070" cy="1241425"/>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 name="Freeform 7"/>
          <p:cNvSpPr/>
          <p:nvPr/>
        </p:nvSpPr>
        <p:spPr>
          <a:xfrm>
            <a:off x="4308475" y="4054475"/>
            <a:ext cx="1236980" cy="1195705"/>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 name="Freeform 9"/>
          <p:cNvSpPr/>
          <p:nvPr/>
        </p:nvSpPr>
        <p:spPr>
          <a:xfrm>
            <a:off x="6424295" y="1612265"/>
            <a:ext cx="695960" cy="4232910"/>
          </a:xfrm>
          <a:custGeom>
            <a:avLst/>
            <a:gdLst>
              <a:gd name="connisteX0" fmla="*/ 57391 w 696122"/>
              <a:gd name="connsiteY0" fmla="*/ 191725 h 4233201"/>
              <a:gd name="connisteX1" fmla="*/ 406641 w 696122"/>
              <a:gd name="connsiteY1" fmla="*/ 96475 h 4233201"/>
              <a:gd name="connisteX2" fmla="*/ 692391 w 696122"/>
              <a:gd name="connsiteY2" fmla="*/ 1155020 h 4233201"/>
              <a:gd name="connisteX3" fmla="*/ 555231 w 696122"/>
              <a:gd name="connsiteY3" fmla="*/ 2414225 h 4233201"/>
              <a:gd name="connisteX4" fmla="*/ 650481 w 696122"/>
              <a:gd name="connsiteY4" fmla="*/ 3652475 h 4233201"/>
              <a:gd name="connisteX5" fmla="*/ 332981 w 696122"/>
              <a:gd name="connsiteY5" fmla="*/ 4171270 h 4233201"/>
              <a:gd name="connisteX6" fmla="*/ 47231 w 696122"/>
              <a:gd name="connsiteY6" fmla="*/ 2583770 h 4233201"/>
              <a:gd name="connisteX7" fmla="*/ 4686 w 696122"/>
              <a:gd name="connsiteY7" fmla="*/ 890225 h 4233201"/>
              <a:gd name="connisteX8" fmla="*/ 57391 w 696122"/>
              <a:gd name="connsiteY8" fmla="*/ 191725 h 423320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696122" h="4233202">
                <a:moveTo>
                  <a:pt x="57391" y="191725"/>
                </a:moveTo>
                <a:cubicBezTo>
                  <a:pt x="138036" y="32975"/>
                  <a:pt x="279641" y="-95930"/>
                  <a:pt x="406641" y="96475"/>
                </a:cubicBezTo>
                <a:cubicBezTo>
                  <a:pt x="533641" y="288880"/>
                  <a:pt x="662546" y="691470"/>
                  <a:pt x="692391" y="1155020"/>
                </a:cubicBezTo>
                <a:cubicBezTo>
                  <a:pt x="722236" y="1618570"/>
                  <a:pt x="563486" y="1914480"/>
                  <a:pt x="555231" y="2414225"/>
                </a:cubicBezTo>
                <a:cubicBezTo>
                  <a:pt x="546976" y="2913970"/>
                  <a:pt x="694931" y="3301320"/>
                  <a:pt x="650481" y="3652475"/>
                </a:cubicBezTo>
                <a:cubicBezTo>
                  <a:pt x="606031" y="4003630"/>
                  <a:pt x="453631" y="4385265"/>
                  <a:pt x="332981" y="4171270"/>
                </a:cubicBezTo>
                <a:cubicBezTo>
                  <a:pt x="212331" y="3957275"/>
                  <a:pt x="112636" y="3239725"/>
                  <a:pt x="47231" y="2583770"/>
                </a:cubicBezTo>
                <a:cubicBezTo>
                  <a:pt x="-18174" y="1927815"/>
                  <a:pt x="2781" y="1368380"/>
                  <a:pt x="4686" y="890225"/>
                </a:cubicBezTo>
                <a:cubicBezTo>
                  <a:pt x="6591" y="412070"/>
                  <a:pt x="-23254" y="350475"/>
                  <a:pt x="57391" y="191725"/>
                </a:cubicBezTo>
                <a:close/>
              </a:path>
            </a:pathLst>
          </a:custGeom>
          <a:noFill/>
          <a:ln w="4762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 name="Caixa de Texto 73"/>
          <p:cNvSpPr txBox="1"/>
          <p:nvPr/>
        </p:nvSpPr>
        <p:spPr>
          <a:xfrm>
            <a:off x="6533515" y="5982970"/>
            <a:ext cx="1312545"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source comum</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 name="Curved Connector 11"/>
          <p:cNvCxnSpPr>
            <a:endCxn id="106" idx="0"/>
          </p:cNvCxnSpPr>
          <p:nvPr/>
        </p:nvCxnSpPr>
        <p:spPr>
          <a:xfrm rot="5400000">
            <a:off x="4461510" y="5295900"/>
            <a:ext cx="1130935" cy="242570"/>
          </a:xfrm>
          <a:prstGeom prst="curvedConnector3">
            <a:avLst>
              <a:gd name="adj1" fmla="val 50000"/>
            </a:avLst>
          </a:prstGeom>
          <a:ln w="19050">
            <a:solidFill>
              <a:srgbClr val="9A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Curved Connector 12"/>
          <p:cNvCxnSpPr/>
          <p:nvPr/>
        </p:nvCxnSpPr>
        <p:spPr>
          <a:xfrm rot="5400000" flipV="1">
            <a:off x="6656070" y="5280660"/>
            <a:ext cx="1016000" cy="582295"/>
          </a:xfrm>
          <a:prstGeom prst="curvedConnector3">
            <a:avLst>
              <a:gd name="adj1" fmla="val 50031"/>
            </a:avLst>
          </a:prstGeom>
          <a:ln w="19050">
            <a:solidFill>
              <a:srgbClr val="9A0000"/>
            </a:solidFill>
            <a:tailEnd type="arrow"/>
          </a:ln>
        </p:spPr>
        <p:style>
          <a:lnRef idx="1">
            <a:schemeClr val="accent1"/>
          </a:lnRef>
          <a:fillRef idx="0">
            <a:schemeClr val="accent1"/>
          </a:fillRef>
          <a:effectRef idx="0">
            <a:schemeClr val="accent1"/>
          </a:effectRef>
          <a:fontRef idx="minor">
            <a:schemeClr val="tx1"/>
          </a:fontRef>
        </p:style>
      </p:cxnSp>
      <p:cxnSp>
        <p:nvCxnSpPr>
          <p:cNvPr id="49" name="Conector de Seta Reta 59"/>
          <p:cNvCxnSpPr/>
          <p:nvPr/>
        </p:nvCxnSpPr>
        <p:spPr>
          <a:xfrm flipH="1">
            <a:off x="5399279" y="3033629"/>
            <a:ext cx="0" cy="432000"/>
          </a:xfrm>
          <a:prstGeom prst="straightConnector1">
            <a:avLst/>
          </a:prstGeom>
          <a:solidFill>
            <a:srgbClr val="00B0F0">
              <a:alpha val="97000"/>
            </a:srgbClr>
          </a:solidFill>
          <a:ln w="25400">
            <a:solidFill>
              <a:srgbClr val="9A0000"/>
            </a:solidFill>
            <a:headEnd type="none" w="lg" len="med"/>
            <a:tailEnd type="triangle" w="lg" len="lg"/>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4773930" y="2943860"/>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 de Texto 8"/>
              <p:cNvSpPr txBox="1"/>
              <p:nvPr/>
            </p:nvSpPr>
            <p:spPr>
              <a:xfrm>
                <a:off x="345440" y="1119505"/>
                <a:ext cx="2417445" cy="671830"/>
              </a:xfrm>
              <a:prstGeom prst="rect">
                <a:avLst/>
              </a:prstGeom>
              <a:solidFill>
                <a:schemeClr val="bg1"/>
              </a:solidFill>
              <a:ln w="38100">
                <a:noFill/>
              </a:ln>
            </p:spPr>
            <p:txBody>
              <a:bodyPr wrap="square" rtlCol="0" anchor="t">
                <a:spAutoFit/>
              </a:bodyPr>
              <a:p>
                <a:pPr indent="0" algn="l" fontAlgn="auto">
                  <a:spcAft>
                    <a:spcPts val="1200"/>
                  </a:spcAft>
                  <a:buFont typeface="Arial" panose="020B0604020202020204" pitchFamily="34" charset="0"/>
                  <a:buNone/>
                </a:pPr>
                <a:r>
                  <a:rPr lang="pt-BR" altLang="en-US" sz="2400" dirty="0" smtClean="0">
                    <a:solidFill>
                      <a:schemeClr val="tx1"/>
                    </a:solidFill>
                    <a:latin typeface="Cambria Math" panose="02040503050406030204" pitchFamily="18" charset="0"/>
                    <a:cs typeface="Cambria Math" panose="02040503050406030204" pitchFamily="18" charset="0"/>
                    <a:sym typeface="+mn-ea"/>
                  </a:rPr>
                  <a:t>I</a:t>
                </a:r>
                <a:r>
                  <a:rPr lang="pt-BR" altLang="en-US" sz="2400" baseline="-25000" dirty="0" smtClean="0">
                    <a:solidFill>
                      <a:schemeClr val="tx1"/>
                    </a:solidFill>
                    <a:latin typeface="Cambria Math" panose="02040503050406030204" pitchFamily="18" charset="0"/>
                    <a:cs typeface="Cambria Math" panose="02040503050406030204" pitchFamily="18" charset="0"/>
                    <a:sym typeface="+mn-ea"/>
                  </a:rPr>
                  <a:t>0</a:t>
                </a:r>
                <a14:m>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r>
                          <a:rPr lang="en-US" altLang="pt-BR" sz="2400" i="1" baseline="-25000"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𝑏𝑒</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oMath>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4" name="Caixa de Texto 8"/>
              <p:cNvSpPr txBox="1">
                <a:spLocks noRot="1" noChangeAspect="1" noMove="1" noResize="1" noEditPoints="1" noAdjustHandles="1" noChangeArrowheads="1" noChangeShapeType="1" noTextEdit="1"/>
              </p:cNvSpPr>
              <p:nvPr/>
            </p:nvSpPr>
            <p:spPr>
              <a:xfrm>
                <a:off x="345440" y="1119505"/>
                <a:ext cx="2417445" cy="671830"/>
              </a:xfrm>
              <a:prstGeom prst="rect">
                <a:avLst/>
              </a:prstGeom>
              <a:blipFill rotWithShape="1">
                <a:blip r:embed="rId2"/>
                <a:stretch>
                  <a:fillRect b="-1512"/>
                </a:stretch>
              </a:blipFill>
              <a:ln w="38100">
                <a:noFill/>
              </a:ln>
            </p:spPr>
            <p:txBody>
              <a:bodyPr/>
              <a:lstStyle/>
              <a:p>
                <a:r>
                  <a:rPr lang="pt-BR" altLang="en-US">
                    <a:noFill/>
                  </a:rPr>
                  <a:t> </a:t>
                </a:r>
              </a:p>
            </p:txBody>
          </p:sp>
        </mc:Fallback>
      </mc:AlternateContent>
      <p:sp>
        <p:nvSpPr>
          <p:cNvPr id="15" name="Freeform 14"/>
          <p:cNvSpPr/>
          <p:nvPr/>
        </p:nvSpPr>
        <p:spPr>
          <a:xfrm>
            <a:off x="7677785" y="1964690"/>
            <a:ext cx="2272030" cy="2974340"/>
          </a:xfrm>
          <a:custGeom>
            <a:avLst/>
            <a:gdLst>
              <a:gd name="connisteX0" fmla="*/ 57391 w 696122"/>
              <a:gd name="connsiteY0" fmla="*/ 191725 h 4233201"/>
              <a:gd name="connisteX1" fmla="*/ 406641 w 696122"/>
              <a:gd name="connsiteY1" fmla="*/ 96475 h 4233201"/>
              <a:gd name="connisteX2" fmla="*/ 692391 w 696122"/>
              <a:gd name="connsiteY2" fmla="*/ 1155020 h 4233201"/>
              <a:gd name="connisteX3" fmla="*/ 555231 w 696122"/>
              <a:gd name="connsiteY3" fmla="*/ 2414225 h 4233201"/>
              <a:gd name="connisteX4" fmla="*/ 650481 w 696122"/>
              <a:gd name="connsiteY4" fmla="*/ 3652475 h 4233201"/>
              <a:gd name="connisteX5" fmla="*/ 332981 w 696122"/>
              <a:gd name="connsiteY5" fmla="*/ 4171270 h 4233201"/>
              <a:gd name="connisteX6" fmla="*/ 47231 w 696122"/>
              <a:gd name="connsiteY6" fmla="*/ 2583770 h 4233201"/>
              <a:gd name="connisteX7" fmla="*/ 4686 w 696122"/>
              <a:gd name="connsiteY7" fmla="*/ 890225 h 4233201"/>
              <a:gd name="connisteX8" fmla="*/ 57391 w 696122"/>
              <a:gd name="connsiteY8" fmla="*/ 191725 h 423320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696122" h="4233202">
                <a:moveTo>
                  <a:pt x="57391" y="191725"/>
                </a:moveTo>
                <a:cubicBezTo>
                  <a:pt x="138036" y="32975"/>
                  <a:pt x="279641" y="-95930"/>
                  <a:pt x="406641" y="96475"/>
                </a:cubicBezTo>
                <a:cubicBezTo>
                  <a:pt x="533641" y="288880"/>
                  <a:pt x="662546" y="691470"/>
                  <a:pt x="692391" y="1155020"/>
                </a:cubicBezTo>
                <a:cubicBezTo>
                  <a:pt x="722236" y="1618570"/>
                  <a:pt x="563486" y="1914480"/>
                  <a:pt x="555231" y="2414225"/>
                </a:cubicBezTo>
                <a:cubicBezTo>
                  <a:pt x="546976" y="2913970"/>
                  <a:pt x="694931" y="3301320"/>
                  <a:pt x="650481" y="3652475"/>
                </a:cubicBezTo>
                <a:cubicBezTo>
                  <a:pt x="606031" y="4003630"/>
                  <a:pt x="453631" y="4385265"/>
                  <a:pt x="332981" y="4171270"/>
                </a:cubicBezTo>
                <a:cubicBezTo>
                  <a:pt x="212331" y="3957275"/>
                  <a:pt x="112636" y="3239725"/>
                  <a:pt x="47231" y="2583770"/>
                </a:cubicBezTo>
                <a:cubicBezTo>
                  <a:pt x="-18174" y="1927815"/>
                  <a:pt x="2781" y="1368380"/>
                  <a:pt x="4686" y="890225"/>
                </a:cubicBezTo>
                <a:cubicBezTo>
                  <a:pt x="6591" y="412070"/>
                  <a:pt x="-23254" y="350475"/>
                  <a:pt x="57391" y="191725"/>
                </a:cubicBezTo>
                <a:close/>
              </a:path>
            </a:pathLst>
          </a:custGeom>
          <a:noFill/>
          <a:ln w="4762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Caixa de Texto 73"/>
          <p:cNvSpPr txBox="1"/>
          <p:nvPr/>
        </p:nvSpPr>
        <p:spPr>
          <a:xfrm>
            <a:off x="9702800" y="3411220"/>
            <a:ext cx="2211070" cy="163004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Estágio de saída com Push-Pull (Q15 e Q21) e circuito de proteção</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Aplicações: par Push-Pull (buffer)</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1767754" y="2870478"/>
            <a:ext cx="54737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4058285" y="3683000"/>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3876109" y="46530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771750" y="20390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3403233" y="388047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784575" y="380059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03" name="CaixaDeTexto 47"/>
          <p:cNvSpPr txBox="1"/>
          <p:nvPr/>
        </p:nvSpPr>
        <p:spPr>
          <a:xfrm>
            <a:off x="2686599" y="109374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 name="Conector Reto 49"/>
          <p:cNvCxnSpPr/>
          <p:nvPr/>
        </p:nvCxnSpPr>
        <p:spPr>
          <a:xfrm flipV="1">
            <a:off x="3014345" y="3346450"/>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a:off x="1770480" y="3716101"/>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 name="Conector Reto 49"/>
          <p:cNvCxnSpPr/>
          <p:nvPr/>
        </p:nvCxnSpPr>
        <p:spPr>
          <a:xfrm rot="16200000" flipV="1">
            <a:off x="1439682" y="3265307"/>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flipV="1">
            <a:off x="1894205" y="3321685"/>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2784575" y="215149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7" name="CaixaDeTexto 47"/>
          <p:cNvSpPr txBox="1"/>
          <p:nvPr/>
        </p:nvSpPr>
        <p:spPr>
          <a:xfrm>
            <a:off x="3681644" y="2834918"/>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 name="CaixaDeTexto 47"/>
          <p:cNvSpPr txBox="1"/>
          <p:nvPr/>
        </p:nvSpPr>
        <p:spPr>
          <a:xfrm>
            <a:off x="2679614" y="49621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EE</a:t>
            </a:r>
            <a:endParaRPr lang="pt-BR" sz="2400" i="1" baseline="-25000" dirty="0" smtClean="0">
              <a:latin typeface="Century Schoolbook" panose="02040604050505020304" pitchFamily="18" charset="0"/>
              <a:ea typeface="Cambria Math" panose="02040503050406030204" pitchFamily="18" charset="0"/>
            </a:endParaRPr>
          </a:p>
        </p:txBody>
      </p:sp>
      <p:sp>
        <p:nvSpPr>
          <p:cNvPr id="106" name="Caixa de Texto 73"/>
          <p:cNvSpPr txBox="1"/>
          <p:nvPr/>
        </p:nvSpPr>
        <p:spPr>
          <a:xfrm>
            <a:off x="2200910" y="5540375"/>
            <a:ext cx="1640205" cy="82994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Push-pull simpes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 name="CaixaDeTexto 47"/>
          <p:cNvSpPr txBox="1"/>
          <p:nvPr/>
        </p:nvSpPr>
        <p:spPr>
          <a:xfrm>
            <a:off x="7086876" y="4144645"/>
            <a:ext cx="547370" cy="460375"/>
          </a:xfrm>
          <a:prstGeom prst="rect">
            <a:avLst/>
          </a:prstGeom>
          <a:noFill/>
        </p:spPr>
        <p:txBody>
          <a:bodyPr wrap="none" rtlCol="0">
            <a:spAutoFit/>
          </a:bodyPr>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 de Texto 23"/>
          <p:cNvSpPr txBox="1"/>
          <p:nvPr/>
        </p:nvSpPr>
        <p:spPr>
          <a:xfrm>
            <a:off x="9411697" y="4174212"/>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37"/>
          <p:cNvCxnSpPr/>
          <p:nvPr/>
        </p:nvCxnSpPr>
        <p:spPr>
          <a:xfrm>
            <a:off x="9229521" y="512978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Grupo 137"/>
          <p:cNvGrpSpPr/>
          <p:nvPr/>
        </p:nvGrpSpPr>
        <p:grpSpPr>
          <a:xfrm rot="5400000">
            <a:off x="7125162" y="2530278"/>
            <a:ext cx="1783849" cy="748570"/>
            <a:chOff x="8610600" y="2524505"/>
            <a:chExt cx="1783849" cy="748570"/>
          </a:xfrm>
        </p:grpSpPr>
        <p:cxnSp>
          <p:nvCxnSpPr>
            <p:cNvPr id="1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3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3" name="Grupo 145"/>
          <p:cNvGrpSpPr/>
          <p:nvPr/>
        </p:nvGrpSpPr>
        <p:grpSpPr>
          <a:xfrm rot="5400000" flipH="1">
            <a:off x="8756645" y="4371691"/>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6" name="Caixa de Texto 23"/>
          <p:cNvSpPr txBox="1"/>
          <p:nvPr/>
        </p:nvSpPr>
        <p:spPr>
          <a:xfrm>
            <a:off x="8137987" y="4291804"/>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DeTexto 47"/>
          <p:cNvSpPr txBox="1"/>
          <p:nvPr/>
        </p:nvSpPr>
        <p:spPr>
          <a:xfrm>
            <a:off x="8090811" y="1634490"/>
            <a:ext cx="56705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5V</a:t>
            </a:r>
            <a:endParaRPr lang="pt-BR" sz="2400" i="1" dirty="0" smtClean="0">
              <a:latin typeface="Century Schoolbook" panose="02040604050505020304" pitchFamily="18" charset="0"/>
              <a:ea typeface="Cambria Math" panose="02040503050406030204" pitchFamily="18" charset="0"/>
            </a:endParaRPr>
          </a:p>
        </p:txBody>
      </p:sp>
      <p:cxnSp>
        <p:nvCxnSpPr>
          <p:cNvPr id="38" name="Conector Reto 49"/>
          <p:cNvCxnSpPr/>
          <p:nvPr/>
        </p:nvCxnSpPr>
        <p:spPr>
          <a:xfrm flipV="1">
            <a:off x="8367757" y="3837662"/>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Grupo 15"/>
          <p:cNvGrpSpPr/>
          <p:nvPr/>
        </p:nvGrpSpPr>
        <p:grpSpPr>
          <a:xfrm rot="5400000">
            <a:off x="7123892" y="4207313"/>
            <a:ext cx="1783849" cy="748570"/>
            <a:chOff x="8610600" y="2524505"/>
            <a:chExt cx="1783849" cy="748570"/>
          </a:xfrm>
        </p:grpSpPr>
        <p:cxnSp>
          <p:nvCxnSpPr>
            <p:cNvPr id="4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4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4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46" name="Conector Reto 49"/>
          <p:cNvCxnSpPr/>
          <p:nvPr/>
        </p:nvCxnSpPr>
        <p:spPr>
          <a:xfrm rot="16200000" flipV="1">
            <a:off x="6793094" y="3756519"/>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9"/>
          <p:cNvCxnSpPr/>
          <p:nvPr/>
        </p:nvCxnSpPr>
        <p:spPr>
          <a:xfrm flipV="1">
            <a:off x="7272382" y="4600297"/>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8137987" y="2642709"/>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DeTexto 47"/>
          <p:cNvSpPr txBox="1"/>
          <p:nvPr/>
        </p:nvSpPr>
        <p:spPr>
          <a:xfrm>
            <a:off x="8040011" y="5405755"/>
            <a:ext cx="66865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-5V</a:t>
            </a:r>
            <a:endParaRPr lang="pt-BR" sz="2400" i="1" dirty="0" smtClean="0">
              <a:latin typeface="Century Schoolbook" panose="02040604050505020304" pitchFamily="18" charset="0"/>
              <a:ea typeface="Cambria Math" panose="02040503050406030204" pitchFamily="18" charset="0"/>
            </a:endParaRPr>
          </a:p>
        </p:txBody>
      </p:sp>
      <p:sp>
        <p:nvSpPr>
          <p:cNvPr id="50" name="CaixaDeTexto 47"/>
          <p:cNvSpPr txBox="1"/>
          <p:nvPr/>
        </p:nvSpPr>
        <p:spPr>
          <a:xfrm>
            <a:off x="9035056" y="3326130"/>
            <a:ext cx="688975" cy="460375"/>
          </a:xfrm>
          <a:prstGeom prst="rect">
            <a:avLst/>
          </a:prstGeom>
          <a:noFill/>
        </p:spPr>
        <p:txBody>
          <a:bodyPr wrap="none" rtlCol="0">
            <a:spAutoFit/>
          </a:bodyPr>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1" name="Grupo 4"/>
          <p:cNvGrpSpPr/>
          <p:nvPr/>
        </p:nvGrpSpPr>
        <p:grpSpPr>
          <a:xfrm rot="16200000">
            <a:off x="7352326" y="3122037"/>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4"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Conector Reto 33"/>
          <p:cNvCxnSpPr/>
          <p:nvPr/>
        </p:nvCxnSpPr>
        <p:spPr>
          <a:xfrm flipV="1">
            <a:off x="7644677" y="170839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3" name="Grupo 34"/>
          <p:cNvGrpSpPr/>
          <p:nvPr/>
        </p:nvGrpSpPr>
        <p:grpSpPr>
          <a:xfrm>
            <a:off x="7445557" y="2089952"/>
            <a:ext cx="387626" cy="552342"/>
            <a:chOff x="7555792" y="2647951"/>
            <a:chExt cx="387626" cy="552342"/>
          </a:xfrm>
          <a:solidFill>
            <a:schemeClr val="bg1"/>
          </a:solidFill>
        </p:grpSpPr>
        <p:sp>
          <p:nvSpPr>
            <p:cNvPr id="54"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5"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6" name="Grupo 41"/>
          <p:cNvGrpSpPr/>
          <p:nvPr/>
        </p:nvGrpSpPr>
        <p:grpSpPr>
          <a:xfrm rot="16200000">
            <a:off x="7347246" y="3673852"/>
            <a:ext cx="594360" cy="452120"/>
            <a:chOff x="2587" y="5946"/>
            <a:chExt cx="4283" cy="2118"/>
          </a:xfrm>
        </p:grpSpPr>
        <p:cxnSp>
          <p:nvCxnSpPr>
            <p:cNvPr id="57"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Triângulo isósceles 4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8"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Caixa de Texto 23"/>
          <p:cNvSpPr txBox="1"/>
          <p:nvPr/>
        </p:nvSpPr>
        <p:spPr>
          <a:xfrm>
            <a:off x="6780357" y="3602829"/>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D1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1" name="Caixa de Texto 23"/>
          <p:cNvSpPr txBox="1"/>
          <p:nvPr/>
        </p:nvSpPr>
        <p:spPr>
          <a:xfrm>
            <a:off x="6780357" y="2980529"/>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D2</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5" name="Caixa de Texto 23"/>
          <p:cNvSpPr txBox="1"/>
          <p:nvPr/>
        </p:nvSpPr>
        <p:spPr>
          <a:xfrm>
            <a:off x="6780357" y="2094704"/>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I</a:t>
            </a:r>
            <a:r>
              <a:rPr lang="pt-BR" altLang="en-US" sz="2400" baseline="-25000" dirty="0" smtClean="0">
                <a:latin typeface="Comic Sans MS" panose="030F0702030302020204" pitchFamily="66" charset="0"/>
                <a:cs typeface="Comic Sans MS" panose="030F0702030302020204" pitchFamily="66" charset="0"/>
              </a:rPr>
              <a:t>0</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6" name="Caixa de Texto 73"/>
          <p:cNvSpPr txBox="1"/>
          <p:nvPr/>
        </p:nvSpPr>
        <p:spPr>
          <a:xfrm>
            <a:off x="6446520" y="5866130"/>
            <a:ext cx="3655060" cy="82994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Push-pull com distorção reduzida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0" name="CaixaDeTexto 45"/>
          <p:cNvSpPr txBox="1"/>
          <p:nvPr/>
        </p:nvSpPr>
        <p:spPr>
          <a:xfrm>
            <a:off x="1531620" y="320675"/>
            <a:ext cx="8933815" cy="1017270"/>
          </a:xfrm>
          <a:prstGeom prst="rect">
            <a:avLst/>
          </a:prstGeom>
          <a:noFill/>
        </p:spPr>
        <p:txBody>
          <a:bodyPr wrap="square" rtlCol="0">
            <a:spAutoFit/>
          </a:bodyPr>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Push-Pull (buffer): eliminar a distorção</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2" name="Conector de Seta Reta 11"/>
          <p:cNvCxnSpPr/>
          <p:nvPr/>
        </p:nvCxnSpPr>
        <p:spPr>
          <a:xfrm flipH="1">
            <a:off x="5705475" y="1061720"/>
            <a:ext cx="0" cy="532800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de Seta Reta 12"/>
          <p:cNvCxnSpPr/>
          <p:nvPr/>
        </p:nvCxnSpPr>
        <p:spPr>
          <a:xfrm flipH="1" flipV="1">
            <a:off x="610235" y="3801760"/>
            <a:ext cx="10368000" cy="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5405120" y="3559175"/>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CaixaDeTexto 45"/>
          <p:cNvSpPr txBox="1"/>
          <p:nvPr/>
        </p:nvSpPr>
        <p:spPr>
          <a:xfrm>
            <a:off x="4820285" y="904240"/>
            <a:ext cx="762635" cy="46037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8" name="CaixaDeTexto 45"/>
              <p:cNvSpPr txBox="1"/>
              <p:nvPr/>
            </p:nvSpPr>
            <p:spPr>
              <a:xfrm>
                <a:off x="5187949" y="3842416"/>
                <a:ext cx="335915" cy="477054"/>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14:m>
                  <m:oMathPara xmlns:m="http://schemas.openxmlformats.org/officeDocument/2006/math">
                    <m:oMathParaPr>
                      <m:jc m:val="center"/>
                    </m:oMathParaPr>
                    <m:oMath xmlns:m="http://schemas.openxmlformats.org/officeDocument/2006/math">
                      <m:r>
                        <a:rPr lang="pt-BR" altLang="pt-BR" sz="2000" b="1" i="0"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000" b="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𝚫</m:t>
                      </m:r>
                    </m:oMath>
                  </m:oMathPara>
                </a14:m>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8" name="CaixaDeTexto 45"/>
              <p:cNvSpPr txBox="1">
                <a:spLocks noRot="1" noChangeAspect="1" noMove="1" noResize="1" noEditPoints="1" noAdjustHandles="1" noChangeArrowheads="1" noChangeShapeType="1" noTextEdit="1"/>
              </p:cNvSpPr>
              <p:nvPr/>
            </p:nvSpPr>
            <p:spPr>
              <a:xfrm>
                <a:off x="5187949" y="3842416"/>
                <a:ext cx="335915" cy="477054"/>
              </a:xfrm>
              <a:prstGeom prst="rect">
                <a:avLst/>
              </a:prstGeom>
              <a:blipFill rotWithShape="1">
                <a:blip r:embed="rId1"/>
                <a:stretch>
                  <a:fillRect l="-189" t="-6" r="-1135" b="42"/>
                </a:stretch>
              </a:blipFill>
            </p:spPr>
            <p:txBody>
              <a:bodyPr/>
              <a:lstStyle/>
              <a:p>
                <a:r>
                  <a:rPr lang="pt-BR" altLang="en-US">
                    <a:noFill/>
                  </a:rPr>
                  <a:t> </a:t>
                </a:r>
              </a:p>
            </p:txBody>
          </p:sp>
        </mc:Fallback>
      </mc:AlternateContent>
      <p:sp>
        <p:nvSpPr>
          <p:cNvPr id="30" name="CaixaDeTexto 45"/>
          <p:cNvSpPr txBox="1"/>
          <p:nvPr/>
        </p:nvSpPr>
        <p:spPr>
          <a:xfrm>
            <a:off x="10584815" y="3829685"/>
            <a:ext cx="635000" cy="46037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2" name="Conector Reto 31"/>
          <p:cNvCxnSpPr/>
          <p:nvPr/>
        </p:nvCxnSpPr>
        <p:spPr>
          <a:xfrm>
            <a:off x="5201285" y="3566160"/>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3" name="CaixaDeTexto 45"/>
          <p:cNvSpPr txBox="1"/>
          <p:nvPr/>
        </p:nvSpPr>
        <p:spPr>
          <a:xfrm>
            <a:off x="4290695" y="3331845"/>
            <a:ext cx="127952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8" name="Caixa de Texto 23"/>
          <p:cNvSpPr txBox="1"/>
          <p:nvPr/>
        </p:nvSpPr>
        <p:spPr>
          <a:xfrm>
            <a:off x="5031105" y="4269740"/>
            <a:ext cx="1348740" cy="1014730"/>
          </a:xfrm>
          <a:prstGeom prst="rect">
            <a:avLst/>
          </a:prstGeom>
          <a:solidFill>
            <a:schemeClr val="bg1"/>
          </a:solid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Q1 e Q2 cortados</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0</a:t>
            </a:r>
            <a:endParaRPr lang="pt-BR" altLang="en-US" sz="2000" dirty="0" smtClean="0">
              <a:latin typeface="Comic Sans MS" panose="030F0702030302020204" pitchFamily="66" charset="0"/>
              <a:cs typeface="Comic Sans MS" panose="030F0702030302020204" pitchFamily="66" charset="0"/>
            </a:endParaRPr>
          </a:p>
        </p:txBody>
      </p:sp>
      <p:cxnSp>
        <p:nvCxnSpPr>
          <p:cNvPr id="39" name="Conector Reto 38"/>
          <p:cNvCxnSpPr/>
          <p:nvPr/>
        </p:nvCxnSpPr>
        <p:spPr>
          <a:xfrm>
            <a:off x="5201285" y="3787140"/>
            <a:ext cx="137795" cy="635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sp>
        <p:nvSpPr>
          <p:cNvPr id="40" name="Caixa de Texto 23"/>
          <p:cNvSpPr txBox="1"/>
          <p:nvPr/>
        </p:nvSpPr>
        <p:spPr>
          <a:xfrm>
            <a:off x="5741670" y="2715895"/>
            <a:ext cx="2393950" cy="1014730"/>
          </a:xfrm>
          <a:prstGeom prst="rect">
            <a:avLst/>
          </a:prstGeom>
          <a:solidFill>
            <a:schemeClr val="bg1"/>
          </a:solid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Q1 corta </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conduz ativo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V</a:t>
            </a:r>
            <a:r>
              <a:rPr lang="pt-BR" altLang="en-US" sz="2000" baseline="-25000" dirty="0" smtClean="0">
                <a:latin typeface="Comic Sans MS" panose="030F0702030302020204" pitchFamily="66" charset="0"/>
                <a:cs typeface="Comic Sans MS" panose="030F0702030302020204" pitchFamily="66" charset="0"/>
              </a:rPr>
              <a:t>in</a:t>
            </a:r>
            <a:r>
              <a:rPr lang="pt-BR" altLang="en-US" sz="2000" dirty="0" smtClean="0">
                <a:latin typeface="Comic Sans MS" panose="030F0702030302020204" pitchFamily="66" charset="0"/>
                <a:cs typeface="Comic Sans MS" panose="030F0702030302020204" pitchFamily="66" charset="0"/>
              </a:rPr>
              <a:t>+0.7</a:t>
            </a:r>
            <a:endParaRPr lang="pt-BR" altLang="en-US" sz="2000" baseline="-25000" dirty="0" smtClean="0">
              <a:latin typeface="Comic Sans MS" panose="030F0702030302020204" pitchFamily="66" charset="0"/>
              <a:cs typeface="Comic Sans MS" panose="030F0702030302020204" pitchFamily="66" charset="0"/>
            </a:endParaRPr>
          </a:p>
        </p:txBody>
      </p:sp>
      <p:sp>
        <p:nvSpPr>
          <p:cNvPr id="41" name="Caixa de Texto 23"/>
          <p:cNvSpPr txBox="1"/>
          <p:nvPr/>
        </p:nvSpPr>
        <p:spPr>
          <a:xfrm>
            <a:off x="2385695" y="3779520"/>
            <a:ext cx="2381885" cy="101473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Q1 conduz ativo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corta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V</a:t>
            </a:r>
            <a:r>
              <a:rPr lang="pt-BR" altLang="en-US" sz="2000" baseline="-25000" dirty="0" smtClean="0">
                <a:latin typeface="Comic Sans MS" panose="030F0702030302020204" pitchFamily="66" charset="0"/>
                <a:cs typeface="Comic Sans MS" panose="030F0702030302020204" pitchFamily="66" charset="0"/>
              </a:rPr>
              <a:t>in</a:t>
            </a:r>
            <a:r>
              <a:rPr lang="pt-BR" altLang="en-US" sz="2000" dirty="0" smtClean="0">
                <a:latin typeface="Comic Sans MS" panose="030F0702030302020204" pitchFamily="66" charset="0"/>
                <a:cs typeface="Comic Sans MS" panose="030F0702030302020204" pitchFamily="66" charset="0"/>
              </a:rPr>
              <a:t>+0.7</a:t>
            </a:r>
            <a:endParaRPr lang="pt-BR" altLang="en-US" sz="2000" baseline="-25000" dirty="0" smtClean="0">
              <a:latin typeface="Comic Sans MS" panose="030F0702030302020204" pitchFamily="66" charset="0"/>
              <a:cs typeface="Comic Sans MS" panose="030F0702030302020204" pitchFamily="66" charset="0"/>
            </a:endParaRPr>
          </a:p>
        </p:txBody>
      </p:sp>
      <p:cxnSp>
        <p:nvCxnSpPr>
          <p:cNvPr id="49" name="Conector Reto 48"/>
          <p:cNvCxnSpPr/>
          <p:nvPr/>
        </p:nvCxnSpPr>
        <p:spPr>
          <a:xfrm flipV="1">
            <a:off x="3031490" y="3787140"/>
            <a:ext cx="2179955" cy="196469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5320665" y="1828800"/>
            <a:ext cx="2179955" cy="196469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7411085" y="1364615"/>
            <a:ext cx="2422525" cy="532765"/>
          </a:xfrm>
          <a:custGeom>
            <a:avLst/>
            <a:gdLst>
              <a:gd name="connisteX0" fmla="*/ 0 w 2286000"/>
              <a:gd name="connsiteY0" fmla="*/ 521763 h 521763"/>
              <a:gd name="connisteX1" fmla="*/ 169545 w 2286000"/>
              <a:gd name="connsiteY1" fmla="*/ 363013 h 521763"/>
              <a:gd name="connisteX2" fmla="*/ 391795 w 2286000"/>
              <a:gd name="connsiteY2" fmla="*/ 161718 h 521763"/>
              <a:gd name="connisteX3" fmla="*/ 709295 w 2286000"/>
              <a:gd name="connsiteY3" fmla="*/ 34718 h 521763"/>
              <a:gd name="connisteX4" fmla="*/ 1365250 w 2286000"/>
              <a:gd name="connsiteY4" fmla="*/ 2968 h 521763"/>
              <a:gd name="connisteX5" fmla="*/ 2286000 w 2286000"/>
              <a:gd name="connsiteY5" fmla="*/ 2968 h 52176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86000" h="521764">
                <a:moveTo>
                  <a:pt x="0" y="521764"/>
                </a:moveTo>
                <a:cubicBezTo>
                  <a:pt x="29210" y="493824"/>
                  <a:pt x="91440" y="434769"/>
                  <a:pt x="169545" y="363014"/>
                </a:cubicBezTo>
                <a:cubicBezTo>
                  <a:pt x="247650" y="291259"/>
                  <a:pt x="283845" y="227124"/>
                  <a:pt x="391795" y="161719"/>
                </a:cubicBezTo>
                <a:cubicBezTo>
                  <a:pt x="499745" y="96314"/>
                  <a:pt x="514350" y="66469"/>
                  <a:pt x="709295" y="34719"/>
                </a:cubicBezTo>
                <a:cubicBezTo>
                  <a:pt x="904240" y="2969"/>
                  <a:pt x="1049655" y="9319"/>
                  <a:pt x="1365250" y="2969"/>
                </a:cubicBezTo>
                <a:cubicBezTo>
                  <a:pt x="1680845" y="-3381"/>
                  <a:pt x="2115185" y="2334"/>
                  <a:pt x="2286000" y="2969"/>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2" name="Forma livre 51"/>
          <p:cNvSpPr/>
          <p:nvPr/>
        </p:nvSpPr>
        <p:spPr>
          <a:xfrm flipH="1" flipV="1">
            <a:off x="955040" y="5433695"/>
            <a:ext cx="2422525" cy="532765"/>
          </a:xfrm>
          <a:custGeom>
            <a:avLst/>
            <a:gdLst>
              <a:gd name="connisteX0" fmla="*/ 0 w 2286000"/>
              <a:gd name="connsiteY0" fmla="*/ 521763 h 521763"/>
              <a:gd name="connisteX1" fmla="*/ 169545 w 2286000"/>
              <a:gd name="connsiteY1" fmla="*/ 363013 h 521763"/>
              <a:gd name="connisteX2" fmla="*/ 391795 w 2286000"/>
              <a:gd name="connsiteY2" fmla="*/ 161718 h 521763"/>
              <a:gd name="connisteX3" fmla="*/ 709295 w 2286000"/>
              <a:gd name="connsiteY3" fmla="*/ 34718 h 521763"/>
              <a:gd name="connisteX4" fmla="*/ 1365250 w 2286000"/>
              <a:gd name="connsiteY4" fmla="*/ 2968 h 521763"/>
              <a:gd name="connisteX5" fmla="*/ 2286000 w 2286000"/>
              <a:gd name="connsiteY5" fmla="*/ 2968 h 52176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86000" h="521764">
                <a:moveTo>
                  <a:pt x="0" y="521764"/>
                </a:moveTo>
                <a:cubicBezTo>
                  <a:pt x="29210" y="493824"/>
                  <a:pt x="91440" y="434769"/>
                  <a:pt x="169545" y="363014"/>
                </a:cubicBezTo>
                <a:cubicBezTo>
                  <a:pt x="247650" y="291259"/>
                  <a:pt x="283845" y="227124"/>
                  <a:pt x="391795" y="161719"/>
                </a:cubicBezTo>
                <a:cubicBezTo>
                  <a:pt x="499745" y="96314"/>
                  <a:pt x="514350" y="66469"/>
                  <a:pt x="709295" y="34719"/>
                </a:cubicBezTo>
                <a:cubicBezTo>
                  <a:pt x="904240" y="2969"/>
                  <a:pt x="1049655" y="9319"/>
                  <a:pt x="1365250" y="2969"/>
                </a:cubicBezTo>
                <a:cubicBezTo>
                  <a:pt x="1680845" y="-3381"/>
                  <a:pt x="2115185" y="2334"/>
                  <a:pt x="2286000" y="2969"/>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3" name="Conector Reto 52"/>
          <p:cNvCxnSpPr/>
          <p:nvPr/>
        </p:nvCxnSpPr>
        <p:spPr>
          <a:xfrm>
            <a:off x="5664835" y="1344295"/>
            <a:ext cx="3450590" cy="1079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2395855" y="5955665"/>
            <a:ext cx="3450590" cy="1079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7961630" y="1507490"/>
            <a:ext cx="0" cy="234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2628900" y="3717925"/>
            <a:ext cx="0" cy="234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7" name="CaixaDeTexto 45"/>
          <p:cNvSpPr txBox="1"/>
          <p:nvPr/>
        </p:nvSpPr>
        <p:spPr>
          <a:xfrm>
            <a:off x="6831330" y="3891280"/>
            <a:ext cx="293878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8" name="CaixaDeTexto 45"/>
          <p:cNvSpPr txBox="1"/>
          <p:nvPr/>
        </p:nvSpPr>
        <p:spPr>
          <a:xfrm>
            <a:off x="1531620" y="3319145"/>
            <a:ext cx="248475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9" name="CaixaDeTexto 45"/>
          <p:cNvSpPr txBox="1"/>
          <p:nvPr/>
        </p:nvSpPr>
        <p:spPr>
          <a:xfrm>
            <a:off x="6076950" y="1005840"/>
            <a:ext cx="1459230" cy="398780"/>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0" name="CaixaDeTexto 45"/>
          <p:cNvSpPr txBox="1"/>
          <p:nvPr/>
        </p:nvSpPr>
        <p:spPr>
          <a:xfrm>
            <a:off x="3377565" y="5966460"/>
            <a:ext cx="18554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1" name="Caixa de Texto 23"/>
          <p:cNvSpPr txBox="1"/>
          <p:nvPr/>
        </p:nvSpPr>
        <p:spPr>
          <a:xfrm>
            <a:off x="8307070" y="2544445"/>
            <a:ext cx="2132330" cy="1014730"/>
          </a:xfrm>
          <a:prstGeom prst="rect">
            <a:avLst/>
          </a:prstGeom>
          <a:solidFill>
            <a:schemeClr val="bg1"/>
          </a:solid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Q1 corta </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saturação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2000" dirty="0" smtClean="0">
                <a:latin typeface="Comic Sans MS" panose="030F0702030302020204" pitchFamily="66" charset="0"/>
                <a:cs typeface="Comic Sans MS" panose="030F0702030302020204" pitchFamily="66" charset="0"/>
              </a:rPr>
              <a:t> </a:t>
            </a:r>
            <a:endParaRPr lang="pt-BR" altLang="en-US" sz="2000" baseline="-25000" dirty="0" smtClean="0">
              <a:latin typeface="Comic Sans MS" panose="030F0702030302020204" pitchFamily="66" charset="0"/>
              <a:cs typeface="Comic Sans MS" panose="030F0702030302020204" pitchFamily="66" charset="0"/>
            </a:endParaRPr>
          </a:p>
        </p:txBody>
      </p:sp>
      <p:sp>
        <p:nvSpPr>
          <p:cNvPr id="62" name="Caixa de Texto 23"/>
          <p:cNvSpPr txBox="1"/>
          <p:nvPr/>
        </p:nvSpPr>
        <p:spPr>
          <a:xfrm>
            <a:off x="310515" y="3794760"/>
            <a:ext cx="2254250" cy="101473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Q1 satura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corta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endParaRPr lang="pt-BR" altLang="en-US" sz="20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Efeito Miller: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considere uma porção de um circuito como abaixo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9" name="Caixa de Texto 23"/>
          <p:cNvSpPr txBox="1"/>
          <p:nvPr/>
        </p:nvSpPr>
        <p:spPr>
          <a:xfrm>
            <a:off x="5483225" y="205930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66" name="Conector Reto 73"/>
          <p:cNvCxnSpPr/>
          <p:nvPr/>
        </p:nvCxnSpPr>
        <p:spPr>
          <a:xfrm rot="16200000">
            <a:off x="5278755" y="2390140"/>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rot="16200000">
            <a:off x="6230795" y="246235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0" name="Grupo 69"/>
          <p:cNvGrpSpPr/>
          <p:nvPr/>
        </p:nvGrpSpPr>
        <p:grpSpPr>
          <a:xfrm>
            <a:off x="5727065" y="2567305"/>
            <a:ext cx="123825" cy="541020"/>
            <a:chOff x="8188" y="4859"/>
            <a:chExt cx="109"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1" name="Caixa de Texto 23"/>
          <p:cNvSpPr txBox="1"/>
          <p:nvPr/>
        </p:nvSpPr>
        <p:spPr>
          <a:xfrm flipH="1">
            <a:off x="4633595" y="28276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64" name="Rectangle 140"/>
          <p:cNvSpPr>
            <a:spLocks noChangeArrowheads="1"/>
          </p:cNvSpPr>
          <p:nvPr/>
        </p:nvSpPr>
        <p:spPr bwMode="auto">
          <a:xfrm flipH="1">
            <a:off x="4113530" y="19805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91" name="Conector Reto 76"/>
          <p:cNvCxnSpPr/>
          <p:nvPr/>
        </p:nvCxnSpPr>
        <p:spPr>
          <a:xfrm>
            <a:off x="3917950" y="229362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76"/>
          <p:cNvCxnSpPr/>
          <p:nvPr/>
        </p:nvCxnSpPr>
        <p:spPr>
          <a:xfrm>
            <a:off x="6605905" y="284035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6"/>
          <p:cNvCxnSpPr/>
          <p:nvPr/>
        </p:nvCxnSpPr>
        <p:spPr>
          <a:xfrm flipV="1">
            <a:off x="6624955" y="212852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76"/>
          <p:cNvCxnSpPr/>
          <p:nvPr/>
        </p:nvCxnSpPr>
        <p:spPr>
          <a:xfrm flipV="1">
            <a:off x="3771265" y="284035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de Seta Reta 59"/>
          <p:cNvCxnSpPr/>
          <p:nvPr/>
        </p:nvCxnSpPr>
        <p:spPr>
          <a:xfrm>
            <a:off x="4187190" y="2293620"/>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59"/>
          <p:cNvCxnSpPr/>
          <p:nvPr/>
        </p:nvCxnSpPr>
        <p:spPr>
          <a:xfrm flipV="1">
            <a:off x="4201160" y="3138805"/>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59"/>
          <p:cNvCxnSpPr/>
          <p:nvPr/>
        </p:nvCxnSpPr>
        <p:spPr>
          <a:xfrm flipH="1" flipV="1">
            <a:off x="6875145" y="313880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59"/>
          <p:cNvCxnSpPr/>
          <p:nvPr/>
        </p:nvCxnSpPr>
        <p:spPr>
          <a:xfrm flipH="1">
            <a:off x="7049770" y="2186305"/>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4187190" y="31959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108" name="Rectangle 140"/>
          <p:cNvSpPr>
            <a:spLocks noChangeArrowheads="1"/>
          </p:cNvSpPr>
          <p:nvPr/>
        </p:nvSpPr>
        <p:spPr bwMode="auto">
          <a:xfrm flipH="1">
            <a:off x="6894195" y="189484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109" name="Rectangle 140"/>
          <p:cNvSpPr>
            <a:spLocks noChangeArrowheads="1"/>
          </p:cNvSpPr>
          <p:nvPr/>
        </p:nvSpPr>
        <p:spPr bwMode="auto">
          <a:xfrm flipH="1">
            <a:off x="6720205" y="313690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110" name="Forma livre 109"/>
          <p:cNvSpPr/>
          <p:nvPr/>
        </p:nvSpPr>
        <p:spPr>
          <a:xfrm>
            <a:off x="7440930" y="243713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Forma livre 110"/>
          <p:cNvSpPr/>
          <p:nvPr/>
        </p:nvSpPr>
        <p:spPr>
          <a:xfrm flipH="1">
            <a:off x="4037330" y="245427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2" name="Caixa de Texto 23"/>
          <p:cNvSpPr txBox="1"/>
          <p:nvPr/>
        </p:nvSpPr>
        <p:spPr>
          <a:xfrm flipH="1">
            <a:off x="6192520" y="28276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113" name="Caixa de Texto 23"/>
          <p:cNvSpPr txBox="1"/>
          <p:nvPr/>
        </p:nvSpPr>
        <p:spPr>
          <a:xfrm>
            <a:off x="1211580" y="2318385"/>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a</a:t>
            </a:r>
            <a:endParaRPr lang="pt-BR" altLang="en-US" sz="2800" baseline="-25000" dirty="0">
              <a:latin typeface="Comic Sans MS" panose="030F0702030302020204" pitchFamily="66" charset="0"/>
              <a:cs typeface="Comic Sans MS" panose="030F0702030302020204" pitchFamily="66" charset="0"/>
            </a:endParaRPr>
          </a:p>
        </p:txBody>
      </p:sp>
      <p:sp>
        <p:nvSpPr>
          <p:cNvPr id="114" name="Caixa de Texto 114"/>
          <p:cNvSpPr txBox="1"/>
          <p:nvPr/>
        </p:nvSpPr>
        <p:spPr>
          <a:xfrm>
            <a:off x="591185" y="3809365"/>
            <a:ext cx="11279505" cy="521970"/>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 equações de análise nodal neste circuito são: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61" name="Caixa de Texto 5"/>
              <p:cNvSpPr txBox="1"/>
              <p:nvPr/>
            </p:nvSpPr>
            <p:spPr>
              <a:xfrm>
                <a:off x="224155" y="480822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224155" y="4808220"/>
                <a:ext cx="5478145"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6" name="Caixa de Texto 5"/>
              <p:cNvSpPr txBox="1"/>
              <p:nvPr/>
            </p:nvSpPr>
            <p:spPr>
              <a:xfrm>
                <a:off x="248920" y="545338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16" name="Caixa de Texto 5"/>
              <p:cNvSpPr txBox="1">
                <a:spLocks noRot="1" noChangeAspect="1" noMove="1" noResize="1" noEditPoints="1" noAdjustHandles="1" noChangeArrowheads="1" noChangeShapeType="1" noTextEdit="1"/>
              </p:cNvSpPr>
              <p:nvPr/>
            </p:nvSpPr>
            <p:spPr>
              <a:xfrm>
                <a:off x="248920" y="5453380"/>
                <a:ext cx="5478145" cy="460375"/>
              </a:xfrm>
              <a:prstGeom prst="rect">
                <a:avLst/>
              </a:prstGeom>
              <a:blipFill rotWithShape="1">
                <a:blip r:embed="rId2"/>
                <a:stretch>
                  <a:fillRect t="-6621"/>
                </a:stretch>
              </a:blipFill>
              <a:ln w="38100">
                <a:noFill/>
              </a:ln>
            </p:spPr>
            <p:txBody>
              <a:bodyPr/>
              <a:lstStyle/>
              <a:p>
                <a:r>
                  <a:rPr lang="pt-BR" altLang="en-US">
                    <a:noFill/>
                  </a:rPr>
                  <a:t> </a:t>
                </a:r>
              </a:p>
            </p:txBody>
          </p:sp>
        </mc:Fallback>
      </mc:AlternateContent>
      <p:cxnSp>
        <p:nvCxnSpPr>
          <p:cNvPr id="117" name="Conector Reto 116"/>
          <p:cNvCxnSpPr/>
          <p:nvPr/>
        </p:nvCxnSpPr>
        <p:spPr>
          <a:xfrm>
            <a:off x="337820" y="4783455"/>
            <a:ext cx="0" cy="116078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5"/>
              <p:cNvSpPr txBox="1"/>
              <p:nvPr/>
            </p:nvSpPr>
            <p:spPr>
              <a:xfrm>
                <a:off x="6335395" y="480822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0" name="Caixa de Texto 5"/>
              <p:cNvSpPr txBox="1">
                <a:spLocks noRot="1" noChangeAspect="1" noMove="1" noResize="1" noEditPoints="1" noAdjustHandles="1" noChangeArrowheads="1" noChangeShapeType="1" noTextEdit="1"/>
              </p:cNvSpPr>
              <p:nvPr/>
            </p:nvSpPr>
            <p:spPr>
              <a:xfrm>
                <a:off x="6335395" y="4808220"/>
                <a:ext cx="5478145"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5"/>
              <p:cNvSpPr txBox="1"/>
              <p:nvPr/>
            </p:nvSpPr>
            <p:spPr>
              <a:xfrm>
                <a:off x="6360160" y="545338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6" name="Caixa de Texto 5"/>
              <p:cNvSpPr txBox="1">
                <a:spLocks noRot="1" noChangeAspect="1" noMove="1" noResize="1" noEditPoints="1" noAdjustHandles="1" noChangeArrowheads="1" noChangeShapeType="1" noTextEdit="1"/>
              </p:cNvSpPr>
              <p:nvPr/>
            </p:nvSpPr>
            <p:spPr>
              <a:xfrm>
                <a:off x="6360160" y="5453380"/>
                <a:ext cx="5478145"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p:cxnSp>
        <p:nvCxnSpPr>
          <p:cNvPr id="133" name="Conector Reto 132"/>
          <p:cNvCxnSpPr/>
          <p:nvPr/>
        </p:nvCxnSpPr>
        <p:spPr>
          <a:xfrm>
            <a:off x="6429375" y="4783455"/>
            <a:ext cx="0" cy="116078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456565" y="398145"/>
            <a:ext cx="11279505"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Efeito Miller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13" name="Caixa de Texto 23"/>
          <p:cNvSpPr txBox="1"/>
          <p:nvPr/>
        </p:nvSpPr>
        <p:spPr>
          <a:xfrm>
            <a:off x="1211580" y="1861185"/>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a</a:t>
            </a:r>
            <a:endParaRPr lang="pt-BR" altLang="en-US" sz="2800" baseline="-25000" dirty="0">
              <a:latin typeface="Comic Sans MS" panose="030F0702030302020204" pitchFamily="66" charset="0"/>
              <a:cs typeface="Comic Sans MS" panose="030F0702030302020204" pitchFamily="66" charset="0"/>
            </a:endParaRPr>
          </a:p>
        </p:txBody>
      </p:sp>
      <p:sp>
        <p:nvSpPr>
          <p:cNvPr id="114" name="Caixa de Texto 114"/>
          <p:cNvSpPr txBox="1"/>
          <p:nvPr/>
        </p:nvSpPr>
        <p:spPr>
          <a:xfrm>
            <a:off x="591185" y="3295015"/>
            <a:ext cx="11279505" cy="521970"/>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 equações de análise nodal neste circuito são: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0" name="Caixa de Texto 5"/>
              <p:cNvSpPr txBox="1"/>
              <p:nvPr/>
            </p:nvSpPr>
            <p:spPr>
              <a:xfrm>
                <a:off x="250825" y="4213225"/>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0" name="Caixa de Texto 5"/>
              <p:cNvSpPr txBox="1">
                <a:spLocks noRot="1" noChangeAspect="1" noMove="1" noResize="1" noEditPoints="1" noAdjustHandles="1" noChangeArrowheads="1" noChangeShapeType="1" noTextEdit="1"/>
              </p:cNvSpPr>
              <p:nvPr/>
            </p:nvSpPr>
            <p:spPr>
              <a:xfrm>
                <a:off x="250825" y="4213225"/>
                <a:ext cx="5478145"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5"/>
              <p:cNvSpPr txBox="1"/>
              <p:nvPr/>
            </p:nvSpPr>
            <p:spPr>
              <a:xfrm>
                <a:off x="275590" y="4858385"/>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6" name="Caixa de Texto 5"/>
              <p:cNvSpPr txBox="1">
                <a:spLocks noRot="1" noChangeAspect="1" noMove="1" noResize="1" noEditPoints="1" noAdjustHandles="1" noChangeArrowheads="1" noChangeShapeType="1" noTextEdit="1"/>
              </p:cNvSpPr>
              <p:nvPr/>
            </p:nvSpPr>
            <p:spPr>
              <a:xfrm>
                <a:off x="275590" y="4858385"/>
                <a:ext cx="5478145" cy="460375"/>
              </a:xfrm>
              <a:prstGeom prst="rect">
                <a:avLst/>
              </a:prstGeom>
              <a:blipFill rotWithShape="1">
                <a:blip r:embed="rId2"/>
                <a:stretch>
                  <a:fillRect t="-6621"/>
                </a:stretch>
              </a:blipFill>
              <a:ln w="38100">
                <a:noFill/>
              </a:ln>
            </p:spPr>
            <p:txBody>
              <a:bodyPr/>
              <a:lstStyle/>
              <a:p>
                <a:r>
                  <a:rPr lang="pt-BR" altLang="en-US">
                    <a:noFill/>
                  </a:rPr>
                  <a:t> </a:t>
                </a:r>
              </a:p>
            </p:txBody>
          </p:sp>
        </mc:Fallback>
      </mc:AlternateContent>
      <p:cxnSp>
        <p:nvCxnSpPr>
          <p:cNvPr id="133" name="Conector Reto 132"/>
          <p:cNvCxnSpPr/>
          <p:nvPr/>
        </p:nvCxnSpPr>
        <p:spPr>
          <a:xfrm>
            <a:off x="325755" y="4188460"/>
            <a:ext cx="0" cy="116078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5"/>
              <p:cNvSpPr txBox="1"/>
              <p:nvPr/>
            </p:nvSpPr>
            <p:spPr>
              <a:xfrm>
                <a:off x="6315710" y="420624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6315710" y="4206240"/>
                <a:ext cx="5478145"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6315710" y="4858385"/>
                <a:ext cx="579945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6315710" y="4858385"/>
                <a:ext cx="5799455"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p:cxnSp>
        <p:nvCxnSpPr>
          <p:cNvPr id="5" name="Conector Reto 4"/>
          <p:cNvCxnSpPr/>
          <p:nvPr/>
        </p:nvCxnSpPr>
        <p:spPr>
          <a:xfrm>
            <a:off x="6353810" y="4256405"/>
            <a:ext cx="0" cy="116078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5621020" y="150939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 name="Conector Reto 73"/>
          <p:cNvCxnSpPr/>
          <p:nvPr/>
        </p:nvCxnSpPr>
        <p:spPr>
          <a:xfrm rot="16200000">
            <a:off x="5416550" y="1840230"/>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6"/>
          <p:cNvCxnSpPr/>
          <p:nvPr/>
        </p:nvCxnSpPr>
        <p:spPr>
          <a:xfrm rot="16200000">
            <a:off x="6368590" y="191244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5864860" y="2017395"/>
            <a:ext cx="123825" cy="541020"/>
            <a:chOff x="8188" y="4859"/>
            <a:chExt cx="109" cy="656"/>
          </a:xfrm>
        </p:grpSpPr>
        <p:cxnSp>
          <p:nvCxnSpPr>
            <p:cNvPr id="10"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Caixa de Texto 23"/>
          <p:cNvSpPr txBox="1"/>
          <p:nvPr/>
        </p:nvSpPr>
        <p:spPr>
          <a:xfrm flipH="1">
            <a:off x="4771390" y="227774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13" name="Rectangle 140"/>
          <p:cNvSpPr>
            <a:spLocks noChangeArrowheads="1"/>
          </p:cNvSpPr>
          <p:nvPr/>
        </p:nvSpPr>
        <p:spPr bwMode="auto">
          <a:xfrm flipH="1">
            <a:off x="4251325" y="14306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14" name="Conector Reto 76"/>
          <p:cNvCxnSpPr/>
          <p:nvPr/>
        </p:nvCxnSpPr>
        <p:spPr>
          <a:xfrm>
            <a:off x="4055745" y="174371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76"/>
          <p:cNvCxnSpPr/>
          <p:nvPr/>
        </p:nvCxnSpPr>
        <p:spPr>
          <a:xfrm>
            <a:off x="6743700" y="229044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76"/>
          <p:cNvCxnSpPr/>
          <p:nvPr/>
        </p:nvCxnSpPr>
        <p:spPr>
          <a:xfrm flipV="1">
            <a:off x="6762750" y="157861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76"/>
          <p:cNvCxnSpPr/>
          <p:nvPr/>
        </p:nvCxnSpPr>
        <p:spPr>
          <a:xfrm flipV="1">
            <a:off x="3909060" y="229044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59"/>
          <p:cNvCxnSpPr/>
          <p:nvPr/>
        </p:nvCxnSpPr>
        <p:spPr>
          <a:xfrm>
            <a:off x="4324985" y="1743710"/>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9" name="Conector de Seta Reta 59"/>
          <p:cNvCxnSpPr/>
          <p:nvPr/>
        </p:nvCxnSpPr>
        <p:spPr>
          <a:xfrm flipV="1">
            <a:off x="4338955" y="2588895"/>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59"/>
          <p:cNvCxnSpPr/>
          <p:nvPr/>
        </p:nvCxnSpPr>
        <p:spPr>
          <a:xfrm flipH="1" flipV="1">
            <a:off x="7012940" y="258889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1" name="Conector de Seta Reta 59"/>
          <p:cNvCxnSpPr/>
          <p:nvPr/>
        </p:nvCxnSpPr>
        <p:spPr>
          <a:xfrm flipH="1">
            <a:off x="7187565" y="1636395"/>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2" name="Rectangle 140"/>
          <p:cNvSpPr>
            <a:spLocks noChangeArrowheads="1"/>
          </p:cNvSpPr>
          <p:nvPr/>
        </p:nvSpPr>
        <p:spPr bwMode="auto">
          <a:xfrm flipH="1">
            <a:off x="4324985" y="264604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23" name="Rectangle 140"/>
          <p:cNvSpPr>
            <a:spLocks noChangeArrowheads="1"/>
          </p:cNvSpPr>
          <p:nvPr/>
        </p:nvSpPr>
        <p:spPr bwMode="auto">
          <a:xfrm flipH="1">
            <a:off x="7031990" y="134493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24" name="Rectangle 140"/>
          <p:cNvSpPr>
            <a:spLocks noChangeArrowheads="1"/>
          </p:cNvSpPr>
          <p:nvPr/>
        </p:nvSpPr>
        <p:spPr bwMode="auto">
          <a:xfrm flipH="1">
            <a:off x="6858000" y="258699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25" name="Forma livre 24"/>
          <p:cNvSpPr/>
          <p:nvPr/>
        </p:nvSpPr>
        <p:spPr>
          <a:xfrm>
            <a:off x="7578725" y="188722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Forma livre 25"/>
          <p:cNvSpPr/>
          <p:nvPr/>
        </p:nvSpPr>
        <p:spPr>
          <a:xfrm flipH="1">
            <a:off x="4175125" y="190436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Caixa de Texto 23"/>
          <p:cNvSpPr txBox="1"/>
          <p:nvPr/>
        </p:nvSpPr>
        <p:spPr>
          <a:xfrm flipH="1">
            <a:off x="6330315" y="227774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Efeito Miller: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equacoes do circuito</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9" name="Caixa de Texto 23"/>
          <p:cNvSpPr txBox="1"/>
          <p:nvPr/>
        </p:nvSpPr>
        <p:spPr>
          <a:xfrm>
            <a:off x="4954270" y="464121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C(1-G)</a:t>
            </a:r>
            <a:endParaRPr lang="pt-BR" altLang="en-US" sz="2400" baseline="-25000" dirty="0">
              <a:latin typeface="Comic Sans MS" panose="030F0702030302020204" pitchFamily="66" charset="0"/>
              <a:cs typeface="Comic Sans MS" panose="030F0702030302020204" pitchFamily="66" charset="0"/>
            </a:endParaRPr>
          </a:p>
        </p:txBody>
      </p:sp>
      <p:cxnSp>
        <p:nvCxnSpPr>
          <p:cNvPr id="166" name="Conector Reto 73"/>
          <p:cNvCxnSpPr/>
          <p:nvPr/>
        </p:nvCxnSpPr>
        <p:spPr>
          <a:xfrm rot="16200000">
            <a:off x="4540250" y="4228465"/>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rot="16200000">
            <a:off x="8283115" y="4287980"/>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0" name="Grupo 69"/>
          <p:cNvGrpSpPr/>
          <p:nvPr/>
        </p:nvGrpSpPr>
        <p:grpSpPr>
          <a:xfrm rot="16200000">
            <a:off x="4911090" y="4892675"/>
            <a:ext cx="123825" cy="541020"/>
            <a:chOff x="8188" y="4859"/>
            <a:chExt cx="109"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1" name="Caixa de Texto 23"/>
          <p:cNvSpPr txBox="1"/>
          <p:nvPr/>
        </p:nvSpPr>
        <p:spPr>
          <a:xfrm flipH="1">
            <a:off x="3895090" y="466598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64" name="Rectangle 140"/>
          <p:cNvSpPr>
            <a:spLocks noChangeArrowheads="1"/>
          </p:cNvSpPr>
          <p:nvPr/>
        </p:nvSpPr>
        <p:spPr bwMode="auto">
          <a:xfrm flipH="1">
            <a:off x="3375025" y="381889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91" name="Conector Reto 76"/>
          <p:cNvCxnSpPr/>
          <p:nvPr/>
        </p:nvCxnSpPr>
        <p:spPr>
          <a:xfrm>
            <a:off x="3179445" y="413194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76"/>
          <p:cNvCxnSpPr/>
          <p:nvPr/>
        </p:nvCxnSpPr>
        <p:spPr>
          <a:xfrm>
            <a:off x="8658225" y="466598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6"/>
          <p:cNvCxnSpPr/>
          <p:nvPr/>
        </p:nvCxnSpPr>
        <p:spPr>
          <a:xfrm flipV="1">
            <a:off x="8677275" y="395414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76"/>
          <p:cNvCxnSpPr/>
          <p:nvPr/>
        </p:nvCxnSpPr>
        <p:spPr>
          <a:xfrm flipV="1">
            <a:off x="3032760" y="467868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de Seta Reta 59"/>
          <p:cNvCxnSpPr/>
          <p:nvPr/>
        </p:nvCxnSpPr>
        <p:spPr>
          <a:xfrm>
            <a:off x="3448685" y="4131945"/>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59"/>
          <p:cNvCxnSpPr/>
          <p:nvPr/>
        </p:nvCxnSpPr>
        <p:spPr>
          <a:xfrm flipV="1">
            <a:off x="3462655" y="4977130"/>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59"/>
          <p:cNvCxnSpPr/>
          <p:nvPr/>
        </p:nvCxnSpPr>
        <p:spPr>
          <a:xfrm flipH="1" flipV="1">
            <a:off x="8927465" y="495871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59"/>
          <p:cNvCxnSpPr/>
          <p:nvPr/>
        </p:nvCxnSpPr>
        <p:spPr>
          <a:xfrm flipH="1">
            <a:off x="9102090" y="4011930"/>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3462655" y="506857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108" name="Rectangle 140"/>
          <p:cNvSpPr>
            <a:spLocks noChangeArrowheads="1"/>
          </p:cNvSpPr>
          <p:nvPr/>
        </p:nvSpPr>
        <p:spPr bwMode="auto">
          <a:xfrm flipH="1">
            <a:off x="8946515" y="37204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109" name="Rectangle 140"/>
          <p:cNvSpPr>
            <a:spLocks noChangeArrowheads="1"/>
          </p:cNvSpPr>
          <p:nvPr/>
        </p:nvSpPr>
        <p:spPr bwMode="auto">
          <a:xfrm flipH="1">
            <a:off x="8780780" y="501967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110" name="Forma livre 109"/>
          <p:cNvSpPr/>
          <p:nvPr/>
        </p:nvSpPr>
        <p:spPr>
          <a:xfrm>
            <a:off x="9493250" y="426275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Forma livre 110"/>
          <p:cNvSpPr/>
          <p:nvPr/>
        </p:nvSpPr>
        <p:spPr>
          <a:xfrm flipH="1">
            <a:off x="3298825" y="429260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2" name="Caixa de Texto 23"/>
          <p:cNvSpPr txBox="1"/>
          <p:nvPr/>
        </p:nvSpPr>
        <p:spPr>
          <a:xfrm flipH="1">
            <a:off x="8244840" y="465328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113" name="Caixa de Texto 23"/>
          <p:cNvSpPr txBox="1"/>
          <p:nvPr/>
        </p:nvSpPr>
        <p:spPr>
          <a:xfrm>
            <a:off x="805180" y="4345305"/>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5"/>
              <p:cNvSpPr txBox="1"/>
              <p:nvPr/>
            </p:nvSpPr>
            <p:spPr>
              <a:xfrm>
                <a:off x="2740660" y="169037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2740660" y="1690370"/>
                <a:ext cx="5478145"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2740660" y="2342515"/>
                <a:ext cx="579945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740660" y="2342515"/>
                <a:ext cx="5799455" cy="460375"/>
              </a:xfrm>
              <a:prstGeom prst="rect">
                <a:avLst/>
              </a:prstGeom>
              <a:blipFill rotWithShape="1">
                <a:blip r:embed="rId2"/>
                <a:stretch>
                  <a:fillRect t="-6621"/>
                </a:stretch>
              </a:blipFill>
              <a:ln w="38100">
                <a:noFill/>
              </a:ln>
            </p:spPr>
            <p:txBody>
              <a:bodyPr/>
              <a:lstStyle/>
              <a:p>
                <a:r>
                  <a:rPr lang="pt-BR" altLang="en-US">
                    <a:noFill/>
                  </a:rPr>
                  <a:t> </a:t>
                </a:r>
              </a:p>
            </p:txBody>
          </p:sp>
        </mc:Fallback>
      </mc:AlternateContent>
      <p:cxnSp>
        <p:nvCxnSpPr>
          <p:cNvPr id="5" name="Conector Reto 4"/>
          <p:cNvCxnSpPr/>
          <p:nvPr/>
        </p:nvCxnSpPr>
        <p:spPr>
          <a:xfrm>
            <a:off x="2816225" y="1690370"/>
            <a:ext cx="0" cy="116078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 de Texto 114"/>
          <p:cNvSpPr txBox="1"/>
          <p:nvPr/>
        </p:nvSpPr>
        <p:spPr>
          <a:xfrm>
            <a:off x="456565" y="3034030"/>
            <a:ext cx="11279505" cy="95313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Estas mesmas equações podem ser obtidas com o circuito abaixo</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 name="Grupo 6"/>
          <p:cNvGrpSpPr/>
          <p:nvPr/>
        </p:nvGrpSpPr>
        <p:grpSpPr>
          <a:xfrm rot="16200000">
            <a:off x="7847965" y="4902835"/>
            <a:ext cx="123825" cy="541020"/>
            <a:chOff x="8188" y="4859"/>
            <a:chExt cx="109" cy="656"/>
          </a:xfrm>
        </p:grpSpPr>
        <p:cxnSp>
          <p:nvCxnSpPr>
            <p:cNvPr id="8"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4856549" y="55986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7"/>
          <p:cNvCxnSpPr/>
          <p:nvPr/>
        </p:nvCxnSpPr>
        <p:spPr>
          <a:xfrm rot="16200000">
            <a:off x="4814004" y="54119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776279" y="558844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rot="16200000">
            <a:off x="7733734" y="54017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4766896" y="488474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rot="16200000">
            <a:off x="7694246" y="488220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6419215" y="4651375"/>
            <a:ext cx="14376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C(1-1/G)</a:t>
            </a:r>
            <a:endParaRPr lang="pt-BR" altLang="en-US" sz="2400" baseline="-25000" dirty="0">
              <a:latin typeface="Comic Sans MS" panose="030F0702030302020204" pitchFamily="66" charset="0"/>
              <a:cs typeface="Comic Sans MS" panose="030F0702030302020204" pitchFamily="66" charset="0"/>
            </a:endParaRPr>
          </a:p>
        </p:txBody>
      </p:sp>
      <p:sp>
        <p:nvSpPr>
          <p:cNvPr id="16" name="Caixa de Texto 114"/>
          <p:cNvSpPr txBox="1"/>
          <p:nvPr/>
        </p:nvSpPr>
        <p:spPr>
          <a:xfrm>
            <a:off x="805180" y="5772150"/>
            <a:ext cx="10109200" cy="82994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trocar um circuito pelo outro e as soluções serão iguais (correntes e tensões)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209169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Efeito Miller: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Trocar um circuito pelo outro. Muitas vezes é possivel, com a troca, se aplicar algumas simplificacoes e facilitar a resolução de um circuito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9" name="Caixa de Texto 23"/>
          <p:cNvSpPr txBox="1"/>
          <p:nvPr/>
        </p:nvSpPr>
        <p:spPr>
          <a:xfrm>
            <a:off x="5040630" y="528891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C(1-G)</a:t>
            </a:r>
            <a:endParaRPr lang="pt-BR" altLang="en-US" sz="2400" baseline="-25000" dirty="0">
              <a:latin typeface="Comic Sans MS" panose="030F0702030302020204" pitchFamily="66" charset="0"/>
              <a:cs typeface="Comic Sans MS" panose="030F0702030302020204" pitchFamily="66" charset="0"/>
            </a:endParaRPr>
          </a:p>
        </p:txBody>
      </p:sp>
      <p:cxnSp>
        <p:nvCxnSpPr>
          <p:cNvPr id="166" name="Conector Reto 73"/>
          <p:cNvCxnSpPr/>
          <p:nvPr/>
        </p:nvCxnSpPr>
        <p:spPr>
          <a:xfrm rot="16200000">
            <a:off x="4626610" y="4876165"/>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rot="16200000">
            <a:off x="8369475" y="4935680"/>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0" name="Grupo 69"/>
          <p:cNvGrpSpPr/>
          <p:nvPr/>
        </p:nvGrpSpPr>
        <p:grpSpPr>
          <a:xfrm rot="16200000">
            <a:off x="4997450" y="5540375"/>
            <a:ext cx="123825" cy="541020"/>
            <a:chOff x="8188" y="4859"/>
            <a:chExt cx="109"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1" name="Caixa de Texto 23"/>
          <p:cNvSpPr txBox="1"/>
          <p:nvPr/>
        </p:nvSpPr>
        <p:spPr>
          <a:xfrm flipH="1">
            <a:off x="3981450" y="531368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64" name="Rectangle 140"/>
          <p:cNvSpPr>
            <a:spLocks noChangeArrowheads="1"/>
          </p:cNvSpPr>
          <p:nvPr/>
        </p:nvSpPr>
        <p:spPr bwMode="auto">
          <a:xfrm flipH="1">
            <a:off x="3461385" y="446659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91" name="Conector Reto 76"/>
          <p:cNvCxnSpPr/>
          <p:nvPr/>
        </p:nvCxnSpPr>
        <p:spPr>
          <a:xfrm>
            <a:off x="3265805" y="477964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76"/>
          <p:cNvCxnSpPr/>
          <p:nvPr/>
        </p:nvCxnSpPr>
        <p:spPr>
          <a:xfrm>
            <a:off x="8744585" y="531368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6"/>
          <p:cNvCxnSpPr/>
          <p:nvPr/>
        </p:nvCxnSpPr>
        <p:spPr>
          <a:xfrm flipV="1">
            <a:off x="8763635" y="460184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76"/>
          <p:cNvCxnSpPr/>
          <p:nvPr/>
        </p:nvCxnSpPr>
        <p:spPr>
          <a:xfrm flipV="1">
            <a:off x="3119120" y="532638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de Seta Reta 59"/>
          <p:cNvCxnSpPr/>
          <p:nvPr/>
        </p:nvCxnSpPr>
        <p:spPr>
          <a:xfrm>
            <a:off x="3535045" y="4766945"/>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59"/>
          <p:cNvCxnSpPr/>
          <p:nvPr/>
        </p:nvCxnSpPr>
        <p:spPr>
          <a:xfrm flipV="1">
            <a:off x="3549015" y="5624830"/>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59"/>
          <p:cNvCxnSpPr/>
          <p:nvPr/>
        </p:nvCxnSpPr>
        <p:spPr>
          <a:xfrm flipH="1" flipV="1">
            <a:off x="9013825" y="5612130"/>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59"/>
          <p:cNvCxnSpPr/>
          <p:nvPr/>
        </p:nvCxnSpPr>
        <p:spPr>
          <a:xfrm flipH="1">
            <a:off x="9188450" y="4659630"/>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3535045" y="568198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108" name="Rectangle 140"/>
          <p:cNvSpPr>
            <a:spLocks noChangeArrowheads="1"/>
          </p:cNvSpPr>
          <p:nvPr/>
        </p:nvSpPr>
        <p:spPr bwMode="auto">
          <a:xfrm flipH="1">
            <a:off x="9032875" y="43681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109" name="Rectangle 140"/>
          <p:cNvSpPr>
            <a:spLocks noChangeArrowheads="1"/>
          </p:cNvSpPr>
          <p:nvPr/>
        </p:nvSpPr>
        <p:spPr bwMode="auto">
          <a:xfrm flipH="1">
            <a:off x="8940165" y="568388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110" name="Forma livre 109"/>
          <p:cNvSpPr/>
          <p:nvPr/>
        </p:nvSpPr>
        <p:spPr>
          <a:xfrm>
            <a:off x="9579610" y="491045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Forma livre 110"/>
          <p:cNvSpPr/>
          <p:nvPr/>
        </p:nvSpPr>
        <p:spPr>
          <a:xfrm flipH="1">
            <a:off x="3385185" y="494030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2" name="Caixa de Texto 23"/>
          <p:cNvSpPr txBox="1"/>
          <p:nvPr/>
        </p:nvSpPr>
        <p:spPr>
          <a:xfrm flipH="1">
            <a:off x="8331200" y="530098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6" name="Caixa de Texto 114"/>
          <p:cNvSpPr txBox="1"/>
          <p:nvPr/>
        </p:nvSpPr>
        <p:spPr>
          <a:xfrm>
            <a:off x="795020" y="3267710"/>
            <a:ext cx="188849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1</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 name="Grupo 6"/>
          <p:cNvGrpSpPr/>
          <p:nvPr/>
        </p:nvGrpSpPr>
        <p:grpSpPr>
          <a:xfrm rot="16200000">
            <a:off x="7934325" y="5550535"/>
            <a:ext cx="123825" cy="541020"/>
            <a:chOff x="8188" y="4859"/>
            <a:chExt cx="109" cy="656"/>
          </a:xfrm>
        </p:grpSpPr>
        <p:cxnSp>
          <p:nvCxnSpPr>
            <p:cNvPr id="8"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4942909" y="62463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7"/>
          <p:cNvCxnSpPr/>
          <p:nvPr/>
        </p:nvCxnSpPr>
        <p:spPr>
          <a:xfrm rot="16200000">
            <a:off x="4900364" y="60596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862639" y="623614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rot="16200000">
            <a:off x="7820094" y="6049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4853256" y="553244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rot="16200000">
            <a:off x="7780606" y="552990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6508115" y="5299075"/>
            <a:ext cx="14351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C(1-1/G)</a:t>
            </a:r>
            <a:endParaRPr lang="pt-BR" altLang="en-US" sz="2400" baseline="-25000" dirty="0">
              <a:latin typeface="Comic Sans MS" panose="030F0702030302020204" pitchFamily="66" charset="0"/>
              <a:cs typeface="Comic Sans MS" panose="030F0702030302020204" pitchFamily="66" charset="0"/>
            </a:endParaRPr>
          </a:p>
        </p:txBody>
      </p:sp>
      <p:sp>
        <p:nvSpPr>
          <p:cNvPr id="17" name="Caixa de Texto 23"/>
          <p:cNvSpPr txBox="1"/>
          <p:nvPr/>
        </p:nvSpPr>
        <p:spPr>
          <a:xfrm>
            <a:off x="5798820" y="264858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8" name="Conector Reto 73"/>
          <p:cNvCxnSpPr/>
          <p:nvPr/>
        </p:nvCxnSpPr>
        <p:spPr>
          <a:xfrm rot="16200000">
            <a:off x="5594350" y="2979420"/>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6"/>
          <p:cNvCxnSpPr/>
          <p:nvPr/>
        </p:nvCxnSpPr>
        <p:spPr>
          <a:xfrm rot="16200000">
            <a:off x="6546390" y="305163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a:off x="6042660" y="3156585"/>
            <a:ext cx="123825" cy="541020"/>
            <a:chOff x="8188" y="4859"/>
            <a:chExt cx="109" cy="656"/>
          </a:xfrm>
        </p:grpSpPr>
        <p:cxnSp>
          <p:nvCxnSpPr>
            <p:cNvPr id="21"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Caixa de Texto 23"/>
          <p:cNvSpPr txBox="1"/>
          <p:nvPr/>
        </p:nvSpPr>
        <p:spPr>
          <a:xfrm flipH="1">
            <a:off x="4949190" y="341693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24" name="Rectangle 140"/>
          <p:cNvSpPr>
            <a:spLocks noChangeArrowheads="1"/>
          </p:cNvSpPr>
          <p:nvPr/>
        </p:nvSpPr>
        <p:spPr bwMode="auto">
          <a:xfrm flipH="1">
            <a:off x="4429125" y="256984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25" name="Conector Reto 76"/>
          <p:cNvCxnSpPr/>
          <p:nvPr/>
        </p:nvCxnSpPr>
        <p:spPr>
          <a:xfrm>
            <a:off x="4233545" y="288290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76"/>
          <p:cNvCxnSpPr/>
          <p:nvPr/>
        </p:nvCxnSpPr>
        <p:spPr>
          <a:xfrm>
            <a:off x="6921500" y="342963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76"/>
          <p:cNvCxnSpPr/>
          <p:nvPr/>
        </p:nvCxnSpPr>
        <p:spPr>
          <a:xfrm flipV="1">
            <a:off x="6940550" y="271780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76"/>
          <p:cNvCxnSpPr/>
          <p:nvPr/>
        </p:nvCxnSpPr>
        <p:spPr>
          <a:xfrm flipV="1">
            <a:off x="4086860" y="342963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de Seta Reta 59"/>
          <p:cNvCxnSpPr/>
          <p:nvPr/>
        </p:nvCxnSpPr>
        <p:spPr>
          <a:xfrm>
            <a:off x="4502785" y="2882900"/>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0" name="Conector de Seta Reta 59"/>
          <p:cNvCxnSpPr/>
          <p:nvPr/>
        </p:nvCxnSpPr>
        <p:spPr>
          <a:xfrm flipV="1">
            <a:off x="4516755" y="3728085"/>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1" name="Conector de Seta Reta 59"/>
          <p:cNvCxnSpPr/>
          <p:nvPr/>
        </p:nvCxnSpPr>
        <p:spPr>
          <a:xfrm flipH="1" flipV="1">
            <a:off x="7190740" y="372808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2" name="Conector de Seta Reta 59"/>
          <p:cNvCxnSpPr/>
          <p:nvPr/>
        </p:nvCxnSpPr>
        <p:spPr>
          <a:xfrm flipH="1">
            <a:off x="7365365" y="2775585"/>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33" name="Rectangle 140"/>
          <p:cNvSpPr>
            <a:spLocks noChangeArrowheads="1"/>
          </p:cNvSpPr>
          <p:nvPr/>
        </p:nvSpPr>
        <p:spPr bwMode="auto">
          <a:xfrm flipH="1">
            <a:off x="4502785" y="378523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34" name="Rectangle 140"/>
          <p:cNvSpPr>
            <a:spLocks noChangeArrowheads="1"/>
          </p:cNvSpPr>
          <p:nvPr/>
        </p:nvSpPr>
        <p:spPr bwMode="auto">
          <a:xfrm flipH="1">
            <a:off x="6940550" y="256984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35" name="Rectangle 140"/>
          <p:cNvSpPr>
            <a:spLocks noChangeArrowheads="1"/>
          </p:cNvSpPr>
          <p:nvPr/>
        </p:nvSpPr>
        <p:spPr bwMode="auto">
          <a:xfrm flipH="1">
            <a:off x="7041515" y="378523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36" name="Forma livre 35"/>
          <p:cNvSpPr/>
          <p:nvPr/>
        </p:nvSpPr>
        <p:spPr>
          <a:xfrm>
            <a:off x="7756525" y="302641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36"/>
          <p:cNvSpPr/>
          <p:nvPr/>
        </p:nvSpPr>
        <p:spPr>
          <a:xfrm flipH="1">
            <a:off x="4352925" y="304355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0" name="Caixa de Texto 23"/>
          <p:cNvSpPr txBox="1"/>
          <p:nvPr/>
        </p:nvSpPr>
        <p:spPr>
          <a:xfrm flipH="1">
            <a:off x="6508115" y="341693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41" name="Caixa de Texto 114"/>
          <p:cNvSpPr txBox="1"/>
          <p:nvPr/>
        </p:nvSpPr>
        <p:spPr>
          <a:xfrm>
            <a:off x="808990" y="5151755"/>
            <a:ext cx="188849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2</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24612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Efeito Miller: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Mas o circuito 2 mostra um efeito importante. Considere o nó da tensão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Caso o valor de G, ganho entre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b</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seja grande, a capacitancia C aparecerá, para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aumentada por G!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9" name="Caixa de Texto 23"/>
          <p:cNvSpPr txBox="1"/>
          <p:nvPr/>
        </p:nvSpPr>
        <p:spPr>
          <a:xfrm>
            <a:off x="5193665" y="4072890"/>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C(1-G)</a:t>
            </a:r>
            <a:endParaRPr lang="pt-BR" altLang="en-US" sz="2400" baseline="-25000" dirty="0">
              <a:latin typeface="Comic Sans MS" panose="030F0702030302020204" pitchFamily="66" charset="0"/>
              <a:cs typeface="Comic Sans MS" panose="030F0702030302020204" pitchFamily="66" charset="0"/>
            </a:endParaRPr>
          </a:p>
        </p:txBody>
      </p:sp>
      <p:cxnSp>
        <p:nvCxnSpPr>
          <p:cNvPr id="166" name="Conector Reto 73"/>
          <p:cNvCxnSpPr/>
          <p:nvPr/>
        </p:nvCxnSpPr>
        <p:spPr>
          <a:xfrm rot="16200000">
            <a:off x="4779645" y="3660140"/>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rot="16200000">
            <a:off x="8522510" y="371965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0" name="Grupo 69"/>
          <p:cNvGrpSpPr/>
          <p:nvPr/>
        </p:nvGrpSpPr>
        <p:grpSpPr>
          <a:xfrm rot="16200000">
            <a:off x="5150485" y="4324350"/>
            <a:ext cx="123825" cy="541020"/>
            <a:chOff x="8188" y="4859"/>
            <a:chExt cx="109"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1" name="Caixa de Texto 23"/>
          <p:cNvSpPr txBox="1"/>
          <p:nvPr/>
        </p:nvSpPr>
        <p:spPr>
          <a:xfrm flipH="1">
            <a:off x="4134485" y="40976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64" name="Rectangle 140"/>
          <p:cNvSpPr>
            <a:spLocks noChangeArrowheads="1"/>
          </p:cNvSpPr>
          <p:nvPr/>
        </p:nvSpPr>
        <p:spPr bwMode="auto">
          <a:xfrm flipH="1">
            <a:off x="3614420" y="32505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91" name="Conector Reto 76"/>
          <p:cNvCxnSpPr/>
          <p:nvPr/>
        </p:nvCxnSpPr>
        <p:spPr>
          <a:xfrm>
            <a:off x="3418840" y="356362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76"/>
          <p:cNvCxnSpPr/>
          <p:nvPr/>
        </p:nvCxnSpPr>
        <p:spPr>
          <a:xfrm>
            <a:off x="8897620" y="409765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6"/>
          <p:cNvCxnSpPr/>
          <p:nvPr/>
        </p:nvCxnSpPr>
        <p:spPr>
          <a:xfrm flipV="1">
            <a:off x="8916670" y="338582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76"/>
          <p:cNvCxnSpPr/>
          <p:nvPr/>
        </p:nvCxnSpPr>
        <p:spPr>
          <a:xfrm flipV="1">
            <a:off x="3272155" y="411035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de Seta Reta 59"/>
          <p:cNvCxnSpPr/>
          <p:nvPr/>
        </p:nvCxnSpPr>
        <p:spPr>
          <a:xfrm>
            <a:off x="3688080" y="3563620"/>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59"/>
          <p:cNvCxnSpPr/>
          <p:nvPr/>
        </p:nvCxnSpPr>
        <p:spPr>
          <a:xfrm flipV="1">
            <a:off x="3702050" y="4408805"/>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59"/>
          <p:cNvCxnSpPr/>
          <p:nvPr/>
        </p:nvCxnSpPr>
        <p:spPr>
          <a:xfrm flipH="1" flipV="1">
            <a:off x="9166860" y="439610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59"/>
          <p:cNvCxnSpPr/>
          <p:nvPr/>
        </p:nvCxnSpPr>
        <p:spPr>
          <a:xfrm flipH="1">
            <a:off x="9341485" y="3443605"/>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3688080" y="44659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108" name="Rectangle 140"/>
          <p:cNvSpPr>
            <a:spLocks noChangeArrowheads="1"/>
          </p:cNvSpPr>
          <p:nvPr/>
        </p:nvSpPr>
        <p:spPr bwMode="auto">
          <a:xfrm flipH="1">
            <a:off x="9093200" y="316484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109" name="Rectangle 140"/>
          <p:cNvSpPr>
            <a:spLocks noChangeArrowheads="1"/>
          </p:cNvSpPr>
          <p:nvPr/>
        </p:nvSpPr>
        <p:spPr bwMode="auto">
          <a:xfrm flipH="1">
            <a:off x="8916670" y="44532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110" name="Forma livre 109"/>
          <p:cNvSpPr/>
          <p:nvPr/>
        </p:nvSpPr>
        <p:spPr>
          <a:xfrm>
            <a:off x="9732645" y="369443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Forma livre 110"/>
          <p:cNvSpPr/>
          <p:nvPr/>
        </p:nvSpPr>
        <p:spPr>
          <a:xfrm flipH="1">
            <a:off x="3538220" y="372427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2" name="Caixa de Texto 23"/>
          <p:cNvSpPr txBox="1"/>
          <p:nvPr/>
        </p:nvSpPr>
        <p:spPr>
          <a:xfrm flipH="1">
            <a:off x="8484235" y="40849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grpSp>
        <p:nvGrpSpPr>
          <p:cNvPr id="7" name="Grupo 6"/>
          <p:cNvGrpSpPr/>
          <p:nvPr/>
        </p:nvGrpSpPr>
        <p:grpSpPr>
          <a:xfrm rot="16200000">
            <a:off x="8087360" y="4334510"/>
            <a:ext cx="123825" cy="541020"/>
            <a:chOff x="8188" y="4859"/>
            <a:chExt cx="109" cy="656"/>
          </a:xfrm>
        </p:grpSpPr>
        <p:cxnSp>
          <p:nvCxnSpPr>
            <p:cNvPr id="8"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5095944" y="50302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7"/>
          <p:cNvCxnSpPr/>
          <p:nvPr/>
        </p:nvCxnSpPr>
        <p:spPr>
          <a:xfrm rot="16200000">
            <a:off x="5053399" y="48435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8015674" y="50201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rot="16200000">
            <a:off x="7973129" y="48334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5006291" y="4316422"/>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rot="16200000">
            <a:off x="7933641" y="4313882"/>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6640830" y="4083050"/>
            <a:ext cx="14554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C(1-1/G)</a:t>
            </a:r>
            <a:endParaRPr lang="pt-BR" altLang="en-US" sz="2400" baseline="-25000" dirty="0">
              <a:latin typeface="Comic Sans MS" panose="030F0702030302020204" pitchFamily="66" charset="0"/>
              <a:cs typeface="Comic Sans MS" panose="030F0702030302020204" pitchFamily="66" charset="0"/>
            </a:endParaRPr>
          </a:p>
        </p:txBody>
      </p:sp>
      <p:sp>
        <p:nvSpPr>
          <p:cNvPr id="113" name="Caixa de Texto 23"/>
          <p:cNvSpPr txBox="1"/>
          <p:nvPr/>
        </p:nvSpPr>
        <p:spPr>
          <a:xfrm>
            <a:off x="1284605" y="3849370"/>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116840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Efeito Miller: Exemplo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981710" y="248983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89269" y="62831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15390" y="380182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395830" y="39288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1672510" y="59768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674595" y="506233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518959" y="14436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flipH="1">
            <a:off x="4147185" y="2770505"/>
            <a:ext cx="2435860" cy="460375"/>
          </a:xfrm>
          <a:prstGeom prst="rect">
            <a:avLst/>
          </a:prstGeom>
          <a:noFill/>
        </p:spPr>
        <p:txBody>
          <a:bodyPr wrap="none" rtlCol="0">
            <a:spAutoFit/>
          </a:bodyPr>
          <a:p>
            <a:r>
              <a:rPr lang="pt-BR" sz="2400" i="1" dirty="0" smtClean="0">
                <a:latin typeface="Calibri" panose="020F0502020204030204" charset="0"/>
                <a:ea typeface="Cambria Math" panose="02040503050406030204" pitchFamily="18" charset="0"/>
                <a:cs typeface="Calibri" panose="020F0502020204030204" charset="0"/>
              </a:rPr>
              <a:t>Vo=-g</a:t>
            </a:r>
            <a:r>
              <a:rPr lang="pt-BR" sz="2400" i="1" baseline="-25000" dirty="0" smtClean="0">
                <a:latin typeface="Calibri" panose="020F0502020204030204" charset="0"/>
                <a:ea typeface="Cambria Math" panose="02040503050406030204" pitchFamily="18" charset="0"/>
                <a:cs typeface="Calibri" panose="020F0502020204030204" charset="0"/>
              </a:rPr>
              <a:t>m</a:t>
            </a:r>
            <a:r>
              <a:rPr lang="pt-BR" sz="2400" i="1" dirty="0" smtClean="0">
                <a:latin typeface="Calibri" panose="020F0502020204030204" charset="0"/>
                <a:ea typeface="Cambria Math" panose="02040503050406030204" pitchFamily="18" charset="0"/>
                <a:cs typeface="Calibri" panose="020F0502020204030204" charset="0"/>
              </a:rPr>
              <a:t>(r</a:t>
            </a:r>
            <a:r>
              <a:rPr lang="pt-BR" sz="2400" i="1" baseline="-25000" dirty="0" smtClean="0">
                <a:latin typeface="Calibri" panose="020F0502020204030204" charset="0"/>
                <a:ea typeface="Cambria Math" panose="02040503050406030204" pitchFamily="18" charset="0"/>
                <a:cs typeface="Calibri" panose="020F0502020204030204" charset="0"/>
              </a:rPr>
              <a:t>o4</a:t>
            </a:r>
            <a:r>
              <a:rPr lang="pt-BR" sz="2400" i="1" dirty="0" smtClean="0">
                <a:latin typeface="Calibri" panose="020F0502020204030204" charset="0"/>
                <a:ea typeface="Cambria Math" panose="02040503050406030204" pitchFamily="18" charset="0"/>
                <a:cs typeface="Calibri" panose="020F0502020204030204" charset="0"/>
              </a:rPr>
              <a:t>//r</a:t>
            </a:r>
            <a:r>
              <a:rPr lang="pt-BR" sz="2400" i="1" baseline="-25000" dirty="0" smtClean="0">
                <a:latin typeface="Calibri" panose="020F0502020204030204" charset="0"/>
                <a:ea typeface="Cambria Math" panose="02040503050406030204" pitchFamily="18" charset="0"/>
                <a:cs typeface="Calibri" panose="020F0502020204030204" charset="0"/>
              </a:rPr>
              <a:t>02</a:t>
            </a:r>
            <a:r>
              <a:rPr lang="pt-BR" sz="2400" i="1" dirty="0" smtClean="0">
                <a:latin typeface="Calibri" panose="020F0502020204030204" charset="0"/>
                <a:ea typeface="Cambria Math" panose="02040503050406030204" pitchFamily="18" charset="0"/>
                <a:cs typeface="Calibri" panose="020F0502020204030204" charset="0"/>
              </a:rPr>
              <a:t>).v</a:t>
            </a:r>
            <a:r>
              <a:rPr lang="pt-BR" sz="2400" i="1" baseline="-25000" dirty="0" smtClean="0">
                <a:latin typeface="Calibri" panose="020F0502020204030204" charset="0"/>
                <a:ea typeface="Cambria Math" panose="02040503050406030204" pitchFamily="18" charset="0"/>
                <a:cs typeface="Calibri" panose="020F0502020204030204" charset="0"/>
              </a:rPr>
              <a:t>in</a:t>
            </a:r>
            <a:endParaRPr lang="pt-BR" sz="2400" i="1" baseline="-25000" dirty="0" smtClean="0">
              <a:latin typeface="Calibri" panose="020F0502020204030204" charset="0"/>
              <a:ea typeface="Cambria Math" panose="02040503050406030204" pitchFamily="18" charset="0"/>
              <a:cs typeface="Calibri" panose="020F0502020204030204" charset="0"/>
            </a:endParaRPr>
          </a:p>
        </p:txBody>
      </p:sp>
      <p:sp>
        <p:nvSpPr>
          <p:cNvPr id="5" name="Caixa de Texto 23"/>
          <p:cNvSpPr txBox="1"/>
          <p:nvPr/>
        </p:nvSpPr>
        <p:spPr>
          <a:xfrm flipH="1">
            <a:off x="3202305" y="24898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2918460" y="381000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2918460" y="396113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455670" y="59766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553970" y="506222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455770" y="323099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1813512" y="34594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299412" y="34232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781089" y="340641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842174" y="335498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411730" y="530415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1681580" y="551001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661321" y="505940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469932" y="542957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6" name="Grupo 137"/>
          <p:cNvGrpSpPr/>
          <p:nvPr/>
        </p:nvGrpSpPr>
        <p:grpSpPr>
          <a:xfrm rot="16200000" flipV="1">
            <a:off x="2204820" y="244927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136750" y="244927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085975" y="280035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664970" y="194183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574242" y="166938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661160" y="333629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129840" y="306138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664759" y="4057928"/>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3689899" y="4198898"/>
            <a:ext cx="98044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in</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29" name="Caixa de Texto 23"/>
          <p:cNvSpPr txBox="1"/>
          <p:nvPr/>
        </p:nvSpPr>
        <p:spPr>
          <a:xfrm>
            <a:off x="4031615" y="3459480"/>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dirty="0">
                <a:latin typeface="Symbol" panose="05050102010706020507" charset="0"/>
                <a:cs typeface="Symbol" panose="05050102010706020507" charset="0"/>
              </a:rPr>
              <a:t>m</a:t>
            </a:r>
            <a:endParaRPr lang="pt-BR" altLang="en-US" sz="2400" baseline="-25000" dirty="0">
              <a:latin typeface="Symbol" panose="05050102010706020507" charset="0"/>
              <a:cs typeface="Symbol" panose="05050102010706020507" charset="0"/>
            </a:endParaRPr>
          </a:p>
        </p:txBody>
      </p:sp>
      <p:grpSp>
        <p:nvGrpSpPr>
          <p:cNvPr id="30" name="Grupo 29"/>
          <p:cNvGrpSpPr/>
          <p:nvPr/>
        </p:nvGrpSpPr>
        <p:grpSpPr>
          <a:xfrm rot="14640000">
            <a:off x="4042546" y="3560048"/>
            <a:ext cx="60208" cy="549267"/>
            <a:chOff x="8188" y="4849"/>
            <a:chExt cx="53" cy="666"/>
          </a:xfrm>
        </p:grpSpPr>
        <p:cxnSp>
          <p:nvCxnSpPr>
            <p:cNvPr id="31" name="Conector Reto 69"/>
            <p:cNvCxnSpPr/>
            <p:nvPr/>
          </p:nvCxnSpPr>
          <p:spPr>
            <a:xfrm rot="16200000" flipV="1">
              <a:off x="7913" y="517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6" name="Forma livre 35"/>
          <p:cNvSpPr/>
          <p:nvPr/>
        </p:nvSpPr>
        <p:spPr>
          <a:xfrm>
            <a:off x="3433445" y="3385185"/>
            <a:ext cx="598170" cy="419735"/>
          </a:xfrm>
          <a:custGeom>
            <a:avLst/>
            <a:gdLst>
              <a:gd name="connisteX0" fmla="*/ 709295 w 709295"/>
              <a:gd name="connsiteY0" fmla="*/ 278130 h 278130"/>
              <a:gd name="connisteX1" fmla="*/ 354965 w 709295"/>
              <a:gd name="connsiteY1" fmla="*/ 57150 h 278130"/>
              <a:gd name="connisteX2" fmla="*/ 0 w 709295"/>
              <a:gd name="connsiteY2" fmla="*/ 0 h 278130"/>
            </a:gdLst>
            <a:ahLst/>
            <a:cxnLst>
              <a:cxn ang="0">
                <a:pos x="connisteX0" y="connsiteY0"/>
              </a:cxn>
              <a:cxn ang="0">
                <a:pos x="connisteX1" y="connsiteY1"/>
              </a:cxn>
              <a:cxn ang="0">
                <a:pos x="connisteX2" y="connsiteY2"/>
              </a:cxn>
            </a:cxnLst>
            <a:rect l="l" t="t" r="r" b="b"/>
            <a:pathLst>
              <a:path w="709295" h="278130">
                <a:moveTo>
                  <a:pt x="709295" y="278130"/>
                </a:moveTo>
                <a:cubicBezTo>
                  <a:pt x="645795" y="234950"/>
                  <a:pt x="496570" y="113030"/>
                  <a:pt x="354965" y="57150"/>
                </a:cubicBezTo>
                <a:cubicBezTo>
                  <a:pt x="213360" y="1270"/>
                  <a:pt x="64135" y="6985"/>
                  <a:pt x="0"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solidFill>
                <a:schemeClr val="tx1"/>
              </a:solidFill>
            </a:endParaRPr>
          </a:p>
        </p:txBody>
      </p:sp>
      <p:sp>
        <p:nvSpPr>
          <p:cNvPr id="37" name="Forma livre 36"/>
          <p:cNvSpPr/>
          <p:nvPr/>
        </p:nvSpPr>
        <p:spPr>
          <a:xfrm>
            <a:off x="3979545" y="3853815"/>
            <a:ext cx="167640" cy="364490"/>
          </a:xfrm>
          <a:custGeom>
            <a:avLst/>
            <a:gdLst>
              <a:gd name="connisteX0" fmla="*/ 106045 w 167396"/>
              <a:gd name="connsiteY0" fmla="*/ 0 h 364490"/>
              <a:gd name="connisteX1" fmla="*/ 163195 w 167396"/>
              <a:gd name="connsiteY1" fmla="*/ 191770 h 364490"/>
              <a:gd name="connisteX2" fmla="*/ 0 w 167396"/>
              <a:gd name="connsiteY2" fmla="*/ 364490 h 364490"/>
            </a:gdLst>
            <a:ahLst/>
            <a:cxnLst>
              <a:cxn ang="0">
                <a:pos x="connisteX0" y="connsiteY0"/>
              </a:cxn>
              <a:cxn ang="0">
                <a:pos x="connisteX1" y="connsiteY1"/>
              </a:cxn>
              <a:cxn ang="0">
                <a:pos x="connisteX2" y="connsiteY2"/>
              </a:cxn>
            </a:cxnLst>
            <a:rect l="l" t="t" r="r" b="b"/>
            <a:pathLst>
              <a:path w="167396" h="364490">
                <a:moveTo>
                  <a:pt x="106045" y="0"/>
                </a:moveTo>
                <a:cubicBezTo>
                  <a:pt x="120650" y="34925"/>
                  <a:pt x="184150" y="118745"/>
                  <a:pt x="163195" y="191770"/>
                </a:cubicBezTo>
                <a:cubicBezTo>
                  <a:pt x="142240" y="264795"/>
                  <a:pt x="33655" y="334010"/>
                  <a:pt x="0" y="36449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0" name="Caixa de Texto 114"/>
          <p:cNvSpPr txBox="1"/>
          <p:nvPr/>
        </p:nvSpPr>
        <p:spPr>
          <a:xfrm>
            <a:off x="4956810" y="3569970"/>
            <a:ext cx="6958965" cy="2984500"/>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capacitor C</a:t>
            </a:r>
            <a:r>
              <a:rPr lang="pt-BR" altLang="en-US" sz="2400" b="1" baseline="-25000" dirty="0" smtClean="0">
                <a:solidFill>
                  <a:schemeClr val="tx1"/>
                </a:solidFill>
                <a:latin typeface="Symbol" panose="05050102010706020507" charset="0"/>
                <a:cs typeface="Symbol" panose="05050102010706020507"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do Bipolar aparece sendo multiplicado por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(1-G)= (1+</a:t>
            </a:r>
            <a:r>
              <a:rPr lang="pt-BR"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g</a:t>
            </a:r>
            <a:r>
              <a:rPr lang="pt-BR"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m</a:t>
            </a:r>
            <a:r>
              <a:rPr lang="pt-BR"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(r</a:t>
            </a:r>
            <a:r>
              <a:rPr lang="pt-BR"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o4</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//r</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02</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 </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fontAlgn="auto">
              <a:spcAft>
                <a:spcPts val="1200"/>
              </a:spcAft>
              <a:buFont typeface="Wingdings" panose="05000000000000000000" charset="0"/>
              <a:buNone/>
            </a:pP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que pode ser um valor muito alto (100, 200). Com isso o circuito apresentará frequencia de corte para frequencias altas não muito elevada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46037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191895" y="295148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689929" y="65288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25575" y="426347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606015" y="43905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1882695" y="6438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884780" y="552398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784389" y="84927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flipH="1">
            <a:off x="3916045" y="2633980"/>
            <a:ext cx="6699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i="1" baseline="-25000" dirty="0" smtClean="0">
                <a:latin typeface="Century Schoolbook" panose="02040604050505020304" pitchFamily="18" charset="0"/>
                <a:ea typeface="Cambria Math" panose="02040503050406030204" pitchFamily="18" charset="0"/>
              </a:rPr>
              <a:t>+</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flipH="1">
            <a:off x="3412490" y="295148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128645" y="427164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128645" y="442277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665855" y="64382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764155" y="552386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662780" y="263600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23697" y="39210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509597" y="38848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991274" y="386806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052359" y="381662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21915" y="576580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1891765" y="597165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871506" y="5521047"/>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680117" y="571024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6" name="Grupo 137"/>
          <p:cNvGrpSpPr/>
          <p:nvPr/>
        </p:nvGrpSpPr>
        <p:grpSpPr>
          <a:xfrm rot="16200000" flipV="1">
            <a:off x="2402305" y="2910921"/>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a:off x="9094994" y="2531785"/>
              <a:ext cx="269332" cy="256896"/>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346935" y="291092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296160" y="326453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01825" y="151955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784427" y="123123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230755" y="2476500"/>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40" name="Caixa de Texto 114"/>
          <p:cNvSpPr txBox="1"/>
          <p:nvPr/>
        </p:nvSpPr>
        <p:spPr>
          <a:xfrm>
            <a:off x="4778375" y="1069975"/>
            <a:ext cx="7137400" cy="230695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aplicar um transistor cascode ao par diferencial. Para a analise com entrada diferencial, vamos aplicar a simetria e considerar o emissor de Q1/Q2 como terra. Dessa forma, é necessário apenas analisar o circuito abaixo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46" name="Grupo 145"/>
          <p:cNvGrpSpPr/>
          <p:nvPr/>
        </p:nvGrpSpPr>
        <p:grpSpPr>
          <a:xfrm rot="5400000" flipH="1">
            <a:off x="1235343" y="203961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 name="Grupo 6"/>
          <p:cNvGrpSpPr/>
          <p:nvPr/>
        </p:nvGrpSpPr>
        <p:grpSpPr>
          <a:xfrm rot="5400000" flipH="1">
            <a:off x="3001913" y="2058029"/>
            <a:ext cx="1274445" cy="234950"/>
            <a:chOff x="4152748" y="3524056"/>
            <a:chExt cx="1274569" cy="255373"/>
          </a:xfrm>
        </p:grpSpPr>
        <p:cxnSp>
          <p:nvCxnSpPr>
            <p:cNvPr id="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 name="CaixaDeTexto 47"/>
          <p:cNvSpPr txBox="1"/>
          <p:nvPr/>
        </p:nvSpPr>
        <p:spPr>
          <a:xfrm>
            <a:off x="3899449" y="466054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1" name="CaixaDeTexto 47"/>
          <p:cNvSpPr txBox="1"/>
          <p:nvPr/>
        </p:nvSpPr>
        <p:spPr>
          <a:xfrm>
            <a:off x="125644" y="472213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2" name="Caixa de Texto 23"/>
          <p:cNvSpPr txBox="1"/>
          <p:nvPr/>
        </p:nvSpPr>
        <p:spPr>
          <a:xfrm>
            <a:off x="1065530" y="181927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3705225" y="1883410"/>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2" name="Grupo 71"/>
          <p:cNvGrpSpPr/>
          <p:nvPr/>
        </p:nvGrpSpPr>
        <p:grpSpPr>
          <a:xfrm>
            <a:off x="6822440" y="3094355"/>
            <a:ext cx="3156585" cy="3517265"/>
            <a:chOff x="10924" y="4400"/>
            <a:chExt cx="4971" cy="6354"/>
          </a:xfrm>
        </p:grpSpPr>
        <p:sp>
          <p:nvSpPr>
            <p:cNvPr id="15" name="Caixa de Texto 23"/>
            <p:cNvSpPr txBox="1"/>
            <p:nvPr/>
          </p:nvSpPr>
          <p:spPr>
            <a:xfrm>
              <a:off x="12603" y="6694"/>
              <a:ext cx="1484"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grpSp>
          <p:nvGrpSpPr>
            <p:cNvPr id="33" name="Grupo 32"/>
            <p:cNvGrpSpPr/>
            <p:nvPr/>
          </p:nvGrpSpPr>
          <p:grpSpPr>
            <a:xfrm rot="5400000">
              <a:off x="11711" y="8760"/>
              <a:ext cx="2809" cy="1179"/>
              <a:chOff x="8610600" y="2524505"/>
              <a:chExt cx="1783849" cy="748570"/>
            </a:xfrm>
          </p:grpSpPr>
          <p:cxnSp>
            <p:nvCxnSpPr>
              <p:cNvPr id="3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3" name="Caixa de Texto 23"/>
            <p:cNvSpPr txBox="1"/>
            <p:nvPr/>
          </p:nvSpPr>
          <p:spPr>
            <a:xfrm>
              <a:off x="13255" y="8960"/>
              <a:ext cx="1214" cy="943"/>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de Seta Reta 59"/>
            <p:cNvCxnSpPr/>
            <p:nvPr/>
          </p:nvCxnSpPr>
          <p:spPr>
            <a:xfrm flipH="1">
              <a:off x="13913" y="8221"/>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3862" y="8137"/>
              <a:ext cx="784" cy="720"/>
            </a:xfrm>
            <a:prstGeom prst="rect">
              <a:avLst/>
            </a:prstGeom>
            <a:noFill/>
          </p:spPr>
          <p:txBody>
            <a:bodyPr wrap="squar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53" name="Grupo 137"/>
            <p:cNvGrpSpPr/>
            <p:nvPr/>
          </p:nvGrpSpPr>
          <p:grpSpPr>
            <a:xfrm rot="5400000" flipH="1" flipV="1">
              <a:off x="12847" y="6630"/>
              <a:ext cx="2809" cy="1179"/>
              <a:chOff x="8610600" y="2524505"/>
              <a:chExt cx="1783849" cy="748570"/>
            </a:xfrm>
          </p:grpSpPr>
          <p:cxnSp>
            <p:nvCxnSpPr>
              <p:cNvPr id="5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19"/>
              <p:cNvCxnSpPr/>
              <p:nvPr/>
            </p:nvCxnSpPr>
            <p:spPr>
              <a:xfrm>
                <a:off x="9094994" y="2531785"/>
                <a:ext cx="269332" cy="256896"/>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7"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61" name="Conector Reto 49"/>
            <p:cNvCxnSpPr/>
            <p:nvPr/>
          </p:nvCxnSpPr>
          <p:spPr>
            <a:xfrm flipH="1">
              <a:off x="14342" y="7176"/>
              <a:ext cx="136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de Seta Reta 59"/>
            <p:cNvCxnSpPr/>
            <p:nvPr/>
          </p:nvCxnSpPr>
          <p:spPr>
            <a:xfrm flipH="1">
              <a:off x="13705" y="4400"/>
              <a:ext cx="0" cy="454"/>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4150" y="6223"/>
              <a:ext cx="1745"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64" name="Grupo 63"/>
            <p:cNvGrpSpPr/>
            <p:nvPr/>
          </p:nvGrpSpPr>
          <p:grpSpPr>
            <a:xfrm rot="5400000" flipH="1">
              <a:off x="12671" y="5258"/>
              <a:ext cx="2007" cy="370"/>
              <a:chOff x="4152748" y="3524056"/>
              <a:chExt cx="1274569" cy="255373"/>
            </a:xfrm>
          </p:grpSpPr>
          <p:cxnSp>
            <p:nvCxnSpPr>
              <p:cNvPr id="6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10924" y="9482"/>
              <a:ext cx="2566" cy="832"/>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70" name="Caixa de Texto 23"/>
            <p:cNvSpPr txBox="1"/>
            <p:nvPr/>
          </p:nvSpPr>
          <p:spPr>
            <a:xfrm>
              <a:off x="12404" y="4911"/>
              <a:ext cx="1086"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1" name="Conector Reto 37"/>
            <p:cNvCxnSpPr/>
            <p:nvPr/>
          </p:nvCxnSpPr>
          <p:spPr>
            <a:xfrm>
              <a:off x="13397" y="1075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CaixaDeTexto 47"/>
          <p:cNvSpPr txBox="1"/>
          <p:nvPr/>
        </p:nvSpPr>
        <p:spPr>
          <a:xfrm>
            <a:off x="8745769" y="295175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6" name="Conector Reto 49"/>
          <p:cNvCxnSpPr/>
          <p:nvPr/>
        </p:nvCxnSpPr>
        <p:spPr>
          <a:xfrm>
            <a:off x="1304390" y="263536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flipH="1">
            <a:off x="805180" y="263398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9" name="Conector Reto 49"/>
          <p:cNvCxnSpPr/>
          <p:nvPr/>
        </p:nvCxnSpPr>
        <p:spPr>
          <a:xfrm>
            <a:off x="7985225" y="410348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flipH="1">
            <a:off x="7315200" y="375602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0" name="Conector Reto 21"/>
          <p:cNvCxnSpPr/>
          <p:nvPr/>
        </p:nvCxnSpPr>
        <p:spPr>
          <a:xfrm rot="16200000" flipV="1">
            <a:off x="2601962" y="309882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822815" y="3373755"/>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471184" y="3168664"/>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1013460" y="2710180"/>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862330" y="398843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10308590" y="412305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314325" y="2045335"/>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10347960" y="3456305"/>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103505" y="3978275"/>
            <a:ext cx="1853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in</a:t>
            </a:r>
            <a:r>
              <a:rPr lang="pt-BR" altLang="en-US" sz="2400" baseline="-25000" dirty="0" smtClean="0">
                <a:latin typeface="Comic Sans MS" panose="030F0702030302020204" pitchFamily="66" charset="0"/>
                <a:cs typeface="Comic Sans MS" panose="030F0702030302020204" pitchFamily="66" charset="0"/>
              </a:rPr>
              <a:t> </a:t>
            </a:r>
            <a:r>
              <a:rPr lang="pt-BR" altLang="en-US" sz="2400" dirty="0" smtClean="0">
                <a:latin typeface="Comic Sans MS" panose="030F0702030302020204" pitchFamily="66" charset="0"/>
                <a:cs typeface="Comic Sans MS" panose="030F0702030302020204" pitchFamily="66" charset="0"/>
              </a:rPr>
              <a:t>= 30mV</a:t>
            </a:r>
            <a:r>
              <a:rPr lang="pt-BR" altLang="en-US" sz="2400" baseline="-25000" dirty="0" smtClean="0">
                <a:latin typeface="Comic Sans MS" panose="030F0702030302020204" pitchFamily="66" charset="0"/>
                <a:cs typeface="Comic Sans MS" panose="030F0702030302020204" pitchFamily="66" charset="0"/>
              </a:rPr>
              <a:t>ef</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6349365" y="36068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920115" y="1094740"/>
            <a:ext cx="970470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possivel:    (Amp1 + Amp2 + Amp3)</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2006600" y="2567305"/>
            <a:ext cx="255714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1981370" y="3362096"/>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2971165" y="3163570"/>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3524250" y="2716530"/>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3357245" y="399478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2456180" y="411670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1778000" y="2839720"/>
            <a:ext cx="86487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3650615" y="219456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1542415" y="3594735"/>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2957195" y="3994785"/>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2229485" y="293052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1542415" y="310451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5228590" y="2559050"/>
            <a:ext cx="224218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5067470" y="3353841"/>
            <a:ext cx="1274445" cy="234950"/>
            <a:chOff x="4152748" y="3524056"/>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5904865" y="3155315"/>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6466840" y="2738120"/>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6290945" y="398653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5542280" y="410845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4589145" y="283400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6638290" y="218059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4917440" y="342519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5895340" y="3947160"/>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4998720" y="292227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4315460" y="314833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5" name="Caixa de Texto 23"/>
          <p:cNvSpPr txBox="1"/>
          <p:nvPr/>
        </p:nvSpPr>
        <p:spPr>
          <a:xfrm>
            <a:off x="10125075" y="232727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456180" y="189801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 name="Caixa de Texto 23"/>
          <p:cNvSpPr txBox="1"/>
          <p:nvPr/>
        </p:nvSpPr>
        <p:spPr>
          <a:xfrm>
            <a:off x="5406390" y="192976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54" name="Caixa de Texto 23"/>
          <p:cNvSpPr txBox="1"/>
          <p:nvPr/>
        </p:nvSpPr>
        <p:spPr>
          <a:xfrm>
            <a:off x="9086850" y="362648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6" name="Retângulo arredondado 55"/>
          <p:cNvSpPr/>
          <p:nvPr/>
        </p:nvSpPr>
        <p:spPr>
          <a:xfrm>
            <a:off x="7924165" y="2570480"/>
            <a:ext cx="234505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rot="5400000" flipH="1">
            <a:off x="7652555" y="3373526"/>
            <a:ext cx="1274445" cy="23495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0" name="Retângulo 59"/>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1" name="Grupo 60"/>
          <p:cNvGrpSpPr/>
          <p:nvPr/>
        </p:nvGrpSpPr>
        <p:grpSpPr>
          <a:xfrm rot="16200000" flipH="1" flipV="1">
            <a:off x="8642350" y="3175000"/>
            <a:ext cx="1126490" cy="508000"/>
            <a:chOff x="14922" y="4274"/>
            <a:chExt cx="1774" cy="800"/>
          </a:xfrm>
        </p:grpSpPr>
        <p:cxnSp>
          <p:nvCxnSpPr>
            <p:cNvPr id="62" name="Conector Reto 61"/>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63" name="Elipse 62"/>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Caixa de Texto 63"/>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65" name="Grupo 64"/>
          <p:cNvGrpSpPr/>
          <p:nvPr/>
        </p:nvGrpSpPr>
        <p:grpSpPr>
          <a:xfrm rot="10800000">
            <a:off x="9195435" y="2727960"/>
            <a:ext cx="1274445"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8" name="Conector Reto 67"/>
          <p:cNvCxnSpPr/>
          <p:nvPr/>
        </p:nvCxnSpPr>
        <p:spPr>
          <a:xfrm flipH="1">
            <a:off x="9028430" y="400621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flipH="1">
            <a:off x="8127365" y="412813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375775" y="220027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20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1" name="Caixa de Texto 23"/>
          <p:cNvSpPr txBox="1"/>
          <p:nvPr/>
        </p:nvSpPr>
        <p:spPr>
          <a:xfrm>
            <a:off x="7470775" y="348424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72" name="Caixa de Texto 23"/>
          <p:cNvSpPr txBox="1"/>
          <p:nvPr/>
        </p:nvSpPr>
        <p:spPr>
          <a:xfrm>
            <a:off x="8782685" y="3947795"/>
            <a:ext cx="9004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3</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3" name="Forma livre 72"/>
          <p:cNvSpPr/>
          <p:nvPr/>
        </p:nvSpPr>
        <p:spPr>
          <a:xfrm>
            <a:off x="7547610" y="297307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a:off x="7470775" y="286385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Caixa de Texto 23"/>
          <p:cNvSpPr txBox="1"/>
          <p:nvPr/>
        </p:nvSpPr>
        <p:spPr>
          <a:xfrm>
            <a:off x="6874510" y="308483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3</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5" name="Caixa de Texto 23"/>
          <p:cNvSpPr txBox="1"/>
          <p:nvPr/>
        </p:nvSpPr>
        <p:spPr>
          <a:xfrm>
            <a:off x="8298815" y="197548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Amp3</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6" name="Caixa de Texto 75"/>
              <p:cNvSpPr txBox="1"/>
              <p:nvPr/>
            </p:nvSpPr>
            <p:spPr>
              <a:xfrm>
                <a:off x="1395095" y="4516755"/>
                <a:ext cx="1777365" cy="77597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6" name="Caixa de Texto 75"/>
              <p:cNvSpPr txBox="1">
                <a:spLocks noRot="1" noChangeAspect="1" noMove="1" noResize="1" noEditPoints="1" noAdjustHandles="1" noChangeArrowheads="1" noChangeShapeType="1" noTextEdit="1"/>
              </p:cNvSpPr>
              <p:nvPr/>
            </p:nvSpPr>
            <p:spPr>
              <a:xfrm>
                <a:off x="1395095" y="4516755"/>
                <a:ext cx="1777365" cy="775970"/>
              </a:xfrm>
              <a:prstGeom prst="rect">
                <a:avLst/>
              </a:prstGeom>
              <a:blipFill rotWithShape="1">
                <a:blip r:embed="rId1"/>
                <a:stretch>
                  <a:fillRect r="-8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7" name="Caixa de Texto 76"/>
              <p:cNvSpPr txBox="1"/>
              <p:nvPr/>
            </p:nvSpPr>
            <p:spPr>
              <a:xfrm>
                <a:off x="4432935" y="4438650"/>
                <a:ext cx="2025015"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7" name="Caixa de Texto 76"/>
              <p:cNvSpPr txBox="1">
                <a:spLocks noRot="1" noChangeAspect="1" noMove="1" noResize="1" noEditPoints="1" noAdjustHandles="1" noChangeArrowheads="1" noChangeShapeType="1" noTextEdit="1"/>
              </p:cNvSpPr>
              <p:nvPr/>
            </p:nvSpPr>
            <p:spPr>
              <a:xfrm>
                <a:off x="4432935" y="4438650"/>
                <a:ext cx="2025015" cy="789940"/>
              </a:xfrm>
              <a:prstGeom prst="rect">
                <a:avLst/>
              </a:prstGeom>
              <a:blipFill rotWithShape="1">
                <a:blip r:embed="rId2"/>
                <a:stretch>
                  <a:fillRect r="-787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8" name="Caixa de Texto 77"/>
              <p:cNvSpPr txBox="1"/>
              <p:nvPr/>
            </p:nvSpPr>
            <p:spPr>
              <a:xfrm>
                <a:off x="7122795" y="4438650"/>
                <a:ext cx="2199640"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8" name="Caixa de Texto 77"/>
              <p:cNvSpPr txBox="1">
                <a:spLocks noRot="1" noChangeAspect="1" noMove="1" noResize="1" noEditPoints="1" noAdjustHandles="1" noChangeArrowheads="1" noChangeShapeType="1" noTextEdit="1"/>
              </p:cNvSpPr>
              <p:nvPr/>
            </p:nvSpPr>
            <p:spPr>
              <a:xfrm>
                <a:off x="7122795" y="4438650"/>
                <a:ext cx="2199640" cy="789940"/>
              </a:xfrm>
              <a:prstGeom prst="rect">
                <a:avLst/>
              </a:prstGeom>
              <a:blipFill rotWithShape="1">
                <a:blip r:embed="rId3"/>
                <a:stretch>
                  <a:fillRect r="-724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78"/>
              <p:cNvSpPr txBox="1"/>
              <p:nvPr/>
            </p:nvSpPr>
            <p:spPr>
              <a:xfrm>
                <a:off x="9982200" y="4488815"/>
                <a:ext cx="1744345" cy="73660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9" name="Caixa de Texto 78"/>
              <p:cNvSpPr txBox="1">
                <a:spLocks noRot="1" noChangeAspect="1" noMove="1" noResize="1" noEditPoints="1" noAdjustHandles="1" noChangeArrowheads="1" noChangeShapeType="1" noTextEdit="1"/>
              </p:cNvSpPr>
              <p:nvPr/>
            </p:nvSpPr>
            <p:spPr>
              <a:xfrm>
                <a:off x="9982200" y="4488815"/>
                <a:ext cx="1744345" cy="736600"/>
              </a:xfrm>
              <a:prstGeom prst="rect">
                <a:avLst/>
              </a:prstGeom>
              <a:blipFill rotWithShape="1">
                <a:blip r:embed="rId4"/>
                <a:stretch>
                  <a:fillRect r="-91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0" name="Caixa de Texto 79"/>
              <p:cNvSpPr txBox="1"/>
              <p:nvPr/>
            </p:nvSpPr>
            <p:spPr>
              <a:xfrm>
                <a:off x="1108710" y="5551805"/>
                <a:ext cx="10031529" cy="747962"/>
              </a:xfrm>
              <a:prstGeom prst="rect">
                <a:avLst/>
              </a:prstGeom>
              <a:noFill/>
            </p:spPr>
            <p:txBody>
              <a:bodyPr wrap="none" rtlCol="0" anchor="t">
                <a:spAutoFit/>
              </a:bodyPr>
              <a:lstStyle/>
              <a:p>
                <a:pPr algn="l"/>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𝟏𝟎𝟎</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𝟐𝟓𝟐</m:t>
                    </m:r>
                    <m:r>
                      <a:rPr lang="pt-BR"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pt-BR"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𝑷𝒐𝒕𝒆𝒏𝒄𝒊𝒂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í</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𝟓𝟕</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dirty="0"/>
              </a:p>
            </p:txBody>
          </p:sp>
        </mc:Choice>
        <mc:Fallback>
          <p:sp>
            <p:nvSpPr>
              <p:cNvPr id="80" name="Caixa de Texto 79"/>
              <p:cNvSpPr txBox="1">
                <a:spLocks noRot="1" noChangeAspect="1" noMove="1" noResize="1" noEditPoints="1" noAdjustHandles="1" noChangeArrowheads="1" noChangeShapeType="1" noTextEdit="1"/>
              </p:cNvSpPr>
              <p:nvPr/>
            </p:nvSpPr>
            <p:spPr>
              <a:xfrm>
                <a:off x="1108710" y="5551805"/>
                <a:ext cx="10031529" cy="747962"/>
              </a:xfrm>
              <a:prstGeom prst="rect">
                <a:avLst/>
              </a:prstGeom>
              <a:blipFill rotWithShape="1">
                <a:blip r:embed="rId5"/>
                <a:stretch>
                  <a:fillRect r="4" b="-858"/>
                </a:stretch>
              </a:blipFill>
            </p:spPr>
            <p:txBody>
              <a:bodyPr/>
              <a:lstStyle/>
              <a:p>
                <a:r>
                  <a:rPr lang="pt-BR" altLang="en-US">
                    <a:noFill/>
                  </a:rPr>
                  <a:t> </a:t>
                </a:r>
              </a:p>
            </p:txBody>
          </p:sp>
        </mc:Fallback>
      </mc:AlternateContent>
      <p:sp>
        <p:nvSpPr>
          <p:cNvPr id="53" name="Forma livre 52"/>
          <p:cNvSpPr/>
          <p:nvPr/>
        </p:nvSpPr>
        <p:spPr>
          <a:xfrm>
            <a:off x="10040452" y="2995476"/>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46037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0" name="Caixa de Texto 114"/>
          <p:cNvSpPr txBox="1"/>
          <p:nvPr/>
        </p:nvSpPr>
        <p:spPr>
          <a:xfrm>
            <a:off x="636905" y="1069975"/>
            <a:ext cx="1127887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modelo de pequenos sinais esta abaixo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2" name="Grupo 71"/>
          <p:cNvGrpSpPr/>
          <p:nvPr/>
        </p:nvGrpSpPr>
        <p:grpSpPr>
          <a:xfrm>
            <a:off x="544830" y="2247805"/>
            <a:ext cx="2872740" cy="3555460"/>
            <a:chOff x="10924" y="4331"/>
            <a:chExt cx="4524" cy="6423"/>
          </a:xfrm>
        </p:grpSpPr>
        <p:sp>
          <p:nvSpPr>
            <p:cNvPr id="15" name="Caixa de Texto 23"/>
            <p:cNvSpPr txBox="1"/>
            <p:nvPr/>
          </p:nvSpPr>
          <p:spPr>
            <a:xfrm>
              <a:off x="12603" y="6694"/>
              <a:ext cx="1484"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grpSp>
          <p:nvGrpSpPr>
            <p:cNvPr id="33" name="Grupo 32"/>
            <p:cNvGrpSpPr/>
            <p:nvPr/>
          </p:nvGrpSpPr>
          <p:grpSpPr>
            <a:xfrm rot="5400000">
              <a:off x="11711" y="8760"/>
              <a:ext cx="2809" cy="1179"/>
              <a:chOff x="8610600" y="2524505"/>
              <a:chExt cx="1783849" cy="748570"/>
            </a:xfrm>
          </p:grpSpPr>
          <p:cxnSp>
            <p:nvCxnSpPr>
              <p:cNvPr id="3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3" name="Caixa de Texto 23"/>
            <p:cNvSpPr txBox="1"/>
            <p:nvPr/>
          </p:nvSpPr>
          <p:spPr>
            <a:xfrm>
              <a:off x="13255" y="8960"/>
              <a:ext cx="1214" cy="943"/>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53" name="Grupo 137"/>
            <p:cNvGrpSpPr/>
            <p:nvPr/>
          </p:nvGrpSpPr>
          <p:grpSpPr>
            <a:xfrm rot="5400000" flipH="1" flipV="1">
              <a:off x="12847" y="6630"/>
              <a:ext cx="2809" cy="1179"/>
              <a:chOff x="8610600" y="2524505"/>
              <a:chExt cx="1783849" cy="748570"/>
            </a:xfrm>
          </p:grpSpPr>
          <p:cxnSp>
            <p:nvCxnSpPr>
              <p:cNvPr id="5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7"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61" name="Conector Reto 49"/>
            <p:cNvCxnSpPr/>
            <p:nvPr/>
          </p:nvCxnSpPr>
          <p:spPr>
            <a:xfrm flipH="1">
              <a:off x="14087" y="7185"/>
              <a:ext cx="136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de Seta Reta 59"/>
            <p:cNvCxnSpPr/>
            <p:nvPr/>
          </p:nvCxnSpPr>
          <p:spPr>
            <a:xfrm flipH="1">
              <a:off x="13694" y="4331"/>
              <a:ext cx="0" cy="454"/>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4285" y="6323"/>
              <a:ext cx="1163"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64" name="Grupo 63"/>
            <p:cNvGrpSpPr/>
            <p:nvPr/>
          </p:nvGrpSpPr>
          <p:grpSpPr>
            <a:xfrm rot="5400000" flipH="1">
              <a:off x="12674" y="5175"/>
              <a:ext cx="2007" cy="370"/>
              <a:chOff x="4205200" y="3521986"/>
              <a:chExt cx="1274569" cy="255373"/>
            </a:xfrm>
          </p:grpSpPr>
          <p:cxnSp>
            <p:nvCxnSpPr>
              <p:cNvPr id="65" name="Conector Reto 79"/>
              <p:cNvCxnSpPr/>
              <p:nvPr/>
            </p:nvCxnSpPr>
            <p:spPr>
              <a:xfrm flipV="1">
                <a:off x="4205200" y="364758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198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10924" y="9482"/>
              <a:ext cx="2566" cy="832"/>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70" name="Caixa de Texto 23"/>
            <p:cNvSpPr txBox="1"/>
            <p:nvPr/>
          </p:nvSpPr>
          <p:spPr>
            <a:xfrm>
              <a:off x="13755" y="4972"/>
              <a:ext cx="1086"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1" name="Conector Reto 37"/>
            <p:cNvCxnSpPr/>
            <p:nvPr/>
          </p:nvCxnSpPr>
          <p:spPr>
            <a:xfrm>
              <a:off x="13397" y="1075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CaixaDeTexto 47"/>
          <p:cNvSpPr txBox="1"/>
          <p:nvPr/>
        </p:nvSpPr>
        <p:spPr>
          <a:xfrm>
            <a:off x="2024929" y="180177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9" name="Conector Reto 49"/>
          <p:cNvCxnSpPr/>
          <p:nvPr/>
        </p:nvCxnSpPr>
        <p:spPr>
          <a:xfrm>
            <a:off x="1713330" y="334529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flipH="1">
            <a:off x="1397635" y="295846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0" name="Conector Reto 74"/>
          <p:cNvCxnSpPr/>
          <p:nvPr/>
        </p:nvCxnSpPr>
        <p:spPr>
          <a:xfrm>
            <a:off x="7767320" y="496633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8160180" y="4438649"/>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350885" y="456120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8939530" y="54584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6996430" y="5491480"/>
            <a:ext cx="1614170"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6" name="Conector Reto 27"/>
          <p:cNvCxnSpPr/>
          <p:nvPr/>
        </p:nvCxnSpPr>
        <p:spPr>
          <a:xfrm flipV="1">
            <a:off x="9889526" y="224762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8279685" y="45468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8705311" y="2432521"/>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6802915" y="4188974"/>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7735095" y="2842139"/>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8437245" y="270065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8437245" y="270065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8408104" y="2254695"/>
            <a:ext cx="27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7360354" y="50080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7545619" y="319940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7489825" y="40239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7489825" y="4023995"/>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677817" y="267557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10047605" y="270065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10047605" y="2700655"/>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670964" y="179732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10406055" y="2839525"/>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10972800" y="36487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9898416" y="3628112"/>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9686707" y="4513268"/>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9755505" y="54590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10065385" y="4559300"/>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10065385" y="4559300"/>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6810375" y="54495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7334170" y="456904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5845970" y="4672209"/>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6387534" y="54912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5600700" y="462407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5600700" y="4624070"/>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5997489" y="3740428"/>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6" name="Caixa de Texto 117"/>
              <p:cNvSpPr txBox="1"/>
              <p:nvPr/>
            </p:nvSpPr>
            <p:spPr>
              <a:xfrm>
                <a:off x="11108055" y="2613660"/>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11108055" y="2613660"/>
                <a:ext cx="726440" cy="521970"/>
              </a:xfrm>
              <a:prstGeom prst="rect">
                <a:avLst/>
              </a:prstGeom>
              <a:blipFill rotWithShape="1">
                <a:blip r:embed="rId6"/>
                <a:stretch>
                  <a:fillRect/>
                </a:stretch>
              </a:blipFill>
            </p:spPr>
            <p:txBody>
              <a:bodyPr/>
              <a:lstStyle/>
              <a:p>
                <a:r>
                  <a:rPr lang="pt-BR" altLang="en-US">
                    <a:noFill/>
                  </a:rPr>
                  <a:t> </a:t>
                </a:r>
              </a:p>
            </p:txBody>
          </p:sp>
        </mc:Fallback>
      </mc:AlternateContent>
      <p:sp>
        <p:nvSpPr>
          <p:cNvPr id="137" name="CaixaDeTexto 47"/>
          <p:cNvSpPr txBox="1"/>
          <p:nvPr/>
        </p:nvSpPr>
        <p:spPr>
          <a:xfrm>
            <a:off x="1844589" y="427954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0" name="Conector Reto 74"/>
          <p:cNvCxnSpPr/>
          <p:nvPr/>
        </p:nvCxnSpPr>
        <p:spPr>
          <a:xfrm>
            <a:off x="1852930" y="52654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1801925" y="473773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992630" y="486029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591435" y="57588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3991011" y="254670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2365295" y="48459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2790921" y="273160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888525" y="448805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1820705" y="314122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1555750" y="29679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1555750" y="29679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2493714" y="255378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1430089" y="53071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631229" y="349849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575435" y="43230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575435" y="432308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3795177" y="297466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2811145" y="30454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2811145" y="30454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3756574" y="209641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3902385" y="313861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4465320" y="39585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3984026" y="392719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3772317" y="481235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3841115" y="57581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4150995" y="485838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4150995" y="485838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923290" y="5287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1419780" y="48681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323375" y="453568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864939" y="535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78105" y="439483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78105" y="439483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474894" y="360390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117"/>
              <p:cNvSpPr txBox="1"/>
              <p:nvPr/>
            </p:nvSpPr>
            <p:spPr>
              <a:xfrm>
                <a:off x="4604385" y="296100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4604385" y="2961005"/>
                <a:ext cx="726440" cy="52197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5457825" y="1112520"/>
                <a:ext cx="56565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457825" y="1112520"/>
                <a:ext cx="5656580" cy="460375"/>
              </a:xfrm>
              <a:prstGeom prst="rect">
                <a:avLst/>
              </a:prstGeom>
              <a:blipFill rotWithShape="1">
                <a:blip r:embed="rId7"/>
                <a:stretch>
                  <a:fillRect t="-6621"/>
                </a:stretch>
              </a:blipFill>
              <a:ln w="38100">
                <a:noFill/>
              </a:ln>
            </p:spPr>
            <p:txBody>
              <a:bodyPr/>
              <a:lstStyle/>
              <a:p>
                <a:r>
                  <a:rPr lang="pt-BR" altLang="en-US">
                    <a:noFill/>
                  </a:rPr>
                  <a:t> </a:t>
                </a:r>
              </a:p>
            </p:txBody>
          </p:sp>
        </mc:Fallback>
      </mc:AlternateContent>
      <p:sp>
        <p:nvSpPr>
          <p:cNvPr id="3" name="Forma livre 2"/>
          <p:cNvSpPr/>
          <p:nvPr/>
        </p:nvSpPr>
        <p:spPr>
          <a:xfrm>
            <a:off x="3333115" y="1282065"/>
            <a:ext cx="2538095" cy="1224280"/>
          </a:xfrm>
          <a:custGeom>
            <a:avLst/>
            <a:gdLst>
              <a:gd name="connisteX0" fmla="*/ 185356 w 2049081"/>
              <a:gd name="connsiteY0" fmla="*/ 1224589 h 1224589"/>
              <a:gd name="connisteX1" fmla="*/ 71056 w 2049081"/>
              <a:gd name="connsiteY1" fmla="*/ 537519 h 1224589"/>
              <a:gd name="connisteX2" fmla="*/ 1163891 w 2049081"/>
              <a:gd name="connsiteY2" fmla="*/ 319079 h 1224589"/>
              <a:gd name="connisteX3" fmla="*/ 1726501 w 2049081"/>
              <a:gd name="connsiteY3" fmla="*/ 6659 h 1224589"/>
              <a:gd name="connisteX4" fmla="*/ 2049081 w 2049081"/>
              <a:gd name="connsiteY4" fmla="*/ 131754 h 1224589"/>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049081" h="1224589">
                <a:moveTo>
                  <a:pt x="185356" y="1224589"/>
                </a:moveTo>
                <a:cubicBezTo>
                  <a:pt x="140906" y="1091239"/>
                  <a:pt x="-124524" y="718494"/>
                  <a:pt x="71056" y="537519"/>
                </a:cubicBezTo>
                <a:cubicBezTo>
                  <a:pt x="266636" y="356544"/>
                  <a:pt x="833056" y="425124"/>
                  <a:pt x="1163891" y="319079"/>
                </a:cubicBezTo>
                <a:cubicBezTo>
                  <a:pt x="1494726" y="213034"/>
                  <a:pt x="1549336" y="44124"/>
                  <a:pt x="1726501" y="6659"/>
                </a:cubicBezTo>
                <a:cubicBezTo>
                  <a:pt x="1903666" y="-30806"/>
                  <a:pt x="1995741" y="100639"/>
                  <a:pt x="2049081" y="131754"/>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4" name="Caixa de Texto 5"/>
              <p:cNvSpPr txBox="1"/>
              <p:nvPr/>
            </p:nvSpPr>
            <p:spPr>
              <a:xfrm>
                <a:off x="5457825" y="1664335"/>
                <a:ext cx="56565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457825" y="1664335"/>
                <a:ext cx="5656580" cy="460375"/>
              </a:xfrm>
              <a:prstGeom prst="rect">
                <a:avLst/>
              </a:prstGeom>
              <a:blipFill rotWithShape="1">
                <a:blip r:embed="rId8"/>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6067425" y="2346960"/>
                <a:ext cx="366966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6067425" y="2346960"/>
                <a:ext cx="3669665" cy="854075"/>
              </a:xfrm>
              <a:prstGeom prst="rect">
                <a:avLst/>
              </a:prstGeom>
              <a:blipFill rotWithShape="1">
                <a:blip r:embed="rId9"/>
                <a:stretch>
                  <a:fillRect t="-3569"/>
                </a:stretch>
              </a:blipFill>
              <a:ln w="38100">
                <a:noFill/>
              </a:ln>
            </p:spPr>
            <p:txBody>
              <a:bodyPr/>
              <a:lstStyle/>
              <a:p>
                <a:r>
                  <a:rPr lang="pt-BR" altLang="en-US">
                    <a:noFill/>
                  </a:rPr>
                  <a:t> </a:t>
                </a:r>
              </a:p>
            </p:txBody>
          </p:sp>
        </mc:Fallback>
      </mc:AlternateContent>
      <p:sp>
        <p:nvSpPr>
          <p:cNvPr id="107" name="Caixa de Texto 23"/>
          <p:cNvSpPr txBox="1"/>
          <p:nvPr/>
        </p:nvSpPr>
        <p:spPr>
          <a:xfrm>
            <a:off x="5330825" y="3338195"/>
            <a:ext cx="6584950" cy="1198880"/>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A corrente que passa por g</a:t>
            </a:r>
            <a:r>
              <a:rPr lang="pt-BR" altLang="en-US" sz="2400" baseline="-25000" dirty="0">
                <a:latin typeface="Comic Sans MS" panose="030F0702030302020204" pitchFamily="66" charset="0"/>
                <a:cs typeface="Comic Sans MS" panose="030F0702030302020204" pitchFamily="66" charset="0"/>
              </a:rPr>
              <a:t>C </a:t>
            </a:r>
            <a:r>
              <a:rPr lang="pt-BR" altLang="en-US" sz="2400" dirty="0">
                <a:latin typeface="Comic Sans MS" panose="030F0702030302020204" pitchFamily="66" charset="0"/>
                <a:cs typeface="Comic Sans MS" panose="030F0702030302020204" pitchFamily="66" charset="0"/>
              </a:rPr>
              <a:t>é igual a corrente que passa por g</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3</a:t>
            </a:r>
            <a:r>
              <a:rPr lang="pt-BR" altLang="en-US" sz="2400" dirty="0">
                <a:latin typeface="Comic Sans MS" panose="030F0702030302020204" pitchFamily="66" charset="0"/>
                <a:cs typeface="Comic Sans MS" panose="030F0702030302020204" pitchFamily="66" charset="0"/>
              </a:rPr>
              <a:t>, g</a:t>
            </a:r>
            <a:r>
              <a:rPr lang="pt-BR" altLang="en-US" sz="2400" baseline="-25000" dirty="0">
                <a:latin typeface="Comic Sans MS" panose="030F0702030302020204" pitchFamily="66" charset="0"/>
                <a:cs typeface="Comic Sans MS" panose="030F0702030302020204" pitchFamily="66" charset="0"/>
              </a:rPr>
              <a:t>m1 </a:t>
            </a:r>
            <a:r>
              <a:rPr lang="pt-BR" altLang="en-US" sz="2400" dirty="0">
                <a:latin typeface="Comic Sans MS" panose="030F0702030302020204" pitchFamily="66" charset="0"/>
                <a:cs typeface="Comic Sans MS" panose="030F0702030302020204" pitchFamily="66" charset="0"/>
              </a:rPr>
              <a:t>e g</a:t>
            </a:r>
            <a:r>
              <a:rPr lang="pt-BR" altLang="en-US" sz="2400" baseline="-25000" dirty="0">
                <a:latin typeface="Comic Sans MS" panose="030F0702030302020204" pitchFamily="66" charset="0"/>
                <a:cs typeface="Comic Sans MS" panose="030F0702030302020204" pitchFamily="66" charset="0"/>
              </a:rPr>
              <a:t>01</a:t>
            </a:r>
            <a:r>
              <a:rPr lang="pt-BR" altLang="en-US" sz="2400" dirty="0">
                <a:latin typeface="Comic Sans MS" panose="030F0702030302020204" pitchFamily="66" charset="0"/>
                <a:cs typeface="Comic Sans MS" panose="030F0702030302020204" pitchFamily="66" charset="0"/>
              </a:rPr>
              <a:t>. Assim podemos escrever</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5330825" y="4638040"/>
                <a:ext cx="56565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330825" y="4638040"/>
                <a:ext cx="5656580" cy="460375"/>
              </a:xfrm>
              <a:prstGeom prst="rect">
                <a:avLst/>
              </a:prstGeom>
              <a:blipFill rotWithShape="1">
                <a:blip r:embed="rId10"/>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5616575" y="5185410"/>
                <a:ext cx="50850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5616575" y="5185410"/>
                <a:ext cx="5085080" cy="460375"/>
              </a:xfrm>
              <a:prstGeom prst="rect">
                <a:avLst/>
              </a:prstGeom>
              <a:blipFill rotWithShape="1">
                <a:blip r:embed="rId11"/>
                <a:stretch>
                  <a:fillRect b="-2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6591935" y="5748020"/>
                <a:ext cx="3388360" cy="7835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591935" y="5748020"/>
                <a:ext cx="3388360" cy="783590"/>
              </a:xfrm>
              <a:prstGeom prst="rect">
                <a:avLst/>
              </a:prstGeom>
              <a:blipFill rotWithShape="1">
                <a:blip r:embed="rId12"/>
                <a:stretch>
                  <a:fillRect b="-1135"/>
                </a:stretch>
              </a:blipFill>
              <a:ln w="38100">
                <a:noFill/>
              </a:ln>
            </p:spPr>
            <p:txBody>
              <a:bodyPr/>
              <a:lstStyle/>
              <a:p>
                <a:r>
                  <a:rPr lang="pt-BR" altLang="en-US">
                    <a:noFill/>
                  </a:rPr>
                  <a:t> </a:t>
                </a:r>
              </a:p>
            </p:txBody>
          </p:sp>
        </mc:Fallback>
      </mc:AlternateContent>
    </p:spTree>
  </p:cSld>
  <p:clrMapOvr>
    <a:masterClrMapping/>
  </p:clrMapOvr>
</p:sld>
</file>

<file path=ppt/slides/slide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0" name="Conector Reto 74"/>
          <p:cNvCxnSpPr/>
          <p:nvPr/>
        </p:nvCxnSpPr>
        <p:spPr>
          <a:xfrm>
            <a:off x="1852930" y="52654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1801925" y="473773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992630" y="486029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591435" y="57588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3975136" y="254670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2365295" y="48459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2790921" y="272144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888525" y="450837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1820705" y="314122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1555750" y="29679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1555750" y="29679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2493714" y="255378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1430089" y="53071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631229" y="349849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575435" y="43230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575435" y="432308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3763427" y="297466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2811145" y="30454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2811145" y="30454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3756574" y="209641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3902385" y="313861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4465320" y="39585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3984026" y="392719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3772317" y="481235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3841115" y="57581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4150995" y="485838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4150995" y="485838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923290" y="5287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1419780" y="48681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323375" y="453568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864939" y="535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78105" y="439483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78105" y="439483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474894" y="360390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117"/>
              <p:cNvSpPr txBox="1"/>
              <p:nvPr/>
            </p:nvSpPr>
            <p:spPr>
              <a:xfrm>
                <a:off x="4604385" y="296100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4604385" y="2961005"/>
                <a:ext cx="726440" cy="52197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6205220" y="1955165"/>
                <a:ext cx="3212465" cy="85407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6205220" y="1955165"/>
                <a:ext cx="3212465" cy="854075"/>
              </a:xfrm>
              <a:prstGeom prst="rect">
                <a:avLst/>
              </a:prstGeom>
              <a:blipFill rotWithShape="1">
                <a:blip r:embed="rId7"/>
                <a:stretch>
                  <a:fillRect l="-593" t="-3569" r="-593" b="-2230"/>
                </a:stretch>
              </a:blipFill>
              <a:ln w="38100">
                <a:solidFill>
                  <a:srgbClr val="FFFF00"/>
                </a:solidFill>
              </a:ln>
            </p:spPr>
            <p:txBody>
              <a:bodyPr/>
              <a:lstStyle/>
              <a:p>
                <a:r>
                  <a:rPr lang="pt-BR" altLang="en-US">
                    <a:noFill/>
                  </a:rPr>
                  <a:t> </a:t>
                </a:r>
              </a:p>
            </p:txBody>
          </p:sp>
        </mc:Fallback>
      </mc:AlternateContent>
      <p:sp>
        <p:nvSpPr>
          <p:cNvPr id="107" name="Caixa de Texto 23"/>
          <p:cNvSpPr txBox="1"/>
          <p:nvPr/>
        </p:nvSpPr>
        <p:spPr>
          <a:xfrm>
            <a:off x="4159250" y="1259840"/>
            <a:ext cx="7194550" cy="46037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Chegamos as duas expressoes para v1 que são </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6116955" y="3140075"/>
                <a:ext cx="3388360" cy="78359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116955" y="3140075"/>
                <a:ext cx="3388360" cy="783590"/>
              </a:xfrm>
              <a:prstGeom prst="rect">
                <a:avLst/>
              </a:prstGeom>
              <a:blipFill rotWithShape="1">
                <a:blip r:embed="rId8"/>
                <a:stretch>
                  <a:fillRect l="-562" t="-2431" r="-562" b="-2431"/>
                </a:stretch>
              </a:blipFill>
              <a:ln w="38100">
                <a:solidFill>
                  <a:srgbClr val="FFFF00"/>
                </a:solidFill>
              </a:ln>
            </p:spPr>
            <p:txBody>
              <a:bodyPr/>
              <a:lstStyle/>
              <a:p>
                <a:r>
                  <a:rPr lang="pt-BR" altLang="en-US">
                    <a:noFill/>
                  </a:rPr>
                  <a:t> </a:t>
                </a:r>
              </a:p>
            </p:txBody>
          </p:sp>
        </mc:Fallback>
      </mc:AlternateContent>
      <p:sp>
        <p:nvSpPr>
          <p:cNvPr id="10" name="Caixa de Texto 23"/>
          <p:cNvSpPr txBox="1"/>
          <p:nvPr/>
        </p:nvSpPr>
        <p:spPr>
          <a:xfrm>
            <a:off x="5330825" y="4245610"/>
            <a:ext cx="5283835" cy="46037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Igualando as duas expressões </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 name="Caixa de Texto 5"/>
              <p:cNvSpPr txBox="1"/>
              <p:nvPr/>
            </p:nvSpPr>
            <p:spPr>
              <a:xfrm>
                <a:off x="5757545" y="5036185"/>
                <a:ext cx="485711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5757545" y="5036185"/>
                <a:ext cx="4857115" cy="854075"/>
              </a:xfrm>
              <a:prstGeom prst="rect">
                <a:avLst/>
              </a:prstGeom>
              <a:blipFill rotWithShape="1">
                <a:blip r:embed="rId9"/>
                <a:stretch>
                  <a:fillRect t="-3569"/>
                </a:stretch>
              </a:blipFill>
              <a:ln w="38100">
                <a:noFill/>
              </a:ln>
            </p:spPr>
            <p:txBody>
              <a:bodyPr/>
              <a:lstStyle/>
              <a:p>
                <a:r>
                  <a:rPr lang="pt-BR" altLang="en-US">
                    <a:noFill/>
                  </a:rPr>
                  <a:t> </a:t>
                </a:r>
              </a:p>
            </p:txBody>
          </p:sp>
        </mc:Fallback>
      </mc:AlternateContent>
    </p:spTree>
  </p:cSld>
  <p:clrMapOvr>
    <a:masterClrMapping/>
  </p:clrMapOvr>
</p:sld>
</file>

<file path=ppt/slides/slide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0" name="Conector Reto 74"/>
          <p:cNvCxnSpPr/>
          <p:nvPr/>
        </p:nvCxnSpPr>
        <p:spPr>
          <a:xfrm>
            <a:off x="1680210" y="52654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1629205" y="473773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819910" y="486029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418715" y="57588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3802416" y="254670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2192575" y="48459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2618201" y="273160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715805" y="448805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1647985" y="314122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1383030" y="29679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1383030" y="29679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2320994" y="255378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1257369" y="53071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458509" y="349849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402715" y="43230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402715" y="432308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3590707" y="297466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2638425" y="30454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2638425" y="30454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3583854" y="209641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3729665" y="313861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4292600" y="39585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3811306" y="392719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3599597" y="481235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3668395" y="57581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3978275" y="485838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3978275" y="485838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750570" y="5287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1247060" y="48681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150655" y="453568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692219" y="535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32385" y="46577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32385" y="465772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302174" y="360390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117"/>
              <p:cNvSpPr txBox="1"/>
              <p:nvPr/>
            </p:nvSpPr>
            <p:spPr>
              <a:xfrm>
                <a:off x="4431665" y="296100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4431665" y="2961005"/>
                <a:ext cx="726440" cy="521970"/>
              </a:xfrm>
              <a:prstGeom prst="rect">
                <a:avLst/>
              </a:prstGeom>
              <a:blipFill rotWithShape="1">
                <a:blip r:embed="rId6"/>
                <a:stretch>
                  <a:fillRect/>
                </a:stretch>
              </a:blipFill>
            </p:spPr>
            <p:txBody>
              <a:bodyPr/>
              <a:lstStyle/>
              <a:p>
                <a:r>
                  <a:rPr lang="pt-BR" altLang="en-US">
                    <a:noFill/>
                  </a:rPr>
                  <a:t> </a:t>
                </a:r>
              </a:p>
            </p:txBody>
          </p:sp>
        </mc:Fallback>
      </mc:AlternateContent>
      <p:sp>
        <p:nvSpPr>
          <p:cNvPr id="107" name="Caixa de Texto 23"/>
          <p:cNvSpPr txBox="1"/>
          <p:nvPr/>
        </p:nvSpPr>
        <p:spPr>
          <a:xfrm>
            <a:off x="5158740" y="2096135"/>
            <a:ext cx="6925945" cy="1198880"/>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Esta expressão nos permirá achar vo em função de v</a:t>
            </a:r>
            <a:r>
              <a:rPr lang="pt-BR" altLang="en-US" sz="2400" baseline="-25000" dirty="0">
                <a:latin typeface="Comic Sans MS" panose="030F0702030302020204" pitchFamily="66" charset="0"/>
                <a:cs typeface="Comic Sans MS" panose="030F0702030302020204" pitchFamily="66" charset="0"/>
              </a:rPr>
              <a:t>E</a:t>
            </a:r>
            <a:r>
              <a:rPr lang="pt-BR" altLang="en-US" sz="2400" dirty="0">
                <a:latin typeface="Comic Sans MS" panose="030F0702030302020204" pitchFamily="66" charset="0"/>
                <a:cs typeface="Comic Sans MS" panose="030F0702030302020204" pitchFamily="66" charset="0"/>
              </a:rPr>
              <a:t>. Antes de seguir, façamos as simplificacoes possíveis. Considerando g</a:t>
            </a:r>
            <a:r>
              <a:rPr lang="pt-BR" altLang="en-US" sz="2400" baseline="-25000" dirty="0">
                <a:latin typeface="Comic Sans MS" panose="030F0702030302020204" pitchFamily="66" charset="0"/>
                <a:cs typeface="Comic Sans MS" panose="030F0702030302020204" pitchFamily="66" charset="0"/>
              </a:rPr>
              <a:t>m </a:t>
            </a:r>
            <a:r>
              <a:rPr lang="pt-BR" altLang="en-US" sz="2400" dirty="0">
                <a:latin typeface="Comic Sans MS" panose="030F0702030302020204" pitchFamily="66" charset="0"/>
                <a:cs typeface="Comic Sans MS" panose="030F0702030302020204" pitchFamily="66" charset="0"/>
              </a:rPr>
              <a:t>&gt;&gt; 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5158105" y="4516120"/>
            <a:ext cx="6584950" cy="82994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Caso tenhamos, por exemplo, V</a:t>
            </a:r>
            <a:r>
              <a:rPr lang="pt-BR" altLang="en-US" sz="2400" baseline="-25000" dirty="0">
                <a:latin typeface="Comic Sans MS" panose="030F0702030302020204" pitchFamily="66" charset="0"/>
                <a:cs typeface="Comic Sans MS" panose="030F0702030302020204" pitchFamily="66" charset="0"/>
              </a:rPr>
              <a:t>A</a:t>
            </a:r>
            <a:r>
              <a:rPr lang="pt-BR" altLang="en-US" sz="2400" dirty="0">
                <a:latin typeface="Comic Sans MS" panose="030F0702030302020204" pitchFamily="66" charset="0"/>
                <a:cs typeface="Comic Sans MS" panose="030F0702030302020204" pitchFamily="66" charset="0"/>
              </a:rPr>
              <a:t> = 50 V e </a:t>
            </a:r>
            <a:r>
              <a:rPr lang="pt-BR" altLang="en-US" sz="2400" dirty="0">
                <a:latin typeface="Symbol" panose="05050102010706020507" charset="0"/>
                <a:cs typeface="Symbol" panose="05050102010706020507" charset="0"/>
              </a:rPr>
              <a:t>b</a:t>
            </a:r>
            <a:r>
              <a:rPr lang="pt-BR" altLang="en-US" sz="2400" dirty="0">
                <a:latin typeface="Comic Sans MS" panose="030F0702030302020204" pitchFamily="66" charset="0"/>
                <a:cs typeface="Comic Sans MS" panose="030F0702030302020204" pitchFamily="66" charset="0"/>
              </a:rPr>
              <a:t>=200, então </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 name="Caixa de Texto 5"/>
              <p:cNvSpPr txBox="1"/>
              <p:nvPr/>
            </p:nvSpPr>
            <p:spPr>
              <a:xfrm>
                <a:off x="5294630" y="994410"/>
                <a:ext cx="485711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5294630" y="994410"/>
                <a:ext cx="4857115" cy="854075"/>
              </a:xfrm>
              <a:prstGeom prst="rect">
                <a:avLst/>
              </a:prstGeom>
              <a:blipFill rotWithShape="1">
                <a:blip r:embed="rId7"/>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5544185" y="3531235"/>
                <a:ext cx="485711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5544185" y="3531235"/>
                <a:ext cx="4857115" cy="854075"/>
              </a:xfrm>
              <a:prstGeom prst="rect">
                <a:avLst/>
              </a:prstGeom>
              <a:blipFill rotWithShape="1">
                <a:blip r:embed="rId8"/>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5294630" y="5588000"/>
                <a:ext cx="4857115" cy="775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50</m:t>
                          </m:r>
                        </m:den>
                      </m:f>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3</m:t>
                              </m:r>
                            </m:sub>
                          </m:sSub>
                        </m:num>
                        <m:den>
                          <m:r>
                            <a:rPr lang="en-US" altLang="pt-BR" sz="2400" i="1">
                              <a:latin typeface="Cambria Math" panose="02040503050406030204" pitchFamily="18" charset="0"/>
                              <a:cs typeface="Cambria Math" panose="02040503050406030204" pitchFamily="18" charset="0"/>
                            </a:rPr>
                            <m:t>5</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294630" y="5588000"/>
                <a:ext cx="4857115" cy="775970"/>
              </a:xfrm>
              <a:prstGeom prst="rect">
                <a:avLst/>
              </a:prstGeom>
              <a:blipFill rotWithShape="1">
                <a:blip r:embed="rId9"/>
                <a:stretch>
                  <a:fillRect t="-3928"/>
                </a:stretch>
              </a:blipFill>
              <a:ln w="38100">
                <a:noFill/>
              </a:ln>
            </p:spPr>
            <p:txBody>
              <a:bodyPr/>
              <a:lstStyle/>
              <a:p>
                <a:r>
                  <a:rPr lang="pt-BR" altLang="en-US">
                    <a:noFill/>
                  </a:rPr>
                  <a:t> </a:t>
                </a:r>
              </a:p>
            </p:txBody>
          </p:sp>
        </mc:Fallback>
      </mc:AlternateContent>
    </p:spTree>
  </p:cSld>
  <p:clrMapOvr>
    <a:masterClrMapping/>
  </p:clrMapOvr>
</p:sld>
</file>

<file path=ppt/slides/slide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0" name="Conector Reto 74"/>
          <p:cNvCxnSpPr/>
          <p:nvPr/>
        </p:nvCxnSpPr>
        <p:spPr>
          <a:xfrm>
            <a:off x="1680210" y="52654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1629205" y="473773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819910" y="486029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418715" y="57588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3802416" y="254670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2192575" y="48459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2618201" y="273160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715805" y="448805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1647985" y="314122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1383030" y="29679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1383030" y="29679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2320994" y="255378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1257369" y="53071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458509" y="349849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402715" y="43230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402715" y="432308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3590707" y="297466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2638425" y="30454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2638425" y="30454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3583854" y="209641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3729665" y="313861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4292600" y="39585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3811306" y="392719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3599597" y="481235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3668395" y="57581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3978275" y="485838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3978275" y="485838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750570" y="5287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1247060" y="48681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150655" y="453568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692219" y="535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32385" y="46577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32385" y="465772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302174" y="360390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117"/>
              <p:cNvSpPr txBox="1"/>
              <p:nvPr/>
            </p:nvSpPr>
            <p:spPr>
              <a:xfrm>
                <a:off x="4431665" y="296100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4431665" y="2961005"/>
                <a:ext cx="726440" cy="52197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7" name="Caixa de Texto 23"/>
              <p:cNvSpPr txBox="1"/>
              <p:nvPr/>
            </p:nvSpPr>
            <p:spPr>
              <a:xfrm>
                <a:off x="348615" y="783590"/>
                <a:ext cx="11137265" cy="46037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Como I</a:t>
                </a:r>
                <a:r>
                  <a:rPr lang="pt-BR" altLang="en-US" sz="2400" baseline="-25000" dirty="0">
                    <a:latin typeface="Comic Sans MS" panose="030F0702030302020204" pitchFamily="66" charset="0"/>
                    <a:cs typeface="Comic Sans MS" panose="030F0702030302020204" pitchFamily="66" charset="0"/>
                  </a:rPr>
                  <a:t>C1</a:t>
                </a:r>
                <a:r>
                  <a:rPr lang="pt-BR" altLang="en-US" sz="2400" dirty="0">
                    <a:latin typeface="Comic Sans MS" panose="030F0702030302020204" pitchFamily="66" charset="0"/>
                    <a:cs typeface="Comic Sans MS" panose="030F0702030302020204" pitchFamily="66" charset="0"/>
                  </a:rPr>
                  <a:t> = I</a:t>
                </a:r>
                <a:r>
                  <a:rPr lang="pt-BR" altLang="en-US" sz="2400" baseline="-25000" dirty="0">
                    <a:latin typeface="Comic Sans MS" panose="030F0702030302020204" pitchFamily="66" charset="0"/>
                    <a:cs typeface="Comic Sans MS" panose="030F0702030302020204" pitchFamily="66" charset="0"/>
                  </a:rPr>
                  <a:t>C3 </a:t>
                </a:r>
                <a:r>
                  <a:rPr lang="pt-BR" altLang="en-US" sz="2400" dirty="0">
                    <a:latin typeface="Comic Sans MS" panose="030F0702030302020204" pitchFamily="66" charset="0"/>
                    <a:cs typeface="Comic Sans MS" panose="030F0702030302020204" pitchFamily="66" charset="0"/>
                  </a:rPr>
                  <a:t> então teremos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&lt;&lt;</m:t>
                    </m:r>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oMath>
                </a14:m>
                <a:r>
                  <a:rPr lang="pt-BR" altLang="en-US" sz="2400" baseline="-25000" dirty="0">
                    <a:latin typeface="Comic Sans MS" panose="030F0702030302020204" pitchFamily="66" charset="0"/>
                    <a:cs typeface="Comic Sans MS" panose="030F0702030302020204" pitchFamily="66" charset="0"/>
                  </a:rPr>
                  <a:t> </a:t>
                </a:r>
                <a:r>
                  <a:rPr lang="pt-BR" altLang="en-US" sz="2400" dirty="0">
                    <a:latin typeface="Comic Sans MS" panose="030F0702030302020204" pitchFamily="66" charset="0"/>
                    <a:cs typeface="Comic Sans MS" panose="030F0702030302020204" pitchFamily="66" charset="0"/>
                  </a:rPr>
                  <a:t>e</a:t>
                </a:r>
                <a:endParaRPr lang="pt-BR" altLang="en-US" sz="2400" dirty="0">
                  <a:latin typeface="Comic Sans MS" panose="030F0702030302020204" pitchFamily="66" charset="0"/>
                  <a:cs typeface="Comic Sans MS" panose="030F0702030302020204" pitchFamily="66" charset="0"/>
                </a:endParaRPr>
              </a:p>
            </p:txBody>
          </p:sp>
        </mc:Choice>
        <mc:Fallback>
          <p:sp>
            <p:nvSpPr>
              <p:cNvPr id="107" name="Caixa de Texto 23"/>
              <p:cNvSpPr txBox="1">
                <a:spLocks noRot="1" noChangeAspect="1" noMove="1" noResize="1" noEditPoints="1" noAdjustHandles="1" noChangeArrowheads="1" noChangeShapeType="1" noTextEdit="1"/>
              </p:cNvSpPr>
              <p:nvPr/>
            </p:nvSpPr>
            <p:spPr>
              <a:xfrm>
                <a:off x="348615" y="783590"/>
                <a:ext cx="11137265" cy="460375"/>
              </a:xfrm>
              <a:prstGeom prst="rect">
                <a:avLst/>
              </a:prstGeom>
              <a:blipFill rotWithShape="1">
                <a:blip r:embed="rId7"/>
                <a:stretch>
                  <a:fillRect b="-26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5522595" y="1424940"/>
                <a:ext cx="4857115" cy="8534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5522595" y="1424940"/>
                <a:ext cx="4857115" cy="853440"/>
              </a:xfrm>
              <a:prstGeom prst="rect">
                <a:avLst/>
              </a:prstGeom>
              <a:blipFill rotWithShape="1">
                <a:blip r:embed="rId8"/>
                <a:stretch>
                  <a:fillRect t="-35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522595" y="2562225"/>
                <a:ext cx="585787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522595" y="2562225"/>
                <a:ext cx="5857875" cy="460375"/>
              </a:xfrm>
              <a:prstGeom prst="rect">
                <a:avLst/>
              </a:prstGeom>
              <a:blipFill rotWithShape="1">
                <a:blip r:embed="rId9"/>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628005" y="3199130"/>
                <a:ext cx="585787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628005" y="3199130"/>
                <a:ext cx="5857875" cy="460375"/>
              </a:xfrm>
              <a:prstGeom prst="rect">
                <a:avLst/>
              </a:prstGeom>
              <a:blipFill rotWithShape="1">
                <a:blip r:embed="rId10"/>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5384800" y="4032885"/>
                <a:ext cx="4820920" cy="779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5384800" y="4032885"/>
                <a:ext cx="4820920" cy="779780"/>
              </a:xfrm>
              <a:prstGeom prst="rect">
                <a:avLst/>
              </a:prstGeom>
              <a:blipFill rotWithShape="1">
                <a:blip r:embed="rId11"/>
                <a:stretch>
                  <a:fillRect t="-390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3978275" y="5519420"/>
                <a:ext cx="8090535" cy="10248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den>
                      </m:f>
                      <m:r>
                        <a:rPr lang="en-US" altLang="pt-BR" sz="2400" i="1">
                          <a:latin typeface="Cambria Math" panose="02040503050406030204" pitchFamily="18" charset="0"/>
                          <a:cs typeface="Cambria Math" panose="02040503050406030204" pitchFamily="18" charset="0"/>
                        </a:rPr>
                        <m:t>≈−</m:t>
                      </m:r>
                      <m:f>
                        <m:fPr>
                          <m:ctrlPr>
                            <a:rPr lang="en-US" altLang="pt-BR" sz="2400" i="1" baseline="-25000">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baseline="-25000">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978275" y="5519420"/>
                <a:ext cx="8090535" cy="1024890"/>
              </a:xfrm>
              <a:prstGeom prst="rect">
                <a:avLst/>
              </a:prstGeom>
              <a:blipFill rotWithShape="1">
                <a:blip r:embed="rId12"/>
                <a:stretch>
                  <a:fillRect t="-2974"/>
                </a:stretch>
              </a:blipFill>
              <a:ln w="38100">
                <a:noFill/>
              </a:ln>
            </p:spPr>
            <p:txBody>
              <a:bodyPr/>
              <a:lstStyle/>
              <a:p>
                <a:r>
                  <a:rPr lang="pt-BR" altLang="en-US">
                    <a:noFill/>
                  </a:rPr>
                  <a:t> </a:t>
                </a:r>
              </a:p>
            </p:txBody>
          </p:sp>
        </mc:Fallback>
      </mc:AlternateContent>
    </p:spTree>
  </p:cSld>
  <p:clrMapOvr>
    <a:masterClrMapping/>
  </p:clrMapOvr>
</p:sld>
</file>

<file path=ppt/slides/slide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7" name="Caixa de Texto 23"/>
          <p:cNvSpPr txBox="1"/>
          <p:nvPr/>
        </p:nvSpPr>
        <p:spPr>
          <a:xfrm>
            <a:off x="5402580" y="1593850"/>
            <a:ext cx="6420485" cy="267652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A colocação do transistor cascode também aumentou a impedancia vista do coletor de M3, que será igual a</a:t>
            </a:r>
            <a:r>
              <a:rPr lang="pt-BR" altLang="en-US" sz="2400" baseline="-25000" dirty="0">
                <a:latin typeface="Comic Sans MS" panose="030F0702030302020204" pitchFamily="66" charset="0"/>
                <a:cs typeface="Comic Sans MS" panose="030F0702030302020204" pitchFamily="66" charset="0"/>
              </a:rPr>
              <a:t> </a:t>
            </a:r>
            <a:r>
              <a:rPr lang="pt-BR" altLang="en-US" sz="2400" dirty="0">
                <a:latin typeface="Symbol" panose="05050102010706020507" charset="0"/>
                <a:cs typeface="Symbol" panose="05050102010706020507" charset="0"/>
              </a:rPr>
              <a:t>b</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03</a:t>
            </a:r>
            <a:r>
              <a:rPr lang="pt-BR" altLang="en-US" sz="2400" dirty="0">
                <a:latin typeface="Symbol" panose="05050102010706020507" charset="0"/>
                <a:cs typeface="Symbol" panose="05050102010706020507" charset="0"/>
              </a:rPr>
              <a:t>.</a:t>
            </a:r>
            <a:endParaRPr lang="pt-BR" altLang="en-US" sz="2400" dirty="0">
              <a:latin typeface="Symbol" panose="05050102010706020507" charset="0"/>
              <a:cs typeface="Symbol" panose="05050102010706020507" charset="0"/>
            </a:endParaRPr>
          </a:p>
          <a:p>
            <a:pPr algn="l"/>
            <a:r>
              <a:rPr lang="pt-BR" altLang="en-US" sz="2400" dirty="0">
                <a:latin typeface="Comic Sans MS" panose="030F0702030302020204" pitchFamily="66" charset="0"/>
                <a:cs typeface="Comic Sans MS" panose="030F0702030302020204" pitchFamily="66" charset="0"/>
              </a:rPr>
              <a:t>Observe que:</a:t>
            </a:r>
            <a:endParaRPr lang="pt-BR" altLang="en-US" sz="2400" dirty="0">
              <a:latin typeface="Comic Sans MS" panose="030F0702030302020204" pitchFamily="66" charset="0"/>
              <a:cs typeface="Comic Sans MS" panose="030F0702030302020204" pitchFamily="66" charset="0"/>
            </a:endParaRPr>
          </a:p>
          <a:p>
            <a:pPr algn="l"/>
            <a:endParaRPr lang="pt-BR" altLang="en-US" sz="2400" dirty="0">
              <a:latin typeface="Comic Sans MS" panose="030F0702030302020204" pitchFamily="66" charset="0"/>
              <a:cs typeface="Comic Sans MS" panose="030F0702030302020204" pitchFamily="66" charset="0"/>
            </a:endParaRPr>
          </a:p>
          <a:p>
            <a:pPr marL="342900" indent="-342900" algn="l">
              <a:buFont typeface="Wingdings" panose="05000000000000000000" charset="0"/>
              <a:buChar char="ü"/>
            </a:pPr>
            <a:r>
              <a:rPr lang="pt-BR" altLang="en-US" sz="2400" dirty="0">
                <a:latin typeface="Comic Sans MS" panose="030F0702030302020204" pitchFamily="66" charset="0"/>
                <a:cs typeface="Comic Sans MS" panose="030F0702030302020204" pitchFamily="66" charset="0"/>
              </a:rPr>
              <a:t>o ganho diferencial máximo do circuito será </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970280" y="1026795"/>
                <a:ext cx="4196715" cy="71818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970280" y="1026795"/>
                <a:ext cx="4196715" cy="718185"/>
              </a:xfrm>
              <a:prstGeom prst="rect">
                <a:avLst/>
              </a:prstGeom>
              <a:blipFill rotWithShape="1">
                <a:blip r:embed="rId1"/>
                <a:stretch>
                  <a:fillRect l="-454" t="-4244" r="-454" b="-2653"/>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6522085" y="4288790"/>
                <a:ext cx="3043555" cy="7181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6522085" y="4288790"/>
                <a:ext cx="3043555" cy="718185"/>
              </a:xfrm>
              <a:prstGeom prst="rect">
                <a:avLst/>
              </a:prstGeom>
              <a:blipFill rotWithShape="1">
                <a:blip r:embed="rId2"/>
                <a:stretch>
                  <a:fillRect t="-424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23"/>
              <p:cNvSpPr txBox="1"/>
              <p:nvPr/>
            </p:nvSpPr>
            <p:spPr>
              <a:xfrm>
                <a:off x="5495290" y="5159375"/>
                <a:ext cx="6420485" cy="46037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quando </a:t>
                </a:r>
                <a14:m>
                  <m:oMath xmlns:m="http://schemas.openxmlformats.org/officeDocument/2006/math">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&gt;&gt;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a14:m>
                <a:r>
                  <a:rPr lang="pt-BR" altLang="en-US" sz="2400" dirty="0">
                    <a:latin typeface="Comic Sans MS" panose="030F0702030302020204" pitchFamily="66" charset="0"/>
                    <a:cs typeface="Comic Sans MS" panose="030F0702030302020204" pitchFamily="66" charset="0"/>
                  </a:rPr>
                  <a:t> </a:t>
                </a:r>
                <a:endParaRPr lang="pt-BR" altLang="en-US" sz="2400" dirty="0">
                  <a:latin typeface="Comic Sans MS" panose="030F0702030302020204" pitchFamily="66" charset="0"/>
                  <a:cs typeface="Comic Sans MS" panose="030F0702030302020204" pitchFamily="66" charset="0"/>
                </a:endParaRPr>
              </a:p>
            </p:txBody>
          </p:sp>
        </mc:Choice>
        <mc:Fallback>
          <p:sp>
            <p:nvSpPr>
              <p:cNvPr id="5" name="Caixa de Texto 23"/>
              <p:cNvSpPr txBox="1">
                <a:spLocks noRot="1" noChangeAspect="1" noMove="1" noResize="1" noEditPoints="1" noAdjustHandles="1" noChangeArrowheads="1" noChangeShapeType="1" noTextEdit="1"/>
              </p:cNvSpPr>
              <p:nvPr/>
            </p:nvSpPr>
            <p:spPr>
              <a:xfrm>
                <a:off x="5495290" y="5159375"/>
                <a:ext cx="642048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72" name="Grupo 71"/>
          <p:cNvGrpSpPr/>
          <p:nvPr/>
        </p:nvGrpSpPr>
        <p:grpSpPr>
          <a:xfrm>
            <a:off x="1490345" y="2540000"/>
            <a:ext cx="3156585" cy="3517265"/>
            <a:chOff x="10924" y="4400"/>
            <a:chExt cx="4971" cy="6354"/>
          </a:xfrm>
        </p:grpSpPr>
        <p:sp>
          <p:nvSpPr>
            <p:cNvPr id="15" name="Caixa de Texto 23"/>
            <p:cNvSpPr txBox="1"/>
            <p:nvPr/>
          </p:nvSpPr>
          <p:spPr>
            <a:xfrm>
              <a:off x="12603" y="6694"/>
              <a:ext cx="1484"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grpSp>
          <p:nvGrpSpPr>
            <p:cNvPr id="33" name="Grupo 32"/>
            <p:cNvGrpSpPr/>
            <p:nvPr/>
          </p:nvGrpSpPr>
          <p:grpSpPr>
            <a:xfrm rot="5400000">
              <a:off x="11711" y="8760"/>
              <a:ext cx="2809" cy="1179"/>
              <a:chOff x="8610600" y="2524505"/>
              <a:chExt cx="1783849" cy="748570"/>
            </a:xfrm>
          </p:grpSpPr>
          <p:cxnSp>
            <p:nvCxnSpPr>
              <p:cNvPr id="3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3" name="Caixa de Texto 23"/>
            <p:cNvSpPr txBox="1"/>
            <p:nvPr/>
          </p:nvSpPr>
          <p:spPr>
            <a:xfrm>
              <a:off x="13255" y="8960"/>
              <a:ext cx="1214" cy="943"/>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de Seta Reta 59"/>
            <p:cNvCxnSpPr/>
            <p:nvPr/>
          </p:nvCxnSpPr>
          <p:spPr>
            <a:xfrm flipH="1">
              <a:off x="13913" y="8221"/>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3862" y="8137"/>
              <a:ext cx="784" cy="720"/>
            </a:xfrm>
            <a:prstGeom prst="rect">
              <a:avLst/>
            </a:prstGeom>
            <a:noFill/>
          </p:spPr>
          <p:txBody>
            <a:bodyPr wrap="squar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53" name="Grupo 137"/>
            <p:cNvGrpSpPr/>
            <p:nvPr/>
          </p:nvGrpSpPr>
          <p:grpSpPr>
            <a:xfrm rot="5400000" flipH="1" flipV="1">
              <a:off x="12847" y="6630"/>
              <a:ext cx="2809" cy="1179"/>
              <a:chOff x="8610600" y="2524505"/>
              <a:chExt cx="1783849" cy="748570"/>
            </a:xfrm>
          </p:grpSpPr>
          <p:cxnSp>
            <p:nvCxnSpPr>
              <p:cNvPr id="5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19"/>
              <p:cNvCxnSpPr/>
              <p:nvPr/>
            </p:nvCxnSpPr>
            <p:spPr>
              <a:xfrm>
                <a:off x="9094994" y="2531785"/>
                <a:ext cx="269332" cy="256896"/>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7"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61" name="Conector Reto 49"/>
            <p:cNvCxnSpPr/>
            <p:nvPr/>
          </p:nvCxnSpPr>
          <p:spPr>
            <a:xfrm flipH="1">
              <a:off x="14342" y="7171"/>
              <a:ext cx="136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de Seta Reta 59"/>
            <p:cNvCxnSpPr/>
            <p:nvPr/>
          </p:nvCxnSpPr>
          <p:spPr>
            <a:xfrm flipH="1">
              <a:off x="13705" y="4400"/>
              <a:ext cx="0" cy="454"/>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4150" y="6223"/>
              <a:ext cx="1745"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64" name="Grupo 63"/>
            <p:cNvGrpSpPr/>
            <p:nvPr/>
          </p:nvGrpSpPr>
          <p:grpSpPr>
            <a:xfrm rot="5400000" flipH="1">
              <a:off x="12671" y="5258"/>
              <a:ext cx="2007" cy="370"/>
              <a:chOff x="4152748" y="3524056"/>
              <a:chExt cx="1274569" cy="255373"/>
            </a:xfrm>
          </p:grpSpPr>
          <p:cxnSp>
            <p:nvCxnSpPr>
              <p:cNvPr id="6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10924" y="9482"/>
              <a:ext cx="2566" cy="832"/>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70" name="Caixa de Texto 23"/>
            <p:cNvSpPr txBox="1"/>
            <p:nvPr/>
          </p:nvSpPr>
          <p:spPr>
            <a:xfrm>
              <a:off x="12404" y="4911"/>
              <a:ext cx="1086"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1" name="Conector Reto 37"/>
            <p:cNvCxnSpPr/>
            <p:nvPr/>
          </p:nvCxnSpPr>
          <p:spPr>
            <a:xfrm>
              <a:off x="13397" y="1075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CaixaDeTexto 47"/>
          <p:cNvSpPr txBox="1"/>
          <p:nvPr/>
        </p:nvSpPr>
        <p:spPr>
          <a:xfrm>
            <a:off x="3413674" y="239740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9" name="Conector Reto 49"/>
          <p:cNvCxnSpPr/>
          <p:nvPr/>
        </p:nvCxnSpPr>
        <p:spPr>
          <a:xfrm>
            <a:off x="2653130" y="354913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flipH="1">
            <a:off x="1983105" y="320167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4" name="Caixa de Texto 114"/>
          <p:cNvSpPr txBox="1"/>
          <p:nvPr/>
        </p:nvSpPr>
        <p:spPr>
          <a:xfrm>
            <a:off x="131445" y="386715"/>
            <a:ext cx="604202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7" name="Caixa de Texto 23"/>
          <p:cNvSpPr txBox="1"/>
          <p:nvPr/>
        </p:nvSpPr>
        <p:spPr>
          <a:xfrm>
            <a:off x="2893060" y="968375"/>
            <a:ext cx="8863965" cy="829945"/>
          </a:xfrm>
          <a:prstGeom prst="rect">
            <a:avLst/>
          </a:prstGeom>
          <a:noFill/>
        </p:spPr>
        <p:txBody>
          <a:bodyPr wrap="square" rtlCol="0">
            <a:spAutoFit/>
          </a:bodyPr>
          <a:p>
            <a:pPr marL="342900" indent="-342900" algn="l">
              <a:buFont typeface="Wingdings" panose="05000000000000000000" charset="0"/>
              <a:buChar char="ü"/>
            </a:pPr>
            <a:r>
              <a:rPr lang="pt-BR" altLang="en-US" sz="2400" dirty="0">
                <a:latin typeface="Comic Sans MS" panose="030F0702030302020204" pitchFamily="66" charset="0"/>
                <a:cs typeface="Comic Sans MS" panose="030F0702030302020204" pitchFamily="66" charset="0"/>
              </a:rPr>
              <a:t>o ganho entre v</a:t>
            </a:r>
            <a:r>
              <a:rPr lang="pt-BR" altLang="en-US" sz="2400" baseline="-25000" dirty="0">
                <a:latin typeface="Comic Sans MS" panose="030F0702030302020204" pitchFamily="66" charset="0"/>
                <a:cs typeface="Comic Sans MS" panose="030F0702030302020204" pitchFamily="66" charset="0"/>
              </a:rPr>
              <a:t>E </a:t>
            </a:r>
            <a:r>
              <a:rPr lang="pt-BR" altLang="en-US" sz="2400" dirty="0">
                <a:latin typeface="Comic Sans MS" panose="030F0702030302020204" pitchFamily="66" charset="0"/>
                <a:cs typeface="Comic Sans MS" panose="030F0702030302020204" pitchFamily="66" charset="0"/>
              </a:rPr>
              <a:t> e v</a:t>
            </a:r>
            <a:r>
              <a:rPr lang="pt-BR" altLang="en-US" sz="2400" baseline="-25000" dirty="0">
                <a:latin typeface="Comic Sans MS" panose="030F0702030302020204" pitchFamily="66" charset="0"/>
                <a:cs typeface="Comic Sans MS" panose="030F0702030302020204" pitchFamily="66" charset="0"/>
              </a:rPr>
              <a:t>1</a:t>
            </a:r>
            <a:r>
              <a:rPr lang="pt-BR" altLang="en-US" sz="2400" dirty="0">
                <a:latin typeface="Comic Sans MS" panose="030F0702030302020204" pitchFamily="66" charset="0"/>
                <a:cs typeface="Comic Sans MS" panose="030F0702030302020204" pitchFamily="66" charset="0"/>
              </a:rPr>
              <a:t>, importante para o efeito Miller, pode ser calculado a partir das expressões já encontradas </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3790950" y="2033270"/>
                <a:ext cx="3212465" cy="7181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790950" y="2033270"/>
                <a:ext cx="3212465" cy="718185"/>
              </a:xfrm>
              <a:prstGeom prst="rect">
                <a:avLst/>
              </a:prstGeom>
              <a:blipFill rotWithShape="1">
                <a:blip r:embed="rId1"/>
                <a:stretch>
                  <a:fillRect t="-4244"/>
                </a:stretch>
              </a:blipFill>
              <a:ln w="38100">
                <a:noFill/>
              </a:ln>
            </p:spPr>
            <p:txBody>
              <a:bodyPr/>
              <a:lstStyle/>
              <a:p>
                <a:r>
                  <a:rPr lang="pt-BR" altLang="en-US">
                    <a:noFill/>
                  </a:rPr>
                  <a:t> </a:t>
                </a:r>
              </a:p>
            </p:txBody>
          </p:sp>
        </mc:Fallback>
      </mc:AlternateContent>
      <p:grpSp>
        <p:nvGrpSpPr>
          <p:cNvPr id="72" name="Grupo 71"/>
          <p:cNvGrpSpPr/>
          <p:nvPr/>
        </p:nvGrpSpPr>
        <p:grpSpPr>
          <a:xfrm>
            <a:off x="66675" y="1912620"/>
            <a:ext cx="2704465" cy="3517265"/>
            <a:chOff x="10924" y="4400"/>
            <a:chExt cx="4259" cy="6354"/>
          </a:xfrm>
        </p:grpSpPr>
        <p:sp>
          <p:nvSpPr>
            <p:cNvPr id="15" name="Caixa de Texto 23"/>
            <p:cNvSpPr txBox="1"/>
            <p:nvPr/>
          </p:nvSpPr>
          <p:spPr>
            <a:xfrm>
              <a:off x="12603" y="6694"/>
              <a:ext cx="1484"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grpSp>
          <p:nvGrpSpPr>
            <p:cNvPr id="33" name="Grupo 32"/>
            <p:cNvGrpSpPr/>
            <p:nvPr/>
          </p:nvGrpSpPr>
          <p:grpSpPr>
            <a:xfrm rot="5400000">
              <a:off x="11711" y="8760"/>
              <a:ext cx="2809" cy="1179"/>
              <a:chOff x="8610600" y="2524505"/>
              <a:chExt cx="1783849" cy="748570"/>
            </a:xfrm>
          </p:grpSpPr>
          <p:cxnSp>
            <p:nvCxnSpPr>
              <p:cNvPr id="3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3" name="Caixa de Texto 23"/>
            <p:cNvSpPr txBox="1"/>
            <p:nvPr/>
          </p:nvSpPr>
          <p:spPr>
            <a:xfrm>
              <a:off x="13255" y="8960"/>
              <a:ext cx="1214" cy="943"/>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53" name="Grupo 137"/>
            <p:cNvGrpSpPr/>
            <p:nvPr/>
          </p:nvGrpSpPr>
          <p:grpSpPr>
            <a:xfrm rot="5400000" flipH="1" flipV="1">
              <a:off x="12847" y="6630"/>
              <a:ext cx="2809" cy="1179"/>
              <a:chOff x="8610600" y="2524505"/>
              <a:chExt cx="1783849" cy="748570"/>
            </a:xfrm>
          </p:grpSpPr>
          <p:cxnSp>
            <p:nvCxnSpPr>
              <p:cNvPr id="5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19"/>
              <p:cNvCxnSpPr/>
              <p:nvPr/>
            </p:nvCxnSpPr>
            <p:spPr>
              <a:xfrm>
                <a:off x="9094994" y="2531785"/>
                <a:ext cx="269332" cy="256896"/>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7"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62" name="Conector de Seta Reta 59"/>
            <p:cNvCxnSpPr/>
            <p:nvPr/>
          </p:nvCxnSpPr>
          <p:spPr>
            <a:xfrm flipH="1">
              <a:off x="13705" y="4400"/>
              <a:ext cx="0" cy="454"/>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4112" y="6418"/>
              <a:ext cx="1071"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64" name="Grupo 63"/>
            <p:cNvGrpSpPr/>
            <p:nvPr/>
          </p:nvGrpSpPr>
          <p:grpSpPr>
            <a:xfrm rot="5400000" flipH="1">
              <a:off x="12671" y="5258"/>
              <a:ext cx="2007" cy="370"/>
              <a:chOff x="4152748" y="3524056"/>
              <a:chExt cx="1274569" cy="255373"/>
            </a:xfrm>
          </p:grpSpPr>
          <p:cxnSp>
            <p:nvCxnSpPr>
              <p:cNvPr id="6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10924" y="9482"/>
              <a:ext cx="2566" cy="832"/>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70" name="Caixa de Texto 23"/>
            <p:cNvSpPr txBox="1"/>
            <p:nvPr/>
          </p:nvSpPr>
          <p:spPr>
            <a:xfrm>
              <a:off x="13755" y="4972"/>
              <a:ext cx="1086"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1" name="Conector Reto 37"/>
            <p:cNvCxnSpPr/>
            <p:nvPr/>
          </p:nvCxnSpPr>
          <p:spPr>
            <a:xfrm>
              <a:off x="13397" y="1075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CaixaDeTexto 47"/>
          <p:cNvSpPr txBox="1"/>
          <p:nvPr/>
        </p:nvSpPr>
        <p:spPr>
          <a:xfrm>
            <a:off x="1990004" y="177002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9" name="Conector Reto 49"/>
          <p:cNvCxnSpPr/>
          <p:nvPr/>
        </p:nvCxnSpPr>
        <p:spPr>
          <a:xfrm>
            <a:off x="1239620" y="292175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flipH="1">
            <a:off x="767715" y="265747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37" name="CaixaDeTexto 47"/>
          <p:cNvSpPr txBox="1"/>
          <p:nvPr/>
        </p:nvSpPr>
        <p:spPr>
          <a:xfrm>
            <a:off x="1791249" y="381027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1" name="Grupo 10"/>
          <p:cNvGrpSpPr/>
          <p:nvPr/>
        </p:nvGrpSpPr>
        <p:grpSpPr>
          <a:xfrm flipH="1">
            <a:off x="1086485" y="3970020"/>
            <a:ext cx="731520" cy="709930"/>
            <a:chOff x="7911" y="4125"/>
            <a:chExt cx="1438" cy="1312"/>
          </a:xfrm>
        </p:grpSpPr>
        <p:grpSp>
          <p:nvGrpSpPr>
            <p:cNvPr id="3" name="Grupo 2"/>
            <p:cNvGrpSpPr/>
            <p:nvPr/>
          </p:nvGrpSpPr>
          <p:grpSpPr>
            <a:xfrm rot="14640000">
              <a:off x="8870" y="4400"/>
              <a:ext cx="95" cy="865"/>
              <a:chOff x="8188" y="4849"/>
              <a:chExt cx="53" cy="666"/>
            </a:xfrm>
          </p:grpSpPr>
          <p:cxnSp>
            <p:nvCxnSpPr>
              <p:cNvPr id="6" name="Conector Reto 69"/>
              <p:cNvCxnSpPr/>
              <p:nvPr/>
            </p:nvCxnSpPr>
            <p:spPr>
              <a:xfrm rot="16200000" flipV="1">
                <a:off x="7913" y="517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 name="Forma livre 7"/>
            <p:cNvSpPr/>
            <p:nvPr/>
          </p:nvSpPr>
          <p:spPr>
            <a:xfrm>
              <a:off x="7911" y="4125"/>
              <a:ext cx="942" cy="661"/>
            </a:xfrm>
            <a:custGeom>
              <a:avLst/>
              <a:gdLst>
                <a:gd name="connisteX0" fmla="*/ 709295 w 709295"/>
                <a:gd name="connsiteY0" fmla="*/ 278130 h 278130"/>
                <a:gd name="connisteX1" fmla="*/ 354965 w 709295"/>
                <a:gd name="connsiteY1" fmla="*/ 57150 h 278130"/>
                <a:gd name="connisteX2" fmla="*/ 0 w 709295"/>
                <a:gd name="connsiteY2" fmla="*/ 0 h 278130"/>
              </a:gdLst>
              <a:ahLst/>
              <a:cxnLst>
                <a:cxn ang="0">
                  <a:pos x="connisteX0" y="connsiteY0"/>
                </a:cxn>
                <a:cxn ang="0">
                  <a:pos x="connisteX1" y="connsiteY1"/>
                </a:cxn>
                <a:cxn ang="0">
                  <a:pos x="connisteX2" y="connsiteY2"/>
                </a:cxn>
              </a:cxnLst>
              <a:rect l="l" t="t" r="r" b="b"/>
              <a:pathLst>
                <a:path w="709295" h="278130">
                  <a:moveTo>
                    <a:pt x="709295" y="278130"/>
                  </a:moveTo>
                  <a:cubicBezTo>
                    <a:pt x="645795" y="234950"/>
                    <a:pt x="496570" y="113030"/>
                    <a:pt x="354965" y="57150"/>
                  </a:cubicBezTo>
                  <a:cubicBezTo>
                    <a:pt x="213360" y="1270"/>
                    <a:pt x="64135" y="6985"/>
                    <a:pt x="0"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solidFill>
                  <a:schemeClr val="tx1"/>
                </a:solidFill>
              </a:endParaRPr>
            </a:p>
          </p:txBody>
        </p:sp>
        <p:sp>
          <p:nvSpPr>
            <p:cNvPr id="10" name="Forma livre 9"/>
            <p:cNvSpPr/>
            <p:nvPr/>
          </p:nvSpPr>
          <p:spPr>
            <a:xfrm>
              <a:off x="8771" y="4863"/>
              <a:ext cx="264" cy="574"/>
            </a:xfrm>
            <a:custGeom>
              <a:avLst/>
              <a:gdLst>
                <a:gd name="connisteX0" fmla="*/ 106045 w 167396"/>
                <a:gd name="connsiteY0" fmla="*/ 0 h 364490"/>
                <a:gd name="connisteX1" fmla="*/ 163195 w 167396"/>
                <a:gd name="connsiteY1" fmla="*/ 191770 h 364490"/>
                <a:gd name="connisteX2" fmla="*/ 0 w 167396"/>
                <a:gd name="connsiteY2" fmla="*/ 364490 h 364490"/>
              </a:gdLst>
              <a:ahLst/>
              <a:cxnLst>
                <a:cxn ang="0">
                  <a:pos x="connisteX0" y="connsiteY0"/>
                </a:cxn>
                <a:cxn ang="0">
                  <a:pos x="connisteX1" y="connsiteY1"/>
                </a:cxn>
                <a:cxn ang="0">
                  <a:pos x="connisteX2" y="connsiteY2"/>
                </a:cxn>
              </a:cxnLst>
              <a:rect l="l" t="t" r="r" b="b"/>
              <a:pathLst>
                <a:path w="167396" h="364490">
                  <a:moveTo>
                    <a:pt x="106045" y="0"/>
                  </a:moveTo>
                  <a:cubicBezTo>
                    <a:pt x="120650" y="34925"/>
                    <a:pt x="184150" y="118745"/>
                    <a:pt x="163195" y="191770"/>
                  </a:cubicBezTo>
                  <a:cubicBezTo>
                    <a:pt x="142240" y="264795"/>
                    <a:pt x="33655" y="334010"/>
                    <a:pt x="0" y="36449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9" name="Caixa de Texto 23"/>
          <p:cNvSpPr txBox="1"/>
          <p:nvPr/>
        </p:nvSpPr>
        <p:spPr>
          <a:xfrm>
            <a:off x="515620" y="3883025"/>
            <a:ext cx="73025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dirty="0">
                <a:latin typeface="Symbol" panose="05050102010706020507" charset="0"/>
                <a:cs typeface="Symbol" panose="05050102010706020507" charset="0"/>
              </a:rPr>
              <a:t>m</a:t>
            </a:r>
            <a:r>
              <a:rPr lang="pt-BR" altLang="en-US" sz="2400" baseline="-25000" dirty="0">
                <a:latin typeface="Symbol" panose="05050102010706020507" charset="0"/>
                <a:cs typeface="Symbol" panose="05050102010706020507" charset="0"/>
              </a:rPr>
              <a:t>1</a:t>
            </a:r>
            <a:endParaRPr lang="pt-BR" altLang="en-US" sz="24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12" name="Caixa de Texto 5"/>
              <p:cNvSpPr txBox="1"/>
              <p:nvPr/>
            </p:nvSpPr>
            <p:spPr>
              <a:xfrm>
                <a:off x="8166735" y="1934210"/>
                <a:ext cx="321246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8166735" y="1934210"/>
                <a:ext cx="3212465" cy="854075"/>
              </a:xfrm>
              <a:prstGeom prst="rect">
                <a:avLst/>
              </a:prstGeom>
              <a:blipFill rotWithShape="1">
                <a:blip r:embed="rId2"/>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5"/>
              <p:cNvSpPr txBox="1"/>
              <p:nvPr/>
            </p:nvSpPr>
            <p:spPr>
              <a:xfrm>
                <a:off x="3432175" y="2907665"/>
                <a:ext cx="5789930" cy="16173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3432175" y="2907665"/>
                <a:ext cx="5789930" cy="1617345"/>
              </a:xfrm>
              <a:prstGeom prst="rect">
                <a:avLst/>
              </a:prstGeom>
              <a:blipFill rotWithShape="1">
                <a:blip r:embed="rId3"/>
                <a:stretch>
                  <a:fillRect b="-3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5"/>
              <p:cNvSpPr txBox="1"/>
              <p:nvPr/>
            </p:nvSpPr>
            <p:spPr>
              <a:xfrm>
                <a:off x="2378075" y="4555490"/>
                <a:ext cx="9597390" cy="1095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2378075" y="4555490"/>
                <a:ext cx="9597390" cy="1095375"/>
              </a:xfrm>
              <a:prstGeom prst="rect">
                <a:avLst/>
              </a:prstGeom>
              <a:blipFill rotWithShape="1">
                <a:blip r:embed="rId4"/>
                <a:stretch>
                  <a:fillRect t="-2783"/>
                </a:stretch>
              </a:blipFill>
              <a:ln w="38100">
                <a:noFill/>
              </a:ln>
            </p:spPr>
            <p:txBody>
              <a:bodyPr/>
              <a:lstStyle/>
              <a:p>
                <a:r>
                  <a:rPr lang="pt-BR" altLang="en-US">
                    <a:noFill/>
                  </a:rPr>
                  <a:t> </a:t>
                </a:r>
              </a:p>
            </p:txBody>
          </p:sp>
        </mc:Fallback>
      </mc:AlternateContent>
      <p:sp>
        <p:nvSpPr>
          <p:cNvPr id="17" name="Caixa de Texto 23"/>
          <p:cNvSpPr txBox="1"/>
          <p:nvPr/>
        </p:nvSpPr>
        <p:spPr>
          <a:xfrm>
            <a:off x="1696085" y="5711190"/>
            <a:ext cx="9732645" cy="829945"/>
          </a:xfrm>
          <a:prstGeom prst="rect">
            <a:avLst/>
          </a:prstGeom>
          <a:noFill/>
        </p:spPr>
        <p:txBody>
          <a:bodyPr wrap="square" rtlCol="0">
            <a:spAutoFit/>
          </a:bodyPr>
          <a:p>
            <a:pPr marL="373380" indent="-373380" algn="l">
              <a:buFont typeface="Wingdings" panose="05000000000000000000" charset="0"/>
              <a:buNone/>
            </a:pPr>
            <a:r>
              <a:rPr lang="pt-BR" altLang="en-US" sz="2400" dirty="0">
                <a:latin typeface="Comic Sans MS" panose="030F0702030302020204" pitchFamily="66" charset="0"/>
                <a:cs typeface="Comic Sans MS" panose="030F0702030302020204" pitchFamily="66" charset="0"/>
              </a:rPr>
              <a:t>    </a:t>
            </a:r>
            <a:r>
              <a:rPr lang="pt-BR" altLang="en-US" sz="2400" b="1" dirty="0">
                <a:latin typeface="Comic Sans MS" panose="030F0702030302020204" pitchFamily="66" charset="0"/>
                <a:cs typeface="Comic Sans MS" panose="030F0702030302020204" pitchFamily="66" charset="0"/>
              </a:rPr>
              <a:t>Esse ganho pequeno reduz o efeito Miller no capacito C</a:t>
            </a:r>
            <a:r>
              <a:rPr lang="pt-BR" altLang="en-US" sz="2400" b="1" dirty="0">
                <a:latin typeface="Symbol" panose="05050102010706020507" charset="0"/>
                <a:cs typeface="Symbol" panose="05050102010706020507" charset="0"/>
              </a:rPr>
              <a:t>m</a:t>
            </a:r>
            <a:r>
              <a:rPr lang="pt-BR" altLang="en-US" sz="2400" b="1" baseline="-25000" dirty="0">
                <a:latin typeface="Symbol" panose="05050102010706020507" charset="0"/>
                <a:cs typeface="Symbol" panose="05050102010706020507" charset="0"/>
              </a:rPr>
              <a:t>1</a:t>
            </a:r>
            <a:r>
              <a:rPr lang="pt-BR" altLang="en-US" sz="2400" dirty="0">
                <a:latin typeface="Comic Sans MS" panose="030F0702030302020204" pitchFamily="66" charset="0"/>
                <a:cs typeface="Comic Sans MS" panose="030F0702030302020204" pitchFamily="66" charset="0"/>
              </a:rPr>
              <a:t>, o que é bastante interessante para operação em altas frequências </a:t>
            </a:r>
            <a:endParaRPr lang="pt-BR" altLang="en-US" sz="2400" dirty="0">
              <a:latin typeface="Comic Sans MS" panose="030F0702030302020204" pitchFamily="66" charset="0"/>
              <a:cs typeface="Comic Sans MS" panose="030F0702030302020204" pitchFamily="66" charset="0"/>
            </a:endParaRPr>
          </a:p>
        </p:txBody>
      </p:sp>
    </p:spTree>
  </p:cSld>
  <p:clrMapOvr>
    <a:masterClrMapping/>
  </p:clrMapOvr>
</p:sld>
</file>

<file path=ppt/slides/slide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46037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466850" y="297243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64884" y="6549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16405" y="428442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880970" y="44114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4" name="Conector Reto 74"/>
          <p:cNvCxnSpPr/>
          <p:nvPr/>
        </p:nvCxnSpPr>
        <p:spPr>
          <a:xfrm>
            <a:off x="2157650" y="64594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59735" y="554493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3059344" y="87022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flipH="1">
            <a:off x="4191000" y="2654300"/>
            <a:ext cx="6699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i="1" baseline="-25000" dirty="0" smtClean="0">
                <a:latin typeface="Century Schoolbook" panose="02040604050505020304" pitchFamily="18" charset="0"/>
                <a:ea typeface="Cambria Math" panose="02040503050406030204" pitchFamily="18" charset="0"/>
              </a:rPr>
              <a:t>+</a:t>
            </a:r>
            <a:endParaRPr lang="pt-BR" sz="2400" i="1" baseline="-25000" dirty="0" smtClean="0">
              <a:latin typeface="Century Schoolbook" panose="02040604050505020304" pitchFamily="18" charset="0"/>
              <a:ea typeface="Cambria Math" panose="02040503050406030204" pitchFamily="18" charset="0"/>
            </a:endParaRPr>
          </a:p>
        </p:txBody>
      </p:sp>
      <p:sp>
        <p:nvSpPr>
          <p:cNvPr id="6" name="Caixa de Texto 23"/>
          <p:cNvSpPr txBox="1"/>
          <p:nvPr/>
        </p:nvSpPr>
        <p:spPr>
          <a:xfrm flipH="1">
            <a:off x="3687445" y="29724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387725" y="429260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403600" y="444373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940810" y="64592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3039110" y="554482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928210" y="265632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298652" y="39420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784552" y="39058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266229" y="388901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7314" y="383758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896870" y="578675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2166720" y="599261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46461" y="554200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55072" y="573119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6" name="Grupo 137"/>
          <p:cNvGrpSpPr/>
          <p:nvPr/>
        </p:nvGrpSpPr>
        <p:grpSpPr>
          <a:xfrm rot="16200000" flipV="1">
            <a:off x="2674720" y="293187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637765" y="293187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571115" y="328231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176780" y="154051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3059382" y="125218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504440" y="249745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146" name="Grupo 145"/>
          <p:cNvGrpSpPr/>
          <p:nvPr/>
        </p:nvGrpSpPr>
        <p:grpSpPr>
          <a:xfrm rot="5400000" flipH="1">
            <a:off x="1526173" y="206056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8" name="Grupo 7"/>
          <p:cNvGrpSpPr/>
          <p:nvPr/>
        </p:nvGrpSpPr>
        <p:grpSpPr>
          <a:xfrm rot="5400000" flipH="1">
            <a:off x="3274328" y="2078984"/>
            <a:ext cx="1274445" cy="234950"/>
            <a:chOff x="4152748" y="3524056"/>
            <a:chExt cx="1274569" cy="255373"/>
          </a:xfrm>
        </p:grpSpPr>
        <p:cxnSp>
          <p:nvCxnSpPr>
            <p:cNvPr id="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 name="CaixaDeTexto 47"/>
          <p:cNvSpPr txBox="1"/>
          <p:nvPr/>
        </p:nvSpPr>
        <p:spPr>
          <a:xfrm>
            <a:off x="4174404" y="468149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2" name="CaixaDeTexto 47"/>
          <p:cNvSpPr txBox="1"/>
          <p:nvPr/>
        </p:nvSpPr>
        <p:spPr>
          <a:xfrm>
            <a:off x="400599" y="474309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 name="Caixa de Texto 23"/>
          <p:cNvSpPr txBox="1"/>
          <p:nvPr/>
        </p:nvSpPr>
        <p:spPr>
          <a:xfrm>
            <a:off x="1340485" y="1840230"/>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3980180" y="190436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5" name="Caixa de Texto 114"/>
          <p:cNvSpPr txBox="1"/>
          <p:nvPr/>
        </p:nvSpPr>
        <p:spPr>
          <a:xfrm>
            <a:off x="645795" y="537845"/>
            <a:ext cx="11279505" cy="58356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76" name="Conector Reto 49"/>
          <p:cNvCxnSpPr/>
          <p:nvPr/>
        </p:nvCxnSpPr>
        <p:spPr>
          <a:xfrm>
            <a:off x="1586965" y="265632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flipH="1">
            <a:off x="1132840" y="265430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31" name="Caixa de Texto 30"/>
              <p:cNvSpPr txBox="1"/>
              <p:nvPr/>
            </p:nvSpPr>
            <p:spPr>
              <a:xfrm>
                <a:off x="5685790" y="3114675"/>
                <a:ext cx="5668010" cy="46037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𝐺𝑎𝑛ℎ𝑜</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𝑑𝑖𝑓𝑒𝑟𝑒𝑛𝑐𝑖𝑎𝑙</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5685790" y="3114675"/>
                <a:ext cx="5668010" cy="460375"/>
              </a:xfrm>
              <a:prstGeom prst="rect">
                <a:avLst/>
              </a:prstGeom>
              <a:blipFill rotWithShape="1">
                <a:blip r:embed="rId1"/>
                <a:stretch>
                  <a:fillRect l="-336" t="-6621" r="-336" b="-4138"/>
                </a:stretch>
              </a:blipFill>
              <a:ln w="38100">
                <a:solidFill>
                  <a:srgbClr val="FFFF00"/>
                </a:solidFill>
              </a:ln>
            </p:spPr>
            <p:txBody>
              <a:bodyPr/>
              <a:lstStyle/>
              <a:p>
                <a:r>
                  <a:rPr lang="pt-BR" altLang="en-US">
                    <a:noFill/>
                  </a:rPr>
                  <a:t> </a:t>
                </a:r>
              </a:p>
            </p:txBody>
          </p:sp>
        </mc:Fallback>
      </mc:AlternateContent>
      <p:cxnSp>
        <p:nvCxnSpPr>
          <p:cNvPr id="30" name="Conector Reto 21"/>
          <p:cNvCxnSpPr/>
          <p:nvPr/>
        </p:nvCxnSpPr>
        <p:spPr>
          <a:xfrm rot="16200000" flipV="1">
            <a:off x="2876917" y="3119781"/>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46037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5" name="Caixa de Texto 114"/>
          <p:cNvSpPr txBox="1"/>
          <p:nvPr/>
        </p:nvSpPr>
        <p:spPr>
          <a:xfrm>
            <a:off x="514350" y="336550"/>
            <a:ext cx="11493500" cy="19996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Ganho do Par-Diferencial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Pelos circuitos analisados, vemos que o ganho diferencial do par diferencial sempre é</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(impedancia vista no nó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274869" y="34629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 de Texto 23"/>
          <p:cNvSpPr txBox="1"/>
          <p:nvPr/>
        </p:nvSpPr>
        <p:spPr>
          <a:xfrm>
            <a:off x="1294130" y="31013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37"/>
          <p:cNvCxnSpPr/>
          <p:nvPr/>
        </p:nvCxnSpPr>
        <p:spPr>
          <a:xfrm>
            <a:off x="2045404" y="65466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 name="Grupo 31"/>
          <p:cNvGrpSpPr/>
          <p:nvPr/>
        </p:nvGrpSpPr>
        <p:grpSpPr>
          <a:xfrm rot="5400000">
            <a:off x="-3075" y="4118691"/>
            <a:ext cx="1783849" cy="748570"/>
            <a:chOff x="8610600" y="2524505"/>
            <a:chExt cx="1783849" cy="748570"/>
          </a:xfrm>
        </p:grpSpPr>
        <p:cxnSp>
          <p:nvCxnSpPr>
            <p:cNvPr id="33"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6"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7"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9" name="Grupo 38"/>
          <p:cNvGrpSpPr/>
          <p:nvPr/>
        </p:nvGrpSpPr>
        <p:grpSpPr>
          <a:xfrm rot="5400000" flipH="1">
            <a:off x="600343" y="3299454"/>
            <a:ext cx="1274445" cy="23495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670660" y="38844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1009750" y="435494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49"/>
          <p:cNvCxnSpPr/>
          <p:nvPr/>
        </p:nvCxnSpPr>
        <p:spPr>
          <a:xfrm>
            <a:off x="1256130" y="53792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458384" y="26412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135300" y="2641243"/>
            <a:ext cx="1725500" cy="3652457"/>
            <a:chOff x="14061" y="2014"/>
            <a:chExt cx="2717" cy="5752"/>
          </a:xfrm>
        </p:grpSpPr>
        <p:sp>
          <p:nvSpPr>
            <p:cNvPr id="52"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5400000">
              <a:off x="13378" y="4341"/>
              <a:ext cx="2809" cy="1179"/>
              <a:chOff x="8610600" y="2524505"/>
              <a:chExt cx="1783849" cy="748570"/>
            </a:xfrm>
          </p:grpSpPr>
          <p:cxnSp>
            <p:nvCxnSpPr>
              <p:cNvPr id="5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2" name="Grupo 61"/>
            <p:cNvGrpSpPr/>
            <p:nvPr/>
          </p:nvGrpSpPr>
          <p:grpSpPr>
            <a:xfrm rot="5400000" flipH="1">
              <a:off x="14328" y="3051"/>
              <a:ext cx="2007" cy="370"/>
              <a:chOff x="4152748" y="3524056"/>
              <a:chExt cx="1274569" cy="255373"/>
            </a:xfrm>
          </p:grpSpPr>
          <p:cxnSp>
            <p:nvCxnSpPr>
              <p:cNvPr id="6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4" name="Retângulo 6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5"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67"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9"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70" name="Conector Reto 49"/>
          <p:cNvCxnSpPr/>
          <p:nvPr/>
        </p:nvCxnSpPr>
        <p:spPr>
          <a:xfrm>
            <a:off x="3046830" y="38926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flipH="1">
            <a:off x="1459182" y="38391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2" name="Conector de Seta Reta 59"/>
          <p:cNvCxnSpPr/>
          <p:nvPr/>
        </p:nvCxnSpPr>
        <p:spPr>
          <a:xfrm flipH="1">
            <a:off x="2896187" y="38391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4" name="CaixaDeTexto 47"/>
          <p:cNvSpPr txBox="1"/>
          <p:nvPr/>
        </p:nvSpPr>
        <p:spPr>
          <a:xfrm>
            <a:off x="1437554" y="38394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2" name="CaixaDeTexto 47"/>
          <p:cNvSpPr txBox="1"/>
          <p:nvPr/>
        </p:nvSpPr>
        <p:spPr>
          <a:xfrm>
            <a:off x="2398309" y="38394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83" name="Conector Reto 21"/>
          <p:cNvCxnSpPr/>
          <p:nvPr/>
        </p:nvCxnSpPr>
        <p:spPr>
          <a:xfrm rot="5400000">
            <a:off x="1993265" y="56210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4" name="Caixa de Texto 23"/>
          <p:cNvSpPr txBox="1"/>
          <p:nvPr/>
        </p:nvSpPr>
        <p:spPr>
          <a:xfrm>
            <a:off x="2298800" y="574686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74"/>
          <p:cNvCxnSpPr/>
          <p:nvPr/>
        </p:nvCxnSpPr>
        <p:spPr>
          <a:xfrm>
            <a:off x="1622980" y="61768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V="1">
            <a:off x="2242856" y="537626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1" name="Grupo 90"/>
          <p:cNvGrpSpPr/>
          <p:nvPr/>
        </p:nvGrpSpPr>
        <p:grpSpPr>
          <a:xfrm>
            <a:off x="2051467" y="5746438"/>
            <a:ext cx="387626" cy="552342"/>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9" name="Rectangle 140"/>
          <p:cNvSpPr>
            <a:spLocks noChangeArrowheads="1"/>
          </p:cNvSpPr>
          <p:nvPr/>
        </p:nvSpPr>
        <p:spPr bwMode="auto">
          <a:xfrm rot="21600000" flipH="1">
            <a:off x="178435" y="4085590"/>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r>
              <a:rPr lang="pt-BR" sz="2400" baseline="-25000" dirty="0"/>
              <a:t>+</a:t>
            </a:r>
            <a:endParaRPr lang="pt-BR" sz="2400" dirty="0" smtClean="0"/>
          </a:p>
        </p:txBody>
      </p:sp>
      <p:sp>
        <p:nvSpPr>
          <p:cNvPr id="109" name="Rectangle 140"/>
          <p:cNvSpPr>
            <a:spLocks noChangeArrowheads="1"/>
          </p:cNvSpPr>
          <p:nvPr/>
        </p:nvSpPr>
        <p:spPr bwMode="auto">
          <a:xfrm>
            <a:off x="3504565" y="4085590"/>
            <a:ext cx="64643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r>
              <a:rPr lang="pt-BR" sz="2400" baseline="-25000" dirty="0"/>
              <a:t>-</a:t>
            </a:r>
            <a:endParaRPr lang="pt-BR" sz="2400" dirty="0" smtClean="0"/>
          </a:p>
        </p:txBody>
      </p:sp>
      <p:sp>
        <p:nvSpPr>
          <p:cNvPr id="116" name="Rectangle 140"/>
          <p:cNvSpPr>
            <a:spLocks noChangeArrowheads="1"/>
          </p:cNvSpPr>
          <p:nvPr/>
        </p:nvSpPr>
        <p:spPr bwMode="auto">
          <a:xfrm rot="21600000" flipH="1">
            <a:off x="1987550" y="498157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117" name="Conector Reto 74"/>
          <p:cNvCxnSpPr/>
          <p:nvPr/>
        </p:nvCxnSpPr>
        <p:spPr>
          <a:xfrm>
            <a:off x="9728120" y="47316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6" name="Conector Reto 125"/>
          <p:cNvCxnSpPr/>
          <p:nvPr/>
        </p:nvCxnSpPr>
        <p:spPr>
          <a:xfrm flipV="1">
            <a:off x="9717441" y="38090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8" name="Grupo 127"/>
          <p:cNvGrpSpPr/>
          <p:nvPr/>
        </p:nvGrpSpPr>
        <p:grpSpPr>
          <a:xfrm>
            <a:off x="9534307" y="4179258"/>
            <a:ext cx="387626" cy="552342"/>
            <a:chOff x="7555792" y="2647951"/>
            <a:chExt cx="387626" cy="552342"/>
          </a:xfrm>
          <a:solidFill>
            <a:srgbClr val="00B0F0">
              <a:alpha val="97000"/>
            </a:srgbClr>
          </a:solidFill>
        </p:grpSpPr>
        <p:sp>
          <p:nvSpPr>
            <p:cNvPr id="129" name="Elipse 12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32" name="Conector Reto 131"/>
          <p:cNvCxnSpPr/>
          <p:nvPr/>
        </p:nvCxnSpPr>
        <p:spPr>
          <a:xfrm rot="5400000" flipH="1">
            <a:off x="7695379" y="35408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3" name="Caixa de Texto 23"/>
          <p:cNvSpPr txBox="1"/>
          <p:nvPr/>
        </p:nvSpPr>
        <p:spPr>
          <a:xfrm>
            <a:off x="10809919" y="381330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4" name="Caixa de Texto 23"/>
          <p:cNvSpPr txBox="1"/>
          <p:nvPr/>
        </p:nvSpPr>
        <p:spPr>
          <a:xfrm>
            <a:off x="7109361" y="379762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5" name="Conector Reto 134"/>
          <p:cNvCxnSpPr/>
          <p:nvPr/>
        </p:nvCxnSpPr>
        <p:spPr>
          <a:xfrm rot="16200000">
            <a:off x="10501746" y="30211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6" name="Conector Reto 135"/>
          <p:cNvCxnSpPr/>
          <p:nvPr/>
        </p:nvCxnSpPr>
        <p:spPr>
          <a:xfrm flipH="1">
            <a:off x="7942580" y="524256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136"/>
          <p:cNvCxnSpPr/>
          <p:nvPr/>
        </p:nvCxnSpPr>
        <p:spPr>
          <a:xfrm flipV="1">
            <a:off x="7952876" y="38086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5" name="Forma livre 144"/>
          <p:cNvSpPr/>
          <p:nvPr/>
        </p:nvSpPr>
        <p:spPr>
          <a:xfrm>
            <a:off x="6892925" y="382079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0" name="Caixa de Texto 149"/>
              <p:cNvSpPr txBox="1"/>
              <p:nvPr/>
            </p:nvSpPr>
            <p:spPr>
              <a:xfrm>
                <a:off x="9709785" y="463550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0" name="Caixa de Texto 149"/>
              <p:cNvSpPr txBox="1">
                <a:spLocks noRot="1" noChangeAspect="1" noMove="1" noResize="1" noEditPoints="1" noAdjustHandles="1" noChangeArrowheads="1" noChangeShapeType="1" noTextEdit="1"/>
              </p:cNvSpPr>
              <p:nvPr/>
            </p:nvSpPr>
            <p:spPr>
              <a:xfrm>
                <a:off x="9709785" y="463550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52" name="Grupo 151"/>
          <p:cNvGrpSpPr/>
          <p:nvPr/>
        </p:nvGrpSpPr>
        <p:grpSpPr>
          <a:xfrm rot="5400000" flipH="1">
            <a:off x="7309018" y="4389632"/>
            <a:ext cx="1274445" cy="234950"/>
            <a:chOff x="4152748" y="3524056"/>
            <a:chExt cx="1274569" cy="255373"/>
          </a:xfrm>
        </p:grpSpPr>
        <p:cxnSp>
          <p:nvCxnSpPr>
            <p:cNvPr id="1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4" name="Retângulo 1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5" name="Caixa de Texto 154"/>
              <p:cNvSpPr txBox="1"/>
              <p:nvPr/>
            </p:nvSpPr>
            <p:spPr>
              <a:xfrm>
                <a:off x="8054975" y="41795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5" name="Caixa de Texto 154"/>
              <p:cNvSpPr txBox="1">
                <a:spLocks noRot="1" noChangeAspect="1" noMove="1" noResize="1" noEditPoints="1" noAdjustHandles="1" noChangeArrowheads="1" noChangeShapeType="1" noTextEdit="1"/>
              </p:cNvSpPr>
              <p:nvPr/>
            </p:nvSpPr>
            <p:spPr>
              <a:xfrm>
                <a:off x="8054975" y="41795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56" name="Grupo 155"/>
          <p:cNvGrpSpPr/>
          <p:nvPr/>
        </p:nvGrpSpPr>
        <p:grpSpPr>
          <a:xfrm rot="5400000" flipH="1">
            <a:off x="10343040" y="4405509"/>
            <a:ext cx="1404000" cy="234950"/>
            <a:chOff x="4143847" y="3524056"/>
            <a:chExt cx="1404137" cy="255373"/>
          </a:xfrm>
        </p:grpSpPr>
        <p:cxnSp>
          <p:nvCxnSpPr>
            <p:cNvPr id="15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9" name="Retângulo 15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0" name="Caixa de Texto 159"/>
              <p:cNvSpPr txBox="1"/>
              <p:nvPr/>
            </p:nvSpPr>
            <p:spPr>
              <a:xfrm>
                <a:off x="11069955" y="42329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159"/>
              <p:cNvSpPr txBox="1">
                <a:spLocks noRot="1" noChangeAspect="1" noMove="1" noResize="1" noEditPoints="1" noAdjustHandles="1" noChangeArrowheads="1" noChangeShapeType="1" noTextEdit="1"/>
              </p:cNvSpPr>
              <p:nvPr/>
            </p:nvSpPr>
            <p:spPr>
              <a:xfrm>
                <a:off x="11069955" y="423291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1" name="Grupo 160"/>
          <p:cNvGrpSpPr/>
          <p:nvPr/>
        </p:nvGrpSpPr>
        <p:grpSpPr>
          <a:xfrm rot="5400000" flipH="1">
            <a:off x="10606565" y="3026924"/>
            <a:ext cx="1404000" cy="234950"/>
            <a:chOff x="4143847" y="3524056"/>
            <a:chExt cx="1404137" cy="255373"/>
          </a:xfrm>
        </p:grpSpPr>
        <p:cxnSp>
          <p:nvCxnSpPr>
            <p:cNvPr id="162"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10415905" y="28930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10415905" y="2893060"/>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65" name="Conector Reto 37"/>
          <p:cNvCxnSpPr/>
          <p:nvPr/>
        </p:nvCxnSpPr>
        <p:spPr>
          <a:xfrm>
            <a:off x="11289734" y="24324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37"/>
          <p:cNvCxnSpPr/>
          <p:nvPr/>
        </p:nvCxnSpPr>
        <p:spPr>
          <a:xfrm rot="16200000">
            <a:off x="11466264" y="26090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37"/>
          <p:cNvCxnSpPr/>
          <p:nvPr/>
        </p:nvCxnSpPr>
        <p:spPr>
          <a:xfrm>
            <a:off x="11498649" y="27798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8" name="Caixa de Texto 23"/>
          <p:cNvSpPr txBox="1"/>
          <p:nvPr/>
        </p:nvSpPr>
        <p:spPr>
          <a:xfrm>
            <a:off x="10157774" y="52249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169" name="Conector Reto 37"/>
          <p:cNvCxnSpPr/>
          <p:nvPr/>
        </p:nvCxnSpPr>
        <p:spPr>
          <a:xfrm>
            <a:off x="10901114" y="55909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37"/>
          <p:cNvCxnSpPr/>
          <p:nvPr/>
        </p:nvCxnSpPr>
        <p:spPr>
          <a:xfrm rot="16200000">
            <a:off x="10859204" y="5414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1" name="CaixaDeTexto 47"/>
          <p:cNvSpPr txBox="1"/>
          <p:nvPr/>
        </p:nvSpPr>
        <p:spPr>
          <a:xfrm>
            <a:off x="11353714" y="3476903"/>
            <a:ext cx="57150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72" name="Rectangle 140"/>
          <p:cNvSpPr>
            <a:spLocks noChangeArrowheads="1"/>
          </p:cNvSpPr>
          <p:nvPr/>
        </p:nvSpPr>
        <p:spPr bwMode="auto">
          <a:xfrm rot="21600000" flipH="1">
            <a:off x="6866255" y="4321175"/>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cxnSp>
        <p:nvCxnSpPr>
          <p:cNvPr id="173" name="Conector de Seta Reta 59"/>
          <p:cNvCxnSpPr/>
          <p:nvPr/>
        </p:nvCxnSpPr>
        <p:spPr>
          <a:xfrm rot="5400000" flipH="1">
            <a:off x="7695517" y="347595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74" name="Rectangle 140"/>
          <p:cNvSpPr>
            <a:spLocks noChangeArrowheads="1"/>
          </p:cNvSpPr>
          <p:nvPr/>
        </p:nvSpPr>
        <p:spPr bwMode="auto">
          <a:xfrm rot="21600000" flipH="1">
            <a:off x="7355205" y="3197860"/>
            <a:ext cx="5226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D</a:t>
            </a:r>
            <a:endParaRPr lang="pt-BR" sz="2400" dirty="0" smtClean="0"/>
          </a:p>
        </p:txBody>
      </p:sp>
      <mc:AlternateContent xmlns:mc="http://schemas.openxmlformats.org/markup-compatibility/2006">
        <mc:Choice xmlns:a14="http://schemas.microsoft.com/office/drawing/2010/main" Requires="a14">
          <p:sp>
            <p:nvSpPr>
              <p:cNvPr id="175" name="Caixa de Texto 174"/>
              <p:cNvSpPr txBox="1"/>
              <p:nvPr/>
            </p:nvSpPr>
            <p:spPr>
              <a:xfrm>
                <a:off x="5022850" y="2579370"/>
                <a:ext cx="5187315" cy="521970"/>
              </a:xfrm>
              <a:prstGeom prst="rect">
                <a:avLst/>
              </a:prstGeom>
              <a:noFill/>
              <a:ln w="2222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𝑖𝑚𝑝𝑒𝑑𝑎𝑛𝑐𝑖𝑎</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𝑑𝑒</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𝑠𝑎</m:t>
                      </m:r>
                      <m:r>
                        <a:rPr lang="en-US" altLang="pt-BR" sz="2800" i="1" dirty="0">
                          <a:latin typeface="Cambria Math" panose="02040503050406030204" pitchFamily="18" charset="0"/>
                          <a:cs typeface="Cambria Math" panose="02040503050406030204" pitchFamily="18" charset="0"/>
                        </a:rPr>
                        <m:t>í</m:t>
                      </m:r>
                      <m:r>
                        <a:rPr lang="en-US" altLang="pt-BR" sz="2800" i="1" dirty="0">
                          <a:latin typeface="Cambria Math" panose="02040503050406030204" pitchFamily="18" charset="0"/>
                          <a:cs typeface="Cambria Math" panose="02040503050406030204" pitchFamily="18" charset="0"/>
                        </a:rPr>
                        <m:t>𝑑𝑎</m:t>
                      </m:r>
                      <m:r>
                        <a:rPr lang="en-US" altLang="pt-BR" sz="2800" i="1"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𝐶</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5022850" y="2579370"/>
                <a:ext cx="5187315" cy="521970"/>
              </a:xfrm>
              <a:prstGeom prst="rect">
                <a:avLst/>
              </a:prstGeom>
              <a:blipFill rotWithShape="1">
                <a:blip r:embed="rId5"/>
                <a:stretch>
                  <a:fillRect l="-220" t="-2190" r="-208" b="-4136"/>
                </a:stretch>
              </a:blipFill>
              <a:ln w="22225">
                <a:solidFill>
                  <a:srgbClr val="FFFF00"/>
                </a:solidFill>
              </a:ln>
            </p:spPr>
            <p:txBody>
              <a:bodyPr/>
              <a:lstStyle/>
              <a:p>
                <a:r>
                  <a:rPr lang="pt-BR" altLang="en-US">
                    <a:noFill/>
                  </a:rPr>
                  <a:t> </a:t>
                </a:r>
              </a:p>
            </p:txBody>
          </p:sp>
        </mc:Fallback>
      </mc:AlternateContent>
      <p:sp>
        <p:nvSpPr>
          <p:cNvPr id="176" name="Seta para a direita 175"/>
          <p:cNvSpPr/>
          <p:nvPr/>
        </p:nvSpPr>
        <p:spPr>
          <a:xfrm>
            <a:off x="4765675" y="42037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7" name="Caixa de Texto 23"/>
          <p:cNvSpPr txBox="1"/>
          <p:nvPr/>
        </p:nvSpPr>
        <p:spPr>
          <a:xfrm flipH="1">
            <a:off x="4225290" y="363156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79" name="Caixa de Texto 178"/>
              <p:cNvSpPr txBox="1"/>
              <p:nvPr/>
            </p:nvSpPr>
            <p:spPr>
              <a:xfrm>
                <a:off x="3945255" y="5491480"/>
                <a:ext cx="5262880" cy="711200"/>
              </a:xfrm>
              <a:prstGeom prst="rect">
                <a:avLst/>
              </a:prstGeom>
              <a:noFill/>
              <a:ln w="22225">
                <a:solidFill>
                  <a:srgbClr val="FFFF00"/>
                </a:solidFill>
              </a:ln>
            </p:spPr>
            <p:txBody>
              <a:bodyPr wrap="none" rtlCol="0" anchor="t">
                <a:spAutoFit/>
              </a:bodyPr>
              <a:p>
                <a:pPr algn="l"/>
                <a14:m>
                  <m:oMath xmlns:m="http://schemas.openxmlformats.org/officeDocument/2006/math">
                    <m:r>
                      <a:rPr lang="en-US" altLang="pt-BR" sz="2800" i="1" dirty="0">
                        <a:latin typeface="Cambria Math" panose="02040503050406030204" pitchFamily="18" charset="0"/>
                        <a:cs typeface="Cambria Math" panose="02040503050406030204" pitchFamily="18" charset="0"/>
                      </a:rPr>
                      <m:t>𝐴</m:t>
                    </m:r>
                    <m:r>
                      <a:rPr lang="en-US" altLang="pt-BR" sz="2800" i="1" baseline="-25000" dirty="0">
                        <a:latin typeface="Cambria Math" panose="02040503050406030204" pitchFamily="18" charset="0"/>
                        <a:cs typeface="Cambria Math" panose="02040503050406030204" pitchFamily="18" charset="0"/>
                      </a:rPr>
                      <m:t>𝐷</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m:t>
                    </m:r>
                    <m:f>
                      <m:fPr>
                        <m:ctrlPr>
                          <a:rPr lang="en-US" altLang="pt-BR" sz="2800" i="1" dirty="0">
                            <a:latin typeface="Cambria Math" panose="02040503050406030204" pitchFamily="18" charset="0"/>
                            <a:cs typeface="Cambria Math" panose="02040503050406030204" pitchFamily="18" charset="0"/>
                          </a:rPr>
                        </m:ctrlPr>
                      </m:fPr>
                      <m:num>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𝑣</m:t>
                            </m:r>
                          </m:e>
                          <m:sub>
                            <m:r>
                              <a:rPr lang="en-US" altLang="pt-BR" sz="2800" i="1" dirty="0">
                                <a:latin typeface="Cambria Math" panose="02040503050406030204" pitchFamily="18" charset="0"/>
                                <a:cs typeface="Cambria Math" panose="02040503050406030204" pitchFamily="18" charset="0"/>
                              </a:rPr>
                              <m:t>0</m:t>
                            </m:r>
                            <m:r>
                              <a:rPr lang="en-US" altLang="pt-BR" sz="2800" i="1" dirty="0">
                                <a:latin typeface="Cambria Math" panose="02040503050406030204" pitchFamily="18" charset="0"/>
                                <a:cs typeface="Cambria Math" panose="02040503050406030204" pitchFamily="18" charset="0"/>
                              </a:rPr>
                              <m:t>+</m:t>
                            </m:r>
                          </m:sub>
                        </m:sSub>
                        <m:r>
                          <a:rPr lang="en-US" altLang="pt-BR" sz="2800" i="1" dirty="0">
                            <a:latin typeface="Cambria Math" panose="02040503050406030204" pitchFamily="18" charset="0"/>
                            <a:cs typeface="Cambria Math" panose="02040503050406030204" pitchFamily="18" charset="0"/>
                          </a:rPr>
                          <m:t>−</m:t>
                        </m:r>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𝑣</m:t>
                            </m:r>
                          </m:e>
                          <m:sub>
                            <m:r>
                              <a:rPr lang="en-US" altLang="pt-BR" sz="2800" i="1" dirty="0">
                                <a:latin typeface="Cambria Math" panose="02040503050406030204" pitchFamily="18" charset="0"/>
                                <a:cs typeface="Cambria Math" panose="02040503050406030204" pitchFamily="18" charset="0"/>
                              </a:rPr>
                              <m:t>0</m:t>
                            </m:r>
                            <m:r>
                              <a:rPr lang="en-US" altLang="pt-BR" sz="2800" i="1" dirty="0">
                                <a:latin typeface="Cambria Math" panose="02040503050406030204" pitchFamily="18" charset="0"/>
                                <a:cs typeface="Cambria Math" panose="02040503050406030204" pitchFamily="18" charset="0"/>
                              </a:rPr>
                              <m:t>−</m:t>
                            </m:r>
                          </m:sub>
                        </m:sSub>
                      </m:num>
                      <m:den>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𝑣</m:t>
                            </m:r>
                          </m:e>
                          <m:sub>
                            <m:r>
                              <a:rPr lang="en-US" altLang="pt-BR" sz="2800" i="1" dirty="0">
                                <a:latin typeface="Cambria Math" panose="02040503050406030204" pitchFamily="18" charset="0"/>
                                <a:cs typeface="Cambria Math" panose="02040503050406030204" pitchFamily="18" charset="0"/>
                              </a:rPr>
                              <m:t>𝐸</m:t>
                            </m:r>
                            <m:r>
                              <a:rPr lang="en-US" altLang="pt-BR" sz="2800" i="1" dirty="0">
                                <a:latin typeface="Cambria Math" panose="02040503050406030204" pitchFamily="18" charset="0"/>
                                <a:cs typeface="Cambria Math" panose="02040503050406030204" pitchFamily="18" charset="0"/>
                              </a:rPr>
                              <m:t>+</m:t>
                            </m:r>
                          </m:sub>
                        </m:sSub>
                        <m:r>
                          <a:rPr lang="en-US" altLang="pt-BR" sz="2800" i="1" dirty="0">
                            <a:latin typeface="Cambria Math" panose="02040503050406030204" pitchFamily="18" charset="0"/>
                            <a:cs typeface="Cambria Math" panose="02040503050406030204" pitchFamily="18" charset="0"/>
                          </a:rPr>
                          <m:t>−</m:t>
                        </m:r>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𝑣</m:t>
                            </m:r>
                          </m:e>
                          <m:sub>
                            <m:r>
                              <a:rPr lang="en-US" altLang="pt-BR" sz="2800" i="1" dirty="0">
                                <a:latin typeface="Cambria Math" panose="02040503050406030204" pitchFamily="18" charset="0"/>
                                <a:cs typeface="Cambria Math" panose="02040503050406030204" pitchFamily="18" charset="0"/>
                              </a:rPr>
                              <m:t>𝐸</m:t>
                            </m:r>
                            <m:r>
                              <a:rPr lang="en-US" altLang="pt-BR" sz="2800" i="1" dirty="0">
                                <a:latin typeface="Cambria Math" panose="02040503050406030204" pitchFamily="18" charset="0"/>
                                <a:cs typeface="Cambria Math" panose="02040503050406030204" pitchFamily="18" charset="0"/>
                              </a:rPr>
                              <m:t>−</m:t>
                            </m:r>
                          </m:sub>
                        </m:sSub>
                      </m:den>
                    </m:f>
                    <m:r>
                      <a:rPr lang="en-US" altLang="pt-BR" sz="2800" i="1"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𝐶</m:t>
                    </m:r>
                  </m:oMath>
                </a14:m>
                <a:r>
                  <a:rPr lang="pt-BR" altLang="en-US" sz="2800">
                    <a:latin typeface="Cambria Math" panose="02040503050406030204" pitchFamily="18" charset="0"/>
                    <a:cs typeface="Cambria Math" panose="02040503050406030204" pitchFamily="18" charset="0"/>
                  </a:rPr>
                  <a:t>)</a:t>
                </a:r>
                <a:endParaRPr lang="pt-BR" altLang="en-US" sz="2800">
                  <a:latin typeface="Cambria Math" panose="02040503050406030204" pitchFamily="18" charset="0"/>
                  <a:cs typeface="Cambria Math" panose="02040503050406030204" pitchFamily="18" charset="0"/>
                </a:endParaRPr>
              </a:p>
            </p:txBody>
          </p:sp>
        </mc:Choice>
        <mc:Fallback>
          <p:sp>
            <p:nvSpPr>
              <p:cNvPr id="179" name="Caixa de Texto 178"/>
              <p:cNvSpPr txBox="1">
                <a:spLocks noRot="1" noChangeAspect="1" noMove="1" noResize="1" noEditPoints="1" noAdjustHandles="1" noChangeArrowheads="1" noChangeShapeType="1" noTextEdit="1"/>
              </p:cNvSpPr>
              <p:nvPr/>
            </p:nvSpPr>
            <p:spPr>
              <a:xfrm>
                <a:off x="3945255" y="5491480"/>
                <a:ext cx="5262880" cy="711200"/>
              </a:xfrm>
              <a:prstGeom prst="rect">
                <a:avLst/>
              </a:prstGeom>
              <a:blipFill rotWithShape="1">
                <a:blip r:embed="rId6"/>
                <a:stretch>
                  <a:fillRect l="-217" t="-1607" r="-205" b="-2768"/>
                </a:stretch>
              </a:blipFill>
              <a:ln w="22225">
                <a:solidFill>
                  <a:srgbClr val="FFFF00"/>
                </a:solidFill>
              </a:ln>
            </p:spPr>
            <p:txBody>
              <a:bodyPr/>
              <a:lstStyle/>
              <a:p>
                <a:r>
                  <a:rPr lang="pt-BR" altLang="en-US">
                    <a:noFill/>
                  </a:rPr>
                  <a:t> </a:t>
                </a:r>
              </a:p>
            </p:txBody>
          </p:sp>
        </mc:Fallback>
      </mc:AlternateContent>
    </p:spTree>
  </p:cSld>
  <p:clrMapOvr>
    <a:masterClrMapping/>
  </p:clrMapOvr>
</p:sld>
</file>

<file path=ppt/slides/slide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214485" y="6246495"/>
            <a:ext cx="2743200" cy="365125"/>
          </a:xfrm>
        </p:spPr>
        <p:txBody>
          <a:bodyPr/>
          <a:p>
            <a:fld id="{74F297BB-B745-4CAB-BE1D-CE4C89382949}" type="slidenum">
              <a:rPr lang="pt-BR" smtClean="0"/>
            </a:fld>
            <a:endParaRPr lang="pt-BR"/>
          </a:p>
        </p:txBody>
      </p:sp>
      <p:sp>
        <p:nvSpPr>
          <p:cNvPr id="122" name="Caixa de Texto 23"/>
          <p:cNvSpPr txBox="1"/>
          <p:nvPr/>
        </p:nvSpPr>
        <p:spPr>
          <a:xfrm>
            <a:off x="1345565" y="253936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738824" y="64793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86535" y="417774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666975" y="432383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943655" y="63527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45740" y="543825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130974" y="15325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159250" y="290068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463290" y="25247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189605" y="418592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190240" y="437197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26815" y="63525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25115" y="543814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26915" y="33630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2272" y="37661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11197" y="40080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726729" y="332704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C4</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707044" y="3871873"/>
            <a:ext cx="201930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r>
              <a:rPr lang="pt-BR" sz="2000" i="1" dirty="0" smtClean="0">
                <a:latin typeface="Century Schoolbook" panose="02040604050505020304" pitchFamily="18" charset="0"/>
                <a:ea typeface="Cambria Math" panose="02040503050406030204" pitchFamily="18" charset="0"/>
              </a:rPr>
              <a:t>=</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82875" y="568007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952725" y="588593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32466" y="5435322"/>
            <a:ext cx="0" cy="10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38537" y="561880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472960" y="2503716"/>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07895" y="250007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57120" y="283718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36115" y="199263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45387" y="172018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932305" y="338772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411145" y="311218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29124" y="452147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3961044" y="453671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 name="Conector de Seta Reta 59"/>
          <p:cNvCxnSpPr/>
          <p:nvPr/>
        </p:nvCxnSpPr>
        <p:spPr>
          <a:xfrm flipH="1">
            <a:off x="3611197" y="33394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 name="Conector Reto 74"/>
          <p:cNvCxnSpPr/>
          <p:nvPr/>
        </p:nvCxnSpPr>
        <p:spPr>
          <a:xfrm>
            <a:off x="10888265" y="49449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Conector Reto 47"/>
          <p:cNvCxnSpPr/>
          <p:nvPr/>
        </p:nvCxnSpPr>
        <p:spPr>
          <a:xfrm rot="16200000">
            <a:off x="10493811" y="3000506"/>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467215" y="545147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10903019" y="58011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rot="16200000">
            <a:off x="10860474" y="56144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1191154" y="355119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475506" y="40224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9292372" y="4392618"/>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8" name="Conector de Seta Reta 59"/>
            <p:cNvCxnSpPr/>
            <p:nvPr/>
          </p:nvCxnSpPr>
          <p:spPr>
            <a:xfrm flipH="1">
              <a:off x="774900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9" name="Caixa de Texto 51"/>
              <p:cNvSpPr txBox="1"/>
              <p:nvPr/>
            </p:nvSpPr>
            <p:spPr>
              <a:xfrm>
                <a:off x="7996555" y="4154170"/>
                <a:ext cx="134937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29" name="Caixa de Texto 51"/>
              <p:cNvSpPr txBox="1">
                <a:spLocks noRot="1" noChangeAspect="1" noMove="1" noResize="1" noEditPoints="1" noAdjustHandles="1" noChangeArrowheads="1" noChangeShapeType="1" noTextEdit="1"/>
              </p:cNvSpPr>
              <p:nvPr/>
            </p:nvSpPr>
            <p:spPr>
              <a:xfrm>
                <a:off x="7996555" y="4154170"/>
                <a:ext cx="1349375" cy="4419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0" name="Caixa de Texto 61"/>
              <p:cNvSpPr txBox="1"/>
              <p:nvPr/>
            </p:nvSpPr>
            <p:spPr>
              <a:xfrm>
                <a:off x="11020425" y="46577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61"/>
              <p:cNvSpPr txBox="1">
                <a:spLocks noRot="1" noChangeAspect="1" noMove="1" noResize="1" noEditPoints="1" noAdjustHandles="1" noChangeArrowheads="1" noChangeShapeType="1" noTextEdit="1"/>
              </p:cNvSpPr>
              <p:nvPr/>
            </p:nvSpPr>
            <p:spPr>
              <a:xfrm>
                <a:off x="11020425" y="4657725"/>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1" name="Conector Reto 79"/>
          <p:cNvCxnSpPr/>
          <p:nvPr/>
        </p:nvCxnSpPr>
        <p:spPr>
          <a:xfrm rot="5400000" flipH="1" flipV="1">
            <a:off x="10335203" y="3987044"/>
            <a:ext cx="14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a:off x="9282212" y="2147570"/>
            <a:ext cx="2675473" cy="1459049"/>
            <a:chOff x="14220" y="1722"/>
            <a:chExt cx="4213" cy="2298"/>
          </a:xfrm>
        </p:grpSpPr>
        <p:cxnSp>
          <p:nvCxnSpPr>
            <p:cNvPr id="33" name="Conector Reto 74"/>
            <p:cNvCxnSpPr/>
            <p:nvPr/>
          </p:nvCxnSpPr>
          <p:spPr>
            <a:xfrm>
              <a:off x="16748" y="317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47"/>
            <p:cNvCxnSpPr/>
            <p:nvPr/>
          </p:nvCxnSpPr>
          <p:spPr>
            <a:xfrm rot="16200000">
              <a:off x="15760" y="484"/>
              <a:ext cx="0" cy="249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5" name="Conector Reto 48"/>
            <p:cNvCxnSpPr/>
            <p:nvPr/>
          </p:nvCxnSpPr>
          <p:spPr>
            <a:xfrm flipH="1">
              <a:off x="14510" y="3977"/>
              <a:ext cx="24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 name="Grupo 56"/>
            <p:cNvGrpSpPr/>
            <p:nvPr/>
          </p:nvGrpSpPr>
          <p:grpSpPr>
            <a:xfrm rot="5400000" flipH="1">
              <a:off x="15876" y="2642"/>
              <a:ext cx="2211" cy="370"/>
              <a:chOff x="4172425" y="3524056"/>
              <a:chExt cx="1404137" cy="255373"/>
            </a:xfrm>
          </p:grpSpPr>
          <p:cxnSp>
            <p:nvCxnSpPr>
              <p:cNvPr id="37" name="Conector Reto 79"/>
              <p:cNvCxnSpPr/>
              <p:nvPr/>
            </p:nvCxnSpPr>
            <p:spPr>
              <a:xfrm flipV="1">
                <a:off x="4172425" y="3651288"/>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27"/>
            <p:cNvCxnSpPr/>
            <p:nvPr/>
          </p:nvCxnSpPr>
          <p:spPr>
            <a:xfrm flipV="1">
              <a:off x="14523" y="1727"/>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4220" y="2310"/>
              <a:ext cx="610" cy="870"/>
              <a:chOff x="7546261" y="2647951"/>
              <a:chExt cx="387626" cy="552342"/>
            </a:xfrm>
            <a:solidFill>
              <a:srgbClr val="00B0F0">
                <a:alpha val="97000"/>
              </a:srgbClr>
            </a:solidFill>
          </p:grpSpPr>
          <p:sp>
            <p:nvSpPr>
              <p:cNvPr id="84" name="Elipse 29"/>
              <p:cNvSpPr/>
              <p:nvPr/>
            </p:nvSpPr>
            <p:spPr>
              <a:xfrm>
                <a:off x="7546261"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0" name="Conector de Seta Reta 59"/>
              <p:cNvCxnSpPr/>
              <p:nvPr/>
            </p:nvCxnSpPr>
            <p:spPr>
              <a:xfrm flipH="1">
                <a:off x="7739465"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51" name="Caixa de Texto 61"/>
                <p:cNvSpPr txBox="1"/>
                <p:nvPr/>
              </p:nvSpPr>
              <p:spPr>
                <a:xfrm>
                  <a:off x="16956" y="2455"/>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61"/>
                <p:cNvSpPr txBox="1">
                  <a:spLocks noRot="1" noChangeAspect="1" noMove="1" noResize="1" noEditPoints="1" noAdjustHandles="1" noChangeArrowheads="1" noChangeShapeType="1" noTextEdit="1"/>
                </p:cNvSpPr>
                <p:nvPr/>
              </p:nvSpPr>
              <p:spPr>
                <a:xfrm>
                  <a:off x="16956" y="2455"/>
                  <a:ext cx="1477" cy="822"/>
                </a:xfrm>
                <a:prstGeom prst="rect">
                  <a:avLst/>
                </a:prstGeom>
                <a:blipFill rotWithShape="1">
                  <a:blip r:embed="rId3"/>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53" name="Caixa de Texto 51"/>
              <p:cNvSpPr txBox="1"/>
              <p:nvPr/>
            </p:nvSpPr>
            <p:spPr>
              <a:xfrm>
                <a:off x="7996555" y="2960370"/>
                <a:ext cx="147002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3" name="Caixa de Texto 51"/>
              <p:cNvSpPr txBox="1">
                <a:spLocks noRot="1" noChangeAspect="1" noMove="1" noResize="1" noEditPoints="1" noAdjustHandles="1" noChangeArrowheads="1" noChangeShapeType="1" noTextEdit="1"/>
              </p:cNvSpPr>
              <p:nvPr/>
            </p:nvSpPr>
            <p:spPr>
              <a:xfrm>
                <a:off x="7996555" y="2960370"/>
                <a:ext cx="1470025" cy="44196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4" name="Conector Reto 37"/>
          <p:cNvCxnSpPr/>
          <p:nvPr/>
        </p:nvCxnSpPr>
        <p:spPr>
          <a:xfrm rot="16200000">
            <a:off x="11193214" y="1977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10852854" y="19879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37"/>
          <p:cNvCxnSpPr/>
          <p:nvPr/>
        </p:nvCxnSpPr>
        <p:spPr>
          <a:xfrm rot="10800000">
            <a:off x="11026209" y="18013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37"/>
          <p:cNvCxnSpPr/>
          <p:nvPr/>
        </p:nvCxnSpPr>
        <p:spPr>
          <a:xfrm>
            <a:off x="11231314" y="21543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4327525" y="5575935"/>
                <a:ext cx="581406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4327525" y="5575935"/>
                <a:ext cx="5814060" cy="895350"/>
              </a:xfrm>
              <a:prstGeom prst="rect">
                <a:avLst/>
              </a:prstGeom>
              <a:blipFill rotWithShape="1">
                <a:blip r:embed="rId5"/>
                <a:stretch>
                  <a:fillRect l="-382" t="-2482" r="-382" b="-2482"/>
                </a:stretch>
              </a:blipFill>
              <a:ln w="44450">
                <a:solidFill>
                  <a:srgbClr val="FFFF00"/>
                </a:solidFill>
              </a:ln>
            </p:spPr>
            <p:txBody>
              <a:bodyPr/>
              <a:lstStyle/>
              <a:p>
                <a:r>
                  <a:rPr lang="pt-BR" altLang="en-US">
                    <a:noFill/>
                  </a:rPr>
                  <a:t> </a:t>
                </a:r>
              </a:p>
            </p:txBody>
          </p:sp>
        </mc:Fallback>
      </mc:AlternateContent>
      <p:sp>
        <p:nvSpPr>
          <p:cNvPr id="61" name="CaixaDeTexto 47"/>
          <p:cNvSpPr txBox="1"/>
          <p:nvPr/>
        </p:nvSpPr>
        <p:spPr>
          <a:xfrm>
            <a:off x="29124" y="3754398"/>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11" name="Grupo 56"/>
          <p:cNvGrpSpPr/>
          <p:nvPr/>
        </p:nvGrpSpPr>
        <p:grpSpPr>
          <a:xfrm rot="5400000" flipH="1">
            <a:off x="10343675" y="4632204"/>
            <a:ext cx="1404000" cy="234950"/>
            <a:chOff x="4143847" y="3524056"/>
            <a:chExt cx="1404137" cy="255373"/>
          </a:xfrm>
        </p:grpSpPr>
        <p:cxnSp>
          <p:nvCxnSpPr>
            <p:cNvPr id="1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55" name="Caixa de Texto 114"/>
          <p:cNvSpPr txBox="1"/>
          <p:nvPr/>
        </p:nvSpPr>
        <p:spPr>
          <a:xfrm>
            <a:off x="678815" y="346075"/>
            <a:ext cx="1127950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Ganho do Par-Diferencial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(impedancia vista no nó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5" name="Caixa de Texto 174"/>
              <p:cNvSpPr txBox="1"/>
              <p:nvPr/>
            </p:nvSpPr>
            <p:spPr>
              <a:xfrm>
                <a:off x="5061585" y="1452880"/>
                <a:ext cx="5299075" cy="521970"/>
              </a:xfrm>
              <a:prstGeom prst="rect">
                <a:avLst/>
              </a:prstGeom>
              <a:noFill/>
              <a:ln w="2222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𝑖𝑚𝑝𝑒𝑑𝑎𝑛𝑐𝑖𝑎</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𝑑𝑒</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𝑠𝑎</m:t>
                      </m:r>
                      <m:r>
                        <a:rPr lang="en-US" altLang="pt-BR" sz="2800" i="1" dirty="0">
                          <a:latin typeface="Cambria Math" panose="02040503050406030204" pitchFamily="18" charset="0"/>
                          <a:cs typeface="Cambria Math" panose="02040503050406030204" pitchFamily="18" charset="0"/>
                        </a:rPr>
                        <m:t>í</m:t>
                      </m:r>
                      <m:r>
                        <a:rPr lang="en-US" altLang="pt-BR" sz="2800" i="1" dirty="0">
                          <a:latin typeface="Cambria Math" panose="02040503050406030204" pitchFamily="18" charset="0"/>
                          <a:cs typeface="Cambria Math" panose="02040503050406030204" pitchFamily="18" charset="0"/>
                        </a:rPr>
                        <m:t>𝑑𝑎</m:t>
                      </m:r>
                      <m:r>
                        <a:rPr lang="en-US" altLang="pt-BR" sz="2800" i="1"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04</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5061585" y="1452880"/>
                <a:ext cx="5299075" cy="521970"/>
              </a:xfrm>
              <a:prstGeom prst="rect">
                <a:avLst/>
              </a:prstGeom>
              <a:blipFill rotWithShape="1">
                <a:blip r:embed="rId6"/>
                <a:stretch>
                  <a:fillRect l="-216" t="-2190" r="-204" b="-2068"/>
                </a:stretch>
              </a:blipFill>
              <a:ln w="22225">
                <a:solidFill>
                  <a:srgbClr val="FFFF00"/>
                </a:solidFill>
              </a:ln>
            </p:spPr>
            <p:txBody>
              <a:bodyPr/>
              <a:lstStyle/>
              <a:p>
                <a:r>
                  <a:rPr lang="pt-BR" altLang="en-US">
                    <a:noFill/>
                  </a:rPr>
                  <a:t> </a:t>
                </a:r>
              </a:p>
            </p:txBody>
          </p:sp>
        </mc:Fallback>
      </mc:AlternateContent>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241300" y="320675"/>
            <a:ext cx="11111865"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Espelho de corrente e modelo de pequeno sinais (Q1 = Q2)</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491490" y="303081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093638" y="200965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992505" y="281178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007745" y="2811780"/>
            <a:ext cx="15875"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1554449" y="42967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977964" y="230394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a:off x="1032537" y="178029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2665757" y="192824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1727835" y="3030821"/>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headEnd type="oval" w="lg" len="med"/>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2790794" y="42967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1313180" y="3432810"/>
            <a:ext cx="1017270" cy="19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2703830" y="201168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5" name="Conector de Seta Reta 44"/>
          <p:cNvCxnSpPr/>
          <p:nvPr/>
        </p:nvCxnSpPr>
        <p:spPr>
          <a:xfrm flipH="1">
            <a:off x="1023620" y="159639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485167" y="157455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716915" y="352869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2019935" y="359600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154" name="Conector Reto 153"/>
          <p:cNvCxnSpPr/>
          <p:nvPr/>
        </p:nvCxnSpPr>
        <p:spPr>
          <a:xfrm flipV="1">
            <a:off x="5833110" y="2000885"/>
            <a:ext cx="16332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flipH="1">
            <a:off x="3775710" y="1819910"/>
            <a:ext cx="4442460" cy="2259965"/>
            <a:chOff x="8010" y="5062"/>
            <a:chExt cx="6996" cy="3559"/>
          </a:xfrm>
        </p:grpSpPr>
        <p:cxnSp>
          <p:nvCxnSpPr>
            <p:cNvPr id="117" name="Conector Reto 74"/>
            <p:cNvCxnSpPr/>
            <p:nvPr/>
          </p:nvCxnSpPr>
          <p:spPr>
            <a:xfrm>
              <a:off x="11751" y="680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10642" y="7599"/>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11734" y="534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11447" y="5932"/>
              <a:ext cx="610" cy="87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8935" y="492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9986" y="5062"/>
              <a:ext cx="1312" cy="921"/>
            </a:xfrm>
            <a:prstGeom prst="rect">
              <a:avLst/>
            </a:prstGeom>
            <a:noFill/>
          </p:spPr>
          <p:txBody>
            <a:bodyPr wrap="square" rtlCol="0">
              <a:spAutoFit/>
            </a:bodyPr>
            <a:lstStyle/>
            <a:p>
              <a:pPr algn="ctr"/>
              <a:r>
                <a:rPr lang="pt-BR" altLang="en-US" sz="3200" i="1" dirty="0" err="1">
                  <a:latin typeface="Cambria" panose="02040503050406030204" charset="0"/>
                  <a:cs typeface="Cambria" panose="02040503050406030204" charset="0"/>
                </a:rPr>
                <a:t>v</a:t>
              </a:r>
              <a:r>
                <a:rPr lang="pt-BR" altLang="en-US" sz="3200" i="1" baseline="-25000" dirty="0" err="1"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26" name="Caixa de Texto 23"/>
            <p:cNvSpPr txBox="1"/>
            <p:nvPr/>
          </p:nvSpPr>
          <p:spPr>
            <a:xfrm>
              <a:off x="9524" y="7797"/>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8010" y="5445"/>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12147" y="4930"/>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9324" y="7642"/>
              <a:ext cx="24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29"/>
            <p:cNvCxnSpPr/>
            <p:nvPr/>
          </p:nvCxnSpPr>
          <p:spPr>
            <a:xfrm flipV="1">
              <a:off x="9340" y="534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9453" y="5568"/>
              <a:ext cx="1024" cy="1937"/>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11722" y="6579"/>
                  <a:ext cx="1811" cy="72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1722" y="6579"/>
                  <a:ext cx="1811" cy="725"/>
                </a:xfrm>
                <a:prstGeom prst="rect">
                  <a:avLst/>
                </a:prstGeom>
                <a:blipFill rotWithShape="1">
                  <a:blip r:embed="rId1"/>
                </a:blipFill>
              </p:spPr>
              <p:txBody>
                <a:bodyPr/>
                <a:lstStyle/>
                <a:p>
                  <a:r>
                    <a:rPr lang="pt-BR" altLang="en-US">
                      <a:noFill/>
                    </a:rPr>
                    <a:t> </a:t>
                  </a:r>
                </a:p>
              </p:txBody>
            </p:sp>
          </mc:Fallback>
        </mc:AlternateContent>
        <p:grpSp>
          <p:nvGrpSpPr>
            <p:cNvPr id="133" name="Grupo 132"/>
            <p:cNvGrpSpPr/>
            <p:nvPr/>
          </p:nvGrpSpPr>
          <p:grpSpPr>
            <a:xfrm rot="5400000" flipH="1">
              <a:off x="8335" y="6230"/>
              <a:ext cx="2007" cy="370"/>
              <a:chOff x="4152748" y="3524056"/>
              <a:chExt cx="1274569" cy="255373"/>
            </a:xfrm>
          </p:grpSpPr>
          <p:cxnSp>
            <p:nvCxnSpPr>
              <p:cNvPr id="134" name="Conector Reto 79"/>
              <p:cNvCxnSpPr/>
              <p:nvPr/>
            </p:nvCxnSpPr>
            <p:spPr>
              <a:xfrm flipV="1">
                <a:off x="4152748" y="3651986"/>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9453" y="5932"/>
                  <a:ext cx="969" cy="7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9453" y="5932"/>
                  <a:ext cx="969" cy="725"/>
                </a:xfrm>
                <a:prstGeom prst="rect">
                  <a:avLst/>
                </a:prstGeom>
                <a:blipFill rotWithShape="1">
                  <a:blip r:embed="rId2"/>
                </a:blipFill>
              </p:spPr>
              <p:txBody>
                <a:bodyPr/>
                <a:lstStyle/>
                <a:p>
                  <a:r>
                    <a:rPr lang="pt-BR" altLang="en-US">
                      <a:noFill/>
                    </a:rPr>
                    <a:t> </a:t>
                  </a:r>
                </a:p>
              </p:txBody>
            </p:sp>
          </mc:Fallback>
        </mc:AlternateContent>
        <p:grpSp>
          <p:nvGrpSpPr>
            <p:cNvPr id="137" name="Grupo 136"/>
            <p:cNvGrpSpPr/>
            <p:nvPr/>
          </p:nvGrpSpPr>
          <p:grpSpPr>
            <a:xfrm rot="5400000" flipH="1">
              <a:off x="12552" y="6133"/>
              <a:ext cx="2007" cy="37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8" name="Conector Reto 157"/>
            <p:cNvCxnSpPr/>
            <p:nvPr/>
          </p:nvCxnSpPr>
          <p:spPr>
            <a:xfrm>
              <a:off x="13352" y="7287"/>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12572" y="5339"/>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13571" y="5728"/>
              <a:ext cx="1435"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ro</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grpSp>
        <p:nvGrpSpPr>
          <p:cNvPr id="11" name="Grupo 10"/>
          <p:cNvGrpSpPr/>
          <p:nvPr/>
        </p:nvGrpSpPr>
        <p:grpSpPr>
          <a:xfrm>
            <a:off x="7912735" y="1819910"/>
            <a:ext cx="4124960" cy="2259965"/>
            <a:chOff x="8510" y="5062"/>
            <a:chExt cx="6496" cy="3559"/>
          </a:xfrm>
        </p:grpSpPr>
        <p:cxnSp>
          <p:nvCxnSpPr>
            <p:cNvPr id="17" name="Conector Reto 74"/>
            <p:cNvCxnSpPr/>
            <p:nvPr/>
          </p:nvCxnSpPr>
          <p:spPr>
            <a:xfrm>
              <a:off x="11751" y="680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a:off x="10642" y="7599"/>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11734" y="534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11447" y="5932"/>
              <a:ext cx="610" cy="870"/>
              <a:chOff x="7555792" y="2647951"/>
              <a:chExt cx="387626" cy="552342"/>
            </a:xfrm>
            <a:solidFill>
              <a:srgbClr val="00B0F0">
                <a:alpha val="97000"/>
              </a:srgbClr>
            </a:solidFill>
          </p:grpSpPr>
          <p:sp>
            <p:nvSpPr>
              <p:cNvPr id="23" name="Elipse 2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8935" y="492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9986" y="5062"/>
              <a:ext cx="1312" cy="919"/>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37" name="Caixa de Texto 23"/>
            <p:cNvSpPr txBox="1"/>
            <p:nvPr/>
          </p:nvSpPr>
          <p:spPr>
            <a:xfrm>
              <a:off x="11722" y="5481"/>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9524" y="7797"/>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4" name="Conector Reto 43"/>
            <p:cNvCxnSpPr/>
            <p:nvPr/>
          </p:nvCxnSpPr>
          <p:spPr>
            <a:xfrm rot="16200000">
              <a:off x="12147" y="4930"/>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9324" y="7642"/>
              <a:ext cx="24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9340" y="534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flipH="1" flipV="1">
              <a:off x="9453" y="5568"/>
              <a:ext cx="1024" cy="1937"/>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11667" y="6601"/>
                  <a:ext cx="1811" cy="72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11667" y="6601"/>
                  <a:ext cx="1811" cy="725"/>
                </a:xfrm>
                <a:prstGeom prst="rect">
                  <a:avLst/>
                </a:prstGeom>
                <a:blipFill rotWithShape="1">
                  <a:blip r:embed="rId3"/>
                </a:blipFill>
              </p:spPr>
              <p:txBody>
                <a:bodyPr/>
                <a:lstStyle/>
                <a:p>
                  <a:r>
                    <a:rPr lang="pt-BR" altLang="en-US">
                      <a:noFill/>
                    </a:rPr>
                    <a:t> </a:t>
                  </a:r>
                </a:p>
              </p:txBody>
            </p:sp>
          </mc:Fallback>
        </mc:AlternateContent>
        <p:sp>
          <p:nvSpPr>
            <p:cNvPr id="55" name="Retângulo 54"/>
            <p:cNvSpPr/>
            <p:nvPr/>
          </p:nvSpPr>
          <p:spPr>
            <a:xfrm rot="5400000" flipH="1">
              <a:off x="8964" y="6142"/>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56" name="Caixa de Texto 55"/>
                <p:cNvSpPr txBox="1"/>
                <p:nvPr/>
              </p:nvSpPr>
              <p:spPr>
                <a:xfrm>
                  <a:off x="9453" y="5932"/>
                  <a:ext cx="969" cy="7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9453" y="5932"/>
                  <a:ext cx="969" cy="725"/>
                </a:xfrm>
                <a:prstGeom prst="rect">
                  <a:avLst/>
                </a:prstGeom>
                <a:blipFill rotWithShape="1">
                  <a:blip r:embed="rId4"/>
                </a:blipFill>
              </p:spPr>
              <p:txBody>
                <a:bodyPr/>
                <a:lstStyle/>
                <a:p>
                  <a:r>
                    <a:rPr lang="pt-BR" altLang="en-US">
                      <a:noFill/>
                    </a:rPr>
                    <a:t> </a:t>
                  </a:r>
                </a:p>
              </p:txBody>
            </p:sp>
          </mc:Fallback>
        </mc:AlternateContent>
        <p:grpSp>
          <p:nvGrpSpPr>
            <p:cNvPr id="57" name="Grupo 56"/>
            <p:cNvGrpSpPr/>
            <p:nvPr/>
          </p:nvGrpSpPr>
          <p:grpSpPr>
            <a:xfrm rot="5400000" flipH="1">
              <a:off x="12552" y="6133"/>
              <a:ext cx="2007" cy="370"/>
              <a:chOff x="4152748" y="3524056"/>
              <a:chExt cx="1274569" cy="255373"/>
            </a:xfrm>
          </p:grpSpPr>
          <p:cxnSp>
            <p:nvCxnSpPr>
              <p:cNvPr id="5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0" name="Conector Reto 59"/>
            <p:cNvCxnSpPr/>
            <p:nvPr/>
          </p:nvCxnSpPr>
          <p:spPr>
            <a:xfrm>
              <a:off x="13316" y="7305"/>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2572" y="5339"/>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13571" y="5728"/>
              <a:ext cx="1435"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ro</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sp>
        <p:nvSpPr>
          <p:cNvPr id="63" name="CaixaDeTexto 47"/>
          <p:cNvSpPr txBox="1"/>
          <p:nvPr/>
        </p:nvSpPr>
        <p:spPr>
          <a:xfrm>
            <a:off x="10379842" y="1495425"/>
            <a:ext cx="481222" cy="461665"/>
          </a:xfrm>
          <a:prstGeom prst="rect">
            <a:avLst/>
          </a:prstGeom>
          <a:noFill/>
        </p:spPr>
        <p:txBody>
          <a:bodyPr wrap="none" rtlCol="0">
            <a:spAutoFit/>
          </a:bodyPr>
          <a:lstStyle/>
          <a:p>
            <a:r>
              <a:rPr lang="pt-BR" sz="2400" i="1" dirty="0" err="1">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1092014" y="2351566"/>
            <a:ext cx="50800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65" name="CaixaDeTexto 47"/>
          <p:cNvSpPr txBox="1"/>
          <p:nvPr/>
        </p:nvSpPr>
        <p:spPr>
          <a:xfrm>
            <a:off x="6409225" y="1545580"/>
            <a:ext cx="458780" cy="461665"/>
          </a:xfrm>
          <a:prstGeom prst="rect">
            <a:avLst/>
          </a:prstGeom>
          <a:noFill/>
        </p:spPr>
        <p:txBody>
          <a:bodyPr wrap="none" rtlCol="0">
            <a:spAutoFit/>
          </a:bodyPr>
          <a:lstStyle/>
          <a:p>
            <a:r>
              <a:rPr lang="pt-BR" sz="2400" i="1" dirty="0" err="1">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5"/>
          <p:cNvSpPr txBox="1"/>
          <p:nvPr/>
        </p:nvSpPr>
        <p:spPr>
          <a:xfrm>
            <a:off x="241300" y="4657090"/>
            <a:ext cx="11548110" cy="1783715"/>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a:t>
            </a:r>
            <a:r>
              <a:rPr lang="pt-BR" altLang="en-US" sz="2400" b="1"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be2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 ser vista ser igual a 0V pois no nó não há nenhuma fonte independente. Também podemos escrevermos a equação de correntes do nó e chegar a essa conclusão </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i="1" dirty="0" err="1" smtClean="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err="1"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rPr>
              <a:t>b</a:t>
            </a:r>
            <a:r>
              <a:rPr lang="pt-BR" altLang="en-US" sz="2800" b="1" i="1" dirty="0"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rPr>
              <a:t>/ro</a:t>
            </a:r>
            <a:r>
              <a:rPr lang="pt-BR" altLang="en-US" sz="2800" b="1"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rPr>
              <a:t>+gm</a:t>
            </a:r>
            <a:r>
              <a:rPr lang="pt-BR" altLang="en-US" sz="2800" b="1"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rPr>
              <a:t>1</a:t>
            </a:r>
            <a:r>
              <a:rPr lang="pt-BR" altLang="en-US" sz="2800" b="1" i="1" dirty="0" smtClean="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rPr>
              <a:t>b</a:t>
            </a:r>
            <a:r>
              <a:rPr lang="pt-BR" altLang="en-US" sz="2800" b="1" i="1" dirty="0"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rPr>
              <a:t>+</a:t>
            </a:r>
            <a:r>
              <a:rPr lang="pt-BR" altLang="en-US" sz="2800" b="1" i="1" dirty="0">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b</a:t>
            </a:r>
            <a:r>
              <a:rPr lang="pt-BR" altLang="en-US" sz="2800" b="1" i="1"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/r</a:t>
            </a:r>
            <a:r>
              <a:rPr lang="pt-BR" altLang="en-US" sz="2800" b="1" i="1" baseline="-25000"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p1</a:t>
            </a:r>
            <a:r>
              <a:rPr lang="pt-BR" altLang="en-US" sz="2800" b="1" i="1"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 + </a:t>
            </a:r>
            <a:r>
              <a:rPr lang="pt-BR" altLang="en-US" sz="2800" b="1" i="1" dirty="0" err="1">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err="1" smtClean="0">
                <a:effectLst/>
                <a:latin typeface="Cambria" panose="02040503050406030204" charset="0"/>
                <a:ea typeface="Cambria Math" panose="02040503050406030204" pitchFamily="18" charset="0"/>
                <a:cs typeface="Cambria" panose="02040503050406030204" charset="0"/>
                <a:sym typeface="Symbol" panose="05050102010706020507" charset="0"/>
              </a:rPr>
              <a:t>b</a:t>
            </a:r>
            <a:r>
              <a:rPr lang="pt-BR" altLang="en-US" sz="2800" b="1" i="1"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/r</a:t>
            </a:r>
            <a:r>
              <a:rPr lang="pt-BR" altLang="en-US" sz="2800" b="1" i="1" baseline="-25000"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p2 </a:t>
            </a:r>
            <a:r>
              <a:rPr lang="pt-BR" altLang="en-US" sz="2800" b="1" i="1"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=0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i="1"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800" b="1" i="1" dirty="0" err="1" smtClean="0">
                <a:effectLst/>
                <a:latin typeface="Cambria" panose="02040503050406030204" charset="0"/>
                <a:ea typeface="Cambria Math" panose="02040503050406030204" pitchFamily="18" charset="0"/>
                <a:cs typeface="Cambria" panose="02040503050406030204" charset="0"/>
                <a:sym typeface="Symbol" panose="05050102010706020507" charset="0"/>
              </a:rPr>
              <a:t>v</a:t>
            </a:r>
            <a:r>
              <a:rPr lang="pt-BR" altLang="en-US" sz="2800" b="1" i="1" baseline="-25000" dirty="0" err="1" smtClean="0">
                <a:effectLst/>
                <a:latin typeface="Cambria" panose="02040503050406030204" charset="0"/>
                <a:ea typeface="Cambria Math" panose="02040503050406030204" pitchFamily="18" charset="0"/>
                <a:cs typeface="Cambria" panose="02040503050406030204" charset="0"/>
                <a:sym typeface="Symbol" panose="05050102010706020507" charset="0"/>
              </a:rPr>
              <a:t>b</a:t>
            </a:r>
            <a:r>
              <a:rPr lang="pt-BR" altLang="en-US" sz="2800" b="1" i="1" dirty="0" smtClean="0">
                <a:effectLst/>
                <a:latin typeface="Cambria" panose="02040503050406030204" charset="0"/>
                <a:ea typeface="Cambria Math" panose="02040503050406030204" pitchFamily="18" charset="0"/>
                <a:cs typeface="Cambria" panose="02040503050406030204" charset="0"/>
                <a:sym typeface="Symbol" panose="05050102010706020507" charset="0"/>
              </a:rPr>
              <a:t> = 0</a:t>
            </a:r>
            <a:endParaRPr lang="pt-BR" altLang="en-US" sz="2800" b="1" i="1" dirty="0" smtClean="0">
              <a:solidFill>
                <a:schemeClr val="tx1"/>
              </a:solidFill>
              <a:effectLst/>
              <a:latin typeface="Cambria" panose="02040503050406030204" charset="0"/>
              <a:ea typeface="Cambria Math" panose="02040503050406030204" pitchFamily="18" charset="0"/>
              <a:cs typeface="Cambria" panose="02040503050406030204" charset="0"/>
              <a:sym typeface="Symbol" panose="05050102010706020507" charset="0"/>
            </a:endParaRPr>
          </a:p>
        </p:txBody>
      </p:sp>
      <p:cxnSp>
        <p:nvCxnSpPr>
          <p:cNvPr id="67" name="Conector Reto 66"/>
          <p:cNvCxnSpPr/>
          <p:nvPr/>
        </p:nvCxnSpPr>
        <p:spPr>
          <a:xfrm>
            <a:off x="6370289" y="385668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9106504" y="38477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28"/>
          <p:cNvCxnSpPr/>
          <p:nvPr/>
        </p:nvCxnSpPr>
        <p:spPr>
          <a:xfrm rot="5400000">
            <a:off x="10885861" y="1761913"/>
            <a:ext cx="484394" cy="0"/>
          </a:xfrm>
          <a:prstGeom prst="line">
            <a:avLst/>
          </a:prstGeom>
          <a:ln w="25400">
            <a:solidFill>
              <a:schemeClr val="tx1"/>
            </a:solidFill>
            <a:headEnd type="oval" w="lg" len="med"/>
            <a:tailEnd type="none"/>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1473803" y="1014830"/>
            <a:ext cx="696024"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2185" y="6346190"/>
            <a:ext cx="2743200" cy="365125"/>
          </a:xfrm>
        </p:spPr>
        <p:txBody>
          <a:bodyPr/>
          <a:p>
            <a:fld id="{74F297BB-B745-4CAB-BE1D-CE4C89382949}" type="slidenum">
              <a:rPr lang="pt-BR" smtClean="0"/>
            </a:fld>
            <a:endParaRPr lang="pt-BR"/>
          </a:p>
        </p:txBody>
      </p:sp>
      <p:sp>
        <p:nvSpPr>
          <p:cNvPr id="122" name="Caixa de Texto 23"/>
          <p:cNvSpPr txBox="1"/>
          <p:nvPr/>
        </p:nvSpPr>
        <p:spPr>
          <a:xfrm>
            <a:off x="1265555" y="313118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76358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99235" y="444317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679675" y="457021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515784" y="171795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flipH="1">
            <a:off x="3983990" y="2813685"/>
            <a:ext cx="6699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i="1" baseline="-25000" dirty="0" smtClean="0">
                <a:latin typeface="Century Schoolbook" panose="02040604050505020304" pitchFamily="18" charset="0"/>
                <a:ea typeface="Cambria Math" panose="02040503050406030204" pitchFamily="18" charset="0"/>
              </a:rPr>
              <a:t>+</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flipH="1">
            <a:off x="3486150" y="31311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186430" y="445135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202305" y="460248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39615" y="28430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97357" y="41007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583257" y="40646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64934" y="404776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26019" y="399633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9557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1965425" y="61513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4516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53777" y="58899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6" name="Grupo 137"/>
          <p:cNvGrpSpPr/>
          <p:nvPr/>
        </p:nvGrpSpPr>
        <p:grpSpPr>
          <a:xfrm rot="16200000" flipV="1">
            <a:off x="2457550" y="309062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a:off x="9094994" y="2531785"/>
              <a:ext cx="269332" cy="256896"/>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20595" y="309062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69820" y="344360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75485" y="16992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58087" y="141093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303145" y="2670810"/>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146" name="Grupo 145"/>
          <p:cNvGrpSpPr/>
          <p:nvPr/>
        </p:nvGrpSpPr>
        <p:grpSpPr>
          <a:xfrm rot="5400000" flipH="1">
            <a:off x="1309003" y="221931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 name="Grupo 6"/>
          <p:cNvGrpSpPr/>
          <p:nvPr/>
        </p:nvGrpSpPr>
        <p:grpSpPr>
          <a:xfrm rot="5400000" flipH="1">
            <a:off x="3057158" y="2237734"/>
            <a:ext cx="1274445" cy="234950"/>
            <a:chOff x="4152748" y="3524056"/>
            <a:chExt cx="1274569" cy="255373"/>
          </a:xfrm>
        </p:grpSpPr>
        <p:cxnSp>
          <p:nvCxnSpPr>
            <p:cNvPr id="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 name="CaixaDeTexto 47"/>
          <p:cNvSpPr txBox="1"/>
          <p:nvPr/>
        </p:nvSpPr>
        <p:spPr>
          <a:xfrm>
            <a:off x="3973109" y="484024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1" name="CaixaDeTexto 47"/>
          <p:cNvSpPr txBox="1"/>
          <p:nvPr/>
        </p:nvSpPr>
        <p:spPr>
          <a:xfrm>
            <a:off x="199304" y="490184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2" name="Caixa de Texto 23"/>
          <p:cNvSpPr txBox="1"/>
          <p:nvPr/>
        </p:nvSpPr>
        <p:spPr>
          <a:xfrm>
            <a:off x="1139190" y="1998980"/>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3778885" y="206311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6" name="Conector Reto 49"/>
          <p:cNvCxnSpPr/>
          <p:nvPr/>
        </p:nvCxnSpPr>
        <p:spPr>
          <a:xfrm>
            <a:off x="1362175" y="281507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flipH="1">
            <a:off x="941705" y="272034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0" name="Conector Reto 74"/>
          <p:cNvCxnSpPr/>
          <p:nvPr/>
        </p:nvCxnSpPr>
        <p:spPr>
          <a:xfrm>
            <a:off x="8982075" y="513334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8551975" y="460565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742680" y="472821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9331325" y="56254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10281321" y="241462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8671480" y="47138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9485746" y="3003366"/>
            <a:ext cx="0" cy="15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8007510" y="439661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8126890" y="300914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8829040" y="286766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8829040" y="286766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8799899" y="2421700"/>
            <a:ext cx="27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8559234" y="52055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8760374" y="336641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7804785" y="41910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7804785" y="419100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10069612" y="284258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10439400" y="28676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10439400" y="28676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98" name="Grupo 34"/>
          <p:cNvGrpSpPr/>
          <p:nvPr/>
        </p:nvGrpSpPr>
        <p:grpSpPr>
          <a:xfrm rot="5400000" flipH="1">
            <a:off x="10797850" y="300653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11364595" y="38157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10290211" y="379511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10078502" y="468027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10147300" y="56261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10457180" y="472630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10457180" y="472630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8453120" y="51555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8965485" y="473604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7112160" y="441884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7653724" y="52379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6866890" y="42779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6866890" y="427799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7263679" y="348706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6" name="Caixa de Texto 117"/>
              <p:cNvSpPr txBox="1"/>
              <p:nvPr/>
            </p:nvSpPr>
            <p:spPr>
              <a:xfrm>
                <a:off x="11499850" y="262826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11499850" y="2628265"/>
                <a:ext cx="726440" cy="521970"/>
              </a:xfrm>
              <a:prstGeom prst="rect">
                <a:avLst/>
              </a:prstGeom>
              <a:blipFill rotWithShape="1">
                <a:blip r:embed="rId6"/>
                <a:stretch>
                  <a:fillRect/>
                </a:stretch>
              </a:blipFill>
            </p:spPr>
            <p:txBody>
              <a:bodyPr/>
              <a:lstStyle/>
              <a:p>
                <a:r>
                  <a:rPr lang="pt-BR" altLang="en-US">
                    <a:noFill/>
                  </a:rPr>
                  <a:t> </a:t>
                </a:r>
              </a:p>
            </p:txBody>
          </p:sp>
        </mc:Fallback>
      </mc:AlternateContent>
      <p:sp>
        <p:nvSpPr>
          <p:cNvPr id="55" name="Caixa de Texto 114"/>
          <p:cNvSpPr txBox="1"/>
          <p:nvPr/>
        </p:nvSpPr>
        <p:spPr>
          <a:xfrm>
            <a:off x="541020" y="304165"/>
            <a:ext cx="1127950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Ganho do Par-Diferencial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(impedancia vista no nó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6" name="Seta para a direita 175"/>
          <p:cNvSpPr/>
          <p:nvPr/>
        </p:nvSpPr>
        <p:spPr>
          <a:xfrm>
            <a:off x="5347335" y="365315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7" name="Caixa de Texto 23"/>
          <p:cNvSpPr txBox="1"/>
          <p:nvPr/>
        </p:nvSpPr>
        <p:spPr>
          <a:xfrm flipH="1">
            <a:off x="4806950" y="300291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75" name="Caixa de Texto 174"/>
              <p:cNvSpPr txBox="1"/>
              <p:nvPr/>
            </p:nvSpPr>
            <p:spPr>
              <a:xfrm>
                <a:off x="5118735" y="1656080"/>
                <a:ext cx="5433060" cy="521970"/>
              </a:xfrm>
              <a:prstGeom prst="rect">
                <a:avLst/>
              </a:prstGeom>
              <a:noFill/>
              <a:ln w="2222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𝑖𝑚𝑝𝑒𝑑𝑎𝑛𝑐𝑖𝑎</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𝑑𝑒</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𝑠𝑎</m:t>
                      </m:r>
                      <m:r>
                        <a:rPr lang="en-US" altLang="pt-BR" sz="2800" i="1" dirty="0">
                          <a:latin typeface="Cambria Math" panose="02040503050406030204" pitchFamily="18" charset="0"/>
                          <a:cs typeface="Cambria Math" panose="02040503050406030204" pitchFamily="18" charset="0"/>
                        </a:rPr>
                        <m:t>í</m:t>
                      </m:r>
                      <m:r>
                        <a:rPr lang="en-US" altLang="pt-BR" sz="2800" i="1" dirty="0">
                          <a:latin typeface="Cambria Math" panose="02040503050406030204" pitchFamily="18" charset="0"/>
                          <a:cs typeface="Cambria Math" panose="02040503050406030204" pitchFamily="18" charset="0"/>
                        </a:rPr>
                        <m:t>𝑑𝑎</m:t>
                      </m:r>
                      <m:r>
                        <a:rPr lang="en-US" altLang="pt-BR" sz="2800" i="1"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03</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5118735" y="1656080"/>
                <a:ext cx="5433060" cy="521970"/>
              </a:xfrm>
              <a:prstGeom prst="rect">
                <a:avLst/>
              </a:prstGeom>
              <a:blipFill rotWithShape="1">
                <a:blip r:embed="rId7"/>
                <a:stretch>
                  <a:fillRect l="-210" t="-2190" r="-199" b="-2068"/>
                </a:stretch>
              </a:blipFill>
              <a:ln w="22225">
                <a:solidFill>
                  <a:srgbClr val="FFFF00"/>
                </a:solidFill>
              </a:ln>
            </p:spPr>
            <p:txBody>
              <a:bodyPr/>
              <a:lstStyle/>
              <a:p>
                <a:r>
                  <a:rPr lang="pt-BR" altLang="en-US">
                    <a:noFill/>
                  </a:rPr>
                  <a:t> </a:t>
                </a:r>
              </a:p>
            </p:txBody>
          </p:sp>
        </mc:Fallback>
      </mc:AlternateContent>
      <p:sp>
        <p:nvSpPr>
          <p:cNvPr id="14" name="Forma livre 13"/>
          <p:cNvSpPr/>
          <p:nvPr/>
        </p:nvSpPr>
        <p:spPr>
          <a:xfrm>
            <a:off x="9170670" y="989330"/>
            <a:ext cx="916305" cy="804545"/>
          </a:xfrm>
          <a:custGeom>
            <a:avLst/>
            <a:gdLst>
              <a:gd name="connisteX0" fmla="*/ 196856 w 916311"/>
              <a:gd name="connsiteY0" fmla="*/ 804545 h 804545"/>
              <a:gd name="connisteX1" fmla="*/ 16516 w 916311"/>
              <a:gd name="connsiteY1" fmla="*/ 476250 h 804545"/>
              <a:gd name="connisteX2" fmla="*/ 577856 w 916311"/>
              <a:gd name="connsiteY2" fmla="*/ 433705 h 804545"/>
              <a:gd name="connisteX3" fmla="*/ 916311 w 916311"/>
              <a:gd name="connsiteY3" fmla="*/ 0 h 804545"/>
            </a:gdLst>
            <a:ahLst/>
            <a:cxnLst>
              <a:cxn ang="0">
                <a:pos x="connisteX0" y="connsiteY0"/>
              </a:cxn>
              <a:cxn ang="0">
                <a:pos x="connisteX1" y="connsiteY1"/>
              </a:cxn>
              <a:cxn ang="0">
                <a:pos x="connisteX2" y="connsiteY2"/>
              </a:cxn>
              <a:cxn ang="0">
                <a:pos x="connisteX3" y="connsiteY3"/>
              </a:cxn>
            </a:cxnLst>
            <a:rect l="l" t="t" r="r" b="b"/>
            <a:pathLst>
              <a:path w="916311" h="804545">
                <a:moveTo>
                  <a:pt x="196856" y="804545"/>
                </a:moveTo>
                <a:cubicBezTo>
                  <a:pt x="149866" y="739775"/>
                  <a:pt x="-59684" y="550545"/>
                  <a:pt x="16516" y="476250"/>
                </a:cubicBezTo>
                <a:cubicBezTo>
                  <a:pt x="92716" y="401955"/>
                  <a:pt x="398151" y="528955"/>
                  <a:pt x="577856" y="433705"/>
                </a:cubicBezTo>
                <a:cubicBezTo>
                  <a:pt x="757561" y="338455"/>
                  <a:pt x="859796" y="85725"/>
                  <a:pt x="916311" y="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Caixa de Texto 23"/>
          <p:cNvSpPr txBox="1"/>
          <p:nvPr/>
        </p:nvSpPr>
        <p:spPr>
          <a:xfrm flipH="1">
            <a:off x="9665335" y="457835"/>
            <a:ext cx="2283460" cy="95313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efeito do cascode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3" name="Caixa de Texto 8"/>
              <p:cNvSpPr txBox="1"/>
              <p:nvPr/>
            </p:nvSpPr>
            <p:spPr>
              <a:xfrm>
                <a:off x="4239260" y="5722620"/>
                <a:ext cx="621792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03</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3" name="Caixa de Texto 8"/>
              <p:cNvSpPr txBox="1">
                <a:spLocks noRot="1" noChangeAspect="1" noMove="1" noResize="1" noEditPoints="1" noAdjustHandles="1" noChangeArrowheads="1" noChangeShapeType="1" noTextEdit="1"/>
              </p:cNvSpPr>
              <p:nvPr/>
            </p:nvSpPr>
            <p:spPr>
              <a:xfrm>
                <a:off x="4239260" y="5722620"/>
                <a:ext cx="6217920" cy="895350"/>
              </a:xfrm>
              <a:prstGeom prst="rect">
                <a:avLst/>
              </a:prstGeom>
              <a:blipFill rotWithShape="1">
                <a:blip r:embed="rId8"/>
                <a:stretch>
                  <a:fillRect l="-357" t="-2482" r="-357" b="-2482"/>
                </a:stretch>
              </a:blipFill>
              <a:ln w="44450">
                <a:solidFill>
                  <a:srgbClr val="FFFF00"/>
                </a:solidFill>
              </a:ln>
            </p:spPr>
            <p:txBody>
              <a:bodyPr/>
              <a:lstStyle/>
              <a:p>
                <a:r>
                  <a:rPr lang="pt-BR" altLang="en-US">
                    <a:noFill/>
                  </a:rPr>
                  <a:t> </a:t>
                </a:r>
              </a:p>
            </p:txBody>
          </p:sp>
        </mc:Fallback>
      </mc:AlternateContent>
      <p:cxnSp>
        <p:nvCxnSpPr>
          <p:cNvPr id="34" name="Conector Reto 21"/>
          <p:cNvCxnSpPr/>
          <p:nvPr/>
        </p:nvCxnSpPr>
        <p:spPr>
          <a:xfrm rot="16200000" flipV="1">
            <a:off x="2675622" y="328170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2185" y="6346190"/>
            <a:ext cx="2743200" cy="365125"/>
          </a:xfrm>
        </p:spPr>
        <p:txBody>
          <a:bodyPr/>
          <a:p>
            <a:fld id="{74F297BB-B745-4CAB-BE1D-CE4C89382949}" type="slidenum">
              <a:rPr lang="pt-BR" smtClean="0"/>
            </a:fld>
            <a:endParaRPr lang="pt-B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5" name="Caixa de Texto 114"/>
          <p:cNvSpPr txBox="1"/>
          <p:nvPr/>
        </p:nvSpPr>
        <p:spPr>
          <a:xfrm>
            <a:off x="455930" y="313690"/>
            <a:ext cx="11279505" cy="58356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Cascode + Carga ativa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8"/>
              <p:cNvSpPr txBox="1"/>
              <p:nvPr/>
            </p:nvSpPr>
            <p:spPr>
              <a:xfrm>
                <a:off x="5736590" y="4805680"/>
                <a:ext cx="608330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04</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06</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3" name="Caixa de Texto 8"/>
              <p:cNvSpPr txBox="1">
                <a:spLocks noRot="1" noChangeAspect="1" noMove="1" noResize="1" noEditPoints="1" noAdjustHandles="1" noChangeArrowheads="1" noChangeShapeType="1" noTextEdit="1"/>
              </p:cNvSpPr>
              <p:nvPr/>
            </p:nvSpPr>
            <p:spPr>
              <a:xfrm>
                <a:off x="5736590" y="4805680"/>
                <a:ext cx="6083300" cy="895350"/>
              </a:xfrm>
              <a:prstGeom prst="rect">
                <a:avLst/>
              </a:prstGeom>
              <a:blipFill rotWithShape="1">
                <a:blip r:embed="rId1"/>
                <a:stretch>
                  <a:fillRect l="-365" t="-2482" r="-365" b="-2482"/>
                </a:stretch>
              </a:blipFill>
              <a:ln w="44450">
                <a:solidFill>
                  <a:srgbClr val="FFFF00"/>
                </a:solidFill>
              </a:ln>
            </p:spPr>
            <p:txBody>
              <a:bodyPr/>
              <a:lstStyle/>
              <a:p>
                <a:r>
                  <a:rPr lang="pt-BR" altLang="en-US">
                    <a:noFill/>
                  </a:rPr>
                  <a:t> </a:t>
                </a:r>
              </a:p>
            </p:txBody>
          </p:sp>
        </mc:Fallback>
      </mc:AlternateContent>
      <p:sp>
        <p:nvSpPr>
          <p:cNvPr id="34" name="Caixa de Texto 23"/>
          <p:cNvSpPr txBox="1"/>
          <p:nvPr/>
        </p:nvSpPr>
        <p:spPr>
          <a:xfrm>
            <a:off x="1265555" y="313118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76358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699235" y="4443176"/>
            <a:ext cx="1783849" cy="748570"/>
            <a:chOff x="8610600" y="2524505"/>
            <a:chExt cx="1783849" cy="748570"/>
          </a:xfrm>
        </p:grpSpPr>
        <p:cxnSp>
          <p:nvCxnSpPr>
            <p:cNvPr id="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1679675" y="457021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3"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flipH="1">
            <a:off x="3486150" y="31311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flipV="1">
            <a:off x="3202305" y="4451350"/>
            <a:ext cx="1783715" cy="748665"/>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flipH="1">
            <a:off x="3202305" y="460248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flipH="1">
            <a:off x="3866515" y="6744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de Seta Reta 59"/>
          <p:cNvCxnSpPr/>
          <p:nvPr/>
        </p:nvCxnSpPr>
        <p:spPr>
          <a:xfrm flipH="1">
            <a:off x="2097357" y="41007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4" name="Conector de Seta Reta 59"/>
          <p:cNvCxnSpPr/>
          <p:nvPr/>
        </p:nvCxnSpPr>
        <p:spPr>
          <a:xfrm flipH="1">
            <a:off x="3583257" y="40646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2064934" y="404776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0" name="CaixaDeTexto 47"/>
          <p:cNvSpPr txBox="1"/>
          <p:nvPr/>
        </p:nvSpPr>
        <p:spPr>
          <a:xfrm>
            <a:off x="3126019" y="399633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07" name="Conector Reto 21"/>
          <p:cNvCxnSpPr/>
          <p:nvPr/>
        </p:nvCxnSpPr>
        <p:spPr>
          <a:xfrm rot="5400000">
            <a:off x="269557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1965425" y="61513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14" name="Conector Reto 113"/>
          <p:cNvCxnSpPr/>
          <p:nvPr/>
        </p:nvCxnSpPr>
        <p:spPr>
          <a:xfrm flipV="1">
            <a:off x="294516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a:off x="2753777" y="588994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50" name="Grupo 137"/>
          <p:cNvGrpSpPr/>
          <p:nvPr/>
        </p:nvGrpSpPr>
        <p:grpSpPr>
          <a:xfrm rot="16200000" flipV="1">
            <a:off x="2473425" y="3090626"/>
            <a:ext cx="1783849" cy="748570"/>
            <a:chOff x="8610600" y="2524505"/>
            <a:chExt cx="1783849" cy="748570"/>
          </a:xfrm>
        </p:grpSpPr>
        <p:cxnSp>
          <p:nvCxnSpPr>
            <p:cNvPr id="152" name="Conector Reto 15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54"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9" name="Grupo 137"/>
          <p:cNvGrpSpPr/>
          <p:nvPr/>
        </p:nvGrpSpPr>
        <p:grpSpPr>
          <a:xfrm rot="5400000" flipH="1" flipV="1">
            <a:off x="1420595" y="3090626"/>
            <a:ext cx="1783849" cy="748570"/>
            <a:chOff x="8610600" y="2524505"/>
            <a:chExt cx="1783849" cy="748570"/>
          </a:xfrm>
        </p:grpSpPr>
        <p:cxnSp>
          <p:nvCxnSpPr>
            <p:cNvPr id="1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62"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6" name="Conector Reto 49"/>
          <p:cNvCxnSpPr/>
          <p:nvPr/>
        </p:nvCxnSpPr>
        <p:spPr>
          <a:xfrm flipH="1">
            <a:off x="2369820" y="344360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2651125" y="2689225"/>
            <a:ext cx="61150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3973109" y="484024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80" name="CaixaDeTexto 47"/>
          <p:cNvSpPr txBox="1"/>
          <p:nvPr/>
        </p:nvSpPr>
        <p:spPr>
          <a:xfrm>
            <a:off x="230419" y="484024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86" name="Caixa de Texto 23"/>
          <p:cNvSpPr txBox="1"/>
          <p:nvPr/>
        </p:nvSpPr>
        <p:spPr>
          <a:xfrm>
            <a:off x="1359535" y="184086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87" name="CaixaDeTexto 47"/>
          <p:cNvSpPr txBox="1"/>
          <p:nvPr/>
        </p:nvSpPr>
        <p:spPr>
          <a:xfrm>
            <a:off x="2144944" y="8340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88" name="CaixaDeTexto 47"/>
          <p:cNvSpPr txBox="1"/>
          <p:nvPr/>
        </p:nvSpPr>
        <p:spPr>
          <a:xfrm flipH="1">
            <a:off x="4173220" y="220218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89" name="Caixa de Texto 23"/>
          <p:cNvSpPr txBox="1"/>
          <p:nvPr/>
        </p:nvSpPr>
        <p:spPr>
          <a:xfrm flipH="1">
            <a:off x="3477260" y="18262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90" name="Conector Reto 49"/>
          <p:cNvCxnSpPr/>
          <p:nvPr/>
        </p:nvCxnSpPr>
        <p:spPr>
          <a:xfrm>
            <a:off x="3740885" y="26645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1" name="Grupo 137"/>
          <p:cNvGrpSpPr/>
          <p:nvPr/>
        </p:nvGrpSpPr>
        <p:grpSpPr>
          <a:xfrm rot="16200000" flipV="1">
            <a:off x="2471055" y="1805216"/>
            <a:ext cx="1783849" cy="741290"/>
            <a:chOff x="8610600" y="2531785"/>
            <a:chExt cx="1783849" cy="74129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98" name="Grupo 137"/>
          <p:cNvGrpSpPr/>
          <p:nvPr/>
        </p:nvGrpSpPr>
        <p:grpSpPr>
          <a:xfrm rot="5400000" flipH="1" flipV="1">
            <a:off x="1421865" y="1801576"/>
            <a:ext cx="1783849" cy="748570"/>
            <a:chOff x="8610600" y="2524505"/>
            <a:chExt cx="1783849" cy="748570"/>
          </a:xfrm>
        </p:grpSpPr>
        <p:cxnSp>
          <p:nvCxnSpPr>
            <p:cNvPr id="19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05" name="Conector Reto 49"/>
          <p:cNvCxnSpPr/>
          <p:nvPr/>
        </p:nvCxnSpPr>
        <p:spPr>
          <a:xfrm flipH="1">
            <a:off x="2371090" y="21545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49"/>
          <p:cNvCxnSpPr/>
          <p:nvPr/>
        </p:nvCxnSpPr>
        <p:spPr>
          <a:xfrm flipH="1">
            <a:off x="1950085" y="129413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ector de Seta Reta 59"/>
          <p:cNvCxnSpPr/>
          <p:nvPr/>
        </p:nvCxnSpPr>
        <p:spPr>
          <a:xfrm flipH="1">
            <a:off x="2859357" y="102168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208" name="Conector Reto 49"/>
          <p:cNvCxnSpPr/>
          <p:nvPr/>
        </p:nvCxnSpPr>
        <p:spPr>
          <a:xfrm flipH="1">
            <a:off x="1946275" y="268922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ector Reto 49"/>
          <p:cNvCxnSpPr/>
          <p:nvPr/>
        </p:nvCxnSpPr>
        <p:spPr>
          <a:xfrm rot="16200000" flipH="1">
            <a:off x="2425115" y="241368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Conector de Seta Reta 59"/>
          <p:cNvCxnSpPr/>
          <p:nvPr/>
        </p:nvCxnSpPr>
        <p:spPr>
          <a:xfrm flipH="1">
            <a:off x="3625167" y="26409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11" name="Caixa de Texto 114"/>
          <p:cNvSpPr txBox="1"/>
          <p:nvPr/>
        </p:nvSpPr>
        <p:spPr>
          <a:xfrm>
            <a:off x="4909185" y="1115060"/>
            <a:ext cx="7077710" cy="172212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achar o ganho do circuito é so conhecer o valor da impedancia de saída. Vejamos uma topologia que une (Cascode + Carga Ativa).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Neste caso a impedancia de saída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2" name="Caixa de Texto 211"/>
              <p:cNvSpPr txBox="1"/>
              <p:nvPr/>
            </p:nvSpPr>
            <p:spPr>
              <a:xfrm>
                <a:off x="5414645" y="3067685"/>
                <a:ext cx="5552440" cy="521970"/>
              </a:xfrm>
              <a:prstGeom prst="rect">
                <a:avLst/>
              </a:prstGeom>
              <a:noFill/>
              <a:ln w="2222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𝑖𝑚𝑝𝑒𝑑𝑎𝑛𝑐𝑖𝑎</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𝑑𝑒</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𝑠𝑎</m:t>
                      </m:r>
                      <m:r>
                        <a:rPr lang="en-US" altLang="pt-BR" sz="2800" i="1" dirty="0">
                          <a:latin typeface="Cambria Math" panose="02040503050406030204" pitchFamily="18" charset="0"/>
                          <a:cs typeface="Cambria Math" panose="02040503050406030204" pitchFamily="18" charset="0"/>
                        </a:rPr>
                        <m:t>í</m:t>
                      </m:r>
                      <m:r>
                        <a:rPr lang="en-US" altLang="pt-BR" sz="2800" i="1" dirty="0">
                          <a:latin typeface="Cambria Math" panose="02040503050406030204" pitchFamily="18" charset="0"/>
                          <a:cs typeface="Cambria Math" panose="02040503050406030204" pitchFamily="18" charset="0"/>
                        </a:rPr>
                        <m:t>𝑑𝑎</m:t>
                      </m:r>
                      <m:r>
                        <a:rPr lang="en-US" altLang="pt-BR" sz="2800" i="1"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04</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06</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12" name="Caixa de Texto 211"/>
              <p:cNvSpPr txBox="1">
                <a:spLocks noRot="1" noChangeAspect="1" noMove="1" noResize="1" noEditPoints="1" noAdjustHandles="1" noChangeArrowheads="1" noChangeShapeType="1" noTextEdit="1"/>
              </p:cNvSpPr>
              <p:nvPr/>
            </p:nvSpPr>
            <p:spPr>
              <a:xfrm>
                <a:off x="5414645" y="3067685"/>
                <a:ext cx="5552440" cy="521970"/>
              </a:xfrm>
              <a:prstGeom prst="rect">
                <a:avLst/>
              </a:prstGeom>
              <a:blipFill rotWithShape="1">
                <a:blip r:embed="rId2"/>
                <a:stretch>
                  <a:fillRect l="-206" t="-2190" r="-194" b="-2068"/>
                </a:stretch>
              </a:blipFill>
              <a:ln w="22225">
                <a:solidFill>
                  <a:srgbClr val="FFFF00"/>
                </a:solidFill>
              </a:ln>
            </p:spPr>
            <p:txBody>
              <a:bodyPr/>
              <a:lstStyle/>
              <a:p>
                <a:r>
                  <a:rPr lang="pt-BR" altLang="en-US">
                    <a:noFill/>
                  </a:rPr>
                  <a:t> </a:t>
                </a:r>
              </a:p>
            </p:txBody>
          </p:sp>
        </mc:Fallback>
      </mc:AlternateContent>
      <p:sp>
        <p:nvSpPr>
          <p:cNvPr id="213" name="Caixa de Texto 114"/>
          <p:cNvSpPr txBox="1"/>
          <p:nvPr/>
        </p:nvSpPr>
        <p:spPr>
          <a:xfrm>
            <a:off x="5226685" y="3872230"/>
            <a:ext cx="468566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por sua vez,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21"/>
          <p:cNvCxnSpPr/>
          <p:nvPr/>
        </p:nvCxnSpPr>
        <p:spPr>
          <a:xfrm rot="16200000" flipV="1">
            <a:off x="2697212" y="328170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2185" y="6346190"/>
            <a:ext cx="2743200" cy="365125"/>
          </a:xfrm>
        </p:spPr>
        <p:txBody>
          <a:bodyPr/>
          <a:p>
            <a:fld id="{74F297BB-B745-4CAB-BE1D-CE4C89382949}" type="slidenum">
              <a:rPr lang="pt-BR" smtClean="0"/>
            </a:fld>
            <a:endParaRPr lang="pt-BR"/>
          </a:p>
        </p:txBody>
      </p:sp>
      <p:cxnSp>
        <p:nvCxnSpPr>
          <p:cNvPr id="45" name="Conector Reto 74"/>
          <p:cNvCxnSpPr/>
          <p:nvPr/>
        </p:nvCxnSpPr>
        <p:spPr>
          <a:xfrm flipH="1">
            <a:off x="3719195" y="661797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5" name="Caixa de Texto 114"/>
          <p:cNvSpPr txBox="1"/>
          <p:nvPr/>
        </p:nvSpPr>
        <p:spPr>
          <a:xfrm>
            <a:off x="455930" y="313690"/>
            <a:ext cx="11279505" cy="58356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Cascode + Carga ativa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8"/>
              <p:cNvSpPr txBox="1"/>
              <p:nvPr/>
            </p:nvSpPr>
            <p:spPr>
              <a:xfrm>
                <a:off x="5414645" y="1248410"/>
                <a:ext cx="608330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03</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06</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3" name="Caixa de Texto 8"/>
              <p:cNvSpPr txBox="1">
                <a:spLocks noRot="1" noChangeAspect="1" noMove="1" noResize="1" noEditPoints="1" noAdjustHandles="1" noChangeArrowheads="1" noChangeShapeType="1" noTextEdit="1"/>
              </p:cNvSpPr>
              <p:nvPr/>
            </p:nvSpPr>
            <p:spPr>
              <a:xfrm>
                <a:off x="5414645" y="1248410"/>
                <a:ext cx="6083300" cy="895350"/>
              </a:xfrm>
              <a:prstGeom prst="rect">
                <a:avLst/>
              </a:prstGeom>
              <a:blipFill rotWithShape="1">
                <a:blip r:embed="rId1"/>
                <a:stretch>
                  <a:fillRect l="-365" t="-2482" r="-365" b="-2482"/>
                </a:stretch>
              </a:blipFill>
              <a:ln w="44450">
                <a:solidFill>
                  <a:srgbClr val="FFFF00"/>
                </a:solidFill>
              </a:ln>
            </p:spPr>
            <p:txBody>
              <a:bodyPr/>
              <a:lstStyle/>
              <a:p>
                <a:r>
                  <a:rPr lang="pt-BR" altLang="en-US">
                    <a:noFill/>
                  </a:rPr>
                  <a:t> </a:t>
                </a:r>
              </a:p>
            </p:txBody>
          </p:sp>
        </mc:Fallback>
      </mc:AlternateContent>
      <p:sp>
        <p:nvSpPr>
          <p:cNvPr id="34" name="Caixa de Texto 23"/>
          <p:cNvSpPr txBox="1"/>
          <p:nvPr/>
        </p:nvSpPr>
        <p:spPr>
          <a:xfrm>
            <a:off x="1245235" y="313118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74326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678915" y="4443176"/>
            <a:ext cx="1783849" cy="748570"/>
            <a:chOff x="8610600" y="2524505"/>
            <a:chExt cx="1783849" cy="748570"/>
          </a:xfrm>
        </p:grpSpPr>
        <p:cxnSp>
          <p:nvCxnSpPr>
            <p:cNvPr id="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1659355" y="457021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3" name="Conector Reto 74"/>
          <p:cNvCxnSpPr/>
          <p:nvPr/>
        </p:nvCxnSpPr>
        <p:spPr>
          <a:xfrm>
            <a:off x="193603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Conector Reto 49"/>
          <p:cNvCxnSpPr/>
          <p:nvPr/>
        </p:nvCxnSpPr>
        <p:spPr>
          <a:xfrm>
            <a:off x="193812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flipH="1">
            <a:off x="3465830" y="31311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flipV="1">
            <a:off x="3197860" y="4451350"/>
            <a:ext cx="1783715" cy="748665"/>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flipH="1">
            <a:off x="3181985" y="460248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flipH="1">
            <a:off x="3846195" y="6744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9"/>
          <p:cNvCxnSpPr/>
          <p:nvPr/>
        </p:nvCxnSpPr>
        <p:spPr>
          <a:xfrm flipH="1">
            <a:off x="281749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de Seta Reta 59"/>
          <p:cNvCxnSpPr/>
          <p:nvPr/>
        </p:nvCxnSpPr>
        <p:spPr>
          <a:xfrm flipH="1">
            <a:off x="2077037" y="41007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4" name="Conector de Seta Reta 59"/>
          <p:cNvCxnSpPr/>
          <p:nvPr/>
        </p:nvCxnSpPr>
        <p:spPr>
          <a:xfrm flipH="1">
            <a:off x="3562937" y="40646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2044614" y="404776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0" name="CaixaDeTexto 47"/>
          <p:cNvSpPr txBox="1"/>
          <p:nvPr/>
        </p:nvSpPr>
        <p:spPr>
          <a:xfrm>
            <a:off x="3105699" y="399633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07" name="Conector Reto 21"/>
          <p:cNvCxnSpPr/>
          <p:nvPr/>
        </p:nvCxnSpPr>
        <p:spPr>
          <a:xfrm rot="5400000">
            <a:off x="267525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1945105" y="61513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14" name="Conector Reto 113"/>
          <p:cNvCxnSpPr/>
          <p:nvPr/>
        </p:nvCxnSpPr>
        <p:spPr>
          <a:xfrm flipV="1">
            <a:off x="292484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a:off x="2733457" y="588994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50" name="Grupo 137"/>
          <p:cNvGrpSpPr/>
          <p:nvPr/>
        </p:nvGrpSpPr>
        <p:grpSpPr>
          <a:xfrm rot="16200000" flipV="1">
            <a:off x="2468980" y="3090626"/>
            <a:ext cx="1783849" cy="748570"/>
            <a:chOff x="8610600" y="2524505"/>
            <a:chExt cx="1783849" cy="748570"/>
          </a:xfrm>
        </p:grpSpPr>
        <p:cxnSp>
          <p:nvCxnSpPr>
            <p:cNvPr id="152" name="Conector Reto 15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54"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9" name="Grupo 137"/>
          <p:cNvGrpSpPr/>
          <p:nvPr/>
        </p:nvGrpSpPr>
        <p:grpSpPr>
          <a:xfrm rot="5400000" flipH="1" flipV="1">
            <a:off x="1400275" y="3090626"/>
            <a:ext cx="1783849" cy="748570"/>
            <a:chOff x="8610600" y="2524505"/>
            <a:chExt cx="1783849" cy="748570"/>
          </a:xfrm>
        </p:grpSpPr>
        <p:cxnSp>
          <p:nvCxnSpPr>
            <p:cNvPr id="1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62"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6" name="Conector Reto 49"/>
          <p:cNvCxnSpPr/>
          <p:nvPr/>
        </p:nvCxnSpPr>
        <p:spPr>
          <a:xfrm flipH="1">
            <a:off x="2349500" y="344360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2472055" y="2689225"/>
            <a:ext cx="74295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3952789" y="484024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80" name="CaixaDeTexto 47"/>
          <p:cNvSpPr txBox="1"/>
          <p:nvPr/>
        </p:nvSpPr>
        <p:spPr>
          <a:xfrm>
            <a:off x="210099" y="484024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86" name="Caixa de Texto 23"/>
          <p:cNvSpPr txBox="1"/>
          <p:nvPr/>
        </p:nvSpPr>
        <p:spPr>
          <a:xfrm>
            <a:off x="1339215" y="184086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87" name="CaixaDeTexto 47"/>
          <p:cNvSpPr txBox="1"/>
          <p:nvPr/>
        </p:nvSpPr>
        <p:spPr>
          <a:xfrm>
            <a:off x="2124624" y="8340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88" name="CaixaDeTexto 47"/>
          <p:cNvSpPr txBox="1"/>
          <p:nvPr/>
        </p:nvSpPr>
        <p:spPr>
          <a:xfrm flipH="1">
            <a:off x="4152900" y="220218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89" name="Caixa de Texto 23"/>
          <p:cNvSpPr txBox="1"/>
          <p:nvPr/>
        </p:nvSpPr>
        <p:spPr>
          <a:xfrm flipH="1">
            <a:off x="3456940" y="18262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90" name="Conector Reto 49"/>
          <p:cNvCxnSpPr/>
          <p:nvPr/>
        </p:nvCxnSpPr>
        <p:spPr>
          <a:xfrm>
            <a:off x="3720565" y="26645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1" name="Grupo 137"/>
          <p:cNvGrpSpPr/>
          <p:nvPr/>
        </p:nvGrpSpPr>
        <p:grpSpPr>
          <a:xfrm rot="16200000" flipV="1">
            <a:off x="2466610" y="1805216"/>
            <a:ext cx="1783849" cy="741290"/>
            <a:chOff x="8610600" y="2531785"/>
            <a:chExt cx="1783849" cy="74129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98" name="Grupo 137"/>
          <p:cNvGrpSpPr/>
          <p:nvPr/>
        </p:nvGrpSpPr>
        <p:grpSpPr>
          <a:xfrm rot="5400000" flipH="1" flipV="1">
            <a:off x="1401545" y="1801576"/>
            <a:ext cx="1783849" cy="748570"/>
            <a:chOff x="8610600" y="2524505"/>
            <a:chExt cx="1783849" cy="748570"/>
          </a:xfrm>
        </p:grpSpPr>
        <p:cxnSp>
          <p:nvCxnSpPr>
            <p:cNvPr id="19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05" name="Conector Reto 49"/>
          <p:cNvCxnSpPr/>
          <p:nvPr/>
        </p:nvCxnSpPr>
        <p:spPr>
          <a:xfrm flipH="1">
            <a:off x="2350770" y="21545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49"/>
          <p:cNvCxnSpPr/>
          <p:nvPr/>
        </p:nvCxnSpPr>
        <p:spPr>
          <a:xfrm flipH="1">
            <a:off x="1913890" y="1283970"/>
            <a:ext cx="18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ector de Seta Reta 59"/>
          <p:cNvCxnSpPr/>
          <p:nvPr/>
        </p:nvCxnSpPr>
        <p:spPr>
          <a:xfrm flipH="1">
            <a:off x="2839037" y="102168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208" name="Conector Reto 49"/>
          <p:cNvCxnSpPr/>
          <p:nvPr/>
        </p:nvCxnSpPr>
        <p:spPr>
          <a:xfrm flipH="1">
            <a:off x="1925955" y="268922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ector Reto 49"/>
          <p:cNvCxnSpPr/>
          <p:nvPr/>
        </p:nvCxnSpPr>
        <p:spPr>
          <a:xfrm rot="16200000" flipH="1">
            <a:off x="2404795" y="241368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Conector de Seta Reta 59"/>
          <p:cNvCxnSpPr/>
          <p:nvPr/>
        </p:nvCxnSpPr>
        <p:spPr>
          <a:xfrm flipH="1">
            <a:off x="3604847" y="26409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11" name="Caixa de Texto 114"/>
          <p:cNvSpPr txBox="1"/>
          <p:nvPr/>
        </p:nvSpPr>
        <p:spPr>
          <a:xfrm>
            <a:off x="5026660" y="2362835"/>
            <a:ext cx="7077710" cy="119888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Veja que quando comparamos este ganho com o do par diferencial com Carga Ativa, sem cascode, vemos que ele não cresce muito.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114"/>
          <p:cNvSpPr txBox="1"/>
          <p:nvPr/>
        </p:nvSpPr>
        <p:spPr>
          <a:xfrm>
            <a:off x="5935980" y="4602480"/>
            <a:ext cx="6168390" cy="193802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razão para isso é que o impedancia da carga ativa,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06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é ´baixa´ e limita o ganho. Esta impedancia deve ser também aumentada. Ja sabemos como fazer isso.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8"/>
              <p:cNvSpPr txBox="1"/>
              <p:nvPr/>
            </p:nvSpPr>
            <p:spPr>
              <a:xfrm>
                <a:off x="5414645" y="1259205"/>
                <a:ext cx="608330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04</m:t>
                          </m:r>
                        </m:sub>
                      </m:sSub>
                      <m:r>
                        <a:rPr lang="en-US" altLang="pt-BR" sz="2800" i="1">
                          <a:latin typeface="Cambria Math" panose="02040503050406030204" pitchFamily="18" charset="0"/>
                          <a:cs typeface="Cambria Math" panose="02040503050406030204" pitchFamily="18" charset="0"/>
                        </a:rPr>
                        <m:t>//</m:t>
                      </m:r>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𝒓</m:t>
                          </m:r>
                        </m:e>
                        <m:sub>
                          <m:r>
                            <a:rPr lang="en-US" altLang="pt-BR" sz="2800" b="1" i="1">
                              <a:latin typeface="Cambria Math" panose="02040503050406030204" pitchFamily="18" charset="0"/>
                              <a:cs typeface="Cambria Math" panose="02040503050406030204" pitchFamily="18" charset="0"/>
                            </a:rPr>
                            <m:t>𝟎𝟔</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8"/>
              <p:cNvSpPr txBox="1">
                <a:spLocks noRot="1" noChangeAspect="1" noMove="1" noResize="1" noEditPoints="1" noAdjustHandles="1" noChangeArrowheads="1" noChangeShapeType="1" noTextEdit="1"/>
              </p:cNvSpPr>
              <p:nvPr/>
            </p:nvSpPr>
            <p:spPr>
              <a:xfrm>
                <a:off x="5414645" y="1259205"/>
                <a:ext cx="6083300" cy="895350"/>
              </a:xfrm>
              <a:prstGeom prst="rect">
                <a:avLst/>
              </a:prstGeom>
              <a:blipFill rotWithShape="1">
                <a:blip r:embed="rId2"/>
                <a:stretch>
                  <a:fillRect l="-365" t="-2482" r="-365" b="-2482"/>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8"/>
              <p:cNvSpPr txBox="1"/>
              <p:nvPr/>
            </p:nvSpPr>
            <p:spPr>
              <a:xfrm>
                <a:off x="6562090" y="3853180"/>
                <a:ext cx="4125595" cy="52197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𝒓</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𝟎𝟒</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8"/>
              <p:cNvSpPr txBox="1">
                <a:spLocks noRot="1" noChangeAspect="1" noMove="1" noResize="1" noEditPoints="1" noAdjustHandles="1" noChangeArrowheads="1" noChangeShapeType="1" noTextEdit="1"/>
              </p:cNvSpPr>
              <p:nvPr/>
            </p:nvSpPr>
            <p:spPr>
              <a:xfrm>
                <a:off x="6562090" y="3853180"/>
                <a:ext cx="4125595" cy="521970"/>
              </a:xfrm>
              <a:prstGeom prst="rect">
                <a:avLst/>
              </a:prstGeom>
              <a:blipFill rotWithShape="1">
                <a:blip r:embed="rId3"/>
                <a:stretch>
                  <a:fillRect l="-539" t="-4258" r="-539" b="-4258"/>
                </a:stretch>
              </a:blipFill>
              <a:ln w="44450">
                <a:solidFill>
                  <a:srgbClr val="FFFF00"/>
                </a:solidFill>
              </a:ln>
            </p:spPr>
            <p:txBody>
              <a:bodyPr/>
              <a:lstStyle/>
              <a:p>
                <a:r>
                  <a:rPr lang="pt-BR" altLang="en-US">
                    <a:noFill/>
                  </a:rPr>
                  <a:t> </a:t>
                </a:r>
              </a:p>
            </p:txBody>
          </p:sp>
        </mc:Fallback>
      </mc:AlternateContent>
      <p:cxnSp>
        <p:nvCxnSpPr>
          <p:cNvPr id="6" name="Conector Reto 21"/>
          <p:cNvCxnSpPr/>
          <p:nvPr/>
        </p:nvCxnSpPr>
        <p:spPr>
          <a:xfrm rot="16200000" flipV="1">
            <a:off x="2675622" y="328170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 name="Conector Reto 21"/>
          <p:cNvCxnSpPr/>
          <p:nvPr/>
        </p:nvCxnSpPr>
        <p:spPr>
          <a:xfrm rot="16200000" flipV="1">
            <a:off x="2697212" y="328170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2185" y="6346190"/>
            <a:ext cx="2743200" cy="365125"/>
          </a:xfrm>
        </p:spPr>
        <p:txBody>
          <a:bodyPr/>
          <a:p>
            <a:fld id="{74F297BB-B745-4CAB-BE1D-CE4C89382949}" type="slidenum">
              <a:rPr lang="pt-BR" smtClean="0"/>
            </a:fld>
            <a:endParaRPr lang="pt-BR"/>
          </a:p>
        </p:txBody>
      </p:sp>
      <p:cxnSp>
        <p:nvCxnSpPr>
          <p:cNvPr id="45" name="Conector Reto 74"/>
          <p:cNvCxnSpPr/>
          <p:nvPr/>
        </p:nvCxnSpPr>
        <p:spPr>
          <a:xfrm flipH="1">
            <a:off x="3538855" y="647700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5" name="Caixa de Texto 114"/>
          <p:cNvSpPr txBox="1"/>
          <p:nvPr/>
        </p:nvSpPr>
        <p:spPr>
          <a:xfrm>
            <a:off x="4702810" y="325755"/>
            <a:ext cx="7122795" cy="107632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Cascode + Carga ativa 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8"/>
              <p:cNvSpPr txBox="1"/>
              <p:nvPr/>
            </p:nvSpPr>
            <p:spPr>
              <a:xfrm>
                <a:off x="5194300" y="5309870"/>
                <a:ext cx="683387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04</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07</m:t>
                          </m:r>
                        </m:sub>
                      </m:sSub>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3" name="Caixa de Texto 8"/>
              <p:cNvSpPr txBox="1">
                <a:spLocks noRot="1" noChangeAspect="1" noMove="1" noResize="1" noEditPoints="1" noAdjustHandles="1" noChangeArrowheads="1" noChangeShapeType="1" noTextEdit="1"/>
              </p:cNvSpPr>
              <p:nvPr/>
            </p:nvSpPr>
            <p:spPr>
              <a:xfrm>
                <a:off x="5194300" y="5309870"/>
                <a:ext cx="6833870" cy="895350"/>
              </a:xfrm>
              <a:prstGeom prst="rect">
                <a:avLst/>
              </a:prstGeom>
              <a:blipFill rotWithShape="1">
                <a:blip r:embed="rId1"/>
                <a:stretch>
                  <a:fillRect l="-325" t="-2482" r="-325" b="-2482"/>
                </a:stretch>
              </a:blipFill>
              <a:ln w="44450">
                <a:solidFill>
                  <a:srgbClr val="FFFF00"/>
                </a:solidFill>
              </a:ln>
            </p:spPr>
            <p:txBody>
              <a:bodyPr/>
              <a:lstStyle/>
              <a:p>
                <a:r>
                  <a:rPr lang="pt-BR" altLang="en-US">
                    <a:noFill/>
                  </a:rPr>
                  <a:t> </a:t>
                </a:r>
              </a:p>
            </p:txBody>
          </p:sp>
        </mc:Fallback>
      </mc:AlternateContent>
      <p:sp>
        <p:nvSpPr>
          <p:cNvPr id="34" name="Caixa de Texto 23"/>
          <p:cNvSpPr txBox="1"/>
          <p:nvPr/>
        </p:nvSpPr>
        <p:spPr>
          <a:xfrm>
            <a:off x="1064895" y="306133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562929" y="65676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498575" y="4302206"/>
            <a:ext cx="1783849" cy="748570"/>
            <a:chOff x="8610600" y="2524505"/>
            <a:chExt cx="1783849" cy="748570"/>
          </a:xfrm>
        </p:grpSpPr>
        <p:cxnSp>
          <p:nvCxnSpPr>
            <p:cNvPr id="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1479015" y="442924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3" name="Conector Reto 74"/>
          <p:cNvCxnSpPr/>
          <p:nvPr/>
        </p:nvCxnSpPr>
        <p:spPr>
          <a:xfrm>
            <a:off x="1755695" y="64772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Conector Reto 49"/>
          <p:cNvCxnSpPr/>
          <p:nvPr/>
        </p:nvCxnSpPr>
        <p:spPr>
          <a:xfrm>
            <a:off x="1757780" y="55627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flipH="1">
            <a:off x="3285490" y="30613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flipV="1">
            <a:off x="2985770" y="4310380"/>
            <a:ext cx="1783715" cy="748665"/>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flipH="1">
            <a:off x="3001645" y="44615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flipH="1">
            <a:off x="3665855" y="66040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9"/>
          <p:cNvCxnSpPr/>
          <p:nvPr/>
        </p:nvCxnSpPr>
        <p:spPr>
          <a:xfrm flipH="1">
            <a:off x="2637155" y="556260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de Seta Reta 59"/>
          <p:cNvCxnSpPr/>
          <p:nvPr/>
        </p:nvCxnSpPr>
        <p:spPr>
          <a:xfrm flipH="1">
            <a:off x="1896697" y="40309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4" name="Conector de Seta Reta 59"/>
          <p:cNvCxnSpPr/>
          <p:nvPr/>
        </p:nvCxnSpPr>
        <p:spPr>
          <a:xfrm flipH="1">
            <a:off x="3382597" y="39947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864274" y="397791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0" name="CaixaDeTexto 47"/>
          <p:cNvSpPr txBox="1"/>
          <p:nvPr/>
        </p:nvSpPr>
        <p:spPr>
          <a:xfrm>
            <a:off x="2925359" y="392648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07" name="Conector Reto 21"/>
          <p:cNvCxnSpPr/>
          <p:nvPr/>
        </p:nvCxnSpPr>
        <p:spPr>
          <a:xfrm rot="5400000">
            <a:off x="2494915" y="580453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1764765" y="60103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14" name="Conector Reto 113"/>
          <p:cNvCxnSpPr/>
          <p:nvPr/>
        </p:nvCxnSpPr>
        <p:spPr>
          <a:xfrm flipV="1">
            <a:off x="2728631" y="555978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a:off x="2553117" y="574897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50" name="Grupo 137"/>
          <p:cNvGrpSpPr/>
          <p:nvPr/>
        </p:nvGrpSpPr>
        <p:grpSpPr>
          <a:xfrm rot="16200000" flipV="1">
            <a:off x="2508138" y="3256149"/>
            <a:ext cx="1313103" cy="748570"/>
            <a:chOff x="8610600" y="2524505"/>
            <a:chExt cx="1313103" cy="748570"/>
          </a:xfrm>
        </p:grpSpPr>
        <p:cxnSp>
          <p:nvCxnSpPr>
            <p:cNvPr id="152" name="Conector Reto 15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54"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9" name="Grupo 137"/>
          <p:cNvGrpSpPr/>
          <p:nvPr/>
        </p:nvGrpSpPr>
        <p:grpSpPr>
          <a:xfrm rot="5400000" flipH="1" flipV="1">
            <a:off x="1219935" y="3020776"/>
            <a:ext cx="1783849" cy="748570"/>
            <a:chOff x="8610600" y="2524505"/>
            <a:chExt cx="1783849" cy="748570"/>
          </a:xfrm>
        </p:grpSpPr>
        <p:cxnSp>
          <p:nvCxnSpPr>
            <p:cNvPr id="1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62"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6" name="Conector Reto 49"/>
          <p:cNvCxnSpPr/>
          <p:nvPr/>
        </p:nvCxnSpPr>
        <p:spPr>
          <a:xfrm flipH="1">
            <a:off x="2169160" y="33737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2183765" y="2713990"/>
            <a:ext cx="756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3515274" y="504916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80" name="CaixaDeTexto 47"/>
          <p:cNvSpPr txBox="1"/>
          <p:nvPr/>
        </p:nvSpPr>
        <p:spPr>
          <a:xfrm>
            <a:off x="234864" y="501868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86" name="Caixa de Texto 23"/>
          <p:cNvSpPr txBox="1"/>
          <p:nvPr/>
        </p:nvSpPr>
        <p:spPr>
          <a:xfrm>
            <a:off x="1157605" y="126936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87" name="CaixaDeTexto 47"/>
          <p:cNvSpPr txBox="1"/>
          <p:nvPr/>
        </p:nvSpPr>
        <p:spPr>
          <a:xfrm>
            <a:off x="2657389" y="40350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88" name="CaixaDeTexto 47"/>
          <p:cNvSpPr txBox="1"/>
          <p:nvPr/>
        </p:nvSpPr>
        <p:spPr>
          <a:xfrm flipH="1">
            <a:off x="3888105" y="29032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89" name="Caixa de Texto 23"/>
          <p:cNvSpPr txBox="1"/>
          <p:nvPr/>
        </p:nvSpPr>
        <p:spPr>
          <a:xfrm flipH="1">
            <a:off x="3275330" y="12547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90" name="Conector Reto 49"/>
          <p:cNvCxnSpPr/>
          <p:nvPr/>
        </p:nvCxnSpPr>
        <p:spPr>
          <a:xfrm>
            <a:off x="3538955" y="290397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1" name="Grupo 137"/>
          <p:cNvGrpSpPr/>
          <p:nvPr/>
        </p:nvGrpSpPr>
        <p:grpSpPr>
          <a:xfrm rot="16200000" flipV="1">
            <a:off x="2492412" y="1173811"/>
            <a:ext cx="1362665" cy="742550"/>
            <a:chOff x="8870942" y="2530525"/>
            <a:chExt cx="1362665" cy="74255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870942" y="2530525"/>
              <a:ext cx="25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09607" y="2549174"/>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98" name="Grupo 137"/>
          <p:cNvGrpSpPr/>
          <p:nvPr/>
        </p:nvGrpSpPr>
        <p:grpSpPr>
          <a:xfrm rot="5400000" flipH="1" flipV="1">
            <a:off x="1293771" y="1293117"/>
            <a:ext cx="1636977" cy="750310"/>
            <a:chOff x="8610600" y="2522765"/>
            <a:chExt cx="1636977" cy="750310"/>
          </a:xfrm>
        </p:grpSpPr>
        <p:cxnSp>
          <p:nvCxnSpPr>
            <p:cNvPr id="19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3" name="Conector Reto 22"/>
            <p:cNvCxnSpPr/>
            <p:nvPr/>
          </p:nvCxnSpPr>
          <p:spPr>
            <a:xfrm>
              <a:off x="9923577" y="2522765"/>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05" name="Conector Reto 49"/>
          <p:cNvCxnSpPr/>
          <p:nvPr/>
        </p:nvCxnSpPr>
        <p:spPr>
          <a:xfrm flipH="1">
            <a:off x="2169160" y="157289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49"/>
          <p:cNvCxnSpPr/>
          <p:nvPr/>
        </p:nvCxnSpPr>
        <p:spPr>
          <a:xfrm flipH="1">
            <a:off x="1751330" y="86360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ector de Seta Reta 59"/>
          <p:cNvCxnSpPr/>
          <p:nvPr/>
        </p:nvCxnSpPr>
        <p:spPr>
          <a:xfrm flipH="1">
            <a:off x="2637107" y="56130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208" name="Conector Reto 49"/>
          <p:cNvCxnSpPr/>
          <p:nvPr/>
        </p:nvCxnSpPr>
        <p:spPr>
          <a:xfrm flipH="1">
            <a:off x="2794000" y="210185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ector Reto 49"/>
          <p:cNvCxnSpPr/>
          <p:nvPr/>
        </p:nvCxnSpPr>
        <p:spPr>
          <a:xfrm rot="16200000" flipH="1">
            <a:off x="2534335" y="185171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11" name="Caixa de Texto 114"/>
              <p:cNvSpPr txBox="1"/>
              <p:nvPr/>
            </p:nvSpPr>
            <p:spPr>
              <a:xfrm>
                <a:off x="4815205" y="1544955"/>
                <a:ext cx="7077710" cy="3138170"/>
              </a:xfrm>
              <a:prstGeom prst="rect">
                <a:avLst/>
              </a:prstGeom>
              <a:noFill/>
            </p:spPr>
            <p:txBody>
              <a:bodyPr wrap="square" rtlCol="0" anchor="t">
                <a:spAutoFit/>
              </a:bodyPr>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determinar o ganho diferencia do circuito estimando a impedancia de saída. Ela terá dois componentes em paralelo, sendo um</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devido aos transistores cascode Q3/Q4 e o pra diferencial (</a:t>
                </a:r>
                <a14:m>
                  <m:oMath xmlns:m="http://schemas.openxmlformats.org/officeDocument/2006/math">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4</m:t>
                    </m:r>
                  </m:oMath>
                </a14:m>
                <a:r>
                  <a:rPr lang="pt-BR" altLang="en-US" sz="2400" b="1">
                    <a:latin typeface="Comic Sans MS" panose="030F0702030302020204" pitchFamily="66" charset="0"/>
                    <a:cs typeface="Comic Sans MS" panose="030F0702030302020204" pitchFamily="66" charset="0"/>
                  </a:rPr>
                  <a:t>)</a:t>
                </a:r>
                <a:endParaRPr lang="pt-BR" altLang="en-US" sz="2400" b="1">
                  <a:latin typeface="Comic Sans MS" panose="030F0702030302020204" pitchFamily="66" charset="0"/>
                  <a:cs typeface="Comic Sans MS" panose="030F0702030302020204" pitchFamily="66" charset="0"/>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outro devido o espelho de Wilson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07</m:t>
                        </m:r>
                      </m:sub>
                    </m:sSub>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oMath>
                </a14:m>
                <a:r>
                  <a:rPr lang="pt-BR" altLang="en-US" sz="2400" b="1">
                    <a:latin typeface="Comic Sans MS" panose="030F0702030302020204" pitchFamily="66" charset="0"/>
                    <a:cs typeface="Comic Sans MS" panose="030F0702030302020204" pitchFamily="66" charset="0"/>
                  </a:rPr>
                  <a:t>)</a:t>
                </a:r>
                <a:endParaRPr lang="pt-BR" altLang="en-US" sz="2400" b="1">
                  <a:latin typeface="Comic Sans MS" panose="030F0702030302020204" pitchFamily="66" charset="0"/>
                  <a:cs typeface="Comic Sans MS" panose="030F0702030302020204" pitchFamily="66" charset="0"/>
                </a:endParaRPr>
              </a:p>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será</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11" name="Caixa de Texto 114"/>
              <p:cNvSpPr txBox="1">
                <a:spLocks noRot="1" noChangeAspect="1" noMove="1" noResize="1" noEditPoints="1" noAdjustHandles="1" noChangeArrowheads="1" noChangeShapeType="1" noTextEdit="1"/>
              </p:cNvSpPr>
              <p:nvPr/>
            </p:nvSpPr>
            <p:spPr>
              <a:xfrm>
                <a:off x="4815205" y="1544955"/>
                <a:ext cx="7077710" cy="31381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1" name="Grupo 137"/>
          <p:cNvGrpSpPr/>
          <p:nvPr/>
        </p:nvGrpSpPr>
        <p:grpSpPr>
          <a:xfrm rot="16200000" flipV="1">
            <a:off x="2766681" y="2229117"/>
            <a:ext cx="815368" cy="741045"/>
            <a:chOff x="8841217" y="2531785"/>
            <a:chExt cx="1082486" cy="741290"/>
          </a:xfrm>
        </p:grpSpPr>
        <p:cxnSp>
          <p:nvCxnSpPr>
            <p:cNvPr id="1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 name="Conector Reto 21"/>
            <p:cNvCxnSpPr/>
            <p:nvPr/>
          </p:nvCxnSpPr>
          <p:spPr>
            <a:xfrm>
              <a:off x="8841217" y="2539148"/>
              <a:ext cx="238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8" name="Conector Reto 49"/>
          <p:cNvCxnSpPr/>
          <p:nvPr/>
        </p:nvCxnSpPr>
        <p:spPr>
          <a:xfrm flipH="1">
            <a:off x="1744980" y="249301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flipH="1">
            <a:off x="3361690" y="219202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Q7</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21"/>
          <p:cNvCxnSpPr/>
          <p:nvPr/>
        </p:nvCxnSpPr>
        <p:spPr>
          <a:xfrm rot="16200000" flipV="1">
            <a:off x="2584817" y="322328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2185" y="6346190"/>
            <a:ext cx="2743200" cy="365125"/>
          </a:xfrm>
        </p:spPr>
        <p:txBody>
          <a:bodyPr/>
          <a:p>
            <a:fld id="{74F297BB-B745-4CAB-BE1D-CE4C89382949}" type="slidenum">
              <a:rPr lang="pt-BR" smtClean="0"/>
            </a:fld>
            <a:endParaRPr lang="pt-BR"/>
          </a:p>
        </p:txBody>
      </p:sp>
      <p:cxnSp>
        <p:nvCxnSpPr>
          <p:cNvPr id="45" name="Conector Reto 74"/>
          <p:cNvCxnSpPr/>
          <p:nvPr/>
        </p:nvCxnSpPr>
        <p:spPr>
          <a:xfrm flipH="1">
            <a:off x="3062605" y="646684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5" name="Caixa de Texto 114"/>
          <p:cNvSpPr txBox="1"/>
          <p:nvPr/>
        </p:nvSpPr>
        <p:spPr>
          <a:xfrm>
            <a:off x="4702810" y="325755"/>
            <a:ext cx="7122795" cy="107632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Cascode + Carga Ativa 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8"/>
              <p:cNvSpPr txBox="1"/>
              <p:nvPr/>
            </p:nvSpPr>
            <p:spPr>
              <a:xfrm>
                <a:off x="3954780" y="1691005"/>
                <a:ext cx="8051165" cy="78041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04</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07</m:t>
                          </m:r>
                        </m:sub>
                      </m:sSub>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3" name="Caixa de Texto 8"/>
              <p:cNvSpPr txBox="1">
                <a:spLocks noRot="1" noChangeAspect="1" noMove="1" noResize="1" noEditPoints="1" noAdjustHandles="1" noChangeArrowheads="1" noChangeShapeType="1" noTextEdit="1"/>
              </p:cNvSpPr>
              <p:nvPr/>
            </p:nvSpPr>
            <p:spPr>
              <a:xfrm>
                <a:off x="3954780" y="1691005"/>
                <a:ext cx="8051165" cy="780415"/>
              </a:xfrm>
              <a:prstGeom prst="rect">
                <a:avLst/>
              </a:prstGeom>
              <a:blipFill rotWithShape="1">
                <a:blip r:embed="rId1"/>
                <a:stretch>
                  <a:fillRect l="-276" t="-2848" r="-276" b="-2848"/>
                </a:stretch>
              </a:blipFill>
              <a:ln w="44450">
                <a:solidFill>
                  <a:srgbClr val="FFFF00"/>
                </a:solidFill>
              </a:ln>
            </p:spPr>
            <p:txBody>
              <a:bodyPr/>
              <a:lstStyle/>
              <a:p>
                <a:r>
                  <a:rPr lang="pt-BR" altLang="en-US">
                    <a:noFill/>
                  </a:rPr>
                  <a:t> </a:t>
                </a:r>
              </a:p>
            </p:txBody>
          </p:sp>
        </mc:Fallback>
      </mc:AlternateContent>
      <p:sp>
        <p:nvSpPr>
          <p:cNvPr id="34" name="Caixa de Texto 23"/>
          <p:cNvSpPr txBox="1"/>
          <p:nvPr/>
        </p:nvSpPr>
        <p:spPr>
          <a:xfrm>
            <a:off x="588645" y="305117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086679" y="6557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22325" y="4292046"/>
            <a:ext cx="1783849" cy="748570"/>
            <a:chOff x="8610600" y="2524505"/>
            <a:chExt cx="1783849" cy="748570"/>
          </a:xfrm>
        </p:grpSpPr>
        <p:cxnSp>
          <p:nvCxnSpPr>
            <p:cNvPr id="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1002765" y="441908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3" name="Conector Reto 74"/>
          <p:cNvCxnSpPr/>
          <p:nvPr/>
        </p:nvCxnSpPr>
        <p:spPr>
          <a:xfrm>
            <a:off x="1279445" y="6467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Conector Reto 49"/>
          <p:cNvCxnSpPr/>
          <p:nvPr/>
        </p:nvCxnSpPr>
        <p:spPr>
          <a:xfrm>
            <a:off x="1281530" y="555255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flipH="1">
            <a:off x="2809240" y="305117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flipV="1">
            <a:off x="2525395" y="4300220"/>
            <a:ext cx="1783715" cy="748665"/>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flipH="1">
            <a:off x="2525395" y="445135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flipH="1">
            <a:off x="3189605" y="65938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9"/>
          <p:cNvCxnSpPr/>
          <p:nvPr/>
        </p:nvCxnSpPr>
        <p:spPr>
          <a:xfrm flipH="1">
            <a:off x="2160905" y="555244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de Seta Reta 59"/>
          <p:cNvCxnSpPr/>
          <p:nvPr/>
        </p:nvCxnSpPr>
        <p:spPr>
          <a:xfrm flipH="1">
            <a:off x="1420447" y="40207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4" name="Conector de Seta Reta 59"/>
          <p:cNvCxnSpPr/>
          <p:nvPr/>
        </p:nvCxnSpPr>
        <p:spPr>
          <a:xfrm flipH="1">
            <a:off x="2906347" y="39845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388024" y="396775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0" name="CaixaDeTexto 47"/>
          <p:cNvSpPr txBox="1"/>
          <p:nvPr/>
        </p:nvSpPr>
        <p:spPr>
          <a:xfrm>
            <a:off x="2449109" y="391632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07" name="Conector Reto 21"/>
          <p:cNvCxnSpPr/>
          <p:nvPr/>
        </p:nvCxnSpPr>
        <p:spPr>
          <a:xfrm rot="5400000">
            <a:off x="2018665" y="579437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1288515" y="600023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14" name="Conector Reto 113"/>
          <p:cNvCxnSpPr/>
          <p:nvPr/>
        </p:nvCxnSpPr>
        <p:spPr>
          <a:xfrm flipV="1">
            <a:off x="2268256" y="554962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a:off x="2076867" y="573881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50" name="Grupo 137"/>
          <p:cNvGrpSpPr/>
          <p:nvPr/>
        </p:nvGrpSpPr>
        <p:grpSpPr>
          <a:xfrm rot="16200000" flipV="1">
            <a:off x="2031888" y="3245989"/>
            <a:ext cx="1313103" cy="748570"/>
            <a:chOff x="8610600" y="2524505"/>
            <a:chExt cx="1313103" cy="748570"/>
          </a:xfrm>
        </p:grpSpPr>
        <p:cxnSp>
          <p:nvCxnSpPr>
            <p:cNvPr id="152" name="Conector Reto 15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54"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9" name="Grupo 137"/>
          <p:cNvGrpSpPr/>
          <p:nvPr/>
        </p:nvGrpSpPr>
        <p:grpSpPr>
          <a:xfrm rot="5400000" flipH="1" flipV="1">
            <a:off x="743685" y="3010616"/>
            <a:ext cx="1783849" cy="748570"/>
            <a:chOff x="8610600" y="2524505"/>
            <a:chExt cx="1783849" cy="748570"/>
          </a:xfrm>
        </p:grpSpPr>
        <p:cxnSp>
          <p:nvCxnSpPr>
            <p:cNvPr id="1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62"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6" name="Conector Reto 49"/>
          <p:cNvCxnSpPr/>
          <p:nvPr/>
        </p:nvCxnSpPr>
        <p:spPr>
          <a:xfrm flipH="1">
            <a:off x="1692910" y="336359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1901190" y="2569210"/>
            <a:ext cx="756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3296199" y="4277003"/>
            <a:ext cx="54102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80" name="CaixaDeTexto 47"/>
          <p:cNvSpPr txBox="1"/>
          <p:nvPr/>
        </p:nvSpPr>
        <p:spPr>
          <a:xfrm>
            <a:off x="417744" y="4230648"/>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86" name="Caixa de Texto 23"/>
          <p:cNvSpPr txBox="1"/>
          <p:nvPr/>
        </p:nvSpPr>
        <p:spPr>
          <a:xfrm>
            <a:off x="681355" y="125920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87" name="CaixaDeTexto 47"/>
          <p:cNvSpPr txBox="1"/>
          <p:nvPr/>
        </p:nvSpPr>
        <p:spPr>
          <a:xfrm>
            <a:off x="2181139" y="3933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88" name="CaixaDeTexto 47"/>
          <p:cNvSpPr txBox="1"/>
          <p:nvPr/>
        </p:nvSpPr>
        <p:spPr>
          <a:xfrm flipH="1">
            <a:off x="3411855" y="289306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89" name="Caixa de Texto 23"/>
          <p:cNvSpPr txBox="1"/>
          <p:nvPr/>
        </p:nvSpPr>
        <p:spPr>
          <a:xfrm flipH="1">
            <a:off x="2799080" y="124460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90" name="Conector Reto 49"/>
          <p:cNvCxnSpPr/>
          <p:nvPr/>
        </p:nvCxnSpPr>
        <p:spPr>
          <a:xfrm>
            <a:off x="3062705" y="28938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1" name="Grupo 137"/>
          <p:cNvGrpSpPr/>
          <p:nvPr/>
        </p:nvGrpSpPr>
        <p:grpSpPr>
          <a:xfrm rot="16200000" flipV="1">
            <a:off x="2016162" y="1163651"/>
            <a:ext cx="1362665" cy="742550"/>
            <a:chOff x="8870942" y="2530525"/>
            <a:chExt cx="1362665" cy="74255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870942" y="2530525"/>
              <a:ext cx="25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09607" y="2549174"/>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98" name="Grupo 137"/>
          <p:cNvGrpSpPr/>
          <p:nvPr/>
        </p:nvGrpSpPr>
        <p:grpSpPr>
          <a:xfrm rot="5400000" flipH="1" flipV="1">
            <a:off x="817521" y="1282957"/>
            <a:ext cx="1636977" cy="750310"/>
            <a:chOff x="8610600" y="2522765"/>
            <a:chExt cx="1636977" cy="750310"/>
          </a:xfrm>
        </p:grpSpPr>
        <p:cxnSp>
          <p:nvCxnSpPr>
            <p:cNvPr id="19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3" name="Conector Reto 22"/>
            <p:cNvCxnSpPr/>
            <p:nvPr/>
          </p:nvCxnSpPr>
          <p:spPr>
            <a:xfrm>
              <a:off x="9923577" y="2522765"/>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05" name="Conector Reto 49"/>
          <p:cNvCxnSpPr/>
          <p:nvPr/>
        </p:nvCxnSpPr>
        <p:spPr>
          <a:xfrm flipH="1">
            <a:off x="1692910" y="156273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49"/>
          <p:cNvCxnSpPr/>
          <p:nvPr/>
        </p:nvCxnSpPr>
        <p:spPr>
          <a:xfrm flipH="1">
            <a:off x="1275080" y="85344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ector de Seta Reta 59"/>
          <p:cNvCxnSpPr/>
          <p:nvPr/>
        </p:nvCxnSpPr>
        <p:spPr>
          <a:xfrm flipH="1">
            <a:off x="2160857" y="55114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208" name="Conector Reto 49"/>
          <p:cNvCxnSpPr/>
          <p:nvPr/>
        </p:nvCxnSpPr>
        <p:spPr>
          <a:xfrm flipH="1">
            <a:off x="2327910" y="208153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ector Reto 49"/>
          <p:cNvCxnSpPr/>
          <p:nvPr/>
        </p:nvCxnSpPr>
        <p:spPr>
          <a:xfrm rot="16200000" flipH="1">
            <a:off x="2058085" y="184155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1" name="Caixa de Texto 114"/>
          <p:cNvSpPr txBox="1"/>
          <p:nvPr/>
        </p:nvSpPr>
        <p:spPr>
          <a:xfrm>
            <a:off x="4272280" y="2783205"/>
            <a:ext cx="7733665" cy="3507740"/>
          </a:xfrm>
          <a:prstGeom prst="rect">
            <a:avLst/>
          </a:prstGeom>
          <a:noFill/>
        </p:spPr>
        <p:txBody>
          <a:bodyPr wrap="square" rtlCol="0" anchor="t">
            <a:spAutoFit/>
          </a:bodyPr>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Neste caso o ganho é aumentado por mais de </a:t>
            </a:r>
            <a:r>
              <a:rPr lang="pt-BR" altLang="en-US" sz="2400" b="1" dirty="0" smtClean="0">
                <a:solidFill>
                  <a:schemeClr val="tx1"/>
                </a:solidFill>
                <a:latin typeface="Symbol" panose="05050102010706020507" charset="0"/>
                <a:cs typeface="Symbol" panose="05050102010706020507"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/2, quando comparado ao par diferencial com carga ativa sem cascode ou espelho de 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Qual é o preço a pagar por essa grande melhora?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aumento no numero de componentes (irrelevante, principalmente em um CI)</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aumento necessário de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CC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permitir a operação do circuito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1" name="Grupo 137"/>
          <p:cNvGrpSpPr/>
          <p:nvPr/>
        </p:nvGrpSpPr>
        <p:grpSpPr>
          <a:xfrm rot="16200000" flipV="1">
            <a:off x="2290431" y="2218957"/>
            <a:ext cx="815368" cy="741045"/>
            <a:chOff x="8841217" y="2531785"/>
            <a:chExt cx="1082486" cy="741290"/>
          </a:xfrm>
        </p:grpSpPr>
        <p:cxnSp>
          <p:nvCxnSpPr>
            <p:cNvPr id="1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 name="Conector Reto 21"/>
            <p:cNvCxnSpPr/>
            <p:nvPr/>
          </p:nvCxnSpPr>
          <p:spPr>
            <a:xfrm>
              <a:off x="8841217" y="2539148"/>
              <a:ext cx="238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8" name="Conector Reto 49"/>
          <p:cNvCxnSpPr/>
          <p:nvPr/>
        </p:nvCxnSpPr>
        <p:spPr>
          <a:xfrm flipH="1">
            <a:off x="1268730" y="2466975"/>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flipH="1">
            <a:off x="2885440" y="21818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Q7</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21"/>
          <p:cNvCxnSpPr/>
          <p:nvPr/>
        </p:nvCxnSpPr>
        <p:spPr>
          <a:xfrm rot="16200000" flipV="1">
            <a:off x="2151747" y="319153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851265" y="6214745"/>
            <a:ext cx="2743200" cy="365125"/>
          </a:xfrm>
        </p:spPr>
        <p:txBody>
          <a:bodyPr/>
          <a:p>
            <a:fld id="{74F297BB-B745-4CAB-BE1D-CE4C89382949}" type="slidenum">
              <a:rPr lang="pt-BR" smtClean="0"/>
            </a:fld>
            <a:endParaRPr lang="pt-BR"/>
          </a:p>
        </p:txBody>
      </p:sp>
      <p:cxnSp>
        <p:nvCxnSpPr>
          <p:cNvPr id="45" name="Conector Reto 74"/>
          <p:cNvCxnSpPr/>
          <p:nvPr/>
        </p:nvCxnSpPr>
        <p:spPr>
          <a:xfrm flipH="1">
            <a:off x="2807335" y="634619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861695" y="3102610"/>
            <a:ext cx="77089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084774" y="665461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31215" y="4302206"/>
            <a:ext cx="1783849" cy="748570"/>
            <a:chOff x="8610600" y="2524505"/>
            <a:chExt cx="1783849" cy="748570"/>
          </a:xfrm>
        </p:grpSpPr>
        <p:cxnSp>
          <p:nvCxnSpPr>
            <p:cNvPr id="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896720" y="443749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4" name="Conector Reto 49"/>
          <p:cNvCxnSpPr/>
          <p:nvPr/>
        </p:nvCxnSpPr>
        <p:spPr>
          <a:xfrm>
            <a:off x="1290420" y="55627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flipH="1">
            <a:off x="2818130" y="30613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flipV="1">
            <a:off x="2518410" y="4310380"/>
            <a:ext cx="1783715" cy="748665"/>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flipH="1">
            <a:off x="2534285" y="44615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flipH="1">
            <a:off x="3198495" y="66040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9"/>
          <p:cNvCxnSpPr/>
          <p:nvPr/>
        </p:nvCxnSpPr>
        <p:spPr>
          <a:xfrm flipH="1">
            <a:off x="2169795" y="556260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2393315" y="6100445"/>
            <a:ext cx="87249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Qb</a:t>
            </a:r>
            <a:endParaRPr lang="pt-BR" altLang="en-US" sz="2800" baseline="-25000" dirty="0">
              <a:latin typeface="Comic Sans MS" panose="030F0702030302020204" pitchFamily="66" charset="0"/>
              <a:cs typeface="Comic Sans MS" panose="030F0702030302020204" pitchFamily="66" charset="0"/>
            </a:endParaRPr>
          </a:p>
        </p:txBody>
      </p:sp>
      <p:grpSp>
        <p:nvGrpSpPr>
          <p:cNvPr id="150" name="Grupo 137"/>
          <p:cNvGrpSpPr/>
          <p:nvPr/>
        </p:nvGrpSpPr>
        <p:grpSpPr>
          <a:xfrm rot="16200000" flipV="1">
            <a:off x="2040778" y="3256149"/>
            <a:ext cx="1313103" cy="748570"/>
            <a:chOff x="8610600" y="2524505"/>
            <a:chExt cx="1313103" cy="748570"/>
          </a:xfrm>
        </p:grpSpPr>
        <p:cxnSp>
          <p:nvCxnSpPr>
            <p:cNvPr id="152" name="Conector Reto 15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54"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9" name="Grupo 137"/>
          <p:cNvGrpSpPr/>
          <p:nvPr/>
        </p:nvGrpSpPr>
        <p:grpSpPr>
          <a:xfrm rot="5400000" flipH="1" flipV="1">
            <a:off x="752575" y="3020776"/>
            <a:ext cx="1783849" cy="748570"/>
            <a:chOff x="8610600" y="2524505"/>
            <a:chExt cx="1783849" cy="748570"/>
          </a:xfrm>
        </p:grpSpPr>
        <p:cxnSp>
          <p:nvCxnSpPr>
            <p:cNvPr id="1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62"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6" name="Conector Reto 49"/>
          <p:cNvCxnSpPr/>
          <p:nvPr/>
        </p:nvCxnSpPr>
        <p:spPr>
          <a:xfrm flipH="1">
            <a:off x="1701800" y="33737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1755140" y="2613025"/>
            <a:ext cx="756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3305089" y="4269383"/>
            <a:ext cx="54102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80" name="CaixaDeTexto 47"/>
          <p:cNvSpPr txBox="1"/>
          <p:nvPr/>
        </p:nvSpPr>
        <p:spPr>
          <a:xfrm>
            <a:off x="548554" y="4240808"/>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86" name="Caixa de Texto 23"/>
          <p:cNvSpPr txBox="1"/>
          <p:nvPr/>
        </p:nvSpPr>
        <p:spPr>
          <a:xfrm>
            <a:off x="690245" y="126936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87" name="CaixaDeTexto 47"/>
          <p:cNvSpPr txBox="1"/>
          <p:nvPr/>
        </p:nvSpPr>
        <p:spPr>
          <a:xfrm>
            <a:off x="2158914" y="325398"/>
            <a:ext cx="3073400" cy="460375"/>
          </a:xfrm>
          <a:prstGeom prst="rect">
            <a:avLst/>
          </a:prstGeom>
          <a:noFill/>
          <a:ln w="38100">
            <a:solidFill>
              <a:srgbClr val="FFFF00"/>
            </a:solidFill>
          </a:ln>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CC1 </a:t>
            </a:r>
            <a:r>
              <a:rPr lang="pt-BR" sz="2400" i="1" dirty="0" smtClean="0">
                <a:latin typeface="Century Schoolbook" panose="02040604050505020304" pitchFamily="18" charset="0"/>
                <a:ea typeface="Cambria Math" panose="02040503050406030204" pitchFamily="18" charset="0"/>
              </a:rPr>
              <a:t> &gt; 2V</a:t>
            </a:r>
            <a:r>
              <a:rPr lang="pt-BR" sz="2400" i="1" baseline="-25000" dirty="0" smtClean="0">
                <a:latin typeface="Century Schoolbook" panose="02040604050505020304" pitchFamily="18" charset="0"/>
                <a:ea typeface="Cambria Math" panose="02040503050406030204" pitchFamily="18" charset="0"/>
              </a:rPr>
              <a:t>be</a:t>
            </a:r>
            <a:r>
              <a:rPr lang="pt-BR" sz="2400" i="1" dirty="0" smtClean="0">
                <a:latin typeface="Century Schoolbook" panose="02040604050505020304" pitchFamily="18" charset="0"/>
                <a:ea typeface="Cambria Math" panose="02040503050406030204" pitchFamily="18" charset="0"/>
              </a:rPr>
              <a:t> + 3V</a:t>
            </a:r>
            <a:r>
              <a:rPr lang="pt-BR" sz="2400" i="1" baseline="-25000" dirty="0" smtClean="0">
                <a:latin typeface="Century Schoolbook" panose="02040604050505020304" pitchFamily="18" charset="0"/>
                <a:ea typeface="Cambria Math" panose="02040503050406030204" pitchFamily="18" charset="0"/>
              </a:rPr>
              <a:t>CSAT</a:t>
            </a:r>
            <a:endParaRPr lang="pt-BR" sz="2400" i="1" baseline="-25000" dirty="0" smtClean="0">
              <a:latin typeface="Century Schoolbook" panose="02040604050505020304" pitchFamily="18" charset="0"/>
              <a:ea typeface="Cambria Math" panose="02040503050406030204" pitchFamily="18" charset="0"/>
            </a:endParaRPr>
          </a:p>
        </p:txBody>
      </p:sp>
      <p:sp>
        <p:nvSpPr>
          <p:cNvPr id="188" name="CaixaDeTexto 47"/>
          <p:cNvSpPr txBox="1"/>
          <p:nvPr/>
        </p:nvSpPr>
        <p:spPr>
          <a:xfrm flipH="1">
            <a:off x="3420745" y="29032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89" name="Caixa de Texto 23"/>
          <p:cNvSpPr txBox="1"/>
          <p:nvPr/>
        </p:nvSpPr>
        <p:spPr>
          <a:xfrm flipH="1">
            <a:off x="2807970" y="12547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90" name="Conector Reto 49"/>
          <p:cNvCxnSpPr/>
          <p:nvPr/>
        </p:nvCxnSpPr>
        <p:spPr>
          <a:xfrm>
            <a:off x="3071595" y="290397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1" name="Grupo 137"/>
          <p:cNvGrpSpPr/>
          <p:nvPr/>
        </p:nvGrpSpPr>
        <p:grpSpPr>
          <a:xfrm rot="16200000" flipV="1">
            <a:off x="2025052" y="1173811"/>
            <a:ext cx="1362665" cy="742550"/>
            <a:chOff x="8870942" y="2530525"/>
            <a:chExt cx="1362665" cy="74255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870942" y="2530525"/>
              <a:ext cx="25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09607" y="2549174"/>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98" name="Grupo 137"/>
          <p:cNvGrpSpPr/>
          <p:nvPr/>
        </p:nvGrpSpPr>
        <p:grpSpPr>
          <a:xfrm rot="5400000" flipH="1" flipV="1">
            <a:off x="826411" y="1293117"/>
            <a:ext cx="1636977" cy="750310"/>
            <a:chOff x="8610600" y="2522765"/>
            <a:chExt cx="1636977" cy="750310"/>
          </a:xfrm>
        </p:grpSpPr>
        <p:cxnSp>
          <p:nvCxnSpPr>
            <p:cNvPr id="19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3" name="Conector Reto 22"/>
            <p:cNvCxnSpPr/>
            <p:nvPr/>
          </p:nvCxnSpPr>
          <p:spPr>
            <a:xfrm>
              <a:off x="9923577" y="2522765"/>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05" name="Conector Reto 49"/>
          <p:cNvCxnSpPr/>
          <p:nvPr/>
        </p:nvCxnSpPr>
        <p:spPr>
          <a:xfrm flipH="1">
            <a:off x="1701800" y="157289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49"/>
          <p:cNvCxnSpPr/>
          <p:nvPr/>
        </p:nvCxnSpPr>
        <p:spPr>
          <a:xfrm flipH="1">
            <a:off x="1283970" y="86360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ector de Seta Reta 59"/>
          <p:cNvCxnSpPr/>
          <p:nvPr/>
        </p:nvCxnSpPr>
        <p:spPr>
          <a:xfrm flipH="1">
            <a:off x="2169747" y="56130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208" name="Conector Reto 49"/>
          <p:cNvCxnSpPr/>
          <p:nvPr/>
        </p:nvCxnSpPr>
        <p:spPr>
          <a:xfrm flipH="1">
            <a:off x="2336800" y="210185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ector Reto 49"/>
          <p:cNvCxnSpPr/>
          <p:nvPr/>
        </p:nvCxnSpPr>
        <p:spPr>
          <a:xfrm rot="16200000" flipH="1">
            <a:off x="2066975" y="185171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upo 137"/>
          <p:cNvGrpSpPr/>
          <p:nvPr/>
        </p:nvGrpSpPr>
        <p:grpSpPr>
          <a:xfrm rot="16200000" flipV="1">
            <a:off x="2299321" y="2229117"/>
            <a:ext cx="815368" cy="741045"/>
            <a:chOff x="8841217" y="2531785"/>
            <a:chExt cx="1082486" cy="741290"/>
          </a:xfrm>
        </p:grpSpPr>
        <p:cxnSp>
          <p:nvCxnSpPr>
            <p:cNvPr id="1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 name="Conector Reto 21"/>
            <p:cNvCxnSpPr/>
            <p:nvPr/>
          </p:nvCxnSpPr>
          <p:spPr>
            <a:xfrm>
              <a:off x="8841217" y="2539148"/>
              <a:ext cx="238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8" name="Conector Reto 49"/>
          <p:cNvCxnSpPr/>
          <p:nvPr/>
        </p:nvCxnSpPr>
        <p:spPr>
          <a:xfrm flipH="1">
            <a:off x="1277620" y="249301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flipH="1">
            <a:off x="2894330" y="219202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Q7</a:t>
            </a:r>
            <a:endParaRPr lang="pt-BR" altLang="en-US" sz="2800" baseline="-25000" dirty="0">
              <a:latin typeface="Comic Sans MS" panose="030F0702030302020204" pitchFamily="66" charset="0"/>
              <a:cs typeface="Comic Sans MS" panose="030F0702030302020204" pitchFamily="66" charset="0"/>
            </a:endParaRPr>
          </a:p>
        </p:txBody>
      </p:sp>
      <p:grpSp>
        <p:nvGrpSpPr>
          <p:cNvPr id="9" name="Grupo 137"/>
          <p:cNvGrpSpPr/>
          <p:nvPr/>
        </p:nvGrpSpPr>
        <p:grpSpPr>
          <a:xfrm rot="5400000" flipH="1" flipV="1">
            <a:off x="2022372" y="5728416"/>
            <a:ext cx="1117505" cy="748570"/>
            <a:chOff x="8965997" y="2524505"/>
            <a:chExt cx="1117505" cy="748570"/>
          </a:xfrm>
        </p:grpSpPr>
        <p:cxnSp>
          <p:nvCxnSpPr>
            <p:cNvPr id="1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0"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 name="Conector Reto 21"/>
            <p:cNvCxnSpPr/>
            <p:nvPr/>
          </p:nvCxnSpPr>
          <p:spPr>
            <a:xfrm>
              <a:off x="8965997" y="2538356"/>
              <a:ext cx="18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Conector Reto 22"/>
            <p:cNvCxnSpPr/>
            <p:nvPr/>
          </p:nvCxnSpPr>
          <p:spPr>
            <a:xfrm>
              <a:off x="9903502" y="2535855"/>
              <a:ext cx="18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4" name="Caixa de Texto 23"/>
          <p:cNvSpPr txBox="1"/>
          <p:nvPr/>
        </p:nvSpPr>
        <p:spPr>
          <a:xfrm>
            <a:off x="2476500" y="5640070"/>
            <a:ext cx="82740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cxnSp>
        <p:nvCxnSpPr>
          <p:cNvPr id="27" name="Conector Reto 37"/>
          <p:cNvCxnSpPr/>
          <p:nvPr/>
        </p:nvCxnSpPr>
        <p:spPr>
          <a:xfrm>
            <a:off x="10076884" y="561638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8023325" y="3263981"/>
            <a:ext cx="1783849" cy="748570"/>
            <a:chOff x="8610600" y="2524505"/>
            <a:chExt cx="1783849" cy="748570"/>
          </a:xfrm>
        </p:grpSpPr>
        <p:cxnSp>
          <p:nvCxnSpPr>
            <p:cNvPr id="2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a:off x="9003765" y="339101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74"/>
          <p:cNvCxnSpPr/>
          <p:nvPr/>
        </p:nvCxnSpPr>
        <p:spPr>
          <a:xfrm>
            <a:off x="9280445" y="54389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7" name="Conector Reto 49"/>
          <p:cNvCxnSpPr/>
          <p:nvPr/>
        </p:nvCxnSpPr>
        <p:spPr>
          <a:xfrm>
            <a:off x="9282530" y="45244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Grupo 48"/>
          <p:cNvGrpSpPr/>
          <p:nvPr/>
        </p:nvGrpSpPr>
        <p:grpSpPr>
          <a:xfrm rot="5400000" flipV="1">
            <a:off x="10542270" y="3272155"/>
            <a:ext cx="1783715" cy="748665"/>
            <a:chOff x="8610600" y="2524505"/>
            <a:chExt cx="1783849" cy="748570"/>
          </a:xfrm>
        </p:grpSpPr>
        <p:cxnSp>
          <p:nvCxnSpPr>
            <p:cNvPr id="5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72" name="Caixa de Texto 23"/>
          <p:cNvSpPr txBox="1"/>
          <p:nvPr/>
        </p:nvSpPr>
        <p:spPr>
          <a:xfrm flipH="1">
            <a:off x="10526395" y="342328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5" name="Conector Reto 74"/>
          <p:cNvCxnSpPr/>
          <p:nvPr/>
        </p:nvCxnSpPr>
        <p:spPr>
          <a:xfrm flipH="1">
            <a:off x="11190605" y="55657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Conector Reto 49"/>
          <p:cNvCxnSpPr/>
          <p:nvPr/>
        </p:nvCxnSpPr>
        <p:spPr>
          <a:xfrm flipH="1">
            <a:off x="10161905" y="45243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9775190" y="4785995"/>
            <a:ext cx="7823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Qb</a:t>
            </a:r>
            <a:endParaRPr lang="pt-BR" altLang="en-US" sz="2800" baseline="-25000" dirty="0">
              <a:latin typeface="Comic Sans MS" panose="030F0702030302020204" pitchFamily="66" charset="0"/>
              <a:cs typeface="Comic Sans MS" panose="030F0702030302020204" pitchFamily="66" charset="0"/>
            </a:endParaRPr>
          </a:p>
        </p:txBody>
      </p:sp>
      <p:sp>
        <p:nvSpPr>
          <p:cNvPr id="99" name="CaixaDeTexto 47"/>
          <p:cNvSpPr txBox="1"/>
          <p:nvPr/>
        </p:nvSpPr>
        <p:spPr>
          <a:xfrm>
            <a:off x="11297199" y="3248938"/>
            <a:ext cx="54102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00" name="CaixaDeTexto 47"/>
          <p:cNvSpPr txBox="1"/>
          <p:nvPr/>
        </p:nvSpPr>
        <p:spPr>
          <a:xfrm>
            <a:off x="8540664" y="3202583"/>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01" name="Caixa de Texto 23"/>
          <p:cNvSpPr txBox="1"/>
          <p:nvPr/>
        </p:nvSpPr>
        <p:spPr>
          <a:xfrm>
            <a:off x="8681085" y="191516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03" name="CaixaDeTexto 47"/>
          <p:cNvSpPr txBox="1"/>
          <p:nvPr/>
        </p:nvSpPr>
        <p:spPr>
          <a:xfrm flipH="1">
            <a:off x="11335385" y="243713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04" name="Caixa de Texto 23"/>
          <p:cNvSpPr txBox="1"/>
          <p:nvPr/>
        </p:nvSpPr>
        <p:spPr>
          <a:xfrm flipH="1">
            <a:off x="10798810" y="190055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05" name="Conector Reto 49"/>
          <p:cNvCxnSpPr/>
          <p:nvPr/>
        </p:nvCxnSpPr>
        <p:spPr>
          <a:xfrm>
            <a:off x="11068785" y="290333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06" name="Grupo 137"/>
          <p:cNvGrpSpPr/>
          <p:nvPr/>
        </p:nvGrpSpPr>
        <p:grpSpPr>
          <a:xfrm rot="16200000" flipV="1">
            <a:off x="10015892" y="1819606"/>
            <a:ext cx="1362665" cy="742550"/>
            <a:chOff x="8870942" y="2530525"/>
            <a:chExt cx="1362665" cy="742550"/>
          </a:xfrm>
        </p:grpSpPr>
        <p:cxnSp>
          <p:nvCxnSpPr>
            <p:cNvPr id="10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1"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2" name="Conector Reto 21"/>
            <p:cNvCxnSpPr/>
            <p:nvPr/>
          </p:nvCxnSpPr>
          <p:spPr>
            <a:xfrm>
              <a:off x="8870942" y="2530525"/>
              <a:ext cx="25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3" name="Conector Reto 22"/>
            <p:cNvCxnSpPr/>
            <p:nvPr/>
          </p:nvCxnSpPr>
          <p:spPr>
            <a:xfrm>
              <a:off x="9909607" y="2549174"/>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16" name="Grupo 137"/>
          <p:cNvGrpSpPr/>
          <p:nvPr/>
        </p:nvGrpSpPr>
        <p:grpSpPr>
          <a:xfrm rot="5400000" flipH="1" flipV="1">
            <a:off x="8817251" y="1938912"/>
            <a:ext cx="1636977" cy="750310"/>
            <a:chOff x="8610600" y="2522765"/>
            <a:chExt cx="1636977" cy="750310"/>
          </a:xfrm>
        </p:grpSpPr>
        <p:cxnSp>
          <p:nvCxnSpPr>
            <p:cNvPr id="1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9"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23577" y="2522765"/>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3" name="Conector Reto 49"/>
          <p:cNvCxnSpPr/>
          <p:nvPr/>
        </p:nvCxnSpPr>
        <p:spPr>
          <a:xfrm flipH="1">
            <a:off x="9692640" y="221869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49"/>
          <p:cNvCxnSpPr/>
          <p:nvPr/>
        </p:nvCxnSpPr>
        <p:spPr>
          <a:xfrm flipH="1">
            <a:off x="9274810" y="150939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de Seta Reta 59"/>
          <p:cNvCxnSpPr/>
          <p:nvPr/>
        </p:nvCxnSpPr>
        <p:spPr>
          <a:xfrm flipH="1">
            <a:off x="10160587" y="120710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6" name="Conector Reto 49"/>
          <p:cNvCxnSpPr/>
          <p:nvPr/>
        </p:nvCxnSpPr>
        <p:spPr>
          <a:xfrm flipH="1">
            <a:off x="9259570" y="281622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49"/>
          <p:cNvCxnSpPr/>
          <p:nvPr/>
        </p:nvCxnSpPr>
        <p:spPr>
          <a:xfrm rot="16200000" flipH="1">
            <a:off x="9710030" y="252183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upo 137"/>
          <p:cNvGrpSpPr/>
          <p:nvPr/>
        </p:nvGrpSpPr>
        <p:grpSpPr>
          <a:xfrm rot="5400000" flipH="1" flipV="1">
            <a:off x="10014482" y="4690191"/>
            <a:ext cx="1117505" cy="748570"/>
            <a:chOff x="8965997" y="2524505"/>
            <a:chExt cx="1117505" cy="748570"/>
          </a:xfrm>
        </p:grpSpPr>
        <p:cxnSp>
          <p:nvCxnSpPr>
            <p:cNvPr id="13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9"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40"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1" name="Conector Reto 21"/>
            <p:cNvCxnSpPr/>
            <p:nvPr/>
          </p:nvCxnSpPr>
          <p:spPr>
            <a:xfrm>
              <a:off x="8965997" y="2538356"/>
              <a:ext cx="18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2" name="Conector Reto 22"/>
            <p:cNvCxnSpPr/>
            <p:nvPr/>
          </p:nvCxnSpPr>
          <p:spPr>
            <a:xfrm>
              <a:off x="9903502" y="2535855"/>
              <a:ext cx="18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4" name="Caixa de Texto 143"/>
          <p:cNvSpPr txBox="1"/>
          <p:nvPr/>
        </p:nvSpPr>
        <p:spPr>
          <a:xfrm>
            <a:off x="10468610" y="4601845"/>
            <a:ext cx="82740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146" name="CaixaDeTexto 47"/>
          <p:cNvSpPr txBox="1"/>
          <p:nvPr/>
        </p:nvSpPr>
        <p:spPr>
          <a:xfrm>
            <a:off x="8851179" y="634008"/>
            <a:ext cx="2903855" cy="460375"/>
          </a:xfrm>
          <a:prstGeom prst="rect">
            <a:avLst/>
          </a:prstGeom>
          <a:noFill/>
          <a:ln w="38100">
            <a:solidFill>
              <a:srgbClr val="FFFF00"/>
            </a:solidFill>
          </a:ln>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CC2 </a:t>
            </a:r>
            <a:r>
              <a:rPr lang="pt-BR" sz="2400" i="1" dirty="0" smtClean="0">
                <a:latin typeface="Century Schoolbook" panose="02040604050505020304" pitchFamily="18" charset="0"/>
                <a:ea typeface="Cambria Math" panose="02040503050406030204" pitchFamily="18" charset="0"/>
              </a:rPr>
              <a:t> &gt; V</a:t>
            </a:r>
            <a:r>
              <a:rPr lang="pt-BR" sz="2400" i="1" baseline="-25000" dirty="0" smtClean="0">
                <a:latin typeface="Century Schoolbook" panose="02040604050505020304" pitchFamily="18" charset="0"/>
                <a:ea typeface="Cambria Math" panose="02040503050406030204" pitchFamily="18" charset="0"/>
              </a:rPr>
              <a:t>be</a:t>
            </a:r>
            <a:r>
              <a:rPr lang="pt-BR" sz="2400" i="1" dirty="0" smtClean="0">
                <a:latin typeface="Century Schoolbook" panose="02040604050505020304" pitchFamily="18" charset="0"/>
                <a:ea typeface="Cambria Math" panose="02040503050406030204" pitchFamily="18" charset="0"/>
              </a:rPr>
              <a:t> + 2V</a:t>
            </a:r>
            <a:r>
              <a:rPr lang="pt-BR" sz="2400" i="1" baseline="-25000" dirty="0" smtClean="0">
                <a:latin typeface="Century Schoolbook" panose="02040604050505020304" pitchFamily="18" charset="0"/>
                <a:ea typeface="Cambria Math" panose="02040503050406030204" pitchFamily="18" charset="0"/>
              </a:rPr>
              <a:t>CSAT</a:t>
            </a:r>
            <a:endParaRPr lang="pt-BR" sz="2400" i="1" baseline="-25000" dirty="0" smtClean="0">
              <a:latin typeface="Century Schoolbook" panose="02040604050505020304" pitchFamily="18" charset="0"/>
              <a:ea typeface="Cambria Math" panose="02040503050406030204" pitchFamily="18" charset="0"/>
            </a:endParaRPr>
          </a:p>
        </p:txBody>
      </p:sp>
      <p:sp>
        <p:nvSpPr>
          <p:cNvPr id="147" name="Forma livre 146"/>
          <p:cNvSpPr/>
          <p:nvPr/>
        </p:nvSpPr>
        <p:spPr>
          <a:xfrm>
            <a:off x="2515870" y="1094105"/>
            <a:ext cx="378460" cy="47371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8" name="Forma livre 147"/>
          <p:cNvSpPr/>
          <p:nvPr/>
        </p:nvSpPr>
        <p:spPr>
          <a:xfrm>
            <a:off x="2576195" y="2029460"/>
            <a:ext cx="379095" cy="47371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6" name="Forma livre 155"/>
          <p:cNvSpPr/>
          <p:nvPr/>
        </p:nvSpPr>
        <p:spPr>
          <a:xfrm>
            <a:off x="896620" y="2928620"/>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7" name="Forma livre 156"/>
          <p:cNvSpPr/>
          <p:nvPr/>
        </p:nvSpPr>
        <p:spPr>
          <a:xfrm flipH="1">
            <a:off x="9531985" y="1655445"/>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7" name="Forma livre 166"/>
          <p:cNvSpPr/>
          <p:nvPr/>
        </p:nvSpPr>
        <p:spPr>
          <a:xfrm>
            <a:off x="1884045" y="5641975"/>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8" name="Forma livre 167"/>
          <p:cNvSpPr/>
          <p:nvPr/>
        </p:nvSpPr>
        <p:spPr>
          <a:xfrm flipH="1">
            <a:off x="1346835" y="4286885"/>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0" name="Forma livre 169"/>
          <p:cNvSpPr/>
          <p:nvPr/>
        </p:nvSpPr>
        <p:spPr>
          <a:xfrm flipH="1">
            <a:off x="9337675" y="3202305"/>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1" name="Forma livre 170"/>
          <p:cNvSpPr/>
          <p:nvPr/>
        </p:nvSpPr>
        <p:spPr>
          <a:xfrm>
            <a:off x="9820910" y="4655185"/>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2" name="Caixa de Texto 114"/>
          <p:cNvSpPr txBox="1"/>
          <p:nvPr/>
        </p:nvSpPr>
        <p:spPr>
          <a:xfrm>
            <a:off x="4285615" y="1342390"/>
            <a:ext cx="4565650" cy="5139055"/>
          </a:xfrm>
          <a:prstGeom prst="rect">
            <a:avLst/>
          </a:prstGeom>
          <a:noFill/>
        </p:spPr>
        <p:txBody>
          <a:bodyPr wrap="square" rtlCol="0" anchor="t">
            <a:spAutoFit/>
          </a:bodyPr>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CSAT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tensão coletor/emissor para garantir saturação do bipolar</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Considerando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eb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=0,7 V e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CSAT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0,2V,  teremos: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CC1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2,0V</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1,1V</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Como a potencia é proporcional a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CC</a:t>
            </a:r>
            <a:r>
              <a:rPr lang="pt-BR" altLang="en-US" sz="2400" b="1" baseline="30000" dirty="0" smtClean="0">
                <a:solidFill>
                  <a:schemeClr val="tx1"/>
                </a:solidFill>
                <a:latin typeface="Comic Sans MS" panose="030F0702030302020204" pitchFamily="66" charset="0"/>
                <a:cs typeface="Comic Sans MS" panose="030F0702030302020204" pitchFamily="66" charset="0"/>
                <a:sym typeface="+mn-ea"/>
              </a:rPr>
              <a:t>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teremos que o circuito mais completo consome quase quatro vezes mais potencia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3" name="CaixaDeTexto 47"/>
          <p:cNvSpPr txBox="1"/>
          <p:nvPr/>
        </p:nvSpPr>
        <p:spPr>
          <a:xfrm flipH="1">
            <a:off x="1133475" y="5887720"/>
            <a:ext cx="823595"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Vcsat</a:t>
            </a:r>
            <a:endParaRPr lang="pt-BR" sz="2000" i="1" dirty="0" smtClean="0">
              <a:latin typeface="Century Schoolbook" panose="02040604050505020304" pitchFamily="18" charset="0"/>
              <a:ea typeface="Cambria Math" panose="02040503050406030204" pitchFamily="18" charset="0"/>
            </a:endParaRPr>
          </a:p>
        </p:txBody>
      </p:sp>
      <p:sp>
        <p:nvSpPr>
          <p:cNvPr id="174" name="CaixaDeTexto 47"/>
          <p:cNvSpPr txBox="1"/>
          <p:nvPr/>
        </p:nvSpPr>
        <p:spPr>
          <a:xfrm flipH="1">
            <a:off x="1569720" y="4476750"/>
            <a:ext cx="823595"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Vcsat</a:t>
            </a:r>
            <a:endParaRPr lang="pt-BR" sz="2000" i="1" dirty="0" smtClean="0">
              <a:latin typeface="Century Schoolbook" panose="02040604050505020304" pitchFamily="18" charset="0"/>
              <a:ea typeface="Cambria Math" panose="02040503050406030204" pitchFamily="18" charset="0"/>
            </a:endParaRPr>
          </a:p>
        </p:txBody>
      </p:sp>
      <p:sp>
        <p:nvSpPr>
          <p:cNvPr id="175" name="CaixaDeTexto 47"/>
          <p:cNvSpPr txBox="1"/>
          <p:nvPr/>
        </p:nvSpPr>
        <p:spPr>
          <a:xfrm flipH="1">
            <a:off x="73025" y="3202305"/>
            <a:ext cx="823595"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Vcsat</a:t>
            </a:r>
            <a:endParaRPr lang="pt-BR" sz="2000" i="1" dirty="0" smtClean="0">
              <a:latin typeface="Century Schoolbook" panose="02040604050505020304" pitchFamily="18" charset="0"/>
              <a:ea typeface="Cambria Math" panose="02040503050406030204" pitchFamily="18" charset="0"/>
            </a:endParaRPr>
          </a:p>
        </p:txBody>
      </p:sp>
      <p:sp>
        <p:nvSpPr>
          <p:cNvPr id="176" name="CaixaDeTexto 47"/>
          <p:cNvSpPr txBox="1"/>
          <p:nvPr/>
        </p:nvSpPr>
        <p:spPr>
          <a:xfrm flipH="1">
            <a:off x="9036050" y="4862830"/>
            <a:ext cx="823595"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Vcsat</a:t>
            </a:r>
            <a:endParaRPr lang="pt-BR" sz="2000" i="1" dirty="0" smtClean="0">
              <a:latin typeface="Century Schoolbook" panose="02040604050505020304" pitchFamily="18" charset="0"/>
              <a:ea typeface="Cambria Math" panose="02040503050406030204" pitchFamily="18" charset="0"/>
            </a:endParaRPr>
          </a:p>
        </p:txBody>
      </p:sp>
      <p:sp>
        <p:nvSpPr>
          <p:cNvPr id="177" name="CaixaDeTexto 47"/>
          <p:cNvSpPr txBox="1"/>
          <p:nvPr/>
        </p:nvSpPr>
        <p:spPr>
          <a:xfrm flipH="1">
            <a:off x="9603740" y="3356610"/>
            <a:ext cx="823595"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Vcsat</a:t>
            </a:r>
            <a:endParaRPr lang="pt-BR" sz="2000" i="1" dirty="0" smtClean="0">
              <a:latin typeface="Century Schoolbook" panose="02040604050505020304" pitchFamily="18" charset="0"/>
              <a:ea typeface="Cambria Math" panose="02040503050406030204" pitchFamily="18" charset="0"/>
            </a:endParaRPr>
          </a:p>
        </p:txBody>
      </p:sp>
      <p:sp>
        <p:nvSpPr>
          <p:cNvPr id="178" name="CaixaDeTexto 47"/>
          <p:cNvSpPr txBox="1"/>
          <p:nvPr/>
        </p:nvSpPr>
        <p:spPr>
          <a:xfrm flipH="1">
            <a:off x="2018665" y="2094230"/>
            <a:ext cx="60071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EB</a:t>
            </a:r>
            <a:endParaRPr lang="pt-BR" sz="2000" i="1" dirty="0" smtClean="0">
              <a:latin typeface="Century Schoolbook" panose="02040604050505020304" pitchFamily="18" charset="0"/>
              <a:ea typeface="Cambria Math" panose="02040503050406030204" pitchFamily="18" charset="0"/>
            </a:endParaRPr>
          </a:p>
        </p:txBody>
      </p:sp>
      <p:sp>
        <p:nvSpPr>
          <p:cNvPr id="181" name="CaixaDeTexto 47"/>
          <p:cNvSpPr txBox="1"/>
          <p:nvPr/>
        </p:nvSpPr>
        <p:spPr>
          <a:xfrm flipH="1">
            <a:off x="1965325" y="1005205"/>
            <a:ext cx="60071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EB</a:t>
            </a:r>
            <a:endParaRPr lang="pt-BR" sz="2000" i="1" dirty="0" smtClean="0">
              <a:latin typeface="Century Schoolbook" panose="02040604050505020304" pitchFamily="18" charset="0"/>
              <a:ea typeface="Cambria Math" panose="02040503050406030204" pitchFamily="18" charset="0"/>
            </a:endParaRPr>
          </a:p>
        </p:txBody>
      </p:sp>
      <p:sp>
        <p:nvSpPr>
          <p:cNvPr id="182" name="CaixaDeTexto 47"/>
          <p:cNvSpPr txBox="1"/>
          <p:nvPr/>
        </p:nvSpPr>
        <p:spPr>
          <a:xfrm flipH="1">
            <a:off x="9774555" y="1722755"/>
            <a:ext cx="60071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EB</a:t>
            </a:r>
            <a:endParaRPr lang="pt-BR" sz="2000" i="1" dirty="0" smtClean="0">
              <a:latin typeface="Century Schoolbook" panose="02040604050505020304" pitchFamily="18" charset="0"/>
              <a:ea typeface="Cambria Math" panose="02040503050406030204" pitchFamily="18" charset="0"/>
            </a:endParaRPr>
          </a:p>
        </p:txBody>
      </p:sp>
      <p:cxnSp>
        <p:nvCxnSpPr>
          <p:cNvPr id="3" name="Conector Reto 21"/>
          <p:cNvCxnSpPr/>
          <p:nvPr/>
        </p:nvCxnSpPr>
        <p:spPr>
          <a:xfrm rot="16200000" flipV="1">
            <a:off x="2103487" y="322328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58825" y="41846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Caso os dois transistores sejam iguais, a corrente na saída será diferente de I</a:t>
            </a:r>
            <a:r>
              <a:rPr lang="pt-BR" altLang="en-US" sz="2400" b="1" baseline="-25000" dirty="0" smtClean="0">
                <a:latin typeface="Comic Sans MS" panose="030F0702030302020204" pitchFamily="66" charset="0"/>
                <a:cs typeface="Comic Sans MS" panose="030F0702030302020204" pitchFamily="66" charset="0"/>
                <a:sym typeface="+mn-ea"/>
              </a:rPr>
              <a:t>Ref </a:t>
            </a:r>
            <a:r>
              <a:rPr lang="pt-BR" altLang="en-US" sz="2400" b="1" dirty="0" smtClean="0">
                <a:latin typeface="Comic Sans MS" panose="030F0702030302020204" pitchFamily="66" charset="0"/>
                <a:cs typeface="Comic Sans MS" panose="030F0702030302020204" pitchFamily="66" charset="0"/>
                <a:sym typeface="+mn-ea"/>
              </a:rPr>
              <a:t> apenas devido a modulação de canal</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92" name="Conector Reto 5"/>
          <p:cNvCxnSpPr/>
          <p:nvPr/>
        </p:nvCxnSpPr>
        <p:spPr>
          <a:xfrm>
            <a:off x="9396095" y="419354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9452512" y="3560895"/>
            <a:ext cx="89471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74"/>
          <p:cNvCxnSpPr/>
          <p:nvPr/>
        </p:nvCxnSpPr>
        <p:spPr>
          <a:xfrm>
            <a:off x="1326515" y="38169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1621155" y="2992755"/>
            <a:ext cx="0" cy="16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1449705" y="3323590"/>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9" name="Caixa de Texto 15"/>
              <p:cNvSpPr txBox="1"/>
              <p:nvPr/>
            </p:nvSpPr>
            <p:spPr>
              <a:xfrm>
                <a:off x="9474200" y="4603750"/>
                <a:ext cx="56642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9" name="Caixa de Texto 15"/>
              <p:cNvSpPr txBox="1">
                <a:spLocks noRot="1" noChangeAspect="1" noMove="1" noResize="1" noEditPoints="1" noAdjustHandles="1" noChangeArrowheads="1" noChangeShapeType="1" noTextEdit="1"/>
              </p:cNvSpPr>
              <p:nvPr/>
            </p:nvSpPr>
            <p:spPr>
              <a:xfrm>
                <a:off x="9474200" y="4603750"/>
                <a:ext cx="566420"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7" name="Grupo 34"/>
          <p:cNvGrpSpPr/>
          <p:nvPr/>
        </p:nvGrpSpPr>
        <p:grpSpPr>
          <a:xfrm rot="5400000" flipH="1">
            <a:off x="9506380" y="4486909"/>
            <a:ext cx="1800000" cy="220980"/>
            <a:chOff x="3938670" y="3524056"/>
            <a:chExt cx="2013908" cy="255373"/>
          </a:xfrm>
        </p:grpSpPr>
        <p:cxnSp>
          <p:nvCxnSpPr>
            <p:cNvPr id="10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3" name="Caixa de Texto 23"/>
          <p:cNvSpPr txBox="1"/>
          <p:nvPr/>
        </p:nvSpPr>
        <p:spPr>
          <a:xfrm>
            <a:off x="10516870" y="453263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d2</a:t>
            </a:r>
            <a:endParaRPr lang="pt-BR" altLang="en-US" sz="2400" baseline="-25000" dirty="0">
              <a:latin typeface="Comic Sans MS" panose="030F0702030302020204" pitchFamily="66" charset="0"/>
              <a:cs typeface="Comic Sans MS" panose="030F0702030302020204" pitchFamily="66" charset="0"/>
            </a:endParaRPr>
          </a:p>
        </p:txBody>
      </p:sp>
      <p:cxnSp>
        <p:nvCxnSpPr>
          <p:cNvPr id="104" name="Conector Reto 71"/>
          <p:cNvCxnSpPr/>
          <p:nvPr/>
        </p:nvCxnSpPr>
        <p:spPr>
          <a:xfrm>
            <a:off x="10295890" y="55067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73"/>
          <p:cNvSpPr txBox="1"/>
          <p:nvPr/>
        </p:nvSpPr>
        <p:spPr>
          <a:xfrm>
            <a:off x="4124960" y="4070985"/>
            <a:ext cx="3725545" cy="82994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8" name="Grupo 7"/>
          <p:cNvGrpSpPr/>
          <p:nvPr/>
        </p:nvGrpSpPr>
        <p:grpSpPr>
          <a:xfrm rot="16200000">
            <a:off x="1162162" y="4446378"/>
            <a:ext cx="983675" cy="1293961"/>
            <a:chOff x="7493" y="6919"/>
            <a:chExt cx="1263" cy="1605"/>
          </a:xfrm>
        </p:grpSpPr>
        <p:grpSp>
          <p:nvGrpSpPr>
            <p:cNvPr id="4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 name="Rectangle 142"/>
            <p:cNvSpPr>
              <a:spLocks noChangeArrowheads="1"/>
            </p:cNvSpPr>
            <p:nvPr/>
          </p:nvSpPr>
          <p:spPr bwMode="auto">
            <a:xfrm rot="5400000" flipH="1">
              <a:off x="7810" y="782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 name="Conector Reto 14"/>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de Seta Reta 50"/>
          <p:cNvCxnSpPr/>
          <p:nvPr/>
        </p:nvCxnSpPr>
        <p:spPr>
          <a:xfrm rot="16200000" flipV="1">
            <a:off x="1551305" y="402590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Forma livre 53"/>
          <p:cNvSpPr/>
          <p:nvPr/>
        </p:nvSpPr>
        <p:spPr>
          <a:xfrm>
            <a:off x="1007745" y="428942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Conector Reto 56"/>
          <p:cNvCxnSpPr/>
          <p:nvPr/>
        </p:nvCxnSpPr>
        <p:spPr>
          <a:xfrm flipH="1" flipV="1">
            <a:off x="1574165" y="55899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1582178" y="3620516"/>
            <a:ext cx="1665939" cy="2288820"/>
            <a:chOff x="7493" y="5418"/>
            <a:chExt cx="2139" cy="2839"/>
          </a:xfrm>
        </p:grpSpPr>
        <p:sp>
          <p:nvSpPr>
            <p:cNvPr id="128"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269" y="6224"/>
              <a:ext cx="2293" cy="680"/>
              <a:chOff x="2233" y="2568"/>
              <a:chExt cx="918" cy="272"/>
            </a:xfrm>
          </p:grpSpPr>
          <p:sp>
            <p:nvSpPr>
              <p:cNvPr id="13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233" y="2697"/>
                <a:ext cx="733"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7965" y="755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36"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8" name="Conector Reto 12"/>
          <p:cNvCxnSpPr/>
          <p:nvPr/>
        </p:nvCxnSpPr>
        <p:spPr>
          <a:xfrm flipH="1" flipV="1">
            <a:off x="3043555" y="55854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de Seta Reta 13"/>
          <p:cNvCxnSpPr/>
          <p:nvPr/>
        </p:nvCxnSpPr>
        <p:spPr>
          <a:xfrm rot="16200000" flipV="1">
            <a:off x="2664460" y="405257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Rectangle 140"/>
          <p:cNvSpPr>
            <a:spLocks noChangeArrowheads="1"/>
          </p:cNvSpPr>
          <p:nvPr/>
        </p:nvSpPr>
        <p:spPr bwMode="auto">
          <a:xfrm flipH="1">
            <a:off x="1845945" y="3758565"/>
            <a:ext cx="119824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r>
              <a:rPr lang="pt-BR" sz="2000" dirty="0"/>
              <a:t> = I</a:t>
            </a:r>
            <a:r>
              <a:rPr lang="pt-BR" sz="2000" baseline="-25000" dirty="0"/>
              <a:t>REF</a:t>
            </a:r>
            <a:endParaRPr lang="pt-BR" sz="2000" baseline="-25000" dirty="0"/>
          </a:p>
        </p:txBody>
      </p:sp>
      <p:sp>
        <p:nvSpPr>
          <p:cNvPr id="23" name="Caixa de Texto 23"/>
          <p:cNvSpPr txBox="1"/>
          <p:nvPr/>
        </p:nvSpPr>
        <p:spPr>
          <a:xfrm>
            <a:off x="593619" y="296450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24" name="Conector Reto 10"/>
          <p:cNvCxnSpPr/>
          <p:nvPr/>
        </p:nvCxnSpPr>
        <p:spPr>
          <a:xfrm flipV="1">
            <a:off x="9399905" y="4182745"/>
            <a:ext cx="0" cy="12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5" name="Grupo 11"/>
          <p:cNvGrpSpPr/>
          <p:nvPr/>
        </p:nvGrpSpPr>
        <p:grpSpPr>
          <a:xfrm rot="0">
            <a:off x="9228455" y="4513580"/>
            <a:ext cx="364490" cy="494030"/>
            <a:chOff x="7555792" y="2647951"/>
            <a:chExt cx="387626" cy="552342"/>
          </a:xfrm>
          <a:solidFill>
            <a:srgbClr val="00B0F0">
              <a:alpha val="97000"/>
            </a:srgbClr>
          </a:solidFill>
        </p:grpSpPr>
        <p:sp>
          <p:nvSpPr>
            <p:cNvPr id="26"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9" name="Conector Reto 71"/>
          <p:cNvCxnSpPr/>
          <p:nvPr/>
        </p:nvCxnSpPr>
        <p:spPr>
          <a:xfrm>
            <a:off x="9275445" y="54870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DeTexto 47"/>
          <p:cNvSpPr txBox="1"/>
          <p:nvPr/>
        </p:nvSpPr>
        <p:spPr>
          <a:xfrm>
            <a:off x="2754532" y="3150050"/>
            <a:ext cx="95313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3" name="Caixa de Texto 32"/>
              <p:cNvSpPr txBox="1"/>
              <p:nvPr/>
            </p:nvSpPr>
            <p:spPr>
              <a:xfrm>
                <a:off x="4124960" y="2228850"/>
                <a:ext cx="4737100" cy="848995"/>
              </a:xfrm>
              <a:prstGeom prst="rect">
                <a:avLst/>
              </a:prstGeom>
              <a:solidFill>
                <a:schemeClr val="bg1"/>
              </a:solidFill>
              <a:ln w="31750">
                <a:solidFill>
                  <a:srgbClr val="FFFF00"/>
                </a:solidFill>
              </a:ln>
            </p:spPr>
            <p:txBody>
              <a:bodyPr wrap="square" rtlCol="0" anchor="t">
                <a:spAutoFit/>
              </a:bodyPr>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𝐼</m:t>
                          </m:r>
                        </m:e>
                        <m:sub>
                          <m:r>
                            <a:rPr lang="en-US" altLang="pt-BR" sz="2400" i="1" dirty="0" smtClean="0">
                              <a:latin typeface="Cambria Math" panose="02040503050406030204" pitchFamily="18" charset="0"/>
                              <a:ea typeface="MS Mincho" charset="0"/>
                              <a:cs typeface="Cambria Math" panose="02040503050406030204" pitchFamily="18" charset="0"/>
                              <a:sym typeface="+mn-ea"/>
                            </a:rPr>
                            <m:t>0</m:t>
                          </m:r>
                        </m:sub>
                      </m:sSub>
                      <m:r>
                        <a:rPr lang="en-US" altLang="pt-BR" sz="2400" i="1" dirty="0" smtClean="0">
                          <a:latin typeface="Cambria Math" panose="02040503050406030204" pitchFamily="18" charset="0"/>
                          <a:ea typeface="MS Mincho" charset="0"/>
                          <a:cs typeface="Cambria Math" panose="02040503050406030204" pitchFamily="18" charset="0"/>
                          <a:sym typeface="+mn-ea"/>
                        </a:rPr>
                        <m:t>=</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𝑉𝑜𝑢𝑡</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400" i="1" baseline="-25000" dirty="0" smtClean="0">
                              <a:latin typeface="Cambria Math" panose="02040503050406030204" pitchFamily="18" charset="0"/>
                              <a:ea typeface="Cambria Math" panose="02040503050406030204" pitchFamily="18" charset="0"/>
                              <a:cs typeface="Cambria Math" panose="02040503050406030204" pitchFamily="18" charset="0"/>
                            </a:rPr>
                            <m:t>𝐺</m:t>
                          </m:r>
                          <m:r>
                            <a:rPr lang="en-US" altLang="pt-BR" sz="2400" i="1" dirty="0" smtClean="0">
                              <a:latin typeface="Cambria Math" panose="02040503050406030204" pitchFamily="18" charset="0"/>
                              <a:ea typeface="MS Mincho" charset="0"/>
                              <a:cs typeface="Cambria Math" panose="02040503050406030204" pitchFamily="18" charset="0"/>
                            </a:rPr>
                            <m:t>)</m:t>
                          </m:r>
                          <m:r>
                            <a:rPr lang="pt-BR" altLang="en-US" sz="2400" dirty="0" smtClean="0">
                              <a:latin typeface="Cambria Math" panose="02040503050406030204" pitchFamily="18" charset="0"/>
                              <a:ea typeface="Cambria Math" panose="02040503050406030204" pitchFamily="18" charset="0"/>
                              <a:cs typeface="Cambria Math" panose="02040503050406030204" pitchFamily="18" charset="0"/>
                              <a:sym typeface="+mn-ea"/>
                            </a:rPr>
                            <m:t> </m:t>
                          </m:r>
                        </m:num>
                        <m:den>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2400" i="1" dirty="0" smtClean="0">
                          <a:latin typeface="Cambria Math" panose="02040503050406030204" pitchFamily="18" charset="0"/>
                          <a:ea typeface="MS Mincho" charset="0"/>
                          <a:cs typeface="Cambria Math" panose="02040503050406030204" pitchFamily="18" charset="0"/>
                        </a:rPr>
                        <m:t>)</m:t>
                      </m:r>
                    </m:oMath>
                  </m:oMathPara>
                </a14:m>
                <a:endParaRPr lang="pt-BR" altLang="en-US" sz="2400" dirty="0" smtClean="0">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4124960" y="2228850"/>
                <a:ext cx="4737100" cy="848995"/>
              </a:xfrm>
              <a:prstGeom prst="rect">
                <a:avLst/>
              </a:prstGeom>
              <a:blipFill rotWithShape="1">
                <a:blip r:embed="rId2"/>
                <a:stretch>
                  <a:fillRect l="-335" t="-1870" r="-335" b="-1870"/>
                </a:stretch>
              </a:blipFill>
              <a:ln w="31750">
                <a:solidFill>
                  <a:srgbClr val="FFFF00"/>
                </a:solidFill>
              </a:ln>
            </p:spPr>
            <p:txBody>
              <a:bodyPr/>
              <a:lstStyle/>
              <a:p>
                <a:r>
                  <a:rPr lang="pt-BR" altLang="en-US">
                    <a:noFill/>
                  </a:rPr>
                  <a:t> </a:t>
                </a:r>
              </a:p>
            </p:txBody>
          </p:sp>
        </mc:Fallback>
      </mc:AlternateContent>
      <p:sp>
        <p:nvSpPr>
          <p:cNvPr id="34" name="CaixaDeTexto 47"/>
          <p:cNvSpPr txBox="1"/>
          <p:nvPr/>
        </p:nvSpPr>
        <p:spPr>
          <a:xfrm>
            <a:off x="448212" y="4470850"/>
            <a:ext cx="57086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Caixa de Texto 114"/>
          <p:cNvSpPr txBox="1"/>
          <p:nvPr/>
        </p:nvSpPr>
        <p:spPr>
          <a:xfrm>
            <a:off x="758825" y="41846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Caso os dois transistores sejam iguais, a corrente na saída será diferente de I</a:t>
            </a:r>
            <a:r>
              <a:rPr lang="pt-BR" altLang="en-US" sz="2400" b="1" baseline="-25000" dirty="0" smtClean="0">
                <a:latin typeface="Comic Sans MS" panose="030F0702030302020204" pitchFamily="66" charset="0"/>
                <a:cs typeface="Comic Sans MS" panose="030F0702030302020204" pitchFamily="66" charset="0"/>
                <a:sym typeface="+mn-ea"/>
              </a:rPr>
              <a:t>Ref </a:t>
            </a:r>
            <a:r>
              <a:rPr lang="pt-BR" altLang="en-US" sz="2400" b="1" dirty="0" smtClean="0">
                <a:latin typeface="Comic Sans MS" panose="030F0702030302020204" pitchFamily="66" charset="0"/>
                <a:cs typeface="Comic Sans MS" panose="030F0702030302020204" pitchFamily="66" charset="0"/>
                <a:sym typeface="+mn-ea"/>
              </a:rPr>
              <a:t> apenas devido a modulaão de canal</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94" name="Conector Reto 74"/>
          <p:cNvCxnSpPr/>
          <p:nvPr/>
        </p:nvCxnSpPr>
        <p:spPr>
          <a:xfrm>
            <a:off x="1326515" y="38169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1621155" y="2992755"/>
            <a:ext cx="0" cy="16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1449705" y="3323590"/>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16200000">
            <a:off x="1162162" y="4446378"/>
            <a:ext cx="983675" cy="1293961"/>
            <a:chOff x="7493" y="6919"/>
            <a:chExt cx="1263" cy="1605"/>
          </a:xfrm>
        </p:grpSpPr>
        <p:grpSp>
          <p:nvGrpSpPr>
            <p:cNvPr id="4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 name="Rectangle 142"/>
            <p:cNvSpPr>
              <a:spLocks noChangeArrowheads="1"/>
            </p:cNvSpPr>
            <p:nvPr/>
          </p:nvSpPr>
          <p:spPr bwMode="auto">
            <a:xfrm rot="5400000" flipH="1">
              <a:off x="7809" y="782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 name="Conector Reto 14"/>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de Seta Reta 50"/>
          <p:cNvCxnSpPr/>
          <p:nvPr/>
        </p:nvCxnSpPr>
        <p:spPr>
          <a:xfrm rot="16200000" flipV="1">
            <a:off x="1510665" y="402463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Forma livre 53"/>
          <p:cNvSpPr/>
          <p:nvPr/>
        </p:nvSpPr>
        <p:spPr>
          <a:xfrm>
            <a:off x="1007745" y="428942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Conector Reto 56"/>
          <p:cNvCxnSpPr/>
          <p:nvPr/>
        </p:nvCxnSpPr>
        <p:spPr>
          <a:xfrm flipH="1" flipV="1">
            <a:off x="1574165" y="55899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1628938" y="3573756"/>
            <a:ext cx="1665939" cy="2382340"/>
            <a:chOff x="7493" y="5418"/>
            <a:chExt cx="2139" cy="2955"/>
          </a:xfrm>
        </p:grpSpPr>
        <p:sp>
          <p:nvSpPr>
            <p:cNvPr id="128"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269" y="6224"/>
              <a:ext cx="2293" cy="680"/>
              <a:chOff x="2233" y="2568"/>
              <a:chExt cx="918" cy="272"/>
            </a:xfrm>
          </p:grpSpPr>
          <p:sp>
            <p:nvSpPr>
              <p:cNvPr id="13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233" y="2697"/>
                <a:ext cx="733"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7964" y="7671"/>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36"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8" name="Conector Reto 12"/>
          <p:cNvCxnSpPr/>
          <p:nvPr/>
        </p:nvCxnSpPr>
        <p:spPr>
          <a:xfrm flipH="1" flipV="1">
            <a:off x="3043555" y="55854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de Seta Reta 13"/>
          <p:cNvCxnSpPr/>
          <p:nvPr/>
        </p:nvCxnSpPr>
        <p:spPr>
          <a:xfrm rot="16200000" flipV="1">
            <a:off x="2664460" y="405257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Rectangle 140"/>
          <p:cNvSpPr>
            <a:spLocks noChangeArrowheads="1"/>
          </p:cNvSpPr>
          <p:nvPr/>
        </p:nvSpPr>
        <p:spPr bwMode="auto">
          <a:xfrm flipH="1">
            <a:off x="2799080" y="3533140"/>
            <a:ext cx="114427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r>
              <a:rPr lang="pt-BR" sz="2000" dirty="0"/>
              <a:t> = I</a:t>
            </a:r>
            <a:r>
              <a:rPr lang="pt-BR" sz="2000" baseline="-25000" dirty="0"/>
              <a:t>REF</a:t>
            </a:r>
            <a:endParaRPr lang="pt-BR" sz="2000" baseline="-25000" dirty="0"/>
          </a:p>
        </p:txBody>
      </p:sp>
      <p:sp>
        <p:nvSpPr>
          <p:cNvPr id="23" name="Caixa de Texto 23"/>
          <p:cNvSpPr txBox="1"/>
          <p:nvPr/>
        </p:nvSpPr>
        <p:spPr>
          <a:xfrm>
            <a:off x="593619" y="296450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DeTexto 47"/>
          <p:cNvSpPr txBox="1"/>
          <p:nvPr/>
        </p:nvSpPr>
        <p:spPr>
          <a:xfrm>
            <a:off x="2754532" y="3150050"/>
            <a:ext cx="95313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4" name="CaixaDeTexto 47"/>
          <p:cNvSpPr txBox="1"/>
          <p:nvPr/>
        </p:nvSpPr>
        <p:spPr>
          <a:xfrm>
            <a:off x="448212" y="4470850"/>
            <a:ext cx="57086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grpSp>
        <p:nvGrpSpPr>
          <p:cNvPr id="38" name="Grupo 37"/>
          <p:cNvGrpSpPr/>
          <p:nvPr/>
        </p:nvGrpSpPr>
        <p:grpSpPr>
          <a:xfrm>
            <a:off x="4911566" y="2041525"/>
            <a:ext cx="6438827" cy="4427855"/>
            <a:chOff x="1919" y="2123"/>
            <a:chExt cx="15961" cy="8038"/>
          </a:xfrm>
        </p:grpSpPr>
        <p:pic>
          <p:nvPicPr>
            <p:cNvPr id="16" name="Imagem 15"/>
            <p:cNvPicPr>
              <a:picLocks noChangeAspect="1"/>
            </p:cNvPicPr>
            <p:nvPr/>
          </p:nvPicPr>
          <p:blipFill>
            <a:blip r:embed="rId1"/>
            <a:stretch>
              <a:fillRect/>
            </a:stretch>
          </p:blipFill>
          <p:spPr>
            <a:xfrm>
              <a:off x="1919" y="2123"/>
              <a:ext cx="15961" cy="8038"/>
            </a:xfrm>
            <a:prstGeom prst="rect">
              <a:avLst/>
            </a:prstGeom>
          </p:spPr>
        </p:pic>
        <p:sp>
          <p:nvSpPr>
            <p:cNvPr id="32" name="Elipse 31"/>
            <p:cNvSpPr/>
            <p:nvPr/>
          </p:nvSpPr>
          <p:spPr>
            <a:xfrm>
              <a:off x="10400" y="8401"/>
              <a:ext cx="268" cy="196"/>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5" name="Elipse 34"/>
            <p:cNvSpPr/>
            <p:nvPr/>
          </p:nvSpPr>
          <p:spPr>
            <a:xfrm>
              <a:off x="11557" y="8312"/>
              <a:ext cx="268" cy="196"/>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6" name="Rectangle 140"/>
            <p:cNvSpPr>
              <a:spLocks noChangeArrowheads="1"/>
            </p:cNvSpPr>
            <p:nvPr/>
          </p:nvSpPr>
          <p:spPr bwMode="auto">
            <a:xfrm rot="21600000" flipH="1">
              <a:off x="9627" y="7476"/>
              <a:ext cx="1930" cy="83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M</a:t>
              </a:r>
              <a:r>
                <a:rPr lang="pt-BR" sz="2400" baseline="-25000" dirty="0"/>
                <a:t>n1</a:t>
              </a:r>
              <a:endParaRPr lang="pt-BR" sz="2400" baseline="-25000" dirty="0" smtClean="0"/>
            </a:p>
          </p:txBody>
        </p:sp>
        <p:sp>
          <p:nvSpPr>
            <p:cNvPr id="37" name="Rectangle 140"/>
            <p:cNvSpPr>
              <a:spLocks noChangeArrowheads="1"/>
            </p:cNvSpPr>
            <p:nvPr/>
          </p:nvSpPr>
          <p:spPr bwMode="auto">
            <a:xfrm rot="21600000" flipH="1">
              <a:off x="11061" y="7477"/>
              <a:ext cx="2190" cy="83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M</a:t>
              </a:r>
              <a:r>
                <a:rPr lang="pt-BR" sz="2400" baseline="-25000" dirty="0"/>
                <a:t>n2</a:t>
              </a:r>
              <a:endParaRPr lang="pt-BR" sz="2400" baseline="-25000" dirty="0" smtClean="0"/>
            </a:p>
          </p:txBody>
        </p:sp>
      </p:grpSp>
      <mc:AlternateContent xmlns:mc="http://schemas.openxmlformats.org/markup-compatibility/2006">
        <mc:Choice xmlns:a14="http://schemas.microsoft.com/office/drawing/2010/main" Requires="a14">
          <p:sp>
            <p:nvSpPr>
              <p:cNvPr id="33" name="Caixa de Texto 32"/>
              <p:cNvSpPr txBox="1"/>
              <p:nvPr/>
            </p:nvSpPr>
            <p:spPr>
              <a:xfrm>
                <a:off x="2459990" y="2041525"/>
                <a:ext cx="4418330" cy="848995"/>
              </a:xfrm>
              <a:prstGeom prst="rect">
                <a:avLst/>
              </a:prstGeom>
              <a:solidFill>
                <a:schemeClr val="bg1"/>
              </a:solidFill>
              <a:ln w="31750">
                <a:solidFill>
                  <a:srgbClr val="FFFF00"/>
                </a:solidFill>
              </a:ln>
            </p:spPr>
            <p:txBody>
              <a:bodyPr wrap="square" rtlCol="0" anchor="t">
                <a:spAutoFit/>
              </a:bodyPr>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𝐼</m:t>
                          </m:r>
                        </m:e>
                        <m:sub>
                          <m:r>
                            <a:rPr lang="en-US" altLang="pt-BR" sz="2400" i="1" dirty="0" smtClean="0">
                              <a:latin typeface="Cambria Math" panose="02040503050406030204" pitchFamily="18" charset="0"/>
                              <a:ea typeface="MS Mincho" charset="0"/>
                              <a:cs typeface="Cambria Math" panose="02040503050406030204" pitchFamily="18" charset="0"/>
                              <a:sym typeface="+mn-ea"/>
                            </a:rPr>
                            <m:t>0</m:t>
                          </m:r>
                        </m:sub>
                      </m:sSub>
                      <m:r>
                        <a:rPr lang="en-US" altLang="pt-BR" sz="2400" i="1" dirty="0" smtClean="0">
                          <a:latin typeface="Cambria Math" panose="02040503050406030204" pitchFamily="18" charset="0"/>
                          <a:ea typeface="MS Mincho" charset="0"/>
                          <a:cs typeface="Cambria Math" panose="02040503050406030204" pitchFamily="18" charset="0"/>
                          <a:sym typeface="+mn-ea"/>
                        </a:rPr>
                        <m:t>=</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𝑉𝑜𝑢𝑡</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400" i="1" baseline="-25000" dirty="0" smtClean="0">
                              <a:latin typeface="Cambria Math" panose="02040503050406030204" pitchFamily="18" charset="0"/>
                              <a:ea typeface="Cambria Math" panose="02040503050406030204" pitchFamily="18" charset="0"/>
                              <a:cs typeface="Cambria Math" panose="02040503050406030204" pitchFamily="18" charset="0"/>
                            </a:rPr>
                            <m:t>𝐺</m:t>
                          </m:r>
                          <m:r>
                            <a:rPr lang="en-US" altLang="pt-BR" sz="2400" i="1" dirty="0" smtClean="0">
                              <a:latin typeface="Cambria Math" panose="02040503050406030204" pitchFamily="18" charset="0"/>
                              <a:ea typeface="MS Mincho" charset="0"/>
                              <a:cs typeface="Cambria Math" panose="02040503050406030204" pitchFamily="18" charset="0"/>
                            </a:rPr>
                            <m:t>)</m:t>
                          </m:r>
                          <m:r>
                            <a:rPr lang="pt-BR" altLang="en-US" sz="2400" dirty="0" smtClean="0">
                              <a:latin typeface="Cambria Math" panose="02040503050406030204" pitchFamily="18" charset="0"/>
                              <a:ea typeface="Cambria Math" panose="02040503050406030204" pitchFamily="18" charset="0"/>
                              <a:cs typeface="Cambria Math" panose="02040503050406030204" pitchFamily="18" charset="0"/>
                              <a:sym typeface="+mn-ea"/>
                            </a:rPr>
                            <m:t> </m:t>
                          </m:r>
                        </m:num>
                        <m:den>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2400" i="1" dirty="0" smtClean="0">
                          <a:latin typeface="Cambria Math" panose="02040503050406030204" pitchFamily="18" charset="0"/>
                          <a:ea typeface="MS Mincho" charset="0"/>
                          <a:cs typeface="Cambria Math" panose="02040503050406030204" pitchFamily="18" charset="0"/>
                        </a:rPr>
                        <m:t>)</m:t>
                      </m:r>
                    </m:oMath>
                  </m:oMathPara>
                </a14:m>
                <a:endParaRPr lang="pt-BR" altLang="en-US" sz="2400" dirty="0" smtClean="0">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2459990" y="2041525"/>
                <a:ext cx="4418330" cy="848995"/>
              </a:xfrm>
              <a:prstGeom prst="rect">
                <a:avLst/>
              </a:prstGeom>
              <a:blipFill rotWithShape="1">
                <a:blip r:embed="rId2"/>
                <a:stretch>
                  <a:fillRect l="-359" t="-1870" r="-359" b="-1870"/>
                </a:stretch>
              </a:blipFill>
              <a:ln w="31750">
                <a:solidFill>
                  <a:srgbClr val="FFFF00"/>
                </a:solidFill>
              </a:ln>
            </p:spPr>
            <p:txBody>
              <a:bodyPr/>
              <a:lstStyle/>
              <a:p>
                <a:r>
                  <a:rPr lang="pt-BR" altLang="en-US">
                    <a:noFill/>
                  </a:rPr>
                  <a:t> </a:t>
                </a:r>
              </a:p>
            </p:txBody>
          </p:sp>
        </mc:Fallback>
      </mc:AlternateContent>
      <p:cxnSp>
        <p:nvCxnSpPr>
          <p:cNvPr id="4" name="Conector Reto 3"/>
          <p:cNvCxnSpPr>
            <a:endCxn id="32" idx="0"/>
          </p:cNvCxnSpPr>
          <p:nvPr/>
        </p:nvCxnSpPr>
        <p:spPr>
          <a:xfrm flipH="1" flipV="1">
            <a:off x="8387080" y="5499735"/>
            <a:ext cx="0" cy="612000"/>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H="1" flipV="1">
            <a:off x="8856980" y="5479415"/>
            <a:ext cx="0" cy="612000"/>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7" name="Rectangle 140"/>
          <p:cNvSpPr>
            <a:spLocks noChangeArrowheads="1"/>
          </p:cNvSpPr>
          <p:nvPr/>
        </p:nvSpPr>
        <p:spPr bwMode="auto">
          <a:xfrm rot="21600000" flipH="1">
            <a:off x="8128635" y="6035675"/>
            <a:ext cx="53213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 </a:t>
            </a:r>
            <a:r>
              <a:rPr lang="pt-BR" dirty="0"/>
              <a:t>V</a:t>
            </a:r>
            <a:r>
              <a:rPr lang="pt-BR" baseline="-25000" dirty="0"/>
              <a:t>G</a:t>
            </a:r>
            <a:endParaRPr lang="pt-BR" baseline="-25000" dirty="0" smtClean="0"/>
          </a:p>
        </p:txBody>
      </p:sp>
      <p:sp>
        <p:nvSpPr>
          <p:cNvPr id="9" name="Rectangle 140"/>
          <p:cNvSpPr>
            <a:spLocks noChangeArrowheads="1"/>
          </p:cNvSpPr>
          <p:nvPr/>
        </p:nvSpPr>
        <p:spPr bwMode="auto">
          <a:xfrm rot="21600000" flipH="1">
            <a:off x="8599805" y="6035675"/>
            <a:ext cx="66294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 </a:t>
            </a:r>
            <a:r>
              <a:rPr lang="pt-BR" dirty="0"/>
              <a:t>V</a:t>
            </a:r>
            <a:r>
              <a:rPr lang="pt-BR" baseline="-25000" dirty="0"/>
              <a:t>out</a:t>
            </a:r>
            <a:endParaRPr lang="pt-BR" baseline="-25000" dirty="0" smtClean="0"/>
          </a:p>
        </p:txBody>
      </p:sp>
    </p:spTree>
  </p:cSld>
  <p:clrMapOvr>
    <a:masterClrMapping/>
  </p:clrMapOvr>
</p:sld>
</file>

<file path=ppt/slides/slide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58825" y="418465"/>
            <a:ext cx="11279505" cy="178371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Da mesma forma que no caso bipolar, podemos reduzir o efeito da modulação de canal aplicando um transistor cascode à saída (Mn1 </a:t>
            </a:r>
            <a:r>
              <a:rPr lang="pt-BR" altLang="en-US" sz="2400" b="1" dirty="0" smtClean="0">
                <a:latin typeface="SimSun" panose="02010600030101010101" pitchFamily="2" charset="-122"/>
                <a:ea typeface="SimSun" panose="02010600030101010101" pitchFamily="2" charset="-122"/>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Mn2 </a:t>
            </a:r>
            <a:r>
              <a:rPr lang="pt-BR" altLang="en-US" sz="2400" b="1" dirty="0" smtClean="0">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400" b="1" dirty="0" smtClean="0">
                <a:latin typeface="Comic Sans MS" panose="030F0702030302020204" pitchFamily="66" charset="0"/>
                <a:cs typeface="Comic Sans MS" panose="030F0702030302020204" pitchFamily="66" charset="0"/>
                <a:sym typeface="+mn-ea"/>
              </a:rPr>
              <a:t> Mn3)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94" name="Conector Reto 74"/>
          <p:cNvCxnSpPr/>
          <p:nvPr/>
        </p:nvCxnSpPr>
        <p:spPr>
          <a:xfrm>
            <a:off x="1520190" y="38677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1814830" y="3043555"/>
            <a:ext cx="0" cy="16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1642745" y="2967355"/>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flipH="1">
            <a:off x="1421781" y="4593923"/>
            <a:ext cx="983675" cy="1100472"/>
            <a:chOff x="7493" y="6919"/>
            <a:chExt cx="1263" cy="1365"/>
          </a:xfrm>
        </p:grpSpPr>
        <p:grpSp>
          <p:nvGrpSpPr>
            <p:cNvPr id="4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 name="Rectangle 142"/>
            <p:cNvSpPr>
              <a:spLocks noChangeArrowheads="1"/>
            </p:cNvSpPr>
            <p:nvPr/>
          </p:nvSpPr>
          <p:spPr bwMode="auto">
            <a:xfrm rot="5400000" flipH="1">
              <a:off x="7993" y="758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 name="Conector Reto 14"/>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de Seta Reta 50"/>
          <p:cNvCxnSpPr/>
          <p:nvPr/>
        </p:nvCxnSpPr>
        <p:spPr>
          <a:xfrm rot="16200000" flipV="1">
            <a:off x="1704340" y="407543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Forma livre 53"/>
          <p:cNvSpPr/>
          <p:nvPr/>
        </p:nvSpPr>
        <p:spPr>
          <a:xfrm>
            <a:off x="2694940" y="433578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Conector Reto 56"/>
          <p:cNvCxnSpPr/>
          <p:nvPr/>
        </p:nvCxnSpPr>
        <p:spPr>
          <a:xfrm flipH="1" flipV="1">
            <a:off x="1737360" y="56407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2236518" y="4150203"/>
            <a:ext cx="1665939" cy="1331047"/>
            <a:chOff x="7493" y="6596"/>
            <a:chExt cx="2139" cy="1651"/>
          </a:xfrm>
        </p:grpSpPr>
        <p:sp>
          <p:nvSpPr>
            <p:cNvPr id="12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858" y="6813"/>
              <a:ext cx="1114" cy="680"/>
              <a:chOff x="2705" y="2568"/>
              <a:chExt cx="446" cy="272"/>
            </a:xfrm>
          </p:grpSpPr>
          <p:sp>
            <p:nvSpPr>
              <p:cNvPr id="13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7971" y="754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36"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8" name="Conector Reto 12"/>
          <p:cNvCxnSpPr/>
          <p:nvPr/>
        </p:nvCxnSpPr>
        <p:spPr>
          <a:xfrm flipH="1" flipV="1">
            <a:off x="3237230" y="56362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Caixa de Texto 23"/>
          <p:cNvSpPr txBox="1"/>
          <p:nvPr/>
        </p:nvSpPr>
        <p:spPr>
          <a:xfrm>
            <a:off x="787294" y="301530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grpSp>
        <p:nvGrpSpPr>
          <p:cNvPr id="4" name="Grupo 2"/>
          <p:cNvGrpSpPr/>
          <p:nvPr/>
        </p:nvGrpSpPr>
        <p:grpSpPr>
          <a:xfrm rot="16200000">
            <a:off x="1947813" y="2650867"/>
            <a:ext cx="1665939" cy="1909097"/>
            <a:chOff x="7493" y="5892"/>
            <a:chExt cx="2139" cy="2368"/>
          </a:xfrm>
        </p:grpSpPr>
        <p:sp>
          <p:nvSpPr>
            <p:cNvPr id="6"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 name="Group 147"/>
            <p:cNvGrpSpPr/>
            <p:nvPr/>
          </p:nvGrpSpPr>
          <p:grpSpPr bwMode="auto">
            <a:xfrm rot="5400000">
              <a:off x="7506" y="6461"/>
              <a:ext cx="1818" cy="680"/>
              <a:chOff x="2423" y="2568"/>
              <a:chExt cx="728"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423" y="2697"/>
                <a:ext cx="5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5" name="Rectangle 142"/>
            <p:cNvSpPr>
              <a:spLocks noChangeArrowheads="1"/>
            </p:cNvSpPr>
            <p:nvPr/>
          </p:nvSpPr>
          <p:spPr bwMode="auto">
            <a:xfrm rot="5400000" flipH="1">
              <a:off x="7967" y="755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26"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 name="Conector Reto 74"/>
          <p:cNvCxnSpPr/>
          <p:nvPr/>
        </p:nvCxnSpPr>
        <p:spPr>
          <a:xfrm>
            <a:off x="8493760" y="556323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8247690" y="4840604"/>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8795385" y="56534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10618506" y="231048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8782605" y="56834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9890851" y="296402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8685207" y="375507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8461535" y="2905639"/>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9163685" y="276415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9163685" y="2764155"/>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9153594" y="231819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6982374" y="380964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8870950" y="489077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8870950" y="4890770"/>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10404257" y="2739078"/>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10774045" y="2764155"/>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10774045" y="2764155"/>
                <a:ext cx="110363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9109235" y="4807464"/>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9685655" y="56241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8911024" y="4230180"/>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6369995" y="484949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907530" y="56622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6589950" y="515260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7753985" y="4885055"/>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7753985" y="4885055"/>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64" name="Conector Reto 71"/>
          <p:cNvCxnSpPr/>
          <p:nvPr/>
        </p:nvCxnSpPr>
        <p:spPr>
          <a:xfrm>
            <a:off x="7605395" y="56356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9406804" y="375122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9280525" y="4871720"/>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8228330" y="5995670"/>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8228330" y="5995670"/>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10932710" y="2257396"/>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11052089" y="224246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9772015" y="488823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9772015" y="4888230"/>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6326505" y="484441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6326505" y="484441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7395541" y="391183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0502179" y="178208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DeTexto 47"/>
          <p:cNvSpPr txBox="1"/>
          <p:nvPr/>
        </p:nvSpPr>
        <p:spPr>
          <a:xfrm>
            <a:off x="1363259" y="378233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54" name="CaixaDeTexto 47"/>
          <p:cNvSpPr txBox="1"/>
          <p:nvPr/>
        </p:nvSpPr>
        <p:spPr>
          <a:xfrm>
            <a:off x="3414309" y="417667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55" name="CaixaDeTexto 47"/>
          <p:cNvSpPr txBox="1"/>
          <p:nvPr/>
        </p:nvSpPr>
        <p:spPr>
          <a:xfrm>
            <a:off x="2738669" y="285015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Seta para a direita 55"/>
          <p:cNvSpPr/>
          <p:nvPr/>
        </p:nvSpPr>
        <p:spPr>
          <a:xfrm>
            <a:off x="4631055" y="40259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7" name="Caixa de Texto 23"/>
          <p:cNvSpPr txBox="1"/>
          <p:nvPr/>
        </p:nvSpPr>
        <p:spPr>
          <a:xfrm flipH="1">
            <a:off x="4090670" y="337566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79"/>
          <p:cNvCxnSpPr/>
          <p:nvPr/>
        </p:nvCxnSpPr>
        <p:spPr>
          <a:xfrm rot="5400000" flipH="1" flipV="1">
            <a:off x="7035165" y="4933950"/>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 name="Grupo 28"/>
          <p:cNvGrpSpPr/>
          <p:nvPr/>
        </p:nvGrpSpPr>
        <p:grpSpPr>
          <a:xfrm flipV="1">
            <a:off x="7534692" y="4629473"/>
            <a:ext cx="387626" cy="552342"/>
            <a:chOff x="7555792" y="2647951"/>
            <a:chExt cx="387626" cy="552342"/>
          </a:xfrm>
          <a:solidFill>
            <a:srgbClr val="00B0F0">
              <a:alpha val="97000"/>
            </a:srgbClr>
          </a:solidFill>
        </p:grpSpPr>
        <p:sp>
          <p:nvSpPr>
            <p:cNvPr id="1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12835" y="6356350"/>
            <a:ext cx="2743200" cy="365125"/>
          </a:xfrm>
        </p:spPr>
        <p:txBody>
          <a:bodyPr/>
          <a:p>
            <a:fld id="{74F297BB-B745-4CAB-BE1D-CE4C89382949}" type="slidenum">
              <a:rPr lang="pt-BR" smtClean="0"/>
            </a:fld>
            <a:endParaRPr lang="pt-BR"/>
          </a:p>
        </p:txBody>
      </p:sp>
      <p:sp>
        <p:nvSpPr>
          <p:cNvPr id="5" name="Caixa de Texto 114"/>
          <p:cNvSpPr txBox="1"/>
          <p:nvPr/>
        </p:nvSpPr>
        <p:spPr>
          <a:xfrm>
            <a:off x="776605" y="381000"/>
            <a:ext cx="11279505" cy="156845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Vamos calcular a impedancia de saída</a:t>
            </a:r>
            <a:endParaRPr lang="pt-BR" altLang="en-US" sz="24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Z</a:t>
            </a:r>
            <a:r>
              <a:rPr lang="pt-BR" altLang="en-US" sz="2400" b="1" baseline="-25000" dirty="0" smtClean="0">
                <a:latin typeface="Comic Sans MS" panose="030F0702030302020204" pitchFamily="66" charset="0"/>
                <a:cs typeface="Comic Sans MS" panose="030F0702030302020204" pitchFamily="66" charset="0"/>
                <a:sym typeface="+mn-ea"/>
              </a:rPr>
              <a:t>out</a:t>
            </a:r>
            <a:r>
              <a:rPr lang="pt-BR" altLang="en-US" sz="2400" b="1" dirty="0" smtClean="0">
                <a:latin typeface="Comic Sans MS" panose="030F0702030302020204" pitchFamily="66" charset="0"/>
                <a:cs typeface="Comic Sans MS" panose="030F0702030302020204" pitchFamily="66" charset="0"/>
                <a:sym typeface="+mn-ea"/>
              </a:rPr>
              <a:t> = 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0</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119" name="Conector Reto 74"/>
          <p:cNvCxnSpPr/>
          <p:nvPr/>
        </p:nvCxnSpPr>
        <p:spPr>
          <a:xfrm>
            <a:off x="1921510" y="57111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1675440" y="4988559"/>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2223135" y="58013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4046256" y="245844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2505630" y="5363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3318601" y="311197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2113592" y="391382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1889285" y="3053594"/>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2591435" y="291211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2591435" y="2912110"/>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2581344" y="246615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888914" y="348515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2282190" y="509460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2282190" y="5094605"/>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3832007" y="2887033"/>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4201795" y="2912110"/>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4201795" y="2912110"/>
                <a:ext cx="110363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2526825" y="4965579"/>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3103245" y="57823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2355919" y="438702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93020" y="452945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30555" y="53422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312975" y="483256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1348105" y="3911600"/>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1348105" y="3911600"/>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0" name="Conector Reto 79"/>
          <p:cNvCxnSpPr/>
          <p:nvPr/>
        </p:nvCxnSpPr>
        <p:spPr>
          <a:xfrm rot="5400000" flipH="1" flipV="1">
            <a:off x="751840" y="4613910"/>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71"/>
          <p:cNvCxnSpPr/>
          <p:nvPr/>
        </p:nvCxnSpPr>
        <p:spPr>
          <a:xfrm>
            <a:off x="1328420" y="53155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2550709" y="381662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2708275" y="5019675"/>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1656080" y="6143625"/>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1656080" y="6143625"/>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4360460" y="2405351"/>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4479839" y="239041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3183890" y="487743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3183890" y="4877435"/>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97155" y="471487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97155" y="471487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1118566" y="359179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4028354" y="202021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3" name="Caixa de Texto 5"/>
              <p:cNvSpPr txBox="1"/>
              <p:nvPr/>
            </p:nvSpPr>
            <p:spPr>
              <a:xfrm>
                <a:off x="6079490" y="2103755"/>
                <a:ext cx="49326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6079490" y="2103755"/>
                <a:ext cx="4932680" cy="460375"/>
              </a:xfrm>
              <a:prstGeom prst="rect">
                <a:avLst/>
              </a:prstGeom>
              <a:blipFill rotWithShape="1">
                <a:blip r:embed="rId8"/>
                <a:stretch>
                  <a:fillRect t="-6621"/>
                </a:stretch>
              </a:blipFill>
              <a:ln w="38100">
                <a:noFill/>
              </a:ln>
            </p:spPr>
            <p:txBody>
              <a:bodyPr/>
              <a:lstStyle/>
              <a:p>
                <a:r>
                  <a:rPr lang="pt-BR" altLang="en-US">
                    <a:noFill/>
                  </a:rPr>
                  <a:t> </a:t>
                </a:r>
              </a:p>
            </p:txBody>
          </p:sp>
        </mc:Fallback>
      </mc:AlternateContent>
      <p:sp>
        <p:nvSpPr>
          <p:cNvPr id="14" name="Forma livre 13"/>
          <p:cNvSpPr/>
          <p:nvPr/>
        </p:nvSpPr>
        <p:spPr>
          <a:xfrm>
            <a:off x="3529330" y="1817370"/>
            <a:ext cx="2677795" cy="746760"/>
          </a:xfrm>
          <a:custGeom>
            <a:avLst/>
            <a:gdLst>
              <a:gd name="connisteX0" fmla="*/ 0 w 2487295"/>
              <a:gd name="connsiteY0" fmla="*/ 478764 h 747062"/>
              <a:gd name="connisteX1" fmla="*/ 349250 w 2487295"/>
              <a:gd name="connsiteY1" fmla="*/ 2514 h 747062"/>
              <a:gd name="connisteX2" fmla="*/ 1322705 w 2487295"/>
              <a:gd name="connsiteY2" fmla="*/ 669264 h 747062"/>
              <a:gd name="connisteX3" fmla="*/ 2487295 w 2487295"/>
              <a:gd name="connsiteY3" fmla="*/ 711809 h 747062"/>
            </a:gdLst>
            <a:ahLst/>
            <a:cxnLst>
              <a:cxn ang="0">
                <a:pos x="connisteX0" y="connsiteY0"/>
              </a:cxn>
              <a:cxn ang="0">
                <a:pos x="connisteX1" y="connsiteY1"/>
              </a:cxn>
              <a:cxn ang="0">
                <a:pos x="connisteX2" y="connsiteY2"/>
              </a:cxn>
              <a:cxn ang="0">
                <a:pos x="connisteX3" y="connsiteY3"/>
              </a:cxn>
            </a:cxnLst>
            <a:rect l="l" t="t" r="r" b="b"/>
            <a:pathLst>
              <a:path w="2487295" h="747063">
                <a:moveTo>
                  <a:pt x="0" y="478765"/>
                </a:moveTo>
                <a:cubicBezTo>
                  <a:pt x="50165" y="370180"/>
                  <a:pt x="84455" y="-35585"/>
                  <a:pt x="349250" y="2515"/>
                </a:cubicBezTo>
                <a:cubicBezTo>
                  <a:pt x="614045" y="40615"/>
                  <a:pt x="895350" y="527660"/>
                  <a:pt x="1322705" y="669265"/>
                </a:cubicBezTo>
                <a:cubicBezTo>
                  <a:pt x="1750060" y="810870"/>
                  <a:pt x="2273935" y="716890"/>
                  <a:pt x="2487295" y="71181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30" name="Caixa de Texto 5"/>
              <p:cNvSpPr txBox="1"/>
              <p:nvPr/>
            </p:nvSpPr>
            <p:spPr>
              <a:xfrm>
                <a:off x="5848350" y="2656840"/>
                <a:ext cx="2522855"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0" name="Caixa de Texto 5"/>
              <p:cNvSpPr txBox="1">
                <a:spLocks noRot="1" noChangeAspect="1" noMove="1" noResize="1" noEditPoints="1" noAdjustHandles="1" noChangeArrowheads="1" noChangeShapeType="1" noTextEdit="1"/>
              </p:cNvSpPr>
              <p:nvPr/>
            </p:nvSpPr>
            <p:spPr>
              <a:xfrm>
                <a:off x="5848350" y="2656840"/>
                <a:ext cx="2522855" cy="782320"/>
              </a:xfrm>
              <a:prstGeom prst="rect">
                <a:avLst/>
              </a:prstGeom>
              <a:blipFill rotWithShape="1">
                <a:blip r:embed="rId9"/>
                <a:stretch>
                  <a:fillRect t="-3896"/>
                </a:stretch>
              </a:blipFill>
              <a:ln w="38100">
                <a:noFill/>
              </a:ln>
            </p:spPr>
            <p:txBody>
              <a:bodyPr/>
              <a:lstStyle/>
              <a:p>
                <a:r>
                  <a:rPr lang="pt-BR" altLang="en-US">
                    <a:noFill/>
                  </a:rPr>
                  <a:t> </a:t>
                </a:r>
              </a:p>
            </p:txBody>
          </p:sp>
        </mc:Fallback>
      </mc:AlternateContent>
      <p:sp>
        <p:nvSpPr>
          <p:cNvPr id="106" name="Caixa de Texto 73"/>
          <p:cNvSpPr txBox="1"/>
          <p:nvPr/>
        </p:nvSpPr>
        <p:spPr>
          <a:xfrm>
            <a:off x="4479925" y="3439160"/>
            <a:ext cx="7396480" cy="46037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Eliminando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da equação de correntes teremos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2" name="Caixa de Texto 5"/>
              <p:cNvSpPr txBox="1"/>
              <p:nvPr/>
            </p:nvSpPr>
            <p:spPr>
              <a:xfrm>
                <a:off x="5060950" y="4074160"/>
                <a:ext cx="6234430"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2" name="Caixa de Texto 5"/>
              <p:cNvSpPr txBox="1">
                <a:spLocks noRot="1" noChangeAspect="1" noMove="1" noResize="1" noEditPoints="1" noAdjustHandles="1" noChangeArrowheads="1" noChangeShapeType="1" noTextEdit="1"/>
              </p:cNvSpPr>
              <p:nvPr/>
            </p:nvSpPr>
            <p:spPr>
              <a:xfrm>
                <a:off x="5060950" y="4074160"/>
                <a:ext cx="6234430" cy="782320"/>
              </a:xfrm>
              <a:prstGeom prst="rect">
                <a:avLst/>
              </a:prstGeom>
              <a:blipFill rotWithShape="1">
                <a:blip r:embed="rId10"/>
                <a:stretch>
                  <a:fillRect t="-389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5"/>
              <p:cNvSpPr txBox="1"/>
              <p:nvPr/>
            </p:nvSpPr>
            <p:spPr>
              <a:xfrm>
                <a:off x="5060950" y="5175250"/>
                <a:ext cx="6234430"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3" name="Caixa de Texto 5"/>
              <p:cNvSpPr txBox="1">
                <a:spLocks noRot="1" noChangeAspect="1" noMove="1" noResize="1" noEditPoints="1" noAdjustHandles="1" noChangeArrowheads="1" noChangeShapeType="1" noTextEdit="1"/>
              </p:cNvSpPr>
              <p:nvPr/>
            </p:nvSpPr>
            <p:spPr>
              <a:xfrm>
                <a:off x="5060950" y="5175250"/>
                <a:ext cx="6234430" cy="782320"/>
              </a:xfrm>
              <a:prstGeom prst="rect">
                <a:avLst/>
              </a:prstGeom>
              <a:blipFill rotWithShape="1">
                <a:blip r:embed="rId11"/>
                <a:stretch>
                  <a:fillRect t="-3896"/>
                </a:stretch>
              </a:blipFill>
              <a:ln w="38100">
                <a:noFill/>
              </a:ln>
            </p:spPr>
            <p:txBody>
              <a:bodyPr/>
              <a:lstStyle/>
              <a:p>
                <a:r>
                  <a:rPr lang="pt-BR" altLang="en-US">
                    <a:noFill/>
                  </a:rPr>
                  <a:t> </a:t>
                </a:r>
              </a:p>
            </p:txBody>
          </p:sp>
        </mc:Fallback>
      </mc:AlternateContent>
      <p:sp>
        <p:nvSpPr>
          <p:cNvPr id="35" name="Forma livre 34"/>
          <p:cNvSpPr/>
          <p:nvPr/>
        </p:nvSpPr>
        <p:spPr>
          <a:xfrm>
            <a:off x="630555" y="3072765"/>
            <a:ext cx="5449570" cy="803910"/>
          </a:xfrm>
          <a:custGeom>
            <a:avLst/>
            <a:gdLst>
              <a:gd name="connisteX0" fmla="*/ 368083 w 4823243"/>
              <a:gd name="connsiteY0" fmla="*/ 941705 h 941705"/>
              <a:gd name="connisteX1" fmla="*/ 431583 w 4823243"/>
              <a:gd name="connsiteY1" fmla="*/ 169545 h 941705"/>
              <a:gd name="connisteX2" fmla="*/ 4823243 w 4823243"/>
              <a:gd name="connsiteY2" fmla="*/ 0 h 941705"/>
              <a:gd name="connisteX3" fmla="*/ 5024538 w 4823243"/>
              <a:gd name="connsiteY3" fmla="*/ 10795 h 941705"/>
            </a:gdLst>
            <a:ahLst/>
            <a:cxnLst>
              <a:cxn ang="0">
                <a:pos x="connisteX0" y="connsiteY0"/>
              </a:cxn>
              <a:cxn ang="0">
                <a:pos x="connisteX1" y="connsiteY1"/>
              </a:cxn>
              <a:cxn ang="0">
                <a:pos x="connisteX2" y="connsiteY2"/>
              </a:cxn>
              <a:cxn ang="0">
                <a:pos x="connisteX3" y="connsiteY3"/>
              </a:cxn>
            </a:cxnLst>
            <a:rect l="l" t="t" r="r" b="b"/>
            <a:pathLst>
              <a:path w="4823243" h="941705">
                <a:moveTo>
                  <a:pt x="368083" y="941705"/>
                </a:moveTo>
                <a:cubicBezTo>
                  <a:pt x="293153" y="790575"/>
                  <a:pt x="-459322" y="358140"/>
                  <a:pt x="431583" y="169545"/>
                </a:cubicBezTo>
                <a:cubicBezTo>
                  <a:pt x="1322488" y="-19050"/>
                  <a:pt x="3904398" y="31750"/>
                  <a:pt x="4823243"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4" name="Grupo 28"/>
          <p:cNvGrpSpPr/>
          <p:nvPr/>
        </p:nvGrpSpPr>
        <p:grpSpPr>
          <a:xfrm flipV="1">
            <a:off x="1258987" y="4337373"/>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241935" y="236220"/>
            <a:ext cx="11111865"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Espelho de corrente e modelo de pequeno sinais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1189990" y="426271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792138" y="324155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1691005" y="404368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706245" y="4043680"/>
            <a:ext cx="15875"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2252949" y="55286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676464" y="353584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a:off x="1731037" y="301219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3364257" y="316014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2426335" y="4262719"/>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3489294" y="55286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2011680" y="4664710"/>
            <a:ext cx="1017270" cy="19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3402330" y="324358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5" name="Conector de Seta Reta 44"/>
          <p:cNvCxnSpPr/>
          <p:nvPr/>
        </p:nvCxnSpPr>
        <p:spPr>
          <a:xfrm flipH="1">
            <a:off x="1722120" y="282829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1183667" y="280645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1415415" y="476059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2718435" y="482790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74"/>
          <p:cNvCxnSpPr/>
          <p:nvPr/>
        </p:nvCxnSpPr>
        <p:spPr>
          <a:xfrm>
            <a:off x="9503410" y="43040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492615" y="338201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9310370" y="3752215"/>
            <a:ext cx="387350" cy="552450"/>
            <a:chOff x="7555792" y="2647951"/>
            <a:chExt cx="387626" cy="552342"/>
          </a:xfrm>
          <a:solidFill>
            <a:srgbClr val="00B0F0">
              <a:alpha val="97000"/>
            </a:srgbClr>
          </a:solidFill>
        </p:grpSpPr>
        <p:sp>
          <p:nvSpPr>
            <p:cNvPr id="23" name="Elipse 2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9754870" y="3115945"/>
            <a:ext cx="0" cy="539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2" name="Caixa de Texto 51"/>
              <p:cNvSpPr txBox="1"/>
              <p:nvPr/>
            </p:nvSpPr>
            <p:spPr>
              <a:xfrm>
                <a:off x="9663430" y="3769360"/>
                <a:ext cx="45720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𝑜</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9663430" y="3769360"/>
                <a:ext cx="457200"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57" name="Grupo 56"/>
          <p:cNvGrpSpPr/>
          <p:nvPr/>
        </p:nvGrpSpPr>
        <p:grpSpPr>
          <a:xfrm rot="5400000" flipH="1">
            <a:off x="10012045" y="3879850"/>
            <a:ext cx="1274445" cy="234950"/>
            <a:chOff x="4152748" y="3524056"/>
            <a:chExt cx="1274569" cy="255373"/>
          </a:xfrm>
        </p:grpSpPr>
        <p:cxnSp>
          <p:nvCxnSpPr>
            <p:cNvPr id="5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1" name="Conector Reto 60"/>
          <p:cNvCxnSpPr/>
          <p:nvPr/>
        </p:nvCxnSpPr>
        <p:spPr>
          <a:xfrm>
            <a:off x="10024745" y="3385820"/>
            <a:ext cx="6477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10659110" y="3682365"/>
            <a:ext cx="91122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ro</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63" name="CaixaDeTexto 47"/>
          <p:cNvSpPr txBox="1"/>
          <p:nvPr/>
        </p:nvSpPr>
        <p:spPr>
          <a:xfrm>
            <a:off x="9813739" y="288560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1790514" y="3583466"/>
            <a:ext cx="50800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5"/>
          <p:cNvSpPr txBox="1"/>
          <p:nvPr/>
        </p:nvSpPr>
        <p:spPr>
          <a:xfrm>
            <a:off x="241935" y="1238250"/>
            <a:ext cx="11548110" cy="830997"/>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modelo de pequenos sinais vai se reduzir ao resistor r</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saída, Assim podemos imaginar o espelho de corrente como sendo uma fonte de corrente </a:t>
            </a:r>
            <a:endParaRPr lang="pt-BR" altLang="en-US" sz="24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cxnSp>
        <p:nvCxnSpPr>
          <p:cNvPr id="68" name="Conector Reto 67"/>
          <p:cNvCxnSpPr/>
          <p:nvPr/>
        </p:nvCxnSpPr>
        <p:spPr>
          <a:xfrm>
            <a:off x="9310339" y="48377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a:off x="9485105" y="4634865"/>
            <a:ext cx="11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45"/>
          <p:cNvSpPr txBox="1"/>
          <p:nvPr/>
        </p:nvSpPr>
        <p:spPr>
          <a:xfrm>
            <a:off x="4589780" y="2806700"/>
            <a:ext cx="4314825" cy="2399665"/>
          </a:xfrm>
          <a:prstGeom prst="rect">
            <a:avLst/>
          </a:prstGeom>
          <a:noFill/>
        </p:spPr>
        <p:txBody>
          <a:bodyPr wrap="square" rtlCol="0">
            <a:spAutoFit/>
          </a:bodyPr>
          <a:lstStyle/>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equivalente do espelho (grandes sinais)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considerado </a:t>
            </a: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muito grandes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3" name="CaixaDeTexto 47"/>
          <p:cNvSpPr txBox="1"/>
          <p:nvPr/>
        </p:nvSpPr>
        <p:spPr>
          <a:xfrm>
            <a:off x="2028305" y="2204829"/>
            <a:ext cx="696024"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119" name="Conector Reto 74"/>
          <p:cNvCxnSpPr/>
          <p:nvPr/>
        </p:nvCxnSpPr>
        <p:spPr>
          <a:xfrm>
            <a:off x="1921510" y="57111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1675440" y="4988559"/>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2223135" y="58013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4046256" y="245844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2505630" y="5363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3318601" y="311197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2113592" y="391382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1889285" y="3053594"/>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2591435" y="291211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2591435" y="2912110"/>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2581344" y="246615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888914" y="348515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2282190" y="509460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2282190" y="5094605"/>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3832007" y="2887033"/>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4201795" y="2912110"/>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4201795" y="2912110"/>
                <a:ext cx="110363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2526825" y="4965579"/>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3103245" y="57823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2355919" y="438702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93020" y="452945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30555" y="53422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312975" y="483256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1348105" y="3911600"/>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1348105" y="3911600"/>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0" name="Conector Reto 79"/>
          <p:cNvCxnSpPr/>
          <p:nvPr/>
        </p:nvCxnSpPr>
        <p:spPr>
          <a:xfrm rot="5400000" flipH="1" flipV="1">
            <a:off x="751840" y="4613910"/>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71"/>
          <p:cNvCxnSpPr/>
          <p:nvPr/>
        </p:nvCxnSpPr>
        <p:spPr>
          <a:xfrm>
            <a:off x="1328420" y="53155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2550709" y="381662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2708275" y="5019675"/>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1656080" y="6143625"/>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1656080" y="6143625"/>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4360460" y="2405351"/>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4479839" y="239041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3183890" y="487743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3183890" y="4877435"/>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97155" y="471487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97155" y="471487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1118566" y="359179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4028354" y="202021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6" name="Caixa de Texto 5"/>
              <p:cNvSpPr txBox="1"/>
              <p:nvPr/>
            </p:nvSpPr>
            <p:spPr>
              <a:xfrm>
                <a:off x="6428740" y="2196465"/>
                <a:ext cx="182499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6428740" y="2196465"/>
                <a:ext cx="1824990" cy="460375"/>
              </a:xfrm>
              <a:prstGeom prst="rect">
                <a:avLst/>
              </a:prstGeom>
              <a:blipFill rotWithShape="1">
                <a:blip r:embed="rId8"/>
                <a:stretch>
                  <a:fillRect t="-6621"/>
                </a:stretch>
              </a:blipFill>
              <a:ln w="38100">
                <a:noFill/>
              </a:ln>
            </p:spPr>
            <p:txBody>
              <a:bodyPr/>
              <a:lstStyle/>
              <a:p>
                <a:r>
                  <a:rPr lang="pt-BR" altLang="en-US">
                    <a:noFill/>
                  </a:rPr>
                  <a:t> </a:t>
                </a:r>
              </a:p>
            </p:txBody>
          </p:sp>
        </mc:Fallback>
      </mc:AlternateContent>
      <p:sp>
        <p:nvSpPr>
          <p:cNvPr id="106" name="Caixa de Texto 73"/>
          <p:cNvSpPr txBox="1"/>
          <p:nvPr/>
        </p:nvSpPr>
        <p:spPr>
          <a:xfrm>
            <a:off x="4659630" y="1685290"/>
            <a:ext cx="7396480"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valor de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5"/>
              <p:cNvSpPr txBox="1"/>
              <p:nvPr/>
            </p:nvSpPr>
            <p:spPr>
              <a:xfrm>
                <a:off x="4788535" y="902970"/>
                <a:ext cx="6234430"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3" name="Caixa de Texto 5"/>
              <p:cNvSpPr txBox="1">
                <a:spLocks noRot="1" noChangeAspect="1" noMove="1" noResize="1" noEditPoints="1" noAdjustHandles="1" noChangeArrowheads="1" noChangeShapeType="1" noTextEdit="1"/>
              </p:cNvSpPr>
              <p:nvPr/>
            </p:nvSpPr>
            <p:spPr>
              <a:xfrm>
                <a:off x="4788535" y="902970"/>
                <a:ext cx="6234430" cy="782320"/>
              </a:xfrm>
              <a:prstGeom prst="rect">
                <a:avLst/>
              </a:prstGeom>
              <a:blipFill rotWithShape="1">
                <a:blip r:embed="rId9"/>
                <a:stretch>
                  <a:fillRect t="-3896"/>
                </a:stretch>
              </a:blipFill>
              <a:ln w="38100">
                <a:noFill/>
              </a:ln>
            </p:spPr>
            <p:txBody>
              <a:bodyPr/>
              <a:lstStyle/>
              <a:p>
                <a:r>
                  <a:rPr lang="pt-BR" altLang="en-US">
                    <a:noFill/>
                  </a:rPr>
                  <a:t> </a:t>
                </a:r>
              </a:p>
            </p:txBody>
          </p:sp>
        </mc:Fallback>
      </mc:AlternateContent>
      <p:sp>
        <p:nvSpPr>
          <p:cNvPr id="4" name="Caixa de Texto 73"/>
          <p:cNvSpPr txBox="1"/>
          <p:nvPr/>
        </p:nvSpPr>
        <p:spPr>
          <a:xfrm>
            <a:off x="5438775" y="2850515"/>
            <a:ext cx="591502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Usando esta relação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4874895" y="3446145"/>
                <a:ext cx="6636385" cy="838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874895" y="3446145"/>
                <a:ext cx="6636385" cy="838835"/>
              </a:xfrm>
              <a:prstGeom prst="rect">
                <a:avLst/>
              </a:prstGeom>
              <a:blipFill rotWithShape="1">
                <a:blip r:embed="rId10"/>
                <a:stretch>
                  <a:fillRect t="-36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345430" y="4521200"/>
                <a:ext cx="5695950"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345430" y="4521200"/>
                <a:ext cx="5695950" cy="782320"/>
              </a:xfrm>
              <a:prstGeom prst="rect">
                <a:avLst/>
              </a:prstGeom>
              <a:blipFill rotWithShape="1">
                <a:blip r:embed="rId11"/>
                <a:stretch>
                  <a:fillRect t="-389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5171440" y="5363210"/>
                <a:ext cx="6372860" cy="1092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5171440" y="5363210"/>
                <a:ext cx="6372860" cy="1092835"/>
              </a:xfrm>
              <a:prstGeom prst="rect">
                <a:avLst/>
              </a:prstGeom>
              <a:blipFill rotWithShape="1">
                <a:blip r:embed="rId12"/>
                <a:stretch>
                  <a:fillRect t="-2789"/>
                </a:stretch>
              </a:blipFill>
              <a:ln w="38100">
                <a:noFill/>
              </a:ln>
            </p:spPr>
            <p:txBody>
              <a:bodyPr/>
              <a:lstStyle/>
              <a:p>
                <a:r>
                  <a:rPr lang="pt-BR" altLang="en-US">
                    <a:noFill/>
                  </a:rPr>
                  <a:t> </a:t>
                </a:r>
              </a:p>
            </p:txBody>
          </p:sp>
        </mc:Fallback>
      </mc:AlternateContent>
      <p:grpSp>
        <p:nvGrpSpPr>
          <p:cNvPr id="3" name="Grupo 28"/>
          <p:cNvGrpSpPr/>
          <p:nvPr/>
        </p:nvGrpSpPr>
        <p:grpSpPr>
          <a:xfrm flipV="1">
            <a:off x="1258987" y="4430718"/>
            <a:ext cx="387626" cy="552342"/>
            <a:chOff x="7555792" y="2647951"/>
            <a:chExt cx="387626" cy="552342"/>
          </a:xfrm>
          <a:solidFill>
            <a:srgbClr val="00B0F0">
              <a:alpha val="97000"/>
            </a:srgbClr>
          </a:solidFill>
        </p:grpSpPr>
        <p:sp>
          <p:nvSpPr>
            <p:cNvPr id="9"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119" name="Conector Reto 74"/>
          <p:cNvCxnSpPr/>
          <p:nvPr/>
        </p:nvCxnSpPr>
        <p:spPr>
          <a:xfrm>
            <a:off x="1921510" y="57111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1675440" y="4988559"/>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2223135" y="58013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4046256" y="245844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2505630" y="5363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3318601" y="311197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2113592" y="391382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1889285" y="3053594"/>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2591435" y="291211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2591435" y="2912110"/>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2581344" y="246615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888914" y="348515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2282190" y="509460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2282190" y="5094605"/>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3832007" y="2887033"/>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4201795" y="2912110"/>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4201795" y="2912110"/>
                <a:ext cx="110363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2526825" y="4965579"/>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3103245" y="57823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2355919" y="438702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93020" y="452945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30555" y="53422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312975" y="483256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1348105" y="3911600"/>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1348105" y="3911600"/>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0" name="Conector Reto 79"/>
          <p:cNvCxnSpPr/>
          <p:nvPr/>
        </p:nvCxnSpPr>
        <p:spPr>
          <a:xfrm rot="5400000" flipH="1" flipV="1">
            <a:off x="751840" y="4613910"/>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71"/>
          <p:cNvCxnSpPr/>
          <p:nvPr/>
        </p:nvCxnSpPr>
        <p:spPr>
          <a:xfrm>
            <a:off x="1328420" y="53155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2550709" y="381662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2708275" y="5019675"/>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1656080" y="6143625"/>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1656080" y="6143625"/>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4360460" y="2405351"/>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4479839" y="239041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3183890" y="487743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3183890" y="4877435"/>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97155" y="471487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97155" y="471487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1118566" y="359179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4028354" y="202021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106" name="Caixa de Texto 73"/>
          <p:cNvSpPr txBox="1"/>
          <p:nvPr/>
        </p:nvSpPr>
        <p:spPr>
          <a:xfrm>
            <a:off x="5516245" y="2019935"/>
            <a:ext cx="6539865" cy="119888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fazer as simplificações de praxi para chegarmos a um resultado mais satisfatório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4519295" y="812165"/>
                <a:ext cx="6372860" cy="1092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519295" y="812165"/>
                <a:ext cx="6372860" cy="1092835"/>
              </a:xfrm>
              <a:prstGeom prst="rect">
                <a:avLst/>
              </a:prstGeom>
              <a:blipFill rotWithShape="1">
                <a:blip r:embed="rId8"/>
                <a:stretch>
                  <a:fillRect t="-278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4519295" y="4018280"/>
                <a:ext cx="7281545" cy="20942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519295" y="4018280"/>
                <a:ext cx="7281545" cy="2094230"/>
              </a:xfrm>
              <a:prstGeom prst="rect">
                <a:avLst/>
              </a:prstGeom>
              <a:blipFill rotWithShape="1">
                <a:blip r:embed="rId9"/>
                <a:stretch>
                  <a:fillRect/>
                </a:stretch>
              </a:blipFill>
              <a:ln w="38100">
                <a:noFill/>
              </a:ln>
            </p:spPr>
            <p:txBody>
              <a:bodyPr/>
              <a:lstStyle/>
              <a:p>
                <a:r>
                  <a:rPr lang="pt-BR" altLang="en-US">
                    <a:noFill/>
                  </a:rPr>
                  <a:t> </a:t>
                </a:r>
              </a:p>
            </p:txBody>
          </p:sp>
        </mc:Fallback>
      </mc:AlternateContent>
      <p:grpSp>
        <p:nvGrpSpPr>
          <p:cNvPr id="4" name="Grupo 28"/>
          <p:cNvGrpSpPr/>
          <p:nvPr/>
        </p:nvGrpSpPr>
        <p:grpSpPr>
          <a:xfrm flipV="1">
            <a:off x="1250732" y="4381823"/>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impedancia de saída será</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4555490" y="1875155"/>
                <a:ext cx="6213475" cy="96901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𝑍</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3</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3</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3</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3</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3</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3</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2</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555490" y="1875155"/>
                <a:ext cx="6213475" cy="969010"/>
              </a:xfrm>
              <a:prstGeom prst="rect">
                <a:avLst/>
              </a:prstGeom>
              <a:blipFill rotWithShape="1">
                <a:blip r:embed="rId1"/>
                <a:stretch>
                  <a:fillRect t="-445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73"/>
              <p:cNvSpPr txBox="1"/>
              <p:nvPr/>
            </p:nvSpPr>
            <p:spPr>
              <a:xfrm>
                <a:off x="3969385" y="3325495"/>
                <a:ext cx="8005445" cy="179197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impedancia é aumentada por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den>
                    </m:f>
                  </m:oMath>
                </a14:m>
                <a:r>
                  <a:rPr lang="pt-BR" altLang="en-US" sz="2400">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que é o ganho do transistor gate comum. Assim temos também um aumento da impedancia de saída considerável (abaixo de </a:t>
                </a:r>
                <a:r>
                  <a:rPr lang="pt-BR" altLang="en-US" sz="2400" b="1">
                    <a:latin typeface="Symbol" panose="05050102010706020507" charset="0"/>
                    <a:cs typeface="Symbol" panose="05050102010706020507" charset="0"/>
                  </a:rPr>
                  <a:t>b,</a:t>
                </a:r>
                <a:r>
                  <a:rPr lang="pt-BR" altLang="en-US" sz="2400" b="1">
                    <a:latin typeface="Comic Sans MS" panose="030F0702030302020204" pitchFamily="66" charset="0"/>
                    <a:cs typeface="Comic Sans MS" panose="030F0702030302020204" pitchFamily="66" charset="0"/>
                  </a:rPr>
                  <a:t> mas grande).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6" name="Caixa de Texto 73"/>
              <p:cNvSpPr txBox="1">
                <a:spLocks noRot="1" noChangeAspect="1" noMove="1" noResize="1" noEditPoints="1" noAdjustHandles="1" noChangeArrowheads="1" noChangeShapeType="1" noTextEdit="1"/>
              </p:cNvSpPr>
              <p:nvPr/>
            </p:nvSpPr>
            <p:spPr>
              <a:xfrm>
                <a:off x="3969385" y="3325495"/>
                <a:ext cx="8005445" cy="1791970"/>
              </a:xfrm>
              <a:prstGeom prst="rect">
                <a:avLst/>
              </a:prstGeom>
              <a:blipFill rotWithShape="1">
                <a:blip r:embed="rId2"/>
                <a:stretch>
                  <a:fillRect/>
                </a:stretch>
              </a:blipFill>
              <a:ln w="25400">
                <a:noFill/>
              </a:ln>
            </p:spPr>
            <p:txBody>
              <a:bodyPr/>
              <a:lstStyle/>
              <a:p>
                <a:r>
                  <a:rPr lang="pt-BR" altLang="en-US">
                    <a:noFill/>
                  </a:rPr>
                  <a:t> </a:t>
                </a:r>
              </a:p>
            </p:txBody>
          </p:sp>
        </mc:Fallback>
      </mc:AlternateContent>
      <p:cxnSp>
        <p:nvCxnSpPr>
          <p:cNvPr id="94" name="Conector Reto 74"/>
          <p:cNvCxnSpPr/>
          <p:nvPr/>
        </p:nvCxnSpPr>
        <p:spPr>
          <a:xfrm>
            <a:off x="1134745" y="37655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1429385" y="2941320"/>
            <a:ext cx="0" cy="16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1257300" y="2865120"/>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flipH="1">
            <a:off x="1036336" y="4491688"/>
            <a:ext cx="983675" cy="1100472"/>
            <a:chOff x="7493" y="6919"/>
            <a:chExt cx="1263" cy="1365"/>
          </a:xfrm>
        </p:grpSpPr>
        <p:grpSp>
          <p:nvGrpSpPr>
            <p:cNvPr id="4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 name="Rectangle 142"/>
            <p:cNvSpPr>
              <a:spLocks noChangeArrowheads="1"/>
            </p:cNvSpPr>
            <p:nvPr/>
          </p:nvSpPr>
          <p:spPr bwMode="auto">
            <a:xfrm rot="5400000" flipH="1">
              <a:off x="7993" y="758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 name="Conector Reto 14"/>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de Seta Reta 50"/>
          <p:cNvCxnSpPr/>
          <p:nvPr/>
        </p:nvCxnSpPr>
        <p:spPr>
          <a:xfrm rot="16200000" flipV="1">
            <a:off x="1318895" y="397319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Forma livre 53"/>
          <p:cNvSpPr/>
          <p:nvPr/>
        </p:nvSpPr>
        <p:spPr>
          <a:xfrm>
            <a:off x="2309495" y="423354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Conector Reto 56"/>
          <p:cNvCxnSpPr/>
          <p:nvPr/>
        </p:nvCxnSpPr>
        <p:spPr>
          <a:xfrm flipH="1" flipV="1">
            <a:off x="1304290" y="553847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1851073" y="4047968"/>
            <a:ext cx="1665939" cy="1331047"/>
            <a:chOff x="7493" y="6596"/>
            <a:chExt cx="2139" cy="1651"/>
          </a:xfrm>
        </p:grpSpPr>
        <p:sp>
          <p:nvSpPr>
            <p:cNvPr id="12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858" y="6813"/>
              <a:ext cx="1114" cy="680"/>
              <a:chOff x="2705" y="2568"/>
              <a:chExt cx="446" cy="272"/>
            </a:xfrm>
          </p:grpSpPr>
          <p:sp>
            <p:nvSpPr>
              <p:cNvPr id="13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7971" y="754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36"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8" name="Conector Reto 12"/>
          <p:cNvCxnSpPr/>
          <p:nvPr/>
        </p:nvCxnSpPr>
        <p:spPr>
          <a:xfrm flipH="1" flipV="1">
            <a:off x="2804160" y="553402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Caixa de Texto 23"/>
          <p:cNvSpPr txBox="1"/>
          <p:nvPr/>
        </p:nvSpPr>
        <p:spPr>
          <a:xfrm>
            <a:off x="401849" y="2913068"/>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grpSp>
        <p:nvGrpSpPr>
          <p:cNvPr id="4" name="Grupo 2"/>
          <p:cNvGrpSpPr/>
          <p:nvPr/>
        </p:nvGrpSpPr>
        <p:grpSpPr>
          <a:xfrm rot="16200000">
            <a:off x="1562368" y="2548632"/>
            <a:ext cx="1665939" cy="1909097"/>
            <a:chOff x="7493" y="5892"/>
            <a:chExt cx="2139" cy="2368"/>
          </a:xfrm>
        </p:grpSpPr>
        <p:sp>
          <p:nvSpPr>
            <p:cNvPr id="6"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 name="Group 147"/>
            <p:cNvGrpSpPr/>
            <p:nvPr/>
          </p:nvGrpSpPr>
          <p:grpSpPr bwMode="auto">
            <a:xfrm rot="5400000">
              <a:off x="7506" y="6461"/>
              <a:ext cx="1818" cy="680"/>
              <a:chOff x="2423" y="2568"/>
              <a:chExt cx="728"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423" y="2697"/>
                <a:ext cx="5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5" name="Rectangle 142"/>
            <p:cNvSpPr>
              <a:spLocks noChangeArrowheads="1"/>
            </p:cNvSpPr>
            <p:nvPr/>
          </p:nvSpPr>
          <p:spPr bwMode="auto">
            <a:xfrm rot="5400000" flipH="1">
              <a:off x="7967" y="755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26"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 name="CaixaDeTexto 47"/>
          <p:cNvSpPr txBox="1"/>
          <p:nvPr/>
        </p:nvSpPr>
        <p:spPr>
          <a:xfrm>
            <a:off x="914314" y="368010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54" name="CaixaDeTexto 47"/>
          <p:cNvSpPr txBox="1"/>
          <p:nvPr/>
        </p:nvSpPr>
        <p:spPr>
          <a:xfrm>
            <a:off x="3028864" y="407443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55" name="CaixaDeTexto 47"/>
          <p:cNvSpPr txBox="1"/>
          <p:nvPr/>
        </p:nvSpPr>
        <p:spPr>
          <a:xfrm>
            <a:off x="2353224" y="274792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4" name="Conector de Seta Reta 59"/>
          <p:cNvCxnSpPr/>
          <p:nvPr/>
        </p:nvCxnSpPr>
        <p:spPr>
          <a:xfrm flipH="1">
            <a:off x="3068454" y="2775004"/>
            <a:ext cx="0" cy="325566"/>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27" name="CaixaDeTexto 47"/>
          <p:cNvSpPr txBox="1"/>
          <p:nvPr/>
        </p:nvSpPr>
        <p:spPr>
          <a:xfrm>
            <a:off x="3068869" y="265013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193802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Esta configuração de espelho de Wilson apresenta uma dificuldade: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tensão de dreno de Mn1,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é um pouco diferente da tensão de dreno de Mn2</a:t>
            </a:r>
            <a:r>
              <a:rPr lang="pt-BR" altLang="en-US" sz="2000" b="1" dirty="0" smtClean="0">
                <a:latin typeface="Comic Sans MS" panose="030F0702030302020204" pitchFamily="66" charset="0"/>
                <a:cs typeface="Comic Sans MS" panose="030F0702030302020204" pitchFamily="66" charset="0"/>
                <a:sym typeface="+mn-ea"/>
              </a:rPr>
              <a:t> </a:t>
            </a:r>
            <a:endParaRPr lang="pt-BR" altLang="en-US" sz="20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4718685" y="2480945"/>
                <a:ext cx="5458460" cy="521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3</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3</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718685" y="2480945"/>
                <a:ext cx="5458460" cy="521970"/>
              </a:xfrm>
              <a:prstGeom prst="rect">
                <a:avLst/>
              </a:prstGeom>
              <a:blipFill rotWithShape="1">
                <a:blip r:embed="rId1"/>
                <a:stretch>
                  <a:fillRect t="-8273"/>
                </a:stretch>
              </a:blipFill>
              <a:ln w="38100">
                <a:noFill/>
              </a:ln>
            </p:spPr>
            <p:txBody>
              <a:bodyPr/>
              <a:lstStyle/>
              <a:p>
                <a:r>
                  <a:rPr lang="pt-BR" altLang="en-US">
                    <a:noFill/>
                  </a:rPr>
                  <a:t> </a:t>
                </a:r>
              </a:p>
            </p:txBody>
          </p:sp>
        </mc:Fallback>
      </mc:AlternateContent>
      <p:sp>
        <p:nvSpPr>
          <p:cNvPr id="16" name="Caixa de Texto 73"/>
          <p:cNvSpPr txBox="1"/>
          <p:nvPr/>
        </p:nvSpPr>
        <p:spPr>
          <a:xfrm>
            <a:off x="3836670" y="4118610"/>
            <a:ext cx="8219440" cy="156845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Como consequencia, a corrente de saída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é um pouco diferente de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REF</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Uma topologia de espelho, espelho de Wilson modificado, é a solução para este esta dificuldade.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4" name="Conector Reto 74"/>
          <p:cNvCxnSpPr/>
          <p:nvPr/>
        </p:nvCxnSpPr>
        <p:spPr>
          <a:xfrm>
            <a:off x="1150620" y="4118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1445260" y="3294380"/>
            <a:ext cx="0" cy="16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1273175" y="3218180"/>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flipH="1">
            <a:off x="1052211" y="4844748"/>
            <a:ext cx="983675" cy="1100472"/>
            <a:chOff x="7493" y="6919"/>
            <a:chExt cx="1263" cy="1365"/>
          </a:xfrm>
        </p:grpSpPr>
        <p:grpSp>
          <p:nvGrpSpPr>
            <p:cNvPr id="4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 name="Rectangle 142"/>
            <p:cNvSpPr>
              <a:spLocks noChangeArrowheads="1"/>
            </p:cNvSpPr>
            <p:nvPr/>
          </p:nvSpPr>
          <p:spPr bwMode="auto">
            <a:xfrm rot="5400000" flipH="1">
              <a:off x="7993" y="758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 name="Conector Reto 14"/>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de Seta Reta 50"/>
          <p:cNvCxnSpPr/>
          <p:nvPr/>
        </p:nvCxnSpPr>
        <p:spPr>
          <a:xfrm rot="16200000" flipV="1">
            <a:off x="1334770" y="432625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Forma livre 53"/>
          <p:cNvSpPr/>
          <p:nvPr/>
        </p:nvSpPr>
        <p:spPr>
          <a:xfrm>
            <a:off x="2325370" y="458660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Conector Reto 56"/>
          <p:cNvCxnSpPr/>
          <p:nvPr/>
        </p:nvCxnSpPr>
        <p:spPr>
          <a:xfrm flipH="1" flipV="1">
            <a:off x="1320165" y="589153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1866948" y="4401028"/>
            <a:ext cx="1665939" cy="1331047"/>
            <a:chOff x="7493" y="6596"/>
            <a:chExt cx="2139" cy="1651"/>
          </a:xfrm>
        </p:grpSpPr>
        <p:sp>
          <p:nvSpPr>
            <p:cNvPr id="12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858" y="6813"/>
              <a:ext cx="1114" cy="680"/>
              <a:chOff x="2705" y="2568"/>
              <a:chExt cx="446" cy="272"/>
            </a:xfrm>
          </p:grpSpPr>
          <p:sp>
            <p:nvSpPr>
              <p:cNvPr id="13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7971" y="754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36"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8" name="Conector Reto 12"/>
          <p:cNvCxnSpPr/>
          <p:nvPr/>
        </p:nvCxnSpPr>
        <p:spPr>
          <a:xfrm flipH="1" flipV="1">
            <a:off x="2820035" y="588708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Caixa de Texto 23"/>
          <p:cNvSpPr txBox="1"/>
          <p:nvPr/>
        </p:nvSpPr>
        <p:spPr>
          <a:xfrm>
            <a:off x="417724" y="3266128"/>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grpSp>
        <p:nvGrpSpPr>
          <p:cNvPr id="7" name="Grupo 2"/>
          <p:cNvGrpSpPr/>
          <p:nvPr/>
        </p:nvGrpSpPr>
        <p:grpSpPr>
          <a:xfrm rot="16200000">
            <a:off x="1578243" y="2901692"/>
            <a:ext cx="1665939" cy="1909097"/>
            <a:chOff x="7493" y="5892"/>
            <a:chExt cx="2139" cy="2368"/>
          </a:xfrm>
        </p:grpSpPr>
        <p:sp>
          <p:nvSpPr>
            <p:cNvPr id="9"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7506" y="6461"/>
              <a:ext cx="1818" cy="680"/>
              <a:chOff x="2423" y="2568"/>
              <a:chExt cx="728" cy="272"/>
            </a:xfrm>
          </p:grpSpPr>
          <p:sp>
            <p:nvSpPr>
              <p:cNvPr id="1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 name="Line 93"/>
              <p:cNvSpPr>
                <a:spLocks noChangeShapeType="1"/>
              </p:cNvSpPr>
              <p:nvPr/>
            </p:nvSpPr>
            <p:spPr bwMode="auto">
              <a:xfrm flipH="1">
                <a:off x="2423" y="2697"/>
                <a:ext cx="5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6" name="Rectangle 142"/>
            <p:cNvSpPr>
              <a:spLocks noChangeArrowheads="1"/>
            </p:cNvSpPr>
            <p:nvPr/>
          </p:nvSpPr>
          <p:spPr bwMode="auto">
            <a:xfrm rot="5400000" flipH="1">
              <a:off x="7967" y="755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27"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3" name="CaixaDeTexto 47"/>
          <p:cNvSpPr txBox="1"/>
          <p:nvPr/>
        </p:nvSpPr>
        <p:spPr>
          <a:xfrm>
            <a:off x="930189" y="403316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54" name="CaixaDeTexto 47"/>
          <p:cNvSpPr txBox="1"/>
          <p:nvPr/>
        </p:nvSpPr>
        <p:spPr>
          <a:xfrm>
            <a:off x="3044739" y="442749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55" name="CaixaDeTexto 47"/>
          <p:cNvSpPr txBox="1"/>
          <p:nvPr/>
        </p:nvSpPr>
        <p:spPr>
          <a:xfrm>
            <a:off x="2369099" y="310098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8" name="Conector de Seta Reta 59"/>
          <p:cNvCxnSpPr/>
          <p:nvPr/>
        </p:nvCxnSpPr>
        <p:spPr>
          <a:xfrm flipH="1">
            <a:off x="3084329" y="3128064"/>
            <a:ext cx="0" cy="325566"/>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29" name="CaixaDeTexto 47"/>
          <p:cNvSpPr txBox="1"/>
          <p:nvPr/>
        </p:nvSpPr>
        <p:spPr>
          <a:xfrm>
            <a:off x="3084744" y="300319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4718685" y="3300730"/>
                <a:ext cx="5458460" cy="521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2</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718685" y="3300730"/>
                <a:ext cx="5458460" cy="521970"/>
              </a:xfrm>
              <a:prstGeom prst="rect">
                <a:avLst/>
              </a:prstGeom>
              <a:blipFill rotWithShape="1">
                <a:blip r:embed="rId2"/>
                <a:stretch>
                  <a:fillRect t="-8273"/>
                </a:stretch>
              </a:blipFill>
              <a:ln w="38100">
                <a:noFill/>
              </a:ln>
            </p:spPr>
            <p:txBody>
              <a:bodyPr/>
              <a:lstStyle/>
              <a:p>
                <a:r>
                  <a:rPr lang="pt-BR" altLang="en-US">
                    <a:noFill/>
                  </a:rPr>
                  <a:t> </a:t>
                </a:r>
              </a:p>
            </p:txBody>
          </p:sp>
        </mc:Fallback>
      </mc:AlternateContent>
    </p:spTree>
  </p:cSld>
  <p:clrMapOvr>
    <a:masterClrMapping/>
  </p:clrMapOvr>
</p:sld>
</file>

<file path=ppt/slides/slide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7240" y="40195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Espelho de Wilson Modificado </a:t>
            </a:r>
            <a:endParaRPr lang="pt-BR" altLang="en-US" sz="2000" b="1" baseline="-25000" dirty="0" smtClean="0">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854075" y="38341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10"/>
          <p:cNvCxnSpPr/>
          <p:nvPr/>
        </p:nvCxnSpPr>
        <p:spPr>
          <a:xfrm flipV="1">
            <a:off x="1148715" y="4117340"/>
            <a:ext cx="0" cy="5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0" name="Grupo 99"/>
          <p:cNvGrpSpPr/>
          <p:nvPr/>
        </p:nvGrpSpPr>
        <p:grpSpPr>
          <a:xfrm rot="5400000" flipH="1">
            <a:off x="795573" y="4600175"/>
            <a:ext cx="983675" cy="1020657"/>
            <a:chOff x="7493" y="6919"/>
            <a:chExt cx="1263" cy="1266"/>
          </a:xfrm>
        </p:grpSpPr>
        <p:grpSp>
          <p:nvGrpSpPr>
            <p:cNvPr id="101" name="Group 147"/>
            <p:cNvGrpSpPr/>
            <p:nvPr/>
          </p:nvGrpSpPr>
          <p:grpSpPr bwMode="auto">
            <a:xfrm rot="5400000">
              <a:off x="8020" y="6975"/>
              <a:ext cx="792" cy="680"/>
              <a:chOff x="2834" y="2568"/>
              <a:chExt cx="317" cy="272"/>
            </a:xfrm>
          </p:grpSpPr>
          <p:sp>
            <p:nvSpPr>
              <p:cNvPr id="10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8" name="Rectangle 142"/>
            <p:cNvSpPr>
              <a:spLocks noChangeArrowheads="1"/>
            </p:cNvSpPr>
            <p:nvPr/>
          </p:nvSpPr>
          <p:spPr bwMode="auto">
            <a:xfrm rot="5400000" flipH="1">
              <a:off x="8009"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9" name="Conector Reto 10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1" name="Forma livre 53"/>
          <p:cNvSpPr/>
          <p:nvPr/>
        </p:nvSpPr>
        <p:spPr>
          <a:xfrm flipH="1">
            <a:off x="1148715" y="310515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2" name="Conector Reto 56"/>
          <p:cNvCxnSpPr/>
          <p:nvPr/>
        </p:nvCxnSpPr>
        <p:spPr>
          <a:xfrm flipH="1" flipV="1">
            <a:off x="1023620" y="560705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Grupo 2"/>
          <p:cNvGrpSpPr/>
          <p:nvPr/>
        </p:nvGrpSpPr>
        <p:grpSpPr>
          <a:xfrm rot="16200000">
            <a:off x="1564759" y="4122191"/>
            <a:ext cx="1665939" cy="1319760"/>
            <a:chOff x="7493" y="6596"/>
            <a:chExt cx="2139" cy="1637"/>
          </a:xfrm>
        </p:grpSpPr>
        <p:sp>
          <p:nvSpPr>
            <p:cNvPr id="114"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5" name="Group 147"/>
            <p:cNvGrpSpPr/>
            <p:nvPr/>
          </p:nvGrpSpPr>
          <p:grpSpPr bwMode="auto">
            <a:xfrm rot="5400000">
              <a:off x="7858" y="6813"/>
              <a:ext cx="1114" cy="680"/>
              <a:chOff x="2705" y="2568"/>
              <a:chExt cx="446" cy="272"/>
            </a:xfrm>
          </p:grpSpPr>
          <p:sp>
            <p:nvSpPr>
              <p:cNvPr id="11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3"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5" name="Rectangle 142"/>
            <p:cNvSpPr>
              <a:spLocks noChangeArrowheads="1"/>
            </p:cNvSpPr>
            <p:nvPr/>
          </p:nvSpPr>
          <p:spPr bwMode="auto">
            <a:xfrm rot="5400000" flipH="1">
              <a:off x="7985" y="7531"/>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47"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Conector Reto 12"/>
          <p:cNvCxnSpPr/>
          <p:nvPr/>
        </p:nvCxnSpPr>
        <p:spPr>
          <a:xfrm flipH="1" flipV="1">
            <a:off x="2539365" y="560260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Caixa de Texto 23"/>
          <p:cNvSpPr txBox="1"/>
          <p:nvPr/>
        </p:nvSpPr>
        <p:spPr>
          <a:xfrm>
            <a:off x="122449" y="255937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grpSp>
        <p:nvGrpSpPr>
          <p:cNvPr id="152" name="Grupo 2"/>
          <p:cNvGrpSpPr/>
          <p:nvPr/>
        </p:nvGrpSpPr>
        <p:grpSpPr>
          <a:xfrm rot="16200000">
            <a:off x="1497358" y="2842889"/>
            <a:ext cx="1665939" cy="1455203"/>
            <a:chOff x="7493" y="6441"/>
            <a:chExt cx="2139" cy="1805"/>
          </a:xfrm>
        </p:grpSpPr>
        <p:sp>
          <p:nvSpPr>
            <p:cNvPr id="153"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54" name="Group 147"/>
            <p:cNvGrpSpPr/>
            <p:nvPr/>
          </p:nvGrpSpPr>
          <p:grpSpPr bwMode="auto">
            <a:xfrm rot="5400000">
              <a:off x="7781" y="6736"/>
              <a:ext cx="1269" cy="680"/>
              <a:chOff x="2643" y="2568"/>
              <a:chExt cx="508" cy="272"/>
            </a:xfrm>
          </p:grpSpPr>
          <p:sp>
            <p:nvSpPr>
              <p:cNvPr id="16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2643" y="2697"/>
                <a:ext cx="322"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5400000" flipH="1">
              <a:off x="8029" y="7544"/>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175"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8" name="CaixaDeTexto 47"/>
          <p:cNvSpPr txBox="1"/>
          <p:nvPr/>
        </p:nvSpPr>
        <p:spPr>
          <a:xfrm>
            <a:off x="696509" y="406110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179" name="CaixaDeTexto 47"/>
          <p:cNvSpPr txBox="1"/>
          <p:nvPr/>
        </p:nvSpPr>
        <p:spPr>
          <a:xfrm>
            <a:off x="2748194" y="414301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80" name="CaixaDeTexto 47"/>
          <p:cNvSpPr txBox="1"/>
          <p:nvPr/>
        </p:nvSpPr>
        <p:spPr>
          <a:xfrm>
            <a:off x="2017309" y="261266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 name="Conector de Seta Reta 59"/>
          <p:cNvCxnSpPr/>
          <p:nvPr/>
        </p:nvCxnSpPr>
        <p:spPr>
          <a:xfrm flipH="1">
            <a:off x="2804294" y="3005509"/>
            <a:ext cx="0" cy="325566"/>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6" name="CaixaDeTexto 47"/>
          <p:cNvSpPr txBox="1"/>
          <p:nvPr/>
        </p:nvSpPr>
        <p:spPr>
          <a:xfrm>
            <a:off x="2804074" y="287111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 name="Conector Reto 74"/>
          <p:cNvCxnSpPr/>
          <p:nvPr/>
        </p:nvCxnSpPr>
        <p:spPr>
          <a:xfrm>
            <a:off x="864870" y="3415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10"/>
          <p:cNvCxnSpPr/>
          <p:nvPr/>
        </p:nvCxnSpPr>
        <p:spPr>
          <a:xfrm flipV="1">
            <a:off x="1148080" y="2919730"/>
            <a:ext cx="0" cy="5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flipH="1">
            <a:off x="752304" y="3359931"/>
            <a:ext cx="989127" cy="1100471"/>
            <a:chOff x="7493" y="6919"/>
            <a:chExt cx="1270" cy="1365"/>
          </a:xfrm>
        </p:grpSpPr>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 name="Rectangle 142"/>
            <p:cNvSpPr>
              <a:spLocks noChangeArrowheads="1"/>
            </p:cNvSpPr>
            <p:nvPr/>
          </p:nvSpPr>
          <p:spPr bwMode="auto">
            <a:xfrm rot="5400000" flipH="1">
              <a:off x="8061" y="758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18" name="Conector Reto 1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 name="CaixaDeTexto 47"/>
          <p:cNvSpPr txBox="1"/>
          <p:nvPr/>
        </p:nvSpPr>
        <p:spPr>
          <a:xfrm>
            <a:off x="1672504" y="369597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3</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19" name="Conector Reto 74"/>
          <p:cNvCxnSpPr/>
          <p:nvPr/>
        </p:nvCxnSpPr>
        <p:spPr>
          <a:xfrm>
            <a:off x="8493760" y="573786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8231815" y="4999354"/>
            <a:ext cx="1404000" cy="220980"/>
            <a:chOff x="4094837" y="3542402"/>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42402"/>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8795385" y="58280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10618506" y="248511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8782605" y="57437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9890851" y="313864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8685207" y="3929703"/>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8461535" y="3080264"/>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9163685" y="293878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9163685" y="2938780"/>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9153594" y="249282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7146204" y="386234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8854440" y="512127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8854440" y="5121275"/>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10404257" y="2913703"/>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10774045" y="2938780"/>
                <a:ext cx="12026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32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10774045" y="2938780"/>
                <a:ext cx="120269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9109235" y="4982089"/>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9685655" y="57988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8911024" y="4404805"/>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6369995" y="4909819"/>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907530" y="57226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6589950" y="5212930"/>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7745095" y="4763770"/>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7745095" y="4763770"/>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0" name="Conector Reto 79"/>
          <p:cNvCxnSpPr/>
          <p:nvPr/>
        </p:nvCxnSpPr>
        <p:spPr>
          <a:xfrm rot="5400000" flipH="1" flipV="1">
            <a:off x="7028815" y="4994275"/>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71"/>
          <p:cNvCxnSpPr/>
          <p:nvPr/>
        </p:nvCxnSpPr>
        <p:spPr>
          <a:xfrm>
            <a:off x="7605395" y="569595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9406804" y="394489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9280525" y="5046345"/>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8228330" y="6170295"/>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8228330" y="6170295"/>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10932710" y="2432021"/>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11052089" y="241708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9792335" y="505777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9792335" y="5057775"/>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6342380" y="4660900"/>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6342380" y="4660900"/>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7395541" y="395628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6" name="Seta para a direita 55"/>
          <p:cNvSpPr/>
          <p:nvPr/>
        </p:nvSpPr>
        <p:spPr>
          <a:xfrm>
            <a:off x="4165600" y="40259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7" name="Caixa de Texto 23"/>
          <p:cNvSpPr txBox="1"/>
          <p:nvPr/>
        </p:nvSpPr>
        <p:spPr>
          <a:xfrm flipH="1">
            <a:off x="3906520" y="317563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22" name="Conector Reto 27"/>
          <p:cNvCxnSpPr/>
          <p:nvPr/>
        </p:nvCxnSpPr>
        <p:spPr>
          <a:xfrm flipV="1">
            <a:off x="7761006" y="242986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3" name="Conector Reto 47"/>
          <p:cNvCxnSpPr/>
          <p:nvPr/>
        </p:nvCxnSpPr>
        <p:spPr>
          <a:xfrm rot="16200000">
            <a:off x="7408461" y="3451241"/>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4" name="Grupo 108"/>
          <p:cNvGrpSpPr/>
          <p:nvPr/>
        </p:nvGrpSpPr>
        <p:grpSpPr>
          <a:xfrm rot="5400000" flipH="1">
            <a:off x="6357145" y="301485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0" name="Caixa de Texto 117"/>
              <p:cNvSpPr txBox="1"/>
              <p:nvPr/>
            </p:nvSpPr>
            <p:spPr>
              <a:xfrm>
                <a:off x="6189980" y="287337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117"/>
              <p:cNvSpPr txBox="1">
                <a:spLocks noRot="1" noChangeAspect="1" noMove="1" noResize="1" noEditPoints="1" noAdjustHandles="1" noChangeArrowheads="1" noChangeShapeType="1" noTextEdit="1"/>
              </p:cNvSpPr>
              <p:nvPr/>
            </p:nvSpPr>
            <p:spPr>
              <a:xfrm>
                <a:off x="6189980" y="2873375"/>
                <a:ext cx="937895" cy="46037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32" name="Conector Reto 37"/>
          <p:cNvCxnSpPr/>
          <p:nvPr/>
        </p:nvCxnSpPr>
        <p:spPr>
          <a:xfrm>
            <a:off x="7049204" y="2427415"/>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 name="Grupo 28"/>
          <p:cNvGrpSpPr/>
          <p:nvPr/>
        </p:nvGrpSpPr>
        <p:grpSpPr>
          <a:xfrm flipV="1">
            <a:off x="7546757" y="2858458"/>
            <a:ext cx="387626" cy="552342"/>
            <a:chOff x="7555792" y="2647951"/>
            <a:chExt cx="387626" cy="552342"/>
          </a:xfrm>
          <a:solidFill>
            <a:srgbClr val="00B0F0">
              <a:alpha val="97000"/>
            </a:srgbClr>
          </a:solidFill>
        </p:grpSpPr>
        <p:sp>
          <p:nvSpPr>
            <p:cNvPr id="3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5"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6" name="Caixa de Texto 51"/>
              <p:cNvSpPr txBox="1"/>
              <p:nvPr/>
            </p:nvSpPr>
            <p:spPr>
              <a:xfrm>
                <a:off x="7798435" y="3165475"/>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31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36" name="Caixa de Texto 51"/>
              <p:cNvSpPr txBox="1">
                <a:spLocks noRot="1" noChangeAspect="1" noMove="1" noResize="1" noEditPoints="1" noAdjustHandles="1" noChangeArrowheads="1" noChangeShapeType="1" noTextEdit="1"/>
              </p:cNvSpPr>
              <p:nvPr/>
            </p:nvSpPr>
            <p:spPr>
              <a:xfrm>
                <a:off x="7798435" y="3165475"/>
                <a:ext cx="1103630" cy="460375"/>
              </a:xfrm>
              <a:prstGeom prst="rect">
                <a:avLst/>
              </a:prstGeom>
              <a:blipFill rotWithShape="1">
                <a:blip r:embed="rId9"/>
                <a:stretch>
                  <a:fillRect b="-2621"/>
                </a:stretch>
              </a:blipFill>
            </p:spPr>
            <p:txBody>
              <a:bodyPr/>
              <a:lstStyle/>
              <a:p>
                <a:r>
                  <a:rPr lang="pt-BR" altLang="en-US">
                    <a:noFill/>
                  </a:rPr>
                  <a:t> </a:t>
                </a:r>
              </a:p>
            </p:txBody>
          </p:sp>
        </mc:Fallback>
      </mc:AlternateContent>
      <p:cxnSp>
        <p:nvCxnSpPr>
          <p:cNvPr id="40" name="Conector Reto 79"/>
          <p:cNvCxnSpPr/>
          <p:nvPr/>
        </p:nvCxnSpPr>
        <p:spPr>
          <a:xfrm rot="5400000" flipH="1" flipV="1">
            <a:off x="6585897" y="3929703"/>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CaixaDeTexto 47"/>
          <p:cNvSpPr txBox="1"/>
          <p:nvPr/>
        </p:nvSpPr>
        <p:spPr>
          <a:xfrm>
            <a:off x="7116445" y="1956435"/>
            <a:ext cx="48133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3</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2" name="Grupo 11"/>
          <p:cNvGrpSpPr/>
          <p:nvPr/>
        </p:nvGrpSpPr>
        <p:grpSpPr>
          <a:xfrm rot="0">
            <a:off x="977900" y="2430145"/>
            <a:ext cx="364490" cy="494030"/>
            <a:chOff x="7555792" y="2647951"/>
            <a:chExt cx="387626" cy="552342"/>
          </a:xfrm>
          <a:solidFill>
            <a:srgbClr val="00B0F0">
              <a:alpha val="97000"/>
            </a:srgbClr>
          </a:solidFill>
        </p:grpSpPr>
        <p:sp>
          <p:nvSpPr>
            <p:cNvPr id="93"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9"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44" name="Forma livre 53"/>
          <p:cNvSpPr/>
          <p:nvPr/>
        </p:nvSpPr>
        <p:spPr>
          <a:xfrm>
            <a:off x="2017395" y="432752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45" name="Caixa de Texto 44"/>
              <p:cNvSpPr txBox="1"/>
              <p:nvPr/>
            </p:nvSpPr>
            <p:spPr>
              <a:xfrm>
                <a:off x="1567815" y="1521460"/>
                <a:ext cx="727138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𝐺𝑆</m:t>
                      </m:r>
                      <m:r>
                        <a:rPr lang="en-US" altLang="pt-BR" sz="2400" i="1" baseline="-25000">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𝐺𝑆</m:t>
                      </m:r>
                      <m:r>
                        <a:rPr lang="en-US" altLang="pt-BR" sz="2400" i="1" baseline="-25000">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2</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5" name="Caixa de Texto 44"/>
              <p:cNvSpPr txBox="1">
                <a:spLocks noRot="1" noChangeAspect="1" noMove="1" noResize="1" noEditPoints="1" noAdjustHandles="1" noChangeArrowheads="1" noChangeShapeType="1" noTextEdit="1"/>
              </p:cNvSpPr>
              <p:nvPr/>
            </p:nvSpPr>
            <p:spPr>
              <a:xfrm>
                <a:off x="1567815" y="1521460"/>
                <a:ext cx="7271385" cy="460375"/>
              </a:xfrm>
              <a:prstGeom prst="rect">
                <a:avLst/>
              </a:prstGeom>
              <a:blipFill rotWithShape="1">
                <a:blip r:embed="rId10"/>
                <a:stretch>
                  <a:fillRect t="-6621"/>
                </a:stretch>
              </a:blipFill>
              <a:ln w="38100">
                <a:noFill/>
              </a:ln>
            </p:spPr>
            <p:txBody>
              <a:bodyPr/>
              <a:lstStyle/>
              <a:p>
                <a:r>
                  <a:rPr lang="pt-BR" altLang="en-US">
                    <a:noFill/>
                  </a:rPr>
                  <a:t> </a:t>
                </a:r>
              </a:p>
            </p:txBody>
          </p:sp>
        </mc:Fallback>
      </mc:AlternateContent>
      <p:grpSp>
        <p:nvGrpSpPr>
          <p:cNvPr id="3" name="Grupo 28"/>
          <p:cNvGrpSpPr/>
          <p:nvPr/>
        </p:nvGrpSpPr>
        <p:grpSpPr>
          <a:xfrm flipV="1">
            <a:off x="7537232" y="4530413"/>
            <a:ext cx="387626" cy="552342"/>
            <a:chOff x="7555792" y="2647951"/>
            <a:chExt cx="387626" cy="552342"/>
          </a:xfrm>
          <a:solidFill>
            <a:srgbClr val="00B0F0">
              <a:alpha val="97000"/>
            </a:srgbClr>
          </a:solidFill>
        </p:grpSpPr>
        <p:sp>
          <p:nvSpPr>
            <p:cNvPr id="1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23985" y="6192520"/>
            <a:ext cx="2743200" cy="365125"/>
          </a:xfrm>
        </p:spPr>
        <p:txBody>
          <a:bodyPr/>
          <a:p>
            <a:fld id="{74F297BB-B745-4CAB-BE1D-CE4C89382949}" type="slidenum">
              <a:rPr lang="pt-BR" smtClean="0"/>
            </a:fld>
            <a:endParaRPr lang="pt-BR"/>
          </a:p>
        </p:txBody>
      </p:sp>
      <p:sp>
        <p:nvSpPr>
          <p:cNvPr id="5" name="Caixa de Texto 114"/>
          <p:cNvSpPr txBox="1"/>
          <p:nvPr/>
        </p:nvSpPr>
        <p:spPr>
          <a:xfrm>
            <a:off x="776605" y="38100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Espelho de Wilson Modificado: analise </a:t>
            </a:r>
            <a:endParaRPr lang="pt-BR" altLang="en-US" sz="2000" b="1" baseline="-25000" dirty="0" smtClean="0">
              <a:latin typeface="Comic Sans MS" panose="030F0702030302020204" pitchFamily="66" charset="0"/>
              <a:cs typeface="Comic Sans MS" panose="030F0702030302020204" pitchFamily="66" charset="0"/>
              <a:sym typeface="+mn-ea"/>
            </a:endParaRPr>
          </a:p>
        </p:txBody>
      </p:sp>
      <p:cxnSp>
        <p:nvCxnSpPr>
          <p:cNvPr id="119" name="Conector Reto 74"/>
          <p:cNvCxnSpPr/>
          <p:nvPr/>
        </p:nvCxnSpPr>
        <p:spPr>
          <a:xfrm>
            <a:off x="2292350" y="574357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2046280" y="5020944"/>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2593975" y="58337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4417096" y="249082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2581195" y="57495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3689441" y="314436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2483797" y="393541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2260125" y="3085979"/>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2962275" y="294449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2962275" y="2944495"/>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2952184" y="249853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944794" y="386806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2653030" y="512699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2653030" y="5126990"/>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4202847" y="2919418"/>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4572635" y="2944495"/>
                <a:ext cx="12026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32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4572635" y="2944495"/>
                <a:ext cx="120269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2907825" y="4987804"/>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3484245" y="58045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2709614" y="4410520"/>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168585" y="491553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706120" y="57283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388540" y="521864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1496060" y="4769485"/>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1496060" y="4769485"/>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0" name="Conector Reto 79"/>
          <p:cNvCxnSpPr/>
          <p:nvPr/>
        </p:nvCxnSpPr>
        <p:spPr>
          <a:xfrm rot="5400000" flipH="1" flipV="1">
            <a:off x="827405" y="4999990"/>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71"/>
          <p:cNvCxnSpPr/>
          <p:nvPr/>
        </p:nvCxnSpPr>
        <p:spPr>
          <a:xfrm>
            <a:off x="1403985" y="57016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3264449" y="397918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3079115" y="5052060"/>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2026920" y="6176010"/>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2026920" y="6176010"/>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4731300" y="2437736"/>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4850679" y="242280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3554730" y="490982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3554730" y="4909820"/>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172720" y="467550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172720" y="467550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1194131" y="397787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2" name="Conector Reto 27"/>
          <p:cNvCxnSpPr/>
          <p:nvPr/>
        </p:nvCxnSpPr>
        <p:spPr>
          <a:xfrm flipV="1">
            <a:off x="1559596" y="243558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3" name="Conector Reto 47"/>
          <p:cNvCxnSpPr/>
          <p:nvPr/>
        </p:nvCxnSpPr>
        <p:spPr>
          <a:xfrm rot="16200000">
            <a:off x="1207051" y="3456956"/>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4" name="Grupo 108"/>
          <p:cNvGrpSpPr/>
          <p:nvPr/>
        </p:nvGrpSpPr>
        <p:grpSpPr>
          <a:xfrm rot="5400000" flipH="1">
            <a:off x="155735" y="3020574"/>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0" name="Caixa de Texto 117"/>
              <p:cNvSpPr txBox="1"/>
              <p:nvPr/>
            </p:nvSpPr>
            <p:spPr>
              <a:xfrm>
                <a:off x="9525" y="262509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117"/>
              <p:cNvSpPr txBox="1">
                <a:spLocks noRot="1" noChangeAspect="1" noMove="1" noResize="1" noEditPoints="1" noAdjustHandles="1" noChangeArrowheads="1" noChangeShapeType="1" noTextEdit="1"/>
              </p:cNvSpPr>
              <p:nvPr/>
            </p:nvSpPr>
            <p:spPr>
              <a:xfrm>
                <a:off x="9525" y="2625090"/>
                <a:ext cx="937895" cy="46037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32" name="Conector Reto 37"/>
          <p:cNvCxnSpPr/>
          <p:nvPr/>
        </p:nvCxnSpPr>
        <p:spPr>
          <a:xfrm>
            <a:off x="847794" y="2433130"/>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 name="Grupo 28"/>
          <p:cNvGrpSpPr/>
          <p:nvPr/>
        </p:nvGrpSpPr>
        <p:grpSpPr>
          <a:xfrm flipV="1">
            <a:off x="1345347" y="2864173"/>
            <a:ext cx="387626" cy="552342"/>
            <a:chOff x="7555792" y="2647951"/>
            <a:chExt cx="387626" cy="552342"/>
          </a:xfrm>
          <a:solidFill>
            <a:srgbClr val="00B0F0">
              <a:alpha val="97000"/>
            </a:srgbClr>
          </a:solidFill>
        </p:grpSpPr>
        <p:sp>
          <p:nvSpPr>
            <p:cNvPr id="3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5"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6" name="Caixa de Texto 51"/>
              <p:cNvSpPr txBox="1"/>
              <p:nvPr/>
            </p:nvSpPr>
            <p:spPr>
              <a:xfrm>
                <a:off x="1559560" y="3156585"/>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31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36" name="Caixa de Texto 51"/>
              <p:cNvSpPr txBox="1">
                <a:spLocks noRot="1" noChangeAspect="1" noMove="1" noResize="1" noEditPoints="1" noAdjustHandles="1" noChangeArrowheads="1" noChangeShapeType="1" noTextEdit="1"/>
              </p:cNvSpPr>
              <p:nvPr/>
            </p:nvSpPr>
            <p:spPr>
              <a:xfrm>
                <a:off x="1559560" y="3156585"/>
                <a:ext cx="1103630" cy="460375"/>
              </a:xfrm>
              <a:prstGeom prst="rect">
                <a:avLst/>
              </a:prstGeom>
              <a:blipFill rotWithShape="1">
                <a:blip r:embed="rId9"/>
                <a:stretch>
                  <a:fillRect b="-2621"/>
                </a:stretch>
              </a:blipFill>
            </p:spPr>
            <p:txBody>
              <a:bodyPr/>
              <a:lstStyle/>
              <a:p>
                <a:r>
                  <a:rPr lang="pt-BR" altLang="en-US">
                    <a:noFill/>
                  </a:rPr>
                  <a:t> </a:t>
                </a:r>
              </a:p>
            </p:txBody>
          </p:sp>
        </mc:Fallback>
      </mc:AlternateContent>
      <p:cxnSp>
        <p:nvCxnSpPr>
          <p:cNvPr id="40" name="Conector Reto 79"/>
          <p:cNvCxnSpPr/>
          <p:nvPr/>
        </p:nvCxnSpPr>
        <p:spPr>
          <a:xfrm rot="5400000" flipH="1" flipV="1">
            <a:off x="384487" y="393541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CaixaDeTexto 47"/>
          <p:cNvSpPr txBox="1"/>
          <p:nvPr/>
        </p:nvSpPr>
        <p:spPr>
          <a:xfrm>
            <a:off x="895899" y="197322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3</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3" name="Caixa de Texto 5"/>
              <p:cNvSpPr txBox="1"/>
              <p:nvPr/>
            </p:nvSpPr>
            <p:spPr>
              <a:xfrm>
                <a:off x="3195955" y="1631315"/>
                <a:ext cx="7223125" cy="5334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box>
                        <m:boxPr>
                          <m:noBreak m:val="on"/>
                          <m:ctrlPr>
                            <a:rPr lang="en-US" altLang="pt-BR" sz="2400" i="1">
                              <a:latin typeface="Cambria Math" panose="02040503050406030204" pitchFamily="18" charset="0"/>
                              <a:cs typeface="Cambria Math" panose="02040503050406030204" pitchFamily="18" charset="0"/>
                            </a:rPr>
                          </m:ctrlPr>
                        </m:boxPr>
                        <m:e>
                          <m:groupChr>
                            <m:groupChrPr>
                              <m:chr m:val="⇒"/>
                              <m:pos m:val="top"/>
                              <m:ctrlPr>
                                <a:rPr lang="en-US" altLang="pt-BR" sz="2400" i="1">
                                  <a:latin typeface="Cambria Math" panose="02040503050406030204" pitchFamily="18" charset="0"/>
                                  <a:cs typeface="Cambria Math" panose="02040503050406030204" pitchFamily="18" charset="0"/>
                                </a:rPr>
                              </m:ctrlPr>
                            </m:groupChrPr>
                            <m:e/>
                          </m:groupChr>
                        </m:e>
                      </m:box>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3195955" y="1631315"/>
                <a:ext cx="7223125" cy="533400"/>
              </a:xfrm>
              <a:prstGeom prst="rect">
                <a:avLst/>
              </a:prstGeom>
              <a:blipFill rotWithShape="1">
                <a:blip r:embed="rId10"/>
                <a:stretch>
                  <a:fillRect t="-5714"/>
                </a:stretch>
              </a:blipFill>
              <a:ln w="38100">
                <a:noFill/>
              </a:ln>
            </p:spPr>
            <p:txBody>
              <a:bodyPr/>
              <a:lstStyle/>
              <a:p>
                <a:r>
                  <a:rPr lang="pt-BR" altLang="en-US">
                    <a:noFill/>
                  </a:rPr>
                  <a:t> </a:t>
                </a:r>
              </a:p>
            </p:txBody>
          </p:sp>
        </mc:Fallback>
      </mc:AlternateContent>
      <p:cxnSp>
        <p:nvCxnSpPr>
          <p:cNvPr id="19" name="Conector Reto 74"/>
          <p:cNvCxnSpPr/>
          <p:nvPr/>
        </p:nvCxnSpPr>
        <p:spPr>
          <a:xfrm>
            <a:off x="8451850" y="566293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7" name="Grupo 34"/>
          <p:cNvGrpSpPr/>
          <p:nvPr/>
        </p:nvGrpSpPr>
        <p:grpSpPr>
          <a:xfrm rot="5400000" flipH="1">
            <a:off x="8205780" y="4940299"/>
            <a:ext cx="1404000" cy="220980"/>
            <a:chOff x="4094837" y="3524056"/>
            <a:chExt cx="1570848" cy="255373"/>
          </a:xfrm>
        </p:grpSpPr>
        <p:cxnSp>
          <p:nvCxnSpPr>
            <p:cNvPr id="38"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5" name="Conector Reto 71"/>
          <p:cNvCxnSpPr/>
          <p:nvPr/>
        </p:nvCxnSpPr>
        <p:spPr>
          <a:xfrm>
            <a:off x="8753475" y="57531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27"/>
          <p:cNvCxnSpPr/>
          <p:nvPr/>
        </p:nvCxnSpPr>
        <p:spPr>
          <a:xfrm flipV="1">
            <a:off x="10576596" y="241018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9" name="Conector Reto 74"/>
          <p:cNvCxnSpPr/>
          <p:nvPr/>
        </p:nvCxnSpPr>
        <p:spPr>
          <a:xfrm>
            <a:off x="8740695" y="56688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Conector Reto 47"/>
          <p:cNvCxnSpPr/>
          <p:nvPr/>
        </p:nvCxnSpPr>
        <p:spPr>
          <a:xfrm rot="16200000">
            <a:off x="9848941" y="306371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3" name="Conector Reto 79"/>
          <p:cNvCxnSpPr/>
          <p:nvPr/>
        </p:nvCxnSpPr>
        <p:spPr>
          <a:xfrm rot="5400000" flipH="1" flipV="1">
            <a:off x="8643297" y="3854773"/>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4" name="Grupo 108"/>
          <p:cNvGrpSpPr/>
          <p:nvPr/>
        </p:nvGrpSpPr>
        <p:grpSpPr>
          <a:xfrm rot="5400000" flipH="1">
            <a:off x="8419625" y="3005334"/>
            <a:ext cx="1404000" cy="234950"/>
            <a:chOff x="4143847" y="3524056"/>
            <a:chExt cx="1404137" cy="255373"/>
          </a:xfrm>
        </p:grpSpPr>
        <p:cxnSp>
          <p:nvCxnSpPr>
            <p:cNvPr id="5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9" name="Caixa de Texto 117"/>
              <p:cNvSpPr txBox="1"/>
              <p:nvPr/>
            </p:nvSpPr>
            <p:spPr>
              <a:xfrm>
                <a:off x="9121775" y="286385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117"/>
              <p:cNvSpPr txBox="1">
                <a:spLocks noRot="1" noChangeAspect="1" noMove="1" noResize="1" noEditPoints="1" noAdjustHandles="1" noChangeArrowheads="1" noChangeShapeType="1" noTextEdit="1"/>
              </p:cNvSpPr>
              <p:nvPr/>
            </p:nvSpPr>
            <p:spPr>
              <a:xfrm>
                <a:off x="9121775" y="2863850"/>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0" name="Conector Reto 37"/>
          <p:cNvCxnSpPr/>
          <p:nvPr/>
        </p:nvCxnSpPr>
        <p:spPr>
          <a:xfrm>
            <a:off x="9111684" y="241789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7104294" y="378741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2" name="Caixa de Texto 61"/>
              <p:cNvSpPr txBox="1"/>
              <p:nvPr/>
            </p:nvSpPr>
            <p:spPr>
              <a:xfrm>
                <a:off x="8812530" y="504634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812530" y="5046345"/>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63" name="Grupo 28"/>
          <p:cNvGrpSpPr/>
          <p:nvPr/>
        </p:nvGrpSpPr>
        <p:grpSpPr>
          <a:xfrm flipV="1">
            <a:off x="10362347" y="2838773"/>
            <a:ext cx="387626" cy="552342"/>
            <a:chOff x="7555792" y="2647951"/>
            <a:chExt cx="387626" cy="552342"/>
          </a:xfrm>
          <a:solidFill>
            <a:srgbClr val="00B0F0">
              <a:alpha val="97000"/>
            </a:srgbClr>
          </a:solidFill>
        </p:grpSpPr>
        <p:sp>
          <p:nvSpPr>
            <p:cNvPr id="6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5"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6" name="Caixa de Texto 51"/>
              <p:cNvSpPr txBox="1"/>
              <p:nvPr/>
            </p:nvSpPr>
            <p:spPr>
              <a:xfrm>
                <a:off x="10732135" y="2863850"/>
                <a:ext cx="12026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32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66" name="Caixa de Texto 51"/>
              <p:cNvSpPr txBox="1">
                <a:spLocks noRot="1" noChangeAspect="1" noMove="1" noResize="1" noEditPoints="1" noAdjustHandles="1" noChangeArrowheads="1" noChangeShapeType="1" noTextEdit="1"/>
              </p:cNvSpPr>
              <p:nvPr/>
            </p:nvSpPr>
            <p:spPr>
              <a:xfrm>
                <a:off x="10732135" y="2863850"/>
                <a:ext cx="120269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67" name="Grupo 56"/>
          <p:cNvGrpSpPr/>
          <p:nvPr/>
        </p:nvGrpSpPr>
        <p:grpSpPr>
          <a:xfrm rot="5400000" flipH="1">
            <a:off x="9067325" y="4907159"/>
            <a:ext cx="1404000" cy="234950"/>
            <a:chOff x="4124795" y="3534409"/>
            <a:chExt cx="1404137" cy="255373"/>
          </a:xfrm>
        </p:grpSpPr>
        <p:cxnSp>
          <p:nvCxnSpPr>
            <p:cNvPr id="68"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9"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0" name="Conector Reto 71"/>
          <p:cNvCxnSpPr/>
          <p:nvPr/>
        </p:nvCxnSpPr>
        <p:spPr>
          <a:xfrm>
            <a:off x="9643745" y="57238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a:off x="8869114" y="4329875"/>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34"/>
          <p:cNvGrpSpPr/>
          <p:nvPr/>
        </p:nvGrpSpPr>
        <p:grpSpPr>
          <a:xfrm rot="5400000" flipH="1">
            <a:off x="6328085" y="4834889"/>
            <a:ext cx="1404000" cy="220980"/>
            <a:chOff x="4094837" y="3524056"/>
            <a:chExt cx="1570848" cy="255373"/>
          </a:xfrm>
        </p:grpSpPr>
        <p:cxnSp>
          <p:nvCxnSpPr>
            <p:cNvPr id="73"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5" name="Conector Reto 71"/>
          <p:cNvCxnSpPr/>
          <p:nvPr/>
        </p:nvCxnSpPr>
        <p:spPr>
          <a:xfrm>
            <a:off x="6865620" y="56476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4"/>
          <p:cNvCxnSpPr/>
          <p:nvPr/>
        </p:nvCxnSpPr>
        <p:spPr>
          <a:xfrm>
            <a:off x="6548040" y="5138000"/>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7" name="Caixa de Texto 61"/>
              <p:cNvSpPr txBox="1"/>
              <p:nvPr/>
            </p:nvSpPr>
            <p:spPr>
              <a:xfrm>
                <a:off x="7655560" y="4688840"/>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7" name="Caixa de Texto 61"/>
              <p:cNvSpPr txBox="1">
                <a:spLocks noRot="1" noChangeAspect="1" noMove="1" noResize="1" noEditPoints="1" noAdjustHandles="1" noChangeArrowheads="1" noChangeShapeType="1" noTextEdit="1"/>
              </p:cNvSpPr>
              <p:nvPr/>
            </p:nvSpPr>
            <p:spPr>
              <a:xfrm>
                <a:off x="7655560" y="4688840"/>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79" name="Conector Reto 79"/>
          <p:cNvCxnSpPr/>
          <p:nvPr/>
        </p:nvCxnSpPr>
        <p:spPr>
          <a:xfrm rot="5400000" flipH="1" flipV="1">
            <a:off x="6986905" y="4919345"/>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1" name="Conector Reto 71"/>
          <p:cNvCxnSpPr/>
          <p:nvPr/>
        </p:nvCxnSpPr>
        <p:spPr>
          <a:xfrm>
            <a:off x="7563485" y="56210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9281074" y="386679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Right Brace 166"/>
          <p:cNvSpPr/>
          <p:nvPr/>
        </p:nvSpPr>
        <p:spPr>
          <a:xfrm rot="5400000">
            <a:off x="9238615" y="4971415"/>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84" name="Caixa de Texto 61"/>
              <p:cNvSpPr txBox="1"/>
              <p:nvPr/>
            </p:nvSpPr>
            <p:spPr>
              <a:xfrm>
                <a:off x="8308975" y="6023610"/>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4" name="Caixa de Texto 61"/>
              <p:cNvSpPr txBox="1">
                <a:spLocks noRot="1" noChangeAspect="1" noMove="1" noResize="1" noEditPoints="1" noAdjustHandles="1" noChangeArrowheads="1" noChangeShapeType="1" noTextEdit="1"/>
              </p:cNvSpPr>
              <p:nvPr/>
            </p:nvSpPr>
            <p:spPr>
              <a:xfrm>
                <a:off x="8308975" y="6023610"/>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85" name="Conector de Seta Reta 59"/>
          <p:cNvCxnSpPr/>
          <p:nvPr/>
        </p:nvCxnSpPr>
        <p:spPr>
          <a:xfrm rot="5400000">
            <a:off x="10890800" y="2357091"/>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6" name="CaixaDeTexto 47"/>
          <p:cNvSpPr txBox="1"/>
          <p:nvPr/>
        </p:nvSpPr>
        <p:spPr>
          <a:xfrm>
            <a:off x="11010179" y="234215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87" name="Caixa de Texto 61"/>
              <p:cNvSpPr txBox="1"/>
              <p:nvPr/>
            </p:nvSpPr>
            <p:spPr>
              <a:xfrm>
                <a:off x="9714230" y="482917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7" name="Caixa de Texto 61"/>
              <p:cNvSpPr txBox="1">
                <a:spLocks noRot="1" noChangeAspect="1" noMove="1" noResize="1" noEditPoints="1" noAdjustHandles="1" noChangeArrowheads="1" noChangeShapeType="1" noTextEdit="1"/>
              </p:cNvSpPr>
              <p:nvPr/>
            </p:nvSpPr>
            <p:spPr>
              <a:xfrm>
                <a:off x="9714230" y="4829175"/>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8" name="Caixa de Texto 61"/>
              <p:cNvSpPr txBox="1"/>
              <p:nvPr/>
            </p:nvSpPr>
            <p:spPr>
              <a:xfrm>
                <a:off x="6332220" y="4594860"/>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61"/>
              <p:cNvSpPr txBox="1">
                <a:spLocks noRot="1" noChangeAspect="1" noMove="1" noResize="1" noEditPoints="1" noAdjustHandles="1" noChangeArrowheads="1" noChangeShapeType="1" noTextEdit="1"/>
              </p:cNvSpPr>
              <p:nvPr/>
            </p:nvSpPr>
            <p:spPr>
              <a:xfrm>
                <a:off x="6332220" y="4594860"/>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89" name="Conector Reto 47"/>
          <p:cNvCxnSpPr/>
          <p:nvPr/>
        </p:nvCxnSpPr>
        <p:spPr>
          <a:xfrm rot="16200000">
            <a:off x="7353631" y="3897231"/>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3" name="Seta para a direita 132"/>
          <p:cNvSpPr/>
          <p:nvPr/>
        </p:nvSpPr>
        <p:spPr>
          <a:xfrm>
            <a:off x="5345430" y="386778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4" name="Grupo 28"/>
          <p:cNvGrpSpPr/>
          <p:nvPr/>
        </p:nvGrpSpPr>
        <p:grpSpPr>
          <a:xfrm flipV="1">
            <a:off x="1326932" y="4546923"/>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grpSp>
        <p:nvGrpSpPr>
          <p:cNvPr id="8" name="Grupo 28"/>
          <p:cNvGrpSpPr/>
          <p:nvPr/>
        </p:nvGrpSpPr>
        <p:grpSpPr>
          <a:xfrm flipV="1">
            <a:off x="7486432" y="4462468"/>
            <a:ext cx="387626" cy="552342"/>
            <a:chOff x="7555792" y="2647951"/>
            <a:chExt cx="387626" cy="552342"/>
          </a:xfrm>
          <a:solidFill>
            <a:srgbClr val="00B0F0">
              <a:alpha val="97000"/>
            </a:srgbClr>
          </a:solidFill>
        </p:grpSpPr>
        <p:sp>
          <p:nvSpPr>
            <p:cNvPr id="9"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178371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Espelho de Wilson Modificado: o modelo de pequenos sinais, após simplificações, é igual ao da topologia espelho de Wilson já analisado. Assim  </a:t>
            </a:r>
            <a:endParaRPr lang="pt-BR" altLang="en-US" sz="20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6" name="Caixa de Texto 73"/>
              <p:cNvSpPr txBox="1"/>
              <p:nvPr/>
            </p:nvSpPr>
            <p:spPr>
              <a:xfrm>
                <a:off x="3653155" y="3735705"/>
                <a:ext cx="7973695" cy="172212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tensões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𝐺𝑆</m:t>
                      </m:r>
                      <m:r>
                        <a:rPr lang="en-US" altLang="pt-BR" sz="2400" i="1" baseline="-25000">
                          <a:latin typeface="Cambria Math" panose="02040503050406030204" pitchFamily="18" charset="0"/>
                          <a:cs typeface="Cambria Math" panose="02040503050406030204" pitchFamily="18" charset="0"/>
                        </a:rPr>
                        <m:t>44</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2</m:t>
                          </m:r>
                        </m:sub>
                      </m:sSub>
                    </m:oMath>
                  </m:oMathPara>
                </a14:m>
                <a:endParaRPr lang="pt-BR" altLang="en-US" sz="2400" baseline="30000" dirty="0">
                  <a:latin typeface="Cambria Math" panose="02040503050406030204" pitchFamily="18" charset="0"/>
                  <a:cs typeface="Cambria Math" panose="02040503050406030204" pitchFamily="18" charset="0"/>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são próximas nesta topologia. Assim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está mais próxima de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Ref</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6" name="Caixa de Texto 73"/>
              <p:cNvSpPr txBox="1">
                <a:spLocks noRot="1" noChangeAspect="1" noMove="1" noResize="1" noEditPoints="1" noAdjustHandles="1" noChangeArrowheads="1" noChangeShapeType="1" noTextEdit="1"/>
              </p:cNvSpPr>
              <p:nvPr/>
            </p:nvSpPr>
            <p:spPr>
              <a:xfrm>
                <a:off x="3653155" y="3735705"/>
                <a:ext cx="7973695" cy="1722120"/>
              </a:xfrm>
              <a:prstGeom prst="rect">
                <a:avLst/>
              </a:prstGeom>
              <a:blipFill rotWithShape="1">
                <a:blip r:embed="rId1"/>
                <a:stretch>
                  <a:fillRect/>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4968875" y="2336165"/>
                <a:ext cx="5342255" cy="96901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𝑍</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3</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3</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3</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3</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968875" y="2336165"/>
                <a:ext cx="5342255" cy="969010"/>
              </a:xfrm>
              <a:prstGeom prst="rect">
                <a:avLst/>
              </a:prstGeom>
              <a:blipFill rotWithShape="1">
                <a:blip r:embed="rId2"/>
                <a:stretch>
                  <a:fillRect t="-4456"/>
                </a:stretch>
              </a:blipFill>
              <a:ln w="38100">
                <a:noFill/>
              </a:ln>
            </p:spPr>
            <p:txBody>
              <a:bodyPr/>
              <a:lstStyle/>
              <a:p>
                <a:r>
                  <a:rPr lang="pt-BR" altLang="en-US">
                    <a:noFill/>
                  </a:rPr>
                  <a:t> </a:t>
                </a:r>
              </a:p>
            </p:txBody>
          </p:sp>
        </mc:Fallback>
      </mc:AlternateContent>
      <p:cxnSp>
        <p:nvCxnSpPr>
          <p:cNvPr id="8" name="Conector Reto 74"/>
          <p:cNvCxnSpPr/>
          <p:nvPr/>
        </p:nvCxnSpPr>
        <p:spPr>
          <a:xfrm>
            <a:off x="854075" y="38341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10"/>
          <p:cNvCxnSpPr/>
          <p:nvPr/>
        </p:nvCxnSpPr>
        <p:spPr>
          <a:xfrm flipV="1">
            <a:off x="1148715" y="4117340"/>
            <a:ext cx="0" cy="5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rot="5400000" flipH="1">
            <a:off x="755262" y="4559864"/>
            <a:ext cx="983675" cy="1101277"/>
            <a:chOff x="7493" y="6919"/>
            <a:chExt cx="1263" cy="1366"/>
          </a:xfrm>
        </p:grpSpPr>
        <p:grpSp>
          <p:nvGrpSpPr>
            <p:cNvPr id="11" name="Group 147"/>
            <p:cNvGrpSpPr/>
            <p:nvPr/>
          </p:nvGrpSpPr>
          <p:grpSpPr bwMode="auto">
            <a:xfrm rot="5400000">
              <a:off x="8020" y="6975"/>
              <a:ext cx="792" cy="680"/>
              <a:chOff x="2834" y="2568"/>
              <a:chExt cx="317" cy="272"/>
            </a:xfrm>
          </p:grpSpPr>
          <p:sp>
            <p:nvSpPr>
              <p:cNvPr id="1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8" name="Rectangle 142"/>
            <p:cNvSpPr>
              <a:spLocks noChangeArrowheads="1"/>
            </p:cNvSpPr>
            <p:nvPr/>
          </p:nvSpPr>
          <p:spPr bwMode="auto">
            <a:xfrm rot="5400000" flipH="1">
              <a:off x="8010" y="75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9" name="Conector Reto 1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 name="Forma livre 53"/>
          <p:cNvSpPr/>
          <p:nvPr/>
        </p:nvSpPr>
        <p:spPr>
          <a:xfrm flipH="1">
            <a:off x="1148715" y="310515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1" name="Conector Reto 56"/>
          <p:cNvCxnSpPr/>
          <p:nvPr/>
        </p:nvCxnSpPr>
        <p:spPr>
          <a:xfrm flipH="1" flipV="1">
            <a:off x="1055370" y="5607050"/>
            <a:ext cx="1771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
          <p:cNvGrpSpPr/>
          <p:nvPr/>
        </p:nvGrpSpPr>
        <p:grpSpPr>
          <a:xfrm rot="16200000">
            <a:off x="1575643" y="4111307"/>
            <a:ext cx="1665939" cy="1341528"/>
            <a:chOff x="7493" y="6596"/>
            <a:chExt cx="2139" cy="1664"/>
          </a:xfrm>
        </p:grpSpPr>
        <p:sp>
          <p:nvSpPr>
            <p:cNvPr id="23"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4" name="Group 147"/>
            <p:cNvGrpSpPr/>
            <p:nvPr/>
          </p:nvGrpSpPr>
          <p:grpSpPr bwMode="auto">
            <a:xfrm rot="5400000">
              <a:off x="7858" y="6813"/>
              <a:ext cx="1114" cy="680"/>
              <a:chOff x="2705" y="2568"/>
              <a:chExt cx="446" cy="272"/>
            </a:xfrm>
          </p:grpSpPr>
          <p:sp>
            <p:nvSpPr>
              <p:cNvPr id="2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0" name="Rectangle 142"/>
            <p:cNvSpPr>
              <a:spLocks noChangeArrowheads="1"/>
            </p:cNvSpPr>
            <p:nvPr/>
          </p:nvSpPr>
          <p:spPr bwMode="auto">
            <a:xfrm rot="5400000" flipH="1">
              <a:off x="7971" y="755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31"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12"/>
          <p:cNvCxnSpPr/>
          <p:nvPr/>
        </p:nvCxnSpPr>
        <p:spPr>
          <a:xfrm flipH="1" flipV="1">
            <a:off x="2539365" y="560260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22449" y="255937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grpSp>
        <p:nvGrpSpPr>
          <p:cNvPr id="34" name="Grupo 2"/>
          <p:cNvGrpSpPr/>
          <p:nvPr/>
        </p:nvGrpSpPr>
        <p:grpSpPr>
          <a:xfrm rot="16200000">
            <a:off x="1508645" y="2831774"/>
            <a:ext cx="1665939" cy="1476164"/>
            <a:chOff x="7493" y="6442"/>
            <a:chExt cx="2139" cy="1831"/>
          </a:xfrm>
        </p:grpSpPr>
        <p:sp>
          <p:nvSpPr>
            <p:cNvPr id="35" name="Line 56"/>
            <p:cNvSpPr>
              <a:spLocks noChangeShapeType="1"/>
            </p:cNvSpPr>
            <p:nvPr/>
          </p:nvSpPr>
          <p:spPr bwMode="auto">
            <a:xfrm rot="5400000" flipH="1">
              <a:off x="9192" y="7271"/>
              <a:ext cx="2" cy="878"/>
            </a:xfrm>
            <a:prstGeom prst="line">
              <a:avLst/>
            </a:prstGeom>
            <a:noFill/>
            <a:ln w="2540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6" name="Group 147"/>
            <p:cNvGrpSpPr/>
            <p:nvPr/>
          </p:nvGrpSpPr>
          <p:grpSpPr bwMode="auto">
            <a:xfrm rot="5400000">
              <a:off x="7781" y="6736"/>
              <a:ext cx="1269" cy="680"/>
              <a:chOff x="2643" y="2568"/>
              <a:chExt cx="508" cy="272"/>
            </a:xfrm>
          </p:grpSpPr>
          <p:sp>
            <p:nvSpPr>
              <p:cNvPr id="3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93"/>
              <p:cNvSpPr>
                <a:spLocks noChangeShapeType="1"/>
              </p:cNvSpPr>
              <p:nvPr/>
            </p:nvSpPr>
            <p:spPr bwMode="auto">
              <a:xfrm flipH="1">
                <a:off x="2643" y="2697"/>
                <a:ext cx="322"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2" name="Rectangle 142"/>
            <p:cNvSpPr>
              <a:spLocks noChangeArrowheads="1"/>
            </p:cNvSpPr>
            <p:nvPr/>
          </p:nvSpPr>
          <p:spPr bwMode="auto">
            <a:xfrm rot="5400000" flipH="1">
              <a:off x="7990" y="7571"/>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43"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 name="CaixaDeTexto 47"/>
          <p:cNvSpPr txBox="1"/>
          <p:nvPr/>
        </p:nvSpPr>
        <p:spPr>
          <a:xfrm>
            <a:off x="646344" y="406110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45" name="CaixaDeTexto 47"/>
          <p:cNvSpPr txBox="1"/>
          <p:nvPr/>
        </p:nvSpPr>
        <p:spPr>
          <a:xfrm>
            <a:off x="2571029" y="417286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46" name="CaixaDeTexto 47"/>
          <p:cNvSpPr txBox="1"/>
          <p:nvPr/>
        </p:nvSpPr>
        <p:spPr>
          <a:xfrm>
            <a:off x="2017309" y="261266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7" name="Conector de Seta Reta 59"/>
          <p:cNvCxnSpPr/>
          <p:nvPr/>
        </p:nvCxnSpPr>
        <p:spPr>
          <a:xfrm flipH="1">
            <a:off x="2804294" y="3005509"/>
            <a:ext cx="0" cy="325566"/>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2804074" y="287111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9" name="Conector Reto 74"/>
          <p:cNvCxnSpPr/>
          <p:nvPr/>
        </p:nvCxnSpPr>
        <p:spPr>
          <a:xfrm>
            <a:off x="864870" y="3415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10"/>
          <p:cNvCxnSpPr/>
          <p:nvPr/>
        </p:nvCxnSpPr>
        <p:spPr>
          <a:xfrm flipV="1">
            <a:off x="1148080" y="2919730"/>
            <a:ext cx="0" cy="5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rot="5400000" flipH="1">
            <a:off x="750193" y="3357820"/>
            <a:ext cx="983675" cy="1110146"/>
            <a:chOff x="7493" y="6919"/>
            <a:chExt cx="1263" cy="1377"/>
          </a:xfrm>
        </p:grpSpPr>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5400000" flipH="1">
              <a:off x="8034" y="7594"/>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59" name="Conector Reto 5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0" name="CaixaDeTexto 47"/>
          <p:cNvSpPr txBox="1"/>
          <p:nvPr/>
        </p:nvSpPr>
        <p:spPr>
          <a:xfrm>
            <a:off x="1672504" y="369597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3</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61" name="Grupo 11"/>
          <p:cNvGrpSpPr/>
          <p:nvPr/>
        </p:nvGrpSpPr>
        <p:grpSpPr>
          <a:xfrm rot="0">
            <a:off x="977900" y="2430145"/>
            <a:ext cx="364490" cy="494030"/>
            <a:chOff x="7555792" y="2647951"/>
            <a:chExt cx="387626" cy="552342"/>
          </a:xfrm>
          <a:solidFill>
            <a:srgbClr val="00B0F0">
              <a:alpha val="97000"/>
            </a:srgbClr>
          </a:solidFill>
        </p:grpSpPr>
        <p:sp>
          <p:nvSpPr>
            <p:cNvPr id="62"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3"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64" name="Forma livre 53"/>
          <p:cNvSpPr/>
          <p:nvPr/>
        </p:nvSpPr>
        <p:spPr>
          <a:xfrm>
            <a:off x="2028825" y="430657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131" name="Conector Reto 37"/>
          <p:cNvCxnSpPr/>
          <p:nvPr/>
        </p:nvCxnSpPr>
        <p:spPr>
          <a:xfrm>
            <a:off x="276358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515784" y="171795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flipH="1">
            <a:off x="3983990" y="2813685"/>
            <a:ext cx="6699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i="1" baseline="-25000" dirty="0" smtClean="0">
                <a:latin typeface="Century Schoolbook" panose="02040604050505020304" pitchFamily="18" charset="0"/>
                <a:ea typeface="Cambria Math" panose="02040503050406030204" pitchFamily="18" charset="0"/>
              </a:rPr>
              <a:t>+</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18025" y="281380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3542" y="41852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53107" y="41750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44614" y="415063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60309" y="414047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9557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1965425" y="61513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3500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53777" y="58899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69820" y="343344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75485" y="16992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58087" y="141093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328545" y="270573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146" name="Grupo 145"/>
          <p:cNvGrpSpPr/>
          <p:nvPr/>
        </p:nvGrpSpPr>
        <p:grpSpPr>
          <a:xfrm rot="5400000" flipH="1">
            <a:off x="1208225" y="2310761"/>
            <a:ext cx="1476000" cy="234950"/>
            <a:chOff x="3960510" y="3524056"/>
            <a:chExt cx="1476144" cy="255373"/>
          </a:xfrm>
        </p:grpSpPr>
        <p:cxnSp>
          <p:nvCxnSpPr>
            <p:cNvPr id="147" name="Conector Reto 79"/>
            <p:cNvCxnSpPr/>
            <p:nvPr/>
          </p:nvCxnSpPr>
          <p:spPr>
            <a:xfrm flipV="1">
              <a:off x="3960510" y="3641836"/>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8" name="Grupo 7"/>
          <p:cNvGrpSpPr/>
          <p:nvPr/>
        </p:nvGrpSpPr>
        <p:grpSpPr>
          <a:xfrm rot="5400000" flipH="1">
            <a:off x="3073033" y="2227574"/>
            <a:ext cx="1274445" cy="234950"/>
            <a:chOff x="4152748" y="3524056"/>
            <a:chExt cx="1274569" cy="255373"/>
          </a:xfrm>
        </p:grpSpPr>
        <p:cxnSp>
          <p:nvCxnSpPr>
            <p:cNvPr id="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 name="CaixaDeTexto 47"/>
          <p:cNvSpPr txBox="1"/>
          <p:nvPr/>
        </p:nvSpPr>
        <p:spPr>
          <a:xfrm>
            <a:off x="3677199" y="523331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2" name="CaixaDeTexto 47"/>
          <p:cNvSpPr txBox="1"/>
          <p:nvPr/>
        </p:nvSpPr>
        <p:spPr>
          <a:xfrm>
            <a:off x="427269" y="519711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 name="Caixa de Texto 23"/>
          <p:cNvSpPr txBox="1"/>
          <p:nvPr/>
        </p:nvSpPr>
        <p:spPr>
          <a:xfrm>
            <a:off x="1210310" y="2049780"/>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3778885" y="206311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76" name="Conector Reto 49"/>
          <p:cNvCxnSpPr/>
          <p:nvPr/>
        </p:nvCxnSpPr>
        <p:spPr>
          <a:xfrm>
            <a:off x="1378050" y="281507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flipH="1">
            <a:off x="939800" y="272415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5" name="Caixa de Texto 114"/>
          <p:cNvSpPr txBox="1"/>
          <p:nvPr/>
        </p:nvSpPr>
        <p:spPr>
          <a:xfrm>
            <a:off x="456565" y="319405"/>
            <a:ext cx="112795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MOS com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a:t>
            </a:r>
            <a:r>
              <a:rPr lang="pt-BR" altLang="en-US" sz="2800" b="1" baseline="-25000" dirty="0" smtClean="0">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(impedancia vista no nó de saída)</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51" name="Grupo 50"/>
          <p:cNvGrpSpPr/>
          <p:nvPr/>
        </p:nvGrpSpPr>
        <p:grpSpPr>
          <a:xfrm rot="5400000" flipH="1">
            <a:off x="1540055" y="3092312"/>
            <a:ext cx="983675" cy="1140782"/>
            <a:chOff x="7493" y="6919"/>
            <a:chExt cx="1263" cy="1415"/>
          </a:xfrm>
        </p:grpSpPr>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5400000" flipH="1">
              <a:off x="8009" y="763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59" name="Conector Reto 5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upo 2"/>
          <p:cNvGrpSpPr/>
          <p:nvPr/>
        </p:nvGrpSpPr>
        <p:grpSpPr>
          <a:xfrm rot="16200000">
            <a:off x="856960" y="4228645"/>
            <a:ext cx="1665939" cy="1277031"/>
            <a:chOff x="7493" y="6596"/>
            <a:chExt cx="2139" cy="1584"/>
          </a:xfrm>
        </p:grpSpPr>
        <p:sp>
          <p:nvSpPr>
            <p:cNvPr id="40"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1" name="Group 147"/>
            <p:cNvGrpSpPr/>
            <p:nvPr/>
          </p:nvGrpSpPr>
          <p:grpSpPr bwMode="auto">
            <a:xfrm rot="5400000">
              <a:off x="7858" y="6813"/>
              <a:ext cx="1114" cy="680"/>
              <a:chOff x="2705" y="2568"/>
              <a:chExt cx="446" cy="272"/>
            </a:xfrm>
          </p:grpSpPr>
          <p:sp>
            <p:nvSpPr>
              <p:cNvPr id="4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3" name="Rectangle 142"/>
            <p:cNvSpPr>
              <a:spLocks noChangeArrowheads="1"/>
            </p:cNvSpPr>
            <p:nvPr/>
          </p:nvSpPr>
          <p:spPr bwMode="auto">
            <a:xfrm rot="5400000" flipH="1">
              <a:off x="8026"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64"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upo 79"/>
          <p:cNvGrpSpPr/>
          <p:nvPr/>
        </p:nvGrpSpPr>
        <p:grpSpPr>
          <a:xfrm rot="5400000" flipH="1">
            <a:off x="3374308" y="4684630"/>
            <a:ext cx="983675" cy="1020657"/>
            <a:chOff x="7493" y="6919"/>
            <a:chExt cx="1263" cy="1266"/>
          </a:xfrm>
        </p:grpSpPr>
        <p:grpSp>
          <p:nvGrpSpPr>
            <p:cNvPr id="107" name="Group 147"/>
            <p:cNvGrpSpPr/>
            <p:nvPr/>
          </p:nvGrpSpPr>
          <p:grpSpPr bwMode="auto">
            <a:xfrm rot="5400000">
              <a:off x="8020" y="6975"/>
              <a:ext cx="792" cy="680"/>
              <a:chOff x="2834" y="2568"/>
              <a:chExt cx="317" cy="272"/>
            </a:xfrm>
          </p:grpSpPr>
          <p:sp>
            <p:nvSpPr>
              <p:cNvPr id="11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8027"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52" name="Conector Reto 15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3735612" y="4029747"/>
            <a:ext cx="1612" cy="68382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4" name="Grupo 2"/>
          <p:cNvGrpSpPr/>
          <p:nvPr/>
        </p:nvGrpSpPr>
        <p:grpSpPr>
          <a:xfrm rot="16200000">
            <a:off x="2614220" y="2712685"/>
            <a:ext cx="1665939" cy="1243170"/>
            <a:chOff x="7493" y="6596"/>
            <a:chExt cx="2139" cy="1542"/>
          </a:xfrm>
        </p:grpSpPr>
        <p:sp>
          <p:nvSpPr>
            <p:cNvPr id="155"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6" name="Group 147"/>
            <p:cNvGrpSpPr/>
            <p:nvPr/>
          </p:nvGrpSpPr>
          <p:grpSpPr bwMode="auto">
            <a:xfrm rot="5400000">
              <a:off x="7858" y="6813"/>
              <a:ext cx="1114" cy="680"/>
              <a:chOff x="2705" y="2568"/>
              <a:chExt cx="446" cy="272"/>
            </a:xfrm>
          </p:grpSpPr>
          <p:sp>
            <p:nvSpPr>
              <p:cNvPr id="15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a:off x="8034" y="7436"/>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164"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Espaço Reservado para Número de Slide 164"/>
          <p:cNvSpPr>
            <a:spLocks noGrp="1"/>
          </p:cNvSpPr>
          <p:nvPr>
            <p:ph type="sldNum" sz="quarter" idx="12"/>
          </p:nvPr>
        </p:nvSpPr>
        <p:spPr>
          <a:xfrm>
            <a:off x="8992870" y="6308090"/>
            <a:ext cx="2743200" cy="365125"/>
          </a:xfrm>
        </p:spPr>
        <p:txBody>
          <a:bodyPr/>
          <a:p>
            <a:fld id="{74F297BB-B745-4CAB-BE1D-CE4C89382949}" type="slidenum">
              <a:rPr lang="pt-BR" smtClean="0"/>
            </a:fld>
            <a:endParaRPr lang="pt-BR"/>
          </a:p>
        </p:txBody>
      </p:sp>
      <p:sp>
        <p:nvSpPr>
          <p:cNvPr id="166" name="Caixa de Texto 73"/>
          <p:cNvSpPr txBox="1"/>
          <p:nvPr/>
        </p:nvSpPr>
        <p:spPr>
          <a:xfrm>
            <a:off x="5728970" y="3040380"/>
            <a:ext cx="6120765" cy="238442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Devemos determinar a impedancia vista do dreno de Mn4.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inicialmente, analisar uma situação geral, onde temos um resistor e um transistor com gate comum em série (como feito no bipolar).</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80" name="Caixa de Texto 73"/>
          <p:cNvSpPr txBox="1"/>
          <p:nvPr/>
        </p:nvSpPr>
        <p:spPr>
          <a:xfrm>
            <a:off x="6358255" y="1786890"/>
            <a:ext cx="302069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21"/>
          <p:cNvCxnSpPr/>
          <p:nvPr/>
        </p:nvCxnSpPr>
        <p:spPr>
          <a:xfrm rot="16200000" flipV="1">
            <a:off x="2720707" y="327154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56565" y="281305"/>
            <a:ext cx="11492230"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Transistor Cascode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Calculemos a impedancia de saida de um resistor seguido de um transistor cascode (V</a:t>
            </a:r>
            <a:r>
              <a:rPr lang="pt-BR" altLang="en-US" sz="2400" b="1" baseline="-25000" dirty="0" smtClean="0">
                <a:latin typeface="Comic Sans MS" panose="030F0702030302020204" pitchFamily="66" charset="0"/>
                <a:cs typeface="Comic Sans MS" panose="030F0702030302020204" pitchFamily="66" charset="0"/>
                <a:sym typeface="+mn-ea"/>
              </a:rPr>
              <a:t>P</a:t>
            </a:r>
            <a:r>
              <a:rPr lang="pt-BR" altLang="en-US" sz="2400" b="1" dirty="0" smtClean="0">
                <a:latin typeface="Comic Sans MS" panose="030F0702030302020204" pitchFamily="66" charset="0"/>
                <a:cs typeface="Comic Sans MS" panose="030F0702030302020204" pitchFamily="66" charset="0"/>
                <a:sym typeface="+mn-ea"/>
              </a:rPr>
              <a:t> é const.)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37"/>
          <p:cNvCxnSpPr/>
          <p:nvPr/>
        </p:nvCxnSpPr>
        <p:spPr>
          <a:xfrm>
            <a:off x="1714500" y="5499735"/>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22"/>
          <p:cNvCxnSpPr/>
          <p:nvPr/>
        </p:nvCxnSpPr>
        <p:spPr>
          <a:xfrm rot="16200000" flipH="1">
            <a:off x="1604010" y="5213350"/>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6" name="Caixa de Texto 23"/>
          <p:cNvSpPr txBox="1"/>
          <p:nvPr/>
        </p:nvSpPr>
        <p:spPr>
          <a:xfrm>
            <a:off x="1782445" y="2362835"/>
            <a:ext cx="748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Vo</a:t>
            </a:r>
            <a:endParaRPr lang="pt-BR" altLang="en-US" sz="2400" baseline="-25000" dirty="0">
              <a:latin typeface="Comic Sans MS" panose="030F0702030302020204" pitchFamily="66" charset="0"/>
              <a:cs typeface="Comic Sans MS" panose="030F0702030302020204" pitchFamily="66" charset="0"/>
            </a:endParaRPr>
          </a:p>
        </p:txBody>
      </p:sp>
      <p:sp>
        <p:nvSpPr>
          <p:cNvPr id="67" name="Caixa de Texto 23"/>
          <p:cNvSpPr txBox="1"/>
          <p:nvPr/>
        </p:nvSpPr>
        <p:spPr>
          <a:xfrm>
            <a:off x="537210" y="5671185"/>
            <a:ext cx="32391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resistor + cascode</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750695" y="378396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2212975" y="282194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7371080" y="52343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7131480" y="468820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7298690" y="476440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7890510" y="57080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8720455" y="5486400"/>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9493286" y="251559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7883445" y="48147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8772616" y="314944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1" name="Grupo 108"/>
          <p:cNvGrpSpPr/>
          <p:nvPr/>
        </p:nvGrpSpPr>
        <p:grpSpPr>
          <a:xfrm rot="5400000" flipH="1">
            <a:off x="7338855" y="3110109"/>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8041005" y="29686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8041005" y="296862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8011864" y="252266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8011074" y="384456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920875" y="4418965"/>
                <a:ext cx="6731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920875" y="4418965"/>
                <a:ext cx="67310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281577" y="294354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9651365" y="296862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9651365" y="2968625"/>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237894" y="206021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 name="Grupo 56"/>
          <p:cNvGrpSpPr/>
          <p:nvPr/>
        </p:nvGrpSpPr>
        <p:grpSpPr>
          <a:xfrm rot="5400000" flipH="1">
            <a:off x="1186975" y="4472184"/>
            <a:ext cx="1404000" cy="234950"/>
            <a:chOff x="4143847" y="3524056"/>
            <a:chExt cx="1404137" cy="255373"/>
          </a:xfrm>
        </p:grpSpPr>
        <p:cxnSp>
          <p:nvCxnSpPr>
            <p:cNvPr id="1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9" name="Grupo 18"/>
          <p:cNvGrpSpPr/>
          <p:nvPr/>
        </p:nvGrpSpPr>
        <p:grpSpPr>
          <a:xfrm rot="5400000" flipH="1">
            <a:off x="1528998" y="3028550"/>
            <a:ext cx="983675" cy="1020657"/>
            <a:chOff x="7493" y="6919"/>
            <a:chExt cx="1263" cy="1266"/>
          </a:xfrm>
        </p:grpSpPr>
        <p:grpSp>
          <p:nvGrpSpPr>
            <p:cNvPr id="20" name="Group 147"/>
            <p:cNvGrpSpPr/>
            <p:nvPr/>
          </p:nvGrpSpPr>
          <p:grpSpPr bwMode="auto">
            <a:xfrm rot="5400000">
              <a:off x="8020" y="6975"/>
              <a:ext cx="792" cy="680"/>
              <a:chOff x="2834" y="2568"/>
              <a:chExt cx="317" cy="272"/>
            </a:xfrm>
          </p:grpSpPr>
          <p:sp>
            <p:nvSpPr>
              <p:cNvPr id="2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8027"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2" name="Conector Reto 15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1892842" y="2362872"/>
            <a:ext cx="1612" cy="68382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22" name="Conector de Seta Reta 59"/>
          <p:cNvCxnSpPr/>
          <p:nvPr/>
        </p:nvCxnSpPr>
        <p:spPr>
          <a:xfrm rot="16200000" flipH="1" flipV="1">
            <a:off x="9833562" y="24820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 name="CaixaDeTexto 47"/>
          <p:cNvSpPr txBox="1"/>
          <p:nvPr/>
        </p:nvSpPr>
        <p:spPr>
          <a:xfrm>
            <a:off x="9971954" y="253138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Seta para a direita 55"/>
          <p:cNvSpPr/>
          <p:nvPr/>
        </p:nvSpPr>
        <p:spPr>
          <a:xfrm>
            <a:off x="4588510" y="384429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 name="Caixa de Texto 23"/>
          <p:cNvSpPr txBox="1"/>
          <p:nvPr/>
        </p:nvSpPr>
        <p:spPr>
          <a:xfrm flipH="1">
            <a:off x="3906520" y="317563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25" name="Conector de Seta Reta 59"/>
          <p:cNvCxnSpPr/>
          <p:nvPr/>
        </p:nvCxnSpPr>
        <p:spPr>
          <a:xfrm flipH="1">
            <a:off x="1772237" y="23626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6" name="CaixaDeTexto 47"/>
          <p:cNvSpPr txBox="1"/>
          <p:nvPr/>
        </p:nvSpPr>
        <p:spPr>
          <a:xfrm>
            <a:off x="1319444" y="2292628"/>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206230" y="6144895"/>
            <a:ext cx="2743200" cy="365125"/>
          </a:xfrm>
        </p:spPr>
        <p:txBody>
          <a:bodyPr/>
          <a:p>
            <a:fld id="{74F297BB-B745-4CAB-BE1D-CE4C89382949}" type="slidenum">
              <a:rPr lang="pt-BR" smtClean="0"/>
            </a:fld>
            <a:endParaRPr lang="pt-BR"/>
          </a:p>
        </p:txBody>
      </p:sp>
      <p:sp>
        <p:nvSpPr>
          <p:cNvPr id="5" name="Caixa de Texto 114"/>
          <p:cNvSpPr txBox="1"/>
          <p:nvPr/>
        </p:nvSpPr>
        <p:spPr>
          <a:xfrm>
            <a:off x="457200" y="386715"/>
            <a:ext cx="11492230"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Transistor Cascode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Calculemos a impedancia de saida de um resistor seguido de um transistor cascode (V</a:t>
            </a:r>
            <a:r>
              <a:rPr lang="pt-BR" altLang="en-US" sz="2400" b="1" baseline="-25000" dirty="0" smtClean="0">
                <a:latin typeface="Comic Sans MS" panose="030F0702030302020204" pitchFamily="66" charset="0"/>
                <a:cs typeface="Comic Sans MS" panose="030F0702030302020204" pitchFamily="66" charset="0"/>
                <a:sym typeface="+mn-ea"/>
              </a:rPr>
              <a:t>P</a:t>
            </a:r>
            <a:r>
              <a:rPr lang="pt-BR" altLang="en-US" sz="2400" b="1" dirty="0" smtClean="0">
                <a:latin typeface="Comic Sans MS" panose="030F0702030302020204" pitchFamily="66" charset="0"/>
                <a:cs typeface="Comic Sans MS" panose="030F0702030302020204" pitchFamily="66" charset="0"/>
                <a:sym typeface="+mn-ea"/>
              </a:rPr>
              <a:t> é const.)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73" name="Conector Reto 74"/>
          <p:cNvCxnSpPr/>
          <p:nvPr/>
        </p:nvCxnSpPr>
        <p:spPr>
          <a:xfrm>
            <a:off x="873125" y="506539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633525" y="451929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00735" y="459549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1392555" y="55391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1681480" y="5314950"/>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2995331" y="234668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385490" y="4645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2274661" y="298053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1" name="Grupo 108"/>
          <p:cNvGrpSpPr/>
          <p:nvPr/>
        </p:nvGrpSpPr>
        <p:grpSpPr>
          <a:xfrm rot="5400000" flipH="1">
            <a:off x="840900" y="2941199"/>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1543050" y="279971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1543050" y="279971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1513909" y="235375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513119" y="367565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4" name="Grupo 28"/>
          <p:cNvGrpSpPr/>
          <p:nvPr/>
        </p:nvGrpSpPr>
        <p:grpSpPr>
          <a:xfrm flipV="1">
            <a:off x="2783622" y="277463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3153410" y="279971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3153410" y="2799715"/>
                <a:ext cx="993775" cy="460375"/>
              </a:xfrm>
              <a:prstGeom prst="rect">
                <a:avLst/>
              </a:prstGeom>
              <a:blipFill rotWithShape="1">
                <a:blip r:embed="rId2"/>
                <a:stretch>
                  <a:fillRect b="-2621"/>
                </a:stretch>
              </a:blipFill>
            </p:spPr>
            <p:txBody>
              <a:bodyPr/>
              <a:lstStyle/>
              <a:p>
                <a:r>
                  <a:rPr lang="pt-BR" altLang="en-US">
                    <a:noFill/>
                  </a:rPr>
                  <a:t> </a:t>
                </a:r>
              </a:p>
            </p:txBody>
          </p:sp>
        </mc:Fallback>
      </mc:AlternateContent>
      <p:sp>
        <p:nvSpPr>
          <p:cNvPr id="110" name="CaixaDeTexto 47"/>
          <p:cNvSpPr txBox="1"/>
          <p:nvPr/>
        </p:nvSpPr>
        <p:spPr>
          <a:xfrm>
            <a:off x="2739939" y="189130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2" name="Conector de Seta Reta 59"/>
          <p:cNvCxnSpPr/>
          <p:nvPr/>
        </p:nvCxnSpPr>
        <p:spPr>
          <a:xfrm rot="16200000" flipH="1" flipV="1">
            <a:off x="3335607" y="23131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 name="CaixaDeTexto 47"/>
          <p:cNvSpPr txBox="1"/>
          <p:nvPr/>
        </p:nvSpPr>
        <p:spPr>
          <a:xfrm>
            <a:off x="3473999" y="236247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9" name="Caixa de Texto 5"/>
              <p:cNvSpPr txBox="1"/>
              <p:nvPr/>
            </p:nvSpPr>
            <p:spPr>
              <a:xfrm>
                <a:off x="4679950" y="1801495"/>
                <a:ext cx="613410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4679950" y="1801495"/>
                <a:ext cx="6134100"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5"/>
              <p:cNvSpPr txBox="1"/>
              <p:nvPr/>
            </p:nvSpPr>
            <p:spPr>
              <a:xfrm>
                <a:off x="5473700" y="2494915"/>
                <a:ext cx="198501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 name="Caixa de Texto 5"/>
              <p:cNvSpPr txBox="1">
                <a:spLocks noRot="1" noChangeAspect="1" noMove="1" noResize="1" noEditPoints="1" noAdjustHandles="1" noChangeArrowheads="1" noChangeShapeType="1" noTextEdit="1"/>
              </p:cNvSpPr>
              <p:nvPr/>
            </p:nvSpPr>
            <p:spPr>
              <a:xfrm>
                <a:off x="5473700" y="2494915"/>
                <a:ext cx="1985010"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p:sp>
        <p:nvSpPr>
          <p:cNvPr id="166" name="Caixa de Texto 73"/>
          <p:cNvSpPr txBox="1"/>
          <p:nvPr/>
        </p:nvSpPr>
        <p:spPr>
          <a:xfrm>
            <a:off x="4314190" y="3188335"/>
            <a:ext cx="747712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Unindo as duas expressoes</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 de Texto 5"/>
              <p:cNvSpPr txBox="1"/>
              <p:nvPr/>
            </p:nvSpPr>
            <p:spPr>
              <a:xfrm>
                <a:off x="4679950" y="3760470"/>
                <a:ext cx="597471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4679950" y="3760470"/>
                <a:ext cx="5974715" cy="460375"/>
              </a:xfrm>
              <a:prstGeom prst="rect">
                <a:avLst/>
              </a:prstGeom>
              <a:blipFill rotWithShape="1">
                <a:blip r:embed="rId5"/>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5"/>
              <p:cNvSpPr txBox="1"/>
              <p:nvPr/>
            </p:nvSpPr>
            <p:spPr>
              <a:xfrm>
                <a:off x="4398645" y="4452620"/>
                <a:ext cx="4964430" cy="8210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4398645" y="4452620"/>
                <a:ext cx="4964430" cy="821055"/>
              </a:xfrm>
              <a:prstGeom prst="rect">
                <a:avLst/>
              </a:prstGeom>
              <a:blipFill rotWithShape="1">
                <a:blip r:embed="rId6"/>
                <a:stretch>
                  <a:fillRect t="-371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5"/>
              <p:cNvSpPr txBox="1"/>
              <p:nvPr/>
            </p:nvSpPr>
            <p:spPr>
              <a:xfrm>
                <a:off x="4413250" y="5505450"/>
                <a:ext cx="6241415" cy="8210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 (</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4413250" y="5505450"/>
                <a:ext cx="6241415" cy="821055"/>
              </a:xfrm>
              <a:prstGeom prst="rect">
                <a:avLst/>
              </a:prstGeom>
              <a:blipFill rotWithShape="1">
                <a:blip r:embed="rId7"/>
                <a:stretch>
                  <a:fillRect t="-3712"/>
                </a:stretch>
              </a:blipFill>
              <a:ln w="38100">
                <a:noFill/>
              </a:ln>
            </p:spPr>
            <p:txBody>
              <a:bodyPr/>
              <a:lstStyle/>
              <a:p>
                <a:r>
                  <a:rPr lang="pt-BR" altLang="en-US">
                    <a:noFill/>
                  </a:rPr>
                  <a:t> </a:t>
                </a:r>
              </a:p>
            </p:txBody>
          </p:sp>
        </mc:Fallback>
      </mc:AlternateContent>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31" name="Conector Reto 37"/>
          <p:cNvCxnSpPr/>
          <p:nvPr/>
        </p:nvCxnSpPr>
        <p:spPr>
          <a:xfrm>
            <a:off x="2555309" y="5795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491080" y="451366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9" name="Conector Reto 49"/>
          <p:cNvCxnSpPr/>
          <p:nvPr/>
        </p:nvCxnSpPr>
        <p:spPr>
          <a:xfrm>
            <a:off x="2738220" y="39148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555340" y="464196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4" name="Grupo 3"/>
          <p:cNvGrpSpPr/>
          <p:nvPr/>
        </p:nvGrpSpPr>
        <p:grpSpPr>
          <a:xfrm rot="16200000" flipH="1" flipV="1">
            <a:off x="362599" y="5243844"/>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904875" y="4785360"/>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53745" y="606361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075690" y="502031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806876" y="539815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flipV="1">
            <a:off x="479730" y="1552104"/>
            <a:ext cx="3158490" cy="2806834"/>
            <a:chOff x="6616" y="1758"/>
            <a:chExt cx="4974" cy="4420"/>
          </a:xfrm>
        </p:grpSpPr>
        <p:grpSp>
          <p:nvGrpSpPr>
            <p:cNvPr id="13" name="Grupo 12"/>
            <p:cNvGrpSpPr/>
            <p:nvPr/>
          </p:nvGrpSpPr>
          <p:grpSpPr>
            <a:xfrm rot="5400000">
              <a:off x="6261" y="4184"/>
              <a:ext cx="2809" cy="1179"/>
              <a:chOff x="8610600" y="2524505"/>
              <a:chExt cx="1783849" cy="748570"/>
            </a:xfrm>
          </p:grpSpPr>
          <p:cxnSp>
            <p:nvCxnSpPr>
              <p:cNvPr id="8" name="Conector Reto 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Grupo 29"/>
            <p:cNvGrpSpPr/>
            <p:nvPr/>
          </p:nvGrpSpPr>
          <p:grpSpPr>
            <a:xfrm rot="5400000" flipH="1">
              <a:off x="7209" y="2576"/>
              <a:ext cx="2007" cy="37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5" name="Conector Reto 34"/>
            <p:cNvCxnSpPr/>
            <p:nvPr/>
          </p:nvCxnSpPr>
          <p:spPr>
            <a:xfrm>
              <a:off x="7050" y="3839"/>
              <a:ext cx="117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7074" y="3839"/>
              <a:ext cx="25" cy="97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7935"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flipV="1">
              <a:off x="10208" y="2554"/>
              <a:ext cx="1382" cy="72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flipV="1">
              <a:off x="7113" y="2215"/>
              <a:ext cx="956" cy="82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5400000">
              <a:off x="8208" y="4184"/>
              <a:ext cx="2809" cy="1179"/>
              <a:chOff x="8610600" y="2524505"/>
              <a:chExt cx="1783849" cy="748570"/>
            </a:xfrm>
          </p:grpSpPr>
          <p:cxnSp>
            <p:nvCxnSpPr>
              <p:cNvPr id="44" name="Conector Reto 4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9882"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7555" y="4791"/>
              <a:ext cx="1602" cy="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flipH="1">
              <a:off x="8668" y="2579"/>
              <a:ext cx="0" cy="1125"/>
            </a:xfrm>
            <a:prstGeom prst="straightConnector1">
              <a:avLst/>
            </a:prstGeom>
            <a:ln w="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54" name="Caixa de Texto 23"/>
            <p:cNvSpPr txBox="1"/>
            <p:nvPr/>
          </p:nvSpPr>
          <p:spPr>
            <a:xfrm flipV="1">
              <a:off x="8265" y="3811"/>
              <a:ext cx="95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 de Texto 23"/>
            <p:cNvSpPr txBox="1"/>
            <p:nvPr/>
          </p:nvSpPr>
          <p:spPr>
            <a:xfrm flipV="1">
              <a:off x="6616" y="4968"/>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6" name="Caixa de Texto 23"/>
            <p:cNvSpPr txBox="1"/>
            <p:nvPr/>
          </p:nvSpPr>
          <p:spPr>
            <a:xfrm flipV="1">
              <a:off x="9804" y="4397"/>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64" name="CaixaDeTexto 47"/>
            <p:cNvSpPr txBox="1"/>
            <p:nvPr/>
          </p:nvSpPr>
          <p:spPr>
            <a:xfrm flipV="1">
              <a:off x="7207" y="3114"/>
              <a:ext cx="800"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58" name="Conector Reto 37"/>
          <p:cNvCxnSpPr/>
          <p:nvPr/>
        </p:nvCxnSpPr>
        <p:spPr>
          <a:xfrm>
            <a:off x="1343729" y="43806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9"/>
          <p:cNvCxnSpPr/>
          <p:nvPr/>
        </p:nvCxnSpPr>
        <p:spPr>
          <a:xfrm rot="-5400000" flipH="1">
            <a:off x="2117669" y="3644388"/>
            <a:ext cx="127444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0" name="CaixaDeTexto 45"/>
          <p:cNvSpPr txBox="1"/>
          <p:nvPr/>
        </p:nvSpPr>
        <p:spPr>
          <a:xfrm>
            <a:off x="479425" y="438150"/>
            <a:ext cx="11111865" cy="892552"/>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Emissor comum polarizado com corrente </a:t>
            </a:r>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(Q1=Q2)</a:t>
            </a:r>
            <a:endParaRPr lang="pt-BR" altLang="en-US"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2" name="Retângulo arredondado 71"/>
          <p:cNvSpPr/>
          <p:nvPr/>
        </p:nvSpPr>
        <p:spPr>
          <a:xfrm>
            <a:off x="7027545" y="1487805"/>
            <a:ext cx="3157220" cy="21005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3" name="Conector Reto 74"/>
          <p:cNvCxnSpPr/>
          <p:nvPr/>
        </p:nvCxnSpPr>
        <p:spPr>
          <a:xfrm>
            <a:off x="8935085" y="27444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8230870" y="329120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8924290" y="182245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8742045" y="2192655"/>
            <a:ext cx="387350" cy="55245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2" name="Conector Reto 81"/>
          <p:cNvCxnSpPr/>
          <p:nvPr/>
        </p:nvCxnSpPr>
        <p:spPr>
          <a:xfrm rot="5400000" flipH="1">
            <a:off x="7146925" y="155384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814310" y="164020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4" name="Caixa de Texto 23"/>
          <p:cNvSpPr txBox="1"/>
          <p:nvPr/>
        </p:nvSpPr>
        <p:spPr>
          <a:xfrm>
            <a:off x="8916670" y="190627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7531100" y="339280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 de Texto 85"/>
          <p:cNvSpPr txBox="1"/>
          <p:nvPr/>
        </p:nvSpPr>
        <p:spPr>
          <a:xfrm>
            <a:off x="6402705" y="181483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flipV="1">
            <a:off x="8916670" y="181546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H="1">
            <a:off x="7416800" y="329184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7404100" y="182181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0" name="Forma livre 89"/>
          <p:cNvSpPr/>
          <p:nvPr/>
        </p:nvSpPr>
        <p:spPr>
          <a:xfrm flipH="1" flipV="1">
            <a:off x="7475855" y="1961515"/>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1" name="Caixa de Texto 90"/>
              <p:cNvSpPr txBox="1"/>
              <p:nvPr/>
            </p:nvSpPr>
            <p:spPr>
              <a:xfrm>
                <a:off x="8911590" y="2648585"/>
                <a:ext cx="1221360" cy="4616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smtClean="0">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pt-BR" altLang="pt-BR" sz="2400" b="0" i="1" smtClean="0">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dirty="0">
                  <a:latin typeface="Cambria Math" panose="02040503050406030204" pitchFamily="18" charset="0"/>
                  <a:cs typeface="Cambria Math" panose="02040503050406030204" pitchFamily="18" charset="0"/>
                </a:endParaRPr>
              </a:p>
            </p:txBody>
          </p:sp>
        </mc:Choice>
        <mc:Fallback>
          <p:sp>
            <p:nvSpPr>
              <p:cNvPr id="91" name="Caixa de Texto 90"/>
              <p:cNvSpPr txBox="1">
                <a:spLocks noRot="1" noChangeAspect="1" noMove="1" noResize="1" noEditPoints="1" noAdjustHandles="1" noChangeArrowheads="1" noChangeShapeType="1" noTextEdit="1"/>
              </p:cNvSpPr>
              <p:nvPr/>
            </p:nvSpPr>
            <p:spPr>
              <a:xfrm>
                <a:off x="8911590" y="2648585"/>
                <a:ext cx="1221360" cy="461665"/>
              </a:xfrm>
              <a:prstGeom prst="rect">
                <a:avLst/>
              </a:prstGeom>
              <a:blipFill rotWithShape="1">
                <a:blip r:embed="rId1"/>
                <a:stretch>
                  <a:fillRect r="21" b="4"/>
                </a:stretch>
              </a:blipFill>
            </p:spPr>
            <p:txBody>
              <a:bodyPr/>
              <a:lstStyle/>
              <a:p>
                <a:r>
                  <a:rPr lang="pt-BR" altLang="en-US">
                    <a:noFill/>
                  </a:rPr>
                  <a:t> </a:t>
                </a:r>
              </a:p>
            </p:txBody>
          </p:sp>
        </mc:Fallback>
      </mc:AlternateContent>
      <p:sp>
        <p:nvSpPr>
          <p:cNvPr id="95" name="Retângulo 94"/>
          <p:cNvSpPr/>
          <p:nvPr/>
        </p:nvSpPr>
        <p:spPr>
          <a:xfrm rot="5400000" flipH="1">
            <a:off x="7149465" y="228409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6" name="Caixa de Texto 95"/>
              <p:cNvSpPr txBox="1"/>
              <p:nvPr/>
            </p:nvSpPr>
            <p:spPr>
              <a:xfrm>
                <a:off x="7506335" y="2192655"/>
                <a:ext cx="655757" cy="4616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pt-BR" altLang="pt-BR" sz="24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7506335" y="2192655"/>
                <a:ext cx="655757" cy="461665"/>
              </a:xfrm>
              <a:prstGeom prst="rect">
                <a:avLst/>
              </a:prstGeom>
              <a:blipFill rotWithShape="1">
                <a:blip r:embed="rId2"/>
                <a:stretch>
                  <a:fillRect r="67" b="4"/>
                </a:stretch>
              </a:blipFill>
            </p:spPr>
            <p:txBody>
              <a:bodyPr/>
              <a:lstStyle/>
              <a:p>
                <a:r>
                  <a:rPr lang="pt-BR" altLang="en-US">
                    <a:noFill/>
                  </a:rPr>
                  <a:t> </a:t>
                </a:r>
              </a:p>
            </p:txBody>
          </p:sp>
        </mc:Fallback>
      </mc:AlternateContent>
      <p:grpSp>
        <p:nvGrpSpPr>
          <p:cNvPr id="97" name="Grupo 96"/>
          <p:cNvGrpSpPr/>
          <p:nvPr/>
        </p:nvGrpSpPr>
        <p:grpSpPr>
          <a:xfrm rot="5400000" flipH="1">
            <a:off x="9302470" y="245288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3" name="Grupo 102"/>
          <p:cNvGrpSpPr/>
          <p:nvPr/>
        </p:nvGrpSpPr>
        <p:grpSpPr>
          <a:xfrm flipH="1">
            <a:off x="5548798" y="1726442"/>
            <a:ext cx="1274445" cy="234950"/>
            <a:chOff x="4152748" y="3524056"/>
            <a:chExt cx="1274569" cy="255373"/>
          </a:xfrm>
        </p:grpSpPr>
        <p:cxnSp>
          <p:nvCxnSpPr>
            <p:cNvPr id="10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6" name="Retângulo 10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8" name="Conector Reto 107"/>
          <p:cNvCxnSpPr/>
          <p:nvPr/>
        </p:nvCxnSpPr>
        <p:spPr>
          <a:xfrm>
            <a:off x="8076925" y="407978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8230870" y="364172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5425581" y="181475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Elipse 110"/>
          <p:cNvSpPr/>
          <p:nvPr/>
        </p:nvSpPr>
        <p:spPr>
          <a:xfrm>
            <a:off x="5262880" y="245760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2" name="Forma livre 111"/>
          <p:cNvSpPr/>
          <p:nvPr/>
        </p:nvSpPr>
        <p:spPr>
          <a:xfrm>
            <a:off x="5311507" y="251439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3" name="Conector Reto 112"/>
          <p:cNvCxnSpPr/>
          <p:nvPr/>
        </p:nvCxnSpPr>
        <p:spPr>
          <a:xfrm rot="5400000">
            <a:off x="5121937" y="315075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a:off x="5296260" y="348542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9456420" y="1815465"/>
            <a:ext cx="1368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0066020" y="212026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7" name="Caixa de Texto 23"/>
          <p:cNvSpPr txBox="1"/>
          <p:nvPr/>
        </p:nvSpPr>
        <p:spPr>
          <a:xfrm>
            <a:off x="5731510" y="130619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8" name="CaixaDeTexto 47"/>
          <p:cNvSpPr txBox="1"/>
          <p:nvPr/>
        </p:nvSpPr>
        <p:spPr>
          <a:xfrm>
            <a:off x="4653933" y="281722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9" name="CaixaDeTexto 47"/>
          <p:cNvSpPr txBox="1"/>
          <p:nvPr/>
        </p:nvSpPr>
        <p:spPr>
          <a:xfrm>
            <a:off x="9356090" y="120459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out</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21" name="Conector Reto 120"/>
          <p:cNvCxnSpPr/>
          <p:nvPr/>
        </p:nvCxnSpPr>
        <p:spPr>
          <a:xfrm flipV="1">
            <a:off x="5410835" y="181991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4" name="Grupo 123"/>
          <p:cNvGrpSpPr/>
          <p:nvPr/>
        </p:nvGrpSpPr>
        <p:grpSpPr>
          <a:xfrm rot="5400000" flipH="1">
            <a:off x="10084790" y="2419863"/>
            <a:ext cx="1476000" cy="234950"/>
            <a:chOff x="3952255" y="3524056"/>
            <a:chExt cx="1476144" cy="255373"/>
          </a:xfrm>
        </p:grpSpPr>
        <p:cxnSp>
          <p:nvCxnSpPr>
            <p:cNvPr id="125"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30" name="Conector Reto 129"/>
          <p:cNvCxnSpPr/>
          <p:nvPr/>
        </p:nvCxnSpPr>
        <p:spPr>
          <a:xfrm>
            <a:off x="8916035" y="3284220"/>
            <a:ext cx="1908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10822940" y="214566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1" name="Caixa de Texto 60"/>
              <p:cNvSpPr txBox="1"/>
              <p:nvPr/>
            </p:nvSpPr>
            <p:spPr>
              <a:xfrm>
                <a:off x="3765550" y="5774690"/>
                <a:ext cx="7830157" cy="775853"/>
              </a:xfrm>
              <a:prstGeom prst="rect">
                <a:avLst/>
              </a:prstGeom>
              <a:noFill/>
            </p:spPr>
            <p:txBody>
              <a:bodyPr wrap="none" rtlCol="0" anchor="t">
                <a:spAutoFit/>
              </a:bodyPr>
              <a:lstStyle/>
              <a:p>
                <a:pPr algn="l"/>
                <a14:m>
                  <m:oMath xmlns:m="http://schemas.openxmlformats.org/officeDocument/2006/math">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1" name="Caixa de Texto 60"/>
              <p:cNvSpPr txBox="1">
                <a:spLocks noRot="1" noChangeAspect="1" noMove="1" noResize="1" noEditPoints="1" noAdjustHandles="1" noChangeArrowheads="1" noChangeShapeType="1" noTextEdit="1"/>
              </p:cNvSpPr>
              <p:nvPr/>
            </p:nvSpPr>
            <p:spPr>
              <a:xfrm>
                <a:off x="3765550" y="5774690"/>
                <a:ext cx="7830157" cy="775853"/>
              </a:xfrm>
              <a:prstGeom prst="rect">
                <a:avLst/>
              </a:prstGeom>
              <a:blipFill rotWithShape="1">
                <a:blip r:embed="rId3"/>
                <a:stretch>
                  <a:fillRect r="8" b="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026535" y="4163695"/>
                <a:ext cx="2642583" cy="719941"/>
              </a:xfrm>
              <a:prstGeom prst="rect">
                <a:avLst/>
              </a:prstGeom>
              <a:noFill/>
            </p:spPr>
            <p:txBody>
              <a:bodyPr wrap="none" rtlCol="0" anchor="t">
                <a:spAutoFit/>
              </a:bodyPr>
              <a:lstStyle/>
              <a:p>
                <a:pPr algn="l"/>
                <a14:m>
                  <m:oMath xmlns:m="http://schemas.openxmlformats.org/officeDocument/2006/math">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f>
                      <m:f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026535" y="4163695"/>
                <a:ext cx="2642583" cy="719941"/>
              </a:xfrm>
              <a:prstGeom prst="rect">
                <a:avLst/>
              </a:prstGeom>
              <a:blipFill rotWithShape="1">
                <a:blip r:embed="rId4"/>
                <a:stretch>
                  <a:fillRect r="-1741" b="-99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17"/>
              <p:cNvSpPr txBox="1"/>
              <p:nvPr/>
            </p:nvSpPr>
            <p:spPr>
              <a:xfrm>
                <a:off x="7506335" y="4128770"/>
                <a:ext cx="4620689" cy="513282"/>
              </a:xfrm>
              <a:prstGeom prst="rect">
                <a:avLst/>
              </a:prstGeom>
              <a:noFill/>
            </p:spPr>
            <p:txBody>
              <a:bodyPr wrap="none" rtlCol="0" anchor="t">
                <a:spAutoFit/>
              </a:bodyPr>
              <a:lstStyle/>
              <a:p>
                <a:pPr algn="l"/>
                <a14:m>
                  <m:oMath xmlns:m="http://schemas.openxmlformats.org/officeDocument/2006/math">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𝒗𝒐𝒖𝒕</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oMath>
                </a14:m>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7506335" y="4128770"/>
                <a:ext cx="4620689" cy="513282"/>
              </a:xfrm>
              <a:prstGeom prst="rect">
                <a:avLst/>
              </a:prstGeom>
              <a:blipFill rotWithShape="1">
                <a:blip r:embed="rId5"/>
                <a:stretch>
                  <a:fillRect r="9" b="-589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3884930" y="4912360"/>
                <a:ext cx="5614294" cy="719941"/>
              </a:xfrm>
              <a:prstGeom prst="rect">
                <a:avLst/>
              </a:prstGeom>
              <a:noFill/>
            </p:spPr>
            <p:txBody>
              <a:bodyPr wrap="none" rtlCol="0" anchor="t">
                <a:spAutoFit/>
              </a:bodyPr>
              <a:lstStyle/>
              <a:p>
                <a14:m>
                  <m:oMath xmlns:m="http://schemas.openxmlformats.org/officeDocument/2006/math">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𝒗𝒐𝒖𝒕</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3884930" y="4912360"/>
                <a:ext cx="5614294" cy="719941"/>
              </a:xfrm>
              <a:prstGeom prst="rect">
                <a:avLst/>
              </a:prstGeom>
              <a:blipFill rotWithShape="1">
                <a:blip r:embed="rId6"/>
                <a:stretch>
                  <a:fillRect r="5" b="-991"/>
                </a:stretch>
              </a:blipFill>
            </p:spPr>
            <p:txBody>
              <a:bodyPr/>
              <a:lstStyle/>
              <a:p>
                <a:r>
                  <a:rPr lang="pt-BR" altLang="en-US">
                    <a:noFill/>
                  </a:rPr>
                  <a:t> </a:t>
                </a:r>
              </a:p>
            </p:txBody>
          </p:sp>
        </mc:Fallback>
      </mc:AlternateContent>
      <p:sp>
        <p:nvSpPr>
          <p:cNvPr id="104" name="CaixaDeTexto 47"/>
          <p:cNvSpPr txBox="1"/>
          <p:nvPr/>
        </p:nvSpPr>
        <p:spPr>
          <a:xfrm>
            <a:off x="1696752" y="1090439"/>
            <a:ext cx="696024"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0485" y="6258560"/>
            <a:ext cx="2743200" cy="365125"/>
          </a:xfrm>
        </p:spPr>
        <p:txBody>
          <a:bodyPr/>
          <a:p>
            <a:fld id="{74F297BB-B745-4CAB-BE1D-CE4C89382949}" type="slidenum">
              <a:rPr lang="pt-BR" smtClean="0"/>
            </a:fld>
            <a:endParaRPr lang="pt-BR"/>
          </a:p>
        </p:txBody>
      </p:sp>
      <p:sp>
        <p:nvSpPr>
          <p:cNvPr id="5" name="Caixa de Texto 114"/>
          <p:cNvSpPr txBox="1"/>
          <p:nvPr/>
        </p:nvSpPr>
        <p:spPr>
          <a:xfrm>
            <a:off x="456565" y="281305"/>
            <a:ext cx="1149223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Transistor Cascode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37"/>
          <p:cNvCxnSpPr/>
          <p:nvPr/>
        </p:nvCxnSpPr>
        <p:spPr>
          <a:xfrm>
            <a:off x="889000" y="473202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22"/>
          <p:cNvCxnSpPr/>
          <p:nvPr/>
        </p:nvCxnSpPr>
        <p:spPr>
          <a:xfrm rot="16200000" flipH="1">
            <a:off x="746760" y="4445635"/>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6" name="Caixa de Texto 23"/>
          <p:cNvSpPr txBox="1"/>
          <p:nvPr/>
        </p:nvSpPr>
        <p:spPr>
          <a:xfrm>
            <a:off x="1021080" y="1576070"/>
            <a:ext cx="748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007110" y="310070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1491615" y="202819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050290" y="3754755"/>
                <a:ext cx="6731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050290" y="3754755"/>
                <a:ext cx="67310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7" name="Grupo 56"/>
          <p:cNvGrpSpPr/>
          <p:nvPr/>
        </p:nvGrpSpPr>
        <p:grpSpPr>
          <a:xfrm rot="5400000" flipH="1">
            <a:off x="315754" y="3621919"/>
            <a:ext cx="1404000" cy="234950"/>
            <a:chOff x="4226405" y="3608951"/>
            <a:chExt cx="1404137" cy="255373"/>
          </a:xfrm>
        </p:grpSpPr>
        <p:cxnSp>
          <p:nvCxnSpPr>
            <p:cNvPr id="17" name="Conector Reto 79"/>
            <p:cNvCxnSpPr/>
            <p:nvPr/>
          </p:nvCxnSpPr>
          <p:spPr>
            <a:xfrm flipV="1">
              <a:off x="4226405" y="373273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60"/>
            <p:cNvSpPr/>
            <p:nvPr/>
          </p:nvSpPr>
          <p:spPr>
            <a:xfrm>
              <a:off x="4432133" y="3608951"/>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9" name="Grupo 18"/>
          <p:cNvGrpSpPr/>
          <p:nvPr/>
        </p:nvGrpSpPr>
        <p:grpSpPr>
          <a:xfrm rot="5400000" flipH="1">
            <a:off x="671748" y="2260835"/>
            <a:ext cx="983675" cy="1020657"/>
            <a:chOff x="7493" y="6919"/>
            <a:chExt cx="1263" cy="1266"/>
          </a:xfrm>
        </p:grpSpPr>
        <p:grpSp>
          <p:nvGrpSpPr>
            <p:cNvPr id="20" name="Group 147"/>
            <p:cNvGrpSpPr/>
            <p:nvPr/>
          </p:nvGrpSpPr>
          <p:grpSpPr bwMode="auto">
            <a:xfrm rot="5400000">
              <a:off x="8020" y="6975"/>
              <a:ext cx="792" cy="680"/>
              <a:chOff x="2834" y="2568"/>
              <a:chExt cx="317" cy="272"/>
            </a:xfrm>
          </p:grpSpPr>
          <p:sp>
            <p:nvSpPr>
              <p:cNvPr id="2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8027"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2" name="Conector Reto 15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1051467" y="1595157"/>
            <a:ext cx="1612" cy="68382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mc:AlternateContent xmlns:mc="http://schemas.openxmlformats.org/markup-compatibility/2006">
        <mc:Choice xmlns:a14="http://schemas.microsoft.com/office/drawing/2010/main" Requires="a14">
          <p:sp>
            <p:nvSpPr>
              <p:cNvPr id="13" name="Caixa de Texto 5"/>
              <p:cNvSpPr txBox="1"/>
              <p:nvPr/>
            </p:nvSpPr>
            <p:spPr>
              <a:xfrm>
                <a:off x="2987675" y="945515"/>
                <a:ext cx="6984365" cy="8210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2987675" y="945515"/>
                <a:ext cx="6984365" cy="821055"/>
              </a:xfrm>
              <a:prstGeom prst="rect">
                <a:avLst/>
              </a:prstGeom>
              <a:blipFill rotWithShape="1">
                <a:blip r:embed="rId2"/>
                <a:stretch>
                  <a:fillRect t="-3712"/>
                </a:stretch>
              </a:blipFill>
              <a:ln w="38100">
                <a:noFill/>
              </a:ln>
            </p:spPr>
            <p:txBody>
              <a:bodyPr/>
              <a:lstStyle/>
              <a:p>
                <a:r>
                  <a:rPr lang="pt-BR" altLang="en-US">
                    <a:noFill/>
                  </a:rPr>
                  <a:t> </a:t>
                </a:r>
              </a:p>
            </p:txBody>
          </p:sp>
        </mc:Fallback>
      </mc:AlternateContent>
      <p:sp>
        <p:nvSpPr>
          <p:cNvPr id="166" name="Caixa de Texto 73"/>
          <p:cNvSpPr txBox="1"/>
          <p:nvPr/>
        </p:nvSpPr>
        <p:spPr>
          <a:xfrm>
            <a:off x="3133725" y="2004060"/>
            <a:ext cx="747712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a situação onde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m1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&gt;&gt;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teremos </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5"/>
              <p:cNvSpPr txBox="1"/>
              <p:nvPr/>
            </p:nvSpPr>
            <p:spPr>
              <a:xfrm>
                <a:off x="3656330" y="2887345"/>
                <a:ext cx="4380865" cy="7829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3656330" y="2887345"/>
                <a:ext cx="4380865" cy="782955"/>
              </a:xfrm>
              <a:prstGeom prst="rect">
                <a:avLst/>
              </a:prstGeom>
              <a:blipFill rotWithShape="1">
                <a:blip r:embed="rId3"/>
                <a:stretch>
                  <a:fillRect t="-389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73"/>
              <p:cNvSpPr txBox="1"/>
              <p:nvPr/>
            </p:nvSpPr>
            <p:spPr>
              <a:xfrm>
                <a:off x="2160270" y="3987165"/>
                <a:ext cx="9787890" cy="241363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que mostra que o transistor cascode MOS aumenta a impedancia em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ou mais. Este valor não é, usualmente, tão grande como o fator </a:t>
                </a:r>
                <a:r>
                  <a:rPr lang="pt-BR" altLang="en-US" sz="2400" b="1" dirty="0" smtClean="0">
                    <a:solidFill>
                      <a:schemeClr val="tx1"/>
                    </a:solidFill>
                    <a:latin typeface="Symbol" panose="05050102010706020507" charset="0"/>
                    <a:cs typeface="Symbol" panose="05050102010706020507"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do bipolar</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0" name="Caixa de Texto 73"/>
              <p:cNvSpPr txBox="1">
                <a:spLocks noRot="1" noChangeAspect="1" noMove="1" noResize="1" noEditPoints="1" noAdjustHandles="1" noChangeArrowheads="1" noChangeShapeType="1" noTextEdit="1"/>
              </p:cNvSpPr>
              <p:nvPr/>
            </p:nvSpPr>
            <p:spPr>
              <a:xfrm>
                <a:off x="2160270" y="3987165"/>
                <a:ext cx="9787890" cy="2413635"/>
              </a:xfrm>
              <a:prstGeom prst="rect">
                <a:avLst/>
              </a:prstGeom>
              <a:blipFill rotWithShape="1">
                <a:blip r:embed="rId4"/>
                <a:stretch>
                  <a:fillRect/>
                </a:stretch>
              </a:blipFill>
              <a:ln w="25400">
                <a:noFill/>
              </a:ln>
            </p:spPr>
            <p:txBody>
              <a:bodyPr/>
              <a:lstStyle/>
              <a:p>
                <a:r>
                  <a:rPr lang="pt-BR" altLang="en-US">
                    <a:noFill/>
                  </a:rPr>
                  <a:t> </a:t>
                </a:r>
              </a:p>
            </p:txBody>
          </p:sp>
        </mc:Fallback>
      </mc:AlternateContent>
      <p:cxnSp>
        <p:nvCxnSpPr>
          <p:cNvPr id="25" name="Conector de Seta Reta 59"/>
          <p:cNvCxnSpPr/>
          <p:nvPr/>
        </p:nvCxnSpPr>
        <p:spPr>
          <a:xfrm flipH="1">
            <a:off x="950547" y="16596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6" name="CaixaDeTexto 47"/>
          <p:cNvSpPr txBox="1"/>
          <p:nvPr/>
        </p:nvSpPr>
        <p:spPr>
          <a:xfrm>
            <a:off x="488315" y="1563370"/>
            <a:ext cx="49403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592185" y="634619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131" name="Conector Reto 37"/>
          <p:cNvCxnSpPr/>
          <p:nvPr/>
        </p:nvCxnSpPr>
        <p:spPr>
          <a:xfrm>
            <a:off x="266833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86110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515784" y="171795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flipH="1">
            <a:off x="3983990" y="2813685"/>
            <a:ext cx="6699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i="1" baseline="-25000" dirty="0" smtClean="0">
                <a:latin typeface="Century Schoolbook" panose="02040604050505020304" pitchFamily="18" charset="0"/>
                <a:ea typeface="Cambria Math" panose="02040503050406030204" pitchFamily="18" charset="0"/>
              </a:rPr>
              <a:t>+</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5" name="Conector Reto 74"/>
          <p:cNvCxnSpPr/>
          <p:nvPr/>
        </p:nvCxnSpPr>
        <p:spPr>
          <a:xfrm flipH="1">
            <a:off x="3644265" y="6617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23740" y="28430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3542" y="41852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53107" y="41750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44614" y="415063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60309" y="414047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0032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1870175" y="61513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84991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658527" y="58899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42652" y="2756180"/>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69820" y="343344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75485" y="16992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58087" y="141093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298065" y="272478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146" name="Grupo 145"/>
          <p:cNvGrpSpPr/>
          <p:nvPr/>
        </p:nvGrpSpPr>
        <p:grpSpPr>
          <a:xfrm rot="5400000" flipH="1">
            <a:off x="1208225" y="2310761"/>
            <a:ext cx="1476000" cy="234950"/>
            <a:chOff x="3960510" y="3524056"/>
            <a:chExt cx="1476144" cy="255373"/>
          </a:xfrm>
        </p:grpSpPr>
        <p:cxnSp>
          <p:nvCxnSpPr>
            <p:cNvPr id="147" name="Conector Reto 79"/>
            <p:cNvCxnSpPr/>
            <p:nvPr/>
          </p:nvCxnSpPr>
          <p:spPr>
            <a:xfrm flipV="1">
              <a:off x="3960510" y="3641836"/>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8" name="Grupo 7"/>
          <p:cNvGrpSpPr/>
          <p:nvPr/>
        </p:nvGrpSpPr>
        <p:grpSpPr>
          <a:xfrm rot="5400000" flipH="1">
            <a:off x="3067318" y="2227574"/>
            <a:ext cx="1274445" cy="234950"/>
            <a:chOff x="4152748" y="3524056"/>
            <a:chExt cx="1274569" cy="255373"/>
          </a:xfrm>
        </p:grpSpPr>
        <p:cxnSp>
          <p:nvCxnSpPr>
            <p:cNvPr id="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 name="CaixaDeTexto 47"/>
          <p:cNvSpPr txBox="1"/>
          <p:nvPr/>
        </p:nvSpPr>
        <p:spPr>
          <a:xfrm>
            <a:off x="4058199" y="489930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2" name="CaixaDeTexto 47"/>
          <p:cNvSpPr txBox="1"/>
          <p:nvPr/>
        </p:nvSpPr>
        <p:spPr>
          <a:xfrm>
            <a:off x="97704" y="488152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 name="Caixa de Texto 23"/>
          <p:cNvSpPr txBox="1"/>
          <p:nvPr/>
        </p:nvSpPr>
        <p:spPr>
          <a:xfrm>
            <a:off x="1210310" y="2049780"/>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3778885" y="206311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76" name="Conector Reto 49"/>
          <p:cNvCxnSpPr/>
          <p:nvPr/>
        </p:nvCxnSpPr>
        <p:spPr>
          <a:xfrm>
            <a:off x="1362175" y="281507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flipH="1">
            <a:off x="941705" y="272034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5" name="Caixa de Texto 114"/>
          <p:cNvSpPr txBox="1"/>
          <p:nvPr/>
        </p:nvSpPr>
        <p:spPr>
          <a:xfrm>
            <a:off x="456565" y="319405"/>
            <a:ext cx="112795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MOS com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a:t>
            </a:r>
            <a:r>
              <a:rPr lang="pt-BR" altLang="en-US" sz="2800" b="1" baseline="-25000" dirty="0" smtClean="0">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(impedancia vista no nó de saída)</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4" name="Caixa de Texto 8"/>
              <p:cNvSpPr txBox="1"/>
              <p:nvPr/>
            </p:nvSpPr>
            <p:spPr>
              <a:xfrm>
                <a:off x="4759325" y="4000500"/>
                <a:ext cx="7051675" cy="89852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4</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4</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4" name="Caixa de Texto 8"/>
              <p:cNvSpPr txBox="1">
                <a:spLocks noRot="1" noChangeAspect="1" noMove="1" noResize="1" noEditPoints="1" noAdjustHandles="1" noChangeArrowheads="1" noChangeShapeType="1" noTextEdit="1"/>
              </p:cNvSpPr>
              <p:nvPr/>
            </p:nvSpPr>
            <p:spPr>
              <a:xfrm>
                <a:off x="4759325" y="4000500"/>
                <a:ext cx="7051675" cy="898525"/>
              </a:xfrm>
              <a:prstGeom prst="rect">
                <a:avLst/>
              </a:prstGeom>
              <a:blipFill rotWithShape="1">
                <a:blip r:embed="rId1"/>
                <a:stretch>
                  <a:fillRect l="-315" t="-2473" r="-315" b="-2473"/>
                </a:stretch>
              </a:blipFill>
              <a:ln w="44450">
                <a:solidFill>
                  <a:srgbClr val="FFFF00"/>
                </a:solidFill>
              </a:ln>
            </p:spPr>
            <p:txBody>
              <a:bodyPr/>
              <a:lstStyle/>
              <a:p>
                <a:r>
                  <a:rPr lang="pt-BR" altLang="en-US">
                    <a:noFill/>
                  </a:rPr>
                  <a:t> </a:t>
                </a:r>
              </a:p>
            </p:txBody>
          </p:sp>
        </mc:Fallback>
      </mc:AlternateContent>
      <p:grpSp>
        <p:nvGrpSpPr>
          <p:cNvPr id="51" name="Grupo 50"/>
          <p:cNvGrpSpPr/>
          <p:nvPr/>
        </p:nvGrpSpPr>
        <p:grpSpPr>
          <a:xfrm rot="5400000" flipH="1">
            <a:off x="1530381" y="3082638"/>
            <a:ext cx="983675" cy="1160131"/>
            <a:chOff x="7493" y="6919"/>
            <a:chExt cx="1263" cy="1439"/>
          </a:xfrm>
        </p:grpSpPr>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5400000" flipH="1">
              <a:off x="8009" y="7656"/>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59" name="Conector Reto 5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upo 2"/>
          <p:cNvGrpSpPr/>
          <p:nvPr/>
        </p:nvGrpSpPr>
        <p:grpSpPr>
          <a:xfrm rot="16200000">
            <a:off x="856960" y="4234360"/>
            <a:ext cx="1665939" cy="1277031"/>
            <a:chOff x="7493" y="6596"/>
            <a:chExt cx="2139" cy="1584"/>
          </a:xfrm>
        </p:grpSpPr>
        <p:sp>
          <p:nvSpPr>
            <p:cNvPr id="40"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1" name="Group 147"/>
            <p:cNvGrpSpPr/>
            <p:nvPr/>
          </p:nvGrpSpPr>
          <p:grpSpPr bwMode="auto">
            <a:xfrm rot="5400000">
              <a:off x="7858" y="6813"/>
              <a:ext cx="1114" cy="680"/>
              <a:chOff x="2705" y="2568"/>
              <a:chExt cx="446" cy="272"/>
            </a:xfrm>
          </p:grpSpPr>
          <p:sp>
            <p:nvSpPr>
              <p:cNvPr id="4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3"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64"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upo 79"/>
          <p:cNvGrpSpPr/>
          <p:nvPr/>
        </p:nvGrpSpPr>
        <p:grpSpPr>
          <a:xfrm rot="5400000" flipH="1">
            <a:off x="3374308" y="4684630"/>
            <a:ext cx="983675" cy="1020657"/>
            <a:chOff x="7493" y="6919"/>
            <a:chExt cx="1263" cy="1266"/>
          </a:xfrm>
        </p:grpSpPr>
        <p:grpSp>
          <p:nvGrpSpPr>
            <p:cNvPr id="107" name="Group 147"/>
            <p:cNvGrpSpPr/>
            <p:nvPr/>
          </p:nvGrpSpPr>
          <p:grpSpPr bwMode="auto">
            <a:xfrm rot="5400000">
              <a:off x="8020" y="6975"/>
              <a:ext cx="792" cy="680"/>
              <a:chOff x="2834" y="2568"/>
              <a:chExt cx="317" cy="272"/>
            </a:xfrm>
          </p:grpSpPr>
          <p:sp>
            <p:nvSpPr>
              <p:cNvPr id="11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7971"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52" name="Conector Reto 15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3735612" y="4029747"/>
            <a:ext cx="1612" cy="68382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4" name="Grupo 2"/>
          <p:cNvGrpSpPr/>
          <p:nvPr/>
        </p:nvGrpSpPr>
        <p:grpSpPr>
          <a:xfrm rot="16200000">
            <a:off x="2615910" y="2695755"/>
            <a:ext cx="1665939" cy="1277031"/>
            <a:chOff x="7493" y="6596"/>
            <a:chExt cx="2139" cy="1584"/>
          </a:xfrm>
        </p:grpSpPr>
        <p:sp>
          <p:nvSpPr>
            <p:cNvPr id="155"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6" name="Group 147"/>
            <p:cNvGrpSpPr/>
            <p:nvPr/>
          </p:nvGrpSpPr>
          <p:grpSpPr bwMode="auto">
            <a:xfrm rot="5400000">
              <a:off x="7858" y="6813"/>
              <a:ext cx="1114" cy="680"/>
              <a:chOff x="2705" y="2568"/>
              <a:chExt cx="446" cy="272"/>
            </a:xfrm>
          </p:grpSpPr>
          <p:sp>
            <p:nvSpPr>
              <p:cNvPr id="15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164"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 name="Caixa de Texto 73"/>
              <p:cNvSpPr txBox="1"/>
              <p:nvPr/>
            </p:nvSpPr>
            <p:spPr>
              <a:xfrm>
                <a:off x="4759325" y="2063115"/>
                <a:ext cx="7188835" cy="171323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impedancia na saída deste circuito será:</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diferencial será então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 name="Caixa de Texto 73"/>
              <p:cNvSpPr txBox="1">
                <a:spLocks noRot="1" noChangeAspect="1" noMove="1" noResize="1" noEditPoints="1" noAdjustHandles="1" noChangeArrowheads="1" noChangeShapeType="1" noTextEdit="1"/>
              </p:cNvSpPr>
              <p:nvPr/>
            </p:nvSpPr>
            <p:spPr>
              <a:xfrm>
                <a:off x="4759325" y="2063115"/>
                <a:ext cx="7188835" cy="1713230"/>
              </a:xfrm>
              <a:prstGeom prst="rect">
                <a:avLst/>
              </a:prstGeom>
              <a:blipFill rotWithShape="1">
                <a:blip r:embed="rId2"/>
                <a:stretch>
                  <a:fillRect/>
                </a:stretch>
              </a:blipFill>
              <a:ln w="25400">
                <a:noFill/>
              </a:ln>
            </p:spPr>
            <p:txBody>
              <a:bodyPr/>
              <a:lstStyle/>
              <a:p>
                <a:r>
                  <a:rPr lang="pt-BR" altLang="en-US">
                    <a:noFill/>
                  </a:rPr>
                  <a:t> </a:t>
                </a:r>
              </a:p>
            </p:txBody>
          </p:sp>
        </mc:Fallback>
      </mc:AlternateContent>
      <p:sp>
        <p:nvSpPr>
          <p:cNvPr id="15" name="Caixa de Texto 73"/>
          <p:cNvSpPr txBox="1"/>
          <p:nvPr/>
        </p:nvSpPr>
        <p:spPr>
          <a:xfrm>
            <a:off x="5892800" y="1602740"/>
            <a:ext cx="3517900"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 name="Conector Reto 21"/>
          <p:cNvCxnSpPr/>
          <p:nvPr/>
        </p:nvCxnSpPr>
        <p:spPr>
          <a:xfrm rot="16200000" flipV="1">
            <a:off x="2720707" y="327154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131" name="Conector Reto 37"/>
          <p:cNvCxnSpPr/>
          <p:nvPr/>
        </p:nvCxnSpPr>
        <p:spPr>
          <a:xfrm>
            <a:off x="266833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flipH="1">
            <a:off x="4011295" y="281495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39615" y="28430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3542" y="41852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53107" y="41750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44614" y="415063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60309" y="414047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0032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2021305" y="594371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84991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658527" y="58899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69820" y="377888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83740" y="163131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58087" y="136013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339340" y="2997200"/>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1" name="CaixaDeTexto 47"/>
          <p:cNvSpPr txBox="1"/>
          <p:nvPr/>
        </p:nvSpPr>
        <p:spPr>
          <a:xfrm>
            <a:off x="4058199" y="489930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2" name="CaixaDeTexto 47"/>
          <p:cNvSpPr txBox="1"/>
          <p:nvPr/>
        </p:nvSpPr>
        <p:spPr>
          <a:xfrm>
            <a:off x="97704" y="488152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55" name="Caixa de Texto 114"/>
          <p:cNvSpPr txBox="1"/>
          <p:nvPr/>
        </p:nvSpPr>
        <p:spPr>
          <a:xfrm>
            <a:off x="455930" y="130175"/>
            <a:ext cx="112795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MOS com Cascode e Carga Ativa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a:t>
            </a:r>
            <a:r>
              <a:rPr lang="pt-BR" altLang="en-US" sz="2800" b="1" baseline="-25000" dirty="0" smtClean="0">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(impedancia vista no nó de saída)</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4" name="Caixa de Texto 8"/>
              <p:cNvSpPr txBox="1"/>
              <p:nvPr/>
            </p:nvSpPr>
            <p:spPr>
              <a:xfrm>
                <a:off x="4827905" y="3922395"/>
                <a:ext cx="7051675" cy="89852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𝑑𝑝</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4</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4</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4" name="Caixa de Texto 8"/>
              <p:cNvSpPr txBox="1">
                <a:spLocks noRot="1" noChangeAspect="1" noMove="1" noResize="1" noEditPoints="1" noAdjustHandles="1" noChangeArrowheads="1" noChangeShapeType="1" noTextEdit="1"/>
              </p:cNvSpPr>
              <p:nvPr/>
            </p:nvSpPr>
            <p:spPr>
              <a:xfrm>
                <a:off x="4827905" y="3922395"/>
                <a:ext cx="7051675" cy="898525"/>
              </a:xfrm>
              <a:prstGeom prst="rect">
                <a:avLst/>
              </a:prstGeom>
              <a:blipFill rotWithShape="1">
                <a:blip r:embed="rId1"/>
                <a:stretch>
                  <a:fillRect l="-315" t="-2473" r="-315" b="-2473"/>
                </a:stretch>
              </a:blipFill>
              <a:ln w="44450">
                <a:solidFill>
                  <a:srgbClr val="FFFF00"/>
                </a:solidFill>
              </a:ln>
            </p:spPr>
            <p:txBody>
              <a:bodyPr/>
              <a:lstStyle/>
              <a:p>
                <a:r>
                  <a:rPr lang="pt-BR" altLang="en-US">
                    <a:noFill/>
                  </a:rPr>
                  <a:t> </a:t>
                </a:r>
              </a:p>
            </p:txBody>
          </p:sp>
        </mc:Fallback>
      </mc:AlternateContent>
      <p:grpSp>
        <p:nvGrpSpPr>
          <p:cNvPr id="51" name="Grupo 50"/>
          <p:cNvGrpSpPr/>
          <p:nvPr/>
        </p:nvGrpSpPr>
        <p:grpSpPr>
          <a:xfrm rot="5400000" flipH="1">
            <a:off x="1530381" y="3428078"/>
            <a:ext cx="983675" cy="1160131"/>
            <a:chOff x="7493" y="6919"/>
            <a:chExt cx="1263" cy="1439"/>
          </a:xfrm>
        </p:grpSpPr>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5400000" flipH="1">
              <a:off x="8009" y="7656"/>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59" name="Conector Reto 5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upo 2"/>
          <p:cNvGrpSpPr/>
          <p:nvPr/>
        </p:nvGrpSpPr>
        <p:grpSpPr>
          <a:xfrm rot="16200000">
            <a:off x="856960" y="4234360"/>
            <a:ext cx="1665939" cy="1277031"/>
            <a:chOff x="7493" y="6596"/>
            <a:chExt cx="2139" cy="1584"/>
          </a:xfrm>
        </p:grpSpPr>
        <p:sp>
          <p:nvSpPr>
            <p:cNvPr id="40"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1" name="Group 147"/>
            <p:cNvGrpSpPr/>
            <p:nvPr/>
          </p:nvGrpSpPr>
          <p:grpSpPr bwMode="auto">
            <a:xfrm rot="5400000">
              <a:off x="7858" y="6813"/>
              <a:ext cx="1114" cy="680"/>
              <a:chOff x="2705" y="2568"/>
              <a:chExt cx="446" cy="272"/>
            </a:xfrm>
          </p:grpSpPr>
          <p:sp>
            <p:nvSpPr>
              <p:cNvPr id="4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3"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64"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upo 79"/>
          <p:cNvGrpSpPr/>
          <p:nvPr/>
        </p:nvGrpSpPr>
        <p:grpSpPr>
          <a:xfrm rot="5400000" flipH="1">
            <a:off x="3374308" y="4684630"/>
            <a:ext cx="983675" cy="1020657"/>
            <a:chOff x="7493" y="6919"/>
            <a:chExt cx="1263" cy="1266"/>
          </a:xfrm>
        </p:grpSpPr>
        <p:grpSp>
          <p:nvGrpSpPr>
            <p:cNvPr id="107" name="Group 147"/>
            <p:cNvGrpSpPr/>
            <p:nvPr/>
          </p:nvGrpSpPr>
          <p:grpSpPr bwMode="auto">
            <a:xfrm rot="5400000">
              <a:off x="8020" y="6975"/>
              <a:ext cx="792" cy="680"/>
              <a:chOff x="2834" y="2568"/>
              <a:chExt cx="317" cy="272"/>
            </a:xfrm>
          </p:grpSpPr>
          <p:sp>
            <p:nvSpPr>
              <p:cNvPr id="11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7971"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52" name="Conector Reto 15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3735612" y="4041177"/>
            <a:ext cx="1612" cy="68382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4" name="Grupo 2"/>
          <p:cNvGrpSpPr/>
          <p:nvPr/>
        </p:nvGrpSpPr>
        <p:grpSpPr>
          <a:xfrm rot="16200000">
            <a:off x="2857792" y="2814553"/>
            <a:ext cx="1212654" cy="1277031"/>
            <a:chOff x="8075" y="6596"/>
            <a:chExt cx="1557" cy="1584"/>
          </a:xfrm>
        </p:grpSpPr>
        <p:sp>
          <p:nvSpPr>
            <p:cNvPr id="155"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6" name="Group 147"/>
            <p:cNvGrpSpPr/>
            <p:nvPr/>
          </p:nvGrpSpPr>
          <p:grpSpPr bwMode="auto">
            <a:xfrm rot="5400000">
              <a:off x="7858" y="6813"/>
              <a:ext cx="1114" cy="680"/>
              <a:chOff x="2705" y="2568"/>
              <a:chExt cx="446" cy="272"/>
            </a:xfrm>
          </p:grpSpPr>
          <p:sp>
            <p:nvSpPr>
              <p:cNvPr id="15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grpSp>
      <mc:AlternateContent xmlns:mc="http://schemas.openxmlformats.org/markup-compatibility/2006">
        <mc:Choice xmlns:a14="http://schemas.microsoft.com/office/drawing/2010/main" Requires="a14">
          <p:sp>
            <p:nvSpPr>
              <p:cNvPr id="6" name="Caixa de Texto 73"/>
              <p:cNvSpPr txBox="1"/>
              <p:nvPr/>
            </p:nvSpPr>
            <p:spPr>
              <a:xfrm>
                <a:off x="4759325" y="2019935"/>
                <a:ext cx="7188835" cy="167513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impedancia na saída deste circuito será:</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𝑑𝑝</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diferencial será então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 name="Caixa de Texto 73"/>
              <p:cNvSpPr txBox="1">
                <a:spLocks noRot="1" noChangeAspect="1" noMove="1" noResize="1" noEditPoints="1" noAdjustHandles="1" noChangeArrowheads="1" noChangeShapeType="1" noTextEdit="1"/>
              </p:cNvSpPr>
              <p:nvPr/>
            </p:nvSpPr>
            <p:spPr>
              <a:xfrm>
                <a:off x="4759325" y="2019935"/>
                <a:ext cx="7188835" cy="1675130"/>
              </a:xfrm>
              <a:prstGeom prst="rect">
                <a:avLst/>
              </a:prstGeom>
              <a:blipFill rotWithShape="1">
                <a:blip r:embed="rId2"/>
                <a:stretch>
                  <a:fillRect/>
                </a:stretch>
              </a:blipFill>
              <a:ln w="25400">
                <a:noFill/>
              </a:ln>
            </p:spPr>
            <p:txBody>
              <a:bodyPr/>
              <a:lstStyle/>
              <a:p>
                <a:r>
                  <a:rPr lang="pt-BR" altLang="en-US">
                    <a:noFill/>
                  </a:rPr>
                  <a:t> </a:t>
                </a:r>
              </a:p>
            </p:txBody>
          </p:sp>
        </mc:Fallback>
      </mc:AlternateContent>
      <p:grpSp>
        <p:nvGrpSpPr>
          <p:cNvPr id="128" name="Grupo 46"/>
          <p:cNvGrpSpPr/>
          <p:nvPr/>
        </p:nvGrpSpPr>
        <p:grpSpPr>
          <a:xfrm rot="0" flipV="1">
            <a:off x="1584325" y="1619254"/>
            <a:ext cx="2484634" cy="1894201"/>
            <a:chOff x="3081" y="5939"/>
            <a:chExt cx="3913" cy="2983"/>
          </a:xfrm>
        </p:grpSpPr>
        <p:grpSp>
          <p:nvGrpSpPr>
            <p:cNvPr id="129" name="Grupo 47"/>
            <p:cNvGrpSpPr/>
            <p:nvPr/>
          </p:nvGrpSpPr>
          <p:grpSpPr>
            <a:xfrm rot="16200000">
              <a:off x="2880" y="6140"/>
              <a:ext cx="2983" cy="2581"/>
              <a:chOff x="7802" y="7203"/>
              <a:chExt cx="2432" cy="2033"/>
            </a:xfrm>
          </p:grpSpPr>
          <p:sp>
            <p:nvSpPr>
              <p:cNvPr id="135" name="Line 56"/>
              <p:cNvSpPr>
                <a:spLocks noChangeShapeType="1"/>
              </p:cNvSpPr>
              <p:nvPr/>
            </p:nvSpPr>
            <p:spPr bwMode="auto">
              <a:xfrm rot="5400000" flipH="1">
                <a:off x="9494" y="6973"/>
                <a:ext cx="2" cy="147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1" name="Group 147"/>
              <p:cNvGrpSpPr/>
              <p:nvPr/>
            </p:nvGrpSpPr>
            <p:grpSpPr bwMode="auto">
              <a:xfrm rot="5400000">
                <a:off x="7635" y="8114"/>
                <a:ext cx="1557" cy="685"/>
                <a:chOff x="3138" y="2568"/>
                <a:chExt cx="623" cy="274"/>
              </a:xfrm>
            </p:grpSpPr>
            <p:sp>
              <p:nvSpPr>
                <p:cNvPr id="20" name="Line 82"/>
                <p:cNvSpPr>
                  <a:spLocks noChangeShapeType="1"/>
                </p:cNvSpPr>
                <p:nvPr/>
              </p:nvSpPr>
              <p:spPr bwMode="auto">
                <a:xfrm>
                  <a:off x="3287"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3309"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3151"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3138"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3368" y="2699"/>
                  <a:ext cx="393"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5" name="Rectangle 142"/>
              <p:cNvSpPr>
                <a:spLocks noChangeArrowheads="1"/>
              </p:cNvSpPr>
              <p:nvPr/>
            </p:nvSpPr>
            <p:spPr bwMode="auto">
              <a:xfrm rot="5400000" flipH="1" flipV="1">
                <a:off x="8144" y="7373"/>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26" name="Conector Reto 61"/>
              <p:cNvCxnSpPr/>
              <p:nvPr/>
            </p:nvCxnSpPr>
            <p:spPr>
              <a:xfrm rot="5400000">
                <a:off x="7937" y="7568"/>
                <a:ext cx="7" cy="27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66" name="Grupo 75"/>
            <p:cNvGrpSpPr/>
            <p:nvPr/>
          </p:nvGrpSpPr>
          <p:grpSpPr>
            <a:xfrm rot="16200000">
              <a:off x="5525" y="7440"/>
              <a:ext cx="1217" cy="1722"/>
              <a:chOff x="7817" y="7376"/>
              <a:chExt cx="992" cy="1356"/>
            </a:xfrm>
          </p:grpSpPr>
          <p:grpSp>
            <p:nvGrpSpPr>
              <p:cNvPr id="168" name="Group 147"/>
              <p:cNvGrpSpPr/>
              <p:nvPr/>
            </p:nvGrpSpPr>
            <p:grpSpPr bwMode="auto">
              <a:xfrm rot="5400000">
                <a:off x="8008" y="7497"/>
                <a:ext cx="922" cy="680"/>
                <a:chOff x="3017" y="2547"/>
                <a:chExt cx="369" cy="272"/>
              </a:xfrm>
            </p:grpSpPr>
            <p:sp>
              <p:nvSpPr>
                <p:cNvPr id="171" name="Line 84"/>
                <p:cNvSpPr>
                  <a:spLocks noChangeShapeType="1"/>
                </p:cNvSpPr>
                <p:nvPr/>
              </p:nvSpPr>
              <p:spPr bwMode="auto">
                <a:xfrm>
                  <a:off x="3227" y="2547"/>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3227" y="2819"/>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3017" y="2697"/>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2"/>
                <p:cNvSpPr>
                  <a:spLocks noChangeShapeType="1"/>
                </p:cNvSpPr>
                <p:nvPr/>
              </p:nvSpPr>
              <p:spPr bwMode="auto">
                <a:xfrm>
                  <a:off x="3205"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3227"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16200000" flipH="1">
                <a:off x="8113" y="8089"/>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5" name="Conector Reto 109"/>
              <p:cNvCxnSpPr/>
              <p:nvPr/>
            </p:nvCxnSpPr>
            <p:spPr>
              <a:xfrm rot="5400000">
                <a:off x="7975" y="8145"/>
                <a:ext cx="7" cy="32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76" name="Forma livre 115"/>
            <p:cNvSpPr/>
            <p:nvPr/>
          </p:nvSpPr>
          <p:spPr>
            <a:xfrm>
              <a:off x="3728" y="7234"/>
              <a:ext cx="1052" cy="918"/>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7" name="Elipse 118"/>
          <p:cNvSpPr/>
          <p:nvPr/>
        </p:nvSpPr>
        <p:spPr>
          <a:xfrm>
            <a:off x="2304415" y="201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8" name="Grupo 27"/>
          <p:cNvGrpSpPr/>
          <p:nvPr/>
        </p:nvGrpSpPr>
        <p:grpSpPr>
          <a:xfrm>
            <a:off x="3208655" y="2019935"/>
            <a:ext cx="513715" cy="1056640"/>
            <a:chOff x="4326" y="3181"/>
            <a:chExt cx="809" cy="1664"/>
          </a:xfrm>
        </p:grpSpPr>
        <p:sp>
          <p:nvSpPr>
            <p:cNvPr id="16" name="Line 56"/>
            <p:cNvSpPr>
              <a:spLocks noChangeShapeType="1"/>
            </p:cNvSpPr>
            <p:nvPr/>
          </p:nvSpPr>
          <p:spPr bwMode="auto">
            <a:xfrm flipH="1">
              <a:off x="5132" y="3768"/>
              <a:ext cx="3" cy="107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78" name="Elipse 119"/>
            <p:cNvSpPr/>
            <p:nvPr/>
          </p:nvSpPr>
          <p:spPr>
            <a:xfrm>
              <a:off x="4326" y="3181"/>
              <a:ext cx="200" cy="25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9" name="Rectangle 140"/>
          <p:cNvSpPr>
            <a:spLocks noChangeArrowheads="1"/>
          </p:cNvSpPr>
          <p:nvPr/>
        </p:nvSpPr>
        <p:spPr bwMode="auto">
          <a:xfrm flipH="1">
            <a:off x="2494280" y="1559560"/>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sp>
        <p:nvSpPr>
          <p:cNvPr id="37" name="Caixa de Texto 73"/>
          <p:cNvSpPr txBox="1"/>
          <p:nvPr/>
        </p:nvSpPr>
        <p:spPr>
          <a:xfrm>
            <a:off x="5183505" y="1522730"/>
            <a:ext cx="445960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21"/>
          <p:cNvCxnSpPr/>
          <p:nvPr/>
        </p:nvCxnSpPr>
        <p:spPr>
          <a:xfrm rot="16200000" flipV="1">
            <a:off x="2703562" y="361952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592185" y="634619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131" name="Conector Reto 37"/>
          <p:cNvCxnSpPr/>
          <p:nvPr/>
        </p:nvCxnSpPr>
        <p:spPr>
          <a:xfrm>
            <a:off x="276358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flipH="1">
            <a:off x="4011295" y="299021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5316320" y="262838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3542" y="41852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53107" y="41750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44614" y="415063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60309" y="414047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9557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2116555" y="594371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4516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53777" y="58899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69820" y="377888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83740" y="163131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58087" y="136013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172970" y="301688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1" name="CaixaDeTexto 47"/>
          <p:cNvSpPr txBox="1"/>
          <p:nvPr/>
        </p:nvSpPr>
        <p:spPr>
          <a:xfrm>
            <a:off x="4058199" y="489930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2" name="CaixaDeTexto 47"/>
          <p:cNvSpPr txBox="1"/>
          <p:nvPr/>
        </p:nvSpPr>
        <p:spPr>
          <a:xfrm>
            <a:off x="97704" y="488152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55" name="Caixa de Texto 114"/>
          <p:cNvSpPr txBox="1"/>
          <p:nvPr/>
        </p:nvSpPr>
        <p:spPr>
          <a:xfrm>
            <a:off x="223520" y="130175"/>
            <a:ext cx="1151191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MOS com Cascode e Carga Ativa Wilson</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a:t>
            </a:r>
            <a:r>
              <a:rPr lang="pt-BR" altLang="en-US" sz="2800" b="1" baseline="-25000" dirty="0" smtClean="0">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(impedancia vista no nó de saída)</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4" name="Caixa de Texto 8"/>
              <p:cNvSpPr txBox="1"/>
              <p:nvPr/>
            </p:nvSpPr>
            <p:spPr>
              <a:xfrm>
                <a:off x="4011295" y="5471160"/>
                <a:ext cx="8056245" cy="94996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𝑑𝑝</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𝑚𝑝</m:t>
                              </m:r>
                              <m:r>
                                <a:rPr lang="en-US" altLang="pt-BR" sz="2800" i="1">
                                  <a:latin typeface="Cambria Math" panose="02040503050406030204" pitchFamily="18" charset="0"/>
                                  <a:cs typeface="Cambria Math" panose="02040503050406030204" pitchFamily="18" charset="0"/>
                                </a:rPr>
                                <m:t>3</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𝑑𝑝</m:t>
                              </m:r>
                              <m:r>
                                <a:rPr lang="en-US" altLang="pt-BR" sz="2800" i="1">
                                  <a:latin typeface="Cambria Math" panose="02040503050406030204" pitchFamily="18" charset="0"/>
                                  <a:cs typeface="Cambria Math" panose="02040503050406030204" pitchFamily="18" charset="0"/>
                                </a:rPr>
                                <m:t>3</m:t>
                              </m:r>
                            </m:sub>
                          </m:sSub>
                        </m:den>
                      </m:f>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4</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4</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4" name="Caixa de Texto 8"/>
              <p:cNvSpPr txBox="1">
                <a:spLocks noRot="1" noChangeAspect="1" noMove="1" noResize="1" noEditPoints="1" noAdjustHandles="1" noChangeArrowheads="1" noChangeShapeType="1" noTextEdit="1"/>
              </p:cNvSpPr>
              <p:nvPr/>
            </p:nvSpPr>
            <p:spPr>
              <a:xfrm>
                <a:off x="4011295" y="5471160"/>
                <a:ext cx="8056245" cy="949960"/>
              </a:xfrm>
              <a:prstGeom prst="rect">
                <a:avLst/>
              </a:prstGeom>
              <a:blipFill rotWithShape="1">
                <a:blip r:embed="rId1"/>
                <a:stretch>
                  <a:fillRect l="-276" t="-2340" r="-276" b="-2340"/>
                </a:stretch>
              </a:blipFill>
              <a:ln w="44450">
                <a:solidFill>
                  <a:srgbClr val="FFFF00"/>
                </a:solidFill>
              </a:ln>
            </p:spPr>
            <p:txBody>
              <a:bodyPr/>
              <a:lstStyle/>
              <a:p>
                <a:r>
                  <a:rPr lang="pt-BR" altLang="en-US">
                    <a:noFill/>
                  </a:rPr>
                  <a:t> </a:t>
                </a:r>
              </a:p>
            </p:txBody>
          </p:sp>
        </mc:Fallback>
      </mc:AlternateContent>
      <p:grpSp>
        <p:nvGrpSpPr>
          <p:cNvPr id="51" name="Grupo 50"/>
          <p:cNvGrpSpPr/>
          <p:nvPr/>
        </p:nvGrpSpPr>
        <p:grpSpPr>
          <a:xfrm rot="5400000" flipH="1">
            <a:off x="1530381" y="3428078"/>
            <a:ext cx="983675" cy="1160131"/>
            <a:chOff x="7493" y="6919"/>
            <a:chExt cx="1263" cy="1439"/>
          </a:xfrm>
        </p:grpSpPr>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5400000" flipH="1">
              <a:off x="8009" y="7656"/>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59" name="Conector Reto 5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upo 2"/>
          <p:cNvGrpSpPr/>
          <p:nvPr/>
        </p:nvGrpSpPr>
        <p:grpSpPr>
          <a:xfrm rot="16200000">
            <a:off x="856960" y="4234360"/>
            <a:ext cx="1665939" cy="1277031"/>
            <a:chOff x="7493" y="6596"/>
            <a:chExt cx="2139" cy="1584"/>
          </a:xfrm>
        </p:grpSpPr>
        <p:sp>
          <p:nvSpPr>
            <p:cNvPr id="40"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1" name="Group 147"/>
            <p:cNvGrpSpPr/>
            <p:nvPr/>
          </p:nvGrpSpPr>
          <p:grpSpPr bwMode="auto">
            <a:xfrm rot="5400000">
              <a:off x="7858" y="6813"/>
              <a:ext cx="1114" cy="680"/>
              <a:chOff x="2705" y="2568"/>
              <a:chExt cx="446" cy="272"/>
            </a:xfrm>
          </p:grpSpPr>
          <p:sp>
            <p:nvSpPr>
              <p:cNvPr id="4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3"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64"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upo 79"/>
          <p:cNvGrpSpPr/>
          <p:nvPr/>
        </p:nvGrpSpPr>
        <p:grpSpPr>
          <a:xfrm rot="5400000" flipH="1">
            <a:off x="3388278" y="4674470"/>
            <a:ext cx="983675" cy="1020657"/>
            <a:chOff x="7493" y="6919"/>
            <a:chExt cx="1263" cy="1266"/>
          </a:xfrm>
        </p:grpSpPr>
        <p:grpSp>
          <p:nvGrpSpPr>
            <p:cNvPr id="107" name="Group 147"/>
            <p:cNvGrpSpPr/>
            <p:nvPr/>
          </p:nvGrpSpPr>
          <p:grpSpPr bwMode="auto">
            <a:xfrm rot="5400000">
              <a:off x="8020" y="6975"/>
              <a:ext cx="792" cy="680"/>
              <a:chOff x="2834" y="2568"/>
              <a:chExt cx="317" cy="272"/>
            </a:xfrm>
          </p:grpSpPr>
          <p:sp>
            <p:nvSpPr>
              <p:cNvPr id="11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7971"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52" name="Conector Reto 15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3735612" y="4029747"/>
            <a:ext cx="1612" cy="68382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4" name="Grupo 2"/>
          <p:cNvGrpSpPr/>
          <p:nvPr/>
        </p:nvGrpSpPr>
        <p:grpSpPr>
          <a:xfrm rot="16200000">
            <a:off x="3101851" y="3037655"/>
            <a:ext cx="746129" cy="1277031"/>
            <a:chOff x="8075" y="6596"/>
            <a:chExt cx="958" cy="1584"/>
          </a:xfrm>
        </p:grpSpPr>
        <p:sp>
          <p:nvSpPr>
            <p:cNvPr id="155" name="Line 56"/>
            <p:cNvSpPr>
              <a:spLocks noChangeShapeType="1"/>
            </p:cNvSpPr>
            <p:nvPr/>
          </p:nvSpPr>
          <p:spPr bwMode="auto">
            <a:xfrm rot="5400000" flipH="1">
              <a:off x="8893" y="7570"/>
              <a:ext cx="2" cy="27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6" name="Group 147"/>
            <p:cNvGrpSpPr/>
            <p:nvPr/>
          </p:nvGrpSpPr>
          <p:grpSpPr bwMode="auto">
            <a:xfrm rot="5400000">
              <a:off x="7858" y="6813"/>
              <a:ext cx="1114" cy="680"/>
              <a:chOff x="2705" y="2568"/>
              <a:chExt cx="446" cy="272"/>
            </a:xfrm>
          </p:grpSpPr>
          <p:sp>
            <p:nvSpPr>
              <p:cNvPr id="15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grpSp>
      <mc:AlternateContent xmlns:mc="http://schemas.openxmlformats.org/markup-compatibility/2006">
        <mc:Choice xmlns:a14="http://schemas.microsoft.com/office/drawing/2010/main" Requires="a14">
          <p:sp>
            <p:nvSpPr>
              <p:cNvPr id="6" name="Caixa de Texto 73"/>
              <p:cNvSpPr txBox="1"/>
              <p:nvPr/>
            </p:nvSpPr>
            <p:spPr>
              <a:xfrm>
                <a:off x="4707255" y="2566670"/>
                <a:ext cx="7188835" cy="172085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impedancia na saída deste circuito será:</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𝑑𝑝</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3</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diferencial será então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 name="Caixa de Texto 73"/>
              <p:cNvSpPr txBox="1">
                <a:spLocks noRot="1" noChangeAspect="1" noMove="1" noResize="1" noEditPoints="1" noAdjustHandles="1" noChangeArrowheads="1" noChangeShapeType="1" noTextEdit="1"/>
              </p:cNvSpPr>
              <p:nvPr/>
            </p:nvSpPr>
            <p:spPr>
              <a:xfrm>
                <a:off x="4707255" y="2566670"/>
                <a:ext cx="7188835" cy="1720850"/>
              </a:xfrm>
              <a:prstGeom prst="rect">
                <a:avLst/>
              </a:prstGeom>
              <a:blipFill rotWithShape="1">
                <a:blip r:embed="rId2"/>
                <a:stretch>
                  <a:fillRect/>
                </a:stretch>
              </a:blipFill>
              <a:ln w="25400">
                <a:noFill/>
              </a:ln>
            </p:spPr>
            <p:txBody>
              <a:bodyPr/>
              <a:lstStyle/>
              <a:p>
                <a:r>
                  <a:rPr lang="pt-BR" altLang="en-US">
                    <a:noFill/>
                  </a:rPr>
                  <a:t> </a:t>
                </a:r>
              </a:p>
            </p:txBody>
          </p:sp>
        </mc:Fallback>
      </mc:AlternateContent>
      <p:grpSp>
        <p:nvGrpSpPr>
          <p:cNvPr id="128" name="Grupo 46"/>
          <p:cNvGrpSpPr/>
          <p:nvPr/>
        </p:nvGrpSpPr>
        <p:grpSpPr>
          <a:xfrm rot="0" flipV="1">
            <a:off x="1628773" y="1618619"/>
            <a:ext cx="2440821" cy="1894201"/>
            <a:chOff x="3151" y="5940"/>
            <a:chExt cx="3844" cy="2983"/>
          </a:xfrm>
        </p:grpSpPr>
        <p:grpSp>
          <p:nvGrpSpPr>
            <p:cNvPr id="129" name="Grupo 47"/>
            <p:cNvGrpSpPr/>
            <p:nvPr/>
          </p:nvGrpSpPr>
          <p:grpSpPr>
            <a:xfrm rot="16200000">
              <a:off x="2914" y="6176"/>
              <a:ext cx="2983" cy="2510"/>
              <a:chOff x="7802" y="7258"/>
              <a:chExt cx="2432" cy="1977"/>
            </a:xfrm>
          </p:grpSpPr>
          <p:sp>
            <p:nvSpPr>
              <p:cNvPr id="135" name="Line 56"/>
              <p:cNvSpPr>
                <a:spLocks noChangeShapeType="1"/>
              </p:cNvSpPr>
              <p:nvPr/>
            </p:nvSpPr>
            <p:spPr bwMode="auto">
              <a:xfrm rot="5400000" flipH="1">
                <a:off x="9494" y="6973"/>
                <a:ext cx="2" cy="147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1" name="Group 147"/>
              <p:cNvGrpSpPr/>
              <p:nvPr/>
            </p:nvGrpSpPr>
            <p:grpSpPr bwMode="auto">
              <a:xfrm rot="5400000">
                <a:off x="7635" y="8114"/>
                <a:ext cx="1557" cy="685"/>
                <a:chOff x="3138" y="2568"/>
                <a:chExt cx="623" cy="274"/>
              </a:xfrm>
            </p:grpSpPr>
            <p:sp>
              <p:nvSpPr>
                <p:cNvPr id="20" name="Line 82"/>
                <p:cNvSpPr>
                  <a:spLocks noChangeShapeType="1"/>
                </p:cNvSpPr>
                <p:nvPr/>
              </p:nvSpPr>
              <p:spPr bwMode="auto">
                <a:xfrm>
                  <a:off x="3287"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3309"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3151"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3138"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3368" y="2699"/>
                  <a:ext cx="393"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5" name="Rectangle 142"/>
              <p:cNvSpPr>
                <a:spLocks noChangeArrowheads="1"/>
              </p:cNvSpPr>
              <p:nvPr/>
            </p:nvSpPr>
            <p:spPr bwMode="auto">
              <a:xfrm rot="5400000" flipH="1" flipV="1">
                <a:off x="8007" y="7428"/>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26" name="Conector Reto 61"/>
              <p:cNvCxnSpPr/>
              <p:nvPr/>
            </p:nvCxnSpPr>
            <p:spPr>
              <a:xfrm rot="5400000">
                <a:off x="7937" y="7568"/>
                <a:ext cx="7" cy="27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66" name="Grupo 75"/>
            <p:cNvGrpSpPr/>
            <p:nvPr/>
          </p:nvGrpSpPr>
          <p:grpSpPr>
            <a:xfrm rot="16200000">
              <a:off x="5525" y="7440"/>
              <a:ext cx="1217" cy="1722"/>
              <a:chOff x="7817" y="7376"/>
              <a:chExt cx="992" cy="1356"/>
            </a:xfrm>
          </p:grpSpPr>
          <p:grpSp>
            <p:nvGrpSpPr>
              <p:cNvPr id="168" name="Group 147"/>
              <p:cNvGrpSpPr/>
              <p:nvPr/>
            </p:nvGrpSpPr>
            <p:grpSpPr bwMode="auto">
              <a:xfrm rot="5400000">
                <a:off x="8008" y="7497"/>
                <a:ext cx="922" cy="680"/>
                <a:chOff x="3017" y="2547"/>
                <a:chExt cx="369" cy="272"/>
              </a:xfrm>
            </p:grpSpPr>
            <p:sp>
              <p:nvSpPr>
                <p:cNvPr id="171" name="Line 84"/>
                <p:cNvSpPr>
                  <a:spLocks noChangeShapeType="1"/>
                </p:cNvSpPr>
                <p:nvPr/>
              </p:nvSpPr>
              <p:spPr bwMode="auto">
                <a:xfrm>
                  <a:off x="3227" y="2547"/>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3227" y="2819"/>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3017" y="2697"/>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2"/>
                <p:cNvSpPr>
                  <a:spLocks noChangeShapeType="1"/>
                </p:cNvSpPr>
                <p:nvPr/>
              </p:nvSpPr>
              <p:spPr bwMode="auto">
                <a:xfrm>
                  <a:off x="3205"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3227"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16200000" flipH="1">
                <a:off x="8113" y="8089"/>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5" name="Conector Reto 109"/>
              <p:cNvCxnSpPr/>
              <p:nvPr/>
            </p:nvCxnSpPr>
            <p:spPr>
              <a:xfrm rot="5400000">
                <a:off x="7975" y="8145"/>
                <a:ext cx="7" cy="32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76" name="Forma livre 115"/>
            <p:cNvSpPr/>
            <p:nvPr/>
          </p:nvSpPr>
          <p:spPr>
            <a:xfrm flipH="1">
              <a:off x="5408" y="7525"/>
              <a:ext cx="1052" cy="62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7" name="Elipse 118"/>
          <p:cNvSpPr/>
          <p:nvPr/>
        </p:nvSpPr>
        <p:spPr>
          <a:xfrm>
            <a:off x="2304415" y="201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8" name="Grupo 27"/>
          <p:cNvGrpSpPr/>
          <p:nvPr/>
        </p:nvGrpSpPr>
        <p:grpSpPr>
          <a:xfrm>
            <a:off x="3225165" y="2016125"/>
            <a:ext cx="497840" cy="490855"/>
            <a:chOff x="4326" y="3197"/>
            <a:chExt cx="784" cy="773"/>
          </a:xfrm>
        </p:grpSpPr>
        <p:sp>
          <p:nvSpPr>
            <p:cNvPr id="16" name="Line 56"/>
            <p:cNvSpPr>
              <a:spLocks noChangeShapeType="1"/>
            </p:cNvSpPr>
            <p:nvPr/>
          </p:nvSpPr>
          <p:spPr bwMode="auto">
            <a:xfrm flipH="1">
              <a:off x="5107" y="3743"/>
              <a:ext cx="3" cy="22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78" name="Elipse 119"/>
            <p:cNvSpPr/>
            <p:nvPr/>
          </p:nvSpPr>
          <p:spPr>
            <a:xfrm>
              <a:off x="4326" y="3197"/>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9" name="Rectangle 140"/>
          <p:cNvSpPr>
            <a:spLocks noChangeArrowheads="1"/>
          </p:cNvSpPr>
          <p:nvPr/>
        </p:nvSpPr>
        <p:spPr bwMode="auto">
          <a:xfrm flipH="1">
            <a:off x="2494280" y="1559560"/>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nvGrpSpPr>
          <p:cNvPr id="8" name="Grupo 2"/>
          <p:cNvGrpSpPr/>
          <p:nvPr/>
        </p:nvGrpSpPr>
        <p:grpSpPr>
          <a:xfrm rot="16200000">
            <a:off x="2547548" y="1839933"/>
            <a:ext cx="991463" cy="2118711"/>
            <a:chOff x="7851" y="5552"/>
            <a:chExt cx="1273" cy="2628"/>
          </a:xfrm>
        </p:grpSpPr>
        <p:sp>
          <p:nvSpPr>
            <p:cNvPr id="9" name="Line 56"/>
            <p:cNvSpPr>
              <a:spLocks noChangeShapeType="1"/>
            </p:cNvSpPr>
            <p:nvPr/>
          </p:nvSpPr>
          <p:spPr bwMode="auto">
            <a:xfrm rot="5400000" flipH="1">
              <a:off x="8938"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7336" y="6291"/>
              <a:ext cx="2158" cy="680"/>
              <a:chOff x="2287" y="2568"/>
              <a:chExt cx="864" cy="272"/>
            </a:xfrm>
          </p:grpSpPr>
          <p:sp>
            <p:nvSpPr>
              <p:cNvPr id="1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 name="Line 93"/>
              <p:cNvSpPr>
                <a:spLocks noChangeShapeType="1"/>
              </p:cNvSpPr>
              <p:nvPr/>
            </p:nvSpPr>
            <p:spPr bwMode="auto">
              <a:xfrm flipH="1">
                <a:off x="2287" y="2695"/>
                <a:ext cx="644"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p3</a:t>
              </a:r>
              <a:endParaRPr lang="pt-BR" sz="2400" baseline="-25000" dirty="0"/>
            </a:p>
          </p:txBody>
        </p:sp>
        <p:cxnSp>
          <p:nvCxnSpPr>
            <p:cNvPr id="32" name="Conector Reto 11"/>
            <p:cNvCxnSpPr/>
            <p:nvPr/>
          </p:nvCxnSpPr>
          <p:spPr>
            <a:xfrm rot="5400000">
              <a:off x="7963" y="7616"/>
              <a:ext cx="7" cy="23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 name="Elipse 119"/>
          <p:cNvSpPr/>
          <p:nvPr/>
        </p:nvSpPr>
        <p:spPr>
          <a:xfrm>
            <a:off x="3234055" y="28581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6" name="Conector Reto 49"/>
          <p:cNvCxnSpPr/>
          <p:nvPr/>
        </p:nvCxnSpPr>
        <p:spPr>
          <a:xfrm>
            <a:off x="3738980" y="339482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37" name="Caixa de Texto 73"/>
          <p:cNvSpPr txBox="1"/>
          <p:nvPr/>
        </p:nvSpPr>
        <p:spPr>
          <a:xfrm>
            <a:off x="5183505" y="1522730"/>
            <a:ext cx="445960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 name="Conector Reto 21"/>
          <p:cNvCxnSpPr/>
          <p:nvPr/>
        </p:nvCxnSpPr>
        <p:spPr>
          <a:xfrm rot="16200000" flipV="1">
            <a:off x="2703562" y="3619526"/>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5" name="Caixa de Texto 114"/>
              <p:cNvSpPr txBox="1"/>
              <p:nvPr/>
            </p:nvSpPr>
            <p:spPr>
              <a:xfrm>
                <a:off x="339725" y="938530"/>
                <a:ext cx="11511915" cy="465772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Vimos que um transistor cascode aumenta a impedancia por </a:t>
                </a:r>
                <a:r>
                  <a:rPr lang="pt-BR" altLang="en-US" sz="2800" b="1" dirty="0" smtClean="0">
                    <a:latin typeface="Symbol" panose="05050102010706020507" charset="0"/>
                    <a:cs typeface="Symbol" panose="05050102010706020507" charset="0"/>
                    <a:sym typeface="+mn-ea"/>
                  </a:rPr>
                  <a:t>b</a:t>
                </a:r>
                <a:r>
                  <a:rPr lang="pt-BR" altLang="en-US" sz="2800" b="1" dirty="0" smtClean="0">
                    <a:latin typeface="Comic Sans MS" panose="030F0702030302020204" pitchFamily="66" charset="0"/>
                    <a:cs typeface="Comic Sans MS" panose="030F0702030302020204" pitchFamily="66" charset="0"/>
                    <a:sym typeface="+mn-ea"/>
                  </a:rPr>
                  <a:t>, para o bipolar, ou </a:t>
                </a:r>
                <a14:m>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sub>
                        </m:sSub>
                      </m:den>
                    </m:f>
                  </m:oMath>
                </a14:m>
                <a:r>
                  <a:rPr lang="pt-BR" altLang="en-US" sz="2800" b="1" dirty="0" smtClean="0">
                    <a:latin typeface="Comic Sans MS" panose="030F0702030302020204" pitchFamily="66" charset="0"/>
                    <a:cs typeface="Comic Sans MS" panose="030F0702030302020204" pitchFamily="66" charset="0"/>
                    <a:sym typeface="+mn-ea"/>
                  </a:rPr>
                  <a:t>, para o MOS. Assim poderiamos pensar em usar dois transistores cascode para aumentar mais ainda o ganho (isso se tivermos uma tensão de alimentação suficientemente grande).</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Essa solução não funcionará para os transistores bipolares. Para um transistor bipolar podemos ver o efeito do cascode em série com um resistor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5" name="Caixa de Texto 114"/>
              <p:cNvSpPr txBox="1">
                <a:spLocks noRot="1" noChangeAspect="1" noMove="1" noResize="1" noEditPoints="1" noAdjustHandles="1" noChangeArrowheads="1" noChangeShapeType="1" noTextEdit="1"/>
              </p:cNvSpPr>
              <p:nvPr/>
            </p:nvSpPr>
            <p:spPr>
              <a:xfrm>
                <a:off x="339725" y="938530"/>
                <a:ext cx="11511915" cy="46577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49885" y="734695"/>
            <a:ext cx="1149223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3200" b="1" baseline="-25000" dirty="0" smtClean="0">
              <a:latin typeface="Comic Sans MS" panose="030F0702030302020204" pitchFamily="66" charset="0"/>
              <a:cs typeface="Comic Sans MS" panose="030F0702030302020204" pitchFamily="66" charset="0"/>
              <a:sym typeface="+mn-ea"/>
            </a:endParaRPr>
          </a:p>
        </p:txBody>
      </p:sp>
      <p:sp>
        <p:nvSpPr>
          <p:cNvPr id="66" name="Caixa de Texto 23"/>
          <p:cNvSpPr txBox="1"/>
          <p:nvPr/>
        </p:nvSpPr>
        <p:spPr>
          <a:xfrm>
            <a:off x="1419860" y="2181225"/>
            <a:ext cx="88455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sp>
        <p:nvSpPr>
          <p:cNvPr id="67" name="Caixa de Texto 23"/>
          <p:cNvSpPr txBox="1"/>
          <p:nvPr/>
        </p:nvSpPr>
        <p:spPr>
          <a:xfrm>
            <a:off x="574040" y="5703570"/>
            <a:ext cx="32391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resistor + cascode</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366520" y="374332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grpSp>
        <p:nvGrpSpPr>
          <p:cNvPr id="78" name="Group 77"/>
          <p:cNvGrpSpPr/>
          <p:nvPr/>
        </p:nvGrpSpPr>
        <p:grpSpPr>
          <a:xfrm flipH="1">
            <a:off x="1470025" y="2413000"/>
            <a:ext cx="228600" cy="1707515"/>
            <a:chOff x="16882" y="6765"/>
            <a:chExt cx="360" cy="2689"/>
          </a:xfrm>
        </p:grpSpPr>
        <p:cxnSp>
          <p:nvCxnSpPr>
            <p:cNvPr id="72"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6" name="Conector Reto 21"/>
            <p:cNvCxnSpPr/>
            <p:nvPr/>
          </p:nvCxnSpPr>
          <p:spPr>
            <a:xfrm rot="5400000">
              <a:off x="16875" y="7105"/>
              <a:ext cx="6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Conector Reto 22"/>
            <p:cNvCxnSpPr/>
            <p:nvPr/>
          </p:nvCxnSpPr>
          <p:spPr>
            <a:xfrm rot="16200000" flipH="1">
              <a:off x="16812" y="9024"/>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79" name="Conector Reto 25"/>
          <p:cNvCxnSpPr/>
          <p:nvPr/>
        </p:nvCxnSpPr>
        <p:spPr>
          <a:xfrm>
            <a:off x="1698625" y="3277870"/>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1813560" y="282194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8048625" y="501650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8441485" y="448881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689340" y="461137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9230995" y="55187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8404225" y="551878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10170831" y="229778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8560990" y="45969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8986616" y="248268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56"/>
          <p:cNvGrpSpPr/>
          <p:nvPr/>
        </p:nvGrpSpPr>
        <p:grpSpPr>
          <a:xfrm rot="5400000" flipH="1">
            <a:off x="7084220" y="4239139"/>
            <a:ext cx="1404000" cy="234950"/>
            <a:chOff x="4143847" y="3524056"/>
            <a:chExt cx="1404137" cy="255373"/>
          </a:xfrm>
        </p:grpSpPr>
        <p:cxnSp>
          <p:nvCxnSpPr>
            <p:cNvPr id="6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1" name="Grupo 108"/>
          <p:cNvGrpSpPr/>
          <p:nvPr/>
        </p:nvGrpSpPr>
        <p:grpSpPr>
          <a:xfrm rot="5400000" flipH="1">
            <a:off x="8016400" y="2892304"/>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8718550" y="275082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8718550" y="275082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8689409" y="230486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7"/>
          <p:cNvCxnSpPr/>
          <p:nvPr/>
        </p:nvCxnSpPr>
        <p:spPr>
          <a:xfrm>
            <a:off x="7615624" y="50582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7826924" y="324957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7771130" y="407416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7771130" y="407416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959122" y="272574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10328910" y="275082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10328910" y="275082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952269" y="184749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11" name="Caixa de Texto 23"/>
          <p:cNvSpPr txBox="1"/>
          <p:nvPr/>
        </p:nvSpPr>
        <p:spPr>
          <a:xfrm>
            <a:off x="574040" y="2997200"/>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7" name="Grupo 56"/>
          <p:cNvGrpSpPr/>
          <p:nvPr/>
        </p:nvGrpSpPr>
        <p:grpSpPr>
          <a:xfrm rot="5400000" flipH="1">
            <a:off x="781845" y="4495044"/>
            <a:ext cx="1404000" cy="234950"/>
            <a:chOff x="4143847" y="3524056"/>
            <a:chExt cx="1404137" cy="255373"/>
          </a:xfrm>
        </p:grpSpPr>
        <p:cxnSp>
          <p:nvCxnSpPr>
            <p:cNvPr id="1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 name="Conector Reto 37"/>
          <p:cNvCxnSpPr/>
          <p:nvPr/>
        </p:nvCxnSpPr>
        <p:spPr>
          <a:xfrm>
            <a:off x="1318964" y="53033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1527175" y="437642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25" name="Conector de Seta Reta 59"/>
          <p:cNvCxnSpPr/>
          <p:nvPr/>
        </p:nvCxnSpPr>
        <p:spPr>
          <a:xfrm flipH="1">
            <a:off x="1389967" y="23893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6" name="CaixaDeTexto 47"/>
          <p:cNvSpPr txBox="1"/>
          <p:nvPr/>
        </p:nvSpPr>
        <p:spPr>
          <a:xfrm>
            <a:off x="852719" y="2290723"/>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Seta para a direita 55"/>
          <p:cNvSpPr/>
          <p:nvPr/>
        </p:nvSpPr>
        <p:spPr>
          <a:xfrm>
            <a:off x="4989830" y="33782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 name="Caixa de Texto 23"/>
          <p:cNvSpPr txBox="1"/>
          <p:nvPr/>
        </p:nvSpPr>
        <p:spPr>
          <a:xfrm flipH="1">
            <a:off x="4449445" y="284480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73" name="Conector Reto 74"/>
          <p:cNvCxnSpPr/>
          <p:nvPr/>
        </p:nvCxnSpPr>
        <p:spPr>
          <a:xfrm>
            <a:off x="918210" y="40468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1311070" y="3519169"/>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501775" y="364172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081530" y="45396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650240" y="4602480"/>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3040416" y="132814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430575" y="36273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1856201" y="150351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56"/>
          <p:cNvGrpSpPr/>
          <p:nvPr/>
        </p:nvGrpSpPr>
        <p:grpSpPr>
          <a:xfrm rot="5400000" flipH="1">
            <a:off x="-46195" y="3269494"/>
            <a:ext cx="1404000" cy="234950"/>
            <a:chOff x="4143847" y="3524056"/>
            <a:chExt cx="1404137" cy="255373"/>
          </a:xfrm>
        </p:grpSpPr>
        <p:cxnSp>
          <p:nvCxnSpPr>
            <p:cNvPr id="6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1" name="Grupo 108"/>
          <p:cNvGrpSpPr/>
          <p:nvPr/>
        </p:nvGrpSpPr>
        <p:grpSpPr>
          <a:xfrm rot="5400000" flipH="1">
            <a:off x="741818" y="1776094"/>
            <a:ext cx="1692000" cy="234950"/>
            <a:chOff x="4146488" y="3524056"/>
            <a:chExt cx="1668041" cy="255373"/>
          </a:xfrm>
        </p:grpSpPr>
        <p:cxnSp>
          <p:nvCxnSpPr>
            <p:cNvPr id="89" name="Conector Reto 79"/>
            <p:cNvCxnSpPr/>
            <p:nvPr/>
          </p:nvCxnSpPr>
          <p:spPr>
            <a:xfrm flipV="1">
              <a:off x="4146488" y="3642463"/>
              <a:ext cx="16680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1588135" y="178117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1588135" y="178117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1600904" y="1335215"/>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7"/>
          <p:cNvCxnSpPr/>
          <p:nvPr/>
        </p:nvCxnSpPr>
        <p:spPr>
          <a:xfrm>
            <a:off x="485209" y="4088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572049" y="224754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640715" y="310451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640715" y="3104515"/>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2828707" y="175609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3100705" y="129984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3100705" y="1299845"/>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1621704" y="9115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7" name="Caixa de Texto 5"/>
              <p:cNvSpPr txBox="1"/>
              <p:nvPr/>
            </p:nvSpPr>
            <p:spPr>
              <a:xfrm>
                <a:off x="4435475" y="1185545"/>
                <a:ext cx="662495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4435475" y="1185545"/>
                <a:ext cx="6624955"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5"/>
              <p:cNvSpPr txBox="1"/>
              <p:nvPr/>
            </p:nvSpPr>
            <p:spPr>
              <a:xfrm>
                <a:off x="4481195" y="1778000"/>
                <a:ext cx="55041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4481195" y="1778000"/>
                <a:ext cx="5504180" cy="460375"/>
              </a:xfrm>
              <a:prstGeom prst="rect">
                <a:avLst/>
              </a:prstGeom>
              <a:blipFill rotWithShape="1">
                <a:blip r:embed="rId5"/>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5"/>
              <p:cNvSpPr txBox="1"/>
              <p:nvPr/>
            </p:nvSpPr>
            <p:spPr>
              <a:xfrm>
                <a:off x="4639945" y="2327910"/>
                <a:ext cx="4769485" cy="7829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𝑜</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4639945" y="2327910"/>
                <a:ext cx="4769485" cy="782955"/>
              </a:xfrm>
              <a:prstGeom prst="rect">
                <a:avLst/>
              </a:prstGeom>
              <a:blipFill rotWithShape="1">
                <a:blip r:embed="rId6"/>
                <a:stretch>
                  <a:fillRect t="-3893"/>
                </a:stretch>
              </a:blipFill>
              <a:ln w="38100">
                <a:noFill/>
              </a:ln>
            </p:spPr>
            <p:txBody>
              <a:bodyPr/>
              <a:lstStyle/>
              <a:p>
                <a:r>
                  <a:rPr lang="pt-BR" altLang="en-US">
                    <a:noFill/>
                  </a:rPr>
                  <a:t> </a:t>
                </a:r>
              </a:p>
            </p:txBody>
          </p:sp>
        </mc:Fallback>
      </mc:AlternateContent>
      <p:sp>
        <p:nvSpPr>
          <p:cNvPr id="19" name="Caixa de Texto 23"/>
          <p:cNvSpPr txBox="1"/>
          <p:nvPr/>
        </p:nvSpPr>
        <p:spPr>
          <a:xfrm>
            <a:off x="847725" y="736600"/>
            <a:ext cx="58293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io</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1498129" y="840463"/>
            <a:ext cx="0" cy="32439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0" name="Caixa de Texto 5"/>
              <p:cNvSpPr txBox="1"/>
              <p:nvPr/>
            </p:nvSpPr>
            <p:spPr>
              <a:xfrm>
                <a:off x="3338195" y="3512820"/>
                <a:ext cx="8208645" cy="11525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m:t>
                      </m:r>
                      <m:r>
                        <a:rPr lang="en-US" altLang="pt-BR" sz="2400" i="1">
                          <a:latin typeface="Cambria Math" panose="02040503050406030204" pitchFamily="18" charset="0"/>
                          <a:cs typeface="Cambria Math" panose="02040503050406030204" pitchFamily="18" charset="0"/>
                        </a:rPr>
                        <m:t>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𝑜</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0" name="Caixa de Texto 5"/>
              <p:cNvSpPr txBox="1">
                <a:spLocks noRot="1" noChangeAspect="1" noMove="1" noResize="1" noEditPoints="1" noAdjustHandles="1" noChangeArrowheads="1" noChangeShapeType="1" noTextEdit="1"/>
              </p:cNvSpPr>
              <p:nvPr/>
            </p:nvSpPr>
            <p:spPr>
              <a:xfrm>
                <a:off x="3338195" y="3512820"/>
                <a:ext cx="8208645" cy="1152525"/>
              </a:xfrm>
              <a:prstGeom prst="rect">
                <a:avLst/>
              </a:prstGeom>
              <a:blipFill rotWithShape="1">
                <a:blip r:embed="rId7"/>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5"/>
              <p:cNvSpPr txBox="1"/>
              <p:nvPr/>
            </p:nvSpPr>
            <p:spPr>
              <a:xfrm>
                <a:off x="2352040" y="5505450"/>
                <a:ext cx="821245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𝑖𝑜</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2352040" y="5505450"/>
                <a:ext cx="8212455" cy="854075"/>
              </a:xfrm>
              <a:prstGeom prst="rect">
                <a:avLst/>
              </a:prstGeom>
              <a:blipFill rotWithShape="1">
                <a:blip r:embed="rId8"/>
                <a:stretch>
                  <a:fillRect t="-3569"/>
                </a:stretch>
              </a:blipFill>
              <a:ln w="38100">
                <a:noFill/>
              </a:ln>
            </p:spPr>
            <p:txBody>
              <a:bodyPr/>
              <a:lstStyle/>
              <a:p>
                <a:r>
                  <a:rPr lang="pt-BR" altLang="en-US">
                    <a:noFill/>
                  </a:rPr>
                  <a:t> </a:t>
                </a:r>
              </a:p>
            </p:txBody>
          </p:sp>
        </mc:Fallback>
      </mc:AlternateContent>
      <p:sp>
        <p:nvSpPr>
          <p:cNvPr id="8" name="Caixa de Texto 114"/>
          <p:cNvSpPr txBox="1"/>
          <p:nvPr/>
        </p:nvSpPr>
        <p:spPr>
          <a:xfrm>
            <a:off x="485140" y="296545"/>
            <a:ext cx="1149223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sp>
        <p:nvSpPr>
          <p:cNvPr id="5" name="Forma livre 4"/>
          <p:cNvSpPr/>
          <p:nvPr/>
        </p:nvSpPr>
        <p:spPr>
          <a:xfrm>
            <a:off x="2352040" y="1662430"/>
            <a:ext cx="2537460" cy="1630680"/>
          </a:xfrm>
          <a:custGeom>
            <a:avLst/>
            <a:gdLst>
              <a:gd name="connisteX0" fmla="*/ 0 w 2537460"/>
              <a:gd name="connsiteY0" fmla="*/ 1457817 h 1630524"/>
              <a:gd name="connisteX1" fmla="*/ 802640 w 2537460"/>
              <a:gd name="connsiteY1" fmla="*/ 1521952 h 1630524"/>
              <a:gd name="connisteX2" fmla="*/ 1381125 w 2537460"/>
              <a:gd name="connsiteY2" fmla="*/ 156702 h 1630524"/>
              <a:gd name="connisteX3" fmla="*/ 2537460 w 2537460"/>
              <a:gd name="connsiteY3" fmla="*/ 76057 h 1630524"/>
            </a:gdLst>
            <a:ahLst/>
            <a:cxnLst>
              <a:cxn ang="0">
                <a:pos x="connisteX0" y="connsiteY0"/>
              </a:cxn>
              <a:cxn ang="0">
                <a:pos x="connisteX1" y="connsiteY1"/>
              </a:cxn>
              <a:cxn ang="0">
                <a:pos x="connisteX2" y="connsiteY2"/>
              </a:cxn>
              <a:cxn ang="0">
                <a:pos x="connisteX3" y="connsiteY3"/>
              </a:cxn>
            </a:cxnLst>
            <a:rect l="l" t="t" r="r" b="b"/>
            <a:pathLst>
              <a:path w="2537460" h="1630524">
                <a:moveTo>
                  <a:pt x="0" y="1457818"/>
                </a:moveTo>
                <a:cubicBezTo>
                  <a:pt x="149225" y="1497823"/>
                  <a:pt x="526415" y="1782303"/>
                  <a:pt x="802640" y="1521953"/>
                </a:cubicBezTo>
                <a:cubicBezTo>
                  <a:pt x="1078865" y="1261603"/>
                  <a:pt x="1034415" y="445628"/>
                  <a:pt x="1381125" y="156703"/>
                </a:cubicBezTo>
                <a:cubicBezTo>
                  <a:pt x="1727835" y="-132222"/>
                  <a:pt x="2317750" y="64628"/>
                  <a:pt x="2537460" y="76058"/>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73" name="Conector Reto 74"/>
          <p:cNvCxnSpPr/>
          <p:nvPr/>
        </p:nvCxnSpPr>
        <p:spPr>
          <a:xfrm>
            <a:off x="918210" y="40468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1311070" y="3519169"/>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501775" y="364172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081530" y="45396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650240" y="4602480"/>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3040416" y="132814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430575" y="36273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1856201" y="150351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56"/>
          <p:cNvGrpSpPr/>
          <p:nvPr/>
        </p:nvGrpSpPr>
        <p:grpSpPr>
          <a:xfrm rot="5400000" flipH="1">
            <a:off x="-46195" y="3269494"/>
            <a:ext cx="1404000" cy="234950"/>
            <a:chOff x="4143847" y="3524056"/>
            <a:chExt cx="1404137" cy="255373"/>
          </a:xfrm>
        </p:grpSpPr>
        <p:cxnSp>
          <p:nvCxnSpPr>
            <p:cNvPr id="6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1" name="Grupo 108"/>
          <p:cNvGrpSpPr/>
          <p:nvPr/>
        </p:nvGrpSpPr>
        <p:grpSpPr>
          <a:xfrm rot="5400000" flipH="1">
            <a:off x="741818" y="1776094"/>
            <a:ext cx="1692000" cy="234950"/>
            <a:chOff x="4146488" y="3524056"/>
            <a:chExt cx="1668041" cy="255373"/>
          </a:xfrm>
        </p:grpSpPr>
        <p:cxnSp>
          <p:nvCxnSpPr>
            <p:cNvPr id="89" name="Conector Reto 79"/>
            <p:cNvCxnSpPr/>
            <p:nvPr/>
          </p:nvCxnSpPr>
          <p:spPr>
            <a:xfrm flipV="1">
              <a:off x="4146488" y="3642463"/>
              <a:ext cx="16680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1588135" y="178117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1588135" y="178117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1600904" y="1335215"/>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7"/>
          <p:cNvCxnSpPr/>
          <p:nvPr/>
        </p:nvCxnSpPr>
        <p:spPr>
          <a:xfrm>
            <a:off x="485209" y="4088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572049" y="224754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640715" y="310451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640715" y="3104515"/>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2828707" y="175609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3100705" y="129984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3100705" y="1299845"/>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1621704" y="9115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9" name="Caixa de Texto 23"/>
          <p:cNvSpPr txBox="1"/>
          <p:nvPr/>
        </p:nvSpPr>
        <p:spPr>
          <a:xfrm>
            <a:off x="847725" y="736600"/>
            <a:ext cx="58293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io</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1498129" y="840463"/>
            <a:ext cx="0" cy="32439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5"/>
              <p:cNvSpPr txBox="1"/>
              <p:nvPr/>
            </p:nvSpPr>
            <p:spPr>
              <a:xfrm>
                <a:off x="5057140" y="880110"/>
                <a:ext cx="467931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𝑖𝑜</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5057140" y="880110"/>
                <a:ext cx="4679315" cy="854075"/>
              </a:xfrm>
              <a:prstGeom prst="rect">
                <a:avLst/>
              </a:prstGeom>
              <a:blipFill rotWithShape="1">
                <a:blip r:embed="rId4"/>
                <a:stretch>
                  <a:fillRect t="-3569"/>
                </a:stretch>
              </a:blipFill>
              <a:ln w="38100">
                <a:noFill/>
              </a:ln>
            </p:spPr>
            <p:txBody>
              <a:bodyPr/>
              <a:lstStyle/>
              <a:p>
                <a:r>
                  <a:rPr lang="pt-BR" altLang="en-US">
                    <a:noFill/>
                  </a:rPr>
                  <a:t> </a:t>
                </a:r>
              </a:p>
            </p:txBody>
          </p:sp>
        </mc:Fallback>
      </mc:AlternateContent>
      <p:sp>
        <p:nvSpPr>
          <p:cNvPr id="8" name="Caixa de Texto 114"/>
          <p:cNvSpPr txBox="1"/>
          <p:nvPr/>
        </p:nvSpPr>
        <p:spPr>
          <a:xfrm>
            <a:off x="178435" y="200660"/>
            <a:ext cx="812546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sp>
        <p:nvSpPr>
          <p:cNvPr id="10" name="Caixa de Texto 73"/>
          <p:cNvSpPr txBox="1"/>
          <p:nvPr/>
        </p:nvSpPr>
        <p:spPr>
          <a:xfrm>
            <a:off x="3536950" y="1802765"/>
            <a:ext cx="8211820" cy="95313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Pode-se considerar que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seja maior que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assim fica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 de Texto 5"/>
              <p:cNvSpPr txBox="1"/>
              <p:nvPr/>
            </p:nvSpPr>
            <p:spPr>
              <a:xfrm>
                <a:off x="3503930" y="2824480"/>
                <a:ext cx="791781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𝑖𝑜</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𝛽</m:t>
                          </m:r>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3503930" y="2824480"/>
                <a:ext cx="7917815" cy="854075"/>
              </a:xfrm>
              <a:prstGeom prst="rect">
                <a:avLst/>
              </a:prstGeom>
              <a:blipFill rotWithShape="1">
                <a:blip r:embed="rId5"/>
                <a:stretch>
                  <a:fillRect t="-3569"/>
                </a:stretch>
              </a:blipFill>
              <a:ln w="38100">
                <a:noFill/>
              </a:ln>
            </p:spPr>
            <p:txBody>
              <a:bodyPr/>
              <a:lstStyle/>
              <a:p>
                <a:r>
                  <a:rPr lang="pt-BR" altLang="en-US">
                    <a:noFill/>
                  </a:rPr>
                  <a:t> </a:t>
                </a:r>
              </a:p>
            </p:txBody>
          </p:sp>
        </mc:Fallback>
      </mc:AlternateContent>
      <p:sp>
        <p:nvSpPr>
          <p:cNvPr id="12" name="Caixa de Texto 73"/>
          <p:cNvSpPr txBox="1"/>
          <p:nvPr/>
        </p:nvSpPr>
        <p:spPr>
          <a:xfrm>
            <a:off x="3216275" y="4007485"/>
            <a:ext cx="7717790" cy="52197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Para g</a:t>
            </a:r>
            <a:r>
              <a:rPr lang="pt-BR" altLang="en-US" sz="2800" b="1" baseline="-25000" dirty="0" smtClean="0">
                <a:solidFill>
                  <a:schemeClr val="tx1"/>
                </a:solidFill>
                <a:latin typeface="Symbol" panose="05050102010706020507" charset="0"/>
                <a:cs typeface="Symbol" panose="05050102010706020507" charset="0"/>
                <a:sym typeface="+mn-ea"/>
              </a:rPr>
              <a:t>p </a:t>
            </a:r>
            <a:r>
              <a:rPr lang="pt-BR" altLang="en-US" sz="2800" b="1" dirty="0" smtClean="0">
                <a:solidFill>
                  <a:schemeClr val="tx1"/>
                </a:solidFill>
                <a:latin typeface="Symbol" panose="05050102010706020507" charset="0"/>
                <a:cs typeface="Symbol" panose="05050102010706020507" charset="0"/>
                <a:sym typeface="+mn-ea"/>
              </a:rPr>
              <a:t>&gt; </a:t>
            </a:r>
            <a:r>
              <a:rPr lang="pt-BR" altLang="en-US" sz="2800" b="1" dirty="0" smtClean="0">
                <a:latin typeface="Symbol" panose="05050102010706020507" charset="0"/>
                <a:cs typeface="Symbol" panose="05050102010706020507" charset="0"/>
                <a:sym typeface="+mn-ea"/>
              </a:rPr>
              <a:t>&gt;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situação normal, tem-se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 name="Caixa de Texto 5"/>
              <p:cNvSpPr txBox="1"/>
              <p:nvPr/>
            </p:nvSpPr>
            <p:spPr>
              <a:xfrm>
                <a:off x="3754755" y="4742815"/>
                <a:ext cx="6640195" cy="8515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𝑖𝑜</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𝛽</m:t>
                          </m:r>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3754755" y="4742815"/>
                <a:ext cx="6640195" cy="851535"/>
              </a:xfrm>
              <a:prstGeom prst="rect">
                <a:avLst/>
              </a:prstGeom>
              <a:blipFill rotWithShape="1">
                <a:blip r:embed="rId6"/>
                <a:stretch>
                  <a:fillRect t="-3579"/>
                </a:stretch>
              </a:blipFill>
              <a:ln w="38100">
                <a:noFill/>
              </a:ln>
            </p:spPr>
            <p:txBody>
              <a:bodyPr/>
              <a:lstStyle/>
              <a:p>
                <a:r>
                  <a:rPr lang="pt-BR" altLang="en-US">
                    <a:noFill/>
                  </a:rPr>
                  <a:t> </a:t>
                </a:r>
              </a:p>
            </p:txBody>
          </p:sp>
        </mc:Fallback>
      </mc:AlternateContent>
      <p:sp>
        <p:nvSpPr>
          <p:cNvPr id="14" name="Caixa de Texto 73"/>
          <p:cNvSpPr txBox="1"/>
          <p:nvPr/>
        </p:nvSpPr>
        <p:spPr>
          <a:xfrm>
            <a:off x="3216275" y="5583555"/>
            <a:ext cx="8648065" cy="52197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Ou seja, a impedancia depende de r</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01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não r</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 de Texto 114"/>
              <p:cNvSpPr txBox="1"/>
              <p:nvPr/>
            </p:nvSpPr>
            <p:spPr>
              <a:xfrm>
                <a:off x="904240" y="441325"/>
                <a:ext cx="9790430" cy="116840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Considerando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 &gt;&gt;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r>
                      <a:rPr lang="en-US" altLang="pt-BR" sz="2800" i="1">
                        <a:latin typeface="Cambria Math" panose="02040503050406030204" pitchFamily="18" charset="0"/>
                        <a:cs typeface="Cambria Math" panose="02040503050406030204" pitchFamily="18" charset="0"/>
                      </a:rPr>
                      <m:t>&gt;&gt;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2</m:t>
                        </m:r>
                      </m:sub>
                    </m:sSub>
                  </m:oMath>
                </a14:m>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baseline="-25000"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114"/>
              <p:cNvSpPr txBox="1">
                <a:spLocks noRot="1" noChangeAspect="1" noMove="1" noResize="1" noEditPoints="1" noAdjustHandles="1" noChangeArrowheads="1" noChangeShapeType="1" noTextEdit="1"/>
              </p:cNvSpPr>
              <p:nvPr/>
            </p:nvSpPr>
            <p:spPr>
              <a:xfrm>
                <a:off x="904240" y="441325"/>
                <a:ext cx="9790430" cy="1168400"/>
              </a:xfrm>
              <a:prstGeom prst="rect">
                <a:avLst/>
              </a:prstGeom>
              <a:blipFill rotWithShape="1">
                <a:blip r:embed="rId1"/>
                <a:stretch>
                  <a:fillRect b="-1304"/>
                </a:stretch>
              </a:blipFill>
            </p:spPr>
            <p:txBody>
              <a:bodyPr/>
              <a:lstStyle/>
              <a:p>
                <a:r>
                  <a:rPr lang="pt-BR" altLang="en-US">
                    <a:noFill/>
                  </a:rPr>
                  <a:t> </a:t>
                </a:r>
              </a:p>
            </p:txBody>
          </p:sp>
        </mc:Fallback>
      </mc:AlternateContent>
      <p:cxnSp>
        <p:nvCxnSpPr>
          <p:cNvPr id="14" name="Conector Reto 21"/>
          <p:cNvCxnSpPr/>
          <p:nvPr/>
        </p:nvCxnSpPr>
        <p:spPr>
          <a:xfrm rot="5400000">
            <a:off x="1519555" y="4968875"/>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Caixa de Texto 23"/>
          <p:cNvSpPr txBox="1"/>
          <p:nvPr/>
        </p:nvSpPr>
        <p:spPr>
          <a:xfrm>
            <a:off x="156210" y="6016625"/>
            <a:ext cx="3239135" cy="460375"/>
          </a:xfrm>
          <a:prstGeom prst="rect">
            <a:avLst/>
          </a:prstGeom>
          <a:solidFill>
            <a:schemeClr val="bg1"/>
          </a:solid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resistor + 2cascodes</a:t>
            </a:r>
            <a:endParaRPr lang="pt-BR" altLang="en-US" sz="2400" dirty="0">
              <a:latin typeface="Comic Sans MS" panose="030F0702030302020204" pitchFamily="66" charset="0"/>
              <a:cs typeface="Comic Sans MS" panose="030F0702030302020204" pitchFamily="66" charset="0"/>
            </a:endParaRPr>
          </a:p>
        </p:txBody>
      </p:sp>
      <p:grpSp>
        <p:nvGrpSpPr>
          <p:cNvPr id="78" name="Group 77"/>
          <p:cNvGrpSpPr/>
          <p:nvPr/>
        </p:nvGrpSpPr>
        <p:grpSpPr>
          <a:xfrm flipH="1">
            <a:off x="1727835" y="3914775"/>
            <a:ext cx="228600" cy="1275080"/>
            <a:chOff x="16882" y="7446"/>
            <a:chExt cx="360" cy="2008"/>
          </a:xfrm>
        </p:grpSpPr>
        <p:cxnSp>
          <p:nvCxnSpPr>
            <p:cNvPr id="72"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7" name="Conector Reto 22"/>
            <p:cNvCxnSpPr/>
            <p:nvPr/>
          </p:nvCxnSpPr>
          <p:spPr>
            <a:xfrm rot="16200000" flipH="1">
              <a:off x="16812" y="9024"/>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79" name="Conector Reto 25"/>
          <p:cNvCxnSpPr/>
          <p:nvPr/>
        </p:nvCxnSpPr>
        <p:spPr>
          <a:xfrm>
            <a:off x="1956435" y="4297045"/>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1956435" y="383667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p:sp>
        <p:nvSpPr>
          <p:cNvPr id="111" name="Caixa de Texto 23"/>
          <p:cNvSpPr txBox="1"/>
          <p:nvPr/>
        </p:nvSpPr>
        <p:spPr>
          <a:xfrm>
            <a:off x="904240" y="412940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7" name="Grupo 56"/>
          <p:cNvGrpSpPr/>
          <p:nvPr/>
        </p:nvGrpSpPr>
        <p:grpSpPr>
          <a:xfrm rot="5400000" flipH="1">
            <a:off x="1042830" y="5298319"/>
            <a:ext cx="1404000" cy="234950"/>
            <a:chOff x="4143847" y="3524056"/>
            <a:chExt cx="1404137" cy="255373"/>
          </a:xfrm>
        </p:grpSpPr>
        <p:cxnSp>
          <p:nvCxnSpPr>
            <p:cNvPr id="1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 name="Conector Reto 37"/>
          <p:cNvCxnSpPr/>
          <p:nvPr/>
        </p:nvCxnSpPr>
        <p:spPr>
          <a:xfrm>
            <a:off x="1581219" y="61059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1699260" y="519620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2" name="Caixa de Texto 5"/>
              <p:cNvSpPr txBox="1"/>
              <p:nvPr/>
            </p:nvSpPr>
            <p:spPr>
              <a:xfrm>
                <a:off x="2840355" y="1997710"/>
                <a:ext cx="8513445" cy="98044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𝑖𝑚𝑝𝑒𝑑𝑎𝑛𝑐𝑖𝑎</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𝑣𝑜</m:t>
                          </m:r>
                        </m:num>
                        <m:den>
                          <m:r>
                            <a:rPr lang="en-US" altLang="pt-BR" sz="2800" i="1">
                              <a:latin typeface="Cambria Math" panose="02040503050406030204" pitchFamily="18" charset="0"/>
                              <a:cs typeface="Cambria Math" panose="02040503050406030204" pitchFamily="18" charset="0"/>
                            </a:rPr>
                            <m:t>𝑖𝑜</m:t>
                          </m:r>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02</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2840355" y="1997710"/>
                <a:ext cx="8513445" cy="980440"/>
              </a:xfrm>
              <a:prstGeom prst="rect">
                <a:avLst/>
              </a:prstGeom>
              <a:blipFill rotWithShape="1">
                <a:blip r:embed="rId2"/>
                <a:stretch>
                  <a:fillRect l="-224" t="-4404" r="-224" b="-1943"/>
                </a:stretch>
              </a:blipFill>
              <a:ln w="38100">
                <a:solidFill>
                  <a:srgbClr val="FFFF00"/>
                </a:solidFill>
              </a:ln>
            </p:spPr>
            <p:txBody>
              <a:bodyPr/>
              <a:lstStyle/>
              <a:p>
                <a:r>
                  <a:rPr lang="pt-BR" altLang="en-US">
                    <a:noFill/>
                  </a:rPr>
                  <a:t> </a:t>
                </a:r>
              </a:p>
            </p:txBody>
          </p:sp>
        </mc:Fallback>
      </mc:AlternateContent>
      <p:cxnSp>
        <p:nvCxnSpPr>
          <p:cNvPr id="12" name="Conector Reto 21"/>
          <p:cNvCxnSpPr/>
          <p:nvPr/>
        </p:nvCxnSpPr>
        <p:spPr>
          <a:xfrm rot="5400000">
            <a:off x="1627455" y="3813225"/>
            <a:ext cx="2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1611630" y="2194560"/>
            <a:ext cx="88455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grpSp>
        <p:nvGrpSpPr>
          <p:cNvPr id="16" name="Group 77"/>
          <p:cNvGrpSpPr/>
          <p:nvPr/>
        </p:nvGrpSpPr>
        <p:grpSpPr>
          <a:xfrm flipH="1">
            <a:off x="1732915" y="2536190"/>
            <a:ext cx="223520" cy="1170940"/>
            <a:chOff x="16882" y="6765"/>
            <a:chExt cx="352" cy="1844"/>
          </a:xfrm>
        </p:grpSpPr>
        <p:cxnSp>
          <p:nvCxnSpPr>
            <p:cNvPr id="21"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16875" y="7105"/>
              <a:ext cx="6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25"/>
          <p:cNvCxnSpPr/>
          <p:nvPr/>
        </p:nvCxnSpPr>
        <p:spPr>
          <a:xfrm>
            <a:off x="1969135" y="3362960"/>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2045335" y="292481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904240" y="307911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32" name="Conector de Seta Reta 59"/>
          <p:cNvCxnSpPr/>
          <p:nvPr/>
        </p:nvCxnSpPr>
        <p:spPr>
          <a:xfrm flipH="1">
            <a:off x="1638887" y="24293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1221654" y="2333268"/>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 de Texto 73"/>
          <p:cNvSpPr txBox="1"/>
          <p:nvPr/>
        </p:nvSpPr>
        <p:spPr>
          <a:xfrm>
            <a:off x="3395345" y="3539490"/>
            <a:ext cx="8463280" cy="283019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impedancia na saída deste circuito não depende de ro ou r</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02</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mas apenas de ro</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2</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Desta forma, se colocarmos dois transistores cascode bipolar, a impedancia não será melhor do que a de um transistor cascode.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presença de r</a:t>
            </a:r>
            <a:r>
              <a:rPr lang="pt-BR" altLang="en-US" sz="2800" b="1" baseline="-25000" dirty="0" smtClean="0">
                <a:solidFill>
                  <a:schemeClr val="tx1"/>
                </a:solidFill>
                <a:latin typeface="Symbol" panose="05050102010706020507" charset="0"/>
                <a:cs typeface="Symbol" panose="05050102010706020507" charset="0"/>
                <a:sym typeface="+mn-ea"/>
              </a:rPr>
              <a:t>p </a:t>
            </a:r>
            <a:r>
              <a:rPr lang="pt-BR" altLang="en-US" sz="2800" b="1" dirty="0" smtClean="0">
                <a:solidFill>
                  <a:schemeClr val="tx1"/>
                </a:solidFill>
                <a:latin typeface="Symbol" panose="05050102010706020507" charset="0"/>
                <a:cs typeface="Symbol" panose="05050102010706020507"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é quem causa esse efeito.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87130" y="6203315"/>
            <a:ext cx="2743200" cy="365125"/>
          </a:xfrm>
        </p:spPr>
        <p:txBody>
          <a:bodyPr/>
          <a:p>
            <a:fld id="{74F297BB-B745-4CAB-BE1D-CE4C89382949}" type="slidenum">
              <a:rPr lang="pt-BR" smtClean="0"/>
            </a:fld>
            <a:endParaRPr lang="pt-BR"/>
          </a:p>
        </p:txBody>
      </p:sp>
      <p:sp>
        <p:nvSpPr>
          <p:cNvPr id="5" name="Caixa de Texto 114"/>
          <p:cNvSpPr txBox="1"/>
          <p:nvPr/>
        </p:nvSpPr>
        <p:spPr>
          <a:xfrm>
            <a:off x="414655" y="455930"/>
            <a:ext cx="11492230"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Com transistor MOS isso é diferente. A impedancia dependerá de ro</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3" name="Conector Reto 37"/>
          <p:cNvCxnSpPr/>
          <p:nvPr/>
        </p:nvCxnSpPr>
        <p:spPr>
          <a:xfrm>
            <a:off x="1740535" y="5086985"/>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21"/>
          <p:cNvCxnSpPr/>
          <p:nvPr/>
        </p:nvCxnSpPr>
        <p:spPr>
          <a:xfrm rot="5400000">
            <a:off x="1675130" y="3582035"/>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2" name="Conector Reto 22"/>
          <p:cNvCxnSpPr/>
          <p:nvPr/>
        </p:nvCxnSpPr>
        <p:spPr>
          <a:xfrm rot="16200000" flipH="1">
            <a:off x="1615440" y="4800600"/>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6" name="Caixa de Texto 23"/>
          <p:cNvSpPr txBox="1"/>
          <p:nvPr/>
        </p:nvSpPr>
        <p:spPr>
          <a:xfrm>
            <a:off x="1793240" y="1950085"/>
            <a:ext cx="748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585470" y="5258435"/>
            <a:ext cx="32391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resistor + cascode</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825625" y="336613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9" name="Caixa de Texto 23"/>
          <p:cNvSpPr txBox="1"/>
          <p:nvPr/>
        </p:nvSpPr>
        <p:spPr>
          <a:xfrm>
            <a:off x="2223770" y="240919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7381875" y="48215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7142275" y="427545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7309485" y="435165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7901305" y="52952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8881745" y="4204970"/>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10" name="Conector Reto 27"/>
          <p:cNvCxnSpPr/>
          <p:nvPr/>
        </p:nvCxnSpPr>
        <p:spPr>
          <a:xfrm flipV="1">
            <a:off x="9504081" y="210284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7894240" y="44020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8783411" y="273669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1" name="Grupo 108"/>
          <p:cNvGrpSpPr/>
          <p:nvPr/>
        </p:nvGrpSpPr>
        <p:grpSpPr>
          <a:xfrm rot="5400000" flipH="1">
            <a:off x="7349650" y="2697359"/>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8051800" y="255587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8051800" y="255587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8022659" y="210991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8021869" y="343181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931670" y="4006215"/>
                <a:ext cx="6731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931670" y="4006215"/>
                <a:ext cx="67310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292372" y="253079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9662160" y="255587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9662160" y="2555875"/>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248689" y="164746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25" name="Grupo 56"/>
          <p:cNvGrpSpPr/>
          <p:nvPr/>
        </p:nvGrpSpPr>
        <p:grpSpPr>
          <a:xfrm rot="5400000" flipH="1">
            <a:off x="1198405" y="4059434"/>
            <a:ext cx="1404000" cy="234950"/>
            <a:chOff x="4143847" y="3524056"/>
            <a:chExt cx="1404137" cy="255373"/>
          </a:xfrm>
        </p:grpSpPr>
        <p:cxnSp>
          <p:nvCxnSpPr>
            <p:cNvPr id="2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34" name="Grupo 33"/>
          <p:cNvGrpSpPr/>
          <p:nvPr/>
        </p:nvGrpSpPr>
        <p:grpSpPr>
          <a:xfrm rot="5400000" flipH="1">
            <a:off x="1539793" y="2615800"/>
            <a:ext cx="983675" cy="1020657"/>
            <a:chOff x="7493" y="6919"/>
            <a:chExt cx="1263" cy="1266"/>
          </a:xfrm>
        </p:grpSpPr>
        <p:grpSp>
          <p:nvGrpSpPr>
            <p:cNvPr id="35" name="Group 147"/>
            <p:cNvGrpSpPr/>
            <p:nvPr/>
          </p:nvGrpSpPr>
          <p:grpSpPr bwMode="auto">
            <a:xfrm rot="5400000">
              <a:off x="8020" y="6975"/>
              <a:ext cx="792" cy="680"/>
              <a:chOff x="2834" y="2568"/>
              <a:chExt cx="317" cy="272"/>
            </a:xfrm>
          </p:grpSpPr>
          <p:sp>
            <p:nvSpPr>
              <p:cNvPr id="3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8027"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2" name="Conector Reto 15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1903637" y="1950122"/>
            <a:ext cx="1612" cy="68382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37" name="Conector de Seta Reta 59"/>
          <p:cNvCxnSpPr/>
          <p:nvPr/>
        </p:nvCxnSpPr>
        <p:spPr>
          <a:xfrm rot="16200000" flipH="1" flipV="1">
            <a:off x="9844357" y="206926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8" name="CaixaDeTexto 47"/>
          <p:cNvSpPr txBox="1"/>
          <p:nvPr/>
        </p:nvSpPr>
        <p:spPr>
          <a:xfrm>
            <a:off x="9982749" y="211863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Seta para a direita 55"/>
          <p:cNvSpPr/>
          <p:nvPr/>
        </p:nvSpPr>
        <p:spPr>
          <a:xfrm>
            <a:off x="4599305" y="343154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9" name="Caixa de Texto 38"/>
          <p:cNvSpPr txBox="1"/>
          <p:nvPr/>
        </p:nvSpPr>
        <p:spPr>
          <a:xfrm flipH="1">
            <a:off x="3917315" y="276288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40" name="Conector de Seta Reta 59"/>
          <p:cNvCxnSpPr/>
          <p:nvPr/>
        </p:nvCxnSpPr>
        <p:spPr>
          <a:xfrm flipH="1">
            <a:off x="1783032" y="19498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1330239" y="1879878"/>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2" name="Caixa de Texto 5"/>
              <p:cNvSpPr txBox="1"/>
              <p:nvPr/>
            </p:nvSpPr>
            <p:spPr>
              <a:xfrm>
                <a:off x="4599305" y="4695825"/>
                <a:ext cx="2159000" cy="78295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2" name="Caixa de Texto 5"/>
              <p:cNvSpPr txBox="1">
                <a:spLocks noRot="1" noChangeAspect="1" noMove="1" noResize="1" noEditPoints="1" noAdjustHandles="1" noChangeArrowheads="1" noChangeShapeType="1" noTextEdit="1"/>
              </p:cNvSpPr>
              <p:nvPr/>
            </p:nvSpPr>
            <p:spPr>
              <a:xfrm>
                <a:off x="4599305" y="4695825"/>
                <a:ext cx="2159000" cy="782955"/>
              </a:xfrm>
              <a:prstGeom prst="rect">
                <a:avLst/>
              </a:prstGeom>
              <a:blipFill rotWithShape="1">
                <a:blip r:embed="rId4"/>
                <a:stretch>
                  <a:fillRect l="-882" t="-3893" r="-882" b="-2433"/>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65897" y="604520"/>
            <a:ext cx="10715625" cy="5485130"/>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000" b="1" dirty="0" smtClean="0">
                <a:solidFill>
                  <a:srgbClr val="C00000"/>
                </a:solidFill>
                <a:latin typeface="Comic Sans MS" panose="030F0702030302020204" pitchFamily="66" charset="0"/>
              </a:rPr>
              <a:t>Impedância de </a:t>
            </a:r>
            <a:r>
              <a:rPr lang="pt-BR" sz="3000" b="1" dirty="0">
                <a:solidFill>
                  <a:srgbClr val="C00000"/>
                </a:solidFill>
                <a:latin typeface="Comic Sans MS" panose="030F0702030302020204" pitchFamily="66" charset="0"/>
              </a:rPr>
              <a:t>e</a:t>
            </a:r>
            <a:r>
              <a:rPr lang="pt-BR" sz="3000" b="1" dirty="0" smtClean="0">
                <a:solidFill>
                  <a:srgbClr val="C00000"/>
                </a:solidFill>
                <a:latin typeface="Comic Sans MS" panose="030F0702030302020204" pitchFamily="66" charset="0"/>
              </a:rPr>
              <a:t>ntrada, Impedância de saída</a:t>
            </a:r>
            <a:endParaRPr lang="pt-BR" sz="3000" b="1" dirty="0" smtClean="0">
              <a:solidFill>
                <a:srgbClr val="C00000"/>
              </a:solidFill>
              <a:latin typeface="Comic Sans MS" panose="030F0702030302020204" pitchFamily="66" charset="0"/>
            </a:endParaRPr>
          </a:p>
          <a:p>
            <a:pPr marL="0" indent="0" algn="ctr">
              <a:buNone/>
            </a:pPr>
            <a:r>
              <a:rPr lang="pt-BR" sz="3000" b="1" dirty="0" smtClean="0">
                <a:latin typeface="Comic Sans MS" panose="030F0702030302020204" pitchFamily="66" charset="0"/>
              </a:rPr>
              <a:t>Calculo da impedância de qualquer ponto de um circuito</a:t>
            </a:r>
            <a:endParaRPr lang="pt-BR" sz="3000" b="1" dirty="0" smtClean="0">
              <a:latin typeface="Comic Sans MS" panose="030F0702030302020204" pitchFamily="66" charset="0"/>
            </a:endParaRPr>
          </a:p>
          <a:p>
            <a:pPr lvl="1"/>
            <a:r>
              <a:rPr lang="pt-BR" sz="2600" b="1" dirty="0" smtClean="0">
                <a:latin typeface="Comic Sans MS" panose="030F0702030302020204" pitchFamily="66" charset="0"/>
              </a:rPr>
              <a:t>Desativar as fontes </a:t>
            </a:r>
            <a:r>
              <a:rPr lang="pt-BR" sz="2600" b="1" dirty="0" smtClean="0">
                <a:solidFill>
                  <a:srgbClr val="C00000"/>
                </a:solidFill>
                <a:latin typeface="Comic Sans MS" panose="030F0702030302020204" pitchFamily="66" charset="0"/>
              </a:rPr>
              <a:t>independentes</a:t>
            </a:r>
            <a:endParaRPr lang="pt-BR" sz="2600" b="1" dirty="0" smtClean="0">
              <a:latin typeface="Comic Sans MS" panose="030F0702030302020204" pitchFamily="66" charset="0"/>
            </a:endParaRPr>
          </a:p>
          <a:p>
            <a:pPr lvl="1"/>
            <a:endParaRPr lang="pt-BR" b="1" dirty="0"/>
          </a:p>
          <a:p>
            <a:pPr lvl="1"/>
            <a:endParaRPr lang="pt-BR" b="1" dirty="0" smtClean="0"/>
          </a:p>
          <a:p>
            <a:pPr lvl="1"/>
            <a:endParaRPr lang="pt-BR" b="1" dirty="0"/>
          </a:p>
          <a:p>
            <a:pPr lvl="1"/>
            <a:endParaRPr lang="pt-BR" b="1" dirty="0" smtClean="0"/>
          </a:p>
          <a:p>
            <a:pPr lvl="1"/>
            <a:endParaRPr lang="pt-BR" b="1" dirty="0"/>
          </a:p>
          <a:p>
            <a:pPr lvl="1"/>
            <a:endParaRPr lang="pt-BR" b="1" dirty="0" smtClean="0"/>
          </a:p>
          <a:p>
            <a:pPr lvl="1"/>
            <a:endParaRPr lang="pt-BR" b="1" dirty="0" smtClean="0">
              <a:latin typeface="Comic Sans MS" panose="030F0702030302020204" pitchFamily="66" charset="0"/>
            </a:endParaRPr>
          </a:p>
          <a:p>
            <a:pPr lvl="1"/>
            <a:r>
              <a:rPr lang="pt-BR" sz="2800" b="1" dirty="0" smtClean="0">
                <a:latin typeface="Comic Sans MS" panose="030F0702030302020204" pitchFamily="66" charset="0"/>
              </a:rPr>
              <a:t>Forçar uma tensão </a:t>
            </a:r>
            <a:r>
              <a:rPr lang="pt-BR" sz="2800" b="1" dirty="0" smtClean="0">
                <a:solidFill>
                  <a:srgbClr val="C00000"/>
                </a:solidFill>
                <a:latin typeface="Comic Sans MS" panose="030F0702030302020204" pitchFamily="66" charset="0"/>
              </a:rPr>
              <a:t>V</a:t>
            </a:r>
            <a:r>
              <a:rPr lang="pt-BR" sz="2800" b="1" dirty="0" smtClean="0">
                <a:latin typeface="Comic Sans MS" panose="030F0702030302020204" pitchFamily="66" charset="0"/>
              </a:rPr>
              <a:t> nó e medir (calcular) a corrente </a:t>
            </a:r>
            <a:r>
              <a:rPr lang="pt-BR" sz="2800" b="1" dirty="0" smtClean="0">
                <a:solidFill>
                  <a:srgbClr val="C00000"/>
                </a:solidFill>
                <a:latin typeface="Comic Sans MS" panose="030F0702030302020204" pitchFamily="66" charset="0"/>
              </a:rPr>
              <a:t>I</a:t>
            </a:r>
            <a:r>
              <a:rPr lang="pt-BR" sz="2800" b="1" dirty="0" smtClean="0">
                <a:latin typeface="Comic Sans MS" panose="030F0702030302020204" pitchFamily="66" charset="0"/>
              </a:rPr>
              <a:t> ou</a:t>
            </a:r>
            <a:endParaRPr lang="pt-BR" sz="2800" b="1" dirty="0" smtClean="0">
              <a:latin typeface="Comic Sans MS" panose="030F0702030302020204" pitchFamily="66" charset="0"/>
            </a:endParaRPr>
          </a:p>
          <a:p>
            <a:pPr lvl="1"/>
            <a:r>
              <a:rPr lang="pt-BR" sz="2800" b="1" dirty="0" smtClean="0">
                <a:latin typeface="Comic Sans MS" panose="030F0702030302020204" pitchFamily="66" charset="0"/>
              </a:rPr>
              <a:t>Forçar uma corrente</a:t>
            </a:r>
            <a:r>
              <a:rPr lang="pt-BR" sz="2800" b="1" dirty="0" smtClean="0">
                <a:solidFill>
                  <a:srgbClr val="C00000"/>
                </a:solidFill>
                <a:latin typeface="Comic Sans MS" panose="030F0702030302020204" pitchFamily="66" charset="0"/>
              </a:rPr>
              <a:t> I </a:t>
            </a:r>
            <a:r>
              <a:rPr lang="pt-BR" sz="2800" b="1" dirty="0" smtClean="0">
                <a:latin typeface="Comic Sans MS" panose="030F0702030302020204" pitchFamily="66" charset="0"/>
              </a:rPr>
              <a:t>nó nó e medir (calcular) a tensão </a:t>
            </a:r>
            <a:r>
              <a:rPr lang="pt-BR" sz="2800" b="1" dirty="0" smtClean="0">
                <a:solidFill>
                  <a:srgbClr val="C00000"/>
                </a:solidFill>
                <a:latin typeface="Comic Sans MS" panose="030F0702030302020204" pitchFamily="66" charset="0"/>
              </a:rPr>
              <a:t>V</a:t>
            </a:r>
            <a:endParaRPr lang="pt-BR" sz="2800" b="1" dirty="0" smtClean="0">
              <a:solidFill>
                <a:srgbClr val="C00000"/>
              </a:solidFill>
              <a:latin typeface="Comic Sans MS" panose="030F0702030302020204" pitchFamily="66" charset="0"/>
            </a:endParaRPr>
          </a:p>
          <a:p>
            <a:pPr marL="457200" lvl="1" indent="0" algn="ctr">
              <a:buNone/>
            </a:pPr>
            <a:r>
              <a:rPr lang="pt-BR" sz="3200" b="1" dirty="0" smtClean="0">
                <a:solidFill>
                  <a:srgbClr val="C00000"/>
                </a:solidFill>
                <a:latin typeface="Comic Sans MS" panose="030F0702030302020204" pitchFamily="66" charset="0"/>
              </a:rPr>
              <a:t>Z = V/I</a:t>
            </a:r>
            <a:endParaRPr lang="pt-BR" sz="3200" b="1" dirty="0" smtClean="0">
              <a:solidFill>
                <a:srgbClr val="C00000"/>
              </a:solidFill>
              <a:latin typeface="Comic Sans MS" panose="030F0702030302020204" pitchFamily="66" charset="0"/>
            </a:endParaRPr>
          </a:p>
          <a:p>
            <a:pPr lvl="1" algn="ctr"/>
            <a:endParaRPr lang="pt-BR" b="1" dirty="0"/>
          </a:p>
        </p:txBody>
      </p:sp>
      <p:cxnSp>
        <p:nvCxnSpPr>
          <p:cNvPr id="6" name="Conector Reto 5"/>
          <p:cNvCxnSpPr/>
          <p:nvPr/>
        </p:nvCxnSpPr>
        <p:spPr>
          <a:xfrm flipH="1">
            <a:off x="1930400" y="2044700"/>
            <a:ext cx="25400" cy="15494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 name="Elipse 3"/>
          <p:cNvSpPr/>
          <p:nvPr/>
        </p:nvSpPr>
        <p:spPr>
          <a:xfrm>
            <a:off x="1587500" y="2476500"/>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1993900" y="2208530"/>
            <a:ext cx="304800" cy="369332"/>
          </a:xfrm>
          <a:prstGeom prst="rect">
            <a:avLst/>
          </a:prstGeom>
          <a:noFill/>
        </p:spPr>
        <p:txBody>
          <a:bodyPr wrap="square" rtlCol="0">
            <a:spAutoFit/>
          </a:bodyPr>
          <a:lstStyle/>
          <a:p>
            <a:r>
              <a:rPr lang="pt-BR" dirty="0" smtClean="0"/>
              <a:t>+</a:t>
            </a:r>
            <a:endParaRPr lang="pt-BR" dirty="0"/>
          </a:p>
        </p:txBody>
      </p:sp>
      <p:sp>
        <p:nvSpPr>
          <p:cNvPr id="8" name="CaixaDeTexto 7"/>
          <p:cNvSpPr txBox="1"/>
          <p:nvPr/>
        </p:nvSpPr>
        <p:spPr>
          <a:xfrm>
            <a:off x="2146300" y="3085475"/>
            <a:ext cx="914033" cy="523220"/>
          </a:xfrm>
          <a:prstGeom prst="rect">
            <a:avLst/>
          </a:prstGeom>
          <a:noFill/>
        </p:spPr>
        <p:txBody>
          <a:bodyPr wrap="none" rtlCol="0">
            <a:spAutoFit/>
          </a:bodyPr>
          <a:lstStyle/>
          <a:p>
            <a:r>
              <a:rPr lang="pt-BR" sz="2800" dirty="0" smtClean="0"/>
              <a:t>V = 0</a:t>
            </a:r>
            <a:endParaRPr lang="pt-BR" sz="2800" dirty="0"/>
          </a:p>
        </p:txBody>
      </p:sp>
      <p:cxnSp>
        <p:nvCxnSpPr>
          <p:cNvPr id="10" name="Conector Reto 9"/>
          <p:cNvCxnSpPr/>
          <p:nvPr/>
        </p:nvCxnSpPr>
        <p:spPr>
          <a:xfrm>
            <a:off x="3777742" y="2064892"/>
            <a:ext cx="16383" cy="1563995"/>
          </a:xfrm>
          <a:prstGeom prst="line">
            <a:avLst/>
          </a:prstGeom>
          <a:ln w="34925">
            <a:solidFill>
              <a:schemeClr val="tx1">
                <a:alpha val="92000"/>
              </a:schemeClr>
            </a:solidFill>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9083815" y="3001353"/>
            <a:ext cx="800219" cy="523220"/>
          </a:xfrm>
          <a:prstGeom prst="rect">
            <a:avLst/>
          </a:prstGeom>
          <a:noFill/>
        </p:spPr>
        <p:txBody>
          <a:bodyPr wrap="none" rtlCol="0">
            <a:spAutoFit/>
          </a:bodyPr>
          <a:lstStyle/>
          <a:p>
            <a:r>
              <a:rPr lang="pt-BR" sz="2800" dirty="0"/>
              <a:t>I</a:t>
            </a:r>
            <a:r>
              <a:rPr lang="pt-BR" sz="2800" dirty="0" smtClean="0"/>
              <a:t> = 0</a:t>
            </a:r>
            <a:endParaRPr lang="pt-BR" sz="2800" dirty="0"/>
          </a:p>
        </p:txBody>
      </p:sp>
      <p:cxnSp>
        <p:nvCxnSpPr>
          <p:cNvPr id="14" name="Conector Reto 13"/>
          <p:cNvCxnSpPr/>
          <p:nvPr/>
        </p:nvCxnSpPr>
        <p:spPr>
          <a:xfrm flipH="1">
            <a:off x="8861013" y="1985978"/>
            <a:ext cx="25400" cy="15494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Elipse 10"/>
          <p:cNvSpPr/>
          <p:nvPr/>
        </p:nvSpPr>
        <p:spPr>
          <a:xfrm>
            <a:off x="8525015" y="2392378"/>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 name="Conector de Seta Reta 15"/>
          <p:cNvCxnSpPr/>
          <p:nvPr/>
        </p:nvCxnSpPr>
        <p:spPr>
          <a:xfrm flipH="1">
            <a:off x="8861013" y="2530920"/>
            <a:ext cx="12700" cy="476499"/>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 name="Elipse 18"/>
          <p:cNvSpPr/>
          <p:nvPr/>
        </p:nvSpPr>
        <p:spPr>
          <a:xfrm>
            <a:off x="10350916" y="2064892"/>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Elipse 19"/>
          <p:cNvSpPr/>
          <p:nvPr/>
        </p:nvSpPr>
        <p:spPr>
          <a:xfrm>
            <a:off x="10350916" y="3275266"/>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20"/>
          <p:cNvSpPr txBox="1"/>
          <p:nvPr/>
        </p:nvSpPr>
        <p:spPr>
          <a:xfrm>
            <a:off x="1057413" y="3720713"/>
            <a:ext cx="3982180" cy="523220"/>
          </a:xfrm>
          <a:prstGeom prst="rect">
            <a:avLst/>
          </a:prstGeom>
          <a:noFill/>
        </p:spPr>
        <p:txBody>
          <a:bodyPr wrap="none" rtlCol="0">
            <a:spAutoFit/>
          </a:bodyPr>
          <a:lstStyle/>
          <a:p>
            <a:r>
              <a:rPr lang="pt-BR" sz="2800" dirty="0" smtClean="0">
                <a:latin typeface="Comic Sans MS" panose="030F0702030302020204" pitchFamily="66" charset="0"/>
              </a:rPr>
              <a:t>Fonte de tensão, curto</a:t>
            </a:r>
            <a:endParaRPr lang="pt-BR" sz="2800" dirty="0">
              <a:latin typeface="Comic Sans MS" panose="030F0702030302020204" pitchFamily="66" charset="0"/>
            </a:endParaRPr>
          </a:p>
        </p:txBody>
      </p:sp>
      <p:sp>
        <p:nvSpPr>
          <p:cNvPr id="22" name="CaixaDeTexto 21"/>
          <p:cNvSpPr txBox="1"/>
          <p:nvPr/>
        </p:nvSpPr>
        <p:spPr>
          <a:xfrm>
            <a:off x="7072151" y="3634573"/>
            <a:ext cx="4575291" cy="523220"/>
          </a:xfrm>
          <a:prstGeom prst="rect">
            <a:avLst/>
          </a:prstGeom>
          <a:noFill/>
        </p:spPr>
        <p:txBody>
          <a:bodyPr wrap="none" rtlCol="0">
            <a:spAutoFit/>
          </a:bodyPr>
          <a:lstStyle/>
          <a:p>
            <a:r>
              <a:rPr lang="pt-BR" sz="2800" dirty="0" smtClean="0">
                <a:latin typeface="Comic Sans MS" panose="030F0702030302020204" pitchFamily="66" charset="0"/>
              </a:rPr>
              <a:t>Fonte de corrente, aberto</a:t>
            </a:r>
            <a:endParaRPr lang="pt-BR" sz="2800" dirty="0">
              <a:latin typeface="Comic Sans MS" panose="030F0702030302020204" pitchFamily="66" charset="0"/>
            </a:endParaRPr>
          </a:p>
        </p:txBody>
      </p:sp>
      <p:cxnSp>
        <p:nvCxnSpPr>
          <p:cNvPr id="26" name="Conector Reto 25"/>
          <p:cNvCxnSpPr/>
          <p:nvPr/>
        </p:nvCxnSpPr>
        <p:spPr>
          <a:xfrm>
            <a:off x="10403441" y="2136711"/>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10404493" y="3016507"/>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35280" y="540385"/>
            <a:ext cx="11492230"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Dois transistores MOS cascode </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3" name="Conector Reto 37"/>
          <p:cNvCxnSpPr/>
          <p:nvPr/>
        </p:nvCxnSpPr>
        <p:spPr>
          <a:xfrm>
            <a:off x="1536700" y="543306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22"/>
          <p:cNvCxnSpPr/>
          <p:nvPr/>
        </p:nvCxnSpPr>
        <p:spPr>
          <a:xfrm rot="16200000" flipH="1">
            <a:off x="1428750" y="2240915"/>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6" name="Caixa de Texto 23"/>
          <p:cNvSpPr txBox="1"/>
          <p:nvPr/>
        </p:nvSpPr>
        <p:spPr>
          <a:xfrm>
            <a:off x="1580515" y="1874520"/>
            <a:ext cx="748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335280" y="5553710"/>
            <a:ext cx="32391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resistor + 2cascodes</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054735" y="402526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9" name="Caixa de Texto 23"/>
          <p:cNvSpPr txBox="1"/>
          <p:nvPr/>
        </p:nvSpPr>
        <p:spPr>
          <a:xfrm>
            <a:off x="2011680" y="326898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7381875" y="48215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7468815" y="5331460"/>
            <a:ext cx="1152000" cy="220980"/>
            <a:chOff x="4039722" y="3524056"/>
            <a:chExt cx="1288901" cy="255373"/>
          </a:xfrm>
        </p:grpSpPr>
        <p:cxnSp>
          <p:nvCxnSpPr>
            <p:cNvPr id="81" name="Conector Reto 79"/>
            <p:cNvCxnSpPr/>
            <p:nvPr/>
          </p:nvCxnSpPr>
          <p:spPr>
            <a:xfrm flipV="1">
              <a:off x="4039722" y="3651887"/>
              <a:ext cx="128890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058150" y="522922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7916545" y="60178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9822815" y="508698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10" name="Conector Reto 27"/>
          <p:cNvCxnSpPr/>
          <p:nvPr/>
        </p:nvCxnSpPr>
        <p:spPr>
          <a:xfrm flipV="1">
            <a:off x="9504081" y="210284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7894240" y="44020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8783411" y="273669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1" name="Grupo 108"/>
          <p:cNvGrpSpPr/>
          <p:nvPr/>
        </p:nvGrpSpPr>
        <p:grpSpPr>
          <a:xfrm rot="5400000" flipH="1">
            <a:off x="7349650" y="2697359"/>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8051800" y="255587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8051800" y="255587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8022659" y="210991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7450369" y="336069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v2</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656080" y="4866005"/>
                <a:ext cx="6731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656080" y="4866005"/>
                <a:ext cx="67310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292372" y="253079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9662160" y="2555875"/>
                <a:ext cx="11169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9662160" y="2555875"/>
                <a:ext cx="111696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248689" y="164746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25" name="Grupo 56"/>
          <p:cNvGrpSpPr/>
          <p:nvPr/>
        </p:nvGrpSpPr>
        <p:grpSpPr>
          <a:xfrm rot="5400000" flipH="1">
            <a:off x="993935" y="4597914"/>
            <a:ext cx="1404000" cy="234950"/>
            <a:chOff x="4143847" y="3524056"/>
            <a:chExt cx="1404137" cy="255373"/>
          </a:xfrm>
        </p:grpSpPr>
        <p:cxnSp>
          <p:nvCxnSpPr>
            <p:cNvPr id="2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34" name="Grupo 33"/>
          <p:cNvGrpSpPr/>
          <p:nvPr/>
        </p:nvGrpSpPr>
        <p:grpSpPr>
          <a:xfrm rot="5400000" flipH="1">
            <a:off x="1337863" y="3476860"/>
            <a:ext cx="983675" cy="1020657"/>
            <a:chOff x="7493" y="6919"/>
            <a:chExt cx="1263" cy="1266"/>
          </a:xfrm>
        </p:grpSpPr>
        <p:grpSp>
          <p:nvGrpSpPr>
            <p:cNvPr id="35" name="Group 147"/>
            <p:cNvGrpSpPr/>
            <p:nvPr/>
          </p:nvGrpSpPr>
          <p:grpSpPr bwMode="auto">
            <a:xfrm rot="5400000">
              <a:off x="8020" y="6975"/>
              <a:ext cx="792" cy="680"/>
              <a:chOff x="2834" y="2568"/>
              <a:chExt cx="317" cy="272"/>
            </a:xfrm>
          </p:grpSpPr>
          <p:sp>
            <p:nvSpPr>
              <p:cNvPr id="3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8027"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2" name="Conector Reto 15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 name="Conector de Seta Reta 59"/>
          <p:cNvCxnSpPr/>
          <p:nvPr/>
        </p:nvCxnSpPr>
        <p:spPr>
          <a:xfrm rot="16200000" flipH="1" flipV="1">
            <a:off x="9844357" y="206926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8" name="CaixaDeTexto 47"/>
          <p:cNvSpPr txBox="1"/>
          <p:nvPr/>
        </p:nvSpPr>
        <p:spPr>
          <a:xfrm>
            <a:off x="9982749" y="211863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Seta para a direita 55"/>
          <p:cNvSpPr/>
          <p:nvPr/>
        </p:nvSpPr>
        <p:spPr>
          <a:xfrm>
            <a:off x="4546600" y="331787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9" name="Caixa de Texto 38"/>
          <p:cNvSpPr txBox="1"/>
          <p:nvPr/>
        </p:nvSpPr>
        <p:spPr>
          <a:xfrm flipH="1">
            <a:off x="3917315" y="276288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40" name="Conector de Seta Reta 59"/>
          <p:cNvCxnSpPr/>
          <p:nvPr/>
        </p:nvCxnSpPr>
        <p:spPr>
          <a:xfrm flipH="1">
            <a:off x="1580467" y="19708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1149264" y="1923058"/>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2" name="Caixa de Texto 5"/>
              <p:cNvSpPr txBox="1"/>
              <p:nvPr/>
            </p:nvSpPr>
            <p:spPr>
              <a:xfrm>
                <a:off x="4059555" y="4821555"/>
                <a:ext cx="2825115" cy="89852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𝑣𝑜</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2</m:t>
                              </m:r>
                            </m:sub>
                          </m:sSub>
                        </m:den>
                      </m:f>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2" name="Caixa de Texto 5"/>
              <p:cNvSpPr txBox="1">
                <a:spLocks noRot="1" noChangeAspect="1" noMove="1" noResize="1" noEditPoints="1" noAdjustHandles="1" noChangeArrowheads="1" noChangeShapeType="1" noTextEdit="1"/>
              </p:cNvSpPr>
              <p:nvPr/>
            </p:nvSpPr>
            <p:spPr>
              <a:xfrm>
                <a:off x="4059555" y="4821555"/>
                <a:ext cx="2825115" cy="898525"/>
              </a:xfrm>
              <a:prstGeom prst="rect">
                <a:avLst/>
              </a:prstGeom>
              <a:blipFill rotWithShape="1">
                <a:blip r:embed="rId4"/>
                <a:stretch>
                  <a:fillRect l="-674" t="-3392" r="-674" b="-2120"/>
                </a:stretch>
              </a:blipFill>
              <a:ln w="38100">
                <a:solidFill>
                  <a:srgbClr val="FFFF00"/>
                </a:solidFill>
              </a:ln>
            </p:spPr>
            <p:txBody>
              <a:bodyPr/>
              <a:lstStyle/>
              <a:p>
                <a:r>
                  <a:rPr lang="pt-BR" altLang="en-US">
                    <a:noFill/>
                  </a:rPr>
                  <a:t> </a:t>
                </a:r>
              </a:p>
            </p:txBody>
          </p:sp>
        </mc:Fallback>
      </mc:AlternateContent>
      <p:grpSp>
        <p:nvGrpSpPr>
          <p:cNvPr id="7" name="Grupo 6"/>
          <p:cNvGrpSpPr/>
          <p:nvPr/>
        </p:nvGrpSpPr>
        <p:grpSpPr>
          <a:xfrm rot="5400000" flipH="1">
            <a:off x="1337863" y="2495785"/>
            <a:ext cx="983675" cy="1020657"/>
            <a:chOff x="7493" y="6919"/>
            <a:chExt cx="1263" cy="1266"/>
          </a:xfrm>
        </p:grpSpPr>
        <p:grpSp>
          <p:nvGrpSpPr>
            <p:cNvPr id="8" name="Group 147"/>
            <p:cNvGrpSpPr/>
            <p:nvPr/>
          </p:nvGrpSpPr>
          <p:grpSpPr bwMode="auto">
            <a:xfrm rot="5400000">
              <a:off x="8020" y="6975"/>
              <a:ext cx="792" cy="680"/>
              <a:chOff x="2834" y="2568"/>
              <a:chExt cx="317" cy="272"/>
            </a:xfrm>
          </p:grpSpPr>
          <p:sp>
            <p:nvSpPr>
              <p:cNvPr id="1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8" name="Rectangle 142"/>
            <p:cNvSpPr>
              <a:spLocks noChangeArrowheads="1"/>
            </p:cNvSpPr>
            <p:nvPr/>
          </p:nvSpPr>
          <p:spPr bwMode="auto">
            <a:xfrm rot="5400000" flipH="1">
              <a:off x="8027"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9" name="Conector Reto 18"/>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 name="Caixa de Texto 23"/>
          <p:cNvSpPr txBox="1"/>
          <p:nvPr/>
        </p:nvSpPr>
        <p:spPr>
          <a:xfrm>
            <a:off x="2011680" y="233489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1054735" y="303466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V2</a:t>
            </a:r>
            <a:endParaRPr lang="pt-BR" altLang="en-US" sz="2400" baseline="-25000" dirty="0">
              <a:latin typeface="Comic Sans MS" panose="030F0702030302020204" pitchFamily="66" charset="0"/>
              <a:cs typeface="Comic Sans MS" panose="030F0702030302020204" pitchFamily="66" charset="0"/>
            </a:endParaRPr>
          </a:p>
        </p:txBody>
      </p:sp>
      <p:cxnSp>
        <p:nvCxnSpPr>
          <p:cNvPr id="22" name="Conector Reto 27"/>
          <p:cNvCxnSpPr/>
          <p:nvPr/>
        </p:nvCxnSpPr>
        <p:spPr>
          <a:xfrm flipV="1">
            <a:off x="9510431" y="371510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3" name="Conector Reto 74"/>
          <p:cNvCxnSpPr/>
          <p:nvPr/>
        </p:nvCxnSpPr>
        <p:spPr>
          <a:xfrm>
            <a:off x="7900590" y="6014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Conector Reto 47"/>
          <p:cNvCxnSpPr/>
          <p:nvPr/>
        </p:nvCxnSpPr>
        <p:spPr>
          <a:xfrm rot="16200000">
            <a:off x="8789761" y="434895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108"/>
          <p:cNvGrpSpPr/>
          <p:nvPr/>
        </p:nvGrpSpPr>
        <p:grpSpPr>
          <a:xfrm rot="5400000" flipH="1">
            <a:off x="7356000" y="4309624"/>
            <a:ext cx="1404000" cy="234950"/>
            <a:chOff x="4143847" y="3524056"/>
            <a:chExt cx="1404137" cy="255373"/>
          </a:xfrm>
        </p:grpSpPr>
        <p:cxnSp>
          <p:nvCxnSpPr>
            <p:cNvPr id="2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1" name="Caixa de Texto 117"/>
              <p:cNvSpPr txBox="1"/>
              <p:nvPr/>
            </p:nvSpPr>
            <p:spPr>
              <a:xfrm>
                <a:off x="8058150" y="41681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1" name="Caixa de Texto 117"/>
              <p:cNvSpPr txBox="1">
                <a:spLocks noRot="1" noChangeAspect="1" noMove="1" noResize="1" noEditPoints="1" noAdjustHandles="1" noChangeArrowheads="1" noChangeShapeType="1" noTextEdit="1"/>
              </p:cNvSpPr>
              <p:nvPr/>
            </p:nvSpPr>
            <p:spPr>
              <a:xfrm>
                <a:off x="8058150" y="4168140"/>
                <a:ext cx="937895" cy="52197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32" name="Conector Reto 37"/>
          <p:cNvCxnSpPr/>
          <p:nvPr/>
        </p:nvCxnSpPr>
        <p:spPr>
          <a:xfrm>
            <a:off x="8029009" y="3722180"/>
            <a:ext cx="14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7547524" y="476912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3" name="Grupo 28"/>
          <p:cNvGrpSpPr/>
          <p:nvPr/>
        </p:nvGrpSpPr>
        <p:grpSpPr>
          <a:xfrm flipV="1">
            <a:off x="9298722" y="4143063"/>
            <a:ext cx="387626" cy="552342"/>
            <a:chOff x="7555792" y="2647951"/>
            <a:chExt cx="387626" cy="552342"/>
          </a:xfrm>
          <a:solidFill>
            <a:srgbClr val="00B0F0">
              <a:alpha val="97000"/>
            </a:srgbClr>
          </a:solidFill>
        </p:grpSpPr>
        <p:sp>
          <p:nvSpPr>
            <p:cNvPr id="4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6" name="Caixa de Texto 51"/>
              <p:cNvSpPr txBox="1"/>
              <p:nvPr/>
            </p:nvSpPr>
            <p:spPr>
              <a:xfrm>
                <a:off x="9668510" y="4168140"/>
                <a:ext cx="10528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46" name="Caixa de Texto 51"/>
              <p:cNvSpPr txBox="1">
                <a:spLocks noRot="1" noChangeAspect="1" noMove="1" noResize="1" noEditPoints="1" noAdjustHandles="1" noChangeArrowheads="1" noChangeShapeType="1" noTextEdit="1"/>
              </p:cNvSpPr>
              <p:nvPr/>
            </p:nvSpPr>
            <p:spPr>
              <a:xfrm>
                <a:off x="9668510" y="4168140"/>
                <a:ext cx="1052830" cy="460375"/>
              </a:xfrm>
              <a:prstGeom prst="rect">
                <a:avLst/>
              </a:prstGeom>
              <a:blipFill rotWithShape="1">
                <a:blip r:embed="rId6"/>
                <a:stretch>
                  <a:fillRect b="-2621"/>
                </a:stretch>
              </a:blipFill>
            </p:spPr>
            <p:txBody>
              <a:bodyPr/>
              <a:lstStyle/>
              <a:p>
                <a:r>
                  <a:rPr lang="pt-BR" altLang="en-US">
                    <a:noFill/>
                  </a:rPr>
                  <a:t> </a:t>
                </a:r>
              </a:p>
            </p:txBody>
          </p:sp>
        </mc:Fallback>
      </mc:AlternateContent>
      <p:cxnSp>
        <p:nvCxnSpPr>
          <p:cNvPr id="49" name="Conector Reto 22"/>
          <p:cNvCxnSpPr/>
          <p:nvPr/>
        </p:nvCxnSpPr>
        <p:spPr>
          <a:xfrm rot="16200000" flipH="1">
            <a:off x="7768590" y="3590290"/>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 de Texto 114"/>
              <p:cNvSpPr txBox="1"/>
              <p:nvPr/>
            </p:nvSpPr>
            <p:spPr>
              <a:xfrm>
                <a:off x="349885" y="480695"/>
                <a:ext cx="11492230" cy="268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transistores cascode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Assim podemos concluir que </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quando se aplica um transitor cascode, o bipolar é mais vantajoso, pois como </a:t>
                </a:r>
                <a14:m>
                  <m:oMath xmlns:m="http://schemas.openxmlformats.org/officeDocument/2006/math">
                    <m:r>
                      <a:rPr lang="en-US" altLang="pt-BR" sz="2400" b="1" dirty="0" smtClean="0">
                        <a:latin typeface="Cambria Math" panose="02040503050406030204" pitchFamily="18" charset="0"/>
                        <a:cs typeface="Cambria Math" panose="02040503050406030204" pitchFamily="18" charset="0"/>
                        <a:sym typeface="+mn-ea"/>
                      </a:rPr>
                      <m:t>𝛃</m:t>
                    </m:r>
                    <m:r>
                      <a:rPr lang="en-US" altLang="pt-BR" sz="2400" b="1" dirty="0" smtClean="0">
                        <a:latin typeface="Cambria Math" panose="02040503050406030204" pitchFamily="18" charset="0"/>
                        <a:cs typeface="Cambria Math" panose="02040503050406030204" pitchFamily="18" charset="0"/>
                        <a:sym typeface="+mn-ea"/>
                      </a:rPr>
                      <m:t>&gt;&gt;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sub>
                        </m:sSub>
                      </m:den>
                    </m:f>
                  </m:oMath>
                </a14:m>
                <a:r>
                  <a:rPr lang="pt-BR" altLang="en-US" sz="2400" b="1" dirty="0" smtClean="0">
                    <a:latin typeface="Comic Sans MS" panose="030F0702030302020204" pitchFamily="66" charset="0"/>
                    <a:cs typeface="Comic Sans MS" panose="030F0702030302020204" pitchFamily="66" charset="0"/>
                    <a:sym typeface="+mn-ea"/>
                  </a:rPr>
                  <a:t> resultará em maior impedancia</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se pudermos aplicar mais de um cascode, deve-se usar MOS </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114"/>
              <p:cNvSpPr txBox="1">
                <a:spLocks noRot="1" noChangeAspect="1" noMove="1" noResize="1" noEditPoints="1" noAdjustHandles="1" noChangeArrowheads="1" noChangeShapeType="1" noTextEdit="1"/>
              </p:cNvSpPr>
              <p:nvPr/>
            </p:nvSpPr>
            <p:spPr>
              <a:xfrm>
                <a:off x="349885" y="480695"/>
                <a:ext cx="11492230" cy="26847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95" name="Grupo 94"/>
          <p:cNvGrpSpPr/>
          <p:nvPr/>
        </p:nvGrpSpPr>
        <p:grpSpPr>
          <a:xfrm>
            <a:off x="1281430" y="3270885"/>
            <a:ext cx="1654810" cy="3219681"/>
            <a:chOff x="2368" y="5035"/>
            <a:chExt cx="2606" cy="5623"/>
          </a:xfrm>
        </p:grpSpPr>
        <p:cxnSp>
          <p:nvCxnSpPr>
            <p:cNvPr id="47" name="Conector Reto 37"/>
            <p:cNvCxnSpPr/>
            <p:nvPr/>
          </p:nvCxnSpPr>
          <p:spPr>
            <a:xfrm>
              <a:off x="3102" y="10621"/>
              <a:ext cx="46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22"/>
            <p:cNvCxnSpPr/>
            <p:nvPr/>
          </p:nvCxnSpPr>
          <p:spPr>
            <a:xfrm rot="16200000" flipH="1">
              <a:off x="2950" y="5612"/>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1" name="Caixa de Texto 23"/>
            <p:cNvSpPr txBox="1"/>
            <p:nvPr/>
          </p:nvSpPr>
          <p:spPr>
            <a:xfrm>
              <a:off x="3189" y="5035"/>
              <a:ext cx="1179" cy="804"/>
            </a:xfrm>
            <a:prstGeom prst="rect">
              <a:avLst/>
            </a:prstGeom>
            <a:noFill/>
            <a:ln w="25400">
              <a:noFill/>
            </a:ln>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sp>
          <p:nvSpPr>
            <p:cNvPr id="52" name="Caixa de Texto 23"/>
            <p:cNvSpPr txBox="1"/>
            <p:nvPr/>
          </p:nvSpPr>
          <p:spPr>
            <a:xfrm>
              <a:off x="2368" y="8420"/>
              <a:ext cx="1195" cy="696"/>
            </a:xfrm>
            <a:prstGeom prst="rect">
              <a:avLst/>
            </a:prstGeom>
            <a:noFill/>
            <a:ln w="25400">
              <a:noFill/>
            </a:ln>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V</a:t>
              </a:r>
              <a:r>
                <a:rPr lang="pt-BR" altLang="en-US" sz="2000" dirty="0">
                  <a:latin typeface="Comic Sans MS" panose="030F0702030302020204" pitchFamily="66" charset="0"/>
                  <a:cs typeface="Comic Sans MS" panose="030F0702030302020204" pitchFamily="66" charset="0"/>
                </a:rPr>
                <a:t>1</a:t>
              </a:r>
              <a:endParaRPr lang="pt-BR" altLang="en-US" sz="2000" baseline="-25000" dirty="0">
                <a:latin typeface="Comic Sans MS" panose="030F0702030302020204" pitchFamily="66" charset="0"/>
                <a:cs typeface="Comic Sans MS" panose="030F0702030302020204" pitchFamily="66" charset="0"/>
              </a:endParaRPr>
            </a:p>
          </p:txBody>
        </p:sp>
        <p:sp>
          <p:nvSpPr>
            <p:cNvPr id="53" name="Caixa de Texto 23"/>
            <p:cNvSpPr txBox="1"/>
            <p:nvPr/>
          </p:nvSpPr>
          <p:spPr>
            <a:xfrm>
              <a:off x="3868" y="7231"/>
              <a:ext cx="1106" cy="804"/>
            </a:xfrm>
            <a:prstGeom prst="rect">
              <a:avLst/>
            </a:prstGeom>
            <a:noFill/>
            <a:ln w="25400">
              <a:noFill/>
            </a:ln>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4" name="Caixa de Texto 61"/>
                <p:cNvSpPr txBox="1"/>
                <p:nvPr/>
              </p:nvSpPr>
              <p:spPr>
                <a:xfrm>
                  <a:off x="3308" y="9746"/>
                  <a:ext cx="1060" cy="912"/>
                </a:xfrm>
                <a:prstGeom prst="rect">
                  <a:avLst/>
                </a:prstGeom>
                <a:noFill/>
                <a:ln w="254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4" name="Caixa de Texto 61"/>
                <p:cNvSpPr txBox="1">
                  <a:spLocks noRot="1" noChangeAspect="1" noMove="1" noResize="1" noEditPoints="1" noAdjustHandles="1" noChangeArrowheads="1" noChangeShapeType="1" noTextEdit="1"/>
                </p:cNvSpPr>
                <p:nvPr/>
              </p:nvSpPr>
              <p:spPr>
                <a:xfrm>
                  <a:off x="3308" y="9746"/>
                  <a:ext cx="1060" cy="912"/>
                </a:xfrm>
                <a:prstGeom prst="rect">
                  <a:avLst/>
                </a:prstGeom>
                <a:blipFill rotWithShape="1">
                  <a:blip r:embed="rId2"/>
                </a:blipFill>
                <a:ln w="25400">
                  <a:noFill/>
                </a:ln>
              </p:spPr>
              <p:txBody>
                <a:bodyPr/>
                <a:lstStyle/>
                <a:p>
                  <a:r>
                    <a:rPr lang="pt-BR" altLang="en-US">
                      <a:noFill/>
                    </a:rPr>
                    <a:t> </a:t>
                  </a:r>
                </a:p>
              </p:txBody>
            </p:sp>
          </mc:Fallback>
        </mc:AlternateContent>
        <p:grpSp>
          <p:nvGrpSpPr>
            <p:cNvPr id="55" name="Grupo 56"/>
            <p:cNvGrpSpPr/>
            <p:nvPr/>
          </p:nvGrpSpPr>
          <p:grpSpPr>
            <a:xfrm rot="5400000" flipH="1">
              <a:off x="2230" y="9324"/>
              <a:ext cx="2211" cy="370"/>
              <a:chOff x="4142438" y="3524056"/>
              <a:chExt cx="1404137" cy="255373"/>
            </a:xfrm>
          </p:grpSpPr>
          <p:cxnSp>
            <p:nvCxnSpPr>
              <p:cNvPr id="57" name="Conector Reto 79"/>
              <p:cNvCxnSpPr/>
              <p:nvPr/>
            </p:nvCxnSpPr>
            <p:spPr>
              <a:xfrm flipV="1">
                <a:off x="4142438" y="3644386"/>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60"/>
              <p:cNvSpPr/>
              <p:nvPr/>
            </p:nvSpPr>
            <p:spPr>
              <a:xfrm>
                <a:off x="4606140" y="3524056"/>
                <a:ext cx="476096" cy="255373"/>
              </a:xfrm>
              <a:prstGeom prst="rect">
                <a:avLst/>
              </a:prstGeom>
              <a:ln w="25400">
                <a:solidFill>
                  <a:schemeClr val="tx1"/>
                </a:solidFill>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59" name="Grupo 58"/>
            <p:cNvGrpSpPr/>
            <p:nvPr/>
          </p:nvGrpSpPr>
          <p:grpSpPr>
            <a:xfrm rot="5400000" flipH="1">
              <a:off x="3134" y="7185"/>
              <a:ext cx="841" cy="1627"/>
              <a:chOff x="8076" y="6919"/>
              <a:chExt cx="686" cy="1282"/>
            </a:xfrm>
          </p:grpSpPr>
          <p:grpSp>
            <p:nvGrpSpPr>
              <p:cNvPr id="60" name="Group 147"/>
              <p:cNvGrpSpPr/>
              <p:nvPr/>
            </p:nvGrpSpPr>
            <p:grpSpPr bwMode="auto">
              <a:xfrm rot="5400000">
                <a:off x="8020" y="6975"/>
                <a:ext cx="792" cy="680"/>
                <a:chOff x="2834" y="2568"/>
                <a:chExt cx="317" cy="272"/>
              </a:xfrm>
            </p:grpSpPr>
            <p:sp>
              <p:nvSpPr>
                <p:cNvPr id="6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7"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8" name="Rectangle 142"/>
              <p:cNvSpPr>
                <a:spLocks noChangeArrowheads="1"/>
              </p:cNvSpPr>
              <p:nvPr/>
            </p:nvSpPr>
            <p:spPr bwMode="auto">
              <a:xfrm rot="5400000" flipH="1">
                <a:off x="8027" y="7466"/>
                <a:ext cx="813" cy="656"/>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grpSp>
        <p:cxnSp>
          <p:nvCxnSpPr>
            <p:cNvPr id="72" name="Conector de Seta Reta 59"/>
            <p:cNvCxnSpPr/>
            <p:nvPr/>
          </p:nvCxnSpPr>
          <p:spPr>
            <a:xfrm flipH="1">
              <a:off x="3189" y="5187"/>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4" name="CaixaDeTexto 47"/>
            <p:cNvSpPr txBox="1"/>
            <p:nvPr/>
          </p:nvSpPr>
          <p:spPr>
            <a:xfrm>
              <a:off x="2510" y="5111"/>
              <a:ext cx="657" cy="804"/>
            </a:xfrm>
            <a:prstGeom prst="rect">
              <a:avLst/>
            </a:prstGeom>
            <a:noFill/>
            <a:ln w="25400">
              <a:noFill/>
            </a:ln>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5" name="Grupo 74"/>
            <p:cNvGrpSpPr/>
            <p:nvPr/>
          </p:nvGrpSpPr>
          <p:grpSpPr>
            <a:xfrm rot="5400000" flipH="1">
              <a:off x="2785" y="5991"/>
              <a:ext cx="1556" cy="1644"/>
              <a:chOff x="7493" y="6919"/>
              <a:chExt cx="1269" cy="1295"/>
            </a:xfrm>
          </p:grpSpPr>
          <p:grpSp>
            <p:nvGrpSpPr>
              <p:cNvPr id="76" name="Group 147"/>
              <p:cNvGrpSpPr/>
              <p:nvPr/>
            </p:nvGrpSpPr>
            <p:grpSpPr bwMode="auto">
              <a:xfrm rot="5400000">
                <a:off x="8020" y="6975"/>
                <a:ext cx="792" cy="680"/>
                <a:chOff x="2834" y="2568"/>
                <a:chExt cx="317" cy="272"/>
              </a:xfrm>
            </p:grpSpPr>
            <p:sp>
              <p:nvSpPr>
                <p:cNvPr id="7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7" name="Rectangle 142"/>
              <p:cNvSpPr>
                <a:spLocks noChangeArrowheads="1"/>
              </p:cNvSpPr>
              <p:nvPr/>
            </p:nvSpPr>
            <p:spPr bwMode="auto">
              <a:xfrm rot="5400000" flipH="1">
                <a:off x="8027" y="7479"/>
                <a:ext cx="813" cy="656"/>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88" name="Conector Reto 8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1" name="Caixa de Texto 23"/>
            <p:cNvSpPr txBox="1"/>
            <p:nvPr/>
          </p:nvSpPr>
          <p:spPr>
            <a:xfrm>
              <a:off x="3868" y="5760"/>
              <a:ext cx="1106" cy="804"/>
            </a:xfrm>
            <a:prstGeom prst="rect">
              <a:avLst/>
            </a:prstGeom>
            <a:noFill/>
            <a:ln w="25400">
              <a:noFill/>
            </a:ln>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94" name="Caixa de Texto 23"/>
            <p:cNvSpPr txBox="1"/>
            <p:nvPr/>
          </p:nvSpPr>
          <p:spPr>
            <a:xfrm>
              <a:off x="2368" y="6841"/>
              <a:ext cx="1195" cy="696"/>
            </a:xfrm>
            <a:prstGeom prst="rect">
              <a:avLst/>
            </a:prstGeom>
            <a:noFill/>
            <a:ln w="25400">
              <a:noFill/>
            </a:ln>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V2</a:t>
              </a:r>
              <a:endParaRPr lang="pt-BR" altLang="en-US" sz="2000" baseline="-25000" dirty="0">
                <a:latin typeface="Comic Sans MS" panose="030F0702030302020204" pitchFamily="66" charset="0"/>
                <a:cs typeface="Comic Sans MS" panose="030F0702030302020204" pitchFamily="66" charset="0"/>
                <a:sym typeface="+mn-ea"/>
              </a:endParaRPr>
            </a:p>
          </p:txBody>
        </p:sp>
      </p:grpSp>
      <p:cxnSp>
        <p:nvCxnSpPr>
          <p:cNvPr id="98" name="Conector Reto 37"/>
          <p:cNvCxnSpPr/>
          <p:nvPr/>
        </p:nvCxnSpPr>
        <p:spPr>
          <a:xfrm>
            <a:off x="7303770" y="658114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22"/>
          <p:cNvCxnSpPr/>
          <p:nvPr/>
        </p:nvCxnSpPr>
        <p:spPr>
          <a:xfrm rot="16200000" flipH="1">
            <a:off x="7224395" y="3703320"/>
            <a:ext cx="49212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7349490" y="3373120"/>
            <a:ext cx="748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sp>
        <p:nvSpPr>
          <p:cNvPr id="102" name="Caixa de Texto 23"/>
          <p:cNvSpPr txBox="1"/>
          <p:nvPr/>
        </p:nvSpPr>
        <p:spPr>
          <a:xfrm>
            <a:off x="7401560" y="5394325"/>
            <a:ext cx="7588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V</a:t>
            </a:r>
            <a:r>
              <a:rPr lang="pt-BR" altLang="en-US" sz="2000" dirty="0">
                <a:latin typeface="Comic Sans MS" panose="030F0702030302020204" pitchFamily="66" charset="0"/>
                <a:cs typeface="Comic Sans MS" panose="030F0702030302020204" pitchFamily="66" charset="0"/>
              </a:rPr>
              <a:t>1</a:t>
            </a:r>
            <a:endParaRPr lang="pt-BR" altLang="en-US" sz="2000" baseline="-25000" dirty="0">
              <a:latin typeface="Comic Sans MS" panose="030F0702030302020204" pitchFamily="66" charset="0"/>
              <a:cs typeface="Comic Sans MS" panose="030F0702030302020204" pitchFamily="66" charset="0"/>
            </a:endParaRPr>
          </a:p>
        </p:txBody>
      </p:sp>
      <p:sp>
        <p:nvSpPr>
          <p:cNvPr id="108" name="Caixa de Texto 23"/>
          <p:cNvSpPr txBox="1"/>
          <p:nvPr/>
        </p:nvSpPr>
        <p:spPr>
          <a:xfrm>
            <a:off x="7620635" y="472757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1" name="Caixa de Texto 61"/>
              <p:cNvSpPr txBox="1"/>
              <p:nvPr/>
            </p:nvSpPr>
            <p:spPr>
              <a:xfrm>
                <a:off x="7425055" y="6070600"/>
                <a:ext cx="6731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1" name="Caixa de Texto 61"/>
              <p:cNvSpPr txBox="1">
                <a:spLocks noRot="1" noChangeAspect="1" noMove="1" noResize="1" noEditPoints="1" noAdjustHandles="1" noChangeArrowheads="1" noChangeShapeType="1" noTextEdit="1"/>
              </p:cNvSpPr>
              <p:nvPr/>
            </p:nvSpPr>
            <p:spPr>
              <a:xfrm>
                <a:off x="7425055" y="6070600"/>
                <a:ext cx="67310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12" name="Grupo 56"/>
          <p:cNvGrpSpPr/>
          <p:nvPr/>
        </p:nvGrpSpPr>
        <p:grpSpPr>
          <a:xfrm rot="5400000" flipH="1">
            <a:off x="6828790" y="5815965"/>
            <a:ext cx="126619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6" name="Conector de Seta Reta 59"/>
          <p:cNvCxnSpPr/>
          <p:nvPr/>
        </p:nvCxnSpPr>
        <p:spPr>
          <a:xfrm flipH="1">
            <a:off x="7349490" y="3460115"/>
            <a:ext cx="0" cy="3282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27" name="CaixaDeTexto 47"/>
          <p:cNvSpPr txBox="1"/>
          <p:nvPr/>
        </p:nvSpPr>
        <p:spPr>
          <a:xfrm>
            <a:off x="6918325" y="3416935"/>
            <a:ext cx="4171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28" name="Grupo 127"/>
          <p:cNvGrpSpPr/>
          <p:nvPr/>
        </p:nvGrpSpPr>
        <p:grpSpPr>
          <a:xfrm rot="5400000" flipH="1">
            <a:off x="7141210" y="3869055"/>
            <a:ext cx="890905" cy="1043940"/>
            <a:chOff x="7493" y="6919"/>
            <a:chExt cx="1269" cy="1295"/>
          </a:xfrm>
        </p:grpSpPr>
        <p:grpSp>
          <p:nvGrpSpPr>
            <p:cNvPr id="129" name="Group 147"/>
            <p:cNvGrpSpPr/>
            <p:nvPr/>
          </p:nvGrpSpPr>
          <p:grpSpPr bwMode="auto">
            <a:xfrm rot="5400000">
              <a:off x="8020" y="6975"/>
              <a:ext cx="792" cy="680"/>
              <a:chOff x="2834" y="2568"/>
              <a:chExt cx="317" cy="272"/>
            </a:xfrm>
          </p:grpSpPr>
          <p:sp>
            <p:nvSpPr>
              <p:cNvPr id="13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8027" y="7479"/>
              <a:ext cx="813" cy="656"/>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36" name="Conector Reto 135"/>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8" name="Caixa de Texto 23"/>
          <p:cNvSpPr txBox="1"/>
          <p:nvPr/>
        </p:nvSpPr>
        <p:spPr>
          <a:xfrm>
            <a:off x="7780655" y="378841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139" name="Caixa de Texto 23"/>
          <p:cNvSpPr txBox="1"/>
          <p:nvPr/>
        </p:nvSpPr>
        <p:spPr>
          <a:xfrm>
            <a:off x="6898005" y="4410710"/>
            <a:ext cx="7588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V2</a:t>
            </a:r>
            <a:endParaRPr lang="pt-BR" altLang="en-US" sz="2000" baseline="-25000" dirty="0">
              <a:latin typeface="Comic Sans MS" panose="030F0702030302020204" pitchFamily="66" charset="0"/>
              <a:cs typeface="Comic Sans MS" panose="030F0702030302020204" pitchFamily="66" charset="0"/>
              <a:sym typeface="+mn-ea"/>
            </a:endParaRPr>
          </a:p>
        </p:txBody>
      </p:sp>
      <p:grpSp>
        <p:nvGrpSpPr>
          <p:cNvPr id="140" name="Group 77"/>
          <p:cNvGrpSpPr/>
          <p:nvPr/>
        </p:nvGrpSpPr>
        <p:grpSpPr>
          <a:xfrm flipH="1">
            <a:off x="7446010" y="4809490"/>
            <a:ext cx="223520" cy="525145"/>
            <a:chOff x="16882" y="7446"/>
            <a:chExt cx="352" cy="1163"/>
          </a:xfrm>
        </p:grpSpPr>
        <p:cxnSp>
          <p:nvCxnSpPr>
            <p:cNvPr id="141"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2"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grpSp>
      <p:sp>
        <p:nvSpPr>
          <p:cNvPr id="146" name="Line 93"/>
          <p:cNvSpPr>
            <a:spLocks noChangeShapeType="1"/>
          </p:cNvSpPr>
          <p:nvPr/>
        </p:nvSpPr>
        <p:spPr bwMode="auto">
          <a:xfrm>
            <a:off x="7665522" y="5081178"/>
            <a:ext cx="27393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mc:AlternateContent xmlns:mc="http://schemas.openxmlformats.org/markup-compatibility/2006">
        <mc:Choice xmlns:a14="http://schemas.microsoft.com/office/drawing/2010/main" Requires="a14">
          <p:sp>
            <p:nvSpPr>
              <p:cNvPr id="147" name="Caixa de Texto 5"/>
              <p:cNvSpPr txBox="1"/>
              <p:nvPr/>
            </p:nvSpPr>
            <p:spPr>
              <a:xfrm>
                <a:off x="8685530" y="4618990"/>
                <a:ext cx="2893060" cy="89852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𝑣𝑜</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47" name="Caixa de Texto 5"/>
              <p:cNvSpPr txBox="1">
                <a:spLocks noRot="1" noChangeAspect="1" noMove="1" noResize="1" noEditPoints="1" noAdjustHandles="1" noChangeArrowheads="1" noChangeShapeType="1" noTextEdit="1"/>
              </p:cNvSpPr>
              <p:nvPr/>
            </p:nvSpPr>
            <p:spPr>
              <a:xfrm>
                <a:off x="8685530" y="4618990"/>
                <a:ext cx="2893060" cy="898525"/>
              </a:xfrm>
              <a:prstGeom prst="rect">
                <a:avLst/>
              </a:prstGeom>
              <a:blipFill rotWithShape="1">
                <a:blip r:embed="rId3"/>
                <a:stretch>
                  <a:fillRect l="-658" t="-3392" r="-658" b="-2120"/>
                </a:stretch>
              </a:blipFill>
              <a:ln w="38100">
                <a:solidFill>
                  <a:srgbClr val="FFFF00"/>
                </a:solidFill>
              </a:ln>
            </p:spPr>
            <p:txBody>
              <a:bodyPr/>
              <a:lstStyle/>
              <a:p>
                <a:r>
                  <a:rPr lang="pt-BR" altLang="en-US">
                    <a:noFill/>
                  </a:rPr>
                  <a:t> </a:t>
                </a:r>
              </a:p>
            </p:txBody>
          </p:sp>
        </mc:Fallback>
      </mc:AlternateContent>
      <p:sp>
        <p:nvSpPr>
          <p:cNvPr id="148" name="Caixa de Texto 23"/>
          <p:cNvSpPr txBox="1"/>
          <p:nvPr/>
        </p:nvSpPr>
        <p:spPr>
          <a:xfrm>
            <a:off x="6814185" y="4819015"/>
            <a:ext cx="102044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2" name="Caixa de Texto 5"/>
              <p:cNvSpPr txBox="1"/>
              <p:nvPr/>
            </p:nvSpPr>
            <p:spPr>
              <a:xfrm>
                <a:off x="3176905" y="4495800"/>
                <a:ext cx="2825115" cy="89852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𝑣𝑜</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2</m:t>
                              </m:r>
                            </m:sub>
                          </m:sSub>
                        </m:den>
                      </m:f>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2" name="Caixa de Texto 5"/>
              <p:cNvSpPr txBox="1">
                <a:spLocks noRot="1" noChangeAspect="1" noMove="1" noResize="1" noEditPoints="1" noAdjustHandles="1" noChangeArrowheads="1" noChangeShapeType="1" noTextEdit="1"/>
              </p:cNvSpPr>
              <p:nvPr/>
            </p:nvSpPr>
            <p:spPr>
              <a:xfrm>
                <a:off x="3176905" y="4495800"/>
                <a:ext cx="2825115" cy="898525"/>
              </a:xfrm>
              <a:prstGeom prst="rect">
                <a:avLst/>
              </a:prstGeom>
              <a:blipFill rotWithShape="1">
                <a:blip r:embed="rId4"/>
                <a:stretch>
                  <a:fillRect l="-674" t="-3392" r="-674" b="-2120"/>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5" name="Caixa de Texto 114"/>
          <p:cNvSpPr txBox="1"/>
          <p:nvPr/>
        </p:nvSpPr>
        <p:spPr>
          <a:xfrm>
            <a:off x="455930" y="171450"/>
            <a:ext cx="11279505" cy="1476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Um par diferencial com cascode e carga ativa com Wilson modificado apresentara um ganho bastante elevado. Praticamente serve como AmpOp</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7" name="Caixa de Texto 73"/>
          <p:cNvSpPr txBox="1"/>
          <p:nvPr/>
        </p:nvSpPr>
        <p:spPr>
          <a:xfrm>
            <a:off x="5183505" y="1735455"/>
            <a:ext cx="6068060"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M</a:t>
            </a:r>
            <a:r>
              <a:rPr lang="pt-BR" altLang="en-US" sz="2400" b="1" baseline="-25000" dirty="0" smtClean="0">
                <a:latin typeface="Comic Sans MS" panose="030F0702030302020204" pitchFamily="66" charset="0"/>
                <a:cs typeface="Comic Sans MS" panose="030F0702030302020204" pitchFamily="66" charset="0"/>
                <a:sym typeface="+mn-ea"/>
              </a:rPr>
              <a:t>p3</a:t>
            </a:r>
            <a:r>
              <a:rPr lang="pt-BR" altLang="en-US" sz="2400" b="1" dirty="0" smtClean="0">
                <a:latin typeface="Comic Sans MS" panose="030F0702030302020204" pitchFamily="66" charset="0"/>
                <a:cs typeface="Comic Sans MS" panose="030F0702030302020204" pitchFamily="66" charset="0"/>
                <a:sym typeface="+mn-ea"/>
              </a:rPr>
              <a:t>=M</a:t>
            </a:r>
            <a:r>
              <a:rPr lang="pt-BR" altLang="en-US" sz="2400" b="1" baseline="-25000" dirty="0" smtClean="0">
                <a:latin typeface="Comic Sans MS" panose="030F0702030302020204" pitchFamily="66" charset="0"/>
                <a:cs typeface="Comic Sans MS" panose="030F0702030302020204" pitchFamily="66" charset="0"/>
                <a:sym typeface="+mn-ea"/>
              </a:rPr>
              <a:t>p4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 name="Conector Reto 37"/>
          <p:cNvCxnSpPr/>
          <p:nvPr/>
        </p:nvCxnSpPr>
        <p:spPr>
          <a:xfrm>
            <a:off x="2750889" y="66806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1945560" y="67343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1947645" y="58198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flipH="1">
            <a:off x="4000500" y="31064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7" name="Conector Reto 49"/>
          <p:cNvCxnSpPr/>
          <p:nvPr/>
        </p:nvCxnSpPr>
        <p:spPr>
          <a:xfrm flipH="1">
            <a:off x="2827020" y="58197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de Seta Reta 59"/>
          <p:cNvCxnSpPr/>
          <p:nvPr/>
        </p:nvCxnSpPr>
        <p:spPr>
          <a:xfrm flipH="1">
            <a:off x="2042747" y="43014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32" name="Conector de Seta Reta 59"/>
          <p:cNvCxnSpPr/>
          <p:nvPr/>
        </p:nvCxnSpPr>
        <p:spPr>
          <a:xfrm flipH="1">
            <a:off x="3642312" y="42912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2033819" y="426684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36" name="CaixaDeTexto 47"/>
          <p:cNvSpPr txBox="1"/>
          <p:nvPr/>
        </p:nvSpPr>
        <p:spPr>
          <a:xfrm>
            <a:off x="3150149" y="425668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44" name="Conector Reto 21"/>
          <p:cNvCxnSpPr/>
          <p:nvPr/>
        </p:nvCxnSpPr>
        <p:spPr>
          <a:xfrm rot="5400000">
            <a:off x="2684780" y="60617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Caixa de Texto 23"/>
          <p:cNvSpPr txBox="1"/>
          <p:nvPr/>
        </p:nvSpPr>
        <p:spPr>
          <a:xfrm>
            <a:off x="2105760" y="605992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V="1">
            <a:off x="2934371" y="5816957"/>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a:off x="2747645" y="5977890"/>
            <a:ext cx="353060" cy="422910"/>
            <a:chOff x="7555792" y="2647951"/>
            <a:chExt cx="387626" cy="552342"/>
          </a:xfrm>
          <a:solidFill>
            <a:srgbClr val="00B0F0">
              <a:alpha val="97000"/>
            </a:srgbClr>
          </a:solidFill>
        </p:grpSpPr>
        <p:sp>
          <p:nvSpPr>
            <p:cNvPr id="66" name="Elipse 6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9" name="Conector Reto 49"/>
          <p:cNvCxnSpPr/>
          <p:nvPr/>
        </p:nvCxnSpPr>
        <p:spPr>
          <a:xfrm flipH="1">
            <a:off x="2359025" y="389509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49"/>
          <p:cNvCxnSpPr/>
          <p:nvPr/>
        </p:nvCxnSpPr>
        <p:spPr>
          <a:xfrm flipH="1">
            <a:off x="1972945" y="173799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flipH="1">
            <a:off x="2885392" y="147634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2317750" y="320738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73" name="CaixaDeTexto 47"/>
          <p:cNvSpPr txBox="1"/>
          <p:nvPr/>
        </p:nvSpPr>
        <p:spPr>
          <a:xfrm>
            <a:off x="4047404" y="501550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74" name="CaixaDeTexto 47"/>
          <p:cNvSpPr txBox="1"/>
          <p:nvPr/>
        </p:nvSpPr>
        <p:spPr>
          <a:xfrm>
            <a:off x="105959" y="501550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5400000" flipH="1">
            <a:off x="1519586" y="3544283"/>
            <a:ext cx="983675" cy="1160131"/>
            <a:chOff x="7493" y="6919"/>
            <a:chExt cx="1263" cy="1439"/>
          </a:xfrm>
        </p:grpSpPr>
        <p:grpSp>
          <p:nvGrpSpPr>
            <p:cNvPr id="77" name="Group 147"/>
            <p:cNvGrpSpPr/>
            <p:nvPr/>
          </p:nvGrpSpPr>
          <p:grpSpPr bwMode="auto">
            <a:xfrm rot="5400000">
              <a:off x="8020" y="6975"/>
              <a:ext cx="792" cy="680"/>
              <a:chOff x="2834" y="2568"/>
              <a:chExt cx="317" cy="272"/>
            </a:xfrm>
          </p:grpSpPr>
          <p:sp>
            <p:nvSpPr>
              <p:cNvPr id="7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9" name="Rectangle 142"/>
            <p:cNvSpPr>
              <a:spLocks noChangeArrowheads="1"/>
            </p:cNvSpPr>
            <p:nvPr/>
          </p:nvSpPr>
          <p:spPr bwMode="auto">
            <a:xfrm rot="5400000" flipH="1">
              <a:off x="8009" y="7656"/>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90" name="Conector Reto 89"/>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upo 2"/>
          <p:cNvGrpSpPr/>
          <p:nvPr/>
        </p:nvGrpSpPr>
        <p:grpSpPr>
          <a:xfrm rot="16200000">
            <a:off x="846800" y="4330880"/>
            <a:ext cx="1665939" cy="1277031"/>
            <a:chOff x="7493" y="6596"/>
            <a:chExt cx="2139" cy="1584"/>
          </a:xfrm>
        </p:grpSpPr>
        <p:sp>
          <p:nvSpPr>
            <p:cNvPr id="92"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3" name="Group 147"/>
            <p:cNvGrpSpPr/>
            <p:nvPr/>
          </p:nvGrpSpPr>
          <p:grpSpPr bwMode="auto">
            <a:xfrm rot="5400000">
              <a:off x="7858" y="6813"/>
              <a:ext cx="1114" cy="680"/>
              <a:chOff x="2705" y="2568"/>
              <a:chExt cx="446" cy="272"/>
            </a:xfrm>
          </p:grpSpPr>
          <p:sp>
            <p:nvSpPr>
              <p:cNvPr id="9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9"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0"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 name="Grupo 100"/>
          <p:cNvGrpSpPr/>
          <p:nvPr/>
        </p:nvGrpSpPr>
        <p:grpSpPr>
          <a:xfrm rot="5400000" flipH="1">
            <a:off x="3363513" y="4800835"/>
            <a:ext cx="983675" cy="1020657"/>
            <a:chOff x="7493" y="6919"/>
            <a:chExt cx="1263" cy="1266"/>
          </a:xfrm>
        </p:grpSpPr>
        <p:grpSp>
          <p:nvGrpSpPr>
            <p:cNvPr id="102" name="Group 147"/>
            <p:cNvGrpSpPr/>
            <p:nvPr/>
          </p:nvGrpSpPr>
          <p:grpSpPr bwMode="auto">
            <a:xfrm rot="5400000">
              <a:off x="8020" y="6975"/>
              <a:ext cx="792" cy="680"/>
              <a:chOff x="2834" y="2568"/>
              <a:chExt cx="317" cy="272"/>
            </a:xfrm>
          </p:grpSpPr>
          <p:sp>
            <p:nvSpPr>
              <p:cNvPr id="10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9" name="Rectangle 142"/>
            <p:cNvSpPr>
              <a:spLocks noChangeArrowheads="1"/>
            </p:cNvSpPr>
            <p:nvPr/>
          </p:nvSpPr>
          <p:spPr bwMode="auto">
            <a:xfrm rot="5400000" flipH="1">
              <a:off x="7971"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11" name="Conector Reto 110"/>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2" name="Line 56"/>
          <p:cNvSpPr>
            <a:spLocks noChangeShapeType="1"/>
          </p:cNvSpPr>
          <p:nvPr/>
        </p:nvSpPr>
        <p:spPr bwMode="auto">
          <a:xfrm rot="21600000" flipH="1">
            <a:off x="3724817" y="4145952"/>
            <a:ext cx="1612" cy="68382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3" name="Grupo 2"/>
          <p:cNvGrpSpPr/>
          <p:nvPr/>
        </p:nvGrpSpPr>
        <p:grpSpPr>
          <a:xfrm rot="16200000">
            <a:off x="3091056" y="3170370"/>
            <a:ext cx="746129" cy="1277031"/>
            <a:chOff x="8075" y="6596"/>
            <a:chExt cx="958" cy="1584"/>
          </a:xfrm>
        </p:grpSpPr>
        <p:sp>
          <p:nvSpPr>
            <p:cNvPr id="115" name="Line 56"/>
            <p:cNvSpPr>
              <a:spLocks noChangeShapeType="1"/>
            </p:cNvSpPr>
            <p:nvPr/>
          </p:nvSpPr>
          <p:spPr bwMode="auto">
            <a:xfrm rot="5400000" flipH="1">
              <a:off x="8893" y="7570"/>
              <a:ext cx="2" cy="27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6" name="Group 147"/>
            <p:cNvGrpSpPr/>
            <p:nvPr/>
          </p:nvGrpSpPr>
          <p:grpSpPr bwMode="auto">
            <a:xfrm rot="5400000">
              <a:off x="7858" y="6813"/>
              <a:ext cx="1114" cy="680"/>
              <a:chOff x="2705" y="2568"/>
              <a:chExt cx="446" cy="272"/>
            </a:xfrm>
          </p:grpSpPr>
          <p:sp>
            <p:nvSpPr>
              <p:cNvPr id="11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93"/>
              <p:cNvSpPr>
                <a:spLocks noChangeShapeType="1"/>
              </p:cNvSpPr>
              <p:nvPr/>
            </p:nvSpPr>
            <p:spPr bwMode="auto">
              <a:xfrm flipH="1">
                <a:off x="2705" y="2692"/>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22"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grpSp>
      <p:grpSp>
        <p:nvGrpSpPr>
          <p:cNvPr id="126" name="Grupo 46"/>
          <p:cNvGrpSpPr/>
          <p:nvPr/>
        </p:nvGrpSpPr>
        <p:grpSpPr>
          <a:xfrm rot="0" flipV="1">
            <a:off x="1617978" y="1716364"/>
            <a:ext cx="2440821" cy="1069382"/>
            <a:chOff x="3151" y="7238"/>
            <a:chExt cx="3844" cy="1684"/>
          </a:xfrm>
        </p:grpSpPr>
        <p:grpSp>
          <p:nvGrpSpPr>
            <p:cNvPr id="130" name="Grupo 47"/>
            <p:cNvGrpSpPr/>
            <p:nvPr/>
          </p:nvGrpSpPr>
          <p:grpSpPr>
            <a:xfrm rot="16200000">
              <a:off x="3563" y="6825"/>
              <a:ext cx="1684" cy="2510"/>
              <a:chOff x="7802" y="7258"/>
              <a:chExt cx="1373" cy="1977"/>
            </a:xfrm>
          </p:grpSpPr>
          <p:sp>
            <p:nvSpPr>
              <p:cNvPr id="132" name="Line 56"/>
              <p:cNvSpPr>
                <a:spLocks noChangeShapeType="1"/>
              </p:cNvSpPr>
              <p:nvPr/>
            </p:nvSpPr>
            <p:spPr bwMode="auto">
              <a:xfrm rot="5400000" flipH="1">
                <a:off x="8966" y="7501"/>
                <a:ext cx="2" cy="416"/>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3" name="Group 147"/>
              <p:cNvGrpSpPr/>
              <p:nvPr/>
            </p:nvGrpSpPr>
            <p:grpSpPr bwMode="auto">
              <a:xfrm rot="5400000">
                <a:off x="7635" y="8114"/>
                <a:ext cx="1557" cy="685"/>
                <a:chOff x="3138" y="2568"/>
                <a:chExt cx="623" cy="274"/>
              </a:xfrm>
            </p:grpSpPr>
            <p:sp>
              <p:nvSpPr>
                <p:cNvPr id="134" name="Line 82"/>
                <p:cNvSpPr>
                  <a:spLocks noChangeShapeType="1"/>
                </p:cNvSpPr>
                <p:nvPr/>
              </p:nvSpPr>
              <p:spPr bwMode="auto">
                <a:xfrm>
                  <a:off x="3287"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8" name="Line 83"/>
                <p:cNvSpPr>
                  <a:spLocks noChangeShapeType="1"/>
                </p:cNvSpPr>
                <p:nvPr/>
              </p:nvSpPr>
              <p:spPr bwMode="auto">
                <a:xfrm>
                  <a:off x="3309"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9" name="Line 84"/>
                <p:cNvSpPr>
                  <a:spLocks noChangeShapeType="1"/>
                </p:cNvSpPr>
                <p:nvPr/>
              </p:nvSpPr>
              <p:spPr bwMode="auto">
                <a:xfrm>
                  <a:off x="3151"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5"/>
                <p:cNvSpPr>
                  <a:spLocks noChangeShapeType="1"/>
                </p:cNvSpPr>
                <p:nvPr/>
              </p:nvSpPr>
              <p:spPr bwMode="auto">
                <a:xfrm flipV="1">
                  <a:off x="3138"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93"/>
                <p:cNvSpPr>
                  <a:spLocks noChangeShapeType="1"/>
                </p:cNvSpPr>
                <p:nvPr/>
              </p:nvSpPr>
              <p:spPr bwMode="auto">
                <a:xfrm flipH="1">
                  <a:off x="3368" y="2699"/>
                  <a:ext cx="393"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2" name="Rectangle 142"/>
              <p:cNvSpPr>
                <a:spLocks noChangeArrowheads="1"/>
              </p:cNvSpPr>
              <p:nvPr/>
            </p:nvSpPr>
            <p:spPr bwMode="auto">
              <a:xfrm rot="5400000" flipH="1" flipV="1">
                <a:off x="8007" y="7428"/>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43" name="Conector Reto 61"/>
              <p:cNvCxnSpPr/>
              <p:nvPr/>
            </p:nvCxnSpPr>
            <p:spPr>
              <a:xfrm rot="5400000">
                <a:off x="7937" y="7568"/>
                <a:ext cx="7" cy="27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4" name="Grupo 75"/>
            <p:cNvGrpSpPr/>
            <p:nvPr/>
          </p:nvGrpSpPr>
          <p:grpSpPr>
            <a:xfrm rot="16200000">
              <a:off x="5525" y="7440"/>
              <a:ext cx="1217" cy="1722"/>
              <a:chOff x="7817" y="7376"/>
              <a:chExt cx="992" cy="1356"/>
            </a:xfrm>
          </p:grpSpPr>
          <p:grpSp>
            <p:nvGrpSpPr>
              <p:cNvPr id="146" name="Group 147"/>
              <p:cNvGrpSpPr/>
              <p:nvPr/>
            </p:nvGrpSpPr>
            <p:grpSpPr bwMode="auto">
              <a:xfrm rot="5400000">
                <a:off x="8008" y="7497"/>
                <a:ext cx="922" cy="680"/>
                <a:chOff x="3017" y="2547"/>
                <a:chExt cx="369" cy="272"/>
              </a:xfrm>
            </p:grpSpPr>
            <p:sp>
              <p:nvSpPr>
                <p:cNvPr id="147" name="Line 84"/>
                <p:cNvSpPr>
                  <a:spLocks noChangeShapeType="1"/>
                </p:cNvSpPr>
                <p:nvPr/>
              </p:nvSpPr>
              <p:spPr bwMode="auto">
                <a:xfrm>
                  <a:off x="3227" y="2547"/>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8" name="Line 85"/>
                <p:cNvSpPr>
                  <a:spLocks noChangeShapeType="1"/>
                </p:cNvSpPr>
                <p:nvPr/>
              </p:nvSpPr>
              <p:spPr bwMode="auto">
                <a:xfrm flipV="1">
                  <a:off x="3227" y="2819"/>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3017" y="2697"/>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5" name="Line 82"/>
                <p:cNvSpPr>
                  <a:spLocks noChangeShapeType="1"/>
                </p:cNvSpPr>
                <p:nvPr/>
              </p:nvSpPr>
              <p:spPr bwMode="auto">
                <a:xfrm>
                  <a:off x="3205"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7" name="Line 83"/>
                <p:cNvSpPr>
                  <a:spLocks noChangeShapeType="1"/>
                </p:cNvSpPr>
                <p:nvPr/>
              </p:nvSpPr>
              <p:spPr bwMode="auto">
                <a:xfrm>
                  <a:off x="3227"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9" name="Rectangle 142"/>
              <p:cNvSpPr>
                <a:spLocks noChangeArrowheads="1"/>
              </p:cNvSpPr>
              <p:nvPr/>
            </p:nvSpPr>
            <p:spPr bwMode="auto">
              <a:xfrm rot="16200000" flipH="1">
                <a:off x="8113" y="8089"/>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0" name="Conector Reto 109"/>
              <p:cNvCxnSpPr/>
              <p:nvPr/>
            </p:nvCxnSpPr>
            <p:spPr>
              <a:xfrm rot="5400000">
                <a:off x="7975" y="8145"/>
                <a:ext cx="7" cy="32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80" name="Forma livre 115"/>
            <p:cNvSpPr/>
            <p:nvPr/>
          </p:nvSpPr>
          <p:spPr>
            <a:xfrm flipH="1">
              <a:off x="5391" y="7525"/>
              <a:ext cx="1052" cy="62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1" name="Elipse 118"/>
          <p:cNvSpPr/>
          <p:nvPr/>
        </p:nvSpPr>
        <p:spPr>
          <a:xfrm>
            <a:off x="2293620" y="21342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82" name="Grupo 181"/>
          <p:cNvGrpSpPr/>
          <p:nvPr/>
        </p:nvGrpSpPr>
        <p:grpSpPr>
          <a:xfrm>
            <a:off x="3214370" y="2132330"/>
            <a:ext cx="497840" cy="490855"/>
            <a:chOff x="4326" y="3197"/>
            <a:chExt cx="784" cy="773"/>
          </a:xfrm>
        </p:grpSpPr>
        <p:sp>
          <p:nvSpPr>
            <p:cNvPr id="183" name="Line 56"/>
            <p:cNvSpPr>
              <a:spLocks noChangeShapeType="1"/>
            </p:cNvSpPr>
            <p:nvPr/>
          </p:nvSpPr>
          <p:spPr bwMode="auto">
            <a:xfrm flipH="1">
              <a:off x="5107" y="3743"/>
              <a:ext cx="3" cy="22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84" name="Elipse 119"/>
            <p:cNvSpPr/>
            <p:nvPr/>
          </p:nvSpPr>
          <p:spPr>
            <a:xfrm>
              <a:off x="4326" y="3197"/>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5" name="Rectangle 140"/>
          <p:cNvSpPr>
            <a:spLocks noChangeArrowheads="1"/>
          </p:cNvSpPr>
          <p:nvPr/>
        </p:nvSpPr>
        <p:spPr bwMode="auto">
          <a:xfrm flipH="1">
            <a:off x="2483485" y="1675765"/>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nvGrpSpPr>
          <p:cNvPr id="186" name="Grupo 2"/>
          <p:cNvGrpSpPr/>
          <p:nvPr/>
        </p:nvGrpSpPr>
        <p:grpSpPr>
          <a:xfrm rot="16200000">
            <a:off x="2763297" y="2182682"/>
            <a:ext cx="991463" cy="1665623"/>
            <a:chOff x="7851" y="6114"/>
            <a:chExt cx="1273" cy="2066"/>
          </a:xfrm>
        </p:grpSpPr>
        <p:sp>
          <p:nvSpPr>
            <p:cNvPr id="187" name="Line 56"/>
            <p:cNvSpPr>
              <a:spLocks noChangeShapeType="1"/>
            </p:cNvSpPr>
            <p:nvPr/>
          </p:nvSpPr>
          <p:spPr bwMode="auto">
            <a:xfrm rot="5400000" flipH="1">
              <a:off x="8938"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8" name="Group 147"/>
            <p:cNvGrpSpPr/>
            <p:nvPr/>
          </p:nvGrpSpPr>
          <p:grpSpPr bwMode="auto">
            <a:xfrm rot="5400000">
              <a:off x="7617" y="6572"/>
              <a:ext cx="1596" cy="680"/>
              <a:chOff x="2512" y="2568"/>
              <a:chExt cx="639" cy="272"/>
            </a:xfrm>
          </p:grpSpPr>
          <p:sp>
            <p:nvSpPr>
              <p:cNvPr id="18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3" name="Line 93"/>
              <p:cNvSpPr>
                <a:spLocks noChangeShapeType="1"/>
              </p:cNvSpPr>
              <p:nvPr/>
            </p:nvSpPr>
            <p:spPr bwMode="auto">
              <a:xfrm flipH="1">
                <a:off x="2512" y="2695"/>
                <a:ext cx="42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4"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p4</a:t>
              </a:r>
              <a:endParaRPr lang="pt-BR" sz="2400" baseline="-25000" dirty="0"/>
            </a:p>
          </p:txBody>
        </p:sp>
        <p:cxnSp>
          <p:nvCxnSpPr>
            <p:cNvPr id="195" name="Conector Reto 11"/>
            <p:cNvCxnSpPr/>
            <p:nvPr/>
          </p:nvCxnSpPr>
          <p:spPr>
            <a:xfrm rot="5400000">
              <a:off x="7963" y="7603"/>
              <a:ext cx="7" cy="23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 name="Elipse 119"/>
          <p:cNvSpPr/>
          <p:nvPr/>
        </p:nvSpPr>
        <p:spPr>
          <a:xfrm>
            <a:off x="3223260" y="297434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97" name="Conector Reto 49"/>
          <p:cNvCxnSpPr/>
          <p:nvPr/>
        </p:nvCxnSpPr>
        <p:spPr>
          <a:xfrm>
            <a:off x="3718660" y="351103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8" name="Grupo 2"/>
          <p:cNvGrpSpPr/>
          <p:nvPr/>
        </p:nvGrpSpPr>
        <p:grpSpPr>
          <a:xfrm rot="5400000" flipH="1">
            <a:off x="1546492" y="2859222"/>
            <a:ext cx="849714" cy="740904"/>
            <a:chOff x="7667" y="7258"/>
            <a:chExt cx="1091" cy="919"/>
          </a:xfrm>
        </p:grpSpPr>
        <p:grpSp>
          <p:nvGrpSpPr>
            <p:cNvPr id="200" name="Group 147"/>
            <p:cNvGrpSpPr/>
            <p:nvPr/>
          </p:nvGrpSpPr>
          <p:grpSpPr bwMode="auto">
            <a:xfrm rot="5400000">
              <a:off x="8189" y="7144"/>
              <a:ext cx="452" cy="680"/>
              <a:chOff x="2970" y="2568"/>
              <a:chExt cx="181" cy="272"/>
            </a:xfrm>
          </p:grpSpPr>
          <p:sp>
            <p:nvSpPr>
              <p:cNvPr id="20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06" name="Rectangle 142"/>
            <p:cNvSpPr>
              <a:spLocks noChangeArrowheads="1"/>
            </p:cNvSpPr>
            <p:nvPr/>
          </p:nvSpPr>
          <p:spPr bwMode="auto">
            <a:xfrm rot="5400000" flipH="1">
              <a:off x="8056" y="747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p3</a:t>
              </a:r>
              <a:endParaRPr lang="pt-BR" sz="2400" baseline="-25000" dirty="0"/>
            </a:p>
          </p:txBody>
        </p:sp>
        <p:cxnSp>
          <p:nvCxnSpPr>
            <p:cNvPr id="207" name="Conector Reto 11"/>
            <p:cNvCxnSpPr/>
            <p:nvPr/>
          </p:nvCxnSpPr>
          <p:spPr>
            <a:xfrm rot="5400000">
              <a:off x="7871" y="7524"/>
              <a:ext cx="7" cy="41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8" name="Elipse 119"/>
          <p:cNvSpPr/>
          <p:nvPr/>
        </p:nvSpPr>
        <p:spPr>
          <a:xfrm>
            <a:off x="2334260" y="29578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9" name="Forma livre 115"/>
          <p:cNvSpPr/>
          <p:nvPr/>
        </p:nvSpPr>
        <p:spPr>
          <a:xfrm flipV="1">
            <a:off x="1956999" y="3037843"/>
            <a:ext cx="667987" cy="399414"/>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210" name="Caixa de Texto 8"/>
              <p:cNvSpPr txBox="1"/>
              <p:nvPr/>
            </p:nvSpPr>
            <p:spPr>
              <a:xfrm>
                <a:off x="4791710" y="3787775"/>
                <a:ext cx="7157720" cy="8286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𝑑𝑝</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4</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4791710" y="3787775"/>
                <a:ext cx="7157720" cy="828675"/>
              </a:xfrm>
              <a:prstGeom prst="rect">
                <a:avLst/>
              </a:prstGeom>
              <a:blipFill rotWithShape="1">
                <a:blip r:embed="rId1"/>
                <a:stretch>
                  <a:fillRect l="-311" t="-2682" r="-311" b="-2682"/>
                </a:stretch>
              </a:blipFill>
              <a:ln w="44450">
                <a:solidFill>
                  <a:srgbClr val="FFFF00"/>
                </a:solidFill>
              </a:ln>
            </p:spPr>
            <p:txBody>
              <a:bodyPr/>
              <a:lstStyle/>
              <a:p>
                <a:r>
                  <a:rPr lang="pt-BR" altLang="en-US">
                    <a:noFill/>
                  </a:rPr>
                  <a:t> </a:t>
                </a:r>
              </a:p>
            </p:txBody>
          </p:sp>
        </mc:Fallback>
      </mc:AlternateContent>
      <p:sp>
        <p:nvSpPr>
          <p:cNvPr id="211" name="Caixa de Texto 73"/>
          <p:cNvSpPr txBox="1"/>
          <p:nvPr/>
        </p:nvSpPr>
        <p:spPr>
          <a:xfrm>
            <a:off x="4791710" y="2577465"/>
            <a:ext cx="6460490"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diferencial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12" name="Caixa de Texto 73"/>
          <p:cNvSpPr txBox="1"/>
          <p:nvPr/>
        </p:nvSpPr>
        <p:spPr>
          <a:xfrm>
            <a:off x="4000500" y="5481955"/>
            <a:ext cx="7939405" cy="119888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Esta topologia é dificil de aplicar dado o número de transistores em série (cinco se considerarmos a fonte de corrente)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21"/>
          <p:cNvCxnSpPr/>
          <p:nvPr/>
        </p:nvCxnSpPr>
        <p:spPr>
          <a:xfrm rot="16200000" flipV="1">
            <a:off x="2723247" y="3748431"/>
            <a:ext cx="32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5" name="Caixa de Texto 114"/>
          <p:cNvSpPr txBox="1"/>
          <p:nvPr/>
        </p:nvSpPr>
        <p:spPr>
          <a:xfrm>
            <a:off x="455930" y="171450"/>
            <a:ext cx="1127950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Exemplo: qual o ganho diferencial do circuito p</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7" name="Caixa de Texto 73"/>
          <p:cNvSpPr txBox="1"/>
          <p:nvPr/>
        </p:nvSpPr>
        <p:spPr>
          <a:xfrm>
            <a:off x="5426075" y="1277620"/>
            <a:ext cx="6068060"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M</a:t>
            </a:r>
            <a:r>
              <a:rPr lang="pt-BR" altLang="en-US" sz="2400" b="1" baseline="-25000" dirty="0" smtClean="0">
                <a:latin typeface="Comic Sans MS" panose="030F0702030302020204" pitchFamily="66" charset="0"/>
                <a:cs typeface="Comic Sans MS" panose="030F0702030302020204" pitchFamily="66" charset="0"/>
                <a:sym typeface="+mn-ea"/>
              </a:rPr>
              <a:t>p1</a:t>
            </a:r>
            <a:r>
              <a:rPr lang="pt-BR" altLang="en-US" sz="2400" b="1" dirty="0" smtClean="0">
                <a:latin typeface="Comic Sans MS" panose="030F0702030302020204" pitchFamily="66" charset="0"/>
                <a:cs typeface="Comic Sans MS" panose="030F0702030302020204" pitchFamily="66" charset="0"/>
                <a:sym typeface="+mn-ea"/>
              </a:rPr>
              <a:t>=M</a:t>
            </a:r>
            <a:r>
              <a:rPr lang="pt-BR" altLang="en-US" sz="2400" b="1" baseline="-25000" dirty="0" smtClean="0">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 name="Conector Reto 37"/>
          <p:cNvCxnSpPr/>
          <p:nvPr/>
        </p:nvCxnSpPr>
        <p:spPr>
          <a:xfrm>
            <a:off x="2750889" y="66806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1947645" y="58198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flipH="1">
            <a:off x="4000500" y="31064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7" name="Conector Reto 49"/>
          <p:cNvCxnSpPr/>
          <p:nvPr/>
        </p:nvCxnSpPr>
        <p:spPr>
          <a:xfrm flipH="1">
            <a:off x="2827020" y="58197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de Seta Reta 59"/>
          <p:cNvCxnSpPr/>
          <p:nvPr/>
        </p:nvCxnSpPr>
        <p:spPr>
          <a:xfrm flipH="1">
            <a:off x="2042747" y="43014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32" name="Conector de Seta Reta 59"/>
          <p:cNvCxnSpPr/>
          <p:nvPr/>
        </p:nvCxnSpPr>
        <p:spPr>
          <a:xfrm flipH="1">
            <a:off x="3642312" y="42912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2033819" y="426684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36" name="CaixaDeTexto 47"/>
          <p:cNvSpPr txBox="1"/>
          <p:nvPr/>
        </p:nvSpPr>
        <p:spPr>
          <a:xfrm>
            <a:off x="3149514" y="425668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44" name="Conector Reto 21"/>
          <p:cNvCxnSpPr/>
          <p:nvPr/>
        </p:nvCxnSpPr>
        <p:spPr>
          <a:xfrm rot="5400000">
            <a:off x="2684780" y="60617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Caixa de Texto 23"/>
          <p:cNvSpPr txBox="1"/>
          <p:nvPr/>
        </p:nvSpPr>
        <p:spPr>
          <a:xfrm>
            <a:off x="2105760" y="605992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V="1">
            <a:off x="2934371" y="5816957"/>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a:off x="2747645" y="5977890"/>
            <a:ext cx="353060" cy="422910"/>
            <a:chOff x="7555792" y="2647951"/>
            <a:chExt cx="387626" cy="552342"/>
          </a:xfrm>
          <a:solidFill>
            <a:srgbClr val="00B0F0">
              <a:alpha val="97000"/>
            </a:srgbClr>
          </a:solidFill>
        </p:grpSpPr>
        <p:sp>
          <p:nvSpPr>
            <p:cNvPr id="66" name="Elipse 6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0" name="Conector Reto 49"/>
          <p:cNvCxnSpPr/>
          <p:nvPr/>
        </p:nvCxnSpPr>
        <p:spPr>
          <a:xfrm flipH="1">
            <a:off x="1972945" y="173799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flipH="1">
            <a:off x="2885392" y="147634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4047404" y="501550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91" name="Grupo 2"/>
          <p:cNvGrpSpPr/>
          <p:nvPr/>
        </p:nvGrpSpPr>
        <p:grpSpPr>
          <a:xfrm rot="16200000">
            <a:off x="535745" y="4055385"/>
            <a:ext cx="2256300" cy="1277031"/>
            <a:chOff x="7493" y="6596"/>
            <a:chExt cx="2897" cy="1584"/>
          </a:xfrm>
        </p:grpSpPr>
        <p:sp>
          <p:nvSpPr>
            <p:cNvPr id="92" name="Line 56"/>
            <p:cNvSpPr>
              <a:spLocks noChangeShapeType="1"/>
            </p:cNvSpPr>
            <p:nvPr/>
          </p:nvSpPr>
          <p:spPr bwMode="auto">
            <a:xfrm rot="5400000" flipH="1">
              <a:off x="9557" y="6904"/>
              <a:ext cx="2" cy="1664"/>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3" name="Group 147"/>
            <p:cNvGrpSpPr/>
            <p:nvPr/>
          </p:nvGrpSpPr>
          <p:grpSpPr bwMode="auto">
            <a:xfrm rot="5400000">
              <a:off x="7858" y="6813"/>
              <a:ext cx="1114" cy="680"/>
              <a:chOff x="2705" y="2568"/>
              <a:chExt cx="446" cy="272"/>
            </a:xfrm>
          </p:grpSpPr>
          <p:sp>
            <p:nvSpPr>
              <p:cNvPr id="9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93"/>
              <p:cNvSpPr>
                <a:spLocks noChangeShapeType="1"/>
              </p:cNvSpPr>
              <p:nvPr/>
            </p:nvSpPr>
            <p:spPr bwMode="auto">
              <a:xfrm flipH="1">
                <a:off x="2705" y="2697"/>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9"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0"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 name="Grupo 100"/>
          <p:cNvGrpSpPr/>
          <p:nvPr/>
        </p:nvGrpSpPr>
        <p:grpSpPr>
          <a:xfrm rot="5400000" flipH="1">
            <a:off x="3363513" y="4790675"/>
            <a:ext cx="983675" cy="1020657"/>
            <a:chOff x="7493" y="6919"/>
            <a:chExt cx="1263" cy="1266"/>
          </a:xfrm>
        </p:grpSpPr>
        <p:grpSp>
          <p:nvGrpSpPr>
            <p:cNvPr id="102" name="Group 147"/>
            <p:cNvGrpSpPr/>
            <p:nvPr/>
          </p:nvGrpSpPr>
          <p:grpSpPr bwMode="auto">
            <a:xfrm rot="5400000">
              <a:off x="8020" y="6975"/>
              <a:ext cx="792" cy="680"/>
              <a:chOff x="2834" y="2568"/>
              <a:chExt cx="317" cy="272"/>
            </a:xfrm>
          </p:grpSpPr>
          <p:sp>
            <p:nvSpPr>
              <p:cNvPr id="10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9" name="Rectangle 142"/>
            <p:cNvSpPr>
              <a:spLocks noChangeArrowheads="1"/>
            </p:cNvSpPr>
            <p:nvPr/>
          </p:nvSpPr>
          <p:spPr bwMode="auto">
            <a:xfrm rot="5400000" flipH="1">
              <a:off x="7971"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11" name="Conector Reto 110"/>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2" name="Line 56"/>
          <p:cNvSpPr>
            <a:spLocks noChangeShapeType="1"/>
          </p:cNvSpPr>
          <p:nvPr/>
        </p:nvSpPr>
        <p:spPr bwMode="auto">
          <a:xfrm rot="21600000" flipH="1">
            <a:off x="3724817" y="3498252"/>
            <a:ext cx="1612" cy="133200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26" name="Grupo 46"/>
          <p:cNvGrpSpPr/>
          <p:nvPr/>
        </p:nvGrpSpPr>
        <p:grpSpPr>
          <a:xfrm rot="0" flipV="1">
            <a:off x="1617978" y="1716364"/>
            <a:ext cx="2440821" cy="1069382"/>
            <a:chOff x="3151" y="7238"/>
            <a:chExt cx="3844" cy="1684"/>
          </a:xfrm>
        </p:grpSpPr>
        <p:grpSp>
          <p:nvGrpSpPr>
            <p:cNvPr id="130" name="Grupo 47"/>
            <p:cNvGrpSpPr/>
            <p:nvPr/>
          </p:nvGrpSpPr>
          <p:grpSpPr>
            <a:xfrm rot="16200000">
              <a:off x="3563" y="6825"/>
              <a:ext cx="1684" cy="2510"/>
              <a:chOff x="7802" y="7258"/>
              <a:chExt cx="1373" cy="1977"/>
            </a:xfrm>
          </p:grpSpPr>
          <p:sp>
            <p:nvSpPr>
              <p:cNvPr id="132" name="Line 56"/>
              <p:cNvSpPr>
                <a:spLocks noChangeShapeType="1"/>
              </p:cNvSpPr>
              <p:nvPr/>
            </p:nvSpPr>
            <p:spPr bwMode="auto">
              <a:xfrm rot="5400000" flipH="1">
                <a:off x="8966" y="7501"/>
                <a:ext cx="2" cy="416"/>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3" name="Group 147"/>
              <p:cNvGrpSpPr/>
              <p:nvPr/>
            </p:nvGrpSpPr>
            <p:grpSpPr bwMode="auto">
              <a:xfrm rot="5400000">
                <a:off x="7635" y="8114"/>
                <a:ext cx="1557" cy="685"/>
                <a:chOff x="3138" y="2568"/>
                <a:chExt cx="623" cy="274"/>
              </a:xfrm>
            </p:grpSpPr>
            <p:sp>
              <p:nvSpPr>
                <p:cNvPr id="134" name="Line 82"/>
                <p:cNvSpPr>
                  <a:spLocks noChangeShapeType="1"/>
                </p:cNvSpPr>
                <p:nvPr/>
              </p:nvSpPr>
              <p:spPr bwMode="auto">
                <a:xfrm>
                  <a:off x="3287"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8" name="Line 83"/>
                <p:cNvSpPr>
                  <a:spLocks noChangeShapeType="1"/>
                </p:cNvSpPr>
                <p:nvPr/>
              </p:nvSpPr>
              <p:spPr bwMode="auto">
                <a:xfrm>
                  <a:off x="3309"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9" name="Line 84"/>
                <p:cNvSpPr>
                  <a:spLocks noChangeShapeType="1"/>
                </p:cNvSpPr>
                <p:nvPr/>
              </p:nvSpPr>
              <p:spPr bwMode="auto">
                <a:xfrm>
                  <a:off x="3151"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5"/>
                <p:cNvSpPr>
                  <a:spLocks noChangeShapeType="1"/>
                </p:cNvSpPr>
                <p:nvPr/>
              </p:nvSpPr>
              <p:spPr bwMode="auto">
                <a:xfrm flipV="1">
                  <a:off x="3138"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93"/>
                <p:cNvSpPr>
                  <a:spLocks noChangeShapeType="1"/>
                </p:cNvSpPr>
                <p:nvPr/>
              </p:nvSpPr>
              <p:spPr bwMode="auto">
                <a:xfrm flipH="1">
                  <a:off x="3368" y="2699"/>
                  <a:ext cx="393"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2" name="Rectangle 142"/>
              <p:cNvSpPr>
                <a:spLocks noChangeArrowheads="1"/>
              </p:cNvSpPr>
              <p:nvPr/>
            </p:nvSpPr>
            <p:spPr bwMode="auto">
              <a:xfrm rot="5400000" flipH="1" flipV="1">
                <a:off x="8007" y="7428"/>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43" name="Conector Reto 61"/>
              <p:cNvCxnSpPr/>
              <p:nvPr/>
            </p:nvCxnSpPr>
            <p:spPr>
              <a:xfrm rot="5400000">
                <a:off x="7937" y="7568"/>
                <a:ext cx="7" cy="27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4" name="Grupo 75"/>
            <p:cNvGrpSpPr/>
            <p:nvPr/>
          </p:nvGrpSpPr>
          <p:grpSpPr>
            <a:xfrm rot="16200000">
              <a:off x="5525" y="7440"/>
              <a:ext cx="1217" cy="1722"/>
              <a:chOff x="7817" y="7376"/>
              <a:chExt cx="992" cy="1356"/>
            </a:xfrm>
          </p:grpSpPr>
          <p:grpSp>
            <p:nvGrpSpPr>
              <p:cNvPr id="146" name="Group 147"/>
              <p:cNvGrpSpPr/>
              <p:nvPr/>
            </p:nvGrpSpPr>
            <p:grpSpPr bwMode="auto">
              <a:xfrm rot="5400000">
                <a:off x="8008" y="7497"/>
                <a:ext cx="922" cy="680"/>
                <a:chOff x="3017" y="2547"/>
                <a:chExt cx="369" cy="272"/>
              </a:xfrm>
            </p:grpSpPr>
            <p:sp>
              <p:nvSpPr>
                <p:cNvPr id="147" name="Line 84"/>
                <p:cNvSpPr>
                  <a:spLocks noChangeShapeType="1"/>
                </p:cNvSpPr>
                <p:nvPr/>
              </p:nvSpPr>
              <p:spPr bwMode="auto">
                <a:xfrm>
                  <a:off x="3227" y="2547"/>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8" name="Line 85"/>
                <p:cNvSpPr>
                  <a:spLocks noChangeShapeType="1"/>
                </p:cNvSpPr>
                <p:nvPr/>
              </p:nvSpPr>
              <p:spPr bwMode="auto">
                <a:xfrm flipV="1">
                  <a:off x="3227" y="2819"/>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3017" y="2697"/>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5" name="Line 82"/>
                <p:cNvSpPr>
                  <a:spLocks noChangeShapeType="1"/>
                </p:cNvSpPr>
                <p:nvPr/>
              </p:nvSpPr>
              <p:spPr bwMode="auto">
                <a:xfrm>
                  <a:off x="3205"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7" name="Line 83"/>
                <p:cNvSpPr>
                  <a:spLocks noChangeShapeType="1"/>
                </p:cNvSpPr>
                <p:nvPr/>
              </p:nvSpPr>
              <p:spPr bwMode="auto">
                <a:xfrm>
                  <a:off x="3227"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9" name="Rectangle 142"/>
              <p:cNvSpPr>
                <a:spLocks noChangeArrowheads="1"/>
              </p:cNvSpPr>
              <p:nvPr/>
            </p:nvSpPr>
            <p:spPr bwMode="auto">
              <a:xfrm rot="16200000" flipH="1">
                <a:off x="8113" y="8089"/>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0" name="Conector Reto 109"/>
              <p:cNvCxnSpPr/>
              <p:nvPr/>
            </p:nvCxnSpPr>
            <p:spPr>
              <a:xfrm rot="5400000">
                <a:off x="7975" y="8145"/>
                <a:ext cx="7" cy="32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80" name="Forma livre 115"/>
            <p:cNvSpPr/>
            <p:nvPr/>
          </p:nvSpPr>
          <p:spPr>
            <a:xfrm flipH="1">
              <a:off x="5391" y="7525"/>
              <a:ext cx="1052" cy="62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1" name="Elipse 118"/>
          <p:cNvSpPr/>
          <p:nvPr/>
        </p:nvSpPr>
        <p:spPr>
          <a:xfrm>
            <a:off x="2293620" y="21342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82" name="Grupo 181"/>
          <p:cNvGrpSpPr/>
          <p:nvPr/>
        </p:nvGrpSpPr>
        <p:grpSpPr>
          <a:xfrm>
            <a:off x="3214370" y="2132330"/>
            <a:ext cx="497840" cy="490855"/>
            <a:chOff x="4326" y="3197"/>
            <a:chExt cx="784" cy="773"/>
          </a:xfrm>
        </p:grpSpPr>
        <p:sp>
          <p:nvSpPr>
            <p:cNvPr id="183" name="Line 56"/>
            <p:cNvSpPr>
              <a:spLocks noChangeShapeType="1"/>
            </p:cNvSpPr>
            <p:nvPr/>
          </p:nvSpPr>
          <p:spPr bwMode="auto">
            <a:xfrm flipH="1">
              <a:off x="5107" y="3743"/>
              <a:ext cx="3" cy="22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84" name="Elipse 119"/>
            <p:cNvSpPr/>
            <p:nvPr/>
          </p:nvSpPr>
          <p:spPr>
            <a:xfrm>
              <a:off x="4326" y="3197"/>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5" name="Rectangle 140"/>
          <p:cNvSpPr>
            <a:spLocks noChangeArrowheads="1"/>
          </p:cNvSpPr>
          <p:nvPr/>
        </p:nvSpPr>
        <p:spPr bwMode="auto">
          <a:xfrm flipH="1">
            <a:off x="2483485" y="1675765"/>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nvGrpSpPr>
          <p:cNvPr id="186" name="Grupo 2"/>
          <p:cNvGrpSpPr/>
          <p:nvPr/>
        </p:nvGrpSpPr>
        <p:grpSpPr>
          <a:xfrm rot="16200000">
            <a:off x="2763297" y="2182682"/>
            <a:ext cx="991463" cy="1665623"/>
            <a:chOff x="7851" y="6114"/>
            <a:chExt cx="1273" cy="2066"/>
          </a:xfrm>
        </p:grpSpPr>
        <p:sp>
          <p:nvSpPr>
            <p:cNvPr id="187" name="Line 56"/>
            <p:cNvSpPr>
              <a:spLocks noChangeShapeType="1"/>
            </p:cNvSpPr>
            <p:nvPr/>
          </p:nvSpPr>
          <p:spPr bwMode="auto">
            <a:xfrm rot="5400000" flipH="1">
              <a:off x="8938"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8" name="Group 147"/>
            <p:cNvGrpSpPr/>
            <p:nvPr/>
          </p:nvGrpSpPr>
          <p:grpSpPr bwMode="auto">
            <a:xfrm rot="5400000">
              <a:off x="7617" y="6572"/>
              <a:ext cx="1596" cy="680"/>
              <a:chOff x="2512" y="2568"/>
              <a:chExt cx="639" cy="272"/>
            </a:xfrm>
          </p:grpSpPr>
          <p:sp>
            <p:nvSpPr>
              <p:cNvPr id="18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3" name="Line 93"/>
              <p:cNvSpPr>
                <a:spLocks noChangeShapeType="1"/>
              </p:cNvSpPr>
              <p:nvPr/>
            </p:nvSpPr>
            <p:spPr bwMode="auto">
              <a:xfrm flipH="1">
                <a:off x="2512" y="2695"/>
                <a:ext cx="42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4"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p4</a:t>
              </a:r>
              <a:endParaRPr lang="pt-BR" sz="2400" baseline="-25000" dirty="0"/>
            </a:p>
          </p:txBody>
        </p:sp>
        <p:cxnSp>
          <p:nvCxnSpPr>
            <p:cNvPr id="195" name="Conector Reto 11"/>
            <p:cNvCxnSpPr/>
            <p:nvPr/>
          </p:nvCxnSpPr>
          <p:spPr>
            <a:xfrm rot="5400000">
              <a:off x="7963" y="7603"/>
              <a:ext cx="7" cy="23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 name="Elipse 119"/>
          <p:cNvSpPr/>
          <p:nvPr/>
        </p:nvSpPr>
        <p:spPr>
          <a:xfrm>
            <a:off x="3223260" y="297434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97" name="Conector Reto 49"/>
          <p:cNvCxnSpPr/>
          <p:nvPr/>
        </p:nvCxnSpPr>
        <p:spPr>
          <a:xfrm>
            <a:off x="3718660" y="351103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8" name="Grupo 2"/>
          <p:cNvGrpSpPr/>
          <p:nvPr/>
        </p:nvGrpSpPr>
        <p:grpSpPr>
          <a:xfrm rot="5400000" flipH="1">
            <a:off x="1531252" y="2843982"/>
            <a:ext cx="849714" cy="740904"/>
            <a:chOff x="7667" y="7258"/>
            <a:chExt cx="1091" cy="919"/>
          </a:xfrm>
        </p:grpSpPr>
        <p:grpSp>
          <p:nvGrpSpPr>
            <p:cNvPr id="200" name="Group 147"/>
            <p:cNvGrpSpPr/>
            <p:nvPr/>
          </p:nvGrpSpPr>
          <p:grpSpPr bwMode="auto">
            <a:xfrm rot="5400000">
              <a:off x="8189" y="7144"/>
              <a:ext cx="452" cy="680"/>
              <a:chOff x="2970" y="2568"/>
              <a:chExt cx="181" cy="272"/>
            </a:xfrm>
          </p:grpSpPr>
          <p:sp>
            <p:nvSpPr>
              <p:cNvPr id="20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06" name="Rectangle 142"/>
            <p:cNvSpPr>
              <a:spLocks noChangeArrowheads="1"/>
            </p:cNvSpPr>
            <p:nvPr/>
          </p:nvSpPr>
          <p:spPr bwMode="auto">
            <a:xfrm rot="5400000" flipH="1">
              <a:off x="8056" y="747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p3</a:t>
              </a:r>
              <a:endParaRPr lang="pt-BR" sz="2400" baseline="-25000" dirty="0"/>
            </a:p>
          </p:txBody>
        </p:sp>
        <p:cxnSp>
          <p:nvCxnSpPr>
            <p:cNvPr id="207" name="Conector Reto 11"/>
            <p:cNvCxnSpPr/>
            <p:nvPr/>
          </p:nvCxnSpPr>
          <p:spPr>
            <a:xfrm rot="5400000">
              <a:off x="7871" y="7524"/>
              <a:ext cx="7" cy="41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8" name="Elipse 119"/>
          <p:cNvSpPr/>
          <p:nvPr/>
        </p:nvSpPr>
        <p:spPr>
          <a:xfrm>
            <a:off x="2334260" y="29578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9" name="Forma livre 115"/>
          <p:cNvSpPr/>
          <p:nvPr/>
        </p:nvSpPr>
        <p:spPr>
          <a:xfrm flipV="1">
            <a:off x="1961444" y="3054353"/>
            <a:ext cx="667987" cy="399414"/>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CaixaDeTexto 47"/>
          <p:cNvSpPr txBox="1"/>
          <p:nvPr/>
        </p:nvSpPr>
        <p:spPr>
          <a:xfrm>
            <a:off x="32934" y="508472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210" name="Caixa de Texto 8"/>
              <p:cNvSpPr txBox="1"/>
              <p:nvPr/>
            </p:nvSpPr>
            <p:spPr>
              <a:xfrm>
                <a:off x="6290310" y="2736850"/>
                <a:ext cx="5445125" cy="8286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6290310" y="2736850"/>
                <a:ext cx="5445125" cy="828675"/>
              </a:xfrm>
              <a:prstGeom prst="rect">
                <a:avLst/>
              </a:prstGeom>
              <a:blipFill rotWithShape="1">
                <a:blip r:embed="rId1"/>
                <a:stretch>
                  <a:fillRect l="-408" t="-2682" r="-408" b="-2682"/>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8"/>
              <p:cNvSpPr txBox="1"/>
              <p:nvPr/>
            </p:nvSpPr>
            <p:spPr>
              <a:xfrm>
                <a:off x="6290310" y="3937635"/>
                <a:ext cx="5445125" cy="45275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 name="Caixa de Texto 8"/>
              <p:cNvSpPr txBox="1">
                <a:spLocks noRot="1" noChangeAspect="1" noMove="1" noResize="1" noEditPoints="1" noAdjustHandles="1" noChangeArrowheads="1" noChangeShapeType="1" noTextEdit="1"/>
              </p:cNvSpPr>
              <p:nvPr/>
            </p:nvSpPr>
            <p:spPr>
              <a:xfrm>
                <a:off x="6290310" y="3937635"/>
                <a:ext cx="5445125" cy="452755"/>
              </a:xfrm>
              <a:prstGeom prst="rect">
                <a:avLst/>
              </a:prstGeom>
              <a:blipFill rotWithShape="1">
                <a:blip r:embed="rId2"/>
                <a:stretch>
                  <a:fillRect l="-408" t="-4909" r="-408" b="-4909"/>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8"/>
              <p:cNvSpPr txBox="1"/>
              <p:nvPr/>
            </p:nvSpPr>
            <p:spPr>
              <a:xfrm>
                <a:off x="6290310" y="4665345"/>
                <a:ext cx="5445125" cy="45275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 name="Caixa de Texto 8"/>
              <p:cNvSpPr txBox="1">
                <a:spLocks noRot="1" noChangeAspect="1" noMove="1" noResize="1" noEditPoints="1" noAdjustHandles="1" noChangeArrowheads="1" noChangeShapeType="1" noTextEdit="1"/>
              </p:cNvSpPr>
              <p:nvPr/>
            </p:nvSpPr>
            <p:spPr>
              <a:xfrm>
                <a:off x="6290310" y="4665345"/>
                <a:ext cx="5445125" cy="452755"/>
              </a:xfrm>
              <a:prstGeom prst="rect">
                <a:avLst/>
              </a:prstGeom>
              <a:blipFill rotWithShape="1">
                <a:blip r:embed="rId3"/>
                <a:stretch>
                  <a:fillRect l="-408" t="-4909" r="-408" b="-4909"/>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8"/>
              <p:cNvSpPr txBox="1"/>
              <p:nvPr/>
            </p:nvSpPr>
            <p:spPr>
              <a:xfrm>
                <a:off x="6290310" y="5414010"/>
                <a:ext cx="5445125" cy="8286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6" name="Caixa de Texto 8"/>
              <p:cNvSpPr txBox="1">
                <a:spLocks noRot="1" noChangeAspect="1" noMove="1" noResize="1" noEditPoints="1" noAdjustHandles="1" noChangeArrowheads="1" noChangeShapeType="1" noTextEdit="1"/>
              </p:cNvSpPr>
              <p:nvPr/>
            </p:nvSpPr>
            <p:spPr>
              <a:xfrm>
                <a:off x="6290310" y="5414010"/>
                <a:ext cx="5445125" cy="828675"/>
              </a:xfrm>
              <a:prstGeom prst="rect">
                <a:avLst/>
              </a:prstGeom>
              <a:blipFill rotWithShape="1">
                <a:blip r:embed="rId4"/>
                <a:stretch>
                  <a:fillRect l="-408" t="-2682" r="-408" b="-2682"/>
                </a:stretch>
              </a:blipFill>
              <a:ln w="44450">
                <a:solidFill>
                  <a:srgbClr val="FFFF00"/>
                </a:solidFill>
              </a:ln>
            </p:spPr>
            <p:txBody>
              <a:bodyPr/>
              <a:lstStyle/>
              <a:p>
                <a:r>
                  <a:rPr lang="pt-BR" altLang="en-US">
                    <a:noFill/>
                  </a:rPr>
                  <a:t> </a:t>
                </a:r>
              </a:p>
            </p:txBody>
          </p:sp>
        </mc:Fallback>
      </mc:AlternateContent>
      <p:sp>
        <p:nvSpPr>
          <p:cNvPr id="3" name="Caixa de Texto 114"/>
          <p:cNvSpPr txBox="1"/>
          <p:nvPr/>
        </p:nvSpPr>
        <p:spPr>
          <a:xfrm>
            <a:off x="7659370" y="1895475"/>
            <a:ext cx="2432050" cy="58356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Ganho?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59545" y="6374130"/>
            <a:ext cx="2743200" cy="365125"/>
          </a:xfrm>
        </p:spPr>
        <p:txBody>
          <a:bodyPr/>
          <a:p>
            <a:fld id="{74F297BB-B745-4CAB-BE1D-CE4C89382949}" type="slidenum">
              <a:rPr lang="pt-BR" smtClean="0"/>
            </a:fld>
            <a:endParaRPr lang="pt-BR"/>
          </a:p>
        </p:txBody>
      </p:sp>
      <p:sp>
        <p:nvSpPr>
          <p:cNvPr id="55" name="Caixa de Texto 114"/>
          <p:cNvSpPr txBox="1"/>
          <p:nvPr/>
        </p:nvSpPr>
        <p:spPr>
          <a:xfrm>
            <a:off x="456565" y="285750"/>
            <a:ext cx="11279505" cy="1476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Folded Cascode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Uma versão diferente deste circuito é o folded cascode, onde os transistores PMOS são “dobrados” para baixo e substituidos por NMOS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 name="Conector Reto 37"/>
          <p:cNvCxnSpPr/>
          <p:nvPr/>
        </p:nvCxnSpPr>
        <p:spPr>
          <a:xfrm>
            <a:off x="2225744" y="67644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1384855" y="69598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1386940" y="60453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flipH="1">
            <a:off x="3439795" y="333184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7" name="Conector Reto 49"/>
          <p:cNvCxnSpPr/>
          <p:nvPr/>
        </p:nvCxnSpPr>
        <p:spPr>
          <a:xfrm flipH="1">
            <a:off x="2266315" y="604520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de Seta Reta 59"/>
          <p:cNvCxnSpPr/>
          <p:nvPr/>
        </p:nvCxnSpPr>
        <p:spPr>
          <a:xfrm flipH="1">
            <a:off x="1482042" y="45268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32" name="Conector de Seta Reta 59"/>
          <p:cNvCxnSpPr/>
          <p:nvPr/>
        </p:nvCxnSpPr>
        <p:spPr>
          <a:xfrm flipH="1">
            <a:off x="3081607" y="45167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1473114" y="449226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36" name="CaixaDeTexto 47"/>
          <p:cNvSpPr txBox="1"/>
          <p:nvPr/>
        </p:nvSpPr>
        <p:spPr>
          <a:xfrm>
            <a:off x="2588809" y="448210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44" name="Conector Reto 21"/>
          <p:cNvCxnSpPr/>
          <p:nvPr/>
        </p:nvCxnSpPr>
        <p:spPr>
          <a:xfrm rot="5400000">
            <a:off x="2124075" y="628713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Caixa de Texto 23"/>
          <p:cNvSpPr txBox="1"/>
          <p:nvPr/>
        </p:nvSpPr>
        <p:spPr>
          <a:xfrm>
            <a:off x="1668880" y="6121517"/>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V="1">
            <a:off x="2373666" y="6042382"/>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a:off x="2186940" y="6203315"/>
            <a:ext cx="353060" cy="422910"/>
            <a:chOff x="7555792" y="2647951"/>
            <a:chExt cx="387626" cy="552342"/>
          </a:xfrm>
          <a:solidFill>
            <a:srgbClr val="00B0F0">
              <a:alpha val="97000"/>
            </a:srgbClr>
          </a:solidFill>
        </p:grpSpPr>
        <p:sp>
          <p:nvSpPr>
            <p:cNvPr id="66" name="Elipse 6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9" name="Conector Reto 49"/>
          <p:cNvCxnSpPr/>
          <p:nvPr/>
        </p:nvCxnSpPr>
        <p:spPr>
          <a:xfrm flipH="1">
            <a:off x="1798320" y="412051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49"/>
          <p:cNvCxnSpPr/>
          <p:nvPr/>
        </p:nvCxnSpPr>
        <p:spPr>
          <a:xfrm flipH="1">
            <a:off x="1412240" y="197294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flipH="1">
            <a:off x="2286587" y="170176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1676400" y="366077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p:sp>
        <p:nvSpPr>
          <p:cNvPr id="73" name="CaixaDeTexto 47"/>
          <p:cNvSpPr txBox="1"/>
          <p:nvPr/>
        </p:nvSpPr>
        <p:spPr>
          <a:xfrm>
            <a:off x="3541944" y="5336818"/>
            <a:ext cx="54102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74" name="CaixaDeTexto 47"/>
          <p:cNvSpPr txBox="1"/>
          <p:nvPr/>
        </p:nvSpPr>
        <p:spPr>
          <a:xfrm>
            <a:off x="428539" y="5240933"/>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5400000" flipH="1">
            <a:off x="1030230" y="3841057"/>
            <a:ext cx="983675" cy="1017432"/>
            <a:chOff x="7493" y="6919"/>
            <a:chExt cx="1263" cy="1262"/>
          </a:xfrm>
        </p:grpSpPr>
        <p:grpSp>
          <p:nvGrpSpPr>
            <p:cNvPr id="77" name="Group 147"/>
            <p:cNvGrpSpPr/>
            <p:nvPr/>
          </p:nvGrpSpPr>
          <p:grpSpPr bwMode="auto">
            <a:xfrm rot="5400000">
              <a:off x="8020" y="6975"/>
              <a:ext cx="792" cy="680"/>
              <a:chOff x="2834" y="2568"/>
              <a:chExt cx="317" cy="272"/>
            </a:xfrm>
          </p:grpSpPr>
          <p:sp>
            <p:nvSpPr>
              <p:cNvPr id="7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9" name="Rectangle 142"/>
            <p:cNvSpPr>
              <a:spLocks noChangeArrowheads="1"/>
            </p:cNvSpPr>
            <p:nvPr/>
          </p:nvSpPr>
          <p:spPr bwMode="auto">
            <a:xfrm rot="5400000" flipH="1">
              <a:off x="7985" y="7479"/>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90" name="Conector Reto 89"/>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upo 2"/>
          <p:cNvGrpSpPr/>
          <p:nvPr/>
        </p:nvGrpSpPr>
        <p:grpSpPr>
          <a:xfrm rot="16200000">
            <a:off x="390267" y="4680797"/>
            <a:ext cx="1665939" cy="1067417"/>
            <a:chOff x="7493" y="6856"/>
            <a:chExt cx="2139" cy="1324"/>
          </a:xfrm>
        </p:grpSpPr>
        <p:sp>
          <p:nvSpPr>
            <p:cNvPr id="92"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3" name="Group 147"/>
            <p:cNvGrpSpPr/>
            <p:nvPr/>
          </p:nvGrpSpPr>
          <p:grpSpPr bwMode="auto">
            <a:xfrm rot="5400000">
              <a:off x="7988" y="6943"/>
              <a:ext cx="854" cy="680"/>
              <a:chOff x="2809" y="2568"/>
              <a:chExt cx="342" cy="272"/>
            </a:xfrm>
          </p:grpSpPr>
          <p:sp>
            <p:nvSpPr>
              <p:cNvPr id="9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93"/>
              <p:cNvSpPr>
                <a:spLocks noChangeShapeType="1"/>
              </p:cNvSpPr>
              <p:nvPr/>
            </p:nvSpPr>
            <p:spPr bwMode="auto">
              <a:xfrm flipH="1">
                <a:off x="2809" y="2694"/>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9"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0"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 name="Grupo 100"/>
          <p:cNvGrpSpPr/>
          <p:nvPr/>
        </p:nvGrpSpPr>
        <p:grpSpPr>
          <a:xfrm rot="5400000" flipH="1">
            <a:off x="2802808" y="5026260"/>
            <a:ext cx="983675" cy="1020657"/>
            <a:chOff x="7493" y="6919"/>
            <a:chExt cx="1263" cy="1266"/>
          </a:xfrm>
        </p:grpSpPr>
        <p:grpSp>
          <p:nvGrpSpPr>
            <p:cNvPr id="102" name="Group 147"/>
            <p:cNvGrpSpPr/>
            <p:nvPr/>
          </p:nvGrpSpPr>
          <p:grpSpPr bwMode="auto">
            <a:xfrm rot="5400000">
              <a:off x="8020" y="6975"/>
              <a:ext cx="792" cy="680"/>
              <a:chOff x="2834" y="2568"/>
              <a:chExt cx="317" cy="272"/>
            </a:xfrm>
          </p:grpSpPr>
          <p:sp>
            <p:nvSpPr>
              <p:cNvPr id="10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9" name="Rectangle 142"/>
            <p:cNvSpPr>
              <a:spLocks noChangeArrowheads="1"/>
            </p:cNvSpPr>
            <p:nvPr/>
          </p:nvSpPr>
          <p:spPr bwMode="auto">
            <a:xfrm rot="5400000" flipH="1">
              <a:off x="7971"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11" name="Conector Reto 110"/>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2" name="Line 56"/>
          <p:cNvSpPr>
            <a:spLocks noChangeShapeType="1"/>
          </p:cNvSpPr>
          <p:nvPr/>
        </p:nvSpPr>
        <p:spPr bwMode="auto">
          <a:xfrm rot="21600000" flipH="1">
            <a:off x="3164112" y="4417097"/>
            <a:ext cx="1612" cy="64800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3" name="Grupo 2"/>
          <p:cNvGrpSpPr/>
          <p:nvPr/>
        </p:nvGrpSpPr>
        <p:grpSpPr>
          <a:xfrm rot="16200000">
            <a:off x="2515111" y="3407860"/>
            <a:ext cx="746129" cy="1277031"/>
            <a:chOff x="8075" y="6596"/>
            <a:chExt cx="958" cy="1584"/>
          </a:xfrm>
        </p:grpSpPr>
        <p:sp>
          <p:nvSpPr>
            <p:cNvPr id="115" name="Line 56"/>
            <p:cNvSpPr>
              <a:spLocks noChangeShapeType="1"/>
            </p:cNvSpPr>
            <p:nvPr/>
          </p:nvSpPr>
          <p:spPr bwMode="auto">
            <a:xfrm rot="5400000" flipH="1">
              <a:off x="8893" y="7570"/>
              <a:ext cx="2" cy="27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6" name="Group 147"/>
            <p:cNvGrpSpPr/>
            <p:nvPr/>
          </p:nvGrpSpPr>
          <p:grpSpPr bwMode="auto">
            <a:xfrm rot="5400000">
              <a:off x="7858" y="6813"/>
              <a:ext cx="1114" cy="680"/>
              <a:chOff x="2705" y="2568"/>
              <a:chExt cx="446" cy="272"/>
            </a:xfrm>
          </p:grpSpPr>
          <p:sp>
            <p:nvSpPr>
              <p:cNvPr id="11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93"/>
              <p:cNvSpPr>
                <a:spLocks noChangeShapeType="1"/>
              </p:cNvSpPr>
              <p:nvPr/>
            </p:nvSpPr>
            <p:spPr bwMode="auto">
              <a:xfrm flipH="1">
                <a:off x="2705" y="2692"/>
                <a:ext cx="268"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22"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grpSp>
      <p:grpSp>
        <p:nvGrpSpPr>
          <p:cNvPr id="126" name="Grupo 46"/>
          <p:cNvGrpSpPr/>
          <p:nvPr/>
        </p:nvGrpSpPr>
        <p:grpSpPr>
          <a:xfrm rot="0" flipV="1">
            <a:off x="1057273" y="1945599"/>
            <a:ext cx="2440821" cy="1069382"/>
            <a:chOff x="3151" y="7238"/>
            <a:chExt cx="3844" cy="1684"/>
          </a:xfrm>
        </p:grpSpPr>
        <p:grpSp>
          <p:nvGrpSpPr>
            <p:cNvPr id="130" name="Grupo 47"/>
            <p:cNvGrpSpPr/>
            <p:nvPr/>
          </p:nvGrpSpPr>
          <p:grpSpPr>
            <a:xfrm rot="16200000">
              <a:off x="3563" y="6825"/>
              <a:ext cx="1684" cy="2510"/>
              <a:chOff x="7802" y="7258"/>
              <a:chExt cx="1373" cy="1977"/>
            </a:xfrm>
          </p:grpSpPr>
          <p:sp>
            <p:nvSpPr>
              <p:cNvPr id="132" name="Line 56"/>
              <p:cNvSpPr>
                <a:spLocks noChangeShapeType="1"/>
              </p:cNvSpPr>
              <p:nvPr/>
            </p:nvSpPr>
            <p:spPr bwMode="auto">
              <a:xfrm rot="5400000" flipH="1">
                <a:off x="8966" y="7501"/>
                <a:ext cx="2" cy="416"/>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3" name="Group 147"/>
              <p:cNvGrpSpPr/>
              <p:nvPr/>
            </p:nvGrpSpPr>
            <p:grpSpPr bwMode="auto">
              <a:xfrm rot="5400000">
                <a:off x="7635" y="8114"/>
                <a:ext cx="1557" cy="685"/>
                <a:chOff x="3138" y="2568"/>
                <a:chExt cx="623" cy="274"/>
              </a:xfrm>
            </p:grpSpPr>
            <p:sp>
              <p:nvSpPr>
                <p:cNvPr id="134" name="Line 82"/>
                <p:cNvSpPr>
                  <a:spLocks noChangeShapeType="1"/>
                </p:cNvSpPr>
                <p:nvPr/>
              </p:nvSpPr>
              <p:spPr bwMode="auto">
                <a:xfrm>
                  <a:off x="3287"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8" name="Line 83"/>
                <p:cNvSpPr>
                  <a:spLocks noChangeShapeType="1"/>
                </p:cNvSpPr>
                <p:nvPr/>
              </p:nvSpPr>
              <p:spPr bwMode="auto">
                <a:xfrm>
                  <a:off x="3309"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9" name="Line 84"/>
                <p:cNvSpPr>
                  <a:spLocks noChangeShapeType="1"/>
                </p:cNvSpPr>
                <p:nvPr/>
              </p:nvSpPr>
              <p:spPr bwMode="auto">
                <a:xfrm>
                  <a:off x="3151"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5"/>
                <p:cNvSpPr>
                  <a:spLocks noChangeShapeType="1"/>
                </p:cNvSpPr>
                <p:nvPr/>
              </p:nvSpPr>
              <p:spPr bwMode="auto">
                <a:xfrm flipV="1">
                  <a:off x="3138"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93"/>
                <p:cNvSpPr>
                  <a:spLocks noChangeShapeType="1"/>
                </p:cNvSpPr>
                <p:nvPr/>
              </p:nvSpPr>
              <p:spPr bwMode="auto">
                <a:xfrm flipH="1">
                  <a:off x="3368" y="2699"/>
                  <a:ext cx="393"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2" name="Rectangle 142"/>
              <p:cNvSpPr>
                <a:spLocks noChangeArrowheads="1"/>
              </p:cNvSpPr>
              <p:nvPr/>
            </p:nvSpPr>
            <p:spPr bwMode="auto">
              <a:xfrm rot="5400000" flipH="1" flipV="1">
                <a:off x="8007" y="7428"/>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43" name="Conector Reto 61"/>
              <p:cNvCxnSpPr/>
              <p:nvPr/>
            </p:nvCxnSpPr>
            <p:spPr>
              <a:xfrm rot="5400000">
                <a:off x="7937" y="7549"/>
                <a:ext cx="7" cy="27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4" name="Grupo 75"/>
            <p:cNvGrpSpPr/>
            <p:nvPr/>
          </p:nvGrpSpPr>
          <p:grpSpPr>
            <a:xfrm rot="16200000">
              <a:off x="5525" y="7440"/>
              <a:ext cx="1217" cy="1722"/>
              <a:chOff x="7817" y="7376"/>
              <a:chExt cx="992" cy="1356"/>
            </a:xfrm>
          </p:grpSpPr>
          <p:grpSp>
            <p:nvGrpSpPr>
              <p:cNvPr id="146" name="Group 147"/>
              <p:cNvGrpSpPr/>
              <p:nvPr/>
            </p:nvGrpSpPr>
            <p:grpSpPr bwMode="auto">
              <a:xfrm rot="5400000">
                <a:off x="8008" y="7497"/>
                <a:ext cx="922" cy="680"/>
                <a:chOff x="3017" y="2547"/>
                <a:chExt cx="369" cy="272"/>
              </a:xfrm>
            </p:grpSpPr>
            <p:sp>
              <p:nvSpPr>
                <p:cNvPr id="147" name="Line 84"/>
                <p:cNvSpPr>
                  <a:spLocks noChangeShapeType="1"/>
                </p:cNvSpPr>
                <p:nvPr/>
              </p:nvSpPr>
              <p:spPr bwMode="auto">
                <a:xfrm>
                  <a:off x="3227" y="2552"/>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8" name="Line 85"/>
                <p:cNvSpPr>
                  <a:spLocks noChangeShapeType="1"/>
                </p:cNvSpPr>
                <p:nvPr/>
              </p:nvSpPr>
              <p:spPr bwMode="auto">
                <a:xfrm flipV="1">
                  <a:off x="3227" y="2819"/>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3017" y="2697"/>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5" name="Line 82"/>
                <p:cNvSpPr>
                  <a:spLocks noChangeShapeType="1"/>
                </p:cNvSpPr>
                <p:nvPr/>
              </p:nvSpPr>
              <p:spPr bwMode="auto">
                <a:xfrm>
                  <a:off x="3205"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7" name="Line 83"/>
                <p:cNvSpPr>
                  <a:spLocks noChangeShapeType="1"/>
                </p:cNvSpPr>
                <p:nvPr/>
              </p:nvSpPr>
              <p:spPr bwMode="auto">
                <a:xfrm>
                  <a:off x="3227"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9" name="Rectangle 142"/>
              <p:cNvSpPr>
                <a:spLocks noChangeArrowheads="1"/>
              </p:cNvSpPr>
              <p:nvPr/>
            </p:nvSpPr>
            <p:spPr bwMode="auto">
              <a:xfrm rot="16200000" flipH="1">
                <a:off x="8113" y="8089"/>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0" name="Conector Reto 109"/>
              <p:cNvCxnSpPr/>
              <p:nvPr/>
            </p:nvCxnSpPr>
            <p:spPr>
              <a:xfrm rot="5400000">
                <a:off x="7975" y="8158"/>
                <a:ext cx="7" cy="32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80" name="Forma livre 115"/>
            <p:cNvSpPr/>
            <p:nvPr/>
          </p:nvSpPr>
          <p:spPr>
            <a:xfrm flipH="1">
              <a:off x="5391" y="7525"/>
              <a:ext cx="1052" cy="62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1" name="Elipse 118"/>
          <p:cNvSpPr/>
          <p:nvPr/>
        </p:nvSpPr>
        <p:spPr>
          <a:xfrm>
            <a:off x="1732915" y="235966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82" name="Grupo 181"/>
          <p:cNvGrpSpPr/>
          <p:nvPr/>
        </p:nvGrpSpPr>
        <p:grpSpPr>
          <a:xfrm>
            <a:off x="2653665" y="2357755"/>
            <a:ext cx="497840" cy="490855"/>
            <a:chOff x="4326" y="3197"/>
            <a:chExt cx="784" cy="773"/>
          </a:xfrm>
        </p:grpSpPr>
        <p:sp>
          <p:nvSpPr>
            <p:cNvPr id="183" name="Line 56"/>
            <p:cNvSpPr>
              <a:spLocks noChangeShapeType="1"/>
            </p:cNvSpPr>
            <p:nvPr/>
          </p:nvSpPr>
          <p:spPr bwMode="auto">
            <a:xfrm flipH="1">
              <a:off x="5107" y="3743"/>
              <a:ext cx="3" cy="22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84" name="Elipse 119"/>
            <p:cNvSpPr/>
            <p:nvPr/>
          </p:nvSpPr>
          <p:spPr>
            <a:xfrm>
              <a:off x="4326" y="3197"/>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5" name="Rectangle 140"/>
          <p:cNvSpPr>
            <a:spLocks noChangeArrowheads="1"/>
          </p:cNvSpPr>
          <p:nvPr/>
        </p:nvSpPr>
        <p:spPr bwMode="auto">
          <a:xfrm flipH="1">
            <a:off x="1922780" y="1901190"/>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nvGrpSpPr>
          <p:cNvPr id="186" name="Grupo 2"/>
          <p:cNvGrpSpPr/>
          <p:nvPr/>
        </p:nvGrpSpPr>
        <p:grpSpPr>
          <a:xfrm rot="16200000">
            <a:off x="2217779" y="2423294"/>
            <a:ext cx="961088" cy="1665623"/>
            <a:chOff x="7851" y="6114"/>
            <a:chExt cx="1234" cy="2066"/>
          </a:xfrm>
        </p:grpSpPr>
        <p:sp>
          <p:nvSpPr>
            <p:cNvPr id="187" name="Line 56"/>
            <p:cNvSpPr>
              <a:spLocks noChangeShapeType="1"/>
            </p:cNvSpPr>
            <p:nvPr/>
          </p:nvSpPr>
          <p:spPr bwMode="auto">
            <a:xfrm rot="5400000" flipH="1">
              <a:off x="8922" y="7547"/>
              <a:ext cx="2" cy="324"/>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8" name="Group 147"/>
            <p:cNvGrpSpPr/>
            <p:nvPr/>
          </p:nvGrpSpPr>
          <p:grpSpPr bwMode="auto">
            <a:xfrm rot="5400000">
              <a:off x="7617" y="6572"/>
              <a:ext cx="1596" cy="680"/>
              <a:chOff x="2512" y="2568"/>
              <a:chExt cx="639" cy="272"/>
            </a:xfrm>
          </p:grpSpPr>
          <p:sp>
            <p:nvSpPr>
              <p:cNvPr id="18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3" name="Line 93"/>
              <p:cNvSpPr>
                <a:spLocks noChangeShapeType="1"/>
              </p:cNvSpPr>
              <p:nvPr/>
            </p:nvSpPr>
            <p:spPr bwMode="auto">
              <a:xfrm flipH="1">
                <a:off x="2512" y="2695"/>
                <a:ext cx="42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4"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p4</a:t>
              </a:r>
              <a:endParaRPr lang="pt-BR" sz="2400" baseline="-25000" dirty="0"/>
            </a:p>
          </p:txBody>
        </p:sp>
        <p:cxnSp>
          <p:nvCxnSpPr>
            <p:cNvPr id="195" name="Conector Reto 11"/>
            <p:cNvCxnSpPr/>
            <p:nvPr/>
          </p:nvCxnSpPr>
          <p:spPr>
            <a:xfrm rot="5400000">
              <a:off x="7963" y="7603"/>
              <a:ext cx="7" cy="23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 name="Elipse 119"/>
          <p:cNvSpPr/>
          <p:nvPr/>
        </p:nvSpPr>
        <p:spPr>
          <a:xfrm>
            <a:off x="2662555" y="319976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97" name="Conector Reto 49"/>
          <p:cNvCxnSpPr/>
          <p:nvPr/>
        </p:nvCxnSpPr>
        <p:spPr>
          <a:xfrm>
            <a:off x="3157955" y="373645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8" name="Grupo 2"/>
          <p:cNvGrpSpPr/>
          <p:nvPr/>
        </p:nvGrpSpPr>
        <p:grpSpPr>
          <a:xfrm rot="5400000" flipH="1">
            <a:off x="985787" y="3084647"/>
            <a:ext cx="849714" cy="740904"/>
            <a:chOff x="7667" y="7258"/>
            <a:chExt cx="1091" cy="919"/>
          </a:xfrm>
        </p:grpSpPr>
        <p:grpSp>
          <p:nvGrpSpPr>
            <p:cNvPr id="200" name="Group 147"/>
            <p:cNvGrpSpPr/>
            <p:nvPr/>
          </p:nvGrpSpPr>
          <p:grpSpPr bwMode="auto">
            <a:xfrm rot="5400000">
              <a:off x="8189" y="7144"/>
              <a:ext cx="452" cy="680"/>
              <a:chOff x="2970" y="2568"/>
              <a:chExt cx="181" cy="272"/>
            </a:xfrm>
          </p:grpSpPr>
          <p:sp>
            <p:nvSpPr>
              <p:cNvPr id="20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06" name="Rectangle 142"/>
            <p:cNvSpPr>
              <a:spLocks noChangeArrowheads="1"/>
            </p:cNvSpPr>
            <p:nvPr/>
          </p:nvSpPr>
          <p:spPr bwMode="auto">
            <a:xfrm rot="5400000" flipH="1">
              <a:off x="8056" y="747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p3</a:t>
              </a:r>
              <a:endParaRPr lang="pt-BR" sz="2400" baseline="-25000" dirty="0"/>
            </a:p>
          </p:txBody>
        </p:sp>
        <p:cxnSp>
          <p:nvCxnSpPr>
            <p:cNvPr id="207" name="Conector Reto 11"/>
            <p:cNvCxnSpPr/>
            <p:nvPr/>
          </p:nvCxnSpPr>
          <p:spPr>
            <a:xfrm rot="5400000">
              <a:off x="7871" y="7524"/>
              <a:ext cx="7" cy="41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8" name="Elipse 119"/>
          <p:cNvSpPr/>
          <p:nvPr/>
        </p:nvSpPr>
        <p:spPr>
          <a:xfrm>
            <a:off x="1773555" y="31832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9" name="Forma livre 115"/>
          <p:cNvSpPr/>
          <p:nvPr/>
        </p:nvSpPr>
        <p:spPr>
          <a:xfrm flipV="1">
            <a:off x="1398199" y="3279778"/>
            <a:ext cx="667987" cy="399414"/>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 name="Conector Reto 37"/>
          <p:cNvCxnSpPr/>
          <p:nvPr/>
        </p:nvCxnSpPr>
        <p:spPr>
          <a:xfrm>
            <a:off x="7143819" y="65549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6331505" y="67077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Conector Reto 49"/>
          <p:cNvCxnSpPr/>
          <p:nvPr/>
        </p:nvCxnSpPr>
        <p:spPr>
          <a:xfrm>
            <a:off x="6333590" y="579322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49"/>
          <p:cNvCxnSpPr/>
          <p:nvPr/>
        </p:nvCxnSpPr>
        <p:spPr>
          <a:xfrm flipH="1">
            <a:off x="7182485" y="579310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de Seta Reta 59"/>
          <p:cNvCxnSpPr/>
          <p:nvPr/>
        </p:nvCxnSpPr>
        <p:spPr>
          <a:xfrm flipH="1">
            <a:off x="6428692" y="42747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 name="Conector de Seta Reta 59"/>
          <p:cNvCxnSpPr/>
          <p:nvPr/>
        </p:nvCxnSpPr>
        <p:spPr>
          <a:xfrm flipH="1">
            <a:off x="8028257" y="42646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2" name="CaixaDeTexto 47"/>
          <p:cNvSpPr txBox="1"/>
          <p:nvPr/>
        </p:nvSpPr>
        <p:spPr>
          <a:xfrm>
            <a:off x="6419764" y="424017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15" name="CaixaDeTexto 47"/>
          <p:cNvSpPr txBox="1"/>
          <p:nvPr/>
        </p:nvSpPr>
        <p:spPr>
          <a:xfrm>
            <a:off x="7535459" y="423001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6" name="Conector Reto 21"/>
          <p:cNvCxnSpPr/>
          <p:nvPr/>
        </p:nvCxnSpPr>
        <p:spPr>
          <a:xfrm rot="5400000">
            <a:off x="7070725" y="603504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6491705" y="6033252"/>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20" name="Conector Reto 19"/>
          <p:cNvCxnSpPr/>
          <p:nvPr/>
        </p:nvCxnSpPr>
        <p:spPr>
          <a:xfrm flipV="1">
            <a:off x="7320316" y="5790287"/>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7133590" y="5951220"/>
            <a:ext cx="353060" cy="42291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 de Texto 23"/>
          <p:cNvSpPr txBox="1"/>
          <p:nvPr/>
        </p:nvSpPr>
        <p:spPr>
          <a:xfrm>
            <a:off x="5004435" y="222059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28" name="CaixaDeTexto 47"/>
          <p:cNvSpPr txBox="1"/>
          <p:nvPr/>
        </p:nvSpPr>
        <p:spPr>
          <a:xfrm>
            <a:off x="8433349" y="4988838"/>
            <a:ext cx="54102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29" name="CaixaDeTexto 47"/>
          <p:cNvSpPr txBox="1"/>
          <p:nvPr/>
        </p:nvSpPr>
        <p:spPr>
          <a:xfrm>
            <a:off x="5432339" y="4952643"/>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grpSp>
        <p:nvGrpSpPr>
          <p:cNvPr id="43" name="Grupo 2"/>
          <p:cNvGrpSpPr/>
          <p:nvPr/>
        </p:nvGrpSpPr>
        <p:grpSpPr>
          <a:xfrm rot="16200000">
            <a:off x="5332886" y="4424671"/>
            <a:ext cx="1665939" cy="1075479"/>
            <a:chOff x="7493" y="6846"/>
            <a:chExt cx="2139" cy="1334"/>
          </a:xfrm>
        </p:grpSpPr>
        <p:sp>
          <p:nvSpPr>
            <p:cNvPr id="45"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6" name="Group 147"/>
            <p:cNvGrpSpPr/>
            <p:nvPr/>
          </p:nvGrpSpPr>
          <p:grpSpPr bwMode="auto">
            <a:xfrm rot="5400000">
              <a:off x="7983" y="6938"/>
              <a:ext cx="864" cy="680"/>
              <a:chOff x="2805" y="2568"/>
              <a:chExt cx="346" cy="272"/>
            </a:xfrm>
          </p:grpSpPr>
          <p:sp>
            <p:nvSpPr>
              <p:cNvPr id="4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2" name="Line 93"/>
              <p:cNvSpPr>
                <a:spLocks noChangeShapeType="1"/>
              </p:cNvSpPr>
              <p:nvPr/>
            </p:nvSpPr>
            <p:spPr bwMode="auto">
              <a:xfrm flipH="1">
                <a:off x="2805" y="2697"/>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3"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54"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5400000" flipH="1">
            <a:off x="7718978" y="4774165"/>
            <a:ext cx="983675" cy="1020657"/>
            <a:chOff x="7493" y="6919"/>
            <a:chExt cx="1263" cy="1266"/>
          </a:xfrm>
        </p:grpSpPr>
        <p:grpSp>
          <p:nvGrpSpPr>
            <p:cNvPr id="58" name="Group 147"/>
            <p:cNvGrpSpPr/>
            <p:nvPr/>
          </p:nvGrpSpPr>
          <p:grpSpPr bwMode="auto">
            <a:xfrm rot="5400000">
              <a:off x="8020" y="6975"/>
              <a:ext cx="792" cy="680"/>
              <a:chOff x="2834" y="2568"/>
              <a:chExt cx="317" cy="272"/>
            </a:xfrm>
          </p:grpSpPr>
          <p:sp>
            <p:nvSpPr>
              <p:cNvPr id="5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4" name="Rectangle 142"/>
            <p:cNvSpPr>
              <a:spLocks noChangeArrowheads="1"/>
            </p:cNvSpPr>
            <p:nvPr/>
          </p:nvSpPr>
          <p:spPr bwMode="auto">
            <a:xfrm rot="5400000" flipH="1">
              <a:off x="7971"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68"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5" name="Line 56"/>
          <p:cNvSpPr>
            <a:spLocks noChangeShapeType="1"/>
          </p:cNvSpPr>
          <p:nvPr/>
        </p:nvSpPr>
        <p:spPr bwMode="auto">
          <a:xfrm rot="21600000" flipH="1">
            <a:off x="8095522" y="4119282"/>
            <a:ext cx="1612" cy="68382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213" name="Conector Reto 49"/>
          <p:cNvCxnSpPr/>
          <p:nvPr/>
        </p:nvCxnSpPr>
        <p:spPr>
          <a:xfrm>
            <a:off x="8113495" y="3204962"/>
            <a:ext cx="291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277" name="Grupo 276"/>
          <p:cNvGrpSpPr/>
          <p:nvPr/>
        </p:nvGrpSpPr>
        <p:grpSpPr>
          <a:xfrm flipV="1">
            <a:off x="8918574" y="4096694"/>
            <a:ext cx="2954656" cy="2485749"/>
            <a:chOff x="15079" y="2953"/>
            <a:chExt cx="4653" cy="3915"/>
          </a:xfrm>
        </p:grpSpPr>
        <p:sp>
          <p:nvSpPr>
            <p:cNvPr id="224" name="CaixaDeTexto 47"/>
            <p:cNvSpPr txBox="1"/>
            <p:nvPr/>
          </p:nvSpPr>
          <p:spPr>
            <a:xfrm flipH="1" flipV="1">
              <a:off x="18866" y="5520"/>
              <a:ext cx="866" cy="725"/>
            </a:xfrm>
            <a:prstGeom prst="rect">
              <a:avLst/>
            </a:prstGeom>
            <a:noFill/>
            <a:ln w="25400">
              <a:noFill/>
            </a:ln>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26" name="Conector Reto 49"/>
            <p:cNvCxnSpPr/>
            <p:nvPr/>
          </p:nvCxnSpPr>
          <p:spPr>
            <a:xfrm flipH="1">
              <a:off x="15673" y="3380"/>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Conector de Seta Reta 59"/>
            <p:cNvCxnSpPr/>
            <p:nvPr/>
          </p:nvCxnSpPr>
          <p:spPr>
            <a:xfrm flipH="1">
              <a:off x="17050" y="2953"/>
              <a:ext cx="0" cy="454"/>
            </a:xfrm>
            <a:prstGeom prst="straightConnector1">
              <a:avLst/>
            </a:prstGeom>
            <a:solidFill>
              <a:srgbClr val="00B0F0">
                <a:alpha val="97000"/>
              </a:srgbClr>
            </a:solidFill>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grpSp>
          <p:nvGrpSpPr>
            <p:cNvPr id="229" name="Grupo 46"/>
            <p:cNvGrpSpPr/>
            <p:nvPr/>
          </p:nvGrpSpPr>
          <p:grpSpPr>
            <a:xfrm rot="0" flipV="1">
              <a:off x="15079" y="3361"/>
              <a:ext cx="3991" cy="1684"/>
              <a:chOff x="3116" y="7238"/>
              <a:chExt cx="3991" cy="1684"/>
            </a:xfrm>
          </p:grpSpPr>
          <p:grpSp>
            <p:nvGrpSpPr>
              <p:cNvPr id="230" name="Grupo 47"/>
              <p:cNvGrpSpPr/>
              <p:nvPr/>
            </p:nvGrpSpPr>
            <p:grpSpPr>
              <a:xfrm rot="16200000">
                <a:off x="2829" y="7525"/>
                <a:ext cx="1684" cy="1110"/>
                <a:chOff x="7802" y="7231"/>
                <a:chExt cx="1373" cy="874"/>
              </a:xfrm>
            </p:grpSpPr>
            <p:sp>
              <p:nvSpPr>
                <p:cNvPr id="231" name="Line 56"/>
                <p:cNvSpPr>
                  <a:spLocks noChangeShapeType="1"/>
                </p:cNvSpPr>
                <p:nvPr/>
              </p:nvSpPr>
              <p:spPr bwMode="auto">
                <a:xfrm rot="5400000" flipH="1">
                  <a:off x="8966" y="7501"/>
                  <a:ext cx="2" cy="416"/>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32" name="Group 147"/>
                <p:cNvGrpSpPr/>
                <p:nvPr/>
              </p:nvGrpSpPr>
              <p:grpSpPr bwMode="auto">
                <a:xfrm rot="5400000">
                  <a:off x="8200" y="7549"/>
                  <a:ext cx="427" cy="685"/>
                  <a:chOff x="3138" y="2568"/>
                  <a:chExt cx="171" cy="274"/>
                </a:xfrm>
              </p:grpSpPr>
              <p:sp>
                <p:nvSpPr>
                  <p:cNvPr id="233" name="Line 82"/>
                  <p:cNvSpPr>
                    <a:spLocks noChangeShapeType="1"/>
                  </p:cNvSpPr>
                  <p:nvPr/>
                </p:nvSpPr>
                <p:spPr bwMode="auto">
                  <a:xfrm>
                    <a:off x="3287"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4" name="Line 83"/>
                  <p:cNvSpPr>
                    <a:spLocks noChangeShapeType="1"/>
                  </p:cNvSpPr>
                  <p:nvPr/>
                </p:nvSpPr>
                <p:spPr bwMode="auto">
                  <a:xfrm>
                    <a:off x="3309"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5" name="Line 84"/>
                  <p:cNvSpPr>
                    <a:spLocks noChangeShapeType="1"/>
                  </p:cNvSpPr>
                  <p:nvPr/>
                </p:nvSpPr>
                <p:spPr bwMode="auto">
                  <a:xfrm>
                    <a:off x="3151" y="2568"/>
                    <a:ext cx="143"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6" name="Line 85"/>
                  <p:cNvSpPr>
                    <a:spLocks noChangeShapeType="1"/>
                  </p:cNvSpPr>
                  <p:nvPr/>
                </p:nvSpPr>
                <p:spPr bwMode="auto">
                  <a:xfrm flipV="1">
                    <a:off x="3138"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38" name="Rectangle 142"/>
                <p:cNvSpPr>
                  <a:spLocks noChangeArrowheads="1"/>
                </p:cNvSpPr>
                <p:nvPr/>
              </p:nvSpPr>
              <p:spPr bwMode="auto">
                <a:xfrm rot="5400000" flipH="1">
                  <a:off x="8036" y="734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n5</a:t>
                  </a:r>
                  <a:endParaRPr lang="pt-BR" sz="2400" baseline="-25000" dirty="0"/>
                </a:p>
              </p:txBody>
            </p:sp>
            <p:cxnSp>
              <p:nvCxnSpPr>
                <p:cNvPr id="239" name="Conector Reto 61"/>
                <p:cNvCxnSpPr/>
                <p:nvPr/>
              </p:nvCxnSpPr>
              <p:spPr>
                <a:xfrm rot="5400000">
                  <a:off x="7937" y="7568"/>
                  <a:ext cx="7" cy="27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40" name="Grupo 75"/>
              <p:cNvGrpSpPr/>
              <p:nvPr/>
            </p:nvGrpSpPr>
            <p:grpSpPr>
              <a:xfrm rot="16200000">
                <a:off x="5880" y="7682"/>
                <a:ext cx="1217" cy="1238"/>
                <a:chOff x="7817" y="7846"/>
                <a:chExt cx="992" cy="975"/>
              </a:xfrm>
            </p:grpSpPr>
            <p:grpSp>
              <p:nvGrpSpPr>
                <p:cNvPr id="241" name="Group 147"/>
                <p:cNvGrpSpPr/>
                <p:nvPr/>
              </p:nvGrpSpPr>
              <p:grpSpPr bwMode="auto">
                <a:xfrm rot="5400000">
                  <a:off x="8243" y="7732"/>
                  <a:ext cx="452" cy="680"/>
                  <a:chOff x="3205" y="2547"/>
                  <a:chExt cx="181" cy="272"/>
                </a:xfrm>
              </p:grpSpPr>
              <p:sp>
                <p:nvSpPr>
                  <p:cNvPr id="242" name="Line 84"/>
                  <p:cNvSpPr>
                    <a:spLocks noChangeShapeType="1"/>
                  </p:cNvSpPr>
                  <p:nvPr/>
                </p:nvSpPr>
                <p:spPr bwMode="auto">
                  <a:xfrm>
                    <a:off x="3227" y="2547"/>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3" name="Line 85"/>
                  <p:cNvSpPr>
                    <a:spLocks noChangeShapeType="1"/>
                  </p:cNvSpPr>
                  <p:nvPr/>
                </p:nvSpPr>
                <p:spPr bwMode="auto">
                  <a:xfrm flipV="1">
                    <a:off x="3227" y="2819"/>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5" name="Line 82"/>
                  <p:cNvSpPr>
                    <a:spLocks noChangeShapeType="1"/>
                  </p:cNvSpPr>
                  <p:nvPr/>
                </p:nvSpPr>
                <p:spPr bwMode="auto">
                  <a:xfrm>
                    <a:off x="3205"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6" name="Line 83"/>
                  <p:cNvSpPr>
                    <a:spLocks noChangeShapeType="1"/>
                  </p:cNvSpPr>
                  <p:nvPr/>
                </p:nvSpPr>
                <p:spPr bwMode="auto">
                  <a:xfrm>
                    <a:off x="3227"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7" name="Rectangle 142"/>
                <p:cNvSpPr>
                  <a:spLocks noChangeArrowheads="1"/>
                </p:cNvSpPr>
                <p:nvPr/>
              </p:nvSpPr>
              <p:spPr bwMode="auto">
                <a:xfrm rot="16200000" flipH="1" flipV="1">
                  <a:off x="8029" y="8119"/>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n6</a:t>
                  </a:r>
                  <a:endParaRPr lang="pt-BR" sz="2400" baseline="-25000" dirty="0"/>
                </a:p>
              </p:txBody>
            </p:sp>
            <p:cxnSp>
              <p:nvCxnSpPr>
                <p:cNvPr id="248" name="Conector Reto 109"/>
                <p:cNvCxnSpPr/>
                <p:nvPr/>
              </p:nvCxnSpPr>
              <p:spPr>
                <a:xfrm rot="5400000">
                  <a:off x="7975" y="8145"/>
                  <a:ext cx="7" cy="32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49" name="Forma livre 115"/>
              <p:cNvSpPr/>
              <p:nvPr/>
            </p:nvSpPr>
            <p:spPr>
              <a:xfrm flipH="1">
                <a:off x="5391" y="7474"/>
                <a:ext cx="1052" cy="696"/>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grpSp>
          <p:nvGrpSpPr>
            <p:cNvPr id="255" name="Grupo 2"/>
            <p:cNvGrpSpPr/>
            <p:nvPr/>
          </p:nvGrpSpPr>
          <p:grpSpPr>
            <a:xfrm rot="16200000">
              <a:off x="16490" y="4347"/>
              <a:ext cx="2272" cy="2770"/>
              <a:chOff x="7272" y="5999"/>
              <a:chExt cx="1852" cy="2182"/>
            </a:xfrm>
          </p:grpSpPr>
          <p:sp>
            <p:nvSpPr>
              <p:cNvPr id="256" name="Line 56"/>
              <p:cNvSpPr>
                <a:spLocks noChangeShapeType="1"/>
              </p:cNvSpPr>
              <p:nvPr/>
            </p:nvSpPr>
            <p:spPr bwMode="auto">
              <a:xfrm rot="5400000" flipH="1">
                <a:off x="8938"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57" name="Group 147"/>
              <p:cNvGrpSpPr/>
              <p:nvPr/>
            </p:nvGrpSpPr>
            <p:grpSpPr bwMode="auto">
              <a:xfrm rot="5400000">
                <a:off x="7560" y="6515"/>
                <a:ext cx="1711" cy="680"/>
                <a:chOff x="2466" y="2568"/>
                <a:chExt cx="685" cy="272"/>
              </a:xfrm>
            </p:grpSpPr>
            <p:sp>
              <p:nvSpPr>
                <p:cNvPr id="25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2" name="Line 93"/>
                <p:cNvSpPr>
                  <a:spLocks noChangeShapeType="1"/>
                </p:cNvSpPr>
                <p:nvPr/>
              </p:nvSpPr>
              <p:spPr bwMode="auto">
                <a:xfrm flipH="1">
                  <a:off x="2466" y="2704"/>
                  <a:ext cx="50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63" name="Rectangle 142"/>
              <p:cNvSpPr>
                <a:spLocks noChangeArrowheads="1"/>
              </p:cNvSpPr>
              <p:nvPr/>
            </p:nvSpPr>
            <p:spPr bwMode="auto">
              <a:xfrm rot="5400000" flipH="1" flipV="1">
                <a:off x="8118" y="7479"/>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264" name="Conector Reto 11"/>
              <p:cNvCxnSpPr/>
              <p:nvPr/>
            </p:nvCxnSpPr>
            <p:spPr>
              <a:xfrm rot="5400000">
                <a:off x="7688" y="7295"/>
                <a:ext cx="0" cy="83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6" name="Conector Reto 49"/>
            <p:cNvCxnSpPr/>
            <p:nvPr/>
          </p:nvCxnSpPr>
          <p:spPr>
            <a:xfrm>
              <a:off x="18437" y="6344"/>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267" name="Grupo 2"/>
            <p:cNvGrpSpPr/>
            <p:nvPr/>
          </p:nvGrpSpPr>
          <p:grpSpPr>
            <a:xfrm rot="5400000" flipH="1">
              <a:off x="15001" y="5131"/>
              <a:ext cx="1338" cy="1167"/>
              <a:chOff x="7667" y="7258"/>
              <a:chExt cx="1091" cy="919"/>
            </a:xfrm>
          </p:grpSpPr>
          <p:grpSp>
            <p:nvGrpSpPr>
              <p:cNvPr id="268" name="Group 147"/>
              <p:cNvGrpSpPr/>
              <p:nvPr/>
            </p:nvGrpSpPr>
            <p:grpSpPr bwMode="auto">
              <a:xfrm rot="5400000">
                <a:off x="8189" y="7144"/>
                <a:ext cx="452" cy="680"/>
                <a:chOff x="2970" y="2568"/>
                <a:chExt cx="181" cy="272"/>
              </a:xfrm>
            </p:grpSpPr>
            <p:sp>
              <p:nvSpPr>
                <p:cNvPr id="26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73" name="Rectangle 142"/>
              <p:cNvSpPr>
                <a:spLocks noChangeArrowheads="1"/>
              </p:cNvSpPr>
              <p:nvPr/>
            </p:nvSpPr>
            <p:spPr bwMode="auto">
              <a:xfrm rot="5400000" flipH="1" flipV="1">
                <a:off x="8056" y="747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274" name="Conector Reto 11"/>
              <p:cNvCxnSpPr/>
              <p:nvPr/>
            </p:nvCxnSpPr>
            <p:spPr>
              <a:xfrm rot="5400000">
                <a:off x="7871" y="7524"/>
                <a:ext cx="7" cy="41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 name="Forma livre 115"/>
            <p:cNvSpPr/>
            <p:nvPr/>
          </p:nvSpPr>
          <p:spPr>
            <a:xfrm flipV="1">
              <a:off x="15665" y="5465"/>
              <a:ext cx="1052" cy="6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78" name="Line 93"/>
          <p:cNvSpPr>
            <a:spLocks noChangeShapeType="1"/>
          </p:cNvSpPr>
          <p:nvPr/>
        </p:nvSpPr>
        <p:spPr bwMode="auto">
          <a:xfrm rot="-21600000" flipH="1" flipV="1">
            <a:off x="9651330" y="5857411"/>
            <a:ext cx="100882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279" name="Conector Reto 37"/>
          <p:cNvCxnSpPr/>
          <p:nvPr/>
        </p:nvCxnSpPr>
        <p:spPr>
          <a:xfrm>
            <a:off x="10016559" y="65904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0" name="Grupo 2"/>
          <p:cNvGrpSpPr/>
          <p:nvPr/>
        </p:nvGrpSpPr>
        <p:grpSpPr>
          <a:xfrm rot="16200000">
            <a:off x="10130589" y="2821751"/>
            <a:ext cx="898002" cy="1671266"/>
            <a:chOff x="8075" y="6114"/>
            <a:chExt cx="1153" cy="2073"/>
          </a:xfrm>
        </p:grpSpPr>
        <p:sp>
          <p:nvSpPr>
            <p:cNvPr id="281" name="Line 56"/>
            <p:cNvSpPr>
              <a:spLocks noChangeShapeType="1"/>
            </p:cNvSpPr>
            <p:nvPr/>
          </p:nvSpPr>
          <p:spPr bwMode="auto">
            <a:xfrm rot="5400000" flipH="1">
              <a:off x="8996" y="7478"/>
              <a:ext cx="2" cy="46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82" name="Group 147"/>
            <p:cNvGrpSpPr/>
            <p:nvPr/>
          </p:nvGrpSpPr>
          <p:grpSpPr bwMode="auto">
            <a:xfrm rot="5400000">
              <a:off x="7617" y="6572"/>
              <a:ext cx="1596" cy="680"/>
              <a:chOff x="2512" y="2568"/>
              <a:chExt cx="639" cy="272"/>
            </a:xfrm>
          </p:grpSpPr>
          <p:sp>
            <p:nvSpPr>
              <p:cNvPr id="28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7" name="Line 93"/>
              <p:cNvSpPr>
                <a:spLocks noChangeShapeType="1"/>
              </p:cNvSpPr>
              <p:nvPr/>
            </p:nvSpPr>
            <p:spPr bwMode="auto">
              <a:xfrm flipH="1">
                <a:off x="2512" y="2695"/>
                <a:ext cx="42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88" name="Rectangle 142"/>
            <p:cNvSpPr>
              <a:spLocks noChangeArrowheads="1"/>
            </p:cNvSpPr>
            <p:nvPr/>
          </p:nvSpPr>
          <p:spPr bwMode="auto">
            <a:xfrm rot="5400000" flipH="1">
              <a:off x="8064" y="748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p2</a:t>
              </a:r>
              <a:endParaRPr lang="pt-BR" sz="2400" baseline="-25000" dirty="0"/>
            </a:p>
          </p:txBody>
        </p:sp>
      </p:grpSp>
      <p:sp>
        <p:nvSpPr>
          <p:cNvPr id="290" name="Elipse 119"/>
          <p:cNvSpPr/>
          <p:nvPr/>
        </p:nvSpPr>
        <p:spPr>
          <a:xfrm>
            <a:off x="10541000" y="375920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2" name="Elipse 119"/>
          <p:cNvSpPr/>
          <p:nvPr/>
        </p:nvSpPr>
        <p:spPr>
          <a:xfrm>
            <a:off x="9652000" y="374269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3" name="Forma livre 115"/>
          <p:cNvSpPr/>
          <p:nvPr/>
        </p:nvSpPr>
        <p:spPr>
          <a:xfrm>
            <a:off x="6322695" y="3452495"/>
            <a:ext cx="2951480" cy="109855"/>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94" name="Grupo 2"/>
          <p:cNvGrpSpPr/>
          <p:nvPr/>
        </p:nvGrpSpPr>
        <p:grpSpPr>
          <a:xfrm rot="5400000" flipH="1">
            <a:off x="8852802" y="3625032"/>
            <a:ext cx="849714" cy="740904"/>
            <a:chOff x="7667" y="7258"/>
            <a:chExt cx="1091" cy="919"/>
          </a:xfrm>
        </p:grpSpPr>
        <p:grpSp>
          <p:nvGrpSpPr>
            <p:cNvPr id="295" name="Group 147"/>
            <p:cNvGrpSpPr/>
            <p:nvPr/>
          </p:nvGrpSpPr>
          <p:grpSpPr bwMode="auto">
            <a:xfrm rot="5400000">
              <a:off x="8189" y="7144"/>
              <a:ext cx="452" cy="680"/>
              <a:chOff x="2970" y="2568"/>
              <a:chExt cx="181" cy="272"/>
            </a:xfrm>
          </p:grpSpPr>
          <p:sp>
            <p:nvSpPr>
              <p:cNvPr id="2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00" name="Rectangle 142"/>
            <p:cNvSpPr>
              <a:spLocks noChangeArrowheads="1"/>
            </p:cNvSpPr>
            <p:nvPr/>
          </p:nvSpPr>
          <p:spPr bwMode="auto">
            <a:xfrm rot="5400000" flipH="1">
              <a:off x="8056" y="747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p1</a:t>
              </a:r>
              <a:endParaRPr lang="pt-BR" sz="2400" baseline="-25000" dirty="0"/>
            </a:p>
          </p:txBody>
        </p:sp>
        <p:cxnSp>
          <p:nvCxnSpPr>
            <p:cNvPr id="301" name="Conector Reto 11"/>
            <p:cNvCxnSpPr/>
            <p:nvPr/>
          </p:nvCxnSpPr>
          <p:spPr>
            <a:xfrm rot="5400000">
              <a:off x="7871" y="7511"/>
              <a:ext cx="7" cy="41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 name="Grupo 46"/>
          <p:cNvGrpSpPr/>
          <p:nvPr/>
        </p:nvGrpSpPr>
        <p:grpSpPr>
          <a:xfrm rot="0" flipV="1">
            <a:off x="5605799" y="2178829"/>
            <a:ext cx="3188106" cy="2056621"/>
            <a:chOff x="2502" y="5651"/>
            <a:chExt cx="5020" cy="3239"/>
          </a:xfrm>
        </p:grpSpPr>
        <p:grpSp>
          <p:nvGrpSpPr>
            <p:cNvPr id="127" name="Grupo 47"/>
            <p:cNvGrpSpPr/>
            <p:nvPr/>
          </p:nvGrpSpPr>
          <p:grpSpPr>
            <a:xfrm rot="16200000">
              <a:off x="2554" y="5598"/>
              <a:ext cx="3239" cy="3344"/>
              <a:chOff x="7828" y="6747"/>
              <a:chExt cx="2641" cy="2634"/>
            </a:xfrm>
          </p:grpSpPr>
          <p:sp>
            <p:nvSpPr>
              <p:cNvPr id="128" name="Line 56"/>
              <p:cNvSpPr>
                <a:spLocks noChangeShapeType="1"/>
              </p:cNvSpPr>
              <p:nvPr/>
            </p:nvSpPr>
            <p:spPr bwMode="auto">
              <a:xfrm rot="5400000" flipH="1">
                <a:off x="9613" y="6779"/>
                <a:ext cx="2" cy="171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45" name="Line 93"/>
              <p:cNvSpPr>
                <a:spLocks noChangeShapeType="1"/>
              </p:cNvSpPr>
              <p:nvPr/>
            </p:nvSpPr>
            <p:spPr bwMode="auto">
              <a:xfrm rot="5400000" flipH="1">
                <a:off x="7143" y="8064"/>
                <a:ext cx="2634"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150" name="Conector Reto 61"/>
              <p:cNvCxnSpPr/>
              <p:nvPr/>
            </p:nvCxnSpPr>
            <p:spPr>
              <a:xfrm rot="5400000">
                <a:off x="7963" y="7529"/>
                <a:ext cx="7" cy="27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1" name="Grupo 75"/>
            <p:cNvGrpSpPr/>
            <p:nvPr/>
          </p:nvGrpSpPr>
          <p:grpSpPr>
            <a:xfrm rot="16200000">
              <a:off x="6058" y="7421"/>
              <a:ext cx="1274" cy="1653"/>
              <a:chOff x="7837" y="7846"/>
              <a:chExt cx="1039" cy="1302"/>
            </a:xfrm>
          </p:grpSpPr>
          <p:grpSp>
            <p:nvGrpSpPr>
              <p:cNvPr id="152" name="Group 147"/>
              <p:cNvGrpSpPr/>
              <p:nvPr/>
            </p:nvGrpSpPr>
            <p:grpSpPr bwMode="auto">
              <a:xfrm rot="5400000">
                <a:off x="8243" y="7732"/>
                <a:ext cx="452" cy="680"/>
                <a:chOff x="3205" y="2547"/>
                <a:chExt cx="181" cy="272"/>
              </a:xfrm>
            </p:grpSpPr>
            <p:sp>
              <p:nvSpPr>
                <p:cNvPr id="153" name="Line 84"/>
                <p:cNvSpPr>
                  <a:spLocks noChangeShapeType="1"/>
                </p:cNvSpPr>
                <p:nvPr/>
              </p:nvSpPr>
              <p:spPr bwMode="auto">
                <a:xfrm>
                  <a:off x="3227" y="2547"/>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5"/>
                <p:cNvSpPr>
                  <a:spLocks noChangeShapeType="1"/>
                </p:cNvSpPr>
                <p:nvPr/>
              </p:nvSpPr>
              <p:spPr bwMode="auto">
                <a:xfrm flipV="1">
                  <a:off x="3227" y="2819"/>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6" name="Line 82"/>
                <p:cNvSpPr>
                  <a:spLocks noChangeShapeType="1"/>
                </p:cNvSpPr>
                <p:nvPr/>
              </p:nvSpPr>
              <p:spPr bwMode="auto">
                <a:xfrm>
                  <a:off x="3205"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3227"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9" name="Rectangle 142"/>
              <p:cNvSpPr>
                <a:spLocks noChangeArrowheads="1"/>
              </p:cNvSpPr>
              <p:nvPr/>
            </p:nvSpPr>
            <p:spPr bwMode="auto">
              <a:xfrm rot="16200000" flipH="1">
                <a:off x="7990" y="8262"/>
                <a:ext cx="1180"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pb</a:t>
                </a:r>
                <a:endParaRPr lang="pt-BR" sz="2400" baseline="-25000" dirty="0"/>
              </a:p>
            </p:txBody>
          </p:sp>
          <p:cxnSp>
            <p:nvCxnSpPr>
              <p:cNvPr id="160" name="Conector Reto 109"/>
              <p:cNvCxnSpPr/>
              <p:nvPr/>
            </p:nvCxnSpPr>
            <p:spPr>
              <a:xfrm rot="5400000">
                <a:off x="7995" y="8145"/>
                <a:ext cx="7" cy="32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grpSp>
        <p:nvGrpSpPr>
          <p:cNvPr id="319" name="Grupo 318"/>
          <p:cNvGrpSpPr/>
          <p:nvPr/>
        </p:nvGrpSpPr>
        <p:grpSpPr>
          <a:xfrm rot="0">
            <a:off x="5857875" y="1701800"/>
            <a:ext cx="2263110" cy="2549525"/>
            <a:chOff x="10104" y="1772"/>
            <a:chExt cx="3564" cy="4015"/>
          </a:xfrm>
        </p:grpSpPr>
        <p:cxnSp>
          <p:nvCxnSpPr>
            <p:cNvPr id="25" name="Conector Reto 49"/>
            <p:cNvCxnSpPr/>
            <p:nvPr/>
          </p:nvCxnSpPr>
          <p:spPr>
            <a:xfrm flipH="1">
              <a:off x="10890" y="255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de Seta Reta 59"/>
            <p:cNvCxnSpPr/>
            <p:nvPr/>
          </p:nvCxnSpPr>
          <p:spPr>
            <a:xfrm flipH="1">
              <a:off x="12267" y="2114"/>
              <a:ext cx="0" cy="454"/>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162" name="Elipse 118"/>
            <p:cNvSpPr/>
            <p:nvPr/>
          </p:nvSpPr>
          <p:spPr>
            <a:xfrm>
              <a:off x="10104" y="3193"/>
              <a:ext cx="200" cy="25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63" name="Grupo 162"/>
            <p:cNvGrpSpPr/>
            <p:nvPr/>
          </p:nvGrpSpPr>
          <p:grpSpPr>
            <a:xfrm>
              <a:off x="12845" y="3203"/>
              <a:ext cx="807" cy="2584"/>
              <a:chOff x="4326" y="3197"/>
              <a:chExt cx="807" cy="2584"/>
            </a:xfrm>
          </p:grpSpPr>
          <p:sp>
            <p:nvSpPr>
              <p:cNvPr id="164" name="Line 56"/>
              <p:cNvSpPr>
                <a:spLocks noChangeShapeType="1"/>
              </p:cNvSpPr>
              <p:nvPr/>
            </p:nvSpPr>
            <p:spPr bwMode="auto">
              <a:xfrm flipH="1">
                <a:off x="5133" y="3740"/>
                <a:ext cx="0" cy="204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66" name="Elipse 119"/>
              <p:cNvSpPr/>
              <p:nvPr/>
            </p:nvSpPr>
            <p:spPr>
              <a:xfrm>
                <a:off x="4326" y="3197"/>
                <a:ext cx="200" cy="25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68" name="Rectangle 140"/>
            <p:cNvSpPr>
              <a:spLocks noChangeArrowheads="1"/>
            </p:cNvSpPr>
            <p:nvPr/>
          </p:nvSpPr>
          <p:spPr bwMode="auto">
            <a:xfrm flipH="1">
              <a:off x="11168" y="1772"/>
              <a:ext cx="1239" cy="72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grpSp>
        <p:nvGrpSpPr>
          <p:cNvPr id="310" name="Grupo 2"/>
          <p:cNvGrpSpPr/>
          <p:nvPr/>
        </p:nvGrpSpPr>
        <p:grpSpPr>
          <a:xfrm rot="16200000">
            <a:off x="6124005" y="2244312"/>
            <a:ext cx="702964" cy="1004597"/>
            <a:chOff x="7852" y="7258"/>
            <a:chExt cx="903" cy="1246"/>
          </a:xfrm>
        </p:grpSpPr>
        <p:grpSp>
          <p:nvGrpSpPr>
            <p:cNvPr id="311" name="Group 147"/>
            <p:cNvGrpSpPr/>
            <p:nvPr/>
          </p:nvGrpSpPr>
          <p:grpSpPr bwMode="auto">
            <a:xfrm rot="5400000">
              <a:off x="8189" y="7144"/>
              <a:ext cx="452" cy="680"/>
              <a:chOff x="2970" y="2568"/>
              <a:chExt cx="181" cy="272"/>
            </a:xfrm>
          </p:grpSpPr>
          <p:sp>
            <p:nvSpPr>
              <p:cNvPr id="31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16" name="Rectangle 142"/>
            <p:cNvSpPr>
              <a:spLocks noChangeArrowheads="1"/>
            </p:cNvSpPr>
            <p:nvPr/>
          </p:nvSpPr>
          <p:spPr bwMode="auto">
            <a:xfrm rot="5400000" flipH="1">
              <a:off x="7741" y="780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pa</a:t>
              </a:r>
              <a:endParaRPr lang="pt-BR" sz="2400" baseline="-25000" dirty="0"/>
            </a:p>
          </p:txBody>
        </p:sp>
      </p:grpSp>
      <p:sp>
        <p:nvSpPr>
          <p:cNvPr id="322" name="Caixa de Texto 321"/>
          <p:cNvSpPr txBox="1"/>
          <p:nvPr/>
        </p:nvSpPr>
        <p:spPr>
          <a:xfrm flipH="1">
            <a:off x="4349750" y="3507740"/>
            <a:ext cx="1409065" cy="521970"/>
          </a:xfrm>
          <a:prstGeom prst="rect">
            <a:avLst/>
          </a:prstGeom>
          <a:noFill/>
        </p:spPr>
        <p:txBody>
          <a:bodyPr wrap="square" rtlCol="0">
            <a:spAutoFit/>
          </a:bodyPr>
          <a:p>
            <a:pPr algn="ctr"/>
            <a:r>
              <a:rPr lang="pt-BR" altLang="en-US" sz="2800" b="1" dirty="0">
                <a:solidFill>
                  <a:srgbClr val="C00000"/>
                </a:solidFill>
                <a:latin typeface="Comic Sans MS" panose="030F0702030302020204" pitchFamily="66" charset="0"/>
                <a:cs typeface="Comic Sans MS" panose="030F0702030302020204" pitchFamily="66" charset="0"/>
              </a:rPr>
              <a:t>Folded</a:t>
            </a:r>
            <a:endParaRPr lang="pt-BR" altLang="en-US" sz="2800" b="1" baseline="-25000" dirty="0">
              <a:solidFill>
                <a:srgbClr val="C00000"/>
              </a:solidFill>
              <a:latin typeface="Comic Sans MS" panose="030F0702030302020204" pitchFamily="66" charset="0"/>
              <a:cs typeface="Comic Sans MS" panose="030F0702030302020204" pitchFamily="66" charset="0"/>
            </a:endParaRPr>
          </a:p>
        </p:txBody>
      </p:sp>
      <p:sp>
        <p:nvSpPr>
          <p:cNvPr id="323" name="Seta para a direita 322"/>
          <p:cNvSpPr/>
          <p:nvPr/>
        </p:nvSpPr>
        <p:spPr>
          <a:xfrm>
            <a:off x="4558030" y="4096385"/>
            <a:ext cx="991870" cy="41910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4" name="Conector de Seta Reta 59"/>
          <p:cNvCxnSpPr/>
          <p:nvPr/>
        </p:nvCxnSpPr>
        <p:spPr>
          <a:xfrm flipH="1">
            <a:off x="6405197" y="30403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25" name="CaixaDeTexto 47"/>
          <p:cNvSpPr txBox="1"/>
          <p:nvPr/>
        </p:nvSpPr>
        <p:spPr>
          <a:xfrm>
            <a:off x="6396269" y="3005733"/>
            <a:ext cx="6038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Dpa</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326" name="Conector de Seta Reta 59"/>
          <p:cNvCxnSpPr/>
          <p:nvPr/>
        </p:nvCxnSpPr>
        <p:spPr>
          <a:xfrm flipH="1">
            <a:off x="9393507" y="41884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27" name="CaixaDeTexto 47"/>
          <p:cNvSpPr txBox="1"/>
          <p:nvPr/>
        </p:nvSpPr>
        <p:spPr>
          <a:xfrm>
            <a:off x="9414424" y="4116983"/>
            <a:ext cx="60134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328" name="Conector de Seta Reta 59"/>
          <p:cNvCxnSpPr/>
          <p:nvPr/>
        </p:nvCxnSpPr>
        <p:spPr>
          <a:xfrm flipH="1">
            <a:off x="7989522" y="30581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29" name="CaixaDeTexto 47"/>
          <p:cNvSpPr txBox="1"/>
          <p:nvPr/>
        </p:nvSpPr>
        <p:spPr>
          <a:xfrm>
            <a:off x="7396394" y="3005733"/>
            <a:ext cx="60134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Dpb</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330" name="Conector de Seta Reta 59"/>
          <p:cNvCxnSpPr/>
          <p:nvPr/>
        </p:nvCxnSpPr>
        <p:spPr>
          <a:xfrm flipH="1">
            <a:off x="10954972" y="42233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1" name="CaixaDeTexto 47"/>
          <p:cNvSpPr txBox="1"/>
          <p:nvPr/>
        </p:nvSpPr>
        <p:spPr>
          <a:xfrm>
            <a:off x="10353589" y="4129683"/>
            <a:ext cx="60134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Dp2</a:t>
            </a:r>
            <a:endParaRPr lang="pt-BR" sz="20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5" name="Caixa de Texto 114"/>
          <p:cNvSpPr txBox="1"/>
          <p:nvPr/>
        </p:nvSpPr>
        <p:spPr>
          <a:xfrm>
            <a:off x="614680" y="753745"/>
            <a:ext cx="11279505" cy="513905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Folded Cascode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converter o circuito em Folded</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Transistores Mn3, Mn4, Mp1, Mp2, Mp3 e Mp4 foram dobrados para baixo. Para funcionarem o tipo de transistor foi trocado. Assim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Mp1 e Mp2 viraram Mn5 e Mn6 (carga ativa 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Mp3 e Mp4 viraram Mn3 e Mn4 (carga ativa Wilson)</a:t>
            </a:r>
            <a:endParaRPr lang="pt-BR" altLang="en-US"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Mn3 e Mn4 viraram Mp1 e Mp2 (cascode)</a:t>
            </a:r>
            <a:endParaRPr lang="pt-BR" altLang="en-US" sz="2400" b="1" dirty="0" smtClean="0">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Mpa e Mpb foram acrescentados para fornecer corrente</a:t>
            </a:r>
            <a:endParaRPr lang="pt-BR" altLang="en-US"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Dpa </a:t>
            </a:r>
            <a:r>
              <a:rPr lang="pt-BR" altLang="en-US" sz="2400" b="1" dirty="0" smtClean="0">
                <a:latin typeface="Comic Sans MS" panose="030F0702030302020204" pitchFamily="66" charset="0"/>
                <a:cs typeface="Comic Sans MS" panose="030F0702030302020204" pitchFamily="66" charset="0"/>
                <a:sym typeface="+mn-ea"/>
              </a:rPr>
              <a:t>= I</a:t>
            </a:r>
            <a:r>
              <a:rPr lang="pt-BR" altLang="en-US" sz="2400" b="1" baseline="-25000" dirty="0" smtClean="0">
                <a:latin typeface="Comic Sans MS" panose="030F0702030302020204" pitchFamily="66" charset="0"/>
                <a:cs typeface="Comic Sans MS" panose="030F0702030302020204" pitchFamily="66" charset="0"/>
                <a:sym typeface="+mn-ea"/>
              </a:rPr>
              <a:t>D1 </a:t>
            </a:r>
            <a:r>
              <a:rPr lang="pt-BR" altLang="en-US" sz="2400" b="1" dirty="0" smtClean="0">
                <a:latin typeface="Comic Sans MS" panose="030F0702030302020204" pitchFamily="66" charset="0"/>
                <a:cs typeface="Comic Sans MS" panose="030F0702030302020204" pitchFamily="66" charset="0"/>
                <a:sym typeface="+mn-ea"/>
              </a:rPr>
              <a:t> + I</a:t>
            </a:r>
            <a:r>
              <a:rPr lang="pt-BR" altLang="en-US" sz="2400" b="1" baseline="-25000" dirty="0" smtClean="0">
                <a:latin typeface="Comic Sans MS" panose="030F0702030302020204" pitchFamily="66" charset="0"/>
                <a:cs typeface="Comic Sans MS" panose="030F0702030302020204" pitchFamily="66" charset="0"/>
                <a:sym typeface="+mn-ea"/>
              </a:rPr>
              <a:t>Dp1 </a:t>
            </a:r>
            <a:endParaRPr lang="pt-BR" altLang="en-US" sz="2400" b="1" baseline="-25000"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Dpb </a:t>
            </a:r>
            <a:r>
              <a:rPr lang="pt-BR" altLang="en-US" sz="2400" b="1" dirty="0" smtClean="0">
                <a:latin typeface="Comic Sans MS" panose="030F0702030302020204" pitchFamily="66" charset="0"/>
                <a:cs typeface="Comic Sans MS" panose="030F0702030302020204" pitchFamily="66" charset="0"/>
                <a:sym typeface="+mn-ea"/>
              </a:rPr>
              <a:t>= I</a:t>
            </a:r>
            <a:r>
              <a:rPr lang="pt-BR" altLang="en-US" sz="2400" b="1" baseline="-25000" dirty="0" smtClean="0">
                <a:latin typeface="Comic Sans MS" panose="030F0702030302020204" pitchFamily="66" charset="0"/>
                <a:cs typeface="Comic Sans MS" panose="030F0702030302020204" pitchFamily="66" charset="0"/>
                <a:sym typeface="+mn-ea"/>
              </a:rPr>
              <a:t>D2 </a:t>
            </a:r>
            <a:r>
              <a:rPr lang="pt-BR" altLang="en-US" sz="2400" b="1" dirty="0" smtClean="0">
                <a:latin typeface="Comic Sans MS" panose="030F0702030302020204" pitchFamily="66" charset="0"/>
                <a:cs typeface="Comic Sans MS" panose="030F0702030302020204" pitchFamily="66" charset="0"/>
                <a:sym typeface="+mn-ea"/>
              </a:rPr>
              <a:t> + I</a:t>
            </a:r>
            <a:r>
              <a:rPr lang="pt-BR" altLang="en-US" sz="2400" b="1" baseline="-25000" dirty="0" smtClean="0">
                <a:latin typeface="Comic Sans MS" panose="030F0702030302020204" pitchFamily="66" charset="0"/>
                <a:cs typeface="Comic Sans MS" panose="030F0702030302020204" pitchFamily="66" charset="0"/>
                <a:sym typeface="+mn-ea"/>
              </a:rPr>
              <a:t>Dp2</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 name="Conector Reto 74"/>
          <p:cNvCxnSpPr/>
          <p:nvPr/>
        </p:nvCxnSpPr>
        <p:spPr>
          <a:xfrm>
            <a:off x="1384855" y="695981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Espaço Reservado para Número de Slide 5"/>
          <p:cNvSpPr>
            <a:spLocks noGrp="1"/>
          </p:cNvSpPr>
          <p:nvPr>
            <p:ph type="sldNum" sz="quarter" idx="12"/>
          </p:nvPr>
        </p:nvSpPr>
        <p:spPr>
          <a:xfrm>
            <a:off x="9059545" y="6374130"/>
            <a:ext cx="2743200" cy="365125"/>
          </a:xfrm>
        </p:spPr>
        <p:txBody>
          <a:bodyPr/>
          <a:p>
            <a:fld id="{74F297BB-B745-4CAB-BE1D-CE4C89382949}" type="slidenum">
              <a:rPr lang="pt-BR" smtClean="0"/>
            </a:fld>
            <a:endParaRPr lang="pt-BR"/>
          </a:p>
        </p:txBody>
      </p:sp>
    </p:spTree>
  </p:cSld>
  <p:clrMapOvr>
    <a:masterClrMapping/>
  </p:clrMapOvr>
</p:sld>
</file>

<file path=ppt/slides/slide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10" name="Caixa de Texto 8"/>
              <p:cNvSpPr txBox="1"/>
              <p:nvPr/>
            </p:nvSpPr>
            <p:spPr>
              <a:xfrm>
                <a:off x="6965950" y="4031615"/>
                <a:ext cx="4822825" cy="78232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6</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6965950" y="4031615"/>
                <a:ext cx="4822825" cy="782320"/>
              </a:xfrm>
              <a:prstGeom prst="rect">
                <a:avLst/>
              </a:prstGeom>
              <a:blipFill rotWithShape="1">
                <a:blip r:embed="rId1"/>
                <a:stretch>
                  <a:fillRect l="-461" t="-2841" r="-461" b="-2841"/>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8"/>
              <p:cNvSpPr txBox="1"/>
              <p:nvPr/>
            </p:nvSpPr>
            <p:spPr>
              <a:xfrm>
                <a:off x="6346825" y="2129155"/>
                <a:ext cx="5633085" cy="8286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6</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 name="Caixa de Texto 8"/>
              <p:cNvSpPr txBox="1">
                <a:spLocks noRot="1" noChangeAspect="1" noMove="1" noResize="1" noEditPoints="1" noAdjustHandles="1" noChangeArrowheads="1" noChangeShapeType="1" noTextEdit="1"/>
              </p:cNvSpPr>
              <p:nvPr/>
            </p:nvSpPr>
            <p:spPr>
              <a:xfrm>
                <a:off x="6346825" y="2129155"/>
                <a:ext cx="5633085" cy="828675"/>
              </a:xfrm>
              <a:prstGeom prst="rect">
                <a:avLst/>
              </a:prstGeom>
              <a:blipFill rotWithShape="1">
                <a:blip r:embed="rId2"/>
                <a:stretch>
                  <a:fillRect l="-395" t="-2682" r="-395" b="-2682"/>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8"/>
              <p:cNvSpPr txBox="1"/>
              <p:nvPr/>
            </p:nvSpPr>
            <p:spPr>
              <a:xfrm>
                <a:off x="5326380" y="676275"/>
                <a:ext cx="6653530" cy="8286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r>
                        <a:rPr lang="en-US" altLang="pt-BR" sz="2400" i="1" baseline="-25000" dirty="0" smtClean="0">
                          <a:solidFill>
                            <a:schemeClr val="tx1"/>
                          </a:solidFill>
                          <a:latin typeface="Cambria Math" panose="02040503050406030204" pitchFamily="18" charset="0"/>
                          <a:cs typeface="Cambria Math" panose="02040503050406030204" pitchFamily="18" charset="0"/>
                          <a:sym typeface="+mn-ea"/>
                        </a:rPr>
                        <m:t>𝑑𝑝𝑏</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6</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 name="Caixa de Texto 8"/>
              <p:cNvSpPr txBox="1">
                <a:spLocks noRot="1" noChangeAspect="1" noMove="1" noResize="1" noEditPoints="1" noAdjustHandles="1" noChangeArrowheads="1" noChangeShapeType="1" noTextEdit="1"/>
              </p:cNvSpPr>
              <p:nvPr/>
            </p:nvSpPr>
            <p:spPr>
              <a:xfrm>
                <a:off x="5326380" y="676275"/>
                <a:ext cx="6653530" cy="828675"/>
              </a:xfrm>
              <a:prstGeom prst="rect">
                <a:avLst/>
              </a:prstGeom>
              <a:blipFill rotWithShape="1">
                <a:blip r:embed="rId3"/>
                <a:stretch>
                  <a:fillRect l="-334" t="-2682" r="-334" b="-2682"/>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8"/>
              <p:cNvSpPr txBox="1"/>
              <p:nvPr/>
            </p:nvSpPr>
            <p:spPr>
              <a:xfrm>
                <a:off x="6135370" y="5520055"/>
                <a:ext cx="5793105" cy="78232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r>
                        <a:rPr lang="en-US" altLang="pt-BR" sz="2400" i="1" baseline="-25000" dirty="0" smtClean="0">
                          <a:solidFill>
                            <a:schemeClr val="tx1"/>
                          </a:solidFill>
                          <a:latin typeface="Cambria Math" panose="02040503050406030204" pitchFamily="18" charset="0"/>
                          <a:cs typeface="Cambria Math" panose="02040503050406030204" pitchFamily="18" charset="0"/>
                          <a:sym typeface="+mn-ea"/>
                        </a:rPr>
                        <m:t>𝑑𝑝𝑏</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6</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 name="Caixa de Texto 8"/>
              <p:cNvSpPr txBox="1">
                <a:spLocks noRot="1" noChangeAspect="1" noMove="1" noResize="1" noEditPoints="1" noAdjustHandles="1" noChangeArrowheads="1" noChangeShapeType="1" noTextEdit="1"/>
              </p:cNvSpPr>
              <p:nvPr/>
            </p:nvSpPr>
            <p:spPr>
              <a:xfrm>
                <a:off x="6135370" y="5520055"/>
                <a:ext cx="5793105" cy="782320"/>
              </a:xfrm>
              <a:prstGeom prst="rect">
                <a:avLst/>
              </a:prstGeom>
              <a:blipFill rotWithShape="1">
                <a:blip r:embed="rId4"/>
                <a:stretch>
                  <a:fillRect l="-384" t="-2841" r="-384" b="-2841"/>
                </a:stretch>
              </a:blipFill>
              <a:ln w="44450">
                <a:solidFill>
                  <a:srgbClr val="FFFF00"/>
                </a:solidFill>
              </a:ln>
            </p:spPr>
            <p:txBody>
              <a:bodyPr/>
              <a:lstStyle/>
              <a:p>
                <a:r>
                  <a:rPr lang="pt-BR" altLang="en-US">
                    <a:noFill/>
                  </a:rPr>
                  <a:t> </a:t>
                </a:r>
              </a:p>
            </p:txBody>
          </p:sp>
        </mc:Fallback>
      </mc:AlternateContent>
      <p:grpSp>
        <p:nvGrpSpPr>
          <p:cNvPr id="13" name="Grupo 12"/>
          <p:cNvGrpSpPr/>
          <p:nvPr/>
        </p:nvGrpSpPr>
        <p:grpSpPr>
          <a:xfrm>
            <a:off x="90170" y="735965"/>
            <a:ext cx="6392545" cy="4945595"/>
            <a:chOff x="8481" y="2775"/>
            <a:chExt cx="10067" cy="7788"/>
          </a:xfrm>
        </p:grpSpPr>
        <p:cxnSp>
          <p:nvCxnSpPr>
            <p:cNvPr id="6" name="Conector Reto 37"/>
            <p:cNvCxnSpPr/>
            <p:nvPr/>
          </p:nvCxnSpPr>
          <p:spPr>
            <a:xfrm>
              <a:off x="11250" y="1032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74"/>
            <p:cNvCxnSpPr/>
            <p:nvPr/>
          </p:nvCxnSpPr>
          <p:spPr>
            <a:xfrm>
              <a:off x="9971" y="1056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49"/>
            <p:cNvCxnSpPr/>
            <p:nvPr/>
          </p:nvCxnSpPr>
          <p:spPr>
            <a:xfrm>
              <a:off x="9974" y="912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49"/>
            <p:cNvCxnSpPr/>
            <p:nvPr/>
          </p:nvCxnSpPr>
          <p:spPr>
            <a:xfrm flipH="1">
              <a:off x="11359" y="912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de Seta Reta 59"/>
            <p:cNvCxnSpPr/>
            <p:nvPr/>
          </p:nvCxnSpPr>
          <p:spPr>
            <a:xfrm flipH="1">
              <a:off x="10124" y="6732"/>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 name="Conector de Seta Reta 59"/>
            <p:cNvCxnSpPr/>
            <p:nvPr/>
          </p:nvCxnSpPr>
          <p:spPr>
            <a:xfrm flipH="1">
              <a:off x="12643" y="6716"/>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2" name="CaixaDeTexto 47"/>
            <p:cNvSpPr txBox="1"/>
            <p:nvPr/>
          </p:nvSpPr>
          <p:spPr>
            <a:xfrm>
              <a:off x="10110" y="6677"/>
              <a:ext cx="798"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15" name="CaixaDeTexto 47"/>
            <p:cNvSpPr txBox="1"/>
            <p:nvPr/>
          </p:nvSpPr>
          <p:spPr>
            <a:xfrm>
              <a:off x="11867" y="6661"/>
              <a:ext cx="798"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6" name="Conector Reto 21"/>
            <p:cNvCxnSpPr/>
            <p:nvPr/>
          </p:nvCxnSpPr>
          <p:spPr>
            <a:xfrm rot="5400000">
              <a:off x="11135" y="9504"/>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10223" y="9501"/>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20" name="Conector Reto 19"/>
            <p:cNvCxnSpPr/>
            <p:nvPr/>
          </p:nvCxnSpPr>
          <p:spPr>
            <a:xfrm flipV="1">
              <a:off x="11528" y="9119"/>
              <a:ext cx="0" cy="119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11234" y="9372"/>
              <a:ext cx="556" cy="666"/>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 de Texto 23"/>
            <p:cNvSpPr txBox="1"/>
            <p:nvPr/>
          </p:nvSpPr>
          <p:spPr>
            <a:xfrm>
              <a:off x="8481" y="4322"/>
              <a:ext cx="1070"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28" name="CaixaDeTexto 47"/>
            <p:cNvSpPr txBox="1"/>
            <p:nvPr/>
          </p:nvSpPr>
          <p:spPr>
            <a:xfrm>
              <a:off x="13281" y="7856"/>
              <a:ext cx="852" cy="5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29" name="CaixaDeTexto 47"/>
            <p:cNvSpPr txBox="1"/>
            <p:nvPr/>
          </p:nvSpPr>
          <p:spPr>
            <a:xfrm>
              <a:off x="8555" y="7799"/>
              <a:ext cx="921" cy="72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grpSp>
          <p:nvGrpSpPr>
            <p:cNvPr id="43" name="Grupo 2"/>
            <p:cNvGrpSpPr/>
            <p:nvPr/>
          </p:nvGrpSpPr>
          <p:grpSpPr>
            <a:xfrm rot="16200000">
              <a:off x="8398" y="6968"/>
              <a:ext cx="2624" cy="1694"/>
              <a:chOff x="7493" y="6846"/>
              <a:chExt cx="2139" cy="1334"/>
            </a:xfrm>
          </p:grpSpPr>
          <p:sp>
            <p:nvSpPr>
              <p:cNvPr id="45"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6" name="Group 147"/>
              <p:cNvGrpSpPr/>
              <p:nvPr/>
            </p:nvGrpSpPr>
            <p:grpSpPr bwMode="auto">
              <a:xfrm rot="5400000">
                <a:off x="7983" y="6938"/>
                <a:ext cx="864" cy="680"/>
                <a:chOff x="2805" y="2568"/>
                <a:chExt cx="346" cy="272"/>
              </a:xfrm>
            </p:grpSpPr>
            <p:sp>
              <p:nvSpPr>
                <p:cNvPr id="4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8"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2" name="Line 93"/>
                <p:cNvSpPr>
                  <a:spLocks noChangeShapeType="1"/>
                </p:cNvSpPr>
                <p:nvPr/>
              </p:nvSpPr>
              <p:spPr bwMode="auto">
                <a:xfrm flipH="1">
                  <a:off x="2805" y="2697"/>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3" name="Rectangle 142"/>
              <p:cNvSpPr>
                <a:spLocks noChangeArrowheads="1"/>
              </p:cNvSpPr>
              <p:nvPr/>
            </p:nvSpPr>
            <p:spPr bwMode="auto">
              <a:xfrm rot="5400000" flipH="1">
                <a:off x="7964" y="747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54"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5400000" flipH="1">
              <a:off x="12204" y="7518"/>
              <a:ext cx="1549" cy="1607"/>
              <a:chOff x="7493" y="6919"/>
              <a:chExt cx="1263" cy="1266"/>
            </a:xfrm>
          </p:grpSpPr>
          <p:grpSp>
            <p:nvGrpSpPr>
              <p:cNvPr id="58" name="Group 147"/>
              <p:cNvGrpSpPr/>
              <p:nvPr/>
            </p:nvGrpSpPr>
            <p:grpSpPr bwMode="auto">
              <a:xfrm rot="5400000">
                <a:off x="8020" y="6975"/>
                <a:ext cx="792" cy="680"/>
                <a:chOff x="2834" y="2568"/>
                <a:chExt cx="317" cy="272"/>
              </a:xfrm>
            </p:grpSpPr>
            <p:sp>
              <p:nvSpPr>
                <p:cNvPr id="5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4" name="Rectangle 142"/>
              <p:cNvSpPr>
                <a:spLocks noChangeArrowheads="1"/>
              </p:cNvSpPr>
              <p:nvPr/>
            </p:nvSpPr>
            <p:spPr bwMode="auto">
              <a:xfrm rot="5400000" flipH="1">
                <a:off x="7971" y="748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68"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5" name="Line 56"/>
            <p:cNvSpPr>
              <a:spLocks noChangeShapeType="1"/>
            </p:cNvSpPr>
            <p:nvPr/>
          </p:nvSpPr>
          <p:spPr bwMode="auto">
            <a:xfrm rot="21600000" flipH="1">
              <a:off x="12773" y="6487"/>
              <a:ext cx="3" cy="1077"/>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213" name="Conector Reto 49"/>
            <p:cNvCxnSpPr/>
            <p:nvPr/>
          </p:nvCxnSpPr>
          <p:spPr>
            <a:xfrm>
              <a:off x="12777" y="5047"/>
              <a:ext cx="4592" cy="0"/>
            </a:xfrm>
            <a:prstGeom prst="line">
              <a:avLst/>
            </a:prstGeom>
            <a:ln w="22225">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277" name="Grupo 276"/>
            <p:cNvGrpSpPr/>
            <p:nvPr/>
          </p:nvGrpSpPr>
          <p:grpSpPr>
            <a:xfrm flipV="1">
              <a:off x="14045" y="6451"/>
              <a:ext cx="4503" cy="3915"/>
              <a:chOff x="15079" y="2953"/>
              <a:chExt cx="4503" cy="3915"/>
            </a:xfrm>
          </p:grpSpPr>
          <p:sp>
            <p:nvSpPr>
              <p:cNvPr id="224" name="CaixaDeTexto 47"/>
              <p:cNvSpPr txBox="1"/>
              <p:nvPr/>
            </p:nvSpPr>
            <p:spPr>
              <a:xfrm flipH="1" flipV="1">
                <a:off x="18716" y="5521"/>
                <a:ext cx="866" cy="725"/>
              </a:xfrm>
              <a:prstGeom prst="rect">
                <a:avLst/>
              </a:prstGeom>
              <a:noFill/>
              <a:ln w="25400">
                <a:noFill/>
              </a:ln>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26" name="Conector Reto 49"/>
              <p:cNvCxnSpPr/>
              <p:nvPr/>
            </p:nvCxnSpPr>
            <p:spPr>
              <a:xfrm flipH="1">
                <a:off x="15673" y="3380"/>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Conector de Seta Reta 59"/>
              <p:cNvCxnSpPr/>
              <p:nvPr/>
            </p:nvCxnSpPr>
            <p:spPr>
              <a:xfrm flipH="1">
                <a:off x="17050" y="2953"/>
                <a:ext cx="0" cy="454"/>
              </a:xfrm>
              <a:prstGeom prst="straightConnector1">
                <a:avLst/>
              </a:prstGeom>
              <a:solidFill>
                <a:srgbClr val="00B0F0">
                  <a:alpha val="97000"/>
                </a:srgbClr>
              </a:solidFill>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grpSp>
            <p:nvGrpSpPr>
              <p:cNvPr id="229" name="Grupo 46"/>
              <p:cNvGrpSpPr/>
              <p:nvPr/>
            </p:nvGrpSpPr>
            <p:grpSpPr>
              <a:xfrm rot="0" flipV="1">
                <a:off x="15079" y="3361"/>
                <a:ext cx="3991" cy="1684"/>
                <a:chOff x="3116" y="7238"/>
                <a:chExt cx="3991" cy="1684"/>
              </a:xfrm>
            </p:grpSpPr>
            <p:grpSp>
              <p:nvGrpSpPr>
                <p:cNvPr id="230" name="Grupo 47"/>
                <p:cNvGrpSpPr/>
                <p:nvPr/>
              </p:nvGrpSpPr>
              <p:grpSpPr>
                <a:xfrm rot="16200000">
                  <a:off x="2829" y="7525"/>
                  <a:ext cx="1684" cy="1110"/>
                  <a:chOff x="7802" y="7231"/>
                  <a:chExt cx="1373" cy="874"/>
                </a:xfrm>
              </p:grpSpPr>
              <p:sp>
                <p:nvSpPr>
                  <p:cNvPr id="231" name="Line 56"/>
                  <p:cNvSpPr>
                    <a:spLocks noChangeShapeType="1"/>
                  </p:cNvSpPr>
                  <p:nvPr/>
                </p:nvSpPr>
                <p:spPr bwMode="auto">
                  <a:xfrm rot="5400000" flipH="1">
                    <a:off x="8966" y="7501"/>
                    <a:ext cx="2" cy="416"/>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32" name="Group 147"/>
                  <p:cNvGrpSpPr/>
                  <p:nvPr/>
                </p:nvGrpSpPr>
                <p:grpSpPr bwMode="auto">
                  <a:xfrm rot="5400000">
                    <a:off x="8200" y="7549"/>
                    <a:ext cx="427" cy="685"/>
                    <a:chOff x="3138" y="2568"/>
                    <a:chExt cx="171" cy="274"/>
                  </a:xfrm>
                </p:grpSpPr>
                <p:sp>
                  <p:nvSpPr>
                    <p:cNvPr id="233" name="Line 82"/>
                    <p:cNvSpPr>
                      <a:spLocks noChangeShapeType="1"/>
                    </p:cNvSpPr>
                    <p:nvPr/>
                  </p:nvSpPr>
                  <p:spPr bwMode="auto">
                    <a:xfrm>
                      <a:off x="3287"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4" name="Line 83"/>
                    <p:cNvSpPr>
                      <a:spLocks noChangeShapeType="1"/>
                    </p:cNvSpPr>
                    <p:nvPr/>
                  </p:nvSpPr>
                  <p:spPr bwMode="auto">
                    <a:xfrm>
                      <a:off x="3309" y="2570"/>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5" name="Line 84"/>
                    <p:cNvSpPr>
                      <a:spLocks noChangeShapeType="1"/>
                    </p:cNvSpPr>
                    <p:nvPr/>
                  </p:nvSpPr>
                  <p:spPr bwMode="auto">
                    <a:xfrm>
                      <a:off x="3151" y="2568"/>
                      <a:ext cx="143"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6" name="Line 85"/>
                    <p:cNvSpPr>
                      <a:spLocks noChangeShapeType="1"/>
                    </p:cNvSpPr>
                    <p:nvPr/>
                  </p:nvSpPr>
                  <p:spPr bwMode="auto">
                    <a:xfrm flipV="1">
                      <a:off x="3138"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38" name="Rectangle 142"/>
                  <p:cNvSpPr>
                    <a:spLocks noChangeArrowheads="1"/>
                  </p:cNvSpPr>
                  <p:nvPr/>
                </p:nvSpPr>
                <p:spPr bwMode="auto">
                  <a:xfrm rot="5400000" flipH="1">
                    <a:off x="8036" y="734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n5</a:t>
                    </a:r>
                    <a:endParaRPr lang="pt-BR" sz="2400" baseline="-25000" dirty="0"/>
                  </a:p>
                </p:txBody>
              </p:sp>
              <p:cxnSp>
                <p:nvCxnSpPr>
                  <p:cNvPr id="239" name="Conector Reto 61"/>
                  <p:cNvCxnSpPr/>
                  <p:nvPr/>
                </p:nvCxnSpPr>
                <p:spPr>
                  <a:xfrm rot="5400000">
                    <a:off x="7937" y="7568"/>
                    <a:ext cx="7" cy="27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40" name="Grupo 75"/>
                <p:cNvGrpSpPr/>
                <p:nvPr/>
              </p:nvGrpSpPr>
              <p:grpSpPr>
                <a:xfrm rot="16200000">
                  <a:off x="5880" y="7682"/>
                  <a:ext cx="1217" cy="1238"/>
                  <a:chOff x="7817" y="7846"/>
                  <a:chExt cx="992" cy="975"/>
                </a:xfrm>
              </p:grpSpPr>
              <p:grpSp>
                <p:nvGrpSpPr>
                  <p:cNvPr id="241" name="Group 147"/>
                  <p:cNvGrpSpPr/>
                  <p:nvPr/>
                </p:nvGrpSpPr>
                <p:grpSpPr bwMode="auto">
                  <a:xfrm rot="5400000">
                    <a:off x="8243" y="7732"/>
                    <a:ext cx="452" cy="680"/>
                    <a:chOff x="3205" y="2547"/>
                    <a:chExt cx="181" cy="272"/>
                  </a:xfrm>
                </p:grpSpPr>
                <p:sp>
                  <p:nvSpPr>
                    <p:cNvPr id="242" name="Line 84"/>
                    <p:cNvSpPr>
                      <a:spLocks noChangeShapeType="1"/>
                    </p:cNvSpPr>
                    <p:nvPr/>
                  </p:nvSpPr>
                  <p:spPr bwMode="auto">
                    <a:xfrm>
                      <a:off x="3227" y="2547"/>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3" name="Line 85"/>
                    <p:cNvSpPr>
                      <a:spLocks noChangeShapeType="1"/>
                    </p:cNvSpPr>
                    <p:nvPr/>
                  </p:nvSpPr>
                  <p:spPr bwMode="auto">
                    <a:xfrm flipV="1">
                      <a:off x="3227" y="2819"/>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5" name="Line 82"/>
                    <p:cNvSpPr>
                      <a:spLocks noChangeShapeType="1"/>
                    </p:cNvSpPr>
                    <p:nvPr/>
                  </p:nvSpPr>
                  <p:spPr bwMode="auto">
                    <a:xfrm>
                      <a:off x="3205"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6" name="Line 83"/>
                    <p:cNvSpPr>
                      <a:spLocks noChangeShapeType="1"/>
                    </p:cNvSpPr>
                    <p:nvPr/>
                  </p:nvSpPr>
                  <p:spPr bwMode="auto">
                    <a:xfrm>
                      <a:off x="3227"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7" name="Rectangle 142"/>
                  <p:cNvSpPr>
                    <a:spLocks noChangeArrowheads="1"/>
                  </p:cNvSpPr>
                  <p:nvPr/>
                </p:nvSpPr>
                <p:spPr bwMode="auto">
                  <a:xfrm rot="16200000" flipH="1" flipV="1">
                    <a:off x="8029" y="8119"/>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n6</a:t>
                    </a:r>
                    <a:endParaRPr lang="pt-BR" sz="2400" baseline="-25000" dirty="0"/>
                  </a:p>
                </p:txBody>
              </p:sp>
              <p:cxnSp>
                <p:nvCxnSpPr>
                  <p:cNvPr id="248" name="Conector Reto 109"/>
                  <p:cNvCxnSpPr/>
                  <p:nvPr/>
                </p:nvCxnSpPr>
                <p:spPr>
                  <a:xfrm rot="5400000">
                    <a:off x="7975" y="8145"/>
                    <a:ext cx="7" cy="32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49" name="Forma livre 115"/>
                <p:cNvSpPr/>
                <p:nvPr/>
              </p:nvSpPr>
              <p:spPr>
                <a:xfrm flipH="1">
                  <a:off x="5391" y="7474"/>
                  <a:ext cx="1052" cy="696"/>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grpSp>
            <p:nvGrpSpPr>
              <p:cNvPr id="255" name="Grupo 2"/>
              <p:cNvGrpSpPr/>
              <p:nvPr/>
            </p:nvGrpSpPr>
            <p:grpSpPr>
              <a:xfrm rot="16200000">
                <a:off x="16490" y="4347"/>
                <a:ext cx="2272" cy="2770"/>
                <a:chOff x="7272" y="5999"/>
                <a:chExt cx="1852" cy="2182"/>
              </a:xfrm>
            </p:grpSpPr>
            <p:sp>
              <p:nvSpPr>
                <p:cNvPr id="256" name="Line 56"/>
                <p:cNvSpPr>
                  <a:spLocks noChangeShapeType="1"/>
                </p:cNvSpPr>
                <p:nvPr/>
              </p:nvSpPr>
              <p:spPr bwMode="auto">
                <a:xfrm rot="5400000" flipH="1">
                  <a:off x="8938"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57" name="Group 147"/>
                <p:cNvGrpSpPr/>
                <p:nvPr/>
              </p:nvGrpSpPr>
              <p:grpSpPr bwMode="auto">
                <a:xfrm rot="5400000">
                  <a:off x="7560" y="6515"/>
                  <a:ext cx="1711" cy="680"/>
                  <a:chOff x="2466" y="2568"/>
                  <a:chExt cx="685" cy="272"/>
                </a:xfrm>
              </p:grpSpPr>
              <p:sp>
                <p:nvSpPr>
                  <p:cNvPr id="25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2" name="Line 93"/>
                  <p:cNvSpPr>
                    <a:spLocks noChangeShapeType="1"/>
                  </p:cNvSpPr>
                  <p:nvPr/>
                </p:nvSpPr>
                <p:spPr bwMode="auto">
                  <a:xfrm flipH="1">
                    <a:off x="2466" y="2704"/>
                    <a:ext cx="50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63" name="Rectangle 142"/>
                <p:cNvSpPr>
                  <a:spLocks noChangeArrowheads="1"/>
                </p:cNvSpPr>
                <p:nvPr/>
              </p:nvSpPr>
              <p:spPr bwMode="auto">
                <a:xfrm rot="5400000" flipH="1" flipV="1">
                  <a:off x="8118" y="7479"/>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264" name="Conector Reto 11"/>
                <p:cNvCxnSpPr/>
                <p:nvPr/>
              </p:nvCxnSpPr>
              <p:spPr>
                <a:xfrm rot="5400000">
                  <a:off x="7688" y="7295"/>
                  <a:ext cx="0" cy="83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6" name="Conector Reto 49"/>
              <p:cNvCxnSpPr/>
              <p:nvPr/>
            </p:nvCxnSpPr>
            <p:spPr>
              <a:xfrm>
                <a:off x="18437" y="6344"/>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267" name="Grupo 2"/>
              <p:cNvGrpSpPr/>
              <p:nvPr/>
            </p:nvGrpSpPr>
            <p:grpSpPr>
              <a:xfrm rot="5400000" flipH="1">
                <a:off x="15001" y="5131"/>
                <a:ext cx="1338" cy="1167"/>
                <a:chOff x="7667" y="7258"/>
                <a:chExt cx="1091" cy="919"/>
              </a:xfrm>
            </p:grpSpPr>
            <p:grpSp>
              <p:nvGrpSpPr>
                <p:cNvPr id="268" name="Group 147"/>
                <p:cNvGrpSpPr/>
                <p:nvPr/>
              </p:nvGrpSpPr>
              <p:grpSpPr bwMode="auto">
                <a:xfrm rot="5400000">
                  <a:off x="8189" y="7144"/>
                  <a:ext cx="452" cy="680"/>
                  <a:chOff x="2970" y="2568"/>
                  <a:chExt cx="181" cy="272"/>
                </a:xfrm>
              </p:grpSpPr>
              <p:sp>
                <p:nvSpPr>
                  <p:cNvPr id="26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73" name="Rectangle 142"/>
                <p:cNvSpPr>
                  <a:spLocks noChangeArrowheads="1"/>
                </p:cNvSpPr>
                <p:nvPr/>
              </p:nvSpPr>
              <p:spPr bwMode="auto">
                <a:xfrm rot="5400000" flipH="1" flipV="1">
                  <a:off x="8056" y="747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274" name="Conector Reto 11"/>
                <p:cNvCxnSpPr/>
                <p:nvPr/>
              </p:nvCxnSpPr>
              <p:spPr>
                <a:xfrm rot="5400000">
                  <a:off x="7871" y="7543"/>
                  <a:ext cx="7" cy="41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 name="Forma livre 115"/>
              <p:cNvSpPr/>
              <p:nvPr/>
            </p:nvSpPr>
            <p:spPr>
              <a:xfrm flipV="1">
                <a:off x="15665" y="5465"/>
                <a:ext cx="1052" cy="6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540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78" name="Line 93"/>
            <p:cNvSpPr>
              <a:spLocks noChangeShapeType="1"/>
            </p:cNvSpPr>
            <p:nvPr/>
          </p:nvSpPr>
          <p:spPr bwMode="auto">
            <a:xfrm rot="-21600000" flipH="1" flipV="1">
              <a:off x="15199" y="9224"/>
              <a:ext cx="158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279" name="Conector Reto 37"/>
            <p:cNvCxnSpPr/>
            <p:nvPr/>
          </p:nvCxnSpPr>
          <p:spPr>
            <a:xfrm>
              <a:off x="15798" y="10379"/>
              <a:ext cx="45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0" name="Grupo 2"/>
            <p:cNvGrpSpPr/>
            <p:nvPr/>
          </p:nvGrpSpPr>
          <p:grpSpPr>
            <a:xfrm rot="16200000">
              <a:off x="15954" y="4468"/>
              <a:ext cx="1414" cy="2632"/>
              <a:chOff x="8075" y="6114"/>
              <a:chExt cx="1153" cy="2073"/>
            </a:xfrm>
          </p:grpSpPr>
          <p:sp>
            <p:nvSpPr>
              <p:cNvPr id="281" name="Line 56"/>
              <p:cNvSpPr>
                <a:spLocks noChangeShapeType="1"/>
              </p:cNvSpPr>
              <p:nvPr/>
            </p:nvSpPr>
            <p:spPr bwMode="auto">
              <a:xfrm rot="5400000" flipH="1">
                <a:off x="8996" y="7478"/>
                <a:ext cx="2" cy="462"/>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82" name="Group 147"/>
              <p:cNvGrpSpPr/>
              <p:nvPr/>
            </p:nvGrpSpPr>
            <p:grpSpPr bwMode="auto">
              <a:xfrm rot="5400000">
                <a:off x="7617" y="6572"/>
                <a:ext cx="1596" cy="680"/>
                <a:chOff x="2512" y="2568"/>
                <a:chExt cx="639" cy="272"/>
              </a:xfrm>
            </p:grpSpPr>
            <p:sp>
              <p:nvSpPr>
                <p:cNvPr id="28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7" name="Line 93"/>
                <p:cNvSpPr>
                  <a:spLocks noChangeShapeType="1"/>
                </p:cNvSpPr>
                <p:nvPr/>
              </p:nvSpPr>
              <p:spPr bwMode="auto">
                <a:xfrm flipH="1">
                  <a:off x="2512" y="2695"/>
                  <a:ext cx="42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88" name="Rectangle 142"/>
              <p:cNvSpPr>
                <a:spLocks noChangeArrowheads="1"/>
              </p:cNvSpPr>
              <p:nvPr/>
            </p:nvSpPr>
            <p:spPr bwMode="auto">
              <a:xfrm rot="5400000" flipH="1">
                <a:off x="8064" y="748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p2</a:t>
                </a:r>
                <a:endParaRPr lang="pt-BR" sz="2400" baseline="-25000" dirty="0"/>
              </a:p>
            </p:txBody>
          </p:sp>
        </p:grpSp>
        <p:sp>
          <p:nvSpPr>
            <p:cNvPr id="290" name="Elipse 119"/>
            <p:cNvSpPr/>
            <p:nvPr/>
          </p:nvSpPr>
          <p:spPr>
            <a:xfrm>
              <a:off x="16600" y="5920"/>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2" name="Elipse 119"/>
            <p:cNvSpPr/>
            <p:nvPr/>
          </p:nvSpPr>
          <p:spPr>
            <a:xfrm>
              <a:off x="15200" y="5894"/>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3" name="Forma livre 115"/>
            <p:cNvSpPr/>
            <p:nvPr/>
          </p:nvSpPr>
          <p:spPr>
            <a:xfrm>
              <a:off x="9957" y="5437"/>
              <a:ext cx="4697" cy="17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94" name="Grupo 2"/>
            <p:cNvGrpSpPr/>
            <p:nvPr/>
          </p:nvGrpSpPr>
          <p:grpSpPr>
            <a:xfrm rot="5400000" flipH="1">
              <a:off x="13941" y="5709"/>
              <a:ext cx="1338" cy="1167"/>
              <a:chOff x="7667" y="7258"/>
              <a:chExt cx="1091" cy="919"/>
            </a:xfrm>
          </p:grpSpPr>
          <p:grpSp>
            <p:nvGrpSpPr>
              <p:cNvPr id="295" name="Group 147"/>
              <p:cNvGrpSpPr/>
              <p:nvPr/>
            </p:nvGrpSpPr>
            <p:grpSpPr bwMode="auto">
              <a:xfrm rot="5400000">
                <a:off x="8189" y="7144"/>
                <a:ext cx="452" cy="680"/>
                <a:chOff x="2970" y="2568"/>
                <a:chExt cx="181" cy="272"/>
              </a:xfrm>
            </p:grpSpPr>
            <p:sp>
              <p:nvSpPr>
                <p:cNvPr id="2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00" name="Rectangle 142"/>
              <p:cNvSpPr>
                <a:spLocks noChangeArrowheads="1"/>
              </p:cNvSpPr>
              <p:nvPr/>
            </p:nvSpPr>
            <p:spPr bwMode="auto">
              <a:xfrm rot="5400000" flipH="1">
                <a:off x="8056" y="7475"/>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p1</a:t>
                </a:r>
                <a:endParaRPr lang="pt-BR" sz="2400" baseline="-25000" dirty="0"/>
              </a:p>
            </p:txBody>
          </p:sp>
          <p:cxnSp>
            <p:nvCxnSpPr>
              <p:cNvPr id="301" name="Conector Reto 11"/>
              <p:cNvCxnSpPr/>
              <p:nvPr/>
            </p:nvCxnSpPr>
            <p:spPr>
              <a:xfrm rot="5400000">
                <a:off x="7871" y="7511"/>
                <a:ext cx="7" cy="41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 name="Grupo 46"/>
            <p:cNvGrpSpPr/>
            <p:nvPr/>
          </p:nvGrpSpPr>
          <p:grpSpPr>
            <a:xfrm rot="0" flipV="1">
              <a:off x="8827" y="3412"/>
              <a:ext cx="5022" cy="3258"/>
              <a:chOff x="2501" y="5651"/>
              <a:chExt cx="5021" cy="3258"/>
            </a:xfrm>
          </p:grpSpPr>
          <p:grpSp>
            <p:nvGrpSpPr>
              <p:cNvPr id="127" name="Grupo 47"/>
              <p:cNvGrpSpPr/>
              <p:nvPr/>
            </p:nvGrpSpPr>
            <p:grpSpPr>
              <a:xfrm rot="16200000">
                <a:off x="2554" y="5598"/>
                <a:ext cx="3239" cy="3344"/>
                <a:chOff x="7828" y="6747"/>
                <a:chExt cx="2641" cy="2634"/>
              </a:xfrm>
            </p:grpSpPr>
            <p:sp>
              <p:nvSpPr>
                <p:cNvPr id="128" name="Line 56"/>
                <p:cNvSpPr>
                  <a:spLocks noChangeShapeType="1"/>
                </p:cNvSpPr>
                <p:nvPr/>
              </p:nvSpPr>
              <p:spPr bwMode="auto">
                <a:xfrm rot="5400000" flipH="1">
                  <a:off x="9613" y="6779"/>
                  <a:ext cx="2" cy="171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45" name="Line 93"/>
                <p:cNvSpPr>
                  <a:spLocks noChangeShapeType="1"/>
                </p:cNvSpPr>
                <p:nvPr/>
              </p:nvSpPr>
              <p:spPr bwMode="auto">
                <a:xfrm rot="5400000" flipH="1">
                  <a:off x="7143" y="8064"/>
                  <a:ext cx="2634"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150" name="Conector Reto 61"/>
                <p:cNvCxnSpPr/>
                <p:nvPr/>
              </p:nvCxnSpPr>
              <p:spPr>
                <a:xfrm rot="5400000">
                  <a:off x="7963" y="7529"/>
                  <a:ext cx="7" cy="277"/>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1" name="Grupo 75"/>
              <p:cNvGrpSpPr/>
              <p:nvPr/>
            </p:nvGrpSpPr>
            <p:grpSpPr>
              <a:xfrm rot="16200000">
                <a:off x="6046" y="7433"/>
                <a:ext cx="1299" cy="1653"/>
                <a:chOff x="7817" y="7846"/>
                <a:chExt cx="1059" cy="1302"/>
              </a:xfrm>
            </p:grpSpPr>
            <p:grpSp>
              <p:nvGrpSpPr>
                <p:cNvPr id="152" name="Group 147"/>
                <p:cNvGrpSpPr/>
                <p:nvPr/>
              </p:nvGrpSpPr>
              <p:grpSpPr bwMode="auto">
                <a:xfrm rot="5400000">
                  <a:off x="8243" y="7732"/>
                  <a:ext cx="452" cy="680"/>
                  <a:chOff x="3205" y="2547"/>
                  <a:chExt cx="181" cy="272"/>
                </a:xfrm>
              </p:grpSpPr>
              <p:sp>
                <p:nvSpPr>
                  <p:cNvPr id="153" name="Line 84"/>
                  <p:cNvSpPr>
                    <a:spLocks noChangeShapeType="1"/>
                  </p:cNvSpPr>
                  <p:nvPr/>
                </p:nvSpPr>
                <p:spPr bwMode="auto">
                  <a:xfrm>
                    <a:off x="3227" y="2547"/>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5"/>
                  <p:cNvSpPr>
                    <a:spLocks noChangeShapeType="1"/>
                  </p:cNvSpPr>
                  <p:nvPr/>
                </p:nvSpPr>
                <p:spPr bwMode="auto">
                  <a:xfrm flipV="1">
                    <a:off x="3227" y="2819"/>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6" name="Line 82"/>
                  <p:cNvSpPr>
                    <a:spLocks noChangeShapeType="1"/>
                  </p:cNvSpPr>
                  <p:nvPr/>
                </p:nvSpPr>
                <p:spPr bwMode="auto">
                  <a:xfrm>
                    <a:off x="3205"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3227" y="2547"/>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9" name="Rectangle 142"/>
                <p:cNvSpPr>
                  <a:spLocks noChangeArrowheads="1"/>
                </p:cNvSpPr>
                <p:nvPr/>
              </p:nvSpPr>
              <p:spPr bwMode="auto">
                <a:xfrm rot="16200000" flipH="1">
                  <a:off x="7990" y="8262"/>
                  <a:ext cx="1180"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pb</a:t>
                  </a:r>
                  <a:endParaRPr lang="pt-BR" sz="2400" baseline="-25000" dirty="0"/>
                </a:p>
              </p:txBody>
            </p:sp>
            <p:cxnSp>
              <p:nvCxnSpPr>
                <p:cNvPr id="160" name="Conector Reto 109"/>
                <p:cNvCxnSpPr/>
                <p:nvPr/>
              </p:nvCxnSpPr>
              <p:spPr>
                <a:xfrm rot="5400000">
                  <a:off x="7975" y="8145"/>
                  <a:ext cx="7" cy="324"/>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grpSp>
          <p:nvGrpSpPr>
            <p:cNvPr id="319" name="Grupo 318"/>
            <p:cNvGrpSpPr/>
            <p:nvPr/>
          </p:nvGrpSpPr>
          <p:grpSpPr>
            <a:xfrm rot="0">
              <a:off x="9225" y="2775"/>
              <a:ext cx="3564" cy="3920"/>
              <a:chOff x="10104" y="1867"/>
              <a:chExt cx="3564" cy="3920"/>
            </a:xfrm>
          </p:grpSpPr>
          <p:cxnSp>
            <p:nvCxnSpPr>
              <p:cNvPr id="25" name="Conector Reto 49"/>
              <p:cNvCxnSpPr/>
              <p:nvPr/>
            </p:nvCxnSpPr>
            <p:spPr>
              <a:xfrm flipH="1">
                <a:off x="10890" y="255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de Seta Reta 59"/>
              <p:cNvCxnSpPr/>
              <p:nvPr/>
            </p:nvCxnSpPr>
            <p:spPr>
              <a:xfrm flipH="1">
                <a:off x="12267" y="2138"/>
                <a:ext cx="0" cy="454"/>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162" name="Elipse 118"/>
              <p:cNvSpPr/>
              <p:nvPr/>
            </p:nvSpPr>
            <p:spPr>
              <a:xfrm>
                <a:off x="10104" y="3193"/>
                <a:ext cx="200" cy="25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63" name="Grupo 162"/>
              <p:cNvGrpSpPr/>
              <p:nvPr/>
            </p:nvGrpSpPr>
            <p:grpSpPr>
              <a:xfrm>
                <a:off x="12845" y="3203"/>
                <a:ext cx="807" cy="2584"/>
                <a:chOff x="4326" y="3197"/>
                <a:chExt cx="807" cy="2584"/>
              </a:xfrm>
            </p:grpSpPr>
            <p:sp>
              <p:nvSpPr>
                <p:cNvPr id="164" name="Line 56"/>
                <p:cNvSpPr>
                  <a:spLocks noChangeShapeType="1"/>
                </p:cNvSpPr>
                <p:nvPr/>
              </p:nvSpPr>
              <p:spPr bwMode="auto">
                <a:xfrm flipH="1">
                  <a:off x="5133" y="3740"/>
                  <a:ext cx="0" cy="2041"/>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66" name="Elipse 119"/>
                <p:cNvSpPr/>
                <p:nvPr/>
              </p:nvSpPr>
              <p:spPr>
                <a:xfrm>
                  <a:off x="4326" y="3197"/>
                  <a:ext cx="200" cy="25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68" name="Rectangle 140"/>
              <p:cNvSpPr>
                <a:spLocks noChangeArrowheads="1"/>
              </p:cNvSpPr>
              <p:nvPr/>
            </p:nvSpPr>
            <p:spPr bwMode="auto">
              <a:xfrm flipH="1">
                <a:off x="11032" y="1867"/>
                <a:ext cx="1239" cy="72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grpSp>
          <p:nvGrpSpPr>
            <p:cNvPr id="310" name="Grupo 2"/>
            <p:cNvGrpSpPr/>
            <p:nvPr/>
          </p:nvGrpSpPr>
          <p:grpSpPr>
            <a:xfrm rot="16200000">
              <a:off x="9644" y="3534"/>
              <a:ext cx="1107" cy="1582"/>
              <a:chOff x="7852" y="7258"/>
              <a:chExt cx="903" cy="1246"/>
            </a:xfrm>
          </p:grpSpPr>
          <p:grpSp>
            <p:nvGrpSpPr>
              <p:cNvPr id="311" name="Group 147"/>
              <p:cNvGrpSpPr/>
              <p:nvPr/>
            </p:nvGrpSpPr>
            <p:grpSpPr bwMode="auto">
              <a:xfrm rot="5400000">
                <a:off x="8189" y="7144"/>
                <a:ext cx="452" cy="680"/>
                <a:chOff x="2970" y="2568"/>
                <a:chExt cx="181" cy="272"/>
              </a:xfrm>
            </p:grpSpPr>
            <p:sp>
              <p:nvSpPr>
                <p:cNvPr id="31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16" name="Rectangle 142"/>
              <p:cNvSpPr>
                <a:spLocks noChangeArrowheads="1"/>
              </p:cNvSpPr>
              <p:nvPr/>
            </p:nvSpPr>
            <p:spPr bwMode="auto">
              <a:xfrm rot="5400000" flipH="1">
                <a:off x="7741" y="780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pa</a:t>
                </a:r>
                <a:endParaRPr lang="pt-BR" sz="2400" baseline="-25000" dirty="0"/>
              </a:p>
            </p:txBody>
          </p:sp>
        </p:grpSp>
        <p:cxnSp>
          <p:nvCxnSpPr>
            <p:cNvPr id="324" name="Conector de Seta Reta 59"/>
            <p:cNvCxnSpPr/>
            <p:nvPr/>
          </p:nvCxnSpPr>
          <p:spPr>
            <a:xfrm flipH="1">
              <a:off x="10087" y="4788"/>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25" name="CaixaDeTexto 47"/>
            <p:cNvSpPr txBox="1"/>
            <p:nvPr/>
          </p:nvSpPr>
          <p:spPr>
            <a:xfrm>
              <a:off x="10073" y="4733"/>
              <a:ext cx="951"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Dpa</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326" name="Conector de Seta Reta 59"/>
            <p:cNvCxnSpPr/>
            <p:nvPr/>
          </p:nvCxnSpPr>
          <p:spPr>
            <a:xfrm flipH="1">
              <a:off x="14793" y="6596"/>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27" name="CaixaDeTexto 47"/>
            <p:cNvSpPr txBox="1"/>
            <p:nvPr/>
          </p:nvSpPr>
          <p:spPr>
            <a:xfrm>
              <a:off x="14826" y="6483"/>
              <a:ext cx="947"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328" name="Conector de Seta Reta 59"/>
            <p:cNvCxnSpPr/>
            <p:nvPr/>
          </p:nvCxnSpPr>
          <p:spPr>
            <a:xfrm flipH="1">
              <a:off x="12582" y="4816"/>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29" name="CaixaDeTexto 47"/>
            <p:cNvSpPr txBox="1"/>
            <p:nvPr/>
          </p:nvSpPr>
          <p:spPr>
            <a:xfrm>
              <a:off x="11648" y="4733"/>
              <a:ext cx="947"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Dpb</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330" name="Conector de Seta Reta 59"/>
            <p:cNvCxnSpPr/>
            <p:nvPr/>
          </p:nvCxnSpPr>
          <p:spPr>
            <a:xfrm flipH="1">
              <a:off x="17252" y="6651"/>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1" name="CaixaDeTexto 47"/>
            <p:cNvSpPr txBox="1"/>
            <p:nvPr/>
          </p:nvSpPr>
          <p:spPr>
            <a:xfrm>
              <a:off x="16305" y="6503"/>
              <a:ext cx="947"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Dp2</a:t>
              </a:r>
              <a:endParaRPr lang="pt-BR" sz="2000" i="1" baseline="-25000" dirty="0" smtClean="0">
                <a:latin typeface="Century Schoolbook" panose="02040604050505020304" pitchFamily="18" charset="0"/>
                <a:ea typeface="Cambria Math" panose="02040503050406030204" pitchFamily="18" charset="0"/>
              </a:endParaRPr>
            </a:p>
          </p:txBody>
        </p:sp>
      </p:grpSp>
      <p:sp>
        <p:nvSpPr>
          <p:cNvPr id="55" name="Caixa de Texto 114"/>
          <p:cNvSpPr txBox="1"/>
          <p:nvPr/>
        </p:nvSpPr>
        <p:spPr>
          <a:xfrm>
            <a:off x="2508250" y="324485"/>
            <a:ext cx="2432050" cy="58356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Ganho?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869662" y="303273"/>
            <a:ext cx="8995628" cy="86751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buFont typeface="Arial" panose="020B0604020202020204" pitchFamily="34" charset="0"/>
              <a:buNone/>
            </a:pPr>
            <a:r>
              <a:rPr lang="pt-BR" sz="3600" b="1" dirty="0" smtClean="0">
                <a:solidFill>
                  <a:srgbClr val="C00000"/>
                </a:solidFill>
                <a:latin typeface="Comic Sans MS" panose="030F0702030302020204" pitchFamily="66" charset="0"/>
              </a:rPr>
              <a:t>Sistema linear invariante no tempo</a:t>
            </a:r>
            <a:endParaRPr lang="pt-BR" sz="3600" b="1" dirty="0" smtClean="0">
              <a:solidFill>
                <a:srgbClr val="C00000"/>
              </a:solidFill>
              <a:latin typeface="Comic Sans MS" panose="030F0702030302020204" pitchFamily="66" charset="0"/>
            </a:endParaRPr>
          </a:p>
        </p:txBody>
      </p:sp>
      <p:sp>
        <p:nvSpPr>
          <p:cNvPr id="5" name="Retângulo 4"/>
          <p:cNvSpPr/>
          <p:nvPr/>
        </p:nvSpPr>
        <p:spPr>
          <a:xfrm>
            <a:off x="2057734" y="1656937"/>
            <a:ext cx="1540042" cy="1299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CaixaDeTexto 5"/>
          <p:cNvSpPr txBox="1"/>
          <p:nvPr/>
        </p:nvSpPr>
        <p:spPr>
          <a:xfrm>
            <a:off x="2617601" y="1861473"/>
            <a:ext cx="420308" cy="707886"/>
          </a:xfrm>
          <a:prstGeom prst="rect">
            <a:avLst/>
          </a:prstGeom>
          <a:noFill/>
        </p:spPr>
        <p:txBody>
          <a:bodyPr wrap="none" rtlCol="0">
            <a:spAutoFit/>
          </a:bodyPr>
          <a:lstStyle/>
          <a:p>
            <a:r>
              <a:rPr lang="pt-BR" sz="4000" dirty="0" smtClean="0"/>
              <a:t>S</a:t>
            </a:r>
            <a:endParaRPr lang="pt-BR" sz="4000" dirty="0"/>
          </a:p>
        </p:txBody>
      </p:sp>
      <p:cxnSp>
        <p:nvCxnSpPr>
          <p:cNvPr id="7" name="Conector de Seta Reta 5"/>
          <p:cNvCxnSpPr>
            <a:endCxn id="5" idx="1"/>
          </p:cNvCxnSpPr>
          <p:nvPr/>
        </p:nvCxnSpPr>
        <p:spPr>
          <a:xfrm>
            <a:off x="1408029" y="2306642"/>
            <a:ext cx="649705"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ector de Seta Reta 6"/>
          <p:cNvCxnSpPr>
            <a:stCxn id="5" idx="3"/>
          </p:cNvCxnSpPr>
          <p:nvPr/>
        </p:nvCxnSpPr>
        <p:spPr>
          <a:xfrm>
            <a:off x="3597776" y="2306642"/>
            <a:ext cx="625642"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848162" y="1721867"/>
            <a:ext cx="1047079" cy="584775"/>
          </a:xfrm>
          <a:prstGeom prst="rect">
            <a:avLst/>
          </a:prstGeom>
          <a:noFill/>
        </p:spPr>
        <p:txBody>
          <a:bodyPr wrap="square" rtlCol="0">
            <a:spAutoFit/>
          </a:bodyPr>
          <a:lstStyle/>
          <a:p>
            <a:r>
              <a:rPr lang="pt-BR" sz="3200" dirty="0">
                <a:latin typeface="Comic Sans MS" panose="030F0702030302020204" pitchFamily="66" charset="0"/>
              </a:rPr>
              <a:t>U</a:t>
            </a:r>
            <a:r>
              <a:rPr lang="pt-BR" sz="3200" dirty="0" smtClean="0"/>
              <a:t>(t)</a:t>
            </a:r>
            <a:endParaRPr lang="pt-BR" sz="3200" baseline="-25000" dirty="0"/>
          </a:p>
        </p:txBody>
      </p:sp>
      <p:sp>
        <p:nvSpPr>
          <p:cNvPr id="18" name="CaixaDeTexto 17"/>
          <p:cNvSpPr txBox="1"/>
          <p:nvPr/>
        </p:nvSpPr>
        <p:spPr>
          <a:xfrm>
            <a:off x="3760269" y="1691852"/>
            <a:ext cx="1047079" cy="584775"/>
          </a:xfrm>
          <a:prstGeom prst="rect">
            <a:avLst/>
          </a:prstGeom>
          <a:noFill/>
        </p:spPr>
        <p:txBody>
          <a:bodyPr wrap="square" rtlCol="0">
            <a:spAutoFit/>
          </a:bodyPr>
          <a:lstStyle/>
          <a:p>
            <a:r>
              <a:rPr lang="pt-BR" sz="3200" dirty="0" smtClean="0">
                <a:latin typeface="Comic Sans MS" panose="030F0702030302020204" pitchFamily="66" charset="0"/>
              </a:rPr>
              <a:t>Y</a:t>
            </a:r>
            <a:r>
              <a:rPr lang="pt-BR" sz="3200" dirty="0" smtClean="0"/>
              <a:t>(t)</a:t>
            </a:r>
            <a:endParaRPr lang="pt-BR" sz="3200" baseline="-25000" dirty="0"/>
          </a:p>
        </p:txBody>
      </p:sp>
      <mc:AlternateContent xmlns:mc="http://schemas.openxmlformats.org/markup-compatibility/2006">
        <mc:Choice xmlns:a14="http://schemas.microsoft.com/office/drawing/2010/main" Requires="a14">
          <p:sp>
            <p:nvSpPr>
              <p:cNvPr id="19" name="Retângulo 18"/>
              <p:cNvSpPr/>
              <p:nvPr/>
            </p:nvSpPr>
            <p:spPr>
              <a:xfrm>
                <a:off x="5741686" y="1358995"/>
                <a:ext cx="4256999" cy="100495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rPr>
                        <m:t>𝑌</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𝑠</m:t>
                          </m:r>
                        </m:e>
                      </m:d>
                      <m:r>
                        <a:rPr lang="pt-BR" sz="2800" i="1">
                          <a:latin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r>
                            <a:rPr lang="pt-BR" sz="2800" b="0" i="1" smtClean="0">
                              <a:latin typeface="Cambria Math" panose="02040503050406030204" pitchFamily="18" charset="0"/>
                              <a:ea typeface="Cambria Math" panose="02040503050406030204" pitchFamily="18" charset="0"/>
                            </a:rPr>
                            <m:t>𝑃</m:t>
                          </m:r>
                          <m:d>
                            <m:dPr>
                              <m:ctrlPr>
                                <a:rPr lang="pt-BR" sz="2800" b="0" i="1" smtClean="0">
                                  <a:latin typeface="Cambria Math" panose="02040503050406030204" pitchFamily="18" charset="0"/>
                                  <a:ea typeface="Cambria Math" panose="02040503050406030204" pitchFamily="18" charset="0"/>
                                </a:rPr>
                              </m:ctrlPr>
                            </m:dPr>
                            <m:e>
                              <m:r>
                                <a:rPr lang="pt-BR" sz="2800" b="0" i="1" smtClean="0">
                                  <a:latin typeface="Cambria Math" panose="02040503050406030204" pitchFamily="18" charset="0"/>
                                  <a:ea typeface="Cambria Math" panose="02040503050406030204" pitchFamily="18" charset="0"/>
                                </a:rPr>
                                <m:t>𝑠</m:t>
                              </m:r>
                            </m:e>
                          </m:d>
                        </m:num>
                        <m:den>
                          <m:sSub>
                            <m:sSubPr>
                              <m:ctrlPr>
                                <a:rPr lang="pt-BR" sz="280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𝑃</m:t>
                              </m:r>
                            </m:e>
                            <m:sub>
                              <m:r>
                                <a:rPr lang="pt-BR" sz="2800" b="0" i="1" smtClean="0">
                                  <a:latin typeface="Cambria Math" panose="02040503050406030204" pitchFamily="18" charset="0"/>
                                  <a:ea typeface="Cambria Math" panose="02040503050406030204" pitchFamily="18" charset="0"/>
                                </a:rPr>
                                <m:t>𝑐</m:t>
                              </m:r>
                            </m:sub>
                          </m:sSub>
                          <m:d>
                            <m:dPr>
                              <m:ctrlPr>
                                <a:rPr lang="pt-BR" sz="2800" b="0" i="1" smtClean="0">
                                  <a:latin typeface="Cambria Math" panose="02040503050406030204" pitchFamily="18" charset="0"/>
                                  <a:ea typeface="Cambria Math" panose="02040503050406030204" pitchFamily="18" charset="0"/>
                                </a:rPr>
                              </m:ctrlPr>
                            </m:dPr>
                            <m:e>
                              <m:r>
                                <a:rPr lang="pt-BR" sz="2800" b="0" i="1" smtClean="0">
                                  <a:latin typeface="Cambria Math" panose="02040503050406030204" pitchFamily="18" charset="0"/>
                                  <a:ea typeface="Cambria Math" panose="02040503050406030204" pitchFamily="18" charset="0"/>
                                </a:rPr>
                                <m:t>𝑠</m:t>
                              </m:r>
                            </m:e>
                          </m:d>
                        </m:den>
                      </m:f>
                      <m:r>
                        <a:rPr lang="pt-BR" sz="2800" b="0" i="1" smtClean="0">
                          <a:latin typeface="Cambria Math" panose="02040503050406030204" pitchFamily="18" charset="0"/>
                          <a:ea typeface="Cambria Math" panose="02040503050406030204" pitchFamily="18" charset="0"/>
                        </a:rPr>
                        <m:t>𝑈</m:t>
                      </m:r>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𝑠</m:t>
                      </m:r>
                      <m:r>
                        <a:rPr lang="pt-BR" sz="2800" b="0" i="1" smtClean="0">
                          <a:latin typeface="Cambria Math" panose="02040503050406030204" pitchFamily="18" charset="0"/>
                          <a:ea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r>
                            <a:rPr lang="pt-BR" sz="2800" b="0" i="1" smtClean="0">
                              <a:latin typeface="Cambria Math" panose="02040503050406030204" pitchFamily="18" charset="0"/>
                              <a:ea typeface="Cambria Math" panose="02040503050406030204" pitchFamily="18" charset="0"/>
                            </a:rPr>
                            <m:t>𝐶</m:t>
                          </m:r>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𝑠</m:t>
                          </m:r>
                          <m:r>
                            <a:rPr lang="pt-BR" sz="2800" b="0" i="1" smtClean="0">
                              <a:latin typeface="Cambria Math" panose="02040503050406030204" pitchFamily="18" charset="0"/>
                              <a:ea typeface="Cambria Math" panose="02040503050406030204" pitchFamily="18" charset="0"/>
                            </a:rPr>
                            <m:t>)</m:t>
                          </m:r>
                        </m:num>
                        <m:den>
                          <m:sSub>
                            <m:sSubPr>
                              <m:ctrlPr>
                                <a:rPr lang="pt-BR" sz="280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𝑃</m:t>
                              </m:r>
                            </m:e>
                            <m:sub>
                              <m:r>
                                <a:rPr lang="pt-BR" sz="2800" b="0" i="1" smtClean="0">
                                  <a:latin typeface="Cambria Math" panose="02040503050406030204" pitchFamily="18" charset="0"/>
                                  <a:ea typeface="Cambria Math" panose="02040503050406030204" pitchFamily="18" charset="0"/>
                                </a:rPr>
                                <m:t>𝐶</m:t>
                              </m:r>
                            </m:sub>
                          </m:sSub>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𝑠</m:t>
                          </m:r>
                          <m:r>
                            <a:rPr lang="pt-BR" sz="2800" b="0" i="1" smtClean="0">
                              <a:latin typeface="Cambria Math" panose="02040503050406030204" pitchFamily="18" charset="0"/>
                              <a:ea typeface="Cambria Math" panose="02040503050406030204" pitchFamily="18" charset="0"/>
                            </a:rPr>
                            <m:t>)</m:t>
                          </m:r>
                        </m:den>
                      </m:f>
                    </m:oMath>
                  </m:oMathPara>
                </a14:m>
                <a:endParaRPr lang="pt-BR" sz="1200" i="1" dirty="0">
                  <a:latin typeface="Cambria Math" panose="02040503050406030204" pitchFamily="18" charset="0"/>
                </a:endParaRPr>
              </a:p>
            </p:txBody>
          </p:sp>
        </mc:Choice>
        <mc:Fallback>
          <p:sp>
            <p:nvSpPr>
              <p:cNvPr id="19" name="Retângulo 18"/>
              <p:cNvSpPr>
                <a:spLocks noRot="1" noChangeAspect="1" noMove="1" noResize="1" noEditPoints="1" noAdjustHandles="1" noChangeArrowheads="1" noChangeShapeType="1" noTextEdit="1"/>
              </p:cNvSpPr>
              <p:nvPr/>
            </p:nvSpPr>
            <p:spPr>
              <a:xfrm>
                <a:off x="5741686" y="1358995"/>
                <a:ext cx="4256999" cy="1004955"/>
              </a:xfrm>
              <a:prstGeom prst="rect">
                <a:avLst/>
              </a:prstGeom>
              <a:blipFill rotWithShape="1">
                <a:blip r:embed="rId1"/>
                <a:stretch>
                  <a:fillRect t="-9" r="14" b="48"/>
                </a:stretch>
              </a:blipFill>
            </p:spPr>
            <p:txBody>
              <a:bodyPr/>
              <a:lstStyle/>
              <a:p>
                <a:r>
                  <a:rPr lang="pt-BR" altLang="en-US">
                    <a:noFill/>
                  </a:rPr>
                  <a:t> </a:t>
                </a:r>
              </a:p>
            </p:txBody>
          </p:sp>
        </mc:Fallback>
      </mc:AlternateContent>
      <p:sp>
        <p:nvSpPr>
          <p:cNvPr id="20" name="CaixaDeTexto 19"/>
          <p:cNvSpPr txBox="1"/>
          <p:nvPr/>
        </p:nvSpPr>
        <p:spPr>
          <a:xfrm>
            <a:off x="5291635" y="2595290"/>
            <a:ext cx="2428461" cy="830997"/>
          </a:xfrm>
          <a:prstGeom prst="rect">
            <a:avLst/>
          </a:prstGeom>
          <a:noFill/>
        </p:spPr>
        <p:txBody>
          <a:bodyPr wrap="square" rtlCol="0">
            <a:spAutoFit/>
          </a:bodyPr>
          <a:lstStyle/>
          <a:p>
            <a:r>
              <a:rPr lang="pt-BR" sz="2400" dirty="0" smtClean="0">
                <a:latin typeface="Comic Sans MS" panose="030F0702030302020204" pitchFamily="66" charset="0"/>
              </a:rPr>
              <a:t>Resposta em estado zero</a:t>
            </a:r>
            <a:endParaRPr lang="pt-BR" sz="2400" dirty="0">
              <a:latin typeface="Comic Sans MS" panose="030F0702030302020204" pitchFamily="66" charset="0"/>
            </a:endParaRPr>
          </a:p>
        </p:txBody>
      </p:sp>
      <p:sp>
        <p:nvSpPr>
          <p:cNvPr id="21" name="CaixaDeTexto 20"/>
          <p:cNvSpPr txBox="1"/>
          <p:nvPr/>
        </p:nvSpPr>
        <p:spPr>
          <a:xfrm>
            <a:off x="9203987" y="2657118"/>
            <a:ext cx="2428461" cy="830997"/>
          </a:xfrm>
          <a:prstGeom prst="rect">
            <a:avLst/>
          </a:prstGeom>
          <a:noFill/>
        </p:spPr>
        <p:txBody>
          <a:bodyPr wrap="square" rtlCol="0">
            <a:spAutoFit/>
          </a:bodyPr>
          <a:lstStyle/>
          <a:p>
            <a:r>
              <a:rPr lang="pt-BR" sz="2400" dirty="0" smtClean="0">
                <a:latin typeface="Comic Sans MS" panose="030F0702030302020204" pitchFamily="66" charset="0"/>
              </a:rPr>
              <a:t>Resposta em entrada zero</a:t>
            </a:r>
            <a:endParaRPr lang="pt-BR" sz="2400" dirty="0">
              <a:latin typeface="Comic Sans MS" panose="030F0702030302020204" pitchFamily="66" charset="0"/>
            </a:endParaRPr>
          </a:p>
        </p:txBody>
      </p:sp>
      <p:sp>
        <p:nvSpPr>
          <p:cNvPr id="22" name="Forma livre 21"/>
          <p:cNvSpPr/>
          <p:nvPr/>
        </p:nvSpPr>
        <p:spPr>
          <a:xfrm>
            <a:off x="6789897" y="2357668"/>
            <a:ext cx="616227" cy="357808"/>
          </a:xfrm>
          <a:custGeom>
            <a:avLst/>
            <a:gdLst>
              <a:gd name="connsiteX0" fmla="*/ 616227 w 616227"/>
              <a:gd name="connsiteY0" fmla="*/ 0 h 357808"/>
              <a:gd name="connsiteX1" fmla="*/ 178905 w 616227"/>
              <a:gd name="connsiteY1" fmla="*/ 79513 h 357808"/>
              <a:gd name="connsiteX2" fmla="*/ 218661 w 616227"/>
              <a:gd name="connsiteY2" fmla="*/ 278295 h 357808"/>
              <a:gd name="connsiteX3" fmla="*/ 0 w 616227"/>
              <a:gd name="connsiteY3" fmla="*/ 357808 h 357808"/>
            </a:gdLst>
            <a:ahLst/>
            <a:cxnLst>
              <a:cxn ang="0">
                <a:pos x="connsiteX0" y="connsiteY0"/>
              </a:cxn>
              <a:cxn ang="0">
                <a:pos x="connsiteX1" y="connsiteY1"/>
              </a:cxn>
              <a:cxn ang="0">
                <a:pos x="connsiteX2" y="connsiteY2"/>
              </a:cxn>
              <a:cxn ang="0">
                <a:pos x="connsiteX3" y="connsiteY3"/>
              </a:cxn>
            </a:cxnLst>
            <a:rect l="l" t="t" r="r" b="b"/>
            <a:pathLst>
              <a:path w="616227" h="357808">
                <a:moveTo>
                  <a:pt x="616227" y="0"/>
                </a:moveTo>
                <a:cubicBezTo>
                  <a:pt x="430696" y="16565"/>
                  <a:pt x="245166" y="33131"/>
                  <a:pt x="178905" y="79513"/>
                </a:cubicBezTo>
                <a:cubicBezTo>
                  <a:pt x="112644" y="125895"/>
                  <a:pt x="248478" y="231913"/>
                  <a:pt x="218661" y="278295"/>
                </a:cubicBezTo>
                <a:cubicBezTo>
                  <a:pt x="188843" y="324678"/>
                  <a:pt x="94421" y="341243"/>
                  <a:pt x="0" y="357808"/>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3" name="Forma livre 22"/>
          <p:cNvSpPr/>
          <p:nvPr/>
        </p:nvSpPr>
        <p:spPr>
          <a:xfrm>
            <a:off x="9203987" y="2387219"/>
            <a:ext cx="665922" cy="397566"/>
          </a:xfrm>
          <a:custGeom>
            <a:avLst/>
            <a:gdLst>
              <a:gd name="connsiteX0" fmla="*/ 0 w 665922"/>
              <a:gd name="connsiteY0" fmla="*/ 0 h 397566"/>
              <a:gd name="connsiteX1" fmla="*/ 437322 w 665922"/>
              <a:gd name="connsiteY1" fmla="*/ 99392 h 397566"/>
              <a:gd name="connsiteX2" fmla="*/ 407504 w 665922"/>
              <a:gd name="connsiteY2" fmla="*/ 318053 h 397566"/>
              <a:gd name="connsiteX3" fmla="*/ 665922 w 665922"/>
              <a:gd name="connsiteY3" fmla="*/ 397566 h 397566"/>
            </a:gdLst>
            <a:ahLst/>
            <a:cxnLst>
              <a:cxn ang="0">
                <a:pos x="connsiteX0" y="connsiteY0"/>
              </a:cxn>
              <a:cxn ang="0">
                <a:pos x="connsiteX1" y="connsiteY1"/>
              </a:cxn>
              <a:cxn ang="0">
                <a:pos x="connsiteX2" y="connsiteY2"/>
              </a:cxn>
              <a:cxn ang="0">
                <a:pos x="connsiteX3" y="connsiteY3"/>
              </a:cxn>
            </a:cxnLst>
            <a:rect l="l" t="t" r="r" b="b"/>
            <a:pathLst>
              <a:path w="665922" h="397566">
                <a:moveTo>
                  <a:pt x="0" y="0"/>
                </a:moveTo>
                <a:cubicBezTo>
                  <a:pt x="184702" y="23191"/>
                  <a:pt x="369405" y="46383"/>
                  <a:pt x="437322" y="99392"/>
                </a:cubicBezTo>
                <a:cubicBezTo>
                  <a:pt x="505239" y="152401"/>
                  <a:pt x="369404" y="268357"/>
                  <a:pt x="407504" y="318053"/>
                </a:cubicBezTo>
                <a:cubicBezTo>
                  <a:pt x="445604" y="367749"/>
                  <a:pt x="555763" y="382657"/>
                  <a:pt x="665922" y="397566"/>
                </a:cubicBezTo>
              </a:path>
            </a:pathLst>
          </a:custGeom>
          <a:noFill/>
          <a:ln w="1587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4" name="Espaço Reservado para Conteúdo 2"/>
              <p:cNvSpPr txBox="1"/>
              <p:nvPr/>
            </p:nvSpPr>
            <p:spPr>
              <a:xfrm>
                <a:off x="848162" y="3771200"/>
                <a:ext cx="10943697" cy="2577602"/>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14:m>
                  <m:oMath xmlns:m="http://schemas.openxmlformats.org/officeDocument/2006/math">
                    <m:sSub>
                      <m:sSubPr>
                        <m:ctrlPr>
                          <a:rPr lang="pt-BR" i="1" smtClean="0">
                            <a:solidFill>
                              <a:schemeClr val="tx1"/>
                            </a:solidFill>
                            <a:latin typeface="Cambria Math" panose="02040503050406030204" pitchFamily="18" charset="0"/>
                          </a:rPr>
                        </m:ctrlPr>
                      </m:sSubPr>
                      <m:e>
                        <m:r>
                          <a:rPr lang="pt-BR" b="0" i="1">
                            <a:solidFill>
                              <a:schemeClr val="tx1"/>
                            </a:solidFill>
                            <a:latin typeface="Cambria Math" panose="02040503050406030204" pitchFamily="18" charset="0"/>
                          </a:rPr>
                          <m:t>𝑃</m:t>
                        </m:r>
                      </m:e>
                      <m:sub>
                        <m:r>
                          <a:rPr lang="pt-BR" b="0" i="1">
                            <a:solidFill>
                              <a:schemeClr val="tx1"/>
                            </a:solidFill>
                            <a:latin typeface="Cambria Math" panose="02040503050406030204" pitchFamily="18" charset="0"/>
                          </a:rPr>
                          <m:t>𝐶</m:t>
                        </m:r>
                      </m:sub>
                    </m:sSub>
                    <m:r>
                      <a:rPr lang="pt-BR" b="0" i="1">
                        <a:solidFill>
                          <a:schemeClr val="tx1"/>
                        </a:solidFill>
                        <a:latin typeface="Cambria Math" panose="02040503050406030204" pitchFamily="18" charset="0"/>
                      </a:rPr>
                      <m:t>(</m:t>
                    </m:r>
                    <m:r>
                      <a:rPr lang="pt-BR" b="0" i="1">
                        <a:solidFill>
                          <a:schemeClr val="tx1"/>
                        </a:solidFill>
                        <a:latin typeface="Cambria Math" panose="02040503050406030204" pitchFamily="18" charset="0"/>
                      </a:rPr>
                      <m:t>𝑠</m:t>
                    </m:r>
                    <m:r>
                      <a:rPr lang="pt-BR" b="0" i="1">
                        <a:solidFill>
                          <a:schemeClr val="tx1"/>
                        </a:solidFill>
                        <a:latin typeface="Cambria Math" panose="02040503050406030204" pitchFamily="18" charset="0"/>
                      </a:rPr>
                      <m:t>)</m:t>
                    </m:r>
                  </m:oMath>
                </a14:m>
                <a:r>
                  <a:rPr lang="pt-BR" dirty="0" smtClean="0">
                    <a:solidFill>
                      <a:schemeClr val="tx1"/>
                    </a:solidFill>
                    <a:latin typeface="Comic Sans MS" panose="030F0702030302020204" pitchFamily="66" charset="0"/>
                  </a:rPr>
                  <a:t>: polinômio característico do sistema</a:t>
                </a:r>
                <a:endParaRPr lang="pt-BR" dirty="0" smtClean="0">
                  <a:solidFill>
                    <a:schemeClr val="tx1"/>
                  </a:solidFill>
                  <a:latin typeface="Comic Sans MS" panose="030F0702030302020204" pitchFamily="66" charset="0"/>
                </a:endParaRPr>
              </a:p>
              <a:p>
                <a:pPr marL="0" indent="0">
                  <a:lnSpc>
                    <a:spcPct val="120000"/>
                  </a:lnSpc>
                  <a:spcBef>
                    <a:spcPts val="600"/>
                  </a:spcBef>
                  <a:buNone/>
                </a:pPr>
                <a14:m>
                  <m:oMath xmlns:m="http://schemas.openxmlformats.org/officeDocument/2006/math">
                    <m:r>
                      <a:rPr lang="pt-BR" b="0" i="1" smtClean="0">
                        <a:latin typeface="Cambria Math" panose="02040503050406030204" pitchFamily="18" charset="0"/>
                      </a:rPr>
                      <m:t>𝐶</m:t>
                    </m:r>
                    <m:r>
                      <a:rPr lang="pt-BR" i="1">
                        <a:latin typeface="Cambria Math" panose="02040503050406030204" pitchFamily="18" charset="0"/>
                      </a:rPr>
                      <m:t>(</m:t>
                    </m:r>
                    <m:r>
                      <a:rPr lang="pt-BR" i="1">
                        <a:latin typeface="Cambria Math" panose="02040503050406030204" pitchFamily="18" charset="0"/>
                      </a:rPr>
                      <m:t>𝑠</m:t>
                    </m:r>
                    <m:r>
                      <a:rPr lang="pt-BR" i="1">
                        <a:latin typeface="Cambria Math" panose="02040503050406030204" pitchFamily="18" charset="0"/>
                      </a:rPr>
                      <m:t>)</m:t>
                    </m:r>
                  </m:oMath>
                </a14:m>
                <a:r>
                  <a:rPr lang="pt-BR" dirty="0">
                    <a:latin typeface="Comic Sans MS" panose="030F0702030302020204" pitchFamily="66" charset="0"/>
                  </a:rPr>
                  <a:t>: </a:t>
                </a:r>
                <a:r>
                  <a:rPr lang="pt-BR" dirty="0" smtClean="0">
                    <a:latin typeface="Comic Sans MS" panose="030F0702030302020204" pitchFamily="66" charset="0"/>
                  </a:rPr>
                  <a:t>polinômio formado pelas condições iniciais do sistema. O grau de C(s) é menor que o grau  de P</a:t>
                </a:r>
                <a:r>
                  <a:rPr lang="pt-BR" baseline="-25000" dirty="0" smtClean="0">
                    <a:latin typeface="Comic Sans MS" panose="030F0702030302020204" pitchFamily="66" charset="0"/>
                  </a:rPr>
                  <a:t>C</a:t>
                </a:r>
                <a:r>
                  <a:rPr lang="pt-BR" dirty="0" smtClean="0">
                    <a:latin typeface="Comic Sans MS" panose="030F0702030302020204" pitchFamily="66" charset="0"/>
                  </a:rPr>
                  <a:t>(s)</a:t>
                </a:r>
                <a:endParaRPr lang="pt-BR" dirty="0" smtClean="0">
                  <a:latin typeface="Comic Sans MS" panose="030F0702030302020204" pitchFamily="66" charset="0"/>
                </a:endParaRPr>
              </a:p>
              <a:p>
                <a:pPr marL="0" indent="0">
                  <a:lnSpc>
                    <a:spcPct val="120000"/>
                  </a:lnSpc>
                  <a:spcBef>
                    <a:spcPts val="600"/>
                  </a:spcBef>
                  <a:buNone/>
                </a:pPr>
                <a14:m>
                  <m:oMath xmlns:m="http://schemas.openxmlformats.org/officeDocument/2006/math">
                    <m:r>
                      <a:rPr lang="pt-BR" b="0" i="1" smtClean="0">
                        <a:latin typeface="Cambria Math" panose="02040503050406030204" pitchFamily="18" charset="0"/>
                      </a:rPr>
                      <m:t>𝑃</m:t>
                    </m:r>
                    <m:r>
                      <a:rPr lang="pt-BR" i="1">
                        <a:latin typeface="Cambria Math" panose="02040503050406030204" pitchFamily="18" charset="0"/>
                      </a:rPr>
                      <m:t>(</m:t>
                    </m:r>
                    <m:r>
                      <a:rPr lang="pt-BR" i="1">
                        <a:latin typeface="Cambria Math" panose="02040503050406030204" pitchFamily="18" charset="0"/>
                      </a:rPr>
                      <m:t>𝑠</m:t>
                    </m:r>
                    <m:r>
                      <a:rPr lang="pt-BR" i="1">
                        <a:latin typeface="Cambria Math" panose="02040503050406030204" pitchFamily="18" charset="0"/>
                      </a:rPr>
                      <m:t>)</m:t>
                    </m:r>
                  </m:oMath>
                </a14:m>
                <a:r>
                  <a:rPr lang="pt-BR" dirty="0">
                    <a:latin typeface="Comic Sans MS" panose="030F0702030302020204" pitchFamily="66" charset="0"/>
                  </a:rPr>
                  <a:t>: </a:t>
                </a:r>
                <a:r>
                  <a:rPr lang="pt-BR" dirty="0" smtClean="0">
                    <a:latin typeface="Comic Sans MS" panose="030F0702030302020204" pitchFamily="66" charset="0"/>
                  </a:rPr>
                  <a:t>polinômio que depende do sistema</a:t>
                </a:r>
                <a:endParaRPr lang="pt-BR" sz="2000" dirty="0">
                  <a:latin typeface="Comic Sans MS" panose="030F0702030302020204" pitchFamily="66" charset="0"/>
                </a:endParaRPr>
              </a:p>
              <a:p>
                <a:pPr marL="0" indent="0">
                  <a:lnSpc>
                    <a:spcPct val="120000"/>
                  </a:lnSpc>
                  <a:spcBef>
                    <a:spcPts val="600"/>
                  </a:spcBef>
                  <a:buNone/>
                </a:pPr>
                <a:endParaRPr lang="pt-BR" dirty="0">
                  <a:latin typeface="Comic Sans MS" panose="030F0702030302020204" pitchFamily="66" charset="0"/>
                </a:endParaRPr>
              </a:p>
              <a:p>
                <a:pPr marL="0" indent="0">
                  <a:lnSpc>
                    <a:spcPct val="150000"/>
                  </a:lnSpc>
                  <a:spcBef>
                    <a:spcPts val="600"/>
                  </a:spcBef>
                  <a:buNone/>
                </a:pPr>
                <a:endParaRPr lang="pt-BR" dirty="0" smtClean="0">
                  <a:solidFill>
                    <a:schemeClr val="tx1"/>
                  </a:solidFill>
                  <a:latin typeface="Comic Sans MS" panose="030F0702030302020204" pitchFamily="66" charset="0"/>
                </a:endParaRPr>
              </a:p>
            </p:txBody>
          </p:sp>
        </mc:Choice>
        <mc:Fallback>
          <p:sp>
            <p:nvSpPr>
              <p:cNvPr id="24" name="Espaço Reservado para Conteúdo 2"/>
              <p:cNvSpPr txBox="1">
                <a:spLocks noRot="1" noChangeAspect="1" noMove="1" noResize="1" noEditPoints="1" noAdjustHandles="1" noChangeArrowheads="1" noChangeShapeType="1" noTextEdit="1"/>
              </p:cNvSpPr>
              <p:nvPr/>
            </p:nvSpPr>
            <p:spPr>
              <a:xfrm>
                <a:off x="848162" y="3771200"/>
                <a:ext cx="10943697" cy="2577602"/>
              </a:xfrm>
              <a:prstGeom prst="rect">
                <a:avLst/>
              </a:prstGeom>
              <a:blipFill rotWithShape="1">
                <a:blip r:embed="rId2"/>
                <a:stretch>
                  <a:fillRect l="-4" t="-22" r="5" b="-37689"/>
                </a:stretch>
              </a:blipFill>
            </p:spPr>
            <p:txBody>
              <a:bodyPr/>
              <a:lstStyle/>
              <a:p>
                <a:r>
                  <a:rPr lang="pt-BR" altLang="en-US">
                    <a:noFill/>
                  </a:rPr>
                  <a:t> </a:t>
                </a:r>
              </a:p>
            </p:txBody>
          </p:sp>
        </mc:Fallback>
      </mc:AlternateContent>
    </p:spTree>
  </p:cSld>
  <p:clrMapOvr>
    <a:masterClrMapping/>
  </p:clrMapOvr>
</p:sld>
</file>

<file path=ppt/slides/slide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24205" y="469265"/>
                <a:ext cx="10943590" cy="55251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14:m>
                  <m:oMath xmlns:m="http://schemas.openxmlformats.org/officeDocument/2006/math">
                    <m:f>
                      <m:fPr>
                        <m:ctrlPr>
                          <a:rPr lang="pt-BR" sz="3200" i="1">
                            <a:latin typeface="Cambria Math" panose="02040503050406030204" pitchFamily="18" charset="0"/>
                          </a:rPr>
                        </m:ctrlPr>
                      </m:fPr>
                      <m:num>
                        <m:r>
                          <a:rPr lang="pt-BR" sz="3200" i="1">
                            <a:latin typeface="Cambria Math" panose="02040503050406030204" pitchFamily="18" charset="0"/>
                          </a:rPr>
                          <m:t>𝑃</m:t>
                        </m:r>
                        <m:r>
                          <a:rPr lang="pt-BR" sz="3200" i="1">
                            <a:latin typeface="Cambria Math" panose="02040503050406030204" pitchFamily="18" charset="0"/>
                          </a:rPr>
                          <m:t> (</m:t>
                        </m:r>
                        <m:r>
                          <a:rPr lang="pt-BR" sz="3200" i="1">
                            <a:latin typeface="Cambria Math" panose="02040503050406030204" pitchFamily="18" charset="0"/>
                          </a:rPr>
                          <m:t>𝑠</m:t>
                        </m:r>
                        <m:r>
                          <a:rPr lang="pt-BR" sz="3200" i="1">
                            <a:latin typeface="Cambria Math" panose="02040503050406030204" pitchFamily="18" charset="0"/>
                          </a:rPr>
                          <m:t>)</m:t>
                        </m:r>
                      </m:num>
                      <m:den>
                        <m:sSub>
                          <m:sSubPr>
                            <m:ctrlPr>
                              <a:rPr lang="pt-BR" sz="3200" i="1">
                                <a:latin typeface="Cambria Math" panose="02040503050406030204" pitchFamily="18" charset="0"/>
                              </a:rPr>
                            </m:ctrlPr>
                          </m:sSubPr>
                          <m:e>
                            <m:r>
                              <a:rPr lang="pt-BR" sz="3200" i="1">
                                <a:latin typeface="Cambria Math" panose="02040503050406030204" pitchFamily="18" charset="0"/>
                              </a:rPr>
                              <m:t>𝑃</m:t>
                            </m:r>
                          </m:e>
                          <m:sub>
                            <m:r>
                              <a:rPr lang="pt-BR" sz="3200" i="1">
                                <a:latin typeface="Cambria Math" panose="02040503050406030204" pitchFamily="18" charset="0"/>
                              </a:rPr>
                              <m:t>𝐶</m:t>
                            </m:r>
                          </m:sub>
                        </m:sSub>
                        <m:r>
                          <a:rPr lang="pt-BR" sz="3200" i="1">
                            <a:latin typeface="Cambria Math" panose="02040503050406030204" pitchFamily="18" charset="0"/>
                          </a:rPr>
                          <m:t>(</m:t>
                        </m:r>
                        <m:r>
                          <a:rPr lang="pt-BR" sz="3200" i="1">
                            <a:latin typeface="Cambria Math" panose="02040503050406030204" pitchFamily="18" charset="0"/>
                          </a:rPr>
                          <m:t>𝑠</m:t>
                        </m:r>
                        <m:r>
                          <a:rPr lang="pt-BR" sz="3200" i="1">
                            <a:latin typeface="Cambria Math" panose="02040503050406030204" pitchFamily="18" charset="0"/>
                          </a:rPr>
                          <m:t>)</m:t>
                        </m:r>
                      </m:den>
                    </m:f>
                  </m:oMath>
                </a14:m>
                <a:r>
                  <a:rPr lang="pt-BR" dirty="0">
                    <a:latin typeface="Comic Sans MS" panose="030F0702030302020204" pitchFamily="66" charset="0"/>
                  </a:rPr>
                  <a:t>: função de transferência do sistema (</a:t>
                </a:r>
                <a:r>
                  <a:rPr lang="pt-BR" i="1" dirty="0">
                    <a:latin typeface="Comic Sans MS" panose="030F0702030302020204" pitchFamily="66" charset="0"/>
                  </a:rPr>
                  <a:t>F(s)</a:t>
                </a:r>
                <a:r>
                  <a:rPr lang="pt-BR" dirty="0">
                    <a:latin typeface="Comic Sans MS" panose="030F0702030302020204" pitchFamily="66" charset="0"/>
                  </a:rPr>
                  <a:t>)</a:t>
                </a:r>
                <a:endParaRPr lang="pt-BR" dirty="0">
                  <a:latin typeface="Comic Sans MS" panose="030F0702030302020204" pitchFamily="66" charset="0"/>
                </a:endParaRPr>
              </a:p>
              <a:p>
                <a:pPr marL="0" indent="0" algn="ctr">
                  <a:lnSpc>
                    <a:spcPct val="120000"/>
                  </a:lnSpc>
                  <a:spcBef>
                    <a:spcPts val="600"/>
                  </a:spcBef>
                  <a:buNone/>
                </a:pPr>
                <a:r>
                  <a:rPr lang="pt-BR" sz="2400" dirty="0">
                    <a:latin typeface="Comic Sans MS" panose="030F0702030302020204" pitchFamily="66" charset="0"/>
                  </a:rPr>
                  <a:t>(se U(t) = </a:t>
                </a:r>
                <a:r>
                  <a:rPr lang="pt-BR" sz="2400" dirty="0">
                    <a:latin typeface="Symbol" panose="05050102010706020507" pitchFamily="18" charset="2"/>
                  </a:rPr>
                  <a:t>d</a:t>
                </a:r>
                <a:r>
                  <a:rPr lang="pt-BR" sz="2400" dirty="0">
                    <a:latin typeface="Comic Sans MS" panose="030F0702030302020204" pitchFamily="66" charset="0"/>
                  </a:rPr>
                  <a:t>(t) então Y(s) = P(s)/P</a:t>
                </a:r>
                <a:r>
                  <a:rPr lang="pt-BR" sz="2400" baseline="-25000" dirty="0">
                    <a:latin typeface="Comic Sans MS" panose="030F0702030302020204" pitchFamily="66" charset="0"/>
                  </a:rPr>
                  <a:t>C</a:t>
                </a:r>
                <a:r>
                  <a:rPr lang="pt-BR" sz="2400" dirty="0">
                    <a:latin typeface="Comic Sans MS" panose="030F0702030302020204" pitchFamily="66" charset="0"/>
                  </a:rPr>
                  <a:t>(s))</a:t>
                </a:r>
                <a:endParaRPr lang="pt-BR" sz="2400" dirty="0">
                  <a:latin typeface="Comic Sans MS" panose="030F0702030302020204" pitchFamily="66" charset="0"/>
                </a:endParaRPr>
              </a:p>
              <a:p>
                <a:pPr marL="0" indent="0">
                  <a:lnSpc>
                    <a:spcPct val="120000"/>
                  </a:lnSpc>
                  <a:spcBef>
                    <a:spcPts val="600"/>
                  </a:spcBef>
                  <a:buNone/>
                </a:pPr>
                <a14:m>
                  <m:oMath xmlns:m="http://schemas.openxmlformats.org/officeDocument/2006/math">
                    <m:r>
                      <a:rPr lang="pt-BR" b="0" i="1" smtClean="0">
                        <a:solidFill>
                          <a:schemeClr val="tx1"/>
                        </a:solidFill>
                        <a:latin typeface="Cambria Math" panose="02040503050406030204" pitchFamily="18" charset="0"/>
                      </a:rPr>
                      <m:t>𝑈</m:t>
                    </m:r>
                    <m:r>
                      <a:rPr lang="pt-BR" b="0" i="1">
                        <a:solidFill>
                          <a:schemeClr val="tx1"/>
                        </a:solidFill>
                        <a:latin typeface="Cambria Math" panose="02040503050406030204" pitchFamily="18" charset="0"/>
                      </a:rPr>
                      <m:t>(</m:t>
                    </m:r>
                    <m:r>
                      <a:rPr lang="pt-BR" b="0" i="1">
                        <a:solidFill>
                          <a:schemeClr val="tx1"/>
                        </a:solidFill>
                        <a:latin typeface="Cambria Math" panose="02040503050406030204" pitchFamily="18" charset="0"/>
                      </a:rPr>
                      <m:t>𝑠</m:t>
                    </m:r>
                    <m:r>
                      <a:rPr lang="pt-BR" b="0" i="1">
                        <a:solidFill>
                          <a:schemeClr val="tx1"/>
                        </a:solidFill>
                        <a:latin typeface="Cambria Math" panose="02040503050406030204" pitchFamily="18" charset="0"/>
                      </a:rPr>
                      <m:t>)</m:t>
                    </m:r>
                  </m:oMath>
                </a14:m>
                <a:r>
                  <a:rPr lang="pt-BR" dirty="0" smtClean="0">
                    <a:solidFill>
                      <a:schemeClr val="tx1"/>
                    </a:solidFill>
                    <a:latin typeface="Comic Sans MS" panose="030F0702030302020204" pitchFamily="66" charset="0"/>
                  </a:rPr>
                  <a:t>: sinal de entrada que </a:t>
                </a:r>
                <a:r>
                  <a:rPr lang="pt-BR" dirty="0" smtClean="0">
                    <a:latin typeface="Comic Sans MS" panose="030F0702030302020204" pitchFamily="66" charset="0"/>
                  </a:rPr>
                  <a:t>em muitos casos também é uma razão entre polinômios </a:t>
                </a:r>
                <a14:m>
                  <m:oMath xmlns:m="http://schemas.openxmlformats.org/officeDocument/2006/math">
                    <m:f>
                      <m:fPr>
                        <m:ctrlPr>
                          <a:rPr lang="pt-BR" sz="3200" i="1" smtClean="0">
                            <a:latin typeface="Cambria Math" panose="02040503050406030204" pitchFamily="18" charset="0"/>
                          </a:rPr>
                        </m:ctrlPr>
                      </m:fPr>
                      <m:num>
                        <m:r>
                          <a:rPr lang="pt-BR" sz="3200" b="0" i="1" smtClean="0">
                            <a:latin typeface="Cambria Math" panose="02040503050406030204" pitchFamily="18" charset="0"/>
                          </a:rPr>
                          <m:t>𝐴</m:t>
                        </m:r>
                        <m:r>
                          <a:rPr lang="pt-BR" sz="3200" b="0" i="1" smtClean="0">
                            <a:latin typeface="Cambria Math" panose="02040503050406030204" pitchFamily="18" charset="0"/>
                          </a:rPr>
                          <m:t>(</m:t>
                        </m:r>
                        <m:r>
                          <a:rPr lang="pt-BR" sz="3200" b="0" i="1" smtClean="0">
                            <a:latin typeface="Cambria Math" panose="02040503050406030204" pitchFamily="18" charset="0"/>
                          </a:rPr>
                          <m:t>𝑠</m:t>
                        </m:r>
                        <m:r>
                          <a:rPr lang="pt-BR" sz="3200" b="0" i="1" smtClean="0">
                            <a:latin typeface="Cambria Math" panose="02040503050406030204" pitchFamily="18" charset="0"/>
                          </a:rPr>
                          <m:t>)</m:t>
                        </m:r>
                      </m:num>
                      <m:den>
                        <m:r>
                          <a:rPr lang="pt-BR" sz="3200" b="0" i="1" smtClean="0">
                            <a:latin typeface="Cambria Math" panose="02040503050406030204" pitchFamily="18" charset="0"/>
                          </a:rPr>
                          <m:t>𝐵</m:t>
                        </m:r>
                        <m:r>
                          <a:rPr lang="pt-BR" sz="3200" b="0" i="1" smtClean="0">
                            <a:latin typeface="Cambria Math" panose="02040503050406030204" pitchFamily="18" charset="0"/>
                          </a:rPr>
                          <m:t>(</m:t>
                        </m:r>
                        <m:r>
                          <a:rPr lang="pt-BR" sz="3200" b="0" i="1" smtClean="0">
                            <a:latin typeface="Cambria Math" panose="02040503050406030204" pitchFamily="18" charset="0"/>
                          </a:rPr>
                          <m:t>𝑠</m:t>
                        </m:r>
                        <m:r>
                          <a:rPr lang="pt-BR" sz="3200" b="0" i="1" smtClean="0">
                            <a:latin typeface="Cambria Math" panose="02040503050406030204" pitchFamily="18" charset="0"/>
                          </a:rPr>
                          <m:t>)</m:t>
                        </m:r>
                      </m:den>
                    </m:f>
                  </m:oMath>
                </a14:m>
                <a:endParaRPr lang="pt-BR" dirty="0" smtClean="0">
                  <a:latin typeface="Comic Sans MS" panose="030F0702030302020204" pitchFamily="66" charset="0"/>
                </a:endParaRPr>
              </a:p>
              <a:p>
                <a:pPr marL="0" indent="0">
                  <a:lnSpc>
                    <a:spcPct val="120000"/>
                  </a:lnSpc>
                  <a:spcBef>
                    <a:spcPts val="600"/>
                  </a:spcBef>
                  <a:buNone/>
                </a:pPr>
                <a:r>
                  <a:rPr lang="pt-BR" dirty="0" smtClean="0">
                    <a:solidFill>
                      <a:schemeClr val="tx1"/>
                    </a:solidFill>
                    <a:latin typeface="Comic Sans MS" panose="030F0702030302020204" pitchFamily="66" charset="0"/>
                  </a:rPr>
                  <a:t>Veja que </a:t>
                </a:r>
                <a:r>
                  <a:rPr lang="pt-BR" dirty="0" smtClean="0">
                    <a:latin typeface="Comic Sans MS" panose="030F0702030302020204" pitchFamily="66" charset="0"/>
                  </a:rPr>
                  <a:t>se U(s) for uma razão entre polinômios, </a:t>
                </a:r>
                <a14:m>
                  <m:oMath xmlns:m="http://schemas.openxmlformats.org/officeDocument/2006/math">
                    <m:r>
                      <a:rPr lang="en-US" altLang="pt-BR" i="1" dirty="0" smtClean="0">
                        <a:latin typeface="Cambria Math" panose="02040503050406030204" pitchFamily="18" charset="0"/>
                        <a:cs typeface="Cambria Math" panose="02040503050406030204" pitchFamily="18" charset="0"/>
                      </a:rPr>
                      <m:t>𝑈</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f>
                      <m:fPr>
                        <m:ctrlPr>
                          <a:rPr lang="en-US" altLang="pt-BR" i="1" dirty="0" smtClean="0">
                            <a:latin typeface="Cambria Math" panose="02040503050406030204" pitchFamily="18" charset="0"/>
                            <a:cs typeface="Cambria Math" panose="02040503050406030204" pitchFamily="18" charset="0"/>
                          </a:rPr>
                        </m:ctrlPr>
                      </m:fPr>
                      <m:num>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𝑈</m:t>
                            </m:r>
                          </m:e>
                          <m:sub>
                            <m:r>
                              <a:rPr lang="en-US" altLang="pt-BR" i="1" dirty="0" smtClean="0">
                                <a:latin typeface="Cambria Math" panose="02040503050406030204" pitchFamily="18" charset="0"/>
                                <a:cs typeface="Cambria Math" panose="02040503050406030204" pitchFamily="18" charset="0"/>
                              </a:rPr>
                              <m:t>𝑁</m:t>
                            </m:r>
                          </m:sub>
                        </m:sSub>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num>
                      <m:den>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𝑈</m:t>
                            </m:r>
                          </m:e>
                          <m:sub>
                            <m:r>
                              <a:rPr lang="en-US" altLang="pt-BR" i="1" dirty="0" smtClean="0">
                                <a:latin typeface="Cambria Math" panose="02040503050406030204" pitchFamily="18" charset="0"/>
                                <a:cs typeface="Cambria Math" panose="02040503050406030204" pitchFamily="18" charset="0"/>
                              </a:rPr>
                              <m:t>𝐷</m:t>
                            </m:r>
                          </m:sub>
                        </m:sSub>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den>
                    </m:f>
                  </m:oMath>
                </a14:m>
                <a:r>
                  <a:rPr lang="pt-BR" dirty="0" smtClean="0">
                    <a:latin typeface="Comic Sans MS" panose="030F0702030302020204" pitchFamily="66" charset="0"/>
                  </a:rPr>
                  <a:t>   teremos que a saída</a:t>
                </a:r>
                <a:endParaRPr lang="pt-BR" dirty="0" smtClean="0">
                  <a:latin typeface="Comic Sans MS" panose="030F0702030302020204" pitchFamily="66" charset="0"/>
                </a:endParaRPr>
              </a:p>
              <a:p>
                <a:pPr marL="0" indent="0">
                  <a:lnSpc>
                    <a:spcPct val="120000"/>
                  </a:lnSpc>
                  <a:spcBef>
                    <a:spcPts val="600"/>
                  </a:spcBef>
                  <a:buNone/>
                </a:pPr>
                <a14:m>
                  <m:oMath xmlns:m="http://schemas.openxmlformats.org/officeDocument/2006/math">
                    <m:r>
                      <a:rPr lang="pt-BR" sz="3200" i="1">
                        <a:latin typeface="Cambria Math" panose="02040503050406030204" pitchFamily="18" charset="0"/>
                      </a:rPr>
                      <m:t>𝑌</m:t>
                    </m:r>
                    <m:d>
                      <m:dPr>
                        <m:ctrlPr>
                          <a:rPr lang="pt-BR" sz="3200" i="1">
                            <a:latin typeface="Cambria Math" panose="02040503050406030204" pitchFamily="18" charset="0"/>
                          </a:rPr>
                        </m:ctrlPr>
                      </m:dPr>
                      <m:e>
                        <m:r>
                          <a:rPr lang="pt-BR" sz="3200" i="1">
                            <a:latin typeface="Cambria Math" panose="02040503050406030204" pitchFamily="18" charset="0"/>
                          </a:rPr>
                          <m:t>𝑠</m:t>
                        </m:r>
                      </m:e>
                    </m:d>
                    <m:r>
                      <a:rPr lang="pt-BR" sz="3200" i="1">
                        <a:latin typeface="Cambria Math" panose="02040503050406030204" pitchFamily="18" charset="0"/>
                      </a:rPr>
                      <m:t>=</m:t>
                    </m:r>
                    <m:f>
                      <m:fPr>
                        <m:ctrlPr>
                          <a:rPr lang="pt-BR" sz="3200" i="1">
                            <a:latin typeface="Cambria Math" panose="02040503050406030204" pitchFamily="18" charset="0"/>
                            <a:ea typeface="Cambria Math" panose="02040503050406030204" pitchFamily="18" charset="0"/>
                          </a:rPr>
                        </m:ctrlPr>
                      </m:fPr>
                      <m:num>
                        <m:r>
                          <a:rPr lang="pt-BR" sz="3200" i="1">
                            <a:latin typeface="Cambria Math" panose="02040503050406030204" pitchFamily="18" charset="0"/>
                            <a:ea typeface="Cambria Math" panose="02040503050406030204" pitchFamily="18" charset="0"/>
                          </a:rPr>
                          <m:t>𝑃</m:t>
                        </m:r>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𝑠</m:t>
                            </m:r>
                          </m:e>
                        </m:d>
                      </m:num>
                      <m:den>
                        <m:sSub>
                          <m:sSubPr>
                            <m:ctrlPr>
                              <a:rPr lang="pt-BR" sz="3200" i="1">
                                <a:latin typeface="Cambria Math" panose="02040503050406030204" pitchFamily="18" charset="0"/>
                                <a:ea typeface="Cambria Math" panose="02040503050406030204" pitchFamily="18" charset="0"/>
                              </a:rPr>
                            </m:ctrlPr>
                          </m:sSubPr>
                          <m:e>
                            <m:r>
                              <a:rPr lang="pt-BR" sz="3200" i="1">
                                <a:latin typeface="Cambria Math" panose="02040503050406030204" pitchFamily="18" charset="0"/>
                                <a:ea typeface="Cambria Math" panose="02040503050406030204" pitchFamily="18" charset="0"/>
                              </a:rPr>
                              <m:t>𝑃</m:t>
                            </m:r>
                          </m:e>
                          <m:sub>
                            <m:r>
                              <a:rPr lang="pt-BR" sz="3200" i="1">
                                <a:latin typeface="Cambria Math" panose="02040503050406030204" pitchFamily="18" charset="0"/>
                                <a:ea typeface="Cambria Math" panose="02040503050406030204" pitchFamily="18" charset="0"/>
                              </a:rPr>
                              <m:t>𝑐</m:t>
                            </m:r>
                          </m:sub>
                        </m:sSub>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𝑠</m:t>
                            </m:r>
                          </m:e>
                        </m:d>
                      </m:den>
                    </m:f>
                    <m:r>
                      <a:rPr lang="pt-BR" sz="3200" i="1">
                        <a:latin typeface="Cambria Math" panose="02040503050406030204" pitchFamily="18" charset="0"/>
                        <a:ea typeface="Cambria Math" panose="02040503050406030204" pitchFamily="18" charset="0"/>
                      </a:rPr>
                      <m:t>𝑈</m:t>
                    </m:r>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m:t>
                    </m:r>
                    <m:r>
                      <a:rPr lang="pt-BR" sz="3200" i="1">
                        <a:latin typeface="Cambria Math" panose="02040503050406030204" pitchFamily="18" charset="0"/>
                        <a:ea typeface="Cambria Math" panose="02040503050406030204" pitchFamily="18" charset="0"/>
                      </a:rPr>
                      <m:t>)+</m:t>
                    </m:r>
                    <m:f>
                      <m:fPr>
                        <m:ctrlPr>
                          <a:rPr lang="pt-BR" sz="3200" i="1">
                            <a:latin typeface="Cambria Math" panose="02040503050406030204" pitchFamily="18" charset="0"/>
                            <a:ea typeface="Cambria Math" panose="02040503050406030204" pitchFamily="18" charset="0"/>
                          </a:rPr>
                        </m:ctrlPr>
                      </m:fPr>
                      <m:num>
                        <m:r>
                          <a:rPr lang="pt-BR" sz="3200" i="1">
                            <a:latin typeface="Cambria Math" panose="02040503050406030204" pitchFamily="18" charset="0"/>
                            <a:ea typeface="Cambria Math" panose="02040503050406030204" pitchFamily="18" charset="0"/>
                          </a:rPr>
                          <m:t>𝐶</m:t>
                        </m:r>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m:t>
                        </m:r>
                        <m:r>
                          <a:rPr lang="pt-BR" sz="3200" i="1">
                            <a:latin typeface="Cambria Math" panose="02040503050406030204" pitchFamily="18" charset="0"/>
                            <a:ea typeface="Cambria Math" panose="02040503050406030204" pitchFamily="18" charset="0"/>
                          </a:rPr>
                          <m:t>)</m:t>
                        </m:r>
                      </m:num>
                      <m:den>
                        <m:sSub>
                          <m:sSubPr>
                            <m:ctrlPr>
                              <a:rPr lang="pt-BR" sz="3200" i="1">
                                <a:latin typeface="Cambria Math" panose="02040503050406030204" pitchFamily="18" charset="0"/>
                                <a:ea typeface="Cambria Math" panose="02040503050406030204" pitchFamily="18" charset="0"/>
                              </a:rPr>
                            </m:ctrlPr>
                          </m:sSubPr>
                          <m:e>
                            <m:r>
                              <a:rPr lang="pt-BR" sz="3200" i="1">
                                <a:latin typeface="Cambria Math" panose="02040503050406030204" pitchFamily="18" charset="0"/>
                                <a:ea typeface="Cambria Math" panose="02040503050406030204" pitchFamily="18" charset="0"/>
                              </a:rPr>
                              <m:t>𝑃</m:t>
                            </m:r>
                          </m:e>
                          <m:sub>
                            <m:r>
                              <a:rPr lang="pt-BR" sz="3200" i="1">
                                <a:latin typeface="Cambria Math" panose="02040503050406030204" pitchFamily="18" charset="0"/>
                                <a:ea typeface="Cambria Math" panose="02040503050406030204" pitchFamily="18" charset="0"/>
                              </a:rPr>
                              <m:t>𝐶</m:t>
                            </m:r>
                          </m:sub>
                        </m:sSub>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m:t>
                        </m:r>
                        <m:r>
                          <a:rPr lang="pt-BR" sz="3200" i="1">
                            <a:latin typeface="Cambria Math" panose="02040503050406030204" pitchFamily="18" charset="0"/>
                            <a:ea typeface="Cambria Math" panose="02040503050406030204" pitchFamily="18" charset="0"/>
                          </a:rPr>
                          <m:t>)</m:t>
                        </m:r>
                      </m:den>
                    </m:f>
                  </m:oMath>
                </a14:m>
                <a:r>
                  <a:rPr lang="pt-BR" dirty="0" smtClean="0">
                    <a:solidFill>
                      <a:schemeClr val="tx1"/>
                    </a:solidFill>
                    <a:latin typeface="Comic Sans MS" panose="030F0702030302020204" pitchFamily="66" charset="0"/>
                  </a:rPr>
                  <a:t>  é</a:t>
                </a:r>
                <a:r>
                  <a:rPr lang="pt-BR" dirty="0" smtClean="0">
                    <a:latin typeface="Comic Sans MS" panose="030F0702030302020204" pitchFamily="66" charset="0"/>
                  </a:rPr>
                  <a:t> também uma razão de polinômios. </a:t>
                </a:r>
                <a:endParaRPr lang="pt-BR" dirty="0" smtClean="0">
                  <a:solidFill>
                    <a:schemeClr val="tx1"/>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24205" y="469265"/>
                <a:ext cx="10943590" cy="55251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42104" y="379095"/>
                <a:ext cx="11370945" cy="6191387"/>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Regime permanente senoidal</a:t>
                </a:r>
                <a:endPar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Um caso importante é da entrada senoidal. Uma das razões é que sabemos que a maior parte dos sinais pode ser construída pelo composição de senóides</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600"/>
                  </a:spcAft>
                  <a:buNone/>
                </a:pPr>
                <a:r>
                  <a:rPr lang="pt-BR" dirty="0" smtClean="0">
                    <a:latin typeface="Comic Sans MS" panose="030F0702030302020204" pitchFamily="66" charset="0"/>
                    <a:cs typeface="Comic Sans MS" panose="030F0702030302020204" pitchFamily="66" charset="0"/>
                  </a:rPr>
                  <a:t>A saída para qualquer entrada, como já vimos será: </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200"/>
                  </a:spcAft>
                  <a:buNone/>
                </a:pPr>
                <a14:m>
                  <m:oMathPara xmlns:m="http://schemas.openxmlformats.org/officeDocument/2006/math">
                    <m:oMathParaPr>
                      <m:jc m:val="centerGroup"/>
                    </m:oMathParaPr>
                    <m:oMath xmlns:m="http://schemas.openxmlformats.org/officeDocument/2006/math">
                      <m:r>
                        <a:rPr lang="pt-BR" i="1">
                          <a:latin typeface="Cambria Math" panose="02040503050406030204" pitchFamily="18" charset="0"/>
                        </a:rPr>
                        <m:t>𝑌</m:t>
                      </m:r>
                      <m:d>
                        <m:dPr>
                          <m:ctrlPr>
                            <a:rPr lang="pt-BR" i="1">
                              <a:latin typeface="Cambria Math" panose="02040503050406030204" pitchFamily="18" charset="0"/>
                            </a:rPr>
                          </m:ctrlPr>
                        </m:dPr>
                        <m:e>
                          <m:r>
                            <a:rPr lang="pt-BR" i="1">
                              <a:latin typeface="Cambria Math" panose="02040503050406030204" pitchFamily="18" charset="0"/>
                            </a:rPr>
                            <m:t>𝑠</m:t>
                          </m:r>
                        </m:e>
                      </m:d>
                      <m:r>
                        <a:rPr lang="pt-BR" i="1">
                          <a:latin typeface="Cambria Math" panose="02040503050406030204" pitchFamily="18" charset="0"/>
                        </a:rPr>
                        <m:t>=</m:t>
                      </m:r>
                      <m:f>
                        <m:fPr>
                          <m:ctrlPr>
                            <a:rPr lang="pt-BR" i="1">
                              <a:latin typeface="Cambria Math" panose="02040503050406030204" pitchFamily="18" charset="0"/>
                              <a:ea typeface="Cambria Math" panose="02040503050406030204" pitchFamily="18" charset="0"/>
                            </a:rPr>
                          </m:ctrlPr>
                        </m:fPr>
                        <m:num>
                          <m:r>
                            <a:rPr lang="pt-BR" i="1">
                              <a:latin typeface="Cambria Math" panose="02040503050406030204" pitchFamily="18" charset="0"/>
                              <a:ea typeface="Cambria Math" panose="02040503050406030204" pitchFamily="18" charset="0"/>
                            </a:rPr>
                            <m:t>𝑃</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num>
                        <m:den>
                          <m:sSub>
                            <m:sSubPr>
                              <m:ctrlPr>
                                <a:rPr lang="pt-BR" i="1">
                                  <a:latin typeface="Cambria Math" panose="02040503050406030204" pitchFamily="18" charset="0"/>
                                  <a:ea typeface="Cambria Math" panose="02040503050406030204" pitchFamily="18" charset="0"/>
                                </a:rPr>
                              </m:ctrlPr>
                            </m:sSubPr>
                            <m:e>
                              <m:r>
                                <a:rPr lang="pt-BR" i="1">
                                  <a:latin typeface="Cambria Math" panose="02040503050406030204" pitchFamily="18" charset="0"/>
                                  <a:ea typeface="Cambria Math" panose="02040503050406030204" pitchFamily="18" charset="0"/>
                                </a:rPr>
                                <m:t>𝑃</m:t>
                              </m:r>
                            </m:e>
                            <m:sub>
                              <m:r>
                                <a:rPr lang="pt-BR" i="1">
                                  <a:latin typeface="Cambria Math" panose="02040503050406030204" pitchFamily="18" charset="0"/>
                                  <a:ea typeface="Cambria Math" panose="02040503050406030204" pitchFamily="18" charset="0"/>
                                </a:rPr>
                                <m:t>𝑐</m:t>
                              </m:r>
                            </m:sub>
                          </m:sSub>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den>
                      </m:f>
                      <m:r>
                        <a:rPr lang="pt-BR" b="0" i="1" smtClean="0">
                          <a:latin typeface="Cambria Math" panose="02040503050406030204" pitchFamily="18" charset="0"/>
                          <a:ea typeface="Cambria Math" panose="02040503050406030204" pitchFamily="18" charset="0"/>
                        </a:rPr>
                        <m:t>.</m:t>
                      </m:r>
                      <m:r>
                        <a:rPr lang="pt-BR" b="0" i="1" smtClean="0">
                          <a:latin typeface="Cambria Math" panose="02040503050406030204" pitchFamily="18" charset="0"/>
                          <a:ea typeface="Cambria Math" panose="02040503050406030204" pitchFamily="18" charset="0"/>
                        </a:rPr>
                        <m:t>𝑈</m:t>
                      </m:r>
                      <m:d>
                        <m:dPr>
                          <m:ctrlPr>
                            <a:rPr lang="pt-BR" b="0" i="1" smtClean="0">
                              <a:latin typeface="Cambria Math" panose="02040503050406030204" pitchFamily="18" charset="0"/>
                              <a:ea typeface="Cambria Math" panose="02040503050406030204" pitchFamily="18" charset="0"/>
                            </a:rPr>
                          </m:ctrlPr>
                        </m:dPr>
                        <m:e>
                          <m:r>
                            <a:rPr lang="pt-BR" b="0" i="1" smtClean="0">
                              <a:latin typeface="Cambria Math" panose="02040503050406030204" pitchFamily="18" charset="0"/>
                              <a:ea typeface="Cambria Math" panose="02040503050406030204" pitchFamily="18" charset="0"/>
                            </a:rPr>
                            <m:t>𝑠</m:t>
                          </m:r>
                        </m:e>
                      </m:d>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𝑟𝑒𝑠𝑝</m:t>
                      </m:r>
                      <m:r>
                        <a:rPr lang="en-US" altLang="pt-BR" b="0" i="1" smtClean="0">
                          <a:latin typeface="Cambria Math" panose="02040503050406030204" pitchFamily="18" charset="0"/>
                          <a:ea typeface="Cambria Math" panose="02040503050406030204" pitchFamily="18" charset="0"/>
                        </a:rPr>
                        <m:t>. </m:t>
                      </m:r>
                      <m:r>
                        <a:rPr lang="en-US" altLang="pt-BR" b="0" i="1" smtClean="0">
                          <a:latin typeface="Cambria Math" panose="02040503050406030204" pitchFamily="18" charset="0"/>
                          <a:ea typeface="Cambria Math" panose="02040503050406030204" pitchFamily="18" charset="0"/>
                        </a:rPr>
                        <m:t>𝑒𝑛𝑡𝑟𝑎𝑑𝑎</m:t>
                      </m:r>
                      <m:r>
                        <a:rPr lang="en-US" altLang="pt-BR" b="0" i="1" smtClean="0">
                          <a:latin typeface="Cambria Math" panose="02040503050406030204" pitchFamily="18" charset="0"/>
                          <a:ea typeface="Cambria Math" panose="02040503050406030204" pitchFamily="18" charset="0"/>
                        </a:rPr>
                        <m:t> </m:t>
                      </m:r>
                      <m:r>
                        <a:rPr lang="en-US" altLang="pt-BR" b="0" i="1" smtClean="0">
                          <a:latin typeface="Cambria Math" panose="02040503050406030204" pitchFamily="18" charset="0"/>
                          <a:ea typeface="Cambria Math" panose="02040503050406030204" pitchFamily="18" charset="0"/>
                        </a:rPr>
                        <m:t>𝑧𝑒𝑟𝑜</m:t>
                      </m:r>
                      <m:r>
                        <a:rPr lang="en-US" altLang="pt-BR" b="0" i="1" smtClean="0">
                          <a:latin typeface="Cambria Math" panose="02040503050406030204" pitchFamily="18" charset="0"/>
                          <a:ea typeface="Cambria Math" panose="02040503050406030204" pitchFamily="18" charset="0"/>
                        </a:rPr>
                        <m:t>)</m:t>
                      </m:r>
                    </m:oMath>
                  </m:oMathPara>
                </a14:m>
                <a:endParaRPr lang="en-US" altLang="pt-BR" b="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1800"/>
                  </a:spcAft>
                  <a:buNone/>
                </a:pP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Para um sistema estável, os zeros do P</a:t>
                </a:r>
                <a:r>
                  <a:rPr lang="pt-BR" altLang="en-US"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a:t>
                </a:r>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(s) tem parte real negativa e a</a:t>
                </a:r>
                <a:r>
                  <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(resp. entrada zero)</a:t>
                </a:r>
                <a:r>
                  <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 desaparece no tempo (transitório)</a:t>
                </a:r>
                <a:endPar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42104" y="379095"/>
                <a:ext cx="11370945" cy="6191387"/>
              </a:xfrm>
              <a:prstGeom prst="rect">
                <a:avLst/>
              </a:prstGeom>
              <a:blipFill rotWithShape="1">
                <a:blip r:embed="rId1"/>
                <a:stretch>
                  <a:fillRect l="-1" r="1" b="2"/>
                </a:stretch>
              </a:blipFill>
            </p:spPr>
            <p:txBody>
              <a:bodyPr/>
              <a:lstStyle/>
              <a:p>
                <a:r>
                  <a:rPr lang="pt-BR" altLang="en-US">
                    <a:noFill/>
                  </a:rPr>
                  <a:t> </a:t>
                </a:r>
              </a:p>
            </p:txBody>
          </p:sp>
        </mc:Fallback>
      </mc:AlternateContent>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31" name="Conector Reto 37"/>
          <p:cNvCxnSpPr/>
          <p:nvPr/>
        </p:nvCxnSpPr>
        <p:spPr>
          <a:xfrm>
            <a:off x="2555309" y="5795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491080" y="451366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9" name="Conector Reto 49"/>
          <p:cNvCxnSpPr/>
          <p:nvPr/>
        </p:nvCxnSpPr>
        <p:spPr>
          <a:xfrm>
            <a:off x="2738220" y="39148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555340" y="464196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4" name="Grupo 3"/>
          <p:cNvGrpSpPr/>
          <p:nvPr/>
        </p:nvGrpSpPr>
        <p:grpSpPr>
          <a:xfrm rot="16200000" flipH="1" flipV="1">
            <a:off x="362599" y="5243844"/>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904875" y="4785360"/>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53745" y="606361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075690" y="502031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806876" y="539815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flipV="1">
            <a:off x="479425" y="1573396"/>
            <a:ext cx="3158490" cy="2807469"/>
            <a:chOff x="6616" y="1757"/>
            <a:chExt cx="4974" cy="4421"/>
          </a:xfrm>
        </p:grpSpPr>
        <p:grpSp>
          <p:nvGrpSpPr>
            <p:cNvPr id="13" name="Grupo 12"/>
            <p:cNvGrpSpPr/>
            <p:nvPr/>
          </p:nvGrpSpPr>
          <p:grpSpPr>
            <a:xfrm rot="5400000">
              <a:off x="6261" y="4184"/>
              <a:ext cx="2809" cy="1179"/>
              <a:chOff x="8610600" y="2524505"/>
              <a:chExt cx="1783849" cy="748570"/>
            </a:xfrm>
          </p:grpSpPr>
          <p:cxnSp>
            <p:nvCxnSpPr>
              <p:cNvPr id="8" name="Conector Reto 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Grupo 29"/>
            <p:cNvGrpSpPr/>
            <p:nvPr/>
          </p:nvGrpSpPr>
          <p:grpSpPr>
            <a:xfrm rot="5400000" flipH="1">
              <a:off x="7209" y="2576"/>
              <a:ext cx="2007" cy="370"/>
              <a:chOff x="4152748" y="3524056"/>
              <a:chExt cx="1274569" cy="255373"/>
            </a:xfrm>
          </p:grpSpPr>
          <p:cxnSp>
            <p:nvCxnSpPr>
              <p:cNvPr id="32" name="Conector Reto 79"/>
              <p:cNvCxnSpPr/>
              <p:nvPr/>
            </p:nvCxnSpPr>
            <p:spPr>
              <a:xfrm flipV="1">
                <a:off x="4152748" y="3643704"/>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5" name="Conector Reto 34"/>
            <p:cNvCxnSpPr/>
            <p:nvPr/>
          </p:nvCxnSpPr>
          <p:spPr>
            <a:xfrm>
              <a:off x="7050" y="3839"/>
              <a:ext cx="117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7074" y="3839"/>
              <a:ext cx="25" cy="97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7935"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flipV="1">
              <a:off x="10208" y="2554"/>
              <a:ext cx="1382" cy="72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flipV="1">
              <a:off x="7113" y="2215"/>
              <a:ext cx="956" cy="82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5400000">
              <a:off x="8208" y="4184"/>
              <a:ext cx="2809" cy="1179"/>
              <a:chOff x="8610600" y="2524505"/>
              <a:chExt cx="1783849" cy="748570"/>
            </a:xfrm>
          </p:grpSpPr>
          <p:cxnSp>
            <p:nvCxnSpPr>
              <p:cNvPr id="44" name="Conector Reto 4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9882"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7555" y="4817"/>
              <a:ext cx="1602" cy="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flipH="1">
              <a:off x="8668" y="2579"/>
              <a:ext cx="0" cy="1125"/>
            </a:xfrm>
            <a:prstGeom prst="straightConnector1">
              <a:avLst/>
            </a:prstGeom>
            <a:ln w="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54" name="Caixa de Texto 23"/>
            <p:cNvSpPr txBox="1"/>
            <p:nvPr/>
          </p:nvSpPr>
          <p:spPr>
            <a:xfrm flipV="1">
              <a:off x="8265" y="3811"/>
              <a:ext cx="95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 de Texto 23"/>
            <p:cNvSpPr txBox="1"/>
            <p:nvPr/>
          </p:nvSpPr>
          <p:spPr>
            <a:xfrm flipV="1">
              <a:off x="6616" y="4968"/>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6" name="Caixa de Texto 23"/>
            <p:cNvSpPr txBox="1"/>
            <p:nvPr/>
          </p:nvSpPr>
          <p:spPr>
            <a:xfrm flipV="1">
              <a:off x="9804" y="4397"/>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64" name="CaixaDeTexto 47"/>
            <p:cNvSpPr txBox="1"/>
            <p:nvPr/>
          </p:nvSpPr>
          <p:spPr>
            <a:xfrm flipV="1">
              <a:off x="7207" y="3114"/>
              <a:ext cx="800"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58" name="Conector Reto 37"/>
          <p:cNvCxnSpPr/>
          <p:nvPr/>
        </p:nvCxnSpPr>
        <p:spPr>
          <a:xfrm>
            <a:off x="1343729" y="43806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9"/>
          <p:cNvCxnSpPr/>
          <p:nvPr/>
        </p:nvCxnSpPr>
        <p:spPr>
          <a:xfrm rot="-5400000" flipH="1">
            <a:off x="2104334" y="3644388"/>
            <a:ext cx="127444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0" name="CaixaDeTexto 45"/>
          <p:cNvSpPr txBox="1"/>
          <p:nvPr/>
        </p:nvSpPr>
        <p:spPr>
          <a:xfrm>
            <a:off x="479425" y="438150"/>
            <a:ext cx="1111186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Emissor comum polarizado com corrente</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2" name="Retângulo arredondado 71"/>
          <p:cNvSpPr/>
          <p:nvPr/>
        </p:nvSpPr>
        <p:spPr>
          <a:xfrm>
            <a:off x="7139940" y="1722755"/>
            <a:ext cx="3157220" cy="21005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3" name="Conector Reto 74"/>
          <p:cNvCxnSpPr/>
          <p:nvPr/>
        </p:nvCxnSpPr>
        <p:spPr>
          <a:xfrm>
            <a:off x="9047480" y="2979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8343265" y="348615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9036685" y="205740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8854440" y="2427605"/>
            <a:ext cx="387350" cy="55245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2" name="Conector Reto 81"/>
          <p:cNvCxnSpPr/>
          <p:nvPr/>
        </p:nvCxnSpPr>
        <p:spPr>
          <a:xfrm rot="5400000" flipH="1">
            <a:off x="7259320" y="178879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926705" y="187515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4" name="Caixa de Texto 23"/>
          <p:cNvSpPr txBox="1"/>
          <p:nvPr/>
        </p:nvSpPr>
        <p:spPr>
          <a:xfrm>
            <a:off x="9029065" y="214122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7505065" y="370713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 de Texto 85"/>
          <p:cNvSpPr txBox="1"/>
          <p:nvPr/>
        </p:nvSpPr>
        <p:spPr>
          <a:xfrm>
            <a:off x="6515100" y="204978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flipV="1">
            <a:off x="9029065" y="205041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H="1">
            <a:off x="7529195" y="3513455"/>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7516495" y="20567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0" name="Forma livre 89"/>
          <p:cNvSpPr/>
          <p:nvPr/>
        </p:nvSpPr>
        <p:spPr>
          <a:xfrm flipH="1" flipV="1">
            <a:off x="7588250" y="2196465"/>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1" name="Caixa de Texto 90"/>
              <p:cNvSpPr txBox="1"/>
              <p:nvPr/>
            </p:nvSpPr>
            <p:spPr>
              <a:xfrm>
                <a:off x="9023985" y="2883535"/>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1" name="Caixa de Texto 90"/>
              <p:cNvSpPr txBox="1">
                <a:spLocks noRot="1" noChangeAspect="1" noMove="1" noResize="1" noEditPoints="1" noAdjustHandles="1" noChangeArrowheads="1" noChangeShapeType="1" noTextEdit="1"/>
              </p:cNvSpPr>
              <p:nvPr/>
            </p:nvSpPr>
            <p:spPr>
              <a:xfrm>
                <a:off x="9023985" y="2883535"/>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5" name="Retângulo 94"/>
          <p:cNvSpPr/>
          <p:nvPr/>
        </p:nvSpPr>
        <p:spPr>
          <a:xfrm rot="5400000" flipH="1">
            <a:off x="7261860" y="251904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6" name="Caixa de Texto 95"/>
              <p:cNvSpPr txBox="1"/>
              <p:nvPr/>
            </p:nvSpPr>
            <p:spPr>
              <a:xfrm>
                <a:off x="7618730" y="2427605"/>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7618730" y="2427605"/>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7" name="Grupo 96"/>
          <p:cNvGrpSpPr/>
          <p:nvPr/>
        </p:nvGrpSpPr>
        <p:grpSpPr>
          <a:xfrm rot="5400000" flipH="1">
            <a:off x="9414865" y="268783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3" name="Grupo 102"/>
          <p:cNvGrpSpPr/>
          <p:nvPr/>
        </p:nvGrpSpPr>
        <p:grpSpPr>
          <a:xfrm flipH="1">
            <a:off x="5661193" y="1961392"/>
            <a:ext cx="1274445" cy="234950"/>
            <a:chOff x="4152748" y="3524056"/>
            <a:chExt cx="1274569" cy="255373"/>
          </a:xfrm>
        </p:grpSpPr>
        <p:cxnSp>
          <p:nvCxnSpPr>
            <p:cNvPr id="10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6" name="Retângulo 10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8" name="Conector Reto 107"/>
          <p:cNvCxnSpPr/>
          <p:nvPr/>
        </p:nvCxnSpPr>
        <p:spPr>
          <a:xfrm>
            <a:off x="8189320" y="43147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8343265" y="390334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5537976" y="204970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Elipse 110"/>
          <p:cNvSpPr/>
          <p:nvPr/>
        </p:nvSpPr>
        <p:spPr>
          <a:xfrm>
            <a:off x="5375275" y="269255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2" name="Forma livre 111"/>
          <p:cNvSpPr/>
          <p:nvPr/>
        </p:nvSpPr>
        <p:spPr>
          <a:xfrm>
            <a:off x="5423902" y="274934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3" name="Conector Reto 112"/>
          <p:cNvCxnSpPr/>
          <p:nvPr/>
        </p:nvCxnSpPr>
        <p:spPr>
          <a:xfrm rot="5400000">
            <a:off x="5234332" y="338570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a:off x="5408655" y="372037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9568815" y="2050415"/>
            <a:ext cx="1368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0178415" y="235521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7" name="Caixa de Texto 23"/>
          <p:cNvSpPr txBox="1"/>
          <p:nvPr/>
        </p:nvSpPr>
        <p:spPr>
          <a:xfrm>
            <a:off x="5843905" y="154114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8" name="CaixaDeTexto 47"/>
          <p:cNvSpPr txBox="1"/>
          <p:nvPr/>
        </p:nvSpPr>
        <p:spPr>
          <a:xfrm>
            <a:off x="4766328" y="305217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9" name="CaixaDeTexto 47"/>
          <p:cNvSpPr txBox="1"/>
          <p:nvPr/>
        </p:nvSpPr>
        <p:spPr>
          <a:xfrm>
            <a:off x="9468485" y="143954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out</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21" name="Conector Reto 120"/>
          <p:cNvCxnSpPr/>
          <p:nvPr/>
        </p:nvCxnSpPr>
        <p:spPr>
          <a:xfrm flipV="1">
            <a:off x="5523230" y="205486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4" name="Grupo 123"/>
          <p:cNvGrpSpPr/>
          <p:nvPr/>
        </p:nvGrpSpPr>
        <p:grpSpPr>
          <a:xfrm rot="5400000" flipH="1">
            <a:off x="10197185" y="2654813"/>
            <a:ext cx="1476000" cy="234950"/>
            <a:chOff x="3952255" y="3524056"/>
            <a:chExt cx="1476144" cy="255373"/>
          </a:xfrm>
        </p:grpSpPr>
        <p:cxnSp>
          <p:nvCxnSpPr>
            <p:cNvPr id="125"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30" name="Conector Reto 129"/>
          <p:cNvCxnSpPr/>
          <p:nvPr/>
        </p:nvCxnSpPr>
        <p:spPr>
          <a:xfrm>
            <a:off x="9028430" y="3519170"/>
            <a:ext cx="1908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10935335" y="238061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2" name="Caixa de Texto 61"/>
              <p:cNvSpPr txBox="1"/>
              <p:nvPr/>
            </p:nvSpPr>
            <p:spPr>
              <a:xfrm>
                <a:off x="7835265" y="4958715"/>
                <a:ext cx="2982595"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835265" y="4958715"/>
                <a:ext cx="2982595" cy="583565"/>
              </a:xfrm>
              <a:prstGeom prst="rect">
                <a:avLst/>
              </a:prstGeom>
              <a:blipFill rotWithShape="1">
                <a:blip r:embed="rId3"/>
                <a:stretch>
                  <a:fillRect r="-7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3" name="Caixa de Texto 62"/>
              <p:cNvSpPr txBox="1"/>
              <p:nvPr/>
            </p:nvSpPr>
            <p:spPr>
              <a:xfrm>
                <a:off x="4702810" y="4989195"/>
                <a:ext cx="1670050"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4702810" y="4989195"/>
                <a:ext cx="1670050" cy="583565"/>
              </a:xfrm>
              <a:prstGeom prst="rect">
                <a:avLst/>
              </a:prstGeom>
              <a:blipFill rotWithShape="1">
                <a:blip r:embed="rId4"/>
                <a:stretch>
                  <a:fillRect r="-1293"/>
                </a:stretch>
              </a:blipFill>
            </p:spPr>
            <p:txBody>
              <a:bodyPr/>
              <a:lstStyle/>
              <a:p>
                <a:r>
                  <a:rPr lang="pt-BR" altLang="en-US">
                    <a:noFill/>
                  </a:rPr>
                  <a:t> </a:t>
                </a:r>
              </a:p>
            </p:txBody>
          </p:sp>
        </mc:Fallback>
      </mc:AlternateContent>
      <p:sp>
        <p:nvSpPr>
          <p:cNvPr id="18" name="CaixaDeTexto 47"/>
          <p:cNvSpPr txBox="1"/>
          <p:nvPr/>
        </p:nvSpPr>
        <p:spPr>
          <a:xfrm>
            <a:off x="1137938" y="5564866"/>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9" name="CaixaDeTexto 47"/>
          <p:cNvSpPr txBox="1"/>
          <p:nvPr/>
        </p:nvSpPr>
        <p:spPr>
          <a:xfrm>
            <a:off x="1742094" y="1080724"/>
            <a:ext cx="877570" cy="460375"/>
          </a:xfrm>
          <a:prstGeom prst="rect">
            <a:avLst/>
          </a:prstGeom>
          <a:noFill/>
        </p:spPr>
        <p:txBody>
          <a:bodyPr wrap="square" rtlCol="0">
            <a:spAutoFit/>
          </a:bodyPr>
          <a:lstStyle/>
          <a:p>
            <a:r>
              <a:rPr lang="pt-BR" sz="2400" i="1" smtClean="0">
                <a:latin typeface="Century Schoolbook" panose="02040604050505020304" pitchFamily="18" charset="0"/>
                <a:ea typeface="Cambria Math" panose="02040503050406030204" pitchFamily="18" charset="0"/>
              </a:rPr>
              <a:t>V</a:t>
            </a:r>
            <a:r>
              <a:rPr lang="pt-BR" sz="2400" i="1" baseline="-2500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394970" y="560705"/>
                <a:ext cx="11160125" cy="59772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1800"/>
                  </a:spcAft>
                  <a:buNone/>
                </a:pP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Regime permanente senoidal</a:t>
                </a:r>
                <a:endPar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b="1" dirty="0" smtClean="0">
                    <a:solidFill>
                      <a:srgbClr val="C00000"/>
                    </a:solidFill>
                    <a:effectLst/>
                    <a:latin typeface="Comic Sans MS" panose="030F0702030302020204" pitchFamily="66" charset="0"/>
                    <a:cs typeface="Comic Sans MS" panose="030F0702030302020204" pitchFamily="66" charset="0"/>
                  </a:rPr>
                  <a:t>A resposta para uma entrada senoidal, quando os transitórios devido as condições iniciais desaparecem, será</a:t>
                </a:r>
                <a:endParaRPr lang="pt-BR" b="1" dirty="0" smtClean="0">
                  <a:solidFill>
                    <a:srgbClr val="C00000"/>
                  </a:solidFill>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endParaRPr lang="pt-BR" b="1" dirty="0" smtClean="0">
                  <a:solidFill>
                    <a:srgbClr val="C00000"/>
                  </a:solidFill>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i="1">
                          <a:latin typeface="Cambria Math" panose="02040503050406030204" pitchFamily="18" charset="0"/>
                        </a:rPr>
                        <m:t>𝑌</m:t>
                      </m:r>
                      <m:d>
                        <m:dPr>
                          <m:ctrlPr>
                            <a:rPr lang="pt-BR" i="1">
                              <a:latin typeface="Cambria Math" panose="02040503050406030204" pitchFamily="18" charset="0"/>
                            </a:rPr>
                          </m:ctrlPr>
                        </m:dPr>
                        <m:e>
                          <m:r>
                            <a:rPr lang="pt-BR" i="1">
                              <a:latin typeface="Cambria Math" panose="02040503050406030204" pitchFamily="18" charset="0"/>
                            </a:rPr>
                            <m:t>𝑠</m:t>
                          </m:r>
                        </m:e>
                      </m:d>
                      <m:r>
                        <a:rPr lang="pt-BR" i="1">
                          <a:latin typeface="Cambria Math" panose="02040503050406030204" pitchFamily="18" charset="0"/>
                        </a:rPr>
                        <m:t>=</m:t>
                      </m:r>
                      <m:f>
                        <m:fPr>
                          <m:ctrlPr>
                            <a:rPr lang="pt-BR" i="1">
                              <a:latin typeface="Cambria Math" panose="02040503050406030204" pitchFamily="18" charset="0"/>
                              <a:ea typeface="Cambria Math" panose="02040503050406030204" pitchFamily="18" charset="0"/>
                            </a:rPr>
                          </m:ctrlPr>
                        </m:fPr>
                        <m:num>
                          <m:r>
                            <a:rPr lang="pt-BR" i="1">
                              <a:latin typeface="Cambria Math" panose="02040503050406030204" pitchFamily="18" charset="0"/>
                              <a:ea typeface="Cambria Math" panose="02040503050406030204" pitchFamily="18" charset="0"/>
                            </a:rPr>
                            <m:t>𝑃</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num>
                        <m:den>
                          <m:sSub>
                            <m:sSubPr>
                              <m:ctrlPr>
                                <a:rPr lang="pt-BR" i="1">
                                  <a:latin typeface="Cambria Math" panose="02040503050406030204" pitchFamily="18" charset="0"/>
                                  <a:ea typeface="Cambria Math" panose="02040503050406030204" pitchFamily="18" charset="0"/>
                                </a:rPr>
                              </m:ctrlPr>
                            </m:sSubPr>
                            <m:e>
                              <m:r>
                                <a:rPr lang="pt-BR" i="1">
                                  <a:latin typeface="Cambria Math" panose="02040503050406030204" pitchFamily="18" charset="0"/>
                                  <a:ea typeface="Cambria Math" panose="02040503050406030204" pitchFamily="18" charset="0"/>
                                </a:rPr>
                                <m:t>𝑃</m:t>
                              </m:r>
                            </m:e>
                            <m:sub>
                              <m:r>
                                <a:rPr lang="pt-BR" i="1">
                                  <a:latin typeface="Cambria Math" panose="02040503050406030204" pitchFamily="18" charset="0"/>
                                  <a:ea typeface="Cambria Math" panose="02040503050406030204" pitchFamily="18" charset="0"/>
                                </a:rPr>
                                <m:t>𝑐</m:t>
                              </m:r>
                            </m:sub>
                          </m:sSub>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den>
                      </m:f>
                      <m:r>
                        <a:rPr lang="pt-BR" b="0" i="1" smtClean="0">
                          <a:latin typeface="Cambria Math" panose="02040503050406030204" pitchFamily="18" charset="0"/>
                          <a:ea typeface="Cambria Math" panose="02040503050406030204" pitchFamily="18" charset="0"/>
                        </a:rPr>
                        <m:t>.</m:t>
                      </m:r>
                      <m:r>
                        <a:rPr lang="pt-BR" b="0" i="1" smtClean="0">
                          <a:latin typeface="Cambria Math" panose="02040503050406030204" pitchFamily="18" charset="0"/>
                          <a:ea typeface="Cambria Math" panose="02040503050406030204" pitchFamily="18" charset="0"/>
                        </a:rPr>
                        <m:t>𝑈</m:t>
                      </m:r>
                      <m:d>
                        <m:dPr>
                          <m:ctrlPr>
                            <a:rPr lang="pt-BR" b="0" i="1" smtClean="0">
                              <a:latin typeface="Cambria Math" panose="02040503050406030204" pitchFamily="18" charset="0"/>
                              <a:ea typeface="Cambria Math" panose="02040503050406030204" pitchFamily="18" charset="0"/>
                            </a:rPr>
                          </m:ctrlPr>
                        </m:dPr>
                        <m:e>
                          <m:r>
                            <a:rPr lang="pt-BR" b="0" i="1" smtClean="0">
                              <a:latin typeface="Cambria Math" panose="02040503050406030204" pitchFamily="18" charset="0"/>
                              <a:ea typeface="Cambria Math" panose="02040503050406030204" pitchFamily="18" charset="0"/>
                            </a:rPr>
                            <m:t>𝑠</m:t>
                          </m:r>
                        </m:e>
                      </m:d>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𝐹</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𝑈</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rPr>
                        <m:t>)</m:t>
                      </m:r>
                    </m:oMath>
                  </m:oMathPara>
                </a14:m>
                <a:endParaRPr lang="pt-BR" b="0" i="1" dirty="0" smtClean="0">
                  <a:latin typeface="Cambria Math" panose="02040503050406030204" pitchFamily="18" charset="0"/>
                  <a:ea typeface="Cambria Math" panose="02040503050406030204" pitchFamily="18" charset="0"/>
                </a:endParaRPr>
              </a:p>
              <a:p>
                <a:pPr marL="0" indent="0" algn="ctr" fontAlgn="auto">
                  <a:lnSpc>
                    <a:spcPct val="120000"/>
                  </a:lnSpc>
                  <a:spcBef>
                    <a:spcPts val="600"/>
                  </a:spcBef>
                  <a:spcAft>
                    <a:spcPts val="1800"/>
                  </a:spcAft>
                  <a:buNone/>
                </a:pPr>
                <a:r>
                  <a:rPr lang="pt-BR" b="0" dirty="0" smtClean="0">
                    <a:latin typeface="Comic Sans MS" panose="030F0702030302020204" pitchFamily="66" charset="0"/>
                    <a:ea typeface="Cambria Math" panose="02040503050406030204" pitchFamily="18" charset="0"/>
                  </a:rPr>
                  <a:t>onde</a:t>
                </a:r>
                <a:r>
                  <a:rPr lang="pt-BR" b="0" i="1" dirty="0" smtClean="0">
                    <a:latin typeface="Cambria Math" panose="02040503050406030204" pitchFamily="18" charset="0"/>
                    <a:ea typeface="Cambria Math" panose="02040503050406030204" pitchFamily="18" charset="0"/>
                  </a:rPr>
                  <a:t> u(t) = </a:t>
                </a:r>
                <a:r>
                  <a:rPr lang="pt-BR" b="0" i="1" dirty="0" err="1" smtClean="0">
                    <a:latin typeface="Cambria Math" panose="02040503050406030204" pitchFamily="18" charset="0"/>
                    <a:ea typeface="Cambria Math" panose="02040503050406030204" pitchFamily="18" charset="0"/>
                  </a:rPr>
                  <a:t>Acos</a:t>
                </a:r>
                <a:r>
                  <a:rPr lang="pt-BR" b="0" i="1" dirty="0" smtClean="0">
                    <a:latin typeface="Symbol" panose="05050102010706020507" charset="0"/>
                    <a:ea typeface="Cambria Math" panose="02040503050406030204" pitchFamily="18" charset="0"/>
                    <a:cs typeface="Symbol" panose="05050102010706020507" charset="0"/>
                  </a:rPr>
                  <a:t>(</a:t>
                </a:r>
                <a:r>
                  <a:rPr lang="pt-BR" b="0" i="1" dirty="0" err="1" smtClean="0">
                    <a:latin typeface="Symbol" panose="05050102010706020507" charset="0"/>
                    <a:ea typeface="Cambria Math" panose="02040503050406030204" pitchFamily="18" charset="0"/>
                    <a:cs typeface="Symbol" panose="05050102010706020507" charset="0"/>
                  </a:rPr>
                  <a:t>w</a:t>
                </a:r>
                <a:r>
                  <a:rPr lang="pt-BR" b="0" i="1" dirty="0" err="1" smtClean="0">
                    <a:latin typeface="Comic Sans MS" panose="030F0702030302020204" pitchFamily="66" charset="0"/>
                    <a:ea typeface="Cambria Math" panose="02040503050406030204" pitchFamily="18" charset="0"/>
                    <a:cs typeface="Comic Sans MS" panose="030F0702030302020204" pitchFamily="66" charset="0"/>
                  </a:rPr>
                  <a:t>t</a:t>
                </a:r>
                <a:r>
                  <a:rPr lang="pt-BR" b="0" i="1" dirty="0" smtClean="0">
                    <a:latin typeface="Symbol" panose="05050102010706020507" charset="0"/>
                    <a:ea typeface="Cambria Math" panose="02040503050406030204" pitchFamily="18" charset="0"/>
                    <a:cs typeface="Symbol" panose="05050102010706020507" charset="0"/>
                  </a:rPr>
                  <a:t>)</a:t>
                </a:r>
                <a14:m>
                  <m:oMath xmlns:m="http://schemas.openxmlformats.org/officeDocument/2006/math">
                    <m:r>
                      <a:rPr lang="en-US" altLang="pt-BR" sz="3200" b="0" i="1" smtClean="0">
                        <a:latin typeface="Cambria Math" panose="02040503050406030204" pitchFamily="18" charset="0"/>
                        <a:ea typeface="MS Mincho" charset="0"/>
                        <a:cs typeface="Cambria Math" panose="02040503050406030204" pitchFamily="18" charset="0"/>
                      </a:rPr>
                      <m:t>   </m:t>
                    </m:r>
                    <m:r>
                      <a:rPr lang="en-US" altLang="pt-BR" sz="3200" b="0" i="1" smtClean="0">
                        <a:latin typeface="Cambria Math" panose="02040503050406030204" pitchFamily="18" charset="0"/>
                        <a:ea typeface="MS Mincho" charset="0"/>
                        <a:cs typeface="Cambria Math" panose="02040503050406030204" pitchFamily="18" charset="0"/>
                      </a:rPr>
                      <m:t>    </m:t>
                    </m:r>
                    <m:r>
                      <m:rPr>
                        <m:sty m:val="p"/>
                      </m:rPr>
                      <a:rPr lang="en-US" altLang="pt-BR" sz="3200" b="0" smtClean="0">
                        <a:latin typeface="Cambria Math" panose="02040503050406030204" pitchFamily="18" charset="0"/>
                        <a:ea typeface="MS Mincho" charset="0"/>
                        <a:cs typeface="Cambria Math" panose="02040503050406030204" pitchFamily="18" charset="0"/>
                      </a:rPr>
                      <m:t>e</m:t>
                    </m:r>
                    <m:r>
                      <a:rPr lang="en-US" altLang="pt-BR" sz="3200" b="0" i="1" smtClean="0">
                        <a:latin typeface="Cambria Math" panose="02040503050406030204" pitchFamily="18" charset="0"/>
                        <a:ea typeface="MS Mincho" charset="0"/>
                        <a:cs typeface="Cambria Math" panose="02040503050406030204" pitchFamily="18" charset="0"/>
                      </a:rPr>
                      <m:t>      </m:t>
                    </m:r>
                    <m:r>
                      <a:rPr lang="pt-BR" sz="3200" b="0" i="1" smtClean="0">
                        <a:latin typeface="Cambria Math" panose="02040503050406030204" pitchFamily="18" charset="0"/>
                        <a:ea typeface="Cambria Math" panose="02040503050406030204" pitchFamily="18" charset="0"/>
                      </a:rPr>
                      <m:t>𝑈</m:t>
                    </m:r>
                    <m:d>
                      <m:dPr>
                        <m:ctrlPr>
                          <a:rPr lang="pt-BR" sz="3200" b="0" i="1" smtClean="0">
                            <a:latin typeface="Cambria Math" panose="02040503050406030204" pitchFamily="18" charset="0"/>
                            <a:ea typeface="Cambria Math" panose="02040503050406030204" pitchFamily="18" charset="0"/>
                          </a:rPr>
                        </m:ctrlPr>
                      </m:dPr>
                      <m:e>
                        <m:r>
                          <a:rPr lang="pt-BR" sz="3200" b="0" i="1" smtClean="0">
                            <a:latin typeface="Cambria Math" panose="02040503050406030204" pitchFamily="18" charset="0"/>
                            <a:ea typeface="Cambria Math" panose="02040503050406030204" pitchFamily="18" charset="0"/>
                          </a:rPr>
                          <m:t>𝑠</m:t>
                        </m:r>
                      </m:e>
                    </m:d>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rPr>
                      <m:t>𝐴</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num>
                      <m:den>
                        <m:sSup>
                          <m:sSup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𝑆</m:t>
                            </m:r>
                          </m:e>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p>
                        </m:sSup>
                      </m:den>
                    </m:f>
                  </m:oMath>
                </a14:m>
                <a:endParaRPr lang="en-US" altLang="pt-BR" b="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1800"/>
                  </a:spcAft>
                  <a:buNone/>
                </a:pPr>
                <a:endPar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394970" y="560705"/>
                <a:ext cx="11160125" cy="59772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485140" y="443865"/>
                <a:ext cx="11435080" cy="580136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Regime permanente senoidal</a:t>
                </a:r>
                <a:endPar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0" indent="0" algn="l" fontAlgn="auto">
                  <a:lnSpc>
                    <a:spcPct val="120000"/>
                  </a:lnSpc>
                  <a:spcBef>
                    <a:spcPts val="0"/>
                  </a:spcBef>
                  <a:spcAft>
                    <a:spcPts val="1800"/>
                  </a:spcAft>
                  <a:buNone/>
                </a:pPr>
                <a:r>
                  <a:rPr lang="pt-BR" sz="2400" dirty="0" smtClean="0">
                    <a:solidFill>
                      <a:schemeClr val="tx1"/>
                    </a:solidFill>
                    <a:effectLst/>
                    <a:latin typeface="Comic Sans MS" panose="030F0702030302020204" pitchFamily="66" charset="0"/>
                    <a:cs typeface="Comic Sans MS" panose="030F0702030302020204" pitchFamily="66" charset="0"/>
                    <a:sym typeface="+mn-ea"/>
                  </a:rPr>
                  <a:t>Sinal de saida </a:t>
                </a:r>
                <a:endParaRPr lang="pt-BR" altLang="pt-BR" sz="2400" i="1" dirty="0" smtClean="0">
                  <a:solidFill>
                    <a:schemeClr val="tx1"/>
                  </a:solidFill>
                  <a:effectLst/>
                  <a:latin typeface="Cambria Math" panose="02040503050406030204" pitchFamily="18" charset="0"/>
                  <a:ea typeface="Cambria Math" panose="02040503050406030204" pitchFamily="18" charset="0"/>
                </a:endParaRPr>
              </a:p>
              <a:p>
                <a:pPr marL="0" indent="0" algn="ctr" fontAlgn="auto">
                  <a:lnSpc>
                    <a:spcPct val="120000"/>
                  </a:lnSpc>
                  <a:spcBef>
                    <a:spcPts val="600"/>
                  </a:spcBef>
                  <a:spcAft>
                    <a:spcPts val="1800"/>
                  </a:spcAft>
                  <a:buNone/>
                </a:pPr>
                <a:r>
                  <a:rPr lang="pt-BR" altLang="pt-BR" b="0" i="1" dirty="0" smtClean="0">
                    <a:latin typeface="Cambria Math" panose="02040503050406030204" pitchFamily="18" charset="0"/>
                    <a:ea typeface="Cambria Math" panose="02040503050406030204" pitchFamily="18" charset="0"/>
                  </a:rPr>
                  <a:t>y(t)=A</a:t>
                </a:r>
                <a14:m>
                  <m:oMath xmlns:m="http://schemas.openxmlformats.org/officeDocument/2006/math">
                    <m:d>
                      <m:dPr>
                        <m:begChr m:val="|"/>
                        <m:endChr m:val="|"/>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e>
                    </m:d>
                    <m:func>
                      <m:func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funcPr>
                      <m:fName>
                        <m:r>
                          <m:rPr>
                            <m:sty m:val="p"/>
                          </m:rPr>
                          <a:rPr lang="pt-BR" altLang="pt-BR">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𝜃</m:t>
                            </m:r>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𝜔</m:t>
                            </m:r>
                            <m:r>
                              <a:rPr lang="pt-BR" altLang="pt-BR" i="1">
                                <a:latin typeface="Cambria Math" panose="02040503050406030204" pitchFamily="18" charset="0"/>
                                <a:ea typeface="Cambria Math" panose="02040503050406030204" pitchFamily="18" charset="0"/>
                              </a:rPr>
                              <m:t>𝑡</m:t>
                            </m:r>
                          </m:e>
                        </m:d>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ℎ</m:t>
                        </m:r>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𝑡</m:t>
                        </m:r>
                        <m:r>
                          <a:rPr lang="pt-BR" altLang="pt-BR" b="0" i="1" smtClean="0">
                            <a:latin typeface="Cambria Math" panose="02040503050406030204" pitchFamily="18" charset="0"/>
                            <a:ea typeface="Cambria Math" panose="02040503050406030204" pitchFamily="18" charset="0"/>
                          </a:rPr>
                          <m:t>)</m:t>
                        </m:r>
                      </m:e>
                    </m:func>
                  </m:oMath>
                </a14:m>
                <a:endParaRPr lang="pt-BR" altLang="pt-BR" i="1" dirty="0" smtClean="0">
                  <a:latin typeface="Cambria Math" panose="02040503050406030204" pitchFamily="18" charset="0"/>
                  <a:ea typeface="Cambria Math" panose="02040503050406030204" pitchFamily="18" charset="0"/>
                </a:endParaRPr>
              </a:p>
              <a:p>
                <a:pPr fontAlgn="auto">
                  <a:lnSpc>
                    <a:spcPct val="120000"/>
                  </a:lnSpc>
                  <a:spcBef>
                    <a:spcPts val="600"/>
                  </a:spcBef>
                  <a:spcAft>
                    <a:spcPts val="600"/>
                  </a:spcAft>
                </a:pPr>
                <a:r>
                  <a:rPr lang="pt-BR" altLang="pt-BR" sz="2400" b="0" dirty="0" smtClean="0">
                    <a:latin typeface="Comic Sans MS" panose="030F0702030302020204" pitchFamily="66" charset="0"/>
                    <a:ea typeface="Cambria Math" panose="02040503050406030204" pitchFamily="18" charset="0"/>
                  </a:rPr>
                  <a:t>A amplitude da saída é </a:t>
                </a:r>
                <a:r>
                  <a:rPr lang="pt-BR" altLang="pt-BR" sz="2400" i="1" dirty="0">
                    <a:latin typeface="Cambria Math" panose="02040503050406030204" pitchFamily="18" charset="0"/>
                    <a:ea typeface="Cambria Math" panose="02040503050406030204" pitchFamily="18" charset="0"/>
                  </a:rPr>
                  <a:t>A</a:t>
                </a:r>
                <a14:m>
                  <m:oMath xmlns:m="http://schemas.openxmlformats.org/officeDocument/2006/math">
                    <m:r>
                      <a:rPr lang="en-US" altLang="pt-BR" sz="2400" i="1" dirty="0">
                        <a:latin typeface="Cambria Math" panose="02040503050406030204" pitchFamily="18" charset="0"/>
                        <a:ea typeface="Cambria Math" panose="02040503050406030204" pitchFamily="18" charset="0"/>
                      </a:rPr>
                      <m:t>.</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e>
                    </m:d>
                  </m:oMath>
                </a14:m>
                <a:endParaRPr lang="pt-BR" altLang="pt-BR" sz="2400" b="0" dirty="0" smtClean="0">
                  <a:latin typeface="Comic Sans MS" panose="030F0702030302020204" pitchFamily="66" charset="0"/>
                  <a:ea typeface="Cambria Math" panose="02040503050406030204" pitchFamily="18" charset="0"/>
                </a:endParaRPr>
              </a:p>
              <a:p>
                <a:pPr fontAlgn="auto">
                  <a:lnSpc>
                    <a:spcPct val="120000"/>
                  </a:lnSpc>
                  <a:spcBef>
                    <a:spcPts val="600"/>
                  </a:spcBef>
                  <a:spcAft>
                    <a:spcPts val="600"/>
                  </a:spcAft>
                </a:pPr>
                <a:r>
                  <a:rPr lang="pt-BR" altLang="pt-BR" sz="2400" dirty="0" smtClean="0">
                    <a:latin typeface="Comic Sans MS" panose="030F0702030302020204" pitchFamily="66" charset="0"/>
                    <a:ea typeface="Cambria Math" panose="02040503050406030204" pitchFamily="18" charset="0"/>
                  </a:rPr>
                  <a:t>A fase da saída é </a:t>
                </a:r>
                <a14:m>
                  <m:oMath xmlns:m="http://schemas.openxmlformats.org/officeDocument/2006/math">
                    <m:r>
                      <m:rPr>
                        <m:sty m:val="p"/>
                      </m:rPr>
                      <a:rPr lang="en-US" altLang="pt-BR" sz="2400" dirty="0" smtClean="0">
                        <a:latin typeface="Cambria Math" panose="02040503050406030204" pitchFamily="18" charset="0"/>
                        <a:ea typeface="Cambria Math" panose="02040503050406030204" pitchFamily="18" charset="0"/>
                        <a:cs typeface="Cambria Math" panose="02040503050406030204" pitchFamily="18" charset="0"/>
                      </a:rPr>
                      <m:t>θ</m:t>
                    </m:r>
                    <m:r>
                      <a:rPr lang="en-US" altLang="pt-BR" sz="2400"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dirty="0"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endParaRPr lang="pt-BR" altLang="pt-BR" sz="2400" b="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600"/>
                  </a:spcAft>
                  <a:buNone/>
                </a:pPr>
                <a:r>
                  <a:rPr lang="pt-BR" altLang="pt-BR" sz="2400" dirty="0" smtClean="0">
                    <a:latin typeface="Comic Sans MS" panose="030F0702030302020204" pitchFamily="66" charset="0"/>
                    <a:ea typeface="Cambria Math" panose="02040503050406030204" pitchFamily="18" charset="0"/>
                  </a:rPr>
                  <a:t>Assim determinando </a:t>
                </a: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sz="2400" b="0" dirty="0" smtClean="0">
                    <a:latin typeface="Comic Sans MS" panose="030F0702030302020204" pitchFamily="66" charset="0"/>
                    <a:ea typeface="Cambria Math" panose="02040503050406030204" pitchFamily="18" charset="0"/>
                  </a:rPr>
                  <a:t>, podemos encontrar </a:t>
                </a:r>
                <a:r>
                  <a:rPr lang="pt-BR" altLang="pt-BR" sz="2400" b="0" dirty="0" smtClean="0">
                    <a:latin typeface="Comic Sans MS" panose="030F0702030302020204" pitchFamily="66" charset="0"/>
                    <a:ea typeface="Cambria Math" panose="02040503050406030204" pitchFamily="18" charset="0"/>
                  </a:rPr>
                  <a:t>a resposta permanente senoidal.</a:t>
                </a:r>
                <a:endParaRPr lang="pt-BR" altLang="pt-BR" sz="2400" b="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r>
                  <a:rPr lang="pt-BR" altLang="pt-BR" sz="2400" dirty="0" smtClean="0">
                    <a:latin typeface="Comic Sans MS" panose="030F0702030302020204" pitchFamily="66" charset="0"/>
                    <a:ea typeface="Cambria Math" panose="02040503050406030204" pitchFamily="18" charset="0"/>
                  </a:rPr>
                  <a:t>Lembre-se que uma característica de um sistema linear é que se a entrada for uma </a:t>
                </a:r>
                <a:r>
                  <a:rPr lang="pt-BR" altLang="pt-BR" sz="2400" dirty="0" err="1" smtClean="0">
                    <a:latin typeface="Comic Sans MS" panose="030F0702030302020204" pitchFamily="66" charset="0"/>
                    <a:ea typeface="Cambria Math" panose="02040503050406030204" pitchFamily="18" charset="0"/>
                  </a:rPr>
                  <a:t>senoide</a:t>
                </a:r>
                <a:r>
                  <a:rPr lang="pt-BR" altLang="pt-BR" sz="2400" dirty="0" smtClean="0">
                    <a:latin typeface="Comic Sans MS" panose="030F0702030302020204" pitchFamily="66" charset="0"/>
                    <a:ea typeface="Cambria Math" panose="02040503050406030204" pitchFamily="18" charset="0"/>
                  </a:rPr>
                  <a:t> numa frequência </a:t>
                </a: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 a saída será uma </a:t>
                </a:r>
                <a:r>
                  <a:rPr lang="pt-BR" altLang="pt-BR" sz="2400" dirty="0" err="1" smtClean="0">
                    <a:latin typeface="Comic Sans MS" panose="030F0702030302020204" pitchFamily="66" charset="0"/>
                    <a:ea typeface="Cambria Math" panose="02040503050406030204" pitchFamily="18" charset="0"/>
                  </a:rPr>
                  <a:t>senoide</a:t>
                </a:r>
                <a:r>
                  <a:rPr lang="pt-BR" altLang="pt-BR" sz="2400" dirty="0" smtClean="0">
                    <a:latin typeface="Comic Sans MS" panose="030F0702030302020204" pitchFamily="66" charset="0"/>
                    <a:ea typeface="Cambria Math" panose="02040503050406030204" pitchFamily="18" charset="0"/>
                  </a:rPr>
                  <a:t> nessa mesma frequência. Caso apareçam </a:t>
                </a:r>
                <a:r>
                  <a:rPr lang="pt-BR" altLang="pt-BR" sz="2400" dirty="0" err="1" smtClean="0">
                    <a:latin typeface="Comic Sans MS" panose="030F0702030302020204" pitchFamily="66" charset="0"/>
                    <a:ea typeface="Cambria Math" panose="02040503050406030204" pitchFamily="18" charset="0"/>
                  </a:rPr>
                  <a:t>senoides</a:t>
                </a:r>
                <a:r>
                  <a:rPr lang="pt-BR" altLang="pt-BR" sz="2400" dirty="0" smtClean="0">
                    <a:latin typeface="Comic Sans MS" panose="030F0702030302020204" pitchFamily="66" charset="0"/>
                    <a:ea typeface="Cambria Math" panose="02040503050406030204" pitchFamily="18" charset="0"/>
                  </a:rPr>
                  <a:t> em outras frequências, o sistema não é linear.</a:t>
                </a:r>
                <a:endParaRPr lang="pt-BR" altLang="pt-BR" sz="2400" b="0" dirty="0" smtClean="0">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485140" y="443865"/>
                <a:ext cx="11435080" cy="580136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615928" y="947520"/>
                <a:ext cx="11160125" cy="496226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1800"/>
                  </a:spcAft>
                  <a:buNone/>
                </a:pPr>
                <a:r>
                  <a:rPr lang="pt-BR" altLang="pt-BR" sz="3200" b="1" dirty="0" smtClean="0">
                    <a:solidFill>
                      <a:srgbClr val="C00000"/>
                    </a:solidFill>
                    <a:latin typeface="Comic Sans MS" panose="030F0702030302020204" pitchFamily="66" charset="0"/>
                    <a:ea typeface="Cambria Math" panose="02040503050406030204" pitchFamily="18" charset="0"/>
                  </a:rPr>
                  <a:t>Diagramas de Bode</a:t>
                </a:r>
                <a:endParaRPr lang="pt-BR" altLang="pt-BR" sz="3200" b="1" dirty="0" smtClean="0">
                  <a:solidFill>
                    <a:srgbClr val="C00000"/>
                  </a:solidFill>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1800"/>
                  </a:spcAft>
                  <a:buNone/>
                </a:pPr>
                <a:r>
                  <a:rPr lang="pt-BR" altLang="pt-BR" sz="2400" dirty="0" smtClean="0">
                    <a:latin typeface="Comic Sans MS" panose="030F0702030302020204" pitchFamily="66" charset="0"/>
                    <a:ea typeface="Cambria Math" panose="02040503050406030204" pitchFamily="18" charset="0"/>
                  </a:rPr>
                  <a:t>Sabemos já como, a partir da função de transferência de um sistema, determinar a resposta permanente senoidal. É importante conhecer a resposta de um sistema a </a:t>
                </a:r>
                <a:r>
                  <a:rPr lang="pt-BR" altLang="pt-BR" sz="2400" dirty="0" err="1" smtClean="0">
                    <a:latin typeface="Comic Sans MS" panose="030F0702030302020204" pitchFamily="66" charset="0"/>
                    <a:ea typeface="Cambria Math" panose="02040503050406030204" pitchFamily="18" charset="0"/>
                  </a:rPr>
                  <a:t>senoides,</a:t>
                </a:r>
                <a:r>
                  <a:rPr lang="pt-BR" altLang="pt-BR" sz="2400" dirty="0" smtClean="0">
                    <a:latin typeface="Comic Sans MS" panose="030F0702030302020204" pitchFamily="66" charset="0"/>
                    <a:ea typeface="Cambria Math" panose="02040503050406030204" pitchFamily="18" charset="0"/>
                  </a:rPr>
                  <a:t> pois qualquer sinal pode ser decomposto em </a:t>
                </a:r>
                <a:r>
                  <a:rPr lang="pt-BR" altLang="pt-BR" sz="2400" dirty="0" err="1" smtClean="0">
                    <a:latin typeface="Comic Sans MS" panose="030F0702030302020204" pitchFamily="66" charset="0"/>
                    <a:ea typeface="Cambria Math" panose="02040503050406030204" pitchFamily="18" charset="0"/>
                  </a:rPr>
                  <a:t>senoides</a:t>
                </a:r>
                <a:r>
                  <a:rPr lang="pt-BR" altLang="pt-BR" sz="2400" dirty="0" smtClean="0">
                    <a:latin typeface="Comic Sans MS" panose="030F0702030302020204" pitchFamily="66" charset="0"/>
                    <a:ea typeface="Cambria Math" panose="02040503050406030204" pitchFamily="18" charset="0"/>
                  </a:rPr>
                  <a:t>. </a:t>
                </a:r>
                <a:endParaRPr lang="pt-BR" altLang="pt-BR" sz="2400" dirty="0" smtClean="0">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1800"/>
                  </a:spcAft>
                  <a:buNone/>
                </a:pPr>
                <a:r>
                  <a:rPr lang="pt-BR" altLang="pt-BR" i="1" dirty="0" smtClean="0">
                    <a:latin typeface="Cambria Math" panose="02040503050406030204" pitchFamily="18" charset="0"/>
                    <a:ea typeface="Cambria Math" panose="02040503050406030204" pitchFamily="18" charset="0"/>
                  </a:rPr>
                  <a:t>y</a:t>
                </a:r>
                <a:r>
                  <a:rPr lang="pt-BR" altLang="pt-BR" b="0" i="1" dirty="0" smtClean="0">
                    <a:latin typeface="Cambria Math" panose="02040503050406030204" pitchFamily="18" charset="0"/>
                    <a:ea typeface="Cambria Math" panose="02040503050406030204" pitchFamily="18" charset="0"/>
                  </a:rPr>
                  <a:t>(t)=A</a:t>
                </a:r>
                <a14:m>
                  <m:oMath xmlns:m="http://schemas.openxmlformats.org/officeDocument/2006/math">
                    <m:d>
                      <m:dPr>
                        <m:begChr m:val="|"/>
                        <m:endChr m:val="|"/>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e>
                    </m:d>
                    <m:func>
                      <m:func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funcPr>
                      <m:fName>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m:t>
                        </m:r>
                        <m:r>
                          <m:rPr>
                            <m:sty m:val="p"/>
                          </m:rPr>
                          <a:rPr lang="pt-BR" altLang="pt-BR">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𝜃</m:t>
                            </m:r>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𝜔</m:t>
                            </m:r>
                            <m:r>
                              <a:rPr lang="pt-BR" altLang="pt-BR" i="1">
                                <a:latin typeface="Cambria Math" panose="02040503050406030204" pitchFamily="18" charset="0"/>
                                <a:ea typeface="Cambria Math" panose="02040503050406030204" pitchFamily="18" charset="0"/>
                              </a:rPr>
                              <m:t>𝑡</m:t>
                            </m:r>
                          </m:e>
                        </m:d>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ℎ</m:t>
                        </m:r>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𝑡</m:t>
                        </m:r>
                        <m:r>
                          <a:rPr lang="pt-BR" altLang="pt-BR" b="0" i="1" smtClean="0">
                            <a:latin typeface="Cambria Math" panose="02040503050406030204" pitchFamily="18" charset="0"/>
                            <a:ea typeface="Cambria Math" panose="02040503050406030204" pitchFamily="18" charset="0"/>
                          </a:rPr>
                          <m:t>)</m:t>
                        </m:r>
                      </m:e>
                    </m:func>
                  </m:oMath>
                </a14:m>
                <a:endParaRPr lang="pt-BR" altLang="pt-BR"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1800"/>
                  </a:spcAft>
                  <a:buNone/>
                </a:pPr>
                <a:r>
                  <a:rPr lang="pt-BR" altLang="pt-BR" sz="2400" b="0" dirty="0" smtClean="0">
                    <a:latin typeface="Comic Sans MS" panose="030F0702030302020204" pitchFamily="66" charset="0"/>
                    <a:ea typeface="Cambria Math" panose="02040503050406030204" pitchFamily="18" charset="0"/>
                  </a:rPr>
                  <a:t>Diagrama de Bode é uma técnica rápida para desenhar o comportamento de </a:t>
                </a:r>
                <a14:m>
                  <m:oMath xmlns:m="http://schemas.openxmlformats.org/officeDocument/2006/math">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e>
                    </m:d>
                  </m:oMath>
                </a14:m>
                <a:r>
                  <a:rPr lang="pt-BR" altLang="pt-BR" sz="2400" b="0" dirty="0" smtClean="0">
                    <a:latin typeface="Comic Sans MS" panose="030F0702030302020204" pitchFamily="66" charset="0"/>
                    <a:ea typeface="Cambria Math" panose="02040503050406030204" pitchFamily="18" charset="0"/>
                  </a:rPr>
                  <a:t>, modulo da função de transferencia, e de </a:t>
                </a:r>
                <a14:m>
                  <m:oMath xmlns:m="http://schemas.openxmlformats.org/officeDocument/2006/math">
                    <m:r>
                      <a:rPr lang="en-US" altLang="pt-BR" sz="2400" dirty="0"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sz="2400" b="0" dirty="0" smtClean="0">
                    <a:latin typeface="Comic Sans MS" panose="030F0702030302020204" pitchFamily="66" charset="0"/>
                    <a:ea typeface="Cambria Math" panose="02040503050406030204" pitchFamily="18" charset="0"/>
                  </a:rPr>
                  <a:t>, fase.</a:t>
                </a:r>
                <a:endParaRPr lang="pt-BR" altLang="pt-BR" sz="2400" b="0" dirty="0" smtClean="0">
                  <a:latin typeface="Comic Sans MS" panose="030F0702030302020204" pitchFamily="66" charset="0"/>
                  <a:ea typeface="Cambria Math" panose="02040503050406030204" pitchFamily="18"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615928" y="947520"/>
                <a:ext cx="11160125" cy="4962267"/>
              </a:xfrm>
              <a:prstGeom prst="rect">
                <a:avLst/>
              </a:prstGeom>
              <a:blipFill rotWithShape="1">
                <a:blip r:embed="rId1"/>
                <a:stretch>
                  <a:fillRect l="-5" t="-2" r="5" b="10"/>
                </a:stretch>
              </a:blipFill>
            </p:spPr>
            <p:txBody>
              <a:bodyPr/>
              <a:lstStyle/>
              <a:p>
                <a:r>
                  <a:rPr lang="pt-BR" altLang="en-US">
                    <a:noFill/>
                  </a:rPr>
                  <a:t> </a:t>
                </a:r>
              </a:p>
            </p:txBody>
          </p:sp>
        </mc:Fallback>
      </mc:AlternateContent>
    </p:spTree>
  </p:cSld>
  <p:clrMapOvr>
    <a:masterClrMapping/>
  </p:clrMapOvr>
</p:sld>
</file>

<file path=ppt/slides/slide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719485" y="514704"/>
                <a:ext cx="11160125" cy="571641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e zeros reais)</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Vamos reescrever </a:t>
                </a:r>
                <a:r>
                  <a:rPr lang="pt-BR" altLang="pt-BR" sz="2400" i="1" dirty="0" smtClean="0">
                    <a:latin typeface="Comic Sans MS" panose="030F0702030302020204" pitchFamily="66" charset="0"/>
                    <a:ea typeface="Cambria Math" panose="02040503050406030204" pitchFamily="18" charset="0"/>
                    <a:cs typeface="Cambria Math" panose="02040503050406030204" pitchFamily="18" charset="0"/>
                  </a:rPr>
                  <a:t>F(s)</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 (observe como foi escrito, é importante seguir a forma usada)</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0"/>
                  </a:spcBef>
                  <a:spcAft>
                    <a:spcPts val="600"/>
                  </a:spcAft>
                  <a:buNone/>
                </a:pPr>
                <a14:m>
                  <m:oMathPara xmlns:m="http://schemas.openxmlformats.org/officeDocument/2006/math">
                    <m:oMathParaPr>
                      <m:jc m:val="centerGroup"/>
                    </m:oMathParaPr>
                    <m:oMath xmlns:m="http://schemas.openxmlformats.org/officeDocument/2006/math">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000" b="0" i="1" smtClean="0">
                              <a:latin typeface="Cambria Math" panose="02040503050406030204" pitchFamily="18" charset="0"/>
                              <a:ea typeface="Cambria Math" panose="02040503050406030204" pitchFamily="18" charset="0"/>
                            </a:rPr>
                          </m:ctrlPr>
                        </m:sSubPr>
                        <m:e>
                          <m:r>
                            <a:rPr lang="pt-BR" altLang="pt-BR" sz="2000" b="0" i="1" smtClean="0">
                              <a:latin typeface="Cambria Math" panose="02040503050406030204" pitchFamily="18" charset="0"/>
                              <a:ea typeface="Cambria Math" panose="02040503050406030204" pitchFamily="18" charset="0"/>
                            </a:rPr>
                            <m:t>𝐴</m:t>
                          </m:r>
                        </m:e>
                        <m:sub>
                          <m:r>
                            <a:rPr lang="pt-BR" altLang="pt-BR" sz="2000" b="0" i="1" smtClean="0">
                              <a:latin typeface="Cambria Math" panose="02040503050406030204" pitchFamily="18" charset="0"/>
                              <a:ea typeface="Cambria Math" panose="02040503050406030204" pitchFamily="18" charset="0"/>
                            </a:rPr>
                            <m:t>𝑚</m:t>
                          </m:r>
                        </m:sub>
                      </m:sSub>
                      <m:f>
                        <m:fPr>
                          <m:ctrlPr>
                            <a:rPr lang="pt-BR" altLang="pt-BR" sz="2000" b="0" i="1" smtClean="0">
                              <a:latin typeface="Cambria Math" panose="02040503050406030204" pitchFamily="18" charset="0"/>
                              <a:ea typeface="Cambria Math" panose="02040503050406030204" pitchFamily="18" charset="0"/>
                            </a:rPr>
                          </m:ctrlPr>
                        </m:fPr>
                        <m:num>
                          <m:d>
                            <m:dPr>
                              <m:ctrlPr>
                                <a:rPr lang="pt-BR" altLang="pt-BR" sz="2000" b="0" i="1" smtClean="0">
                                  <a:latin typeface="Cambria Math" panose="02040503050406030204" pitchFamily="18" charset="0"/>
                                  <a:ea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f>
                                <m:fPr>
                                  <m:type m:val="skw"/>
                                  <m:ctrlPr>
                                    <a:rPr lang="pt-BR" altLang="pt-BR" sz="2000" b="0" i="1" smtClean="0">
                                      <a:latin typeface="Cambria Math" panose="02040503050406030204" pitchFamily="18" charset="0"/>
                                      <a:ea typeface="Cambria Math" panose="02040503050406030204" pitchFamily="18" charset="0"/>
                                    </a:rPr>
                                  </m:ctrlPr>
                                </m:fPr>
                                <m:num>
                                  <m:r>
                                    <a:rPr lang="pt-BR" altLang="pt-BR" sz="2000" b="0" i="1" smtClean="0">
                                      <a:latin typeface="Cambria Math" panose="02040503050406030204" pitchFamily="18" charset="0"/>
                                      <a:ea typeface="Cambria Math" panose="02040503050406030204" pitchFamily="18" charset="0"/>
                                    </a:rPr>
                                    <m:t>𝑠</m:t>
                                  </m:r>
                                </m:num>
                                <m:den>
                                  <m:r>
                                    <a:rPr lang="pt-BR" altLang="pt-BR" sz="2000" b="0" i="1" smtClean="0">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2</m:t>
                                  </m:r>
                                </m:den>
                              </m:f>
                            </m:e>
                          </m:d>
                          <m:r>
                            <a:rPr lang="pt-BR" altLang="pt-BR" sz="2000" b="0" i="1" smtClean="0">
                              <a:latin typeface="Cambria Math" panose="02040503050406030204" pitchFamily="18" charset="0"/>
                              <a:ea typeface="Cambria Math" panose="02040503050406030204" pitchFamily="18" charset="0"/>
                            </a:rPr>
                            <m:t>…</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𝑚</m:t>
                                  </m:r>
                                  <m:r>
                                    <a:rPr lang="pt-BR" altLang="pt-BR" sz="2000" b="0" i="1" smtClean="0">
                                      <a:latin typeface="Cambria Math" panose="02040503050406030204" pitchFamily="18" charset="0"/>
                                      <a:ea typeface="Cambria Math" panose="02040503050406030204" pitchFamily="18" charset="0"/>
                                    </a:rPr>
                                    <m:t>´</m:t>
                                  </m:r>
                                </m:den>
                              </m:f>
                            </m:e>
                          </m:d>
                          <m:sSup>
                            <m:sSupPr>
                              <m:ctrlPr>
                                <a:rPr lang="pt-BR" altLang="pt-BR" sz="2000" i="1" smtClean="0">
                                  <a:latin typeface="Cambria Math" panose="02040503050406030204" pitchFamily="18" charset="0"/>
                                  <a:ea typeface="Cambria Math" panose="02040503050406030204" pitchFamily="18" charset="0"/>
                                </a:rPr>
                              </m:ctrlPr>
                            </m:sSupPr>
                            <m:e>
                              <m:r>
                                <a:rPr lang="pt-BR" altLang="pt-BR" sz="2000" b="0" i="1" smtClean="0">
                                  <a:latin typeface="Cambria Math" panose="02040503050406030204" pitchFamily="18" charset="0"/>
                                  <a:ea typeface="Cambria Math" panose="02040503050406030204" pitchFamily="18" charset="0"/>
                                </a:rPr>
                                <m:t>𝑠</m:t>
                              </m:r>
                            </m:e>
                            <m:sup>
                              <m:r>
                                <a:rPr lang="pt-BR" altLang="pt-BR" sz="2000" b="0" i="1" smtClean="0">
                                  <a:latin typeface="Cambria Math" panose="02040503050406030204" pitchFamily="18" charset="0"/>
                                  <a:ea typeface="Cambria Math" panose="02040503050406030204" pitchFamily="18" charset="0"/>
                                </a:rPr>
                                <m:t>𝑥</m:t>
                              </m:r>
                              <m:r>
                                <a:rPr lang="pt-BR" altLang="pt-BR" sz="2000" b="0" i="1" smtClean="0">
                                  <a:latin typeface="Cambria Math" panose="02040503050406030204" pitchFamily="18" charset="0"/>
                                  <a:ea typeface="Cambria Math" panose="02040503050406030204" pitchFamily="18" charset="0"/>
                                </a:rPr>
                                <m:t>1</m:t>
                              </m:r>
                            </m:sup>
                          </m:sSup>
                        </m:num>
                        <m:den>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b="0" i="1" smtClean="0">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b="0" i="1" smtClean="0">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2</m:t>
                                  </m:r>
                                </m:den>
                              </m:f>
                            </m:e>
                          </m:d>
                          <m:r>
                            <a:rPr lang="pt-BR" altLang="pt-BR" sz="2000" i="1">
                              <a:latin typeface="Cambria Math" panose="02040503050406030204" pitchFamily="18" charset="0"/>
                              <a:ea typeface="Cambria Math" panose="02040503050406030204" pitchFamily="18" charset="0"/>
                            </a:rPr>
                            <m:t>…</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b="0" i="1" smtClean="0">
                                      <a:latin typeface="Cambria Math" panose="02040503050406030204" pitchFamily="18" charset="0"/>
                                      <a:ea typeface="Cambria Math" panose="02040503050406030204" pitchFamily="18" charset="0"/>
                                    </a:rPr>
                                    <m:t>𝑝𝑛</m:t>
                                  </m:r>
                                  <m:r>
                                    <a:rPr lang="pt-BR" altLang="pt-BR" sz="2000" i="1">
                                      <a:latin typeface="Cambria Math" panose="02040503050406030204" pitchFamily="18" charset="0"/>
                                      <a:ea typeface="Cambria Math" panose="02040503050406030204" pitchFamily="18" charset="0"/>
                                    </a:rPr>
                                    <m:t>´</m:t>
                                  </m:r>
                                </m:den>
                              </m:f>
                            </m:e>
                          </m:d>
                          <m:sSup>
                            <m:sSupPr>
                              <m:ctrlPr>
                                <a:rPr lang="pt-BR" altLang="pt-BR" sz="2000" i="1">
                                  <a:latin typeface="Cambria Math" panose="02040503050406030204" pitchFamily="18" charset="0"/>
                                  <a:ea typeface="Cambria Math" panose="02040503050406030204" pitchFamily="18" charset="0"/>
                                </a:rPr>
                              </m:ctrlPr>
                            </m:sSupPr>
                            <m:e>
                              <m:r>
                                <a:rPr lang="pt-BR" altLang="pt-BR" sz="2000" i="1">
                                  <a:latin typeface="Cambria Math" panose="02040503050406030204" pitchFamily="18" charset="0"/>
                                  <a:ea typeface="Cambria Math" panose="02040503050406030204" pitchFamily="18" charset="0"/>
                                </a:rPr>
                                <m:t>𝑠</m:t>
                              </m:r>
                            </m:e>
                            <m:sup>
                              <m:r>
                                <a:rPr lang="pt-BR" altLang="pt-BR" sz="2000" i="1">
                                  <a:latin typeface="Cambria Math" panose="02040503050406030204" pitchFamily="18" charset="0"/>
                                  <a:ea typeface="Cambria Math" panose="02040503050406030204" pitchFamily="18" charset="0"/>
                                </a:rPr>
                                <m:t>𝑥</m:t>
                              </m:r>
                              <m:r>
                                <a:rPr lang="pt-BR" altLang="pt-BR" sz="2000" b="0" i="1" smtClean="0">
                                  <a:latin typeface="Cambria Math" panose="02040503050406030204" pitchFamily="18" charset="0"/>
                                  <a:ea typeface="Cambria Math" panose="02040503050406030204" pitchFamily="18" charset="0"/>
                                </a:rPr>
                                <m:t>2</m:t>
                              </m:r>
                            </m:sup>
                          </m:sSup>
                        </m:den>
                      </m:f>
                    </m:oMath>
                  </m:oMathPara>
                </a14:m>
                <a:endParaRPr lang="pt-BR" altLang="pt-BR"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smtClean="0">
                    <a:latin typeface="Comic Sans MS" panose="030F0702030302020204" pitchFamily="66" charset="0"/>
                    <a:ea typeface="Cambria Math" panose="02040503050406030204" pitchFamily="18" charset="0"/>
                  </a:rPr>
                  <a:t>i</a:t>
                </a:r>
                <a:r>
                  <a:rPr lang="pt-BR" altLang="pt-BR" sz="2400"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são os zeros e </a:t>
                </a:r>
                <a:r>
                  <a:rPr lang="pt-BR" altLang="pt-BR" sz="2400" dirty="0" err="1" smtClean="0">
                    <a:latin typeface="Comic Sans MS" panose="030F0702030302020204" pitchFamily="66" charset="0"/>
                    <a:ea typeface="Cambria Math" panose="02040503050406030204" pitchFamily="18" charset="0"/>
                  </a:rPr>
                  <a:t>p</a:t>
                </a:r>
                <a:r>
                  <a:rPr lang="pt-BR" altLang="pt-BR" sz="2400" baseline="-25000" dirty="0" err="1" smtClean="0">
                    <a:latin typeface="Comic Sans MS" panose="030F0702030302020204" pitchFamily="66" charset="0"/>
                    <a:ea typeface="Cambria Math" panose="02040503050406030204" pitchFamily="18" charset="0"/>
                  </a:rPr>
                  <a:t>i</a:t>
                </a:r>
                <a:r>
                  <a:rPr lang="pt-BR" altLang="pt-BR" sz="2400"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são os polos. Consideremos primeiro o caso onde os zeros e polos são reais</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rPr>
                  <a:t>Substituindo s por </a:t>
                </a:r>
                <a:r>
                  <a:rPr lang="pt-BR" altLang="pt-BR" sz="2400" dirty="0" err="1" smtClean="0">
                    <a:latin typeface="Comic Sans MS" panose="030F0702030302020204" pitchFamily="66" charset="0"/>
                    <a:ea typeface="Cambria Math" panose="02040503050406030204" pitchFamily="18" charset="0"/>
                  </a:rPr>
                  <a:t>j</a:t>
                </a:r>
                <a:r>
                  <a:rPr lang="pt-BR" altLang="pt-BR" sz="2400" dirty="0" err="1"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 teremos</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0"/>
                  </a:spcBef>
                  <a:buNone/>
                </a:pPr>
                <a14:m>
                  <m:oMathPara xmlns:m="http://schemas.openxmlformats.org/officeDocument/2006/math">
                    <m:oMathParaPr>
                      <m:jc m:val="centerGroup"/>
                    </m:oMathParaPr>
                    <m:oMath xmlns:m="http://schemas.openxmlformats.org/officeDocument/2006/math">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000" i="1">
                              <a:latin typeface="Cambria Math" panose="02040503050406030204" pitchFamily="18" charset="0"/>
                              <a:ea typeface="Cambria Math" panose="02040503050406030204" pitchFamily="18" charset="0"/>
                            </a:rPr>
                          </m:ctrlPr>
                        </m:sSubPr>
                        <m:e>
                          <m:r>
                            <a:rPr lang="pt-BR" altLang="pt-BR" sz="2000" i="1">
                              <a:latin typeface="Cambria Math" panose="02040503050406030204" pitchFamily="18" charset="0"/>
                              <a:ea typeface="Cambria Math" panose="02040503050406030204" pitchFamily="18" charset="0"/>
                            </a:rPr>
                            <m:t>𝐴</m:t>
                          </m:r>
                        </m:e>
                        <m:sub>
                          <m:r>
                            <a:rPr lang="pt-BR" altLang="pt-BR" sz="2000" i="1">
                              <a:latin typeface="Cambria Math" panose="02040503050406030204" pitchFamily="18" charset="0"/>
                              <a:ea typeface="Cambria Math" panose="02040503050406030204" pitchFamily="18" charset="0"/>
                            </a:rPr>
                            <m:t>𝑚</m:t>
                          </m:r>
                        </m:sub>
                      </m:sSub>
                      <m:f>
                        <m:fPr>
                          <m:ctrlPr>
                            <a:rPr lang="pt-BR" altLang="pt-BR" sz="2000" i="1">
                              <a:latin typeface="Cambria Math" panose="02040503050406030204" pitchFamily="18" charset="0"/>
                              <a:ea typeface="Cambria Math" panose="02040503050406030204" pitchFamily="18" charset="0"/>
                            </a:rPr>
                          </m:ctrlPr>
                        </m:fPr>
                        <m:num>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a:latin typeface="Cambria Math" panose="02040503050406030204" pitchFamily="18" charset="0"/>
                                      <a:ea typeface="Cambria Math" panose="02040503050406030204" pitchFamily="18" charset="0"/>
                                    </a:rPr>
                                    <m:t>2</m:t>
                                  </m:r>
                                </m:den>
                              </m:f>
                            </m:e>
                          </m:d>
                          <m:r>
                            <a:rPr lang="pt-BR" altLang="pt-BR" sz="2000" i="1">
                              <a:latin typeface="Cambria Math" panose="02040503050406030204" pitchFamily="18" charset="0"/>
                              <a:ea typeface="Cambria Math" panose="02040503050406030204" pitchFamily="18" charset="0"/>
                            </a:rPr>
                            <m:t>…</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𝑧𝑚</m:t>
                                  </m:r>
                                  <m:r>
                                    <a:rPr lang="pt-BR" altLang="pt-BR" sz="2000" i="1">
                                      <a:latin typeface="Cambria Math" panose="02040503050406030204" pitchFamily="18" charset="0"/>
                                      <a:ea typeface="Cambria Math" panose="02040503050406030204" pitchFamily="18" charset="0"/>
                                    </a:rPr>
                                    <m:t>´</m:t>
                                  </m:r>
                                </m:den>
                              </m:f>
                            </m:e>
                          </m:d>
                          <m:sSup>
                            <m:sSupPr>
                              <m:ctrlPr>
                                <a:rPr lang="pt-BR" altLang="pt-BR" sz="2000" i="1">
                                  <a:latin typeface="Cambria Math" panose="02040503050406030204" pitchFamily="18" charset="0"/>
                                  <a:ea typeface="Cambria Math" panose="02040503050406030204" pitchFamily="18" charset="0"/>
                                </a:rPr>
                              </m:ctrlPr>
                            </m:sSup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000" i="1">
                                  <a:latin typeface="Cambria Math" panose="02040503050406030204" pitchFamily="18" charset="0"/>
                                  <a:ea typeface="Cambria Math" panose="02040503050406030204" pitchFamily="18" charset="0"/>
                                </a:rPr>
                                <m:t>𝑥</m:t>
                              </m:r>
                              <m:r>
                                <a:rPr lang="pt-BR" altLang="pt-BR" sz="2000" i="1">
                                  <a:latin typeface="Cambria Math" panose="02040503050406030204" pitchFamily="18" charset="0"/>
                                  <a:ea typeface="Cambria Math" panose="02040503050406030204" pitchFamily="18" charset="0"/>
                                </a:rPr>
                                <m:t>1</m:t>
                              </m:r>
                            </m:sup>
                          </m:sSup>
                        </m:num>
                        <m:den>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2</m:t>
                                  </m:r>
                                </m:den>
                              </m:f>
                            </m:e>
                          </m:d>
                          <m:r>
                            <a:rPr lang="pt-BR" altLang="pt-BR" sz="2000" i="1">
                              <a:latin typeface="Cambria Math" panose="02040503050406030204" pitchFamily="18" charset="0"/>
                              <a:ea typeface="Cambria Math" panose="02040503050406030204" pitchFamily="18" charset="0"/>
                            </a:rPr>
                            <m:t>…</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𝑝𝑛</m:t>
                                  </m:r>
                                  <m:r>
                                    <a:rPr lang="pt-BR" altLang="pt-BR" sz="2000" i="1">
                                      <a:latin typeface="Cambria Math" panose="02040503050406030204" pitchFamily="18" charset="0"/>
                                      <a:ea typeface="Cambria Math" panose="02040503050406030204" pitchFamily="18" charset="0"/>
                                    </a:rPr>
                                    <m:t>´</m:t>
                                  </m:r>
                                </m:den>
                              </m:f>
                            </m:e>
                          </m:d>
                          <m:sSup>
                            <m:sSupPr>
                              <m:ctrlPr>
                                <a:rPr lang="pt-BR" altLang="pt-BR" sz="2000" i="1">
                                  <a:latin typeface="Cambria Math" panose="02040503050406030204" pitchFamily="18" charset="0"/>
                                  <a:ea typeface="Cambria Math" panose="02040503050406030204" pitchFamily="18" charset="0"/>
                                </a:rPr>
                              </m:ctrlPr>
                            </m:sSup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000" i="1">
                                  <a:latin typeface="Cambria Math" panose="02040503050406030204" pitchFamily="18" charset="0"/>
                                  <a:ea typeface="Cambria Math" panose="02040503050406030204" pitchFamily="18" charset="0"/>
                                </a:rPr>
                                <m:t>𝑥</m:t>
                              </m:r>
                              <m:r>
                                <a:rPr lang="pt-BR" altLang="pt-BR" sz="2000" i="1">
                                  <a:latin typeface="Cambria Math" panose="02040503050406030204" pitchFamily="18" charset="0"/>
                                  <a:ea typeface="Cambria Math" panose="02040503050406030204" pitchFamily="18" charset="0"/>
                                </a:rPr>
                                <m:t>2</m:t>
                              </m:r>
                            </m:sup>
                          </m:sSup>
                        </m:den>
                      </m:f>
                    </m:oMath>
                  </m:oMathPara>
                </a14:m>
                <a:endParaRPr lang="pt-BR" altLang="pt-BR" sz="2400" i="1" dirty="0" smtClean="0">
                  <a:latin typeface="Cambria Math" panose="02040503050406030204" pitchFamily="18" charset="0"/>
                  <a:ea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719485" y="514704"/>
                <a:ext cx="11160125" cy="5716414"/>
              </a:xfrm>
              <a:prstGeom prst="rect">
                <a:avLst/>
              </a:prstGeom>
              <a:blipFill rotWithShape="1">
                <a:blip r:embed="rId1"/>
                <a:stretch>
                  <a:fillRect t="-6" b="9"/>
                </a:stretch>
              </a:blipFill>
            </p:spPr>
            <p:txBody>
              <a:bodyPr/>
              <a:lstStyle/>
              <a:p>
                <a:r>
                  <a:rPr lang="pt-BR" altLang="en-US">
                    <a:noFill/>
                  </a:rPr>
                  <a:t> </a:t>
                </a:r>
              </a:p>
            </p:txBody>
          </p:sp>
        </mc:Fallback>
      </mc:AlternateContent>
    </p:spTree>
  </p:cSld>
  <p:clrMapOvr>
    <a:masterClrMapping/>
  </p:clrMapOvr>
</p:sld>
</file>

<file path=ppt/slides/slide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273377" y="514704"/>
                <a:ext cx="11755225" cy="572584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(módulo)</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1200"/>
                  </a:spcAft>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O modulo de |F(</a:t>
                </a:r>
                <a:r>
                  <a:rPr lang="pt-BR" altLang="pt-BR" sz="2400" dirty="0" err="1">
                    <a:latin typeface="Comic Sans MS" panose="030F0702030302020204" pitchFamily="66" charset="0"/>
                    <a:ea typeface="Cambria Math" panose="02040503050406030204" pitchFamily="18" charset="0"/>
                  </a:rPr>
                  <a:t>j</a:t>
                </a:r>
                <a:r>
                  <a:rPr lang="pt-BR" altLang="pt-BR" sz="2400" dirty="0" err="1">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pt-BR" altLang="pt-BR" sz="2400" i="1" smtClean="0">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f>
                        <m:fPr>
                          <m:ctrlPr>
                            <a:rPr lang="pt-BR" altLang="pt-BR" sz="2400" i="1">
                              <a:latin typeface="Cambria Math" panose="02040503050406030204" pitchFamily="18" charset="0"/>
                              <a:ea typeface="Cambria Math" panose="02040503050406030204" pitchFamily="18" charset="0"/>
                            </a:rPr>
                          </m:ctrlPr>
                        </m:fPr>
                        <m:num>
                          <m:d>
                            <m:dPr>
                              <m:begChr m:val="|"/>
                              <m:endChr m:val="|"/>
                              <m:ctrlPr>
                                <a:rPr lang="pt-BR" altLang="pt-BR" sz="2400" b="0" i="1" smtClean="0">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1</m:t>
                                      </m:r>
                                    </m:den>
                                  </m:f>
                                </m:e>
                              </m:d>
                            </m:e>
                          </m:d>
                          <m:d>
                            <m:dPr>
                              <m:begChr m:val="|"/>
                              <m:endChr m:val="|"/>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begChr m:val="|"/>
                              <m:endChr m:val="|"/>
                              <m:ctrlPr>
                                <a:rPr lang="pt-BR" altLang="pt-BR" sz="240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𝑧𝑚</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1</m:t>
                              </m:r>
                            </m:sup>
                          </m:sSup>
                          <m:r>
                            <a:rPr lang="pt-BR" altLang="pt-BR" sz="2400" b="0" i="1" smtClean="0">
                              <a:latin typeface="Cambria Math" panose="02040503050406030204" pitchFamily="18" charset="0"/>
                              <a:ea typeface="Cambria Math" panose="02040503050406030204" pitchFamily="18" charset="0"/>
                            </a:rPr>
                            <m:t>|</m:t>
                          </m:r>
                        </m:num>
                        <m:den>
                          <m:d>
                            <m:dPr>
                              <m:begChr m:val="|"/>
                              <m:endChr m:val="|"/>
                              <m:ctrlPr>
                                <a:rPr lang="pt-BR" altLang="pt-BR" sz="2400" b="0" i="1" smtClean="0">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e>
                          </m:d>
                          <m:d>
                            <m:dPr>
                              <m:begChr m:val="|"/>
                              <m:endChr m:val="|"/>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begChr m:val="|"/>
                              <m:endChr m:val="|"/>
                              <m:ctrlPr>
                                <a:rPr lang="pt-BR" altLang="pt-BR" sz="240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𝑝𝑛</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2</m:t>
                              </m:r>
                            </m:sup>
                          </m:sSup>
                          <m:r>
                            <a:rPr lang="pt-BR" altLang="pt-BR" sz="2400" b="0" i="1" smtClean="0">
                              <a:latin typeface="Cambria Math" panose="02040503050406030204" pitchFamily="18" charset="0"/>
                              <a:ea typeface="Cambria Math" panose="02040503050406030204" pitchFamily="18" charset="0"/>
                            </a:rPr>
                            <m:t>|</m:t>
                          </m:r>
                        </m:den>
                      </m:f>
                    </m:oMath>
                  </m:oMathPara>
                </a14:m>
                <a:endParaRPr lang="pt-BR" altLang="pt-BR" sz="240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200"/>
                  </a:spcAft>
                  <a:buNone/>
                </a:pPr>
                <a:r>
                  <a:rPr lang="pt-BR" altLang="pt-BR" sz="2400" dirty="0" smtClean="0">
                    <a:latin typeface="Comic Sans MS" panose="030F0702030302020204" pitchFamily="66" charset="0"/>
                    <a:ea typeface="Cambria Math" panose="02040503050406030204" pitchFamily="18" charset="0"/>
                  </a:rPr>
                  <a:t>É mais fácil observar o </a:t>
                </a:r>
                <a:r>
                  <a:rPr lang="pt-BR" altLang="pt-BR" sz="2400" dirty="0">
                    <a:latin typeface="Comic Sans MS" panose="030F0702030302020204" pitchFamily="66" charset="0"/>
                    <a:ea typeface="Cambria Math" panose="02040503050406030204" pitchFamily="18" charset="0"/>
                    <a:cs typeface="Cambria Math" panose="02040503050406030204" pitchFamily="18" charset="0"/>
                  </a:rPr>
                  <a:t>|F(</a:t>
                </a:r>
                <a:r>
                  <a:rPr lang="pt-BR" altLang="pt-BR" sz="2400" dirty="0" err="1">
                    <a:latin typeface="Comic Sans MS" panose="030F0702030302020204" pitchFamily="66" charset="0"/>
                    <a:ea typeface="Cambria Math" panose="02040503050406030204" pitchFamily="18" charset="0"/>
                  </a:rPr>
                  <a:t>j</a:t>
                </a:r>
                <a:r>
                  <a:rPr lang="pt-BR" altLang="pt-BR" sz="2400" dirty="0" err="1">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 em </a:t>
                </a:r>
                <a:r>
                  <a:rPr lang="pt-BR" altLang="pt-BR" sz="2400" dirty="0" err="1" smtClean="0">
                    <a:latin typeface="Comic Sans MS" panose="030F0702030302020204" pitchFamily="66" charset="0"/>
                    <a:ea typeface="Cambria Math" panose="02040503050406030204" pitchFamily="18" charset="0"/>
                    <a:cs typeface="Cambria Math" panose="02040503050406030204" pitchFamily="18" charset="0"/>
                  </a:rPr>
                  <a:t>db</a:t>
                </a:r>
                <a:r>
                  <a:rPr lang="pt-BR" altLang="pt-BR" sz="2400" dirty="0">
                    <a:latin typeface="Comic Sans MS" panose="030F0702030302020204" pitchFamily="66" charset="0"/>
                    <a:ea typeface="Cambria Math" panose="02040503050406030204" pitchFamily="18" charset="0"/>
                    <a:cs typeface="Cambria Math" panose="02040503050406030204" pitchFamily="18" charset="0"/>
                  </a:rPr>
                  <a:t> </a:t>
                </a:r>
                <a:endParaRPr lang="pt-BR" altLang="pt-BR" sz="2000" b="0" i="0"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0" smtClean="0">
                          <a:latin typeface="Cambria Math" panose="02040503050406030204" pitchFamily="18" charset="0"/>
                          <a:ea typeface="Cambria Math" panose="02040503050406030204" pitchFamily="18" charset="0"/>
                          <a:cs typeface="Cambria Math" panose="02040503050406030204" pitchFamily="18" charset="0"/>
                        </a:rPr>
                        <m:t>20</m:t>
                      </m:r>
                      <m:r>
                        <m:rPr>
                          <m:sty m:val="p"/>
                        </m:rPr>
                        <a:rPr lang="pt-BR" altLang="pt-BR" sz="2000" b="0" i="0" smtClean="0">
                          <a:latin typeface="Cambria Math" panose="02040503050406030204" pitchFamily="18" charset="0"/>
                          <a:ea typeface="Cambria Math" panose="02040503050406030204" pitchFamily="18" charset="0"/>
                          <a:cs typeface="Cambria Math" panose="02040503050406030204" pitchFamily="18" charset="0"/>
                        </a:rPr>
                        <m:t>log</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e>
                      </m: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00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20</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sSub>
                            <m:sSubPr>
                              <m:ctrlPr>
                                <a:rPr lang="pt-BR" altLang="pt-BR" sz="2000" i="1">
                                  <a:latin typeface="Cambria Math" panose="02040503050406030204" pitchFamily="18" charset="0"/>
                                  <a:ea typeface="Cambria Math" panose="02040503050406030204" pitchFamily="18" charset="0"/>
                                </a:rPr>
                              </m:ctrlPr>
                            </m:sSubPr>
                            <m:e>
                              <m:r>
                                <a:rPr lang="pt-BR" altLang="pt-BR" sz="2000" i="1">
                                  <a:latin typeface="Cambria Math" panose="02040503050406030204" pitchFamily="18" charset="0"/>
                                  <a:ea typeface="Cambria Math" panose="02040503050406030204" pitchFamily="18" charset="0"/>
                                </a:rPr>
                                <m:t>𝐴</m:t>
                              </m:r>
                            </m:e>
                            <m:sub>
                              <m:r>
                                <a:rPr lang="pt-BR" altLang="pt-BR" sz="2000" i="1">
                                  <a:latin typeface="Cambria Math" panose="02040503050406030204" pitchFamily="18" charset="0"/>
                                  <a:ea typeface="Cambria Math" panose="02040503050406030204" pitchFamily="18" charset="0"/>
                                </a:rPr>
                                <m:t>𝑚</m:t>
                              </m:r>
                            </m:sub>
                          </m:sSub>
                        </m:e>
                      </m:d>
                      <m:r>
                        <a:rPr lang="en-US"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20</m:t>
                      </m:r>
                      <m:r>
                        <a:rPr lang="pt-BR" altLang="pt-BR" sz="2000" b="0" i="1" smtClean="0">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a:latin typeface="Cambria Math" panose="02040503050406030204" pitchFamily="18" charset="0"/>
                                      <a:ea typeface="Cambria Math" panose="02040503050406030204" pitchFamily="18" charset="0"/>
                                    </a:rPr>
                                    <m:t>1</m:t>
                                  </m:r>
                                </m:den>
                              </m:f>
                            </m:e>
                          </m:d>
                        </m:e>
                      </m:d>
                      <m:r>
                        <a:rPr lang="pt-BR" altLang="pt-BR" sz="2000" b="0" i="1" smtClean="0">
                          <a:latin typeface="Cambria Math" panose="02040503050406030204" pitchFamily="18" charset="0"/>
                          <a:ea typeface="Cambria Math" panose="02040503050406030204" pitchFamily="18" charset="0"/>
                        </a:rPr>
                        <m:t>  +</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2</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𝑚</m:t>
                                  </m:r>
                                  <m:r>
                                    <a:rPr lang="pt-BR" altLang="pt-BR" sz="2000" b="0" i="1" smtClean="0">
                                      <a:latin typeface="Cambria Math" panose="02040503050406030204" pitchFamily="18" charset="0"/>
                                      <a:ea typeface="Cambria Math" panose="02040503050406030204" pitchFamily="18" charset="0"/>
                                    </a:rPr>
                                    <m:t>´</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𝑥</m:t>
                      </m:r>
                      <m:r>
                        <a:rPr lang="pt-BR" altLang="pt-BR" sz="2000" b="0" i="1"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e>
                      </m:d>
                      <m:r>
                        <a:rPr lang="pt-BR" altLang="pt-BR" sz="2000" i="1">
                          <a:latin typeface="Cambria Math" panose="02040503050406030204" pitchFamily="18" charset="0"/>
                          <a:ea typeface="Cambria Math" panose="02040503050406030204" pitchFamily="18" charset="0"/>
                        </a:rPr>
                        <m:t>  </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2</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𝑛</m:t>
                                  </m:r>
                                  <m:r>
                                    <a:rPr lang="pt-BR" altLang="pt-BR" sz="2000" i="1">
                                      <a:latin typeface="Cambria Math" panose="02040503050406030204" pitchFamily="18" charset="0"/>
                                      <a:ea typeface="Cambria Math" panose="02040503050406030204" pitchFamily="18" charset="0"/>
                                    </a:rPr>
                                    <m:t>´</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𝑥</m:t>
                      </m:r>
                      <m:r>
                        <a:rPr lang="en-US" altLang="pt-BR" sz="2000" i="1">
                          <a:latin typeface="Cambria Math" panose="02040503050406030204" pitchFamily="18" charset="0"/>
                          <a:ea typeface="Cambria Math" panose="02040503050406030204" pitchFamily="18" charset="0"/>
                        </a:rPr>
                        <m:t>2</m:t>
                      </m:r>
                      <m:r>
                        <a:rPr lang="pt-BR"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oMath>
                  </m:oMathPara>
                </a14:m>
                <a:endParaRPr lang="pt-BR" altLang="pt-BR" sz="200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273377" y="514704"/>
                <a:ext cx="11755225" cy="5725840"/>
              </a:xfrm>
              <a:prstGeom prst="rect">
                <a:avLst/>
              </a:prstGeom>
              <a:blipFill rotWithShape="1">
                <a:blip r:embed="rId1"/>
                <a:stretch>
                  <a:fillRect l="-3" t="-6" r="4" b="7"/>
                </a:stretch>
              </a:blipFill>
            </p:spPr>
            <p:txBody>
              <a:bodyPr/>
              <a:lstStyle/>
              <a:p>
                <a:r>
                  <a:rPr lang="pt-BR" altLang="en-US">
                    <a:noFill/>
                  </a:rPr>
                  <a:t> </a:t>
                </a:r>
              </a:p>
            </p:txBody>
          </p:sp>
        </mc:Fallback>
      </mc:AlternateContent>
    </p:spTree>
  </p:cSld>
  <p:clrMapOvr>
    <a:masterClrMapping/>
  </p:clrMapOvr>
</p:sld>
</file>

<file path=ppt/slides/slide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273685" y="514985"/>
                <a:ext cx="11755120" cy="6205855"/>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0" smtClean="0">
                          <a:latin typeface="Cambria Math" panose="02040503050406030204" pitchFamily="18" charset="0"/>
                          <a:ea typeface="Cambria Math" panose="02040503050406030204" pitchFamily="18" charset="0"/>
                          <a:cs typeface="Cambria Math" panose="02040503050406030204" pitchFamily="18" charset="0"/>
                        </a:rPr>
                        <m:t>20</m:t>
                      </m:r>
                      <m:r>
                        <m:rPr>
                          <m:sty m:val="p"/>
                        </m:rPr>
                        <a:rPr lang="pt-BR" altLang="pt-BR" sz="2000" b="0" i="0" smtClean="0">
                          <a:latin typeface="Cambria Math" panose="02040503050406030204" pitchFamily="18" charset="0"/>
                          <a:ea typeface="Cambria Math" panose="02040503050406030204" pitchFamily="18" charset="0"/>
                          <a:cs typeface="Cambria Math" panose="02040503050406030204" pitchFamily="18" charset="0"/>
                        </a:rPr>
                        <m:t>log</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e>
                      </m: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00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20</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sSub>
                            <m:sSubPr>
                              <m:ctrlPr>
                                <a:rPr lang="pt-BR" altLang="pt-BR" sz="2000" i="1">
                                  <a:latin typeface="Cambria Math" panose="02040503050406030204" pitchFamily="18" charset="0"/>
                                  <a:ea typeface="Cambria Math" panose="02040503050406030204" pitchFamily="18" charset="0"/>
                                </a:rPr>
                              </m:ctrlPr>
                            </m:sSubPr>
                            <m:e>
                              <m:r>
                                <a:rPr lang="pt-BR" altLang="pt-BR" sz="2000" i="1">
                                  <a:latin typeface="Cambria Math" panose="02040503050406030204" pitchFamily="18" charset="0"/>
                                  <a:ea typeface="Cambria Math" panose="02040503050406030204" pitchFamily="18" charset="0"/>
                                </a:rPr>
                                <m:t>𝐴</m:t>
                              </m:r>
                            </m:e>
                            <m:sub>
                              <m:r>
                                <a:rPr lang="pt-BR" altLang="pt-BR" sz="2000" i="1">
                                  <a:latin typeface="Cambria Math" panose="02040503050406030204" pitchFamily="18" charset="0"/>
                                  <a:ea typeface="Cambria Math" panose="02040503050406030204" pitchFamily="18" charset="0"/>
                                </a:rPr>
                                <m:t>𝑚</m:t>
                              </m:r>
                            </m:sub>
                          </m:sSub>
                        </m:e>
                      </m:d>
                      <m:r>
                        <a:rPr lang="en-US"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20</m:t>
                      </m:r>
                      <m:r>
                        <a:rPr lang="pt-BR" altLang="pt-BR" sz="2000" b="0" i="1" smtClean="0">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a:latin typeface="Cambria Math" panose="02040503050406030204" pitchFamily="18" charset="0"/>
                                      <a:ea typeface="Cambria Math" panose="02040503050406030204" pitchFamily="18" charset="0"/>
                                    </a:rPr>
                                    <m:t>1</m:t>
                                  </m:r>
                                </m:den>
                              </m:f>
                            </m:e>
                          </m:d>
                        </m:e>
                      </m:d>
                      <m:r>
                        <a:rPr lang="pt-BR" altLang="pt-BR" sz="2000" b="0" i="1" smtClean="0">
                          <a:latin typeface="Cambria Math" panose="02040503050406030204" pitchFamily="18" charset="0"/>
                          <a:ea typeface="Cambria Math" panose="02040503050406030204" pitchFamily="18" charset="0"/>
                        </a:rPr>
                        <m:t>  +</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2</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𝑚</m:t>
                                  </m:r>
                                  <m:r>
                                    <a:rPr lang="pt-BR" altLang="pt-BR" sz="2000" b="0" i="1" smtClean="0">
                                      <a:latin typeface="Cambria Math" panose="02040503050406030204" pitchFamily="18" charset="0"/>
                                      <a:ea typeface="Cambria Math" panose="02040503050406030204" pitchFamily="18" charset="0"/>
                                    </a:rPr>
                                    <m:t>´</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𝑥</m:t>
                      </m:r>
                      <m:r>
                        <a:rPr lang="pt-BR" altLang="pt-BR" sz="2000" b="0" i="1"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e>
                      </m:d>
                      <m:r>
                        <a:rPr lang="pt-BR" altLang="pt-BR" sz="2000" i="1">
                          <a:latin typeface="Cambria Math" panose="02040503050406030204" pitchFamily="18" charset="0"/>
                          <a:ea typeface="Cambria Math" panose="02040503050406030204" pitchFamily="18" charset="0"/>
                        </a:rPr>
                        <m:t>  </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2</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𝑛</m:t>
                                  </m:r>
                                  <m:r>
                                    <a:rPr lang="pt-BR" altLang="pt-BR" sz="2000" i="1">
                                      <a:latin typeface="Cambria Math" panose="02040503050406030204" pitchFamily="18" charset="0"/>
                                      <a:ea typeface="Cambria Math" panose="02040503050406030204" pitchFamily="18" charset="0"/>
                                    </a:rPr>
                                    <m:t>´</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𝑥</m:t>
                      </m:r>
                      <m:r>
                        <a:rPr lang="en-US" altLang="pt-BR" sz="2000" i="1">
                          <a:latin typeface="Cambria Math" panose="02040503050406030204" pitchFamily="18" charset="0"/>
                          <a:ea typeface="Cambria Math" panose="02040503050406030204" pitchFamily="18" charset="0"/>
                        </a:rPr>
                        <m:t>2</m:t>
                      </m:r>
                      <m:r>
                        <a:rPr lang="pt-BR"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oMath>
                  </m:oMathPara>
                </a14:m>
                <a:endParaRPr lang="pt-BR" altLang="pt-BR"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Termos que aparecem na equação</a:t>
                </a:r>
                <a:endParaRPr lang="pt-BR" altLang="pt-BR"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oMath>
                </a14:m>
                <a:r>
                  <a:rPr lang="pt-BR" altLang="pt-BR" sz="2400" dirty="0" smtClean="0">
                    <a:latin typeface="Comic Sans MS" panose="030F0702030302020204" pitchFamily="66" charset="0"/>
                    <a:ea typeface="Cambria Math" panose="02040503050406030204" pitchFamily="18" charset="0"/>
                  </a:rPr>
                  <a:t> 					(constante)</a:t>
                </a:r>
                <a:endParaRPr lang="pt-BR" altLang="pt-BR" sz="2400" dirty="0" smtClean="0">
                  <a:latin typeface="Comic Sans MS" panose="030F0702030302020204" pitchFamily="66" charset="0"/>
                  <a:ea typeface="Cambria Math" panose="02040503050406030204" pitchFamily="18" charset="0"/>
                </a:endParaRPr>
              </a:p>
              <a:p>
                <a:pPr marL="457200" indent="-457200">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den>
                            </m:f>
                          </m:e>
                        </m:d>
                      </m:e>
                    </m:d>
                  </m:oMath>
                </a14:m>
                <a:r>
                  <a:rPr lang="pt-BR" altLang="pt-BR" sz="2400" dirty="0">
                    <a:latin typeface="Comic Sans MS" panose="030F0702030302020204" pitchFamily="66" charset="0"/>
                    <a:ea typeface="Cambria Math" panose="02040503050406030204" pitchFamily="18" charset="0"/>
                  </a:rPr>
                  <a:t> 				(polo negativo</a:t>
                </a:r>
                <a:r>
                  <a:rPr lang="pt-BR" altLang="pt-BR" sz="2400" dirty="0" smtClean="0">
                    <a:latin typeface="Comic Sans MS" panose="030F0702030302020204" pitchFamily="66" charset="0"/>
                    <a:ea typeface="Cambria Math" panose="02040503050406030204" pitchFamily="18" charset="0"/>
                  </a:rPr>
                  <a:t>)</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1</m:t>
                                </m:r>
                              </m:den>
                            </m:f>
                          </m:e>
                        </m:d>
                      </m:e>
                    </m:d>
                  </m:oMath>
                </a14:m>
                <a:r>
                  <a:rPr lang="pt-BR" altLang="pt-BR" sz="2400" dirty="0" smtClean="0">
                    <a:latin typeface="Comic Sans MS" panose="030F0702030302020204" pitchFamily="66" charset="0"/>
                    <a:ea typeface="Cambria Math" panose="02040503050406030204" pitchFamily="18" charset="0"/>
                  </a:rPr>
                  <a:t> 				(zero, positivo ou negativo)</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sz="2400" dirty="0" smtClean="0">
                    <a:latin typeface="Comic Sans MS" panose="030F0702030302020204" pitchFamily="66" charset="0"/>
                    <a:ea typeface="Cambria Math" panose="02040503050406030204" pitchFamily="18" charset="0"/>
                  </a:rPr>
                  <a:t>  ou  </a:t>
                </a:r>
                <a14:m>
                  <m:oMath xmlns:m="http://schemas.openxmlformats.org/officeDocument/2006/math">
                    <m:r>
                      <a:rPr lang="pt-BR" altLang="pt-BR" sz="2400" b="0" i="0"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sz="2400" dirty="0" smtClean="0">
                    <a:latin typeface="Comic Sans MS" panose="030F0702030302020204" pitchFamily="66" charset="0"/>
                    <a:ea typeface="Cambria Math" panose="02040503050406030204" pitchFamily="18" charset="0"/>
                  </a:rPr>
                  <a:t>			(zero ou polo em 0)</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Se soubermos desenhar estes termos podemos fazer o diagrama de BODE do módulo de qualquer função de transferencia.</a:t>
                </a:r>
                <a:endParaRPr lang="pt-BR" altLang="pt-BR" dirty="0" smtClean="0">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273685" y="514985"/>
                <a:ext cx="11755120" cy="62058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273378" y="514704"/>
                <a:ext cx="5269584" cy="710781"/>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r>
                  <a:rPr lang="pt-BR" altLang="pt-BR" b="1" dirty="0" smtClean="0">
                    <a:solidFill>
                      <a:srgbClr val="C00000"/>
                    </a:solidFill>
                    <a:latin typeface="Comic Sans MS" panose="030F0702030302020204" pitchFamily="66" charset="0"/>
                    <a:ea typeface="Cambria Math" panose="02040503050406030204" pitchFamily="18" charset="0"/>
                  </a:rPr>
                  <a:t>1.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20</m:t>
                    </m:r>
                    <m:r>
                      <a:rPr lang="pt-BR" altLang="pt-BR"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rPr>
                            </m:ctrlPr>
                          </m:sSubPr>
                          <m:e>
                            <m:r>
                              <a:rPr lang="pt-BR" altLang="pt-BR" i="1">
                                <a:latin typeface="Cambria Math" panose="02040503050406030204" pitchFamily="18" charset="0"/>
                                <a:ea typeface="Cambria Math" panose="02040503050406030204" pitchFamily="18" charset="0"/>
                              </a:rPr>
                              <m:t>𝐴</m:t>
                            </m:r>
                          </m:e>
                          <m:sub>
                            <m:r>
                              <a:rPr lang="pt-BR" altLang="pt-BR" i="1">
                                <a:latin typeface="Cambria Math" panose="02040503050406030204" pitchFamily="18" charset="0"/>
                                <a:ea typeface="Cambria Math" panose="02040503050406030204" pitchFamily="18" charset="0"/>
                              </a:rPr>
                              <m:t>𝑚</m:t>
                            </m:r>
                          </m:sub>
                        </m:sSub>
                      </m:e>
                    </m:d>
                  </m:oMath>
                </a14:m>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(constante)</a:t>
                </a:r>
                <a:endParaRPr lang="pt-BR" altLang="pt-BR"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273378" y="514704"/>
                <a:ext cx="5269584" cy="710781"/>
              </a:xfrm>
              <a:prstGeom prst="rect">
                <a:avLst/>
              </a:prstGeom>
              <a:blipFill rotWithShape="1">
                <a:blip r:embed="rId1"/>
                <a:stretch>
                  <a:fillRect l="-6" t="-50" r="1" b="80"/>
                </a:stretch>
              </a:blipFill>
            </p:spPr>
            <p:txBody>
              <a:bodyPr/>
              <a:lstStyle/>
              <a:p>
                <a:r>
                  <a:rPr lang="pt-BR" altLang="en-US">
                    <a:noFill/>
                  </a:rPr>
                  <a:t> </a:t>
                </a:r>
              </a:p>
            </p:txBody>
          </p:sp>
        </mc:Fallback>
      </mc:AlternateContent>
      <p:cxnSp>
        <p:nvCxnSpPr>
          <p:cNvPr id="5" name="Conector de Seta Reta 4"/>
          <p:cNvCxnSpPr/>
          <p:nvPr/>
        </p:nvCxnSpPr>
        <p:spPr>
          <a:xfrm flipH="1">
            <a:off x="4202453" y="1332599"/>
            <a:ext cx="0" cy="2554664"/>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3448309" y="3623312"/>
            <a:ext cx="418550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6925924" y="3653778"/>
            <a:ext cx="1807210" cy="460375"/>
          </a:xfrm>
          <a:prstGeom prst="rect">
            <a:avLst/>
          </a:prstGeom>
          <a:noFill/>
        </p:spPr>
        <p:txBody>
          <a:bodyPr wrap="none" rtlCol="0">
            <a:spAutoFit/>
          </a:bodyPr>
          <a:lstStyle/>
          <a:p>
            <a:r>
              <a:rPr lang="pt-BR" sz="2400" dirty="0">
                <a:latin typeface="Symbol" panose="05050102010706020507" pitchFamily="18" charset="2"/>
              </a:rPr>
              <a:t>w</a:t>
            </a:r>
            <a:r>
              <a:rPr lang="pt-BR" sz="2400" dirty="0" smtClean="0">
                <a:latin typeface="Symbol" panose="05050102010706020507" pitchFamily="18" charset="2"/>
              </a:rPr>
              <a:t> </a:t>
            </a:r>
            <a:r>
              <a:rPr lang="pt-BR" sz="2400" dirty="0" smtClean="0">
                <a:latin typeface="Comic Sans MS" panose="030F0702030302020204" pitchFamily="66" charset="0"/>
              </a:rPr>
              <a:t>(</a:t>
            </a:r>
            <a:r>
              <a:rPr lang="pt-BR" sz="2400" dirty="0" err="1" smtClean="0">
                <a:latin typeface="Comic Sans MS" panose="030F0702030302020204" pitchFamily="66" charset="0"/>
              </a:rPr>
              <a:t>rad</a:t>
            </a:r>
            <a:r>
              <a:rPr lang="pt-BR" sz="2400" dirty="0" smtClean="0">
                <a:latin typeface="Comic Sans MS" panose="030F0702030302020204" pitchFamily="66" charset="0"/>
              </a:rPr>
              <a:t>/</a:t>
            </a:r>
            <a:r>
              <a:rPr lang="pt-BR" sz="2400" dirty="0" err="1" smtClean="0">
                <a:latin typeface="Comic Sans MS" panose="030F0702030302020204" pitchFamily="66" charset="0"/>
              </a:rPr>
              <a:t>seg</a:t>
            </a:r>
            <a:r>
              <a:rPr lang="pt-BR" sz="2400" dirty="0" smtClean="0">
                <a:latin typeface="Comic Sans MS" panose="030F0702030302020204" pitchFamily="66" charset="0"/>
              </a:rPr>
              <a:t>)</a:t>
            </a:r>
            <a:endParaRPr lang="pt-BR" sz="2400" dirty="0" smtClean="0">
              <a:latin typeface="Comic Sans MS" panose="030F0702030302020204" pitchFamily="66" charset="0"/>
            </a:endParaRPr>
          </a:p>
        </p:txBody>
      </p:sp>
      <p:cxnSp>
        <p:nvCxnSpPr>
          <p:cNvPr id="10" name="Conector Reto 9"/>
          <p:cNvCxnSpPr/>
          <p:nvPr/>
        </p:nvCxnSpPr>
        <p:spPr>
          <a:xfrm>
            <a:off x="3448309" y="2279150"/>
            <a:ext cx="4100660"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DeTexto 10"/>
              <p:cNvSpPr txBox="1"/>
              <p:nvPr/>
            </p:nvSpPr>
            <p:spPr>
              <a:xfrm>
                <a:off x="2685920" y="1857129"/>
                <a:ext cx="1287668" cy="46037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oMath>
                  </m:oMathPara>
                </a14:m>
                <a:endParaRPr lang="pt-BR" altLang="pt-BR" sz="2400" i="1" dirty="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1" name="CaixaDeTexto 10"/>
              <p:cNvSpPr txBox="1">
                <a:spLocks noRot="1" noChangeAspect="1" noMove="1" noResize="1" noEditPoints="1" noAdjustHandles="1" noChangeArrowheads="1" noChangeShapeType="1" noTextEdit="1"/>
              </p:cNvSpPr>
              <p:nvPr/>
            </p:nvSpPr>
            <p:spPr>
              <a:xfrm>
                <a:off x="2685920" y="1857129"/>
                <a:ext cx="1287668" cy="460375"/>
              </a:xfrm>
              <a:prstGeom prst="rect">
                <a:avLst/>
              </a:prstGeom>
              <a:blipFill rotWithShape="1">
                <a:blip r:embed="rId2"/>
                <a:stretch>
                  <a:fillRect l="-39" t="-84" r="-14912" b="84"/>
                </a:stretch>
              </a:blipFill>
            </p:spPr>
            <p:txBody>
              <a:bodyPr/>
              <a:lstStyle/>
              <a:p>
                <a:r>
                  <a:rPr lang="pt-BR" altLang="en-US">
                    <a:noFill/>
                  </a:rPr>
                  <a:t> </a:t>
                </a:r>
              </a:p>
            </p:txBody>
          </p:sp>
        </mc:Fallback>
      </mc:AlternateContent>
      <p:sp>
        <p:nvSpPr>
          <p:cNvPr id="12" name="Espaço Reservado para Conteúdo 2"/>
          <p:cNvSpPr txBox="1"/>
          <p:nvPr/>
        </p:nvSpPr>
        <p:spPr>
          <a:xfrm>
            <a:off x="406924" y="4023110"/>
            <a:ext cx="9642049" cy="233324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Observe que </a:t>
            </a:r>
            <a:endParaRPr lang="pt-BR" altLang="pt-BR"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latin typeface="Comic Sans MS" panose="030F0702030302020204" pitchFamily="66" charset="0"/>
                <a:ea typeface="Cambria Math" panose="02040503050406030204" pitchFamily="18" charset="0"/>
              </a:rPr>
              <a:t>o eixo x, onde esta o </a:t>
            </a:r>
            <a:r>
              <a:rPr lang="pt-BR" altLang="pt-BR" dirty="0" smtClean="0">
                <a:latin typeface="Symbol" panose="05050102010706020507" pitchFamily="18" charset="2"/>
                <a:ea typeface="Cambria Math" panose="02040503050406030204" pitchFamily="18" charset="0"/>
              </a:rPr>
              <a:t>w</a:t>
            </a:r>
            <a:r>
              <a:rPr lang="pt-BR" altLang="pt-BR" dirty="0" smtClean="0">
                <a:latin typeface="Comic Sans MS" panose="030F0702030302020204" pitchFamily="66" charset="0"/>
                <a:ea typeface="Cambria Math" panose="02040503050406030204" pitchFamily="18" charset="0"/>
              </a:rPr>
              <a:t> esta em escala logarítmica</a:t>
            </a:r>
            <a:endParaRPr lang="pt-BR" altLang="pt-BR"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latin typeface="Comic Sans MS" panose="030F0702030302020204" pitchFamily="66" charset="0"/>
                <a:ea typeface="Cambria Math" panose="02040503050406030204" pitchFamily="18" charset="0"/>
              </a:rPr>
              <a:t> O ponto 0 estará localizada em -∞ </a:t>
            </a:r>
            <a:endParaRPr lang="pt-BR" altLang="pt-BR"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latin typeface="Comic Sans MS" panose="030F0702030302020204" pitchFamily="66" charset="0"/>
                <a:ea typeface="Cambria Math" panose="02040503050406030204" pitchFamily="18" charset="0"/>
              </a:rPr>
              <a:t>Valores menores que 1,0 são negativos em </a:t>
            </a:r>
            <a:r>
              <a:rPr lang="pt-BR" altLang="pt-BR" dirty="0" err="1" smtClean="0">
                <a:latin typeface="Comic Sans MS" panose="030F0702030302020204" pitchFamily="66" charset="0"/>
                <a:ea typeface="Cambria Math" panose="02040503050406030204" pitchFamily="18" charset="0"/>
              </a:rPr>
              <a:t>db</a:t>
            </a:r>
            <a:endParaRPr lang="pt-BR" altLang="pt-BR" dirty="0" smtClean="0">
              <a:latin typeface="Comic Sans MS" panose="030F0702030302020204" pitchFamily="66" charset="0"/>
              <a:ea typeface="Cambria Math" panose="02040503050406030204" pitchFamily="18" charset="0"/>
            </a:endParaRPr>
          </a:p>
        </p:txBody>
      </p:sp>
      <p:sp>
        <p:nvSpPr>
          <p:cNvPr id="13" name="CaixaDeTexto 12"/>
          <p:cNvSpPr txBox="1"/>
          <p:nvPr/>
        </p:nvSpPr>
        <p:spPr>
          <a:xfrm>
            <a:off x="4209069" y="1302682"/>
            <a:ext cx="492125" cy="398780"/>
          </a:xfrm>
          <a:prstGeom prst="rect">
            <a:avLst/>
          </a:prstGeom>
          <a:noFill/>
        </p:spPr>
        <p:txBody>
          <a:bodyPr wrap="none" rtlCol="0">
            <a:spAutoFit/>
          </a:bodyPr>
          <a:lstStyle/>
          <a:p>
            <a:r>
              <a:rPr lang="pt-BR" sz="2000" dirty="0" smtClean="0">
                <a:latin typeface="Comic Sans MS" panose="030F0702030302020204" pitchFamily="66" charset="0"/>
              </a:rPr>
              <a:t>dB</a:t>
            </a:r>
            <a:endParaRPr lang="pt-BR" sz="2000" dirty="0" smtClean="0">
              <a:latin typeface="Comic Sans MS" panose="030F0702030302020204" pitchFamily="66" charset="0"/>
            </a:endParaRPr>
          </a:p>
        </p:txBody>
      </p:sp>
    </p:spTree>
  </p:cSld>
  <p:clrMapOvr>
    <a:masterClrMapping/>
  </p:clrMapOvr>
</p:sld>
</file>

<file path=ppt/slides/slide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510540" y="675005"/>
                <a:ext cx="11170920" cy="57537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14:m>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𝑖</m:t>
                                </m:r>
                              </m:den>
                            </m:f>
                          </m:e>
                        </m:d>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dirty="0" err="1" smtClean="0">
                    <a:latin typeface="Comic Sans MS" panose="030F0702030302020204" pitchFamily="66" charset="0"/>
                    <a:ea typeface="Cambria Math" panose="02040503050406030204" pitchFamily="18" charset="0"/>
                  </a:rPr>
                  <a:t>p</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e negativo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𝑝</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oMath>
                </a14:m>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rad>
                        <m:radPr>
                          <m:degHide m:val="on"/>
                          <m:ctrlPr>
                            <a:rPr lang="pt-BR" altLang="pt-BR" b="0" i="1" smtClean="0">
                              <a:latin typeface="Cambria Math" panose="02040503050406030204" pitchFamily="18" charset="0"/>
                              <a:ea typeface="Cambria Math" panose="02040503050406030204" pitchFamily="18" charset="0"/>
                            </a:rPr>
                          </m:ctrlPr>
                        </m:radPr>
                        <m:deg/>
                        <m:e>
                          <m:r>
                            <a:rPr lang="pt-BR" altLang="pt-BR" b="0" i="1" smtClean="0">
                              <a:latin typeface="Cambria Math" panose="02040503050406030204" pitchFamily="18" charset="0"/>
                              <a:ea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rPr>
                            <m:t>+</m:t>
                          </m:r>
                          <m:sSup>
                            <m:sSupPr>
                              <m:ctrlPr>
                                <a:rPr lang="pt-BR" altLang="pt-BR" b="0" i="1" smtClean="0">
                                  <a:latin typeface="Cambria Math" panose="02040503050406030204" pitchFamily="18" charset="0"/>
                                  <a:ea typeface="Cambria Math" panose="02040503050406030204" pitchFamily="18" charset="0"/>
                                </a:rPr>
                              </m:ctrlPr>
                            </m:sSupPr>
                            <m:e>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𝑖</m:t>
                                      </m:r>
                                    </m:den>
                                  </m:f>
                                </m:e>
                              </m:d>
                            </m:e>
                            <m:sup>
                              <m:r>
                                <a:rPr lang="pt-BR" altLang="pt-BR" b="0" i="1" smtClean="0">
                                  <a:latin typeface="Cambria Math" panose="02040503050406030204" pitchFamily="18" charset="0"/>
                                  <a:ea typeface="Cambria Math" panose="02040503050406030204" pitchFamily="18" charset="0"/>
                                </a:rPr>
                                <m:t>2</m:t>
                              </m:r>
                            </m:sup>
                          </m:sSup>
                        </m:e>
                      </m:rad>
                    </m:oMath>
                  </m:oMathPara>
                </a14:m>
                <a:endParaRPr lang="pt-BR" altLang="pt-BR" baseline="30000"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effectLst/>
                    <a:latin typeface="Symbol" panose="05050102010706020507" pitchFamily="18" charset="2"/>
                    <a:ea typeface="Cambria Math" panose="02040503050406030204" pitchFamily="18" charset="0"/>
                  </a:rPr>
                  <a:t>w</a:t>
                </a:r>
                <a:r>
                  <a:rPr lang="pt-BR" altLang="pt-BR" dirty="0" smtClean="0">
                    <a:effectLst/>
                    <a:latin typeface="Comic Sans MS" panose="030F0702030302020204" pitchFamily="66" charset="0"/>
                    <a:ea typeface="Cambria Math" panose="02040503050406030204" pitchFamily="18" charset="0"/>
                  </a:rPr>
                  <a:t> &lt;&lt; |</a:t>
                </a:r>
                <a:r>
                  <a:rPr lang="pt-BR" altLang="pt-BR" dirty="0" err="1" smtClean="0">
                    <a:effectLst/>
                    <a:latin typeface="Comic Sans MS" panose="030F0702030302020204" pitchFamily="66" charset="0"/>
                    <a:ea typeface="Cambria Math" panose="02040503050406030204" pitchFamily="18" charset="0"/>
                  </a:rPr>
                  <a:t>p</a:t>
                </a:r>
                <a:r>
                  <a:rPr lang="pt-BR" altLang="pt-BR" baseline="-25000" dirty="0" err="1">
                    <a:effectLst/>
                    <a:latin typeface="Comic Sans MS" panose="030F0702030302020204" pitchFamily="66" charset="0"/>
                    <a:ea typeface="Cambria Math" panose="02040503050406030204" pitchFamily="18" charset="0"/>
                  </a:rPr>
                  <a:t>i</a:t>
                </a:r>
                <a:r>
                  <a:rPr lang="pt-BR" altLang="pt-BR" dirty="0" smtClean="0">
                    <a:effectLst/>
                    <a:latin typeface="Comic Sans MS" panose="030F0702030302020204" pitchFamily="66" charset="0"/>
                    <a:ea typeface="Cambria Math" panose="02040503050406030204" pitchFamily="18" charset="0"/>
                  </a:rPr>
                  <a:t>|    </a:t>
                </a:r>
                <a14:m>
                  <m:oMath xmlns:m="http://schemas.openxmlformats.org/officeDocument/2006/math">
                    <m:r>
                      <a:rPr lang="pt-BR" altLang="pt-BR" i="1">
                        <a:effectLst/>
                        <a:latin typeface="Cambria Math" panose="02040503050406030204" pitchFamily="18" charset="0"/>
                        <a:ea typeface="Cambria Math" panose="02040503050406030204" pitchFamily="18" charset="0"/>
                      </a:rPr>
                      <m:t>−</m:t>
                    </m:r>
                    <m:r>
                      <a:rPr lang="pt-BR" altLang="pt-BR" i="1">
                        <a:effectLst/>
                        <a:latin typeface="Cambria Math" panose="02040503050406030204" pitchFamily="18" charset="0"/>
                        <a:ea typeface="Cambria Math" panose="02040503050406030204" pitchFamily="18" charset="0"/>
                      </a:rPr>
                      <m:t>20</m:t>
                    </m:r>
                    <m:r>
                      <a:rPr lang="pt-BR" altLang="pt-BR" i="1">
                        <a:effectLst/>
                        <a:latin typeface="Cambria Math" panose="02040503050406030204" pitchFamily="18" charset="0"/>
                        <a:ea typeface="Cambria Math" panose="02040503050406030204" pitchFamily="18" charset="0"/>
                      </a:rPr>
                      <m:t>𝑙𝑜𝑔</m:t>
                    </m:r>
                    <m:d>
                      <m:dPr>
                        <m:begChr m:val="|"/>
                        <m:endChr m:val="|"/>
                        <m:ctrlPr>
                          <a:rPr lang="pt-BR" altLang="pt-BR" i="1">
                            <a:effectLst/>
                            <a:latin typeface="Cambria Math" panose="02040503050406030204" pitchFamily="18" charset="0"/>
                            <a:ea typeface="Cambria Math" panose="02040503050406030204" pitchFamily="18" charset="0"/>
                          </a:rPr>
                        </m:ctrlPr>
                      </m:dPr>
                      <m:e>
                        <m:d>
                          <m:dPr>
                            <m:ctrlPr>
                              <a:rPr lang="pt-BR" altLang="pt-BR" i="1">
                                <a:effectLst/>
                                <a:latin typeface="Cambria Math" panose="02040503050406030204" pitchFamily="18" charset="0"/>
                                <a:ea typeface="Cambria Math" panose="02040503050406030204" pitchFamily="18" charset="0"/>
                              </a:rPr>
                            </m:ctrlPr>
                          </m:dPr>
                          <m:e>
                            <m:r>
                              <a:rPr lang="pt-BR" altLang="pt-BR" i="1">
                                <a:effectLst/>
                                <a:latin typeface="Cambria Math" panose="02040503050406030204" pitchFamily="18" charset="0"/>
                                <a:ea typeface="Cambria Math" panose="02040503050406030204" pitchFamily="18" charset="0"/>
                              </a:rPr>
                              <m:t>1</m:t>
                            </m:r>
                            <m:r>
                              <a:rPr lang="pt-BR" altLang="pt-BR" i="1">
                                <a:effectLst/>
                                <a:latin typeface="Cambria Math" panose="02040503050406030204" pitchFamily="18" charset="0"/>
                                <a:ea typeface="Cambria Math" panose="02040503050406030204" pitchFamily="18" charset="0"/>
                              </a:rPr>
                              <m:t>−</m:t>
                            </m:r>
                            <m:f>
                              <m:fPr>
                                <m:type m:val="skw"/>
                                <m:ctrlPr>
                                  <a:rPr lang="pt-BR" altLang="pt-BR" i="1">
                                    <a:effectLst/>
                                    <a:latin typeface="Cambria Math" panose="02040503050406030204" pitchFamily="18" charset="0"/>
                                    <a:ea typeface="Cambria Math" panose="02040503050406030204" pitchFamily="18" charset="0"/>
                                  </a:rPr>
                                </m:ctrlPr>
                              </m:fPr>
                              <m:num>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𝑗</m:t>
                                </m:r>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i="1" smtClean="0">
                        <a:effectLst/>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effectLst/>
                    <a:ea typeface="Cambria Math" panose="02040503050406030204" pitchFamily="18" charset="0"/>
                  </a:rPr>
                  <a:t> </a:t>
                </a:r>
                <a14:m>
                  <m:oMath xmlns:m="http://schemas.openxmlformats.org/officeDocument/2006/math">
                    <m:r>
                      <a:rPr lang="pt-BR" altLang="pt-BR" i="1">
                        <a:effectLst/>
                        <a:latin typeface="Cambria Math" panose="02040503050406030204" pitchFamily="18" charset="0"/>
                        <a:ea typeface="Cambria Math" panose="02040503050406030204" pitchFamily="18" charset="0"/>
                      </a:rPr>
                      <m:t>−</m:t>
                    </m:r>
                    <m:r>
                      <a:rPr lang="pt-BR" altLang="pt-BR" i="1">
                        <a:effectLst/>
                        <a:latin typeface="Cambria Math" panose="02040503050406030204" pitchFamily="18" charset="0"/>
                        <a:ea typeface="Cambria Math" panose="02040503050406030204" pitchFamily="18" charset="0"/>
                      </a:rPr>
                      <m:t>20</m:t>
                    </m:r>
                    <m:func>
                      <m:funcPr>
                        <m:ctrlPr>
                          <a:rPr lang="pt-BR" altLang="pt-BR" b="0" i="1" smtClean="0">
                            <a:effectLst/>
                            <a:latin typeface="Cambria Math" panose="02040503050406030204" pitchFamily="18" charset="0"/>
                            <a:ea typeface="Cambria Math" panose="02040503050406030204" pitchFamily="18" charset="0"/>
                          </a:rPr>
                        </m:ctrlPr>
                      </m:funcPr>
                      <m:fName>
                        <m:r>
                          <m:rPr>
                            <m:sty m:val="p"/>
                          </m:rPr>
                          <a:rPr lang="pt-BR" altLang="pt-BR" i="0">
                            <a:effectLst/>
                            <a:latin typeface="Cambria Math" panose="02040503050406030204" pitchFamily="18" charset="0"/>
                            <a:ea typeface="Cambria Math" panose="02040503050406030204" pitchFamily="18" charset="0"/>
                          </a:rPr>
                          <m:t>log</m:t>
                        </m:r>
                      </m:fName>
                      <m:e>
                        <m:d>
                          <m:dPr>
                            <m:ctrlPr>
                              <a:rPr lang="pt-BR" altLang="pt-BR" b="0" i="1" smtClean="0">
                                <a:effectLst/>
                                <a:latin typeface="Cambria Math" panose="02040503050406030204" pitchFamily="18" charset="0"/>
                                <a:ea typeface="Cambria Math" panose="02040503050406030204" pitchFamily="18" charset="0"/>
                              </a:rPr>
                            </m:ctrlPr>
                          </m:dPr>
                          <m:e>
                            <m:r>
                              <a:rPr lang="pt-BR" altLang="pt-BR" b="0" i="0" smtClean="0">
                                <a:effectLst/>
                                <a:latin typeface="Cambria Math" panose="02040503050406030204" pitchFamily="18" charset="0"/>
                                <a:ea typeface="Cambria Math" panose="02040503050406030204" pitchFamily="18" charset="0"/>
                              </a:rPr>
                              <m:t>1</m:t>
                            </m:r>
                          </m:e>
                        </m:d>
                      </m:e>
                    </m:func>
                    <m:r>
                      <a:rPr lang="pt-BR" altLang="pt-BR" b="0" i="0" smtClean="0">
                        <a:effectLst/>
                        <a:latin typeface="Cambria Math" panose="02040503050406030204" pitchFamily="18" charset="0"/>
                        <a:ea typeface="Cambria Math" panose="02040503050406030204" pitchFamily="18" charset="0"/>
                      </a:rPr>
                      <m:t>=</m:t>
                    </m:r>
                    <m:r>
                      <a:rPr lang="pt-BR" altLang="pt-BR" b="0" i="0" smtClean="0">
                        <a:effectLst/>
                        <a:latin typeface="Cambria Math" panose="02040503050406030204" pitchFamily="18" charset="0"/>
                        <a:ea typeface="Cambria Math" panose="02040503050406030204" pitchFamily="18" charset="0"/>
                      </a:rPr>
                      <m:t>0</m:t>
                    </m:r>
                  </m:oMath>
                </a14:m>
                <a:endParaRPr lang="pt-BR" altLang="pt-BR" b="0" dirty="0" smtClean="0">
                  <a:effectLst/>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dirty="0">
                    <a:latin typeface="Comic Sans MS" panose="030F0702030302020204" pitchFamily="66" charset="0"/>
                    <a:ea typeface="Cambria Math" panose="02040503050406030204" pitchFamily="18" charset="0"/>
                  </a:rPr>
                  <a:t>|</a:t>
                </a:r>
                <a:r>
                  <a:rPr lang="pt-BR" altLang="pt-BR" dirty="0" err="1" smtClean="0">
                    <a:latin typeface="Comic Sans MS" panose="030F0702030302020204" pitchFamily="66" charset="0"/>
                    <a:ea typeface="Cambria Math" panose="02040503050406030204" pitchFamily="18" charset="0"/>
                  </a:rPr>
                  <a:t>p</a:t>
                </a:r>
                <a:r>
                  <a:rPr lang="pt-BR" altLang="pt-BR" baseline="-25000" dirty="0" err="1"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smtClean="0">
                    <a:latin typeface="Symbol" panose="05050102010706020507" pitchFamily="18" charset="2"/>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func>
                      <m:funcPr>
                        <m:ctrlPr>
                          <a:rPr lang="pt-BR" altLang="pt-BR" i="1">
                            <a:latin typeface="Cambria Math" panose="02040503050406030204" pitchFamily="18" charset="0"/>
                            <a:ea typeface="Cambria Math" panose="02040503050406030204" pitchFamily="18" charset="0"/>
                          </a:rPr>
                        </m:ctrlPr>
                      </m:funcPr>
                      <m:fName>
                        <m:r>
                          <m:rPr>
                            <m:sty m:val="p"/>
                          </m:rPr>
                          <a:rPr lang="pt-BR" altLang="pt-BR">
                            <a:latin typeface="Cambria Math" panose="02040503050406030204" pitchFamily="18" charset="0"/>
                            <a:ea typeface="Cambria Math" panose="02040503050406030204" pitchFamily="18" charset="0"/>
                          </a:rPr>
                          <m:t>log</m:t>
                        </m:r>
                      </m:fName>
                      <m:e>
                        <m:d>
                          <m:dPr>
                            <m:ctrlPr>
                              <a:rPr lang="pt-BR" altLang="pt-BR" i="1">
                                <a:latin typeface="Cambria Math" panose="02040503050406030204" pitchFamily="18" charset="0"/>
                                <a:ea typeface="Cambria Math" panose="02040503050406030204" pitchFamily="18" charset="0"/>
                              </a:rPr>
                            </m:ctrlPr>
                          </m:dPr>
                          <m:e>
                            <m:rad>
                              <m:radPr>
                                <m:degHide m:val="on"/>
                                <m:ctrlPr>
                                  <a:rPr lang="pt-BR" altLang="pt-BR" i="1" smtClean="0">
                                    <a:latin typeface="Cambria Math" panose="02040503050406030204" pitchFamily="18" charset="0"/>
                                    <a:ea typeface="Cambria Math" panose="02040503050406030204" pitchFamily="18" charset="0"/>
                                  </a:rPr>
                                </m:ctrlPr>
                              </m:radPr>
                              <m:deg/>
                              <m:e>
                                <m:r>
                                  <a:rPr lang="pt-BR" altLang="pt-BR" b="0" i="1" smtClean="0">
                                    <a:latin typeface="Cambria Math" panose="02040503050406030204" pitchFamily="18" charset="0"/>
                                    <a:ea typeface="Cambria Math" panose="02040503050406030204" pitchFamily="18" charset="0"/>
                                  </a:rPr>
                                  <m:t>2</m:t>
                                </m:r>
                              </m:e>
                            </m:rad>
                          </m:e>
                        </m:d>
                      </m:e>
                    </m:func>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3</m:t>
                    </m:r>
                    <m:r>
                      <a:rPr lang="pt-BR" altLang="pt-BR" b="0" i="1" smtClean="0">
                        <a:latin typeface="Cambria Math" panose="02040503050406030204" pitchFamily="18" charset="0"/>
                        <a:ea typeface="Cambria Math" panose="02040503050406030204" pitchFamily="18" charset="0"/>
                      </a:rPr>
                      <m:t> </m:t>
                    </m:r>
                    <m:r>
                      <a:rPr lang="pt-BR" altLang="pt-BR" b="0" i="1" smtClean="0">
                        <a:latin typeface="Cambria Math" panose="02040503050406030204" pitchFamily="18" charset="0"/>
                        <a:ea typeface="Cambria Math" panose="02040503050406030204" pitchFamily="18" charset="0"/>
                      </a:rPr>
                      <m:t>𝑑𝐵</m:t>
                    </m:r>
                  </m:oMath>
                </a14:m>
                <a:endParaRPr lang="pt-BR" altLang="pt-BR"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sz="2400" dirty="0" smtClean="0">
                    <a:effectLst/>
                    <a:latin typeface="Symbol" panose="05050102010706020507" pitchFamily="18" charset="2"/>
                    <a:ea typeface="Cambria Math" panose="02040503050406030204" pitchFamily="18" charset="0"/>
                  </a:rPr>
                  <a:t>w</a:t>
                </a:r>
                <a:r>
                  <a:rPr lang="pt-BR" altLang="pt-BR" sz="2400" dirty="0">
                    <a:effectLst/>
                    <a:latin typeface="Comic Sans MS" panose="030F0702030302020204" pitchFamily="66" charset="0"/>
                    <a:ea typeface="Cambria Math" panose="02040503050406030204" pitchFamily="18" charset="0"/>
                  </a:rPr>
                  <a:t> </a:t>
                </a:r>
                <a:r>
                  <a:rPr lang="pt-BR" altLang="pt-BR" sz="2400" dirty="0" smtClean="0">
                    <a:effectLst/>
                    <a:latin typeface="Comic Sans MS" panose="030F0702030302020204" pitchFamily="66" charset="0"/>
                    <a:ea typeface="Cambria Math" panose="02040503050406030204" pitchFamily="18" charset="0"/>
                  </a:rPr>
                  <a:t>&gt;&gt; </a:t>
                </a:r>
                <a:r>
                  <a:rPr lang="pt-BR" altLang="pt-BR" sz="2400" dirty="0">
                    <a:effectLst/>
                    <a:latin typeface="Comic Sans MS" panose="030F0702030302020204" pitchFamily="66" charset="0"/>
                    <a:ea typeface="Cambria Math" panose="02040503050406030204" pitchFamily="18" charset="0"/>
                  </a:rPr>
                  <a:t>|</a:t>
                </a:r>
                <a:r>
                  <a:rPr lang="pt-BR" altLang="pt-BR" sz="2400" dirty="0" err="1" smtClean="0">
                    <a:effectLst/>
                    <a:latin typeface="Comic Sans MS" panose="030F0702030302020204" pitchFamily="66" charset="0"/>
                    <a:ea typeface="Cambria Math" panose="02040503050406030204" pitchFamily="18" charset="0"/>
                  </a:rPr>
                  <a:t>p</a:t>
                </a:r>
                <a:r>
                  <a:rPr lang="pt-BR" altLang="pt-BR" sz="2400" baseline="-25000" dirty="0" err="1" smtClean="0">
                    <a:effectLst/>
                    <a:latin typeface="Comic Sans MS" panose="030F0702030302020204" pitchFamily="66" charset="0"/>
                    <a:ea typeface="Cambria Math" panose="02040503050406030204" pitchFamily="18" charset="0"/>
                  </a:rPr>
                  <a:t>i</a:t>
                </a:r>
                <a:r>
                  <a:rPr lang="pt-BR" altLang="pt-BR" sz="2400" dirty="0" smtClean="0">
                    <a:effectLst/>
                    <a:latin typeface="Comic Sans MS" panose="030F0702030302020204" pitchFamily="66" charset="0"/>
                    <a:ea typeface="Cambria Math" panose="02040503050406030204" pitchFamily="18" charset="0"/>
                  </a:rPr>
                  <a:t>|     </a:t>
                </a:r>
                <a14:m>
                  <m:oMath xmlns:m="http://schemas.openxmlformats.org/officeDocument/2006/math">
                    <m:r>
                      <a:rPr lang="pt-BR" altLang="pt-BR" sz="2400" b="0" i="0" smtClean="0">
                        <a:effectLst/>
                        <a:latin typeface="Cambria Math" panose="02040503050406030204" pitchFamily="18" charset="0"/>
                        <a:ea typeface="Cambria Math" panose="02040503050406030204" pitchFamily="18" charset="0"/>
                      </a:rPr>
                      <m:t>   </m:t>
                    </m:r>
                    <m:r>
                      <a:rPr lang="pt-BR" altLang="pt-BR" sz="2400" i="1">
                        <a:effectLst/>
                        <a:latin typeface="Cambria Math" panose="02040503050406030204" pitchFamily="18" charset="0"/>
                        <a:ea typeface="Cambria Math" panose="02040503050406030204" pitchFamily="18" charset="0"/>
                      </a:rPr>
                      <m:t>−</m:t>
                    </m:r>
                    <m:r>
                      <a:rPr lang="pt-BR" altLang="pt-BR" sz="2400" i="1">
                        <a:effectLst/>
                        <a:latin typeface="Cambria Math" panose="02040503050406030204" pitchFamily="18" charset="0"/>
                        <a:ea typeface="Cambria Math" panose="02040503050406030204" pitchFamily="18" charset="0"/>
                      </a:rPr>
                      <m:t>20</m:t>
                    </m:r>
                    <m:r>
                      <a:rPr lang="pt-BR" altLang="pt-BR" sz="2400" i="1">
                        <a:effectLst/>
                        <a:latin typeface="Cambria Math" panose="02040503050406030204" pitchFamily="18" charset="0"/>
                        <a:ea typeface="Cambria Math" panose="02040503050406030204" pitchFamily="18" charset="0"/>
                      </a:rPr>
                      <m:t>𝑙𝑜𝑔</m:t>
                    </m:r>
                    <m:d>
                      <m:dPr>
                        <m:begChr m:val="|"/>
                        <m:endChr m:val="|"/>
                        <m:ctrlPr>
                          <a:rPr lang="pt-BR" altLang="pt-BR" sz="2400" i="1">
                            <a:effectLst/>
                            <a:latin typeface="Cambria Math" panose="02040503050406030204" pitchFamily="18" charset="0"/>
                            <a:ea typeface="Cambria Math" panose="02040503050406030204" pitchFamily="18" charset="0"/>
                          </a:rPr>
                        </m:ctrlPr>
                      </m:dPr>
                      <m:e>
                        <m:d>
                          <m:dPr>
                            <m:ctrlPr>
                              <a:rPr lang="pt-BR" altLang="pt-BR" sz="2400" i="1">
                                <a:effectLst/>
                                <a:latin typeface="Cambria Math" panose="02040503050406030204" pitchFamily="18" charset="0"/>
                                <a:ea typeface="Cambria Math" panose="02040503050406030204" pitchFamily="18" charset="0"/>
                              </a:rPr>
                            </m:ctrlPr>
                          </m:dPr>
                          <m:e>
                            <m:r>
                              <a:rPr lang="pt-BR" altLang="pt-BR" sz="2400" i="1">
                                <a:effectLst/>
                                <a:latin typeface="Cambria Math" panose="02040503050406030204" pitchFamily="18" charset="0"/>
                                <a:ea typeface="Cambria Math" panose="02040503050406030204" pitchFamily="18" charset="0"/>
                              </a:rPr>
                              <m:t>1</m:t>
                            </m:r>
                            <m:r>
                              <a:rPr lang="pt-BR" altLang="pt-BR" sz="2400" i="1">
                                <a:effectLst/>
                                <a:latin typeface="Cambria Math" panose="02040503050406030204" pitchFamily="18" charset="0"/>
                                <a:ea typeface="Cambria Math" panose="02040503050406030204" pitchFamily="18" charset="0"/>
                              </a:rPr>
                              <m:t>−</m:t>
                            </m:r>
                            <m:f>
                              <m:fPr>
                                <m:type m:val="skw"/>
                                <m:ctrlPr>
                                  <a:rPr lang="pt-BR" altLang="pt-BR" sz="2400" i="1">
                                    <a:effectLst/>
                                    <a:latin typeface="Cambria Math" panose="02040503050406030204" pitchFamily="18" charset="0"/>
                                    <a:ea typeface="Cambria Math" panose="02040503050406030204" pitchFamily="18" charset="0"/>
                                  </a:rPr>
                                </m:ctrlPr>
                              </m:fPr>
                              <m:num>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b="0" i="1"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sz="2400" b="0" i="1" smtClean="0">
                        <a:effectLst/>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effectLst/>
                        <a:latin typeface="Cambria Math" panose="02040503050406030204" pitchFamily="18" charset="0"/>
                        <a:ea typeface="Cambria Math" panose="02040503050406030204" pitchFamily="18" charset="0"/>
                      </a:rPr>
                      <m:t>−</m:t>
                    </m:r>
                    <m:r>
                      <a:rPr lang="pt-BR" altLang="pt-BR" sz="2400" i="1">
                        <a:effectLst/>
                        <a:latin typeface="Cambria Math" panose="02040503050406030204" pitchFamily="18" charset="0"/>
                        <a:ea typeface="Cambria Math" panose="02040503050406030204" pitchFamily="18" charset="0"/>
                      </a:rPr>
                      <m:t>20</m:t>
                    </m:r>
                    <m:r>
                      <a:rPr lang="pt-BR" altLang="pt-BR" sz="2400" i="1">
                        <a:effectLst/>
                        <a:latin typeface="Cambria Math" panose="02040503050406030204" pitchFamily="18" charset="0"/>
                        <a:ea typeface="Cambria Math" panose="02040503050406030204" pitchFamily="18" charset="0"/>
                      </a:rPr>
                      <m:t>𝑙𝑜𝑔</m:t>
                    </m:r>
                    <m:rad>
                      <m:radPr>
                        <m:degHide m:val="on"/>
                        <m:ctrlPr>
                          <a:rPr lang="pt-BR" altLang="pt-BR" sz="2400" i="1">
                            <a:effectLst/>
                            <a:latin typeface="Cambria Math" panose="02040503050406030204" pitchFamily="18" charset="0"/>
                            <a:ea typeface="Cambria Math" panose="02040503050406030204" pitchFamily="18" charset="0"/>
                          </a:rPr>
                        </m:ctrlPr>
                      </m:radPr>
                      <m:deg/>
                      <m:e>
                        <m:sSup>
                          <m:sSupPr>
                            <m:ctrlPr>
                              <a:rPr lang="pt-BR" altLang="pt-BR" sz="2400" i="1">
                                <a:effectLst/>
                                <a:latin typeface="Cambria Math" panose="02040503050406030204" pitchFamily="18" charset="0"/>
                                <a:ea typeface="Cambria Math" panose="02040503050406030204" pitchFamily="18" charset="0"/>
                              </a:rPr>
                            </m:ctrlPr>
                          </m:sSupPr>
                          <m:e>
                            <m:d>
                              <m:dPr>
                                <m:ctrlPr>
                                  <a:rPr lang="pt-BR" altLang="pt-BR" sz="2400" i="1">
                                    <a:effectLst/>
                                    <a:latin typeface="Cambria Math" panose="02040503050406030204" pitchFamily="18" charset="0"/>
                                    <a:ea typeface="Cambria Math" panose="02040503050406030204" pitchFamily="18" charset="0"/>
                                  </a:rPr>
                                </m:ctrlPr>
                              </m:dPr>
                              <m:e>
                                <m:f>
                                  <m:fPr>
                                    <m:type m:val="skw"/>
                                    <m:ctrlPr>
                                      <a:rPr lang="pt-BR" altLang="pt-BR" sz="2400" i="1" smtClean="0">
                                        <a:effectLst/>
                                        <a:latin typeface="Cambria Math" panose="02040503050406030204" pitchFamily="18" charset="0"/>
                                        <a:ea typeface="Cambria Math" panose="02040503050406030204" pitchFamily="18" charset="0"/>
                                      </a:rPr>
                                    </m:ctrlPr>
                                  </m:fPr>
                                  <m:num>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b="0" i="1"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e>
                          <m:sup>
                            <m:r>
                              <a:rPr lang="pt-BR" altLang="pt-BR" sz="2400" i="1">
                                <a:effectLst/>
                                <a:latin typeface="Cambria Math" panose="02040503050406030204" pitchFamily="18" charset="0"/>
                                <a:ea typeface="Cambria Math" panose="02040503050406030204" pitchFamily="18" charset="0"/>
                              </a:rPr>
                              <m:t>2</m:t>
                            </m:r>
                          </m:sup>
                        </m:sSup>
                      </m:e>
                    </m:rad>
                    <m:r>
                      <a:rPr lang="pt-BR" altLang="pt-BR" sz="2400" b="0" i="0" smtClean="0">
                        <a:effectLst/>
                        <a:latin typeface="Cambria Math" panose="02040503050406030204" pitchFamily="18" charset="0"/>
                        <a:ea typeface="Cambria Math" panose="02040503050406030204" pitchFamily="18" charset="0"/>
                      </a:rPr>
                      <m:t>=−</m:t>
                    </m:r>
                    <m:r>
                      <a:rPr lang="pt-BR" altLang="pt-BR" sz="2400" i="1">
                        <a:effectLst/>
                        <a:latin typeface="Cambria Math" panose="02040503050406030204" pitchFamily="18" charset="0"/>
                        <a:ea typeface="Cambria Math" panose="02040503050406030204" pitchFamily="18" charset="0"/>
                      </a:rPr>
                      <m:t>20</m:t>
                    </m:r>
                    <m:r>
                      <a:rPr lang="pt-BR" altLang="pt-BR" sz="2400" i="1">
                        <a:effectLst/>
                        <a:latin typeface="Cambria Math" panose="02040503050406030204" pitchFamily="18" charset="0"/>
                        <a:ea typeface="Cambria Math" panose="02040503050406030204" pitchFamily="18" charset="0"/>
                      </a:rPr>
                      <m:t>𝑙𝑜𝑔</m:t>
                    </m:r>
                    <m:d>
                      <m:dPr>
                        <m:ctrlPr>
                          <a:rPr lang="pt-BR" altLang="pt-BR" sz="2400" i="1">
                            <a:effectLst/>
                            <a:latin typeface="Cambria Math" panose="02040503050406030204" pitchFamily="18" charset="0"/>
                            <a:ea typeface="Cambria Math" panose="02040503050406030204" pitchFamily="18" charset="0"/>
                          </a:rPr>
                        </m:ctrlPr>
                      </m:dPr>
                      <m:e>
                        <m:f>
                          <m:fPr>
                            <m:type m:val="skw"/>
                            <m:ctrlPr>
                              <a:rPr lang="pt-BR" altLang="pt-BR" sz="2400" i="1">
                                <a:effectLst/>
                                <a:latin typeface="Cambria Math" panose="02040503050406030204" pitchFamily="18" charset="0"/>
                                <a:ea typeface="Cambria Math" panose="02040503050406030204" pitchFamily="18" charset="0"/>
                              </a:rPr>
                            </m:ctrlPr>
                          </m:fPr>
                          <m:num>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b="0" i="1"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oMath>
                </a14:m>
                <a:endParaRPr lang="pt-BR" altLang="pt-BR" sz="2400" dirty="0" smtClean="0">
                  <a:effectLst/>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sz="2400" dirty="0" smtClean="0">
                  <a:effectLst/>
                  <a:latin typeface="Symbol" panose="05050102010706020507" pitchFamily="18" charset="2"/>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510540" y="675005"/>
                <a:ext cx="11170920" cy="5753735"/>
              </a:xfrm>
              <a:prstGeom prst="rect">
                <a:avLst/>
              </a:prstGeom>
              <a:blipFill rotWithShape="1">
                <a:blip r:embed="rId1"/>
                <a:stretch>
                  <a:fillRect b="-4359"/>
                </a:stretch>
              </a:blipFill>
            </p:spPr>
            <p:txBody>
              <a:bodyPr/>
              <a:lstStyle/>
              <a:p>
                <a:r>
                  <a:rPr lang="pt-BR" altLang="en-US">
                    <a:noFill/>
                  </a:rPr>
                  <a:t> </a:t>
                </a:r>
              </a:p>
            </p:txBody>
          </p:sp>
        </mc:Fallback>
      </mc:AlternateContent>
    </p:spTree>
  </p:cSld>
  <p:clrMapOvr>
    <a:masterClrMapping/>
  </p:clrMapOvr>
</p:sld>
</file>

<file path=ppt/slides/slide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6" name="CaixaDeTexto 25"/>
          <p:cNvSpPr txBox="1"/>
          <p:nvPr/>
        </p:nvSpPr>
        <p:spPr>
          <a:xfrm>
            <a:off x="361213" y="2211040"/>
            <a:ext cx="2842445" cy="52322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&lt;&lt;|</a:t>
            </a:r>
            <a:r>
              <a:rPr lang="pt-BR" sz="2800" dirty="0" err="1" smtClean="0">
                <a:latin typeface="Comic Sans MS" panose="030F0702030302020204" pitchFamily="66" charset="0"/>
              </a:rPr>
              <a:t>pi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p:cxnSp>
        <p:nvCxnSpPr>
          <p:cNvPr id="3" name="Conector de Seta Reta 2"/>
          <p:cNvCxnSpPr/>
          <p:nvPr/>
        </p:nvCxnSpPr>
        <p:spPr>
          <a:xfrm flipH="1">
            <a:off x="2848776" y="119280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721906" y="215325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609965" y="2159635"/>
            <a:ext cx="1990725" cy="460375"/>
          </a:xfrm>
          <a:prstGeom prst="rect">
            <a:avLst/>
          </a:prstGeom>
          <a:noFill/>
        </p:spPr>
        <p:txBody>
          <a:bodyPr wrap="square" rtlCol="0">
            <a:spAutoFit/>
          </a:bodyPr>
          <a:lstStyle/>
          <a:p>
            <a:r>
              <a:rPr lang="pt-BR" sz="2400" dirty="0">
                <a:latin typeface="Symbol" panose="05050102010706020507" pitchFamily="18" charset="2"/>
              </a:rPr>
              <a:t>w</a:t>
            </a:r>
            <a:r>
              <a:rPr lang="pt-BR" sz="2400" dirty="0" smtClean="0">
                <a:latin typeface="Symbol" panose="05050102010706020507" pitchFamily="18" charset="2"/>
              </a:rPr>
              <a:t> </a:t>
            </a:r>
            <a:r>
              <a:rPr lang="pt-BR" sz="2400" dirty="0" smtClean="0">
                <a:latin typeface="Comic Sans MS" panose="030F0702030302020204" pitchFamily="66" charset="0"/>
              </a:rPr>
              <a:t>(</a:t>
            </a:r>
            <a:r>
              <a:rPr lang="pt-BR" sz="2400" dirty="0" err="1" smtClean="0">
                <a:latin typeface="Comic Sans MS" panose="030F0702030302020204" pitchFamily="66" charset="0"/>
              </a:rPr>
              <a:t>rad</a:t>
            </a:r>
            <a:r>
              <a:rPr lang="pt-BR" sz="2400" dirty="0" smtClean="0">
                <a:latin typeface="Comic Sans MS" panose="030F0702030302020204" pitchFamily="66" charset="0"/>
              </a:rPr>
              <a:t>/</a:t>
            </a:r>
            <a:r>
              <a:rPr lang="pt-BR" sz="2400" dirty="0" err="1" smtClean="0">
                <a:latin typeface="Comic Sans MS" panose="030F0702030302020204" pitchFamily="66" charset="0"/>
              </a:rPr>
              <a:t>seg</a:t>
            </a:r>
            <a:r>
              <a:rPr lang="pt-BR" sz="2400" dirty="0" smtClean="0">
                <a:latin typeface="Comic Sans MS" panose="030F0702030302020204" pitchFamily="66" charset="0"/>
              </a:rPr>
              <a:t>)</a:t>
            </a:r>
            <a:endParaRPr lang="pt-BR" sz="2400" dirty="0" smtClean="0">
              <a:latin typeface="Comic Sans MS" panose="030F0702030302020204" pitchFamily="66" charset="0"/>
            </a:endParaRPr>
          </a:p>
        </p:txBody>
      </p:sp>
      <p:sp>
        <p:nvSpPr>
          <p:cNvPr id="8" name="CaixaDeTexto 7"/>
          <p:cNvSpPr txBox="1"/>
          <p:nvPr/>
        </p:nvSpPr>
        <p:spPr>
          <a:xfrm>
            <a:off x="2390108" y="1194234"/>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18" name="Conector Reto 17"/>
          <p:cNvCxnSpPr/>
          <p:nvPr/>
        </p:nvCxnSpPr>
        <p:spPr>
          <a:xfrm>
            <a:off x="2477090" y="352704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15338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58183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58183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54373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7" name="Forma livre 26"/>
          <p:cNvSpPr/>
          <p:nvPr/>
        </p:nvSpPr>
        <p:spPr>
          <a:xfrm>
            <a:off x="1721906" y="2146887"/>
            <a:ext cx="6516111" cy="375453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9" name="CaixaDeTexto 28"/>
          <p:cNvSpPr txBox="1"/>
          <p:nvPr/>
        </p:nvSpPr>
        <p:spPr>
          <a:xfrm>
            <a:off x="4036771" y="1752407"/>
            <a:ext cx="54694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a:t>
            </a:r>
            <a:r>
              <a:rPr lang="pt-BR" dirty="0" err="1" smtClean="0">
                <a:latin typeface="Comic Sans MS" panose="030F0702030302020204" pitchFamily="66" charset="0"/>
              </a:rPr>
              <a:t>p</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0" name="CaixaDeTexto 29"/>
          <p:cNvSpPr txBox="1"/>
          <p:nvPr/>
        </p:nvSpPr>
        <p:spPr>
          <a:xfrm>
            <a:off x="5344908" y="1749405"/>
            <a:ext cx="79220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715987" y="1782334"/>
            <a:ext cx="933269"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1890694" y="3215145"/>
            <a:ext cx="901297"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33" name="CaixaDeTexto 32"/>
          <p:cNvSpPr txBox="1"/>
          <p:nvPr/>
        </p:nvSpPr>
        <p:spPr>
          <a:xfrm>
            <a:off x="1927150" y="4561340"/>
            <a:ext cx="901297"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cxnSp>
        <p:nvCxnSpPr>
          <p:cNvPr id="35" name="Conector Reto 34"/>
          <p:cNvCxnSpPr/>
          <p:nvPr/>
        </p:nvCxnSpPr>
        <p:spPr>
          <a:xfrm>
            <a:off x="3536450" y="1543736"/>
            <a:ext cx="5071826" cy="470950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9" name="CaixaDeTexto 38"/>
          <p:cNvSpPr txBox="1"/>
          <p:nvPr/>
        </p:nvSpPr>
        <p:spPr>
          <a:xfrm>
            <a:off x="6380555" y="3798357"/>
            <a:ext cx="1414170"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cxnSp>
        <p:nvCxnSpPr>
          <p:cNvPr id="52" name="Conector Reto 51"/>
          <p:cNvCxnSpPr/>
          <p:nvPr/>
        </p:nvCxnSpPr>
        <p:spPr>
          <a:xfrm>
            <a:off x="2588556" y="473238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3" name="Espaço Reservado para Conteúdo 2"/>
          <p:cNvSpPr txBox="1"/>
          <p:nvPr/>
        </p:nvSpPr>
        <p:spPr>
          <a:xfrm>
            <a:off x="567055" y="220980"/>
            <a:ext cx="3469640" cy="73660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sp>
        <p:nvSpPr>
          <p:cNvPr id="54" name="Forma livre 53"/>
          <p:cNvSpPr/>
          <p:nvPr/>
        </p:nvSpPr>
        <p:spPr>
          <a:xfrm>
            <a:off x="4242062" y="1310326"/>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CaixaDeTexto 54"/>
          <p:cNvSpPr txBox="1"/>
          <p:nvPr/>
        </p:nvSpPr>
        <p:spPr>
          <a:xfrm>
            <a:off x="4756712" y="1114250"/>
            <a:ext cx="601447" cy="369332"/>
          </a:xfrm>
          <a:prstGeom prst="rect">
            <a:avLst/>
          </a:prstGeom>
          <a:noFill/>
        </p:spPr>
        <p:txBody>
          <a:bodyPr wrap="none" rtlCol="0">
            <a:spAutoFit/>
          </a:bodyPr>
          <a:lstStyle/>
          <a:p>
            <a:r>
              <a:rPr lang="pt-BR" dirty="0" smtClean="0"/>
              <a:t>3 dB</a:t>
            </a:r>
            <a:endParaRPr lang="pt-BR" dirty="0"/>
          </a:p>
        </p:txBody>
      </p:sp>
      <mc:AlternateContent xmlns:mc="http://schemas.openxmlformats.org/markup-compatibility/2006">
        <mc:Choice xmlns:a14="http://schemas.microsoft.com/office/drawing/2010/main" Requires="a14">
          <p:sp>
            <p:nvSpPr>
              <p:cNvPr id="7" name="CaixaDeTexto 6"/>
              <p:cNvSpPr txBox="1"/>
              <p:nvPr/>
            </p:nvSpPr>
            <p:spPr>
              <a:xfrm>
                <a:off x="7794725" y="5041607"/>
                <a:ext cx="3761740" cy="904875"/>
              </a:xfrm>
              <a:prstGeom prst="rect">
                <a:avLst/>
              </a:prstGeom>
              <a:solidFill>
                <a:srgbClr val="FFFFCC"/>
              </a:solidFill>
            </p:spPr>
            <p:txBody>
              <a:bodyPr wrap="none" rtlCol="0">
                <a:spAutoFit/>
              </a:bodyPr>
              <a:lstStyle/>
              <a:p>
                <a:r>
                  <a:rPr lang="pt-BR" sz="2800" dirty="0" smtClean="0">
                    <a:latin typeface="Comic Sans MS" panose="030F0702030302020204" pitchFamily="66" charset="0"/>
                  </a:rPr>
                  <a:t>para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err="1" smtClean="0">
                    <a:latin typeface="Comic Sans MS" panose="030F0702030302020204" pitchFamily="66" charset="0"/>
                  </a:rPr>
                  <a:t>pi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14:m>
                  <m:oMath xmlns:m="http://schemas.openxmlformats.org/officeDocument/2006/math">
                    <m:r>
                      <a:rPr lang="pt-BR" altLang="pt-BR" sz="2800" b="0" i="0" smtClean="0">
                        <a:latin typeface="Cambria Math" panose="02040503050406030204" pitchFamily="18" charset="0"/>
                        <a:ea typeface="Cambria Math" panose="02040503050406030204" pitchFamily="18" charset="0"/>
                      </a:rPr>
                      <m:t>   </m:t>
                    </m:r>
                    <m:r>
                      <a:rPr lang="en-US" altLang="pt-BR" sz="2800" b="0" i="0" smtClean="0">
                        <a:latin typeface="Cambria Math" panose="02040503050406030204" pitchFamily="18" charset="0"/>
                        <a:ea typeface="Cambria Math" panose="02040503050406030204" pitchFamily="18" charset="0"/>
                      </a:rPr>
                      <m:t>|</m:t>
                    </m:r>
                    <m:f>
                      <m:fPr>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𝟏</m:t>
                        </m:r>
                      </m:num>
                      <m:den>
                        <m:r>
                          <a:rPr lang="pt-BR" altLang="pt-BR" sz="2800" b="1" i="1">
                            <a:latin typeface="Cambria Math" panose="02040503050406030204" pitchFamily="18" charset="0"/>
                            <a:ea typeface="Cambria Math" panose="02040503050406030204" pitchFamily="18" charset="0"/>
                          </a:rPr>
                          <m:t>−</m:t>
                        </m:r>
                        <m:f>
                          <m:fPr>
                            <m:type m:val="skw"/>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𝒔</m:t>
                            </m:r>
                          </m:num>
                          <m:den>
                            <m:r>
                              <a:rPr lang="pt-BR" altLang="pt-BR" sz="2800" b="1" i="1">
                                <a:latin typeface="Cambria Math" panose="02040503050406030204" pitchFamily="18" charset="0"/>
                                <a:ea typeface="Cambria Math" panose="02040503050406030204" pitchFamily="18" charset="0"/>
                              </a:rPr>
                              <m:t>𝒑</m:t>
                            </m:r>
                            <m:r>
                              <a:rPr lang="en-US" altLang="pt-BR" sz="2800" b="1" i="1" baseline="-25000">
                                <a:latin typeface="Cambria Math" panose="02040503050406030204" pitchFamily="18" charset="0"/>
                                <a:ea typeface="Cambria Math" panose="02040503050406030204" pitchFamily="18" charset="0"/>
                              </a:rPr>
                              <m:t>𝒊</m:t>
                            </m:r>
                          </m:den>
                        </m:f>
                      </m:den>
                    </m:f>
                    <m:r>
                      <a:rPr lang="en-US" altLang="pt-BR" sz="2800" b="1" i="1">
                        <a:latin typeface="Cambria Math" panose="02040503050406030204" pitchFamily="18" charset="0"/>
                        <a:ea typeface="Cambria Math" panose="02040503050406030204" pitchFamily="18" charset="0"/>
                      </a:rPr>
                      <m:t>|</m:t>
                    </m:r>
                  </m:oMath>
                </a14:m>
                <a:endParaRPr lang="pt-BR" sz="2800" dirty="0">
                  <a:latin typeface="Symbol" panose="05050102010706020507" pitchFamily="18" charset="2"/>
                </a:endParaRPr>
              </a:p>
            </p:txBody>
          </p:sp>
        </mc:Choice>
        <mc:Fallback>
          <p:sp>
            <p:nvSpPr>
              <p:cNvPr id="7" name="CaixaDeTexto 6"/>
              <p:cNvSpPr txBox="1">
                <a:spLocks noRot="1" noChangeAspect="1" noMove="1" noResize="1" noEditPoints="1" noAdjustHandles="1" noChangeArrowheads="1" noChangeShapeType="1" noTextEdit="1"/>
              </p:cNvSpPr>
              <p:nvPr/>
            </p:nvSpPr>
            <p:spPr>
              <a:xfrm>
                <a:off x="7794725" y="5041607"/>
                <a:ext cx="3761740" cy="904875"/>
              </a:xfrm>
              <a:prstGeom prst="rect">
                <a:avLst/>
              </a:prstGeom>
              <a:blipFill rotWithShape="1">
                <a:blip r:embed="rId1"/>
                <a:stretch>
                  <a:fillRect l="-3" t="-38" r="-673" b="-192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Retângulo 5"/>
              <p:cNvSpPr/>
              <p:nvPr/>
            </p:nvSpPr>
            <p:spPr>
              <a:xfrm>
                <a:off x="9446512" y="720952"/>
                <a:ext cx="1322705" cy="92138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f>
                        <m:fPr>
                          <m:ctrlPr>
                            <a:rPr lang="pt-BR" altLang="pt-BR" sz="2400" b="1" i="1" smtClean="0">
                              <a:latin typeface="Cambria Math" panose="02040503050406030204" pitchFamily="18" charset="0"/>
                              <a:ea typeface="Cambria Math" panose="02040503050406030204" pitchFamily="18" charset="0"/>
                            </a:rPr>
                          </m:ctrlPr>
                        </m:fPr>
                        <m:num>
                          <m:r>
                            <a:rPr lang="pt-BR" altLang="pt-BR" sz="2400" b="1" i="1" smtClean="0">
                              <a:latin typeface="Cambria Math" panose="02040503050406030204" pitchFamily="18" charset="0"/>
                              <a:ea typeface="Cambria Math" panose="02040503050406030204" pitchFamily="18" charset="0"/>
                            </a:rPr>
                            <m:t>𝟏</m:t>
                          </m:r>
                        </m:num>
                        <m:den>
                          <m:r>
                            <a:rPr lang="pt-BR" altLang="pt-BR" sz="2400" b="1" i="1" smtClean="0">
                              <a:latin typeface="Cambria Math" panose="02040503050406030204" pitchFamily="18" charset="0"/>
                              <a:ea typeface="Cambria Math" panose="02040503050406030204" pitchFamily="18" charset="0"/>
                            </a:rPr>
                            <m:t>𝟏</m:t>
                          </m:r>
                          <m:r>
                            <a:rPr lang="pt-BR" altLang="pt-BR" sz="2400" b="1" i="1">
                              <a:latin typeface="Cambria Math" panose="02040503050406030204" pitchFamily="18" charset="0"/>
                              <a:ea typeface="Cambria Math" panose="02040503050406030204" pitchFamily="18" charset="0"/>
                            </a:rPr>
                            <m:t>−</m:t>
                          </m:r>
                          <m:f>
                            <m:fPr>
                              <m:type m:val="skw"/>
                              <m:ctrlPr>
                                <a:rPr lang="pt-BR" altLang="pt-BR" sz="2400" b="1" i="1">
                                  <a:latin typeface="Cambria Math" panose="02040503050406030204" pitchFamily="18" charset="0"/>
                                  <a:ea typeface="Cambria Math" panose="02040503050406030204" pitchFamily="18" charset="0"/>
                                </a:rPr>
                              </m:ctrlPr>
                            </m:fPr>
                            <m:num>
                              <m:r>
                                <a:rPr lang="pt-BR" altLang="pt-BR" sz="2400" b="1" i="1">
                                  <a:latin typeface="Cambria Math" panose="02040503050406030204" pitchFamily="18" charset="0"/>
                                  <a:ea typeface="Cambria Math" panose="02040503050406030204" pitchFamily="18" charset="0"/>
                                </a:rPr>
                                <m:t>𝒔</m:t>
                              </m:r>
                            </m:num>
                            <m:den>
                              <m:r>
                                <a:rPr lang="pt-BR" altLang="pt-BR" sz="2400" b="1" i="1">
                                  <a:latin typeface="Cambria Math" panose="02040503050406030204" pitchFamily="18" charset="0"/>
                                  <a:ea typeface="Cambria Math" panose="02040503050406030204" pitchFamily="18" charset="0"/>
                                </a:rPr>
                                <m:t>𝒑</m:t>
                              </m:r>
                              <m:r>
                                <a:rPr lang="en-US" altLang="pt-BR" sz="2400" b="1" i="1" baseline="-25000">
                                  <a:latin typeface="Cambria Math" panose="02040503050406030204" pitchFamily="18" charset="0"/>
                                  <a:ea typeface="Cambria Math" panose="02040503050406030204" pitchFamily="18" charset="0"/>
                                </a:rPr>
                                <m:t>𝒊</m:t>
                              </m:r>
                            </m:den>
                          </m:f>
                        </m:den>
                      </m:f>
                    </m:oMath>
                  </m:oMathPara>
                </a14:m>
                <a:endParaRPr lang="pt-BR" b="1" dirty="0"/>
              </a:p>
            </p:txBody>
          </p:sp>
        </mc:Choice>
        <mc:Fallback>
          <p:sp>
            <p:nvSpPr>
              <p:cNvPr id="6" name="Retângulo 5"/>
              <p:cNvSpPr>
                <a:spLocks noRot="1" noChangeAspect="1" noMove="1" noResize="1" noEditPoints="1" noAdjustHandles="1" noChangeArrowheads="1" noChangeShapeType="1" noTextEdit="1"/>
              </p:cNvSpPr>
              <p:nvPr/>
            </p:nvSpPr>
            <p:spPr>
              <a:xfrm>
                <a:off x="9446512" y="720952"/>
                <a:ext cx="1322705" cy="921385"/>
              </a:xfrm>
              <a:prstGeom prst="rect">
                <a:avLst/>
              </a:prstGeom>
              <a:blipFill rotWithShape="1">
                <a:blip r:embed="rId2"/>
                <a:stretch>
                  <a:fillRect l="-19" t="-25" r="19" b="-802"/>
                </a:stretch>
              </a:blipFill>
            </p:spPr>
            <p:txBody>
              <a:bodyPr/>
              <a:lstStyle/>
              <a:p>
                <a:r>
                  <a:rPr lang="pt-BR" altLang="en-US">
                    <a:noFill/>
                  </a:rPr>
                  <a:t> </a:t>
                </a:r>
              </a:p>
            </p:txBody>
          </p:sp>
        </mc:Fallback>
      </mc:AlternateContent>
    </p:spTree>
  </p:cSld>
  <p:clrMapOvr>
    <a:masterClrMapping/>
  </p:clrMapOvr>
</p:sld>
</file>

<file path=ppt/slides/slide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744220" y="763905"/>
                <a:ext cx="10416540" cy="533019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a:t>
                </a:r>
                <a14:m>
                  <m:oMath xmlns:m="http://schemas.openxmlformats.org/officeDocument/2006/math">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dirty="0" err="1" smtClean="0">
                    <a:latin typeface="Comic Sans MS" panose="030F0702030302020204" pitchFamily="66" charset="0"/>
                    <a:ea typeface="Cambria Math" panose="02040503050406030204" pitchFamily="18" charset="0"/>
                  </a:rPr>
                  <a:t>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negativo ou positivo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𝑧</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oMath>
                </a14:m>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rad>
                        <m:radPr>
                          <m:degHide m:val="on"/>
                          <m:ctrlPr>
                            <a:rPr lang="pt-BR" altLang="pt-BR" b="0" i="1" smtClean="0">
                              <a:latin typeface="Cambria Math" panose="02040503050406030204" pitchFamily="18" charset="0"/>
                              <a:ea typeface="Cambria Math" panose="02040503050406030204" pitchFamily="18" charset="0"/>
                            </a:rPr>
                          </m:ctrlPr>
                        </m:radPr>
                        <m:deg/>
                        <m:e>
                          <m:r>
                            <a:rPr lang="pt-BR" altLang="pt-BR" b="0" i="1" smtClean="0">
                              <a:latin typeface="Cambria Math" panose="02040503050406030204" pitchFamily="18" charset="0"/>
                              <a:ea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rPr>
                            <m:t>+</m:t>
                          </m:r>
                          <m:sSup>
                            <m:sSupPr>
                              <m:ctrlPr>
                                <a:rPr lang="pt-BR" altLang="pt-BR" b="0" i="1" smtClean="0">
                                  <a:latin typeface="Cambria Math" panose="02040503050406030204" pitchFamily="18" charset="0"/>
                                  <a:ea typeface="Cambria Math" panose="02040503050406030204" pitchFamily="18" charset="0"/>
                                </a:rPr>
                              </m:ctrlPr>
                            </m:sSupPr>
                            <m:e>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sup>
                              <m:r>
                                <a:rPr lang="pt-BR" altLang="pt-BR" b="0" i="1" smtClean="0">
                                  <a:latin typeface="Cambria Math" panose="02040503050406030204" pitchFamily="18" charset="0"/>
                                  <a:ea typeface="Cambria Math" panose="02040503050406030204" pitchFamily="18" charset="0"/>
                                </a:rPr>
                                <m:t>2</m:t>
                              </m:r>
                            </m:sup>
                          </m:sSup>
                        </m:e>
                      </m:rad>
                    </m:oMath>
                  </m:oMathPara>
                </a14:m>
                <a:endParaRPr lang="pt-BR" altLang="pt-BR" baseline="30000"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 &lt;&lt; |</a:t>
                </a: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a:latin typeface="Comic Sans MS" panose="030F0702030302020204" pitchFamily="66" charset="0"/>
                    <a:ea typeface="Cambria Math" panose="02040503050406030204" pitchFamily="18" charset="0"/>
                  </a:rPr>
                  <a:t>i</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d>
                    <m:r>
                      <a:rPr lang="pt-BR" altLang="pt-BR" sz="240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a:ea typeface="Cambria Math" panose="02040503050406030204" pitchFamily="18" charset="0"/>
                  </a:rPr>
                  <a:t> </a:t>
                </a:r>
                <a14:m>
                  <m:oMath xmlns:m="http://schemas.openxmlformats.org/officeDocument/2006/math">
                    <m:r>
                      <a:rPr lang="pt-BR" altLang="pt-BR" sz="2400" i="1">
                        <a:latin typeface="Cambria Math" panose="02040503050406030204" pitchFamily="18" charset="0"/>
                        <a:ea typeface="Cambria Math" panose="02040503050406030204" pitchFamily="18" charset="0"/>
                      </a:rPr>
                      <m:t>20</m:t>
                    </m:r>
                    <m:func>
                      <m:funcPr>
                        <m:ctrlPr>
                          <a:rPr lang="pt-BR" altLang="pt-BR" sz="2400" b="0" i="1" smtClean="0">
                            <a:latin typeface="Cambria Math" panose="02040503050406030204" pitchFamily="18" charset="0"/>
                            <a:ea typeface="Cambria Math" panose="02040503050406030204" pitchFamily="18" charset="0"/>
                          </a:rPr>
                        </m:ctrlPr>
                      </m:funcPr>
                      <m:fName>
                        <m:r>
                          <m:rPr>
                            <m:sty m:val="p"/>
                          </m:rPr>
                          <a:rPr lang="pt-BR" altLang="pt-BR" sz="2400" i="0">
                            <a:latin typeface="Cambria Math" panose="02040503050406030204" pitchFamily="18" charset="0"/>
                            <a:ea typeface="Cambria Math" panose="02040503050406030204" pitchFamily="18" charset="0"/>
                          </a:rPr>
                          <m:t>log</m:t>
                        </m:r>
                      </m:fName>
                      <m:e>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0" smtClean="0">
                                <a:latin typeface="Cambria Math" panose="02040503050406030204" pitchFamily="18" charset="0"/>
                                <a:ea typeface="Cambria Math" panose="02040503050406030204" pitchFamily="18" charset="0"/>
                              </a:rPr>
                              <m:t>1</m:t>
                            </m:r>
                          </m:e>
                        </m:d>
                      </m:e>
                    </m:func>
                    <m:r>
                      <a:rPr lang="pt-BR" altLang="pt-BR" sz="2400" b="0" i="0" smtClean="0">
                        <a:latin typeface="Cambria Math" panose="02040503050406030204" pitchFamily="18" charset="0"/>
                        <a:ea typeface="Cambria Math" panose="02040503050406030204" pitchFamily="18" charset="0"/>
                      </a:rPr>
                      <m:t>=</m:t>
                    </m:r>
                    <m:r>
                      <a:rPr lang="pt-BR" altLang="pt-BR" sz="2400" b="0" i="0" smtClean="0">
                        <a:latin typeface="Cambria Math" panose="02040503050406030204" pitchFamily="18" charset="0"/>
                        <a:ea typeface="Cambria Math" panose="02040503050406030204" pitchFamily="18" charset="0"/>
                      </a:rPr>
                      <m:t>0</m:t>
                    </m:r>
                  </m:oMath>
                </a14:m>
                <a:endParaRPr lang="pt-BR" altLang="pt-BR" sz="2400" b="0" dirty="0" smtClean="0">
                  <a:ea typeface="Cambria Math" panose="02040503050406030204" pitchFamily="18" charset="0"/>
                </a:endParaRPr>
              </a:p>
              <a:p>
                <a:pPr>
                  <a:lnSpc>
                    <a:spcPct val="120000"/>
                  </a:lnSpc>
                  <a:spcBef>
                    <a:spcPts val="600"/>
                  </a:spcBef>
                </a:pPr>
                <a:r>
                  <a:rPr lang="pt-BR" altLang="pt-BR" sz="2400" dirty="0">
                    <a:latin typeface="Symbol" panose="05050102010706020507" pitchFamily="18" charset="2"/>
                    <a:ea typeface="Cambria Math" panose="02040503050406030204" pitchFamily="18" charset="0"/>
                  </a:rPr>
                  <a:t>w</a:t>
                </a:r>
                <a:r>
                  <a:rPr lang="pt-BR" altLang="pt-BR" sz="2400" dirty="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 |</a:t>
                </a: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a:latin typeface="Comic Sans MS" panose="030F0702030302020204" pitchFamily="66" charset="0"/>
                    <a:ea typeface="Cambria Math" panose="02040503050406030204" pitchFamily="18" charset="0"/>
                  </a:rPr>
                  <a:t>i</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smtClean="0">
                    <a:latin typeface="Symbol" panose="05050102010706020507" pitchFamily="18" charset="2"/>
                    <a:ea typeface="Cambria Math" panose="02040503050406030204" pitchFamily="18" charset="0"/>
                  </a:rPr>
                  <a:t> </a:t>
                </a:r>
                <a14:m>
                  <m:oMath xmlns:m="http://schemas.openxmlformats.org/officeDocument/2006/math">
                    <m:r>
                      <a:rPr lang="pt-BR" altLang="pt-BR" sz="2400" i="1">
                        <a:latin typeface="Cambria Math" panose="02040503050406030204" pitchFamily="18" charset="0"/>
                        <a:ea typeface="Cambria Math" panose="02040503050406030204" pitchFamily="18" charset="0"/>
                      </a:rPr>
                      <m:t>20</m:t>
                    </m:r>
                    <m:func>
                      <m:funcPr>
                        <m:ctrlPr>
                          <a:rPr lang="pt-BR" altLang="pt-BR" sz="2400" i="1">
                            <a:latin typeface="Cambria Math" panose="02040503050406030204" pitchFamily="18" charset="0"/>
                            <a:ea typeface="Cambria Math" panose="02040503050406030204" pitchFamily="18" charset="0"/>
                          </a:rPr>
                        </m:ctrlPr>
                      </m:funcPr>
                      <m:fName>
                        <m:r>
                          <m:rPr>
                            <m:sty m:val="p"/>
                          </m:rPr>
                          <a:rPr lang="pt-BR" altLang="pt-BR" sz="2400">
                            <a:latin typeface="Cambria Math" panose="02040503050406030204" pitchFamily="18" charset="0"/>
                            <a:ea typeface="Cambria Math" panose="02040503050406030204" pitchFamily="18" charset="0"/>
                          </a:rPr>
                          <m:t>log</m:t>
                        </m:r>
                      </m:fName>
                      <m:e>
                        <m:d>
                          <m:dPr>
                            <m:ctrlPr>
                              <a:rPr lang="pt-BR" altLang="pt-BR" sz="2400" i="1">
                                <a:latin typeface="Cambria Math" panose="02040503050406030204" pitchFamily="18" charset="0"/>
                                <a:ea typeface="Cambria Math" panose="02040503050406030204" pitchFamily="18" charset="0"/>
                              </a:rPr>
                            </m:ctrlPr>
                          </m:dPr>
                          <m:e>
                            <m:rad>
                              <m:radPr>
                                <m:degHide m:val="on"/>
                                <m:ctrlPr>
                                  <a:rPr lang="pt-BR" altLang="pt-BR" sz="2400" i="1" smtClean="0">
                                    <a:latin typeface="Cambria Math" panose="02040503050406030204" pitchFamily="18" charset="0"/>
                                    <a:ea typeface="Cambria Math" panose="02040503050406030204" pitchFamily="18" charset="0"/>
                                  </a:rPr>
                                </m:ctrlPr>
                              </m:radPr>
                              <m:deg/>
                              <m:e>
                                <m:r>
                                  <a:rPr lang="pt-BR" altLang="pt-BR" sz="2400" b="0" i="1" smtClean="0">
                                    <a:latin typeface="Cambria Math" panose="02040503050406030204" pitchFamily="18" charset="0"/>
                                    <a:ea typeface="Cambria Math" panose="02040503050406030204" pitchFamily="18" charset="0"/>
                                  </a:rPr>
                                  <m:t>2</m:t>
                                </m:r>
                              </m:e>
                            </m:rad>
                          </m:e>
                        </m:d>
                      </m:e>
                    </m:func>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3</m:t>
                    </m:r>
                    <m:r>
                      <a:rPr lang="pt-BR" altLang="pt-BR" sz="2400" b="0" i="1" smtClean="0">
                        <a:latin typeface="Cambria Math" panose="02040503050406030204" pitchFamily="18" charset="0"/>
                        <a:ea typeface="Cambria Math" panose="02040503050406030204" pitchFamily="18" charset="0"/>
                      </a:rPr>
                      <m:t> </m:t>
                    </m:r>
                    <m:r>
                      <a:rPr lang="pt-BR" altLang="pt-BR" sz="2400" b="0" i="1" smtClean="0">
                        <a:latin typeface="Cambria Math" panose="02040503050406030204" pitchFamily="18" charset="0"/>
                        <a:ea typeface="Cambria Math" panose="02040503050406030204" pitchFamily="18" charset="0"/>
                      </a:rPr>
                      <m:t>𝑑𝐵</m:t>
                    </m:r>
                  </m:oMath>
                </a14:m>
                <a:endParaRPr lang="pt-BR" altLang="pt-BR" sz="2400"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sz="2400" dirty="0">
                    <a:latin typeface="Symbol" panose="05050102010706020507" pitchFamily="18" charset="2"/>
                    <a:ea typeface="Cambria Math" panose="02040503050406030204" pitchFamily="18" charset="0"/>
                  </a:rPr>
                  <a:t>w</a:t>
                </a:r>
                <a:r>
                  <a:rPr lang="pt-BR" altLang="pt-BR" sz="2400" dirty="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&gt;&gt; |</a:t>
                </a: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a:latin typeface="Comic Sans MS" panose="030F0702030302020204" pitchFamily="66" charset="0"/>
                    <a:ea typeface="Cambria Math" panose="02040503050406030204" pitchFamily="18" charset="0"/>
                  </a:rPr>
                  <a:t>i</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rad>
                      <m:radPr>
                        <m:degHide m:val="on"/>
                        <m:ctrlPr>
                          <a:rPr lang="pt-BR"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b="0" i="0"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oMath>
                </a14:m>
                <a:endParaRPr lang="pt-BR" altLang="pt-BR" sz="24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744220" y="763905"/>
                <a:ext cx="10416540" cy="53301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0" name="CaixaDeTexto 45"/>
          <p:cNvSpPr txBox="1"/>
          <p:nvPr/>
        </p:nvSpPr>
        <p:spPr>
          <a:xfrm>
            <a:off x="4735830" y="1309370"/>
            <a:ext cx="7169785" cy="39998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Limites de tensão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vs(t) &gt; 0,7V: para transistor Q1 conduzir</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0,2V para Q1 fora de saturação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&lt; VCC – 0,2V para Q2 fora de saturação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2862649" y="52322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786355" y="396438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9" name="Conector Reto 49"/>
          <p:cNvCxnSpPr/>
          <p:nvPr/>
        </p:nvCxnSpPr>
        <p:spPr>
          <a:xfrm>
            <a:off x="3033495" y="33656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850615" y="409269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4" name="Grupo 3"/>
          <p:cNvGrpSpPr/>
          <p:nvPr/>
        </p:nvGrpSpPr>
        <p:grpSpPr>
          <a:xfrm rot="16200000" flipH="1" flipV="1">
            <a:off x="657874" y="4694569"/>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1200150" y="4236085"/>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1049020" y="551434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370965" y="4471035"/>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1102151" y="484888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flipV="1">
            <a:off x="774700" y="1024121"/>
            <a:ext cx="3158490" cy="2807469"/>
            <a:chOff x="6616" y="1757"/>
            <a:chExt cx="4974" cy="4421"/>
          </a:xfrm>
        </p:grpSpPr>
        <p:grpSp>
          <p:nvGrpSpPr>
            <p:cNvPr id="13" name="Grupo 12"/>
            <p:cNvGrpSpPr/>
            <p:nvPr/>
          </p:nvGrpSpPr>
          <p:grpSpPr>
            <a:xfrm rot="5400000">
              <a:off x="6261" y="4184"/>
              <a:ext cx="2809" cy="1179"/>
              <a:chOff x="8610600" y="2524505"/>
              <a:chExt cx="1783849" cy="748570"/>
            </a:xfrm>
          </p:grpSpPr>
          <p:cxnSp>
            <p:nvCxnSpPr>
              <p:cNvPr id="8" name="Conector Reto 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Grupo 29"/>
            <p:cNvGrpSpPr/>
            <p:nvPr/>
          </p:nvGrpSpPr>
          <p:grpSpPr>
            <a:xfrm rot="5400000" flipH="1">
              <a:off x="7209" y="2576"/>
              <a:ext cx="2007" cy="370"/>
              <a:chOff x="4152748" y="3524056"/>
              <a:chExt cx="1274569" cy="255373"/>
            </a:xfrm>
          </p:grpSpPr>
          <p:cxnSp>
            <p:nvCxnSpPr>
              <p:cNvPr id="32" name="Conector Reto 79"/>
              <p:cNvCxnSpPr/>
              <p:nvPr/>
            </p:nvCxnSpPr>
            <p:spPr>
              <a:xfrm flipV="1">
                <a:off x="4152748" y="364025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5" name="Conector Reto 34"/>
            <p:cNvCxnSpPr/>
            <p:nvPr/>
          </p:nvCxnSpPr>
          <p:spPr>
            <a:xfrm>
              <a:off x="7050" y="3839"/>
              <a:ext cx="117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7074" y="3839"/>
              <a:ext cx="25" cy="97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7935"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CaixaDeTexto 47"/>
            <p:cNvSpPr txBox="1"/>
            <p:nvPr/>
          </p:nvSpPr>
          <p:spPr>
            <a:xfrm flipV="1">
              <a:off x="10208" y="2554"/>
              <a:ext cx="1382" cy="72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flipV="1">
              <a:off x="7113" y="2215"/>
              <a:ext cx="956" cy="82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5400000">
              <a:off x="8208" y="4184"/>
              <a:ext cx="2809" cy="1179"/>
              <a:chOff x="8610600" y="2524505"/>
              <a:chExt cx="1783849" cy="748570"/>
            </a:xfrm>
          </p:grpSpPr>
          <p:cxnSp>
            <p:nvCxnSpPr>
              <p:cNvPr id="44" name="Conector Reto 4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9882"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7555" y="4817"/>
              <a:ext cx="1602" cy="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flipH="1">
              <a:off x="8668" y="2579"/>
              <a:ext cx="0" cy="1125"/>
            </a:xfrm>
            <a:prstGeom prst="straightConnector1">
              <a:avLst/>
            </a:prstGeom>
            <a:ln w="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54" name="Caixa de Texto 23"/>
            <p:cNvSpPr txBox="1"/>
            <p:nvPr/>
          </p:nvSpPr>
          <p:spPr>
            <a:xfrm flipV="1">
              <a:off x="8265" y="3811"/>
              <a:ext cx="95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 de Texto 23"/>
            <p:cNvSpPr txBox="1"/>
            <p:nvPr/>
          </p:nvSpPr>
          <p:spPr>
            <a:xfrm flipV="1">
              <a:off x="6616" y="4968"/>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6" name="Caixa de Texto 23"/>
            <p:cNvSpPr txBox="1"/>
            <p:nvPr/>
          </p:nvSpPr>
          <p:spPr>
            <a:xfrm flipV="1">
              <a:off x="9804" y="4397"/>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64" name="CaixaDeTexto 47"/>
            <p:cNvSpPr txBox="1"/>
            <p:nvPr/>
          </p:nvSpPr>
          <p:spPr>
            <a:xfrm flipV="1">
              <a:off x="7207" y="3114"/>
              <a:ext cx="800"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58" name="Conector Reto 37"/>
          <p:cNvCxnSpPr/>
          <p:nvPr/>
        </p:nvCxnSpPr>
        <p:spPr>
          <a:xfrm>
            <a:off x="1639004" y="38314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9"/>
          <p:cNvCxnSpPr/>
          <p:nvPr/>
        </p:nvCxnSpPr>
        <p:spPr>
          <a:xfrm rot="-5400000" flipH="1">
            <a:off x="2399609" y="3095113"/>
            <a:ext cx="127444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CaixaDeTexto 47"/>
          <p:cNvSpPr txBox="1"/>
          <p:nvPr/>
        </p:nvSpPr>
        <p:spPr>
          <a:xfrm>
            <a:off x="1433213" y="501559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1955446" y="563446"/>
            <a:ext cx="877570" cy="460375"/>
          </a:xfrm>
          <a:prstGeom prst="rect">
            <a:avLst/>
          </a:prstGeom>
          <a:noFill/>
        </p:spPr>
        <p:txBody>
          <a:bodyPr wrap="square" rtlCol="0">
            <a:spAutoFit/>
          </a:bodyPr>
          <a:lstStyle/>
          <a:p>
            <a:r>
              <a:rPr lang="pt-BR" sz="2400" i="1" smtClean="0">
                <a:latin typeface="Century Schoolbook" panose="02040604050505020304" pitchFamily="18" charset="0"/>
                <a:ea typeface="Cambria Math" panose="02040503050406030204" pitchFamily="18" charset="0"/>
              </a:rPr>
              <a:t>V</a:t>
            </a:r>
            <a:r>
              <a:rPr lang="pt-BR" sz="2400" i="1" baseline="-2500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3" name="CaixaDeTexto 22"/>
          <p:cNvSpPr txBox="1"/>
          <p:nvPr/>
        </p:nvSpPr>
        <p:spPr>
          <a:xfrm>
            <a:off x="527522" y="4809744"/>
            <a:ext cx="3023585" cy="52322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&lt;&lt;|</a:t>
            </a:r>
            <a:r>
              <a:rPr lang="pt-BR" sz="2800" dirty="0" err="1" smtClean="0">
                <a:latin typeface="Comic Sans MS" panose="030F0702030302020204" pitchFamily="66" charset="0"/>
              </a:rPr>
              <a:t>zi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 </a:t>
            </a:r>
            <a:endParaRPr lang="pt-BR" sz="2800" dirty="0">
              <a:latin typeface="Symbol" panose="05050102010706020507" pitchFamily="18" charset="2"/>
            </a:endParaRPr>
          </a:p>
        </p:txBody>
      </p:sp>
      <p:cxnSp>
        <p:nvCxnSpPr>
          <p:cNvPr id="3" name="Conector de Seta Reta 2"/>
          <p:cNvCxnSpPr/>
          <p:nvPr/>
        </p:nvCxnSpPr>
        <p:spPr>
          <a:xfrm flipH="1">
            <a:off x="2971324" y="124936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620722" y="4788945"/>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360410" y="4766310"/>
            <a:ext cx="2252980" cy="460375"/>
          </a:xfrm>
          <a:prstGeom prst="rect">
            <a:avLst/>
          </a:prstGeom>
          <a:noFill/>
        </p:spPr>
        <p:txBody>
          <a:bodyPr wrap="square" rtlCol="0">
            <a:spAutoFit/>
          </a:bodyPr>
          <a:lstStyle/>
          <a:p>
            <a:r>
              <a:rPr lang="pt-BR" sz="2400" dirty="0">
                <a:latin typeface="Symbol" panose="05050102010706020507" pitchFamily="18" charset="2"/>
              </a:rPr>
              <a:t>w</a:t>
            </a:r>
            <a:r>
              <a:rPr lang="pt-BR" sz="2400" dirty="0" smtClean="0">
                <a:latin typeface="Symbol" panose="05050102010706020507" pitchFamily="18" charset="2"/>
              </a:rPr>
              <a:t> </a:t>
            </a:r>
            <a:r>
              <a:rPr lang="pt-BR" sz="2400" dirty="0" smtClean="0">
                <a:latin typeface="Comic Sans MS" panose="030F0702030302020204" pitchFamily="66" charset="0"/>
              </a:rPr>
              <a:t>(</a:t>
            </a:r>
            <a:r>
              <a:rPr lang="pt-BR" sz="2400" dirty="0" err="1" smtClean="0">
                <a:latin typeface="Comic Sans MS" panose="030F0702030302020204" pitchFamily="66" charset="0"/>
              </a:rPr>
              <a:t>rad</a:t>
            </a:r>
            <a:r>
              <a:rPr lang="pt-BR" sz="2400" dirty="0" smtClean="0">
                <a:latin typeface="Comic Sans MS" panose="030F0702030302020204" pitchFamily="66" charset="0"/>
              </a:rPr>
              <a:t>/</a:t>
            </a:r>
            <a:r>
              <a:rPr lang="pt-BR" sz="2400" dirty="0" err="1" smtClean="0">
                <a:latin typeface="Comic Sans MS" panose="030F0702030302020204" pitchFamily="66" charset="0"/>
              </a:rPr>
              <a:t>seg</a:t>
            </a:r>
            <a:r>
              <a:rPr lang="pt-BR" sz="2400" dirty="0" smtClean="0">
                <a:latin typeface="Comic Sans MS" panose="030F0702030302020204" pitchFamily="66" charset="0"/>
              </a:rPr>
              <a:t>)</a:t>
            </a:r>
            <a:endParaRPr lang="pt-BR" sz="2400" dirty="0" smtClean="0">
              <a:latin typeface="Comic Sans MS" panose="030F0702030302020204" pitchFamily="66" charset="0"/>
            </a:endParaRPr>
          </a:p>
        </p:txBody>
      </p:sp>
      <p:sp>
        <p:nvSpPr>
          <p:cNvPr id="6" name="CaixaDeTexto 5"/>
          <p:cNvSpPr txBox="1"/>
          <p:nvPr/>
        </p:nvSpPr>
        <p:spPr>
          <a:xfrm>
            <a:off x="2512656" y="1250794"/>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7" name="Conector Reto 6"/>
          <p:cNvCxnSpPr/>
          <p:nvPr/>
        </p:nvCxnSpPr>
        <p:spPr>
          <a:xfrm>
            <a:off x="2599638" y="350105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2599637" y="220994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5732074" y="163839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7137691" y="163839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4360995" y="160029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flipV="1">
            <a:off x="1864902" y="1034409"/>
            <a:ext cx="6516111" cy="375453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3987595" y="4811700"/>
            <a:ext cx="54694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a:t>
            </a:r>
            <a:r>
              <a:rPr lang="pt-BR" dirty="0" err="1">
                <a:latin typeface="Comic Sans MS" panose="030F0702030302020204" pitchFamily="66" charset="0"/>
              </a:rPr>
              <a:t>z</a:t>
            </a:r>
            <a:r>
              <a:rPr lang="pt-BR" baseline="-25000" dirty="0" err="1" smtClean="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14" name="CaixaDeTexto 13"/>
          <p:cNvSpPr txBox="1"/>
          <p:nvPr/>
        </p:nvSpPr>
        <p:spPr>
          <a:xfrm>
            <a:off x="5382869" y="4811700"/>
            <a:ext cx="79220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10|z</a:t>
            </a:r>
            <a:r>
              <a:rPr lang="pt-BR" baseline="-25000" dirty="0" smtClean="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15" name="CaixaDeTexto 14"/>
          <p:cNvSpPr txBox="1"/>
          <p:nvPr/>
        </p:nvSpPr>
        <p:spPr>
          <a:xfrm>
            <a:off x="6730312" y="4830958"/>
            <a:ext cx="933269"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100|z</a:t>
            </a:r>
            <a:r>
              <a:rPr lang="pt-BR" baseline="-25000" dirty="0" smtClean="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16" name="CaixaDeTexto 15"/>
          <p:cNvSpPr txBox="1"/>
          <p:nvPr/>
        </p:nvSpPr>
        <p:spPr>
          <a:xfrm>
            <a:off x="2131316" y="3274374"/>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17" name="CaixaDeTexto 16"/>
          <p:cNvSpPr txBox="1"/>
          <p:nvPr/>
        </p:nvSpPr>
        <p:spPr>
          <a:xfrm>
            <a:off x="2101627" y="2009238"/>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cxnSp>
        <p:nvCxnSpPr>
          <p:cNvPr id="18" name="Conector Reto 17"/>
          <p:cNvCxnSpPr/>
          <p:nvPr/>
        </p:nvCxnSpPr>
        <p:spPr>
          <a:xfrm flipV="1">
            <a:off x="3549533" y="833458"/>
            <a:ext cx="5071826" cy="470950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6813736" y="2547964"/>
            <a:ext cx="1299626"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29" name="Espaço Reservado para Conteúdo 2"/>
          <p:cNvSpPr txBox="1"/>
          <p:nvPr/>
        </p:nvSpPr>
        <p:spPr>
          <a:xfrm>
            <a:off x="725547" y="390505"/>
            <a:ext cx="3932557" cy="69937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sz="3200" dirty="0" smtClean="0">
              <a:latin typeface="Symbol" panose="05050102010706020507" pitchFamily="18" charset="2"/>
              <a:ea typeface="Cambria Math" panose="02040503050406030204" pitchFamily="18" charset="0"/>
            </a:endParaRPr>
          </a:p>
        </p:txBody>
      </p:sp>
      <p:sp>
        <p:nvSpPr>
          <p:cNvPr id="30" name="CaixaDeTexto 29"/>
          <p:cNvSpPr txBox="1"/>
          <p:nvPr/>
        </p:nvSpPr>
        <p:spPr>
          <a:xfrm>
            <a:off x="4781422" y="5490592"/>
            <a:ext cx="601447" cy="369332"/>
          </a:xfrm>
          <a:prstGeom prst="rect">
            <a:avLst/>
          </a:prstGeom>
          <a:noFill/>
        </p:spPr>
        <p:txBody>
          <a:bodyPr wrap="none" rtlCol="0">
            <a:spAutoFit/>
          </a:bodyPr>
          <a:lstStyle/>
          <a:p>
            <a:r>
              <a:rPr lang="pt-BR" dirty="0" smtClean="0"/>
              <a:t>3 dB</a:t>
            </a:r>
            <a:endParaRPr lang="pt-BR" dirty="0"/>
          </a:p>
        </p:txBody>
      </p:sp>
      <p:sp>
        <p:nvSpPr>
          <p:cNvPr id="31" name="Forma livre 30"/>
          <p:cNvSpPr/>
          <p:nvPr/>
        </p:nvSpPr>
        <p:spPr>
          <a:xfrm rot="6719405">
            <a:off x="4487187" y="4678758"/>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CaixaDeTexto 23"/>
          <p:cNvSpPr txBox="1"/>
          <p:nvPr/>
        </p:nvSpPr>
        <p:spPr>
          <a:xfrm>
            <a:off x="7940611" y="1444593"/>
            <a:ext cx="3532505" cy="52197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err="1">
                <a:latin typeface="Comic Sans MS" panose="030F0702030302020204" pitchFamily="66" charset="0"/>
              </a:rPr>
              <a:t>z</a:t>
            </a:r>
            <a:r>
              <a:rPr lang="pt-BR" sz="2800" dirty="0" err="1" smtClean="0">
                <a:latin typeface="Comic Sans MS" panose="030F0702030302020204" pitchFamily="66" charset="0"/>
              </a:rPr>
              <a:t>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r>
              <a:rPr lang="pt-BR" sz="2800" dirty="0" smtClean="0">
                <a:latin typeface="Comic Sans MS" panose="030F0702030302020204" pitchFamily="66" charset="0"/>
              </a:rPr>
              <a:t>s/</a:t>
            </a:r>
            <a:r>
              <a:rPr lang="pt-BR" sz="2800" dirty="0" err="1" smtClean="0">
                <a:latin typeface="Comic Sans MS" panose="030F0702030302020204" pitchFamily="66" charset="0"/>
              </a:rPr>
              <a:t>z</a:t>
            </a:r>
            <a:r>
              <a:rPr lang="pt-BR" sz="2800" baseline="-25000" dirty="0" err="1" smtClean="0">
                <a:latin typeface="Comic Sans MS" panose="030F0702030302020204" pitchFamily="66" charset="0"/>
              </a:rPr>
              <a:t>i</a:t>
            </a:r>
            <a:endParaRPr lang="pt-BR" sz="2800" baseline="-25000" dirty="0" err="1"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5" name="Retângulo 24"/>
              <p:cNvSpPr/>
              <p:nvPr/>
            </p:nvSpPr>
            <p:spPr>
              <a:xfrm>
                <a:off x="9167810" y="632045"/>
                <a:ext cx="1550035" cy="45466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d>
                        <m:dPr>
                          <m:ctrlPr>
                            <a:rPr lang="pt-BR" altLang="pt-BR" sz="2400" b="1" i="1">
                              <a:latin typeface="Cambria Math" panose="02040503050406030204" pitchFamily="18" charset="0"/>
                              <a:ea typeface="Cambria Math" panose="02040503050406030204" pitchFamily="18" charset="0"/>
                            </a:rPr>
                          </m:ctrlPr>
                        </m:dPr>
                        <m:e>
                          <m:r>
                            <a:rPr lang="pt-BR" altLang="pt-BR" sz="2400" b="1" i="1">
                              <a:latin typeface="Cambria Math" panose="02040503050406030204" pitchFamily="18" charset="0"/>
                              <a:ea typeface="Cambria Math" panose="02040503050406030204" pitchFamily="18" charset="0"/>
                            </a:rPr>
                            <m:t>𝟏</m:t>
                          </m:r>
                          <m:r>
                            <a:rPr lang="pt-BR" altLang="pt-BR" sz="2400" b="1" i="1">
                              <a:latin typeface="Cambria Math" panose="02040503050406030204" pitchFamily="18" charset="0"/>
                              <a:ea typeface="Cambria Math" panose="02040503050406030204" pitchFamily="18" charset="0"/>
                            </a:rPr>
                            <m:t>−</m:t>
                          </m:r>
                          <m:f>
                            <m:fPr>
                              <m:type m:val="skw"/>
                              <m:ctrlPr>
                                <a:rPr lang="pt-BR" altLang="pt-BR" sz="2400" b="1" i="1">
                                  <a:latin typeface="Cambria Math" panose="02040503050406030204" pitchFamily="18" charset="0"/>
                                  <a:ea typeface="Cambria Math" panose="02040503050406030204" pitchFamily="18" charset="0"/>
                                </a:rPr>
                              </m:ctrlPr>
                            </m:fPr>
                            <m:num>
                              <m:r>
                                <a:rPr lang="pt-BR" altLang="pt-BR" sz="2400" b="1" i="1">
                                  <a:latin typeface="Cambria Math" panose="02040503050406030204" pitchFamily="18" charset="0"/>
                                  <a:ea typeface="Cambria Math" panose="02040503050406030204" pitchFamily="18" charset="0"/>
                                </a:rPr>
                                <m:t>𝒔</m:t>
                              </m:r>
                            </m:num>
                            <m:den>
                              <m:r>
                                <a:rPr lang="pt-BR" altLang="pt-BR" sz="2400" b="1" i="1">
                                  <a:latin typeface="Cambria Math" panose="02040503050406030204" pitchFamily="18" charset="0"/>
                                  <a:ea typeface="Cambria Math" panose="02040503050406030204" pitchFamily="18" charset="0"/>
                                </a:rPr>
                                <m:t>𝒛</m:t>
                              </m:r>
                              <m:r>
                                <a:rPr lang="en-US" altLang="pt-BR" sz="2400" b="1" i="1" baseline="-25000">
                                  <a:latin typeface="Cambria Math" panose="02040503050406030204" pitchFamily="18" charset="0"/>
                                  <a:ea typeface="Cambria Math" panose="02040503050406030204" pitchFamily="18" charset="0"/>
                                </a:rPr>
                                <m:t>𝒊</m:t>
                              </m:r>
                            </m:den>
                          </m:f>
                        </m:e>
                      </m:d>
                    </m:oMath>
                  </m:oMathPara>
                </a14:m>
                <a:endParaRPr lang="pt-BR" b="1" dirty="0"/>
              </a:p>
            </p:txBody>
          </p:sp>
        </mc:Choice>
        <mc:Fallback>
          <p:sp>
            <p:nvSpPr>
              <p:cNvPr id="25" name="Retângulo 24"/>
              <p:cNvSpPr>
                <a:spLocks noRot="1" noChangeAspect="1" noMove="1" noResize="1" noEditPoints="1" noAdjustHandles="1" noChangeArrowheads="1" noChangeShapeType="1" noTextEdit="1"/>
              </p:cNvSpPr>
              <p:nvPr/>
            </p:nvSpPr>
            <p:spPr>
              <a:xfrm>
                <a:off x="9167810" y="632045"/>
                <a:ext cx="1550035" cy="454660"/>
              </a:xfrm>
              <a:prstGeom prst="rect">
                <a:avLst/>
              </a:prstGeom>
              <a:blipFill rotWithShape="1">
                <a:blip r:embed="rId1"/>
                <a:stretch>
                  <a:fillRect l="-20" t="-48" r="20" b="-2605"/>
                </a:stretch>
              </a:blipFill>
            </p:spPr>
            <p:txBody>
              <a:bodyPr/>
              <a:lstStyle/>
              <a:p>
                <a:r>
                  <a:rPr lang="pt-BR" altLang="en-US">
                    <a:noFill/>
                  </a:rPr>
                  <a:t> </a:t>
                </a:r>
              </a:p>
            </p:txBody>
          </p:sp>
        </mc:Fallback>
      </mc:AlternateContent>
    </p:spTree>
  </p:cSld>
  <p:clrMapOvr>
    <a:masterClrMapping/>
  </p:clrMapOvr>
</p:sld>
</file>

<file path=ppt/slides/slide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829560" y="665533"/>
                <a:ext cx="9492790" cy="77676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4. </a:t>
                </a:r>
                <a14:m>
                  <m:oMath xmlns:m="http://schemas.openxmlformats.org/officeDocument/2006/math">
                    <m:r>
                      <a:rPr lang="pt-BR" altLang="pt-BR" i="1" smtClean="0">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(polo ou zero em zero </a:t>
                </a:r>
                <a:r>
                  <a:rPr lang="pt-BR" altLang="pt-BR" b="1" dirty="0">
                    <a:solidFill>
                      <a:srgbClr val="C00000"/>
                    </a:solidFill>
                    <a:latin typeface="Comic Sans MS" panose="030F0702030302020204" pitchFamily="66" charset="0"/>
                    <a:ea typeface="Cambria Math" panose="02040503050406030204" pitchFamily="18" charset="0"/>
                  </a:rPr>
                  <a:t>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829560" y="665533"/>
                <a:ext cx="9492790" cy="776769"/>
              </a:xfrm>
              <a:prstGeom prst="rect">
                <a:avLst/>
              </a:prstGeom>
              <a:blipFill rotWithShape="1">
                <a:blip r:embed="rId1"/>
                <a:stretch>
                  <a:fillRect l="-3" t="-7" r="4" b="28"/>
                </a:stretch>
              </a:blipFill>
            </p:spPr>
            <p:txBody>
              <a:bodyPr/>
              <a:lstStyle/>
              <a:p>
                <a:r>
                  <a:rPr lang="pt-BR" altLang="en-US">
                    <a:noFill/>
                  </a:rPr>
                  <a:t> </a:t>
                </a:r>
              </a:p>
            </p:txBody>
          </p:sp>
        </mc:Fallback>
      </mc:AlternateContent>
      <p:cxnSp>
        <p:nvCxnSpPr>
          <p:cNvPr id="4" name="Conector de Seta Reta 3"/>
          <p:cNvCxnSpPr/>
          <p:nvPr/>
        </p:nvCxnSpPr>
        <p:spPr>
          <a:xfrm flipH="1">
            <a:off x="2971324" y="1440873"/>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a:off x="1532457" y="3686958"/>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CaixaDeTexto 5"/>
          <p:cNvSpPr txBox="1"/>
          <p:nvPr/>
        </p:nvSpPr>
        <p:spPr>
          <a:xfrm>
            <a:off x="8552180" y="3705225"/>
            <a:ext cx="1908175" cy="460375"/>
          </a:xfrm>
          <a:prstGeom prst="rect">
            <a:avLst/>
          </a:prstGeom>
          <a:noFill/>
        </p:spPr>
        <p:txBody>
          <a:bodyPr wrap="square" rtlCol="0">
            <a:spAutoFit/>
          </a:bodyPr>
          <a:lstStyle/>
          <a:p>
            <a:r>
              <a:rPr lang="pt-BR" sz="2400" dirty="0">
                <a:latin typeface="Symbol" panose="05050102010706020507" pitchFamily="18" charset="2"/>
              </a:rPr>
              <a:t>w</a:t>
            </a:r>
            <a:r>
              <a:rPr lang="pt-BR" sz="2400" dirty="0" smtClean="0">
                <a:latin typeface="Symbol" panose="05050102010706020507" pitchFamily="18" charset="2"/>
              </a:rPr>
              <a:t> </a:t>
            </a:r>
            <a:r>
              <a:rPr lang="pt-BR" sz="2400" dirty="0" smtClean="0">
                <a:latin typeface="Comic Sans MS" panose="030F0702030302020204" pitchFamily="66" charset="0"/>
              </a:rPr>
              <a:t>(</a:t>
            </a:r>
            <a:r>
              <a:rPr lang="pt-BR" sz="2400" dirty="0" err="1" smtClean="0">
                <a:latin typeface="Comic Sans MS" panose="030F0702030302020204" pitchFamily="66" charset="0"/>
              </a:rPr>
              <a:t>rad</a:t>
            </a:r>
            <a:r>
              <a:rPr lang="pt-BR" sz="2400" dirty="0" smtClean="0">
                <a:latin typeface="Comic Sans MS" panose="030F0702030302020204" pitchFamily="66" charset="0"/>
              </a:rPr>
              <a:t>/</a:t>
            </a:r>
            <a:r>
              <a:rPr lang="pt-BR" sz="2400" dirty="0" err="1" smtClean="0">
                <a:latin typeface="Comic Sans MS" panose="030F0702030302020204" pitchFamily="66" charset="0"/>
              </a:rPr>
              <a:t>seg</a:t>
            </a:r>
            <a:r>
              <a:rPr lang="pt-BR" sz="2400" dirty="0" smtClean="0">
                <a:latin typeface="Comic Sans MS" panose="030F0702030302020204" pitchFamily="66" charset="0"/>
              </a:rPr>
              <a:t>)</a:t>
            </a:r>
            <a:endParaRPr lang="pt-BR" sz="2400" dirty="0" smtClean="0">
              <a:latin typeface="Comic Sans MS" panose="030F0702030302020204" pitchFamily="66" charset="0"/>
            </a:endParaRPr>
          </a:p>
        </p:txBody>
      </p:sp>
      <p:sp>
        <p:nvSpPr>
          <p:cNvPr id="7" name="CaixaDeTexto 6"/>
          <p:cNvSpPr txBox="1"/>
          <p:nvPr/>
        </p:nvSpPr>
        <p:spPr>
          <a:xfrm>
            <a:off x="2512656" y="1442302"/>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8" name="Conector Reto 7"/>
          <p:cNvCxnSpPr/>
          <p:nvPr/>
        </p:nvCxnSpPr>
        <p:spPr>
          <a:xfrm>
            <a:off x="2558998" y="4993041"/>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2599637" y="2401454"/>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732074" y="182990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137691" y="182990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4360995" y="1791804"/>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2646743" y="3698173"/>
            <a:ext cx="428322" cy="369332"/>
          </a:xfrm>
          <a:prstGeom prst="rect">
            <a:avLst/>
          </a:prstGeom>
          <a:solidFill>
            <a:schemeClr val="bg1"/>
          </a:solidFill>
        </p:spPr>
        <p:txBody>
          <a:bodyPr wrap="none" rtlCol="0">
            <a:spAutoFit/>
          </a:bodyPr>
          <a:lstStyle/>
          <a:p>
            <a:r>
              <a:rPr lang="pt-BR" dirty="0" err="1" smtClean="0">
                <a:latin typeface="Symbol" panose="05050102010706020507" pitchFamily="18" charset="2"/>
              </a:rPr>
              <a:t>w</a:t>
            </a:r>
            <a:r>
              <a:rPr lang="pt-BR" baseline="-25000" dirty="0" err="1" smtClean="0">
                <a:latin typeface="Symbol" panose="05050102010706020507" pitchFamily="18" charset="2"/>
              </a:rPr>
              <a:t>o</a:t>
            </a:r>
            <a:endParaRPr lang="pt-BR" dirty="0">
              <a:latin typeface="Comic Sans MS" panose="030F0702030302020204" pitchFamily="66" charset="0"/>
            </a:endParaRPr>
          </a:p>
        </p:txBody>
      </p:sp>
      <p:sp>
        <p:nvSpPr>
          <p:cNvPr id="17" name="CaixaDeTexto 16"/>
          <p:cNvSpPr txBox="1"/>
          <p:nvPr/>
        </p:nvSpPr>
        <p:spPr>
          <a:xfrm>
            <a:off x="1608711" y="4847642"/>
            <a:ext cx="90424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18" name="CaixaDeTexto 17"/>
          <p:cNvSpPr txBox="1"/>
          <p:nvPr/>
        </p:nvSpPr>
        <p:spPr>
          <a:xfrm>
            <a:off x="1837467" y="2217256"/>
            <a:ext cx="8089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cxnSp>
        <p:nvCxnSpPr>
          <p:cNvPr id="19" name="Conector Reto 18"/>
          <p:cNvCxnSpPr/>
          <p:nvPr/>
        </p:nvCxnSpPr>
        <p:spPr>
          <a:xfrm>
            <a:off x="2510553" y="2192540"/>
            <a:ext cx="4551926" cy="4191169"/>
          </a:xfrm>
          <a:prstGeom prst="line">
            <a:avLst/>
          </a:prstGeom>
          <a:ln w="22225">
            <a:solidFill>
              <a:srgbClr val="C00000"/>
            </a:solidFill>
            <a:prstDash val="solid"/>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5810497" y="4734427"/>
            <a:ext cx="198163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polo: -20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25" name="CaixaDeTexto 24"/>
          <p:cNvSpPr txBox="1"/>
          <p:nvPr/>
        </p:nvSpPr>
        <p:spPr>
          <a:xfrm>
            <a:off x="3075510" y="2011102"/>
            <a:ext cx="1393392" cy="369332"/>
          </a:xfrm>
          <a:prstGeom prst="rect">
            <a:avLst/>
          </a:prstGeom>
          <a:solidFill>
            <a:schemeClr val="bg1"/>
          </a:solidFill>
        </p:spPr>
        <p:txBody>
          <a:bodyPr wrap="square" rtlCol="0">
            <a:spAutoFit/>
          </a:bodyPr>
          <a:lstStyle/>
          <a:p>
            <a:r>
              <a:rPr lang="pt-BR" dirty="0" smtClean="0">
                <a:latin typeface="Comic Sans MS" panose="030F0702030302020204" pitchFamily="66" charset="0"/>
              </a:rPr>
              <a:t>-20log(</a:t>
            </a:r>
            <a:r>
              <a:rPr lang="pt-BR" dirty="0" err="1" smtClean="0">
                <a:latin typeface="Symbol" panose="05050102010706020507" pitchFamily="18" charset="2"/>
              </a:rPr>
              <a:t>w</a:t>
            </a:r>
            <a:r>
              <a:rPr lang="pt-BR" baseline="-25000" dirty="0" err="1" smtClean="0">
                <a:latin typeface="Symbol" panose="05050102010706020507" pitchFamily="18" charset="2"/>
              </a:rPr>
              <a:t>o</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26" name="CaixaDeTexto 25"/>
          <p:cNvSpPr txBox="1"/>
          <p:nvPr/>
        </p:nvSpPr>
        <p:spPr>
          <a:xfrm>
            <a:off x="6617531" y="3745077"/>
            <a:ext cx="955711"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27" name="CaixaDeTexto 26"/>
          <p:cNvSpPr txBox="1"/>
          <p:nvPr/>
        </p:nvSpPr>
        <p:spPr>
          <a:xfrm>
            <a:off x="5286071" y="3745077"/>
            <a:ext cx="814647"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28" name="CaixaDeTexto 27"/>
          <p:cNvSpPr txBox="1"/>
          <p:nvPr/>
        </p:nvSpPr>
        <p:spPr>
          <a:xfrm>
            <a:off x="3966789" y="3728971"/>
            <a:ext cx="673582"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30" name="Forma livre 29"/>
          <p:cNvSpPr/>
          <p:nvPr/>
        </p:nvSpPr>
        <p:spPr>
          <a:xfrm>
            <a:off x="2993044" y="2349146"/>
            <a:ext cx="639403" cy="214555"/>
          </a:xfrm>
          <a:custGeom>
            <a:avLst/>
            <a:gdLst>
              <a:gd name="connsiteX0" fmla="*/ 593889 w 593889"/>
              <a:gd name="connsiteY0" fmla="*/ 0 h 169729"/>
              <a:gd name="connsiteX1" fmla="*/ 424206 w 593889"/>
              <a:gd name="connsiteY1" fmla="*/ 169682 h 169729"/>
              <a:gd name="connsiteX2" fmla="*/ 188536 w 593889"/>
              <a:gd name="connsiteY2" fmla="*/ 18854 h 169729"/>
              <a:gd name="connsiteX3" fmla="*/ 0 w 593889"/>
              <a:gd name="connsiteY3" fmla="*/ 160256 h 169729"/>
            </a:gdLst>
            <a:ahLst/>
            <a:cxnLst>
              <a:cxn ang="0">
                <a:pos x="connsiteX0" y="connsiteY0"/>
              </a:cxn>
              <a:cxn ang="0">
                <a:pos x="connsiteX1" y="connsiteY1"/>
              </a:cxn>
              <a:cxn ang="0">
                <a:pos x="connsiteX2" y="connsiteY2"/>
              </a:cxn>
              <a:cxn ang="0">
                <a:pos x="connsiteX3" y="connsiteY3"/>
              </a:cxn>
            </a:cxnLst>
            <a:rect l="l" t="t" r="r" b="b"/>
            <a:pathLst>
              <a:path w="593889" h="169729">
                <a:moveTo>
                  <a:pt x="593889" y="0"/>
                </a:moveTo>
                <a:cubicBezTo>
                  <a:pt x="542827" y="83270"/>
                  <a:pt x="491765" y="166540"/>
                  <a:pt x="424206" y="169682"/>
                </a:cubicBezTo>
                <a:cubicBezTo>
                  <a:pt x="356647" y="172824"/>
                  <a:pt x="259237" y="20425"/>
                  <a:pt x="188536" y="18854"/>
                </a:cubicBezTo>
                <a:cubicBezTo>
                  <a:pt x="117835" y="17283"/>
                  <a:pt x="58917" y="88769"/>
                  <a:pt x="0" y="160256"/>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1" name="Conector Reto 30"/>
          <p:cNvCxnSpPr/>
          <p:nvPr/>
        </p:nvCxnSpPr>
        <p:spPr>
          <a:xfrm flipV="1">
            <a:off x="2187975" y="1591985"/>
            <a:ext cx="4209316" cy="3799813"/>
          </a:xfrm>
          <a:prstGeom prst="line">
            <a:avLst/>
          </a:prstGeom>
          <a:ln w="25400">
            <a:solidFill>
              <a:srgbClr val="92D050"/>
            </a:solidFill>
            <a:prstDash val="solid"/>
          </a:ln>
        </p:spPr>
        <p:style>
          <a:lnRef idx="1">
            <a:schemeClr val="accent1"/>
          </a:lnRef>
          <a:fillRef idx="0">
            <a:schemeClr val="accent1"/>
          </a:fillRef>
          <a:effectRef idx="0">
            <a:schemeClr val="accent1"/>
          </a:effectRef>
          <a:fontRef idx="minor">
            <a:schemeClr val="tx1"/>
          </a:fontRef>
        </p:style>
      </p:cxnSp>
      <p:sp>
        <p:nvSpPr>
          <p:cNvPr id="39" name="CaixaDeTexto 38"/>
          <p:cNvSpPr txBox="1"/>
          <p:nvPr/>
        </p:nvSpPr>
        <p:spPr>
          <a:xfrm>
            <a:off x="6156160" y="1806413"/>
            <a:ext cx="1938351" cy="369332"/>
          </a:xfrm>
          <a:prstGeom prst="rect">
            <a:avLst/>
          </a:prstGeom>
          <a:solidFill>
            <a:schemeClr val="bg1"/>
          </a:solidFill>
        </p:spPr>
        <p:txBody>
          <a:bodyPr wrap="none" rtlCol="0">
            <a:spAutoFit/>
          </a:bodyPr>
          <a:lstStyle/>
          <a:p>
            <a:r>
              <a:rPr lang="pt-BR" dirty="0">
                <a:latin typeface="Comic Sans MS" panose="030F0702030302020204" pitchFamily="66" charset="0"/>
              </a:rPr>
              <a:t>z</a:t>
            </a:r>
            <a:r>
              <a:rPr lang="pt-BR" dirty="0" smtClean="0">
                <a:latin typeface="Comic Sans MS" panose="030F0702030302020204" pitchFamily="66" charset="0"/>
              </a:rPr>
              <a:t>ero: 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40" name="CaixaDeTexto 39"/>
          <p:cNvSpPr txBox="1"/>
          <p:nvPr/>
        </p:nvSpPr>
        <p:spPr>
          <a:xfrm>
            <a:off x="1186258" y="4240276"/>
            <a:ext cx="1393392" cy="369332"/>
          </a:xfrm>
          <a:prstGeom prst="rect">
            <a:avLst/>
          </a:prstGeom>
          <a:solidFill>
            <a:schemeClr val="bg1"/>
          </a:solidFill>
        </p:spPr>
        <p:txBody>
          <a:bodyPr wrap="square" rtlCol="0">
            <a:spAutoFit/>
          </a:bodyPr>
          <a:lstStyle/>
          <a:p>
            <a:r>
              <a:rPr lang="pt-BR" dirty="0" smtClean="0">
                <a:latin typeface="Comic Sans MS" panose="030F0702030302020204" pitchFamily="66" charset="0"/>
              </a:rPr>
              <a:t>20log(</a:t>
            </a:r>
            <a:r>
              <a:rPr lang="pt-BR" dirty="0" err="1" smtClean="0">
                <a:latin typeface="Symbol" panose="05050102010706020507" pitchFamily="18" charset="2"/>
              </a:rPr>
              <a:t>w</a:t>
            </a:r>
            <a:r>
              <a:rPr lang="pt-BR" baseline="-25000" dirty="0" err="1" smtClean="0">
                <a:latin typeface="Symbol" panose="05050102010706020507" pitchFamily="18" charset="2"/>
              </a:rPr>
              <a:t>o</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41" name="Forma livre 40"/>
          <p:cNvSpPr/>
          <p:nvPr/>
        </p:nvSpPr>
        <p:spPr>
          <a:xfrm rot="13394320">
            <a:off x="2305945" y="4459946"/>
            <a:ext cx="618470" cy="209454"/>
          </a:xfrm>
          <a:custGeom>
            <a:avLst/>
            <a:gdLst>
              <a:gd name="connsiteX0" fmla="*/ 593889 w 593889"/>
              <a:gd name="connsiteY0" fmla="*/ 0 h 169729"/>
              <a:gd name="connsiteX1" fmla="*/ 424206 w 593889"/>
              <a:gd name="connsiteY1" fmla="*/ 169682 h 169729"/>
              <a:gd name="connsiteX2" fmla="*/ 188536 w 593889"/>
              <a:gd name="connsiteY2" fmla="*/ 18854 h 169729"/>
              <a:gd name="connsiteX3" fmla="*/ 0 w 593889"/>
              <a:gd name="connsiteY3" fmla="*/ 160256 h 169729"/>
            </a:gdLst>
            <a:ahLst/>
            <a:cxnLst>
              <a:cxn ang="0">
                <a:pos x="connsiteX0" y="connsiteY0"/>
              </a:cxn>
              <a:cxn ang="0">
                <a:pos x="connsiteX1" y="connsiteY1"/>
              </a:cxn>
              <a:cxn ang="0">
                <a:pos x="connsiteX2" y="connsiteY2"/>
              </a:cxn>
              <a:cxn ang="0">
                <a:pos x="connsiteX3" y="connsiteY3"/>
              </a:cxn>
            </a:cxnLst>
            <a:rect l="l" t="t" r="r" b="b"/>
            <a:pathLst>
              <a:path w="593889" h="169729">
                <a:moveTo>
                  <a:pt x="593889" y="0"/>
                </a:moveTo>
                <a:cubicBezTo>
                  <a:pt x="542827" y="83270"/>
                  <a:pt x="491765" y="166540"/>
                  <a:pt x="424206" y="169682"/>
                </a:cubicBezTo>
                <a:cubicBezTo>
                  <a:pt x="356647" y="172824"/>
                  <a:pt x="259237" y="20425"/>
                  <a:pt x="188536" y="18854"/>
                </a:cubicBezTo>
                <a:cubicBezTo>
                  <a:pt x="117835" y="17283"/>
                  <a:pt x="58917" y="88769"/>
                  <a:pt x="0" y="160256"/>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9" name="Retângulo 28"/>
              <p:cNvSpPr/>
              <p:nvPr/>
            </p:nvSpPr>
            <p:spPr>
              <a:xfrm>
                <a:off x="9901009" y="665533"/>
                <a:ext cx="1620315" cy="645048"/>
              </a:xfrm>
              <a:prstGeom prst="rect">
                <a:avLst/>
              </a:prstGeom>
            </p:spPr>
            <p:txBody>
              <a:bodyPr wrap="none">
                <a:spAutoFit/>
              </a:bodyPr>
              <a:lstStyle/>
              <a:p>
                <a14:m>
                  <m:oMath xmlns:m="http://schemas.openxmlformats.org/officeDocument/2006/math">
                    <m:d>
                      <m:dPr>
                        <m:ctrlPr>
                          <a:rPr lang="pt-BR" altLang="pt-BR" sz="2400" b="1" i="1" smtClean="0">
                            <a:latin typeface="Cambria Math" panose="02040503050406030204" pitchFamily="18" charset="0"/>
                            <a:ea typeface="Cambria Math" panose="02040503050406030204" pitchFamily="18" charset="0"/>
                          </a:rPr>
                        </m:ctrlPr>
                      </m:dPr>
                      <m:e>
                        <m:r>
                          <a:rPr lang="pt-BR" altLang="pt-BR" sz="2400" b="1" i="1" smtClean="0">
                            <a:latin typeface="Cambria Math" panose="02040503050406030204" pitchFamily="18" charset="0"/>
                            <a:ea typeface="Cambria Math" panose="02040503050406030204" pitchFamily="18" charset="0"/>
                          </a:rPr>
                          <m:t>𝒔</m:t>
                        </m:r>
                      </m:e>
                    </m:d>
                  </m:oMath>
                </a14:m>
                <a:r>
                  <a:rPr lang="pt-BR" sz="2400" b="1" dirty="0" smtClean="0"/>
                  <a:t> ou  </a:t>
                </a:r>
                <a14:m>
                  <m:oMath xmlns:m="http://schemas.openxmlformats.org/officeDocument/2006/math">
                    <m:d>
                      <m:dPr>
                        <m:ctrlPr>
                          <a:rPr lang="pt-BR" altLang="pt-BR" sz="2400" b="1" i="1">
                            <a:latin typeface="Cambria Math" panose="02040503050406030204" pitchFamily="18" charset="0"/>
                            <a:ea typeface="Cambria Math" panose="02040503050406030204" pitchFamily="18" charset="0"/>
                          </a:rPr>
                        </m:ctrlPr>
                      </m:dPr>
                      <m:e>
                        <m:f>
                          <m:fPr>
                            <m:ctrlPr>
                              <a:rPr lang="pt-BR" altLang="pt-BR" sz="2400" b="1" i="1" smtClean="0">
                                <a:latin typeface="Cambria Math" panose="02040503050406030204" pitchFamily="18" charset="0"/>
                                <a:ea typeface="Cambria Math" panose="02040503050406030204" pitchFamily="18" charset="0"/>
                              </a:rPr>
                            </m:ctrlPr>
                          </m:fPr>
                          <m:num>
                            <m:r>
                              <a:rPr lang="pt-BR" altLang="pt-BR" sz="2400" b="1" i="1" smtClean="0">
                                <a:latin typeface="Cambria Math" panose="02040503050406030204" pitchFamily="18" charset="0"/>
                                <a:ea typeface="Cambria Math" panose="02040503050406030204" pitchFamily="18" charset="0"/>
                              </a:rPr>
                              <m:t>𝟏</m:t>
                            </m:r>
                          </m:num>
                          <m:den>
                            <m:r>
                              <a:rPr lang="pt-BR" altLang="pt-BR" sz="2400" b="1" i="1" smtClean="0">
                                <a:latin typeface="Cambria Math" panose="02040503050406030204" pitchFamily="18" charset="0"/>
                                <a:ea typeface="Cambria Math" panose="02040503050406030204" pitchFamily="18" charset="0"/>
                              </a:rPr>
                              <m:t>𝒔</m:t>
                            </m:r>
                          </m:den>
                        </m:f>
                      </m:e>
                    </m:d>
                  </m:oMath>
                </a14:m>
                <a:r>
                  <a:rPr lang="pt-BR" b="1" dirty="0" smtClean="0"/>
                  <a:t> </a:t>
                </a:r>
                <a:endParaRPr lang="pt-BR" b="1" dirty="0"/>
              </a:p>
            </p:txBody>
          </p:sp>
        </mc:Choice>
        <mc:Fallback>
          <p:sp>
            <p:nvSpPr>
              <p:cNvPr id="29" name="Retângulo 28"/>
              <p:cNvSpPr>
                <a:spLocks noRot="1" noChangeAspect="1" noMove="1" noResize="1" noEditPoints="1" noAdjustHandles="1" noChangeArrowheads="1" noChangeShapeType="1" noTextEdit="1"/>
              </p:cNvSpPr>
              <p:nvPr/>
            </p:nvSpPr>
            <p:spPr>
              <a:xfrm>
                <a:off x="9901009" y="665533"/>
                <a:ext cx="1620315" cy="645048"/>
              </a:xfrm>
              <a:prstGeom prst="rect">
                <a:avLst/>
              </a:prstGeom>
              <a:blipFill rotWithShape="1">
                <a:blip r:embed="rId2"/>
                <a:stretch>
                  <a:fillRect l="-5" t="-8" r="-125" b="89"/>
                </a:stretch>
              </a:blipFill>
            </p:spPr>
            <p:txBody>
              <a:bodyPr/>
              <a:lstStyle/>
              <a:p>
                <a:r>
                  <a:rPr lang="pt-BR" altLang="en-US">
                    <a:noFill/>
                  </a:rPr>
                  <a:t> </a:t>
                </a:r>
              </a:p>
            </p:txBody>
          </p:sp>
        </mc:Fallback>
      </mc:AlternateContent>
    </p:spTree>
  </p:cSld>
  <p:clrMapOvr>
    <a:masterClrMapping/>
  </p:clrMapOvr>
</p:sld>
</file>

<file path=ppt/slides/slide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00075" y="538480"/>
                <a:ext cx="10991850" cy="551815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Exemplo </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b="0" i="1" smtClean="0">
                          <a:latin typeface="Cambria Math" panose="02040503050406030204" pitchFamily="18" charset="0"/>
                          <a:ea typeface="Cambria Math" panose="02040503050406030204" pitchFamily="18" charset="0"/>
                        </a:rPr>
                        <m:t>𝐹</m:t>
                      </m:r>
                      <m:d>
                        <m:dPr>
                          <m:ctrlPr>
                            <a:rPr lang="pt-BR" altLang="pt-BR" b="0" i="1" smtClean="0">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𝑠</m:t>
                          </m:r>
                        </m:e>
                      </m:d>
                      <m:r>
                        <a:rPr lang="pt-BR" altLang="pt-BR" b="0" i="1" smtClean="0">
                          <a:latin typeface="Cambria Math" panose="02040503050406030204" pitchFamily="18" charset="0"/>
                          <a:ea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rPr>
                          </m:ctrlPr>
                        </m:fPr>
                        <m:num>
                          <m:sSup>
                            <m:sSupPr>
                              <m:ctrlPr>
                                <a:rPr lang="pt-BR" altLang="pt-BR" b="0"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6</m:t>
                              </m:r>
                            </m:sup>
                          </m:sSup>
                          <m:r>
                            <a:rPr lang="pt-BR" altLang="pt-BR" b="0" i="1" smtClean="0">
                              <a:latin typeface="Cambria Math" panose="02040503050406030204" pitchFamily="18" charset="0"/>
                              <a:ea typeface="Cambria Math" panose="02040503050406030204" pitchFamily="18" charset="0"/>
                            </a:rPr>
                            <m:t>𝑠</m:t>
                          </m:r>
                        </m:num>
                        <m:den>
                          <m:d>
                            <m:dPr>
                              <m:ctrlPr>
                                <a:rPr lang="pt-BR" altLang="pt-BR" b="0" i="1" smtClean="0">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𝑠</m:t>
                              </m:r>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10</m:t>
                              </m:r>
                            </m:e>
                          </m:d>
                          <m:d>
                            <m:dPr>
                              <m:ctrlPr>
                                <a:rPr lang="pt-BR" altLang="pt-BR" b="0" i="1" smtClean="0">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𝑠</m:t>
                              </m:r>
                              <m:r>
                                <a:rPr lang="pt-BR" altLang="pt-BR" b="0" i="1" smtClean="0">
                                  <a:latin typeface="Cambria Math" panose="02040503050406030204" pitchFamily="18" charset="0"/>
                                  <a:ea typeface="Cambria Math" panose="02040503050406030204" pitchFamily="18" charset="0"/>
                                </a:rPr>
                                <m:t>+</m:t>
                              </m:r>
                              <m:sSup>
                                <m:sSupPr>
                                  <m:ctrlPr>
                                    <a:rPr lang="pt-BR" altLang="pt-BR" b="0"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e>
                          </m:d>
                        </m:den>
                      </m:f>
                    </m:oMath>
                  </m:oMathPara>
                </a14:m>
                <a:endParaRPr lang="pt-BR" altLang="pt-BR" b="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1800"/>
                  </a:spcAft>
                  <a:buNone/>
                </a:pPr>
                <a:r>
                  <a:rPr lang="pt-BR" altLang="pt-BR" dirty="0" smtClean="0">
                    <a:latin typeface="Comic Sans MS" panose="030F0702030302020204" pitchFamily="66" charset="0"/>
                    <a:ea typeface="Cambria Math" panose="02040503050406030204" pitchFamily="18" charset="0"/>
                  </a:rPr>
                  <a:t>Devemos reescrever a expressão da forma correta</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𝑠</m:t>
                          </m:r>
                        </m:e>
                      </m:d>
                      <m:r>
                        <a:rPr lang="pt-BR" altLang="pt-BR" i="1">
                          <a:latin typeface="Cambria Math" panose="02040503050406030204" pitchFamily="18" charset="0"/>
                          <a:ea typeface="Cambria Math" panose="02040503050406030204" pitchFamily="18" charset="0"/>
                        </a:rPr>
                        <m:t>=</m:t>
                      </m:r>
                      <m:f>
                        <m:fPr>
                          <m:ctrlPr>
                            <a:rPr lang="pt-BR" altLang="pt-BR" i="1">
                              <a:latin typeface="Cambria Math" panose="02040503050406030204" pitchFamily="18" charset="0"/>
                              <a:ea typeface="Cambria Math" panose="02040503050406030204" pitchFamily="18" charset="0"/>
                            </a:rPr>
                          </m:ctrlPr>
                        </m:fPr>
                        <m:num>
                          <m:sSup>
                            <m:sSupPr>
                              <m:ctrlPr>
                                <a:rPr lang="pt-BR" altLang="pt-BR" i="1">
                                  <a:latin typeface="Cambria Math" panose="02040503050406030204" pitchFamily="18" charset="0"/>
                                  <a:ea typeface="Cambria Math" panose="02040503050406030204" pitchFamily="18" charset="0"/>
                                </a:rPr>
                              </m:ctrlPr>
                            </m:sSupPr>
                            <m:e>
                              <m:r>
                                <a:rPr lang="pt-BR" altLang="pt-BR" i="1">
                                  <a:latin typeface="Cambria Math" panose="02040503050406030204" pitchFamily="18" charset="0"/>
                                  <a:ea typeface="Cambria Math" panose="02040503050406030204" pitchFamily="18" charset="0"/>
                                </a:rPr>
                                <m:t>10</m:t>
                              </m:r>
                            </m:e>
                            <m:sup>
                              <m:r>
                                <a:rPr lang="pt-BR" altLang="pt-BR" i="1">
                                  <a:latin typeface="Cambria Math" panose="02040503050406030204" pitchFamily="18" charset="0"/>
                                  <a:ea typeface="Cambria Math" panose="02040503050406030204" pitchFamily="18" charset="0"/>
                                </a:rPr>
                                <m:t>6</m:t>
                              </m:r>
                            </m:sup>
                          </m:sSup>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10</m:t>
                          </m:r>
                          <m:d>
                            <m:dPr>
                              <m:ctrlPr>
                                <a:rPr lang="pt-BR" altLang="pt-BR" i="1">
                                  <a:latin typeface="Cambria Math" panose="02040503050406030204" pitchFamily="18" charset="0"/>
                                  <a:ea typeface="Cambria Math" panose="02040503050406030204" pitchFamily="18" charset="0"/>
                                </a:rPr>
                              </m:ctrlPr>
                            </m:dPr>
                            <m:e>
                              <m:f>
                                <m:fPr>
                                  <m:ctrlPr>
                                    <a:rPr lang="pt-BR" altLang="pt-BR" i="1" smtClean="0">
                                      <a:latin typeface="Cambria Math" panose="02040503050406030204" pitchFamily="18" charset="0"/>
                                      <a:ea typeface="Cambria Math" panose="02040503050406030204" pitchFamily="18" charset="0"/>
                                    </a:rPr>
                                  </m:ctrlPr>
                                </m:fPr>
                                <m:num>
                                  <m:r>
                                    <a:rPr lang="pt-BR" altLang="pt-BR" b="0" i="1" smtClean="0">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sSup>
                            <m:sSupPr>
                              <m:ctrlPr>
                                <a:rPr lang="pt-BR" altLang="pt-BR"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r>
                            <a:rPr lang="pt-BR" altLang="pt-BR" b="0" i="1" smtClean="0">
                              <a:latin typeface="Cambria Math" panose="02040503050406030204" pitchFamily="18" charset="0"/>
                              <a:ea typeface="Cambria Math" panose="02040503050406030204" pitchFamily="18" charset="0"/>
                            </a:rPr>
                            <m:t>.</m:t>
                          </m:r>
                          <m:d>
                            <m:dPr>
                              <m:ctrlPr>
                                <a:rPr lang="pt-BR" altLang="pt-BR" i="1">
                                  <a:latin typeface="Cambria Math" panose="02040503050406030204" pitchFamily="18" charset="0"/>
                                  <a:ea typeface="Cambria Math" panose="02040503050406030204" pitchFamily="18" charset="0"/>
                                </a:rPr>
                              </m:ctrlPr>
                            </m:dPr>
                            <m:e>
                              <m:f>
                                <m:fPr>
                                  <m:ctrlPr>
                                    <a:rPr lang="pt-BR" altLang="pt-BR" i="1" smtClean="0">
                                      <a:latin typeface="Cambria Math" panose="02040503050406030204" pitchFamily="18" charset="0"/>
                                      <a:ea typeface="Cambria Math" panose="02040503050406030204" pitchFamily="18" charset="0"/>
                                    </a:rPr>
                                  </m:ctrlPr>
                                </m:fPr>
                                <m:num>
                                  <m:r>
                                    <a:rPr lang="pt-BR" altLang="pt-BR" b="0" i="1" smtClean="0">
                                      <a:latin typeface="Cambria Math" panose="02040503050406030204" pitchFamily="18" charset="0"/>
                                      <a:ea typeface="Cambria Math" panose="02040503050406030204" pitchFamily="18" charset="0"/>
                                    </a:rPr>
                                    <m:t>𝑠</m:t>
                                  </m:r>
                                </m:num>
                                <m:den>
                                  <m:sSup>
                                    <m:sSupPr>
                                      <m:ctrlPr>
                                        <a:rPr lang="pt-BR" altLang="pt-BR"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1</m:t>
                              </m:r>
                            </m:e>
                          </m:d>
                        </m:den>
                      </m:f>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10</m:t>
                      </m:r>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a:latin typeface="Cambria Math" panose="02040503050406030204" pitchFamily="18" charset="0"/>
                                          <a:ea typeface="Cambria Math" panose="02040503050406030204" pitchFamily="18" charset="0"/>
                                        </a:rPr>
                                      </m:ctrlPr>
                                    </m:sSupPr>
                                    <m:e>
                                      <m:r>
                                        <a:rPr lang="pt-BR" altLang="pt-BR" i="1">
                                          <a:latin typeface="Cambria Math" panose="02040503050406030204" pitchFamily="18" charset="0"/>
                                          <a:ea typeface="Cambria Math" panose="02040503050406030204" pitchFamily="18" charset="0"/>
                                        </a:rPr>
                                        <m:t>10</m:t>
                                      </m:r>
                                    </m:e>
                                    <m:sup>
                                      <m:r>
                                        <a:rPr lang="pt-BR" altLang="pt-BR" i="1">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den>
                      </m:f>
                    </m:oMath>
                  </m:oMathPara>
                </a14:m>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r>
                  <a:rPr lang="pt-BR" altLang="pt-BR" sz="2400" b="1" dirty="0" smtClean="0">
                    <a:solidFill>
                      <a:srgbClr val="C00000"/>
                    </a:solidFill>
                    <a:latin typeface="Comic Sans MS" panose="030F0702030302020204" pitchFamily="66" charset="0"/>
                    <a:ea typeface="Cambria Math" panose="02040503050406030204" pitchFamily="18" charset="0"/>
                  </a:rPr>
                  <a:t>F(s) tem um zero em 0 e dois polos, um em 10 </a:t>
                </a:r>
                <a:r>
                  <a:rPr lang="pt-BR" altLang="pt-BR" sz="2400" b="1" dirty="0" err="1" smtClean="0">
                    <a:solidFill>
                      <a:srgbClr val="C00000"/>
                    </a:solidFill>
                    <a:latin typeface="Comic Sans MS" panose="030F0702030302020204" pitchFamily="66" charset="0"/>
                    <a:ea typeface="Cambria Math" panose="02040503050406030204" pitchFamily="18" charset="0"/>
                  </a:rPr>
                  <a:t>rad</a:t>
                </a:r>
                <a:r>
                  <a:rPr lang="pt-BR" altLang="pt-BR" sz="2400" b="1" dirty="0" smtClean="0">
                    <a:solidFill>
                      <a:srgbClr val="C00000"/>
                    </a:solidFill>
                    <a:latin typeface="Comic Sans MS" panose="030F0702030302020204" pitchFamily="66" charset="0"/>
                    <a:ea typeface="Cambria Math" panose="02040503050406030204" pitchFamily="18" charset="0"/>
                  </a:rPr>
                  <a:t>/s e outo em 10</a:t>
                </a:r>
                <a:r>
                  <a:rPr lang="pt-BR" altLang="pt-BR" sz="2400" b="1" baseline="30000" dirty="0" smtClean="0">
                    <a:solidFill>
                      <a:srgbClr val="C00000"/>
                    </a:solidFill>
                    <a:latin typeface="Comic Sans MS" panose="030F0702030302020204" pitchFamily="66" charset="0"/>
                    <a:ea typeface="Cambria Math" panose="02040503050406030204" pitchFamily="18" charset="0"/>
                  </a:rPr>
                  <a:t>4</a:t>
                </a:r>
                <a:r>
                  <a:rPr lang="pt-BR" altLang="pt-BR" sz="2400" b="1" dirty="0" smtClean="0">
                    <a:solidFill>
                      <a:srgbClr val="C00000"/>
                    </a:solidFill>
                    <a:latin typeface="Comic Sans MS" panose="030F0702030302020204" pitchFamily="66" charset="0"/>
                    <a:ea typeface="Cambria Math" panose="02040503050406030204" pitchFamily="18" charset="0"/>
                  </a:rPr>
                  <a:t> </a:t>
                </a:r>
                <a:r>
                  <a:rPr lang="pt-BR" altLang="pt-BR" sz="2400" b="1" dirty="0" err="1" smtClean="0">
                    <a:solidFill>
                      <a:srgbClr val="C00000"/>
                    </a:solidFill>
                    <a:latin typeface="Comic Sans MS" panose="030F0702030302020204" pitchFamily="66" charset="0"/>
                    <a:ea typeface="Cambria Math" panose="02040503050406030204" pitchFamily="18" charset="0"/>
                  </a:rPr>
                  <a:t>rad</a:t>
                </a:r>
                <a:r>
                  <a:rPr lang="pt-BR" altLang="pt-BR" sz="2400" b="1" dirty="0" smtClean="0">
                    <a:solidFill>
                      <a:srgbClr val="C00000"/>
                    </a:solidFill>
                    <a:latin typeface="Comic Sans MS" panose="030F0702030302020204" pitchFamily="66" charset="0"/>
                    <a:ea typeface="Cambria Math" panose="02040503050406030204" pitchFamily="18" charset="0"/>
                  </a:rPr>
                  <a:t>/</a:t>
                </a:r>
                <a:r>
                  <a:rPr lang="pt-BR" altLang="pt-BR" sz="2400" b="1" dirty="0" err="1" smtClean="0">
                    <a:solidFill>
                      <a:srgbClr val="C00000"/>
                    </a:solidFill>
                    <a:latin typeface="Comic Sans MS" panose="030F0702030302020204" pitchFamily="66" charset="0"/>
                    <a:ea typeface="Cambria Math" panose="02040503050406030204" pitchFamily="18" charset="0"/>
                  </a:rPr>
                  <a:t>seg</a:t>
                </a:r>
                <a:endParaRPr lang="pt-BR" altLang="pt-BR" sz="2400"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00075" y="538480"/>
                <a:ext cx="10991850" cy="551815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flipH="1">
            <a:off x="3433237" y="1485036"/>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2726221" y="3848042"/>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10033635" y="3810635"/>
            <a:ext cx="1908810" cy="460375"/>
          </a:xfrm>
          <a:prstGeom prst="rect">
            <a:avLst/>
          </a:prstGeom>
          <a:noFill/>
        </p:spPr>
        <p:txBody>
          <a:bodyPr wrap="square" rtlCol="0">
            <a:spAutoFit/>
          </a:bodyPr>
          <a:lstStyle/>
          <a:p>
            <a:r>
              <a:rPr lang="pt-BR" sz="2400" dirty="0">
                <a:latin typeface="Symbol" panose="05050102010706020507" pitchFamily="18" charset="2"/>
              </a:rPr>
              <a:t>w</a:t>
            </a:r>
            <a:r>
              <a:rPr lang="pt-BR" sz="2400" dirty="0" smtClean="0">
                <a:latin typeface="Symbol" panose="05050102010706020507" pitchFamily="18" charset="2"/>
              </a:rPr>
              <a:t> </a:t>
            </a:r>
            <a:r>
              <a:rPr lang="pt-BR" sz="2400" dirty="0" smtClean="0">
                <a:latin typeface="Comic Sans MS" panose="030F0702030302020204" pitchFamily="66" charset="0"/>
              </a:rPr>
              <a:t>(</a:t>
            </a:r>
            <a:r>
              <a:rPr lang="pt-BR" sz="2400" dirty="0" err="1" smtClean="0">
                <a:latin typeface="Comic Sans MS" panose="030F0702030302020204" pitchFamily="66" charset="0"/>
              </a:rPr>
              <a:t>rad</a:t>
            </a:r>
            <a:r>
              <a:rPr lang="pt-BR" sz="2400" dirty="0" smtClean="0">
                <a:latin typeface="Comic Sans MS" panose="030F0702030302020204" pitchFamily="66" charset="0"/>
              </a:rPr>
              <a:t>/</a:t>
            </a:r>
            <a:r>
              <a:rPr lang="pt-BR" sz="2400" dirty="0" err="1" smtClean="0">
                <a:latin typeface="Comic Sans MS" panose="030F0702030302020204" pitchFamily="66" charset="0"/>
              </a:rPr>
              <a:t>seg</a:t>
            </a:r>
            <a:r>
              <a:rPr lang="pt-BR" sz="2400" dirty="0" smtClean="0">
                <a:latin typeface="Comic Sans MS" panose="030F0702030302020204" pitchFamily="66" charset="0"/>
              </a:rPr>
              <a:t>)</a:t>
            </a:r>
            <a:endParaRPr lang="pt-BR" sz="2400" dirty="0" smtClean="0">
              <a:latin typeface="Comic Sans MS" panose="030F0702030302020204" pitchFamily="66" charset="0"/>
            </a:endParaRPr>
          </a:p>
        </p:txBody>
      </p:sp>
      <p:sp>
        <p:nvSpPr>
          <p:cNvPr id="6" name="CaixaDeTexto 5"/>
          <p:cNvSpPr txBox="1"/>
          <p:nvPr/>
        </p:nvSpPr>
        <p:spPr>
          <a:xfrm>
            <a:off x="2974569" y="1231941"/>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7" name="Conector Reto 6"/>
          <p:cNvCxnSpPr/>
          <p:nvPr/>
        </p:nvCxnSpPr>
        <p:spPr>
          <a:xfrm>
            <a:off x="2861109" y="3016577"/>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3061550" y="219109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5094143" y="170934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925390" y="169129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4251175" y="157295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3261444" y="3870279"/>
            <a:ext cx="288862"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a:t>
            </a:r>
            <a:endParaRPr lang="pt-BR" dirty="0">
              <a:latin typeface="Comic Sans MS" panose="030F0702030302020204" pitchFamily="66" charset="0"/>
            </a:endParaRPr>
          </a:p>
        </p:txBody>
      </p:sp>
      <p:sp>
        <p:nvSpPr>
          <p:cNvPr id="14" name="CaixaDeTexto 13"/>
          <p:cNvSpPr txBox="1"/>
          <p:nvPr/>
        </p:nvSpPr>
        <p:spPr>
          <a:xfrm>
            <a:off x="4054915" y="3878608"/>
            <a:ext cx="429926"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endParaRPr lang="pt-BR" dirty="0">
              <a:latin typeface="Comic Sans MS" panose="030F0702030302020204" pitchFamily="66" charset="0"/>
            </a:endParaRPr>
          </a:p>
        </p:txBody>
      </p:sp>
      <p:sp>
        <p:nvSpPr>
          <p:cNvPr id="15" name="CaixaDeTexto 14"/>
          <p:cNvSpPr txBox="1"/>
          <p:nvPr/>
        </p:nvSpPr>
        <p:spPr>
          <a:xfrm>
            <a:off x="4894245" y="3907640"/>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smtClean="0">
                <a:latin typeface="Comic Sans MS" panose="030F0702030302020204" pitchFamily="66" charset="0"/>
              </a:rPr>
              <a:t>2</a:t>
            </a:r>
            <a:endParaRPr lang="pt-BR" dirty="0">
              <a:latin typeface="Comic Sans MS" panose="030F0702030302020204" pitchFamily="66" charset="0"/>
            </a:endParaRPr>
          </a:p>
        </p:txBody>
      </p:sp>
      <p:sp>
        <p:nvSpPr>
          <p:cNvPr id="16" name="CaixaDeTexto 15"/>
          <p:cNvSpPr txBox="1"/>
          <p:nvPr/>
        </p:nvSpPr>
        <p:spPr>
          <a:xfrm>
            <a:off x="2586539" y="2690889"/>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17" name="CaixaDeTexto 16"/>
          <p:cNvSpPr txBox="1"/>
          <p:nvPr/>
        </p:nvSpPr>
        <p:spPr>
          <a:xfrm>
            <a:off x="2563540" y="1990385"/>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cxnSp>
        <p:nvCxnSpPr>
          <p:cNvPr id="18" name="Conector Reto 17"/>
          <p:cNvCxnSpPr/>
          <p:nvPr/>
        </p:nvCxnSpPr>
        <p:spPr>
          <a:xfrm flipV="1">
            <a:off x="2885010" y="1359792"/>
            <a:ext cx="3065990" cy="2985862"/>
          </a:xfrm>
          <a:prstGeom prst="line">
            <a:avLst/>
          </a:prstGeom>
          <a:ln w="25400">
            <a:solidFill>
              <a:srgbClr val="C00000"/>
            </a:solidFill>
            <a:prstDash val="dash"/>
          </a:ln>
        </p:spPr>
        <p:style>
          <a:lnRef idx="1">
            <a:schemeClr val="accent1"/>
          </a:lnRef>
          <a:fillRef idx="0">
            <a:schemeClr val="accent1"/>
          </a:fillRef>
          <a:effectRef idx="0">
            <a:schemeClr val="accent1"/>
          </a:effectRef>
          <a:fontRef idx="minor">
            <a:schemeClr val="tx1"/>
          </a:fontRef>
        </p:style>
      </p:cxnSp>
      <p:sp>
        <p:nvSpPr>
          <p:cNvPr id="20" name="Espaço Reservado para Conteúdo 2"/>
          <p:cNvSpPr txBox="1"/>
          <p:nvPr/>
        </p:nvSpPr>
        <p:spPr>
          <a:xfrm>
            <a:off x="593725" y="192405"/>
            <a:ext cx="3131185" cy="6991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Passa faixa</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sz="3200" dirty="0" smtClean="0">
              <a:latin typeface="Symbol" panose="05050102010706020507" pitchFamily="18" charset="2"/>
              <a:ea typeface="Cambria Math" panose="02040503050406030204" pitchFamily="18" charset="0"/>
            </a:endParaRPr>
          </a:p>
        </p:txBody>
      </p:sp>
      <p:cxnSp>
        <p:nvCxnSpPr>
          <p:cNvPr id="25" name="Conector Reto 24"/>
          <p:cNvCxnSpPr/>
          <p:nvPr/>
        </p:nvCxnSpPr>
        <p:spPr>
          <a:xfrm>
            <a:off x="2532386" y="4662429"/>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2532386" y="5496754"/>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6762595" y="1619540"/>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a:off x="8394965" y="1796144"/>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7574191" y="197078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224698" y="183086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1" name="CaixaDeTexto 30"/>
          <p:cNvSpPr txBox="1"/>
          <p:nvPr/>
        </p:nvSpPr>
        <p:spPr>
          <a:xfrm>
            <a:off x="2496013" y="5286020"/>
            <a:ext cx="91403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sp>
        <p:nvSpPr>
          <p:cNvPr id="32" name="CaixaDeTexto 31"/>
          <p:cNvSpPr txBox="1"/>
          <p:nvPr/>
        </p:nvSpPr>
        <p:spPr>
          <a:xfrm>
            <a:off x="2460040" y="4466191"/>
            <a:ext cx="91403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33" name="CaixaDeTexto 32"/>
          <p:cNvSpPr txBox="1"/>
          <p:nvPr/>
        </p:nvSpPr>
        <p:spPr>
          <a:xfrm>
            <a:off x="5700172" y="3881845"/>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3</a:t>
            </a:r>
            <a:endParaRPr lang="pt-BR" dirty="0">
              <a:latin typeface="Comic Sans MS" panose="030F0702030302020204" pitchFamily="66" charset="0"/>
            </a:endParaRPr>
          </a:p>
        </p:txBody>
      </p:sp>
      <p:sp>
        <p:nvSpPr>
          <p:cNvPr id="34" name="CaixaDeTexto 33"/>
          <p:cNvSpPr txBox="1"/>
          <p:nvPr/>
        </p:nvSpPr>
        <p:spPr>
          <a:xfrm>
            <a:off x="6520945" y="3895768"/>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4</a:t>
            </a:r>
            <a:endParaRPr lang="pt-BR" dirty="0">
              <a:latin typeface="Comic Sans MS" panose="030F0702030302020204" pitchFamily="66" charset="0"/>
            </a:endParaRPr>
          </a:p>
        </p:txBody>
      </p:sp>
      <p:sp>
        <p:nvSpPr>
          <p:cNvPr id="35" name="CaixaDeTexto 34"/>
          <p:cNvSpPr txBox="1"/>
          <p:nvPr/>
        </p:nvSpPr>
        <p:spPr>
          <a:xfrm>
            <a:off x="7350677" y="3897514"/>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5</a:t>
            </a:r>
            <a:endParaRPr lang="pt-BR" dirty="0">
              <a:latin typeface="Comic Sans MS" panose="030F0702030302020204" pitchFamily="66" charset="0"/>
            </a:endParaRPr>
          </a:p>
        </p:txBody>
      </p:sp>
      <p:sp>
        <p:nvSpPr>
          <p:cNvPr id="36" name="Forma livre 35"/>
          <p:cNvSpPr/>
          <p:nvPr/>
        </p:nvSpPr>
        <p:spPr>
          <a:xfrm>
            <a:off x="5156496" y="3832949"/>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Forma livre 11"/>
          <p:cNvSpPr/>
          <p:nvPr/>
        </p:nvSpPr>
        <p:spPr>
          <a:xfrm>
            <a:off x="2671076" y="3858325"/>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9" name="Conector Reto 38"/>
          <p:cNvCxnSpPr/>
          <p:nvPr/>
        </p:nvCxnSpPr>
        <p:spPr>
          <a:xfrm>
            <a:off x="3449312" y="3019371"/>
            <a:ext cx="5583141"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41" name="CaixaDeTexto 40"/>
          <p:cNvSpPr txBox="1"/>
          <p:nvPr/>
        </p:nvSpPr>
        <p:spPr>
          <a:xfrm>
            <a:off x="5849835" y="1396325"/>
            <a:ext cx="274434" cy="369332"/>
          </a:xfrm>
          <a:prstGeom prst="rect">
            <a:avLst/>
          </a:prstGeom>
          <a:noFill/>
          <a:ln>
            <a:solidFill>
              <a:srgbClr val="FFFF00"/>
            </a:solidFill>
          </a:ln>
        </p:spPr>
        <p:txBody>
          <a:bodyPr wrap="none" rtlCol="0">
            <a:spAutoFit/>
          </a:bodyPr>
          <a:lstStyle/>
          <a:p>
            <a:r>
              <a:rPr lang="pt-BR" dirty="0"/>
              <a:t>s</a:t>
            </a:r>
            <a:endParaRPr lang="pt-BR" dirty="0"/>
          </a:p>
        </p:txBody>
      </p:sp>
      <mc:AlternateContent xmlns:mc="http://schemas.openxmlformats.org/markup-compatibility/2006">
        <mc:Choice xmlns:a14="http://schemas.microsoft.com/office/drawing/2010/main" Requires="a14">
          <p:sp>
            <p:nvSpPr>
              <p:cNvPr id="42" name="CaixaDeTexto 41"/>
              <p:cNvSpPr txBox="1"/>
              <p:nvPr/>
            </p:nvSpPr>
            <p:spPr>
              <a:xfrm>
                <a:off x="5392686" y="4559977"/>
                <a:ext cx="1124347" cy="566630"/>
              </a:xfrm>
              <a:prstGeom prst="rect">
                <a:avLst/>
              </a:prstGeom>
              <a:solidFill>
                <a:schemeClr val="bg1"/>
              </a:solidFill>
              <a:ln>
                <a:solidFill>
                  <a:srgbClr val="FFFF00"/>
                </a:solidFill>
              </a:ln>
            </p:spPr>
            <p:txBody>
              <a:bodyPr wrap="none" rtlCol="0">
                <a:spAutoFit/>
              </a:bodyPr>
              <a:lstStyle/>
              <a:p>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2" name="CaixaDeTexto 41"/>
              <p:cNvSpPr txBox="1">
                <a:spLocks noRot="1" noChangeAspect="1" noMove="1" noResize="1" noEditPoints="1" noAdjustHandles="1" noChangeArrowheads="1" noChangeShapeType="1" noTextEdit="1"/>
              </p:cNvSpPr>
              <p:nvPr/>
            </p:nvSpPr>
            <p:spPr>
              <a:xfrm>
                <a:off x="5392686" y="4559977"/>
                <a:ext cx="1124347" cy="566630"/>
              </a:xfrm>
              <a:prstGeom prst="rect">
                <a:avLst/>
              </a:prstGeom>
              <a:blipFill rotWithShape="1">
                <a:blip r:embed="rId1"/>
                <a:stretch>
                  <a:fillRect l="-475" t="-904" r="-393" b="-740"/>
                </a:stretch>
              </a:blipFill>
              <a:ln>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2"/>
              <p:cNvSpPr txBox="1"/>
              <p:nvPr/>
            </p:nvSpPr>
            <p:spPr>
              <a:xfrm>
                <a:off x="8125411" y="4559661"/>
                <a:ext cx="1176528" cy="566630"/>
              </a:xfrm>
              <a:prstGeom prst="rect">
                <a:avLst/>
              </a:prstGeom>
              <a:solidFill>
                <a:schemeClr val="bg1"/>
              </a:solidFill>
              <a:ln>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d>
                        <m:dPr>
                          <m:ctrlPr>
                            <a:rPr lang="pt-BR" altLang="pt-BR" i="1" smtClean="0">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3" name="CaixaDeTexto 42"/>
              <p:cNvSpPr txBox="1">
                <a:spLocks noRot="1" noChangeAspect="1" noMove="1" noResize="1" noEditPoints="1" noAdjustHandles="1" noChangeArrowheads="1" noChangeShapeType="1" noTextEdit="1"/>
              </p:cNvSpPr>
              <p:nvPr/>
            </p:nvSpPr>
            <p:spPr>
              <a:xfrm>
                <a:off x="8125411" y="4559661"/>
                <a:ext cx="1176528" cy="566630"/>
              </a:xfrm>
              <a:prstGeom prst="rect">
                <a:avLst/>
              </a:prstGeom>
              <a:blipFill rotWithShape="1">
                <a:blip r:embed="rId2"/>
                <a:stretch>
                  <a:fillRect l="-428" t="-848" r="-393" b="-796"/>
                </a:stretch>
              </a:blipFill>
              <a:ln>
                <a:solidFill>
                  <a:srgbClr val="FFFF00"/>
                </a:solidFill>
              </a:ln>
            </p:spPr>
            <p:txBody>
              <a:bodyPr/>
              <a:lstStyle/>
              <a:p>
                <a:r>
                  <a:rPr lang="pt-BR" altLang="en-US">
                    <a:noFill/>
                  </a:rPr>
                  <a:t> </a:t>
                </a:r>
              </a:p>
            </p:txBody>
          </p:sp>
        </mc:Fallback>
      </mc:AlternateContent>
      <p:sp>
        <p:nvSpPr>
          <p:cNvPr id="44" name="CaixaDeTexto 43"/>
          <p:cNvSpPr txBox="1"/>
          <p:nvPr/>
        </p:nvSpPr>
        <p:spPr>
          <a:xfrm>
            <a:off x="8610915" y="3060035"/>
            <a:ext cx="418704" cy="369332"/>
          </a:xfrm>
          <a:prstGeom prst="rect">
            <a:avLst/>
          </a:prstGeom>
          <a:noFill/>
          <a:ln>
            <a:solidFill>
              <a:srgbClr val="FFFF00"/>
            </a:solidFill>
          </a:ln>
        </p:spPr>
        <p:txBody>
          <a:bodyPr wrap="none" rtlCol="0">
            <a:spAutoFit/>
          </a:bodyPr>
          <a:lstStyle/>
          <a:p>
            <a:r>
              <a:rPr lang="pt-BR" dirty="0" smtClean="0"/>
              <a:t>10</a:t>
            </a:r>
            <a:endParaRPr lang="pt-BR" dirty="0"/>
          </a:p>
        </p:txBody>
      </p:sp>
      <p:sp>
        <p:nvSpPr>
          <p:cNvPr id="45" name="Forma livre 44"/>
          <p:cNvSpPr/>
          <p:nvPr/>
        </p:nvSpPr>
        <p:spPr>
          <a:xfrm flipH="1">
            <a:off x="1841562" y="2181798"/>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Forma livre 45"/>
          <p:cNvSpPr/>
          <p:nvPr/>
        </p:nvSpPr>
        <p:spPr>
          <a:xfrm>
            <a:off x="5241101" y="2186857"/>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CaixaDeTexto 46"/>
          <p:cNvSpPr txBox="1"/>
          <p:nvPr/>
        </p:nvSpPr>
        <p:spPr>
          <a:xfrm>
            <a:off x="1467775" y="3256079"/>
            <a:ext cx="1299626"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48" name="Retângulo 47"/>
              <p:cNvSpPr/>
              <p:nvPr/>
            </p:nvSpPr>
            <p:spPr>
              <a:xfrm>
                <a:off x="7212314" y="243773"/>
                <a:ext cx="3789549" cy="770724"/>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𝑠</m:t>
                          </m:r>
                        </m:e>
                      </m:d>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10</m:t>
                      </m:r>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a:latin typeface="Cambria Math" panose="02040503050406030204" pitchFamily="18" charset="0"/>
                                          <a:ea typeface="Cambria Math" panose="02040503050406030204" pitchFamily="18" charset="0"/>
                                        </a:rPr>
                                      </m:ctrlPr>
                                    </m:sSupPr>
                                    <m:e>
                                      <m:r>
                                        <a:rPr lang="pt-BR" altLang="pt-BR" i="1">
                                          <a:latin typeface="Cambria Math" panose="02040503050406030204" pitchFamily="18" charset="0"/>
                                          <a:ea typeface="Cambria Math" panose="02040503050406030204" pitchFamily="18" charset="0"/>
                                        </a:rPr>
                                        <m:t>10</m:t>
                                      </m:r>
                                    </m:e>
                                    <m:sup>
                                      <m:r>
                                        <a:rPr lang="pt-BR" altLang="pt-BR" i="1">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den>
                      </m:f>
                    </m:oMath>
                  </m:oMathPara>
                </a14:m>
                <a:endParaRPr lang="pt-BR" dirty="0"/>
              </a:p>
            </p:txBody>
          </p:sp>
        </mc:Choice>
        <mc:Fallback>
          <p:sp>
            <p:nvSpPr>
              <p:cNvPr id="48" name="Retângulo 47"/>
              <p:cNvSpPr>
                <a:spLocks noRot="1" noChangeAspect="1" noMove="1" noResize="1" noEditPoints="1" noAdjustHandles="1" noChangeArrowheads="1" noChangeShapeType="1" noTextEdit="1"/>
              </p:cNvSpPr>
              <p:nvPr/>
            </p:nvSpPr>
            <p:spPr>
              <a:xfrm>
                <a:off x="7212314" y="243773"/>
                <a:ext cx="3789549" cy="770724"/>
              </a:xfrm>
              <a:prstGeom prst="rect">
                <a:avLst/>
              </a:prstGeom>
              <a:blipFill rotWithShape="1">
                <a:blip r:embed="rId3"/>
                <a:stretch>
                  <a:fillRect l="-16" t="-74" r="13" b="52"/>
                </a:stretch>
              </a:blipFill>
            </p:spPr>
            <p:txBody>
              <a:bodyPr/>
              <a:lstStyle/>
              <a:p>
                <a:r>
                  <a:rPr lang="pt-BR" altLang="en-US">
                    <a:noFill/>
                  </a:rPr>
                  <a:t> </a:t>
                </a:r>
              </a:p>
            </p:txBody>
          </p:sp>
        </mc:Fallback>
      </mc:AlternateContent>
      <p:sp>
        <p:nvSpPr>
          <p:cNvPr id="21" name="Forma livre 20"/>
          <p:cNvSpPr/>
          <p:nvPr/>
        </p:nvSpPr>
        <p:spPr>
          <a:xfrm>
            <a:off x="5994400" y="1947576"/>
            <a:ext cx="799567" cy="186023"/>
          </a:xfrm>
          <a:custGeom>
            <a:avLst/>
            <a:gdLst>
              <a:gd name="connsiteX0" fmla="*/ 464457 w 464457"/>
              <a:gd name="connsiteY0" fmla="*/ 0 h 290286"/>
              <a:gd name="connsiteX1" fmla="*/ 217714 w 464457"/>
              <a:gd name="connsiteY1" fmla="*/ 130629 h 290286"/>
              <a:gd name="connsiteX2" fmla="*/ 0 w 464457"/>
              <a:gd name="connsiteY2" fmla="*/ 290286 h 290286"/>
            </a:gdLst>
            <a:ahLst/>
            <a:cxnLst>
              <a:cxn ang="0">
                <a:pos x="connsiteX0" y="connsiteY0"/>
              </a:cxn>
              <a:cxn ang="0">
                <a:pos x="connsiteX1" y="connsiteY1"/>
              </a:cxn>
              <a:cxn ang="0">
                <a:pos x="connsiteX2" y="connsiteY2"/>
              </a:cxn>
            </a:cxnLst>
            <a:rect l="l" t="t" r="r" b="b"/>
            <a:pathLst>
              <a:path w="464457" h="290286">
                <a:moveTo>
                  <a:pt x="464457" y="0"/>
                </a:moveTo>
                <a:cubicBezTo>
                  <a:pt x="379790" y="41124"/>
                  <a:pt x="295124" y="82248"/>
                  <a:pt x="217714" y="130629"/>
                </a:cubicBezTo>
                <a:cubicBezTo>
                  <a:pt x="140304" y="179010"/>
                  <a:pt x="70152" y="234648"/>
                  <a:pt x="0" y="290286"/>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Espaço Reservado para Conteúdo 2"/>
          <p:cNvSpPr txBox="1"/>
          <p:nvPr/>
        </p:nvSpPr>
        <p:spPr>
          <a:xfrm>
            <a:off x="1506855" y="5934710"/>
            <a:ext cx="9495155" cy="6991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sz="2000" b="1" dirty="0" smtClean="0">
                <a:solidFill>
                  <a:schemeClr val="tx1"/>
                </a:solidFill>
                <a:latin typeface="Comic Sans MS" panose="030F0702030302020204" pitchFamily="66" charset="0"/>
                <a:ea typeface="Cambria Math" panose="02040503050406030204" pitchFamily="18" charset="0"/>
              </a:rPr>
              <a:t>diagrama de Bode funciona bem quando os polos e zeros estão bem separados</a:t>
            </a:r>
            <a:endParaRPr lang="pt-BR" altLang="pt-BR" sz="2000" b="1" dirty="0" smtClean="0">
              <a:solidFill>
                <a:schemeClr val="tx1"/>
              </a:solidFill>
              <a:latin typeface="Comic Sans MS" panose="030F0702030302020204" pitchFamily="66"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23" name="Retângulo 22"/>
              <p:cNvSpPr/>
              <p:nvPr/>
            </p:nvSpPr>
            <p:spPr>
              <a:xfrm>
                <a:off x="6521036" y="1261430"/>
                <a:ext cx="3789549" cy="709295"/>
              </a:xfrm>
              <a:prstGeom prst="rect">
                <a:avLst/>
              </a:prstGeom>
              <a:solidFill>
                <a:schemeClr val="bg1"/>
              </a:solidFill>
            </p:spPr>
            <p:txBody>
              <a:bodyPr wrap="square">
                <a:spAutoFit/>
              </a:bodyPr>
              <a:lstStyle/>
              <a:p>
                <a:r>
                  <a:rPr lang="pt-BR" altLang="pt-BR" dirty="0" smtClean="0">
                    <a:ea typeface="Cambria Math" panose="02040503050406030204" pitchFamily="18" charset="0"/>
                  </a:rPr>
                  <a:t>|</a:t>
                </a:r>
                <a14:m>
                  <m:oMath xmlns:m="http://schemas.openxmlformats.org/officeDocument/2006/math">
                    <m:r>
                      <a:rPr lang="pt-BR" altLang="pt-BR" i="1" smtClean="0">
                        <a:latin typeface="Cambria Math" panose="02040503050406030204" pitchFamily="18" charset="0"/>
                        <a:ea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𝑗</m:t>
                        </m:r>
                        <m:r>
                          <a:rPr lang="pt-BR" altLang="pt-BR" b="0" i="1" smtClean="0">
                            <a:latin typeface="Cambria Math" panose="02040503050406030204" pitchFamily="18" charset="0"/>
                            <a:ea typeface="Cambria Math" panose="02040503050406030204" pitchFamily="18" charset="0"/>
                          </a:rPr>
                          <m:t>1000</m:t>
                        </m:r>
                      </m:e>
                    </m:d>
                    <m:r>
                      <a:rPr lang="pt-BR" altLang="pt-BR" b="0" i="1" smtClean="0">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m:t>
                    </m:r>
                    <m:d>
                      <m:dPr>
                        <m:begChr m:val="|"/>
                        <m:endChr m:val="|"/>
                        <m:ctrlPr>
                          <a:rPr lang="pt-BR" altLang="pt-BR" b="0" i="1" smtClean="0">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10</m:t>
                        </m:r>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e>
                            </m:d>
                          </m:den>
                        </m:f>
                      </m:e>
                    </m:d>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100</m:t>
                    </m:r>
                  </m:oMath>
                </a14:m>
                <a:endParaRPr lang="pt-BR" dirty="0"/>
              </a:p>
            </p:txBody>
          </p:sp>
        </mc:Choice>
        <mc:Fallback>
          <p:sp>
            <p:nvSpPr>
              <p:cNvPr id="23" name="Retângulo 22"/>
              <p:cNvSpPr>
                <a:spLocks noRot="1" noChangeAspect="1" noMove="1" noResize="1" noEditPoints="1" noAdjustHandles="1" noChangeArrowheads="1" noChangeShapeType="1" noTextEdit="1"/>
              </p:cNvSpPr>
              <p:nvPr/>
            </p:nvSpPr>
            <p:spPr>
              <a:xfrm>
                <a:off x="6521036" y="1261430"/>
                <a:ext cx="3789549" cy="709295"/>
              </a:xfrm>
              <a:prstGeom prst="rect">
                <a:avLst/>
              </a:prstGeom>
              <a:blipFill rotWithShape="1">
                <a:blip r:embed="rId4"/>
                <a:stretch>
                  <a:fillRect l="-6" t="-45" r="2" b="45"/>
                </a:stretch>
              </a:blipFill>
            </p:spPr>
            <p:txBody>
              <a:bodyPr/>
              <a:lstStyle/>
              <a:p>
                <a:r>
                  <a:rPr lang="pt-BR" altLang="en-US">
                    <a:noFill/>
                  </a:rPr>
                  <a:t> </a:t>
                </a:r>
              </a:p>
            </p:txBody>
          </p:sp>
        </mc:Fallback>
      </mc:AlternateContent>
      <p:sp>
        <p:nvSpPr>
          <p:cNvPr id="19" name="CaixaDeTexto 18"/>
          <p:cNvSpPr txBox="1"/>
          <p:nvPr/>
        </p:nvSpPr>
        <p:spPr>
          <a:xfrm>
            <a:off x="7623721" y="2485447"/>
            <a:ext cx="1483098"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- 20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2" grpId="1"/>
      <p:bldP spid="23" grpId="0" bldLvl="0" animBg="1"/>
      <p:bldP spid="23" grpId="1" animBg="1"/>
    </p:bldLst>
  </p:timing>
</p:sld>
</file>

<file path=ppt/slides/slide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4" name="Espaço Reservado para Conteúdo 2"/>
              <p:cNvSpPr txBox="1"/>
              <p:nvPr/>
            </p:nvSpPr>
            <p:spPr>
              <a:xfrm>
                <a:off x="273685" y="514985"/>
                <a:ext cx="11755120" cy="5986145"/>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 de Bode (Fase)</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1200"/>
                  </a:spcAft>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A fase de F(</a:t>
                </a:r>
                <a:r>
                  <a:rPr lang="pt-BR" altLang="pt-BR" sz="2400" dirty="0" err="1">
                    <a:latin typeface="Comic Sans MS" panose="030F0702030302020204" pitchFamily="66" charset="0"/>
                    <a:ea typeface="Cambria Math" panose="02040503050406030204" pitchFamily="18" charset="0"/>
                  </a:rPr>
                  <a:t>j</a:t>
                </a:r>
                <a:r>
                  <a:rPr lang="pt-BR" altLang="pt-BR" sz="2400" dirty="0" err="1">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 será</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 ∢</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𝑚</m:t>
                              </m:r>
                            </m:sub>
                          </m:sSub>
                          <m:f>
                            <m:fPr>
                              <m:ctrlPr>
                                <a:rPr lang="pt-BR" altLang="pt-BR" sz="2400" i="1">
                                  <a:latin typeface="Cambria Math" panose="02040503050406030204" pitchFamily="18" charset="0"/>
                                  <a:ea typeface="Cambria Math" panose="02040503050406030204" pitchFamily="18" charset="0"/>
                                </a:rPr>
                              </m:ctrlPr>
                            </m:fPr>
                            <m:num>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𝑧𝑚</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𝑝𝑛</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2</m:t>
                                  </m:r>
                                </m:sup>
                              </m:sSup>
                            </m:den>
                          </m:f>
                        </m:e>
                      </m:d>
                    </m:oMath>
                  </m:oMathPara>
                </a14:m>
                <a:endParaRPr lang="pt-BR" altLang="pt-BR" sz="2400" i="1" dirty="0" smtClean="0">
                  <a:latin typeface="Cambria Math" panose="02040503050406030204" pitchFamily="18" charset="0"/>
                  <a:ea typeface="Cambria Math" panose="02040503050406030204" pitchFamily="18" charset="0"/>
                </a:endParaRPr>
              </a:p>
              <a:p>
                <a:pPr marL="0" indent="0" fontAlgn="auto">
                  <a:lnSpc>
                    <a:spcPct val="120000"/>
                  </a:lnSpc>
                  <a:spcBef>
                    <a:spcPts val="1200"/>
                  </a:spcBef>
                  <a:spcAft>
                    <a:spcPts val="600"/>
                  </a:spcAft>
                  <a:buNone/>
                </a:pPr>
                <a:r>
                  <a:rPr lang="pt-BR" altLang="pt-BR" sz="2400" dirty="0" smtClean="0">
                    <a:latin typeface="Comic Sans MS" panose="030F0702030302020204" pitchFamily="66" charset="0"/>
                    <a:ea typeface="Cambria Math" panose="02040503050406030204" pitchFamily="18" charset="0"/>
                  </a:rPr>
                  <a:t>A fase pode ser escrita como</a:t>
                </a:r>
                <a:endParaRPr lang="pt-BR" altLang="pt-BR" sz="240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200"/>
                  </a:spcAf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40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pt-BR" altLang="pt-BR" sz="2400" i="1">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0</m:t>
                              </m:r>
                              <m:r>
                                <a:rPr lang="en-US"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1</m:t>
                              </m:r>
                            </m:den>
                          </m:f>
                        </m:e>
                      </m:d>
                      <m:r>
                        <a:rPr lang="pt-BR" altLang="pt-BR" sz="2400" b="0" i="1" smtClean="0">
                          <a:latin typeface="Cambria Math" panose="02040503050406030204" pitchFamily="18" charset="0"/>
                          <a:ea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en-US" altLang="pt-BR" sz="2400" i="1">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en-US" altLang="pt-BR" sz="2400" i="1">
                                  <a:latin typeface="Cambria Math" panose="02040503050406030204" pitchFamily="18" charset="0"/>
                                  <a:ea typeface="Cambria Math" panose="02040503050406030204" pitchFamily="18" charset="0"/>
                                </a:rPr>
                                <m:t>𝑚</m:t>
                              </m:r>
                              <m:r>
                                <a:rPr lang="en-US" altLang="pt-BR" sz="2400" i="1">
                                  <a:latin typeface="Cambria Math" panose="02040503050406030204" pitchFamily="18" charset="0"/>
                                  <a:ea typeface="Cambria Math" panose="02040503050406030204" pitchFamily="18" charset="0"/>
                                </a:rPr>
                                <m:t>´</m:t>
                              </m:r>
                            </m:den>
                          </m:f>
                        </m:e>
                      </m:d>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r>
                        <a:rPr lang="pt-BR" altLang="pt-BR" sz="2400" i="1">
                          <a:latin typeface="Cambria Math" panose="02040503050406030204" pitchFamily="18" charset="0"/>
                          <a:ea typeface="Cambria Math" panose="02040503050406030204" pitchFamily="18" charset="0"/>
                        </a:rPr>
                        <m:t>  </m:t>
                      </m:r>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𝑝</m:t>
                              </m:r>
                              <m:r>
                                <a:rPr lang="en-US" altLang="pt-BR" sz="2400" i="1">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𝑝𝑛</m:t>
                              </m:r>
                              <m:r>
                                <a:rPr lang="en-US" altLang="pt-BR" sz="2400" i="1">
                                  <a:latin typeface="Cambria Math" panose="02040503050406030204" pitchFamily="18" charset="0"/>
                                  <a:ea typeface="Cambria Math" panose="02040503050406030204" pitchFamily="18" charset="0"/>
                                </a:rPr>
                                <m:t>´</m:t>
                              </m:r>
                            </m:den>
                          </m:f>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𝑥</m:t>
                      </m:r>
                      <m:r>
                        <a:rPr lang="en-US" altLang="pt-BR" sz="2400" i="1">
                          <a:latin typeface="Cambria Math" panose="02040503050406030204" pitchFamily="18" charset="0"/>
                          <a:ea typeface="Cambria Math" panose="02040503050406030204" pitchFamily="18" charset="0"/>
                        </a:rPr>
                        <m:t>2</m:t>
                      </m:r>
                      <m:r>
                        <a:rPr lang="pt-BR"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400" i="1" dirty="0" smtClean="0">
                  <a:latin typeface="Cambria Math" panose="02040503050406030204" pitchFamily="18" charset="0"/>
                  <a:ea typeface="Cambria Math" panose="02040503050406030204" pitchFamily="18" charset="0"/>
                </a:endParaRPr>
              </a:p>
            </p:txBody>
          </p:sp>
        </mc:Choice>
        <mc:Fallback>
          <p:sp>
            <p:nvSpPr>
              <p:cNvPr id="24" name="Espaço Reservado para Conteúdo 2"/>
              <p:cNvSpPr txBox="1">
                <a:spLocks noRot="1" noChangeAspect="1" noMove="1" noResize="1" noEditPoints="1" noAdjustHandles="1" noChangeArrowheads="1" noChangeShapeType="1" noTextEdit="1"/>
              </p:cNvSpPr>
              <p:nvPr/>
            </p:nvSpPr>
            <p:spPr>
              <a:xfrm>
                <a:off x="273685" y="514985"/>
                <a:ext cx="11755120" cy="59861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273685" y="514985"/>
                <a:ext cx="11755120" cy="6031865"/>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spcAft>
                    <a:spcPts val="1200"/>
                  </a:spcAft>
                  <a:buNone/>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pt-BR" altLang="pt-BR" sz="2000" i="1">
                              <a:latin typeface="Cambria Math" panose="02040503050406030204" pitchFamily="18" charset="0"/>
                              <a:ea typeface="Cambria Math" panose="02040503050406030204" pitchFamily="18" charset="0"/>
                            </a:rPr>
                          </m:ctrlPr>
                        </m:dPr>
                        <m:e>
                          <m:sSub>
                            <m:sSubPr>
                              <m:ctrlPr>
                                <a:rPr lang="pt-BR"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0</m:t>
                              </m:r>
                              <m:r>
                                <a:rPr lang="en-US"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𝐴</m:t>
                              </m:r>
                            </m:e>
                            <m:sub>
                              <m:r>
                                <a:rPr lang="pt-BR" altLang="pt-BR" sz="2000" i="1">
                                  <a:latin typeface="Cambria Math" panose="02040503050406030204" pitchFamily="18" charset="0"/>
                                  <a:ea typeface="Cambria Math" panose="02040503050406030204" pitchFamily="18" charset="0"/>
                                </a:rPr>
                                <m:t>𝑚</m:t>
                              </m:r>
                            </m:sub>
                          </m:sSub>
                        </m:e>
                      </m:d>
                    </m:oMath>
                  </m:oMathPara>
                </a14:m>
                <a:endParaRPr lang="pt-BR" altLang="pt-BR" sz="200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a:latin typeface="Cambria Math" panose="02040503050406030204" pitchFamily="18" charset="0"/>
                                  <a:ea typeface="Cambria Math" panose="02040503050406030204" pitchFamily="18" charset="0"/>
                                </a:rPr>
                                <m:t>1</m:t>
                              </m:r>
                            </m:den>
                          </m:f>
                        </m:e>
                      </m:d>
                      <m:r>
                        <a:rPr lang="pt-BR" altLang="pt-BR" sz="2000" b="0" i="1" smtClean="0">
                          <a:latin typeface="Cambria Math" panose="02040503050406030204" pitchFamily="18" charset="0"/>
                          <a:ea typeface="Cambria Math" panose="02040503050406030204" pitchFamily="18" charset="0"/>
                        </a:rPr>
                        <m:t>  +</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en-US" altLang="pt-BR" sz="2000" i="1">
                                  <a:latin typeface="Cambria Math" panose="02040503050406030204" pitchFamily="18" charset="0"/>
                                  <a:ea typeface="Cambria Math" panose="02040503050406030204" pitchFamily="18" charset="0"/>
                                </a:rPr>
                                <m:t>2</m:t>
                              </m:r>
                            </m:den>
                          </m:f>
                        </m:e>
                      </m:d>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en-US" altLang="pt-BR" sz="2000" i="1">
                                  <a:latin typeface="Cambria Math" panose="02040503050406030204" pitchFamily="18" charset="0"/>
                                  <a:ea typeface="Cambria Math" panose="02040503050406030204" pitchFamily="18" charset="0"/>
                                </a:rPr>
                                <m:t>𝑚</m:t>
                              </m:r>
                              <m:r>
                                <a:rPr lang="en-US" altLang="pt-BR" sz="2000" i="1">
                                  <a:latin typeface="Cambria Math" panose="02040503050406030204" pitchFamily="18" charset="0"/>
                                  <a:ea typeface="Cambria Math" panose="02040503050406030204" pitchFamily="18" charset="0"/>
                                </a:rPr>
                                <m:t>´</m:t>
                              </m:r>
                            </m:den>
                          </m:f>
                        </m:e>
                      </m:d>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𝑥</m:t>
                      </m:r>
                      <m:r>
                        <a:rPr lang="pt-BR" altLang="pt-BR" sz="2000" b="0" i="1"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000" i="1">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r>
                        <a:rPr lang="pt-BR" altLang="pt-BR" sz="2000" i="1">
                          <a:latin typeface="Cambria Math" panose="02040503050406030204" pitchFamily="18" charset="0"/>
                          <a:ea typeface="Cambria Math" panose="02040503050406030204" pitchFamily="18" charset="0"/>
                        </a:rPr>
                        <m:t>  </m:t>
                      </m:r>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000" i="1">
                                  <a:latin typeface="Cambria Math" panose="02040503050406030204" pitchFamily="18" charset="0"/>
                                  <a:ea typeface="Cambria Math" panose="02040503050406030204" pitchFamily="18" charset="0"/>
                                </a:rPr>
                                <m:t>𝑝</m:t>
                              </m:r>
                              <m:r>
                                <a:rPr lang="en-US" altLang="pt-BR" sz="2000" i="1">
                                  <a:latin typeface="Cambria Math" panose="02040503050406030204" pitchFamily="18" charset="0"/>
                                  <a:ea typeface="Cambria Math" panose="02040503050406030204" pitchFamily="18" charset="0"/>
                                </a:rPr>
                                <m:t>2</m:t>
                              </m:r>
                            </m:den>
                          </m:f>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000" i="1">
                                  <a:latin typeface="Cambria Math" panose="02040503050406030204" pitchFamily="18" charset="0"/>
                                  <a:ea typeface="Cambria Math" panose="02040503050406030204" pitchFamily="18" charset="0"/>
                                </a:rPr>
                                <m:t>𝑝𝑛</m:t>
                              </m:r>
                              <m:r>
                                <a:rPr lang="en-US" altLang="pt-BR" sz="2000" i="1">
                                  <a:latin typeface="Cambria Math" panose="02040503050406030204" pitchFamily="18" charset="0"/>
                                  <a:ea typeface="Cambria Math" panose="02040503050406030204" pitchFamily="18" charset="0"/>
                                </a:rPr>
                                <m:t>´</m:t>
                              </m:r>
                            </m:den>
                          </m:f>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𝑥</m:t>
                      </m:r>
                      <m:r>
                        <a:rPr lang="en-US" altLang="pt-BR" sz="2000" i="1">
                          <a:latin typeface="Cambria Math" panose="02040503050406030204" pitchFamily="18" charset="0"/>
                          <a:ea typeface="Cambria Math" panose="02040503050406030204" pitchFamily="18" charset="0"/>
                        </a:rPr>
                        <m:t>2</m:t>
                      </m:r>
                      <m:r>
                        <a:rPr lang="pt-BR" altLang="pt-BR" sz="2000" i="1">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00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Termos que aparecem na equação</a:t>
                </a:r>
                <a:endParaRPr lang="pt-BR" altLang="pt-BR"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pt-BR" altLang="pt-BR" sz="2400" i="1">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0</m:t>
                            </m:r>
                            <m:r>
                              <a:rPr lang="en-US"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oMath>
                </a14:m>
                <a:r>
                  <a:rPr lang="pt-BR" altLang="pt-BR" sz="2400" dirty="0" smtClean="0">
                    <a:latin typeface="Comic Sans MS" panose="030F0702030302020204" pitchFamily="66" charset="0"/>
                    <a:ea typeface="Cambria Math" panose="02040503050406030204" pitchFamily="18" charset="0"/>
                  </a:rPr>
                  <a:t> 					(constante)</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𝑝𝑖</m:t>
                            </m:r>
                          </m:den>
                        </m:f>
                      </m:e>
                    </m:d>
                  </m:oMath>
                </a14:m>
                <a:r>
                  <a:rPr lang="pt-BR" altLang="pt-BR" sz="2400" dirty="0">
                    <a:latin typeface="Comic Sans MS" panose="030F0702030302020204" pitchFamily="66" charset="0"/>
                    <a:ea typeface="Cambria Math" panose="02040503050406030204" pitchFamily="18" charset="0"/>
                  </a:rPr>
                  <a:t> 				(polo negativo</a:t>
                </a:r>
                <a:r>
                  <a:rPr lang="pt-BR" altLang="pt-BR" sz="2400" dirty="0" smtClean="0">
                    <a:latin typeface="Comic Sans MS" panose="030F0702030302020204" pitchFamily="66" charset="0"/>
                    <a:ea typeface="Cambria Math" panose="02040503050406030204" pitchFamily="18" charset="0"/>
                  </a:rPr>
                  <a:t>)</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en-US" altLang="pt-BR" sz="2400" i="1">
                                <a:latin typeface="Cambria Math" panose="02040503050406030204" pitchFamily="18" charset="0"/>
                                <a:ea typeface="Cambria Math" panose="02040503050406030204" pitchFamily="18" charset="0"/>
                              </a:rPr>
                              <m:t>𝑖</m:t>
                            </m:r>
                          </m:den>
                        </m:f>
                      </m:e>
                    </m:d>
                  </m:oMath>
                </a14:m>
                <a:r>
                  <a:rPr lang="pt-BR" altLang="pt-BR" sz="2400" dirty="0" smtClean="0">
                    <a:latin typeface="Comic Sans MS" panose="030F0702030302020204" pitchFamily="66" charset="0"/>
                    <a:ea typeface="Cambria Math" panose="02040503050406030204" pitchFamily="18" charset="0"/>
                  </a:rPr>
                  <a:t> 					(zero, positivo ou negativo)</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smtClean="0">
                    <a:latin typeface="Comic Sans MS" panose="030F0702030302020204" pitchFamily="66" charset="0"/>
                    <a:ea typeface="Cambria Math" panose="02040503050406030204" pitchFamily="18" charset="0"/>
                  </a:rPr>
                  <a:t>  ou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smtClean="0">
                    <a:latin typeface="Comic Sans MS" panose="030F0702030302020204" pitchFamily="66" charset="0"/>
                    <a:ea typeface="Cambria Math" panose="02040503050406030204" pitchFamily="18" charset="0"/>
                  </a:rPr>
                  <a:t>				(zero ou polo em 0)</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Se soubermos desenhar estes termos podemos fazer o diagrama de BODE </a:t>
                </a:r>
                <a:r>
                  <a:rPr lang="pt-BR" altLang="pt-BR" dirty="0" smtClean="0">
                    <a:latin typeface="Comic Sans MS" panose="030F0702030302020204" pitchFamily="66" charset="0"/>
                    <a:ea typeface="Cambria Math" panose="02040503050406030204" pitchFamily="18" charset="0"/>
                    <a:sym typeface="+mn-ea"/>
                  </a:rPr>
                  <a:t>da fase de qualquer função de transferencia.</a:t>
                </a:r>
                <a:endParaRPr lang="pt-BR" altLang="pt-BR" dirty="0" smtClean="0">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273685" y="514985"/>
                <a:ext cx="11755120" cy="603186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Espaço Reservado para Conteúdo 2"/>
              <p:cNvSpPr txBox="1"/>
              <p:nvPr/>
            </p:nvSpPr>
            <p:spPr>
              <a:xfrm>
                <a:off x="273378" y="514704"/>
                <a:ext cx="5269584" cy="710781"/>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r>
                  <a:rPr lang="pt-BR" altLang="pt-BR" b="1" dirty="0" smtClean="0">
                    <a:solidFill>
                      <a:srgbClr val="C00000"/>
                    </a:solidFill>
                    <a:latin typeface="Comic Sans MS" panose="030F0702030302020204" pitchFamily="66" charset="0"/>
                    <a:ea typeface="Cambria Math" panose="02040503050406030204" pitchFamily="18" charset="0"/>
                  </a:rPr>
                  <a:t>1.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pt-BR" altLang="pt-BR" i="1">
                            <a:latin typeface="Cambria Math" panose="02040503050406030204" pitchFamily="18" charset="0"/>
                            <a:ea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rPr>
                              <m:t>0</m:t>
                            </m:r>
                            <m:r>
                              <a:rPr lang="en-US"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𝐴</m:t>
                            </m:r>
                          </m:e>
                          <m:sub>
                            <m:r>
                              <a:rPr lang="pt-BR" altLang="pt-BR" i="1">
                                <a:latin typeface="Cambria Math" panose="02040503050406030204" pitchFamily="18" charset="0"/>
                                <a:ea typeface="Cambria Math" panose="02040503050406030204" pitchFamily="18" charset="0"/>
                              </a:rPr>
                              <m:t>𝑚</m:t>
                            </m:r>
                          </m:sub>
                        </m:sSub>
                      </m:e>
                    </m:d>
                  </m:oMath>
                </a14:m>
                <a:r>
                  <a:rPr lang="pt-BR" altLang="pt-BR" dirty="0" smtClean="0">
                    <a:latin typeface="Comic Sans MS" panose="030F0702030302020204" pitchFamily="66" charset="0"/>
                    <a:ea typeface="Cambria Math" panose="02040503050406030204" pitchFamily="18" charset="0"/>
                    <a:sym typeface="+mn-ea"/>
                  </a:rPr>
                  <a:t>   </a:t>
                </a:r>
                <a:r>
                  <a:rPr lang="pt-BR" altLang="pt-BR" b="1" dirty="0" smtClean="0">
                    <a:solidFill>
                      <a:srgbClr val="C00000"/>
                    </a:solidFill>
                    <a:latin typeface="Comic Sans MS" panose="030F0702030302020204" pitchFamily="66" charset="0"/>
                    <a:ea typeface="Cambria Math" panose="02040503050406030204" pitchFamily="18" charset="0"/>
                  </a:rPr>
                  <a:t>(constante)</a:t>
                </a:r>
                <a:endParaRPr lang="pt-BR" altLang="pt-BR"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273378" y="514704"/>
                <a:ext cx="5269584" cy="710781"/>
              </a:xfrm>
              <a:prstGeom prst="rect">
                <a:avLst/>
              </a:prstGeom>
              <a:blipFill rotWithShape="1">
                <a:blip r:embed="rId1"/>
                <a:stretch>
                  <a:fillRect l="-6" t="-50" r="1" b="80"/>
                </a:stretch>
              </a:blipFill>
            </p:spPr>
            <p:txBody>
              <a:bodyPr/>
              <a:lstStyle/>
              <a:p>
                <a:r>
                  <a:rPr lang="pt-BR" altLang="en-US">
                    <a:noFill/>
                  </a:rPr>
                  <a:t> </a:t>
                </a:r>
              </a:p>
            </p:txBody>
          </p:sp>
        </mc:Fallback>
      </mc:AlternateContent>
      <p:cxnSp>
        <p:nvCxnSpPr>
          <p:cNvPr id="6" name="Conector de Seta Reta 5"/>
          <p:cNvCxnSpPr/>
          <p:nvPr/>
        </p:nvCxnSpPr>
        <p:spPr>
          <a:xfrm flipH="1">
            <a:off x="1403373" y="1332599"/>
            <a:ext cx="0" cy="2554664"/>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649229" y="3623312"/>
            <a:ext cx="418550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4126844" y="3653778"/>
            <a:ext cx="1534795" cy="398780"/>
          </a:xfrm>
          <a:prstGeom prst="rect">
            <a:avLst/>
          </a:prstGeom>
          <a:noFill/>
        </p:spPr>
        <p:txBody>
          <a:bodyPr wrap="none" rtlCol="0">
            <a:spAutoFit/>
          </a:bodyPr>
          <a:lstStyle/>
          <a:p>
            <a:r>
              <a:rPr lang="pt-BR" sz="2000" dirty="0">
                <a:latin typeface="Symbol" panose="05050102010706020507" pitchFamily="18" charset="2"/>
              </a:rPr>
              <a:t>w</a:t>
            </a:r>
            <a:r>
              <a:rPr lang="pt-BR" sz="2000" dirty="0" smtClean="0">
                <a:latin typeface="Symbol" panose="05050102010706020507" pitchFamily="18" charset="2"/>
              </a:rPr>
              <a:t> </a:t>
            </a:r>
            <a:r>
              <a:rPr lang="pt-BR" sz="2000" dirty="0" smtClean="0">
                <a:latin typeface="Comic Sans MS" panose="030F0702030302020204" pitchFamily="66" charset="0"/>
              </a:rPr>
              <a:t>(</a:t>
            </a:r>
            <a:r>
              <a:rPr lang="pt-BR" sz="2000" dirty="0" err="1" smtClean="0">
                <a:latin typeface="Comic Sans MS" panose="030F0702030302020204" pitchFamily="66" charset="0"/>
              </a:rPr>
              <a:t>rad</a:t>
            </a:r>
            <a:r>
              <a:rPr lang="pt-BR" sz="2000" dirty="0" smtClean="0">
                <a:latin typeface="Comic Sans MS" panose="030F0702030302020204" pitchFamily="66" charset="0"/>
              </a:rPr>
              <a:t>/</a:t>
            </a:r>
            <a:r>
              <a:rPr lang="pt-BR" sz="2000" dirty="0" err="1" smtClean="0">
                <a:latin typeface="Comic Sans MS" panose="030F0702030302020204" pitchFamily="66" charset="0"/>
              </a:rPr>
              <a:t>seg</a:t>
            </a:r>
            <a:r>
              <a:rPr lang="pt-BR" sz="2000" dirty="0" smtClean="0">
                <a:latin typeface="Comic Sans MS" panose="030F0702030302020204" pitchFamily="66" charset="0"/>
              </a:rPr>
              <a:t>)</a:t>
            </a:r>
            <a:endParaRPr lang="pt-BR" sz="2000" dirty="0" smtClean="0">
              <a:latin typeface="Comic Sans MS" panose="030F0702030302020204" pitchFamily="66" charset="0"/>
            </a:endParaRPr>
          </a:p>
        </p:txBody>
      </p:sp>
      <p:cxnSp>
        <p:nvCxnSpPr>
          <p:cNvPr id="10" name="Conector Reto 9"/>
          <p:cNvCxnSpPr/>
          <p:nvPr/>
        </p:nvCxnSpPr>
        <p:spPr>
          <a:xfrm>
            <a:off x="466984" y="3619000"/>
            <a:ext cx="4100660"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Espaço Reservado para Conteúdo 2"/>
              <p:cNvSpPr txBox="1"/>
              <p:nvPr/>
            </p:nvSpPr>
            <p:spPr>
              <a:xfrm>
                <a:off x="963295" y="4478655"/>
                <a:ext cx="9641840" cy="142176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Bef>
                    <a:spcPts val="600"/>
                  </a:spcBef>
                </a:pPr>
                <a:r>
                  <a:rPr lang="pt-BR" altLang="pt-BR" dirty="0" smtClean="0">
                    <a:latin typeface="Comic Sans MS" panose="030F0702030302020204" pitchFamily="66" charset="0"/>
                    <a:ea typeface="Cambria Math" panose="02040503050406030204" pitchFamily="18" charset="0"/>
                  </a:rPr>
                  <a:t>se A</a:t>
                </a:r>
                <a:r>
                  <a:rPr lang="pt-BR" altLang="pt-BR" baseline="-25000" dirty="0" smtClean="0">
                    <a:latin typeface="Comic Sans MS" panose="030F0702030302020204" pitchFamily="66" charset="0"/>
                    <a:ea typeface="Cambria Math" panose="02040503050406030204" pitchFamily="18" charset="0"/>
                  </a:rPr>
                  <a:t>m</a:t>
                </a:r>
                <a:r>
                  <a:rPr lang="pt-BR" altLang="pt-BR" dirty="0" smtClean="0">
                    <a:latin typeface="Comic Sans MS" panose="030F0702030302020204" pitchFamily="66" charset="0"/>
                    <a:ea typeface="Cambria Math" panose="02040503050406030204" pitchFamily="18" charset="0"/>
                  </a:rPr>
                  <a:t> for positivo a fase é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pt-BR" dirty="0" smtClean="0">
                    <a:latin typeface="Comic Sans MS" panose="030F0702030302020204" pitchFamily="66" charset="0"/>
                    <a:ea typeface="Cambria Math" panose="02040503050406030204" pitchFamily="18" charset="0"/>
                  </a:rPr>
                  <a:t> (0,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-2</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 </a:t>
                </a: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altLang="pt-BR" dirty="0" smtClean="0">
                  <a:latin typeface="Comic Sans MS" panose="030F0702030302020204" pitchFamily="66" charset="0"/>
                  <a:ea typeface="Cambria Math" panose="02040503050406030204" pitchFamily="18" charset="0"/>
                </a:endParaRPr>
              </a:p>
              <a:p>
                <a:pPr fontAlgn="auto">
                  <a:lnSpc>
                    <a:spcPct val="120000"/>
                  </a:lnSpc>
                  <a:spcBef>
                    <a:spcPts val="600"/>
                  </a:spcBef>
                </a:pPr>
                <a:r>
                  <a:rPr lang="pt-BR" altLang="pt-BR" dirty="0" smtClean="0">
                    <a:latin typeface="Comic Sans MS" panose="030F0702030302020204" pitchFamily="66" charset="0"/>
                    <a:ea typeface="Cambria Math" panose="02040503050406030204" pitchFamily="18" charset="0"/>
                  </a:rPr>
                  <a:t>se </a:t>
                </a:r>
                <a:r>
                  <a:rPr lang="pt-BR" altLang="pt-BR" dirty="0" smtClean="0">
                    <a:latin typeface="Comic Sans MS" panose="030F0702030302020204" pitchFamily="66" charset="0"/>
                    <a:ea typeface="Cambria Math" panose="02040503050406030204" pitchFamily="18" charset="0"/>
                    <a:sym typeface="+mn-ea"/>
                  </a:rPr>
                  <a:t>A</a:t>
                </a:r>
                <a:r>
                  <a:rPr lang="pt-BR" altLang="pt-BR" baseline="-25000" dirty="0" smtClean="0">
                    <a:latin typeface="Comic Sans MS" panose="030F0702030302020204" pitchFamily="66" charset="0"/>
                    <a:ea typeface="Cambria Math" panose="02040503050406030204" pitchFamily="18" charset="0"/>
                    <a:sym typeface="+mn-ea"/>
                  </a:rPr>
                  <a:t>m</a:t>
                </a:r>
                <a:r>
                  <a:rPr lang="pt-BR" altLang="pt-BR" dirty="0" smtClean="0">
                    <a:latin typeface="Comic Sans MS" panose="030F0702030302020204" pitchFamily="66" charset="0"/>
                    <a:ea typeface="Cambria Math" panose="02040503050406030204" pitchFamily="18" charset="0"/>
                    <a:sym typeface="+mn-ea"/>
                  </a:rPr>
                  <a:t> for negativo a fase é </a:t>
                </a:r>
                <a14:m>
                  <m:oMath xmlns:m="http://schemas.openxmlformats.org/officeDocument/2006/math">
                    <m:r>
                      <m:rPr>
                        <m:sty m:val="p"/>
                      </m:rPr>
                      <a:rPr lang="en-US" altLang="pt-BR" dirty="0" smtClean="0">
                        <a:latin typeface="Cambria Math" panose="02040503050406030204" pitchFamily="18" charset="0"/>
                        <a:ea typeface="Cambria Math" panose="02040503050406030204" pitchFamily="18" charset="0"/>
                        <a:cs typeface="Cambria Math" panose="02040503050406030204" pitchFamily="18" charset="0"/>
                        <a:sym typeface="+mn-ea"/>
                      </a:rPr>
                      <m:t>π</m:t>
                    </m:r>
                    <m:r>
                      <a:rPr lang="en-US" altLang="pt-BR" dirty="0" smtClean="0">
                        <a:latin typeface="Cambria Math" panose="02040503050406030204" pitchFamily="18" charset="0"/>
                        <a:ea typeface="Cambria Math" panose="02040503050406030204" pitchFamily="18" charset="0"/>
                        <a:cs typeface="Cambria Math" panose="02040503050406030204" pitchFamily="18" charset="0"/>
                        <a:sym typeface="+mn-ea"/>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3</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a:t>
                </a: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altLang="en-US"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12" name="Espaço Reservado para Conteúdo 2"/>
              <p:cNvSpPr txBox="1">
                <a:spLocks noRot="1" noChangeAspect="1" noMove="1" noResize="1" noEditPoints="1" noAdjustHandles="1" noChangeArrowheads="1" noChangeShapeType="1" noTextEdit="1"/>
              </p:cNvSpPr>
              <p:nvPr/>
            </p:nvSpPr>
            <p:spPr>
              <a:xfrm>
                <a:off x="963295" y="4478655"/>
                <a:ext cx="9641840" cy="1421765"/>
              </a:xfrm>
              <a:prstGeom prst="rect">
                <a:avLst/>
              </a:prstGeom>
              <a:blipFill rotWithShape="1">
                <a:blip r:embed="rId2"/>
                <a:stretch>
                  <a:fillRect/>
                </a:stretch>
              </a:blipFill>
            </p:spPr>
            <p:txBody>
              <a:bodyPr/>
              <a:lstStyle/>
              <a:p>
                <a:r>
                  <a:rPr lang="pt-BR" altLang="en-US">
                    <a:noFill/>
                  </a:rPr>
                  <a:t> </a:t>
                </a:r>
              </a:p>
            </p:txBody>
          </p:sp>
        </mc:Fallback>
      </mc:AlternateContent>
      <p:sp>
        <p:nvSpPr>
          <p:cNvPr id="13" name="CaixaDeTexto 12"/>
          <p:cNvSpPr txBox="1"/>
          <p:nvPr/>
        </p:nvSpPr>
        <p:spPr>
          <a:xfrm>
            <a:off x="851824" y="1333162"/>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cxnSp>
        <p:nvCxnSpPr>
          <p:cNvPr id="14" name="Conector de Seta Reta 13"/>
          <p:cNvCxnSpPr/>
          <p:nvPr/>
        </p:nvCxnSpPr>
        <p:spPr>
          <a:xfrm flipH="1">
            <a:off x="7391423" y="1332599"/>
            <a:ext cx="0" cy="2554664"/>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p:nvPr/>
        </p:nvCxnSpPr>
        <p:spPr>
          <a:xfrm>
            <a:off x="6637279" y="3623312"/>
            <a:ext cx="418550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CaixaDeTexto 7"/>
          <p:cNvSpPr txBox="1"/>
          <p:nvPr/>
        </p:nvSpPr>
        <p:spPr>
          <a:xfrm>
            <a:off x="10114894" y="3653778"/>
            <a:ext cx="1534795" cy="398780"/>
          </a:xfrm>
          <a:prstGeom prst="rect">
            <a:avLst/>
          </a:prstGeom>
          <a:noFill/>
        </p:spPr>
        <p:txBody>
          <a:bodyPr wrap="none" rtlCol="0">
            <a:spAutoFit/>
          </a:bodyPr>
          <a:lstStyle/>
          <a:p>
            <a:r>
              <a:rPr lang="pt-BR" sz="2000" dirty="0">
                <a:latin typeface="Symbol" panose="05050102010706020507" pitchFamily="18" charset="2"/>
              </a:rPr>
              <a:t>w</a:t>
            </a:r>
            <a:r>
              <a:rPr lang="pt-BR" sz="2000" dirty="0" smtClean="0">
                <a:latin typeface="Symbol" panose="05050102010706020507" pitchFamily="18" charset="2"/>
              </a:rPr>
              <a:t> </a:t>
            </a:r>
            <a:r>
              <a:rPr lang="pt-BR" sz="2000" dirty="0" smtClean="0">
                <a:latin typeface="Comic Sans MS" panose="030F0702030302020204" pitchFamily="66" charset="0"/>
              </a:rPr>
              <a:t>(</a:t>
            </a:r>
            <a:r>
              <a:rPr lang="pt-BR" sz="2000" dirty="0" err="1" smtClean="0">
                <a:latin typeface="Comic Sans MS" panose="030F0702030302020204" pitchFamily="66" charset="0"/>
              </a:rPr>
              <a:t>rad</a:t>
            </a:r>
            <a:r>
              <a:rPr lang="pt-BR" sz="2000" dirty="0" smtClean="0">
                <a:latin typeface="Comic Sans MS" panose="030F0702030302020204" pitchFamily="66" charset="0"/>
              </a:rPr>
              <a:t>/</a:t>
            </a:r>
            <a:r>
              <a:rPr lang="pt-BR" sz="2000" dirty="0" err="1" smtClean="0">
                <a:latin typeface="Comic Sans MS" panose="030F0702030302020204" pitchFamily="66" charset="0"/>
              </a:rPr>
              <a:t>seg</a:t>
            </a:r>
            <a:r>
              <a:rPr lang="pt-BR" sz="2000" dirty="0" smtClean="0">
                <a:latin typeface="Comic Sans MS" panose="030F0702030302020204" pitchFamily="66" charset="0"/>
              </a:rPr>
              <a:t>)</a:t>
            </a:r>
            <a:endParaRPr lang="pt-BR" sz="2000" dirty="0" smtClean="0">
              <a:latin typeface="Comic Sans MS" panose="030F0702030302020204" pitchFamily="66" charset="0"/>
            </a:endParaRPr>
          </a:p>
        </p:txBody>
      </p:sp>
      <p:cxnSp>
        <p:nvCxnSpPr>
          <p:cNvPr id="17" name="Conector Reto 16"/>
          <p:cNvCxnSpPr/>
          <p:nvPr/>
        </p:nvCxnSpPr>
        <p:spPr>
          <a:xfrm>
            <a:off x="6637279" y="2279150"/>
            <a:ext cx="4100660"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18" name="CaixaDeTexto 12"/>
          <p:cNvSpPr txBox="1"/>
          <p:nvPr/>
        </p:nvSpPr>
        <p:spPr>
          <a:xfrm>
            <a:off x="6782089" y="1418252"/>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0" name="Caixa de Texto 19"/>
              <p:cNvSpPr txBox="1"/>
              <p:nvPr/>
            </p:nvSpPr>
            <p:spPr>
              <a:xfrm>
                <a:off x="1891919" y="3161601"/>
                <a:ext cx="2675890" cy="368300"/>
              </a:xfrm>
              <a:prstGeom prst="rect">
                <a:avLst/>
              </a:prstGeom>
              <a:noFill/>
            </p:spPr>
            <p:txBody>
              <a:bodyPr wrap="none" rtlCol="0" anchor="t">
                <a:spAutoFit/>
              </a:bodyPr>
              <a:lstStyle/>
              <a:p>
                <a:pPr algn="l"/>
                <a:r>
                  <a:rPr lang="pt-BR" altLang="en-US">
                    <a:latin typeface="Cambria Math" panose="02040503050406030204" pitchFamily="18" charset="0"/>
                    <a:cs typeface="Cambria Math" panose="02040503050406030204" pitchFamily="18" charset="0"/>
                  </a:rPr>
                  <a:t>A</a:t>
                </a:r>
                <a:r>
                  <a:rPr lang="pt-BR" altLang="en-US" baseline="-25000">
                    <a:latin typeface="Cambria Math" panose="02040503050406030204" pitchFamily="18" charset="0"/>
                    <a:cs typeface="Cambria Math" panose="02040503050406030204" pitchFamily="18" charset="0"/>
                  </a:rPr>
                  <a:t>m </a:t>
                </a:r>
                <a14:m>
                  <m:oMath xmlns:m="http://schemas.openxmlformats.org/officeDocument/2006/math">
                    <m:r>
                      <a:rPr lang="en-US" altLang="pt-BR" i="1">
                        <a:latin typeface="Cambria Math" panose="02040503050406030204" pitchFamily="18" charset="0"/>
                        <a:cs typeface="Cambria Math" panose="02040503050406030204" pitchFamily="18" charset="0"/>
                      </a:rPr>
                      <m:t>&gt;</m:t>
                    </m:r>
                    <m:r>
                      <a:rPr lang="en-US" altLang="pt-BR" i="1">
                        <a:latin typeface="Cambria Math" panose="02040503050406030204" pitchFamily="18" charset="0"/>
                        <a:cs typeface="Cambria Math" panose="02040503050406030204" pitchFamily="18" charset="0"/>
                      </a:rPr>
                      <m:t>0</m:t>
                    </m:r>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𝑒𝑛𝑡</m:t>
                    </m:r>
                    <m:r>
                      <a:rPr lang="en-US" altLang="pt-BR" i="1">
                        <a:latin typeface="Cambria Math" panose="02040503050406030204" pitchFamily="18" charset="0"/>
                        <a:cs typeface="Cambria Math" panose="02040503050406030204" pitchFamily="18" charset="0"/>
                      </a:rPr>
                      <m:t>ã</m:t>
                    </m:r>
                    <m:r>
                      <a:rPr lang="en-US" altLang="pt-BR" i="1">
                        <a:latin typeface="Cambria Math" panose="02040503050406030204" pitchFamily="18" charset="0"/>
                        <a:cs typeface="Cambria Math" panose="02040503050406030204" pitchFamily="18" charset="0"/>
                      </a:rPr>
                      <m:t>𝑜</m:t>
                    </m:r>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𝑓𝑎𝑠𝑒</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𝑛</m:t>
                    </m:r>
                    <m:r>
                      <a:rPr lang="en-US" altLang="pt-BR" i="1">
                        <a:latin typeface="Cambria Math" panose="02040503050406030204" pitchFamily="18" charset="0"/>
                        <a:cs typeface="Cambria Math" panose="02040503050406030204" pitchFamily="18" charset="0"/>
                      </a:rPr>
                      <m:t>2</m:t>
                    </m:r>
                    <m:r>
                      <a:rPr lang="en-US" altLang="pt-BR" i="1">
                        <a:latin typeface="Cambria Math" panose="02040503050406030204" pitchFamily="18" charset="0"/>
                        <a:cs typeface="Cambria Math" panose="02040503050406030204" pitchFamily="18" charset="0"/>
                      </a:rPr>
                      <m:t>𝜋</m:t>
                    </m:r>
                  </m:oMath>
                </a14:m>
                <a:endParaRPr lang="pt-BR" altLang="en-US"/>
              </a:p>
            </p:txBody>
          </p:sp>
        </mc:Choice>
        <mc:Fallback>
          <p:sp>
            <p:nvSpPr>
              <p:cNvPr id="20" name="Caixa de Texto 19"/>
              <p:cNvSpPr txBox="1">
                <a:spLocks noRot="1" noChangeAspect="1" noMove="1" noResize="1" noEditPoints="1" noAdjustHandles="1" noChangeArrowheads="1" noChangeShapeType="1" noTextEdit="1"/>
              </p:cNvSpPr>
              <p:nvPr/>
            </p:nvSpPr>
            <p:spPr>
              <a:xfrm>
                <a:off x="1891919" y="3161601"/>
                <a:ext cx="2675890" cy="368300"/>
              </a:xfrm>
              <a:prstGeom prst="rect">
                <a:avLst/>
              </a:prstGeom>
              <a:blipFill rotWithShape="1">
                <a:blip r:embed="rId3"/>
                <a:stretch>
                  <a:fillRect l="-9" t="-155" r="9" b="15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7577709" y="1787461"/>
                <a:ext cx="3027680" cy="368300"/>
              </a:xfrm>
              <a:prstGeom prst="rect">
                <a:avLst/>
              </a:prstGeom>
              <a:noFill/>
            </p:spPr>
            <p:txBody>
              <a:bodyPr wrap="none" rtlCol="0" anchor="t">
                <a:spAutoFit/>
              </a:bodyPr>
              <a:lstStyle/>
              <a:p>
                <a:pPr algn="l"/>
                <a:r>
                  <a:rPr lang="pt-BR" altLang="en-US">
                    <a:latin typeface="Cambria Math" panose="02040503050406030204" pitchFamily="18" charset="0"/>
                    <a:cs typeface="Cambria Math" panose="02040503050406030204" pitchFamily="18" charset="0"/>
                  </a:rPr>
                  <a:t>A</a:t>
                </a:r>
                <a:r>
                  <a:rPr lang="pt-BR" altLang="en-US" baseline="-25000">
                    <a:latin typeface="Cambria Math" panose="02040503050406030204" pitchFamily="18" charset="0"/>
                    <a:cs typeface="Cambria Math" panose="02040503050406030204" pitchFamily="18" charset="0"/>
                  </a:rPr>
                  <a:t>m </a:t>
                </a:r>
                <a14:m>
                  <m:oMath xmlns:m="http://schemas.openxmlformats.org/officeDocument/2006/math">
                    <m:r>
                      <a:rPr lang="en-US" altLang="pt-BR" i="1">
                        <a:latin typeface="Cambria Math" panose="02040503050406030204" pitchFamily="18" charset="0"/>
                        <a:cs typeface="Cambria Math" panose="02040503050406030204" pitchFamily="18" charset="0"/>
                      </a:rPr>
                      <m:t>&lt;</m:t>
                    </m:r>
                    <m:r>
                      <a:rPr lang="en-US" altLang="pt-BR" i="1">
                        <a:latin typeface="Cambria Math" panose="02040503050406030204" pitchFamily="18" charset="0"/>
                        <a:cs typeface="Cambria Math" panose="02040503050406030204" pitchFamily="18" charset="0"/>
                      </a:rPr>
                      <m:t>0</m:t>
                    </m:r>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𝑒𝑛𝑡</m:t>
                    </m:r>
                    <m:r>
                      <a:rPr lang="en-US" altLang="pt-BR" i="1">
                        <a:latin typeface="Cambria Math" panose="02040503050406030204" pitchFamily="18" charset="0"/>
                        <a:cs typeface="Cambria Math" panose="02040503050406030204" pitchFamily="18" charset="0"/>
                      </a:rPr>
                      <m:t>ã</m:t>
                    </m:r>
                    <m:r>
                      <a:rPr lang="en-US" altLang="pt-BR" i="1">
                        <a:latin typeface="Cambria Math" panose="02040503050406030204" pitchFamily="18" charset="0"/>
                        <a:cs typeface="Cambria Math" panose="02040503050406030204" pitchFamily="18" charset="0"/>
                      </a:rPr>
                      <m:t>𝑜</m:t>
                    </m:r>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𝑓𝑎𝑠𝑒</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𝜋</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𝑛</m:t>
                    </m:r>
                    <m:r>
                      <a:rPr lang="en-US" altLang="pt-BR" i="1">
                        <a:latin typeface="Cambria Math" panose="02040503050406030204" pitchFamily="18" charset="0"/>
                        <a:cs typeface="Cambria Math" panose="02040503050406030204" pitchFamily="18" charset="0"/>
                      </a:rPr>
                      <m:t>2</m:t>
                    </m:r>
                    <m:r>
                      <a:rPr lang="en-US" altLang="pt-BR" i="1">
                        <a:latin typeface="Cambria Math" panose="02040503050406030204" pitchFamily="18" charset="0"/>
                        <a:cs typeface="Cambria Math" panose="02040503050406030204" pitchFamily="18" charset="0"/>
                      </a:rPr>
                      <m:t>𝜋</m:t>
                    </m:r>
                  </m:oMath>
                </a14:m>
                <a:endParaRPr lang="pt-BR" altLang="en-US"/>
              </a:p>
            </p:txBody>
          </p:sp>
        </mc:Choice>
        <mc:Fallback>
          <p:sp>
            <p:nvSpPr>
              <p:cNvPr id="3" name="Caixa de Texto 2"/>
              <p:cNvSpPr txBox="1">
                <a:spLocks noRot="1" noChangeAspect="1" noMove="1" noResize="1" noEditPoints="1" noAdjustHandles="1" noChangeArrowheads="1" noChangeShapeType="1" noTextEdit="1"/>
              </p:cNvSpPr>
              <p:nvPr/>
            </p:nvSpPr>
            <p:spPr>
              <a:xfrm>
                <a:off x="7577709" y="1787461"/>
                <a:ext cx="3027680" cy="368300"/>
              </a:xfrm>
              <a:prstGeom prst="rect">
                <a:avLst/>
              </a:prstGeom>
              <a:blipFill rotWithShape="1">
                <a:blip r:embed="rId4"/>
                <a:stretch>
                  <a:fillRect l="-8" t="-155" r="8" b="155"/>
                </a:stretch>
              </a:blipFill>
            </p:spPr>
            <p:txBody>
              <a:bodyPr/>
              <a:lstStyle/>
              <a:p>
                <a:r>
                  <a:rPr lang="pt-BR" altLang="en-US">
                    <a:noFill/>
                  </a:rPr>
                  <a:t> </a:t>
                </a:r>
              </a:p>
            </p:txBody>
          </p:sp>
        </mc:Fallback>
      </mc:AlternateContent>
    </p:spTree>
  </p:cSld>
  <p:clrMapOvr>
    <a:masterClrMapping/>
  </p:clrMapOvr>
</p:sld>
</file>

<file path=ppt/slides/slide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509270" y="684530"/>
                <a:ext cx="11170920" cy="57537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𝑝𝑖</m:t>
                            </m:r>
                          </m:den>
                        </m:f>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dirty="0" err="1" smtClean="0">
                    <a:latin typeface="Comic Sans MS" panose="030F0702030302020204" pitchFamily="66" charset="0"/>
                    <a:ea typeface="Cambria Math" panose="02040503050406030204" pitchFamily="18" charset="0"/>
                  </a:rPr>
                  <a:t>p</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e negativo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𝑝</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r>
                      <a:rPr lang="en-US" altLang="pt-BR" i="1" smtClean="0">
                        <a:latin typeface="Cambria Math" panose="02040503050406030204" pitchFamily="18" charset="0"/>
                        <a:ea typeface="Cambria Math" panose="02040503050406030204" pitchFamily="18" charset="0"/>
                      </a:rPr>
                      <m:t>, </m:t>
                    </m:r>
                    <m:sSub>
                      <m:sSubPr>
                        <m:ctrlPr>
                          <a:rPr lang="en-US" altLang="pt-BR"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&lt;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dirty="0" smtClean="0">
                    <a:latin typeface="Comic Sans MS" panose="030F0702030302020204" pitchFamily="66" charset="0"/>
                    <a:ea typeface="Cambria Math" panose="02040503050406030204" pitchFamily="18" charset="0"/>
                  </a:rPr>
                  <a:t>). Vamos usar p</a:t>
                </a:r>
                <a:r>
                  <a:rPr lang="pt-BR" altLang="pt-BR" baseline="-25000" dirty="0"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 -|p</a:t>
                </a:r>
                <a:r>
                  <a:rPr lang="pt-BR" altLang="pt-BR" baseline="-25000" dirty="0"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𝑝𝑖</m:t>
                              </m:r>
                            </m:den>
                          </m:f>
                        </m:e>
                      </m:d>
                      <m:r>
                        <a:rPr lang="en-US" altLang="pt-BR" i="1">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𝑝𝑖</m:t>
                              </m:r>
                              <m:r>
                                <a:rPr lang="en-US" altLang="pt-BR" i="1">
                                  <a:latin typeface="Cambria Math" panose="02040503050406030204" pitchFamily="18" charset="0"/>
                                  <a:ea typeface="Cambria Math" panose="02040503050406030204" pitchFamily="18" charset="0"/>
                                </a:rPr>
                                <m:t>|</m:t>
                              </m:r>
                            </m:den>
                          </m:f>
                        </m:e>
                      </m:d>
                      <m:r>
                        <a:rPr lang="en-US" altLang="pt-BR" i="1">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𝑝𝑖</m:t>
                              </m:r>
                              <m:r>
                                <a:rPr lang="en-US" altLang="pt-BR" i="1">
                                  <a:latin typeface="Cambria Math" panose="02040503050406030204" pitchFamily="18" charset="0"/>
                                  <a:ea typeface="Cambria Math" panose="02040503050406030204" pitchFamily="18" charset="0"/>
                                </a:rPr>
                                <m:t>|</m:t>
                              </m:r>
                            </m:den>
                          </m:f>
                        </m:e>
                      </m:d>
                    </m:oMath>
                  </m:oMathPara>
                </a14:m>
                <a:endParaRPr lang="pt-BR" altLang="pt-BR" i="1">
                  <a:latin typeface="Cambria Math" panose="02040503050406030204" pitchFamily="18" charset="0"/>
                  <a:ea typeface="Cambria Math" panose="02040503050406030204" pitchFamily="18" charset="0"/>
                </a:endParaRPr>
              </a:p>
              <a:p>
                <a:pPr>
                  <a:lnSpc>
                    <a:spcPct val="120000"/>
                  </a:lnSpc>
                  <a:spcBef>
                    <a:spcPts val="600"/>
                  </a:spcBef>
                </a:pPr>
                <a:r>
                  <a:rPr lang="pt-BR" altLang="pt-BR" dirty="0" smtClean="0">
                    <a:latin typeface="Symbol" panose="05050102010706020507" pitchFamily="18" charset="2"/>
                    <a:ea typeface="Cambria Math" panose="02040503050406030204" pitchFamily="18" charset="0"/>
                  </a:rPr>
                  <a:t>w</a:t>
                </a:r>
                <a:r>
                  <a:rPr lang="pt-BR" altLang="pt-BR" dirty="0" smtClean="0">
                    <a:latin typeface="Comic Sans MS" panose="030F0702030302020204" pitchFamily="66" charset="0"/>
                    <a:ea typeface="Cambria Math" panose="02040503050406030204" pitchFamily="18" charset="0"/>
                  </a:rPr>
                  <a:t> &lt;&lt; |</a:t>
                </a:r>
                <a:r>
                  <a:rPr lang="pt-BR" altLang="pt-BR" dirty="0" err="1" smtClean="0">
                    <a:latin typeface="Comic Sans MS" panose="030F0702030302020204" pitchFamily="66" charset="0"/>
                    <a:ea typeface="Cambria Math" panose="02040503050406030204" pitchFamily="18" charset="0"/>
                  </a:rPr>
                  <a:t>p</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ea typeface="Cambria Math" panose="02040503050406030204" pitchFamily="18" charset="0"/>
                  </a:rPr>
                  <a:t> </a:t>
                </a:r>
                <a14:m>
                  <m:oMath xmlns:m="http://schemas.openxmlformats.org/officeDocument/2006/math">
                    <m:r>
                      <a:rPr lang="pt-BR" altLang="pt-BR" b="0" i="0" smtClean="0">
                        <a:latin typeface="Cambria Math" panose="02040503050406030204" pitchFamily="18" charset="0"/>
                        <a:ea typeface="Cambria Math" panose="02040503050406030204" pitchFamily="18" charset="0"/>
                      </a:rPr>
                      <m:t>0</m:t>
                    </m:r>
                  </m:oMath>
                </a14:m>
                <a:endParaRPr lang="pt-BR" altLang="pt-BR" b="0" dirty="0" smtClean="0">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dirty="0">
                    <a:latin typeface="Comic Sans MS" panose="030F0702030302020204" pitchFamily="66" charset="0"/>
                    <a:ea typeface="Cambria Math" panose="02040503050406030204" pitchFamily="18" charset="0"/>
                  </a:rPr>
                  <a:t>|</a:t>
                </a:r>
                <a:r>
                  <a:rPr lang="pt-BR" altLang="pt-BR" dirty="0" err="1" smtClean="0">
                    <a:latin typeface="Comic Sans MS" panose="030F0702030302020204" pitchFamily="66" charset="0"/>
                    <a:ea typeface="Cambria Math" panose="02040503050406030204" pitchFamily="18" charset="0"/>
                  </a:rPr>
                  <a:t>p</a:t>
                </a:r>
                <a:r>
                  <a:rPr lang="pt-BR" altLang="pt-BR" baseline="-25000" dirty="0" err="1"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𝑝𝑖</m:t>
                            </m:r>
                            <m:r>
                              <a:rPr lang="en-US" altLang="pt-BR" i="1">
                                <a:latin typeface="Cambria Math" panose="02040503050406030204" pitchFamily="18" charset="0"/>
                                <a:ea typeface="Cambria Math" panose="02040503050406030204" pitchFamily="18" charset="0"/>
                              </a:rPr>
                              <m:t>|</m:t>
                            </m:r>
                          </m:den>
                        </m:f>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4</m:t>
                        </m:r>
                      </m:den>
                    </m:f>
                  </m:oMath>
                </a14:m>
                <a:r>
                  <a:rPr lang="pt-BR" altLang="pt-BR" dirty="0" smtClean="0">
                    <a:latin typeface="Symbol" panose="05050102010706020507" pitchFamily="18" charset="2"/>
                    <a:ea typeface="Cambria Math" panose="02040503050406030204" pitchFamily="18" charset="0"/>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&gt;&gt; </a:t>
                </a:r>
                <a:r>
                  <a:rPr lang="pt-BR" altLang="pt-BR" dirty="0">
                    <a:latin typeface="Comic Sans MS" panose="030F0702030302020204" pitchFamily="66" charset="0"/>
                    <a:ea typeface="Cambria Math" panose="02040503050406030204" pitchFamily="18" charset="0"/>
                  </a:rPr>
                  <a:t>|</a:t>
                </a:r>
                <a:r>
                  <a:rPr lang="pt-BR" altLang="pt-BR" dirty="0" err="1" smtClean="0">
                    <a:latin typeface="Comic Sans MS" panose="030F0702030302020204" pitchFamily="66" charset="0"/>
                    <a:ea typeface="Cambria Math" panose="02040503050406030204" pitchFamily="18" charset="0"/>
                  </a:rPr>
                  <a:t>p</a:t>
                </a:r>
                <a:r>
                  <a:rPr lang="pt-BR" altLang="pt-BR" baseline="-25000" dirty="0" err="1"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smtClean="0">
                            <a:latin typeface="Cambria Math" panose="02040503050406030204" pitchFamily="18" charset="0"/>
                            <a:ea typeface="Cambria Math" panose="02040503050406030204" pitchFamily="18" charset="0"/>
                            <a:cs typeface="Cambria Math" panose="02040503050406030204" pitchFamily="18" charset="0"/>
                          </a:rPr>
                          <m:t>2</m:t>
                        </m:r>
                      </m:den>
                    </m:f>
                    <m:r>
                      <a:rPr lang="pt-BR" altLang="pt-BR" dirty="0" smtClean="0">
                        <a:latin typeface="Cambria Math" panose="02040503050406030204" pitchFamily="18" charset="0"/>
                        <a:ea typeface="Cambria Math" panose="02040503050406030204" pitchFamily="18" charset="0"/>
                        <a:sym typeface="+mn-ea"/>
                      </a:rPr>
                      <m:t> </m:t>
                    </m:r>
                  </m:oMath>
                </a14:m>
                <a:endParaRPr lang="pt-BR" altLang="pt-BR" sz="2400"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sz="2400" dirty="0" smtClean="0">
                  <a:latin typeface="Symbol" panose="05050102010706020507" pitchFamily="18" charset="2"/>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509270" y="684530"/>
                <a:ext cx="11170920" cy="57537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flipH="1">
            <a:off x="2848776" y="144045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721906" y="240090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609965" y="2407285"/>
            <a:ext cx="2012950" cy="460375"/>
          </a:xfrm>
          <a:prstGeom prst="rect">
            <a:avLst/>
          </a:prstGeom>
          <a:noFill/>
        </p:spPr>
        <p:txBody>
          <a:bodyPr wrap="square" rtlCol="0">
            <a:spAutoFit/>
          </a:bodyPr>
          <a:lstStyle/>
          <a:p>
            <a:r>
              <a:rPr lang="pt-BR" sz="2400" dirty="0">
                <a:latin typeface="Symbol" panose="05050102010706020507" pitchFamily="18" charset="2"/>
              </a:rPr>
              <a:t>w</a:t>
            </a:r>
            <a:r>
              <a:rPr lang="pt-BR" sz="2400" dirty="0" smtClean="0">
                <a:latin typeface="Symbol" panose="05050102010706020507" pitchFamily="18" charset="2"/>
              </a:rPr>
              <a:t> </a:t>
            </a:r>
            <a:r>
              <a:rPr lang="pt-BR" sz="2400" dirty="0" smtClean="0">
                <a:latin typeface="Comic Sans MS" panose="030F0702030302020204" pitchFamily="66" charset="0"/>
              </a:rPr>
              <a:t>(</a:t>
            </a:r>
            <a:r>
              <a:rPr lang="pt-BR" sz="2400" dirty="0" err="1" smtClean="0">
                <a:latin typeface="Comic Sans MS" panose="030F0702030302020204" pitchFamily="66" charset="0"/>
              </a:rPr>
              <a:t>rad</a:t>
            </a:r>
            <a:r>
              <a:rPr lang="pt-BR" sz="2400" dirty="0" smtClean="0">
                <a:latin typeface="Comic Sans MS" panose="030F0702030302020204" pitchFamily="66" charset="0"/>
              </a:rPr>
              <a:t>/</a:t>
            </a:r>
            <a:r>
              <a:rPr lang="pt-BR" sz="2400" dirty="0" err="1" smtClean="0">
                <a:latin typeface="Comic Sans MS" panose="030F0702030302020204" pitchFamily="66" charset="0"/>
              </a:rPr>
              <a:t>seg</a:t>
            </a:r>
            <a:r>
              <a:rPr lang="pt-BR" sz="2400" dirty="0" smtClean="0">
                <a:latin typeface="Comic Sans MS" panose="030F0702030302020204" pitchFamily="66" charset="0"/>
              </a:rPr>
              <a:t>)</a:t>
            </a:r>
            <a:endParaRPr lang="pt-BR" sz="2400" dirty="0" smtClean="0">
              <a:latin typeface="Comic Sans MS" panose="030F0702030302020204" pitchFamily="66" charset="0"/>
            </a:endParaRPr>
          </a:p>
        </p:txBody>
      </p:sp>
      <p:sp>
        <p:nvSpPr>
          <p:cNvPr id="8" name="CaixaDeTexto 7"/>
          <p:cNvSpPr txBox="1"/>
          <p:nvPr/>
        </p:nvSpPr>
        <p:spPr>
          <a:xfrm>
            <a:off x="2017998" y="1460934"/>
            <a:ext cx="830831" cy="368300"/>
          </a:xfrm>
          <a:prstGeom prst="rect">
            <a:avLst/>
          </a:prstGeom>
          <a:noFill/>
        </p:spPr>
        <p:txBody>
          <a:bodyPr wrap="square" rtlCol="0">
            <a:spAutoFit/>
          </a:bodyPr>
          <a:lstStyle/>
          <a:p>
            <a:r>
              <a:rPr lang="pt-BR" dirty="0">
                <a:latin typeface="Comic Sans MS" panose="030F0702030302020204" pitchFamily="66" charset="0"/>
              </a:rPr>
              <a:t>fase</a:t>
            </a:r>
            <a:endParaRPr lang="pt-BR" dirty="0">
              <a:latin typeface="Comic Sans MS" panose="030F0702030302020204" pitchFamily="66" charset="0"/>
            </a:endParaRPr>
          </a:p>
        </p:txBody>
      </p:sp>
      <p:cxnSp>
        <p:nvCxnSpPr>
          <p:cNvPr id="18" name="Conector Reto 17"/>
          <p:cNvCxnSpPr/>
          <p:nvPr/>
        </p:nvCxnSpPr>
        <p:spPr>
          <a:xfrm>
            <a:off x="2477090" y="369214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40103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79138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0" name="CaixaDeTexto 29"/>
          <p:cNvSpPr txBox="1"/>
          <p:nvPr/>
        </p:nvSpPr>
        <p:spPr>
          <a:xfrm>
            <a:off x="5344908" y="1997055"/>
            <a:ext cx="64262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715987" y="2029984"/>
            <a:ext cx="78232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10|p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1890694" y="3462795"/>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cxnSp>
        <p:nvCxnSpPr>
          <p:cNvPr id="52" name="Conector Reto 51"/>
          <p:cNvCxnSpPr/>
          <p:nvPr/>
        </p:nvCxnSpPr>
        <p:spPr>
          <a:xfrm>
            <a:off x="2588556" y="498003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3" name="Espaço Reservado para Conteúdo 2"/>
          <p:cNvSpPr txBox="1"/>
          <p:nvPr/>
        </p:nvSpPr>
        <p:spPr>
          <a:xfrm>
            <a:off x="616570" y="326726"/>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sp>
        <p:nvSpPr>
          <p:cNvPr id="55" name="CaixaDeTexto 54"/>
          <p:cNvSpPr txBox="1"/>
          <p:nvPr/>
        </p:nvSpPr>
        <p:spPr>
          <a:xfrm>
            <a:off x="3312160" y="129095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6" name="CaixaDeTexto 31"/>
          <p:cNvSpPr txBox="1"/>
          <p:nvPr/>
        </p:nvSpPr>
        <p:spPr>
          <a:xfrm>
            <a:off x="1897679" y="471184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7" name="Forma livre 6"/>
          <p:cNvSpPr/>
          <p:nvPr/>
        </p:nvSpPr>
        <p:spPr>
          <a:xfrm>
            <a:off x="2444115" y="2413635"/>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flipH="1" flipV="1">
            <a:off x="5609590" y="3709670"/>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54"/>
          <p:cNvSpPr txBox="1"/>
          <p:nvPr/>
        </p:nvSpPr>
        <p:spPr>
          <a:xfrm>
            <a:off x="6380480" y="572960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11" name="Forma livre 10"/>
          <p:cNvSpPr/>
          <p:nvPr/>
        </p:nvSpPr>
        <p:spPr>
          <a:xfrm>
            <a:off x="6487422" y="489490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12"/>
          <p:cNvSpPr txBox="1"/>
          <p:nvPr/>
        </p:nvSpPr>
        <p:spPr>
          <a:xfrm>
            <a:off x="2052544" y="1668015"/>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sp>
        <p:nvSpPr>
          <p:cNvPr id="29" name="CaixaDeTexto 28"/>
          <p:cNvSpPr txBox="1"/>
          <p:nvPr/>
        </p:nvSpPr>
        <p:spPr>
          <a:xfrm>
            <a:off x="3892626" y="2006407"/>
            <a:ext cx="83947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0.1|</a:t>
            </a:r>
            <a:r>
              <a:rPr lang="pt-BR" dirty="0" err="1" smtClean="0">
                <a:latin typeface="Comic Sans MS" panose="030F0702030302020204" pitchFamily="66" charset="0"/>
              </a:rPr>
              <a:t>p</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54" name="Forma livre 53"/>
          <p:cNvSpPr/>
          <p:nvPr/>
        </p:nvSpPr>
        <p:spPr>
          <a:xfrm rot="6840000">
            <a:off x="3635637" y="163227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sld>
</file>

<file path=ppt/slides/slide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887730" y="660400"/>
                <a:ext cx="10416540" cy="546481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𝑧𝑖</m:t>
                            </m:r>
                          </m:den>
                        </m:f>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sz="24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3.1</a:t>
                </a:r>
                <a:r>
                  <a:rPr lang="pt-BR" altLang="pt-BR" dirty="0" err="1" smtClean="0">
                    <a:latin typeface="Comic Sans MS" panose="030F0702030302020204" pitchFamily="66" charset="0"/>
                    <a:ea typeface="Cambria Math" panose="02040503050406030204" pitchFamily="18" charset="0"/>
                  </a:rPr>
                  <a:t> 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negativo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𝑧</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r>
                      <a:rPr lang="en-US" altLang="pt-BR" i="1" smtClean="0">
                        <a:latin typeface="Cambria Math" panose="02040503050406030204" pitchFamily="18" charset="0"/>
                        <a:ea typeface="Cambria Math" panose="02040503050406030204" pitchFamily="18" charset="0"/>
                      </a:rPr>
                      <m:t>, </m:t>
                    </m:r>
                    <m:sSub>
                      <m:sSubPr>
                        <m:ctrlPr>
                          <a:rPr lang="en-US" altLang="pt-BR"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&lt;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dirty="0" smtClean="0">
                    <a:latin typeface="Comic Sans MS" panose="030F0702030302020204" pitchFamily="66" charset="0"/>
                    <a:ea typeface="Cambria Math" panose="02040503050406030204" pitchFamily="18" charset="0"/>
                  </a:rPr>
                  <a:t>).</a:t>
                </a:r>
                <a:r>
                  <a:rPr lang="pt-BR" altLang="pt-BR" dirty="0" smtClean="0">
                    <a:latin typeface="Comic Sans MS" panose="030F0702030302020204" pitchFamily="66" charset="0"/>
                    <a:ea typeface="Cambria Math" panose="02040503050406030204" pitchFamily="18" charset="0"/>
                    <a:sym typeface="+mn-ea"/>
                  </a:rPr>
                  <a:t>Vamos usar z</a:t>
                </a:r>
                <a:r>
                  <a:rPr lang="pt-BR" altLang="pt-BR" baseline="-25000" dirty="0" smtClean="0">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 -|z</a:t>
                </a:r>
                <a:r>
                  <a:rPr lang="pt-BR" altLang="pt-BR" baseline="-25000" dirty="0" smtClean="0">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𝑧𝑖</m:t>
                              </m:r>
                            </m:den>
                          </m:f>
                        </m:e>
                      </m:d>
                      <m:r>
                        <a:rPr lang="en-US" altLang="pt-BR" i="1">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𝑧𝑖</m:t>
                              </m:r>
                              <m:r>
                                <a:rPr lang="en-US" altLang="pt-BR" i="1">
                                  <a:latin typeface="Cambria Math" panose="02040503050406030204" pitchFamily="18" charset="0"/>
                                  <a:ea typeface="Cambria Math" panose="02040503050406030204" pitchFamily="18" charset="0"/>
                                </a:rPr>
                                <m:t>|</m:t>
                              </m:r>
                            </m:den>
                          </m:f>
                        </m:e>
                      </m:d>
                      <m:r>
                        <a:rPr lang="en-US" altLang="pt-BR" i="1">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𝑧𝑖</m:t>
                              </m:r>
                              <m:r>
                                <a:rPr lang="en-US" altLang="pt-BR" i="1">
                                  <a:latin typeface="Cambria Math" panose="02040503050406030204" pitchFamily="18" charset="0"/>
                                  <a:ea typeface="Cambria Math" panose="02040503050406030204" pitchFamily="18" charset="0"/>
                                </a:rPr>
                                <m:t>|</m:t>
                              </m:r>
                            </m:den>
                          </m:f>
                        </m:e>
                      </m:d>
                    </m:oMath>
                  </m:oMathPara>
                </a14:m>
                <a:endParaRPr lang="pt-BR" altLang="pt-BR" i="1">
                  <a:latin typeface="Cambria Math" panose="02040503050406030204" pitchFamily="18" charset="0"/>
                  <a:ea typeface="Cambria Math" panose="02040503050406030204" pitchFamily="18" charset="0"/>
                </a:endParaRPr>
              </a:p>
              <a:p>
                <a:pPr>
                  <a:lnSpc>
                    <a:spcPct val="120000"/>
                  </a:lnSpc>
                  <a:spcBef>
                    <a:spcPts val="600"/>
                  </a:spcBef>
                </a:pPr>
                <a:r>
                  <a:rPr lang="pt-BR" altLang="pt-BR" dirty="0" smtClean="0">
                    <a:latin typeface="Symbol" panose="05050102010706020507" pitchFamily="18" charset="2"/>
                    <a:ea typeface="Cambria Math" panose="02040503050406030204" pitchFamily="18" charset="0"/>
                    <a:sym typeface="+mn-ea"/>
                  </a:rPr>
                  <a:t>w</a:t>
                </a:r>
                <a:r>
                  <a:rPr lang="pt-BR" altLang="pt-BR" dirty="0" smtClean="0">
                    <a:latin typeface="Comic Sans MS" panose="030F0702030302020204" pitchFamily="66" charset="0"/>
                    <a:ea typeface="Cambria Math" panose="02040503050406030204" pitchFamily="18" charset="0"/>
                    <a:sym typeface="+mn-ea"/>
                  </a:rPr>
                  <a:t> &lt;&lt; |</a:t>
                </a:r>
                <a:r>
                  <a:rPr lang="pt-BR" altLang="pt-BR" dirty="0" err="1" smtClean="0">
                    <a:latin typeface="Comic Sans MS" panose="030F0702030302020204" pitchFamily="66" charset="0"/>
                    <a:ea typeface="Cambria Math" panose="02040503050406030204" pitchFamily="18" charset="0"/>
                    <a:sym typeface="+mn-ea"/>
                  </a:rPr>
                  <a:t>p</a:t>
                </a:r>
                <a:r>
                  <a:rPr lang="pt-BR" altLang="pt-BR" baseline="-25000" dirty="0" err="1">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ea typeface="Cambria Math" panose="02040503050406030204" pitchFamily="18" charset="0"/>
                    <a:sym typeface="+mn-ea"/>
                  </a:rPr>
                  <a:t> </a:t>
                </a:r>
                <a14:m>
                  <m:oMath xmlns:m="http://schemas.openxmlformats.org/officeDocument/2006/math">
                    <m:r>
                      <a:rPr lang="pt-BR" altLang="pt-BR" b="0" i="0" smtClean="0">
                        <a:latin typeface="Cambria Math" panose="02040503050406030204" pitchFamily="18" charset="0"/>
                        <a:ea typeface="Cambria Math" panose="02040503050406030204" pitchFamily="18" charset="0"/>
                      </a:rPr>
                      <m:t>0</m:t>
                    </m:r>
                  </m:oMath>
                </a14:m>
                <a:endParaRPr lang="pt-BR" altLang="pt-BR" b="0" dirty="0" smtClean="0">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sym typeface="+mn-ea"/>
                  </a:rPr>
                  <a:t>w</a:t>
                </a:r>
                <a:r>
                  <a:rPr lang="pt-BR" altLang="pt-BR" dirty="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sym typeface="+mn-ea"/>
                  </a:rPr>
                  <a:t> </a:t>
                </a:r>
                <a:r>
                  <a:rPr lang="pt-BR" altLang="pt-BR" dirty="0">
                    <a:latin typeface="Comic Sans MS" panose="030F0702030302020204" pitchFamily="66" charset="0"/>
                    <a:ea typeface="Cambria Math" panose="02040503050406030204" pitchFamily="18" charset="0"/>
                    <a:sym typeface="+mn-ea"/>
                  </a:rPr>
                  <a:t>|</a:t>
                </a:r>
                <a:r>
                  <a:rPr lang="pt-BR" altLang="pt-BR" dirty="0" err="1" smtClean="0">
                    <a:latin typeface="Comic Sans MS" panose="030F0702030302020204" pitchFamily="66" charset="0"/>
                    <a:ea typeface="Cambria Math" panose="02040503050406030204" pitchFamily="18" charset="0"/>
                    <a:sym typeface="+mn-ea"/>
                  </a:rPr>
                  <a:t>p</a:t>
                </a:r>
                <a:r>
                  <a:rPr lang="pt-BR" altLang="pt-BR" baseline="-25000" dirty="0" err="1" smtClean="0">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𝑧𝑖</m:t>
                            </m:r>
                            <m:r>
                              <a:rPr lang="en-US" altLang="pt-BR" i="1">
                                <a:latin typeface="Cambria Math" panose="02040503050406030204" pitchFamily="18" charset="0"/>
                                <a:ea typeface="Cambria Math" panose="02040503050406030204" pitchFamily="18" charset="0"/>
                              </a:rPr>
                              <m:t>|</m:t>
                            </m:r>
                          </m:den>
                        </m:f>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4</m:t>
                        </m:r>
                      </m:den>
                    </m:f>
                  </m:oMath>
                </a14:m>
                <a:r>
                  <a:rPr lang="pt-BR" altLang="pt-BR" dirty="0" smtClean="0">
                    <a:latin typeface="Symbol" panose="05050102010706020507" pitchFamily="18" charset="2"/>
                    <a:ea typeface="Cambria Math" panose="02040503050406030204" pitchFamily="18" charset="0"/>
                    <a:sym typeface="+mn-ea"/>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sym typeface="+mn-ea"/>
                  </a:rPr>
                  <a:t>w</a:t>
                </a:r>
                <a:r>
                  <a:rPr lang="pt-BR" altLang="pt-BR" dirty="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sym typeface="+mn-ea"/>
                  </a:rPr>
                  <a:t>&gt;&gt; </a:t>
                </a:r>
                <a:r>
                  <a:rPr lang="pt-BR" altLang="pt-BR" dirty="0">
                    <a:latin typeface="Comic Sans MS" panose="030F0702030302020204" pitchFamily="66" charset="0"/>
                    <a:ea typeface="Cambria Math" panose="02040503050406030204" pitchFamily="18" charset="0"/>
                    <a:sym typeface="+mn-ea"/>
                  </a:rPr>
                  <a:t>|</a:t>
                </a:r>
                <a:r>
                  <a:rPr lang="pt-BR" altLang="pt-BR" dirty="0" err="1" smtClean="0">
                    <a:latin typeface="Comic Sans MS" panose="030F0702030302020204" pitchFamily="66" charset="0"/>
                    <a:ea typeface="Cambria Math" panose="02040503050406030204" pitchFamily="18" charset="0"/>
                    <a:sym typeface="+mn-ea"/>
                  </a:rPr>
                  <a:t>p</a:t>
                </a:r>
                <a:r>
                  <a:rPr lang="pt-BR" altLang="pt-BR" baseline="-25000" dirty="0" err="1" smtClean="0">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  </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smtClean="0">
                            <a:latin typeface="Cambria Math" panose="02040503050406030204" pitchFamily="18" charset="0"/>
                            <a:ea typeface="Cambria Math" panose="02040503050406030204" pitchFamily="18" charset="0"/>
                            <a:cs typeface="Cambria Math" panose="02040503050406030204" pitchFamily="18" charset="0"/>
                          </a:rPr>
                          <m:t>2</m:t>
                        </m:r>
                      </m:den>
                    </m:f>
                    <m:r>
                      <a:rPr lang="pt-BR" altLang="pt-BR" dirty="0" smtClean="0">
                        <a:latin typeface="Cambria Math" panose="02040503050406030204" pitchFamily="18" charset="0"/>
                        <a:ea typeface="Cambria Math" panose="02040503050406030204" pitchFamily="18" charset="0"/>
                        <a:sym typeface="+mn-ea"/>
                      </a:rPr>
                      <m:t> </m:t>
                    </m:r>
                  </m:oMath>
                </a14:m>
                <a:endParaRPr lang="pt-BR" altLang="pt-BR" sz="24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887730" y="660400"/>
                <a:ext cx="10416540" cy="54648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737870" y="1572260"/>
            <a:ext cx="10490835" cy="4806315"/>
          </a:xfrm>
          <a:prstGeom prst="rect">
            <a:avLst/>
          </a:prstGeom>
        </p:spPr>
      </p:pic>
      <p:sp>
        <p:nvSpPr>
          <p:cNvPr id="47" name="CaixaDeTexto 45"/>
          <p:cNvSpPr txBox="1"/>
          <p:nvPr/>
        </p:nvSpPr>
        <p:spPr>
          <a:xfrm>
            <a:off x="475615" y="623570"/>
            <a:ext cx="11240770"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(mais elementos)</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flipH="1">
            <a:off x="2848776" y="144045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2141641" y="498027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376285" y="5060950"/>
            <a:ext cx="2002790" cy="460375"/>
          </a:xfrm>
          <a:prstGeom prst="rect">
            <a:avLst/>
          </a:prstGeom>
          <a:noFill/>
        </p:spPr>
        <p:txBody>
          <a:bodyPr wrap="square" rtlCol="0">
            <a:spAutoFit/>
          </a:bodyPr>
          <a:lstStyle/>
          <a:p>
            <a:r>
              <a:rPr lang="pt-BR" sz="2400" dirty="0">
                <a:latin typeface="Symbol" panose="05050102010706020507" pitchFamily="18" charset="2"/>
              </a:rPr>
              <a:t>w</a:t>
            </a:r>
            <a:r>
              <a:rPr lang="pt-BR" sz="2400" dirty="0" smtClean="0">
                <a:latin typeface="Symbol" panose="05050102010706020507" pitchFamily="18" charset="2"/>
              </a:rPr>
              <a:t> </a:t>
            </a:r>
            <a:r>
              <a:rPr lang="pt-BR" sz="2400" dirty="0" smtClean="0">
                <a:latin typeface="Comic Sans MS" panose="030F0702030302020204" pitchFamily="66" charset="0"/>
              </a:rPr>
              <a:t>(</a:t>
            </a:r>
            <a:r>
              <a:rPr lang="pt-BR" sz="2400" dirty="0" err="1" smtClean="0">
                <a:latin typeface="Comic Sans MS" panose="030F0702030302020204" pitchFamily="66" charset="0"/>
              </a:rPr>
              <a:t>rad</a:t>
            </a:r>
            <a:r>
              <a:rPr lang="pt-BR" sz="2400" dirty="0" smtClean="0">
                <a:latin typeface="Comic Sans MS" panose="030F0702030302020204" pitchFamily="66" charset="0"/>
              </a:rPr>
              <a:t>/</a:t>
            </a:r>
            <a:r>
              <a:rPr lang="pt-BR" sz="2400" dirty="0" err="1" smtClean="0">
                <a:latin typeface="Comic Sans MS" panose="030F0702030302020204" pitchFamily="66" charset="0"/>
              </a:rPr>
              <a:t>seg</a:t>
            </a:r>
            <a:r>
              <a:rPr lang="pt-BR" sz="2400" dirty="0" smtClean="0">
                <a:latin typeface="Comic Sans MS" panose="030F0702030302020204" pitchFamily="66" charset="0"/>
              </a:rPr>
              <a:t>)</a:t>
            </a:r>
            <a:endParaRPr lang="pt-BR" sz="2400" dirty="0" smtClean="0">
              <a:latin typeface="Comic Sans MS" panose="030F0702030302020204" pitchFamily="66" charset="0"/>
            </a:endParaRPr>
          </a:p>
        </p:txBody>
      </p:sp>
      <p:sp>
        <p:nvSpPr>
          <p:cNvPr id="8" name="CaixaDeTexto 7"/>
          <p:cNvSpPr txBox="1"/>
          <p:nvPr/>
        </p:nvSpPr>
        <p:spPr>
          <a:xfrm>
            <a:off x="2141641" y="1256985"/>
            <a:ext cx="830831" cy="646331"/>
          </a:xfrm>
          <a:prstGeom prst="rect">
            <a:avLst/>
          </a:prstGeom>
          <a:noFill/>
        </p:spPr>
        <p:txBody>
          <a:bodyPr wrap="square" rtlCol="0">
            <a:spAutoFit/>
          </a:bodyPr>
          <a:lstStyle/>
          <a:p>
            <a:r>
              <a:rPr lang="pt-BR" dirty="0">
                <a:latin typeface="Comic Sans MS" panose="030F0702030302020204" pitchFamily="66" charset="0"/>
              </a:rPr>
              <a:t>f</a:t>
            </a:r>
            <a:r>
              <a:rPr lang="pt-BR" dirty="0" smtClean="0">
                <a:latin typeface="Comic Sans MS" panose="030F0702030302020204" pitchFamily="66" charset="0"/>
              </a:rPr>
              <a:t>ase</a:t>
            </a:r>
            <a:endParaRPr lang="pt-BR" dirty="0" smtClean="0">
              <a:latin typeface="Comic Sans MS" panose="030F0702030302020204" pitchFamily="66" charset="0"/>
            </a:endParaRPr>
          </a:p>
          <a:p>
            <a:r>
              <a:rPr lang="pt-BR" dirty="0" err="1" smtClean="0">
                <a:latin typeface="Comic Sans MS" panose="030F0702030302020204" pitchFamily="66" charset="0"/>
              </a:rPr>
              <a:t>rad</a:t>
            </a:r>
            <a:endParaRPr lang="pt-BR" dirty="0">
              <a:latin typeface="Comic Sans MS" panose="030F0702030302020204" pitchFamily="66" charset="0"/>
            </a:endParaRPr>
          </a:p>
        </p:txBody>
      </p:sp>
      <p:cxnSp>
        <p:nvCxnSpPr>
          <p:cNvPr id="18" name="Conector Reto 17"/>
          <p:cNvCxnSpPr/>
          <p:nvPr/>
        </p:nvCxnSpPr>
        <p:spPr>
          <a:xfrm>
            <a:off x="2477090" y="369214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40103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79138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DeTexto 28"/>
          <p:cNvSpPr txBox="1"/>
          <p:nvPr/>
        </p:nvSpPr>
        <p:spPr>
          <a:xfrm>
            <a:off x="3930726" y="5079807"/>
            <a:ext cx="84074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0.1|z</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0" name="CaixaDeTexto 29"/>
          <p:cNvSpPr txBox="1"/>
          <p:nvPr/>
        </p:nvSpPr>
        <p:spPr>
          <a:xfrm>
            <a:off x="5288393" y="5079980"/>
            <a:ext cx="6438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623912" y="4980194"/>
            <a:ext cx="7835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10|z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2211369" y="2039125"/>
            <a:ext cx="570990" cy="369332"/>
          </a:xfrm>
          <a:prstGeom prst="rect">
            <a:avLst/>
          </a:prstGeom>
          <a:solidFill>
            <a:schemeClr val="bg1"/>
          </a:solidFill>
        </p:spPr>
        <p:txBody>
          <a:bodyPr wrap="none" rtlCol="0">
            <a:spAutoFit/>
          </a:bodyPr>
          <a:lstStyle/>
          <a:p>
            <a:r>
              <a:rPr lang="pt-BR" dirty="0" smtClean="0">
                <a:latin typeface="Symbol" panose="05050102010706020507" charset="0"/>
                <a:cs typeface="Symbol" panose="05050102010706020507" charset="0"/>
              </a:rPr>
              <a:t>p</a:t>
            </a:r>
            <a:r>
              <a:rPr lang="pt-BR" dirty="0" smtClean="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39" name="CaixaDeTexto 38"/>
          <p:cNvSpPr txBox="1"/>
          <p:nvPr/>
        </p:nvSpPr>
        <p:spPr>
          <a:xfrm>
            <a:off x="6380555" y="4046007"/>
            <a:ext cx="1414170"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54" name="Forma livre 53"/>
          <p:cNvSpPr/>
          <p:nvPr/>
        </p:nvSpPr>
        <p:spPr>
          <a:xfrm rot="11400000">
            <a:off x="7089402" y="1608776"/>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CaixaDeTexto 54"/>
          <p:cNvSpPr txBox="1"/>
          <p:nvPr/>
        </p:nvSpPr>
        <p:spPr>
          <a:xfrm>
            <a:off x="7691755" y="146113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6" name="CaixaDeTexto 31"/>
          <p:cNvSpPr txBox="1"/>
          <p:nvPr/>
        </p:nvSpPr>
        <p:spPr>
          <a:xfrm>
            <a:off x="2142154" y="3335160"/>
            <a:ext cx="570990" cy="369332"/>
          </a:xfrm>
          <a:prstGeom prst="rect">
            <a:avLst/>
          </a:prstGeom>
          <a:solidFill>
            <a:schemeClr val="bg1"/>
          </a:solidFill>
        </p:spPr>
        <p:txBody>
          <a:bodyPr wrap="none" rtlCol="0">
            <a:spAutoFit/>
          </a:bodyPr>
          <a:lstStyle/>
          <a:p>
            <a:r>
              <a:rPr lang="pt-BR" dirty="0" smtClean="0">
                <a:latin typeface="Symbol" panose="05050102010706020507" charset="0"/>
                <a:cs typeface="Symbol" panose="05050102010706020507" charset="0"/>
              </a:rPr>
              <a:t>p</a:t>
            </a:r>
            <a:r>
              <a:rPr lang="pt-BR" dirty="0" smtClean="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7" name="Forma livre 6"/>
          <p:cNvSpPr/>
          <p:nvPr/>
        </p:nvSpPr>
        <p:spPr>
          <a:xfrm flipV="1">
            <a:off x="2477135" y="3684270"/>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flipH="1">
            <a:off x="5609590" y="2407285"/>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54"/>
          <p:cNvSpPr txBox="1"/>
          <p:nvPr/>
        </p:nvSpPr>
        <p:spPr>
          <a:xfrm>
            <a:off x="3549015" y="5819140"/>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11" name="Forma livre 10"/>
          <p:cNvSpPr/>
          <p:nvPr/>
        </p:nvSpPr>
        <p:spPr>
          <a:xfrm>
            <a:off x="3711202" y="491395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Espaço Reservado para Conteúdo 2"/>
          <p:cNvSpPr txBox="1"/>
          <p:nvPr/>
        </p:nvSpPr>
        <p:spPr>
          <a:xfrm>
            <a:off x="698485" y="355936"/>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sym typeface="+mn-ea"/>
              </a:rPr>
              <a:t>3.1</a:t>
            </a:r>
            <a:r>
              <a:rPr lang="pt-BR" altLang="pt-BR" dirty="0" err="1" smtClean="0">
                <a:latin typeface="Comic Sans MS" panose="030F0702030302020204" pitchFamily="66" charset="0"/>
                <a:ea typeface="Cambria Math" panose="02040503050406030204" pitchFamily="18" charset="0"/>
                <a:sym typeface="+mn-ea"/>
              </a:rPr>
              <a:t> z</a:t>
            </a:r>
            <a:r>
              <a:rPr lang="pt-BR" altLang="pt-BR" baseline="-25000" dirty="0" err="1">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real negativo </a:t>
            </a: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cxnSp>
        <p:nvCxnSpPr>
          <p:cNvPr id="12" name="Conector Reto 11"/>
          <p:cNvCxnSpPr/>
          <p:nvPr/>
        </p:nvCxnSpPr>
        <p:spPr>
          <a:xfrm>
            <a:off x="2211025" y="2398648"/>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937260" y="800735"/>
                <a:ext cx="10416540" cy="525653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𝑧𝑖</m:t>
                            </m:r>
                          </m:den>
                        </m:f>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sz="24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3.2</a:t>
                </a:r>
                <a:r>
                  <a:rPr lang="pt-BR" altLang="pt-BR" dirty="0" err="1" smtClean="0">
                    <a:latin typeface="Comic Sans MS" panose="030F0702030302020204" pitchFamily="66" charset="0"/>
                    <a:ea typeface="Cambria Math" panose="02040503050406030204" pitchFamily="18" charset="0"/>
                  </a:rPr>
                  <a:t> 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positiva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𝑧</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r>
                      <a:rPr lang="en-US" altLang="pt-BR" i="1" smtClean="0">
                        <a:latin typeface="Cambria Math" panose="02040503050406030204" pitchFamily="18" charset="0"/>
                        <a:ea typeface="Cambria Math" panose="02040503050406030204" pitchFamily="18" charset="0"/>
                      </a:rPr>
                      <m:t>, </m:t>
                    </m:r>
                    <m:sSub>
                      <m:sSubPr>
                        <m:ctrlPr>
                          <a:rPr lang="en-US" altLang="pt-BR"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𝑧𝑖</m:t>
                              </m:r>
                            </m:den>
                          </m:f>
                        </m:e>
                      </m:d>
                      <m:r>
                        <a:rPr lang="en-US" altLang="pt-BR" sz="2400" i="1">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en-US"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𝑧𝑖</m:t>
                              </m:r>
                              <m:r>
                                <a:rPr lang="en-US" altLang="pt-BR" sz="2400" i="1">
                                  <a:latin typeface="Cambria Math" panose="02040503050406030204" pitchFamily="18" charset="0"/>
                                  <a:ea typeface="Cambria Math" panose="02040503050406030204" pitchFamily="18" charset="0"/>
                                </a:rPr>
                                <m:t>|</m:t>
                              </m:r>
                            </m:den>
                          </m:f>
                        </m:e>
                      </m:d>
                      <m:r>
                        <a:rPr lang="en-US" altLang="pt-BR" sz="2400" i="1">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𝑧𝑖</m:t>
                              </m:r>
                              <m:r>
                                <a:rPr lang="en-US" altLang="pt-BR" sz="2400" i="1">
                                  <a:latin typeface="Cambria Math" panose="02040503050406030204" pitchFamily="18" charset="0"/>
                                  <a:ea typeface="Cambria Math" panose="02040503050406030204" pitchFamily="18" charset="0"/>
                                </a:rPr>
                                <m:t>|</m:t>
                              </m:r>
                            </m:den>
                          </m:f>
                        </m:e>
                      </m:d>
                    </m:oMath>
                  </m:oMathPara>
                </a14:m>
                <a:endParaRPr lang="pt-BR" altLang="pt-BR" sz="2400" i="1" dirty="0">
                  <a:latin typeface="Cambria Math" panose="02040503050406030204" pitchFamily="18" charset="0"/>
                  <a:ea typeface="Cambria Math" panose="02040503050406030204" pitchFamily="18" charset="0"/>
                </a:endParaRPr>
              </a:p>
              <a:p>
                <a:pPr>
                  <a:lnSpc>
                    <a:spcPct val="120000"/>
                  </a:lnSpc>
                  <a:spcBef>
                    <a:spcPts val="600"/>
                  </a:spcBef>
                </a:pPr>
                <a:r>
                  <a:rPr lang="pt-BR" altLang="pt-BR" sz="2400" dirty="0" smtClean="0">
                    <a:latin typeface="Symbol" panose="05050102010706020507" pitchFamily="18" charset="2"/>
                    <a:ea typeface="Cambria Math" panose="02040503050406030204" pitchFamily="18" charset="0"/>
                    <a:sym typeface="+mn-ea"/>
                  </a:rPr>
                  <a:t>w</a:t>
                </a:r>
                <a:r>
                  <a:rPr lang="pt-BR" altLang="pt-BR" sz="2400" dirty="0" smtClean="0">
                    <a:latin typeface="Comic Sans MS" panose="030F0702030302020204" pitchFamily="66" charset="0"/>
                    <a:ea typeface="Cambria Math" panose="02040503050406030204" pitchFamily="18" charset="0"/>
                    <a:sym typeface="+mn-ea"/>
                  </a:rPr>
                  <a:t> &lt;&lt; |</a:t>
                </a:r>
                <a:r>
                  <a:rPr lang="pt-BR" altLang="pt-BR" sz="2400" dirty="0" err="1" smtClean="0">
                    <a:latin typeface="Comic Sans MS" panose="030F0702030302020204" pitchFamily="66" charset="0"/>
                    <a:ea typeface="Cambria Math" panose="02040503050406030204" pitchFamily="18" charset="0"/>
                    <a:sym typeface="+mn-ea"/>
                  </a:rPr>
                  <a:t>p</a:t>
                </a:r>
                <a:r>
                  <a:rPr lang="pt-BR" altLang="pt-BR" sz="2400" baseline="-25000" dirty="0" err="1">
                    <a:latin typeface="Comic Sans MS" panose="030F0702030302020204" pitchFamily="66" charset="0"/>
                    <a:ea typeface="Cambria Math" panose="02040503050406030204" pitchFamily="18" charset="0"/>
                    <a:sym typeface="+mn-ea"/>
                  </a:rPr>
                  <a:t>i</a:t>
                </a:r>
                <a:r>
                  <a:rPr lang="pt-BR" altLang="pt-BR" sz="2400"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𝑧𝑖</m:t>
                            </m:r>
                            <m:r>
                              <a:rPr lang="en-US" altLang="pt-BR" sz="2400" i="1">
                                <a:latin typeface="Cambria Math" panose="02040503050406030204" pitchFamily="18" charset="0"/>
                                <a:ea typeface="Cambria Math" panose="02040503050406030204" pitchFamily="18" charset="0"/>
                              </a:rPr>
                              <m:t>|</m:t>
                            </m:r>
                          </m:den>
                        </m:f>
                      </m:e>
                    </m:d>
                    <m:r>
                      <a:rPr lang="pt-BR" altLang="pt-BR" sz="240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a:ea typeface="Cambria Math" panose="02040503050406030204" pitchFamily="18" charset="0"/>
                    <a:sym typeface="+mn-ea"/>
                  </a:rPr>
                  <a:t> </a:t>
                </a:r>
                <a14:m>
                  <m:oMath xmlns:m="http://schemas.openxmlformats.org/officeDocument/2006/math">
                    <m:r>
                      <a:rPr lang="pt-BR" altLang="pt-BR" sz="2400" b="0" i="0" smtClean="0">
                        <a:latin typeface="Cambria Math" panose="02040503050406030204" pitchFamily="18" charset="0"/>
                        <a:ea typeface="Cambria Math" panose="02040503050406030204" pitchFamily="18" charset="0"/>
                      </a:rPr>
                      <m:t>0</m:t>
                    </m:r>
                  </m:oMath>
                </a14:m>
                <a:endParaRPr lang="pt-BR" altLang="pt-BR" sz="2400" b="0" dirty="0" smtClean="0">
                  <a:ea typeface="Cambria Math" panose="02040503050406030204" pitchFamily="18" charset="0"/>
                </a:endParaRPr>
              </a:p>
              <a:p>
                <a:pPr>
                  <a:lnSpc>
                    <a:spcPct val="120000"/>
                  </a:lnSpc>
                  <a:spcBef>
                    <a:spcPts val="600"/>
                  </a:spcBef>
                </a:pP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a:t>
                </a:r>
                <a:r>
                  <a:rPr lang="pt-BR" altLang="pt-BR" sz="2400" dirty="0" smtClean="0">
                    <a:latin typeface="Comic Sans MS" panose="030F0702030302020204" pitchFamily="66" charset="0"/>
                    <a:ea typeface="Cambria Math" panose="02040503050406030204" pitchFamily="18" charset="0"/>
                    <a:sym typeface="+mn-ea"/>
                  </a:rPr>
                  <a:t> </a:t>
                </a:r>
                <a:r>
                  <a:rPr lang="pt-BR" altLang="pt-BR" sz="2400" dirty="0">
                    <a:latin typeface="Comic Sans MS" panose="030F0702030302020204" pitchFamily="66" charset="0"/>
                    <a:ea typeface="Cambria Math" panose="02040503050406030204" pitchFamily="18" charset="0"/>
                    <a:sym typeface="+mn-ea"/>
                  </a:rPr>
                  <a:t>|</a:t>
                </a:r>
                <a:r>
                  <a:rPr lang="pt-BR" altLang="pt-BR" sz="2400" dirty="0" err="1" smtClean="0">
                    <a:latin typeface="Comic Sans MS" panose="030F0702030302020204" pitchFamily="66" charset="0"/>
                    <a:ea typeface="Cambria Math" panose="02040503050406030204" pitchFamily="18" charset="0"/>
                    <a:sym typeface="+mn-ea"/>
                  </a:rPr>
                  <a:t>p</a:t>
                </a:r>
                <a:r>
                  <a:rPr lang="pt-BR" altLang="pt-BR" sz="2400" baseline="-25000" dirty="0" err="1" smtClean="0">
                    <a:latin typeface="Comic Sans MS" panose="030F0702030302020204" pitchFamily="66" charset="0"/>
                    <a:ea typeface="Cambria Math" panose="02040503050406030204" pitchFamily="18" charset="0"/>
                    <a:sym typeface="+mn-ea"/>
                  </a:rPr>
                  <a:t>i</a:t>
                </a:r>
                <a:r>
                  <a:rPr lang="pt-BR" altLang="pt-BR" sz="2400"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𝑧𝑖</m:t>
                            </m:r>
                            <m:r>
                              <a:rPr lang="en-US" altLang="pt-BR" sz="2400" i="1">
                                <a:latin typeface="Cambria Math" panose="02040503050406030204" pitchFamily="18" charset="0"/>
                                <a:ea typeface="Cambria Math" panose="02040503050406030204" pitchFamily="18" charset="0"/>
                              </a:rPr>
                              <m:t>|</m:t>
                            </m:r>
                          </m:den>
                        </m:f>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4</m:t>
                        </m:r>
                      </m:den>
                    </m:f>
                  </m:oMath>
                </a14:m>
                <a:r>
                  <a:rPr lang="pt-BR" altLang="pt-BR" sz="2400" dirty="0" smtClean="0">
                    <a:latin typeface="Symbol" panose="05050102010706020507" pitchFamily="18" charset="2"/>
                    <a:ea typeface="Cambria Math" panose="02040503050406030204" pitchFamily="18" charset="0"/>
                    <a:sym typeface="+mn-ea"/>
                  </a:rPr>
                  <a:t> </a:t>
                </a:r>
                <a:endParaRPr lang="pt-BR" altLang="pt-BR" sz="2400"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a:t>
                </a:r>
                <a:r>
                  <a:rPr lang="pt-BR" altLang="pt-BR" sz="2400" dirty="0" smtClean="0">
                    <a:latin typeface="Comic Sans MS" panose="030F0702030302020204" pitchFamily="66" charset="0"/>
                    <a:ea typeface="Cambria Math" panose="02040503050406030204" pitchFamily="18" charset="0"/>
                    <a:sym typeface="+mn-ea"/>
                  </a:rPr>
                  <a:t>&gt;&gt; </a:t>
                </a:r>
                <a:r>
                  <a:rPr lang="pt-BR" altLang="pt-BR" sz="2400" dirty="0">
                    <a:latin typeface="Comic Sans MS" panose="030F0702030302020204" pitchFamily="66" charset="0"/>
                    <a:ea typeface="Cambria Math" panose="02040503050406030204" pitchFamily="18" charset="0"/>
                    <a:sym typeface="+mn-ea"/>
                  </a:rPr>
                  <a:t>|</a:t>
                </a:r>
                <a:r>
                  <a:rPr lang="pt-BR" altLang="pt-BR" sz="2400" dirty="0" err="1" smtClean="0">
                    <a:latin typeface="Comic Sans MS" panose="030F0702030302020204" pitchFamily="66" charset="0"/>
                    <a:ea typeface="Cambria Math" panose="02040503050406030204" pitchFamily="18" charset="0"/>
                    <a:sym typeface="+mn-ea"/>
                  </a:rPr>
                  <a:t>p</a:t>
                </a:r>
                <a:r>
                  <a:rPr lang="pt-BR" altLang="pt-BR" sz="2400" baseline="-25000" dirty="0" err="1" smtClean="0">
                    <a:latin typeface="Comic Sans MS" panose="030F0702030302020204" pitchFamily="66" charset="0"/>
                    <a:ea typeface="Cambria Math" panose="02040503050406030204" pitchFamily="18" charset="0"/>
                    <a:sym typeface="+mn-ea"/>
                  </a:rPr>
                  <a:t>i</a:t>
                </a:r>
                <a:r>
                  <a:rPr lang="pt-BR" altLang="pt-BR" sz="2400"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𝑧𝑖</m:t>
                            </m:r>
                            <m:r>
                              <a:rPr lang="en-US" altLang="pt-BR" sz="2400" i="1">
                                <a:latin typeface="Cambria Math" panose="02040503050406030204" pitchFamily="18" charset="0"/>
                                <a:ea typeface="Cambria Math" panose="02040503050406030204" pitchFamily="18" charset="0"/>
                              </a:rPr>
                              <m:t>|</m:t>
                            </m:r>
                          </m:den>
                        </m:f>
                      </m:e>
                    </m:d>
                    <m:r>
                      <a:rPr lang="pt-BR"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den>
                    </m:f>
                    <m:r>
                      <a:rPr lang="pt-BR" altLang="pt-BR" sz="2400" dirty="0" smtClean="0">
                        <a:latin typeface="Cambria Math" panose="02040503050406030204" pitchFamily="18" charset="0"/>
                        <a:ea typeface="Cambria Math" panose="02040503050406030204" pitchFamily="18" charset="0"/>
                        <a:sym typeface="+mn-ea"/>
                      </a:rPr>
                      <m:t> </m:t>
                    </m:r>
                  </m:oMath>
                </a14:m>
                <a:endParaRPr lang="pt-BR" altLang="pt-BR" sz="2400" dirty="0" smtClean="0">
                  <a:latin typeface="Cambria Math" panose="02040503050406030204" pitchFamily="18" charset="0"/>
                  <a:ea typeface="Cambria Math" panose="02040503050406030204" pitchFamily="18" charset="0"/>
                  <a:sym typeface="+mn-ea"/>
                </a:endParaRPr>
              </a:p>
              <a:p>
                <a:pPr marL="0" indent="0" algn="ctr" fontAlgn="auto">
                  <a:lnSpc>
                    <a:spcPct val="120000"/>
                  </a:lnSpc>
                  <a:spcBef>
                    <a:spcPts val="1800"/>
                  </a:spcBef>
                  <a:buNone/>
                </a:pPr>
                <a:r>
                  <a:rPr lang="pt-BR" altLang="pt-BR"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(comportamento semelhante ao comportamento de um polo negativo)</a:t>
                </a:r>
                <a:endParaRPr lang="pt-BR" altLang="pt-BR"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937260" y="800735"/>
                <a:ext cx="10416540" cy="52565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flipH="1">
            <a:off x="2848776" y="144045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721906" y="240090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609965" y="2407285"/>
            <a:ext cx="2011045" cy="460375"/>
          </a:xfrm>
          <a:prstGeom prst="rect">
            <a:avLst/>
          </a:prstGeom>
          <a:noFill/>
        </p:spPr>
        <p:txBody>
          <a:bodyPr wrap="square" rtlCol="0">
            <a:spAutoFit/>
          </a:bodyPr>
          <a:lstStyle/>
          <a:p>
            <a:r>
              <a:rPr lang="pt-BR" sz="2400" dirty="0">
                <a:latin typeface="Symbol" panose="05050102010706020507" pitchFamily="18" charset="2"/>
              </a:rPr>
              <a:t>w</a:t>
            </a:r>
            <a:r>
              <a:rPr lang="pt-BR" sz="2400" dirty="0" smtClean="0">
                <a:latin typeface="Symbol" panose="05050102010706020507" pitchFamily="18" charset="2"/>
              </a:rPr>
              <a:t> </a:t>
            </a:r>
            <a:r>
              <a:rPr lang="pt-BR" sz="2400" dirty="0" smtClean="0">
                <a:latin typeface="Comic Sans MS" panose="030F0702030302020204" pitchFamily="66" charset="0"/>
              </a:rPr>
              <a:t>(</a:t>
            </a:r>
            <a:r>
              <a:rPr lang="pt-BR" sz="2400" dirty="0" err="1" smtClean="0">
                <a:latin typeface="Comic Sans MS" panose="030F0702030302020204" pitchFamily="66" charset="0"/>
              </a:rPr>
              <a:t>rad</a:t>
            </a:r>
            <a:r>
              <a:rPr lang="pt-BR" sz="2400" dirty="0" smtClean="0">
                <a:latin typeface="Comic Sans MS" panose="030F0702030302020204" pitchFamily="66" charset="0"/>
              </a:rPr>
              <a:t>/</a:t>
            </a:r>
            <a:r>
              <a:rPr lang="pt-BR" sz="2400" dirty="0" err="1" smtClean="0">
                <a:latin typeface="Comic Sans MS" panose="030F0702030302020204" pitchFamily="66" charset="0"/>
              </a:rPr>
              <a:t>seg</a:t>
            </a:r>
            <a:r>
              <a:rPr lang="pt-BR" sz="2400" dirty="0" smtClean="0">
                <a:latin typeface="Comic Sans MS" panose="030F0702030302020204" pitchFamily="66" charset="0"/>
              </a:rPr>
              <a:t>)</a:t>
            </a:r>
            <a:endParaRPr lang="pt-BR" sz="2400" dirty="0" smtClean="0">
              <a:latin typeface="Comic Sans MS" panose="030F0702030302020204" pitchFamily="66" charset="0"/>
            </a:endParaRPr>
          </a:p>
        </p:txBody>
      </p:sp>
      <p:sp>
        <p:nvSpPr>
          <p:cNvPr id="8" name="CaixaDeTexto 7"/>
          <p:cNvSpPr txBox="1"/>
          <p:nvPr/>
        </p:nvSpPr>
        <p:spPr>
          <a:xfrm>
            <a:off x="2047626" y="1309151"/>
            <a:ext cx="830831" cy="646331"/>
          </a:xfrm>
          <a:prstGeom prst="rect">
            <a:avLst/>
          </a:prstGeom>
          <a:noFill/>
        </p:spPr>
        <p:txBody>
          <a:bodyPr wrap="square" rtlCol="0">
            <a:spAutoFit/>
          </a:bodyPr>
          <a:lstStyle/>
          <a:p>
            <a:r>
              <a:rPr lang="pt-BR" dirty="0">
                <a:latin typeface="Comic Sans MS" panose="030F0702030302020204" pitchFamily="66" charset="0"/>
              </a:rPr>
              <a:t>f</a:t>
            </a:r>
            <a:r>
              <a:rPr lang="pt-BR" dirty="0" smtClean="0">
                <a:latin typeface="Comic Sans MS" panose="030F0702030302020204" pitchFamily="66" charset="0"/>
              </a:rPr>
              <a:t>ase</a:t>
            </a:r>
            <a:endParaRPr lang="pt-BR" dirty="0" smtClean="0">
              <a:latin typeface="Comic Sans MS" panose="030F0702030302020204" pitchFamily="66" charset="0"/>
            </a:endParaRPr>
          </a:p>
          <a:p>
            <a:r>
              <a:rPr lang="pt-BR" dirty="0" err="1" smtClean="0">
                <a:latin typeface="Comic Sans MS" panose="030F0702030302020204" pitchFamily="66" charset="0"/>
              </a:rPr>
              <a:t>rad</a:t>
            </a:r>
            <a:endParaRPr lang="pt-BR" dirty="0">
              <a:latin typeface="Comic Sans MS" panose="030F0702030302020204" pitchFamily="66" charset="0"/>
            </a:endParaRPr>
          </a:p>
        </p:txBody>
      </p:sp>
      <p:cxnSp>
        <p:nvCxnSpPr>
          <p:cNvPr id="18" name="Conector Reto 17"/>
          <p:cNvCxnSpPr/>
          <p:nvPr/>
        </p:nvCxnSpPr>
        <p:spPr>
          <a:xfrm>
            <a:off x="2477090" y="369214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40103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79138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DeTexto 28"/>
          <p:cNvSpPr txBox="1"/>
          <p:nvPr/>
        </p:nvSpPr>
        <p:spPr>
          <a:xfrm>
            <a:off x="4013276" y="2029902"/>
            <a:ext cx="84074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0.1|z</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0" name="CaixaDeTexto 29"/>
          <p:cNvSpPr txBox="1"/>
          <p:nvPr/>
        </p:nvSpPr>
        <p:spPr>
          <a:xfrm>
            <a:off x="5344908" y="1997055"/>
            <a:ext cx="6438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715987" y="2029984"/>
            <a:ext cx="7835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10|z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1890694" y="3462795"/>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cxnSp>
        <p:nvCxnSpPr>
          <p:cNvPr id="52" name="Conector Reto 51"/>
          <p:cNvCxnSpPr/>
          <p:nvPr/>
        </p:nvCxnSpPr>
        <p:spPr>
          <a:xfrm>
            <a:off x="2588556" y="498003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Forma livre 53"/>
          <p:cNvSpPr/>
          <p:nvPr/>
        </p:nvSpPr>
        <p:spPr>
          <a:xfrm rot="6840000">
            <a:off x="3635637" y="1631636"/>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CaixaDeTexto 54"/>
          <p:cNvSpPr txBox="1"/>
          <p:nvPr/>
        </p:nvSpPr>
        <p:spPr>
          <a:xfrm>
            <a:off x="3312160" y="129095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6" name="CaixaDeTexto 31"/>
          <p:cNvSpPr txBox="1"/>
          <p:nvPr/>
        </p:nvSpPr>
        <p:spPr>
          <a:xfrm>
            <a:off x="1897679" y="471184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7" name="Forma livre 6"/>
          <p:cNvSpPr/>
          <p:nvPr/>
        </p:nvSpPr>
        <p:spPr>
          <a:xfrm>
            <a:off x="2444115" y="2413635"/>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flipH="1" flipV="1">
            <a:off x="5609590" y="3709670"/>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54"/>
          <p:cNvSpPr txBox="1"/>
          <p:nvPr/>
        </p:nvSpPr>
        <p:spPr>
          <a:xfrm>
            <a:off x="6380480" y="572960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11" name="Forma livre 10"/>
          <p:cNvSpPr/>
          <p:nvPr/>
        </p:nvSpPr>
        <p:spPr>
          <a:xfrm>
            <a:off x="6487422" y="489490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Espaço Reservado para Conteúdo 2"/>
          <p:cNvSpPr txBox="1"/>
          <p:nvPr/>
        </p:nvSpPr>
        <p:spPr>
          <a:xfrm>
            <a:off x="622920" y="451821"/>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sym typeface="+mn-ea"/>
              </a:rPr>
              <a:t>3.2</a:t>
            </a:r>
            <a:r>
              <a:rPr lang="pt-BR" altLang="pt-BR" dirty="0" err="1" smtClean="0">
                <a:latin typeface="Comic Sans MS" panose="030F0702030302020204" pitchFamily="66" charset="0"/>
                <a:ea typeface="Cambria Math" panose="02040503050406030204" pitchFamily="18" charset="0"/>
                <a:sym typeface="+mn-ea"/>
              </a:rPr>
              <a:t> z</a:t>
            </a:r>
            <a:r>
              <a:rPr lang="pt-BR" altLang="pt-BR" baseline="-25000" dirty="0" err="1">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real positivo </a:t>
            </a: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grpSp>
        <p:nvGrpSpPr>
          <p:cNvPr id="15" name="Grupo 14"/>
          <p:cNvGrpSpPr/>
          <p:nvPr/>
        </p:nvGrpSpPr>
        <p:grpSpPr>
          <a:xfrm>
            <a:off x="2444115" y="2395855"/>
            <a:ext cx="6330315" cy="2591435"/>
            <a:chOff x="3849" y="3773"/>
            <a:chExt cx="9969" cy="4081"/>
          </a:xfrm>
        </p:grpSpPr>
        <p:sp>
          <p:nvSpPr>
            <p:cNvPr id="13" name="Forma livre 12"/>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Forma livre 13"/>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Tree>
  </p:cSld>
  <p:clrMapOvr>
    <a:masterClrMapping/>
  </p:clrMapOvr>
</p:sld>
</file>

<file path=ppt/slides/slide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516255" y="335280"/>
                <a:ext cx="10523855" cy="166941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4.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smtClean="0">
                    <a:latin typeface="Comic Sans MS" panose="030F0702030302020204" pitchFamily="66" charset="0"/>
                    <a:ea typeface="Cambria Math" panose="02040503050406030204" pitchFamily="18" charset="0"/>
                    <a:sym typeface="+mn-ea"/>
                  </a:rPr>
                  <a:t>  ou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(polo ou zero em zero)</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polo p</a:t>
                </a:r>
                <a:r>
                  <a:rPr lang="pt-BR" altLang="pt-BR" b="1" baseline="-25000" dirty="0" smtClean="0">
                    <a:solidFill>
                      <a:srgbClr val="C00000"/>
                    </a:solidFill>
                    <a:latin typeface="Comic Sans MS" panose="030F0702030302020204" pitchFamily="66" charset="0"/>
                    <a:ea typeface="Cambria Math" panose="02040503050406030204" pitchFamily="18" charset="0"/>
                  </a:rPr>
                  <a:t>i</a:t>
                </a:r>
                <a:r>
                  <a:rPr lang="pt-BR" altLang="pt-BR" b="1" dirty="0" smtClean="0">
                    <a:solidFill>
                      <a:srgbClr val="C00000"/>
                    </a:solidFill>
                    <a:latin typeface="Comic Sans MS" panose="030F0702030302020204" pitchFamily="66" charset="0"/>
                    <a:ea typeface="Cambria Math" panose="02040503050406030204" pitchFamily="18" charset="0"/>
                  </a:rPr>
                  <a:t> = 0: fase= -arctg(</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rPr>
                  <a:t>w</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rPr>
                  <a:t>/0) =-</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rPr>
                  <a:t>p</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/2</a:t>
                </a:r>
                <a:endPar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sym typeface="+mn-ea"/>
                  </a:rPr>
                  <a:t>polo z</a:t>
                </a:r>
                <a:r>
                  <a:rPr lang="pt-BR" altLang="pt-BR" b="1" baseline="-25000" dirty="0" smtClean="0">
                    <a:solidFill>
                      <a:srgbClr val="C00000"/>
                    </a:solidFill>
                    <a:latin typeface="Comic Sans MS" panose="030F0702030302020204" pitchFamily="66" charset="0"/>
                    <a:ea typeface="Cambria Math" panose="02040503050406030204" pitchFamily="18" charset="0"/>
                    <a:sym typeface="+mn-ea"/>
                  </a:rPr>
                  <a:t>i</a:t>
                </a:r>
                <a:r>
                  <a:rPr lang="pt-BR" altLang="pt-BR" b="1" dirty="0" smtClean="0">
                    <a:solidFill>
                      <a:srgbClr val="C00000"/>
                    </a:solidFill>
                    <a:latin typeface="Comic Sans MS" panose="030F0702030302020204" pitchFamily="66" charset="0"/>
                    <a:ea typeface="Cambria Math" panose="02040503050406030204" pitchFamily="18" charset="0"/>
                    <a:sym typeface="+mn-ea"/>
                  </a:rPr>
                  <a:t> = 0: fase= arctg(</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sym typeface="+mn-ea"/>
                  </a:rPr>
                  <a:t>w</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/0) =</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sym typeface="+mn-ea"/>
                  </a:rPr>
                  <a:t>p</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/2</a:t>
                </a:r>
                <a:endPar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endParaRPr>
              </a:p>
              <a:p>
                <a:pPr marL="0" indent="0">
                  <a:lnSpc>
                    <a:spcPct val="120000"/>
                  </a:lnSpc>
                  <a:spcBef>
                    <a:spcPts val="600"/>
                  </a:spcBef>
                  <a:buNone/>
                </a:pPr>
                <a:endPar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516255" y="335280"/>
                <a:ext cx="10523855" cy="1669415"/>
              </a:xfrm>
              <a:prstGeom prst="rect">
                <a:avLst/>
              </a:prstGeom>
              <a:blipFill rotWithShape="1">
                <a:blip r:embed="rId1"/>
                <a:stretch>
                  <a:fillRect b="-39064"/>
                </a:stretch>
              </a:blipFill>
            </p:spPr>
            <p:txBody>
              <a:bodyPr/>
              <a:lstStyle/>
              <a:p>
                <a:r>
                  <a:rPr lang="pt-BR" altLang="en-US">
                    <a:noFill/>
                  </a:rPr>
                  <a:t> </a:t>
                </a:r>
              </a:p>
            </p:txBody>
          </p:sp>
        </mc:Fallback>
      </mc:AlternateContent>
      <p:grpSp>
        <p:nvGrpSpPr>
          <p:cNvPr id="73" name="Grupo 72"/>
          <p:cNvGrpSpPr/>
          <p:nvPr/>
        </p:nvGrpSpPr>
        <p:grpSpPr>
          <a:xfrm>
            <a:off x="2567096" y="2062902"/>
            <a:ext cx="9099124" cy="4263761"/>
            <a:chOff x="3988" y="2339"/>
            <a:chExt cx="14994" cy="7228"/>
          </a:xfrm>
        </p:grpSpPr>
        <p:cxnSp>
          <p:nvCxnSpPr>
            <p:cNvPr id="15" name="Conector de Seta Reta 14"/>
            <p:cNvCxnSpPr/>
            <p:nvPr/>
          </p:nvCxnSpPr>
          <p:spPr>
            <a:xfrm flipH="1">
              <a:off x="5407" y="2339"/>
              <a:ext cx="0" cy="707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a:off x="4293" y="6060"/>
              <a:ext cx="12736"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DeTexto 4"/>
            <p:cNvSpPr txBox="1"/>
            <p:nvPr/>
          </p:nvSpPr>
          <p:spPr>
            <a:xfrm>
              <a:off x="16092" y="6076"/>
              <a:ext cx="2890" cy="780"/>
            </a:xfrm>
            <a:prstGeom prst="rect">
              <a:avLst/>
            </a:prstGeom>
            <a:noFill/>
          </p:spPr>
          <p:txBody>
            <a:bodyPr wrap="square" rtlCol="0">
              <a:spAutoFit/>
            </a:bodyPr>
            <a:lstStyle/>
            <a:p>
              <a:r>
                <a:rPr lang="pt-BR" sz="2400" dirty="0">
                  <a:latin typeface="Symbol" panose="05050102010706020507" pitchFamily="18" charset="2"/>
                </a:rPr>
                <a:t>w</a:t>
              </a:r>
              <a:r>
                <a:rPr lang="pt-BR" sz="2400" dirty="0" smtClean="0">
                  <a:latin typeface="Symbol" panose="05050102010706020507" pitchFamily="18" charset="2"/>
                </a:rPr>
                <a:t> </a:t>
              </a:r>
              <a:r>
                <a:rPr lang="pt-BR" sz="2400" dirty="0" smtClean="0">
                  <a:latin typeface="Comic Sans MS" panose="030F0702030302020204" pitchFamily="66" charset="0"/>
                </a:rPr>
                <a:t>(</a:t>
              </a:r>
              <a:r>
                <a:rPr lang="pt-BR" sz="2400" dirty="0" err="1" smtClean="0">
                  <a:latin typeface="Comic Sans MS" panose="030F0702030302020204" pitchFamily="66" charset="0"/>
                </a:rPr>
                <a:t>rad</a:t>
              </a:r>
              <a:r>
                <a:rPr lang="pt-BR" sz="2400" dirty="0" smtClean="0">
                  <a:latin typeface="Comic Sans MS" panose="030F0702030302020204" pitchFamily="66" charset="0"/>
                </a:rPr>
                <a:t>/</a:t>
              </a:r>
              <a:r>
                <a:rPr lang="pt-BR" sz="2400" dirty="0" err="1" smtClean="0">
                  <a:latin typeface="Comic Sans MS" panose="030F0702030302020204" pitchFamily="66" charset="0"/>
                </a:rPr>
                <a:t>seg</a:t>
              </a:r>
              <a:r>
                <a:rPr lang="pt-BR" sz="2400" dirty="0" smtClean="0">
                  <a:latin typeface="Comic Sans MS" panose="030F0702030302020204" pitchFamily="66" charset="0"/>
                </a:rPr>
                <a:t>)</a:t>
              </a:r>
              <a:endParaRPr lang="pt-BR" sz="2400" dirty="0" smtClean="0">
                <a:latin typeface="Comic Sans MS" panose="030F0702030302020204" pitchFamily="66" charset="0"/>
              </a:endParaRPr>
            </a:p>
          </p:txBody>
        </p:sp>
        <p:cxnSp>
          <p:nvCxnSpPr>
            <p:cNvPr id="23" name="Conector Reto 22"/>
            <p:cNvCxnSpPr/>
            <p:nvPr/>
          </p:nvCxnSpPr>
          <p:spPr>
            <a:xfrm>
              <a:off x="4506" y="4751"/>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4821" y="3451"/>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022" y="2692"/>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9331" y="2663"/>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6695" y="2477"/>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7" name="CaixaDeTexto 15"/>
            <p:cNvSpPr txBox="1"/>
            <p:nvPr/>
          </p:nvSpPr>
          <p:spPr>
            <a:xfrm>
              <a:off x="4073" y="4238"/>
              <a:ext cx="488" cy="580"/>
            </a:xfrm>
            <a:prstGeom prst="rect">
              <a:avLst/>
            </a:prstGeom>
            <a:solidFill>
              <a:schemeClr val="bg1"/>
            </a:solidFill>
          </p:spPr>
          <p:txBody>
            <a:bodyPr wrap="square" rtlCol="0">
              <a:spAutoFit/>
            </a:bodyPr>
            <a:lstStyle/>
            <a:p>
              <a:endParaRPr lang="pt-BR" dirty="0">
                <a:latin typeface="Comic Sans MS" panose="030F0702030302020204" pitchFamily="66" charset="0"/>
              </a:endParaRPr>
            </a:p>
          </p:txBody>
        </p:sp>
        <p:cxnSp>
          <p:nvCxnSpPr>
            <p:cNvPr id="38" name="Conector Reto 37"/>
            <p:cNvCxnSpPr/>
            <p:nvPr/>
          </p:nvCxnSpPr>
          <p:spPr>
            <a:xfrm>
              <a:off x="3988" y="7342"/>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988" y="8656"/>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10650" y="2550"/>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3220" y="2829"/>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11928" y="3104"/>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14527" y="2883"/>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5248" y="3451"/>
              <a:ext cx="8792"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56" name="CaixaDeTexto 31"/>
            <p:cNvSpPr txBox="1"/>
            <p:nvPr/>
          </p:nvSpPr>
          <p:spPr>
            <a:xfrm>
              <a:off x="4226" y="4461"/>
              <a:ext cx="1180"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57" name="CaixaDeTexto 31"/>
            <p:cNvSpPr txBox="1"/>
            <p:nvPr/>
          </p:nvSpPr>
          <p:spPr>
            <a:xfrm>
              <a:off x="4136" y="7030"/>
              <a:ext cx="1270"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58" name="CaixaDeTexto 31"/>
            <p:cNvSpPr txBox="1"/>
            <p:nvPr/>
          </p:nvSpPr>
          <p:spPr>
            <a:xfrm>
              <a:off x="4358" y="2883"/>
              <a:ext cx="1048"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59" name="CaixaDeTexto 31"/>
            <p:cNvSpPr txBox="1"/>
            <p:nvPr/>
          </p:nvSpPr>
          <p:spPr>
            <a:xfrm>
              <a:off x="4074" y="8344"/>
              <a:ext cx="1278"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cxnSp>
          <p:nvCxnSpPr>
            <p:cNvPr id="66" name="Conector Reto 65"/>
            <p:cNvCxnSpPr/>
            <p:nvPr/>
          </p:nvCxnSpPr>
          <p:spPr>
            <a:xfrm>
              <a:off x="5431" y="8655"/>
              <a:ext cx="8792"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sp>
        <p:nvSpPr>
          <p:cNvPr id="74" name="CaixaDeTexto 46"/>
          <p:cNvSpPr txBox="1"/>
          <p:nvPr/>
        </p:nvSpPr>
        <p:spPr>
          <a:xfrm>
            <a:off x="6610005" y="2351839"/>
            <a:ext cx="604520" cy="368300"/>
          </a:xfrm>
          <a:prstGeom prst="rect">
            <a:avLst/>
          </a:prstGeom>
          <a:solidFill>
            <a:schemeClr val="bg1"/>
          </a:solidFill>
        </p:spPr>
        <p:txBody>
          <a:bodyPr wrap="none" rtlCol="0">
            <a:spAutoFit/>
          </a:bodyPr>
          <a:lstStyle/>
          <a:p>
            <a:r>
              <a:rPr lang="pt-BR" dirty="0">
                <a:latin typeface="Comic Sans MS" panose="030F0702030302020204" pitchFamily="66" charset="0"/>
              </a:rPr>
              <a:t>z</a:t>
            </a:r>
            <a:r>
              <a:rPr lang="pt-BR" baseline="-25000" dirty="0">
                <a:latin typeface="Comic Sans MS" panose="030F0702030302020204" pitchFamily="66" charset="0"/>
              </a:rPr>
              <a:t>i</a:t>
            </a:r>
            <a:r>
              <a:rPr lang="pt-BR" dirty="0">
                <a:latin typeface="Comic Sans MS" panose="030F0702030302020204" pitchFamily="66" charset="0"/>
              </a:rPr>
              <a:t>=0</a:t>
            </a:r>
            <a:endParaRPr lang="pt-BR" dirty="0">
              <a:latin typeface="Comic Sans MS" panose="030F0702030302020204" pitchFamily="66" charset="0"/>
            </a:endParaRPr>
          </a:p>
        </p:txBody>
      </p:sp>
      <p:sp>
        <p:nvSpPr>
          <p:cNvPr id="75" name="CaixaDeTexto 46"/>
          <p:cNvSpPr txBox="1"/>
          <p:nvPr/>
        </p:nvSpPr>
        <p:spPr>
          <a:xfrm>
            <a:off x="6695730" y="5420794"/>
            <a:ext cx="609462" cy="369332"/>
          </a:xfrm>
          <a:prstGeom prst="rect">
            <a:avLst/>
          </a:prstGeom>
          <a:solidFill>
            <a:schemeClr val="bg1"/>
          </a:solidFill>
        </p:spPr>
        <p:txBody>
          <a:bodyPr wrap="none" rtlCol="0">
            <a:spAutoFit/>
          </a:bodyPr>
          <a:lstStyle/>
          <a:p>
            <a:r>
              <a:rPr lang="pt-BR" dirty="0">
                <a:latin typeface="Comic Sans MS" panose="030F0702030302020204" pitchFamily="66" charset="0"/>
              </a:rPr>
              <a:t>p</a:t>
            </a:r>
            <a:r>
              <a:rPr lang="pt-BR" baseline="-25000" dirty="0">
                <a:latin typeface="Comic Sans MS" panose="030F0702030302020204" pitchFamily="66" charset="0"/>
              </a:rPr>
              <a:t>i</a:t>
            </a:r>
            <a:r>
              <a:rPr lang="pt-BR" dirty="0">
                <a:latin typeface="Comic Sans MS" panose="030F0702030302020204" pitchFamily="66" charset="0"/>
              </a:rPr>
              <a:t>=0</a:t>
            </a:r>
            <a:endParaRPr lang="pt-BR" dirty="0">
              <a:latin typeface="Comic Sans MS" panose="030F0702030302020204" pitchFamily="66" charset="0"/>
            </a:endParaRPr>
          </a:p>
        </p:txBody>
      </p:sp>
      <p:sp>
        <p:nvSpPr>
          <p:cNvPr id="28" name="CaixaDeTexto 12"/>
          <p:cNvSpPr txBox="1"/>
          <p:nvPr/>
        </p:nvSpPr>
        <p:spPr>
          <a:xfrm>
            <a:off x="2854401" y="1949260"/>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spTree>
  </p:cSld>
  <p:clrMapOvr>
    <a:masterClrMapping/>
  </p:clrMapOvr>
</p:sld>
</file>

<file path=ppt/slides/slide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de Seta Reta 3"/>
          <p:cNvCxnSpPr/>
          <p:nvPr/>
        </p:nvCxnSpPr>
        <p:spPr>
          <a:xfrm flipH="1">
            <a:off x="3433237" y="1485036"/>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a:off x="2726221" y="3848042"/>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2861109" y="3016577"/>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3061550" y="219109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094143" y="170934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5925390" y="169129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4251175" y="157295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3261444" y="3870279"/>
            <a:ext cx="288862"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a:t>
            </a:r>
            <a:endParaRPr lang="pt-BR" dirty="0">
              <a:latin typeface="Comic Sans MS" panose="030F0702030302020204" pitchFamily="66" charset="0"/>
            </a:endParaRPr>
          </a:p>
        </p:txBody>
      </p:sp>
      <p:sp>
        <p:nvSpPr>
          <p:cNvPr id="14" name="CaixaDeTexto 13"/>
          <p:cNvSpPr txBox="1"/>
          <p:nvPr/>
        </p:nvSpPr>
        <p:spPr>
          <a:xfrm>
            <a:off x="4054915" y="3878608"/>
            <a:ext cx="429926"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endParaRPr lang="pt-BR" dirty="0">
              <a:latin typeface="Comic Sans MS" panose="030F0702030302020204" pitchFamily="66" charset="0"/>
            </a:endParaRPr>
          </a:p>
        </p:txBody>
      </p:sp>
      <p:sp>
        <p:nvSpPr>
          <p:cNvPr id="15" name="CaixaDeTexto 14"/>
          <p:cNvSpPr txBox="1"/>
          <p:nvPr/>
        </p:nvSpPr>
        <p:spPr>
          <a:xfrm>
            <a:off x="4894245" y="3907640"/>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smtClean="0">
                <a:latin typeface="Comic Sans MS" panose="030F0702030302020204" pitchFamily="66" charset="0"/>
              </a:rPr>
              <a:t>2</a:t>
            </a:r>
            <a:endParaRPr lang="pt-BR" dirty="0">
              <a:latin typeface="Comic Sans MS" panose="030F0702030302020204" pitchFamily="66" charset="0"/>
            </a:endParaRPr>
          </a:p>
        </p:txBody>
      </p:sp>
      <p:sp>
        <p:nvSpPr>
          <p:cNvPr id="16" name="CaixaDeTexto 15"/>
          <p:cNvSpPr txBox="1"/>
          <p:nvPr/>
        </p:nvSpPr>
        <p:spPr>
          <a:xfrm>
            <a:off x="2586539" y="2690889"/>
            <a:ext cx="309880" cy="368300"/>
          </a:xfrm>
          <a:prstGeom prst="rect">
            <a:avLst/>
          </a:prstGeom>
          <a:solidFill>
            <a:schemeClr val="bg1"/>
          </a:solidFill>
        </p:spPr>
        <p:txBody>
          <a:bodyPr wrap="none" rtlCol="0">
            <a:spAutoFit/>
          </a:bodyPr>
          <a:lstStyle/>
          <a:p>
            <a:endParaRPr lang="pt-BR" dirty="0">
              <a:latin typeface="Comic Sans MS" panose="030F0702030302020204" pitchFamily="66" charset="0"/>
            </a:endParaRPr>
          </a:p>
        </p:txBody>
      </p:sp>
      <p:sp>
        <p:nvSpPr>
          <p:cNvPr id="20" name="Espaço Reservado para Conteúdo 2"/>
          <p:cNvSpPr txBox="1"/>
          <p:nvPr/>
        </p:nvSpPr>
        <p:spPr>
          <a:xfrm>
            <a:off x="593572" y="192543"/>
            <a:ext cx="3932557" cy="69937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Passa faixa</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sz="3200" dirty="0" smtClean="0">
              <a:latin typeface="Symbol" panose="05050102010706020507" pitchFamily="18" charset="2"/>
              <a:ea typeface="Cambria Math" panose="02040503050406030204" pitchFamily="18" charset="0"/>
            </a:endParaRPr>
          </a:p>
        </p:txBody>
      </p:sp>
      <p:cxnSp>
        <p:nvCxnSpPr>
          <p:cNvPr id="25" name="Conector Reto 24"/>
          <p:cNvCxnSpPr/>
          <p:nvPr/>
        </p:nvCxnSpPr>
        <p:spPr>
          <a:xfrm>
            <a:off x="2532386" y="4662429"/>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2532386" y="5496754"/>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6762595" y="1619540"/>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a:off x="8394965" y="1796144"/>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7574191" y="197078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224698" y="183086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3" name="CaixaDeTexto 32"/>
          <p:cNvSpPr txBox="1"/>
          <p:nvPr/>
        </p:nvSpPr>
        <p:spPr>
          <a:xfrm>
            <a:off x="5700172" y="3881845"/>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3</a:t>
            </a:r>
            <a:endParaRPr lang="pt-BR" dirty="0">
              <a:latin typeface="Comic Sans MS" panose="030F0702030302020204" pitchFamily="66" charset="0"/>
            </a:endParaRPr>
          </a:p>
        </p:txBody>
      </p:sp>
      <p:sp>
        <p:nvSpPr>
          <p:cNvPr id="34" name="CaixaDeTexto 33"/>
          <p:cNvSpPr txBox="1"/>
          <p:nvPr/>
        </p:nvSpPr>
        <p:spPr>
          <a:xfrm>
            <a:off x="6520945" y="3895768"/>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4</a:t>
            </a:r>
            <a:endParaRPr lang="pt-BR" dirty="0">
              <a:latin typeface="Comic Sans MS" panose="030F0702030302020204" pitchFamily="66" charset="0"/>
            </a:endParaRPr>
          </a:p>
        </p:txBody>
      </p:sp>
      <p:sp>
        <p:nvSpPr>
          <p:cNvPr id="35" name="CaixaDeTexto 34"/>
          <p:cNvSpPr txBox="1"/>
          <p:nvPr/>
        </p:nvSpPr>
        <p:spPr>
          <a:xfrm>
            <a:off x="7350677" y="3897514"/>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5</a:t>
            </a:r>
            <a:endParaRPr lang="pt-BR" dirty="0">
              <a:latin typeface="Comic Sans MS" panose="030F0702030302020204" pitchFamily="66" charset="0"/>
            </a:endParaRPr>
          </a:p>
        </p:txBody>
      </p:sp>
      <p:cxnSp>
        <p:nvCxnSpPr>
          <p:cNvPr id="39" name="Conector Reto 38"/>
          <p:cNvCxnSpPr/>
          <p:nvPr/>
        </p:nvCxnSpPr>
        <p:spPr>
          <a:xfrm>
            <a:off x="3332472" y="2191331"/>
            <a:ext cx="5583141"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41" name="CaixaDeTexto 40"/>
          <p:cNvSpPr txBox="1"/>
          <p:nvPr/>
        </p:nvSpPr>
        <p:spPr>
          <a:xfrm>
            <a:off x="6762965" y="1796375"/>
            <a:ext cx="274434" cy="369332"/>
          </a:xfrm>
          <a:prstGeom prst="rect">
            <a:avLst/>
          </a:prstGeom>
          <a:noFill/>
          <a:ln>
            <a:solidFill>
              <a:srgbClr val="FFFF00"/>
            </a:solidFill>
          </a:ln>
        </p:spPr>
        <p:txBody>
          <a:bodyPr wrap="none" rtlCol="0">
            <a:spAutoFit/>
          </a:bodyPr>
          <a:lstStyle/>
          <a:p>
            <a:r>
              <a:rPr lang="pt-BR" dirty="0"/>
              <a:t>s</a:t>
            </a:r>
            <a:endParaRPr lang="pt-BR" dirty="0"/>
          </a:p>
        </p:txBody>
      </p:sp>
      <mc:AlternateContent xmlns:mc="http://schemas.openxmlformats.org/markup-compatibility/2006">
        <mc:Choice xmlns:a14="http://schemas.microsoft.com/office/drawing/2010/main" Requires="a14">
          <p:sp>
            <p:nvSpPr>
              <p:cNvPr id="42" name="CaixaDeTexto 41"/>
              <p:cNvSpPr txBox="1"/>
              <p:nvPr/>
            </p:nvSpPr>
            <p:spPr>
              <a:xfrm>
                <a:off x="4594491" y="4662212"/>
                <a:ext cx="1124347" cy="566630"/>
              </a:xfrm>
              <a:prstGeom prst="rect">
                <a:avLst/>
              </a:prstGeom>
              <a:noFill/>
              <a:ln>
                <a:solidFill>
                  <a:srgbClr val="FFFF00"/>
                </a:solidFill>
              </a:ln>
            </p:spPr>
            <p:txBody>
              <a:bodyPr wrap="none" rtlCol="0">
                <a:spAutoFit/>
              </a:bodyPr>
              <a:lstStyle/>
              <a:p>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2" name="CaixaDeTexto 41"/>
              <p:cNvSpPr txBox="1">
                <a:spLocks noRot="1" noChangeAspect="1" noMove="1" noResize="1" noEditPoints="1" noAdjustHandles="1" noChangeArrowheads="1" noChangeShapeType="1" noTextEdit="1"/>
              </p:cNvSpPr>
              <p:nvPr/>
            </p:nvSpPr>
            <p:spPr>
              <a:xfrm>
                <a:off x="4594491" y="4662212"/>
                <a:ext cx="1124347" cy="566630"/>
              </a:xfrm>
              <a:prstGeom prst="rect">
                <a:avLst/>
              </a:prstGeom>
              <a:blipFill rotWithShape="1">
                <a:blip r:embed="rId1"/>
                <a:stretch>
                  <a:fillRect l="-475" t="-904" r="-393" b="-740"/>
                </a:stretch>
              </a:blipFill>
              <a:ln>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2"/>
              <p:cNvSpPr txBox="1"/>
              <p:nvPr/>
            </p:nvSpPr>
            <p:spPr>
              <a:xfrm>
                <a:off x="7433896" y="4684121"/>
                <a:ext cx="1176528" cy="566630"/>
              </a:xfrm>
              <a:prstGeom prst="rect">
                <a:avLst/>
              </a:prstGeom>
              <a:noFill/>
              <a:ln>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d>
                        <m:dPr>
                          <m:ctrlPr>
                            <a:rPr lang="pt-BR" altLang="pt-BR" i="1" smtClean="0">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3" name="CaixaDeTexto 42"/>
              <p:cNvSpPr txBox="1">
                <a:spLocks noRot="1" noChangeAspect="1" noMove="1" noResize="1" noEditPoints="1" noAdjustHandles="1" noChangeArrowheads="1" noChangeShapeType="1" noTextEdit="1"/>
              </p:cNvSpPr>
              <p:nvPr/>
            </p:nvSpPr>
            <p:spPr>
              <a:xfrm>
                <a:off x="7433896" y="4684121"/>
                <a:ext cx="1176528" cy="566630"/>
              </a:xfrm>
              <a:prstGeom prst="rect">
                <a:avLst/>
              </a:prstGeom>
              <a:blipFill rotWithShape="1">
                <a:blip r:embed="rId2"/>
                <a:stretch>
                  <a:fillRect l="-428" t="-848" r="-393" b="-796"/>
                </a:stretch>
              </a:blipFill>
              <a:ln>
                <a:solidFill>
                  <a:srgbClr val="FFFF00"/>
                </a:solidFill>
              </a:ln>
            </p:spPr>
            <p:txBody>
              <a:bodyPr/>
              <a:lstStyle/>
              <a:p>
                <a:r>
                  <a:rPr lang="pt-BR" altLang="en-US">
                    <a:noFill/>
                  </a:rPr>
                  <a:t> </a:t>
                </a:r>
              </a:p>
            </p:txBody>
          </p:sp>
        </mc:Fallback>
      </mc:AlternateContent>
      <p:sp>
        <p:nvSpPr>
          <p:cNvPr id="44" name="CaixaDeTexto 43"/>
          <p:cNvSpPr txBox="1"/>
          <p:nvPr/>
        </p:nvSpPr>
        <p:spPr>
          <a:xfrm>
            <a:off x="8410255" y="3478500"/>
            <a:ext cx="418704" cy="369332"/>
          </a:xfrm>
          <a:prstGeom prst="rect">
            <a:avLst/>
          </a:prstGeom>
          <a:noFill/>
          <a:ln>
            <a:solidFill>
              <a:srgbClr val="FFFF00"/>
            </a:solidFill>
          </a:ln>
        </p:spPr>
        <p:txBody>
          <a:bodyPr wrap="none" rtlCol="0">
            <a:spAutoFit/>
          </a:bodyPr>
          <a:lstStyle/>
          <a:p>
            <a:r>
              <a:rPr lang="pt-BR" dirty="0" smtClean="0"/>
              <a:t>10</a:t>
            </a:r>
            <a:endParaRPr lang="pt-BR" dirty="0"/>
          </a:p>
        </p:txBody>
      </p:sp>
      <mc:AlternateContent xmlns:mc="http://schemas.openxmlformats.org/markup-compatibility/2006">
        <mc:Choice xmlns:a14="http://schemas.microsoft.com/office/drawing/2010/main" Requires="a14">
          <p:sp>
            <p:nvSpPr>
              <p:cNvPr id="48" name="Retângulo 47"/>
              <p:cNvSpPr/>
              <p:nvPr/>
            </p:nvSpPr>
            <p:spPr>
              <a:xfrm>
                <a:off x="7449131" y="609132"/>
                <a:ext cx="3789549" cy="770724"/>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𝑠</m:t>
                          </m:r>
                        </m:e>
                      </m:d>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10</m:t>
                      </m:r>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a:latin typeface="Cambria Math" panose="02040503050406030204" pitchFamily="18" charset="0"/>
                                          <a:ea typeface="Cambria Math" panose="02040503050406030204" pitchFamily="18" charset="0"/>
                                        </a:rPr>
                                      </m:ctrlPr>
                                    </m:sSupPr>
                                    <m:e>
                                      <m:r>
                                        <a:rPr lang="pt-BR" altLang="pt-BR" i="1">
                                          <a:latin typeface="Cambria Math" panose="02040503050406030204" pitchFamily="18" charset="0"/>
                                          <a:ea typeface="Cambria Math" panose="02040503050406030204" pitchFamily="18" charset="0"/>
                                        </a:rPr>
                                        <m:t>10</m:t>
                                      </m:r>
                                    </m:e>
                                    <m:sup>
                                      <m:r>
                                        <a:rPr lang="pt-BR" altLang="pt-BR" i="1">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𝑠</m:t>
                              </m:r>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den>
                      </m:f>
                    </m:oMath>
                  </m:oMathPara>
                </a14:m>
                <a:endParaRPr lang="pt-BR" dirty="0"/>
              </a:p>
            </p:txBody>
          </p:sp>
        </mc:Choice>
        <mc:Fallback>
          <p:sp>
            <p:nvSpPr>
              <p:cNvPr id="48" name="Retângulo 47"/>
              <p:cNvSpPr>
                <a:spLocks noRot="1" noChangeAspect="1" noMove="1" noResize="1" noEditPoints="1" noAdjustHandles="1" noChangeArrowheads="1" noChangeShapeType="1" noTextEdit="1"/>
              </p:cNvSpPr>
              <p:nvPr/>
            </p:nvSpPr>
            <p:spPr>
              <a:xfrm>
                <a:off x="7449131" y="609132"/>
                <a:ext cx="3789549" cy="770724"/>
              </a:xfrm>
              <a:prstGeom prst="rect">
                <a:avLst/>
              </a:prstGeom>
              <a:blipFill rotWithShape="1">
                <a:blip r:embed="rId3"/>
                <a:stretch>
                  <a:fillRect l="-15" t="-22" r="12"/>
                </a:stretch>
              </a:blipFill>
            </p:spPr>
            <p:txBody>
              <a:bodyPr/>
              <a:lstStyle/>
              <a:p>
                <a:r>
                  <a:rPr lang="pt-BR" altLang="en-US">
                    <a:noFill/>
                  </a:rPr>
                  <a:t> </a:t>
                </a:r>
              </a:p>
            </p:txBody>
          </p:sp>
        </mc:Fallback>
      </mc:AlternateContent>
      <p:sp>
        <p:nvSpPr>
          <p:cNvPr id="22" name="CaixaDeTexto 31"/>
          <p:cNvSpPr txBox="1"/>
          <p:nvPr/>
        </p:nvSpPr>
        <p:spPr>
          <a:xfrm>
            <a:off x="2683809" y="2832875"/>
            <a:ext cx="56515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23" name="CaixaDeTexto 31"/>
          <p:cNvSpPr txBox="1"/>
          <p:nvPr/>
        </p:nvSpPr>
        <p:spPr>
          <a:xfrm>
            <a:off x="2627294" y="438291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37" name="CaixaDeTexto 31"/>
          <p:cNvSpPr txBox="1"/>
          <p:nvPr/>
        </p:nvSpPr>
        <p:spPr>
          <a:xfrm>
            <a:off x="2767629" y="1830845"/>
            <a:ext cx="56515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38" name="CaixaDeTexto 31"/>
          <p:cNvSpPr txBox="1"/>
          <p:nvPr/>
        </p:nvSpPr>
        <p:spPr>
          <a:xfrm>
            <a:off x="2620944" y="530874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grpSp>
        <p:nvGrpSpPr>
          <p:cNvPr id="49" name="Grupo 48"/>
          <p:cNvGrpSpPr/>
          <p:nvPr/>
        </p:nvGrpSpPr>
        <p:grpSpPr>
          <a:xfrm>
            <a:off x="2623820" y="3848100"/>
            <a:ext cx="3328035" cy="1671955"/>
            <a:chOff x="3849" y="3773"/>
            <a:chExt cx="9969" cy="4081"/>
          </a:xfrm>
        </p:grpSpPr>
        <p:sp>
          <p:nvSpPr>
            <p:cNvPr id="50" name="Forma livre 49"/>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2" name="Grupo 51"/>
          <p:cNvGrpSpPr/>
          <p:nvPr/>
        </p:nvGrpSpPr>
        <p:grpSpPr>
          <a:xfrm>
            <a:off x="5119370" y="3819525"/>
            <a:ext cx="3328035" cy="1671955"/>
            <a:chOff x="3849" y="3773"/>
            <a:chExt cx="9969" cy="4081"/>
          </a:xfrm>
        </p:grpSpPr>
        <p:sp>
          <p:nvSpPr>
            <p:cNvPr id="53" name="Forma livre 52"/>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55" name="Conector Reto 54"/>
          <p:cNvCxnSpPr/>
          <p:nvPr/>
        </p:nvCxnSpPr>
        <p:spPr>
          <a:xfrm>
            <a:off x="3433437" y="3819471"/>
            <a:ext cx="5583141"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2586355" y="2147570"/>
            <a:ext cx="3328035" cy="1671955"/>
            <a:chOff x="3849" y="3773"/>
            <a:chExt cx="9969" cy="4081"/>
          </a:xfrm>
        </p:grpSpPr>
        <p:sp>
          <p:nvSpPr>
            <p:cNvPr id="57" name="Forma livre 56"/>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Forma livre 57"/>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9" name="Grupo 58"/>
          <p:cNvGrpSpPr/>
          <p:nvPr/>
        </p:nvGrpSpPr>
        <p:grpSpPr>
          <a:xfrm>
            <a:off x="5206365" y="3810000"/>
            <a:ext cx="3328035" cy="1671955"/>
            <a:chOff x="3849" y="3773"/>
            <a:chExt cx="9969" cy="4081"/>
          </a:xfrm>
        </p:grpSpPr>
        <p:sp>
          <p:nvSpPr>
            <p:cNvPr id="60" name="Forma livre 59"/>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1" name="Forma livre 60"/>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62" name="CaixaDeTexto 12"/>
          <p:cNvSpPr txBox="1"/>
          <p:nvPr/>
        </p:nvSpPr>
        <p:spPr>
          <a:xfrm>
            <a:off x="2822379" y="1337110"/>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spTree>
  </p:cSld>
  <p:clrMapOvr>
    <a:masterClrMapping/>
  </p:clrMapOvr>
</p:sld>
</file>

<file path=ppt/slides/slide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742980" y="570584"/>
                <a:ext cx="11160125" cy="571641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e zeros complexos)</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Considerando F(s) </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𝑚</m:t>
                                  </m:r>
                                  <m:r>
                                    <a:rPr lang="pt-BR" altLang="pt-BR" sz="2400" b="0" i="1" smtClean="0">
                                      <a:latin typeface="Cambria Math" panose="02040503050406030204" pitchFamily="18" charset="0"/>
                                      <a:ea typeface="Cambria Math" panose="02040503050406030204" pitchFamily="18" charset="0"/>
                                    </a:rPr>
                                    <m:t>´</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𝑝𝑛</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smtClean="0">
                    <a:latin typeface="Comic Sans MS" panose="030F0702030302020204" pitchFamily="66" charset="0"/>
                    <a:ea typeface="Cambria Math" panose="02040503050406030204" pitchFamily="18" charset="0"/>
                  </a:rPr>
                  <a:t>i</a:t>
                </a:r>
                <a:r>
                  <a:rPr lang="pt-BR" altLang="pt-BR" sz="2400"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e </a:t>
                </a:r>
                <a:r>
                  <a:rPr lang="pt-BR" altLang="pt-BR" sz="2400" dirty="0" err="1" smtClean="0">
                    <a:latin typeface="Comic Sans MS" panose="030F0702030302020204" pitchFamily="66" charset="0"/>
                    <a:ea typeface="Cambria Math" panose="02040503050406030204" pitchFamily="18" charset="0"/>
                  </a:rPr>
                  <a:t>p</a:t>
                </a:r>
                <a:r>
                  <a:rPr lang="pt-BR" altLang="pt-BR" sz="2400" baseline="-25000" dirty="0" err="1" smtClean="0">
                    <a:latin typeface="Comic Sans MS" panose="030F0702030302020204" pitchFamily="66" charset="0"/>
                    <a:ea typeface="Cambria Math" panose="02040503050406030204" pitchFamily="18" charset="0"/>
                  </a:rPr>
                  <a:t>i</a:t>
                </a:r>
                <a:r>
                  <a:rPr lang="pt-BR" altLang="pt-BR" sz="2400"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podem também ser complexos. Neste caso eles aparecem em pares conjugados. Consideremos primeiro polos complexos.</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rPr>
                  <a:t>Vamos consideram que p</a:t>
                </a:r>
                <a:r>
                  <a:rPr lang="pt-BR" altLang="pt-BR" sz="2400" baseline="-25000" dirty="0" smtClean="0">
                    <a:latin typeface="Comic Sans MS" panose="030F0702030302020204" pitchFamily="66" charset="0"/>
                    <a:ea typeface="Cambria Math" panose="02040503050406030204" pitchFamily="18" charset="0"/>
                  </a:rPr>
                  <a:t>1</a:t>
                </a:r>
                <a:r>
                  <a:rPr lang="pt-BR" altLang="pt-BR" sz="2400" dirty="0" smtClean="0">
                    <a:latin typeface="Comic Sans MS" panose="030F0702030302020204" pitchFamily="66" charset="0"/>
                    <a:ea typeface="Cambria Math" panose="02040503050406030204" pitchFamily="18" charset="0"/>
                  </a:rPr>
                  <a:t> e p</a:t>
                </a:r>
                <a:r>
                  <a:rPr lang="pt-BR" altLang="pt-BR" sz="2400" baseline="-25000" dirty="0" smtClean="0">
                    <a:latin typeface="Comic Sans MS" panose="030F0702030302020204" pitchFamily="66" charset="0"/>
                    <a:ea typeface="Cambria Math" panose="02040503050406030204" pitchFamily="18" charset="0"/>
                  </a:rPr>
                  <a:t>2</a:t>
                </a:r>
                <a:r>
                  <a:rPr lang="pt-BR" altLang="pt-BR" sz="2400" dirty="0" smtClean="0">
                    <a:latin typeface="Comic Sans MS" panose="030F0702030302020204" pitchFamily="66" charset="0"/>
                    <a:ea typeface="Cambria Math" panose="02040503050406030204" pitchFamily="18" charset="0"/>
                  </a:rPr>
                  <a:t> são complexos conjugados e que</a:t>
                </a:r>
                <a:endParaRPr lang="pt-BR" altLang="pt-BR" sz="2400" dirty="0" smtClean="0">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onde </a:t>
                </a:r>
                <a14:m>
                  <m:oMath xmlns:m="http://schemas.openxmlformats.org/officeDocument/2006/math">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𝜖</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ℝ</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𝑎</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 (ou seja, a parte real dos polos é negativa)</a:t>
                </a:r>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742980" y="570584"/>
                <a:ext cx="11160125" cy="5716414"/>
              </a:xfrm>
              <a:prstGeom prst="rect">
                <a:avLst/>
              </a:prstGeom>
              <a:blipFill rotWithShape="1">
                <a:blip r:embed="rId1"/>
                <a:stretch>
                  <a:fillRect t="-6" b="9"/>
                </a:stretch>
              </a:blipFill>
            </p:spPr>
            <p:txBody>
              <a:bodyPr/>
              <a:lstStyle/>
              <a:p>
                <a:r>
                  <a:rPr lang="pt-BR" altLang="en-US">
                    <a:noFill/>
                  </a:rPr>
                  <a:t> </a:t>
                </a:r>
              </a:p>
            </p:txBody>
          </p:sp>
        </mc:Fallback>
      </mc:AlternateContent>
    </p:spTree>
  </p:cSld>
  <p:clrMapOvr>
    <a:masterClrMapping/>
  </p:clrMapOvr>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902335" y="544195"/>
                <a:ext cx="11160125"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complexos)</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902335" y="544195"/>
                <a:ext cx="11160125" cy="2637155"/>
              </a:xfrm>
              <a:prstGeom prst="rect">
                <a:avLst/>
              </a:prstGeom>
              <a:blipFill rotWithShape="1">
                <a:blip r:embed="rId1"/>
                <a:stretch>
                  <a:fillRect b="-20202"/>
                </a:stretch>
              </a:blipFill>
            </p:spPr>
            <p:txBody>
              <a:bodyPr/>
              <a:lstStyle/>
              <a:p>
                <a:r>
                  <a:rPr lang="pt-BR" altLang="en-US">
                    <a:noFill/>
                  </a:rPr>
                  <a:t> </a:t>
                </a:r>
              </a:p>
            </p:txBody>
          </p:sp>
        </mc:Fallback>
      </mc:AlternateContent>
      <p:cxnSp>
        <p:nvCxnSpPr>
          <p:cNvPr id="4" name="Conector de Seta Reta 3"/>
          <p:cNvCxnSpPr/>
          <p:nvPr/>
        </p:nvCxnSpPr>
        <p:spPr>
          <a:xfrm flipV="1">
            <a:off x="1369695" y="5090160"/>
            <a:ext cx="2603500" cy="13335"/>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H="1" flipV="1">
            <a:off x="3246120" y="3597275"/>
            <a:ext cx="12700" cy="287147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 name="Caixa de Texto 20"/>
          <p:cNvSpPr txBox="1"/>
          <p:nvPr/>
        </p:nvSpPr>
        <p:spPr>
          <a:xfrm>
            <a:off x="1702435" y="3805555"/>
            <a:ext cx="514985" cy="460375"/>
          </a:xfrm>
          <a:prstGeom prst="rect">
            <a:avLst/>
          </a:prstGeom>
          <a:noFill/>
        </p:spPr>
        <p:txBody>
          <a:bodyPr wrap="square" rtlCol="0">
            <a:spAutoFit/>
          </a:bodyPr>
          <a:lstStyle/>
          <a:p>
            <a:r>
              <a:rPr lang="pt-BR" altLang="en-US" sz="2400"/>
              <a:t>p</a:t>
            </a:r>
            <a:r>
              <a:rPr lang="pt-BR" altLang="en-US" sz="2400" baseline="-25000"/>
              <a:t>1</a:t>
            </a:r>
            <a:endParaRPr lang="pt-BR" altLang="en-US" sz="2400" baseline="-25000"/>
          </a:p>
        </p:txBody>
      </p:sp>
      <p:cxnSp>
        <p:nvCxnSpPr>
          <p:cNvPr id="22" name="Conector de Seta Reta 21"/>
          <p:cNvCxnSpPr/>
          <p:nvPr/>
        </p:nvCxnSpPr>
        <p:spPr>
          <a:xfrm flipH="1" flipV="1">
            <a:off x="2217420" y="4250690"/>
            <a:ext cx="1041400" cy="829945"/>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23" name="Conector de Seta Reta 22"/>
          <p:cNvCxnSpPr/>
          <p:nvPr/>
        </p:nvCxnSpPr>
        <p:spPr>
          <a:xfrm flipH="1">
            <a:off x="2217420" y="5080944"/>
            <a:ext cx="1065385" cy="890978"/>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24" name="Caixa de Texto 23"/>
          <p:cNvSpPr txBox="1"/>
          <p:nvPr/>
        </p:nvSpPr>
        <p:spPr>
          <a:xfrm rot="10800000" flipV="1">
            <a:off x="1765935" y="5721985"/>
            <a:ext cx="695325" cy="460375"/>
          </a:xfrm>
          <a:prstGeom prst="rect">
            <a:avLst/>
          </a:prstGeom>
          <a:noFill/>
        </p:spPr>
        <p:txBody>
          <a:bodyPr wrap="square" rtlCol="0">
            <a:spAutoFit/>
          </a:bodyPr>
          <a:lstStyle/>
          <a:p>
            <a:r>
              <a:rPr lang="pt-BR" altLang="en-US" sz="2400"/>
              <a:t>p</a:t>
            </a:r>
            <a:r>
              <a:rPr lang="pt-BR" altLang="en-US" sz="2400" baseline="-25000"/>
              <a:t>2</a:t>
            </a:r>
            <a:endParaRPr lang="pt-BR" altLang="en-US" sz="2400" baseline="-25000"/>
          </a:p>
        </p:txBody>
      </p:sp>
      <p:sp>
        <p:nvSpPr>
          <p:cNvPr id="25" name="Caixa de Texto 24"/>
          <p:cNvSpPr txBox="1"/>
          <p:nvPr/>
        </p:nvSpPr>
        <p:spPr>
          <a:xfrm>
            <a:off x="2582641" y="4171815"/>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26" name="Conector Reto 25"/>
          <p:cNvCxnSpPr/>
          <p:nvPr/>
        </p:nvCxnSpPr>
        <p:spPr>
          <a:xfrm flipH="1" flipV="1">
            <a:off x="1702435" y="4265930"/>
            <a:ext cx="2489835" cy="1524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2217420" y="4158615"/>
            <a:ext cx="0" cy="187261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3246120" y="4404360"/>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2326006" y="4960323"/>
            <a:ext cx="676275" cy="52197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30" name="Caixa de Texto 29"/>
              <p:cNvSpPr txBox="1"/>
              <p:nvPr/>
            </p:nvSpPr>
            <p:spPr>
              <a:xfrm>
                <a:off x="5793740" y="3746500"/>
                <a:ext cx="3741420"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5793740" y="3746500"/>
                <a:ext cx="3741420" cy="579120"/>
              </a:xfrm>
              <a:prstGeom prst="rect">
                <a:avLst/>
              </a:prstGeom>
              <a:blipFill rotWithShape="1">
                <a:blip r:embed="rId2"/>
                <a:stretch>
                  <a:fillRect r="-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1" name="Caixa de Texto 30"/>
              <p:cNvSpPr txBox="1"/>
              <p:nvPr/>
            </p:nvSpPr>
            <p:spPr>
              <a:xfrm>
                <a:off x="5793740" y="4662170"/>
                <a:ext cx="518604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𝑐𝑜𝑚𝑝𝑙𝑒𝑥𝑜𝑠</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5793740" y="4662170"/>
                <a:ext cx="5186045" cy="521970"/>
              </a:xfrm>
              <a:prstGeom prst="rect">
                <a:avLst/>
              </a:prstGeom>
              <a:blipFill rotWithShape="1">
                <a:blip r:embed="rId3"/>
                <a:stretch>
                  <a:fillRect r="-14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2" name="Caixa de Texto 31"/>
              <p:cNvSpPr txBox="1"/>
              <p:nvPr/>
            </p:nvSpPr>
            <p:spPr>
              <a:xfrm>
                <a:off x="5793740" y="5509260"/>
                <a:ext cx="385127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e</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reais</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5793740" y="5509260"/>
                <a:ext cx="385127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33" name="Forma livre 32"/>
          <p:cNvSpPr/>
          <p:nvPr/>
        </p:nvSpPr>
        <p:spPr>
          <a:xfrm>
            <a:off x="2864581" y="4871405"/>
            <a:ext cx="89012" cy="218485"/>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19"/>
          <p:cNvSpPr txBox="1"/>
          <p:nvPr/>
        </p:nvSpPr>
        <p:spPr>
          <a:xfrm>
            <a:off x="2613982" y="4745829"/>
            <a:ext cx="304892" cy="369332"/>
          </a:xfrm>
          <a:prstGeom prst="rect">
            <a:avLst/>
          </a:prstGeom>
          <a:noFill/>
        </p:spPr>
        <p:txBody>
          <a:bodyPr wrap="non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spTree>
  </p:cSld>
  <p:clrMapOvr>
    <a:masterClrMapping/>
  </p:clrMapOvr>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261620" y="445770"/>
                <a:ext cx="11709400" cy="6275070"/>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p</a:t>
                </a:r>
                <a:r>
                  <a:rPr lang="pt-BR" altLang="pt-BR" sz="3200"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a:t>
                </a:r>
                <a:r>
                  <a:rPr lang="pt-BR" altLang="pt-BR" sz="3200"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módulo</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rPr>
                                    <m:t>𝑗</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rPr>
                                    <m:t>𝑗</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2</m:t>
                                  </m:r>
                                </m:den>
                              </m:f>
                            </m:e>
                          </m:d>
                        </m:e>
                      </m:d>
                      <m:r>
                        <a:rPr lang="en-US" altLang="pt-BR" sz="2000" i="1">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000" b="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400" i="1" smtClean="0">
                                      <a:latin typeface="Cambria Math" panose="02040503050406030204" pitchFamily="18" charset="0"/>
                                      <a:ea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rPr>
                                    <m:t>𝜔</m:t>
                                  </m:r>
                                </m:e>
                                <m:sub>
                                  <m:r>
                                    <a:rPr lang="pt-BR" altLang="pt-BR" sz="2400" b="0" i="1" smtClean="0">
                                      <a:latin typeface="Cambria Math" panose="02040503050406030204" pitchFamily="18" charset="0"/>
                                      <a:ea typeface="Cambria Math" panose="02040503050406030204" pitchFamily="18" charset="0"/>
                                    </a:rPr>
                                    <m:t>𝑛</m:t>
                                  </m:r>
                                </m:sub>
                              </m:sSub>
                            </m:den>
                          </m:f>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smtClean="0">
                              <a:latin typeface="Cambria Math" panose="02040503050406030204" pitchFamily="18" charset="0"/>
                              <a:ea typeface="Cambria Math" panose="02040503050406030204" pitchFamily="18" charset="0"/>
                            </a:rPr>
                          </m:ctrlPr>
                        </m:radPr>
                        <m:deg/>
                        <m:e>
                          <m:sSup>
                            <m:sSupPr>
                              <m:ctrlPr>
                                <a:rPr lang="pt-BR" altLang="pt-BR" sz="2400" b="0" i="1" smtClean="0">
                                  <a:latin typeface="Cambria Math" panose="02040503050406030204" pitchFamily="18" charset="0"/>
                                  <a:ea typeface="Cambria Math" panose="02040503050406030204" pitchFamily="18" charset="0"/>
                                </a:rPr>
                              </m:ctrlPr>
                            </m:sSupPr>
                            <m:e>
                              <m:d>
                                <m:dPr>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b="0" i="1" smtClean="0">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b="0" i="1" smtClean="0">
                                  <a:latin typeface="Cambria Math" panose="02040503050406030204" pitchFamily="18" charset="0"/>
                                  <a:ea typeface="Cambria Math" panose="02040503050406030204" pitchFamily="18" charset="0"/>
                                </a:rPr>
                              </m:ctrlPr>
                            </m:sSupPr>
                            <m:e>
                              <m:d>
                                <m:dPr>
                                  <m:ctrlPr>
                                    <a:rPr lang="pt-BR" altLang="pt-BR" sz="2400" b="0" i="1" smtClean="0">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b="0" i="1" smtClean="0">
                                  <a:latin typeface="Cambria Math" panose="02040503050406030204" pitchFamily="18" charset="0"/>
                                  <a:ea typeface="Cambria Math" panose="02040503050406030204" pitchFamily="18" charset="0"/>
                                </a:rPr>
                                <m:t>2</m:t>
                              </m:r>
                            </m:sup>
                          </m:sSup>
                        </m:e>
                      </m:ra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 </a:t>
                </a:r>
                <a:r>
                  <a:rPr lang="pt-BR" altLang="pt-BR" sz="2400" dirty="0">
                    <a:latin typeface="Comic Sans MS" panose="030F0702030302020204" pitchFamily="66" charset="0"/>
                    <a:ea typeface="Cambria Math" panose="02040503050406030204" pitchFamily="18" charset="0"/>
                  </a:rPr>
                  <a:t>&lt;&lt; </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a:latin typeface="Comic Sans MS" panose="030F0702030302020204" pitchFamily="66" charset="0"/>
                    <a:ea typeface="Cambria Math" panose="02040503050406030204" pitchFamily="18" charset="0"/>
                  </a:rPr>
                  <a:t>n</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e>
                            </m:d>
                          </m:e>
                          <m:sup>
                            <m:r>
                              <a:rPr lang="pt-BR" altLang="pt-BR" sz="2400" i="1">
                                <a:latin typeface="Cambria Math" panose="02040503050406030204" pitchFamily="18" charset="0"/>
                                <a:ea typeface="Cambria Math" panose="02040503050406030204" pitchFamily="18" charset="0"/>
                              </a:rPr>
                              <m:t>2</m:t>
                            </m:r>
                          </m:sup>
                        </m:sSup>
                      </m:e>
                    </m:rad>
                    <m:r>
                      <a:rPr lang="pt-BR" altLang="pt-BR" sz="2400" b="0" i="1" smtClean="0">
                        <a:latin typeface="Cambria Math" panose="02040503050406030204" pitchFamily="18" charset="0"/>
                        <a:ea typeface="Cambria Math" panose="02040503050406030204" pitchFamily="18" charset="0"/>
                      </a:rPr>
                      <m:t>=</m:t>
                    </m:r>
                    <m:r>
                      <a:rPr lang="pt-BR" altLang="pt-BR" sz="2400">
                        <a:latin typeface="Cambria Math" panose="02040503050406030204" pitchFamily="18" charset="0"/>
                        <a:ea typeface="Cambria Math" panose="02040503050406030204" pitchFamily="18" charset="0"/>
                      </a:rPr>
                      <m:t>0</m:t>
                    </m:r>
                  </m:oMath>
                </a14:m>
                <a:endParaRPr lang="pt-BR" altLang="pt-BR" sz="2400" dirty="0">
                  <a:ea typeface="Cambria Math" panose="02040503050406030204" pitchFamily="18" charset="0"/>
                </a:endParaRPr>
              </a:p>
              <a:p>
                <a:pPr>
                  <a:lnSpc>
                    <a:spcPct val="120000"/>
                  </a:lnSpc>
                  <a:spcBef>
                    <a:spcPts val="0"/>
                  </a:spcBef>
                </a:pPr>
                <a:r>
                  <a:rPr lang="pt-BR" altLang="pt-BR" sz="2400" dirty="0">
                    <a:latin typeface="Symbol" panose="05050102010706020507" pitchFamily="18" charset="2"/>
                    <a:ea typeface="Cambria Math" panose="02040503050406030204" pitchFamily="18" charset="0"/>
                  </a:rPr>
                  <a:t>w</a:t>
                </a:r>
                <a:r>
                  <a:rPr lang="pt-BR" altLang="pt-BR" sz="2400" dirty="0">
                    <a:latin typeface="Comic Sans MS" panose="030F0702030302020204" pitchFamily="66" charset="0"/>
                    <a:ea typeface="Cambria Math" panose="02040503050406030204" pitchFamily="18" charset="0"/>
                  </a:rPr>
                  <a:t> &gt;&gt; </a:t>
                </a:r>
                <a:r>
                  <a:rPr lang="pt-BR" altLang="pt-BR" sz="2400" dirty="0" err="1">
                    <a:latin typeface="Symbol" panose="05050102010706020507" pitchFamily="18" charset="2"/>
                    <a:ea typeface="Cambria Math" panose="02040503050406030204" pitchFamily="18" charset="0"/>
                  </a:rPr>
                  <a:t>w</a:t>
                </a:r>
                <a:r>
                  <a:rPr lang="pt-BR" altLang="pt-BR" sz="2400" baseline="-25000" dirty="0" err="1">
                    <a:latin typeface="Comic Sans MS" panose="030F0702030302020204" pitchFamily="66" charset="0"/>
                    <a:ea typeface="Cambria Math" panose="02040503050406030204" pitchFamily="18" charset="0"/>
                  </a:rPr>
                  <a:t>n</a:t>
                </a:r>
                <a:r>
                  <a:rPr lang="pt-BR" altLang="pt-BR" sz="2400" baseline="-25000" dirty="0">
                    <a:latin typeface="Comic Sans MS" panose="030F0702030302020204" pitchFamily="66" charset="0"/>
                    <a:ea typeface="Cambria Math" panose="02040503050406030204" pitchFamily="18" charset="0"/>
                  </a:rPr>
                  <a:t> </a:t>
                </a:r>
                <a:r>
                  <a:rPr lang="pt-BR" altLang="pt-BR" sz="2400"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en-US" altLang="pt-BR" sz="24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40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num>
                          <m:den>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Sub>
                          </m:den>
                        </m:f>
                      </m:e>
                    </m:d>
                  </m:oMath>
                </a14:m>
                <a:r>
                  <a:rPr lang="pt-BR" altLang="pt-BR" sz="2400" dirty="0" smtClean="0">
                    <a:latin typeface="Symbol" panose="05050102010706020507" pitchFamily="18" charset="2"/>
                    <a:ea typeface="Cambria Math" panose="02040503050406030204" pitchFamily="18" charset="0"/>
                  </a:rPr>
                  <a:t> </a:t>
                </a:r>
                <a:endParaRPr lang="pt-BR" altLang="pt-BR" sz="2400" dirty="0" smtClean="0">
                  <a:latin typeface="Symbol" panose="05050102010706020507" pitchFamily="18" charset="2"/>
                  <a:ea typeface="Cambria Math" panose="02040503050406030204" pitchFamily="18" charset="0"/>
                </a:endParaRPr>
              </a:p>
              <a:p>
                <a:pPr>
                  <a:lnSpc>
                    <a:spcPct val="120000"/>
                  </a:lnSpc>
                  <a:spcBef>
                    <a:spcPts val="0"/>
                  </a:spcBef>
                </a:pP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2</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e>
                    </m:d>
                  </m:oMath>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261620" y="445770"/>
                <a:ext cx="11709400" cy="627507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 name="Imagem 6"/>
          <p:cNvPicPr>
            <a:picLocks noChangeAspect="1"/>
          </p:cNvPicPr>
          <p:nvPr/>
        </p:nvPicPr>
        <p:blipFill>
          <a:blip r:embed="rId1"/>
          <a:stretch>
            <a:fillRect/>
          </a:stretch>
        </p:blipFill>
        <p:spPr>
          <a:xfrm>
            <a:off x="327025" y="1470660"/>
            <a:ext cx="11125835" cy="4625340"/>
          </a:xfrm>
          <a:prstGeom prst="rect">
            <a:avLst/>
          </a:prstGeom>
        </p:spPr>
      </p:pic>
      <p:cxnSp>
        <p:nvCxnSpPr>
          <p:cNvPr id="6" name="Conector Reto 5"/>
          <p:cNvCxnSpPr/>
          <p:nvPr/>
        </p:nvCxnSpPr>
        <p:spPr>
          <a:xfrm>
            <a:off x="3259455" y="1436370"/>
            <a:ext cx="8391525" cy="3993515"/>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11" name="Espaço Reservado para Conteúdo 2"/>
          <p:cNvSpPr txBox="1"/>
          <p:nvPr/>
        </p:nvSpPr>
        <p:spPr>
          <a:xfrm>
            <a:off x="579388" y="238355"/>
            <a:ext cx="3304455" cy="74203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Polo complexo </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 name="CaixaDeTexto 11"/>
          <p:cNvSpPr txBox="1"/>
          <p:nvPr/>
        </p:nvSpPr>
        <p:spPr>
          <a:xfrm>
            <a:off x="3883660" y="782320"/>
            <a:ext cx="5122545" cy="645160"/>
          </a:xfrm>
          <a:prstGeom prst="rect">
            <a:avLst/>
          </a:prstGeom>
          <a:noFill/>
        </p:spPr>
        <p:txBody>
          <a:bodyPr wrap="square" rtlCol="0">
            <a:spAutoFit/>
          </a:bodyPr>
          <a:lstStyle/>
          <a:p>
            <a:r>
              <a:rPr lang="pt-BR" dirty="0" smtClean="0">
                <a:latin typeface="Comic Sans MS" panose="030F0702030302020204" pitchFamily="66" charset="0"/>
              </a:rPr>
              <a:t>Assíntota: Passa por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0) e tem inclinação de -40 </a:t>
            </a:r>
            <a:r>
              <a:rPr lang="pt-BR" dirty="0" err="1" smtClean="0">
                <a:latin typeface="Comic Sans MS" panose="030F0702030302020204" pitchFamily="66" charset="0"/>
              </a:rPr>
              <a:t>db</a:t>
            </a:r>
            <a:r>
              <a:rPr lang="pt-BR" dirty="0" smtClean="0">
                <a:latin typeface="Comic Sans MS" panose="030F0702030302020204" pitchFamily="66" charset="0"/>
              </a:rPr>
              <a:t>/</a:t>
            </a:r>
            <a:r>
              <a:rPr lang="pt-BR" dirty="0" err="1" smtClean="0">
                <a:latin typeface="Comic Sans MS" panose="030F0702030302020204" pitchFamily="66" charset="0"/>
              </a:rPr>
              <a:t>dec</a:t>
            </a:r>
            <a:r>
              <a:rPr lang="pt-BR" dirty="0" smtClean="0">
                <a:latin typeface="Comic Sans MS" panose="030F0702030302020204" pitchFamily="66" charset="0"/>
              </a:rPr>
              <a:t> para </a:t>
            </a:r>
            <a:r>
              <a:rPr lang="pt-BR" dirty="0" smtClean="0">
                <a:latin typeface="Symbol" panose="05050102010706020507" pitchFamily="18" charset="2"/>
              </a:rPr>
              <a:t>w </a:t>
            </a:r>
            <a:r>
              <a:rPr lang="pt-BR" dirty="0" smtClean="0">
                <a:latin typeface="Comic Sans MS" panose="030F0702030302020204" pitchFamily="66" charset="0"/>
              </a:rPr>
              <a:t>&gt;&gt;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a:t>
            </a:r>
            <a:endParaRPr lang="pt-BR" dirty="0"/>
          </a:p>
        </p:txBody>
      </p:sp>
      <p:sp>
        <p:nvSpPr>
          <p:cNvPr id="13" name="Forma livre 12"/>
          <p:cNvSpPr/>
          <p:nvPr/>
        </p:nvSpPr>
        <p:spPr>
          <a:xfrm>
            <a:off x="5389880" y="1367790"/>
            <a:ext cx="728980" cy="1091565"/>
          </a:xfrm>
          <a:custGeom>
            <a:avLst/>
            <a:gdLst>
              <a:gd name="connsiteX0" fmla="*/ 0 w 546755"/>
              <a:gd name="connsiteY0" fmla="*/ 348792 h 350009"/>
              <a:gd name="connsiteX1" fmla="*/ 263951 w 546755"/>
              <a:gd name="connsiteY1" fmla="*/ 320512 h 350009"/>
              <a:gd name="connsiteX2" fmla="*/ 263951 w 546755"/>
              <a:gd name="connsiteY2" fmla="*/ 150829 h 350009"/>
              <a:gd name="connsiteX3" fmla="*/ 546755 w 546755"/>
              <a:gd name="connsiteY3" fmla="*/ 0 h 350009"/>
            </a:gdLst>
            <a:ahLst/>
            <a:cxnLst>
              <a:cxn ang="0">
                <a:pos x="connsiteX0" y="connsiteY0"/>
              </a:cxn>
              <a:cxn ang="0">
                <a:pos x="connsiteX1" y="connsiteY1"/>
              </a:cxn>
              <a:cxn ang="0">
                <a:pos x="connsiteX2" y="connsiteY2"/>
              </a:cxn>
              <a:cxn ang="0">
                <a:pos x="connsiteX3" y="connsiteY3"/>
              </a:cxn>
            </a:cxnLst>
            <a:rect l="l" t="t" r="r" b="b"/>
            <a:pathLst>
              <a:path w="546755" h="350009">
                <a:moveTo>
                  <a:pt x="0" y="348792"/>
                </a:moveTo>
                <a:cubicBezTo>
                  <a:pt x="109979" y="351149"/>
                  <a:pt x="219959" y="353506"/>
                  <a:pt x="263951" y="320512"/>
                </a:cubicBezTo>
                <a:cubicBezTo>
                  <a:pt x="307943" y="287518"/>
                  <a:pt x="216817" y="204248"/>
                  <a:pt x="263951" y="150829"/>
                </a:cubicBezTo>
                <a:cubicBezTo>
                  <a:pt x="311085" y="97410"/>
                  <a:pt x="428920" y="48705"/>
                  <a:pt x="546755"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 name="CaixaDeTexto 4"/>
              <p:cNvSpPr txBox="1"/>
              <p:nvPr/>
            </p:nvSpPr>
            <p:spPr>
              <a:xfrm>
                <a:off x="1236330" y="5918768"/>
                <a:ext cx="2450030" cy="52578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sz="2800" i="1" dirty="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2</m:t>
                          </m:r>
                        </m:sup>
                      </m:sSubSup>
                    </m:oMath>
                  </m:oMathPara>
                </a14:m>
                <a:endParaRPr lang="pt-BR" dirty="0"/>
              </a:p>
            </p:txBody>
          </p:sp>
        </mc:Choice>
        <mc:Fallback>
          <p:sp>
            <p:nvSpPr>
              <p:cNvPr id="5" name="CaixaDeTexto 4"/>
              <p:cNvSpPr txBox="1">
                <a:spLocks noRot="1" noChangeAspect="1" noMove="1" noResize="1" noEditPoints="1" noAdjustHandles="1" noChangeArrowheads="1" noChangeShapeType="1" noTextEdit="1"/>
              </p:cNvSpPr>
              <p:nvPr/>
            </p:nvSpPr>
            <p:spPr>
              <a:xfrm>
                <a:off x="1236330" y="5918768"/>
                <a:ext cx="2450030" cy="525780"/>
              </a:xfrm>
              <a:prstGeom prst="rect">
                <a:avLst/>
              </a:prstGeom>
              <a:blipFill rotWithShape="1">
                <a:blip r:embed="rId2"/>
                <a:stretch>
                  <a:fillRect l="-25" t="-108" r="8" b="108"/>
                </a:stretch>
              </a:blipFill>
            </p:spPr>
            <p:txBody>
              <a:bodyPr/>
              <a:lstStyle/>
              <a:p>
                <a:r>
                  <a:rPr lang="pt-BR" altLang="en-US">
                    <a:noFill/>
                  </a:rPr>
                  <a:t> </a:t>
                </a:r>
              </a:p>
            </p:txBody>
          </p:sp>
        </mc:Fallback>
      </mc:AlternateContent>
      <p:sp>
        <p:nvSpPr>
          <p:cNvPr id="10" name="CaixaDeTexto 9"/>
          <p:cNvSpPr txBox="1"/>
          <p:nvPr/>
        </p:nvSpPr>
        <p:spPr>
          <a:xfrm>
            <a:off x="547209" y="2088832"/>
            <a:ext cx="2707640" cy="52197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14" name="CaixaDeTexto 13"/>
              <p:cNvSpPr txBox="1"/>
              <p:nvPr/>
            </p:nvSpPr>
            <p:spPr>
              <a:xfrm>
                <a:off x="8451850" y="3166110"/>
                <a:ext cx="3090545" cy="1160780"/>
              </a:xfrm>
              <a:prstGeom prst="rect">
                <a:avLst/>
              </a:prstGeom>
              <a:solidFill>
                <a:srgbClr val="FFFFCC">
                  <a:alpha val="58000"/>
                </a:srgbClr>
              </a:solidFill>
            </p:spPr>
            <p:txBody>
              <a:bodyPr wrap="square" rtlCol="0">
                <a:spAutoFit/>
              </a:bodyPr>
              <a:lstStyle/>
              <a:p>
                <a:pPr algn="l"/>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smtClean="0">
                    <a:latin typeface="Symbol" panose="05050102010706020507" pitchFamily="18" charset="2"/>
                  </a:rPr>
                  <a:t> </a:t>
                </a:r>
                <a:r>
                  <a:rPr lang="pt-BR" sz="2800" dirty="0" err="1">
                    <a:latin typeface="Symbol" panose="05050102010706020507" pitchFamily="18" charset="2"/>
                  </a:rPr>
                  <a:t>w</a:t>
                </a:r>
                <a:r>
                  <a:rPr lang="pt-BR" sz="2800" baseline="-25000" dirty="0" err="1">
                    <a:latin typeface="Comic Sans MS" panose="030F0702030302020204" pitchFamily="66" charset="0"/>
                  </a:rPr>
                  <a:t>n</a:t>
                </a:r>
                <a:r>
                  <a:rPr lang="pt-BR" sz="2800" baseline="-25000" dirty="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den>
                        </m:f>
                      </m:den>
                    </m:f>
                  </m:oMath>
                </a14:m>
                <a:endParaRPr lang="pt-BR" sz="2800" dirty="0">
                  <a:latin typeface="Symbol" panose="05050102010706020507" pitchFamily="18" charset="2"/>
                </a:endParaRPr>
              </a:p>
            </p:txBody>
          </p:sp>
        </mc:Choice>
        <mc:Fallback>
          <p:sp>
            <p:nvSpPr>
              <p:cNvPr id="14" name="CaixaDeTexto 13"/>
              <p:cNvSpPr txBox="1">
                <a:spLocks noRot="1" noChangeAspect="1" noMove="1" noResize="1" noEditPoints="1" noAdjustHandles="1" noChangeArrowheads="1" noChangeShapeType="1" noTextEdit="1"/>
              </p:cNvSpPr>
              <p:nvPr/>
            </p:nvSpPr>
            <p:spPr>
              <a:xfrm>
                <a:off x="8451850" y="3166110"/>
                <a:ext cx="3090545" cy="1160780"/>
              </a:xfrm>
              <a:prstGeom prst="rect">
                <a:avLst/>
              </a:prstGeom>
              <a:blipFill rotWithShape="1">
                <a:blip r:embed="rId3"/>
                <a:stretch>
                  <a:fillRect b="-131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8932545" y="407035"/>
                <a:ext cx="2331720" cy="729615"/>
              </a:xfrm>
              <a:prstGeom prst="rect">
                <a:avLst/>
              </a:prstGeom>
              <a:noFill/>
              <a:ln w="28575" cmpd="sng">
                <a:solidFill>
                  <a:srgbClr val="FFFF00"/>
                </a:solidFill>
                <a:prstDash val="solid"/>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b="1">
                              <a:latin typeface="Cambria Math" panose="02040503050406030204" pitchFamily="18" charset="0"/>
                              <a:ea typeface="Cambria Math" panose="02040503050406030204" pitchFamily="18" charset="0"/>
                              <a:cs typeface="Cambria Math" panose="02040503050406030204" pitchFamily="18" charset="0"/>
                            </a:rPr>
                            <m:t>𝟏</m:t>
                          </m:r>
                        </m:num>
                        <m:den>
                          <m:d>
                            <m:dPr>
                              <m:ctrlPr>
                                <a:rPr lang="pt-BR" altLang="pt-BR" b="1" i="1">
                                  <a:latin typeface="Cambria Math" panose="02040503050406030204" pitchFamily="18" charset="0"/>
                                  <a:ea typeface="Cambria Math" panose="02040503050406030204" pitchFamily="18" charset="0"/>
                                </a:rPr>
                              </m:ctrlPr>
                            </m:dPr>
                            <m:e>
                              <m:r>
                                <a:rPr lang="pt-BR" altLang="pt-BR" b="1">
                                  <a:latin typeface="Cambria Math" panose="02040503050406030204" pitchFamily="18" charset="0"/>
                                  <a:ea typeface="Cambria Math" panose="02040503050406030204" pitchFamily="18" charset="0"/>
                                </a:rPr>
                                <m:t>𝟏</m:t>
                              </m:r>
                              <m:r>
                                <a:rPr lang="pt-BR" altLang="pt-BR" b="1">
                                  <a:latin typeface="Cambria Math" panose="02040503050406030204" pitchFamily="18" charset="0"/>
                                  <a:ea typeface="Cambria Math" panose="02040503050406030204" pitchFamily="18" charset="0"/>
                                </a:rPr>
                                <m:t>−</m:t>
                              </m:r>
                              <m:f>
                                <m:fPr>
                                  <m:type m:val="skw"/>
                                  <m:ctrlPr>
                                    <a:rPr lang="pt-BR" altLang="pt-BR" b="1" i="1">
                                      <a:latin typeface="Cambria Math" panose="02040503050406030204" pitchFamily="18" charset="0"/>
                                      <a:ea typeface="Cambria Math" panose="02040503050406030204" pitchFamily="18" charset="0"/>
                                    </a:rPr>
                                  </m:ctrlPr>
                                </m:fPr>
                                <m:num>
                                  <m:r>
                                    <a:rPr lang="pt-BR" altLang="pt-BR" b="1">
                                      <a:latin typeface="Cambria Math" panose="02040503050406030204" pitchFamily="18" charset="0"/>
                                      <a:ea typeface="Cambria Math" panose="02040503050406030204" pitchFamily="18" charset="0"/>
                                    </a:rPr>
                                    <m:t>𝐬</m:t>
                                  </m:r>
                                </m:num>
                                <m:den>
                                  <m:sSub>
                                    <m:sSub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a:latin typeface="Cambria Math" panose="02040503050406030204" pitchFamily="18" charset="0"/>
                                          <a:ea typeface="Cambria Math" panose="02040503050406030204" pitchFamily="18" charset="0"/>
                                          <a:cs typeface="Cambria Math" panose="02040503050406030204" pitchFamily="18" charset="0"/>
                                        </a:rPr>
                                        <m:t>𝒑</m:t>
                                      </m:r>
                                    </m:e>
                                    <m:sub>
                                      <m:r>
                                        <a:rPr lang="en-US" altLang="pt-BR" b="1" i="1">
                                          <a:latin typeface="Cambria Math" panose="02040503050406030204" pitchFamily="18" charset="0"/>
                                          <a:ea typeface="Cambria Math" panose="02040503050406030204" pitchFamily="18" charset="0"/>
                                          <a:cs typeface="Cambria Math" panose="02040503050406030204" pitchFamily="18" charset="0"/>
                                        </a:rPr>
                                        <m:t>𝟏</m:t>
                                      </m:r>
                                    </m:sub>
                                  </m:sSub>
                                </m:den>
                              </m:f>
                            </m:e>
                          </m:d>
                          <m:d>
                            <m:dPr>
                              <m:ctrlPr>
                                <a:rPr lang="pt-BR" altLang="pt-BR" b="1" i="1">
                                  <a:latin typeface="Cambria Math" panose="02040503050406030204" pitchFamily="18" charset="0"/>
                                  <a:ea typeface="Cambria Math" panose="02040503050406030204" pitchFamily="18" charset="0"/>
                                </a:rPr>
                              </m:ctrlPr>
                            </m:dPr>
                            <m:e>
                              <m:r>
                                <a:rPr lang="pt-BR" altLang="pt-BR" b="1">
                                  <a:latin typeface="Cambria Math" panose="02040503050406030204" pitchFamily="18" charset="0"/>
                                  <a:ea typeface="Cambria Math" panose="02040503050406030204" pitchFamily="18" charset="0"/>
                                </a:rPr>
                                <m:t>𝟏</m:t>
                              </m:r>
                              <m:r>
                                <a:rPr lang="pt-BR" altLang="pt-BR" b="1">
                                  <a:latin typeface="Cambria Math" panose="02040503050406030204" pitchFamily="18" charset="0"/>
                                  <a:ea typeface="Cambria Math" panose="02040503050406030204" pitchFamily="18" charset="0"/>
                                </a:rPr>
                                <m:t>−</m:t>
                              </m:r>
                              <m:f>
                                <m:fPr>
                                  <m:type m:val="skw"/>
                                  <m:ctrlPr>
                                    <a:rPr lang="pt-BR" altLang="pt-BR" b="1" i="1">
                                      <a:latin typeface="Cambria Math" panose="02040503050406030204" pitchFamily="18" charset="0"/>
                                      <a:ea typeface="Cambria Math" panose="02040503050406030204" pitchFamily="18" charset="0"/>
                                    </a:rPr>
                                  </m:ctrlPr>
                                </m:fPr>
                                <m:num>
                                  <m:r>
                                    <a:rPr lang="pt-BR" altLang="pt-BR" b="1">
                                      <a:latin typeface="Cambria Math" panose="02040503050406030204" pitchFamily="18" charset="0"/>
                                      <a:ea typeface="Cambria Math" panose="02040503050406030204" pitchFamily="18" charset="0"/>
                                    </a:rPr>
                                    <m:t>𝐬</m:t>
                                  </m:r>
                                </m:num>
                                <m:den>
                                  <m:sSub>
                                    <m:sSub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a:latin typeface="Cambria Math" panose="02040503050406030204" pitchFamily="18" charset="0"/>
                                          <a:ea typeface="Cambria Math" panose="02040503050406030204" pitchFamily="18" charset="0"/>
                                          <a:cs typeface="Cambria Math" panose="02040503050406030204" pitchFamily="18" charset="0"/>
                                        </a:rPr>
                                        <m:t>𝒑</m:t>
                                      </m:r>
                                    </m:e>
                                    <m:sub>
                                      <m:r>
                                        <a:rPr lang="en-US" altLang="pt-BR" b="1" i="1">
                                          <a:latin typeface="Cambria Math" panose="02040503050406030204" pitchFamily="18" charset="0"/>
                                          <a:ea typeface="Cambria Math" panose="02040503050406030204" pitchFamily="18" charset="0"/>
                                          <a:cs typeface="Cambria Math" panose="02040503050406030204" pitchFamily="18" charset="0"/>
                                        </a:rPr>
                                        <m:t>𝟐</m:t>
                                      </m:r>
                                    </m:sub>
                                  </m:sSub>
                                </m:den>
                              </m:f>
                            </m:e>
                          </m:d>
                        </m:den>
                      </m:f>
                    </m:oMath>
                  </m:oMathPara>
                </a14:m>
                <a:endParaRPr lang="pt-BR" altLang="en-US" b="1"/>
              </a:p>
            </p:txBody>
          </p:sp>
        </mc:Choice>
        <mc:Fallback>
          <p:sp>
            <p:nvSpPr>
              <p:cNvPr id="3" name="Caixa de Texto 2"/>
              <p:cNvSpPr txBox="1">
                <a:spLocks noRot="1" noChangeAspect="1" noMove="1" noResize="1" noEditPoints="1" noAdjustHandles="1" noChangeArrowheads="1" noChangeShapeType="1" noTextEdit="1"/>
              </p:cNvSpPr>
              <p:nvPr/>
            </p:nvSpPr>
            <p:spPr>
              <a:xfrm>
                <a:off x="8932545" y="407035"/>
                <a:ext cx="2331720" cy="729615"/>
              </a:xfrm>
              <a:prstGeom prst="rect">
                <a:avLst/>
              </a:prstGeom>
              <a:blipFill rotWithShape="1">
                <a:blip r:embed="rId4"/>
                <a:stretch>
                  <a:fillRect l="-626" t="-2002" r="-599" b="-1915"/>
                </a:stretch>
              </a:blipFill>
              <a:ln w="28575" cmpd="sng">
                <a:solidFill>
                  <a:srgbClr val="FFFF00"/>
                </a:solidFill>
                <a:prstDash val="solid"/>
              </a:ln>
            </p:spPr>
            <p:txBody>
              <a:bodyPr/>
              <a:lstStyle/>
              <a:p>
                <a:r>
                  <a:rPr lang="pt-BR" altLang="en-US">
                    <a:noFill/>
                  </a:rPr>
                  <a:t> </a:t>
                </a:r>
              </a:p>
            </p:txBody>
          </p:sp>
        </mc:Fallback>
      </mc:AlternateContent>
    </p:spTree>
  </p:cSld>
  <p:clrMapOvr>
    <a:masterClrMapping/>
  </p:clrMapOvr>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588422" y="352399"/>
                <a:ext cx="11015581" cy="615301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Polo complexo</a:t>
                </a:r>
                <a:endPar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Propriedades:</a:t>
                </a:r>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a:p>
                <a:pPr>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O ponto de referência para traçar a curva é </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endParaRPr lang="pt-BR" altLang="pt-BR" sz="2400" baseline="-25000"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r>
                  <a:rPr lang="pt-BR" altLang="pt-BR" sz="2400" dirty="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a curva tem valor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2</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e>
                    </m:d>
                  </m:oMath>
                </a14:m>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𝜁</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unc>
                      <m:func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uncPr>
                      <m:fName>
                        <m:r>
                          <m:rPr>
                            <m:sty m:val="p"/>
                          </m:rPr>
                          <a:rPr lang="pt-BR" altLang="pt-BR" b="0" i="0" smtClean="0">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𝜃</m:t>
                            </m:r>
                          </m:e>
                        </m:d>
                      </m:e>
                    </m:func>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1</m:t>
                    </m:r>
                  </m:oMath>
                </a14:m>
                <a:endParaRPr lang="pt-BR" altLang="pt-BR" dirty="0" smtClean="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Se </a:t>
                </a: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&lt;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5</m:t>
                    </m:r>
                  </m:oMath>
                </a14:m>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 então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20</m:t>
                    </m:r>
                    <m:r>
                      <a:rPr lang="en-US" altLang="pt-BR"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&gt;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oMath>
                </a14:m>
                <a:endParaRPr lang="pt-BR" altLang="pt-BR" b="0" dirty="0" smtClean="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r>
                  <a:rPr lang="pt-BR" altLang="pt-BR" dirty="0">
                    <a:latin typeface="Comic Sans MS" panose="030F0702030302020204" pitchFamily="66" charset="0"/>
                    <a:ea typeface="Cambria Math" panose="02040503050406030204" pitchFamily="18" charset="0"/>
                    <a:cs typeface="Comic Sans MS" panose="030F0702030302020204" pitchFamily="66" charset="0"/>
                  </a:rPr>
                  <a:t>Se </a:t>
                </a: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5</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pt-BR" altLang="pt-BR" i="1">
                        <a:latin typeface="Cambria Math" panose="02040503050406030204" pitchFamily="18" charset="0"/>
                        <a:ea typeface="Cambria Math" panose="02040503050406030204" pitchFamily="18" charset="0"/>
                        <a:cs typeface="Cambria Math" panose="02040503050406030204" pitchFamily="18" charset="0"/>
                      </a:rPr>
                      <m:t>&lt;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1</m:t>
                    </m:r>
                  </m:oMath>
                </a14:m>
                <a:r>
                  <a:rPr lang="pt-BR" altLang="pt-BR" dirty="0">
                    <a:latin typeface="Comic Sans MS" panose="030F0702030302020204" pitchFamily="66" charset="0"/>
                    <a:ea typeface="Cambria Math" panose="02040503050406030204" pitchFamily="18" charset="0"/>
                    <a:cs typeface="Comic Sans MS" panose="030F0702030302020204" pitchFamily="66" charset="0"/>
                  </a:rPr>
                  <a:t> então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20</m:t>
                    </m:r>
                    <m:r>
                      <a:rPr lang="en-US" altLang="pt-BR"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0</m:t>
                    </m:r>
                  </m:oMath>
                </a14:m>
                <a:endParaRPr lang="pt-BR" altLang="pt-BR" dirty="0" smtClean="0">
                  <a:latin typeface="Comic Sans MS" panose="030F0702030302020204" pitchFamily="66" charset="0"/>
                  <a:ea typeface="Cambria Math" panose="02040503050406030204" pitchFamily="18" charset="0"/>
                  <a:cs typeface="Cambria Math" panose="02040503050406030204" pitchFamily="18" charset="0"/>
                </a:endParaRPr>
              </a:p>
              <a:p>
                <a:pPr>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Quando há um pico na curva, ele acontece na frequência </a:t>
                </a:r>
                <a14:m>
                  <m:oMath xmlns:m="http://schemas.openxmlformats.org/officeDocument/2006/math">
                    <m:sSub>
                      <m:sSubPr>
                        <m:ctrlPr>
                          <a:rPr lang="el-GR" altLang="pt-BR" sz="2400" i="1" smtClean="0">
                            <a:latin typeface="Cambria Math" panose="02040503050406030204" pitchFamily="18" charset="0"/>
                            <a:ea typeface="Cambria Math" panose="02040503050406030204" pitchFamily="18" charset="0"/>
                          </a:rPr>
                        </m:ctrlPr>
                      </m:sSubPr>
                      <m:e>
                        <m:r>
                          <a:rPr lang="el-GR" altLang="pt-BR" sz="2400" i="1" smtClean="0">
                            <a:latin typeface="Cambria Math" panose="02040503050406030204" pitchFamily="18" charset="0"/>
                            <a:ea typeface="Cambria Math" panose="02040503050406030204" pitchFamily="18" charset="0"/>
                          </a:rPr>
                          <m:t>𝜔</m:t>
                        </m:r>
                      </m:e>
                      <m:sub>
                        <m:r>
                          <a:rPr lang="pt-BR" altLang="pt-BR" sz="2400" b="0" i="1" smtClean="0">
                            <a:latin typeface="Cambria Math" panose="02040503050406030204" pitchFamily="18" charset="0"/>
                            <a:ea typeface="Cambria Math" panose="02040503050406030204" pitchFamily="18" charset="0"/>
                          </a:rPr>
                          <m:t>𝑅</m:t>
                        </m:r>
                      </m:sub>
                    </m:sSub>
                    <m:r>
                      <a:rPr lang="pt-BR" altLang="pt-BR" sz="2400" b="0" i="1" smtClean="0">
                        <a:latin typeface="Cambria Math" panose="02040503050406030204" pitchFamily="18" charset="0"/>
                        <a:ea typeface="Cambria Math" panose="02040503050406030204" pitchFamily="18" charset="0"/>
                      </a:rPr>
                      <m:t>=</m:t>
                    </m:r>
                    <m:sSub>
                      <m:sSubPr>
                        <m:ctrlPr>
                          <a:rPr lang="el-GR" altLang="pt-BR" sz="2400" i="1" smtClean="0">
                            <a:latin typeface="Cambria Math" panose="02040503050406030204" pitchFamily="18" charset="0"/>
                            <a:ea typeface="Cambria Math" panose="02040503050406030204" pitchFamily="18" charset="0"/>
                          </a:rPr>
                        </m:ctrlPr>
                      </m:sSubPr>
                      <m:e>
                        <m:r>
                          <a:rPr lang="el-GR" altLang="pt-BR" sz="2400" i="1">
                            <a:latin typeface="Cambria Math" panose="02040503050406030204" pitchFamily="18" charset="0"/>
                            <a:ea typeface="Cambria Math" panose="02040503050406030204" pitchFamily="18" charset="0"/>
                          </a:rPr>
                          <m:t>𝜔</m:t>
                        </m:r>
                      </m:e>
                      <m:sub>
                        <m:r>
                          <a:rPr lang="pt-BR" altLang="pt-BR" sz="2400" b="0" i="1" smtClean="0">
                            <a:latin typeface="Cambria Math" panose="02040503050406030204" pitchFamily="18" charset="0"/>
                            <a:ea typeface="Cambria Math" panose="02040503050406030204" pitchFamily="18" charset="0"/>
                          </a:rPr>
                          <m:t>𝑛</m:t>
                        </m:r>
                      </m:sub>
                    </m:sSub>
                    <m:rad>
                      <m:radPr>
                        <m:degHide m:val="on"/>
                        <m:ctrlPr>
                          <a:rPr lang="pt-BR" altLang="pt-BR" sz="2400" b="0" i="1" smtClean="0">
                            <a:latin typeface="Cambria Math" panose="02040503050406030204" pitchFamily="18" charset="0"/>
                            <a:ea typeface="Cambria Math" panose="02040503050406030204" pitchFamily="18" charset="0"/>
                          </a:rPr>
                        </m:ctrlPr>
                      </m:radPr>
                      <m:deg/>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m:t>
                        </m:r>
                        <m:sSup>
                          <m:sSupPr>
                            <m:ctrlPr>
                              <a:rPr lang="pt-BR" altLang="pt-BR" sz="2400" i="1" smtClean="0">
                                <a:latin typeface="Cambria Math" panose="02040503050406030204" pitchFamily="18" charset="0"/>
                                <a:ea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e>
                          <m:sup>
                            <m:r>
                              <a:rPr lang="pt-BR" altLang="pt-BR" sz="2400" b="0" i="1" smtClean="0">
                                <a:latin typeface="Cambria Math" panose="02040503050406030204" pitchFamily="18" charset="0"/>
                                <a:ea typeface="Cambria Math" panose="02040503050406030204" pitchFamily="18" charset="0"/>
                              </a:rPr>
                              <m:t>2</m:t>
                            </m:r>
                          </m:sup>
                        </m:sSup>
                      </m:e>
                    </m:rad>
                  </m:oMath>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lvl="1" fontAlgn="auto">
                  <a:lnSpc>
                    <a:spcPct val="120000"/>
                  </a:lnSpc>
                  <a:spcBef>
                    <a:spcPts val="0"/>
                  </a:spcBef>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O valor de pico em </a:t>
                </a:r>
                <a14:m>
                  <m:oMath xmlns:m="http://schemas.openxmlformats.org/officeDocument/2006/math">
                    <m:sSub>
                      <m:sSubPr>
                        <m:ctrlPr>
                          <a:rPr lang="el-GR" altLang="pt-BR" i="1">
                            <a:latin typeface="Cambria Math" panose="02040503050406030204" pitchFamily="18" charset="0"/>
                            <a:ea typeface="Cambria Math" panose="02040503050406030204" pitchFamily="18" charset="0"/>
                          </a:rPr>
                        </m:ctrlPr>
                      </m:sSubPr>
                      <m:e>
                        <m:r>
                          <a:rPr lang="el-GR" altLang="pt-BR" i="1">
                            <a:latin typeface="Cambria Math" panose="02040503050406030204" pitchFamily="18" charset="0"/>
                            <a:ea typeface="Cambria Math" panose="02040503050406030204" pitchFamily="18" charset="0"/>
                          </a:rPr>
                          <m:t>𝜔</m:t>
                        </m:r>
                      </m:e>
                      <m:sub>
                        <m:r>
                          <a:rPr lang="pt-BR" altLang="pt-BR" i="1">
                            <a:latin typeface="Cambria Math" panose="02040503050406030204" pitchFamily="18" charset="0"/>
                            <a:ea typeface="Cambria Math" panose="02040503050406030204" pitchFamily="18" charset="0"/>
                          </a:rPr>
                          <m:t>𝑅</m:t>
                        </m:r>
                      </m:sub>
                    </m:sSub>
                  </m:oMath>
                </a14:m>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 é </a:t>
                </a:r>
                <a14:m>
                  <m:oMath xmlns:m="http://schemas.openxmlformats.org/officeDocument/2006/math">
                    <m:f>
                      <m:fPr>
                        <m:ctrlPr>
                          <a:rPr lang="pt-BR" altLang="pt-BR" b="0" i="1" smtClean="0">
                            <a:latin typeface="Cambria Math" panose="02040503050406030204" pitchFamily="18" charset="0"/>
                            <a:ea typeface="Cambria Math" panose="02040503050406030204" pitchFamily="18" charset="0"/>
                          </a:rPr>
                        </m:ctrlPr>
                      </m:fPr>
                      <m:num>
                        <m:r>
                          <a:rPr lang="pt-BR" altLang="pt-BR" b="0" i="1" smtClean="0">
                            <a:latin typeface="Cambria Math" panose="02040503050406030204" pitchFamily="18" charset="0"/>
                            <a:ea typeface="Cambria Math" panose="02040503050406030204" pitchFamily="18" charset="0"/>
                          </a:rPr>
                          <m:t>1</m:t>
                        </m:r>
                      </m:num>
                      <m:den>
                        <m:r>
                          <a:rPr lang="pt-BR" altLang="pt-BR" b="0" i="1" smtClean="0">
                            <a:latin typeface="Cambria Math" panose="02040503050406030204" pitchFamily="18" charset="0"/>
                            <a:ea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ad>
                          <m:radPr>
                            <m:degHide m:val="on"/>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radPr>
                          <m:deg/>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sSup>
                              <m:sSupPr>
                                <m:ctrlPr>
                                  <a:rPr lang="pt-BR" altLang="pt-BR" i="1">
                                    <a:latin typeface="Cambria Math" panose="02040503050406030204" pitchFamily="18" charset="0"/>
                                    <a:ea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𝜁</m:t>
                                </m:r>
                              </m:e>
                              <m:sup>
                                <m:r>
                                  <a:rPr lang="pt-BR" altLang="pt-BR" i="1">
                                    <a:latin typeface="Cambria Math" panose="02040503050406030204" pitchFamily="18" charset="0"/>
                                    <a:ea typeface="Cambria Math" panose="02040503050406030204" pitchFamily="18" charset="0"/>
                                  </a:rPr>
                                  <m:t>2</m:t>
                                </m:r>
                              </m:sup>
                            </m:sSup>
                          </m:e>
                        </m:rad>
                      </m:den>
                    </m:f>
                  </m:oMath>
                </a14:m>
                <a:endParaRPr lang="pt-BR" altLang="pt-BR" dirty="0" smtClean="0">
                  <a:latin typeface="Comic Sans MS" panose="030F0702030302020204" pitchFamily="66" charset="0"/>
                  <a:ea typeface="Cambria Math" panose="02040503050406030204" pitchFamily="18" charset="0"/>
                  <a:cs typeface="Comic Sans MS" panose="030F0702030302020204" pitchFamily="66" charset="0"/>
                </a:endParaRPr>
              </a:p>
              <a:p>
                <a:pPr lvl="1" fontAlgn="auto">
                  <a:lnSpc>
                    <a:spcPct val="120000"/>
                  </a:lnSpc>
                  <a:spcBef>
                    <a:spcPts val="0"/>
                  </a:spcBef>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Pico só aparece quando  </a:t>
                </a: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pt-BR" altLang="pt-BR" i="1">
                        <a:latin typeface="Cambria Math" panose="02040503050406030204" pitchFamily="18" charset="0"/>
                        <a:ea typeface="Cambria Math" panose="02040503050406030204" pitchFamily="18" charset="0"/>
                        <a:cs typeface="Cambria Math" panose="02040503050406030204" pitchFamily="18" charset="0"/>
                      </a:rPr>
                      <m:t>&lt;</m:t>
                    </m:r>
                    <m:r>
                      <a:rPr lang="pt-BR" altLang="pt-BR" i="1">
                        <a:latin typeface="Cambria Math" panose="02040503050406030204" pitchFamily="18" charset="0"/>
                        <a:ea typeface="Cambria Math" panose="02040503050406030204" pitchFamily="18" charset="0"/>
                        <a:cs typeface="Cambria Math" panose="02040503050406030204" pitchFamily="18" charset="0"/>
                      </a:rPr>
                      <m:t>0</m:t>
                    </m:r>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7</m:t>
                    </m:r>
                  </m:oMath>
                </a14:m>
                <a:endParaRPr lang="pt-BR" altLang="pt-BR" b="0" dirty="0" smtClean="0">
                  <a:latin typeface="Comic Sans MS" panose="030F0702030302020204" pitchFamily="66" charset="0"/>
                  <a:ea typeface="Cambria Math" panose="02040503050406030204" pitchFamily="18" charset="0"/>
                  <a:cs typeface="Cambria Math" panose="02040503050406030204" pitchFamily="18" charset="0"/>
                </a:endParaRPr>
              </a:p>
              <a:p>
                <a:pPr lvl="1" fontAlgn="auto">
                  <a:lnSpc>
                    <a:spcPct val="120000"/>
                  </a:lnSpc>
                  <a:spcBef>
                    <a:spcPts val="0"/>
                  </a:spcBef>
                </a:pPr>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Para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5</m:t>
                    </m:r>
                  </m:oMath>
                </a14:m>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 a curva passa pelo ponto (</a:t>
                </a:r>
                <a:r>
                  <a:rPr lang="pt-BR" altLang="pt-BR" dirty="0" err="1" smtClean="0">
                    <a:latin typeface="Symbol" panose="05050102010706020507" pitchFamily="18" charset="2"/>
                    <a:ea typeface="Cambria Math" panose="02040503050406030204" pitchFamily="18" charset="0"/>
                  </a:rPr>
                  <a:t>w</a:t>
                </a:r>
                <a:r>
                  <a:rPr lang="pt-BR" altLang="pt-BR" baseline="-25000" dirty="0" err="1" smtClean="0">
                    <a:latin typeface="Comic Sans MS" panose="030F0702030302020204" pitchFamily="66" charset="0"/>
                    <a:ea typeface="Cambria Math" panose="02040503050406030204" pitchFamily="18" charset="0"/>
                  </a:rPr>
                  <a:t>n</a:t>
                </a:r>
                <a:r>
                  <a:rPr lang="pt-BR" altLang="pt-BR" dirty="0" smtClean="0">
                    <a:latin typeface="Comic Sans MS" panose="030F0702030302020204" pitchFamily="66" charset="0"/>
                    <a:ea typeface="Cambria Math" panose="02040503050406030204" pitchFamily="18" charset="0"/>
                  </a:rPr>
                  <a:t>, 0)</a:t>
                </a:r>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 </a:t>
                </a:r>
                <a:endParaRPr lang="pt-BR" altLang="pt-BR" dirty="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endParaRPr lang="pt-BR" altLang="pt-BR" sz="2000" dirty="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endParaRPr lang="pt-BR" altLang="pt-BR" dirty="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endParaRPr lang="pt-BR" altLang="pt-BR"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588422" y="352399"/>
                <a:ext cx="11015581" cy="6153019"/>
              </a:xfrm>
              <a:prstGeom prst="rect">
                <a:avLst/>
              </a:prstGeom>
              <a:blipFill rotWithShape="1">
                <a:blip r:embed="rId1"/>
                <a:stretch>
                  <a:fillRect l="-4" t="-10" b="-22294"/>
                </a:stretch>
              </a:blipFill>
            </p:spPr>
            <p:txBody>
              <a:bodyPr/>
              <a:lstStyle/>
              <a:p>
                <a:r>
                  <a:rPr lang="pt-BR" altLang="en-US">
                    <a:noFill/>
                  </a:rPr>
                  <a:t> </a:t>
                </a:r>
              </a:p>
            </p:txBody>
          </p:sp>
        </mc:Fallback>
      </mc:AlternateContent>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ço Reservado para Conteúdo 4"/>
          <p:cNvSpPr>
            <a:spLocks noGrp="1"/>
          </p:cNvSpPr>
          <p:nvPr>
            <p:ph idx="1"/>
          </p:nvPr>
        </p:nvSpPr>
        <p:spPr>
          <a:xfrm>
            <a:off x="838200" y="226060"/>
            <a:ext cx="10515600" cy="646430"/>
          </a:xfrm>
        </p:spPr>
        <p:txBody>
          <a:bodyPr>
            <a:normAutofit/>
          </a:bodyPr>
          <a:lstStyle/>
          <a:p>
            <a:r>
              <a:rPr lang="pt-BR" dirty="0" smtClean="0"/>
              <a:t> </a:t>
            </a:r>
            <a:r>
              <a:rPr lang="pt-BR" b="1" dirty="0" smtClean="0">
                <a:solidFill>
                  <a:srgbClr val="C00000"/>
                </a:solidFill>
                <a:effectLst>
                  <a:outerShdw blurRad="38100" dist="38100" dir="2700000" algn="tl">
                    <a:srgbClr val="000000">
                      <a:alpha val="43137"/>
                    </a:srgbClr>
                  </a:outerShdw>
                </a:effectLst>
              </a:rPr>
              <a:t>Modelo ideal</a:t>
            </a:r>
            <a:endParaRPr lang="pt-BR" b="1" baseline="-25000" dirty="0" smtClean="0">
              <a:solidFill>
                <a:srgbClr val="C00000"/>
              </a:solidFill>
              <a:effectLst>
                <a:outerShdw blurRad="38100" dist="38100" dir="2700000" algn="tl">
                  <a:srgbClr val="000000">
                    <a:alpha val="43137"/>
                  </a:srgbClr>
                </a:outerShdw>
              </a:effectLst>
            </a:endParaRPr>
          </a:p>
        </p:txBody>
      </p:sp>
      <p:sp>
        <p:nvSpPr>
          <p:cNvPr id="20" name="Espaço Reservado para Conteúdo 2"/>
          <p:cNvSpPr txBox="1"/>
          <p:nvPr/>
        </p:nvSpPr>
        <p:spPr>
          <a:xfrm>
            <a:off x="4856146" y="694122"/>
            <a:ext cx="5614083" cy="211832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b="1" dirty="0" smtClean="0">
                <a:solidFill>
                  <a:srgbClr val="C00000"/>
                </a:solidFill>
                <a:latin typeface="Comic Sans MS" panose="030F0702030302020204" pitchFamily="66" charset="0"/>
              </a:rPr>
              <a:t>V</a:t>
            </a:r>
            <a:r>
              <a:rPr lang="pt-BR" b="1" baseline="-25000" dirty="0" smtClean="0">
                <a:solidFill>
                  <a:srgbClr val="C00000"/>
                </a:solidFill>
                <a:latin typeface="Comic Sans MS" panose="030F0702030302020204" pitchFamily="66" charset="0"/>
              </a:rPr>
              <a:t>0</a:t>
            </a:r>
            <a:r>
              <a:rPr lang="pt-BR" b="1" dirty="0" smtClean="0">
                <a:solidFill>
                  <a:srgbClr val="C00000"/>
                </a:solidFill>
                <a:latin typeface="Comic Sans MS" panose="030F0702030302020204" pitchFamily="66" charset="0"/>
              </a:rPr>
              <a:t>= </a:t>
            </a:r>
            <a:r>
              <a:rPr lang="pt-BR" b="1" dirty="0" err="1" smtClean="0">
                <a:solidFill>
                  <a:srgbClr val="C00000"/>
                </a:solidFill>
                <a:latin typeface="Comic Sans MS" panose="030F0702030302020204" pitchFamily="66" charset="0"/>
              </a:rPr>
              <a:t>A.V</a:t>
            </a:r>
            <a:r>
              <a:rPr lang="pt-BR" b="1" baseline="-25000" dirty="0" err="1" smtClean="0">
                <a:solidFill>
                  <a:srgbClr val="C00000"/>
                </a:solidFill>
                <a:latin typeface="Comic Sans MS" panose="030F0702030302020204" pitchFamily="66" charset="0"/>
              </a:rPr>
              <a:t>d</a:t>
            </a:r>
            <a:endParaRPr lang="pt-BR" b="1" dirty="0" smtClean="0">
              <a:solidFill>
                <a:srgbClr val="C00000"/>
              </a:solidFill>
              <a:latin typeface="Comic Sans MS" panose="030F0702030302020204" pitchFamily="66" charset="0"/>
            </a:endParaRPr>
          </a:p>
          <a:p>
            <a:pPr marL="271780" indent="-271780"/>
            <a:r>
              <a:rPr lang="pt-BR" b="1" dirty="0" smtClean="0">
                <a:solidFill>
                  <a:srgbClr val="C00000"/>
                </a:solidFill>
                <a:latin typeface="Comic Sans MS" panose="030F0702030302020204" pitchFamily="66" charset="0"/>
              </a:rPr>
              <a:t>A, ganho do circuito, infinito </a:t>
            </a:r>
            <a:endParaRPr lang="pt-BR" b="1" dirty="0" smtClean="0">
              <a:solidFill>
                <a:srgbClr val="C00000"/>
              </a:solidFill>
              <a:latin typeface="Comic Sans MS" panose="030F0702030302020204" pitchFamily="66" charset="0"/>
            </a:endParaRPr>
          </a:p>
          <a:p>
            <a:pPr marL="271780" indent="-271780"/>
            <a:r>
              <a:rPr lang="pt-BR" b="1" dirty="0" smtClean="0">
                <a:solidFill>
                  <a:srgbClr val="C00000"/>
                </a:solidFill>
                <a:latin typeface="Comic Sans MS" panose="030F0702030302020204" pitchFamily="66" charset="0"/>
              </a:rPr>
              <a:t>i</a:t>
            </a:r>
            <a:r>
              <a:rPr lang="pt-BR" b="1" baseline="-25000" dirty="0" smtClean="0">
                <a:solidFill>
                  <a:srgbClr val="C00000"/>
                </a:solidFill>
                <a:latin typeface="Comic Sans MS" panose="030F0702030302020204" pitchFamily="66" charset="0"/>
              </a:rPr>
              <a:t>+</a:t>
            </a:r>
            <a:r>
              <a:rPr lang="pt-BR" b="1" dirty="0" smtClean="0">
                <a:solidFill>
                  <a:srgbClr val="C00000"/>
                </a:solidFill>
                <a:latin typeface="Comic Sans MS" panose="030F0702030302020204" pitchFamily="66" charset="0"/>
              </a:rPr>
              <a:t> = i</a:t>
            </a:r>
            <a:r>
              <a:rPr lang="pt-BR" b="1" baseline="-25000" dirty="0">
                <a:solidFill>
                  <a:srgbClr val="C00000"/>
                </a:solidFill>
                <a:latin typeface="Comic Sans MS" panose="030F0702030302020204" pitchFamily="66" charset="0"/>
              </a:rPr>
              <a:t>-</a:t>
            </a:r>
            <a:r>
              <a:rPr lang="pt-BR" b="1" dirty="0" smtClean="0">
                <a:solidFill>
                  <a:srgbClr val="C00000"/>
                </a:solidFill>
                <a:latin typeface="Comic Sans MS" panose="030F0702030302020204" pitchFamily="66" charset="0"/>
              </a:rPr>
              <a:t> = 0 </a:t>
            </a:r>
            <a:endParaRPr lang="pt-BR" b="1" dirty="0" smtClean="0">
              <a:solidFill>
                <a:srgbClr val="C00000"/>
              </a:solidFill>
              <a:latin typeface="Comic Sans MS" panose="030F0702030302020204" pitchFamily="66" charset="0"/>
            </a:endParaRPr>
          </a:p>
          <a:p>
            <a:r>
              <a:rPr lang="pt-BR" b="1" dirty="0" smtClean="0">
                <a:solidFill>
                  <a:srgbClr val="C00000"/>
                </a:solidFill>
                <a:latin typeface="Comic Sans MS" panose="030F0702030302020204" pitchFamily="66" charset="0"/>
              </a:rPr>
              <a:t>Ganho de modo comum zero</a:t>
            </a:r>
            <a:endParaRPr lang="pt-BR" b="1" dirty="0" smtClean="0">
              <a:solidFill>
                <a:srgbClr val="C00000"/>
              </a:solidFill>
              <a:latin typeface="Comic Sans MS" panose="030F0702030302020204" pitchFamily="66" charset="0"/>
            </a:endParaRPr>
          </a:p>
        </p:txBody>
      </p:sp>
      <p:grpSp>
        <p:nvGrpSpPr>
          <p:cNvPr id="30" name="Grupo 29"/>
          <p:cNvGrpSpPr/>
          <p:nvPr/>
        </p:nvGrpSpPr>
        <p:grpSpPr>
          <a:xfrm>
            <a:off x="884028" y="872390"/>
            <a:ext cx="2743630" cy="1756994"/>
            <a:chOff x="1457667" y="4058549"/>
            <a:chExt cx="2743630" cy="1756994"/>
          </a:xfrm>
        </p:grpSpPr>
        <p:sp>
          <p:nvSpPr>
            <p:cNvPr id="6" name="Triângulo isósceles 5"/>
            <p:cNvSpPr/>
            <p:nvPr/>
          </p:nvSpPr>
          <p:spPr>
            <a:xfrm rot="5400000">
              <a:off x="2380735" y="4313366"/>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 name="Conector Reto 6"/>
            <p:cNvCxnSpPr>
              <a:stCxn id="6" idx="0"/>
            </p:cNvCxnSpPr>
            <p:nvPr/>
          </p:nvCxnSpPr>
          <p:spPr>
            <a:xfrm flipV="1">
              <a:off x="3694671" y="493944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1935892" y="450695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1935892" y="53860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CaixaDeTexto 10"/>
            <p:cNvSpPr txBox="1"/>
            <p:nvPr/>
          </p:nvSpPr>
          <p:spPr>
            <a:xfrm>
              <a:off x="2407507" y="4389137"/>
              <a:ext cx="288324" cy="370703"/>
            </a:xfrm>
            <a:prstGeom prst="rect">
              <a:avLst/>
            </a:prstGeom>
            <a:noFill/>
          </p:spPr>
          <p:txBody>
            <a:bodyPr wrap="square" rtlCol="0">
              <a:spAutoFit/>
            </a:bodyPr>
            <a:lstStyle/>
            <a:p>
              <a:r>
                <a:rPr lang="pt-BR" dirty="0" smtClean="0"/>
                <a:t>+</a:t>
              </a:r>
              <a:endParaRPr lang="pt-BR" dirty="0"/>
            </a:p>
          </p:txBody>
        </p:sp>
        <p:sp>
          <p:nvSpPr>
            <p:cNvPr id="12" name="CaixaDeTexto 11"/>
            <p:cNvSpPr txBox="1"/>
            <p:nvPr/>
          </p:nvSpPr>
          <p:spPr>
            <a:xfrm>
              <a:off x="2407507" y="5110033"/>
              <a:ext cx="288324" cy="370703"/>
            </a:xfrm>
            <a:prstGeom prst="rect">
              <a:avLst/>
            </a:prstGeom>
            <a:noFill/>
          </p:spPr>
          <p:txBody>
            <a:bodyPr wrap="square" rtlCol="0">
              <a:spAutoFit/>
            </a:bodyPr>
            <a:lstStyle/>
            <a:p>
              <a:r>
                <a:rPr lang="pt-BR" dirty="0"/>
                <a:t>-</a:t>
              </a:r>
              <a:endParaRPr lang="pt-BR" dirty="0"/>
            </a:p>
          </p:txBody>
        </p:sp>
        <p:sp>
          <p:nvSpPr>
            <p:cNvPr id="13" name="CaixaDeTexto 12"/>
            <p:cNvSpPr txBox="1"/>
            <p:nvPr/>
          </p:nvSpPr>
          <p:spPr>
            <a:xfrm>
              <a:off x="3674077" y="4575174"/>
              <a:ext cx="429926" cy="369332"/>
            </a:xfrm>
            <a:prstGeom prst="rect">
              <a:avLst/>
            </a:prstGeom>
            <a:noFill/>
          </p:spPr>
          <p:txBody>
            <a:bodyPr wrap="none" rtlCol="0">
              <a:spAutoFit/>
            </a:bodyPr>
            <a:lstStyle/>
            <a:p>
              <a:r>
                <a:rPr lang="pt-BR" dirty="0" smtClean="0">
                  <a:latin typeface="Comic Sans MS" panose="030F0702030302020204" pitchFamily="66" charset="0"/>
                </a:rPr>
                <a:t>V</a:t>
              </a:r>
              <a:r>
                <a:rPr lang="pt-BR" baseline="-25000" dirty="0" smtClean="0">
                  <a:latin typeface="Comic Sans MS" panose="030F0702030302020204" pitchFamily="66" charset="0"/>
                </a:rPr>
                <a:t>0</a:t>
              </a:r>
              <a:endParaRPr lang="pt-BR" dirty="0">
                <a:latin typeface="Comic Sans MS" panose="030F0702030302020204" pitchFamily="66" charset="0"/>
              </a:endParaRPr>
            </a:p>
          </p:txBody>
        </p:sp>
        <p:sp>
          <p:nvSpPr>
            <p:cNvPr id="14" name="Forma livre 13"/>
            <p:cNvSpPr/>
            <p:nvPr/>
          </p:nvSpPr>
          <p:spPr>
            <a:xfrm>
              <a:off x="1457667" y="4547287"/>
              <a:ext cx="354657"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16"/>
            <p:cNvSpPr txBox="1"/>
            <p:nvPr/>
          </p:nvSpPr>
          <p:spPr>
            <a:xfrm>
              <a:off x="1512732" y="4759840"/>
              <a:ext cx="425116" cy="369332"/>
            </a:xfrm>
            <a:prstGeom prst="rect">
              <a:avLst/>
            </a:prstGeom>
            <a:noFill/>
          </p:spPr>
          <p:txBody>
            <a:bodyPr wrap="none" rtlCol="0">
              <a:spAutoFit/>
            </a:bodyPr>
            <a:lstStyle/>
            <a:p>
              <a:r>
                <a:rPr lang="pt-BR" dirty="0" err="1" smtClean="0">
                  <a:latin typeface="Comic Sans MS" panose="030F0702030302020204" pitchFamily="66" charset="0"/>
                </a:rPr>
                <a:t>V</a:t>
              </a:r>
              <a:r>
                <a:rPr lang="pt-BR" baseline="-25000" dirty="0" err="1">
                  <a:latin typeface="Comic Sans MS" panose="030F0702030302020204" pitchFamily="66" charset="0"/>
                </a:rPr>
                <a:t>d</a:t>
              </a:r>
              <a:endParaRPr lang="pt-BR" dirty="0">
                <a:latin typeface="Comic Sans MS" panose="030F0702030302020204" pitchFamily="66" charset="0"/>
              </a:endParaRPr>
            </a:p>
          </p:txBody>
        </p:sp>
        <p:cxnSp>
          <p:nvCxnSpPr>
            <p:cNvPr id="22" name="Conector de Seta Reta 21"/>
            <p:cNvCxnSpPr/>
            <p:nvPr/>
          </p:nvCxnSpPr>
          <p:spPr>
            <a:xfrm>
              <a:off x="1682579" y="438913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3" name="Conector de Seta Reta 22"/>
            <p:cNvCxnSpPr/>
            <p:nvPr/>
          </p:nvCxnSpPr>
          <p:spPr>
            <a:xfrm>
              <a:off x="1682579" y="5480736"/>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4" name="CaixaDeTexto 23"/>
            <p:cNvSpPr txBox="1"/>
            <p:nvPr/>
          </p:nvSpPr>
          <p:spPr>
            <a:xfrm>
              <a:off x="1548138" y="4058549"/>
              <a:ext cx="411528" cy="400110"/>
            </a:xfrm>
            <a:prstGeom prst="rect">
              <a:avLst/>
            </a:prstGeom>
            <a:noFill/>
          </p:spPr>
          <p:txBody>
            <a:bodyPr wrap="square" rtlCol="0">
              <a:spAutoFit/>
            </a:bodyPr>
            <a:lstStyle/>
            <a:p>
              <a:r>
                <a:rPr lang="pt-BR" sz="2000" dirty="0" smtClean="0">
                  <a:latin typeface="Comic Sans MS" panose="030F0702030302020204" pitchFamily="66" charset="0"/>
                </a:rPr>
                <a:t>i</a:t>
              </a:r>
              <a:r>
                <a:rPr lang="pt-BR" sz="2000" baseline="-25000" dirty="0">
                  <a:latin typeface="Comic Sans MS" panose="030F0702030302020204" pitchFamily="66" charset="0"/>
                </a:rPr>
                <a:t>+</a:t>
              </a:r>
              <a:endParaRPr lang="pt-BR" sz="2000" dirty="0">
                <a:latin typeface="Comic Sans MS" panose="030F0702030302020204" pitchFamily="66" charset="0"/>
              </a:endParaRPr>
            </a:p>
          </p:txBody>
        </p:sp>
        <p:sp>
          <p:nvSpPr>
            <p:cNvPr id="25" name="CaixaDeTexto 24"/>
            <p:cNvSpPr txBox="1"/>
            <p:nvPr/>
          </p:nvSpPr>
          <p:spPr>
            <a:xfrm>
              <a:off x="1591384" y="5415433"/>
              <a:ext cx="411528" cy="400110"/>
            </a:xfrm>
            <a:prstGeom prst="rect">
              <a:avLst/>
            </a:prstGeom>
            <a:noFill/>
          </p:spPr>
          <p:txBody>
            <a:bodyPr wrap="square" rtlCol="0">
              <a:spAutoFit/>
            </a:bodyPr>
            <a:lstStyle/>
            <a:p>
              <a:r>
                <a:rPr lang="pt-BR" sz="2000" dirty="0" smtClean="0">
                  <a:latin typeface="Comic Sans MS" panose="030F0702030302020204" pitchFamily="66" charset="0"/>
                </a:rPr>
                <a:t>i</a:t>
              </a:r>
              <a:r>
                <a:rPr lang="pt-BR" sz="2000" baseline="-25000" dirty="0">
                  <a:latin typeface="Comic Sans MS" panose="030F0702030302020204" pitchFamily="66" charset="0"/>
                </a:rPr>
                <a:t>-</a:t>
              </a:r>
              <a:endParaRPr lang="pt-BR" sz="2000" dirty="0">
                <a:latin typeface="Comic Sans MS" panose="030F0702030302020204" pitchFamily="66" charset="0"/>
              </a:endParaRPr>
            </a:p>
          </p:txBody>
        </p:sp>
      </p:grpSp>
      <p:grpSp>
        <p:nvGrpSpPr>
          <p:cNvPr id="40" name="Grupo 39"/>
          <p:cNvGrpSpPr/>
          <p:nvPr/>
        </p:nvGrpSpPr>
        <p:grpSpPr>
          <a:xfrm>
            <a:off x="2263775" y="3156585"/>
            <a:ext cx="4777105" cy="3388360"/>
            <a:chOff x="898916" y="1598141"/>
            <a:chExt cx="4776954" cy="3896497"/>
          </a:xfrm>
        </p:grpSpPr>
        <p:cxnSp>
          <p:nvCxnSpPr>
            <p:cNvPr id="41" name="Conector de Seta Reta 40"/>
            <p:cNvCxnSpPr/>
            <p:nvPr/>
          </p:nvCxnSpPr>
          <p:spPr>
            <a:xfrm>
              <a:off x="3130378" y="1598141"/>
              <a:ext cx="0" cy="3896497"/>
            </a:xfrm>
            <a:prstGeom prst="straightConnector1">
              <a:avLst/>
            </a:prstGeom>
            <a:ln w="28575">
              <a:solidFill>
                <a:schemeClr val="tx1"/>
              </a:solidFill>
              <a:headEnd type="stealth" w="lg" len="lg"/>
              <a:tailEnd type="none" w="lg" len="lg"/>
            </a:ln>
          </p:spPr>
          <p:style>
            <a:lnRef idx="1">
              <a:schemeClr val="accent1"/>
            </a:lnRef>
            <a:fillRef idx="0">
              <a:schemeClr val="accent1"/>
            </a:fillRef>
            <a:effectRef idx="0">
              <a:schemeClr val="accent1"/>
            </a:effectRef>
            <a:fontRef idx="minor">
              <a:schemeClr val="tx1"/>
            </a:fontRef>
          </p:style>
        </p:cxnSp>
        <p:cxnSp>
          <p:nvCxnSpPr>
            <p:cNvPr id="42" name="Conector de Seta Reta 41"/>
            <p:cNvCxnSpPr/>
            <p:nvPr/>
          </p:nvCxnSpPr>
          <p:spPr>
            <a:xfrm flipV="1">
              <a:off x="898916" y="3641124"/>
              <a:ext cx="4776954" cy="65201"/>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V="1">
              <a:off x="1116227" y="2257168"/>
              <a:ext cx="4147752" cy="2734962"/>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44" name="CaixaDeTexto 10"/>
            <p:cNvSpPr txBox="1"/>
            <p:nvPr/>
          </p:nvSpPr>
          <p:spPr>
            <a:xfrm>
              <a:off x="5177482" y="3653481"/>
              <a:ext cx="386452" cy="629457"/>
            </a:xfrm>
            <a:prstGeom prst="rect">
              <a:avLst/>
            </a:prstGeom>
            <a:noFill/>
          </p:spPr>
          <p:txBody>
            <a:bodyPr wrap="square" rtlCol="0">
              <a:spAutoFit/>
            </a:bodyPr>
            <a:lstStyle/>
            <a:p>
              <a:r>
                <a:rPr lang="pt-BR" dirty="0" err="1" smtClean="0"/>
                <a:t>V</a:t>
              </a:r>
              <a:r>
                <a:rPr lang="pt-BR" baseline="-25000" dirty="0" err="1" smtClean="0"/>
                <a:t>d</a:t>
              </a:r>
              <a:endParaRPr lang="pt-BR" dirty="0"/>
            </a:p>
          </p:txBody>
        </p:sp>
        <p:sp>
          <p:nvSpPr>
            <p:cNvPr id="45" name="CaixaDeTexto 11"/>
            <p:cNvSpPr txBox="1"/>
            <p:nvPr/>
          </p:nvSpPr>
          <p:spPr>
            <a:xfrm>
              <a:off x="2698850" y="1598141"/>
              <a:ext cx="394660" cy="423532"/>
            </a:xfrm>
            <a:prstGeom prst="rect">
              <a:avLst/>
            </a:prstGeom>
            <a:noFill/>
          </p:spPr>
          <p:txBody>
            <a:bodyPr wrap="square" rtlCol="0">
              <a:spAutoFit/>
            </a:bodyPr>
            <a:lstStyle/>
            <a:p>
              <a:r>
                <a:rPr lang="pt-BR" dirty="0" smtClean="0"/>
                <a:t>V</a:t>
              </a:r>
              <a:r>
                <a:rPr lang="pt-BR" baseline="-25000" dirty="0"/>
                <a:t>0</a:t>
              </a:r>
              <a:endParaRPr lang="pt-BR" dirty="0"/>
            </a:p>
          </p:txBody>
        </p:sp>
      </p:grpSp>
      <p:sp>
        <p:nvSpPr>
          <p:cNvPr id="52" name="Espaço Reservado para Conteúdo 2"/>
          <p:cNvSpPr txBox="1"/>
          <p:nvPr/>
        </p:nvSpPr>
        <p:spPr>
          <a:xfrm>
            <a:off x="7241540" y="4215765"/>
            <a:ext cx="4350385" cy="18027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600" b="1" dirty="0" smtClean="0">
                <a:solidFill>
                  <a:srgbClr val="C00000"/>
                </a:solidFill>
              </a:rPr>
              <a:t>Curva entradas saída do amplificador</a:t>
            </a:r>
            <a:endParaRPr lang="pt-BR" sz="3600" b="1" dirty="0" smtClean="0">
              <a:solidFill>
                <a:srgbClr val="C00000"/>
              </a:solidFill>
            </a:endParaRPr>
          </a:p>
        </p:txBody>
      </p:sp>
      <p:sp>
        <p:nvSpPr>
          <p:cNvPr id="53" name="CaixaDeTexto 27"/>
          <p:cNvSpPr txBox="1"/>
          <p:nvPr/>
        </p:nvSpPr>
        <p:spPr>
          <a:xfrm>
            <a:off x="682957" y="2750283"/>
            <a:ext cx="4981685" cy="523220"/>
          </a:xfrm>
          <a:prstGeom prst="rect">
            <a:avLst/>
          </a:prstGeom>
          <a:noFill/>
        </p:spPr>
        <p:txBody>
          <a:bodyPr wrap="none" rtlCol="0">
            <a:spAutoFit/>
          </a:bodyPr>
          <a:lstStyle/>
          <a:p>
            <a:r>
              <a:rPr lang="pt-BR" sz="2800" b="1" dirty="0" smtClean="0">
                <a:solidFill>
                  <a:srgbClr val="C00000"/>
                </a:solidFill>
              </a:rPr>
              <a:t>Ideal: inclinação (ganho) infinito</a:t>
            </a:r>
            <a:endParaRPr lang="pt-BR" sz="2800" b="1" dirty="0">
              <a:solidFill>
                <a:srgbClr val="C00000"/>
              </a:solidFill>
            </a:endParaRPr>
          </a:p>
        </p:txBody>
      </p:sp>
      <p:sp>
        <p:nvSpPr>
          <p:cNvPr id="55" name="CaixaDeTexto 28"/>
          <p:cNvSpPr txBox="1"/>
          <p:nvPr/>
        </p:nvSpPr>
        <p:spPr>
          <a:xfrm>
            <a:off x="3358323" y="4029256"/>
            <a:ext cx="1108637" cy="400110"/>
          </a:xfrm>
          <a:prstGeom prst="rect">
            <a:avLst/>
          </a:prstGeom>
          <a:noFill/>
        </p:spPr>
        <p:txBody>
          <a:bodyPr wrap="none" rtlCol="0">
            <a:spAutoFit/>
          </a:bodyPr>
          <a:lstStyle/>
          <a:p>
            <a:r>
              <a:rPr lang="pt-BR" sz="2000" b="1" dirty="0" smtClean="0">
                <a:solidFill>
                  <a:srgbClr val="C00000"/>
                </a:solidFill>
              </a:rPr>
              <a:t>V</a:t>
            </a:r>
            <a:r>
              <a:rPr lang="pt-BR" sz="2000" b="1" baseline="-25000" dirty="0" smtClean="0">
                <a:solidFill>
                  <a:srgbClr val="C00000"/>
                </a:solidFill>
              </a:rPr>
              <a:t>0</a:t>
            </a:r>
            <a:r>
              <a:rPr lang="pt-BR" sz="2000" b="1" dirty="0" smtClean="0">
                <a:solidFill>
                  <a:srgbClr val="C00000"/>
                </a:solidFill>
              </a:rPr>
              <a:t> = </a:t>
            </a:r>
            <a:r>
              <a:rPr lang="pt-BR" sz="2000" b="1" dirty="0" err="1" smtClean="0">
                <a:solidFill>
                  <a:srgbClr val="C00000"/>
                </a:solidFill>
              </a:rPr>
              <a:t>A.V</a:t>
            </a:r>
            <a:r>
              <a:rPr lang="pt-BR" sz="2000" b="1" baseline="-25000" dirty="0" err="1" smtClean="0">
                <a:solidFill>
                  <a:srgbClr val="C00000"/>
                </a:solidFill>
              </a:rPr>
              <a:t>d</a:t>
            </a:r>
            <a:endParaRPr lang="pt-BR" sz="2000" b="1" dirty="0">
              <a:solidFill>
                <a:srgbClr val="C00000"/>
              </a:solidFill>
            </a:endParaRPr>
          </a:p>
        </p:txBody>
      </p:sp>
      <p:sp>
        <p:nvSpPr>
          <p:cNvPr id="58" name="Espaço Reservado para Número de Slide 57"/>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475615" y="623570"/>
            <a:ext cx="11240770" cy="54463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(mais elementos)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na base): devido a contatos e distancia entre contato de base e 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no coletor): devido a contatos e distancia entre contato de coletor e 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no coletor): devido a contatos e distancia entre contato de emissor e o transistor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(capacitancia da junção base/emissor)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(capacitancia da junção base/coletor)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(capacitancia da junção reversa coletor/substrato)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41762" y="445743"/>
                <a:ext cx="11160125" cy="591060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p</a:t>
                </a:r>
                <a:r>
                  <a:rPr lang="pt-BR" altLang="pt-BR" sz="3200"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a:t>
                </a:r>
                <a:r>
                  <a:rPr lang="pt-BR" altLang="pt-BR" sz="3200"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fase</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2</m:t>
                                      </m:r>
                                    </m:den>
                                  </m:f>
                                </m:e>
                              </m:d>
                            </m:e>
                          </m:d>
                        </m:e>
                        <m: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sup>
                      </m:sSup>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sup>
                      </m:sSup>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&lt;&lt; </a:t>
                </a:r>
                <a:r>
                  <a:rPr lang="pt-BR" altLang="pt-BR" dirty="0" err="1" smtClean="0">
                    <a:latin typeface="Symbol" panose="05050102010706020507" pitchFamily="18" charset="2"/>
                    <a:ea typeface="Cambria Math" panose="02040503050406030204" pitchFamily="18" charset="0"/>
                  </a:rPr>
                  <a:t>w</a:t>
                </a:r>
                <a:r>
                  <a:rPr lang="pt-BR" altLang="pt-BR" baseline="-25000" dirty="0" err="1">
                    <a:latin typeface="Comic Sans MS" panose="030F0702030302020204" pitchFamily="66" charset="0"/>
                    <a:ea typeface="Cambria Math" panose="02040503050406030204" pitchFamily="18" charset="0"/>
                  </a:rPr>
                  <a:t>n</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𝜁𝜔</m:t>
                            </m:r>
                          </m:num>
                          <m:den>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den>
                        </m:f>
                      </m:e>
                    </m:d>
                    <m:r>
                      <a:rPr lang="pt-BR" altLang="pt-BR" b="0" i="1" smtClean="0">
                        <a:latin typeface="Cambria Math" panose="02040503050406030204" pitchFamily="18" charset="0"/>
                        <a:ea typeface="Cambria Math" panose="02040503050406030204" pitchFamily="18" charset="0"/>
                      </a:rPr>
                      <m:t>=</m:t>
                    </m:r>
                    <m:r>
                      <a:rPr lang="pt-BR" altLang="pt-BR">
                        <a:latin typeface="Cambria Math" panose="02040503050406030204" pitchFamily="18" charset="0"/>
                        <a:ea typeface="Cambria Math" panose="02040503050406030204" pitchFamily="18" charset="0"/>
                      </a:rPr>
                      <m:t>0</m:t>
                    </m:r>
                  </m:oMath>
                </a14:m>
                <a:endParaRPr lang="pt-BR" altLang="pt-BR" dirty="0">
                  <a:ea typeface="Cambria Math" panose="02040503050406030204" pitchFamily="18" charset="0"/>
                </a:endParaRPr>
              </a:p>
              <a:p>
                <a:pPr>
                  <a:lnSpc>
                    <a:spcPct val="120000"/>
                  </a:lnSpc>
                  <a:spcBef>
                    <a:spcPts val="0"/>
                  </a:spcBef>
                </a:pPr>
                <a:r>
                  <a:rPr lang="pt-BR" altLang="pt-BR" dirty="0" smtClean="0">
                    <a:latin typeface="Symbol" panose="05050102010706020507" pitchFamily="18" charset="2"/>
                    <a:ea typeface="Cambria Math" panose="02040503050406030204" pitchFamily="18" charset="0"/>
                    <a:sym typeface="+mn-ea"/>
                  </a:rPr>
                  <a:t>w</a:t>
                </a:r>
                <a:r>
                  <a:rPr lang="pt-BR" altLang="pt-BR" dirty="0" smtClean="0">
                    <a:latin typeface="Comic Sans MS" panose="030F0702030302020204" pitchFamily="66" charset="0"/>
                    <a:ea typeface="Cambria Math" panose="02040503050406030204" pitchFamily="18" charset="0"/>
                    <a:sym typeface="+mn-ea"/>
                  </a:rPr>
                  <a:t>=</a:t>
                </a:r>
                <a:r>
                  <a:rPr lang="pt-BR" altLang="pt-BR" dirty="0" err="1" smtClean="0">
                    <a:latin typeface="Symbol" panose="05050102010706020507" pitchFamily="18" charset="2"/>
                    <a:ea typeface="Cambria Math" panose="02040503050406030204" pitchFamily="18" charset="0"/>
                    <a:sym typeface="+mn-ea"/>
                  </a:rPr>
                  <a:t>w</a:t>
                </a:r>
                <a:r>
                  <a:rPr lang="pt-BR" altLang="pt-BR" baseline="-25000" dirty="0" err="1" smtClean="0">
                    <a:latin typeface="Comic Sans MS" panose="030F0702030302020204" pitchFamily="66" charset="0"/>
                    <a:ea typeface="Cambria Math" panose="02040503050406030204" pitchFamily="18" charset="0"/>
                    <a:sym typeface="+mn-ea"/>
                  </a:rPr>
                  <a:t>n  	</a:t>
                </a:r>
                <a:r>
                  <a:rPr lang="pt-BR" altLang="pt-BR" baseline="-25000" dirty="0">
                    <a:latin typeface="Comic Sans MS" panose="030F0702030302020204" pitchFamily="66" charset="0"/>
                    <a:ea typeface="Cambria Math" panose="02040503050406030204" pitchFamily="18" charset="0"/>
                  </a:rPr>
                  <a:t> </a:t>
                </a:r>
                <a:r>
                  <a:rPr lang="pt-BR" altLang="pt-BR"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num>
                          <m:den>
                            <m:r>
                              <a:rPr lang="en-US" altLang="pt-BR" i="1">
                                <a:latin typeface="Cambria Math" panose="02040503050406030204" pitchFamily="18" charset="0"/>
                                <a:ea typeface="Cambria Math" panose="02040503050406030204" pitchFamily="18" charset="0"/>
                                <a:cs typeface="Cambria Math" panose="02040503050406030204" pitchFamily="18" charset="0"/>
                              </a:rPr>
                              <m:t>0</m:t>
                            </m:r>
                          </m:den>
                        </m:f>
                      </m:e>
                    </m:d>
                    <m:r>
                      <a:rPr lang="pt-BR"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altLang="pt-BR" dirty="0" smtClean="0">
                    <a:latin typeface="Symbol" panose="05050102010706020507" pitchFamily="18" charset="2"/>
                    <a:ea typeface="Cambria Math" panose="02040503050406030204" pitchFamily="18" charset="0"/>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sym typeface="+mn-ea"/>
                  </a:rPr>
                  <a:t>w</a:t>
                </a:r>
                <a:r>
                  <a:rPr lang="pt-BR" altLang="pt-BR" dirty="0">
                    <a:latin typeface="Comic Sans MS" panose="030F0702030302020204" pitchFamily="66" charset="0"/>
                    <a:ea typeface="Cambria Math" panose="02040503050406030204" pitchFamily="18" charset="0"/>
                    <a:sym typeface="+mn-ea"/>
                  </a:rPr>
                  <a:t> &gt;&gt; </a:t>
                </a:r>
                <a:r>
                  <a:rPr lang="pt-BR" altLang="pt-BR" dirty="0" err="1">
                    <a:latin typeface="Symbol" panose="05050102010706020507" pitchFamily="18" charset="2"/>
                    <a:ea typeface="Cambria Math" panose="02040503050406030204" pitchFamily="18" charset="0"/>
                    <a:sym typeface="+mn-ea"/>
                  </a:rPr>
                  <a:t>w</a:t>
                </a:r>
                <a:r>
                  <a:rPr lang="pt-BR" altLang="pt-BR" baseline="-25000" dirty="0" err="1">
                    <a:latin typeface="Comic Sans MS" panose="030F0702030302020204" pitchFamily="66" charset="0"/>
                    <a:ea typeface="Cambria Math" panose="02040503050406030204" pitchFamily="18" charset="0"/>
                    <a:sym typeface="+mn-ea"/>
                  </a:rPr>
                  <a:t>n</a:t>
                </a:r>
                <a:r>
                  <a:rPr lang="pt-BR" altLang="pt-BR" baseline="-25000" dirty="0">
                    <a:latin typeface="Comic Sans MS" panose="030F0702030302020204" pitchFamily="66" charset="0"/>
                    <a:ea typeface="Cambria Math" panose="02040503050406030204" pitchFamily="18" charset="0"/>
                    <a:sym typeface="+mn-ea"/>
                  </a:rPr>
                  <a:t> </a:t>
                </a:r>
                <a:r>
                  <a:rPr lang="pt-BR" altLang="pt-BR" baseline="-25000" dirty="0" smtClean="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num>
                          <m:den>
                            <m:r>
                              <a:rPr lang="en-US" altLang="pt-BR" i="1">
                                <a:latin typeface="Cambria Math" panose="02040503050406030204" pitchFamily="18" charset="0"/>
                                <a:ea typeface="Cambria Math" panose="02040503050406030204" pitchFamily="18" charset="0"/>
                                <a:cs typeface="Cambria Math" panose="02040503050406030204" pitchFamily="18" charset="0"/>
                              </a:rPr>
                              <m:t>𝜔</m:t>
                            </m:r>
                          </m:den>
                        </m:f>
                      </m:e>
                    </m:d>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oMath>
                </a14:m>
                <a:endParaRPr lang="pt-BR" altLang="pt-BR" dirty="0">
                  <a:ea typeface="Cambria Math" panose="02040503050406030204" pitchFamily="18" charset="0"/>
                </a:endParaRPr>
              </a:p>
              <a:p>
                <a:pPr marL="0" indent="0">
                  <a:lnSpc>
                    <a:spcPct val="120000"/>
                  </a:lnSpc>
                  <a:spcBef>
                    <a:spcPts val="0"/>
                  </a:spcBef>
                  <a:buNone/>
                </a:pPr>
                <a:endParaRPr lang="pt-BR"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41762" y="445743"/>
                <a:ext cx="11160125" cy="5910607"/>
              </a:xfrm>
              <a:prstGeom prst="rect">
                <a:avLst/>
              </a:prstGeom>
              <a:blipFill rotWithShape="1">
                <a:blip r:embed="rId1"/>
                <a:stretch>
                  <a:fillRect l="-4" t="-10" r="4" b="-5168"/>
                </a:stretch>
              </a:blipFill>
            </p:spPr>
            <p:txBody>
              <a:bodyPr/>
              <a:lstStyle/>
              <a:p>
                <a:r>
                  <a:rPr lang="pt-BR" altLang="en-US">
                    <a:noFill/>
                  </a:rPr>
                  <a:t> </a:t>
                </a:r>
              </a:p>
            </p:txBody>
          </p:sp>
        </mc:Fallback>
      </mc:AlternateContent>
    </p:spTree>
  </p:cSld>
  <p:clrMapOvr>
    <a:masterClrMapping/>
  </p:clrMapOvr>
</p:sld>
</file>

<file path=ppt/slides/slide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6" name="Imagem 5"/>
          <p:cNvPicPr>
            <a:picLocks noChangeAspect="1"/>
          </p:cNvPicPr>
          <p:nvPr/>
        </p:nvPicPr>
        <p:blipFill>
          <a:blip r:embed="rId1"/>
          <a:srcRect l="1562" t="2326" r="846"/>
          <a:stretch>
            <a:fillRect/>
          </a:stretch>
        </p:blipFill>
        <p:spPr>
          <a:xfrm>
            <a:off x="504190" y="608965"/>
            <a:ext cx="10684510" cy="4043680"/>
          </a:xfrm>
          <a:prstGeom prst="rect">
            <a:avLst/>
          </a:prstGeom>
        </p:spPr>
      </p:pic>
      <p:sp>
        <p:nvSpPr>
          <p:cNvPr id="8" name="Forma livre 7"/>
          <p:cNvSpPr/>
          <p:nvPr/>
        </p:nvSpPr>
        <p:spPr>
          <a:xfrm>
            <a:off x="1491615" y="1221740"/>
            <a:ext cx="9685655" cy="2095500"/>
          </a:xfrm>
          <a:custGeom>
            <a:avLst/>
            <a:gdLst>
              <a:gd name="connisteX0" fmla="*/ 0 w 10320655"/>
              <a:gd name="connsiteY0" fmla="*/ 14605 h 2564765"/>
              <a:gd name="connisteX1" fmla="*/ 5114925 w 10320655"/>
              <a:gd name="connsiteY1" fmla="*/ 0 h 2564765"/>
              <a:gd name="connisteX2" fmla="*/ 5100320 w 10320655"/>
              <a:gd name="connsiteY2" fmla="*/ 2549525 h 2564765"/>
              <a:gd name="connisteX3" fmla="*/ 10320655 w 10320655"/>
              <a:gd name="connsiteY3" fmla="*/ 2564765 h 2564765"/>
            </a:gdLst>
            <a:ahLst/>
            <a:cxnLst>
              <a:cxn ang="0">
                <a:pos x="connisteX0" y="connsiteY0"/>
              </a:cxn>
              <a:cxn ang="0">
                <a:pos x="connisteX1" y="connsiteY1"/>
              </a:cxn>
              <a:cxn ang="0">
                <a:pos x="connisteX2" y="connsiteY2"/>
              </a:cxn>
              <a:cxn ang="0">
                <a:pos x="connisteX3" y="connsiteY3"/>
              </a:cxn>
            </a:cxnLst>
            <a:rect l="l" t="t" r="r" b="b"/>
            <a:pathLst>
              <a:path w="10320655" h="2564765">
                <a:moveTo>
                  <a:pt x="0" y="14605"/>
                </a:moveTo>
                <a:lnTo>
                  <a:pt x="5114925" y="0"/>
                </a:lnTo>
                <a:lnTo>
                  <a:pt x="5100320" y="2549525"/>
                </a:lnTo>
                <a:lnTo>
                  <a:pt x="10320655" y="2564765"/>
                </a:ln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9" name="Caixa de Texto 8"/>
              <p:cNvSpPr txBox="1"/>
              <p:nvPr/>
            </p:nvSpPr>
            <p:spPr>
              <a:xfrm>
                <a:off x="7498715" y="3307080"/>
                <a:ext cx="900430" cy="460375"/>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7498715" y="3307080"/>
                <a:ext cx="900430"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Espaço Reservado para Conteúdo 2"/>
              <p:cNvSpPr txBox="1"/>
              <p:nvPr/>
            </p:nvSpPr>
            <p:spPr>
              <a:xfrm>
                <a:off x="338455" y="4527550"/>
                <a:ext cx="11015345" cy="2056765"/>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Como o par de polos complexos somam dois, para </a:t>
                </a: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&gt;&gt; </a:t>
                </a:r>
                <a:r>
                  <a:rPr lang="pt-BR" altLang="pt-BR" sz="2400" dirty="0" err="1">
                    <a:latin typeface="Symbol" panose="05050102010706020507" pitchFamily="18" charset="2"/>
                    <a:ea typeface="Cambria Math" panose="02040503050406030204" pitchFamily="18" charset="0"/>
                    <a:sym typeface="+mn-ea"/>
                  </a:rPr>
                  <a:t>w</a:t>
                </a:r>
                <a:r>
                  <a:rPr lang="pt-BR" altLang="pt-BR" sz="2400" baseline="-25000" dirty="0" err="1">
                    <a:latin typeface="Comic Sans MS" panose="030F0702030302020204" pitchFamily="66" charset="0"/>
                    <a:ea typeface="Cambria Math" panose="02040503050406030204" pitchFamily="18" charset="0"/>
                    <a:sym typeface="+mn-ea"/>
                  </a:rPr>
                  <a:t>n</a:t>
                </a:r>
                <a:r>
                  <a:rPr lang="pt-BR" altLang="pt-BR" sz="2400" dirty="0" err="1">
                    <a:latin typeface="Comic Sans MS" panose="030F0702030302020204" pitchFamily="66" charset="0"/>
                    <a:ea typeface="Cambria Math" panose="02040503050406030204" pitchFamily="18" charset="0"/>
                    <a:sym typeface="+mn-ea"/>
                  </a:rPr>
                  <a:t> teremos fase de      -2</a:t>
                </a:r>
                <a:r>
                  <a:rPr lang="pt-BR" altLang="pt-BR" sz="2400" dirty="0" err="1">
                    <a:latin typeface="Symbol" panose="05050102010706020507" charset="0"/>
                    <a:ea typeface="Cambria Math" panose="02040503050406030204" pitchFamily="18" charset="0"/>
                    <a:cs typeface="Symbol" panose="05050102010706020507" charset="0"/>
                    <a:sym typeface="+mn-ea"/>
                  </a:rPr>
                  <a:t>(p</a:t>
                </a:r>
                <a:r>
                  <a:rPr lang="pt-BR" altLang="pt-BR" sz="2400" dirty="0" err="1">
                    <a:latin typeface="Comic Sans MS" panose="030F0702030302020204" pitchFamily="66" charset="0"/>
                    <a:ea typeface="Cambria Math" panose="02040503050406030204" pitchFamily="18" charset="0"/>
                    <a:cs typeface="Comic Sans MS" panose="030F0702030302020204" pitchFamily="66" charset="0"/>
                    <a:sym typeface="+mn-ea"/>
                  </a:rPr>
                  <a:t>/2) = -</a:t>
                </a:r>
                <a:r>
                  <a:rPr lang="pt-BR" altLang="pt-BR" sz="2400" dirty="0" err="1">
                    <a:latin typeface="Symbol" panose="05050102010706020507" charset="0"/>
                    <a:ea typeface="Cambria Math" panose="02040503050406030204" pitchFamily="18" charset="0"/>
                    <a:cs typeface="Symbol" panose="05050102010706020507" charset="0"/>
                    <a:sym typeface="+mn-ea"/>
                  </a:rPr>
                  <a:t>p</a:t>
                </a:r>
                <a:endParaRPr lang="pt-BR" altLang="pt-BR" sz="2400" dirty="0" err="1">
                  <a:latin typeface="Symbol" panose="05050102010706020507" charset="0"/>
                  <a:ea typeface="Cambria Math" panose="02040503050406030204" pitchFamily="18" charset="0"/>
                  <a:cs typeface="Symbol" panose="05050102010706020507" charset="0"/>
                  <a:sym typeface="+mn-ea"/>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rPr>
                  <a:t> aumenta, a mudança de fase é mais suave</a:t>
                </a:r>
                <a:endParaRPr lang="pt-BR" altLang="en-US" sz="2400">
                  <a:latin typeface="Comic Sans MS" panose="030F0702030302020204" pitchFamily="66" charset="0"/>
                  <a:ea typeface="Cambria Math" panose="02040503050406030204" pitchFamily="18" charset="0"/>
                  <a:cs typeface="Comic Sans MS" panose="030F0702030302020204" pitchFamily="66" charset="0"/>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sym typeface="+mn-ea"/>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sym typeface="+mn-ea"/>
                  </a:rPr>
                  <a:t> a mudança de fase é abrupta</a:t>
                </a:r>
                <a:endParaRPr lang="pt-BR" altLang="pt-BR" sz="2400"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338455" y="4527550"/>
                <a:ext cx="11015345" cy="205676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733455" y="570584"/>
                <a:ext cx="11160125" cy="571641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Considerando F(s) </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𝑚</m:t>
                                  </m:r>
                                  <m:r>
                                    <a:rPr lang="pt-BR" altLang="pt-BR" sz="2400" b="0" i="1" smtClean="0">
                                      <a:latin typeface="Cambria Math" panose="02040503050406030204" pitchFamily="18" charset="0"/>
                                      <a:ea typeface="Cambria Math" panose="02040503050406030204" pitchFamily="18" charset="0"/>
                                    </a:rPr>
                                    <m:t>´</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𝑝𝑛</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rPr>
                  <a:t>Vamos consideram que z</a:t>
                </a:r>
                <a:r>
                  <a:rPr lang="pt-BR" altLang="pt-BR" sz="2400" baseline="-25000" dirty="0" smtClean="0">
                    <a:latin typeface="Comic Sans MS" panose="030F0702030302020204" pitchFamily="66" charset="0"/>
                    <a:ea typeface="Cambria Math" panose="02040503050406030204" pitchFamily="18" charset="0"/>
                  </a:rPr>
                  <a:t>1</a:t>
                </a:r>
                <a:r>
                  <a:rPr lang="pt-BR" altLang="pt-BR" sz="2400" dirty="0" smtClean="0">
                    <a:latin typeface="Comic Sans MS" panose="030F0702030302020204" pitchFamily="66" charset="0"/>
                    <a:ea typeface="Cambria Math" panose="02040503050406030204" pitchFamily="18" charset="0"/>
                  </a:rPr>
                  <a:t> e x</a:t>
                </a:r>
                <a:r>
                  <a:rPr lang="pt-BR" altLang="pt-BR" sz="2400" baseline="-25000" dirty="0" smtClean="0">
                    <a:latin typeface="Comic Sans MS" panose="030F0702030302020204" pitchFamily="66" charset="0"/>
                    <a:ea typeface="Cambria Math" panose="02040503050406030204" pitchFamily="18" charset="0"/>
                  </a:rPr>
                  <a:t>2</a:t>
                </a:r>
                <a:r>
                  <a:rPr lang="pt-BR" altLang="pt-BR" sz="2400" dirty="0" smtClean="0">
                    <a:latin typeface="Comic Sans MS" panose="030F0702030302020204" pitchFamily="66" charset="0"/>
                    <a:ea typeface="Cambria Math" panose="02040503050406030204" pitchFamily="18" charset="0"/>
                  </a:rPr>
                  <a:t> são complexos conjugados e que</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onde </a:t>
                </a:r>
                <a14:m>
                  <m:oMath xmlns:m="http://schemas.openxmlformats.org/officeDocument/2006/math">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𝜖</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ℝ</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𝑎</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 (ou seja, a parte real dos zeros é negativa)</a:t>
                </a:r>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733455" y="570584"/>
                <a:ext cx="11160125" cy="5716414"/>
              </a:xfrm>
              <a:prstGeom prst="rect">
                <a:avLst/>
              </a:prstGeom>
              <a:blipFill rotWithShape="1">
                <a:blip r:embed="rId1"/>
                <a:stretch>
                  <a:fillRect t="-6" b="9"/>
                </a:stretch>
              </a:blipFill>
            </p:spPr>
            <p:txBody>
              <a:bodyPr/>
              <a:lstStyle/>
              <a:p>
                <a:r>
                  <a:rPr lang="pt-BR" altLang="en-US">
                    <a:noFill/>
                  </a:rPr>
                  <a:t> </a:t>
                </a:r>
              </a:p>
            </p:txBody>
          </p:sp>
        </mc:Fallback>
      </mc:AlternateContent>
    </p:spTree>
  </p:cSld>
  <p:clrMapOvr>
    <a:masterClrMapping/>
  </p:clrMapOvr>
</p:sld>
</file>

<file path=ppt/slides/slide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296545" y="570865"/>
                <a:ext cx="11570335"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positivo)</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296545" y="570865"/>
                <a:ext cx="11570335" cy="2637155"/>
              </a:xfrm>
              <a:prstGeom prst="rect">
                <a:avLst/>
              </a:prstGeom>
              <a:blipFill rotWithShape="1">
                <a:blip r:embed="rId1"/>
                <a:stretch>
                  <a:fillRect b="-20202"/>
                </a:stretch>
              </a:blipFill>
            </p:spPr>
            <p:txBody>
              <a:bodyPr/>
              <a:lstStyle/>
              <a:p>
                <a:r>
                  <a:rPr lang="pt-BR" altLang="en-US">
                    <a:noFill/>
                  </a:rPr>
                  <a:t> </a:t>
                </a:r>
              </a:p>
            </p:txBody>
          </p:sp>
        </mc:Fallback>
      </mc:AlternateContent>
      <p:cxnSp>
        <p:nvCxnSpPr>
          <p:cNvPr id="4" name="Conector de Seta Reta 3"/>
          <p:cNvCxnSpPr/>
          <p:nvPr/>
        </p:nvCxnSpPr>
        <p:spPr>
          <a:xfrm flipV="1">
            <a:off x="1369695" y="5090160"/>
            <a:ext cx="2603500" cy="13335"/>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3246120" y="3597275"/>
            <a:ext cx="12700" cy="287147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1702435" y="3827780"/>
            <a:ext cx="514985" cy="460375"/>
          </a:xfrm>
          <a:prstGeom prst="rect">
            <a:avLst/>
          </a:prstGeom>
          <a:noFill/>
        </p:spPr>
        <p:txBody>
          <a:bodyPr wrap="square" rtlCol="0">
            <a:spAutoFit/>
          </a:bodyPr>
          <a:lstStyle/>
          <a:p>
            <a:r>
              <a:rPr lang="pt-BR" altLang="en-US" sz="2400"/>
              <a:t>z</a:t>
            </a:r>
            <a:r>
              <a:rPr lang="pt-BR" altLang="en-US" sz="2400" baseline="-25000"/>
              <a:t>1</a:t>
            </a:r>
            <a:endParaRPr lang="pt-BR" altLang="en-US" sz="2400" baseline="-25000"/>
          </a:p>
        </p:txBody>
      </p:sp>
      <p:cxnSp>
        <p:nvCxnSpPr>
          <p:cNvPr id="8" name="Conector de Seta Reta 7"/>
          <p:cNvCxnSpPr/>
          <p:nvPr/>
        </p:nvCxnSpPr>
        <p:spPr>
          <a:xfrm flipH="1" flipV="1">
            <a:off x="2217420" y="4250690"/>
            <a:ext cx="1041400" cy="829945"/>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flipH="1">
            <a:off x="2217420" y="5080944"/>
            <a:ext cx="1065385" cy="890978"/>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rot="10800000" flipV="1">
            <a:off x="1765935" y="5721985"/>
            <a:ext cx="695325" cy="460375"/>
          </a:xfrm>
          <a:prstGeom prst="rect">
            <a:avLst/>
          </a:prstGeom>
          <a:noFill/>
        </p:spPr>
        <p:txBody>
          <a:bodyPr wrap="square" rtlCol="0">
            <a:spAutoFit/>
          </a:bodyPr>
          <a:lstStyle/>
          <a:p>
            <a:r>
              <a:rPr lang="pt-BR" altLang="en-US" sz="2400"/>
              <a:t>z</a:t>
            </a:r>
            <a:r>
              <a:rPr lang="pt-BR" altLang="en-US" sz="2400" baseline="-25000"/>
              <a:t>2</a:t>
            </a:r>
            <a:endParaRPr lang="pt-BR" altLang="en-US" sz="2400" baseline="-25000"/>
          </a:p>
        </p:txBody>
      </p:sp>
      <p:sp>
        <p:nvSpPr>
          <p:cNvPr id="11" name="Caixa de Texto 10"/>
          <p:cNvSpPr txBox="1"/>
          <p:nvPr/>
        </p:nvSpPr>
        <p:spPr>
          <a:xfrm>
            <a:off x="2188306" y="4307070"/>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flipH="1" flipV="1">
            <a:off x="1702435" y="4265930"/>
            <a:ext cx="2489835" cy="1524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2217420" y="4158615"/>
            <a:ext cx="0" cy="187261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 name="Caixa de Texto 13"/>
          <p:cNvSpPr txBox="1"/>
          <p:nvPr/>
        </p:nvSpPr>
        <p:spPr>
          <a:xfrm>
            <a:off x="3246120" y="4404360"/>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5" name="Caixa de Texto 14"/>
          <p:cNvSpPr txBox="1"/>
          <p:nvPr/>
        </p:nvSpPr>
        <p:spPr>
          <a:xfrm>
            <a:off x="2326006" y="4960323"/>
            <a:ext cx="676275" cy="52197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17" name="Caixa de Texto 16"/>
              <p:cNvSpPr txBox="1"/>
              <p:nvPr/>
            </p:nvSpPr>
            <p:spPr>
              <a:xfrm>
                <a:off x="5793740" y="3746500"/>
                <a:ext cx="3738880"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5793740" y="3746500"/>
                <a:ext cx="3738880" cy="579120"/>
              </a:xfrm>
              <a:prstGeom prst="rect">
                <a:avLst/>
              </a:prstGeom>
              <a:blipFill rotWithShape="1">
                <a:blip r:embed="rId2"/>
                <a:stretch>
                  <a:fillRect r="-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17"/>
              <p:cNvSpPr txBox="1"/>
              <p:nvPr/>
            </p:nvSpPr>
            <p:spPr>
              <a:xfrm>
                <a:off x="5793740" y="4592955"/>
                <a:ext cx="513397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𝑐𝑜𝑚𝑝𝑙𝑒𝑥𝑜𝑠</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5793740" y="4592955"/>
                <a:ext cx="5133975" cy="521970"/>
              </a:xfrm>
              <a:prstGeom prst="rect">
                <a:avLst/>
              </a:prstGeom>
              <a:blipFill rotWithShape="1">
                <a:blip r:embed="rId3"/>
                <a:stretch>
                  <a:fillRect r="-14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5793740" y="5432425"/>
                <a:ext cx="3919220"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𝑟𝑒𝑎𝑖𝑠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793740" y="5432425"/>
                <a:ext cx="3919220" cy="521970"/>
              </a:xfrm>
              <a:prstGeom prst="rect">
                <a:avLst/>
              </a:prstGeom>
              <a:blipFill rotWithShape="1">
                <a:blip r:embed="rId4"/>
                <a:stretch>
                  <a:fillRect r="-194"/>
                </a:stretch>
              </a:blipFill>
            </p:spPr>
            <p:txBody>
              <a:bodyPr/>
              <a:lstStyle/>
              <a:p>
                <a:r>
                  <a:rPr lang="pt-BR" altLang="en-US">
                    <a:noFill/>
                  </a:rPr>
                  <a:t> </a:t>
                </a:r>
              </a:p>
            </p:txBody>
          </p:sp>
        </mc:Fallback>
      </mc:AlternateContent>
      <p:sp>
        <p:nvSpPr>
          <p:cNvPr id="16" name="Forma livre 15"/>
          <p:cNvSpPr/>
          <p:nvPr/>
        </p:nvSpPr>
        <p:spPr>
          <a:xfrm>
            <a:off x="2864581" y="4871405"/>
            <a:ext cx="89012" cy="218485"/>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a:off x="2613982" y="4745829"/>
            <a:ext cx="304892" cy="369332"/>
          </a:xfrm>
          <a:prstGeom prst="rect">
            <a:avLst/>
          </a:prstGeom>
          <a:noFill/>
        </p:spPr>
        <p:txBody>
          <a:bodyPr wrap="non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spTree>
  </p:cSld>
  <p:clrMapOvr>
    <a:masterClrMapping/>
  </p:clrMapOvr>
</p:sld>
</file>

<file path=ppt/slides/slide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626522" y="445743"/>
                <a:ext cx="11160125" cy="591060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z</a:t>
                </a:r>
                <a:r>
                  <a:rPr lang="pt-BR" altLang="pt-BR" sz="3200"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z</a:t>
                </a:r>
                <a:r>
                  <a:rPr lang="pt-BR" altLang="pt-BR" sz="3200"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módulo</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2</m:t>
                                  </m:r>
                                </m:den>
                              </m:f>
                            </m:e>
                          </m:d>
                        </m:e>
                      </m:d>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400" i="1" smtClean="0">
                                      <a:latin typeface="Cambria Math" panose="02040503050406030204" pitchFamily="18" charset="0"/>
                                      <a:ea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rPr>
                                    <m:t>𝜔</m:t>
                                  </m:r>
                                </m:e>
                                <m:sub>
                                  <m:r>
                                    <a:rPr lang="pt-BR" altLang="pt-BR" sz="2400" b="0" i="1" smtClean="0">
                                      <a:latin typeface="Cambria Math" panose="02040503050406030204" pitchFamily="18" charset="0"/>
                                      <a:ea typeface="Cambria Math" panose="02040503050406030204" pitchFamily="18" charset="0"/>
                                    </a:rPr>
                                    <m:t>𝑛</m:t>
                                  </m:r>
                                </m:sub>
                              </m:sSub>
                            </m:den>
                          </m:f>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smtClean="0">
                              <a:latin typeface="Cambria Math" panose="02040503050406030204" pitchFamily="18" charset="0"/>
                              <a:ea typeface="Cambria Math" panose="02040503050406030204" pitchFamily="18" charset="0"/>
                            </a:rPr>
                          </m:ctrlPr>
                        </m:radPr>
                        <m:deg/>
                        <m:e>
                          <m:sSup>
                            <m:sSupPr>
                              <m:ctrlPr>
                                <a:rPr lang="pt-BR" altLang="pt-BR" sz="2400" b="0" i="1" smtClean="0">
                                  <a:latin typeface="Cambria Math" panose="02040503050406030204" pitchFamily="18" charset="0"/>
                                  <a:ea typeface="Cambria Math" panose="02040503050406030204" pitchFamily="18" charset="0"/>
                                </a:rPr>
                              </m:ctrlPr>
                            </m:sSupPr>
                            <m:e>
                              <m:d>
                                <m:dPr>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b="0" i="1" smtClean="0">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b="0" i="1" smtClean="0">
                                  <a:latin typeface="Cambria Math" panose="02040503050406030204" pitchFamily="18" charset="0"/>
                                  <a:ea typeface="Cambria Math" panose="02040503050406030204" pitchFamily="18" charset="0"/>
                                </a:rPr>
                              </m:ctrlPr>
                            </m:sSupPr>
                            <m:e>
                              <m:d>
                                <m:dPr>
                                  <m:ctrlPr>
                                    <a:rPr lang="pt-BR" altLang="pt-BR" sz="2400" b="0" i="1" smtClean="0">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b="0" i="1" smtClean="0">
                                  <a:latin typeface="Cambria Math" panose="02040503050406030204" pitchFamily="18" charset="0"/>
                                  <a:ea typeface="Cambria Math" panose="02040503050406030204" pitchFamily="18" charset="0"/>
                                </a:rPr>
                                <m:t>2</m:t>
                              </m:r>
                            </m:sup>
                          </m:sSup>
                        </m:e>
                      </m:ra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endParaRPr lang="pt-BR" altLang="pt-BR" sz="2000" dirty="0">
                  <a:latin typeface="Symbol" panose="05050102010706020507" pitchFamily="18" charset="2"/>
                  <a:ea typeface="Cambria Math" panose="02040503050406030204" pitchFamily="18" charset="0"/>
                </a:endParaRPr>
              </a:p>
              <a:p>
                <a:pPr>
                  <a:lnSpc>
                    <a:spcPct val="120000"/>
                  </a:lnSpc>
                  <a:spcBef>
                    <a:spcPts val="0"/>
                  </a:spcBef>
                </a:pPr>
                <a:r>
                  <a:rPr lang="pt-BR" altLang="pt-BR" sz="2000" dirty="0">
                    <a:latin typeface="Symbol" panose="05050102010706020507" pitchFamily="18" charset="2"/>
                    <a:ea typeface="Cambria Math" panose="02040503050406030204" pitchFamily="18" charset="0"/>
                  </a:rPr>
                  <a:t>w</a:t>
                </a:r>
                <a:r>
                  <a:rPr lang="pt-BR" altLang="pt-BR" sz="2000" dirty="0">
                    <a:latin typeface="Comic Sans MS" panose="030F0702030302020204" pitchFamily="66" charset="0"/>
                    <a:ea typeface="Cambria Math" panose="02040503050406030204" pitchFamily="18" charset="0"/>
                  </a:rPr>
                  <a:t> &lt;&lt; </a:t>
                </a:r>
                <a:r>
                  <a:rPr lang="pt-BR" altLang="pt-BR" sz="2000" dirty="0" err="1" smtClean="0">
                    <a:latin typeface="Symbol" panose="05050102010706020507" pitchFamily="18" charset="2"/>
                    <a:ea typeface="Cambria Math" panose="02040503050406030204" pitchFamily="18" charset="0"/>
                  </a:rPr>
                  <a:t>w</a:t>
                </a:r>
                <a:r>
                  <a:rPr lang="pt-BR" altLang="pt-BR" sz="2000" baseline="-25000" dirty="0" err="1">
                    <a:latin typeface="Comic Sans MS" panose="030F0702030302020204" pitchFamily="66" charset="0"/>
                    <a:ea typeface="Cambria Math" panose="02040503050406030204" pitchFamily="18" charset="0"/>
                  </a:rPr>
                  <a:t>n</a:t>
                </a:r>
                <a:r>
                  <a:rPr lang="pt-BR" altLang="pt-BR" sz="2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000" i="1">
                                <a:latin typeface="Cambria Math" panose="02040503050406030204" pitchFamily="18" charset="0"/>
                                <a:ea typeface="Cambria Math" panose="02040503050406030204" pitchFamily="18" charset="0"/>
                              </a:rPr>
                              <m:t>2</m:t>
                            </m:r>
                          </m:sup>
                        </m:sSup>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𝜔</m:t>
                                        </m:r>
                                      </m:e>
                                      <m:sub>
                                        <m:r>
                                          <a:rPr lang="pt-BR" altLang="pt-BR" sz="2000" i="1">
                                            <a:latin typeface="Cambria Math" panose="02040503050406030204" pitchFamily="18" charset="0"/>
                                            <a:ea typeface="Cambria Math" panose="02040503050406030204" pitchFamily="18" charset="0"/>
                                          </a:rPr>
                                          <m:t>𝑛</m:t>
                                        </m:r>
                                      </m:sub>
                                    </m:sSub>
                                  </m:den>
                                </m:f>
                              </m:e>
                            </m:d>
                          </m:e>
                          <m:sup>
                            <m:r>
                              <a:rPr lang="pt-BR" altLang="pt-BR" sz="2000" i="1">
                                <a:latin typeface="Cambria Math" panose="02040503050406030204" pitchFamily="18" charset="0"/>
                                <a:ea typeface="Cambria Math" panose="02040503050406030204" pitchFamily="18" charset="0"/>
                              </a:rPr>
                              <m:t>2</m:t>
                            </m:r>
                          </m:sup>
                        </m:sSup>
                      </m:e>
                    </m:ra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1</m:t>
                                </m:r>
                              </m:e>
                            </m:d>
                          </m:e>
                          <m:sup>
                            <m:r>
                              <a:rPr lang="pt-BR" altLang="pt-BR" sz="2000" i="1">
                                <a:latin typeface="Cambria Math" panose="02040503050406030204" pitchFamily="18" charset="0"/>
                                <a:ea typeface="Cambria Math" panose="02040503050406030204" pitchFamily="18" charset="0"/>
                              </a:rPr>
                              <m:t>2</m:t>
                            </m:r>
                          </m:sup>
                        </m:sSup>
                      </m:e>
                    </m:rad>
                    <m:r>
                      <a:rPr lang="pt-BR" altLang="pt-BR" sz="2000" b="0" i="1" smtClean="0">
                        <a:latin typeface="Cambria Math" panose="02040503050406030204" pitchFamily="18" charset="0"/>
                        <a:ea typeface="Cambria Math" panose="02040503050406030204" pitchFamily="18" charset="0"/>
                      </a:rPr>
                      <m:t>=</m:t>
                    </m:r>
                    <m:r>
                      <a:rPr lang="pt-BR" altLang="pt-BR" sz="2000">
                        <a:latin typeface="Cambria Math" panose="02040503050406030204" pitchFamily="18" charset="0"/>
                        <a:ea typeface="Cambria Math" panose="02040503050406030204" pitchFamily="18" charset="0"/>
                      </a:rPr>
                      <m:t>0</m:t>
                    </m:r>
                  </m:oMath>
                </a14:m>
                <a:endParaRPr lang="pt-BR" altLang="pt-BR" sz="2000" dirty="0">
                  <a:ea typeface="Cambria Math" panose="02040503050406030204" pitchFamily="18" charset="0"/>
                </a:endParaRPr>
              </a:p>
              <a:p>
                <a:pPr>
                  <a:lnSpc>
                    <a:spcPct val="120000"/>
                  </a:lnSpc>
                  <a:spcBef>
                    <a:spcPts val="0"/>
                  </a:spcBef>
                </a:pPr>
                <a:r>
                  <a:rPr lang="pt-BR" altLang="pt-BR" sz="2000" dirty="0">
                    <a:latin typeface="Symbol" panose="05050102010706020507" pitchFamily="18" charset="2"/>
                    <a:ea typeface="Cambria Math" panose="02040503050406030204" pitchFamily="18" charset="0"/>
                  </a:rPr>
                  <a:t>w</a:t>
                </a:r>
                <a:r>
                  <a:rPr lang="pt-BR" altLang="pt-BR" sz="2000" dirty="0">
                    <a:latin typeface="Comic Sans MS" panose="030F0702030302020204" pitchFamily="66" charset="0"/>
                    <a:ea typeface="Cambria Math" panose="02040503050406030204" pitchFamily="18" charset="0"/>
                  </a:rPr>
                  <a:t> &gt;&gt; </a:t>
                </a:r>
                <a:r>
                  <a:rPr lang="pt-BR" altLang="pt-BR" sz="2000" dirty="0" err="1">
                    <a:latin typeface="Symbol" panose="05050102010706020507" pitchFamily="18" charset="2"/>
                    <a:ea typeface="Cambria Math" panose="02040503050406030204" pitchFamily="18" charset="0"/>
                  </a:rPr>
                  <a:t>w</a:t>
                </a:r>
                <a:r>
                  <a:rPr lang="pt-BR" altLang="pt-BR" sz="2000" baseline="-25000" dirty="0" err="1">
                    <a:latin typeface="Comic Sans MS" panose="030F0702030302020204" pitchFamily="66" charset="0"/>
                    <a:ea typeface="Cambria Math" panose="02040503050406030204" pitchFamily="18" charset="0"/>
                  </a:rPr>
                  <a:t>n</a:t>
                </a:r>
                <a:r>
                  <a:rPr lang="pt-BR" altLang="pt-BR" sz="2000" baseline="-25000" dirty="0">
                    <a:latin typeface="Comic Sans MS" panose="030F0702030302020204" pitchFamily="66" charset="0"/>
                    <a:ea typeface="Cambria Math" panose="02040503050406030204" pitchFamily="18" charset="0"/>
                  </a:rPr>
                  <a:t> </a:t>
                </a:r>
                <a:r>
                  <a:rPr lang="pt-BR" altLang="pt-BR" sz="2000"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000" i="1">
                                <a:latin typeface="Cambria Math" panose="02040503050406030204" pitchFamily="18" charset="0"/>
                                <a:ea typeface="Cambria Math" panose="02040503050406030204" pitchFamily="18" charset="0"/>
                              </a:rPr>
                              <m:t>2</m:t>
                            </m:r>
                          </m:sup>
                        </m:sSup>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𝜔</m:t>
                                        </m:r>
                                      </m:e>
                                      <m:sub>
                                        <m:r>
                                          <a:rPr lang="pt-BR" altLang="pt-BR" sz="2000" i="1">
                                            <a:latin typeface="Cambria Math" panose="02040503050406030204" pitchFamily="18" charset="0"/>
                                            <a:ea typeface="Cambria Math" panose="02040503050406030204" pitchFamily="18" charset="0"/>
                                          </a:rPr>
                                          <m:t>𝑛</m:t>
                                        </m:r>
                                      </m:sub>
                                    </m:sSub>
                                  </m:den>
                                </m:f>
                              </m:e>
                            </m:d>
                          </m:e>
                          <m:sup>
                            <m:r>
                              <a:rPr lang="pt-BR" altLang="pt-BR" sz="2000" i="1">
                                <a:latin typeface="Cambria Math" panose="02040503050406030204" pitchFamily="18" charset="0"/>
                                <a:ea typeface="Cambria Math" panose="02040503050406030204" pitchFamily="18" charset="0"/>
                              </a:rPr>
                              <m:t>2</m:t>
                            </m:r>
                          </m:sup>
                        </m:sSup>
                      </m:e>
                    </m:ra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000" i="1">
                                <a:latin typeface="Cambria Math" panose="02040503050406030204" pitchFamily="18" charset="0"/>
                                <a:ea typeface="Cambria Math" panose="02040503050406030204" pitchFamily="18" charset="0"/>
                              </a:rPr>
                              <m:t>2</m:t>
                            </m:r>
                          </m:sup>
                        </m:sSup>
                      </m:e>
                    </m:rad>
                    <m:r>
                      <a:rPr lang="pt-BR" altLang="pt-BR" sz="2000" i="1">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40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num>
                          <m:den>
                            <m:sSub>
                              <m:sSub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Sub>
                          </m:den>
                        </m:f>
                      </m:e>
                    </m:d>
                  </m:oMath>
                </a14:m>
                <a:endParaRPr lang="en-US" altLang="pt-BR" sz="2000" i="1">
                  <a:latin typeface="Cambria Math" panose="02040503050406030204" pitchFamily="18" charset="0"/>
                  <a:ea typeface="Cambria Math" panose="02040503050406030204" pitchFamily="18" charset="0"/>
                  <a:cs typeface="Cambria Math" panose="02040503050406030204" pitchFamily="18" charset="0"/>
                </a:endParaRPr>
              </a:p>
              <a:p>
                <a:pPr>
                  <a:lnSpc>
                    <a:spcPct val="120000"/>
                  </a:lnSpc>
                  <a:spcBef>
                    <a:spcPts val="0"/>
                  </a:spcBef>
                </a:pPr>
                <a:r>
                  <a:rPr lang="pt-BR" altLang="pt-BR" sz="2000" dirty="0" smtClean="0">
                    <a:latin typeface="Symbol" panose="05050102010706020507" pitchFamily="18" charset="2"/>
                    <a:ea typeface="Cambria Math" panose="02040503050406030204" pitchFamily="18" charset="0"/>
                  </a:rPr>
                  <a:t>w</a:t>
                </a:r>
                <a:r>
                  <a:rPr lang="pt-BR" altLang="pt-BR" sz="2000" dirty="0" smtClean="0">
                    <a:latin typeface="Comic Sans MS" panose="030F0702030302020204" pitchFamily="66" charset="0"/>
                    <a:ea typeface="Cambria Math" panose="02040503050406030204" pitchFamily="18" charset="0"/>
                  </a:rPr>
                  <a:t>=</a:t>
                </a:r>
                <a:r>
                  <a:rPr lang="pt-BR" altLang="pt-BR" sz="2000" dirty="0" err="1" smtClean="0">
                    <a:latin typeface="Symbol" panose="05050102010706020507" pitchFamily="18" charset="2"/>
                    <a:ea typeface="Cambria Math" panose="02040503050406030204" pitchFamily="18" charset="0"/>
                  </a:rPr>
                  <a:t>w</a:t>
                </a:r>
                <a:r>
                  <a:rPr lang="pt-BR" altLang="pt-BR" sz="2000" baseline="-25000" dirty="0" err="1" smtClean="0">
                    <a:latin typeface="Comic Sans MS" panose="030F0702030302020204" pitchFamily="66" charset="0"/>
                    <a:ea typeface="Cambria Math" panose="02040503050406030204" pitchFamily="18" charset="0"/>
                  </a:rPr>
                  <a:t>n</a:t>
                </a:r>
                <a:r>
                  <a:rPr lang="pt-BR" altLang="pt-BR" sz="2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000" i="1">
                                <a:latin typeface="Cambria Math" panose="02040503050406030204" pitchFamily="18" charset="0"/>
                                <a:ea typeface="Cambria Math" panose="02040503050406030204" pitchFamily="18" charset="0"/>
                              </a:rPr>
                              <m:t>2</m:t>
                            </m:r>
                          </m:sup>
                        </m:sSup>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𝜔</m:t>
                                        </m:r>
                                      </m:e>
                                      <m:sub>
                                        <m:r>
                                          <a:rPr lang="pt-BR" altLang="pt-BR" sz="2000" i="1">
                                            <a:latin typeface="Cambria Math" panose="02040503050406030204" pitchFamily="18" charset="0"/>
                                            <a:ea typeface="Cambria Math" panose="02040503050406030204" pitchFamily="18" charset="0"/>
                                          </a:rPr>
                                          <m:t>𝑛</m:t>
                                        </m:r>
                                      </m:sub>
                                    </m:sSub>
                                  </m:den>
                                </m:f>
                              </m:e>
                            </m:d>
                          </m:e>
                          <m:sup>
                            <m:r>
                              <a:rPr lang="pt-BR" altLang="pt-BR" sz="2000" i="1">
                                <a:latin typeface="Cambria Math" panose="02040503050406030204" pitchFamily="18" charset="0"/>
                                <a:ea typeface="Cambria Math" panose="02040503050406030204" pitchFamily="18" charset="0"/>
                              </a:rPr>
                              <m:t>2</m:t>
                            </m:r>
                          </m:sup>
                        </m:sSup>
                      </m:e>
                    </m:ra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r>
                          <a:rPr lang="pt-BR" altLang="pt-BR" sz="20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𝜔</m:t>
                                        </m:r>
                                      </m:e>
                                      <m:sub>
                                        <m:r>
                                          <a:rPr lang="pt-BR" altLang="pt-BR" sz="2000" i="1">
                                            <a:latin typeface="Cambria Math" panose="02040503050406030204" pitchFamily="18" charset="0"/>
                                            <a:ea typeface="Cambria Math" panose="02040503050406030204" pitchFamily="18" charset="0"/>
                                          </a:rPr>
                                          <m:t>𝑛</m:t>
                                        </m:r>
                                      </m:sub>
                                    </m:sSub>
                                  </m:den>
                                </m:f>
                              </m:e>
                            </m:d>
                          </m:e>
                          <m:sup>
                            <m:r>
                              <a:rPr lang="pt-BR" altLang="pt-BR" sz="2000" i="1">
                                <a:latin typeface="Cambria Math" panose="02040503050406030204" pitchFamily="18" charset="0"/>
                                <a:ea typeface="Cambria Math" panose="02040503050406030204" pitchFamily="18" charset="0"/>
                              </a:rPr>
                              <m:t>2</m:t>
                            </m:r>
                          </m:sup>
                        </m:sSup>
                      </m:e>
                    </m:rad>
                    <m:r>
                      <a:rPr lang="pt-BR" altLang="pt-BR" sz="2000">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000" i="1" smtClean="0">
                            <a:latin typeface="Cambria Math" panose="02040503050406030204" pitchFamily="18" charset="0"/>
                            <a:ea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rPr>
                          <m:t>2</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𝜁</m:t>
                        </m:r>
                      </m:e>
                    </m:d>
                  </m:oMath>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626522" y="445743"/>
                <a:ext cx="11160125" cy="5910607"/>
              </a:xfrm>
              <a:prstGeom prst="rect">
                <a:avLst/>
              </a:prstGeom>
              <a:blipFill rotWithShape="1">
                <a:blip r:embed="rId1"/>
                <a:stretch>
                  <a:fillRect l="-4" t="-10" r="4"/>
                </a:stretch>
              </a:blipFill>
            </p:spPr>
            <p:txBody>
              <a:bodyPr/>
              <a:lstStyle/>
              <a:p>
                <a:r>
                  <a:rPr lang="pt-BR" altLang="en-US">
                    <a:noFill/>
                  </a:rPr>
                  <a:t> </a:t>
                </a:r>
              </a:p>
            </p:txBody>
          </p:sp>
        </mc:Fallback>
      </mc:AlternateContent>
    </p:spTree>
  </p:cSld>
  <p:clrMapOvr>
    <a:masterClrMapping/>
  </p:clrMapOvr>
</p:sld>
</file>

<file path=ppt/slides/slide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9" name="Grupo 8"/>
          <p:cNvGrpSpPr/>
          <p:nvPr/>
        </p:nvGrpSpPr>
        <p:grpSpPr>
          <a:xfrm>
            <a:off x="309880" y="1560830"/>
            <a:ext cx="11170920" cy="4732655"/>
            <a:chOff x="1811" y="2644"/>
            <a:chExt cx="17592" cy="6512"/>
          </a:xfrm>
        </p:grpSpPr>
        <p:pic>
          <p:nvPicPr>
            <p:cNvPr id="8" name="Imagem 7"/>
            <p:cNvPicPr>
              <a:picLocks noChangeAspect="1"/>
            </p:cNvPicPr>
            <p:nvPr/>
          </p:nvPicPr>
          <p:blipFill>
            <a:blip r:embed="rId1"/>
            <a:srcRect t="2125" r="-2471"/>
            <a:stretch>
              <a:fillRect/>
            </a:stretch>
          </p:blipFill>
          <p:spPr>
            <a:xfrm>
              <a:off x="1811" y="2644"/>
              <a:ext cx="17592" cy="6512"/>
            </a:xfrm>
            <a:prstGeom prst="rect">
              <a:avLst/>
            </a:prstGeom>
          </p:spPr>
        </p:pic>
        <p:cxnSp>
          <p:nvCxnSpPr>
            <p:cNvPr id="6" name="Conector Reto 5"/>
            <p:cNvCxnSpPr/>
            <p:nvPr/>
          </p:nvCxnSpPr>
          <p:spPr>
            <a:xfrm flipV="1">
              <a:off x="6296" y="2678"/>
              <a:ext cx="12571" cy="5442"/>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sp>
        <p:nvSpPr>
          <p:cNvPr id="11" name="Espaço Reservado para Conteúdo 2"/>
          <p:cNvSpPr txBox="1"/>
          <p:nvPr/>
        </p:nvSpPr>
        <p:spPr>
          <a:xfrm>
            <a:off x="579120" y="238125"/>
            <a:ext cx="8825865" cy="74231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zero complexo (parte real negativa) </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3" name="Forma livre 12"/>
          <p:cNvSpPr/>
          <p:nvPr/>
        </p:nvSpPr>
        <p:spPr>
          <a:xfrm flipH="1">
            <a:off x="5490845" y="1560195"/>
            <a:ext cx="808355" cy="2354580"/>
          </a:xfrm>
          <a:custGeom>
            <a:avLst/>
            <a:gdLst>
              <a:gd name="connsiteX0" fmla="*/ 0 w 546755"/>
              <a:gd name="connsiteY0" fmla="*/ 348792 h 350009"/>
              <a:gd name="connsiteX1" fmla="*/ 263951 w 546755"/>
              <a:gd name="connsiteY1" fmla="*/ 320512 h 350009"/>
              <a:gd name="connsiteX2" fmla="*/ 263951 w 546755"/>
              <a:gd name="connsiteY2" fmla="*/ 150829 h 350009"/>
              <a:gd name="connsiteX3" fmla="*/ 546755 w 546755"/>
              <a:gd name="connsiteY3" fmla="*/ 0 h 350009"/>
            </a:gdLst>
            <a:ahLst/>
            <a:cxnLst>
              <a:cxn ang="0">
                <a:pos x="connsiteX0" y="connsiteY0"/>
              </a:cxn>
              <a:cxn ang="0">
                <a:pos x="connsiteX1" y="connsiteY1"/>
              </a:cxn>
              <a:cxn ang="0">
                <a:pos x="connsiteX2" y="connsiteY2"/>
              </a:cxn>
              <a:cxn ang="0">
                <a:pos x="connsiteX3" y="connsiteY3"/>
              </a:cxn>
            </a:cxnLst>
            <a:rect l="l" t="t" r="r" b="b"/>
            <a:pathLst>
              <a:path w="546755" h="350009">
                <a:moveTo>
                  <a:pt x="0" y="348792"/>
                </a:moveTo>
                <a:cubicBezTo>
                  <a:pt x="109979" y="351149"/>
                  <a:pt x="219959" y="353506"/>
                  <a:pt x="263951" y="320512"/>
                </a:cubicBezTo>
                <a:cubicBezTo>
                  <a:pt x="307943" y="287518"/>
                  <a:pt x="216817" y="204248"/>
                  <a:pt x="263951" y="150829"/>
                </a:cubicBezTo>
                <a:cubicBezTo>
                  <a:pt x="311085" y="97410"/>
                  <a:pt x="428920" y="48705"/>
                  <a:pt x="546755"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7" name="CaixaDeTexto 4"/>
              <p:cNvSpPr txBox="1"/>
              <p:nvPr/>
            </p:nvSpPr>
            <p:spPr>
              <a:xfrm>
                <a:off x="1423655" y="5956233"/>
                <a:ext cx="2450030" cy="540276"/>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sz="2800" i="1" dirty="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2</m:t>
                          </m:r>
                        </m:sup>
                      </m:sSubSup>
                    </m:oMath>
                  </m:oMathPara>
                </a14:m>
                <a:endParaRPr lang="pt-BR" dirty="0"/>
              </a:p>
            </p:txBody>
          </p:sp>
        </mc:Choice>
        <mc:Fallback>
          <p:sp>
            <p:nvSpPr>
              <p:cNvPr id="7" name="CaixaDeTexto 4"/>
              <p:cNvSpPr txBox="1">
                <a:spLocks noRot="1" noChangeAspect="1" noMove="1" noResize="1" noEditPoints="1" noAdjustHandles="1" noChangeArrowheads="1" noChangeShapeType="1" noTextEdit="1"/>
              </p:cNvSpPr>
              <p:nvPr/>
            </p:nvSpPr>
            <p:spPr>
              <a:xfrm>
                <a:off x="1423655" y="5956233"/>
                <a:ext cx="2450030" cy="540276"/>
              </a:xfrm>
              <a:prstGeom prst="rect">
                <a:avLst/>
              </a:prstGeom>
              <a:blipFill rotWithShape="1">
                <a:blip r:embed="rId2"/>
                <a:stretch>
                  <a:fillRect l="-25" t="-105" r="8" b="85"/>
                </a:stretch>
              </a:blipFill>
            </p:spPr>
            <p:txBody>
              <a:bodyPr/>
              <a:lstStyle/>
              <a:p>
                <a:r>
                  <a:rPr lang="pt-BR" altLang="en-US">
                    <a:noFill/>
                  </a:rPr>
                  <a:t> </a:t>
                </a:r>
              </a:p>
            </p:txBody>
          </p:sp>
        </mc:Fallback>
      </mc:AlternateContent>
      <p:sp>
        <p:nvSpPr>
          <p:cNvPr id="12" name="CaixaDeTexto 11"/>
          <p:cNvSpPr txBox="1"/>
          <p:nvPr/>
        </p:nvSpPr>
        <p:spPr>
          <a:xfrm>
            <a:off x="3435519" y="936133"/>
            <a:ext cx="6086942" cy="646331"/>
          </a:xfrm>
          <a:prstGeom prst="rect">
            <a:avLst/>
          </a:prstGeom>
          <a:noFill/>
        </p:spPr>
        <p:txBody>
          <a:bodyPr wrap="square" rtlCol="0">
            <a:spAutoFit/>
          </a:bodyPr>
          <a:lstStyle/>
          <a:p>
            <a:r>
              <a:rPr lang="pt-BR" dirty="0" smtClean="0">
                <a:latin typeface="Comic Sans MS" panose="030F0702030302020204" pitchFamily="66" charset="0"/>
              </a:rPr>
              <a:t>Assíntota: Passa por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0) e tem inclinação de 40 </a:t>
            </a:r>
            <a:r>
              <a:rPr lang="pt-BR" dirty="0" err="1" smtClean="0">
                <a:latin typeface="Comic Sans MS" panose="030F0702030302020204" pitchFamily="66" charset="0"/>
              </a:rPr>
              <a:t>db</a:t>
            </a:r>
            <a:r>
              <a:rPr lang="pt-BR" dirty="0" smtClean="0">
                <a:latin typeface="Comic Sans MS" panose="030F0702030302020204" pitchFamily="66" charset="0"/>
              </a:rPr>
              <a:t>/</a:t>
            </a:r>
            <a:r>
              <a:rPr lang="pt-BR" dirty="0" err="1" smtClean="0">
                <a:latin typeface="Comic Sans MS" panose="030F0702030302020204" pitchFamily="66" charset="0"/>
              </a:rPr>
              <a:t>dec</a:t>
            </a:r>
            <a:r>
              <a:rPr lang="pt-BR" dirty="0" smtClean="0">
                <a:latin typeface="Comic Sans MS" panose="030F0702030302020204" pitchFamily="66" charset="0"/>
              </a:rPr>
              <a:t> para </a:t>
            </a:r>
            <a:r>
              <a:rPr lang="pt-BR" dirty="0" smtClean="0">
                <a:latin typeface="Symbol" panose="05050102010706020507" pitchFamily="18" charset="2"/>
              </a:rPr>
              <a:t>w </a:t>
            </a:r>
            <a:r>
              <a:rPr lang="pt-BR" dirty="0" smtClean="0">
                <a:latin typeface="Comic Sans MS" panose="030F0702030302020204" pitchFamily="66" charset="0"/>
              </a:rPr>
              <a:t>&gt;&gt;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a:t>
            </a:r>
            <a:endParaRPr lang="pt-BR" dirty="0"/>
          </a:p>
        </p:txBody>
      </p:sp>
      <p:sp>
        <p:nvSpPr>
          <p:cNvPr id="15" name="CaixaDeTexto 14"/>
          <p:cNvSpPr txBox="1"/>
          <p:nvPr/>
        </p:nvSpPr>
        <p:spPr>
          <a:xfrm>
            <a:off x="982637" y="3170328"/>
            <a:ext cx="2707640" cy="521970"/>
          </a:xfrm>
          <a:prstGeom prst="rect">
            <a:avLst/>
          </a:prstGeom>
          <a:solidFill>
            <a:srgbClr val="FFFFCC">
              <a:alpha val="50000"/>
            </a:srgbClr>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4" name="Caixa de Texto 3"/>
              <p:cNvSpPr txBox="1"/>
              <p:nvPr/>
            </p:nvSpPr>
            <p:spPr>
              <a:xfrm>
                <a:off x="9124950" y="517525"/>
                <a:ext cx="2709545" cy="462915"/>
              </a:xfrm>
              <a:prstGeom prst="rect">
                <a:avLst/>
              </a:prstGeom>
              <a:noFill/>
              <a:ln w="254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d>
                        <m:dPr>
                          <m:ctrlPr>
                            <a:rPr lang="pt-BR" altLang="pt-BR" sz="2000" b="1" i="1">
                              <a:latin typeface="Cambria Math" panose="02040503050406030204" pitchFamily="18" charset="0"/>
                              <a:ea typeface="Cambria Math" panose="02040503050406030204" pitchFamily="18" charset="0"/>
                            </a:rPr>
                          </m:ctrlPr>
                        </m:dPr>
                        <m:e>
                          <m:r>
                            <a:rPr lang="pt-BR" altLang="pt-BR" sz="2000" b="1">
                              <a:latin typeface="Cambria Math" panose="02040503050406030204" pitchFamily="18" charset="0"/>
                              <a:ea typeface="Cambria Math" panose="02040503050406030204" pitchFamily="18" charset="0"/>
                            </a:rPr>
                            <m:t>𝟏</m:t>
                          </m:r>
                          <m:r>
                            <a:rPr lang="pt-BR" altLang="pt-BR" sz="2000" b="1">
                              <a:latin typeface="Cambria Math" panose="02040503050406030204" pitchFamily="18" charset="0"/>
                              <a:ea typeface="Cambria Math" panose="02040503050406030204" pitchFamily="18" charset="0"/>
                            </a:rPr>
                            <m:t>−</m:t>
                          </m:r>
                          <m:f>
                            <m:fPr>
                              <m:type m:val="skw"/>
                              <m:ctrlPr>
                                <a:rPr lang="pt-BR" altLang="pt-BR" sz="2000" b="1" i="1">
                                  <a:latin typeface="Cambria Math" panose="02040503050406030204" pitchFamily="18" charset="0"/>
                                  <a:ea typeface="Cambria Math" panose="02040503050406030204" pitchFamily="18" charset="0"/>
                                </a:rPr>
                              </m:ctrlPr>
                            </m:fPr>
                            <m:num>
                              <m:r>
                                <a:rPr lang="pt-BR" altLang="pt-BR" sz="2000" b="1">
                                  <a:latin typeface="Cambria Math" panose="02040503050406030204" pitchFamily="18" charset="0"/>
                                  <a:ea typeface="Cambria Math" panose="02040503050406030204" pitchFamily="18" charset="0"/>
                                </a:rPr>
                                <m:t>𝐬</m:t>
                              </m:r>
                            </m:num>
                            <m:den>
                              <m:sSub>
                                <m:sSubPr>
                                  <m:ctrlPr>
                                    <a:rPr lang="pt-BR" altLang="pt-BR" sz="2000"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b="1">
                                      <a:latin typeface="Cambria Math" panose="02040503050406030204" pitchFamily="18" charset="0"/>
                                      <a:ea typeface="Cambria Math" panose="02040503050406030204" pitchFamily="18" charset="0"/>
                                      <a:cs typeface="Cambria Math" panose="02040503050406030204" pitchFamily="18" charset="0"/>
                                    </a:rPr>
                                    <m:t>𝐳</m:t>
                                  </m:r>
                                </m:e>
                                <m:sub>
                                  <m:r>
                                    <a:rPr lang="en-US" altLang="pt-BR" sz="2000" b="1">
                                      <a:latin typeface="Cambria Math" panose="02040503050406030204" pitchFamily="18" charset="0"/>
                                      <a:ea typeface="Cambria Math" panose="02040503050406030204" pitchFamily="18" charset="0"/>
                                      <a:cs typeface="Cambria Math" panose="02040503050406030204" pitchFamily="18" charset="0"/>
                                    </a:rPr>
                                    <m:t>𝟏</m:t>
                                  </m:r>
                                </m:sub>
                              </m:sSub>
                            </m:den>
                          </m:f>
                        </m:e>
                      </m:d>
                      <m:d>
                        <m:dPr>
                          <m:ctrlPr>
                            <a:rPr lang="pt-BR" altLang="pt-BR" sz="2000" b="1" i="1">
                              <a:latin typeface="Cambria Math" panose="02040503050406030204" pitchFamily="18" charset="0"/>
                              <a:ea typeface="Cambria Math" panose="02040503050406030204" pitchFamily="18" charset="0"/>
                            </a:rPr>
                          </m:ctrlPr>
                        </m:dPr>
                        <m:e>
                          <m:r>
                            <a:rPr lang="pt-BR" altLang="pt-BR" sz="2000" b="1">
                              <a:latin typeface="Cambria Math" panose="02040503050406030204" pitchFamily="18" charset="0"/>
                              <a:ea typeface="Cambria Math" panose="02040503050406030204" pitchFamily="18" charset="0"/>
                            </a:rPr>
                            <m:t>𝟏</m:t>
                          </m:r>
                          <m:r>
                            <a:rPr lang="pt-BR" altLang="pt-BR" sz="2000" b="1">
                              <a:latin typeface="Cambria Math" panose="02040503050406030204" pitchFamily="18" charset="0"/>
                              <a:ea typeface="Cambria Math" panose="02040503050406030204" pitchFamily="18" charset="0"/>
                            </a:rPr>
                            <m:t>−</m:t>
                          </m:r>
                          <m:f>
                            <m:fPr>
                              <m:type m:val="skw"/>
                              <m:ctrlPr>
                                <a:rPr lang="pt-BR" altLang="pt-BR" sz="2000" b="1" i="1">
                                  <a:latin typeface="Cambria Math" panose="02040503050406030204" pitchFamily="18" charset="0"/>
                                  <a:ea typeface="Cambria Math" panose="02040503050406030204" pitchFamily="18" charset="0"/>
                                </a:rPr>
                              </m:ctrlPr>
                            </m:fPr>
                            <m:num>
                              <m:r>
                                <a:rPr lang="pt-BR" altLang="pt-BR" sz="2000" b="1">
                                  <a:latin typeface="Cambria Math" panose="02040503050406030204" pitchFamily="18" charset="0"/>
                                  <a:ea typeface="Cambria Math" panose="02040503050406030204" pitchFamily="18" charset="0"/>
                                </a:rPr>
                                <m:t>𝐬</m:t>
                              </m:r>
                            </m:num>
                            <m:den>
                              <m:sSub>
                                <m:sSubPr>
                                  <m:ctrlPr>
                                    <a:rPr lang="pt-BR" altLang="pt-BR" sz="2000"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b="1">
                                      <a:latin typeface="Cambria Math" panose="02040503050406030204" pitchFamily="18" charset="0"/>
                                      <a:ea typeface="Cambria Math" panose="02040503050406030204" pitchFamily="18" charset="0"/>
                                      <a:cs typeface="Cambria Math" panose="02040503050406030204" pitchFamily="18" charset="0"/>
                                    </a:rPr>
                                    <m:t>𝐳</m:t>
                                  </m:r>
                                </m:e>
                                <m:sub>
                                  <m:r>
                                    <a:rPr lang="en-US" altLang="pt-BR" sz="2000" b="1">
                                      <a:latin typeface="Cambria Math" panose="02040503050406030204" pitchFamily="18" charset="0"/>
                                      <a:ea typeface="Cambria Math" panose="02040503050406030204" pitchFamily="18" charset="0"/>
                                      <a:cs typeface="Cambria Math" panose="02040503050406030204" pitchFamily="18" charset="0"/>
                                    </a:rPr>
                                    <m:t>𝟐</m:t>
                                  </m:r>
                                </m:sub>
                              </m:sSub>
                            </m:den>
                          </m:f>
                        </m:e>
                      </m:d>
                    </m:oMath>
                  </m:oMathPara>
                </a14:m>
                <a:endParaRPr lang="pt-BR" altLang="pt-BR" sz="2000" b="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9124950" y="517525"/>
                <a:ext cx="2709545" cy="462915"/>
              </a:xfrm>
              <a:prstGeom prst="rect">
                <a:avLst/>
              </a:prstGeom>
              <a:blipFill rotWithShape="1">
                <a:blip r:embed="rId3"/>
                <a:stretch>
                  <a:fillRect l="-469" t="-2743" r="-469" b="-2743"/>
                </a:stretch>
              </a:blipFill>
              <a:ln w="25400">
                <a:solidFill>
                  <a:srgbClr val="FFFF00"/>
                </a:solidFill>
              </a:ln>
            </p:spPr>
            <p:txBody>
              <a:bodyPr/>
              <a:lstStyle/>
              <a:p>
                <a:r>
                  <a:rPr lang="pt-BR" altLang="en-US">
                    <a:noFill/>
                  </a:rPr>
                  <a:t> </a:t>
                </a:r>
              </a:p>
            </p:txBody>
          </p:sp>
        </mc:Fallback>
      </mc:AlternateContent>
    </p:spTree>
  </p:cSld>
  <p:clrMapOvr>
    <a:masterClrMapping/>
  </p:clrMapOvr>
</p:sld>
</file>

<file path=ppt/slides/slide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41762" y="445743"/>
                <a:ext cx="11160125" cy="591060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z</a:t>
                </a:r>
                <a:r>
                  <a:rPr lang="pt-BR" altLang="pt-BR" sz="3200"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z</a:t>
                </a:r>
                <a:r>
                  <a:rPr lang="pt-BR" altLang="pt-BR" sz="3200"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fase</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d>
                        <m:d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&lt;&lt; </a:t>
                </a:r>
                <a:r>
                  <a:rPr lang="pt-BR" altLang="pt-BR" dirty="0" err="1" smtClean="0">
                    <a:latin typeface="Symbol" panose="05050102010706020507" pitchFamily="18" charset="2"/>
                    <a:ea typeface="Cambria Math" panose="02040503050406030204" pitchFamily="18" charset="0"/>
                  </a:rPr>
                  <a:t>w</a:t>
                </a:r>
                <a:r>
                  <a:rPr lang="pt-BR" altLang="pt-BR" baseline="-25000" dirty="0" err="1">
                    <a:latin typeface="Comic Sans MS" panose="030F0702030302020204" pitchFamily="66" charset="0"/>
                    <a:ea typeface="Cambria Math" panose="02040503050406030204" pitchFamily="18" charset="0"/>
                  </a:rPr>
                  <a:t>n</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𝜁𝜔</m:t>
                            </m:r>
                          </m:num>
                          <m:den>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den>
                        </m:f>
                      </m:e>
                    </m:d>
                    <m:r>
                      <a:rPr lang="pt-BR" altLang="pt-BR" b="0" i="1" smtClean="0">
                        <a:latin typeface="Cambria Math" panose="02040503050406030204" pitchFamily="18" charset="0"/>
                        <a:ea typeface="Cambria Math" panose="02040503050406030204" pitchFamily="18" charset="0"/>
                      </a:rPr>
                      <m:t>=</m:t>
                    </m:r>
                    <m:r>
                      <a:rPr lang="pt-BR" altLang="pt-BR">
                        <a:latin typeface="Cambria Math" panose="02040503050406030204" pitchFamily="18" charset="0"/>
                        <a:ea typeface="Cambria Math" panose="02040503050406030204" pitchFamily="18" charset="0"/>
                      </a:rPr>
                      <m:t>0</m:t>
                    </m:r>
                  </m:oMath>
                </a14:m>
                <a:endParaRPr lang="pt-BR" altLang="pt-BR" dirty="0">
                  <a:ea typeface="Cambria Math" panose="02040503050406030204" pitchFamily="18" charset="0"/>
                </a:endParaRPr>
              </a:p>
              <a:p>
                <a:pPr>
                  <a:lnSpc>
                    <a:spcPct val="120000"/>
                  </a:lnSpc>
                  <a:spcBef>
                    <a:spcPts val="0"/>
                  </a:spcBef>
                </a:pPr>
                <a:r>
                  <a:rPr lang="pt-BR" altLang="pt-BR" dirty="0" smtClean="0">
                    <a:latin typeface="Symbol" panose="05050102010706020507" pitchFamily="18" charset="2"/>
                    <a:ea typeface="Cambria Math" panose="02040503050406030204" pitchFamily="18" charset="0"/>
                    <a:sym typeface="+mn-ea"/>
                  </a:rPr>
                  <a:t>w</a:t>
                </a:r>
                <a:r>
                  <a:rPr lang="pt-BR" altLang="pt-BR" dirty="0" smtClean="0">
                    <a:latin typeface="Comic Sans MS" panose="030F0702030302020204" pitchFamily="66" charset="0"/>
                    <a:ea typeface="Cambria Math" panose="02040503050406030204" pitchFamily="18" charset="0"/>
                    <a:sym typeface="+mn-ea"/>
                  </a:rPr>
                  <a:t>=</a:t>
                </a:r>
                <a:r>
                  <a:rPr lang="pt-BR" altLang="pt-BR" dirty="0" err="1" smtClean="0">
                    <a:latin typeface="Symbol" panose="05050102010706020507" pitchFamily="18" charset="2"/>
                    <a:ea typeface="Cambria Math" panose="02040503050406030204" pitchFamily="18" charset="0"/>
                    <a:sym typeface="+mn-ea"/>
                  </a:rPr>
                  <a:t>w</a:t>
                </a:r>
                <a:r>
                  <a:rPr lang="pt-BR" altLang="pt-BR" baseline="-25000" dirty="0" err="1" smtClean="0">
                    <a:latin typeface="Comic Sans MS" panose="030F0702030302020204" pitchFamily="66" charset="0"/>
                    <a:ea typeface="Cambria Math" panose="02040503050406030204" pitchFamily="18" charset="0"/>
                    <a:sym typeface="+mn-ea"/>
                  </a:rPr>
                  <a:t>n  	</a:t>
                </a:r>
                <a:r>
                  <a:rPr lang="pt-BR" altLang="pt-BR" baseline="-25000" dirty="0">
                    <a:latin typeface="Comic Sans MS" panose="030F0702030302020204" pitchFamily="66" charset="0"/>
                    <a:ea typeface="Cambria Math" panose="02040503050406030204" pitchFamily="18" charset="0"/>
                  </a:rPr>
                  <a:t> </a:t>
                </a:r>
                <a:r>
                  <a:rPr lang="pt-BR" altLang="pt-BR"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num>
                          <m:den>
                            <m:r>
                              <a:rPr lang="en-US" altLang="pt-BR" i="1">
                                <a:latin typeface="Cambria Math" panose="02040503050406030204" pitchFamily="18" charset="0"/>
                                <a:ea typeface="Cambria Math" panose="02040503050406030204" pitchFamily="18" charset="0"/>
                                <a:cs typeface="Cambria Math" panose="02040503050406030204" pitchFamily="18" charset="0"/>
                              </a:rPr>
                              <m:t>0</m:t>
                            </m:r>
                          </m:den>
                        </m:f>
                      </m:e>
                    </m:d>
                    <m:r>
                      <a:rPr lang="pt-BR"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altLang="pt-BR" dirty="0" smtClean="0">
                    <a:latin typeface="Symbol" panose="05050102010706020507" pitchFamily="18" charset="2"/>
                    <a:ea typeface="Cambria Math" panose="02040503050406030204" pitchFamily="18" charset="0"/>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sym typeface="+mn-ea"/>
                  </a:rPr>
                  <a:t>w</a:t>
                </a:r>
                <a:r>
                  <a:rPr lang="pt-BR" altLang="pt-BR" dirty="0">
                    <a:latin typeface="Comic Sans MS" panose="030F0702030302020204" pitchFamily="66" charset="0"/>
                    <a:ea typeface="Cambria Math" panose="02040503050406030204" pitchFamily="18" charset="0"/>
                    <a:sym typeface="+mn-ea"/>
                  </a:rPr>
                  <a:t> &gt;&gt; </a:t>
                </a:r>
                <a:r>
                  <a:rPr lang="pt-BR" altLang="pt-BR" dirty="0" err="1">
                    <a:latin typeface="Symbol" panose="05050102010706020507" pitchFamily="18" charset="2"/>
                    <a:ea typeface="Cambria Math" panose="02040503050406030204" pitchFamily="18" charset="0"/>
                    <a:sym typeface="+mn-ea"/>
                  </a:rPr>
                  <a:t>w</a:t>
                </a:r>
                <a:r>
                  <a:rPr lang="pt-BR" altLang="pt-BR" baseline="-25000" dirty="0" err="1">
                    <a:latin typeface="Comic Sans MS" panose="030F0702030302020204" pitchFamily="66" charset="0"/>
                    <a:ea typeface="Cambria Math" panose="02040503050406030204" pitchFamily="18" charset="0"/>
                    <a:sym typeface="+mn-ea"/>
                  </a:rPr>
                  <a:t>n</a:t>
                </a:r>
                <a:r>
                  <a:rPr lang="pt-BR" altLang="pt-BR" baseline="-25000" dirty="0">
                    <a:latin typeface="Comic Sans MS" panose="030F0702030302020204" pitchFamily="66" charset="0"/>
                    <a:ea typeface="Cambria Math" panose="02040503050406030204" pitchFamily="18" charset="0"/>
                    <a:sym typeface="+mn-ea"/>
                  </a:rPr>
                  <a:t> </a:t>
                </a:r>
                <a:r>
                  <a:rPr lang="pt-BR" altLang="pt-BR" baseline="-25000" dirty="0" smtClean="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num>
                          <m:den>
                            <m:r>
                              <a:rPr lang="en-US" altLang="pt-BR" i="1">
                                <a:latin typeface="Cambria Math" panose="02040503050406030204" pitchFamily="18" charset="0"/>
                                <a:ea typeface="Cambria Math" panose="02040503050406030204" pitchFamily="18" charset="0"/>
                                <a:cs typeface="Cambria Math" panose="02040503050406030204" pitchFamily="18" charset="0"/>
                              </a:rPr>
                              <m:t>𝜔</m:t>
                            </m:r>
                          </m:den>
                        </m:f>
                      </m:e>
                    </m:d>
                    <m:r>
                      <a:rPr lang="pt-BR" altLang="pt-BR" b="0" i="1" smtClean="0">
                        <a:latin typeface="Cambria Math" panose="02040503050406030204" pitchFamily="18" charset="0"/>
                        <a:ea typeface="Cambria Math" panose="02040503050406030204" pitchFamily="18" charset="0"/>
                      </a:rPr>
                      <m: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oMath>
                </a14:m>
                <a:endParaRPr lang="pt-BR" altLang="pt-BR" dirty="0">
                  <a:ea typeface="Cambria Math" panose="02040503050406030204" pitchFamily="18" charset="0"/>
                </a:endParaRPr>
              </a:p>
              <a:p>
                <a:pPr marL="0" indent="0">
                  <a:lnSpc>
                    <a:spcPct val="120000"/>
                  </a:lnSpc>
                  <a:spcBef>
                    <a:spcPts val="0"/>
                  </a:spcBef>
                  <a:buNone/>
                </a:pPr>
                <a:endParaRPr lang="pt-BR"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41762" y="445743"/>
                <a:ext cx="11160125" cy="5910607"/>
              </a:xfrm>
              <a:prstGeom prst="rect">
                <a:avLst/>
              </a:prstGeom>
              <a:blipFill rotWithShape="1">
                <a:blip r:embed="rId1"/>
                <a:stretch>
                  <a:fillRect l="-4" t="-10" r="4"/>
                </a:stretch>
              </a:blipFill>
            </p:spPr>
            <p:txBody>
              <a:bodyPr/>
              <a:lstStyle/>
              <a:p>
                <a:r>
                  <a:rPr lang="pt-BR" altLang="en-US">
                    <a:noFill/>
                  </a:rPr>
                  <a:t> </a:t>
                </a:r>
              </a:p>
            </p:txBody>
          </p:sp>
        </mc:Fallback>
      </mc:AlternateContent>
    </p:spTree>
  </p:cSld>
  <p:clrMapOvr>
    <a:masterClrMapping/>
  </p:clrMapOvr>
</p:sld>
</file>

<file path=ppt/slides/slide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Espaço Reservado para Conteúdo 2"/>
              <p:cNvSpPr txBox="1"/>
              <p:nvPr/>
            </p:nvSpPr>
            <p:spPr>
              <a:xfrm>
                <a:off x="338455" y="4426585"/>
                <a:ext cx="11015345" cy="205676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Como o par de zeros complexos somam dois, para </a:t>
                </a: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&gt;&gt; </a:t>
                </a:r>
                <a:r>
                  <a:rPr lang="pt-BR" altLang="pt-BR" sz="2400" dirty="0" err="1">
                    <a:latin typeface="Symbol" panose="05050102010706020507" pitchFamily="18" charset="2"/>
                    <a:ea typeface="Cambria Math" panose="02040503050406030204" pitchFamily="18" charset="0"/>
                    <a:sym typeface="+mn-ea"/>
                  </a:rPr>
                  <a:t>w</a:t>
                </a:r>
                <a:r>
                  <a:rPr lang="pt-BR" altLang="pt-BR" sz="2400" baseline="-25000" dirty="0" err="1">
                    <a:latin typeface="Comic Sans MS" panose="030F0702030302020204" pitchFamily="66" charset="0"/>
                    <a:ea typeface="Cambria Math" panose="02040503050406030204" pitchFamily="18" charset="0"/>
                    <a:sym typeface="+mn-ea"/>
                  </a:rPr>
                  <a:t>n</a:t>
                </a:r>
                <a:r>
                  <a:rPr lang="pt-BR" altLang="pt-BR" sz="2400" dirty="0" err="1">
                    <a:latin typeface="Comic Sans MS" panose="030F0702030302020204" pitchFamily="66" charset="0"/>
                    <a:ea typeface="Cambria Math" panose="02040503050406030204" pitchFamily="18" charset="0"/>
                    <a:sym typeface="+mn-ea"/>
                  </a:rPr>
                  <a:t> teremos fase de      2</a:t>
                </a:r>
                <a:r>
                  <a:rPr lang="pt-BR" altLang="pt-BR" sz="2400" dirty="0" err="1">
                    <a:latin typeface="Symbol" panose="05050102010706020507" charset="0"/>
                    <a:ea typeface="Cambria Math" panose="02040503050406030204" pitchFamily="18" charset="0"/>
                    <a:cs typeface="Symbol" panose="05050102010706020507" charset="0"/>
                    <a:sym typeface="+mn-ea"/>
                  </a:rPr>
                  <a:t>(p</a:t>
                </a:r>
                <a:r>
                  <a:rPr lang="pt-BR" altLang="pt-BR" sz="2400" dirty="0" err="1">
                    <a:latin typeface="Comic Sans MS" panose="030F0702030302020204" pitchFamily="66" charset="0"/>
                    <a:ea typeface="Cambria Math" panose="02040503050406030204" pitchFamily="18" charset="0"/>
                    <a:cs typeface="Comic Sans MS" panose="030F0702030302020204" pitchFamily="66" charset="0"/>
                    <a:sym typeface="+mn-ea"/>
                  </a:rPr>
                  <a:t>/2) = </a:t>
                </a:r>
                <a:r>
                  <a:rPr lang="pt-BR" altLang="pt-BR" sz="2400" dirty="0" err="1">
                    <a:latin typeface="Symbol" panose="05050102010706020507" charset="0"/>
                    <a:ea typeface="Cambria Math" panose="02040503050406030204" pitchFamily="18" charset="0"/>
                    <a:cs typeface="Symbol" panose="05050102010706020507" charset="0"/>
                    <a:sym typeface="+mn-ea"/>
                  </a:rPr>
                  <a:t>p</a:t>
                </a:r>
                <a:endParaRPr lang="pt-BR" altLang="pt-BR" sz="2400" dirty="0" err="1">
                  <a:latin typeface="Symbol" panose="05050102010706020507" charset="0"/>
                  <a:ea typeface="Cambria Math" panose="02040503050406030204" pitchFamily="18" charset="0"/>
                  <a:cs typeface="Symbol" panose="05050102010706020507" charset="0"/>
                  <a:sym typeface="+mn-ea"/>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rPr>
                  <a:t> aumenta, a mudança de fase é mais suave</a:t>
                </a:r>
                <a:endParaRPr lang="pt-BR" altLang="en-US" sz="2400">
                  <a:latin typeface="Comic Sans MS" panose="030F0702030302020204" pitchFamily="66" charset="0"/>
                  <a:ea typeface="Cambria Math" panose="02040503050406030204" pitchFamily="18" charset="0"/>
                  <a:cs typeface="Comic Sans MS" panose="030F0702030302020204" pitchFamily="66" charset="0"/>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sym typeface="+mn-ea"/>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sym typeface="+mn-ea"/>
                  </a:rPr>
                  <a:t> a mudança de fase é abrupta</a:t>
                </a:r>
                <a:endParaRPr lang="pt-BR" altLang="pt-BR" sz="2400"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338455" y="4426585"/>
                <a:ext cx="11015345" cy="2056765"/>
              </a:xfrm>
              <a:prstGeom prst="rect">
                <a:avLst/>
              </a:prstGeom>
              <a:blipFill rotWithShape="1">
                <a:blip r:embed="rId1"/>
                <a:stretch>
                  <a:fillRect/>
                </a:stretch>
              </a:blipFill>
            </p:spPr>
            <p:txBody>
              <a:bodyPr/>
              <a:lstStyle/>
              <a:p>
                <a:r>
                  <a:rPr lang="pt-BR" altLang="en-US">
                    <a:noFill/>
                  </a:rPr>
                  <a:t> </a:t>
                </a:r>
              </a:p>
            </p:txBody>
          </p:sp>
        </mc:Fallback>
      </mc:AlternateContent>
      <p:pic>
        <p:nvPicPr>
          <p:cNvPr id="6" name="Imagem 5"/>
          <p:cNvPicPr>
            <a:picLocks noChangeAspect="1"/>
          </p:cNvPicPr>
          <p:nvPr/>
        </p:nvPicPr>
        <p:blipFill>
          <a:blip r:embed="rId2"/>
          <a:srcRect l="1630" t="3777" r="609"/>
          <a:stretch>
            <a:fillRect/>
          </a:stretch>
        </p:blipFill>
        <p:spPr>
          <a:xfrm>
            <a:off x="810895" y="524510"/>
            <a:ext cx="10362565" cy="3846195"/>
          </a:xfrm>
          <a:prstGeom prst="rect">
            <a:avLst/>
          </a:prstGeom>
        </p:spPr>
      </p:pic>
      <p:sp>
        <p:nvSpPr>
          <p:cNvPr id="7" name="Forma livre 6"/>
          <p:cNvSpPr/>
          <p:nvPr/>
        </p:nvSpPr>
        <p:spPr>
          <a:xfrm>
            <a:off x="1674495" y="1096645"/>
            <a:ext cx="9732645" cy="1991995"/>
          </a:xfrm>
          <a:custGeom>
            <a:avLst/>
            <a:gdLst>
              <a:gd name="connisteX0" fmla="*/ 0 w 9732645"/>
              <a:gd name="connsiteY0" fmla="*/ 1991995 h 1991995"/>
              <a:gd name="connisteX1" fmla="*/ 4677410 w 9732645"/>
              <a:gd name="connsiteY1" fmla="*/ 1991995 h 1991995"/>
              <a:gd name="connisteX2" fmla="*/ 4662170 w 9732645"/>
              <a:gd name="connsiteY2" fmla="*/ 0 h 1991995"/>
              <a:gd name="connisteX3" fmla="*/ 9732645 w 9732645"/>
              <a:gd name="connsiteY3" fmla="*/ 0 h 1991995"/>
            </a:gdLst>
            <a:ahLst/>
            <a:cxnLst>
              <a:cxn ang="0">
                <a:pos x="connisteX0" y="connsiteY0"/>
              </a:cxn>
              <a:cxn ang="0">
                <a:pos x="connisteX1" y="connsiteY1"/>
              </a:cxn>
              <a:cxn ang="0">
                <a:pos x="connisteX2" y="connsiteY2"/>
              </a:cxn>
              <a:cxn ang="0">
                <a:pos x="connisteX3" y="connsiteY3"/>
              </a:cxn>
            </a:cxnLst>
            <a:rect l="l" t="t" r="r" b="b"/>
            <a:pathLst>
              <a:path w="9732645" h="1991995">
                <a:moveTo>
                  <a:pt x="0" y="1991995"/>
                </a:moveTo>
                <a:lnTo>
                  <a:pt x="4677410" y="1991995"/>
                </a:lnTo>
                <a:lnTo>
                  <a:pt x="4662170" y="0"/>
                </a:lnTo>
                <a:lnTo>
                  <a:pt x="9732645" y="0"/>
                </a:ln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8" name="Caixa de Texto 7"/>
              <p:cNvSpPr txBox="1"/>
              <p:nvPr/>
            </p:nvSpPr>
            <p:spPr>
              <a:xfrm>
                <a:off x="7009765" y="636270"/>
                <a:ext cx="1268730" cy="460375"/>
              </a:xfrm>
              <a:prstGeom prst="rect">
                <a:avLst/>
              </a:prstGeom>
              <a:noFill/>
            </p:spPr>
            <p:txBody>
              <a:bodyPr wrap="squar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7009765" y="636270"/>
                <a:ext cx="1268730"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263525" y="570865"/>
                <a:ext cx="11603355"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positiva)</a:t>
                </a: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 </a:t>
                </a:r>
                <a14:m>
                  <m:oMath xmlns:m="http://schemas.openxmlformats.org/officeDocument/2006/math">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r>
                  <a:rPr lang="pt-BR" altLang="pt-BR">
                    <a:latin typeface="Cambria Math" panose="02040503050406030204" pitchFamily="18" charset="0"/>
                    <a:ea typeface="Cambria Math" panose="02040503050406030204" pitchFamily="18" charset="0"/>
                  </a:rPr>
                  <a:t>e </a:t>
                </a:r>
                <a14:m>
                  <m:oMath xmlns:m="http://schemas.openxmlformats.org/officeDocument/2006/math">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a14:m>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263525" y="570865"/>
                <a:ext cx="11603355" cy="2637155"/>
              </a:xfrm>
              <a:prstGeom prst="rect">
                <a:avLst/>
              </a:prstGeom>
              <a:blipFill rotWithShape="1">
                <a:blip r:embed="rId1"/>
                <a:stretch>
                  <a:fillRect b="-3961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16"/>
              <p:cNvSpPr txBox="1"/>
              <p:nvPr/>
            </p:nvSpPr>
            <p:spPr>
              <a:xfrm>
                <a:off x="5793740" y="3746500"/>
                <a:ext cx="3738880"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5793740" y="3746500"/>
                <a:ext cx="3738880" cy="579120"/>
              </a:xfrm>
              <a:prstGeom prst="rect">
                <a:avLst/>
              </a:prstGeom>
              <a:blipFill rotWithShape="1">
                <a:blip r:embed="rId2"/>
                <a:stretch>
                  <a:fillRect r="-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17"/>
              <p:cNvSpPr txBox="1"/>
              <p:nvPr/>
            </p:nvSpPr>
            <p:spPr>
              <a:xfrm>
                <a:off x="5417820" y="4656455"/>
                <a:ext cx="5212080"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𝑐𝑜𝑚𝑝𝑙𝑒𝑥𝑜𝑠</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5417820" y="4656455"/>
                <a:ext cx="5212080" cy="521970"/>
              </a:xfrm>
              <a:prstGeom prst="rect">
                <a:avLst/>
              </a:prstGeom>
              <a:blipFill rotWithShape="1">
                <a:blip r:embed="rId3"/>
                <a:stretch>
                  <a:fillRect r="-14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5793740" y="5509260"/>
                <a:ext cx="384111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𝑟𝑒𝑎𝑖𝑠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793740" y="5509260"/>
                <a:ext cx="3841115" cy="521970"/>
              </a:xfrm>
              <a:prstGeom prst="rect">
                <a:avLst/>
              </a:prstGeom>
              <a:blipFill rotWithShape="1">
                <a:blip r:embed="rId4"/>
                <a:stretch>
                  <a:fillRect r="-198"/>
                </a:stretch>
              </a:blipFill>
            </p:spPr>
            <p:txBody>
              <a:bodyPr/>
              <a:lstStyle/>
              <a:p>
                <a:r>
                  <a:rPr lang="pt-BR" altLang="en-US">
                    <a:noFill/>
                  </a:rPr>
                  <a:t> </a:t>
                </a:r>
              </a:p>
            </p:txBody>
          </p:sp>
        </mc:Fallback>
      </mc:AlternateContent>
      <p:cxnSp>
        <p:nvCxnSpPr>
          <p:cNvPr id="4" name="Conector de Seta Reta 3"/>
          <p:cNvCxnSpPr/>
          <p:nvPr/>
        </p:nvCxnSpPr>
        <p:spPr>
          <a:xfrm flipH="1" flipV="1">
            <a:off x="1588135" y="5090160"/>
            <a:ext cx="2603500" cy="13335"/>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V="1">
            <a:off x="2302510" y="3597275"/>
            <a:ext cx="12700" cy="287147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flipH="1">
            <a:off x="3343910" y="3827780"/>
            <a:ext cx="514985" cy="460375"/>
          </a:xfrm>
          <a:prstGeom prst="rect">
            <a:avLst/>
          </a:prstGeom>
          <a:noFill/>
        </p:spPr>
        <p:txBody>
          <a:bodyPr wrap="square" rtlCol="0">
            <a:spAutoFit/>
          </a:bodyPr>
          <a:lstStyle/>
          <a:p>
            <a:r>
              <a:rPr lang="pt-BR" altLang="en-US" sz="2400"/>
              <a:t>z</a:t>
            </a:r>
            <a:r>
              <a:rPr lang="pt-BR" altLang="en-US" sz="2400" baseline="-25000"/>
              <a:t>1</a:t>
            </a:r>
            <a:endParaRPr lang="pt-BR" altLang="en-US" sz="2400" baseline="-25000"/>
          </a:p>
        </p:txBody>
      </p:sp>
      <p:cxnSp>
        <p:nvCxnSpPr>
          <p:cNvPr id="8" name="Conector de Seta Reta 7"/>
          <p:cNvCxnSpPr/>
          <p:nvPr/>
        </p:nvCxnSpPr>
        <p:spPr>
          <a:xfrm flipV="1">
            <a:off x="2302510" y="4250690"/>
            <a:ext cx="1041400" cy="829945"/>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a:off x="2278380" y="5080635"/>
            <a:ext cx="1065530" cy="890905"/>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rot="10800000" flipH="1" flipV="1">
            <a:off x="3173095" y="5911850"/>
            <a:ext cx="695325" cy="460375"/>
          </a:xfrm>
          <a:prstGeom prst="rect">
            <a:avLst/>
          </a:prstGeom>
          <a:noFill/>
        </p:spPr>
        <p:txBody>
          <a:bodyPr wrap="square" rtlCol="0">
            <a:spAutoFit/>
          </a:bodyPr>
          <a:lstStyle/>
          <a:p>
            <a:r>
              <a:rPr lang="pt-BR" altLang="en-US" sz="2400"/>
              <a:t>z</a:t>
            </a:r>
            <a:r>
              <a:rPr lang="pt-BR" altLang="en-US" sz="2400" baseline="-25000"/>
              <a:t>2</a:t>
            </a:r>
            <a:endParaRPr lang="pt-BR" altLang="en-US" sz="2400" baseline="-25000"/>
          </a:p>
        </p:txBody>
      </p:sp>
      <p:sp>
        <p:nvSpPr>
          <p:cNvPr id="11" name="Caixa de Texto 10"/>
          <p:cNvSpPr txBox="1"/>
          <p:nvPr/>
        </p:nvSpPr>
        <p:spPr>
          <a:xfrm flipH="1">
            <a:off x="2784475" y="4424045"/>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flipV="1">
            <a:off x="1369060" y="4265930"/>
            <a:ext cx="2489835" cy="1524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3343910" y="4158615"/>
            <a:ext cx="0" cy="187261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 name="Caixa de Texto 13"/>
          <p:cNvSpPr txBox="1"/>
          <p:nvPr/>
        </p:nvSpPr>
        <p:spPr>
          <a:xfrm flipH="1">
            <a:off x="1726565" y="4404360"/>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5" name="Caixa de Texto 14"/>
          <p:cNvSpPr txBox="1"/>
          <p:nvPr/>
        </p:nvSpPr>
        <p:spPr>
          <a:xfrm flipH="1">
            <a:off x="2559050" y="4960620"/>
            <a:ext cx="676275" cy="52197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p:sp>
        <p:nvSpPr>
          <p:cNvPr id="16" name="Forma livre 15"/>
          <p:cNvSpPr/>
          <p:nvPr/>
        </p:nvSpPr>
        <p:spPr>
          <a:xfrm flipH="1">
            <a:off x="2607945" y="4871720"/>
            <a:ext cx="88900" cy="218440"/>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flipH="1">
            <a:off x="2642235" y="4745990"/>
            <a:ext cx="304800" cy="369570"/>
          </a:xfrm>
          <a:prstGeom prst="rect">
            <a:avLst/>
          </a:prstGeom>
          <a:noFill/>
        </p:spPr>
        <p:txBody>
          <a:bodyPr wrap="non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spTree>
  </p:cSld>
  <p:clrMapOvr>
    <a:masterClrMapping/>
  </p:clrMapOvr>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9" name="Grupo 8"/>
          <p:cNvGrpSpPr/>
          <p:nvPr/>
        </p:nvGrpSpPr>
        <p:grpSpPr>
          <a:xfrm>
            <a:off x="510540" y="2315210"/>
            <a:ext cx="11170920" cy="4135120"/>
            <a:chOff x="1811" y="2644"/>
            <a:chExt cx="17592" cy="6512"/>
          </a:xfrm>
        </p:grpSpPr>
        <p:pic>
          <p:nvPicPr>
            <p:cNvPr id="8" name="Imagem 7"/>
            <p:cNvPicPr>
              <a:picLocks noChangeAspect="1"/>
            </p:cNvPicPr>
            <p:nvPr/>
          </p:nvPicPr>
          <p:blipFill>
            <a:blip r:embed="rId1"/>
            <a:srcRect t="2125" r="-2471"/>
            <a:stretch>
              <a:fillRect/>
            </a:stretch>
          </p:blipFill>
          <p:spPr>
            <a:xfrm>
              <a:off x="1811" y="2644"/>
              <a:ext cx="17592" cy="6512"/>
            </a:xfrm>
            <a:prstGeom prst="rect">
              <a:avLst/>
            </a:prstGeom>
          </p:spPr>
        </p:pic>
        <p:cxnSp>
          <p:nvCxnSpPr>
            <p:cNvPr id="6" name="Conector Reto 5"/>
            <p:cNvCxnSpPr/>
            <p:nvPr/>
          </p:nvCxnSpPr>
          <p:spPr>
            <a:xfrm flipV="1">
              <a:off x="6296" y="2678"/>
              <a:ext cx="12571" cy="5442"/>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sp>
        <p:nvSpPr>
          <p:cNvPr id="4" name="Espaço Reservado para Conteúdo 2"/>
          <p:cNvSpPr txBox="1"/>
          <p:nvPr/>
        </p:nvSpPr>
        <p:spPr>
          <a:xfrm>
            <a:off x="147320" y="570865"/>
            <a:ext cx="11719560" cy="188277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positiva) </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600"/>
              </a:spcAft>
              <a:buNone/>
            </a:pPr>
            <a:r>
              <a:rPr lang="pt-BR" altLang="en-US" b="1" dirty="0" smtClean="0">
                <a:latin typeface="Comic Sans MS" panose="030F0702030302020204" pitchFamily="66" charset="0"/>
                <a:ea typeface="Cambria Math" panose="02040503050406030204" pitchFamily="18" charset="0"/>
                <a:cs typeface="Comic Sans MS" panose="030F0702030302020204" pitchFamily="66" charset="0"/>
              </a:rPr>
              <a:t>Modulo</a:t>
            </a:r>
            <a:endParaRPr lang="pt-BR" altLang="en-US"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9"/>
          <p:cNvSpPr txBox="1"/>
          <p:nvPr/>
        </p:nvSpPr>
        <p:spPr>
          <a:xfrm>
            <a:off x="8565475" y="3541415"/>
            <a:ext cx="3371436" cy="523220"/>
          </a:xfrm>
          <a:prstGeom prst="rect">
            <a:avLst/>
          </a:prstGeom>
          <a:solidFill>
            <a:srgbClr val="FFFFCC">
              <a:alpha val="58000"/>
            </a:srgbClr>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smtClean="0">
                <a:latin typeface="Symbol" panose="05050102010706020507" pitchFamily="18" charset="2"/>
              </a:rPr>
              <a:t> </a:t>
            </a:r>
            <a:r>
              <a:rPr lang="pt-BR" sz="2800" dirty="0" err="1">
                <a:latin typeface="Symbol" panose="05050102010706020507" pitchFamily="18" charset="2"/>
              </a:rPr>
              <a:t>w</a:t>
            </a:r>
            <a:r>
              <a:rPr lang="pt-BR" sz="2800" baseline="-25000" dirty="0" err="1">
                <a:latin typeface="Comic Sans MS" panose="030F0702030302020204" pitchFamily="66" charset="0"/>
              </a:rPr>
              <a:t>n</a:t>
            </a:r>
            <a:r>
              <a:rPr lang="pt-BR" sz="2800" baseline="-25000" dirty="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r>
              <a:rPr lang="pt-BR" sz="2800" dirty="0" smtClean="0">
                <a:latin typeface="Comic Sans MS" panose="030F0702030302020204" pitchFamily="66" charset="0"/>
              </a:rPr>
              <a:t>s</a:t>
            </a:r>
            <a:r>
              <a:rPr lang="pt-BR" sz="2800" baseline="30000" dirty="0" smtClean="0">
                <a:latin typeface="Comic Sans MS" panose="030F0702030302020204" pitchFamily="66" charset="0"/>
              </a:rPr>
              <a:t>2</a:t>
            </a:r>
            <a:r>
              <a:rPr lang="pt-BR" sz="2800" dirty="0" smtClean="0">
                <a:latin typeface="Comic Sans MS" panose="030F0702030302020204" pitchFamily="66" charset="0"/>
              </a:rPr>
              <a: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endParaRPr lang="pt-BR" sz="2800" dirty="0">
              <a:latin typeface="Symbol" panose="05050102010706020507" pitchFamily="18" charset="2"/>
            </a:endParaRPr>
          </a:p>
        </p:txBody>
      </p:sp>
      <p:sp>
        <p:nvSpPr>
          <p:cNvPr id="11" name="CaixaDeTexto 10"/>
          <p:cNvSpPr txBox="1"/>
          <p:nvPr/>
        </p:nvSpPr>
        <p:spPr>
          <a:xfrm>
            <a:off x="1142294" y="3936375"/>
            <a:ext cx="2741456" cy="523220"/>
          </a:xfrm>
          <a:prstGeom prst="rect">
            <a:avLst/>
          </a:prstGeom>
          <a:solidFill>
            <a:srgbClr val="FFFFCC">
              <a:alpha val="50000"/>
            </a:srgbClr>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0</a:t>
            </a:r>
            <a:endParaRPr lang="pt-BR" sz="2800" dirty="0">
              <a:latin typeface="Symbol" panose="05050102010706020507" pitchFamily="18" charset="2"/>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Reto 74"/>
          <p:cNvCxnSpPr/>
          <p:nvPr/>
        </p:nvCxnSpPr>
        <p:spPr>
          <a:xfrm>
            <a:off x="6679485" y="43506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5730861" y="4905203"/>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668806" y="2697837"/>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485672" y="3798258"/>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3818744" y="2318535"/>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9042109" y="293278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034441" y="502042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3160106" y="293295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5967618" y="503888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5314258" y="376666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9280839" y="348945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812818" y="583312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2278281" y="354680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8101111" y="197881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4105275" y="491490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6645910" y="424116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6645910" y="424116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105211" y="3717126"/>
            <a:ext cx="2160000" cy="216000"/>
            <a:chOff x="3836931" y="3524056"/>
            <a:chExt cx="2160210" cy="255373"/>
          </a:xfrm>
        </p:grpSpPr>
        <p:cxnSp>
          <p:nvCxnSpPr>
            <p:cNvPr id="32"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4447540" y="388302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447540" y="388302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206750" y="4037845"/>
            <a:ext cx="1511999" cy="234950"/>
            <a:chOff x="4089841" y="3480574"/>
            <a:chExt cx="1512147" cy="255373"/>
          </a:xfrm>
        </p:grpSpPr>
        <p:cxnSp>
          <p:nvCxnSpPr>
            <p:cNvPr id="59" name="Conector Reto 79"/>
            <p:cNvCxnSpPr/>
            <p:nvPr/>
          </p:nvCxnSpPr>
          <p:spPr>
            <a:xfrm flipV="1">
              <a:off x="4089841" y="3602947"/>
              <a:ext cx="151214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48057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4" name="Grupo 63"/>
          <p:cNvGrpSpPr/>
          <p:nvPr/>
        </p:nvGrpSpPr>
        <p:grpSpPr>
          <a:xfrm flipH="1">
            <a:off x="4880779" y="3316484"/>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69"/>
          <p:cNvCxnSpPr/>
          <p:nvPr/>
        </p:nvCxnSpPr>
        <p:spPr>
          <a:xfrm flipV="1">
            <a:off x="3961130" y="401256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4151630" y="342392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137025" y="401256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3536950" y="392684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5" name="Conector Reto 69"/>
          <p:cNvCxnSpPr/>
          <p:nvPr/>
        </p:nvCxnSpPr>
        <p:spPr>
          <a:xfrm flipV="1">
            <a:off x="3961130" y="392684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Forma livre 5"/>
          <p:cNvSpPr/>
          <p:nvPr/>
        </p:nvSpPr>
        <p:spPr>
          <a:xfrm>
            <a:off x="5222240" y="356171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5723890" y="2722880"/>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723890" y="2722880"/>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39" name="Caixa de Texto 23"/>
          <p:cNvSpPr txBox="1"/>
          <p:nvPr/>
        </p:nvSpPr>
        <p:spPr>
          <a:xfrm>
            <a:off x="8705367" y="268123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2836533" y="268033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7" name="CaixaDeTexto 45"/>
              <p:cNvSpPr txBox="1"/>
              <p:nvPr/>
            </p:nvSpPr>
            <p:spPr>
              <a:xfrm>
                <a:off x="414655" y="142875"/>
                <a:ext cx="11240770" cy="199771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a:p>
                <a:pPr indent="0" algn="l">
                  <a:spcBef>
                    <a:spcPts val="600"/>
                  </a:spcBef>
                  <a:spcAft>
                    <a:spcPts val="600"/>
                  </a:spcAft>
                  <a:buFont typeface="+mj-lt"/>
                  <a:buNone/>
                </a:pPr>
                <a:r>
                  <a:rPr lang="pt-BR" altLang="en-US" sz="2800" dirty="0">
                    <a:latin typeface="Cambria Math" panose="02040503050406030204" pitchFamily="18" charset="0"/>
                    <a:cs typeface="Cambria Math" panose="02040503050406030204" pitchFamily="18" charset="0"/>
                  </a:rPr>
                  <a:t>(</a:t>
                </a:r>
                <a14:m>
                  <m:oMath xmlns:m="http://schemas.openxmlformats.org/officeDocument/2006/math">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den>
                    </m:f>
                  </m:oMath>
                </a14:m>
                <a:r>
                  <a:rPr lang="pt-BR" altLang="en-US" sz="2400" i="1" dirty="0">
                    <a:latin typeface="Cambria Math" panose="02040503050406030204" pitchFamily="18" charset="0"/>
                    <a:cs typeface="Cambria Math" panose="02040503050406030204" pitchFamily="18" charset="0"/>
                  </a:rPr>
                  <a:t> ,     </a:t>
                </a:r>
                <a14:m>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r</m:t>
                        </m:r>
                      </m:e>
                      <m:sub>
                        <m:r>
                          <a:rPr lang="en-US" altLang="pt-BR"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r>
                      <a:rPr lang="en-US" altLang="pt-BR" sz="3200" smtClean="0">
                        <a:latin typeface="Cambria Math" panose="02040503050406030204" pitchFamily="18" charset="0"/>
                        <a:ea typeface="Cambria Math" panose="02040503050406030204" pitchFamily="18" charset="0"/>
                        <a:sym typeface="Symbol" panose="05050102010706020507" charset="0"/>
                      </a:rPr>
                      <m:t>=</m:t>
                    </m:r>
                    <m:f>
                      <m:f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V</m:t>
                            </m:r>
                          </m:e>
                          <m:sub>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A</m:t>
                            </m:r>
                          </m:sub>
                        </m:sSub>
                      </m:num>
                      <m:den>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I</m:t>
                            </m:r>
                          </m:e>
                          <m:sub>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PRec</m:t>
                            </m:r>
                          </m:sub>
                        </m:sSub>
                      </m:den>
                    </m:f>
                  </m:oMath>
                </a14:m>
                <a:r>
                  <a:rPr lang="pt-BR" altLang="en-US" sz="32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𝜏</m:t>
                    </m:r>
                    <m:r>
                      <a:rPr lang="en-US" altLang="pt-BR" sz="3200" i="1" baseline="-25000">
                        <a:latin typeface="Cambria Math" panose="02040503050406030204" pitchFamily="18" charset="0"/>
                        <a:cs typeface="Cambria Math" panose="02040503050406030204" pitchFamily="18" charset="0"/>
                      </a:rPr>
                      <m:t>𝐹</m:t>
                    </m:r>
                  </m:oMath>
                </a14:m>
                <a:r>
                  <a:rPr lang="pt-BR" altLang="en-US" sz="2400" dirty="0">
                    <a:latin typeface="Comic Sans MS" panose="030F0702030302020204" pitchFamily="66" charset="0"/>
                    <a:cs typeface="Comic Sans MS" panose="030F0702030302020204" pitchFamily="66" charset="0"/>
                  </a:rPr>
                  <a:t>,   </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jE</a:t>
                </a:r>
                <a:r>
                  <a:rPr lang="pt-BR" altLang="en-US" sz="2400" dirty="0">
                    <a:latin typeface="Comic Sans MS" panose="030F0702030302020204" pitchFamily="66" charset="0"/>
                    <a:cs typeface="Comic Sans MS" panose="030F0702030302020204" pitchFamily="66" charset="0"/>
                  </a:rPr>
                  <a:t>) </a:t>
                </a:r>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14655" y="142875"/>
                <a:ext cx="11240770" cy="1997710"/>
              </a:xfrm>
              <a:prstGeom prst="rect">
                <a:avLst/>
              </a:prstGeom>
              <a:blipFill rotWithShape="1">
                <a:blip r:embed="rId4"/>
                <a:stretch>
                  <a:fillRect b="-350"/>
                </a:stretch>
              </a:blipFill>
            </p:spPr>
            <p:txBody>
              <a:bodyPr/>
              <a:lstStyle/>
              <a:p>
                <a:r>
                  <a:rPr lang="pt-BR" altLang="en-US">
                    <a:noFill/>
                  </a:rPr>
                  <a:t> </a:t>
                </a:r>
              </a:p>
            </p:txBody>
          </p:sp>
        </mc:Fallback>
      </mc:AlternateContent>
      <p:sp>
        <p:nvSpPr>
          <p:cNvPr id="76" name="Caixa de Texto 23"/>
          <p:cNvSpPr txBox="1"/>
          <p:nvPr/>
        </p:nvSpPr>
        <p:spPr>
          <a:xfrm>
            <a:off x="5689600" y="201676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5721985" y="1962785"/>
            <a:ext cx="416560" cy="1487805"/>
            <a:chOff x="3114" y="6151"/>
            <a:chExt cx="656" cy="2343"/>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Retângulo 80"/>
          <p:cNvSpPr/>
          <p:nvPr/>
        </p:nvSpPr>
        <p:spPr>
          <a:xfrm flipH="1">
            <a:off x="3202305" y="332676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84" name="Retângulo 83"/>
          <p:cNvSpPr/>
          <p:nvPr/>
        </p:nvSpPr>
        <p:spPr>
          <a:xfrm flipH="1">
            <a:off x="8804275" y="331216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85" name="Retângulo 84"/>
          <p:cNvSpPr/>
          <p:nvPr/>
        </p:nvSpPr>
        <p:spPr>
          <a:xfrm rot="5400000" flipH="1">
            <a:off x="5481221" y="539650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86" name="Caixa de Texto 85"/>
              <p:cNvSpPr txBox="1"/>
              <p:nvPr/>
            </p:nvSpPr>
            <p:spPr>
              <a:xfrm>
                <a:off x="3111500" y="348615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6" name="Caixa de Texto 85"/>
              <p:cNvSpPr txBox="1">
                <a:spLocks noRot="1" noChangeAspect="1" noMove="1" noResize="1" noEditPoints="1" noAdjustHandles="1" noChangeArrowheads="1" noChangeShapeType="1" noTextEdit="1"/>
              </p:cNvSpPr>
              <p:nvPr/>
            </p:nvSpPr>
            <p:spPr>
              <a:xfrm>
                <a:off x="3111500" y="3486150"/>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7" name="Caixa de Texto 86"/>
              <p:cNvSpPr txBox="1"/>
              <p:nvPr/>
            </p:nvSpPr>
            <p:spPr>
              <a:xfrm>
                <a:off x="8804275" y="356171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8804275" y="3561715"/>
                <a:ext cx="629920" cy="5835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8" name="Caixa de Texto 87"/>
              <p:cNvSpPr txBox="1"/>
              <p:nvPr/>
            </p:nvSpPr>
            <p:spPr>
              <a:xfrm>
                <a:off x="4880610" y="515874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4880610" y="5158740"/>
                <a:ext cx="629920" cy="583565"/>
              </a:xfrm>
              <a:prstGeom prst="rect">
                <a:avLst/>
              </a:prstGeom>
              <a:blipFill rotWithShape="1">
                <a:blip r:embed="rId7"/>
                <a:stretch>
                  <a:fillRect r="-302"/>
                </a:stretch>
              </a:blipFill>
            </p:spPr>
            <p:txBody>
              <a:bodyPr/>
              <a:lstStyle/>
              <a:p>
                <a:r>
                  <a:rPr lang="pt-BR" altLang="en-US">
                    <a:noFill/>
                  </a:rPr>
                  <a:t> </a:t>
                </a:r>
              </a:p>
            </p:txBody>
          </p:sp>
        </mc:Fallback>
      </mc:AlternateContent>
      <p:cxnSp>
        <p:nvCxnSpPr>
          <p:cNvPr id="89" name="Conector Reto 69"/>
          <p:cNvCxnSpPr/>
          <p:nvPr/>
        </p:nvCxnSpPr>
        <p:spPr>
          <a:xfrm flipV="1">
            <a:off x="8221980" y="403034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3"/>
          <p:cNvCxnSpPr/>
          <p:nvPr/>
        </p:nvCxnSpPr>
        <p:spPr>
          <a:xfrm>
            <a:off x="8412480" y="344170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76"/>
          <p:cNvCxnSpPr/>
          <p:nvPr/>
        </p:nvCxnSpPr>
        <p:spPr>
          <a:xfrm>
            <a:off x="8412480" y="403034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69"/>
          <p:cNvCxnSpPr/>
          <p:nvPr/>
        </p:nvCxnSpPr>
        <p:spPr>
          <a:xfrm flipV="1">
            <a:off x="8221980" y="394462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285840" y="52900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8412480" y="4030345"/>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5" name="Caixa de Texto 94"/>
              <p:cNvSpPr txBox="1"/>
              <p:nvPr/>
            </p:nvSpPr>
            <p:spPr>
              <a:xfrm>
                <a:off x="7682865" y="4281805"/>
                <a:ext cx="108966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7682865" y="4281805"/>
                <a:ext cx="1089660" cy="583565"/>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243205" y="450215"/>
            <a:ext cx="11586210" cy="200342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positiva) </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0"/>
              </a:spcAf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rPr>
              <a:t>Fase</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pic>
        <p:nvPicPr>
          <p:cNvPr id="11" name="Imagem 10"/>
          <p:cNvPicPr>
            <a:picLocks noChangeAspect="1"/>
          </p:cNvPicPr>
          <p:nvPr/>
        </p:nvPicPr>
        <p:blipFill>
          <a:blip r:embed="rId1"/>
          <a:srcRect l="1562" t="2326" r="846"/>
          <a:stretch>
            <a:fillRect/>
          </a:stretch>
        </p:blipFill>
        <p:spPr>
          <a:xfrm>
            <a:off x="669290" y="2453640"/>
            <a:ext cx="10684510" cy="3918585"/>
          </a:xfrm>
          <a:prstGeom prst="rect">
            <a:avLst/>
          </a:prstGeom>
        </p:spPr>
      </p:pic>
      <p:sp>
        <p:nvSpPr>
          <p:cNvPr id="12" name="Forma livre 11"/>
          <p:cNvSpPr/>
          <p:nvPr/>
        </p:nvSpPr>
        <p:spPr>
          <a:xfrm>
            <a:off x="1326515" y="3047365"/>
            <a:ext cx="10320655" cy="2104390"/>
          </a:xfrm>
          <a:custGeom>
            <a:avLst/>
            <a:gdLst>
              <a:gd name="connisteX0" fmla="*/ 0 w 10320655"/>
              <a:gd name="connsiteY0" fmla="*/ 14605 h 2564765"/>
              <a:gd name="connisteX1" fmla="*/ 5114925 w 10320655"/>
              <a:gd name="connsiteY1" fmla="*/ 0 h 2564765"/>
              <a:gd name="connisteX2" fmla="*/ 5100320 w 10320655"/>
              <a:gd name="connsiteY2" fmla="*/ 2549525 h 2564765"/>
              <a:gd name="connisteX3" fmla="*/ 10320655 w 10320655"/>
              <a:gd name="connsiteY3" fmla="*/ 2564765 h 2564765"/>
            </a:gdLst>
            <a:ahLst/>
            <a:cxnLst>
              <a:cxn ang="0">
                <a:pos x="connisteX0" y="connsiteY0"/>
              </a:cxn>
              <a:cxn ang="0">
                <a:pos x="connisteX1" y="connsiteY1"/>
              </a:cxn>
              <a:cxn ang="0">
                <a:pos x="connisteX2" y="connsiteY2"/>
              </a:cxn>
              <a:cxn ang="0">
                <a:pos x="connisteX3" y="connsiteY3"/>
              </a:cxn>
            </a:cxnLst>
            <a:rect l="l" t="t" r="r" b="b"/>
            <a:pathLst>
              <a:path w="10320655" h="2564765">
                <a:moveTo>
                  <a:pt x="0" y="14605"/>
                </a:moveTo>
                <a:lnTo>
                  <a:pt x="5114925" y="0"/>
                </a:lnTo>
                <a:lnTo>
                  <a:pt x="5100320" y="2549525"/>
                </a:lnTo>
                <a:lnTo>
                  <a:pt x="10320655" y="2564765"/>
                </a:ln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7663815" y="5151755"/>
                <a:ext cx="900430" cy="460375"/>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7663815" y="5151755"/>
                <a:ext cx="900430" cy="46037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904875" y="553085"/>
            <a:ext cx="3042920" cy="81661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lnSpc>
                <a:spcPct val="120000"/>
              </a:lnSpc>
              <a:spcBef>
                <a:spcPts val="600"/>
              </a:spcBef>
              <a:spcAft>
                <a:spcPts val="600"/>
              </a:spcAft>
              <a:buNone/>
            </a:pPr>
            <a:r>
              <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Exemplo</a:t>
            </a:r>
            <a:endParaRPr lang="pt-BR" alt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 name="Conector Reto 46"/>
          <p:cNvCxnSpPr/>
          <p:nvPr/>
        </p:nvCxnSpPr>
        <p:spPr>
          <a:xfrm>
            <a:off x="1748790" y="3952240"/>
            <a:ext cx="165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DeTexto 6"/>
          <p:cNvSpPr txBox="1"/>
          <p:nvPr/>
        </p:nvSpPr>
        <p:spPr>
          <a:xfrm>
            <a:off x="1402080" y="2579370"/>
            <a:ext cx="314325" cy="461645"/>
          </a:xfrm>
          <a:prstGeom prst="rect">
            <a:avLst/>
          </a:prstGeom>
          <a:noFill/>
        </p:spPr>
        <p:txBody>
          <a:bodyPr wrap="none" rtlCol="0">
            <a:spAutoFit/>
          </a:bodyPr>
          <a:lstStyle/>
          <a:p>
            <a:r>
              <a:rPr lang="pt-BR" sz="2400" dirty="0"/>
              <a:t>L</a:t>
            </a:r>
            <a:endParaRPr lang="pt-BR" sz="2400" dirty="0"/>
          </a:p>
        </p:txBody>
      </p:sp>
      <p:cxnSp>
        <p:nvCxnSpPr>
          <p:cNvPr id="16" name="Conector Reto 15"/>
          <p:cNvCxnSpPr/>
          <p:nvPr/>
        </p:nvCxnSpPr>
        <p:spPr>
          <a:xfrm>
            <a:off x="1821815" y="348297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1705251" y="215585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Forma livre 5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64" name="CaixaDeTexto 63"/>
          <p:cNvSpPr txBox="1"/>
          <p:nvPr/>
        </p:nvSpPr>
        <p:spPr>
          <a:xfrm>
            <a:off x="100330" y="2579370"/>
            <a:ext cx="431800" cy="398780"/>
          </a:xfrm>
          <a:prstGeom prst="rect">
            <a:avLst/>
          </a:prstGeom>
          <a:noFill/>
        </p:spPr>
        <p:txBody>
          <a:bodyPr wrap="square" rtlCol="0">
            <a:spAutoFit/>
          </a:bodyPr>
          <a:lstStyle/>
          <a:p>
            <a:r>
              <a:rPr lang="pt-BR" sz="2000" dirty="0" smtClean="0"/>
              <a:t>I</a:t>
            </a:r>
            <a:r>
              <a:rPr lang="pt-BR" sz="2000" baseline="-25000" dirty="0" smtClean="0"/>
              <a:t>in</a:t>
            </a:r>
            <a:endParaRPr lang="pt-BR" sz="2000" baseline="-25000" dirty="0" smtClean="0"/>
          </a:p>
        </p:txBody>
      </p:sp>
      <p:grpSp>
        <p:nvGrpSpPr>
          <p:cNvPr id="35" name="Grupo 34"/>
          <p:cNvGrpSpPr/>
          <p:nvPr/>
        </p:nvGrpSpPr>
        <p:grpSpPr>
          <a:xfrm rot="16200000">
            <a:off x="2700655" y="2677160"/>
            <a:ext cx="1794510" cy="31369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tângulo 7"/>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DeTexto 36"/>
          <p:cNvSpPr txBox="1"/>
          <p:nvPr/>
        </p:nvSpPr>
        <p:spPr>
          <a:xfrm>
            <a:off x="2791460" y="2279015"/>
            <a:ext cx="452120" cy="566420"/>
          </a:xfrm>
          <a:prstGeom prst="rect">
            <a:avLst/>
          </a:prstGeom>
          <a:noFill/>
        </p:spPr>
        <p:txBody>
          <a:bodyPr wrap="none" rtlCol="0">
            <a:spAutoFit/>
          </a:bodyPr>
          <a:lstStyle/>
          <a:p>
            <a:r>
              <a:rPr lang="pt-BR" sz="2400" dirty="0" smtClean="0"/>
              <a:t>C</a:t>
            </a:r>
            <a:endParaRPr lang="pt-BR" sz="2400" dirty="0"/>
          </a:p>
        </p:txBody>
      </p:sp>
      <p:grpSp>
        <p:nvGrpSpPr>
          <p:cNvPr id="38" name="Grupo 37"/>
          <p:cNvGrpSpPr/>
          <p:nvPr/>
        </p:nvGrpSpPr>
        <p:grpSpPr>
          <a:xfrm rot="5400000">
            <a:off x="2315845" y="250317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Forma livre 38"/>
          <p:cNvSpPr/>
          <p:nvPr/>
        </p:nvSpPr>
        <p:spPr>
          <a:xfrm rot="5400000" flipH="1">
            <a:off x="3376295" y="2583815"/>
            <a:ext cx="1154430"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solidFill>
              <a:schemeClr val="tx1"/>
            </a:solidFill>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1" name="Conector Reto 40"/>
          <p:cNvCxnSpPr/>
          <p:nvPr/>
        </p:nvCxnSpPr>
        <p:spPr>
          <a:xfrm>
            <a:off x="708660" y="1942465"/>
            <a:ext cx="0" cy="1797685"/>
          </a:xfrm>
          <a:prstGeom prst="line">
            <a:avLst/>
          </a:prstGeom>
          <a:ln w="25400"/>
        </p:spPr>
        <p:style>
          <a:lnRef idx="1">
            <a:schemeClr val="dk1"/>
          </a:lnRef>
          <a:fillRef idx="0">
            <a:schemeClr val="dk1"/>
          </a:fillRef>
          <a:effectRef idx="0">
            <a:schemeClr val="dk1"/>
          </a:effectRef>
          <a:fontRef idx="minor">
            <a:schemeClr val="tx1"/>
          </a:fontRef>
        </p:style>
      </p:cxnSp>
      <p:sp>
        <p:nvSpPr>
          <p:cNvPr id="44" name="CaixaDeTexto 43"/>
          <p:cNvSpPr txBox="1"/>
          <p:nvPr/>
        </p:nvSpPr>
        <p:spPr>
          <a:xfrm>
            <a:off x="3754755" y="2579370"/>
            <a:ext cx="456565" cy="566420"/>
          </a:xfrm>
          <a:prstGeom prst="rect">
            <a:avLst/>
          </a:prstGeom>
          <a:noFill/>
        </p:spPr>
        <p:txBody>
          <a:bodyPr wrap="none" rtlCol="0">
            <a:spAutoFit/>
          </a:bodyPr>
          <a:lstStyle/>
          <a:p>
            <a:r>
              <a:rPr lang="pt-BR" sz="2400" dirty="0"/>
              <a:t>R</a:t>
            </a:r>
            <a:endParaRPr lang="pt-BR" sz="2400" dirty="0"/>
          </a:p>
        </p:txBody>
      </p:sp>
      <p:sp>
        <p:nvSpPr>
          <p:cNvPr id="47" name="CaixaDeTexto 46"/>
          <p:cNvSpPr txBox="1"/>
          <p:nvPr/>
        </p:nvSpPr>
        <p:spPr>
          <a:xfrm>
            <a:off x="4198620" y="2579370"/>
            <a:ext cx="455930" cy="460375"/>
          </a:xfrm>
          <a:prstGeom prst="rect">
            <a:avLst/>
          </a:prstGeom>
          <a:noFill/>
        </p:spPr>
        <p:txBody>
          <a:bodyPr wrap="none" rtlCol="0">
            <a:spAutoFit/>
          </a:bodyPr>
          <a:lstStyle/>
          <a:p>
            <a:r>
              <a:rPr lang="pt-BR" sz="2400" dirty="0" smtClean="0"/>
              <a:t>V</a:t>
            </a:r>
            <a:r>
              <a:rPr lang="pt-BR" sz="2400" baseline="-25000" dirty="0" smtClean="0"/>
              <a:t>0</a:t>
            </a:r>
            <a:endParaRPr lang="pt-BR" sz="2400" baseline="-25000" dirty="0" smtClean="0"/>
          </a:p>
        </p:txBody>
      </p:sp>
      <p:sp>
        <p:nvSpPr>
          <p:cNvPr id="18" name="Elipse 17"/>
          <p:cNvSpPr/>
          <p:nvPr/>
        </p:nvSpPr>
        <p:spPr>
          <a:xfrm>
            <a:off x="517451" y="2504066"/>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t>0</a:t>
            </a:r>
            <a:endParaRPr lang="pt-BR"/>
          </a:p>
        </p:txBody>
      </p:sp>
      <p:cxnSp>
        <p:nvCxnSpPr>
          <p:cNvPr id="19" name="Conector de Seta Reta 18"/>
          <p:cNvCxnSpPr/>
          <p:nvPr/>
        </p:nvCxnSpPr>
        <p:spPr>
          <a:xfrm flipH="1">
            <a:off x="710983" y="2605945"/>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693420" y="1941195"/>
            <a:ext cx="2912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708660" y="3731260"/>
            <a:ext cx="2912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H="1" flipV="1">
            <a:off x="1837690" y="194183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H="1" flipV="1">
            <a:off x="2773045" y="1941830"/>
            <a:ext cx="14605" cy="3771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2788920" y="3179445"/>
            <a:ext cx="0" cy="5734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4655185" y="865505"/>
                <a:ext cx="7211695" cy="561784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𝑠𝐶</m:t>
                          </m:r>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den>
                      </m:f>
                    </m:oMath>
                  </m:oMathPara>
                </a14:m>
                <a:endParaRPr lang="en-US" altLang="pt-BR" sz="2800" i="1" dirty="0">
                  <a:latin typeface="Cambria Math" panose="02040503050406030204" pitchFamily="18" charset="0"/>
                  <a:ea typeface="Cambria Math" panose="02040503050406030204" pitchFamily="18" charset="0"/>
                  <a:cs typeface="Cambria Math" panose="02040503050406030204" pitchFamily="18" charset="0"/>
                </a:endParaRPr>
              </a:p>
              <a:p>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onde G=1/R</a:t>
                </a:r>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com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&lt;1 (raízes imaginárias)</a:t>
                </a:r>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e>
                        </m:rad>
                      </m:den>
                    </m:f>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num>
                      <m:den>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e>
                            </m:rad>
                          </m:den>
                        </m:f>
                      </m:den>
                    </m:f>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4655185" y="865505"/>
                <a:ext cx="7211695" cy="56178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302260" y="1106805"/>
                <a:ext cx="11587480" cy="4434840"/>
              </a:xfrm>
              <a:prstGeom prst="rect">
                <a:avLst/>
              </a:prstGeom>
              <a:noFill/>
            </p:spPr>
            <p:txBody>
              <a:bodyPr wrap="square" rtlCol="0">
                <a:spAutoFit/>
              </a:bodyPr>
              <a:p>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Observe que para </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pPr algn="ctr"/>
                <a14:m>
                  <m:oMath xmlns:m="http://schemas.openxmlformats.org/officeDocument/2006/math">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altLang="en-US" sz="3200" i="1" dirty="0">
                    <a:latin typeface="Cambria Math" panose="02040503050406030204" pitchFamily="18" charset="0"/>
                    <a:ea typeface="Cambria Math" panose="02040503050406030204" pitchFamily="18" charset="0"/>
                    <a:cs typeface="Cambria Math" panose="02040503050406030204" pitchFamily="18" charset="0"/>
                  </a:rPr>
                  <a:t>  </a:t>
                </a:r>
                <a:endParaRPr lang="pt-BR" altLang="en-US" sz="3200" i="1" dirty="0">
                  <a:latin typeface="Cambria Math" panose="02040503050406030204" pitchFamily="18" charset="0"/>
                  <a:ea typeface="Cambria Math" panose="02040503050406030204" pitchFamily="18" charset="0"/>
                  <a:cs typeface="Cambria Math" panose="02040503050406030204" pitchFamily="18" charset="0"/>
                </a:endParaRPr>
              </a:p>
              <a:p>
                <a:pPr algn="ctr"/>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tenha polos imagiários é necessário que</a:t>
                </a:r>
                <a:r>
                  <a:rPr lang="pt-BR" altLang="en-US" sz="2800" i="1" dirty="0">
                    <a:latin typeface="Comic Sans MS" panose="030F0702030302020204" pitchFamily="66" charset="0"/>
                    <a:ea typeface="Cambria Math" panose="02040503050406030204" pitchFamily="18" charset="0"/>
                    <a:cs typeface="Comic Sans MS" panose="030F0702030302020204" pitchFamily="66" charset="0"/>
                  </a:rPr>
                  <a:t> </a:t>
                </a:r>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a14:m>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tenha raízes imaginárias. Para isso </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pPr algn="ctr"/>
                <a14:m>
                  <m:oMath xmlns:m="http://schemas.openxmlformats.org/officeDocument/2006/math">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d>
                          <m:d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𝐿𝐺</m:t>
                            </m:r>
                          </m:e>
                        </m:d>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4</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𝐶𝐿</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&lt;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&lt; </m:t>
                    </m:r>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4</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𝐶𝐿</m:t>
                        </m:r>
                      </m:e>
                    </m:rad>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a14:m>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                 </a:t>
                </a:r>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a:p>
                <a:pPr algn="ctr"/>
                <a14:m>
                  <m:oMath xmlns:m="http://schemas.openxmlformats.org/officeDocument/2006/math">
                    <m:r>
                      <a:rPr lang="en-US" altLang="pt-BR" sz="2800">
                        <a:latin typeface="Cambria Math" panose="02040503050406030204" pitchFamily="18" charset="0"/>
                        <a:ea typeface="MS Mincho" charset="0"/>
                        <a:cs typeface="Cambria Math" panose="02040503050406030204" pitchFamily="18" charset="0"/>
                      </a:rPr>
                      <m:t>(</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o</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que</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implica</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em</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&gt; </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r>
                  <a:rPr lang="pt-BR" altLang="en-US" sz="2800">
                    <a:latin typeface="Cambria Math" panose="02040503050406030204" pitchFamily="18" charset="0"/>
                    <a:ea typeface="Cambria Math" panose="02040503050406030204" pitchFamily="18" charset="0"/>
                    <a:cs typeface="Cambria Math" panose="02040503050406030204" pitchFamily="18" charset="0"/>
                  </a:rPr>
                  <a:t>)</a:t>
                </a:r>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302260" y="1106805"/>
                <a:ext cx="11587480" cy="44348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de Seta Reta 3"/>
          <p:cNvCxnSpPr/>
          <p:nvPr/>
        </p:nvCxnSpPr>
        <p:spPr>
          <a:xfrm>
            <a:off x="934720" y="5152390"/>
            <a:ext cx="8902700" cy="3175"/>
          </a:xfrm>
          <a:prstGeom prst="straightConnector1">
            <a:avLst/>
          </a:prstGeom>
          <a:ln>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V="1">
            <a:off x="1433195" y="773430"/>
            <a:ext cx="0" cy="4904105"/>
          </a:xfrm>
          <a:prstGeom prst="straightConnector1">
            <a:avLst/>
          </a:prstGeom>
          <a:ln>
            <a:solidFill>
              <a:schemeClr val="tx1"/>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270635" y="1193165"/>
            <a:ext cx="5020945" cy="4077970"/>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21" name="Forma livre 20"/>
          <p:cNvSpPr/>
          <p:nvPr/>
        </p:nvSpPr>
        <p:spPr>
          <a:xfrm>
            <a:off x="810260" y="3683635"/>
            <a:ext cx="6669405" cy="2934970"/>
          </a:xfrm>
          <a:custGeom>
            <a:avLst/>
            <a:gdLst>
              <a:gd name="connisteX0" fmla="*/ 0 w 6669405"/>
              <a:gd name="connsiteY0" fmla="*/ 1440596 h 2934751"/>
              <a:gd name="connisteX1" fmla="*/ 981075 w 6669405"/>
              <a:gd name="connsiteY1" fmla="*/ 1455836 h 2934751"/>
              <a:gd name="connisteX2" fmla="*/ 2655570 w 6669405"/>
              <a:gd name="connsiteY2" fmla="*/ 1440596 h 2934751"/>
              <a:gd name="connisteX3" fmla="*/ 3651885 w 6669405"/>
              <a:gd name="connsiteY3" fmla="*/ 1410751 h 2934751"/>
              <a:gd name="connisteX4" fmla="*/ 3893185 w 6669405"/>
              <a:gd name="connsiteY4" fmla="*/ 1395511 h 2934751"/>
              <a:gd name="connisteX5" fmla="*/ 4330700 w 6669405"/>
              <a:gd name="connsiteY5" fmla="*/ 1259621 h 2934751"/>
              <a:gd name="connisteX6" fmla="*/ 4738370 w 6669405"/>
              <a:gd name="connsiteY6" fmla="*/ 641131 h 2934751"/>
              <a:gd name="connisteX7" fmla="*/ 4888865 w 6669405"/>
              <a:gd name="connsiteY7" fmla="*/ 294421 h 2934751"/>
              <a:gd name="connisteX8" fmla="*/ 5024755 w 6669405"/>
              <a:gd name="connsiteY8" fmla="*/ 37881 h 2934751"/>
              <a:gd name="connisteX9" fmla="*/ 5191125 w 6669405"/>
              <a:gd name="connsiteY9" fmla="*/ 98206 h 2934751"/>
              <a:gd name="connisteX10" fmla="*/ 5507990 w 6669405"/>
              <a:gd name="connsiteY10" fmla="*/ 746541 h 2934751"/>
              <a:gd name="connisteX11" fmla="*/ 6669405 w 6669405"/>
              <a:gd name="connsiteY11" fmla="*/ 2934751 h 29347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6669405" h="2934752">
                <a:moveTo>
                  <a:pt x="0" y="1440597"/>
                </a:moveTo>
                <a:cubicBezTo>
                  <a:pt x="162560" y="1443772"/>
                  <a:pt x="450215" y="1455837"/>
                  <a:pt x="981075" y="1455837"/>
                </a:cubicBezTo>
                <a:cubicBezTo>
                  <a:pt x="1511935" y="1455837"/>
                  <a:pt x="2121535" y="1449487"/>
                  <a:pt x="2655570" y="1440597"/>
                </a:cubicBezTo>
                <a:cubicBezTo>
                  <a:pt x="3189605" y="1431707"/>
                  <a:pt x="3404235" y="1419642"/>
                  <a:pt x="3651885" y="1410752"/>
                </a:cubicBezTo>
                <a:cubicBezTo>
                  <a:pt x="3899535" y="1401862"/>
                  <a:pt x="3757295" y="1425992"/>
                  <a:pt x="3893185" y="1395512"/>
                </a:cubicBezTo>
                <a:cubicBezTo>
                  <a:pt x="4029075" y="1365032"/>
                  <a:pt x="4161790" y="1410752"/>
                  <a:pt x="4330700" y="1259622"/>
                </a:cubicBezTo>
                <a:cubicBezTo>
                  <a:pt x="4499610" y="1108492"/>
                  <a:pt x="4626610" y="834172"/>
                  <a:pt x="4738370" y="641132"/>
                </a:cubicBezTo>
                <a:cubicBezTo>
                  <a:pt x="4850130" y="448092"/>
                  <a:pt x="4831715" y="415072"/>
                  <a:pt x="4888865" y="294422"/>
                </a:cubicBezTo>
                <a:cubicBezTo>
                  <a:pt x="4946015" y="173772"/>
                  <a:pt x="4964430" y="77252"/>
                  <a:pt x="5024755" y="37882"/>
                </a:cubicBezTo>
                <a:cubicBezTo>
                  <a:pt x="5085080" y="-1488"/>
                  <a:pt x="5094605" y="-43398"/>
                  <a:pt x="5191125" y="98207"/>
                </a:cubicBezTo>
                <a:cubicBezTo>
                  <a:pt x="5287645" y="239812"/>
                  <a:pt x="5212080" y="179487"/>
                  <a:pt x="5507990" y="746542"/>
                </a:cubicBezTo>
                <a:cubicBezTo>
                  <a:pt x="5803900" y="1313597"/>
                  <a:pt x="6443345" y="2509937"/>
                  <a:pt x="6669405" y="2934752"/>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2" name="Conector Reto 21"/>
          <p:cNvCxnSpPr/>
          <p:nvPr/>
        </p:nvCxnSpPr>
        <p:spPr>
          <a:xfrm>
            <a:off x="6532880" y="1640205"/>
            <a:ext cx="2489835" cy="22783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1401445" y="1596390"/>
            <a:ext cx="3807460" cy="308737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9375775" y="5093970"/>
            <a:ext cx="461645" cy="583565"/>
          </a:xfrm>
          <a:prstGeom prst="rect">
            <a:avLst/>
          </a:prstGeom>
          <a:noFill/>
        </p:spPr>
        <p:txBody>
          <a:bodyPr wrap="none" rtlCol="0">
            <a:spAutoFit/>
          </a:bodyPr>
          <a:lstStyle/>
          <a:p>
            <a:r>
              <a:rPr lang="pt-BR" altLang="en-US" sz="3200">
                <a:latin typeface="Symbol" panose="05050102010706020507" charset="0"/>
                <a:cs typeface="Symbol" panose="05050102010706020507" charset="0"/>
              </a:rPr>
              <a:t>w</a:t>
            </a:r>
            <a:endParaRPr lang="pt-BR" altLang="en-US" sz="3200">
              <a:latin typeface="Symbol" panose="05050102010706020507" charset="0"/>
              <a:cs typeface="Symbol" panose="05050102010706020507" charset="0"/>
            </a:endParaRPr>
          </a:p>
        </p:txBody>
      </p:sp>
      <p:sp>
        <p:nvSpPr>
          <p:cNvPr id="27" name="Caixa de Texto 26"/>
          <p:cNvSpPr txBox="1"/>
          <p:nvPr/>
        </p:nvSpPr>
        <p:spPr>
          <a:xfrm>
            <a:off x="810260" y="803910"/>
            <a:ext cx="694055" cy="521970"/>
          </a:xfrm>
          <a:prstGeom prst="rect">
            <a:avLst/>
          </a:prstGeom>
          <a:noFill/>
        </p:spPr>
        <p:txBody>
          <a:bodyPr wrap="square" rtlCol="0">
            <a:spAutoFit/>
          </a:bodyPr>
          <a:lstStyle/>
          <a:p>
            <a:r>
              <a:rPr lang="pt-BR" altLang="en-US" sz="2800"/>
              <a:t>dB</a:t>
            </a:r>
            <a:endParaRPr lang="pt-BR" altLang="en-US" sz="2800"/>
          </a:p>
        </p:txBody>
      </p:sp>
      <p:sp>
        <p:nvSpPr>
          <p:cNvPr id="28" name="Caixa de Texto 27"/>
          <p:cNvSpPr txBox="1"/>
          <p:nvPr/>
        </p:nvSpPr>
        <p:spPr>
          <a:xfrm>
            <a:off x="3154045" y="3683635"/>
            <a:ext cx="301625" cy="583565"/>
          </a:xfrm>
          <a:prstGeom prst="rect">
            <a:avLst/>
          </a:prstGeom>
          <a:noFill/>
        </p:spPr>
        <p:txBody>
          <a:bodyPr wrap="square" rtlCol="0">
            <a:spAutoFit/>
          </a:bodyPr>
          <a:lstStyle/>
          <a:p>
            <a:r>
              <a:rPr lang="pt-BR" altLang="en-US" sz="3200"/>
              <a:t>s</a:t>
            </a:r>
            <a:endParaRPr lang="pt-BR" altLang="en-US" sz="3200"/>
          </a:p>
        </p:txBody>
      </p:sp>
      <p:cxnSp>
        <p:nvCxnSpPr>
          <p:cNvPr id="29" name="Conector Reto 28"/>
          <p:cNvCxnSpPr/>
          <p:nvPr/>
        </p:nvCxnSpPr>
        <p:spPr>
          <a:xfrm flipV="1">
            <a:off x="1131570" y="4639945"/>
            <a:ext cx="7197725" cy="2984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0" name="Caixa de Texto 29"/>
          <p:cNvSpPr txBox="1"/>
          <p:nvPr/>
        </p:nvSpPr>
        <p:spPr>
          <a:xfrm>
            <a:off x="7587615" y="4179570"/>
            <a:ext cx="497840" cy="460375"/>
          </a:xfrm>
          <a:prstGeom prst="rect">
            <a:avLst/>
          </a:prstGeom>
          <a:noFill/>
        </p:spPr>
        <p:txBody>
          <a:bodyPr wrap="square" rtlCol="0">
            <a:spAutoFit/>
          </a:bodyPr>
          <a:lstStyle/>
          <a:p>
            <a:r>
              <a:rPr lang="pt-BR" altLang="en-US" sz="2400"/>
              <a:t>L</a:t>
            </a:r>
            <a:endParaRPr lang="pt-BR" altLang="en-US" sz="2400"/>
          </a:p>
        </p:txBody>
      </p:sp>
      <mc:AlternateContent xmlns:mc="http://schemas.openxmlformats.org/markup-compatibility/2006">
        <mc:Choice xmlns:a14="http://schemas.microsoft.com/office/drawing/2010/main" Requires="a14">
          <p:sp>
            <p:nvSpPr>
              <p:cNvPr id="31" name="Caixa de Texto 30"/>
              <p:cNvSpPr txBox="1"/>
              <p:nvPr/>
            </p:nvSpPr>
            <p:spPr>
              <a:xfrm>
                <a:off x="4658995" y="3230245"/>
                <a:ext cx="2820670" cy="45339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𝑆𝐿𝐺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4658995" y="3230245"/>
                <a:ext cx="2820670" cy="453390"/>
              </a:xfrm>
              <a:prstGeom prst="rect">
                <a:avLst/>
              </a:prstGeom>
              <a:blipFill rotWithShape="1">
                <a:blip r:embed="rId1"/>
                <a:stretch>
                  <a:fillRect/>
                </a:stretch>
              </a:blipFill>
            </p:spPr>
            <p:txBody>
              <a:bodyPr/>
              <a:lstStyle/>
              <a:p>
                <a:r>
                  <a:rPr lang="pt-BR" altLang="en-US">
                    <a:noFill/>
                  </a:rPr>
                  <a:t> </a:t>
                </a:r>
              </a:p>
            </p:txBody>
          </p:sp>
        </mc:Fallback>
      </mc:AlternateContent>
      <p:sp>
        <p:nvSpPr>
          <p:cNvPr id="32" name="Caixa de Texto 31"/>
          <p:cNvSpPr txBox="1"/>
          <p:nvPr/>
        </p:nvSpPr>
        <p:spPr>
          <a:xfrm>
            <a:off x="7679690" y="2258695"/>
            <a:ext cx="1900555" cy="460375"/>
          </a:xfrm>
          <a:prstGeom prst="rect">
            <a:avLst/>
          </a:prstGeom>
          <a:noFill/>
        </p:spPr>
        <p:txBody>
          <a:bodyPr wrap="square" rtlCol="0">
            <a:spAutoFit/>
          </a:bodyPr>
          <a:lstStyle/>
          <a:p>
            <a:r>
              <a:rPr lang="pt-BR" altLang="en-US" sz="2400"/>
              <a:t>-20 dB/dec</a:t>
            </a:r>
            <a:endParaRPr lang="pt-BR" altLang="en-US" sz="2400"/>
          </a:p>
        </p:txBody>
      </p:sp>
      <p:sp>
        <p:nvSpPr>
          <p:cNvPr id="33" name="Caixa de Texto 32"/>
          <p:cNvSpPr txBox="1"/>
          <p:nvPr/>
        </p:nvSpPr>
        <p:spPr>
          <a:xfrm>
            <a:off x="2355215" y="2385060"/>
            <a:ext cx="1900555" cy="460375"/>
          </a:xfrm>
          <a:prstGeom prst="rect">
            <a:avLst/>
          </a:prstGeom>
          <a:noFill/>
        </p:spPr>
        <p:txBody>
          <a:bodyPr wrap="square" rtlCol="0">
            <a:spAutoFit/>
          </a:bodyPr>
          <a:lstStyle/>
          <a:p>
            <a:r>
              <a:rPr lang="pt-BR" altLang="en-US" sz="2400"/>
              <a:t>20 dB/dec</a:t>
            </a:r>
            <a:endParaRPr lang="pt-BR" altLang="en-US" sz="2400"/>
          </a:p>
        </p:txBody>
      </p:sp>
      <p:sp>
        <p:nvSpPr>
          <p:cNvPr id="34" name="Caixa de Texto 33"/>
          <p:cNvSpPr txBox="1"/>
          <p:nvPr/>
        </p:nvSpPr>
        <p:spPr>
          <a:xfrm>
            <a:off x="7029450" y="5424170"/>
            <a:ext cx="1900555" cy="460375"/>
          </a:xfrm>
          <a:prstGeom prst="rect">
            <a:avLst/>
          </a:prstGeom>
          <a:noFill/>
        </p:spPr>
        <p:txBody>
          <a:bodyPr wrap="square" rtlCol="0">
            <a:spAutoFit/>
          </a:bodyPr>
          <a:lstStyle/>
          <a:p>
            <a:r>
              <a:rPr lang="pt-BR" altLang="en-US" sz="2400"/>
              <a:t>-40 dB/dec</a:t>
            </a:r>
            <a:endParaRPr lang="pt-BR" altLang="en-US" sz="2400"/>
          </a:p>
        </p:txBody>
      </p:sp>
      <p:cxnSp>
        <p:nvCxnSpPr>
          <p:cNvPr id="35" name="Conector Reto 34"/>
          <p:cNvCxnSpPr/>
          <p:nvPr/>
        </p:nvCxnSpPr>
        <p:spPr>
          <a:xfrm flipH="1" flipV="1">
            <a:off x="5963920" y="266700"/>
            <a:ext cx="14605" cy="50399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6" name="Caixa de Texto 35"/>
          <p:cNvSpPr txBox="1"/>
          <p:nvPr/>
        </p:nvSpPr>
        <p:spPr>
          <a:xfrm>
            <a:off x="5795645" y="5093970"/>
            <a:ext cx="600075" cy="583565"/>
          </a:xfrm>
          <a:prstGeom prst="rect">
            <a:avLst/>
          </a:prstGeom>
          <a:noFill/>
        </p:spPr>
        <p:txBody>
          <a:bodyPr wrap="none" rtlCol="0">
            <a:spAutoFit/>
          </a:bodyPr>
          <a:lstStyle/>
          <a:p>
            <a:r>
              <a:rPr lang="pt-BR" altLang="en-US" sz="3200">
                <a:latin typeface="Symbol" panose="05050102010706020507" charset="0"/>
                <a:cs typeface="Symbol" panose="05050102010706020507" charset="0"/>
              </a:rPr>
              <a:t>w</a:t>
            </a:r>
            <a:r>
              <a:rPr lang="pt-BR" altLang="en-US" sz="3200" baseline="-25000">
                <a:latin typeface="Comic Sans MS" panose="030F0702030302020204" pitchFamily="66" charset="0"/>
                <a:cs typeface="Comic Sans MS" panose="030F0702030302020204" pitchFamily="66" charset="0"/>
              </a:rPr>
              <a:t>n</a:t>
            </a:r>
            <a:endParaRPr lang="pt-BR" altLang="en-US" sz="3200" baseline="-25000">
              <a:latin typeface="Comic Sans MS" panose="030F0702030302020204" pitchFamily="66" charset="0"/>
              <a:cs typeface="Comic Sans MS" panose="030F0702030302020204" pitchFamily="66" charset="0"/>
            </a:endParaRPr>
          </a:p>
        </p:txBody>
      </p:sp>
      <p:sp>
        <p:nvSpPr>
          <p:cNvPr id="37" name="Caixa de Texto 36"/>
          <p:cNvSpPr txBox="1"/>
          <p:nvPr/>
        </p:nvSpPr>
        <p:spPr>
          <a:xfrm>
            <a:off x="1433195" y="5152390"/>
            <a:ext cx="392430" cy="521970"/>
          </a:xfrm>
          <a:prstGeom prst="rect">
            <a:avLst/>
          </a:prstGeom>
          <a:noFill/>
        </p:spPr>
        <p:txBody>
          <a:bodyPr wrap="square" rtlCol="0">
            <a:spAutoFit/>
          </a:bodyPr>
          <a:lstStyle/>
          <a:p>
            <a:r>
              <a:rPr lang="pt-BR" altLang="en-US" sz="2800"/>
              <a:t>1</a:t>
            </a:r>
            <a:endParaRPr lang="pt-BR" altLang="en-US" sz="2800"/>
          </a:p>
        </p:txBody>
      </p:sp>
      <p:sp>
        <p:nvSpPr>
          <p:cNvPr id="38" name="Caixa de Texto 37"/>
          <p:cNvSpPr txBox="1"/>
          <p:nvPr/>
        </p:nvSpPr>
        <p:spPr>
          <a:xfrm>
            <a:off x="422275" y="4315460"/>
            <a:ext cx="979170" cy="368300"/>
          </a:xfrm>
          <a:prstGeom prst="rect">
            <a:avLst/>
          </a:prstGeom>
          <a:noFill/>
        </p:spPr>
        <p:txBody>
          <a:bodyPr wrap="square" rtlCol="0">
            <a:spAutoFit/>
          </a:bodyPr>
          <a:lstStyle/>
          <a:p>
            <a:r>
              <a:rPr lang="pt-BR" altLang="en-US"/>
              <a:t>20log(L)</a:t>
            </a:r>
            <a:endParaRPr lang="pt-BR" altLang="en-US"/>
          </a:p>
        </p:txBody>
      </p:sp>
      <mc:AlternateContent xmlns:mc="http://schemas.openxmlformats.org/markup-compatibility/2006">
        <mc:Choice xmlns:a14="http://schemas.microsoft.com/office/drawing/2010/main" Requires="a14">
          <p:sp>
            <p:nvSpPr>
              <p:cNvPr id="39" name="Caixa de Texto 38"/>
              <p:cNvSpPr txBox="1"/>
              <p:nvPr/>
            </p:nvSpPr>
            <p:spPr>
              <a:xfrm>
                <a:off x="6532880" y="330200"/>
                <a:ext cx="5039360" cy="99568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𝐺</m:t>
                      </m:r>
                      <m:rad>
                        <m:radPr>
                          <m:degHide m:val="on"/>
                          <m:ctrlPr>
                            <a:rPr lang="en-US" altLang="pt-BR" sz="2000" i="1">
                              <a:latin typeface="Cambria Math" panose="02040503050406030204" pitchFamily="18" charset="0"/>
                              <a:cs typeface="Cambria Math" panose="02040503050406030204" pitchFamily="18" charset="0"/>
                            </a:rPr>
                          </m:ctrlPr>
                        </m:radPr>
                        <m:deg/>
                        <m:e>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𝐿</m:t>
                              </m:r>
                            </m:num>
                            <m:den>
                              <m:r>
                                <a:rPr lang="en-US" altLang="pt-BR" sz="2000" i="1">
                                  <a:latin typeface="Cambria Math" panose="02040503050406030204" pitchFamily="18" charset="0"/>
                                  <a:cs typeface="Cambria Math" panose="02040503050406030204" pitchFamily="18" charset="0"/>
                                </a:rPr>
                                <m:t>𝐶</m:t>
                              </m:r>
                            </m:den>
                          </m:f>
                        </m:e>
                      </m:rad>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𝑛</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𝐿</m:t>
                      </m:r>
                      <m:r>
                        <a:rPr lang="en-US" altLang="pt-BR" sz="2000" i="1">
                          <a:latin typeface="Cambria Math" panose="02040503050406030204" pitchFamily="18" charset="0"/>
                          <a:ea typeface="MS Mincho"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6532880" y="330200"/>
                <a:ext cx="5039360" cy="995680"/>
              </a:xfrm>
              <a:prstGeom prst="rect">
                <a:avLst/>
              </a:prstGeom>
              <a:blipFill rotWithShape="1">
                <a:blip r:embed="rId2"/>
                <a:stretch>
                  <a:fillRect/>
                </a:stretch>
              </a:blipFill>
            </p:spPr>
            <p:txBody>
              <a:bodyPr/>
              <a:lstStyle/>
              <a:p>
                <a:r>
                  <a:rPr lang="pt-BR" altLang="en-US">
                    <a:noFill/>
                  </a:rPr>
                  <a:t> </a:t>
                </a:r>
              </a:p>
            </p:txBody>
          </p:sp>
        </mc:Fallback>
      </mc:AlternateContent>
      <p:sp>
        <p:nvSpPr>
          <p:cNvPr id="40" name="Forma livre 39"/>
          <p:cNvSpPr/>
          <p:nvPr/>
        </p:nvSpPr>
        <p:spPr>
          <a:xfrm>
            <a:off x="5944870" y="370840"/>
            <a:ext cx="799465" cy="454660"/>
          </a:xfrm>
          <a:custGeom>
            <a:avLst/>
            <a:gdLst>
              <a:gd name="connisteX0" fmla="*/ 0 w 799465"/>
              <a:gd name="connsiteY0" fmla="*/ 77245 h 454435"/>
              <a:gd name="connisteX1" fmla="*/ 361950 w 799465"/>
              <a:gd name="connsiteY1" fmla="*/ 16285 h 454435"/>
              <a:gd name="connisteX2" fmla="*/ 407035 w 799465"/>
              <a:gd name="connsiteY2" fmla="*/ 348390 h 454435"/>
              <a:gd name="connisteX3" fmla="*/ 799465 w 799465"/>
              <a:gd name="connsiteY3" fmla="*/ 454435 h 454435"/>
            </a:gdLst>
            <a:ahLst/>
            <a:cxnLst>
              <a:cxn ang="0">
                <a:pos x="connisteX0" y="connsiteY0"/>
              </a:cxn>
              <a:cxn ang="0">
                <a:pos x="connisteX1" y="connsiteY1"/>
              </a:cxn>
              <a:cxn ang="0">
                <a:pos x="connisteX2" y="connsiteY2"/>
              </a:cxn>
              <a:cxn ang="0">
                <a:pos x="connisteX3" y="connsiteY3"/>
              </a:cxn>
            </a:cxnLst>
            <a:rect l="l" t="t" r="r" b="b"/>
            <a:pathLst>
              <a:path w="799465" h="454435">
                <a:moveTo>
                  <a:pt x="0" y="77245"/>
                </a:moveTo>
                <a:cubicBezTo>
                  <a:pt x="71755" y="58195"/>
                  <a:pt x="280670" y="-37690"/>
                  <a:pt x="361950" y="16285"/>
                </a:cubicBezTo>
                <a:cubicBezTo>
                  <a:pt x="443230" y="70260"/>
                  <a:pt x="319405" y="260760"/>
                  <a:pt x="407035" y="348390"/>
                </a:cubicBezTo>
                <a:cubicBezTo>
                  <a:pt x="494665" y="436020"/>
                  <a:pt x="721995" y="439830"/>
                  <a:pt x="799465" y="454435"/>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Forma livre 42"/>
          <p:cNvSpPr/>
          <p:nvPr/>
        </p:nvSpPr>
        <p:spPr>
          <a:xfrm>
            <a:off x="4659630" y="370205"/>
            <a:ext cx="2549525" cy="1877695"/>
          </a:xfrm>
          <a:custGeom>
            <a:avLst/>
            <a:gdLst>
              <a:gd name="connisteX0" fmla="*/ 0 w 2549525"/>
              <a:gd name="connsiteY0" fmla="*/ 1666519 h 1877974"/>
              <a:gd name="connisteX1" fmla="*/ 286385 w 2549525"/>
              <a:gd name="connsiteY1" fmla="*/ 1455064 h 1877974"/>
              <a:gd name="connisteX2" fmla="*/ 542925 w 2549525"/>
              <a:gd name="connsiteY2" fmla="*/ 1213764 h 1877974"/>
              <a:gd name="connisteX3" fmla="*/ 784225 w 2549525"/>
              <a:gd name="connsiteY3" fmla="*/ 821334 h 1877974"/>
              <a:gd name="connisteX4" fmla="*/ 995680 w 2549525"/>
              <a:gd name="connsiteY4" fmla="*/ 308254 h 1877974"/>
              <a:gd name="connisteX5" fmla="*/ 1131570 w 2549525"/>
              <a:gd name="connsiteY5" fmla="*/ 51714 h 1877974"/>
              <a:gd name="connisteX6" fmla="*/ 1267460 w 2549525"/>
              <a:gd name="connsiteY6" fmla="*/ 66954 h 1877974"/>
              <a:gd name="connisteX7" fmla="*/ 1508760 w 2549525"/>
              <a:gd name="connsiteY7" fmla="*/ 595274 h 1877974"/>
              <a:gd name="connisteX8" fmla="*/ 1810385 w 2549525"/>
              <a:gd name="connsiteY8" fmla="*/ 1183284 h 1877974"/>
              <a:gd name="connisteX9" fmla="*/ 2292985 w 2549525"/>
              <a:gd name="connsiteY9" fmla="*/ 1636039 h 1877974"/>
              <a:gd name="connisteX10" fmla="*/ 2549525 w 2549525"/>
              <a:gd name="connsiteY10" fmla="*/ 1877974 h 187797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549525" h="1877974">
                <a:moveTo>
                  <a:pt x="0" y="1666519"/>
                </a:moveTo>
                <a:cubicBezTo>
                  <a:pt x="52070" y="1629054"/>
                  <a:pt x="177800" y="1545869"/>
                  <a:pt x="286385" y="1455064"/>
                </a:cubicBezTo>
                <a:cubicBezTo>
                  <a:pt x="394970" y="1364259"/>
                  <a:pt x="443230" y="1340764"/>
                  <a:pt x="542925" y="1213764"/>
                </a:cubicBezTo>
                <a:cubicBezTo>
                  <a:pt x="642620" y="1086764"/>
                  <a:pt x="693420" y="1002309"/>
                  <a:pt x="784225" y="821334"/>
                </a:cubicBezTo>
                <a:cubicBezTo>
                  <a:pt x="875030" y="640359"/>
                  <a:pt x="926465" y="461924"/>
                  <a:pt x="995680" y="308254"/>
                </a:cubicBezTo>
                <a:cubicBezTo>
                  <a:pt x="1064895" y="154584"/>
                  <a:pt x="1076960" y="99974"/>
                  <a:pt x="1131570" y="51714"/>
                </a:cubicBezTo>
                <a:cubicBezTo>
                  <a:pt x="1186180" y="3454"/>
                  <a:pt x="1191895" y="-41631"/>
                  <a:pt x="1267460" y="66954"/>
                </a:cubicBezTo>
                <a:cubicBezTo>
                  <a:pt x="1343025" y="175539"/>
                  <a:pt x="1400175" y="371754"/>
                  <a:pt x="1508760" y="595274"/>
                </a:cubicBezTo>
                <a:cubicBezTo>
                  <a:pt x="1617345" y="818794"/>
                  <a:pt x="1653540" y="975004"/>
                  <a:pt x="1810385" y="1183284"/>
                </a:cubicBezTo>
                <a:cubicBezTo>
                  <a:pt x="1967230" y="1391564"/>
                  <a:pt x="2145030" y="1496974"/>
                  <a:pt x="2292985" y="1636039"/>
                </a:cubicBezTo>
                <a:cubicBezTo>
                  <a:pt x="2440940" y="1775104"/>
                  <a:pt x="2507615" y="1838604"/>
                  <a:pt x="2549525" y="187797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 name="Caixa de Texto 5"/>
              <p:cNvSpPr txBox="1"/>
              <p:nvPr/>
            </p:nvSpPr>
            <p:spPr>
              <a:xfrm>
                <a:off x="2018665" y="200660"/>
                <a:ext cx="2125980" cy="795655"/>
              </a:xfrm>
              <a:prstGeom prst="rect">
                <a:avLst/>
              </a:prstGeom>
              <a:noFill/>
            </p:spPr>
            <p:txBody>
              <a:bodyPr wrap="square" rtlCol="0" anchor="t">
                <a:spAutoFit/>
              </a:bodyPr>
              <a:lstStyle/>
              <a:p>
                <a:pPr algn="ctr"/>
                <a14:m>
                  <m:oMath xmlns:m="http://schemas.openxmlformats.org/officeDocument/2006/math">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altLang="en-US" i="1" dirty="0">
                    <a:latin typeface="Cambria Math" panose="02040503050406030204" pitchFamily="18" charset="0"/>
                    <a:ea typeface="Cambria Math" panose="02040503050406030204" pitchFamily="18" charset="0"/>
                    <a:cs typeface="Cambria Math" panose="02040503050406030204" pitchFamily="18" charset="0"/>
                    <a:sym typeface="+mn-ea"/>
                  </a:rPr>
                  <a:t> </a:t>
                </a:r>
                <a:endParaRPr lang="pt-BR" altLang="en-US"/>
              </a:p>
            </p:txBody>
          </p:sp>
        </mc:Choice>
        <mc:Fallback>
          <p:sp>
            <p:nvSpPr>
              <p:cNvPr id="6" name="Caixa de Texto 5"/>
              <p:cNvSpPr txBox="1">
                <a:spLocks noRot="1" noChangeAspect="1" noMove="1" noResize="1" noEditPoints="1" noAdjustHandles="1" noChangeArrowheads="1" noChangeShapeType="1" noTextEdit="1"/>
              </p:cNvSpPr>
              <p:nvPr/>
            </p:nvSpPr>
            <p:spPr>
              <a:xfrm>
                <a:off x="2018665" y="200660"/>
                <a:ext cx="2125980" cy="79565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389346" y="772977"/>
                <a:ext cx="11587480" cy="4977130"/>
              </a:xfrm>
              <a:prstGeom prst="rect">
                <a:avLst/>
              </a:prstGeom>
              <a:noFill/>
            </p:spPr>
            <p:txBody>
              <a:bodyPr wrap="square" rtlCol="0">
                <a:spAutoFit/>
              </a:bodyPr>
              <a:p>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Observe que para se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endParaRPr>
              </a:p>
              <a:p>
                <a:pPr algn="ctr"/>
                <a14:m>
                  <m:oMath xmlns:m="http://schemas.openxmlformats.org/officeDocument/2006/math">
                    <m:r>
                      <a:rPr lang="en-US" altLang="pt-BR" sz="3200" i="1">
                        <a:latin typeface="Cambria Math" panose="02040503050406030204" pitchFamily="18" charset="0"/>
                        <a:ea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box>
                      <m:boxPr>
                        <m:noBreak m:val="on"/>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boxPr>
                      <m:e>
                        <m:groupChr>
                          <m:groupChrPr>
                            <m:chr m:val="→"/>
                            <m:pos m:val="top"/>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groupChrPr>
                          <m:e/>
                        </m:groupChr>
                      </m:e>
                    </m:box>
                    <m:r>
                      <a:rPr lang="en-US" altLang="pt-BR" sz="3200" i="1">
                        <a:latin typeface="Cambria Math" panose="02040503050406030204" pitchFamily="18" charset="0"/>
                        <a:ea typeface="Cambria Math" panose="02040503050406030204" pitchFamily="18" charset="0"/>
                        <a:cs typeface="Cambria Math" panose="02040503050406030204" pitchFamily="18" charset="0"/>
                      </a:rPr>
                      <m:t> ∞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𝑒𝑛𝑡𝑎𝑜</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box>
                      <m:boxPr>
                        <m:noBreak m:val="on"/>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boxPr>
                      <m:e>
                        <m:groupChr>
                          <m:groupChrPr>
                            <m:chr m:val="→"/>
                            <m:pos m:val="top"/>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groupChrPr>
                          <m:e/>
                        </m:groupChr>
                      </m:e>
                    </m:box>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3200" i="1" dirty="0">
                    <a:latin typeface="Cambria Math" panose="02040503050406030204" pitchFamily="18" charset="0"/>
                    <a:ea typeface="Cambria Math" panose="02040503050406030204" pitchFamily="18" charset="0"/>
                    <a:cs typeface="Cambria Math" panose="02040503050406030204" pitchFamily="18" charset="0"/>
                  </a:rPr>
                  <a:t>    </a:t>
                </a:r>
                <a:endParaRPr lang="pt-BR" altLang="en-US" sz="3200" i="1" dirty="0">
                  <a:latin typeface="Cambria Math" panose="02040503050406030204" pitchFamily="18" charset="0"/>
                  <a:ea typeface="Cambria Math" panose="02040503050406030204" pitchFamily="18" charset="0"/>
                  <a:cs typeface="Cambria Math" panose="02040503050406030204" pitchFamily="18" charset="0"/>
                </a:endParaRPr>
              </a:p>
              <a:p>
                <a:pPr algn="l"/>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Neste caso teremos</a:t>
                </a:r>
                <a:r>
                  <a:rPr lang="pt-BR" altLang="en-US" sz="2800" i="1" dirty="0">
                    <a:latin typeface="Comic Sans MS" panose="030F0702030302020204" pitchFamily="66" charset="0"/>
                    <a:ea typeface="Cambria Math" panose="02040503050406030204" pitchFamily="18" charset="0"/>
                    <a:cs typeface="Comic Sans MS" panose="030F0702030302020204" pitchFamily="66" charset="0"/>
                  </a:rPr>
                  <a:t> </a:t>
                </a:r>
                <a:endParaRPr lang="pt-BR" altLang="en-US" sz="2800" i="1" dirty="0">
                  <a:latin typeface="Comic Sans MS" panose="030F0702030302020204" pitchFamily="66" charset="0"/>
                  <a:ea typeface="Cambria Math" panose="02040503050406030204" pitchFamily="18" charset="0"/>
                  <a:cs typeface="Comic Sans MS" panose="030F0702030302020204" pitchFamily="66" charset="0"/>
                </a:endParaRPr>
              </a:p>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20</m:t>
                      </m:r>
                      <m:r>
                        <a:rPr lang="en-US" altLang="pt-BR" sz="2800" i="1">
                          <a:latin typeface="Cambria Math" panose="02040503050406030204" pitchFamily="18" charset="0"/>
                          <a:cs typeface="Cambria Math" panose="02040503050406030204" pitchFamily="18" charset="0"/>
                        </a:rPr>
                        <m:t>𝑙𝑜𝑔</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𝐺</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cs typeface="Cambria Math" panose="02040503050406030204" pitchFamily="18" charset="0"/>
                                </a:rPr>
                                <m:t>𝐶</m:t>
                              </m:r>
                            </m:den>
                          </m:f>
                        </m:e>
                      </m:rad>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cs typeface="Cambria Math" panose="02040503050406030204" pitchFamily="18" charset="0"/>
                        </a:rPr>
                        <m:t>  +∞</m:t>
                      </m:r>
                    </m:oMath>
                  </m:oMathPara>
                </a14:m>
                <a:endParaRPr lang="pt-BR" altLang="en-US" sz="2800" i="1" dirty="0">
                  <a:latin typeface="Comic Sans MS" panose="030F0702030302020204" pitchFamily="66" charset="0"/>
                  <a:ea typeface="Cambria Math" panose="02040503050406030204" pitchFamily="18" charset="0"/>
                  <a:cs typeface="Comic Sans MS" panose="030F0702030302020204" pitchFamily="66" charset="0"/>
                </a:endParaRPr>
              </a:p>
              <a:p>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Assim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na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frequência </a:t>
                </a:r>
                <a:r>
                  <a:rPr lang="pt-BR" altLang="en-US" sz="2800" dirty="0" err="1">
                    <a:latin typeface="Symbol" panose="05050102010706020507" charset="0"/>
                    <a:ea typeface="Cambria Math" panose="02040503050406030204" pitchFamily="18" charset="0"/>
                    <a:cs typeface="Symbol" panose="05050102010706020507" charset="0"/>
                  </a:rPr>
                  <a:t>w</a:t>
                </a:r>
                <a:r>
                  <a:rPr lang="pt-BR" altLang="en-US" sz="2800" baseline="-25000" dirty="0" err="1">
                    <a:latin typeface="Comic Sans MS" panose="030F0702030302020204" pitchFamily="66" charset="0"/>
                    <a:ea typeface="Cambria Math" panose="02040503050406030204" pitchFamily="18" charset="0"/>
                    <a:cs typeface="Comic Sans MS" panose="030F0702030302020204" pitchFamily="66" charset="0"/>
                  </a:rPr>
                  <a:t>n</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 teremos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rPr>
                  <a:t>0</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 muito grande. </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frequência</a:t>
                </a:r>
                <a:r>
                  <a:rPr lang="pt-BR" altLang="en-US" sz="2800" dirty="0" smtClean="0">
                    <a:latin typeface="Cambria Math" panose="02040503050406030204" pitchFamily="18" charset="0"/>
                    <a:ea typeface="Cambria Math" panose="02040503050406030204" pitchFamily="18" charset="0"/>
                    <a:cs typeface="Cambria Math" panose="02040503050406030204" pitchFamily="18" charset="0"/>
                  </a:rPr>
                  <a:t> </a:t>
                </a:r>
                <a:r>
                  <a:rPr lang="pt-BR" altLang="en-US" sz="2800" dirty="0" err="1">
                    <a:latin typeface="Symbol" panose="05050102010706020507" charset="0"/>
                    <a:ea typeface="Cambria Math" panose="02040503050406030204" pitchFamily="18" charset="0"/>
                    <a:cs typeface="Symbol" panose="05050102010706020507" charset="0"/>
                    <a:sym typeface="+mn-ea"/>
                  </a:rPr>
                  <a:t>w</a:t>
                </a:r>
                <a:r>
                  <a:rPr lang="pt-BR" altLang="en-US" sz="2800" baseline="-25000" dirty="0" err="1">
                    <a:latin typeface="Comic Sans MS" panose="030F0702030302020204" pitchFamily="66" charset="0"/>
                    <a:ea typeface="Cambria Math" panose="02040503050406030204" pitchFamily="18" charset="0"/>
                    <a:cs typeface="Comic Sans MS" panose="030F0702030302020204" pitchFamily="66" charset="0"/>
                    <a:sym typeface="+mn-ea"/>
                  </a:rPr>
                  <a:t>n</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é aquela onde 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mn-ea"/>
                  </a:rPr>
                  <a:t>impedância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do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mn-ea"/>
                  </a:rPr>
                  <a:t>capacitor,  1/</a:t>
                </a:r>
                <a:r>
                  <a:rPr lang="pt-BR" altLang="en-US" sz="2800" dirty="0" err="1" smtClean="0">
                    <a:latin typeface="Comic Sans MS" panose="030F0702030302020204" pitchFamily="66" charset="0"/>
                    <a:ea typeface="Cambria Math" panose="02040503050406030204" pitchFamily="18" charset="0"/>
                    <a:cs typeface="Comic Sans MS" panose="030F0702030302020204" pitchFamily="66" charset="0"/>
                    <a:sym typeface="+mn-ea"/>
                  </a:rPr>
                  <a:t>j</a:t>
                </a:r>
                <a:r>
                  <a:rPr lang="pt-BR" altLang="en-US" sz="2800" dirty="0" err="1" smtClean="0">
                    <a:latin typeface="Symbol" panose="05050102010706020507" charset="0"/>
                    <a:ea typeface="Cambria Math" panose="02040503050406030204" pitchFamily="18" charset="0"/>
                    <a:cs typeface="Symbol" panose="05050102010706020507" charset="0"/>
                    <a:sym typeface="+mn-ea"/>
                  </a:rPr>
                  <a:t>w</a:t>
                </a:r>
                <a:r>
                  <a:rPr lang="pt-BR" altLang="en-US" sz="2800" dirty="0" err="1" smtClean="0">
                    <a:latin typeface="Comic Sans MS" panose="030F0702030302020204" pitchFamily="66" charset="0"/>
                    <a:ea typeface="Cambria Math" panose="02040503050406030204" pitchFamily="18" charset="0"/>
                    <a:cs typeface="Symbol" panose="05050102010706020507" charset="0"/>
                    <a:sym typeface="+mn-ea"/>
                  </a:rPr>
                  <a:t>C</a:t>
                </a:r>
                <a:r>
                  <a:rPr lang="pt-BR" altLang="en-US" sz="2800" dirty="0" smtClean="0">
                    <a:latin typeface="Symbol" panose="05050102010706020507" charset="0"/>
                    <a:ea typeface="Cambria Math" panose="02040503050406030204" pitchFamily="18" charset="0"/>
                    <a:cs typeface="Symbol" panose="05050102010706020507" charset="0"/>
                    <a:sym typeface="+mn-ea"/>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cancela 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mn-ea"/>
                  </a:rPr>
                  <a:t>impedância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do indutor, </a:t>
                </a:r>
                <a:r>
                  <a:rPr lang="pt-BR" altLang="en-US" sz="2800" dirty="0" err="1" smtClean="0">
                    <a:latin typeface="Comic Sans MS" panose="030F0702030302020204" pitchFamily="66" charset="0"/>
                    <a:ea typeface="Cambria Math" panose="02040503050406030204" pitchFamily="18" charset="0"/>
                    <a:cs typeface="Comic Sans MS" panose="030F0702030302020204" pitchFamily="66" charset="0"/>
                    <a:sym typeface="+mn-ea"/>
                  </a:rPr>
                  <a:t>j</a:t>
                </a:r>
                <a:r>
                  <a:rPr lang="pt-BR" altLang="en-US" sz="2800" dirty="0" err="1" smtClean="0">
                    <a:latin typeface="Symbol" panose="05050102010706020507" charset="0"/>
                    <a:ea typeface="Cambria Math" panose="02040503050406030204" pitchFamily="18" charset="0"/>
                    <a:cs typeface="Symbol" panose="05050102010706020507" charset="0"/>
                    <a:sym typeface="+mn-ea"/>
                  </a:rPr>
                  <a:t>w</a:t>
                </a:r>
                <a:r>
                  <a:rPr lang="pt-BR" altLang="en-US" sz="2800" dirty="0" err="1" smtClean="0">
                    <a:latin typeface="Comic Sans MS" panose="030F0702030302020204" pitchFamily="66" charset="0"/>
                    <a:ea typeface="Cambria Math" panose="02040503050406030204" pitchFamily="18" charset="0"/>
                    <a:cs typeface="Symbol" panose="05050102010706020507" charset="0"/>
                    <a:sym typeface="+mn-ea"/>
                  </a:rPr>
                  <a:t>L, ou seja</a:t>
                </a:r>
                <a:endParaRPr lang="pt-BR" altLang="en-US" sz="2800" dirty="0" smtClean="0">
                  <a:latin typeface="Comic Sans MS" panose="030F0702030302020204" pitchFamily="66" charset="0"/>
                  <a:ea typeface="Cambria Math" panose="02040503050406030204" pitchFamily="18" charset="0"/>
                  <a:cs typeface="Symbol" panose="05050102010706020507" charset="0"/>
                  <a:sym typeface="+mn-ea"/>
                </a:endParaRPr>
              </a:p>
              <a:p>
                <a:pPr algn="ctr"/>
                <a14:m>
                  <m:oMath xmlns:m="http://schemas.openxmlformats.org/officeDocument/2006/math">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𝑗𝐿</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𝑛</m:t>
                        </m:r>
                      </m:sub>
                    </m:sSub>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smtClean="0">
                            <a:latin typeface="Cambria Math" panose="02040503050406030204" pitchFamily="18" charset="0"/>
                            <a:ea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rPr>
                          <m:t>1</m:t>
                        </m:r>
                      </m:num>
                      <m:den>
                        <m:r>
                          <a:rPr lang="pt-BR" altLang="pt-BR" sz="3200" b="0" i="1" smtClean="0">
                            <a:latin typeface="Cambria Math" panose="02040503050406030204" pitchFamily="18" charset="0"/>
                            <a:ea typeface="Cambria Math" panose="02040503050406030204" pitchFamily="18" charset="0"/>
                          </a:rPr>
                          <m:t>𝑗𝐶</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𝜔</m:t>
                            </m:r>
                          </m:e>
                          <m:sub>
                            <m:r>
                              <a:rPr lang="pt-BR" altLang="pt-BR" sz="3200" b="0" i="1" smtClean="0">
                                <a:latin typeface="Cambria Math" panose="02040503050406030204" pitchFamily="18" charset="0"/>
                                <a:ea typeface="Cambria Math" panose="02040503050406030204" pitchFamily="18" charset="0"/>
                              </a:rPr>
                              <m:t>𝑛</m:t>
                            </m:r>
                          </m:sub>
                        </m:sSub>
                      </m:den>
                    </m:f>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0</m:t>
                    </m:r>
                    <m:r>
                      <a:rPr lang="pt-BR" altLang="pt-BR" sz="3200" b="0" i="1" smtClean="0">
                        <a:latin typeface="Cambria Math" panose="02040503050406030204" pitchFamily="18" charset="0"/>
                        <a:ea typeface="Cambria Math" panose="02040503050406030204" pitchFamily="18" charset="0"/>
                      </a:rPr>
                      <m:t>  </m:t>
                    </m:r>
                    <m:groupChr>
                      <m:groupChrPr>
                        <m:chr m:val="⇒"/>
                        <m:pos m:val="top"/>
                        <m:ctrlPr>
                          <a:rPr lang="en-US" altLang="pt-BR" sz="3200" i="1" smtClean="0">
                            <a:latin typeface="Cambria Math" panose="02040503050406030204" pitchFamily="18" charset="0"/>
                            <a:ea typeface="Cambria Math" panose="02040503050406030204" pitchFamily="18" charset="0"/>
                          </a:rPr>
                        </m:ctrlPr>
                      </m:groupChrPr>
                      <m:e>
                        <m:r>
                          <m:rPr>
                            <m:brk m:alnAt="1"/>
                          </m:rPr>
                          <a:rPr lang="pt-BR" altLang="pt-BR" sz="3200" b="0" i="1" smtClean="0">
                            <a:latin typeface="Cambria Math" panose="02040503050406030204" pitchFamily="18" charset="0"/>
                            <a:ea typeface="Cambria Math" panose="02040503050406030204" pitchFamily="18" charset="0"/>
                          </a:rPr>
                          <m:t> </m:t>
                        </m:r>
                      </m:e>
                    </m:groupChr>
                  </m:oMath>
                </a14:m>
                <a:r>
                  <a:rPr lang="pt-BR" altLang="en-US" sz="3200" dirty="0" smtClean="0">
                    <a:latin typeface="Comic Sans MS" panose="030F0702030302020204" pitchFamily="66" charset="0"/>
                    <a:ea typeface="Cambria Math" panose="02040503050406030204" pitchFamily="18" charset="0"/>
                    <a:cs typeface="Comic Sans MS" panose="030F0702030302020204" pitchFamily="66" charset="0"/>
                    <a:sym typeface="+mn-ea"/>
                  </a:rPr>
                  <a:t>   </a:t>
                </a:r>
                <a14:m>
                  <m:oMath xmlns:m="http://schemas.openxmlformats.org/officeDocument/2006/math">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e>
                        </m:rad>
                      </m:den>
                    </m:f>
                  </m:oMath>
                </a14:m>
                <a:endPar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389346" y="772977"/>
                <a:ext cx="11587480" cy="4977130"/>
              </a:xfrm>
              <a:prstGeom prst="rect">
                <a:avLst/>
              </a:prstGeom>
              <a:blipFill rotWithShape="1">
                <a:blip r:embed="rId1"/>
                <a:stretch>
                  <a:fillRect l="-1" t="-4" r="1" b="4"/>
                </a:stretch>
              </a:blipFill>
            </p:spPr>
            <p:txBody>
              <a:bodyPr/>
              <a:lstStyle/>
              <a:p>
                <a:r>
                  <a:rPr lang="pt-BR" altLang="en-US">
                    <a:noFill/>
                  </a:rPr>
                  <a:t> </a:t>
                </a:r>
              </a:p>
            </p:txBody>
          </p:sp>
        </mc:Fallback>
      </mc:AlternateContent>
    </p:spTree>
  </p:cSld>
  <p:clrMapOvr>
    <a:masterClrMapping/>
  </p:clrMapOvr>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a:off x="934720" y="3683635"/>
            <a:ext cx="7016750" cy="8255"/>
          </a:xfrm>
          <a:prstGeom prst="straightConnector1">
            <a:avLst/>
          </a:prstGeom>
          <a:ln>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V="1">
            <a:off x="1433195" y="919480"/>
            <a:ext cx="0" cy="4904105"/>
          </a:xfrm>
          <a:prstGeom prst="straightConnector1">
            <a:avLst/>
          </a:prstGeom>
          <a:ln>
            <a:solidFill>
              <a:schemeClr val="tx1"/>
            </a:solidFill>
            <a:headEnd type="none" w="lg" len="med"/>
            <a:tailEnd type="arrow"/>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8007985" y="3683635"/>
            <a:ext cx="46164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endParaRPr lang="pt-BR" altLang="en-US" sz="3200">
              <a:latin typeface="Symbol" panose="05050102010706020507" charset="0"/>
              <a:cs typeface="Symbol" panose="05050102010706020507" charset="0"/>
            </a:endParaRPr>
          </a:p>
        </p:txBody>
      </p:sp>
      <p:sp>
        <p:nvSpPr>
          <p:cNvPr id="27" name="Caixa de Texto 26"/>
          <p:cNvSpPr txBox="1"/>
          <p:nvPr/>
        </p:nvSpPr>
        <p:spPr>
          <a:xfrm>
            <a:off x="707390" y="825500"/>
            <a:ext cx="694055" cy="521970"/>
          </a:xfrm>
          <a:prstGeom prst="rect">
            <a:avLst/>
          </a:prstGeom>
          <a:noFill/>
        </p:spPr>
        <p:txBody>
          <a:bodyPr wrap="square" rtlCol="0">
            <a:spAutoFit/>
          </a:bodyPr>
          <a:p>
            <a:r>
              <a:rPr lang="pt-BR" altLang="en-US" sz="2800"/>
              <a:t>rad.</a:t>
            </a:r>
            <a:endParaRPr lang="pt-BR" altLang="en-US" sz="2800"/>
          </a:p>
        </p:txBody>
      </p:sp>
      <p:cxnSp>
        <p:nvCxnSpPr>
          <p:cNvPr id="29" name="Conector Reto 28"/>
          <p:cNvCxnSpPr/>
          <p:nvPr/>
        </p:nvCxnSpPr>
        <p:spPr>
          <a:xfrm flipV="1">
            <a:off x="810260" y="1881505"/>
            <a:ext cx="6899910" cy="2984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3" name="Caixa de Texto 32"/>
          <p:cNvSpPr txBox="1"/>
          <p:nvPr/>
        </p:nvSpPr>
        <p:spPr>
          <a:xfrm>
            <a:off x="707390" y="1421130"/>
            <a:ext cx="798830" cy="460375"/>
          </a:xfrm>
          <a:prstGeom prst="rect">
            <a:avLst/>
          </a:prstGeom>
          <a:noFill/>
        </p:spPr>
        <p:txBody>
          <a:bodyPr wrap="square" rtlCol="0">
            <a:spAutoFit/>
          </a:bodyPr>
          <a:p>
            <a:r>
              <a:rPr lang="pt-BR" altLang="en-US" sz="2400">
                <a:latin typeface="Symbol" panose="05050102010706020507" charset="0"/>
                <a:cs typeface="Symbol" panose="05050102010706020507" charset="0"/>
              </a:rPr>
              <a:t>p/2</a:t>
            </a:r>
            <a:endParaRPr lang="pt-BR" altLang="en-US" sz="2400">
              <a:latin typeface="Symbol" panose="05050102010706020507" charset="0"/>
              <a:cs typeface="Symbol" panose="05050102010706020507" charset="0"/>
            </a:endParaRPr>
          </a:p>
        </p:txBody>
      </p:sp>
      <p:sp>
        <p:nvSpPr>
          <p:cNvPr id="36" name="Caixa de Texto 35"/>
          <p:cNvSpPr txBox="1"/>
          <p:nvPr/>
        </p:nvSpPr>
        <p:spPr>
          <a:xfrm>
            <a:off x="4447540" y="3596005"/>
            <a:ext cx="60007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r>
              <a:rPr lang="pt-BR" altLang="en-US" sz="3200" baseline="-25000">
                <a:latin typeface="Comic Sans MS" panose="030F0702030302020204" pitchFamily="66" charset="0"/>
                <a:cs typeface="Comic Sans MS" panose="030F0702030302020204" pitchFamily="66" charset="0"/>
              </a:rPr>
              <a:t>n</a:t>
            </a:r>
            <a:endParaRPr lang="pt-BR" altLang="en-US" sz="3200" baseline="-25000">
              <a:latin typeface="Comic Sans MS" panose="030F0702030302020204" pitchFamily="66" charset="0"/>
              <a:cs typeface="Comic Sans MS" panose="030F0702030302020204" pitchFamily="66" charset="0"/>
            </a:endParaRPr>
          </a:p>
        </p:txBody>
      </p:sp>
      <p:cxnSp>
        <p:nvCxnSpPr>
          <p:cNvPr id="8" name="Conector Reto 7"/>
          <p:cNvCxnSpPr/>
          <p:nvPr/>
        </p:nvCxnSpPr>
        <p:spPr>
          <a:xfrm flipV="1">
            <a:off x="1148715" y="5457825"/>
            <a:ext cx="6923405" cy="3619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H="1" flipV="1">
            <a:off x="4740275" y="619760"/>
            <a:ext cx="14605" cy="50399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 de Texto 8"/>
          <p:cNvSpPr txBox="1"/>
          <p:nvPr/>
        </p:nvSpPr>
        <p:spPr>
          <a:xfrm>
            <a:off x="810260" y="4963795"/>
            <a:ext cx="798830" cy="460375"/>
          </a:xfrm>
          <a:prstGeom prst="rect">
            <a:avLst/>
          </a:prstGeom>
          <a:noFill/>
        </p:spPr>
        <p:txBody>
          <a:bodyPr wrap="square" rtlCol="0">
            <a:spAutoFit/>
          </a:bodyPr>
          <a:p>
            <a:r>
              <a:rPr lang="pt-BR" altLang="en-US" sz="2400">
                <a:latin typeface="Symbol" panose="05050102010706020507" charset="0"/>
                <a:cs typeface="Symbol" panose="05050102010706020507" charset="0"/>
              </a:rPr>
              <a:t>-p/2</a:t>
            </a:r>
            <a:endParaRPr lang="pt-BR" altLang="en-US" sz="2400">
              <a:latin typeface="Symbol" panose="05050102010706020507" charset="0"/>
              <a:cs typeface="Symbol" panose="05050102010706020507" charset="0"/>
            </a:endParaRPr>
          </a:p>
        </p:txBody>
      </p:sp>
      <p:sp>
        <p:nvSpPr>
          <p:cNvPr id="11" name="Forma livre 10"/>
          <p:cNvSpPr/>
          <p:nvPr/>
        </p:nvSpPr>
        <p:spPr>
          <a:xfrm>
            <a:off x="1492885" y="1908810"/>
            <a:ext cx="3259455" cy="1768475"/>
          </a:xfrm>
          <a:custGeom>
            <a:avLst/>
            <a:gdLst>
              <a:gd name="connisteX0" fmla="*/ 0 w 3259455"/>
              <a:gd name="connsiteY0" fmla="*/ 2652 h 1768587"/>
              <a:gd name="connisteX1" fmla="*/ 1237615 w 3259455"/>
              <a:gd name="connsiteY1" fmla="*/ 2652 h 1768587"/>
              <a:gd name="connisteX2" fmla="*/ 2233295 w 3259455"/>
              <a:gd name="connsiteY2" fmla="*/ 2652 h 1768587"/>
              <a:gd name="connisteX3" fmla="*/ 2700655 w 3259455"/>
              <a:gd name="connsiteY3" fmla="*/ 17892 h 1768587"/>
              <a:gd name="connisteX4" fmla="*/ 2972435 w 3259455"/>
              <a:gd name="connsiteY4" fmla="*/ 153782 h 1768587"/>
              <a:gd name="connisteX5" fmla="*/ 3168650 w 3259455"/>
              <a:gd name="connsiteY5" fmla="*/ 742427 h 1768587"/>
              <a:gd name="connisteX6" fmla="*/ 3259455 w 3259455"/>
              <a:gd name="connsiteY6" fmla="*/ 1768587 h 176858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59455" h="1768587">
                <a:moveTo>
                  <a:pt x="0" y="2652"/>
                </a:moveTo>
                <a:cubicBezTo>
                  <a:pt x="227330" y="2652"/>
                  <a:pt x="791210" y="2652"/>
                  <a:pt x="1237615" y="2652"/>
                </a:cubicBezTo>
                <a:cubicBezTo>
                  <a:pt x="1684020" y="2652"/>
                  <a:pt x="1940560" y="-523"/>
                  <a:pt x="2233295" y="2652"/>
                </a:cubicBezTo>
                <a:cubicBezTo>
                  <a:pt x="2526030" y="5827"/>
                  <a:pt x="2552700" y="-12588"/>
                  <a:pt x="2700655" y="17892"/>
                </a:cubicBezTo>
                <a:cubicBezTo>
                  <a:pt x="2848610" y="48372"/>
                  <a:pt x="2879090" y="9002"/>
                  <a:pt x="2972435" y="153782"/>
                </a:cubicBezTo>
                <a:cubicBezTo>
                  <a:pt x="3065780" y="298562"/>
                  <a:pt x="3111500" y="419212"/>
                  <a:pt x="3168650" y="742427"/>
                </a:cubicBezTo>
                <a:cubicBezTo>
                  <a:pt x="3225800" y="1065642"/>
                  <a:pt x="3245485" y="1574912"/>
                  <a:pt x="3259455" y="176858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Forma livre 11"/>
          <p:cNvSpPr/>
          <p:nvPr/>
        </p:nvSpPr>
        <p:spPr>
          <a:xfrm flipH="1" flipV="1">
            <a:off x="4754880" y="3710940"/>
            <a:ext cx="3259455" cy="1768475"/>
          </a:xfrm>
          <a:custGeom>
            <a:avLst/>
            <a:gdLst>
              <a:gd name="connisteX0" fmla="*/ 0 w 3259455"/>
              <a:gd name="connsiteY0" fmla="*/ 2652 h 1768587"/>
              <a:gd name="connisteX1" fmla="*/ 1237615 w 3259455"/>
              <a:gd name="connsiteY1" fmla="*/ 2652 h 1768587"/>
              <a:gd name="connisteX2" fmla="*/ 2233295 w 3259455"/>
              <a:gd name="connsiteY2" fmla="*/ 2652 h 1768587"/>
              <a:gd name="connisteX3" fmla="*/ 2700655 w 3259455"/>
              <a:gd name="connsiteY3" fmla="*/ 17892 h 1768587"/>
              <a:gd name="connisteX4" fmla="*/ 2972435 w 3259455"/>
              <a:gd name="connsiteY4" fmla="*/ 153782 h 1768587"/>
              <a:gd name="connisteX5" fmla="*/ 3168650 w 3259455"/>
              <a:gd name="connsiteY5" fmla="*/ 742427 h 1768587"/>
              <a:gd name="connisteX6" fmla="*/ 3259455 w 3259455"/>
              <a:gd name="connsiteY6" fmla="*/ 1768587 h 176858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59455" h="1768587">
                <a:moveTo>
                  <a:pt x="0" y="2652"/>
                </a:moveTo>
                <a:cubicBezTo>
                  <a:pt x="227330" y="2652"/>
                  <a:pt x="791210" y="2652"/>
                  <a:pt x="1237615" y="2652"/>
                </a:cubicBezTo>
                <a:cubicBezTo>
                  <a:pt x="1684020" y="2652"/>
                  <a:pt x="1940560" y="-523"/>
                  <a:pt x="2233295" y="2652"/>
                </a:cubicBezTo>
                <a:cubicBezTo>
                  <a:pt x="2526030" y="5827"/>
                  <a:pt x="2552700" y="-12588"/>
                  <a:pt x="2700655" y="17892"/>
                </a:cubicBezTo>
                <a:cubicBezTo>
                  <a:pt x="2848610" y="48372"/>
                  <a:pt x="2879090" y="9002"/>
                  <a:pt x="2972435" y="153782"/>
                </a:cubicBezTo>
                <a:cubicBezTo>
                  <a:pt x="3065780" y="298562"/>
                  <a:pt x="3111500" y="419212"/>
                  <a:pt x="3168650" y="742427"/>
                </a:cubicBezTo>
                <a:cubicBezTo>
                  <a:pt x="3225800" y="1065642"/>
                  <a:pt x="3245485" y="1574912"/>
                  <a:pt x="3259455" y="176858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8610600" y="1564005"/>
                <a:ext cx="3304540" cy="3615055"/>
              </a:xfrm>
              <a:prstGeom prst="rect">
                <a:avLst/>
              </a:prstGeom>
              <a:noFill/>
            </p:spPr>
            <p:txBody>
              <a:bodyPr wrap="square" rtlCol="0">
                <a:spAutoFit/>
              </a:bodyPr>
              <a:p>
                <a:r>
                  <a:rPr lang="pt-BR" altLang="en-US" sz="2800">
                    <a:latin typeface="Comic Sans MS" panose="030F0702030302020204" pitchFamily="66" charset="0"/>
                    <a:ea typeface="Cambria Math" panose="02040503050406030204" pitchFamily="18" charset="0"/>
                    <a:cs typeface="Comic Sans MS" panose="030F0702030302020204" pitchFamily="66" charset="0"/>
                  </a:rPr>
                  <a:t>quanto maior o valor de R, menor é o valor de</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r>
                  <a:rPr lang="pt-BR" altLang="en-US" sz="280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r>
                  <a:rPr lang="pt-BR" altLang="en-US" sz="2800">
                    <a:latin typeface="Cambria Math" panose="02040503050406030204" pitchFamily="18" charset="0"/>
                    <a:ea typeface="Cambria Math" panose="02040503050406030204" pitchFamily="18" charset="0"/>
                    <a:cs typeface="Cambria Math" panose="02040503050406030204" pitchFamily="18" charset="0"/>
                  </a:rPr>
                  <a:t> </a:t>
                </a:r>
                <a:endParaRPr lang="pt-BR" altLang="en-US" sz="280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800">
                    <a:latin typeface="Comic Sans MS" panose="030F0702030302020204" pitchFamily="66" charset="0"/>
                    <a:ea typeface="Cambria Math" panose="02040503050406030204" pitchFamily="18" charset="0"/>
                    <a:cs typeface="Comic Sans MS" panose="030F0702030302020204" pitchFamily="66" charset="0"/>
                  </a:rPr>
                  <a:t>e mais brusca é a transição da fase</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8610600" y="1564005"/>
                <a:ext cx="3304540" cy="36150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5" name="CaixaDeTexto 14"/>
          <p:cNvSpPr txBox="1"/>
          <p:nvPr/>
        </p:nvSpPr>
        <p:spPr>
          <a:xfrm>
            <a:off x="529590" y="547370"/>
            <a:ext cx="11344910" cy="1014730"/>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a:t>
            </a:r>
            <a:endParaRPr lang="pt-BR" sz="32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Amplificadores tem curvas de resposta em frequência típicas</a:t>
            </a:r>
            <a:endParaRPr lang="pt-BR" sz="2800" b="1" dirty="0" smtClean="0">
              <a:solidFill>
                <a:schemeClr val="tx1"/>
              </a:solidFill>
              <a:latin typeface="Comic Sans MS" panose="030F0702030302020204" pitchFamily="66" charset="0"/>
            </a:endParaRPr>
          </a:p>
        </p:txBody>
      </p:sp>
      <p:grpSp>
        <p:nvGrpSpPr>
          <p:cNvPr id="80" name="Grupo 79"/>
          <p:cNvGrpSpPr/>
          <p:nvPr/>
        </p:nvGrpSpPr>
        <p:grpSpPr>
          <a:xfrm>
            <a:off x="316809" y="2309357"/>
            <a:ext cx="5143122" cy="3487155"/>
            <a:chOff x="496" y="3639"/>
            <a:chExt cx="8614" cy="6015"/>
          </a:xfrm>
        </p:grpSpPr>
        <p:sp>
          <p:nvSpPr>
            <p:cNvPr id="4" name="Forma livre 3"/>
            <p:cNvSpPr/>
            <p:nvPr/>
          </p:nvSpPr>
          <p:spPr>
            <a:xfrm>
              <a:off x="995" y="5287"/>
              <a:ext cx="7265"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 name="Conector de Seta Reta 5"/>
            <p:cNvCxnSpPr/>
            <p:nvPr/>
          </p:nvCxnSpPr>
          <p:spPr>
            <a:xfrm>
              <a:off x="1179" y="4240"/>
              <a:ext cx="0" cy="49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852" y="8446"/>
              <a:ext cx="8108"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496" y="3639"/>
              <a:ext cx="2131" cy="635"/>
            </a:xfrm>
            <a:prstGeom prst="rect">
              <a:avLst/>
            </a:prstGeom>
            <a:noFill/>
          </p:spPr>
          <p:txBody>
            <a:bodyPr wrap="square" rtlCol="0">
              <a:spAutoFit/>
            </a:bodyPr>
            <a:p>
              <a:r>
                <a:rPr lang="pt-BR" dirty="0" smtClean="0"/>
                <a:t>20log(|G|)</a:t>
              </a:r>
              <a:endParaRPr lang="pt-BR" dirty="0"/>
            </a:p>
          </p:txBody>
        </p:sp>
        <p:cxnSp>
          <p:nvCxnSpPr>
            <p:cNvPr id="14" name="Conector Reto 13"/>
            <p:cNvCxnSpPr/>
            <p:nvPr/>
          </p:nvCxnSpPr>
          <p:spPr>
            <a:xfrm>
              <a:off x="4317" y="4933"/>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3386" y="8541"/>
              <a:ext cx="2179" cy="1113"/>
            </a:xfrm>
            <a:prstGeom prst="rect">
              <a:avLst/>
            </a:prstGeom>
            <a:solidFill>
              <a:schemeClr val="bg1"/>
            </a:solidFill>
          </p:spPr>
          <p:txBody>
            <a:bodyPr wrap="square" rtlCol="0">
              <a:spAutoFit/>
            </a:bodyPr>
            <a:p>
              <a:pPr algn="ctr"/>
              <a:r>
                <a:rPr lang="pt-BR" dirty="0" smtClean="0"/>
                <a:t>Frequência de corte</a:t>
              </a:r>
              <a:endParaRPr lang="pt-BR" dirty="0"/>
            </a:p>
          </p:txBody>
        </p:sp>
        <p:sp>
          <p:nvSpPr>
            <p:cNvPr id="18" name="CaixaDeTexto 17"/>
            <p:cNvSpPr txBox="1"/>
            <p:nvPr/>
          </p:nvSpPr>
          <p:spPr>
            <a:xfrm>
              <a:off x="6226" y="6329"/>
              <a:ext cx="2884" cy="1113"/>
            </a:xfrm>
            <a:prstGeom prst="rect">
              <a:avLst/>
            </a:prstGeom>
            <a:noFill/>
          </p:spPr>
          <p:txBody>
            <a:bodyPr wrap="square" rtlCol="0">
              <a:spAutoFit/>
            </a:bodyPr>
            <a:p>
              <a:pPr algn="ctr"/>
              <a:r>
                <a:rPr lang="pt-BR" dirty="0" smtClean="0"/>
                <a:t>Frequência de ganho unitário</a:t>
              </a:r>
              <a:endParaRPr lang="pt-BR" dirty="0"/>
            </a:p>
          </p:txBody>
        </p:sp>
        <p:sp>
          <p:nvSpPr>
            <p:cNvPr id="20" name="CaixaDeTexto 19"/>
            <p:cNvSpPr txBox="1"/>
            <p:nvPr/>
          </p:nvSpPr>
          <p:spPr>
            <a:xfrm>
              <a:off x="1340" y="4642"/>
              <a:ext cx="2641" cy="635"/>
            </a:xfrm>
            <a:prstGeom prst="rect">
              <a:avLst/>
            </a:prstGeom>
            <a:noFill/>
          </p:spPr>
          <p:txBody>
            <a:bodyPr wrap="square" rtlCol="0">
              <a:spAutoFit/>
            </a:bodyPr>
            <a:p>
              <a:pPr algn="ctr"/>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5" name="Conector de Seta Reta 4"/>
            <p:cNvCxnSpPr/>
            <p:nvPr/>
          </p:nvCxnSpPr>
          <p:spPr>
            <a:xfrm>
              <a:off x="3661" y="5315"/>
              <a:ext cx="1705"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4332" y="5315"/>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4906" y="4691"/>
              <a:ext cx="1334" cy="635"/>
            </a:xfrm>
            <a:prstGeom prst="rect">
              <a:avLst/>
            </a:prstGeom>
            <a:noFill/>
          </p:spPr>
          <p:txBody>
            <a:bodyPr wrap="square" rtlCol="0">
              <a:spAutoFit/>
            </a:bodyPr>
            <a:p>
              <a:r>
                <a:rPr lang="pt-BR" dirty="0"/>
                <a:t>3</a:t>
              </a:r>
              <a:r>
                <a:rPr lang="pt-BR" dirty="0" smtClean="0"/>
                <a:t> dB</a:t>
              </a:r>
              <a:endParaRPr lang="pt-BR" dirty="0"/>
            </a:p>
          </p:txBody>
        </p:sp>
        <p:sp>
          <p:nvSpPr>
            <p:cNvPr id="24" name="Forma livre 23"/>
            <p:cNvSpPr/>
            <p:nvPr/>
          </p:nvSpPr>
          <p:spPr>
            <a:xfrm>
              <a:off x="4388" y="5164"/>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 name="Forma livre 2"/>
            <p:cNvSpPr/>
            <p:nvPr/>
          </p:nvSpPr>
          <p:spPr>
            <a:xfrm>
              <a:off x="7590" y="7377"/>
              <a:ext cx="221" cy="999"/>
            </a:xfrm>
            <a:custGeom>
              <a:avLst/>
              <a:gdLst>
                <a:gd name="connisteX0" fmla="*/ 0 w 810260"/>
                <a:gd name="connsiteY0" fmla="*/ 0 h 366395"/>
                <a:gd name="connisteX1" fmla="*/ 154305 w 810260"/>
                <a:gd name="connsiteY1" fmla="*/ 202565 h 366395"/>
                <a:gd name="connisteX2" fmla="*/ 405130 w 810260"/>
                <a:gd name="connsiteY2" fmla="*/ 173355 h 366395"/>
                <a:gd name="connisteX3" fmla="*/ 810260 w 810260"/>
                <a:gd name="connsiteY3" fmla="*/ 366395 h 366395"/>
              </a:gdLst>
              <a:ahLst/>
              <a:cxnLst>
                <a:cxn ang="0">
                  <a:pos x="connisteX0" y="connsiteY0"/>
                </a:cxn>
                <a:cxn ang="0">
                  <a:pos x="connisteX1" y="connsiteY1"/>
                </a:cxn>
                <a:cxn ang="0">
                  <a:pos x="connisteX2" y="connsiteY2"/>
                </a:cxn>
                <a:cxn ang="0">
                  <a:pos x="connisteX3" y="connsiteY3"/>
                </a:cxn>
              </a:cxnLst>
              <a:rect l="l" t="t" r="r" b="b"/>
              <a:pathLst>
                <a:path w="810260" h="366395">
                  <a:moveTo>
                    <a:pt x="0" y="0"/>
                  </a:moveTo>
                  <a:cubicBezTo>
                    <a:pt x="26035" y="41275"/>
                    <a:pt x="73025" y="167640"/>
                    <a:pt x="154305" y="202565"/>
                  </a:cubicBezTo>
                  <a:cubicBezTo>
                    <a:pt x="235585" y="237490"/>
                    <a:pt x="273685" y="140335"/>
                    <a:pt x="405130" y="173355"/>
                  </a:cubicBezTo>
                  <a:cubicBezTo>
                    <a:pt x="536575" y="206375"/>
                    <a:pt x="734060" y="327025"/>
                    <a:pt x="810260" y="366395"/>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grpSp>
        <p:nvGrpSpPr>
          <p:cNvPr id="81" name="Grupo 80"/>
          <p:cNvGrpSpPr/>
          <p:nvPr/>
        </p:nvGrpSpPr>
        <p:grpSpPr>
          <a:xfrm>
            <a:off x="5871845" y="2292985"/>
            <a:ext cx="5757701" cy="3554912"/>
            <a:chOff x="8960" y="3552"/>
            <a:chExt cx="9750" cy="6007"/>
          </a:xfrm>
        </p:grpSpPr>
        <p:sp>
          <p:nvSpPr>
            <p:cNvPr id="37"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39"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0" name="CaixaDeTexto 8"/>
            <p:cNvSpPr txBox="1"/>
            <p:nvPr/>
          </p:nvSpPr>
          <p:spPr>
            <a:xfrm>
              <a:off x="9729" y="3552"/>
              <a:ext cx="2637" cy="622"/>
            </a:xfrm>
            <a:prstGeom prst="rect">
              <a:avLst/>
            </a:prstGeom>
            <a:noFill/>
          </p:spPr>
          <p:txBody>
            <a:bodyPr wrap="square" rtlCol="0">
              <a:spAutoFit/>
            </a:bodyPr>
            <a:p>
              <a:r>
                <a:rPr lang="pt-BR" dirty="0" smtClean="0"/>
                <a:t>20log(|G|)</a:t>
              </a:r>
              <a:endParaRPr lang="pt-BR" dirty="0"/>
            </a:p>
          </p:txBody>
        </p:sp>
        <p:cxnSp>
          <p:nvCxnSpPr>
            <p:cNvPr id="42"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16"/>
            <p:cNvSpPr txBox="1"/>
            <p:nvPr/>
          </p:nvSpPr>
          <p:spPr>
            <a:xfrm>
              <a:off x="11247" y="8469"/>
              <a:ext cx="2736" cy="1090"/>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45" name="CaixaDeTexto 19"/>
            <p:cNvSpPr txBox="1"/>
            <p:nvPr/>
          </p:nvSpPr>
          <p:spPr>
            <a:xfrm>
              <a:off x="12577" y="4451"/>
              <a:ext cx="2701" cy="622"/>
            </a:xfrm>
            <a:prstGeom prst="rect">
              <a:avLst/>
            </a:prstGeom>
            <a:noFill/>
          </p:spPr>
          <p:txBody>
            <a:bodyPr wrap="square" rtlCol="0">
              <a:spAutoFit/>
            </a:bodyPr>
            <a:p>
              <a:pPr algn="ctr"/>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46"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47"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CaixaDeTexto 22"/>
            <p:cNvSpPr txBox="1"/>
            <p:nvPr/>
          </p:nvSpPr>
          <p:spPr>
            <a:xfrm>
              <a:off x="16299" y="4674"/>
              <a:ext cx="1316" cy="622"/>
            </a:xfrm>
            <a:prstGeom prst="rect">
              <a:avLst/>
            </a:prstGeom>
            <a:noFill/>
          </p:spPr>
          <p:txBody>
            <a:bodyPr wrap="square" rtlCol="0">
              <a:spAutoFit/>
            </a:bodyPr>
            <a:p>
              <a:r>
                <a:rPr lang="pt-BR" dirty="0"/>
                <a:t>3</a:t>
              </a:r>
              <a:r>
                <a:rPr lang="pt-BR" dirty="0" smtClean="0"/>
                <a:t> dB</a:t>
              </a:r>
              <a:endParaRPr lang="pt-BR" dirty="0"/>
            </a:p>
          </p:txBody>
        </p:sp>
        <p:sp>
          <p:nvSpPr>
            <p:cNvPr id="49"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9"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82" name="Conector Reto 81"/>
          <p:cNvCxnSpPr/>
          <p:nvPr/>
        </p:nvCxnSpPr>
        <p:spPr>
          <a:xfrm>
            <a:off x="9666393" y="3047886"/>
            <a:ext cx="15322" cy="2545034"/>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3" name="CaixaDeTexto 16"/>
          <p:cNvSpPr txBox="1"/>
          <p:nvPr/>
        </p:nvSpPr>
        <p:spPr>
          <a:xfrm>
            <a:off x="9197340" y="5213350"/>
            <a:ext cx="1652270" cy="645160"/>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84" name="Conector de Seta Reta 83"/>
          <p:cNvCxnSpPr/>
          <p:nvPr/>
        </p:nvCxnSpPr>
        <p:spPr>
          <a:xfrm flipV="1">
            <a:off x="7882644" y="3241407"/>
            <a:ext cx="0" cy="179788"/>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flipV="1">
            <a:off x="761365" y="4213860"/>
            <a:ext cx="182054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flipV="1">
            <a:off x="7861300" y="4113530"/>
            <a:ext cx="182054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CaixaDeTexto 16"/>
          <p:cNvSpPr txBox="1"/>
          <p:nvPr/>
        </p:nvSpPr>
        <p:spPr>
          <a:xfrm>
            <a:off x="8143875" y="3398520"/>
            <a:ext cx="1384300" cy="645160"/>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3" name="CaixaDeTexto 16"/>
          <p:cNvSpPr txBox="1"/>
          <p:nvPr/>
        </p:nvSpPr>
        <p:spPr>
          <a:xfrm>
            <a:off x="724535" y="3512185"/>
            <a:ext cx="1384300" cy="645160"/>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36" name="Caixa de Texto 35"/>
          <p:cNvSpPr txBox="1"/>
          <p:nvPr/>
        </p:nvSpPr>
        <p:spPr>
          <a:xfrm>
            <a:off x="2397125" y="4580255"/>
            <a:ext cx="544195" cy="460375"/>
          </a:xfrm>
          <a:prstGeom prst="rect">
            <a:avLst/>
          </a:prstGeom>
          <a:solidFill>
            <a:schemeClr val="bg1"/>
          </a:solidFill>
        </p:spPr>
        <p:txBody>
          <a:bodyPr wrap="non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9" name="Caixa de Texto 18"/>
          <p:cNvSpPr txBox="1"/>
          <p:nvPr/>
        </p:nvSpPr>
        <p:spPr>
          <a:xfrm>
            <a:off x="9424035" y="4589145"/>
            <a:ext cx="544195"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21" name="Caixa de Texto 20"/>
          <p:cNvSpPr txBox="1"/>
          <p:nvPr/>
        </p:nvSpPr>
        <p:spPr>
          <a:xfrm>
            <a:off x="7618095" y="4637405"/>
            <a:ext cx="544195"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22" name="CaixaDeTexto 16"/>
          <p:cNvSpPr txBox="1"/>
          <p:nvPr/>
        </p:nvSpPr>
        <p:spPr>
          <a:xfrm>
            <a:off x="6788785" y="4265295"/>
            <a:ext cx="864235" cy="645160"/>
          </a:xfrm>
          <a:prstGeom prst="rect">
            <a:avLst/>
          </a:prstGeom>
          <a:solidFill>
            <a:schemeClr val="bg1"/>
          </a:solidFill>
        </p:spPr>
        <p:txBody>
          <a:bodyPr wrap="square" rtlCol="0">
            <a:spAutoFit/>
          </a:bodyPr>
          <a:p>
            <a:pPr algn="ctr"/>
            <a:r>
              <a:rPr lang="pt-BR" dirty="0" smtClean="0"/>
              <a:t>Freq. Baixas </a:t>
            </a:r>
            <a:endParaRPr lang="pt-BR" dirty="0"/>
          </a:p>
        </p:txBody>
      </p:sp>
      <p:sp>
        <p:nvSpPr>
          <p:cNvPr id="25" name="CaixaDeTexto 16"/>
          <p:cNvSpPr txBox="1"/>
          <p:nvPr/>
        </p:nvSpPr>
        <p:spPr>
          <a:xfrm>
            <a:off x="8373745" y="4187190"/>
            <a:ext cx="864235" cy="645160"/>
          </a:xfrm>
          <a:prstGeom prst="rect">
            <a:avLst/>
          </a:prstGeom>
          <a:solidFill>
            <a:schemeClr val="bg1"/>
          </a:solidFill>
        </p:spPr>
        <p:txBody>
          <a:bodyPr wrap="square" rtlCol="0">
            <a:spAutoFit/>
          </a:bodyPr>
          <a:p>
            <a:pPr algn="ctr"/>
            <a:r>
              <a:rPr lang="pt-BR" dirty="0" smtClean="0"/>
              <a:t>Freq. Médias </a:t>
            </a:r>
            <a:endParaRPr lang="pt-BR" dirty="0"/>
          </a:p>
        </p:txBody>
      </p:sp>
      <p:sp>
        <p:nvSpPr>
          <p:cNvPr id="26" name="CaixaDeTexto 16"/>
          <p:cNvSpPr txBox="1"/>
          <p:nvPr/>
        </p:nvSpPr>
        <p:spPr>
          <a:xfrm>
            <a:off x="9968230" y="4265295"/>
            <a:ext cx="788035" cy="645160"/>
          </a:xfrm>
          <a:prstGeom prst="rect">
            <a:avLst/>
          </a:prstGeom>
          <a:solidFill>
            <a:schemeClr val="bg1"/>
          </a:solidFill>
        </p:spPr>
        <p:txBody>
          <a:bodyPr wrap="square" rtlCol="0">
            <a:spAutoFit/>
          </a:bodyPr>
          <a:p>
            <a:pPr algn="ctr"/>
            <a:r>
              <a:rPr lang="pt-BR" dirty="0" smtClean="0"/>
              <a:t>Freq. Altas</a:t>
            </a:r>
            <a:endParaRPr lang="pt-BR" dirty="0"/>
          </a:p>
        </p:txBody>
      </p:sp>
      <p:sp>
        <p:nvSpPr>
          <p:cNvPr id="27" name="CaixaDeTexto 9"/>
          <p:cNvSpPr txBox="1"/>
          <p:nvPr/>
        </p:nvSpPr>
        <p:spPr>
          <a:xfrm>
            <a:off x="4948778" y="5014108"/>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sp>
        <p:nvSpPr>
          <p:cNvPr id="28" name="CaixaDeTexto 9"/>
          <p:cNvSpPr txBox="1"/>
          <p:nvPr/>
        </p:nvSpPr>
        <p:spPr>
          <a:xfrm>
            <a:off x="11113993" y="5014108"/>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spTree>
  </p:cSld>
  <p:clrMapOvr>
    <a:masterClrMapping/>
  </p:clrMapOvr>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5" name="CaixaDeTexto 14"/>
          <p:cNvSpPr txBox="1"/>
          <p:nvPr/>
        </p:nvSpPr>
        <p:spPr>
          <a:xfrm>
            <a:off x="586603" y="400771"/>
            <a:ext cx="10373497" cy="1445260"/>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a:t>
            </a:r>
            <a:endParaRPr lang="pt-BR" sz="32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Amplificadores Operacionas</a:t>
            </a:r>
            <a:endParaRPr lang="pt-BR" sz="2800" b="1" dirty="0" smtClean="0">
              <a:solidFill>
                <a:schemeClr val="tx1"/>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Tem um polo dominante</a:t>
            </a:r>
            <a:endParaRPr lang="pt-BR" sz="2800" b="1" dirty="0" smtClean="0">
              <a:solidFill>
                <a:schemeClr val="tx1"/>
              </a:solidFill>
              <a:latin typeface="Comic Sans MS" panose="030F0702030302020204" pitchFamily="66" charset="0"/>
            </a:endParaRPr>
          </a:p>
        </p:txBody>
      </p:sp>
      <p:grpSp>
        <p:nvGrpSpPr>
          <p:cNvPr id="80" name="Grupo 79"/>
          <p:cNvGrpSpPr/>
          <p:nvPr/>
        </p:nvGrpSpPr>
        <p:grpSpPr>
          <a:xfrm>
            <a:off x="784860" y="2144395"/>
            <a:ext cx="5991550" cy="3934058"/>
            <a:chOff x="496" y="3639"/>
            <a:chExt cx="8614" cy="5864"/>
          </a:xfrm>
        </p:grpSpPr>
        <p:sp>
          <p:nvSpPr>
            <p:cNvPr id="4" name="Forma livre 3"/>
            <p:cNvSpPr/>
            <p:nvPr/>
          </p:nvSpPr>
          <p:spPr>
            <a:xfrm>
              <a:off x="995" y="5287"/>
              <a:ext cx="7265"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 name="Conector de Seta Reta 5"/>
            <p:cNvCxnSpPr/>
            <p:nvPr/>
          </p:nvCxnSpPr>
          <p:spPr>
            <a:xfrm>
              <a:off x="1179" y="4240"/>
              <a:ext cx="0" cy="49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852" y="8446"/>
              <a:ext cx="8108"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496" y="3639"/>
              <a:ext cx="2131" cy="549"/>
            </a:xfrm>
            <a:prstGeom prst="rect">
              <a:avLst/>
            </a:prstGeom>
            <a:noFill/>
          </p:spPr>
          <p:txBody>
            <a:bodyPr wrap="square" rtlCol="0">
              <a:spAutoFit/>
            </a:bodyPr>
            <a:p>
              <a:r>
                <a:rPr lang="pt-BR" dirty="0" smtClean="0"/>
                <a:t>20log(|G|)</a:t>
              </a:r>
              <a:endParaRPr lang="pt-BR" dirty="0"/>
            </a:p>
          </p:txBody>
        </p:sp>
        <p:cxnSp>
          <p:nvCxnSpPr>
            <p:cNvPr id="14" name="Conector Reto 13"/>
            <p:cNvCxnSpPr/>
            <p:nvPr/>
          </p:nvCxnSpPr>
          <p:spPr>
            <a:xfrm>
              <a:off x="4317" y="4933"/>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3386" y="8541"/>
              <a:ext cx="2179" cy="962"/>
            </a:xfrm>
            <a:prstGeom prst="rect">
              <a:avLst/>
            </a:prstGeom>
            <a:solidFill>
              <a:schemeClr val="bg1"/>
            </a:solidFill>
          </p:spPr>
          <p:txBody>
            <a:bodyPr wrap="square" rtlCol="0">
              <a:spAutoFit/>
            </a:bodyPr>
            <a:p>
              <a:pPr algn="ctr"/>
              <a:r>
                <a:rPr lang="pt-BR" dirty="0" smtClean="0"/>
                <a:t>Frequência de corte</a:t>
              </a:r>
              <a:endParaRPr lang="pt-BR" dirty="0"/>
            </a:p>
          </p:txBody>
        </p:sp>
        <p:sp>
          <p:nvSpPr>
            <p:cNvPr id="18" name="CaixaDeTexto 17"/>
            <p:cNvSpPr txBox="1"/>
            <p:nvPr/>
          </p:nvSpPr>
          <p:spPr>
            <a:xfrm>
              <a:off x="6226" y="6329"/>
              <a:ext cx="2884" cy="962"/>
            </a:xfrm>
            <a:prstGeom prst="rect">
              <a:avLst/>
            </a:prstGeom>
            <a:noFill/>
          </p:spPr>
          <p:txBody>
            <a:bodyPr wrap="square" rtlCol="0">
              <a:spAutoFit/>
            </a:bodyPr>
            <a:p>
              <a:pPr algn="ctr"/>
              <a:r>
                <a:rPr lang="pt-BR" dirty="0" smtClean="0"/>
                <a:t>Frequência de ganho unitário</a:t>
              </a:r>
              <a:endParaRPr lang="pt-BR" dirty="0"/>
            </a:p>
          </p:txBody>
        </p:sp>
        <p:sp>
          <p:nvSpPr>
            <p:cNvPr id="20" name="CaixaDeTexto 19"/>
            <p:cNvSpPr txBox="1"/>
            <p:nvPr/>
          </p:nvSpPr>
          <p:spPr>
            <a:xfrm>
              <a:off x="1399" y="4694"/>
              <a:ext cx="1778" cy="549"/>
            </a:xfrm>
            <a:prstGeom prst="rect">
              <a:avLst/>
            </a:prstGeom>
            <a:noFill/>
          </p:spPr>
          <p:txBody>
            <a:bodyPr wrap="square" rtlCol="0">
              <a:spAutoFit/>
            </a:bodyPr>
            <a:p>
              <a:r>
                <a:rPr lang="pt-BR" dirty="0" smtClean="0"/>
                <a:t>20log(A)</a:t>
              </a:r>
              <a:endParaRPr lang="pt-BR" dirty="0"/>
            </a:p>
          </p:txBody>
        </p:sp>
        <p:cxnSp>
          <p:nvCxnSpPr>
            <p:cNvPr id="5" name="Conector de Seta Reta 4"/>
            <p:cNvCxnSpPr/>
            <p:nvPr/>
          </p:nvCxnSpPr>
          <p:spPr>
            <a:xfrm>
              <a:off x="3661" y="5315"/>
              <a:ext cx="1705"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4332" y="5315"/>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4906" y="4691"/>
              <a:ext cx="1334" cy="549"/>
            </a:xfrm>
            <a:prstGeom prst="rect">
              <a:avLst/>
            </a:prstGeom>
            <a:noFill/>
          </p:spPr>
          <p:txBody>
            <a:bodyPr wrap="square" rtlCol="0">
              <a:spAutoFit/>
            </a:bodyPr>
            <a:p>
              <a:r>
                <a:rPr lang="pt-BR" dirty="0"/>
                <a:t>3</a:t>
              </a:r>
              <a:r>
                <a:rPr lang="pt-BR" dirty="0" smtClean="0"/>
                <a:t> dB</a:t>
              </a:r>
              <a:endParaRPr lang="pt-BR" dirty="0"/>
            </a:p>
          </p:txBody>
        </p:sp>
        <p:sp>
          <p:nvSpPr>
            <p:cNvPr id="24" name="Forma livre 23"/>
            <p:cNvSpPr/>
            <p:nvPr/>
          </p:nvSpPr>
          <p:spPr>
            <a:xfrm>
              <a:off x="4388" y="5164"/>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 name="Forma livre 2"/>
            <p:cNvSpPr/>
            <p:nvPr/>
          </p:nvSpPr>
          <p:spPr>
            <a:xfrm>
              <a:off x="7742" y="7369"/>
              <a:ext cx="221" cy="999"/>
            </a:xfrm>
            <a:custGeom>
              <a:avLst/>
              <a:gdLst>
                <a:gd name="connisteX0" fmla="*/ 0 w 810260"/>
                <a:gd name="connsiteY0" fmla="*/ 0 h 366395"/>
                <a:gd name="connisteX1" fmla="*/ 154305 w 810260"/>
                <a:gd name="connsiteY1" fmla="*/ 202565 h 366395"/>
                <a:gd name="connisteX2" fmla="*/ 405130 w 810260"/>
                <a:gd name="connsiteY2" fmla="*/ 173355 h 366395"/>
                <a:gd name="connisteX3" fmla="*/ 810260 w 810260"/>
                <a:gd name="connsiteY3" fmla="*/ 366395 h 366395"/>
              </a:gdLst>
              <a:ahLst/>
              <a:cxnLst>
                <a:cxn ang="0">
                  <a:pos x="connisteX0" y="connsiteY0"/>
                </a:cxn>
                <a:cxn ang="0">
                  <a:pos x="connisteX1" y="connsiteY1"/>
                </a:cxn>
                <a:cxn ang="0">
                  <a:pos x="connisteX2" y="connsiteY2"/>
                </a:cxn>
                <a:cxn ang="0">
                  <a:pos x="connisteX3" y="connsiteY3"/>
                </a:cxn>
              </a:cxnLst>
              <a:rect l="l" t="t" r="r" b="b"/>
              <a:pathLst>
                <a:path w="810260" h="366395">
                  <a:moveTo>
                    <a:pt x="0" y="0"/>
                  </a:moveTo>
                  <a:cubicBezTo>
                    <a:pt x="26035" y="41275"/>
                    <a:pt x="73025" y="167640"/>
                    <a:pt x="154305" y="202565"/>
                  </a:cubicBezTo>
                  <a:cubicBezTo>
                    <a:pt x="235585" y="237490"/>
                    <a:pt x="273685" y="140335"/>
                    <a:pt x="405130" y="173355"/>
                  </a:cubicBezTo>
                  <a:cubicBezTo>
                    <a:pt x="536575" y="206375"/>
                    <a:pt x="734060" y="327025"/>
                    <a:pt x="810260" y="366395"/>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7" name="Conector de Seta Reta 6"/>
          <p:cNvCxnSpPr/>
          <p:nvPr/>
        </p:nvCxnSpPr>
        <p:spPr>
          <a:xfrm>
            <a:off x="1132205" y="4033520"/>
            <a:ext cx="2058035" cy="571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 name="CaixaDeTexto 16"/>
          <p:cNvSpPr txBox="1"/>
          <p:nvPr/>
        </p:nvSpPr>
        <p:spPr>
          <a:xfrm>
            <a:off x="1602105" y="3304540"/>
            <a:ext cx="1384300" cy="645160"/>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36" name="Caixa de Texto 35"/>
          <p:cNvSpPr txBox="1"/>
          <p:nvPr/>
        </p:nvSpPr>
        <p:spPr>
          <a:xfrm>
            <a:off x="3074670" y="4815205"/>
            <a:ext cx="918210" cy="460375"/>
          </a:xfrm>
          <a:prstGeom prst="rect">
            <a:avLst/>
          </a:prstGeom>
          <a:solidFill>
            <a:schemeClr val="bg1"/>
          </a:solidFill>
        </p:spPr>
        <p:txBody>
          <a:bodyPr wrap="non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r>
              <a:rPr lang="pt-BR" altLang="en-US" sz="2400">
                <a:latin typeface="Comic Sans MS" panose="030F0702030302020204" pitchFamily="66" charset="0"/>
                <a:cs typeface="Comic Sans MS" panose="030F0702030302020204" pitchFamily="66" charset="0"/>
              </a:rPr>
              <a:t>=</a:t>
            </a:r>
            <a:r>
              <a:rPr lang="pt-BR" altLang="en-US" sz="2400" i="1">
                <a:latin typeface="Comic Sans MS" panose="030F0702030302020204" pitchFamily="66" charset="0"/>
                <a:cs typeface="Comic Sans MS" panose="030F0702030302020204" pitchFamily="66" charset="0"/>
              </a:rPr>
              <a:t>p</a:t>
            </a:r>
            <a:r>
              <a:rPr lang="pt-BR" altLang="en-US" sz="2400" i="1" baseline="-25000">
                <a:latin typeface="Comic Sans MS" panose="030F0702030302020204" pitchFamily="66" charset="0"/>
                <a:cs typeface="Comic Sans MS" panose="030F0702030302020204" pitchFamily="66" charset="0"/>
              </a:rPr>
              <a:t>i</a:t>
            </a:r>
            <a:endParaRPr lang="pt-BR" altLang="en-US" sz="2400" i="1" baseline="-25000">
              <a:latin typeface="Comic Sans MS" panose="030F0702030302020204" pitchFamily="66" charset="0"/>
              <a:cs typeface="Comic Sans MS" panose="030F0702030302020204" pitchFamily="66" charset="0"/>
            </a:endParaRPr>
          </a:p>
        </p:txBody>
      </p:sp>
      <p:sp>
        <p:nvSpPr>
          <p:cNvPr id="27" name="CaixaDeTexto 20"/>
          <p:cNvSpPr txBox="1"/>
          <p:nvPr/>
        </p:nvSpPr>
        <p:spPr>
          <a:xfrm>
            <a:off x="4124010" y="3669659"/>
            <a:ext cx="1143262" cy="369332"/>
          </a:xfrm>
          <a:prstGeom prst="rect">
            <a:avLst/>
          </a:prstGeom>
          <a:noFill/>
        </p:spPr>
        <p:txBody>
          <a:bodyPr wrap="none" rtlCol="0">
            <a:spAutoFit/>
          </a:bodyPr>
          <a:p>
            <a:r>
              <a:rPr lang="pt-BR" dirty="0" smtClean="0"/>
              <a:t>20 dB/</a:t>
            </a:r>
            <a:r>
              <a:rPr lang="pt-BR" dirty="0" err="1" smtClean="0"/>
              <a:t>dec</a:t>
            </a:r>
            <a:endParaRPr lang="pt-BR" dirty="0"/>
          </a:p>
        </p:txBody>
      </p:sp>
      <mc:AlternateContent xmlns:mc="http://schemas.openxmlformats.org/markup-compatibility/2006">
        <mc:Choice xmlns:a14="http://schemas.microsoft.com/office/drawing/2010/main" Requires="a14">
          <p:sp>
            <p:nvSpPr>
              <p:cNvPr id="28" name="CaixaDeTexto 11"/>
              <p:cNvSpPr txBox="1"/>
              <p:nvPr/>
            </p:nvSpPr>
            <p:spPr>
              <a:xfrm>
                <a:off x="5237480" y="1676400"/>
                <a:ext cx="1717040" cy="836295"/>
              </a:xfrm>
              <a:prstGeom prst="rect">
                <a:avLst/>
              </a:prstGeom>
              <a:noFill/>
            </p:spPr>
            <p:txBody>
              <a:bodyPr wrap="square" lIns="0" tIns="0" rIns="0" bIns="0" rtlCol="0">
                <a:spAutoFit/>
              </a:bodyPr>
              <a:p>
                <a:r>
                  <a:rPr lang="pt-BR" sz="2400" dirty="0" smtClean="0"/>
                  <a:t> F(s) =</a:t>
                </a:r>
                <a14:m>
                  <m:oMath xmlns:m="http://schemas.openxmlformats.org/officeDocument/2006/math">
                    <m:f>
                      <m:fPr>
                        <m:ctrlPr>
                          <a:rPr lang="pt-BR" sz="3200" i="1" smtClean="0">
                            <a:latin typeface="Cambria Math" panose="02040503050406030204" pitchFamily="18" charset="0"/>
                          </a:rPr>
                        </m:ctrlPr>
                      </m:fPr>
                      <m:num>
                        <m:r>
                          <a:rPr lang="en-US" altLang="pt-BR" sz="3200" i="1" smtClean="0">
                            <a:latin typeface="Cambria Math" panose="02040503050406030204" pitchFamily="18" charset="0"/>
                          </a:rPr>
                          <m:t>𝐴</m:t>
                        </m:r>
                      </m:num>
                      <m:den>
                        <m:r>
                          <a:rPr lang="en-US" altLang="pt-BR" sz="3200" b="0" i="1" smtClean="0">
                            <a:latin typeface="Cambria Math" panose="02040503050406030204" pitchFamily="18" charset="0"/>
                          </a:rPr>
                          <m:t> </m:t>
                        </m:r>
                        <m:r>
                          <a:rPr lang="pt-BR" sz="3200" b="0" i="1" smtClean="0">
                            <a:latin typeface="Cambria Math" panose="02040503050406030204" pitchFamily="18" charset="0"/>
                          </a:rPr>
                          <m:t>1</m:t>
                        </m:r>
                        <m:r>
                          <a:rPr lang="pt-BR" sz="3200" b="0" i="1" smtClean="0">
                            <a:latin typeface="Cambria Math" panose="02040503050406030204" pitchFamily="18" charset="0"/>
                          </a:rPr>
                          <m:t>+</m:t>
                        </m:r>
                        <m:f>
                          <m:fPr>
                            <m:type m:val="skw"/>
                            <m:ctrlPr>
                              <a:rPr lang="pt-BR" sz="3200" b="0" i="1" smtClean="0">
                                <a:latin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cs typeface="Cambria Math" panose="02040503050406030204" pitchFamily="18" charset="0"/>
                              </a:rPr>
                              <m:t>𝑠</m:t>
                            </m:r>
                          </m:num>
                          <m:den>
                            <m:sSub>
                              <m:sSubPr>
                                <m:ctrlPr>
                                  <a:rPr 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𝑝</m:t>
                                </m:r>
                              </m:e>
                              <m:sub>
                                <m:r>
                                  <a:rPr lang="en-US" altLang="pt-BR" sz="3200" b="0" i="1" smtClean="0">
                                    <a:latin typeface="Cambria Math" panose="02040503050406030204" pitchFamily="18" charset="0"/>
                                    <a:cs typeface="Cambria Math" panose="02040503050406030204" pitchFamily="18" charset="0"/>
                                  </a:rPr>
                                  <m:t>𝑖</m:t>
                                </m:r>
                              </m:sub>
                            </m:sSub>
                          </m:den>
                        </m:f>
                      </m:den>
                    </m:f>
                  </m:oMath>
                </a14:m>
                <a:endParaRPr lang="pt-BR" dirty="0"/>
              </a:p>
            </p:txBody>
          </p:sp>
        </mc:Choice>
        <mc:Fallback>
          <p:sp>
            <p:nvSpPr>
              <p:cNvPr id="28" name="CaixaDeTexto 11"/>
              <p:cNvSpPr txBox="1">
                <a:spLocks noRot="1" noChangeAspect="1" noMove="1" noResize="1" noEditPoints="1" noAdjustHandles="1" noChangeArrowheads="1" noChangeShapeType="1" noTextEdit="1"/>
              </p:cNvSpPr>
              <p:nvPr/>
            </p:nvSpPr>
            <p:spPr>
              <a:xfrm>
                <a:off x="5237480" y="1676400"/>
                <a:ext cx="1717040" cy="836295"/>
              </a:xfrm>
              <a:prstGeom prst="rect">
                <a:avLst/>
              </a:prstGeom>
              <a:blipFill rotWithShape="1">
                <a:blip r:embed="rId1"/>
                <a:stretch>
                  <a:fillRect/>
                </a:stretch>
              </a:blipFill>
            </p:spPr>
            <p:txBody>
              <a:bodyPr/>
              <a:lstStyle/>
              <a:p>
                <a:r>
                  <a:rPr lang="pt-BR" altLang="en-US">
                    <a:noFill/>
                  </a:rPr>
                  <a:t> </a:t>
                </a:r>
              </a:p>
            </p:txBody>
          </p:sp>
        </mc:Fallback>
      </mc:AlternateContent>
      <p:sp>
        <p:nvSpPr>
          <p:cNvPr id="30" name="Caixa de Texto 29"/>
          <p:cNvSpPr txBox="1"/>
          <p:nvPr/>
        </p:nvSpPr>
        <p:spPr>
          <a:xfrm>
            <a:off x="6954520" y="2610485"/>
            <a:ext cx="4867910" cy="3969385"/>
          </a:xfrm>
          <a:prstGeom prst="rect">
            <a:avLst/>
          </a:prstGeom>
          <a:noFill/>
        </p:spPr>
        <p:txBody>
          <a:bodyPr wrap="square" rtlCol="0">
            <a:spAutoFit/>
          </a:bodyPr>
          <a:p>
            <a:r>
              <a:rPr lang="pt-BR" altLang="en-US" sz="2800">
                <a:latin typeface="Comic Sans MS" panose="030F0702030302020204" pitchFamily="66" charset="0"/>
                <a:ea typeface="Cambria Math" panose="02040503050406030204" pitchFamily="18" charset="0"/>
                <a:cs typeface="Comic Sans MS" panose="030F0702030302020204" pitchFamily="66" charset="0"/>
              </a:rPr>
              <a:t>Para valores de A grandes teremos que </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a:p>
            <a:pPr algn="ctr"/>
            <a:r>
              <a:rPr lang="pt-BR" altLang="en-US" sz="2800">
                <a:latin typeface="Symbol" panose="05050102010706020507" charset="0"/>
                <a:cs typeface="Symbol" panose="05050102010706020507" charset="0"/>
                <a:sym typeface="+mn-ea"/>
              </a:rPr>
              <a:t>wo </a:t>
            </a:r>
            <a:r>
              <a:rPr lang="pt-BR" altLang="en-US" sz="2800">
                <a:latin typeface="Comic Sans MS" panose="030F0702030302020204" pitchFamily="66" charset="0"/>
                <a:cs typeface="Comic Sans MS" panose="030F0702030302020204" pitchFamily="66" charset="0"/>
                <a:sym typeface="+mn-ea"/>
              </a:rPr>
              <a:t>= Ap</a:t>
            </a:r>
            <a:r>
              <a:rPr lang="pt-BR" altLang="en-US" sz="2800" baseline="-25000">
                <a:latin typeface="Comic Sans MS" panose="030F0702030302020204" pitchFamily="66" charset="0"/>
                <a:cs typeface="Comic Sans MS" panose="030F0702030302020204" pitchFamily="66" charset="0"/>
                <a:sym typeface="+mn-ea"/>
              </a:rPr>
              <a:t>i</a:t>
            </a:r>
            <a:r>
              <a:rPr lang="pt-BR" altLang="en-US" sz="2800" baseline="-25000">
                <a:latin typeface="Symbol" panose="05050102010706020507" charset="0"/>
                <a:cs typeface="Symbol" panose="05050102010706020507" charset="0"/>
                <a:sym typeface="+mn-ea"/>
              </a:rPr>
              <a:t> </a:t>
            </a:r>
            <a:endParaRPr lang="pt-BR" altLang="en-US" sz="2800" baseline="-25000">
              <a:latin typeface="Symbol" panose="05050102010706020507" charset="0"/>
              <a:cs typeface="Symbol" panose="05050102010706020507" charset="0"/>
              <a:sym typeface="+mn-ea"/>
            </a:endParaRPr>
          </a:p>
          <a:p>
            <a:pPr algn="l"/>
            <a:r>
              <a:rPr lang="pt-BR" altLang="en-US" sz="2800">
                <a:latin typeface="Comic Sans MS" panose="030F0702030302020204" pitchFamily="66" charset="0"/>
                <a:ea typeface="Cambria Math" panose="02040503050406030204" pitchFamily="18" charset="0"/>
                <a:cs typeface="Comic Sans MS" panose="030F0702030302020204" pitchFamily="66" charset="0"/>
              </a:rPr>
              <a:t>O valor de </a:t>
            </a:r>
            <a:r>
              <a:rPr lang="pt-BR" altLang="en-US" sz="2800">
                <a:latin typeface="Symbol" panose="05050102010706020507" charset="0"/>
                <a:cs typeface="Symbol" panose="05050102010706020507" charset="0"/>
                <a:sym typeface="+mn-ea"/>
              </a:rPr>
              <a:t>wo  </a:t>
            </a:r>
            <a:r>
              <a:rPr lang="pt-BR" altLang="en-US" sz="2800">
                <a:latin typeface="Comic Sans MS" panose="030F0702030302020204" pitchFamily="66" charset="0"/>
                <a:cs typeface="Comic Sans MS" panose="030F0702030302020204" pitchFamily="66" charset="0"/>
                <a:sym typeface="+mn-ea"/>
              </a:rPr>
              <a:t>(produto ganho x banda de passagem) é um importante parâmetro, que indica até que frequencia o amplificador consegue  ganho </a:t>
            </a:r>
            <a:r>
              <a:rPr lang="pt-BR" altLang="en-US" sz="2800">
                <a:latin typeface="Comic Sans MS" panose="030F0702030302020204" pitchFamily="66" charset="0"/>
                <a:ea typeface="Cambria Math" panose="02040503050406030204" pitchFamily="18" charset="0"/>
                <a:cs typeface="Comic Sans MS" panose="030F0702030302020204" pitchFamily="66" charset="0"/>
              </a:rPr>
              <a:t> </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1" name="CaixaDeTexto 9"/>
          <p:cNvSpPr txBox="1"/>
          <p:nvPr/>
        </p:nvSpPr>
        <p:spPr>
          <a:xfrm>
            <a:off x="6316568" y="5275728"/>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10" name="Conector Reto 13"/>
          <p:cNvCxnSpPr/>
          <p:nvPr/>
        </p:nvCxnSpPr>
        <p:spPr>
          <a:xfrm>
            <a:off x="5979418" y="4955618"/>
            <a:ext cx="18085" cy="828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 de Texto 28"/>
          <p:cNvSpPr txBox="1"/>
          <p:nvPr/>
        </p:nvSpPr>
        <p:spPr>
          <a:xfrm>
            <a:off x="5770880" y="5540375"/>
            <a:ext cx="558800" cy="460375"/>
          </a:xfrm>
          <a:prstGeom prst="rect">
            <a:avLst/>
          </a:prstGeom>
          <a:solidFill>
            <a:schemeClr val="bg1"/>
          </a:solidFill>
          <a:ln>
            <a:solidFill>
              <a:schemeClr val="bg1"/>
            </a:solidFill>
          </a:ln>
        </p:spPr>
        <p:txBody>
          <a:bodyPr wrap="none" rtlCol="0">
            <a:spAutoFit/>
          </a:bodyPr>
          <a:p>
            <a:r>
              <a:rPr lang="pt-BR" altLang="en-US" sz="2400">
                <a:latin typeface="Symbol" panose="05050102010706020507" charset="0"/>
                <a:cs typeface="Symbol" panose="05050102010706020507" charset="0"/>
              </a:rPr>
              <a:t>wo</a:t>
            </a:r>
            <a:endParaRPr lang="pt-BR" altLang="en-US" sz="2400" baseline="-25000">
              <a:latin typeface="Comic Sans MS" panose="030F0702030302020204" pitchFamily="66"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2" p14:bwMode="auto">
            <p14:nvContentPartPr>
              <p14:cNvPr id="11" name="Tinta 10"/>
              <p14:cNvContentPartPr/>
              <p14:nvPr/>
            </p14:nvContentPartPr>
            <p14:xfrm>
              <a:off x="11630025" y="1933575"/>
              <a:ext cx="19050" cy="360"/>
            </p14:xfrm>
          </p:contentPart>
        </mc:Choice>
        <mc:Fallback xmlns="">
          <p:pic>
            <p:nvPicPr>
              <p:cNvPr id="11" name="Tinta 10"/>
            </p:nvPicPr>
            <p:blipFill>
              <a:blip r:embed="rId3"/>
            </p:blipFill>
            <p:spPr>
              <a:xfrm>
                <a:off x="11630025" y="1933575"/>
                <a:ext cx="19050" cy="360"/>
              </a:xfrm>
              <a:prstGeom prst="rect"/>
            </p:spPr>
          </p:pic>
        </mc:Fallback>
      </mc:AlternateContent>
    </p:spTree>
  </p:cSld>
  <p:clrMapOvr>
    <a:masterClrMapping/>
  </p:clrMapOvr>
</p:sld>
</file>

<file path=ppt/slides/slide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5" name="CaixaDeTexto 14"/>
          <p:cNvSpPr txBox="1"/>
          <p:nvPr/>
        </p:nvSpPr>
        <p:spPr>
          <a:xfrm>
            <a:off x="323215" y="581660"/>
            <a:ext cx="11483340" cy="1322070"/>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rPr>
              <a:t>Vamos fazer umas consideracoes sobre a curva mais geral de um amplificador </a:t>
            </a:r>
            <a:endParaRPr lang="pt-BR" sz="2400" b="1" dirty="0" smtClean="0">
              <a:solidFill>
                <a:schemeClr val="tx1"/>
              </a:solidFill>
              <a:latin typeface="Comic Sans MS" panose="030F0702030302020204" pitchFamily="66" charset="0"/>
            </a:endParaRPr>
          </a:p>
        </p:txBody>
      </p:sp>
      <p:grpSp>
        <p:nvGrpSpPr>
          <p:cNvPr id="81" name="Grupo 80"/>
          <p:cNvGrpSpPr/>
          <p:nvPr/>
        </p:nvGrpSpPr>
        <p:grpSpPr>
          <a:xfrm>
            <a:off x="1600200" y="2089150"/>
            <a:ext cx="8178800" cy="4238448"/>
            <a:chOff x="8960" y="3552"/>
            <a:chExt cx="9750" cy="5800"/>
          </a:xfrm>
        </p:grpSpPr>
        <p:sp>
          <p:nvSpPr>
            <p:cNvPr id="37"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39"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0" name="CaixaDeTexto 8"/>
            <p:cNvSpPr txBox="1"/>
            <p:nvPr/>
          </p:nvSpPr>
          <p:spPr>
            <a:xfrm>
              <a:off x="9729" y="3552"/>
              <a:ext cx="2637" cy="504"/>
            </a:xfrm>
            <a:prstGeom prst="rect">
              <a:avLst/>
            </a:prstGeom>
            <a:noFill/>
          </p:spPr>
          <p:txBody>
            <a:bodyPr wrap="square" rtlCol="0">
              <a:spAutoFit/>
            </a:bodyPr>
            <a:p>
              <a:r>
                <a:rPr lang="pt-BR" dirty="0" smtClean="0"/>
                <a:t>20log(|G|)</a:t>
              </a:r>
              <a:endParaRPr lang="pt-BR" dirty="0"/>
            </a:p>
          </p:txBody>
        </p:sp>
        <p:cxnSp>
          <p:nvCxnSpPr>
            <p:cNvPr id="42"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16"/>
            <p:cNvSpPr txBox="1"/>
            <p:nvPr/>
          </p:nvSpPr>
          <p:spPr>
            <a:xfrm>
              <a:off x="11337" y="8469"/>
              <a:ext cx="2267" cy="883"/>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45" name="CaixaDeTexto 19"/>
            <p:cNvSpPr txBox="1"/>
            <p:nvPr/>
          </p:nvSpPr>
          <p:spPr>
            <a:xfrm>
              <a:off x="12804" y="4603"/>
              <a:ext cx="1778" cy="504"/>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46"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47"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CaixaDeTexto 22"/>
            <p:cNvSpPr txBox="1"/>
            <p:nvPr/>
          </p:nvSpPr>
          <p:spPr>
            <a:xfrm>
              <a:off x="16299" y="4674"/>
              <a:ext cx="1316" cy="504"/>
            </a:xfrm>
            <a:prstGeom prst="rect">
              <a:avLst/>
            </a:prstGeom>
            <a:noFill/>
          </p:spPr>
          <p:txBody>
            <a:bodyPr wrap="square" rtlCol="0">
              <a:spAutoFit/>
            </a:bodyPr>
            <a:p>
              <a:r>
                <a:rPr lang="pt-BR" dirty="0"/>
                <a:t>3</a:t>
              </a:r>
              <a:r>
                <a:rPr lang="pt-BR" dirty="0" smtClean="0"/>
                <a:t> dB</a:t>
              </a:r>
              <a:endParaRPr lang="pt-BR" dirty="0"/>
            </a:p>
          </p:txBody>
        </p:sp>
        <p:sp>
          <p:nvSpPr>
            <p:cNvPr id="49"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9"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82" name="Conector Reto 81"/>
          <p:cNvCxnSpPr/>
          <p:nvPr/>
        </p:nvCxnSpPr>
        <p:spPr>
          <a:xfrm>
            <a:off x="6479963" y="2844051"/>
            <a:ext cx="19685" cy="314071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3" name="CaixaDeTexto 16"/>
          <p:cNvSpPr txBox="1"/>
          <p:nvPr/>
        </p:nvSpPr>
        <p:spPr>
          <a:xfrm>
            <a:off x="5664200" y="5682615"/>
            <a:ext cx="1720215" cy="645160"/>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84" name="Conector de Seta Reta 83"/>
          <p:cNvCxnSpPr/>
          <p:nvPr/>
        </p:nvCxnSpPr>
        <p:spPr>
          <a:xfrm>
            <a:off x="4687324" y="3037572"/>
            <a:ext cx="86360" cy="22034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a:off x="4466590" y="3847465"/>
            <a:ext cx="208800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CaixaDeTexto 16"/>
          <p:cNvSpPr txBox="1"/>
          <p:nvPr/>
        </p:nvSpPr>
        <p:spPr>
          <a:xfrm>
            <a:off x="4496435" y="3394710"/>
            <a:ext cx="1965325" cy="368300"/>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9" name="Caixa de Texto 18"/>
          <p:cNvSpPr txBox="1"/>
          <p:nvPr/>
        </p:nvSpPr>
        <p:spPr>
          <a:xfrm>
            <a:off x="6104255" y="5012690"/>
            <a:ext cx="772160"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21" name="Caixa de Texto 20"/>
          <p:cNvSpPr txBox="1"/>
          <p:nvPr/>
        </p:nvSpPr>
        <p:spPr>
          <a:xfrm>
            <a:off x="4254500" y="4964430"/>
            <a:ext cx="772160"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22" name="CaixaDeTexto 16"/>
          <p:cNvSpPr txBox="1"/>
          <p:nvPr/>
        </p:nvSpPr>
        <p:spPr>
          <a:xfrm>
            <a:off x="3441700" y="4061460"/>
            <a:ext cx="951865" cy="645160"/>
          </a:xfrm>
          <a:prstGeom prst="rect">
            <a:avLst/>
          </a:prstGeom>
          <a:solidFill>
            <a:schemeClr val="bg1"/>
          </a:solidFill>
        </p:spPr>
        <p:txBody>
          <a:bodyPr wrap="square" rtlCol="0">
            <a:spAutoFit/>
          </a:bodyPr>
          <a:p>
            <a:pPr algn="ctr"/>
            <a:r>
              <a:rPr lang="pt-BR" dirty="0" smtClean="0"/>
              <a:t>Freq. Baixas </a:t>
            </a:r>
            <a:endParaRPr lang="pt-BR" dirty="0"/>
          </a:p>
        </p:txBody>
      </p:sp>
      <p:sp>
        <p:nvSpPr>
          <p:cNvPr id="25" name="CaixaDeTexto 16"/>
          <p:cNvSpPr txBox="1"/>
          <p:nvPr/>
        </p:nvSpPr>
        <p:spPr>
          <a:xfrm>
            <a:off x="5026660" y="3983355"/>
            <a:ext cx="1227455" cy="645160"/>
          </a:xfrm>
          <a:prstGeom prst="rect">
            <a:avLst/>
          </a:prstGeom>
          <a:solidFill>
            <a:schemeClr val="bg1"/>
          </a:solidFill>
        </p:spPr>
        <p:txBody>
          <a:bodyPr wrap="square" rtlCol="0">
            <a:spAutoFit/>
          </a:bodyPr>
          <a:p>
            <a:pPr algn="ctr"/>
            <a:r>
              <a:rPr lang="pt-BR" dirty="0" smtClean="0"/>
              <a:t>Freq. Médias </a:t>
            </a:r>
            <a:endParaRPr lang="pt-BR" dirty="0"/>
          </a:p>
        </p:txBody>
      </p:sp>
      <p:sp>
        <p:nvSpPr>
          <p:cNvPr id="26" name="CaixaDeTexto 16"/>
          <p:cNvSpPr txBox="1"/>
          <p:nvPr/>
        </p:nvSpPr>
        <p:spPr>
          <a:xfrm>
            <a:off x="6887210" y="4061460"/>
            <a:ext cx="867410" cy="645160"/>
          </a:xfrm>
          <a:prstGeom prst="rect">
            <a:avLst/>
          </a:prstGeom>
          <a:solidFill>
            <a:schemeClr val="bg1"/>
          </a:solidFill>
        </p:spPr>
        <p:txBody>
          <a:bodyPr wrap="square" rtlCol="0">
            <a:spAutoFit/>
          </a:bodyPr>
          <a:p>
            <a:pPr algn="ctr"/>
            <a:r>
              <a:rPr lang="pt-BR" dirty="0" smtClean="0"/>
              <a:t>Freq. Altas</a:t>
            </a:r>
            <a:endParaRPr lang="pt-BR" dirty="0"/>
          </a:p>
        </p:txBody>
      </p:sp>
      <p:sp>
        <p:nvSpPr>
          <p:cNvPr id="27" name="CaixaDeTexto 9"/>
          <p:cNvSpPr txBox="1"/>
          <p:nvPr/>
        </p:nvSpPr>
        <p:spPr>
          <a:xfrm>
            <a:off x="9135333" y="5463053"/>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spTree>
  </p:cSld>
  <p:clrMapOvr>
    <a:masterClrMapping/>
  </p:clrMapOvr>
</p:sld>
</file>

<file path=ppt/slides/slide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980440" y="1261745"/>
                <a:ext cx="10685780" cy="4204335"/>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a:t>
                </a:r>
                <a:endParaRPr lang="pt-BR" sz="3200" b="1" dirty="0" smtClean="0">
                  <a:solidFill>
                    <a:srgbClr val="C00000"/>
                  </a:solidFill>
                  <a:latin typeface="Comic Sans MS" panose="030F0702030302020204" pitchFamily="66" charset="0"/>
                </a:endParaRPr>
              </a:p>
              <a:p>
                <a:pPr marL="0" indent="0" algn="l" fontAlgn="auto">
                  <a:lnSpc>
                    <a:spcPct val="120000"/>
                  </a:lnSpc>
                  <a:spcBef>
                    <a:spcPts val="600"/>
                  </a:spcBef>
                  <a:buNone/>
                </a:pPr>
                <a:r>
                  <a:rPr lang="pt-BR" sz="2400" b="1" dirty="0" smtClean="0">
                    <a:solidFill>
                      <a:schemeClr val="tx1"/>
                    </a:solidFill>
                    <a:latin typeface="Comic Sans MS" panose="030F0702030302020204" pitchFamily="66" charset="0"/>
                  </a:rPr>
                  <a:t> </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sym typeface="+mn-ea"/>
                  </a:rPr>
                  <a:t>Considerando F(s) </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algn="ctr" fontAlgn="auto">
                  <a:lnSpc>
                    <a:spcPct val="140000"/>
                  </a:lnSpc>
                  <a:spcBef>
                    <a:spcPts val="600"/>
                  </a:spcBef>
                  <a:buNone/>
                </a:pP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𝑚</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𝑝𝑛</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a14:m>
                <a:r>
                  <a:rPr lang="pt-BR" altLang="en-US" sz="2400"/>
                  <a:t> </a:t>
                </a:r>
                <a:endParaRPr lang="pt-BR" altLang="en-US" sz="2400"/>
              </a:p>
              <a:p>
                <a:pPr marL="0" indent="0" fontAlgn="auto">
                  <a:lnSpc>
                    <a:spcPct val="120000"/>
                  </a:lnSpc>
                  <a:spcBef>
                    <a:spcPts val="600"/>
                  </a:spcBef>
                  <a:buNone/>
                </a:pPr>
                <a:r>
                  <a:rPr lang="pt-BR" altLang="en-US" sz="2400">
                    <a:latin typeface="Comic Sans MS" panose="030F0702030302020204" pitchFamily="66" charset="0"/>
                    <a:cs typeface="Comic Sans MS" panose="030F0702030302020204" pitchFamily="66" charset="0"/>
                  </a:rPr>
                  <a:t>vamos separar essa função em tres porções, que são</a:t>
                </a:r>
                <a:endParaRPr lang="pt-BR" altLang="en-US" sz="2400">
                  <a:latin typeface="Comic Sans MS" panose="030F0702030302020204" pitchFamily="66" charset="0"/>
                  <a:cs typeface="Comic Sans MS" panose="030F0702030302020204" pitchFamily="66" charset="0"/>
                </a:endParaRPr>
              </a:p>
              <a:p>
                <a:pPr marL="0" indent="0" fontAlgn="auto">
                  <a:lnSpc>
                    <a:spcPct val="240000"/>
                  </a:lnSpc>
                  <a:spcBef>
                    <a:spcPts val="600"/>
                  </a:spcBef>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𝐻</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400" b="0" smtClean="0">
                    <a:latin typeface="Comic Sans MS" panose="030F0702030302020204" pitchFamily="66" charset="0"/>
                    <a:ea typeface="Cambria Math" panose="02040503050406030204" pitchFamily="18" charset="0"/>
                    <a:cs typeface="Comic Sans MS" panose="030F0702030302020204" pitchFamily="66" charset="0"/>
                  </a:rPr>
                  <a:t>Onde as funções  </a:t>
                </a:r>
                <a14:m>
                  <m:oMath xmlns:m="http://schemas.openxmlformats.org/officeDocument/2006/math">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2400">
                    <a:latin typeface="Comic Sans MS" panose="030F0702030302020204" pitchFamily="66" charset="0"/>
                    <a:cs typeface="Comic Sans MS" panose="030F0702030302020204" pitchFamily="66" charset="0"/>
                  </a:rPr>
                  <a:t> e </a:t>
                </a:r>
                <a14:m>
                  <m:oMath xmlns:m="http://schemas.openxmlformats.org/officeDocument/2006/math">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𝐻</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2400" b="0" smtClean="0">
                    <a:latin typeface="Calibri Light" panose="020F0302020204030204" charset="0"/>
                    <a:ea typeface="Cambria Math" panose="02040503050406030204" pitchFamily="18" charset="0"/>
                    <a:cs typeface="Calibri Light" panose="020F0302020204030204" charset="0"/>
                  </a:rPr>
                  <a:t> </a:t>
                </a:r>
                <a:r>
                  <a:rPr lang="pt-BR" altLang="en-US" sz="2400" b="0" smtClean="0">
                    <a:latin typeface="Comic Sans MS" panose="030F0702030302020204" pitchFamily="66" charset="0"/>
                    <a:ea typeface="Cambria Math" panose="02040503050406030204" pitchFamily="18" charset="0"/>
                    <a:cs typeface="Comic Sans MS" panose="030F0702030302020204" pitchFamily="66" charset="0"/>
                  </a:rPr>
                  <a:t>tem a seguinte cara</a:t>
                </a:r>
                <a:endParaRPr lang="pt-BR" altLang="en-US"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980440" y="1261745"/>
                <a:ext cx="10685780" cy="42043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838200" y="858520"/>
            <a:ext cx="10515600" cy="446913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dirty="0">
                <a:solidFill>
                  <a:srgbClr val="002060"/>
                </a:solidFill>
                <a:latin typeface="Comic Sans MS" panose="030F0702030302020204" pitchFamily="66" charset="0"/>
                <a:cs typeface="Comic Sans MS" panose="030F0702030302020204" pitchFamily="66" charset="0"/>
              </a:rPr>
              <a:t>Circuitos Eletrônicos II</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ctr">
              <a:buNone/>
            </a:pPr>
            <a:endParaRPr lang="pt-BR" altLang="en-US" sz="3200" b="1" dirty="0">
              <a:solidFill>
                <a:srgbClr val="002060"/>
              </a:solidFill>
              <a:latin typeface="Comic Sans MS" panose="030F0702030302020204" pitchFamily="66" charset="0"/>
              <a:cs typeface="Comic Sans MS" panose="030F0702030302020204" pitchFamily="66" charset="0"/>
            </a:endParaRPr>
          </a:p>
          <a:p>
            <a:pPr marL="0" indent="0">
              <a:buNone/>
            </a:pPr>
            <a:r>
              <a:rPr lang="pt-BR" altLang="en-US" sz="3200" b="1" dirty="0">
                <a:solidFill>
                  <a:srgbClr val="C00000"/>
                </a:solidFill>
                <a:latin typeface="Comic Sans MS" panose="030F0702030302020204" pitchFamily="66" charset="0"/>
                <a:cs typeface="Comic Sans MS" panose="030F0702030302020204" pitchFamily="66" charset="0"/>
              </a:rPr>
              <a:t>1. Transístores MOS (Metal-Óxido-Semicondutor) </a:t>
            </a:r>
            <a:r>
              <a:rPr lang="pt-BR" altLang="en-US" sz="2740" dirty="0">
                <a:latin typeface="Comic Sans MS" panose="030F0702030302020204" pitchFamily="66" charset="0"/>
                <a:cs typeface="Comic Sans MS" panose="030F0702030302020204" pitchFamily="66" charset="0"/>
              </a:rPr>
              <a:t>O que </a:t>
            </a:r>
            <a:r>
              <a:rPr lang="pt-BR" altLang="en-US" sz="2740" dirty="0" err="1">
                <a:latin typeface="Comic Sans MS" panose="030F0702030302020204" pitchFamily="66" charset="0"/>
                <a:cs typeface="Comic Sans MS" panose="030F0702030302020204" pitchFamily="66" charset="0"/>
              </a:rPr>
              <a:t>vocês</a:t>
            </a:r>
            <a:r>
              <a:rPr lang="pt-BR" altLang="en-US" sz="2740" dirty="0">
                <a:latin typeface="Comic Sans MS" panose="030F0702030302020204" pitchFamily="66" charset="0"/>
                <a:cs typeface="Comic Sans MS" panose="030F0702030302020204" pitchFamily="66" charset="0"/>
              </a:rPr>
              <a:t> sabem sobre transistor MOS</a:t>
            </a:r>
            <a:endParaRPr lang="pt-BR" altLang="en-US" sz="2740" dirty="0">
              <a:latin typeface="Comic Sans MS" panose="030F0702030302020204" pitchFamily="66" charset="0"/>
              <a:cs typeface="Comic Sans MS" panose="030F0702030302020204" pitchFamily="66" charset="0"/>
            </a:endParaRPr>
          </a:p>
          <a:p>
            <a:pPr marL="971550" lvl="1" indent="-514350">
              <a:buFont typeface="+mj-lt"/>
              <a:buAutoNum type="alphaLcParenR"/>
            </a:pPr>
            <a:r>
              <a:rPr lang="pt-BR" altLang="en-US" sz="2740" dirty="0">
                <a:latin typeface="Comic Sans MS" panose="030F0702030302020204" pitchFamily="66" charset="0"/>
                <a:cs typeface="Comic Sans MS" panose="030F0702030302020204" pitchFamily="66" charset="0"/>
              </a:rPr>
              <a:t>Como funcionam?</a:t>
            </a:r>
            <a:endParaRPr lang="pt-BR" altLang="en-US" sz="2740" dirty="0">
              <a:latin typeface="Comic Sans MS" panose="030F0702030302020204" pitchFamily="66" charset="0"/>
              <a:cs typeface="Comic Sans MS" panose="030F0702030302020204" pitchFamily="66" charset="0"/>
            </a:endParaRPr>
          </a:p>
          <a:p>
            <a:pPr marL="971550" lvl="1" indent="-514350">
              <a:buFont typeface="Wingdings" panose="05000000000000000000" charset="0"/>
              <a:buAutoNum type="alphaLcParenR"/>
            </a:pPr>
            <a:r>
              <a:rPr lang="pt-BR" altLang="en-US" sz="2740" dirty="0">
                <a:latin typeface="Comic Sans MS" panose="030F0702030302020204" pitchFamily="66" charset="0"/>
                <a:cs typeface="Comic Sans MS" panose="030F0702030302020204" pitchFamily="66" charset="0"/>
              </a:rPr>
              <a:t>Estrutura e Evolução</a:t>
            </a:r>
            <a:endParaRPr lang="pt-BR" altLang="en-US" sz="2740" dirty="0">
              <a:latin typeface="Comic Sans MS" panose="030F0702030302020204" pitchFamily="66" charset="0"/>
              <a:cs typeface="Comic Sans MS" panose="030F0702030302020204" pitchFamily="66" charset="0"/>
            </a:endParaRPr>
          </a:p>
          <a:p>
            <a:pPr marL="971550" lvl="1" indent="-514350">
              <a:buFont typeface="Wingdings" panose="05000000000000000000" charset="0"/>
              <a:buAutoNum type="alphaLcParenR"/>
            </a:pPr>
            <a:r>
              <a:rPr lang="pt-BR" altLang="en-US" sz="2740" dirty="0">
                <a:latin typeface="Comic Sans MS" panose="030F0702030302020204" pitchFamily="66" charset="0"/>
                <a:cs typeface="Comic Sans MS" panose="030F0702030302020204" pitchFamily="66" charset="0"/>
              </a:rPr>
              <a:t>Sua </a:t>
            </a:r>
            <a:r>
              <a:rPr lang="pt-BR" altLang="en-US" sz="2740" dirty="0" err="1">
                <a:latin typeface="Comic Sans MS" panose="030F0702030302020204" pitchFamily="66" charset="0"/>
                <a:cs typeface="Comic Sans MS" panose="030F0702030302020204" pitchFamily="66" charset="0"/>
              </a:rPr>
              <a:t>importância</a:t>
            </a:r>
            <a:r>
              <a:rPr lang="pt-BR" altLang="en-US" sz="2740" dirty="0">
                <a:latin typeface="Comic Sans MS" panose="030F0702030302020204" pitchFamily="66" charset="0"/>
                <a:cs typeface="Comic Sans MS" panose="030F0702030302020204" pitchFamily="66" charset="0"/>
              </a:rPr>
              <a:t> hoje?</a:t>
            </a:r>
            <a:endParaRPr lang="pt-BR" altLang="en-US" sz="2740" dirty="0">
              <a:latin typeface="Comic Sans MS" panose="030F0702030302020204" pitchFamily="66" charset="0"/>
              <a:cs typeface="Comic Sans MS" panose="030F0702030302020204" pitchFamily="66" charset="0"/>
            </a:endParaRPr>
          </a:p>
          <a:p>
            <a:pPr marL="971550" lvl="1" indent="-514350">
              <a:buFont typeface="Wingdings" panose="05000000000000000000" charset="0"/>
              <a:buAutoNum type="alphaLcParenR"/>
            </a:pPr>
            <a:r>
              <a:rPr lang="pt-BR" altLang="en-US" sz="2740" dirty="0">
                <a:latin typeface="Comic Sans MS" panose="030F0702030302020204" pitchFamily="66" charset="0"/>
                <a:cs typeface="Comic Sans MS" panose="030F0702030302020204" pitchFamily="66" charset="0"/>
              </a:rPr>
              <a:t>Vantagens e Desvantagens (comparando com Bipolar)</a:t>
            </a:r>
            <a:endParaRPr lang="pt-BR" altLang="en-US" sz="2740" dirty="0">
              <a:latin typeface="Comic Sans MS" panose="030F0702030302020204" pitchFamily="66" charset="0"/>
              <a:cs typeface="Comic Sans MS" panose="030F0702030302020204" pitchFamily="66" charset="0"/>
            </a:endParaRPr>
          </a:p>
          <a:p>
            <a:pPr marL="971550" lvl="1" indent="-514350">
              <a:buFont typeface="Wingdings" panose="05000000000000000000" charset="0"/>
              <a:buAutoNum type="alphaLcParenR"/>
            </a:pPr>
            <a:r>
              <a:rPr lang="pt-BR" altLang="en-US" sz="2740" dirty="0" err="1">
                <a:latin typeface="Comic Sans MS" panose="030F0702030302020204" pitchFamily="66" charset="0"/>
                <a:cs typeface="Comic Sans MS" panose="030F0702030302020204" pitchFamily="66" charset="0"/>
              </a:rPr>
              <a:t>dimensões</a:t>
            </a:r>
            <a:r>
              <a:rPr lang="pt-BR" altLang="en-US" sz="2740" dirty="0">
                <a:latin typeface="Comic Sans MS" panose="030F0702030302020204" pitchFamily="66" charset="0"/>
                <a:cs typeface="Comic Sans MS" panose="030F0702030302020204" pitchFamily="66" charset="0"/>
              </a:rPr>
              <a:t> do dispositivo</a:t>
            </a: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45220" y="6153150"/>
            <a:ext cx="2743200" cy="365125"/>
          </a:xfrm>
        </p:spPr>
        <p:txBody>
          <a:bodyPr/>
          <a:p>
            <a:fld id="{74F297BB-B745-4CAB-BE1D-CE4C89382949}" type="slidenum">
              <a:rPr lang="pt-BR" smtClean="0"/>
            </a:fld>
            <a:endParaRPr lang="pt-BR"/>
          </a:p>
        </p:txBody>
      </p:sp>
      <p:grpSp>
        <p:nvGrpSpPr>
          <p:cNvPr id="81" name="Grupo 80"/>
          <p:cNvGrpSpPr/>
          <p:nvPr/>
        </p:nvGrpSpPr>
        <p:grpSpPr>
          <a:xfrm>
            <a:off x="2198370" y="822325"/>
            <a:ext cx="7458075" cy="4437407"/>
            <a:chOff x="8960" y="3552"/>
            <a:chExt cx="9750" cy="6597"/>
          </a:xfrm>
        </p:grpSpPr>
        <p:sp>
          <p:nvSpPr>
            <p:cNvPr id="37"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39"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0" name="CaixaDeTexto 8"/>
            <p:cNvSpPr txBox="1"/>
            <p:nvPr/>
          </p:nvSpPr>
          <p:spPr>
            <a:xfrm>
              <a:off x="9729" y="3552"/>
              <a:ext cx="2637" cy="548"/>
            </a:xfrm>
            <a:prstGeom prst="rect">
              <a:avLst/>
            </a:prstGeom>
            <a:noFill/>
          </p:spPr>
          <p:txBody>
            <a:bodyPr wrap="square" rtlCol="0">
              <a:spAutoFit/>
            </a:bodyPr>
            <a:p>
              <a:r>
                <a:rPr lang="pt-BR" dirty="0" smtClean="0"/>
                <a:t>20log(|G|)</a:t>
              </a:r>
              <a:endParaRPr lang="pt-BR" dirty="0"/>
            </a:p>
          </p:txBody>
        </p:sp>
        <p:sp>
          <p:nvSpPr>
            <p:cNvPr id="41" name="CaixaDeTexto 9"/>
            <p:cNvSpPr txBox="1"/>
            <p:nvPr/>
          </p:nvSpPr>
          <p:spPr>
            <a:xfrm>
              <a:off x="17876" y="8229"/>
              <a:ext cx="834" cy="776"/>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42"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16"/>
            <p:cNvSpPr txBox="1"/>
            <p:nvPr/>
          </p:nvSpPr>
          <p:spPr>
            <a:xfrm>
              <a:off x="11162" y="9190"/>
              <a:ext cx="2348" cy="959"/>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45" name="CaixaDeTexto 19"/>
            <p:cNvSpPr txBox="1"/>
            <p:nvPr/>
          </p:nvSpPr>
          <p:spPr>
            <a:xfrm>
              <a:off x="13197" y="4446"/>
              <a:ext cx="1778" cy="548"/>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46"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47"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CaixaDeTexto 22"/>
            <p:cNvSpPr txBox="1"/>
            <p:nvPr/>
          </p:nvSpPr>
          <p:spPr>
            <a:xfrm>
              <a:off x="16299" y="4674"/>
              <a:ext cx="1316" cy="548"/>
            </a:xfrm>
            <a:prstGeom prst="rect">
              <a:avLst/>
            </a:prstGeom>
            <a:noFill/>
          </p:spPr>
          <p:txBody>
            <a:bodyPr wrap="square" rtlCol="0">
              <a:spAutoFit/>
            </a:bodyPr>
            <a:p>
              <a:r>
                <a:rPr lang="pt-BR" dirty="0"/>
                <a:t>3</a:t>
              </a:r>
              <a:r>
                <a:rPr lang="pt-BR" dirty="0" smtClean="0"/>
                <a:t> dB</a:t>
              </a:r>
              <a:endParaRPr lang="pt-BR" dirty="0"/>
            </a:p>
          </p:txBody>
        </p:sp>
        <p:sp>
          <p:nvSpPr>
            <p:cNvPr id="49"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9"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82" name="Conector Reto 81"/>
          <p:cNvCxnSpPr/>
          <p:nvPr/>
        </p:nvCxnSpPr>
        <p:spPr>
          <a:xfrm>
            <a:off x="6683798" y="1287666"/>
            <a:ext cx="19685" cy="314071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4" name="Conector de Seta Reta 83"/>
          <p:cNvCxnSpPr/>
          <p:nvPr/>
        </p:nvCxnSpPr>
        <p:spPr>
          <a:xfrm>
            <a:off x="4891159" y="1481187"/>
            <a:ext cx="86360" cy="22034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 de Texto 18"/>
          <p:cNvSpPr txBox="1"/>
          <p:nvPr/>
        </p:nvSpPr>
        <p:spPr>
          <a:xfrm>
            <a:off x="6301740" y="3509010"/>
            <a:ext cx="772160"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21" name="Caixa de Texto 20"/>
          <p:cNvSpPr txBox="1"/>
          <p:nvPr/>
        </p:nvSpPr>
        <p:spPr>
          <a:xfrm>
            <a:off x="4505325" y="3509010"/>
            <a:ext cx="772160"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grpSp>
        <p:nvGrpSpPr>
          <p:cNvPr id="6" name="Grupo 5"/>
          <p:cNvGrpSpPr/>
          <p:nvPr/>
        </p:nvGrpSpPr>
        <p:grpSpPr>
          <a:xfrm>
            <a:off x="2247265" y="4050546"/>
            <a:ext cx="7100570" cy="2264779"/>
            <a:chOff x="3662" y="6388"/>
            <a:chExt cx="11182" cy="3567"/>
          </a:xfrm>
        </p:grpSpPr>
        <p:sp>
          <p:nvSpPr>
            <p:cNvPr id="3" name="Forma livre 2"/>
            <p:cNvSpPr/>
            <p:nvPr/>
          </p:nvSpPr>
          <p:spPr>
            <a:xfrm flipH="1">
              <a:off x="3662" y="6388"/>
              <a:ext cx="7114" cy="35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Reto 4"/>
            <p:cNvCxnSpPr>
              <a:stCxn id="3" idx="1"/>
            </p:cNvCxnSpPr>
            <p:nvPr/>
          </p:nvCxnSpPr>
          <p:spPr>
            <a:xfrm flipV="1">
              <a:off x="9798" y="6388"/>
              <a:ext cx="5046" cy="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a:off x="2227580" y="4055745"/>
            <a:ext cx="7156106" cy="2264779"/>
            <a:chOff x="3844" y="6450"/>
            <a:chExt cx="11269" cy="3567"/>
          </a:xfrm>
        </p:grpSpPr>
        <p:sp>
          <p:nvSpPr>
            <p:cNvPr id="4" name="Forma livre 3"/>
            <p:cNvSpPr/>
            <p:nvPr/>
          </p:nvSpPr>
          <p:spPr>
            <a:xfrm>
              <a:off x="7999" y="6450"/>
              <a:ext cx="7114" cy="35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3492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Reto 6"/>
            <p:cNvCxnSpPr/>
            <p:nvPr/>
          </p:nvCxnSpPr>
          <p:spPr>
            <a:xfrm flipV="1">
              <a:off x="3844" y="6460"/>
              <a:ext cx="6012" cy="7"/>
            </a:xfrm>
            <a:prstGeom prst="line">
              <a:avLst/>
            </a:prstGeom>
            <a:ln w="34925">
              <a:solidFill>
                <a:schemeClr val="tx2"/>
              </a:solidFill>
            </a:ln>
          </p:spPr>
          <p:style>
            <a:lnRef idx="1">
              <a:schemeClr val="accent1"/>
            </a:lnRef>
            <a:fillRef idx="0">
              <a:schemeClr val="accent1"/>
            </a:fillRef>
            <a:effectRef idx="0">
              <a:schemeClr val="accent1"/>
            </a:effectRef>
            <a:fontRef idx="minor">
              <a:schemeClr val="tx1"/>
            </a:fontRef>
          </p:style>
        </p:cxnSp>
      </p:grpSp>
      <p:cxnSp>
        <p:nvCxnSpPr>
          <p:cNvPr id="9" name="Conector Reto 8"/>
          <p:cNvCxnSpPr/>
          <p:nvPr/>
        </p:nvCxnSpPr>
        <p:spPr>
          <a:xfrm flipV="1">
            <a:off x="2192655" y="1946275"/>
            <a:ext cx="6552000" cy="4445"/>
          </a:xfrm>
          <a:prstGeom prst="line">
            <a:avLst/>
          </a:prstGeom>
          <a:ln w="47625">
            <a:solidFill>
              <a:srgbClr val="FFC000"/>
            </a:solidFill>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1526540" y="1490345"/>
            <a:ext cx="1954530" cy="460375"/>
          </a:xfrm>
          <a:prstGeom prst="rect">
            <a:avLst/>
          </a:prstGeom>
          <a:noFill/>
        </p:spPr>
        <p:txBody>
          <a:bodyPr wrap="square" rtlCol="0">
            <a:spAutoFit/>
          </a:bodyPr>
          <a:p>
            <a:r>
              <a:rPr lang="pt-BR" sz="2400" dirty="0" smtClean="0"/>
              <a:t>20log(|Am|)</a:t>
            </a:r>
            <a:endParaRPr lang="pt-BR" sz="2400" dirty="0" smtClean="0"/>
          </a:p>
        </p:txBody>
      </p:sp>
      <p:sp>
        <p:nvSpPr>
          <p:cNvPr id="10" name="CaixaDeTexto 19"/>
          <p:cNvSpPr txBox="1"/>
          <p:nvPr/>
        </p:nvSpPr>
        <p:spPr>
          <a:xfrm>
            <a:off x="1240790" y="5143500"/>
            <a:ext cx="2240280" cy="460375"/>
          </a:xfrm>
          <a:prstGeom prst="rect">
            <a:avLst/>
          </a:prstGeom>
          <a:noFill/>
        </p:spPr>
        <p:txBody>
          <a:bodyPr wrap="square" rtlCol="0">
            <a:spAutoFit/>
          </a:bodyPr>
          <a:p>
            <a:r>
              <a:rPr lang="pt-BR" sz="2400" dirty="0" smtClean="0"/>
              <a:t>20log(|F</a:t>
            </a:r>
            <a:r>
              <a:rPr lang="pt-BR" sz="2400" baseline="-25000" dirty="0" smtClean="0"/>
              <a:t>L</a:t>
            </a:r>
            <a:r>
              <a:rPr lang="pt-BR" sz="2400" dirty="0" smtClean="0"/>
              <a:t>(j</a:t>
            </a:r>
            <a:r>
              <a:rPr lang="pt-BR" altLang="en-US" sz="2400">
                <a:latin typeface="Symbol" panose="05050102010706020507" charset="0"/>
                <a:cs typeface="Symbol" panose="05050102010706020507" charset="0"/>
                <a:sym typeface="+mn-ea"/>
              </a:rPr>
              <a:t>w)</a:t>
            </a:r>
            <a:r>
              <a:rPr lang="pt-BR" sz="2400" dirty="0" smtClean="0"/>
              <a:t>|)</a:t>
            </a:r>
            <a:endParaRPr lang="pt-BR" sz="2400" dirty="0" smtClean="0"/>
          </a:p>
        </p:txBody>
      </p:sp>
      <p:sp>
        <p:nvSpPr>
          <p:cNvPr id="13" name="CaixaDeTexto 19"/>
          <p:cNvSpPr txBox="1"/>
          <p:nvPr/>
        </p:nvSpPr>
        <p:spPr>
          <a:xfrm>
            <a:off x="8094980" y="4885055"/>
            <a:ext cx="2423795" cy="460375"/>
          </a:xfrm>
          <a:prstGeom prst="rect">
            <a:avLst/>
          </a:prstGeom>
          <a:noFill/>
        </p:spPr>
        <p:txBody>
          <a:bodyPr wrap="square" rtlCol="0">
            <a:spAutoFit/>
          </a:bodyPr>
          <a:p>
            <a:r>
              <a:rPr lang="pt-BR" sz="2400" dirty="0" smtClean="0"/>
              <a:t>20log(|F</a:t>
            </a:r>
            <a:r>
              <a:rPr lang="pt-BR" sz="2400" baseline="-25000" dirty="0" smtClean="0"/>
              <a:t>H</a:t>
            </a:r>
            <a:r>
              <a:rPr lang="pt-BR" sz="2400" dirty="0" smtClean="0"/>
              <a:t>(j</a:t>
            </a:r>
            <a:r>
              <a:rPr lang="pt-BR" altLang="en-US" sz="2400">
                <a:latin typeface="Symbol" panose="05050102010706020507" charset="0"/>
                <a:cs typeface="Symbol" panose="05050102010706020507" charset="0"/>
                <a:sym typeface="+mn-ea"/>
              </a:rPr>
              <a:t>w)</a:t>
            </a:r>
            <a:r>
              <a:rPr lang="pt-BR" sz="2400" dirty="0" smtClean="0"/>
              <a:t>|)</a:t>
            </a:r>
            <a:endParaRPr lang="pt-BR" sz="2400" dirty="0" smtClean="0"/>
          </a:p>
        </p:txBody>
      </p:sp>
      <p:sp>
        <p:nvSpPr>
          <p:cNvPr id="15" name="CaixaDeTexto 14"/>
          <p:cNvSpPr txBox="1"/>
          <p:nvPr/>
        </p:nvSpPr>
        <p:spPr>
          <a:xfrm>
            <a:off x="4711065" y="486410"/>
            <a:ext cx="5443220" cy="583565"/>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a:t>
            </a:r>
            <a:endParaRPr lang="pt-BR" sz="3200" b="1" dirty="0" smtClean="0">
              <a:solidFill>
                <a:srgbClr val="C00000"/>
              </a:solidFill>
              <a:latin typeface="Comic Sans MS" panose="030F0702030302020204" pitchFamily="66" charset="0"/>
            </a:endParaRPr>
          </a:p>
        </p:txBody>
      </p:sp>
      <mc:AlternateContent xmlns:mc="http://schemas.openxmlformats.org/markup-compatibility/2006" xmlns:p14="http://schemas.microsoft.com/office/powerpoint/2010/main">
        <mc:Choice Requires="p14">
          <p:contentPart r:id="rId1" p14:bwMode="auto">
            <p14:nvContentPartPr>
              <p14:cNvPr id="17" name="Tinta 16"/>
              <p14:cNvContentPartPr/>
              <p14:nvPr/>
            </p14:nvContentPartPr>
            <p14:xfrm>
              <a:off x="5105400" y="3495675"/>
              <a:ext cx="19050" cy="360"/>
            </p14:xfrm>
          </p:contentPart>
        </mc:Choice>
        <mc:Fallback xmlns="">
          <p:pic>
            <p:nvPicPr>
              <p:cNvPr id="17" name="Tinta 16"/>
            </p:nvPicPr>
            <p:blipFill>
              <a:blip r:embed="rId2"/>
            </p:blipFill>
            <p:spPr>
              <a:xfrm>
                <a:off x="5105400" y="3495675"/>
                <a:ext cx="19050" cy="360"/>
              </a:xfrm>
              <a:prstGeom prst="rect"/>
            </p:spPr>
          </p:pic>
        </mc:Fallback>
      </mc:AlternateContent>
      <p:sp>
        <p:nvSpPr>
          <p:cNvPr id="83" name="CaixaDeTexto 16"/>
          <p:cNvSpPr txBox="1"/>
          <p:nvPr/>
        </p:nvSpPr>
        <p:spPr>
          <a:xfrm>
            <a:off x="5894705" y="4610100"/>
            <a:ext cx="1720215" cy="645160"/>
          </a:xfrm>
          <a:prstGeom prst="rect">
            <a:avLst/>
          </a:prstGeom>
          <a:solidFill>
            <a:schemeClr val="bg1"/>
          </a:solidFill>
        </p:spPr>
        <p:txBody>
          <a:bodyPr wrap="square" rtlCol="0">
            <a:spAutoFit/>
          </a:bodyPr>
          <a:p>
            <a:pPr algn="ctr"/>
            <a:r>
              <a:rPr lang="pt-BR" dirty="0" smtClean="0"/>
              <a:t>Frequência de corte superior</a:t>
            </a:r>
            <a:endParaRPr lang="pt-BR" dirty="0"/>
          </a:p>
        </p:txBody>
      </p:sp>
    </p:spTree>
  </p:cSld>
  <p:clrMapOvr>
    <a:masterClrMapping/>
  </p:clrMapOvr>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1088390" y="976630"/>
                <a:ext cx="10685780" cy="4795520"/>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a:t>
                </a:r>
                <a:endParaRPr lang="pt-BR" sz="3200" b="1" dirty="0" smtClean="0">
                  <a:solidFill>
                    <a:srgbClr val="C00000"/>
                  </a:solidFill>
                  <a:latin typeface="Comic Sans MS" panose="030F0702030302020204" pitchFamily="66" charset="0"/>
                </a:endParaRPr>
              </a:p>
              <a:p>
                <a:pPr marL="0" indent="0" algn="ctr" fontAlgn="auto">
                  <a:lnSpc>
                    <a:spcPct val="120000"/>
                  </a:lnSpc>
                  <a:spcBef>
                    <a:spcPts val="600"/>
                  </a:spcBef>
                  <a:buNone/>
                </a:pP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𝑚</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𝑝𝑛</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a14:m>
                <a:r>
                  <a:rPr lang="pt-BR" altLang="en-US" sz="2400"/>
                  <a:t> </a:t>
                </a:r>
                <a:endParaRPr lang="pt-BR" altLang="en-US" sz="2400"/>
              </a:p>
              <a:p>
                <a:pPr marL="0" indent="0" fontAlgn="auto">
                  <a:lnSpc>
                    <a:spcPct val="120000"/>
                  </a:lnSpc>
                  <a:spcBef>
                    <a:spcPts val="600"/>
                  </a:spcBef>
                  <a:buNone/>
                </a:pPr>
                <a:r>
                  <a:rPr lang="pt-BR" altLang="en-US" sz="2400">
                    <a:latin typeface="Comic Sans MS" panose="030F0702030302020204" pitchFamily="66" charset="0"/>
                    <a:cs typeface="Comic Sans MS" panose="030F0702030302020204" pitchFamily="66" charset="0"/>
                  </a:rPr>
                  <a:t>Temos que:</a:t>
                </a:r>
                <a:endParaRPr lang="pt-BR" altLang="en-US" sz="2400">
                  <a:latin typeface="Comic Sans MS" panose="030F0702030302020204" pitchFamily="66" charset="0"/>
                  <a:cs typeface="Comic Sans MS" panose="030F0702030302020204" pitchFamily="66" charset="0"/>
                </a:endParaRPr>
              </a:p>
              <a:p>
                <a:pPr marL="0" indent="0" fontAlgn="auto">
                  <a:lnSpc>
                    <a:spcPct val="120000"/>
                  </a:lnSpc>
                  <a:spcBef>
                    <a:spcPts val="600"/>
                  </a:spcBef>
                  <a:buNone/>
                </a:pPr>
                <a:r>
                  <a:rPr lang="pt-BR" altLang="en-US" sz="2400" i="1">
                    <a:latin typeface="Comic Sans MS" panose="030F0702030302020204" pitchFamily="66" charset="0"/>
                    <a:cs typeface="Comic Sans MS" panose="030F0702030302020204" pitchFamily="66" charset="0"/>
                  </a:rPr>
                  <a:t>Am:</a:t>
                </a:r>
                <a:r>
                  <a:rPr lang="pt-BR" altLang="en-US" sz="2400">
                    <a:latin typeface="Comic Sans MS" panose="030F0702030302020204" pitchFamily="66" charset="0"/>
                    <a:cs typeface="Comic Sans MS" panose="030F0702030302020204" pitchFamily="66" charset="0"/>
                  </a:rPr>
                  <a:t> o ganho do circuito</a:t>
                </a:r>
                <a:endParaRPr lang="pt-BR" altLang="en-US" sz="2400">
                  <a:latin typeface="Comic Sans MS" panose="030F0702030302020204" pitchFamily="66" charset="0"/>
                  <a:cs typeface="Comic Sans MS" panose="030F0702030302020204" pitchFamily="66" charset="0"/>
                </a:endParaRPr>
              </a:p>
              <a:p>
                <a:pPr marL="0" indent="0" fontAlgn="auto">
                  <a:lnSpc>
                    <a:spcPct val="120000"/>
                  </a:lnSpc>
                  <a:spcBef>
                    <a:spcPts val="600"/>
                  </a:spcBef>
                  <a:buNone/>
                </a:pPr>
                <a14:m>
                  <m:oMath xmlns:m="http://schemas.openxmlformats.org/officeDocument/2006/math">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2400" smtClean="0">
                    <a:latin typeface="Cambria Math" panose="02040503050406030204" pitchFamily="18" charset="0"/>
                    <a:ea typeface="Cambria Math" panose="02040503050406030204" pitchFamily="18" charset="0"/>
                    <a:cs typeface="Cambria Math" panose="02040503050406030204" pitchFamily="18" charset="0"/>
                  </a:rPr>
                  <a:t>: </a:t>
                </a:r>
                <a:r>
                  <a:rPr lang="pt-BR" altLang="en-US" sz="2400" smtClean="0">
                    <a:latin typeface="Comic Sans MS" panose="030F0702030302020204" pitchFamily="66" charset="0"/>
                    <a:ea typeface="Cambria Math" panose="02040503050406030204" pitchFamily="18" charset="0"/>
                    <a:cs typeface="Comic Sans MS" panose="030F0702030302020204" pitchFamily="66" charset="0"/>
                  </a:rPr>
                  <a:t>define a região da subida da função de transferencia</a:t>
                </a:r>
                <a:endParaRPr lang="pt-BR" altLang="en-US" sz="2400" smtClean="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14:m>
                  <m:oMath xmlns:m="http://schemas.openxmlformats.org/officeDocument/2006/math">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𝐻</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2400" smtClean="0">
                    <a:latin typeface="Cambria Math" panose="02040503050406030204" pitchFamily="18" charset="0"/>
                    <a:ea typeface="Cambria Math" panose="02040503050406030204" pitchFamily="18" charset="0"/>
                    <a:cs typeface="Cambria Math" panose="02040503050406030204" pitchFamily="18" charset="0"/>
                  </a:rPr>
                  <a:t>: </a:t>
                </a:r>
                <a:r>
                  <a:rPr lang="pt-BR" altLang="en-US" sz="2400">
                    <a:latin typeface="Comic Sans MS" panose="030F0702030302020204" pitchFamily="66" charset="0"/>
                    <a:cs typeface="Comic Sans MS" panose="030F0702030302020204" pitchFamily="66" charset="0"/>
                  </a:rPr>
                  <a:t> define a região da descida da função de transferencia</a:t>
                </a:r>
                <a:endParaRPr lang="pt-BR" altLang="en-US" sz="2400">
                  <a:latin typeface="Comic Sans MS" panose="030F0702030302020204" pitchFamily="66" charset="0"/>
                  <a:cs typeface="Comic Sans MS" panose="030F0702030302020204" pitchFamily="66" charset="0"/>
                </a:endParaRPr>
              </a:p>
              <a:p>
                <a:pPr marL="0" indent="0" fontAlgn="auto">
                  <a:lnSpc>
                    <a:spcPct val="120000"/>
                  </a:lnSpc>
                  <a:spcBef>
                    <a:spcPts val="600"/>
                  </a:spcBef>
                  <a:buNone/>
                </a:pPr>
                <a:endParaRPr lang="pt-BR" altLang="en-US" sz="2400">
                  <a:latin typeface="Comic Sans MS" panose="030F0702030302020204" pitchFamily="66" charset="0"/>
                  <a:cs typeface="Comic Sans MS" panose="030F0702030302020204" pitchFamily="66" charset="0"/>
                </a:endParaRPr>
              </a:p>
              <a:p>
                <a:pPr marL="0" indent="0" fontAlgn="auto">
                  <a:lnSpc>
                    <a:spcPct val="120000"/>
                  </a:lnSpc>
                  <a:spcBef>
                    <a:spcPts val="600"/>
                  </a:spcBef>
                  <a:buNone/>
                </a:pPr>
                <a:r>
                  <a:rPr lang="pt-BR" altLang="en-US" sz="2800" b="1">
                    <a:latin typeface="Comic Sans MS" panose="030F0702030302020204" pitchFamily="66" charset="0"/>
                    <a:cs typeface="Comic Sans MS" panose="030F0702030302020204" pitchFamily="66" charset="0"/>
                  </a:rPr>
                  <a:t>O que podemos falar das funções  </a:t>
                </a:r>
                <a14:m>
                  <m:oMath xmlns:m="http://schemas.openxmlformats.org/officeDocument/2006/math">
                    <m:sSub>
                      <m:sSubPr>
                        <m:ctrlPr>
                          <a:rPr lang="pt-BR" altLang="pt-BR" sz="28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𝑭</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𝑳</m:t>
                        </m:r>
                      </m:sub>
                    </m:s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𝒔</m:t>
                    </m:r>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2800" b="1">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pt-BR" altLang="pt-BR" sz="28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𝑭</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𝑯</m:t>
                        </m:r>
                      </m:sub>
                    </m:s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𝒔</m:t>
                    </m:r>
                    <m:r>
                      <a:rPr lang="en-US" altLang="pt-BR" sz="2800" b="1" i="1" smtClean="0">
                        <a:latin typeface="Cambria Math" panose="02040503050406030204" pitchFamily="18" charset="0"/>
                        <a:ea typeface="MS Mincho" charset="0"/>
                        <a:cs typeface="Cambria Math" panose="02040503050406030204" pitchFamily="18" charset="0"/>
                      </a:rPr>
                      <m:t>)</m:t>
                    </m:r>
                  </m:oMath>
                </a14:m>
                <a:r>
                  <a:rPr lang="pt-BR" altLang="en-US" sz="2800" b="1" smtClean="0">
                    <a:latin typeface="Comic Sans MS" panose="030F0702030302020204" pitchFamily="66" charset="0"/>
                    <a:ea typeface="MS Mincho" charset="0"/>
                    <a:cs typeface="Comic Sans MS" panose="030F0702030302020204" pitchFamily="66" charset="0"/>
                  </a:rPr>
                  <a:t>?</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1088390" y="976630"/>
                <a:ext cx="10685780" cy="479552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5" name="CaixaDeTexto 14"/>
          <p:cNvSpPr txBox="1"/>
          <p:nvPr/>
        </p:nvSpPr>
        <p:spPr>
          <a:xfrm>
            <a:off x="320675" y="649605"/>
            <a:ext cx="11285855" cy="1322070"/>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 (F</a:t>
            </a:r>
            <a:r>
              <a:rPr lang="pt-BR" sz="3200" b="1" baseline="-25000" dirty="0" smtClean="0">
                <a:solidFill>
                  <a:srgbClr val="C00000"/>
                </a:solidFill>
                <a:latin typeface="Comic Sans MS" panose="030F0702030302020204" pitchFamily="66" charset="0"/>
              </a:rPr>
              <a:t>L</a:t>
            </a:r>
            <a:r>
              <a:rPr lang="pt-BR" sz="3200" b="1" dirty="0" smtClean="0">
                <a:solidFill>
                  <a:srgbClr val="C00000"/>
                </a:solidFill>
                <a:latin typeface="Comic Sans MS" panose="030F0702030302020204" pitchFamily="66" charset="0"/>
              </a:rPr>
              <a:t>(s))</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rPr>
              <a:t>Vamos considerar um caso mais geral, onde a curva pode crescer ou ate estacionar e depois volta a crescer. Não pode nunca decrescer </a:t>
            </a:r>
            <a:endParaRPr lang="pt-BR" sz="2400" b="1" dirty="0" smtClean="0">
              <a:solidFill>
                <a:schemeClr val="tx1"/>
              </a:solidFill>
              <a:latin typeface="Comic Sans MS" panose="030F0702030302020204" pitchFamily="66" charset="0"/>
            </a:endParaRPr>
          </a:p>
        </p:txBody>
      </p:sp>
      <p:cxnSp>
        <p:nvCxnSpPr>
          <p:cNvPr id="3" name="Conector de Seta Reta 37"/>
          <p:cNvCxnSpPr/>
          <p:nvPr/>
        </p:nvCxnSpPr>
        <p:spPr>
          <a:xfrm>
            <a:off x="3399155" y="2682875"/>
            <a:ext cx="0" cy="335978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38"/>
          <p:cNvCxnSpPr/>
          <p:nvPr/>
        </p:nvCxnSpPr>
        <p:spPr>
          <a:xfrm flipV="1">
            <a:off x="2165350" y="3458845"/>
            <a:ext cx="7227570"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 name="CaixaDeTexto 8"/>
          <p:cNvSpPr txBox="1"/>
          <p:nvPr/>
        </p:nvSpPr>
        <p:spPr>
          <a:xfrm>
            <a:off x="2704465" y="2291715"/>
            <a:ext cx="2017395" cy="460375"/>
          </a:xfrm>
          <a:prstGeom prst="rect">
            <a:avLst/>
          </a:prstGeom>
          <a:noFill/>
        </p:spPr>
        <p:txBody>
          <a:bodyPr wrap="square" rtlCol="0">
            <a:spAutoFit/>
          </a:bodyPr>
          <a:p>
            <a:r>
              <a:rPr lang="pt-BR" sz="2400" dirty="0" smtClean="0"/>
              <a:t>20log(|G|)</a:t>
            </a:r>
            <a:endParaRPr lang="pt-BR" sz="2400" dirty="0" smtClean="0"/>
          </a:p>
        </p:txBody>
      </p:sp>
      <p:sp>
        <p:nvSpPr>
          <p:cNvPr id="9" name="CaixaDeTexto 9"/>
          <p:cNvSpPr txBox="1"/>
          <p:nvPr/>
        </p:nvSpPr>
        <p:spPr>
          <a:xfrm>
            <a:off x="8754745" y="3420110"/>
            <a:ext cx="638175" cy="52197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10" name="Conector Reto 41"/>
          <p:cNvCxnSpPr/>
          <p:nvPr/>
        </p:nvCxnSpPr>
        <p:spPr>
          <a:xfrm>
            <a:off x="4720590" y="3163570"/>
            <a:ext cx="19685" cy="684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3" name="Conector de Seta Reta 46"/>
          <p:cNvCxnSpPr/>
          <p:nvPr/>
        </p:nvCxnSpPr>
        <p:spPr>
          <a:xfrm flipV="1">
            <a:off x="4730115" y="3440430"/>
            <a:ext cx="0" cy="20447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 name="CaixaDeTexto 22"/>
          <p:cNvSpPr txBox="1"/>
          <p:nvPr/>
        </p:nvSpPr>
        <p:spPr>
          <a:xfrm>
            <a:off x="5275580" y="2904490"/>
            <a:ext cx="1006475" cy="398780"/>
          </a:xfrm>
          <a:prstGeom prst="rect">
            <a:avLst/>
          </a:prstGeom>
          <a:noFill/>
        </p:spPr>
        <p:txBody>
          <a:bodyPr wrap="square" rtlCol="0">
            <a:spAutoFit/>
          </a:bodyPr>
          <a:p>
            <a:r>
              <a:rPr lang="pt-BR" sz="2000" dirty="0"/>
              <a:t>3</a:t>
            </a:r>
            <a:r>
              <a:rPr lang="pt-BR" sz="2000" dirty="0" smtClean="0"/>
              <a:t> dB</a:t>
            </a:r>
            <a:endParaRPr lang="pt-BR" sz="2000" dirty="0" smtClean="0"/>
          </a:p>
        </p:txBody>
      </p:sp>
      <p:sp>
        <p:nvSpPr>
          <p:cNvPr id="16" name="Forma livre 48"/>
          <p:cNvSpPr/>
          <p:nvPr/>
        </p:nvSpPr>
        <p:spPr>
          <a:xfrm>
            <a:off x="4809490" y="3272790"/>
            <a:ext cx="695325" cy="372110"/>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Caixa de Texto 20"/>
          <p:cNvSpPr txBox="1"/>
          <p:nvPr/>
        </p:nvSpPr>
        <p:spPr>
          <a:xfrm>
            <a:off x="4584700" y="3644900"/>
            <a:ext cx="772160"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8" name="CaixaDeTexto 19"/>
          <p:cNvSpPr txBox="1"/>
          <p:nvPr/>
        </p:nvSpPr>
        <p:spPr>
          <a:xfrm>
            <a:off x="1063625" y="4439920"/>
            <a:ext cx="2240280" cy="460375"/>
          </a:xfrm>
          <a:prstGeom prst="rect">
            <a:avLst/>
          </a:prstGeom>
          <a:noFill/>
        </p:spPr>
        <p:txBody>
          <a:bodyPr wrap="square" rtlCol="0">
            <a:spAutoFit/>
          </a:bodyPr>
          <a:p>
            <a:r>
              <a:rPr lang="pt-BR" sz="2400" dirty="0" smtClean="0"/>
              <a:t>20log(|F</a:t>
            </a:r>
            <a:r>
              <a:rPr lang="pt-BR" sz="2400" baseline="-25000" dirty="0" smtClean="0"/>
              <a:t>L</a:t>
            </a:r>
            <a:r>
              <a:rPr lang="pt-BR" sz="2400" dirty="0" smtClean="0"/>
              <a:t>(j</a:t>
            </a:r>
            <a:r>
              <a:rPr lang="pt-BR" altLang="en-US" sz="2400">
                <a:latin typeface="Symbol" panose="05050102010706020507" charset="0"/>
                <a:cs typeface="Symbol" panose="05050102010706020507" charset="0"/>
                <a:sym typeface="+mn-ea"/>
              </a:rPr>
              <a:t>w)</a:t>
            </a:r>
            <a:r>
              <a:rPr lang="pt-BR" sz="2400" dirty="0" smtClean="0"/>
              <a:t>|)</a:t>
            </a:r>
            <a:endParaRPr lang="pt-BR" sz="2400" dirty="0" smtClean="0"/>
          </a:p>
        </p:txBody>
      </p:sp>
      <p:sp>
        <p:nvSpPr>
          <p:cNvPr id="19" name="Forma livre 11"/>
          <p:cNvSpPr/>
          <p:nvPr/>
        </p:nvSpPr>
        <p:spPr>
          <a:xfrm>
            <a:off x="2098675" y="3435350"/>
            <a:ext cx="6885305" cy="2250440"/>
          </a:xfrm>
          <a:custGeom>
            <a:avLst/>
            <a:gdLst>
              <a:gd name="connisteX0" fmla="*/ 0 w 6885305"/>
              <a:gd name="connsiteY0" fmla="*/ 2250452 h 2250452"/>
              <a:gd name="connisteX1" fmla="*/ 353695 w 6885305"/>
              <a:gd name="connsiteY1" fmla="*/ 1992007 h 2250452"/>
              <a:gd name="connisteX2" fmla="*/ 516890 w 6885305"/>
              <a:gd name="connsiteY2" fmla="*/ 1924062 h 2250452"/>
              <a:gd name="connisteX3" fmla="*/ 680720 w 6885305"/>
              <a:gd name="connsiteY3" fmla="*/ 1924062 h 2250452"/>
              <a:gd name="connisteX4" fmla="*/ 1129665 w 6885305"/>
              <a:gd name="connsiteY4" fmla="*/ 1488452 h 2250452"/>
              <a:gd name="connisteX5" fmla="*/ 1551305 w 6885305"/>
              <a:gd name="connsiteY5" fmla="*/ 1107452 h 2250452"/>
              <a:gd name="connisteX6" fmla="*/ 1823720 w 6885305"/>
              <a:gd name="connsiteY6" fmla="*/ 1039507 h 2250452"/>
              <a:gd name="connisteX7" fmla="*/ 2163445 w 6885305"/>
              <a:gd name="connsiteY7" fmla="*/ 685812 h 2250452"/>
              <a:gd name="connisteX8" fmla="*/ 2626360 w 6885305"/>
              <a:gd name="connsiteY8" fmla="*/ 263537 h 2250452"/>
              <a:gd name="connisteX9" fmla="*/ 3129915 w 6885305"/>
              <a:gd name="connsiteY9" fmla="*/ 59702 h 2250452"/>
              <a:gd name="connisteX10" fmla="*/ 4667250 w 6885305"/>
              <a:gd name="connsiteY10" fmla="*/ 5092 h 2250452"/>
              <a:gd name="connisteX11" fmla="*/ 6885305 w 6885305"/>
              <a:gd name="connsiteY11" fmla="*/ 5092 h 225045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6885305" h="2250453">
                <a:moveTo>
                  <a:pt x="0" y="2250453"/>
                </a:moveTo>
                <a:cubicBezTo>
                  <a:pt x="67310" y="2200288"/>
                  <a:pt x="250190" y="2057413"/>
                  <a:pt x="353695" y="1992008"/>
                </a:cubicBezTo>
                <a:cubicBezTo>
                  <a:pt x="457200" y="1926603"/>
                  <a:pt x="451485" y="1937398"/>
                  <a:pt x="516890" y="1924063"/>
                </a:cubicBezTo>
                <a:cubicBezTo>
                  <a:pt x="582295" y="1910728"/>
                  <a:pt x="558165" y="2011058"/>
                  <a:pt x="680720" y="1924063"/>
                </a:cubicBezTo>
                <a:cubicBezTo>
                  <a:pt x="803275" y="1837068"/>
                  <a:pt x="955675" y="1651648"/>
                  <a:pt x="1129665" y="1488453"/>
                </a:cubicBezTo>
                <a:cubicBezTo>
                  <a:pt x="1303655" y="1325258"/>
                  <a:pt x="1412240" y="1196988"/>
                  <a:pt x="1551305" y="1107453"/>
                </a:cubicBezTo>
                <a:cubicBezTo>
                  <a:pt x="1690370" y="1017918"/>
                  <a:pt x="1701165" y="1123963"/>
                  <a:pt x="1823720" y="1039508"/>
                </a:cubicBezTo>
                <a:cubicBezTo>
                  <a:pt x="1946275" y="955053"/>
                  <a:pt x="2002790" y="840753"/>
                  <a:pt x="2163445" y="685813"/>
                </a:cubicBezTo>
                <a:cubicBezTo>
                  <a:pt x="2324100" y="530873"/>
                  <a:pt x="2433320" y="388633"/>
                  <a:pt x="2626360" y="263538"/>
                </a:cubicBezTo>
                <a:cubicBezTo>
                  <a:pt x="2819400" y="138443"/>
                  <a:pt x="2721610" y="111138"/>
                  <a:pt x="3129915" y="59703"/>
                </a:cubicBezTo>
                <a:cubicBezTo>
                  <a:pt x="3538220" y="8268"/>
                  <a:pt x="3916045" y="15888"/>
                  <a:pt x="4667250" y="5093"/>
                </a:cubicBezTo>
                <a:cubicBezTo>
                  <a:pt x="5418455" y="-5702"/>
                  <a:pt x="6472555" y="3823"/>
                  <a:pt x="6885305" y="5093"/>
                </a:cubicBezTo>
              </a:path>
            </a:pathLst>
          </a:custGeom>
          <a:noFill/>
          <a:ln w="476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CaixaDeTexto 16"/>
          <p:cNvSpPr txBox="1"/>
          <p:nvPr/>
        </p:nvSpPr>
        <p:spPr>
          <a:xfrm>
            <a:off x="6817360" y="2891790"/>
            <a:ext cx="3550920" cy="460375"/>
          </a:xfrm>
          <a:prstGeom prst="rect">
            <a:avLst/>
          </a:prstGeom>
          <a:solidFill>
            <a:schemeClr val="bg1"/>
          </a:solidFill>
        </p:spPr>
        <p:txBody>
          <a:bodyPr wrap="square" rtlCol="0">
            <a:spAutoFit/>
          </a:bodyPr>
          <a:p>
            <a:pPr algn="ctr"/>
            <a:r>
              <a:rPr lang="pt-BR" sz="2400" dirty="0" smtClean="0"/>
              <a:t>estaciona em zero db</a:t>
            </a:r>
            <a:endParaRPr lang="pt-BR" sz="2400" dirty="0" smtClean="0"/>
          </a:p>
        </p:txBody>
      </p:sp>
    </p:spTree>
  </p:cSld>
  <p:clrMapOvr>
    <a:masterClrMapping/>
  </p:clrMapOvr>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554355" y="530860"/>
                <a:ext cx="11083290" cy="6014085"/>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 (F</a:t>
                </a:r>
                <a:r>
                  <a:rPr lang="pt-BR" sz="3200" b="1" baseline="-25000" dirty="0" smtClean="0">
                    <a:solidFill>
                      <a:srgbClr val="C00000"/>
                    </a:solidFill>
                    <a:latin typeface="Comic Sans MS" panose="030F0702030302020204" pitchFamily="66" charset="0"/>
                  </a:rPr>
                  <a:t>L</a:t>
                </a:r>
                <a:r>
                  <a:rPr lang="pt-BR" sz="3200" b="1" dirty="0" smtClean="0">
                    <a:solidFill>
                      <a:srgbClr val="C00000"/>
                    </a:solidFill>
                    <a:latin typeface="Comic Sans MS" panose="030F0702030302020204" pitchFamily="66" charset="0"/>
                  </a:rPr>
                  <a:t>(s))</a:t>
                </a:r>
                <a:endParaRPr lang="pt-BR" sz="32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Formato de F</a:t>
                </a:r>
                <a:r>
                  <a:rPr lang="pt-BR" sz="2800" b="1" baseline="-25000" dirty="0" smtClean="0">
                    <a:solidFill>
                      <a:schemeClr val="tx1"/>
                    </a:solidFill>
                    <a:latin typeface="Comic Sans MS" panose="030F0702030302020204" pitchFamily="66" charset="0"/>
                  </a:rPr>
                  <a:t>L</a:t>
                </a:r>
                <a:r>
                  <a:rPr lang="pt-BR" sz="2800" b="1" dirty="0" smtClean="0">
                    <a:solidFill>
                      <a:schemeClr val="tx1"/>
                    </a:solidFill>
                    <a:latin typeface="Comic Sans MS" panose="030F0702030302020204" pitchFamily="66" charset="0"/>
                  </a:rPr>
                  <a:t>(s)</a:t>
                </a:r>
                <a:endParaRPr lang="pt-BR" sz="2800" b="1" dirty="0" smtClean="0">
                  <a:solidFill>
                    <a:schemeClr val="tx1"/>
                  </a:solidFill>
                  <a:latin typeface="Comic Sans MS" panose="030F0702030302020204" pitchFamily="66" charset="0"/>
                </a:endParaRPr>
              </a:p>
              <a:p>
                <a:pPr algn="l">
                  <a:lnSpc>
                    <a:spcPct val="110000"/>
                  </a:lnSpc>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𝐿</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𝑧𝑛</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𝑝𝑚</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en-US" altLang="pt-BR" sz="2400" b="0" i="1" baseline="-25000" smtClean="0">
                                      <a:latin typeface="Cambria Math" panose="02040503050406030204" pitchFamily="18" charset="0"/>
                                      <a:ea typeface="Cambria Math" panose="02040503050406030204" pitchFamily="18" charset="0"/>
                                    </a:rPr>
                                    <m:t>𝑛</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en-US" altLang="pt-BR" sz="2400" b="0" i="1" baseline="-25000" smtClean="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sz="2400" b="0" i="1" smtClean="0">
                  <a:latin typeface="Cambria Math" panose="02040503050406030204" pitchFamily="18" charset="0"/>
                  <a:ea typeface="Cambria Math" panose="02040503050406030204" pitchFamily="18" charset="0"/>
                </a:endParaRPr>
              </a:p>
              <a:p>
                <a:pPr algn="l" fontAlgn="auto">
                  <a:lnSpc>
                    <a:spcPct val="150000"/>
                  </a:lnSpc>
                  <a:spcAft>
                    <a:spcPts val="1200"/>
                  </a:spcAft>
                </a:pPr>
                <a:r>
                  <a:rPr lang="pt-BR" sz="2400" b="1" dirty="0" smtClean="0">
                    <a:solidFill>
                      <a:schemeClr val="tx1"/>
                    </a:solidFill>
                    <a:latin typeface="Comic Sans MS" panose="030F0702030302020204" pitchFamily="66" charset="0"/>
                  </a:rPr>
                  <a:t>O que podemos dizer sobre a função F</a:t>
                </a:r>
                <a:r>
                  <a:rPr lang="pt-BR" sz="2400" b="1" baseline="-25000" dirty="0" smtClean="0">
                    <a:solidFill>
                      <a:schemeClr val="tx1"/>
                    </a:solidFill>
                    <a:latin typeface="Comic Sans MS" panose="030F0702030302020204" pitchFamily="66" charset="0"/>
                  </a:rPr>
                  <a:t>L</a:t>
                </a:r>
                <a:r>
                  <a:rPr lang="pt-BR" sz="2400" b="1" dirty="0" smtClean="0">
                    <a:solidFill>
                      <a:schemeClr val="tx1"/>
                    </a:solidFill>
                    <a:latin typeface="Comic Sans MS" panose="030F0702030302020204" pitchFamily="66" charset="0"/>
                  </a:rPr>
                  <a:t>(s)</a:t>
                </a:r>
                <a:endParaRPr lang="pt-BR" sz="2400" b="1" dirty="0" smtClean="0">
                  <a:solidFill>
                    <a:schemeClr val="tx1"/>
                  </a:solidFill>
                  <a:latin typeface="Comic Sans MS" panose="030F0702030302020204" pitchFamily="66" charset="0"/>
                </a:endParaRPr>
              </a:p>
              <a:p>
                <a:pPr marL="342900" indent="-342900" algn="l">
                  <a:buFont typeface="Wingdings" panose="05000000000000000000" charset="0"/>
                  <a:buChar char="ü"/>
                </a:pPr>
                <a:r>
                  <a:rPr lang="pt-BR" sz="2400" b="1" dirty="0" smtClean="0">
                    <a:solidFill>
                      <a:schemeClr val="tx1"/>
                    </a:solidFill>
                    <a:latin typeface="Comic Sans MS" panose="030F0702030302020204" pitchFamily="66" charset="0"/>
                  </a:rPr>
                  <a:t>Como a curva estaciona, não cresce/diminui, para </a:t>
                </a:r>
                <a:r>
                  <a:rPr lang="pt-BR" sz="2400" b="1" dirty="0" smtClean="0">
                    <a:solidFill>
                      <a:schemeClr val="tx1"/>
                    </a:solidFill>
                    <a:latin typeface="Symbol" panose="05050102010706020507" charset="0"/>
                    <a:cs typeface="Symbol" panose="05050102010706020507" charset="0"/>
                  </a:rPr>
                  <a:t>w </a:t>
                </a:r>
                <a:r>
                  <a:rPr lang="pt-BR" sz="2400" b="1"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 o numero de polos e zeros deve ser igual. Assim</a:t>
                </a: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n+x1 = m+x2</a:t>
                </a: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a:p>
                <a:pPr marL="457200" indent="-457200"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como a curva é crescente, para qualquer frequência </a:t>
                </a:r>
                <a:r>
                  <a:rPr lang="pt-BR" sz="2400" b="1" dirty="0" smtClean="0">
                    <a:effectLst>
                      <a:outerShdw blurRad="38100" dist="38100" dir="2700000" algn="tl">
                        <a:srgbClr val="000000">
                          <a:alpha val="43137"/>
                        </a:srgbClr>
                      </a:outerShdw>
                    </a:effectLst>
                    <a:latin typeface="Symbol" panose="05050102010706020507" charset="0"/>
                    <a:cs typeface="Symbol" panose="05050102010706020507" charset="0"/>
                    <a:sym typeface="+mn-ea"/>
                  </a:rPr>
                  <a:t>w</a:t>
                </a:r>
                <a:r>
                  <a:rPr lang="pt-BR" sz="2400" b="1" dirty="0" smtClean="0">
                    <a:latin typeface="Symbol" panose="05050102010706020507" charset="0"/>
                    <a:cs typeface="Symbol" panose="05050102010706020507" charset="0"/>
                    <a:sym typeface="+mn-ea"/>
                  </a:rPr>
                  <a:t> </a:t>
                </a:r>
                <a:r>
                  <a:rPr lang="pt-BR" sz="2400" b="1" dirty="0" smtClean="0">
                    <a:latin typeface="Comic Sans MS" panose="030F0702030302020204" pitchFamily="66" charset="0"/>
                    <a:cs typeface="Comic Sans MS" panose="030F0702030302020204" pitchFamily="66" charset="0"/>
                    <a:sym typeface="+mn-ea"/>
                  </a:rPr>
                  <a:t>escolhida, devemos ter</a:t>
                </a:r>
                <a:endParaRPr lang="pt-BR" sz="2400" b="1" dirty="0" smtClean="0">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número(zeros &lt; </a:t>
                </a:r>
                <a:r>
                  <a:rPr lang="pt-BR" sz="2400" b="1" dirty="0" smtClean="0">
                    <a:latin typeface="Symbol" panose="05050102010706020507" charset="0"/>
                    <a:cs typeface="Symbol" panose="05050102010706020507" charset="0"/>
                    <a:sym typeface="+mn-ea"/>
                  </a:rPr>
                  <a:t>w) </a:t>
                </a:r>
                <a:r>
                  <a:rPr lang="pt-BR" sz="2400" b="1" dirty="0" smtClean="0">
                    <a:latin typeface="Arial" panose="020B0604020202020204" pitchFamily="34" charset="0"/>
                    <a:cs typeface="Arial" panose="020B0604020202020204" pitchFamily="34" charset="0"/>
                    <a:sym typeface="+mn-ea"/>
                  </a:rPr>
                  <a:t>≥  </a:t>
                </a:r>
                <a:r>
                  <a:rPr lang="pt-BR" sz="2400" b="1" dirty="0" smtClean="0">
                    <a:latin typeface="Comic Sans MS" panose="030F0702030302020204" pitchFamily="66" charset="0"/>
                    <a:cs typeface="Comic Sans MS" panose="030F0702030302020204" pitchFamily="66" charset="0"/>
                    <a:sym typeface="+mn-ea"/>
                  </a:rPr>
                  <a:t>número(polos &lt; </a:t>
                </a:r>
                <a:r>
                  <a:rPr lang="pt-BR" sz="2400" b="1" dirty="0" smtClean="0">
                    <a:latin typeface="Symbol" panose="05050102010706020507" charset="0"/>
                    <a:cs typeface="Symbol" panose="05050102010706020507" charset="0"/>
                    <a:sym typeface="+mn-ea"/>
                  </a:rPr>
                  <a:t>w)</a:t>
                </a:r>
                <a:endParaRPr lang="pt-BR" sz="2400" b="1" dirty="0" smtClean="0">
                  <a:latin typeface="Symbol" panose="05050102010706020507" charset="0"/>
                  <a:cs typeface="Symbol" panose="05050102010706020507" charset="0"/>
                  <a:sym typeface="+mn-ea"/>
                </a:endParaRPr>
              </a:p>
              <a:p>
                <a:pPr marL="457200" indent="-457200"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se a curva for estritamente crescente, então teremos, para </a:t>
                </a:r>
                <a:r>
                  <a:rPr lang="pt-BR" sz="2400" b="1" dirty="0" smtClean="0">
                    <a:solidFill>
                      <a:schemeClr val="tx1"/>
                    </a:solidFill>
                    <a:latin typeface="Arial" panose="020B0604020202020204" pitchFamily="34" charset="0"/>
                    <a:cs typeface="Arial" panose="020B0604020202020204" pitchFamily="34" charset="0"/>
                    <a:sym typeface="+mn-ea"/>
                  </a:rPr>
                  <a:t> </a:t>
                </a:r>
                <a:r>
                  <a:rPr lang="pt-BR" sz="2400" b="1" dirty="0" smtClean="0">
                    <a:effectLst>
                      <a:outerShdw blurRad="38100" dist="38100" dir="2700000" algn="tl">
                        <a:srgbClr val="000000">
                          <a:alpha val="43137"/>
                        </a:srgbClr>
                      </a:outerShdw>
                    </a:effectLst>
                    <a:latin typeface="Symbol" panose="05050102010706020507" charset="0"/>
                    <a:cs typeface="Symbol" panose="05050102010706020507" charset="0"/>
                    <a:sym typeface="+mn-ea"/>
                  </a:rPr>
                  <a:t>w &lt;  w</a:t>
                </a:r>
                <a:r>
                  <a:rPr lang="pt-BR" sz="2400" b="1" baseline="-25000" dirty="0" smtClean="0">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L</a:t>
                </a:r>
                <a:endParaRPr lang="pt-BR" sz="2400" b="1" dirty="0" smtClean="0">
                  <a:solidFill>
                    <a:schemeClr val="tx1"/>
                  </a:solidFill>
                  <a:latin typeface="Arial" panose="020B0604020202020204" pitchFamily="34" charset="0"/>
                  <a:cs typeface="Arial" panose="020B0604020202020204" pitchFamily="34" charset="0"/>
                  <a:sym typeface="+mn-ea"/>
                </a:endParaRPr>
              </a:p>
              <a:p>
                <a:pPr indent="0" algn="ctr">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número(zeros &lt; </a:t>
                </a:r>
                <a:r>
                  <a:rPr lang="pt-BR" sz="2400" b="1" dirty="0" smtClean="0">
                    <a:latin typeface="Symbol" panose="05050102010706020507" charset="0"/>
                    <a:cs typeface="Symbol" panose="05050102010706020507" charset="0"/>
                    <a:sym typeface="+mn-ea"/>
                  </a:rPr>
                  <a:t>w) </a:t>
                </a:r>
                <a:r>
                  <a:rPr lang="pt-BR" sz="2400" b="1" dirty="0" smtClean="0">
                    <a:latin typeface="Arial" panose="020B0604020202020204" pitchFamily="34" charset="0"/>
                    <a:cs typeface="Arial" panose="020B0604020202020204" pitchFamily="34" charset="0"/>
                    <a:sym typeface="+mn-ea"/>
                  </a:rPr>
                  <a:t>&gt;  </a:t>
                </a:r>
                <a:r>
                  <a:rPr lang="pt-BR" sz="2400" b="1" dirty="0" smtClean="0">
                    <a:latin typeface="Comic Sans MS" panose="030F0702030302020204" pitchFamily="66" charset="0"/>
                    <a:cs typeface="Comic Sans MS" panose="030F0702030302020204" pitchFamily="66" charset="0"/>
                    <a:sym typeface="+mn-ea"/>
                  </a:rPr>
                  <a:t>número(polos &lt; </a:t>
                </a:r>
                <a:r>
                  <a:rPr lang="pt-BR" sz="2400" b="1" dirty="0" smtClean="0">
                    <a:latin typeface="Symbol" panose="05050102010706020507" charset="0"/>
                    <a:cs typeface="Symbol" panose="05050102010706020507" charset="0"/>
                    <a:sym typeface="+mn-ea"/>
                  </a:rPr>
                  <a:t>w)</a:t>
                </a:r>
                <a:endParaRPr lang="pt-BR" sz="2400" b="1" dirty="0" smtClean="0">
                  <a:solidFill>
                    <a:schemeClr val="tx1"/>
                  </a:solidFill>
                  <a:latin typeface="Symbol" panose="05050102010706020507" charset="0"/>
                  <a:cs typeface="Symbol" panose="05050102010706020507" charset="0"/>
                  <a:sym typeface="+mn-ea"/>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554355" y="530860"/>
                <a:ext cx="11083290" cy="60140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453390" y="522605"/>
                <a:ext cx="11285855" cy="5749925"/>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 (F</a:t>
                </a:r>
                <a:r>
                  <a:rPr lang="pt-BR" sz="3200" b="1" baseline="-25000" dirty="0" smtClean="0">
                    <a:solidFill>
                      <a:srgbClr val="C00000"/>
                    </a:solidFill>
                    <a:latin typeface="Comic Sans MS" panose="030F0702030302020204" pitchFamily="66" charset="0"/>
                  </a:rPr>
                  <a:t>L</a:t>
                </a:r>
                <a:r>
                  <a:rPr lang="pt-BR" sz="3200" b="1" dirty="0" smtClean="0">
                    <a:solidFill>
                      <a:srgbClr val="C00000"/>
                    </a:solidFill>
                    <a:latin typeface="Comic Sans MS" panose="030F0702030302020204" pitchFamily="66" charset="0"/>
                  </a:rPr>
                  <a:t>(s))</a:t>
                </a:r>
                <a:endParaRPr lang="pt-BR" sz="32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Formato de F</a:t>
                </a:r>
                <a:r>
                  <a:rPr lang="pt-BR" sz="2800" b="1" baseline="-25000" dirty="0" smtClean="0">
                    <a:solidFill>
                      <a:schemeClr val="tx1"/>
                    </a:solidFill>
                    <a:latin typeface="Comic Sans MS" panose="030F0702030302020204" pitchFamily="66" charset="0"/>
                  </a:rPr>
                  <a:t>L</a:t>
                </a:r>
                <a:r>
                  <a:rPr lang="pt-BR" sz="2800" b="1" dirty="0" smtClean="0">
                    <a:solidFill>
                      <a:schemeClr val="tx1"/>
                    </a:solidFill>
                    <a:latin typeface="Comic Sans MS" panose="030F0702030302020204" pitchFamily="66" charset="0"/>
                  </a:rPr>
                  <a:t>(s)</a:t>
                </a:r>
                <a:endParaRPr lang="pt-BR" sz="2800" b="1" dirty="0" smtClean="0">
                  <a:solidFill>
                    <a:schemeClr val="tx1"/>
                  </a:solidFill>
                  <a:latin typeface="Comic Sans MS" panose="030F0702030302020204" pitchFamily="66" charset="0"/>
                </a:endParaRPr>
              </a:p>
              <a:p>
                <a:pPr algn="l">
                  <a:lnSpc>
                    <a:spcPct val="140000"/>
                  </a:lnSpc>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𝐿</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𝑧𝑛</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𝑝𝑚</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en-US" altLang="pt-BR" sz="2400" b="0" i="1" baseline="-25000" smtClean="0">
                                      <a:latin typeface="Cambria Math" panose="02040503050406030204" pitchFamily="18" charset="0"/>
                                      <a:ea typeface="Cambria Math" panose="02040503050406030204" pitchFamily="18" charset="0"/>
                                    </a:rPr>
                                    <m:t>𝑛</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en-US" altLang="pt-BR" sz="2400" b="0" i="1" baseline="-25000" smtClean="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sz="2400" b="0" i="1" smtClean="0">
                  <a:latin typeface="Cambria Math" panose="02040503050406030204" pitchFamily="18" charset="0"/>
                  <a:ea typeface="Cambria Math" panose="02040503050406030204" pitchFamily="18" charset="0"/>
                </a:endParaRPr>
              </a:p>
              <a:p>
                <a:pPr algn="l">
                  <a:lnSpc>
                    <a:spcPct val="140000"/>
                  </a:lnSpc>
                </a:pPr>
                <a:r>
                  <a:rPr lang="pt-BR" sz="2800" b="1" dirty="0" smtClean="0">
                    <a:solidFill>
                      <a:schemeClr val="tx1"/>
                    </a:solidFill>
                    <a:latin typeface="Comic Sans MS" panose="030F0702030302020204" pitchFamily="66" charset="0"/>
                    <a:cs typeface="Comic Sans MS" panose="030F0702030302020204" pitchFamily="66" charset="0"/>
                  </a:rPr>
                  <a:t>1. Caso tenhamos um polo </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bem maior</a:t>
                </a:r>
                <a:r>
                  <a:rPr lang="pt-BR" sz="2800" b="1" dirty="0" smtClean="0">
                    <a:solidFill>
                      <a:schemeClr val="tx1"/>
                    </a:solidFill>
                    <a:latin typeface="Comic Sans MS" panose="030F0702030302020204" pitchFamily="66" charset="0"/>
                    <a:cs typeface="Comic Sans MS" panose="030F0702030302020204" pitchFamily="66" charset="0"/>
                  </a:rPr>
                  <a:t> que todos os outros polos e zeros, ou seja</a:t>
                </a:r>
                <a:endParaRPr lang="pt-BR" sz="2800" b="1" dirty="0" smtClean="0">
                  <a:solidFill>
                    <a:schemeClr val="tx1"/>
                  </a:solidFill>
                  <a:latin typeface="Comic Sans MS" panose="030F0702030302020204" pitchFamily="66" charset="0"/>
                  <a:cs typeface="Comic Sans MS" panose="030F0702030302020204" pitchFamily="66" charset="0"/>
                </a:endParaRPr>
              </a:p>
              <a:p>
                <a:pPr algn="ctr">
                  <a:lnSpc>
                    <a:spcPct val="130000"/>
                  </a:lnSpc>
                </a:pPr>
                <a:r>
                  <a:rPr lang="pt-BR" sz="2800" b="1" dirty="0" smtClean="0">
                    <a:solidFill>
                      <a:schemeClr val="tx1"/>
                    </a:solidFill>
                    <a:latin typeface="Comic Sans MS" panose="030F0702030302020204" pitchFamily="66" charset="0"/>
                    <a:cs typeface="Comic Sans MS" panose="030F0702030302020204" pitchFamily="66" charset="0"/>
                    <a:sym typeface="+mn-ea"/>
                  </a:rPr>
                  <a:t>|p2|, .. |pm| e |z1|, |z2|, .. |zn| </a:t>
                </a:r>
                <a:r>
                  <a:rPr lang="pt-BR" sz="2800" b="1" dirty="0" smtClean="0">
                    <a:solidFill>
                      <a:schemeClr val="tx1"/>
                    </a:solidFill>
                    <a:latin typeface="Arial" panose="020B0604020202020204" pitchFamily="34" charset="0"/>
                    <a:cs typeface="Arial" panose="020B0604020202020204" pitchFamily="34" charset="0"/>
                    <a:sym typeface="+mn-ea"/>
                  </a:rPr>
                  <a:t>&lt;</a:t>
                </a:r>
                <a:r>
                  <a:rPr lang="pt-BR" sz="2800" b="1" dirty="0" smtClean="0">
                    <a:latin typeface="Arial" panose="020B0604020202020204" pitchFamily="34" charset="0"/>
                    <a:cs typeface="Arial" panose="020B0604020202020204" pitchFamily="34" charset="0"/>
                    <a:sym typeface="+mn-ea"/>
                  </a:rPr>
                  <a:t>&lt;</a:t>
                </a:r>
                <a:r>
                  <a:rPr lang="pt-BR" sz="2800" b="1" dirty="0" smtClean="0">
                    <a:solidFill>
                      <a:schemeClr val="tx1"/>
                    </a:solidFill>
                    <a:latin typeface="Comic Sans MS" panose="030F0702030302020204" pitchFamily="66" charset="0"/>
                    <a:cs typeface="Comic Sans MS" panose="030F0702030302020204" pitchFamily="66" charset="0"/>
                    <a:sym typeface="+mn-ea"/>
                  </a:rPr>
                  <a:t>  |p1|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a:lnSpc>
                    <a:spcPct val="140000"/>
                  </a:lnSpc>
                </a:pPr>
                <a:r>
                  <a:rPr lang="pt-BR" sz="2800" b="1" dirty="0" smtClean="0">
                    <a:solidFill>
                      <a:schemeClr val="tx1"/>
                    </a:solidFill>
                    <a:latin typeface="Comic Sans MS" panose="030F0702030302020204" pitchFamily="66" charset="0"/>
                    <a:cs typeface="Comic Sans MS" panose="030F0702030302020204" pitchFamily="66" charset="0"/>
                    <a:sym typeface="+mn-ea"/>
                  </a:rPr>
                  <a:t>(chamamos de p1 o polo maior, sem perda de generalidade),</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esse polo p1 será chamado de polo dominante. A curva de F</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sz="2800" b="1" dirty="0" smtClean="0">
                    <a:solidFill>
                      <a:schemeClr val="tx1"/>
                    </a:solidFill>
                    <a:latin typeface="Comic Sans MS" panose="030F0702030302020204" pitchFamily="66" charset="0"/>
                    <a:cs typeface="Comic Sans MS" panose="030F0702030302020204" pitchFamily="66" charset="0"/>
                    <a:sym typeface="+mn-ea"/>
                  </a:rPr>
                  <a:t>(s) vai parar de crescer perto de </a:t>
                </a:r>
                <a:r>
                  <a:rPr lang="pt-BR" sz="2800" b="1" dirty="0" smtClean="0">
                    <a:latin typeface="Symbol" panose="05050102010706020507" charset="0"/>
                    <a:cs typeface="Symbol" panose="05050102010706020507" charset="0"/>
                    <a:sym typeface="+mn-ea"/>
                  </a:rPr>
                  <a:t>w</a:t>
                </a:r>
                <a:r>
                  <a:rPr lang="pt-BR" sz="2800" b="1" baseline="-25000" dirty="0" smtClean="0">
                    <a:latin typeface="Comic Sans MS" panose="030F0702030302020204" pitchFamily="66" charset="0"/>
                    <a:cs typeface="Comic Sans MS" panose="030F0702030302020204" pitchFamily="66" charset="0"/>
                    <a:sym typeface="+mn-ea"/>
                  </a:rPr>
                  <a:t>L </a:t>
                </a:r>
                <a:r>
                  <a:rPr lang="pt-BR" sz="2800" b="1" dirty="0" smtClean="0">
                    <a:latin typeface="Comic Sans MS" panose="030F0702030302020204" pitchFamily="66" charset="0"/>
                    <a:cs typeface="Comic Sans MS" panose="030F0702030302020204" pitchFamily="66" charset="0"/>
                    <a:sym typeface="+mn-ea"/>
                  </a:rPr>
                  <a:t>= </a:t>
                </a:r>
                <a:r>
                  <a:rPr lang="pt-BR" sz="2800" b="1" dirty="0" smtClean="0">
                    <a:solidFill>
                      <a:schemeClr val="tx1"/>
                    </a:solidFill>
                    <a:latin typeface="Comic Sans MS" panose="030F0702030302020204" pitchFamily="66" charset="0"/>
                    <a:cs typeface="Comic Sans MS" panose="030F0702030302020204" pitchFamily="66" charset="0"/>
                    <a:sym typeface="+mn-ea"/>
                  </a:rPr>
                  <a:t>p1</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453390" y="522605"/>
                <a:ext cx="11285855" cy="57499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6045" y="6330315"/>
            <a:ext cx="2743200" cy="365125"/>
          </a:xfrm>
        </p:spPr>
        <p:txBody>
          <a:bodyPr/>
          <a:p>
            <a:fld id="{74F297BB-B745-4CAB-BE1D-CE4C89382949}" type="slidenum">
              <a:rPr lang="pt-BR" smtClean="0"/>
            </a:fld>
            <a:endParaRPr lang="pt-BR"/>
          </a:p>
        </p:txBody>
      </p:sp>
      <p:sp>
        <p:nvSpPr>
          <p:cNvPr id="39" name="Caixa de Texto 23"/>
          <p:cNvSpPr txBox="1"/>
          <p:nvPr/>
        </p:nvSpPr>
        <p:spPr>
          <a:xfrm>
            <a:off x="1176655" y="1988185"/>
            <a:ext cx="63119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grpSp>
        <p:nvGrpSpPr>
          <p:cNvPr id="6" name="Group 5"/>
          <p:cNvGrpSpPr/>
          <p:nvPr/>
        </p:nvGrpSpPr>
        <p:grpSpPr>
          <a:xfrm rot="16200000">
            <a:off x="1199694" y="2294471"/>
            <a:ext cx="555865" cy="834353"/>
            <a:chOff x="4252" y="3542"/>
            <a:chExt cx="875" cy="1314"/>
          </a:xfrm>
        </p:grpSpPr>
        <p:grpSp>
          <p:nvGrpSpPr>
            <p:cNvPr id="70" name="Grupo 69"/>
            <p:cNvGrpSpPr/>
            <p:nvPr/>
          </p:nvGrpSpPr>
          <p:grpSpPr>
            <a:xfrm rot="16200000">
              <a:off x="4644" y="3831"/>
              <a:ext cx="91" cy="875"/>
              <a:chOff x="8246" y="4859"/>
              <a:chExt cx="51" cy="674"/>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918" y="5205"/>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 name="Conector Reto 37"/>
            <p:cNvCxnSpPr/>
            <p:nvPr/>
          </p:nvCxnSpPr>
          <p:spPr>
            <a:xfrm rot="16200000">
              <a:off x="4401" y="45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4354" y="3882"/>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upo 18"/>
          <p:cNvGrpSpPr/>
          <p:nvPr/>
        </p:nvGrpSpPr>
        <p:grpSpPr>
          <a:xfrm rot="5400000" flipH="1">
            <a:off x="1246038" y="3229487"/>
            <a:ext cx="127444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6" name="Rectangle 140"/>
          <p:cNvSpPr>
            <a:spLocks noChangeArrowheads="1"/>
          </p:cNvSpPr>
          <p:nvPr/>
        </p:nvSpPr>
        <p:spPr bwMode="auto">
          <a:xfrm rot="21600000" flipH="1">
            <a:off x="1997710" y="3042285"/>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endParaRPr lang="pt-BR" sz="2400" baseline="-25000" dirty="0" smtClean="0"/>
          </a:p>
        </p:txBody>
      </p:sp>
      <p:sp>
        <p:nvSpPr>
          <p:cNvPr id="48" name="Rectangle 140"/>
          <p:cNvSpPr>
            <a:spLocks noChangeArrowheads="1"/>
          </p:cNvSpPr>
          <p:nvPr/>
        </p:nvSpPr>
        <p:spPr bwMode="auto">
          <a:xfrm rot="21600000" flipH="1">
            <a:off x="675005" y="233045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Vi</a:t>
            </a:r>
            <a:endParaRPr lang="pt-BR" sz="2400" baseline="-25000" dirty="0" smtClean="0"/>
          </a:p>
        </p:txBody>
      </p:sp>
      <p:cxnSp>
        <p:nvCxnSpPr>
          <p:cNvPr id="7" name="Conector Reto 37"/>
          <p:cNvCxnSpPr/>
          <p:nvPr/>
        </p:nvCxnSpPr>
        <p:spPr>
          <a:xfrm rot="10800000">
            <a:off x="1765890" y="3984066"/>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140"/>
          <p:cNvSpPr>
            <a:spLocks noChangeArrowheads="1"/>
          </p:cNvSpPr>
          <p:nvPr/>
        </p:nvSpPr>
        <p:spPr bwMode="auto">
          <a:xfrm rot="21600000" flipH="1">
            <a:off x="1815465" y="2529205"/>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baseline="-25000" dirty="0" smtClean="0"/>
          </a:p>
        </p:txBody>
      </p:sp>
      <p:sp>
        <p:nvSpPr>
          <p:cNvPr id="15" name="CaixaDeTexto 14"/>
          <p:cNvSpPr txBox="1"/>
          <p:nvPr/>
        </p:nvSpPr>
        <p:spPr>
          <a:xfrm>
            <a:off x="453390" y="690245"/>
            <a:ext cx="11285855" cy="1014730"/>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 (F</a:t>
            </a:r>
            <a:r>
              <a:rPr lang="pt-BR" sz="3200" b="1" baseline="-25000" dirty="0" smtClean="0">
                <a:solidFill>
                  <a:srgbClr val="C00000"/>
                </a:solidFill>
                <a:latin typeface="Comic Sans MS" panose="030F0702030302020204" pitchFamily="66" charset="0"/>
              </a:rPr>
              <a:t>L</a:t>
            </a:r>
            <a:r>
              <a:rPr lang="pt-BR" sz="3200" b="1" dirty="0" smtClean="0">
                <a:solidFill>
                  <a:srgbClr val="C00000"/>
                </a:solidFill>
                <a:latin typeface="Comic Sans MS" panose="030F0702030302020204" pitchFamily="66" charset="0"/>
              </a:rPr>
              <a:t>(s))</a:t>
            </a:r>
            <a:endParaRPr lang="pt-BR" sz="32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Exemplo</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0" name="Caixa de Texto 8"/>
              <p:cNvSpPr txBox="1"/>
              <p:nvPr/>
            </p:nvSpPr>
            <p:spPr>
              <a:xfrm>
                <a:off x="6532880" y="1454150"/>
                <a:ext cx="4935220" cy="96901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𝑠𝐶</m:t>
                              </m:r>
                            </m:den>
                          </m:f>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𝑅𝐶</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6532880" y="1454150"/>
                <a:ext cx="4935220" cy="969010"/>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6551930" y="2578100"/>
                <a:ext cx="4624070" cy="84137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𝑠𝑅𝐶</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𝐶𝑅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𝑅𝐶</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𝑠𝐶𝑅</m:t>
                          </m:r>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551930" y="2578100"/>
                <a:ext cx="4624070" cy="841375"/>
              </a:xfrm>
              <a:prstGeom prst="rect">
                <a:avLst/>
              </a:prstGeom>
              <a:blipFill rotWithShape="1">
                <a:blip r:embed="rId2"/>
                <a:stretch>
                  <a:fillRect/>
                </a:stretch>
              </a:blipFill>
              <a:ln w="44450">
                <a:noFill/>
              </a:ln>
            </p:spPr>
            <p:txBody>
              <a:bodyPr/>
              <a:lstStyle/>
              <a:p>
                <a:r>
                  <a:rPr lang="pt-BR" altLang="en-US">
                    <a:noFill/>
                  </a:rPr>
                  <a:t> </a:t>
                </a:r>
              </a:p>
            </p:txBody>
          </p:sp>
        </mc:Fallback>
      </mc:AlternateContent>
      <p:cxnSp>
        <p:nvCxnSpPr>
          <p:cNvPr id="12" name="Conector de Seta Reta 37"/>
          <p:cNvCxnSpPr/>
          <p:nvPr/>
        </p:nvCxnSpPr>
        <p:spPr>
          <a:xfrm>
            <a:off x="5000625" y="3372485"/>
            <a:ext cx="0" cy="2916000"/>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14" name="Conector de Seta Reta 38"/>
          <p:cNvCxnSpPr/>
          <p:nvPr/>
        </p:nvCxnSpPr>
        <p:spPr>
          <a:xfrm flipV="1">
            <a:off x="3942715" y="4064635"/>
            <a:ext cx="7227570"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8" name="CaixaDeTexto 8"/>
          <p:cNvSpPr txBox="1"/>
          <p:nvPr/>
        </p:nvSpPr>
        <p:spPr>
          <a:xfrm>
            <a:off x="3766820" y="3372485"/>
            <a:ext cx="1308100" cy="368300"/>
          </a:xfrm>
          <a:prstGeom prst="rect">
            <a:avLst/>
          </a:prstGeom>
          <a:noFill/>
        </p:spPr>
        <p:txBody>
          <a:bodyPr wrap="square" rtlCol="0">
            <a:spAutoFit/>
          </a:bodyPr>
          <a:p>
            <a:r>
              <a:rPr lang="pt-BR" dirty="0" smtClean="0"/>
              <a:t>20log(|G|)</a:t>
            </a:r>
            <a:endParaRPr lang="pt-BR" dirty="0"/>
          </a:p>
        </p:txBody>
      </p:sp>
      <p:sp>
        <p:nvSpPr>
          <p:cNvPr id="41" name="CaixaDeTexto 9"/>
          <p:cNvSpPr txBox="1"/>
          <p:nvPr/>
        </p:nvSpPr>
        <p:spPr>
          <a:xfrm>
            <a:off x="10537825" y="3983355"/>
            <a:ext cx="638175" cy="52197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42" name="Conector Reto 41"/>
          <p:cNvCxnSpPr/>
          <p:nvPr/>
        </p:nvCxnSpPr>
        <p:spPr>
          <a:xfrm>
            <a:off x="6231255" y="3656330"/>
            <a:ext cx="19685" cy="1260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16"/>
          <p:cNvSpPr txBox="1"/>
          <p:nvPr/>
        </p:nvSpPr>
        <p:spPr>
          <a:xfrm>
            <a:off x="5816600" y="4505325"/>
            <a:ext cx="1329690" cy="645160"/>
          </a:xfrm>
          <a:prstGeom prst="rect">
            <a:avLst/>
          </a:prstGeom>
          <a:solidFill>
            <a:schemeClr val="bg1"/>
          </a:solidFill>
        </p:spPr>
        <p:txBody>
          <a:bodyPr wrap="square" rtlCol="0">
            <a:spAutoFit/>
          </a:bodyPr>
          <a:p>
            <a:pPr algn="ctr"/>
            <a:r>
              <a:rPr lang="pt-BR" dirty="0" smtClean="0"/>
              <a:t>Frequência de corte </a:t>
            </a:r>
            <a:endParaRPr lang="pt-BR" dirty="0"/>
          </a:p>
        </p:txBody>
      </p:sp>
      <p:cxnSp>
        <p:nvCxnSpPr>
          <p:cNvPr id="84" name="Conector de Seta Reta 83"/>
          <p:cNvCxnSpPr/>
          <p:nvPr/>
        </p:nvCxnSpPr>
        <p:spPr>
          <a:xfrm>
            <a:off x="6239899" y="4064367"/>
            <a:ext cx="0" cy="22034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Caixa de Texto 20"/>
          <p:cNvSpPr txBox="1"/>
          <p:nvPr/>
        </p:nvSpPr>
        <p:spPr>
          <a:xfrm>
            <a:off x="5911850" y="3533775"/>
            <a:ext cx="887095" cy="368300"/>
          </a:xfrm>
          <a:prstGeom prst="rect">
            <a:avLst/>
          </a:prstGeom>
          <a:solidFill>
            <a:schemeClr val="bg1"/>
          </a:solidFill>
        </p:spPr>
        <p:txBody>
          <a:bodyPr wrap="square" rtlCol="0">
            <a:spAutoFit/>
          </a:bodyPr>
          <a:p>
            <a:r>
              <a:rPr lang="pt-BR" altLang="en-US">
                <a:latin typeface="Comic Sans MS" panose="030F0702030302020204" pitchFamily="66" charset="0"/>
                <a:cs typeface="Comic Sans MS" panose="030F0702030302020204" pitchFamily="66" charset="0"/>
              </a:rPr>
              <a:t>1/RC</a:t>
            </a:r>
            <a:endParaRPr lang="pt-BR" altLang="en-US" baseline="-25000">
              <a:latin typeface="Comic Sans MS" panose="030F0702030302020204" pitchFamily="66" charset="0"/>
              <a:cs typeface="Comic Sans MS" panose="030F0702030302020204" pitchFamily="66" charset="0"/>
            </a:endParaRPr>
          </a:p>
        </p:txBody>
      </p:sp>
      <p:grpSp>
        <p:nvGrpSpPr>
          <p:cNvPr id="23" name="Grupo 5"/>
          <p:cNvGrpSpPr/>
          <p:nvPr/>
        </p:nvGrpSpPr>
        <p:grpSpPr>
          <a:xfrm>
            <a:off x="3766820" y="4065786"/>
            <a:ext cx="7100570" cy="2264779"/>
            <a:chOff x="3662" y="6388"/>
            <a:chExt cx="11182" cy="3567"/>
          </a:xfrm>
        </p:grpSpPr>
        <p:sp>
          <p:nvSpPr>
            <p:cNvPr id="24" name="Forma livre 2"/>
            <p:cNvSpPr/>
            <p:nvPr/>
          </p:nvSpPr>
          <p:spPr>
            <a:xfrm flipH="1">
              <a:off x="3662" y="6388"/>
              <a:ext cx="7114" cy="35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5" name="Conector Reto 4"/>
            <p:cNvCxnSpPr>
              <a:stCxn id="24" idx="1"/>
            </p:cNvCxnSpPr>
            <p:nvPr/>
          </p:nvCxnSpPr>
          <p:spPr>
            <a:xfrm flipV="1">
              <a:off x="9798" y="6388"/>
              <a:ext cx="5046" cy="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 name="CaixaDeTexto 14"/>
          <p:cNvSpPr txBox="1"/>
          <p:nvPr/>
        </p:nvSpPr>
        <p:spPr>
          <a:xfrm>
            <a:off x="453390" y="516255"/>
            <a:ext cx="11285855" cy="2814955"/>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 (F</a:t>
            </a:r>
            <a:r>
              <a:rPr lang="pt-BR" sz="3200" b="1" baseline="-25000" dirty="0" smtClean="0">
                <a:solidFill>
                  <a:srgbClr val="C00000"/>
                </a:solidFill>
                <a:latin typeface="Comic Sans MS" panose="030F0702030302020204" pitchFamily="66" charset="0"/>
              </a:rPr>
              <a:t>L</a:t>
            </a:r>
            <a:r>
              <a:rPr lang="pt-BR" sz="3200" b="1" dirty="0" smtClean="0">
                <a:solidFill>
                  <a:srgbClr val="C00000"/>
                </a:solidFill>
                <a:latin typeface="Comic Sans MS" panose="030F0702030302020204" pitchFamily="66" charset="0"/>
              </a:rPr>
              <a:t>(s))</a:t>
            </a:r>
            <a:endParaRPr lang="pt-BR" sz="3200" b="1" dirty="0" smtClean="0">
              <a:solidFill>
                <a:srgbClr val="C00000"/>
              </a:solidFill>
              <a:latin typeface="Comic Sans MS" panose="030F0702030302020204" pitchFamily="66" charset="0"/>
            </a:endParaRPr>
          </a:p>
          <a:p>
            <a:pPr algn="l" fontAlgn="auto">
              <a:spcAft>
                <a:spcPts val="600"/>
              </a:spcAft>
            </a:pPr>
            <a:r>
              <a:rPr lang="pt-BR" sz="2800" b="1" dirty="0" smtClean="0">
                <a:solidFill>
                  <a:schemeClr val="tx1"/>
                </a:solidFill>
                <a:latin typeface="Comic Sans MS" panose="030F0702030302020204" pitchFamily="66" charset="0"/>
                <a:cs typeface="Comic Sans MS" panose="030F0702030302020204" pitchFamily="66" charset="0"/>
              </a:rPr>
              <a:t>2. Caso não tenhamos um polo dominante, mas </a:t>
            </a:r>
            <a:r>
              <a:rPr lang="pt-BR" sz="2800" b="1" dirty="0" smtClean="0">
                <a:solidFill>
                  <a:srgbClr val="C00000"/>
                </a:solidFill>
                <a:latin typeface="Comic Sans MS" panose="030F0702030302020204" pitchFamily="66" charset="0"/>
                <a:cs typeface="Comic Sans MS" panose="030F0702030302020204" pitchFamily="66" charset="0"/>
              </a:rPr>
              <a:t>dois polos dominantes,</a:t>
            </a:r>
            <a:r>
              <a:rPr lang="pt-BR" sz="2800" b="1" dirty="0" smtClean="0">
                <a:solidFill>
                  <a:schemeClr val="tx1"/>
                </a:solidFill>
                <a:latin typeface="Comic Sans MS" panose="030F0702030302020204" pitchFamily="66" charset="0"/>
                <a:cs typeface="Comic Sans MS" panose="030F0702030302020204" pitchFamily="66" charset="0"/>
              </a:rPr>
              <a:t> ou seja</a:t>
            </a:r>
            <a:endParaRPr lang="pt-BR" sz="2800" b="1" dirty="0" smtClean="0">
              <a:solidFill>
                <a:schemeClr val="tx1"/>
              </a:solidFill>
              <a:latin typeface="Comic Sans MS" panose="030F0702030302020204" pitchFamily="66" charset="0"/>
              <a:cs typeface="Comic Sans MS" panose="030F0702030302020204" pitchFamily="66" charset="0"/>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|p3|, .. |pm| e |z3|, .. |zn| &lt;&lt;  |p1| e |p2|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(chamamos p1 e p2 de polos dominates),</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poderemos aproximar </a:t>
            </a:r>
            <a:r>
              <a:rPr lang="pt-BR" sz="2800" b="1" dirty="0" smtClean="0">
                <a:latin typeface="Symbol" panose="05050102010706020507" charset="0"/>
                <a:cs typeface="Symbol" panose="05050102010706020507" charset="0"/>
                <a:sym typeface="+mn-ea"/>
              </a:rPr>
              <a:t>w</a:t>
            </a:r>
            <a:r>
              <a:rPr lang="pt-BR" sz="2800" b="1" baseline="-25000" dirty="0" smtClean="0">
                <a:latin typeface="Comic Sans MS" panose="030F0702030302020204" pitchFamily="66" charset="0"/>
                <a:cs typeface="Comic Sans MS" panose="030F0702030302020204" pitchFamily="66" charset="0"/>
                <a:sym typeface="+mn-ea"/>
              </a:rPr>
              <a:t>L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0" name="Caixa de Texto 8"/>
              <p:cNvSpPr txBox="1"/>
              <p:nvPr/>
            </p:nvSpPr>
            <p:spPr>
              <a:xfrm>
                <a:off x="3513455" y="3509010"/>
                <a:ext cx="5792470" cy="60579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𝐿</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ad>
                        <m:radPr>
                          <m:degHide m:val="on"/>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radPr>
                        <m:deg/>
                        <m:e>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𝑝</m:t>
                              </m:r>
                              <m:r>
                                <a:rPr lang="en-US" altLang="pt-BR" sz="2800" i="1" baseline="-25000" dirty="0" smtClean="0">
                                  <a:solidFill>
                                    <a:schemeClr val="tx1"/>
                                  </a:solidFill>
                                  <a:latin typeface="Cambria Math" panose="02040503050406030204" pitchFamily="18" charset="0"/>
                                  <a:cs typeface="Cambria Math" panose="02040503050406030204" pitchFamily="18" charset="0"/>
                                  <a:sym typeface="+mn-ea"/>
                                </a:rPr>
                                <m:t>1</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𝑝</m:t>
                              </m:r>
                              <m:r>
                                <a:rPr lang="en-US" altLang="pt-BR" sz="2800" i="1" baseline="-25000" dirty="0" smtClean="0">
                                  <a:solidFill>
                                    <a:schemeClr val="tx1"/>
                                  </a:solidFill>
                                  <a:latin typeface="Cambria Math" panose="02040503050406030204" pitchFamily="18" charset="0"/>
                                  <a:cs typeface="Cambria Math" panose="02040503050406030204" pitchFamily="18" charset="0"/>
                                  <a:sym typeface="+mn-ea"/>
                                </a:rPr>
                                <m:t>2</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𝑧</m:t>
                              </m:r>
                              <m:r>
                                <a:rPr lang="en-US" altLang="pt-BR" sz="2800" i="1" baseline="-25000" dirty="0" smtClean="0">
                                  <a:solidFill>
                                    <a:schemeClr val="tx1"/>
                                  </a:solidFill>
                                  <a:latin typeface="Cambria Math" panose="02040503050406030204" pitchFamily="18" charset="0"/>
                                  <a:cs typeface="Cambria Math" panose="02040503050406030204" pitchFamily="18" charset="0"/>
                                  <a:sym typeface="+mn-ea"/>
                                </a:rPr>
                                <m:t>1</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𝑧</m:t>
                              </m:r>
                              <m:r>
                                <a:rPr lang="en-US" altLang="pt-BR" sz="2800" i="1" baseline="-25000" dirty="0" smtClean="0">
                                  <a:solidFill>
                                    <a:schemeClr val="tx1"/>
                                  </a:solidFill>
                                  <a:latin typeface="Cambria Math" panose="02040503050406030204" pitchFamily="18" charset="0"/>
                                  <a:cs typeface="Cambria Math" panose="02040503050406030204" pitchFamily="18" charset="0"/>
                                  <a:sym typeface="+mn-ea"/>
                                </a:rPr>
                                <m:t>2</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e>
                      </m:rad>
                    </m:oMath>
                  </m:oMathPara>
                </a14:m>
                <a:endParaRPr lang="en-US" altLang="pt-BR" sz="28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3513455" y="3509010"/>
                <a:ext cx="5792470" cy="605790"/>
              </a:xfrm>
              <a:prstGeom prst="rect">
                <a:avLst/>
              </a:prstGeom>
              <a:blipFill rotWithShape="1">
                <a:blip r:embed="rId1"/>
                <a:stretch>
                  <a:fillRect b="-3459"/>
                </a:stretch>
              </a:blipFill>
              <a:ln w="44450">
                <a:noFill/>
              </a:ln>
            </p:spPr>
            <p:txBody>
              <a:bodyPr/>
              <a:lstStyle/>
              <a:p>
                <a:r>
                  <a:rPr lang="pt-BR" altLang="en-US">
                    <a:noFill/>
                  </a:rPr>
                  <a:t> </a:t>
                </a:r>
              </a:p>
            </p:txBody>
          </p:sp>
        </mc:Fallback>
      </mc:AlternateContent>
      <p:sp>
        <p:nvSpPr>
          <p:cNvPr id="14" name="CaixaDeTexto 14"/>
          <p:cNvSpPr txBox="1"/>
          <p:nvPr/>
        </p:nvSpPr>
        <p:spPr>
          <a:xfrm>
            <a:off x="453390" y="4328160"/>
            <a:ext cx="11285855" cy="1383665"/>
          </a:xfrm>
          <a:prstGeom prst="rect">
            <a:avLst/>
          </a:prstGeom>
          <a:noFill/>
        </p:spPr>
        <p:txBody>
          <a:bodyPr wrap="square" rtlCol="0">
            <a:spAutoFit/>
          </a:bodyPr>
          <a:p>
            <a:pPr algn="ctr"/>
            <a:r>
              <a:rPr lang="pt-BR" sz="2800" b="1" dirty="0" smtClean="0">
                <a:latin typeface="Comic Sans MS" panose="030F0702030302020204" pitchFamily="66" charset="0"/>
                <a:cs typeface="Comic Sans MS" panose="030F0702030302020204" pitchFamily="66" charset="0"/>
                <a:sym typeface="+mn-ea"/>
              </a:rPr>
              <a:t>onde z</a:t>
            </a:r>
            <a:r>
              <a:rPr lang="pt-BR" sz="2800" b="1" baseline="-25000" dirty="0" smtClean="0">
                <a:latin typeface="Comic Sans MS" panose="030F0702030302020204" pitchFamily="66" charset="0"/>
                <a:cs typeface="Comic Sans MS" panose="030F0702030302020204" pitchFamily="66" charset="0"/>
                <a:sym typeface="+mn-ea"/>
              </a:rPr>
              <a:t>1</a:t>
            </a:r>
            <a:r>
              <a:rPr lang="pt-BR" sz="2800" b="1" dirty="0" smtClean="0">
                <a:latin typeface="Comic Sans MS" panose="030F0702030302020204" pitchFamily="66" charset="0"/>
                <a:cs typeface="Comic Sans MS" panose="030F0702030302020204" pitchFamily="66" charset="0"/>
                <a:sym typeface="+mn-ea"/>
              </a:rPr>
              <a:t> e z</a:t>
            </a:r>
            <a:r>
              <a:rPr lang="pt-BR" sz="2800" b="1" baseline="-25000" dirty="0" smtClean="0">
                <a:latin typeface="Comic Sans MS" panose="030F0702030302020204" pitchFamily="66" charset="0"/>
                <a:cs typeface="Comic Sans MS" panose="030F0702030302020204" pitchFamily="66" charset="0"/>
                <a:sym typeface="+mn-ea"/>
              </a:rPr>
              <a:t>2</a:t>
            </a:r>
            <a:r>
              <a:rPr lang="pt-BR" sz="2800" b="1" dirty="0" smtClean="0">
                <a:latin typeface="Comic Sans MS" panose="030F0702030302020204" pitchFamily="66" charset="0"/>
                <a:cs typeface="Comic Sans MS" panose="030F0702030302020204" pitchFamily="66" charset="0"/>
                <a:sym typeface="+mn-ea"/>
              </a:rPr>
              <a:t> são os zeros maiores</a:t>
            </a:r>
            <a:endParaRPr lang="pt-BR" sz="2800" b="1" dirty="0" smtClean="0">
              <a:solidFill>
                <a:schemeClr val="tx1"/>
              </a:solidFill>
              <a:latin typeface="Comic Sans MS" panose="030F0702030302020204" pitchFamily="66" charset="0"/>
              <a:cs typeface="Comic Sans MS" panose="030F0702030302020204" pitchFamily="66" charset="0"/>
            </a:endParaRPr>
          </a:p>
          <a:p>
            <a:pPr algn="l"/>
            <a:r>
              <a:rPr lang="pt-BR" sz="2800" b="1" dirty="0" smtClean="0">
                <a:solidFill>
                  <a:schemeClr val="tx1"/>
                </a:solidFill>
                <a:latin typeface="Comic Sans MS" panose="030F0702030302020204" pitchFamily="66" charset="0"/>
                <a:cs typeface="Comic Sans MS" panose="030F0702030302020204" pitchFamily="66" charset="0"/>
              </a:rPr>
              <a:t>3. A expressão acima pode ser generalizada para outros casos com mais polos dominates.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5" name="CaixaDeTexto 14"/>
          <p:cNvSpPr txBox="1"/>
          <p:nvPr/>
        </p:nvSpPr>
        <p:spPr>
          <a:xfrm>
            <a:off x="320675" y="649605"/>
            <a:ext cx="11285855" cy="1322070"/>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 (F</a:t>
            </a:r>
            <a:r>
              <a:rPr lang="pt-BR" sz="3200" b="1" baseline="-25000" dirty="0" smtClean="0">
                <a:solidFill>
                  <a:srgbClr val="C00000"/>
                </a:solidFill>
                <a:latin typeface="Comic Sans MS" panose="030F0702030302020204" pitchFamily="66" charset="0"/>
              </a:rPr>
              <a:t>H</a:t>
            </a:r>
            <a:r>
              <a:rPr lang="pt-BR" sz="3200" b="1" dirty="0" smtClean="0">
                <a:solidFill>
                  <a:srgbClr val="C00000"/>
                </a:solidFill>
                <a:latin typeface="Comic Sans MS" panose="030F0702030302020204" pitchFamily="66" charset="0"/>
              </a:rPr>
              <a:t>(s))</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rPr>
              <a:t>Vamos considerar um caso mais geral, onde a curva pode decrescer ou até estacionar e depois volta a decrescer. Não pode nunca crescer </a:t>
            </a:r>
            <a:endParaRPr lang="pt-BR" sz="2400" b="1" dirty="0" smtClean="0">
              <a:solidFill>
                <a:schemeClr val="tx1"/>
              </a:solidFill>
              <a:latin typeface="Comic Sans MS" panose="030F0702030302020204" pitchFamily="66" charset="0"/>
            </a:endParaRPr>
          </a:p>
        </p:txBody>
      </p:sp>
      <p:cxnSp>
        <p:nvCxnSpPr>
          <p:cNvPr id="3" name="Conector de Seta Reta 37"/>
          <p:cNvCxnSpPr/>
          <p:nvPr/>
        </p:nvCxnSpPr>
        <p:spPr>
          <a:xfrm>
            <a:off x="4489450" y="2660015"/>
            <a:ext cx="0" cy="335978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8"/>
          <p:cNvCxnSpPr/>
          <p:nvPr/>
        </p:nvCxnSpPr>
        <p:spPr>
          <a:xfrm flipV="1">
            <a:off x="2165350" y="3458845"/>
            <a:ext cx="7227570"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 name="CaixaDeTexto 8"/>
          <p:cNvSpPr txBox="1"/>
          <p:nvPr/>
        </p:nvSpPr>
        <p:spPr>
          <a:xfrm>
            <a:off x="3846195" y="2291715"/>
            <a:ext cx="1287145" cy="368300"/>
          </a:xfrm>
          <a:prstGeom prst="rect">
            <a:avLst/>
          </a:prstGeom>
          <a:noFill/>
        </p:spPr>
        <p:txBody>
          <a:bodyPr wrap="square" rtlCol="0">
            <a:spAutoFit/>
          </a:bodyPr>
          <a:p>
            <a:r>
              <a:rPr lang="pt-BR" dirty="0" smtClean="0"/>
              <a:t>20log(|G|)</a:t>
            </a:r>
            <a:endParaRPr lang="pt-BR" dirty="0"/>
          </a:p>
        </p:txBody>
      </p:sp>
      <p:sp>
        <p:nvSpPr>
          <p:cNvPr id="6" name="CaixaDeTexto 9"/>
          <p:cNvSpPr txBox="1"/>
          <p:nvPr/>
        </p:nvSpPr>
        <p:spPr>
          <a:xfrm>
            <a:off x="8930640" y="3338830"/>
            <a:ext cx="638175" cy="52197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7" name="Conector Reto 41"/>
          <p:cNvCxnSpPr/>
          <p:nvPr/>
        </p:nvCxnSpPr>
        <p:spPr>
          <a:xfrm>
            <a:off x="7493635" y="3258185"/>
            <a:ext cx="19685" cy="684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 name="Conector de Seta Reta 46"/>
          <p:cNvCxnSpPr/>
          <p:nvPr/>
        </p:nvCxnSpPr>
        <p:spPr>
          <a:xfrm flipV="1">
            <a:off x="7513320" y="3458845"/>
            <a:ext cx="0" cy="20447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CaixaDeTexto 22"/>
          <p:cNvSpPr txBox="1"/>
          <p:nvPr/>
        </p:nvSpPr>
        <p:spPr>
          <a:xfrm>
            <a:off x="7924165" y="3090545"/>
            <a:ext cx="1006475" cy="368300"/>
          </a:xfrm>
          <a:prstGeom prst="rect">
            <a:avLst/>
          </a:prstGeom>
          <a:noFill/>
        </p:spPr>
        <p:txBody>
          <a:bodyPr wrap="square" rtlCol="0">
            <a:spAutoFit/>
          </a:bodyPr>
          <a:p>
            <a:r>
              <a:rPr lang="pt-BR" dirty="0"/>
              <a:t>3</a:t>
            </a:r>
            <a:r>
              <a:rPr lang="pt-BR" dirty="0" smtClean="0"/>
              <a:t> dB</a:t>
            </a:r>
            <a:endParaRPr lang="pt-BR" dirty="0"/>
          </a:p>
        </p:txBody>
      </p:sp>
      <p:sp>
        <p:nvSpPr>
          <p:cNvPr id="10" name="Forma livre 48"/>
          <p:cNvSpPr/>
          <p:nvPr/>
        </p:nvSpPr>
        <p:spPr>
          <a:xfrm>
            <a:off x="7625080" y="3375025"/>
            <a:ext cx="695325" cy="372110"/>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 name="Caixa de Texto 20"/>
          <p:cNvSpPr txBox="1"/>
          <p:nvPr/>
        </p:nvSpPr>
        <p:spPr>
          <a:xfrm>
            <a:off x="7299960" y="3653790"/>
            <a:ext cx="624205"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4" name="CaixaDeTexto 19"/>
          <p:cNvSpPr txBox="1"/>
          <p:nvPr/>
        </p:nvSpPr>
        <p:spPr>
          <a:xfrm>
            <a:off x="6852285" y="4458970"/>
            <a:ext cx="2240280" cy="460375"/>
          </a:xfrm>
          <a:prstGeom prst="rect">
            <a:avLst/>
          </a:prstGeom>
          <a:noFill/>
        </p:spPr>
        <p:txBody>
          <a:bodyPr wrap="square" rtlCol="0">
            <a:spAutoFit/>
          </a:bodyPr>
          <a:p>
            <a:r>
              <a:rPr lang="pt-BR" sz="2400" dirty="0" smtClean="0"/>
              <a:t>20log(|F</a:t>
            </a:r>
            <a:r>
              <a:rPr lang="pt-BR" sz="2400" baseline="-25000" dirty="0" smtClean="0"/>
              <a:t>H</a:t>
            </a:r>
            <a:r>
              <a:rPr lang="pt-BR" sz="2400" dirty="0" smtClean="0"/>
              <a:t>(j</a:t>
            </a:r>
            <a:r>
              <a:rPr lang="pt-BR" altLang="en-US" sz="2400">
                <a:latin typeface="Symbol" panose="05050102010706020507" charset="0"/>
                <a:cs typeface="Symbol" panose="05050102010706020507" charset="0"/>
                <a:sym typeface="+mn-ea"/>
              </a:rPr>
              <a:t>w)</a:t>
            </a:r>
            <a:r>
              <a:rPr lang="pt-BR" sz="2400" dirty="0" smtClean="0"/>
              <a:t>|)</a:t>
            </a:r>
            <a:endParaRPr lang="pt-BR" sz="2400" dirty="0" smtClean="0"/>
          </a:p>
        </p:txBody>
      </p:sp>
      <p:sp>
        <p:nvSpPr>
          <p:cNvPr id="19" name="Freeform 18"/>
          <p:cNvSpPr/>
          <p:nvPr/>
        </p:nvSpPr>
        <p:spPr>
          <a:xfrm>
            <a:off x="2925445" y="3455035"/>
            <a:ext cx="7578090" cy="2307590"/>
          </a:xfrm>
          <a:custGeom>
            <a:avLst/>
            <a:gdLst>
              <a:gd name="connisteX0" fmla="*/ 0 w 7578090"/>
              <a:gd name="connsiteY0" fmla="*/ 0 h 2307590"/>
              <a:gd name="connisteX1" fmla="*/ 1164590 w 7578090"/>
              <a:gd name="connsiteY1" fmla="*/ 10795 h 2307590"/>
              <a:gd name="connisteX2" fmla="*/ 2730500 w 7578090"/>
              <a:gd name="connsiteY2" fmla="*/ 10795 h 2307590"/>
              <a:gd name="connisteX3" fmla="*/ 3947795 w 7578090"/>
              <a:gd name="connsiteY3" fmla="*/ 21590 h 2307590"/>
              <a:gd name="connisteX4" fmla="*/ 4371340 w 7578090"/>
              <a:gd name="connsiteY4" fmla="*/ 74295 h 2307590"/>
              <a:gd name="connisteX5" fmla="*/ 4794250 w 7578090"/>
              <a:gd name="connsiteY5" fmla="*/ 360045 h 2307590"/>
              <a:gd name="connisteX6" fmla="*/ 5122545 w 7578090"/>
              <a:gd name="connsiteY6" fmla="*/ 571500 h 2307590"/>
              <a:gd name="connisteX7" fmla="*/ 5260340 w 7578090"/>
              <a:gd name="connsiteY7" fmla="*/ 571500 h 2307590"/>
              <a:gd name="connisteX8" fmla="*/ 5376545 w 7578090"/>
              <a:gd name="connsiteY8" fmla="*/ 571500 h 2307590"/>
              <a:gd name="connisteX9" fmla="*/ 5673090 w 7578090"/>
              <a:gd name="connsiteY9" fmla="*/ 857250 h 2307590"/>
              <a:gd name="connisteX10" fmla="*/ 6435090 w 7578090"/>
              <a:gd name="connsiteY10" fmla="*/ 1503045 h 2307590"/>
              <a:gd name="connisteX11" fmla="*/ 6689090 w 7578090"/>
              <a:gd name="connsiteY11" fmla="*/ 1598295 h 2307590"/>
              <a:gd name="connisteX12" fmla="*/ 6889750 w 7578090"/>
              <a:gd name="connsiteY12" fmla="*/ 1609090 h 2307590"/>
              <a:gd name="connisteX13" fmla="*/ 7451090 w 7578090"/>
              <a:gd name="connsiteY13" fmla="*/ 2159000 h 2307590"/>
              <a:gd name="connisteX14" fmla="*/ 7578090 w 7578090"/>
              <a:gd name="connsiteY14" fmla="*/ 2307590 h 230759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Lst>
            <a:rect l="l" t="t" r="r" b="b"/>
            <a:pathLst>
              <a:path w="7578090" h="2307590">
                <a:moveTo>
                  <a:pt x="0" y="0"/>
                </a:moveTo>
                <a:cubicBezTo>
                  <a:pt x="201295" y="1905"/>
                  <a:pt x="618490" y="8890"/>
                  <a:pt x="1164590" y="10795"/>
                </a:cubicBezTo>
                <a:cubicBezTo>
                  <a:pt x="1710690" y="12700"/>
                  <a:pt x="2173605" y="8890"/>
                  <a:pt x="2730500" y="10795"/>
                </a:cubicBezTo>
                <a:cubicBezTo>
                  <a:pt x="3287395" y="12700"/>
                  <a:pt x="3619500" y="8890"/>
                  <a:pt x="3947795" y="21590"/>
                </a:cubicBezTo>
                <a:cubicBezTo>
                  <a:pt x="4276090" y="34290"/>
                  <a:pt x="4201795" y="6350"/>
                  <a:pt x="4371340" y="74295"/>
                </a:cubicBezTo>
                <a:cubicBezTo>
                  <a:pt x="4540885" y="142240"/>
                  <a:pt x="4643755" y="260350"/>
                  <a:pt x="4794250" y="360045"/>
                </a:cubicBezTo>
                <a:cubicBezTo>
                  <a:pt x="4944745" y="459740"/>
                  <a:pt x="5029200" y="528955"/>
                  <a:pt x="5122545" y="571500"/>
                </a:cubicBezTo>
                <a:cubicBezTo>
                  <a:pt x="5215890" y="614045"/>
                  <a:pt x="5209540" y="571500"/>
                  <a:pt x="5260340" y="571500"/>
                </a:cubicBezTo>
                <a:cubicBezTo>
                  <a:pt x="5311140" y="571500"/>
                  <a:pt x="5293995" y="514350"/>
                  <a:pt x="5376545" y="571500"/>
                </a:cubicBezTo>
                <a:cubicBezTo>
                  <a:pt x="5459095" y="628650"/>
                  <a:pt x="5461635" y="671195"/>
                  <a:pt x="5673090" y="857250"/>
                </a:cubicBezTo>
                <a:cubicBezTo>
                  <a:pt x="5884545" y="1043305"/>
                  <a:pt x="6231890" y="1355090"/>
                  <a:pt x="6435090" y="1503045"/>
                </a:cubicBezTo>
                <a:cubicBezTo>
                  <a:pt x="6638290" y="1651000"/>
                  <a:pt x="6598285" y="1577340"/>
                  <a:pt x="6689090" y="1598295"/>
                </a:cubicBezTo>
                <a:cubicBezTo>
                  <a:pt x="6779895" y="1619250"/>
                  <a:pt x="6737350" y="1496695"/>
                  <a:pt x="6889750" y="1609090"/>
                </a:cubicBezTo>
                <a:cubicBezTo>
                  <a:pt x="7042150" y="1721485"/>
                  <a:pt x="7313295" y="2019300"/>
                  <a:pt x="7451090" y="2159000"/>
                </a:cubicBezTo>
                <a:cubicBezTo>
                  <a:pt x="7588885" y="2298700"/>
                  <a:pt x="7564120" y="2289175"/>
                  <a:pt x="7578090" y="2307590"/>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xmlns:p14="http://schemas.microsoft.com/office/powerpoint/2010/main">
        <mc:Choice Requires="p14">
          <p:contentPart r:id="rId1" p14:bwMode="auto">
            <p14:nvContentPartPr>
              <p14:cNvPr id="11" name="Tinta 10"/>
              <p14:cNvContentPartPr/>
              <p14:nvPr/>
            </p14:nvContentPartPr>
            <p14:xfrm>
              <a:off x="9639300" y="2943225"/>
              <a:ext cx="19050" cy="360"/>
            </p14:xfrm>
          </p:contentPart>
        </mc:Choice>
        <mc:Fallback xmlns="">
          <p:pic>
            <p:nvPicPr>
              <p:cNvPr id="11" name="Tinta 10"/>
            </p:nvPicPr>
            <p:blipFill>
              <a:blip r:embed="rId2"/>
            </p:blipFill>
            <p:spPr>
              <a:xfrm>
                <a:off x="9639300" y="2943225"/>
                <a:ext cx="19050" cy="360"/>
              </a:xfrm>
              <a:prstGeom prst="rect"/>
            </p:spPr>
          </p:pic>
        </mc:Fallback>
      </mc:AlternateContent>
      <mc:AlternateContent xmlns:mc="http://schemas.openxmlformats.org/markup-compatibility/2006" xmlns:p14="http://schemas.microsoft.com/office/powerpoint/2010/main">
        <mc:Choice Requires="p14">
          <p:contentPart r:id="rId3" p14:bwMode="auto">
            <p14:nvContentPartPr>
              <p14:cNvPr id="16" name="Tinta 15"/>
              <p14:cNvContentPartPr/>
              <p14:nvPr/>
            </p14:nvContentPartPr>
            <p14:xfrm>
              <a:off x="6829425" y="19050"/>
              <a:ext cx="19050" cy="360"/>
            </p14:xfrm>
          </p:contentPart>
        </mc:Choice>
        <mc:Fallback xmlns="">
          <p:pic>
            <p:nvPicPr>
              <p:cNvPr id="16" name="Tinta 15"/>
            </p:nvPicPr>
            <p:blipFill>
              <a:blip r:embed="rId2"/>
            </p:blipFill>
            <p:spPr>
              <a:xfrm>
                <a:off x="6829425" y="19050"/>
                <a:ext cx="19050" cy="360"/>
              </a:xfrm>
              <a:prstGeom prst="rect"/>
            </p:spPr>
          </p:pic>
        </mc:Fallback>
      </mc:AlternateContent>
    </p:spTree>
  </p:cSld>
  <p:clrMapOvr>
    <a:masterClrMapping/>
  </p:clrMapOvr>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554355" y="530860"/>
                <a:ext cx="11083290" cy="6145530"/>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 (F</a:t>
                </a:r>
                <a:r>
                  <a:rPr lang="pt-BR" sz="3200" b="1" baseline="-25000" dirty="0" smtClean="0">
                    <a:solidFill>
                      <a:srgbClr val="C00000"/>
                    </a:solidFill>
                    <a:latin typeface="Comic Sans MS" panose="030F0702030302020204" pitchFamily="66" charset="0"/>
                  </a:rPr>
                  <a:t>H</a:t>
                </a:r>
                <a:r>
                  <a:rPr lang="pt-BR" sz="3200" b="1" dirty="0" smtClean="0">
                    <a:solidFill>
                      <a:srgbClr val="C00000"/>
                    </a:solidFill>
                    <a:latin typeface="Comic Sans MS" panose="030F0702030302020204" pitchFamily="66" charset="0"/>
                  </a:rPr>
                  <a:t>(s))</a:t>
                </a:r>
                <a:endParaRPr lang="pt-BR" sz="32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Formato de F</a:t>
                </a:r>
                <a:r>
                  <a:rPr lang="pt-BR" sz="2800" b="1" baseline="-25000" dirty="0" smtClean="0">
                    <a:solidFill>
                      <a:schemeClr val="tx1"/>
                    </a:solidFill>
                    <a:latin typeface="Comic Sans MS" panose="030F0702030302020204" pitchFamily="66" charset="0"/>
                  </a:rPr>
                  <a:t>H</a:t>
                </a:r>
                <a:r>
                  <a:rPr lang="pt-BR" sz="2800" b="1" dirty="0" smtClean="0">
                    <a:solidFill>
                      <a:schemeClr val="tx1"/>
                    </a:solidFill>
                    <a:latin typeface="Comic Sans MS" panose="030F0702030302020204" pitchFamily="66" charset="0"/>
                  </a:rPr>
                  <a:t>(s)</a:t>
                </a:r>
                <a:endParaRPr lang="pt-BR" sz="2800" b="1" dirty="0" smtClean="0">
                  <a:solidFill>
                    <a:schemeClr val="tx1"/>
                  </a:solidFill>
                  <a:latin typeface="Comic Sans MS" panose="030F0702030302020204" pitchFamily="66" charset="0"/>
                </a:endParaRPr>
              </a:p>
              <a:p>
                <a:pPr algn="l">
                  <a:lnSpc>
                    <a:spcPct val="120000"/>
                  </a:lnSpc>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𝑧𝑛</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𝑝𝑚</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en-US" altLang="pt-BR" sz="2400" b="0" i="1" baseline="-25000" smtClean="0">
                                      <a:latin typeface="Cambria Math" panose="02040503050406030204" pitchFamily="18" charset="0"/>
                                      <a:ea typeface="Cambria Math" panose="02040503050406030204" pitchFamily="18" charset="0"/>
                                    </a:rPr>
                                    <m:t>𝑛</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en-US" altLang="pt-BR" sz="2400" b="0" i="1" baseline="-25000" smtClean="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sz="2400" b="0" i="1" smtClean="0">
                  <a:latin typeface="Cambria Math" panose="02040503050406030204" pitchFamily="18" charset="0"/>
                  <a:ea typeface="Cambria Math" panose="02040503050406030204" pitchFamily="18" charset="0"/>
                </a:endParaRPr>
              </a:p>
              <a:p>
                <a:pPr algn="l" fontAlgn="auto">
                  <a:lnSpc>
                    <a:spcPct val="140000"/>
                  </a:lnSpc>
                  <a:spcAft>
                    <a:spcPts val="1200"/>
                  </a:spcAft>
                </a:pPr>
                <a:r>
                  <a:rPr lang="pt-BR" sz="2400" b="1" dirty="0" smtClean="0">
                    <a:solidFill>
                      <a:schemeClr val="tx1"/>
                    </a:solidFill>
                    <a:latin typeface="Comic Sans MS" panose="030F0702030302020204" pitchFamily="66" charset="0"/>
                  </a:rPr>
                  <a:t>O que podemos dizer sobre a função F</a:t>
                </a:r>
                <a:r>
                  <a:rPr lang="pt-BR" sz="2400" b="1" baseline="-25000" dirty="0" smtClean="0">
                    <a:solidFill>
                      <a:schemeClr val="tx1"/>
                    </a:solidFill>
                    <a:latin typeface="Comic Sans MS" panose="030F0702030302020204" pitchFamily="66" charset="0"/>
                  </a:rPr>
                  <a:t>H</a:t>
                </a:r>
                <a:r>
                  <a:rPr lang="pt-BR" sz="2400" b="1" dirty="0" smtClean="0">
                    <a:solidFill>
                      <a:schemeClr val="tx1"/>
                    </a:solidFill>
                    <a:latin typeface="Comic Sans MS" panose="030F0702030302020204" pitchFamily="66" charset="0"/>
                  </a:rPr>
                  <a:t>(s)</a:t>
                </a:r>
                <a:endParaRPr lang="pt-BR" sz="2400" b="1" dirty="0" smtClean="0">
                  <a:solidFill>
                    <a:schemeClr val="tx1"/>
                  </a:solidFill>
                  <a:latin typeface="Comic Sans MS" panose="030F0702030302020204" pitchFamily="66" charset="0"/>
                </a:endParaRPr>
              </a:p>
              <a:p>
                <a:pPr marL="342900" indent="-342900" algn="l">
                  <a:buFont typeface="Wingdings" panose="05000000000000000000" charset="0"/>
                  <a:buChar char="ü"/>
                </a:pPr>
                <a:r>
                  <a:rPr lang="pt-BR" sz="2400" b="1" dirty="0" smtClean="0">
                    <a:solidFill>
                      <a:schemeClr val="tx1"/>
                    </a:solidFill>
                    <a:latin typeface="Comic Sans MS" panose="030F0702030302020204" pitchFamily="66" charset="0"/>
                  </a:rPr>
                  <a:t>Como a curva decresce, para </a:t>
                </a:r>
                <a:r>
                  <a:rPr lang="pt-BR" sz="2400" b="1" dirty="0" smtClean="0">
                    <a:solidFill>
                      <a:schemeClr val="tx1"/>
                    </a:solidFill>
                    <a:latin typeface="Symbol" panose="05050102010706020507" charset="0"/>
                    <a:cs typeface="Symbol" panose="05050102010706020507" charset="0"/>
                  </a:rPr>
                  <a:t>w </a:t>
                </a:r>
                <a:r>
                  <a:rPr lang="pt-BR" sz="2400" b="1"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 o número de polos deve ser maior que o de zeros. Assim</a:t>
                </a: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n+x1 &lt; m+x2</a:t>
                </a: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a:p>
                <a:pPr marL="457200" indent="-457200"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como a curva é decrescente, para qualquer frequência </a:t>
                </a:r>
                <a:r>
                  <a:rPr lang="pt-BR" sz="2400" b="1" dirty="0" smtClean="0">
                    <a:effectLst>
                      <a:outerShdw blurRad="38100" dist="38100" dir="2700000" algn="tl">
                        <a:srgbClr val="000000">
                          <a:alpha val="43137"/>
                        </a:srgbClr>
                      </a:outerShdw>
                    </a:effectLst>
                    <a:latin typeface="Symbol" panose="05050102010706020507" charset="0"/>
                    <a:cs typeface="Symbol" panose="05050102010706020507" charset="0"/>
                    <a:sym typeface="+mn-ea"/>
                  </a:rPr>
                  <a:t>w</a:t>
                </a:r>
                <a:r>
                  <a:rPr lang="pt-BR" sz="2400" b="1" dirty="0" smtClean="0">
                    <a:latin typeface="Symbol" panose="05050102010706020507" charset="0"/>
                    <a:cs typeface="Symbol" panose="05050102010706020507" charset="0"/>
                    <a:sym typeface="+mn-ea"/>
                  </a:rPr>
                  <a:t> </a:t>
                </a:r>
                <a:r>
                  <a:rPr lang="pt-BR" sz="2400" b="1" dirty="0" smtClean="0">
                    <a:latin typeface="Comic Sans MS" panose="030F0702030302020204" pitchFamily="66" charset="0"/>
                    <a:cs typeface="Comic Sans MS" panose="030F0702030302020204" pitchFamily="66" charset="0"/>
                    <a:sym typeface="+mn-ea"/>
                  </a:rPr>
                  <a:t>escolhida, devemos ter</a:t>
                </a:r>
                <a:endParaRPr lang="pt-BR" sz="2400" b="1" dirty="0" smtClean="0">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número(zeros &lt; </a:t>
                </a:r>
                <a:r>
                  <a:rPr lang="pt-BR" sz="2400" b="1" dirty="0" smtClean="0">
                    <a:latin typeface="Symbol" panose="05050102010706020507" charset="0"/>
                    <a:cs typeface="Symbol" panose="05050102010706020507" charset="0"/>
                    <a:sym typeface="+mn-ea"/>
                  </a:rPr>
                  <a:t>w) </a:t>
                </a:r>
                <a:r>
                  <a:rPr lang="pt-BR" sz="2400" b="1" dirty="0" smtClean="0">
                    <a:latin typeface="Arial" panose="020B0604020202020204" pitchFamily="34" charset="0"/>
                    <a:cs typeface="Arial" panose="020B0604020202020204" pitchFamily="34" charset="0"/>
                    <a:sym typeface="+mn-ea"/>
                  </a:rPr>
                  <a:t>≤  </a:t>
                </a:r>
                <a:r>
                  <a:rPr lang="pt-BR" sz="2400" b="1" dirty="0" smtClean="0">
                    <a:latin typeface="Comic Sans MS" panose="030F0702030302020204" pitchFamily="66" charset="0"/>
                    <a:cs typeface="Comic Sans MS" panose="030F0702030302020204" pitchFamily="66" charset="0"/>
                    <a:sym typeface="+mn-ea"/>
                  </a:rPr>
                  <a:t>número(polos &lt; </a:t>
                </a:r>
                <a:r>
                  <a:rPr lang="pt-BR" sz="2400" b="1" dirty="0" smtClean="0">
                    <a:latin typeface="Symbol" panose="05050102010706020507" charset="0"/>
                    <a:cs typeface="Symbol" panose="05050102010706020507" charset="0"/>
                    <a:sym typeface="+mn-ea"/>
                  </a:rPr>
                  <a:t>w)</a:t>
                </a:r>
                <a:endParaRPr lang="pt-BR" sz="2400" b="1" dirty="0" smtClean="0">
                  <a:latin typeface="Symbol" panose="05050102010706020507" charset="0"/>
                  <a:cs typeface="Symbol" panose="05050102010706020507" charset="0"/>
                  <a:sym typeface="+mn-ea"/>
                </a:endParaRPr>
              </a:p>
              <a:p>
                <a:pPr marL="457200" indent="-457200"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se a curva for estritamente decrescente, teremos, para </a:t>
                </a:r>
                <a:r>
                  <a:rPr lang="pt-BR" sz="2400" b="1" dirty="0" smtClean="0">
                    <a:solidFill>
                      <a:schemeClr val="tx1"/>
                    </a:solidFill>
                    <a:latin typeface="Arial" panose="020B0604020202020204" pitchFamily="34" charset="0"/>
                    <a:cs typeface="Arial" panose="020B0604020202020204" pitchFamily="34" charset="0"/>
                    <a:sym typeface="+mn-ea"/>
                  </a:rPr>
                  <a:t> </a:t>
                </a:r>
                <a:r>
                  <a:rPr lang="pt-BR" sz="2400" b="1" dirty="0" smtClean="0">
                    <a:effectLst>
                      <a:outerShdw blurRad="38100" dist="38100" dir="2700000" algn="tl">
                        <a:srgbClr val="000000">
                          <a:alpha val="43137"/>
                        </a:srgbClr>
                      </a:outerShdw>
                    </a:effectLst>
                    <a:latin typeface="Symbol" panose="05050102010706020507" charset="0"/>
                    <a:cs typeface="Symbol" panose="05050102010706020507" charset="0"/>
                    <a:sym typeface="+mn-ea"/>
                  </a:rPr>
                  <a:t>w &gt;  w</a:t>
                </a:r>
                <a:r>
                  <a:rPr lang="pt-BR" sz="2400" b="1" baseline="-25000" dirty="0" smtClean="0">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H</a:t>
                </a:r>
                <a:endParaRPr lang="pt-BR" sz="2400" b="1" dirty="0" smtClean="0">
                  <a:solidFill>
                    <a:schemeClr val="tx1"/>
                  </a:solidFill>
                  <a:latin typeface="Arial" panose="020B0604020202020204" pitchFamily="34" charset="0"/>
                  <a:cs typeface="Arial" panose="020B0604020202020204" pitchFamily="34" charset="0"/>
                  <a:sym typeface="+mn-ea"/>
                </a:endParaRPr>
              </a:p>
              <a:p>
                <a:pPr indent="0" algn="ctr">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número(zeros &lt; </a:t>
                </a:r>
                <a:r>
                  <a:rPr lang="pt-BR" sz="2400" b="1" dirty="0" smtClean="0">
                    <a:latin typeface="Symbol" panose="05050102010706020507" charset="0"/>
                    <a:cs typeface="Symbol" panose="05050102010706020507" charset="0"/>
                    <a:sym typeface="+mn-ea"/>
                  </a:rPr>
                  <a:t>w) </a:t>
                </a:r>
                <a:r>
                  <a:rPr lang="pt-BR" sz="2800" b="1" dirty="0" smtClean="0">
                    <a:latin typeface="Comic Sans MS" panose="030F0702030302020204" pitchFamily="66" charset="0"/>
                    <a:cs typeface="Comic Sans MS" panose="030F0702030302020204" pitchFamily="66" charset="0"/>
                    <a:sym typeface="+mn-ea"/>
                  </a:rPr>
                  <a:t>&lt;</a:t>
                </a:r>
                <a:r>
                  <a:rPr lang="pt-BR" sz="2400" b="1" dirty="0" smtClean="0">
                    <a:latin typeface="Arial" panose="020B0604020202020204" pitchFamily="34" charset="0"/>
                    <a:cs typeface="Arial" panose="020B0604020202020204" pitchFamily="34" charset="0"/>
                    <a:sym typeface="+mn-ea"/>
                  </a:rPr>
                  <a:t>  </a:t>
                </a:r>
                <a:r>
                  <a:rPr lang="pt-BR" sz="2400" b="1" dirty="0" smtClean="0">
                    <a:latin typeface="Comic Sans MS" panose="030F0702030302020204" pitchFamily="66" charset="0"/>
                    <a:cs typeface="Comic Sans MS" panose="030F0702030302020204" pitchFamily="66" charset="0"/>
                    <a:sym typeface="+mn-ea"/>
                  </a:rPr>
                  <a:t>número(polos &lt; </a:t>
                </a:r>
                <a:r>
                  <a:rPr lang="pt-BR" sz="2400" b="1" dirty="0" smtClean="0">
                    <a:latin typeface="Symbol" panose="05050102010706020507" charset="0"/>
                    <a:cs typeface="Symbol" panose="05050102010706020507" charset="0"/>
                    <a:sym typeface="+mn-ea"/>
                  </a:rPr>
                  <a:t>w)</a:t>
                </a:r>
                <a:endParaRPr lang="pt-BR" sz="2400" b="1" dirty="0" smtClean="0">
                  <a:solidFill>
                    <a:schemeClr val="tx1"/>
                  </a:solidFill>
                  <a:latin typeface="Symbol" panose="05050102010706020507" charset="0"/>
                  <a:cs typeface="Symbol" panose="05050102010706020507" charset="0"/>
                  <a:sym typeface="+mn-ea"/>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554355" y="530860"/>
                <a:ext cx="11083290" cy="61455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453390" y="690245"/>
                <a:ext cx="11285855" cy="5363845"/>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 (F</a:t>
                </a:r>
                <a:r>
                  <a:rPr lang="pt-BR" sz="3200" b="1" baseline="-25000" dirty="0" smtClean="0">
                    <a:solidFill>
                      <a:srgbClr val="C00000"/>
                    </a:solidFill>
                    <a:latin typeface="Comic Sans MS" panose="030F0702030302020204" pitchFamily="66" charset="0"/>
                  </a:rPr>
                  <a:t>H</a:t>
                </a:r>
                <a:r>
                  <a:rPr lang="pt-BR" sz="3200" b="1" dirty="0" smtClean="0">
                    <a:solidFill>
                      <a:srgbClr val="C00000"/>
                    </a:solidFill>
                    <a:latin typeface="Comic Sans MS" panose="030F0702030302020204" pitchFamily="66" charset="0"/>
                  </a:rPr>
                  <a:t>(s))</a:t>
                </a:r>
                <a:endParaRPr lang="pt-BR" sz="32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Formato de F</a:t>
                </a:r>
                <a:r>
                  <a:rPr lang="pt-BR" sz="2800" b="1" baseline="-25000" dirty="0" smtClean="0">
                    <a:solidFill>
                      <a:schemeClr val="tx1"/>
                    </a:solidFill>
                    <a:latin typeface="Comic Sans MS" panose="030F0702030302020204" pitchFamily="66" charset="0"/>
                  </a:rPr>
                  <a:t>H</a:t>
                </a:r>
                <a:r>
                  <a:rPr lang="pt-BR" sz="2800" b="1" dirty="0" smtClean="0">
                    <a:solidFill>
                      <a:schemeClr val="tx1"/>
                    </a:solidFill>
                    <a:latin typeface="Comic Sans MS" panose="030F0702030302020204" pitchFamily="66" charset="0"/>
                  </a:rPr>
                  <a:t>(s)</a:t>
                </a:r>
                <a:endParaRPr lang="pt-BR" sz="2800" b="1" dirty="0" smtClean="0">
                  <a:solidFill>
                    <a:schemeClr val="tx1"/>
                  </a:solidFill>
                  <a:latin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𝑧𝑛</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𝑝𝑚</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en-US" altLang="pt-BR" sz="2400" b="0" i="1" baseline="-25000" smtClean="0">
                                      <a:latin typeface="Cambria Math" panose="02040503050406030204" pitchFamily="18" charset="0"/>
                                      <a:ea typeface="Cambria Math" panose="02040503050406030204" pitchFamily="18" charset="0"/>
                                    </a:rPr>
                                    <m:t>𝑛</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en-US" altLang="pt-BR" sz="2400" b="0" i="1" baseline="-25000" smtClean="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sz="2400" b="0" i="1" smtClean="0">
                  <a:latin typeface="Cambria Math" panose="02040503050406030204" pitchFamily="18" charset="0"/>
                  <a:ea typeface="Cambria Math" panose="02040503050406030204" pitchFamily="18" charset="0"/>
                </a:endParaRPr>
              </a:p>
              <a:p>
                <a:pPr algn="l"/>
                <a:endParaRPr lang="pt-BR" sz="2800" b="1" dirty="0" smtClean="0">
                  <a:solidFill>
                    <a:schemeClr val="tx1"/>
                  </a:solidFill>
                  <a:latin typeface="Comic Sans MS" panose="030F0702030302020204" pitchFamily="66" charset="0"/>
                  <a:cs typeface="Comic Sans MS" panose="030F0702030302020204" pitchFamily="66" charset="0"/>
                </a:endParaRPr>
              </a:p>
              <a:p>
                <a:pPr algn="l"/>
                <a:r>
                  <a:rPr lang="pt-BR" sz="2800" b="1" dirty="0" smtClean="0">
                    <a:solidFill>
                      <a:schemeClr val="tx1"/>
                    </a:solidFill>
                    <a:latin typeface="Comic Sans MS" panose="030F0702030302020204" pitchFamily="66" charset="0"/>
                    <a:cs typeface="Comic Sans MS" panose="030F0702030302020204" pitchFamily="66" charset="0"/>
                  </a:rPr>
                  <a:t>1. Caso tenhamos um polo </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bem menor</a:t>
                </a:r>
                <a:r>
                  <a:rPr lang="pt-BR" sz="2800" b="1" dirty="0" smtClean="0">
                    <a:solidFill>
                      <a:schemeClr val="tx1"/>
                    </a:solidFill>
                    <a:latin typeface="Comic Sans MS" panose="030F0702030302020204" pitchFamily="66" charset="0"/>
                    <a:cs typeface="Comic Sans MS" panose="030F0702030302020204" pitchFamily="66" charset="0"/>
                  </a:rPr>
                  <a:t> que todos os outros polos e zeros, ou seja</a:t>
                </a:r>
                <a:endParaRPr lang="pt-BR" sz="2800" b="1" dirty="0" smtClean="0">
                  <a:solidFill>
                    <a:schemeClr val="tx1"/>
                  </a:solidFill>
                  <a:latin typeface="Comic Sans MS" panose="030F0702030302020204" pitchFamily="66" charset="0"/>
                  <a:cs typeface="Comic Sans MS" panose="030F0702030302020204" pitchFamily="66" charset="0"/>
                </a:endParaRPr>
              </a:p>
              <a:p>
                <a:pPr algn="ctr">
                  <a:lnSpc>
                    <a:spcPct val="130000"/>
                  </a:lnSpc>
                </a:pPr>
                <a:r>
                  <a:rPr lang="pt-BR" sz="2800" b="1" dirty="0" smtClean="0">
                    <a:latin typeface="Comic Sans MS" panose="030F0702030302020204" pitchFamily="66" charset="0"/>
                    <a:cs typeface="Comic Sans MS" panose="030F0702030302020204" pitchFamily="66" charset="0"/>
                    <a:sym typeface="+mn-ea"/>
                  </a:rPr>
                  <a:t>|p1| </a:t>
                </a:r>
                <a:r>
                  <a:rPr lang="pt-BR" sz="2800" b="1" dirty="0" smtClean="0">
                    <a:latin typeface="Arial" panose="020B0604020202020204" pitchFamily="34" charset="0"/>
                    <a:cs typeface="Arial" panose="020B0604020202020204" pitchFamily="34" charset="0"/>
                    <a:sym typeface="+mn-ea"/>
                  </a:rPr>
                  <a:t>&lt;&lt; </a:t>
                </a:r>
                <a:r>
                  <a:rPr lang="pt-BR" sz="2800" b="1" dirty="0" smtClean="0">
                    <a:solidFill>
                      <a:schemeClr val="tx1"/>
                    </a:solidFill>
                    <a:latin typeface="Comic Sans MS" panose="030F0702030302020204" pitchFamily="66" charset="0"/>
                    <a:cs typeface="Comic Sans MS" panose="030F0702030302020204" pitchFamily="66" charset="0"/>
                    <a:sym typeface="+mn-ea"/>
                  </a:rPr>
                  <a:t>|p2|, .. |pm| e |z1|, |z2|, .. |zn|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a:lnSpc>
                    <a:spcPct val="130000"/>
                  </a:lnSpc>
                </a:pPr>
                <a:r>
                  <a:rPr lang="pt-BR" sz="2800" b="1" dirty="0" smtClean="0">
                    <a:solidFill>
                      <a:schemeClr val="tx1"/>
                    </a:solidFill>
                    <a:latin typeface="Comic Sans MS" panose="030F0702030302020204" pitchFamily="66" charset="0"/>
                    <a:cs typeface="Comic Sans MS" panose="030F0702030302020204" pitchFamily="66" charset="0"/>
                    <a:sym typeface="+mn-ea"/>
                  </a:rPr>
                  <a:t>(chamamos de p1 o polo menor, sem perda de generalidade),</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esse polo p1 será chamado de polo dominante. A curva de F</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H</a:t>
                </a:r>
                <a:r>
                  <a:rPr lang="pt-BR" sz="2800" b="1" dirty="0" smtClean="0">
                    <a:solidFill>
                      <a:schemeClr val="tx1"/>
                    </a:solidFill>
                    <a:latin typeface="Comic Sans MS" panose="030F0702030302020204" pitchFamily="66" charset="0"/>
                    <a:cs typeface="Comic Sans MS" panose="030F0702030302020204" pitchFamily="66" charset="0"/>
                    <a:sym typeface="+mn-ea"/>
                  </a:rPr>
                  <a:t>(s) vai comecar a decrescer perto de </a:t>
                </a:r>
                <a:r>
                  <a:rPr lang="pt-BR" sz="2800" b="1" dirty="0" smtClean="0">
                    <a:latin typeface="Symbol" panose="05050102010706020507" charset="0"/>
                    <a:cs typeface="Symbol" panose="05050102010706020507" charset="0"/>
                    <a:sym typeface="+mn-ea"/>
                  </a:rPr>
                  <a:t>w</a:t>
                </a:r>
                <a:r>
                  <a:rPr lang="pt-BR" sz="2800" b="1" baseline="-25000" dirty="0" smtClean="0">
                    <a:latin typeface="Comic Sans MS" panose="030F0702030302020204" pitchFamily="66" charset="0"/>
                    <a:cs typeface="Comic Sans MS" panose="030F0702030302020204" pitchFamily="66" charset="0"/>
                    <a:sym typeface="+mn-ea"/>
                  </a:rPr>
                  <a:t>H</a:t>
                </a:r>
                <a:r>
                  <a:rPr lang="pt-BR" sz="2800" b="1" baseline="-25000" dirty="0" smtClean="0">
                    <a:latin typeface="Comic Sans MS" panose="030F0702030302020204" pitchFamily="66" charset="0"/>
                    <a:cs typeface="Comic Sans MS" panose="030F0702030302020204" pitchFamily="66" charset="0"/>
                    <a:sym typeface="+mn-ea"/>
                  </a:rPr>
                  <a:t> </a:t>
                </a:r>
                <a:r>
                  <a:rPr lang="pt-BR" sz="2800" b="1" dirty="0" smtClean="0">
                    <a:latin typeface="Comic Sans MS" panose="030F0702030302020204" pitchFamily="66" charset="0"/>
                    <a:cs typeface="Comic Sans MS" panose="030F0702030302020204" pitchFamily="66" charset="0"/>
                    <a:sym typeface="+mn-ea"/>
                  </a:rPr>
                  <a:t>= </a:t>
                </a:r>
                <a:r>
                  <a:rPr lang="pt-BR" sz="2800" b="1" dirty="0" smtClean="0">
                    <a:solidFill>
                      <a:schemeClr val="tx1"/>
                    </a:solidFill>
                    <a:latin typeface="Comic Sans MS" panose="030F0702030302020204" pitchFamily="66" charset="0"/>
                    <a:cs typeface="Comic Sans MS" panose="030F0702030302020204" pitchFamily="66" charset="0"/>
                    <a:sym typeface="+mn-ea"/>
                  </a:rPr>
                  <a:t>p1</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453390" y="690245"/>
                <a:ext cx="11285855" cy="53638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6132" name="Rectangle 4"/>
          <p:cNvSpPr>
            <a:spLocks noChangeArrowheads="1"/>
          </p:cNvSpPr>
          <p:nvPr/>
        </p:nvSpPr>
        <p:spPr bwMode="auto">
          <a:xfrm>
            <a:off x="2407920" y="329565"/>
            <a:ext cx="7817485" cy="762000"/>
          </a:xfrm>
          <a:prstGeom prst="rect">
            <a:avLst/>
          </a:prstGeom>
          <a:gradFill rotWithShape="1">
            <a:gsLst>
              <a:gs pos="0">
                <a:srgbClr val="FFFF99"/>
              </a:gs>
              <a:gs pos="100000">
                <a:schemeClr val="bg1"/>
              </a:gs>
            </a:gsLst>
            <a:lin ang="5400000" scaled="1"/>
          </a:gradFill>
          <a:ln w="9525">
            <a:solidFill>
              <a:schemeClr val="accent2"/>
            </a:solidFill>
            <a:miter lim="800000"/>
          </a:ln>
          <a:effectLst>
            <a:outerShdw dist="107763" dir="13500000" algn="ctr" rotWithShape="0">
              <a:schemeClr val="bg2">
                <a:alpha val="50000"/>
              </a:schemeClr>
            </a:outerShdw>
          </a:effectLst>
        </p:spPr>
        <p:txBody>
          <a:bodyPr lIns="92075" tIns="46038" rIns="92075" bIns="46038"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4400" b="1" i="0" u="none" strike="noStrike" kern="1200" cap="none" spc="0" normalizeH="0" baseline="0" noProof="0">
                <a:ln>
                  <a:noFill/>
                </a:ln>
                <a:solidFill>
                  <a:srgbClr val="0000CC"/>
                </a:solidFill>
                <a:effectLst>
                  <a:outerShdw blurRad="38100" dist="38100" dir="2700000" algn="tl">
                    <a:srgbClr val="000000"/>
                  </a:outerShdw>
                </a:effectLst>
                <a:uLnTx/>
                <a:uFillTx/>
                <a:latin typeface="Comic Sans MS" panose="030F0702030302020204" pitchFamily="66" charset="0"/>
                <a:ea typeface="+mn-ea"/>
                <a:cs typeface="+mn-cs"/>
              </a:rPr>
              <a:t>a) MOS: funcionamento</a:t>
            </a:r>
            <a:endParaRPr kumimoji="0" lang="pt-BR" sz="4400" b="1" i="0" u="none" strike="noStrike" kern="1200" cap="none" spc="0" normalizeH="0" baseline="0" noProof="0">
              <a:ln>
                <a:noFill/>
              </a:ln>
              <a:solidFill>
                <a:srgbClr val="0000CC"/>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176133" name="Rectangle 5"/>
          <p:cNvSpPr>
            <a:spLocks noChangeArrowheads="1"/>
          </p:cNvSpPr>
          <p:nvPr/>
        </p:nvSpPr>
        <p:spPr bwMode="auto">
          <a:xfrm>
            <a:off x="988060" y="1403985"/>
            <a:ext cx="10002520" cy="1510030"/>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L="0"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rgbClr val="C00000"/>
                </a:solidFill>
                <a:effectLst>
                  <a:outerShdw blurRad="38100" dist="38100" dir="2700000" algn="tl">
                    <a:srgbClr val="000000"/>
                  </a:outerShdw>
                </a:effectLst>
                <a:uLnTx/>
                <a:uFillTx/>
                <a:latin typeface="Comic Sans MS" panose="030F0702030302020204" pitchFamily="66" charset="0"/>
                <a:ea typeface="+mn-ea"/>
                <a:cs typeface="+mn-cs"/>
              </a:rPr>
              <a:t>Transistor FET (</a:t>
            </a:r>
            <a:r>
              <a:rPr kumimoji="0" lang="pt-BR" sz="3200" b="1" i="1" u="none" strike="noStrike" kern="1200" cap="none" spc="0" normalizeH="0" baseline="0" noProof="0" dirty="0" err="1">
                <a:ln>
                  <a:noFill/>
                </a:ln>
                <a:solidFill>
                  <a:srgbClr val="C00000"/>
                </a:solidFill>
                <a:effectLst>
                  <a:outerShdw blurRad="38100" dist="38100" dir="2700000" algn="tl">
                    <a:srgbClr val="000000"/>
                  </a:outerShdw>
                </a:effectLst>
                <a:uLnTx/>
                <a:uFillTx/>
                <a:latin typeface="Comic Sans MS" panose="030F0702030302020204" pitchFamily="66" charset="0"/>
                <a:ea typeface="+mn-ea"/>
                <a:cs typeface="+mn-cs"/>
              </a:rPr>
              <a:t>field</a:t>
            </a:r>
            <a:r>
              <a:rPr kumimoji="0" lang="pt-BR" sz="3200" b="1" i="1" u="none" strike="noStrike" kern="1200" cap="none" spc="0" normalizeH="0" baseline="0" noProof="0" dirty="0">
                <a:ln>
                  <a:noFill/>
                </a:ln>
                <a:solidFill>
                  <a:srgbClr val="C00000"/>
                </a:solidFill>
                <a:effectLst>
                  <a:outerShdw blurRad="38100" dist="38100" dir="2700000" algn="tl">
                    <a:srgbClr val="000000"/>
                  </a:outerShdw>
                </a:effectLst>
                <a:uLnTx/>
                <a:uFillTx/>
                <a:latin typeface="Comic Sans MS" panose="030F0702030302020204" pitchFamily="66" charset="0"/>
                <a:ea typeface="+mn-ea"/>
                <a:cs typeface="+mn-cs"/>
              </a:rPr>
              <a:t> </a:t>
            </a:r>
            <a:r>
              <a:rPr kumimoji="0" lang="pt-BR" sz="3200" b="1" i="1" u="none" strike="noStrike" kern="1200" cap="none" spc="0" normalizeH="0" baseline="0" noProof="0" dirty="0" err="1">
                <a:ln>
                  <a:noFill/>
                </a:ln>
                <a:solidFill>
                  <a:srgbClr val="C00000"/>
                </a:solidFill>
                <a:effectLst>
                  <a:outerShdw blurRad="38100" dist="38100" dir="2700000" algn="tl">
                    <a:srgbClr val="000000"/>
                  </a:outerShdw>
                </a:effectLst>
                <a:uLnTx/>
                <a:uFillTx/>
                <a:latin typeface="Comic Sans MS" panose="030F0702030302020204" pitchFamily="66" charset="0"/>
                <a:ea typeface="+mn-ea"/>
                <a:cs typeface="+mn-cs"/>
              </a:rPr>
              <a:t>effect</a:t>
            </a:r>
            <a:r>
              <a:rPr kumimoji="0" lang="pt-BR" sz="3200" b="1" i="1" u="none" strike="noStrike" kern="1200" cap="none" spc="0" normalizeH="0" baseline="0" noProof="0" dirty="0">
                <a:ln>
                  <a:noFill/>
                </a:ln>
                <a:solidFill>
                  <a:srgbClr val="C00000"/>
                </a:solidFill>
                <a:effectLst>
                  <a:outerShdw blurRad="38100" dist="38100" dir="2700000" algn="tl">
                    <a:srgbClr val="000000"/>
                  </a:outerShdw>
                </a:effectLst>
                <a:uLnTx/>
                <a:uFillTx/>
                <a:latin typeface="Comic Sans MS" panose="030F0702030302020204" pitchFamily="66" charset="0"/>
                <a:ea typeface="+mn-ea"/>
                <a:cs typeface="+mn-cs"/>
              </a:rPr>
              <a:t> transistor</a:t>
            </a:r>
            <a:r>
              <a:rPr kumimoji="0" lang="pt-BR" sz="3200" b="1" i="0" u="none" strike="noStrike" kern="1200" cap="none" spc="0" normalizeH="0" baseline="0" noProof="0" dirty="0">
                <a:ln>
                  <a:noFill/>
                </a:ln>
                <a:solidFill>
                  <a:srgbClr val="C00000"/>
                </a:solidFill>
                <a:effectLst>
                  <a:outerShdw blurRad="38100" dist="38100" dir="2700000" algn="tl">
                    <a:srgbClr val="000000"/>
                  </a:outerShdw>
                </a:effectLst>
                <a:uLnTx/>
                <a:uFillTx/>
                <a:latin typeface="Comic Sans MS" panose="030F0702030302020204" pitchFamily="66" charset="0"/>
                <a:ea typeface="+mn-ea"/>
                <a:cs typeface="+mn-cs"/>
              </a:rPr>
              <a:t>): </a:t>
            </a:r>
            <a:r>
              <a:rPr kumimoji="0" lang="pt-BR" sz="3200" b="1" i="0" u="none" strike="noStrike" kern="1200" cap="none" spc="0" normalizeH="0" baseline="0" noProof="0" dirty="0">
                <a:ln>
                  <a:noFill/>
                </a:ln>
                <a:solidFill>
                  <a:srgbClr val="C00000"/>
                </a:solidFill>
                <a:effectLst/>
                <a:uLnTx/>
                <a:uFillTx/>
                <a:latin typeface="Comic Sans MS" panose="030F0702030302020204" pitchFamily="66" charset="0"/>
                <a:ea typeface="+mn-ea"/>
                <a:cs typeface="+mn-cs"/>
              </a:rPr>
              <a:t>controlar uma região de condução (canal) através de campo elétrico</a:t>
            </a:r>
            <a:endParaRPr kumimoji="0" lang="pt-BR" sz="3200" b="1" i="0" u="none" strike="noStrike" kern="1200" cap="none" spc="0" normalizeH="0" baseline="0" noProof="0" dirty="0">
              <a:ln>
                <a:noFill/>
              </a:ln>
              <a:solidFill>
                <a:srgbClr val="C00000"/>
              </a:solidFill>
              <a:effectLst/>
              <a:uLnTx/>
              <a:uFillTx/>
              <a:latin typeface="Comic Sans MS" panose="030F0702030302020204" pitchFamily="66" charset="0"/>
              <a:ea typeface="+mn-ea"/>
              <a:cs typeface="+mn-cs"/>
            </a:endParaRPr>
          </a:p>
        </p:txBody>
      </p:sp>
      <p:sp>
        <p:nvSpPr>
          <p:cNvPr id="176134" name="Text Box 6"/>
          <p:cNvSpPr txBox="1">
            <a:spLocks noChangeArrowheads="1"/>
          </p:cNvSpPr>
          <p:nvPr/>
        </p:nvSpPr>
        <p:spPr bwMode="auto">
          <a:xfrm>
            <a:off x="1824355" y="5837873"/>
            <a:ext cx="8366125" cy="547688"/>
          </a:xfrm>
          <a:prstGeom prst="rect">
            <a:avLst/>
          </a:prstGeom>
          <a:noFill/>
          <a:ln w="28575">
            <a:solidFill>
              <a:srgbClr val="DA0F03"/>
            </a:solidFill>
            <a:miter lim="800000"/>
          </a:ln>
          <a:effectLst/>
        </p:spPr>
        <p:txBody>
          <a:bodyPr>
            <a:spAutoFit/>
          </a:bodyPr>
          <a:lstStyle/>
          <a:p>
            <a:pPr marR="0" algn="ctr" defTabSz="914400">
              <a:buClrTx/>
              <a:buSzTx/>
              <a:buFontTx/>
              <a:buNone/>
              <a:defRPr/>
            </a:pPr>
            <a:r>
              <a:rPr kumimoji="0" lang="pt-BR" sz="2800" kern="1200" cap="none" spc="0" normalizeH="0" baseline="0" noProof="0">
                <a:solidFill>
                  <a:srgbClr val="C00000"/>
                </a:solidFill>
                <a:effectLst>
                  <a:outerShdw blurRad="38100" dist="38100" dir="2700000" algn="tl">
                    <a:srgbClr val="C0C0C0"/>
                  </a:outerShdw>
                </a:effectLst>
                <a:latin typeface="Comic Sans MS" panose="030F0702030302020204" pitchFamily="66" charset="0"/>
                <a:ea typeface="+mn-ea"/>
                <a:cs typeface="+mn-cs"/>
              </a:rPr>
              <a:t>Conduz: a resistência é modulada pela tensão</a:t>
            </a:r>
            <a:endParaRPr kumimoji="0" lang="pt-BR" sz="2800" kern="1200" cap="none" spc="0" normalizeH="0" baseline="0" noProof="0">
              <a:solidFill>
                <a:srgbClr val="C00000"/>
              </a:solidFill>
              <a:effectLst>
                <a:outerShdw blurRad="38100" dist="38100" dir="2700000" algn="tl">
                  <a:srgbClr val="C0C0C0"/>
                </a:outerShdw>
              </a:effectLst>
              <a:latin typeface="Comic Sans MS" panose="030F0702030302020204" pitchFamily="66" charset="0"/>
              <a:ea typeface="+mn-ea"/>
              <a:cs typeface="+mn-cs"/>
            </a:endParaRPr>
          </a:p>
        </p:txBody>
      </p:sp>
      <p:sp>
        <p:nvSpPr>
          <p:cNvPr id="16391" name="AutoShape 19"/>
          <p:cNvSpPr/>
          <p:nvPr/>
        </p:nvSpPr>
        <p:spPr>
          <a:xfrm>
            <a:off x="2580005" y="4180523"/>
            <a:ext cx="2265363" cy="385762"/>
          </a:xfrm>
          <a:prstGeom prst="roundRect">
            <a:avLst>
              <a:gd name="adj" fmla="val 16667"/>
            </a:avLst>
          </a:prstGeom>
          <a:solidFill>
            <a:schemeClr val="hlink"/>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6392" name="AutoShape 20"/>
          <p:cNvSpPr/>
          <p:nvPr/>
        </p:nvSpPr>
        <p:spPr>
          <a:xfrm>
            <a:off x="6443980" y="4170998"/>
            <a:ext cx="2265363" cy="385762"/>
          </a:xfrm>
          <a:prstGeom prst="roundRect">
            <a:avLst>
              <a:gd name="adj" fmla="val 16667"/>
            </a:avLst>
          </a:prstGeom>
          <a:solidFill>
            <a:schemeClr val="hlink"/>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6393" name="Rectangle 22"/>
          <p:cNvSpPr/>
          <p:nvPr/>
        </p:nvSpPr>
        <p:spPr>
          <a:xfrm>
            <a:off x="4580255" y="3721735"/>
            <a:ext cx="2082800" cy="274638"/>
          </a:xfrm>
          <a:prstGeom prst="rect">
            <a:avLst/>
          </a:prstGeom>
          <a:solidFill>
            <a:schemeClr val="accent2"/>
          </a:solidFill>
          <a:ln w="19050" cap="flat" cmpd="sng">
            <a:solidFill>
              <a:srgbClr val="000000"/>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6146" name="Text Box 18"/>
          <p:cNvSpPr txBox="1">
            <a:spLocks noChangeArrowheads="1"/>
          </p:cNvSpPr>
          <p:nvPr/>
        </p:nvSpPr>
        <p:spPr bwMode="auto">
          <a:xfrm>
            <a:off x="6796405" y="4082098"/>
            <a:ext cx="176688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C00000"/>
                </a:solidFill>
                <a:effectLst>
                  <a:outerShdw blurRad="38100" dist="38100" dir="2700000" algn="tl">
                    <a:srgbClr val="C0C0C0"/>
                  </a:outerShdw>
                </a:effectLst>
                <a:latin typeface="Comic Sans MS" panose="030F0702030302020204" pitchFamily="66" charset="0"/>
                <a:ea typeface="+mn-ea"/>
                <a:cs typeface="+mn-cs"/>
              </a:rPr>
              <a:t>condutor</a:t>
            </a:r>
            <a:endParaRPr kumimoji="0" lang="en-US" sz="2800" b="1" kern="1200" cap="none" spc="0" normalizeH="0" baseline="0" noProof="0">
              <a:solidFill>
                <a:srgbClr val="C00000"/>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1" name="Text Box 23"/>
          <p:cNvSpPr txBox="1">
            <a:spLocks noChangeArrowheads="1"/>
          </p:cNvSpPr>
          <p:nvPr/>
        </p:nvSpPr>
        <p:spPr bwMode="auto">
          <a:xfrm>
            <a:off x="2694305" y="4074160"/>
            <a:ext cx="176688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C00000"/>
                </a:solidFill>
                <a:effectLst>
                  <a:outerShdw blurRad="38100" dist="38100" dir="2700000" algn="tl">
                    <a:srgbClr val="C0C0C0"/>
                  </a:outerShdw>
                </a:effectLst>
                <a:latin typeface="Comic Sans MS" panose="030F0702030302020204" pitchFamily="66" charset="0"/>
                <a:ea typeface="+mn-ea"/>
                <a:cs typeface="+mn-cs"/>
              </a:rPr>
              <a:t>condutor</a:t>
            </a:r>
            <a:endParaRPr kumimoji="0" lang="en-US" sz="2800" b="1" kern="1200" cap="none" spc="0" normalizeH="0" baseline="0" noProof="0">
              <a:solidFill>
                <a:srgbClr val="C00000"/>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2" name="Text Box 24"/>
          <p:cNvSpPr txBox="1">
            <a:spLocks noChangeArrowheads="1"/>
          </p:cNvSpPr>
          <p:nvPr/>
        </p:nvSpPr>
        <p:spPr bwMode="auto">
          <a:xfrm>
            <a:off x="4785043" y="4532948"/>
            <a:ext cx="1766888" cy="946150"/>
          </a:xfrm>
          <a:prstGeom prst="rect">
            <a:avLst/>
          </a:prstGeom>
          <a:noFill/>
          <a:ln w="19050" algn="ctr">
            <a:noFill/>
            <a:miter lim="800000"/>
          </a:ln>
          <a:effectLst/>
        </p:spPr>
        <p:txBody>
          <a:bodyPr>
            <a:spAutoFit/>
          </a:bodyPr>
          <a:lstStyle/>
          <a:p>
            <a:pPr marR="0" algn="ctr"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mal condutor</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3" name="Freeform 25"/>
          <p:cNvSpPr/>
          <p:nvPr/>
        </p:nvSpPr>
        <p:spPr>
          <a:xfrm>
            <a:off x="3854768" y="3693160"/>
            <a:ext cx="696912" cy="639763"/>
          </a:xfrm>
          <a:custGeom>
            <a:avLst/>
            <a:gdLst>
              <a:gd name="txL" fmla="*/ 0 w 439"/>
              <a:gd name="txT" fmla="*/ 0 h 403"/>
              <a:gd name="txR" fmla="*/ 439 w 439"/>
              <a:gd name="txB" fmla="*/ 403 h 403"/>
            </a:gdLst>
            <a:ahLst/>
            <a:cxnLst>
              <a:cxn ang="0">
                <a:pos x="2147483646" y="2147483646"/>
              </a:cxn>
              <a:cxn ang="0">
                <a:pos x="2147483646" y="2147483646"/>
              </a:cxn>
              <a:cxn ang="0">
                <a:pos x="2147483646" y="0"/>
              </a:cxn>
            </a:cxnLst>
            <a:rect l="txL" t="txT" r="txR" b="txB"/>
            <a:pathLst>
              <a:path w="439" h="403">
                <a:moveTo>
                  <a:pt x="30" y="403"/>
                </a:moveTo>
                <a:cubicBezTo>
                  <a:pt x="15" y="318"/>
                  <a:pt x="0" y="233"/>
                  <a:pt x="68" y="166"/>
                </a:cubicBezTo>
                <a:cubicBezTo>
                  <a:pt x="136" y="99"/>
                  <a:pt x="287" y="49"/>
                  <a:pt x="439" y="0"/>
                </a:cubicBezTo>
              </a:path>
            </a:pathLst>
          </a:custGeom>
          <a:noFill/>
          <a:ln w="19050" cap="flat" cmpd="sng">
            <a:solidFill>
              <a:srgbClr val="000000">
                <a:alpha val="100000"/>
              </a:srgbClr>
            </a:solidFill>
            <a:prstDash val="solid"/>
            <a:round/>
            <a:headEnd type="none" w="med" len="med"/>
            <a:tailEnd type="triangle" w="med" len="med"/>
          </a:ln>
        </p:spPr>
        <p:txBody>
          <a:bodyPr/>
          <a:lstStyle/>
          <a:p>
            <a:endParaRPr lang="pt-BR" altLang="en-US"/>
          </a:p>
        </p:txBody>
      </p:sp>
      <p:sp>
        <p:nvSpPr>
          <p:cNvPr id="176154" name="Text Box 26"/>
          <p:cNvSpPr txBox="1">
            <a:spLocks noChangeArrowheads="1"/>
          </p:cNvSpPr>
          <p:nvPr/>
        </p:nvSpPr>
        <p:spPr bwMode="auto">
          <a:xfrm>
            <a:off x="2924493" y="3264535"/>
            <a:ext cx="1857375"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FFFF00"/>
                </a:solidFill>
                <a:effectLst>
                  <a:outerShdw blurRad="38100" dist="38100" dir="2700000" algn="tl">
                    <a:srgbClr val="C0C0C0"/>
                  </a:outerShdw>
                </a:effectLst>
                <a:latin typeface="Comic Sans MS" panose="030F0702030302020204" pitchFamily="66" charset="0"/>
                <a:ea typeface="+mn-ea"/>
                <a:cs typeface="+mn-cs"/>
              </a:rPr>
              <a:t>tensão +</a:t>
            </a:r>
            <a:endParaRPr kumimoji="0" lang="en-US" sz="2800" b="1" kern="1200" cap="none" spc="0" normalizeH="0" baseline="0" noProof="0">
              <a:solidFill>
                <a:srgbClr val="FFFF00"/>
              </a:solidFill>
              <a:effectLst>
                <a:outerShdw blurRad="38100" dist="38100" dir="2700000" algn="tl">
                  <a:srgbClr val="C0C0C0"/>
                </a:outerShdw>
              </a:effectLst>
              <a:latin typeface="Comic Sans MS" panose="030F0702030302020204" pitchFamily="66" charset="0"/>
              <a:ea typeface="+mn-ea"/>
              <a:cs typeface="+mn-cs"/>
            </a:endParaRPr>
          </a:p>
        </p:txBody>
      </p:sp>
      <p:sp>
        <p:nvSpPr>
          <p:cNvPr id="16399" name="Rectangle 21"/>
          <p:cNvSpPr/>
          <p:nvPr/>
        </p:nvSpPr>
        <p:spPr>
          <a:xfrm>
            <a:off x="4581843" y="3996373"/>
            <a:ext cx="2071687" cy="173037"/>
          </a:xfrm>
          <a:prstGeom prst="rect">
            <a:avLst/>
          </a:prstGeom>
          <a:solidFill>
            <a:srgbClr val="FC271C"/>
          </a:solidFill>
          <a:ln w="19050" cap="flat" cmpd="sng">
            <a:solidFill>
              <a:srgbClr val="FC271C"/>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nvGrpSpPr>
          <p:cNvPr id="3" name="Group 35"/>
          <p:cNvGrpSpPr/>
          <p:nvPr/>
        </p:nvGrpSpPr>
        <p:grpSpPr>
          <a:xfrm>
            <a:off x="4756468" y="3921760"/>
            <a:ext cx="1647825" cy="650875"/>
            <a:chOff x="4494" y="2851"/>
            <a:chExt cx="1038" cy="410"/>
          </a:xfrm>
        </p:grpSpPr>
        <p:sp>
          <p:nvSpPr>
            <p:cNvPr id="176156" name="Text Box 28"/>
            <p:cNvSpPr txBox="1">
              <a:spLocks noChangeArrowheads="1"/>
            </p:cNvSpPr>
            <p:nvPr/>
          </p:nvSpPr>
          <p:spPr bwMode="auto">
            <a:xfrm>
              <a:off x="4494" y="2881"/>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7" name="Text Box 29"/>
            <p:cNvSpPr txBox="1">
              <a:spLocks noChangeArrowheads="1"/>
            </p:cNvSpPr>
            <p:nvPr/>
          </p:nvSpPr>
          <p:spPr bwMode="auto">
            <a:xfrm>
              <a:off x="4617" y="2934"/>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8" name="Text Box 30"/>
            <p:cNvSpPr txBox="1">
              <a:spLocks noChangeArrowheads="1"/>
            </p:cNvSpPr>
            <p:nvPr/>
          </p:nvSpPr>
          <p:spPr bwMode="auto">
            <a:xfrm>
              <a:off x="4797" y="2863"/>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9" name="Text Box 31"/>
            <p:cNvSpPr txBox="1">
              <a:spLocks noChangeArrowheads="1"/>
            </p:cNvSpPr>
            <p:nvPr/>
          </p:nvSpPr>
          <p:spPr bwMode="auto">
            <a:xfrm>
              <a:off x="4969" y="2902"/>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60" name="Text Box 32"/>
            <p:cNvSpPr txBox="1">
              <a:spLocks noChangeArrowheads="1"/>
            </p:cNvSpPr>
            <p:nvPr/>
          </p:nvSpPr>
          <p:spPr bwMode="auto">
            <a:xfrm>
              <a:off x="5136" y="2870"/>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61" name="Text Box 33"/>
            <p:cNvSpPr txBox="1">
              <a:spLocks noChangeArrowheads="1"/>
            </p:cNvSpPr>
            <p:nvPr/>
          </p:nvSpPr>
          <p:spPr bwMode="auto">
            <a:xfrm>
              <a:off x="5309" y="2851"/>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grpSp>
      <p:sp>
        <p:nvSpPr>
          <p:cNvPr id="176145" name="Text Box 17"/>
          <p:cNvSpPr txBox="1">
            <a:spLocks noChangeArrowheads="1"/>
          </p:cNvSpPr>
          <p:nvPr/>
        </p:nvSpPr>
        <p:spPr bwMode="auto">
          <a:xfrm>
            <a:off x="4729480" y="3456623"/>
            <a:ext cx="183673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C00000"/>
                </a:solidFill>
                <a:effectLst>
                  <a:outerShdw blurRad="38100" dist="38100" dir="2700000" algn="tl">
                    <a:srgbClr val="C0C0C0"/>
                  </a:outerShdw>
                </a:effectLst>
                <a:latin typeface="Comic Sans MS" panose="030F0702030302020204" pitchFamily="66" charset="0"/>
                <a:ea typeface="+mn-ea"/>
                <a:cs typeface="+mn-cs"/>
              </a:rPr>
              <a:t>condutor</a:t>
            </a:r>
            <a:endParaRPr kumimoji="0" lang="en-US" sz="2800" b="1" kern="1200" cap="none" spc="0" normalizeH="0" baseline="0" noProof="0">
              <a:solidFill>
                <a:srgbClr val="C00000"/>
              </a:solidFill>
              <a:effectLst>
                <a:outerShdw blurRad="38100" dist="38100" dir="2700000" algn="tl">
                  <a:srgbClr val="C0C0C0"/>
                </a:outerShdw>
              </a:effectLst>
              <a:latin typeface="Comic Sans MS" panose="030F0702030302020204" pitchFamily="66" charset="0"/>
              <a:ea typeface="+mn-ea"/>
              <a:cs typeface="+mn-cs"/>
            </a:endParaRPr>
          </a:p>
        </p:txBody>
      </p:sp>
      <p:sp>
        <p:nvSpPr>
          <p:cNvPr id="16402" name="Freeform 37"/>
          <p:cNvSpPr/>
          <p:nvPr/>
        </p:nvSpPr>
        <p:spPr>
          <a:xfrm>
            <a:off x="6583680" y="3772535"/>
            <a:ext cx="914400" cy="295275"/>
          </a:xfrm>
          <a:custGeom>
            <a:avLst/>
            <a:gdLst>
              <a:gd name="txL" fmla="*/ 0 w 576"/>
              <a:gd name="txT" fmla="*/ 0 h 186"/>
              <a:gd name="txR" fmla="*/ 576 w 576"/>
              <a:gd name="txB" fmla="*/ 186 h 186"/>
            </a:gdLst>
            <a:ahLst/>
            <a:cxnLst>
              <a:cxn ang="0">
                <a:pos x="0" y="2147483646"/>
              </a:cxn>
              <a:cxn ang="0">
                <a:pos x="2147483646" y="2147483646"/>
              </a:cxn>
              <a:cxn ang="0">
                <a:pos x="2147483646" y="2147483646"/>
              </a:cxn>
              <a:cxn ang="0">
                <a:pos x="2147483646" y="0"/>
              </a:cxn>
            </a:cxnLst>
            <a:rect l="txL" t="txT" r="txR" b="txB"/>
            <a:pathLst>
              <a:path w="576" h="186">
                <a:moveTo>
                  <a:pt x="0" y="186"/>
                </a:moveTo>
                <a:cubicBezTo>
                  <a:pt x="140" y="184"/>
                  <a:pt x="280" y="182"/>
                  <a:pt x="346" y="160"/>
                </a:cubicBezTo>
                <a:cubicBezTo>
                  <a:pt x="412" y="138"/>
                  <a:pt x="359" y="79"/>
                  <a:pt x="397" y="52"/>
                </a:cubicBezTo>
                <a:cubicBezTo>
                  <a:pt x="435" y="25"/>
                  <a:pt x="505" y="12"/>
                  <a:pt x="576" y="0"/>
                </a:cubicBezTo>
              </a:path>
            </a:pathLst>
          </a:custGeom>
          <a:noFill/>
          <a:ln w="19050" cap="flat" cmpd="sng">
            <a:solidFill>
              <a:srgbClr val="000000">
                <a:alpha val="100000"/>
              </a:srgbClr>
            </a:solidFill>
            <a:prstDash val="solid"/>
            <a:round/>
            <a:headEnd type="none" w="med" len="med"/>
            <a:tailEnd type="triangle" w="med" len="med"/>
          </a:ln>
        </p:spPr>
        <p:txBody>
          <a:bodyPr/>
          <a:lstStyle/>
          <a:p>
            <a:endParaRPr lang="pt-BR" altLang="en-US"/>
          </a:p>
        </p:txBody>
      </p:sp>
      <p:sp>
        <p:nvSpPr>
          <p:cNvPr id="176166" name="Text Box 38"/>
          <p:cNvSpPr txBox="1">
            <a:spLocks noChangeArrowheads="1"/>
          </p:cNvSpPr>
          <p:nvPr/>
        </p:nvSpPr>
        <p:spPr bwMode="auto">
          <a:xfrm>
            <a:off x="7201218" y="3266123"/>
            <a:ext cx="161448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dirty="0" err="1">
                <a:solidFill>
                  <a:srgbClr val="DA0F03"/>
                </a:solidFill>
                <a:effectLst>
                  <a:outerShdw blurRad="38100" dist="38100" dir="2700000" algn="tl">
                    <a:srgbClr val="C0C0C0"/>
                  </a:outerShdw>
                </a:effectLst>
                <a:latin typeface="Comic Sans MS" panose="030F0702030302020204" pitchFamily="66" charset="0"/>
                <a:ea typeface="+mn-ea"/>
                <a:cs typeface="+mn-cs"/>
              </a:rPr>
              <a:t>isolante</a:t>
            </a:r>
            <a:endParaRPr kumimoji="0" lang="en-US" sz="2800" b="1" kern="1200" cap="none" spc="0" normalizeH="0" baseline="0" noProof="0" dirty="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6404" name="Freeform 39"/>
          <p:cNvSpPr/>
          <p:nvPr/>
        </p:nvSpPr>
        <p:spPr>
          <a:xfrm>
            <a:off x="1735455" y="4139248"/>
            <a:ext cx="7816850" cy="1408112"/>
          </a:xfrm>
          <a:custGeom>
            <a:avLst/>
            <a:gdLst>
              <a:gd name="txL" fmla="*/ 0 w 4924"/>
              <a:gd name="txT" fmla="*/ 0 h 887"/>
              <a:gd name="txR" fmla="*/ 4924 w 4924"/>
              <a:gd name="txB" fmla="*/ 887 h 88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4924" h="887">
                <a:moveTo>
                  <a:pt x="321" y="32"/>
                </a:moveTo>
                <a:cubicBezTo>
                  <a:pt x="397" y="12"/>
                  <a:pt x="271" y="39"/>
                  <a:pt x="532" y="38"/>
                </a:cubicBezTo>
                <a:cubicBezTo>
                  <a:pt x="793" y="37"/>
                  <a:pt x="1458" y="29"/>
                  <a:pt x="1889" y="25"/>
                </a:cubicBezTo>
                <a:cubicBezTo>
                  <a:pt x="2320" y="21"/>
                  <a:pt x="2695" y="15"/>
                  <a:pt x="3118" y="13"/>
                </a:cubicBezTo>
                <a:cubicBezTo>
                  <a:pt x="3541" y="11"/>
                  <a:pt x="4173" y="0"/>
                  <a:pt x="4430" y="13"/>
                </a:cubicBezTo>
                <a:cubicBezTo>
                  <a:pt x="4687" y="26"/>
                  <a:pt x="4610" y="25"/>
                  <a:pt x="4660" y="89"/>
                </a:cubicBezTo>
                <a:cubicBezTo>
                  <a:pt x="4710" y="153"/>
                  <a:pt x="4690" y="311"/>
                  <a:pt x="4731" y="397"/>
                </a:cubicBezTo>
                <a:cubicBezTo>
                  <a:pt x="4772" y="483"/>
                  <a:pt x="4924" y="539"/>
                  <a:pt x="4904" y="608"/>
                </a:cubicBezTo>
                <a:cubicBezTo>
                  <a:pt x="4884" y="677"/>
                  <a:pt x="4867" y="767"/>
                  <a:pt x="4609" y="813"/>
                </a:cubicBezTo>
                <a:cubicBezTo>
                  <a:pt x="4351" y="859"/>
                  <a:pt x="3812" y="887"/>
                  <a:pt x="3355" y="883"/>
                </a:cubicBezTo>
                <a:cubicBezTo>
                  <a:pt x="2898" y="879"/>
                  <a:pt x="2306" y="790"/>
                  <a:pt x="1864" y="787"/>
                </a:cubicBezTo>
                <a:cubicBezTo>
                  <a:pt x="1422" y="784"/>
                  <a:pt x="998" y="876"/>
                  <a:pt x="705" y="864"/>
                </a:cubicBezTo>
                <a:cubicBezTo>
                  <a:pt x="412" y="852"/>
                  <a:pt x="208" y="834"/>
                  <a:pt x="104" y="717"/>
                </a:cubicBezTo>
                <a:cubicBezTo>
                  <a:pt x="0" y="600"/>
                  <a:pt x="43" y="277"/>
                  <a:pt x="78" y="160"/>
                </a:cubicBezTo>
                <a:cubicBezTo>
                  <a:pt x="113" y="43"/>
                  <a:pt x="245" y="52"/>
                  <a:pt x="321" y="32"/>
                </a:cubicBezTo>
                <a:close/>
              </a:path>
            </a:pathLst>
          </a:custGeom>
          <a:noFill/>
          <a:ln w="19050" cap="flat" cmpd="sng">
            <a:solidFill>
              <a:schemeClr val="accent1">
                <a:alpha val="100000"/>
              </a:schemeClr>
            </a:solidFill>
            <a:prstDash val="solid"/>
            <a:round/>
            <a:headEnd type="none" w="med" len="med"/>
            <a:tailEnd type="none" w="med" len="med"/>
          </a:ln>
        </p:spPr>
        <p:txBody>
          <a:bodyPr/>
          <a:lstStyle/>
          <a:p>
            <a:endParaRPr lang="pt-BR" altLang="en-US"/>
          </a:p>
        </p:txBody>
      </p:sp>
      <p:sp>
        <p:nvSpPr>
          <p:cNvPr id="176168" name="Freeform 40"/>
          <p:cNvSpPr/>
          <p:nvPr/>
        </p:nvSpPr>
        <p:spPr>
          <a:xfrm>
            <a:off x="2186305" y="3736023"/>
            <a:ext cx="6029325" cy="668337"/>
          </a:xfrm>
          <a:custGeom>
            <a:avLst/>
            <a:gdLst>
              <a:gd name="txL" fmla="*/ 0 w 3798"/>
              <a:gd name="txT" fmla="*/ 0 h 421"/>
              <a:gd name="txR" fmla="*/ 3798 w 3798"/>
              <a:gd name="txB" fmla="*/ 421 h 421"/>
            </a:gdLst>
            <a:ahLst/>
            <a:cxnLst>
              <a:cxn ang="0">
                <a:pos x="2147483646" y="2147483646"/>
              </a:cxn>
              <a:cxn ang="0">
                <a:pos x="2147483646" y="2147483646"/>
              </a:cxn>
              <a:cxn ang="0">
                <a:pos x="2147483646" y="2147483646"/>
              </a:cxn>
              <a:cxn ang="0">
                <a:pos x="2147483646" y="2147483646"/>
              </a:cxn>
              <a:cxn ang="0">
                <a:pos x="2147483646" y="2147483646"/>
              </a:cxn>
              <a:cxn ang="0">
                <a:pos x="0" y="0"/>
              </a:cxn>
            </a:cxnLst>
            <a:rect l="txL" t="txT" r="txR" b="txB"/>
            <a:pathLst>
              <a:path w="3798" h="421">
                <a:moveTo>
                  <a:pt x="3798" y="94"/>
                </a:moveTo>
                <a:cubicBezTo>
                  <a:pt x="3756" y="202"/>
                  <a:pt x="3715" y="310"/>
                  <a:pt x="3332" y="364"/>
                </a:cubicBezTo>
                <a:cubicBezTo>
                  <a:pt x="2949" y="418"/>
                  <a:pt x="1910" y="421"/>
                  <a:pt x="1502" y="415"/>
                </a:cubicBezTo>
                <a:cubicBezTo>
                  <a:pt x="1094" y="409"/>
                  <a:pt x="1075" y="383"/>
                  <a:pt x="882" y="328"/>
                </a:cubicBezTo>
                <a:cubicBezTo>
                  <a:pt x="689" y="273"/>
                  <a:pt x="489" y="142"/>
                  <a:pt x="342" y="87"/>
                </a:cubicBezTo>
                <a:cubicBezTo>
                  <a:pt x="195" y="32"/>
                  <a:pt x="97" y="16"/>
                  <a:pt x="0" y="0"/>
                </a:cubicBezTo>
              </a:path>
            </a:pathLst>
          </a:custGeom>
          <a:noFill/>
          <a:ln w="76200" cap="flat" cmpd="sng">
            <a:solidFill>
              <a:srgbClr val="FFFF00">
                <a:alpha val="100000"/>
              </a:srgbClr>
            </a:solidFill>
            <a:prstDash val="solid"/>
            <a:round/>
            <a:headEnd type="triangle" w="med" len="med"/>
            <a:tailEnd type="none" w="med" len="med"/>
          </a:ln>
        </p:spPr>
        <p:txBody>
          <a:bodyPr/>
          <a:lstStyle/>
          <a:p>
            <a:endParaRPr lang="pt-BR" altLang="en-US">
              <a:solidFill>
                <a:srgbClr val="C00000"/>
              </a:solidFill>
            </a:endParaRPr>
          </a:p>
        </p:txBody>
      </p:sp>
      <p:cxnSp>
        <p:nvCxnSpPr>
          <p:cNvPr id="16406" name="Conector de seta reta 3"/>
          <p:cNvCxnSpPr/>
          <p:nvPr/>
        </p:nvCxnSpPr>
        <p:spPr>
          <a:xfrm flipV="1">
            <a:off x="4580255" y="3340735"/>
            <a:ext cx="2073275" cy="0"/>
          </a:xfrm>
          <a:prstGeom prst="straightConnector1">
            <a:avLst/>
          </a:prstGeom>
          <a:ln w="9525" cap="flat" cmpd="sng">
            <a:solidFill>
              <a:srgbClr val="000000"/>
            </a:solidFill>
            <a:prstDash val="dashDot"/>
            <a:headEnd type="triangle" w="lg" len="med"/>
            <a:tailEnd type="triangle" w="lg" len="med"/>
          </a:ln>
        </p:spPr>
      </p:cxnSp>
      <p:sp>
        <p:nvSpPr>
          <p:cNvPr id="31" name="Text Box 38"/>
          <p:cNvSpPr txBox="1">
            <a:spLocks noChangeArrowheads="1"/>
          </p:cNvSpPr>
          <p:nvPr/>
        </p:nvSpPr>
        <p:spPr bwMode="auto">
          <a:xfrm>
            <a:off x="5435918" y="2878773"/>
            <a:ext cx="339725" cy="51911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en-US" sz="2800" b="1" kern="1200" cap="none" spc="0" normalizeH="0" baseline="0" noProof="0" dirty="0" smtClean="0">
                <a:solidFill>
                  <a:srgbClr val="DA0F03"/>
                </a:solidFill>
                <a:effectLst>
                  <a:outerShdw blurRad="38100" dist="38100" dir="2700000" algn="tl">
                    <a:srgbClr val="C0C0C0"/>
                  </a:outerShdw>
                </a:effectLst>
                <a:latin typeface="Comic Sans MS" panose="030F0702030302020204" pitchFamily="66" charset="0"/>
                <a:ea typeface="+mn-ea"/>
                <a:cs typeface="+mn-cs"/>
              </a:rPr>
              <a:t>L</a:t>
            </a:r>
            <a:endParaRPr kumimoji="0" lang="en-US" sz="2800" b="1" kern="1200" cap="none" spc="0" normalizeH="0" baseline="0" noProof="0" dirty="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cxnSp>
        <p:nvCxnSpPr>
          <p:cNvPr id="16408" name="Conector reto 6"/>
          <p:cNvCxnSpPr/>
          <p:nvPr/>
        </p:nvCxnSpPr>
        <p:spPr>
          <a:xfrm>
            <a:off x="6663055" y="3226435"/>
            <a:ext cx="0" cy="460375"/>
          </a:xfrm>
          <a:prstGeom prst="line">
            <a:avLst/>
          </a:prstGeom>
          <a:ln w="9525" cap="flat" cmpd="sng">
            <a:solidFill>
              <a:srgbClr val="000000"/>
            </a:solidFill>
            <a:prstDash val="dashDot"/>
            <a:headEnd type="none" w="med" len="med"/>
            <a:tailEnd type="none" w="med" len="med"/>
          </a:ln>
        </p:spPr>
      </p:cxnSp>
      <p:cxnSp>
        <p:nvCxnSpPr>
          <p:cNvPr id="16409" name="Conector reto 34"/>
          <p:cNvCxnSpPr/>
          <p:nvPr/>
        </p:nvCxnSpPr>
        <p:spPr>
          <a:xfrm>
            <a:off x="4580255" y="3226435"/>
            <a:ext cx="0" cy="460375"/>
          </a:xfrm>
          <a:prstGeom prst="line">
            <a:avLst/>
          </a:prstGeom>
          <a:ln w="9525" cap="flat" cmpd="sng">
            <a:solidFill>
              <a:srgbClr val="000000"/>
            </a:solidFill>
            <a:prstDash val="dashDot"/>
            <a:headEnd type="none"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76153"/>
                                        </p:tgtEl>
                                        <p:attrNameLst>
                                          <p:attrName>style.visibility</p:attrName>
                                        </p:attrNameLst>
                                      </p:cBhvr>
                                      <p:to>
                                        <p:strVal val="visible"/>
                                      </p:to>
                                    </p:set>
                                    <p:animEffect transition="in" filter="blinds(horizontal)">
                                      <p:cBhvr>
                                        <p:cTn id="7" dur="500"/>
                                        <p:tgtEl>
                                          <p:spTgt spid="176153"/>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176154"/>
                                        </p:tgtEl>
                                        <p:attrNameLst>
                                          <p:attrName>style.visibility</p:attrName>
                                        </p:attrNameLst>
                                      </p:cBhvr>
                                      <p:to>
                                        <p:strVal val="visible"/>
                                      </p:to>
                                    </p:set>
                                    <p:animEffect transition="in" filter="blinds(horizontal)">
                                      <p:cBhvr>
                                        <p:cTn id="10" dur="500"/>
                                        <p:tgtEl>
                                          <p:spTgt spid="176154"/>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blinds(horizontal)">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grpId="0" nodeType="clickEffect">
                                  <p:stCondLst>
                                    <p:cond delay="0"/>
                                  </p:stCondLst>
                                  <p:childTnLst>
                                    <p:set>
                                      <p:cBhvr>
                                        <p:cTn id="19" dur="1" fill="hold">
                                          <p:stCondLst>
                                            <p:cond delay="0"/>
                                          </p:stCondLst>
                                        </p:cTn>
                                        <p:tgtEl>
                                          <p:spTgt spid="176134"/>
                                        </p:tgtEl>
                                        <p:attrNameLst>
                                          <p:attrName>style.visibility</p:attrName>
                                        </p:attrNameLst>
                                      </p:cBhvr>
                                      <p:to>
                                        <p:strVal val="visible"/>
                                      </p:to>
                                    </p:set>
                                    <p:animEffect transition="in" filter="blinds(horizontal)">
                                      <p:cBhvr>
                                        <p:cTn id="20" dur="500"/>
                                        <p:tgtEl>
                                          <p:spTgt spid="176134"/>
                                        </p:tgtEl>
                                      </p:cBhvr>
                                    </p:animEffect>
                                  </p:childTnLst>
                                </p:cTn>
                              </p:par>
                            </p:childTnLst>
                          </p:cTn>
                        </p:par>
                      </p:childTnLst>
                    </p:cTn>
                  </p:par>
                  <p:par>
                    <p:cTn id="21" fill="hold">
                      <p:stCondLst>
                        <p:cond delay="indefinite"/>
                      </p:stCondLst>
                      <p:childTnLst>
                        <p:par>
                          <p:cTn id="22" fill="hold">
                            <p:stCondLst>
                              <p:cond delay="0"/>
                            </p:stCondLst>
                            <p:childTnLst>
                              <p:par>
                                <p:cTn id="23" presetID="3" presetClass="entr" presetSubtype="10" fill="hold" nodeType="clickEffect">
                                  <p:stCondLst>
                                    <p:cond delay="0"/>
                                  </p:stCondLst>
                                  <p:childTnLst>
                                    <p:set>
                                      <p:cBhvr>
                                        <p:cTn id="24" dur="1" fill="hold">
                                          <p:stCondLst>
                                            <p:cond delay="0"/>
                                          </p:stCondLst>
                                        </p:cTn>
                                        <p:tgtEl>
                                          <p:spTgt spid="176168"/>
                                        </p:tgtEl>
                                        <p:attrNameLst>
                                          <p:attrName>style.visibility</p:attrName>
                                        </p:attrNameLst>
                                      </p:cBhvr>
                                      <p:to>
                                        <p:strVal val="visible"/>
                                      </p:to>
                                    </p:set>
                                    <p:animEffect transition="in" filter="blinds(horizontal)">
                                      <p:cBhvr>
                                        <p:cTn id="25" dur="500"/>
                                        <p:tgtEl>
                                          <p:spTgt spid="1761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6134" grpId="0" bldLvl="0" animBg="1"/>
      <p:bldP spid="176154" grpId="0" bldLvl="0" animBg="1"/>
    </p:bldLst>
  </p:timing>
</p:sld>
</file>

<file path=ppt/slides/slide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9129395" y="6308090"/>
            <a:ext cx="2743200" cy="365125"/>
          </a:xfrm>
        </p:spPr>
        <p:txBody>
          <a:bodyPr/>
          <a:p>
            <a:fld id="{74F297BB-B745-4CAB-BE1D-CE4C89382949}" type="slidenum">
              <a:rPr lang="pt-BR" smtClean="0"/>
            </a:fld>
            <a:endParaRPr lang="pt-BR"/>
          </a:p>
        </p:txBody>
      </p:sp>
      <p:sp>
        <p:nvSpPr>
          <p:cNvPr id="39" name="Caixa de Texto 23"/>
          <p:cNvSpPr txBox="1"/>
          <p:nvPr/>
        </p:nvSpPr>
        <p:spPr>
          <a:xfrm>
            <a:off x="1009015" y="2305050"/>
            <a:ext cx="63119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grpSp>
        <p:nvGrpSpPr>
          <p:cNvPr id="6" name="Group 5"/>
          <p:cNvGrpSpPr/>
          <p:nvPr/>
        </p:nvGrpSpPr>
        <p:grpSpPr>
          <a:xfrm rot="0">
            <a:off x="1738294" y="2881967"/>
            <a:ext cx="541020" cy="873086"/>
            <a:chOff x="4252" y="3497"/>
            <a:chExt cx="852" cy="1375"/>
          </a:xfrm>
        </p:grpSpPr>
        <p:grpSp>
          <p:nvGrpSpPr>
            <p:cNvPr id="70" name="Grupo 69"/>
            <p:cNvGrpSpPr/>
            <p:nvPr/>
          </p:nvGrpSpPr>
          <p:grpSpPr>
            <a:xfrm rot="16200000">
              <a:off x="4621" y="3854"/>
              <a:ext cx="114" cy="852"/>
              <a:chOff x="8233" y="4859"/>
              <a:chExt cx="64"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905"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 name="Conector Reto 37"/>
            <p:cNvCxnSpPr/>
            <p:nvPr/>
          </p:nvCxnSpPr>
          <p:spPr>
            <a:xfrm rot="16200000">
              <a:off x="4417" y="459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4355" y="3837"/>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upo 18"/>
          <p:cNvGrpSpPr/>
          <p:nvPr/>
        </p:nvGrpSpPr>
        <p:grpSpPr>
          <a:xfrm rot="0" flipH="1">
            <a:off x="741848" y="2765302"/>
            <a:ext cx="127444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6" name="Rectangle 140"/>
          <p:cNvSpPr>
            <a:spLocks noChangeArrowheads="1"/>
          </p:cNvSpPr>
          <p:nvPr/>
        </p:nvSpPr>
        <p:spPr bwMode="auto">
          <a:xfrm rot="21600000" flipH="1">
            <a:off x="2172970" y="2964815"/>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endParaRPr lang="pt-BR" sz="2400" baseline="-25000" dirty="0" smtClean="0"/>
          </a:p>
        </p:txBody>
      </p:sp>
      <p:sp>
        <p:nvSpPr>
          <p:cNvPr id="48" name="Rectangle 140"/>
          <p:cNvSpPr>
            <a:spLocks noChangeArrowheads="1"/>
          </p:cNvSpPr>
          <p:nvPr/>
        </p:nvSpPr>
        <p:spPr bwMode="auto">
          <a:xfrm rot="21600000" flipH="1">
            <a:off x="447040" y="250444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Vi</a:t>
            </a:r>
            <a:endParaRPr lang="pt-BR" sz="2400" baseline="-25000" dirty="0" smtClean="0"/>
          </a:p>
        </p:txBody>
      </p:sp>
      <p:cxnSp>
        <p:nvCxnSpPr>
          <p:cNvPr id="7" name="Conector Reto 37"/>
          <p:cNvCxnSpPr/>
          <p:nvPr/>
        </p:nvCxnSpPr>
        <p:spPr>
          <a:xfrm rot="10800000">
            <a:off x="1887810" y="3761181"/>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140"/>
          <p:cNvSpPr>
            <a:spLocks noChangeArrowheads="1"/>
          </p:cNvSpPr>
          <p:nvPr/>
        </p:nvSpPr>
        <p:spPr bwMode="auto">
          <a:xfrm rot="21600000" flipH="1">
            <a:off x="1769110" y="242316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baseline="-25000" dirty="0" smtClean="0"/>
          </a:p>
        </p:txBody>
      </p:sp>
      <mc:AlternateContent xmlns:mc="http://schemas.openxmlformats.org/markup-compatibility/2006">
        <mc:Choice xmlns:a14="http://schemas.microsoft.com/office/drawing/2010/main" Requires="a14">
          <p:sp>
            <p:nvSpPr>
              <p:cNvPr id="210" name="Caixa de Texto 8"/>
              <p:cNvSpPr txBox="1"/>
              <p:nvPr/>
            </p:nvSpPr>
            <p:spPr>
              <a:xfrm>
                <a:off x="5675630" y="1203325"/>
                <a:ext cx="4935220" cy="11017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f>
                            <m:fPr>
                              <m:type m:val="skw"/>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𝑠𝐶</m:t>
                              </m:r>
                            </m:den>
                          </m:f>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𝑠𝐶</m:t>
                              </m:r>
                            </m:den>
                          </m:f>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5675630" y="1203325"/>
                <a:ext cx="4935220" cy="1101725"/>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5561330" y="2377440"/>
                <a:ext cx="4624070" cy="84074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𝑠𝐶𝑅</m:t>
                          </m:r>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561330" y="2377440"/>
                <a:ext cx="4624070" cy="840740"/>
              </a:xfrm>
              <a:prstGeom prst="rect">
                <a:avLst/>
              </a:prstGeom>
              <a:blipFill rotWithShape="1">
                <a:blip r:embed="rId2"/>
                <a:stretch>
                  <a:fillRect/>
                </a:stretch>
              </a:blipFill>
              <a:ln w="44450">
                <a:noFill/>
              </a:ln>
            </p:spPr>
            <p:txBody>
              <a:bodyPr/>
              <a:lstStyle/>
              <a:p>
                <a:r>
                  <a:rPr lang="pt-BR" altLang="en-US">
                    <a:noFill/>
                  </a:rPr>
                  <a:t> </a:t>
                </a:r>
              </a:p>
            </p:txBody>
          </p:sp>
        </mc:Fallback>
      </mc:AlternateContent>
      <p:cxnSp>
        <p:nvCxnSpPr>
          <p:cNvPr id="12" name="Conector de Seta Reta 37"/>
          <p:cNvCxnSpPr/>
          <p:nvPr/>
        </p:nvCxnSpPr>
        <p:spPr>
          <a:xfrm>
            <a:off x="4048125" y="3350895"/>
            <a:ext cx="0" cy="2916000"/>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14" name="Conector de Seta Reta 38"/>
          <p:cNvCxnSpPr/>
          <p:nvPr/>
        </p:nvCxnSpPr>
        <p:spPr>
          <a:xfrm flipV="1">
            <a:off x="2990215" y="4043045"/>
            <a:ext cx="7227570"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8" name="CaixaDeTexto 8"/>
          <p:cNvSpPr txBox="1"/>
          <p:nvPr/>
        </p:nvSpPr>
        <p:spPr>
          <a:xfrm>
            <a:off x="2814320" y="3350895"/>
            <a:ext cx="1308100" cy="368300"/>
          </a:xfrm>
          <a:prstGeom prst="rect">
            <a:avLst/>
          </a:prstGeom>
          <a:noFill/>
        </p:spPr>
        <p:txBody>
          <a:bodyPr wrap="square" rtlCol="0">
            <a:spAutoFit/>
          </a:bodyPr>
          <a:p>
            <a:r>
              <a:rPr lang="pt-BR" dirty="0" smtClean="0"/>
              <a:t>20log(|G|)</a:t>
            </a:r>
            <a:endParaRPr lang="pt-BR" dirty="0"/>
          </a:p>
        </p:txBody>
      </p:sp>
      <p:sp>
        <p:nvSpPr>
          <p:cNvPr id="41" name="CaixaDeTexto 9"/>
          <p:cNvSpPr txBox="1"/>
          <p:nvPr/>
        </p:nvSpPr>
        <p:spPr>
          <a:xfrm>
            <a:off x="9585325" y="3961765"/>
            <a:ext cx="638175" cy="52197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42" name="Conector Reto 41"/>
          <p:cNvCxnSpPr/>
          <p:nvPr/>
        </p:nvCxnSpPr>
        <p:spPr>
          <a:xfrm>
            <a:off x="7806690" y="3869055"/>
            <a:ext cx="19685" cy="1260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16"/>
          <p:cNvSpPr txBox="1"/>
          <p:nvPr/>
        </p:nvSpPr>
        <p:spPr>
          <a:xfrm>
            <a:off x="6873240" y="4465955"/>
            <a:ext cx="1329690" cy="645160"/>
          </a:xfrm>
          <a:prstGeom prst="rect">
            <a:avLst/>
          </a:prstGeom>
          <a:solidFill>
            <a:schemeClr val="bg1"/>
          </a:solidFill>
        </p:spPr>
        <p:txBody>
          <a:bodyPr wrap="square" rtlCol="0">
            <a:spAutoFit/>
          </a:bodyPr>
          <a:p>
            <a:pPr algn="ctr"/>
            <a:r>
              <a:rPr lang="pt-BR" dirty="0" smtClean="0"/>
              <a:t>Frequência de corte </a:t>
            </a:r>
            <a:endParaRPr lang="pt-BR" dirty="0"/>
          </a:p>
        </p:txBody>
      </p:sp>
      <p:cxnSp>
        <p:nvCxnSpPr>
          <p:cNvPr id="84" name="Conector de Seta Reta 83"/>
          <p:cNvCxnSpPr/>
          <p:nvPr/>
        </p:nvCxnSpPr>
        <p:spPr>
          <a:xfrm>
            <a:off x="7806444" y="4053572"/>
            <a:ext cx="0" cy="22034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Caixa de Texto 20"/>
          <p:cNvSpPr txBox="1"/>
          <p:nvPr/>
        </p:nvSpPr>
        <p:spPr>
          <a:xfrm>
            <a:off x="7566025" y="3565525"/>
            <a:ext cx="887095" cy="368300"/>
          </a:xfrm>
          <a:prstGeom prst="rect">
            <a:avLst/>
          </a:prstGeom>
          <a:solidFill>
            <a:schemeClr val="bg1"/>
          </a:solidFill>
        </p:spPr>
        <p:txBody>
          <a:bodyPr wrap="square" rtlCol="0">
            <a:spAutoFit/>
          </a:bodyPr>
          <a:p>
            <a:r>
              <a:rPr lang="pt-BR" altLang="en-US">
                <a:latin typeface="Comic Sans MS" panose="030F0702030302020204" pitchFamily="66" charset="0"/>
                <a:cs typeface="Comic Sans MS" panose="030F0702030302020204" pitchFamily="66" charset="0"/>
              </a:rPr>
              <a:t>1/RC</a:t>
            </a:r>
            <a:endParaRPr lang="pt-BR" altLang="en-US" baseline="-25000">
              <a:latin typeface="Comic Sans MS" panose="030F0702030302020204" pitchFamily="66" charset="0"/>
              <a:cs typeface="Comic Sans MS" panose="030F0702030302020204" pitchFamily="66" charset="0"/>
            </a:endParaRPr>
          </a:p>
        </p:txBody>
      </p:sp>
      <p:sp>
        <p:nvSpPr>
          <p:cNvPr id="15" name="CaixaDeTexto 14"/>
          <p:cNvSpPr txBox="1"/>
          <p:nvPr/>
        </p:nvSpPr>
        <p:spPr>
          <a:xfrm>
            <a:off x="452755" y="428625"/>
            <a:ext cx="11285855" cy="1014730"/>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 (F</a:t>
            </a:r>
            <a:r>
              <a:rPr lang="pt-BR" sz="3200" b="1" baseline="-25000" dirty="0" smtClean="0">
                <a:solidFill>
                  <a:srgbClr val="C00000"/>
                </a:solidFill>
                <a:latin typeface="Comic Sans MS" panose="030F0702030302020204" pitchFamily="66" charset="0"/>
              </a:rPr>
              <a:t>H</a:t>
            </a:r>
            <a:r>
              <a:rPr lang="pt-BR" sz="3200" b="1" dirty="0" smtClean="0">
                <a:solidFill>
                  <a:srgbClr val="C00000"/>
                </a:solidFill>
                <a:latin typeface="Comic Sans MS" panose="030F0702030302020204" pitchFamily="66" charset="0"/>
              </a:rPr>
              <a:t>(s))</a:t>
            </a:r>
            <a:endParaRPr lang="pt-BR" sz="32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Exemplo</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upo 7"/>
          <p:cNvGrpSpPr/>
          <p:nvPr/>
        </p:nvGrpSpPr>
        <p:grpSpPr>
          <a:xfrm>
            <a:off x="3112770" y="4043045"/>
            <a:ext cx="7156106" cy="2264779"/>
            <a:chOff x="3844" y="6450"/>
            <a:chExt cx="11269" cy="3567"/>
          </a:xfrm>
        </p:grpSpPr>
        <p:sp>
          <p:nvSpPr>
            <p:cNvPr id="4" name="Forma livre 3"/>
            <p:cNvSpPr/>
            <p:nvPr/>
          </p:nvSpPr>
          <p:spPr>
            <a:xfrm>
              <a:off x="7999" y="6450"/>
              <a:ext cx="7114" cy="35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3492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Reto 6"/>
            <p:cNvCxnSpPr/>
            <p:nvPr/>
          </p:nvCxnSpPr>
          <p:spPr>
            <a:xfrm flipV="1">
              <a:off x="3844" y="6460"/>
              <a:ext cx="6012" cy="7"/>
            </a:xfrm>
            <a:prstGeom prst="line">
              <a:avLst/>
            </a:prstGeom>
            <a:ln w="34925">
              <a:solidFill>
                <a:schemeClr val="tx2"/>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2814955"/>
          </a:xfrm>
          <a:prstGeom prst="rect">
            <a:avLst/>
          </a:prstGeom>
          <a:noFill/>
        </p:spPr>
        <p:txBody>
          <a:bodyPr wrap="square" rtlCol="0">
            <a:spAutoFit/>
          </a:bodyPr>
          <a:p>
            <a:pPr algn="ctr"/>
            <a:r>
              <a:rPr lang="pt-BR" sz="3200" b="1" dirty="0" smtClean="0">
                <a:solidFill>
                  <a:srgbClr val="C00000"/>
                </a:solidFill>
                <a:latin typeface="Comic Sans MS" panose="030F0702030302020204" pitchFamily="66" charset="0"/>
              </a:rPr>
              <a:t>Resposta em frequência (F</a:t>
            </a:r>
            <a:r>
              <a:rPr lang="pt-BR" sz="3200" b="1" baseline="-25000" dirty="0" smtClean="0">
                <a:solidFill>
                  <a:srgbClr val="C00000"/>
                </a:solidFill>
                <a:latin typeface="Comic Sans MS" panose="030F0702030302020204" pitchFamily="66" charset="0"/>
              </a:rPr>
              <a:t>H</a:t>
            </a:r>
            <a:r>
              <a:rPr lang="pt-BR" sz="3200" b="1" dirty="0" smtClean="0">
                <a:solidFill>
                  <a:srgbClr val="C00000"/>
                </a:solidFill>
                <a:latin typeface="Comic Sans MS" panose="030F0702030302020204" pitchFamily="66" charset="0"/>
              </a:rPr>
              <a:t>(s))</a:t>
            </a:r>
            <a:endParaRPr lang="pt-BR" sz="3200" b="1" dirty="0" smtClean="0">
              <a:solidFill>
                <a:srgbClr val="C00000"/>
              </a:solidFill>
              <a:latin typeface="Comic Sans MS" panose="030F0702030302020204" pitchFamily="66" charset="0"/>
            </a:endParaRPr>
          </a:p>
          <a:p>
            <a:pPr algn="l" fontAlgn="auto">
              <a:spcAft>
                <a:spcPts val="600"/>
              </a:spcAft>
            </a:pPr>
            <a:r>
              <a:rPr lang="pt-BR" sz="2800" b="1" dirty="0" smtClean="0">
                <a:solidFill>
                  <a:schemeClr val="tx1"/>
                </a:solidFill>
                <a:latin typeface="Comic Sans MS" panose="030F0702030302020204" pitchFamily="66" charset="0"/>
                <a:cs typeface="Comic Sans MS" panose="030F0702030302020204" pitchFamily="66" charset="0"/>
              </a:rPr>
              <a:t>2. Caso não tenhamos um polo dominante, mas </a:t>
            </a:r>
            <a:r>
              <a:rPr lang="pt-BR" sz="2800" b="1" dirty="0" smtClean="0">
                <a:solidFill>
                  <a:srgbClr val="C00000"/>
                </a:solidFill>
                <a:latin typeface="Comic Sans MS" panose="030F0702030302020204" pitchFamily="66" charset="0"/>
                <a:cs typeface="Comic Sans MS" panose="030F0702030302020204" pitchFamily="66" charset="0"/>
              </a:rPr>
              <a:t>dois polos dominantes,</a:t>
            </a:r>
            <a:r>
              <a:rPr lang="pt-BR" sz="2800" b="1" dirty="0" smtClean="0">
                <a:solidFill>
                  <a:schemeClr val="tx1"/>
                </a:solidFill>
                <a:latin typeface="Comic Sans MS" panose="030F0702030302020204" pitchFamily="66" charset="0"/>
                <a:cs typeface="Comic Sans MS" panose="030F0702030302020204" pitchFamily="66" charset="0"/>
              </a:rPr>
              <a:t> ou seja</a:t>
            </a:r>
            <a:endParaRPr lang="pt-BR" sz="2800" b="1" dirty="0" smtClean="0">
              <a:solidFill>
                <a:schemeClr val="tx1"/>
              </a:solidFill>
              <a:latin typeface="Comic Sans MS" panose="030F0702030302020204" pitchFamily="66" charset="0"/>
              <a:cs typeface="Comic Sans MS" panose="030F0702030302020204" pitchFamily="66" charset="0"/>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|p3|, .. |pm| e |z3|, .. |zn| &gt;&gt;  |p1| e |p2|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(chamamos p1 e p2 de polos dominates),</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poderemos aproximar </a:t>
            </a:r>
            <a:r>
              <a:rPr lang="pt-BR" sz="2800" b="1" dirty="0" smtClean="0">
                <a:latin typeface="Symbol" panose="05050102010706020507" charset="0"/>
                <a:cs typeface="Symbol" panose="05050102010706020507" charset="0"/>
                <a:sym typeface="+mn-ea"/>
              </a:rPr>
              <a:t>w</a:t>
            </a:r>
            <a:r>
              <a:rPr lang="pt-BR" sz="2800" b="1" baseline="-25000" dirty="0" smtClean="0">
                <a:latin typeface="Comic Sans MS" panose="030F0702030302020204" pitchFamily="66" charset="0"/>
                <a:cs typeface="Comic Sans MS" panose="030F0702030302020204" pitchFamily="66" charset="0"/>
                <a:sym typeface="+mn-ea"/>
              </a:rPr>
              <a:t>H</a:t>
            </a:r>
            <a:r>
              <a:rPr lang="pt-BR" sz="2800" b="1" baseline="-25000" dirty="0" smtClean="0">
                <a:latin typeface="Comic Sans MS" panose="030F0702030302020204" pitchFamily="66" charset="0"/>
                <a:cs typeface="Comic Sans MS" panose="030F0702030302020204" pitchFamily="66" charset="0"/>
                <a:sym typeface="+mn-ea"/>
              </a:rPr>
              <a:t>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0" name="Caixa de Texto 8"/>
              <p:cNvSpPr txBox="1"/>
              <p:nvPr/>
            </p:nvSpPr>
            <p:spPr>
              <a:xfrm>
                <a:off x="3162300" y="3232785"/>
                <a:ext cx="6595110" cy="142875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𝐻</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num>
                        <m:den>
                          <m:rad>
                            <m:radPr>
                              <m:degHide m:val="on"/>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radPr>
                            <m:deg/>
                            <m:e>
                              <m:f>
                                <m:fPr>
                                  <m:type m:val="skw"/>
                                  <m:ctrlPr>
                                    <a:rPr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𝑝</m:t>
                                      </m:r>
                                      <m:r>
                                        <a:rPr lang="en-US" altLang="pt-BR" sz="2800" i="1" baseline="-25000" dirty="0" smtClean="0">
                                          <a:solidFill>
                                            <a:schemeClr val="tx1"/>
                                          </a:solidFill>
                                          <a:latin typeface="Cambria Math" panose="02040503050406030204" pitchFamily="18" charset="0"/>
                                          <a:cs typeface="Cambria Math" panose="02040503050406030204" pitchFamily="18" charset="0"/>
                                          <a:sym typeface="+mn-ea"/>
                                        </a:rPr>
                                        <m:t>1</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𝑝</m:t>
                                      </m:r>
                                      <m:r>
                                        <a:rPr lang="en-US" altLang="pt-BR" sz="2800" i="1" baseline="-25000" dirty="0" smtClean="0">
                                          <a:solidFill>
                                            <a:schemeClr val="tx1"/>
                                          </a:solidFill>
                                          <a:latin typeface="Cambria Math" panose="02040503050406030204" pitchFamily="18" charset="0"/>
                                          <a:cs typeface="Cambria Math" panose="02040503050406030204" pitchFamily="18" charset="0"/>
                                          <a:sym typeface="+mn-ea"/>
                                        </a:rPr>
                                        <m:t>2</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2</m:t>
                                  </m:r>
                                </m:num>
                                <m:den>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𝑧</m:t>
                                      </m:r>
                                      <m:r>
                                        <a:rPr lang="en-US" altLang="pt-BR" sz="2800" i="1" baseline="-25000" dirty="0" smtClean="0">
                                          <a:solidFill>
                                            <a:schemeClr val="tx1"/>
                                          </a:solidFill>
                                          <a:latin typeface="Cambria Math" panose="02040503050406030204" pitchFamily="18" charset="0"/>
                                          <a:cs typeface="Cambria Math" panose="02040503050406030204" pitchFamily="18" charset="0"/>
                                          <a:sym typeface="+mn-ea"/>
                                        </a:rPr>
                                        <m:t>1</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2</m:t>
                                  </m:r>
                                </m:num>
                                <m:den>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𝑧</m:t>
                                      </m:r>
                                      <m:r>
                                        <a:rPr lang="en-US" altLang="pt-BR" sz="2800" i="1" baseline="-25000" dirty="0" smtClean="0">
                                          <a:solidFill>
                                            <a:schemeClr val="tx1"/>
                                          </a:solidFill>
                                          <a:latin typeface="Cambria Math" panose="02040503050406030204" pitchFamily="18" charset="0"/>
                                          <a:cs typeface="Cambria Math" panose="02040503050406030204" pitchFamily="18" charset="0"/>
                                          <a:sym typeface="+mn-ea"/>
                                        </a:rPr>
                                        <m:t>2</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den>
                              </m:f>
                            </m:e>
                          </m:rad>
                        </m:den>
                      </m:f>
                    </m:oMath>
                  </m:oMathPara>
                </a14:m>
                <a:endParaRPr lang="en-US" altLang="pt-BR" sz="28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3162300" y="3232785"/>
                <a:ext cx="6595110" cy="1428750"/>
              </a:xfrm>
              <a:prstGeom prst="rect">
                <a:avLst/>
              </a:prstGeom>
              <a:blipFill rotWithShape="1">
                <a:blip r:embed="rId1"/>
                <a:stretch>
                  <a:fillRect b="-889"/>
                </a:stretch>
              </a:blipFill>
              <a:ln w="44450">
                <a:noFill/>
              </a:ln>
            </p:spPr>
            <p:txBody>
              <a:bodyPr/>
              <a:lstStyle/>
              <a:p>
                <a:r>
                  <a:rPr lang="pt-BR" altLang="en-US">
                    <a:noFill/>
                  </a:rPr>
                  <a:t> </a:t>
                </a:r>
              </a:p>
            </p:txBody>
          </p:sp>
        </mc:Fallback>
      </mc:AlternateContent>
      <p:sp>
        <p:nvSpPr>
          <p:cNvPr id="14" name="CaixaDeTexto 14"/>
          <p:cNvSpPr txBox="1"/>
          <p:nvPr/>
        </p:nvSpPr>
        <p:spPr>
          <a:xfrm>
            <a:off x="585470" y="4756785"/>
            <a:ext cx="11285855" cy="1814830"/>
          </a:xfrm>
          <a:prstGeom prst="rect">
            <a:avLst/>
          </a:prstGeom>
          <a:solidFill>
            <a:schemeClr val="bg1"/>
          </a:solidFill>
        </p:spPr>
        <p:txBody>
          <a:bodyPr wrap="square" rtlCol="0">
            <a:spAutoFit/>
          </a:bodyPr>
          <a:p>
            <a:pPr algn="ctr"/>
            <a:r>
              <a:rPr lang="pt-BR" sz="2800" b="1" dirty="0" smtClean="0">
                <a:latin typeface="Comic Sans MS" panose="030F0702030302020204" pitchFamily="66" charset="0"/>
                <a:cs typeface="Comic Sans MS" panose="030F0702030302020204" pitchFamily="66" charset="0"/>
                <a:sym typeface="+mn-ea"/>
              </a:rPr>
              <a:t>onde z</a:t>
            </a:r>
            <a:r>
              <a:rPr lang="pt-BR" sz="2800" b="1" baseline="-25000" dirty="0" smtClean="0">
                <a:latin typeface="Comic Sans MS" panose="030F0702030302020204" pitchFamily="66" charset="0"/>
                <a:cs typeface="Comic Sans MS" panose="030F0702030302020204" pitchFamily="66" charset="0"/>
                <a:sym typeface="+mn-ea"/>
              </a:rPr>
              <a:t>1</a:t>
            </a:r>
            <a:r>
              <a:rPr lang="pt-BR" sz="2800" b="1" dirty="0" smtClean="0">
                <a:latin typeface="Comic Sans MS" panose="030F0702030302020204" pitchFamily="66" charset="0"/>
                <a:cs typeface="Comic Sans MS" panose="030F0702030302020204" pitchFamily="66" charset="0"/>
                <a:sym typeface="+mn-ea"/>
              </a:rPr>
              <a:t> e z</a:t>
            </a:r>
            <a:r>
              <a:rPr lang="pt-BR" sz="2800" b="1" baseline="-25000" dirty="0" smtClean="0">
                <a:latin typeface="Comic Sans MS" panose="030F0702030302020204" pitchFamily="66" charset="0"/>
                <a:cs typeface="Comic Sans MS" panose="030F0702030302020204" pitchFamily="66" charset="0"/>
                <a:sym typeface="+mn-ea"/>
              </a:rPr>
              <a:t>2</a:t>
            </a:r>
            <a:r>
              <a:rPr lang="pt-BR" sz="2800" b="1" dirty="0" smtClean="0">
                <a:latin typeface="Comic Sans MS" panose="030F0702030302020204" pitchFamily="66" charset="0"/>
                <a:cs typeface="Comic Sans MS" panose="030F0702030302020204" pitchFamily="66" charset="0"/>
                <a:sym typeface="+mn-ea"/>
              </a:rPr>
              <a:t> são os zeros menores</a:t>
            </a:r>
            <a:endParaRPr lang="pt-BR" sz="2800" b="1" dirty="0" smtClean="0">
              <a:latin typeface="Comic Sans MS" panose="030F0702030302020204" pitchFamily="66" charset="0"/>
              <a:cs typeface="Comic Sans MS" panose="030F0702030302020204" pitchFamily="66" charset="0"/>
              <a:sym typeface="+mn-ea"/>
            </a:endParaRPr>
          </a:p>
          <a:p>
            <a:pPr algn="ctr"/>
            <a:r>
              <a:rPr lang="pt-BR" sz="2800" b="1" dirty="0" smtClean="0">
                <a:latin typeface="Comic Sans MS" panose="030F0702030302020204" pitchFamily="66" charset="0"/>
                <a:cs typeface="Comic Sans MS" panose="030F0702030302020204" pitchFamily="66" charset="0"/>
                <a:sym typeface="+mn-ea"/>
              </a:rPr>
              <a:t> </a:t>
            </a:r>
            <a:endParaRPr lang="pt-BR" sz="2800" b="1" dirty="0" smtClean="0">
              <a:latin typeface="Comic Sans MS" panose="030F0702030302020204" pitchFamily="66" charset="0"/>
              <a:cs typeface="Comic Sans MS" panose="030F0702030302020204" pitchFamily="66" charset="0"/>
              <a:sym typeface="+mn-ea"/>
            </a:endParaRPr>
          </a:p>
          <a:p>
            <a:pPr algn="l"/>
            <a:r>
              <a:rPr lang="pt-BR" sz="2800" b="1" dirty="0" smtClean="0">
                <a:solidFill>
                  <a:schemeClr val="tx1"/>
                </a:solidFill>
                <a:latin typeface="Comic Sans MS" panose="030F0702030302020204" pitchFamily="66" charset="0"/>
                <a:cs typeface="Comic Sans MS" panose="030F0702030302020204" pitchFamily="66" charset="0"/>
              </a:rPr>
              <a:t>3. A expressão acima pode ser generalizada para outros casos com mais polos dominates.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4" name="Freeform 63"/>
          <p:cNvSpPr/>
          <p:nvPr/>
        </p:nvSpPr>
        <p:spPr>
          <a:xfrm>
            <a:off x="6014085" y="2827020"/>
            <a:ext cx="1110615" cy="3351530"/>
          </a:xfrm>
          <a:custGeom>
            <a:avLst/>
            <a:gdLst>
              <a:gd name="connisteX0" fmla="*/ 326683 w 1291133"/>
              <a:gd name="connsiteY0" fmla="*/ 44380 h 3351643"/>
              <a:gd name="connisteX1" fmla="*/ 971843 w 1291133"/>
              <a:gd name="connsiteY1" fmla="*/ 76130 h 3351643"/>
              <a:gd name="connisteX2" fmla="*/ 1247433 w 1291133"/>
              <a:gd name="connsiteY2" fmla="*/ 827335 h 3351643"/>
              <a:gd name="connisteX3" fmla="*/ 1014388 w 1291133"/>
              <a:gd name="connsiteY3" fmla="*/ 2054790 h 3351643"/>
              <a:gd name="connisteX4" fmla="*/ 1289343 w 1291133"/>
              <a:gd name="connsiteY4" fmla="*/ 2795835 h 3351643"/>
              <a:gd name="connisteX5" fmla="*/ 876593 w 1291133"/>
              <a:gd name="connsiteY5" fmla="*/ 3303835 h 3351643"/>
              <a:gd name="connisteX6" fmla="*/ 82843 w 1291133"/>
              <a:gd name="connsiteY6" fmla="*/ 3187630 h 3351643"/>
              <a:gd name="connisteX7" fmla="*/ 93638 w 1291133"/>
              <a:gd name="connsiteY7" fmla="*/ 2351335 h 3351643"/>
              <a:gd name="connisteX8" fmla="*/ 411138 w 1291133"/>
              <a:gd name="connsiteY8" fmla="*/ 1589335 h 3351643"/>
              <a:gd name="connisteX9" fmla="*/ 93638 w 1291133"/>
              <a:gd name="connsiteY9" fmla="*/ 700335 h 3351643"/>
              <a:gd name="connisteX10" fmla="*/ 146343 w 1291133"/>
              <a:gd name="connsiteY10" fmla="*/ 107880 h 3351643"/>
              <a:gd name="connisteX11" fmla="*/ 379388 w 1291133"/>
              <a:gd name="connsiteY11" fmla="*/ 22790 h 3351643"/>
              <a:gd name="connisteX12" fmla="*/ 379388 w 1291133"/>
              <a:gd name="connsiteY12" fmla="*/ 22790 h 3351643"/>
              <a:gd name="connisteX13" fmla="*/ 326683 w 1291133"/>
              <a:gd name="connsiteY13" fmla="*/ 44380 h 335164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1291134" h="3351644">
                <a:moveTo>
                  <a:pt x="326684" y="44380"/>
                </a:moveTo>
                <a:cubicBezTo>
                  <a:pt x="445429" y="55175"/>
                  <a:pt x="787694" y="-80715"/>
                  <a:pt x="971844" y="76130"/>
                </a:cubicBezTo>
                <a:cubicBezTo>
                  <a:pt x="1155994" y="232975"/>
                  <a:pt x="1239179" y="431730"/>
                  <a:pt x="1247434" y="827335"/>
                </a:cubicBezTo>
                <a:cubicBezTo>
                  <a:pt x="1255689" y="1222940"/>
                  <a:pt x="1006134" y="1661090"/>
                  <a:pt x="1014389" y="2054790"/>
                </a:cubicBezTo>
                <a:cubicBezTo>
                  <a:pt x="1022644" y="2448490"/>
                  <a:pt x="1316649" y="2546280"/>
                  <a:pt x="1289344" y="2795835"/>
                </a:cubicBezTo>
                <a:cubicBezTo>
                  <a:pt x="1262039" y="3045390"/>
                  <a:pt x="1117894" y="3225730"/>
                  <a:pt x="876594" y="3303835"/>
                </a:cubicBezTo>
                <a:cubicBezTo>
                  <a:pt x="635294" y="3381940"/>
                  <a:pt x="239689" y="3378130"/>
                  <a:pt x="82844" y="3187630"/>
                </a:cubicBezTo>
                <a:cubicBezTo>
                  <a:pt x="-74001" y="2997130"/>
                  <a:pt x="28234" y="2670740"/>
                  <a:pt x="93639" y="2351335"/>
                </a:cubicBezTo>
                <a:cubicBezTo>
                  <a:pt x="159044" y="2031930"/>
                  <a:pt x="411139" y="1919535"/>
                  <a:pt x="411139" y="1589335"/>
                </a:cubicBezTo>
                <a:cubicBezTo>
                  <a:pt x="411139" y="1259135"/>
                  <a:pt x="146344" y="996880"/>
                  <a:pt x="93639" y="700335"/>
                </a:cubicBezTo>
                <a:cubicBezTo>
                  <a:pt x="40934" y="403790"/>
                  <a:pt x="89194" y="243135"/>
                  <a:pt x="146344" y="107880"/>
                </a:cubicBezTo>
                <a:cubicBezTo>
                  <a:pt x="203494" y="-27375"/>
                  <a:pt x="333034" y="39935"/>
                  <a:pt x="379389" y="22790"/>
                </a:cubicBezTo>
                <a:cubicBezTo>
                  <a:pt x="425744" y="5645"/>
                  <a:pt x="390184" y="18345"/>
                  <a:pt x="379389" y="22790"/>
                </a:cubicBezTo>
                <a:cubicBezTo>
                  <a:pt x="368594" y="27235"/>
                  <a:pt x="207939" y="33585"/>
                  <a:pt x="326684" y="44380"/>
                </a:cubicBezTo>
                <a:close/>
              </a:path>
            </a:pathLst>
          </a:custGeom>
          <a:solidFill>
            <a:schemeClr val="accent4">
              <a:lumMod val="20000"/>
              <a:lumOff val="80000"/>
              <a:alpha val="45000"/>
            </a:schemeClr>
          </a:solidFill>
          <a:ln>
            <a:solidFill>
              <a:srgbClr val="F7FD9D">
                <a:alpha val="17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 name="Slide Number Placeholder 1"/>
          <p:cNvSpPr>
            <a:spLocks noGrp="1"/>
          </p:cNvSpPr>
          <p:nvPr>
            <p:ph type="sldNum" sz="quarter" idx="12"/>
          </p:nvPr>
        </p:nvSpPr>
        <p:spPr>
          <a:xfrm>
            <a:off x="9279890" y="6179820"/>
            <a:ext cx="2743200" cy="365125"/>
          </a:xfrm>
        </p:spPr>
        <p:txBody>
          <a:bodyPr/>
          <a:p>
            <a:fld id="{74F297BB-B745-4CAB-BE1D-CE4C89382949}" type="slidenum">
              <a:rPr lang="pt-BR" smtClean="0"/>
            </a:fld>
            <a:endParaRPr lang="pt-BR"/>
          </a:p>
        </p:txBody>
      </p:sp>
      <p:sp>
        <p:nvSpPr>
          <p:cNvPr id="3" name="CaixaDeTexto 14"/>
          <p:cNvSpPr txBox="1"/>
          <p:nvPr/>
        </p:nvSpPr>
        <p:spPr>
          <a:xfrm>
            <a:off x="453390" y="479425"/>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Vamos analisar o comportamento do circuito abaixo em frequência. A partir dele vamos aprender como deve ser feita a analise de outros circuito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2" name="Group 21"/>
          <p:cNvGrpSpPr/>
          <p:nvPr/>
        </p:nvGrpSpPr>
        <p:grpSpPr>
          <a:xfrm>
            <a:off x="4102457" y="2224156"/>
            <a:ext cx="6625233" cy="3819774"/>
            <a:chOff x="4223" y="3992"/>
            <a:chExt cx="9315" cy="5221"/>
          </a:xfrm>
        </p:grpSpPr>
        <p:grpSp>
          <p:nvGrpSpPr>
            <p:cNvPr id="4" name="Grupo 1"/>
            <p:cNvGrpSpPr/>
            <p:nvPr/>
          </p:nvGrpSpPr>
          <p:grpSpPr>
            <a:xfrm>
              <a:off x="5416" y="3992"/>
              <a:ext cx="8090" cy="5221"/>
              <a:chOff x="3298" y="4190"/>
              <a:chExt cx="6426" cy="5751"/>
            </a:xfrm>
          </p:grpSpPr>
          <p:grpSp>
            <p:nvGrpSpPr>
              <p:cNvPr id="13" name="Grupo 12"/>
              <p:cNvGrpSpPr/>
              <p:nvPr/>
            </p:nvGrpSpPr>
            <p:grpSpPr>
              <a:xfrm>
                <a:off x="3465" y="4190"/>
                <a:ext cx="6259" cy="5751"/>
                <a:chOff x="2202" y="4279"/>
                <a:chExt cx="5666" cy="5188"/>
              </a:xfrm>
            </p:grpSpPr>
            <p:grpSp>
              <p:nvGrpSpPr>
                <p:cNvPr id="21" name="Grupo 20"/>
                <p:cNvGrpSpPr/>
                <p:nvPr/>
              </p:nvGrpSpPr>
              <p:grpSpPr>
                <a:xfrm rot="0">
                  <a:off x="4709" y="6223"/>
                  <a:ext cx="461" cy="2242"/>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317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34" name="Grupo 33"/>
                <p:cNvGrpSpPr/>
                <p:nvPr/>
              </p:nvGrpSpPr>
              <p:grpSpPr>
                <a:xfrm>
                  <a:off x="2202" y="4279"/>
                  <a:ext cx="4804" cy="5188"/>
                  <a:chOff x="5984" y="3520"/>
                  <a:chExt cx="6920" cy="6593"/>
                </a:xfrm>
              </p:grpSpPr>
              <p:cxnSp>
                <p:nvCxnSpPr>
                  <p:cNvPr id="35" name="Conector Reto 34"/>
                  <p:cNvCxnSpPr/>
                  <p:nvPr/>
                </p:nvCxnSpPr>
                <p:spPr>
                  <a:xfrm rot="5400000">
                    <a:off x="9824" y="8354"/>
                    <a:ext cx="86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49" y="6244"/>
                    <a:ext cx="15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8130" y="3520"/>
                    <a:ext cx="2164" cy="795"/>
                  </a:xfrm>
                  <a:prstGeom prst="rect">
                    <a:avLst/>
                  </a:prstGeom>
                  <a:noFill/>
                </p:spPr>
                <p:txBody>
                  <a:bodyPr wrap="square" rtlCol="0">
                    <a:spAutoFit/>
                  </a:bodyPr>
                  <a:p>
                    <a:r>
                      <a:rPr lang="pt-BR" sz="2400" dirty="0" smtClean="0"/>
                      <a:t>V</a:t>
                    </a:r>
                    <a:r>
                      <a:rPr lang="pt-BR" sz="2400" baseline="-25000" dirty="0" smtClean="0"/>
                      <a:t>DD</a:t>
                    </a:r>
                    <a:r>
                      <a:rPr lang="pt-BR" sz="2400" dirty="0" smtClean="0"/>
                      <a:t>=20V</a:t>
                    </a:r>
                    <a:r>
                      <a:rPr lang="pt-BR" sz="2400" dirty="0" smtClean="0"/>
                      <a:t> </a:t>
                    </a:r>
                    <a:endParaRPr lang="pt-BR" sz="2400" dirty="0" smtClean="0"/>
                  </a:p>
                </p:txBody>
              </p:sp>
              <p:grpSp>
                <p:nvGrpSpPr>
                  <p:cNvPr id="68" name="Grupo 67"/>
                  <p:cNvGrpSpPr/>
                  <p:nvPr/>
                </p:nvGrpSpPr>
                <p:grpSpPr>
                  <a:xfrm rot="5400000" flipH="1">
                    <a:off x="9438" y="9064"/>
                    <a:ext cx="1616" cy="370"/>
                    <a:chOff x="4172638" y="3524056"/>
                    <a:chExt cx="1025976" cy="255373"/>
                  </a:xfrm>
                </p:grpSpPr>
                <p:cxnSp>
                  <p:nvCxnSpPr>
                    <p:cNvPr id="69" name="Conector Reto 79"/>
                    <p:cNvCxnSpPr/>
                    <p:nvPr/>
                  </p:nvCxnSpPr>
                  <p:spPr>
                    <a:xfrm flipV="1">
                      <a:off x="4172638" y="3641255"/>
                      <a:ext cx="10259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6271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5689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30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5" name="Conector Reto 84"/>
                  <p:cNvCxnSpPr/>
                  <p:nvPr/>
                </p:nvCxnSpPr>
                <p:spPr>
                  <a:xfrm flipV="1">
                    <a:off x="12029" y="8821"/>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029" y="8965"/>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6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35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20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421" y="8236"/>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144"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421" y="8965"/>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84" y="7364"/>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7307" y="5805"/>
                  <a:ext cx="561" cy="6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3298" y="9084"/>
                <a:ext cx="1876" cy="60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r>
                  <a:rPr lang="pt-BR" altLang="en-US" sz="2000" dirty="0">
                    <a:latin typeface="Comic Sans MS" panose="030F0702030302020204" pitchFamily="66" charset="0"/>
                    <a:cs typeface="Comic Sans MS" panose="030F0702030302020204" pitchFamily="66" charset="0"/>
                    <a:sym typeface="+mn-ea"/>
                  </a:rPr>
                  <a:t>=</a:t>
                </a:r>
                <a:r>
                  <a:rPr lang="pt-BR" altLang="en-US" sz="2000" dirty="0">
                    <a:latin typeface="Comic Sans MS" panose="030F0702030302020204" pitchFamily="66" charset="0"/>
                    <a:cs typeface="Comic Sans MS" panose="030F0702030302020204" pitchFamily="66" charset="0"/>
                  </a:rPr>
                  <a:t>0.6M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52" name="Caixa de Texto 23"/>
              <p:cNvSpPr txBox="1"/>
              <p:nvPr/>
            </p:nvSpPr>
            <p:spPr>
              <a:xfrm>
                <a:off x="6745" y="5132"/>
                <a:ext cx="1700" cy="69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 </a:t>
                </a:r>
                <a:r>
                  <a:rPr lang="pt-BR" altLang="en-US" sz="2400" dirty="0">
                    <a:latin typeface="Comic Sans MS" panose="030F0702030302020204" pitchFamily="66" charset="0"/>
                    <a:cs typeface="Comic Sans MS" panose="030F0702030302020204" pitchFamily="66" charset="0"/>
                  </a:rPr>
                  <a:t>=5k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grpSp>
          <p:nvGrpSpPr>
            <p:cNvPr id="9" name="Group 8"/>
            <p:cNvGrpSpPr/>
            <p:nvPr/>
          </p:nvGrpSpPr>
          <p:grpSpPr>
            <a:xfrm>
              <a:off x="11114" y="5817"/>
              <a:ext cx="2138" cy="699"/>
              <a:chOff x="13825" y="4542"/>
              <a:chExt cx="2138" cy="699"/>
            </a:xfrm>
          </p:grpSpPr>
          <p:cxnSp>
            <p:nvCxnSpPr>
              <p:cNvPr id="5" name="Conector Reto 44"/>
              <p:cNvCxnSpPr/>
              <p:nvPr/>
            </p:nvCxnSpPr>
            <p:spPr>
              <a:xfrm>
                <a:off x="1465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13091" y="6175"/>
              <a:ext cx="357" cy="2494"/>
              <a:chOff x="15541" y="5658"/>
              <a:chExt cx="357" cy="2494"/>
            </a:xfrm>
          </p:grpSpPr>
          <p:cxnSp>
            <p:nvCxnSpPr>
              <p:cNvPr id="1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 name="Conector Reto 90"/>
            <p:cNvCxnSpPr/>
            <p:nvPr/>
          </p:nvCxnSpPr>
          <p:spPr>
            <a:xfrm>
              <a:off x="13001" y="8644"/>
              <a:ext cx="53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9735" y="8304"/>
              <a:ext cx="2005" cy="545"/>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r>
                <a:rPr lang="pt-BR" altLang="en-US" sz="2000" dirty="0">
                  <a:latin typeface="Comic Sans MS" panose="030F0702030302020204" pitchFamily="66" charset="0"/>
                  <a:cs typeface="Comic Sans MS" panose="030F0702030302020204" pitchFamily="66" charset="0"/>
                </a:rPr>
                <a:t>=4k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16" name="Caixa de Texto 23"/>
            <p:cNvSpPr txBox="1"/>
            <p:nvPr/>
          </p:nvSpPr>
          <p:spPr>
            <a:xfrm>
              <a:off x="5102" y="5124"/>
              <a:ext cx="2838" cy="545"/>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r>
                <a:rPr lang="pt-BR" altLang="en-US" sz="2000" dirty="0">
                  <a:latin typeface="Comic Sans MS" panose="030F0702030302020204" pitchFamily="66" charset="0"/>
                  <a:cs typeface="Comic Sans MS" panose="030F0702030302020204" pitchFamily="66" charset="0"/>
                  <a:sym typeface="+mn-ea"/>
                </a:rPr>
                <a:t>=1</a:t>
              </a:r>
              <a:r>
                <a:rPr lang="pt-BR" altLang="en-US" sz="2000" dirty="0">
                  <a:latin typeface="Comic Sans MS" panose="030F0702030302020204" pitchFamily="66" charset="0"/>
                  <a:cs typeface="Comic Sans MS" panose="030F0702030302020204" pitchFamily="66" charset="0"/>
                </a:rPr>
                <a:t>.4M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grpSp>
          <p:nvGrpSpPr>
            <p:cNvPr id="17" name="Group 16"/>
            <p:cNvGrpSpPr/>
            <p:nvPr/>
          </p:nvGrpSpPr>
          <p:grpSpPr>
            <a:xfrm rot="16200000">
              <a:off x="5291" y="5783"/>
              <a:ext cx="357" cy="2494"/>
              <a:chOff x="15541" y="5658"/>
              <a:chExt cx="357" cy="2494"/>
            </a:xfrm>
          </p:grpSpPr>
          <p:cxnSp>
            <p:nvCxnSpPr>
              <p:cNvPr id="18"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sp>
        <p:nvSpPr>
          <p:cNvPr id="36" name="Freeform 35"/>
          <p:cNvSpPr/>
          <p:nvPr/>
        </p:nvSpPr>
        <p:spPr>
          <a:xfrm>
            <a:off x="7680325" y="4435475"/>
            <a:ext cx="550545" cy="518160"/>
          </a:xfrm>
          <a:custGeom>
            <a:avLst/>
            <a:gdLst>
              <a:gd name="connisteX0" fmla="*/ 0 w 550545"/>
              <a:gd name="connsiteY0" fmla="*/ 0 h 518160"/>
              <a:gd name="connisteX1" fmla="*/ 550545 w 550545"/>
              <a:gd name="connsiteY1" fmla="*/ 0 h 518160"/>
              <a:gd name="connisteX2" fmla="*/ 539750 w 550545"/>
              <a:gd name="connsiteY2" fmla="*/ 518160 h 518160"/>
              <a:gd name="connisteX3" fmla="*/ 528955 w 550545"/>
              <a:gd name="connsiteY3" fmla="*/ 518160 h 518160"/>
            </a:gdLst>
            <a:ahLst/>
            <a:cxnLst>
              <a:cxn ang="0">
                <a:pos x="connisteX0" y="connsiteY0"/>
              </a:cxn>
              <a:cxn ang="0">
                <a:pos x="connisteX1" y="connsiteY1"/>
              </a:cxn>
              <a:cxn ang="0">
                <a:pos x="connisteX2" y="connsiteY2"/>
              </a:cxn>
              <a:cxn ang="0">
                <a:pos x="connisteX3" y="connsiteY3"/>
              </a:cxn>
            </a:cxnLst>
            <a:rect l="l" t="t" r="r" b="b"/>
            <a:pathLst>
              <a:path w="550545" h="518160">
                <a:moveTo>
                  <a:pt x="0" y="0"/>
                </a:moveTo>
                <a:lnTo>
                  <a:pt x="550545" y="0"/>
                </a:lnTo>
                <a:lnTo>
                  <a:pt x="539750" y="518160"/>
                </a:lnTo>
                <a:lnTo>
                  <a:pt x="528955" y="51816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31" name="Conector Reto 37"/>
          <p:cNvCxnSpPr/>
          <p:nvPr/>
        </p:nvCxnSpPr>
        <p:spPr>
          <a:xfrm>
            <a:off x="3648710" y="52381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3850005" y="52381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3826510" y="44354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3815715" y="445897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989070" y="449262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3602355" y="453136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3989070" y="3824605"/>
            <a:ext cx="1845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r>
              <a:rPr lang="pt-BR" altLang="en-US" sz="2000" dirty="0">
                <a:latin typeface="Comic Sans MS" panose="030F0702030302020204" pitchFamily="66" charset="0"/>
                <a:cs typeface="Comic Sans MS" panose="030F0702030302020204" pitchFamily="66" charset="0"/>
                <a:sym typeface="+mn-ea"/>
              </a:rPr>
              <a:t>=1</a:t>
            </a:r>
            <a:r>
              <a:rPr lang="pt-BR" altLang="en-US" sz="2000" dirty="0">
                <a:latin typeface="Comic Sans MS" panose="030F0702030302020204" pitchFamily="66" charset="0"/>
                <a:cs typeface="Comic Sans MS" panose="030F0702030302020204" pitchFamily="66" charset="0"/>
              </a:rPr>
              <a:t>00k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10556875" y="4642485"/>
            <a:ext cx="13290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r>
              <a:rPr lang="pt-BR" altLang="en-US" sz="2000" dirty="0">
                <a:latin typeface="Comic Sans MS" panose="030F0702030302020204" pitchFamily="66" charset="0"/>
                <a:cs typeface="Comic Sans MS" panose="030F0702030302020204" pitchFamily="66" charset="0"/>
                <a:sym typeface="+mn-ea"/>
              </a:rPr>
              <a:t>=1</a:t>
            </a:r>
            <a:r>
              <a:rPr lang="pt-BR" altLang="en-US" sz="2000" dirty="0">
                <a:latin typeface="Comic Sans MS" panose="030F0702030302020204" pitchFamily="66" charset="0"/>
                <a:cs typeface="Comic Sans MS" panose="030F0702030302020204" pitchFamily="66" charset="0"/>
              </a:rPr>
              <a:t>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9222740" y="310324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5616575" y="372300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1" name="CaixaDeTexto 47"/>
          <p:cNvSpPr txBox="1"/>
          <p:nvPr/>
        </p:nvSpPr>
        <p:spPr>
          <a:xfrm>
            <a:off x="9487535" y="480441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Freeform 61"/>
          <p:cNvSpPr/>
          <p:nvPr/>
        </p:nvSpPr>
        <p:spPr>
          <a:xfrm>
            <a:off x="3411220" y="3286760"/>
            <a:ext cx="1407795" cy="1062990"/>
          </a:xfrm>
          <a:custGeom>
            <a:avLst/>
            <a:gdLst>
              <a:gd name="connisteX0" fmla="*/ 1407795 w 1407795"/>
              <a:gd name="connsiteY0" fmla="*/ 1058545 h 1062936"/>
              <a:gd name="connisteX1" fmla="*/ 560705 w 1407795"/>
              <a:gd name="connsiteY1" fmla="*/ 974090 h 1062936"/>
              <a:gd name="connisteX2" fmla="*/ 666750 w 1407795"/>
              <a:gd name="connsiteY2" fmla="*/ 423545 h 1062936"/>
              <a:gd name="connisteX3" fmla="*/ 0 w 1407795"/>
              <a:gd name="connsiteY3" fmla="*/ 0 h 1062936"/>
            </a:gdLst>
            <a:ahLst/>
            <a:cxnLst>
              <a:cxn ang="0">
                <a:pos x="connisteX0" y="connsiteY0"/>
              </a:cxn>
              <a:cxn ang="0">
                <a:pos x="connisteX1" y="connsiteY1"/>
              </a:cxn>
              <a:cxn ang="0">
                <a:pos x="connisteX2" y="connsiteY2"/>
              </a:cxn>
              <a:cxn ang="0">
                <a:pos x="connisteX3" y="connsiteY3"/>
              </a:cxn>
            </a:cxnLst>
            <a:rect l="l" t="t" r="r" b="b"/>
            <a:pathLst>
              <a:path w="1407795" h="1062936">
                <a:moveTo>
                  <a:pt x="1407795" y="1058545"/>
                </a:moveTo>
                <a:cubicBezTo>
                  <a:pt x="1236345" y="1052830"/>
                  <a:pt x="708660" y="1101090"/>
                  <a:pt x="560705" y="974090"/>
                </a:cubicBezTo>
                <a:cubicBezTo>
                  <a:pt x="412750" y="847090"/>
                  <a:pt x="779145" y="618490"/>
                  <a:pt x="666750" y="423545"/>
                </a:cubicBezTo>
                <a:cubicBezTo>
                  <a:pt x="554355" y="228600"/>
                  <a:pt x="135255" y="73660"/>
                  <a:pt x="0" y="0"/>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reeform 62"/>
          <p:cNvSpPr/>
          <p:nvPr/>
        </p:nvSpPr>
        <p:spPr>
          <a:xfrm>
            <a:off x="4137025" y="4531360"/>
            <a:ext cx="1630045" cy="1163955"/>
          </a:xfrm>
          <a:custGeom>
            <a:avLst/>
            <a:gdLst>
              <a:gd name="connisteX0" fmla="*/ 1630045 w 1630045"/>
              <a:gd name="connsiteY0" fmla="*/ 0 h 1163955"/>
              <a:gd name="connisteX1" fmla="*/ 952500 w 1630045"/>
              <a:gd name="connsiteY1" fmla="*/ 147955 h 1163955"/>
              <a:gd name="connisteX2" fmla="*/ 1122045 w 1630045"/>
              <a:gd name="connsiteY2" fmla="*/ 550545 h 1163955"/>
              <a:gd name="connisteX3" fmla="*/ 0 w 1630045"/>
              <a:gd name="connsiteY3" fmla="*/ 1163955 h 1163955"/>
            </a:gdLst>
            <a:ahLst/>
            <a:cxnLst>
              <a:cxn ang="0">
                <a:pos x="connisteX0" y="connsiteY0"/>
              </a:cxn>
              <a:cxn ang="0">
                <a:pos x="connisteX1" y="connsiteY1"/>
              </a:cxn>
              <a:cxn ang="0">
                <a:pos x="connisteX2" y="connsiteY2"/>
              </a:cxn>
              <a:cxn ang="0">
                <a:pos x="connisteX3" y="connsiteY3"/>
              </a:cxn>
            </a:cxnLst>
            <a:rect l="l" t="t" r="r" b="b"/>
            <a:pathLst>
              <a:path w="1630045" h="1163955">
                <a:moveTo>
                  <a:pt x="1630045" y="0"/>
                </a:moveTo>
                <a:cubicBezTo>
                  <a:pt x="1490980" y="21590"/>
                  <a:pt x="1054100" y="38100"/>
                  <a:pt x="952500" y="147955"/>
                </a:cubicBezTo>
                <a:cubicBezTo>
                  <a:pt x="850900" y="257810"/>
                  <a:pt x="1312545" y="347345"/>
                  <a:pt x="1122045" y="550545"/>
                </a:cubicBezTo>
                <a:cubicBezTo>
                  <a:pt x="931545" y="753745"/>
                  <a:pt x="227965" y="1049020"/>
                  <a:pt x="0" y="116395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5" name="CaixaDeTexto 47"/>
          <p:cNvSpPr txBox="1"/>
          <p:nvPr/>
        </p:nvSpPr>
        <p:spPr>
          <a:xfrm>
            <a:off x="2422525" y="2556510"/>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impedancia da fonte Vi</a:t>
            </a:r>
            <a:r>
              <a:rPr lang="pt-BR" sz="2400" dirty="0" smtClean="0"/>
              <a:t> </a:t>
            </a:r>
            <a:endParaRPr lang="pt-BR" sz="2400" dirty="0" smtClean="0"/>
          </a:p>
        </p:txBody>
      </p:sp>
      <p:sp>
        <p:nvSpPr>
          <p:cNvPr id="66" name="CaixaDeTexto 47"/>
          <p:cNvSpPr txBox="1"/>
          <p:nvPr/>
        </p:nvSpPr>
        <p:spPr>
          <a:xfrm>
            <a:off x="2790190" y="5622925"/>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entrada</a:t>
            </a:r>
            <a:endParaRPr lang="pt-BR" dirty="0" smtClean="0">
              <a:latin typeface="Comic Sans MS" panose="030F0702030302020204" pitchFamily="66" charset="0"/>
              <a:cs typeface="Comic Sans MS" panose="030F0702030302020204" pitchFamily="66" charset="0"/>
            </a:endParaRPr>
          </a:p>
        </p:txBody>
      </p:sp>
      <p:sp>
        <p:nvSpPr>
          <p:cNvPr id="67" name="Freeform 66"/>
          <p:cNvSpPr/>
          <p:nvPr/>
        </p:nvSpPr>
        <p:spPr>
          <a:xfrm>
            <a:off x="5441315" y="2143125"/>
            <a:ext cx="889000" cy="815340"/>
          </a:xfrm>
          <a:custGeom>
            <a:avLst/>
            <a:gdLst>
              <a:gd name="connisteX0" fmla="*/ 889000 w 889000"/>
              <a:gd name="connsiteY0" fmla="*/ 815340 h 815340"/>
              <a:gd name="connisteX1" fmla="*/ 168910 w 889000"/>
              <a:gd name="connsiteY1" fmla="*/ 677545 h 815340"/>
              <a:gd name="connisteX2" fmla="*/ 274955 w 889000"/>
              <a:gd name="connsiteY2" fmla="*/ 127000 h 815340"/>
              <a:gd name="connisteX3" fmla="*/ 0 w 889000"/>
              <a:gd name="connsiteY3" fmla="*/ 0 h 815340"/>
            </a:gdLst>
            <a:ahLst/>
            <a:cxnLst>
              <a:cxn ang="0">
                <a:pos x="connisteX0" y="connsiteY0"/>
              </a:cxn>
              <a:cxn ang="0">
                <a:pos x="connisteX1" y="connsiteY1"/>
              </a:cxn>
              <a:cxn ang="0">
                <a:pos x="connisteX2" y="connsiteY2"/>
              </a:cxn>
              <a:cxn ang="0">
                <a:pos x="connisteX3" y="connsiteY3"/>
              </a:cxn>
            </a:cxnLst>
            <a:rect l="l" t="t" r="r" b="b"/>
            <a:pathLst>
              <a:path w="889000" h="815340">
                <a:moveTo>
                  <a:pt x="889000" y="815340"/>
                </a:moveTo>
                <a:cubicBezTo>
                  <a:pt x="742950" y="798830"/>
                  <a:pt x="291465" y="815340"/>
                  <a:pt x="168910" y="677545"/>
                </a:cubicBezTo>
                <a:cubicBezTo>
                  <a:pt x="46355" y="539750"/>
                  <a:pt x="308610" y="262255"/>
                  <a:pt x="274955" y="127000"/>
                </a:cubicBezTo>
                <a:cubicBezTo>
                  <a:pt x="241300" y="-8255"/>
                  <a:pt x="57150" y="14605"/>
                  <a:pt x="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DeTexto 47"/>
          <p:cNvSpPr txBox="1"/>
          <p:nvPr/>
        </p:nvSpPr>
        <p:spPr>
          <a:xfrm>
            <a:off x="4137025" y="1833245"/>
            <a:ext cx="1479550" cy="36830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polarização</a:t>
            </a:r>
            <a:endParaRPr lang="pt-BR" dirty="0" smtClean="0">
              <a:latin typeface="Comic Sans MS" panose="030F0702030302020204" pitchFamily="66" charset="0"/>
              <a:cs typeface="Comic Sans MS" panose="030F0702030302020204" pitchFamily="66" charset="0"/>
            </a:endParaRPr>
          </a:p>
        </p:txBody>
      </p:sp>
      <p:sp>
        <p:nvSpPr>
          <p:cNvPr id="72" name="Freeform 71"/>
          <p:cNvSpPr/>
          <p:nvPr/>
        </p:nvSpPr>
        <p:spPr>
          <a:xfrm>
            <a:off x="9639935" y="2958465"/>
            <a:ext cx="720090" cy="711835"/>
          </a:xfrm>
          <a:custGeom>
            <a:avLst/>
            <a:gdLst>
              <a:gd name="connisteX0" fmla="*/ 0 w 720090"/>
              <a:gd name="connsiteY0" fmla="*/ 698500 h 711645"/>
              <a:gd name="connisteX1" fmla="*/ 264795 w 720090"/>
              <a:gd name="connsiteY1" fmla="*/ 656590 h 711645"/>
              <a:gd name="connisteX2" fmla="*/ 190500 w 720090"/>
              <a:gd name="connsiteY2" fmla="*/ 243840 h 711645"/>
              <a:gd name="connisteX3" fmla="*/ 720090 w 720090"/>
              <a:gd name="connsiteY3" fmla="*/ 0 h 711645"/>
            </a:gdLst>
            <a:ahLst/>
            <a:cxnLst>
              <a:cxn ang="0">
                <a:pos x="connisteX0" y="connsiteY0"/>
              </a:cxn>
              <a:cxn ang="0">
                <a:pos x="connisteX1" y="connsiteY1"/>
              </a:cxn>
              <a:cxn ang="0">
                <a:pos x="connisteX2" y="connsiteY2"/>
              </a:cxn>
              <a:cxn ang="0">
                <a:pos x="connisteX3" y="connsiteY3"/>
              </a:cxn>
            </a:cxnLst>
            <a:rect l="l" t="t" r="r" b="b"/>
            <a:pathLst>
              <a:path w="720090" h="711646">
                <a:moveTo>
                  <a:pt x="0" y="698500"/>
                </a:moveTo>
                <a:cubicBezTo>
                  <a:pt x="54610" y="698500"/>
                  <a:pt x="226695" y="747395"/>
                  <a:pt x="264795" y="656590"/>
                </a:cubicBezTo>
                <a:cubicBezTo>
                  <a:pt x="302895" y="565785"/>
                  <a:pt x="99695" y="375285"/>
                  <a:pt x="190500" y="243840"/>
                </a:cubicBezTo>
                <a:cubicBezTo>
                  <a:pt x="281305" y="112395"/>
                  <a:pt x="612775" y="40640"/>
                  <a:pt x="72009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1" name="CaixaDeTexto 47"/>
          <p:cNvSpPr txBox="1"/>
          <p:nvPr/>
        </p:nvSpPr>
        <p:spPr>
          <a:xfrm>
            <a:off x="10055860" y="2229485"/>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saida</a:t>
            </a:r>
            <a:endParaRPr lang="pt-BR" dirty="0" smtClean="0">
              <a:latin typeface="Comic Sans MS" panose="030F0702030302020204" pitchFamily="66" charset="0"/>
              <a:cs typeface="Comic Sans MS" panose="030F0702030302020204" pitchFamily="66" charset="0"/>
            </a:endParaRPr>
          </a:p>
        </p:txBody>
      </p:sp>
      <p:sp>
        <p:nvSpPr>
          <p:cNvPr id="83" name="Freeform 82"/>
          <p:cNvSpPr/>
          <p:nvPr/>
        </p:nvSpPr>
        <p:spPr>
          <a:xfrm>
            <a:off x="7259955" y="5429250"/>
            <a:ext cx="539750" cy="517525"/>
          </a:xfrm>
          <a:custGeom>
            <a:avLst/>
            <a:gdLst>
              <a:gd name="connisteX0" fmla="*/ 539750 w 539750"/>
              <a:gd name="connsiteY0" fmla="*/ 73320 h 517820"/>
              <a:gd name="connisteX1" fmla="*/ 52705 w 539750"/>
              <a:gd name="connsiteY1" fmla="*/ 9820 h 517820"/>
              <a:gd name="connisteX2" fmla="*/ 211455 w 539750"/>
              <a:gd name="connsiteY2" fmla="*/ 263820 h 517820"/>
              <a:gd name="connisteX3" fmla="*/ 0 w 539750"/>
              <a:gd name="connsiteY3" fmla="*/ 517820 h 517820"/>
            </a:gdLst>
            <a:ahLst/>
            <a:cxnLst>
              <a:cxn ang="0">
                <a:pos x="connisteX0" y="connsiteY0"/>
              </a:cxn>
              <a:cxn ang="0">
                <a:pos x="connisteX1" y="connsiteY1"/>
              </a:cxn>
              <a:cxn ang="0">
                <a:pos x="connisteX2" y="connsiteY2"/>
              </a:cxn>
              <a:cxn ang="0">
                <a:pos x="connisteX3" y="connsiteY3"/>
              </a:cxn>
            </a:cxnLst>
            <a:rect l="l" t="t" r="r" b="b"/>
            <a:pathLst>
              <a:path w="539750" h="517820">
                <a:moveTo>
                  <a:pt x="539750" y="73320"/>
                </a:moveTo>
                <a:cubicBezTo>
                  <a:pt x="439420" y="55540"/>
                  <a:pt x="118110" y="-28280"/>
                  <a:pt x="52705" y="9820"/>
                </a:cubicBezTo>
                <a:cubicBezTo>
                  <a:pt x="-12700" y="47920"/>
                  <a:pt x="222250" y="162220"/>
                  <a:pt x="211455" y="263820"/>
                </a:cubicBezTo>
                <a:cubicBezTo>
                  <a:pt x="200660" y="365420"/>
                  <a:pt x="45720" y="472100"/>
                  <a:pt x="0" y="51782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4" name="CaixaDeTexto 47"/>
          <p:cNvSpPr txBox="1"/>
          <p:nvPr/>
        </p:nvSpPr>
        <p:spPr>
          <a:xfrm>
            <a:off x="7047865" y="5861685"/>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aumenta a estabilidade</a:t>
            </a:r>
            <a:r>
              <a:rPr lang="pt-BR" sz="2400" dirty="0" smtClean="0"/>
              <a:t> </a:t>
            </a:r>
            <a:endParaRPr lang="pt-BR" sz="2400" dirty="0" smtClean="0"/>
          </a:p>
        </p:txBody>
      </p:sp>
      <p:sp>
        <p:nvSpPr>
          <p:cNvPr id="95" name="CaixaDeTexto 47"/>
          <p:cNvSpPr txBox="1"/>
          <p:nvPr/>
        </p:nvSpPr>
        <p:spPr>
          <a:xfrm>
            <a:off x="9801860" y="5593080"/>
            <a:ext cx="875665"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curto de R</a:t>
            </a:r>
            <a:r>
              <a:rPr lang="pt-BR" sz="2000" baseline="-25000" dirty="0" smtClean="0">
                <a:latin typeface="Comic Sans MS" panose="030F0702030302020204" pitchFamily="66" charset="0"/>
                <a:cs typeface="Comic Sans MS" panose="030F0702030302020204" pitchFamily="66" charset="0"/>
              </a:rPr>
              <a:t>S</a:t>
            </a:r>
            <a:r>
              <a:rPr lang="pt-BR" sz="2400" dirty="0" smtClean="0"/>
              <a:t> </a:t>
            </a:r>
            <a:endParaRPr lang="pt-BR" sz="2400" dirty="0" smtClean="0"/>
          </a:p>
        </p:txBody>
      </p:sp>
      <p:sp>
        <p:nvSpPr>
          <p:cNvPr id="96" name="Freeform 95"/>
          <p:cNvSpPr/>
          <p:nvPr/>
        </p:nvSpPr>
        <p:spPr>
          <a:xfrm>
            <a:off x="9547225" y="5438775"/>
            <a:ext cx="370840" cy="492760"/>
          </a:xfrm>
          <a:custGeom>
            <a:avLst/>
            <a:gdLst>
              <a:gd name="connisteX0" fmla="*/ 0 w 370840"/>
              <a:gd name="connsiteY0" fmla="*/ 16688 h 492938"/>
              <a:gd name="connisteX1" fmla="*/ 243840 w 370840"/>
              <a:gd name="connsiteY1" fmla="*/ 27483 h 492938"/>
              <a:gd name="connisteX2" fmla="*/ 180340 w 370840"/>
              <a:gd name="connsiteY2" fmla="*/ 281483 h 492938"/>
              <a:gd name="connisteX3" fmla="*/ 370840 w 370840"/>
              <a:gd name="connsiteY3" fmla="*/ 492938 h 492938"/>
            </a:gdLst>
            <a:ahLst/>
            <a:cxnLst>
              <a:cxn ang="0">
                <a:pos x="connisteX0" y="connsiteY0"/>
              </a:cxn>
              <a:cxn ang="0">
                <a:pos x="connisteX1" y="connsiteY1"/>
              </a:cxn>
              <a:cxn ang="0">
                <a:pos x="connisteX2" y="connsiteY2"/>
              </a:cxn>
              <a:cxn ang="0">
                <a:pos x="connisteX3" y="connsiteY3"/>
              </a:cxn>
            </a:cxnLst>
            <a:rect l="l" t="t" r="r" b="b"/>
            <a:pathLst>
              <a:path w="370840" h="492938">
                <a:moveTo>
                  <a:pt x="0" y="16688"/>
                </a:moveTo>
                <a:cubicBezTo>
                  <a:pt x="50165" y="13513"/>
                  <a:pt x="207645" y="-25222"/>
                  <a:pt x="243840" y="27483"/>
                </a:cubicBezTo>
                <a:cubicBezTo>
                  <a:pt x="280035" y="80188"/>
                  <a:pt x="154940" y="188138"/>
                  <a:pt x="180340" y="281483"/>
                </a:cubicBezTo>
                <a:cubicBezTo>
                  <a:pt x="205740" y="374828"/>
                  <a:pt x="331470" y="455473"/>
                  <a:pt x="370840" y="492938"/>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97" name="CaixaDeTexto 47"/>
              <p:cNvSpPr txBox="1"/>
              <p:nvPr/>
            </p:nvSpPr>
            <p:spPr>
              <a:xfrm>
                <a:off x="173355" y="3218815"/>
                <a:ext cx="3059430" cy="2476500"/>
              </a:xfrm>
              <a:prstGeom prst="rect">
                <a:avLst/>
              </a:prstGeom>
              <a:solidFill>
                <a:srgbClr val="F7FD9D"/>
              </a:solidFill>
            </p:spPr>
            <p:txBody>
              <a:bodyPr wrap="square" rtlCol="0">
                <a:spAutoFit/>
              </a:bodyPr>
              <a:p>
                <a:pPr algn="l" fontAlgn="auto">
                  <a:spcAft>
                    <a:spcPts val="600"/>
                  </a:spcAft>
                </a:pPr>
                <a:r>
                  <a:rPr lang="pt-BR" sz="2000" dirty="0" smtClean="0">
                    <a:latin typeface="Comic Sans MS" panose="030F0702030302020204" pitchFamily="66" charset="0"/>
                    <a:cs typeface="Comic Sans MS" panose="030F0702030302020204" pitchFamily="66" charset="0"/>
                  </a:rPr>
                  <a:t>V</a:t>
                </a:r>
                <a:r>
                  <a:rPr lang="pt-BR" sz="2000" baseline="-25000" dirty="0" smtClean="0">
                    <a:latin typeface="Comic Sans MS" panose="030F0702030302020204" pitchFamily="66" charset="0"/>
                    <a:cs typeface="Comic Sans MS" panose="030F0702030302020204" pitchFamily="66" charset="0"/>
                  </a:rPr>
                  <a:t>TN</a:t>
                </a:r>
                <a:r>
                  <a:rPr lang="pt-BR" sz="2000" dirty="0" smtClean="0">
                    <a:latin typeface="Comic Sans MS" panose="030F0702030302020204" pitchFamily="66" charset="0"/>
                    <a:cs typeface="Comic Sans MS" panose="030F0702030302020204" pitchFamily="66" charset="0"/>
                  </a:rPr>
                  <a:t>  = 1,0V</a:t>
                </a:r>
                <a:endParaRPr lang="pt-BR" sz="2000" dirty="0" smtClean="0">
                  <a:latin typeface="Comic Sans MS" panose="030F0702030302020204" pitchFamily="66" charset="0"/>
                  <a:cs typeface="Comic Sans MS" panose="030F0702030302020204" pitchFamily="66" charset="0"/>
                </a:endParaRPr>
              </a:p>
              <a:p>
                <a:pPr algn="l" fontAlgn="auto">
                  <a:spcAft>
                    <a:spcPts val="600"/>
                  </a:spcAft>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𝑘</m:t>
                        </m:r>
                        <m:r>
                          <a:rPr lang="pt-BR" altLang="pt-BR" sz="2400" b="0" i="1" baseline="-25000" smtClean="0">
                            <a:latin typeface="Cambria Math" panose="02040503050406030204" pitchFamily="18" charset="0"/>
                            <a:cs typeface="Cambria Math" panose="02040503050406030204" pitchFamily="18" charset="0"/>
                          </a:rPr>
                          <m:t>𝑛</m:t>
                        </m:r>
                        <m:r>
                          <a:rPr lang="pt-BR"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oMath>
                </a14:m>
                <a:r>
                  <a:rPr lang="pt-BR" sz="2400" dirty="0" smtClean="0"/>
                  <a:t>= 200 uA/V</a:t>
                </a:r>
                <a:r>
                  <a:rPr lang="pt-BR" sz="2400" baseline="30000" dirty="0" smtClean="0"/>
                  <a:t>2</a:t>
                </a:r>
                <a:endParaRPr lang="pt-BR" sz="2400" baseline="30000" dirty="0" smtClean="0"/>
              </a:p>
              <a:p>
                <a:pPr algn="l" fontAlgn="auto">
                  <a:spcAft>
                    <a:spcPts val="600"/>
                  </a:spcAft>
                </a:pPr>
                <a:r>
                  <a:rPr lang="pt-BR" sz="2400" dirty="0" smtClean="0"/>
                  <a:t>(W/L)=10</a:t>
                </a:r>
                <a:endParaRPr lang="pt-BR" sz="2400" dirty="0" smtClean="0"/>
              </a:p>
              <a:p>
                <a:pPr algn="l" fontAlgn="auto">
                  <a:spcAft>
                    <a:spcPts val="600"/>
                  </a:spcAft>
                </a:pPr>
                <a:r>
                  <a:rPr lang="pt-BR" sz="2400" dirty="0" smtClean="0"/>
                  <a:t>desejamos </a:t>
                </a:r>
                <a:r>
                  <a:rPr lang="pt-BR" sz="2400" b="1" dirty="0" smtClean="0"/>
                  <a:t>f</a:t>
                </a:r>
                <a:r>
                  <a:rPr lang="pt-BR" sz="2400" b="1" baseline="-25000" dirty="0" smtClean="0"/>
                  <a:t>L</a:t>
                </a:r>
                <a:r>
                  <a:rPr lang="pt-BR" sz="2400" b="1" dirty="0" smtClean="0"/>
                  <a:t> = 100 Hz</a:t>
                </a:r>
                <a:r>
                  <a:rPr lang="pt-BR" sz="2400" dirty="0" smtClean="0"/>
                  <a:t> (frequência de corte inferior)</a:t>
                </a:r>
                <a:endParaRPr lang="pt-BR" sz="2400" dirty="0" smtClean="0"/>
              </a:p>
            </p:txBody>
          </p:sp>
        </mc:Choice>
        <mc:Fallback>
          <p:sp>
            <p:nvSpPr>
              <p:cNvPr id="97" name="CaixaDeTexto 47"/>
              <p:cNvSpPr txBox="1">
                <a:spLocks noRot="1" noChangeAspect="1" noMove="1" noResize="1" noEditPoints="1" noAdjustHandles="1" noChangeArrowheads="1" noChangeShapeType="1" noTextEdit="1"/>
              </p:cNvSpPr>
              <p:nvPr/>
            </p:nvSpPr>
            <p:spPr>
              <a:xfrm>
                <a:off x="173355" y="3218815"/>
                <a:ext cx="3059430" cy="247650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xmlns:p14="http://schemas.microsoft.com/office/powerpoint/2010/main">
        <mc:Choice Requires="p14">
          <p:contentPart r:id="rId2" p14:bwMode="auto">
            <p14:nvContentPartPr>
              <p14:cNvPr id="32" name="Tinta 31"/>
              <p14:cNvContentPartPr/>
              <p14:nvPr/>
            </p14:nvContentPartPr>
            <p14:xfrm>
              <a:off x="8782050" y="4495800"/>
              <a:ext cx="28575" cy="360"/>
            </p14:xfrm>
          </p:contentPart>
        </mc:Choice>
        <mc:Fallback xmlns="">
          <p:pic>
            <p:nvPicPr>
              <p:cNvPr id="32" name="Tinta 31"/>
            </p:nvPicPr>
            <p:blipFill>
              <a:blip r:embed="rId3"/>
            </p:blipFill>
            <p:spPr>
              <a:xfrm>
                <a:off x="8782050" y="4495800"/>
                <a:ext cx="28575" cy="360"/>
              </a:xfrm>
              <a:prstGeom prst="rect"/>
            </p:spPr>
          </p:pic>
        </mc:Fallback>
      </mc:AlternateContent>
    </p:spTree>
  </p:cSld>
  <p:clrMapOvr>
    <a:masterClrMapping/>
  </p:clrMapOvr>
</p:sld>
</file>

<file path=ppt/slides/slide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O circuito Source Comum terá uma curva de resposta em frequência como na figura.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4"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114" name="Group 113"/>
          <p:cNvGrpSpPr/>
          <p:nvPr/>
        </p:nvGrpSpPr>
        <p:grpSpPr>
          <a:xfrm>
            <a:off x="1082675" y="2145030"/>
            <a:ext cx="10271125" cy="4045775"/>
            <a:chOff x="5597" y="3294"/>
            <a:chExt cx="9260" cy="5500"/>
          </a:xfrm>
        </p:grpSpPr>
        <p:grpSp>
          <p:nvGrpSpPr>
            <p:cNvPr id="33" name="Grupo 80"/>
            <p:cNvGrpSpPr/>
            <p:nvPr/>
          </p:nvGrpSpPr>
          <p:grpSpPr>
            <a:xfrm>
              <a:off x="5597" y="3294"/>
              <a:ext cx="9067" cy="5500"/>
              <a:chOff x="8960" y="3552"/>
              <a:chExt cx="9750" cy="5902"/>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47"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9729" y="3552"/>
                <a:ext cx="2637" cy="537"/>
              </a:xfrm>
              <a:prstGeom prst="rect">
                <a:avLst/>
              </a:prstGeom>
              <a:noFill/>
            </p:spPr>
            <p:txBody>
              <a:bodyPr wrap="square" rtlCol="0">
                <a:spAutoFit/>
              </a:bodyPr>
              <a:p>
                <a:r>
                  <a:rPr lang="pt-BR" dirty="0" smtClean="0"/>
                  <a:t>20log(|G|)</a:t>
                </a:r>
                <a:endParaRPr lang="pt-BR" dirty="0"/>
              </a:p>
            </p:txBody>
          </p:sp>
          <p:cxnSp>
            <p:nvCxnSpPr>
              <p:cNvPr id="53"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CaixaDeTexto 16"/>
              <p:cNvSpPr txBox="1"/>
              <p:nvPr/>
            </p:nvSpPr>
            <p:spPr>
              <a:xfrm>
                <a:off x="11247" y="8469"/>
                <a:ext cx="1813" cy="985"/>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84" name="CaixaDeTexto 19"/>
              <p:cNvSpPr txBox="1"/>
              <p:nvPr/>
            </p:nvSpPr>
            <p:spPr>
              <a:xfrm>
                <a:off x="13248" y="4678"/>
                <a:ext cx="1224" cy="537"/>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98"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99"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CaixaDeTexto 22"/>
              <p:cNvSpPr txBox="1"/>
              <p:nvPr/>
            </p:nvSpPr>
            <p:spPr>
              <a:xfrm>
                <a:off x="16299" y="4603"/>
                <a:ext cx="1316" cy="513"/>
              </a:xfrm>
              <a:prstGeom prst="rect">
                <a:avLst/>
              </a:prstGeom>
              <a:noFill/>
            </p:spPr>
            <p:txBody>
              <a:bodyPr wrap="square" rtlCol="0">
                <a:spAutoFit/>
              </a:bodyPr>
              <a:p>
                <a:r>
                  <a:rPr lang="pt-BR" dirty="0"/>
                  <a:t>3</a:t>
                </a:r>
                <a:r>
                  <a:rPr lang="pt-BR" dirty="0" smtClean="0"/>
                  <a:t> dB</a:t>
                </a:r>
                <a:endParaRPr lang="pt-BR" dirty="0"/>
              </a:p>
            </p:txBody>
          </p:sp>
          <p:sp>
            <p:nvSpPr>
              <p:cNvPr id="101"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2"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3"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4" name="CaixaDeTexto 16"/>
            <p:cNvSpPr txBox="1"/>
            <p:nvPr/>
          </p:nvSpPr>
          <p:spPr>
            <a:xfrm>
              <a:off x="10834" y="7893"/>
              <a:ext cx="1594" cy="877"/>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105"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
            <p:cNvCxnSpPr/>
            <p:nvPr/>
          </p:nvCxnSpPr>
          <p:spPr>
            <a:xfrm flipV="1">
              <a:off x="8730" y="6161"/>
              <a:ext cx="286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7" name="CaixaDeTexto 16"/>
            <p:cNvSpPr txBox="1"/>
            <p:nvPr/>
          </p:nvSpPr>
          <p:spPr>
            <a:xfrm>
              <a:off x="9175" y="5035"/>
              <a:ext cx="2180" cy="501"/>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08"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09" name="Caixa de Texto 20"/>
            <p:cNvSpPr txBox="1"/>
            <p:nvPr/>
          </p:nvSpPr>
          <p:spPr>
            <a:xfrm>
              <a:off x="8550" y="6972"/>
              <a:ext cx="621"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10"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111" name="CaixaDeTexto 16"/>
            <p:cNvSpPr txBox="1"/>
            <p:nvPr/>
          </p:nvSpPr>
          <p:spPr>
            <a:xfrm>
              <a:off x="9499" y="6714"/>
              <a:ext cx="1361" cy="501"/>
            </a:xfrm>
            <a:prstGeom prst="rect">
              <a:avLst/>
            </a:prstGeom>
            <a:solidFill>
              <a:schemeClr val="bg1"/>
            </a:solidFill>
          </p:spPr>
          <p:txBody>
            <a:bodyPr wrap="square" rtlCol="0">
              <a:spAutoFit/>
            </a:bodyPr>
            <a:p>
              <a:pPr algn="ctr"/>
              <a:r>
                <a:rPr lang="pt-BR" dirty="0" smtClean="0"/>
                <a:t>Freq. Médias </a:t>
              </a:r>
              <a:endParaRPr lang="pt-BR" dirty="0"/>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6" name="CaixaDeTexto 16"/>
          <p:cNvSpPr txBox="1"/>
          <p:nvPr/>
        </p:nvSpPr>
        <p:spPr>
          <a:xfrm>
            <a:off x="8793480" y="3608705"/>
            <a:ext cx="2675890" cy="706755"/>
          </a:xfrm>
          <a:prstGeom prst="rect">
            <a:avLst/>
          </a:prstGeom>
          <a:solidFill>
            <a:schemeClr val="bg1"/>
          </a:solidFill>
          <a:ln w="25400">
            <a:solidFill>
              <a:srgbClr val="FFFF00"/>
            </a:solidFill>
          </a:ln>
        </p:spPr>
        <p:txBody>
          <a:bodyPr wrap="square" rtlCol="0">
            <a:spAutoFit/>
          </a:bodyPr>
          <a:p>
            <a:pPr algn="ctr"/>
            <a:r>
              <a:rPr lang="pt-BR" sz="2000" dirty="0" smtClean="0"/>
              <a:t>Efeito das capacitancias internas do MOS</a:t>
            </a:r>
            <a:endParaRPr lang="pt-BR" sz="2000" dirty="0" smtClean="0"/>
          </a:p>
        </p:txBody>
      </p:sp>
      <p:sp>
        <p:nvSpPr>
          <p:cNvPr id="117" name="CaixaDeTexto 16"/>
          <p:cNvSpPr txBox="1"/>
          <p:nvPr/>
        </p:nvSpPr>
        <p:spPr>
          <a:xfrm>
            <a:off x="526415" y="3529330"/>
            <a:ext cx="2806700" cy="706755"/>
          </a:xfrm>
          <a:prstGeom prst="rect">
            <a:avLst/>
          </a:prstGeom>
          <a:solidFill>
            <a:schemeClr val="bg1"/>
          </a:solidFill>
          <a:ln w="25400">
            <a:solidFill>
              <a:srgbClr val="FFFF00"/>
            </a:solidFill>
          </a:ln>
        </p:spPr>
        <p:txBody>
          <a:bodyPr wrap="square" rtlCol="0">
            <a:spAutoFit/>
          </a:bodyPr>
          <a:p>
            <a:pPr algn="ctr"/>
            <a:r>
              <a:rPr lang="pt-BR" sz="2000" dirty="0" smtClean="0"/>
              <a:t>Efeito das capacitancias C</a:t>
            </a:r>
            <a:r>
              <a:rPr lang="pt-BR" sz="2000" baseline="-25000" dirty="0" smtClean="0"/>
              <a:t>C1</a:t>
            </a:r>
            <a:r>
              <a:rPr lang="pt-BR" sz="2000" dirty="0" smtClean="0"/>
              <a:t>, C</a:t>
            </a:r>
            <a:r>
              <a:rPr lang="pt-BR" sz="2000" baseline="-25000" dirty="0" smtClean="0"/>
              <a:t>C2</a:t>
            </a:r>
            <a:r>
              <a:rPr lang="pt-BR" sz="2000" dirty="0" smtClean="0"/>
              <a:t> e C</a:t>
            </a:r>
            <a:r>
              <a:rPr lang="pt-BR" sz="2000" baseline="-25000" dirty="0" smtClean="0"/>
              <a:t>S</a:t>
            </a:r>
            <a:r>
              <a:rPr lang="pt-BR" sz="2000" dirty="0" smtClean="0"/>
              <a:t> </a:t>
            </a:r>
            <a:endParaRPr lang="pt-BR" sz="2000" dirty="0" smtClean="0"/>
          </a:p>
        </p:txBody>
      </p:sp>
      <p:sp>
        <p:nvSpPr>
          <p:cNvPr id="118" name="CaixaDeTexto 16"/>
          <p:cNvSpPr txBox="1"/>
          <p:nvPr/>
        </p:nvSpPr>
        <p:spPr>
          <a:xfrm>
            <a:off x="4358640" y="1948815"/>
            <a:ext cx="3670935" cy="1014730"/>
          </a:xfrm>
          <a:prstGeom prst="rect">
            <a:avLst/>
          </a:prstGeom>
          <a:solidFill>
            <a:schemeClr val="bg1"/>
          </a:solidFill>
          <a:ln w="25400">
            <a:solidFill>
              <a:srgbClr val="FFFF00"/>
            </a:solidFill>
          </a:ln>
        </p:spPr>
        <p:txBody>
          <a:bodyPr wrap="square" rtlCol="0">
            <a:spAutoFit/>
          </a:bodyPr>
          <a:p>
            <a:pPr marL="285750" indent="-285750" algn="l">
              <a:buFont typeface="Wingdings" panose="05000000000000000000" charset="0"/>
              <a:buChar char="ü"/>
            </a:pPr>
            <a:r>
              <a:rPr lang="pt-BR" sz="2000" dirty="0" smtClean="0">
                <a:sym typeface="+mn-ea"/>
              </a:rPr>
              <a:t>C</a:t>
            </a:r>
            <a:r>
              <a:rPr lang="pt-BR" sz="2000" baseline="-25000" dirty="0" smtClean="0">
                <a:sym typeface="+mn-ea"/>
              </a:rPr>
              <a:t>C1</a:t>
            </a:r>
            <a:r>
              <a:rPr lang="pt-BR" sz="2000" dirty="0" smtClean="0">
                <a:sym typeface="+mn-ea"/>
              </a:rPr>
              <a:t>, C</a:t>
            </a:r>
            <a:r>
              <a:rPr lang="pt-BR" sz="2000" baseline="-25000" dirty="0" smtClean="0">
                <a:sym typeface="+mn-ea"/>
              </a:rPr>
              <a:t>C2</a:t>
            </a:r>
            <a:r>
              <a:rPr lang="pt-BR" sz="2000" dirty="0" smtClean="0">
                <a:sym typeface="+mn-ea"/>
              </a:rPr>
              <a:t> e C</a:t>
            </a:r>
            <a:r>
              <a:rPr lang="pt-BR" sz="2000" baseline="-25000" dirty="0" smtClean="0">
                <a:sym typeface="+mn-ea"/>
              </a:rPr>
              <a:t>S</a:t>
            </a:r>
            <a:r>
              <a:rPr lang="pt-BR" sz="2000" dirty="0" smtClean="0">
                <a:sym typeface="+mn-ea"/>
              </a:rPr>
              <a:t> viraram curto</a:t>
            </a:r>
            <a:endParaRPr lang="pt-BR" sz="2000" dirty="0" smtClean="0">
              <a:sym typeface="+mn-ea"/>
            </a:endParaRPr>
          </a:p>
          <a:p>
            <a:pPr marL="285750" indent="-285750" algn="l">
              <a:buFont typeface="Wingdings" panose="05000000000000000000" charset="0"/>
              <a:buChar char="ü"/>
            </a:pPr>
            <a:r>
              <a:rPr lang="pt-BR" sz="2000" dirty="0" smtClean="0">
                <a:sym typeface="+mn-ea"/>
              </a:rPr>
              <a:t>as capacitancias internas do MOS são aberto</a:t>
            </a:r>
            <a:r>
              <a:rPr lang="pt-BR" sz="2000" dirty="0" smtClean="0"/>
              <a:t> </a:t>
            </a:r>
            <a:endParaRPr lang="pt-BR" sz="2000" dirty="0" smtClean="0"/>
          </a:p>
        </p:txBody>
      </p:sp>
      <p:sp>
        <p:nvSpPr>
          <p:cNvPr id="119" name="Rectangles 118"/>
          <p:cNvSpPr/>
          <p:nvPr/>
        </p:nvSpPr>
        <p:spPr>
          <a:xfrm>
            <a:off x="1096645" y="3288030"/>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Rectangles 119"/>
          <p:cNvSpPr/>
          <p:nvPr/>
        </p:nvSpPr>
        <p:spPr>
          <a:xfrm>
            <a:off x="7731125" y="285686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 name="Rectangles 119"/>
          <p:cNvSpPr/>
          <p:nvPr/>
        </p:nvSpPr>
        <p:spPr>
          <a:xfrm>
            <a:off x="1096645" y="296354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324612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Para analise do circuito iremos seguir os passos: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Analise DC, para determinar correntes e tensões de polarização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montar o modelo de pequenos sinas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3. fazer a análise de pequenos sinais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4. determinar os polos dominantes do circuito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Analise DC</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3" name="Caixa de Texto 22"/>
              <p:cNvSpPr txBox="1"/>
              <p:nvPr/>
            </p:nvSpPr>
            <p:spPr>
              <a:xfrm>
                <a:off x="2194560" y="3836670"/>
                <a:ext cx="4754245" cy="8978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20</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𝐺</m:t>
                          </m:r>
                          <m:r>
                            <a:rPr lang="en-US" altLang="pt-BR" sz="2800" i="1" baseline="-25000">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𝐺</m:t>
                          </m:r>
                          <m:r>
                            <a:rPr lang="en-US" altLang="pt-BR" sz="2800" i="1" baseline="-25000">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𝐺</m:t>
                          </m:r>
                          <m:r>
                            <a:rPr lang="en-US" altLang="pt-BR" sz="2800" i="1" baseline="-25000">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6</m:t>
                      </m:r>
                    </m:oMath>
                  </m:oMathPara>
                </a14:m>
                <a:endParaRPr lang="pt-BR" altLang="en-US" sz="2800" baseline="-25000">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2194560" y="3836670"/>
                <a:ext cx="4754245" cy="897890"/>
              </a:xfrm>
              <a:prstGeom prst="rect">
                <a:avLst/>
              </a:prstGeom>
              <a:blipFill rotWithShape="1">
                <a:blip r:embed="rId1"/>
                <a:stretch>
                  <a:fillRect b="-198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22"/>
              <p:cNvSpPr txBox="1"/>
              <p:nvPr/>
            </p:nvSpPr>
            <p:spPr>
              <a:xfrm>
                <a:off x="2194560" y="5009515"/>
                <a:ext cx="8086725" cy="88836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𝑘</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𝑠</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5</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𝑠</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22"/>
              <p:cNvSpPr txBox="1">
                <a:spLocks noRot="1" noChangeAspect="1" noMove="1" noResize="1" noEditPoints="1" noAdjustHandles="1" noChangeArrowheads="1" noChangeShapeType="1" noTextEdit="1"/>
              </p:cNvSpPr>
              <p:nvPr/>
            </p:nvSpPr>
            <p:spPr>
              <a:xfrm>
                <a:off x="2194560" y="5009515"/>
                <a:ext cx="8086725" cy="88836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Analise DC</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22"/>
              <p:cNvSpPr txBox="1"/>
              <p:nvPr/>
            </p:nvSpPr>
            <p:spPr>
              <a:xfrm>
                <a:off x="2052320" y="1766570"/>
                <a:ext cx="8086725" cy="88836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𝑘</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𝑠</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5</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𝑠</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22"/>
              <p:cNvSpPr txBox="1">
                <a:spLocks noRot="1" noChangeAspect="1" noMove="1" noResize="1" noEditPoints="1" noAdjustHandles="1" noChangeArrowheads="1" noChangeShapeType="1" noTextEdit="1"/>
              </p:cNvSpPr>
              <p:nvPr/>
            </p:nvSpPr>
            <p:spPr>
              <a:xfrm>
                <a:off x="2052320" y="1766570"/>
                <a:ext cx="8086725" cy="8883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DeTexto 14"/>
              <p:cNvSpPr txBox="1"/>
              <p:nvPr/>
            </p:nvSpPr>
            <p:spPr>
              <a:xfrm>
                <a:off x="452755" y="2912110"/>
                <a:ext cx="11285855" cy="3435350"/>
              </a:xfrm>
              <a:prstGeom prst="rect">
                <a:avLst/>
              </a:prstGeom>
              <a:noFill/>
            </p:spPr>
            <p:txBody>
              <a:bodyPr wrap="square" rtlCol="0">
                <a:spAutoFit/>
              </a:bodyPr>
              <a:p>
                <a:pPr algn="l" fontAlgn="auto">
                  <a:spcAft>
                    <a:spcPts val="600"/>
                  </a:spcAft>
                </a:pPr>
                <a:r>
                  <a:rPr lang="pt-BR" sz="2800" b="1" dirty="0" smtClean="0">
                    <a:solidFill>
                      <a:schemeClr val="tx1"/>
                    </a:solidFill>
                    <a:latin typeface="Comic Sans MS" panose="030F0702030302020204" pitchFamily="66" charset="0"/>
                    <a:cs typeface="Comic Sans MS" panose="030F0702030302020204" pitchFamily="66" charset="0"/>
                    <a:sym typeface="+mn-ea"/>
                  </a:rPr>
                  <a:t>Solução: I</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2800" b="1" dirty="0" smtClean="0">
                    <a:solidFill>
                      <a:schemeClr val="tx1"/>
                    </a:solidFill>
                    <a:latin typeface="Comic Sans MS" panose="030F0702030302020204" pitchFamily="66" charset="0"/>
                    <a:cs typeface="Comic Sans MS" panose="030F0702030302020204" pitchFamily="66" charset="0"/>
                    <a:sym typeface="+mn-ea"/>
                  </a:rPr>
                  <a:t> = 1mA</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800" b="1" dirty="0" smtClean="0">
                    <a:solidFill>
                      <a:schemeClr val="tx1"/>
                    </a:solidFill>
                    <a:latin typeface="Comic Sans MS" panose="030F0702030302020204" pitchFamily="66" charset="0"/>
                    <a:cs typeface="Comic Sans MS" panose="030F0702030302020204" pitchFamily="66" charset="0"/>
                    <a:sym typeface="+mn-ea"/>
                  </a:rPr>
                  <a:t>Assim obtemos que:</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lnSpc>
                    <a:spcPct val="100000"/>
                  </a:lnSpc>
                  <a:spcAft>
                    <a:spcPts val="600"/>
                  </a:spcAft>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4</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𝑉</m:t>
                      </m:r>
                    </m:oMath>
                  </m:oMathPara>
                </a14:m>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lnSpc>
                    <a:spcPct val="160000"/>
                  </a:lnSpc>
                  <a:spcAft>
                    <a:spcPts val="600"/>
                  </a:spcAft>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15</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𝑉</m:t>
                      </m:r>
                    </m:oMath>
                  </m:oMathPara>
                </a14:m>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l" fontAlgn="auto">
                  <a:lnSpc>
                    <a:spcPct val="120000"/>
                  </a:lnSpc>
                  <a:spcAft>
                    <a:spcPts val="600"/>
                  </a:spcAft>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𝑚𝑆</m:t>
                      </m:r>
                    </m:oMath>
                  </m:oMathPara>
                </a14:m>
                <a:endParaRPr lang="en-US" altLang="pt-BR" sz="28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452755" y="2912110"/>
                <a:ext cx="11285855" cy="343535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montar o modelo de pequenos sinas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47965" y="34114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37286" y="24889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54152" y="285909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578554" y="2129020"/>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256584" y="19445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67858" y="392939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531591" y="86875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72480" y="329755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72480" y="329755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24181" y="290799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28644" y="320591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67880" y="289560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67880" y="2895600"/>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433695" y="1718310"/>
            <a:ext cx="416560" cy="1487805"/>
            <a:chOff x="3114" y="6151"/>
            <a:chExt cx="656" cy="2343"/>
          </a:xfrm>
        </p:grpSpPr>
        <p:cxnSp>
          <p:nvCxnSpPr>
            <p:cNvPr id="48"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0" name="Caixa de Texto 23"/>
          <p:cNvSpPr txBox="1"/>
          <p:nvPr/>
        </p:nvSpPr>
        <p:spPr>
          <a:xfrm>
            <a:off x="5024120" y="172466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56" name="Grupo 55"/>
          <p:cNvGrpSpPr/>
          <p:nvPr/>
        </p:nvGrpSpPr>
        <p:grpSpPr>
          <a:xfrm>
            <a:off x="4867275" y="2489200"/>
            <a:ext cx="416560" cy="1487805"/>
            <a:chOff x="3114" y="6151"/>
            <a:chExt cx="656" cy="2343"/>
          </a:xfrm>
        </p:grpSpPr>
        <p:cxnSp>
          <p:nvCxnSpPr>
            <p:cNvPr id="5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 name="Grupo 72"/>
          <p:cNvGrpSpPr/>
          <p:nvPr/>
        </p:nvGrpSpPr>
        <p:grpSpPr>
          <a:xfrm>
            <a:off x="8420100" y="2489200"/>
            <a:ext cx="416560" cy="2496820"/>
            <a:chOff x="3114" y="6151"/>
            <a:chExt cx="656" cy="3932"/>
          </a:xfrm>
        </p:grpSpPr>
        <p:cxnSp>
          <p:nvCxnSpPr>
            <p:cNvPr id="74"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5062220" y="320802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8583930" y="305498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301530" y="304924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834640" y="292163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25800" y="36296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35885" y="246507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23515" y="246062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987040" y="2467610"/>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009900" y="36372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111084" y="183523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42440" y="272161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416050" y="327406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17345" y="32740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593850" y="24714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369695" y="256730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805940" y="1927225"/>
            <a:ext cx="93599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106" name="CaixaDeTexto 47"/>
          <p:cNvSpPr txBox="1"/>
          <p:nvPr/>
        </p:nvSpPr>
        <p:spPr>
          <a:xfrm>
            <a:off x="2662555" y="175450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692530" y="364054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65556" y="292239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62680" y="364363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15980" y="452247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27065" y="53574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26860" y="4650740"/>
            <a:ext cx="60071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26860" y="4734560"/>
            <a:ext cx="60071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25185" y="431165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896100" y="4312285"/>
            <a:ext cx="0" cy="3340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05600" y="53251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896100" y="473456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25185" y="467995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cxnSp>
        <p:nvCxnSpPr>
          <p:cNvPr id="141" name="Conector Reto 90"/>
          <p:cNvCxnSpPr/>
          <p:nvPr/>
        </p:nvCxnSpPr>
        <p:spPr>
          <a:xfrm>
            <a:off x="8420100" y="49860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10069195" y="19843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10328910" y="2458085"/>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10265410" y="42640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DeTexto 47"/>
          <p:cNvSpPr txBox="1"/>
          <p:nvPr/>
        </p:nvSpPr>
        <p:spPr>
          <a:xfrm>
            <a:off x="9133840" y="174688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4" name="CaixaDeTexto 47"/>
          <p:cNvSpPr txBox="1"/>
          <p:nvPr/>
        </p:nvSpPr>
        <p:spPr>
          <a:xfrm>
            <a:off x="6897370" y="47345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8924925" y="2233930"/>
            <a:ext cx="1520825" cy="511175"/>
            <a:chOff x="13825" y="4542"/>
            <a:chExt cx="2138" cy="699"/>
          </a:xfrm>
        </p:grpSpPr>
        <p:cxnSp>
          <p:nvCxnSpPr>
            <p:cNvPr id="158" name="Conector Reto 44"/>
            <p:cNvCxnSpPr/>
            <p:nvPr/>
          </p:nvCxnSpPr>
          <p:spPr>
            <a:xfrm>
              <a:off x="1465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583545" y="327406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894320" y="246824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30820" y="42843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21015" y="334391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68" name="Grupo 55"/>
          <p:cNvGrpSpPr/>
          <p:nvPr/>
        </p:nvGrpSpPr>
        <p:grpSpPr>
          <a:xfrm>
            <a:off x="4289425" y="2489200"/>
            <a:ext cx="416560" cy="1487805"/>
            <a:chOff x="3114" y="6151"/>
            <a:chExt cx="656" cy="2343"/>
          </a:xfrm>
        </p:grpSpPr>
        <p:cxnSp>
          <p:nvCxnSpPr>
            <p:cNvPr id="169"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4408805" y="318198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176" name="CaixaDeTexto 14"/>
          <p:cNvSpPr txBox="1"/>
          <p:nvPr/>
        </p:nvSpPr>
        <p:spPr>
          <a:xfrm>
            <a:off x="299085" y="5462905"/>
            <a:ext cx="11650345" cy="829945"/>
          </a:xfrm>
          <a:prstGeom prst="rect">
            <a:avLst/>
          </a:prstGeom>
          <a:solidFill>
            <a:schemeClr val="bg1"/>
          </a:solid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Podemos observar que este modelo de pequenos sinais é bastante grande. Seu equacionamento será bastante trabalhoso se não tentarmos simplificar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Retângulo 77"/>
          <p:cNvSpPr/>
          <p:nvPr/>
        </p:nvSpPr>
        <p:spPr>
          <a:xfrm rot="5400000" flipH="1">
            <a:off x="6966856" y="302944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21" name="Grupo 20"/>
          <p:cNvGrpSpPr/>
          <p:nvPr/>
        </p:nvGrpSpPr>
        <p:grpSpPr>
          <a:xfrm>
            <a:off x="4236085" y="3855720"/>
            <a:ext cx="1047115" cy="1487170"/>
            <a:chOff x="6671" y="6072"/>
            <a:chExt cx="1649" cy="2342"/>
          </a:xfrm>
        </p:grpSpPr>
        <p:cxnSp>
          <p:nvCxnSpPr>
            <p:cNvPr id="174" name="Conector Reto 90"/>
            <p:cNvCxnSpPr/>
            <p:nvPr/>
          </p:nvCxnSpPr>
          <p:spPr>
            <a:xfrm>
              <a:off x="6778" y="6281"/>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a:off x="7664" y="6072"/>
              <a:ext cx="657" cy="2342"/>
              <a:chOff x="7664" y="6072"/>
              <a:chExt cx="657" cy="2342"/>
            </a:xfrm>
          </p:grpSpPr>
          <p:grpSp>
            <p:nvGrpSpPr>
              <p:cNvPr id="5" name="Grupo 55"/>
              <p:cNvGrpSpPr/>
              <p:nvPr/>
            </p:nvGrpSpPr>
            <p:grpSpPr>
              <a:xfrm>
                <a:off x="7665" y="6072"/>
                <a:ext cx="656" cy="2343"/>
                <a:chOff x="3114" y="6151"/>
                <a:chExt cx="656" cy="2343"/>
              </a:xfrm>
            </p:grpSpPr>
            <p:cxnSp>
              <p:nvCxnSpPr>
                <p:cNvPr id="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 name="Conector Reto 90"/>
              <p:cNvCxnSpPr/>
              <p:nvPr/>
            </p:nvCxnSpPr>
            <p:spPr>
              <a:xfrm>
                <a:off x="7664" y="8408"/>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 name="Caixa de Texto 23"/>
            <p:cNvSpPr txBox="1"/>
            <p:nvPr/>
          </p:nvSpPr>
          <p:spPr>
            <a:xfrm>
              <a:off x="6671" y="6913"/>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SB </a:t>
              </a:r>
              <a:endParaRPr lang="pt-BR" altLang="en-US" sz="2800" dirty="0">
                <a:latin typeface="Comic Sans MS" panose="030F0702030302020204" pitchFamily="66" charset="0"/>
                <a:cs typeface="Comic Sans MS" panose="030F0702030302020204" pitchFamily="66" charset="0"/>
              </a:endParaRPr>
            </a:p>
          </p:txBody>
        </p:sp>
      </p:grpSp>
    </p:spTree>
  </p:cSld>
  <p:clrMapOvr>
    <a:masterClrMapping/>
  </p:clrMapOvr>
</p:sld>
</file>

<file path=ppt/slides/slide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CaixaDeTexto 14"/>
          <p:cNvSpPr txBox="1"/>
          <p:nvPr/>
        </p:nvSpPr>
        <p:spPr>
          <a:xfrm>
            <a:off x="453390" y="479425"/>
            <a:ext cx="11285855" cy="58312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montar o modelo de pequenos sinas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Em vez de resolver o circuito completo, mais facil resolve-lo para as três regiões de frequência ja mostradas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1"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2.1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capacitancial de acoplamento,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sz="2400" b="1" dirty="0" smtClean="0">
                <a:solidFill>
                  <a:schemeClr val="tx1"/>
                </a:solidFill>
                <a:latin typeface="Comic Sans MS" panose="030F0702030302020204" pitchFamily="66" charset="0"/>
                <a:cs typeface="Comic Sans MS" panose="030F0702030302020204" pitchFamily="66" charset="0"/>
                <a:sym typeface="+mn-ea"/>
              </a:rPr>
              <a:t>  e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  </a:t>
            </a:r>
            <a:r>
              <a:rPr lang="pt-BR" sz="2400" b="1" dirty="0" smtClean="0">
                <a:solidFill>
                  <a:schemeClr val="tx1"/>
                </a:solidFill>
                <a:latin typeface="Comic Sans MS" panose="030F0702030302020204" pitchFamily="66" charset="0"/>
                <a:cs typeface="Comic Sans MS" panose="030F0702030302020204" pitchFamily="66" charset="0"/>
                <a:sym typeface="+mn-ea"/>
              </a:rPr>
              <a:t>e bypass,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S</a:t>
            </a:r>
            <a:r>
              <a:rPr lang="pt-BR" sz="2400" b="1" dirty="0" smtClean="0">
                <a:solidFill>
                  <a:schemeClr val="tx1"/>
                </a:solidFill>
                <a:latin typeface="Comic Sans MS" panose="030F0702030302020204" pitchFamily="66" charset="0"/>
                <a:cs typeface="Comic Sans MS" panose="030F0702030302020204" pitchFamily="66" charset="0"/>
                <a:sym typeface="+mn-ea"/>
              </a:rPr>
              <a:t>, são consideradas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capacitancias do transistor são aberto </a:t>
            </a:r>
            <a:endParaRPr lang="pt-BR" sz="2400" b="1" dirty="0" smtClean="0">
              <a:latin typeface="Comic Sans MS" panose="030F0702030302020204" pitchFamily="66" charset="0"/>
              <a:cs typeface="Comic Sans MS" panose="030F0702030302020204" pitchFamily="66" charset="0"/>
              <a:sym typeface="+mn-ea"/>
            </a:endParaRPr>
          </a:p>
          <a:p>
            <a:pPr lvl="1"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médias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capacitancial de acoplamento, C</a:t>
            </a:r>
            <a:r>
              <a:rPr lang="pt-BR" sz="2400" b="1" baseline="-25000" dirty="0" smtClean="0">
                <a:latin typeface="Comic Sans MS" panose="030F0702030302020204" pitchFamily="66" charset="0"/>
                <a:cs typeface="Comic Sans MS" panose="030F0702030302020204" pitchFamily="66" charset="0"/>
                <a:sym typeface="+mn-ea"/>
              </a:rPr>
              <a:t>C1</a:t>
            </a:r>
            <a:r>
              <a:rPr lang="pt-BR" sz="2400" b="1" dirty="0" smtClean="0">
                <a:latin typeface="Comic Sans MS" panose="030F0702030302020204" pitchFamily="66" charset="0"/>
                <a:cs typeface="Comic Sans MS" panose="030F0702030302020204" pitchFamily="66" charset="0"/>
                <a:sym typeface="+mn-ea"/>
              </a:rPr>
              <a:t>  e C</a:t>
            </a:r>
            <a:r>
              <a:rPr lang="pt-BR" sz="2400" b="1" baseline="-25000" dirty="0" smtClean="0">
                <a:latin typeface="Comic Sans MS" panose="030F0702030302020204" pitchFamily="66" charset="0"/>
                <a:cs typeface="Comic Sans MS" panose="030F0702030302020204" pitchFamily="66" charset="0"/>
                <a:sym typeface="+mn-ea"/>
              </a:rPr>
              <a:t>C2,  </a:t>
            </a:r>
            <a:r>
              <a:rPr lang="pt-BR" sz="2400" b="1" dirty="0" smtClean="0">
                <a:latin typeface="Comic Sans MS" panose="030F0702030302020204" pitchFamily="66" charset="0"/>
                <a:cs typeface="Comic Sans MS" panose="030F0702030302020204" pitchFamily="66" charset="0"/>
                <a:sym typeface="+mn-ea"/>
              </a:rPr>
              <a:t>e bypass, C</a:t>
            </a:r>
            <a:r>
              <a:rPr lang="pt-BR" sz="2400" b="1" baseline="-25000" dirty="0" smtClean="0">
                <a:latin typeface="Comic Sans MS" panose="030F0702030302020204" pitchFamily="66" charset="0"/>
                <a:cs typeface="Comic Sans MS" panose="030F0702030302020204" pitchFamily="66" charset="0"/>
                <a:sym typeface="+mn-ea"/>
              </a:rPr>
              <a:t>S</a:t>
            </a:r>
            <a:r>
              <a:rPr lang="pt-BR" sz="2400" b="1" dirty="0" smtClean="0">
                <a:latin typeface="Comic Sans MS" panose="030F0702030302020204" pitchFamily="66" charset="0"/>
                <a:cs typeface="Comic Sans MS" panose="030F0702030302020204" pitchFamily="66" charset="0"/>
                <a:sym typeface="+mn-ea"/>
              </a:rPr>
              <a:t>, são curto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capacitancias do transistor são aberto </a:t>
            </a:r>
            <a:endParaRPr lang="pt-BR" sz="2400" b="1" dirty="0" smtClean="0">
              <a:latin typeface="Comic Sans MS" panose="030F0702030302020204" pitchFamily="66" charset="0"/>
              <a:cs typeface="Comic Sans MS" panose="030F0702030302020204" pitchFamily="66" charset="0"/>
              <a:sym typeface="+mn-ea"/>
            </a:endParaRPr>
          </a:p>
          <a:p>
            <a:pPr lvl="1" algn="l"/>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capacitancial de acoplamento, C</a:t>
            </a:r>
            <a:r>
              <a:rPr lang="pt-BR" sz="2400" b="1" baseline="-25000" dirty="0" smtClean="0">
                <a:latin typeface="Comic Sans MS" panose="030F0702030302020204" pitchFamily="66" charset="0"/>
                <a:cs typeface="Comic Sans MS" panose="030F0702030302020204" pitchFamily="66" charset="0"/>
                <a:sym typeface="+mn-ea"/>
              </a:rPr>
              <a:t>C1</a:t>
            </a:r>
            <a:r>
              <a:rPr lang="pt-BR" sz="2400" b="1" dirty="0" smtClean="0">
                <a:latin typeface="Comic Sans MS" panose="030F0702030302020204" pitchFamily="66" charset="0"/>
                <a:cs typeface="Comic Sans MS" panose="030F0702030302020204" pitchFamily="66" charset="0"/>
                <a:sym typeface="+mn-ea"/>
              </a:rPr>
              <a:t>  e C</a:t>
            </a:r>
            <a:r>
              <a:rPr lang="pt-BR" sz="2400" b="1" baseline="-25000" dirty="0" smtClean="0">
                <a:latin typeface="Comic Sans MS" panose="030F0702030302020204" pitchFamily="66" charset="0"/>
                <a:cs typeface="Comic Sans MS" panose="030F0702030302020204" pitchFamily="66" charset="0"/>
                <a:sym typeface="+mn-ea"/>
              </a:rPr>
              <a:t>C2,  </a:t>
            </a:r>
            <a:r>
              <a:rPr lang="pt-BR" sz="2400" b="1" dirty="0" smtClean="0">
                <a:latin typeface="Comic Sans MS" panose="030F0702030302020204" pitchFamily="66" charset="0"/>
                <a:cs typeface="Comic Sans MS" panose="030F0702030302020204" pitchFamily="66" charset="0"/>
                <a:sym typeface="+mn-ea"/>
              </a:rPr>
              <a:t>e bypass, C</a:t>
            </a:r>
            <a:r>
              <a:rPr lang="pt-BR" sz="2400" b="1" baseline="-25000" dirty="0" smtClean="0">
                <a:latin typeface="Comic Sans MS" panose="030F0702030302020204" pitchFamily="66" charset="0"/>
                <a:cs typeface="Comic Sans MS" panose="030F0702030302020204" pitchFamily="66" charset="0"/>
                <a:sym typeface="+mn-ea"/>
              </a:rPr>
              <a:t>S</a:t>
            </a:r>
            <a:r>
              <a:rPr lang="pt-BR" sz="2400" b="1" dirty="0" smtClean="0">
                <a:latin typeface="Comic Sans MS" panose="030F0702030302020204" pitchFamily="66" charset="0"/>
                <a:cs typeface="Comic Sans MS" panose="030F0702030302020204" pitchFamily="66" charset="0"/>
                <a:sym typeface="+mn-ea"/>
              </a:rPr>
              <a:t>, são curto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capacitancias do transistor são consideradas </a:t>
            </a:r>
            <a:endParaRPr lang="pt-BR" sz="2400" b="1" dirty="0" smtClean="0">
              <a:latin typeface="Comic Sans MS" panose="030F0702030302020204" pitchFamily="66" charset="0"/>
              <a:cs typeface="Comic Sans MS" panose="030F0702030302020204" pitchFamily="66" charset="0"/>
              <a:sym typeface="+mn-ea"/>
            </a:endParaRPr>
          </a:p>
          <a:p>
            <a:pPr lvl="1"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2.1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médias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algn="l"/>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14" name="Group 113"/>
          <p:cNvGrpSpPr/>
          <p:nvPr/>
        </p:nvGrpSpPr>
        <p:grpSpPr>
          <a:xfrm>
            <a:off x="1368425" y="2519680"/>
            <a:ext cx="10271125" cy="3836700"/>
            <a:chOff x="5597" y="3294"/>
            <a:chExt cx="9260" cy="5216"/>
          </a:xfrm>
        </p:grpSpPr>
        <p:grpSp>
          <p:nvGrpSpPr>
            <p:cNvPr id="33" name="Grupo 80"/>
            <p:cNvGrpSpPr/>
            <p:nvPr/>
          </p:nvGrpSpPr>
          <p:grpSpPr>
            <a:xfrm>
              <a:off x="5597" y="3294"/>
              <a:ext cx="9067" cy="5216"/>
              <a:chOff x="8960" y="3552"/>
              <a:chExt cx="9750" cy="5597"/>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9729" y="3552"/>
                <a:ext cx="2637" cy="537"/>
              </a:xfrm>
              <a:prstGeom prst="rect">
                <a:avLst/>
              </a:prstGeom>
              <a:noFill/>
            </p:spPr>
            <p:txBody>
              <a:bodyPr wrap="square" rtlCol="0">
                <a:spAutoFit/>
              </a:bodyPr>
              <a:p>
                <a:r>
                  <a:rPr lang="pt-BR" dirty="0" smtClean="0"/>
                  <a:t>20log(|G|)</a:t>
                </a:r>
                <a:endParaRPr lang="pt-BR" dirty="0"/>
              </a:p>
            </p:txBody>
          </p:sp>
          <p:cxnSp>
            <p:nvCxnSpPr>
              <p:cNvPr id="53"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CaixaDeTexto 16"/>
              <p:cNvSpPr txBox="1"/>
              <p:nvPr/>
            </p:nvSpPr>
            <p:spPr>
              <a:xfrm>
                <a:off x="11247" y="8469"/>
                <a:ext cx="2736" cy="537"/>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84" name="CaixaDeTexto 19"/>
              <p:cNvSpPr txBox="1"/>
              <p:nvPr/>
            </p:nvSpPr>
            <p:spPr>
              <a:xfrm>
                <a:off x="13248" y="4678"/>
                <a:ext cx="1224" cy="537"/>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14"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7" name="CaixaDeTexto 22"/>
              <p:cNvSpPr txBox="1"/>
              <p:nvPr/>
            </p:nvSpPr>
            <p:spPr>
              <a:xfrm>
                <a:off x="16299" y="4603"/>
                <a:ext cx="1316" cy="513"/>
              </a:xfrm>
              <a:prstGeom prst="rect">
                <a:avLst/>
              </a:prstGeom>
              <a:noFill/>
            </p:spPr>
            <p:txBody>
              <a:bodyPr wrap="square" rtlCol="0">
                <a:spAutoFit/>
              </a:bodyPr>
              <a:p>
                <a:r>
                  <a:rPr lang="pt-BR" dirty="0"/>
                  <a:t>3</a:t>
                </a:r>
                <a:r>
                  <a:rPr lang="pt-BR" dirty="0" smtClean="0"/>
                  <a:t> dB</a:t>
                </a:r>
                <a:endParaRPr lang="pt-BR" dirty="0"/>
              </a:p>
            </p:txBody>
          </p:sp>
          <p:sp>
            <p:nvSpPr>
              <p:cNvPr id="18"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9"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0"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1" name="CaixaDeTexto 16"/>
            <p:cNvSpPr txBox="1"/>
            <p:nvPr/>
          </p:nvSpPr>
          <p:spPr>
            <a:xfrm>
              <a:off x="10834" y="7893"/>
              <a:ext cx="2602" cy="501"/>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22"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3" name="Conector de Seta Reta 10"/>
            <p:cNvCxnSpPr/>
            <p:nvPr/>
          </p:nvCxnSpPr>
          <p:spPr>
            <a:xfrm flipV="1">
              <a:off x="8730" y="6161"/>
              <a:ext cx="286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4" name="CaixaDeTexto 16"/>
            <p:cNvSpPr txBox="1"/>
            <p:nvPr/>
          </p:nvSpPr>
          <p:spPr>
            <a:xfrm>
              <a:off x="9175" y="5035"/>
              <a:ext cx="2180" cy="501"/>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25"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26" name="Caixa de Texto 20"/>
            <p:cNvSpPr txBox="1"/>
            <p:nvPr/>
          </p:nvSpPr>
          <p:spPr>
            <a:xfrm>
              <a:off x="8550" y="6972"/>
              <a:ext cx="621"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10"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111" name="CaixaDeTexto 16"/>
            <p:cNvSpPr txBox="1"/>
            <p:nvPr/>
          </p:nvSpPr>
          <p:spPr>
            <a:xfrm>
              <a:off x="9499" y="6714"/>
              <a:ext cx="1361" cy="501"/>
            </a:xfrm>
            <a:prstGeom prst="rect">
              <a:avLst/>
            </a:prstGeom>
            <a:solidFill>
              <a:schemeClr val="bg1"/>
            </a:solidFill>
          </p:spPr>
          <p:txBody>
            <a:bodyPr wrap="square" rtlCol="0">
              <a:spAutoFit/>
            </a:bodyPr>
            <a:p>
              <a:pPr algn="ctr"/>
              <a:r>
                <a:rPr lang="pt-BR" dirty="0" smtClean="0"/>
                <a:t>Freq. Médias </a:t>
              </a:r>
              <a:endParaRPr lang="pt-BR" dirty="0"/>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6" name="CaixaDeTexto 16"/>
          <p:cNvSpPr txBox="1"/>
          <p:nvPr/>
        </p:nvSpPr>
        <p:spPr>
          <a:xfrm>
            <a:off x="9079230" y="3983355"/>
            <a:ext cx="2660650" cy="706755"/>
          </a:xfrm>
          <a:prstGeom prst="rect">
            <a:avLst/>
          </a:prstGeom>
          <a:solidFill>
            <a:schemeClr val="bg1"/>
          </a:solidFill>
          <a:ln w="25400">
            <a:solidFill>
              <a:srgbClr val="FFFF00"/>
            </a:solidFill>
          </a:ln>
        </p:spPr>
        <p:txBody>
          <a:bodyPr wrap="square" rtlCol="0">
            <a:spAutoFit/>
          </a:bodyPr>
          <a:p>
            <a:pPr algn="ctr"/>
            <a:r>
              <a:rPr lang="pt-BR" sz="2000" dirty="0" smtClean="0"/>
              <a:t>Efeito das capacitancias internas do MOS</a:t>
            </a:r>
            <a:endParaRPr lang="pt-BR" sz="2000" dirty="0" smtClean="0"/>
          </a:p>
        </p:txBody>
      </p:sp>
      <p:sp>
        <p:nvSpPr>
          <p:cNvPr id="117" name="CaixaDeTexto 16"/>
          <p:cNvSpPr txBox="1"/>
          <p:nvPr/>
        </p:nvSpPr>
        <p:spPr>
          <a:xfrm>
            <a:off x="716280" y="4168775"/>
            <a:ext cx="2823210" cy="706755"/>
          </a:xfrm>
          <a:prstGeom prst="rect">
            <a:avLst/>
          </a:prstGeom>
          <a:solidFill>
            <a:schemeClr val="bg1"/>
          </a:solidFill>
          <a:ln w="25400">
            <a:solidFill>
              <a:srgbClr val="FFFF00"/>
            </a:solidFill>
          </a:ln>
        </p:spPr>
        <p:txBody>
          <a:bodyPr wrap="square" rtlCol="0">
            <a:spAutoFit/>
          </a:bodyPr>
          <a:p>
            <a:pPr algn="ctr"/>
            <a:r>
              <a:rPr lang="pt-BR" sz="2000" dirty="0" smtClean="0"/>
              <a:t>Efeito das capacitancias C</a:t>
            </a:r>
            <a:r>
              <a:rPr lang="pt-BR" sz="2000" baseline="-25000" dirty="0" smtClean="0"/>
              <a:t>C1</a:t>
            </a:r>
            <a:r>
              <a:rPr lang="pt-BR" sz="2000" dirty="0" smtClean="0"/>
              <a:t>, C</a:t>
            </a:r>
            <a:r>
              <a:rPr lang="pt-BR" sz="2000" baseline="-25000" dirty="0" smtClean="0"/>
              <a:t>C2</a:t>
            </a:r>
            <a:r>
              <a:rPr lang="pt-BR" sz="2000" dirty="0" smtClean="0"/>
              <a:t> e C</a:t>
            </a:r>
            <a:r>
              <a:rPr lang="pt-BR" sz="2000" baseline="-25000" dirty="0" smtClean="0"/>
              <a:t>S</a:t>
            </a:r>
            <a:r>
              <a:rPr lang="pt-BR" sz="2000" dirty="0" smtClean="0"/>
              <a:t> </a:t>
            </a:r>
            <a:endParaRPr lang="pt-BR" sz="2000" dirty="0" smtClean="0"/>
          </a:p>
        </p:txBody>
      </p:sp>
      <p:sp>
        <p:nvSpPr>
          <p:cNvPr id="118" name="CaixaDeTexto 16"/>
          <p:cNvSpPr txBox="1"/>
          <p:nvPr/>
        </p:nvSpPr>
        <p:spPr>
          <a:xfrm>
            <a:off x="4918710" y="2371090"/>
            <a:ext cx="3396615" cy="1014730"/>
          </a:xfrm>
          <a:prstGeom prst="rect">
            <a:avLst/>
          </a:prstGeom>
          <a:solidFill>
            <a:schemeClr val="bg1"/>
          </a:solidFill>
          <a:ln w="25400">
            <a:solidFill>
              <a:srgbClr val="FFFF00"/>
            </a:solidFill>
          </a:ln>
        </p:spPr>
        <p:txBody>
          <a:bodyPr wrap="square" rtlCol="0">
            <a:spAutoFit/>
          </a:bodyPr>
          <a:p>
            <a:pPr marL="285750" indent="-285750" algn="l">
              <a:buFont typeface="Wingdings" panose="05000000000000000000" charset="0"/>
              <a:buChar char="ü"/>
            </a:pPr>
            <a:r>
              <a:rPr lang="pt-BR" sz="2000" dirty="0" smtClean="0">
                <a:sym typeface="+mn-ea"/>
              </a:rPr>
              <a:t>C</a:t>
            </a:r>
            <a:r>
              <a:rPr lang="pt-BR" sz="2000" baseline="-25000" dirty="0" smtClean="0">
                <a:sym typeface="+mn-ea"/>
              </a:rPr>
              <a:t>C1</a:t>
            </a:r>
            <a:r>
              <a:rPr lang="pt-BR" sz="2000" dirty="0" smtClean="0">
                <a:sym typeface="+mn-ea"/>
              </a:rPr>
              <a:t>, C</a:t>
            </a:r>
            <a:r>
              <a:rPr lang="pt-BR" sz="2000" baseline="-25000" dirty="0" smtClean="0">
                <a:sym typeface="+mn-ea"/>
              </a:rPr>
              <a:t>C2</a:t>
            </a:r>
            <a:r>
              <a:rPr lang="pt-BR" sz="2000" dirty="0" smtClean="0">
                <a:sym typeface="+mn-ea"/>
              </a:rPr>
              <a:t> e C</a:t>
            </a:r>
            <a:r>
              <a:rPr lang="pt-BR" sz="2000" baseline="-25000" dirty="0" smtClean="0">
                <a:sym typeface="+mn-ea"/>
              </a:rPr>
              <a:t>S</a:t>
            </a:r>
            <a:r>
              <a:rPr lang="pt-BR" sz="2000" dirty="0" smtClean="0">
                <a:sym typeface="+mn-ea"/>
              </a:rPr>
              <a:t> viraram curto</a:t>
            </a:r>
            <a:endParaRPr lang="pt-BR" sz="2000" dirty="0" smtClean="0">
              <a:sym typeface="+mn-ea"/>
            </a:endParaRPr>
          </a:p>
          <a:p>
            <a:pPr marL="285750" indent="-285750" algn="ctr">
              <a:buFont typeface="Wingdings" panose="05000000000000000000" charset="0"/>
              <a:buChar char="ü"/>
            </a:pPr>
            <a:r>
              <a:rPr lang="pt-BR" sz="2000" dirty="0" smtClean="0">
                <a:sym typeface="+mn-ea"/>
              </a:rPr>
              <a:t>as capacitancias internas do MOS são aberto</a:t>
            </a:r>
            <a:r>
              <a:rPr lang="pt-BR" sz="2000" dirty="0" smtClean="0"/>
              <a:t> </a:t>
            </a:r>
            <a:endParaRPr lang="pt-BR" sz="2000" dirty="0" smtClean="0"/>
          </a:p>
        </p:txBody>
      </p:sp>
      <p:sp>
        <p:nvSpPr>
          <p:cNvPr id="119" name="Rectangles 118"/>
          <p:cNvSpPr/>
          <p:nvPr/>
        </p:nvSpPr>
        <p:spPr>
          <a:xfrm>
            <a:off x="1401445" y="357568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Rectangles 119"/>
          <p:cNvSpPr/>
          <p:nvPr/>
        </p:nvSpPr>
        <p:spPr>
          <a:xfrm>
            <a:off x="8011795" y="3125470"/>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médias frequências: é o caso mais simples. Já fizemos esta analise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59395" y="36228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48716" y="27003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65582" y="307054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589984" y="2327140"/>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268014" y="21559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79288" y="414084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543021" y="106687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83910" y="350901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83910" y="350901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35611" y="3104206"/>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40074" y="341737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79310" y="3107055"/>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79310" y="3107055"/>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445125" y="1908810"/>
            <a:ext cx="416560" cy="1487805"/>
            <a:chOff x="3114" y="6151"/>
            <a:chExt cx="656" cy="2343"/>
          </a:xfrm>
        </p:grpSpPr>
        <p:cxnSp>
          <p:nvCxnSpPr>
            <p:cNvPr id="48"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56" name="Grupo 55"/>
          <p:cNvGrpSpPr/>
          <p:nvPr/>
        </p:nvGrpSpPr>
        <p:grpSpPr>
          <a:xfrm>
            <a:off x="4878705" y="2687320"/>
            <a:ext cx="416560" cy="1487805"/>
            <a:chOff x="3114" y="6151"/>
            <a:chExt cx="656" cy="2343"/>
          </a:xfrm>
        </p:grpSpPr>
        <p:cxnSp>
          <p:nvCxnSpPr>
            <p:cNvPr id="57"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73" name="Grupo 72"/>
          <p:cNvGrpSpPr/>
          <p:nvPr/>
        </p:nvGrpSpPr>
        <p:grpSpPr>
          <a:xfrm>
            <a:off x="8431530" y="2700655"/>
            <a:ext cx="416560" cy="2496820"/>
            <a:chOff x="3114" y="6151"/>
            <a:chExt cx="656" cy="3932"/>
          </a:xfrm>
        </p:grpSpPr>
        <p:cxnSp>
          <p:nvCxnSpPr>
            <p:cNvPr id="74"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982210" y="327596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8595360" y="329819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312960" y="326069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846070" y="313309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37230" y="38411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47315" y="26765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34945" y="26720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856230" y="266573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021330" y="380111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122514" y="204668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53870" y="29330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427480" y="34855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28775" y="3485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605280" y="26828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381125" y="27787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935480" y="216535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106" name="CaixaDeTexto 47"/>
          <p:cNvSpPr txBox="1"/>
          <p:nvPr/>
        </p:nvSpPr>
        <p:spPr>
          <a:xfrm>
            <a:off x="2673985" y="19659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703960" y="385200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76986" y="313385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74110" y="385508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27410" y="4733931"/>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70245" y="55689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70040" y="486219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70040" y="494601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68365" y="452310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39280" y="452374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48780" y="55365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39280" y="494601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68365" y="489140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cxnSp>
        <p:nvCxnSpPr>
          <p:cNvPr id="141" name="Conector Reto 90"/>
          <p:cNvCxnSpPr/>
          <p:nvPr/>
        </p:nvCxnSpPr>
        <p:spPr>
          <a:xfrm>
            <a:off x="8431530" y="51974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10080625" y="21958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10340340" y="266954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10276840" y="44754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40550" y="494601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8936355" y="2406283"/>
            <a:ext cx="1605473" cy="523607"/>
            <a:chOff x="13825" y="4525"/>
            <a:chExt cx="2257" cy="716"/>
          </a:xfrm>
        </p:grpSpPr>
        <p:cxnSp>
          <p:nvCxnSpPr>
            <p:cNvPr id="158" name="Conector Reto 44"/>
            <p:cNvCxnSpPr/>
            <p:nvPr/>
          </p:nvCxnSpPr>
          <p:spPr>
            <a:xfrm>
              <a:off x="14463" y="4883"/>
              <a:ext cx="161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96"/>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594975" y="348551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905750" y="2679700"/>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42250" y="44958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32445" y="3555365"/>
            <a:ext cx="604520"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68" name="Grupo 55"/>
          <p:cNvGrpSpPr/>
          <p:nvPr/>
        </p:nvGrpSpPr>
        <p:grpSpPr>
          <a:xfrm>
            <a:off x="4300855" y="2687320"/>
            <a:ext cx="416560" cy="1487805"/>
            <a:chOff x="3114" y="6151"/>
            <a:chExt cx="656" cy="2343"/>
          </a:xfrm>
        </p:grpSpPr>
        <p:cxnSp>
          <p:nvCxnSpPr>
            <p:cNvPr id="169"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7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4368165" y="32467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153" name="CaixaDeTexto 47"/>
          <p:cNvSpPr txBox="1"/>
          <p:nvPr/>
        </p:nvSpPr>
        <p:spPr>
          <a:xfrm>
            <a:off x="9145270" y="19583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0" name="Caixa de Texto 23"/>
          <p:cNvSpPr txBox="1"/>
          <p:nvPr/>
        </p:nvSpPr>
        <p:spPr>
          <a:xfrm>
            <a:off x="4982210" y="193611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 name="Retângulo 77"/>
          <p:cNvSpPr/>
          <p:nvPr/>
        </p:nvSpPr>
        <p:spPr>
          <a:xfrm rot="5400000" flipH="1">
            <a:off x="6978286" y="325296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33" name="Conector Reto 42"/>
          <p:cNvCxnSpPr/>
          <p:nvPr/>
        </p:nvCxnSpPr>
        <p:spPr>
          <a:xfrm>
            <a:off x="4300855" y="41998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4248150" y="4049395"/>
            <a:ext cx="1047115" cy="1488440"/>
            <a:chOff x="6672" y="6072"/>
            <a:chExt cx="1649" cy="2344"/>
          </a:xfrm>
        </p:grpSpPr>
        <p:grpSp>
          <p:nvGrpSpPr>
            <p:cNvPr id="20" name="Grupo 19"/>
            <p:cNvGrpSpPr/>
            <p:nvPr/>
          </p:nvGrpSpPr>
          <p:grpSpPr>
            <a:xfrm>
              <a:off x="7664" y="6072"/>
              <a:ext cx="657" cy="2344"/>
              <a:chOff x="7664" y="6072"/>
              <a:chExt cx="657" cy="2344"/>
            </a:xfrm>
          </p:grpSpPr>
          <p:grpSp>
            <p:nvGrpSpPr>
              <p:cNvPr id="5" name="Grupo 55"/>
              <p:cNvGrpSpPr/>
              <p:nvPr/>
            </p:nvGrpSpPr>
            <p:grpSpPr>
              <a:xfrm>
                <a:off x="7665" y="6072"/>
                <a:ext cx="656" cy="2344"/>
                <a:chOff x="3114" y="6151"/>
                <a:chExt cx="656" cy="2344"/>
              </a:xfrm>
            </p:grpSpPr>
            <p:cxnSp>
              <p:nvCxnSpPr>
                <p:cNvPr id="7" name="Conector Reto 69"/>
                <p:cNvCxnSpPr/>
                <p:nvPr/>
              </p:nvCxnSpPr>
              <p:spPr>
                <a:xfrm flipV="1">
                  <a:off x="3114" y="7078"/>
                  <a:ext cx="656"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69"/>
                <p:cNvCxnSpPr/>
                <p:nvPr/>
              </p:nvCxnSpPr>
              <p:spPr>
                <a:xfrm flipV="1">
                  <a:off x="3114" y="6969"/>
                  <a:ext cx="656"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cxnSp>
            <p:nvCxnSpPr>
              <p:cNvPr id="18" name="Conector Reto 90"/>
              <p:cNvCxnSpPr/>
              <p:nvPr/>
            </p:nvCxnSpPr>
            <p:spPr>
              <a:xfrm>
                <a:off x="7664" y="8408"/>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 name="Caixa de Texto 23"/>
            <p:cNvSpPr txBox="1"/>
            <p:nvPr/>
          </p:nvSpPr>
          <p:spPr>
            <a:xfrm>
              <a:off x="6672" y="6890"/>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SB </a:t>
              </a:r>
              <a:endParaRPr lang="pt-BR" altLang="en-US" sz="2800" dirty="0">
                <a:latin typeface="Comic Sans MS" panose="030F0702030302020204" pitchFamily="66" charset="0"/>
                <a:cs typeface="Comic Sans MS" panose="030F0702030302020204" pitchFamily="66" charset="0"/>
              </a:endParaRPr>
            </a:p>
          </p:txBody>
        </p:sp>
      </p:gr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31910" y="6266180"/>
            <a:ext cx="2743200" cy="365125"/>
          </a:xfrm>
        </p:spPr>
        <p:txBody>
          <a:bodyPr/>
          <a:lstStyle/>
          <a:p>
            <a:fld id="{74F297BB-B745-4CAB-BE1D-CE4C89382949}" type="slidenum">
              <a:rPr lang="pt-BR" smtClean="0"/>
            </a:fld>
            <a:endParaRPr lang="pt-BR"/>
          </a:p>
        </p:txBody>
      </p:sp>
      <p:pic>
        <p:nvPicPr>
          <p:cNvPr id="1028" name="Picture 4" descr="Fichier:Mosfet cross section-fr.svg — Wikipédia"/>
          <p:cNvPicPr>
            <a:picLocks noChangeAspect="1" noChangeArrowheads="1"/>
          </p:cNvPicPr>
          <p:nvPr/>
        </p:nvPicPr>
        <p:blipFill>
          <a:blip r:embed="rId1">
            <a:extLst>
              <a:ext uri="{28A0092B-C50C-407E-A947-70E740481C1C}">
                <a14:useLocalDpi xmlns:a14="http://schemas.microsoft.com/office/drawing/2010/main" val="0"/>
              </a:ext>
            </a:extLst>
          </a:blip>
          <a:srcRect l="1613" t="4290" r="1290" b="4032"/>
          <a:stretch>
            <a:fillRect/>
          </a:stretch>
        </p:blipFill>
        <p:spPr bwMode="auto">
          <a:xfrm>
            <a:off x="1012825" y="1215390"/>
            <a:ext cx="9558020" cy="5414645"/>
          </a:xfrm>
          <a:prstGeom prst="rect">
            <a:avLst/>
          </a:prstGeom>
          <a:noFill/>
          <a:extLst>
            <a:ext uri="{909E8E84-426E-40DD-AFC4-6F175D3DCCD1}">
              <a14:hiddenFill xmlns:a14="http://schemas.microsoft.com/office/drawing/2010/main">
                <a:solidFill>
                  <a:srgbClr val="FFFFFF"/>
                </a:solidFill>
              </a14:hiddenFill>
            </a:ext>
          </a:extLst>
        </p:spPr>
      </p:pic>
      <p:sp>
        <p:nvSpPr>
          <p:cNvPr id="6" name="CaixaDeTexto 3"/>
          <p:cNvSpPr txBox="1"/>
          <p:nvPr/>
        </p:nvSpPr>
        <p:spPr>
          <a:xfrm>
            <a:off x="1296035" y="427897"/>
            <a:ext cx="7176135" cy="706755"/>
          </a:xfrm>
          <a:prstGeom prst="rect">
            <a:avLst/>
          </a:prstGeom>
          <a:noFill/>
        </p:spPr>
        <p:txBody>
          <a:bodyPr wrap="square" rtlCol="0">
            <a:spAutoFit/>
          </a:bodyPr>
          <a:lstStyle/>
          <a:p>
            <a:r>
              <a:rPr lang="pt-BR" sz="4000" b="1" dirty="0" smtClean="0">
                <a:solidFill>
                  <a:srgbClr val="C00000"/>
                </a:solidFill>
                <a:effectLst>
                  <a:outerShdw blurRad="38100" dist="38100" dir="2700000" algn="tl">
                    <a:srgbClr val="000000">
                      <a:alpha val="43137"/>
                    </a:srgbClr>
                  </a:outerShdw>
                </a:effectLst>
                <a:latin typeface="Comic Sans MS" panose="030F0702030302020204" pitchFamily="66" charset="0"/>
              </a:rPr>
              <a:t>Transistor MOS - NMOS</a:t>
            </a:r>
            <a:endParaRPr lang="pt-BR" sz="40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grpSp>
        <p:nvGrpSpPr>
          <p:cNvPr id="7" name="Grupo 250"/>
          <p:cNvGrpSpPr/>
          <p:nvPr/>
        </p:nvGrpSpPr>
        <p:grpSpPr>
          <a:xfrm flipH="1">
            <a:off x="10186503" y="931654"/>
            <a:ext cx="545339" cy="1509696"/>
            <a:chOff x="3860088" y="4278598"/>
            <a:chExt cx="545339" cy="1509696"/>
          </a:xfrm>
        </p:grpSpPr>
        <p:grpSp>
          <p:nvGrpSpPr>
            <p:cNvPr id="8" name="Group 147"/>
            <p:cNvGrpSpPr/>
            <p:nvPr/>
          </p:nvGrpSpPr>
          <p:grpSpPr bwMode="auto">
            <a:xfrm flipH="1">
              <a:off x="3861805" y="4853819"/>
              <a:ext cx="543622" cy="467238"/>
              <a:chOff x="2834" y="2568"/>
              <a:chExt cx="317"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83"/>
              <p:cNvSpPr>
                <a:spLocks noChangeShapeType="1"/>
              </p:cNvSpPr>
              <p:nvPr/>
            </p:nvSpPr>
            <p:spPr bwMode="auto">
              <a:xfrm>
                <a:off x="300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1" name="CaixaDeTexto 20"/>
          <p:cNvSpPr txBox="1"/>
          <p:nvPr/>
        </p:nvSpPr>
        <p:spPr>
          <a:xfrm>
            <a:off x="9920449" y="596609"/>
            <a:ext cx="1619354" cy="369332"/>
          </a:xfrm>
          <a:prstGeom prst="rect">
            <a:avLst/>
          </a:prstGeom>
          <a:noFill/>
        </p:spPr>
        <p:txBody>
          <a:bodyPr wrap="none" rtlCol="0">
            <a:spAutoFit/>
          </a:bodyPr>
          <a:lstStyle/>
          <a:p>
            <a:r>
              <a:rPr lang="pt-BR" dirty="0" smtClean="0">
                <a:latin typeface="Comic Sans MS" panose="030F0702030302020204" pitchFamily="66" charset="0"/>
              </a:rPr>
              <a:t>Dreno (</a:t>
            </a:r>
            <a:r>
              <a:rPr lang="pt-BR" dirty="0" err="1" smtClean="0">
                <a:latin typeface="Comic Sans MS" panose="030F0702030302020204" pitchFamily="66" charset="0"/>
              </a:rPr>
              <a:t>drain</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Forma livre 31"/>
          <p:cNvSpPr/>
          <p:nvPr/>
        </p:nvSpPr>
        <p:spPr>
          <a:xfrm>
            <a:off x="10481094" y="1742536"/>
            <a:ext cx="543464" cy="494014"/>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CaixaDeTexto 24"/>
          <p:cNvSpPr txBox="1"/>
          <p:nvPr/>
        </p:nvSpPr>
        <p:spPr>
          <a:xfrm>
            <a:off x="9943149" y="2470169"/>
            <a:ext cx="1728358" cy="369332"/>
          </a:xfrm>
          <a:prstGeom prst="rect">
            <a:avLst/>
          </a:prstGeom>
          <a:noFill/>
        </p:spPr>
        <p:txBody>
          <a:bodyPr wrap="none" rtlCol="0">
            <a:spAutoFit/>
          </a:bodyPr>
          <a:lstStyle/>
          <a:p>
            <a:r>
              <a:rPr lang="pt-BR" dirty="0" smtClean="0">
                <a:latin typeface="Comic Sans MS" panose="030F0702030302020204" pitchFamily="66" charset="0"/>
              </a:rPr>
              <a:t>fonte (</a:t>
            </a:r>
            <a:r>
              <a:rPr lang="pt-BR" dirty="0" err="1" smtClean="0">
                <a:latin typeface="Comic Sans MS" panose="030F0702030302020204" pitchFamily="66" charset="0"/>
              </a:rPr>
              <a:t>source</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4" name="CaixaDeTexto 25"/>
          <p:cNvSpPr txBox="1"/>
          <p:nvPr/>
        </p:nvSpPr>
        <p:spPr>
          <a:xfrm>
            <a:off x="8828062" y="1425232"/>
            <a:ext cx="1479892" cy="369332"/>
          </a:xfrm>
          <a:prstGeom prst="rect">
            <a:avLst/>
          </a:prstGeom>
          <a:noFill/>
        </p:spPr>
        <p:txBody>
          <a:bodyPr wrap="none" rtlCol="0">
            <a:spAutoFit/>
          </a:bodyPr>
          <a:lstStyle/>
          <a:p>
            <a:r>
              <a:rPr lang="pt-BR" dirty="0" smtClean="0">
                <a:latin typeface="Comic Sans MS" panose="030F0702030302020204" pitchFamily="66" charset="0"/>
              </a:rPr>
              <a:t>Porta (</a:t>
            </a:r>
            <a:r>
              <a:rPr lang="pt-BR" dirty="0" err="1" smtClean="0">
                <a:latin typeface="Comic Sans MS" panose="030F0702030302020204" pitchFamily="66" charset="0"/>
              </a:rPr>
              <a:t>gate</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5" name="CaixaDeTexto 26"/>
          <p:cNvSpPr txBox="1"/>
          <p:nvPr/>
        </p:nvSpPr>
        <p:spPr>
          <a:xfrm>
            <a:off x="10696954" y="2202007"/>
            <a:ext cx="1473480" cy="369332"/>
          </a:xfrm>
          <a:prstGeom prst="rect">
            <a:avLst/>
          </a:prstGeom>
          <a:noFill/>
        </p:spPr>
        <p:txBody>
          <a:bodyPr wrap="none" rtlCol="0">
            <a:spAutoFit/>
          </a:bodyPr>
          <a:lstStyle/>
          <a:p>
            <a:r>
              <a:rPr lang="pt-BR" dirty="0" smtClean="0">
                <a:latin typeface="Comic Sans MS" panose="030F0702030302020204" pitchFamily="66" charset="0"/>
              </a:rPr>
              <a:t>Bulk (corpo)</a:t>
            </a:r>
            <a:endParaRPr lang="pt-BR" dirty="0">
              <a:latin typeface="Comic Sans MS" panose="030F0702030302020204" pitchFamily="66" charset="0"/>
            </a:endParaRPr>
          </a:p>
        </p:txBody>
      </p:sp>
      <p:sp>
        <p:nvSpPr>
          <p:cNvPr id="36" name="CaixaDeTexto 23"/>
          <p:cNvSpPr txBox="1"/>
          <p:nvPr/>
        </p:nvSpPr>
        <p:spPr>
          <a:xfrm>
            <a:off x="5434791" y="3977551"/>
            <a:ext cx="1595887" cy="523220"/>
          </a:xfrm>
          <a:prstGeom prst="rect">
            <a:avLst/>
          </a:prstGeom>
          <a:noFill/>
        </p:spPr>
        <p:txBody>
          <a:bodyPr wrap="square" rtlCol="0">
            <a:spAutoFit/>
          </a:bodyPr>
          <a:lstStyle/>
          <a:p>
            <a:r>
              <a:rPr lang="pt-BR" sz="2800" b="1" dirty="0" smtClean="0">
                <a:solidFill>
                  <a:srgbClr val="FF0000"/>
                </a:solidFill>
              </a:rPr>
              <a:t>canal</a:t>
            </a:r>
            <a:endParaRPr lang="pt-BR" sz="2800" b="1" dirty="0">
              <a:solidFill>
                <a:srgbClr val="FF0000"/>
              </a:solidFill>
            </a:endParaRPr>
          </a:p>
        </p:txBody>
      </p:sp>
    </p:spTree>
  </p:cSld>
  <p:clrMapOvr>
    <a:masterClrMapping/>
  </p:clrMapOvr>
  <p:timing>
    <p:tnLst>
      <p:par>
        <p:cTn id="1" dur="indefinite" restart="never" nodeType="tmRoot"/>
      </p:par>
    </p:tnLst>
  </p:timing>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médias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6233715" y="31847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223036" y="22622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6039902" y="263239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5209429" y="2152835"/>
            <a:ext cx="0" cy="21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036874" y="1749559"/>
            <a:ext cx="576000" cy="36000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7053608" y="370269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817341" y="65730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6158230" y="3070860"/>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6158230" y="3070860"/>
                <a:ext cx="113220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860166" y="3070531"/>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729634" y="297922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rot="5400000" flipH="1">
            <a:off x="7254875" y="2827020"/>
            <a:ext cx="459740" cy="254635"/>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47" name="Caixa de Texto 46"/>
              <p:cNvSpPr txBox="1"/>
              <p:nvPr/>
            </p:nvSpPr>
            <p:spPr>
              <a:xfrm>
                <a:off x="7442835" y="2393315"/>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442835" y="2393315"/>
                <a:ext cx="84328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85" name="Conector Reto 79"/>
          <p:cNvCxnSpPr/>
          <p:nvPr/>
        </p:nvCxnSpPr>
        <p:spPr>
          <a:xfrm rot="5400000" flipH="1" flipV="1">
            <a:off x="4210215" y="282699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3743325" y="269938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4134485" y="34074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3692525" y="224536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918585" y="336740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3019769" y="161298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2651125" y="24993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2324735" y="30518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526030" y="30518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2502535" y="22491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2278380" y="234505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861310" y="17494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7" name="Conector Reto 78"/>
          <p:cNvCxnSpPr/>
          <p:nvPr/>
        </p:nvCxnSpPr>
        <p:spPr>
          <a:xfrm>
            <a:off x="4601215" y="341829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4574241" y="270014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4571365" y="34213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cxnSp>
        <p:nvCxnSpPr>
          <p:cNvPr id="124" name="Conector Reto 79"/>
          <p:cNvCxnSpPr/>
          <p:nvPr/>
        </p:nvCxnSpPr>
        <p:spPr>
          <a:xfrm rot="5400000" flipH="1" flipV="1">
            <a:off x="5935635" y="3807170"/>
            <a:ext cx="57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0" name="Conector Reto 42"/>
          <p:cNvCxnSpPr/>
          <p:nvPr/>
        </p:nvCxnSpPr>
        <p:spPr>
          <a:xfrm>
            <a:off x="6045835" y="40951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9043035" y="17494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9302750" y="2223135"/>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9239250" y="40290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CaixaDeTexto 47"/>
          <p:cNvSpPr txBox="1"/>
          <p:nvPr/>
        </p:nvSpPr>
        <p:spPr>
          <a:xfrm>
            <a:off x="9557385" y="303911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8180070" y="2241550"/>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8116570" y="40576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406765" y="3117215"/>
            <a:ext cx="63690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4" name="CaixaDeTexto 47"/>
          <p:cNvSpPr txBox="1"/>
          <p:nvPr/>
        </p:nvSpPr>
        <p:spPr>
          <a:xfrm>
            <a:off x="4667250" y="17837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22"/>
              <p:cNvSpPr txBox="1"/>
              <p:nvPr/>
            </p:nvSpPr>
            <p:spPr>
              <a:xfrm>
                <a:off x="662305" y="4404360"/>
                <a:ext cx="3657600" cy="8489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 name="Caixa de Texto 22"/>
              <p:cNvSpPr txBox="1">
                <a:spLocks noRot="1" noChangeAspect="1" noMove="1" noResize="1" noEditPoints="1" noAdjustHandles="1" noChangeArrowheads="1" noChangeShapeType="1" noTextEdit="1"/>
              </p:cNvSpPr>
              <p:nvPr/>
            </p:nvSpPr>
            <p:spPr>
              <a:xfrm>
                <a:off x="662305" y="4404360"/>
                <a:ext cx="3657600" cy="84899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22"/>
              <p:cNvSpPr txBox="1"/>
              <p:nvPr/>
            </p:nvSpPr>
            <p:spPr>
              <a:xfrm>
                <a:off x="799465" y="5600065"/>
                <a:ext cx="3842385" cy="4540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799465" y="5600065"/>
                <a:ext cx="3842385" cy="45402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6" name="Straight Connector 15"/>
          <p:cNvCxnSpPr/>
          <p:nvPr/>
        </p:nvCxnSpPr>
        <p:spPr>
          <a:xfrm>
            <a:off x="908685" y="4326255"/>
            <a:ext cx="10795" cy="172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 name="Caixa de Texto 22"/>
              <p:cNvSpPr txBox="1"/>
              <p:nvPr/>
            </p:nvSpPr>
            <p:spPr>
              <a:xfrm>
                <a:off x="5344795" y="4829175"/>
                <a:ext cx="6009005" cy="8382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7" name="Caixa de Texto 22"/>
              <p:cNvSpPr txBox="1">
                <a:spLocks noRot="1" noChangeAspect="1" noMove="1" noResize="1" noEditPoints="1" noAdjustHandles="1" noChangeArrowheads="1" noChangeShapeType="1" noTextEdit="1"/>
              </p:cNvSpPr>
              <p:nvPr/>
            </p:nvSpPr>
            <p:spPr>
              <a:xfrm>
                <a:off x="5344795" y="4829175"/>
                <a:ext cx="6009005" cy="83820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22"/>
              <p:cNvSpPr txBox="1"/>
              <p:nvPr/>
            </p:nvSpPr>
            <p:spPr>
              <a:xfrm>
                <a:off x="726440" y="3519170"/>
                <a:ext cx="256476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4" name="Caixa de Texto 22"/>
              <p:cNvSpPr txBox="1">
                <a:spLocks noRot="1" noChangeAspect="1" noMove="1" noResize="1" noEditPoints="1" noAdjustHandles="1" noChangeArrowheads="1" noChangeShapeType="1" noTextEdit="1"/>
              </p:cNvSpPr>
              <p:nvPr/>
            </p:nvSpPr>
            <p:spPr>
              <a:xfrm>
                <a:off x="726440" y="3519170"/>
                <a:ext cx="2564765" cy="460375"/>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sld>
</file>

<file path=ppt/slides/slide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59395" y="36228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48716" y="27003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65582" y="307054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589984" y="234047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268014" y="21559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79288" y="414084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543021" y="108021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83910" y="350901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83910" y="350901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35611" y="3104206"/>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40074" y="341737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79310" y="3107055"/>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79310" y="3107055"/>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445125" y="1922145"/>
            <a:ext cx="416560" cy="1487805"/>
            <a:chOff x="3114" y="6151"/>
            <a:chExt cx="656" cy="2343"/>
          </a:xfrm>
        </p:grpSpPr>
        <p:cxnSp>
          <p:nvCxnSpPr>
            <p:cNvPr id="48"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56" name="Grupo 55"/>
          <p:cNvGrpSpPr/>
          <p:nvPr/>
        </p:nvGrpSpPr>
        <p:grpSpPr>
          <a:xfrm>
            <a:off x="4878705" y="2700655"/>
            <a:ext cx="416560" cy="1487805"/>
            <a:chOff x="3114" y="6151"/>
            <a:chExt cx="656" cy="2343"/>
          </a:xfrm>
        </p:grpSpPr>
        <p:cxnSp>
          <p:nvCxnSpPr>
            <p:cNvPr id="57"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73" name="Grupo 72"/>
          <p:cNvGrpSpPr/>
          <p:nvPr/>
        </p:nvGrpSpPr>
        <p:grpSpPr>
          <a:xfrm>
            <a:off x="8431530" y="2700655"/>
            <a:ext cx="416560" cy="2496820"/>
            <a:chOff x="3114" y="6151"/>
            <a:chExt cx="656" cy="3932"/>
          </a:xfrm>
        </p:grpSpPr>
        <p:cxnSp>
          <p:nvCxnSpPr>
            <p:cNvPr id="74"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982210" y="327914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8595360" y="329819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312960" y="326069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846070" y="313309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37230" y="38411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47315" y="26765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34945" y="26720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998470" y="2679065"/>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021330" y="380111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122514" y="204668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53870" y="29330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427480" y="34855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28775" y="3485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605280" y="26828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381125" y="27787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964055" y="21634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endParaRPr lang="pt-BR" altLang="en-US" sz="2000" baseline="-25000" dirty="0">
              <a:latin typeface="Comic Sans MS" panose="030F0702030302020204" pitchFamily="66" charset="0"/>
              <a:cs typeface="Comic Sans MS" panose="030F0702030302020204" pitchFamily="66" charset="0"/>
              <a:sym typeface="+mn-ea"/>
            </a:endParaRPr>
          </a:p>
        </p:txBody>
      </p:sp>
      <p:sp>
        <p:nvSpPr>
          <p:cNvPr id="106" name="CaixaDeTexto 47"/>
          <p:cNvSpPr txBox="1"/>
          <p:nvPr/>
        </p:nvSpPr>
        <p:spPr>
          <a:xfrm>
            <a:off x="2689860" y="198183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703960" y="385200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76986" y="313385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74110" y="385508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27410" y="4733931"/>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70245" y="55689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70040" y="486219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70040" y="494601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68365" y="452310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39280" y="4523740"/>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48780" y="55365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39280" y="494601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68365" y="489140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cxnSp>
        <p:nvCxnSpPr>
          <p:cNvPr id="141" name="Conector Reto 90"/>
          <p:cNvCxnSpPr/>
          <p:nvPr/>
        </p:nvCxnSpPr>
        <p:spPr>
          <a:xfrm>
            <a:off x="8431530" y="51974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10080625" y="21958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10340340" y="266827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10276840" y="44754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40550" y="494601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8936355" y="2419618"/>
            <a:ext cx="1477434" cy="523607"/>
            <a:chOff x="13825" y="4525"/>
            <a:chExt cx="2077" cy="716"/>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594975" y="348551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905750" y="2679700"/>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42250" y="44958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32445" y="355536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68" name="Grupo 55"/>
          <p:cNvGrpSpPr/>
          <p:nvPr/>
        </p:nvGrpSpPr>
        <p:grpSpPr>
          <a:xfrm>
            <a:off x="4300855" y="2700655"/>
            <a:ext cx="416560" cy="1487805"/>
            <a:chOff x="3114" y="6151"/>
            <a:chExt cx="656" cy="2343"/>
          </a:xfrm>
        </p:grpSpPr>
        <p:cxnSp>
          <p:nvCxnSpPr>
            <p:cNvPr id="169"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7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cxnSp>
        <p:nvCxnSpPr>
          <p:cNvPr id="174" name="Conector Reto 90"/>
          <p:cNvCxnSpPr/>
          <p:nvPr/>
        </p:nvCxnSpPr>
        <p:spPr>
          <a:xfrm>
            <a:off x="4315460" y="41998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Caixa de Texto 23"/>
          <p:cNvSpPr txBox="1"/>
          <p:nvPr/>
        </p:nvSpPr>
        <p:spPr>
          <a:xfrm>
            <a:off x="4420235" y="329819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153" name="CaixaDeTexto 47"/>
          <p:cNvSpPr txBox="1"/>
          <p:nvPr/>
        </p:nvSpPr>
        <p:spPr>
          <a:xfrm>
            <a:off x="9145270" y="19583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0" name="Caixa de Texto 23"/>
          <p:cNvSpPr txBox="1"/>
          <p:nvPr/>
        </p:nvSpPr>
        <p:spPr>
          <a:xfrm>
            <a:off x="5104765" y="195834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 name="Retângulo 77"/>
          <p:cNvSpPr/>
          <p:nvPr/>
        </p:nvSpPr>
        <p:spPr>
          <a:xfrm rot="5400000" flipH="1">
            <a:off x="6978286" y="325296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xmlns:p14="http://schemas.microsoft.com/office/powerpoint/2010/main">
        <mc:Choice Requires="p14">
          <p:contentPart r:id="rId3" p14:bwMode="auto">
            <p14:nvContentPartPr>
              <p14:cNvPr id="5" name="Tinta 4"/>
              <p14:cNvContentPartPr/>
              <p14:nvPr/>
            </p14:nvContentPartPr>
            <p14:xfrm>
              <a:off x="10487025" y="5400675"/>
              <a:ext cx="19050" cy="360"/>
            </p14:xfrm>
          </p:contentPart>
        </mc:Choice>
        <mc:Fallback xmlns="">
          <p:pic>
            <p:nvPicPr>
              <p:cNvPr id="5" name="Tinta 4"/>
            </p:nvPicPr>
            <p:blipFill>
              <a:blip r:embed="rId4"/>
            </p:blipFill>
            <p:spPr>
              <a:xfrm>
                <a:off x="10487025" y="5400675"/>
                <a:ext cx="19050" cy="360"/>
              </a:xfrm>
              <a:prstGeom prst="rect"/>
            </p:spPr>
          </p:pic>
        </mc:Fallback>
      </mc:AlternateContent>
      <p:grpSp>
        <p:nvGrpSpPr>
          <p:cNvPr id="21" name="Grupo 20"/>
          <p:cNvGrpSpPr/>
          <p:nvPr/>
        </p:nvGrpSpPr>
        <p:grpSpPr>
          <a:xfrm>
            <a:off x="4248150" y="4049395"/>
            <a:ext cx="1047115" cy="1488440"/>
            <a:chOff x="6672" y="6072"/>
            <a:chExt cx="1649" cy="2344"/>
          </a:xfrm>
        </p:grpSpPr>
        <p:grpSp>
          <p:nvGrpSpPr>
            <p:cNvPr id="20" name="Grupo 19"/>
            <p:cNvGrpSpPr/>
            <p:nvPr/>
          </p:nvGrpSpPr>
          <p:grpSpPr>
            <a:xfrm>
              <a:off x="7664" y="6072"/>
              <a:ext cx="657" cy="2344"/>
              <a:chOff x="7664" y="6072"/>
              <a:chExt cx="657" cy="2344"/>
            </a:xfrm>
          </p:grpSpPr>
          <p:grpSp>
            <p:nvGrpSpPr>
              <p:cNvPr id="7" name="Grupo 55"/>
              <p:cNvGrpSpPr/>
              <p:nvPr/>
            </p:nvGrpSpPr>
            <p:grpSpPr>
              <a:xfrm>
                <a:off x="7665" y="6072"/>
                <a:ext cx="656" cy="2344"/>
                <a:chOff x="3114" y="6151"/>
                <a:chExt cx="656" cy="2344"/>
              </a:xfrm>
            </p:grpSpPr>
            <p:cxnSp>
              <p:nvCxnSpPr>
                <p:cNvPr id="14" name="Conector Reto 69"/>
                <p:cNvCxnSpPr/>
                <p:nvPr/>
              </p:nvCxnSpPr>
              <p:spPr>
                <a:xfrm flipV="1">
                  <a:off x="3114" y="7078"/>
                  <a:ext cx="656"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6"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69"/>
                <p:cNvCxnSpPr/>
                <p:nvPr/>
              </p:nvCxnSpPr>
              <p:spPr>
                <a:xfrm flipV="1">
                  <a:off x="3114" y="6969"/>
                  <a:ext cx="656" cy="0"/>
                </a:xfrm>
                <a:prstGeom prst="line">
                  <a:avLst/>
                </a:prstGeom>
                <a:ln w="2857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cxnSp>
            <p:nvCxnSpPr>
              <p:cNvPr id="19" name="Conector Reto 90"/>
              <p:cNvCxnSpPr/>
              <p:nvPr/>
            </p:nvCxnSpPr>
            <p:spPr>
              <a:xfrm>
                <a:off x="7664" y="8408"/>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 name="Caixa de Texto 23"/>
            <p:cNvSpPr txBox="1"/>
            <p:nvPr/>
          </p:nvSpPr>
          <p:spPr>
            <a:xfrm>
              <a:off x="6672" y="6890"/>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SB </a:t>
              </a:r>
              <a:endParaRPr lang="pt-BR" altLang="en-US" sz="2800" dirty="0">
                <a:latin typeface="Comic Sans MS" panose="030F0702030302020204" pitchFamily="66" charset="0"/>
                <a:cs typeface="Comic Sans MS" panose="030F0702030302020204" pitchFamily="66" charset="0"/>
              </a:endParaRPr>
            </a:p>
          </p:txBody>
        </p:sp>
      </p:grpSp>
    </p:spTree>
  </p:cSld>
  <p:clrMapOvr>
    <a:masterClrMapping/>
  </p:clrMapOvr>
</p:sld>
</file>

<file path=ppt/slides/slide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60030" y="30939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49351" y="21714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66217" y="254159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763339" y="181850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268649" y="16270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79923" y="361189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543656" y="55125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84545" y="298005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84545" y="298005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579276" y="299772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40709" y="2888416"/>
            <a:ext cx="1512000" cy="0"/>
          </a:xfrm>
          <a:prstGeom prst="line">
            <a:avLst/>
          </a:prstGeom>
          <a:ln w="25400">
            <a:solidFill>
              <a:schemeClr val="tx1"/>
            </a:solidFill>
            <a:prstDash val="sysDot"/>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79945" y="257810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79945" y="2578100"/>
                <a:ext cx="84328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85" name="Conector Reto 79"/>
          <p:cNvCxnSpPr/>
          <p:nvPr/>
        </p:nvCxnSpPr>
        <p:spPr>
          <a:xfrm rot="5400000" flipH="1" flipV="1">
            <a:off x="3648875" y="273174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3181985" y="260413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573145" y="33121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983230" y="214757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3070860" y="21431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3334385" y="2150110"/>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357245" y="32721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458429" y="151773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2089785" y="240411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763395" y="295656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964690" y="29565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941195" y="21539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717040" y="224980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6" name="CaixaDeTexto 47"/>
          <p:cNvSpPr txBox="1"/>
          <p:nvPr/>
        </p:nvSpPr>
        <p:spPr>
          <a:xfrm>
            <a:off x="3009900" y="146875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4039875" y="332304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4012901" y="260489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4010025" y="332613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28045" y="420497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70880" y="50399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70675" y="433324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70675" y="441706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69000" y="399415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39915" y="399478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49415" y="50076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39915" y="441706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69000" y="436245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9965055" y="16687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10224770" y="214249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10161270" y="39484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41185" y="44170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8936990" y="1890663"/>
            <a:ext cx="1477434" cy="523607"/>
            <a:chOff x="13825" y="4525"/>
            <a:chExt cx="2077" cy="716"/>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479405" y="295846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906385" y="215074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42885" y="39668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33080" y="3026410"/>
            <a:ext cx="66357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4" name="CaixaDeTexto 47"/>
          <p:cNvSpPr txBox="1"/>
          <p:nvPr/>
        </p:nvSpPr>
        <p:spPr>
          <a:xfrm>
            <a:off x="4630420" y="17113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22"/>
              <p:cNvSpPr txBox="1"/>
              <p:nvPr/>
            </p:nvSpPr>
            <p:spPr>
              <a:xfrm>
                <a:off x="1792605" y="3994785"/>
                <a:ext cx="256476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 name="Caixa de Texto 22"/>
              <p:cNvSpPr txBox="1">
                <a:spLocks noRot="1" noChangeAspect="1" noMove="1" noResize="1" noEditPoints="1" noAdjustHandles="1" noChangeArrowheads="1" noChangeShapeType="1" noTextEdit="1"/>
              </p:cNvSpPr>
              <p:nvPr/>
            </p:nvSpPr>
            <p:spPr>
              <a:xfrm>
                <a:off x="1792605" y="3994785"/>
                <a:ext cx="2564765" cy="46037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22"/>
              <p:cNvSpPr txBox="1"/>
              <p:nvPr/>
            </p:nvSpPr>
            <p:spPr>
              <a:xfrm>
                <a:off x="838200" y="5386705"/>
                <a:ext cx="10406380" cy="96964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𝐺</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838200" y="5386705"/>
                <a:ext cx="10406380" cy="969645"/>
              </a:xfrm>
              <a:prstGeom prst="rect">
                <a:avLst/>
              </a:prstGeom>
              <a:blipFill rotWithShape="1">
                <a:blip r:embed="rId4"/>
                <a:stretch>
                  <a:fillRect/>
                </a:stretch>
              </a:blipFill>
            </p:spPr>
            <p:txBody>
              <a:bodyPr/>
              <a:lstStyle/>
              <a:p>
                <a:r>
                  <a:rPr lang="pt-BR" altLang="en-US">
                    <a:noFill/>
                  </a:rPr>
                  <a:t> </a:t>
                </a:r>
              </a:p>
            </p:txBody>
          </p:sp>
        </mc:Fallback>
      </mc:AlternateContent>
      <p:sp>
        <p:nvSpPr>
          <p:cNvPr id="16" name="Freeform 15"/>
          <p:cNvSpPr/>
          <p:nvPr/>
        </p:nvSpPr>
        <p:spPr>
          <a:xfrm>
            <a:off x="6779895" y="1530985"/>
            <a:ext cx="576580" cy="1270000"/>
          </a:xfrm>
          <a:custGeom>
            <a:avLst/>
            <a:gdLst>
              <a:gd name="connisteX0" fmla="*/ 259093 w 576593"/>
              <a:gd name="connsiteY0" fmla="*/ 1270000 h 1270000"/>
              <a:gd name="connisteX1" fmla="*/ 5093 w 576593"/>
              <a:gd name="connsiteY1" fmla="*/ 751205 h 1270000"/>
              <a:gd name="connisteX2" fmla="*/ 471183 w 576593"/>
              <a:gd name="connsiteY2" fmla="*/ 295910 h 1270000"/>
              <a:gd name="connisteX3" fmla="*/ 576593 w 576593"/>
              <a:gd name="connsiteY3" fmla="*/ 0 h 1270000"/>
            </a:gdLst>
            <a:ahLst/>
            <a:cxnLst>
              <a:cxn ang="0">
                <a:pos x="connisteX0" y="connsiteY0"/>
              </a:cxn>
              <a:cxn ang="0">
                <a:pos x="connisteX1" y="connsiteY1"/>
              </a:cxn>
              <a:cxn ang="0">
                <a:pos x="connisteX2" y="connsiteY2"/>
              </a:cxn>
              <a:cxn ang="0">
                <a:pos x="connisteX3" y="connsiteY3"/>
              </a:cxn>
            </a:cxnLst>
            <a:rect l="l" t="t" r="r" b="b"/>
            <a:pathLst>
              <a:path w="576594" h="1270000">
                <a:moveTo>
                  <a:pt x="259094" y="1270000"/>
                </a:moveTo>
                <a:cubicBezTo>
                  <a:pt x="198769" y="1175385"/>
                  <a:pt x="-37451" y="946150"/>
                  <a:pt x="5094" y="751205"/>
                </a:cubicBezTo>
                <a:cubicBezTo>
                  <a:pt x="47639" y="556260"/>
                  <a:pt x="356884" y="446405"/>
                  <a:pt x="471184" y="295910"/>
                </a:cubicBezTo>
                <a:cubicBezTo>
                  <a:pt x="585484" y="145415"/>
                  <a:pt x="564529" y="50165"/>
                  <a:pt x="576594"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CaixaDeTexto 47"/>
          <p:cNvSpPr txBox="1"/>
          <p:nvPr/>
        </p:nvSpPr>
        <p:spPr>
          <a:xfrm>
            <a:off x="5456555" y="36277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8" name="CaixaDeTexto 16"/>
          <p:cNvSpPr txBox="1"/>
          <p:nvPr/>
        </p:nvSpPr>
        <p:spPr>
          <a:xfrm>
            <a:off x="6438265" y="1138555"/>
            <a:ext cx="1878965" cy="645160"/>
          </a:xfrm>
          <a:prstGeom prst="rect">
            <a:avLst/>
          </a:prstGeom>
          <a:noFill/>
          <a:ln w="25400">
            <a:noFill/>
          </a:ln>
        </p:spPr>
        <p:txBody>
          <a:bodyPr wrap="square" rtlCol="0">
            <a:spAutoFit/>
          </a:bodyPr>
          <a:p>
            <a:pPr indent="0" algn="l">
              <a:buFont typeface="Wingdings" panose="05000000000000000000" charset="0"/>
              <a:buNone/>
            </a:pPr>
            <a:r>
              <a:rPr lang="pt-BR" dirty="0" smtClean="0">
                <a:sym typeface="+mn-ea"/>
              </a:rPr>
              <a:t>Vamos desprezar para simplificar </a:t>
            </a:r>
            <a:r>
              <a:rPr lang="pt-BR" dirty="0" smtClean="0"/>
              <a:t> </a:t>
            </a:r>
            <a:endParaRPr lang="pt-BR" dirty="0"/>
          </a:p>
        </p:txBody>
      </p:sp>
      <p:cxnSp>
        <p:nvCxnSpPr>
          <p:cNvPr id="18" name="Conector de Seta Reta 59"/>
          <p:cNvCxnSpPr/>
          <p:nvPr/>
        </p:nvCxnSpPr>
        <p:spPr>
          <a:xfrm flipH="1">
            <a:off x="5556202" y="2774917"/>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5105400" y="26333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3" name="CaixaDeTexto 47"/>
          <p:cNvSpPr txBox="1"/>
          <p:nvPr/>
        </p:nvSpPr>
        <p:spPr>
          <a:xfrm>
            <a:off x="9235440" y="146875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 name="Retângulo 77"/>
          <p:cNvSpPr/>
          <p:nvPr/>
        </p:nvSpPr>
        <p:spPr>
          <a:xfrm rot="5400000" flipH="1">
            <a:off x="6978921" y="273670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0" name="Caixa de Texto 23"/>
          <p:cNvSpPr txBox="1"/>
          <p:nvPr/>
        </p:nvSpPr>
        <p:spPr>
          <a:xfrm>
            <a:off x="2299970" y="16268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endParaRPr lang="pt-BR" altLang="en-US" sz="2000" baseline="-25000" dirty="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22"/>
              <p:cNvSpPr txBox="1"/>
              <p:nvPr/>
            </p:nvSpPr>
            <p:spPr>
              <a:xfrm>
                <a:off x="843915" y="3122930"/>
                <a:ext cx="29292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843915" y="3122930"/>
                <a:ext cx="2929255" cy="46037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22"/>
              <p:cNvSpPr txBox="1"/>
              <p:nvPr/>
            </p:nvSpPr>
            <p:spPr>
              <a:xfrm>
                <a:off x="685165" y="1787525"/>
                <a:ext cx="5365115" cy="103632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f>
                            <m:fPr>
                              <m:type m:val="skw"/>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𝑆</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4" name="Caixa de Texto 22"/>
              <p:cNvSpPr txBox="1">
                <a:spLocks noRot="1" noChangeAspect="1" noMove="1" noResize="1" noEditPoints="1" noAdjustHandles="1" noChangeArrowheads="1" noChangeShapeType="1" noTextEdit="1"/>
              </p:cNvSpPr>
              <p:nvPr/>
            </p:nvSpPr>
            <p:spPr>
              <a:xfrm>
                <a:off x="685165" y="1787525"/>
                <a:ext cx="5365115" cy="1036320"/>
              </a:xfrm>
              <a:prstGeom prst="rect">
                <a:avLst/>
              </a:prstGeom>
              <a:blipFill rotWithShape="1">
                <a:blip r:embed="rId2"/>
                <a:stretch>
                  <a:fillRect b="-613"/>
                </a:stretch>
              </a:blipFill>
            </p:spPr>
            <p:txBody>
              <a:bodyPr/>
              <a:lstStyle/>
              <a:p>
                <a:r>
                  <a:rPr lang="pt-BR" altLang="en-US">
                    <a:noFill/>
                  </a:rPr>
                  <a:t> </a:t>
                </a:r>
              </a:p>
            </p:txBody>
          </p:sp>
        </mc:Fallback>
      </mc:AlternateContent>
      <p:cxnSp>
        <p:nvCxnSpPr>
          <p:cNvPr id="18" name="Straight Connector 17"/>
          <p:cNvCxnSpPr/>
          <p:nvPr/>
        </p:nvCxnSpPr>
        <p:spPr>
          <a:xfrm flipH="1">
            <a:off x="889000" y="1984375"/>
            <a:ext cx="10160" cy="15875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 name="Caixa de Texto 22"/>
              <p:cNvSpPr txBox="1"/>
              <p:nvPr/>
            </p:nvSpPr>
            <p:spPr>
              <a:xfrm>
                <a:off x="6971665" y="2359025"/>
                <a:ext cx="4558665" cy="83883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𝑆</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22"/>
              <p:cNvSpPr txBox="1">
                <a:spLocks noRot="1" noChangeAspect="1" noMove="1" noResize="1" noEditPoints="1" noAdjustHandles="1" noChangeArrowheads="1" noChangeShapeType="1" noTextEdit="1"/>
              </p:cNvSpPr>
              <p:nvPr/>
            </p:nvSpPr>
            <p:spPr>
              <a:xfrm>
                <a:off x="6971665" y="2359025"/>
                <a:ext cx="4558665" cy="838835"/>
              </a:xfrm>
              <a:prstGeom prst="rect">
                <a:avLst/>
              </a:prstGeom>
              <a:blipFill rotWithShape="1">
                <a:blip r:embed="rId3"/>
                <a:stretch>
                  <a:fillRect b="-98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Caixa de Texto 22"/>
              <p:cNvSpPr txBox="1"/>
              <p:nvPr/>
            </p:nvSpPr>
            <p:spPr>
              <a:xfrm>
                <a:off x="2983230" y="4068445"/>
                <a:ext cx="5627370" cy="8509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22"/>
              <p:cNvSpPr txBox="1">
                <a:spLocks noRot="1" noChangeAspect="1" noMove="1" noResize="1" noEditPoints="1" noAdjustHandles="1" noChangeArrowheads="1" noChangeShapeType="1" noTextEdit="1"/>
              </p:cNvSpPr>
              <p:nvPr/>
            </p:nvSpPr>
            <p:spPr>
              <a:xfrm>
                <a:off x="2983230" y="4068445"/>
                <a:ext cx="5627370" cy="850900"/>
              </a:xfrm>
              <a:prstGeom prst="rect">
                <a:avLst/>
              </a:prstGeom>
              <a:blipFill rotWithShape="1">
                <a:blip r:embed="rId4"/>
                <a:stretch>
                  <a:fillRect b="-9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2"/>
              <p:cNvSpPr txBox="1"/>
              <p:nvPr/>
            </p:nvSpPr>
            <p:spPr>
              <a:xfrm>
                <a:off x="2904490" y="5217795"/>
                <a:ext cx="6384290"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1" name="Caixa de Texto 22"/>
              <p:cNvSpPr txBox="1">
                <a:spLocks noRot="1" noChangeAspect="1" noMove="1" noResize="1" noEditPoints="1" noAdjustHandles="1" noChangeArrowheads="1" noChangeShapeType="1" noTextEdit="1"/>
              </p:cNvSpPr>
              <p:nvPr/>
            </p:nvSpPr>
            <p:spPr>
              <a:xfrm>
                <a:off x="2904490" y="5217795"/>
                <a:ext cx="6384290" cy="844550"/>
              </a:xfrm>
              <a:prstGeom prst="rect">
                <a:avLst/>
              </a:prstGeom>
              <a:blipFill rotWithShape="1">
                <a:blip r:embed="rId5"/>
                <a:stretch>
                  <a:fillRect b="-977"/>
                </a:stretch>
              </a:blipFill>
            </p:spPr>
            <p:txBody>
              <a:bodyPr/>
              <a:lstStyle/>
              <a:p>
                <a:r>
                  <a:rPr lang="pt-BR" altLang="en-US">
                    <a:noFill/>
                  </a:rPr>
                  <a:t> </a:t>
                </a:r>
              </a:p>
            </p:txBody>
          </p:sp>
        </mc:Fallback>
      </mc:AlternateContent>
    </p:spTree>
  </p:cSld>
  <p:clrMapOvr>
    <a:masterClrMapping/>
  </p:clrMapOvr>
</p:sld>
</file>

<file path=ppt/slides/slide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954325" y="32310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43646" y="23085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760512" y="267875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1774218" y="374905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2159951" y="1066416"/>
            <a:ext cx="0" cy="244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878840" y="311721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878840" y="311721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1573571" y="313488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123" name="Grupo 67"/>
          <p:cNvGrpSpPr/>
          <p:nvPr/>
        </p:nvGrpSpPr>
        <p:grpSpPr>
          <a:xfrm rot="5400000" flipH="1">
            <a:off x="238215" y="434213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765175" y="51771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1664970" y="447040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1664970" y="455422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963295" y="413131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1934210" y="413194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1743710" y="51447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1934210" y="455422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963295" y="449961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4339590" y="18059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4599305" y="227965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4535805" y="40855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1935480" y="45542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3311525" y="2027823"/>
            <a:ext cx="1477434" cy="523607"/>
            <a:chOff x="13825" y="4525"/>
            <a:chExt cx="2077" cy="716"/>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4853940" y="309562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2900680" y="228790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2837180" y="41040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3127375" y="316357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17" name="CaixaDeTexto 47"/>
          <p:cNvSpPr txBox="1"/>
          <p:nvPr/>
        </p:nvSpPr>
        <p:spPr>
          <a:xfrm>
            <a:off x="381000" y="37490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 name="Conector de Seta Reta 59"/>
          <p:cNvCxnSpPr/>
          <p:nvPr/>
        </p:nvCxnSpPr>
        <p:spPr>
          <a:xfrm flipH="1">
            <a:off x="655907" y="3095592"/>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a:off x="218440" y="29616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 name="Conector de Seta Reta 59"/>
          <p:cNvCxnSpPr/>
          <p:nvPr/>
        </p:nvCxnSpPr>
        <p:spPr>
          <a:xfrm flipH="1" flipV="1">
            <a:off x="2901267" y="2534252"/>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de Seta Reta 59"/>
          <p:cNvCxnSpPr/>
          <p:nvPr/>
        </p:nvCxnSpPr>
        <p:spPr>
          <a:xfrm rot="5400000" flipH="1">
            <a:off x="4203017" y="2217387"/>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23" name="CaixaDeTexto 47"/>
          <p:cNvSpPr txBox="1"/>
          <p:nvPr/>
        </p:nvSpPr>
        <p:spPr>
          <a:xfrm>
            <a:off x="4071620" y="23514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4" name="CaixaDeTexto 47"/>
          <p:cNvSpPr txBox="1"/>
          <p:nvPr/>
        </p:nvSpPr>
        <p:spPr>
          <a:xfrm>
            <a:off x="2462530" y="24377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5" name="Caixa de Texto 22"/>
              <p:cNvSpPr txBox="1"/>
              <p:nvPr/>
            </p:nvSpPr>
            <p:spPr>
              <a:xfrm>
                <a:off x="5173345" y="1944370"/>
                <a:ext cx="6781800" cy="115125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5" name="Caixa de Texto 22"/>
              <p:cNvSpPr txBox="1">
                <a:spLocks noRot="1" noChangeAspect="1" noMove="1" noResize="1" noEditPoints="1" noAdjustHandles="1" noChangeArrowheads="1" noChangeShapeType="1" noTextEdit="1"/>
              </p:cNvSpPr>
              <p:nvPr/>
            </p:nvSpPr>
            <p:spPr>
              <a:xfrm>
                <a:off x="5173345" y="1944370"/>
                <a:ext cx="6781800" cy="1151255"/>
              </a:xfrm>
              <a:prstGeom prst="rect">
                <a:avLst/>
              </a:prstGeom>
              <a:blipFill rotWithShape="1">
                <a:blip r:embed="rId2"/>
                <a:stretch>
                  <a:fillRect/>
                </a:stretch>
              </a:blipFill>
            </p:spPr>
            <p:txBody>
              <a:bodyPr/>
              <a:lstStyle/>
              <a:p>
                <a:r>
                  <a:rPr lang="pt-BR" altLang="en-US">
                    <a:noFill/>
                  </a:rPr>
                  <a:t> </a:t>
                </a:r>
              </a:p>
            </p:txBody>
          </p:sp>
        </mc:Fallback>
      </mc:AlternateContent>
      <p:sp>
        <p:nvSpPr>
          <p:cNvPr id="153" name="CaixaDeTexto 47"/>
          <p:cNvSpPr txBox="1"/>
          <p:nvPr/>
        </p:nvSpPr>
        <p:spPr>
          <a:xfrm>
            <a:off x="3609975" y="15671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6" name="Caixa de Texto 22"/>
              <p:cNvSpPr txBox="1"/>
              <p:nvPr/>
            </p:nvSpPr>
            <p:spPr>
              <a:xfrm>
                <a:off x="5612765" y="3446145"/>
                <a:ext cx="5974080" cy="115125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5612765" y="3446145"/>
                <a:ext cx="5974080" cy="115125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2"/>
              <p:cNvSpPr txBox="1"/>
              <p:nvPr/>
            </p:nvSpPr>
            <p:spPr>
              <a:xfrm>
                <a:off x="3017520" y="5014595"/>
                <a:ext cx="8208645" cy="115443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2"/>
              <p:cNvSpPr txBox="1">
                <a:spLocks noRot="1" noChangeAspect="1" noMove="1" noResize="1" noEditPoints="1" noAdjustHandles="1" noChangeArrowheads="1" noChangeShapeType="1" noTextEdit="1"/>
              </p:cNvSpPr>
              <p:nvPr/>
            </p:nvSpPr>
            <p:spPr>
              <a:xfrm>
                <a:off x="3017520" y="5014595"/>
                <a:ext cx="8208645" cy="115443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954325" y="32310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43646" y="23085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760512" y="267875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1774218" y="374905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2159951" y="1066416"/>
            <a:ext cx="0" cy="244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878840" y="311721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878840" y="311721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1573571" y="313488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123" name="Grupo 67"/>
          <p:cNvGrpSpPr/>
          <p:nvPr/>
        </p:nvGrpSpPr>
        <p:grpSpPr>
          <a:xfrm rot="5400000" flipH="1">
            <a:off x="238215" y="434213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765175" y="51771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1664970" y="447040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1664970" y="455422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963295" y="413131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1934210" y="413194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1743710" y="51447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1934210" y="455422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963295" y="449961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4339590" y="18059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4599305" y="227965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4535805" y="40855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1935480" y="45542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3311525" y="2027823"/>
            <a:ext cx="1477434" cy="523607"/>
            <a:chOff x="13825" y="4525"/>
            <a:chExt cx="2077" cy="716"/>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4853940" y="309562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2900680" y="228790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2837180" y="41040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3127375" y="316357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17" name="CaixaDeTexto 47"/>
          <p:cNvSpPr txBox="1"/>
          <p:nvPr/>
        </p:nvSpPr>
        <p:spPr>
          <a:xfrm>
            <a:off x="381000" y="37490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 name="Conector de Seta Reta 59"/>
          <p:cNvCxnSpPr/>
          <p:nvPr/>
        </p:nvCxnSpPr>
        <p:spPr>
          <a:xfrm flipH="1">
            <a:off x="655907" y="3095592"/>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a:off x="218440" y="29616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 name="Conector de Seta Reta 59"/>
          <p:cNvCxnSpPr/>
          <p:nvPr/>
        </p:nvCxnSpPr>
        <p:spPr>
          <a:xfrm flipH="1">
            <a:off x="2901267" y="2534252"/>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de Seta Reta 59"/>
          <p:cNvCxnSpPr/>
          <p:nvPr/>
        </p:nvCxnSpPr>
        <p:spPr>
          <a:xfrm rot="5400000" flipH="1">
            <a:off x="4203017" y="2217387"/>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23" name="CaixaDeTexto 47"/>
          <p:cNvSpPr txBox="1"/>
          <p:nvPr/>
        </p:nvSpPr>
        <p:spPr>
          <a:xfrm>
            <a:off x="4071620" y="23514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4" name="CaixaDeTexto 47"/>
          <p:cNvSpPr txBox="1"/>
          <p:nvPr/>
        </p:nvSpPr>
        <p:spPr>
          <a:xfrm>
            <a:off x="2462530" y="24377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3" name="CaixaDeTexto 47"/>
          <p:cNvSpPr txBox="1"/>
          <p:nvPr/>
        </p:nvSpPr>
        <p:spPr>
          <a:xfrm>
            <a:off x="3609975" y="15671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8" name="Caixa de Texto 22"/>
              <p:cNvSpPr txBox="1"/>
              <p:nvPr/>
            </p:nvSpPr>
            <p:spPr>
              <a:xfrm>
                <a:off x="5235575" y="4722495"/>
                <a:ext cx="5652770"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baseline="-25000">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2"/>
              <p:cNvSpPr txBox="1">
                <a:spLocks noRot="1" noChangeAspect="1" noMove="1" noResize="1" noEditPoints="1" noAdjustHandles="1" noChangeArrowheads="1" noChangeShapeType="1" noTextEdit="1"/>
              </p:cNvSpPr>
              <p:nvPr/>
            </p:nvSpPr>
            <p:spPr>
              <a:xfrm>
                <a:off x="5235575" y="4722495"/>
                <a:ext cx="5652770" cy="844550"/>
              </a:xfrm>
              <a:prstGeom prst="rect">
                <a:avLst/>
              </a:prstGeom>
              <a:blipFill rotWithShape="1">
                <a:blip r:embed="rId2"/>
                <a:stretch>
                  <a:fillRect b="-977"/>
                </a:stretch>
              </a:blipFill>
            </p:spPr>
            <p:txBody>
              <a:bodyPr/>
              <a:lstStyle/>
              <a:p>
                <a:r>
                  <a:rPr lang="pt-BR" altLang="en-US">
                    <a:noFill/>
                  </a:rPr>
                  <a:t> </a:t>
                </a:r>
              </a:p>
            </p:txBody>
          </p:sp>
        </mc:Fallback>
      </mc:AlternateContent>
    </p:spTree>
  </p:cSld>
  <p:clrMapOvr>
    <a:masterClrMapping/>
  </p:clrMapOvr>
</p:sld>
</file>

<file path=ppt/slides/slide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Assim chegamos 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22"/>
              <p:cNvSpPr txBox="1"/>
              <p:nvPr/>
            </p:nvSpPr>
            <p:spPr>
              <a:xfrm>
                <a:off x="2799715" y="2052955"/>
                <a:ext cx="6880860" cy="96964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𝐺</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2799715" y="2052955"/>
                <a:ext cx="6880860" cy="96964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2"/>
              <p:cNvSpPr txBox="1"/>
              <p:nvPr/>
            </p:nvSpPr>
            <p:spPr>
              <a:xfrm>
                <a:off x="2753995" y="3540125"/>
                <a:ext cx="7464425" cy="97028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𝑠𝑅</m:t>
                          </m:r>
                          <m:r>
                            <a:rPr lang="en-US" altLang="pt-BR" sz="2800" i="1" baseline="-25000">
                              <a:latin typeface="Cambria Math" panose="02040503050406030204" pitchFamily="18" charset="0"/>
                              <a:cs typeface="Cambria Math" panose="02040503050406030204" pitchFamily="18" charset="0"/>
                            </a:rPr>
                            <m:t>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𝑆</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𝑠𝑅</m:t>
                          </m:r>
                          <m:r>
                            <a:rPr lang="en-US" altLang="pt-BR" sz="2800" i="1" baseline="-25000">
                              <a:latin typeface="Cambria Math" panose="02040503050406030204" pitchFamily="18" charset="0"/>
                              <a:cs typeface="Cambria Math" panose="02040503050406030204" pitchFamily="18" charset="0"/>
                            </a:rPr>
                            <m:t>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𝐺</m:t>
                          </m:r>
                        </m:e>
                        <m:sub>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1" name="Caixa de Texto 22"/>
              <p:cNvSpPr txBox="1">
                <a:spLocks noRot="1" noChangeAspect="1" noMove="1" noResize="1" noEditPoints="1" noAdjustHandles="1" noChangeArrowheads="1" noChangeShapeType="1" noTextEdit="1"/>
              </p:cNvSpPr>
              <p:nvPr/>
            </p:nvSpPr>
            <p:spPr>
              <a:xfrm>
                <a:off x="2753995" y="3540125"/>
                <a:ext cx="7464425" cy="970280"/>
              </a:xfrm>
              <a:prstGeom prst="rect">
                <a:avLst/>
              </a:prstGeom>
              <a:blipFill rotWithShape="1">
                <a:blip r:embed="rId2"/>
                <a:stretch>
                  <a:fillRect b="-17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2"/>
              <p:cNvSpPr txBox="1"/>
              <p:nvPr/>
            </p:nvSpPr>
            <p:spPr>
              <a:xfrm>
                <a:off x="2886075" y="5027930"/>
                <a:ext cx="6708140" cy="96964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𝐷</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𝐺</m:t>
                      </m:r>
                      <m:r>
                        <a:rPr lang="en-US" altLang="pt-BR" sz="2800" i="1" baseline="-25000">
                          <a:latin typeface="Cambria Math" panose="02040503050406030204" pitchFamily="18" charset="0"/>
                          <a:cs typeface="Cambria Math" panose="02040503050406030204" pitchFamily="18" charset="0"/>
                        </a:rPr>
                        <m:t>3</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8" name="Caixa de Texto 22"/>
              <p:cNvSpPr txBox="1">
                <a:spLocks noRot="1" noChangeAspect="1" noMove="1" noResize="1" noEditPoints="1" noAdjustHandles="1" noChangeArrowheads="1" noChangeShapeType="1" noTextEdit="1"/>
              </p:cNvSpPr>
              <p:nvPr/>
            </p:nvSpPr>
            <p:spPr>
              <a:xfrm>
                <a:off x="2886075" y="5027930"/>
                <a:ext cx="6708140" cy="969645"/>
              </a:xfrm>
              <a:prstGeom prst="rect">
                <a:avLst/>
              </a:prstGeom>
              <a:blipFill rotWithShape="1">
                <a:blip r:embed="rId3"/>
                <a:stretch>
                  <a:fillRect b="-1768"/>
                </a:stretch>
              </a:blipFill>
            </p:spPr>
            <p:txBody>
              <a:bodyPr/>
              <a:lstStyle/>
              <a:p>
                <a:r>
                  <a:rPr lang="pt-BR" altLang="en-US">
                    <a:noFill/>
                  </a:rPr>
                  <a:t> </a:t>
                </a:r>
              </a:p>
            </p:txBody>
          </p:sp>
        </mc:Fallback>
      </mc:AlternateContent>
    </p:spTree>
  </p:cSld>
  <p:clrMapOvr>
    <a:masterClrMapping/>
  </p:clrMapOvr>
</p:sld>
</file>

<file path=ppt/slides/slide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14"/>
              <p:cNvSpPr txBox="1"/>
              <p:nvPr/>
            </p:nvSpPr>
            <p:spPr>
              <a:xfrm>
                <a:off x="452755" y="426720"/>
                <a:ext cx="11285855" cy="6116320"/>
              </a:xfrm>
              <a:prstGeom prst="rect">
                <a:avLst/>
              </a:prstGeom>
              <a:noFill/>
            </p:spPr>
            <p:txBody>
              <a:bodyPr wrap="square" rtlCol="0">
                <a:spAutoFit/>
              </a:bodyPr>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Das expressões podemos ver que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81965" lvl="0" indent="-481965" algn="l" defTabSz="914400" fontAlgn="auto">
                  <a:spcAft>
                    <a:spcPts val="600"/>
                  </a:spcAft>
                  <a:buFont typeface="Wingdings" panose="05000000000000000000" charset="0"/>
                  <a:buChar char="ü"/>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𝐺</m:t>
                    </m:r>
                    <m:r>
                      <a:rPr lang="en-US" altLang="pt-BR" sz="2400" i="1" baseline="-25000">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oMath>
                </a14:m>
                <a:endParaRPr lang="en-US" altLang="pt-BR" sz="2400">
                  <a:latin typeface="Cambria Math" panose="02040503050406030204" pitchFamily="18" charset="0"/>
                  <a:cs typeface="Cambria Math" panose="02040503050406030204" pitchFamily="18" charset="0"/>
                </a:endParaRPr>
              </a:p>
              <a:p>
                <a:pPr marL="481965" lvl="0" indent="-481965" algn="l" defTabSz="914400" fontAlgn="auto">
                  <a:spcAft>
                    <a:spcPts val="600"/>
                  </a:spcAft>
                  <a:buFont typeface="Wingdings" panose="05000000000000000000" charset="0"/>
                  <a:buChar char="ü"/>
                </a:pPr>
                <a:r>
                  <a:rPr lang="pt-BR" altLang="en-US" sz="2400" b="1">
                    <a:latin typeface="Comic Sans MS" panose="030F0702030302020204" pitchFamily="66" charset="0"/>
                    <a:cs typeface="Comic Sans MS" panose="030F0702030302020204" pitchFamily="66" charset="0"/>
                  </a:rPr>
                  <a:t>Os ganhos</a:t>
                </a:r>
                <a:r>
                  <a:rPr lang="pt-BR" altLang="en-US" sz="2400" b="1">
                    <a:latin typeface="Cambria Math" panose="02040503050406030204" pitchFamily="18" charset="0"/>
                    <a:cs typeface="Cambria Math" panose="02040503050406030204" pitchFamily="18" charset="0"/>
                  </a:rPr>
                  <a:t> </a:t>
                </a:r>
                <a:r>
                  <a:rPr lang="pt-BR" altLang="en-US" sz="2400" b="1" i="1">
                    <a:latin typeface="Cambria Math" panose="02040503050406030204" pitchFamily="18" charset="0"/>
                    <a:cs typeface="Cambria Math" panose="02040503050406030204" pitchFamily="18" charset="0"/>
                  </a:rPr>
                  <a:t>G</a:t>
                </a:r>
                <a:r>
                  <a:rPr lang="pt-BR" altLang="en-US" sz="2400" b="1" i="1" baseline="-25000">
                    <a:latin typeface="Cambria Math" panose="02040503050406030204" pitchFamily="18" charset="0"/>
                    <a:cs typeface="Cambria Math" panose="02040503050406030204" pitchFamily="18" charset="0"/>
                  </a:rPr>
                  <a:t>1</a:t>
                </a:r>
                <a:r>
                  <a:rPr lang="pt-BR" altLang="en-US" sz="2400" b="1" i="1">
                    <a:latin typeface="Cambria Math" panose="02040503050406030204" pitchFamily="18" charset="0"/>
                    <a:cs typeface="Cambria Math" panose="02040503050406030204" pitchFamily="18" charset="0"/>
                  </a:rPr>
                  <a:t>(s), </a:t>
                </a:r>
                <a:r>
                  <a:rPr lang="pt-BR" altLang="en-US" sz="2400" b="1" i="1">
                    <a:latin typeface="Cambria Math" panose="02040503050406030204" pitchFamily="18" charset="0"/>
                    <a:cs typeface="Cambria Math" panose="02040503050406030204" pitchFamily="18" charset="0"/>
                    <a:sym typeface="+mn-ea"/>
                  </a:rPr>
                  <a:t>G</a:t>
                </a:r>
                <a:r>
                  <a:rPr lang="pt-BR" altLang="en-US" sz="2400" b="1" i="1" baseline="-25000">
                    <a:latin typeface="Cambria Math" panose="02040503050406030204" pitchFamily="18" charset="0"/>
                    <a:cs typeface="Cambria Math" panose="02040503050406030204" pitchFamily="18" charset="0"/>
                    <a:sym typeface="+mn-ea"/>
                  </a:rPr>
                  <a:t>2</a:t>
                </a:r>
                <a:r>
                  <a:rPr lang="pt-BR" altLang="en-US" sz="2400" b="1" i="1">
                    <a:latin typeface="Cambria Math" panose="02040503050406030204" pitchFamily="18" charset="0"/>
                    <a:cs typeface="Cambria Math" panose="02040503050406030204" pitchFamily="18" charset="0"/>
                    <a:sym typeface="+mn-ea"/>
                  </a:rPr>
                  <a:t>(s), e G</a:t>
                </a:r>
                <a:r>
                  <a:rPr lang="pt-BR" altLang="en-US" sz="2400" b="1" i="1" baseline="-25000">
                    <a:latin typeface="Cambria Math" panose="02040503050406030204" pitchFamily="18" charset="0"/>
                    <a:cs typeface="Cambria Math" panose="02040503050406030204" pitchFamily="18" charset="0"/>
                    <a:sym typeface="+mn-ea"/>
                  </a:rPr>
                  <a:t>3</a:t>
                </a:r>
                <a:r>
                  <a:rPr lang="pt-BR" altLang="en-US" sz="2400" b="1" i="1">
                    <a:latin typeface="Cambria Math" panose="02040503050406030204" pitchFamily="18" charset="0"/>
                    <a:cs typeface="Cambria Math" panose="02040503050406030204" pitchFamily="18" charset="0"/>
                    <a:sym typeface="+mn-ea"/>
                  </a:rPr>
                  <a:t>(s)</a:t>
                </a:r>
                <a:r>
                  <a:rPr lang="pt-BR" altLang="en-US" sz="2400" b="1">
                    <a:latin typeface="Cambria Math" panose="02040503050406030204" pitchFamily="18" charset="0"/>
                    <a:cs typeface="Cambria Math" panose="02040503050406030204" pitchFamily="18" charset="0"/>
                    <a:sym typeface="+mn-ea"/>
                  </a:rPr>
                  <a:t>  </a:t>
                </a:r>
                <a:r>
                  <a:rPr lang="pt-BR" altLang="en-US" sz="2400" b="1">
                    <a:latin typeface="Comic Sans MS" panose="030F0702030302020204" pitchFamily="66" charset="0"/>
                    <a:cs typeface="Comic Sans MS" panose="030F0702030302020204" pitchFamily="66" charset="0"/>
                    <a:sym typeface="+mn-ea"/>
                  </a:rPr>
                  <a:t>tem as seguintes caracteristicas</a:t>
                </a:r>
                <a:endParaRPr lang="en-US" altLang="pt-BR" sz="2400" b="1">
                  <a:latin typeface="Comic Sans MS" panose="030F0702030302020204" pitchFamily="66" charset="0"/>
                  <a:cs typeface="Comic Sans MS" panose="030F0702030302020204" pitchFamily="66" charset="0"/>
                </a:endParaRPr>
              </a:p>
              <a:p>
                <a:pPr marL="916305" lvl="0" indent="-458470" algn="l" defTabSz="914400" fontAlgn="auto">
                  <a:spcAft>
                    <a:spcPts val="600"/>
                  </a:spcAft>
                  <a:buFont typeface="+mj-lt"/>
                  <a:buAutoNum type="arabicPeriod"/>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𝐺</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oMath>
                </a14:m>
                <a:r>
                  <a:rPr lang="pt-BR" altLang="en-US" sz="2400" i="1">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 tem um </a:t>
                </a:r>
                <a:r>
                  <a:rPr lang="pt-BR" altLang="en-US" sz="2400" b="1">
                    <a:solidFill>
                      <a:srgbClr val="C00000"/>
                    </a:solidFill>
                    <a:latin typeface="Comic Sans MS" panose="030F0702030302020204" pitchFamily="66" charset="0"/>
                    <a:cs typeface="Comic Sans MS" panose="030F0702030302020204" pitchFamily="66" charset="0"/>
                  </a:rPr>
                  <a:t>zero em 0</a:t>
                </a:r>
                <a:r>
                  <a:rPr lang="pt-BR" altLang="en-US" sz="2400" b="1">
                    <a:latin typeface="Comic Sans MS" panose="030F0702030302020204" pitchFamily="66" charset="0"/>
                    <a:cs typeface="Comic Sans MS" panose="030F0702030302020204" pitchFamily="66" charset="0"/>
                  </a:rPr>
                  <a:t> e um </a:t>
                </a:r>
                <a:r>
                  <a:rPr lang="pt-BR" altLang="en-US" sz="2400" b="1">
                    <a:solidFill>
                      <a:srgbClr val="C00000"/>
                    </a:solidFill>
                    <a:latin typeface="Comic Sans MS" panose="030F0702030302020204" pitchFamily="66" charset="0"/>
                    <a:cs typeface="Comic Sans MS" panose="030F0702030302020204" pitchFamily="66" charset="0"/>
                  </a:rPr>
                  <a:t>polo em </a:t>
                </a:r>
                <a14:m>
                  <m:oMath xmlns:m="http://schemas.openxmlformats.org/officeDocument/2006/math">
                    <m:r>
                      <a:rPr lang="en-US" altLang="pt-BR" sz="2800" b="1" i="1">
                        <a:solidFill>
                          <a:srgbClr val="C00000"/>
                        </a:solidFill>
                        <a:latin typeface="Cambria Math" panose="02040503050406030204" pitchFamily="18" charset="0"/>
                        <a:cs typeface="Cambria Math" panose="02040503050406030204" pitchFamily="18" charset="0"/>
                      </a:rPr>
                      <m:t>−</m:t>
                    </m:r>
                    <m:f>
                      <m:fPr>
                        <m:ctrlPr>
                          <a:rPr lang="en-US" altLang="pt-BR" sz="2800" b="1" i="1">
                            <a:solidFill>
                              <a:srgbClr val="C00000"/>
                            </a:solidFill>
                            <a:latin typeface="Cambria Math" panose="02040503050406030204" pitchFamily="18" charset="0"/>
                            <a:cs typeface="Cambria Math" panose="02040503050406030204" pitchFamily="18" charset="0"/>
                          </a:rPr>
                        </m:ctrlPr>
                      </m:fPr>
                      <m:num>
                        <m:r>
                          <a:rPr lang="en-US" altLang="pt-BR" sz="2800" b="1" i="1">
                            <a:solidFill>
                              <a:srgbClr val="C00000"/>
                            </a:solidFill>
                            <a:latin typeface="Cambria Math" panose="02040503050406030204" pitchFamily="18" charset="0"/>
                            <a:cs typeface="Cambria Math" panose="02040503050406030204" pitchFamily="18" charset="0"/>
                          </a:rPr>
                          <m:t>𝟏</m:t>
                        </m:r>
                      </m:num>
                      <m:den>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m:t>
                            </m:r>
                            <m:r>
                              <a:rPr lang="en-US" altLang="pt-BR" sz="2800" b="1" i="1">
                                <a:solidFill>
                                  <a:srgbClr val="C00000"/>
                                </a:solidFill>
                                <a:latin typeface="Cambria Math" panose="02040503050406030204" pitchFamily="18" charset="0"/>
                                <a:cs typeface="Cambria Math" panose="02040503050406030204" pitchFamily="18" charset="0"/>
                              </a:rPr>
                              <m:t>𝑹</m:t>
                            </m:r>
                          </m:e>
                          <m:sub>
                            <m:r>
                              <a:rPr lang="en-US" altLang="pt-BR" sz="2800" b="1" i="1">
                                <a:solidFill>
                                  <a:srgbClr val="C00000"/>
                                </a:solidFill>
                                <a:latin typeface="Cambria Math" panose="02040503050406030204" pitchFamily="18" charset="0"/>
                                <a:cs typeface="Cambria Math" panose="02040503050406030204" pitchFamily="18" charset="0"/>
                              </a:rPr>
                              <m:t>𝒊𝒏</m:t>
                            </m:r>
                          </m:sub>
                        </m:sSub>
                        <m:r>
                          <a:rPr lang="en-US" altLang="pt-BR" sz="2800" b="1" i="1">
                            <a:solidFill>
                              <a:srgbClr val="C00000"/>
                            </a:solidFill>
                            <a:latin typeface="Cambria Math" panose="02040503050406030204" pitchFamily="18" charset="0"/>
                            <a:cs typeface="Cambria Math" panose="02040503050406030204" pitchFamily="18" charset="0"/>
                          </a:rPr>
                          <m:t>+</m:t>
                        </m:r>
                        <m:r>
                          <a:rPr lang="en-US" altLang="pt-BR" sz="2800" b="1" i="1">
                            <a:solidFill>
                              <a:srgbClr val="C00000"/>
                            </a:solidFill>
                            <a:latin typeface="Cambria Math" panose="02040503050406030204" pitchFamily="18" charset="0"/>
                            <a:cs typeface="Cambria Math" panose="02040503050406030204" pitchFamily="18" charset="0"/>
                          </a:rPr>
                          <m:t>𝑹𝒙</m:t>
                        </m:r>
                        <m:r>
                          <a:rPr lang="en-US" altLang="pt-BR" sz="2800" b="1" i="1">
                            <a:solidFill>
                              <a:srgbClr val="C00000"/>
                            </a:solidFill>
                            <a:latin typeface="Cambria Math" panose="02040503050406030204" pitchFamily="18" charset="0"/>
                            <a:cs typeface="Cambria Math" panose="02040503050406030204" pitchFamily="18" charset="0"/>
                          </a:rPr>
                          <m:t>)</m:t>
                        </m:r>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𝑪</m:t>
                            </m:r>
                          </m:e>
                          <m:sub>
                            <m:r>
                              <a:rPr lang="en-US" altLang="pt-BR" sz="2800" b="1" i="1">
                                <a:solidFill>
                                  <a:srgbClr val="C00000"/>
                                </a:solidFill>
                                <a:latin typeface="Cambria Math" panose="02040503050406030204" pitchFamily="18" charset="0"/>
                                <a:cs typeface="Cambria Math" panose="02040503050406030204" pitchFamily="18" charset="0"/>
                              </a:rPr>
                              <m:t>𝑪</m:t>
                            </m:r>
                            <m:r>
                              <a:rPr lang="en-US" altLang="pt-BR" sz="2800" b="1" i="1">
                                <a:solidFill>
                                  <a:srgbClr val="C00000"/>
                                </a:solidFill>
                                <a:latin typeface="Cambria Math" panose="02040503050406030204" pitchFamily="18" charset="0"/>
                                <a:cs typeface="Cambria Math" panose="02040503050406030204" pitchFamily="18" charset="0"/>
                              </a:rPr>
                              <m:t>𝟏</m:t>
                            </m:r>
                          </m:sub>
                        </m:sSub>
                      </m:den>
                    </m:f>
                  </m:oMath>
                </a14:m>
                <a:endParaRPr lang="en-US" altLang="pt-BR" sz="2400" b="1" i="1">
                  <a:solidFill>
                    <a:srgbClr val="C00000"/>
                  </a:solidFill>
                  <a:latin typeface="Cambria Math" panose="02040503050406030204" pitchFamily="18" charset="0"/>
                  <a:cs typeface="Cambria Math" panose="02040503050406030204" pitchFamily="18" charset="0"/>
                </a:endParaRPr>
              </a:p>
              <a:p>
                <a:pPr marL="916305" lvl="0" indent="-458470" algn="l" defTabSz="914400" fontAlgn="auto">
                  <a:spcAft>
                    <a:spcPts val="600"/>
                  </a:spcAft>
                  <a:buFont typeface="+mj-lt"/>
                  <a:buAutoNum type="arabicPeriod"/>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𝐺</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den>
                    </m:f>
                  </m:oMath>
                </a14:m>
                <a:r>
                  <a:rPr lang="pt-BR" altLang="en-US" sz="2400" i="1">
                    <a:latin typeface="Cambria Math" panose="02040503050406030204" pitchFamily="18" charset="0"/>
                    <a:cs typeface="Cambria Math" panose="02040503050406030204" pitchFamily="18" charset="0"/>
                  </a:rPr>
                  <a:t> </a:t>
                </a:r>
                <a:r>
                  <a:rPr lang="pt-BR" altLang="en-US" sz="2400">
                    <a:latin typeface="Comic Sans MS" panose="030F0702030302020204" pitchFamily="66" charset="0"/>
                    <a:cs typeface="Comic Sans MS" panose="030F0702030302020204" pitchFamily="66" charset="0"/>
                  </a:rPr>
                  <a:t>: </a:t>
                </a:r>
                <a:r>
                  <a:rPr lang="pt-BR" altLang="en-US" sz="2400" b="1">
                    <a:latin typeface="Comic Sans MS" panose="030F0702030302020204" pitchFamily="66" charset="0"/>
                    <a:cs typeface="Comic Sans MS" panose="030F0702030302020204" pitchFamily="66" charset="0"/>
                  </a:rPr>
                  <a:t>tem um</a:t>
                </a:r>
                <a:r>
                  <a:rPr lang="pt-BR" altLang="en-US" sz="2400">
                    <a:latin typeface="Comic Sans MS" panose="030F0702030302020204" pitchFamily="66" charset="0"/>
                    <a:cs typeface="Comic Sans MS" panose="030F0702030302020204" pitchFamily="66" charset="0"/>
                  </a:rPr>
                  <a:t> </a:t>
                </a:r>
                <a:r>
                  <a:rPr lang="pt-BR" altLang="en-US" sz="2400" b="1">
                    <a:solidFill>
                      <a:srgbClr val="C00000"/>
                    </a:solidFill>
                    <a:latin typeface="Comic Sans MS" panose="030F0702030302020204" pitchFamily="66" charset="0"/>
                    <a:cs typeface="Comic Sans MS" panose="030F0702030302020204" pitchFamily="66" charset="0"/>
                  </a:rPr>
                  <a:t>zero em</a:t>
                </a:r>
                <a:r>
                  <a:rPr lang="pt-BR" altLang="en-US" sz="2400" b="1">
                    <a:latin typeface="Comic Sans MS" panose="030F0702030302020204" pitchFamily="66" charset="0"/>
                    <a:cs typeface="Comic Sans MS" panose="030F0702030302020204" pitchFamily="66" charset="0"/>
                  </a:rPr>
                  <a:t> </a:t>
                </a:r>
                <a14:m>
                  <m:oMath xmlns:m="http://schemas.openxmlformats.org/officeDocument/2006/math">
                    <m:r>
                      <a:rPr lang="en-US" altLang="pt-BR" sz="2800" b="1" i="1">
                        <a:solidFill>
                          <a:srgbClr val="C00000"/>
                        </a:solidFill>
                        <a:latin typeface="Cambria Math" panose="02040503050406030204" pitchFamily="18" charset="0"/>
                        <a:cs typeface="Cambria Math" panose="02040503050406030204" pitchFamily="18" charset="0"/>
                      </a:rPr>
                      <m:t>−</m:t>
                    </m:r>
                    <m:f>
                      <m:fPr>
                        <m:ctrlPr>
                          <a:rPr lang="en-US" altLang="pt-BR" sz="2800" b="1" i="1">
                            <a:solidFill>
                              <a:srgbClr val="C00000"/>
                            </a:solidFill>
                            <a:latin typeface="Cambria Math" panose="02040503050406030204" pitchFamily="18" charset="0"/>
                            <a:cs typeface="Cambria Math" panose="02040503050406030204" pitchFamily="18" charset="0"/>
                          </a:rPr>
                        </m:ctrlPr>
                      </m:fPr>
                      <m:num>
                        <m:r>
                          <a:rPr lang="en-US" altLang="pt-BR" sz="2800" b="1" i="1">
                            <a:solidFill>
                              <a:srgbClr val="C00000"/>
                            </a:solidFill>
                            <a:latin typeface="Cambria Math" panose="02040503050406030204" pitchFamily="18" charset="0"/>
                            <a:cs typeface="Cambria Math" panose="02040503050406030204" pitchFamily="18" charset="0"/>
                          </a:rPr>
                          <m:t>𝟏</m:t>
                        </m:r>
                      </m:num>
                      <m:den>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𝑹</m:t>
                            </m:r>
                          </m:e>
                          <m:sub>
                            <m:r>
                              <a:rPr lang="en-US" altLang="pt-BR" sz="2800" b="1" i="1">
                                <a:solidFill>
                                  <a:srgbClr val="C00000"/>
                                </a:solidFill>
                                <a:latin typeface="Cambria Math" panose="02040503050406030204" pitchFamily="18" charset="0"/>
                                <a:cs typeface="Cambria Math" panose="02040503050406030204" pitchFamily="18" charset="0"/>
                              </a:rPr>
                              <m:t>𝑺</m:t>
                            </m:r>
                          </m:sub>
                        </m:sSub>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𝑪</m:t>
                            </m:r>
                          </m:e>
                          <m:sub>
                            <m:r>
                              <a:rPr lang="en-US" altLang="pt-BR" sz="2800" b="1" i="1">
                                <a:solidFill>
                                  <a:srgbClr val="C00000"/>
                                </a:solidFill>
                                <a:latin typeface="Cambria Math" panose="02040503050406030204" pitchFamily="18" charset="0"/>
                                <a:cs typeface="Cambria Math" panose="02040503050406030204" pitchFamily="18" charset="0"/>
                              </a:rPr>
                              <m:t>𝑺</m:t>
                            </m:r>
                          </m:sub>
                        </m:sSub>
                      </m:den>
                    </m:f>
                  </m:oMath>
                </a14:m>
                <a:r>
                  <a:rPr lang="pt-BR" altLang="en-US" sz="2400" i="1">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e um </a:t>
                </a:r>
                <a:r>
                  <a:rPr lang="pt-BR" altLang="en-US" sz="2400" b="1">
                    <a:solidFill>
                      <a:srgbClr val="C00000"/>
                    </a:solidFill>
                    <a:latin typeface="Comic Sans MS" panose="030F0702030302020204" pitchFamily="66" charset="0"/>
                    <a:cs typeface="Comic Sans MS" panose="030F0702030302020204" pitchFamily="66" charset="0"/>
                  </a:rPr>
                  <a:t>polo em</a:t>
                </a:r>
                <a:r>
                  <a:rPr lang="pt-BR" altLang="en-US" sz="2400" i="1">
                    <a:solidFill>
                      <a:srgbClr val="C00000"/>
                    </a:solidFill>
                    <a:latin typeface="Cambria Math" panose="02040503050406030204" pitchFamily="18" charset="0"/>
                    <a:cs typeface="Cambria Math" panose="02040503050406030204" pitchFamily="18" charset="0"/>
                  </a:rPr>
                  <a:t> </a:t>
                </a:r>
                <a14:m>
                  <m:oMath xmlns:m="http://schemas.openxmlformats.org/officeDocument/2006/math">
                    <m:r>
                      <a:rPr lang="en-US" altLang="pt-BR" sz="2800" b="1" i="1">
                        <a:solidFill>
                          <a:srgbClr val="C00000"/>
                        </a:solidFill>
                        <a:latin typeface="Cambria Math" panose="02040503050406030204" pitchFamily="18" charset="0"/>
                        <a:cs typeface="Cambria Math" panose="02040503050406030204" pitchFamily="18" charset="0"/>
                      </a:rPr>
                      <m:t>−</m:t>
                    </m:r>
                    <m:f>
                      <m:fPr>
                        <m:ctrlPr>
                          <a:rPr lang="en-US" altLang="pt-BR" sz="2800" b="1" i="1">
                            <a:solidFill>
                              <a:srgbClr val="C00000"/>
                            </a:solidFill>
                            <a:latin typeface="Cambria Math" panose="02040503050406030204" pitchFamily="18" charset="0"/>
                            <a:cs typeface="Cambria Math" panose="02040503050406030204" pitchFamily="18" charset="0"/>
                          </a:rPr>
                        </m:ctrlPr>
                      </m:fPr>
                      <m:num>
                        <m:r>
                          <a:rPr lang="en-US" altLang="pt-BR" sz="2800" b="1" i="1">
                            <a:solidFill>
                              <a:srgbClr val="C00000"/>
                            </a:solidFill>
                            <a:latin typeface="Cambria Math" panose="02040503050406030204" pitchFamily="18" charset="0"/>
                            <a:cs typeface="Cambria Math" panose="02040503050406030204" pitchFamily="18" charset="0"/>
                          </a:rPr>
                          <m:t>𝟏</m:t>
                        </m:r>
                        <m:r>
                          <a:rPr lang="en-US" altLang="pt-BR" sz="2800" b="1" i="1">
                            <a:solidFill>
                              <a:srgbClr val="C00000"/>
                            </a:solidFill>
                            <a:latin typeface="Cambria Math" panose="02040503050406030204" pitchFamily="18" charset="0"/>
                            <a:cs typeface="Cambria Math" panose="02040503050406030204" pitchFamily="18" charset="0"/>
                          </a:rPr>
                          <m:t>+</m:t>
                        </m:r>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𝒈</m:t>
                            </m:r>
                          </m:e>
                          <m:sub>
                            <m:r>
                              <a:rPr lang="en-US" altLang="pt-BR" sz="2800" b="1" i="1">
                                <a:solidFill>
                                  <a:srgbClr val="C00000"/>
                                </a:solidFill>
                                <a:latin typeface="Cambria Math" panose="02040503050406030204" pitchFamily="18" charset="0"/>
                                <a:cs typeface="Cambria Math" panose="02040503050406030204" pitchFamily="18" charset="0"/>
                              </a:rPr>
                              <m:t>𝒎</m:t>
                            </m:r>
                          </m:sub>
                        </m:sSub>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𝑹</m:t>
                            </m:r>
                          </m:e>
                          <m:sub>
                            <m:r>
                              <a:rPr lang="en-US" altLang="pt-BR" sz="2800" b="1" i="1">
                                <a:solidFill>
                                  <a:srgbClr val="C00000"/>
                                </a:solidFill>
                                <a:latin typeface="Cambria Math" panose="02040503050406030204" pitchFamily="18" charset="0"/>
                                <a:cs typeface="Cambria Math" panose="02040503050406030204" pitchFamily="18" charset="0"/>
                              </a:rPr>
                              <m:t>𝑺</m:t>
                            </m:r>
                          </m:sub>
                        </m:sSub>
                      </m:num>
                      <m:den>
                        <m:r>
                          <a:rPr lang="en-US" altLang="pt-BR" sz="2800" b="1" i="1">
                            <a:solidFill>
                              <a:srgbClr val="C00000"/>
                            </a:solidFill>
                            <a:latin typeface="Cambria Math" panose="02040503050406030204" pitchFamily="18" charset="0"/>
                            <a:cs typeface="Cambria Math" panose="02040503050406030204" pitchFamily="18" charset="0"/>
                          </a:rPr>
                          <m:t>𝑹</m:t>
                        </m:r>
                        <m:r>
                          <a:rPr lang="en-US" altLang="pt-BR" sz="2800" b="1" i="1" baseline="-25000">
                            <a:solidFill>
                              <a:srgbClr val="C00000"/>
                            </a:solidFill>
                            <a:latin typeface="Cambria Math" panose="02040503050406030204" pitchFamily="18" charset="0"/>
                            <a:cs typeface="Cambria Math" panose="02040503050406030204" pitchFamily="18" charset="0"/>
                          </a:rPr>
                          <m:t>𝑺</m:t>
                        </m:r>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𝑪</m:t>
                            </m:r>
                          </m:e>
                          <m:sub>
                            <m:r>
                              <a:rPr lang="en-US" altLang="pt-BR" sz="2800" b="1" i="1">
                                <a:solidFill>
                                  <a:srgbClr val="C00000"/>
                                </a:solidFill>
                                <a:latin typeface="Cambria Math" panose="02040503050406030204" pitchFamily="18" charset="0"/>
                                <a:cs typeface="Cambria Math" panose="02040503050406030204" pitchFamily="18" charset="0"/>
                              </a:rPr>
                              <m:t>𝑺</m:t>
                            </m:r>
                          </m:sub>
                        </m:sSub>
                      </m:den>
                    </m:f>
                  </m:oMath>
                </a14:m>
                <a:endParaRPr lang="en-US" altLang="pt-BR" sz="2400" b="1" i="1">
                  <a:solidFill>
                    <a:srgbClr val="C00000"/>
                  </a:solidFill>
                  <a:latin typeface="Cambria Math" panose="02040503050406030204" pitchFamily="18" charset="0"/>
                  <a:cs typeface="Cambria Math" panose="02040503050406030204" pitchFamily="18" charset="0"/>
                </a:endParaRPr>
              </a:p>
              <a:p>
                <a:pPr marL="916305" lvl="0" indent="-458470" algn="l" defTabSz="914400" fontAlgn="auto">
                  <a:spcAft>
                    <a:spcPts val="600"/>
                  </a:spcAft>
                  <a:buFont typeface="+mj-lt"/>
                  <a:buAutoNum type="arabicPeriod"/>
                </a:pPr>
                <a14:m>
                  <m:oMath xmlns:m="http://schemas.openxmlformats.org/officeDocument/2006/math">
                    <m:r>
                      <a:rPr lang="en-US" altLang="pt-BR" sz="2400" i="1">
                        <a:latin typeface="Cambria Math" panose="02040503050406030204" pitchFamily="18" charset="0"/>
                        <a:cs typeface="Cambria Math" panose="02040503050406030204" pitchFamily="18" charset="0"/>
                      </a:rPr>
                      <m:t>𝐺</m:t>
                    </m:r>
                    <m:r>
                      <a:rPr lang="en-US" altLang="pt-BR" sz="2400" i="1" baseline="-25000">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a14:m>
                <a:r>
                  <a:rPr lang="pt-BR" altLang="en-US" sz="2400">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tem um </a:t>
                </a:r>
                <a:r>
                  <a:rPr lang="pt-BR" altLang="en-US" sz="2400" b="1">
                    <a:solidFill>
                      <a:srgbClr val="C00000"/>
                    </a:solidFill>
                    <a:latin typeface="Comic Sans MS" panose="030F0702030302020204" pitchFamily="66" charset="0"/>
                    <a:cs typeface="Comic Sans MS" panose="030F0702030302020204" pitchFamily="66" charset="0"/>
                  </a:rPr>
                  <a:t>zero em 0</a:t>
                </a:r>
                <a:r>
                  <a:rPr lang="pt-BR" altLang="en-US" sz="2400" b="1">
                    <a:latin typeface="Comic Sans MS" panose="030F0702030302020204" pitchFamily="66" charset="0"/>
                    <a:cs typeface="Comic Sans MS" panose="030F0702030302020204" pitchFamily="66" charset="0"/>
                  </a:rPr>
                  <a:t> </a:t>
                </a:r>
                <a:r>
                  <a:rPr lang="pt-BR" altLang="en-US" sz="2400" b="1">
                    <a:latin typeface="Comic Sans MS" panose="030F0702030302020204" pitchFamily="66" charset="0"/>
                    <a:cs typeface="Comic Sans MS" panose="030F0702030302020204" pitchFamily="66" charset="0"/>
                    <a:sym typeface="+mn-ea"/>
                  </a:rPr>
                  <a:t>e um </a:t>
                </a:r>
                <a:r>
                  <a:rPr lang="pt-BR" altLang="en-US" sz="2400" b="1">
                    <a:solidFill>
                      <a:srgbClr val="C00000"/>
                    </a:solidFill>
                    <a:latin typeface="Comic Sans MS" panose="030F0702030302020204" pitchFamily="66" charset="0"/>
                    <a:cs typeface="Comic Sans MS" panose="030F0702030302020204" pitchFamily="66" charset="0"/>
                    <a:sym typeface="+mn-ea"/>
                  </a:rPr>
                  <a:t>polo em </a:t>
                </a:r>
                <a14:m>
                  <m:oMath xmlns:m="http://schemas.openxmlformats.org/officeDocument/2006/math">
                    <m:r>
                      <a:rPr lang="en-US" altLang="pt-BR" sz="2800" b="1" i="1">
                        <a:solidFill>
                          <a:srgbClr val="C00000"/>
                        </a:solidFill>
                        <a:latin typeface="Cambria Math" panose="02040503050406030204" pitchFamily="18" charset="0"/>
                        <a:cs typeface="Cambria Math" panose="02040503050406030204" pitchFamily="18" charset="0"/>
                      </a:rPr>
                      <m:t>−</m:t>
                    </m:r>
                    <m:f>
                      <m:fPr>
                        <m:ctrlPr>
                          <a:rPr lang="en-US" altLang="pt-BR" sz="2800" b="1" i="1">
                            <a:solidFill>
                              <a:srgbClr val="C00000"/>
                            </a:solidFill>
                            <a:latin typeface="Cambria Math" panose="02040503050406030204" pitchFamily="18" charset="0"/>
                            <a:cs typeface="Cambria Math" panose="02040503050406030204" pitchFamily="18" charset="0"/>
                          </a:rPr>
                        </m:ctrlPr>
                      </m:fPr>
                      <m:num>
                        <m:r>
                          <a:rPr lang="en-US" altLang="pt-BR" sz="2800" b="1" i="1">
                            <a:solidFill>
                              <a:srgbClr val="C00000"/>
                            </a:solidFill>
                            <a:latin typeface="Cambria Math" panose="02040503050406030204" pitchFamily="18" charset="0"/>
                            <a:cs typeface="Cambria Math" panose="02040503050406030204" pitchFamily="18" charset="0"/>
                          </a:rPr>
                          <m:t>𝟏</m:t>
                        </m:r>
                      </m:num>
                      <m:den>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𝑪</m:t>
                                </m:r>
                              </m:e>
                              <m:sub>
                                <m:r>
                                  <a:rPr lang="en-US" altLang="pt-BR" sz="2800" b="1" i="1">
                                    <a:solidFill>
                                      <a:srgbClr val="C00000"/>
                                    </a:solidFill>
                                    <a:latin typeface="Cambria Math" panose="02040503050406030204" pitchFamily="18" charset="0"/>
                                    <a:cs typeface="Cambria Math" panose="02040503050406030204" pitchFamily="18" charset="0"/>
                                  </a:rPr>
                                  <m:t>𝑪</m:t>
                                </m:r>
                                <m:r>
                                  <a:rPr lang="en-US" altLang="pt-BR" sz="2800" b="1" i="1">
                                    <a:solidFill>
                                      <a:srgbClr val="C00000"/>
                                    </a:solidFill>
                                    <a:latin typeface="Cambria Math" panose="02040503050406030204" pitchFamily="18" charset="0"/>
                                    <a:cs typeface="Cambria Math" panose="02040503050406030204" pitchFamily="18" charset="0"/>
                                  </a:rPr>
                                  <m:t>𝟐</m:t>
                                </m:r>
                              </m:sub>
                            </m:sSub>
                            <m:r>
                              <a:rPr lang="en-US" altLang="pt-BR" sz="2800" b="1" i="1">
                                <a:solidFill>
                                  <a:srgbClr val="C00000"/>
                                </a:solidFill>
                                <a:latin typeface="Cambria Math" panose="02040503050406030204" pitchFamily="18" charset="0"/>
                                <a:cs typeface="Cambria Math" panose="02040503050406030204" pitchFamily="18" charset="0"/>
                              </a:rPr>
                              <m:t>(</m:t>
                            </m:r>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𝑹</m:t>
                                </m:r>
                              </m:e>
                              <m:sub>
                                <m:r>
                                  <a:rPr lang="en-US" altLang="pt-BR" sz="2800" b="1" i="1">
                                    <a:solidFill>
                                      <a:srgbClr val="C00000"/>
                                    </a:solidFill>
                                    <a:latin typeface="Cambria Math" panose="02040503050406030204" pitchFamily="18" charset="0"/>
                                    <a:cs typeface="Cambria Math" panose="02040503050406030204" pitchFamily="18" charset="0"/>
                                  </a:rPr>
                                  <m:t>𝑫</m:t>
                                </m:r>
                              </m:sub>
                            </m:sSub>
                            <m:r>
                              <a:rPr lang="en-US" altLang="pt-BR" sz="2800" b="1" i="1">
                                <a:solidFill>
                                  <a:srgbClr val="C00000"/>
                                </a:solidFill>
                                <a:latin typeface="Cambria Math" panose="02040503050406030204" pitchFamily="18" charset="0"/>
                                <a:cs typeface="Cambria Math" panose="02040503050406030204" pitchFamily="18" charset="0"/>
                              </a:rPr>
                              <m:t>+</m:t>
                            </m:r>
                            <m:r>
                              <a:rPr lang="en-US" altLang="pt-BR" sz="2800" b="1" i="1">
                                <a:solidFill>
                                  <a:srgbClr val="C00000"/>
                                </a:solidFill>
                                <a:latin typeface="Cambria Math" panose="02040503050406030204" pitchFamily="18" charset="0"/>
                                <a:cs typeface="Cambria Math" panose="02040503050406030204" pitchFamily="18" charset="0"/>
                              </a:rPr>
                              <m:t>𝑹</m:t>
                            </m:r>
                          </m:e>
                          <m:sub>
                            <m:r>
                              <a:rPr lang="en-US" altLang="pt-BR" sz="2800" b="1" i="1">
                                <a:solidFill>
                                  <a:srgbClr val="C00000"/>
                                </a:solidFill>
                                <a:latin typeface="Cambria Math" panose="02040503050406030204" pitchFamily="18" charset="0"/>
                                <a:cs typeface="Cambria Math" panose="02040503050406030204" pitchFamily="18" charset="0"/>
                              </a:rPr>
                              <m:t>𝑳</m:t>
                            </m:r>
                          </m:sub>
                        </m:sSub>
                        <m:r>
                          <a:rPr lang="en-US" altLang="pt-BR" sz="2800" b="1" i="1">
                            <a:solidFill>
                              <a:srgbClr val="C00000"/>
                            </a:solidFill>
                            <a:latin typeface="Cambria Math" panose="02040503050406030204" pitchFamily="18" charset="0"/>
                            <a:cs typeface="Cambria Math" panose="02040503050406030204" pitchFamily="18" charset="0"/>
                          </a:rPr>
                          <m:t>)</m:t>
                        </m:r>
                      </m:den>
                    </m:f>
                  </m:oMath>
                </a14:m>
                <a:endParaRPr lang="en-US" altLang="pt-BR" sz="2400" b="1" i="1">
                  <a:solidFill>
                    <a:srgbClr val="C00000"/>
                  </a:solidFill>
                  <a:latin typeface="Cambria Math" panose="02040503050406030204" pitchFamily="18" charset="0"/>
                  <a:cs typeface="Cambria Math" panose="02040503050406030204" pitchFamily="18" charset="0"/>
                </a:endParaRPr>
              </a:p>
              <a:p>
                <a:pPr marL="513715" lvl="0" indent="-49593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A expressão final  do ganho total é </a:t>
                </a:r>
                <a:endParaRPr lang="en-US" altLang="pt-BR" sz="2400" b="1">
                  <a:solidFill>
                    <a:schemeClr val="tx1"/>
                  </a:solidFill>
                  <a:latin typeface="Comic Sans MS" panose="030F0702030302020204" pitchFamily="66" charset="0"/>
                  <a:cs typeface="Comic Sans MS" panose="030F0702030302020204" pitchFamily="66" charset="0"/>
                </a:endParaRPr>
              </a:p>
              <a:p>
                <a:pPr lvl="0" indent="0" algn="l">
                  <a:lnSpc>
                    <a:spcPct val="120000"/>
                  </a:lnSpc>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452755" y="426720"/>
                <a:ext cx="11285855" cy="611632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14"/>
              <p:cNvSpPr txBox="1"/>
              <p:nvPr/>
            </p:nvSpPr>
            <p:spPr>
              <a:xfrm>
                <a:off x="453390" y="469900"/>
                <a:ext cx="11285855" cy="275272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513715" lvl="0" indent="-51371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A expressão do ganho total é </a:t>
                </a:r>
                <a:endParaRPr lang="en-US" altLang="pt-BR" sz="2400" b="1">
                  <a:solidFill>
                    <a:schemeClr val="tx1"/>
                  </a:solidFill>
                  <a:latin typeface="Comic Sans MS" panose="030F0702030302020204" pitchFamily="66" charset="0"/>
                  <a:cs typeface="Comic Sans MS" panose="030F0702030302020204" pitchFamily="66" charset="0"/>
                </a:endParaRPr>
              </a:p>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oMath>
                  </m:oMathPara>
                </a14:m>
                <a:endParaRPr lang="en-US" altLang="pt-BR" sz="2400" i="1">
                  <a:latin typeface="Cambria Math" panose="02040503050406030204" pitchFamily="18" charset="0"/>
                  <a:cs typeface="Cambria Math" panose="02040503050406030204" pitchFamily="18" charset="0"/>
                </a:endParaRPr>
              </a:p>
              <a:p>
                <a:pPr marL="567055" lvl="0" indent="-42545" algn="l" fontAlgn="auto">
                  <a:spcAft>
                    <a:spcPts val="600"/>
                  </a:spcAft>
                  <a:buFont typeface="Wingdings" panose="05000000000000000000" charset="0"/>
                  <a:buNone/>
                </a:pPr>
                <a:r>
                  <a:rPr lang="pt-BR" altLang="en-US" sz="2400" b="1">
                    <a:latin typeface="Comic Sans MS" panose="030F0702030302020204" pitchFamily="66" charset="0"/>
                    <a:cs typeface="Comic Sans MS" panose="030F0702030302020204" pitchFamily="66" charset="0"/>
                  </a:rPr>
                  <a:t>apresenta </a:t>
                </a:r>
                <a:r>
                  <a:rPr lang="pt-BR" altLang="en-US" sz="2400" b="1">
                    <a:solidFill>
                      <a:srgbClr val="C00000"/>
                    </a:solidFill>
                    <a:latin typeface="Comic Sans MS" panose="030F0702030302020204" pitchFamily="66" charset="0"/>
                    <a:cs typeface="Comic Sans MS" panose="030F0702030302020204" pitchFamily="66" charset="0"/>
                  </a:rPr>
                  <a:t>tres zeros e três polos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453390" y="469900"/>
                <a:ext cx="11285855" cy="275272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 name="Group 4"/>
          <p:cNvGrpSpPr/>
          <p:nvPr/>
        </p:nvGrpSpPr>
        <p:grpSpPr>
          <a:xfrm>
            <a:off x="4839335" y="3179621"/>
            <a:ext cx="6726145" cy="3424034"/>
            <a:chOff x="5597" y="3836"/>
            <a:chExt cx="6064" cy="4655"/>
          </a:xfrm>
        </p:grpSpPr>
        <p:grpSp>
          <p:nvGrpSpPr>
            <p:cNvPr id="6" name="Grupo 80"/>
            <p:cNvGrpSpPr/>
            <p:nvPr/>
          </p:nvGrpSpPr>
          <p:grpSpPr>
            <a:xfrm>
              <a:off x="5597" y="3836"/>
              <a:ext cx="5740" cy="4655"/>
              <a:chOff x="8960" y="4134"/>
              <a:chExt cx="6172" cy="4995"/>
            </a:xfrm>
          </p:grpSpPr>
          <p:cxnSp>
            <p:nvCxnSpPr>
              <p:cNvPr id="8"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9" name="Conector de Seta Reta 38"/>
              <p:cNvCxnSpPr/>
              <p:nvPr/>
            </p:nvCxnSpPr>
            <p:spPr>
              <a:xfrm flipV="1">
                <a:off x="9164" y="8350"/>
                <a:ext cx="5968"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10637" y="4134"/>
                <a:ext cx="1294" cy="537"/>
              </a:xfrm>
              <a:prstGeom prst="rect">
                <a:avLst/>
              </a:prstGeom>
              <a:noFill/>
            </p:spPr>
            <p:txBody>
              <a:bodyPr wrap="square" rtlCol="0">
                <a:spAutoFit/>
              </a:bodyPr>
              <a:p>
                <a:r>
                  <a:rPr lang="pt-BR" dirty="0" smtClean="0"/>
                  <a:t>20log(|G|)</a:t>
                </a:r>
                <a:endParaRPr lang="pt-BR" dirty="0"/>
              </a:p>
            </p:txBody>
          </p:sp>
          <p:cxnSp>
            <p:nvCxnSpPr>
              <p:cNvPr id="11" name="Conector Reto 41"/>
              <p:cNvCxnSpPr/>
              <p:nvPr/>
            </p:nvCxnSpPr>
            <p:spPr>
              <a:xfrm>
                <a:off x="12364" y="4848"/>
                <a:ext cx="26" cy="3834"/>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8"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1"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 name="Caixa de Texto 20"/>
            <p:cNvSpPr txBox="1"/>
            <p:nvPr/>
          </p:nvSpPr>
          <p:spPr>
            <a:xfrm>
              <a:off x="8550" y="7056"/>
              <a:ext cx="530" cy="626"/>
            </a:xfrm>
            <a:prstGeom prst="rect">
              <a:avLst/>
            </a:prstGeom>
            <a:solidFill>
              <a:schemeClr val="bg1"/>
            </a:solidFill>
          </p:spPr>
          <p:txBody>
            <a:bodyPr wrap="square" rtlCol="0">
              <a:spAutoFit/>
            </a:bodyPr>
            <a:p>
              <a:pPr algn="ctr"/>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27"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30" name="CaixaDeTexto 9"/>
            <p:cNvSpPr txBox="1"/>
            <p:nvPr/>
          </p:nvSpPr>
          <p:spPr>
            <a:xfrm>
              <a:off x="10656" y="7598"/>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37" name="CaixaDeTexto 14"/>
          <p:cNvSpPr txBox="1"/>
          <p:nvPr/>
        </p:nvSpPr>
        <p:spPr>
          <a:xfrm>
            <a:off x="453390" y="3384550"/>
            <a:ext cx="5528945" cy="1722120"/>
          </a:xfrm>
          <a:prstGeom prst="rect">
            <a:avLst/>
          </a:prstGeom>
          <a:noFill/>
        </p:spPr>
        <p:txBody>
          <a:bodyPr wrap="square" rtlCol="0">
            <a:spAutoFit/>
          </a:bodyPr>
          <a:p>
            <a:pPr marL="567055" lvl="0" indent="-51816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A curva do modulo será semelhante a curva ao lado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567055" lvl="0" indent="-51816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o valor de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sz="2400" b="1" dirty="0" smtClean="0">
                <a:solidFill>
                  <a:schemeClr val="tx1"/>
                </a:solidFill>
                <a:latin typeface="Comic Sans MS" panose="030F0702030302020204" pitchFamily="66" charset="0"/>
                <a:cs typeface="Comic Sans MS" panose="030F0702030302020204" pitchFamily="66" charset="0"/>
                <a:sym typeface="+mn-ea"/>
              </a:rPr>
              <a:t> para s=+j</a:t>
            </a: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 será</a:t>
            </a: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a:p>
            <a:pPr marL="48895" lvl="0" indent="0" algn="l" fontAlgn="auto">
              <a:spcAft>
                <a:spcPts val="600"/>
              </a:spcAft>
              <a:buFont typeface="Wingdings" panose="05000000000000000000" charset="0"/>
              <a:buNone/>
            </a:pP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p:txBody>
      </p:sp>
      <p:sp>
        <p:nvSpPr>
          <p:cNvPr id="38" name="CaixaDeTexto 22"/>
          <p:cNvSpPr txBox="1"/>
          <p:nvPr/>
        </p:nvSpPr>
        <p:spPr>
          <a:xfrm>
            <a:off x="6922770" y="3555365"/>
            <a:ext cx="627380" cy="368300"/>
          </a:xfrm>
          <a:prstGeom prst="rect">
            <a:avLst/>
          </a:prstGeom>
          <a:noFill/>
        </p:spPr>
        <p:txBody>
          <a:bodyPr wrap="square" rtlCol="0">
            <a:spAutoFit/>
          </a:bodyPr>
          <a:p>
            <a:r>
              <a:rPr lang="pt-BR" dirty="0"/>
              <a:t>3</a:t>
            </a:r>
            <a:r>
              <a:rPr lang="pt-BR" dirty="0" smtClean="0"/>
              <a:t> dB</a:t>
            </a:r>
            <a:endParaRPr lang="pt-BR" dirty="0"/>
          </a:p>
        </p:txBody>
      </p:sp>
      <p:sp>
        <p:nvSpPr>
          <p:cNvPr id="39" name="Forma livre 48"/>
          <p:cNvSpPr/>
          <p:nvPr/>
        </p:nvSpPr>
        <p:spPr>
          <a:xfrm flipH="1">
            <a:off x="7439836" y="3708098"/>
            <a:ext cx="937627" cy="379077"/>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0" name="Conector de Seta Reta 45"/>
          <p:cNvCxnSpPr/>
          <p:nvPr/>
        </p:nvCxnSpPr>
        <p:spPr>
          <a:xfrm>
            <a:off x="7728150" y="3923582"/>
            <a:ext cx="3836224"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Text Box 40"/>
              <p:cNvSpPr txBox="1"/>
              <p:nvPr/>
            </p:nvSpPr>
            <p:spPr>
              <a:xfrm>
                <a:off x="576580" y="4873625"/>
                <a:ext cx="5050790" cy="841375"/>
              </a:xfrm>
              <a:prstGeom prst="rect">
                <a:avLst/>
              </a:prstGeom>
              <a:noFill/>
            </p:spPr>
            <p:txBody>
              <a:bodyPr wrap="none" rtlCol="0" anchor="t">
                <a:spAutoFit/>
              </a:bodyPr>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1" name="Text Box 40"/>
              <p:cNvSpPr txBox="1">
                <a:spLocks noRot="1" noChangeAspect="1" noMove="1" noResize="1" noEditPoints="1" noAdjustHandles="1" noChangeArrowheads="1" noChangeShapeType="1" noTextEdit="1"/>
              </p:cNvSpPr>
              <p:nvPr/>
            </p:nvSpPr>
            <p:spPr>
              <a:xfrm>
                <a:off x="576580" y="4873625"/>
                <a:ext cx="5050790" cy="841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Text Box 42"/>
              <p:cNvSpPr txBox="1"/>
              <p:nvPr/>
            </p:nvSpPr>
            <p:spPr>
              <a:xfrm>
                <a:off x="8114665" y="3270250"/>
                <a:ext cx="3804920" cy="653415"/>
              </a:xfrm>
              <a:prstGeom prst="rect">
                <a:avLst/>
              </a:prstGeom>
              <a:noFill/>
            </p:spPr>
            <p:txBody>
              <a:bodyPr wrap="none" rtlCol="0" anchor="t">
                <a:spAutoFit/>
              </a:bodyPr>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20</m:t>
                          </m:r>
                          <m:r>
                            <a:rPr lang="en-US" altLang="pt-BR" i="1">
                              <a:latin typeface="Cambria Math" panose="02040503050406030204" pitchFamily="18" charset="0"/>
                              <a:cs typeface="Cambria Math" panose="02040503050406030204" pitchFamily="18" charset="0"/>
                            </a:rPr>
                            <m:t>𝑙𝑜𝑔</m:t>
                          </m:r>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𝑖𝑛</m:t>
                                  </m:r>
                                </m:sub>
                              </m:sSub>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𝑖𝑛</m:t>
                                  </m:r>
                                </m:sub>
                              </m:sSub>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𝑅</m:t>
                              </m:r>
                              <m:r>
                                <a:rPr lang="en-US" altLang="pt-BR" i="1">
                                  <a:latin typeface="Cambria Math" panose="02040503050406030204" pitchFamily="18" charset="0"/>
                                  <a:cs typeface="Cambria Math" panose="02040503050406030204" pitchFamily="18" charset="0"/>
                                </a:rPr>
                                <m:t>)</m:t>
                              </m:r>
                            </m:den>
                          </m:f>
                          <m:r>
                            <a:rPr lang="en-US" altLang="pt-BR" i="1">
                              <a:latin typeface="Cambria Math" panose="02040503050406030204" pitchFamily="18" charset="0"/>
                              <a:cs typeface="Cambria Math" panose="02040503050406030204" pitchFamily="18" charset="0"/>
                            </a:rPr>
                            <m:t>𝑔</m:t>
                          </m:r>
                        </m:e>
                        <m:sub>
                          <m:r>
                            <a:rPr lang="en-US" altLang="pt-BR" i="1">
                              <a:latin typeface="Cambria Math" panose="02040503050406030204" pitchFamily="18" charset="0"/>
                              <a:cs typeface="Cambria Math" panose="02040503050406030204" pitchFamily="18" charset="0"/>
                            </a:rPr>
                            <m:t>𝑚</m:t>
                          </m:r>
                        </m:sub>
                      </m:sSub>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𝐷</m:t>
                              </m:r>
                            </m:sub>
                          </m:sSub>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𝐿</m:t>
                              </m:r>
                            </m:sub>
                          </m:sSub>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𝐷</m:t>
                                  </m:r>
                                </m:sub>
                              </m:sSub>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𝐿</m:t>
                              </m:r>
                            </m:sub>
                          </m:sSub>
                          <m:r>
                            <a:rPr lang="en-US" altLang="pt-BR" i="1">
                              <a:latin typeface="Cambria Math" panose="02040503050406030204" pitchFamily="18" charset="0"/>
                              <a:cs typeface="Cambria Math" panose="02040503050406030204" pitchFamily="18" charset="0"/>
                            </a:rPr>
                            <m:t>)</m:t>
                          </m:r>
                        </m:den>
                      </m:f>
                      <m:r>
                        <a:rPr lang="en-US" altLang="pt-BR" i="1">
                          <a:latin typeface="Cambria Math" panose="02040503050406030204" pitchFamily="18" charset="0"/>
                          <a:cs typeface="Cambria Math" panose="02040503050406030204" pitchFamily="18" charset="0"/>
                        </a:rPr>
                        <m:t>)</m:t>
                      </m:r>
                    </m:oMath>
                  </m:oMathPara>
                </a14:m>
                <a:endParaRPr lang="en-US" altLang="pt-BR" i="1">
                  <a:latin typeface="Cambria Math" panose="02040503050406030204" pitchFamily="18" charset="0"/>
                  <a:cs typeface="Cambria Math" panose="02040503050406030204" pitchFamily="18" charset="0"/>
                </a:endParaRPr>
              </a:p>
            </p:txBody>
          </p:sp>
        </mc:Choice>
        <mc:Fallback>
          <p:sp>
            <p:nvSpPr>
              <p:cNvPr id="43" name="Text Box 42"/>
              <p:cNvSpPr txBox="1">
                <a:spLocks noRot="1" noChangeAspect="1" noMove="1" noResize="1" noEditPoints="1" noAdjustHandles="1" noChangeArrowheads="1" noChangeShapeType="1" noTextEdit="1"/>
              </p:cNvSpPr>
              <p:nvPr/>
            </p:nvSpPr>
            <p:spPr>
              <a:xfrm>
                <a:off x="8114665" y="3270250"/>
                <a:ext cx="3804920" cy="65341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14"/>
              <p:cNvSpPr txBox="1"/>
              <p:nvPr/>
            </p:nvSpPr>
            <p:spPr>
              <a:xfrm>
                <a:off x="354965" y="469900"/>
                <a:ext cx="11614785" cy="610425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8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Wingdings" panose="05000000000000000000" charset="0"/>
                  <a:buNone/>
                </a:pPr>
                <a:r>
                  <a:rPr lang="pt-BR" altLang="en-US" sz="2800" b="1">
                    <a:solidFill>
                      <a:schemeClr val="tx1"/>
                    </a:solidFill>
                    <a:latin typeface="Comic Sans MS" panose="030F0702030302020204" pitchFamily="66" charset="0"/>
                    <a:cs typeface="Comic Sans MS" panose="030F0702030302020204" pitchFamily="66" charset="0"/>
                  </a:rPr>
                  <a:t>é importante notar que não há necessidade de se achar a expressão do ganho total para termos os zeros e polos que são</a:t>
                </a:r>
                <a:endParaRPr lang="pt-BR" altLang="en-US" sz="2800" b="1">
                  <a:solidFill>
                    <a:schemeClr val="tx1"/>
                  </a:solidFill>
                  <a:latin typeface="Comic Sans MS" panose="030F0702030302020204" pitchFamily="66" charset="0"/>
                  <a:cs typeface="Comic Sans MS" panose="030F0702030302020204" pitchFamily="66" charset="0"/>
                </a:endParaRPr>
              </a:p>
              <a:p>
                <a:pPr marL="970915" lvl="1" indent="-513715" algn="l" defTabSz="914400" fontAlgn="auto">
                  <a:lnSpc>
                    <a:spcPct val="130000"/>
                  </a:lnSpc>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cs typeface="Comic Sans MS" panose="030F0702030302020204" pitchFamily="66" charset="0"/>
                    <a:sym typeface="+mn-ea"/>
                  </a:rPr>
                  <a:t>dois zeros em zero</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marL="970915" lvl="1" indent="-513715" algn="l" defTabSz="914400" fontAlgn="auto">
                  <a:spcAft>
                    <a:spcPts val="600"/>
                  </a:spcAft>
                  <a:buFont typeface="Arial" panose="020B0604020202020204" pitchFamily="34" charset="0"/>
                  <a:buChar char="•"/>
                </a:pPr>
                <a:r>
                  <a:rPr lang="pt-BR" sz="2800" b="1" dirty="0" smtClean="0">
                    <a:solidFill>
                      <a:schemeClr val="tx1"/>
                    </a:solidFill>
                    <a:latin typeface="Comic Sans MS" panose="030F0702030302020204" pitchFamily="66" charset="0"/>
                    <a:cs typeface="Comic Sans MS" panose="030F0702030302020204" pitchFamily="66" charset="0"/>
                    <a:sym typeface="+mn-ea"/>
                  </a:rPr>
                  <a:t>um zero 	</a:t>
                </a:r>
                <a14:m>
                  <m:oMath xmlns:m="http://schemas.openxmlformats.org/officeDocument/2006/math">
                    <m:sSub>
                      <m:sSubPr>
                        <m:ctrlPr>
                          <a:rPr 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𝒛</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a:solidFill>
                          <a:schemeClr val="tx1"/>
                        </a:solidFill>
                        <a:latin typeface="Cambria Math" panose="02040503050406030204" pitchFamily="18" charset="0"/>
                        <a:cs typeface="Cambria Math" panose="02040503050406030204" pitchFamily="18" charset="0"/>
                      </a:rPr>
                      <m:t>−</m:t>
                    </m:r>
                    <m:f>
                      <m:fPr>
                        <m:ctrlPr>
                          <a:rPr lang="en-US" altLang="pt-BR" sz="3200" b="1" i="1">
                            <a:solidFill>
                              <a:schemeClr val="tx1"/>
                            </a:solidFill>
                            <a:latin typeface="Cambria Math" panose="02040503050406030204" pitchFamily="18" charset="0"/>
                            <a:cs typeface="Cambria Math" panose="02040503050406030204" pitchFamily="18" charset="0"/>
                          </a:rPr>
                        </m:ctrlPr>
                      </m:fPr>
                      <m:num>
                        <m:r>
                          <a:rPr lang="en-US" altLang="pt-BR" sz="3200" b="1" i="1">
                            <a:solidFill>
                              <a:schemeClr val="tx1"/>
                            </a:solidFill>
                            <a:latin typeface="Cambria Math" panose="02040503050406030204" pitchFamily="18" charset="0"/>
                            <a:cs typeface="Cambria Math" panose="02040503050406030204" pitchFamily="18" charset="0"/>
                          </a:rPr>
                          <m:t>𝟏</m:t>
                        </m:r>
                      </m:num>
                      <m:den>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𝑹</m:t>
                            </m:r>
                          </m:e>
                          <m:sub>
                            <m:r>
                              <a:rPr lang="en-US" altLang="pt-BR" sz="3200" b="1" i="1">
                                <a:solidFill>
                                  <a:schemeClr val="tx1"/>
                                </a:solidFill>
                                <a:latin typeface="Cambria Math" panose="02040503050406030204" pitchFamily="18" charset="0"/>
                                <a:cs typeface="Cambria Math" panose="02040503050406030204" pitchFamily="18" charset="0"/>
                              </a:rPr>
                              <m:t>𝑺</m:t>
                            </m:r>
                          </m:sub>
                        </m:sSub>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𝑪</m:t>
                            </m:r>
                          </m:e>
                          <m:sub>
                            <m:r>
                              <a:rPr lang="en-US" altLang="pt-BR" sz="3200" b="1" i="1">
                                <a:solidFill>
                                  <a:schemeClr val="tx1"/>
                                </a:solidFill>
                                <a:latin typeface="Cambria Math" panose="02040503050406030204" pitchFamily="18" charset="0"/>
                                <a:cs typeface="Cambria Math" panose="02040503050406030204" pitchFamily="18" charset="0"/>
                              </a:rPr>
                              <m:t>𝑺</m:t>
                            </m:r>
                          </m:sub>
                        </m:sSub>
                      </m:den>
                    </m:f>
                  </m:oMath>
                </a14:m>
                <a:endParaRPr lang="en-US" altLang="pt-BR" sz="3200" b="1" i="1">
                  <a:solidFill>
                    <a:srgbClr val="C00000"/>
                  </a:solidFill>
                  <a:latin typeface="Cambria Math" panose="02040503050406030204" pitchFamily="18" charset="0"/>
                  <a:cs typeface="Cambria Math" panose="02040503050406030204" pitchFamily="18" charset="0"/>
                </a:endParaRPr>
              </a:p>
              <a:p>
                <a:pPr lvl="2" indent="-513715" algn="l" defTabSz="914400" fontAlgn="auto">
                  <a:spcAft>
                    <a:spcPts val="600"/>
                  </a:spcAft>
                  <a:buFont typeface="Arial" panose="020B0604020202020204" pitchFamily="34" charset="0"/>
                  <a:buChar char="•"/>
                </a:pPr>
                <a:r>
                  <a:rPr lang="pt-BR" sz="2800" b="1" dirty="0" smtClean="0">
                    <a:latin typeface="Comic Sans MS" panose="030F0702030302020204" pitchFamily="66" charset="0"/>
                    <a:cs typeface="Comic Sans MS" panose="030F0702030302020204" pitchFamily="66" charset="0"/>
                    <a:sym typeface="+mn-ea"/>
                  </a:rPr>
                  <a:t>um polo 	</a:t>
                </a:r>
                <a14:m>
                  <m:oMath xmlns:m="http://schemas.openxmlformats.org/officeDocument/2006/math">
                    <m:sSub>
                      <m:sSubPr>
                        <m:ctrlPr>
                          <a:rPr 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a:solidFill>
                          <a:schemeClr val="tx1"/>
                        </a:solidFill>
                        <a:latin typeface="Cambria Math" panose="02040503050406030204" pitchFamily="18" charset="0"/>
                        <a:cs typeface="Cambria Math" panose="02040503050406030204" pitchFamily="18" charset="0"/>
                      </a:rPr>
                      <m:t>−</m:t>
                    </m:r>
                    <m:f>
                      <m:fPr>
                        <m:ctrlPr>
                          <a:rPr lang="en-US" altLang="pt-BR" sz="3200" b="1" i="1">
                            <a:solidFill>
                              <a:schemeClr val="tx1"/>
                            </a:solidFill>
                            <a:latin typeface="Cambria Math" panose="02040503050406030204" pitchFamily="18" charset="0"/>
                            <a:cs typeface="Cambria Math" panose="02040503050406030204" pitchFamily="18" charset="0"/>
                          </a:rPr>
                        </m:ctrlPr>
                      </m:fPr>
                      <m:num>
                        <m:r>
                          <a:rPr lang="en-US" altLang="pt-BR" sz="3200" b="1" i="1">
                            <a:solidFill>
                              <a:schemeClr val="tx1"/>
                            </a:solidFill>
                            <a:latin typeface="Cambria Math" panose="02040503050406030204" pitchFamily="18" charset="0"/>
                            <a:cs typeface="Cambria Math" panose="02040503050406030204" pitchFamily="18" charset="0"/>
                          </a:rPr>
                          <m:t>𝟏</m:t>
                        </m:r>
                      </m:num>
                      <m:den>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m:t>
                            </m:r>
                            <m:r>
                              <a:rPr lang="en-US" altLang="pt-BR" sz="3200" b="1" i="1">
                                <a:solidFill>
                                  <a:schemeClr val="tx1"/>
                                </a:solidFill>
                                <a:latin typeface="Cambria Math" panose="02040503050406030204" pitchFamily="18" charset="0"/>
                                <a:cs typeface="Cambria Math" panose="02040503050406030204" pitchFamily="18" charset="0"/>
                              </a:rPr>
                              <m:t>𝑹</m:t>
                            </m:r>
                          </m:e>
                          <m:sub>
                            <m:r>
                              <a:rPr lang="en-US" altLang="pt-BR" sz="3200" b="1" i="1">
                                <a:solidFill>
                                  <a:schemeClr val="tx1"/>
                                </a:solidFill>
                                <a:latin typeface="Cambria Math" panose="02040503050406030204" pitchFamily="18" charset="0"/>
                                <a:cs typeface="Cambria Math" panose="02040503050406030204" pitchFamily="18" charset="0"/>
                              </a:rPr>
                              <m:t>𝒊𝒏</m:t>
                            </m:r>
                          </m:sub>
                        </m:sSub>
                        <m:r>
                          <a:rPr lang="en-US" altLang="pt-BR" sz="3200" b="1" i="1">
                            <a:solidFill>
                              <a:schemeClr val="tx1"/>
                            </a:solidFill>
                            <a:latin typeface="Cambria Math" panose="02040503050406030204" pitchFamily="18" charset="0"/>
                            <a:cs typeface="Cambria Math" panose="02040503050406030204" pitchFamily="18" charset="0"/>
                          </a:rPr>
                          <m:t>+</m:t>
                        </m:r>
                        <m:r>
                          <a:rPr lang="en-US" altLang="pt-BR" sz="3200" b="1" i="1">
                            <a:solidFill>
                              <a:schemeClr val="tx1"/>
                            </a:solidFill>
                            <a:latin typeface="Cambria Math" panose="02040503050406030204" pitchFamily="18" charset="0"/>
                            <a:cs typeface="Cambria Math" panose="02040503050406030204" pitchFamily="18" charset="0"/>
                          </a:rPr>
                          <m:t>𝑹𝒙</m:t>
                        </m:r>
                        <m:r>
                          <a:rPr lang="en-US" altLang="pt-BR" sz="3200" b="1" i="1">
                            <a:solidFill>
                              <a:schemeClr val="tx1"/>
                            </a:solidFill>
                            <a:latin typeface="Cambria Math" panose="02040503050406030204" pitchFamily="18" charset="0"/>
                            <a:cs typeface="Cambria Math" panose="02040503050406030204" pitchFamily="18" charset="0"/>
                          </a:rPr>
                          <m:t>)</m:t>
                        </m:r>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𝑪</m:t>
                            </m:r>
                          </m:e>
                          <m:sub>
                            <m:r>
                              <a:rPr lang="en-US" altLang="pt-BR" sz="3200" b="1" i="1">
                                <a:solidFill>
                                  <a:schemeClr val="tx1"/>
                                </a:solidFill>
                                <a:latin typeface="Cambria Math" panose="02040503050406030204" pitchFamily="18" charset="0"/>
                                <a:cs typeface="Cambria Math" panose="02040503050406030204" pitchFamily="18" charset="0"/>
                              </a:rPr>
                              <m:t>𝑪</m:t>
                            </m:r>
                            <m:r>
                              <a:rPr lang="en-US" altLang="pt-BR" sz="3200" b="1" i="1">
                                <a:solidFill>
                                  <a:schemeClr val="tx1"/>
                                </a:solidFill>
                                <a:latin typeface="Cambria Math" panose="02040503050406030204" pitchFamily="18" charset="0"/>
                                <a:cs typeface="Cambria Math" panose="02040503050406030204" pitchFamily="18" charset="0"/>
                              </a:rPr>
                              <m:t>𝟏</m:t>
                            </m:r>
                          </m:sub>
                        </m:sSub>
                      </m:den>
                    </m:f>
                  </m:oMath>
                </a14:m>
                <a:endParaRPr lang="pt-BR" sz="3200" b="1" dirty="0" smtClean="0">
                  <a:latin typeface="Comic Sans MS" panose="030F0702030302020204" pitchFamily="66" charset="0"/>
                  <a:cs typeface="Comic Sans MS" panose="030F0702030302020204" pitchFamily="66" charset="0"/>
                  <a:sym typeface="+mn-ea"/>
                </a:endParaRPr>
              </a:p>
              <a:p>
                <a:pPr lvl="2" indent="-513715" algn="l" defTabSz="914400" fontAlgn="auto">
                  <a:spcAft>
                    <a:spcPts val="600"/>
                  </a:spcAft>
                  <a:buFont typeface="Arial" panose="020B0604020202020204" pitchFamily="34" charset="0"/>
                  <a:buChar char="•"/>
                </a:pPr>
                <a:r>
                  <a:rPr lang="pt-BR" sz="2800" b="1" dirty="0" smtClean="0">
                    <a:latin typeface="Comic Sans MS" panose="030F0702030302020204" pitchFamily="66" charset="0"/>
                    <a:cs typeface="Comic Sans MS" panose="030F0702030302020204" pitchFamily="66" charset="0"/>
                    <a:sym typeface="+mn-ea"/>
                  </a:rPr>
                  <a:t>um polo  	</a:t>
                </a:r>
                <a14:m>
                  <m:oMath xmlns:m="http://schemas.openxmlformats.org/officeDocument/2006/math">
                    <m:sSub>
                      <m:sSubPr>
                        <m:ctrlPr>
                          <a:rPr 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a:solidFill>
                          <a:schemeClr val="tx1"/>
                        </a:solidFill>
                        <a:latin typeface="Cambria Math" panose="02040503050406030204" pitchFamily="18" charset="0"/>
                        <a:cs typeface="Cambria Math" panose="02040503050406030204" pitchFamily="18" charset="0"/>
                      </a:rPr>
                      <m:t>−</m:t>
                    </m:r>
                    <m:f>
                      <m:fPr>
                        <m:ctrlPr>
                          <a:rPr lang="en-US" altLang="pt-BR" sz="3200" b="1" i="1">
                            <a:solidFill>
                              <a:schemeClr val="tx1"/>
                            </a:solidFill>
                            <a:latin typeface="Cambria Math" panose="02040503050406030204" pitchFamily="18" charset="0"/>
                            <a:cs typeface="Cambria Math" panose="02040503050406030204" pitchFamily="18" charset="0"/>
                          </a:rPr>
                        </m:ctrlPr>
                      </m:fPr>
                      <m:num>
                        <m:r>
                          <a:rPr lang="en-US" altLang="pt-BR" sz="3200" b="1" i="1">
                            <a:solidFill>
                              <a:schemeClr val="tx1"/>
                            </a:solidFill>
                            <a:latin typeface="Cambria Math" panose="02040503050406030204" pitchFamily="18" charset="0"/>
                            <a:cs typeface="Cambria Math" panose="02040503050406030204" pitchFamily="18" charset="0"/>
                          </a:rPr>
                          <m:t>𝟏</m:t>
                        </m:r>
                        <m:r>
                          <a:rPr lang="en-US" altLang="pt-BR" sz="3200" b="1" i="1">
                            <a:solidFill>
                              <a:schemeClr val="tx1"/>
                            </a:solidFill>
                            <a:latin typeface="Cambria Math" panose="02040503050406030204" pitchFamily="18" charset="0"/>
                            <a:cs typeface="Cambria Math" panose="02040503050406030204" pitchFamily="18" charset="0"/>
                          </a:rPr>
                          <m:t>+</m:t>
                        </m:r>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𝒈</m:t>
                            </m:r>
                          </m:e>
                          <m:sub>
                            <m:r>
                              <a:rPr lang="en-US" altLang="pt-BR" sz="3200" b="1" i="1">
                                <a:solidFill>
                                  <a:schemeClr val="tx1"/>
                                </a:solidFill>
                                <a:latin typeface="Cambria Math" panose="02040503050406030204" pitchFamily="18" charset="0"/>
                                <a:cs typeface="Cambria Math" panose="02040503050406030204" pitchFamily="18" charset="0"/>
                              </a:rPr>
                              <m:t>𝒎</m:t>
                            </m:r>
                          </m:sub>
                        </m:sSub>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𝑹</m:t>
                            </m:r>
                          </m:e>
                          <m:sub>
                            <m:r>
                              <a:rPr lang="en-US" altLang="pt-BR" sz="3200" b="1" i="1">
                                <a:solidFill>
                                  <a:schemeClr val="tx1"/>
                                </a:solidFill>
                                <a:latin typeface="Cambria Math" panose="02040503050406030204" pitchFamily="18" charset="0"/>
                                <a:cs typeface="Cambria Math" panose="02040503050406030204" pitchFamily="18" charset="0"/>
                              </a:rPr>
                              <m:t>𝑺</m:t>
                            </m:r>
                          </m:sub>
                        </m:sSub>
                      </m:num>
                      <m:den>
                        <m:r>
                          <a:rPr lang="en-US" altLang="pt-BR" sz="3200" b="1" i="1">
                            <a:solidFill>
                              <a:schemeClr val="tx1"/>
                            </a:solidFill>
                            <a:latin typeface="Cambria Math" panose="02040503050406030204" pitchFamily="18" charset="0"/>
                            <a:cs typeface="Cambria Math" panose="02040503050406030204" pitchFamily="18" charset="0"/>
                          </a:rPr>
                          <m:t>𝑹</m:t>
                        </m:r>
                        <m:r>
                          <a:rPr lang="en-US" altLang="pt-BR" sz="3200" b="1" i="1" baseline="-25000">
                            <a:solidFill>
                              <a:schemeClr val="tx1"/>
                            </a:solidFill>
                            <a:latin typeface="Cambria Math" panose="02040503050406030204" pitchFamily="18" charset="0"/>
                            <a:cs typeface="Cambria Math" panose="02040503050406030204" pitchFamily="18" charset="0"/>
                          </a:rPr>
                          <m:t>𝑺</m:t>
                        </m:r>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𝑪</m:t>
                            </m:r>
                          </m:e>
                          <m:sub>
                            <m:r>
                              <a:rPr lang="en-US" altLang="pt-BR" sz="3200" b="1" i="1">
                                <a:solidFill>
                                  <a:schemeClr val="tx1"/>
                                </a:solidFill>
                                <a:latin typeface="Cambria Math" panose="02040503050406030204" pitchFamily="18" charset="0"/>
                                <a:cs typeface="Cambria Math" panose="02040503050406030204" pitchFamily="18" charset="0"/>
                              </a:rPr>
                              <m:t>𝑺</m:t>
                            </m:r>
                          </m:sub>
                        </m:sSub>
                      </m:den>
                    </m:f>
                    <m:r>
                      <a:rPr lang="en-US" altLang="pt-BR" sz="3200" b="1" i="1">
                        <a:solidFill>
                          <a:schemeClr val="tx1"/>
                        </a:solidFill>
                        <a:latin typeface="Cambria Math" panose="02040503050406030204" pitchFamily="18" charset="0"/>
                        <a:cs typeface="Cambria Math" panose="02040503050406030204" pitchFamily="18" charset="0"/>
                      </a:rPr>
                      <m:t>=−</m:t>
                    </m:r>
                    <m:f>
                      <m:fPr>
                        <m:ctrlPr>
                          <a:rPr lang="en-US" altLang="pt-BR" sz="3200" b="1" i="1">
                            <a:solidFill>
                              <a:schemeClr val="tx1"/>
                            </a:solidFill>
                            <a:latin typeface="Cambria Math" panose="02040503050406030204" pitchFamily="18" charset="0"/>
                            <a:cs typeface="Cambria Math" panose="02040503050406030204" pitchFamily="18" charset="0"/>
                          </a:rPr>
                        </m:ctrlPr>
                      </m:fPr>
                      <m:num>
                        <m:r>
                          <a:rPr lang="en-US" altLang="pt-BR" sz="3200" b="1" i="1">
                            <a:solidFill>
                              <a:schemeClr val="tx1"/>
                            </a:solidFill>
                            <a:latin typeface="Cambria Math" panose="02040503050406030204" pitchFamily="18" charset="0"/>
                            <a:cs typeface="Cambria Math" panose="02040503050406030204" pitchFamily="18" charset="0"/>
                          </a:rPr>
                          <m:t>𝟏</m:t>
                        </m:r>
                      </m:num>
                      <m:den>
                        <m:r>
                          <a:rPr lang="en-US" altLang="pt-BR" sz="3200" b="1" i="1">
                            <a:solidFill>
                              <a:schemeClr val="tx1"/>
                            </a:solidFill>
                            <a:latin typeface="Cambria Math" panose="02040503050406030204" pitchFamily="18" charset="0"/>
                            <a:cs typeface="Cambria Math" panose="02040503050406030204" pitchFamily="18" charset="0"/>
                          </a:rPr>
                          <m:t>(</m:t>
                        </m:r>
                        <m:r>
                          <a:rPr lang="en-US" altLang="pt-BR" sz="3200" b="1" i="1">
                            <a:solidFill>
                              <a:schemeClr val="tx1"/>
                            </a:solidFill>
                            <a:latin typeface="Cambria Math" panose="02040503050406030204" pitchFamily="18" charset="0"/>
                            <a:cs typeface="Cambria Math" panose="02040503050406030204" pitchFamily="18" charset="0"/>
                          </a:rPr>
                          <m:t>𝑹</m:t>
                        </m:r>
                        <m:r>
                          <a:rPr lang="en-US" altLang="pt-BR" sz="3200" b="1" i="1" baseline="-25000">
                            <a:solidFill>
                              <a:schemeClr val="tx1"/>
                            </a:solidFill>
                            <a:latin typeface="Cambria Math" panose="02040503050406030204" pitchFamily="18" charset="0"/>
                            <a:cs typeface="Cambria Math" panose="02040503050406030204" pitchFamily="18" charset="0"/>
                          </a:rPr>
                          <m:t>𝑺</m:t>
                        </m:r>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m:t>
                            </m:r>
                            <m:f>
                              <m:fPr>
                                <m:type m:val="skw"/>
                                <m:ctrlPr>
                                  <a:rPr lang="en-US" altLang="pt-BR" sz="3200" b="1" i="1">
                                    <a:solidFill>
                                      <a:schemeClr val="tx1"/>
                                    </a:solidFill>
                                    <a:latin typeface="Cambria Math" panose="02040503050406030204" pitchFamily="18" charset="0"/>
                                    <a:cs typeface="Cambria Math" panose="02040503050406030204" pitchFamily="18" charset="0"/>
                                  </a:rPr>
                                </m:ctrlPr>
                              </m:fPr>
                              <m:num>
                                <m:r>
                                  <a:rPr lang="en-US" altLang="pt-BR" sz="3200" b="1" i="1">
                                    <a:solidFill>
                                      <a:schemeClr val="tx1"/>
                                    </a:solidFill>
                                    <a:latin typeface="Cambria Math" panose="02040503050406030204" pitchFamily="18" charset="0"/>
                                    <a:cs typeface="Cambria Math" panose="02040503050406030204" pitchFamily="18" charset="0"/>
                                  </a:rPr>
                                  <m:t>𝟏</m:t>
                                </m:r>
                              </m:num>
                              <m:den>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𝒈</m:t>
                                    </m:r>
                                  </m:e>
                                  <m:sub>
                                    <m:r>
                                      <a:rPr lang="en-US" altLang="pt-BR" sz="3200" b="1" i="1">
                                        <a:solidFill>
                                          <a:schemeClr val="tx1"/>
                                        </a:solidFill>
                                        <a:latin typeface="Cambria Math" panose="02040503050406030204" pitchFamily="18" charset="0"/>
                                        <a:cs typeface="Cambria Math" panose="02040503050406030204" pitchFamily="18" charset="0"/>
                                      </a:rPr>
                                      <m:t>𝒎</m:t>
                                    </m:r>
                                  </m:sub>
                                </m:sSub>
                              </m:den>
                            </m:f>
                            <m:r>
                              <a:rPr lang="en-US" altLang="pt-BR" sz="3200" b="1" i="1">
                                <a:solidFill>
                                  <a:schemeClr val="tx1"/>
                                </a:solidFill>
                                <a:latin typeface="Cambria Math" panose="02040503050406030204" pitchFamily="18" charset="0"/>
                                <a:cs typeface="Cambria Math" panose="02040503050406030204" pitchFamily="18" charset="0"/>
                              </a:rPr>
                              <m:t>)</m:t>
                            </m:r>
                            <m:r>
                              <a:rPr lang="en-US" altLang="pt-BR" sz="3200" b="1" i="1">
                                <a:solidFill>
                                  <a:schemeClr val="tx1"/>
                                </a:solidFill>
                                <a:latin typeface="Cambria Math" panose="02040503050406030204" pitchFamily="18" charset="0"/>
                                <a:cs typeface="Cambria Math" panose="02040503050406030204" pitchFamily="18" charset="0"/>
                              </a:rPr>
                              <m:t>𝑪</m:t>
                            </m:r>
                          </m:e>
                          <m:sub>
                            <m:r>
                              <a:rPr lang="en-US" altLang="pt-BR" sz="3200" b="1" i="1">
                                <a:solidFill>
                                  <a:schemeClr val="tx1"/>
                                </a:solidFill>
                                <a:latin typeface="Cambria Math" panose="02040503050406030204" pitchFamily="18" charset="0"/>
                                <a:cs typeface="Cambria Math" panose="02040503050406030204" pitchFamily="18" charset="0"/>
                              </a:rPr>
                              <m:t>𝑺</m:t>
                            </m:r>
                          </m:sub>
                        </m:sSub>
                      </m:den>
                    </m:f>
                  </m:oMath>
                </a14:m>
                <a:endParaRPr lang="en-US" altLang="pt-BR" sz="3200" b="1" i="1">
                  <a:solidFill>
                    <a:schemeClr val="tx1"/>
                  </a:solidFill>
                  <a:latin typeface="Cambria Math" panose="02040503050406030204" pitchFamily="18" charset="0"/>
                  <a:cs typeface="Cambria Math" panose="02040503050406030204" pitchFamily="18" charset="0"/>
                </a:endParaRPr>
              </a:p>
              <a:p>
                <a:pPr lvl="2" indent="-513715" algn="l" defTabSz="914400" fontAlgn="auto">
                  <a:spcAft>
                    <a:spcPts val="600"/>
                  </a:spcAft>
                  <a:buFont typeface="Arial" panose="020B0604020202020204" pitchFamily="34" charset="0"/>
                  <a:buChar char="•"/>
                </a:pPr>
                <a:r>
                  <a:rPr lang="pt-BR" sz="2800" b="1" dirty="0" smtClean="0">
                    <a:latin typeface="Comic Sans MS" panose="030F0702030302020204" pitchFamily="66" charset="0"/>
                    <a:cs typeface="Comic Sans MS" panose="030F0702030302020204" pitchFamily="66" charset="0"/>
                    <a:sym typeface="+mn-ea"/>
                  </a:rPr>
                  <a:t>um polo  	</a:t>
                </a:r>
                <a14:m>
                  <m:oMath xmlns:m="http://schemas.openxmlformats.org/officeDocument/2006/math">
                    <m:sSub>
                      <m:sSubPr>
                        <m:ctrlPr>
                          <a:rPr 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𝟑</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a:solidFill>
                          <a:schemeClr val="tx1"/>
                        </a:solidFill>
                        <a:latin typeface="Cambria Math" panose="02040503050406030204" pitchFamily="18" charset="0"/>
                        <a:cs typeface="Cambria Math" panose="02040503050406030204" pitchFamily="18" charset="0"/>
                      </a:rPr>
                      <m:t>−</m:t>
                    </m:r>
                    <m:f>
                      <m:fPr>
                        <m:ctrlPr>
                          <a:rPr lang="en-US" altLang="pt-BR" sz="3200" b="1" i="1">
                            <a:solidFill>
                              <a:schemeClr val="tx1"/>
                            </a:solidFill>
                            <a:latin typeface="Cambria Math" panose="02040503050406030204" pitchFamily="18" charset="0"/>
                            <a:cs typeface="Cambria Math" panose="02040503050406030204" pitchFamily="18" charset="0"/>
                          </a:rPr>
                        </m:ctrlPr>
                      </m:fPr>
                      <m:num>
                        <m:r>
                          <a:rPr lang="en-US" altLang="pt-BR" sz="3200" b="1" i="1">
                            <a:solidFill>
                              <a:schemeClr val="tx1"/>
                            </a:solidFill>
                            <a:latin typeface="Cambria Math" panose="02040503050406030204" pitchFamily="18" charset="0"/>
                            <a:cs typeface="Cambria Math" panose="02040503050406030204" pitchFamily="18" charset="0"/>
                          </a:rPr>
                          <m:t>𝟏</m:t>
                        </m:r>
                      </m:num>
                      <m:den>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𝑪</m:t>
                                </m:r>
                              </m:e>
                              <m:sub>
                                <m:r>
                                  <a:rPr lang="en-US" altLang="pt-BR" sz="3200" b="1" i="1">
                                    <a:solidFill>
                                      <a:schemeClr val="tx1"/>
                                    </a:solidFill>
                                    <a:latin typeface="Cambria Math" panose="02040503050406030204" pitchFamily="18" charset="0"/>
                                    <a:cs typeface="Cambria Math" panose="02040503050406030204" pitchFamily="18" charset="0"/>
                                  </a:rPr>
                                  <m:t>𝑪</m:t>
                                </m:r>
                                <m:r>
                                  <a:rPr lang="en-US" altLang="pt-BR" sz="3200" b="1" i="1">
                                    <a:solidFill>
                                      <a:schemeClr val="tx1"/>
                                    </a:solidFill>
                                    <a:latin typeface="Cambria Math" panose="02040503050406030204" pitchFamily="18" charset="0"/>
                                    <a:cs typeface="Cambria Math" panose="02040503050406030204" pitchFamily="18" charset="0"/>
                                  </a:rPr>
                                  <m:t>𝟐</m:t>
                                </m:r>
                              </m:sub>
                            </m:sSub>
                            <m:r>
                              <a:rPr lang="en-US" altLang="pt-BR" sz="3200" b="1" i="1">
                                <a:solidFill>
                                  <a:schemeClr val="tx1"/>
                                </a:solidFill>
                                <a:latin typeface="Cambria Math" panose="02040503050406030204" pitchFamily="18" charset="0"/>
                                <a:cs typeface="Cambria Math" panose="02040503050406030204" pitchFamily="18" charset="0"/>
                              </a:rPr>
                              <m:t>(</m:t>
                            </m:r>
                            <m:sSub>
                              <m:sSubPr>
                                <m:ctrlPr>
                                  <a:rPr lang="en-US" altLang="pt-BR" sz="3200" b="1" i="1">
                                    <a:solidFill>
                                      <a:schemeClr val="tx1"/>
                                    </a:solidFill>
                                    <a:latin typeface="Cambria Math" panose="02040503050406030204" pitchFamily="18" charset="0"/>
                                    <a:cs typeface="Cambria Math" panose="02040503050406030204" pitchFamily="18" charset="0"/>
                                  </a:rPr>
                                </m:ctrlPr>
                              </m:sSubPr>
                              <m:e>
                                <m:r>
                                  <a:rPr lang="en-US" altLang="pt-BR" sz="3200" b="1" i="1">
                                    <a:solidFill>
                                      <a:schemeClr val="tx1"/>
                                    </a:solidFill>
                                    <a:latin typeface="Cambria Math" panose="02040503050406030204" pitchFamily="18" charset="0"/>
                                    <a:cs typeface="Cambria Math" panose="02040503050406030204" pitchFamily="18" charset="0"/>
                                  </a:rPr>
                                  <m:t>𝑹</m:t>
                                </m:r>
                              </m:e>
                              <m:sub>
                                <m:r>
                                  <a:rPr lang="en-US" altLang="pt-BR" sz="3200" b="1" i="1">
                                    <a:solidFill>
                                      <a:schemeClr val="tx1"/>
                                    </a:solidFill>
                                    <a:latin typeface="Cambria Math" panose="02040503050406030204" pitchFamily="18" charset="0"/>
                                    <a:cs typeface="Cambria Math" panose="02040503050406030204" pitchFamily="18" charset="0"/>
                                  </a:rPr>
                                  <m:t>𝑫</m:t>
                                </m:r>
                              </m:sub>
                            </m:sSub>
                            <m:r>
                              <a:rPr lang="en-US" altLang="pt-BR" sz="3200" b="1" i="1">
                                <a:solidFill>
                                  <a:schemeClr val="tx1"/>
                                </a:solidFill>
                                <a:latin typeface="Cambria Math" panose="02040503050406030204" pitchFamily="18" charset="0"/>
                                <a:cs typeface="Cambria Math" panose="02040503050406030204" pitchFamily="18" charset="0"/>
                              </a:rPr>
                              <m:t>+</m:t>
                            </m:r>
                            <m:r>
                              <a:rPr lang="en-US" altLang="pt-BR" sz="3200" b="1" i="1">
                                <a:solidFill>
                                  <a:schemeClr val="tx1"/>
                                </a:solidFill>
                                <a:latin typeface="Cambria Math" panose="02040503050406030204" pitchFamily="18" charset="0"/>
                                <a:cs typeface="Cambria Math" panose="02040503050406030204" pitchFamily="18" charset="0"/>
                              </a:rPr>
                              <m:t>𝑹</m:t>
                            </m:r>
                          </m:e>
                          <m:sub>
                            <m:r>
                              <a:rPr lang="en-US" altLang="pt-BR" sz="3200" b="1" i="1">
                                <a:solidFill>
                                  <a:schemeClr val="tx1"/>
                                </a:solidFill>
                                <a:latin typeface="Cambria Math" panose="02040503050406030204" pitchFamily="18" charset="0"/>
                                <a:cs typeface="Cambria Math" panose="02040503050406030204" pitchFamily="18" charset="0"/>
                              </a:rPr>
                              <m:t>𝑳</m:t>
                            </m:r>
                          </m:sub>
                        </m:sSub>
                        <m:r>
                          <a:rPr lang="en-US" altLang="pt-BR" sz="3200" b="1" i="1">
                            <a:solidFill>
                              <a:schemeClr val="tx1"/>
                            </a:solidFill>
                            <a:latin typeface="Cambria Math" panose="02040503050406030204" pitchFamily="18" charset="0"/>
                            <a:cs typeface="Cambria Math" panose="02040503050406030204" pitchFamily="18" charset="0"/>
                          </a:rPr>
                          <m:t>)</m:t>
                        </m:r>
                      </m:den>
                    </m:f>
                  </m:oMath>
                </a14:m>
                <a:endParaRPr lang="en-US" altLang="pt-BR" sz="32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354965" y="469900"/>
                <a:ext cx="11614785" cy="61042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1" name="Imagem 100"/>
          <p:cNvPicPr/>
          <p:nvPr/>
        </p:nvPicPr>
        <p:blipFill>
          <a:blip r:embed="rId1"/>
          <a:stretch>
            <a:fillRect/>
          </a:stretch>
        </p:blipFill>
        <p:spPr>
          <a:xfrm>
            <a:off x="705485" y="704215"/>
            <a:ext cx="9036050" cy="4686300"/>
          </a:xfrm>
          <a:prstGeom prst="rect">
            <a:avLst/>
          </a:prstGeom>
          <a:noFill/>
          <a:ln w="9525">
            <a:noFill/>
          </a:ln>
        </p:spPr>
      </p:pic>
      <p:sp>
        <p:nvSpPr>
          <p:cNvPr id="6" name="CaixaDeTexto 3"/>
          <p:cNvSpPr txBox="1"/>
          <p:nvPr/>
        </p:nvSpPr>
        <p:spPr>
          <a:xfrm>
            <a:off x="7957185" y="3604260"/>
            <a:ext cx="4050030" cy="2553335"/>
          </a:xfrm>
          <a:prstGeom prst="rect">
            <a:avLst/>
          </a:prstGeom>
          <a:noFill/>
        </p:spPr>
        <p:txBody>
          <a:bodyPr wrap="square" rtlCol="0">
            <a:spAutoFit/>
          </a:bodyPr>
          <a:lstStyle/>
          <a:p>
            <a:pPr algn="ct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Parametros importantes de um transistor</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W: 	width</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L: 	lenght</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86410" y="44196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3970575" y="36197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3959896" y="26972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3776762" y="306737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3061419" y="2560700"/>
            <a:ext cx="0" cy="2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4839649" y="21908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4744201" y="192259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3895090" y="350583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3895090" y="350583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85" name="Conector Reto 79"/>
          <p:cNvCxnSpPr/>
          <p:nvPr/>
        </p:nvCxnSpPr>
        <p:spPr>
          <a:xfrm rot="5400000" flipH="1" flipV="1">
            <a:off x="2223935" y="328228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1757045" y="315468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2148205" y="38627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1558290" y="269811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645920" y="269367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1909445" y="2700655"/>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1932305" y="382270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1033489" y="206827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664845" y="29546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338455" y="35071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539750" y="35071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516255" y="27044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292100" y="280035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875030" y="224853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1584960" y="198437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2614935" y="387359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2587961" y="315544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2585085" y="387667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3239225" y="473075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3781425" y="55657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4374515" y="485775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4374515" y="494157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3949065" y="4519930"/>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4643755" y="451929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4453255" y="55321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4643755" y="494157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3166745" y="476123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6073140" y="2339975"/>
            <a:ext cx="58610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6072505" y="271272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6009005" y="45186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4645025" y="494157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5317490" y="2460893"/>
            <a:ext cx="1009378" cy="523607"/>
            <a:chOff x="13825" y="4525"/>
            <a:chExt cx="1419" cy="716"/>
          </a:xfrm>
        </p:grpSpPr>
        <p:cxnSp>
          <p:nvCxnSpPr>
            <p:cNvPr id="158" name="Conector Reto 44"/>
            <p:cNvCxnSpPr/>
            <p:nvPr/>
          </p:nvCxnSpPr>
          <p:spPr>
            <a:xfrm>
              <a:off x="14687" y="4883"/>
              <a:ext cx="5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57"/>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6327140" y="352869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5128260" y="2705100"/>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5003800" y="45008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4834890" y="308800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4" name="CaixaDeTexto 47"/>
          <p:cNvSpPr txBox="1"/>
          <p:nvPr/>
        </p:nvSpPr>
        <p:spPr>
          <a:xfrm>
            <a:off x="2529840" y="221742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22"/>
              <p:cNvSpPr txBox="1"/>
              <p:nvPr/>
            </p:nvSpPr>
            <p:spPr>
              <a:xfrm>
                <a:off x="405130" y="4166870"/>
                <a:ext cx="2060575" cy="39878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𝐺</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𝐺</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 name="Caixa de Texto 22"/>
              <p:cNvSpPr txBox="1">
                <a:spLocks noRot="1" noChangeAspect="1" noMove="1" noResize="1" noEditPoints="1" noAdjustHandles="1" noChangeArrowheads="1" noChangeShapeType="1" noTextEdit="1"/>
              </p:cNvSpPr>
              <p:nvPr/>
            </p:nvSpPr>
            <p:spPr>
              <a:xfrm>
                <a:off x="405130" y="4166870"/>
                <a:ext cx="206057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17" name="CaixaDeTexto 47"/>
          <p:cNvSpPr txBox="1"/>
          <p:nvPr/>
        </p:nvSpPr>
        <p:spPr>
          <a:xfrm>
            <a:off x="3397250" y="41376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8" name="Conector de Seta Reta 59"/>
          <p:cNvCxnSpPr/>
          <p:nvPr/>
        </p:nvCxnSpPr>
        <p:spPr>
          <a:xfrm flipH="1">
            <a:off x="3566747" y="3300697"/>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3115945" y="31591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3" name="CaixaDeTexto 47"/>
          <p:cNvSpPr txBox="1"/>
          <p:nvPr/>
        </p:nvSpPr>
        <p:spPr>
          <a:xfrm>
            <a:off x="5560060" y="201930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DeTexto 14"/>
              <p:cNvSpPr txBox="1"/>
              <p:nvPr/>
            </p:nvSpPr>
            <p:spPr>
              <a:xfrm>
                <a:off x="6790055" y="1339215"/>
                <a:ext cx="5264150" cy="5365750"/>
              </a:xfrm>
              <a:prstGeom prst="rect">
                <a:avLst/>
              </a:prstGeom>
              <a:noFill/>
            </p:spPr>
            <p:txBody>
              <a:bodyPr wrap="square" rtlCol="0">
                <a:spAutoFit/>
              </a:bodyPr>
              <a:p>
                <a:pPr marL="513715" lvl="0" indent="-51371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Cada polo esta associado a um capacitor e a impedancia vista por ele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1" indent="-513715" algn="l" defTabSz="914400" fontAlgn="auto">
                  <a:spcAft>
                    <a:spcPts val="600"/>
                  </a:spcAft>
                  <a:buFont typeface="Arial" panose="020B0604020202020204" pitchFamily="34" charset="0"/>
                  <a:buChar char="•"/>
                </a:pP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𝟏</m:t>
                        </m:r>
                      </m:sub>
                    </m:sSub>
                  </m:oMath>
                </a14:m>
                <a:r>
                  <a:rPr lang="pt-BR" altLang="en-US" sz="2800">
                    <a:solidFill>
                      <a:schemeClr val="tx1"/>
                    </a:solidFill>
                    <a:latin typeface="Cambria Math" panose="02040503050406030204" pitchFamily="18" charset="0"/>
                    <a:cs typeface="Cambria Math" panose="02040503050406030204" pitchFamily="18" charset="0"/>
                  </a:rPr>
                  <a:t>: C</a:t>
                </a:r>
                <a:r>
                  <a:rPr lang="pt-BR" altLang="en-US" sz="2800" baseline="-25000">
                    <a:solidFill>
                      <a:schemeClr val="tx1"/>
                    </a:solidFill>
                    <a:latin typeface="Cambria Math" panose="02040503050406030204" pitchFamily="18" charset="0"/>
                    <a:cs typeface="Cambria Math" panose="02040503050406030204" pitchFamily="18" charset="0"/>
                  </a:rPr>
                  <a:t>C1</a:t>
                </a:r>
                <a:r>
                  <a:rPr lang="pt-BR" altLang="en-US" sz="2800">
                    <a:solidFill>
                      <a:schemeClr val="tx1"/>
                    </a:solidFill>
                    <a:latin typeface="Cambria Math" panose="02040503050406030204" pitchFamily="18" charset="0"/>
                    <a:cs typeface="Cambria Math" panose="02040503050406030204" pitchFamily="18" charset="0"/>
                  </a:rPr>
                  <a:t>   e   </a:t>
                </a:r>
                <a14:m>
                  <m:oMath xmlns:m="http://schemas.openxmlformats.org/officeDocument/2006/math">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𝒊𝒏</m:t>
                        </m:r>
                      </m:sub>
                    </m:sSub>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𝑹𝒙</m:t>
                    </m:r>
                    <m:r>
                      <a:rPr lang="en-US" altLang="pt-BR" sz="2800" b="1" i="1">
                        <a:solidFill>
                          <a:schemeClr val="tx1"/>
                        </a:solidFill>
                        <a:latin typeface="Cambria Math" panose="02040503050406030204" pitchFamily="18" charset="0"/>
                        <a:cs typeface="Cambria Math" panose="02040503050406030204" pitchFamily="18" charset="0"/>
                      </a:rPr>
                      <m:t>)</m:t>
                    </m:r>
                  </m:oMath>
                </a14:m>
                <a:endParaRPr lang="pt-BR" sz="2800" b="1" dirty="0" smtClean="0">
                  <a:latin typeface="Comic Sans MS" panose="030F0702030302020204" pitchFamily="66" charset="0"/>
                  <a:cs typeface="Comic Sans MS" panose="030F0702030302020204" pitchFamily="66" charset="0"/>
                  <a:sym typeface="+mn-ea"/>
                </a:endParaRPr>
              </a:p>
              <a:p>
                <a:pPr lvl="1" indent="-513715" algn="l" defTabSz="914400" fontAlgn="auto">
                  <a:spcAft>
                    <a:spcPts val="600"/>
                  </a:spcAft>
                  <a:buFont typeface="Arial" panose="020B0604020202020204" pitchFamily="34" charset="0"/>
                  <a:buChar char="•"/>
                </a:pP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800" b="1">
                    <a:solidFill>
                      <a:schemeClr val="tx1"/>
                    </a:solidFill>
                    <a:latin typeface="Cambria Math" panose="02040503050406030204" pitchFamily="18" charset="0"/>
                    <a:cs typeface="Cambria Math" panose="02040503050406030204" pitchFamily="18" charset="0"/>
                  </a:rPr>
                  <a:t>: </a:t>
                </a:r>
                <a:r>
                  <a:rPr lang="pt-BR" altLang="en-US" sz="2800">
                    <a:solidFill>
                      <a:schemeClr val="tx1"/>
                    </a:solidFill>
                    <a:latin typeface="Cambria Math" panose="02040503050406030204" pitchFamily="18" charset="0"/>
                    <a:cs typeface="Cambria Math" panose="02040503050406030204" pitchFamily="18" charset="0"/>
                  </a:rPr>
                  <a:t>C</a:t>
                </a:r>
                <a:r>
                  <a:rPr lang="pt-BR" altLang="en-US" sz="2800" baseline="-25000">
                    <a:solidFill>
                      <a:schemeClr val="tx1"/>
                    </a:solidFill>
                    <a:latin typeface="Cambria Math" panose="02040503050406030204" pitchFamily="18" charset="0"/>
                    <a:cs typeface="Cambria Math" panose="02040503050406030204" pitchFamily="18" charset="0"/>
                  </a:rPr>
                  <a:t>S</a:t>
                </a:r>
                <a:r>
                  <a:rPr lang="pt-BR" altLang="en-US" sz="2800" b="1" baseline="-25000">
                    <a:solidFill>
                      <a:schemeClr val="tx1"/>
                    </a:solidFill>
                    <a:latin typeface="Cambria Math" panose="02040503050406030204" pitchFamily="18" charset="0"/>
                    <a:cs typeface="Cambria Math" panose="02040503050406030204" pitchFamily="18" charset="0"/>
                  </a:rPr>
                  <a:t>       </a:t>
                </a:r>
                <a:r>
                  <a:rPr lang="pt-BR" altLang="en-US" sz="2800">
                    <a:solidFill>
                      <a:schemeClr val="tx1"/>
                    </a:solidFill>
                    <a:latin typeface="Cambria Math" panose="02040503050406030204" pitchFamily="18" charset="0"/>
                    <a:cs typeface="Cambria Math" panose="02040503050406030204" pitchFamily="18" charset="0"/>
                  </a:rPr>
                  <a:t>e</a:t>
                </a:r>
                <a:r>
                  <a:rPr lang="pt-BR" altLang="en-US" sz="2800" b="1">
                    <a:solidFill>
                      <a:schemeClr val="tx1"/>
                    </a:solidFill>
                    <a:latin typeface="Cambria Math" panose="02040503050406030204" pitchFamily="18" charset="0"/>
                    <a:cs typeface="Cambria Math" panose="02040503050406030204" pitchFamily="18" charset="0"/>
                  </a:rPr>
                  <a:t>    </a:t>
                </a:r>
                <a14:m>
                  <m:oMath xmlns:m="http://schemas.openxmlformats.org/officeDocument/2006/math">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r>
                      <a:rPr lang="en-US" altLang="pt-BR" sz="2800" b="1" i="1" baseline="-25000">
                        <a:solidFill>
                          <a:schemeClr val="tx1"/>
                        </a:solidFill>
                        <a:latin typeface="Cambria Math" panose="02040503050406030204" pitchFamily="18" charset="0"/>
                        <a:cs typeface="Cambria Math" panose="02040503050406030204" pitchFamily="18" charset="0"/>
                      </a:rPr>
                      <m:t>𝑺</m:t>
                    </m:r>
                    <m:r>
                      <a:rPr lang="en-US" altLang="pt-BR" sz="2800" b="1" i="1">
                        <a:solidFill>
                          <a:schemeClr val="tx1"/>
                        </a:solidFill>
                        <a:latin typeface="Cambria Math" panose="02040503050406030204" pitchFamily="18" charset="0"/>
                        <a:cs typeface="Cambria Math" panose="02040503050406030204" pitchFamily="18" charset="0"/>
                      </a:rPr>
                      <m:t>//</m:t>
                    </m:r>
                    <m:f>
                      <m:fPr>
                        <m:type m:val="skw"/>
                        <m:ctrlPr>
                          <a:rPr lang="en-US" altLang="pt-BR" sz="2800" b="1" i="1">
                            <a:solidFill>
                              <a:schemeClr val="tx1"/>
                            </a:solidFill>
                            <a:latin typeface="Cambria Math" panose="02040503050406030204" pitchFamily="18" charset="0"/>
                            <a:cs typeface="Cambria Math" panose="02040503050406030204" pitchFamily="18" charset="0"/>
                          </a:rPr>
                        </m:ctrlPr>
                      </m:fPr>
                      <m:num>
                        <m:r>
                          <a:rPr lang="en-US" altLang="pt-BR" sz="2800" b="1" i="1">
                            <a:solidFill>
                              <a:schemeClr val="tx1"/>
                            </a:solidFill>
                            <a:latin typeface="Cambria Math" panose="02040503050406030204" pitchFamily="18" charset="0"/>
                            <a:cs typeface="Cambria Math" panose="02040503050406030204" pitchFamily="18" charset="0"/>
                          </a:rPr>
                          <m:t>𝟏</m:t>
                        </m:r>
                      </m:num>
                      <m:den>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𝒈</m:t>
                            </m:r>
                          </m:e>
                          <m:sub>
                            <m:r>
                              <a:rPr lang="en-US" altLang="pt-BR" sz="2800" b="1" i="1">
                                <a:solidFill>
                                  <a:schemeClr val="tx1"/>
                                </a:solidFill>
                                <a:latin typeface="Cambria Math" panose="02040503050406030204" pitchFamily="18" charset="0"/>
                                <a:cs typeface="Cambria Math" panose="02040503050406030204" pitchFamily="18" charset="0"/>
                              </a:rPr>
                              <m:t>𝒎</m:t>
                            </m:r>
                          </m:sub>
                        </m:sSub>
                      </m:den>
                    </m:f>
                    <m:r>
                      <a:rPr lang="en-US" altLang="pt-BR" sz="2800" b="1" i="1">
                        <a:solidFill>
                          <a:schemeClr val="tx1"/>
                        </a:solidFill>
                        <a:latin typeface="Cambria Math" panose="02040503050406030204" pitchFamily="18" charset="0"/>
                        <a:cs typeface="Cambria Math" panose="02040503050406030204" pitchFamily="18" charset="0"/>
                      </a:rPr>
                      <m:t>)</m:t>
                    </m:r>
                  </m:oMath>
                </a14:m>
                <a:endParaRPr lang="en-US" altLang="pt-BR" sz="2800" b="1" i="1">
                  <a:solidFill>
                    <a:schemeClr val="tx1"/>
                  </a:solidFill>
                  <a:latin typeface="Cambria Math" panose="02040503050406030204" pitchFamily="18" charset="0"/>
                  <a:cs typeface="Cambria Math" panose="02040503050406030204" pitchFamily="18" charset="0"/>
                </a:endParaRPr>
              </a:p>
              <a:p>
                <a:pPr lvl="1" indent="-513715" algn="l" defTabSz="914400" fontAlgn="auto">
                  <a:spcAft>
                    <a:spcPts val="600"/>
                  </a:spcAft>
                  <a:buFont typeface="Arial" panose="020B0604020202020204" pitchFamily="34" charset="0"/>
                  <a:buChar char="•"/>
                </a:pP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𝟑</m:t>
                        </m:r>
                      </m:sub>
                    </m:sSub>
                  </m:oMath>
                </a14:m>
                <a:r>
                  <a:rPr lang="pt-BR" altLang="en-US" sz="2800">
                    <a:solidFill>
                      <a:schemeClr val="tx1"/>
                    </a:solidFill>
                    <a:latin typeface="Cambria Math" panose="02040503050406030204" pitchFamily="18" charset="0"/>
                    <a:cs typeface="Cambria Math" panose="02040503050406030204" pitchFamily="18" charset="0"/>
                  </a:rPr>
                  <a:t>: C</a:t>
                </a:r>
                <a:r>
                  <a:rPr lang="pt-BR" altLang="en-US" sz="2800" baseline="-25000">
                    <a:solidFill>
                      <a:schemeClr val="tx1"/>
                    </a:solidFill>
                    <a:latin typeface="Cambria Math" panose="02040503050406030204" pitchFamily="18" charset="0"/>
                    <a:cs typeface="Cambria Math" panose="02040503050406030204" pitchFamily="18" charset="0"/>
                  </a:rPr>
                  <a:t>C2     </a:t>
                </a:r>
                <a:r>
                  <a:rPr lang="pt-BR" altLang="en-US" sz="2800">
                    <a:solidFill>
                      <a:schemeClr val="tx1"/>
                    </a:solidFill>
                    <a:latin typeface="Cambria Math" panose="02040503050406030204" pitchFamily="18" charset="0"/>
                    <a:cs typeface="Cambria Math" panose="02040503050406030204" pitchFamily="18" charset="0"/>
                  </a:rPr>
                  <a:t>e </a:t>
                </a:r>
                <a14:m>
                  <m:oMath xmlns:m="http://schemas.openxmlformats.org/officeDocument/2006/math">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    (</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𝑫</m:t>
                            </m:r>
                          </m:sub>
                        </m:sSub>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𝑳</m:t>
                        </m:r>
                      </m:sub>
                    </m:sSub>
                    <m:r>
                      <a:rPr lang="en-US" altLang="pt-BR" sz="2800" b="1" i="1">
                        <a:solidFill>
                          <a:schemeClr val="tx1"/>
                        </a:solidFill>
                        <a:latin typeface="Cambria Math" panose="02040503050406030204" pitchFamily="18" charset="0"/>
                        <a:cs typeface="Cambria Math" panose="02040503050406030204" pitchFamily="18" charset="0"/>
                      </a:rPr>
                      <m:t>)</m:t>
                    </m:r>
                  </m:oMath>
                </a14:m>
                <a:endParaRPr lang="en-US" altLang="pt-BR" sz="2800" b="1" i="1">
                  <a:solidFill>
                    <a:schemeClr val="tx1"/>
                  </a:solidFill>
                  <a:latin typeface="Cambria Math" panose="02040503050406030204" pitchFamily="18" charset="0"/>
                  <a:cs typeface="Cambria Math" panose="02040503050406030204" pitchFamily="18" charset="0"/>
                </a:endParaRPr>
              </a:p>
              <a:p>
                <a:pPr lvl="1" indent="-513715" algn="l" defTabSz="914400"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nos casos de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𝟑</m:t>
                        </m:r>
                      </m:sub>
                    </m:sSub>
                  </m:oMath>
                </a14:m>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é fácil ver a impedancia associada aos capacitores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1" indent="-513715" algn="l" defTabSz="914400"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 cado de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é necessária uma analise mais cuidadosa para determinar a impedancia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7" name="CaixaDeTexto 14"/>
              <p:cNvSpPr txBox="1">
                <a:spLocks noRot="1" noChangeAspect="1" noMove="1" noResize="1" noEditPoints="1" noAdjustHandles="1" noChangeArrowheads="1" noChangeShapeType="1" noTextEdit="1"/>
              </p:cNvSpPr>
              <p:nvPr/>
            </p:nvSpPr>
            <p:spPr>
              <a:xfrm>
                <a:off x="6790055" y="1339215"/>
                <a:ext cx="5264150" cy="536575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14"/>
              <p:cNvSpPr txBox="1"/>
              <p:nvPr/>
            </p:nvSpPr>
            <p:spPr>
              <a:xfrm>
                <a:off x="453390" y="469900"/>
                <a:ext cx="11443970" cy="601599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513715" lvl="0" indent="-51371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Vamos determinar a posição dos polos de baixa frequência e escolher o valor dos capacitores de acoplamento e </a:t>
                </a:r>
                <a:r>
                  <a:rPr lang="pt-BR" altLang="en-US" sz="2400" b="1" i="1">
                    <a:solidFill>
                      <a:schemeClr val="tx1"/>
                    </a:solidFill>
                    <a:latin typeface="Comic Sans MS" panose="030F0702030302020204" pitchFamily="66" charset="0"/>
                    <a:cs typeface="Comic Sans MS" panose="030F0702030302020204" pitchFamily="66" charset="0"/>
                  </a:rPr>
                  <a:t>bypass</a:t>
                </a:r>
                <a:r>
                  <a:rPr lang="pt-BR" altLang="en-US" sz="2400" b="1">
                    <a:solidFill>
                      <a:schemeClr val="tx1"/>
                    </a:solidFill>
                    <a:latin typeface="Comic Sans MS" panose="030F0702030302020204" pitchFamily="66" charset="0"/>
                    <a:cs typeface="Comic Sans MS" panose="030F0702030302020204" pitchFamily="66" charset="0"/>
                  </a:rPr>
                  <a:t> para ter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𝑳</m:t>
                        </m:r>
                      </m:sub>
                    </m:sSub>
                  </m:oMath>
                </a14:m>
                <a:r>
                  <a:rPr lang="pt-BR" altLang="en-US" sz="2400" dirty="0" smtClean="0">
                    <a:solidFill>
                      <a:schemeClr val="tx1"/>
                    </a:solidFill>
                    <a:latin typeface="Cambria Math" panose="02040503050406030204" pitchFamily="18" charset="0"/>
                    <a:cs typeface="Cambria Math" panose="02040503050406030204" pitchFamily="18" charset="0"/>
                    <a:sym typeface="+mn-ea"/>
                  </a:rPr>
                  <a:t>= 100.2</a:t>
                </a:r>
                <a:r>
                  <a:rPr lang="pt-BR" altLang="en-US" sz="2400" dirty="0" smtClean="0">
                    <a:solidFill>
                      <a:schemeClr val="tx1"/>
                    </a:solidFill>
                    <a:latin typeface="Symbol" panose="05050102010706020507" charset="0"/>
                    <a:cs typeface="Symbol" panose="05050102010706020507" charset="0"/>
                    <a:sym typeface="+mn-ea"/>
                  </a:rPr>
                  <a:t>p</a:t>
                </a:r>
                <a:r>
                  <a:rPr lang="pt-BR" altLang="en-US" sz="2400" b="1">
                    <a:solidFill>
                      <a:schemeClr val="tx1"/>
                    </a:solidFill>
                    <a:latin typeface="Comic Sans MS" panose="030F0702030302020204" pitchFamily="66" charset="0"/>
                    <a:cs typeface="Comic Sans MS" panose="030F0702030302020204" pitchFamily="66" charset="0"/>
                  </a:rPr>
                  <a:t> (rad/seg), ou f</a:t>
                </a:r>
                <a:r>
                  <a:rPr lang="pt-BR" altLang="en-US" sz="2400" b="1" baseline="-25000">
                    <a:solidFill>
                      <a:schemeClr val="tx1"/>
                    </a:solidFill>
                    <a:latin typeface="Comic Sans MS" panose="030F0702030302020204" pitchFamily="66" charset="0"/>
                    <a:cs typeface="Comic Sans MS" panose="030F0702030302020204" pitchFamily="66" charset="0"/>
                  </a:rPr>
                  <a:t>L</a:t>
                </a:r>
                <a:r>
                  <a:rPr lang="pt-BR" altLang="en-US" sz="2400" b="1">
                    <a:solidFill>
                      <a:schemeClr val="tx1"/>
                    </a:solidFill>
                    <a:latin typeface="Comic Sans MS" panose="030F0702030302020204" pitchFamily="66" charset="0"/>
                    <a:cs typeface="Comic Sans MS" panose="030F0702030302020204" pitchFamily="66" charset="0"/>
                  </a:rPr>
                  <a:t> de 100 Hz. Temos que: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970915" lvl="1" indent="-513715" algn="l" defTabSz="914400" fontAlgn="auto">
                  <a:spcAft>
                    <a:spcPts val="600"/>
                  </a:spcAft>
                  <a:buFont typeface="Arial" panose="020B0604020202020204" pitchFamily="34" charset="0"/>
                  <a:buChar char="•"/>
                </a:pPr>
                <a14:m>
                  <m:oMath xmlns:m="http://schemas.openxmlformats.org/officeDocument/2006/math">
                    <m:f>
                      <m:fPr>
                        <m:ctrlPr>
                          <a:rPr lang="en-US" altLang="pt-BR" sz="2400" i="1">
                            <a:solidFill>
                              <a:schemeClr val="tx1"/>
                            </a:solidFill>
                            <a:latin typeface="Cambria Math" panose="02040503050406030204" pitchFamily="18" charset="0"/>
                            <a:cs typeface="Cambria Math" panose="02040503050406030204" pitchFamily="18" charset="0"/>
                          </a:rPr>
                        </m:ctrlPr>
                      </m:fPr>
                      <m:num>
                        <m:r>
                          <a:rPr lang="en-US" altLang="pt-BR" sz="2400" i="1">
                            <a:solidFill>
                              <a:schemeClr val="tx1"/>
                            </a:solidFill>
                            <a:latin typeface="Cambria Math" panose="02040503050406030204" pitchFamily="18" charset="0"/>
                            <a:cs typeface="Cambria Math" panose="02040503050406030204" pitchFamily="18" charset="0"/>
                          </a:rPr>
                          <m:t>1</m:t>
                        </m:r>
                      </m:num>
                      <m:den>
                        <m:sSub>
                          <m:sSubPr>
                            <m:ctrlPr>
                              <a:rPr lang="en-US" altLang="pt-BR" sz="2400" i="1">
                                <a:solidFill>
                                  <a:schemeClr val="tx1"/>
                                </a:solidFill>
                                <a:latin typeface="Cambria Math" panose="02040503050406030204" pitchFamily="18" charset="0"/>
                                <a:cs typeface="Cambria Math" panose="02040503050406030204" pitchFamily="18" charset="0"/>
                              </a:rPr>
                            </m:ctrlPr>
                          </m:sSubPr>
                          <m:e>
                            <m:r>
                              <a:rPr lang="en-US" altLang="pt-BR" sz="2400" i="1">
                                <a:solidFill>
                                  <a:schemeClr val="tx1"/>
                                </a:solidFill>
                                <a:latin typeface="Cambria Math" panose="02040503050406030204" pitchFamily="18" charset="0"/>
                                <a:cs typeface="Cambria Math" panose="02040503050406030204" pitchFamily="18" charset="0"/>
                              </a:rPr>
                              <m:t>𝑔</m:t>
                            </m:r>
                          </m:e>
                          <m:sub>
                            <m:r>
                              <a:rPr lang="en-US" altLang="pt-BR" sz="2400" i="1">
                                <a:solidFill>
                                  <a:schemeClr val="tx1"/>
                                </a:solidFill>
                                <a:latin typeface="Cambria Math" panose="02040503050406030204" pitchFamily="18" charset="0"/>
                                <a:cs typeface="Cambria Math" panose="02040503050406030204" pitchFamily="18" charset="0"/>
                              </a:rPr>
                              <m:t>𝑚</m:t>
                            </m:r>
                          </m:sub>
                        </m:sSub>
                      </m:den>
                    </m:f>
                    <m:r>
                      <a:rPr lang="en-US" altLang="pt-BR" sz="2400" i="1">
                        <a:solidFill>
                          <a:schemeClr val="tx1"/>
                        </a:solidFill>
                        <a:latin typeface="Cambria Math" panose="02040503050406030204" pitchFamily="18" charset="0"/>
                        <a:cs typeface="Cambria Math" panose="02040503050406030204" pitchFamily="18" charset="0"/>
                      </a:rPr>
                      <m:t>=</m:t>
                    </m:r>
                    <m:f>
                      <m:fPr>
                        <m:ctrlPr>
                          <a:rPr lang="en-US" altLang="pt-BR" sz="2400" i="1">
                            <a:solidFill>
                              <a:schemeClr val="tx1"/>
                            </a:solidFill>
                            <a:latin typeface="Cambria Math" panose="02040503050406030204" pitchFamily="18" charset="0"/>
                            <a:cs typeface="Cambria Math" panose="02040503050406030204" pitchFamily="18" charset="0"/>
                          </a:rPr>
                        </m:ctrlPr>
                      </m:fPr>
                      <m:num>
                        <m:r>
                          <a:rPr lang="en-US" altLang="pt-BR" sz="2400" i="1">
                            <a:solidFill>
                              <a:schemeClr val="tx1"/>
                            </a:solidFill>
                            <a:latin typeface="Cambria Math" panose="02040503050406030204" pitchFamily="18" charset="0"/>
                            <a:cs typeface="Cambria Math" panose="02040503050406030204" pitchFamily="18" charset="0"/>
                          </a:rPr>
                          <m:t>1</m:t>
                        </m:r>
                      </m:num>
                      <m:den>
                        <m:r>
                          <a:rPr lang="en-US" altLang="pt-BR" sz="2400" i="1">
                            <a:solidFill>
                              <a:schemeClr val="tx1"/>
                            </a:solidFill>
                            <a:latin typeface="Cambria Math" panose="02040503050406030204" pitchFamily="18" charset="0"/>
                            <a:cs typeface="Cambria Math" panose="02040503050406030204" pitchFamily="18" charset="0"/>
                          </a:rPr>
                          <m:t>2</m:t>
                        </m:r>
                        <m:r>
                          <a:rPr lang="en-US" altLang="pt-BR" sz="2400" i="1">
                            <a:solidFill>
                              <a:schemeClr val="tx1"/>
                            </a:solidFill>
                            <a:latin typeface="Cambria Math" panose="02040503050406030204" pitchFamily="18" charset="0"/>
                            <a:cs typeface="Cambria Math" panose="02040503050406030204" pitchFamily="18" charset="0"/>
                          </a:rPr>
                          <m:t>𝑚</m:t>
                        </m:r>
                      </m:den>
                    </m:f>
                    <m:r>
                      <a:rPr lang="en-US" altLang="pt-BR" sz="2400" i="1">
                        <a:solidFill>
                          <a:schemeClr val="tx1"/>
                        </a:solidFill>
                        <a:latin typeface="Cambria Math" panose="02040503050406030204" pitchFamily="18" charset="0"/>
                        <a:cs typeface="Cambria Math" panose="02040503050406030204" pitchFamily="18" charset="0"/>
                      </a:rPr>
                      <m:t>=</m:t>
                    </m:r>
                    <m:r>
                      <a:rPr lang="en-US" altLang="pt-BR" sz="2400" i="1">
                        <a:solidFill>
                          <a:schemeClr val="tx1"/>
                        </a:solidFill>
                        <a:latin typeface="Cambria Math" panose="02040503050406030204" pitchFamily="18" charset="0"/>
                        <a:cs typeface="Cambria Math" panose="02040503050406030204" pitchFamily="18" charset="0"/>
                      </a:rPr>
                      <m:t>500</m:t>
                    </m:r>
                    <m:r>
                      <a:rPr lang="en-US" altLang="pt-BR" sz="2400" i="1">
                        <a:solidFill>
                          <a:schemeClr val="tx1"/>
                        </a:solidFill>
                        <a:latin typeface="Cambria Math" panose="02040503050406030204" pitchFamily="18" charset="0"/>
                        <a:cs typeface="Cambria Math" panose="02040503050406030204" pitchFamily="18" charset="0"/>
                      </a:rPr>
                      <m:t> </m:t>
                    </m:r>
                    <m:r>
                      <a:rPr lang="en-US" altLang="pt-BR" sz="2400" i="1">
                        <a:solidFill>
                          <a:schemeClr val="tx1"/>
                        </a:solidFill>
                        <a:latin typeface="Cambria Math" panose="02040503050406030204" pitchFamily="18" charset="0"/>
                        <a:cs typeface="Cambria Math" panose="02040503050406030204" pitchFamily="18" charset="0"/>
                      </a:rPr>
                      <m:t>𝛺</m:t>
                    </m:r>
                  </m:oMath>
                </a14:m>
                <a:endParaRPr lang="en-US" altLang="pt-BR" sz="2400" i="1">
                  <a:solidFill>
                    <a:schemeClr val="tx1"/>
                  </a:solidFill>
                  <a:latin typeface="Cambria Math" panose="02040503050406030204" pitchFamily="18" charset="0"/>
                  <a:cs typeface="Cambria Math" panose="02040503050406030204" pitchFamily="18" charset="0"/>
                </a:endParaRPr>
              </a:p>
              <a:p>
                <a:pPr marL="970915" lvl="1" indent="-513715" algn="l" defTabSz="914400" fontAlgn="auto">
                  <a:spcAft>
                    <a:spcPts val="600"/>
                  </a:spcAft>
                  <a:buFont typeface="Arial" panose="020B0604020202020204" pitchFamily="34" charset="0"/>
                  <a:buChar char="•"/>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oMath>
                </a14:m>
                <a:r>
                  <a:rPr lang="pt-BR" altLang="en-US" sz="2400">
                    <a:latin typeface="Cambria Math" panose="02040503050406030204" pitchFamily="18" charset="0"/>
                    <a:cs typeface="Cambria Math" panose="02040503050406030204" pitchFamily="18" charset="0"/>
                  </a:rPr>
                  <a:t>= 420 </a:t>
                </a:r>
                <a14:m>
                  <m:oMath xmlns:m="http://schemas.openxmlformats.org/officeDocument/2006/math">
                    <m:r>
                      <a:rPr lang="en-US" altLang="pt-BR" sz="2400" i="1">
                        <a:solidFill>
                          <a:schemeClr val="tx1"/>
                        </a:solidFill>
                        <a:latin typeface="Cambria Math" panose="02040503050406030204" pitchFamily="18" charset="0"/>
                        <a:cs typeface="Cambria Math" panose="02040503050406030204" pitchFamily="18" charset="0"/>
                      </a:rPr>
                      <m:t>𝑘</m:t>
                    </m:r>
                    <m:r>
                      <a:rPr lang="en-US" altLang="pt-BR" sz="2400" i="1">
                        <a:solidFill>
                          <a:schemeClr val="tx1"/>
                        </a:solidFill>
                        <a:latin typeface="Cambria Math" panose="02040503050406030204" pitchFamily="18" charset="0"/>
                        <a:cs typeface="Cambria Math" panose="02040503050406030204" pitchFamily="18" charset="0"/>
                      </a:rPr>
                      <m:t>𝛺</m:t>
                    </m:r>
                  </m:oMath>
                </a14:m>
                <a:endParaRPr lang="en-US" altLang="pt-BR" sz="2400" i="1">
                  <a:solidFill>
                    <a:schemeClr val="tx1"/>
                  </a:solidFill>
                  <a:latin typeface="Cambria Math" panose="02040503050406030204" pitchFamily="18" charset="0"/>
                  <a:cs typeface="Cambria Math" panose="02040503050406030204" pitchFamily="18" charset="0"/>
                </a:endParaRPr>
              </a:p>
              <a:p>
                <a:pPr lvl="0" indent="471170" algn="l" defTabSz="914400" fontAlgn="auto">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Assim teremos</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i="1" dirty="0" smtClean="0">
                  <a:solidFill>
                    <a:schemeClr val="tx1"/>
                  </a:solidFill>
                  <a:latin typeface="Comic Sans MS" panose="030F0702030302020204" pitchFamily="66" charset="0"/>
                  <a:cs typeface="Comic Sans MS" panose="030F0702030302020204" pitchFamily="66" charset="0"/>
                  <a:sym typeface="+mn-ea"/>
                </a:endParaRPr>
              </a:p>
              <a:p>
                <a:pPr lvl="0" indent="471170" algn="l" defTabSz="914400" fontAlgn="auto">
                  <a:spcAft>
                    <a:spcPts val="600"/>
                  </a:spcAft>
                  <a:buFont typeface="Arial" panose="020B0604020202020204" pitchFamily="34" charset="0"/>
                  <a:buNone/>
                </a:pP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oMath>
                </a14:m>
                <a:r>
                  <a:rPr lang="pt-BR" altLang="en-US" sz="2400">
                    <a:latin typeface="Cambria Math" panose="02040503050406030204" pitchFamily="18" charset="0"/>
                    <a:cs typeface="Cambria Math" panose="02040503050406030204" pitchFamily="18" charset="0"/>
                    <a:sym typeface="+mn-ea"/>
                  </a:rPr>
                  <a:t>: associado a C</a:t>
                </a:r>
                <a:r>
                  <a:rPr lang="pt-BR" altLang="en-US" sz="2400" baseline="-25000">
                    <a:latin typeface="Cambria Math" panose="02040503050406030204" pitchFamily="18" charset="0"/>
                    <a:cs typeface="Cambria Math" panose="02040503050406030204" pitchFamily="18" charset="0"/>
                    <a:sym typeface="+mn-ea"/>
                  </a:rPr>
                  <a:t>C1</a:t>
                </a:r>
                <a:r>
                  <a:rPr lang="pt-BR" altLang="en-US" sz="2400">
                    <a:latin typeface="Cambria Math" panose="02040503050406030204" pitchFamily="18" charset="0"/>
                    <a:cs typeface="Cambria Math" panose="02040503050406030204" pitchFamily="18" charset="0"/>
                    <a:sym typeface="+mn-ea"/>
                  </a:rPr>
                  <a:t>   e    520 </a:t>
                </a:r>
                <a14:m>
                  <m:oMath xmlns:m="http://schemas.openxmlformats.org/officeDocument/2006/math">
                    <m:r>
                      <a:rPr lang="en-US" altLang="pt-BR" sz="2400" i="1">
                        <a:solidFill>
                          <a:schemeClr val="tx1"/>
                        </a:solidFill>
                        <a:latin typeface="Cambria Math" panose="02040503050406030204" pitchFamily="18" charset="0"/>
                        <a:cs typeface="Cambria Math" panose="02040503050406030204" pitchFamily="18" charset="0"/>
                      </a:rPr>
                      <m:t>𝑘</m:t>
                    </m:r>
                    <m:r>
                      <a:rPr lang="en-US" altLang="pt-BR" sz="2400" i="1">
                        <a:solidFill>
                          <a:schemeClr val="tx1"/>
                        </a:solidFill>
                        <a:latin typeface="Cambria Math" panose="02040503050406030204" pitchFamily="18" charset="0"/>
                        <a:cs typeface="Cambria Math" panose="02040503050406030204" pitchFamily="18" charset="0"/>
                      </a:rPr>
                      <m:t>𝛺</m:t>
                    </m:r>
                  </m:oMath>
                </a14:m>
                <a:endParaRPr lang="en-US" altLang="pt-BR" sz="2400" i="1">
                  <a:solidFill>
                    <a:schemeClr val="tx1"/>
                  </a:solidFill>
                  <a:latin typeface="Cambria Math" panose="02040503050406030204" pitchFamily="18" charset="0"/>
                  <a:cs typeface="Cambria Math" panose="02040503050406030204" pitchFamily="18" charset="0"/>
                </a:endParaRPr>
              </a:p>
              <a:p>
                <a:pPr lvl="0" indent="471170" algn="l" defTabSz="914400" fontAlgn="auto">
                  <a:spcAft>
                    <a:spcPts val="600"/>
                  </a:spcAft>
                  <a:buFont typeface="Arial" panose="020B0604020202020204" pitchFamily="34" charset="0"/>
                  <a:buNone/>
                </a:pP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400" b="1">
                    <a:latin typeface="Cambria Math" panose="02040503050406030204" pitchFamily="18" charset="0"/>
                    <a:cs typeface="Cambria Math" panose="02040503050406030204" pitchFamily="18" charset="0"/>
                    <a:sym typeface="+mn-ea"/>
                  </a:rPr>
                  <a:t>: </a:t>
                </a:r>
                <a:r>
                  <a:rPr lang="pt-BR" altLang="en-US" sz="2400">
                    <a:latin typeface="Cambria Math" panose="02040503050406030204" pitchFamily="18" charset="0"/>
                    <a:cs typeface="Cambria Math" panose="02040503050406030204" pitchFamily="18" charset="0"/>
                    <a:sym typeface="+mn-ea"/>
                  </a:rPr>
                  <a:t>associado a</a:t>
                </a:r>
                <a:r>
                  <a:rPr lang="pt-BR" altLang="en-US" sz="2400" b="1">
                    <a:latin typeface="Cambria Math" panose="02040503050406030204" pitchFamily="18" charset="0"/>
                    <a:cs typeface="Cambria Math" panose="02040503050406030204" pitchFamily="18" charset="0"/>
                    <a:sym typeface="+mn-ea"/>
                  </a:rPr>
                  <a:t> </a:t>
                </a:r>
                <a:r>
                  <a:rPr lang="pt-BR" altLang="en-US" sz="2400">
                    <a:latin typeface="Cambria Math" panose="02040503050406030204" pitchFamily="18" charset="0"/>
                    <a:cs typeface="Cambria Math" panose="02040503050406030204" pitchFamily="18" charset="0"/>
                    <a:sym typeface="+mn-ea"/>
                  </a:rPr>
                  <a:t>C</a:t>
                </a:r>
                <a:r>
                  <a:rPr lang="pt-BR" altLang="en-US" sz="2400" baseline="-25000">
                    <a:latin typeface="Cambria Math" panose="02040503050406030204" pitchFamily="18" charset="0"/>
                    <a:cs typeface="Cambria Math" panose="02040503050406030204" pitchFamily="18" charset="0"/>
                    <a:sym typeface="+mn-ea"/>
                  </a:rPr>
                  <a:t>S</a:t>
                </a:r>
                <a:r>
                  <a:rPr lang="pt-BR" altLang="en-US" sz="2400" b="1" baseline="-25000">
                    <a:latin typeface="Cambria Math" panose="02040503050406030204" pitchFamily="18" charset="0"/>
                    <a:cs typeface="Cambria Math" panose="02040503050406030204" pitchFamily="18" charset="0"/>
                    <a:sym typeface="+mn-ea"/>
                  </a:rPr>
                  <a:t>       </a:t>
                </a:r>
                <a:r>
                  <a:rPr lang="pt-BR" altLang="en-US" sz="2400">
                    <a:latin typeface="Cambria Math" panose="02040503050406030204" pitchFamily="18" charset="0"/>
                    <a:cs typeface="Cambria Math" panose="02040503050406030204" pitchFamily="18" charset="0"/>
                    <a:sym typeface="+mn-ea"/>
                  </a:rPr>
                  <a:t>e</a:t>
                </a:r>
                <a:r>
                  <a:rPr lang="pt-BR" altLang="en-US" sz="2400" b="1">
                    <a:latin typeface="Cambria Math" panose="02040503050406030204" pitchFamily="18" charset="0"/>
                    <a:cs typeface="Cambria Math" panose="02040503050406030204" pitchFamily="18" charset="0"/>
                    <a:sym typeface="+mn-ea"/>
                  </a:rPr>
                  <a:t>    </a:t>
                </a:r>
                <a14:m>
                  <m:oMath xmlns:m="http://schemas.openxmlformats.org/officeDocument/2006/math">
                    <m:r>
                      <a:rPr lang="en-US" altLang="pt-BR" sz="2400" i="1">
                        <a:solidFill>
                          <a:schemeClr val="tx1"/>
                        </a:solidFill>
                        <a:latin typeface="Cambria Math" panose="02040503050406030204" pitchFamily="18" charset="0"/>
                        <a:cs typeface="Cambria Math" panose="02040503050406030204" pitchFamily="18" charset="0"/>
                      </a:rPr>
                      <m:t>444</m:t>
                    </m:r>
                    <m:r>
                      <a:rPr lang="en-US" altLang="pt-BR" sz="2400" i="1">
                        <a:solidFill>
                          <a:schemeClr val="tx1"/>
                        </a:solidFill>
                        <a:latin typeface="Cambria Math" panose="02040503050406030204" pitchFamily="18" charset="0"/>
                        <a:cs typeface="Cambria Math" panose="02040503050406030204" pitchFamily="18" charset="0"/>
                      </a:rPr>
                      <m:t> </m:t>
                    </m:r>
                    <m:r>
                      <a:rPr lang="en-US" altLang="pt-BR" sz="2400" i="1">
                        <a:solidFill>
                          <a:schemeClr val="tx1"/>
                        </a:solidFill>
                        <a:latin typeface="Cambria Math" panose="02040503050406030204" pitchFamily="18" charset="0"/>
                        <a:cs typeface="Cambria Math" panose="02040503050406030204" pitchFamily="18" charset="0"/>
                      </a:rPr>
                      <m:t>𝛺</m:t>
                    </m:r>
                  </m:oMath>
                </a14:m>
                <a:endParaRPr lang="en-US" altLang="pt-BR" sz="2400" i="1">
                  <a:solidFill>
                    <a:schemeClr val="tx1"/>
                  </a:solidFill>
                  <a:latin typeface="Cambria Math" panose="02040503050406030204" pitchFamily="18" charset="0"/>
                  <a:cs typeface="Cambria Math" panose="02040503050406030204" pitchFamily="18" charset="0"/>
                </a:endParaRPr>
              </a:p>
              <a:p>
                <a:pPr marL="0" lvl="1" indent="471170" algn="l" defTabSz="914400" fontAlgn="auto">
                  <a:spcAft>
                    <a:spcPts val="600"/>
                  </a:spcAft>
                  <a:buFont typeface="Arial" panose="020B0604020202020204" pitchFamily="34" charset="0"/>
                  <a:buNone/>
                </a:pP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𝟑</m:t>
                        </m:r>
                      </m:sub>
                    </m:sSub>
                  </m:oMath>
                </a14:m>
                <a:r>
                  <a:rPr lang="pt-BR" altLang="en-US" sz="2400">
                    <a:latin typeface="Cambria Math" panose="02040503050406030204" pitchFamily="18" charset="0"/>
                    <a:cs typeface="Cambria Math" panose="02040503050406030204" pitchFamily="18" charset="0"/>
                    <a:sym typeface="+mn-ea"/>
                  </a:rPr>
                  <a:t>: associado a C</a:t>
                </a:r>
                <a:r>
                  <a:rPr lang="pt-BR" altLang="en-US" sz="2400" baseline="-25000">
                    <a:latin typeface="Cambria Math" panose="02040503050406030204" pitchFamily="18" charset="0"/>
                    <a:cs typeface="Cambria Math" panose="02040503050406030204" pitchFamily="18" charset="0"/>
                    <a:sym typeface="+mn-ea"/>
                  </a:rPr>
                  <a:t>C2     </a:t>
                </a:r>
                <a:r>
                  <a:rPr lang="pt-BR" altLang="en-US" sz="2400">
                    <a:latin typeface="Cambria Math" panose="02040503050406030204" pitchFamily="18" charset="0"/>
                    <a:cs typeface="Cambria Math" panose="02040503050406030204" pitchFamily="18" charset="0"/>
                    <a:sym typeface="+mn-ea"/>
                  </a:rPr>
                  <a:t>e </a:t>
                </a:r>
                <a14:m>
                  <m:oMath xmlns:m="http://schemas.openxmlformats.org/officeDocument/2006/math">
                    <m:r>
                      <a:rPr lang="en-US" altLang="pt-BR" sz="2400" b="1" i="1">
                        <a:solidFill>
                          <a:schemeClr val="tx1"/>
                        </a:solidFill>
                        <a:latin typeface="Cambria Math" panose="02040503050406030204" pitchFamily="18" charset="0"/>
                        <a:cs typeface="Cambria Math" panose="02040503050406030204" pitchFamily="18" charset="0"/>
                      </a:rPr>
                      <m:t> </m:t>
                    </m:r>
                    <m:r>
                      <a:rPr lang="en-US" altLang="pt-BR" sz="2400" i="1">
                        <a:solidFill>
                          <a:schemeClr val="tx1"/>
                        </a:solidFill>
                        <a:latin typeface="Cambria Math" panose="02040503050406030204" pitchFamily="18" charset="0"/>
                        <a:cs typeface="Cambria Math" panose="02040503050406030204" pitchFamily="18" charset="0"/>
                      </a:rPr>
                      <m:t>  </m:t>
                    </m:r>
                    <m:r>
                      <a:rPr lang="en-US" altLang="pt-BR" sz="2400" i="1">
                        <a:solidFill>
                          <a:schemeClr val="tx1"/>
                        </a:solidFill>
                        <a:latin typeface="Cambria Math" panose="02040503050406030204" pitchFamily="18" charset="0"/>
                        <a:cs typeface="Cambria Math" panose="02040503050406030204" pitchFamily="18" charset="0"/>
                      </a:rPr>
                      <m:t>15</m:t>
                    </m:r>
                  </m:oMath>
                </a14:m>
                <a:r>
                  <a:rPr lang="pt-BR" altLang="en-US" sz="2400" i="1">
                    <a:solidFill>
                      <a:schemeClr val="tx1"/>
                    </a:solidFill>
                    <a:latin typeface="Cambria Math" panose="02040503050406030204" pitchFamily="18" charset="0"/>
                    <a:cs typeface="Cambria Math" panose="02040503050406030204" pitchFamily="18" charset="0"/>
                  </a:rPr>
                  <a:t> </a:t>
                </a:r>
                <a14:m>
                  <m:oMath xmlns:m="http://schemas.openxmlformats.org/officeDocument/2006/math">
                    <m:r>
                      <a:rPr lang="en-US" altLang="pt-BR" sz="2400" i="1">
                        <a:solidFill>
                          <a:schemeClr val="tx1"/>
                        </a:solidFill>
                        <a:latin typeface="Cambria Math" panose="02040503050406030204" pitchFamily="18" charset="0"/>
                        <a:cs typeface="Cambria Math" panose="02040503050406030204" pitchFamily="18" charset="0"/>
                      </a:rPr>
                      <m:t>𝑘</m:t>
                    </m:r>
                    <m:r>
                      <a:rPr lang="en-US" altLang="pt-BR" sz="2400" i="1">
                        <a:solidFill>
                          <a:schemeClr val="tx1"/>
                        </a:solidFill>
                        <a:latin typeface="Cambria Math" panose="02040503050406030204" pitchFamily="18" charset="0"/>
                        <a:cs typeface="Cambria Math" panose="02040503050406030204" pitchFamily="18" charset="0"/>
                      </a:rPr>
                      <m:t>𝛺</m:t>
                    </m:r>
                  </m:oMath>
                </a14:m>
                <a:endParaRPr lang="en-US" altLang="pt-BR" sz="2400" b="1" i="1">
                  <a:solidFill>
                    <a:schemeClr val="tx1"/>
                  </a:solidFill>
                  <a:latin typeface="Cambria Math" panose="02040503050406030204" pitchFamily="18" charset="0"/>
                  <a:cs typeface="Cambria Math" panose="02040503050406030204" pitchFamily="18" charset="0"/>
                </a:endParaRPr>
              </a:p>
              <a:p>
                <a:pPr lvl="1" indent="0" algn="l" defTabSz="914400" fontAlgn="auto">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Como</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en-US" altLang="pt-BR" sz="24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tem a menor resistencia, se o fizermos o polo dominante, resultará em capacitancias menores. Está é uma opção, mas não a única.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DeTexto 14"/>
              <p:cNvSpPr txBox="1">
                <a:spLocks noRot="1" noChangeAspect="1" noMove="1" noResize="1" noEditPoints="1" noAdjustHandles="1" noChangeArrowheads="1" noChangeShapeType="1" noTextEdit="1"/>
              </p:cNvSpPr>
              <p:nvPr/>
            </p:nvSpPr>
            <p:spPr>
              <a:xfrm>
                <a:off x="453390" y="469900"/>
                <a:ext cx="11443970" cy="60159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14"/>
              <p:cNvSpPr txBox="1"/>
              <p:nvPr/>
            </p:nvSpPr>
            <p:spPr>
              <a:xfrm>
                <a:off x="453390" y="374650"/>
                <a:ext cx="11285855" cy="62750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396875" algn="l" defTabSz="914400" fontAlgn="auto">
                  <a:spcAft>
                    <a:spcPts val="600"/>
                  </a:spcAft>
                  <a:buFont typeface="Wingdings" panose="05000000000000000000" charset="0"/>
                  <a:buNone/>
                </a:pPr>
                <a:r>
                  <a:rPr lang="pt-BR" altLang="en-US" sz="2400" b="1">
                    <a:solidFill>
                      <a:schemeClr val="tx1"/>
                    </a:solidFill>
                    <a:latin typeface="Comic Sans MS" panose="030F0702030302020204" pitchFamily="66" charset="0"/>
                    <a:cs typeface="Comic Sans MS" panose="030F0702030302020204" pitchFamily="66" charset="0"/>
                  </a:rPr>
                  <a:t>Assim faremos </a:t>
                </a:r>
                <a:endParaRPr lang="pt-BR" altLang="en-US" sz="2400" b="1">
                  <a:solidFill>
                    <a:schemeClr val="tx1"/>
                  </a:solidFill>
                  <a:latin typeface="Comic Sans MS" panose="030F0702030302020204" pitchFamily="66" charset="0"/>
                  <a:cs typeface="Comic Sans MS" panose="030F0702030302020204" pitchFamily="66" charset="0"/>
                </a:endParaRPr>
              </a:p>
              <a:p>
                <a:pPr lvl="0" indent="396875" algn="l" defTabSz="914400" fontAlgn="auto">
                  <a:spcAft>
                    <a:spcPts val="600"/>
                  </a:spcAft>
                  <a:buFont typeface="Wingdings" panose="05000000000000000000" charset="0"/>
                  <a:buNone/>
                </a:pPr>
                <a:r>
                  <a:rPr lang="pt-BR" sz="2400" b="1" dirty="0" smtClean="0">
                    <a:solidFill>
                      <a:schemeClr val="tx1"/>
                    </a:solidFill>
                    <a:latin typeface="Cambria Math" panose="02040503050406030204" pitchFamily="18" charset="0"/>
                    <a:cs typeface="Cambria Math" panose="02040503050406030204" pitchFamily="18" charset="0"/>
                    <a:sym typeface="+mn-ea"/>
                  </a:rPr>
                  <a:t>|</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400" b="1" dirty="0" smtClean="0">
                    <a:solidFill>
                      <a:schemeClr val="tx1"/>
                    </a:solidFill>
                    <a:latin typeface="Cambria Math" panose="02040503050406030204" pitchFamily="18" charset="0"/>
                    <a:cs typeface="Cambria Math" panose="02040503050406030204" pitchFamily="18" charset="0"/>
                    <a:sym typeface="+mn-ea"/>
                  </a:rPr>
                  <a:t>|</a:t>
                </a:r>
                <a:r>
                  <a:rPr lang="pt-BR" altLang="en-US" sz="2400" b="1" i="1" dirty="0" smtClean="0">
                    <a:solidFill>
                      <a:schemeClr val="tx1"/>
                    </a:solidFill>
                    <a:latin typeface="Cambria Math" panose="02040503050406030204" pitchFamily="18" charset="0"/>
                    <a:cs typeface="Cambria Math" panose="02040503050406030204" pitchFamily="18" charset="0"/>
                    <a:sym typeface="+mn-ea"/>
                  </a:rPr>
                  <a:t>= </a:t>
                </a:r>
                <a:r>
                  <a:rPr lang="pt-BR" altLang="en-US" sz="2400" b="1" dirty="0" smtClean="0">
                    <a:solidFill>
                      <a:schemeClr val="tx1"/>
                    </a:solidFill>
                    <a:latin typeface="Cambria Math" panose="02040503050406030204" pitchFamily="18" charset="0"/>
                    <a:cs typeface="Cambria Math" panose="02040503050406030204" pitchFamily="18" charset="0"/>
                    <a:sym typeface="+mn-ea"/>
                  </a:rPr>
                  <a:t>|</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𝑳</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oMath>
                </a14:m>
                <a:r>
                  <a:rPr lang="pt-BR" altLang="en-US" sz="2400" dirty="0" smtClean="0">
                    <a:latin typeface="Cambria Math" panose="02040503050406030204" pitchFamily="18" charset="0"/>
                    <a:cs typeface="Cambria Math" panose="02040503050406030204" pitchFamily="18" charset="0"/>
                    <a:sym typeface="+mn-ea"/>
                  </a:rPr>
                  <a:t>100.2</a:t>
                </a:r>
                <a:r>
                  <a:rPr lang="pt-BR" altLang="en-US" sz="2400" dirty="0" smtClean="0">
                    <a:latin typeface="Symbol" panose="05050102010706020507" charset="0"/>
                    <a:cs typeface="Symbol" panose="05050102010706020507" charset="0"/>
                    <a:sym typeface="+mn-ea"/>
                  </a:rPr>
                  <a:t>p</a:t>
                </a:r>
                <a:endParaRPr lang="pt-BR" altLang="en-US" sz="2400" dirty="0" smtClean="0">
                  <a:latin typeface="Symbol" panose="05050102010706020507" charset="0"/>
                  <a:cs typeface="Symbol" panose="05050102010706020507" charset="0"/>
                  <a:sym typeface="+mn-ea"/>
                </a:endParaRPr>
              </a:p>
              <a:p>
                <a:pPr lvl="0" indent="396875" algn="l" defTabSz="914400" fontAlgn="auto">
                  <a:spcAft>
                    <a:spcPts val="600"/>
                  </a:spcAft>
                  <a:buFont typeface="Wingdings" panose="05000000000000000000" charset="0"/>
                  <a:buNone/>
                </a:pPr>
                <a:r>
                  <a:rPr lang="pt-BR" altLang="en-US" sz="2400" dirty="0" smtClean="0">
                    <a:latin typeface="Comic Sans MS" panose="030F0702030302020204" pitchFamily="66" charset="0"/>
                    <a:cs typeface="Comic Sans MS" panose="030F0702030302020204" pitchFamily="66" charset="0"/>
                    <a:sym typeface="+mn-ea"/>
                  </a:rPr>
                  <a:t>e</a:t>
                </a:r>
                <a:r>
                  <a:rPr lang="pt-BR" altLang="en-US" sz="2400" dirty="0" smtClean="0">
                    <a:latin typeface="Symbol" panose="05050102010706020507" charset="0"/>
                    <a:cs typeface="Symbol" panose="05050102010706020507" charset="0"/>
                    <a:sym typeface="+mn-ea"/>
                  </a:rPr>
                  <a:t>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 </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𝟑</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 &lt;&lt;</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 </m:t>
                    </m:r>
                  </m:oMath>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a:p>
                <a:pPr lvl="0" indent="396875" algn="l" defTabSz="914400"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Obeserve que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396875" algn="l" defTabSz="914400" fontAlgn="auto">
                  <a:spcAft>
                    <a:spcPts val="600"/>
                  </a:spcAft>
                  <a:buFont typeface="Wingdings" panose="05000000000000000000" charset="0"/>
                  <a:buNone/>
                </a:pP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𝒛</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𝑹</m:t>
                            </m:r>
                          </m:e>
                          <m:sub>
                            <m:r>
                              <a:rPr lang="en-US" altLang="pt-BR" sz="2400" b="1" i="1">
                                <a:solidFill>
                                  <a:schemeClr val="tx1"/>
                                </a:solidFill>
                                <a:latin typeface="Cambria Math" panose="02040503050406030204" pitchFamily="18" charset="0"/>
                                <a:cs typeface="Cambria Math" panose="02040503050406030204" pitchFamily="18" charset="0"/>
                              </a:rPr>
                              <m:t>𝑺</m:t>
                            </m:r>
                          </m:sub>
                        </m:sSub>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𝑪</m:t>
                            </m:r>
                          </m:e>
                          <m:sub>
                            <m:r>
                              <a:rPr lang="en-US" altLang="pt-BR" sz="2400" b="1" i="1">
                                <a:solidFill>
                                  <a:schemeClr val="tx1"/>
                                </a:solidFill>
                                <a:latin typeface="Cambria Math" panose="02040503050406030204" pitchFamily="18" charset="0"/>
                                <a:cs typeface="Cambria Math" panose="02040503050406030204" pitchFamily="18" charset="0"/>
                              </a:rPr>
                              <m:t>𝑺</m:t>
                            </m:r>
                          </m:sub>
                        </m:sSub>
                      </m:den>
                    </m:f>
                  </m:oMath>
                </a14:m>
                <a:r>
                  <a:rPr lang="pt-BR" altLang="en-US" sz="2400" b="1" i="1">
                    <a:solidFill>
                      <a:srgbClr val="C00000"/>
                    </a:solidFill>
                    <a:latin typeface="Cambria Math" panose="02040503050406030204" pitchFamily="18" charset="0"/>
                    <a:cs typeface="Cambria Math" panose="02040503050406030204" pitchFamily="18" charset="0"/>
                  </a:rPr>
                  <a:t> </a:t>
                </a:r>
                <a14:m>
                  <m:oMath xmlns:m="http://schemas.openxmlformats.org/officeDocument/2006/math">
                    <m:r>
                      <a:rPr lang="en-US" altLang="pt-BR" sz="2400" b="1" i="1">
                        <a:solidFill>
                          <a:srgbClr val="C00000"/>
                        </a:solidFill>
                        <a:latin typeface="Cambria Math" panose="02040503050406030204" pitchFamily="18" charset="0"/>
                        <a:cs typeface="Cambria Math" panose="02040503050406030204" pitchFamily="18" charset="0"/>
                      </a:rPr>
                      <m:t> </m:t>
                    </m:r>
                    <m:r>
                      <a:rPr lang="en-US" altLang="pt-BR" sz="2400" b="1" i="1">
                        <a:solidFill>
                          <a:srgbClr val="C00000"/>
                        </a:solidFill>
                        <a:latin typeface="Cambria Math" panose="02040503050406030204" pitchFamily="18" charset="0"/>
                        <a:cs typeface="Cambria Math" panose="02040503050406030204" pitchFamily="18" charset="0"/>
                      </a:rPr>
                      <m:t>𝒆</m:t>
                    </m:r>
                    <m:r>
                      <a:rPr lang="en-US" altLang="pt-BR" sz="2400" b="1" i="1">
                        <a:solidFill>
                          <a:srgbClr val="C00000"/>
                        </a:solidFill>
                        <a:latin typeface="Cambria Math" panose="02040503050406030204" pitchFamily="18" charset="0"/>
                        <a:cs typeface="Cambria Math" panose="02040503050406030204" pitchFamily="18" charset="0"/>
                      </a:rPr>
                      <m:t> </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r>
                          <a:rPr lang="en-US" altLang="pt-BR" sz="2400" b="1" i="1">
                            <a:solidFill>
                              <a:schemeClr val="tx1"/>
                            </a:solidFill>
                            <a:latin typeface="Cambria Math" panose="02040503050406030204" pitchFamily="18" charset="0"/>
                            <a:cs typeface="Cambria Math" panose="02040503050406030204" pitchFamily="18" charset="0"/>
                          </a:rPr>
                          <m:t>(</m:t>
                        </m:r>
                        <m:r>
                          <a:rPr lang="en-US" altLang="pt-BR" sz="2400" b="1" i="1">
                            <a:solidFill>
                              <a:schemeClr val="tx1"/>
                            </a:solidFill>
                            <a:latin typeface="Cambria Math" panose="02040503050406030204" pitchFamily="18" charset="0"/>
                            <a:cs typeface="Cambria Math" panose="02040503050406030204" pitchFamily="18" charset="0"/>
                          </a:rPr>
                          <m:t>𝑹</m:t>
                        </m:r>
                        <m:r>
                          <a:rPr lang="en-US" altLang="pt-BR" sz="2400" b="1" i="1" baseline="-25000">
                            <a:solidFill>
                              <a:schemeClr val="tx1"/>
                            </a:solidFill>
                            <a:latin typeface="Cambria Math" panose="02040503050406030204" pitchFamily="18" charset="0"/>
                            <a:cs typeface="Cambria Math" panose="02040503050406030204" pitchFamily="18" charset="0"/>
                          </a:rPr>
                          <m:t>𝑺</m:t>
                        </m:r>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m:t>
                            </m:r>
                            <m:f>
                              <m:fPr>
                                <m:type m:val="skw"/>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𝒈</m:t>
                                    </m:r>
                                  </m:e>
                                  <m:sub>
                                    <m:r>
                                      <a:rPr lang="en-US" altLang="pt-BR" sz="2400" b="1" i="1">
                                        <a:solidFill>
                                          <a:schemeClr val="tx1"/>
                                        </a:solidFill>
                                        <a:latin typeface="Cambria Math" panose="02040503050406030204" pitchFamily="18" charset="0"/>
                                        <a:cs typeface="Cambria Math" panose="02040503050406030204" pitchFamily="18" charset="0"/>
                                      </a:rPr>
                                      <m:t>𝒎</m:t>
                                    </m:r>
                                  </m:sub>
                                </m:sSub>
                              </m:den>
                            </m:f>
                            <m:r>
                              <a:rPr lang="en-US" altLang="pt-BR" sz="2400" b="1" i="1">
                                <a:solidFill>
                                  <a:schemeClr val="tx1"/>
                                </a:solidFill>
                                <a:latin typeface="Cambria Math" panose="02040503050406030204" pitchFamily="18" charset="0"/>
                                <a:cs typeface="Cambria Math" panose="02040503050406030204" pitchFamily="18" charset="0"/>
                              </a:rPr>
                              <m:t>)</m:t>
                            </m:r>
                            <m:r>
                              <a:rPr lang="en-US" altLang="pt-BR" sz="2400" b="1" i="1">
                                <a:solidFill>
                                  <a:schemeClr val="tx1"/>
                                </a:solidFill>
                                <a:latin typeface="Cambria Math" panose="02040503050406030204" pitchFamily="18" charset="0"/>
                                <a:cs typeface="Cambria Math" panose="02040503050406030204" pitchFamily="18" charset="0"/>
                              </a:rPr>
                              <m:t>𝑪</m:t>
                            </m:r>
                          </m:e>
                          <m:sub>
                            <m:r>
                              <a:rPr lang="en-US" altLang="pt-BR" sz="2400" b="1" i="1">
                                <a:solidFill>
                                  <a:schemeClr val="tx1"/>
                                </a:solidFill>
                                <a:latin typeface="Cambria Math" panose="02040503050406030204" pitchFamily="18" charset="0"/>
                                <a:cs typeface="Cambria Math" panose="02040503050406030204" pitchFamily="18" charset="0"/>
                              </a:rPr>
                              <m:t>𝑺</m:t>
                            </m:r>
                          </m:sub>
                        </m:sSub>
                      </m:den>
                    </m:f>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portanto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𝒛</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 </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é</a:t>
                </a:r>
                <a14:m>
                  <m:oMath xmlns:m="http://schemas.openxmlformats.org/officeDocument/2006/math">
                    <m:r>
                      <a:rPr lang="en-US" altLang="pt-BR" sz="2400" b="1"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&lt;</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oMath>
                </a14:m>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396875" algn="l" defTabSz="914400"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calcular as capacitancias: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396875" algn="ctr" defTabSz="914400" fontAlgn="auto">
                  <a:spcAft>
                    <a:spcPts val="600"/>
                  </a:spcAft>
                  <a:buFont typeface="Wingdings" panose="05000000000000000000" charset="0"/>
                  <a:buNone/>
                </a:pPr>
                <a14:m>
                  <m:oMath xmlns:m="http://schemas.openxmlformats.org/officeDocument/2006/math">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400" b="1" dirty="0" smtClean="0">
                    <a:latin typeface="Cambria Math" panose="02040503050406030204" pitchFamily="18" charset="0"/>
                    <a:cs typeface="Cambria Math" panose="02040503050406030204" pitchFamily="18" charset="0"/>
                    <a:sym typeface="+mn-ea"/>
                  </a:rPr>
                  <a:t>|</a:t>
                </a:r>
                <a:r>
                  <a:rPr lang="pt-BR" altLang="en-US" sz="2400" b="1" i="1" dirty="0" smtClean="0">
                    <a:latin typeface="Cambria Math" panose="02040503050406030204" pitchFamily="18" charset="0"/>
                    <a:cs typeface="Cambria Math" panose="02040503050406030204" pitchFamily="18" charset="0"/>
                    <a:sym typeface="+mn-ea"/>
                  </a:rPr>
                  <a:t>= </a:t>
                </a:r>
                <a14:m>
                  <m:oMath xmlns:m="http://schemas.openxmlformats.org/officeDocument/2006/math">
                    <m:f>
                      <m:fPr>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r>
                          <a:rPr lang="en-US" altLang="pt-BR" sz="2400" b="1" i="1">
                            <a:solidFill>
                              <a:schemeClr val="tx1"/>
                            </a:solidFill>
                            <a:latin typeface="Cambria Math" panose="02040503050406030204" pitchFamily="18" charset="0"/>
                            <a:cs typeface="Cambria Math" panose="02040503050406030204" pitchFamily="18" charset="0"/>
                          </a:rPr>
                          <m:t>𝟒𝟒𝟒</m:t>
                        </m:r>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𝑪</m:t>
                            </m:r>
                          </m:e>
                          <m:sub>
                            <m:r>
                              <a:rPr lang="en-US" altLang="pt-BR" sz="2400" b="1" i="1">
                                <a:solidFill>
                                  <a:schemeClr val="tx1"/>
                                </a:solidFill>
                                <a:latin typeface="Cambria Math" panose="02040503050406030204" pitchFamily="18" charset="0"/>
                                <a:cs typeface="Cambria Math" panose="02040503050406030204" pitchFamily="18" charset="0"/>
                              </a:rPr>
                              <m:t>𝑺</m:t>
                            </m:r>
                          </m:sub>
                        </m:sSub>
                      </m:den>
                    </m:f>
                    <m:r>
                      <a:rPr lang="en-US" altLang="pt-BR" sz="2400" b="1" i="1">
                        <a:solidFill>
                          <a:schemeClr val="tx1"/>
                        </a:solidFill>
                        <a:latin typeface="Cambria Math" panose="02040503050406030204" pitchFamily="18" charset="0"/>
                        <a:cs typeface="Cambria Math" panose="02040503050406030204" pitchFamily="18" charset="0"/>
                      </a:rPr>
                      <m:t>=</m:t>
                    </m:r>
                  </m:oMath>
                </a14:m>
                <a:r>
                  <a:rPr lang="pt-BR" altLang="en-US" sz="2400" dirty="0" smtClean="0">
                    <a:latin typeface="Cambria Math" panose="02040503050406030204" pitchFamily="18" charset="0"/>
                    <a:cs typeface="Cambria Math" panose="02040503050406030204" pitchFamily="18" charset="0"/>
                    <a:sym typeface="+mn-ea"/>
                  </a:rPr>
                  <a:t>|</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𝑳</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oMath>
                </a14:m>
                <a:r>
                  <a:rPr lang="pt-BR" altLang="en-US" sz="2400" dirty="0" smtClean="0">
                    <a:latin typeface="Cambria Math" panose="02040503050406030204" pitchFamily="18" charset="0"/>
                    <a:cs typeface="Cambria Math" panose="02040503050406030204" pitchFamily="18" charset="0"/>
                    <a:sym typeface="+mn-ea"/>
                  </a:rPr>
                  <a:t>100.2</a:t>
                </a:r>
                <a:r>
                  <a:rPr lang="pt-BR" altLang="en-US" sz="2400" dirty="0" smtClean="0">
                    <a:latin typeface="Symbol" panose="05050102010706020507" charset="0"/>
                    <a:cs typeface="Symbol" panose="05050102010706020507" charset="0"/>
                    <a:sym typeface="+mn-ea"/>
                  </a:rPr>
                  <a:t>p        </a:t>
                </a:r>
                <a:r>
                  <a:rPr lang="pt-BR" altLang="en-US" sz="2400" dirty="0" smtClean="0">
                    <a:latin typeface="Arial" panose="020B0604020202020204" pitchFamily="34" charset="0"/>
                    <a:cs typeface="Arial" panose="020B0604020202020204" pitchFamily="34" charset="0"/>
                    <a:sym typeface="+mn-ea"/>
                  </a:rPr>
                  <a:t>→</a:t>
                </a:r>
                <a:r>
                  <a:rPr lang="pt-BR" altLang="en-US" sz="2400" dirty="0" smtClean="0">
                    <a:latin typeface="Symbol" panose="05050102010706020507" charset="0"/>
                    <a:cs typeface="Symbol" panose="05050102010706020507" charset="0"/>
                    <a:sym typeface="+mn-ea"/>
                  </a:rPr>
                  <a:t>             </a:t>
                </a:r>
                <a:r>
                  <a:rPr lang="pt-BR" altLang="en-US" sz="2400" dirty="0" smtClean="0">
                    <a:latin typeface="Comic Sans MS" panose="030F0702030302020204" pitchFamily="66" charset="0"/>
                    <a:cs typeface="Comic Sans MS" panose="030F0702030302020204" pitchFamily="66" charset="0"/>
                    <a:sym typeface="+mn-ea"/>
                  </a:rPr>
                  <a:t>C</a:t>
                </a:r>
                <a:r>
                  <a:rPr lang="pt-BR" altLang="en-US" sz="2400" baseline="-25000" dirty="0" smtClean="0">
                    <a:latin typeface="Comic Sans MS" panose="030F0702030302020204" pitchFamily="66" charset="0"/>
                    <a:cs typeface="Comic Sans MS" panose="030F0702030302020204" pitchFamily="66" charset="0"/>
                    <a:sym typeface="+mn-ea"/>
                  </a:rPr>
                  <a:t>S</a:t>
                </a:r>
                <a:r>
                  <a:rPr lang="pt-BR" altLang="en-US" sz="2400" dirty="0" smtClean="0">
                    <a:latin typeface="Comic Sans MS" panose="030F0702030302020204" pitchFamily="66" charset="0"/>
                    <a:cs typeface="Comic Sans MS" panose="030F0702030302020204" pitchFamily="66" charset="0"/>
                    <a:sym typeface="+mn-ea"/>
                  </a:rPr>
                  <a:t>= 3.58 uF</a:t>
                </a:r>
                <a:endParaRPr lang="pt-BR" altLang="en-US" sz="2400" dirty="0" smtClean="0">
                  <a:latin typeface="Comic Sans MS" panose="030F0702030302020204" pitchFamily="66" charset="0"/>
                  <a:cs typeface="Comic Sans MS" panose="030F0702030302020204" pitchFamily="66" charset="0"/>
                  <a:sym typeface="+mn-ea"/>
                </a:endParaRPr>
              </a:p>
              <a:p>
                <a:pPr lvl="0" indent="396875" algn="ctr" defTabSz="914400" fontAlgn="auto">
                  <a:spcAft>
                    <a:spcPts val="600"/>
                  </a:spcAft>
                  <a:buFont typeface="Wingdings" panose="05000000000000000000" charset="0"/>
                  <a:buNone/>
                </a:pPr>
                <a:r>
                  <a:rPr lang="pt-BR" altLang="en-US" sz="2400" dirty="0" smtClean="0">
                    <a:latin typeface="Symbol" panose="05050102010706020507" charset="0"/>
                    <a:cs typeface="Symbol" panose="05050102010706020507" charset="0"/>
                    <a:sym typeface="+mn-ea"/>
                  </a:rPr>
                  <a:t>|</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r>
                          <a:rPr lang="en-US" altLang="pt-BR" sz="2400" b="1" i="1">
                            <a:solidFill>
                              <a:schemeClr val="tx1"/>
                            </a:solidFill>
                            <a:latin typeface="Cambria Math" panose="02040503050406030204" pitchFamily="18" charset="0"/>
                            <a:cs typeface="Cambria Math" panose="02040503050406030204" pitchFamily="18" charset="0"/>
                          </a:rPr>
                          <m:t>𝟓𝟐𝟎</m:t>
                        </m:r>
                        <m:r>
                          <a:rPr lang="en-US" altLang="pt-BR" sz="2400" b="1" i="1">
                            <a:solidFill>
                              <a:schemeClr val="tx1"/>
                            </a:solidFill>
                            <a:latin typeface="Cambria Math" panose="02040503050406030204" pitchFamily="18" charset="0"/>
                            <a:cs typeface="Cambria Math" panose="02040503050406030204" pitchFamily="18" charset="0"/>
                          </a:rPr>
                          <m:t>𝒌</m:t>
                        </m:r>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𝑪</m:t>
                            </m:r>
                          </m:e>
                          <m:sub>
                            <m:r>
                              <a:rPr lang="en-US" altLang="pt-BR" sz="2400" b="1" i="1">
                                <a:solidFill>
                                  <a:schemeClr val="tx1"/>
                                </a:solidFill>
                                <a:latin typeface="Cambria Math" panose="02040503050406030204" pitchFamily="18" charset="0"/>
                                <a:cs typeface="Cambria Math" panose="02040503050406030204" pitchFamily="18" charset="0"/>
                              </a:rPr>
                              <m:t>𝑪</m:t>
                            </m:r>
                            <m:r>
                              <a:rPr lang="en-US" altLang="pt-BR" sz="2400" b="1" i="1">
                                <a:solidFill>
                                  <a:schemeClr val="tx1"/>
                                </a:solidFill>
                                <a:latin typeface="Cambria Math" panose="02040503050406030204" pitchFamily="18" charset="0"/>
                                <a:cs typeface="Cambria Math" panose="02040503050406030204" pitchFamily="18" charset="0"/>
                              </a:rPr>
                              <m:t>𝟏</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 &lt;&lt;</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 </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latin typeface="Arial" panose="020B0604020202020204" pitchFamily="34" charset="0"/>
                    <a:cs typeface="Arial" panose="020B0604020202020204" pitchFamily="34" charset="0"/>
                    <a:sym typeface="+mn-ea"/>
                  </a:rPr>
                  <a:t>→     </a:t>
                </a:r>
                <a:r>
                  <a:rPr lang="pt-BR" altLang="en-US" sz="2400" dirty="0" smtClean="0">
                    <a:latin typeface="Comic Sans MS" panose="030F0702030302020204" pitchFamily="66" charset="0"/>
                    <a:cs typeface="Comic Sans MS" panose="030F0702030302020204" pitchFamily="66" charset="0"/>
                    <a:sym typeface="+mn-ea"/>
                  </a:rPr>
                  <a:t>C</a:t>
                </a:r>
                <a:r>
                  <a:rPr lang="pt-BR" altLang="en-US" sz="2400" baseline="-25000" dirty="0" smtClean="0">
                    <a:latin typeface="Comic Sans MS" panose="030F0702030302020204" pitchFamily="66" charset="0"/>
                    <a:cs typeface="Comic Sans MS" panose="030F0702030302020204" pitchFamily="66" charset="0"/>
                    <a:sym typeface="+mn-ea"/>
                  </a:rPr>
                  <a:t>C1</a:t>
                </a:r>
                <a:r>
                  <a:rPr lang="pt-BR" altLang="en-US" sz="2400" dirty="0" smtClean="0">
                    <a:latin typeface="Comic Sans MS" panose="030F0702030302020204" pitchFamily="66" charset="0"/>
                    <a:cs typeface="Comic Sans MS" panose="030F0702030302020204" pitchFamily="66" charset="0"/>
                    <a:sym typeface="+mn-ea"/>
                  </a:rPr>
                  <a:t> &gt;&gt; 0.003 uF     </a:t>
                </a:r>
                <a:r>
                  <a:rPr lang="pt-BR" altLang="en-US" sz="2400" dirty="0" smtClean="0">
                    <a:latin typeface="Arial" panose="020B0604020202020204" pitchFamily="34" charset="0"/>
                    <a:cs typeface="Arial" panose="020B0604020202020204" pitchFamily="34" charset="0"/>
                    <a:sym typeface="+mn-ea"/>
                  </a:rPr>
                  <a:t>→     </a:t>
                </a:r>
                <a:r>
                  <a:rPr lang="pt-BR" altLang="en-US" sz="2400" dirty="0" smtClean="0">
                    <a:latin typeface="Comic Sans MS" panose="030F0702030302020204" pitchFamily="66" charset="0"/>
                    <a:cs typeface="Comic Sans MS" panose="030F0702030302020204" pitchFamily="66" charset="0"/>
                    <a:sym typeface="+mn-ea"/>
                  </a:rPr>
                  <a:t>C</a:t>
                </a:r>
                <a:r>
                  <a:rPr lang="pt-BR" altLang="en-US" sz="2400" baseline="-25000" dirty="0" smtClean="0">
                    <a:latin typeface="Comic Sans MS" panose="030F0702030302020204" pitchFamily="66" charset="0"/>
                    <a:cs typeface="Comic Sans MS" panose="030F0702030302020204" pitchFamily="66" charset="0"/>
                    <a:sym typeface="+mn-ea"/>
                  </a:rPr>
                  <a:t>C1</a:t>
                </a:r>
                <a:r>
                  <a:rPr lang="pt-BR" altLang="en-US" sz="2400" dirty="0" smtClean="0">
                    <a:latin typeface="Comic Sans MS" panose="030F0702030302020204" pitchFamily="66" charset="0"/>
                    <a:cs typeface="Comic Sans MS" panose="030F0702030302020204" pitchFamily="66" charset="0"/>
                    <a:sym typeface="+mn-ea"/>
                  </a:rPr>
                  <a:t> = 0.03 uF</a:t>
                </a:r>
                <a:endParaRPr lang="pt-BR" altLang="en-US" sz="2400" dirty="0" smtClean="0">
                  <a:latin typeface="Comic Sans MS" panose="030F0702030302020204" pitchFamily="66" charset="0"/>
                  <a:cs typeface="Comic Sans MS" panose="030F0702030302020204" pitchFamily="66" charset="0"/>
                  <a:sym typeface="+mn-ea"/>
                </a:endParaRPr>
              </a:p>
              <a:p>
                <a:pPr lvl="0" indent="396875" algn="ctr" defTabSz="914400" fontAlgn="auto">
                  <a:spcAft>
                    <a:spcPts val="600"/>
                  </a:spcAft>
                  <a:buFont typeface="Wingdings" panose="05000000000000000000" charset="0"/>
                  <a:buNone/>
                </a:pPr>
                <a:r>
                  <a:rPr lang="pt-BR" altLang="en-US" sz="2400" dirty="0" smtClean="0">
                    <a:latin typeface="Symbol" panose="05050102010706020507" charset="0"/>
                    <a:cs typeface="Symbol" panose="05050102010706020507" charset="0"/>
                    <a:sym typeface="+mn-ea"/>
                  </a:rPr>
                  <a:t>|</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𝟑</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r>
                          <a:rPr lang="en-US" altLang="pt-BR" sz="2400" b="1" i="1">
                            <a:solidFill>
                              <a:schemeClr val="tx1"/>
                            </a:solidFill>
                            <a:latin typeface="Cambria Math" panose="02040503050406030204" pitchFamily="18" charset="0"/>
                            <a:cs typeface="Cambria Math" panose="02040503050406030204" pitchFamily="18" charset="0"/>
                          </a:rPr>
                          <m:t>𝟏</m:t>
                        </m:r>
                        <m:r>
                          <a:rPr lang="en-US" altLang="pt-BR" sz="2400" b="1" i="1">
                            <a:solidFill>
                              <a:schemeClr val="tx1"/>
                            </a:solidFill>
                            <a:latin typeface="Cambria Math" panose="02040503050406030204" pitchFamily="18" charset="0"/>
                            <a:cs typeface="Cambria Math" panose="02040503050406030204" pitchFamily="18" charset="0"/>
                          </a:rPr>
                          <m:t>𝟓</m:t>
                        </m:r>
                        <m:r>
                          <a:rPr lang="en-US" altLang="pt-BR" sz="2400" b="1" i="1">
                            <a:solidFill>
                              <a:schemeClr val="tx1"/>
                            </a:solidFill>
                            <a:latin typeface="Cambria Math" panose="02040503050406030204" pitchFamily="18" charset="0"/>
                            <a:cs typeface="Cambria Math" panose="02040503050406030204" pitchFamily="18" charset="0"/>
                          </a:rPr>
                          <m:t>𝒌</m:t>
                        </m:r>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𝑪</m:t>
                            </m:r>
                          </m:e>
                          <m:sub>
                            <m:r>
                              <a:rPr lang="en-US" altLang="pt-BR" sz="2400" b="1" i="1">
                                <a:solidFill>
                                  <a:schemeClr val="tx1"/>
                                </a:solidFill>
                                <a:latin typeface="Cambria Math" panose="02040503050406030204" pitchFamily="18" charset="0"/>
                                <a:cs typeface="Cambria Math" panose="02040503050406030204" pitchFamily="18" charset="0"/>
                              </a:rPr>
                              <m:t>𝑪</m:t>
                            </m:r>
                            <m:r>
                              <a:rPr lang="en-US" altLang="pt-BR" sz="2400" b="1" i="1">
                                <a:solidFill>
                                  <a:schemeClr val="tx1"/>
                                </a:solidFill>
                                <a:latin typeface="Cambria Math" panose="02040503050406030204" pitchFamily="18" charset="0"/>
                                <a:cs typeface="Cambria Math" panose="02040503050406030204" pitchFamily="18" charset="0"/>
                              </a:rPr>
                              <m:t>𝟐</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 &lt;&lt;</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latin typeface="Arial" panose="020B0604020202020204" pitchFamily="34" charset="0"/>
                    <a:cs typeface="Arial" panose="020B0604020202020204" pitchFamily="34" charset="0"/>
                    <a:sym typeface="+mn-ea"/>
                  </a:rPr>
                  <a:t>→     </a:t>
                </a:r>
                <a:r>
                  <a:rPr lang="pt-BR" altLang="en-US" sz="2400" dirty="0" smtClean="0">
                    <a:latin typeface="Comic Sans MS" panose="030F0702030302020204" pitchFamily="66" charset="0"/>
                    <a:cs typeface="Comic Sans MS" panose="030F0702030302020204" pitchFamily="66" charset="0"/>
                    <a:sym typeface="+mn-ea"/>
                  </a:rPr>
                  <a:t>C</a:t>
                </a:r>
                <a:r>
                  <a:rPr lang="pt-BR" altLang="en-US" sz="2400" baseline="-25000" dirty="0" smtClean="0">
                    <a:latin typeface="Comic Sans MS" panose="030F0702030302020204" pitchFamily="66" charset="0"/>
                    <a:cs typeface="Comic Sans MS" panose="030F0702030302020204" pitchFamily="66" charset="0"/>
                    <a:sym typeface="+mn-ea"/>
                  </a:rPr>
                  <a:t>C2</a:t>
                </a:r>
                <a:r>
                  <a:rPr lang="pt-BR" altLang="en-US" sz="2400" dirty="0" smtClean="0">
                    <a:latin typeface="Comic Sans MS" panose="030F0702030302020204" pitchFamily="66" charset="0"/>
                    <a:cs typeface="Comic Sans MS" panose="030F0702030302020204" pitchFamily="66" charset="0"/>
                    <a:sym typeface="+mn-ea"/>
                  </a:rPr>
                  <a:t> &gt;&gt; 0.106 uF     </a:t>
                </a:r>
                <a:r>
                  <a:rPr lang="pt-BR" altLang="en-US" sz="2400" dirty="0" smtClean="0">
                    <a:latin typeface="Arial" panose="020B0604020202020204" pitchFamily="34" charset="0"/>
                    <a:cs typeface="Arial" panose="020B0604020202020204" pitchFamily="34" charset="0"/>
                    <a:sym typeface="+mn-ea"/>
                  </a:rPr>
                  <a:t>→     </a:t>
                </a:r>
                <a:r>
                  <a:rPr lang="pt-BR" altLang="en-US" sz="2400" dirty="0" smtClean="0">
                    <a:latin typeface="Comic Sans MS" panose="030F0702030302020204" pitchFamily="66" charset="0"/>
                    <a:cs typeface="Comic Sans MS" panose="030F0702030302020204" pitchFamily="66" charset="0"/>
                    <a:sym typeface="+mn-ea"/>
                  </a:rPr>
                  <a:t>C</a:t>
                </a:r>
                <a:r>
                  <a:rPr lang="pt-BR" altLang="en-US" sz="2400" baseline="-25000" dirty="0" smtClean="0">
                    <a:latin typeface="Comic Sans MS" panose="030F0702030302020204" pitchFamily="66" charset="0"/>
                    <a:cs typeface="Comic Sans MS" panose="030F0702030302020204" pitchFamily="66" charset="0"/>
                    <a:sym typeface="+mn-ea"/>
                  </a:rPr>
                  <a:t>C2</a:t>
                </a:r>
                <a:r>
                  <a:rPr lang="pt-BR" altLang="en-US" sz="2400" dirty="0" smtClean="0">
                    <a:latin typeface="Comic Sans MS" panose="030F0702030302020204" pitchFamily="66" charset="0"/>
                    <a:cs typeface="Comic Sans MS" panose="030F0702030302020204" pitchFamily="66" charset="0"/>
                    <a:sym typeface="+mn-ea"/>
                  </a:rPr>
                  <a:t> = 1.06 uF</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DeTexto 14"/>
              <p:cNvSpPr txBox="1">
                <a:spLocks noRot="1" noChangeAspect="1" noMove="1" noResize="1" noEditPoints="1" noAdjustHandles="1" noChangeArrowheads="1" noChangeShapeType="1" noTextEdit="1"/>
              </p:cNvSpPr>
              <p:nvPr/>
            </p:nvSpPr>
            <p:spPr>
              <a:xfrm>
                <a:off x="453390" y="374650"/>
                <a:ext cx="11285855" cy="627507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14"/>
              <p:cNvSpPr txBox="1"/>
              <p:nvPr/>
            </p:nvSpPr>
            <p:spPr>
              <a:xfrm>
                <a:off x="453390" y="938530"/>
                <a:ext cx="11285855" cy="489648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396875" algn="l" defTabSz="914400" fontAlgn="auto">
                  <a:spcBef>
                    <a:spcPts val="600"/>
                  </a:spcBef>
                  <a:spcAft>
                    <a:spcPts val="600"/>
                  </a:spcAft>
                  <a:buFont typeface="Wingdings" panose="05000000000000000000" charset="0"/>
                  <a:buNone/>
                </a:pPr>
                <a:r>
                  <a:rPr lang="pt-BR" altLang="en-US" sz="2800" b="1">
                    <a:solidFill>
                      <a:schemeClr val="tx1"/>
                    </a:solidFill>
                    <a:latin typeface="Comic Sans MS" panose="030F0702030302020204" pitchFamily="66" charset="0"/>
                    <a:cs typeface="Comic Sans MS" panose="030F0702030302020204" pitchFamily="66" charset="0"/>
                  </a:rPr>
                  <a:t>Uma vantagem adicional de se escolher </a:t>
                </a: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800" dirty="0" smtClean="0">
                    <a:latin typeface="Symbol" panose="05050102010706020507" charset="0"/>
                    <a:cs typeface="Symbol" panose="05050102010706020507" charset="0"/>
                    <a:sym typeface="+mn-ea"/>
                  </a:rPr>
                  <a:t> </a:t>
                </a:r>
                <a:r>
                  <a:rPr lang="pt-BR" altLang="en-US" sz="2800" b="1" dirty="0" smtClean="0">
                    <a:latin typeface="Comic Sans MS" panose="030F0702030302020204" pitchFamily="66" charset="0"/>
                    <a:cs typeface="Comic Sans MS" panose="030F0702030302020204" pitchFamily="66" charset="0"/>
                    <a:sym typeface="+mn-ea"/>
                  </a:rPr>
                  <a:t>como polo dominante é que ele não depende nem de Rx, impedancia da fonte de entrada, nem de R</a:t>
                </a:r>
                <a:r>
                  <a:rPr lang="pt-BR" altLang="en-US" sz="2800" b="1" baseline="-25000" dirty="0" smtClean="0">
                    <a:latin typeface="Comic Sans MS" panose="030F0702030302020204" pitchFamily="66" charset="0"/>
                    <a:cs typeface="Comic Sans MS" panose="030F0702030302020204" pitchFamily="66" charset="0"/>
                    <a:sym typeface="+mn-ea"/>
                  </a:rPr>
                  <a:t>L</a:t>
                </a:r>
                <a:r>
                  <a:rPr lang="pt-BR" altLang="en-US" sz="2800" b="1" dirty="0" smtClean="0">
                    <a:latin typeface="Comic Sans MS" panose="030F0702030302020204" pitchFamily="66" charset="0"/>
                    <a:cs typeface="Comic Sans MS" panose="030F0702030302020204" pitchFamily="66" charset="0"/>
                    <a:sym typeface="+mn-ea"/>
                  </a:rPr>
                  <a:t>, impedancia de saída. Assim, qualquer impedancia na entrada ou carga colocada no circuito não altera significativamente a frequencia de corte inferior.</a:t>
                </a:r>
                <a:endParaRPr lang="pt-BR" altLang="en-US" sz="2800" b="1" dirty="0" smtClean="0">
                  <a:latin typeface="Comic Sans MS" panose="030F0702030302020204" pitchFamily="66" charset="0"/>
                  <a:cs typeface="Comic Sans MS" panose="030F0702030302020204" pitchFamily="66" charset="0"/>
                  <a:sym typeface="+mn-ea"/>
                </a:endParaRPr>
              </a:p>
              <a:p>
                <a:pPr lvl="0" indent="396875" algn="l" defTabSz="914400" fontAlgn="auto">
                  <a:spcBef>
                    <a:spcPts val="600"/>
                  </a:spcBef>
                  <a:spcAft>
                    <a:spcPts val="600"/>
                  </a:spcAft>
                  <a:buFont typeface="Wingdings" panose="05000000000000000000" charset="0"/>
                  <a:buNone/>
                </a:pPr>
                <a:r>
                  <a:rPr lang="pt-BR" altLang="en-US" sz="2800" b="1" dirty="0" smtClean="0">
                    <a:latin typeface="Comic Sans MS" panose="030F0702030302020204" pitchFamily="66" charset="0"/>
                    <a:cs typeface="Comic Sans MS" panose="030F0702030302020204" pitchFamily="66" charset="0"/>
                    <a:sym typeface="+mn-ea"/>
                  </a:rPr>
                  <a:t> Por outro lado, </a:t>
                </a: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800" b="1" dirty="0" smtClean="0">
                    <a:latin typeface="Comic Sans MS" panose="030F0702030302020204" pitchFamily="66" charset="0"/>
                    <a:cs typeface="Comic Sans MS" panose="030F0702030302020204" pitchFamily="66" charset="0"/>
                    <a:sym typeface="+mn-ea"/>
                  </a:rPr>
                  <a:t> depende fortemente de g</a:t>
                </a:r>
                <a:r>
                  <a:rPr lang="pt-BR" altLang="en-US" sz="2800" b="1" baseline="-25000" dirty="0" smtClean="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 que varia com o estado de polarizaçao do transistor (depende de I</a:t>
                </a:r>
                <a:r>
                  <a:rPr lang="pt-BR" altLang="en-US" sz="2800" b="1" baseline="-25000" dirty="0" smtClean="0">
                    <a:latin typeface="Comic Sans MS" panose="030F0702030302020204" pitchFamily="66" charset="0"/>
                    <a:cs typeface="Comic Sans MS" panose="030F0702030302020204" pitchFamily="66" charset="0"/>
                    <a:sym typeface="+mn-ea"/>
                  </a:rPr>
                  <a:t>D</a:t>
                </a:r>
                <a:r>
                  <a:rPr lang="pt-BR" altLang="en-US" sz="2800" b="1" dirty="0" smtClean="0">
                    <a:latin typeface="Comic Sans MS" panose="030F0702030302020204" pitchFamily="66" charset="0"/>
                    <a:cs typeface="Comic Sans MS" panose="030F0702030302020204" pitchFamily="66" charset="0"/>
                    <a:sym typeface="+mn-ea"/>
                  </a:rPr>
                  <a:t>), causando dependencia com os componentes do circuito.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DeTexto 14"/>
              <p:cNvSpPr txBox="1">
                <a:spLocks noRot="1" noChangeAspect="1" noMove="1" noResize="1" noEditPoints="1" noAdjustHandles="1" noChangeArrowheads="1" noChangeShapeType="1" noTextEdit="1"/>
              </p:cNvSpPr>
              <p:nvPr/>
            </p:nvSpPr>
            <p:spPr>
              <a:xfrm>
                <a:off x="453390" y="938530"/>
                <a:ext cx="11285855" cy="48964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Altas frequências: vamos analisar a ultima situação, com curto dos capacitores de acoplamento e </a:t>
            </a:r>
            <a:r>
              <a:rPr lang="pt-BR" sz="2400" b="1" i="1" dirty="0" smtClean="0">
                <a:solidFill>
                  <a:schemeClr val="tx1"/>
                </a:solidFill>
                <a:latin typeface="Comic Sans MS" panose="030F0702030302020204" pitchFamily="66" charset="0"/>
                <a:cs typeface="Comic Sans MS" panose="030F0702030302020204" pitchFamily="66" charset="0"/>
                <a:sym typeface="+mn-ea"/>
              </a:rPr>
              <a:t>bypass</a:t>
            </a:r>
            <a:r>
              <a:rPr lang="pt-BR" sz="2400" b="1" dirty="0" smtClean="0">
                <a:solidFill>
                  <a:schemeClr val="tx1"/>
                </a:solidFill>
                <a:latin typeface="Comic Sans MS" panose="030F0702030302020204" pitchFamily="66" charset="0"/>
                <a:cs typeface="Comic Sans MS" panose="030F0702030302020204" pitchFamily="66" charset="0"/>
                <a:sym typeface="+mn-ea"/>
              </a:rPr>
              <a:t> e os capacitores do transistores sendo considerados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47965" y="41753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37286" y="32528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54152" y="362299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578554" y="289292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256584" y="270840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67858" y="469329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531591" y="163266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72480" y="406146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72480" y="406146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24181" y="3656656"/>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28644" y="396982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67880" y="370840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67880" y="3708400"/>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433695" y="2474595"/>
            <a:ext cx="416560" cy="1487805"/>
            <a:chOff x="3114" y="6151"/>
            <a:chExt cx="656" cy="2343"/>
          </a:xfrm>
        </p:grpSpPr>
        <p:cxnSp>
          <p:nvCxnSpPr>
            <p:cNvPr id="48"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55"/>
          <p:cNvGrpSpPr/>
          <p:nvPr/>
        </p:nvGrpSpPr>
        <p:grpSpPr>
          <a:xfrm>
            <a:off x="4849495" y="3253105"/>
            <a:ext cx="434340" cy="1488440"/>
            <a:chOff x="3086" y="6151"/>
            <a:chExt cx="684" cy="2344"/>
          </a:xfrm>
        </p:grpSpPr>
        <p:cxnSp>
          <p:nvCxnSpPr>
            <p:cNvPr id="57" name="Conector Reto 69"/>
            <p:cNvCxnSpPr/>
            <p:nvPr/>
          </p:nvCxnSpPr>
          <p:spPr>
            <a:xfrm flipV="1">
              <a:off x="3086"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3" name="Grupo 72"/>
          <p:cNvGrpSpPr/>
          <p:nvPr/>
        </p:nvGrpSpPr>
        <p:grpSpPr>
          <a:xfrm>
            <a:off x="8420100" y="3253105"/>
            <a:ext cx="416560" cy="2496820"/>
            <a:chOff x="3114" y="6151"/>
            <a:chExt cx="656" cy="3932"/>
          </a:xfrm>
        </p:grpSpPr>
        <p:cxnSp>
          <p:nvCxnSpPr>
            <p:cNvPr id="7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5062220" y="398780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8583930" y="385064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301530" y="381314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834640" y="368554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25800" y="43935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35885" y="322897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23515" y="322453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844800" y="323151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009900" y="435356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111084" y="259913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42440" y="34855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416050" y="403796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17345" y="40379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593850" y="323532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369695" y="333121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952625" y="277939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662555" y="25501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692530" y="440445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65556" y="368630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62680" y="440753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18520" y="5286381"/>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58815" y="6121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58610" y="541464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58610" y="549846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43600" y="507555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27850" y="507619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37350" y="60890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27850" y="549846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56935" y="544385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cxnSp>
        <p:nvCxnSpPr>
          <p:cNvPr id="141" name="Conector Reto 90"/>
          <p:cNvCxnSpPr/>
          <p:nvPr/>
        </p:nvCxnSpPr>
        <p:spPr>
          <a:xfrm>
            <a:off x="8420100" y="57499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10069195" y="27482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10328910" y="322199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10265410" y="50279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29120" y="54984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8924925" y="2972068"/>
            <a:ext cx="1605473" cy="523607"/>
            <a:chOff x="13825" y="4525"/>
            <a:chExt cx="2257" cy="716"/>
          </a:xfrm>
        </p:grpSpPr>
        <p:cxnSp>
          <p:nvCxnSpPr>
            <p:cNvPr id="158" name="Conector Reto 44"/>
            <p:cNvCxnSpPr/>
            <p:nvPr/>
          </p:nvCxnSpPr>
          <p:spPr>
            <a:xfrm>
              <a:off x="14463" y="4883"/>
              <a:ext cx="161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583545" y="403796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894320" y="3232150"/>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30820" y="50482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21015" y="4107815"/>
            <a:ext cx="595630"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68" name="Grupo 55"/>
          <p:cNvGrpSpPr/>
          <p:nvPr/>
        </p:nvGrpSpPr>
        <p:grpSpPr>
          <a:xfrm>
            <a:off x="4289425" y="3253105"/>
            <a:ext cx="416560" cy="1487805"/>
            <a:chOff x="3114" y="6151"/>
            <a:chExt cx="656" cy="2343"/>
          </a:xfrm>
        </p:grpSpPr>
        <p:cxnSp>
          <p:nvCxnSpPr>
            <p:cNvPr id="16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74" name="Conector Reto 90"/>
          <p:cNvCxnSpPr/>
          <p:nvPr/>
        </p:nvCxnSpPr>
        <p:spPr>
          <a:xfrm>
            <a:off x="4304030" y="47523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Caixa de Texto 23"/>
          <p:cNvSpPr txBox="1"/>
          <p:nvPr/>
        </p:nvSpPr>
        <p:spPr>
          <a:xfrm>
            <a:off x="4405630" y="398970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153" name="CaixaDeTexto 47"/>
          <p:cNvSpPr txBox="1"/>
          <p:nvPr/>
        </p:nvSpPr>
        <p:spPr>
          <a:xfrm>
            <a:off x="9133840" y="251079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0" name="Caixa de Texto 23"/>
          <p:cNvSpPr txBox="1"/>
          <p:nvPr/>
        </p:nvSpPr>
        <p:spPr>
          <a:xfrm>
            <a:off x="5023485" y="25196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 name="Retângulo 77"/>
          <p:cNvSpPr/>
          <p:nvPr/>
        </p:nvSpPr>
        <p:spPr>
          <a:xfrm rot="5400000" flipH="1">
            <a:off x="6966856" y="383081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21" name="Grupo 20"/>
          <p:cNvGrpSpPr/>
          <p:nvPr/>
        </p:nvGrpSpPr>
        <p:grpSpPr>
          <a:xfrm>
            <a:off x="4236720" y="4632960"/>
            <a:ext cx="1047115" cy="1488440"/>
            <a:chOff x="6672" y="6072"/>
            <a:chExt cx="1649" cy="2344"/>
          </a:xfrm>
        </p:grpSpPr>
        <p:grpSp>
          <p:nvGrpSpPr>
            <p:cNvPr id="20" name="Grupo 19"/>
            <p:cNvGrpSpPr/>
            <p:nvPr/>
          </p:nvGrpSpPr>
          <p:grpSpPr>
            <a:xfrm>
              <a:off x="7664" y="6072"/>
              <a:ext cx="657" cy="2344"/>
              <a:chOff x="7664" y="6072"/>
              <a:chExt cx="657" cy="2344"/>
            </a:xfrm>
          </p:grpSpPr>
          <p:grpSp>
            <p:nvGrpSpPr>
              <p:cNvPr id="5" name="Grupo 55"/>
              <p:cNvGrpSpPr/>
              <p:nvPr/>
            </p:nvGrpSpPr>
            <p:grpSpPr>
              <a:xfrm>
                <a:off x="7665" y="6072"/>
                <a:ext cx="656" cy="2344"/>
                <a:chOff x="3114" y="6151"/>
                <a:chExt cx="656" cy="2344"/>
              </a:xfrm>
            </p:grpSpPr>
            <p:cxnSp>
              <p:nvCxnSpPr>
                <p:cNvPr id="7" name="Conector Reto 69"/>
                <p:cNvCxnSpPr/>
                <p:nvPr/>
              </p:nvCxnSpPr>
              <p:spPr>
                <a:xfrm flipV="1">
                  <a:off x="3114" y="7078"/>
                  <a:ext cx="656"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69"/>
                <p:cNvCxnSpPr/>
                <p:nvPr/>
              </p:nvCxnSpPr>
              <p:spPr>
                <a:xfrm flipV="1">
                  <a:off x="3114" y="6969"/>
                  <a:ext cx="656"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8" name="Conector Reto 90"/>
              <p:cNvCxnSpPr/>
              <p:nvPr/>
            </p:nvCxnSpPr>
            <p:spPr>
              <a:xfrm>
                <a:off x="7664" y="8408"/>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 name="Caixa de Texto 23"/>
            <p:cNvSpPr txBox="1"/>
            <p:nvPr/>
          </p:nvSpPr>
          <p:spPr>
            <a:xfrm>
              <a:off x="6672" y="6890"/>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SB </a:t>
              </a:r>
              <a:endParaRPr lang="pt-BR" altLang="en-US" sz="2800" dirty="0">
                <a:latin typeface="Comic Sans MS" panose="030F0702030302020204" pitchFamily="66" charset="0"/>
                <a:cs typeface="Comic Sans MS" panose="030F0702030302020204" pitchFamily="66" charset="0"/>
              </a:endParaRPr>
            </a:p>
          </p:txBody>
        </p:sp>
      </p:grpSp>
    </p:spTree>
  </p:cSld>
  <p:clrMapOvr>
    <a:masterClrMapping/>
  </p:clrMapOvr>
</p:sld>
</file>

<file path=ppt/slides/slide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6202600" y="30190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191921" y="20964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6008787" y="246666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848429" y="1736590"/>
            <a:ext cx="0" cy="684000"/>
          </a:xfrm>
          <a:prstGeom prst="line">
            <a:avLst/>
          </a:prstGeom>
          <a:ln w="22225">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rot="16200000">
            <a:off x="7786226" y="47632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6127115" y="290512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6127115" y="290512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7190361" y="1109656"/>
            <a:ext cx="0" cy="49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683279" y="281348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422515" y="250317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422515" y="2503170"/>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688330" y="1318260"/>
            <a:ext cx="416560" cy="1487805"/>
            <a:chOff x="3114" y="6151"/>
            <a:chExt cx="656" cy="2343"/>
          </a:xfrm>
        </p:grpSpPr>
        <p:cxnSp>
          <p:nvCxnSpPr>
            <p:cNvPr id="48"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55"/>
          <p:cNvGrpSpPr/>
          <p:nvPr/>
        </p:nvGrpSpPr>
        <p:grpSpPr>
          <a:xfrm>
            <a:off x="5104130" y="2096770"/>
            <a:ext cx="434340" cy="1488440"/>
            <a:chOff x="3086" y="6151"/>
            <a:chExt cx="684" cy="2344"/>
          </a:xfrm>
        </p:grpSpPr>
        <p:cxnSp>
          <p:nvCxnSpPr>
            <p:cNvPr id="57" name="Conector Reto 69"/>
            <p:cNvCxnSpPr/>
            <p:nvPr/>
          </p:nvCxnSpPr>
          <p:spPr>
            <a:xfrm flipV="1">
              <a:off x="3086"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3" name="Grupo 72"/>
          <p:cNvGrpSpPr/>
          <p:nvPr/>
        </p:nvGrpSpPr>
        <p:grpSpPr>
          <a:xfrm>
            <a:off x="8674735" y="2096770"/>
            <a:ext cx="416560" cy="1452880"/>
            <a:chOff x="3114" y="6151"/>
            <a:chExt cx="656" cy="2288"/>
          </a:xfrm>
        </p:grpSpPr>
        <p:cxnSp>
          <p:nvCxnSpPr>
            <p:cNvPr id="7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5316855" y="283146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8838565" y="269430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556165" y="265681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3089275" y="252920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480435" y="32372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3099435" y="207518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264535" y="31972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822919" y="144280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2454275" y="23291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2127885" y="288163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329180" y="28816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2305685" y="207899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2081530" y="217487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664460" y="160210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07" name="Conector Reto 78"/>
          <p:cNvCxnSpPr/>
          <p:nvPr/>
        </p:nvCxnSpPr>
        <p:spPr>
          <a:xfrm>
            <a:off x="3947165" y="324811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920191" y="252996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917315" y="325120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cxnSp>
        <p:nvCxnSpPr>
          <p:cNvPr id="130" name="Conector Reto 42"/>
          <p:cNvCxnSpPr/>
          <p:nvPr/>
        </p:nvCxnSpPr>
        <p:spPr>
          <a:xfrm>
            <a:off x="6000115" y="38950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9264015" y="16021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9524441" y="2078391"/>
            <a:ext cx="254000" cy="1476162"/>
            <a:chOff x="15542" y="6119"/>
            <a:chExt cx="357" cy="2018"/>
          </a:xfrm>
        </p:grpSpPr>
        <p:cxnSp>
          <p:nvCxnSpPr>
            <p:cNvPr id="150" name="Conector Reto 79"/>
            <p:cNvCxnSpPr/>
            <p:nvPr/>
          </p:nvCxnSpPr>
          <p:spPr>
            <a:xfrm rot="5400000" flipH="1" flipV="1">
              <a:off x="14697" y="7128"/>
              <a:ext cx="201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39"/>
          <p:cNvCxnSpPr/>
          <p:nvPr/>
        </p:nvCxnSpPr>
        <p:spPr>
          <a:xfrm>
            <a:off x="8721725" y="2080260"/>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CaixaDeTexto 47"/>
          <p:cNvSpPr txBox="1"/>
          <p:nvPr/>
        </p:nvSpPr>
        <p:spPr>
          <a:xfrm>
            <a:off x="9778365" y="289179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8148955" y="2075815"/>
            <a:ext cx="254000" cy="1476000"/>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7" name="CaixaDeTexto 47"/>
          <p:cNvSpPr txBox="1"/>
          <p:nvPr/>
        </p:nvSpPr>
        <p:spPr>
          <a:xfrm>
            <a:off x="8375650" y="2951480"/>
            <a:ext cx="715010"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68" name="Grupo 55"/>
          <p:cNvGrpSpPr/>
          <p:nvPr/>
        </p:nvGrpSpPr>
        <p:grpSpPr>
          <a:xfrm>
            <a:off x="4544060" y="2096770"/>
            <a:ext cx="416560" cy="1487805"/>
            <a:chOff x="3114" y="6151"/>
            <a:chExt cx="656" cy="2343"/>
          </a:xfrm>
        </p:grpSpPr>
        <p:cxnSp>
          <p:nvCxnSpPr>
            <p:cNvPr id="16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4608195" y="285623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170" name="Caixa de Texto 23"/>
          <p:cNvSpPr txBox="1"/>
          <p:nvPr/>
        </p:nvSpPr>
        <p:spPr>
          <a:xfrm>
            <a:off x="5396230" y="133223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79"/>
          <p:cNvCxnSpPr/>
          <p:nvPr/>
        </p:nvCxnSpPr>
        <p:spPr>
          <a:xfrm rot="5400000" flipH="1" flipV="1">
            <a:off x="5777151" y="348636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a:off x="3670300" y="16363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 de Texto 22"/>
              <p:cNvSpPr txBox="1"/>
              <p:nvPr/>
            </p:nvSpPr>
            <p:spPr>
              <a:xfrm>
                <a:off x="485140" y="3135630"/>
                <a:ext cx="257619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485140" y="3135630"/>
                <a:ext cx="2576195"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12" name="CaixaDeTexto 14"/>
          <p:cNvSpPr txBox="1"/>
          <p:nvPr/>
        </p:nvSpPr>
        <p:spPr>
          <a:xfrm>
            <a:off x="701675" y="4012565"/>
            <a:ext cx="11285855" cy="460375"/>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Vamos aplicar Thevenin para trocar a entrada por uma fonte equivalente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79"/>
          <p:cNvCxnSpPr/>
          <p:nvPr/>
        </p:nvCxnSpPr>
        <p:spPr>
          <a:xfrm rot="5400000" flipH="1" flipV="1">
            <a:off x="2850045" y="547303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0" name="Grupo 75"/>
          <p:cNvGrpSpPr/>
          <p:nvPr/>
        </p:nvGrpSpPr>
        <p:grpSpPr>
          <a:xfrm rot="5400000" flipH="1">
            <a:off x="2383155" y="5345430"/>
            <a:ext cx="1162685" cy="254000"/>
            <a:chOff x="4631625" y="3700853"/>
            <a:chExt cx="1274569" cy="255373"/>
          </a:xfrm>
        </p:grpSpPr>
        <p:cxnSp>
          <p:nvCxnSpPr>
            <p:cNvPr id="51"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3" name="Conector Reto 78"/>
          <p:cNvCxnSpPr/>
          <p:nvPr/>
        </p:nvCxnSpPr>
        <p:spPr>
          <a:xfrm>
            <a:off x="2774315" y="60534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Caixa de Texto 23"/>
          <p:cNvSpPr txBox="1"/>
          <p:nvPr/>
        </p:nvSpPr>
        <p:spPr>
          <a:xfrm>
            <a:off x="2558415" y="60134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62" name="Group 61"/>
          <p:cNvGrpSpPr/>
          <p:nvPr/>
        </p:nvGrpSpPr>
        <p:grpSpPr>
          <a:xfrm rot="16200000">
            <a:off x="2441074" y="3934753"/>
            <a:ext cx="260985" cy="1944227"/>
            <a:chOff x="15542" y="6157"/>
            <a:chExt cx="357" cy="2734"/>
          </a:xfrm>
        </p:grpSpPr>
        <p:cxnSp>
          <p:nvCxnSpPr>
            <p:cNvPr id="63" name="Conector Reto 79"/>
            <p:cNvCxnSpPr/>
            <p:nvPr/>
          </p:nvCxnSpPr>
          <p:spPr>
            <a:xfrm rot="5400000" flipH="1" flipV="1">
              <a:off x="14375" y="7524"/>
              <a:ext cx="273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9" name="CaixaDeTexto 47"/>
          <p:cNvSpPr txBox="1"/>
          <p:nvPr/>
        </p:nvSpPr>
        <p:spPr>
          <a:xfrm>
            <a:off x="1748155" y="514540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1" name="Conector Reto 37"/>
          <p:cNvCxnSpPr/>
          <p:nvPr/>
        </p:nvCxnSpPr>
        <p:spPr>
          <a:xfrm>
            <a:off x="1421765" y="56978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74"/>
          <p:cNvCxnSpPr/>
          <p:nvPr/>
        </p:nvCxnSpPr>
        <p:spPr>
          <a:xfrm>
            <a:off x="1623060" y="56978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114"/>
          <p:cNvCxnSpPr/>
          <p:nvPr/>
        </p:nvCxnSpPr>
        <p:spPr>
          <a:xfrm flipH="1" flipV="1">
            <a:off x="1599565" y="48952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12"/>
          <p:cNvGrpSpPr/>
          <p:nvPr/>
        </p:nvGrpSpPr>
        <p:grpSpPr>
          <a:xfrm rot="0">
            <a:off x="1375410" y="4991100"/>
            <a:ext cx="449580" cy="416560"/>
            <a:chOff x="9221" y="3503"/>
            <a:chExt cx="708" cy="656"/>
          </a:xfrm>
        </p:grpSpPr>
        <p:sp>
          <p:nvSpPr>
            <p:cNvPr id="10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124" name="Conector Reto 78"/>
          <p:cNvCxnSpPr/>
          <p:nvPr/>
        </p:nvCxnSpPr>
        <p:spPr>
          <a:xfrm>
            <a:off x="3241045" y="606434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6" name="Retângulo 77"/>
          <p:cNvSpPr/>
          <p:nvPr/>
        </p:nvSpPr>
        <p:spPr>
          <a:xfrm rot="5400000" flipH="1">
            <a:off x="3214071" y="534619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32" name="Caixa de Texto 23"/>
          <p:cNvSpPr txBox="1"/>
          <p:nvPr/>
        </p:nvSpPr>
        <p:spPr>
          <a:xfrm>
            <a:off x="3155950" y="60134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sp>
        <p:nvSpPr>
          <p:cNvPr id="133" name="Caixa de Texto 23"/>
          <p:cNvSpPr txBox="1"/>
          <p:nvPr/>
        </p:nvSpPr>
        <p:spPr>
          <a:xfrm>
            <a:off x="1958340" y="43776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43" name="Group 142"/>
          <p:cNvGrpSpPr/>
          <p:nvPr/>
        </p:nvGrpSpPr>
        <p:grpSpPr>
          <a:xfrm rot="16200000">
            <a:off x="7964203" y="4530737"/>
            <a:ext cx="260985" cy="1403769"/>
            <a:chOff x="15542" y="6177"/>
            <a:chExt cx="357" cy="1974"/>
          </a:xfrm>
        </p:grpSpPr>
        <p:cxnSp>
          <p:nvCxnSpPr>
            <p:cNvPr id="145" name="Conector Reto 79"/>
            <p:cNvCxnSpPr/>
            <p:nvPr/>
          </p:nvCxnSpPr>
          <p:spPr>
            <a:xfrm rot="5400000" flipH="1" flipV="1">
              <a:off x="14755" y="7164"/>
              <a:ext cx="197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47" name="CaixaDeTexto 47"/>
          <p:cNvSpPr txBox="1"/>
          <p:nvPr/>
        </p:nvSpPr>
        <p:spPr>
          <a:xfrm>
            <a:off x="7527290" y="54730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37"/>
          <p:cNvCxnSpPr/>
          <p:nvPr/>
        </p:nvCxnSpPr>
        <p:spPr>
          <a:xfrm>
            <a:off x="7200900" y="60236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74"/>
          <p:cNvCxnSpPr/>
          <p:nvPr/>
        </p:nvCxnSpPr>
        <p:spPr>
          <a:xfrm>
            <a:off x="7402195" y="6023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4" name="Conector Reto 114"/>
          <p:cNvCxnSpPr/>
          <p:nvPr/>
        </p:nvCxnSpPr>
        <p:spPr>
          <a:xfrm flipH="1" flipV="1">
            <a:off x="7378700" y="52209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5" name="Grupo 12"/>
          <p:cNvGrpSpPr/>
          <p:nvPr/>
        </p:nvGrpSpPr>
        <p:grpSpPr>
          <a:xfrm rot="0">
            <a:off x="7154545" y="5316855"/>
            <a:ext cx="449580" cy="416560"/>
            <a:chOff x="9221" y="3503"/>
            <a:chExt cx="708" cy="656"/>
          </a:xfrm>
        </p:grpSpPr>
        <p:sp>
          <p:nvSpPr>
            <p:cNvPr id="15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66" name="Caixa de Texto 23"/>
          <p:cNvSpPr txBox="1"/>
          <p:nvPr/>
        </p:nvSpPr>
        <p:spPr>
          <a:xfrm>
            <a:off x="7737475" y="47034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 </a:t>
            </a:r>
            <a:endParaRPr lang="pt-BR" altLang="en-US" sz="20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174" name="Caixa de Texto 22"/>
              <p:cNvSpPr txBox="1"/>
              <p:nvPr/>
            </p:nvSpPr>
            <p:spPr>
              <a:xfrm>
                <a:off x="9091295" y="4902835"/>
                <a:ext cx="229044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74" name="Caixa de Texto 22"/>
              <p:cNvSpPr txBox="1">
                <a:spLocks noRot="1" noChangeAspect="1" noMove="1" noResize="1" noEditPoints="1" noAdjustHandles="1" noChangeArrowheads="1" noChangeShapeType="1" noTextEdit="1"/>
              </p:cNvSpPr>
              <p:nvPr/>
            </p:nvSpPr>
            <p:spPr>
              <a:xfrm>
                <a:off x="9091295" y="4902835"/>
                <a:ext cx="2290445" cy="46037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6" name="Caixa de Texto 22"/>
              <p:cNvSpPr txBox="1"/>
              <p:nvPr/>
            </p:nvSpPr>
            <p:spPr>
              <a:xfrm>
                <a:off x="9163050" y="5473065"/>
                <a:ext cx="2576195" cy="8382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76" name="Caixa de Texto 22"/>
              <p:cNvSpPr txBox="1">
                <a:spLocks noRot="1" noChangeAspect="1" noMove="1" noResize="1" noEditPoints="1" noAdjustHandles="1" noChangeArrowheads="1" noChangeShapeType="1" noTextEdit="1"/>
              </p:cNvSpPr>
              <p:nvPr/>
            </p:nvSpPr>
            <p:spPr>
              <a:xfrm>
                <a:off x="9163050" y="5473065"/>
                <a:ext cx="2576195" cy="838200"/>
              </a:xfrm>
              <a:prstGeom prst="rect">
                <a:avLst/>
              </a:prstGeom>
              <a:blipFill rotWithShape="1">
                <a:blip r:embed="rId5"/>
                <a:stretch>
                  <a:fillRect/>
                </a:stretch>
              </a:blipFill>
            </p:spPr>
            <p:txBody>
              <a:bodyPr/>
              <a:lstStyle/>
              <a:p>
                <a:r>
                  <a:rPr lang="pt-BR" altLang="en-US">
                    <a:noFill/>
                  </a:rPr>
                  <a:t> </a:t>
                </a:r>
              </a:p>
            </p:txBody>
          </p:sp>
        </mc:Fallback>
      </mc:AlternateContent>
      <p:sp>
        <p:nvSpPr>
          <p:cNvPr id="177" name="Seta para a direita 55"/>
          <p:cNvSpPr/>
          <p:nvPr/>
        </p:nvSpPr>
        <p:spPr>
          <a:xfrm>
            <a:off x="4924425" y="545719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471035" y="4891405"/>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Thevenin</a:t>
            </a:r>
            <a:endParaRPr lang="pt-BR" altLang="en-US" sz="2800" baseline="-25000" dirty="0">
              <a:latin typeface="Comic Sans MS" panose="030F0702030302020204" pitchFamily="66" charset="0"/>
              <a:cs typeface="Comic Sans MS" panose="030F0702030302020204" pitchFamily="66" charset="0"/>
            </a:endParaRPr>
          </a:p>
        </p:txBody>
      </p:sp>
      <p:sp>
        <p:nvSpPr>
          <p:cNvPr id="14" name="Retângulo 77"/>
          <p:cNvSpPr/>
          <p:nvPr/>
        </p:nvSpPr>
        <p:spPr>
          <a:xfrm rot="5400000" flipH="1">
            <a:off x="7221491" y="260716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7" name="Conector Reto 6"/>
          <p:cNvCxnSpPr/>
          <p:nvPr/>
        </p:nvCxnSpPr>
        <p:spPr>
          <a:xfrm>
            <a:off x="2818130" y="296862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a:off x="2818130" y="204787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575956" y="421827"/>
            <a:ext cx="11040155" cy="645160"/>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Teorema de Thevenin</a:t>
            </a:r>
            <a:endParaRPr lang="pt-BR" altLang="en-US" sz="36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Retângulo arredondado 2"/>
          <p:cNvSpPr/>
          <p:nvPr/>
        </p:nvSpPr>
        <p:spPr>
          <a:xfrm>
            <a:off x="1135380" y="1666875"/>
            <a:ext cx="2079625" cy="1586243"/>
          </a:xfrm>
          <a:prstGeom prst="roundRect">
            <a:avLst/>
          </a:prstGeom>
          <a:solidFill>
            <a:schemeClr val="accent4">
              <a:lumMod val="40000"/>
              <a:lumOff val="60000"/>
            </a:schemeClr>
          </a:solidFill>
          <a:ln>
            <a:solidFill>
              <a:schemeClr val="accent4">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p>
            <a:pPr algn="ctr"/>
            <a:r>
              <a:rPr lang="pt-BR" altLang="en-US" sz="4800" b="1">
                <a:solidFill>
                  <a:schemeClr val="tx1"/>
                </a:solidFill>
              </a:rPr>
              <a:t>N</a:t>
            </a:r>
            <a:endParaRPr lang="pt-BR" altLang="en-US" sz="4800" b="1">
              <a:solidFill>
                <a:schemeClr val="tx1"/>
              </a:solidFill>
            </a:endParaRPr>
          </a:p>
        </p:txBody>
      </p:sp>
      <p:sp>
        <p:nvSpPr>
          <p:cNvPr id="8" name="Forma livre 7"/>
          <p:cNvSpPr/>
          <p:nvPr/>
        </p:nvSpPr>
        <p:spPr>
          <a:xfrm>
            <a:off x="4072255" y="2079625"/>
            <a:ext cx="204470" cy="873125"/>
          </a:xfrm>
          <a:custGeom>
            <a:avLst/>
            <a:gdLst>
              <a:gd name="connisteX0" fmla="*/ 15875 w 204247"/>
              <a:gd name="connsiteY0" fmla="*/ 873125 h 873125"/>
              <a:gd name="connisteX1" fmla="*/ 158750 w 204247"/>
              <a:gd name="connsiteY1" fmla="*/ 635000 h 873125"/>
              <a:gd name="connisteX2" fmla="*/ 190500 w 204247"/>
              <a:gd name="connsiteY2" fmla="*/ 254000 h 873125"/>
              <a:gd name="connisteX3" fmla="*/ 0 w 204247"/>
              <a:gd name="connsiteY3" fmla="*/ 0 h 873125"/>
            </a:gdLst>
            <a:ahLst/>
            <a:cxnLst>
              <a:cxn ang="0">
                <a:pos x="connisteX0" y="connsiteY0"/>
              </a:cxn>
              <a:cxn ang="0">
                <a:pos x="connisteX1" y="connsiteY1"/>
              </a:cxn>
              <a:cxn ang="0">
                <a:pos x="connisteX2" y="connsiteY2"/>
              </a:cxn>
              <a:cxn ang="0">
                <a:pos x="connisteX3" y="connsiteY3"/>
              </a:cxn>
            </a:cxnLst>
            <a:rect l="l" t="t" r="r" b="b"/>
            <a:pathLst>
              <a:path w="204247" h="873125">
                <a:moveTo>
                  <a:pt x="15875" y="873125"/>
                </a:moveTo>
                <a:cubicBezTo>
                  <a:pt x="43815" y="833120"/>
                  <a:pt x="123825" y="758825"/>
                  <a:pt x="158750" y="635000"/>
                </a:cubicBezTo>
                <a:cubicBezTo>
                  <a:pt x="193675" y="511175"/>
                  <a:pt x="222250" y="381000"/>
                  <a:pt x="190500" y="254000"/>
                </a:cubicBezTo>
                <a:cubicBezTo>
                  <a:pt x="158750" y="127000"/>
                  <a:pt x="38735" y="43180"/>
                  <a:pt x="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2" name="Caixa de Texto 23"/>
          <p:cNvSpPr txBox="1"/>
          <p:nvPr/>
        </p:nvSpPr>
        <p:spPr>
          <a:xfrm>
            <a:off x="3337560" y="2255520"/>
            <a:ext cx="93916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Vo</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cxnSp>
        <p:nvCxnSpPr>
          <p:cNvPr id="9" name="Conector Reto 8"/>
          <p:cNvCxnSpPr/>
          <p:nvPr/>
        </p:nvCxnSpPr>
        <p:spPr>
          <a:xfrm>
            <a:off x="9475470" y="296862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506585" y="204787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sp>
        <p:nvSpPr>
          <p:cNvPr id="11" name="Retângulo arredondado 10"/>
          <p:cNvSpPr/>
          <p:nvPr/>
        </p:nvSpPr>
        <p:spPr>
          <a:xfrm>
            <a:off x="7426960" y="1666875"/>
            <a:ext cx="2079625" cy="1586243"/>
          </a:xfrm>
          <a:prstGeom prst="roundRect">
            <a:avLst/>
          </a:prstGeom>
          <a:solidFill>
            <a:schemeClr val="accent4">
              <a:lumMod val="40000"/>
              <a:lumOff val="60000"/>
            </a:schemeClr>
          </a:solidFill>
          <a:ln>
            <a:solidFill>
              <a:schemeClr val="accent4">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p>
            <a:pPr algn="ctr"/>
            <a:r>
              <a:rPr lang="pt-BR" altLang="en-US" sz="4800" b="1">
                <a:solidFill>
                  <a:schemeClr val="tx1"/>
                </a:solidFill>
              </a:rPr>
              <a:t>N</a:t>
            </a:r>
            <a:r>
              <a:rPr lang="pt-BR" altLang="en-US" sz="4800" b="1" baseline="-25000">
                <a:solidFill>
                  <a:schemeClr val="tx1"/>
                </a:solidFill>
              </a:rPr>
              <a:t>0</a:t>
            </a:r>
            <a:endParaRPr lang="pt-BR" altLang="en-US" sz="4800" b="1" baseline="-25000">
              <a:solidFill>
                <a:schemeClr val="tx1"/>
              </a:solidFill>
            </a:endParaRPr>
          </a:p>
        </p:txBody>
      </p:sp>
      <p:sp>
        <p:nvSpPr>
          <p:cNvPr id="13" name="Caixa de Texto 23"/>
          <p:cNvSpPr txBox="1"/>
          <p:nvPr/>
        </p:nvSpPr>
        <p:spPr>
          <a:xfrm>
            <a:off x="9568815" y="1264920"/>
            <a:ext cx="93916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Vo</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4" name="Elipse 13"/>
          <p:cNvSpPr/>
          <p:nvPr/>
        </p:nvSpPr>
        <p:spPr>
          <a:xfrm>
            <a:off x="9768840" y="1786890"/>
            <a:ext cx="539750" cy="508635"/>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Caixa de Texto 14"/>
          <p:cNvSpPr txBox="1"/>
          <p:nvPr/>
        </p:nvSpPr>
        <p:spPr>
          <a:xfrm>
            <a:off x="10009505" y="1814830"/>
            <a:ext cx="285750" cy="398780"/>
          </a:xfrm>
          <a:prstGeom prst="rect">
            <a:avLst/>
          </a:prstGeom>
          <a:noFill/>
        </p:spPr>
        <p:txBody>
          <a:bodyPr wrap="square" rtlCol="0">
            <a:spAutoFit/>
          </a:bodyPr>
          <a:p>
            <a:r>
              <a:rPr lang="pt-BR" altLang="en-US" sz="2000" b="1"/>
              <a:t>+</a:t>
            </a:r>
            <a:endParaRPr lang="pt-BR" altLang="en-US" sz="2000" b="1"/>
          </a:p>
        </p:txBody>
      </p:sp>
      <p:sp>
        <p:nvSpPr>
          <p:cNvPr id="35" name="CaixaDeTexto 45"/>
          <p:cNvSpPr txBox="1"/>
          <p:nvPr/>
        </p:nvSpPr>
        <p:spPr>
          <a:xfrm>
            <a:off x="575945" y="3984625"/>
            <a:ext cx="4547870" cy="2061210"/>
          </a:xfrm>
          <a:prstGeom prst="rect">
            <a:avLst/>
          </a:prstGeom>
          <a:noFill/>
        </p:spPr>
        <p:txBody>
          <a:bodyPr wrap="square" rtlCol="0">
            <a:spAutoFit/>
          </a:bodyPr>
          <a:p>
            <a:pPr indent="0">
              <a:spcBef>
                <a:spcPts val="600"/>
              </a:spcBef>
              <a:spcAft>
                <a:spcPts val="600"/>
              </a:spcAft>
              <a:buFont typeface="+mj-lt"/>
              <a:buNone/>
            </a:pPr>
            <a:r>
              <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rede com R, C, L, Mutuas, geradores vinculados e fontes independentes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6" name="CaixaDeTexto 45"/>
          <p:cNvSpPr txBox="1"/>
          <p:nvPr/>
        </p:nvSpPr>
        <p:spPr>
          <a:xfrm>
            <a:off x="5914390" y="3873500"/>
            <a:ext cx="6035675" cy="2553335"/>
          </a:xfrm>
          <a:prstGeom prst="rect">
            <a:avLst/>
          </a:prstGeom>
          <a:noFill/>
        </p:spPr>
        <p:txBody>
          <a:bodyPr wrap="square" rtlCol="0">
            <a:spAutoFit/>
          </a:bodyPr>
          <a:p>
            <a:pPr indent="0">
              <a:spcBef>
                <a:spcPts val="600"/>
              </a:spcBef>
              <a:spcAft>
                <a:spcPts val="600"/>
              </a:spcAft>
              <a:buFont typeface="+mj-lt"/>
              <a:buNone/>
            </a:pPr>
            <a:r>
              <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rede obtida a partir de N, inativando os geradores independentes (fonte de tensão é curto, fonte de corrente é aberto)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7" name="CaixaDeTexto 56"/>
          <p:cNvSpPr txBox="1"/>
          <p:nvPr/>
        </p:nvSpPr>
        <p:spPr>
          <a:xfrm>
            <a:off x="4233193" y="3195475"/>
            <a:ext cx="3060918" cy="584775"/>
          </a:xfrm>
          <a:prstGeom prst="rect">
            <a:avLst/>
          </a:prstGeom>
          <a:noFill/>
          <a:ln w="34925">
            <a:solidFill>
              <a:srgbClr val="FFFF00"/>
            </a:solidFill>
          </a:ln>
        </p:spPr>
        <p:txBody>
          <a:bodyPr wrap="square" rtlCol="0">
            <a:spAutoFit/>
          </a:bodyPr>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77" name="Seta para a direita 55"/>
          <p:cNvSpPr/>
          <p:nvPr/>
        </p:nvSpPr>
        <p:spPr>
          <a:xfrm>
            <a:off x="5250815" y="204787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4" name="Conector Reto 74"/>
          <p:cNvCxnSpPr/>
          <p:nvPr/>
        </p:nvCxnSpPr>
        <p:spPr>
          <a:xfrm>
            <a:off x="5422185" y="31453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4"/>
          <p:cNvCxnSpPr/>
          <p:nvPr/>
        </p:nvCxnSpPr>
        <p:spPr>
          <a:xfrm flipV="1">
            <a:off x="5411506" y="22228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 name="Grupo 7"/>
          <p:cNvGrpSpPr/>
          <p:nvPr/>
        </p:nvGrpSpPr>
        <p:grpSpPr>
          <a:xfrm>
            <a:off x="5228372" y="2593028"/>
            <a:ext cx="387626" cy="552342"/>
            <a:chOff x="7555792" y="2647951"/>
            <a:chExt cx="387626" cy="552342"/>
          </a:xfrm>
          <a:solidFill>
            <a:srgbClr val="00B0F0">
              <a:alpha val="97000"/>
            </a:srgbClr>
          </a:solidFill>
        </p:grpSpPr>
        <p:sp>
          <p:nvSpPr>
            <p:cNvPr id="18"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5"/>
          <p:cNvCxnSpPr/>
          <p:nvPr/>
        </p:nvCxnSpPr>
        <p:spPr>
          <a:xfrm rot="5400000" flipH="1">
            <a:off x="4189934" y="1864860"/>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57"/>
          <p:cNvCxnSpPr/>
          <p:nvPr/>
        </p:nvCxnSpPr>
        <p:spPr>
          <a:xfrm rot="16200000">
            <a:off x="7005811" y="60269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6"/>
              <p:cNvSpPr txBox="1"/>
              <p:nvPr/>
            </p:nvSpPr>
            <p:spPr>
              <a:xfrm>
                <a:off x="5346700" y="303149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2" name="Caixa de Texto 26"/>
              <p:cNvSpPr txBox="1">
                <a:spLocks noRot="1" noChangeAspect="1" noMove="1" noResize="1" noEditPoints="1" noAdjustHandles="1" noChangeArrowheads="1" noChangeShapeType="1" noTextEdit="1"/>
              </p:cNvSpPr>
              <p:nvPr/>
            </p:nvSpPr>
            <p:spPr>
              <a:xfrm>
                <a:off x="5346700" y="303149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3" name="Conector Reto 43"/>
          <p:cNvCxnSpPr/>
          <p:nvPr/>
        </p:nvCxnSpPr>
        <p:spPr>
          <a:xfrm rot="16200000">
            <a:off x="6405281" y="1240686"/>
            <a:ext cx="0" cy="48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4" name="Conector Reto 79"/>
          <p:cNvCxnSpPr/>
          <p:nvPr/>
        </p:nvCxnSpPr>
        <p:spPr>
          <a:xfrm rot="5400000" flipH="1" flipV="1">
            <a:off x="5902864" y="293985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6" name="Caixa de Texto 46"/>
              <p:cNvSpPr txBox="1"/>
              <p:nvPr/>
            </p:nvSpPr>
            <p:spPr>
              <a:xfrm>
                <a:off x="6658610" y="2550795"/>
                <a:ext cx="843280"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6" name="Caixa de Texto 46"/>
              <p:cNvSpPr txBox="1">
                <a:spLocks noRot="1" noChangeAspect="1" noMove="1" noResize="1" noEditPoints="1" noAdjustHandles="1" noChangeArrowheads="1" noChangeShapeType="1" noTextEdit="1"/>
              </p:cNvSpPr>
              <p:nvPr/>
            </p:nvSpPr>
            <p:spPr>
              <a:xfrm>
                <a:off x="6658610" y="2550795"/>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28" name="Grupo 124"/>
          <p:cNvGrpSpPr/>
          <p:nvPr/>
        </p:nvGrpSpPr>
        <p:grpSpPr>
          <a:xfrm rot="16200000">
            <a:off x="4908233" y="1430973"/>
            <a:ext cx="416560" cy="1488440"/>
            <a:chOff x="3114" y="6151"/>
            <a:chExt cx="656" cy="2344"/>
          </a:xfrm>
        </p:grpSpPr>
        <p:cxnSp>
          <p:nvCxnSpPr>
            <p:cNvPr id="2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0" name="Conector Reto 126"/>
            <p:cNvCxnSpPr/>
            <p:nvPr/>
          </p:nvCxnSpPr>
          <p:spPr>
            <a:xfrm>
              <a:off x="3393"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3" name="Grupo 55"/>
          <p:cNvGrpSpPr/>
          <p:nvPr/>
        </p:nvGrpSpPr>
        <p:grpSpPr>
          <a:xfrm>
            <a:off x="4323715" y="2209800"/>
            <a:ext cx="421005" cy="1488440"/>
            <a:chOff x="3086" y="6151"/>
            <a:chExt cx="663" cy="2344"/>
          </a:xfrm>
        </p:grpSpPr>
        <p:cxnSp>
          <p:nvCxnSpPr>
            <p:cNvPr id="34" name="Conector Reto 69"/>
            <p:cNvCxnSpPr/>
            <p:nvPr/>
          </p:nvCxnSpPr>
          <p:spPr>
            <a:xfrm flipV="1">
              <a:off x="3086"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69"/>
            <p:cNvCxnSpPr/>
            <p:nvPr/>
          </p:nvCxnSpPr>
          <p:spPr>
            <a:xfrm flipV="1">
              <a:off x="3093"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8" name="Grupo 72"/>
          <p:cNvGrpSpPr/>
          <p:nvPr/>
        </p:nvGrpSpPr>
        <p:grpSpPr>
          <a:xfrm>
            <a:off x="7894320" y="2223135"/>
            <a:ext cx="416560" cy="1452880"/>
            <a:chOff x="3114" y="6151"/>
            <a:chExt cx="656" cy="2288"/>
          </a:xfrm>
        </p:grpSpPr>
        <p:cxnSp>
          <p:nvCxnSpPr>
            <p:cNvPr id="3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43" name="Caixa de Texto 23"/>
          <p:cNvSpPr txBox="1"/>
          <p:nvPr/>
        </p:nvSpPr>
        <p:spPr>
          <a:xfrm>
            <a:off x="4497705" y="282067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8058150" y="282067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55" name="Conector Reto 92"/>
          <p:cNvCxnSpPr/>
          <p:nvPr/>
        </p:nvCxnSpPr>
        <p:spPr>
          <a:xfrm>
            <a:off x="2359660" y="220154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Retângulo 77"/>
          <p:cNvSpPr/>
          <p:nvPr/>
        </p:nvSpPr>
        <p:spPr>
          <a:xfrm flipH="1">
            <a:off x="2833370" y="208661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6" name="CaixaDeTexto 47"/>
          <p:cNvSpPr txBox="1"/>
          <p:nvPr/>
        </p:nvSpPr>
        <p:spPr>
          <a:xfrm>
            <a:off x="2517140" y="245554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7" name="Conector Reto 37"/>
          <p:cNvCxnSpPr/>
          <p:nvPr/>
        </p:nvCxnSpPr>
        <p:spPr>
          <a:xfrm>
            <a:off x="2190750" y="300799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74"/>
          <p:cNvCxnSpPr/>
          <p:nvPr/>
        </p:nvCxnSpPr>
        <p:spPr>
          <a:xfrm>
            <a:off x="2392045" y="3007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9" name="Conector Reto 114"/>
          <p:cNvCxnSpPr/>
          <p:nvPr/>
        </p:nvCxnSpPr>
        <p:spPr>
          <a:xfrm flipH="1" flipV="1">
            <a:off x="2368550" y="220535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0" name="Grupo 12"/>
          <p:cNvGrpSpPr/>
          <p:nvPr/>
        </p:nvGrpSpPr>
        <p:grpSpPr>
          <a:xfrm rot="0">
            <a:off x="2144395" y="2301240"/>
            <a:ext cx="449580" cy="416560"/>
            <a:chOff x="9221" y="3503"/>
            <a:chExt cx="708" cy="656"/>
          </a:xfrm>
        </p:grpSpPr>
        <p:sp>
          <p:nvSpPr>
            <p:cNvPr id="7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8" name="Caixa de Texto 23"/>
          <p:cNvSpPr txBox="1"/>
          <p:nvPr/>
        </p:nvSpPr>
        <p:spPr>
          <a:xfrm>
            <a:off x="2727325" y="16878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90" name="CaixaDeTexto 47"/>
          <p:cNvSpPr txBox="1"/>
          <p:nvPr/>
        </p:nvSpPr>
        <p:spPr>
          <a:xfrm>
            <a:off x="8500110" y="16878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10" name="Group 109"/>
          <p:cNvGrpSpPr/>
          <p:nvPr/>
        </p:nvGrpSpPr>
        <p:grpSpPr>
          <a:xfrm rot="0">
            <a:off x="8771774" y="2201449"/>
            <a:ext cx="216291" cy="1476162"/>
            <a:chOff x="15581" y="5657"/>
            <a:chExt cx="304" cy="2018"/>
          </a:xfrm>
        </p:grpSpPr>
        <p:cxnSp>
          <p:nvCxnSpPr>
            <p:cNvPr id="111" name="Conector Reto 79"/>
            <p:cNvCxnSpPr/>
            <p:nvPr/>
          </p:nvCxnSpPr>
          <p:spPr>
            <a:xfrm rot="5400000" flipH="1" flipV="1">
              <a:off x="14697" y="6666"/>
              <a:ext cx="201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2" name="Retângulo 77"/>
            <p:cNvSpPr/>
            <p:nvPr/>
          </p:nvSpPr>
          <p:spPr>
            <a:xfrm rot="5400000" flipH="1">
              <a:off x="15462" y="6496"/>
              <a:ext cx="541" cy="304"/>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3" name="Conector Reto 39"/>
          <p:cNvCxnSpPr/>
          <p:nvPr/>
        </p:nvCxnSpPr>
        <p:spPr>
          <a:xfrm>
            <a:off x="7998460" y="2204720"/>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CaixaDeTexto 47"/>
          <p:cNvSpPr txBox="1"/>
          <p:nvPr/>
        </p:nvSpPr>
        <p:spPr>
          <a:xfrm>
            <a:off x="8987790" y="291465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15" name="Group 114"/>
          <p:cNvGrpSpPr/>
          <p:nvPr/>
        </p:nvGrpSpPr>
        <p:grpSpPr>
          <a:xfrm rot="0">
            <a:off x="7396999" y="2202180"/>
            <a:ext cx="216291" cy="1476000"/>
            <a:chOff x="15581" y="5658"/>
            <a:chExt cx="304" cy="2494"/>
          </a:xfrm>
        </p:grpSpPr>
        <p:cxnSp>
          <p:nvCxnSpPr>
            <p:cNvPr id="116"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7" name="Retângulo 77"/>
            <p:cNvSpPr/>
            <p:nvPr/>
          </p:nvSpPr>
          <p:spPr>
            <a:xfrm rot="5400000" flipH="1">
              <a:off x="15436" y="6667"/>
              <a:ext cx="594" cy="304"/>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8" name="CaixaDeTexto 47"/>
          <p:cNvSpPr txBox="1"/>
          <p:nvPr/>
        </p:nvSpPr>
        <p:spPr>
          <a:xfrm>
            <a:off x="7507605" y="2957830"/>
            <a:ext cx="66357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19" name="Grupo 55"/>
          <p:cNvGrpSpPr/>
          <p:nvPr/>
        </p:nvGrpSpPr>
        <p:grpSpPr>
          <a:xfrm>
            <a:off x="3763645" y="2209800"/>
            <a:ext cx="416560" cy="1487805"/>
            <a:chOff x="3114" y="6151"/>
            <a:chExt cx="656" cy="2343"/>
          </a:xfrm>
        </p:grpSpPr>
        <p:cxnSp>
          <p:nvCxnSpPr>
            <p:cNvPr id="12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39" name="Caixa de Texto 23"/>
          <p:cNvSpPr txBox="1"/>
          <p:nvPr/>
        </p:nvSpPr>
        <p:spPr>
          <a:xfrm>
            <a:off x="3279140" y="28117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cxnSp>
        <p:nvCxnSpPr>
          <p:cNvPr id="140" name="Conector Reto 79"/>
          <p:cNvCxnSpPr/>
          <p:nvPr/>
        </p:nvCxnSpPr>
        <p:spPr>
          <a:xfrm rot="5400000" flipH="1" flipV="1">
            <a:off x="4996736" y="361273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2" name="CaixaDeTexto 47"/>
          <p:cNvSpPr txBox="1"/>
          <p:nvPr/>
        </p:nvSpPr>
        <p:spPr>
          <a:xfrm>
            <a:off x="3512185" y="17233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4" name="Caixa de Texto 23"/>
          <p:cNvSpPr txBox="1"/>
          <p:nvPr/>
        </p:nvSpPr>
        <p:spPr>
          <a:xfrm>
            <a:off x="4643120" y="145859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cxnSp>
        <p:nvCxnSpPr>
          <p:cNvPr id="134" name="Conector Reto 42"/>
          <p:cNvCxnSpPr/>
          <p:nvPr/>
        </p:nvCxnSpPr>
        <p:spPr>
          <a:xfrm>
            <a:off x="5240655" y="40265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5" name="Caixa de Texto 22"/>
              <p:cNvSpPr txBox="1"/>
              <p:nvPr/>
            </p:nvSpPr>
            <p:spPr>
              <a:xfrm>
                <a:off x="453390" y="3251200"/>
                <a:ext cx="248793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35" name="Caixa de Texto 22"/>
              <p:cNvSpPr txBox="1">
                <a:spLocks noRot="1" noChangeAspect="1" noMove="1" noResize="1" noEditPoints="1" noAdjustHandles="1" noChangeArrowheads="1" noChangeShapeType="1" noTextEdit="1"/>
              </p:cNvSpPr>
              <p:nvPr/>
            </p:nvSpPr>
            <p:spPr>
              <a:xfrm>
                <a:off x="453390" y="3251200"/>
                <a:ext cx="2487930" cy="46037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6" name="Caixa de Texto 5"/>
              <p:cNvSpPr txBox="1"/>
              <p:nvPr/>
            </p:nvSpPr>
            <p:spPr>
              <a:xfrm>
                <a:off x="1231265" y="4276725"/>
                <a:ext cx="5857875" cy="8509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6" name="Caixa de Texto 5"/>
              <p:cNvSpPr txBox="1">
                <a:spLocks noRot="1" noChangeAspect="1" noMove="1" noResize="1" noEditPoints="1" noAdjustHandles="1" noChangeArrowheads="1" noChangeShapeType="1" noTextEdit="1"/>
              </p:cNvSpPr>
              <p:nvPr/>
            </p:nvSpPr>
            <p:spPr>
              <a:xfrm>
                <a:off x="1231265" y="4276725"/>
                <a:ext cx="5857875" cy="850900"/>
              </a:xfrm>
              <a:prstGeom prst="rect">
                <a:avLst/>
              </a:prstGeom>
              <a:blipFill rotWithShape="1">
                <a:blip r:embed="rId4"/>
                <a:stretch>
                  <a:fillRect t="-3582"/>
                </a:stretch>
              </a:blipFill>
              <a:ln w="38100">
                <a:noFill/>
              </a:ln>
            </p:spPr>
            <p:txBody>
              <a:bodyPr/>
              <a:lstStyle/>
              <a:p>
                <a:r>
                  <a:rPr lang="pt-BR" altLang="en-US">
                    <a:noFill/>
                  </a:rPr>
                  <a:t> </a:t>
                </a:r>
              </a:p>
            </p:txBody>
          </p:sp>
        </mc:Fallback>
      </mc:AlternateContent>
      <p:sp>
        <p:nvSpPr>
          <p:cNvPr id="137" name="Freeform 136"/>
          <p:cNvSpPr/>
          <p:nvPr/>
        </p:nvSpPr>
        <p:spPr>
          <a:xfrm>
            <a:off x="2581910" y="2291080"/>
            <a:ext cx="1758950" cy="1936750"/>
          </a:xfrm>
          <a:custGeom>
            <a:avLst/>
            <a:gdLst>
              <a:gd name="connisteX0" fmla="*/ 1968500 w 1968500"/>
              <a:gd name="connsiteY0" fmla="*/ 0 h 1936750"/>
              <a:gd name="connisteX1" fmla="*/ 1185545 w 1968500"/>
              <a:gd name="connsiteY1" fmla="*/ 423545 h 1936750"/>
              <a:gd name="connisteX2" fmla="*/ 1365250 w 1968500"/>
              <a:gd name="connsiteY2" fmla="*/ 1036955 h 1936750"/>
              <a:gd name="connisteX3" fmla="*/ 0 w 1968500"/>
              <a:gd name="connsiteY3" fmla="*/ 1936750 h 1936750"/>
            </a:gdLst>
            <a:ahLst/>
            <a:cxnLst>
              <a:cxn ang="0">
                <a:pos x="connisteX0" y="connsiteY0"/>
              </a:cxn>
              <a:cxn ang="0">
                <a:pos x="connisteX1" y="connsiteY1"/>
              </a:cxn>
              <a:cxn ang="0">
                <a:pos x="connisteX2" y="connsiteY2"/>
              </a:cxn>
              <a:cxn ang="0">
                <a:pos x="connisteX3" y="connsiteY3"/>
              </a:cxn>
            </a:cxnLst>
            <a:rect l="l" t="t" r="r" b="b"/>
            <a:pathLst>
              <a:path w="1968500" h="1936750">
                <a:moveTo>
                  <a:pt x="1968500" y="0"/>
                </a:moveTo>
                <a:cubicBezTo>
                  <a:pt x="1808480" y="72390"/>
                  <a:pt x="1306195" y="215900"/>
                  <a:pt x="1185545" y="423545"/>
                </a:cubicBezTo>
                <a:cubicBezTo>
                  <a:pt x="1064895" y="631190"/>
                  <a:pt x="1602105" y="734060"/>
                  <a:pt x="1365250" y="1036955"/>
                </a:cubicBezTo>
                <a:cubicBezTo>
                  <a:pt x="1128395" y="1339850"/>
                  <a:pt x="276860" y="1769110"/>
                  <a:pt x="0" y="193675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38" name="Caixa de Texto 5"/>
              <p:cNvSpPr txBox="1"/>
              <p:nvPr/>
            </p:nvSpPr>
            <p:spPr>
              <a:xfrm>
                <a:off x="1231265" y="5282565"/>
                <a:ext cx="638238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8" name="Caixa de Texto 5"/>
              <p:cNvSpPr txBox="1">
                <a:spLocks noRot="1" noChangeAspect="1" noMove="1" noResize="1" noEditPoints="1" noAdjustHandles="1" noChangeArrowheads="1" noChangeShapeType="1" noTextEdit="1"/>
              </p:cNvSpPr>
              <p:nvPr/>
            </p:nvSpPr>
            <p:spPr>
              <a:xfrm>
                <a:off x="1231265" y="5282565"/>
                <a:ext cx="6382385" cy="840740"/>
              </a:xfrm>
              <a:prstGeom prst="rect">
                <a:avLst/>
              </a:prstGeom>
              <a:blipFill rotWithShape="1">
                <a:blip r:embed="rId5"/>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1" name="Caixa de Texto 22"/>
              <p:cNvSpPr txBox="1"/>
              <p:nvPr/>
            </p:nvSpPr>
            <p:spPr>
              <a:xfrm>
                <a:off x="8436610" y="3767455"/>
                <a:ext cx="3302635" cy="4680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𝐷</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41" name="Caixa de Texto 22"/>
              <p:cNvSpPr txBox="1">
                <a:spLocks noRot="1" noChangeAspect="1" noMove="1" noResize="1" noEditPoints="1" noAdjustHandles="1" noChangeArrowheads="1" noChangeShapeType="1" noTextEdit="1"/>
              </p:cNvSpPr>
              <p:nvPr/>
            </p:nvSpPr>
            <p:spPr>
              <a:xfrm>
                <a:off x="8436610" y="3767455"/>
                <a:ext cx="3302635" cy="468000"/>
              </a:xfrm>
              <a:prstGeom prst="rect">
                <a:avLst/>
              </a:prstGeom>
              <a:blipFill rotWithShape="1">
                <a:blip r:embed="rId6"/>
                <a:stretch>
                  <a:fillRect b="-949"/>
                </a:stretch>
              </a:blipFill>
            </p:spPr>
            <p:txBody>
              <a:bodyPr/>
              <a:lstStyle/>
              <a:p>
                <a:r>
                  <a:rPr lang="pt-BR" altLang="en-US">
                    <a:noFill/>
                  </a:rPr>
                  <a:t> </a:t>
                </a:r>
              </a:p>
            </p:txBody>
          </p:sp>
        </mc:Fallback>
      </mc:AlternateContent>
      <p:sp>
        <p:nvSpPr>
          <p:cNvPr id="151" name="Retângulo 77"/>
          <p:cNvSpPr/>
          <p:nvPr/>
        </p:nvSpPr>
        <p:spPr>
          <a:xfrm rot="5400000" flipH="1">
            <a:off x="6441076" y="277544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5"/>
              <p:cNvSpPr txBox="1"/>
              <p:nvPr/>
            </p:nvSpPr>
            <p:spPr>
              <a:xfrm>
                <a:off x="1123950" y="4026535"/>
                <a:ext cx="5857875" cy="77851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baseline="-25000">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𝑜</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6" name="Caixa de Texto 5"/>
              <p:cNvSpPr txBox="1">
                <a:spLocks noRot="1" noChangeAspect="1" noMove="1" noResize="1" noEditPoints="1" noAdjustHandles="1" noChangeArrowheads="1" noChangeShapeType="1" noTextEdit="1"/>
              </p:cNvSpPr>
              <p:nvPr/>
            </p:nvSpPr>
            <p:spPr>
              <a:xfrm>
                <a:off x="1123950" y="4026535"/>
                <a:ext cx="5857875" cy="778510"/>
              </a:xfrm>
              <a:prstGeom prst="rect">
                <a:avLst/>
              </a:prstGeom>
              <a:blipFill rotWithShape="1">
                <a:blip r:embed="rId1"/>
                <a:stretch>
                  <a:fillRect t="-391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8" name="Caixa de Texto 5"/>
              <p:cNvSpPr txBox="1"/>
              <p:nvPr/>
            </p:nvSpPr>
            <p:spPr>
              <a:xfrm>
                <a:off x="1024890" y="4889500"/>
                <a:ext cx="6917055" cy="838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8" name="Caixa de Texto 5"/>
              <p:cNvSpPr txBox="1">
                <a:spLocks noRot="1" noChangeAspect="1" noMove="1" noResize="1" noEditPoints="1" noAdjustHandles="1" noChangeArrowheads="1" noChangeShapeType="1" noTextEdit="1"/>
              </p:cNvSpPr>
              <p:nvPr/>
            </p:nvSpPr>
            <p:spPr>
              <a:xfrm>
                <a:off x="1024890" y="4889500"/>
                <a:ext cx="6917055" cy="838835"/>
              </a:xfrm>
              <a:prstGeom prst="rect">
                <a:avLst/>
              </a:prstGeom>
              <a:blipFill rotWithShape="1">
                <a:blip r:embed="rId2"/>
                <a:stretch>
                  <a:fillRect t="-3634"/>
                </a:stretch>
              </a:blipFill>
              <a:ln w="38100">
                <a:noFill/>
              </a:ln>
            </p:spPr>
            <p:txBody>
              <a:bodyPr/>
              <a:lstStyle/>
              <a:p>
                <a:r>
                  <a:rPr lang="pt-BR" altLang="en-US">
                    <a:noFill/>
                  </a:rPr>
                  <a:t> </a:t>
                </a:r>
              </a:p>
            </p:txBody>
          </p:sp>
        </mc:Fallback>
      </mc:AlternateContent>
      <p:cxnSp>
        <p:nvCxnSpPr>
          <p:cNvPr id="4" name="Conector Reto 74"/>
          <p:cNvCxnSpPr/>
          <p:nvPr/>
        </p:nvCxnSpPr>
        <p:spPr>
          <a:xfrm>
            <a:off x="5422185" y="31453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Conector Reto 14"/>
          <p:cNvCxnSpPr/>
          <p:nvPr/>
        </p:nvCxnSpPr>
        <p:spPr>
          <a:xfrm flipV="1">
            <a:off x="5411506" y="22228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5228372" y="2593028"/>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4066109" y="1849620"/>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7005811" y="60269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5346700" y="3031490"/>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5346700" y="3031490"/>
                <a:ext cx="1132205"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6423281" y="1222686"/>
            <a:ext cx="0" cy="49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5902864" y="293985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46"/>
              <p:cNvSpPr txBox="1"/>
              <p:nvPr/>
            </p:nvSpPr>
            <p:spPr>
              <a:xfrm>
                <a:off x="6584315" y="3017520"/>
                <a:ext cx="69215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𝐷</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7" name="Caixa de Texto 46"/>
              <p:cNvSpPr txBox="1">
                <a:spLocks noRot="1" noChangeAspect="1" noMove="1" noResize="1" noEditPoints="1" noAdjustHandles="1" noChangeArrowheads="1" noChangeShapeType="1" noTextEdit="1"/>
              </p:cNvSpPr>
              <p:nvPr/>
            </p:nvSpPr>
            <p:spPr>
              <a:xfrm>
                <a:off x="6584315" y="3017520"/>
                <a:ext cx="692150" cy="46037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44" name="Grupo 124"/>
          <p:cNvGrpSpPr/>
          <p:nvPr/>
        </p:nvGrpSpPr>
        <p:grpSpPr>
          <a:xfrm rot="16200000">
            <a:off x="4907915" y="1431290"/>
            <a:ext cx="416560" cy="1487805"/>
            <a:chOff x="3114" y="6151"/>
            <a:chExt cx="656" cy="2343"/>
          </a:xfrm>
        </p:grpSpPr>
        <p:cxnSp>
          <p:nvCxnSpPr>
            <p:cNvPr id="4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0" name="Grupo 55"/>
          <p:cNvGrpSpPr/>
          <p:nvPr/>
        </p:nvGrpSpPr>
        <p:grpSpPr>
          <a:xfrm>
            <a:off x="4314825" y="2209800"/>
            <a:ext cx="425450" cy="1488440"/>
            <a:chOff x="3072" y="6151"/>
            <a:chExt cx="670" cy="2344"/>
          </a:xfrm>
        </p:grpSpPr>
        <p:cxnSp>
          <p:nvCxnSpPr>
            <p:cNvPr id="51" name="Conector Reto 69"/>
            <p:cNvCxnSpPr/>
            <p:nvPr/>
          </p:nvCxnSpPr>
          <p:spPr>
            <a:xfrm flipV="1">
              <a:off x="3086"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69"/>
            <p:cNvCxnSpPr/>
            <p:nvPr/>
          </p:nvCxnSpPr>
          <p:spPr>
            <a:xfrm flipV="1">
              <a:off x="3072"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7894320" y="2223135"/>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4497705" y="282067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62" name="Caixa de Texto 23"/>
          <p:cNvSpPr txBox="1"/>
          <p:nvPr/>
        </p:nvSpPr>
        <p:spPr>
          <a:xfrm>
            <a:off x="8058150" y="282067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2359660" y="220154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2833370" y="208661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2517140" y="245554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2190750" y="300799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2392045" y="3007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Conector Reto 114"/>
          <p:cNvCxnSpPr/>
          <p:nvPr/>
        </p:nvCxnSpPr>
        <p:spPr>
          <a:xfrm flipH="1" flipV="1">
            <a:off x="2368550" y="220535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2144395" y="2301240"/>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1" name="Caixa de Texto 23"/>
          <p:cNvSpPr txBox="1"/>
          <p:nvPr/>
        </p:nvSpPr>
        <p:spPr>
          <a:xfrm>
            <a:off x="2727325" y="16878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8771255" y="17411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83" name="Group 82"/>
          <p:cNvGrpSpPr/>
          <p:nvPr/>
        </p:nvGrpSpPr>
        <p:grpSpPr>
          <a:xfrm rot="0">
            <a:off x="8771774" y="2201449"/>
            <a:ext cx="216291" cy="1476162"/>
            <a:chOff x="15581" y="5657"/>
            <a:chExt cx="304" cy="2018"/>
          </a:xfrm>
        </p:grpSpPr>
        <p:cxnSp>
          <p:nvCxnSpPr>
            <p:cNvPr id="84" name="Conector Reto 79"/>
            <p:cNvCxnSpPr/>
            <p:nvPr/>
          </p:nvCxnSpPr>
          <p:spPr>
            <a:xfrm rot="5400000" flipH="1" flipV="1">
              <a:off x="14716" y="6666"/>
              <a:ext cx="201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5" name="Retângulo 77"/>
            <p:cNvSpPr/>
            <p:nvPr/>
          </p:nvSpPr>
          <p:spPr>
            <a:xfrm rot="5400000" flipH="1">
              <a:off x="15462" y="6496"/>
              <a:ext cx="541" cy="304"/>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6" name="Conector Reto 39"/>
          <p:cNvCxnSpPr/>
          <p:nvPr/>
        </p:nvCxnSpPr>
        <p:spPr>
          <a:xfrm>
            <a:off x="7941310" y="220662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987790" y="291465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88" name="Group 87"/>
          <p:cNvGrpSpPr/>
          <p:nvPr/>
        </p:nvGrpSpPr>
        <p:grpSpPr>
          <a:xfrm rot="0">
            <a:off x="7396999" y="2202180"/>
            <a:ext cx="216291" cy="1476000"/>
            <a:chOff x="15581" y="5658"/>
            <a:chExt cx="304" cy="2494"/>
          </a:xfrm>
        </p:grpSpPr>
        <p:cxnSp>
          <p:nvCxnSpPr>
            <p:cNvPr id="89"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77"/>
            <p:cNvSpPr/>
            <p:nvPr/>
          </p:nvSpPr>
          <p:spPr>
            <a:xfrm rot="5400000" flipH="1">
              <a:off x="15436" y="6667"/>
              <a:ext cx="594" cy="304"/>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2" name="CaixaDeTexto 47"/>
          <p:cNvSpPr txBox="1"/>
          <p:nvPr/>
        </p:nvSpPr>
        <p:spPr>
          <a:xfrm>
            <a:off x="7507605" y="2957830"/>
            <a:ext cx="651510"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93" name="Grupo 55"/>
          <p:cNvGrpSpPr/>
          <p:nvPr/>
        </p:nvGrpSpPr>
        <p:grpSpPr>
          <a:xfrm>
            <a:off x="3763645" y="2209800"/>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98" name="Caixa de Texto 23"/>
          <p:cNvSpPr txBox="1"/>
          <p:nvPr/>
        </p:nvSpPr>
        <p:spPr>
          <a:xfrm>
            <a:off x="3279140" y="28117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cxnSp>
        <p:nvCxnSpPr>
          <p:cNvPr id="99" name="Conector Reto 79"/>
          <p:cNvCxnSpPr/>
          <p:nvPr/>
        </p:nvCxnSpPr>
        <p:spPr>
          <a:xfrm rot="5400000" flipH="1" flipV="1">
            <a:off x="4996736" y="361273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3512185" y="17233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5240655" y="40265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2" name="Caixa de Texto 22"/>
              <p:cNvSpPr txBox="1"/>
              <p:nvPr/>
            </p:nvSpPr>
            <p:spPr>
              <a:xfrm>
                <a:off x="408940" y="3151505"/>
                <a:ext cx="248793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22"/>
              <p:cNvSpPr txBox="1">
                <a:spLocks noRot="1" noChangeAspect="1" noMove="1" noResize="1" noEditPoints="1" noAdjustHandles="1" noChangeArrowheads="1" noChangeShapeType="1" noTextEdit="1"/>
              </p:cNvSpPr>
              <p:nvPr/>
            </p:nvSpPr>
            <p:spPr>
              <a:xfrm>
                <a:off x="408940" y="3151505"/>
                <a:ext cx="248793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103" name="Freeform 102"/>
          <p:cNvSpPr/>
          <p:nvPr/>
        </p:nvSpPr>
        <p:spPr>
          <a:xfrm>
            <a:off x="6849110" y="2276475"/>
            <a:ext cx="1758950" cy="2211070"/>
          </a:xfrm>
          <a:custGeom>
            <a:avLst/>
            <a:gdLst>
              <a:gd name="connisteX0" fmla="*/ 1968500 w 1968500"/>
              <a:gd name="connsiteY0" fmla="*/ 0 h 1936750"/>
              <a:gd name="connisteX1" fmla="*/ 1185545 w 1968500"/>
              <a:gd name="connsiteY1" fmla="*/ 423545 h 1936750"/>
              <a:gd name="connisteX2" fmla="*/ 1365250 w 1968500"/>
              <a:gd name="connsiteY2" fmla="*/ 1036955 h 1936750"/>
              <a:gd name="connisteX3" fmla="*/ 0 w 1968500"/>
              <a:gd name="connsiteY3" fmla="*/ 1936750 h 1936750"/>
            </a:gdLst>
            <a:ahLst/>
            <a:cxnLst>
              <a:cxn ang="0">
                <a:pos x="connisteX0" y="connsiteY0"/>
              </a:cxn>
              <a:cxn ang="0">
                <a:pos x="connisteX1" y="connsiteY1"/>
              </a:cxn>
              <a:cxn ang="0">
                <a:pos x="connisteX2" y="connsiteY2"/>
              </a:cxn>
              <a:cxn ang="0">
                <a:pos x="connisteX3" y="connsiteY3"/>
              </a:cxn>
            </a:cxnLst>
            <a:rect l="l" t="t" r="r" b="b"/>
            <a:pathLst>
              <a:path w="1968500" h="1936750">
                <a:moveTo>
                  <a:pt x="1968500" y="0"/>
                </a:moveTo>
                <a:cubicBezTo>
                  <a:pt x="1808480" y="72390"/>
                  <a:pt x="1306195" y="215900"/>
                  <a:pt x="1185545" y="423545"/>
                </a:cubicBezTo>
                <a:cubicBezTo>
                  <a:pt x="1064895" y="631190"/>
                  <a:pt x="1602105" y="734060"/>
                  <a:pt x="1365250" y="1036955"/>
                </a:cubicBezTo>
                <a:cubicBezTo>
                  <a:pt x="1128395" y="1339850"/>
                  <a:pt x="276860" y="1769110"/>
                  <a:pt x="0" y="193675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41" name="Caixa de Texto 22"/>
              <p:cNvSpPr txBox="1"/>
              <p:nvPr/>
            </p:nvSpPr>
            <p:spPr>
              <a:xfrm>
                <a:off x="8436610" y="3767455"/>
                <a:ext cx="330263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25000">
                  <a:latin typeface="Cambria Math" panose="02040503050406030204" pitchFamily="18" charset="0"/>
                  <a:cs typeface="Cambria Math" panose="02040503050406030204" pitchFamily="18" charset="0"/>
                </a:endParaRPr>
              </a:p>
            </p:txBody>
          </p:sp>
        </mc:Choice>
        <mc:Fallback>
          <p:sp>
            <p:nvSpPr>
              <p:cNvPr id="141" name="Caixa de Texto 22"/>
              <p:cNvSpPr txBox="1">
                <a:spLocks noRot="1" noChangeAspect="1" noMove="1" noResize="1" noEditPoints="1" noAdjustHandles="1" noChangeArrowheads="1" noChangeShapeType="1" noTextEdit="1"/>
              </p:cNvSpPr>
              <p:nvPr/>
            </p:nvSpPr>
            <p:spPr>
              <a:xfrm>
                <a:off x="8436610" y="3767455"/>
                <a:ext cx="3302635" cy="460375"/>
              </a:xfrm>
              <a:prstGeom prst="rect">
                <a:avLst/>
              </a:prstGeom>
              <a:blipFill rotWithShape="1">
                <a:blip r:embed="rId6"/>
                <a:stretch>
                  <a:fillRect b="-2621"/>
                </a:stretch>
              </a:blipFill>
            </p:spPr>
            <p:txBody>
              <a:bodyPr/>
              <a:lstStyle/>
              <a:p>
                <a:r>
                  <a:rPr lang="pt-BR" altLang="en-US">
                    <a:noFill/>
                  </a:rPr>
                  <a:t> </a:t>
                </a:r>
              </a:p>
            </p:txBody>
          </p:sp>
        </mc:Fallback>
      </mc:AlternateContent>
      <p:sp>
        <p:nvSpPr>
          <p:cNvPr id="104" name="Caixa de Texto 23"/>
          <p:cNvSpPr txBox="1"/>
          <p:nvPr/>
        </p:nvSpPr>
        <p:spPr>
          <a:xfrm>
            <a:off x="4643120" y="144526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05" name="Caixa de Texto 5"/>
              <p:cNvSpPr txBox="1"/>
              <p:nvPr/>
            </p:nvSpPr>
            <p:spPr>
              <a:xfrm>
                <a:off x="1103630" y="5728335"/>
                <a:ext cx="4903470"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5" name="Caixa de Texto 5"/>
              <p:cNvSpPr txBox="1">
                <a:spLocks noRot="1" noChangeAspect="1" noMove="1" noResize="1" noEditPoints="1" noAdjustHandles="1" noChangeArrowheads="1" noChangeShapeType="1" noTextEdit="1"/>
              </p:cNvSpPr>
              <p:nvPr/>
            </p:nvSpPr>
            <p:spPr>
              <a:xfrm>
                <a:off x="1103630" y="5728335"/>
                <a:ext cx="4903470" cy="854075"/>
              </a:xfrm>
              <a:prstGeom prst="rect">
                <a:avLst/>
              </a:prstGeom>
              <a:blipFill rotWithShape="1">
                <a:blip r:embed="rId7"/>
                <a:stretch>
                  <a:fillRect t="-3569"/>
                </a:stretch>
              </a:blipFill>
              <a:ln w="38100">
                <a:noFill/>
              </a:ln>
            </p:spPr>
            <p:txBody>
              <a:bodyPr/>
              <a:lstStyle/>
              <a:p>
                <a:r>
                  <a:rPr lang="pt-BR" altLang="en-US">
                    <a:noFill/>
                  </a:rPr>
                  <a:t> </a:t>
                </a:r>
              </a:p>
            </p:txBody>
          </p:sp>
        </mc:Fallback>
      </mc:AlternateContent>
      <p:sp>
        <p:nvSpPr>
          <p:cNvPr id="151" name="Retângulo 77"/>
          <p:cNvSpPr/>
          <p:nvPr/>
        </p:nvSpPr>
        <p:spPr>
          <a:xfrm rot="5400000" flipH="1">
            <a:off x="6430645" y="2828925"/>
            <a:ext cx="434340" cy="20256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Assim teremos as duas expressoes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4" name="Caixa de Texto 5"/>
              <p:cNvSpPr txBox="1"/>
              <p:nvPr/>
            </p:nvSpPr>
            <p:spPr>
              <a:xfrm>
                <a:off x="1506220" y="2160270"/>
                <a:ext cx="656018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1506220" y="2160270"/>
                <a:ext cx="6560185" cy="840740"/>
              </a:xfrm>
              <a:prstGeom prst="rect">
                <a:avLst/>
              </a:prstGeom>
              <a:blipFill rotWithShape="1">
                <a:blip r:embed="rId1"/>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5" name="Caixa de Texto 5"/>
              <p:cNvSpPr txBox="1"/>
              <p:nvPr/>
            </p:nvSpPr>
            <p:spPr>
              <a:xfrm>
                <a:off x="1369695" y="3181350"/>
                <a:ext cx="4903470"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5" name="Caixa de Texto 5"/>
              <p:cNvSpPr txBox="1">
                <a:spLocks noRot="1" noChangeAspect="1" noMove="1" noResize="1" noEditPoints="1" noAdjustHandles="1" noChangeArrowheads="1" noChangeShapeType="1" noTextEdit="1"/>
              </p:cNvSpPr>
              <p:nvPr/>
            </p:nvSpPr>
            <p:spPr>
              <a:xfrm>
                <a:off x="1369695" y="3181350"/>
                <a:ext cx="4903470" cy="854075"/>
              </a:xfrm>
              <a:prstGeom prst="rect">
                <a:avLst/>
              </a:prstGeom>
              <a:blipFill rotWithShape="1">
                <a:blip r:embed="rId2"/>
                <a:stretch>
                  <a:fillRect t="-3569"/>
                </a:stretch>
              </a:blipFill>
              <a:ln w="38100">
                <a:noFill/>
              </a:ln>
            </p:spPr>
            <p:txBody>
              <a:bodyPr/>
              <a:lstStyle/>
              <a:p>
                <a:r>
                  <a:rPr lang="pt-BR" altLang="en-US">
                    <a:noFill/>
                  </a:rPr>
                  <a:t> </a:t>
                </a:r>
              </a:p>
            </p:txBody>
          </p:sp>
        </mc:Fallback>
      </mc:AlternateContent>
      <p:sp>
        <p:nvSpPr>
          <p:cNvPr id="16" name="CaixaDeTexto 14"/>
          <p:cNvSpPr txBox="1"/>
          <p:nvPr/>
        </p:nvSpPr>
        <p:spPr>
          <a:xfrm>
            <a:off x="453390" y="4155440"/>
            <a:ext cx="11285855" cy="460375"/>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Substituindo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G </a:t>
            </a:r>
            <a:r>
              <a:rPr lang="pt-BR" sz="2400" b="1" dirty="0" smtClean="0">
                <a:solidFill>
                  <a:schemeClr val="tx1"/>
                </a:solidFill>
                <a:latin typeface="Comic Sans MS" panose="030F0702030302020204" pitchFamily="66" charset="0"/>
                <a:cs typeface="Comic Sans MS" panose="030F0702030302020204" pitchFamily="66" charset="0"/>
                <a:sym typeface="+mn-ea"/>
              </a:rPr>
              <a:t>na primeira equação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 name="Caixa de Texto 5"/>
              <p:cNvSpPr txBox="1"/>
              <p:nvPr/>
            </p:nvSpPr>
            <p:spPr>
              <a:xfrm>
                <a:off x="1400175" y="4964430"/>
                <a:ext cx="930719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1400175" y="4964430"/>
                <a:ext cx="9307195" cy="854075"/>
              </a:xfrm>
              <a:prstGeom prst="rect">
                <a:avLst/>
              </a:prstGeom>
              <a:blipFill rotWithShape="1">
                <a:blip r:embed="rId3"/>
                <a:stretch>
                  <a:fillRect t="-3569"/>
                </a:stretch>
              </a:blipFill>
              <a:ln w="38100">
                <a:noFill/>
              </a:ln>
            </p:spPr>
            <p:txBody>
              <a:bodyPr/>
              <a:lstStyle/>
              <a:p>
                <a:r>
                  <a:rPr lang="pt-BR" altLang="en-US">
                    <a:noFill/>
                  </a:rPr>
                  <a:t> </a:t>
                </a:r>
              </a:p>
            </p:txBody>
          </p:sp>
        </mc:Fallback>
      </mc:AlternateContent>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83930" y="6272530"/>
            <a:ext cx="2743200" cy="365125"/>
          </a:xfrm>
        </p:spPr>
        <p:txBody>
          <a:bodyPr/>
          <a:lstStyle/>
          <a:p>
            <a:fld id="{74F297BB-B745-4CAB-BE1D-CE4C89382949}" type="slidenum">
              <a:rPr lang="pt-BR" smtClean="0"/>
            </a:fld>
            <a:endParaRPr lang="pt-BR"/>
          </a:p>
        </p:txBody>
      </p:sp>
      <p:sp>
        <p:nvSpPr>
          <p:cNvPr id="4" name="Retângulo de cantos arredondados 3"/>
          <p:cNvSpPr/>
          <p:nvPr/>
        </p:nvSpPr>
        <p:spPr>
          <a:xfrm>
            <a:off x="679550" y="2039173"/>
            <a:ext cx="10833357" cy="323550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2999023" y="1902871"/>
            <a:ext cx="6328247" cy="107373"/>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71692" y="1674873"/>
            <a:ext cx="6372968" cy="221904"/>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8974607" y="4685314"/>
            <a:ext cx="1039799" cy="461665"/>
          </a:xfrm>
          <a:prstGeom prst="rect">
            <a:avLst/>
          </a:prstGeom>
          <a:noFill/>
        </p:spPr>
        <p:txBody>
          <a:bodyPr wrap="square" rtlCol="0">
            <a:spAutoFit/>
          </a:bodyPr>
          <a:lstStyle/>
          <a:p>
            <a:r>
              <a:rPr lang="pt-BR" sz="2400" dirty="0" err="1" smtClean="0"/>
              <a:t>P-Si</a:t>
            </a:r>
            <a:endParaRPr lang="pt-BR" sz="2400" dirty="0"/>
          </a:p>
        </p:txBody>
      </p:sp>
      <p:sp>
        <p:nvSpPr>
          <p:cNvPr id="9" name="Retângulo de cantos arredondados 8"/>
          <p:cNvSpPr/>
          <p:nvPr/>
        </p:nvSpPr>
        <p:spPr>
          <a:xfrm>
            <a:off x="2180866" y="2010244"/>
            <a:ext cx="952326" cy="1040006"/>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61994" y="2275404"/>
            <a:ext cx="1129219" cy="46166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958782" y="2025227"/>
            <a:ext cx="241540" cy="369332"/>
            <a:chOff x="4860992" y="3059007"/>
            <a:chExt cx="241540" cy="369332"/>
          </a:xfrm>
        </p:grpSpPr>
        <p:sp>
          <p:nvSpPr>
            <p:cNvPr id="12" name="Elipse 11"/>
            <p:cNvSpPr/>
            <p:nvPr/>
          </p:nvSpPr>
          <p:spPr>
            <a:xfrm>
              <a:off x="4907718"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4860992" y="3059007"/>
              <a:ext cx="241540" cy="369332"/>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206072" y="1987686"/>
            <a:ext cx="241540" cy="369332"/>
            <a:chOff x="5108282" y="3021466"/>
            <a:chExt cx="241540" cy="369332"/>
          </a:xfrm>
        </p:grpSpPr>
        <p:sp>
          <p:nvSpPr>
            <p:cNvPr id="15" name="Elipse 14"/>
            <p:cNvSpPr/>
            <p:nvPr/>
          </p:nvSpPr>
          <p:spPr>
            <a:xfrm>
              <a:off x="5155008" y="3122425"/>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5108282" y="3021466"/>
              <a:ext cx="241540" cy="369332"/>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210690" y="2009037"/>
            <a:ext cx="241540" cy="369332"/>
            <a:chOff x="6112900" y="3042817"/>
            <a:chExt cx="241540" cy="369332"/>
          </a:xfrm>
        </p:grpSpPr>
        <p:sp>
          <p:nvSpPr>
            <p:cNvPr id="18" name="Elipse 17"/>
            <p:cNvSpPr/>
            <p:nvPr/>
          </p:nvSpPr>
          <p:spPr>
            <a:xfrm>
              <a:off x="6159626" y="314377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6112900" y="3042817"/>
              <a:ext cx="241540" cy="369332"/>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482781" y="2025227"/>
            <a:ext cx="241540" cy="369332"/>
            <a:chOff x="6384991" y="3059007"/>
            <a:chExt cx="241540" cy="369332"/>
          </a:xfrm>
        </p:grpSpPr>
        <p:sp>
          <p:nvSpPr>
            <p:cNvPr id="21" name="Elipse 20"/>
            <p:cNvSpPr/>
            <p:nvPr/>
          </p:nvSpPr>
          <p:spPr>
            <a:xfrm>
              <a:off x="6431717"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6384991" y="3059007"/>
              <a:ext cx="241540" cy="369332"/>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747684" y="1988641"/>
            <a:ext cx="241540" cy="369332"/>
            <a:chOff x="6649894" y="3022421"/>
            <a:chExt cx="241540" cy="369332"/>
          </a:xfrm>
        </p:grpSpPr>
        <p:sp>
          <p:nvSpPr>
            <p:cNvPr id="24" name="Elipse 23"/>
            <p:cNvSpPr/>
            <p:nvPr/>
          </p:nvSpPr>
          <p:spPr>
            <a:xfrm>
              <a:off x="6696620" y="312338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6649894" y="3022421"/>
              <a:ext cx="241540" cy="369332"/>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7081603" y="1990060"/>
            <a:ext cx="241540" cy="369332"/>
            <a:chOff x="6983813" y="3023840"/>
            <a:chExt cx="241540" cy="369332"/>
          </a:xfrm>
        </p:grpSpPr>
        <p:sp>
          <p:nvSpPr>
            <p:cNvPr id="27" name="Elipse 26"/>
            <p:cNvSpPr/>
            <p:nvPr/>
          </p:nvSpPr>
          <p:spPr>
            <a:xfrm>
              <a:off x="7030539" y="31247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6983813" y="3023840"/>
              <a:ext cx="241540" cy="369332"/>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947940" y="2014449"/>
            <a:ext cx="241540" cy="369332"/>
            <a:chOff x="5850150" y="3048229"/>
            <a:chExt cx="241540" cy="369332"/>
          </a:xfrm>
        </p:grpSpPr>
        <p:sp>
          <p:nvSpPr>
            <p:cNvPr id="30" name="Elipse 29"/>
            <p:cNvSpPr/>
            <p:nvPr/>
          </p:nvSpPr>
          <p:spPr>
            <a:xfrm>
              <a:off x="5896876" y="314918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5850150" y="3048229"/>
              <a:ext cx="241540" cy="369332"/>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651768" y="2016567"/>
            <a:ext cx="241540" cy="369332"/>
            <a:chOff x="5553978" y="3050347"/>
            <a:chExt cx="241540" cy="369332"/>
          </a:xfrm>
        </p:grpSpPr>
        <p:sp>
          <p:nvSpPr>
            <p:cNvPr id="33" name="Elipse 32"/>
            <p:cNvSpPr/>
            <p:nvPr/>
          </p:nvSpPr>
          <p:spPr>
            <a:xfrm>
              <a:off x="5600704" y="31513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5553978" y="3050347"/>
              <a:ext cx="241540" cy="369332"/>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407355" y="2025227"/>
            <a:ext cx="241540" cy="369332"/>
            <a:chOff x="5309565" y="3059007"/>
            <a:chExt cx="241540" cy="369332"/>
          </a:xfrm>
        </p:grpSpPr>
        <p:sp>
          <p:nvSpPr>
            <p:cNvPr id="36" name="Elipse 35"/>
            <p:cNvSpPr/>
            <p:nvPr/>
          </p:nvSpPr>
          <p:spPr>
            <a:xfrm>
              <a:off x="5356291"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5309565" y="3059007"/>
              <a:ext cx="241540" cy="369332"/>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262478" y="2029365"/>
            <a:ext cx="952326" cy="1020814"/>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70435" y="2321310"/>
            <a:ext cx="1129219" cy="46166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162045" y="1953494"/>
            <a:ext cx="241540" cy="369332"/>
            <a:chOff x="3064255" y="2987274"/>
            <a:chExt cx="241540" cy="369332"/>
          </a:xfrm>
        </p:grpSpPr>
        <p:sp>
          <p:nvSpPr>
            <p:cNvPr id="41" name="Elipse 40"/>
            <p:cNvSpPr/>
            <p:nvPr/>
          </p:nvSpPr>
          <p:spPr>
            <a:xfrm>
              <a:off x="3110981" y="308823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3064255" y="2987274"/>
              <a:ext cx="241540" cy="369332"/>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669264" y="1966617"/>
            <a:ext cx="241540" cy="369332"/>
            <a:chOff x="7571474" y="3000397"/>
            <a:chExt cx="241540" cy="369332"/>
          </a:xfrm>
        </p:grpSpPr>
        <p:sp>
          <p:nvSpPr>
            <p:cNvPr id="44" name="Elipse 43"/>
            <p:cNvSpPr/>
            <p:nvPr/>
          </p:nvSpPr>
          <p:spPr>
            <a:xfrm>
              <a:off x="7618200" y="310135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7571474" y="3000397"/>
              <a:ext cx="241540" cy="369332"/>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356560" y="1919642"/>
            <a:ext cx="241540" cy="369332"/>
            <a:chOff x="7258770" y="2953422"/>
            <a:chExt cx="241540" cy="369332"/>
          </a:xfrm>
        </p:grpSpPr>
        <p:sp>
          <p:nvSpPr>
            <p:cNvPr id="47" name="Elipse 46"/>
            <p:cNvSpPr/>
            <p:nvPr/>
          </p:nvSpPr>
          <p:spPr>
            <a:xfrm>
              <a:off x="7305496" y="305438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7258770" y="2953422"/>
              <a:ext cx="241540" cy="369332"/>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354856" y="1950672"/>
            <a:ext cx="241540" cy="369332"/>
            <a:chOff x="4257066" y="2984452"/>
            <a:chExt cx="241540" cy="369332"/>
          </a:xfrm>
        </p:grpSpPr>
        <p:sp>
          <p:nvSpPr>
            <p:cNvPr id="50" name="Elipse 49"/>
            <p:cNvSpPr/>
            <p:nvPr/>
          </p:nvSpPr>
          <p:spPr>
            <a:xfrm>
              <a:off x="4303792" y="308541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4257066" y="2984452"/>
              <a:ext cx="241540" cy="369332"/>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3978010" y="1932860"/>
            <a:ext cx="241540" cy="369332"/>
            <a:chOff x="3880220" y="2966640"/>
            <a:chExt cx="241540" cy="369332"/>
          </a:xfrm>
        </p:grpSpPr>
        <p:sp>
          <p:nvSpPr>
            <p:cNvPr id="53" name="Elipse 52"/>
            <p:cNvSpPr/>
            <p:nvPr/>
          </p:nvSpPr>
          <p:spPr>
            <a:xfrm>
              <a:off x="3926946"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3880220" y="2966640"/>
              <a:ext cx="241540" cy="369332"/>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708027" y="2031685"/>
            <a:ext cx="241540" cy="369332"/>
            <a:chOff x="3610237" y="3065465"/>
            <a:chExt cx="241540" cy="369332"/>
          </a:xfrm>
        </p:grpSpPr>
        <p:sp>
          <p:nvSpPr>
            <p:cNvPr id="56" name="Elipse 55"/>
            <p:cNvSpPr/>
            <p:nvPr/>
          </p:nvSpPr>
          <p:spPr>
            <a:xfrm>
              <a:off x="3656963" y="316642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3610237" y="3065465"/>
              <a:ext cx="241540" cy="369332"/>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447934" y="1932860"/>
            <a:ext cx="241540" cy="369332"/>
            <a:chOff x="3350144" y="2966640"/>
            <a:chExt cx="241540" cy="369332"/>
          </a:xfrm>
        </p:grpSpPr>
        <p:sp>
          <p:nvSpPr>
            <p:cNvPr id="59" name="Elipse 58"/>
            <p:cNvSpPr/>
            <p:nvPr/>
          </p:nvSpPr>
          <p:spPr>
            <a:xfrm>
              <a:off x="3396870"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3350144" y="2966640"/>
              <a:ext cx="241540" cy="369332"/>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927713" y="1952967"/>
            <a:ext cx="241540" cy="369332"/>
            <a:chOff x="8829923" y="2986747"/>
            <a:chExt cx="241540" cy="369332"/>
          </a:xfrm>
        </p:grpSpPr>
        <p:sp>
          <p:nvSpPr>
            <p:cNvPr id="62" name="Elipse 61"/>
            <p:cNvSpPr/>
            <p:nvPr/>
          </p:nvSpPr>
          <p:spPr>
            <a:xfrm>
              <a:off x="8876649" y="30877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829923" y="2986747"/>
              <a:ext cx="241540" cy="369332"/>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679321" y="1984505"/>
            <a:ext cx="241540" cy="369332"/>
            <a:chOff x="4581531" y="3018285"/>
            <a:chExt cx="241540" cy="369332"/>
          </a:xfrm>
        </p:grpSpPr>
        <p:sp>
          <p:nvSpPr>
            <p:cNvPr id="65" name="Elipse 64"/>
            <p:cNvSpPr/>
            <p:nvPr/>
          </p:nvSpPr>
          <p:spPr>
            <a:xfrm>
              <a:off x="4628257" y="311924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4581531" y="3018285"/>
              <a:ext cx="241540" cy="369332"/>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584227" y="1990951"/>
            <a:ext cx="241540" cy="369332"/>
            <a:chOff x="8486437" y="3024731"/>
            <a:chExt cx="241540" cy="369332"/>
          </a:xfrm>
        </p:grpSpPr>
        <p:sp>
          <p:nvSpPr>
            <p:cNvPr id="68" name="Elipse 67"/>
            <p:cNvSpPr/>
            <p:nvPr/>
          </p:nvSpPr>
          <p:spPr>
            <a:xfrm>
              <a:off x="8533163" y="312569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486437" y="3024731"/>
              <a:ext cx="241540" cy="369332"/>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231886" y="2011289"/>
            <a:ext cx="241540" cy="369332"/>
            <a:chOff x="8134096" y="3045069"/>
            <a:chExt cx="241540" cy="369332"/>
          </a:xfrm>
        </p:grpSpPr>
        <p:sp>
          <p:nvSpPr>
            <p:cNvPr id="71" name="Elipse 70"/>
            <p:cNvSpPr/>
            <p:nvPr/>
          </p:nvSpPr>
          <p:spPr>
            <a:xfrm>
              <a:off x="8180822" y="314602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134096" y="3045069"/>
              <a:ext cx="241540" cy="369332"/>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946188" y="1925330"/>
            <a:ext cx="241540" cy="369332"/>
            <a:chOff x="7848398" y="2959110"/>
            <a:chExt cx="241540" cy="369332"/>
          </a:xfrm>
        </p:grpSpPr>
        <p:sp>
          <p:nvSpPr>
            <p:cNvPr id="74" name="Elipse 73"/>
            <p:cNvSpPr/>
            <p:nvPr/>
          </p:nvSpPr>
          <p:spPr>
            <a:xfrm>
              <a:off x="7895124" y="306006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7848398" y="2959110"/>
              <a:ext cx="241540" cy="369332"/>
            </a:xfrm>
            <a:prstGeom prst="rect">
              <a:avLst/>
            </a:prstGeom>
            <a:noFill/>
          </p:spPr>
          <p:txBody>
            <a:bodyPr wrap="square" rtlCol="0">
              <a:spAutoFit/>
            </a:bodyPr>
            <a:lstStyle/>
            <a:p>
              <a:r>
                <a:rPr lang="pt-BR" dirty="0" smtClean="0"/>
                <a:t>-</a:t>
              </a:r>
              <a:endParaRPr lang="pt-BR" dirty="0"/>
            </a:p>
          </p:txBody>
        </p:sp>
      </p:grpSp>
      <p:cxnSp>
        <p:nvCxnSpPr>
          <p:cNvPr id="79" name="Conector Reto 78"/>
          <p:cNvCxnSpPr/>
          <p:nvPr/>
        </p:nvCxnSpPr>
        <p:spPr>
          <a:xfrm flipH="1" flipV="1">
            <a:off x="9790228" y="1567600"/>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flipV="1">
            <a:off x="6434706" y="1209656"/>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flipV="1">
            <a:off x="2610958" y="1542928"/>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2" name="CaixaDeTexto 81"/>
          <p:cNvSpPr txBox="1"/>
          <p:nvPr/>
        </p:nvSpPr>
        <p:spPr>
          <a:xfrm>
            <a:off x="6455173" y="970072"/>
            <a:ext cx="585225" cy="584775"/>
          </a:xfrm>
          <a:prstGeom prst="rect">
            <a:avLst/>
          </a:prstGeom>
          <a:noFill/>
        </p:spPr>
        <p:txBody>
          <a:bodyPr wrap="none" rtlCol="0">
            <a:spAutoFit/>
          </a:bodyPr>
          <a:lstStyle/>
          <a:p>
            <a:r>
              <a:rPr lang="pt-BR" sz="3200" dirty="0" smtClean="0"/>
              <a:t>V</a:t>
            </a:r>
            <a:r>
              <a:rPr lang="pt-BR" sz="3200" baseline="-25000" dirty="0" smtClean="0"/>
              <a:t>G</a:t>
            </a:r>
            <a:endParaRPr lang="pt-BR" sz="3200" dirty="0"/>
          </a:p>
        </p:txBody>
      </p:sp>
      <p:sp>
        <p:nvSpPr>
          <p:cNvPr id="83" name="CaixaDeTexto 82"/>
          <p:cNvSpPr txBox="1"/>
          <p:nvPr/>
        </p:nvSpPr>
        <p:spPr>
          <a:xfrm>
            <a:off x="9776292" y="1256412"/>
            <a:ext cx="585417" cy="584775"/>
          </a:xfrm>
          <a:prstGeom prst="rect">
            <a:avLst/>
          </a:prstGeom>
          <a:noFill/>
        </p:spPr>
        <p:txBody>
          <a:bodyPr wrap="none" rtlCol="0">
            <a:spAutoFit/>
          </a:bodyPr>
          <a:lstStyle/>
          <a:p>
            <a:r>
              <a:rPr lang="pt-BR" sz="3200" dirty="0" smtClean="0"/>
              <a:t>V</a:t>
            </a:r>
            <a:r>
              <a:rPr lang="pt-BR" sz="3200" baseline="-25000" dirty="0"/>
              <a:t>D</a:t>
            </a:r>
            <a:endParaRPr lang="pt-BR" sz="3200" dirty="0"/>
          </a:p>
        </p:txBody>
      </p:sp>
      <p:sp>
        <p:nvSpPr>
          <p:cNvPr id="84" name="CaixaDeTexto 83"/>
          <p:cNvSpPr txBox="1"/>
          <p:nvPr/>
        </p:nvSpPr>
        <p:spPr>
          <a:xfrm>
            <a:off x="1954503" y="1150136"/>
            <a:ext cx="539700" cy="584775"/>
          </a:xfrm>
          <a:prstGeom prst="rect">
            <a:avLst/>
          </a:prstGeom>
          <a:noFill/>
        </p:spPr>
        <p:txBody>
          <a:bodyPr wrap="none" rtlCol="0">
            <a:spAutoFit/>
          </a:bodyPr>
          <a:lstStyle/>
          <a:p>
            <a:r>
              <a:rPr lang="pt-BR" sz="3200" dirty="0" smtClean="0"/>
              <a:t>V</a:t>
            </a:r>
            <a:r>
              <a:rPr lang="pt-BR" sz="3200" baseline="-25000" dirty="0"/>
              <a:t>S</a:t>
            </a:r>
            <a:endParaRPr lang="pt-BR" sz="3200" dirty="0"/>
          </a:p>
        </p:txBody>
      </p:sp>
      <p:sp>
        <p:nvSpPr>
          <p:cNvPr id="85" name="Retângulo de cantos arredondados 84"/>
          <p:cNvSpPr/>
          <p:nvPr/>
        </p:nvSpPr>
        <p:spPr>
          <a:xfrm>
            <a:off x="1002213" y="2053021"/>
            <a:ext cx="952326" cy="343593"/>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6" name="CaixaDeTexto 85"/>
          <p:cNvSpPr txBox="1"/>
          <p:nvPr/>
        </p:nvSpPr>
        <p:spPr>
          <a:xfrm>
            <a:off x="983615" y="2042795"/>
            <a:ext cx="97091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87" name="Conector Reto 86"/>
          <p:cNvCxnSpPr/>
          <p:nvPr/>
        </p:nvCxnSpPr>
        <p:spPr>
          <a:xfrm flipH="1" flipV="1">
            <a:off x="1496212" y="1570898"/>
            <a:ext cx="0"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812952" y="1090566"/>
            <a:ext cx="1305165" cy="584775"/>
          </a:xfrm>
          <a:prstGeom prst="rect">
            <a:avLst/>
          </a:prstGeom>
          <a:noFill/>
        </p:spPr>
        <p:txBody>
          <a:bodyPr wrap="none" rtlCol="0">
            <a:spAutoFit/>
          </a:bodyPr>
          <a:lstStyle/>
          <a:p>
            <a:r>
              <a:rPr lang="pt-BR" sz="3200" dirty="0" smtClean="0"/>
              <a:t>V</a:t>
            </a:r>
            <a:r>
              <a:rPr lang="pt-BR" sz="3200" baseline="-25000" dirty="0" smtClean="0"/>
              <a:t>B</a:t>
            </a:r>
            <a:r>
              <a:rPr lang="pt-BR" sz="3200" dirty="0" smtClean="0"/>
              <a:t>= 0V</a:t>
            </a:r>
            <a:endParaRPr lang="pt-BR" sz="3200" dirty="0"/>
          </a:p>
        </p:txBody>
      </p:sp>
      <p:cxnSp>
        <p:nvCxnSpPr>
          <p:cNvPr id="98" name="Conector de Seta Reta 97"/>
          <p:cNvCxnSpPr/>
          <p:nvPr/>
        </p:nvCxnSpPr>
        <p:spPr>
          <a:xfrm>
            <a:off x="4513726" y="2232606"/>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ector de Seta Reta 98"/>
          <p:cNvCxnSpPr/>
          <p:nvPr/>
        </p:nvCxnSpPr>
        <p:spPr>
          <a:xfrm>
            <a:off x="9131631" y="2236297"/>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ector de Seta Reta 99"/>
          <p:cNvCxnSpPr/>
          <p:nvPr/>
        </p:nvCxnSpPr>
        <p:spPr>
          <a:xfrm>
            <a:off x="8435804" y="2279578"/>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ector de Seta Reta 100"/>
          <p:cNvCxnSpPr/>
          <p:nvPr/>
        </p:nvCxnSpPr>
        <p:spPr>
          <a:xfrm>
            <a:off x="8130189" y="2097561"/>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ector de Seta Reta 101"/>
          <p:cNvCxnSpPr/>
          <p:nvPr/>
        </p:nvCxnSpPr>
        <p:spPr>
          <a:xfrm>
            <a:off x="5797166" y="2322483"/>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ector de Seta Reta 102"/>
          <p:cNvCxnSpPr/>
          <p:nvPr/>
        </p:nvCxnSpPr>
        <p:spPr>
          <a:xfrm>
            <a:off x="7546790" y="2104308"/>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7293859" y="2214142"/>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Conector de Seta Reta 104"/>
          <p:cNvCxnSpPr/>
          <p:nvPr/>
        </p:nvCxnSpPr>
        <p:spPr>
          <a:xfrm>
            <a:off x="4846649" y="2112248"/>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4195200" y="2151283"/>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7" name="Conector de Seta Reta 106"/>
          <p:cNvCxnSpPr/>
          <p:nvPr/>
        </p:nvCxnSpPr>
        <p:spPr>
          <a:xfrm>
            <a:off x="6389780" y="2151283"/>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a:off x="3346237" y="2217144"/>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108"/>
          <p:cNvCxnSpPr/>
          <p:nvPr/>
        </p:nvCxnSpPr>
        <p:spPr>
          <a:xfrm>
            <a:off x="8779290" y="2236297"/>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109"/>
          <p:cNvCxnSpPr/>
          <p:nvPr/>
        </p:nvCxnSpPr>
        <p:spPr>
          <a:xfrm>
            <a:off x="3680541" y="2078735"/>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11" name="CaixaDeTexto 110"/>
          <p:cNvSpPr txBox="1"/>
          <p:nvPr/>
        </p:nvSpPr>
        <p:spPr>
          <a:xfrm>
            <a:off x="3031490" y="5409565"/>
            <a:ext cx="6634480" cy="1076325"/>
          </a:xfrm>
          <a:prstGeom prst="rect">
            <a:avLst/>
          </a:prstGeom>
          <a:noFill/>
        </p:spPr>
        <p:txBody>
          <a:bodyPr wrap="square" rtlCol="0">
            <a:spAutoFit/>
          </a:bodyPr>
          <a:lstStyle/>
          <a:p>
            <a:r>
              <a:rPr lang="pt-BR" sz="3200" dirty="0" smtClean="0">
                <a:latin typeface="Comic Sans MS" panose="030F0702030302020204" pitchFamily="66" charset="0"/>
              </a:rPr>
              <a:t>Diodos </a:t>
            </a:r>
            <a:r>
              <a:rPr lang="pt-BR" sz="3200" dirty="0" err="1" smtClean="0">
                <a:latin typeface="Comic Sans MS" panose="030F0702030302020204" pitchFamily="66" charset="0"/>
              </a:rPr>
              <a:t>reversamente</a:t>
            </a:r>
            <a:r>
              <a:rPr lang="pt-BR" sz="3200" dirty="0" smtClean="0">
                <a:latin typeface="Comic Sans MS" panose="030F0702030302020204" pitchFamily="66" charset="0"/>
              </a:rPr>
              <a:t> polarizados no dreno e no </a:t>
            </a:r>
            <a:r>
              <a:rPr lang="pt-BR" sz="3200" dirty="0" err="1" smtClean="0">
                <a:latin typeface="Comic Sans MS" panose="030F0702030302020204" pitchFamily="66" charset="0"/>
              </a:rPr>
              <a:t>source</a:t>
            </a:r>
            <a:endParaRPr lang="pt-BR" sz="3200" dirty="0">
              <a:latin typeface="Comic Sans MS" panose="030F0702030302020204" pitchFamily="66" charset="0"/>
            </a:endParaRPr>
          </a:p>
        </p:txBody>
      </p:sp>
      <p:sp>
        <p:nvSpPr>
          <p:cNvPr id="112" name="Forma livre 111"/>
          <p:cNvSpPr/>
          <p:nvPr/>
        </p:nvSpPr>
        <p:spPr>
          <a:xfrm>
            <a:off x="2511425" y="3066415"/>
            <a:ext cx="892810" cy="2865120"/>
          </a:xfrm>
          <a:custGeom>
            <a:avLst/>
            <a:gdLst>
              <a:gd name="connsiteX0" fmla="*/ 77952 w 982827"/>
              <a:gd name="connsiteY0" fmla="*/ 0 h 2847975"/>
              <a:gd name="connsiteX1" fmla="*/ 1752 w 982827"/>
              <a:gd name="connsiteY1" fmla="*/ 695325 h 2847975"/>
              <a:gd name="connsiteX2" fmla="*/ 144627 w 982827"/>
              <a:gd name="connsiteY2" fmla="*/ 2486025 h 2847975"/>
              <a:gd name="connsiteX3" fmla="*/ 982827 w 982827"/>
              <a:gd name="connsiteY3" fmla="*/ 2847975 h 2847975"/>
            </a:gdLst>
            <a:ahLst/>
            <a:cxnLst>
              <a:cxn ang="0">
                <a:pos x="connsiteX0" y="connsiteY0"/>
              </a:cxn>
              <a:cxn ang="0">
                <a:pos x="connsiteX1" y="connsiteY1"/>
              </a:cxn>
              <a:cxn ang="0">
                <a:pos x="connsiteX2" y="connsiteY2"/>
              </a:cxn>
              <a:cxn ang="0">
                <a:pos x="connsiteX3" y="connsiteY3"/>
              </a:cxn>
            </a:cxnLst>
            <a:rect l="l" t="t" r="r" b="b"/>
            <a:pathLst>
              <a:path w="982827" h="2847975">
                <a:moveTo>
                  <a:pt x="77952" y="0"/>
                </a:moveTo>
                <a:cubicBezTo>
                  <a:pt x="34296" y="140494"/>
                  <a:pt x="-9360" y="280988"/>
                  <a:pt x="1752" y="695325"/>
                </a:cubicBezTo>
                <a:cubicBezTo>
                  <a:pt x="12864" y="1109662"/>
                  <a:pt x="-18886" y="2127250"/>
                  <a:pt x="144627" y="2486025"/>
                </a:cubicBezTo>
                <a:cubicBezTo>
                  <a:pt x="308140" y="2844800"/>
                  <a:pt x="645483" y="2846387"/>
                  <a:pt x="982827" y="28479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3" name="Forma livre 112"/>
          <p:cNvSpPr/>
          <p:nvPr/>
        </p:nvSpPr>
        <p:spPr>
          <a:xfrm>
            <a:off x="7715885" y="3049905"/>
            <a:ext cx="1657350" cy="2400935"/>
          </a:xfrm>
          <a:custGeom>
            <a:avLst/>
            <a:gdLst>
              <a:gd name="connsiteX0" fmla="*/ 1657350 w 1657350"/>
              <a:gd name="connsiteY0" fmla="*/ 0 h 2743200"/>
              <a:gd name="connsiteX1" fmla="*/ 904875 w 1657350"/>
              <a:gd name="connsiteY1" fmla="*/ 323850 h 2743200"/>
              <a:gd name="connsiteX2" fmla="*/ 1085850 w 1657350"/>
              <a:gd name="connsiteY2" fmla="*/ 1905000 h 2743200"/>
              <a:gd name="connsiteX3" fmla="*/ 0 w 1657350"/>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1657350" h="2743200">
                <a:moveTo>
                  <a:pt x="1657350" y="0"/>
                </a:moveTo>
                <a:cubicBezTo>
                  <a:pt x="1328737" y="3175"/>
                  <a:pt x="1000125" y="6350"/>
                  <a:pt x="904875" y="323850"/>
                </a:cubicBezTo>
                <a:cubicBezTo>
                  <a:pt x="809625" y="641350"/>
                  <a:pt x="1236662" y="1501775"/>
                  <a:pt x="1085850" y="1905000"/>
                </a:cubicBezTo>
                <a:cubicBezTo>
                  <a:pt x="935038" y="2308225"/>
                  <a:pt x="467519" y="2525712"/>
                  <a:pt x="0" y="274320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5" name="Forma livre 114"/>
          <p:cNvSpPr/>
          <p:nvPr/>
        </p:nvSpPr>
        <p:spPr>
          <a:xfrm>
            <a:off x="1790156" y="2033270"/>
            <a:ext cx="1797564" cy="1457249"/>
          </a:xfrm>
          <a:custGeom>
            <a:avLst/>
            <a:gdLst>
              <a:gd name="connsiteX0" fmla="*/ 22134 w 1797564"/>
              <a:gd name="connsiteY0" fmla="*/ 0 h 1457249"/>
              <a:gd name="connsiteX1" fmla="*/ 3084 w 1797564"/>
              <a:gd name="connsiteY1" fmla="*/ 428625 h 1457249"/>
              <a:gd name="connsiteX2" fmla="*/ 79284 w 1797564"/>
              <a:gd name="connsiteY2" fmla="*/ 1066800 h 1457249"/>
              <a:gd name="connsiteX3" fmla="*/ 460284 w 1797564"/>
              <a:gd name="connsiteY3" fmla="*/ 1381125 h 1457249"/>
              <a:gd name="connsiteX4" fmla="*/ 1555659 w 1797564"/>
              <a:gd name="connsiteY4" fmla="*/ 1381125 h 1457249"/>
              <a:gd name="connsiteX5" fmla="*/ 1793784 w 1797564"/>
              <a:gd name="connsiteY5" fmla="*/ 533400 h 1457249"/>
              <a:gd name="connsiteX6" fmla="*/ 1679484 w 1797564"/>
              <a:gd name="connsiteY6" fmla="*/ 171450 h 1457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64" h="1457249">
                <a:moveTo>
                  <a:pt x="22134" y="0"/>
                </a:moveTo>
                <a:cubicBezTo>
                  <a:pt x="7846" y="125412"/>
                  <a:pt x="-6441" y="250825"/>
                  <a:pt x="3084" y="428625"/>
                </a:cubicBezTo>
                <a:cubicBezTo>
                  <a:pt x="12609" y="606425"/>
                  <a:pt x="3084" y="908050"/>
                  <a:pt x="79284" y="1066800"/>
                </a:cubicBezTo>
                <a:cubicBezTo>
                  <a:pt x="155484" y="1225550"/>
                  <a:pt x="214222" y="1328738"/>
                  <a:pt x="460284" y="1381125"/>
                </a:cubicBezTo>
                <a:cubicBezTo>
                  <a:pt x="706347" y="1433513"/>
                  <a:pt x="1333409" y="1522413"/>
                  <a:pt x="1555659" y="1381125"/>
                </a:cubicBezTo>
                <a:cubicBezTo>
                  <a:pt x="1777909" y="1239838"/>
                  <a:pt x="1773147" y="735012"/>
                  <a:pt x="1793784" y="533400"/>
                </a:cubicBezTo>
                <a:cubicBezTo>
                  <a:pt x="1814421" y="331788"/>
                  <a:pt x="1746952" y="251619"/>
                  <a:pt x="1679484" y="171450"/>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6" name="Forma livre 115"/>
          <p:cNvSpPr/>
          <p:nvPr/>
        </p:nvSpPr>
        <p:spPr>
          <a:xfrm>
            <a:off x="9039225" y="2087880"/>
            <a:ext cx="1507490" cy="1308100"/>
          </a:xfrm>
          <a:custGeom>
            <a:avLst/>
            <a:gdLst>
              <a:gd name="connsiteX0" fmla="*/ 1431198 w 1486428"/>
              <a:gd name="connsiteY0" fmla="*/ 152400 h 1153155"/>
              <a:gd name="connsiteX1" fmla="*/ 1459773 w 1486428"/>
              <a:gd name="connsiteY1" fmla="*/ 666750 h 1153155"/>
              <a:gd name="connsiteX2" fmla="*/ 1097823 w 1486428"/>
              <a:gd name="connsiteY2" fmla="*/ 1095375 h 1153155"/>
              <a:gd name="connsiteX3" fmla="*/ 278673 w 1486428"/>
              <a:gd name="connsiteY3" fmla="*/ 1085850 h 1153155"/>
              <a:gd name="connsiteX4" fmla="*/ 31023 w 1486428"/>
              <a:gd name="connsiteY4" fmla="*/ 514350 h 1153155"/>
              <a:gd name="connsiteX5" fmla="*/ 11973 w 1486428"/>
              <a:gd name="connsiteY5" fmla="*/ 0 h 115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428" h="1153155">
                <a:moveTo>
                  <a:pt x="1431198" y="152400"/>
                </a:moveTo>
                <a:cubicBezTo>
                  <a:pt x="1473267" y="330993"/>
                  <a:pt x="1515336" y="509587"/>
                  <a:pt x="1459773" y="666750"/>
                </a:cubicBezTo>
                <a:cubicBezTo>
                  <a:pt x="1404210" y="823913"/>
                  <a:pt x="1294673" y="1025525"/>
                  <a:pt x="1097823" y="1095375"/>
                </a:cubicBezTo>
                <a:cubicBezTo>
                  <a:pt x="900973" y="1165225"/>
                  <a:pt x="456473" y="1182687"/>
                  <a:pt x="278673" y="1085850"/>
                </a:cubicBezTo>
                <a:cubicBezTo>
                  <a:pt x="100873" y="989013"/>
                  <a:pt x="75473" y="695325"/>
                  <a:pt x="31023" y="514350"/>
                </a:cubicBezTo>
                <a:cubicBezTo>
                  <a:pt x="-13427" y="333375"/>
                  <a:pt x="-727" y="166687"/>
                  <a:pt x="11973" y="0"/>
                </a:cubicBezTo>
              </a:path>
            </a:pathLst>
          </a:custGeom>
          <a:noFill/>
          <a:ln w="317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7" name="Forma livre 116"/>
          <p:cNvSpPr/>
          <p:nvPr/>
        </p:nvSpPr>
        <p:spPr>
          <a:xfrm>
            <a:off x="2247907" y="2042795"/>
            <a:ext cx="839727" cy="969476"/>
          </a:xfrm>
          <a:custGeom>
            <a:avLst/>
            <a:gdLst>
              <a:gd name="connsiteX0" fmla="*/ 31108 w 839727"/>
              <a:gd name="connsiteY0" fmla="*/ 0 h 969476"/>
              <a:gd name="connsiteX1" fmla="*/ 2533 w 839727"/>
              <a:gd name="connsiteY1" fmla="*/ 495300 h 969476"/>
              <a:gd name="connsiteX2" fmla="*/ 88258 w 839727"/>
              <a:gd name="connsiteY2" fmla="*/ 923925 h 969476"/>
              <a:gd name="connsiteX3" fmla="*/ 602608 w 839727"/>
              <a:gd name="connsiteY3" fmla="*/ 933450 h 969476"/>
              <a:gd name="connsiteX4" fmla="*/ 812158 w 839727"/>
              <a:gd name="connsiteY4" fmla="*/ 714375 h 969476"/>
              <a:gd name="connsiteX5" fmla="*/ 831208 w 839727"/>
              <a:gd name="connsiteY5" fmla="*/ 85725 h 969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9727" h="969476">
                <a:moveTo>
                  <a:pt x="31108" y="0"/>
                </a:moveTo>
                <a:cubicBezTo>
                  <a:pt x="12058" y="170656"/>
                  <a:pt x="-6992" y="341313"/>
                  <a:pt x="2533" y="495300"/>
                </a:cubicBezTo>
                <a:cubicBezTo>
                  <a:pt x="12058" y="649287"/>
                  <a:pt x="-11754" y="850900"/>
                  <a:pt x="88258" y="923925"/>
                </a:cubicBezTo>
                <a:cubicBezTo>
                  <a:pt x="188270" y="996950"/>
                  <a:pt x="481958" y="968375"/>
                  <a:pt x="602608" y="933450"/>
                </a:cubicBezTo>
                <a:cubicBezTo>
                  <a:pt x="723258" y="898525"/>
                  <a:pt x="774058" y="855662"/>
                  <a:pt x="812158" y="714375"/>
                </a:cubicBezTo>
                <a:cubicBezTo>
                  <a:pt x="850258" y="573088"/>
                  <a:pt x="840733" y="329406"/>
                  <a:pt x="831208" y="8572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Forma livre 117"/>
          <p:cNvSpPr/>
          <p:nvPr/>
        </p:nvSpPr>
        <p:spPr>
          <a:xfrm>
            <a:off x="9297742" y="2147570"/>
            <a:ext cx="870565" cy="919041"/>
          </a:xfrm>
          <a:custGeom>
            <a:avLst/>
            <a:gdLst>
              <a:gd name="connsiteX0" fmla="*/ 20248 w 870565"/>
              <a:gd name="connsiteY0" fmla="*/ 0 h 919041"/>
              <a:gd name="connsiteX1" fmla="*/ 10723 w 870565"/>
              <a:gd name="connsiteY1" fmla="*/ 466725 h 919041"/>
              <a:gd name="connsiteX2" fmla="*/ 77398 w 870565"/>
              <a:gd name="connsiteY2" fmla="*/ 857250 h 919041"/>
              <a:gd name="connsiteX3" fmla="*/ 772723 w 870565"/>
              <a:gd name="connsiteY3" fmla="*/ 847725 h 919041"/>
              <a:gd name="connsiteX4" fmla="*/ 858448 w 870565"/>
              <a:gd name="connsiteY4" fmla="*/ 180975 h 919041"/>
              <a:gd name="connsiteX5" fmla="*/ 867973 w 870565"/>
              <a:gd name="connsiteY5" fmla="*/ 28575 h 9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0565" h="919041">
                <a:moveTo>
                  <a:pt x="20248" y="0"/>
                </a:moveTo>
                <a:cubicBezTo>
                  <a:pt x="10723" y="161925"/>
                  <a:pt x="1198" y="323850"/>
                  <a:pt x="10723" y="466725"/>
                </a:cubicBezTo>
                <a:cubicBezTo>
                  <a:pt x="20248" y="609600"/>
                  <a:pt x="-49602" y="793750"/>
                  <a:pt x="77398" y="857250"/>
                </a:cubicBezTo>
                <a:cubicBezTo>
                  <a:pt x="204398" y="920750"/>
                  <a:pt x="642548" y="960437"/>
                  <a:pt x="772723" y="847725"/>
                </a:cubicBezTo>
                <a:cubicBezTo>
                  <a:pt x="902898" y="735013"/>
                  <a:pt x="842573" y="317500"/>
                  <a:pt x="858448" y="180975"/>
                </a:cubicBezTo>
                <a:cubicBezTo>
                  <a:pt x="874323" y="44450"/>
                  <a:pt x="871148" y="36512"/>
                  <a:pt x="867973" y="2857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9" name="CaixaDeTexto 118"/>
          <p:cNvSpPr txBox="1"/>
          <p:nvPr/>
        </p:nvSpPr>
        <p:spPr>
          <a:xfrm>
            <a:off x="812889" y="3902825"/>
            <a:ext cx="1899039" cy="1077218"/>
          </a:xfrm>
          <a:prstGeom prst="rect">
            <a:avLst/>
          </a:prstGeom>
          <a:noFill/>
        </p:spPr>
        <p:txBody>
          <a:bodyPr wrap="square" rtlCol="0">
            <a:spAutoFit/>
          </a:bodyPr>
          <a:lstStyle/>
          <a:p>
            <a:r>
              <a:rPr lang="pt-BR" sz="3200" dirty="0" smtClean="0"/>
              <a:t>Região de depleção</a:t>
            </a:r>
            <a:endParaRPr lang="pt-BR" sz="3200" dirty="0"/>
          </a:p>
        </p:txBody>
      </p:sp>
      <p:sp>
        <p:nvSpPr>
          <p:cNvPr id="120" name="Forma livre 119"/>
          <p:cNvSpPr/>
          <p:nvPr/>
        </p:nvSpPr>
        <p:spPr>
          <a:xfrm>
            <a:off x="1685925" y="3204845"/>
            <a:ext cx="602615" cy="872490"/>
          </a:xfrm>
          <a:custGeom>
            <a:avLst/>
            <a:gdLst>
              <a:gd name="connsiteX0" fmla="*/ 602592 w 602592"/>
              <a:gd name="connsiteY0" fmla="*/ 0 h 1019175"/>
              <a:gd name="connsiteX1" fmla="*/ 50142 w 602592"/>
              <a:gd name="connsiteY1" fmla="*/ 342900 h 1019175"/>
              <a:gd name="connsiteX2" fmla="*/ 59667 w 602592"/>
              <a:gd name="connsiteY2" fmla="*/ 1019175 h 1019175"/>
            </a:gdLst>
            <a:ahLst/>
            <a:cxnLst>
              <a:cxn ang="0">
                <a:pos x="connsiteX0" y="connsiteY0"/>
              </a:cxn>
              <a:cxn ang="0">
                <a:pos x="connsiteX1" y="connsiteY1"/>
              </a:cxn>
              <a:cxn ang="0">
                <a:pos x="connsiteX2" y="connsiteY2"/>
              </a:cxn>
            </a:cxnLst>
            <a:rect l="l" t="t" r="r" b="b"/>
            <a:pathLst>
              <a:path w="602592" h="1019175">
                <a:moveTo>
                  <a:pt x="602592" y="0"/>
                </a:moveTo>
                <a:cubicBezTo>
                  <a:pt x="371611" y="86518"/>
                  <a:pt x="140630" y="173037"/>
                  <a:pt x="50142" y="342900"/>
                </a:cubicBezTo>
                <a:cubicBezTo>
                  <a:pt x="-40346" y="512763"/>
                  <a:pt x="9660" y="765969"/>
                  <a:pt x="59667" y="10191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Espaço Reservado para Conteúdo 2"/>
          <p:cNvSpPr>
            <a:spLocks noGrp="1"/>
          </p:cNvSpPr>
          <p:nvPr/>
        </p:nvSpPr>
        <p:spPr>
          <a:xfrm>
            <a:off x="1496060" y="438785"/>
            <a:ext cx="9334500" cy="81788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a:solidFill>
                  <a:srgbClr val="002060"/>
                </a:solidFill>
                <a:latin typeface="Comic Sans MS" panose="030F0702030302020204" pitchFamily="66" charset="0"/>
                <a:cs typeface="Comic Sans MS" panose="030F0702030302020204" pitchFamily="66" charset="0"/>
              </a:rPr>
              <a:t>b) Estrutura e Evolução: NMOS</a:t>
            </a:r>
            <a:endParaRPr lang="pt-BR" altLang="en-US" sz="3200" b="1">
              <a:solidFill>
                <a:srgbClr val="002060"/>
              </a:solidFill>
              <a:latin typeface="Comic Sans MS" panose="030F0702030302020204" pitchFamily="66" charset="0"/>
              <a:cs typeface="Comic Sans MS" panose="030F0702030302020204" pitchFamily="66" charset="0"/>
            </a:endParaRPr>
          </a:p>
          <a:p>
            <a:endParaRPr lang="pt-BR" altLang="en-US" sz="3200" b="1">
              <a:solidFill>
                <a:schemeClr val="tx1"/>
              </a:solidFill>
              <a:latin typeface="Comic Sans MS" panose="030F0702030302020204" pitchFamily="66" charset="0"/>
              <a:cs typeface="Comic Sans MS" panose="030F0702030302020204" pitchFamily="66" charset="0"/>
            </a:endParaRPr>
          </a:p>
        </p:txBody>
      </p:sp>
      <p:grpSp>
        <p:nvGrpSpPr>
          <p:cNvPr id="114" name="Grupo 250"/>
          <p:cNvGrpSpPr/>
          <p:nvPr/>
        </p:nvGrpSpPr>
        <p:grpSpPr>
          <a:xfrm flipH="1">
            <a:off x="10583666" y="3637081"/>
            <a:ext cx="545338" cy="1509696"/>
            <a:chOff x="3860088" y="4278598"/>
            <a:chExt cx="545338" cy="1509696"/>
          </a:xfrm>
        </p:grpSpPr>
        <p:grpSp>
          <p:nvGrpSpPr>
            <p:cNvPr id="121" name="Group 147"/>
            <p:cNvGrpSpPr/>
            <p:nvPr/>
          </p:nvGrpSpPr>
          <p:grpSpPr bwMode="auto">
            <a:xfrm flipH="1">
              <a:off x="3861804" y="4853819"/>
              <a:ext cx="543622" cy="467238"/>
              <a:chOff x="2834" y="2568"/>
              <a:chExt cx="317" cy="272"/>
            </a:xfrm>
          </p:grpSpPr>
          <p:sp>
            <p:nvSpPr>
              <p:cNvPr id="12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5" name="Line 83"/>
              <p:cNvSpPr>
                <a:spLocks noChangeShapeType="1"/>
              </p:cNvSpPr>
              <p:nvPr/>
            </p:nvSpPr>
            <p:spPr bwMode="auto">
              <a:xfrm>
                <a:off x="3008"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22"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3"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29" name="CaixaDeTexto 20"/>
          <p:cNvSpPr txBox="1"/>
          <p:nvPr/>
        </p:nvSpPr>
        <p:spPr>
          <a:xfrm>
            <a:off x="10626646" y="3315775"/>
            <a:ext cx="727075" cy="368300"/>
          </a:xfrm>
          <a:prstGeom prst="rect">
            <a:avLst/>
          </a:prstGeom>
          <a:noFill/>
        </p:spPr>
        <p:txBody>
          <a:bodyPr wrap="none" rtlCol="0">
            <a:sp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30" name="Forma livre 129"/>
          <p:cNvSpPr/>
          <p:nvPr/>
        </p:nvSpPr>
        <p:spPr>
          <a:xfrm>
            <a:off x="10878256" y="4447963"/>
            <a:ext cx="543464" cy="494014"/>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1" name="CaixaDeTexto 24"/>
          <p:cNvSpPr txBox="1"/>
          <p:nvPr/>
        </p:nvSpPr>
        <p:spPr>
          <a:xfrm>
            <a:off x="10546495" y="5083361"/>
            <a:ext cx="885190" cy="368300"/>
          </a:xfrm>
          <a:prstGeom prst="rect">
            <a:avLst/>
          </a:prstGeom>
          <a:noFill/>
        </p:spPr>
        <p:txBody>
          <a:bodyPr wrap="none" rtlCol="0">
            <a:sp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32" name="CaixaDeTexto 25"/>
          <p:cNvSpPr txBox="1"/>
          <p:nvPr/>
        </p:nvSpPr>
        <p:spPr>
          <a:xfrm>
            <a:off x="10085340" y="4077328"/>
            <a:ext cx="654050" cy="368300"/>
          </a:xfrm>
          <a:prstGeom prst="rect">
            <a:avLst/>
          </a:prstGeom>
          <a:noFill/>
        </p:spPr>
        <p:txBody>
          <a:bodyPr wrap="none" rtlCol="0">
            <a:sp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 name="Caixa de Texto 5"/>
              <p:cNvSpPr txBox="1"/>
              <p:nvPr/>
            </p:nvSpPr>
            <p:spPr>
              <a:xfrm>
                <a:off x="1209675" y="1641475"/>
                <a:ext cx="961453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1209675" y="1641475"/>
                <a:ext cx="9614535" cy="854075"/>
              </a:xfrm>
              <a:prstGeom prst="rect">
                <a:avLst/>
              </a:prstGeom>
              <a:blipFill rotWithShape="1">
                <a:blip r:embed="rId1"/>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1125220" y="2890520"/>
                <a:ext cx="10128250"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1125220" y="2890520"/>
                <a:ext cx="10128250" cy="854075"/>
              </a:xfrm>
              <a:prstGeom prst="rect">
                <a:avLst/>
              </a:prstGeom>
              <a:blipFill rotWithShape="1">
                <a:blip r:embed="rId2"/>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685800" y="4137660"/>
                <a:ext cx="11052810"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685800" y="4137660"/>
                <a:ext cx="11052810" cy="854075"/>
              </a:xfrm>
              <a:prstGeom prst="rect">
                <a:avLst/>
              </a:prstGeom>
              <a:blipFill rotWithShape="1">
                <a:blip r:embed="rId3"/>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41605" y="5146675"/>
                <a:ext cx="11908155" cy="1553845"/>
              </a:xfrm>
              <a:prstGeom prst="rect">
                <a:avLst/>
              </a:prstGeom>
              <a:solidFill>
                <a:schemeClr val="bg1"/>
              </a:solid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pt-BR" altLang="en-US"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𝑣𝑜</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num>
                        <m:den>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41605" y="5146675"/>
                <a:ext cx="11908155" cy="1553845"/>
              </a:xfrm>
              <a:prstGeom prst="rect">
                <a:avLst/>
              </a:prstGeom>
              <a:blipFill rotWithShape="1">
                <a:blip r:embed="rId4"/>
                <a:stretch>
                  <a:fillRect/>
                </a:stretch>
              </a:blipFill>
              <a:ln w="38100">
                <a:noFill/>
              </a:ln>
            </p:spPr>
            <p:txBody>
              <a:bodyPr/>
              <a:lstStyle/>
              <a:p>
                <a:r>
                  <a:rPr lang="pt-BR" altLang="en-US">
                    <a:noFill/>
                  </a:rPr>
                  <a:t> </a:t>
                </a:r>
              </a:p>
            </p:txBody>
          </p:sp>
        </mc:Fallback>
      </mc:AlternateContent>
    </p:spTree>
  </p:cSld>
  <p:clrMapOvr>
    <a:masterClrMapping/>
  </p:clrMapOvr>
</p:sld>
</file>

<file path=ppt/slides/slide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792210" y="6203315"/>
            <a:ext cx="2743200" cy="365125"/>
          </a:xfrm>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14" name="Group 113"/>
          <p:cNvGrpSpPr/>
          <p:nvPr/>
        </p:nvGrpSpPr>
        <p:grpSpPr>
          <a:xfrm>
            <a:off x="918294" y="3374812"/>
            <a:ext cx="8785776" cy="3179047"/>
            <a:chOff x="6936" y="4169"/>
            <a:chExt cx="7921" cy="4322"/>
          </a:xfrm>
        </p:grpSpPr>
        <p:grpSp>
          <p:nvGrpSpPr>
            <p:cNvPr id="33" name="Grupo 80"/>
            <p:cNvGrpSpPr/>
            <p:nvPr/>
          </p:nvGrpSpPr>
          <p:grpSpPr>
            <a:xfrm>
              <a:off x="6936" y="4169"/>
              <a:ext cx="7815" cy="3814"/>
              <a:chOff x="10400" y="4491"/>
              <a:chExt cx="8404" cy="4093"/>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37"/>
              <p:cNvCxnSpPr/>
              <p:nvPr/>
            </p:nvCxnSpPr>
            <p:spPr>
              <a:xfrm>
                <a:off x="11878" y="4593"/>
                <a:ext cx="0" cy="3991"/>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38"/>
              <p:cNvCxnSpPr/>
              <p:nvPr/>
            </p:nvCxnSpPr>
            <p:spPr>
              <a:xfrm flipV="1">
                <a:off x="11649" y="8268"/>
                <a:ext cx="7155"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10400" y="4686"/>
                <a:ext cx="1380" cy="537"/>
              </a:xfrm>
              <a:prstGeom prst="rect">
                <a:avLst/>
              </a:prstGeom>
              <a:noFill/>
            </p:spPr>
            <p:txBody>
              <a:bodyPr wrap="square" rtlCol="0">
                <a:spAutoFit/>
              </a:bodyPr>
              <a:p>
                <a:r>
                  <a:rPr lang="pt-BR" dirty="0" smtClean="0"/>
                  <a:t>20log(|G|)</a:t>
                </a:r>
                <a:endParaRPr lang="pt-BR" dirty="0"/>
              </a:p>
            </p:txBody>
          </p:sp>
          <p:cxnSp>
            <p:nvCxnSpPr>
              <p:cNvPr id="14"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CaixaDeTexto 22"/>
              <p:cNvSpPr txBox="1"/>
              <p:nvPr/>
            </p:nvSpPr>
            <p:spPr>
              <a:xfrm>
                <a:off x="16327" y="4491"/>
                <a:ext cx="1316" cy="513"/>
              </a:xfrm>
              <a:prstGeom prst="rect">
                <a:avLst/>
              </a:prstGeom>
              <a:noFill/>
            </p:spPr>
            <p:txBody>
              <a:bodyPr wrap="square" rtlCol="0">
                <a:spAutoFit/>
              </a:bodyPr>
              <a:p>
                <a:r>
                  <a:rPr lang="pt-BR" dirty="0"/>
                  <a:t>3</a:t>
                </a:r>
                <a:r>
                  <a:rPr lang="pt-BR" dirty="0" smtClean="0"/>
                  <a:t> dB</a:t>
                </a:r>
                <a:endParaRPr lang="pt-BR" dirty="0"/>
              </a:p>
            </p:txBody>
          </p:sp>
          <p:sp>
            <p:nvSpPr>
              <p:cNvPr id="18"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0"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1" name="CaixaDeTexto 16"/>
            <p:cNvSpPr txBox="1"/>
            <p:nvPr/>
          </p:nvSpPr>
          <p:spPr>
            <a:xfrm>
              <a:off x="10834" y="7893"/>
              <a:ext cx="2602" cy="501"/>
            </a:xfrm>
            <a:prstGeom prst="rect">
              <a:avLst/>
            </a:prstGeom>
            <a:solidFill>
              <a:schemeClr val="bg1"/>
            </a:solidFill>
          </p:spPr>
          <p:txBody>
            <a:bodyPr wrap="square" rtlCol="0">
              <a:spAutoFit/>
            </a:bodyPr>
            <a:p>
              <a:pPr algn="ctr"/>
              <a:r>
                <a:rPr lang="pt-BR" dirty="0" smtClean="0"/>
                <a:t>Frequência de corte superior</a:t>
              </a:r>
              <a:endParaRPr lang="pt-BR" dirty="0"/>
            </a:p>
          </p:txBody>
        </p:sp>
        <p:sp>
          <p:nvSpPr>
            <p:cNvPr id="25"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6" name="CaixaDeTexto 16"/>
          <p:cNvSpPr txBox="1"/>
          <p:nvPr/>
        </p:nvSpPr>
        <p:spPr>
          <a:xfrm>
            <a:off x="7154545" y="4194810"/>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internas do MOS</a:t>
            </a:r>
            <a:endParaRPr lang="pt-BR" dirty="0"/>
          </a:p>
        </p:txBody>
      </p:sp>
      <p:sp>
        <p:nvSpPr>
          <p:cNvPr id="120" name="Rectangles 119"/>
          <p:cNvSpPr/>
          <p:nvPr/>
        </p:nvSpPr>
        <p:spPr>
          <a:xfrm>
            <a:off x="6088380" y="387159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0" name="Caixa de Texto 5"/>
              <p:cNvSpPr txBox="1"/>
              <p:nvPr/>
            </p:nvSpPr>
            <p:spPr>
              <a:xfrm>
                <a:off x="2698750" y="3227705"/>
                <a:ext cx="2945765" cy="654685"/>
              </a:xfrm>
              <a:prstGeom prst="rect">
                <a:avLst/>
              </a:prstGeom>
              <a:noFill/>
              <a:ln w="38100">
                <a:noFill/>
              </a:ln>
            </p:spPr>
            <p:txBody>
              <a:bodyPr wrap="square" rtlCol="0" anchor="t">
                <a:spAutoFit/>
              </a:bodyPr>
              <a:p>
                <a:pPr algn="l"/>
                <a14:m>
                  <m:oMath xmlns:m="http://schemas.openxmlformats.org/officeDocument/2006/math">
                    <m:r>
                      <a:rPr lang="en-US" sz="2400" i="1">
                        <a:latin typeface="Cambria Math" panose="02040503050406030204" pitchFamily="18" charset="0"/>
                        <a:cs typeface="Cambria Math" panose="02040503050406030204" pitchFamily="18" charset="0"/>
                      </a:rPr>
                      <m:t>20</m:t>
                    </m:r>
                    <m:r>
                      <a:rPr lang="en-US" sz="2400" i="1">
                        <a:latin typeface="Cambria Math" panose="02040503050406030204" pitchFamily="18" charset="0"/>
                        <a:cs typeface="Cambria Math" panose="02040503050406030204" pitchFamily="18" charset="0"/>
                      </a:rPr>
                      <m:t>𝑙𝑜𝑔</m:t>
                    </m:r>
                    <m:r>
                      <a:rPr lang="en-US"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a14:m>
                <a:r>
                  <a:rPr lang="pt-BR" altLang="en-US" sz="2400">
                    <a:latin typeface="Cambria Math" panose="02040503050406030204" pitchFamily="18" charset="0"/>
                    <a:cs typeface="Cambria Math" panose="02040503050406030204" pitchFamily="18" charset="0"/>
                  </a:rPr>
                  <a:t>)</a:t>
                </a:r>
                <a:endParaRPr lang="pt-BR" altLang="en-US" sz="2400" dirty="0">
                  <a:latin typeface="Cambria Math" panose="02040503050406030204" pitchFamily="18" charset="0"/>
                  <a:cs typeface="Cambria Math" panose="02040503050406030204" pitchFamily="18" charset="0"/>
                </a:endParaRPr>
              </a:p>
            </p:txBody>
          </p:sp>
        </mc:Choice>
        <mc:Fallback>
          <p:sp>
            <p:nvSpPr>
              <p:cNvPr id="10" name="Caixa de Texto 5"/>
              <p:cNvSpPr txBox="1">
                <a:spLocks noRot="1" noChangeAspect="1" noMove="1" noResize="1" noEditPoints="1" noAdjustHandles="1" noChangeArrowheads="1" noChangeShapeType="1" noTextEdit="1"/>
              </p:cNvSpPr>
              <p:nvPr/>
            </p:nvSpPr>
            <p:spPr>
              <a:xfrm>
                <a:off x="2698750" y="3227705"/>
                <a:ext cx="2945765" cy="654685"/>
              </a:xfrm>
              <a:prstGeom prst="rect">
                <a:avLst/>
              </a:prstGeom>
              <a:blipFill rotWithShape="1">
                <a:blip r:embed="rId1"/>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127635" y="1520190"/>
                <a:ext cx="11908155" cy="15538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pt-BR" altLang="en-US"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𝑣𝑜</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num>
                        <m:den>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127635" y="1520190"/>
                <a:ext cx="11908155" cy="1553845"/>
              </a:xfrm>
              <a:prstGeom prst="rect">
                <a:avLst/>
              </a:prstGeom>
              <a:blipFill rotWithShape="1">
                <a:blip r:embed="rId2"/>
                <a:stretch>
                  <a:fillRect/>
                </a:stretch>
              </a:blipFill>
              <a:ln w="38100">
                <a:noFill/>
              </a:ln>
            </p:spPr>
            <p:txBody>
              <a:bodyPr/>
              <a:lstStyle/>
              <a:p>
                <a:r>
                  <a:rPr lang="pt-BR" altLang="en-US">
                    <a:noFill/>
                  </a:rPr>
                  <a:t> </a:t>
                </a:r>
              </a:p>
            </p:txBody>
          </p:sp>
        </mc:Fallback>
      </mc:AlternateContent>
    </p:spTree>
  </p:cSld>
  <p:clrMapOvr>
    <a:masterClrMapping/>
  </p:clrMapOvr>
</p:sld>
</file>

<file path=ppt/slides/slide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14"/>
              <p:cNvSpPr txBox="1"/>
              <p:nvPr/>
            </p:nvSpPr>
            <p:spPr>
              <a:xfrm>
                <a:off x="453390" y="469900"/>
                <a:ext cx="11562715" cy="4855845"/>
              </a:xfrm>
              <a:prstGeom prst="rect">
                <a:avLst/>
              </a:prstGeom>
              <a:noFill/>
            </p:spPr>
            <p:txBody>
              <a:bodyPr wrap="square" rtlCol="0">
                <a:spAutoFit/>
              </a:bodyPr>
              <a:p>
                <a:pPr algn="ctr" fontAlgn="auto">
                  <a:spcAft>
                    <a:spcPts val="600"/>
                  </a:spcAft>
                </a:pPr>
                <a:r>
                  <a:rPr lang="pt-BR" sz="3600" b="1" dirty="0" smtClean="0">
                    <a:solidFill>
                      <a:srgbClr val="C00000"/>
                    </a:solidFill>
                    <a:latin typeface="Comic Sans MS" panose="030F0702030302020204" pitchFamily="66" charset="0"/>
                  </a:rPr>
                  <a:t>Resposta em frequência: Circuito Source Comum </a:t>
                </a:r>
                <a:endParaRPr lang="pt-BR" sz="36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8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marL="513715" lvl="0" indent="-513715" algn="l" defTabSz="914400" fontAlgn="auto">
                  <a:spcAft>
                    <a:spcPts val="600"/>
                  </a:spcAft>
                  <a:buFont typeface="Wingdings" panose="05000000000000000000" charset="0"/>
                  <a:buChar char="ü"/>
                </a:pPr>
                <a:r>
                  <a:rPr lang="pt-BR" altLang="en-US" sz="2800" b="1">
                    <a:solidFill>
                      <a:schemeClr val="tx1"/>
                    </a:solidFill>
                    <a:latin typeface="Comic Sans MS" panose="030F0702030302020204" pitchFamily="66" charset="0"/>
                    <a:cs typeface="Comic Sans MS" panose="030F0702030302020204" pitchFamily="66" charset="0"/>
                  </a:rPr>
                  <a:t>A expressão do ganho total é </a:t>
                </a:r>
                <a:endParaRPr lang="pt-BR" altLang="en-US" sz="2800" b="1">
                  <a:solidFill>
                    <a:schemeClr val="tx1"/>
                  </a:solidFill>
                  <a:latin typeface="Comic Sans MS" panose="030F0702030302020204" pitchFamily="66" charset="0"/>
                  <a:cs typeface="Comic Sans MS" panose="030F0702030302020204" pitchFamily="66" charset="0"/>
                </a:endParaRPr>
              </a:p>
              <a:p>
                <a:pPr lvl="0" indent="0" algn="ctr" fontAlgn="auto">
                  <a:spcAft>
                    <a:spcPts val="600"/>
                  </a:spcAft>
                  <a:buFont typeface="Wingdings" panose="05000000000000000000" charset="0"/>
                  <a:buNone/>
                </a:pPr>
                <a14:m>
                  <m:oMath xmlns:m="http://schemas.openxmlformats.org/officeDocument/2006/math">
                    <m:f>
                      <m:fPr>
                        <m:ctrlPr>
                          <a:rPr lang="pt-BR" altLang="en-US"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a14:m>
                <a:r>
                  <a:rPr lang="pt-BR" altLang="en-US" sz="2400" b="1">
                    <a:latin typeface="Comic Sans MS" panose="030F0702030302020204" pitchFamily="66" charset="0"/>
                    <a:cs typeface="Comic Sans MS" panose="030F0702030302020204" pitchFamily="66" charset="0"/>
                  </a:rPr>
                  <a:t> </a:t>
                </a:r>
                <a:r>
                  <a:rPr lang="pt-BR" altLang="en-US" sz="2400" b="1">
                    <a:latin typeface="Comic Sans MS" panose="030F0702030302020204" pitchFamily="66" charset="0"/>
                    <a:cs typeface="Comic Sans MS" panose="030F0702030302020204" pitchFamily="66" charset="0"/>
                  </a:rPr>
                  <a:t>apresenta </a:t>
                </a:r>
                <a:r>
                  <a:rPr lang="pt-BR" altLang="en-US" sz="2400" b="1">
                    <a:solidFill>
                      <a:srgbClr val="C00000"/>
                    </a:solidFill>
                    <a:latin typeface="Comic Sans MS" panose="030F0702030302020204" pitchFamily="66" charset="0"/>
                    <a:cs typeface="Comic Sans MS" panose="030F0702030302020204" pitchFamily="66" charset="0"/>
                  </a:rPr>
                  <a:t>um</a:t>
                </a:r>
                <a:r>
                  <a:rPr lang="pt-BR" altLang="en-US" sz="2400" b="1">
                    <a:solidFill>
                      <a:srgbClr val="C00000"/>
                    </a:solidFill>
                    <a:latin typeface="Comic Sans MS" panose="030F0702030302020204" pitchFamily="66" charset="0"/>
                    <a:cs typeface="Comic Sans MS" panose="030F0702030302020204" pitchFamily="66" charset="0"/>
                  </a:rPr>
                  <a:t> zero e dois polos</a:t>
                </a:r>
                <a:endParaRPr lang="pt-BR" altLang="en-US" sz="2400" b="1">
                  <a:solidFill>
                    <a:srgbClr val="C00000"/>
                  </a:solidFill>
                  <a:latin typeface="Comic Sans MS" panose="030F0702030302020204" pitchFamily="66" charset="0"/>
                  <a:cs typeface="Comic Sans MS" panose="030F0702030302020204" pitchFamily="66" charset="0"/>
                </a:endParaRPr>
              </a:p>
              <a:p>
                <a:pPr marL="567055" lvl="0" indent="-518160" algn="l" fontAlgn="auto">
                  <a:spcAft>
                    <a:spcPts val="600"/>
                  </a:spcAft>
                  <a:buFont typeface="Wingdings" panose="05000000000000000000" charset="0"/>
                  <a:buChar char="ü"/>
                </a:pPr>
                <a:endParaRPr lang="pt-BR" sz="2400" b="1" dirty="0" smtClean="0">
                  <a:latin typeface="Comic Sans MS" panose="030F0702030302020204" pitchFamily="66" charset="0"/>
                  <a:cs typeface="Comic Sans MS" panose="030F0702030302020204" pitchFamily="66" charset="0"/>
                  <a:sym typeface="+mn-ea"/>
                </a:endParaRPr>
              </a:p>
              <a:p>
                <a:pPr marL="567055" lvl="0" indent="-518160" algn="l" fontAlgn="auto">
                  <a:spcAft>
                    <a:spcPts val="600"/>
                  </a:spcAft>
                  <a:buFont typeface="Wingdings" panose="05000000000000000000" charset="0"/>
                  <a:buChar char="ü"/>
                </a:pPr>
                <a:r>
                  <a:rPr lang="pt-BR" sz="2800" b="1" dirty="0" smtClean="0">
                    <a:latin typeface="Comic Sans MS" panose="030F0702030302020204" pitchFamily="66" charset="0"/>
                    <a:cs typeface="Comic Sans MS" panose="030F0702030302020204" pitchFamily="66" charset="0"/>
                    <a:sym typeface="+mn-ea"/>
                  </a:rPr>
                  <a:t>A curva do modulo será semelhante a curva mostrada no slide anterior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marL="567055" lvl="0" indent="-518160" algn="l" fontAlgn="auto">
                  <a:spcAft>
                    <a:spcPts val="600"/>
                  </a:spcAft>
                  <a:buFont typeface="Wingdings" panose="05000000000000000000" charset="0"/>
                  <a:buChar char="ü"/>
                </a:pPr>
                <a:r>
                  <a:rPr lang="pt-BR" sz="2800" b="1" dirty="0" smtClean="0">
                    <a:latin typeface="Comic Sans MS" panose="030F0702030302020204" pitchFamily="66" charset="0"/>
                    <a:cs typeface="Comic Sans MS" panose="030F0702030302020204" pitchFamily="66" charset="0"/>
                    <a:sym typeface="+mn-ea"/>
                  </a:rPr>
                  <a:t>o valor de v</a:t>
                </a:r>
                <a:r>
                  <a:rPr lang="pt-BR" sz="2800" b="1" baseline="-25000" dirty="0" smtClean="0">
                    <a:latin typeface="Comic Sans MS" panose="030F0702030302020204" pitchFamily="66" charset="0"/>
                    <a:cs typeface="Comic Sans MS" panose="030F0702030302020204" pitchFamily="66" charset="0"/>
                    <a:sym typeface="+mn-ea"/>
                  </a:rPr>
                  <a:t>0</a:t>
                </a:r>
                <a:r>
                  <a:rPr lang="pt-BR" sz="2800" b="1" dirty="0" smtClean="0">
                    <a:latin typeface="Comic Sans MS" panose="030F0702030302020204" pitchFamily="66" charset="0"/>
                    <a:cs typeface="Comic Sans MS" panose="030F0702030302020204" pitchFamily="66" charset="0"/>
                    <a:sym typeface="+mn-ea"/>
                  </a:rPr>
                  <a:t> para s=+j0</a:t>
                </a:r>
                <a:r>
                  <a:rPr lang="pt-BR" sz="2800" b="1" dirty="0" smtClean="0">
                    <a:latin typeface="Comic Sans MS" panose="030F0702030302020204" pitchFamily="66" charset="0"/>
                    <a:cs typeface="Comic Sans MS" panose="030F0702030302020204" pitchFamily="66" charset="0"/>
                    <a:sym typeface="Symbol" panose="05050102010706020507" charset="0"/>
                  </a:rPr>
                  <a:t> será</a:t>
                </a:r>
                <a:endParaRPr lang="pt-BR" sz="28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p:txBody>
          </p:sp>
        </mc:Choice>
        <mc:Fallback>
          <p:sp>
            <p:nvSpPr>
              <p:cNvPr id="4" name="CaixaDeTexto 14"/>
              <p:cNvSpPr txBox="1">
                <a:spLocks noRot="1" noChangeAspect="1" noMove="1" noResize="1" noEditPoints="1" noAdjustHandles="1" noChangeArrowheads="1" noChangeShapeType="1" noTextEdit="1"/>
              </p:cNvSpPr>
              <p:nvPr/>
            </p:nvSpPr>
            <p:spPr>
              <a:xfrm>
                <a:off x="453390" y="469900"/>
                <a:ext cx="11562715" cy="485584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1" name="Text Box 40"/>
              <p:cNvSpPr txBox="1"/>
              <p:nvPr/>
            </p:nvSpPr>
            <p:spPr>
              <a:xfrm>
                <a:off x="3309620" y="5518150"/>
                <a:ext cx="4457700" cy="963295"/>
              </a:xfrm>
              <a:prstGeom prst="rect">
                <a:avLst/>
              </a:prstGeom>
              <a:noFill/>
            </p:spPr>
            <p:txBody>
              <a:bodyPr wrap="none" rtlCol="0" anchor="t">
                <a:spAutoFit/>
              </a:bodyPr>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baseline="-25000">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baseline="-25000">
                              <a:latin typeface="Cambria Math" panose="02040503050406030204" pitchFamily="18" charset="0"/>
                              <a:cs typeface="Cambria Math" panose="02040503050406030204" pitchFamily="18" charset="0"/>
                            </a:rPr>
                            <m:t>𝑚</m:t>
                          </m:r>
                        </m:sub>
                      </m:sSub>
                      <m:r>
                        <a:rPr lang="pt-BR" altLang="en-US" sz="2800">
                          <a:latin typeface="Cambria Math" panose="02040503050406030204" pitchFamily="18" charset="0"/>
                          <a:cs typeface="Cambria Math" panose="02040503050406030204" pitchFamily="18" charset="0"/>
                          <a:sym typeface="+mn-ea"/>
                        </a:rPr>
                        <m:t>)</m:t>
                      </m:r>
                    </m:oMath>
                  </m:oMathPara>
                </a14:m>
                <a:endParaRPr lang="pt-BR" altLang="en-US" sz="2800" i="1">
                  <a:latin typeface="Cambria Math" panose="02040503050406030204" pitchFamily="18" charset="0"/>
                  <a:cs typeface="Cambria Math" panose="02040503050406030204" pitchFamily="18" charset="0"/>
                  <a:sym typeface="+mn-ea"/>
                </a:endParaRPr>
              </a:p>
            </p:txBody>
          </p:sp>
        </mc:Choice>
        <mc:Fallback>
          <p:sp>
            <p:nvSpPr>
              <p:cNvPr id="41" name="Text Box 40"/>
              <p:cNvSpPr txBox="1">
                <a:spLocks noRot="1" noChangeAspect="1" noMove="1" noResize="1" noEditPoints="1" noAdjustHandles="1" noChangeArrowheads="1" noChangeShapeType="1" noTextEdit="1"/>
              </p:cNvSpPr>
              <p:nvPr/>
            </p:nvSpPr>
            <p:spPr>
              <a:xfrm>
                <a:off x="3309620" y="5518150"/>
                <a:ext cx="4457700" cy="963295"/>
              </a:xfrm>
              <a:prstGeom prst="rect">
                <a:avLst/>
              </a:prstGeom>
              <a:blipFill rotWithShape="1">
                <a:blip r:embed="rId2"/>
                <a:stretch>
                  <a:fillRect r="-171" b="-1780"/>
                </a:stretch>
              </a:blipFill>
            </p:spPr>
            <p:txBody>
              <a:bodyPr/>
              <a:lstStyle/>
              <a:p>
                <a:r>
                  <a:rPr lang="pt-BR" altLang="en-US">
                    <a:noFill/>
                  </a:rPr>
                  <a:t> </a:t>
                </a:r>
              </a:p>
            </p:txBody>
          </p:sp>
        </mc:Fallback>
      </mc:AlternateContent>
    </p:spTree>
  </p:cSld>
  <p:clrMapOvr>
    <a:masterClrMapping/>
  </p:clrMapOvr>
</p:sld>
</file>

<file path=ppt/slides/slide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85775"/>
            <a:ext cx="11285855" cy="5539105"/>
          </a:xfrm>
          <a:prstGeom prst="rect">
            <a:avLst/>
          </a:prstGeom>
          <a:noFill/>
        </p:spPr>
        <p:txBody>
          <a:bodyPr wrap="square" rtlCol="0">
            <a:spAutoFit/>
          </a:bodyPr>
          <a:p>
            <a:pPr algn="ctr" fontAlgn="auto">
              <a:spcAft>
                <a:spcPts val="600"/>
              </a:spcAft>
            </a:pPr>
            <a:r>
              <a:rPr lang="pt-BR" sz="3600" b="1" dirty="0" smtClean="0">
                <a:solidFill>
                  <a:srgbClr val="C00000"/>
                </a:solidFill>
                <a:latin typeface="Comic Sans MS" panose="030F0702030302020204" pitchFamily="66" charset="0"/>
              </a:rPr>
              <a:t>Resposta em frequência: Circuito Source Comum </a:t>
            </a:r>
            <a:endParaRPr lang="pt-BR" sz="36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8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marL="513715" lvl="0" indent="-51371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Temos dois polos (equação de segundo grau  no denominador), e podemos achar esses polos. Infelizmente, pelo complexidade dos coeficientes do polinômio, obteremos expressões muito complexas, que provavelmente pouco nos dirão (não basta acharmos as expressões, elas devem ser de tamanho razoável para podermos interpretar)</a:t>
            </a:r>
            <a:endParaRPr lang="pt-BR" altLang="en-US" sz="2400" b="1">
              <a:solidFill>
                <a:schemeClr val="tx1"/>
              </a:solidFill>
              <a:latin typeface="Comic Sans MS" panose="030F0702030302020204" pitchFamily="66" charset="0"/>
              <a:cs typeface="Comic Sans MS" panose="030F0702030302020204" pitchFamily="66" charset="0"/>
            </a:endParaRPr>
          </a:p>
          <a:p>
            <a:pPr lvl="0" indent="0" algn="l" defTabSz="914400"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Para determinar os polos que dão a frequência de corte superior vamos aplicar tres métodos aproximativos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aplicar o teorema de Miller com aproximação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aproximar o polinômio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aplicar expressão de aproximação das raízes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04520" y="568960"/>
            <a:ext cx="11279505" cy="138366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Efeito Miller: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Trocar um circuito pelo outro. Muitas vezes é possivel, com a troca, se aplicar algumas simplificacoes e facilitar a resolução de um circuito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9" name="Caixa de Texto 23"/>
          <p:cNvSpPr txBox="1"/>
          <p:nvPr/>
        </p:nvSpPr>
        <p:spPr>
          <a:xfrm>
            <a:off x="5040630" y="493839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C(1-G)</a:t>
            </a:r>
            <a:endParaRPr lang="pt-BR" altLang="en-US" sz="2400" baseline="-25000" dirty="0">
              <a:latin typeface="Comic Sans MS" panose="030F0702030302020204" pitchFamily="66" charset="0"/>
              <a:cs typeface="Comic Sans MS" panose="030F0702030302020204" pitchFamily="66" charset="0"/>
            </a:endParaRPr>
          </a:p>
        </p:txBody>
      </p:sp>
      <p:cxnSp>
        <p:nvCxnSpPr>
          <p:cNvPr id="166" name="Conector Reto 73"/>
          <p:cNvCxnSpPr/>
          <p:nvPr/>
        </p:nvCxnSpPr>
        <p:spPr>
          <a:xfrm rot="16200000">
            <a:off x="4626610" y="4525645"/>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rot="16200000">
            <a:off x="8369475" y="4585160"/>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0" name="Grupo 69"/>
          <p:cNvGrpSpPr/>
          <p:nvPr/>
        </p:nvGrpSpPr>
        <p:grpSpPr>
          <a:xfrm rot="16200000">
            <a:off x="4997450" y="5189855"/>
            <a:ext cx="123825" cy="541020"/>
            <a:chOff x="8188" y="4859"/>
            <a:chExt cx="109"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1" name="Caixa de Texto 23"/>
          <p:cNvSpPr txBox="1"/>
          <p:nvPr/>
        </p:nvSpPr>
        <p:spPr>
          <a:xfrm flipH="1">
            <a:off x="3981450" y="496316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64" name="Rectangle 140"/>
          <p:cNvSpPr>
            <a:spLocks noChangeArrowheads="1"/>
          </p:cNvSpPr>
          <p:nvPr/>
        </p:nvSpPr>
        <p:spPr bwMode="auto">
          <a:xfrm flipH="1">
            <a:off x="3461385" y="411607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91" name="Conector Reto 76"/>
          <p:cNvCxnSpPr/>
          <p:nvPr/>
        </p:nvCxnSpPr>
        <p:spPr>
          <a:xfrm>
            <a:off x="3265805" y="442912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76"/>
          <p:cNvCxnSpPr/>
          <p:nvPr/>
        </p:nvCxnSpPr>
        <p:spPr>
          <a:xfrm>
            <a:off x="8744585" y="496316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6"/>
          <p:cNvCxnSpPr/>
          <p:nvPr/>
        </p:nvCxnSpPr>
        <p:spPr>
          <a:xfrm flipV="1">
            <a:off x="8763635" y="425132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76"/>
          <p:cNvCxnSpPr/>
          <p:nvPr/>
        </p:nvCxnSpPr>
        <p:spPr>
          <a:xfrm flipV="1">
            <a:off x="3119120" y="497586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de Seta Reta 59"/>
          <p:cNvCxnSpPr/>
          <p:nvPr/>
        </p:nvCxnSpPr>
        <p:spPr>
          <a:xfrm>
            <a:off x="3535045" y="4416425"/>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59"/>
          <p:cNvCxnSpPr/>
          <p:nvPr/>
        </p:nvCxnSpPr>
        <p:spPr>
          <a:xfrm flipV="1">
            <a:off x="3549015" y="5274310"/>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59"/>
          <p:cNvCxnSpPr/>
          <p:nvPr/>
        </p:nvCxnSpPr>
        <p:spPr>
          <a:xfrm flipH="1" flipV="1">
            <a:off x="9013825" y="5261610"/>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59"/>
          <p:cNvCxnSpPr/>
          <p:nvPr/>
        </p:nvCxnSpPr>
        <p:spPr>
          <a:xfrm flipH="1">
            <a:off x="9188450" y="4309110"/>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3535045" y="533146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108" name="Rectangle 140"/>
          <p:cNvSpPr>
            <a:spLocks noChangeArrowheads="1"/>
          </p:cNvSpPr>
          <p:nvPr/>
        </p:nvSpPr>
        <p:spPr bwMode="auto">
          <a:xfrm flipH="1">
            <a:off x="9032875" y="401764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109" name="Rectangle 140"/>
          <p:cNvSpPr>
            <a:spLocks noChangeArrowheads="1"/>
          </p:cNvSpPr>
          <p:nvPr/>
        </p:nvSpPr>
        <p:spPr bwMode="auto">
          <a:xfrm flipH="1">
            <a:off x="8940165" y="53333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110" name="Forma livre 109"/>
          <p:cNvSpPr/>
          <p:nvPr/>
        </p:nvSpPr>
        <p:spPr>
          <a:xfrm>
            <a:off x="9579610" y="455993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Forma livre 110"/>
          <p:cNvSpPr/>
          <p:nvPr/>
        </p:nvSpPr>
        <p:spPr>
          <a:xfrm flipH="1">
            <a:off x="3385185" y="458978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2" name="Caixa de Texto 23"/>
          <p:cNvSpPr txBox="1"/>
          <p:nvPr/>
        </p:nvSpPr>
        <p:spPr>
          <a:xfrm flipH="1">
            <a:off x="8331200" y="495046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6" name="Caixa de Texto 114"/>
          <p:cNvSpPr txBox="1"/>
          <p:nvPr/>
        </p:nvSpPr>
        <p:spPr>
          <a:xfrm>
            <a:off x="808990" y="2673350"/>
            <a:ext cx="188849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1</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 name="Grupo 6"/>
          <p:cNvGrpSpPr/>
          <p:nvPr/>
        </p:nvGrpSpPr>
        <p:grpSpPr>
          <a:xfrm rot="16200000">
            <a:off x="7934325" y="5200015"/>
            <a:ext cx="123825" cy="541020"/>
            <a:chOff x="8188" y="4859"/>
            <a:chExt cx="109" cy="656"/>
          </a:xfrm>
        </p:grpSpPr>
        <p:cxnSp>
          <p:nvCxnSpPr>
            <p:cNvPr id="8"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4942909" y="58957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7"/>
          <p:cNvCxnSpPr/>
          <p:nvPr/>
        </p:nvCxnSpPr>
        <p:spPr>
          <a:xfrm rot="16200000">
            <a:off x="4900364" y="57090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862639" y="58856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rot="16200000">
            <a:off x="7820094" y="56989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4853256" y="518192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rot="16200000">
            <a:off x="7780606" y="517938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6508115" y="4948555"/>
            <a:ext cx="14351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C(1-1/G)</a:t>
            </a:r>
            <a:endParaRPr lang="pt-BR" altLang="en-US" sz="2400" baseline="-25000" dirty="0">
              <a:latin typeface="Comic Sans MS" panose="030F0702030302020204" pitchFamily="66" charset="0"/>
              <a:cs typeface="Comic Sans MS" panose="030F0702030302020204" pitchFamily="66" charset="0"/>
            </a:endParaRPr>
          </a:p>
        </p:txBody>
      </p:sp>
      <p:sp>
        <p:nvSpPr>
          <p:cNvPr id="17" name="Caixa de Texto 23"/>
          <p:cNvSpPr txBox="1"/>
          <p:nvPr/>
        </p:nvSpPr>
        <p:spPr>
          <a:xfrm>
            <a:off x="5798820" y="208470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8" name="Conector Reto 73"/>
          <p:cNvCxnSpPr/>
          <p:nvPr/>
        </p:nvCxnSpPr>
        <p:spPr>
          <a:xfrm rot="16200000">
            <a:off x="5594350" y="2415540"/>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6"/>
          <p:cNvCxnSpPr/>
          <p:nvPr/>
        </p:nvCxnSpPr>
        <p:spPr>
          <a:xfrm rot="16200000">
            <a:off x="6546390" y="248775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a:off x="6042660" y="2592705"/>
            <a:ext cx="123825" cy="541020"/>
            <a:chOff x="8188" y="4859"/>
            <a:chExt cx="109" cy="656"/>
          </a:xfrm>
        </p:grpSpPr>
        <p:cxnSp>
          <p:nvCxnSpPr>
            <p:cNvPr id="21"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Caixa de Texto 23"/>
          <p:cNvSpPr txBox="1"/>
          <p:nvPr/>
        </p:nvSpPr>
        <p:spPr>
          <a:xfrm flipH="1">
            <a:off x="4949190" y="28530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24" name="Rectangle 140"/>
          <p:cNvSpPr>
            <a:spLocks noChangeArrowheads="1"/>
          </p:cNvSpPr>
          <p:nvPr/>
        </p:nvSpPr>
        <p:spPr bwMode="auto">
          <a:xfrm flipH="1">
            <a:off x="4429125" y="20059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25" name="Conector Reto 76"/>
          <p:cNvCxnSpPr/>
          <p:nvPr/>
        </p:nvCxnSpPr>
        <p:spPr>
          <a:xfrm>
            <a:off x="4233545" y="231902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76"/>
          <p:cNvCxnSpPr/>
          <p:nvPr/>
        </p:nvCxnSpPr>
        <p:spPr>
          <a:xfrm>
            <a:off x="6921500" y="286575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76"/>
          <p:cNvCxnSpPr/>
          <p:nvPr/>
        </p:nvCxnSpPr>
        <p:spPr>
          <a:xfrm flipV="1">
            <a:off x="6940550" y="215392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76"/>
          <p:cNvCxnSpPr/>
          <p:nvPr/>
        </p:nvCxnSpPr>
        <p:spPr>
          <a:xfrm flipV="1">
            <a:off x="4086860" y="286575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de Seta Reta 59"/>
          <p:cNvCxnSpPr/>
          <p:nvPr/>
        </p:nvCxnSpPr>
        <p:spPr>
          <a:xfrm>
            <a:off x="4502785" y="2319020"/>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0" name="Conector de Seta Reta 59"/>
          <p:cNvCxnSpPr/>
          <p:nvPr/>
        </p:nvCxnSpPr>
        <p:spPr>
          <a:xfrm flipV="1">
            <a:off x="4516755" y="3164205"/>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1" name="Conector de Seta Reta 59"/>
          <p:cNvCxnSpPr/>
          <p:nvPr/>
        </p:nvCxnSpPr>
        <p:spPr>
          <a:xfrm flipH="1" flipV="1">
            <a:off x="7190740" y="316420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2" name="Conector de Seta Reta 59"/>
          <p:cNvCxnSpPr/>
          <p:nvPr/>
        </p:nvCxnSpPr>
        <p:spPr>
          <a:xfrm flipH="1">
            <a:off x="7365365" y="2211705"/>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33" name="Rectangle 140"/>
          <p:cNvSpPr>
            <a:spLocks noChangeArrowheads="1"/>
          </p:cNvSpPr>
          <p:nvPr/>
        </p:nvSpPr>
        <p:spPr bwMode="auto">
          <a:xfrm flipH="1">
            <a:off x="4502785" y="32213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34" name="Rectangle 140"/>
          <p:cNvSpPr>
            <a:spLocks noChangeArrowheads="1"/>
          </p:cNvSpPr>
          <p:nvPr/>
        </p:nvSpPr>
        <p:spPr bwMode="auto">
          <a:xfrm flipH="1">
            <a:off x="6940550" y="20059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35" name="Rectangle 140"/>
          <p:cNvSpPr>
            <a:spLocks noChangeArrowheads="1"/>
          </p:cNvSpPr>
          <p:nvPr/>
        </p:nvSpPr>
        <p:spPr bwMode="auto">
          <a:xfrm flipH="1">
            <a:off x="7041515" y="32213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36" name="Forma livre 35"/>
          <p:cNvSpPr/>
          <p:nvPr/>
        </p:nvSpPr>
        <p:spPr>
          <a:xfrm>
            <a:off x="7756525" y="246253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36"/>
          <p:cNvSpPr/>
          <p:nvPr/>
        </p:nvSpPr>
        <p:spPr>
          <a:xfrm flipH="1">
            <a:off x="4352925" y="247967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0" name="Caixa de Texto 23"/>
          <p:cNvSpPr txBox="1"/>
          <p:nvPr/>
        </p:nvSpPr>
        <p:spPr>
          <a:xfrm flipH="1">
            <a:off x="6508115" y="28530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41" name="Caixa de Texto 114"/>
          <p:cNvSpPr txBox="1"/>
          <p:nvPr/>
        </p:nvSpPr>
        <p:spPr>
          <a:xfrm>
            <a:off x="808990" y="4801235"/>
            <a:ext cx="188849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2</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3" name="Caixa de Texto 23"/>
          <p:cNvSpPr txBox="1"/>
          <p:nvPr/>
        </p:nvSpPr>
        <p:spPr>
          <a:xfrm>
            <a:off x="8331200" y="2592705"/>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a</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2755" y="4286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sz="2400" b="1" dirty="0" smtClean="0">
                <a:solidFill>
                  <a:srgbClr val="C00000"/>
                </a:solidFill>
                <a:latin typeface="Comic Sans MS" panose="030F0702030302020204" pitchFamily="66" charset="0"/>
                <a:cs typeface="Comic Sans MS" panose="030F0702030302020204" pitchFamily="66" charset="0"/>
                <a:sym typeface="+mn-ea"/>
              </a:rPr>
              <a:t>Aplicando o teorema de Miller</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4" name="Conector Reto 74"/>
          <p:cNvCxnSpPr/>
          <p:nvPr/>
        </p:nvCxnSpPr>
        <p:spPr>
          <a:xfrm>
            <a:off x="4853225" y="32190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Conector Reto 14"/>
          <p:cNvCxnSpPr/>
          <p:nvPr/>
        </p:nvCxnSpPr>
        <p:spPr>
          <a:xfrm flipV="1">
            <a:off x="4842546" y="229651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4659412" y="2666688"/>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3483814" y="193661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6040851" y="1072351"/>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4777740" y="310515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4777740" y="310515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5134321" y="2016346"/>
            <a:ext cx="0" cy="349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5333904" y="301351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4" name="Grupo 124"/>
          <p:cNvGrpSpPr/>
          <p:nvPr/>
        </p:nvGrpSpPr>
        <p:grpSpPr>
          <a:xfrm rot="16200000">
            <a:off x="4338955" y="1518285"/>
            <a:ext cx="416560" cy="1487805"/>
            <a:chOff x="3114" y="6151"/>
            <a:chExt cx="656" cy="2343"/>
          </a:xfrm>
        </p:grpSpPr>
        <p:cxnSp>
          <p:nvCxnSpPr>
            <p:cNvPr id="4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6685280" y="2296795"/>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2588260" y="289433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1790700" y="227520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2264410" y="216027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1948180" y="252920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1621790" y="30816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1823085" y="30816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Conector Reto 114"/>
          <p:cNvCxnSpPr/>
          <p:nvPr/>
        </p:nvCxnSpPr>
        <p:spPr>
          <a:xfrm flipH="1" flipV="1">
            <a:off x="1799590" y="22790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1575435" y="2374900"/>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1" name="Caixa de Texto 23"/>
          <p:cNvSpPr txBox="1"/>
          <p:nvPr/>
        </p:nvSpPr>
        <p:spPr>
          <a:xfrm>
            <a:off x="2158365" y="17614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6976745" y="18199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6" name="Conector Reto 39"/>
          <p:cNvCxnSpPr/>
          <p:nvPr/>
        </p:nvCxnSpPr>
        <p:spPr>
          <a:xfrm>
            <a:off x="6482715" y="227520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6164580" y="2732405"/>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93" name="Grupo 55"/>
          <p:cNvGrpSpPr/>
          <p:nvPr/>
        </p:nvGrpSpPr>
        <p:grpSpPr>
          <a:xfrm>
            <a:off x="3194685" y="2296795"/>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9" name="Conector Reto 79"/>
          <p:cNvCxnSpPr/>
          <p:nvPr/>
        </p:nvCxnSpPr>
        <p:spPr>
          <a:xfrm rot="5400000" flipH="1" flipV="1">
            <a:off x="4427776" y="368639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3583305" y="17614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4671695" y="41001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4074160" y="15322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113" name="Caixa de Texto 23"/>
          <p:cNvSpPr txBox="1"/>
          <p:nvPr/>
        </p:nvSpPr>
        <p:spPr>
          <a:xfrm>
            <a:off x="286385" y="3151505"/>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vo</a:t>
            </a:r>
            <a:r>
              <a:rPr lang="pt-BR" altLang="en-US" sz="2800" baseline="-25000" dirty="0">
                <a:latin typeface="Comic Sans MS" panose="030F0702030302020204" pitchFamily="66" charset="0"/>
                <a:cs typeface="Comic Sans MS" panose="030F0702030302020204" pitchFamily="66" charset="0"/>
              </a:rPr>
              <a:t>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6880225" y="281622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14" name="Conector Reto 74"/>
          <p:cNvCxnSpPr/>
          <p:nvPr/>
        </p:nvCxnSpPr>
        <p:spPr>
          <a:xfrm>
            <a:off x="6904275" y="5706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4"/>
          <p:cNvCxnSpPr/>
          <p:nvPr/>
        </p:nvCxnSpPr>
        <p:spPr>
          <a:xfrm flipV="1">
            <a:off x="6893596" y="47838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 name="Grupo 7"/>
          <p:cNvGrpSpPr/>
          <p:nvPr/>
        </p:nvGrpSpPr>
        <p:grpSpPr>
          <a:xfrm>
            <a:off x="6710462" y="5153983"/>
            <a:ext cx="387626" cy="552342"/>
            <a:chOff x="7555792" y="2647951"/>
            <a:chExt cx="387626" cy="552342"/>
          </a:xfrm>
          <a:solidFill>
            <a:srgbClr val="00B0F0">
              <a:alpha val="97000"/>
            </a:srgbClr>
          </a:solidFill>
        </p:grpSpPr>
        <p:sp>
          <p:nvSpPr>
            <p:cNvPr id="18"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5"/>
          <p:cNvCxnSpPr/>
          <p:nvPr/>
        </p:nvCxnSpPr>
        <p:spPr>
          <a:xfrm rot="5400000" flipH="1">
            <a:off x="4806224" y="4243910"/>
            <a:ext cx="0" cy="104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57"/>
          <p:cNvCxnSpPr/>
          <p:nvPr/>
        </p:nvCxnSpPr>
        <p:spPr>
          <a:xfrm rot="16200000">
            <a:off x="8315741" y="332564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6"/>
              <p:cNvSpPr txBox="1"/>
              <p:nvPr/>
            </p:nvSpPr>
            <p:spPr>
              <a:xfrm>
                <a:off x="6828790" y="559244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2" name="Caixa de Texto 26"/>
              <p:cNvSpPr txBox="1">
                <a:spLocks noRot="1" noChangeAspect="1" noMove="1" noResize="1" noEditPoints="1" noAdjustHandles="1" noChangeArrowheads="1" noChangeShapeType="1" noTextEdit="1"/>
              </p:cNvSpPr>
              <p:nvPr/>
            </p:nvSpPr>
            <p:spPr>
              <a:xfrm>
                <a:off x="6828790" y="559244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3" name="Conector Reto 43"/>
          <p:cNvCxnSpPr/>
          <p:nvPr/>
        </p:nvCxnSpPr>
        <p:spPr>
          <a:xfrm rot="16200000">
            <a:off x="7025386" y="3536501"/>
            <a:ext cx="0" cy="547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79"/>
          <p:cNvCxnSpPr/>
          <p:nvPr/>
        </p:nvCxnSpPr>
        <p:spPr>
          <a:xfrm rot="5400000" flipH="1" flipV="1">
            <a:off x="7384954" y="550080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upo 72"/>
          <p:cNvGrpSpPr/>
          <p:nvPr/>
        </p:nvGrpSpPr>
        <p:grpSpPr>
          <a:xfrm>
            <a:off x="8736330" y="4784090"/>
            <a:ext cx="416560" cy="1488440"/>
            <a:chOff x="3114" y="6151"/>
            <a:chExt cx="656" cy="2344"/>
          </a:xfrm>
        </p:grpSpPr>
        <p:cxnSp>
          <p:nvCxnSpPr>
            <p:cNvPr id="3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37" name="Caixa de Texto 23"/>
          <p:cNvSpPr txBox="1"/>
          <p:nvPr/>
        </p:nvSpPr>
        <p:spPr>
          <a:xfrm>
            <a:off x="3416935" y="5445125"/>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92"/>
          <p:cNvCxnSpPr/>
          <p:nvPr/>
        </p:nvCxnSpPr>
        <p:spPr>
          <a:xfrm>
            <a:off x="3049270" y="476250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Retângulo 77"/>
          <p:cNvSpPr/>
          <p:nvPr/>
        </p:nvSpPr>
        <p:spPr>
          <a:xfrm flipH="1">
            <a:off x="3522980" y="4647565"/>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0" name="CaixaDeTexto 47"/>
          <p:cNvSpPr txBox="1"/>
          <p:nvPr/>
        </p:nvSpPr>
        <p:spPr>
          <a:xfrm>
            <a:off x="3206750" y="501650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1" name="Conector Reto 37"/>
          <p:cNvCxnSpPr/>
          <p:nvPr/>
        </p:nvCxnSpPr>
        <p:spPr>
          <a:xfrm>
            <a:off x="2880360" y="556895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74"/>
          <p:cNvCxnSpPr/>
          <p:nvPr/>
        </p:nvCxnSpPr>
        <p:spPr>
          <a:xfrm>
            <a:off x="3081655" y="55689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114"/>
          <p:cNvCxnSpPr/>
          <p:nvPr/>
        </p:nvCxnSpPr>
        <p:spPr>
          <a:xfrm flipH="1" flipV="1">
            <a:off x="3058160" y="476631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5" name="Grupo 12"/>
          <p:cNvGrpSpPr/>
          <p:nvPr/>
        </p:nvGrpSpPr>
        <p:grpSpPr>
          <a:xfrm rot="0">
            <a:off x="2834005" y="4862195"/>
            <a:ext cx="449580" cy="416560"/>
            <a:chOff x="9221" y="3503"/>
            <a:chExt cx="708" cy="656"/>
          </a:xfrm>
        </p:grpSpPr>
        <p:sp>
          <p:nvSpPr>
            <p:cNvPr id="65"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67" name="Caixa de Texto 23"/>
          <p:cNvSpPr txBox="1"/>
          <p:nvPr/>
        </p:nvSpPr>
        <p:spPr>
          <a:xfrm>
            <a:off x="3521075" y="424878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68" name="CaixaDeTexto 47"/>
          <p:cNvSpPr txBox="1"/>
          <p:nvPr/>
        </p:nvSpPr>
        <p:spPr>
          <a:xfrm>
            <a:off x="9027795" y="43021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0" name="CaixaDeTexto 47"/>
          <p:cNvSpPr txBox="1"/>
          <p:nvPr/>
        </p:nvSpPr>
        <p:spPr>
          <a:xfrm>
            <a:off x="8215630" y="5219700"/>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71" name="Grupo 55"/>
          <p:cNvGrpSpPr/>
          <p:nvPr/>
        </p:nvGrpSpPr>
        <p:grpSpPr>
          <a:xfrm>
            <a:off x="4117975" y="4784090"/>
            <a:ext cx="416560" cy="1487805"/>
            <a:chOff x="3114" y="6151"/>
            <a:chExt cx="656" cy="2343"/>
          </a:xfrm>
        </p:grpSpPr>
        <p:cxnSp>
          <p:nvCxnSpPr>
            <p:cNvPr id="7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06" name="Conector Reto 79"/>
          <p:cNvCxnSpPr/>
          <p:nvPr/>
        </p:nvCxnSpPr>
        <p:spPr>
          <a:xfrm rot="5400000" flipH="1" flipV="1">
            <a:off x="6478826" y="617368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7" name="CaixaDeTexto 47"/>
          <p:cNvSpPr txBox="1"/>
          <p:nvPr/>
        </p:nvSpPr>
        <p:spPr>
          <a:xfrm>
            <a:off x="5045075" y="42843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8" name="Conector Reto 42"/>
          <p:cNvCxnSpPr/>
          <p:nvPr/>
        </p:nvCxnSpPr>
        <p:spPr>
          <a:xfrm>
            <a:off x="6692265" y="65874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Caixa de Texto 23"/>
          <p:cNvSpPr txBox="1"/>
          <p:nvPr/>
        </p:nvSpPr>
        <p:spPr>
          <a:xfrm>
            <a:off x="9655175" y="5251450"/>
            <a:ext cx="1530985" cy="52197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C</a:t>
            </a:r>
            <a:r>
              <a:rPr lang="pt-BR" altLang="en-US" sz="2000" baseline="-25000" dirty="0">
                <a:latin typeface="Comic Sans MS" panose="030F0702030302020204" pitchFamily="66" charset="0"/>
                <a:cs typeface="Comic Sans MS" panose="030F0702030302020204" pitchFamily="66" charset="0"/>
              </a:rPr>
              <a:t>GD</a:t>
            </a:r>
            <a:r>
              <a:rPr lang="pt-BR" altLang="en-US" sz="2000" dirty="0">
                <a:latin typeface="Comic Sans MS" panose="030F0702030302020204" pitchFamily="66" charset="0"/>
                <a:cs typeface="Comic Sans MS" panose="030F0702030302020204" pitchFamily="66" charset="0"/>
              </a:rPr>
              <a:t>(1-1/G)</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111" name="Caixa de Texto 23"/>
          <p:cNvSpPr txBox="1"/>
          <p:nvPr/>
        </p:nvSpPr>
        <p:spPr>
          <a:xfrm>
            <a:off x="8931275" y="530352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grpSp>
        <p:nvGrpSpPr>
          <p:cNvPr id="112" name="Grupo 55"/>
          <p:cNvGrpSpPr/>
          <p:nvPr/>
        </p:nvGrpSpPr>
        <p:grpSpPr>
          <a:xfrm>
            <a:off x="5132070" y="4775200"/>
            <a:ext cx="416560" cy="1487805"/>
            <a:chOff x="3114" y="6151"/>
            <a:chExt cx="656" cy="2343"/>
          </a:xfrm>
        </p:grpSpPr>
        <p:cxnSp>
          <p:nvCxnSpPr>
            <p:cNvPr id="11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8" name="Grupo 55"/>
          <p:cNvGrpSpPr/>
          <p:nvPr/>
        </p:nvGrpSpPr>
        <p:grpSpPr>
          <a:xfrm>
            <a:off x="9552305" y="4766310"/>
            <a:ext cx="416560" cy="1487805"/>
            <a:chOff x="3114" y="6151"/>
            <a:chExt cx="656" cy="2343"/>
          </a:xfrm>
        </p:grpSpPr>
        <p:cxnSp>
          <p:nvCxnSpPr>
            <p:cNvPr id="11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0"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23" name="Caixa de Texto 23"/>
          <p:cNvSpPr txBox="1"/>
          <p:nvPr/>
        </p:nvSpPr>
        <p:spPr>
          <a:xfrm>
            <a:off x="5181600" y="5354955"/>
            <a:ext cx="1301115" cy="52197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C</a:t>
            </a:r>
            <a:r>
              <a:rPr lang="pt-BR" altLang="en-US" sz="2000" baseline="-25000" dirty="0">
                <a:latin typeface="Comic Sans MS" panose="030F0702030302020204" pitchFamily="66" charset="0"/>
                <a:cs typeface="Comic Sans MS" panose="030F0702030302020204" pitchFamily="66" charset="0"/>
              </a:rPr>
              <a:t>GD</a:t>
            </a:r>
            <a:r>
              <a:rPr lang="pt-BR" altLang="en-US" sz="2000" dirty="0">
                <a:latin typeface="Comic Sans MS" panose="030F0702030302020204" pitchFamily="66" charset="0"/>
                <a:cs typeface="Comic Sans MS" panose="030F0702030302020204" pitchFamily="66" charset="0"/>
              </a:rPr>
              <a:t>(1-G)</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178" name="Caixa de Texto 38"/>
          <p:cNvSpPr txBox="1"/>
          <p:nvPr/>
        </p:nvSpPr>
        <p:spPr>
          <a:xfrm flipH="1">
            <a:off x="1120775" y="5303520"/>
            <a:ext cx="1333500" cy="521970"/>
          </a:xfrm>
          <a:prstGeom prst="rect">
            <a:avLst/>
          </a:prstGeom>
          <a:solidFill>
            <a:schemeClr val="accent4">
              <a:alpha val="14000"/>
            </a:schemeClr>
          </a:solid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Miller</a:t>
            </a:r>
            <a:endParaRPr lang="pt-BR" altLang="en-US" sz="2800" baseline="-25000" dirty="0">
              <a:latin typeface="Comic Sans MS" panose="030F0702030302020204" pitchFamily="66" charset="0"/>
              <a:cs typeface="Comic Sans MS" panose="030F0702030302020204" pitchFamily="66" charset="0"/>
            </a:endParaRPr>
          </a:p>
        </p:txBody>
      </p:sp>
      <p:sp>
        <p:nvSpPr>
          <p:cNvPr id="124" name="Freeform 123"/>
          <p:cNvSpPr/>
          <p:nvPr/>
        </p:nvSpPr>
        <p:spPr>
          <a:xfrm>
            <a:off x="4659630" y="1461770"/>
            <a:ext cx="3769360" cy="698500"/>
          </a:xfrm>
          <a:custGeom>
            <a:avLst/>
            <a:gdLst>
              <a:gd name="connisteX0" fmla="*/ 0 w 3769360"/>
              <a:gd name="connsiteY0" fmla="*/ 698226 h 698226"/>
              <a:gd name="connisteX1" fmla="*/ 448945 w 3769360"/>
              <a:gd name="connsiteY1" fmla="*/ 221976 h 698226"/>
              <a:gd name="connisteX2" fmla="*/ 1714500 w 3769360"/>
              <a:gd name="connsiteY2" fmla="*/ 275951 h 698226"/>
              <a:gd name="connisteX3" fmla="*/ 2898140 w 3769360"/>
              <a:gd name="connsiteY3" fmla="*/ 4171 h 698226"/>
              <a:gd name="connisteX4" fmla="*/ 3769360 w 3769360"/>
              <a:gd name="connsiteY4" fmla="*/ 480421 h 698226"/>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769360" h="698227">
                <a:moveTo>
                  <a:pt x="0" y="698227"/>
                </a:moveTo>
                <a:cubicBezTo>
                  <a:pt x="64770" y="601707"/>
                  <a:pt x="106045" y="306432"/>
                  <a:pt x="448945" y="221977"/>
                </a:cubicBezTo>
                <a:cubicBezTo>
                  <a:pt x="791845" y="137522"/>
                  <a:pt x="1224915" y="319767"/>
                  <a:pt x="1714500" y="275952"/>
                </a:cubicBezTo>
                <a:cubicBezTo>
                  <a:pt x="2204085" y="232137"/>
                  <a:pt x="2487295" y="-36468"/>
                  <a:pt x="2898140" y="4172"/>
                </a:cubicBezTo>
                <a:cubicBezTo>
                  <a:pt x="3308985" y="44812"/>
                  <a:pt x="3618865" y="379457"/>
                  <a:pt x="3769360" y="480422"/>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5" name="CaixaDeTexto 16"/>
          <p:cNvSpPr txBox="1"/>
          <p:nvPr/>
        </p:nvSpPr>
        <p:spPr>
          <a:xfrm>
            <a:off x="7941310" y="1837055"/>
            <a:ext cx="2261870" cy="1198880"/>
          </a:xfrm>
          <a:prstGeom prst="rect">
            <a:avLst/>
          </a:prstGeom>
          <a:noFill/>
        </p:spPr>
        <p:txBody>
          <a:bodyPr wrap="square" rtlCol="0">
            <a:spAutoFit/>
          </a:bodyPr>
          <a:p>
            <a:pPr algn="ctr"/>
            <a:r>
              <a:rPr lang="pt-BR" sz="2400" dirty="0" smtClean="0">
                <a:latin typeface="Comic Sans MS" panose="030F0702030302020204" pitchFamily="66" charset="0"/>
                <a:cs typeface="Comic Sans MS" panose="030F0702030302020204" pitchFamily="66" charset="0"/>
              </a:rPr>
              <a:t>Dificulta a resoluçao do circuito</a:t>
            </a:r>
            <a:endParaRPr lang="pt-BR" sz="2400" dirty="0" smtClean="0">
              <a:latin typeface="Comic Sans MS" panose="030F0702030302020204" pitchFamily="66" charset="0"/>
              <a:cs typeface="Comic Sans MS" panose="030F0702030302020204" pitchFamily="66" charset="0"/>
            </a:endParaRPr>
          </a:p>
        </p:txBody>
      </p:sp>
      <p:sp>
        <p:nvSpPr>
          <p:cNvPr id="151" name="Retângulo 77"/>
          <p:cNvSpPr/>
          <p:nvPr/>
        </p:nvSpPr>
        <p:spPr>
          <a:xfrm rot="5400000" flipH="1">
            <a:off x="7923166" y="530083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6" name="Retângulo 77"/>
          <p:cNvSpPr/>
          <p:nvPr/>
        </p:nvSpPr>
        <p:spPr>
          <a:xfrm rot="5400000" flipH="1">
            <a:off x="5878466" y="284910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2755" y="4286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sz="2400" b="1" dirty="0" smtClean="0">
                <a:solidFill>
                  <a:srgbClr val="C00000"/>
                </a:solidFill>
                <a:latin typeface="Comic Sans MS" panose="030F0702030302020204" pitchFamily="66" charset="0"/>
                <a:cs typeface="Comic Sans MS" panose="030F0702030302020204" pitchFamily="66" charset="0"/>
                <a:sym typeface="+mn-ea"/>
              </a:rPr>
              <a:t>Aplicando o teorema de Miller</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4" name="Conector Reto 74"/>
          <p:cNvCxnSpPr/>
          <p:nvPr/>
        </p:nvCxnSpPr>
        <p:spPr>
          <a:xfrm>
            <a:off x="6480730" y="29859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4"/>
          <p:cNvCxnSpPr/>
          <p:nvPr/>
        </p:nvCxnSpPr>
        <p:spPr>
          <a:xfrm flipV="1">
            <a:off x="6470051" y="20634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 name="Grupo 7"/>
          <p:cNvGrpSpPr/>
          <p:nvPr/>
        </p:nvGrpSpPr>
        <p:grpSpPr>
          <a:xfrm>
            <a:off x="6286917" y="2433643"/>
            <a:ext cx="387626" cy="552342"/>
            <a:chOff x="7555792" y="2647951"/>
            <a:chExt cx="387626" cy="552342"/>
          </a:xfrm>
          <a:solidFill>
            <a:srgbClr val="00B0F0">
              <a:alpha val="97000"/>
            </a:srgbClr>
          </a:solidFill>
        </p:grpSpPr>
        <p:sp>
          <p:nvSpPr>
            <p:cNvPr id="18"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5"/>
          <p:cNvCxnSpPr/>
          <p:nvPr/>
        </p:nvCxnSpPr>
        <p:spPr>
          <a:xfrm rot="5400000" flipH="1">
            <a:off x="4401729" y="1529285"/>
            <a:ext cx="0" cy="104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57"/>
          <p:cNvCxnSpPr/>
          <p:nvPr/>
        </p:nvCxnSpPr>
        <p:spPr>
          <a:xfrm rot="16200000">
            <a:off x="7892196" y="60530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6"/>
              <p:cNvSpPr txBox="1"/>
              <p:nvPr/>
            </p:nvSpPr>
            <p:spPr>
              <a:xfrm>
                <a:off x="6405245" y="2872105"/>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2" name="Caixa de Texto 26"/>
              <p:cNvSpPr txBox="1">
                <a:spLocks noRot="1" noChangeAspect="1" noMove="1" noResize="1" noEditPoints="1" noAdjustHandles="1" noChangeArrowheads="1" noChangeShapeType="1" noTextEdit="1"/>
              </p:cNvSpPr>
              <p:nvPr/>
            </p:nvSpPr>
            <p:spPr>
              <a:xfrm>
                <a:off x="6405245" y="2872105"/>
                <a:ext cx="113220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3" name="Conector Reto 43"/>
          <p:cNvCxnSpPr/>
          <p:nvPr/>
        </p:nvCxnSpPr>
        <p:spPr>
          <a:xfrm rot="16200000">
            <a:off x="6601841" y="816161"/>
            <a:ext cx="0" cy="547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79"/>
          <p:cNvCxnSpPr/>
          <p:nvPr/>
        </p:nvCxnSpPr>
        <p:spPr>
          <a:xfrm rot="5400000" flipH="1" flipV="1">
            <a:off x="6961409" y="278046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upo 72"/>
          <p:cNvGrpSpPr/>
          <p:nvPr/>
        </p:nvGrpSpPr>
        <p:grpSpPr>
          <a:xfrm>
            <a:off x="8312785" y="2063750"/>
            <a:ext cx="416560" cy="1488440"/>
            <a:chOff x="3114" y="6151"/>
            <a:chExt cx="656" cy="2344"/>
          </a:xfrm>
        </p:grpSpPr>
        <p:cxnSp>
          <p:nvCxnSpPr>
            <p:cNvPr id="3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37" name="Caixa de Texto 23"/>
          <p:cNvSpPr txBox="1"/>
          <p:nvPr/>
        </p:nvSpPr>
        <p:spPr>
          <a:xfrm>
            <a:off x="2993390" y="2724785"/>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92"/>
          <p:cNvCxnSpPr/>
          <p:nvPr/>
        </p:nvCxnSpPr>
        <p:spPr>
          <a:xfrm>
            <a:off x="2634615" y="204216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Retângulo 77"/>
          <p:cNvSpPr/>
          <p:nvPr/>
        </p:nvSpPr>
        <p:spPr>
          <a:xfrm flipH="1">
            <a:off x="3099435" y="1927225"/>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0" name="CaixaDeTexto 47"/>
          <p:cNvSpPr txBox="1"/>
          <p:nvPr/>
        </p:nvSpPr>
        <p:spPr>
          <a:xfrm>
            <a:off x="2783205" y="22961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1" name="Conector Reto 37"/>
          <p:cNvCxnSpPr/>
          <p:nvPr/>
        </p:nvCxnSpPr>
        <p:spPr>
          <a:xfrm>
            <a:off x="2456815" y="28486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74"/>
          <p:cNvCxnSpPr/>
          <p:nvPr/>
        </p:nvCxnSpPr>
        <p:spPr>
          <a:xfrm>
            <a:off x="2658110" y="2848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114"/>
          <p:cNvCxnSpPr/>
          <p:nvPr/>
        </p:nvCxnSpPr>
        <p:spPr>
          <a:xfrm flipH="1" flipV="1">
            <a:off x="2634615" y="20459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5" name="Grupo 12"/>
          <p:cNvGrpSpPr/>
          <p:nvPr/>
        </p:nvGrpSpPr>
        <p:grpSpPr>
          <a:xfrm rot="0">
            <a:off x="2410460" y="2141855"/>
            <a:ext cx="449580" cy="416560"/>
            <a:chOff x="9221" y="3503"/>
            <a:chExt cx="708" cy="656"/>
          </a:xfrm>
        </p:grpSpPr>
        <p:sp>
          <p:nvSpPr>
            <p:cNvPr id="65"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67" name="Caixa de Texto 23"/>
          <p:cNvSpPr txBox="1"/>
          <p:nvPr/>
        </p:nvSpPr>
        <p:spPr>
          <a:xfrm>
            <a:off x="3097530" y="15284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68" name="CaixaDeTexto 47"/>
          <p:cNvSpPr txBox="1"/>
          <p:nvPr/>
        </p:nvSpPr>
        <p:spPr>
          <a:xfrm>
            <a:off x="8604250" y="15817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0" name="CaixaDeTexto 47"/>
          <p:cNvSpPr txBox="1"/>
          <p:nvPr/>
        </p:nvSpPr>
        <p:spPr>
          <a:xfrm>
            <a:off x="7792085" y="2499360"/>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71" name="Grupo 55"/>
          <p:cNvGrpSpPr/>
          <p:nvPr/>
        </p:nvGrpSpPr>
        <p:grpSpPr>
          <a:xfrm>
            <a:off x="3694430" y="2063750"/>
            <a:ext cx="416560" cy="1487805"/>
            <a:chOff x="3114" y="6151"/>
            <a:chExt cx="656" cy="2343"/>
          </a:xfrm>
        </p:grpSpPr>
        <p:cxnSp>
          <p:nvCxnSpPr>
            <p:cNvPr id="7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06" name="Conector Reto 79"/>
          <p:cNvCxnSpPr/>
          <p:nvPr/>
        </p:nvCxnSpPr>
        <p:spPr>
          <a:xfrm rot="5400000" flipH="1" flipV="1">
            <a:off x="6055281" y="345334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7" name="CaixaDeTexto 47"/>
          <p:cNvSpPr txBox="1"/>
          <p:nvPr/>
        </p:nvSpPr>
        <p:spPr>
          <a:xfrm>
            <a:off x="4621530" y="15640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8" name="Conector Reto 42"/>
          <p:cNvCxnSpPr/>
          <p:nvPr/>
        </p:nvCxnSpPr>
        <p:spPr>
          <a:xfrm>
            <a:off x="6299200" y="38671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Caixa de Texto 23"/>
          <p:cNvSpPr txBox="1"/>
          <p:nvPr/>
        </p:nvSpPr>
        <p:spPr>
          <a:xfrm>
            <a:off x="9295765" y="2574290"/>
            <a:ext cx="1530985" cy="52197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C</a:t>
            </a:r>
            <a:r>
              <a:rPr lang="pt-BR" altLang="en-US" sz="2000" baseline="-25000" dirty="0">
                <a:latin typeface="Comic Sans MS" panose="030F0702030302020204" pitchFamily="66" charset="0"/>
                <a:cs typeface="Comic Sans MS" panose="030F0702030302020204" pitchFamily="66" charset="0"/>
              </a:rPr>
              <a:t>GD</a:t>
            </a:r>
            <a:r>
              <a:rPr lang="pt-BR" altLang="en-US" sz="2000" dirty="0">
                <a:latin typeface="Comic Sans MS" panose="030F0702030302020204" pitchFamily="66" charset="0"/>
                <a:cs typeface="Comic Sans MS" panose="030F0702030302020204" pitchFamily="66" charset="0"/>
              </a:rPr>
              <a:t>(1-1/G)</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111" name="Caixa de Texto 23"/>
          <p:cNvSpPr txBox="1"/>
          <p:nvPr/>
        </p:nvSpPr>
        <p:spPr>
          <a:xfrm>
            <a:off x="8507730" y="25831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grpSp>
        <p:nvGrpSpPr>
          <p:cNvPr id="112" name="Grupo 55"/>
          <p:cNvGrpSpPr/>
          <p:nvPr/>
        </p:nvGrpSpPr>
        <p:grpSpPr>
          <a:xfrm>
            <a:off x="4708525" y="2054860"/>
            <a:ext cx="416560" cy="1487805"/>
            <a:chOff x="3114" y="6151"/>
            <a:chExt cx="656" cy="2343"/>
          </a:xfrm>
        </p:grpSpPr>
        <p:cxnSp>
          <p:nvCxnSpPr>
            <p:cNvPr id="11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8" name="Grupo 55"/>
          <p:cNvGrpSpPr/>
          <p:nvPr/>
        </p:nvGrpSpPr>
        <p:grpSpPr>
          <a:xfrm>
            <a:off x="9128760" y="2045970"/>
            <a:ext cx="416560" cy="1487805"/>
            <a:chOff x="3114" y="6151"/>
            <a:chExt cx="656" cy="2343"/>
          </a:xfrm>
        </p:grpSpPr>
        <p:cxnSp>
          <p:nvCxnSpPr>
            <p:cNvPr id="11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0"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23" name="Caixa de Texto 23"/>
          <p:cNvSpPr txBox="1"/>
          <p:nvPr/>
        </p:nvSpPr>
        <p:spPr>
          <a:xfrm>
            <a:off x="4758055" y="2634615"/>
            <a:ext cx="1301115" cy="52197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C</a:t>
            </a:r>
            <a:r>
              <a:rPr lang="pt-BR" altLang="en-US" sz="2000" baseline="-25000" dirty="0">
                <a:latin typeface="Comic Sans MS" panose="030F0702030302020204" pitchFamily="66" charset="0"/>
                <a:cs typeface="Comic Sans MS" panose="030F0702030302020204" pitchFamily="66" charset="0"/>
              </a:rPr>
              <a:t>GD</a:t>
            </a:r>
            <a:r>
              <a:rPr lang="pt-BR" altLang="en-US" sz="2000" dirty="0">
                <a:latin typeface="Comic Sans MS" panose="030F0702030302020204" pitchFamily="66" charset="0"/>
                <a:cs typeface="Comic Sans MS" panose="030F0702030302020204" pitchFamily="66" charset="0"/>
              </a:rPr>
              <a:t>(1-G)</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178" name="Caixa de Texto 38"/>
          <p:cNvSpPr txBox="1"/>
          <p:nvPr/>
        </p:nvSpPr>
        <p:spPr>
          <a:xfrm flipH="1">
            <a:off x="697230" y="2583180"/>
            <a:ext cx="1333500" cy="521970"/>
          </a:xfrm>
          <a:prstGeom prst="rect">
            <a:avLst/>
          </a:prstGeom>
          <a:solidFill>
            <a:schemeClr val="accent4">
              <a:alpha val="14000"/>
            </a:schemeClr>
          </a:solid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Miller</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6" name="Caixa de Texto 22"/>
              <p:cNvSpPr txBox="1"/>
              <p:nvPr/>
            </p:nvSpPr>
            <p:spPr>
              <a:xfrm>
                <a:off x="885190" y="4075430"/>
                <a:ext cx="5666105"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885190" y="4075430"/>
                <a:ext cx="5666105" cy="843915"/>
              </a:xfrm>
              <a:prstGeom prst="rect">
                <a:avLst/>
              </a:prstGeom>
              <a:blipFill rotWithShape="1">
                <a:blip r:embed="rId2"/>
                <a:stretch>
                  <a:fillRect t="-3612"/>
                </a:stretch>
              </a:blipFill>
            </p:spPr>
            <p:txBody>
              <a:bodyPr/>
              <a:lstStyle/>
              <a:p>
                <a:r>
                  <a:rPr lang="pt-BR" altLang="en-US">
                    <a:noFill/>
                  </a:rPr>
                  <a:t> </a:t>
                </a:r>
              </a:p>
            </p:txBody>
          </p:sp>
        </mc:Fallback>
      </mc:AlternateContent>
      <p:sp>
        <p:nvSpPr>
          <p:cNvPr id="27" name="Freeform 26"/>
          <p:cNvSpPr/>
          <p:nvPr/>
        </p:nvSpPr>
        <p:spPr>
          <a:xfrm>
            <a:off x="2899410" y="2248535"/>
            <a:ext cx="1609090" cy="1979930"/>
          </a:xfrm>
          <a:custGeom>
            <a:avLst/>
            <a:gdLst>
              <a:gd name="connisteX0" fmla="*/ 1609090 w 1609090"/>
              <a:gd name="connsiteY0" fmla="*/ 0 h 1799590"/>
              <a:gd name="connisteX1" fmla="*/ 116840 w 1609090"/>
              <a:gd name="connsiteY1" fmla="*/ 455295 h 1799590"/>
              <a:gd name="connisteX2" fmla="*/ 169545 w 1609090"/>
              <a:gd name="connsiteY2" fmla="*/ 1439545 h 1799590"/>
              <a:gd name="connisteX3" fmla="*/ 0 w 1609090"/>
              <a:gd name="connsiteY3" fmla="*/ 1799590 h 1799590"/>
            </a:gdLst>
            <a:ahLst/>
            <a:cxnLst>
              <a:cxn ang="0">
                <a:pos x="connisteX0" y="connsiteY0"/>
              </a:cxn>
              <a:cxn ang="0">
                <a:pos x="connisteX1" y="connsiteY1"/>
              </a:cxn>
              <a:cxn ang="0">
                <a:pos x="connisteX2" y="connsiteY2"/>
              </a:cxn>
              <a:cxn ang="0">
                <a:pos x="connisteX3" y="connsiteY3"/>
              </a:cxn>
            </a:cxnLst>
            <a:rect l="l" t="t" r="r" b="b"/>
            <a:pathLst>
              <a:path w="1609090" h="1799590">
                <a:moveTo>
                  <a:pt x="1609090" y="0"/>
                </a:moveTo>
                <a:cubicBezTo>
                  <a:pt x="1309370" y="71120"/>
                  <a:pt x="404495" y="167640"/>
                  <a:pt x="116840" y="455295"/>
                </a:cubicBezTo>
                <a:cubicBezTo>
                  <a:pt x="-170815" y="742950"/>
                  <a:pt x="193040" y="1170940"/>
                  <a:pt x="169545" y="1439545"/>
                </a:cubicBezTo>
                <a:cubicBezTo>
                  <a:pt x="146050" y="1708150"/>
                  <a:pt x="34925" y="1747520"/>
                  <a:pt x="0" y="179959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28" name="Caixa de Texto 22"/>
              <p:cNvSpPr txBox="1"/>
              <p:nvPr/>
            </p:nvSpPr>
            <p:spPr>
              <a:xfrm>
                <a:off x="852805" y="5476240"/>
                <a:ext cx="11019155" cy="95948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f>
                            <m:fPr>
                              <m:type m:val="skw"/>
                              <m:ctrlPr>
                                <a:rPr lang="en-US" altLang="pt-BR" sz="2400" i="1" baseline="30000">
                                  <a:latin typeface="Cambria Math" panose="02040503050406030204" pitchFamily="18" charset="0"/>
                                  <a:cs typeface="Cambria Math" panose="02040503050406030204" pitchFamily="18" charset="0"/>
                                </a:rPr>
                              </m:ctrlPr>
                            </m:fPr>
                            <m:num>
                              <m:r>
                                <a:rPr lang="en-US" altLang="pt-BR" sz="2400" i="1" baseline="30000">
                                  <a:latin typeface="Cambria Math" panose="02040503050406030204" pitchFamily="18" charset="0"/>
                                  <a:cs typeface="Cambria Math" panose="02040503050406030204" pitchFamily="18" charset="0"/>
                                </a:rPr>
                                <m:t>1</m:t>
                              </m:r>
                            </m:num>
                            <m:den>
                              <m:r>
                                <a:rPr lang="en-US" altLang="pt-BR" sz="2400" i="1" baseline="30000">
                                  <a:latin typeface="Cambria Math" panose="02040503050406030204" pitchFamily="18" charset="0"/>
                                  <a:cs typeface="Cambria Math" panose="02040503050406030204" pitchFamily="18" charset="0"/>
                                </a:rPr>
                                <m:t>𝑠</m:t>
                              </m:r>
                              <m:r>
                                <a:rPr lang="en-US" altLang="pt-BR" sz="2400" i="1" baseline="30000">
                                  <a:latin typeface="Cambria Math" panose="02040503050406030204" pitchFamily="18" charset="0"/>
                                  <a:cs typeface="Cambria Math" panose="02040503050406030204" pitchFamily="18" charset="0"/>
                                </a:rPr>
                                <m:t>(</m:t>
                              </m:r>
                              <m:sSub>
                                <m:sSubPr>
                                  <m:ctrlPr>
                                    <a:rPr lang="en-US" altLang="pt-BR" sz="2400" i="1" baseline="30000">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𝐶</m:t>
                                  </m:r>
                                </m:e>
                                <m:sub>
                                  <m:r>
                                    <a:rPr lang="en-US" altLang="pt-BR" sz="2400" i="1" baseline="30000">
                                      <a:latin typeface="Cambria Math" panose="02040503050406030204" pitchFamily="18" charset="0"/>
                                      <a:cs typeface="Cambria Math" panose="02040503050406030204" pitchFamily="18" charset="0"/>
                                    </a:rPr>
                                    <m:t>𝐷𝐵</m:t>
                                  </m:r>
                                </m:sub>
                              </m:sSub>
                              <m:r>
                                <a:rPr lang="en-US" altLang="pt-BR" sz="2400" i="1" baseline="30000">
                                  <a:latin typeface="Cambria Math" panose="02040503050406030204" pitchFamily="18" charset="0"/>
                                  <a:cs typeface="Cambria Math" panose="02040503050406030204" pitchFamily="18" charset="0"/>
                                </a:rPr>
                                <m:t>+</m:t>
                              </m:r>
                              <m:sSub>
                                <m:sSubPr>
                                  <m:ctrlPr>
                                    <a:rPr lang="en-US" altLang="pt-BR" sz="2400" i="1" baseline="30000">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𝐶</m:t>
                                  </m:r>
                                </m:e>
                                <m:sub>
                                  <m:r>
                                    <a:rPr lang="en-US" altLang="pt-BR" sz="2400" i="1" baseline="30000">
                                      <a:latin typeface="Cambria Math" panose="02040503050406030204" pitchFamily="18" charset="0"/>
                                      <a:cs typeface="Cambria Math" panose="02040503050406030204" pitchFamily="18" charset="0"/>
                                    </a:rPr>
                                    <m:t>𝐺𝐷</m:t>
                                  </m:r>
                                </m:sub>
                              </m:sSub>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𝐺</m:t>
                              </m:r>
                              <m:r>
                                <a:rPr lang="en-US" altLang="pt-BR" sz="2400" i="1" baseline="30000">
                                  <a:latin typeface="Cambria Math" panose="02040503050406030204" pitchFamily="18" charset="0"/>
                                  <a:cs typeface="Cambria Math" panose="02040503050406030204" pitchFamily="18" charset="0"/>
                                </a:rPr>
                                <m:t>))</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type m:val="skw"/>
                              <m:ctrlPr>
                                <a:rPr lang="en-US" altLang="pt-BR" sz="2400" i="1" baseline="30000">
                                  <a:latin typeface="Cambria Math" panose="02040503050406030204" pitchFamily="18" charset="0"/>
                                  <a:cs typeface="Cambria Math" panose="02040503050406030204" pitchFamily="18" charset="0"/>
                                </a:rPr>
                              </m:ctrlPr>
                            </m:fPr>
                            <m:num>
                              <m:r>
                                <a:rPr lang="en-US" altLang="pt-BR" sz="2400" i="1" baseline="30000">
                                  <a:latin typeface="Cambria Math" panose="02040503050406030204" pitchFamily="18" charset="0"/>
                                  <a:cs typeface="Cambria Math" panose="02040503050406030204" pitchFamily="18" charset="0"/>
                                </a:rPr>
                                <m:t>1</m:t>
                              </m:r>
                            </m:num>
                            <m:den>
                              <m:r>
                                <a:rPr lang="en-US" altLang="pt-BR" sz="2400" i="1" baseline="30000">
                                  <a:latin typeface="Cambria Math" panose="02040503050406030204" pitchFamily="18" charset="0"/>
                                  <a:cs typeface="Cambria Math" panose="02040503050406030204" pitchFamily="18" charset="0"/>
                                </a:rPr>
                                <m:t>𝑠</m:t>
                              </m:r>
                              <m:r>
                                <a:rPr lang="en-US" altLang="pt-BR" sz="2400" i="1" baseline="30000">
                                  <a:latin typeface="Cambria Math" panose="02040503050406030204" pitchFamily="18" charset="0"/>
                                  <a:cs typeface="Cambria Math" panose="02040503050406030204" pitchFamily="18" charset="0"/>
                                </a:rPr>
                                <m:t>(</m:t>
                              </m:r>
                              <m:sSub>
                                <m:sSubPr>
                                  <m:ctrlPr>
                                    <a:rPr lang="en-US" altLang="pt-BR" sz="2400" i="1" baseline="30000">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𝐶</m:t>
                                  </m:r>
                                </m:e>
                                <m:sub>
                                  <m:r>
                                    <a:rPr lang="en-US" altLang="pt-BR" sz="2400" i="1" baseline="30000">
                                      <a:latin typeface="Cambria Math" panose="02040503050406030204" pitchFamily="18" charset="0"/>
                                      <a:cs typeface="Cambria Math" panose="02040503050406030204" pitchFamily="18" charset="0"/>
                                    </a:rPr>
                                    <m:t>𝐷𝐵</m:t>
                                  </m:r>
                                </m:sub>
                              </m:sSub>
                              <m:r>
                                <a:rPr lang="en-US" altLang="pt-BR" sz="2400" i="1" baseline="30000">
                                  <a:latin typeface="Cambria Math" panose="02040503050406030204" pitchFamily="18" charset="0"/>
                                  <a:cs typeface="Cambria Math" panose="02040503050406030204" pitchFamily="18" charset="0"/>
                                </a:rPr>
                                <m:t>+</m:t>
                              </m:r>
                              <m:sSub>
                                <m:sSubPr>
                                  <m:ctrlPr>
                                    <a:rPr lang="en-US" altLang="pt-BR" sz="2400" i="1" baseline="30000">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𝐶</m:t>
                                  </m:r>
                                </m:e>
                                <m:sub>
                                  <m:r>
                                    <a:rPr lang="en-US" altLang="pt-BR" sz="2400" i="1" baseline="30000">
                                      <a:latin typeface="Cambria Math" panose="02040503050406030204" pitchFamily="18" charset="0"/>
                                      <a:cs typeface="Cambria Math" panose="02040503050406030204" pitchFamily="18" charset="0"/>
                                    </a:rPr>
                                    <m:t>𝐺𝐷</m:t>
                                  </m:r>
                                </m:sub>
                              </m:sSub>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𝐺</m:t>
                              </m:r>
                              <m:r>
                                <a:rPr lang="en-US" altLang="pt-BR" sz="2400" i="1" baseline="30000">
                                  <a:latin typeface="Cambria Math" panose="02040503050406030204" pitchFamily="18" charset="0"/>
                                  <a:cs typeface="Cambria Math" panose="02040503050406030204" pitchFamily="18" charset="0"/>
                                </a:rPr>
                                <m:t>))</m:t>
                              </m:r>
                            </m:den>
                          </m:f>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2"/>
              <p:cNvSpPr txBox="1">
                <a:spLocks noRot="1" noChangeAspect="1" noMove="1" noResize="1" noEditPoints="1" noAdjustHandles="1" noChangeArrowheads="1" noChangeShapeType="1" noTextEdit="1"/>
              </p:cNvSpPr>
              <p:nvPr/>
            </p:nvSpPr>
            <p:spPr>
              <a:xfrm>
                <a:off x="852805" y="5476240"/>
                <a:ext cx="11019155" cy="959485"/>
              </a:xfrm>
              <a:prstGeom prst="rect">
                <a:avLst/>
              </a:prstGeom>
              <a:blipFill rotWithShape="1">
                <a:blip r:embed="rId3"/>
                <a:stretch>
                  <a:fillRect t="-3177"/>
                </a:stretch>
              </a:blipFill>
            </p:spPr>
            <p:txBody>
              <a:bodyPr/>
              <a:lstStyle/>
              <a:p>
                <a:r>
                  <a:rPr lang="pt-BR" altLang="en-US">
                    <a:noFill/>
                  </a:rPr>
                  <a:t> </a:t>
                </a:r>
              </a:p>
            </p:txBody>
          </p:sp>
        </mc:Fallback>
      </mc:AlternateContent>
      <p:sp>
        <p:nvSpPr>
          <p:cNvPr id="151" name="Retângulo 77"/>
          <p:cNvSpPr/>
          <p:nvPr/>
        </p:nvSpPr>
        <p:spPr>
          <a:xfrm rot="5400000" flipH="1">
            <a:off x="7499621" y="258938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9" name="Freeform 28"/>
          <p:cNvSpPr/>
          <p:nvPr/>
        </p:nvSpPr>
        <p:spPr>
          <a:xfrm flipH="1">
            <a:off x="7030720" y="2103120"/>
            <a:ext cx="813435" cy="3528060"/>
          </a:xfrm>
          <a:custGeom>
            <a:avLst/>
            <a:gdLst>
              <a:gd name="connisteX0" fmla="*/ 1609090 w 1609090"/>
              <a:gd name="connsiteY0" fmla="*/ 0 h 1799590"/>
              <a:gd name="connisteX1" fmla="*/ 116840 w 1609090"/>
              <a:gd name="connsiteY1" fmla="*/ 455295 h 1799590"/>
              <a:gd name="connisteX2" fmla="*/ 169545 w 1609090"/>
              <a:gd name="connsiteY2" fmla="*/ 1439545 h 1799590"/>
              <a:gd name="connisteX3" fmla="*/ 0 w 1609090"/>
              <a:gd name="connsiteY3" fmla="*/ 1799590 h 1799590"/>
            </a:gdLst>
            <a:ahLst/>
            <a:cxnLst>
              <a:cxn ang="0">
                <a:pos x="connisteX0" y="connsiteY0"/>
              </a:cxn>
              <a:cxn ang="0">
                <a:pos x="connisteX1" y="connsiteY1"/>
              </a:cxn>
              <a:cxn ang="0">
                <a:pos x="connisteX2" y="connsiteY2"/>
              </a:cxn>
              <a:cxn ang="0">
                <a:pos x="connisteX3" y="connsiteY3"/>
              </a:cxn>
            </a:cxnLst>
            <a:rect l="l" t="t" r="r" b="b"/>
            <a:pathLst>
              <a:path w="1609090" h="1799590">
                <a:moveTo>
                  <a:pt x="1609090" y="0"/>
                </a:moveTo>
                <a:cubicBezTo>
                  <a:pt x="1309370" y="71120"/>
                  <a:pt x="404495" y="167640"/>
                  <a:pt x="116840" y="455295"/>
                </a:cubicBezTo>
                <a:cubicBezTo>
                  <a:pt x="-170815" y="742950"/>
                  <a:pt x="193040" y="1170940"/>
                  <a:pt x="169545" y="1439545"/>
                </a:cubicBezTo>
                <a:cubicBezTo>
                  <a:pt x="146050" y="1708150"/>
                  <a:pt x="34925" y="1747520"/>
                  <a:pt x="0" y="179959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252730" y="4304030"/>
            <a:ext cx="11285855" cy="460375"/>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Já haviamos anteriormente achado a relação entre </a:t>
            </a:r>
            <a:r>
              <a:rPr lang="pt-BR" sz="2400" b="1" i="1" dirty="0" smtClean="0">
                <a:solidFill>
                  <a:schemeClr val="tx1"/>
                </a:solidFill>
                <a:latin typeface="Comic Sans MS" panose="030F0702030302020204" pitchFamily="66" charset="0"/>
                <a:cs typeface="Comic Sans MS" panose="030F0702030302020204" pitchFamily="66" charset="0"/>
                <a:sym typeface="+mn-ea"/>
              </a:rPr>
              <a:t>v</a:t>
            </a:r>
            <a:r>
              <a:rPr lang="pt-BR" sz="2400" b="1" i="1" baseline="-25000" dirty="0" smtClean="0">
                <a:solidFill>
                  <a:schemeClr val="tx1"/>
                </a:solidFill>
                <a:latin typeface="Comic Sans MS" panose="030F0702030302020204" pitchFamily="66" charset="0"/>
                <a:cs typeface="Comic Sans MS" panose="030F0702030302020204" pitchFamily="66" charset="0"/>
                <a:sym typeface="+mn-ea"/>
              </a:rPr>
              <a:t>G</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e </a:t>
            </a:r>
            <a:r>
              <a:rPr lang="pt-BR" sz="2400" b="1" i="1" dirty="0" smtClean="0">
                <a:solidFill>
                  <a:schemeClr val="tx1"/>
                </a:solidFill>
                <a:latin typeface="Comic Sans MS" panose="030F0702030302020204" pitchFamily="66" charset="0"/>
                <a:cs typeface="Comic Sans MS" panose="030F0702030302020204" pitchFamily="66" charset="0"/>
                <a:sym typeface="+mn-ea"/>
              </a:rPr>
              <a:t>vo</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que é</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6" name="Caixa de Texto 22"/>
              <p:cNvSpPr txBox="1"/>
              <p:nvPr/>
            </p:nvSpPr>
            <p:spPr>
              <a:xfrm>
                <a:off x="808355" y="2022475"/>
                <a:ext cx="4972050" cy="841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808355" y="2022475"/>
                <a:ext cx="4972050" cy="841375"/>
              </a:xfrm>
              <a:prstGeom prst="rect">
                <a:avLst/>
              </a:prstGeom>
              <a:blipFill rotWithShape="1">
                <a:blip r:embed="rId1"/>
                <a:stretch>
                  <a:fillRect t="-362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3283585" y="5132070"/>
                <a:ext cx="4903470"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den>
                      </m:f>
                      <m:r>
                        <a:rPr lang="en-US" altLang="pt-BR" sz="2400" i="1">
                          <a:latin typeface="Cambria Math" panose="02040503050406030204" pitchFamily="18" charset="0"/>
                          <a:cs typeface="Cambria Math" panose="02040503050406030204" pitchFamily="18" charset="0"/>
                        </a:rPr>
                        <m:t>=−</m:t>
                      </m:r>
                      <m:f>
                        <m:fPr>
                          <m:ctrlPr>
                            <a:rPr lang="en-US" altLang="pt-BR" sz="2400" i="1" baseline="3000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oMath>
                  </m:oMathPara>
                </a14:m>
                <a:endParaRPr lang="pt-BR" altLang="en-US" sz="24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3283585" y="5132070"/>
                <a:ext cx="4903470" cy="854075"/>
              </a:xfrm>
              <a:prstGeom prst="rect">
                <a:avLst/>
              </a:prstGeom>
              <a:blipFill rotWithShape="1">
                <a:blip r:embed="rId2"/>
                <a:stretch>
                  <a:fillRect t="-3569"/>
                </a:stretch>
              </a:blipFill>
              <a:ln w="38100">
                <a:noFill/>
              </a:ln>
            </p:spPr>
            <p:txBody>
              <a:bodyPr/>
              <a:lstStyle/>
              <a:p>
                <a:r>
                  <a:rPr lang="pt-BR" altLang="en-US">
                    <a:noFill/>
                  </a:rPr>
                  <a:t> </a:t>
                </a:r>
              </a:p>
            </p:txBody>
          </p:sp>
        </mc:Fallback>
      </mc:AlternateContent>
      <p:sp>
        <p:nvSpPr>
          <p:cNvPr id="5" name="CaixaDeTexto 14"/>
          <p:cNvSpPr txBox="1"/>
          <p:nvPr/>
        </p:nvSpPr>
        <p:spPr>
          <a:xfrm>
            <a:off x="453390" y="4286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sz="2400" b="1" dirty="0" smtClean="0">
                <a:solidFill>
                  <a:srgbClr val="C00000"/>
                </a:solidFill>
                <a:latin typeface="Comic Sans MS" panose="030F0702030302020204" pitchFamily="66" charset="0"/>
                <a:cs typeface="Comic Sans MS" panose="030F0702030302020204" pitchFamily="66" charset="0"/>
                <a:sym typeface="+mn-ea"/>
              </a:rPr>
              <a:t>Aplicando o teorema de Miller</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Assim temos duas equacoes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22"/>
              <p:cNvSpPr txBox="1"/>
              <p:nvPr/>
            </p:nvSpPr>
            <p:spPr>
              <a:xfrm>
                <a:off x="532765" y="3094990"/>
                <a:ext cx="6303645" cy="85153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6" name="Caixa de Texto 22"/>
              <p:cNvSpPr txBox="1">
                <a:spLocks noRot="1" noChangeAspect="1" noMove="1" noResize="1" noEditPoints="1" noAdjustHandles="1" noChangeArrowheads="1" noChangeShapeType="1" noTextEdit="1"/>
              </p:cNvSpPr>
              <p:nvPr/>
            </p:nvSpPr>
            <p:spPr>
              <a:xfrm>
                <a:off x="532765" y="3094990"/>
                <a:ext cx="6303645" cy="85153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 de Texto 5"/>
              <p:cNvSpPr txBox="1"/>
              <p:nvPr/>
            </p:nvSpPr>
            <p:spPr>
              <a:xfrm>
                <a:off x="2831465" y="2935605"/>
                <a:ext cx="6152515" cy="981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cs typeface="Cambria Math" panose="02040503050406030204" pitchFamily="18" charset="0"/>
                        </a:rPr>
                        <m:t>=−</m:t>
                      </m:r>
                      <m:f>
                        <m:fPr>
                          <m:ctrlPr>
                            <a:rPr lang="en-US" altLang="pt-BR" sz="2800" i="1" baseline="30000">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𝐺𝐵</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831465" y="2935605"/>
                <a:ext cx="6152515" cy="981075"/>
              </a:xfrm>
              <a:prstGeom prst="rect">
                <a:avLst/>
              </a:prstGeom>
              <a:blipFill rotWithShape="1">
                <a:blip r:embed="rId1"/>
                <a:stretch>
                  <a:fillRect t="-4401"/>
                </a:stretch>
              </a:blipFill>
              <a:ln w="38100">
                <a:noFill/>
              </a:ln>
            </p:spPr>
            <p:txBody>
              <a:bodyPr/>
              <a:lstStyle/>
              <a:p>
                <a:r>
                  <a:rPr lang="pt-BR" altLang="en-US">
                    <a:noFill/>
                  </a:rPr>
                  <a:t> </a:t>
                </a:r>
              </a:p>
            </p:txBody>
          </p:sp>
        </mc:Fallback>
      </mc:AlternateContent>
      <p:sp>
        <p:nvSpPr>
          <p:cNvPr id="5" name="CaixaDeTexto 14"/>
          <p:cNvSpPr txBox="1"/>
          <p:nvPr/>
        </p:nvSpPr>
        <p:spPr>
          <a:xfrm>
            <a:off x="453390" y="428625"/>
            <a:ext cx="11285855" cy="250698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sz="2400" b="1" dirty="0" smtClean="0">
                <a:solidFill>
                  <a:srgbClr val="C00000"/>
                </a:solidFill>
                <a:latin typeface="Comic Sans MS" panose="030F0702030302020204" pitchFamily="66" charset="0"/>
                <a:cs typeface="Comic Sans MS" panose="030F0702030302020204" pitchFamily="66" charset="0"/>
                <a:sym typeface="+mn-ea"/>
              </a:rPr>
              <a:t>Aplicando o teorema de Miller</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Observe que se usarmos a relação exata de G, não teremos simplificação alguma dos resultados. Vamos, no entanto, usar o ganho na região de frequências médias, que pode ser obtida pela expressão de G, fazendo s=0,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7228125" y="5491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7217446" y="45691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7034312" y="493935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6791849" y="4461695"/>
            <a:ext cx="0" cy="21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rot="16200000">
            <a:off x="8811751" y="294901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7152640" y="5377815"/>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7152640" y="5377815"/>
                <a:ext cx="113220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8808576" y="442348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7708804" y="528617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8448040" y="497586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8448040" y="4975860"/>
                <a:ext cx="843280"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85" name="Conector Reto 79"/>
          <p:cNvCxnSpPr/>
          <p:nvPr/>
        </p:nvCxnSpPr>
        <p:spPr>
          <a:xfrm rot="5400000" flipH="1" flipV="1">
            <a:off x="5792635" y="515109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5325745" y="502348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5716905" y="57315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274945" y="456946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5501005" y="569150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4602189" y="393708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4233545" y="48234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3907155" y="53759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4108450" y="53759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4084955" y="45732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3860800" y="466915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4337050" y="40557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cxnSp>
        <p:nvCxnSpPr>
          <p:cNvPr id="107" name="Conector Reto 78"/>
          <p:cNvCxnSpPr/>
          <p:nvPr/>
        </p:nvCxnSpPr>
        <p:spPr>
          <a:xfrm>
            <a:off x="6183635" y="574239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6156661" y="502424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6153785" y="57454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cxnSp>
        <p:nvCxnSpPr>
          <p:cNvPr id="124" name="Conector Reto 79"/>
          <p:cNvCxnSpPr/>
          <p:nvPr/>
        </p:nvCxnSpPr>
        <p:spPr>
          <a:xfrm rot="5400000" flipH="1" flipV="1">
            <a:off x="6930045" y="6114125"/>
            <a:ext cx="57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0" name="Conector Reto 42"/>
          <p:cNvCxnSpPr/>
          <p:nvPr/>
        </p:nvCxnSpPr>
        <p:spPr>
          <a:xfrm>
            <a:off x="7040245" y="64020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9" name="Group 148"/>
          <p:cNvGrpSpPr/>
          <p:nvPr/>
        </p:nvGrpSpPr>
        <p:grpSpPr>
          <a:xfrm rot="0">
            <a:off x="10297871" y="4529359"/>
            <a:ext cx="254000" cy="1476162"/>
            <a:chOff x="15542" y="5657"/>
            <a:chExt cx="357" cy="2018"/>
          </a:xfrm>
        </p:grpSpPr>
        <p:cxnSp>
          <p:nvCxnSpPr>
            <p:cNvPr id="150" name="Conector Reto 79"/>
            <p:cNvCxnSpPr/>
            <p:nvPr/>
          </p:nvCxnSpPr>
          <p:spPr>
            <a:xfrm rot="5400000" flipH="1" flipV="1">
              <a:off x="14697" y="6666"/>
              <a:ext cx="201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481"/>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2" name="CaixaDeTexto 47"/>
          <p:cNvSpPr txBox="1"/>
          <p:nvPr/>
        </p:nvSpPr>
        <p:spPr>
          <a:xfrm>
            <a:off x="10551795" y="500697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9291396" y="4558665"/>
            <a:ext cx="254000" cy="1512006"/>
            <a:chOff x="15542" y="5658"/>
            <a:chExt cx="357" cy="2067"/>
          </a:xfrm>
        </p:grpSpPr>
        <p:cxnSp>
          <p:nvCxnSpPr>
            <p:cNvPr id="164"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67"/>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7" name="CaixaDeTexto 47"/>
          <p:cNvSpPr txBox="1"/>
          <p:nvPr/>
        </p:nvSpPr>
        <p:spPr>
          <a:xfrm>
            <a:off x="9545320" y="5045710"/>
            <a:ext cx="651510"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7" name="CaixaDeTexto 47"/>
          <p:cNvSpPr txBox="1"/>
          <p:nvPr/>
        </p:nvSpPr>
        <p:spPr>
          <a:xfrm>
            <a:off x="6479540" y="399415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 name="CaixaDeTexto 14"/>
          <p:cNvSpPr txBox="1"/>
          <p:nvPr/>
        </p:nvSpPr>
        <p:spPr>
          <a:xfrm>
            <a:off x="443230" y="4087495"/>
            <a:ext cx="3641725" cy="1938020"/>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Esse ganho também pode ser calculado diretamente do circuito para frequências médias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4" name="CaixaDeTexto 47"/>
          <p:cNvSpPr txBox="1"/>
          <p:nvPr/>
        </p:nvSpPr>
        <p:spPr>
          <a:xfrm>
            <a:off x="9859645" y="40557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 name="Retângulo 77"/>
          <p:cNvSpPr/>
          <p:nvPr/>
        </p:nvSpPr>
        <p:spPr>
          <a:xfrm rot="5400000" flipH="1">
            <a:off x="8247016" y="516685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 de Texto 5"/>
              <p:cNvSpPr txBox="1"/>
              <p:nvPr/>
            </p:nvSpPr>
            <p:spPr>
              <a:xfrm>
                <a:off x="4591685" y="1603375"/>
                <a:ext cx="414083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4591685" y="1603375"/>
                <a:ext cx="4140835"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p:sp>
        <p:nvSpPr>
          <p:cNvPr id="5" name="CaixaDeTexto 14"/>
          <p:cNvSpPr txBox="1"/>
          <p:nvPr/>
        </p:nvSpPr>
        <p:spPr>
          <a:xfrm>
            <a:off x="453390" y="4286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sz="2400" b="1" dirty="0" smtClean="0">
                <a:solidFill>
                  <a:srgbClr val="C00000"/>
                </a:solidFill>
                <a:latin typeface="Comic Sans MS" panose="030F0702030302020204" pitchFamily="66" charset="0"/>
                <a:cs typeface="Comic Sans MS" panose="030F0702030302020204" pitchFamily="66" charset="0"/>
                <a:sym typeface="+mn-ea"/>
              </a:rPr>
              <a:t>Aplicando o teorema de Miller</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Usando então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 name="CaixaDeTexto 14"/>
          <p:cNvSpPr txBox="1"/>
          <p:nvPr/>
        </p:nvSpPr>
        <p:spPr>
          <a:xfrm>
            <a:off x="497205" y="2063750"/>
            <a:ext cx="11197590" cy="460375"/>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Os polos saem direto das equações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6" name="Caixa de Texto 22"/>
              <p:cNvSpPr txBox="1"/>
              <p:nvPr/>
            </p:nvSpPr>
            <p:spPr>
              <a:xfrm>
                <a:off x="347345" y="2634615"/>
                <a:ext cx="10315575" cy="841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347345" y="2634615"/>
                <a:ext cx="10315575" cy="841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DeTexto 14"/>
              <p:cNvSpPr txBox="1"/>
              <p:nvPr/>
            </p:nvSpPr>
            <p:spPr>
              <a:xfrm>
                <a:off x="2845435" y="3586480"/>
                <a:ext cx="6427470" cy="843915"/>
              </a:xfrm>
              <a:prstGeom prst="rect">
                <a:avLst/>
              </a:prstGeom>
              <a:noFill/>
              <a:ln w="38100">
                <a:solidFill>
                  <a:srgbClr val="FFFF00"/>
                </a:solid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𝑝𝑜𝑙𝑜</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den>
                      </m:f>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2845435" y="3586480"/>
                <a:ext cx="6427470" cy="843915"/>
              </a:xfrm>
              <a:prstGeom prst="rect">
                <a:avLst/>
              </a:prstGeom>
              <a:blipFill rotWithShape="1">
                <a:blip r:embed="rId3"/>
                <a:stretch>
                  <a:fillRect l="-296" t="-2257" r="-296" b="-2257"/>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22"/>
              <p:cNvSpPr txBox="1"/>
              <p:nvPr/>
            </p:nvSpPr>
            <p:spPr>
              <a:xfrm>
                <a:off x="179705" y="4707255"/>
                <a:ext cx="10791190" cy="85153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 name="Caixa de Texto 22"/>
              <p:cNvSpPr txBox="1">
                <a:spLocks noRot="1" noChangeAspect="1" noMove="1" noResize="1" noEditPoints="1" noAdjustHandles="1" noChangeArrowheads="1" noChangeShapeType="1" noTextEdit="1"/>
              </p:cNvSpPr>
              <p:nvPr/>
            </p:nvSpPr>
            <p:spPr>
              <a:xfrm>
                <a:off x="179705" y="4707255"/>
                <a:ext cx="10791190" cy="85153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22"/>
              <p:cNvSpPr txBox="1"/>
              <p:nvPr/>
            </p:nvSpPr>
            <p:spPr>
              <a:xfrm>
                <a:off x="2923540" y="5665470"/>
                <a:ext cx="6925945" cy="843915"/>
              </a:xfrm>
              <a:prstGeom prst="rect">
                <a:avLst/>
              </a:prstGeom>
              <a:noFill/>
              <a:ln w="34925">
                <a:solidFill>
                  <a:srgbClr val="FFFF00"/>
                </a:solidFill>
              </a:ln>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𝑝𝑜𝑙𝑜</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dirty="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7" name="Caixa de Texto 22"/>
              <p:cNvSpPr txBox="1">
                <a:spLocks noRot="1" noChangeAspect="1" noMove="1" noResize="1" noEditPoints="1" noAdjustHandles="1" noChangeArrowheads="1" noChangeShapeType="1" noTextEdit="1"/>
              </p:cNvSpPr>
              <p:nvPr/>
            </p:nvSpPr>
            <p:spPr>
              <a:xfrm>
                <a:off x="2923540" y="5665470"/>
                <a:ext cx="6925945" cy="843915"/>
              </a:xfrm>
              <a:prstGeom prst="rect">
                <a:avLst/>
              </a:prstGeom>
              <a:blipFill rotWithShape="1">
                <a:blip r:embed="rId5"/>
                <a:stretch>
                  <a:fillRect l="-257" t="-2107" r="-248" b="-2032"/>
                </a:stretch>
              </a:blipFill>
              <a:ln w="34925">
                <a:solidFill>
                  <a:srgbClr val="FFFF00"/>
                </a:solidFill>
              </a:ln>
            </p:spPr>
            <p:txBody>
              <a:bodyPr/>
              <a:lstStyle/>
              <a:p>
                <a:r>
                  <a:rPr lang="pt-BR" altLang="en-US">
                    <a:noFill/>
                  </a:rPr>
                  <a:t> </a:t>
                </a:r>
              </a:p>
            </p:txBody>
          </p:sp>
        </mc:Fallback>
      </mc:AlternateContent>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83930" y="6272530"/>
            <a:ext cx="2743200" cy="365125"/>
          </a:xfrm>
        </p:spPr>
        <p:txBody>
          <a:bodyPr/>
          <a:lstStyle/>
          <a:p>
            <a:fld id="{74F297BB-B745-4CAB-BE1D-CE4C89382949}" type="slidenum">
              <a:rPr lang="pt-BR" smtClean="0"/>
            </a:fld>
            <a:endParaRPr lang="pt-BR"/>
          </a:p>
        </p:txBody>
      </p:sp>
      <p:sp>
        <p:nvSpPr>
          <p:cNvPr id="4" name="Retângulo de cantos arredondados 3"/>
          <p:cNvSpPr/>
          <p:nvPr/>
        </p:nvSpPr>
        <p:spPr>
          <a:xfrm>
            <a:off x="619860" y="1933128"/>
            <a:ext cx="10833357" cy="323550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2999023" y="1902871"/>
            <a:ext cx="6328247" cy="107373"/>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71692" y="1674873"/>
            <a:ext cx="6372968" cy="221904"/>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8927200" y="4597001"/>
            <a:ext cx="1039799" cy="460375"/>
          </a:xfrm>
          <a:prstGeom prst="rect">
            <a:avLst/>
          </a:prstGeom>
          <a:noFill/>
        </p:spPr>
        <p:txBody>
          <a:bodyPr wrap="square" rtlCol="0">
            <a:spAutoFit/>
          </a:bodyPr>
          <a:lstStyle/>
          <a:p>
            <a:r>
              <a:rPr lang="pt-BR" sz="2400" dirty="0" err="1" smtClean="0"/>
              <a:t>N-Si</a:t>
            </a:r>
            <a:endParaRPr lang="pt-BR" sz="2400" dirty="0"/>
          </a:p>
        </p:txBody>
      </p:sp>
      <p:sp>
        <p:nvSpPr>
          <p:cNvPr id="8" name="CaixaDeTexto 7"/>
          <p:cNvSpPr txBox="1"/>
          <p:nvPr/>
        </p:nvSpPr>
        <p:spPr>
          <a:xfrm>
            <a:off x="6096229" y="1573468"/>
            <a:ext cx="872255" cy="461665"/>
          </a:xfrm>
          <a:prstGeom prst="rect">
            <a:avLst/>
          </a:prstGeom>
          <a:noFill/>
        </p:spPr>
        <p:txBody>
          <a:bodyPr wrap="square" rtlCol="0">
            <a:spAutoFit/>
          </a:bodyPr>
          <a:lstStyle/>
          <a:p>
            <a:r>
              <a:rPr lang="pt-BR" sz="2400" dirty="0" smtClean="0"/>
              <a:t>poli</a:t>
            </a:r>
            <a:endParaRPr lang="pt-BR" sz="2400" dirty="0"/>
          </a:p>
        </p:txBody>
      </p:sp>
      <p:sp>
        <p:nvSpPr>
          <p:cNvPr id="9" name="Retângulo de cantos arredondados 8"/>
          <p:cNvSpPr/>
          <p:nvPr/>
        </p:nvSpPr>
        <p:spPr>
          <a:xfrm>
            <a:off x="2180866" y="2010244"/>
            <a:ext cx="952326" cy="1040006"/>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61994" y="2275404"/>
            <a:ext cx="1129219"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grpSp>
        <p:nvGrpSpPr>
          <p:cNvPr id="11" name="Grupo 10"/>
          <p:cNvGrpSpPr/>
          <p:nvPr/>
        </p:nvGrpSpPr>
        <p:grpSpPr>
          <a:xfrm>
            <a:off x="4958782" y="2025227"/>
            <a:ext cx="241540" cy="368300"/>
            <a:chOff x="4860992" y="3059007"/>
            <a:chExt cx="241540" cy="368300"/>
          </a:xfrm>
        </p:grpSpPr>
        <p:sp>
          <p:nvSpPr>
            <p:cNvPr id="12" name="Elipse 11"/>
            <p:cNvSpPr/>
            <p:nvPr/>
          </p:nvSpPr>
          <p:spPr>
            <a:xfrm>
              <a:off x="4907718"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4860992" y="3059007"/>
              <a:ext cx="241540" cy="368300"/>
            </a:xfrm>
            <a:prstGeom prst="rect">
              <a:avLst/>
            </a:prstGeom>
            <a:noFill/>
          </p:spPr>
          <p:txBody>
            <a:bodyPr wrap="square" rtlCol="0">
              <a:spAutoFit/>
            </a:bodyPr>
            <a:lstStyle/>
            <a:p>
              <a:r>
                <a:rPr lang="pt-BR" dirty="0"/>
                <a:t>+</a:t>
              </a:r>
              <a:endParaRPr lang="pt-BR" dirty="0"/>
            </a:p>
          </p:txBody>
        </p:sp>
      </p:grpSp>
      <p:grpSp>
        <p:nvGrpSpPr>
          <p:cNvPr id="14" name="Grupo 13"/>
          <p:cNvGrpSpPr/>
          <p:nvPr/>
        </p:nvGrpSpPr>
        <p:grpSpPr>
          <a:xfrm>
            <a:off x="5206072" y="1987686"/>
            <a:ext cx="241540" cy="368300"/>
            <a:chOff x="5108282" y="3021466"/>
            <a:chExt cx="241540" cy="368300"/>
          </a:xfrm>
        </p:grpSpPr>
        <p:sp>
          <p:nvSpPr>
            <p:cNvPr id="15" name="Elipse 14"/>
            <p:cNvSpPr/>
            <p:nvPr/>
          </p:nvSpPr>
          <p:spPr>
            <a:xfrm>
              <a:off x="5155008" y="3122425"/>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5108282" y="3021466"/>
              <a:ext cx="241540" cy="368300"/>
            </a:xfrm>
            <a:prstGeom prst="rect">
              <a:avLst/>
            </a:prstGeom>
            <a:noFill/>
          </p:spPr>
          <p:txBody>
            <a:bodyPr wrap="square" rtlCol="0">
              <a:spAutoFit/>
            </a:bodyPr>
            <a:lstStyle/>
            <a:p>
              <a:r>
                <a:rPr lang="pt-BR" dirty="0"/>
                <a:t>+</a:t>
              </a:r>
              <a:endParaRPr lang="pt-BR" dirty="0"/>
            </a:p>
          </p:txBody>
        </p:sp>
      </p:grpSp>
      <p:grpSp>
        <p:nvGrpSpPr>
          <p:cNvPr id="17" name="Grupo 16"/>
          <p:cNvGrpSpPr/>
          <p:nvPr/>
        </p:nvGrpSpPr>
        <p:grpSpPr>
          <a:xfrm>
            <a:off x="6210690" y="2009037"/>
            <a:ext cx="241540" cy="368300"/>
            <a:chOff x="6112900" y="3042817"/>
            <a:chExt cx="241540" cy="368300"/>
          </a:xfrm>
        </p:grpSpPr>
        <p:sp>
          <p:nvSpPr>
            <p:cNvPr id="18" name="Elipse 17"/>
            <p:cNvSpPr/>
            <p:nvPr/>
          </p:nvSpPr>
          <p:spPr>
            <a:xfrm>
              <a:off x="6159626" y="314377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6112900" y="3042817"/>
              <a:ext cx="241540" cy="368300"/>
            </a:xfrm>
            <a:prstGeom prst="rect">
              <a:avLst/>
            </a:prstGeom>
            <a:noFill/>
          </p:spPr>
          <p:txBody>
            <a:bodyPr wrap="square" rtlCol="0">
              <a:spAutoFit/>
            </a:bodyPr>
            <a:lstStyle/>
            <a:p>
              <a:r>
                <a:rPr lang="pt-BR" dirty="0"/>
                <a:t>+</a:t>
              </a:r>
              <a:endParaRPr lang="pt-BR" dirty="0"/>
            </a:p>
          </p:txBody>
        </p:sp>
      </p:grpSp>
      <p:grpSp>
        <p:nvGrpSpPr>
          <p:cNvPr id="20" name="Grupo 19"/>
          <p:cNvGrpSpPr/>
          <p:nvPr/>
        </p:nvGrpSpPr>
        <p:grpSpPr>
          <a:xfrm>
            <a:off x="6482781" y="2025227"/>
            <a:ext cx="241540" cy="368300"/>
            <a:chOff x="6384991" y="3059007"/>
            <a:chExt cx="241540" cy="368300"/>
          </a:xfrm>
        </p:grpSpPr>
        <p:sp>
          <p:nvSpPr>
            <p:cNvPr id="21" name="Elipse 20"/>
            <p:cNvSpPr/>
            <p:nvPr/>
          </p:nvSpPr>
          <p:spPr>
            <a:xfrm>
              <a:off x="6431717"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6384991" y="3059007"/>
              <a:ext cx="241540" cy="368300"/>
            </a:xfrm>
            <a:prstGeom prst="rect">
              <a:avLst/>
            </a:prstGeom>
            <a:noFill/>
          </p:spPr>
          <p:txBody>
            <a:bodyPr wrap="square" rtlCol="0">
              <a:spAutoFit/>
            </a:bodyPr>
            <a:lstStyle/>
            <a:p>
              <a:r>
                <a:rPr lang="pt-BR" dirty="0"/>
                <a:t>+</a:t>
              </a:r>
              <a:endParaRPr lang="pt-BR" dirty="0"/>
            </a:p>
          </p:txBody>
        </p:sp>
      </p:grpSp>
      <p:grpSp>
        <p:nvGrpSpPr>
          <p:cNvPr id="23" name="Grupo 22"/>
          <p:cNvGrpSpPr/>
          <p:nvPr/>
        </p:nvGrpSpPr>
        <p:grpSpPr>
          <a:xfrm>
            <a:off x="6747684" y="1988641"/>
            <a:ext cx="241540" cy="368300"/>
            <a:chOff x="6649894" y="3022421"/>
            <a:chExt cx="241540" cy="368300"/>
          </a:xfrm>
        </p:grpSpPr>
        <p:sp>
          <p:nvSpPr>
            <p:cNvPr id="24" name="Elipse 23"/>
            <p:cNvSpPr/>
            <p:nvPr/>
          </p:nvSpPr>
          <p:spPr>
            <a:xfrm>
              <a:off x="6696620" y="312338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6649894" y="3022421"/>
              <a:ext cx="241540" cy="368300"/>
            </a:xfrm>
            <a:prstGeom prst="rect">
              <a:avLst/>
            </a:prstGeom>
            <a:noFill/>
          </p:spPr>
          <p:txBody>
            <a:bodyPr wrap="square" rtlCol="0">
              <a:spAutoFit/>
            </a:bodyPr>
            <a:lstStyle/>
            <a:p>
              <a:r>
                <a:rPr lang="pt-BR" dirty="0"/>
                <a:t>+</a:t>
              </a:r>
              <a:endParaRPr lang="pt-BR" dirty="0"/>
            </a:p>
          </p:txBody>
        </p:sp>
      </p:grpSp>
      <p:grpSp>
        <p:nvGrpSpPr>
          <p:cNvPr id="26" name="Grupo 25"/>
          <p:cNvGrpSpPr/>
          <p:nvPr/>
        </p:nvGrpSpPr>
        <p:grpSpPr>
          <a:xfrm>
            <a:off x="7081603" y="1990060"/>
            <a:ext cx="241540" cy="368300"/>
            <a:chOff x="6983813" y="3023840"/>
            <a:chExt cx="241540" cy="368300"/>
          </a:xfrm>
        </p:grpSpPr>
        <p:sp>
          <p:nvSpPr>
            <p:cNvPr id="27" name="Elipse 26"/>
            <p:cNvSpPr/>
            <p:nvPr/>
          </p:nvSpPr>
          <p:spPr>
            <a:xfrm>
              <a:off x="7030539" y="31247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6983813" y="3023840"/>
              <a:ext cx="241540" cy="368300"/>
            </a:xfrm>
            <a:prstGeom prst="rect">
              <a:avLst/>
            </a:prstGeom>
            <a:noFill/>
          </p:spPr>
          <p:txBody>
            <a:bodyPr wrap="square" rtlCol="0">
              <a:spAutoFit/>
            </a:bodyPr>
            <a:lstStyle/>
            <a:p>
              <a:r>
                <a:rPr lang="pt-BR" dirty="0"/>
                <a:t>+</a:t>
              </a:r>
              <a:endParaRPr lang="pt-BR" dirty="0"/>
            </a:p>
          </p:txBody>
        </p:sp>
      </p:grpSp>
      <p:grpSp>
        <p:nvGrpSpPr>
          <p:cNvPr id="29" name="Grupo 28"/>
          <p:cNvGrpSpPr/>
          <p:nvPr/>
        </p:nvGrpSpPr>
        <p:grpSpPr>
          <a:xfrm>
            <a:off x="5947940" y="2014449"/>
            <a:ext cx="241540" cy="368300"/>
            <a:chOff x="5850150" y="3048229"/>
            <a:chExt cx="241540" cy="368300"/>
          </a:xfrm>
        </p:grpSpPr>
        <p:sp>
          <p:nvSpPr>
            <p:cNvPr id="30" name="Elipse 29"/>
            <p:cNvSpPr/>
            <p:nvPr/>
          </p:nvSpPr>
          <p:spPr>
            <a:xfrm>
              <a:off x="5896876" y="314918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5850150" y="3048229"/>
              <a:ext cx="241540" cy="368300"/>
            </a:xfrm>
            <a:prstGeom prst="rect">
              <a:avLst/>
            </a:prstGeom>
            <a:noFill/>
          </p:spPr>
          <p:txBody>
            <a:bodyPr wrap="square" rtlCol="0">
              <a:spAutoFit/>
            </a:bodyPr>
            <a:lstStyle/>
            <a:p>
              <a:r>
                <a:rPr lang="pt-BR" dirty="0"/>
                <a:t>+</a:t>
              </a:r>
              <a:endParaRPr lang="pt-BR" dirty="0"/>
            </a:p>
          </p:txBody>
        </p:sp>
      </p:grpSp>
      <p:grpSp>
        <p:nvGrpSpPr>
          <p:cNvPr id="32" name="Grupo 31"/>
          <p:cNvGrpSpPr/>
          <p:nvPr/>
        </p:nvGrpSpPr>
        <p:grpSpPr>
          <a:xfrm>
            <a:off x="5651768" y="2016567"/>
            <a:ext cx="241540" cy="368300"/>
            <a:chOff x="5553978" y="3050347"/>
            <a:chExt cx="241540" cy="368300"/>
          </a:xfrm>
        </p:grpSpPr>
        <p:sp>
          <p:nvSpPr>
            <p:cNvPr id="33" name="Elipse 32"/>
            <p:cNvSpPr/>
            <p:nvPr/>
          </p:nvSpPr>
          <p:spPr>
            <a:xfrm>
              <a:off x="5600704" y="31513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5553978" y="3050347"/>
              <a:ext cx="241540" cy="368300"/>
            </a:xfrm>
            <a:prstGeom prst="rect">
              <a:avLst/>
            </a:prstGeom>
            <a:noFill/>
          </p:spPr>
          <p:txBody>
            <a:bodyPr wrap="square" rtlCol="0">
              <a:spAutoFit/>
            </a:bodyPr>
            <a:lstStyle/>
            <a:p>
              <a:r>
                <a:rPr lang="pt-BR" dirty="0"/>
                <a:t>+</a:t>
              </a:r>
              <a:endParaRPr lang="pt-BR" dirty="0"/>
            </a:p>
          </p:txBody>
        </p:sp>
      </p:grpSp>
      <p:grpSp>
        <p:nvGrpSpPr>
          <p:cNvPr id="35" name="Grupo 34"/>
          <p:cNvGrpSpPr/>
          <p:nvPr/>
        </p:nvGrpSpPr>
        <p:grpSpPr>
          <a:xfrm>
            <a:off x="5407355" y="2025227"/>
            <a:ext cx="241540" cy="368300"/>
            <a:chOff x="5309565" y="3059007"/>
            <a:chExt cx="241540" cy="368300"/>
          </a:xfrm>
        </p:grpSpPr>
        <p:sp>
          <p:nvSpPr>
            <p:cNvPr id="36" name="Elipse 35"/>
            <p:cNvSpPr/>
            <p:nvPr/>
          </p:nvSpPr>
          <p:spPr>
            <a:xfrm>
              <a:off x="5356291"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5309565" y="3059007"/>
              <a:ext cx="241540" cy="368300"/>
            </a:xfrm>
            <a:prstGeom prst="rect">
              <a:avLst/>
            </a:prstGeom>
            <a:noFill/>
          </p:spPr>
          <p:txBody>
            <a:bodyPr wrap="square" rtlCol="0">
              <a:spAutoFit/>
            </a:bodyPr>
            <a:lstStyle/>
            <a:p>
              <a:r>
                <a:rPr lang="pt-BR" dirty="0"/>
                <a:t>+</a:t>
              </a:r>
              <a:endParaRPr lang="pt-BR" dirty="0"/>
            </a:p>
          </p:txBody>
        </p:sp>
      </p:grpSp>
      <p:sp>
        <p:nvSpPr>
          <p:cNvPr id="38" name="Retângulo de cantos arredondados 37"/>
          <p:cNvSpPr/>
          <p:nvPr/>
        </p:nvSpPr>
        <p:spPr>
          <a:xfrm>
            <a:off x="9262478" y="2029365"/>
            <a:ext cx="952326" cy="1020814"/>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66885" y="2321560"/>
            <a:ext cx="113284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grpSp>
        <p:nvGrpSpPr>
          <p:cNvPr id="40" name="Grupo 39"/>
          <p:cNvGrpSpPr/>
          <p:nvPr/>
        </p:nvGrpSpPr>
        <p:grpSpPr>
          <a:xfrm>
            <a:off x="3162045" y="1953494"/>
            <a:ext cx="241540" cy="368300"/>
            <a:chOff x="3064255" y="2987274"/>
            <a:chExt cx="241540" cy="368300"/>
          </a:xfrm>
        </p:grpSpPr>
        <p:sp>
          <p:nvSpPr>
            <p:cNvPr id="41" name="Elipse 40"/>
            <p:cNvSpPr/>
            <p:nvPr/>
          </p:nvSpPr>
          <p:spPr>
            <a:xfrm>
              <a:off x="3110981" y="308823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3064255" y="2987274"/>
              <a:ext cx="241540" cy="368300"/>
            </a:xfrm>
            <a:prstGeom prst="rect">
              <a:avLst/>
            </a:prstGeom>
            <a:noFill/>
          </p:spPr>
          <p:txBody>
            <a:bodyPr wrap="square" rtlCol="0">
              <a:spAutoFit/>
            </a:bodyPr>
            <a:lstStyle/>
            <a:p>
              <a:r>
                <a:rPr lang="pt-BR" dirty="0"/>
                <a:t>+</a:t>
              </a:r>
              <a:endParaRPr lang="pt-BR" dirty="0"/>
            </a:p>
          </p:txBody>
        </p:sp>
      </p:grpSp>
      <p:grpSp>
        <p:nvGrpSpPr>
          <p:cNvPr id="43" name="Grupo 42"/>
          <p:cNvGrpSpPr/>
          <p:nvPr/>
        </p:nvGrpSpPr>
        <p:grpSpPr>
          <a:xfrm>
            <a:off x="7669264" y="1966617"/>
            <a:ext cx="241540" cy="368300"/>
            <a:chOff x="7571474" y="3000397"/>
            <a:chExt cx="241540" cy="368300"/>
          </a:xfrm>
        </p:grpSpPr>
        <p:sp>
          <p:nvSpPr>
            <p:cNvPr id="44" name="Elipse 43"/>
            <p:cNvSpPr/>
            <p:nvPr/>
          </p:nvSpPr>
          <p:spPr>
            <a:xfrm>
              <a:off x="7618200" y="310135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7571474" y="3000397"/>
              <a:ext cx="241540" cy="368300"/>
            </a:xfrm>
            <a:prstGeom prst="rect">
              <a:avLst/>
            </a:prstGeom>
            <a:noFill/>
          </p:spPr>
          <p:txBody>
            <a:bodyPr wrap="square" rtlCol="0">
              <a:spAutoFit/>
            </a:bodyPr>
            <a:lstStyle/>
            <a:p>
              <a:r>
                <a:rPr lang="pt-BR" dirty="0"/>
                <a:t>+</a:t>
              </a:r>
              <a:endParaRPr lang="pt-BR" dirty="0"/>
            </a:p>
          </p:txBody>
        </p:sp>
      </p:grpSp>
      <p:grpSp>
        <p:nvGrpSpPr>
          <p:cNvPr id="46" name="Grupo 45"/>
          <p:cNvGrpSpPr/>
          <p:nvPr/>
        </p:nvGrpSpPr>
        <p:grpSpPr>
          <a:xfrm>
            <a:off x="7356560" y="1919642"/>
            <a:ext cx="241540" cy="368300"/>
            <a:chOff x="7258770" y="2953422"/>
            <a:chExt cx="241540" cy="368300"/>
          </a:xfrm>
        </p:grpSpPr>
        <p:sp>
          <p:nvSpPr>
            <p:cNvPr id="47" name="Elipse 46"/>
            <p:cNvSpPr/>
            <p:nvPr/>
          </p:nvSpPr>
          <p:spPr>
            <a:xfrm>
              <a:off x="7305496" y="305438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7258770" y="2953422"/>
              <a:ext cx="241540" cy="368300"/>
            </a:xfrm>
            <a:prstGeom prst="rect">
              <a:avLst/>
            </a:prstGeom>
            <a:noFill/>
          </p:spPr>
          <p:txBody>
            <a:bodyPr wrap="square" rtlCol="0">
              <a:spAutoFit/>
            </a:bodyPr>
            <a:lstStyle/>
            <a:p>
              <a:r>
                <a:rPr lang="pt-BR" dirty="0"/>
                <a:t>+</a:t>
              </a:r>
              <a:endParaRPr lang="pt-BR" dirty="0"/>
            </a:p>
          </p:txBody>
        </p:sp>
      </p:grpSp>
      <p:grpSp>
        <p:nvGrpSpPr>
          <p:cNvPr id="49" name="Grupo 48"/>
          <p:cNvGrpSpPr/>
          <p:nvPr/>
        </p:nvGrpSpPr>
        <p:grpSpPr>
          <a:xfrm>
            <a:off x="4354856" y="1950672"/>
            <a:ext cx="241540" cy="368300"/>
            <a:chOff x="4257066" y="2984452"/>
            <a:chExt cx="241540" cy="368300"/>
          </a:xfrm>
        </p:grpSpPr>
        <p:sp>
          <p:nvSpPr>
            <p:cNvPr id="50" name="Elipse 49"/>
            <p:cNvSpPr/>
            <p:nvPr/>
          </p:nvSpPr>
          <p:spPr>
            <a:xfrm>
              <a:off x="4303792" y="308541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4257066" y="2984452"/>
              <a:ext cx="241540" cy="368300"/>
            </a:xfrm>
            <a:prstGeom prst="rect">
              <a:avLst/>
            </a:prstGeom>
            <a:noFill/>
          </p:spPr>
          <p:txBody>
            <a:bodyPr wrap="square" rtlCol="0">
              <a:spAutoFit/>
            </a:bodyPr>
            <a:lstStyle/>
            <a:p>
              <a:r>
                <a:rPr lang="pt-BR" dirty="0"/>
                <a:t>+</a:t>
              </a:r>
              <a:endParaRPr lang="pt-BR" dirty="0"/>
            </a:p>
          </p:txBody>
        </p:sp>
      </p:grpSp>
      <p:grpSp>
        <p:nvGrpSpPr>
          <p:cNvPr id="52" name="Grupo 51"/>
          <p:cNvGrpSpPr/>
          <p:nvPr/>
        </p:nvGrpSpPr>
        <p:grpSpPr>
          <a:xfrm>
            <a:off x="3978010" y="1932860"/>
            <a:ext cx="241540" cy="368300"/>
            <a:chOff x="3880220" y="2966640"/>
            <a:chExt cx="241540" cy="368300"/>
          </a:xfrm>
        </p:grpSpPr>
        <p:sp>
          <p:nvSpPr>
            <p:cNvPr id="53" name="Elipse 52"/>
            <p:cNvSpPr/>
            <p:nvPr/>
          </p:nvSpPr>
          <p:spPr>
            <a:xfrm>
              <a:off x="3926946"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3880220" y="2966640"/>
              <a:ext cx="241540" cy="368300"/>
            </a:xfrm>
            <a:prstGeom prst="rect">
              <a:avLst/>
            </a:prstGeom>
            <a:noFill/>
          </p:spPr>
          <p:txBody>
            <a:bodyPr wrap="square" rtlCol="0">
              <a:spAutoFit/>
            </a:bodyPr>
            <a:lstStyle/>
            <a:p>
              <a:r>
                <a:rPr lang="pt-BR" dirty="0"/>
                <a:t>+</a:t>
              </a:r>
              <a:endParaRPr lang="pt-BR" dirty="0"/>
            </a:p>
          </p:txBody>
        </p:sp>
      </p:grpSp>
      <p:grpSp>
        <p:nvGrpSpPr>
          <p:cNvPr id="55" name="Grupo 54"/>
          <p:cNvGrpSpPr/>
          <p:nvPr/>
        </p:nvGrpSpPr>
        <p:grpSpPr>
          <a:xfrm>
            <a:off x="3708027" y="2031685"/>
            <a:ext cx="241540" cy="368300"/>
            <a:chOff x="3610237" y="3065465"/>
            <a:chExt cx="241540" cy="368300"/>
          </a:xfrm>
        </p:grpSpPr>
        <p:sp>
          <p:nvSpPr>
            <p:cNvPr id="56" name="Elipse 55"/>
            <p:cNvSpPr/>
            <p:nvPr/>
          </p:nvSpPr>
          <p:spPr>
            <a:xfrm>
              <a:off x="3656963" y="316642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3610237" y="3065465"/>
              <a:ext cx="241540" cy="368300"/>
            </a:xfrm>
            <a:prstGeom prst="rect">
              <a:avLst/>
            </a:prstGeom>
            <a:noFill/>
          </p:spPr>
          <p:txBody>
            <a:bodyPr wrap="square" rtlCol="0">
              <a:spAutoFit/>
            </a:bodyPr>
            <a:lstStyle/>
            <a:p>
              <a:r>
                <a:rPr lang="pt-BR" dirty="0"/>
                <a:t>+</a:t>
              </a:r>
              <a:endParaRPr lang="pt-BR" dirty="0"/>
            </a:p>
          </p:txBody>
        </p:sp>
      </p:grpSp>
      <p:grpSp>
        <p:nvGrpSpPr>
          <p:cNvPr id="58" name="Grupo 57"/>
          <p:cNvGrpSpPr/>
          <p:nvPr/>
        </p:nvGrpSpPr>
        <p:grpSpPr>
          <a:xfrm>
            <a:off x="3447934" y="1932860"/>
            <a:ext cx="241540" cy="368300"/>
            <a:chOff x="3350144" y="2966640"/>
            <a:chExt cx="241540" cy="368300"/>
          </a:xfrm>
        </p:grpSpPr>
        <p:sp>
          <p:nvSpPr>
            <p:cNvPr id="59" name="Elipse 58"/>
            <p:cNvSpPr/>
            <p:nvPr/>
          </p:nvSpPr>
          <p:spPr>
            <a:xfrm>
              <a:off x="3396870"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3350144" y="2966640"/>
              <a:ext cx="241540" cy="368300"/>
            </a:xfrm>
            <a:prstGeom prst="rect">
              <a:avLst/>
            </a:prstGeom>
            <a:noFill/>
          </p:spPr>
          <p:txBody>
            <a:bodyPr wrap="square" rtlCol="0">
              <a:spAutoFit/>
            </a:bodyPr>
            <a:lstStyle/>
            <a:p>
              <a:r>
                <a:rPr lang="pt-BR" dirty="0"/>
                <a:t>+</a:t>
              </a:r>
              <a:endParaRPr lang="pt-BR" dirty="0"/>
            </a:p>
          </p:txBody>
        </p:sp>
      </p:grpSp>
      <p:grpSp>
        <p:nvGrpSpPr>
          <p:cNvPr id="61" name="Grupo 60"/>
          <p:cNvGrpSpPr/>
          <p:nvPr/>
        </p:nvGrpSpPr>
        <p:grpSpPr>
          <a:xfrm>
            <a:off x="8927713" y="1952967"/>
            <a:ext cx="241540" cy="645160"/>
            <a:chOff x="8829923" y="2986747"/>
            <a:chExt cx="241540" cy="645160"/>
          </a:xfrm>
        </p:grpSpPr>
        <p:sp>
          <p:nvSpPr>
            <p:cNvPr id="62" name="Elipse 61"/>
            <p:cNvSpPr/>
            <p:nvPr/>
          </p:nvSpPr>
          <p:spPr>
            <a:xfrm>
              <a:off x="8876649" y="30877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829923" y="2986747"/>
              <a:ext cx="241540" cy="645160"/>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662176" y="1966725"/>
            <a:ext cx="241540" cy="368300"/>
            <a:chOff x="4581531" y="3018285"/>
            <a:chExt cx="241540" cy="368300"/>
          </a:xfrm>
        </p:grpSpPr>
        <p:sp>
          <p:nvSpPr>
            <p:cNvPr id="65" name="Elipse 64"/>
            <p:cNvSpPr/>
            <p:nvPr/>
          </p:nvSpPr>
          <p:spPr>
            <a:xfrm>
              <a:off x="4628257" y="311924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4581531" y="3018285"/>
              <a:ext cx="241540" cy="368300"/>
            </a:xfrm>
            <a:prstGeom prst="rect">
              <a:avLst/>
            </a:prstGeom>
            <a:noFill/>
          </p:spPr>
          <p:txBody>
            <a:bodyPr wrap="square" rtlCol="0">
              <a:spAutoFit/>
            </a:bodyPr>
            <a:lstStyle/>
            <a:p>
              <a:r>
                <a:rPr lang="pt-BR" dirty="0"/>
                <a:t>+</a:t>
              </a:r>
              <a:endParaRPr lang="pt-BR" dirty="0"/>
            </a:p>
          </p:txBody>
        </p:sp>
      </p:grpSp>
      <p:grpSp>
        <p:nvGrpSpPr>
          <p:cNvPr id="67" name="Grupo 66"/>
          <p:cNvGrpSpPr/>
          <p:nvPr/>
        </p:nvGrpSpPr>
        <p:grpSpPr>
          <a:xfrm>
            <a:off x="8584227" y="1990951"/>
            <a:ext cx="241540" cy="368300"/>
            <a:chOff x="8486437" y="3024731"/>
            <a:chExt cx="241540" cy="368300"/>
          </a:xfrm>
        </p:grpSpPr>
        <p:sp>
          <p:nvSpPr>
            <p:cNvPr id="68" name="Elipse 67"/>
            <p:cNvSpPr/>
            <p:nvPr/>
          </p:nvSpPr>
          <p:spPr>
            <a:xfrm>
              <a:off x="8533163" y="312569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486437" y="3024731"/>
              <a:ext cx="241540" cy="368300"/>
            </a:xfrm>
            <a:prstGeom prst="rect">
              <a:avLst/>
            </a:prstGeom>
            <a:noFill/>
          </p:spPr>
          <p:txBody>
            <a:bodyPr wrap="square" rtlCol="0">
              <a:spAutoFit/>
            </a:bodyPr>
            <a:lstStyle/>
            <a:p>
              <a:r>
                <a:rPr lang="pt-BR" dirty="0"/>
                <a:t>+</a:t>
              </a:r>
              <a:endParaRPr lang="pt-BR" dirty="0"/>
            </a:p>
          </p:txBody>
        </p:sp>
      </p:grpSp>
      <p:grpSp>
        <p:nvGrpSpPr>
          <p:cNvPr id="70" name="Grupo 69"/>
          <p:cNvGrpSpPr/>
          <p:nvPr/>
        </p:nvGrpSpPr>
        <p:grpSpPr>
          <a:xfrm>
            <a:off x="8231886" y="2011289"/>
            <a:ext cx="241540" cy="368300"/>
            <a:chOff x="8134096" y="3045069"/>
            <a:chExt cx="241540" cy="368300"/>
          </a:xfrm>
        </p:grpSpPr>
        <p:sp>
          <p:nvSpPr>
            <p:cNvPr id="71" name="Elipse 70"/>
            <p:cNvSpPr/>
            <p:nvPr/>
          </p:nvSpPr>
          <p:spPr>
            <a:xfrm>
              <a:off x="8180822" y="314602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134096" y="3045069"/>
              <a:ext cx="241540" cy="368300"/>
            </a:xfrm>
            <a:prstGeom prst="rect">
              <a:avLst/>
            </a:prstGeom>
            <a:noFill/>
          </p:spPr>
          <p:txBody>
            <a:bodyPr wrap="square" rtlCol="0">
              <a:spAutoFit/>
            </a:bodyPr>
            <a:lstStyle/>
            <a:p>
              <a:r>
                <a:rPr lang="pt-BR" dirty="0"/>
                <a:t>+</a:t>
              </a:r>
              <a:endParaRPr lang="pt-BR" dirty="0"/>
            </a:p>
          </p:txBody>
        </p:sp>
      </p:grpSp>
      <p:grpSp>
        <p:nvGrpSpPr>
          <p:cNvPr id="73" name="Grupo 72"/>
          <p:cNvGrpSpPr/>
          <p:nvPr/>
        </p:nvGrpSpPr>
        <p:grpSpPr>
          <a:xfrm>
            <a:off x="7946188" y="1925330"/>
            <a:ext cx="241540" cy="368300"/>
            <a:chOff x="7848398" y="2959110"/>
            <a:chExt cx="241540" cy="368300"/>
          </a:xfrm>
        </p:grpSpPr>
        <p:sp>
          <p:nvSpPr>
            <p:cNvPr id="74" name="Elipse 73"/>
            <p:cNvSpPr/>
            <p:nvPr/>
          </p:nvSpPr>
          <p:spPr>
            <a:xfrm>
              <a:off x="7895124" y="306006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7848398" y="2959110"/>
              <a:ext cx="241540" cy="368300"/>
            </a:xfrm>
            <a:prstGeom prst="rect">
              <a:avLst/>
            </a:prstGeom>
            <a:noFill/>
          </p:spPr>
          <p:txBody>
            <a:bodyPr wrap="square" rtlCol="0">
              <a:spAutoFit/>
            </a:bodyPr>
            <a:lstStyle/>
            <a:p>
              <a:r>
                <a:rPr lang="pt-BR" dirty="0"/>
                <a:t>+</a:t>
              </a:r>
              <a:endParaRPr lang="pt-BR" dirty="0"/>
            </a:p>
          </p:txBody>
        </p:sp>
      </p:grpSp>
      <p:cxnSp>
        <p:nvCxnSpPr>
          <p:cNvPr id="79" name="Conector Reto 78"/>
          <p:cNvCxnSpPr/>
          <p:nvPr/>
        </p:nvCxnSpPr>
        <p:spPr>
          <a:xfrm flipH="1" flipV="1">
            <a:off x="9790228" y="1521880"/>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flipV="1">
            <a:off x="6434706" y="1209656"/>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flipV="1">
            <a:off x="2534758" y="1527688"/>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2" name="CaixaDeTexto 81"/>
          <p:cNvSpPr txBox="1"/>
          <p:nvPr/>
        </p:nvSpPr>
        <p:spPr>
          <a:xfrm>
            <a:off x="6455173" y="970072"/>
            <a:ext cx="585225" cy="584775"/>
          </a:xfrm>
          <a:prstGeom prst="rect">
            <a:avLst/>
          </a:prstGeom>
          <a:noFill/>
        </p:spPr>
        <p:txBody>
          <a:bodyPr wrap="none" rtlCol="0">
            <a:spAutoFit/>
          </a:bodyPr>
          <a:lstStyle/>
          <a:p>
            <a:r>
              <a:rPr lang="pt-BR" sz="3200" dirty="0" smtClean="0"/>
              <a:t>V</a:t>
            </a:r>
            <a:r>
              <a:rPr lang="pt-BR" sz="3200" baseline="-25000" dirty="0" smtClean="0"/>
              <a:t>G</a:t>
            </a:r>
            <a:endParaRPr lang="pt-BR" sz="3200" dirty="0"/>
          </a:p>
        </p:txBody>
      </p:sp>
      <p:sp>
        <p:nvSpPr>
          <p:cNvPr id="83" name="CaixaDeTexto 82"/>
          <p:cNvSpPr txBox="1"/>
          <p:nvPr/>
        </p:nvSpPr>
        <p:spPr>
          <a:xfrm>
            <a:off x="9776292" y="1256412"/>
            <a:ext cx="585417" cy="584775"/>
          </a:xfrm>
          <a:prstGeom prst="rect">
            <a:avLst/>
          </a:prstGeom>
          <a:noFill/>
        </p:spPr>
        <p:txBody>
          <a:bodyPr wrap="none" rtlCol="0">
            <a:spAutoFit/>
          </a:bodyPr>
          <a:lstStyle/>
          <a:p>
            <a:r>
              <a:rPr lang="pt-BR" sz="3200" dirty="0" smtClean="0"/>
              <a:t>V</a:t>
            </a:r>
            <a:r>
              <a:rPr lang="pt-BR" sz="3200" baseline="-25000" dirty="0"/>
              <a:t>D</a:t>
            </a:r>
            <a:endParaRPr lang="pt-BR" sz="3200" dirty="0"/>
          </a:p>
        </p:txBody>
      </p:sp>
      <p:sp>
        <p:nvSpPr>
          <p:cNvPr id="84" name="CaixaDeTexto 83"/>
          <p:cNvSpPr txBox="1"/>
          <p:nvPr/>
        </p:nvSpPr>
        <p:spPr>
          <a:xfrm>
            <a:off x="1954503" y="1150136"/>
            <a:ext cx="539700" cy="584775"/>
          </a:xfrm>
          <a:prstGeom prst="rect">
            <a:avLst/>
          </a:prstGeom>
          <a:noFill/>
        </p:spPr>
        <p:txBody>
          <a:bodyPr wrap="none" rtlCol="0">
            <a:spAutoFit/>
          </a:bodyPr>
          <a:lstStyle/>
          <a:p>
            <a:r>
              <a:rPr lang="pt-BR" sz="3200" dirty="0" smtClean="0"/>
              <a:t>V</a:t>
            </a:r>
            <a:r>
              <a:rPr lang="pt-BR" sz="3200" baseline="-25000" dirty="0"/>
              <a:t>S</a:t>
            </a:r>
            <a:endParaRPr lang="pt-BR" sz="3200" dirty="0"/>
          </a:p>
        </p:txBody>
      </p:sp>
      <p:sp>
        <p:nvSpPr>
          <p:cNvPr id="85" name="Retângulo de cantos arredondados 84"/>
          <p:cNvSpPr/>
          <p:nvPr/>
        </p:nvSpPr>
        <p:spPr>
          <a:xfrm>
            <a:off x="1106988" y="1929831"/>
            <a:ext cx="952326" cy="343593"/>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6" name="CaixaDeTexto 85"/>
          <p:cNvSpPr txBox="1"/>
          <p:nvPr/>
        </p:nvSpPr>
        <p:spPr>
          <a:xfrm>
            <a:off x="1106811" y="1889782"/>
            <a:ext cx="847728"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87" name="Conector Reto 86"/>
          <p:cNvCxnSpPr/>
          <p:nvPr/>
        </p:nvCxnSpPr>
        <p:spPr>
          <a:xfrm flipH="1" flipV="1">
            <a:off x="1528597" y="1461043"/>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463702" y="971821"/>
            <a:ext cx="1490980" cy="583565"/>
          </a:xfrm>
          <a:prstGeom prst="rect">
            <a:avLst/>
          </a:prstGeom>
          <a:noFill/>
        </p:spPr>
        <p:txBody>
          <a:bodyPr wrap="none" rtlCol="0">
            <a:spAutoFit/>
          </a:bodyPr>
          <a:lstStyle/>
          <a:p>
            <a:r>
              <a:rPr lang="pt-BR" sz="3200" dirty="0" smtClean="0"/>
              <a:t>V</a:t>
            </a:r>
            <a:r>
              <a:rPr lang="pt-BR" sz="3200" baseline="-25000" dirty="0" smtClean="0"/>
              <a:t>B</a:t>
            </a:r>
            <a:r>
              <a:rPr lang="pt-BR" sz="3200" dirty="0" smtClean="0"/>
              <a:t>= Vdd</a:t>
            </a:r>
            <a:endParaRPr lang="pt-BR" sz="3200" dirty="0"/>
          </a:p>
        </p:txBody>
      </p:sp>
      <p:cxnSp>
        <p:nvCxnSpPr>
          <p:cNvPr id="98" name="Conector de Seta Reta 97"/>
          <p:cNvCxnSpPr/>
          <p:nvPr/>
        </p:nvCxnSpPr>
        <p:spPr>
          <a:xfrm>
            <a:off x="4513726" y="2232606"/>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99" name="Conector de Seta Reta 98"/>
          <p:cNvCxnSpPr/>
          <p:nvPr/>
        </p:nvCxnSpPr>
        <p:spPr>
          <a:xfrm>
            <a:off x="9131631" y="2236297"/>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00" name="Conector de Seta Reta 99"/>
          <p:cNvCxnSpPr/>
          <p:nvPr/>
        </p:nvCxnSpPr>
        <p:spPr>
          <a:xfrm>
            <a:off x="8435804" y="2279578"/>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01" name="Conector de Seta Reta 100"/>
          <p:cNvCxnSpPr/>
          <p:nvPr/>
        </p:nvCxnSpPr>
        <p:spPr>
          <a:xfrm>
            <a:off x="8130189" y="2097561"/>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02" name="Conector de Seta Reta 101"/>
          <p:cNvCxnSpPr/>
          <p:nvPr/>
        </p:nvCxnSpPr>
        <p:spPr>
          <a:xfrm>
            <a:off x="5797166" y="2322483"/>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03" name="Conector de Seta Reta 102"/>
          <p:cNvCxnSpPr/>
          <p:nvPr/>
        </p:nvCxnSpPr>
        <p:spPr>
          <a:xfrm>
            <a:off x="7546790" y="2104308"/>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7293859" y="2275102"/>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05" name="Conector de Seta Reta 104"/>
          <p:cNvCxnSpPr/>
          <p:nvPr/>
        </p:nvCxnSpPr>
        <p:spPr>
          <a:xfrm>
            <a:off x="4846649" y="2112248"/>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4195200" y="2151283"/>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07" name="Conector de Seta Reta 106"/>
          <p:cNvCxnSpPr/>
          <p:nvPr/>
        </p:nvCxnSpPr>
        <p:spPr>
          <a:xfrm>
            <a:off x="6389780" y="2151283"/>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a:off x="3346237" y="2217144"/>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108"/>
          <p:cNvCxnSpPr/>
          <p:nvPr/>
        </p:nvCxnSpPr>
        <p:spPr>
          <a:xfrm>
            <a:off x="8779290" y="2236297"/>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109"/>
          <p:cNvCxnSpPr/>
          <p:nvPr/>
        </p:nvCxnSpPr>
        <p:spPr>
          <a:xfrm>
            <a:off x="3680541" y="2078735"/>
            <a:ext cx="148423" cy="0"/>
          </a:xfrm>
          <a:prstGeom prst="straightConnector1">
            <a:avLst/>
          </a:prstGeom>
          <a:ln>
            <a:solidFill>
              <a:srgbClr val="C00000"/>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111" name="CaixaDeTexto 110"/>
          <p:cNvSpPr txBox="1"/>
          <p:nvPr/>
        </p:nvSpPr>
        <p:spPr>
          <a:xfrm>
            <a:off x="3031490" y="5409565"/>
            <a:ext cx="6634480" cy="1076325"/>
          </a:xfrm>
          <a:prstGeom prst="rect">
            <a:avLst/>
          </a:prstGeom>
          <a:noFill/>
        </p:spPr>
        <p:txBody>
          <a:bodyPr wrap="square" rtlCol="0">
            <a:spAutoFit/>
          </a:bodyPr>
          <a:lstStyle/>
          <a:p>
            <a:r>
              <a:rPr lang="pt-BR" sz="3200" dirty="0" smtClean="0">
                <a:latin typeface="Comic Sans MS" panose="030F0702030302020204" pitchFamily="66" charset="0"/>
              </a:rPr>
              <a:t>Diodos </a:t>
            </a:r>
            <a:r>
              <a:rPr lang="pt-BR" sz="3200" dirty="0" err="1" smtClean="0">
                <a:latin typeface="Comic Sans MS" panose="030F0702030302020204" pitchFamily="66" charset="0"/>
              </a:rPr>
              <a:t>reversamente</a:t>
            </a:r>
            <a:r>
              <a:rPr lang="pt-BR" sz="3200" dirty="0" smtClean="0">
                <a:latin typeface="Comic Sans MS" panose="030F0702030302020204" pitchFamily="66" charset="0"/>
              </a:rPr>
              <a:t> polarizados no dreno e no </a:t>
            </a:r>
            <a:r>
              <a:rPr lang="pt-BR" sz="3200" dirty="0" err="1" smtClean="0">
                <a:latin typeface="Comic Sans MS" panose="030F0702030302020204" pitchFamily="66" charset="0"/>
              </a:rPr>
              <a:t>source</a:t>
            </a:r>
            <a:endParaRPr lang="pt-BR" sz="3200" dirty="0">
              <a:latin typeface="Comic Sans MS" panose="030F0702030302020204" pitchFamily="66" charset="0"/>
            </a:endParaRPr>
          </a:p>
        </p:txBody>
      </p:sp>
      <p:sp>
        <p:nvSpPr>
          <p:cNvPr id="112" name="Forma livre 111"/>
          <p:cNvSpPr/>
          <p:nvPr/>
        </p:nvSpPr>
        <p:spPr>
          <a:xfrm>
            <a:off x="2534920" y="3204845"/>
            <a:ext cx="673100" cy="2847975"/>
          </a:xfrm>
          <a:custGeom>
            <a:avLst/>
            <a:gdLst>
              <a:gd name="connsiteX0" fmla="*/ 77952 w 982827"/>
              <a:gd name="connsiteY0" fmla="*/ 0 h 2847975"/>
              <a:gd name="connsiteX1" fmla="*/ 1752 w 982827"/>
              <a:gd name="connsiteY1" fmla="*/ 695325 h 2847975"/>
              <a:gd name="connsiteX2" fmla="*/ 144627 w 982827"/>
              <a:gd name="connsiteY2" fmla="*/ 2486025 h 2847975"/>
              <a:gd name="connsiteX3" fmla="*/ 982827 w 982827"/>
              <a:gd name="connsiteY3" fmla="*/ 2847975 h 2847975"/>
            </a:gdLst>
            <a:ahLst/>
            <a:cxnLst>
              <a:cxn ang="0">
                <a:pos x="connsiteX0" y="connsiteY0"/>
              </a:cxn>
              <a:cxn ang="0">
                <a:pos x="connsiteX1" y="connsiteY1"/>
              </a:cxn>
              <a:cxn ang="0">
                <a:pos x="connsiteX2" y="connsiteY2"/>
              </a:cxn>
              <a:cxn ang="0">
                <a:pos x="connsiteX3" y="connsiteY3"/>
              </a:cxn>
            </a:cxnLst>
            <a:rect l="l" t="t" r="r" b="b"/>
            <a:pathLst>
              <a:path w="982827" h="2847975">
                <a:moveTo>
                  <a:pt x="77952" y="0"/>
                </a:moveTo>
                <a:cubicBezTo>
                  <a:pt x="34296" y="140494"/>
                  <a:pt x="-9360" y="280988"/>
                  <a:pt x="1752" y="695325"/>
                </a:cubicBezTo>
                <a:cubicBezTo>
                  <a:pt x="12864" y="1109662"/>
                  <a:pt x="-18886" y="2127250"/>
                  <a:pt x="144627" y="2486025"/>
                </a:cubicBezTo>
                <a:cubicBezTo>
                  <a:pt x="308140" y="2844800"/>
                  <a:pt x="645483" y="2846387"/>
                  <a:pt x="982827" y="28479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3" name="Forma livre 112"/>
          <p:cNvSpPr/>
          <p:nvPr/>
        </p:nvSpPr>
        <p:spPr>
          <a:xfrm>
            <a:off x="7680960" y="3049905"/>
            <a:ext cx="1657350" cy="2443480"/>
          </a:xfrm>
          <a:custGeom>
            <a:avLst/>
            <a:gdLst>
              <a:gd name="connsiteX0" fmla="*/ 1657350 w 1657350"/>
              <a:gd name="connsiteY0" fmla="*/ 0 h 2743200"/>
              <a:gd name="connsiteX1" fmla="*/ 904875 w 1657350"/>
              <a:gd name="connsiteY1" fmla="*/ 323850 h 2743200"/>
              <a:gd name="connsiteX2" fmla="*/ 1085850 w 1657350"/>
              <a:gd name="connsiteY2" fmla="*/ 1905000 h 2743200"/>
              <a:gd name="connsiteX3" fmla="*/ 0 w 1657350"/>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1657350" h="2743200">
                <a:moveTo>
                  <a:pt x="1657350" y="0"/>
                </a:moveTo>
                <a:cubicBezTo>
                  <a:pt x="1328737" y="3175"/>
                  <a:pt x="1000125" y="6350"/>
                  <a:pt x="904875" y="323850"/>
                </a:cubicBezTo>
                <a:cubicBezTo>
                  <a:pt x="809625" y="641350"/>
                  <a:pt x="1236662" y="1501775"/>
                  <a:pt x="1085850" y="1905000"/>
                </a:cubicBezTo>
                <a:cubicBezTo>
                  <a:pt x="935038" y="2308225"/>
                  <a:pt x="467519" y="2525712"/>
                  <a:pt x="0" y="274320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5" name="Forma livre 114"/>
          <p:cNvSpPr/>
          <p:nvPr/>
        </p:nvSpPr>
        <p:spPr>
          <a:xfrm>
            <a:off x="1790156" y="2033270"/>
            <a:ext cx="1797564" cy="1457249"/>
          </a:xfrm>
          <a:custGeom>
            <a:avLst/>
            <a:gdLst>
              <a:gd name="connsiteX0" fmla="*/ 22134 w 1797564"/>
              <a:gd name="connsiteY0" fmla="*/ 0 h 1457249"/>
              <a:gd name="connsiteX1" fmla="*/ 3084 w 1797564"/>
              <a:gd name="connsiteY1" fmla="*/ 428625 h 1457249"/>
              <a:gd name="connsiteX2" fmla="*/ 79284 w 1797564"/>
              <a:gd name="connsiteY2" fmla="*/ 1066800 h 1457249"/>
              <a:gd name="connsiteX3" fmla="*/ 460284 w 1797564"/>
              <a:gd name="connsiteY3" fmla="*/ 1381125 h 1457249"/>
              <a:gd name="connsiteX4" fmla="*/ 1555659 w 1797564"/>
              <a:gd name="connsiteY4" fmla="*/ 1381125 h 1457249"/>
              <a:gd name="connsiteX5" fmla="*/ 1793784 w 1797564"/>
              <a:gd name="connsiteY5" fmla="*/ 533400 h 1457249"/>
              <a:gd name="connsiteX6" fmla="*/ 1679484 w 1797564"/>
              <a:gd name="connsiteY6" fmla="*/ 171450 h 1457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64" h="1457249">
                <a:moveTo>
                  <a:pt x="22134" y="0"/>
                </a:moveTo>
                <a:cubicBezTo>
                  <a:pt x="7846" y="125412"/>
                  <a:pt x="-6441" y="250825"/>
                  <a:pt x="3084" y="428625"/>
                </a:cubicBezTo>
                <a:cubicBezTo>
                  <a:pt x="12609" y="606425"/>
                  <a:pt x="3084" y="908050"/>
                  <a:pt x="79284" y="1066800"/>
                </a:cubicBezTo>
                <a:cubicBezTo>
                  <a:pt x="155484" y="1225550"/>
                  <a:pt x="214222" y="1328738"/>
                  <a:pt x="460284" y="1381125"/>
                </a:cubicBezTo>
                <a:cubicBezTo>
                  <a:pt x="706347" y="1433513"/>
                  <a:pt x="1333409" y="1522413"/>
                  <a:pt x="1555659" y="1381125"/>
                </a:cubicBezTo>
                <a:cubicBezTo>
                  <a:pt x="1777909" y="1239838"/>
                  <a:pt x="1773147" y="735012"/>
                  <a:pt x="1793784" y="533400"/>
                </a:cubicBezTo>
                <a:cubicBezTo>
                  <a:pt x="1814421" y="331788"/>
                  <a:pt x="1746952" y="251619"/>
                  <a:pt x="1679484" y="171450"/>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6" name="Forma livre 115"/>
          <p:cNvSpPr/>
          <p:nvPr/>
        </p:nvSpPr>
        <p:spPr>
          <a:xfrm>
            <a:off x="9039225" y="2148205"/>
            <a:ext cx="1486535" cy="1247775"/>
          </a:xfrm>
          <a:custGeom>
            <a:avLst/>
            <a:gdLst>
              <a:gd name="connsiteX0" fmla="*/ 1431198 w 1486428"/>
              <a:gd name="connsiteY0" fmla="*/ 152400 h 1153155"/>
              <a:gd name="connsiteX1" fmla="*/ 1459773 w 1486428"/>
              <a:gd name="connsiteY1" fmla="*/ 666750 h 1153155"/>
              <a:gd name="connsiteX2" fmla="*/ 1097823 w 1486428"/>
              <a:gd name="connsiteY2" fmla="*/ 1095375 h 1153155"/>
              <a:gd name="connsiteX3" fmla="*/ 278673 w 1486428"/>
              <a:gd name="connsiteY3" fmla="*/ 1085850 h 1153155"/>
              <a:gd name="connsiteX4" fmla="*/ 31023 w 1486428"/>
              <a:gd name="connsiteY4" fmla="*/ 514350 h 1153155"/>
              <a:gd name="connsiteX5" fmla="*/ 11973 w 1486428"/>
              <a:gd name="connsiteY5" fmla="*/ 0 h 115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428" h="1153155">
                <a:moveTo>
                  <a:pt x="1431198" y="152400"/>
                </a:moveTo>
                <a:cubicBezTo>
                  <a:pt x="1473267" y="330993"/>
                  <a:pt x="1515336" y="509587"/>
                  <a:pt x="1459773" y="666750"/>
                </a:cubicBezTo>
                <a:cubicBezTo>
                  <a:pt x="1404210" y="823913"/>
                  <a:pt x="1294673" y="1025525"/>
                  <a:pt x="1097823" y="1095375"/>
                </a:cubicBezTo>
                <a:cubicBezTo>
                  <a:pt x="900973" y="1165225"/>
                  <a:pt x="456473" y="1182687"/>
                  <a:pt x="278673" y="1085850"/>
                </a:cubicBezTo>
                <a:cubicBezTo>
                  <a:pt x="100873" y="989013"/>
                  <a:pt x="75473" y="695325"/>
                  <a:pt x="31023" y="514350"/>
                </a:cubicBezTo>
                <a:cubicBezTo>
                  <a:pt x="-13427" y="333375"/>
                  <a:pt x="-727" y="166687"/>
                  <a:pt x="11973" y="0"/>
                </a:cubicBezTo>
              </a:path>
            </a:pathLst>
          </a:custGeom>
          <a:noFill/>
          <a:ln w="317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7" name="Forma livre 116"/>
          <p:cNvSpPr/>
          <p:nvPr/>
        </p:nvSpPr>
        <p:spPr>
          <a:xfrm>
            <a:off x="2247907" y="2042795"/>
            <a:ext cx="839727" cy="969476"/>
          </a:xfrm>
          <a:custGeom>
            <a:avLst/>
            <a:gdLst>
              <a:gd name="connsiteX0" fmla="*/ 31108 w 839727"/>
              <a:gd name="connsiteY0" fmla="*/ 0 h 969476"/>
              <a:gd name="connsiteX1" fmla="*/ 2533 w 839727"/>
              <a:gd name="connsiteY1" fmla="*/ 495300 h 969476"/>
              <a:gd name="connsiteX2" fmla="*/ 88258 w 839727"/>
              <a:gd name="connsiteY2" fmla="*/ 923925 h 969476"/>
              <a:gd name="connsiteX3" fmla="*/ 602608 w 839727"/>
              <a:gd name="connsiteY3" fmla="*/ 933450 h 969476"/>
              <a:gd name="connsiteX4" fmla="*/ 812158 w 839727"/>
              <a:gd name="connsiteY4" fmla="*/ 714375 h 969476"/>
              <a:gd name="connsiteX5" fmla="*/ 831208 w 839727"/>
              <a:gd name="connsiteY5" fmla="*/ 85725 h 969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9727" h="969476">
                <a:moveTo>
                  <a:pt x="31108" y="0"/>
                </a:moveTo>
                <a:cubicBezTo>
                  <a:pt x="12058" y="170656"/>
                  <a:pt x="-6992" y="341313"/>
                  <a:pt x="2533" y="495300"/>
                </a:cubicBezTo>
                <a:cubicBezTo>
                  <a:pt x="12058" y="649287"/>
                  <a:pt x="-11754" y="850900"/>
                  <a:pt x="88258" y="923925"/>
                </a:cubicBezTo>
                <a:cubicBezTo>
                  <a:pt x="188270" y="996950"/>
                  <a:pt x="481958" y="968375"/>
                  <a:pt x="602608" y="933450"/>
                </a:cubicBezTo>
                <a:cubicBezTo>
                  <a:pt x="723258" y="898525"/>
                  <a:pt x="774058" y="855662"/>
                  <a:pt x="812158" y="714375"/>
                </a:cubicBezTo>
                <a:cubicBezTo>
                  <a:pt x="850258" y="573088"/>
                  <a:pt x="840733" y="329406"/>
                  <a:pt x="831208" y="8572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Forma livre 117"/>
          <p:cNvSpPr/>
          <p:nvPr/>
        </p:nvSpPr>
        <p:spPr>
          <a:xfrm>
            <a:off x="9297742" y="2147570"/>
            <a:ext cx="870565" cy="919041"/>
          </a:xfrm>
          <a:custGeom>
            <a:avLst/>
            <a:gdLst>
              <a:gd name="connsiteX0" fmla="*/ 20248 w 870565"/>
              <a:gd name="connsiteY0" fmla="*/ 0 h 919041"/>
              <a:gd name="connsiteX1" fmla="*/ 10723 w 870565"/>
              <a:gd name="connsiteY1" fmla="*/ 466725 h 919041"/>
              <a:gd name="connsiteX2" fmla="*/ 77398 w 870565"/>
              <a:gd name="connsiteY2" fmla="*/ 857250 h 919041"/>
              <a:gd name="connsiteX3" fmla="*/ 772723 w 870565"/>
              <a:gd name="connsiteY3" fmla="*/ 847725 h 919041"/>
              <a:gd name="connsiteX4" fmla="*/ 858448 w 870565"/>
              <a:gd name="connsiteY4" fmla="*/ 180975 h 919041"/>
              <a:gd name="connsiteX5" fmla="*/ 867973 w 870565"/>
              <a:gd name="connsiteY5" fmla="*/ 28575 h 9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0565" h="919041">
                <a:moveTo>
                  <a:pt x="20248" y="0"/>
                </a:moveTo>
                <a:cubicBezTo>
                  <a:pt x="10723" y="161925"/>
                  <a:pt x="1198" y="323850"/>
                  <a:pt x="10723" y="466725"/>
                </a:cubicBezTo>
                <a:cubicBezTo>
                  <a:pt x="20248" y="609600"/>
                  <a:pt x="-49602" y="793750"/>
                  <a:pt x="77398" y="857250"/>
                </a:cubicBezTo>
                <a:cubicBezTo>
                  <a:pt x="204398" y="920750"/>
                  <a:pt x="642548" y="960437"/>
                  <a:pt x="772723" y="847725"/>
                </a:cubicBezTo>
                <a:cubicBezTo>
                  <a:pt x="902898" y="735013"/>
                  <a:pt x="842573" y="317500"/>
                  <a:pt x="858448" y="180975"/>
                </a:cubicBezTo>
                <a:cubicBezTo>
                  <a:pt x="874323" y="44450"/>
                  <a:pt x="871148" y="36512"/>
                  <a:pt x="867973" y="2857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9" name="CaixaDeTexto 118"/>
          <p:cNvSpPr txBox="1"/>
          <p:nvPr/>
        </p:nvSpPr>
        <p:spPr>
          <a:xfrm>
            <a:off x="812889" y="3902825"/>
            <a:ext cx="1899039" cy="1077218"/>
          </a:xfrm>
          <a:prstGeom prst="rect">
            <a:avLst/>
          </a:prstGeom>
          <a:noFill/>
        </p:spPr>
        <p:txBody>
          <a:bodyPr wrap="square" rtlCol="0">
            <a:spAutoFit/>
          </a:bodyPr>
          <a:lstStyle/>
          <a:p>
            <a:r>
              <a:rPr lang="pt-BR" sz="3200" dirty="0" smtClean="0"/>
              <a:t>Região de depleção</a:t>
            </a:r>
            <a:endParaRPr lang="pt-BR" sz="3200" dirty="0"/>
          </a:p>
        </p:txBody>
      </p:sp>
      <p:sp>
        <p:nvSpPr>
          <p:cNvPr id="120" name="Forma livre 119"/>
          <p:cNvSpPr/>
          <p:nvPr/>
        </p:nvSpPr>
        <p:spPr>
          <a:xfrm>
            <a:off x="1577975" y="3143250"/>
            <a:ext cx="602615" cy="897255"/>
          </a:xfrm>
          <a:custGeom>
            <a:avLst/>
            <a:gdLst>
              <a:gd name="connsiteX0" fmla="*/ 602592 w 602592"/>
              <a:gd name="connsiteY0" fmla="*/ 0 h 1019175"/>
              <a:gd name="connsiteX1" fmla="*/ 50142 w 602592"/>
              <a:gd name="connsiteY1" fmla="*/ 342900 h 1019175"/>
              <a:gd name="connsiteX2" fmla="*/ 59667 w 602592"/>
              <a:gd name="connsiteY2" fmla="*/ 1019175 h 1019175"/>
            </a:gdLst>
            <a:ahLst/>
            <a:cxnLst>
              <a:cxn ang="0">
                <a:pos x="connsiteX0" y="connsiteY0"/>
              </a:cxn>
              <a:cxn ang="0">
                <a:pos x="connsiteX1" y="connsiteY1"/>
              </a:cxn>
              <a:cxn ang="0">
                <a:pos x="connsiteX2" y="connsiteY2"/>
              </a:cxn>
            </a:cxnLst>
            <a:rect l="l" t="t" r="r" b="b"/>
            <a:pathLst>
              <a:path w="602592" h="1019175">
                <a:moveTo>
                  <a:pt x="602592" y="0"/>
                </a:moveTo>
                <a:cubicBezTo>
                  <a:pt x="371611" y="86518"/>
                  <a:pt x="140630" y="173037"/>
                  <a:pt x="50142" y="342900"/>
                </a:cubicBezTo>
                <a:cubicBezTo>
                  <a:pt x="-40346" y="512763"/>
                  <a:pt x="9660" y="765969"/>
                  <a:pt x="59667" y="10191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Espaço Reservado para Conteúdo 2"/>
          <p:cNvSpPr>
            <a:spLocks noGrp="1"/>
          </p:cNvSpPr>
          <p:nvPr/>
        </p:nvSpPr>
        <p:spPr>
          <a:xfrm>
            <a:off x="1496060" y="438785"/>
            <a:ext cx="9334500" cy="81788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a:solidFill>
                  <a:srgbClr val="002060"/>
                </a:solidFill>
                <a:latin typeface="Comic Sans MS" panose="030F0702030302020204" pitchFamily="66" charset="0"/>
                <a:cs typeface="Comic Sans MS" panose="030F0702030302020204" pitchFamily="66" charset="0"/>
              </a:rPr>
              <a:t>b) Estrutura e Evolução: PMOS</a:t>
            </a:r>
            <a:endParaRPr lang="pt-BR" altLang="en-US" sz="3200" b="1">
              <a:solidFill>
                <a:srgbClr val="002060"/>
              </a:solidFill>
              <a:latin typeface="Comic Sans MS" panose="030F0702030302020204" pitchFamily="66" charset="0"/>
              <a:cs typeface="Comic Sans MS" panose="030F0702030302020204" pitchFamily="66" charset="0"/>
            </a:endParaRPr>
          </a:p>
          <a:p>
            <a:endParaRPr lang="pt-BR" altLang="en-US" sz="3200" b="1">
              <a:solidFill>
                <a:schemeClr val="tx1"/>
              </a:solidFill>
              <a:latin typeface="Comic Sans MS" panose="030F0702030302020204" pitchFamily="66" charset="0"/>
              <a:cs typeface="Comic Sans MS" panose="030F0702030302020204" pitchFamily="66" charset="0"/>
            </a:endParaRPr>
          </a:p>
        </p:txBody>
      </p:sp>
      <p:grpSp>
        <p:nvGrpSpPr>
          <p:cNvPr id="114" name="Grupo 250"/>
          <p:cNvGrpSpPr/>
          <p:nvPr/>
        </p:nvGrpSpPr>
        <p:grpSpPr>
          <a:xfrm flipH="1">
            <a:off x="10428494" y="3878904"/>
            <a:ext cx="641380" cy="1509696"/>
            <a:chOff x="3860088" y="4278598"/>
            <a:chExt cx="641380" cy="1509696"/>
          </a:xfrm>
        </p:grpSpPr>
        <p:grpSp>
          <p:nvGrpSpPr>
            <p:cNvPr id="121" name="Group 147"/>
            <p:cNvGrpSpPr/>
            <p:nvPr/>
          </p:nvGrpSpPr>
          <p:grpSpPr bwMode="auto">
            <a:xfrm flipH="1">
              <a:off x="3861813" y="4853819"/>
              <a:ext cx="639655" cy="467238"/>
              <a:chOff x="2778" y="2568"/>
              <a:chExt cx="373" cy="272"/>
            </a:xfrm>
          </p:grpSpPr>
          <p:sp>
            <p:nvSpPr>
              <p:cNvPr id="12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5" name="Line 83"/>
              <p:cNvSpPr>
                <a:spLocks noChangeShapeType="1"/>
              </p:cNvSpPr>
              <p:nvPr/>
            </p:nvSpPr>
            <p:spPr bwMode="auto">
              <a:xfrm>
                <a:off x="300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8" name="Line 93"/>
              <p:cNvSpPr>
                <a:spLocks noChangeShapeType="1"/>
              </p:cNvSpPr>
              <p:nvPr/>
            </p:nvSpPr>
            <p:spPr bwMode="auto">
              <a:xfrm flipH="1">
                <a:off x="2778" y="2704"/>
                <a:ext cx="14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22"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3"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29" name="CaixaDeTexto 20"/>
          <p:cNvSpPr txBox="1"/>
          <p:nvPr/>
        </p:nvSpPr>
        <p:spPr>
          <a:xfrm>
            <a:off x="10567516" y="3557598"/>
            <a:ext cx="885190" cy="368300"/>
          </a:xfrm>
          <a:prstGeom prst="rect">
            <a:avLst/>
          </a:prstGeom>
          <a:noFill/>
        </p:spPr>
        <p:txBody>
          <a:bodyPr wrap="none" rtlCol="0">
            <a:sp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30" name="Forma livre 129"/>
          <p:cNvSpPr/>
          <p:nvPr/>
        </p:nvSpPr>
        <p:spPr>
          <a:xfrm flipV="1">
            <a:off x="10808794" y="4185835"/>
            <a:ext cx="543464" cy="494014"/>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1" name="CaixaDeTexto 24"/>
          <p:cNvSpPr txBox="1"/>
          <p:nvPr/>
        </p:nvSpPr>
        <p:spPr>
          <a:xfrm>
            <a:off x="10535791" y="5271122"/>
            <a:ext cx="791210" cy="368300"/>
          </a:xfrm>
          <a:prstGeom prst="rect">
            <a:avLst/>
          </a:prstGeom>
          <a:noFill/>
        </p:spPr>
        <p:txBody>
          <a:bodyPr wrap="none" rtlCol="0">
            <a:spAutoFit/>
          </a:bodyPr>
          <a:lstStyle/>
          <a:p>
            <a:r>
              <a:rPr lang="pt-BR" dirty="0" smtClean="0">
                <a:latin typeface="Comic Sans MS" panose="030F0702030302020204" pitchFamily="66" charset="0"/>
              </a:rPr>
              <a:t>dreno</a:t>
            </a:r>
            <a:endParaRPr lang="pt-BR" dirty="0">
              <a:latin typeface="Comic Sans MS" panose="030F0702030302020204" pitchFamily="66" charset="0"/>
            </a:endParaRPr>
          </a:p>
        </p:txBody>
      </p:sp>
      <p:sp>
        <p:nvSpPr>
          <p:cNvPr id="132" name="CaixaDeTexto 25"/>
          <p:cNvSpPr txBox="1"/>
          <p:nvPr/>
        </p:nvSpPr>
        <p:spPr>
          <a:xfrm>
            <a:off x="10005367" y="4274626"/>
            <a:ext cx="654050" cy="368300"/>
          </a:xfrm>
          <a:prstGeom prst="rect">
            <a:avLst/>
          </a:prstGeom>
          <a:noFill/>
        </p:spPr>
        <p:txBody>
          <a:bodyPr wrap="none" rtlCol="0">
            <a:sp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sp>
        <p:nvSpPr>
          <p:cNvPr id="76" name="Elipse 75"/>
          <p:cNvSpPr/>
          <p:nvPr/>
        </p:nvSpPr>
        <p:spPr>
          <a:xfrm>
            <a:off x="10651255" y="4634638"/>
            <a:ext cx="108000" cy="108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453390" y="4286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Concluindo, usando Muller e aproximando teremos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DeTexto 14"/>
              <p:cNvSpPr txBox="1"/>
              <p:nvPr/>
            </p:nvSpPr>
            <p:spPr>
              <a:xfrm>
                <a:off x="2604135" y="2065020"/>
                <a:ext cx="7357745" cy="843915"/>
              </a:xfrm>
              <a:prstGeom prst="rect">
                <a:avLst/>
              </a:prstGeom>
              <a:noFill/>
              <a:ln w="38100">
                <a:solidFill>
                  <a:srgbClr val="FFFF00"/>
                </a:solid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𝑝𝑜𝑙𝑜</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2604135" y="2065020"/>
                <a:ext cx="7357745" cy="843915"/>
              </a:xfrm>
              <a:prstGeom prst="rect">
                <a:avLst/>
              </a:prstGeom>
              <a:blipFill rotWithShape="1">
                <a:blip r:embed="rId1"/>
                <a:stretch>
                  <a:fillRect l="-259" t="-2257" r="-259" b="-2257"/>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22"/>
              <p:cNvSpPr txBox="1"/>
              <p:nvPr/>
            </p:nvSpPr>
            <p:spPr>
              <a:xfrm>
                <a:off x="2470150" y="3321050"/>
                <a:ext cx="6772910" cy="843915"/>
              </a:xfrm>
              <a:prstGeom prst="rect">
                <a:avLst/>
              </a:prstGeom>
              <a:noFill/>
              <a:ln w="34925">
                <a:solidFill>
                  <a:srgbClr val="FFFF00"/>
                </a:solidFill>
              </a:ln>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𝑝𝑜𝑙𝑜</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dirty="0">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7" name="Caixa de Texto 22"/>
              <p:cNvSpPr txBox="1">
                <a:spLocks noRot="1" noChangeAspect="1" noMove="1" noResize="1" noEditPoints="1" noAdjustHandles="1" noChangeArrowheads="1" noChangeShapeType="1" noTextEdit="1"/>
              </p:cNvSpPr>
              <p:nvPr/>
            </p:nvSpPr>
            <p:spPr>
              <a:xfrm>
                <a:off x="2470150" y="3321050"/>
                <a:ext cx="6772910" cy="843915"/>
              </a:xfrm>
              <a:prstGeom prst="rect">
                <a:avLst/>
              </a:prstGeom>
              <a:blipFill rotWithShape="1">
                <a:blip r:embed="rId2"/>
                <a:stretch>
                  <a:fillRect l="-263" t="-3612" r="-253" b="-2032"/>
                </a:stretch>
              </a:blipFill>
              <a:ln w="34925">
                <a:solidFill>
                  <a:srgbClr val="FFFF00"/>
                </a:solidFill>
              </a:ln>
            </p:spPr>
            <p:txBody>
              <a:bodyPr/>
              <a:lstStyle/>
              <a:p>
                <a:r>
                  <a:rPr lang="pt-BR" altLang="en-US">
                    <a:noFill/>
                  </a:rPr>
                  <a:t> </a:t>
                </a:r>
              </a:p>
            </p:txBody>
          </p:sp>
        </mc:Fallback>
      </mc:AlternateContent>
      <p:sp>
        <p:nvSpPr>
          <p:cNvPr id="6" name="Freeform 5"/>
          <p:cNvSpPr/>
          <p:nvPr/>
        </p:nvSpPr>
        <p:spPr>
          <a:xfrm>
            <a:off x="7143750" y="2908935"/>
            <a:ext cx="2153285" cy="455295"/>
          </a:xfrm>
          <a:custGeom>
            <a:avLst/>
            <a:gdLst>
              <a:gd name="connisteX0" fmla="*/ 0 w 1862455"/>
              <a:gd name="connsiteY0" fmla="*/ 0 h 455427"/>
              <a:gd name="connisteX1" fmla="*/ 730250 w 1862455"/>
              <a:gd name="connsiteY1" fmla="*/ 434340 h 455427"/>
              <a:gd name="connisteX2" fmla="*/ 1587500 w 1862455"/>
              <a:gd name="connsiteY2" fmla="*/ 360045 h 455427"/>
              <a:gd name="connisteX3" fmla="*/ 1862455 w 1862455"/>
              <a:gd name="connsiteY3" fmla="*/ 370840 h 455427"/>
            </a:gdLst>
            <a:ahLst/>
            <a:cxnLst>
              <a:cxn ang="0">
                <a:pos x="connisteX0" y="connsiteY0"/>
              </a:cxn>
              <a:cxn ang="0">
                <a:pos x="connisteX1" y="connsiteY1"/>
              </a:cxn>
              <a:cxn ang="0">
                <a:pos x="connisteX2" y="connsiteY2"/>
              </a:cxn>
              <a:cxn ang="0">
                <a:pos x="connisteX3" y="connsiteY3"/>
              </a:cxn>
            </a:cxnLst>
            <a:rect l="l" t="t" r="r" b="b"/>
            <a:pathLst>
              <a:path w="1862455" h="455427">
                <a:moveTo>
                  <a:pt x="0" y="0"/>
                </a:moveTo>
                <a:cubicBezTo>
                  <a:pt x="128905" y="88265"/>
                  <a:pt x="412750" y="362585"/>
                  <a:pt x="730250" y="434340"/>
                </a:cubicBezTo>
                <a:cubicBezTo>
                  <a:pt x="1047750" y="506095"/>
                  <a:pt x="1360805" y="372745"/>
                  <a:pt x="1587500" y="360045"/>
                </a:cubicBezTo>
                <a:cubicBezTo>
                  <a:pt x="1814195" y="347345"/>
                  <a:pt x="1824355" y="367030"/>
                  <a:pt x="1862455" y="37084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18" name="CaixaDeTexto 16"/>
              <p:cNvSpPr txBox="1"/>
              <p:nvPr/>
            </p:nvSpPr>
            <p:spPr>
              <a:xfrm>
                <a:off x="9297035" y="2908935"/>
                <a:ext cx="2346960" cy="645160"/>
              </a:xfrm>
              <a:prstGeom prst="rect">
                <a:avLst/>
              </a:prstGeom>
              <a:noFill/>
              <a:ln w="25400">
                <a:noFill/>
              </a:ln>
            </p:spPr>
            <p:txBody>
              <a:bodyPr wrap="square" rtlCol="0">
                <a:spAutoFit/>
              </a:bodyPr>
              <a:p>
                <a:pPr indent="0" algn="l">
                  <a:buFont typeface="Wingdings" panose="05000000000000000000" charset="0"/>
                  <a:buNone/>
                </a:pPr>
                <a:r>
                  <a:rPr lang="pt-BR" dirty="0" smtClean="0">
                    <a:sym typeface="+mn-ea"/>
                  </a:rPr>
                  <a:t>Efeito Miller na entrada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𝑔</m:t>
                            </m:r>
                          </m:e>
                          <m:sub>
                            <m:r>
                              <a:rPr lang="en-US" altLang="pt-BR" i="1">
                                <a:latin typeface="Cambria Math" panose="02040503050406030204" pitchFamily="18" charset="0"/>
                                <a:cs typeface="Cambria Math" panose="02040503050406030204" pitchFamily="18" charset="0"/>
                              </a:rPr>
                              <m:t>𝑚</m:t>
                            </m:r>
                          </m:sub>
                        </m:sSub>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𝐿</m:t>
                        </m:r>
                      </m:sub>
                    </m:sSub>
                    <m:r>
                      <a:rPr lang="en-US" altLang="pt-BR" i="1">
                        <a:latin typeface="Cambria Math" panose="02040503050406030204" pitchFamily="18" charset="0"/>
                        <a:cs typeface="Cambria Math" panose="02040503050406030204" pitchFamily="18" charset="0"/>
                      </a:rPr>
                      <m:t>’</m:t>
                    </m:r>
                  </m:oMath>
                </a14:m>
                <a:r>
                  <a:rPr lang="pt-BR" altLang="en-US">
                    <a:latin typeface="Cambria Math" panose="02040503050406030204" pitchFamily="18" charset="0"/>
                    <a:cs typeface="Cambria Math" panose="02040503050406030204" pitchFamily="18" charset="0"/>
                  </a:rPr>
                  <a:t>&gt;&gt;1)</a:t>
                </a:r>
                <a:endParaRPr lang="pt-BR" altLang="en-US" dirty="0">
                  <a:latin typeface="Cambria Math" panose="02040503050406030204" pitchFamily="18" charset="0"/>
                  <a:cs typeface="Cambria Math" panose="02040503050406030204" pitchFamily="18" charset="0"/>
                </a:endParaRPr>
              </a:p>
            </p:txBody>
          </p:sp>
        </mc:Choice>
        <mc:Fallback>
          <p:sp>
            <p:nvSpPr>
              <p:cNvPr id="118" name="CaixaDeTexto 16"/>
              <p:cNvSpPr txBox="1">
                <a:spLocks noRot="1" noChangeAspect="1" noMove="1" noResize="1" noEditPoints="1" noAdjustHandles="1" noChangeArrowheads="1" noChangeShapeType="1" noTextEdit="1"/>
              </p:cNvSpPr>
              <p:nvPr/>
            </p:nvSpPr>
            <p:spPr>
              <a:xfrm>
                <a:off x="9297035" y="2908935"/>
                <a:ext cx="2346960" cy="645160"/>
              </a:xfrm>
              <a:prstGeom prst="rect">
                <a:avLst/>
              </a:prstGeom>
              <a:blipFill rotWithShape="1">
                <a:blip r:embed="rId3"/>
                <a:stretch>
                  <a:fillRect/>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DeTexto 14"/>
              <p:cNvSpPr txBox="1"/>
              <p:nvPr/>
            </p:nvSpPr>
            <p:spPr>
              <a:xfrm>
                <a:off x="358140" y="4445635"/>
                <a:ext cx="11285855" cy="1706880"/>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qual deles é o polo dominante, o menor, depende dos valores de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S </a:t>
                </a:r>
                <a:r>
                  <a:rPr lang="pt-BR" sz="2400" b="1" dirty="0" smtClean="0">
                    <a:solidFill>
                      <a:schemeClr val="tx1"/>
                    </a:solidFill>
                    <a:latin typeface="Comic Sans MS" panose="030F0702030302020204" pitchFamily="66" charset="0"/>
                    <a:cs typeface="Comic Sans MS" panose="030F0702030302020204" pitchFamily="66" charset="0"/>
                    <a:sym typeface="+mn-ea"/>
                  </a:rPr>
                  <a:t>e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sz="2400" b="1" baseline="30000" dirty="0" smtClean="0">
                    <a:solidFill>
                      <a:schemeClr val="tx1"/>
                    </a:solidFill>
                    <a:latin typeface="Comic Sans MS" panose="030F0702030302020204" pitchFamily="66" charset="0"/>
                    <a:cs typeface="Comic Sans MS" panose="030F0702030302020204" pitchFamily="66" charset="0"/>
                    <a:sym typeface="+mn-ea"/>
                  </a:rPr>
                  <a:t>’</a:t>
                </a:r>
                <a:r>
                  <a:rPr lang="pt-BR" sz="2400" b="1" dirty="0" smtClean="0">
                    <a:solidFill>
                      <a:schemeClr val="tx1"/>
                    </a:solidFill>
                    <a:latin typeface="Comic Sans MS" panose="030F0702030302020204" pitchFamily="66" charset="0"/>
                    <a:cs typeface="Comic Sans MS" panose="030F0702030302020204" pitchFamily="66" charset="0"/>
                    <a:sym typeface="+mn-ea"/>
                  </a:rPr>
                  <a:t>. O polo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oMath>
                </a14:m>
                <a:r>
                  <a:rPr lang="pt-BR" altLang="en-US" sz="2400" b="1">
                    <a:latin typeface="Comic Sans MS" panose="030F0702030302020204" pitchFamily="66" charset="0"/>
                    <a:cs typeface="Comic Sans MS" panose="030F0702030302020204" pitchFamily="66" charset="0"/>
                  </a:rPr>
                  <a:t> provavelmente é o dominante devido a amplificação do capacitor </a:t>
                </a:r>
                <a:r>
                  <a:rPr lang="pt-BR" altLang="en-US" sz="2400" b="1" i="1">
                    <a:latin typeface="Comic Sans MS" panose="030F0702030302020204" pitchFamily="66" charset="0"/>
                    <a:cs typeface="Comic Sans MS" panose="030F0702030302020204" pitchFamily="66" charset="0"/>
                  </a:rPr>
                  <a:t>C</a:t>
                </a:r>
                <a:r>
                  <a:rPr lang="pt-BR" altLang="en-US" sz="2400" b="1" i="1" baseline="-25000">
                    <a:latin typeface="Comic Sans MS" panose="030F0702030302020204" pitchFamily="66" charset="0"/>
                    <a:cs typeface="Comic Sans MS" panose="030F0702030302020204" pitchFamily="66" charset="0"/>
                  </a:rPr>
                  <a:t>GD</a:t>
                </a:r>
                <a:r>
                  <a:rPr lang="pt-BR" altLang="en-US" sz="2400" b="1" baseline="-25000">
                    <a:latin typeface="Comic Sans MS" panose="030F0702030302020204" pitchFamily="66" charset="0"/>
                    <a:cs typeface="Comic Sans MS" panose="030F0702030302020204" pitchFamily="66" charset="0"/>
                  </a:rPr>
                  <a:t> </a:t>
                </a:r>
                <a:r>
                  <a:rPr lang="pt-BR" altLang="en-US" sz="2400" b="1">
                    <a:latin typeface="Comic Sans MS" panose="030F0702030302020204" pitchFamily="66" charset="0"/>
                    <a:cs typeface="Comic Sans MS" panose="030F0702030302020204" pitchFamily="66" charset="0"/>
                  </a:rPr>
                  <a:t>por Miller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oMath>
                </a14:m>
                <a:r>
                  <a:rPr lang="pt-BR" altLang="en-US" sz="2400">
                    <a:latin typeface="Cambria Math" panose="02040503050406030204" pitchFamily="18" charset="0"/>
                    <a:cs typeface="Cambria Math" panose="02040503050406030204" pitchFamily="18" charset="0"/>
                  </a:rPr>
                  <a:t>)</a:t>
                </a:r>
                <a:endParaRPr lang="pt-BR" altLang="en-US" sz="2400">
                  <a:latin typeface="Cambria Math" panose="02040503050406030204" pitchFamily="18" charset="0"/>
                  <a:cs typeface="Cambria Math" panose="02040503050406030204" pitchFamily="18" charset="0"/>
                </a:endParaRPr>
              </a:p>
              <a:p>
                <a:pPr lvl="0" indent="0" algn="ctr" fontAlgn="auto">
                  <a:spcBef>
                    <a:spcPts val="600"/>
                  </a:spcBef>
                  <a:buFont typeface="Wingdings" panose="05000000000000000000" charset="0"/>
                  <a:buNone/>
                </a:pPr>
                <a:r>
                  <a:rPr lang="pt-BR" sz="2800" b="1" dirty="0" smtClean="0">
                    <a:solidFill>
                      <a:srgbClr val="C00000"/>
                    </a:solidFill>
                    <a:latin typeface="Comic Sans MS" panose="030F0702030302020204" pitchFamily="66" charset="0"/>
                    <a:cs typeface="Comic Sans MS" panose="030F0702030302020204" pitchFamily="66" charset="0"/>
                    <a:sym typeface="+mn-ea"/>
                  </a:rPr>
                  <a:t>Até onde o resultado acima é correto?  </a:t>
                </a:r>
                <a:endParaRPr lang="pt-BR"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7" name="CaixaDeTexto 14"/>
              <p:cNvSpPr txBox="1">
                <a:spLocks noRot="1" noChangeAspect="1" noMove="1" noResize="1" noEditPoints="1" noAdjustHandles="1" noChangeArrowheads="1" noChangeShapeType="1" noTextEdit="1"/>
              </p:cNvSpPr>
              <p:nvPr/>
            </p:nvSpPr>
            <p:spPr>
              <a:xfrm>
                <a:off x="358140" y="4445635"/>
                <a:ext cx="11285855" cy="1706880"/>
              </a:xfrm>
              <a:prstGeom prst="rect">
                <a:avLst/>
              </a:prstGeom>
              <a:blipFill rotWithShape="1">
                <a:blip r:embed="rId4"/>
                <a:stretch>
                  <a:fillRect t="-3534"/>
                </a:stretch>
              </a:blipFill>
            </p:spPr>
            <p:txBody>
              <a:bodyPr/>
              <a:lstStyle/>
              <a:p>
                <a:r>
                  <a:rPr lang="pt-BR" altLang="en-US">
                    <a:noFill/>
                  </a:rPr>
                  <a:t> </a:t>
                </a:r>
              </a:p>
            </p:txBody>
          </p:sp>
        </mc:Fallback>
      </mc:AlternateContent>
    </p:spTree>
  </p:cSld>
  <p:clrMapOvr>
    <a:masterClrMapping/>
  </p:clrMapOvr>
</p:sld>
</file>

<file path=ppt/slides/slide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189230" y="529590"/>
                <a:ext cx="11812905" cy="5964555"/>
              </a:xfrm>
              <a:prstGeom prst="rect">
                <a:avLst/>
              </a:prstGeom>
              <a:solidFill>
                <a:schemeClr val="bg1"/>
              </a:solid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aproximação de polinômio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f>
                        <m:fPr>
                          <m:ctrlPr>
                            <a:rPr lang="pt-BR" altLang="en-US"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𝑣𝑜</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num>
                        <m:den>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oMath>
                  </m:oMathPara>
                </a14:m>
                <a:endParaRPr lang="en-US" altLang="pt-BR" sz="2000" i="1">
                  <a:latin typeface="Cambria Math" panose="02040503050406030204" pitchFamily="18" charset="0"/>
                  <a:cs typeface="Cambria Math" panose="02040503050406030204" pitchFamily="18" charset="0"/>
                </a:endParaRPr>
              </a:p>
              <a:p>
                <a:pPr lvl="0" indent="0" algn="l" defTabSz="914400" fontAlgn="auto">
                  <a:spcAft>
                    <a:spcPts val="600"/>
                  </a:spcAft>
                  <a:buFont typeface="Wingdings" panose="05000000000000000000" charset="0"/>
                  <a:buNone/>
                </a:pPr>
                <a:endParaRPr lang="en-US" altLang="pt-BR" sz="2800" b="1" dirty="0">
                  <a:solidFill>
                    <a:schemeClr val="tx1"/>
                  </a:solidFill>
                  <a:latin typeface="Comic Sans MS" panose="030F0702030302020204" pitchFamily="66" charset="0"/>
                  <a:cs typeface="Comic Sans MS" panose="030F0702030302020204" pitchFamily="66" charset="0"/>
                </a:endParaRPr>
              </a:p>
              <a:p>
                <a:pPr lvl="0" indent="0" algn="l" fontAlgn="auto">
                  <a:spcAft>
                    <a:spcPts val="600"/>
                  </a:spcAft>
                  <a:buFont typeface="Wingdings" panose="05000000000000000000" charset="0"/>
                  <a:buNone/>
                </a:pPr>
                <a:r>
                  <a:rPr lang="pt-BR" altLang="en-US" sz="2400" b="1" dirty="0">
                    <a:latin typeface="Comic Sans MS" panose="030F0702030302020204" pitchFamily="66" charset="0"/>
                    <a:cs typeface="Comic Sans MS" panose="030F0702030302020204" pitchFamily="66" charset="0"/>
                    <a:sym typeface="+mn-ea"/>
                  </a:rPr>
                  <a:t>Podemos reescrever a equação de forma simplificada</a:t>
                </a:r>
                <a:endParaRPr lang="pt-BR" altLang="en-US" sz="2400" b="1" dirty="0">
                  <a:latin typeface="Comic Sans MS" panose="030F0702030302020204" pitchFamily="66" charset="0"/>
                  <a:cs typeface="Comic Sans MS" panose="030F0702030302020204" pitchFamily="66" charset="0"/>
                  <a:sym typeface="+mn-ea"/>
                </a:endParaRPr>
              </a:p>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f>
                        <m:fPr>
                          <m:ctrlPr>
                            <a:rPr lang="pt-BR" altLang="en-US"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𝑁</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a:p>
                <a:pPr lvl="0" indent="0" algn="l" fontAlgn="auto">
                  <a:spcAft>
                    <a:spcPts val="600"/>
                  </a:spcAft>
                  <a:buFont typeface="Wingdings" panose="05000000000000000000" charset="0"/>
                  <a:buNone/>
                </a:pPr>
                <a14:m>
                  <m:oMathPara xmlns:m="http://schemas.openxmlformats.org/officeDocument/2006/math">
                    <m:oMathParaPr>
                      <m:jc m:val="left"/>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𝑁</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lvl="0" indent="0" algn="l" fontAlgn="auto">
                  <a:spcAft>
                    <a:spcPts val="600"/>
                  </a:spcAft>
                  <a:buFont typeface="Wingdings" panose="05000000000000000000" charset="0"/>
                  <a:buNone/>
                </a:pPr>
                <a14:m>
                  <m:oMathPara xmlns:m="http://schemas.openxmlformats.org/officeDocument/2006/math">
                    <m:oMathParaPr>
                      <m:jc m:val="left"/>
                    </m:oMathParaPr>
                    <m:oMath xmlns:m="http://schemas.openxmlformats.org/officeDocument/2006/math">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𝐷𝐸</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𝑆𝑥</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𝐵</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MS Mincho" charset="0"/>
                          <a:cs typeface="Cambria Math" panose="02040503050406030204" pitchFamily="18" charset="0"/>
                        </a:rPr>
                        <m:t>1</m:t>
                      </m:r>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Os polos são as raízes do polinômio de segundo grau D(s)</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189230" y="529590"/>
                <a:ext cx="11812905" cy="59645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335915" y="531495"/>
                <a:ext cx="11520170" cy="567753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aproximação de polinômio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O polinômio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Aft>
                    <a:spcPts val="600"/>
                  </a:spcAft>
                  <a:buFont typeface="Wingdings" panose="05000000000000000000" charset="0"/>
                  <a:buNone/>
                </a:pPr>
                <a14:m>
                  <m:oMathPara xmlns:m="http://schemas.openxmlformats.org/officeDocument/2006/math">
                    <m:oMathParaPr>
                      <m:jc m:val="left"/>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1</m:t>
                      </m:r>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pode ser escrito, de forma genérica, como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𝑠</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𝑠</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1" i="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Supondo que haja um polo dominante, por exemplo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&lt;&lt;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oMath>
                </a14:m>
                <a:r>
                  <a:rPr lang="pt-BR" altLang="en-US" sz="2400" b="1">
                    <a:latin typeface="Comic Sans MS" panose="030F0702030302020204" pitchFamily="66" charset="0"/>
                    <a:cs typeface="Comic Sans MS" panose="030F0702030302020204" pitchFamily="66" charset="0"/>
                  </a:rPr>
                  <a:t>, poderemos escrever</a:t>
                </a:r>
                <a:endParaRPr lang="pt-BR" altLang="en-US" sz="2400" b="1">
                  <a:latin typeface="Comic Sans MS" panose="030F0702030302020204" pitchFamily="66" charset="0"/>
                  <a:cs typeface="Comic Sans MS" panose="030F0702030302020204" pitchFamily="66" charset="0"/>
                </a:endParaRPr>
              </a:p>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335915" y="531495"/>
                <a:ext cx="11520170" cy="56775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335915" y="516890"/>
                <a:ext cx="11520170" cy="61125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aproximação de polinômio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O que indica que o coeficience de s é igual a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den>
                    </m:f>
                  </m:oMath>
                </a14:m>
                <a:r>
                  <a:rPr lang="pt-BR" altLang="en-US" sz="2400">
                    <a:latin typeface="Comic Sans MS" panose="030F0702030302020204" pitchFamily="66" charset="0"/>
                    <a:cs typeface="Comic Sans MS" panose="030F0702030302020204" pitchFamily="66" charset="0"/>
                  </a:rPr>
                  <a:t>. Assim</a:t>
                </a:r>
                <a:r>
                  <a:rPr lang="pt-BR" altLang="en-US" sz="2400">
                    <a:latin typeface="Cambria Math" panose="02040503050406030204" pitchFamily="18" charset="0"/>
                    <a:cs typeface="Cambria Math" panose="02040503050406030204" pitchFamily="18" charset="0"/>
                  </a:rPr>
                  <a:t> </a:t>
                </a:r>
                <a:r>
                  <a:rPr lang="pt-BR" sz="2400" b="1" dirty="0" smtClean="0">
                    <a:solidFill>
                      <a:schemeClr val="tx1"/>
                    </a:solidFill>
                    <a:latin typeface="Comic Sans MS" panose="030F0702030302020204" pitchFamily="66" charset="0"/>
                    <a:cs typeface="Comic Sans MS" panose="030F0702030302020204" pitchFamily="66"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Bef>
                    <a:spcPts val="600"/>
                  </a:spcBef>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 </m:t>
                          </m:r>
                        </m:den>
                      </m:f>
                    </m:oMath>
                  </m:oMathPara>
                </a14:m>
                <a:endParaRPr lang="pt-BR" altLang="en-US" sz="2400" b="1" i="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Caso tenhamos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&gt;&gt;</m:t>
                    </m:r>
                    <m:r>
                      <a:rPr lang="en-US" altLang="pt-BR" sz="2400" i="1">
                        <a:latin typeface="Cambria Math" panose="02040503050406030204" pitchFamily="18" charset="0"/>
                        <a:cs typeface="Cambria Math" panose="02040503050406030204" pitchFamily="18" charset="0"/>
                      </a:rPr>
                      <m:t>1</m:t>
                    </m:r>
                  </m:oMath>
                </a14:m>
                <a:r>
                  <a:rPr lang="pt-BR" altLang="en-US" sz="2400">
                    <a:latin typeface="Cambria Math" panose="02040503050406030204" pitchFamily="18" charset="0"/>
                    <a:cs typeface="Cambria Math" panose="02040503050406030204" pitchFamily="18" charset="0"/>
                  </a:rPr>
                  <a:t>, </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então</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 </m:t>
                          </m:r>
                        </m:den>
                      </m:f>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Bef>
                    <a:spcPts val="600"/>
                  </a:spcBef>
                  <a:spcAft>
                    <a:spcPts val="600"/>
                  </a:spcAft>
                  <a:buFont typeface="Wingdings" panose="05000000000000000000" charset="0"/>
                  <a:buNone/>
                </a:pPr>
                <a:r>
                  <a:rPr lang="pt-BR" altLang="en-US" sz="2400" b="1">
                    <a:latin typeface="Comic Sans MS" panose="030F0702030302020204" pitchFamily="66" charset="0"/>
                    <a:ea typeface="MS Mincho" charset="0"/>
                    <a:cs typeface="Comic Sans MS" panose="030F0702030302020204" pitchFamily="66" charset="0"/>
                  </a:rPr>
                  <a:t>semelhante ao resultado obtido com Miller</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Aft>
                    <a:spcPts val="600"/>
                  </a:spcAft>
                  <a:buFont typeface="Wingdings" panose="05000000000000000000" charset="0"/>
                  <a:buNone/>
                </a:pP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335915" y="516890"/>
                <a:ext cx="11520170" cy="61125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239395" y="819150"/>
                <a:ext cx="11520170" cy="51981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aproximação de polinômio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Temos também que o coeficience de s</a:t>
                </a:r>
                <a:r>
                  <a:rPr lang="pt-BR" sz="2400" b="1" baseline="30000" dirty="0" smtClean="0">
                    <a:solidFill>
                      <a:schemeClr val="tx1"/>
                    </a:solidFill>
                    <a:latin typeface="Comic Sans MS" panose="030F0702030302020204" pitchFamily="66" charset="0"/>
                    <a:cs typeface="Comic Sans MS" panose="030F0702030302020204" pitchFamily="66" charset="0"/>
                    <a:sym typeface="+mn-ea"/>
                  </a:rPr>
                  <a:t>2 </a:t>
                </a:r>
                <a:r>
                  <a:rPr lang="pt-BR" sz="2400" b="1" dirty="0" smtClean="0">
                    <a:solidFill>
                      <a:schemeClr val="tx1"/>
                    </a:solidFill>
                    <a:latin typeface="Comic Sans MS" panose="030F0702030302020204" pitchFamily="66" charset="0"/>
                    <a:cs typeface="Comic Sans MS" panose="030F0702030302020204" pitchFamily="66" charset="0"/>
                    <a:sym typeface="+mn-ea"/>
                  </a:rPr>
                  <a:t>é igual a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oMath>
                </a14:m>
                <a:r>
                  <a:rPr lang="pt-BR" altLang="en-US" sz="2400">
                    <a:latin typeface="Comic Sans MS" panose="030F0702030302020204" pitchFamily="66" charset="0"/>
                    <a:cs typeface="Comic Sans MS" panose="030F0702030302020204" pitchFamily="66" charset="0"/>
                  </a:rPr>
                  <a:t>. Assim</a:t>
                </a:r>
                <a:r>
                  <a:rPr lang="pt-BR" altLang="en-US" sz="2400">
                    <a:latin typeface="Cambria Math" panose="02040503050406030204" pitchFamily="18" charset="0"/>
                    <a:cs typeface="Cambria Math" panose="02040503050406030204" pitchFamily="18" charset="0"/>
                  </a:rPr>
                  <a:t> </a:t>
                </a:r>
                <a:r>
                  <a:rPr lang="pt-BR" sz="2400" b="1" dirty="0" smtClean="0">
                    <a:solidFill>
                      <a:schemeClr val="tx1"/>
                    </a:solidFill>
                    <a:latin typeface="Comic Sans MS" panose="030F0702030302020204" pitchFamily="66" charset="0"/>
                    <a:cs typeface="Comic Sans MS" panose="030F0702030302020204" pitchFamily="66"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Bef>
                    <a:spcPts val="0"/>
                  </a:spcBef>
                  <a:spcAft>
                    <a:spcPts val="600"/>
                  </a:spcAft>
                  <a:buFont typeface="Wingdings" panose="05000000000000000000" charset="0"/>
                  <a:buNone/>
                </a:pP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oMath>
                </a14:m>
                <a:r>
                  <a:rPr lang="pt-BR" altLang="en-US" sz="2400">
                    <a:latin typeface="Cambria Math" panose="02040503050406030204" pitchFamily="18" charset="0"/>
                    <a:cs typeface="Cambria Math" panose="02040503050406030204" pitchFamily="18" charset="0"/>
                  </a:rPr>
                  <a:t>)</a:t>
                </a:r>
                <a:endParaRPr lang="en-US" altLang="pt-BR" sz="2400" i="1">
                  <a:latin typeface="Cambria Math" panose="02040503050406030204" pitchFamily="18" charset="0"/>
                  <a:cs typeface="Cambria Math" panose="02040503050406030204" pitchFamily="18" charset="0"/>
                </a:endParaRPr>
              </a:p>
              <a:p>
                <a:pPr lvl="0" indent="0" algn="l" fontAlgn="auto">
                  <a:spcBef>
                    <a:spcPts val="0"/>
                  </a:spcBef>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MS Mincho" charset="0"/>
                              <a:cs typeface="Cambria Math" panose="02040503050406030204" pitchFamily="18" charset="0"/>
                            </a:rPr>
                            <m:t> </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MS Mincho" charset="0"/>
                              <a:cs typeface="Cambria Math" panose="02040503050406030204" pitchFamily="18" charset="0"/>
                            </a:rPr>
                            <m:t> </m:t>
                          </m:r>
                        </m:den>
                      </m:f>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Bef>
                    <a:spcPts val="0"/>
                  </a:spcBef>
                  <a:spcAft>
                    <a:spcPts val="600"/>
                  </a:spcAft>
                  <a:buFont typeface="Wingdings" panose="05000000000000000000" charset="0"/>
                  <a:buNone/>
                </a:pPr>
                <a:endParaRPr lang="pt-BR" altLang="en-US" sz="2400" b="1" i="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Bef>
                    <a:spcPts val="0"/>
                  </a:spcBef>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MS Mincho" charset="0"/>
                              <a:cs typeface="Cambria Math" panose="02040503050406030204" pitchFamily="18" charset="0"/>
                            </a:rPr>
                            <m:t> </m:t>
                          </m:r>
                        </m:den>
                      </m:f>
                      <m:r>
                        <a:rPr lang="en-US" altLang="pt-BR" sz="2400" i="1">
                          <a:latin typeface="Cambria Math" panose="02040503050406030204" pitchFamily="18" charset="0"/>
                          <a:ea typeface="MS Mincho"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MS Mincho" charset="0"/>
                              <a:cs typeface="Cambria Math" panose="02040503050406030204" pitchFamily="18" charset="0"/>
                            </a:rPr>
                            <m:t> </m:t>
                          </m:r>
                        </m:den>
                      </m:f>
                      <m:r>
                        <a:rPr lang="en-US" altLang="pt-BR" sz="2400" i="1">
                          <a:latin typeface="Cambria Math" panose="02040503050406030204" pitchFamily="18" charset="0"/>
                          <a:ea typeface="MS Mincho"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MS Mincho" charset="0"/>
                              <a:cs typeface="Cambria Math" panose="02040503050406030204" pitchFamily="18" charset="0"/>
                            </a:rPr>
                            <m:t> </m:t>
                          </m:r>
                        </m:den>
                      </m:f>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Bef>
                    <a:spcPts val="12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Esse polo fica diferende do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 </m:t>
                    </m:r>
                  </m:oMath>
                </a14:m>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achado com Miller.</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239395" y="819150"/>
                <a:ext cx="11520170" cy="51981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02285" y="483235"/>
                <a:ext cx="11520170" cy="543179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A expressão para altas frequências poderá ser escrita como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(forma geral)</a:t>
                </a: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Da </a:t>
                </a:r>
                <a:r>
                  <a:rPr lang="pt-BR" altLang="en-US" sz="2400" b="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rPr>
                  <a:t>Teoria de Algebra</a:t>
                </a: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 pode-se mostrar que </a:t>
                </a: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a:latin typeface="Cambria Math" panose="02040503050406030204" pitchFamily="18" charset="0"/>
                    <a:cs typeface="Cambria Math" panose="02040503050406030204" pitchFamily="18" charset="0"/>
                  </a:rPr>
                  <a:t> onde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 ...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𝑛</m:t>
                        </m:r>
                      </m:sub>
                    </m:sSub>
                  </m:oMath>
                </a14:m>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são os polos.</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02285" y="483235"/>
                <a:ext cx="11520170" cy="54317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1495" y="539115"/>
                <a:ext cx="11520170" cy="5894070"/>
              </a:xfrm>
              <a:prstGeom prst="rect">
                <a:avLst/>
              </a:prstGeom>
              <a:solidFill>
                <a:schemeClr val="bg1"/>
              </a:solid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Por outro lado, da </a:t>
                </a:r>
                <a:r>
                  <a:rPr lang="pt-BR" altLang="en-US" sz="2400" b="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rPr>
                  <a:t>Teoria de Circuitos Lineares</a:t>
                </a: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 pode-se mostrar que </a:t>
                </a: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e>
                      </m:nary>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onde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i</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s são os capacitores do circuito e R</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i </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é a resistência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i </a:t>
                </a:r>
                <a:r>
                  <a:rPr lang="pt-BR" altLang="en-US" sz="2400" b="1" dirty="0" smtClean="0">
                    <a:latin typeface="Comic Sans MS" panose="030F0702030302020204" pitchFamily="66" charset="0"/>
                    <a:ea typeface="MS Mincho" charset="0"/>
                    <a:cs typeface="Comic Sans MS" panose="030F0702030302020204" pitchFamily="66" charset="0"/>
                    <a:sym typeface="+mn-ea"/>
                  </a:rPr>
                  <a:t>(resistencia vista pelos terminais),</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considerando os outros capacitores em aberto e fontes independentes desativadas.</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Havendo um polo dominante nas altas frequências, </a:t>
                </a:r>
                <a:r>
                  <a:rPr lang="pt-BR" altLang="en-US" sz="2400" b="1" dirty="0" smtClean="0">
                    <a:latin typeface="Comic Sans MS" panose="030F0702030302020204" pitchFamily="66" charset="0"/>
                    <a:ea typeface="MS Mincho" charset="0"/>
                    <a:cs typeface="Comic Sans MS" panose="030F0702030302020204" pitchFamily="66" charset="0"/>
                    <a:sym typeface="+mn-ea"/>
                  </a:rPr>
                  <a:t>por exemplo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&lt;&lt;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𝑖</m:t>
                        </m:r>
                      </m:sub>
                    </m:sSub>
                  </m:oMath>
                </a14:m>
                <a:r>
                  <a:rPr lang="pt-BR" altLang="en-US" sz="2400" b="1">
                    <a:latin typeface="Comic Sans MS" panose="030F0702030302020204" pitchFamily="66" charset="0"/>
                    <a:cs typeface="Comic Sans MS" panose="030F0702030302020204" pitchFamily="66" charset="0"/>
                    <a:sym typeface="+mn-ea"/>
                  </a:rPr>
                  <a:t>,</a:t>
                </a:r>
                <a:endParaRPr lang="pt-BR" altLang="en-US" sz="2400" b="1">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poderemos simplificar a expressão da algebra e obter uma expressão para este polo dominate</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1495" y="539115"/>
                <a:ext cx="11520170" cy="589407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232410" y="822960"/>
                <a:ext cx="11743690" cy="5425440"/>
              </a:xfrm>
              <a:prstGeom prst="rect">
                <a:avLst/>
              </a:prstGeom>
              <a:solidFill>
                <a:schemeClr val="bg1"/>
              </a:solidFill>
            </p:spPr>
            <p:txBody>
              <a:bodyPr wrap="square" rtlCol="0">
                <a:spAutoFit/>
              </a:bodyPr>
              <a:p>
                <a:pPr algn="ctr" fontAlgn="auto">
                  <a:spcAft>
                    <a:spcPts val="600"/>
                  </a:spcAft>
                </a:pPr>
                <a:r>
                  <a:rPr lang="pt-BR" sz="3600" b="1" dirty="0" smtClean="0">
                    <a:solidFill>
                      <a:srgbClr val="C00000"/>
                    </a:solidFill>
                    <a:latin typeface="Comic Sans MS" panose="030F0702030302020204" pitchFamily="66" charset="0"/>
                  </a:rPr>
                  <a:t>Resposta em frequência: Circuito Source Comum </a:t>
                </a:r>
                <a:endParaRPr lang="pt-BR" sz="36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8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8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800" b="1" smtClean="0">
                    <a:latin typeface="Comic Sans MS" panose="030F0702030302020204" pitchFamily="66" charset="0"/>
                    <a:ea typeface="Cambria Math" panose="02040503050406030204" pitchFamily="18" charset="0"/>
                    <a:cs typeface="Comic Sans MS" panose="030F0702030302020204" pitchFamily="66" charset="0"/>
                  </a:rPr>
                  <a:t>Caso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𝐻</m:t>
                        </m:r>
                      </m:sub>
                    </m:sSub>
                    <m:r>
                      <a:rPr lang="en-US" altLang="pt-BR" sz="2800" i="1">
                        <a:latin typeface="Cambria Math" panose="02040503050406030204" pitchFamily="18" charset="0"/>
                        <a:cs typeface="Cambria Math" panose="02040503050406030204" pitchFamily="18" charset="0"/>
                      </a:rPr>
                      <m:t>&lt;&lt;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𝑖</m:t>
                        </m:r>
                      </m:sub>
                    </m:sSub>
                  </m:oMath>
                </a14:m>
                <a:r>
                  <a:rPr lang="pt-BR" altLang="en-US" sz="2800" b="1">
                    <a:latin typeface="Comic Sans MS" panose="030F0702030302020204" pitchFamily="66" charset="0"/>
                    <a:cs typeface="Comic Sans MS" panose="030F0702030302020204" pitchFamily="66" charset="0"/>
                    <a:sym typeface="+mn-ea"/>
                  </a:rPr>
                  <a:t>, então</a:t>
                </a:r>
                <a:endParaRPr lang="pt-BR" altLang="en-US" sz="2800" b="1">
                  <a:latin typeface="Comic Sans MS" panose="030F0702030302020204" pitchFamily="66" charset="0"/>
                  <a:cs typeface="Comic Sans MS" panose="030F0702030302020204" pitchFamily="66" charset="0"/>
                  <a:sym typeface="+mn-ea"/>
                </a:endParaRPr>
              </a:p>
              <a:p>
                <a:pPr lvl="0" indent="0" algn="l" defTabSz="914400" fontAlgn="auto">
                  <a:lnSpc>
                    <a:spcPct val="130000"/>
                  </a:lnSpc>
                  <a:spcBef>
                    <a:spcPts val="1600"/>
                  </a:spcBef>
                  <a:spcAft>
                    <a:spcPts val="15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e>
                      </m:nary>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𝐻</m:t>
                              </m:r>
                            </m:sub>
                          </m:sSub>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lnSpc>
                    <a:spcPct val="120000"/>
                  </a:lnSpc>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𝐻</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e>
                          </m:nary>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Ficamos agora com o problema de achar o valor de R</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i</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 para cada C</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i</a:t>
                </a:r>
                <a:endPar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232410" y="822960"/>
                <a:ext cx="11743690" cy="54254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3400" y="775970"/>
                <a:ext cx="11125835" cy="3197225"/>
              </a:xfrm>
              <a:prstGeom prst="rect">
                <a:avLst/>
              </a:prstGeom>
              <a:noFill/>
            </p:spPr>
            <p:txBody>
              <a:bodyPr wrap="square" rtlCol="0">
                <a:spAutoFit/>
              </a:bodyPr>
              <a:p>
                <a:pPr algn="ctr" fontAlgn="auto">
                  <a:spcAft>
                    <a:spcPts val="600"/>
                  </a:spcAft>
                </a:pPr>
                <a:r>
                  <a:rPr lang="pt-BR" sz="3600" b="1" dirty="0" smtClean="0">
                    <a:solidFill>
                      <a:srgbClr val="C00000"/>
                    </a:solidFill>
                    <a:latin typeface="Comic Sans MS" panose="030F0702030302020204" pitchFamily="66" charset="0"/>
                  </a:rPr>
                  <a:t>Resposta em frequência: Circuito Source Comum </a:t>
                </a:r>
                <a:endParaRPr lang="pt-BR" sz="36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8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8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nary>
                            <m:naryPr>
                              <m:chr m:val="∑"/>
                              <m:limLoc m:val="undOvr"/>
                              <m:subHide m:val="on"/>
                              <m:supHide m:val="on"/>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e>
                          </m:nary>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O circuito que analisamos tem três capacitores, C</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GS</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 C</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GD</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 e C</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DB</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 Vamos achar a impedancia vista por cada um deles</a:t>
                </a:r>
                <a:endPar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3400" y="775970"/>
                <a:ext cx="11125835" cy="319722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 name="Conector Reto 74"/>
          <p:cNvCxnSpPr/>
          <p:nvPr/>
        </p:nvCxnSpPr>
        <p:spPr>
          <a:xfrm>
            <a:off x="5906055" y="56904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14"/>
          <p:cNvCxnSpPr/>
          <p:nvPr/>
        </p:nvCxnSpPr>
        <p:spPr>
          <a:xfrm flipV="1">
            <a:off x="5895376" y="47679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5712242" y="5138108"/>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4536644" y="440803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7093681" y="3543771"/>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5830570" y="557657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5830570" y="5576570"/>
                <a:ext cx="123825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6187151" y="4487766"/>
            <a:ext cx="0" cy="349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6386734" y="548493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4" name="Grupo 124"/>
          <p:cNvGrpSpPr/>
          <p:nvPr/>
        </p:nvGrpSpPr>
        <p:grpSpPr>
          <a:xfrm rot="16200000">
            <a:off x="5391785" y="3989705"/>
            <a:ext cx="416560" cy="1487805"/>
            <a:chOff x="3114" y="6151"/>
            <a:chExt cx="656" cy="2343"/>
          </a:xfrm>
        </p:grpSpPr>
        <p:cxnSp>
          <p:nvCxnSpPr>
            <p:cNvPr id="4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7738110" y="4768215"/>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3641090" y="536575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2843530" y="474662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3317240" y="463169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3001010" y="500062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2674620" y="555307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2875915" y="55530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Conector Reto 114"/>
          <p:cNvCxnSpPr/>
          <p:nvPr/>
        </p:nvCxnSpPr>
        <p:spPr>
          <a:xfrm flipH="1" flipV="1">
            <a:off x="2852420" y="47504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2628265" y="4846320"/>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1" name="Caixa de Texto 23"/>
          <p:cNvSpPr txBox="1"/>
          <p:nvPr/>
        </p:nvSpPr>
        <p:spPr>
          <a:xfrm>
            <a:off x="3211195" y="423291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8029575" y="42913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6" name="Conector Reto 39"/>
          <p:cNvCxnSpPr/>
          <p:nvPr/>
        </p:nvCxnSpPr>
        <p:spPr>
          <a:xfrm>
            <a:off x="7535545" y="474662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7217410" y="5203825"/>
            <a:ext cx="81216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grpSp>
        <p:nvGrpSpPr>
          <p:cNvPr id="93" name="Grupo 55"/>
          <p:cNvGrpSpPr/>
          <p:nvPr/>
        </p:nvGrpSpPr>
        <p:grpSpPr>
          <a:xfrm>
            <a:off x="4247515" y="4768215"/>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9" name="Conector Reto 79"/>
          <p:cNvCxnSpPr/>
          <p:nvPr/>
        </p:nvCxnSpPr>
        <p:spPr>
          <a:xfrm rot="5400000" flipH="1" flipV="1">
            <a:off x="5480606" y="615781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4018915" y="41713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5724525" y="65716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5126990" y="400367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7933055" y="528764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sp>
        <p:nvSpPr>
          <p:cNvPr id="151" name="Retângulo 77"/>
          <p:cNvSpPr/>
          <p:nvPr/>
        </p:nvSpPr>
        <p:spPr>
          <a:xfrm rot="5400000" flipH="1">
            <a:off x="6924946" y="525829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76" name="Conector Reto 114"/>
          <p:cNvCxnSpPr/>
          <p:nvPr/>
        </p:nvCxnSpPr>
        <p:spPr>
          <a:xfrm flipH="1" flipV="1">
            <a:off x="891540" y="29603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96240" y="501650"/>
            <a:ext cx="11125835" cy="1630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Bef>
                <a:spcPts val="600"/>
              </a:spcBef>
              <a:spcAft>
                <a:spcPts val="600"/>
              </a:spcAft>
              <a:buFont typeface="+mj-lt"/>
              <a:buAutoNum type="alphaLcPeriod"/>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GS</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4" name="Conector Reto 74"/>
          <p:cNvCxnSpPr/>
          <p:nvPr/>
        </p:nvCxnSpPr>
        <p:spPr>
          <a:xfrm>
            <a:off x="3945175" y="39003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14"/>
          <p:cNvCxnSpPr/>
          <p:nvPr/>
        </p:nvCxnSpPr>
        <p:spPr>
          <a:xfrm flipV="1">
            <a:off x="3934496" y="29778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3751362" y="3348043"/>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2575764" y="2617970"/>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5132801" y="1753706"/>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3869690" y="378650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3869690" y="378650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4226271" y="2697701"/>
            <a:ext cx="0" cy="349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4425854" y="369486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4" name="Grupo 124"/>
          <p:cNvGrpSpPr/>
          <p:nvPr/>
        </p:nvGrpSpPr>
        <p:grpSpPr>
          <a:xfrm rot="16200000">
            <a:off x="3323908" y="2191703"/>
            <a:ext cx="416560" cy="1488440"/>
            <a:chOff x="3114" y="6151"/>
            <a:chExt cx="656" cy="2344"/>
          </a:xfrm>
        </p:grpSpPr>
        <p:cxnSp>
          <p:nvCxnSpPr>
            <p:cNvPr id="45"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5777230" y="2961640"/>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1680210" y="3575685"/>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882650" y="295656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1356360" y="2841625"/>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1040130" y="32105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713740" y="37630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915035" y="376301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667385" y="3056255"/>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1" name="Caixa de Texto 23"/>
          <p:cNvSpPr txBox="1"/>
          <p:nvPr/>
        </p:nvSpPr>
        <p:spPr>
          <a:xfrm>
            <a:off x="1250315" y="24428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6068695" y="25012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6" name="Conector Reto 39"/>
          <p:cNvCxnSpPr/>
          <p:nvPr/>
        </p:nvCxnSpPr>
        <p:spPr>
          <a:xfrm>
            <a:off x="5574665" y="2956560"/>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5256530" y="3752215"/>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93" name="Grupo 55"/>
          <p:cNvGrpSpPr/>
          <p:nvPr/>
        </p:nvGrpSpPr>
        <p:grpSpPr>
          <a:xfrm>
            <a:off x="2286635" y="2978150"/>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9" name="Conector Reto 79"/>
          <p:cNvCxnSpPr/>
          <p:nvPr/>
        </p:nvCxnSpPr>
        <p:spPr>
          <a:xfrm rot="5400000" flipH="1" flipV="1">
            <a:off x="3519726" y="436774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2148205" y="24123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3763645" y="47815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3081655" y="221361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6193790" y="328231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26" name="Conector Reto 5"/>
          <p:cNvCxnSpPr/>
          <p:nvPr/>
        </p:nvCxnSpPr>
        <p:spPr>
          <a:xfrm rot="5400000" flipH="1">
            <a:off x="10806634" y="300976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2" name="Caixa de Texto 23"/>
          <p:cNvSpPr txBox="1"/>
          <p:nvPr/>
        </p:nvSpPr>
        <p:spPr>
          <a:xfrm>
            <a:off x="9911080" y="396748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33" name="Conector Reto 92"/>
          <p:cNvCxnSpPr/>
          <p:nvPr/>
        </p:nvCxnSpPr>
        <p:spPr>
          <a:xfrm>
            <a:off x="9113520" y="334835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Retângulo 77"/>
          <p:cNvSpPr/>
          <p:nvPr/>
        </p:nvSpPr>
        <p:spPr>
          <a:xfrm flipH="1">
            <a:off x="9587230" y="323342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36" name="Conector Reto 37"/>
          <p:cNvCxnSpPr/>
          <p:nvPr/>
        </p:nvCxnSpPr>
        <p:spPr>
          <a:xfrm>
            <a:off x="8944610" y="41548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9145905" y="41548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114"/>
          <p:cNvCxnSpPr/>
          <p:nvPr/>
        </p:nvCxnSpPr>
        <p:spPr>
          <a:xfrm flipH="1" flipV="1">
            <a:off x="9122410" y="33521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9481185" y="28346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grpSp>
        <p:nvGrpSpPr>
          <p:cNvPr id="43" name="Grupo 55"/>
          <p:cNvGrpSpPr/>
          <p:nvPr/>
        </p:nvGrpSpPr>
        <p:grpSpPr>
          <a:xfrm>
            <a:off x="10517505" y="3369945"/>
            <a:ext cx="416560" cy="1487805"/>
            <a:chOff x="3114" y="6151"/>
            <a:chExt cx="656" cy="2343"/>
          </a:xfrm>
        </p:grpSpPr>
        <p:cxnSp>
          <p:nvCxnSpPr>
            <p:cNvPr id="5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55" name="CaixaDeTexto 47"/>
          <p:cNvSpPr txBox="1"/>
          <p:nvPr/>
        </p:nvSpPr>
        <p:spPr>
          <a:xfrm>
            <a:off x="10906125" y="28346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2" name="Conector Reto 42"/>
          <p:cNvCxnSpPr/>
          <p:nvPr/>
        </p:nvCxnSpPr>
        <p:spPr>
          <a:xfrm>
            <a:off x="10516870" y="48260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CaixaDeTexto 14"/>
          <p:cNvSpPr txBox="1"/>
          <p:nvPr/>
        </p:nvSpPr>
        <p:spPr>
          <a:xfrm>
            <a:off x="3081655" y="5116830"/>
            <a:ext cx="6664960"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é R</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Sx</a:t>
            </a:r>
            <a:endPar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endParaRPr>
          </a:p>
        </p:txBody>
      </p:sp>
      <p:sp>
        <p:nvSpPr>
          <p:cNvPr id="177" name="Seta para a direita 55"/>
          <p:cNvSpPr/>
          <p:nvPr/>
        </p:nvSpPr>
        <p:spPr>
          <a:xfrm>
            <a:off x="7310755" y="34544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tângulo 77"/>
          <p:cNvSpPr/>
          <p:nvPr/>
        </p:nvSpPr>
        <p:spPr>
          <a:xfrm rot="5400000" flipH="1">
            <a:off x="4964066" y="342822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504825" y="711200"/>
            <a:ext cx="11307445" cy="54362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spcAft>
                <a:spcPts val="600"/>
              </a:spcAft>
              <a:buNone/>
            </a:pPr>
            <a:r>
              <a:rPr lang="pt-BR" altLang="en-US" sz="3600" b="1" dirty="0">
                <a:solidFill>
                  <a:srgbClr val="002060"/>
                </a:solidFill>
                <a:latin typeface="Comic Sans MS" panose="030F0702030302020204" pitchFamily="66" charset="0"/>
                <a:cs typeface="Comic Sans MS" panose="030F0702030302020204" pitchFamily="66" charset="0"/>
              </a:rPr>
              <a:t>b) Estrutura e Evolução </a:t>
            </a:r>
            <a:endParaRPr lang="pt-BR" altLang="en-US" sz="3200" b="1" dirty="0">
              <a:solidFill>
                <a:srgbClr val="002060"/>
              </a:solidFill>
              <a:latin typeface="Comic Sans MS" panose="030F0702030302020204" pitchFamily="66" charset="0"/>
              <a:cs typeface="Comic Sans MS" panose="030F0702030302020204" pitchFamily="66" charset="0"/>
            </a:endParaRPr>
          </a:p>
          <a:p>
            <a:r>
              <a:rPr lang="pt-BR" altLang="en-US" sz="3200" b="1" dirty="0">
                <a:solidFill>
                  <a:srgbClr val="C00000"/>
                </a:solidFill>
                <a:latin typeface="Comic Sans MS" panose="030F0702030302020204" pitchFamily="66" charset="0"/>
                <a:cs typeface="Comic Sans MS" panose="030F0702030302020204" pitchFamily="66" charset="0"/>
              </a:rPr>
              <a:t>Tecnologia PMOS:</a:t>
            </a:r>
            <a:r>
              <a:rPr lang="pt-BR" altLang="en-US" sz="3200" b="1" dirty="0">
                <a:solidFill>
                  <a:schemeClr val="tx1"/>
                </a:solidFill>
                <a:latin typeface="Comic Sans MS" panose="030F0702030302020204" pitchFamily="66" charset="0"/>
                <a:cs typeface="Comic Sans MS" panose="030F0702030302020204" pitchFamily="66" charset="0"/>
              </a:rPr>
              <a:t> onde há apenas transístores PMOS</a:t>
            </a:r>
            <a:endParaRPr lang="pt-BR" altLang="en-US" sz="3200" b="1" dirty="0">
              <a:solidFill>
                <a:schemeClr val="tx1"/>
              </a:solidFill>
              <a:latin typeface="Comic Sans MS" panose="030F0702030302020204" pitchFamily="66" charset="0"/>
              <a:cs typeface="Comic Sans MS" panose="030F0702030302020204" pitchFamily="66" charset="0"/>
            </a:endParaRPr>
          </a:p>
          <a:p>
            <a:r>
              <a:rPr lang="pt-BR" altLang="en-US" sz="3200" b="1" dirty="0">
                <a:solidFill>
                  <a:srgbClr val="C00000"/>
                </a:solidFill>
                <a:latin typeface="Comic Sans MS" panose="030F0702030302020204" pitchFamily="66" charset="0"/>
                <a:cs typeface="Comic Sans MS" panose="030F0702030302020204" pitchFamily="66" charset="0"/>
              </a:rPr>
              <a:t>Tecnologia NMOS: </a:t>
            </a:r>
            <a:r>
              <a:rPr lang="pt-BR" altLang="en-US" sz="3200" b="1" dirty="0">
                <a:solidFill>
                  <a:schemeClr val="tx1"/>
                </a:solidFill>
                <a:latin typeface="Comic Sans MS" panose="030F0702030302020204" pitchFamily="66" charset="0"/>
                <a:cs typeface="Comic Sans MS" panose="030F0702030302020204" pitchFamily="66" charset="0"/>
                <a:sym typeface="+mn-ea"/>
              </a:rPr>
              <a:t>onde há apenas transístores NMOS (mais </a:t>
            </a:r>
            <a:r>
              <a:rPr lang="pt-BR" altLang="en-US" sz="3200" b="1" dirty="0" err="1">
                <a:solidFill>
                  <a:schemeClr val="tx1"/>
                </a:solidFill>
                <a:latin typeface="Comic Sans MS" panose="030F0702030302020204" pitchFamily="66" charset="0"/>
                <a:cs typeface="Comic Sans MS" panose="030F0702030302020204" pitchFamily="66" charset="0"/>
                <a:sym typeface="+mn-ea"/>
              </a:rPr>
              <a:t>rápidos</a:t>
            </a:r>
            <a:r>
              <a:rPr lang="pt-BR" altLang="en-US" sz="3200" b="1" dirty="0">
                <a:solidFill>
                  <a:schemeClr val="tx1"/>
                </a:solidFill>
                <a:latin typeface="Comic Sans MS" panose="030F0702030302020204" pitchFamily="66" charset="0"/>
                <a:cs typeface="Comic Sans MS" panose="030F0702030302020204" pitchFamily="66" charset="0"/>
                <a:sym typeface="+mn-ea"/>
              </a:rPr>
              <a:t>)</a:t>
            </a:r>
            <a:endParaRPr lang="pt-BR" altLang="en-US" sz="3200" b="1" dirty="0">
              <a:solidFill>
                <a:schemeClr val="tx1"/>
              </a:solidFill>
              <a:latin typeface="Comic Sans MS" panose="030F0702030302020204" pitchFamily="66" charset="0"/>
              <a:cs typeface="Comic Sans MS" panose="030F0702030302020204" pitchFamily="66" charset="0"/>
              <a:sym typeface="+mn-ea"/>
            </a:endParaRPr>
          </a:p>
          <a:p>
            <a:r>
              <a:rPr lang="pt-BR" altLang="en-US" sz="3200" b="1" dirty="0">
                <a:solidFill>
                  <a:srgbClr val="C00000"/>
                </a:solidFill>
                <a:latin typeface="Comic Sans MS" panose="030F0702030302020204" pitchFamily="66" charset="0"/>
                <a:cs typeface="Comic Sans MS" panose="030F0702030302020204" pitchFamily="66" charset="0"/>
                <a:sym typeface="+mn-ea"/>
              </a:rPr>
              <a:t>Tecnologia CMOS</a:t>
            </a:r>
            <a:r>
              <a:rPr lang="pt-BR" altLang="en-US" sz="3200" b="1" dirty="0">
                <a:solidFill>
                  <a:schemeClr val="tx1"/>
                </a:solidFill>
                <a:latin typeface="Comic Sans MS" panose="030F0702030302020204" pitchFamily="66" charset="0"/>
                <a:cs typeface="Comic Sans MS" panose="030F0702030302020204" pitchFamily="66" charset="0"/>
                <a:sym typeface="+mn-ea"/>
              </a:rPr>
              <a:t>: onde há </a:t>
            </a:r>
            <a:r>
              <a:rPr lang="pt-BR" altLang="en-US" sz="3200" b="1" dirty="0" err="1">
                <a:solidFill>
                  <a:schemeClr val="tx1"/>
                </a:solidFill>
                <a:latin typeface="Comic Sans MS" panose="030F0702030302020204" pitchFamily="66" charset="0"/>
                <a:cs typeface="Comic Sans MS" panose="030F0702030302020204" pitchFamily="66" charset="0"/>
                <a:sym typeface="+mn-ea"/>
              </a:rPr>
              <a:t>trasnsístores</a:t>
            </a:r>
            <a:r>
              <a:rPr lang="pt-BR" altLang="en-US" sz="3200" b="1" dirty="0">
                <a:solidFill>
                  <a:schemeClr val="tx1"/>
                </a:solidFill>
                <a:latin typeface="Comic Sans MS" panose="030F0702030302020204" pitchFamily="66" charset="0"/>
                <a:cs typeface="Comic Sans MS" panose="030F0702030302020204" pitchFamily="66" charset="0"/>
                <a:sym typeface="+mn-ea"/>
              </a:rPr>
              <a:t> NMOS e PMOS </a:t>
            </a:r>
            <a:endParaRPr lang="pt-BR" altLang="en-US" sz="3200" b="1" dirty="0">
              <a:solidFill>
                <a:schemeClr val="tx1"/>
              </a:solidFill>
              <a:latin typeface="Comic Sans MS" panose="030F0702030302020204" pitchFamily="66" charset="0"/>
              <a:cs typeface="Comic Sans MS" panose="030F0702030302020204" pitchFamily="66" charset="0"/>
            </a:endParaRPr>
          </a:p>
          <a:p>
            <a:r>
              <a:rPr lang="pt-BR" altLang="en-US" sz="3200" b="1" dirty="0">
                <a:solidFill>
                  <a:srgbClr val="C00000"/>
                </a:solidFill>
                <a:latin typeface="Comic Sans MS" panose="030F0702030302020204" pitchFamily="66" charset="0"/>
                <a:cs typeface="Comic Sans MS" panose="030F0702030302020204" pitchFamily="66" charset="0"/>
              </a:rPr>
              <a:t>MOS SOI</a:t>
            </a:r>
            <a:r>
              <a:rPr lang="pt-BR" altLang="en-US" sz="3200" b="1" dirty="0">
                <a:solidFill>
                  <a:schemeClr val="tx1"/>
                </a:solidFill>
                <a:latin typeface="Comic Sans MS" panose="030F0702030302020204" pitchFamily="66" charset="0"/>
                <a:cs typeface="Comic Sans MS" panose="030F0702030302020204" pitchFamily="66" charset="0"/>
              </a:rPr>
              <a:t> (</a:t>
            </a:r>
            <a:r>
              <a:rPr lang="pt-BR" altLang="en-US" sz="3200" b="1" i="1" dirty="0" err="1">
                <a:solidFill>
                  <a:schemeClr val="tx1"/>
                </a:solidFill>
                <a:latin typeface="Comic Sans MS" panose="030F0702030302020204" pitchFamily="66" charset="0"/>
                <a:cs typeface="Comic Sans MS" panose="030F0702030302020204" pitchFamily="66" charset="0"/>
              </a:rPr>
              <a:t>Silicon</a:t>
            </a:r>
            <a:r>
              <a:rPr lang="pt-BR" altLang="en-US" sz="3200" b="1" i="1" dirty="0">
                <a:solidFill>
                  <a:schemeClr val="tx1"/>
                </a:solidFill>
                <a:latin typeface="Comic Sans MS" panose="030F0702030302020204" pitchFamily="66" charset="0"/>
                <a:cs typeface="Comic Sans MS" panose="030F0702030302020204" pitchFamily="66" charset="0"/>
              </a:rPr>
              <a:t> </a:t>
            </a:r>
            <a:r>
              <a:rPr lang="pt-BR" altLang="en-US" sz="3200" b="1" i="1" dirty="0" err="1">
                <a:solidFill>
                  <a:schemeClr val="tx1"/>
                </a:solidFill>
                <a:latin typeface="Comic Sans MS" panose="030F0702030302020204" pitchFamily="66" charset="0"/>
                <a:cs typeface="Comic Sans MS" panose="030F0702030302020204" pitchFamily="66" charset="0"/>
              </a:rPr>
              <a:t>on</a:t>
            </a:r>
            <a:r>
              <a:rPr lang="pt-BR" altLang="en-US" sz="3200" b="1" i="1" dirty="0">
                <a:solidFill>
                  <a:schemeClr val="tx1"/>
                </a:solidFill>
                <a:latin typeface="Comic Sans MS" panose="030F0702030302020204" pitchFamily="66" charset="0"/>
                <a:cs typeface="Comic Sans MS" panose="030F0702030302020204" pitchFamily="66" charset="0"/>
              </a:rPr>
              <a:t> </a:t>
            </a:r>
            <a:r>
              <a:rPr lang="pt-BR" altLang="en-US" sz="3200" b="1" i="1" dirty="0" err="1">
                <a:solidFill>
                  <a:schemeClr val="tx1"/>
                </a:solidFill>
                <a:latin typeface="Comic Sans MS" panose="030F0702030302020204" pitchFamily="66" charset="0"/>
                <a:cs typeface="Comic Sans MS" panose="030F0702030302020204" pitchFamily="66" charset="0"/>
              </a:rPr>
              <a:t>Isolator</a:t>
            </a:r>
            <a:r>
              <a:rPr lang="pt-BR" altLang="en-US" sz="3200" b="1" dirty="0">
                <a:solidFill>
                  <a:schemeClr val="tx1"/>
                </a:solidFill>
                <a:latin typeface="Comic Sans MS" panose="030F0702030302020204" pitchFamily="66" charset="0"/>
                <a:cs typeface="Comic Sans MS" panose="030F0702030302020204" pitchFamily="66" charset="0"/>
              </a:rPr>
              <a:t>):Transístores MOS é fabricado sobre um isolante</a:t>
            </a:r>
            <a:endParaRPr lang="pt-BR" altLang="en-US" sz="3200" b="1" dirty="0">
              <a:solidFill>
                <a:schemeClr val="tx1"/>
              </a:solidFill>
              <a:latin typeface="Comic Sans MS" panose="030F0702030302020204" pitchFamily="66" charset="0"/>
              <a:cs typeface="Comic Sans MS" panose="030F0702030302020204" pitchFamily="66" charset="0"/>
            </a:endParaRPr>
          </a:p>
          <a:p>
            <a:r>
              <a:rPr lang="pt-BR" altLang="en-US" sz="3200" b="1" dirty="0">
                <a:solidFill>
                  <a:srgbClr val="C00000"/>
                </a:solidFill>
                <a:latin typeface="Comic Sans MS" panose="030F0702030302020204" pitchFamily="66" charset="0"/>
                <a:cs typeface="Comic Sans MS" panose="030F0702030302020204" pitchFamily="66" charset="0"/>
              </a:rPr>
              <a:t>MOS FINFET</a:t>
            </a:r>
            <a:r>
              <a:rPr lang="pt-BR" altLang="en-US" sz="3200" b="1" dirty="0">
                <a:solidFill>
                  <a:schemeClr val="tx1"/>
                </a:solidFill>
                <a:latin typeface="Comic Sans MS" panose="030F0702030302020204" pitchFamily="66" charset="0"/>
                <a:cs typeface="Comic Sans MS" panose="030F0702030302020204" pitchFamily="66" charset="0"/>
              </a:rPr>
              <a:t> (</a:t>
            </a:r>
            <a:r>
              <a:rPr lang="pt-BR" altLang="en-US" sz="3200" b="1" i="1" dirty="0" err="1">
                <a:solidFill>
                  <a:schemeClr val="tx1"/>
                </a:solidFill>
                <a:latin typeface="Comic Sans MS" panose="030F0702030302020204" pitchFamily="66" charset="0"/>
                <a:cs typeface="Comic Sans MS" panose="030F0702030302020204" pitchFamily="66" charset="0"/>
              </a:rPr>
              <a:t>Fin</a:t>
            </a:r>
            <a:r>
              <a:rPr lang="pt-BR" altLang="en-US" sz="3200" b="1" i="1" dirty="0">
                <a:solidFill>
                  <a:schemeClr val="tx1"/>
                </a:solidFill>
                <a:latin typeface="Comic Sans MS" panose="030F0702030302020204" pitchFamily="66" charset="0"/>
                <a:cs typeface="Comic Sans MS" panose="030F0702030302020204" pitchFamily="66" charset="0"/>
              </a:rPr>
              <a:t> Field </a:t>
            </a:r>
            <a:r>
              <a:rPr lang="pt-BR" altLang="en-US" sz="3200" b="1" i="1" dirty="0" err="1">
                <a:solidFill>
                  <a:schemeClr val="tx1"/>
                </a:solidFill>
                <a:latin typeface="Comic Sans MS" panose="030F0702030302020204" pitchFamily="66" charset="0"/>
                <a:cs typeface="Comic Sans MS" panose="030F0702030302020204" pitchFamily="66" charset="0"/>
              </a:rPr>
              <a:t>Effect</a:t>
            </a:r>
            <a:r>
              <a:rPr lang="pt-BR" altLang="en-US" sz="3200" b="1" i="1" dirty="0">
                <a:solidFill>
                  <a:schemeClr val="tx1"/>
                </a:solidFill>
                <a:latin typeface="Comic Sans MS" panose="030F0702030302020204" pitchFamily="66" charset="0"/>
                <a:cs typeface="Comic Sans MS" panose="030F0702030302020204" pitchFamily="66" charset="0"/>
              </a:rPr>
              <a:t> Transistor</a:t>
            </a:r>
            <a:r>
              <a:rPr lang="pt-BR" altLang="en-US" sz="3200" b="1" dirty="0">
                <a:solidFill>
                  <a:schemeClr val="tx1"/>
                </a:solidFill>
                <a:latin typeface="Comic Sans MS" panose="030F0702030302020204" pitchFamily="66" charset="0"/>
                <a:cs typeface="Comic Sans MS" panose="030F0702030302020204" pitchFamily="66" charset="0"/>
              </a:rPr>
              <a:t>): transístores tridimensionais com </a:t>
            </a:r>
            <a:r>
              <a:rPr lang="pt-BR" altLang="en-US" sz="3200" b="1" i="1" dirty="0" err="1">
                <a:solidFill>
                  <a:schemeClr val="tx1"/>
                </a:solidFill>
                <a:latin typeface="Comic Sans MS" panose="030F0702030302020204" pitchFamily="66" charset="0"/>
                <a:cs typeface="Comic Sans MS" panose="030F0702030302020204" pitchFamily="66" charset="0"/>
              </a:rPr>
              <a:t>gate</a:t>
            </a:r>
            <a:r>
              <a:rPr lang="pt-BR" altLang="en-US" sz="3200" b="1" dirty="0">
                <a:solidFill>
                  <a:schemeClr val="tx1"/>
                </a:solidFill>
                <a:latin typeface="Comic Sans MS" panose="030F0702030302020204" pitchFamily="66" charset="0"/>
                <a:cs typeface="Comic Sans MS" panose="030F0702030302020204" pitchFamily="66" charset="0"/>
              </a:rPr>
              <a:t> duplo ou triplo.</a:t>
            </a:r>
            <a:endParaRPr lang="pt-BR" altLang="en-US" sz="3200" b="1" dirty="0">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76" name="Conector Reto 114"/>
          <p:cNvCxnSpPr/>
          <p:nvPr/>
        </p:nvCxnSpPr>
        <p:spPr>
          <a:xfrm flipH="1" flipV="1">
            <a:off x="835660" y="3022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96240" y="501650"/>
            <a:ext cx="11125835" cy="1630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Bef>
                <a:spcPts val="600"/>
              </a:spcBef>
              <a:spcAft>
                <a:spcPts val="600"/>
              </a:spcAft>
              <a:buFont typeface="+mj-lt"/>
              <a:buAutoNum type="alphaLcPeriod" startAt="2"/>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DB</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4" name="Conector Reto 74"/>
          <p:cNvCxnSpPr/>
          <p:nvPr/>
        </p:nvCxnSpPr>
        <p:spPr>
          <a:xfrm>
            <a:off x="3888025" y="3974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14"/>
          <p:cNvCxnSpPr/>
          <p:nvPr/>
        </p:nvCxnSpPr>
        <p:spPr>
          <a:xfrm flipV="1">
            <a:off x="3877346" y="30521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3694212" y="3422338"/>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2518614" y="269226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5075651" y="1828001"/>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3812540" y="386080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3812540" y="386080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4169121" y="2771996"/>
            <a:ext cx="0" cy="349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4368704" y="376916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4" name="Grupo 124"/>
          <p:cNvGrpSpPr/>
          <p:nvPr/>
        </p:nvGrpSpPr>
        <p:grpSpPr>
          <a:xfrm rot="16200000">
            <a:off x="3374073" y="2273618"/>
            <a:ext cx="416560" cy="1488440"/>
            <a:chOff x="3114" y="6151"/>
            <a:chExt cx="656" cy="2344"/>
          </a:xfrm>
        </p:grpSpPr>
        <p:cxnSp>
          <p:nvCxnSpPr>
            <p:cNvPr id="45"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5720080" y="3035935"/>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1623060" y="364998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825500" y="303085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1299210" y="291592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982980" y="32848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656590" y="38373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57885" y="38373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610235" y="3130550"/>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1" name="Caixa de Texto 23"/>
          <p:cNvSpPr txBox="1"/>
          <p:nvPr/>
        </p:nvSpPr>
        <p:spPr>
          <a:xfrm>
            <a:off x="1193165" y="25171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6011545" y="25755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6" name="Conector Reto 39"/>
          <p:cNvCxnSpPr/>
          <p:nvPr/>
        </p:nvCxnSpPr>
        <p:spPr>
          <a:xfrm>
            <a:off x="5517515" y="303085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5199380" y="3826510"/>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93" name="Grupo 55"/>
          <p:cNvGrpSpPr/>
          <p:nvPr/>
        </p:nvGrpSpPr>
        <p:grpSpPr>
          <a:xfrm>
            <a:off x="2229485" y="3052445"/>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cxnSp>
        <p:nvCxnSpPr>
          <p:cNvPr id="99" name="Conector Reto 79"/>
          <p:cNvCxnSpPr/>
          <p:nvPr/>
        </p:nvCxnSpPr>
        <p:spPr>
          <a:xfrm rot="5400000" flipH="1" flipV="1">
            <a:off x="3462576" y="444204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2000885" y="25171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3706495" y="48558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3173095" y="228790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6136640" y="335661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sp>
        <p:nvSpPr>
          <p:cNvPr id="65" name="CaixaDeTexto 14"/>
          <p:cNvSpPr txBox="1"/>
          <p:nvPr/>
        </p:nvSpPr>
        <p:spPr>
          <a:xfrm>
            <a:off x="2157730" y="5504815"/>
            <a:ext cx="6664960"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DB</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é R</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L</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endParaRPr>
          </a:p>
        </p:txBody>
      </p:sp>
      <p:cxnSp>
        <p:nvCxnSpPr>
          <p:cNvPr id="66" name="Conector Reto 74"/>
          <p:cNvCxnSpPr/>
          <p:nvPr/>
        </p:nvCxnSpPr>
        <p:spPr>
          <a:xfrm>
            <a:off x="8628935" y="39537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14"/>
          <p:cNvCxnSpPr/>
          <p:nvPr/>
        </p:nvCxnSpPr>
        <p:spPr>
          <a:xfrm flipV="1">
            <a:off x="8618256" y="30312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8" name="Grupo 7"/>
          <p:cNvGrpSpPr/>
          <p:nvPr/>
        </p:nvGrpSpPr>
        <p:grpSpPr>
          <a:xfrm>
            <a:off x="8435122" y="3401383"/>
            <a:ext cx="387626" cy="552342"/>
            <a:chOff x="7555792" y="2647951"/>
            <a:chExt cx="387626" cy="552342"/>
          </a:xfrm>
          <a:solidFill>
            <a:srgbClr val="00B0F0">
              <a:alpha val="97000"/>
            </a:srgbClr>
          </a:solidFill>
        </p:grpSpPr>
        <p:sp>
          <p:nvSpPr>
            <p:cNvPr id="6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57"/>
          <p:cNvCxnSpPr/>
          <p:nvPr/>
        </p:nvCxnSpPr>
        <p:spPr>
          <a:xfrm rot="16200000">
            <a:off x="9816561" y="1807046"/>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2" name="Caixa de Texto 26"/>
              <p:cNvSpPr txBox="1"/>
              <p:nvPr/>
            </p:nvSpPr>
            <p:spPr>
              <a:xfrm>
                <a:off x="8553450" y="383984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2" name="Caixa de Texto 26"/>
              <p:cNvSpPr txBox="1">
                <a:spLocks noRot="1" noChangeAspect="1" noMove="1" noResize="1" noEditPoints="1" noAdjustHandles="1" noChangeArrowheads="1" noChangeShapeType="1" noTextEdit="1"/>
              </p:cNvSpPr>
              <p:nvPr/>
            </p:nvSpPr>
            <p:spPr>
              <a:xfrm>
                <a:off x="8553450" y="383984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78" name="Conector Reto 79"/>
          <p:cNvCxnSpPr/>
          <p:nvPr/>
        </p:nvCxnSpPr>
        <p:spPr>
          <a:xfrm rot="5400000" flipH="1" flipV="1">
            <a:off x="9109614" y="374820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4" name="Grupo 72"/>
          <p:cNvGrpSpPr/>
          <p:nvPr/>
        </p:nvGrpSpPr>
        <p:grpSpPr>
          <a:xfrm>
            <a:off x="10460990" y="3014980"/>
            <a:ext cx="416560" cy="1452880"/>
            <a:chOff x="3114" y="6151"/>
            <a:chExt cx="656" cy="2288"/>
          </a:xfrm>
        </p:grpSpPr>
        <p:cxnSp>
          <p:nvCxnSpPr>
            <p:cNvPr id="8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91" name="CaixaDeTexto 47"/>
          <p:cNvSpPr txBox="1"/>
          <p:nvPr/>
        </p:nvSpPr>
        <p:spPr>
          <a:xfrm>
            <a:off x="10752455" y="25546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2" name="Conector Reto 39"/>
          <p:cNvCxnSpPr/>
          <p:nvPr/>
        </p:nvCxnSpPr>
        <p:spPr>
          <a:xfrm>
            <a:off x="10258425" y="3009900"/>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9940290" y="3805555"/>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cxnSp>
        <p:nvCxnSpPr>
          <p:cNvPr id="102" name="Conector Reto 79"/>
          <p:cNvCxnSpPr/>
          <p:nvPr/>
        </p:nvCxnSpPr>
        <p:spPr>
          <a:xfrm rot="5400000" flipH="1" flipV="1">
            <a:off x="8203486" y="442108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3" name="Conector Reto 42"/>
          <p:cNvCxnSpPr/>
          <p:nvPr/>
        </p:nvCxnSpPr>
        <p:spPr>
          <a:xfrm>
            <a:off x="8447405" y="48348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5" name="Caixa de Texto 23"/>
          <p:cNvSpPr txBox="1"/>
          <p:nvPr/>
        </p:nvSpPr>
        <p:spPr>
          <a:xfrm>
            <a:off x="10877550" y="33356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106" name="Conector Reto 43"/>
          <p:cNvCxnSpPr/>
          <p:nvPr/>
        </p:nvCxnSpPr>
        <p:spPr>
          <a:xfrm rot="16200000">
            <a:off x="9640151" y="3479516"/>
            <a:ext cx="0" cy="201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7" name="Caixa de Texto 26"/>
              <p:cNvSpPr txBox="1"/>
              <p:nvPr/>
            </p:nvSpPr>
            <p:spPr>
              <a:xfrm>
                <a:off x="9197340" y="4726305"/>
                <a:ext cx="13576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07" name="Caixa de Texto 26"/>
              <p:cNvSpPr txBox="1">
                <a:spLocks noRot="1" noChangeAspect="1" noMove="1" noResize="1" noEditPoints="1" noAdjustHandles="1" noChangeArrowheads="1" noChangeShapeType="1" noTextEdit="1"/>
              </p:cNvSpPr>
              <p:nvPr/>
            </p:nvSpPr>
            <p:spPr>
              <a:xfrm>
                <a:off x="9197340" y="4726305"/>
                <a:ext cx="1357630" cy="521970"/>
              </a:xfrm>
              <a:prstGeom prst="rect">
                <a:avLst/>
              </a:prstGeom>
              <a:blipFill rotWithShape="1">
                <a:blip r:embed="rId2"/>
                <a:stretch>
                  <a:fillRect r="-561"/>
                </a:stretch>
              </a:blipFill>
            </p:spPr>
            <p:txBody>
              <a:bodyPr/>
              <a:lstStyle/>
              <a:p>
                <a:r>
                  <a:rPr lang="pt-BR" altLang="en-US">
                    <a:noFill/>
                  </a:rPr>
                  <a:t> </a:t>
                </a:r>
              </a:p>
            </p:txBody>
          </p:sp>
        </mc:Fallback>
      </mc:AlternateContent>
      <p:sp>
        <p:nvSpPr>
          <p:cNvPr id="177" name="Seta para a direita 55"/>
          <p:cNvSpPr/>
          <p:nvPr/>
        </p:nvSpPr>
        <p:spPr>
          <a:xfrm>
            <a:off x="6924675" y="337185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tângulo 77"/>
          <p:cNvSpPr/>
          <p:nvPr/>
        </p:nvSpPr>
        <p:spPr>
          <a:xfrm rot="5400000" flipH="1">
            <a:off x="9658621" y="354061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4" name="Retângulo 77"/>
          <p:cNvSpPr/>
          <p:nvPr/>
        </p:nvSpPr>
        <p:spPr>
          <a:xfrm rot="5400000" flipH="1">
            <a:off x="4906916" y="355077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27770" y="6315710"/>
            <a:ext cx="2743200" cy="365125"/>
          </a:xfrm>
        </p:spPr>
        <p:txBody>
          <a:bodyPr/>
          <a:p>
            <a:fld id="{74F297BB-B745-4CAB-BE1D-CE4C89382949}" type="slidenum">
              <a:rPr lang="pt-BR" smtClean="0"/>
            </a:fld>
            <a:endParaRPr lang="pt-BR"/>
          </a:p>
        </p:txBody>
      </p:sp>
      <p:sp>
        <p:nvSpPr>
          <p:cNvPr id="5" name="CaixaDeTexto 14"/>
          <p:cNvSpPr txBox="1"/>
          <p:nvPr/>
        </p:nvSpPr>
        <p:spPr>
          <a:xfrm>
            <a:off x="396240" y="501650"/>
            <a:ext cx="11125835" cy="1630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Bef>
                <a:spcPts val="600"/>
              </a:spcBef>
              <a:spcAft>
                <a:spcPts val="600"/>
              </a:spcAft>
              <a:buFont typeface="+mj-lt"/>
              <a:buAutoNum type="alphaLcPeriod" startAt="3"/>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GD</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neste caso é necessário maior cuidado</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4" name="Conector Reto 74"/>
          <p:cNvCxnSpPr/>
          <p:nvPr/>
        </p:nvCxnSpPr>
        <p:spPr>
          <a:xfrm>
            <a:off x="3888025" y="3974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14"/>
          <p:cNvCxnSpPr/>
          <p:nvPr/>
        </p:nvCxnSpPr>
        <p:spPr>
          <a:xfrm flipV="1">
            <a:off x="3877346" y="30521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3694212" y="3422338"/>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2518614" y="269226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5075651" y="1828001"/>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3812540" y="386080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3812540" y="386080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4169121" y="2771996"/>
            <a:ext cx="0" cy="349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4368704" y="376916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4" name="Grupo 124"/>
          <p:cNvGrpSpPr/>
          <p:nvPr/>
        </p:nvGrpSpPr>
        <p:grpSpPr>
          <a:xfrm rot="16200000">
            <a:off x="3342958" y="2265363"/>
            <a:ext cx="416560" cy="1488440"/>
            <a:chOff x="3114" y="6151"/>
            <a:chExt cx="656" cy="2344"/>
          </a:xfrm>
        </p:grpSpPr>
        <p:cxnSp>
          <p:nvCxnSpPr>
            <p:cNvPr id="4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1905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5720080" y="3035935"/>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1623060" y="364998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825500" y="303085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1299210" y="291592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982980" y="32848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656590" y="38373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57885" y="38373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610235" y="3130550"/>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76" name="Conector Reto 114"/>
          <p:cNvCxnSpPr/>
          <p:nvPr/>
        </p:nvCxnSpPr>
        <p:spPr>
          <a:xfrm flipH="1" flipV="1">
            <a:off x="835660" y="3022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1" name="Caixa de Texto 23"/>
          <p:cNvSpPr txBox="1"/>
          <p:nvPr/>
        </p:nvSpPr>
        <p:spPr>
          <a:xfrm>
            <a:off x="1193165" y="25171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6011545" y="25755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6" name="Conector Reto 39"/>
          <p:cNvCxnSpPr/>
          <p:nvPr/>
        </p:nvCxnSpPr>
        <p:spPr>
          <a:xfrm>
            <a:off x="5517515" y="303085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5199380" y="3826510"/>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93" name="Grupo 55"/>
          <p:cNvGrpSpPr/>
          <p:nvPr/>
        </p:nvGrpSpPr>
        <p:grpSpPr>
          <a:xfrm>
            <a:off x="2229485" y="3052445"/>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cxnSp>
        <p:nvCxnSpPr>
          <p:cNvPr id="99" name="Conector Reto 79"/>
          <p:cNvCxnSpPr/>
          <p:nvPr/>
        </p:nvCxnSpPr>
        <p:spPr>
          <a:xfrm rot="5400000" flipH="1" flipV="1">
            <a:off x="3462576" y="444204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2000885" y="25171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3706495" y="48558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3081655" y="221361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6136640" y="335661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6281420" y="406781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8" name="Conector Reto 74"/>
          <p:cNvCxnSpPr/>
          <p:nvPr/>
        </p:nvCxnSpPr>
        <p:spPr>
          <a:xfrm>
            <a:off x="10162460" y="54345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9" name="Conector Reto 14"/>
          <p:cNvCxnSpPr/>
          <p:nvPr/>
        </p:nvCxnSpPr>
        <p:spPr>
          <a:xfrm flipV="1">
            <a:off x="10151781" y="45120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0" name="Grupo 7"/>
          <p:cNvGrpSpPr/>
          <p:nvPr/>
        </p:nvGrpSpPr>
        <p:grpSpPr>
          <a:xfrm>
            <a:off x="9968647" y="4882203"/>
            <a:ext cx="387626" cy="552342"/>
            <a:chOff x="7555792" y="2647951"/>
            <a:chExt cx="387626" cy="552342"/>
          </a:xfrm>
          <a:solidFill>
            <a:srgbClr val="00B0F0">
              <a:alpha val="97000"/>
            </a:srgbClr>
          </a:solidFill>
        </p:grpSpPr>
        <p:sp>
          <p:nvSpPr>
            <p:cNvPr id="111"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5"/>
          <p:cNvCxnSpPr/>
          <p:nvPr/>
        </p:nvCxnSpPr>
        <p:spPr>
          <a:xfrm rot="5400000" flipH="1">
            <a:off x="9105469" y="415657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5" name="Conector Reto 57"/>
          <p:cNvCxnSpPr/>
          <p:nvPr/>
        </p:nvCxnSpPr>
        <p:spPr>
          <a:xfrm rot="16200000">
            <a:off x="10925071" y="3714786"/>
            <a:ext cx="0" cy="154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6" name="Caixa de Texto 26"/>
              <p:cNvSpPr txBox="1"/>
              <p:nvPr/>
            </p:nvSpPr>
            <p:spPr>
              <a:xfrm>
                <a:off x="10086975" y="532066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6" name="Caixa de Texto 26"/>
              <p:cNvSpPr txBox="1">
                <a:spLocks noRot="1" noChangeAspect="1" noMove="1" noResize="1" noEditPoints="1" noAdjustHandles="1" noChangeArrowheads="1" noChangeShapeType="1" noTextEdit="1"/>
              </p:cNvSpPr>
              <p:nvPr/>
            </p:nvSpPr>
            <p:spPr>
              <a:xfrm>
                <a:off x="10086975" y="532066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7" name="Conector Reto 43"/>
          <p:cNvCxnSpPr/>
          <p:nvPr/>
        </p:nvCxnSpPr>
        <p:spPr>
          <a:xfrm rot="16200000">
            <a:off x="10801391" y="535484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8" name="Conector Reto 79"/>
          <p:cNvCxnSpPr/>
          <p:nvPr/>
        </p:nvCxnSpPr>
        <p:spPr>
          <a:xfrm rot="5400000" flipH="1" flipV="1">
            <a:off x="10643139" y="522902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20" name="Grupo 124"/>
          <p:cNvGrpSpPr/>
          <p:nvPr/>
        </p:nvGrpSpPr>
        <p:grpSpPr>
          <a:xfrm rot="16200000">
            <a:off x="9617393" y="3725228"/>
            <a:ext cx="416560" cy="1488440"/>
            <a:chOff x="3114" y="6151"/>
            <a:chExt cx="656" cy="2344"/>
          </a:xfrm>
        </p:grpSpPr>
        <p:cxnSp>
          <p:nvCxnSpPr>
            <p:cNvPr id="121"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2"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4" name="Conector Reto 69"/>
            <p:cNvCxnSpPr/>
            <p:nvPr/>
          </p:nvCxnSpPr>
          <p:spPr>
            <a:xfrm flipV="1">
              <a:off x="3114" y="6969"/>
              <a:ext cx="656" cy="0"/>
            </a:xfrm>
            <a:prstGeom prst="line">
              <a:avLst/>
            </a:prstGeom>
            <a:ln w="1905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31" name="Conector Reto 92"/>
          <p:cNvCxnSpPr/>
          <p:nvPr/>
        </p:nvCxnSpPr>
        <p:spPr>
          <a:xfrm>
            <a:off x="7857490" y="449072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Retângulo 77"/>
          <p:cNvSpPr/>
          <p:nvPr/>
        </p:nvSpPr>
        <p:spPr>
          <a:xfrm flipH="1">
            <a:off x="8189595" y="435864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34" name="Conector Reto 37"/>
          <p:cNvCxnSpPr/>
          <p:nvPr/>
        </p:nvCxnSpPr>
        <p:spPr>
          <a:xfrm>
            <a:off x="7689850" y="52876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7891145" y="5287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9" name="Conector Reto 114"/>
          <p:cNvCxnSpPr/>
          <p:nvPr/>
        </p:nvCxnSpPr>
        <p:spPr>
          <a:xfrm flipH="1" flipV="1">
            <a:off x="7868920" y="44729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0" name="Caixa de Texto 23"/>
          <p:cNvSpPr txBox="1"/>
          <p:nvPr/>
        </p:nvSpPr>
        <p:spPr>
          <a:xfrm>
            <a:off x="8082915" y="395986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141" name="CaixaDeTexto 47"/>
          <p:cNvSpPr txBox="1"/>
          <p:nvPr/>
        </p:nvSpPr>
        <p:spPr>
          <a:xfrm>
            <a:off x="11144250" y="40125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3" name="CaixaDeTexto 47"/>
          <p:cNvSpPr txBox="1"/>
          <p:nvPr/>
        </p:nvSpPr>
        <p:spPr>
          <a:xfrm>
            <a:off x="10758805" y="4678045"/>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cxnSp>
        <p:nvCxnSpPr>
          <p:cNvPr id="149" name="Conector Reto 79"/>
          <p:cNvCxnSpPr/>
          <p:nvPr/>
        </p:nvCxnSpPr>
        <p:spPr>
          <a:xfrm rot="5400000" flipH="1" flipV="1">
            <a:off x="9737011" y="590190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8763635" y="40024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1" name="Conector Reto 42"/>
          <p:cNvCxnSpPr/>
          <p:nvPr/>
        </p:nvCxnSpPr>
        <p:spPr>
          <a:xfrm>
            <a:off x="9980930" y="63157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 de Texto 23"/>
          <p:cNvSpPr txBox="1"/>
          <p:nvPr/>
        </p:nvSpPr>
        <p:spPr>
          <a:xfrm>
            <a:off x="9276715" y="36245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155" name="Retângulo 77"/>
          <p:cNvSpPr/>
          <p:nvPr/>
        </p:nvSpPr>
        <p:spPr>
          <a:xfrm rot="5400000" flipH="1">
            <a:off x="4906916" y="344663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56" name="Retângulo 77"/>
          <p:cNvSpPr/>
          <p:nvPr/>
        </p:nvSpPr>
        <p:spPr>
          <a:xfrm rot="5400000" flipH="1">
            <a:off x="11181351" y="510208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CaixaDeTexto 14"/>
          <p:cNvSpPr txBox="1"/>
          <p:nvPr/>
        </p:nvSpPr>
        <p:spPr>
          <a:xfrm>
            <a:off x="410210" y="292100"/>
            <a:ext cx="11125835" cy="215328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Bef>
                <a:spcPts val="600"/>
              </a:spcBef>
              <a:spcAft>
                <a:spcPts val="600"/>
              </a:spcAft>
              <a:buFont typeface="+mj-lt"/>
              <a:buAutoNum type="alphaLcPeriod" startAt="3"/>
            </a:pPr>
            <a:r>
              <a:rPr lang="pt-BR" altLang="en-US" sz="2400" b="1" dirty="0" smtClean="0">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GD</a:t>
            </a:r>
            <a:r>
              <a:rPr lang="pt-BR" altLang="en-US" sz="2400" b="1" dirty="0" smtClean="0">
                <a:latin typeface="Comic Sans MS" panose="030F0702030302020204" pitchFamily="66" charset="0"/>
                <a:ea typeface="MS Mincho" charset="0"/>
                <a:cs typeface="Comic Sans MS" panose="030F0702030302020204" pitchFamily="66" charset="0"/>
                <a:sym typeface="+mn-ea"/>
              </a:rPr>
              <a:t>: neste caso é necessário maior cuidado</a:t>
            </a:r>
            <a:endParaRPr lang="pt-BR" altLang="en-US" sz="2400" b="1" dirty="0" smtClean="0">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O valor que procuramos é v</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X</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X</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sp>
        <p:nvSpPr>
          <p:cNvPr id="104" name="Caixa de Texto 23"/>
          <p:cNvSpPr txBox="1"/>
          <p:nvPr/>
        </p:nvSpPr>
        <p:spPr>
          <a:xfrm>
            <a:off x="2298700" y="409956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cxnSp>
        <p:nvCxnSpPr>
          <p:cNvPr id="108" name="Conector Reto 74"/>
          <p:cNvCxnSpPr/>
          <p:nvPr/>
        </p:nvCxnSpPr>
        <p:spPr>
          <a:xfrm>
            <a:off x="3146345" y="49328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9" name="Conector Reto 14"/>
          <p:cNvCxnSpPr/>
          <p:nvPr/>
        </p:nvCxnSpPr>
        <p:spPr>
          <a:xfrm flipV="1">
            <a:off x="3135666" y="40103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0" name="Grupo 7"/>
          <p:cNvGrpSpPr/>
          <p:nvPr/>
        </p:nvGrpSpPr>
        <p:grpSpPr>
          <a:xfrm>
            <a:off x="2952532" y="4380553"/>
            <a:ext cx="387626" cy="552342"/>
            <a:chOff x="7555792" y="2647951"/>
            <a:chExt cx="387626" cy="552342"/>
          </a:xfrm>
          <a:solidFill>
            <a:srgbClr val="00B0F0">
              <a:alpha val="97000"/>
            </a:srgbClr>
          </a:solidFill>
        </p:grpSpPr>
        <p:sp>
          <p:nvSpPr>
            <p:cNvPr id="111"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5"/>
          <p:cNvCxnSpPr/>
          <p:nvPr/>
        </p:nvCxnSpPr>
        <p:spPr>
          <a:xfrm rot="5400000" flipH="1">
            <a:off x="2441144" y="362952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5" name="Conector Reto 57"/>
          <p:cNvCxnSpPr/>
          <p:nvPr/>
        </p:nvCxnSpPr>
        <p:spPr>
          <a:xfrm rot="16200000">
            <a:off x="3908956" y="3197261"/>
            <a:ext cx="0" cy="1548000"/>
          </a:xfrm>
          <a:prstGeom prst="line">
            <a:avLst/>
          </a:prstGeom>
          <a:ln w="25400">
            <a:solidFill>
              <a:schemeClr val="tx1"/>
            </a:solidFill>
            <a:headEnd type="oval" w="lg" len="lg"/>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6" name="Caixa de Texto 26"/>
              <p:cNvSpPr txBox="1"/>
              <p:nvPr/>
            </p:nvSpPr>
            <p:spPr>
              <a:xfrm>
                <a:off x="3070860" y="481901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6" name="Caixa de Texto 26"/>
              <p:cNvSpPr txBox="1">
                <a:spLocks noRot="1" noChangeAspect="1" noMove="1" noResize="1" noEditPoints="1" noAdjustHandles="1" noChangeArrowheads="1" noChangeShapeType="1" noTextEdit="1"/>
              </p:cNvSpPr>
              <p:nvPr/>
            </p:nvSpPr>
            <p:spPr>
              <a:xfrm>
                <a:off x="3070860" y="481901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7" name="Conector Reto 43"/>
          <p:cNvCxnSpPr/>
          <p:nvPr/>
        </p:nvCxnSpPr>
        <p:spPr>
          <a:xfrm rot="16200000">
            <a:off x="3785276" y="485319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8" name="Conector Reto 79"/>
          <p:cNvCxnSpPr/>
          <p:nvPr/>
        </p:nvCxnSpPr>
        <p:spPr>
          <a:xfrm rot="5400000" flipH="1" flipV="1">
            <a:off x="3627024" y="472737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20" name="Grupo 124"/>
          <p:cNvGrpSpPr/>
          <p:nvPr/>
        </p:nvGrpSpPr>
        <p:grpSpPr>
          <a:xfrm rot="16200000">
            <a:off x="2899728" y="3201353"/>
            <a:ext cx="416560" cy="1488440"/>
            <a:chOff x="3114" y="6151"/>
            <a:chExt cx="656" cy="2344"/>
          </a:xfrm>
        </p:grpSpPr>
        <p:cxnSp>
          <p:nvCxnSpPr>
            <p:cNvPr id="121"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2" name="Conector Reto 126"/>
            <p:cNvCxnSpPr/>
            <p:nvPr/>
          </p:nvCxnSpPr>
          <p:spPr>
            <a:xfrm>
              <a:off x="3399"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4" name="Conector Reto 69"/>
            <p:cNvCxnSpPr/>
            <p:nvPr/>
          </p:nvCxnSpPr>
          <p:spPr>
            <a:xfrm flipV="1">
              <a:off x="3114" y="6969"/>
              <a:ext cx="656" cy="0"/>
            </a:xfrm>
            <a:prstGeom prst="line">
              <a:avLst/>
            </a:prstGeom>
            <a:ln w="1905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31" name="Conector Reto 92"/>
          <p:cNvCxnSpPr/>
          <p:nvPr/>
        </p:nvCxnSpPr>
        <p:spPr>
          <a:xfrm>
            <a:off x="875030" y="397891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Retângulo 77"/>
          <p:cNvSpPr/>
          <p:nvPr/>
        </p:nvSpPr>
        <p:spPr>
          <a:xfrm flipH="1">
            <a:off x="1221105" y="385699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34" name="Conector Reto 37"/>
          <p:cNvCxnSpPr/>
          <p:nvPr/>
        </p:nvCxnSpPr>
        <p:spPr>
          <a:xfrm>
            <a:off x="673735" y="478599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875030" y="4785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9" name="Conector Reto 114"/>
          <p:cNvCxnSpPr/>
          <p:nvPr/>
        </p:nvCxnSpPr>
        <p:spPr>
          <a:xfrm flipH="1" flipV="1">
            <a:off x="852805" y="397129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0" name="Caixa de Texto 23"/>
          <p:cNvSpPr txBox="1"/>
          <p:nvPr/>
        </p:nvSpPr>
        <p:spPr>
          <a:xfrm>
            <a:off x="1114425" y="335915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141" name="CaixaDeTexto 47"/>
          <p:cNvSpPr txBox="1"/>
          <p:nvPr/>
        </p:nvSpPr>
        <p:spPr>
          <a:xfrm>
            <a:off x="4128135" y="35109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3" name="CaixaDeTexto 47"/>
          <p:cNvSpPr txBox="1"/>
          <p:nvPr/>
        </p:nvSpPr>
        <p:spPr>
          <a:xfrm>
            <a:off x="3742055" y="4216400"/>
            <a:ext cx="81216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cxnSp>
        <p:nvCxnSpPr>
          <p:cNvPr id="149" name="Conector Reto 79"/>
          <p:cNvCxnSpPr/>
          <p:nvPr/>
        </p:nvCxnSpPr>
        <p:spPr>
          <a:xfrm rot="5400000" flipH="1" flipV="1">
            <a:off x="2736136" y="540025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2397760" y="26358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1" name="Conector Reto 42"/>
          <p:cNvCxnSpPr/>
          <p:nvPr/>
        </p:nvCxnSpPr>
        <p:spPr>
          <a:xfrm>
            <a:off x="2964815" y="58140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de Seta Reta 59"/>
          <p:cNvCxnSpPr/>
          <p:nvPr/>
        </p:nvCxnSpPr>
        <p:spPr>
          <a:xfrm rot="16200000">
            <a:off x="2966037" y="3461352"/>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16" name="Forma livre 15"/>
          <p:cNvSpPr/>
          <p:nvPr/>
        </p:nvSpPr>
        <p:spPr>
          <a:xfrm>
            <a:off x="2466340" y="3199765"/>
            <a:ext cx="1018540" cy="511175"/>
          </a:xfrm>
          <a:custGeom>
            <a:avLst/>
            <a:gdLst>
              <a:gd name="connisteX0" fmla="*/ 0 w 1018540"/>
              <a:gd name="connsiteY0" fmla="*/ 511458 h 511458"/>
              <a:gd name="connisteX1" fmla="*/ 371475 w 1018540"/>
              <a:gd name="connsiteY1" fmla="*/ 91088 h 511458"/>
              <a:gd name="connisteX2" fmla="*/ 598170 w 1018540"/>
              <a:gd name="connsiteY2" fmla="*/ 9808 h 511458"/>
              <a:gd name="connisteX3" fmla="*/ 791845 w 1018540"/>
              <a:gd name="connsiteY3" fmla="*/ 187608 h 511458"/>
              <a:gd name="connisteX4" fmla="*/ 1018540 w 1018540"/>
              <a:gd name="connsiteY4" fmla="*/ 511458 h 51145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18540" h="511459">
                <a:moveTo>
                  <a:pt x="0" y="511459"/>
                </a:moveTo>
                <a:cubicBezTo>
                  <a:pt x="69850" y="428909"/>
                  <a:pt x="252095" y="191419"/>
                  <a:pt x="371475" y="91089"/>
                </a:cubicBezTo>
                <a:cubicBezTo>
                  <a:pt x="490855" y="-9241"/>
                  <a:pt x="514350" y="-9241"/>
                  <a:pt x="598170" y="9809"/>
                </a:cubicBezTo>
                <a:cubicBezTo>
                  <a:pt x="681990" y="28859"/>
                  <a:pt x="708025" y="87279"/>
                  <a:pt x="791845" y="187609"/>
                </a:cubicBezTo>
                <a:cubicBezTo>
                  <a:pt x="875665" y="287939"/>
                  <a:pt x="977265" y="450499"/>
                  <a:pt x="1018540" y="511459"/>
                </a:cubicBezTo>
              </a:path>
            </a:pathLst>
          </a:custGeom>
          <a:noFill/>
          <a:ln>
            <a:solidFill>
              <a:schemeClr val="tx1"/>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CaixaDeTexto 47"/>
          <p:cNvSpPr txBox="1"/>
          <p:nvPr/>
        </p:nvSpPr>
        <p:spPr>
          <a:xfrm>
            <a:off x="1936115" y="35185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8" name="CaixaDeTexto 47"/>
          <p:cNvSpPr txBox="1"/>
          <p:nvPr/>
        </p:nvSpPr>
        <p:spPr>
          <a:xfrm>
            <a:off x="2783840" y="31800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 name="Conector Reto 79"/>
          <p:cNvCxnSpPr/>
          <p:nvPr/>
        </p:nvCxnSpPr>
        <p:spPr>
          <a:xfrm rot="5400000" flipH="1" flipV="1">
            <a:off x="8523509" y="475595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1" name="Grupo 124"/>
          <p:cNvGrpSpPr/>
          <p:nvPr/>
        </p:nvGrpSpPr>
        <p:grpSpPr>
          <a:xfrm rot="16200000">
            <a:off x="8326438" y="3221673"/>
            <a:ext cx="416560" cy="1488440"/>
            <a:chOff x="3114" y="6151"/>
            <a:chExt cx="656" cy="2344"/>
          </a:xfrm>
        </p:grpSpPr>
        <p:cxnSp>
          <p:nvCxnSpPr>
            <p:cNvPr id="2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3"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 name="Conector Reto 69"/>
            <p:cNvCxnSpPr/>
            <p:nvPr/>
          </p:nvCxnSpPr>
          <p:spPr>
            <a:xfrm flipV="1">
              <a:off x="3114" y="6969"/>
              <a:ext cx="656" cy="0"/>
            </a:xfrm>
            <a:prstGeom prst="line">
              <a:avLst/>
            </a:prstGeom>
            <a:ln w="1905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26" name="Conector Reto 43"/>
          <p:cNvCxnSpPr/>
          <p:nvPr/>
        </p:nvCxnSpPr>
        <p:spPr>
          <a:xfrm rot="16200000">
            <a:off x="8546776" y="4742436"/>
            <a:ext cx="0" cy="1512000"/>
          </a:xfrm>
          <a:prstGeom prst="line">
            <a:avLst/>
          </a:prstGeom>
          <a:ln w="3175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7" name="Conector Reto 79"/>
          <p:cNvCxnSpPr/>
          <p:nvPr/>
        </p:nvCxnSpPr>
        <p:spPr>
          <a:xfrm rot="5400000" flipH="1" flipV="1">
            <a:off x="7035069" y="471975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8025765" y="415417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29" name="CaixaDeTexto 47"/>
          <p:cNvSpPr txBox="1"/>
          <p:nvPr/>
        </p:nvSpPr>
        <p:spPr>
          <a:xfrm>
            <a:off x="9361170" y="4446270"/>
            <a:ext cx="81216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sp>
        <p:nvSpPr>
          <p:cNvPr id="30" name="CaixaDeTexto 47"/>
          <p:cNvSpPr txBox="1"/>
          <p:nvPr/>
        </p:nvSpPr>
        <p:spPr>
          <a:xfrm>
            <a:off x="8148320" y="269875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1" name="Conector de Seta Reta 59"/>
          <p:cNvCxnSpPr/>
          <p:nvPr/>
        </p:nvCxnSpPr>
        <p:spPr>
          <a:xfrm rot="16200000">
            <a:off x="8416242" y="3497547"/>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32" name="Forma livre 31"/>
          <p:cNvSpPr/>
          <p:nvPr/>
        </p:nvSpPr>
        <p:spPr>
          <a:xfrm>
            <a:off x="7916545" y="3235960"/>
            <a:ext cx="1018540" cy="511175"/>
          </a:xfrm>
          <a:custGeom>
            <a:avLst/>
            <a:gdLst>
              <a:gd name="connisteX0" fmla="*/ 0 w 1018540"/>
              <a:gd name="connsiteY0" fmla="*/ 511458 h 511458"/>
              <a:gd name="connisteX1" fmla="*/ 371475 w 1018540"/>
              <a:gd name="connsiteY1" fmla="*/ 91088 h 511458"/>
              <a:gd name="connisteX2" fmla="*/ 598170 w 1018540"/>
              <a:gd name="connsiteY2" fmla="*/ 9808 h 511458"/>
              <a:gd name="connisteX3" fmla="*/ 791845 w 1018540"/>
              <a:gd name="connsiteY3" fmla="*/ 187608 h 511458"/>
              <a:gd name="connisteX4" fmla="*/ 1018540 w 1018540"/>
              <a:gd name="connsiteY4" fmla="*/ 511458 h 51145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18540" h="511459">
                <a:moveTo>
                  <a:pt x="0" y="511459"/>
                </a:moveTo>
                <a:cubicBezTo>
                  <a:pt x="69850" y="428909"/>
                  <a:pt x="252095" y="191419"/>
                  <a:pt x="371475" y="91089"/>
                </a:cubicBezTo>
                <a:cubicBezTo>
                  <a:pt x="490855" y="-9241"/>
                  <a:pt x="514350" y="-9241"/>
                  <a:pt x="598170" y="9809"/>
                </a:cubicBezTo>
                <a:cubicBezTo>
                  <a:pt x="681990" y="28859"/>
                  <a:pt x="708025" y="87279"/>
                  <a:pt x="791845" y="187609"/>
                </a:cubicBezTo>
                <a:cubicBezTo>
                  <a:pt x="875665" y="287939"/>
                  <a:pt x="977265" y="450499"/>
                  <a:pt x="1018540" y="511459"/>
                </a:cubicBezTo>
              </a:path>
            </a:pathLst>
          </a:custGeom>
          <a:noFill/>
          <a:ln>
            <a:solidFill>
              <a:schemeClr val="tx1"/>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3" name="CaixaDeTexto 47"/>
          <p:cNvSpPr txBox="1"/>
          <p:nvPr/>
        </p:nvSpPr>
        <p:spPr>
          <a:xfrm>
            <a:off x="8269605" y="31591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4" name="Forma livre 33"/>
          <p:cNvSpPr/>
          <p:nvPr/>
        </p:nvSpPr>
        <p:spPr>
          <a:xfrm rot="5400000" flipH="1">
            <a:off x="9408160" y="4500245"/>
            <a:ext cx="1018540" cy="511175"/>
          </a:xfrm>
          <a:custGeom>
            <a:avLst/>
            <a:gdLst>
              <a:gd name="connisteX0" fmla="*/ 0 w 1018540"/>
              <a:gd name="connsiteY0" fmla="*/ 511458 h 511458"/>
              <a:gd name="connisteX1" fmla="*/ 371475 w 1018540"/>
              <a:gd name="connsiteY1" fmla="*/ 91088 h 511458"/>
              <a:gd name="connisteX2" fmla="*/ 598170 w 1018540"/>
              <a:gd name="connsiteY2" fmla="*/ 9808 h 511458"/>
              <a:gd name="connisteX3" fmla="*/ 791845 w 1018540"/>
              <a:gd name="connsiteY3" fmla="*/ 187608 h 511458"/>
              <a:gd name="connisteX4" fmla="*/ 1018540 w 1018540"/>
              <a:gd name="connsiteY4" fmla="*/ 511458 h 51145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18540" h="511459">
                <a:moveTo>
                  <a:pt x="0" y="511459"/>
                </a:moveTo>
                <a:cubicBezTo>
                  <a:pt x="69850" y="428909"/>
                  <a:pt x="252095" y="191419"/>
                  <a:pt x="371475" y="91089"/>
                </a:cubicBezTo>
                <a:cubicBezTo>
                  <a:pt x="490855" y="-9241"/>
                  <a:pt x="514350" y="-9241"/>
                  <a:pt x="598170" y="9809"/>
                </a:cubicBezTo>
                <a:cubicBezTo>
                  <a:pt x="681990" y="28859"/>
                  <a:pt x="708025" y="87279"/>
                  <a:pt x="791845" y="187609"/>
                </a:cubicBezTo>
                <a:cubicBezTo>
                  <a:pt x="875665" y="287939"/>
                  <a:pt x="977265" y="450499"/>
                  <a:pt x="1018540" y="511459"/>
                </a:cubicBezTo>
              </a:path>
            </a:pathLst>
          </a:custGeom>
          <a:noFill/>
          <a:ln>
            <a:solidFill>
              <a:schemeClr val="tx1"/>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5" name="CaixaDeTexto 47"/>
          <p:cNvSpPr txBox="1"/>
          <p:nvPr/>
        </p:nvSpPr>
        <p:spPr>
          <a:xfrm>
            <a:off x="10173335" y="44462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6" name="CaixaDeTexto 47"/>
          <p:cNvSpPr txBox="1"/>
          <p:nvPr/>
        </p:nvSpPr>
        <p:spPr>
          <a:xfrm>
            <a:off x="9489440" y="3523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7" name="Conector de Seta Reta 59"/>
          <p:cNvCxnSpPr/>
          <p:nvPr/>
        </p:nvCxnSpPr>
        <p:spPr>
          <a:xfrm>
            <a:off x="9530032" y="3851877"/>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38" name="CaixaDeTexto 16"/>
          <p:cNvSpPr txBox="1"/>
          <p:nvPr/>
        </p:nvSpPr>
        <p:spPr>
          <a:xfrm>
            <a:off x="9075420" y="2266315"/>
            <a:ext cx="2870835" cy="1198880"/>
          </a:xfrm>
          <a:prstGeom prst="rect">
            <a:avLst/>
          </a:prstGeom>
          <a:solidFill>
            <a:schemeClr val="bg1"/>
          </a:solidFill>
          <a:ln w="25400">
            <a:solidFill>
              <a:srgbClr val="FFFF00"/>
            </a:solidFill>
          </a:ln>
        </p:spPr>
        <p:txBody>
          <a:bodyPr wrap="square" rtlCol="0">
            <a:spAutoFit/>
          </a:bodyPr>
          <a:p>
            <a:pPr indent="0" algn="ctr">
              <a:buFont typeface="Wingdings" panose="05000000000000000000" charset="0"/>
              <a:buNone/>
            </a:pPr>
            <a:r>
              <a:rPr lang="pt-BR" sz="2400" dirty="0">
                <a:latin typeface="Comic Sans MS" panose="030F0702030302020204" pitchFamily="66" charset="0"/>
                <a:cs typeface="Comic Sans MS" panose="030F0702030302020204" pitchFamily="66" charset="0"/>
              </a:rPr>
              <a:t>repare na convencção da tensão e corrente</a:t>
            </a:r>
            <a:endParaRPr lang="pt-BR" sz="2400" dirty="0">
              <a:latin typeface="Comic Sans MS" panose="030F0702030302020204" pitchFamily="66" charset="0"/>
              <a:cs typeface="Comic Sans MS" panose="030F0702030302020204" pitchFamily="66" charset="0"/>
            </a:endParaRPr>
          </a:p>
        </p:txBody>
      </p:sp>
      <p:sp>
        <p:nvSpPr>
          <p:cNvPr id="39" name="Slide Number Placeholder 1"/>
          <p:cNvSpPr>
            <a:spLocks noGrp="1"/>
          </p:cNvSpPr>
          <p:nvPr/>
        </p:nvSpPr>
        <p:spPr>
          <a:xfrm>
            <a:off x="9075420" y="616902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0" name="Retângulo 77"/>
          <p:cNvSpPr/>
          <p:nvPr/>
        </p:nvSpPr>
        <p:spPr>
          <a:xfrm rot="5400000" flipH="1">
            <a:off x="4165236" y="456296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1" name="Retângulo 77"/>
          <p:cNvSpPr/>
          <p:nvPr/>
        </p:nvSpPr>
        <p:spPr>
          <a:xfrm rot="5400000" flipH="1">
            <a:off x="9061721" y="459916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CaixaDeTexto 14"/>
          <p:cNvSpPr txBox="1"/>
          <p:nvPr/>
        </p:nvSpPr>
        <p:spPr>
          <a:xfrm>
            <a:off x="383540" y="267970"/>
            <a:ext cx="11125835" cy="1630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Bef>
                <a:spcPts val="600"/>
              </a:spcBef>
              <a:spcAft>
                <a:spcPts val="600"/>
              </a:spcAft>
              <a:buFont typeface="+mj-lt"/>
              <a:buAutoNum type="alphaLcPeriod" startAt="3"/>
            </a:pPr>
            <a:r>
              <a:rPr lang="pt-BR" altLang="en-US" sz="2400" b="1" dirty="0" smtClean="0">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GD</a:t>
            </a:r>
            <a:r>
              <a:rPr lang="pt-BR" altLang="en-US" sz="2400" b="1" dirty="0" smtClean="0">
                <a:latin typeface="Comic Sans MS" panose="030F0702030302020204" pitchFamily="66" charset="0"/>
                <a:ea typeface="MS Mincho" charset="0"/>
                <a:cs typeface="Comic Sans MS" panose="030F0702030302020204" pitchFamily="66" charset="0"/>
                <a:sym typeface="+mn-ea"/>
              </a:rPr>
              <a:t>: </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sp>
        <p:nvSpPr>
          <p:cNvPr id="104" name="Caixa de Texto 23"/>
          <p:cNvSpPr txBox="1"/>
          <p:nvPr/>
        </p:nvSpPr>
        <p:spPr>
          <a:xfrm>
            <a:off x="1952625" y="37039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cxnSp>
        <p:nvCxnSpPr>
          <p:cNvPr id="108" name="Conector Reto 74"/>
          <p:cNvCxnSpPr/>
          <p:nvPr/>
        </p:nvCxnSpPr>
        <p:spPr>
          <a:xfrm>
            <a:off x="2999660" y="42915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9" name="Conector Reto 14"/>
          <p:cNvCxnSpPr/>
          <p:nvPr/>
        </p:nvCxnSpPr>
        <p:spPr>
          <a:xfrm flipV="1">
            <a:off x="2988981" y="33690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0" name="Grupo 7"/>
          <p:cNvGrpSpPr/>
          <p:nvPr/>
        </p:nvGrpSpPr>
        <p:grpSpPr>
          <a:xfrm>
            <a:off x="2805847" y="3739203"/>
            <a:ext cx="387626" cy="552342"/>
            <a:chOff x="7555792" y="2647951"/>
            <a:chExt cx="387626" cy="552342"/>
          </a:xfrm>
          <a:solidFill>
            <a:srgbClr val="00B0F0">
              <a:alpha val="97000"/>
            </a:srgbClr>
          </a:solidFill>
        </p:grpSpPr>
        <p:sp>
          <p:nvSpPr>
            <p:cNvPr id="111"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5"/>
          <p:cNvCxnSpPr/>
          <p:nvPr/>
        </p:nvCxnSpPr>
        <p:spPr>
          <a:xfrm rot="5400000" flipH="1">
            <a:off x="2294459" y="298817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5" name="Conector Reto 57"/>
          <p:cNvCxnSpPr/>
          <p:nvPr/>
        </p:nvCxnSpPr>
        <p:spPr>
          <a:xfrm rot="16200000">
            <a:off x="3762271" y="2571151"/>
            <a:ext cx="0" cy="1548000"/>
          </a:xfrm>
          <a:prstGeom prst="line">
            <a:avLst/>
          </a:prstGeom>
          <a:ln w="25400">
            <a:solidFill>
              <a:schemeClr val="tx1"/>
            </a:solidFill>
            <a:headEnd type="oval" w="lg" len="lg"/>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6" name="Caixa de Texto 26"/>
              <p:cNvSpPr txBox="1"/>
              <p:nvPr/>
            </p:nvSpPr>
            <p:spPr>
              <a:xfrm>
                <a:off x="2924175" y="4177665"/>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6" name="Caixa de Texto 26"/>
              <p:cNvSpPr txBox="1">
                <a:spLocks noRot="1" noChangeAspect="1" noMove="1" noResize="1" noEditPoints="1" noAdjustHandles="1" noChangeArrowheads="1" noChangeShapeType="1" noTextEdit="1"/>
              </p:cNvSpPr>
              <p:nvPr/>
            </p:nvSpPr>
            <p:spPr>
              <a:xfrm>
                <a:off x="2924175" y="4177665"/>
                <a:ext cx="113220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7" name="Conector Reto 43"/>
          <p:cNvCxnSpPr/>
          <p:nvPr/>
        </p:nvCxnSpPr>
        <p:spPr>
          <a:xfrm rot="16200000">
            <a:off x="3638591" y="421184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8" name="Conector Reto 79"/>
          <p:cNvCxnSpPr/>
          <p:nvPr/>
        </p:nvCxnSpPr>
        <p:spPr>
          <a:xfrm rot="5400000" flipH="1" flipV="1">
            <a:off x="3480339" y="408602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20" name="Grupo 124"/>
          <p:cNvGrpSpPr/>
          <p:nvPr/>
        </p:nvGrpSpPr>
        <p:grpSpPr>
          <a:xfrm rot="16200000">
            <a:off x="2753043" y="2575243"/>
            <a:ext cx="416560" cy="1488440"/>
            <a:chOff x="3114" y="6151"/>
            <a:chExt cx="656" cy="2344"/>
          </a:xfrm>
        </p:grpSpPr>
        <p:cxnSp>
          <p:nvCxnSpPr>
            <p:cNvPr id="121"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2"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4" name="Conector Reto 69"/>
            <p:cNvCxnSpPr/>
            <p:nvPr/>
          </p:nvCxnSpPr>
          <p:spPr>
            <a:xfrm flipV="1">
              <a:off x="3114" y="6969"/>
              <a:ext cx="656" cy="0"/>
            </a:xfrm>
            <a:prstGeom prst="line">
              <a:avLst/>
            </a:prstGeom>
            <a:ln w="1905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31" name="Conector Reto 92"/>
          <p:cNvCxnSpPr/>
          <p:nvPr/>
        </p:nvCxnSpPr>
        <p:spPr>
          <a:xfrm>
            <a:off x="728345" y="333756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Retângulo 77"/>
          <p:cNvSpPr/>
          <p:nvPr/>
        </p:nvSpPr>
        <p:spPr>
          <a:xfrm flipH="1">
            <a:off x="1074420" y="321564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34" name="Conector Reto 37"/>
          <p:cNvCxnSpPr/>
          <p:nvPr/>
        </p:nvCxnSpPr>
        <p:spPr>
          <a:xfrm>
            <a:off x="537210" y="4142105"/>
            <a:ext cx="33718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728345" y="4144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9" name="Conector Reto 114"/>
          <p:cNvCxnSpPr/>
          <p:nvPr/>
        </p:nvCxnSpPr>
        <p:spPr>
          <a:xfrm flipH="1" flipV="1">
            <a:off x="706120" y="33299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0" name="Caixa de Texto 23"/>
          <p:cNvSpPr txBox="1"/>
          <p:nvPr/>
        </p:nvSpPr>
        <p:spPr>
          <a:xfrm>
            <a:off x="960120" y="27781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141" name="CaixaDeTexto 47"/>
          <p:cNvSpPr txBox="1"/>
          <p:nvPr/>
        </p:nvSpPr>
        <p:spPr>
          <a:xfrm>
            <a:off x="3981450" y="28695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3" name="CaixaDeTexto 47"/>
          <p:cNvSpPr txBox="1"/>
          <p:nvPr/>
        </p:nvSpPr>
        <p:spPr>
          <a:xfrm>
            <a:off x="4345940" y="3855720"/>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cxnSp>
        <p:nvCxnSpPr>
          <p:cNvPr id="149" name="Conector Reto 79"/>
          <p:cNvCxnSpPr/>
          <p:nvPr/>
        </p:nvCxnSpPr>
        <p:spPr>
          <a:xfrm rot="5400000" flipH="1" flipV="1">
            <a:off x="2574211" y="475890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2551430" y="20212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1" name="Conector Reto 42"/>
          <p:cNvCxnSpPr/>
          <p:nvPr/>
        </p:nvCxnSpPr>
        <p:spPr>
          <a:xfrm>
            <a:off x="2818130" y="51727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de Seta Reta 59"/>
          <p:cNvCxnSpPr/>
          <p:nvPr/>
        </p:nvCxnSpPr>
        <p:spPr>
          <a:xfrm rot="16200000">
            <a:off x="2819352" y="2820002"/>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16" name="Forma livre 15"/>
          <p:cNvSpPr/>
          <p:nvPr/>
        </p:nvSpPr>
        <p:spPr>
          <a:xfrm>
            <a:off x="2319655" y="2558415"/>
            <a:ext cx="1018540" cy="511175"/>
          </a:xfrm>
          <a:custGeom>
            <a:avLst/>
            <a:gdLst>
              <a:gd name="connisteX0" fmla="*/ 0 w 1018540"/>
              <a:gd name="connsiteY0" fmla="*/ 511458 h 511458"/>
              <a:gd name="connisteX1" fmla="*/ 371475 w 1018540"/>
              <a:gd name="connsiteY1" fmla="*/ 91088 h 511458"/>
              <a:gd name="connisteX2" fmla="*/ 598170 w 1018540"/>
              <a:gd name="connsiteY2" fmla="*/ 9808 h 511458"/>
              <a:gd name="connisteX3" fmla="*/ 791845 w 1018540"/>
              <a:gd name="connsiteY3" fmla="*/ 187608 h 511458"/>
              <a:gd name="connisteX4" fmla="*/ 1018540 w 1018540"/>
              <a:gd name="connsiteY4" fmla="*/ 511458 h 51145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18540" h="511459">
                <a:moveTo>
                  <a:pt x="0" y="511459"/>
                </a:moveTo>
                <a:cubicBezTo>
                  <a:pt x="69850" y="428909"/>
                  <a:pt x="252095" y="191419"/>
                  <a:pt x="371475" y="91089"/>
                </a:cubicBezTo>
                <a:cubicBezTo>
                  <a:pt x="490855" y="-9241"/>
                  <a:pt x="514350" y="-9241"/>
                  <a:pt x="598170" y="9809"/>
                </a:cubicBezTo>
                <a:cubicBezTo>
                  <a:pt x="681990" y="28859"/>
                  <a:pt x="708025" y="87279"/>
                  <a:pt x="791845" y="187609"/>
                </a:cubicBezTo>
                <a:cubicBezTo>
                  <a:pt x="875665" y="287939"/>
                  <a:pt x="977265" y="450499"/>
                  <a:pt x="1018540" y="511459"/>
                </a:cubicBezTo>
              </a:path>
            </a:pathLst>
          </a:custGeom>
          <a:noFill/>
          <a:ln>
            <a:solidFill>
              <a:schemeClr val="tx1"/>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CaixaDeTexto 47"/>
          <p:cNvSpPr txBox="1"/>
          <p:nvPr/>
        </p:nvSpPr>
        <p:spPr>
          <a:xfrm>
            <a:off x="1789430" y="28771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8" name="CaixaDeTexto 47"/>
          <p:cNvSpPr txBox="1"/>
          <p:nvPr/>
        </p:nvSpPr>
        <p:spPr>
          <a:xfrm>
            <a:off x="2637155" y="25387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9" name="Slide Number Placeholder 1"/>
          <p:cNvSpPr>
            <a:spLocks noGrp="1"/>
          </p:cNvSpPr>
          <p:nvPr/>
        </p:nvSpPr>
        <p:spPr>
          <a:xfrm>
            <a:off x="9075420" y="616902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14"/>
              <p:cNvSpPr txBox="1"/>
              <p:nvPr/>
            </p:nvSpPr>
            <p:spPr>
              <a:xfrm>
                <a:off x="7962265" y="1803400"/>
                <a:ext cx="2167890" cy="46037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7962265" y="1803400"/>
                <a:ext cx="2167890" cy="460375"/>
              </a:xfrm>
              <a:prstGeom prst="rect">
                <a:avLst/>
              </a:prstGeom>
              <a:blipFill rotWithShape="1">
                <a:blip r:embed="rId2"/>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DeTexto 14"/>
              <p:cNvSpPr txBox="1"/>
              <p:nvPr/>
            </p:nvSpPr>
            <p:spPr>
              <a:xfrm>
                <a:off x="7776845" y="2360295"/>
                <a:ext cx="3763010" cy="816610"/>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 name="CaixaDeTexto 14"/>
              <p:cNvSpPr txBox="1">
                <a:spLocks noRot="1" noChangeAspect="1" noMove="1" noResize="1" noEditPoints="1" noAdjustHandles="1" noChangeArrowheads="1" noChangeShapeType="1" noTextEdit="1"/>
              </p:cNvSpPr>
              <p:nvPr/>
            </p:nvSpPr>
            <p:spPr>
              <a:xfrm>
                <a:off x="7776845" y="2360295"/>
                <a:ext cx="3763010" cy="816610"/>
              </a:xfrm>
              <a:prstGeom prst="rect">
                <a:avLst/>
              </a:prstGeom>
              <a:blipFill rotWithShape="1">
                <a:blip r:embed="rId3"/>
                <a:stretch>
                  <a:fillRect/>
                </a:stretch>
              </a:blipFill>
              <a:ln w="38100">
                <a:noFill/>
              </a:ln>
            </p:spPr>
            <p:txBody>
              <a:bodyPr/>
              <a:lstStyle/>
              <a:p>
                <a:r>
                  <a:rPr lang="pt-BR" altLang="en-US">
                    <a:noFill/>
                  </a:rPr>
                  <a:t> </a:t>
                </a:r>
              </a:p>
            </p:txBody>
          </p:sp>
        </mc:Fallback>
      </mc:AlternateContent>
      <p:cxnSp>
        <p:nvCxnSpPr>
          <p:cNvPr id="6" name="Conector Reto 5"/>
          <p:cNvCxnSpPr/>
          <p:nvPr/>
        </p:nvCxnSpPr>
        <p:spPr>
          <a:xfrm>
            <a:off x="8091805" y="1803400"/>
            <a:ext cx="0" cy="140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 name="CaixaDeTexto 14"/>
              <p:cNvSpPr txBox="1"/>
              <p:nvPr/>
            </p:nvSpPr>
            <p:spPr>
              <a:xfrm>
                <a:off x="7227570" y="3373120"/>
                <a:ext cx="4324350" cy="83629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7" name="CaixaDeTexto 14"/>
              <p:cNvSpPr txBox="1">
                <a:spLocks noRot="1" noChangeAspect="1" noMove="1" noResize="1" noEditPoints="1" noAdjustHandles="1" noChangeArrowheads="1" noChangeShapeType="1" noTextEdit="1"/>
              </p:cNvSpPr>
              <p:nvPr/>
            </p:nvSpPr>
            <p:spPr>
              <a:xfrm>
                <a:off x="7227570" y="3373120"/>
                <a:ext cx="4324350" cy="836295"/>
              </a:xfrm>
              <a:prstGeom prst="rect">
                <a:avLst/>
              </a:prstGeom>
              <a:blipFill rotWithShape="1">
                <a:blip r:embed="rId4"/>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DeTexto 14"/>
              <p:cNvSpPr txBox="1"/>
              <p:nvPr/>
            </p:nvSpPr>
            <p:spPr>
              <a:xfrm>
                <a:off x="7352665" y="4295140"/>
                <a:ext cx="3763010" cy="83629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8" name="CaixaDeTexto 14"/>
              <p:cNvSpPr txBox="1">
                <a:spLocks noRot="1" noChangeAspect="1" noMove="1" noResize="1" noEditPoints="1" noAdjustHandles="1" noChangeArrowheads="1" noChangeShapeType="1" noTextEdit="1"/>
              </p:cNvSpPr>
              <p:nvPr/>
            </p:nvSpPr>
            <p:spPr>
              <a:xfrm>
                <a:off x="7352665" y="4295140"/>
                <a:ext cx="3763010" cy="836295"/>
              </a:xfrm>
              <a:prstGeom prst="rect">
                <a:avLst/>
              </a:prstGeom>
              <a:blipFill rotWithShape="1">
                <a:blip r:embed="rId5"/>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DeTexto 14"/>
              <p:cNvSpPr txBox="1"/>
              <p:nvPr/>
            </p:nvSpPr>
            <p:spPr>
              <a:xfrm>
                <a:off x="7289800" y="5318760"/>
                <a:ext cx="4199255" cy="838200"/>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𝑆𝑥</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9" name="CaixaDeTexto 14"/>
              <p:cNvSpPr txBox="1">
                <a:spLocks noRot="1" noChangeAspect="1" noMove="1" noResize="1" noEditPoints="1" noAdjustHandles="1" noChangeArrowheads="1" noChangeShapeType="1" noTextEdit="1"/>
              </p:cNvSpPr>
              <p:nvPr/>
            </p:nvSpPr>
            <p:spPr>
              <a:xfrm>
                <a:off x="7289800" y="5318760"/>
                <a:ext cx="4199255" cy="838200"/>
              </a:xfrm>
              <a:prstGeom prst="rect">
                <a:avLst/>
              </a:prstGeom>
              <a:blipFill rotWithShape="1">
                <a:blip r:embed="rId6"/>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5" name="CaixaDeTexto 14"/>
              <p:cNvSpPr txBox="1"/>
              <p:nvPr/>
            </p:nvSpPr>
            <p:spPr>
              <a:xfrm>
                <a:off x="1496695" y="5226050"/>
                <a:ext cx="5300980" cy="1402080"/>
              </a:xfrm>
              <a:prstGeom prst="rect">
                <a:avLst/>
              </a:prstGeom>
              <a:noFill/>
              <a:ln w="31750">
                <a:solidFill>
                  <a:srgbClr val="FFFF00"/>
                </a:solidFill>
              </a:ln>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GD</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é</a:t>
                </a:r>
                <a:endPar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endParaRPr>
              </a:p>
              <a:p>
                <a:pPr lvl="0" indent="0" algn="ctr" defTabSz="914400" fontAlgn="auto">
                  <a:spcBef>
                    <a:spcPts val="600"/>
                  </a:spcBef>
                  <a:spcAft>
                    <a:spcPts val="600"/>
                  </a:spcAft>
                  <a:buFont typeface="+mj-lt"/>
                  <a:buNone/>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𝑆𝑥</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baseline="30000">
                            <a:latin typeface="Cambria Math" panose="02040503050406030204" pitchFamily="18" charset="0"/>
                            <a:cs typeface="Cambria Math" panose="02040503050406030204" pitchFamily="18" charset="0"/>
                          </a:rPr>
                          <m:t>´</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𝑆𝑥</m:t>
                        </m:r>
                      </m:sub>
                    </m:sSub>
                    <m:r>
                      <a:rPr lang="en-US" altLang="pt-BR" sz="2800" i="1">
                        <a:latin typeface="Cambria Math" panose="02040503050406030204" pitchFamily="18" charset="0"/>
                        <a:cs typeface="Cambria Math" panose="02040503050406030204" pitchFamily="18" charset="0"/>
                      </a:rPr>
                      <m:t>)</m:t>
                    </m:r>
                  </m:oMath>
                </a14:m>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65" name="CaixaDeTexto 14"/>
              <p:cNvSpPr txBox="1">
                <a:spLocks noRot="1" noChangeAspect="1" noMove="1" noResize="1" noEditPoints="1" noAdjustHandles="1" noChangeArrowheads="1" noChangeShapeType="1" noTextEdit="1"/>
              </p:cNvSpPr>
              <p:nvPr/>
            </p:nvSpPr>
            <p:spPr>
              <a:xfrm>
                <a:off x="1496695" y="5226050"/>
                <a:ext cx="5300980" cy="1402080"/>
              </a:xfrm>
              <a:prstGeom prst="rect">
                <a:avLst/>
              </a:prstGeom>
              <a:blipFill rotWithShape="1">
                <a:blip r:embed="rId7"/>
                <a:stretch>
                  <a:fillRect l="-299" t="-1132" r="-299" b="-1132"/>
                </a:stretch>
              </a:blipFill>
              <a:ln w="31750">
                <a:solidFill>
                  <a:srgbClr val="FFFF00"/>
                </a:solidFill>
              </a:ln>
            </p:spPr>
            <p:txBody>
              <a:bodyPr/>
              <a:lstStyle/>
              <a:p>
                <a:r>
                  <a:rPr lang="pt-BR" altLang="en-US">
                    <a:noFill/>
                  </a:rPr>
                  <a:t> </a:t>
                </a:r>
              </a:p>
            </p:txBody>
          </p:sp>
        </mc:Fallback>
      </mc:AlternateContent>
      <p:sp>
        <p:nvSpPr>
          <p:cNvPr id="10" name="Retângulo 77"/>
          <p:cNvSpPr/>
          <p:nvPr/>
        </p:nvSpPr>
        <p:spPr>
          <a:xfrm rot="5400000" flipH="1">
            <a:off x="4031886" y="388859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625475" y="577215"/>
                <a:ext cx="11125835" cy="5956300"/>
              </a:xfrm>
              <a:prstGeom prst="rect">
                <a:avLst/>
              </a:prstGeom>
              <a:noFill/>
            </p:spPr>
            <p:txBody>
              <a:bodyPr wrap="square" rtlCol="0">
                <a:spAutoFit/>
              </a:bodyPr>
              <a:p>
                <a:pPr algn="ctr" fontAlgn="auto">
                  <a:spcAft>
                    <a:spcPts val="600"/>
                  </a:spcAft>
                </a:pPr>
                <a:r>
                  <a:rPr lang="pt-BR" sz="3600" b="1" dirty="0" smtClean="0">
                    <a:solidFill>
                      <a:srgbClr val="C00000"/>
                    </a:solidFill>
                    <a:latin typeface="Comic Sans MS" panose="030F0702030302020204" pitchFamily="66" charset="0"/>
                  </a:rPr>
                  <a:t>Resposta em frequência: Circuito Source Comum </a:t>
                </a:r>
                <a:endParaRPr lang="pt-BR" sz="36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8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8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lnSpc>
                    <a:spcPct val="110000"/>
                  </a:lnSpc>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nary>
                            <m:naryPr>
                              <m:chr m:val="∑"/>
                              <m:limLoc m:val="undOvr"/>
                              <m:subHide m:val="on"/>
                              <m:supHide m:val="on"/>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e>
                          </m:nary>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lnSpc>
                    <a:spcPct val="120000"/>
                  </a:lnSpc>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rPr>
                            <m:t>1</m:t>
                          </m:r>
                        </m:num>
                        <m:den>
                          <m: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m:t>𝐶</m:t>
                          </m:r>
                          <m: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𝐺𝑆</m:t>
                          </m:r>
                          <m:r>
                            <a:rPr lang="en-US" altLang="pt-BR" sz="2800" b="1" dirty="0" smtClean="0">
                              <a:solidFill>
                                <a:schemeClr val="tx1"/>
                              </a:solidFill>
                              <a:latin typeface="Comic Sans MS" panose="030F0702030302020204" pitchFamily="66" charset="0"/>
                              <a:ea typeface="MS Mincho" charset="0"/>
                              <a:cs typeface="Comic Sans MS" panose="030F0702030302020204" pitchFamily="66" charset="0"/>
                              <a:sym typeface="+mn-ea"/>
                            </a:rPr>
                            <m:t>’</m:t>
                          </m:r>
                          <m:r>
                            <a:rPr lang="en-US" altLang="pt-BR"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 </m:t>
                          </m:r>
                          <m: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m:t>𝑅</m:t>
                          </m:r>
                          <m: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𝑆</m:t>
                          </m:r>
                          <m:r>
                            <a:rPr lang="en-US" altLang="pt-BR"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𝐱</m:t>
                          </m:r>
                          <m:r>
                            <a:rPr lang="en-US" altLang="pt-BR" sz="2800" b="1" dirty="0" smtClean="0">
                              <a:solidFill>
                                <a:schemeClr val="tx1"/>
                              </a:solidFill>
                              <a:latin typeface="Comic Sans MS" panose="030F0702030302020204" pitchFamily="66" charset="0"/>
                              <a:ea typeface="MS Mincho" charset="0"/>
                              <a:cs typeface="Comic Sans MS" panose="030F0702030302020204" pitchFamily="66" charset="0"/>
                              <a:sym typeface="+mn-ea"/>
                            </a:rPr>
                            <m:t>+</m:t>
                          </m:r>
                          <m: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m:t>𝐶</m:t>
                          </m:r>
                          <m: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𝐷𝐵</m:t>
                          </m:r>
                          <m: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m:t>𝑅</m:t>
                          </m:r>
                          <m: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𝐿</m:t>
                          </m:r>
                          <m:r>
                            <a:rPr lang="en-US" altLang="pt-BR" sz="2800" b="1" dirty="0" smtClean="0">
                              <a:solidFill>
                                <a:schemeClr val="tx1"/>
                              </a:solidFill>
                              <a:latin typeface="Comic Sans MS" panose="030F0702030302020204" pitchFamily="66" charset="0"/>
                              <a:ea typeface="MS Mincho" charset="0"/>
                              <a:cs typeface="Comic Sans MS" panose="030F0702030302020204" pitchFamily="66" charset="0"/>
                              <a:sym typeface="+mn-ea"/>
                            </a:rPr>
                            <m:t>’ +</m:t>
                          </m:r>
                          <m: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m:t>𝐶</m:t>
                          </m:r>
                          <m: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𝐺𝐷</m:t>
                          </m:r>
                          <m:sSub>
                            <m:sSubPr>
                              <m:ctrlPr>
                                <a:rPr lang="en-US" altLang="pt-BR" sz="2800" i="1">
                                  <a:solidFill>
                                    <a:schemeClr val="tx1"/>
                                  </a:solidFill>
                                  <a:latin typeface="Cambria Math" panose="02040503050406030204" pitchFamily="18" charset="0"/>
                                  <a:cs typeface="Cambria Math" panose="02040503050406030204" pitchFamily="18" charset="0"/>
                                </a:rPr>
                              </m:ctrlPr>
                            </m:sSubPr>
                            <m:e>
                              <m:r>
                                <a:rPr lang="en-US" altLang="pt-BR" sz="2800" i="1">
                                  <a:solidFill>
                                    <a:schemeClr val="tx1"/>
                                  </a:solidFill>
                                  <a:latin typeface="Cambria Math" panose="02040503050406030204" pitchFamily="18" charset="0"/>
                                  <a:cs typeface="Cambria Math" panose="02040503050406030204" pitchFamily="18" charset="0"/>
                                </a:rPr>
                                <m:t>𝑅</m:t>
                              </m:r>
                            </m:e>
                            <m:sub>
                              <m:r>
                                <a:rPr lang="en-US" altLang="pt-BR" sz="2800" i="1">
                                  <a:solidFill>
                                    <a:schemeClr val="tx1"/>
                                  </a:solidFill>
                                  <a:latin typeface="Cambria Math" panose="02040503050406030204" pitchFamily="18" charset="0"/>
                                  <a:cs typeface="Cambria Math" panose="02040503050406030204" pitchFamily="18" charset="0"/>
                                </a:rPr>
                                <m:t>𝐿</m:t>
                              </m:r>
                            </m:sub>
                          </m:sSub>
                          <m:r>
                            <a:rPr lang="en-US" altLang="pt-BR" sz="2800" i="1">
                              <a:solidFill>
                                <a:schemeClr val="tx1"/>
                              </a:solidFill>
                              <a:latin typeface="Cambria Math" panose="02040503050406030204" pitchFamily="18" charset="0"/>
                              <a:cs typeface="Cambria Math" panose="02040503050406030204" pitchFamily="18" charset="0"/>
                            </a:rPr>
                            <m:t>’(</m:t>
                          </m:r>
                          <m:r>
                            <a:rPr lang="en-US" altLang="pt-BR" sz="2800" i="1">
                              <a:solidFill>
                                <a:schemeClr val="tx1"/>
                              </a:solidFill>
                              <a:latin typeface="Cambria Math" panose="02040503050406030204" pitchFamily="18" charset="0"/>
                              <a:cs typeface="Cambria Math" panose="02040503050406030204" pitchFamily="18" charset="0"/>
                            </a:rPr>
                            <m:t>1</m:t>
                          </m:r>
                          <m:r>
                            <a:rPr lang="en-US" altLang="pt-BR" sz="2800" i="1">
                              <a:solidFill>
                                <a:schemeClr val="tx1"/>
                              </a:solidFill>
                              <a:latin typeface="Cambria Math" panose="02040503050406030204" pitchFamily="18" charset="0"/>
                              <a:cs typeface="Cambria Math" panose="02040503050406030204" pitchFamily="18" charset="0"/>
                            </a:rPr>
                            <m:t>+</m:t>
                          </m:r>
                          <m:f>
                            <m:fPr>
                              <m:ctrlPr>
                                <a:rPr lang="en-US" altLang="pt-BR" sz="2800" i="1">
                                  <a:solidFill>
                                    <a:schemeClr val="tx1"/>
                                  </a:solidFill>
                                  <a:latin typeface="Cambria Math" panose="02040503050406030204" pitchFamily="18" charset="0"/>
                                  <a:cs typeface="Cambria Math" panose="02040503050406030204" pitchFamily="18" charset="0"/>
                                </a:rPr>
                              </m:ctrlPr>
                            </m:fPr>
                            <m:num>
                              <m:sSub>
                                <m:sSubPr>
                                  <m:ctrlPr>
                                    <a:rPr lang="en-US" altLang="pt-BR" sz="2800" i="1">
                                      <a:solidFill>
                                        <a:schemeClr val="tx1"/>
                                      </a:solidFill>
                                      <a:latin typeface="Cambria Math" panose="02040503050406030204" pitchFamily="18" charset="0"/>
                                      <a:cs typeface="Cambria Math" panose="02040503050406030204" pitchFamily="18" charset="0"/>
                                    </a:rPr>
                                  </m:ctrlPr>
                                </m:sSubPr>
                                <m:e>
                                  <m:r>
                                    <a:rPr lang="en-US" altLang="pt-BR" sz="2800" i="1">
                                      <a:solidFill>
                                        <a:schemeClr val="tx1"/>
                                      </a:solidFill>
                                      <a:latin typeface="Cambria Math" panose="02040503050406030204" pitchFamily="18" charset="0"/>
                                      <a:cs typeface="Cambria Math" panose="02040503050406030204" pitchFamily="18" charset="0"/>
                                    </a:rPr>
                                    <m:t>𝑅</m:t>
                                  </m:r>
                                </m:e>
                                <m:sub>
                                  <m:r>
                                    <a:rPr lang="en-US" altLang="pt-BR" sz="2800" i="1">
                                      <a:solidFill>
                                        <a:schemeClr val="tx1"/>
                                      </a:solidFill>
                                      <a:latin typeface="Cambria Math" panose="02040503050406030204" pitchFamily="18" charset="0"/>
                                      <a:cs typeface="Cambria Math" panose="02040503050406030204" pitchFamily="18" charset="0"/>
                                    </a:rPr>
                                    <m:t>𝑆𝑥</m:t>
                                  </m:r>
                                </m:sub>
                              </m:sSub>
                            </m:num>
                            <m:den>
                              <m:sSub>
                                <m:sSubPr>
                                  <m:ctrlPr>
                                    <a:rPr lang="en-US" altLang="pt-BR" sz="2800" i="1">
                                      <a:solidFill>
                                        <a:schemeClr val="tx1"/>
                                      </a:solidFill>
                                      <a:latin typeface="Cambria Math" panose="02040503050406030204" pitchFamily="18" charset="0"/>
                                      <a:cs typeface="Cambria Math" panose="02040503050406030204" pitchFamily="18" charset="0"/>
                                    </a:rPr>
                                  </m:ctrlPr>
                                </m:sSubPr>
                                <m:e>
                                  <m:r>
                                    <a:rPr lang="en-US" altLang="pt-BR" sz="2800" i="1">
                                      <a:solidFill>
                                        <a:schemeClr val="tx1"/>
                                      </a:solidFill>
                                      <a:latin typeface="Cambria Math" panose="02040503050406030204" pitchFamily="18" charset="0"/>
                                      <a:cs typeface="Cambria Math" panose="02040503050406030204" pitchFamily="18" charset="0"/>
                                    </a:rPr>
                                    <m:t>𝑅</m:t>
                                  </m:r>
                                </m:e>
                                <m:sub>
                                  <m:r>
                                    <a:rPr lang="en-US" altLang="pt-BR" sz="2800" i="1">
                                      <a:solidFill>
                                        <a:schemeClr val="tx1"/>
                                      </a:solidFill>
                                      <a:latin typeface="Cambria Math" panose="02040503050406030204" pitchFamily="18" charset="0"/>
                                      <a:cs typeface="Cambria Math" panose="02040503050406030204" pitchFamily="18" charset="0"/>
                                    </a:rPr>
                                    <m:t>𝐿</m:t>
                                  </m:r>
                                </m:sub>
                              </m:sSub>
                              <m:r>
                                <a:rPr lang="en-US" altLang="pt-BR" sz="2800" i="1">
                                  <a:solidFill>
                                    <a:schemeClr val="tx1"/>
                                  </a:solidFill>
                                  <a:latin typeface="Cambria Math" panose="02040503050406030204" pitchFamily="18" charset="0"/>
                                  <a:cs typeface="Cambria Math" panose="02040503050406030204" pitchFamily="18" charset="0"/>
                                </a:rPr>
                                <m:t>’</m:t>
                              </m:r>
                            </m:den>
                          </m:f>
                          <m:sSub>
                            <m:sSubPr>
                              <m:ctrlPr>
                                <a:rPr lang="en-US" altLang="pt-BR" sz="2800" i="1">
                                  <a:solidFill>
                                    <a:schemeClr val="tx1"/>
                                  </a:solidFill>
                                  <a:latin typeface="Cambria Math" panose="02040503050406030204" pitchFamily="18" charset="0"/>
                                  <a:cs typeface="Cambria Math" panose="02040503050406030204" pitchFamily="18" charset="0"/>
                                </a:rPr>
                              </m:ctrlPr>
                            </m:sSubPr>
                            <m:e>
                              <m:r>
                                <a:rPr lang="en-US" altLang="pt-BR" sz="2800" i="1">
                                  <a:solidFill>
                                    <a:schemeClr val="tx1"/>
                                  </a:solidFill>
                                  <a:latin typeface="Cambria Math" panose="02040503050406030204" pitchFamily="18" charset="0"/>
                                  <a:cs typeface="Cambria Math" panose="02040503050406030204" pitchFamily="18" charset="0"/>
                                </a:rPr>
                                <m:t>+</m:t>
                              </m:r>
                              <m:r>
                                <a:rPr lang="en-US" altLang="pt-BR" sz="2800" i="1">
                                  <a:solidFill>
                                    <a:schemeClr val="tx1"/>
                                  </a:solidFill>
                                  <a:latin typeface="Cambria Math" panose="02040503050406030204" pitchFamily="18" charset="0"/>
                                  <a:cs typeface="Cambria Math" panose="02040503050406030204" pitchFamily="18" charset="0"/>
                                </a:rPr>
                                <m:t>𝑔</m:t>
                              </m:r>
                            </m:e>
                            <m:sub>
                              <m:r>
                                <a:rPr lang="en-US" altLang="pt-BR" sz="2800" i="1">
                                  <a:solidFill>
                                    <a:schemeClr val="tx1"/>
                                  </a:solidFill>
                                  <a:latin typeface="Cambria Math" panose="02040503050406030204" pitchFamily="18" charset="0"/>
                                  <a:cs typeface="Cambria Math" panose="02040503050406030204" pitchFamily="18" charset="0"/>
                                </a:rPr>
                                <m:t>𝑚</m:t>
                              </m:r>
                            </m:sub>
                          </m:sSub>
                          <m:sSub>
                            <m:sSubPr>
                              <m:ctrlPr>
                                <a:rPr lang="en-US" altLang="pt-BR" sz="2800" i="1">
                                  <a:solidFill>
                                    <a:schemeClr val="tx1"/>
                                  </a:solidFill>
                                  <a:latin typeface="Cambria Math" panose="02040503050406030204" pitchFamily="18" charset="0"/>
                                  <a:cs typeface="Cambria Math" panose="02040503050406030204" pitchFamily="18" charset="0"/>
                                </a:rPr>
                              </m:ctrlPr>
                            </m:sSubPr>
                            <m:e>
                              <m:r>
                                <a:rPr lang="en-US" altLang="pt-BR" sz="2800" i="1">
                                  <a:solidFill>
                                    <a:schemeClr val="tx1"/>
                                  </a:solidFill>
                                  <a:latin typeface="Cambria Math" panose="02040503050406030204" pitchFamily="18" charset="0"/>
                                  <a:cs typeface="Cambria Math" panose="02040503050406030204" pitchFamily="18" charset="0"/>
                                </a:rPr>
                                <m:t>𝑅</m:t>
                              </m:r>
                            </m:e>
                            <m:sub>
                              <m:r>
                                <a:rPr lang="en-US" altLang="pt-BR" sz="2800" i="1">
                                  <a:solidFill>
                                    <a:schemeClr val="tx1"/>
                                  </a:solidFill>
                                  <a:latin typeface="Cambria Math" panose="02040503050406030204" pitchFamily="18" charset="0"/>
                                  <a:cs typeface="Cambria Math" panose="02040503050406030204" pitchFamily="18" charset="0"/>
                                </a:rPr>
                                <m:t>𝑆𝑥</m:t>
                              </m:r>
                            </m:sub>
                          </m:sSub>
                          <m:r>
                            <a:rPr lang="en-US" altLang="pt-BR" sz="2800" i="1">
                              <a:solidFill>
                                <a:schemeClr val="tx1"/>
                              </a:solidFill>
                              <a:latin typeface="Cambria Math" panose="02040503050406030204" pitchFamily="18" charset="0"/>
                              <a:cs typeface="Cambria Math" panose="02040503050406030204" pitchFamily="18" charset="0"/>
                            </a:rPr>
                            <m:t>)</m:t>
                          </m:r>
                          <m: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m:t> </m:t>
                          </m:r>
                          <m: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m:t> </m:t>
                          </m:r>
                        </m:den>
                      </m:f>
                    </m:oMath>
                  </m:oMathPara>
                </a14:m>
                <a:endParaRPr lang="en-US" altLang="pt-BR" sz="2400" b="0" i="1"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Este resultado igual ao resultado obtido no caso anterior</a:t>
                </a:r>
                <a:endParaRPr lang="en-US" altLang="pt-BR" sz="2800" b="1">
                  <a:latin typeface="Comic Sans MS" panose="030F0702030302020204" pitchFamily="66" charset="0"/>
                  <a:cs typeface="Comic Sans MS" panose="030F0702030302020204" pitchFamily="66" charset="0"/>
                </a:endParaRPr>
              </a:p>
              <a:p>
                <a:pPr lvl="0" indent="0" algn="ctr" defTabSz="914400" fontAlgn="auto">
                  <a:lnSpc>
                    <a:spcPct val="120000"/>
                  </a:lnSpc>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𝑆𝑥</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𝐷𝐵</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𝑆𝑥</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 </m:t>
                          </m:r>
                        </m:den>
                      </m:f>
                    </m:oMath>
                  </m:oMathPara>
                </a14:m>
                <a:endParaRPr lang="en-US" altLang="pt-BR" sz="2800" b="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625475" y="577215"/>
                <a:ext cx="11125835" cy="595630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533400" y="836930"/>
            <a:ext cx="11125835" cy="5339080"/>
          </a:xfrm>
          <a:prstGeom prst="rect">
            <a:avLst/>
          </a:prstGeom>
          <a:noFill/>
        </p:spPr>
        <p:txBody>
          <a:bodyPr wrap="square" rtlCol="0">
            <a:spAutoFit/>
          </a:bodyPr>
          <a:p>
            <a:pPr algn="ctr" fontAlgn="auto">
              <a:spcAft>
                <a:spcPts val="600"/>
              </a:spcAft>
            </a:pPr>
            <a:r>
              <a:rPr lang="pt-BR" sz="3600" b="1" dirty="0" smtClean="0">
                <a:solidFill>
                  <a:srgbClr val="C00000"/>
                </a:solidFill>
                <a:latin typeface="Comic Sans MS" panose="030F0702030302020204" pitchFamily="66" charset="0"/>
              </a:rPr>
              <a:t>Resposta em frequência: Circuito Source Comum </a:t>
            </a:r>
            <a:endParaRPr lang="pt-BR" sz="36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8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Na analise de frequências altas vimos que se tentarmos resolver pela forca bruta não obteremos uma solução apropriada para o polo dominante. Foram propostos três metodos alternativos para determinar o polo dominante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aplicar o teorema Miller com aproximação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aproximar o polinômio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aplicar expressão de aproximação das raízes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Com estes metodos obtivemos os seguintes resultados: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3400" y="591820"/>
                <a:ext cx="11125835" cy="558800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1. aplicar o teo. Miller com aproximação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ctr" defTabSz="914400" fontAlgn="auto">
                  <a:spcAft>
                    <a:spcPts val="600"/>
                  </a:spcAft>
                  <a:buFont typeface="+mj-lt"/>
                  <a:buNone/>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𝑆𝑥</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den>
                    </m:f>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r>
                          <a:rPr lang="en-US" altLang="pt-BR" sz="2800" i="1" baseline="30000">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𝐷𝐵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dirty="0">
                            <a:latin typeface="Cambria Math" panose="02040503050406030204" pitchFamily="18" charset="0"/>
                            <a:cs typeface="Cambria Math" panose="02040503050406030204" pitchFamily="18" charset="0"/>
                          </a:rPr>
                          <m:t>’</m:t>
                        </m:r>
                        <m:r>
                          <a:rPr lang="pt-BR" altLang="en-US" sz="2800" baseline="30000"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den>
                    </m:f>
                  </m:oMath>
                </a14:m>
                <a:endParaRPr lang="en-US" altLang="pt-BR" sz="2400" i="1">
                  <a:latin typeface="Cambria Math" panose="02040503050406030204" pitchFamily="18" charset="0"/>
                  <a:cs typeface="Cambria Math" panose="02040503050406030204" pitchFamily="18" charset="0"/>
                </a:endParaRPr>
              </a:p>
              <a:p>
                <a:pPr lvl="0" indent="0" algn="l" defTabSz="914400" fontAlgn="auto">
                  <a:spcAft>
                    <a:spcPts val="600"/>
                  </a:spcAft>
                  <a:buFont typeface="+mj-lt"/>
                  <a:buNone/>
                </a:pPr>
                <a:r>
                  <a:rPr lang="pt-BR" altLang="en-US" sz="2400" b="1">
                    <a:latin typeface="Comic Sans MS" panose="030F0702030302020204" pitchFamily="66" charset="0"/>
                    <a:cs typeface="Comic Sans MS" panose="030F0702030302020204" pitchFamily="66" charset="0"/>
                  </a:rPr>
                  <a:t>não é deixado explicito qual é o polo dominante</a:t>
                </a:r>
                <a:endParaRPr lang="pt-BR" altLang="en-US" sz="2400" b="1">
                  <a:latin typeface="Comic Sans MS" panose="030F0702030302020204" pitchFamily="66" charset="0"/>
                  <a:cs typeface="Comic Sans MS" panose="030F0702030302020204" pitchFamily="66" charset="0"/>
                </a:endParaRPr>
              </a:p>
              <a:p>
                <a:pPr lvl="0" indent="0" algn="l" defTabSz="914400" fontAlgn="auto">
                  <a:spcAft>
                    <a:spcPts val="600"/>
                  </a:spcAft>
                  <a:buFont typeface="+mj-lt"/>
                  <a:buNone/>
                </a:pPr>
                <a:endParaRPr lang="pt-BR" altLang="en-US" sz="2400" b="1">
                  <a:latin typeface="Comic Sans MS" panose="030F0702030302020204" pitchFamily="66" charset="0"/>
                  <a:cs typeface="Comic Sans MS" panose="030F0702030302020204" pitchFamily="66" charset="0"/>
                </a:endParaRPr>
              </a:p>
              <a:p>
                <a:pPr marL="457200" lvl="0" indent="-457200" algn="l" defTabSz="914400" fontAlgn="auto">
                  <a:spcAft>
                    <a:spcPts val="600"/>
                  </a:spcAft>
                  <a:buFont typeface="+mj-lt"/>
                  <a:buAutoNum type="arabicPeriod" startAt="2"/>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aproximar o polinômio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polo dominantes</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𝑆𝑥</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𝐷𝐵</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𝑆𝑥</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 </m:t>
                        </m:r>
                      </m:den>
                    </m:f>
                  </m:oMath>
                </a14:m>
                <a:endParaRPr lang="pt-BR" altLang="en-US" sz="2400" b="1" i="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Observe que para utilizar este metodo foi necessário antes resolver o circuito e achar a expressão do ganho (trabalhoso)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3400" y="591820"/>
                <a:ext cx="11125835" cy="558800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2765" y="817880"/>
                <a:ext cx="11125835" cy="522224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startAt="3"/>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aplicar expressão de aproximação das raízes</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latin typeface="Comic Sans MS" panose="030F0702030302020204" pitchFamily="66" charset="0"/>
                    <a:cs typeface="Comic Sans MS" panose="030F0702030302020204" pitchFamily="66" charset="0"/>
                    <a:sym typeface="+mn-ea"/>
                  </a:rPr>
                  <a:t>polo dominantes:</a:t>
                </a:r>
                <a:r>
                  <a:rPr lang="pt-BR" altLang="en-US" sz="3200" b="1" dirty="0" smtClean="0">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𝜔</m:t>
                        </m:r>
                      </m:e>
                      <m:sub>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𝑆𝑥</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𝐺𝐷</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𝐿</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𝐺𝐷</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𝐷𝐵</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𝐿</m:t>
                                </m:r>
                              </m:sub>
                            </m:sSub>
                            <m:r>
                              <a:rPr lang="en-US" altLang="pt-BR" sz="3200" i="1">
                                <a:latin typeface="Cambria Math" panose="02040503050406030204" pitchFamily="18" charset="0"/>
                                <a:cs typeface="Cambria Math" panose="02040503050406030204" pitchFamily="18" charset="0"/>
                              </a:rPr>
                              <m:t>’</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𝑆𝑥</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MS Mincho" charset="0"/>
                            <a:cs typeface="Cambria Math" panose="02040503050406030204" pitchFamily="18" charset="0"/>
                          </a:rPr>
                          <m:t> </m:t>
                        </m:r>
                      </m:den>
                    </m:f>
                  </m:oMath>
                </a14:m>
                <a:endParaRPr lang="pt-BR" altLang="en-US" sz="2400" b="1" dirty="0" smtClean="0">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Aqui não se consegue determinar o segundo polo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ctr" defTabSz="914400" fontAlgn="auto">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Quando usar os metodos simplificados?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Quando não conseguimos resolver o sistema da forma exata. Os metodos simplificados sempre podem trazer erros.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O metodo de Miller é, normalmente, mais simples de aplicar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2765" y="817880"/>
                <a:ext cx="11125835" cy="52222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533400" y="836930"/>
            <a:ext cx="11125835" cy="52463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a:t>
            </a:r>
            <a:endParaRPr lang="pt-BR" sz="3200" b="1" dirty="0" smtClean="0">
              <a:solidFill>
                <a:srgbClr val="C00000"/>
              </a:solidFill>
              <a:latin typeface="Comic Sans MS" panose="030F0702030302020204" pitchFamily="66" charset="0"/>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Vimos como fazer a analise em frequência em circuito particular, um amplificador source comum. Para qualquer outro circuito, a analise será semelhante, podendo ser feita por regiões (frequências baixas, médias ou altas). Em quais regiões faremos a analise, depende do nosso interesse no circuito.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Veremos a analise para os diversos blocos que já investigamos. Em cada caso aplicaremos alguns passos para simplificar.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Mas antes disso, vamos apresentar também uma método simplificado para determinar o polo dominante para baixas frequências, analogo ao método 3 aplicado. Da mesma forma que na função de transferencia para frequências altas vista, podemos tamém encontrar uma função de transferencia em frequências baixas bem complicada.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3400" y="868680"/>
                <a:ext cx="11125835" cy="516509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Baixas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𝐿</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num>
                        <m:den>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oMath>
                  </m:oMathPara>
                </a14:m>
                <a:endParaRPr lang="pt-BR"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pt-BR" sz="2400">
                    <a:latin typeface="Comic Sans MS" panose="030F0702030302020204" pitchFamily="66" charset="0"/>
                    <a:ea typeface="Cambria Math" panose="02040503050406030204" pitchFamily="18" charset="0"/>
                    <a:cs typeface="Comic Sans MS" panose="030F0702030302020204" pitchFamily="66" charset="0"/>
                  </a:rPr>
                  <a:t>(veja que antes usamos </a:t>
                </a: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den>
                    </m:f>
                  </m:oMath>
                </a14:m>
                <a:r>
                  <a:rPr lang="pt-BR" altLang="en-US" sz="2400" smtClean="0">
                    <a:latin typeface="Cambria Math" panose="02040503050406030204" pitchFamily="18" charset="0"/>
                    <a:ea typeface="Cambria Math" panose="02040503050406030204" pitchFamily="18" charset="0"/>
                    <a:cs typeface="Cambria Math" panose="02040503050406030204" pitchFamily="18" charset="0"/>
                  </a:rPr>
                  <a:t>)</a:t>
                </a:r>
                <a:endParaRPr lang="pt-BR" altLang="en-US" sz="2400"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sym typeface="+mn-ea"/>
                  </a:rPr>
                  <a:t>Da </a:t>
                </a:r>
                <a:r>
                  <a:rPr lang="pt-BR" altLang="en-US" sz="2400" b="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mn-ea"/>
                  </a:rPr>
                  <a:t>Teoria de Algebra</a:t>
                </a: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sym typeface="+mn-ea"/>
                  </a:rPr>
                  <a:t>, pode-se mostrar que </a:t>
                </a: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a:latin typeface="Cambria Math" panose="02040503050406030204" pitchFamily="18" charset="0"/>
                    <a:cs typeface="Cambria Math" panose="02040503050406030204" pitchFamily="18" charset="0"/>
                    <a:sym typeface="+mn-ea"/>
                  </a:rPr>
                  <a:t> onde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 ...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𝑛</m:t>
                        </m:r>
                      </m:sub>
                    </m:sSub>
                  </m:oMath>
                </a14:m>
                <a:r>
                  <a:rPr lang="pt-BR" altLang="en-US" sz="2400" b="1" dirty="0" smtClean="0">
                    <a:latin typeface="Comic Sans MS" panose="030F0702030302020204" pitchFamily="66" charset="0"/>
                    <a:ea typeface="MS Mincho" charset="0"/>
                    <a:cs typeface="Comic Sans MS" panose="030F0702030302020204" pitchFamily="66" charset="0"/>
                    <a:sym typeface="+mn-ea"/>
                  </a:rPr>
                  <a:t> são os polos.</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3400" y="868680"/>
                <a:ext cx="11125835" cy="51650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Rectangle 6">
            <a:hlinkClick r:id=""/>
          </p:cNvPr>
          <p:cNvSpPr>
            <a:spLocks noChangeArrowheads="1"/>
          </p:cNvSpPr>
          <p:nvPr/>
        </p:nvSpPr>
        <p:spPr bwMode="auto">
          <a:xfrm>
            <a:off x="1857375" y="411163"/>
            <a:ext cx="8477250" cy="461963"/>
          </a:xfrm>
          <a:prstGeom prst="rect">
            <a:avLst/>
          </a:prstGeom>
          <a:noFill/>
          <a:ln w="25400">
            <a:solidFill>
              <a:srgbClr val="FF3300"/>
            </a:solidFill>
            <a:miter lim="800000"/>
          </a:ln>
          <a:effectLst/>
        </p:spPr>
        <p:txBody>
          <a:bodyPr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2400" b="1" i="0" u="none" strike="noStrike" kern="1200" cap="none" spc="0" normalizeH="0" baseline="0" noProof="0" dirty="0">
                <a:ln>
                  <a:noFill/>
                </a:ln>
                <a:solidFill>
                  <a:schemeClr val="tx1"/>
                </a:solidFill>
                <a:effectLst>
                  <a:outerShdw blurRad="38100" dist="38100" dir="2700000" algn="tl">
                    <a:srgbClr val="000000">
                      <a:alpha val="43137"/>
                    </a:srgbClr>
                  </a:outerShdw>
                </a:effectLst>
                <a:uLnTx/>
                <a:uFillTx/>
                <a:latin typeface="Comic Sans MS" panose="030F0702030302020204" pitchFamily="66" charset="0"/>
                <a:ea typeface="+mn-ea"/>
                <a:cs typeface="+mn-cs"/>
              </a:rPr>
              <a:t>Evolução das Tecnologias de Construção</a:t>
            </a:r>
            <a:endParaRPr kumimoji="0" lang="pt-BR" sz="2400" b="1" i="0" u="none" strike="noStrike" kern="1200" cap="none" spc="0" normalizeH="0" baseline="0" noProof="0" dirty="0">
              <a:ln>
                <a:noFill/>
              </a:ln>
              <a:solidFill>
                <a:schemeClr val="tx1"/>
              </a:solidFill>
              <a:effectLst>
                <a:outerShdw blurRad="38100" dist="38100" dir="2700000" algn="tl">
                  <a:srgbClr val="000000">
                    <a:alpha val="43137"/>
                  </a:srgbClr>
                </a:outerShdw>
              </a:effectLst>
              <a:uLnTx/>
              <a:uFillTx/>
              <a:latin typeface="Comic Sans MS" panose="030F0702030302020204" pitchFamily="66" charset="0"/>
              <a:ea typeface="+mn-ea"/>
              <a:cs typeface="+mn-cs"/>
            </a:endParaRPr>
          </a:p>
        </p:txBody>
      </p:sp>
      <p:sp>
        <p:nvSpPr>
          <p:cNvPr id="6" name="Text Box 7"/>
          <p:cNvSpPr txBox="1">
            <a:spLocks noChangeArrowheads="1"/>
          </p:cNvSpPr>
          <p:nvPr/>
        </p:nvSpPr>
        <p:spPr bwMode="auto">
          <a:xfrm>
            <a:off x="2098358" y="4043363"/>
            <a:ext cx="2833688" cy="400050"/>
          </a:xfrm>
          <a:prstGeom prst="rect">
            <a:avLst/>
          </a:prstGeom>
          <a:solidFill>
            <a:srgbClr val="FFFF99"/>
          </a:solidFill>
          <a:ln w="19050" algn="ctr">
            <a:solidFill>
              <a:srgbClr val="000082"/>
            </a:solidFill>
            <a:miter lim="800000"/>
          </a:ln>
          <a:effectLst/>
        </p:spPr>
        <p:txBody>
          <a:bodyPr>
            <a:spAutoFit/>
          </a:bodyPr>
          <a:lstStyle/>
          <a:p>
            <a:pPr marR="0" defTabSz="914400">
              <a:spcBef>
                <a:spcPct val="50000"/>
              </a:spcBef>
              <a:buClrTx/>
              <a:buSzTx/>
              <a:buFontTx/>
              <a:buNone/>
              <a:defRPr/>
            </a:pP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Processo planar</a:t>
            </a:r>
            <a:endParaRPr kumimoji="0" lang="en-US"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endParaRPr>
          </a:p>
        </p:txBody>
      </p:sp>
      <p:pic>
        <p:nvPicPr>
          <p:cNvPr id="14342" name="Picture 2"/>
          <p:cNvPicPr>
            <a:picLocks noChangeAspect="1"/>
          </p:cNvPicPr>
          <p:nvPr/>
        </p:nvPicPr>
        <p:blipFill>
          <a:blip r:embed="rId1"/>
          <a:srcRect l="59061" t="22993" b="22447"/>
          <a:stretch>
            <a:fillRect/>
          </a:stretch>
        </p:blipFill>
        <p:spPr>
          <a:xfrm>
            <a:off x="8439785" y="2814320"/>
            <a:ext cx="3029585" cy="2682875"/>
          </a:xfrm>
          <a:prstGeom prst="rect">
            <a:avLst/>
          </a:prstGeom>
          <a:noFill/>
          <a:ln w="19050">
            <a:noFill/>
          </a:ln>
        </p:spPr>
      </p:pic>
      <p:sp>
        <p:nvSpPr>
          <p:cNvPr id="8" name="Text Box 7"/>
          <p:cNvSpPr txBox="1">
            <a:spLocks noChangeArrowheads="1"/>
          </p:cNvSpPr>
          <p:nvPr/>
        </p:nvSpPr>
        <p:spPr bwMode="auto">
          <a:xfrm>
            <a:off x="7583488" y="5648008"/>
            <a:ext cx="3503613" cy="708025"/>
          </a:xfrm>
          <a:prstGeom prst="rect">
            <a:avLst/>
          </a:prstGeom>
          <a:solidFill>
            <a:srgbClr val="FFFF99"/>
          </a:solidFill>
          <a:ln w="19050" algn="ctr">
            <a:solidFill>
              <a:srgbClr val="000082"/>
            </a:solidFill>
            <a:miter lim="800000"/>
          </a:ln>
          <a:effectLst/>
        </p:spPr>
        <p:txBody>
          <a:bodyPr>
            <a:spAutoFit/>
          </a:bodyPr>
          <a:lstStyle/>
          <a:p>
            <a:pPr marR="0" defTabSz="914400">
              <a:spcBef>
                <a:spcPct val="50000"/>
              </a:spcBef>
              <a:buClrTx/>
              <a:buSzTx/>
              <a:buFontTx/>
              <a:buNone/>
              <a:defRPr/>
            </a:pP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Processo Tridimensional (</a:t>
            </a:r>
            <a:r>
              <a:rPr kumimoji="0" lang="pt-BR" sz="2000" b="1" kern="1200" cap="none" spc="0" normalizeH="0" baseline="0" noProof="0" dirty="0" err="1">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FinFET</a:t>
            </a: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 </a:t>
            </a:r>
            <a:r>
              <a:rPr kumimoji="0" lang="pt-BR" sz="2000" b="1" kern="1200" cap="none" spc="0" normalizeH="0" baseline="0" noProof="0" dirty="0" err="1">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or</a:t>
            </a: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 Double Gate)</a:t>
            </a:r>
            <a:endParaRPr kumimoji="0" lang="en-US"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endParaRPr>
          </a:p>
        </p:txBody>
      </p:sp>
      <p:grpSp>
        <p:nvGrpSpPr>
          <p:cNvPr id="14344" name="Grupo 11"/>
          <p:cNvGrpSpPr/>
          <p:nvPr/>
        </p:nvGrpSpPr>
        <p:grpSpPr>
          <a:xfrm>
            <a:off x="746125" y="1501775"/>
            <a:ext cx="7148830" cy="2203450"/>
            <a:chOff x="1460673" y="1075164"/>
            <a:chExt cx="6510403" cy="1726773"/>
          </a:xfrm>
        </p:grpSpPr>
        <p:pic>
          <p:nvPicPr>
            <p:cNvPr id="14345" name="Imagem 4"/>
            <p:cNvPicPr>
              <a:picLocks noChangeAspect="1"/>
            </p:cNvPicPr>
            <p:nvPr/>
          </p:nvPicPr>
          <p:blipFill>
            <a:blip r:embed="rId2"/>
            <a:stretch>
              <a:fillRect/>
            </a:stretch>
          </p:blipFill>
          <p:spPr>
            <a:xfrm>
              <a:off x="1460673" y="1075164"/>
              <a:ext cx="6510403" cy="1726773"/>
            </a:xfrm>
            <a:prstGeom prst="rect">
              <a:avLst/>
            </a:prstGeom>
            <a:noFill/>
            <a:ln w="9525">
              <a:noFill/>
            </a:ln>
          </p:spPr>
        </p:pic>
        <p:sp>
          <p:nvSpPr>
            <p:cNvPr id="14346" name="Retângulo de cantos arredondados 9"/>
            <p:cNvSpPr/>
            <p:nvPr/>
          </p:nvSpPr>
          <p:spPr>
            <a:xfrm>
              <a:off x="1562100" y="1540398"/>
              <a:ext cx="1381125" cy="383651"/>
            </a:xfrm>
            <a:prstGeom prst="roundRect">
              <a:avLst>
                <a:gd name="adj" fmla="val 16667"/>
              </a:avLst>
            </a:prstGeom>
            <a:solidFill>
              <a:srgbClr val="FF0000">
                <a:alpha val="32156"/>
              </a:srgbClr>
            </a:solidFill>
            <a:ln w="19050" cap="flat" cmpd="sng">
              <a:solidFill>
                <a:srgbClr val="000000"/>
              </a:solidFill>
              <a:prstDash val="solid"/>
              <a:headEnd type="none" w="med" len="med"/>
              <a:tailEnd type="none" w="med" len="med"/>
            </a:ln>
          </p:spPr>
          <p:txBody>
            <a:bodyPr/>
            <a:lstStyle/>
            <a:p>
              <a:endParaRPr lang="pt-BR" altLang="pt-BR" dirty="0">
                <a:latin typeface="Arial" panose="020B0604020202020204" pitchFamily="34" charset="0"/>
              </a:endParaRPr>
            </a:p>
          </p:txBody>
        </p:sp>
        <p:sp>
          <p:nvSpPr>
            <p:cNvPr id="14347" name="CaixaDeTexto 10"/>
            <p:cNvSpPr txBox="1"/>
            <p:nvPr/>
          </p:nvSpPr>
          <p:spPr>
            <a:xfrm>
              <a:off x="2117849" y="1661551"/>
              <a:ext cx="260008" cy="204028"/>
            </a:xfrm>
            <a:prstGeom prst="rect">
              <a:avLst/>
            </a:prstGeom>
            <a:noFill/>
            <a:ln w="9525">
              <a:noFill/>
            </a:ln>
          </p:spPr>
          <p:txBody>
            <a:bodyPr wrap="square">
              <a:spAutoFit/>
            </a:bodyPr>
            <a:lstStyle/>
            <a:p>
              <a:r>
                <a:rPr lang="pt-BR" altLang="pt-BR" sz="1100" b="1" i="1" dirty="0">
                  <a:latin typeface="Comic Sans MS" panose="030F0702030302020204" pitchFamily="66" charset="0"/>
                </a:rPr>
                <a:t>p</a:t>
              </a:r>
              <a:endParaRPr lang="pt-BR" altLang="pt-BR" sz="1100" b="1" i="1" dirty="0">
                <a:latin typeface="Comic Sans MS" panose="030F0702030302020204" pitchFamily="66"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500" fill="hold"/>
                                        <p:tgtEl>
                                          <p:spTgt spid="8"/>
                                        </p:tgtEl>
                                        <p:attrNameLst>
                                          <p:attrName>ppt_x</p:attrName>
                                        </p:attrNameLst>
                                      </p:cBhvr>
                                      <p:tavLst>
                                        <p:tav tm="0">
                                          <p:val>
                                            <p:strVal val="#ppt_x"/>
                                          </p:val>
                                        </p:tav>
                                        <p:tav tm="100000">
                                          <p:val>
                                            <p:strVal val="#ppt_x"/>
                                          </p:val>
                                        </p:tav>
                                      </p:tavLst>
                                    </p:anim>
                                    <p:anim calcmode="lin" valueType="num">
                                      <p:cBhvr additive="base">
                                        <p:cTn id="1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ldLvl="0" animBg="1"/>
      <p:bldP spid="8" grpId="0" bldLvl="0" animBg="1"/>
    </p:bldLst>
  </p:timing>
</p:sld>
</file>

<file path=ppt/slides/slide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2765" y="546100"/>
                <a:ext cx="11125835" cy="5862955"/>
              </a:xfrm>
              <a:prstGeom prst="rect">
                <a:avLst/>
              </a:prstGeom>
              <a:solidFill>
                <a:schemeClr val="bg1"/>
              </a:solid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Baixas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𝐿</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num>
                        <m:den>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oMath>
                  </m:oMathPara>
                </a14:m>
                <a:endParaRPr lang="pt-BR"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sym typeface="+mn-ea"/>
                  </a:rPr>
                  <a:t>Por outro lado, da </a:t>
                </a:r>
                <a:r>
                  <a:rPr lang="pt-BR" altLang="en-US" sz="2400" b="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Teoria de Circuitos Lineares</a:t>
                </a: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sym typeface="+mn-ea"/>
                  </a:rPr>
                  <a:t> pode-se mostrar que </a:t>
                </a: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sz="2400" i="1">
                                  <a:latin typeface="Cambria Math" panose="02040503050406030204" pitchFamily="18" charset="0"/>
                                  <a:cs typeface="Cambria Math" panose="02040503050406030204" pitchFamily="18" charset="0"/>
                                </a:rPr>
                              </m:ctrlPr>
                            </m:fPr>
                            <m:num>
                              <m:r>
                                <a:rPr lang="en-US" sz="2400" i="1">
                                  <a:latin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den>
                          </m:f>
                        </m:e>
                      </m:nary>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MS Mincho" charset="0"/>
                    <a:cs typeface="Comic Sans MS" panose="030F0702030302020204" pitchFamily="66" charset="0"/>
                    <a:sym typeface="+mn-ea"/>
                  </a:rPr>
                  <a:t>onde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a:t>
                </a:r>
                <a:r>
                  <a:rPr lang="pt-BR" altLang="en-US" sz="2400" b="1" dirty="0" smtClean="0">
                    <a:latin typeface="Comic Sans MS" panose="030F0702030302020204" pitchFamily="66" charset="0"/>
                    <a:ea typeface="MS Mincho" charset="0"/>
                    <a:cs typeface="Comic Sans MS" panose="030F0702030302020204" pitchFamily="66" charset="0"/>
                    <a:sym typeface="+mn-ea"/>
                  </a:rPr>
                  <a:t>s são os capacitores do circuito e R</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 </a:t>
                </a:r>
                <a:r>
                  <a:rPr lang="pt-BR" altLang="en-US" sz="2400" b="1" dirty="0" smtClean="0">
                    <a:latin typeface="Comic Sans MS" panose="030F0702030302020204" pitchFamily="66" charset="0"/>
                    <a:ea typeface="MS Mincho" charset="0"/>
                    <a:cs typeface="Comic Sans MS" panose="030F0702030302020204" pitchFamily="66" charset="0"/>
                    <a:sym typeface="+mn-ea"/>
                  </a:rPr>
                  <a:t>é a resistência vista por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 </a:t>
                </a:r>
                <a:r>
                  <a:rPr lang="pt-BR" altLang="en-US" sz="2400" b="1" dirty="0" smtClean="0">
                    <a:latin typeface="Comic Sans MS" panose="030F0702030302020204" pitchFamily="66" charset="0"/>
                    <a:ea typeface="MS Mincho" charset="0"/>
                    <a:cs typeface="Comic Sans MS" panose="030F0702030302020204" pitchFamily="66" charset="0"/>
                    <a:sym typeface="+mn-ea"/>
                  </a:rPr>
                  <a:t>(resistencia vista pelos terminais) </a:t>
                </a:r>
                <a:r>
                  <a:rPr lang="pt-BR" altLang="en-US" sz="2400" b="1" dirty="0" smtClean="0">
                    <a:latin typeface="Comic Sans MS" panose="030F0702030302020204" pitchFamily="66" charset="0"/>
                    <a:ea typeface="MS Mincho" charset="0"/>
                    <a:cs typeface="Comic Sans MS" panose="030F0702030302020204" pitchFamily="66" charset="0"/>
                    <a:sym typeface="+mn-ea"/>
                  </a:rPr>
                  <a:t>considerando</a:t>
                </a:r>
                <a:r>
                  <a:rPr lang="pt-BR" altLang="en-US" sz="2400" b="1" dirty="0" smtClean="0">
                    <a:solidFill>
                      <a:srgbClr val="C00000"/>
                    </a:solidFill>
                    <a:latin typeface="Comic Sans MS" panose="030F0702030302020204" pitchFamily="66" charset="0"/>
                    <a:ea typeface="MS Mincho" charset="0"/>
                    <a:cs typeface="Comic Sans MS" panose="030F0702030302020204" pitchFamily="66" charset="0"/>
                    <a:sym typeface="+mn-ea"/>
                  </a:rPr>
                  <a:t> os outros capacitores em curto</a:t>
                </a:r>
                <a:r>
                  <a:rPr lang="pt-BR" altLang="en-US" sz="2400" b="1" dirty="0" smtClean="0">
                    <a:latin typeface="Comic Sans MS" panose="030F0702030302020204" pitchFamily="66" charset="0"/>
                    <a:ea typeface="MS Mincho" charset="0"/>
                    <a:cs typeface="Comic Sans MS" panose="030F0702030302020204" pitchFamily="66" charset="0"/>
                    <a:sym typeface="+mn-ea"/>
                  </a:rPr>
                  <a:t> e fontes independentes desativadas.</a:t>
                </a:r>
                <a:endParaRPr lang="pt-BR" altLang="en-US" sz="2400" b="1" dirty="0" smtClean="0">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MS Mincho" charset="0"/>
                    <a:cs typeface="Comic Sans MS" panose="030F0702030302020204" pitchFamily="66" charset="0"/>
                    <a:sym typeface="+mn-ea"/>
                  </a:rPr>
                  <a:t>Havendo um polo dominante, por exemplo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oMath>
                </a14:m>
                <a:r>
                  <a:rPr lang="pt-BR" altLang="en-US" sz="2400">
                    <a:latin typeface="Cambria Math" panose="02040503050406030204" pitchFamily="18" charset="0"/>
                    <a:cs typeface="Cambria Math" panose="02040503050406030204" pitchFamily="18" charset="0"/>
                  </a:rPr>
                  <a:t>&gt;&gt;</a:t>
                </a:r>
                <a:r>
                  <a:rPr lang="pt-BR" altLang="en-US" sz="2400" b="1" dirty="0" smtClean="0">
                    <a:latin typeface="Comic Sans MS" panose="030F0702030302020204" pitchFamily="66" charset="0"/>
                    <a:ea typeface="MS Mincho" charset="0"/>
                    <a:cs typeface="Comic Sans MS" panose="030F0702030302020204" pitchFamily="66" charset="0"/>
                    <a:sym typeface="+mn-ea"/>
                  </a:rPr>
                  <a:t>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𝑖</m:t>
                        </m:r>
                      </m:sub>
                    </m:sSub>
                  </m:oMath>
                </a14:m>
                <a:r>
                  <a:rPr lang="pt-BR" altLang="en-US" sz="2400" b="1">
                    <a:latin typeface="Comic Sans MS" panose="030F0702030302020204" pitchFamily="66" charset="0"/>
                    <a:cs typeface="Comic Sans MS" panose="030F0702030302020204" pitchFamily="66" charset="0"/>
                    <a:sym typeface="+mn-ea"/>
                  </a:rPr>
                  <a:t>, nas baixas frequências, </a:t>
                </a:r>
                <a:r>
                  <a:rPr lang="pt-BR" altLang="en-US" sz="2400" b="1" dirty="0" smtClean="0">
                    <a:latin typeface="Comic Sans MS" panose="030F0702030302020204" pitchFamily="66" charset="0"/>
                    <a:ea typeface="MS Mincho" charset="0"/>
                    <a:cs typeface="Comic Sans MS" panose="030F0702030302020204" pitchFamily="66" charset="0"/>
                    <a:sym typeface="+mn-ea"/>
                  </a:rPr>
                  <a:t>poderemos simplificar a expressão da algebra e obter uma expressão para o polo dominate.</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2765" y="546100"/>
                <a:ext cx="11125835" cy="58629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3400" y="822960"/>
                <a:ext cx="11125835" cy="468884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Baixas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𝐿</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num>
                        <m:den>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Caso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&gt;&gt;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𝑖</m:t>
                        </m:r>
                      </m:sub>
                    </m:sSub>
                  </m:oMath>
                </a14:m>
                <a:r>
                  <a:rPr lang="pt-BR" altLang="en-US" sz="2400" b="1">
                    <a:latin typeface="Comic Sans MS" panose="030F0702030302020204" pitchFamily="66" charset="0"/>
                    <a:cs typeface="Comic Sans MS" panose="030F0702030302020204" pitchFamily="66" charset="0"/>
                    <a:sym typeface="+mn-ea"/>
                  </a:rPr>
                  <a:t>, então</a:t>
                </a:r>
                <a:endParaRPr lang="pt-BR" altLang="en-US" sz="2400" b="1">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sz="2400" i="1">
                                  <a:latin typeface="Cambria Math" panose="02040503050406030204" pitchFamily="18" charset="0"/>
                                  <a:cs typeface="Cambria Math" panose="02040503050406030204" pitchFamily="18" charset="0"/>
                                </a:rPr>
                              </m:ctrlPr>
                            </m:fPr>
                            <m:num>
                              <m:r>
                                <a:rPr lang="en-US" sz="2400" i="1">
                                  <a:latin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den>
                          </m:f>
                        </m:e>
                      </m:nary>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𝐿</m:t>
                          </m:r>
                        </m:sub>
                      </m:sSub>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sz="2400" i="1">
                                  <a:latin typeface="Cambria Math" panose="02040503050406030204" pitchFamily="18" charset="0"/>
                                  <a:cs typeface="Cambria Math" panose="02040503050406030204" pitchFamily="18" charset="0"/>
                                </a:rPr>
                              </m:ctrlPr>
                            </m:fPr>
                            <m:num>
                              <m:r>
                                <a:rPr lang="en-US" sz="2400" i="1">
                                  <a:latin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den>
                          </m:f>
                        </m:e>
                      </m:nary>
                    </m:oMath>
                  </m:oMathPara>
                </a14:m>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3400" y="822960"/>
                <a:ext cx="11125835" cy="46888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frequencia</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rgbClr val="C00000"/>
                </a:solidFill>
                <a:latin typeface="Comic Sans MS" panose="030F0702030302020204" pitchFamily="66" charset="0"/>
              </a:rPr>
              <a:t>O que podemos dizer sobre os polo e zeros?</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14" name="Group 113"/>
          <p:cNvGrpSpPr/>
          <p:nvPr/>
        </p:nvGrpSpPr>
        <p:grpSpPr>
          <a:xfrm>
            <a:off x="453390" y="2257425"/>
            <a:ext cx="10271125" cy="4045775"/>
            <a:chOff x="5597" y="3294"/>
            <a:chExt cx="9260" cy="5500"/>
          </a:xfrm>
        </p:grpSpPr>
        <p:grpSp>
          <p:nvGrpSpPr>
            <p:cNvPr id="33" name="Grupo 80"/>
            <p:cNvGrpSpPr/>
            <p:nvPr/>
          </p:nvGrpSpPr>
          <p:grpSpPr>
            <a:xfrm>
              <a:off x="5597" y="3294"/>
              <a:ext cx="9067" cy="5500"/>
              <a:chOff x="8960" y="3552"/>
              <a:chExt cx="9750" cy="5902"/>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47"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9729" y="3552"/>
                <a:ext cx="2637" cy="537"/>
              </a:xfrm>
              <a:prstGeom prst="rect">
                <a:avLst/>
              </a:prstGeom>
              <a:noFill/>
            </p:spPr>
            <p:txBody>
              <a:bodyPr wrap="square" rtlCol="0">
                <a:spAutoFit/>
              </a:bodyPr>
              <a:p>
                <a:r>
                  <a:rPr lang="pt-BR" dirty="0" smtClean="0"/>
                  <a:t>20log(|G|)</a:t>
                </a:r>
                <a:endParaRPr lang="pt-BR" dirty="0"/>
              </a:p>
            </p:txBody>
          </p:sp>
          <p:cxnSp>
            <p:nvCxnSpPr>
              <p:cNvPr id="53"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CaixaDeTexto 16"/>
              <p:cNvSpPr txBox="1"/>
              <p:nvPr/>
            </p:nvSpPr>
            <p:spPr>
              <a:xfrm>
                <a:off x="11247" y="8469"/>
                <a:ext cx="1813" cy="985"/>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84" name="CaixaDeTexto 19"/>
              <p:cNvSpPr txBox="1"/>
              <p:nvPr/>
            </p:nvSpPr>
            <p:spPr>
              <a:xfrm>
                <a:off x="13248" y="4678"/>
                <a:ext cx="1224" cy="537"/>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98"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99"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CaixaDeTexto 22"/>
              <p:cNvSpPr txBox="1"/>
              <p:nvPr/>
            </p:nvSpPr>
            <p:spPr>
              <a:xfrm>
                <a:off x="16299" y="4603"/>
                <a:ext cx="1316" cy="513"/>
              </a:xfrm>
              <a:prstGeom prst="rect">
                <a:avLst/>
              </a:prstGeom>
              <a:noFill/>
            </p:spPr>
            <p:txBody>
              <a:bodyPr wrap="square" rtlCol="0">
                <a:spAutoFit/>
              </a:bodyPr>
              <a:p>
                <a:r>
                  <a:rPr lang="pt-BR" dirty="0"/>
                  <a:t>3</a:t>
                </a:r>
                <a:r>
                  <a:rPr lang="pt-BR" dirty="0" smtClean="0"/>
                  <a:t> dB</a:t>
                </a:r>
                <a:endParaRPr lang="pt-BR" dirty="0"/>
              </a:p>
            </p:txBody>
          </p:sp>
          <p:sp>
            <p:nvSpPr>
              <p:cNvPr id="101"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2"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3"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4" name="CaixaDeTexto 16"/>
            <p:cNvSpPr txBox="1"/>
            <p:nvPr/>
          </p:nvSpPr>
          <p:spPr>
            <a:xfrm>
              <a:off x="10834" y="7893"/>
              <a:ext cx="1594" cy="877"/>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105"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
            <p:cNvCxnSpPr/>
            <p:nvPr/>
          </p:nvCxnSpPr>
          <p:spPr>
            <a:xfrm flipV="1">
              <a:off x="8730" y="6161"/>
              <a:ext cx="286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7" name="CaixaDeTexto 16"/>
            <p:cNvSpPr txBox="1"/>
            <p:nvPr/>
          </p:nvSpPr>
          <p:spPr>
            <a:xfrm>
              <a:off x="9175" y="5035"/>
              <a:ext cx="2180" cy="501"/>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08"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09" name="Caixa de Texto 20"/>
            <p:cNvSpPr txBox="1"/>
            <p:nvPr/>
          </p:nvSpPr>
          <p:spPr>
            <a:xfrm>
              <a:off x="8550" y="6972"/>
              <a:ext cx="621"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10"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111" name="CaixaDeTexto 16"/>
            <p:cNvSpPr txBox="1"/>
            <p:nvPr/>
          </p:nvSpPr>
          <p:spPr>
            <a:xfrm>
              <a:off x="9499" y="6714"/>
              <a:ext cx="1361" cy="501"/>
            </a:xfrm>
            <a:prstGeom prst="rect">
              <a:avLst/>
            </a:prstGeom>
            <a:solidFill>
              <a:schemeClr val="bg1"/>
            </a:solidFill>
          </p:spPr>
          <p:txBody>
            <a:bodyPr wrap="square" rtlCol="0">
              <a:spAutoFit/>
            </a:bodyPr>
            <a:p>
              <a:pPr algn="ctr"/>
              <a:r>
                <a:rPr lang="pt-BR" dirty="0" smtClean="0"/>
                <a:t>Freq. Médias </a:t>
              </a:r>
              <a:endParaRPr lang="pt-BR" dirty="0"/>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9" name="Rectangles 118"/>
          <p:cNvSpPr/>
          <p:nvPr/>
        </p:nvSpPr>
        <p:spPr>
          <a:xfrm>
            <a:off x="467360" y="340042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Rectangles 119"/>
          <p:cNvSpPr/>
          <p:nvPr/>
        </p:nvSpPr>
        <p:spPr>
          <a:xfrm>
            <a:off x="7068820" y="3397250"/>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37077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frequencia</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rgbClr val="C00000"/>
                </a:solidFill>
                <a:latin typeface="Comic Sans MS" panose="030F0702030302020204" pitchFamily="66" charset="0"/>
              </a:rPr>
              <a:t>O que podemos afirmar sobre os polo e zeros?</a:t>
            </a:r>
            <a:endParaRPr lang="pt-BR" sz="2400" b="1" dirty="0" smtClean="0">
              <a:solidFill>
                <a:srgbClr val="C00000"/>
              </a:solidFill>
              <a:latin typeface="Comic Sans MS" panose="030F0702030302020204" pitchFamily="66" charset="0"/>
            </a:endParaRPr>
          </a:p>
          <a:p>
            <a:pPr algn="l" fontAlgn="auto">
              <a:spcAft>
                <a:spcPts val="600"/>
              </a:spcAft>
            </a:pPr>
            <a:r>
              <a:rPr lang="pt-BR" sz="2400" b="1" dirty="0" smtClean="0">
                <a:solidFill>
                  <a:srgbClr val="C00000"/>
                </a:solidFill>
                <a:latin typeface="Comic Sans MS" panose="030F0702030302020204" pitchFamily="66" charset="0"/>
                <a:cs typeface="Comic Sans MS" panose="030F0702030302020204" pitchFamily="66" charset="0"/>
                <a:sym typeface="+mn-ea"/>
              </a:rPr>
              <a:t>a) ha um numero igual de polos e zeros</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rgbClr val="C00000"/>
                </a:solidFill>
                <a:latin typeface="Comic Sans MS" panose="030F0702030302020204" pitchFamily="66" charset="0"/>
                <a:cs typeface="Comic Sans MS" panose="030F0702030302020204" pitchFamily="66" charset="0"/>
                <a:sym typeface="+mn-ea"/>
              </a:rPr>
              <a:t>b) há um zero e dois polos</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rgbClr val="C00000"/>
                </a:solidFill>
                <a:latin typeface="Comic Sans MS" panose="030F0702030302020204" pitchFamily="66" charset="0"/>
                <a:cs typeface="Comic Sans MS" panose="030F0702030302020204" pitchFamily="66" charset="0"/>
                <a:sym typeface="+mn-ea"/>
              </a:rPr>
              <a:t>c) ha, ao menos, um zero e um numero de polos maior que o de zeros</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rgbClr val="C00000"/>
                </a:solidFill>
                <a:latin typeface="Comic Sans MS" panose="030F0702030302020204" pitchFamily="66" charset="0"/>
                <a:cs typeface="Comic Sans MS" panose="030F0702030302020204" pitchFamily="66" charset="0"/>
                <a:sym typeface="+mn-ea"/>
              </a:rPr>
              <a:t>d) ha, ao menos, um polo e um numero de zeros maior do que o de polos</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rgbClr val="C00000"/>
                </a:solidFill>
                <a:latin typeface="Comic Sans MS" panose="030F0702030302020204" pitchFamily="66" charset="0"/>
                <a:cs typeface="Comic Sans MS" panose="030F0702030302020204" pitchFamily="66" charset="0"/>
                <a:sym typeface="+mn-ea"/>
              </a:rPr>
              <a:t>e) nda</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600"/>
              </a:spcAft>
            </a:pPr>
            <a:endParaRPr lang="pt-BR"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307975" y="177165"/>
                <a:ext cx="11488420" cy="6544945"/>
              </a:xfrm>
              <a:prstGeom prst="rect">
                <a:avLst/>
              </a:prstGeom>
              <a:solidFill>
                <a:schemeClr val="bg1"/>
              </a:solidFill>
            </p:spPr>
            <p:txBody>
              <a:bodyPr wrap="square" rtlCol="0">
                <a:spAutoFit/>
              </a:bodyPr>
              <a:p>
                <a:pPr indent="0" fontAlgn="auto">
                  <a:spcBef>
                    <a:spcPts val="600"/>
                  </a:spcBef>
                  <a:spcAft>
                    <a:spcPts val="60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Simbolos usados</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ni</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concentracao de eletrons/lacunas no Si intrinsico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aceitadoras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dos eletrons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da lacunas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tempo de vida das lacuna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𝑡𝑒𝑚𝑝𝑜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𝑣𝑖𝑑𝑎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𝑑𝑜𝑠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𝑛𝐵</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é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𝑝𝑎𝑟𝑎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𝑛𝑎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𝐵𝑎𝑠𝑒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m:t>
                      </m:r>
                    </m:oMath>
                  </m:oMathPara>
                </a14:m>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e>
                    </m:rad>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endPar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e>
                      </m:rad>
                    </m:oMath>
                  </m:oMathPara>
                </a14:m>
                <a:endPar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𝐸</m:t>
                        </m:r>
                      </m:sub>
                    </m:sSub>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eletrons na extremidade, do lado da base, da região de depleão base/emissor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en-US" altLang="pt-BR" sz="2000" i="1">
                            <a:latin typeface="Cambria Math" panose="02040503050406030204" pitchFamily="18" charset="0"/>
                          </a:rPr>
                          <m:t>𝐶</m:t>
                        </m:r>
                      </m:sub>
                    </m:sSub>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eletrons na extremidade, do lado da base, da região de depleão base/coletor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(largura de base menos as regioes de depleção)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da região de depleção B/C</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307975" y="177165"/>
                <a:ext cx="11488420" cy="65449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Reto 2"/>
          <p:cNvCxnSpPr/>
          <p:nvPr/>
        </p:nvCxnSpPr>
        <p:spPr>
          <a:xfrm rot="16200000" flipH="1">
            <a:off x="5526374" y="533445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1787857" y="314398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 name="Retângulo 4"/>
          <p:cNvSpPr/>
          <p:nvPr/>
        </p:nvSpPr>
        <p:spPr>
          <a:xfrm>
            <a:off x="7328847" y="314398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 name="Retângulo 5"/>
          <p:cNvSpPr/>
          <p:nvPr/>
        </p:nvSpPr>
        <p:spPr>
          <a:xfrm>
            <a:off x="4558352" y="3143988"/>
            <a:ext cx="2770495" cy="2320119"/>
          </a:xfrm>
          <a:prstGeom prst="rect">
            <a:avLst/>
          </a:prstGeom>
          <a:solidFill>
            <a:srgbClr val="B4E3F6"/>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 name="CaixaDeTexto 6"/>
          <p:cNvSpPr txBox="1"/>
          <p:nvPr/>
        </p:nvSpPr>
        <p:spPr>
          <a:xfrm>
            <a:off x="6589595" y="3842143"/>
            <a:ext cx="542136" cy="923330"/>
          </a:xfrm>
          <a:prstGeom prst="rect">
            <a:avLst/>
          </a:prstGeom>
          <a:noFill/>
        </p:spPr>
        <p:txBody>
          <a:bodyPr wrap="none" rtlCol="0">
            <a:spAutoFit/>
          </a:bodyPr>
          <a:p>
            <a:r>
              <a:rPr lang="pt-BR" sz="5400" dirty="0" smtClean="0"/>
              <a:t>P</a:t>
            </a:r>
            <a:endParaRPr lang="pt-BR" sz="5400" dirty="0"/>
          </a:p>
        </p:txBody>
      </p:sp>
      <p:sp>
        <p:nvSpPr>
          <p:cNvPr id="8" name="CaixaDeTexto 7"/>
          <p:cNvSpPr txBox="1"/>
          <p:nvPr/>
        </p:nvSpPr>
        <p:spPr>
          <a:xfrm>
            <a:off x="2902037" y="3719552"/>
            <a:ext cx="631904" cy="923330"/>
          </a:xfrm>
          <a:prstGeom prst="rect">
            <a:avLst/>
          </a:prstGeom>
          <a:noFill/>
        </p:spPr>
        <p:txBody>
          <a:bodyPr wrap="none" rtlCol="0">
            <a:spAutoFit/>
          </a:bodyPr>
          <a:p>
            <a:r>
              <a:rPr lang="pt-BR" sz="5400" dirty="0"/>
              <a:t>N</a:t>
            </a:r>
            <a:endParaRPr lang="pt-BR" sz="5400" dirty="0"/>
          </a:p>
        </p:txBody>
      </p:sp>
      <p:sp>
        <p:nvSpPr>
          <p:cNvPr id="9" name="CaixaDeTexto 8"/>
          <p:cNvSpPr txBox="1"/>
          <p:nvPr/>
        </p:nvSpPr>
        <p:spPr>
          <a:xfrm>
            <a:off x="8443026" y="3719552"/>
            <a:ext cx="631904" cy="923330"/>
          </a:xfrm>
          <a:prstGeom prst="rect">
            <a:avLst/>
          </a:prstGeom>
          <a:noFill/>
        </p:spPr>
        <p:txBody>
          <a:bodyPr wrap="none" rtlCol="0">
            <a:spAutoFit/>
          </a:bodyPr>
          <a:p>
            <a:r>
              <a:rPr lang="pt-BR" sz="5400" dirty="0"/>
              <a:t>N</a:t>
            </a:r>
            <a:endParaRPr lang="pt-BR" sz="5400" dirty="0"/>
          </a:p>
        </p:txBody>
      </p:sp>
      <p:cxnSp>
        <p:nvCxnSpPr>
          <p:cNvPr id="10" name="Conector Reto 9"/>
          <p:cNvCxnSpPr/>
          <p:nvPr/>
        </p:nvCxnSpPr>
        <p:spPr>
          <a:xfrm flipH="1">
            <a:off x="1037230" y="418121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0099342" y="418121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941709" y="3505644"/>
            <a:ext cx="410690" cy="646331"/>
          </a:xfrm>
          <a:prstGeom prst="rect">
            <a:avLst/>
          </a:prstGeom>
          <a:noFill/>
        </p:spPr>
        <p:txBody>
          <a:bodyPr wrap="none" rtlCol="0">
            <a:spAutoFit/>
          </a:bodyPr>
          <a:p>
            <a:r>
              <a:rPr lang="pt-BR" sz="3600" dirty="0" smtClean="0"/>
              <a:t>E</a:t>
            </a:r>
            <a:endParaRPr lang="pt-BR" sz="3600" dirty="0"/>
          </a:p>
        </p:txBody>
      </p:sp>
      <p:sp>
        <p:nvSpPr>
          <p:cNvPr id="13" name="CaixaDeTexto 12"/>
          <p:cNvSpPr txBox="1"/>
          <p:nvPr/>
        </p:nvSpPr>
        <p:spPr>
          <a:xfrm>
            <a:off x="10656507" y="3532948"/>
            <a:ext cx="431528" cy="646331"/>
          </a:xfrm>
          <a:prstGeom prst="rect">
            <a:avLst/>
          </a:prstGeom>
          <a:noFill/>
        </p:spPr>
        <p:txBody>
          <a:bodyPr wrap="none" rtlCol="0">
            <a:spAutoFit/>
          </a:bodyPr>
          <a:p>
            <a:r>
              <a:rPr lang="pt-BR" sz="3600" dirty="0"/>
              <a:t>C</a:t>
            </a:r>
            <a:endParaRPr lang="pt-BR" sz="3600" dirty="0"/>
          </a:p>
        </p:txBody>
      </p:sp>
      <p:sp>
        <p:nvSpPr>
          <p:cNvPr id="14" name="Seta Dobrada 13"/>
          <p:cNvSpPr/>
          <p:nvPr/>
        </p:nvSpPr>
        <p:spPr>
          <a:xfrm rot="5400000">
            <a:off x="5359400" y="3902075"/>
            <a:ext cx="930275" cy="355600"/>
          </a:xfrm>
          <a:prstGeom prst="bentArrow">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15" name="Seta Dobrada 14"/>
          <p:cNvSpPr/>
          <p:nvPr/>
        </p:nvSpPr>
        <p:spPr>
          <a:xfrm rot="10800000" flipV="1">
            <a:off x="4230805" y="4959141"/>
            <a:ext cx="1576230" cy="318646"/>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16" name="CaixaDeTexto 15"/>
          <p:cNvSpPr txBox="1"/>
          <p:nvPr/>
        </p:nvSpPr>
        <p:spPr>
          <a:xfrm>
            <a:off x="4029395" y="4407578"/>
            <a:ext cx="806631" cy="646331"/>
          </a:xfrm>
          <a:prstGeom prst="rect">
            <a:avLst/>
          </a:prstGeom>
          <a:noFill/>
        </p:spPr>
        <p:txBody>
          <a:bodyPr wrap="none" rtlCol="0">
            <a:spAutoFit/>
          </a:bodyPr>
          <a:p>
            <a:r>
              <a:rPr lang="pt-BR" sz="3600" dirty="0" err="1" smtClean="0"/>
              <a:t>J</a:t>
            </a:r>
            <a:r>
              <a:rPr lang="pt-BR" sz="3600" baseline="-25000" dirty="0" err="1"/>
              <a:t>p</a:t>
            </a:r>
            <a:r>
              <a:rPr lang="pt-BR" sz="3600" baseline="-25000" dirty="0" err="1" smtClean="0"/>
              <a:t>nE</a:t>
            </a:r>
            <a:endParaRPr lang="pt-BR" sz="3600" dirty="0"/>
          </a:p>
        </p:txBody>
      </p:sp>
      <p:sp>
        <p:nvSpPr>
          <p:cNvPr id="17" name="Seta para a direita 16"/>
          <p:cNvSpPr/>
          <p:nvPr/>
        </p:nvSpPr>
        <p:spPr>
          <a:xfrm>
            <a:off x="3185984" y="3302004"/>
            <a:ext cx="5421961" cy="777921"/>
          </a:xfrm>
          <a:prstGeom prst="rightArrow">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CaixaDeTexto 17"/>
          <p:cNvSpPr txBox="1"/>
          <p:nvPr/>
        </p:nvSpPr>
        <p:spPr>
          <a:xfrm>
            <a:off x="5582881" y="2842943"/>
            <a:ext cx="845103" cy="646331"/>
          </a:xfrm>
          <a:prstGeom prst="rect">
            <a:avLst/>
          </a:prstGeom>
          <a:noFill/>
        </p:spPr>
        <p:txBody>
          <a:bodyPr wrap="none" rtlCol="0">
            <a:spAutoFit/>
          </a:bodyPr>
          <a:p>
            <a:r>
              <a:rPr lang="pt-BR" sz="3600" dirty="0" err="1" smtClean="0"/>
              <a:t>J</a:t>
            </a:r>
            <a:r>
              <a:rPr lang="pt-BR" sz="3600" baseline="-25000" dirty="0" err="1" smtClean="0"/>
              <a:t>npD</a:t>
            </a:r>
            <a:endParaRPr lang="pt-BR" sz="3600" dirty="0"/>
          </a:p>
        </p:txBody>
      </p:sp>
      <p:sp>
        <p:nvSpPr>
          <p:cNvPr id="20" name="Seta Dobrada 19"/>
          <p:cNvSpPr/>
          <p:nvPr/>
        </p:nvSpPr>
        <p:spPr>
          <a:xfrm rot="10800000" flipH="1" flipV="1">
            <a:off x="5994591" y="5053908"/>
            <a:ext cx="1606679" cy="259131"/>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21" name="Seta para cima 20"/>
          <p:cNvSpPr/>
          <p:nvPr/>
        </p:nvSpPr>
        <p:spPr>
          <a:xfrm>
            <a:off x="5817852" y="4624061"/>
            <a:ext cx="159036" cy="670157"/>
          </a:xfrm>
          <a:prstGeom prst="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CaixaDeTexto 21"/>
          <p:cNvSpPr txBox="1"/>
          <p:nvPr/>
        </p:nvSpPr>
        <p:spPr>
          <a:xfrm>
            <a:off x="6814308" y="4466373"/>
            <a:ext cx="819455" cy="646331"/>
          </a:xfrm>
          <a:prstGeom prst="rect">
            <a:avLst/>
          </a:prstGeom>
          <a:noFill/>
        </p:spPr>
        <p:txBody>
          <a:bodyPr wrap="none" rtlCol="0">
            <a:spAutoFit/>
          </a:bodyPr>
          <a:p>
            <a:r>
              <a:rPr lang="pt-BR" sz="3600" dirty="0" err="1" smtClean="0"/>
              <a:t>J</a:t>
            </a:r>
            <a:r>
              <a:rPr lang="pt-BR" sz="3600" baseline="-25000" dirty="0" err="1" smtClean="0"/>
              <a:t>pnC</a:t>
            </a:r>
            <a:endParaRPr lang="pt-BR" sz="3600" dirty="0"/>
          </a:p>
        </p:txBody>
      </p:sp>
      <p:sp>
        <p:nvSpPr>
          <p:cNvPr id="23" name="CaixaDeTexto 22"/>
          <p:cNvSpPr txBox="1"/>
          <p:nvPr/>
        </p:nvSpPr>
        <p:spPr>
          <a:xfrm>
            <a:off x="5950811" y="4311662"/>
            <a:ext cx="939103" cy="646331"/>
          </a:xfrm>
          <a:prstGeom prst="rect">
            <a:avLst/>
          </a:prstGeom>
          <a:noFill/>
        </p:spPr>
        <p:txBody>
          <a:bodyPr wrap="none" rtlCol="0">
            <a:spAutoFit/>
          </a:bodyPr>
          <a:p>
            <a:r>
              <a:rPr lang="pt-BR" sz="3600" dirty="0" err="1" smtClean="0"/>
              <a:t>J</a:t>
            </a:r>
            <a:r>
              <a:rPr lang="pt-BR" sz="3600" baseline="-25000" dirty="0" err="1" smtClean="0"/>
              <a:t>pRec</a:t>
            </a:r>
            <a:endParaRPr lang="pt-BR" sz="3600" dirty="0"/>
          </a:p>
        </p:txBody>
      </p:sp>
      <p:sp>
        <p:nvSpPr>
          <p:cNvPr id="24" name="CaixaDeTexto 23"/>
          <p:cNvSpPr txBox="1"/>
          <p:nvPr/>
        </p:nvSpPr>
        <p:spPr>
          <a:xfrm>
            <a:off x="2651125" y="1683385"/>
            <a:ext cx="6967855" cy="645160"/>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Correntes de lacunas (saturação)</a:t>
            </a: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5" name="CaixaDeTexto 23"/>
          <p:cNvSpPr txBox="1"/>
          <p:nvPr/>
        </p:nvSpPr>
        <p:spPr>
          <a:xfrm>
            <a:off x="2651125" y="666115"/>
            <a:ext cx="7615555" cy="645160"/>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1.r</a:t>
            </a:r>
            <a:r>
              <a:rPr lang="pt-BR" altLang="en-US" sz="36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m - </a:t>
            </a: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-hibrido</a:t>
            </a:r>
            <a:endPar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9" name="Forma livre 18"/>
          <p:cNvSpPr/>
          <p:nvPr/>
        </p:nvSpPr>
        <p:spPr>
          <a:xfrm flipV="1">
            <a:off x="1231265" y="4850130"/>
            <a:ext cx="3973830" cy="970280"/>
          </a:xfrm>
          <a:custGeom>
            <a:avLst/>
            <a:gdLst>
              <a:gd name="connisteX0" fmla="*/ 0 w 1746250"/>
              <a:gd name="connsiteY0" fmla="*/ 816111 h 816111"/>
              <a:gd name="connisteX1" fmla="*/ 337820 w 1746250"/>
              <a:gd name="connsiteY1" fmla="*/ 266836 h 816111"/>
              <a:gd name="connisteX2" fmla="*/ 1196975 w 1746250"/>
              <a:gd name="connsiteY2" fmla="*/ 27441 h 816111"/>
              <a:gd name="connisteX3" fmla="*/ 1746250 w 1746250"/>
              <a:gd name="connsiteY3" fmla="*/ 13471 h 816111"/>
            </a:gdLst>
            <a:ahLst/>
            <a:cxnLst>
              <a:cxn ang="0">
                <a:pos x="connisteX0" y="connsiteY0"/>
              </a:cxn>
              <a:cxn ang="0">
                <a:pos x="connisteX1" y="connsiteY1"/>
              </a:cxn>
              <a:cxn ang="0">
                <a:pos x="connisteX2" y="connsiteY2"/>
              </a:cxn>
              <a:cxn ang="0">
                <a:pos x="connisteX3" y="connsiteY3"/>
              </a:cxn>
            </a:cxnLst>
            <a:rect l="l" t="t" r="r" b="b"/>
            <a:pathLst>
              <a:path w="1746250" h="816111">
                <a:moveTo>
                  <a:pt x="0" y="816111"/>
                </a:moveTo>
                <a:cubicBezTo>
                  <a:pt x="50165" y="711336"/>
                  <a:pt x="98425" y="424316"/>
                  <a:pt x="337820" y="266836"/>
                </a:cubicBezTo>
                <a:cubicBezTo>
                  <a:pt x="577215" y="109356"/>
                  <a:pt x="915035" y="78241"/>
                  <a:pt x="1196975" y="27441"/>
                </a:cubicBezTo>
                <a:cubicBezTo>
                  <a:pt x="1478915" y="-23359"/>
                  <a:pt x="1653540" y="11566"/>
                  <a:pt x="1746250" y="13471"/>
                </a:cubicBezTo>
              </a:path>
            </a:pathLst>
          </a:custGeom>
          <a:noFill/>
          <a:ln w="25400">
            <a:solidFill>
              <a:schemeClr val="tx1"/>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CaixaDeTexto 11"/>
          <p:cNvSpPr txBox="1"/>
          <p:nvPr/>
        </p:nvSpPr>
        <p:spPr>
          <a:xfrm>
            <a:off x="2451104" y="5820219"/>
            <a:ext cx="1532890" cy="521970"/>
          </a:xfrm>
          <a:prstGeom prst="rect">
            <a:avLst/>
          </a:prstGeom>
          <a:noFill/>
        </p:spPr>
        <p:txBody>
          <a:bodyPr wrap="none" rtlCol="0">
            <a:spAutoFit/>
          </a:bodyPr>
          <a:p>
            <a:r>
              <a:rPr lang="pt-BR" sz="2800" dirty="0" smtClean="0"/>
              <a:t>V</a:t>
            </a:r>
            <a:r>
              <a:rPr lang="pt-BR" sz="2800" baseline="-25000" dirty="0" smtClean="0"/>
              <a:t>BE</a:t>
            </a:r>
            <a:r>
              <a:rPr lang="pt-BR" sz="2800" dirty="0" smtClean="0"/>
              <a:t>=0,7 V</a:t>
            </a:r>
            <a:endParaRPr lang="pt-BR" sz="2800" baseline="-25000" dirty="0" smtClean="0"/>
          </a:p>
        </p:txBody>
      </p:sp>
      <p:sp>
        <p:nvSpPr>
          <p:cNvPr id="27" name="CaixaDeTexto 11"/>
          <p:cNvSpPr txBox="1"/>
          <p:nvPr/>
        </p:nvSpPr>
        <p:spPr>
          <a:xfrm>
            <a:off x="5996309" y="5428424"/>
            <a:ext cx="431800" cy="645160"/>
          </a:xfrm>
          <a:prstGeom prst="rect">
            <a:avLst/>
          </a:prstGeom>
          <a:noFill/>
        </p:spPr>
        <p:txBody>
          <a:bodyPr wrap="none" rtlCol="0">
            <a:spAutoFit/>
          </a:bodyPr>
          <a:p>
            <a:r>
              <a:rPr lang="pt-BR" sz="3600" dirty="0"/>
              <a:t>B</a:t>
            </a:r>
            <a:endParaRPr lang="pt-BR" sz="3600" dirty="0"/>
          </a:p>
        </p:txBody>
      </p:sp>
      <p:sp>
        <p:nvSpPr>
          <p:cNvPr id="28" name="Forma livre 27"/>
          <p:cNvSpPr/>
          <p:nvPr/>
        </p:nvSpPr>
        <p:spPr>
          <a:xfrm flipH="1" flipV="1">
            <a:off x="6976110" y="4850130"/>
            <a:ext cx="3973830" cy="970280"/>
          </a:xfrm>
          <a:custGeom>
            <a:avLst/>
            <a:gdLst>
              <a:gd name="connisteX0" fmla="*/ 0 w 1746250"/>
              <a:gd name="connsiteY0" fmla="*/ 816111 h 816111"/>
              <a:gd name="connisteX1" fmla="*/ 337820 w 1746250"/>
              <a:gd name="connsiteY1" fmla="*/ 266836 h 816111"/>
              <a:gd name="connisteX2" fmla="*/ 1196975 w 1746250"/>
              <a:gd name="connsiteY2" fmla="*/ 27441 h 816111"/>
              <a:gd name="connisteX3" fmla="*/ 1746250 w 1746250"/>
              <a:gd name="connsiteY3" fmla="*/ 13471 h 816111"/>
            </a:gdLst>
            <a:ahLst/>
            <a:cxnLst>
              <a:cxn ang="0">
                <a:pos x="connisteX0" y="connsiteY0"/>
              </a:cxn>
              <a:cxn ang="0">
                <a:pos x="connisteX1" y="connsiteY1"/>
              </a:cxn>
              <a:cxn ang="0">
                <a:pos x="connisteX2" y="connsiteY2"/>
              </a:cxn>
              <a:cxn ang="0">
                <a:pos x="connisteX3" y="connsiteY3"/>
              </a:cxn>
            </a:cxnLst>
            <a:rect l="l" t="t" r="r" b="b"/>
            <a:pathLst>
              <a:path w="1746250" h="816111">
                <a:moveTo>
                  <a:pt x="0" y="816111"/>
                </a:moveTo>
                <a:cubicBezTo>
                  <a:pt x="50165" y="711336"/>
                  <a:pt x="98425" y="424316"/>
                  <a:pt x="337820" y="266836"/>
                </a:cubicBezTo>
                <a:cubicBezTo>
                  <a:pt x="577215" y="109356"/>
                  <a:pt x="915035" y="78241"/>
                  <a:pt x="1196975" y="27441"/>
                </a:cubicBezTo>
                <a:cubicBezTo>
                  <a:pt x="1478915" y="-23359"/>
                  <a:pt x="1653540" y="11566"/>
                  <a:pt x="1746250" y="13471"/>
                </a:cubicBezTo>
              </a:path>
            </a:pathLst>
          </a:custGeom>
          <a:noFill/>
          <a:ln w="25400">
            <a:solidFill>
              <a:schemeClr val="tx1"/>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 name="CaixaDeTexto 11"/>
          <p:cNvSpPr txBox="1"/>
          <p:nvPr/>
        </p:nvSpPr>
        <p:spPr>
          <a:xfrm>
            <a:off x="8609334" y="5709729"/>
            <a:ext cx="1532890" cy="521970"/>
          </a:xfrm>
          <a:prstGeom prst="rect">
            <a:avLst/>
          </a:prstGeom>
          <a:noFill/>
        </p:spPr>
        <p:txBody>
          <a:bodyPr wrap="none" rtlCol="0">
            <a:spAutoFit/>
          </a:bodyPr>
          <a:p>
            <a:r>
              <a:rPr lang="pt-BR" sz="2800" dirty="0" smtClean="0"/>
              <a:t>V</a:t>
            </a:r>
            <a:r>
              <a:rPr lang="pt-BR" sz="2800" baseline="-25000" dirty="0" smtClean="0"/>
              <a:t>BE</a:t>
            </a:r>
            <a:r>
              <a:rPr lang="pt-BR" sz="2800" dirty="0" smtClean="0"/>
              <a:t>&lt;0,4 V</a:t>
            </a:r>
            <a:endParaRPr lang="pt-BR" sz="2800" baseline="-25000" dirty="0" smtClean="0"/>
          </a:p>
        </p:txBody>
      </p:sp>
    </p:spTree>
  </p:cSld>
  <p:clrMapOvr>
    <a:masterClrMapping/>
  </p:clrMapOvr>
</p:sld>
</file>

<file path=ppt/slides/slide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436728" y="386713"/>
                <a:ext cx="11286699" cy="258953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depende do comprimento efetivo da base, 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endPar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oMath>
                  </m:oMathPara>
                </a14:m>
                <a:endParaRPr lang="pt-BR" sz="2800" dirty="0"/>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 de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região de depleção do 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recombinação na base (J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a:t>
                </a:r>
                <a:r>
                  <a:rPr lang="pt-BR" altLang="en-US" sz="28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endPar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436728" y="386713"/>
                <a:ext cx="11286699" cy="2589530"/>
              </a:xfrm>
              <a:prstGeom prst="rect">
                <a:avLst/>
              </a:prstGeom>
              <a:blipFill rotWithShape="1">
                <a:blip r:embed="rId1"/>
                <a:stretch>
                  <a:fillRect l="-4" t="-24" r="1" b="-25"/>
                </a:stretch>
              </a:blipFill>
            </p:spPr>
            <p:txBody>
              <a:bodyPr/>
              <a:lstStyle/>
              <a:p>
                <a:r>
                  <a:rPr lang="pt-BR" altLang="en-US">
                    <a:noFill/>
                  </a:rPr>
                  <a:t> </a:t>
                </a:r>
              </a:p>
            </p:txBody>
          </p:sp>
        </mc:Fallback>
      </mc:AlternateContent>
      <p:cxnSp>
        <p:nvCxnSpPr>
          <p:cNvPr id="41" name="Conector Reto 40"/>
          <p:cNvCxnSpPr/>
          <p:nvPr/>
        </p:nvCxnSpPr>
        <p:spPr>
          <a:xfrm>
            <a:off x="5134449" y="371064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Retângulo 42"/>
              <p:cNvSpPr/>
              <p:nvPr/>
            </p:nvSpPr>
            <p:spPr>
              <a:xfrm>
                <a:off x="1282419" y="371109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43" name="Retângulo 42"/>
              <p:cNvSpPr>
                <a:spLocks noRot="1" noChangeAspect="1" noMove="1" noResize="1" noEditPoints="1" noAdjustHandles="1" noChangeArrowheads="1" noChangeShapeType="1" noTextEdit="1"/>
              </p:cNvSpPr>
              <p:nvPr/>
            </p:nvSpPr>
            <p:spPr>
              <a:xfrm>
                <a:off x="1282419" y="3711097"/>
                <a:ext cx="3415615" cy="906210"/>
              </a:xfrm>
              <a:prstGeom prst="rect">
                <a:avLst/>
              </a:prstGeom>
              <a:blipFill rotWithShape="1">
                <a:blip r:embed="rId2"/>
                <a:stretch>
                  <a:fillRect l="-10" t="-17" r="9" b="24"/>
                </a:stretch>
              </a:blipFill>
            </p:spPr>
            <p:txBody>
              <a:bodyPr/>
              <a:lstStyle/>
              <a:p>
                <a:r>
                  <a:rPr lang="pt-BR" altLang="en-US">
                    <a:noFill/>
                  </a:rPr>
                  <a:t> </a:t>
                </a:r>
              </a:p>
            </p:txBody>
          </p:sp>
        </mc:Fallback>
      </mc:AlternateContent>
      <p:sp>
        <p:nvSpPr>
          <p:cNvPr id="45" name="CaixaDeTexto 28"/>
          <p:cNvSpPr txBox="1"/>
          <p:nvPr/>
        </p:nvSpPr>
        <p:spPr>
          <a:xfrm>
            <a:off x="6221841" y="4487491"/>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6" name="Conector de Seta Reta 45"/>
          <p:cNvCxnSpPr/>
          <p:nvPr/>
        </p:nvCxnSpPr>
        <p:spPr>
          <a:xfrm>
            <a:off x="5149215" y="4011930"/>
            <a:ext cx="223202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a:off x="6125168" y="3550539"/>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48" name="CaixaDeTexto 6"/>
          <p:cNvSpPr txBox="1"/>
          <p:nvPr/>
        </p:nvSpPr>
        <p:spPr>
          <a:xfrm>
            <a:off x="2175794" y="30284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49" name="CaixaDeTexto 6"/>
          <p:cNvSpPr txBox="1"/>
          <p:nvPr/>
        </p:nvSpPr>
        <p:spPr>
          <a:xfrm>
            <a:off x="8910604" y="30284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0" name="Conector Reto 49"/>
          <p:cNvCxnSpPr/>
          <p:nvPr/>
        </p:nvCxnSpPr>
        <p:spPr>
          <a:xfrm flipH="1">
            <a:off x="7867358" y="345362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4921724" y="342743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2" name="Conector de Seta Reta 51"/>
          <p:cNvCxnSpPr/>
          <p:nvPr/>
        </p:nvCxnSpPr>
        <p:spPr>
          <a:xfrm>
            <a:off x="4921885" y="3549650"/>
            <a:ext cx="2951480" cy="63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Retângulo de cantos arredondados 36"/>
          <p:cNvSpPr/>
          <p:nvPr/>
        </p:nvSpPr>
        <p:spPr>
          <a:xfrm>
            <a:off x="4697730" y="3710305"/>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Retângulo de cantos arredondados 37"/>
          <p:cNvSpPr/>
          <p:nvPr/>
        </p:nvSpPr>
        <p:spPr>
          <a:xfrm>
            <a:off x="7393940" y="3712845"/>
            <a:ext cx="71247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5" name="Conector Reto 54"/>
          <p:cNvCxnSpPr/>
          <p:nvPr/>
        </p:nvCxnSpPr>
        <p:spPr>
          <a:xfrm>
            <a:off x="5134449" y="409256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7137789" y="5815288"/>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56" name="Retângulo 55"/>
              <p:cNvSpPr>
                <a:spLocks noRot="1" noChangeAspect="1" noMove="1" noResize="1" noEditPoints="1" noAdjustHandles="1" noChangeArrowheads="1" noChangeShapeType="1" noTextEdit="1"/>
              </p:cNvSpPr>
              <p:nvPr/>
            </p:nvSpPr>
            <p:spPr>
              <a:xfrm>
                <a:off x="7137789" y="5815288"/>
                <a:ext cx="3401765" cy="906210"/>
              </a:xfrm>
              <a:prstGeom prst="rect">
                <a:avLst/>
              </a:prstGeom>
              <a:blipFill rotWithShape="1">
                <a:blip r:embed="rId3"/>
                <a:stretch>
                  <a:fillRect l="-11" t="-65" r="13" b="3"/>
                </a:stretch>
              </a:blipFill>
            </p:spPr>
            <p:txBody>
              <a:bodyPr/>
              <a:lstStyle/>
              <a:p>
                <a:r>
                  <a:rPr lang="pt-BR" altLang="en-US">
                    <a:noFill/>
                  </a:rPr>
                  <a:t> </a:t>
                </a:r>
              </a:p>
            </p:txBody>
          </p:sp>
        </mc:Fallback>
      </mc:AlternateContent>
      <p:cxnSp>
        <p:nvCxnSpPr>
          <p:cNvPr id="57" name="Conector de Seta Reta 56"/>
          <p:cNvCxnSpPr/>
          <p:nvPr/>
        </p:nvCxnSpPr>
        <p:spPr>
          <a:xfrm>
            <a:off x="7613650" y="4634865"/>
            <a:ext cx="510540" cy="0"/>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7566025" y="4732655"/>
            <a:ext cx="708025"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a:t>
            </a:r>
            <a:endParaRPr lang="pt-BR" sz="2400" b="1" baseline="-25000" dirty="0" err="1" smtClean="0"/>
          </a:p>
        </p:txBody>
      </p:sp>
      <p:cxnSp>
        <p:nvCxnSpPr>
          <p:cNvPr id="59" name="Conector Reto 58"/>
          <p:cNvCxnSpPr/>
          <p:nvPr/>
        </p:nvCxnSpPr>
        <p:spPr>
          <a:xfrm flipH="1">
            <a:off x="7619073" y="386383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7393648" y="390510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5149215" y="4092575"/>
            <a:ext cx="2232025" cy="1934845"/>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3639185" y="6016625"/>
            <a:ext cx="486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6"/>
          <p:cNvSpPr txBox="1"/>
          <p:nvPr/>
        </p:nvSpPr>
        <p:spPr>
          <a:xfrm>
            <a:off x="5804535" y="3002280"/>
            <a:ext cx="1106170"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Tree>
  </p:cSld>
  <p:clrMapOvr>
    <a:masterClrMapping/>
  </p:clrMapOvr>
</p:sld>
</file>

<file path=ppt/slides/slide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623570"/>
                <a:ext cx="11240770" cy="2620010"/>
              </a:xfrm>
              <a:prstGeom prst="rect">
                <a:avLst/>
              </a:prstGeom>
              <a:noFill/>
            </p:spPr>
            <p:txBody>
              <a:bodyPr wrap="square" rtlCol="0">
                <a:spAutoFit/>
              </a:bodyPr>
              <a:p>
                <a:pPr indent="0" algn="ctr" fontAlgn="auto">
                  <a:spcBef>
                    <a:spcPts val="600"/>
                  </a:spcBef>
                  <a:spcAft>
                    <a:spcPts val="18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8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&lt;</m:t>
                      </m:r>
                      <m:r>
                        <a:rPr lang="en-US" altLang="pt-BR" sz="2800" b="1" i="1" smtClean="0">
                          <a:latin typeface="Cambria Math" panose="02040503050406030204" pitchFamily="18" charset="0"/>
                          <a:ea typeface="Cambria Math" panose="02040503050406030204" pitchFamily="18" charset="0"/>
                          <a:sym typeface="Symbol" panose="05050102010706020507" charset="0"/>
                        </a:rPr>
                        <m:t>𝟓</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 grande maioria dos caso, </a:t>
                </a:r>
                <a14:m>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oMath>
                </a14:m>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afeta em nada o funcionamento do circuito.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623570"/>
                <a:ext cx="11240770" cy="262001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 name="Conector Reto 74"/>
          <p:cNvCxnSpPr/>
          <p:nvPr/>
        </p:nvCxnSpPr>
        <p:spPr>
          <a:xfrm>
            <a:off x="7042705" y="51291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094081" y="563545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7032026" y="42065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848892" y="4576768"/>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5009964" y="393838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8498549" y="374621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289711" y="570622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4692361" y="374512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046872" y="3494666"/>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6248288" y="573992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4053828" y="349313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4053783" y="495792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8384854" y="417462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415308" y="579438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4114701" y="415449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7816331" y="341865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5257165" y="564007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5267461" y="420618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9" name="Forma livre 28"/>
          <p:cNvSpPr/>
          <p:nvPr/>
        </p:nvSpPr>
        <p:spPr>
          <a:xfrm>
            <a:off x="4100651" y="425238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7009130" y="501967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7009130" y="5019675"/>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614078" y="4787142"/>
            <a:ext cx="1274445"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5369560" y="4577080"/>
                <a:ext cx="6299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5369560" y="457708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657625" y="4816354"/>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4" name="Grupo 63"/>
          <p:cNvGrpSpPr/>
          <p:nvPr/>
        </p:nvGrpSpPr>
        <p:grpSpPr>
          <a:xfrm flipH="1">
            <a:off x="5243999" y="4090549"/>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7" name="Caixa de Texto 66"/>
              <p:cNvSpPr txBox="1"/>
              <p:nvPr/>
            </p:nvSpPr>
            <p:spPr>
              <a:xfrm>
                <a:off x="5926455" y="3494405"/>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926455" y="349440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8228965" y="5019675"/>
                <a:ext cx="108966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228965" y="5019675"/>
                <a:ext cx="108966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Forma livre 4"/>
          <p:cNvSpPr/>
          <p:nvPr/>
        </p:nvSpPr>
        <p:spPr>
          <a:xfrm>
            <a:off x="4405630" y="4212590"/>
            <a:ext cx="2263140" cy="1343025"/>
          </a:xfrm>
          <a:custGeom>
            <a:avLst/>
            <a:gdLst>
              <a:gd name="connisteX0" fmla="*/ 0 w 2263140"/>
              <a:gd name="connsiteY0" fmla="*/ 0 h 1343025"/>
              <a:gd name="connisteX1" fmla="*/ 2263140 w 2263140"/>
              <a:gd name="connsiteY1" fmla="*/ 1343025 h 1343025"/>
              <a:gd name="connisteX2" fmla="*/ 0 w 2263140"/>
              <a:gd name="connsiteY2" fmla="*/ 1328420 h 1343025"/>
              <a:gd name="connisteX3" fmla="*/ 0 w 2263140"/>
              <a:gd name="connsiteY3" fmla="*/ 45720 h 1343025"/>
            </a:gdLst>
            <a:ahLst/>
            <a:cxnLst>
              <a:cxn ang="0">
                <a:pos x="connisteX0" y="connsiteY0"/>
              </a:cxn>
              <a:cxn ang="0">
                <a:pos x="connisteX1" y="connsiteY1"/>
              </a:cxn>
              <a:cxn ang="0">
                <a:pos x="connisteX2" y="connsiteY2"/>
              </a:cxn>
              <a:cxn ang="0">
                <a:pos x="connisteX3" y="connsiteY3"/>
              </a:cxn>
            </a:cxnLst>
            <a:rect l="l" t="t" r="r" b="b"/>
            <a:pathLst>
              <a:path w="2263140" h="1343025">
                <a:moveTo>
                  <a:pt x="0" y="0"/>
                </a:moveTo>
                <a:lnTo>
                  <a:pt x="2263140" y="1343025"/>
                </a:lnTo>
                <a:lnTo>
                  <a:pt x="0" y="1328420"/>
                </a:lnTo>
                <a:lnTo>
                  <a:pt x="0" y="45720"/>
                </a:lnTo>
              </a:path>
            </a:pathLst>
          </a:custGeom>
          <a:pattFill prst="ltUpDiag">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CaixaDeTexto 23"/>
          <p:cNvSpPr txBox="1"/>
          <p:nvPr/>
        </p:nvSpPr>
        <p:spPr>
          <a:xfrm>
            <a:off x="615950" y="367030"/>
            <a:ext cx="11038840" cy="2153285"/>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a base é neutra. Assim, se aumenta a carga negativa de eletrons, deve aumentar a carga positiva de lacunas </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1" name="Conector Reto 40"/>
          <p:cNvCxnSpPr/>
          <p:nvPr/>
        </p:nvCxnSpPr>
        <p:spPr>
          <a:xfrm>
            <a:off x="4395309" y="324328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Retângulo 42"/>
              <p:cNvSpPr/>
              <p:nvPr/>
            </p:nvSpPr>
            <p:spPr>
              <a:xfrm>
                <a:off x="420724" y="4077492"/>
                <a:ext cx="3537585" cy="899160"/>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r>
                                    <a:rPr lang="en-US" altLang="pt-BR" sz="2400" i="1">
                                      <a:latin typeface="Cambria Math" panose="02040503050406030204" pitchFamily="18" charset="0"/>
                                    </a:rPr>
                                    <m:t>1</m:t>
                                  </m:r>
                                </m:sub>
                              </m:sSub>
                            </m:num>
                            <m:den>
                              <m:r>
                                <a:rPr lang="pt-BR" sz="2400" i="1">
                                  <a:latin typeface="Cambria Math" panose="02040503050406030204" pitchFamily="18" charset="0"/>
                                </a:rPr>
                                <m:t>𝑘𝑇</m:t>
                              </m:r>
                            </m:den>
                          </m:f>
                        </m:e>
                      </m:d>
                    </m:oMath>
                  </m:oMathPara>
                </a14:m>
                <a:endParaRPr lang="pt-BR" dirty="0"/>
              </a:p>
            </p:txBody>
          </p:sp>
        </mc:Choice>
        <mc:Fallback>
          <p:sp>
            <p:nvSpPr>
              <p:cNvPr id="43" name="Retângulo 42"/>
              <p:cNvSpPr>
                <a:spLocks noRot="1" noChangeAspect="1" noMove="1" noResize="1" noEditPoints="1" noAdjustHandles="1" noChangeArrowheads="1" noChangeShapeType="1" noTextEdit="1"/>
              </p:cNvSpPr>
              <p:nvPr/>
            </p:nvSpPr>
            <p:spPr>
              <a:xfrm>
                <a:off x="420724" y="4077492"/>
                <a:ext cx="3537585" cy="899160"/>
              </a:xfrm>
              <a:prstGeom prst="rect">
                <a:avLst/>
              </a:prstGeom>
              <a:blipFill rotWithShape="1">
                <a:blip r:embed="rId1"/>
                <a:stretch>
                  <a:fillRect l="-10" t="-17" r="10" b="17"/>
                </a:stretch>
              </a:blipFill>
            </p:spPr>
            <p:txBody>
              <a:bodyPr/>
              <a:lstStyle/>
              <a:p>
                <a:r>
                  <a:rPr lang="pt-BR" altLang="en-US">
                    <a:noFill/>
                  </a:rPr>
                  <a:t> </a:t>
                </a:r>
              </a:p>
            </p:txBody>
          </p:sp>
        </mc:Fallback>
      </mc:AlternateContent>
      <p:sp>
        <p:nvSpPr>
          <p:cNvPr id="45" name="CaixaDeTexto 28"/>
          <p:cNvSpPr txBox="1"/>
          <p:nvPr/>
        </p:nvSpPr>
        <p:spPr>
          <a:xfrm>
            <a:off x="5482701" y="4020131"/>
            <a:ext cx="588623" cy="646331"/>
          </a:xfrm>
          <a:prstGeom prst="rect">
            <a:avLst/>
          </a:prstGeom>
          <a:noFill/>
        </p:spPr>
        <p:txBody>
          <a:bodyPr wrap="none" rtlCol="0">
            <a:spAutoFit/>
          </a:bodyPr>
          <a:p>
            <a:r>
              <a:rPr lang="pt-BR" sz="3600" i="1" dirty="0" err="1" smtClean="0"/>
              <a:t>n</a:t>
            </a:r>
            <a:r>
              <a:rPr lang="pt-BR" sz="3600" i="1" baseline="-25000" dirty="0" err="1"/>
              <a:t>p</a:t>
            </a:r>
            <a:endParaRPr lang="pt-BR" sz="3600" i="1" dirty="0"/>
          </a:p>
        </p:txBody>
      </p:sp>
      <p:cxnSp>
        <p:nvCxnSpPr>
          <p:cNvPr id="46" name="Conector de Seta Reta 45"/>
          <p:cNvCxnSpPr/>
          <p:nvPr/>
        </p:nvCxnSpPr>
        <p:spPr>
          <a:xfrm>
            <a:off x="4410075" y="3544570"/>
            <a:ext cx="223202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a:off x="5386028" y="3083179"/>
            <a:ext cx="882955" cy="461665"/>
          </a:xfrm>
          <a:prstGeom prst="rect">
            <a:avLst/>
          </a:prstGeom>
          <a:noFill/>
        </p:spPr>
        <p:txBody>
          <a:bodyPr wrap="square" rtlCol="0">
            <a:spAutoFit/>
          </a:bodyPr>
          <a:p>
            <a:r>
              <a:rPr lang="pt-BR" sz="2400" b="1" dirty="0" err="1" smtClean="0"/>
              <a:t>W</a:t>
            </a:r>
            <a:r>
              <a:rPr lang="pt-BR" sz="2400" b="1" baseline="-25000" dirty="0" err="1" smtClean="0"/>
              <a:t>Bef</a:t>
            </a:r>
            <a:endParaRPr lang="pt-BR" sz="2400" b="1" dirty="0"/>
          </a:p>
        </p:txBody>
      </p:sp>
      <p:sp>
        <p:nvSpPr>
          <p:cNvPr id="48" name="CaixaDeTexto 6"/>
          <p:cNvSpPr txBox="1"/>
          <p:nvPr/>
        </p:nvSpPr>
        <p:spPr>
          <a:xfrm>
            <a:off x="1375059" y="2723664"/>
            <a:ext cx="1629466" cy="521970"/>
          </a:xfrm>
          <a:prstGeom prst="rect">
            <a:avLst/>
          </a:prstGeom>
          <a:noFill/>
          <a:ln w="25400">
            <a:solidFill>
              <a:srgbClr val="FFFF00"/>
            </a:solidFill>
          </a:ln>
        </p:spPr>
        <p:txBody>
          <a:bodyPr wrap="square" rtlCol="0">
            <a:spAutoFit/>
          </a:bodyPr>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49" name="CaixaDeTexto 6"/>
          <p:cNvSpPr txBox="1"/>
          <p:nvPr/>
        </p:nvSpPr>
        <p:spPr>
          <a:xfrm>
            <a:off x="7128794" y="2464584"/>
            <a:ext cx="1629466" cy="521970"/>
          </a:xfrm>
          <a:prstGeom prst="rect">
            <a:avLst/>
          </a:prstGeom>
          <a:noFill/>
          <a:ln w="25400">
            <a:solidFill>
              <a:srgbClr val="FFFF00"/>
            </a:solidFill>
          </a:ln>
        </p:spPr>
        <p:txBody>
          <a:bodyPr wrap="square" rtlCol="0">
            <a:spAutoFit/>
          </a:bodyPr>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0" name="Conector Reto 49"/>
          <p:cNvCxnSpPr/>
          <p:nvPr/>
        </p:nvCxnSpPr>
        <p:spPr>
          <a:xfrm flipH="1">
            <a:off x="7128218" y="298626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4182584" y="296007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3" name="Retângulo de cantos arredondados 36"/>
          <p:cNvSpPr/>
          <p:nvPr/>
        </p:nvSpPr>
        <p:spPr>
          <a:xfrm>
            <a:off x="3958590" y="3242945"/>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4" name="Retângulo de cantos arredondados 37"/>
          <p:cNvSpPr/>
          <p:nvPr/>
        </p:nvSpPr>
        <p:spPr>
          <a:xfrm>
            <a:off x="6654800" y="3245485"/>
            <a:ext cx="71247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5" name="Conector Reto 54"/>
          <p:cNvCxnSpPr/>
          <p:nvPr/>
        </p:nvCxnSpPr>
        <p:spPr>
          <a:xfrm>
            <a:off x="4395470" y="3625215"/>
            <a:ext cx="2243455" cy="1900555"/>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4019939" y="5549223"/>
                <a:ext cx="3956685" cy="899160"/>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dirty="0"/>
              </a:p>
            </p:txBody>
          </p:sp>
        </mc:Choice>
        <mc:Fallback>
          <p:sp>
            <p:nvSpPr>
              <p:cNvPr id="56" name="Retângulo 55"/>
              <p:cNvSpPr>
                <a:spLocks noRot="1" noChangeAspect="1" noMove="1" noResize="1" noEditPoints="1" noAdjustHandles="1" noChangeArrowheads="1" noChangeShapeType="1" noTextEdit="1"/>
              </p:cNvSpPr>
              <p:nvPr/>
            </p:nvSpPr>
            <p:spPr>
              <a:xfrm>
                <a:off x="4019939" y="5549223"/>
                <a:ext cx="3956685" cy="899160"/>
              </a:xfrm>
              <a:prstGeom prst="rect">
                <a:avLst/>
              </a:prstGeom>
              <a:blipFill rotWithShape="1">
                <a:blip r:embed="rId2"/>
                <a:stretch>
                  <a:fillRect l="-10" t="-66" r="10" b="66"/>
                </a:stretch>
              </a:blipFill>
            </p:spPr>
            <p:txBody>
              <a:bodyPr/>
              <a:lstStyle/>
              <a:p>
                <a:r>
                  <a:rPr lang="pt-BR" altLang="en-US">
                    <a:noFill/>
                  </a:rPr>
                  <a:t> </a:t>
                </a:r>
              </a:p>
            </p:txBody>
          </p:sp>
        </mc:Fallback>
      </mc:AlternateContent>
      <p:sp>
        <p:nvSpPr>
          <p:cNvPr id="58" name="CaixaDeTexto 6"/>
          <p:cNvSpPr txBox="1"/>
          <p:nvPr/>
        </p:nvSpPr>
        <p:spPr>
          <a:xfrm>
            <a:off x="6668770" y="4206240"/>
            <a:ext cx="708025" cy="460375"/>
          </a:xfrm>
          <a:prstGeom prst="rect">
            <a:avLst/>
          </a:prstGeom>
          <a:solidFill>
            <a:schemeClr val="bg1"/>
          </a:solidFill>
        </p:spPr>
        <p:txBody>
          <a:bodyPr wrap="square" rtlCol="0">
            <a:spAutoFit/>
          </a:bodyPr>
          <a:p>
            <a:pPr algn="ctr"/>
            <a:r>
              <a:rPr lang="pt-BR" sz="2400" b="1" dirty="0" err="1" smtClean="0"/>
              <a:t>W</a:t>
            </a:r>
            <a:r>
              <a:rPr lang="pt-BR" sz="2400" b="1" baseline="-25000" dirty="0" err="1" smtClean="0"/>
              <a:t>BC</a:t>
            </a:r>
            <a:endParaRPr lang="pt-BR" sz="2400" b="1" baseline="-25000" dirty="0" err="1" smtClean="0"/>
          </a:p>
        </p:txBody>
      </p:sp>
      <p:cxnSp>
        <p:nvCxnSpPr>
          <p:cNvPr id="60" name="Conector Reto 59"/>
          <p:cNvCxnSpPr/>
          <p:nvPr/>
        </p:nvCxnSpPr>
        <p:spPr>
          <a:xfrm flipH="1">
            <a:off x="6654508" y="343774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4420870" y="4243070"/>
            <a:ext cx="2221230" cy="1316990"/>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2900045" y="5549265"/>
            <a:ext cx="486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482319" y="3178332"/>
                <a:ext cx="3537585" cy="899160"/>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r>
                                    <a:rPr lang="en-US" altLang="pt-BR" sz="2400" i="1">
                                      <a:latin typeface="Cambria Math" panose="02040503050406030204" pitchFamily="18" charset="0"/>
                                    </a:rPr>
                                    <m:t>2</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482319" y="3178332"/>
                <a:ext cx="3537585" cy="899160"/>
              </a:xfrm>
              <a:prstGeom prst="rect">
                <a:avLst/>
              </a:prstGeom>
              <a:blipFill rotWithShape="1">
                <a:blip r:embed="rId3"/>
                <a:stretch>
                  <a:fillRect l="-10" t="-17" r="10" b="17"/>
                </a:stretch>
              </a:blipFill>
            </p:spPr>
            <p:txBody>
              <a:bodyPr/>
              <a:lstStyle/>
              <a:p>
                <a:r>
                  <a:rPr lang="pt-BR" altLang="en-US">
                    <a:noFill/>
                  </a:rPr>
                  <a:t> </a:t>
                </a:r>
              </a:p>
            </p:txBody>
          </p:sp>
        </mc:Fallback>
      </mc:AlternateContent>
      <p:sp>
        <p:nvSpPr>
          <p:cNvPr id="28" name="Forma livre 27"/>
          <p:cNvSpPr/>
          <p:nvPr/>
        </p:nvSpPr>
        <p:spPr>
          <a:xfrm>
            <a:off x="3836035" y="3809365"/>
            <a:ext cx="612140" cy="210820"/>
          </a:xfrm>
          <a:custGeom>
            <a:avLst/>
            <a:gdLst>
              <a:gd name="connisteX0" fmla="*/ 612225 w 612225"/>
              <a:gd name="connsiteY0" fmla="*/ 0 h 210820"/>
              <a:gd name="connisteX1" fmla="*/ 506815 w 612225"/>
              <a:gd name="connsiteY1" fmla="*/ 195580 h 210820"/>
              <a:gd name="connisteX2" fmla="*/ 295360 w 612225"/>
              <a:gd name="connsiteY2" fmla="*/ 60325 h 210820"/>
              <a:gd name="connisteX3" fmla="*/ 23580 w 612225"/>
              <a:gd name="connsiteY3" fmla="*/ 195580 h 210820"/>
              <a:gd name="connisteX4" fmla="*/ 23580 w 612225"/>
              <a:gd name="connsiteY4" fmla="*/ 195580 h 210820"/>
              <a:gd name="connisteX5" fmla="*/ 8975 w 612225"/>
              <a:gd name="connsiteY5" fmla="*/ 210820 h 21082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226" h="210820">
                <a:moveTo>
                  <a:pt x="612226" y="0"/>
                </a:moveTo>
                <a:cubicBezTo>
                  <a:pt x="595081" y="41910"/>
                  <a:pt x="570316" y="183515"/>
                  <a:pt x="506816" y="195580"/>
                </a:cubicBezTo>
                <a:cubicBezTo>
                  <a:pt x="443316" y="207645"/>
                  <a:pt x="391881" y="60325"/>
                  <a:pt x="295361" y="60325"/>
                </a:cubicBezTo>
                <a:cubicBezTo>
                  <a:pt x="198841" y="60325"/>
                  <a:pt x="78191" y="168275"/>
                  <a:pt x="23581" y="195580"/>
                </a:cubicBezTo>
                <a:cubicBezTo>
                  <a:pt x="-31029" y="222885"/>
                  <a:pt x="26756" y="192405"/>
                  <a:pt x="23581" y="195580"/>
                </a:cubicBezTo>
                <a:cubicBezTo>
                  <a:pt x="20406" y="198755"/>
                  <a:pt x="12151" y="207645"/>
                  <a:pt x="8976" y="21082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 name="Forma livre 28"/>
          <p:cNvSpPr/>
          <p:nvPr/>
        </p:nvSpPr>
        <p:spPr>
          <a:xfrm>
            <a:off x="3862705" y="4227830"/>
            <a:ext cx="558165" cy="506730"/>
          </a:xfrm>
          <a:custGeom>
            <a:avLst/>
            <a:gdLst>
              <a:gd name="connisteX0" fmla="*/ 558165 w 558165"/>
              <a:gd name="connsiteY0" fmla="*/ 0 h 506857"/>
              <a:gd name="connisteX1" fmla="*/ 422910 w 558165"/>
              <a:gd name="connsiteY1" fmla="*/ 497840 h 506857"/>
              <a:gd name="connisteX2" fmla="*/ 135890 w 558165"/>
              <a:gd name="connsiteY2" fmla="*/ 287020 h 506857"/>
              <a:gd name="connisteX3" fmla="*/ 0 w 558165"/>
              <a:gd name="connsiteY3" fmla="*/ 316865 h 506857"/>
            </a:gdLst>
            <a:ahLst/>
            <a:cxnLst>
              <a:cxn ang="0">
                <a:pos x="connisteX0" y="connsiteY0"/>
              </a:cxn>
              <a:cxn ang="0">
                <a:pos x="connisteX1" y="connsiteY1"/>
              </a:cxn>
              <a:cxn ang="0">
                <a:pos x="connisteX2" y="connsiteY2"/>
              </a:cxn>
              <a:cxn ang="0">
                <a:pos x="connisteX3" y="connsiteY3"/>
              </a:cxn>
            </a:cxnLst>
            <a:rect l="l" t="t" r="r" b="b"/>
            <a:pathLst>
              <a:path w="558165" h="506857">
                <a:moveTo>
                  <a:pt x="558165" y="0"/>
                </a:moveTo>
                <a:cubicBezTo>
                  <a:pt x="536575" y="103505"/>
                  <a:pt x="507365" y="440690"/>
                  <a:pt x="422910" y="497840"/>
                </a:cubicBezTo>
                <a:cubicBezTo>
                  <a:pt x="338455" y="554990"/>
                  <a:pt x="220345" y="323215"/>
                  <a:pt x="135890" y="287020"/>
                </a:cubicBezTo>
                <a:cubicBezTo>
                  <a:pt x="51435" y="250825"/>
                  <a:pt x="21590" y="306705"/>
                  <a:pt x="0" y="316865"/>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 name="CaixaDeTexto 45"/>
          <p:cNvSpPr txBox="1"/>
          <p:nvPr/>
        </p:nvSpPr>
        <p:spPr>
          <a:xfrm>
            <a:off x="8074660" y="3067050"/>
            <a:ext cx="3580130" cy="953135"/>
          </a:xfrm>
          <a:prstGeom prst="rect">
            <a:avLst/>
          </a:prstGeom>
          <a:noFill/>
        </p:spPr>
        <p:txBody>
          <a:bodyPr wrap="square" rtlCol="0">
            <a:spAutoFit/>
          </a:bodyPr>
          <a:p>
            <a:pPr marL="16510" indent="-1651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Carga na base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(região ativa)</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3" name="Retângulo 32"/>
              <p:cNvSpPr/>
              <p:nvPr/>
            </p:nvSpPr>
            <p:spPr>
              <a:xfrm>
                <a:off x="1088744" y="5572282"/>
                <a:ext cx="2008505" cy="460375"/>
              </a:xfrm>
              <a:prstGeom prst="rect">
                <a:avLst/>
              </a:prstGeom>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en-US" altLang="pt-BR" sz="2400" i="1">
                              <a:latin typeface="Cambria Math" panose="02040503050406030204" pitchFamily="18" charset="0"/>
                            </a:rPr>
                            <m:t>𝑉</m:t>
                          </m:r>
                        </m:e>
                        <m:sub>
                          <m:r>
                            <a:rPr lang="en-US" altLang="pt-BR" sz="2400" i="1">
                              <a:latin typeface="Cambria Math" panose="02040503050406030204" pitchFamily="18" charset="0"/>
                            </a:rPr>
                            <m:t>𝐵𝐸</m:t>
                          </m:r>
                          <m:r>
                            <a:rPr lang="en-US" altLang="pt-BR" sz="2400" i="1">
                              <a:latin typeface="Cambria Math" panose="02040503050406030204" pitchFamily="18" charset="0"/>
                            </a:rPr>
                            <m:t>2</m:t>
                          </m:r>
                        </m:sub>
                      </m:sSub>
                      <m:r>
                        <a:rPr lang="en-US" altLang="pt-BR" sz="2400" i="1">
                          <a:latin typeface="Cambria Math" panose="02040503050406030204" pitchFamily="18" charset="0"/>
                        </a:rPr>
                        <m:t>&gt;</m:t>
                      </m:r>
                      <m:sSub>
                        <m:sSubPr>
                          <m:ctrlPr>
                            <a:rPr lang="pt-BR" sz="2400" i="1">
                              <a:latin typeface="Cambria Math" panose="02040503050406030204" pitchFamily="18" charset="0"/>
                            </a:rPr>
                          </m:ctrlPr>
                        </m:sSubPr>
                        <m:e>
                          <m:r>
                            <a:rPr lang="en-US" altLang="pt-BR" sz="2400" i="1">
                              <a:latin typeface="Cambria Math" panose="02040503050406030204" pitchFamily="18" charset="0"/>
                            </a:rPr>
                            <m:t>𝑉</m:t>
                          </m:r>
                        </m:e>
                        <m:sub>
                          <m:r>
                            <a:rPr lang="en-US" altLang="pt-BR" sz="2400" i="1">
                              <a:latin typeface="Cambria Math" panose="02040503050406030204" pitchFamily="18" charset="0"/>
                            </a:rPr>
                            <m:t>𝐵𝐸</m:t>
                          </m:r>
                          <m:r>
                            <a:rPr lang="en-US" altLang="pt-BR" sz="2400" i="1">
                              <a:latin typeface="Cambria Math" panose="02040503050406030204" pitchFamily="18" charset="0"/>
                            </a:rPr>
                            <m:t>1</m:t>
                          </m:r>
                        </m:sub>
                      </m:sSub>
                      <m:r>
                        <a:rPr lang="pt-BR" sz="2400" i="1">
                          <a:latin typeface="Cambria Math" panose="02040503050406030204" pitchFamily="18" charset="0"/>
                        </a:rPr>
                        <m:t> </m:t>
                      </m:r>
                    </m:oMath>
                  </m:oMathPara>
                </a14:m>
                <a:endParaRPr lang="pt-BR" dirty="0"/>
              </a:p>
            </p:txBody>
          </p:sp>
        </mc:Choice>
        <mc:Fallback>
          <p:sp>
            <p:nvSpPr>
              <p:cNvPr id="33" name="Retângulo 32"/>
              <p:cNvSpPr>
                <a:spLocks noRot="1" noChangeAspect="1" noMove="1" noResize="1" noEditPoints="1" noAdjustHandles="1" noChangeArrowheads="1" noChangeShapeType="1" noTextEdit="1"/>
              </p:cNvSpPr>
              <p:nvPr/>
            </p:nvSpPr>
            <p:spPr>
              <a:xfrm>
                <a:off x="1088744" y="5572282"/>
                <a:ext cx="2008505" cy="460375"/>
              </a:xfrm>
              <a:prstGeom prst="rect">
                <a:avLst/>
              </a:prstGeom>
              <a:blipFill rotWithShape="1">
                <a:blip r:embed="rId4"/>
                <a:stretch>
                  <a:fillRect l="-18" t="-34" r="18" b="3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Retângulo 3"/>
              <p:cNvSpPr/>
              <p:nvPr/>
            </p:nvSpPr>
            <p:spPr>
              <a:xfrm>
                <a:off x="7598764" y="4319427"/>
                <a:ext cx="4521200" cy="1028700"/>
              </a:xfrm>
              <a:prstGeom prst="rect">
                <a:avLst/>
              </a:prstGeom>
              <a:ln w="34925">
                <a:solidFill>
                  <a:srgbClr val="FFFF00"/>
                </a:solidFill>
              </a:ln>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sz="2800" i="1">
                              <a:latin typeface="Cambria Math" panose="02040503050406030204" pitchFamily="18" charset="0"/>
                            </a:rPr>
                          </m:ctrlPr>
                        </m:sSubPr>
                        <m:e>
                          <m:r>
                            <a:rPr lang="en-US" altLang="pt-BR" sz="2800" i="1">
                              <a:latin typeface="Cambria Math" panose="02040503050406030204" pitchFamily="18" charset="0"/>
                            </a:rPr>
                            <m:t>𝑄</m:t>
                          </m:r>
                        </m:e>
                        <m:sub>
                          <m:r>
                            <a:rPr lang="en-US" altLang="pt-BR" sz="2800" i="1">
                              <a:latin typeface="Cambria Math" panose="02040503050406030204" pitchFamily="18" charset="0"/>
                            </a:rPr>
                            <m:t>𝑏</m:t>
                          </m:r>
                        </m:sub>
                      </m:sSub>
                      <m:r>
                        <a:rPr lang="en-US" altLang="pt-BR" sz="2800" i="1">
                          <a:latin typeface="Cambria Math" panose="02040503050406030204" pitchFamily="18" charset="0"/>
                        </a:rPr>
                        <m:t>=</m:t>
                      </m:r>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r>
                                    <a:rPr lang="en-US" altLang="pt-BR" sz="2800" i="1">
                                      <a:latin typeface="Cambria Math" panose="02040503050406030204" pitchFamily="18" charset="0"/>
                                    </a:rPr>
                                    <m:t>1</m:t>
                                  </m:r>
                                </m:sub>
                              </m:sSub>
                            </m:num>
                            <m:den>
                              <m:r>
                                <a:rPr lang="pt-BR" sz="2800" i="1">
                                  <a:latin typeface="Cambria Math" panose="02040503050406030204" pitchFamily="18" charset="0"/>
                                </a:rPr>
                                <m:t>𝑘𝑇</m:t>
                              </m:r>
                            </m:den>
                          </m:f>
                        </m:e>
                      </m:d>
                      <m:f>
                        <m:fPr>
                          <m:ctrlPr>
                            <a:rPr 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num>
                        <m:den>
                          <m:r>
                            <a:rPr lang="en-US" altLang="pt-BR" sz="2800" i="1">
                              <a:latin typeface="Cambria Math" panose="02040503050406030204" pitchFamily="18" charset="0"/>
                              <a:cs typeface="Cambria Math" panose="02040503050406030204" pitchFamily="18" charset="0"/>
                            </a:rPr>
                            <m:t>2</m:t>
                          </m:r>
                        </m:den>
                      </m:f>
                      <m:r>
                        <a:rPr lang="pt-BR" sz="2800" i="1">
                          <a:latin typeface="Cambria Math" panose="02040503050406030204" pitchFamily="18" charset="0"/>
                        </a:rPr>
                        <m:t> </m:t>
                      </m:r>
                    </m:oMath>
                  </m:oMathPara>
                </a14:m>
                <a:endParaRPr lang="pt-BR" dirty="0"/>
              </a:p>
            </p:txBody>
          </p:sp>
        </mc:Choice>
        <mc:Fallback>
          <p:sp>
            <p:nvSpPr>
              <p:cNvPr id="4" name="Retângulo 3"/>
              <p:cNvSpPr>
                <a:spLocks noRot="1" noChangeAspect="1" noMove="1" noResize="1" noEditPoints="1" noAdjustHandles="1" noChangeArrowheads="1" noChangeShapeType="1" noTextEdit="1"/>
              </p:cNvSpPr>
              <p:nvPr/>
            </p:nvSpPr>
            <p:spPr>
              <a:xfrm>
                <a:off x="7598764" y="4319427"/>
                <a:ext cx="4521200" cy="1028700"/>
              </a:xfrm>
              <a:prstGeom prst="rect">
                <a:avLst/>
              </a:prstGeom>
              <a:blipFill rotWithShape="1">
                <a:blip r:embed="rId5"/>
                <a:stretch>
                  <a:fillRect l="-387" t="-1744" r="-385" b="-1651"/>
                </a:stretch>
              </a:blipFill>
              <a:ln w="34925">
                <a:solidFill>
                  <a:srgbClr val="FFFF00"/>
                </a:solidFill>
              </a:ln>
            </p:spPr>
            <p:txBody>
              <a:bodyPr/>
              <a:lstStyle/>
              <a:p>
                <a:r>
                  <a:rPr lang="pt-BR" altLang="en-US">
                    <a:noFill/>
                  </a:rPr>
                  <a:t> </a:t>
                </a:r>
              </a:p>
            </p:txBody>
          </p:sp>
        </mc:Fallback>
      </mc:AlternateContent>
      <p:sp>
        <p:nvSpPr>
          <p:cNvPr id="6" name="Forma livre 5"/>
          <p:cNvSpPr/>
          <p:nvPr/>
        </p:nvSpPr>
        <p:spPr>
          <a:xfrm>
            <a:off x="5054600" y="3684905"/>
            <a:ext cx="2941955" cy="1388110"/>
          </a:xfrm>
          <a:custGeom>
            <a:avLst/>
            <a:gdLst>
              <a:gd name="connisteX0" fmla="*/ 0 w 2941955"/>
              <a:gd name="connsiteY0" fmla="*/ 1388110 h 1388110"/>
              <a:gd name="connisteX1" fmla="*/ 1267460 w 2941955"/>
              <a:gd name="connsiteY1" fmla="*/ 784225 h 1388110"/>
              <a:gd name="connisteX2" fmla="*/ 1538605 w 2941955"/>
              <a:gd name="connsiteY2" fmla="*/ 332105 h 1388110"/>
              <a:gd name="connisteX3" fmla="*/ 2383790 w 2941955"/>
              <a:gd name="connsiteY3" fmla="*/ 241300 h 1388110"/>
              <a:gd name="connisteX4" fmla="*/ 2941955 w 2941955"/>
              <a:gd name="connsiteY4" fmla="*/ 0 h 138811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941955" h="1388110">
                <a:moveTo>
                  <a:pt x="0" y="1388110"/>
                </a:moveTo>
                <a:cubicBezTo>
                  <a:pt x="248285" y="1276350"/>
                  <a:pt x="959485" y="995680"/>
                  <a:pt x="1267460" y="784225"/>
                </a:cubicBezTo>
                <a:cubicBezTo>
                  <a:pt x="1575435" y="572770"/>
                  <a:pt x="1315085" y="440690"/>
                  <a:pt x="1538605" y="332105"/>
                </a:cubicBezTo>
                <a:cubicBezTo>
                  <a:pt x="1762125" y="223520"/>
                  <a:pt x="2103120" y="307975"/>
                  <a:pt x="2383790" y="241300"/>
                </a:cubicBezTo>
                <a:cubicBezTo>
                  <a:pt x="2664460" y="174625"/>
                  <a:pt x="2847340" y="46355"/>
                  <a:pt x="2941955" y="0"/>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 name="Conector de Seta Reta 7"/>
          <p:cNvCxnSpPr/>
          <p:nvPr/>
        </p:nvCxnSpPr>
        <p:spPr>
          <a:xfrm flipV="1">
            <a:off x="6690360" y="4976495"/>
            <a:ext cx="664845" cy="1460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6" name="CaixaDeTexto 23"/>
              <p:cNvSpPr txBox="1"/>
              <p:nvPr/>
            </p:nvSpPr>
            <p:spPr>
              <a:xfrm>
                <a:off x="576580" y="367030"/>
                <a:ext cx="11038840" cy="5637530"/>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obter a carga total da base,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multiplicar Qb pela Area.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sz="2800" i="1">
                              <a:latin typeface="Cambria Math" panose="02040503050406030204" pitchFamily="18" charset="0"/>
                            </a:rPr>
                          </m:ctrlPr>
                        </m:sSubPr>
                        <m:e>
                          <m:r>
                            <a:rPr lang="en-US" altLang="pt-BR" sz="2800" i="1">
                              <a:latin typeface="Cambria Math" panose="02040503050406030204" pitchFamily="18" charset="0"/>
                            </a:rPr>
                            <m:t>𝑄</m:t>
                          </m:r>
                        </m:e>
                        <m:sub>
                          <m:r>
                            <a:rPr lang="en-US" altLang="pt-BR" sz="2800" i="1">
                              <a:latin typeface="Cambria Math" panose="02040503050406030204" pitchFamily="18" charset="0"/>
                            </a:rPr>
                            <m:t>𝐵</m:t>
                          </m:r>
                        </m:sub>
                      </m:sSub>
                      <m:r>
                        <a:rPr lang="en-US" altLang="pt-BR" sz="2800" i="1">
                          <a:latin typeface="Cambria Math" panose="02040503050406030204" pitchFamily="18" charset="0"/>
                        </a:rPr>
                        <m:t>=</m:t>
                      </m:r>
                      <m:r>
                        <a:rPr lang="en-US" altLang="pt-BR" sz="2800" i="1">
                          <a:latin typeface="Cambria Math" panose="02040503050406030204" pitchFamily="18" charset="0"/>
                        </a:rPr>
                        <m:t>𝐴𝑟𝑒𝑎</m:t>
                      </m:r>
                      <m:r>
                        <a:rPr lang="en-US" altLang="pt-BR" sz="2800" i="1">
                          <a:latin typeface="Cambria Math" panose="02040503050406030204" pitchFamily="18" charset="0"/>
                        </a:rPr>
                        <m:t>.</m:t>
                      </m:r>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r>
                                    <a:rPr lang="en-US" altLang="pt-BR" sz="2800" i="1">
                                      <a:latin typeface="Cambria Math" panose="02040503050406030204" pitchFamily="18" charset="0"/>
                                    </a:rPr>
                                    <m:t>1</m:t>
                                  </m:r>
                                </m:sub>
                              </m:sSub>
                            </m:num>
                            <m:den>
                              <m:r>
                                <a:rPr lang="pt-BR" sz="2800" i="1">
                                  <a:latin typeface="Cambria Math" panose="02040503050406030204" pitchFamily="18" charset="0"/>
                                </a:rPr>
                                <m:t>𝑘𝑇</m:t>
                              </m:r>
                            </m:den>
                          </m:f>
                        </m:e>
                      </m:d>
                      <m:f>
                        <m:fPr>
                          <m:ctrlPr>
                            <a:rPr 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num>
                        <m:den>
                          <m:r>
                            <a:rPr lang="en-US" altLang="pt-BR" sz="2800" i="1">
                              <a:latin typeface="Cambria Math" panose="02040503050406030204" pitchFamily="18" charset="0"/>
                              <a:cs typeface="Cambria Math" panose="02040503050406030204" pitchFamily="18" charset="0"/>
                            </a:rPr>
                            <m:t>2</m:t>
                          </m:r>
                        </m:den>
                      </m:f>
                      <m:r>
                        <a:rPr lang="pt-BR" sz="2800" i="1">
                          <a:latin typeface="Cambria Math" panose="02040503050406030204" pitchFamily="18" charset="0"/>
                        </a:rPr>
                        <m:t> </m:t>
                      </m:r>
                    </m:oMath>
                  </m:oMathPara>
                </a14:m>
                <a:endParaRPr lang="pt-BR" sz="2800" i="1">
                  <a:latin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sz="2800" b="1">
                    <a:latin typeface="Comic Sans MS" panose="030F0702030302020204" pitchFamily="66" charset="0"/>
                    <a:cs typeface="Comic Sans MS" panose="030F0702030302020204" pitchFamily="66" charset="0"/>
                  </a:rPr>
                  <a:t>Podemos agora calcular a variação de Q</a:t>
                </a:r>
                <a:r>
                  <a:rPr lang="pt-BR" sz="2800" b="1" baseline="-25000">
                    <a:latin typeface="Comic Sans MS" panose="030F0702030302020204" pitchFamily="66" charset="0"/>
                    <a:cs typeface="Comic Sans MS" panose="030F0702030302020204" pitchFamily="66" charset="0"/>
                  </a:rPr>
                  <a:t>B</a:t>
                </a:r>
                <a:r>
                  <a:rPr lang="pt-BR" sz="2800" b="1">
                    <a:latin typeface="Comic Sans MS" panose="030F0702030302020204" pitchFamily="66" charset="0"/>
                    <a:cs typeface="Comic Sans MS" panose="030F0702030302020204" pitchFamily="66" charset="0"/>
                  </a:rPr>
                  <a:t> com V</a:t>
                </a:r>
                <a:r>
                  <a:rPr lang="pt-BR" sz="2800" b="1" baseline="-25000">
                    <a:latin typeface="Comic Sans MS" panose="030F0702030302020204" pitchFamily="66" charset="0"/>
                    <a:cs typeface="Comic Sans MS" panose="030F0702030302020204" pitchFamily="66" charset="0"/>
                  </a:rPr>
                  <a:t>BE</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2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𝐴𝑟𝑒𝑎</m:t>
                      </m:r>
                      <m:r>
                        <a:rPr lang="en-US" altLang="pt-BR" sz="3200" i="1">
                          <a:latin typeface="Cambria Math" panose="02040503050406030204" pitchFamily="18" charset="0"/>
                          <a:cs typeface="Cambria Math" panose="02040503050406030204" pitchFamily="18" charset="0"/>
                        </a:rPr>
                        <m:t>.</m:t>
                      </m:r>
                      <m:f>
                        <m:fPr>
                          <m:ctrlPr>
                            <a:rPr lang="pt-BR" sz="3200" i="1">
                              <a:latin typeface="Cambria Math" panose="02040503050406030204" pitchFamily="18" charset="0"/>
                            </a:rPr>
                          </m:ctrlPr>
                        </m:fPr>
                        <m:num>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f>
                        <m:fPr>
                          <m:ctrlPr>
                            <a:rPr lang="pt-BR" sz="3200" i="1">
                              <a:latin typeface="Cambria Math" panose="02040503050406030204" pitchFamily="18" charset="0"/>
                              <a:cs typeface="Cambria Math" panose="02040503050406030204" pitchFamily="18" charset="0"/>
                            </a:rPr>
                          </m:ctrlPr>
                        </m:fPr>
                        <m:num>
                          <m:sSub>
                            <m:sSubPr>
                              <m:ctrlPr>
                                <a:rPr 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𝐵𝑒𝑓</m:t>
                              </m:r>
                            </m:sub>
                          </m:sSub>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oMath>
                  </m:oMathPara>
                </a14:m>
                <a:endParaRPr lang="en-US" altLang="pt-BR" sz="3200" i="1">
                  <a:latin typeface="Cambria Math" panose="02040503050406030204" pitchFamily="18" charset="0"/>
                  <a:cs typeface="Cambria Math" panose="02040503050406030204" pitchFamily="18" charset="0"/>
                </a:endParaRPr>
              </a:p>
              <a:p>
                <a:pPr indent="0" algn="l" fontAlgn="auto">
                  <a:spcBef>
                    <a:spcPts val="12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𝐴𝑟𝑒𝑎</m:t>
                      </m:r>
                      <m:r>
                        <a:rPr lang="en-US" altLang="pt-BR" sz="3200" i="1">
                          <a:latin typeface="Cambria Math" panose="02040503050406030204" pitchFamily="18" charset="0"/>
                          <a:cs typeface="Cambria Math" panose="02040503050406030204" pitchFamily="18" charset="0"/>
                        </a:rPr>
                        <m:t>.</m:t>
                      </m:r>
                      <m:f>
                        <m:fPr>
                          <m:ctrlPr>
                            <a:rPr lang="pt-BR" sz="3200" i="1">
                              <a:latin typeface="Cambria Math" panose="02040503050406030204" pitchFamily="18" charset="0"/>
                            </a:rPr>
                          </m:ctrlPr>
                        </m:fPr>
                        <m:num>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f>
                        <m:fPr>
                          <m:ctrlPr>
                            <a:rPr lang="pt-BR" sz="3200" i="1">
                              <a:latin typeface="Cambria Math" panose="02040503050406030204" pitchFamily="18" charset="0"/>
                              <a:cs typeface="Cambria Math" panose="02040503050406030204" pitchFamily="18" charset="0"/>
                            </a:rPr>
                          </m:ctrlPr>
                        </m:fPr>
                        <m:num>
                          <m:sSub>
                            <m:sSubPr>
                              <m:ctrlPr>
                                <a:rPr 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𝐵𝑒𝑓</m:t>
                              </m:r>
                            </m:sub>
                          </m:sSub>
                        </m:num>
                        <m:den>
                          <m:r>
                            <a:rPr lang="en-US" altLang="pt-BR" sz="3200" i="1">
                              <a:latin typeface="Cambria Math" panose="02040503050406030204" pitchFamily="18" charset="0"/>
                              <a:cs typeface="Cambria Math" panose="02040503050406030204" pitchFamily="18" charset="0"/>
                            </a:rPr>
                            <m:t>2</m:t>
                          </m:r>
                        </m:den>
                      </m:f>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oMath>
                  </m:oMathPara>
                </a14:m>
                <a:endParaRPr lang="pt-BR" altLang="en-US" sz="32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6" name="CaixaDeTexto 23"/>
              <p:cNvSpPr txBox="1">
                <a:spLocks noRot="1" noChangeAspect="1" noMove="1" noResize="1" noEditPoints="1" noAdjustHandles="1" noChangeArrowheads="1" noChangeShapeType="1" noTextEdit="1"/>
              </p:cNvSpPr>
              <p:nvPr/>
            </p:nvSpPr>
            <p:spPr>
              <a:xfrm>
                <a:off x="576580" y="367030"/>
                <a:ext cx="11038840" cy="56375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Forma livre 4"/>
          <p:cNvSpPr/>
          <p:nvPr/>
        </p:nvSpPr>
        <p:spPr>
          <a:xfrm>
            <a:off x="1259635" y="2995826"/>
            <a:ext cx="4613189" cy="2137973"/>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 name="Conector de Seta Reta 5"/>
          <p:cNvCxnSpPr/>
          <p:nvPr/>
        </p:nvCxnSpPr>
        <p:spPr>
          <a:xfrm>
            <a:off x="1366727" y="2324697"/>
            <a:ext cx="65902" cy="3171567"/>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1169018" y="5001994"/>
            <a:ext cx="5148649" cy="16476"/>
          </a:xfrm>
          <a:prstGeom prst="straightConnector1">
            <a:avLst/>
          </a:prstGeom>
          <a:ln w="22225">
            <a:solidFill>
              <a:schemeClr val="tx1"/>
            </a:solidFill>
            <a:headEnd type="stealth"/>
            <a:tailEnd type="triangle"/>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790078" y="1955365"/>
            <a:ext cx="1337310" cy="368300"/>
          </a:xfrm>
          <a:prstGeom prst="rect">
            <a:avLst/>
          </a:prstGeom>
          <a:noFill/>
        </p:spPr>
        <p:txBody>
          <a:bodyPr wrap="none" rtlCol="0">
            <a:spAutoFit/>
          </a:bodyPr>
          <a:lstStyle/>
          <a:p>
            <a:r>
              <a:rPr lang="pt-BR" dirty="0" smtClean="0"/>
              <a:t>20.log(|G</a:t>
            </a:r>
            <a:r>
              <a:rPr lang="pt-BR" baseline="-25000" dirty="0" smtClean="0"/>
              <a:t>D</a:t>
            </a:r>
            <a:r>
              <a:rPr lang="pt-BR" dirty="0" smtClean="0"/>
              <a:t>|)</a:t>
            </a:r>
            <a:endParaRPr lang="pt-BR" dirty="0"/>
          </a:p>
        </p:txBody>
      </p:sp>
      <p:sp>
        <p:nvSpPr>
          <p:cNvPr id="10" name="CaixaDeTexto 9"/>
          <p:cNvSpPr txBox="1"/>
          <p:nvPr/>
        </p:nvSpPr>
        <p:spPr>
          <a:xfrm>
            <a:off x="5736899" y="5039750"/>
            <a:ext cx="723900" cy="368300"/>
          </a:xfrm>
          <a:prstGeom prst="rect">
            <a:avLst/>
          </a:prstGeom>
          <a:noFill/>
        </p:spPr>
        <p:txBody>
          <a:bodyPr wrap="none" rtlCol="0">
            <a:spAutoFit/>
          </a:bodyPr>
          <a:lstStyle/>
          <a:p>
            <a:r>
              <a:rPr lang="pt-BR" dirty="0"/>
              <a:t> </a:t>
            </a:r>
            <a:r>
              <a:rPr lang="pt-BR" dirty="0" smtClean="0"/>
              <a:t> freq.</a:t>
            </a:r>
            <a:endParaRPr lang="pt-BR" dirty="0"/>
          </a:p>
        </p:txBody>
      </p:sp>
      <p:sp>
        <p:nvSpPr>
          <p:cNvPr id="11" name="CaixaDeTexto 10"/>
          <p:cNvSpPr txBox="1"/>
          <p:nvPr/>
        </p:nvSpPr>
        <p:spPr>
          <a:xfrm>
            <a:off x="8970251" y="2742966"/>
            <a:ext cx="2430162" cy="368300"/>
          </a:xfrm>
          <a:prstGeom prst="rect">
            <a:avLst/>
          </a:prstGeom>
          <a:noFill/>
        </p:spPr>
        <p:txBody>
          <a:bodyPr wrap="square" rtlCol="0">
            <a:spAutoFit/>
          </a:bodyPr>
          <a:lstStyle/>
          <a:p>
            <a:r>
              <a:rPr lang="pt-BR" dirty="0" smtClean="0"/>
              <a:t>Sistema de um polo</a:t>
            </a:r>
            <a:endParaRPr lang="pt-BR" dirty="0"/>
          </a:p>
        </p:txBody>
      </p:sp>
      <mc:AlternateContent xmlns:mc="http://schemas.openxmlformats.org/markup-compatibility/2006">
        <mc:Choice xmlns:a14="http://schemas.microsoft.com/office/drawing/2010/main" Requires="a14">
          <p:sp>
            <p:nvSpPr>
              <p:cNvPr id="12" name="CaixaDeTexto 11"/>
              <p:cNvSpPr txBox="1"/>
              <p:nvPr/>
            </p:nvSpPr>
            <p:spPr>
              <a:xfrm>
                <a:off x="9579742" y="3158728"/>
                <a:ext cx="1211179" cy="706120"/>
              </a:xfrm>
              <a:prstGeom prst="rect">
                <a:avLst/>
              </a:prstGeom>
              <a:noFill/>
            </p:spPr>
            <p:txBody>
              <a:bodyPr wrap="square" lIns="0" tIns="0" rIns="0" bIns="0" rtlCol="0">
                <a:spAutoFit/>
              </a:bodyPr>
              <a:lstStyle/>
              <a:p>
                <a:r>
                  <a:rPr lang="pt-BR" sz="2400" dirty="0" smtClean="0"/>
                  <a:t> </a:t>
                </a:r>
                <a14:m>
                  <m:oMath xmlns:m="http://schemas.openxmlformats.org/officeDocument/2006/math">
                    <m:f>
                      <m:fPr>
                        <m:ctrlPr>
                          <a:rPr lang="pt-BR" sz="320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1</m:t>
                        </m:r>
                        <m:r>
                          <a:rPr lang="pt-BR" sz="3200" b="0" i="1" smtClean="0">
                            <a:latin typeface="Cambria Math" panose="02040503050406030204" pitchFamily="18" charset="0"/>
                          </a:rPr>
                          <m:t>+</m:t>
                        </m:r>
                        <m:r>
                          <a:rPr lang="pt-BR" sz="3200" b="0" i="1" smtClean="0">
                            <a:latin typeface="Cambria Math" panose="02040503050406030204" pitchFamily="18" charset="0"/>
                          </a:rPr>
                          <m:t>𝑠𝑇</m:t>
                        </m:r>
                      </m:den>
                    </m:f>
                  </m:oMath>
                </a14:m>
                <a:endParaRPr lang="pt-BR" dirty="0"/>
              </a:p>
            </p:txBody>
          </p:sp>
        </mc:Choice>
        <mc:Fallback>
          <p:sp>
            <p:nvSpPr>
              <p:cNvPr id="12" name="CaixaDeTexto 11"/>
              <p:cNvSpPr txBox="1">
                <a:spLocks noRot="1" noChangeAspect="1" noMove="1" noResize="1" noEditPoints="1" noAdjustHandles="1" noChangeArrowheads="1" noChangeShapeType="1" noTextEdit="1"/>
              </p:cNvSpPr>
              <p:nvPr/>
            </p:nvSpPr>
            <p:spPr>
              <a:xfrm>
                <a:off x="9579742" y="3158728"/>
                <a:ext cx="1211179" cy="706120"/>
              </a:xfrm>
              <a:prstGeom prst="rect">
                <a:avLst/>
              </a:prstGeom>
              <a:blipFill rotWithShape="1">
                <a:blip r:embed="rId1"/>
                <a:stretch>
                  <a:fillRect l="-11" t="-34" r="30" b="34"/>
                </a:stretch>
              </a:blipFill>
            </p:spPr>
            <p:txBody>
              <a:bodyPr/>
              <a:lstStyle/>
              <a:p>
                <a:r>
                  <a:rPr lang="pt-BR" altLang="en-US">
                    <a:noFill/>
                  </a:rPr>
                  <a:t> </a:t>
                </a:r>
              </a:p>
            </p:txBody>
          </p:sp>
        </mc:Fallback>
      </mc:AlternateContent>
      <p:cxnSp>
        <p:nvCxnSpPr>
          <p:cNvPr id="14" name="Conector Reto 13"/>
          <p:cNvCxnSpPr/>
          <p:nvPr/>
        </p:nvCxnSpPr>
        <p:spPr>
          <a:xfrm>
            <a:off x="3369441" y="2771364"/>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2607670" y="5062743"/>
            <a:ext cx="2030095" cy="368300"/>
          </a:xfrm>
          <a:prstGeom prst="rect">
            <a:avLst/>
          </a:prstGeom>
          <a:noFill/>
        </p:spPr>
        <p:txBody>
          <a:bodyPr wrap="none" rtlCol="0">
            <a:spAutoFit/>
          </a:bodyPr>
          <a:lstStyle/>
          <a:p>
            <a:r>
              <a:rPr lang="pt-BR" dirty="0" smtClean="0"/>
              <a:t>Frequência de corte</a:t>
            </a:r>
            <a:endParaRPr lang="pt-BR" dirty="0"/>
          </a:p>
        </p:txBody>
      </p:sp>
      <p:sp>
        <p:nvSpPr>
          <p:cNvPr id="18" name="CaixaDeTexto 17"/>
          <p:cNvSpPr txBox="1"/>
          <p:nvPr/>
        </p:nvSpPr>
        <p:spPr>
          <a:xfrm>
            <a:off x="5672753" y="4447642"/>
            <a:ext cx="2900045" cy="368300"/>
          </a:xfrm>
          <a:prstGeom prst="rect">
            <a:avLst/>
          </a:prstGeom>
          <a:noFill/>
        </p:spPr>
        <p:txBody>
          <a:bodyPr wrap="none" rtlCol="0">
            <a:spAutoFit/>
          </a:bodyPr>
          <a:lstStyle/>
          <a:p>
            <a:r>
              <a:rPr lang="pt-BR" dirty="0" smtClean="0"/>
              <a:t>Frequência de ganho unitário</a:t>
            </a:r>
            <a:endParaRPr lang="pt-BR" dirty="0"/>
          </a:p>
        </p:txBody>
      </p:sp>
      <p:sp>
        <p:nvSpPr>
          <p:cNvPr id="19" name="Forma livre 18"/>
          <p:cNvSpPr/>
          <p:nvPr/>
        </p:nvSpPr>
        <p:spPr>
          <a:xfrm>
            <a:off x="5767562" y="4750744"/>
            <a:ext cx="533629" cy="201359"/>
          </a:xfrm>
          <a:custGeom>
            <a:avLst/>
            <a:gdLst>
              <a:gd name="connsiteX0" fmla="*/ 533629 w 533629"/>
              <a:gd name="connsiteY0" fmla="*/ 0 h 201359"/>
              <a:gd name="connsiteX1" fmla="*/ 97023 w 533629"/>
              <a:gd name="connsiteY1" fmla="*/ 65903 h 201359"/>
              <a:gd name="connsiteX2" fmla="*/ 6407 w 533629"/>
              <a:gd name="connsiteY2" fmla="*/ 189470 h 201359"/>
              <a:gd name="connsiteX3" fmla="*/ 14645 w 533629"/>
              <a:gd name="connsiteY3" fmla="*/ 189470 h 201359"/>
            </a:gdLst>
            <a:ahLst/>
            <a:cxnLst>
              <a:cxn ang="0">
                <a:pos x="connsiteX0" y="connsiteY0"/>
              </a:cxn>
              <a:cxn ang="0">
                <a:pos x="connsiteX1" y="connsiteY1"/>
              </a:cxn>
              <a:cxn ang="0">
                <a:pos x="connsiteX2" y="connsiteY2"/>
              </a:cxn>
              <a:cxn ang="0">
                <a:pos x="connsiteX3" y="connsiteY3"/>
              </a:cxn>
            </a:cxnLst>
            <a:rect l="l" t="t" r="r" b="b"/>
            <a:pathLst>
              <a:path w="533629" h="201359">
                <a:moveTo>
                  <a:pt x="533629" y="0"/>
                </a:moveTo>
                <a:cubicBezTo>
                  <a:pt x="359261" y="17162"/>
                  <a:pt x="184893" y="34325"/>
                  <a:pt x="97023" y="65903"/>
                </a:cubicBezTo>
                <a:cubicBezTo>
                  <a:pt x="9153" y="97481"/>
                  <a:pt x="20137" y="168876"/>
                  <a:pt x="6407" y="189470"/>
                </a:cubicBezTo>
                <a:cubicBezTo>
                  <a:pt x="-7323" y="210064"/>
                  <a:pt x="3661" y="199767"/>
                  <a:pt x="14645" y="18947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a:off x="1479087" y="2586336"/>
            <a:ext cx="1108710" cy="368300"/>
          </a:xfrm>
          <a:prstGeom prst="rect">
            <a:avLst/>
          </a:prstGeom>
          <a:noFill/>
        </p:spPr>
        <p:txBody>
          <a:bodyPr wrap="none" rtlCol="0">
            <a:spAutoFit/>
          </a:bodyPr>
          <a:lstStyle/>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sp>
        <p:nvSpPr>
          <p:cNvPr id="21" name="CaixaDeTexto 20"/>
          <p:cNvSpPr txBox="1"/>
          <p:nvPr/>
        </p:nvSpPr>
        <p:spPr>
          <a:xfrm>
            <a:off x="4181160" y="3507734"/>
            <a:ext cx="1128395" cy="368300"/>
          </a:xfrm>
          <a:prstGeom prst="rect">
            <a:avLst/>
          </a:prstGeom>
          <a:noFill/>
        </p:spPr>
        <p:txBody>
          <a:bodyPr wrap="none" rtlCol="0">
            <a:spAutoFit/>
          </a:bodyPr>
          <a:lstStyle/>
          <a:p>
            <a:r>
              <a:rPr lang="pt-BR" dirty="0" smtClean="0"/>
              <a:t>20 dB/</a:t>
            </a:r>
            <a:r>
              <a:rPr lang="pt-BR" dirty="0" err="1" smtClean="0"/>
              <a:t>dec</a:t>
            </a:r>
            <a:endParaRPr lang="pt-BR" dirty="0"/>
          </a:p>
        </p:txBody>
      </p:sp>
      <p:sp>
        <p:nvSpPr>
          <p:cNvPr id="22" name="CaixaDeTexto 21"/>
          <p:cNvSpPr txBox="1"/>
          <p:nvPr/>
        </p:nvSpPr>
        <p:spPr>
          <a:xfrm>
            <a:off x="8610865" y="4064812"/>
            <a:ext cx="2524971" cy="460375"/>
          </a:xfrm>
          <a:prstGeom prst="rect">
            <a:avLst/>
          </a:prstGeom>
          <a:noFill/>
        </p:spPr>
        <p:txBody>
          <a:bodyPr wrap="square" rtlCol="0">
            <a:spAutoFit/>
          </a:bodyPr>
          <a:lstStyle/>
          <a:p>
            <a:r>
              <a:rPr lang="pt-BR" sz="2400" dirty="0" smtClean="0"/>
              <a:t>Polo: (1/T) </a:t>
            </a:r>
            <a:r>
              <a:rPr lang="pt-BR" sz="2400" dirty="0" err="1" smtClean="0"/>
              <a:t>rad</a:t>
            </a:r>
            <a:r>
              <a:rPr lang="pt-BR" sz="2400" dirty="0" smtClean="0"/>
              <a:t>/</a:t>
            </a:r>
            <a:r>
              <a:rPr lang="pt-BR" sz="2400" dirty="0" err="1" smtClean="0"/>
              <a:t>seg</a:t>
            </a:r>
            <a:endParaRPr lang="pt-BR" sz="2400" dirty="0"/>
          </a:p>
        </p:txBody>
      </p:sp>
      <p:cxnSp>
        <p:nvCxnSpPr>
          <p:cNvPr id="7" name="Conector de Seta Reta 6"/>
          <p:cNvCxnSpPr/>
          <p:nvPr/>
        </p:nvCxnSpPr>
        <p:spPr>
          <a:xfrm>
            <a:off x="2952616" y="3013669"/>
            <a:ext cx="1082842"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3378601" y="3013669"/>
            <a:ext cx="0" cy="19291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3743342" y="2617573"/>
            <a:ext cx="594360" cy="368300"/>
          </a:xfrm>
          <a:prstGeom prst="rect">
            <a:avLst/>
          </a:prstGeom>
          <a:noFill/>
        </p:spPr>
        <p:txBody>
          <a:bodyPr wrap="none" rtlCol="0">
            <a:spAutoFit/>
          </a:bodyPr>
          <a:lstStyle/>
          <a:p>
            <a:r>
              <a:rPr lang="pt-BR" dirty="0"/>
              <a:t>3</a:t>
            </a:r>
            <a:r>
              <a:rPr lang="pt-BR" dirty="0" smtClean="0"/>
              <a:t> dB</a:t>
            </a:r>
            <a:endParaRPr lang="pt-BR" dirty="0"/>
          </a:p>
        </p:txBody>
      </p:sp>
      <p:sp>
        <p:nvSpPr>
          <p:cNvPr id="24" name="Forma livre 23"/>
          <p:cNvSpPr/>
          <p:nvPr/>
        </p:nvSpPr>
        <p:spPr>
          <a:xfrm>
            <a:off x="3414696" y="291782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CaixaDeTexto 14"/>
          <p:cNvSpPr txBox="1"/>
          <p:nvPr/>
        </p:nvSpPr>
        <p:spPr>
          <a:xfrm>
            <a:off x="1930400" y="631825"/>
            <a:ext cx="8999855" cy="1322070"/>
          </a:xfrm>
          <a:prstGeom prst="rect">
            <a:avLst/>
          </a:prstGeom>
          <a:noFill/>
        </p:spPr>
        <p:txBody>
          <a:bodyPr wrap="square" rtlCol="0">
            <a:spAutoFit/>
          </a:bodyPr>
          <a:lstStyle/>
          <a:p>
            <a:pPr algn="ctr"/>
            <a:r>
              <a:rPr lang="pt-BR" sz="4000" b="1" dirty="0" smtClean="0">
                <a:solidFill>
                  <a:srgbClr val="C00000"/>
                </a:solidFill>
                <a:latin typeface="Comic Sans MS" panose="030F0702030302020204" pitchFamily="66" charset="0"/>
                <a:cs typeface="Comic Sans MS" panose="030F0702030302020204" pitchFamily="66" charset="0"/>
              </a:rPr>
              <a:t>Resposta em frequência do AmpOp (modelo com um polo)</a:t>
            </a:r>
            <a:r>
              <a:rPr lang="pt-BR" sz="3600" dirty="0" smtClean="0">
                <a:solidFill>
                  <a:srgbClr val="C00000"/>
                </a:solidFill>
                <a:latin typeface="Comic Sans MS" panose="030F0702030302020204" pitchFamily="66" charset="0"/>
                <a:cs typeface="Comic Sans MS" panose="030F0702030302020204" pitchFamily="66" charset="0"/>
              </a:rPr>
              <a:t> </a:t>
            </a:r>
            <a:endParaRPr lang="pt-BR" sz="3600"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2560" y="6356350"/>
            <a:ext cx="2743200" cy="365125"/>
          </a:xfrm>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529590" y="400685"/>
            <a:ext cx="10943590"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b) Evolução dos Transistores</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17413" name="Line 5"/>
          <p:cNvSpPr/>
          <p:nvPr/>
        </p:nvSpPr>
        <p:spPr>
          <a:xfrm>
            <a:off x="1617980" y="4161155"/>
            <a:ext cx="8915400" cy="0"/>
          </a:xfrm>
          <a:prstGeom prst="line">
            <a:avLst/>
          </a:prstGeom>
          <a:ln w="12700" cap="flat" cmpd="sng">
            <a:solidFill>
              <a:schemeClr val="accent2"/>
            </a:solidFill>
            <a:prstDash val="solid"/>
            <a:headEnd type="none" w="sm" len="sm"/>
            <a:tailEnd type="none" w="sm" len="sm"/>
          </a:ln>
        </p:spPr>
      </p:sp>
      <p:sp>
        <p:nvSpPr>
          <p:cNvPr id="17414" name="Line 6"/>
          <p:cNvSpPr/>
          <p:nvPr/>
        </p:nvSpPr>
        <p:spPr>
          <a:xfrm>
            <a:off x="1846580" y="4161155"/>
            <a:ext cx="990600" cy="0"/>
          </a:xfrm>
          <a:prstGeom prst="line">
            <a:avLst/>
          </a:prstGeom>
          <a:ln w="50800" cap="flat" cmpd="sng">
            <a:solidFill>
              <a:schemeClr val="accent2"/>
            </a:solidFill>
            <a:prstDash val="solid"/>
            <a:headEnd type="none" w="sm" len="sm"/>
            <a:tailEnd type="none" w="sm" len="sm"/>
          </a:ln>
        </p:spPr>
      </p:sp>
      <p:sp>
        <p:nvSpPr>
          <p:cNvPr id="17415" name="Line 7"/>
          <p:cNvSpPr/>
          <p:nvPr/>
        </p:nvSpPr>
        <p:spPr>
          <a:xfrm>
            <a:off x="2913380" y="4161155"/>
            <a:ext cx="990600" cy="0"/>
          </a:xfrm>
          <a:prstGeom prst="line">
            <a:avLst/>
          </a:prstGeom>
          <a:ln w="50800" cap="flat" cmpd="sng">
            <a:solidFill>
              <a:schemeClr val="accent2"/>
            </a:solidFill>
            <a:prstDash val="solid"/>
            <a:headEnd type="none" w="sm" len="sm"/>
            <a:tailEnd type="none" w="sm" len="sm"/>
          </a:ln>
        </p:spPr>
      </p:sp>
      <p:sp>
        <p:nvSpPr>
          <p:cNvPr id="17416" name="Line 8"/>
          <p:cNvSpPr/>
          <p:nvPr/>
        </p:nvSpPr>
        <p:spPr>
          <a:xfrm>
            <a:off x="3980180" y="4161155"/>
            <a:ext cx="990600" cy="0"/>
          </a:xfrm>
          <a:prstGeom prst="line">
            <a:avLst/>
          </a:prstGeom>
          <a:ln w="50800" cap="flat" cmpd="sng">
            <a:solidFill>
              <a:schemeClr val="accent2"/>
            </a:solidFill>
            <a:prstDash val="solid"/>
            <a:headEnd type="none" w="sm" len="sm"/>
            <a:tailEnd type="none" w="sm" len="sm"/>
          </a:ln>
        </p:spPr>
      </p:sp>
      <p:sp>
        <p:nvSpPr>
          <p:cNvPr id="17417" name="Line 9"/>
          <p:cNvSpPr/>
          <p:nvPr/>
        </p:nvSpPr>
        <p:spPr>
          <a:xfrm>
            <a:off x="5046980" y="4161155"/>
            <a:ext cx="990600" cy="0"/>
          </a:xfrm>
          <a:prstGeom prst="line">
            <a:avLst/>
          </a:prstGeom>
          <a:ln w="50800" cap="flat" cmpd="sng">
            <a:solidFill>
              <a:schemeClr val="accent2"/>
            </a:solidFill>
            <a:prstDash val="solid"/>
            <a:headEnd type="none" w="sm" len="sm"/>
            <a:tailEnd type="none" w="sm" len="sm"/>
          </a:ln>
        </p:spPr>
      </p:sp>
      <p:sp>
        <p:nvSpPr>
          <p:cNvPr id="17418" name="Line 10"/>
          <p:cNvSpPr/>
          <p:nvPr/>
        </p:nvSpPr>
        <p:spPr>
          <a:xfrm>
            <a:off x="6113780" y="4161155"/>
            <a:ext cx="990600" cy="0"/>
          </a:xfrm>
          <a:prstGeom prst="line">
            <a:avLst/>
          </a:prstGeom>
          <a:ln w="50800" cap="flat" cmpd="sng">
            <a:solidFill>
              <a:schemeClr val="accent2"/>
            </a:solidFill>
            <a:prstDash val="solid"/>
            <a:headEnd type="none" w="sm" len="sm"/>
            <a:tailEnd type="none" w="sm" len="sm"/>
          </a:ln>
        </p:spPr>
      </p:sp>
      <p:sp>
        <p:nvSpPr>
          <p:cNvPr id="17419" name="Line 11"/>
          <p:cNvSpPr/>
          <p:nvPr/>
        </p:nvSpPr>
        <p:spPr>
          <a:xfrm>
            <a:off x="7180580" y="4161155"/>
            <a:ext cx="990600" cy="0"/>
          </a:xfrm>
          <a:prstGeom prst="line">
            <a:avLst/>
          </a:prstGeom>
          <a:ln w="50800" cap="flat" cmpd="sng">
            <a:solidFill>
              <a:schemeClr val="accent2"/>
            </a:solidFill>
            <a:prstDash val="solid"/>
            <a:headEnd type="none" w="sm" len="sm"/>
            <a:tailEnd type="none" w="sm" len="sm"/>
          </a:ln>
        </p:spPr>
      </p:sp>
      <p:sp>
        <p:nvSpPr>
          <p:cNvPr id="17420" name="Line 12"/>
          <p:cNvSpPr/>
          <p:nvPr/>
        </p:nvSpPr>
        <p:spPr>
          <a:xfrm>
            <a:off x="8247380" y="4161155"/>
            <a:ext cx="990600" cy="0"/>
          </a:xfrm>
          <a:prstGeom prst="line">
            <a:avLst/>
          </a:prstGeom>
          <a:ln w="50800" cap="flat" cmpd="sng">
            <a:solidFill>
              <a:schemeClr val="accent2"/>
            </a:solidFill>
            <a:prstDash val="solid"/>
            <a:headEnd type="none" w="sm" len="sm"/>
            <a:tailEnd type="none" w="sm" len="sm"/>
          </a:ln>
        </p:spPr>
      </p:sp>
      <p:sp>
        <p:nvSpPr>
          <p:cNvPr id="17421" name="Line 13"/>
          <p:cNvSpPr/>
          <p:nvPr/>
        </p:nvSpPr>
        <p:spPr>
          <a:xfrm flipV="1">
            <a:off x="1846580" y="4084955"/>
            <a:ext cx="0" cy="152400"/>
          </a:xfrm>
          <a:prstGeom prst="line">
            <a:avLst/>
          </a:prstGeom>
          <a:ln w="12700" cap="flat" cmpd="sng">
            <a:solidFill>
              <a:schemeClr val="accent2"/>
            </a:solidFill>
            <a:prstDash val="solid"/>
            <a:headEnd type="none" w="sm" len="sm"/>
            <a:tailEnd type="none" w="sm" len="sm"/>
          </a:ln>
        </p:spPr>
      </p:sp>
      <p:sp>
        <p:nvSpPr>
          <p:cNvPr id="17422" name="Rectangle 14"/>
          <p:cNvSpPr/>
          <p:nvPr/>
        </p:nvSpPr>
        <p:spPr>
          <a:xfrm>
            <a:off x="152590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1920</a:t>
            </a:r>
            <a:endParaRPr lang="en-US" altLang="pt-BR" sz="1800" dirty="0">
              <a:latin typeface="Comic Sans MS" panose="030F0702030302020204" pitchFamily="66" charset="0"/>
            </a:endParaRPr>
          </a:p>
        </p:txBody>
      </p:sp>
      <p:sp>
        <p:nvSpPr>
          <p:cNvPr id="17423" name="Line 15"/>
          <p:cNvSpPr/>
          <p:nvPr/>
        </p:nvSpPr>
        <p:spPr>
          <a:xfrm flipV="1">
            <a:off x="2913380" y="4084955"/>
            <a:ext cx="0" cy="152400"/>
          </a:xfrm>
          <a:prstGeom prst="line">
            <a:avLst/>
          </a:prstGeom>
          <a:ln w="12700" cap="flat" cmpd="sng">
            <a:solidFill>
              <a:schemeClr val="accent2"/>
            </a:solidFill>
            <a:prstDash val="solid"/>
            <a:headEnd type="none" w="sm" len="sm"/>
            <a:tailEnd type="none" w="sm" len="sm"/>
          </a:ln>
        </p:spPr>
      </p:sp>
      <p:sp>
        <p:nvSpPr>
          <p:cNvPr id="17424" name="Line 16"/>
          <p:cNvSpPr/>
          <p:nvPr/>
        </p:nvSpPr>
        <p:spPr>
          <a:xfrm flipV="1">
            <a:off x="3980180" y="4084955"/>
            <a:ext cx="0" cy="152400"/>
          </a:xfrm>
          <a:prstGeom prst="line">
            <a:avLst/>
          </a:prstGeom>
          <a:ln w="12700" cap="flat" cmpd="sng">
            <a:solidFill>
              <a:schemeClr val="accent2"/>
            </a:solidFill>
            <a:prstDash val="solid"/>
            <a:headEnd type="none" w="sm" len="sm"/>
            <a:tailEnd type="none" w="sm" len="sm"/>
          </a:ln>
        </p:spPr>
      </p:sp>
      <p:sp>
        <p:nvSpPr>
          <p:cNvPr id="17425" name="Line 17"/>
          <p:cNvSpPr/>
          <p:nvPr/>
        </p:nvSpPr>
        <p:spPr>
          <a:xfrm flipV="1">
            <a:off x="5046980" y="4084955"/>
            <a:ext cx="0" cy="152400"/>
          </a:xfrm>
          <a:prstGeom prst="line">
            <a:avLst/>
          </a:prstGeom>
          <a:ln w="12700" cap="flat" cmpd="sng">
            <a:solidFill>
              <a:schemeClr val="accent2"/>
            </a:solidFill>
            <a:prstDash val="solid"/>
            <a:headEnd type="none" w="sm" len="sm"/>
            <a:tailEnd type="none" w="sm" len="sm"/>
          </a:ln>
        </p:spPr>
      </p:sp>
      <p:sp>
        <p:nvSpPr>
          <p:cNvPr id="17426" name="Line 18"/>
          <p:cNvSpPr/>
          <p:nvPr/>
        </p:nvSpPr>
        <p:spPr>
          <a:xfrm flipV="1">
            <a:off x="6113780" y="4084955"/>
            <a:ext cx="0" cy="152400"/>
          </a:xfrm>
          <a:prstGeom prst="line">
            <a:avLst/>
          </a:prstGeom>
          <a:ln w="12700" cap="flat" cmpd="sng">
            <a:solidFill>
              <a:schemeClr val="accent2"/>
            </a:solidFill>
            <a:prstDash val="solid"/>
            <a:headEnd type="none" w="sm" len="sm"/>
            <a:tailEnd type="none" w="sm" len="sm"/>
          </a:ln>
        </p:spPr>
      </p:sp>
      <p:sp>
        <p:nvSpPr>
          <p:cNvPr id="17427" name="Line 19"/>
          <p:cNvSpPr/>
          <p:nvPr/>
        </p:nvSpPr>
        <p:spPr>
          <a:xfrm flipV="1">
            <a:off x="7180580" y="4084955"/>
            <a:ext cx="0" cy="152400"/>
          </a:xfrm>
          <a:prstGeom prst="line">
            <a:avLst/>
          </a:prstGeom>
          <a:ln w="12700" cap="flat" cmpd="sng">
            <a:solidFill>
              <a:schemeClr val="accent2"/>
            </a:solidFill>
            <a:prstDash val="solid"/>
            <a:headEnd type="none" w="sm" len="sm"/>
            <a:tailEnd type="none" w="sm" len="sm"/>
          </a:ln>
        </p:spPr>
      </p:sp>
      <p:sp>
        <p:nvSpPr>
          <p:cNvPr id="17428" name="Line 20"/>
          <p:cNvSpPr/>
          <p:nvPr/>
        </p:nvSpPr>
        <p:spPr>
          <a:xfrm flipV="1">
            <a:off x="8247380" y="4084955"/>
            <a:ext cx="0" cy="152400"/>
          </a:xfrm>
          <a:prstGeom prst="line">
            <a:avLst/>
          </a:prstGeom>
          <a:ln w="12700" cap="flat" cmpd="sng">
            <a:solidFill>
              <a:schemeClr val="accent2"/>
            </a:solidFill>
            <a:prstDash val="solid"/>
            <a:headEnd type="none" w="sm" len="sm"/>
            <a:tailEnd type="none" w="sm" len="sm"/>
          </a:ln>
        </p:spPr>
      </p:sp>
      <p:sp>
        <p:nvSpPr>
          <p:cNvPr id="17429" name="Rectangle 21"/>
          <p:cNvSpPr/>
          <p:nvPr/>
        </p:nvSpPr>
        <p:spPr>
          <a:xfrm>
            <a:off x="259270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1930</a:t>
            </a:r>
            <a:endParaRPr lang="en-US" altLang="pt-BR" sz="1800" dirty="0">
              <a:latin typeface="Comic Sans MS" panose="030F0702030302020204" pitchFamily="66" charset="0"/>
            </a:endParaRPr>
          </a:p>
        </p:txBody>
      </p:sp>
      <p:sp>
        <p:nvSpPr>
          <p:cNvPr id="17430" name="Rectangle 22"/>
          <p:cNvSpPr/>
          <p:nvPr/>
        </p:nvSpPr>
        <p:spPr>
          <a:xfrm>
            <a:off x="365950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1940</a:t>
            </a:r>
            <a:endParaRPr lang="en-US" altLang="pt-BR" sz="1800" dirty="0">
              <a:latin typeface="Comic Sans MS" panose="030F0702030302020204" pitchFamily="66" charset="0"/>
            </a:endParaRPr>
          </a:p>
        </p:txBody>
      </p:sp>
      <p:sp>
        <p:nvSpPr>
          <p:cNvPr id="17431" name="Rectangle 23"/>
          <p:cNvSpPr/>
          <p:nvPr/>
        </p:nvSpPr>
        <p:spPr>
          <a:xfrm>
            <a:off x="472630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1950</a:t>
            </a:r>
            <a:endParaRPr lang="en-US" altLang="pt-BR" sz="1800" dirty="0">
              <a:latin typeface="Comic Sans MS" panose="030F0702030302020204" pitchFamily="66" charset="0"/>
            </a:endParaRPr>
          </a:p>
        </p:txBody>
      </p:sp>
      <p:sp>
        <p:nvSpPr>
          <p:cNvPr id="17432" name="Rectangle 24"/>
          <p:cNvSpPr/>
          <p:nvPr/>
        </p:nvSpPr>
        <p:spPr>
          <a:xfrm>
            <a:off x="579310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1960</a:t>
            </a:r>
            <a:endParaRPr lang="en-US" altLang="pt-BR" sz="1800" dirty="0">
              <a:latin typeface="Comic Sans MS" panose="030F0702030302020204" pitchFamily="66" charset="0"/>
            </a:endParaRPr>
          </a:p>
        </p:txBody>
      </p:sp>
      <p:sp>
        <p:nvSpPr>
          <p:cNvPr id="17433" name="Rectangle 25"/>
          <p:cNvSpPr/>
          <p:nvPr/>
        </p:nvSpPr>
        <p:spPr>
          <a:xfrm>
            <a:off x="685990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1970</a:t>
            </a:r>
            <a:endParaRPr lang="en-US" altLang="pt-BR" sz="1800" dirty="0">
              <a:latin typeface="Comic Sans MS" panose="030F0702030302020204" pitchFamily="66" charset="0"/>
            </a:endParaRPr>
          </a:p>
        </p:txBody>
      </p:sp>
      <p:sp>
        <p:nvSpPr>
          <p:cNvPr id="17434" name="Rectangle 26"/>
          <p:cNvSpPr/>
          <p:nvPr/>
        </p:nvSpPr>
        <p:spPr>
          <a:xfrm>
            <a:off x="792670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1980</a:t>
            </a:r>
            <a:endParaRPr lang="en-US" altLang="pt-BR" sz="1800" dirty="0">
              <a:latin typeface="Comic Sans MS" panose="030F0702030302020204" pitchFamily="66" charset="0"/>
            </a:endParaRPr>
          </a:p>
        </p:txBody>
      </p:sp>
      <p:sp>
        <p:nvSpPr>
          <p:cNvPr id="17435" name="Line 27"/>
          <p:cNvSpPr/>
          <p:nvPr/>
        </p:nvSpPr>
        <p:spPr>
          <a:xfrm>
            <a:off x="9314180" y="4161155"/>
            <a:ext cx="990600" cy="0"/>
          </a:xfrm>
          <a:prstGeom prst="line">
            <a:avLst/>
          </a:prstGeom>
          <a:ln w="50800" cap="flat" cmpd="sng">
            <a:solidFill>
              <a:schemeClr val="accent2"/>
            </a:solidFill>
            <a:prstDash val="solid"/>
            <a:headEnd type="none" w="sm" len="sm"/>
            <a:tailEnd type="none" w="sm" len="sm"/>
          </a:ln>
        </p:spPr>
      </p:sp>
      <p:sp>
        <p:nvSpPr>
          <p:cNvPr id="17436" name="Line 28"/>
          <p:cNvSpPr/>
          <p:nvPr/>
        </p:nvSpPr>
        <p:spPr>
          <a:xfrm flipV="1">
            <a:off x="9314180" y="4084955"/>
            <a:ext cx="0" cy="152400"/>
          </a:xfrm>
          <a:prstGeom prst="line">
            <a:avLst/>
          </a:prstGeom>
          <a:ln w="12700" cap="flat" cmpd="sng">
            <a:solidFill>
              <a:schemeClr val="accent2"/>
            </a:solidFill>
            <a:prstDash val="solid"/>
            <a:headEnd type="none" w="sm" len="sm"/>
            <a:tailEnd type="none" w="sm" len="sm"/>
          </a:ln>
        </p:spPr>
      </p:sp>
      <p:sp>
        <p:nvSpPr>
          <p:cNvPr id="17437" name="Line 29"/>
          <p:cNvSpPr/>
          <p:nvPr/>
        </p:nvSpPr>
        <p:spPr>
          <a:xfrm flipV="1">
            <a:off x="10304780" y="4084955"/>
            <a:ext cx="0" cy="152400"/>
          </a:xfrm>
          <a:prstGeom prst="line">
            <a:avLst/>
          </a:prstGeom>
          <a:ln w="12700" cap="flat" cmpd="sng">
            <a:solidFill>
              <a:schemeClr val="accent2"/>
            </a:solidFill>
            <a:prstDash val="solid"/>
            <a:headEnd type="none" w="sm" len="sm"/>
            <a:tailEnd type="none" w="sm" len="sm"/>
          </a:ln>
        </p:spPr>
      </p:sp>
      <p:sp>
        <p:nvSpPr>
          <p:cNvPr id="17438" name="Rectangle 30"/>
          <p:cNvSpPr/>
          <p:nvPr/>
        </p:nvSpPr>
        <p:spPr>
          <a:xfrm>
            <a:off x="899350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1990</a:t>
            </a:r>
            <a:endParaRPr lang="en-US" altLang="pt-BR" sz="1800" dirty="0">
              <a:latin typeface="Comic Sans MS" panose="030F0702030302020204" pitchFamily="66" charset="0"/>
            </a:endParaRPr>
          </a:p>
        </p:txBody>
      </p:sp>
      <p:sp>
        <p:nvSpPr>
          <p:cNvPr id="17439" name="Rectangle 31"/>
          <p:cNvSpPr/>
          <p:nvPr/>
        </p:nvSpPr>
        <p:spPr>
          <a:xfrm>
            <a:off x="9984105" y="4213543"/>
            <a:ext cx="712788" cy="369887"/>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2010</a:t>
            </a:r>
            <a:endParaRPr lang="en-US" altLang="pt-BR" sz="1800" dirty="0">
              <a:latin typeface="Comic Sans MS" panose="030F0702030302020204" pitchFamily="66" charset="0"/>
            </a:endParaRPr>
          </a:p>
        </p:txBody>
      </p:sp>
      <p:sp>
        <p:nvSpPr>
          <p:cNvPr id="17440" name="Rectangle 32"/>
          <p:cNvSpPr/>
          <p:nvPr/>
        </p:nvSpPr>
        <p:spPr>
          <a:xfrm>
            <a:off x="2287905" y="2994343"/>
            <a:ext cx="184150"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en-US" altLang="pt-BR" sz="2400" dirty="0"/>
          </a:p>
        </p:txBody>
      </p:sp>
      <p:sp>
        <p:nvSpPr>
          <p:cNvPr id="17441" name="Rectangle 33"/>
          <p:cNvSpPr/>
          <p:nvPr/>
        </p:nvSpPr>
        <p:spPr>
          <a:xfrm>
            <a:off x="1571943" y="2395855"/>
            <a:ext cx="1722437" cy="13398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600" dirty="0">
                <a:latin typeface="Comic Sans MS" panose="030F0702030302020204" pitchFamily="66" charset="0"/>
              </a:rPr>
              <a:t>1925: princípio dos transistores FET - J. Lilienfeld</a:t>
            </a:r>
            <a:endParaRPr lang="en-US" altLang="pt-BR" sz="1600" dirty="0">
              <a:latin typeface="Comic Sans MS" panose="030F0702030302020204" pitchFamily="66" charset="0"/>
            </a:endParaRPr>
          </a:p>
        </p:txBody>
      </p:sp>
      <p:sp>
        <p:nvSpPr>
          <p:cNvPr id="17442" name="Arc 34"/>
          <p:cNvSpPr/>
          <p:nvPr/>
        </p:nvSpPr>
        <p:spPr>
          <a:xfrm>
            <a:off x="2225993" y="3475355"/>
            <a:ext cx="153987" cy="685800"/>
          </a:xfrm>
          <a:custGeom>
            <a:avLst/>
            <a:gdLst>
              <a:gd name="txL" fmla="*/ 0 w 21825"/>
              <a:gd name="txT" fmla="*/ 0 h 21600"/>
              <a:gd name="txR" fmla="*/ 21825 w 21825"/>
              <a:gd name="txB" fmla="*/ 21600 h 21600"/>
            </a:gdLst>
            <a:ahLst/>
            <a:cxnLst>
              <a:cxn ang="0">
                <a:pos x="0" y="2147483646"/>
              </a:cxn>
              <a:cxn ang="0">
                <a:pos x="2147483646" y="2147483646"/>
              </a:cxn>
              <a:cxn ang="0">
                <a:pos x="2147483646" y="2147483646"/>
              </a:cxn>
            </a:cxnLst>
            <a:rect l="txL" t="txT" r="txR" b="txB"/>
            <a:pathLst>
              <a:path w="21825" h="21600" fill="none">
                <a:moveTo>
                  <a:pt x="0" y="1"/>
                </a:moveTo>
                <a:cubicBezTo>
                  <a:pt x="74" y="0"/>
                  <a:pt x="149" y="-1"/>
                  <a:pt x="225" y="0"/>
                </a:cubicBezTo>
                <a:cubicBezTo>
                  <a:pt x="12154" y="0"/>
                  <a:pt x="21825" y="9670"/>
                  <a:pt x="21825" y="21600"/>
                </a:cubicBezTo>
              </a:path>
              <a:path w="21825" h="21600" stroke="0">
                <a:moveTo>
                  <a:pt x="0" y="1"/>
                </a:moveTo>
                <a:cubicBezTo>
                  <a:pt x="74" y="0"/>
                  <a:pt x="149" y="-1"/>
                  <a:pt x="225" y="0"/>
                </a:cubicBezTo>
                <a:cubicBezTo>
                  <a:pt x="12154" y="0"/>
                  <a:pt x="21825" y="9670"/>
                  <a:pt x="21825" y="21600"/>
                </a:cubicBezTo>
                <a:lnTo>
                  <a:pt x="225" y="21600"/>
                </a:lnTo>
                <a:lnTo>
                  <a:pt x="0" y="1"/>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43" name="Rectangle 35"/>
          <p:cNvSpPr/>
          <p:nvPr/>
        </p:nvSpPr>
        <p:spPr>
          <a:xfrm>
            <a:off x="1665605" y="4734243"/>
            <a:ext cx="1870075" cy="13398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600" dirty="0">
                <a:latin typeface="Comic Sans MS" panose="030F0702030302020204" pitchFamily="66" charset="0"/>
              </a:rPr>
              <a:t>1935: O.Heil propõe estrutura similar ao FET transistor moderno</a:t>
            </a:r>
            <a:endParaRPr lang="en-US" altLang="pt-BR" sz="1600" dirty="0">
              <a:latin typeface="Comic Sans MS" panose="030F0702030302020204" pitchFamily="66" charset="0"/>
            </a:endParaRPr>
          </a:p>
        </p:txBody>
      </p:sp>
      <p:sp>
        <p:nvSpPr>
          <p:cNvPr id="17444" name="Arc 36"/>
          <p:cNvSpPr/>
          <p:nvPr/>
        </p:nvSpPr>
        <p:spPr>
          <a:xfrm>
            <a:off x="3218180" y="4161155"/>
            <a:ext cx="228600" cy="685800"/>
          </a:xfrm>
          <a:custGeom>
            <a:avLst/>
            <a:gdLst>
              <a:gd name="txL" fmla="*/ 0 w 21600"/>
              <a:gd name="txT" fmla="*/ 0 h 21599"/>
              <a:gd name="txR" fmla="*/ 21600 w 21600"/>
              <a:gd name="txB" fmla="*/ 21599 h 21599"/>
            </a:gdLst>
            <a:ahLst/>
            <a:cxnLst>
              <a:cxn ang="0">
                <a:pos x="0" y="2147483646"/>
              </a:cxn>
              <a:cxn ang="0">
                <a:pos x="2147483646" y="0"/>
              </a:cxn>
              <a:cxn ang="0">
                <a:pos x="2147483646" y="2147483646"/>
              </a:cxn>
            </a:cxnLst>
            <a:rect l="txL" t="txT" r="txR" b="txB"/>
            <a:pathLst>
              <a:path w="21600" h="21599" fill="none">
                <a:moveTo>
                  <a:pt x="0" y="21599"/>
                </a:moveTo>
                <a:cubicBezTo>
                  <a:pt x="0" y="9728"/>
                  <a:pt x="9579" y="81"/>
                  <a:pt x="21449" y="-1"/>
                </a:cubicBezTo>
              </a:path>
              <a:path w="21600" h="21599" stroke="0">
                <a:moveTo>
                  <a:pt x="0" y="21599"/>
                </a:moveTo>
                <a:cubicBezTo>
                  <a:pt x="0" y="9728"/>
                  <a:pt x="9579" y="81"/>
                  <a:pt x="21449" y="-1"/>
                </a:cubicBezTo>
                <a:lnTo>
                  <a:pt x="21600" y="21599"/>
                </a:lnTo>
                <a:lnTo>
                  <a:pt x="0" y="21599"/>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45" name="Rectangle 37">
            <a:hlinkClick r:id=""/>
          </p:cNvPr>
          <p:cNvSpPr/>
          <p:nvPr/>
        </p:nvSpPr>
        <p:spPr>
          <a:xfrm>
            <a:off x="3357880" y="1648143"/>
            <a:ext cx="1917700" cy="203200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400" dirty="0">
                <a:latin typeface="Comic Sans MS" panose="030F0702030302020204" pitchFamily="66" charset="0"/>
              </a:rPr>
              <a:t>1947: transistores bipolares - Bardeen, Brattain e Schockley (</a:t>
            </a:r>
            <a:r>
              <a:rPr lang="en-US" altLang="pt-BR" sz="1400" i="1" dirty="0">
                <a:latin typeface="Comic Sans MS" panose="030F0702030302020204" pitchFamily="66" charset="0"/>
              </a:rPr>
              <a:t>Bell Telephone Laboratories</a:t>
            </a:r>
            <a:r>
              <a:rPr lang="en-US" altLang="pt-BR" sz="1400" dirty="0">
                <a:latin typeface="Comic Sans MS" panose="030F0702030302020204" pitchFamily="66" charset="0"/>
              </a:rPr>
              <a:t>). Segue daí a explicação da física básica do transistor</a:t>
            </a:r>
            <a:endParaRPr lang="en-US" altLang="pt-BR" sz="1400" dirty="0">
              <a:latin typeface="Comic Sans MS" panose="030F0702030302020204" pitchFamily="66" charset="0"/>
            </a:endParaRPr>
          </a:p>
        </p:txBody>
      </p:sp>
      <p:sp>
        <p:nvSpPr>
          <p:cNvPr id="17446" name="Arc 38"/>
          <p:cNvSpPr/>
          <p:nvPr/>
        </p:nvSpPr>
        <p:spPr>
          <a:xfrm>
            <a:off x="4742180" y="3399155"/>
            <a:ext cx="76200" cy="762000"/>
          </a:xfrm>
          <a:custGeom>
            <a:avLst/>
            <a:gdLst>
              <a:gd name="txL" fmla="*/ 0 w 21600"/>
              <a:gd name="txT" fmla="*/ 0 h 21600"/>
              <a:gd name="txR" fmla="*/ 21600 w 21600"/>
              <a:gd name="txB" fmla="*/ 21600 h 21600"/>
            </a:gdLst>
            <a:ahLst/>
            <a:cxnLst>
              <a:cxn ang="0">
                <a:pos x="2147483646" y="2147483646"/>
              </a:cxn>
              <a:cxn ang="0">
                <a:pos x="0" y="0"/>
              </a:cxn>
              <a:cxn ang="0">
                <a:pos x="2147483646" y="0"/>
              </a:cxn>
            </a:cxnLst>
            <a:rect l="txL" t="txT" r="txR" b="txB"/>
            <a:pathLst>
              <a:path w="21600" h="21600" fill="none">
                <a:moveTo>
                  <a:pt x="21600" y="21600"/>
                </a:moveTo>
                <a:cubicBezTo>
                  <a:pt x="9670" y="21600"/>
                  <a:pt x="0" y="11929"/>
                  <a:pt x="0" y="0"/>
                </a:cubicBezTo>
              </a:path>
              <a:path w="21600" h="21600" stroke="0">
                <a:moveTo>
                  <a:pt x="21600" y="21600"/>
                </a:moveTo>
                <a:cubicBezTo>
                  <a:pt x="9670" y="21600"/>
                  <a:pt x="0" y="11929"/>
                  <a:pt x="0" y="0"/>
                </a:cubicBezTo>
                <a:lnTo>
                  <a:pt x="21600" y="0"/>
                </a:lnTo>
                <a:lnTo>
                  <a:pt x="21600" y="21600"/>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
        <p:nvSpPr>
          <p:cNvPr id="17447" name="Rectangle 39">
            <a:hlinkClick r:id=""/>
          </p:cNvPr>
          <p:cNvSpPr/>
          <p:nvPr/>
        </p:nvSpPr>
        <p:spPr>
          <a:xfrm>
            <a:off x="3629343" y="4658043"/>
            <a:ext cx="2027237" cy="1584325"/>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buClrTx/>
              <a:buFontTx/>
              <a:buNone/>
            </a:pPr>
            <a:r>
              <a:rPr lang="en-US" altLang="pt-BR" sz="1600" dirty="0">
                <a:latin typeface="Comic Sans MS" panose="030F0702030302020204" pitchFamily="66" charset="0"/>
              </a:rPr>
              <a:t>1958/1959: desenvolvimento dos primeiros C.I.s - J.Kilby, </a:t>
            </a:r>
            <a:r>
              <a:rPr lang="en-US" altLang="pt-BR" sz="1600" i="1" dirty="0">
                <a:latin typeface="Comic Sans MS" panose="030F0702030302020204" pitchFamily="66" charset="0"/>
              </a:rPr>
              <a:t>Texas Instruments</a:t>
            </a:r>
            <a:r>
              <a:rPr lang="en-US" altLang="pt-BR" sz="1600" dirty="0">
                <a:latin typeface="Comic Sans MS" panose="030F0702030302020204" pitchFamily="66" charset="0"/>
              </a:rPr>
              <a:t>, e Noyce, </a:t>
            </a:r>
            <a:r>
              <a:rPr lang="en-US" altLang="pt-BR" sz="1600" i="1" dirty="0">
                <a:latin typeface="Comic Sans MS" panose="030F0702030302020204" pitchFamily="66" charset="0"/>
              </a:rPr>
              <a:t>Fairchild</a:t>
            </a:r>
            <a:r>
              <a:rPr lang="en-US" altLang="pt-BR" sz="1600" dirty="0">
                <a:latin typeface="Comic Sans MS" panose="030F0702030302020204" pitchFamily="66" charset="0"/>
              </a:rPr>
              <a:t>.</a:t>
            </a:r>
            <a:endParaRPr lang="en-US" altLang="pt-BR" sz="1600" dirty="0">
              <a:latin typeface="Comic Sans MS" panose="030F0702030302020204" pitchFamily="66" charset="0"/>
            </a:endParaRPr>
          </a:p>
        </p:txBody>
      </p:sp>
      <p:sp>
        <p:nvSpPr>
          <p:cNvPr id="17448" name="Arc 40"/>
          <p:cNvSpPr/>
          <p:nvPr/>
        </p:nvSpPr>
        <p:spPr>
          <a:xfrm>
            <a:off x="5581968" y="4161155"/>
            <a:ext cx="381000" cy="603250"/>
          </a:xfrm>
          <a:custGeom>
            <a:avLst/>
            <a:gdLst>
              <a:gd name="txL" fmla="*/ 0 w 21600"/>
              <a:gd name="txT" fmla="*/ 0 h 24428"/>
              <a:gd name="txR" fmla="*/ 21600 w 21600"/>
              <a:gd name="txB" fmla="*/ 24428 h 24428"/>
            </a:gdLst>
            <a:ahLst/>
            <a:cxnLst>
              <a:cxn ang="0">
                <a:pos x="2147483646" y="2147483646"/>
              </a:cxn>
              <a:cxn ang="0">
                <a:pos x="2147483646" y="0"/>
              </a:cxn>
              <a:cxn ang="0">
                <a:pos x="2147483646" y="2147483646"/>
              </a:cxn>
            </a:cxnLst>
            <a:rect l="txL" t="txT" r="txR" b="txB"/>
            <a:pathLst>
              <a:path w="21600" h="24428" fill="none">
                <a:moveTo>
                  <a:pt x="185" y="24428"/>
                </a:moveTo>
                <a:cubicBezTo>
                  <a:pt x="62" y="23490"/>
                  <a:pt x="0" y="22545"/>
                  <a:pt x="0" y="21600"/>
                </a:cubicBezTo>
                <a:cubicBezTo>
                  <a:pt x="-1" y="9705"/>
                  <a:pt x="9615" y="49"/>
                  <a:pt x="21510" y="0"/>
                </a:cubicBezTo>
              </a:path>
              <a:path w="21600" h="24428" stroke="0">
                <a:moveTo>
                  <a:pt x="185" y="24428"/>
                </a:moveTo>
                <a:cubicBezTo>
                  <a:pt x="62" y="23490"/>
                  <a:pt x="0" y="22545"/>
                  <a:pt x="0" y="21600"/>
                </a:cubicBezTo>
                <a:cubicBezTo>
                  <a:pt x="-1" y="9705"/>
                  <a:pt x="9615" y="49"/>
                  <a:pt x="21510" y="0"/>
                </a:cubicBezTo>
                <a:lnTo>
                  <a:pt x="21600" y="21600"/>
                </a:lnTo>
                <a:lnTo>
                  <a:pt x="185" y="24428"/>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49" name="Rectangle 41"/>
          <p:cNvSpPr/>
          <p:nvPr/>
        </p:nvSpPr>
        <p:spPr>
          <a:xfrm>
            <a:off x="5367655" y="1152843"/>
            <a:ext cx="1431925" cy="16065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buClrTx/>
              <a:buFontTx/>
              <a:buNone/>
            </a:pPr>
            <a:r>
              <a:rPr lang="en-US" altLang="pt-BR" sz="1400" dirty="0">
                <a:latin typeface="Comic Sans MS" panose="030F0702030302020204" pitchFamily="66" charset="0"/>
              </a:rPr>
              <a:t>1959: Atalla e Kahng, </a:t>
            </a:r>
            <a:r>
              <a:rPr lang="en-US" altLang="pt-BR" sz="1400" i="1" dirty="0">
                <a:latin typeface="Comic Sans MS" panose="030F0702030302020204" pitchFamily="66" charset="0"/>
              </a:rPr>
              <a:t>Bell Labs.</a:t>
            </a:r>
            <a:r>
              <a:rPr lang="en-US" altLang="pt-BR" sz="1400" dirty="0">
                <a:latin typeface="Comic Sans MS" panose="030F0702030302020204" pitchFamily="66" charset="0"/>
              </a:rPr>
              <a:t>, conseguem frabricar e operar o primeiro MOS</a:t>
            </a:r>
            <a:endParaRPr lang="en-US" altLang="pt-BR" sz="1400" dirty="0">
              <a:latin typeface="Comic Sans MS" panose="030F0702030302020204" pitchFamily="66" charset="0"/>
            </a:endParaRPr>
          </a:p>
        </p:txBody>
      </p:sp>
      <p:sp>
        <p:nvSpPr>
          <p:cNvPr id="17450" name="Rectangle 42"/>
          <p:cNvSpPr/>
          <p:nvPr/>
        </p:nvSpPr>
        <p:spPr>
          <a:xfrm>
            <a:off x="5704205" y="4734243"/>
            <a:ext cx="1260475" cy="1490662"/>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800" dirty="0">
                <a:latin typeface="Comic Sans MS" panose="030F0702030302020204" pitchFamily="66" charset="0"/>
              </a:rPr>
              <a:t>1959: processo planar - J.Hoermi, </a:t>
            </a:r>
            <a:r>
              <a:rPr lang="en-US" altLang="pt-BR" sz="1800" i="1" dirty="0">
                <a:latin typeface="Comic Sans MS" panose="030F0702030302020204" pitchFamily="66" charset="0"/>
              </a:rPr>
              <a:t>Fairchild</a:t>
            </a:r>
            <a:endParaRPr lang="en-US" altLang="pt-BR" sz="1800" i="1" dirty="0">
              <a:latin typeface="Comic Sans MS" panose="030F0702030302020204" pitchFamily="66" charset="0"/>
            </a:endParaRPr>
          </a:p>
        </p:txBody>
      </p:sp>
      <p:sp>
        <p:nvSpPr>
          <p:cNvPr id="17451" name="Arc 43"/>
          <p:cNvSpPr/>
          <p:nvPr/>
        </p:nvSpPr>
        <p:spPr>
          <a:xfrm>
            <a:off x="5961380" y="4161155"/>
            <a:ext cx="230188" cy="609600"/>
          </a:xfrm>
          <a:custGeom>
            <a:avLst/>
            <a:gdLst>
              <a:gd name="txL" fmla="*/ 0 w 21750"/>
              <a:gd name="txT" fmla="*/ 0 h 21600"/>
              <a:gd name="txR" fmla="*/ 21750 w 21750"/>
              <a:gd name="txB" fmla="*/ 21600 h 21600"/>
            </a:gdLst>
            <a:ahLst/>
            <a:cxnLst>
              <a:cxn ang="0">
                <a:pos x="0" y="2147483646"/>
              </a:cxn>
              <a:cxn ang="0">
                <a:pos x="2147483646" y="2147483646"/>
              </a:cxn>
              <a:cxn ang="0">
                <a:pos x="2147483646" y="2147483646"/>
              </a:cxn>
            </a:cxnLst>
            <a:rect l="txL" t="txT" r="txR" b="txB"/>
            <a:pathLst>
              <a:path w="21750" h="21600" fill="none">
                <a:moveTo>
                  <a:pt x="-1" y="0"/>
                </a:moveTo>
                <a:cubicBezTo>
                  <a:pt x="49" y="0"/>
                  <a:pt x="99" y="-1"/>
                  <a:pt x="150" y="0"/>
                </a:cubicBezTo>
                <a:cubicBezTo>
                  <a:pt x="12079" y="0"/>
                  <a:pt x="21750" y="9670"/>
                  <a:pt x="21750" y="21600"/>
                </a:cubicBezTo>
              </a:path>
              <a:path w="21750" h="21600" stroke="0">
                <a:moveTo>
                  <a:pt x="-1" y="0"/>
                </a:moveTo>
                <a:cubicBezTo>
                  <a:pt x="49" y="0"/>
                  <a:pt x="99" y="-1"/>
                  <a:pt x="150" y="0"/>
                </a:cubicBezTo>
                <a:cubicBezTo>
                  <a:pt x="12079" y="0"/>
                  <a:pt x="21750" y="9670"/>
                  <a:pt x="21750" y="21600"/>
                </a:cubicBezTo>
                <a:lnTo>
                  <a:pt x="150" y="21600"/>
                </a:lnTo>
                <a:lnTo>
                  <a:pt x="-1" y="0"/>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
        <p:nvSpPr>
          <p:cNvPr id="17452" name="Rectangle 44">
            <a:hlinkClick r:id=""/>
          </p:cNvPr>
          <p:cNvSpPr/>
          <p:nvPr/>
        </p:nvSpPr>
        <p:spPr>
          <a:xfrm>
            <a:off x="6833235" y="4493260"/>
            <a:ext cx="1591310" cy="2030095"/>
          </a:xfrm>
          <a:prstGeom prst="rect">
            <a:avLst/>
          </a:prstGeom>
          <a:noFill/>
          <a:ln w="25400" cap="flat" cmpd="sng">
            <a:solidFill>
              <a:srgbClr val="FF3300"/>
            </a:solidFill>
            <a:prstDash val="solid"/>
            <a:miter/>
            <a:headEnd type="none" w="med" len="med"/>
            <a:tailEnd type="none" w="med" len="med"/>
          </a:ln>
        </p:spPr>
        <p:txBody>
          <a:bodyPr wrap="squar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800" dirty="0">
                <a:latin typeface="Comic Sans MS" panose="030F0702030302020204" pitchFamily="66" charset="0"/>
              </a:rPr>
              <a:t>1964: primeiros transistores MOS comerciais </a:t>
            </a:r>
            <a:r>
              <a:rPr lang="en-US" altLang="pt-BR" sz="1800" i="1" dirty="0">
                <a:latin typeface="Comic Sans MS" panose="030F0702030302020204" pitchFamily="66" charset="0"/>
              </a:rPr>
              <a:t>Fairchild e RCA</a:t>
            </a:r>
            <a:endParaRPr lang="en-US" altLang="pt-BR" sz="1800" i="1" dirty="0">
              <a:latin typeface="Comic Sans MS" panose="030F0702030302020204" pitchFamily="66" charset="0"/>
            </a:endParaRPr>
          </a:p>
        </p:txBody>
      </p:sp>
      <p:sp>
        <p:nvSpPr>
          <p:cNvPr id="17453" name="Arc 45"/>
          <p:cNvSpPr/>
          <p:nvPr/>
        </p:nvSpPr>
        <p:spPr>
          <a:xfrm>
            <a:off x="6645593" y="4161155"/>
            <a:ext cx="458787" cy="533400"/>
          </a:xfrm>
          <a:custGeom>
            <a:avLst/>
            <a:gdLst>
              <a:gd name="txL" fmla="*/ 0 w 21675"/>
              <a:gd name="txT" fmla="*/ 0 h 21600"/>
              <a:gd name="txR" fmla="*/ 21675 w 21675"/>
              <a:gd name="txB" fmla="*/ 21600 h 21600"/>
            </a:gdLst>
            <a:ahLst/>
            <a:cxnLst>
              <a:cxn ang="0">
                <a:pos x="0" y="0"/>
              </a:cxn>
              <a:cxn ang="0">
                <a:pos x="2147483646" y="2147483646"/>
              </a:cxn>
              <a:cxn ang="0">
                <a:pos x="2147483646" y="2147483646"/>
              </a:cxn>
            </a:cxnLst>
            <a:rect l="txL" t="txT" r="txR" b="txB"/>
            <a:pathLst>
              <a:path w="21675" h="21600" fill="none">
                <a:moveTo>
                  <a:pt x="0" y="0"/>
                </a:moveTo>
                <a:cubicBezTo>
                  <a:pt x="25" y="0"/>
                  <a:pt x="50" y="-1"/>
                  <a:pt x="75" y="0"/>
                </a:cubicBezTo>
                <a:cubicBezTo>
                  <a:pt x="12004" y="0"/>
                  <a:pt x="21675" y="9670"/>
                  <a:pt x="21675" y="21600"/>
                </a:cubicBezTo>
              </a:path>
              <a:path w="21675" h="21600" stroke="0">
                <a:moveTo>
                  <a:pt x="0" y="0"/>
                </a:moveTo>
                <a:cubicBezTo>
                  <a:pt x="25" y="0"/>
                  <a:pt x="50" y="-1"/>
                  <a:pt x="75" y="0"/>
                </a:cubicBezTo>
                <a:cubicBezTo>
                  <a:pt x="12004" y="0"/>
                  <a:pt x="21675" y="9670"/>
                  <a:pt x="21675" y="21600"/>
                </a:cubicBezTo>
                <a:lnTo>
                  <a:pt x="75" y="21600"/>
                </a:lnTo>
                <a:lnTo>
                  <a:pt x="0" y="0"/>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
        <p:nvSpPr>
          <p:cNvPr id="17454" name="Rectangle 46"/>
          <p:cNvSpPr/>
          <p:nvPr/>
        </p:nvSpPr>
        <p:spPr>
          <a:xfrm>
            <a:off x="5553393" y="3080068"/>
            <a:ext cx="1779587" cy="7556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400" dirty="0">
                <a:latin typeface="Comic Sans MS" panose="030F0702030302020204" pitchFamily="66" charset="0"/>
              </a:rPr>
              <a:t>1962/1963: CMOS - Weimer, </a:t>
            </a:r>
            <a:r>
              <a:rPr lang="en-US" altLang="pt-BR" sz="1400" i="1" dirty="0">
                <a:latin typeface="Comic Sans MS" panose="030F0702030302020204" pitchFamily="66" charset="0"/>
              </a:rPr>
              <a:t>RCA</a:t>
            </a:r>
            <a:r>
              <a:rPr lang="en-US" altLang="pt-BR" sz="1400" dirty="0">
                <a:latin typeface="Comic Sans MS" panose="030F0702030302020204" pitchFamily="66" charset="0"/>
              </a:rPr>
              <a:t> e Wanlass, </a:t>
            </a:r>
            <a:r>
              <a:rPr lang="en-US" altLang="pt-BR" sz="1400" i="1" dirty="0">
                <a:latin typeface="Comic Sans MS" panose="030F0702030302020204" pitchFamily="66" charset="0"/>
              </a:rPr>
              <a:t>Fairchild</a:t>
            </a:r>
            <a:endParaRPr lang="en-US" altLang="pt-BR" sz="1400" i="1" dirty="0">
              <a:latin typeface="Comic Sans MS" panose="030F0702030302020204" pitchFamily="66" charset="0"/>
            </a:endParaRPr>
          </a:p>
        </p:txBody>
      </p:sp>
      <p:sp>
        <p:nvSpPr>
          <p:cNvPr id="17455" name="Arc 47"/>
          <p:cNvSpPr/>
          <p:nvPr/>
        </p:nvSpPr>
        <p:spPr>
          <a:xfrm>
            <a:off x="6494780" y="3780155"/>
            <a:ext cx="457200" cy="381000"/>
          </a:xfrm>
          <a:custGeom>
            <a:avLst/>
            <a:gdLst>
              <a:gd name="txL" fmla="*/ 0 w 21600"/>
              <a:gd name="txT" fmla="*/ 0 h 21600"/>
              <a:gd name="txR" fmla="*/ 21600 w 21600"/>
              <a:gd name="txB" fmla="*/ 21600 h 21600"/>
            </a:gdLst>
            <a:ahLst/>
            <a:cxnLst>
              <a:cxn ang="0">
                <a:pos x="2147483646" y="0"/>
              </a:cxn>
              <a:cxn ang="0">
                <a:pos x="0" y="2147483646"/>
              </a:cxn>
              <a:cxn ang="0">
                <a:pos x="0" y="0"/>
              </a:cxn>
            </a:cxnLst>
            <a:rect l="txL" t="txT" r="txR" b="txB"/>
            <a:pathLst>
              <a:path w="21600" h="21600" fill="none">
                <a:moveTo>
                  <a:pt x="21600" y="0"/>
                </a:moveTo>
                <a:cubicBezTo>
                  <a:pt x="21600" y="11929"/>
                  <a:pt x="11929" y="21599"/>
                  <a:pt x="0" y="21600"/>
                </a:cubicBezTo>
              </a:path>
              <a:path w="21600" h="21600" stroke="0">
                <a:moveTo>
                  <a:pt x="21600" y="0"/>
                </a:moveTo>
                <a:cubicBezTo>
                  <a:pt x="21600" y="11929"/>
                  <a:pt x="11929" y="21599"/>
                  <a:pt x="0" y="21600"/>
                </a:cubicBezTo>
                <a:lnTo>
                  <a:pt x="0" y="0"/>
                </a:lnTo>
                <a:lnTo>
                  <a:pt x="21600" y="0"/>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56" name="Arc 48"/>
          <p:cNvSpPr/>
          <p:nvPr/>
        </p:nvSpPr>
        <p:spPr>
          <a:xfrm>
            <a:off x="5427980" y="2865755"/>
            <a:ext cx="533400" cy="1295400"/>
          </a:xfrm>
          <a:custGeom>
            <a:avLst/>
            <a:gdLst>
              <a:gd name="txL" fmla="*/ 0 w 21600"/>
              <a:gd name="txT" fmla="*/ 0 h 21600"/>
              <a:gd name="txR" fmla="*/ 21600 w 21600"/>
              <a:gd name="txB" fmla="*/ 21600 h 21600"/>
            </a:gdLst>
            <a:ahLst/>
            <a:cxnLst>
              <a:cxn ang="0">
                <a:pos x="2147483646" y="2147483646"/>
              </a:cxn>
              <a:cxn ang="0">
                <a:pos x="0" y="0"/>
              </a:cxn>
              <a:cxn ang="0">
                <a:pos x="2147483646" y="0"/>
              </a:cxn>
            </a:cxnLst>
            <a:rect l="txL" t="txT" r="txR" b="txB"/>
            <a:pathLst>
              <a:path w="21600" h="21600" fill="none">
                <a:moveTo>
                  <a:pt x="21600" y="21600"/>
                </a:moveTo>
                <a:cubicBezTo>
                  <a:pt x="9670" y="21600"/>
                  <a:pt x="0" y="11929"/>
                  <a:pt x="0" y="0"/>
                </a:cubicBezTo>
              </a:path>
              <a:path w="21600" h="21600" stroke="0">
                <a:moveTo>
                  <a:pt x="21600" y="21600"/>
                </a:moveTo>
                <a:cubicBezTo>
                  <a:pt x="9670" y="21600"/>
                  <a:pt x="0" y="11929"/>
                  <a:pt x="0" y="0"/>
                </a:cubicBezTo>
                <a:lnTo>
                  <a:pt x="21600" y="0"/>
                </a:lnTo>
                <a:lnTo>
                  <a:pt x="21600" y="21600"/>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
        <p:nvSpPr>
          <p:cNvPr id="17457" name="Rectangle 49"/>
          <p:cNvSpPr/>
          <p:nvPr/>
        </p:nvSpPr>
        <p:spPr>
          <a:xfrm>
            <a:off x="6848793" y="1381443"/>
            <a:ext cx="1411287" cy="968375"/>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400" dirty="0">
                <a:latin typeface="Comic Sans MS" panose="030F0702030302020204" pitchFamily="66" charset="0"/>
              </a:rPr>
              <a:t>1970: primeira memória DRAM, 1Kbit, Intel (PMOS)</a:t>
            </a:r>
            <a:endParaRPr lang="en-US" altLang="pt-BR" sz="1400" dirty="0">
              <a:latin typeface="Comic Sans MS" panose="030F0702030302020204" pitchFamily="66" charset="0"/>
            </a:endParaRPr>
          </a:p>
        </p:txBody>
      </p:sp>
      <p:sp>
        <p:nvSpPr>
          <p:cNvPr id="17458" name="Rectangle 50">
            <a:hlinkClick r:id=""/>
          </p:cNvPr>
          <p:cNvSpPr/>
          <p:nvPr/>
        </p:nvSpPr>
        <p:spPr>
          <a:xfrm>
            <a:off x="7456805" y="2829243"/>
            <a:ext cx="2009775" cy="1095375"/>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600" dirty="0">
                <a:latin typeface="Comic Sans MS" panose="030F0702030302020204" pitchFamily="66" charset="0"/>
              </a:rPr>
              <a:t>1971: primeiro microprocessador </a:t>
            </a:r>
            <a:endParaRPr lang="en-US" altLang="pt-BR" sz="1600" dirty="0">
              <a:latin typeface="Comic Sans MS" panose="030F0702030302020204" pitchFamily="66" charset="0"/>
            </a:endParaRPr>
          </a:p>
          <a:p>
            <a:pPr marL="0" lvl="0" indent="0" algn="ctr">
              <a:spcBef>
                <a:spcPct val="0"/>
              </a:spcBef>
              <a:buClrTx/>
              <a:buFontTx/>
              <a:buNone/>
            </a:pPr>
            <a:r>
              <a:rPr lang="en-US" altLang="pt-BR" sz="1600" dirty="0">
                <a:latin typeface="Comic Sans MS" panose="030F0702030302020204" pitchFamily="66" charset="0"/>
              </a:rPr>
              <a:t>4004 </a:t>
            </a:r>
            <a:r>
              <a:rPr lang="en-US" altLang="pt-BR" sz="1600" i="1" dirty="0">
                <a:latin typeface="Comic Sans MS" panose="030F0702030302020204" pitchFamily="66" charset="0"/>
              </a:rPr>
              <a:t>Intel (NMOS)</a:t>
            </a:r>
            <a:endParaRPr lang="en-US" altLang="pt-BR" sz="1600" i="1" dirty="0">
              <a:latin typeface="Comic Sans MS" panose="030F0702030302020204" pitchFamily="66" charset="0"/>
            </a:endParaRPr>
          </a:p>
        </p:txBody>
      </p:sp>
      <p:sp>
        <p:nvSpPr>
          <p:cNvPr id="17459" name="Arc 51"/>
          <p:cNvSpPr/>
          <p:nvPr/>
        </p:nvSpPr>
        <p:spPr>
          <a:xfrm>
            <a:off x="7180580" y="2408555"/>
            <a:ext cx="76200" cy="1676400"/>
          </a:xfrm>
          <a:custGeom>
            <a:avLst/>
            <a:gdLst>
              <a:gd name="txL" fmla="*/ 0 w 21600"/>
              <a:gd name="txT" fmla="*/ 0 h 21600"/>
              <a:gd name="txR" fmla="*/ 21600 w 21600"/>
              <a:gd name="txB" fmla="*/ 21600 h 21600"/>
            </a:gdLst>
            <a:ahLst/>
            <a:cxnLst>
              <a:cxn ang="0">
                <a:pos x="2147483646" y="0"/>
              </a:cxn>
              <a:cxn ang="0">
                <a:pos x="0" y="2147483646"/>
              </a:cxn>
              <a:cxn ang="0">
                <a:pos x="0" y="0"/>
              </a:cxn>
            </a:cxnLst>
            <a:rect l="txL" t="txT" r="txR" b="txB"/>
            <a:pathLst>
              <a:path w="21600" h="21600" fill="none">
                <a:moveTo>
                  <a:pt x="21600" y="0"/>
                </a:moveTo>
                <a:cubicBezTo>
                  <a:pt x="21600" y="11929"/>
                  <a:pt x="11929" y="21599"/>
                  <a:pt x="0" y="21600"/>
                </a:cubicBezTo>
              </a:path>
              <a:path w="21600" h="21600" stroke="0">
                <a:moveTo>
                  <a:pt x="21600" y="0"/>
                </a:moveTo>
                <a:cubicBezTo>
                  <a:pt x="21600" y="11929"/>
                  <a:pt x="11929" y="21599"/>
                  <a:pt x="0" y="21600"/>
                </a:cubicBezTo>
                <a:lnTo>
                  <a:pt x="0" y="0"/>
                </a:lnTo>
                <a:lnTo>
                  <a:pt x="21600" y="0"/>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60" name="Arc 52"/>
          <p:cNvSpPr/>
          <p:nvPr/>
        </p:nvSpPr>
        <p:spPr>
          <a:xfrm>
            <a:off x="7256780" y="3475355"/>
            <a:ext cx="457200" cy="685800"/>
          </a:xfrm>
          <a:custGeom>
            <a:avLst/>
            <a:gdLst>
              <a:gd name="txL" fmla="*/ 0 w 21587"/>
              <a:gd name="txT" fmla="*/ 0 h 21600"/>
              <a:gd name="txR" fmla="*/ 21587 w 21587"/>
              <a:gd name="txB" fmla="*/ 21600 h 21600"/>
            </a:gdLst>
            <a:ahLst/>
            <a:cxnLst>
              <a:cxn ang="0">
                <a:pos x="2147483646" y="2147483646"/>
              </a:cxn>
              <a:cxn ang="0">
                <a:pos x="0" y="2147483646"/>
              </a:cxn>
              <a:cxn ang="0">
                <a:pos x="0" y="0"/>
              </a:cxn>
            </a:cxnLst>
            <a:rect l="txL" t="txT" r="txR" b="txB"/>
            <a:pathLst>
              <a:path w="21587" h="21600" fill="none">
                <a:moveTo>
                  <a:pt x="21586" y="751"/>
                </a:moveTo>
                <a:cubicBezTo>
                  <a:pt x="21181" y="12381"/>
                  <a:pt x="11636" y="21599"/>
                  <a:pt x="0" y="21600"/>
                </a:cubicBezTo>
              </a:path>
              <a:path w="21587" h="21600" stroke="0">
                <a:moveTo>
                  <a:pt x="21586" y="751"/>
                </a:moveTo>
                <a:cubicBezTo>
                  <a:pt x="21181" y="12381"/>
                  <a:pt x="11636" y="21599"/>
                  <a:pt x="0" y="21600"/>
                </a:cubicBezTo>
                <a:lnTo>
                  <a:pt x="0" y="0"/>
                </a:lnTo>
                <a:lnTo>
                  <a:pt x="21586" y="751"/>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61" name="Rectangle 53">
            <a:hlinkClick r:id=""/>
          </p:cNvPr>
          <p:cNvSpPr/>
          <p:nvPr/>
        </p:nvSpPr>
        <p:spPr>
          <a:xfrm>
            <a:off x="8335010" y="4734243"/>
            <a:ext cx="1592263" cy="941387"/>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800" dirty="0">
                <a:latin typeface="Comic Sans MS" panose="030F0702030302020204" pitchFamily="66" charset="0"/>
              </a:rPr>
              <a:t>intesificação do uso do CMOS</a:t>
            </a:r>
            <a:endParaRPr lang="en-US" altLang="pt-BR" sz="1800" dirty="0">
              <a:latin typeface="Comic Sans MS" panose="030F0702030302020204" pitchFamily="66" charset="0"/>
            </a:endParaRPr>
          </a:p>
        </p:txBody>
      </p:sp>
      <p:sp>
        <p:nvSpPr>
          <p:cNvPr id="17462" name="Arc 54"/>
          <p:cNvSpPr/>
          <p:nvPr/>
        </p:nvSpPr>
        <p:spPr>
          <a:xfrm>
            <a:off x="8245793" y="4161155"/>
            <a:ext cx="153987" cy="609600"/>
          </a:xfrm>
          <a:custGeom>
            <a:avLst/>
            <a:gdLst>
              <a:gd name="txL" fmla="*/ 0 w 21825"/>
              <a:gd name="txT" fmla="*/ 0 h 21600"/>
              <a:gd name="txR" fmla="*/ 21825 w 21825"/>
              <a:gd name="txB" fmla="*/ 21600 h 21600"/>
            </a:gdLst>
            <a:ahLst/>
            <a:cxnLst>
              <a:cxn ang="0">
                <a:pos x="0" y="2147483646"/>
              </a:cxn>
              <a:cxn ang="0">
                <a:pos x="2147483646" y="2147483646"/>
              </a:cxn>
              <a:cxn ang="0">
                <a:pos x="2147483646" y="2147483646"/>
              </a:cxn>
            </a:cxnLst>
            <a:rect l="txL" t="txT" r="txR" b="txB"/>
            <a:pathLst>
              <a:path w="21825" h="21600" fill="none">
                <a:moveTo>
                  <a:pt x="0" y="1"/>
                </a:moveTo>
                <a:cubicBezTo>
                  <a:pt x="74" y="0"/>
                  <a:pt x="149" y="-1"/>
                  <a:pt x="225" y="0"/>
                </a:cubicBezTo>
                <a:cubicBezTo>
                  <a:pt x="12154" y="0"/>
                  <a:pt x="21825" y="9670"/>
                  <a:pt x="21825" y="21600"/>
                </a:cubicBezTo>
              </a:path>
              <a:path w="21825" h="21600" stroke="0">
                <a:moveTo>
                  <a:pt x="0" y="1"/>
                </a:moveTo>
                <a:cubicBezTo>
                  <a:pt x="74" y="0"/>
                  <a:pt x="149" y="-1"/>
                  <a:pt x="225" y="0"/>
                </a:cubicBezTo>
                <a:cubicBezTo>
                  <a:pt x="12154" y="0"/>
                  <a:pt x="21825" y="9670"/>
                  <a:pt x="21825" y="21600"/>
                </a:cubicBezTo>
                <a:lnTo>
                  <a:pt x="225" y="21600"/>
                </a:lnTo>
                <a:lnTo>
                  <a:pt x="0" y="1"/>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
        <p:nvSpPr>
          <p:cNvPr id="17463" name="Rectangle 55">
            <a:hlinkClick r:id=""/>
          </p:cNvPr>
          <p:cNvSpPr/>
          <p:nvPr/>
        </p:nvSpPr>
        <p:spPr>
          <a:xfrm>
            <a:off x="8450580" y="1229043"/>
            <a:ext cx="2324100" cy="1490662"/>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800" dirty="0">
                <a:latin typeface="Comic Sans MS" panose="030F0702030302020204" pitchFamily="66" charset="0"/>
              </a:rPr>
              <a:t>98% da produção de circuitos semicondutores é silício;</a:t>
            </a:r>
            <a:endParaRPr lang="en-US" altLang="pt-BR" sz="1800" dirty="0">
              <a:latin typeface="Comic Sans MS" panose="030F0702030302020204" pitchFamily="66" charset="0"/>
            </a:endParaRPr>
          </a:p>
          <a:p>
            <a:pPr marL="0" lvl="0" indent="0" algn="ctr">
              <a:spcBef>
                <a:spcPct val="0"/>
              </a:spcBef>
              <a:buClrTx/>
              <a:buFontTx/>
              <a:buNone/>
            </a:pPr>
            <a:r>
              <a:rPr lang="en-US" altLang="pt-BR" sz="1800" dirty="0">
                <a:latin typeface="Comic Sans MS" panose="030F0702030302020204" pitchFamily="66" charset="0"/>
              </a:rPr>
              <a:t>75% é CMOS</a:t>
            </a:r>
            <a:endParaRPr lang="en-US" altLang="pt-BR" sz="1800" dirty="0">
              <a:latin typeface="Comic Sans MS" panose="030F0702030302020204" pitchFamily="66" charset="0"/>
            </a:endParaRPr>
          </a:p>
        </p:txBody>
      </p:sp>
      <p:sp>
        <p:nvSpPr>
          <p:cNvPr id="17464" name="Arc 56"/>
          <p:cNvSpPr/>
          <p:nvPr/>
        </p:nvSpPr>
        <p:spPr>
          <a:xfrm>
            <a:off x="9696768" y="2637155"/>
            <a:ext cx="381000" cy="1524000"/>
          </a:xfrm>
          <a:custGeom>
            <a:avLst/>
            <a:gdLst>
              <a:gd name="txL" fmla="*/ 0 w 21600"/>
              <a:gd name="txT" fmla="*/ 0 h 21600"/>
              <a:gd name="txR" fmla="*/ 21600 w 21600"/>
              <a:gd name="txB" fmla="*/ 21600 h 21600"/>
            </a:gdLst>
            <a:ahLst/>
            <a:cxnLst>
              <a:cxn ang="0">
                <a:pos x="2147483646" y="2147483646"/>
              </a:cxn>
              <a:cxn ang="0">
                <a:pos x="0" y="0"/>
              </a:cxn>
              <a:cxn ang="0">
                <a:pos x="2147483646" y="0"/>
              </a:cxn>
            </a:cxnLst>
            <a:rect l="txL" t="txT" r="txR" b="txB"/>
            <a:pathLst>
              <a:path w="21600" h="21600" fill="none">
                <a:moveTo>
                  <a:pt x="21600" y="21600"/>
                </a:moveTo>
                <a:cubicBezTo>
                  <a:pt x="9670" y="21600"/>
                  <a:pt x="0" y="11929"/>
                  <a:pt x="0" y="0"/>
                </a:cubicBezTo>
              </a:path>
              <a:path w="21600" h="21600" stroke="0">
                <a:moveTo>
                  <a:pt x="21600" y="21600"/>
                </a:moveTo>
                <a:cubicBezTo>
                  <a:pt x="9670" y="21600"/>
                  <a:pt x="0" y="11929"/>
                  <a:pt x="0" y="0"/>
                </a:cubicBezTo>
                <a:lnTo>
                  <a:pt x="21600" y="0"/>
                </a:lnTo>
                <a:lnTo>
                  <a:pt x="21600" y="21600"/>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Tree>
  </p:cSld>
  <p:clrMapOvr>
    <a:masterClrMapping/>
  </p:clrMapOvr>
  <p:timing>
    <p:tnLst>
      <p:par>
        <p:cTn id="1" dur="indefinite" restart="never" nodeType="tmRoot"/>
      </p:par>
    </p:tnLst>
  </p:timing>
</p:sld>
</file>

<file path=ppt/slides/slide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6" name="CaixaDeTexto 23"/>
              <p:cNvSpPr txBox="1"/>
              <p:nvPr/>
            </p:nvSpPr>
            <p:spPr>
              <a:xfrm>
                <a:off x="576580" y="447040"/>
                <a:ext cx="11038840" cy="5909310"/>
              </a:xfrm>
              <a:prstGeom prst="rect">
                <a:avLst/>
              </a:prstGeom>
              <a:solidFill>
                <a:schemeClr val="bg1"/>
              </a:solid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IC, que ja encontramos, é dada por:</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pt-BR" sz="2800" b="0" i="1" smtClean="0">
                                  <a:latin typeface="Cambria Math" panose="02040503050406030204" pitchFamily="18" charset="0"/>
                                </a:rPr>
                                <m:t>𝑏𝑒𝑓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podemos escrever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f>
                        <m:fPr>
                          <m:ctrlPr>
                            <a:rPr lang="en-US" alt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f>
                        <m:fPr>
                          <m:ctrlPr>
                            <a:rPr lang="en-US" alt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den>
                      </m:f>
                    </m:oMath>
                  </m:oMathPara>
                </a14:m>
                <a:endParaRPr lang="en-US" altLang="pt-BR" sz="2800" i="1">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grandeza</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14:m>
                  <m:oMath xmlns:m="http://schemas.openxmlformats.org/officeDocument/2006/math">
                    <m:r>
                      <a:rPr lang="en-US" altLang="pt-BR" sz="3200" i="1">
                        <a:latin typeface="Cambria Math" panose="02040503050406030204" pitchFamily="18" charset="0"/>
                        <a:cs typeface="Cambria Math" panose="02040503050406030204" pitchFamily="18" charset="0"/>
                      </a:rPr>
                      <m:t>𝜏</m:t>
                    </m:r>
                    <m:r>
                      <a:rPr lang="en-US" altLang="pt-BR" sz="3200" i="1" baseline="-25000">
                        <a:latin typeface="Cambria Math" panose="02040503050406030204" pitchFamily="18" charset="0"/>
                        <a:cs typeface="Cambria Math" panose="02040503050406030204" pitchFamily="18" charset="0"/>
                      </a:rPr>
                      <m:t>𝐹</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𝐵𝑒𝑓</m:t>
                            </m:r>
                          </m:sub>
                        </m:sSub>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num>
                      <m:den>
                        <m:r>
                          <a:rPr lang="en-US" altLang="pt-BR" sz="3200" i="1">
                            <a:latin typeface="Cambria Math" panose="02040503050406030204" pitchFamily="18" charset="0"/>
                            <a:cs typeface="Cambria Math" panose="02040503050406030204" pitchFamily="18" charset="0"/>
                          </a:rPr>
                          <m:t>2</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en-US" altLang="pt-BR" sz="3200" i="1">
                                <a:latin typeface="Cambria Math" panose="02040503050406030204" pitchFamily="18" charset="0"/>
                                <a:cs typeface="Cambria Math" panose="02040503050406030204" pitchFamily="18" charset="0"/>
                              </a:rPr>
                              <m:t>𝑛</m:t>
                            </m:r>
                          </m:sub>
                        </m:sSub>
                      </m:den>
                    </m:f>
                  </m:oMath>
                </a14:m>
                <a:r>
                  <a:rPr lang="pt-BR" altLang="en-US" sz="32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32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tem dimensão de tempo, sendo chamada tempo de transito.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6" name="CaixaDeTexto 23"/>
              <p:cNvSpPr txBox="1">
                <a:spLocks noRot="1" noChangeAspect="1" noMove="1" noResize="1" noEditPoints="1" noAdjustHandles="1" noChangeArrowheads="1" noChangeShapeType="1" noTextEdit="1"/>
              </p:cNvSpPr>
              <p:nvPr/>
            </p:nvSpPr>
            <p:spPr>
              <a:xfrm>
                <a:off x="576580" y="447040"/>
                <a:ext cx="11038840" cy="59093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6" name="CaixaDeTexto 23"/>
              <p:cNvSpPr txBox="1"/>
              <p:nvPr/>
            </p:nvSpPr>
            <p:spPr>
              <a:xfrm>
                <a:off x="576580" y="447040"/>
                <a:ext cx="11038840" cy="2190115"/>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Finalmente escrevemos </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𝜏</m:t>
                      </m:r>
                      <m:r>
                        <a:rPr lang="en-US" altLang="pt-BR" sz="2800" i="1" baseline="-25000">
                          <a:latin typeface="Cambria Math" panose="02040503050406030204" pitchFamily="18" charset="0"/>
                          <a:cs typeface="Cambria Math" panose="02040503050406030204" pitchFamily="18" charset="0"/>
                        </a:rPr>
                        <m:t>𝐹</m:t>
                      </m:r>
                    </m:oMath>
                  </m:oMathPara>
                </a14:m>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6" name="CaixaDeTexto 23"/>
              <p:cNvSpPr txBox="1">
                <a:spLocks noRot="1" noChangeAspect="1" noMove="1" noResize="1" noEditPoints="1" noAdjustHandles="1" noChangeArrowheads="1" noChangeShapeType="1" noTextEdit="1"/>
              </p:cNvSpPr>
              <p:nvPr/>
            </p:nvSpPr>
            <p:spPr>
              <a:xfrm>
                <a:off x="576580" y="447040"/>
                <a:ext cx="11038840" cy="2190115"/>
              </a:xfrm>
              <a:prstGeom prst="rect">
                <a:avLst/>
              </a:prstGeom>
              <a:blipFill rotWithShape="1">
                <a:blip r:embed="rId1"/>
                <a:stretch>
                  <a:fillRect b="-232"/>
                </a:stretch>
              </a:blipFill>
            </p:spPr>
            <p:txBody>
              <a:bodyPr/>
              <a:lstStyle/>
              <a:p>
                <a:r>
                  <a:rPr lang="pt-BR" altLang="en-US">
                    <a:noFill/>
                  </a:rPr>
                  <a:t> </a:t>
                </a:r>
              </a:p>
            </p:txBody>
          </p:sp>
        </mc:Fallback>
      </mc:AlternateContent>
      <p:cxnSp>
        <p:nvCxnSpPr>
          <p:cNvPr id="3" name="Conector Reto 74"/>
          <p:cNvCxnSpPr/>
          <p:nvPr/>
        </p:nvCxnSpPr>
        <p:spPr>
          <a:xfrm>
            <a:off x="6892210" y="45772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5943586" y="508363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881531" y="36547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698397" y="4024953"/>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4571469" y="3098565"/>
            <a:ext cx="0" cy="111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8348054" y="319440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139216" y="51544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4713316" y="319330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6097793" y="5188114"/>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5491423" y="403019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8234359" y="362280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264813" y="5242573"/>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3642896" y="309912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7665836" y="286684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4318000" y="509651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5116966" y="365436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6858635" y="4467860"/>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6858635" y="4467860"/>
                <a:ext cx="1219835" cy="521970"/>
              </a:xfrm>
              <a:prstGeom prst="rect">
                <a:avLst/>
              </a:prstGeom>
              <a:blipFill rotWithShape="1">
                <a:blip r:embed="rId2"/>
                <a:stretch>
                  <a:fillRect/>
                </a:stretch>
              </a:blipFill>
            </p:spPr>
            <p:txBody>
              <a:bodyPr/>
              <a:lstStyle/>
              <a:p>
                <a:r>
                  <a:rPr lang="pt-BR" altLang="en-US">
                    <a:noFill/>
                  </a:rPr>
                  <a:t> </a:t>
                </a:r>
              </a:p>
            </p:txBody>
          </p:sp>
        </mc:Fallback>
      </mc:AlternateContent>
      <p:sp>
        <p:nvSpPr>
          <p:cNvPr id="33" name="Retângulo 32"/>
          <p:cNvSpPr/>
          <p:nvPr/>
        </p:nvSpPr>
        <p:spPr>
          <a:xfrm rot="5400000" flipH="1">
            <a:off x="4862830" y="418147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52" name="Caixa de Texto 51"/>
              <p:cNvSpPr txBox="1"/>
              <p:nvPr/>
            </p:nvSpPr>
            <p:spPr>
              <a:xfrm>
                <a:off x="4588510" y="4352925"/>
                <a:ext cx="6299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588510" y="4352925"/>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507130" y="4264539"/>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4" name="Grupo 63"/>
          <p:cNvGrpSpPr/>
          <p:nvPr/>
        </p:nvGrpSpPr>
        <p:grpSpPr>
          <a:xfrm flipH="1">
            <a:off x="5093504" y="3538734"/>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5" name="Conector Reto 69"/>
          <p:cNvCxnSpPr/>
          <p:nvPr/>
        </p:nvCxnSpPr>
        <p:spPr>
          <a:xfrm flipV="1">
            <a:off x="4140835" y="423926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4347845" y="365887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339590" y="423926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3642995" y="4060825"/>
            <a:ext cx="6146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cxnSp>
        <p:nvCxnSpPr>
          <p:cNvPr id="5" name="Conector Reto 69"/>
          <p:cNvCxnSpPr/>
          <p:nvPr/>
        </p:nvCxnSpPr>
        <p:spPr>
          <a:xfrm flipV="1">
            <a:off x="4140835" y="417004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Forma livre 5"/>
          <p:cNvSpPr/>
          <p:nvPr/>
        </p:nvSpPr>
        <p:spPr>
          <a:xfrm>
            <a:off x="5218430" y="3793490"/>
            <a:ext cx="437515"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5736590" y="2952115"/>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736590" y="295211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p:sp>
        <p:nvSpPr>
          <p:cNvPr id="39" name="Caixa de Texto 23"/>
          <p:cNvSpPr txBox="1"/>
          <p:nvPr/>
        </p:nvSpPr>
        <p:spPr>
          <a:xfrm>
            <a:off x="8044967" y="2941581"/>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4376408" y="2941315"/>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2" name="Caixa de Texto 61"/>
              <p:cNvSpPr txBox="1"/>
              <p:nvPr/>
            </p:nvSpPr>
            <p:spPr>
              <a:xfrm>
                <a:off x="7977505" y="4504690"/>
                <a:ext cx="108966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977505" y="4504690"/>
                <a:ext cx="108966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737870" y="1572260"/>
            <a:ext cx="10490835" cy="4806315"/>
          </a:xfrm>
          <a:prstGeom prst="rect">
            <a:avLst/>
          </a:prstGeom>
        </p:spPr>
      </p:pic>
      <p:sp>
        <p:nvSpPr>
          <p:cNvPr id="47" name="CaixaDeTexto 45"/>
          <p:cNvSpPr txBox="1"/>
          <p:nvPr/>
        </p:nvSpPr>
        <p:spPr>
          <a:xfrm>
            <a:off x="475615" y="623570"/>
            <a:ext cx="11240770" cy="645160"/>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(mais elementos)</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475615" y="623570"/>
            <a:ext cx="11240770" cy="544639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(mais elementos)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na base): devido a contatos e distancia entre contato de base e 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no coletor): devido a contatos e distancia entre contato de coletor e 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no coletor): devido a contatos e distancia entre contato de emissor e o transistor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(capacitancia da junção base/emissor)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(capacitancia da junção base/coletor)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(capacitancia da junção reversa coletor/substrato)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Reto 74"/>
          <p:cNvCxnSpPr/>
          <p:nvPr/>
        </p:nvCxnSpPr>
        <p:spPr>
          <a:xfrm>
            <a:off x="6679485" y="43506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5730861" y="4856943"/>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668806" y="2697837"/>
            <a:ext cx="0" cy="21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485672" y="3798258"/>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3818744" y="2331870"/>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9042109" y="293278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5926491" y="492771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3160106" y="293295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5885068" y="496141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5314258" y="376666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9280839" y="348945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812818" y="5833123"/>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2278281" y="354680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8101111" y="199214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4105275" y="486156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6645910" y="424116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6645910" y="424116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105211" y="3677121"/>
            <a:ext cx="2160000" cy="216000"/>
            <a:chOff x="3836931" y="3524056"/>
            <a:chExt cx="2160210" cy="255373"/>
          </a:xfrm>
        </p:grpSpPr>
        <p:cxnSp>
          <p:nvCxnSpPr>
            <p:cNvPr id="32"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4447540" y="3883025"/>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447540" y="388302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294405" y="4037844"/>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4" name="Grupo 63"/>
          <p:cNvGrpSpPr/>
          <p:nvPr/>
        </p:nvGrpSpPr>
        <p:grpSpPr>
          <a:xfrm flipH="1">
            <a:off x="4880779" y="3318389"/>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5" name="Conector Reto 69"/>
          <p:cNvCxnSpPr/>
          <p:nvPr/>
        </p:nvCxnSpPr>
        <p:spPr>
          <a:xfrm flipV="1">
            <a:off x="3961130" y="401256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4151630" y="342392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137025" y="4012565"/>
            <a:ext cx="0" cy="86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3536950" y="3926840"/>
            <a:ext cx="6146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 name="Conector Reto 69"/>
          <p:cNvCxnSpPr/>
          <p:nvPr/>
        </p:nvCxnSpPr>
        <p:spPr>
          <a:xfrm flipV="1">
            <a:off x="3961130" y="392684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 name="Forma livre 6"/>
          <p:cNvSpPr/>
          <p:nvPr/>
        </p:nvSpPr>
        <p:spPr>
          <a:xfrm>
            <a:off x="5224780" y="356870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5723890" y="2722880"/>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723890" y="2722880"/>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39" name="Caixa de Texto 23"/>
          <p:cNvSpPr txBox="1"/>
          <p:nvPr/>
        </p:nvSpPr>
        <p:spPr>
          <a:xfrm>
            <a:off x="8705367" y="2681231"/>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2595233" y="268033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7" name="CaixaDeTexto 45"/>
              <p:cNvSpPr txBox="1"/>
              <p:nvPr/>
            </p:nvSpPr>
            <p:spPr>
              <a:xfrm>
                <a:off x="259715" y="194945"/>
                <a:ext cx="11671935" cy="156654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a:p>
                <a:pPr indent="0" algn="l">
                  <a:spcBef>
                    <a:spcPts val="600"/>
                  </a:spcBef>
                  <a:spcAft>
                    <a:spcPts val="600"/>
                  </a:spcAft>
                  <a:buFont typeface="+mj-lt"/>
                  <a:buNone/>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den>
                    </m:f>
                  </m:oMath>
                </a14:m>
                <a:r>
                  <a:rPr lang="pt-BR" altLang="en-US" sz="2400" i="1" dirty="0">
                    <a:latin typeface="Cambria Math" panose="02040503050406030204" pitchFamily="18" charset="0"/>
                    <a:cs typeface="Cambria Math" panose="02040503050406030204" pitchFamily="18" charset="0"/>
                  </a:rPr>
                  <a:t> ,     </a:t>
                </a:r>
                <a14:m>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r</m:t>
                        </m:r>
                      </m:e>
                      <m:sub>
                        <m:r>
                          <a:rPr lang="en-US" altLang="pt-BR"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r>
                      <a:rPr lang="en-US" altLang="pt-BR" sz="3200" smtClean="0">
                        <a:latin typeface="Cambria Math" panose="02040503050406030204" pitchFamily="18" charset="0"/>
                        <a:ea typeface="Cambria Math" panose="02040503050406030204" pitchFamily="18" charset="0"/>
                        <a:sym typeface="Symbol" panose="05050102010706020507" charset="0"/>
                      </a:rPr>
                      <m:t>=</m:t>
                    </m:r>
                    <m:f>
                      <m:f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V</m:t>
                            </m:r>
                          </m:e>
                          <m:sub>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A</m:t>
                            </m:r>
                          </m:sub>
                        </m:sSub>
                      </m:num>
                      <m:den>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I</m:t>
                            </m:r>
                          </m:e>
                          <m:sub>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PRec</m:t>
                            </m:r>
                          </m:sub>
                        </m:sSub>
                      </m:den>
                    </m:f>
                  </m:oMath>
                </a14:m>
                <a:r>
                  <a:rPr lang="pt-BR" altLang="en-US" sz="32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𝜏</m:t>
                    </m:r>
                    <m:r>
                      <a:rPr lang="en-US" altLang="pt-BR" sz="3200" i="1" baseline="-25000">
                        <a:latin typeface="Cambria Math" panose="02040503050406030204" pitchFamily="18" charset="0"/>
                        <a:cs typeface="Cambria Math" panose="02040503050406030204" pitchFamily="18" charset="0"/>
                      </a:rPr>
                      <m:t>𝐹</m:t>
                    </m:r>
                  </m:oMath>
                </a14:m>
                <a:r>
                  <a:rPr lang="pt-BR" altLang="en-US" sz="2400" dirty="0">
                    <a:latin typeface="Comic Sans MS" panose="030F0702030302020204" pitchFamily="66" charset="0"/>
                    <a:cs typeface="Comic Sans MS" panose="030F0702030302020204" pitchFamily="66" charset="0"/>
                  </a:rPr>
                  <a:t>,   </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jE</a:t>
                </a:r>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259715" y="194945"/>
                <a:ext cx="11671935" cy="1566545"/>
              </a:xfrm>
              <a:prstGeom prst="rect">
                <a:avLst/>
              </a:prstGeom>
              <a:blipFill rotWithShape="1">
                <a:blip r:embed="rId4"/>
                <a:stretch>
                  <a:fillRect b="-1378"/>
                </a:stretch>
              </a:blipFill>
            </p:spPr>
            <p:txBody>
              <a:bodyPr/>
              <a:lstStyle/>
              <a:p>
                <a:r>
                  <a:rPr lang="pt-BR" altLang="en-US">
                    <a:noFill/>
                  </a:rPr>
                  <a:t> </a:t>
                </a:r>
              </a:p>
            </p:txBody>
          </p:sp>
        </mc:Fallback>
      </mc:AlternateContent>
      <p:sp>
        <p:nvSpPr>
          <p:cNvPr id="76" name="Caixa de Texto 23"/>
          <p:cNvSpPr txBox="1"/>
          <p:nvPr/>
        </p:nvSpPr>
        <p:spPr>
          <a:xfrm>
            <a:off x="5481320" y="1950085"/>
            <a:ext cx="6146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5727065" y="1936115"/>
            <a:ext cx="416560" cy="1487805"/>
            <a:chOff x="3114" y="6151"/>
            <a:chExt cx="656" cy="2343"/>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Retângulo 80"/>
          <p:cNvSpPr/>
          <p:nvPr/>
        </p:nvSpPr>
        <p:spPr>
          <a:xfrm flipH="1">
            <a:off x="3202305" y="332676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84" name="Retângulo 83"/>
          <p:cNvSpPr/>
          <p:nvPr/>
        </p:nvSpPr>
        <p:spPr>
          <a:xfrm flipH="1">
            <a:off x="8804275" y="331216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85" name="Retângulo 84"/>
          <p:cNvSpPr/>
          <p:nvPr/>
        </p:nvSpPr>
        <p:spPr>
          <a:xfrm rot="5400000" flipH="1">
            <a:off x="5481221" y="539650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86" name="Caixa de Texto 85"/>
              <p:cNvSpPr txBox="1"/>
              <p:nvPr/>
            </p:nvSpPr>
            <p:spPr>
              <a:xfrm>
                <a:off x="3111500" y="3486150"/>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6" name="Caixa de Texto 85"/>
              <p:cNvSpPr txBox="1">
                <a:spLocks noRot="1" noChangeAspect="1" noMove="1" noResize="1" noEditPoints="1" noAdjustHandles="1" noChangeArrowheads="1" noChangeShapeType="1" noTextEdit="1"/>
              </p:cNvSpPr>
              <p:nvPr/>
            </p:nvSpPr>
            <p:spPr>
              <a:xfrm>
                <a:off x="3111500" y="3486150"/>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7" name="Caixa de Texto 86"/>
              <p:cNvSpPr txBox="1"/>
              <p:nvPr/>
            </p:nvSpPr>
            <p:spPr>
              <a:xfrm>
                <a:off x="8804275" y="3561715"/>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8804275" y="3561715"/>
                <a:ext cx="629920" cy="5835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8" name="Caixa de Texto 87"/>
              <p:cNvSpPr txBox="1"/>
              <p:nvPr/>
            </p:nvSpPr>
            <p:spPr>
              <a:xfrm>
                <a:off x="4880610" y="5158740"/>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4880610" y="5158740"/>
                <a:ext cx="629920" cy="583565"/>
              </a:xfrm>
              <a:prstGeom prst="rect">
                <a:avLst/>
              </a:prstGeom>
              <a:blipFill rotWithShape="1">
                <a:blip r:embed="rId7"/>
                <a:stretch>
                  <a:fillRect r="-302"/>
                </a:stretch>
              </a:blipFill>
            </p:spPr>
            <p:txBody>
              <a:bodyPr/>
              <a:lstStyle/>
              <a:p>
                <a:r>
                  <a:rPr lang="pt-BR" altLang="en-US">
                    <a:noFill/>
                  </a:rPr>
                  <a:t> </a:t>
                </a:r>
              </a:p>
            </p:txBody>
          </p:sp>
        </mc:Fallback>
      </mc:AlternateContent>
      <p:cxnSp>
        <p:nvCxnSpPr>
          <p:cNvPr id="89" name="Conector Reto 69"/>
          <p:cNvCxnSpPr/>
          <p:nvPr/>
        </p:nvCxnSpPr>
        <p:spPr>
          <a:xfrm flipV="1">
            <a:off x="8221980" y="403034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3"/>
          <p:cNvCxnSpPr/>
          <p:nvPr/>
        </p:nvCxnSpPr>
        <p:spPr>
          <a:xfrm>
            <a:off x="8412480" y="344170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76"/>
          <p:cNvCxnSpPr/>
          <p:nvPr/>
        </p:nvCxnSpPr>
        <p:spPr>
          <a:xfrm>
            <a:off x="8412480" y="403034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69"/>
          <p:cNvCxnSpPr/>
          <p:nvPr/>
        </p:nvCxnSpPr>
        <p:spPr>
          <a:xfrm flipV="1">
            <a:off x="8221980" y="394462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285840" y="52900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8412480" y="4030345"/>
            <a:ext cx="8674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5" name="Caixa de Texto 94"/>
              <p:cNvSpPr txBox="1"/>
              <p:nvPr/>
            </p:nvSpPr>
            <p:spPr>
              <a:xfrm>
                <a:off x="7682865" y="4281805"/>
                <a:ext cx="108966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7682865" y="4281805"/>
                <a:ext cx="1089660" cy="583565"/>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sld>
</file>

<file path=ppt/slides/slide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4" name="Freeform 63"/>
          <p:cNvSpPr/>
          <p:nvPr/>
        </p:nvSpPr>
        <p:spPr>
          <a:xfrm>
            <a:off x="4994910" y="2626995"/>
            <a:ext cx="1110615" cy="3351530"/>
          </a:xfrm>
          <a:custGeom>
            <a:avLst/>
            <a:gdLst>
              <a:gd name="connisteX0" fmla="*/ 326683 w 1291133"/>
              <a:gd name="connsiteY0" fmla="*/ 44380 h 3351643"/>
              <a:gd name="connisteX1" fmla="*/ 971843 w 1291133"/>
              <a:gd name="connsiteY1" fmla="*/ 76130 h 3351643"/>
              <a:gd name="connisteX2" fmla="*/ 1247433 w 1291133"/>
              <a:gd name="connsiteY2" fmla="*/ 827335 h 3351643"/>
              <a:gd name="connisteX3" fmla="*/ 1014388 w 1291133"/>
              <a:gd name="connsiteY3" fmla="*/ 2054790 h 3351643"/>
              <a:gd name="connisteX4" fmla="*/ 1289343 w 1291133"/>
              <a:gd name="connsiteY4" fmla="*/ 2795835 h 3351643"/>
              <a:gd name="connisteX5" fmla="*/ 876593 w 1291133"/>
              <a:gd name="connsiteY5" fmla="*/ 3303835 h 3351643"/>
              <a:gd name="connisteX6" fmla="*/ 82843 w 1291133"/>
              <a:gd name="connsiteY6" fmla="*/ 3187630 h 3351643"/>
              <a:gd name="connisteX7" fmla="*/ 93638 w 1291133"/>
              <a:gd name="connsiteY7" fmla="*/ 2351335 h 3351643"/>
              <a:gd name="connisteX8" fmla="*/ 411138 w 1291133"/>
              <a:gd name="connsiteY8" fmla="*/ 1589335 h 3351643"/>
              <a:gd name="connisteX9" fmla="*/ 93638 w 1291133"/>
              <a:gd name="connsiteY9" fmla="*/ 700335 h 3351643"/>
              <a:gd name="connisteX10" fmla="*/ 146343 w 1291133"/>
              <a:gd name="connsiteY10" fmla="*/ 107880 h 3351643"/>
              <a:gd name="connisteX11" fmla="*/ 379388 w 1291133"/>
              <a:gd name="connsiteY11" fmla="*/ 22790 h 3351643"/>
              <a:gd name="connisteX12" fmla="*/ 379388 w 1291133"/>
              <a:gd name="connsiteY12" fmla="*/ 22790 h 3351643"/>
              <a:gd name="connisteX13" fmla="*/ 326683 w 1291133"/>
              <a:gd name="connsiteY13" fmla="*/ 44380 h 335164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1291134" h="3351644">
                <a:moveTo>
                  <a:pt x="326684" y="44380"/>
                </a:moveTo>
                <a:cubicBezTo>
                  <a:pt x="445429" y="55175"/>
                  <a:pt x="787694" y="-80715"/>
                  <a:pt x="971844" y="76130"/>
                </a:cubicBezTo>
                <a:cubicBezTo>
                  <a:pt x="1155994" y="232975"/>
                  <a:pt x="1239179" y="431730"/>
                  <a:pt x="1247434" y="827335"/>
                </a:cubicBezTo>
                <a:cubicBezTo>
                  <a:pt x="1255689" y="1222940"/>
                  <a:pt x="1006134" y="1661090"/>
                  <a:pt x="1014389" y="2054790"/>
                </a:cubicBezTo>
                <a:cubicBezTo>
                  <a:pt x="1022644" y="2448490"/>
                  <a:pt x="1316649" y="2546280"/>
                  <a:pt x="1289344" y="2795835"/>
                </a:cubicBezTo>
                <a:cubicBezTo>
                  <a:pt x="1262039" y="3045390"/>
                  <a:pt x="1117894" y="3225730"/>
                  <a:pt x="876594" y="3303835"/>
                </a:cubicBezTo>
                <a:cubicBezTo>
                  <a:pt x="635294" y="3381940"/>
                  <a:pt x="239689" y="3378130"/>
                  <a:pt x="82844" y="3187630"/>
                </a:cubicBezTo>
                <a:cubicBezTo>
                  <a:pt x="-74001" y="2997130"/>
                  <a:pt x="28234" y="2670740"/>
                  <a:pt x="93639" y="2351335"/>
                </a:cubicBezTo>
                <a:cubicBezTo>
                  <a:pt x="159044" y="2031930"/>
                  <a:pt x="411139" y="1919535"/>
                  <a:pt x="411139" y="1589335"/>
                </a:cubicBezTo>
                <a:cubicBezTo>
                  <a:pt x="411139" y="1259135"/>
                  <a:pt x="146344" y="996880"/>
                  <a:pt x="93639" y="700335"/>
                </a:cubicBezTo>
                <a:cubicBezTo>
                  <a:pt x="40934" y="403790"/>
                  <a:pt x="89194" y="243135"/>
                  <a:pt x="146344" y="107880"/>
                </a:cubicBezTo>
                <a:cubicBezTo>
                  <a:pt x="203494" y="-27375"/>
                  <a:pt x="333034" y="39935"/>
                  <a:pt x="379389" y="22790"/>
                </a:cubicBezTo>
                <a:cubicBezTo>
                  <a:pt x="425744" y="5645"/>
                  <a:pt x="390184" y="18345"/>
                  <a:pt x="379389" y="22790"/>
                </a:cubicBezTo>
                <a:cubicBezTo>
                  <a:pt x="368594" y="27235"/>
                  <a:pt x="207939" y="33585"/>
                  <a:pt x="326684" y="44380"/>
                </a:cubicBezTo>
                <a:close/>
              </a:path>
            </a:pathLst>
          </a:custGeom>
          <a:solidFill>
            <a:schemeClr val="accent4">
              <a:lumMod val="20000"/>
              <a:lumOff val="80000"/>
              <a:alpha val="45000"/>
            </a:schemeClr>
          </a:solidFill>
          <a:ln>
            <a:solidFill>
              <a:srgbClr val="F7FD9D">
                <a:alpha val="17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 name="Slide Number Placeholder 1"/>
          <p:cNvSpPr>
            <a:spLocks noGrp="1"/>
          </p:cNvSpPr>
          <p:nvPr/>
        </p:nvSpPr>
        <p:spPr>
          <a:xfrm>
            <a:off x="8996045" y="625284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Vamos analisar o comportamento do circuito abaixo em frequência.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2" name="Group 21"/>
          <p:cNvGrpSpPr/>
          <p:nvPr/>
        </p:nvGrpSpPr>
        <p:grpSpPr>
          <a:xfrm>
            <a:off x="3138781" y="1998731"/>
            <a:ext cx="6628789" cy="3819774"/>
            <a:chOff x="4218" y="3992"/>
            <a:chExt cx="9320" cy="5221"/>
          </a:xfrm>
        </p:grpSpPr>
        <p:grpSp>
          <p:nvGrpSpPr>
            <p:cNvPr id="5" name="Grupo 1"/>
            <p:cNvGrpSpPr/>
            <p:nvPr/>
          </p:nvGrpSpPr>
          <p:grpSpPr>
            <a:xfrm>
              <a:off x="6729" y="3992"/>
              <a:ext cx="6777" cy="5221"/>
              <a:chOff x="4341" y="4190"/>
              <a:chExt cx="5383" cy="5751"/>
            </a:xfrm>
          </p:grpSpPr>
          <p:grpSp>
            <p:nvGrpSpPr>
              <p:cNvPr id="13" name="Grupo 12"/>
              <p:cNvGrpSpPr/>
              <p:nvPr/>
            </p:nvGrpSpPr>
            <p:grpSpPr>
              <a:xfrm>
                <a:off x="4342" y="4190"/>
                <a:ext cx="5382" cy="5751"/>
                <a:chOff x="2995" y="4279"/>
                <a:chExt cx="4873" cy="5188"/>
              </a:xfrm>
            </p:grpSpPr>
            <p:cxnSp>
              <p:nvCxnSpPr>
                <p:cNvPr id="25" name="Conector Reto 24"/>
                <p:cNvCxnSpPr/>
                <p:nvPr/>
              </p:nvCxnSpPr>
              <p:spPr>
                <a:xfrm>
                  <a:off x="5170" y="7727"/>
                  <a:ext cx="0" cy="737"/>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a:off x="2995" y="4279"/>
                  <a:ext cx="4011" cy="5188"/>
                  <a:chOff x="7127" y="3520"/>
                  <a:chExt cx="5777" cy="6593"/>
                </a:xfrm>
              </p:grpSpPr>
              <p:cxnSp>
                <p:nvCxnSpPr>
                  <p:cNvPr id="35" name="Conector Reto 34"/>
                  <p:cNvCxnSpPr/>
                  <p:nvPr/>
                </p:nvCxnSpPr>
                <p:spPr>
                  <a:xfrm rot="5400000">
                    <a:off x="9824" y="8354"/>
                    <a:ext cx="86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55335"/>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49" y="6244"/>
                    <a:ext cx="15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8130" y="3520"/>
                    <a:ext cx="2164" cy="79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grpSp>
                <p:nvGrpSpPr>
                  <p:cNvPr id="68" name="Grupo 67"/>
                  <p:cNvGrpSpPr/>
                  <p:nvPr/>
                </p:nvGrpSpPr>
                <p:grpSpPr>
                  <a:xfrm rot="5400000" flipH="1">
                    <a:off x="9438" y="9064"/>
                    <a:ext cx="1616" cy="370"/>
                    <a:chOff x="4172638" y="3524056"/>
                    <a:chExt cx="1025976" cy="255373"/>
                  </a:xfrm>
                </p:grpSpPr>
                <p:cxnSp>
                  <p:nvCxnSpPr>
                    <p:cNvPr id="69" name="Conector Reto 79"/>
                    <p:cNvCxnSpPr/>
                    <p:nvPr/>
                  </p:nvCxnSpPr>
                  <p:spPr>
                    <a:xfrm flipV="1">
                      <a:off x="4172638" y="3641255"/>
                      <a:ext cx="10259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78037"/>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5051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96"/>
                    <a:ext cx="230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5" name="Conector Reto 84"/>
                  <p:cNvCxnSpPr/>
                  <p:nvPr/>
                </p:nvCxnSpPr>
                <p:spPr>
                  <a:xfrm flipV="1">
                    <a:off x="12029" y="8821"/>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029" y="8965"/>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6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35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20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421" y="8236"/>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144"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421" y="8965"/>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7307" y="5805"/>
                  <a:ext cx="561" cy="6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4341" y="8690"/>
                <a:ext cx="860" cy="60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2 </a:t>
                </a:r>
                <a:endParaRPr lang="pt-BR" altLang="en-US" sz="2000" dirty="0">
                  <a:latin typeface="Symbol" panose="05050102010706020507" charset="0"/>
                  <a:cs typeface="Symbol" panose="05050102010706020507" charset="0"/>
                </a:endParaRPr>
              </a:p>
            </p:txBody>
          </p:sp>
          <p:sp>
            <p:nvSpPr>
              <p:cNvPr id="52" name="Caixa de Texto 23"/>
              <p:cNvSpPr txBox="1"/>
              <p:nvPr/>
            </p:nvSpPr>
            <p:spPr>
              <a:xfrm>
                <a:off x="6744" y="5273"/>
                <a:ext cx="908" cy="69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grpSp>
          <p:nvGrpSpPr>
            <p:cNvPr id="9" name="Group 8"/>
            <p:cNvGrpSpPr/>
            <p:nvPr/>
          </p:nvGrpSpPr>
          <p:grpSpPr>
            <a:xfrm>
              <a:off x="11114" y="5817"/>
              <a:ext cx="2138" cy="699"/>
              <a:chOff x="13825" y="4542"/>
              <a:chExt cx="2138" cy="699"/>
            </a:xfrm>
          </p:grpSpPr>
          <p:cxnSp>
            <p:nvCxnSpPr>
              <p:cNvPr id="6" name="Conector Reto 44"/>
              <p:cNvCxnSpPr/>
              <p:nvPr/>
            </p:nvCxnSpPr>
            <p:spPr>
              <a:xfrm>
                <a:off x="1465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65"/>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13091" y="6175"/>
              <a:ext cx="357" cy="2494"/>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13001" y="8644"/>
              <a:ext cx="53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9687" y="8083"/>
              <a:ext cx="1279" cy="545"/>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 </a:t>
              </a:r>
              <a:endParaRPr lang="pt-BR" altLang="en-US" sz="2000" dirty="0">
                <a:latin typeface="Symbol" panose="05050102010706020507" charset="0"/>
                <a:cs typeface="Symbol" panose="05050102010706020507" charset="0"/>
              </a:endParaRPr>
            </a:p>
          </p:txBody>
        </p:sp>
        <p:sp>
          <p:nvSpPr>
            <p:cNvPr id="17" name="Caixa de Texto 23"/>
            <p:cNvSpPr txBox="1"/>
            <p:nvPr/>
          </p:nvSpPr>
          <p:spPr>
            <a:xfrm>
              <a:off x="6694" y="5118"/>
              <a:ext cx="1085" cy="545"/>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 </a:t>
              </a:r>
              <a:endParaRPr lang="pt-BR" altLang="en-US" sz="2000" dirty="0">
                <a:latin typeface="Symbol" panose="05050102010706020507" charset="0"/>
                <a:cs typeface="Symbol" panose="05050102010706020507" charset="0"/>
              </a:endParaRPr>
            </a:p>
          </p:txBody>
        </p:sp>
        <p:grpSp>
          <p:nvGrpSpPr>
            <p:cNvPr id="18" name="Group 16"/>
            <p:cNvGrpSpPr/>
            <p:nvPr/>
          </p:nvGrpSpPr>
          <p:grpSpPr>
            <a:xfrm rot="16200000">
              <a:off x="5286" y="5866"/>
              <a:ext cx="357" cy="2494"/>
              <a:chOff x="15458" y="5653"/>
              <a:chExt cx="357" cy="2494"/>
            </a:xfrm>
          </p:grpSpPr>
          <p:cxnSp>
            <p:nvCxnSpPr>
              <p:cNvPr id="19" name="Conector Reto 79"/>
              <p:cNvCxnSpPr/>
              <p:nvPr/>
            </p:nvCxnSpPr>
            <p:spPr>
              <a:xfrm rot="5400000" flipH="1" flipV="1">
                <a:off x="14429" y="6900"/>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339"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cxnSp>
        <p:nvCxnSpPr>
          <p:cNvPr id="131" name="Conector Reto 37"/>
          <p:cNvCxnSpPr/>
          <p:nvPr/>
        </p:nvCxnSpPr>
        <p:spPr>
          <a:xfrm>
            <a:off x="2629535" y="503809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2830830" y="50380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2807335" y="423545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2796540" y="424942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023870" y="441198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2583180" y="433133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3707765" y="375094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9564370" y="4443095"/>
            <a:ext cx="907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8180705" y="292100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4597400" y="350964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1" name="CaixaDeTexto 47"/>
          <p:cNvSpPr txBox="1"/>
          <p:nvPr/>
        </p:nvSpPr>
        <p:spPr>
          <a:xfrm>
            <a:off x="8551545" y="451548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Freeform 61"/>
          <p:cNvSpPr/>
          <p:nvPr/>
        </p:nvSpPr>
        <p:spPr>
          <a:xfrm>
            <a:off x="2392045" y="3086735"/>
            <a:ext cx="1407795" cy="1062990"/>
          </a:xfrm>
          <a:custGeom>
            <a:avLst/>
            <a:gdLst>
              <a:gd name="connisteX0" fmla="*/ 1407795 w 1407795"/>
              <a:gd name="connsiteY0" fmla="*/ 1058545 h 1062936"/>
              <a:gd name="connisteX1" fmla="*/ 560705 w 1407795"/>
              <a:gd name="connsiteY1" fmla="*/ 974090 h 1062936"/>
              <a:gd name="connisteX2" fmla="*/ 666750 w 1407795"/>
              <a:gd name="connsiteY2" fmla="*/ 423545 h 1062936"/>
              <a:gd name="connisteX3" fmla="*/ 0 w 1407795"/>
              <a:gd name="connsiteY3" fmla="*/ 0 h 1062936"/>
            </a:gdLst>
            <a:ahLst/>
            <a:cxnLst>
              <a:cxn ang="0">
                <a:pos x="connisteX0" y="connsiteY0"/>
              </a:cxn>
              <a:cxn ang="0">
                <a:pos x="connisteX1" y="connsiteY1"/>
              </a:cxn>
              <a:cxn ang="0">
                <a:pos x="connisteX2" y="connsiteY2"/>
              </a:cxn>
              <a:cxn ang="0">
                <a:pos x="connisteX3" y="connsiteY3"/>
              </a:cxn>
            </a:cxnLst>
            <a:rect l="l" t="t" r="r" b="b"/>
            <a:pathLst>
              <a:path w="1407795" h="1062936">
                <a:moveTo>
                  <a:pt x="1407795" y="1058545"/>
                </a:moveTo>
                <a:cubicBezTo>
                  <a:pt x="1236345" y="1052830"/>
                  <a:pt x="708660" y="1101090"/>
                  <a:pt x="560705" y="974090"/>
                </a:cubicBezTo>
                <a:cubicBezTo>
                  <a:pt x="412750" y="847090"/>
                  <a:pt x="779145" y="618490"/>
                  <a:pt x="666750" y="423545"/>
                </a:cubicBezTo>
                <a:cubicBezTo>
                  <a:pt x="554355" y="228600"/>
                  <a:pt x="135255" y="73660"/>
                  <a:pt x="0" y="0"/>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reeform 62"/>
          <p:cNvSpPr/>
          <p:nvPr/>
        </p:nvSpPr>
        <p:spPr>
          <a:xfrm>
            <a:off x="3117850" y="4331335"/>
            <a:ext cx="1630045" cy="1163955"/>
          </a:xfrm>
          <a:custGeom>
            <a:avLst/>
            <a:gdLst>
              <a:gd name="connisteX0" fmla="*/ 1630045 w 1630045"/>
              <a:gd name="connsiteY0" fmla="*/ 0 h 1163955"/>
              <a:gd name="connisteX1" fmla="*/ 952500 w 1630045"/>
              <a:gd name="connsiteY1" fmla="*/ 147955 h 1163955"/>
              <a:gd name="connisteX2" fmla="*/ 1122045 w 1630045"/>
              <a:gd name="connsiteY2" fmla="*/ 550545 h 1163955"/>
              <a:gd name="connisteX3" fmla="*/ 0 w 1630045"/>
              <a:gd name="connsiteY3" fmla="*/ 1163955 h 1163955"/>
            </a:gdLst>
            <a:ahLst/>
            <a:cxnLst>
              <a:cxn ang="0">
                <a:pos x="connisteX0" y="connsiteY0"/>
              </a:cxn>
              <a:cxn ang="0">
                <a:pos x="connisteX1" y="connsiteY1"/>
              </a:cxn>
              <a:cxn ang="0">
                <a:pos x="connisteX2" y="connsiteY2"/>
              </a:cxn>
              <a:cxn ang="0">
                <a:pos x="connisteX3" y="connsiteY3"/>
              </a:cxn>
            </a:cxnLst>
            <a:rect l="l" t="t" r="r" b="b"/>
            <a:pathLst>
              <a:path w="1630045" h="1163955">
                <a:moveTo>
                  <a:pt x="1630045" y="0"/>
                </a:moveTo>
                <a:cubicBezTo>
                  <a:pt x="1490980" y="21590"/>
                  <a:pt x="1054100" y="38100"/>
                  <a:pt x="952500" y="147955"/>
                </a:cubicBezTo>
                <a:cubicBezTo>
                  <a:pt x="850900" y="257810"/>
                  <a:pt x="1312545" y="347345"/>
                  <a:pt x="1122045" y="550545"/>
                </a:cubicBezTo>
                <a:cubicBezTo>
                  <a:pt x="931545" y="753745"/>
                  <a:pt x="227965" y="1049020"/>
                  <a:pt x="0" y="116395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5" name="CaixaDeTexto 47"/>
          <p:cNvSpPr txBox="1"/>
          <p:nvPr/>
        </p:nvSpPr>
        <p:spPr>
          <a:xfrm>
            <a:off x="1403350" y="2356485"/>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impedancia da fonte Vi</a:t>
            </a:r>
            <a:r>
              <a:rPr lang="pt-BR" sz="2400" dirty="0" smtClean="0"/>
              <a:t> </a:t>
            </a:r>
            <a:endParaRPr lang="pt-BR" sz="2400" dirty="0" smtClean="0"/>
          </a:p>
        </p:txBody>
      </p:sp>
      <p:sp>
        <p:nvSpPr>
          <p:cNvPr id="66" name="CaixaDeTexto 47"/>
          <p:cNvSpPr txBox="1"/>
          <p:nvPr/>
        </p:nvSpPr>
        <p:spPr>
          <a:xfrm>
            <a:off x="1771015" y="542290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entrada</a:t>
            </a:r>
            <a:endParaRPr lang="pt-BR" dirty="0" smtClean="0">
              <a:latin typeface="Comic Sans MS" panose="030F0702030302020204" pitchFamily="66" charset="0"/>
              <a:cs typeface="Comic Sans MS" panose="030F0702030302020204" pitchFamily="66" charset="0"/>
            </a:endParaRPr>
          </a:p>
        </p:txBody>
      </p:sp>
      <p:sp>
        <p:nvSpPr>
          <p:cNvPr id="67" name="Freeform 66"/>
          <p:cNvSpPr/>
          <p:nvPr/>
        </p:nvSpPr>
        <p:spPr>
          <a:xfrm>
            <a:off x="4422140" y="1943100"/>
            <a:ext cx="889000" cy="815340"/>
          </a:xfrm>
          <a:custGeom>
            <a:avLst/>
            <a:gdLst>
              <a:gd name="connisteX0" fmla="*/ 889000 w 889000"/>
              <a:gd name="connsiteY0" fmla="*/ 815340 h 815340"/>
              <a:gd name="connisteX1" fmla="*/ 168910 w 889000"/>
              <a:gd name="connsiteY1" fmla="*/ 677545 h 815340"/>
              <a:gd name="connisteX2" fmla="*/ 274955 w 889000"/>
              <a:gd name="connsiteY2" fmla="*/ 127000 h 815340"/>
              <a:gd name="connisteX3" fmla="*/ 0 w 889000"/>
              <a:gd name="connsiteY3" fmla="*/ 0 h 815340"/>
            </a:gdLst>
            <a:ahLst/>
            <a:cxnLst>
              <a:cxn ang="0">
                <a:pos x="connisteX0" y="connsiteY0"/>
              </a:cxn>
              <a:cxn ang="0">
                <a:pos x="connisteX1" y="connsiteY1"/>
              </a:cxn>
              <a:cxn ang="0">
                <a:pos x="connisteX2" y="connsiteY2"/>
              </a:cxn>
              <a:cxn ang="0">
                <a:pos x="connisteX3" y="connsiteY3"/>
              </a:cxn>
            </a:cxnLst>
            <a:rect l="l" t="t" r="r" b="b"/>
            <a:pathLst>
              <a:path w="889000" h="815340">
                <a:moveTo>
                  <a:pt x="889000" y="815340"/>
                </a:moveTo>
                <a:cubicBezTo>
                  <a:pt x="742950" y="798830"/>
                  <a:pt x="291465" y="815340"/>
                  <a:pt x="168910" y="677545"/>
                </a:cubicBezTo>
                <a:cubicBezTo>
                  <a:pt x="46355" y="539750"/>
                  <a:pt x="308610" y="262255"/>
                  <a:pt x="274955" y="127000"/>
                </a:cubicBezTo>
                <a:cubicBezTo>
                  <a:pt x="241300" y="-8255"/>
                  <a:pt x="57150" y="14605"/>
                  <a:pt x="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DeTexto 47"/>
          <p:cNvSpPr txBox="1"/>
          <p:nvPr/>
        </p:nvSpPr>
        <p:spPr>
          <a:xfrm>
            <a:off x="3117850" y="1633220"/>
            <a:ext cx="1479550" cy="36830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polarização</a:t>
            </a:r>
            <a:endParaRPr lang="pt-BR" dirty="0" smtClean="0">
              <a:latin typeface="Comic Sans MS" panose="030F0702030302020204" pitchFamily="66" charset="0"/>
              <a:cs typeface="Comic Sans MS" panose="030F0702030302020204" pitchFamily="66" charset="0"/>
            </a:endParaRPr>
          </a:p>
        </p:txBody>
      </p:sp>
      <p:sp>
        <p:nvSpPr>
          <p:cNvPr id="72" name="Freeform 71"/>
          <p:cNvSpPr/>
          <p:nvPr/>
        </p:nvSpPr>
        <p:spPr>
          <a:xfrm>
            <a:off x="8620760" y="2758440"/>
            <a:ext cx="720090" cy="711835"/>
          </a:xfrm>
          <a:custGeom>
            <a:avLst/>
            <a:gdLst>
              <a:gd name="connisteX0" fmla="*/ 0 w 720090"/>
              <a:gd name="connsiteY0" fmla="*/ 698500 h 711645"/>
              <a:gd name="connisteX1" fmla="*/ 264795 w 720090"/>
              <a:gd name="connsiteY1" fmla="*/ 656590 h 711645"/>
              <a:gd name="connisteX2" fmla="*/ 190500 w 720090"/>
              <a:gd name="connsiteY2" fmla="*/ 243840 h 711645"/>
              <a:gd name="connisteX3" fmla="*/ 720090 w 720090"/>
              <a:gd name="connsiteY3" fmla="*/ 0 h 711645"/>
            </a:gdLst>
            <a:ahLst/>
            <a:cxnLst>
              <a:cxn ang="0">
                <a:pos x="connisteX0" y="connsiteY0"/>
              </a:cxn>
              <a:cxn ang="0">
                <a:pos x="connisteX1" y="connsiteY1"/>
              </a:cxn>
              <a:cxn ang="0">
                <a:pos x="connisteX2" y="connsiteY2"/>
              </a:cxn>
              <a:cxn ang="0">
                <a:pos x="connisteX3" y="connsiteY3"/>
              </a:cxn>
            </a:cxnLst>
            <a:rect l="l" t="t" r="r" b="b"/>
            <a:pathLst>
              <a:path w="720090" h="711646">
                <a:moveTo>
                  <a:pt x="0" y="698500"/>
                </a:moveTo>
                <a:cubicBezTo>
                  <a:pt x="54610" y="698500"/>
                  <a:pt x="226695" y="747395"/>
                  <a:pt x="264795" y="656590"/>
                </a:cubicBezTo>
                <a:cubicBezTo>
                  <a:pt x="302895" y="565785"/>
                  <a:pt x="99695" y="375285"/>
                  <a:pt x="190500" y="243840"/>
                </a:cubicBezTo>
                <a:cubicBezTo>
                  <a:pt x="281305" y="112395"/>
                  <a:pt x="612775" y="40640"/>
                  <a:pt x="72009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1" name="CaixaDeTexto 47"/>
          <p:cNvSpPr txBox="1"/>
          <p:nvPr/>
        </p:nvSpPr>
        <p:spPr>
          <a:xfrm>
            <a:off x="9036685" y="202946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saida</a:t>
            </a:r>
            <a:endParaRPr lang="pt-BR" dirty="0" smtClean="0">
              <a:latin typeface="Comic Sans MS" panose="030F0702030302020204" pitchFamily="66" charset="0"/>
              <a:cs typeface="Comic Sans MS" panose="030F0702030302020204" pitchFamily="66" charset="0"/>
            </a:endParaRPr>
          </a:p>
        </p:txBody>
      </p:sp>
      <p:sp>
        <p:nvSpPr>
          <p:cNvPr id="83" name="Freeform 82"/>
          <p:cNvSpPr/>
          <p:nvPr/>
        </p:nvSpPr>
        <p:spPr>
          <a:xfrm>
            <a:off x="6240780" y="5229225"/>
            <a:ext cx="539750" cy="517525"/>
          </a:xfrm>
          <a:custGeom>
            <a:avLst/>
            <a:gdLst>
              <a:gd name="connisteX0" fmla="*/ 539750 w 539750"/>
              <a:gd name="connsiteY0" fmla="*/ 73320 h 517820"/>
              <a:gd name="connisteX1" fmla="*/ 52705 w 539750"/>
              <a:gd name="connsiteY1" fmla="*/ 9820 h 517820"/>
              <a:gd name="connisteX2" fmla="*/ 211455 w 539750"/>
              <a:gd name="connsiteY2" fmla="*/ 263820 h 517820"/>
              <a:gd name="connisteX3" fmla="*/ 0 w 539750"/>
              <a:gd name="connsiteY3" fmla="*/ 517820 h 517820"/>
            </a:gdLst>
            <a:ahLst/>
            <a:cxnLst>
              <a:cxn ang="0">
                <a:pos x="connisteX0" y="connsiteY0"/>
              </a:cxn>
              <a:cxn ang="0">
                <a:pos x="connisteX1" y="connsiteY1"/>
              </a:cxn>
              <a:cxn ang="0">
                <a:pos x="connisteX2" y="connsiteY2"/>
              </a:cxn>
              <a:cxn ang="0">
                <a:pos x="connisteX3" y="connsiteY3"/>
              </a:cxn>
            </a:cxnLst>
            <a:rect l="l" t="t" r="r" b="b"/>
            <a:pathLst>
              <a:path w="539750" h="517820">
                <a:moveTo>
                  <a:pt x="539750" y="73320"/>
                </a:moveTo>
                <a:cubicBezTo>
                  <a:pt x="439420" y="55540"/>
                  <a:pt x="118110" y="-28280"/>
                  <a:pt x="52705" y="9820"/>
                </a:cubicBezTo>
                <a:cubicBezTo>
                  <a:pt x="-12700" y="47920"/>
                  <a:pt x="222250" y="162220"/>
                  <a:pt x="211455" y="263820"/>
                </a:cubicBezTo>
                <a:cubicBezTo>
                  <a:pt x="200660" y="365420"/>
                  <a:pt x="45720" y="472100"/>
                  <a:pt x="0" y="51782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4" name="CaixaDeTexto 47"/>
          <p:cNvSpPr txBox="1"/>
          <p:nvPr/>
        </p:nvSpPr>
        <p:spPr>
          <a:xfrm>
            <a:off x="5999480" y="5746750"/>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aumenta a estabilidade</a:t>
            </a:r>
            <a:r>
              <a:rPr lang="pt-BR" sz="2400" dirty="0" smtClean="0"/>
              <a:t> </a:t>
            </a:r>
            <a:endParaRPr lang="pt-BR" sz="2400" dirty="0" smtClean="0"/>
          </a:p>
        </p:txBody>
      </p:sp>
      <p:sp>
        <p:nvSpPr>
          <p:cNvPr id="95" name="CaixaDeTexto 47"/>
          <p:cNvSpPr txBox="1"/>
          <p:nvPr/>
        </p:nvSpPr>
        <p:spPr>
          <a:xfrm>
            <a:off x="8782685" y="5393055"/>
            <a:ext cx="875665"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curto de R</a:t>
            </a:r>
            <a:r>
              <a:rPr lang="pt-BR" sz="2000" baseline="-25000" dirty="0" smtClean="0">
                <a:latin typeface="Comic Sans MS" panose="030F0702030302020204" pitchFamily="66" charset="0"/>
                <a:cs typeface="Comic Sans MS" panose="030F0702030302020204" pitchFamily="66" charset="0"/>
              </a:rPr>
              <a:t>S</a:t>
            </a:r>
            <a:r>
              <a:rPr lang="pt-BR" sz="2400" dirty="0" smtClean="0"/>
              <a:t> </a:t>
            </a:r>
            <a:endParaRPr lang="pt-BR" sz="2400" dirty="0" smtClean="0"/>
          </a:p>
        </p:txBody>
      </p:sp>
      <p:sp>
        <p:nvSpPr>
          <p:cNvPr id="96" name="Freeform 95"/>
          <p:cNvSpPr/>
          <p:nvPr/>
        </p:nvSpPr>
        <p:spPr>
          <a:xfrm>
            <a:off x="8528050" y="5238750"/>
            <a:ext cx="370840" cy="492760"/>
          </a:xfrm>
          <a:custGeom>
            <a:avLst/>
            <a:gdLst>
              <a:gd name="connisteX0" fmla="*/ 0 w 370840"/>
              <a:gd name="connsiteY0" fmla="*/ 16688 h 492938"/>
              <a:gd name="connisteX1" fmla="*/ 243840 w 370840"/>
              <a:gd name="connsiteY1" fmla="*/ 27483 h 492938"/>
              <a:gd name="connisteX2" fmla="*/ 180340 w 370840"/>
              <a:gd name="connsiteY2" fmla="*/ 281483 h 492938"/>
              <a:gd name="connisteX3" fmla="*/ 370840 w 370840"/>
              <a:gd name="connsiteY3" fmla="*/ 492938 h 492938"/>
            </a:gdLst>
            <a:ahLst/>
            <a:cxnLst>
              <a:cxn ang="0">
                <a:pos x="connisteX0" y="connsiteY0"/>
              </a:cxn>
              <a:cxn ang="0">
                <a:pos x="connisteX1" y="connsiteY1"/>
              </a:cxn>
              <a:cxn ang="0">
                <a:pos x="connisteX2" y="connsiteY2"/>
              </a:cxn>
              <a:cxn ang="0">
                <a:pos x="connisteX3" y="connsiteY3"/>
              </a:cxn>
            </a:cxnLst>
            <a:rect l="l" t="t" r="r" b="b"/>
            <a:pathLst>
              <a:path w="370840" h="492938">
                <a:moveTo>
                  <a:pt x="0" y="16688"/>
                </a:moveTo>
                <a:cubicBezTo>
                  <a:pt x="50165" y="13513"/>
                  <a:pt x="207645" y="-25222"/>
                  <a:pt x="243840" y="27483"/>
                </a:cubicBezTo>
                <a:cubicBezTo>
                  <a:pt x="280035" y="80188"/>
                  <a:pt x="154940" y="188138"/>
                  <a:pt x="180340" y="281483"/>
                </a:cubicBezTo>
                <a:cubicBezTo>
                  <a:pt x="205740" y="374828"/>
                  <a:pt x="331470" y="455473"/>
                  <a:pt x="370840" y="492938"/>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xmlns:p14="http://schemas.microsoft.com/office/powerpoint/2010/main">
        <mc:Choice Requires="p14">
          <p:contentPart r:id="rId1" p14:bwMode="auto">
            <p14:nvContentPartPr>
              <p14:cNvPr id="24" name="Tinta 23"/>
              <p14:cNvContentPartPr/>
              <p14:nvPr/>
            </p14:nvContentPartPr>
            <p14:xfrm>
              <a:off x="7762875" y="4295775"/>
              <a:ext cx="28575" cy="360"/>
            </p14:xfrm>
          </p:contentPart>
        </mc:Choice>
        <mc:Fallback xmlns="">
          <p:pic>
            <p:nvPicPr>
              <p:cNvPr id="24" name="Tinta 23"/>
            </p:nvPicPr>
            <p:blipFill>
              <a:blip r:embed="rId2"/>
            </p:blipFill>
            <p:spPr>
              <a:xfrm>
                <a:off x="7762875" y="4295775"/>
                <a:ext cx="28575" cy="360"/>
              </a:xfrm>
              <a:prstGeom prst="rect"/>
            </p:spPr>
          </p:pic>
        </mc:Fallback>
      </mc:AlternateContent>
      <p:grpSp>
        <p:nvGrpSpPr>
          <p:cNvPr id="138" name="Grupo 137"/>
          <p:cNvGrpSpPr/>
          <p:nvPr/>
        </p:nvGrpSpPr>
        <p:grpSpPr>
          <a:xfrm rot="5400000">
            <a:off x="6053343" y="3622968"/>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6821270" y="39206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O circuito Emissor Comum terá uma curva de resposta em frequência como a figura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14" name="Group 113"/>
          <p:cNvGrpSpPr/>
          <p:nvPr/>
        </p:nvGrpSpPr>
        <p:grpSpPr>
          <a:xfrm>
            <a:off x="1082675" y="2145030"/>
            <a:ext cx="10271125" cy="4045775"/>
            <a:chOff x="5597" y="3294"/>
            <a:chExt cx="9260" cy="5500"/>
          </a:xfrm>
        </p:grpSpPr>
        <p:grpSp>
          <p:nvGrpSpPr>
            <p:cNvPr id="33" name="Grupo 80"/>
            <p:cNvGrpSpPr/>
            <p:nvPr/>
          </p:nvGrpSpPr>
          <p:grpSpPr>
            <a:xfrm>
              <a:off x="5597" y="3294"/>
              <a:ext cx="9067" cy="5500"/>
              <a:chOff x="8960" y="3552"/>
              <a:chExt cx="9750" cy="5902"/>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47"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9729" y="3552"/>
                <a:ext cx="2637" cy="537"/>
              </a:xfrm>
              <a:prstGeom prst="rect">
                <a:avLst/>
              </a:prstGeom>
              <a:noFill/>
            </p:spPr>
            <p:txBody>
              <a:bodyPr wrap="square" rtlCol="0">
                <a:spAutoFit/>
              </a:bodyPr>
              <a:p>
                <a:r>
                  <a:rPr lang="pt-BR" dirty="0" smtClean="0"/>
                  <a:t>20log(|G|)</a:t>
                </a:r>
                <a:endParaRPr lang="pt-BR" dirty="0"/>
              </a:p>
            </p:txBody>
          </p:sp>
          <p:cxnSp>
            <p:nvCxnSpPr>
              <p:cNvPr id="53"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CaixaDeTexto 16"/>
              <p:cNvSpPr txBox="1"/>
              <p:nvPr/>
            </p:nvSpPr>
            <p:spPr>
              <a:xfrm>
                <a:off x="11247" y="8469"/>
                <a:ext cx="1813" cy="985"/>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84" name="CaixaDeTexto 19"/>
              <p:cNvSpPr txBox="1"/>
              <p:nvPr/>
            </p:nvSpPr>
            <p:spPr>
              <a:xfrm>
                <a:off x="13248" y="4678"/>
                <a:ext cx="1224" cy="537"/>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98"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99"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CaixaDeTexto 22"/>
              <p:cNvSpPr txBox="1"/>
              <p:nvPr/>
            </p:nvSpPr>
            <p:spPr>
              <a:xfrm>
                <a:off x="16299" y="4603"/>
                <a:ext cx="1316" cy="513"/>
              </a:xfrm>
              <a:prstGeom prst="rect">
                <a:avLst/>
              </a:prstGeom>
              <a:noFill/>
            </p:spPr>
            <p:txBody>
              <a:bodyPr wrap="square" rtlCol="0">
                <a:spAutoFit/>
              </a:bodyPr>
              <a:p>
                <a:r>
                  <a:rPr lang="pt-BR" dirty="0"/>
                  <a:t>3</a:t>
                </a:r>
                <a:r>
                  <a:rPr lang="pt-BR" dirty="0" smtClean="0"/>
                  <a:t> dB</a:t>
                </a:r>
                <a:endParaRPr lang="pt-BR" dirty="0"/>
              </a:p>
            </p:txBody>
          </p:sp>
          <p:sp>
            <p:nvSpPr>
              <p:cNvPr id="101"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2"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3"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4" name="CaixaDeTexto 16"/>
            <p:cNvSpPr txBox="1"/>
            <p:nvPr/>
          </p:nvSpPr>
          <p:spPr>
            <a:xfrm>
              <a:off x="10834" y="7893"/>
              <a:ext cx="1594" cy="877"/>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105"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
            <p:cNvCxnSpPr/>
            <p:nvPr/>
          </p:nvCxnSpPr>
          <p:spPr>
            <a:xfrm flipV="1">
              <a:off x="8730" y="6161"/>
              <a:ext cx="286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7" name="CaixaDeTexto 16"/>
            <p:cNvSpPr txBox="1"/>
            <p:nvPr/>
          </p:nvSpPr>
          <p:spPr>
            <a:xfrm>
              <a:off x="9175" y="5035"/>
              <a:ext cx="2180" cy="501"/>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08"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09" name="Caixa de Texto 20"/>
            <p:cNvSpPr txBox="1"/>
            <p:nvPr/>
          </p:nvSpPr>
          <p:spPr>
            <a:xfrm>
              <a:off x="8550" y="6972"/>
              <a:ext cx="621"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10"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111" name="CaixaDeTexto 16"/>
            <p:cNvSpPr txBox="1"/>
            <p:nvPr/>
          </p:nvSpPr>
          <p:spPr>
            <a:xfrm>
              <a:off x="9499" y="6714"/>
              <a:ext cx="1361" cy="501"/>
            </a:xfrm>
            <a:prstGeom prst="rect">
              <a:avLst/>
            </a:prstGeom>
            <a:solidFill>
              <a:schemeClr val="bg1"/>
            </a:solidFill>
          </p:spPr>
          <p:txBody>
            <a:bodyPr wrap="square" rtlCol="0">
              <a:spAutoFit/>
            </a:bodyPr>
            <a:p>
              <a:pPr algn="ctr"/>
              <a:r>
                <a:rPr lang="pt-BR" dirty="0" smtClean="0"/>
                <a:t>Freq. Médias </a:t>
              </a:r>
              <a:endParaRPr lang="pt-BR" dirty="0"/>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6" name="CaixaDeTexto 16"/>
          <p:cNvSpPr txBox="1"/>
          <p:nvPr/>
        </p:nvSpPr>
        <p:spPr>
          <a:xfrm>
            <a:off x="8793480" y="3608705"/>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internas do Bipolar</a:t>
            </a:r>
            <a:endParaRPr lang="pt-BR" dirty="0"/>
          </a:p>
        </p:txBody>
      </p:sp>
      <p:sp>
        <p:nvSpPr>
          <p:cNvPr id="117" name="CaixaDeTexto 16"/>
          <p:cNvSpPr txBox="1"/>
          <p:nvPr/>
        </p:nvSpPr>
        <p:spPr>
          <a:xfrm>
            <a:off x="650875" y="3529330"/>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C</a:t>
            </a:r>
            <a:r>
              <a:rPr lang="pt-BR" baseline="-25000" dirty="0" smtClean="0"/>
              <a:t>C1</a:t>
            </a:r>
            <a:r>
              <a:rPr lang="pt-BR" dirty="0" smtClean="0"/>
              <a:t>, C</a:t>
            </a:r>
            <a:r>
              <a:rPr lang="pt-BR" baseline="-25000" dirty="0" smtClean="0"/>
              <a:t>C</a:t>
            </a:r>
            <a:r>
              <a:rPr lang="pt-BR" baseline="-25000" dirty="0" smtClean="0"/>
              <a:t>2</a:t>
            </a:r>
            <a:r>
              <a:rPr lang="pt-BR" dirty="0" smtClean="0"/>
              <a:t> e C</a:t>
            </a:r>
            <a:r>
              <a:rPr lang="pt-BR" baseline="-25000" dirty="0" smtClean="0"/>
              <a:t>S</a:t>
            </a:r>
            <a:r>
              <a:rPr lang="pt-BR" dirty="0" smtClean="0"/>
              <a:t> </a:t>
            </a:r>
            <a:endParaRPr lang="pt-BR" dirty="0"/>
          </a:p>
        </p:txBody>
      </p:sp>
      <p:sp>
        <p:nvSpPr>
          <p:cNvPr id="118" name="CaixaDeTexto 16"/>
          <p:cNvSpPr txBox="1"/>
          <p:nvPr/>
        </p:nvSpPr>
        <p:spPr>
          <a:xfrm>
            <a:off x="4632960" y="1996440"/>
            <a:ext cx="3077845" cy="922020"/>
          </a:xfrm>
          <a:prstGeom prst="rect">
            <a:avLst/>
          </a:prstGeom>
          <a:solidFill>
            <a:schemeClr val="bg1"/>
          </a:solidFill>
          <a:ln w="25400">
            <a:solidFill>
              <a:srgbClr val="FFFF00"/>
            </a:solidFill>
          </a:ln>
        </p:spPr>
        <p:txBody>
          <a:bodyPr wrap="square" rtlCol="0">
            <a:spAutoFit/>
          </a:bodyPr>
          <a:p>
            <a:pPr marL="285750" indent="-285750" algn="l">
              <a:buFont typeface="Wingdings" panose="05000000000000000000" charset="0"/>
              <a:buChar char="ü"/>
            </a:pPr>
            <a:r>
              <a:rPr lang="pt-BR" dirty="0" smtClean="0">
                <a:sym typeface="+mn-ea"/>
              </a:rPr>
              <a:t>C</a:t>
            </a:r>
            <a:r>
              <a:rPr lang="pt-BR" baseline="-25000" dirty="0" smtClean="0">
                <a:sym typeface="+mn-ea"/>
              </a:rPr>
              <a:t>C1</a:t>
            </a:r>
            <a:r>
              <a:rPr lang="pt-BR" dirty="0" smtClean="0">
                <a:sym typeface="+mn-ea"/>
              </a:rPr>
              <a:t>, C</a:t>
            </a:r>
            <a:r>
              <a:rPr lang="pt-BR" baseline="-25000" dirty="0" smtClean="0">
                <a:sym typeface="+mn-ea"/>
              </a:rPr>
              <a:t>C</a:t>
            </a:r>
            <a:r>
              <a:rPr lang="pt-BR" baseline="-25000" dirty="0" smtClean="0">
                <a:sym typeface="+mn-ea"/>
              </a:rPr>
              <a:t>2</a:t>
            </a:r>
            <a:r>
              <a:rPr lang="pt-BR" dirty="0" smtClean="0">
                <a:sym typeface="+mn-ea"/>
              </a:rPr>
              <a:t> e C</a:t>
            </a:r>
            <a:r>
              <a:rPr lang="pt-BR" baseline="-25000" dirty="0" smtClean="0">
                <a:sym typeface="+mn-ea"/>
              </a:rPr>
              <a:t>S</a:t>
            </a:r>
            <a:r>
              <a:rPr lang="pt-BR" dirty="0" smtClean="0">
                <a:sym typeface="+mn-ea"/>
              </a:rPr>
              <a:t> viraram curto</a:t>
            </a:r>
            <a:endParaRPr lang="pt-BR" dirty="0" smtClean="0">
              <a:sym typeface="+mn-ea"/>
            </a:endParaRPr>
          </a:p>
          <a:p>
            <a:pPr marL="285750" indent="-285750" algn="ctr">
              <a:buFont typeface="Wingdings" panose="05000000000000000000" charset="0"/>
              <a:buChar char="ü"/>
            </a:pPr>
            <a:r>
              <a:rPr lang="pt-BR" dirty="0" smtClean="0">
                <a:sym typeface="+mn-ea"/>
              </a:rPr>
              <a:t>as capacitancias internas do Bipolar são aberto</a:t>
            </a:r>
            <a:r>
              <a:rPr lang="pt-BR" dirty="0" smtClean="0"/>
              <a:t> </a:t>
            </a:r>
            <a:endParaRPr lang="pt-BR" dirty="0"/>
          </a:p>
        </p:txBody>
      </p:sp>
      <p:sp>
        <p:nvSpPr>
          <p:cNvPr id="119" name="Rectangles 118"/>
          <p:cNvSpPr/>
          <p:nvPr/>
        </p:nvSpPr>
        <p:spPr>
          <a:xfrm>
            <a:off x="1096645" y="3288030"/>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Rectangles 119"/>
          <p:cNvSpPr/>
          <p:nvPr/>
        </p:nvSpPr>
        <p:spPr>
          <a:xfrm>
            <a:off x="7731125" y="328485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351790" y="986155"/>
            <a:ext cx="11285855" cy="287655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Para analise do circuito iremos seguir os passos: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Polarização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Analise de médias frequencias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3. Analise para baixas frequencias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4. Analise para altas freqeuncias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87" name="Grupo 86"/>
          <p:cNvGrpSpPr/>
          <p:nvPr/>
        </p:nvGrpSpPr>
        <p:grpSpPr>
          <a:xfrm rot="5400000">
            <a:off x="9164955" y="3761069"/>
            <a:ext cx="1783849" cy="748570"/>
            <a:chOff x="8610600" y="2524505"/>
            <a:chExt cx="1783849" cy="748570"/>
          </a:xfrm>
        </p:grpSpPr>
        <p:cxnSp>
          <p:nvCxnSpPr>
            <p:cNvPr id="88" name="Conector Reto 8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4" name="Grupo 93"/>
          <p:cNvGrpSpPr/>
          <p:nvPr/>
        </p:nvGrpSpPr>
        <p:grpSpPr>
          <a:xfrm rot="5400000" flipH="1">
            <a:off x="9767103" y="2739902"/>
            <a:ext cx="1274445" cy="234950"/>
            <a:chOff x="4152748" y="3524056"/>
            <a:chExt cx="1274569" cy="255373"/>
          </a:xfrm>
        </p:grpSpPr>
        <p:cxnSp>
          <p:nvCxnSpPr>
            <p:cNvPr id="9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97" name="Conector Reto 96"/>
          <p:cNvCxnSpPr/>
          <p:nvPr/>
        </p:nvCxnSpPr>
        <p:spPr>
          <a:xfrm>
            <a:off x="10429868" y="345724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10538909" y="3457101"/>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99" name="CaixaDeTexto 47"/>
          <p:cNvSpPr txBox="1"/>
          <p:nvPr/>
        </p:nvSpPr>
        <p:spPr>
          <a:xfrm>
            <a:off x="9878060" y="1709420"/>
            <a:ext cx="904875"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100" name="Caixa de Texto 23"/>
          <p:cNvSpPr txBox="1"/>
          <p:nvPr/>
        </p:nvSpPr>
        <p:spPr>
          <a:xfrm>
            <a:off x="10309225" y="2540000"/>
            <a:ext cx="13182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grpSp>
        <p:nvGrpSpPr>
          <p:cNvPr id="101" name="Grupo 100"/>
          <p:cNvGrpSpPr/>
          <p:nvPr/>
        </p:nvGrpSpPr>
        <p:grpSpPr>
          <a:xfrm rot="5400000" flipH="1">
            <a:off x="9772818" y="5112262"/>
            <a:ext cx="1274445" cy="234950"/>
            <a:chOff x="4152748" y="3524056"/>
            <a:chExt cx="1274569" cy="255373"/>
          </a:xfrm>
        </p:grpSpPr>
        <p:cxnSp>
          <p:nvCxnSpPr>
            <p:cNvPr id="10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3" name="Retângulo 10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04" name="Caixa de Texto 23"/>
          <p:cNvSpPr txBox="1"/>
          <p:nvPr/>
        </p:nvSpPr>
        <p:spPr>
          <a:xfrm>
            <a:off x="10241280" y="4916805"/>
            <a:ext cx="13862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05" name="Conector Reto 104"/>
          <p:cNvCxnSpPr/>
          <p:nvPr/>
        </p:nvCxnSpPr>
        <p:spPr>
          <a:xfrm>
            <a:off x="10230454" y="58664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a:off x="9222740" y="4159250"/>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7" name="Caixa de Texto 23"/>
              <p:cNvSpPr txBox="1"/>
              <p:nvPr/>
            </p:nvSpPr>
            <p:spPr>
              <a:xfrm>
                <a:off x="6863715" y="5492750"/>
                <a:ext cx="3150870" cy="742315"/>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𝐵𝐵</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𝐶𝐶</m:t>
                        </m:r>
                      </m:sub>
                    </m:sSub>
                    <m:f>
                      <m:fPr>
                        <m:ctrlPr>
                          <a:rPr lang="en-US" altLang="pt-BR" sz="2800" i="1" dirty="0" smtClean="0">
                            <a:latin typeface="Cambria Math" panose="02040503050406030204" pitchFamily="18" charset="0"/>
                            <a:cs typeface="Cambria Math" panose="02040503050406030204" pitchFamily="18" charset="0"/>
                          </a:rPr>
                        </m:ctrlPr>
                      </m:fPr>
                      <m:num>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2</m:t>
                            </m:r>
                          </m:sub>
                        </m:sSub>
                      </m:num>
                      <m:den>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1</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2</m:t>
                            </m:r>
                          </m:sub>
                        </m:sSub>
                      </m:den>
                    </m:f>
                  </m:oMath>
                </a14:m>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Choice>
        <mc:Fallback>
          <p:sp>
            <p:nvSpPr>
              <p:cNvPr id="107" name="Caixa de Texto 23"/>
              <p:cNvSpPr txBox="1">
                <a:spLocks noRot="1" noChangeAspect="1" noMove="1" noResize="1" noEditPoints="1" noAdjustHandles="1" noChangeArrowheads="1" noChangeShapeType="1" noTextEdit="1"/>
              </p:cNvSpPr>
              <p:nvPr/>
            </p:nvSpPr>
            <p:spPr>
              <a:xfrm>
                <a:off x="6863715" y="5492750"/>
                <a:ext cx="3150870" cy="742315"/>
              </a:xfrm>
              <a:prstGeom prst="rect">
                <a:avLst/>
              </a:prstGeom>
              <a:blipFill rotWithShape="1">
                <a:blip r:embed="rId1"/>
                <a:stretch>
                  <a:fillRect b="-2652"/>
                </a:stretch>
              </a:blipFill>
            </p:spPr>
            <p:txBody>
              <a:bodyPr/>
              <a:lstStyle/>
              <a:p>
                <a:r>
                  <a:rPr lang="pt-BR" altLang="en-US">
                    <a:noFill/>
                  </a:rPr>
                  <a:t> </a:t>
                </a:r>
              </a:p>
            </p:txBody>
          </p:sp>
        </mc:Fallback>
      </mc:AlternateContent>
      <p:grpSp>
        <p:nvGrpSpPr>
          <p:cNvPr id="108" name="Grupo 107"/>
          <p:cNvGrpSpPr/>
          <p:nvPr/>
        </p:nvGrpSpPr>
        <p:grpSpPr>
          <a:xfrm rot="5400000">
            <a:off x="7681913" y="4499293"/>
            <a:ext cx="1224280" cy="508635"/>
            <a:chOff x="14678" y="4274"/>
            <a:chExt cx="1928" cy="801"/>
          </a:xfrm>
        </p:grpSpPr>
        <p:cxnSp>
          <p:nvCxnSpPr>
            <p:cNvPr id="109" name="Conector Reto 108"/>
            <p:cNvCxnSpPr/>
            <p:nvPr/>
          </p:nvCxnSpPr>
          <p:spPr>
            <a:xfrm>
              <a:off x="14678" y="4695"/>
              <a:ext cx="1928"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flipH="1">
            <a:off x="8252628" y="4039112"/>
            <a:ext cx="127444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15" name="Caixa de Texto 23"/>
              <p:cNvSpPr txBox="1"/>
              <p:nvPr/>
            </p:nvSpPr>
            <p:spPr>
              <a:xfrm>
                <a:off x="7595870" y="3451225"/>
                <a:ext cx="2713355" cy="521970"/>
              </a:xfrm>
              <a:prstGeom prst="rect">
                <a:avLst/>
              </a:prstGeom>
              <a:noFill/>
            </p:spPr>
            <p:txBody>
              <a:bodyPr wrap="square" rtlCol="0">
                <a:spAutoFit/>
              </a:bodyPr>
              <a:lstStyle/>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1</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2</m:t>
                        </m:r>
                      </m:sub>
                    </m:sSub>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115" name="Caixa de Texto 23"/>
              <p:cNvSpPr txBox="1">
                <a:spLocks noRot="1" noChangeAspect="1" noMove="1" noResize="1" noEditPoints="1" noAdjustHandles="1" noChangeArrowheads="1" noChangeShapeType="1" noTextEdit="1"/>
              </p:cNvSpPr>
              <p:nvPr/>
            </p:nvSpPr>
            <p:spPr>
              <a:xfrm>
                <a:off x="7595870" y="3451225"/>
                <a:ext cx="271335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16" name="Conector Reto 115"/>
          <p:cNvCxnSpPr/>
          <p:nvPr/>
        </p:nvCxnSpPr>
        <p:spPr>
          <a:xfrm>
            <a:off x="8108919" y="536925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9526719" y="4195606"/>
            <a:ext cx="600075" cy="521970"/>
          </a:xfrm>
          <a:prstGeom prst="rect">
            <a:avLst/>
          </a:prstGeom>
          <a:noFill/>
        </p:spPr>
        <p:txBody>
          <a:bodyPr wrap="non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B</a:t>
            </a:r>
            <a:endParaRPr lang="pt-BR" sz="2800" i="1" baseline="-25000" dirty="0" smtClean="0">
              <a:latin typeface="Century Schoolbook" panose="02040604050505020304" pitchFamily="18" charset="0"/>
              <a:ea typeface="Cambria Math" panose="02040503050406030204" pitchFamily="18" charset="0"/>
            </a:endParaRPr>
          </a:p>
        </p:txBody>
      </p:sp>
      <p:sp>
        <p:nvSpPr>
          <p:cNvPr id="3" name="Freeform 63"/>
          <p:cNvSpPr/>
          <p:nvPr/>
        </p:nvSpPr>
        <p:spPr>
          <a:xfrm>
            <a:off x="2154555" y="1835785"/>
            <a:ext cx="1110615" cy="3351530"/>
          </a:xfrm>
          <a:custGeom>
            <a:avLst/>
            <a:gdLst>
              <a:gd name="connisteX0" fmla="*/ 326683 w 1291133"/>
              <a:gd name="connsiteY0" fmla="*/ 44380 h 3351643"/>
              <a:gd name="connisteX1" fmla="*/ 971843 w 1291133"/>
              <a:gd name="connsiteY1" fmla="*/ 76130 h 3351643"/>
              <a:gd name="connisteX2" fmla="*/ 1247433 w 1291133"/>
              <a:gd name="connsiteY2" fmla="*/ 827335 h 3351643"/>
              <a:gd name="connisteX3" fmla="*/ 1014388 w 1291133"/>
              <a:gd name="connsiteY3" fmla="*/ 2054790 h 3351643"/>
              <a:gd name="connisteX4" fmla="*/ 1289343 w 1291133"/>
              <a:gd name="connsiteY4" fmla="*/ 2795835 h 3351643"/>
              <a:gd name="connisteX5" fmla="*/ 876593 w 1291133"/>
              <a:gd name="connsiteY5" fmla="*/ 3303835 h 3351643"/>
              <a:gd name="connisteX6" fmla="*/ 82843 w 1291133"/>
              <a:gd name="connsiteY6" fmla="*/ 3187630 h 3351643"/>
              <a:gd name="connisteX7" fmla="*/ 93638 w 1291133"/>
              <a:gd name="connsiteY7" fmla="*/ 2351335 h 3351643"/>
              <a:gd name="connisteX8" fmla="*/ 411138 w 1291133"/>
              <a:gd name="connsiteY8" fmla="*/ 1589335 h 3351643"/>
              <a:gd name="connisteX9" fmla="*/ 93638 w 1291133"/>
              <a:gd name="connsiteY9" fmla="*/ 700335 h 3351643"/>
              <a:gd name="connisteX10" fmla="*/ 146343 w 1291133"/>
              <a:gd name="connsiteY10" fmla="*/ 107880 h 3351643"/>
              <a:gd name="connisteX11" fmla="*/ 379388 w 1291133"/>
              <a:gd name="connsiteY11" fmla="*/ 22790 h 3351643"/>
              <a:gd name="connisteX12" fmla="*/ 379388 w 1291133"/>
              <a:gd name="connsiteY12" fmla="*/ 22790 h 3351643"/>
              <a:gd name="connisteX13" fmla="*/ 326683 w 1291133"/>
              <a:gd name="connsiteY13" fmla="*/ 44380 h 335164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1291134" h="3351644">
                <a:moveTo>
                  <a:pt x="326684" y="44380"/>
                </a:moveTo>
                <a:cubicBezTo>
                  <a:pt x="445429" y="55175"/>
                  <a:pt x="787694" y="-80715"/>
                  <a:pt x="971844" y="76130"/>
                </a:cubicBezTo>
                <a:cubicBezTo>
                  <a:pt x="1155994" y="232975"/>
                  <a:pt x="1239179" y="431730"/>
                  <a:pt x="1247434" y="827335"/>
                </a:cubicBezTo>
                <a:cubicBezTo>
                  <a:pt x="1255689" y="1222940"/>
                  <a:pt x="1006134" y="1661090"/>
                  <a:pt x="1014389" y="2054790"/>
                </a:cubicBezTo>
                <a:cubicBezTo>
                  <a:pt x="1022644" y="2448490"/>
                  <a:pt x="1316649" y="2546280"/>
                  <a:pt x="1289344" y="2795835"/>
                </a:cubicBezTo>
                <a:cubicBezTo>
                  <a:pt x="1262039" y="3045390"/>
                  <a:pt x="1117894" y="3225730"/>
                  <a:pt x="876594" y="3303835"/>
                </a:cubicBezTo>
                <a:cubicBezTo>
                  <a:pt x="635294" y="3381940"/>
                  <a:pt x="239689" y="3378130"/>
                  <a:pt x="82844" y="3187630"/>
                </a:cubicBezTo>
                <a:cubicBezTo>
                  <a:pt x="-74001" y="2997130"/>
                  <a:pt x="28234" y="2670740"/>
                  <a:pt x="93639" y="2351335"/>
                </a:cubicBezTo>
                <a:cubicBezTo>
                  <a:pt x="159044" y="2031930"/>
                  <a:pt x="411139" y="1919535"/>
                  <a:pt x="411139" y="1589335"/>
                </a:cubicBezTo>
                <a:cubicBezTo>
                  <a:pt x="411139" y="1259135"/>
                  <a:pt x="146344" y="996880"/>
                  <a:pt x="93639" y="700335"/>
                </a:cubicBezTo>
                <a:cubicBezTo>
                  <a:pt x="40934" y="403790"/>
                  <a:pt x="89194" y="243135"/>
                  <a:pt x="146344" y="107880"/>
                </a:cubicBezTo>
                <a:cubicBezTo>
                  <a:pt x="203494" y="-27375"/>
                  <a:pt x="333034" y="39935"/>
                  <a:pt x="379389" y="22790"/>
                </a:cubicBezTo>
                <a:cubicBezTo>
                  <a:pt x="425744" y="5645"/>
                  <a:pt x="390184" y="18345"/>
                  <a:pt x="379389" y="22790"/>
                </a:cubicBezTo>
                <a:cubicBezTo>
                  <a:pt x="368594" y="27235"/>
                  <a:pt x="207939" y="33585"/>
                  <a:pt x="326684" y="44380"/>
                </a:cubicBezTo>
                <a:close/>
              </a:path>
            </a:pathLst>
          </a:custGeom>
          <a:solidFill>
            <a:schemeClr val="accent4">
              <a:lumMod val="20000"/>
              <a:lumOff val="80000"/>
              <a:alpha val="45000"/>
            </a:schemeClr>
          </a:solidFill>
          <a:ln>
            <a:solidFill>
              <a:srgbClr val="F7FD9D">
                <a:alpha val="17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2" name="Group 21"/>
          <p:cNvGrpSpPr/>
          <p:nvPr/>
        </p:nvGrpSpPr>
        <p:grpSpPr>
          <a:xfrm>
            <a:off x="723570" y="1200536"/>
            <a:ext cx="6212000" cy="3819774"/>
            <a:chOff x="4772" y="3992"/>
            <a:chExt cx="8734" cy="5221"/>
          </a:xfrm>
        </p:grpSpPr>
        <p:grpSp>
          <p:nvGrpSpPr>
            <p:cNvPr id="5" name="Grupo 1"/>
            <p:cNvGrpSpPr/>
            <p:nvPr/>
          </p:nvGrpSpPr>
          <p:grpSpPr>
            <a:xfrm>
              <a:off x="6729" y="3992"/>
              <a:ext cx="6777" cy="5221"/>
              <a:chOff x="4341" y="4190"/>
              <a:chExt cx="5383" cy="5751"/>
            </a:xfrm>
          </p:grpSpPr>
          <p:grpSp>
            <p:nvGrpSpPr>
              <p:cNvPr id="13" name="Grupo 12"/>
              <p:cNvGrpSpPr/>
              <p:nvPr/>
            </p:nvGrpSpPr>
            <p:grpSpPr>
              <a:xfrm>
                <a:off x="4342" y="4190"/>
                <a:ext cx="5382" cy="5751"/>
                <a:chOff x="2995" y="4279"/>
                <a:chExt cx="4873" cy="5188"/>
              </a:xfrm>
            </p:grpSpPr>
            <p:cxnSp>
              <p:nvCxnSpPr>
                <p:cNvPr id="25" name="Conector Reto 24"/>
                <p:cNvCxnSpPr/>
                <p:nvPr/>
              </p:nvCxnSpPr>
              <p:spPr>
                <a:xfrm>
                  <a:off x="5170" y="7727"/>
                  <a:ext cx="0" cy="737"/>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a:off x="2995" y="4279"/>
                  <a:ext cx="4011" cy="5188"/>
                  <a:chOff x="7127" y="3520"/>
                  <a:chExt cx="5777" cy="6593"/>
                </a:xfrm>
              </p:grpSpPr>
              <p:cxnSp>
                <p:nvCxnSpPr>
                  <p:cNvPr id="35" name="Conector Reto 34"/>
                  <p:cNvCxnSpPr/>
                  <p:nvPr/>
                </p:nvCxnSpPr>
                <p:spPr>
                  <a:xfrm rot="5400000">
                    <a:off x="9824" y="8354"/>
                    <a:ext cx="86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4" name="Conector Reto 79"/>
                    <p:cNvCxnSpPr/>
                    <p:nvPr/>
                  </p:nvCxnSpPr>
                  <p:spPr>
                    <a:xfrm flipV="1">
                      <a:off x="4152748" y="3655335"/>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 name="Retângulo 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 name="Conector Reto 7"/>
                  <p:cNvCxnSpPr/>
                  <p:nvPr/>
                </p:nvCxnSpPr>
                <p:spPr>
                  <a:xfrm>
                    <a:off x="10249" y="6244"/>
                    <a:ext cx="15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8130" y="3520"/>
                    <a:ext cx="2164" cy="79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grpSp>
                <p:nvGrpSpPr>
                  <p:cNvPr id="10" name="Grupo 9"/>
                  <p:cNvGrpSpPr/>
                  <p:nvPr/>
                </p:nvGrpSpPr>
                <p:grpSpPr>
                  <a:xfrm rot="5400000" flipH="1">
                    <a:off x="9438" y="9064"/>
                    <a:ext cx="1616" cy="370"/>
                    <a:chOff x="4172638" y="3524056"/>
                    <a:chExt cx="1025976" cy="255373"/>
                  </a:xfrm>
                </p:grpSpPr>
                <p:cxnSp>
                  <p:nvCxnSpPr>
                    <p:cNvPr id="11" name="Conector Reto 79"/>
                    <p:cNvCxnSpPr/>
                    <p:nvPr/>
                  </p:nvCxnSpPr>
                  <p:spPr>
                    <a:xfrm flipV="1">
                      <a:off x="4172638" y="3641255"/>
                      <a:ext cx="10259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 name="Conector Reto 13"/>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rot="5400000" flipH="1">
                    <a:off x="7218" y="5217"/>
                    <a:ext cx="2007" cy="370"/>
                    <a:chOff x="4152748" y="3524056"/>
                    <a:chExt cx="1274569" cy="255373"/>
                  </a:xfrm>
                </p:grpSpPr>
                <p:cxnSp>
                  <p:nvCxnSpPr>
                    <p:cNvPr id="16" name="Conector Reto 79"/>
                    <p:cNvCxnSpPr/>
                    <p:nvPr/>
                  </p:nvCxnSpPr>
                  <p:spPr>
                    <a:xfrm flipV="1">
                      <a:off x="4152748" y="366271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8" name="Grupo 17"/>
                  <p:cNvGrpSpPr/>
                  <p:nvPr/>
                </p:nvGrpSpPr>
                <p:grpSpPr>
                  <a:xfrm rot="5400000" flipH="1">
                    <a:off x="7194" y="8924"/>
                    <a:ext cx="2007" cy="370"/>
                    <a:chOff x="4152748" y="3524056"/>
                    <a:chExt cx="1274569" cy="255373"/>
                  </a:xfrm>
                </p:grpSpPr>
                <p:cxnSp>
                  <p:nvCxnSpPr>
                    <p:cNvPr id="19" name="Conector Reto 79"/>
                    <p:cNvCxnSpPr/>
                    <p:nvPr/>
                  </p:nvCxnSpPr>
                  <p:spPr>
                    <a:xfrm flipV="1">
                      <a:off x="4152748" y="365051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1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1" name="Conector Reto 20"/>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7279" y="7422"/>
                    <a:ext cx="230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Elipse 26"/>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 name="Conector Reto 27"/>
                  <p:cNvCxnSpPr/>
                  <p:nvPr/>
                </p:nvCxnSpPr>
                <p:spPr>
                  <a:xfrm flipV="1">
                    <a:off x="12029" y="8821"/>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V="1">
                    <a:off x="12029" y="8965"/>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rot="16200000" flipV="1">
                    <a:off x="6689" y="736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flipV="1">
                    <a:off x="6830" y="735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V="1">
                    <a:off x="10254" y="8269"/>
                    <a:ext cx="220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12421" y="8236"/>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12144"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a:off x="12421" y="8965"/>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 name="CaixaDeTexto 47"/>
                <p:cNvSpPr txBox="1"/>
                <p:nvPr/>
              </p:nvSpPr>
              <p:spPr>
                <a:xfrm>
                  <a:off x="7307" y="5805"/>
                  <a:ext cx="561" cy="6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120" name="Caixa de Texto 23"/>
              <p:cNvSpPr txBox="1"/>
              <p:nvPr/>
            </p:nvSpPr>
            <p:spPr>
              <a:xfrm>
                <a:off x="4341" y="8690"/>
                <a:ext cx="860" cy="60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2 </a:t>
                </a:r>
                <a:endParaRPr lang="pt-BR" altLang="en-US" sz="2000" dirty="0">
                  <a:latin typeface="Symbol" panose="05050102010706020507" charset="0"/>
                  <a:cs typeface="Symbol" panose="05050102010706020507" charset="0"/>
                </a:endParaRPr>
              </a:p>
            </p:txBody>
          </p:sp>
          <p:sp>
            <p:nvSpPr>
              <p:cNvPr id="121" name="Caixa de Texto 23"/>
              <p:cNvSpPr txBox="1"/>
              <p:nvPr/>
            </p:nvSpPr>
            <p:spPr>
              <a:xfrm>
                <a:off x="6744" y="5273"/>
                <a:ext cx="908" cy="69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grpSp>
          <p:nvGrpSpPr>
            <p:cNvPr id="122" name="Group 8"/>
            <p:cNvGrpSpPr/>
            <p:nvPr/>
          </p:nvGrpSpPr>
          <p:grpSpPr>
            <a:xfrm>
              <a:off x="11231" y="5824"/>
              <a:ext cx="1451" cy="703"/>
              <a:chOff x="13942" y="4549"/>
              <a:chExt cx="1451" cy="703"/>
            </a:xfrm>
          </p:grpSpPr>
          <p:cxnSp>
            <p:nvCxnSpPr>
              <p:cNvPr id="123" name="Conector Reto 44"/>
              <p:cNvCxnSpPr/>
              <p:nvPr/>
            </p:nvCxnSpPr>
            <p:spPr>
              <a:xfrm>
                <a:off x="1408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86"/>
              <p:cNvCxnSpPr/>
              <p:nvPr/>
            </p:nvCxnSpPr>
            <p:spPr>
              <a:xfrm rot="16200000" flipV="1">
                <a:off x="13595" y="4895"/>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87"/>
              <p:cNvCxnSpPr/>
              <p:nvPr/>
            </p:nvCxnSpPr>
            <p:spPr>
              <a:xfrm rot="16200000" flipV="1">
                <a:off x="13702" y="4905"/>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7" name="Group 11"/>
            <p:cNvGrpSpPr/>
            <p:nvPr/>
          </p:nvGrpSpPr>
          <p:grpSpPr>
            <a:xfrm>
              <a:off x="12504" y="6133"/>
              <a:ext cx="357" cy="1525"/>
              <a:chOff x="14954" y="5616"/>
              <a:chExt cx="357" cy="1525"/>
            </a:xfrm>
          </p:grpSpPr>
          <p:cxnSp>
            <p:nvCxnSpPr>
              <p:cNvPr id="128" name="Conector Reto 79"/>
              <p:cNvCxnSpPr/>
              <p:nvPr/>
            </p:nvCxnSpPr>
            <p:spPr>
              <a:xfrm rot="5400000" flipH="1" flipV="1">
                <a:off x="14371" y="6378"/>
                <a:ext cx="152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9" name="Retângulo 77"/>
              <p:cNvSpPr/>
              <p:nvPr/>
            </p:nvSpPr>
            <p:spPr>
              <a:xfrm rot="5400000" flipH="1">
                <a:off x="14835" y="6154"/>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90"/>
            <p:cNvCxnSpPr/>
            <p:nvPr/>
          </p:nvCxnSpPr>
          <p:spPr>
            <a:xfrm>
              <a:off x="12413" y="7658"/>
              <a:ext cx="53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Caixa de Texto 23"/>
            <p:cNvSpPr txBox="1"/>
            <p:nvPr/>
          </p:nvSpPr>
          <p:spPr>
            <a:xfrm>
              <a:off x="9687" y="8083"/>
              <a:ext cx="1279" cy="545"/>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 </a:t>
              </a:r>
              <a:endParaRPr lang="pt-BR" altLang="en-US" sz="2000" dirty="0">
                <a:latin typeface="Symbol" panose="05050102010706020507" charset="0"/>
                <a:cs typeface="Symbol" panose="05050102010706020507" charset="0"/>
              </a:endParaRPr>
            </a:p>
          </p:txBody>
        </p:sp>
        <p:sp>
          <p:nvSpPr>
            <p:cNvPr id="132" name="Caixa de Texto 23"/>
            <p:cNvSpPr txBox="1"/>
            <p:nvPr/>
          </p:nvSpPr>
          <p:spPr>
            <a:xfrm>
              <a:off x="6694" y="5118"/>
              <a:ext cx="1085" cy="545"/>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 </a:t>
              </a:r>
              <a:endParaRPr lang="pt-BR" altLang="en-US" sz="2000" dirty="0">
                <a:latin typeface="Symbol" panose="05050102010706020507" charset="0"/>
                <a:cs typeface="Symbol" panose="05050102010706020507" charset="0"/>
              </a:endParaRPr>
            </a:p>
          </p:txBody>
        </p:sp>
        <p:grpSp>
          <p:nvGrpSpPr>
            <p:cNvPr id="133" name="Group 16"/>
            <p:cNvGrpSpPr/>
            <p:nvPr/>
          </p:nvGrpSpPr>
          <p:grpSpPr>
            <a:xfrm rot="16200000">
              <a:off x="5580" y="6105"/>
              <a:ext cx="357" cy="1974"/>
              <a:chOff x="15479" y="6207"/>
              <a:chExt cx="357" cy="1974"/>
            </a:xfrm>
          </p:grpSpPr>
          <p:cxnSp>
            <p:nvCxnSpPr>
              <p:cNvPr id="134" name="Conector Reto 79"/>
              <p:cNvCxnSpPr/>
              <p:nvPr/>
            </p:nvCxnSpPr>
            <p:spPr>
              <a:xfrm rot="5400000" flipH="1" flipV="1">
                <a:off x="14685" y="7194"/>
                <a:ext cx="197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77"/>
              <p:cNvSpPr/>
              <p:nvPr/>
            </p:nvSpPr>
            <p:spPr>
              <a:xfrm rot="5400000" flipH="1">
                <a:off x="15360"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cxnSp>
        <p:nvCxnSpPr>
          <p:cNvPr id="136" name="Conector Reto 37"/>
          <p:cNvCxnSpPr/>
          <p:nvPr/>
        </p:nvCxnSpPr>
        <p:spPr>
          <a:xfrm>
            <a:off x="562610" y="428752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763905" y="42875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37"/>
          <p:cNvCxnSpPr/>
          <p:nvPr/>
        </p:nvCxnSpPr>
        <p:spPr>
          <a:xfrm flipH="1" flipV="1">
            <a:off x="740410" y="348488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0" name="CaixaDeTexto 47"/>
          <p:cNvSpPr txBox="1"/>
          <p:nvPr/>
        </p:nvSpPr>
        <p:spPr>
          <a:xfrm>
            <a:off x="889000" y="377063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1" name="Grupo 12"/>
          <p:cNvGrpSpPr/>
          <p:nvPr/>
        </p:nvGrpSpPr>
        <p:grpSpPr>
          <a:xfrm>
            <a:off x="516255" y="358076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4" name="Caixa de Texto 23"/>
          <p:cNvSpPr txBox="1"/>
          <p:nvPr/>
        </p:nvSpPr>
        <p:spPr>
          <a:xfrm>
            <a:off x="817880" y="290639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5" name="Caixa de Texto 23"/>
          <p:cNvSpPr txBox="1"/>
          <p:nvPr/>
        </p:nvSpPr>
        <p:spPr>
          <a:xfrm>
            <a:off x="5552440" y="3041015"/>
            <a:ext cx="907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46" name="CaixaDeTexto 47"/>
          <p:cNvSpPr txBox="1"/>
          <p:nvPr/>
        </p:nvSpPr>
        <p:spPr>
          <a:xfrm>
            <a:off x="5340350" y="212979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7" name="CaixaDeTexto 47"/>
          <p:cNvSpPr txBox="1"/>
          <p:nvPr/>
        </p:nvSpPr>
        <p:spPr>
          <a:xfrm>
            <a:off x="1757045" y="271843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8" name="CaixaDeTexto 47"/>
          <p:cNvSpPr txBox="1"/>
          <p:nvPr/>
        </p:nvSpPr>
        <p:spPr>
          <a:xfrm>
            <a:off x="5711190" y="372427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3" p14:bwMode="auto">
            <p14:nvContentPartPr>
              <p14:cNvPr id="159" name="Tinta 158"/>
              <p14:cNvContentPartPr/>
              <p14:nvPr/>
            </p14:nvContentPartPr>
            <p14:xfrm>
              <a:off x="4922520" y="3504565"/>
              <a:ext cx="28575" cy="360"/>
            </p14:xfrm>
          </p:contentPart>
        </mc:Choice>
        <mc:Fallback xmlns="">
          <p:pic>
            <p:nvPicPr>
              <p:cNvPr id="159" name="Tinta 158"/>
            </p:nvPicPr>
            <p:blipFill>
              <a:blip r:embed="rId4"/>
            </p:blipFill>
            <p:spPr>
              <a:xfrm>
                <a:off x="4922520" y="3504565"/>
                <a:ext cx="28575" cy="360"/>
              </a:xfrm>
              <a:prstGeom prst="rect"/>
            </p:spPr>
          </p:pic>
        </mc:Fallback>
      </mc:AlternateContent>
      <p:grpSp>
        <p:nvGrpSpPr>
          <p:cNvPr id="160" name="Grupo 159"/>
          <p:cNvGrpSpPr/>
          <p:nvPr/>
        </p:nvGrpSpPr>
        <p:grpSpPr>
          <a:xfrm rot="5400000">
            <a:off x="3212988" y="2831758"/>
            <a:ext cx="1313103" cy="748570"/>
            <a:chOff x="8610600" y="2524505"/>
            <a:chExt cx="1313103" cy="748570"/>
          </a:xfrm>
        </p:grpSpPr>
        <p:cxnSp>
          <p:nvCxnSpPr>
            <p:cNvPr id="1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2"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3"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66" name="Caixa de Texto 23"/>
          <p:cNvSpPr txBox="1"/>
          <p:nvPr/>
        </p:nvSpPr>
        <p:spPr>
          <a:xfrm>
            <a:off x="3980915" y="312939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67" name="CaixaDeTexto 14"/>
          <p:cNvSpPr txBox="1"/>
          <p:nvPr/>
        </p:nvSpPr>
        <p:spPr>
          <a:xfrm>
            <a:off x="562610" y="34290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1. Polarização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76" name="CaixaDeTexto 45"/>
          <p:cNvSpPr txBox="1"/>
          <p:nvPr/>
        </p:nvSpPr>
        <p:spPr>
          <a:xfrm>
            <a:off x="5985510" y="509905"/>
            <a:ext cx="5368290" cy="583565"/>
          </a:xfrm>
          <a:prstGeom prst="rect">
            <a:avLst/>
          </a:prstGeom>
          <a:noFill/>
        </p:spPr>
        <p:txBody>
          <a:bodyPr wrap="square" rtlCol="0">
            <a:spAutoFit/>
          </a:bodyPr>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análise nodal temos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7" name="Caixa de Texto 76"/>
              <p:cNvSpPr txBox="1"/>
              <p:nvPr/>
            </p:nvSpPr>
            <p:spPr>
              <a:xfrm>
                <a:off x="5524500" y="1373505"/>
                <a:ext cx="6208395" cy="583565"/>
              </a:xfrm>
              <a:prstGeom prst="rect">
                <a:avLst/>
              </a:prstGeom>
              <a:noFill/>
            </p:spPr>
            <p:txBody>
              <a:bodyPr wrap="square" rtlCol="0" anchor="t">
                <a:spAutoFit/>
              </a:bodyPr>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𝐵𝐵</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𝑏𝑒</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7" name="Caixa de Texto 76"/>
              <p:cNvSpPr txBox="1">
                <a:spLocks noRot="1" noChangeAspect="1" noMove="1" noResize="1" noEditPoints="1" noAdjustHandles="1" noChangeArrowheads="1" noChangeShapeType="1" noTextEdit="1"/>
              </p:cNvSpPr>
              <p:nvPr/>
            </p:nvSpPr>
            <p:spPr>
              <a:xfrm>
                <a:off x="5524500" y="1373505"/>
                <a:ext cx="6208395" cy="5835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8" name="CaixaDeTexto 45"/>
              <p:cNvSpPr txBox="1"/>
              <p:nvPr/>
            </p:nvSpPr>
            <p:spPr>
              <a:xfrm>
                <a:off x="5985510" y="2084705"/>
                <a:ext cx="4824730" cy="937260"/>
              </a:xfrm>
              <a:prstGeom prst="rect">
                <a:avLst/>
              </a:prstGeom>
              <a:noFill/>
            </p:spPr>
            <p:txBody>
              <a:bodyPr wrap="square" rtlCol="0">
                <a:spAutoFit/>
              </a:bodyPr>
              <a:p>
                <a:pPr indent="0">
                  <a:spcBef>
                    <a:spcPts val="600"/>
                  </a:spcBef>
                  <a:spcAft>
                    <a:spcPts val="600"/>
                  </a:spcAft>
                  <a:buFont typeface="+mj-lt"/>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14:m>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num>
                      <m:den>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den>
                    </m:f>
                  </m:oMath>
                </a14:m>
                <a:r>
                  <a:rPr lang="pt-BR" altLang="en-US" sz="3200"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então</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8" name="CaixaDeTexto 45"/>
              <p:cNvSpPr txBox="1">
                <a:spLocks noRot="1" noChangeAspect="1" noMove="1" noResize="1" noEditPoints="1" noAdjustHandles="1" noChangeArrowheads="1" noChangeShapeType="1" noTextEdit="1"/>
              </p:cNvSpPr>
              <p:nvPr/>
            </p:nvSpPr>
            <p:spPr>
              <a:xfrm>
                <a:off x="5985510" y="2084705"/>
                <a:ext cx="4824730" cy="937260"/>
              </a:xfrm>
              <a:prstGeom prst="rect">
                <a:avLst/>
              </a:prstGeom>
              <a:blipFill rotWithShape="1">
                <a:blip r:embed="rId2"/>
                <a:stretch>
                  <a:fillRect b="-162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78"/>
              <p:cNvSpPr txBox="1"/>
              <p:nvPr/>
            </p:nvSpPr>
            <p:spPr>
              <a:xfrm>
                <a:off x="5572125" y="3159760"/>
                <a:ext cx="6207760" cy="1088390"/>
              </a:xfrm>
              <a:prstGeom prst="rect">
                <a:avLst/>
              </a:prstGeom>
              <a:noFill/>
            </p:spPr>
            <p:txBody>
              <a:bodyPr wrap="square" rtlCol="0" anchor="t">
                <a:spAutoFit/>
              </a:bodyPr>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𝐵𝐵</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𝑏𝑒</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num>
                        <m:den>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den>
                      </m:f>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9" name="Caixa de Texto 78"/>
              <p:cNvSpPr txBox="1">
                <a:spLocks noRot="1" noChangeAspect="1" noMove="1" noResize="1" noEditPoints="1" noAdjustHandles="1" noChangeArrowheads="1" noChangeShapeType="1" noTextEdit="1"/>
              </p:cNvSpPr>
              <p:nvPr/>
            </p:nvSpPr>
            <p:spPr>
              <a:xfrm>
                <a:off x="5572125" y="3159760"/>
                <a:ext cx="6207760" cy="108839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0" name="Caixa de Texto 79"/>
              <p:cNvSpPr txBox="1"/>
              <p:nvPr/>
            </p:nvSpPr>
            <p:spPr>
              <a:xfrm>
                <a:off x="5707380" y="4346575"/>
                <a:ext cx="4058920" cy="1485900"/>
              </a:xfrm>
              <a:prstGeom prst="rect">
                <a:avLst/>
              </a:prstGeom>
              <a:noFill/>
            </p:spPr>
            <p:txBody>
              <a:bodyPr wrap="square" rtlCol="0" anchor="t">
                <a:spAutoFit/>
              </a:bodyPr>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𝐵𝐵</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𝑏𝑒</m:t>
                              </m:r>
                            </m:sub>
                          </m:sSub>
                        </m:num>
                        <m:den>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num>
                            <m:den>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den>
                          </m:f>
                        </m:den>
                      </m:f>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0" name="Caixa de Texto 79"/>
              <p:cNvSpPr txBox="1">
                <a:spLocks noRot="1" noChangeAspect="1" noMove="1" noResize="1" noEditPoints="1" noAdjustHandles="1" noChangeArrowheads="1" noChangeShapeType="1" noTextEdit="1"/>
              </p:cNvSpPr>
              <p:nvPr/>
            </p:nvSpPr>
            <p:spPr>
              <a:xfrm>
                <a:off x="5707380" y="4346575"/>
                <a:ext cx="4058920" cy="1485900"/>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5" name="Grupo 4"/>
          <p:cNvGrpSpPr/>
          <p:nvPr/>
        </p:nvGrpSpPr>
        <p:grpSpPr>
          <a:xfrm rot="5400000">
            <a:off x="2593975" y="2937474"/>
            <a:ext cx="1783849" cy="748570"/>
            <a:chOff x="8610600" y="2524505"/>
            <a:chExt cx="1783849" cy="748570"/>
          </a:xfrm>
        </p:grpSpPr>
        <p:cxnSp>
          <p:nvCxnSpPr>
            <p:cNvPr id="6" name="Conector Reto 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upo 11"/>
          <p:cNvGrpSpPr/>
          <p:nvPr/>
        </p:nvGrpSpPr>
        <p:grpSpPr>
          <a:xfrm rot="5400000" flipH="1">
            <a:off x="3196123" y="1916307"/>
            <a:ext cx="1274445" cy="234950"/>
            <a:chOff x="4152748" y="3524056"/>
            <a:chExt cx="1274569" cy="255373"/>
          </a:xfrm>
        </p:grpSpPr>
        <p:cxnSp>
          <p:nvCxnSpPr>
            <p:cNvPr id="1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 name="Retângulo 1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14"/>
          <p:cNvCxnSpPr/>
          <p:nvPr/>
        </p:nvCxnSpPr>
        <p:spPr>
          <a:xfrm>
            <a:off x="3858888" y="263364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DeTexto 47"/>
          <p:cNvSpPr txBox="1"/>
          <p:nvPr/>
        </p:nvSpPr>
        <p:spPr>
          <a:xfrm>
            <a:off x="3967929" y="2633506"/>
            <a:ext cx="600075"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17" name="CaixaDeTexto 47"/>
          <p:cNvSpPr txBox="1"/>
          <p:nvPr/>
        </p:nvSpPr>
        <p:spPr>
          <a:xfrm>
            <a:off x="3507105" y="896620"/>
            <a:ext cx="1056640" cy="521970"/>
          </a:xfrm>
          <a:prstGeom prst="rect">
            <a:avLst/>
          </a:prstGeom>
          <a:noFill/>
        </p:spPr>
        <p:txBody>
          <a:bodyPr wrap="square" rtlCol="0">
            <a:spAutoFit/>
          </a:bodyPr>
          <a:p>
            <a:r>
              <a:rPr lang="pt-BR" sz="2800" dirty="0" smtClean="0"/>
              <a:t>V</a:t>
            </a:r>
            <a:r>
              <a:rPr lang="pt-BR" sz="2800" baseline="-25000" dirty="0" smtClean="0"/>
              <a:t>CC</a:t>
            </a:r>
            <a:endParaRPr lang="pt-BR" sz="2800" dirty="0" smtClean="0"/>
          </a:p>
        </p:txBody>
      </p:sp>
      <p:sp>
        <p:nvSpPr>
          <p:cNvPr id="18" name="Caixa de Texto 23"/>
          <p:cNvSpPr txBox="1"/>
          <p:nvPr/>
        </p:nvSpPr>
        <p:spPr>
          <a:xfrm>
            <a:off x="3738245" y="1716405"/>
            <a:ext cx="13150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grpSp>
        <p:nvGrpSpPr>
          <p:cNvPr id="19" name="Grupo 18"/>
          <p:cNvGrpSpPr/>
          <p:nvPr/>
        </p:nvGrpSpPr>
        <p:grpSpPr>
          <a:xfrm rot="5400000" flipH="1">
            <a:off x="3201838" y="4288667"/>
            <a:ext cx="127444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2" name="Caixa de Texto 23"/>
          <p:cNvSpPr txBox="1"/>
          <p:nvPr/>
        </p:nvSpPr>
        <p:spPr>
          <a:xfrm>
            <a:off x="3670300" y="4093210"/>
            <a:ext cx="13836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a:off x="3659474" y="504286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2651760" y="3335655"/>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7" name="Caixa de Texto 23"/>
              <p:cNvSpPr txBox="1"/>
              <p:nvPr/>
            </p:nvSpPr>
            <p:spPr>
              <a:xfrm>
                <a:off x="292735" y="4549775"/>
                <a:ext cx="3150870" cy="742315"/>
              </a:xfrm>
              <a:prstGeom prst="rect">
                <a:avLst/>
              </a:prstGeom>
              <a:noFill/>
            </p:spPr>
            <p:txBody>
              <a:bodyPr wrap="square" rtlCol="0">
                <a:spAutoFit/>
              </a:bodyPr>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𝐵𝐵</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𝐶𝐶</m:t>
                        </m:r>
                      </m:sub>
                    </m:sSub>
                    <m:f>
                      <m:fPr>
                        <m:ctrlPr>
                          <a:rPr lang="en-US" altLang="pt-BR" sz="2800" i="1" dirty="0" smtClean="0">
                            <a:latin typeface="Cambria Math" panose="02040503050406030204" pitchFamily="18" charset="0"/>
                            <a:cs typeface="Cambria Math" panose="02040503050406030204" pitchFamily="18" charset="0"/>
                          </a:rPr>
                        </m:ctrlPr>
                      </m:fPr>
                      <m:num>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2</m:t>
                            </m:r>
                          </m:sub>
                        </m:sSub>
                      </m:num>
                      <m:den>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1</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2</m:t>
                            </m:r>
                          </m:sub>
                        </m:sSub>
                      </m:den>
                    </m:f>
                  </m:oMath>
                </a14:m>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Choice>
        <mc:Fallback>
          <p:sp>
            <p:nvSpPr>
              <p:cNvPr id="107" name="Caixa de Texto 23"/>
              <p:cNvSpPr txBox="1">
                <a:spLocks noRot="1" noChangeAspect="1" noMove="1" noResize="1" noEditPoints="1" noAdjustHandles="1" noChangeArrowheads="1" noChangeShapeType="1" noTextEdit="1"/>
              </p:cNvSpPr>
              <p:nvPr/>
            </p:nvSpPr>
            <p:spPr>
              <a:xfrm>
                <a:off x="292735" y="4549775"/>
                <a:ext cx="3150870" cy="742315"/>
              </a:xfrm>
              <a:prstGeom prst="rect">
                <a:avLst/>
              </a:prstGeom>
              <a:blipFill rotWithShape="1">
                <a:blip r:embed="rId5"/>
                <a:stretch>
                  <a:fillRect b="-2652"/>
                </a:stretch>
              </a:blipFill>
            </p:spPr>
            <p:txBody>
              <a:bodyPr/>
              <a:lstStyle/>
              <a:p>
                <a:r>
                  <a:rPr lang="pt-BR" altLang="en-US">
                    <a:noFill/>
                  </a:rPr>
                  <a:t> </a:t>
                </a:r>
              </a:p>
            </p:txBody>
          </p:sp>
        </mc:Fallback>
      </mc:AlternateContent>
      <p:grpSp>
        <p:nvGrpSpPr>
          <p:cNvPr id="25" name="Grupo 24"/>
          <p:cNvGrpSpPr/>
          <p:nvPr/>
        </p:nvGrpSpPr>
        <p:grpSpPr>
          <a:xfrm rot="5400000">
            <a:off x="1077913" y="3675698"/>
            <a:ext cx="1224280" cy="508635"/>
            <a:chOff x="14678" y="4274"/>
            <a:chExt cx="1928" cy="801"/>
          </a:xfrm>
        </p:grpSpPr>
        <p:cxnSp>
          <p:nvCxnSpPr>
            <p:cNvPr id="26" name="Conector Reto 25"/>
            <p:cNvCxnSpPr/>
            <p:nvPr/>
          </p:nvCxnSpPr>
          <p:spPr>
            <a:xfrm>
              <a:off x="14678" y="4695"/>
              <a:ext cx="1928"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27" name="Elipse 26"/>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Caixa de Texto 27"/>
            <p:cNvSpPr txBox="1"/>
            <p:nvPr/>
          </p:nvSpPr>
          <p:spPr>
            <a:xfrm>
              <a:off x="15406" y="4350"/>
              <a:ext cx="450" cy="628"/>
            </a:xfrm>
            <a:prstGeom prst="rect">
              <a:avLst/>
            </a:prstGeom>
            <a:noFill/>
          </p:spPr>
          <p:txBody>
            <a:bodyPr wrap="square" rtlCol="0">
              <a:spAutoFit/>
            </a:bodyPr>
            <a:p>
              <a:r>
                <a:rPr lang="pt-BR" altLang="en-US" sz="2000" b="1"/>
                <a:t>+</a:t>
              </a:r>
              <a:endParaRPr lang="pt-BR" altLang="en-US" sz="2000" b="1"/>
            </a:p>
          </p:txBody>
        </p:sp>
      </p:grpSp>
      <p:grpSp>
        <p:nvGrpSpPr>
          <p:cNvPr id="29" name="Grupo 28"/>
          <p:cNvGrpSpPr/>
          <p:nvPr/>
        </p:nvGrpSpPr>
        <p:grpSpPr>
          <a:xfrm rot="10800000" flipH="1">
            <a:off x="1676568" y="3218692"/>
            <a:ext cx="1274445" cy="234950"/>
            <a:chOff x="4152748" y="3524056"/>
            <a:chExt cx="1274569" cy="255373"/>
          </a:xfrm>
        </p:grpSpPr>
        <p:cxnSp>
          <p:nvCxnSpPr>
            <p:cNvPr id="3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5" name="Caixa de Texto 23"/>
              <p:cNvSpPr txBox="1"/>
              <p:nvPr/>
            </p:nvSpPr>
            <p:spPr>
              <a:xfrm>
                <a:off x="730250" y="2614295"/>
                <a:ext cx="2713355" cy="521970"/>
              </a:xfrm>
              <a:prstGeom prst="rect">
                <a:avLst/>
              </a:prstGeom>
              <a:noFill/>
            </p:spPr>
            <p:txBody>
              <a:bodyPr wrap="square" rtlCol="0">
                <a:spAutoFit/>
              </a:bodyPr>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𝐵</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2</m:t>
                        </m:r>
                      </m:sub>
                    </m:sSub>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115" name="Caixa de Texto 23"/>
              <p:cNvSpPr txBox="1">
                <a:spLocks noRot="1" noChangeAspect="1" noMove="1" noResize="1" noEditPoints="1" noAdjustHandles="1" noChangeArrowheads="1" noChangeShapeType="1" noTextEdit="1"/>
              </p:cNvSpPr>
              <p:nvPr/>
            </p:nvSpPr>
            <p:spPr>
              <a:xfrm>
                <a:off x="730250" y="2614295"/>
                <a:ext cx="2713355" cy="521970"/>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32" name="Conector Reto 31"/>
          <p:cNvCxnSpPr/>
          <p:nvPr/>
        </p:nvCxnSpPr>
        <p:spPr>
          <a:xfrm>
            <a:off x="1504919" y="45456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2955739" y="3372011"/>
            <a:ext cx="600075"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B</a:t>
            </a:r>
            <a:endParaRPr lang="pt-BR" sz="2800" i="1" baseline="-25000" dirty="0" smtClean="0">
              <a:latin typeface="Century Schoolbook" panose="02040604050505020304" pitchFamily="18" charset="0"/>
              <a:ea typeface="Cambria Math" panose="02040503050406030204" pitchFamily="18" charset="0"/>
            </a:endParaRPr>
          </a:p>
        </p:txBody>
      </p:sp>
      <p:sp>
        <p:nvSpPr>
          <p:cNvPr id="34" name="CaixaDeTexto 45"/>
          <p:cNvSpPr txBox="1"/>
          <p:nvPr/>
        </p:nvSpPr>
        <p:spPr>
          <a:xfrm>
            <a:off x="1096010" y="5534660"/>
            <a:ext cx="5223510" cy="953135"/>
          </a:xfrm>
          <a:prstGeom prst="rect">
            <a:avLst/>
          </a:prstGeom>
          <a:noFill/>
        </p:spPr>
        <p:txBody>
          <a:bodyPr wrap="square" rtlCol="0">
            <a:spAutoFit/>
          </a:bodyPr>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para calculos da polarização </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48750" y="6340475"/>
            <a:ext cx="2743200" cy="365125"/>
          </a:xfrm>
        </p:spPr>
        <p:txBody>
          <a:bodyPr/>
          <a:lstStyle/>
          <a:p>
            <a:fld id="{74F297BB-B745-4CAB-BE1D-CE4C89382949}" type="slidenum">
              <a:rPr lang="pt-BR" smtClean="0"/>
            </a:fld>
            <a:endParaRPr lang="pt-BR"/>
          </a:p>
        </p:txBody>
      </p:sp>
      <p:sp>
        <p:nvSpPr>
          <p:cNvPr id="20484" name="Rectangle 5">
            <a:hlinkClick r:id=""/>
          </p:cNvPr>
          <p:cNvSpPr/>
          <p:nvPr/>
        </p:nvSpPr>
        <p:spPr>
          <a:xfrm>
            <a:off x="1281113" y="512763"/>
            <a:ext cx="9043987" cy="9715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2800" dirty="0">
                <a:latin typeface="Comic Sans MS" panose="030F0702030302020204" pitchFamily="66" charset="0"/>
              </a:rPr>
              <a:t>1959: Atalla e Kahng, </a:t>
            </a:r>
            <a:r>
              <a:rPr lang="en-US" altLang="pt-BR" sz="2800" i="1" dirty="0">
                <a:latin typeface="Comic Sans MS" panose="030F0702030302020204" pitchFamily="66" charset="0"/>
              </a:rPr>
              <a:t>Bell Labs.</a:t>
            </a:r>
            <a:r>
              <a:rPr lang="en-US" altLang="pt-BR" sz="2800" dirty="0">
                <a:latin typeface="Comic Sans MS" panose="030F0702030302020204" pitchFamily="66" charset="0"/>
              </a:rPr>
              <a:t>, conseguem frabricar e operar o primeiro MOS</a:t>
            </a:r>
            <a:endParaRPr lang="en-US" altLang="pt-BR" sz="2800" dirty="0">
              <a:latin typeface="Comic Sans MS" panose="030F0702030302020204" pitchFamily="66" charset="0"/>
            </a:endParaRPr>
          </a:p>
        </p:txBody>
      </p:sp>
      <p:sp>
        <p:nvSpPr>
          <p:cNvPr id="20485" name="AutoShape 6"/>
          <p:cNvSpPr/>
          <p:nvPr/>
        </p:nvSpPr>
        <p:spPr>
          <a:xfrm>
            <a:off x="2603500" y="4125913"/>
            <a:ext cx="2265363" cy="385762"/>
          </a:xfrm>
          <a:prstGeom prst="roundRect">
            <a:avLst>
              <a:gd name="adj" fmla="val 16667"/>
            </a:avLst>
          </a:prstGeom>
          <a:solidFill>
            <a:schemeClr val="hlink"/>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0486" name="AutoShape 7"/>
          <p:cNvSpPr/>
          <p:nvPr/>
        </p:nvSpPr>
        <p:spPr>
          <a:xfrm>
            <a:off x="6467475" y="4116388"/>
            <a:ext cx="2265363" cy="385762"/>
          </a:xfrm>
          <a:prstGeom prst="roundRect">
            <a:avLst>
              <a:gd name="adj" fmla="val 16667"/>
            </a:avLst>
          </a:prstGeom>
          <a:solidFill>
            <a:schemeClr val="hlink"/>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0487" name="Rectangle 8"/>
          <p:cNvSpPr/>
          <p:nvPr/>
        </p:nvSpPr>
        <p:spPr>
          <a:xfrm>
            <a:off x="4603750" y="3667125"/>
            <a:ext cx="2082800" cy="274638"/>
          </a:xfrm>
          <a:prstGeom prst="rect">
            <a:avLst/>
          </a:prstGeom>
          <a:solidFill>
            <a:schemeClr val="accent2"/>
          </a:solidFill>
          <a:ln w="19050" cap="flat" cmpd="sng">
            <a:solidFill>
              <a:srgbClr val="000000"/>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80233" name="Text Box 9"/>
          <p:cNvSpPr txBox="1">
            <a:spLocks noChangeArrowheads="1"/>
          </p:cNvSpPr>
          <p:nvPr/>
        </p:nvSpPr>
        <p:spPr bwMode="auto">
          <a:xfrm>
            <a:off x="6697663" y="4027488"/>
            <a:ext cx="209073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Si-dopado</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34" name="Text Box 10"/>
          <p:cNvSpPr txBox="1">
            <a:spLocks noChangeArrowheads="1"/>
          </p:cNvSpPr>
          <p:nvPr/>
        </p:nvSpPr>
        <p:spPr bwMode="auto">
          <a:xfrm>
            <a:off x="2667000" y="4008438"/>
            <a:ext cx="1939925"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Si-dopado</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35" name="Text Box 11"/>
          <p:cNvSpPr txBox="1">
            <a:spLocks noChangeArrowheads="1"/>
          </p:cNvSpPr>
          <p:nvPr/>
        </p:nvSpPr>
        <p:spPr bwMode="auto">
          <a:xfrm>
            <a:off x="4919663" y="4732338"/>
            <a:ext cx="1766888" cy="519113"/>
          </a:xfrm>
          <a:prstGeom prst="rect">
            <a:avLst/>
          </a:prstGeom>
          <a:noFill/>
          <a:ln w="19050" algn="ctr">
            <a:noFill/>
            <a:miter lim="800000"/>
          </a:ln>
          <a:effectLst/>
        </p:spPr>
        <p:txBody>
          <a:bodyPr>
            <a:spAutoFit/>
          </a:bodyPr>
          <a:lstStyle/>
          <a:p>
            <a:pPr marR="0" algn="ctr"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Si</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20491" name="Rectangle 14"/>
          <p:cNvSpPr/>
          <p:nvPr/>
        </p:nvSpPr>
        <p:spPr>
          <a:xfrm>
            <a:off x="4605338" y="3941763"/>
            <a:ext cx="2071687" cy="173037"/>
          </a:xfrm>
          <a:prstGeom prst="rect">
            <a:avLst/>
          </a:prstGeom>
          <a:solidFill>
            <a:srgbClr val="FC271C"/>
          </a:solidFill>
          <a:ln w="19050" cap="flat" cmpd="sng">
            <a:solidFill>
              <a:srgbClr val="FC271C"/>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nvGrpSpPr>
          <p:cNvPr id="20492" name="Group 15"/>
          <p:cNvGrpSpPr/>
          <p:nvPr/>
        </p:nvGrpSpPr>
        <p:grpSpPr>
          <a:xfrm>
            <a:off x="4779963" y="3867150"/>
            <a:ext cx="1647825" cy="650875"/>
            <a:chOff x="4494" y="2851"/>
            <a:chExt cx="1038" cy="410"/>
          </a:xfrm>
        </p:grpSpPr>
        <p:sp>
          <p:nvSpPr>
            <p:cNvPr id="180240" name="Text Box 16"/>
            <p:cNvSpPr txBox="1">
              <a:spLocks noChangeArrowheads="1"/>
            </p:cNvSpPr>
            <p:nvPr/>
          </p:nvSpPr>
          <p:spPr bwMode="auto">
            <a:xfrm>
              <a:off x="4494" y="2881"/>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41" name="Text Box 17"/>
            <p:cNvSpPr txBox="1">
              <a:spLocks noChangeArrowheads="1"/>
            </p:cNvSpPr>
            <p:nvPr/>
          </p:nvSpPr>
          <p:spPr bwMode="auto">
            <a:xfrm>
              <a:off x="4617" y="2934"/>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42" name="Text Box 18"/>
            <p:cNvSpPr txBox="1">
              <a:spLocks noChangeArrowheads="1"/>
            </p:cNvSpPr>
            <p:nvPr/>
          </p:nvSpPr>
          <p:spPr bwMode="auto">
            <a:xfrm>
              <a:off x="4797" y="2863"/>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43" name="Text Box 19"/>
            <p:cNvSpPr txBox="1">
              <a:spLocks noChangeArrowheads="1"/>
            </p:cNvSpPr>
            <p:nvPr/>
          </p:nvSpPr>
          <p:spPr bwMode="auto">
            <a:xfrm>
              <a:off x="4969" y="2902"/>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44" name="Text Box 20"/>
            <p:cNvSpPr txBox="1">
              <a:spLocks noChangeArrowheads="1"/>
            </p:cNvSpPr>
            <p:nvPr/>
          </p:nvSpPr>
          <p:spPr bwMode="auto">
            <a:xfrm>
              <a:off x="5136" y="2870"/>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45" name="Text Box 21"/>
            <p:cNvSpPr txBox="1">
              <a:spLocks noChangeArrowheads="1"/>
            </p:cNvSpPr>
            <p:nvPr/>
          </p:nvSpPr>
          <p:spPr bwMode="auto">
            <a:xfrm>
              <a:off x="5309" y="2851"/>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grpSp>
      <p:sp>
        <p:nvSpPr>
          <p:cNvPr id="180246" name="Text Box 22"/>
          <p:cNvSpPr txBox="1">
            <a:spLocks noChangeArrowheads="1"/>
          </p:cNvSpPr>
          <p:nvPr/>
        </p:nvSpPr>
        <p:spPr bwMode="auto">
          <a:xfrm>
            <a:off x="5097463" y="3402013"/>
            <a:ext cx="132873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Metal</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20494" name="Freeform 23"/>
          <p:cNvSpPr/>
          <p:nvPr/>
        </p:nvSpPr>
        <p:spPr>
          <a:xfrm>
            <a:off x="6607175" y="3717925"/>
            <a:ext cx="914400" cy="295275"/>
          </a:xfrm>
          <a:custGeom>
            <a:avLst/>
            <a:gdLst>
              <a:gd name="txL" fmla="*/ 0 w 576"/>
              <a:gd name="txT" fmla="*/ 0 h 186"/>
              <a:gd name="txR" fmla="*/ 576 w 576"/>
              <a:gd name="txB" fmla="*/ 186 h 186"/>
            </a:gdLst>
            <a:ahLst/>
            <a:cxnLst>
              <a:cxn ang="0">
                <a:pos x="0" y="2147483646"/>
              </a:cxn>
              <a:cxn ang="0">
                <a:pos x="2147483646" y="2147483646"/>
              </a:cxn>
              <a:cxn ang="0">
                <a:pos x="2147483646" y="2147483646"/>
              </a:cxn>
              <a:cxn ang="0">
                <a:pos x="2147483646" y="0"/>
              </a:cxn>
            </a:cxnLst>
            <a:rect l="txL" t="txT" r="txR" b="txB"/>
            <a:pathLst>
              <a:path w="576" h="186">
                <a:moveTo>
                  <a:pt x="0" y="186"/>
                </a:moveTo>
                <a:cubicBezTo>
                  <a:pt x="140" y="184"/>
                  <a:pt x="280" y="182"/>
                  <a:pt x="346" y="160"/>
                </a:cubicBezTo>
                <a:cubicBezTo>
                  <a:pt x="412" y="138"/>
                  <a:pt x="359" y="79"/>
                  <a:pt x="397" y="52"/>
                </a:cubicBezTo>
                <a:cubicBezTo>
                  <a:pt x="435" y="25"/>
                  <a:pt x="505" y="12"/>
                  <a:pt x="576" y="0"/>
                </a:cubicBezTo>
              </a:path>
            </a:pathLst>
          </a:custGeom>
          <a:noFill/>
          <a:ln w="19050" cap="flat" cmpd="sng">
            <a:solidFill>
              <a:srgbClr val="000000">
                <a:alpha val="100000"/>
              </a:srgbClr>
            </a:solidFill>
            <a:prstDash val="solid"/>
            <a:round/>
            <a:headEnd type="triangle" w="med" len="med"/>
            <a:tailEnd type="triangle" w="med" len="med"/>
          </a:ln>
        </p:spPr>
        <p:txBody>
          <a:bodyPr/>
          <a:lstStyle/>
          <a:p>
            <a:endParaRPr lang="pt-BR" altLang="en-US"/>
          </a:p>
        </p:txBody>
      </p:sp>
      <p:sp>
        <p:nvSpPr>
          <p:cNvPr id="180248" name="Text Box 24"/>
          <p:cNvSpPr txBox="1">
            <a:spLocks noChangeArrowheads="1"/>
          </p:cNvSpPr>
          <p:nvPr/>
        </p:nvSpPr>
        <p:spPr bwMode="auto">
          <a:xfrm>
            <a:off x="7275513" y="3121025"/>
            <a:ext cx="1360488" cy="946150"/>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Óxido de Si</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20496" name="Freeform 25"/>
          <p:cNvSpPr/>
          <p:nvPr/>
        </p:nvSpPr>
        <p:spPr>
          <a:xfrm>
            <a:off x="1758950" y="4084638"/>
            <a:ext cx="7816850" cy="1408112"/>
          </a:xfrm>
          <a:custGeom>
            <a:avLst/>
            <a:gdLst>
              <a:gd name="txL" fmla="*/ 0 w 4924"/>
              <a:gd name="txT" fmla="*/ 0 h 887"/>
              <a:gd name="txR" fmla="*/ 4924 w 4924"/>
              <a:gd name="txB" fmla="*/ 887 h 88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4924" h="887">
                <a:moveTo>
                  <a:pt x="321" y="32"/>
                </a:moveTo>
                <a:cubicBezTo>
                  <a:pt x="397" y="12"/>
                  <a:pt x="271" y="39"/>
                  <a:pt x="532" y="38"/>
                </a:cubicBezTo>
                <a:cubicBezTo>
                  <a:pt x="793" y="37"/>
                  <a:pt x="1458" y="29"/>
                  <a:pt x="1889" y="25"/>
                </a:cubicBezTo>
                <a:cubicBezTo>
                  <a:pt x="2320" y="21"/>
                  <a:pt x="2695" y="15"/>
                  <a:pt x="3118" y="13"/>
                </a:cubicBezTo>
                <a:cubicBezTo>
                  <a:pt x="3541" y="11"/>
                  <a:pt x="4173" y="0"/>
                  <a:pt x="4430" y="13"/>
                </a:cubicBezTo>
                <a:cubicBezTo>
                  <a:pt x="4687" y="26"/>
                  <a:pt x="4610" y="25"/>
                  <a:pt x="4660" y="89"/>
                </a:cubicBezTo>
                <a:cubicBezTo>
                  <a:pt x="4710" y="153"/>
                  <a:pt x="4690" y="311"/>
                  <a:pt x="4731" y="397"/>
                </a:cubicBezTo>
                <a:cubicBezTo>
                  <a:pt x="4772" y="483"/>
                  <a:pt x="4924" y="539"/>
                  <a:pt x="4904" y="608"/>
                </a:cubicBezTo>
                <a:cubicBezTo>
                  <a:pt x="4884" y="677"/>
                  <a:pt x="4867" y="767"/>
                  <a:pt x="4609" y="813"/>
                </a:cubicBezTo>
                <a:cubicBezTo>
                  <a:pt x="4351" y="859"/>
                  <a:pt x="3812" y="887"/>
                  <a:pt x="3355" y="883"/>
                </a:cubicBezTo>
                <a:cubicBezTo>
                  <a:pt x="2898" y="879"/>
                  <a:pt x="2306" y="790"/>
                  <a:pt x="1864" y="787"/>
                </a:cubicBezTo>
                <a:cubicBezTo>
                  <a:pt x="1422" y="784"/>
                  <a:pt x="998" y="876"/>
                  <a:pt x="705" y="864"/>
                </a:cubicBezTo>
                <a:cubicBezTo>
                  <a:pt x="412" y="852"/>
                  <a:pt x="208" y="834"/>
                  <a:pt x="104" y="717"/>
                </a:cubicBezTo>
                <a:cubicBezTo>
                  <a:pt x="0" y="600"/>
                  <a:pt x="43" y="277"/>
                  <a:pt x="78" y="160"/>
                </a:cubicBezTo>
                <a:cubicBezTo>
                  <a:pt x="113" y="43"/>
                  <a:pt x="245" y="52"/>
                  <a:pt x="321" y="32"/>
                </a:cubicBezTo>
                <a:close/>
              </a:path>
            </a:pathLst>
          </a:custGeom>
          <a:noFill/>
          <a:ln w="19050" cap="flat" cmpd="sng">
            <a:solidFill>
              <a:schemeClr val="accent1">
                <a:alpha val="100000"/>
              </a:schemeClr>
            </a:solidFill>
            <a:prstDash val="solid"/>
            <a:round/>
            <a:headEnd type="none" w="med" len="med"/>
            <a:tailEnd type="none" w="med" len="med"/>
          </a:ln>
        </p:spPr>
        <p:txBody>
          <a:bodyPr/>
          <a:lstStyle/>
          <a:p>
            <a:endParaRPr lang="pt-BR" altLang="en-US"/>
          </a:p>
        </p:txBody>
      </p:sp>
      <p:sp>
        <p:nvSpPr>
          <p:cNvPr id="180250" name="Text Box 26"/>
          <p:cNvSpPr txBox="1">
            <a:spLocks noChangeArrowheads="1"/>
          </p:cNvSpPr>
          <p:nvPr/>
        </p:nvSpPr>
        <p:spPr bwMode="auto">
          <a:xfrm>
            <a:off x="2657475" y="1784350"/>
            <a:ext cx="1493838" cy="701675"/>
          </a:xfrm>
          <a:prstGeom prst="rect">
            <a:avLst/>
          </a:prstGeom>
          <a:solidFill>
            <a:srgbClr val="FFFF99"/>
          </a:solidFill>
          <a:ln w="19050" algn="ctr">
            <a:noFill/>
            <a:miter lim="800000"/>
          </a:ln>
          <a:effectLst>
            <a:outerShdw dist="107763" dir="13500000" algn="ctr" rotWithShape="0">
              <a:srgbClr val="808080">
                <a:alpha val="50000"/>
              </a:srgbClr>
            </a:outerShdw>
          </a:effectLst>
        </p:spPr>
        <p:txBody>
          <a:bodyPr>
            <a:spAutoFit/>
          </a:bodyPr>
          <a:lstStyle/>
          <a:p>
            <a:pPr marR="0" defTabSz="914400">
              <a:spcBef>
                <a:spcPct val="50000"/>
              </a:spcBef>
              <a:buClrTx/>
              <a:buSzTx/>
              <a:buFontTx/>
              <a:buNone/>
              <a:defRPr/>
            </a:pPr>
            <a:r>
              <a:rPr kumimoji="0" lang="en-US" sz="4000" b="1" kern="1200" cap="none" spc="0" normalizeH="0" baseline="0" noProof="0">
                <a:solidFill>
                  <a:srgbClr val="DA0F03"/>
                </a:solidFill>
                <a:effectLst>
                  <a:outerShdw blurRad="38100" dist="38100" dir="2700000" algn="tl">
                    <a:srgbClr val="000000"/>
                  </a:outerShdw>
                </a:effectLst>
                <a:latin typeface="Comic Sans MS" panose="030F0702030302020204" pitchFamily="66" charset="0"/>
                <a:ea typeface="+mn-ea"/>
                <a:cs typeface="+mn-cs"/>
              </a:rPr>
              <a:t>MOS</a:t>
            </a:r>
            <a:endParaRPr kumimoji="0" lang="en-US" sz="4000" b="1" kern="1200" cap="none" spc="0" normalizeH="0" baseline="0" noProof="0">
              <a:solidFill>
                <a:srgbClr val="DA0F03"/>
              </a:solidFill>
              <a:effectLst>
                <a:outerShdw blurRad="38100" dist="38100" dir="2700000" algn="tl">
                  <a:srgbClr val="000000"/>
                </a:outerShdw>
              </a:effectLst>
              <a:latin typeface="Comic Sans MS" panose="030F0702030302020204" pitchFamily="66" charset="0"/>
              <a:ea typeface="+mn-ea"/>
              <a:cs typeface="+mn-cs"/>
            </a:endParaRPr>
          </a:p>
        </p:txBody>
      </p:sp>
      <p:graphicFrame>
        <p:nvGraphicFramePr>
          <p:cNvPr id="180252" name="Object 28"/>
          <p:cNvGraphicFramePr>
            <a:graphicFrameLocks noChangeAspect="1"/>
          </p:cNvGraphicFramePr>
          <p:nvPr/>
        </p:nvGraphicFramePr>
        <p:xfrm>
          <a:off x="2479675" y="1689100"/>
          <a:ext cx="6235700" cy="5035550"/>
        </p:xfrm>
        <a:graphic>
          <a:graphicData uri="http://schemas.openxmlformats.org/presentationml/2006/ole">
            <mc:AlternateContent xmlns:mc="http://schemas.openxmlformats.org/markup-compatibility/2006">
              <mc:Choice xmlns:v="urn:schemas-microsoft-com:vml" Requires="v">
                <p:oleObj spid="_x0000_s3133" name="" r:id="rId1" imgW="4041775" imgH="3264535" progId="Photoshop.Image.6">
                  <p:embed/>
                </p:oleObj>
              </mc:Choice>
              <mc:Fallback>
                <p:oleObj name="" r:id="rId1" imgW="4041775" imgH="3264535" progId="Photoshop.Image.6">
                  <p:embed/>
                  <p:pic>
                    <p:nvPicPr>
                      <p:cNvPr id="0" name="Imagem 3075"/>
                      <p:cNvPicPr/>
                      <p:nvPr/>
                    </p:nvPicPr>
                    <p:blipFill>
                      <a:blip r:embed="rId2"/>
                      <a:stretch>
                        <a:fillRect/>
                      </a:stretch>
                    </p:blipFill>
                    <p:spPr>
                      <a:xfrm>
                        <a:off x="2479675" y="1689100"/>
                        <a:ext cx="6235700" cy="5035550"/>
                      </a:xfrm>
                      <a:prstGeom prst="rect">
                        <a:avLst/>
                      </a:prstGeom>
                      <a:noFill/>
                      <a:ln w="38100">
                        <a:noFill/>
                        <a:miter/>
                      </a:ln>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180252"/>
                                        </p:tgtEl>
                                        <p:attrNameLst>
                                          <p:attrName>style.visibility</p:attrName>
                                        </p:attrNameLst>
                                      </p:cBhvr>
                                      <p:to>
                                        <p:strVal val="visible"/>
                                      </p:to>
                                    </p:set>
                                    <p:animEffect transition="in" filter="box(in)">
                                      <p:cBhvr>
                                        <p:cTn id="7" dur="500"/>
                                        <p:tgtEl>
                                          <p:spTgt spid="1802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76" name="CaixaDeTexto 45"/>
          <p:cNvSpPr txBox="1"/>
          <p:nvPr/>
        </p:nvSpPr>
        <p:spPr>
          <a:xfrm>
            <a:off x="5985510" y="509905"/>
            <a:ext cx="5368290" cy="583565"/>
          </a:xfrm>
          <a:prstGeom prst="rect">
            <a:avLst/>
          </a:prstGeom>
          <a:noFill/>
        </p:spPr>
        <p:txBody>
          <a:bodyPr wrap="square" rtlCol="0">
            <a:spAutoFit/>
          </a:bodyPr>
          <a:p>
            <a:pPr indent="0">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análise nodal temos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79" name="Caixa de Texto 78"/>
              <p:cNvSpPr txBox="1"/>
              <p:nvPr/>
            </p:nvSpPr>
            <p:spPr>
              <a:xfrm>
                <a:off x="5914390" y="5302885"/>
                <a:ext cx="4349750" cy="583565"/>
              </a:xfrm>
              <a:prstGeom prst="rect">
                <a:avLst/>
              </a:prstGeom>
              <a:noFill/>
            </p:spPr>
            <p:txBody>
              <a:bodyPr wrap="square" rtlCol="0" anchor="t">
                <a:spAutoFit/>
              </a:bodyPr>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9" name="Caixa de Texto 78"/>
              <p:cNvSpPr txBox="1">
                <a:spLocks noRot="1" noChangeAspect="1" noMove="1" noResize="1" noEditPoints="1" noAdjustHandles="1" noChangeArrowheads="1" noChangeShapeType="1" noTextEdit="1"/>
              </p:cNvSpPr>
              <p:nvPr/>
            </p:nvSpPr>
            <p:spPr>
              <a:xfrm>
                <a:off x="5914390" y="5302885"/>
                <a:ext cx="4349750" cy="583565"/>
              </a:xfrm>
              <a:prstGeom prst="rect">
                <a:avLst/>
              </a:prstGeom>
              <a:blipFill rotWithShape="1">
                <a:blip r:embed="rId1"/>
                <a:stretch>
                  <a:fillRect b="-533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0" name="Caixa de Texto 79"/>
              <p:cNvSpPr txBox="1"/>
              <p:nvPr/>
            </p:nvSpPr>
            <p:spPr>
              <a:xfrm>
                <a:off x="5914390" y="3537585"/>
                <a:ext cx="5568950" cy="1486535"/>
              </a:xfrm>
              <a:prstGeom prst="rect">
                <a:avLst/>
              </a:prstGeom>
              <a:noFill/>
            </p:spPr>
            <p:txBody>
              <a:bodyPr wrap="square" rtlCol="0" anchor="t">
                <a:spAutoFit/>
              </a:bodyPr>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𝐵𝐵</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𝑏𝑒</m:t>
                              </m:r>
                            </m:sub>
                          </m:sSub>
                        </m:num>
                        <m:den>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num>
                            <m:den>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den>
                          </m:f>
                        </m:den>
                      </m:f>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0" name="Caixa de Texto 79"/>
              <p:cNvSpPr txBox="1">
                <a:spLocks noRot="1" noChangeAspect="1" noMove="1" noResize="1" noEditPoints="1" noAdjustHandles="1" noChangeArrowheads="1" noChangeShapeType="1" noTextEdit="1"/>
              </p:cNvSpPr>
              <p:nvPr/>
            </p:nvSpPr>
            <p:spPr>
              <a:xfrm>
                <a:off x="5914390" y="3537585"/>
                <a:ext cx="5568950" cy="1486535"/>
              </a:xfrm>
              <a:prstGeom prst="rect">
                <a:avLst/>
              </a:prstGeom>
              <a:blipFill rotWithShape="1">
                <a:blip r:embed="rId2"/>
                <a:stretch>
                  <a:fillRect b="-1452"/>
                </a:stretch>
              </a:blipFill>
            </p:spPr>
            <p:txBody>
              <a:bodyPr/>
              <a:lstStyle/>
              <a:p>
                <a:r>
                  <a:rPr lang="pt-BR" altLang="en-US">
                    <a:noFill/>
                  </a:rPr>
                  <a:t> </a:t>
                </a:r>
              </a:p>
            </p:txBody>
          </p:sp>
        </mc:Fallback>
      </mc:AlternateContent>
      <p:grpSp>
        <p:nvGrpSpPr>
          <p:cNvPr id="5" name="Grupo 4"/>
          <p:cNvGrpSpPr/>
          <p:nvPr/>
        </p:nvGrpSpPr>
        <p:grpSpPr>
          <a:xfrm rot="5400000">
            <a:off x="2593975" y="2937474"/>
            <a:ext cx="1783849" cy="748570"/>
            <a:chOff x="8610600" y="2524505"/>
            <a:chExt cx="1783849" cy="748570"/>
          </a:xfrm>
        </p:grpSpPr>
        <p:cxnSp>
          <p:nvCxnSpPr>
            <p:cNvPr id="6" name="Conector Reto 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upo 11"/>
          <p:cNvGrpSpPr/>
          <p:nvPr/>
        </p:nvGrpSpPr>
        <p:grpSpPr>
          <a:xfrm rot="5400000" flipH="1">
            <a:off x="3196123" y="1916307"/>
            <a:ext cx="1274445" cy="234950"/>
            <a:chOff x="4152748" y="3524056"/>
            <a:chExt cx="1274569" cy="255373"/>
          </a:xfrm>
        </p:grpSpPr>
        <p:cxnSp>
          <p:nvCxnSpPr>
            <p:cNvPr id="1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 name="Retângulo 1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14"/>
          <p:cNvCxnSpPr/>
          <p:nvPr/>
        </p:nvCxnSpPr>
        <p:spPr>
          <a:xfrm>
            <a:off x="3858888" y="263364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DeTexto 47"/>
          <p:cNvSpPr txBox="1"/>
          <p:nvPr/>
        </p:nvSpPr>
        <p:spPr>
          <a:xfrm>
            <a:off x="3967929" y="2633506"/>
            <a:ext cx="600075"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endParaRPr lang="pt-BR" sz="2800" i="1" baseline="-25000" dirty="0" smtClean="0">
              <a:latin typeface="Century Schoolbook" panose="02040604050505020304" pitchFamily="18" charset="0"/>
              <a:ea typeface="Cambria Math" panose="02040503050406030204" pitchFamily="18" charset="0"/>
            </a:endParaRPr>
          </a:p>
        </p:txBody>
      </p:sp>
      <p:sp>
        <p:nvSpPr>
          <p:cNvPr id="17" name="CaixaDeTexto 47"/>
          <p:cNvSpPr txBox="1"/>
          <p:nvPr/>
        </p:nvSpPr>
        <p:spPr>
          <a:xfrm>
            <a:off x="3507105" y="896620"/>
            <a:ext cx="1056640" cy="521970"/>
          </a:xfrm>
          <a:prstGeom prst="rect">
            <a:avLst/>
          </a:prstGeom>
          <a:noFill/>
        </p:spPr>
        <p:txBody>
          <a:bodyPr wrap="square" rtlCol="0">
            <a:spAutoFit/>
          </a:bodyPr>
          <a:p>
            <a:r>
              <a:rPr lang="pt-BR" sz="2800" dirty="0" smtClean="0"/>
              <a:t>V</a:t>
            </a:r>
            <a:r>
              <a:rPr lang="pt-BR" sz="2800" baseline="-25000" dirty="0" smtClean="0"/>
              <a:t>CC</a:t>
            </a:r>
            <a:endParaRPr lang="pt-BR" sz="2800" dirty="0" smtClean="0"/>
          </a:p>
        </p:txBody>
      </p:sp>
      <p:sp>
        <p:nvSpPr>
          <p:cNvPr id="18" name="Caixa de Texto 23"/>
          <p:cNvSpPr txBox="1"/>
          <p:nvPr/>
        </p:nvSpPr>
        <p:spPr>
          <a:xfrm>
            <a:off x="3738245" y="1716405"/>
            <a:ext cx="13150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 </a:t>
            </a:r>
            <a:endParaRPr lang="pt-BR" altLang="en-US" sz="2800" dirty="0" smtClean="0">
              <a:latin typeface="Comic Sans MS" panose="030F0702030302020204" pitchFamily="66" charset="0"/>
              <a:cs typeface="Comic Sans MS" panose="030F0702030302020204" pitchFamily="66" charset="0"/>
            </a:endParaRPr>
          </a:p>
        </p:txBody>
      </p:sp>
      <p:grpSp>
        <p:nvGrpSpPr>
          <p:cNvPr id="19" name="Grupo 18"/>
          <p:cNvGrpSpPr/>
          <p:nvPr/>
        </p:nvGrpSpPr>
        <p:grpSpPr>
          <a:xfrm rot="5400000" flipH="1">
            <a:off x="3201838" y="4288667"/>
            <a:ext cx="127444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2" name="Caixa de Texto 23"/>
          <p:cNvSpPr txBox="1"/>
          <p:nvPr/>
        </p:nvSpPr>
        <p:spPr>
          <a:xfrm>
            <a:off x="3670300" y="4093210"/>
            <a:ext cx="13836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a:off x="3659474" y="504286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2651760" y="3335655"/>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7" name="Caixa de Texto 23"/>
              <p:cNvSpPr txBox="1"/>
              <p:nvPr/>
            </p:nvSpPr>
            <p:spPr>
              <a:xfrm>
                <a:off x="292735" y="4549775"/>
                <a:ext cx="3150870" cy="742315"/>
              </a:xfrm>
              <a:prstGeom prst="rect">
                <a:avLst/>
              </a:prstGeom>
              <a:noFill/>
            </p:spPr>
            <p:txBody>
              <a:bodyPr wrap="square" rtlCol="0">
                <a:spAutoFit/>
              </a:bodyPr>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𝐵𝐵</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𝐶𝐶</m:t>
                        </m:r>
                      </m:sub>
                    </m:sSub>
                    <m:f>
                      <m:fPr>
                        <m:ctrlPr>
                          <a:rPr lang="en-US" altLang="pt-BR" sz="2800" i="1" dirty="0" smtClean="0">
                            <a:latin typeface="Cambria Math" panose="02040503050406030204" pitchFamily="18" charset="0"/>
                            <a:cs typeface="Cambria Math" panose="02040503050406030204" pitchFamily="18" charset="0"/>
                          </a:rPr>
                        </m:ctrlPr>
                      </m:fPr>
                      <m:num>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num>
                      <m:den>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1</m:t>
                            </m:r>
                          </m:sub>
                        </m:sSub>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r>
                              <a:rPr lang="en-US" altLang="pt-BR" sz="2800" i="1" dirty="0" smtClean="0">
                                <a:latin typeface="Cambria Math" panose="02040503050406030204" pitchFamily="18" charset="0"/>
                                <a:cs typeface="Cambria Math" panose="02040503050406030204" pitchFamily="18" charset="0"/>
                              </a:rPr>
                              <m:t>2</m:t>
                            </m:r>
                          </m:sub>
                        </m:sSub>
                      </m:den>
                    </m:f>
                  </m:oMath>
                </a14:m>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Choice>
        <mc:Fallback>
          <p:sp>
            <p:nvSpPr>
              <p:cNvPr id="107" name="Caixa de Texto 23"/>
              <p:cNvSpPr txBox="1">
                <a:spLocks noRot="1" noChangeAspect="1" noMove="1" noResize="1" noEditPoints="1" noAdjustHandles="1" noChangeArrowheads="1" noChangeShapeType="1" noTextEdit="1"/>
              </p:cNvSpPr>
              <p:nvPr/>
            </p:nvSpPr>
            <p:spPr>
              <a:xfrm>
                <a:off x="292735" y="4549775"/>
                <a:ext cx="3150870" cy="742315"/>
              </a:xfrm>
              <a:prstGeom prst="rect">
                <a:avLst/>
              </a:prstGeom>
              <a:blipFill rotWithShape="1">
                <a:blip r:embed="rId3"/>
                <a:stretch>
                  <a:fillRect b="-2652"/>
                </a:stretch>
              </a:blipFill>
            </p:spPr>
            <p:txBody>
              <a:bodyPr/>
              <a:lstStyle/>
              <a:p>
                <a:r>
                  <a:rPr lang="pt-BR" altLang="en-US">
                    <a:noFill/>
                  </a:rPr>
                  <a:t> </a:t>
                </a:r>
              </a:p>
            </p:txBody>
          </p:sp>
        </mc:Fallback>
      </mc:AlternateContent>
      <p:grpSp>
        <p:nvGrpSpPr>
          <p:cNvPr id="25" name="Grupo 24"/>
          <p:cNvGrpSpPr/>
          <p:nvPr/>
        </p:nvGrpSpPr>
        <p:grpSpPr>
          <a:xfrm rot="5400000">
            <a:off x="1077913" y="3675698"/>
            <a:ext cx="1224280" cy="508635"/>
            <a:chOff x="14678" y="4274"/>
            <a:chExt cx="1928" cy="801"/>
          </a:xfrm>
        </p:grpSpPr>
        <p:cxnSp>
          <p:nvCxnSpPr>
            <p:cNvPr id="26" name="Conector Reto 25"/>
            <p:cNvCxnSpPr/>
            <p:nvPr/>
          </p:nvCxnSpPr>
          <p:spPr>
            <a:xfrm>
              <a:off x="14678" y="4695"/>
              <a:ext cx="1928"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27" name="Elipse 26"/>
            <p:cNvSpPr/>
            <p:nvPr/>
          </p:nvSpPr>
          <p:spPr>
            <a:xfrm>
              <a:off x="15478" y="4274"/>
              <a:ext cx="850" cy="801"/>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Caixa de Texto 27"/>
            <p:cNvSpPr txBox="1"/>
            <p:nvPr/>
          </p:nvSpPr>
          <p:spPr>
            <a:xfrm>
              <a:off x="15406" y="4350"/>
              <a:ext cx="450" cy="628"/>
            </a:xfrm>
            <a:prstGeom prst="rect">
              <a:avLst/>
            </a:prstGeom>
            <a:noFill/>
          </p:spPr>
          <p:txBody>
            <a:bodyPr wrap="square" rtlCol="0">
              <a:spAutoFit/>
            </a:bodyPr>
            <a:p>
              <a:r>
                <a:rPr lang="pt-BR" altLang="en-US" sz="2000" b="1"/>
                <a:t>+</a:t>
              </a:r>
              <a:endParaRPr lang="pt-BR" altLang="en-US" sz="2000" b="1"/>
            </a:p>
          </p:txBody>
        </p:sp>
      </p:grpSp>
      <p:grpSp>
        <p:nvGrpSpPr>
          <p:cNvPr id="29" name="Grupo 28"/>
          <p:cNvGrpSpPr/>
          <p:nvPr/>
        </p:nvGrpSpPr>
        <p:grpSpPr>
          <a:xfrm rot="10800000" flipH="1">
            <a:off x="1676568" y="3218692"/>
            <a:ext cx="1274445" cy="234950"/>
            <a:chOff x="4152748" y="3524056"/>
            <a:chExt cx="1274569" cy="255373"/>
          </a:xfrm>
        </p:grpSpPr>
        <p:cxnSp>
          <p:nvCxnSpPr>
            <p:cNvPr id="3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606140" y="3524056"/>
              <a:ext cx="476096" cy="255373"/>
            </a:xfrm>
            <a:prstGeom prst="rect">
              <a:avLst/>
            </a:prstGeom>
            <a:solidFill>
              <a:srgbClr val="F7FD9D"/>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5" name="Caixa de Texto 23"/>
              <p:cNvSpPr txBox="1"/>
              <p:nvPr/>
            </p:nvSpPr>
            <p:spPr>
              <a:xfrm>
                <a:off x="730250" y="2614295"/>
                <a:ext cx="2713355" cy="521970"/>
              </a:xfrm>
              <a:prstGeom prst="rect">
                <a:avLst/>
              </a:prstGeom>
              <a:noFill/>
            </p:spPr>
            <p:txBody>
              <a:bodyPr wrap="square" rtlCol="0">
                <a:spAutoFit/>
              </a:bodyPr>
              <a:p>
                <a:pPr algn="ctr"/>
                <a14:m>
                  <m:oMath xmlns:m="http://schemas.openxmlformats.org/officeDocument/2006/math">
                    <m:sSub>
                      <m:sSubPr>
                        <m:ctrlPr>
                          <a:rPr lang="en-US" alt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𝑅</m:t>
                        </m:r>
                      </m:e>
                      <m:sub>
                        <m:r>
                          <a:rPr lang="en-US" altLang="pt-BR" sz="2800" i="1" dirty="0" smtClean="0">
                            <a:latin typeface="Cambria Math" panose="02040503050406030204" pitchFamily="18" charset="0"/>
                            <a:cs typeface="Cambria Math" panose="02040503050406030204" pitchFamily="18" charset="0"/>
                          </a:rPr>
                          <m:t>𝐵</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𝐵</m:t>
                        </m:r>
                        <m:r>
                          <a:rPr lang="en-US" altLang="pt-BR" sz="2800" i="1" dirty="0" smtClean="0">
                            <a:latin typeface="Cambria Math" panose="02040503050406030204" pitchFamily="18" charset="0"/>
                            <a:ea typeface="MS Mincho" charset="0"/>
                            <a:cs typeface="Cambria Math" panose="02040503050406030204" pitchFamily="18" charset="0"/>
                          </a:rPr>
                          <m:t>1</m:t>
                        </m:r>
                      </m:sub>
                    </m:sSub>
                    <m:r>
                      <a:rPr lang="en-US" altLang="pt-BR" sz="2800" i="1" dirty="0" smtClean="0">
                        <a:latin typeface="Cambria Math" panose="02040503050406030204" pitchFamily="18" charset="0"/>
                        <a:ea typeface="MS Mincho" charset="0"/>
                        <a:cs typeface="Cambria Math" panose="02040503050406030204" pitchFamily="18" charset="0"/>
                      </a:rPr>
                      <m:t>//</m:t>
                    </m:r>
                    <m:sSub>
                      <m:sSubPr>
                        <m:ctrlPr>
                          <a:rPr lang="en-US" altLang="pt-BR" sz="2800" i="1" dirty="0" smtClean="0">
                            <a:latin typeface="Cambria Math" panose="02040503050406030204" pitchFamily="18" charset="0"/>
                            <a:ea typeface="MS Mincho" charset="0"/>
                            <a:cs typeface="Cambria Math" panose="02040503050406030204" pitchFamily="18" charset="0"/>
                          </a:rPr>
                        </m:ctrlPr>
                      </m:sSubPr>
                      <m:e>
                        <m:r>
                          <a:rPr lang="en-US" altLang="pt-BR" sz="2800" i="1" dirty="0" smtClean="0">
                            <a:latin typeface="Cambria Math" panose="02040503050406030204" pitchFamily="18" charset="0"/>
                            <a:ea typeface="MS Mincho" charset="0"/>
                            <a:cs typeface="Cambria Math" panose="02040503050406030204" pitchFamily="18" charset="0"/>
                          </a:rPr>
                          <m:t>𝑅</m:t>
                        </m:r>
                      </m:e>
                      <m:sub>
                        <m:r>
                          <a:rPr lang="en-US" altLang="pt-BR" sz="2800" i="1" dirty="0" smtClean="0">
                            <a:latin typeface="Cambria Math" panose="02040503050406030204" pitchFamily="18" charset="0"/>
                            <a:ea typeface="MS Mincho" charset="0"/>
                            <a:cs typeface="Cambria Math" panose="02040503050406030204" pitchFamily="18" charset="0"/>
                          </a:rPr>
                          <m:t>𝐵</m:t>
                        </m:r>
                        <m:r>
                          <a:rPr lang="en-US" altLang="pt-BR" sz="2800" i="1" dirty="0" smtClean="0">
                            <a:latin typeface="Cambria Math" panose="02040503050406030204" pitchFamily="18" charset="0"/>
                            <a:ea typeface="MS Mincho" charset="0"/>
                            <a:cs typeface="Cambria Math" panose="02040503050406030204" pitchFamily="18" charset="0"/>
                          </a:rPr>
                          <m:t>2</m:t>
                        </m:r>
                      </m:sub>
                    </m:sSub>
                  </m:oMath>
                </a14:m>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Choice>
        <mc:Fallback>
          <p:sp>
            <p:nvSpPr>
              <p:cNvPr id="115" name="Caixa de Texto 23"/>
              <p:cNvSpPr txBox="1">
                <a:spLocks noRot="1" noChangeAspect="1" noMove="1" noResize="1" noEditPoints="1" noAdjustHandles="1" noChangeArrowheads="1" noChangeShapeType="1" noTextEdit="1"/>
              </p:cNvSpPr>
              <p:nvPr/>
            </p:nvSpPr>
            <p:spPr>
              <a:xfrm>
                <a:off x="730250" y="2614295"/>
                <a:ext cx="2713355" cy="52197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32" name="Conector Reto 31"/>
          <p:cNvCxnSpPr/>
          <p:nvPr/>
        </p:nvCxnSpPr>
        <p:spPr>
          <a:xfrm>
            <a:off x="1504919" y="45456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2955739" y="3372011"/>
            <a:ext cx="600075" cy="521970"/>
          </a:xfrm>
          <a:prstGeom prst="rect">
            <a:avLst/>
          </a:prstGeom>
          <a:noFill/>
        </p:spPr>
        <p:txBody>
          <a:bodyPr wrap="non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B</a:t>
            </a:r>
            <a:endParaRPr lang="pt-BR" sz="2800" i="1" baseline="-25000" dirty="0" smtClean="0">
              <a:latin typeface="Century Schoolbook" panose="02040604050505020304" pitchFamily="18" charset="0"/>
              <a:ea typeface="Cambria Math" panose="02040503050406030204" pitchFamily="18" charset="0"/>
            </a:endParaRPr>
          </a:p>
        </p:txBody>
      </p:sp>
      <p:sp>
        <p:nvSpPr>
          <p:cNvPr id="34" name="CaixaDeTexto 45"/>
          <p:cNvSpPr txBox="1"/>
          <p:nvPr/>
        </p:nvSpPr>
        <p:spPr>
          <a:xfrm>
            <a:off x="1096010" y="5534660"/>
            <a:ext cx="5223510" cy="953135"/>
          </a:xfrm>
          <a:prstGeom prst="rect">
            <a:avLst/>
          </a:prstGeom>
          <a:noFill/>
        </p:spPr>
        <p:txBody>
          <a:bodyPr wrap="square" rtlCol="0">
            <a:spAutoFit/>
          </a:bodyPr>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para calculos da polarização </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 name="Caixa de Texto 1"/>
              <p:cNvSpPr txBox="1"/>
              <p:nvPr/>
            </p:nvSpPr>
            <p:spPr>
              <a:xfrm>
                <a:off x="5985510" y="1605915"/>
                <a:ext cx="5864860" cy="583565"/>
              </a:xfrm>
              <a:prstGeom prst="rect">
                <a:avLst/>
              </a:prstGeom>
              <a:noFill/>
            </p:spPr>
            <p:txBody>
              <a:bodyPr wrap="square" rtlCol="0" anchor="t">
                <a:spAutoFit/>
              </a:bodyPr>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 name="Caixa de Texto 1"/>
              <p:cNvSpPr txBox="1">
                <a:spLocks noRot="1" noChangeAspect="1" noMove="1" noResize="1" noEditPoints="1" noAdjustHandles="1" noChangeArrowheads="1" noChangeShapeType="1" noTextEdit="1"/>
              </p:cNvSpPr>
              <p:nvPr/>
            </p:nvSpPr>
            <p:spPr>
              <a:xfrm>
                <a:off x="5985510" y="1605915"/>
                <a:ext cx="586486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5914390" y="2571750"/>
                <a:ext cx="5021580" cy="583565"/>
              </a:xfrm>
              <a:prstGeom prst="rect">
                <a:avLst/>
              </a:prstGeom>
              <a:noFill/>
            </p:spPr>
            <p:txBody>
              <a:bodyPr wrap="square" rtlCol="0" anchor="t">
                <a:spAutoFit/>
              </a:bodyPr>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𝑏𝑒</m:t>
                      </m:r>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914390" y="2571750"/>
                <a:ext cx="5021580" cy="583565"/>
              </a:xfrm>
              <a:prstGeom prst="rect">
                <a:avLst/>
              </a:prstGeom>
              <a:blipFill rotWithShape="1">
                <a:blip r:embed="rId6"/>
                <a:stretch>
                  <a:fillRect b="-5332"/>
                </a:stretch>
              </a:blipFill>
            </p:spPr>
            <p:txBody>
              <a:bodyPr/>
              <a:lstStyle/>
              <a:p>
                <a:r>
                  <a:rPr lang="pt-BR" altLang="en-US">
                    <a:noFill/>
                  </a:rPr>
                  <a:t> </a:t>
                </a:r>
              </a:p>
            </p:txBody>
          </p:sp>
        </mc:Fallback>
      </mc:AlternateContent>
    </p:spTree>
  </p:cSld>
  <p:clrMapOvr>
    <a:masterClrMapping/>
  </p:clrMapOvr>
</p:sld>
</file>

<file path=ppt/slides/slide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4" name="Conector Reto 74"/>
          <p:cNvCxnSpPr/>
          <p:nvPr/>
        </p:nvCxnSpPr>
        <p:spPr>
          <a:xfrm>
            <a:off x="4495800" y="32480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a:off x="3791585" y="375475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4485005" y="232600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 name="Grupo 16"/>
          <p:cNvGrpSpPr/>
          <p:nvPr/>
        </p:nvGrpSpPr>
        <p:grpSpPr>
          <a:xfrm>
            <a:off x="4302760" y="2696210"/>
            <a:ext cx="387350" cy="552450"/>
            <a:chOff x="7555792" y="2647951"/>
            <a:chExt cx="387626" cy="552342"/>
          </a:xfrm>
          <a:solidFill>
            <a:srgbClr val="00B0F0">
              <a:alpha val="97000"/>
            </a:srgbClr>
          </a:solidFill>
        </p:grpSpPr>
        <p:sp>
          <p:nvSpPr>
            <p:cNvPr id="18" name="Elipse 1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19"/>
          <p:cNvCxnSpPr/>
          <p:nvPr/>
        </p:nvCxnSpPr>
        <p:spPr>
          <a:xfrm rot="5400000" flipH="1">
            <a:off x="2293515" y="1643275"/>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3375025" y="2221230"/>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2" name="Caixa de Texto 23"/>
          <p:cNvSpPr txBox="1"/>
          <p:nvPr/>
        </p:nvSpPr>
        <p:spPr>
          <a:xfrm>
            <a:off x="4477385" y="240982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2953385" y="397573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2541905" y="179133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5" name="Conector Reto 24"/>
          <p:cNvCxnSpPr/>
          <p:nvPr/>
        </p:nvCxnSpPr>
        <p:spPr>
          <a:xfrm rot="16200000">
            <a:off x="4747260" y="205994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2947035" y="3782060"/>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2964815" y="232537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9" name="Forma livre 28"/>
          <p:cNvSpPr/>
          <p:nvPr/>
        </p:nvSpPr>
        <p:spPr>
          <a:xfrm flipH="1" flipV="1">
            <a:off x="3036570" y="2465070"/>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1" name="Caixa de Texto 30"/>
              <p:cNvSpPr txBox="1"/>
              <p:nvPr/>
            </p:nvSpPr>
            <p:spPr>
              <a:xfrm>
                <a:off x="4472305" y="3152140"/>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4472305" y="3152140"/>
                <a:ext cx="102108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2" name="Grupo 31"/>
          <p:cNvGrpSpPr/>
          <p:nvPr/>
        </p:nvGrpSpPr>
        <p:grpSpPr>
          <a:xfrm rot="5400000" flipH="1">
            <a:off x="2322195" y="2885440"/>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9" name="Caixa de Texto 38"/>
              <p:cNvSpPr txBox="1"/>
              <p:nvPr/>
            </p:nvSpPr>
            <p:spPr>
              <a:xfrm>
                <a:off x="3067050" y="2696210"/>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3067050" y="2696210"/>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40" name="Grupo 39"/>
          <p:cNvGrpSpPr/>
          <p:nvPr/>
        </p:nvGrpSpPr>
        <p:grpSpPr>
          <a:xfrm rot="5400000" flipH="1">
            <a:off x="5004603" y="2823722"/>
            <a:ext cx="1274445" cy="234950"/>
            <a:chOff x="4152748" y="3524056"/>
            <a:chExt cx="1274569" cy="255373"/>
          </a:xfrm>
        </p:grpSpPr>
        <p:cxnSp>
          <p:nvCxnSpPr>
            <p:cNvPr id="4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4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1" name="Conector Reto 50"/>
          <p:cNvCxnSpPr/>
          <p:nvPr/>
        </p:nvCxnSpPr>
        <p:spPr>
          <a:xfrm>
            <a:off x="3637640" y="45833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5482950" y="357051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3791585" y="417195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a:off x="5017135" y="231965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 de Texto 23"/>
          <p:cNvSpPr txBox="1"/>
          <p:nvPr/>
        </p:nvSpPr>
        <p:spPr>
          <a:xfrm>
            <a:off x="4509770" y="3754755"/>
            <a:ext cx="213550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80" name="Caixa de Texto 23"/>
          <p:cNvSpPr txBox="1"/>
          <p:nvPr/>
        </p:nvSpPr>
        <p:spPr>
          <a:xfrm>
            <a:off x="2120265" y="3340735"/>
            <a:ext cx="800100" cy="370840"/>
          </a:xfrm>
          <a:prstGeom prst="rect">
            <a:avLst/>
          </a:prstGeom>
          <a:noFill/>
        </p:spPr>
        <p:txBody>
          <a:bodyPr wrap="square" rtlCol="0">
            <a:spAutoFit/>
          </a:bodyPr>
          <a:lstStyle/>
          <a:p>
            <a:pPr algn="ctr"/>
            <a:r>
              <a:rPr lang="pt-BR" altLang="en-US" sz="2400" baseline="-25000" dirty="0">
                <a:latin typeface="Comic Sans MS" panose="030F0702030302020204" pitchFamily="66" charset="0"/>
                <a:cs typeface="Comic Sans MS" panose="030F0702030302020204" pitchFamily="66" charset="0"/>
              </a:rPr>
              <a:t>R1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2" name="CaixaDeTexto 47"/>
          <p:cNvSpPr txBox="1"/>
          <p:nvPr/>
        </p:nvSpPr>
        <p:spPr>
          <a:xfrm>
            <a:off x="4302760" y="1781810"/>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C</a:t>
            </a:r>
            <a:r>
              <a:rPr lang="pt-BR" sz="2800" i="1" dirty="0" smtClean="0">
                <a:latin typeface="Century Schoolbook" panose="02040604050505020304" pitchFamily="18" charset="0"/>
                <a:ea typeface="Cambria Math" panose="02040503050406030204" pitchFamily="18" charset="0"/>
              </a:rPr>
              <a:t> = 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6645275" y="3173095"/>
                <a:ext cx="483870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𝑣𝑏𝑒</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645275" y="3173095"/>
                <a:ext cx="4838700" cy="521970"/>
              </a:xfrm>
              <a:prstGeom prst="rect">
                <a:avLst/>
              </a:prstGeom>
              <a:blipFill rotWithShape="1">
                <a:blip r:embed="rId3"/>
                <a:stretch>
                  <a:fillRect b="-4136"/>
                </a:stretch>
              </a:blipFill>
            </p:spPr>
            <p:txBody>
              <a:bodyPr/>
              <a:lstStyle/>
              <a:p>
                <a:r>
                  <a:rPr lang="pt-BR" altLang="en-US">
                    <a:noFill/>
                  </a:rPr>
                  <a:t> </a:t>
                </a:r>
              </a:p>
            </p:txBody>
          </p:sp>
        </mc:Fallback>
      </mc:AlternateContent>
      <p:cxnSp>
        <p:nvCxnSpPr>
          <p:cNvPr id="85" name="Conector Reto 79"/>
          <p:cNvCxnSpPr/>
          <p:nvPr/>
        </p:nvCxnSpPr>
        <p:spPr>
          <a:xfrm rot="5400000" flipH="1" flipV="1">
            <a:off x="1783880" y="288731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1316990" y="275971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1708150" y="34677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1492250" y="342773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1081114" y="170378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 name="CaixaDeTexto 47"/>
          <p:cNvSpPr txBox="1"/>
          <p:nvPr/>
        </p:nvSpPr>
        <p:spPr>
          <a:xfrm>
            <a:off x="712470" y="25901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 name="Conector Reto 37"/>
          <p:cNvCxnSpPr/>
          <p:nvPr/>
        </p:nvCxnSpPr>
        <p:spPr>
          <a:xfrm>
            <a:off x="386080" y="31426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587375" y="31426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563880" y="23399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339725" y="24358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922655" y="18840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07" name="Conector Reto 78"/>
          <p:cNvCxnSpPr/>
          <p:nvPr/>
        </p:nvCxnSpPr>
        <p:spPr>
          <a:xfrm>
            <a:off x="2174880" y="347862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2147906" y="276047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2" name="Caixa de Texto 23"/>
          <p:cNvSpPr txBox="1"/>
          <p:nvPr/>
        </p:nvSpPr>
        <p:spPr>
          <a:xfrm>
            <a:off x="671195" y="3975735"/>
            <a:ext cx="182118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r>
              <a:rPr lang="pt-BR" altLang="en-US" sz="2000" dirty="0">
                <a:latin typeface="Comic Sans MS" panose="030F0702030302020204" pitchFamily="66" charset="0"/>
                <a:cs typeface="Comic Sans MS" panose="030F0702030302020204" pitchFamily="66" charset="0"/>
                <a:sym typeface="+mn-ea"/>
              </a:rPr>
              <a:t>= R</a:t>
            </a:r>
            <a:r>
              <a:rPr lang="pt-BR" altLang="en-US" sz="2000" baseline="-25000" dirty="0">
                <a:latin typeface="Comic Sans MS" panose="030F0702030302020204" pitchFamily="66" charset="0"/>
                <a:cs typeface="Comic Sans MS" panose="030F0702030302020204" pitchFamily="66" charset="0"/>
                <a:sym typeface="+mn-ea"/>
              </a:rPr>
              <a:t>2</a:t>
            </a: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a:t>
            </a:r>
            <a:endParaRPr lang="pt-BR" altLang="en-US" sz="2000" baseline="-25000" dirty="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0" name="Caixa de Texto 29"/>
              <p:cNvSpPr txBox="1"/>
              <p:nvPr/>
            </p:nvSpPr>
            <p:spPr>
              <a:xfrm>
                <a:off x="6209030" y="1431925"/>
                <a:ext cx="5568950" cy="1101725"/>
              </a:xfrm>
              <a:prstGeom prst="rect">
                <a:avLst/>
              </a:prstGeom>
              <a:noFill/>
            </p:spPr>
            <p:txBody>
              <a:bodyPr wrap="square" rtlCol="0" anchor="t">
                <a:spAutoFit/>
              </a:bodyPr>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𝑏𝑒</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𝑖𝑛</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𝑖𝑛</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num>
                        <m:den>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𝑥</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𝑖𝑛</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den>
                      </m:f>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6209030" y="1431925"/>
                <a:ext cx="5568950" cy="1101725"/>
              </a:xfrm>
              <a:prstGeom prst="rect">
                <a:avLst/>
              </a:prstGeom>
              <a:blipFill rotWithShape="1">
                <a:blip r:embed="rId4"/>
                <a:stretch>
                  <a:fillRect b="-236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32"/>
              <p:cNvSpPr txBox="1"/>
              <p:nvPr/>
            </p:nvSpPr>
            <p:spPr>
              <a:xfrm>
                <a:off x="4200525" y="4890770"/>
                <a:ext cx="7212330" cy="1101725"/>
              </a:xfrm>
              <a:prstGeom prst="rect">
                <a:avLst/>
              </a:prstGeom>
              <a:noFill/>
            </p:spPr>
            <p:txBody>
              <a:bodyPr wrap="square" rtlCol="0" anchor="t">
                <a:spAutoFit/>
              </a:bodyPr>
              <a:p>
                <a:pPr marL="514350" indent="0" fontAlgn="auto">
                  <a:spcBef>
                    <a:spcPts val="600"/>
                  </a:spcBef>
                  <a:spcAft>
                    <a:spcPts val="1200"/>
                  </a:spcAft>
                  <a:buFont typeface="+mj-lt"/>
                  <a:buNone/>
                </a:pPr>
                <a14:m>
                  <m:oMathPara xmlns:m="http://schemas.openxmlformats.org/officeDocument/2006/math">
                    <m:oMathParaPr>
                      <m:jc m:val="left"/>
                    </m:oMathParaPr>
                    <m:oMath xmlns:m="http://schemas.openxmlformats.org/officeDocument/2006/math">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𝑖𝑛</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𝑖𝑛</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num>
                        <m:den>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𝑥</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𝑖𝑛</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r>
                            <a:rPr lang="en-US" altLang="pt-BR" sz="32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den>
                      </m:f>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4200525" y="4890770"/>
                <a:ext cx="7212330" cy="1101725"/>
              </a:xfrm>
              <a:prstGeom prst="rect">
                <a:avLst/>
              </a:prstGeom>
              <a:blipFill rotWithShape="1">
                <a:blip r:embed="rId5"/>
                <a:stretch>
                  <a:fillRect b="-2363"/>
                </a:stretch>
              </a:blipFill>
            </p:spPr>
            <p:txBody>
              <a:bodyPr/>
              <a:lstStyle/>
              <a:p>
                <a:r>
                  <a:rPr lang="pt-BR" altLang="en-US">
                    <a:noFill/>
                  </a:rPr>
                  <a:t> </a:t>
                </a:r>
              </a:p>
            </p:txBody>
          </p:sp>
        </mc:Fallback>
      </mc:AlternateContent>
      <p:sp>
        <p:nvSpPr>
          <p:cNvPr id="35" name="CaixaDeTexto 14"/>
          <p:cNvSpPr txBox="1"/>
          <p:nvPr/>
        </p:nvSpPr>
        <p:spPr>
          <a:xfrm>
            <a:off x="485140" y="31813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 médias frequências: modelo de pequenos sinais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3. baixas frequências: modelo de pequenos sinais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30820" y="3219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20141" y="22971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37007" y="266732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632284" y="186525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7878124" y="174320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50713" y="373762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6884446" y="1306986"/>
            <a:ext cx="0" cy="194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55335" y="310578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55335" y="310578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07036" y="270098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11499" y="301414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50735" y="270383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50735" y="270383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6" name="Grupo 55"/>
          <p:cNvGrpSpPr/>
          <p:nvPr/>
        </p:nvGrpSpPr>
        <p:grpSpPr>
          <a:xfrm>
            <a:off x="5040630" y="2297430"/>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218305" y="264033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284385" y="285747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817495" y="272986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08655" y="34378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18740" y="227330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06370" y="226885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969895" y="2275840"/>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2992755" y="339788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093939" y="164346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25295" y="252984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398905" y="308229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00200" y="30822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576705" y="227965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352550" y="237553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935480" y="18237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645410" y="159448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675385" y="344877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48411" y="273062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45535" y="345186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14710" y="433070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41670" y="51657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41465" y="445897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41465" y="454279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39790" y="411988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10705" y="412051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20205" y="51333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10705" y="454279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39790" y="448818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9518650" y="17926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9740265" y="2265045"/>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9714865" y="40722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11975" y="454279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7921262" y="2016393"/>
            <a:ext cx="1930552" cy="523607"/>
            <a:chOff x="13188" y="4525"/>
            <a:chExt cx="2714" cy="716"/>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188" y="4878"/>
              <a:ext cx="13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033000" y="308229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877175" y="227647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13675" y="40925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03870" y="315214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53" name="CaixaDeTexto 47"/>
          <p:cNvSpPr txBox="1"/>
          <p:nvPr/>
        </p:nvSpPr>
        <p:spPr>
          <a:xfrm>
            <a:off x="8583295" y="155511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 name="Retângulo 77"/>
          <p:cNvSpPr/>
          <p:nvPr/>
        </p:nvSpPr>
        <p:spPr>
          <a:xfrm rot="5400000" flipH="1">
            <a:off x="6949711" y="284973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 name="Retângulo 77"/>
          <p:cNvSpPr/>
          <p:nvPr/>
        </p:nvSpPr>
        <p:spPr>
          <a:xfrm rot="5400000" flipH="1">
            <a:off x="4823161" y="273062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4" name="Caixa de Texto 23"/>
          <p:cNvSpPr txBox="1"/>
          <p:nvPr/>
        </p:nvSpPr>
        <p:spPr>
          <a:xfrm>
            <a:off x="3866194" y="173622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6" name="CaixaDeTexto 14"/>
          <p:cNvSpPr txBox="1"/>
          <p:nvPr/>
        </p:nvSpPr>
        <p:spPr>
          <a:xfrm>
            <a:off x="492760" y="5177790"/>
            <a:ext cx="11285855" cy="953135"/>
          </a:xfrm>
          <a:prstGeom prst="rect">
            <a:avLst/>
          </a:prstGeom>
          <a:noFill/>
        </p:spPr>
        <p:txBody>
          <a:bodyPr wrap="square" rtlCol="0">
            <a:spAutoFit/>
          </a:bodyPr>
          <a:p>
            <a:pPr lvl="0" indent="0" algn="l">
              <a:buFont typeface="Wingdings" panose="05000000000000000000" charset="0"/>
              <a:buNone/>
            </a:pPr>
            <a:r>
              <a:rPr lang="pt-BR" sz="2800" b="1" dirty="0" smtClean="0">
                <a:solidFill>
                  <a:schemeClr val="tx1"/>
                </a:solidFill>
                <a:latin typeface="Comic Sans MS" panose="030F0702030302020204" pitchFamily="66" charset="0"/>
                <a:cs typeface="Comic Sans MS" panose="030F0702030302020204" pitchFamily="66" charset="0"/>
                <a:sym typeface="+mn-ea"/>
              </a:rPr>
              <a:t>A solução deste circuito é trabalhosa, principalmente devido ao resistor r</a:t>
            </a:r>
            <a:r>
              <a:rPr lang="pt-BR" sz="2800" b="1" baseline="-25000" dirty="0" smtClean="0">
                <a:solidFill>
                  <a:schemeClr val="tx1"/>
                </a:solidFill>
                <a:latin typeface="Symbol" panose="05050102010706020507" charset="0"/>
                <a:cs typeface="Symbol" panose="05050102010706020507" charset="0"/>
                <a:sym typeface="+mn-ea"/>
              </a:rPr>
              <a:t>p</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 </a:t>
            </a:r>
            <a:endParaRPr lang="pt-BR"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 name="Caixa de Texto 23"/>
          <p:cNvSpPr txBox="1"/>
          <p:nvPr/>
        </p:nvSpPr>
        <p:spPr>
          <a:xfrm>
            <a:off x="1398905" y="3490595"/>
            <a:ext cx="182118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r>
              <a:rPr lang="pt-BR" altLang="en-US" sz="2000" dirty="0">
                <a:latin typeface="Comic Sans MS" panose="030F0702030302020204" pitchFamily="66" charset="0"/>
                <a:cs typeface="Comic Sans MS" panose="030F0702030302020204" pitchFamily="66" charset="0"/>
                <a:sym typeface="+mn-ea"/>
              </a:rPr>
              <a:t>= R</a:t>
            </a:r>
            <a:r>
              <a:rPr lang="pt-BR" altLang="en-US" sz="2000" baseline="-25000" dirty="0">
                <a:latin typeface="Comic Sans MS" panose="030F0702030302020204" pitchFamily="66" charset="0"/>
                <a:cs typeface="Comic Sans MS" panose="030F0702030302020204" pitchFamily="66" charset="0"/>
                <a:sym typeface="+mn-ea"/>
              </a:rPr>
              <a:t>2</a:t>
            </a: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a:t>
            </a:r>
            <a:endParaRPr lang="pt-BR" altLang="en-US" sz="2000" baseline="-25000" dirty="0">
              <a:latin typeface="Comic Sans MS" panose="030F0702030302020204" pitchFamily="66" charset="0"/>
              <a:cs typeface="Comic Sans MS" panose="030F0702030302020204" pitchFamily="66" charset="0"/>
              <a:sym typeface="+mn-ea"/>
            </a:endParaRPr>
          </a:p>
        </p:txBody>
      </p:sp>
      <p:sp>
        <p:nvSpPr>
          <p:cNvPr id="18" name="Forma livre 17"/>
          <p:cNvSpPr/>
          <p:nvPr/>
        </p:nvSpPr>
        <p:spPr>
          <a:xfrm>
            <a:off x="5169535" y="246443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145405" y="2265045"/>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145405" y="2265045"/>
                <a:ext cx="662305"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2765" y="747395"/>
                <a:ext cx="11125835" cy="494982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sym typeface="+mn-ea"/>
                  </a:rPr>
                  <a:t>Resposta em frequência: Circuito Emissor Comum</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Vamos aplicar a aproximação vista para baixas frequencias. Havendo um polo dominante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&gt;&gt;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𝑖</m:t>
                        </m:r>
                      </m:sub>
                    </m:sSub>
                  </m:oMath>
                </a14:m>
                <a:r>
                  <a:rPr lang="pt-BR" altLang="en-US" sz="2400" b="1">
                    <a:latin typeface="Comic Sans MS" panose="030F0702030302020204" pitchFamily="66" charset="0"/>
                    <a:cs typeface="Comic Sans MS" panose="030F0702030302020204" pitchFamily="66" charset="0"/>
                    <a:sym typeface="+mn-ea"/>
                  </a:rPr>
                  <a:t>, então</a:t>
                </a:r>
                <a:endParaRPr lang="pt-BR" altLang="en-US" sz="2400" b="1">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sz="2400" i="1">
                                  <a:latin typeface="Cambria Math" panose="02040503050406030204" pitchFamily="18" charset="0"/>
                                  <a:cs typeface="Cambria Math" panose="02040503050406030204" pitchFamily="18" charset="0"/>
                                </a:rPr>
                              </m:ctrlPr>
                            </m:fPr>
                            <m:num>
                              <m:r>
                                <a:rPr lang="en-US" sz="2400" i="1">
                                  <a:latin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den>
                          </m:f>
                        </m:e>
                      </m:nary>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a:latin typeface="Comic Sans MS" panose="030F0702030302020204" pitchFamily="66" charset="0"/>
                    <a:cs typeface="Comic Sans MS" panose="030F0702030302020204" pitchFamily="66" charset="0"/>
                    <a:sym typeface="+mn-ea"/>
                  </a:rPr>
                  <a:t>onde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 ...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𝑛</m:t>
                        </m:r>
                      </m:sub>
                    </m:sSub>
                  </m:oMath>
                </a14:m>
                <a:r>
                  <a:rPr lang="pt-BR" altLang="en-US" sz="2400" b="1" dirty="0" smtClean="0">
                    <a:latin typeface="Comic Sans MS" panose="030F0702030302020204" pitchFamily="66" charset="0"/>
                    <a:ea typeface="MS Mincho" charset="0"/>
                    <a:cs typeface="Comic Sans MS" panose="030F0702030302020204" pitchFamily="66" charset="0"/>
                    <a:sym typeface="+mn-ea"/>
                  </a:rPr>
                  <a:t> são os polos do denominador,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a:t>
                </a:r>
                <a:r>
                  <a:rPr lang="pt-BR" altLang="en-US" sz="2400" b="1" dirty="0" smtClean="0">
                    <a:latin typeface="Comic Sans MS" panose="030F0702030302020204" pitchFamily="66" charset="0"/>
                    <a:ea typeface="MS Mincho" charset="0"/>
                    <a:cs typeface="Comic Sans MS" panose="030F0702030302020204" pitchFamily="66" charset="0"/>
                    <a:sym typeface="+mn-ea"/>
                  </a:rPr>
                  <a:t>s são os capacitores do circuito e R</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 </a:t>
                </a:r>
                <a:r>
                  <a:rPr lang="pt-BR" altLang="en-US" sz="2400" b="1" dirty="0" smtClean="0">
                    <a:latin typeface="Comic Sans MS" panose="030F0702030302020204" pitchFamily="66" charset="0"/>
                    <a:ea typeface="MS Mincho" charset="0"/>
                    <a:cs typeface="Comic Sans MS" panose="030F0702030302020204" pitchFamily="66" charset="0"/>
                    <a:sym typeface="+mn-ea"/>
                  </a:rPr>
                  <a:t>é a resistência vista por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 </a:t>
                </a:r>
                <a:r>
                  <a:rPr lang="pt-BR" altLang="en-US" sz="2400" b="1" dirty="0" smtClean="0">
                    <a:latin typeface="Comic Sans MS" panose="030F0702030302020204" pitchFamily="66" charset="0"/>
                    <a:ea typeface="MS Mincho" charset="0"/>
                    <a:cs typeface="Comic Sans MS" panose="030F0702030302020204" pitchFamily="66" charset="0"/>
                    <a:sym typeface="+mn-ea"/>
                  </a:rPr>
                  <a:t>(resistencia vista pelos terminais) considerando</a:t>
                </a:r>
                <a:r>
                  <a:rPr lang="pt-BR" altLang="en-US" sz="2400" b="1" dirty="0" smtClean="0">
                    <a:solidFill>
                      <a:srgbClr val="C00000"/>
                    </a:solidFill>
                    <a:latin typeface="Comic Sans MS" panose="030F0702030302020204" pitchFamily="66" charset="0"/>
                    <a:ea typeface="MS Mincho" charset="0"/>
                    <a:cs typeface="Comic Sans MS" panose="030F0702030302020204" pitchFamily="66" charset="0"/>
                    <a:sym typeface="+mn-ea"/>
                  </a:rPr>
                  <a:t> os outros capacitores em curto</a:t>
                </a:r>
                <a:r>
                  <a:rPr lang="pt-BR" altLang="en-US" sz="2400" b="1" dirty="0" smtClean="0">
                    <a:latin typeface="Comic Sans MS" panose="030F0702030302020204" pitchFamily="66" charset="0"/>
                    <a:ea typeface="MS Mincho" charset="0"/>
                    <a:cs typeface="Comic Sans MS" panose="030F0702030302020204" pitchFamily="66" charset="0"/>
                    <a:sym typeface="+mn-ea"/>
                  </a:rPr>
                  <a:t> e fontes independentes desativadas.</a:t>
                </a:r>
                <a:endParaRPr lang="pt-BR" altLang="en-US" sz="2400" b="1" dirty="0" smtClean="0">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Devemos então achar a resistencia vista pelos tres capacitores do circuito, C</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C1</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 C</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C2</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 e C</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endPar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2765" y="747395"/>
                <a:ext cx="11125835" cy="49498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96240" y="501650"/>
            <a:ext cx="11125835" cy="11068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marL="457200" lvl="0" indent="-457200" algn="l" defTabSz="914400" fontAlgn="auto">
              <a:spcBef>
                <a:spcPts val="600"/>
              </a:spcBef>
              <a:spcAft>
                <a:spcPts val="600"/>
              </a:spcAft>
              <a:buFont typeface="+mj-lt"/>
              <a:buAutoNum type="alphaLcPeriod"/>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C1</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sp>
        <p:nvSpPr>
          <p:cNvPr id="65" name="CaixaDeTexto 14"/>
          <p:cNvSpPr txBox="1"/>
          <p:nvPr/>
        </p:nvSpPr>
        <p:spPr>
          <a:xfrm>
            <a:off x="3062605" y="5442585"/>
            <a:ext cx="8040370"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C1</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será Rx+(R</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in</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//r</a:t>
            </a:r>
            <a:r>
              <a:rPr lang="pt-BR" altLang="en-US" sz="2800" b="1" baseline="-25000" dirty="0" smtClean="0">
                <a:solidFill>
                  <a:srgbClr val="C00000"/>
                </a:solidFill>
                <a:latin typeface="Symbol" panose="05050102010706020507" charset="0"/>
                <a:ea typeface="MS Mincho" charset="0"/>
                <a:cs typeface="Symbol" panose="05050102010706020507" charset="0"/>
                <a:sym typeface="+mn-ea"/>
              </a:rPr>
              <a:t>p</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a:t>
            </a:r>
            <a:endPar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endParaRPr>
          </a:p>
        </p:txBody>
      </p:sp>
      <p:sp>
        <p:nvSpPr>
          <p:cNvPr id="177" name="Seta para a direita 55"/>
          <p:cNvSpPr/>
          <p:nvPr/>
        </p:nvSpPr>
        <p:spPr>
          <a:xfrm>
            <a:off x="6419215" y="265493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4" name="Conector Reto 74"/>
          <p:cNvCxnSpPr/>
          <p:nvPr/>
        </p:nvCxnSpPr>
        <p:spPr>
          <a:xfrm>
            <a:off x="4702095" y="32158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4690781" y="22933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4492407" y="266351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rot="5400000" flipH="1">
            <a:off x="3403559" y="186144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5521988" y="373381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7" name="Caixa de Texto 26"/>
              <p:cNvSpPr txBox="1"/>
              <p:nvPr/>
            </p:nvSpPr>
            <p:spPr>
              <a:xfrm>
                <a:off x="4626610" y="310197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4626610" y="310197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1" name="Conector Reto 20"/>
          <p:cNvCxnSpPr/>
          <p:nvPr/>
        </p:nvCxnSpPr>
        <p:spPr>
          <a:xfrm rot="16200000">
            <a:off x="4878311" y="269717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3811905" y="2293620"/>
            <a:ext cx="0" cy="1488440"/>
            <a:chOff x="3414" y="6151"/>
            <a:chExt cx="0" cy="2344"/>
          </a:xfrm>
        </p:grpSpPr>
        <p:cxnSp>
          <p:nvCxnSpPr>
            <p:cNvPr id="24" name="Conector Reto 2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Caixa de Texto 23"/>
          <p:cNvSpPr txBox="1"/>
          <p:nvPr/>
        </p:nvSpPr>
        <p:spPr>
          <a:xfrm>
            <a:off x="2989580" y="263652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29" name="Grupo 75"/>
          <p:cNvGrpSpPr/>
          <p:nvPr/>
        </p:nvGrpSpPr>
        <p:grpSpPr>
          <a:xfrm rot="5400000" flipH="1">
            <a:off x="2150745" y="2726055"/>
            <a:ext cx="1162685" cy="254000"/>
            <a:chOff x="4631625" y="3700853"/>
            <a:chExt cx="1274569" cy="255373"/>
          </a:xfrm>
        </p:grpSpPr>
        <p:cxnSp>
          <p:nvCxnSpPr>
            <p:cNvPr id="30"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2541905" y="34340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1951990" y="226949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039620" y="226504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2303145" y="2272030"/>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oup 94"/>
          <p:cNvGrpSpPr/>
          <p:nvPr/>
        </p:nvGrpSpPr>
        <p:grpSpPr>
          <a:xfrm rot="16200000">
            <a:off x="1427189" y="1639653"/>
            <a:ext cx="260985" cy="1295677"/>
            <a:chOff x="15542" y="6157"/>
            <a:chExt cx="357" cy="1822"/>
          </a:xfrm>
        </p:grpSpPr>
        <p:cxnSp>
          <p:nvCxnSpPr>
            <p:cNvPr id="39"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058545" y="252603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4" name="Conector Reto 37"/>
          <p:cNvCxnSpPr/>
          <p:nvPr/>
        </p:nvCxnSpPr>
        <p:spPr>
          <a:xfrm>
            <a:off x="732155" y="30784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933450" y="3078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114"/>
          <p:cNvCxnSpPr/>
          <p:nvPr/>
        </p:nvCxnSpPr>
        <p:spPr>
          <a:xfrm flipH="1" flipV="1">
            <a:off x="909955" y="22758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685800" y="237172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268730" y="181991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1978660" y="159067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23" name="Grupo 67"/>
          <p:cNvGrpSpPr/>
          <p:nvPr/>
        </p:nvGrpSpPr>
        <p:grpSpPr>
          <a:xfrm rot="5400000" flipH="1">
            <a:off x="3985985" y="432689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4512945" y="51619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5412740" y="445516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5412740" y="453898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4711065" y="411607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5681980" y="4116705"/>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5491480" y="51295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5681980" y="453898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4711065" y="448437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54" name="CaixaDeTexto 47"/>
          <p:cNvSpPr txBox="1"/>
          <p:nvPr/>
        </p:nvSpPr>
        <p:spPr>
          <a:xfrm>
            <a:off x="5683250" y="45389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0" name="Retângulo 77"/>
          <p:cNvSpPr/>
          <p:nvPr/>
        </p:nvSpPr>
        <p:spPr>
          <a:xfrm rot="5400000" flipH="1">
            <a:off x="3594436" y="272681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1" name="Caixa de Texto 23"/>
          <p:cNvSpPr txBox="1"/>
          <p:nvPr/>
        </p:nvSpPr>
        <p:spPr>
          <a:xfrm>
            <a:off x="3106099" y="167208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1828800" y="2788920"/>
            <a:ext cx="11499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78" name="Conector Reto 77"/>
          <p:cNvCxnSpPr/>
          <p:nvPr/>
        </p:nvCxnSpPr>
        <p:spPr>
          <a:xfrm rot="5400000" flipH="1">
            <a:off x="10979744" y="2281175"/>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83" name="Grupo 82"/>
          <p:cNvGrpSpPr/>
          <p:nvPr/>
        </p:nvGrpSpPr>
        <p:grpSpPr>
          <a:xfrm>
            <a:off x="11388090" y="2713355"/>
            <a:ext cx="0" cy="1488440"/>
            <a:chOff x="3414" y="6151"/>
            <a:chExt cx="0" cy="2344"/>
          </a:xfrm>
        </p:grpSpPr>
        <p:cxnSp>
          <p:nvCxnSpPr>
            <p:cNvPr id="84" name="Conector Reto 8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0" name="Caixa de Texto 23"/>
          <p:cNvSpPr txBox="1"/>
          <p:nvPr/>
        </p:nvSpPr>
        <p:spPr>
          <a:xfrm>
            <a:off x="10565765" y="30562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111" name="Grupo 75"/>
          <p:cNvGrpSpPr/>
          <p:nvPr/>
        </p:nvGrpSpPr>
        <p:grpSpPr>
          <a:xfrm rot="5400000" flipH="1">
            <a:off x="9726930" y="3145790"/>
            <a:ext cx="1162685" cy="254000"/>
            <a:chOff x="4631625" y="3700853"/>
            <a:chExt cx="1274569" cy="255373"/>
          </a:xfrm>
        </p:grpSpPr>
        <p:cxnSp>
          <p:nvCxnSpPr>
            <p:cNvPr id="112"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4" name="Conector Reto 78"/>
          <p:cNvCxnSpPr/>
          <p:nvPr/>
        </p:nvCxnSpPr>
        <p:spPr>
          <a:xfrm>
            <a:off x="10118090" y="38538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86"/>
          <p:cNvCxnSpPr/>
          <p:nvPr/>
        </p:nvCxnSpPr>
        <p:spPr>
          <a:xfrm rot="16200000" flipV="1">
            <a:off x="9528175" y="26892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6" name="Conector Reto 87"/>
          <p:cNvCxnSpPr/>
          <p:nvPr/>
        </p:nvCxnSpPr>
        <p:spPr>
          <a:xfrm rot="16200000" flipV="1">
            <a:off x="9615805" y="26847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a:off x="9879330" y="2691765"/>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8" name="Group 94"/>
          <p:cNvGrpSpPr/>
          <p:nvPr/>
        </p:nvGrpSpPr>
        <p:grpSpPr>
          <a:xfrm rot="16200000">
            <a:off x="9003374" y="2059388"/>
            <a:ext cx="260985" cy="1295677"/>
            <a:chOff x="15542" y="6157"/>
            <a:chExt cx="357" cy="1822"/>
          </a:xfrm>
        </p:grpSpPr>
        <p:cxnSp>
          <p:nvCxnSpPr>
            <p:cNvPr id="119"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2" name="Conector Reto 37"/>
          <p:cNvCxnSpPr/>
          <p:nvPr/>
        </p:nvCxnSpPr>
        <p:spPr>
          <a:xfrm>
            <a:off x="8308340" y="34982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74"/>
          <p:cNvCxnSpPr/>
          <p:nvPr/>
        </p:nvCxnSpPr>
        <p:spPr>
          <a:xfrm>
            <a:off x="8509635" y="349821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139" name="Caixa de Texto 23"/>
          <p:cNvSpPr txBox="1"/>
          <p:nvPr/>
        </p:nvSpPr>
        <p:spPr>
          <a:xfrm>
            <a:off x="8816340" y="217805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endParaRPr lang="pt-BR" altLang="en-US" sz="2000" dirty="0">
              <a:latin typeface="Symbol" panose="05050102010706020507" charset="0"/>
              <a:cs typeface="Symbol" panose="05050102010706020507" charset="0"/>
            </a:endParaRPr>
          </a:p>
        </p:txBody>
      </p:sp>
      <p:sp>
        <p:nvSpPr>
          <p:cNvPr id="140" name="Retângulo 77"/>
          <p:cNvSpPr/>
          <p:nvPr/>
        </p:nvSpPr>
        <p:spPr>
          <a:xfrm rot="5400000" flipH="1">
            <a:off x="11170621" y="314655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41" name="Caixa de Texto 23"/>
          <p:cNvSpPr txBox="1"/>
          <p:nvPr/>
        </p:nvSpPr>
        <p:spPr>
          <a:xfrm>
            <a:off x="10682284" y="209182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42" name="Caixa de Texto 23"/>
          <p:cNvSpPr txBox="1"/>
          <p:nvPr/>
        </p:nvSpPr>
        <p:spPr>
          <a:xfrm>
            <a:off x="9404985" y="3208655"/>
            <a:ext cx="11499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43" name="Conector Reto 90"/>
          <p:cNvCxnSpPr/>
          <p:nvPr/>
        </p:nvCxnSpPr>
        <p:spPr>
          <a:xfrm>
            <a:off x="11197590" y="41922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14"/>
          <p:cNvCxnSpPr/>
          <p:nvPr/>
        </p:nvCxnSpPr>
        <p:spPr>
          <a:xfrm flipH="1" flipV="1">
            <a:off x="8486140" y="26955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9488805" y="200215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5" name="Forma livre 144"/>
          <p:cNvSpPr/>
          <p:nvPr/>
        </p:nvSpPr>
        <p:spPr>
          <a:xfrm>
            <a:off x="3938905" y="244348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46" name="Caixa de Texto 145"/>
              <p:cNvSpPr txBox="1"/>
              <p:nvPr/>
            </p:nvSpPr>
            <p:spPr>
              <a:xfrm>
                <a:off x="3914775" y="224409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46" name="Caixa de Texto 145"/>
              <p:cNvSpPr txBox="1">
                <a:spLocks noRot="1" noChangeAspect="1" noMove="1" noResize="1" noEditPoints="1" noAdjustHandles="1" noChangeArrowheads="1" noChangeShapeType="1" noTextEdit="1"/>
              </p:cNvSpPr>
              <p:nvPr/>
            </p:nvSpPr>
            <p:spPr>
              <a:xfrm>
                <a:off x="3914775" y="2244090"/>
                <a:ext cx="662305" cy="46037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20370"/>
            <a:ext cx="11125835" cy="11068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b.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C2</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4" name="Conector Reto 74"/>
          <p:cNvCxnSpPr/>
          <p:nvPr/>
        </p:nvCxnSpPr>
        <p:spPr>
          <a:xfrm>
            <a:off x="5531405" y="37752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520726" y="28527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5337592" y="3222948"/>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rot="5400000" flipH="1">
            <a:off x="4232869" y="2420875"/>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6351298" y="429324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7" name="Caixa de Texto 26"/>
              <p:cNvSpPr txBox="1"/>
              <p:nvPr/>
            </p:nvSpPr>
            <p:spPr>
              <a:xfrm>
                <a:off x="5455920" y="3661410"/>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455920" y="3661410"/>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1" name="Conector Reto 20"/>
          <p:cNvCxnSpPr/>
          <p:nvPr/>
        </p:nvCxnSpPr>
        <p:spPr>
          <a:xfrm rot="16200000">
            <a:off x="5707621" y="3256606"/>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4641215" y="2853055"/>
            <a:ext cx="0" cy="1488440"/>
            <a:chOff x="3414" y="6151"/>
            <a:chExt cx="0" cy="2344"/>
          </a:xfrm>
        </p:grpSpPr>
        <p:cxnSp>
          <p:nvCxnSpPr>
            <p:cNvPr id="24" name="Conector Reto 2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Caixa de Texto 23"/>
          <p:cNvSpPr txBox="1"/>
          <p:nvPr/>
        </p:nvSpPr>
        <p:spPr>
          <a:xfrm>
            <a:off x="3818890" y="31959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29" name="Grupo 75"/>
          <p:cNvGrpSpPr/>
          <p:nvPr/>
        </p:nvGrpSpPr>
        <p:grpSpPr>
          <a:xfrm rot="5400000" flipH="1">
            <a:off x="2980055" y="3285490"/>
            <a:ext cx="1162685" cy="254000"/>
            <a:chOff x="4631625" y="3700853"/>
            <a:chExt cx="1274569" cy="255373"/>
          </a:xfrm>
        </p:grpSpPr>
        <p:cxnSp>
          <p:nvCxnSpPr>
            <p:cNvPr id="30"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371215" y="39935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781300" y="28289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868930" y="28244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2980055" y="2831465"/>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oup 94"/>
          <p:cNvGrpSpPr/>
          <p:nvPr/>
        </p:nvGrpSpPr>
        <p:grpSpPr>
          <a:xfrm rot="16200000">
            <a:off x="2256499" y="2199088"/>
            <a:ext cx="260985" cy="1295677"/>
            <a:chOff x="15542" y="6157"/>
            <a:chExt cx="357" cy="1822"/>
          </a:xfrm>
        </p:grpSpPr>
        <p:cxnSp>
          <p:nvCxnSpPr>
            <p:cNvPr id="39"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887855" y="30854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4" name="Conector Reto 37"/>
          <p:cNvCxnSpPr/>
          <p:nvPr/>
        </p:nvCxnSpPr>
        <p:spPr>
          <a:xfrm>
            <a:off x="1561465" y="36379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1762760" y="363791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515110" y="29311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098040" y="23793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807970" y="213995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23" name="Grupo 67"/>
          <p:cNvGrpSpPr/>
          <p:nvPr/>
        </p:nvGrpSpPr>
        <p:grpSpPr>
          <a:xfrm rot="5400000" flipH="1">
            <a:off x="4815295" y="4886331"/>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342255" y="57213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242050" y="501459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242050" y="509841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540375" y="467550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511290" y="467614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320790" y="56889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511290" y="509841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540375" y="504380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54" name="CaixaDeTexto 47"/>
          <p:cNvSpPr txBox="1"/>
          <p:nvPr/>
        </p:nvSpPr>
        <p:spPr>
          <a:xfrm>
            <a:off x="6512560" y="509841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0" name="Retângulo 77"/>
          <p:cNvSpPr/>
          <p:nvPr/>
        </p:nvSpPr>
        <p:spPr>
          <a:xfrm rot="5400000" flipH="1">
            <a:off x="4423746" y="328625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1" name="Caixa de Texto 23"/>
          <p:cNvSpPr txBox="1"/>
          <p:nvPr/>
        </p:nvSpPr>
        <p:spPr>
          <a:xfrm>
            <a:off x="3935409" y="223152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658110" y="3348355"/>
            <a:ext cx="11499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 name="Conector Reto 74"/>
          <p:cNvCxnSpPr/>
          <p:nvPr/>
        </p:nvCxnSpPr>
        <p:spPr>
          <a:xfrm>
            <a:off x="5531405" y="38032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6449031" y="1926551"/>
            <a:ext cx="0" cy="187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79"/>
          <p:cNvCxnSpPr/>
          <p:nvPr/>
        </p:nvCxnSpPr>
        <p:spPr>
          <a:xfrm rot="5400000" flipH="1" flipV="1">
            <a:off x="6012084" y="359771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2" name="Caixa de Texto 31"/>
              <p:cNvSpPr txBox="1"/>
              <p:nvPr/>
            </p:nvSpPr>
            <p:spPr>
              <a:xfrm>
                <a:off x="6751320" y="3287395"/>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6751320" y="3287395"/>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3" name="Group 148"/>
          <p:cNvGrpSpPr/>
          <p:nvPr/>
        </p:nvGrpSpPr>
        <p:grpSpPr>
          <a:xfrm rot="0">
            <a:off x="8660765" y="2846070"/>
            <a:ext cx="254000" cy="1824355"/>
            <a:chOff x="15541" y="5658"/>
            <a:chExt cx="357" cy="2494"/>
          </a:xfrm>
        </p:grpSpPr>
        <p:cxnSp>
          <p:nvCxnSpPr>
            <p:cNvPr id="3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6" name="Conector Reto 90"/>
          <p:cNvCxnSpPr/>
          <p:nvPr/>
        </p:nvCxnSpPr>
        <p:spPr>
          <a:xfrm>
            <a:off x="8587740" y="46532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oup 156"/>
          <p:cNvGrpSpPr/>
          <p:nvPr/>
        </p:nvGrpSpPr>
        <p:grpSpPr>
          <a:xfrm rot="0">
            <a:off x="7382942" y="2600593"/>
            <a:ext cx="1389228" cy="523607"/>
            <a:chOff x="13240" y="4525"/>
            <a:chExt cx="1953" cy="716"/>
          </a:xfrm>
        </p:grpSpPr>
        <p:cxnSp>
          <p:nvCxnSpPr>
            <p:cNvPr id="41" name="Conector Reto 44"/>
            <p:cNvCxnSpPr/>
            <p:nvPr/>
          </p:nvCxnSpPr>
          <p:spPr>
            <a:xfrm>
              <a:off x="14687" y="4883"/>
              <a:ext cx="5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 name="Conector Reto 92"/>
            <p:cNvCxnSpPr/>
            <p:nvPr/>
          </p:nvCxnSpPr>
          <p:spPr>
            <a:xfrm>
              <a:off x="13240" y="4878"/>
              <a:ext cx="12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CaixaDeTexto 47"/>
          <p:cNvSpPr txBox="1"/>
          <p:nvPr/>
        </p:nvSpPr>
        <p:spPr>
          <a:xfrm>
            <a:off x="8953500" y="366331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48" name="Group 162"/>
          <p:cNvGrpSpPr/>
          <p:nvPr/>
        </p:nvGrpSpPr>
        <p:grpSpPr>
          <a:xfrm rot="0">
            <a:off x="7477760" y="2860040"/>
            <a:ext cx="254000" cy="1824355"/>
            <a:chOff x="15541" y="5658"/>
            <a:chExt cx="357" cy="2494"/>
          </a:xfrm>
        </p:grpSpPr>
        <p:cxnSp>
          <p:nvCxnSpPr>
            <p:cNvPr id="49"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1" name="Conector Reto 90"/>
          <p:cNvCxnSpPr/>
          <p:nvPr/>
        </p:nvCxnSpPr>
        <p:spPr>
          <a:xfrm>
            <a:off x="7414260" y="46761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7777480" y="363791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53" name="Retângulo 77"/>
          <p:cNvSpPr/>
          <p:nvPr/>
        </p:nvSpPr>
        <p:spPr>
          <a:xfrm rot="5400000" flipH="1">
            <a:off x="6550296" y="343330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7" name="Conector Reto 114"/>
          <p:cNvCxnSpPr/>
          <p:nvPr/>
        </p:nvCxnSpPr>
        <p:spPr>
          <a:xfrm flipH="1" flipV="1">
            <a:off x="1739265" y="28352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3" name="CaixaDeTexto 47"/>
          <p:cNvSpPr txBox="1"/>
          <p:nvPr/>
        </p:nvSpPr>
        <p:spPr>
          <a:xfrm>
            <a:off x="7958455" y="21564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5" name="Forma livre 54"/>
          <p:cNvSpPr/>
          <p:nvPr/>
        </p:nvSpPr>
        <p:spPr>
          <a:xfrm>
            <a:off x="4768215" y="298386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56" name="Caixa de Texto 55"/>
              <p:cNvSpPr txBox="1"/>
              <p:nvPr/>
            </p:nvSpPr>
            <p:spPr>
              <a:xfrm>
                <a:off x="4744085" y="2784475"/>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744085" y="2784475"/>
                <a:ext cx="662305"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20370"/>
            <a:ext cx="11125835" cy="11068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b.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C2</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4" name="Conector Reto 74"/>
          <p:cNvCxnSpPr/>
          <p:nvPr/>
        </p:nvCxnSpPr>
        <p:spPr>
          <a:xfrm>
            <a:off x="5809535" y="35257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798856" y="26032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5615722" y="297339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rot="5400000" flipH="1">
            <a:off x="4510999" y="217132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6629428" y="404369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7" name="Caixa de Texto 26"/>
              <p:cNvSpPr txBox="1"/>
              <p:nvPr/>
            </p:nvSpPr>
            <p:spPr>
              <a:xfrm>
                <a:off x="5734050" y="341185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734050" y="341185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1" name="Conector Reto 20"/>
          <p:cNvCxnSpPr/>
          <p:nvPr/>
        </p:nvCxnSpPr>
        <p:spPr>
          <a:xfrm rot="16200000">
            <a:off x="5985751" y="300705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4919345" y="2603500"/>
            <a:ext cx="0" cy="1488440"/>
            <a:chOff x="3414" y="6151"/>
            <a:chExt cx="0" cy="2344"/>
          </a:xfrm>
        </p:grpSpPr>
        <p:cxnSp>
          <p:nvCxnSpPr>
            <p:cNvPr id="24" name="Conector Reto 2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Caixa de Texto 23"/>
          <p:cNvSpPr txBox="1"/>
          <p:nvPr/>
        </p:nvSpPr>
        <p:spPr>
          <a:xfrm>
            <a:off x="4097020" y="294640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29" name="Grupo 75"/>
          <p:cNvGrpSpPr/>
          <p:nvPr/>
        </p:nvGrpSpPr>
        <p:grpSpPr>
          <a:xfrm rot="5400000" flipH="1">
            <a:off x="3258185" y="3035935"/>
            <a:ext cx="1162685" cy="254000"/>
            <a:chOff x="4631625" y="3700853"/>
            <a:chExt cx="1274569" cy="255373"/>
          </a:xfrm>
        </p:grpSpPr>
        <p:cxnSp>
          <p:nvCxnSpPr>
            <p:cNvPr id="30"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649345" y="37439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3258185" y="2581910"/>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oup 94"/>
          <p:cNvGrpSpPr/>
          <p:nvPr/>
        </p:nvGrpSpPr>
        <p:grpSpPr>
          <a:xfrm rot="16200000">
            <a:off x="2534629" y="1949533"/>
            <a:ext cx="260985" cy="1295677"/>
            <a:chOff x="15542" y="6157"/>
            <a:chExt cx="357" cy="1822"/>
          </a:xfrm>
        </p:grpSpPr>
        <p:cxnSp>
          <p:nvCxnSpPr>
            <p:cNvPr id="39"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4086225" y="3838575"/>
            <a:ext cx="128206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 </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=0</a:t>
            </a:r>
            <a:endParaRPr 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4" name="Conector Reto 37"/>
          <p:cNvCxnSpPr/>
          <p:nvPr/>
        </p:nvCxnSpPr>
        <p:spPr>
          <a:xfrm>
            <a:off x="1839595" y="338836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2040890" y="33883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114"/>
          <p:cNvCxnSpPr/>
          <p:nvPr/>
        </p:nvCxnSpPr>
        <p:spPr>
          <a:xfrm flipH="1" flipV="1">
            <a:off x="2017395" y="25857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5" name="Caixa de Texto 23"/>
          <p:cNvSpPr txBox="1"/>
          <p:nvPr/>
        </p:nvSpPr>
        <p:spPr>
          <a:xfrm>
            <a:off x="2376170" y="21297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8310245" y="189039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90"/>
          <p:cNvCxnSpPr/>
          <p:nvPr/>
        </p:nvCxnSpPr>
        <p:spPr>
          <a:xfrm>
            <a:off x="5599430" y="46736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5798820" y="408241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Retângulo 77"/>
          <p:cNvSpPr/>
          <p:nvPr/>
        </p:nvSpPr>
        <p:spPr>
          <a:xfrm rot="5400000" flipH="1">
            <a:off x="4701876" y="303669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1" name="Caixa de Texto 23"/>
          <p:cNvSpPr txBox="1"/>
          <p:nvPr/>
        </p:nvSpPr>
        <p:spPr>
          <a:xfrm>
            <a:off x="4213539" y="198196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936240" y="3098800"/>
            <a:ext cx="11499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 name="Conector Reto 74"/>
          <p:cNvCxnSpPr/>
          <p:nvPr/>
        </p:nvCxnSpPr>
        <p:spPr>
          <a:xfrm>
            <a:off x="5809535" y="35536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6745161" y="165899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79"/>
          <p:cNvCxnSpPr/>
          <p:nvPr/>
        </p:nvCxnSpPr>
        <p:spPr>
          <a:xfrm rot="5400000" flipH="1" flipV="1">
            <a:off x="6290214" y="334815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2" name="Caixa de Texto 31"/>
              <p:cNvSpPr txBox="1"/>
              <p:nvPr/>
            </p:nvSpPr>
            <p:spPr>
              <a:xfrm>
                <a:off x="7029450" y="303784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7029450" y="303784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3" name="Group 148"/>
          <p:cNvGrpSpPr/>
          <p:nvPr/>
        </p:nvGrpSpPr>
        <p:grpSpPr>
          <a:xfrm rot="0">
            <a:off x="8938895" y="2596515"/>
            <a:ext cx="254000" cy="1824355"/>
            <a:chOff x="15541" y="5658"/>
            <a:chExt cx="357" cy="2494"/>
          </a:xfrm>
        </p:grpSpPr>
        <p:cxnSp>
          <p:nvCxnSpPr>
            <p:cNvPr id="3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6" name="Conector Reto 90"/>
          <p:cNvCxnSpPr/>
          <p:nvPr/>
        </p:nvCxnSpPr>
        <p:spPr>
          <a:xfrm>
            <a:off x="8865870" y="44037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oup 156"/>
          <p:cNvGrpSpPr/>
          <p:nvPr/>
        </p:nvGrpSpPr>
        <p:grpSpPr>
          <a:xfrm rot="0">
            <a:off x="7651824" y="2351038"/>
            <a:ext cx="1398476" cy="523607"/>
            <a:chOff x="13227" y="4525"/>
            <a:chExt cx="1966" cy="716"/>
          </a:xfrm>
        </p:grpSpPr>
        <p:cxnSp>
          <p:nvCxnSpPr>
            <p:cNvPr id="41" name="Conector Reto 44"/>
            <p:cNvCxnSpPr/>
            <p:nvPr/>
          </p:nvCxnSpPr>
          <p:spPr>
            <a:xfrm>
              <a:off x="14687" y="4883"/>
              <a:ext cx="5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 name="Conector Reto 92"/>
            <p:cNvCxnSpPr/>
            <p:nvPr/>
          </p:nvCxnSpPr>
          <p:spPr>
            <a:xfrm>
              <a:off x="13227" y="4878"/>
              <a:ext cx="12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CaixaDeTexto 47"/>
          <p:cNvSpPr txBox="1"/>
          <p:nvPr/>
        </p:nvSpPr>
        <p:spPr>
          <a:xfrm>
            <a:off x="9231630" y="341376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48" name="Group 162"/>
          <p:cNvGrpSpPr/>
          <p:nvPr/>
        </p:nvGrpSpPr>
        <p:grpSpPr>
          <a:xfrm rot="0">
            <a:off x="7755890" y="2610485"/>
            <a:ext cx="254000" cy="1824355"/>
            <a:chOff x="15541" y="5658"/>
            <a:chExt cx="357" cy="2494"/>
          </a:xfrm>
        </p:grpSpPr>
        <p:cxnSp>
          <p:nvCxnSpPr>
            <p:cNvPr id="49"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1" name="Conector Reto 90"/>
          <p:cNvCxnSpPr/>
          <p:nvPr/>
        </p:nvCxnSpPr>
        <p:spPr>
          <a:xfrm>
            <a:off x="7692390" y="44265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8055610" y="338836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53" name="Retângulo 77"/>
          <p:cNvSpPr/>
          <p:nvPr/>
        </p:nvSpPr>
        <p:spPr>
          <a:xfrm rot="5400000" flipH="1">
            <a:off x="6828426" y="318374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3" name="Caixa de Texto 2"/>
              <p:cNvSpPr txBox="1"/>
              <p:nvPr/>
            </p:nvSpPr>
            <p:spPr>
              <a:xfrm>
                <a:off x="4030980" y="4434840"/>
                <a:ext cx="121856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030980" y="4434840"/>
                <a:ext cx="1218565" cy="521970"/>
              </a:xfrm>
              <a:prstGeom prst="rect">
                <a:avLst/>
              </a:prstGeom>
              <a:blipFill rotWithShape="1">
                <a:blip r:embed="rId3"/>
                <a:stretch>
                  <a:fillRect r="-625"/>
                </a:stretch>
              </a:blipFill>
            </p:spPr>
            <p:txBody>
              <a:bodyPr/>
              <a:lstStyle/>
              <a:p>
                <a:r>
                  <a:rPr lang="pt-BR" altLang="en-US">
                    <a:noFill/>
                  </a:rPr>
                  <a:t> </a:t>
                </a:r>
              </a:p>
            </p:txBody>
          </p:sp>
        </mc:Fallback>
      </mc:AlternateContent>
      <p:sp>
        <p:nvSpPr>
          <p:cNvPr id="4" name="Forma livre 3"/>
          <p:cNvSpPr/>
          <p:nvPr/>
        </p:nvSpPr>
        <p:spPr>
          <a:xfrm>
            <a:off x="5062855" y="278511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6" name="Caixa de Texto 5"/>
              <p:cNvSpPr txBox="1"/>
              <p:nvPr/>
            </p:nvSpPr>
            <p:spPr>
              <a:xfrm>
                <a:off x="5038725" y="258572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038725" y="2585720"/>
                <a:ext cx="662305" cy="46037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62280"/>
            <a:ext cx="11125835" cy="116840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b. Impedancia vista por C</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C2</a:t>
            </a:r>
            <a:endPar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sp>
        <p:nvSpPr>
          <p:cNvPr id="106" name="CaixaDeTexto 47"/>
          <p:cNvSpPr txBox="1"/>
          <p:nvPr/>
        </p:nvSpPr>
        <p:spPr>
          <a:xfrm>
            <a:off x="5873750" y="201930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2" name="Conector Reto 11"/>
          <p:cNvCxnSpPr/>
          <p:nvPr/>
        </p:nvCxnSpPr>
        <p:spPr>
          <a:xfrm rot="16200000">
            <a:off x="4847481" y="2433996"/>
            <a:ext cx="0" cy="6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79"/>
          <p:cNvCxnSpPr/>
          <p:nvPr/>
        </p:nvCxnSpPr>
        <p:spPr>
          <a:xfrm rot="5400000" flipH="1" flipV="1">
            <a:off x="3624409" y="3658111"/>
            <a:ext cx="18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2" name="Caixa de Texto 31"/>
              <p:cNvSpPr txBox="1"/>
              <p:nvPr/>
            </p:nvSpPr>
            <p:spPr>
              <a:xfrm>
                <a:off x="4525645" y="3185795"/>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4525645" y="3185795"/>
                <a:ext cx="70231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3" name="Group 148"/>
          <p:cNvGrpSpPr/>
          <p:nvPr/>
        </p:nvGrpSpPr>
        <p:grpSpPr>
          <a:xfrm rot="0">
            <a:off x="6435090" y="2744470"/>
            <a:ext cx="254000" cy="1824355"/>
            <a:chOff x="15541" y="5658"/>
            <a:chExt cx="357" cy="2494"/>
          </a:xfrm>
        </p:grpSpPr>
        <p:cxnSp>
          <p:nvCxnSpPr>
            <p:cNvPr id="3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6" name="Conector Reto 90"/>
          <p:cNvCxnSpPr/>
          <p:nvPr/>
        </p:nvCxnSpPr>
        <p:spPr>
          <a:xfrm>
            <a:off x="6362065" y="45516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oup 156"/>
          <p:cNvGrpSpPr/>
          <p:nvPr/>
        </p:nvGrpSpPr>
        <p:grpSpPr>
          <a:xfrm rot="0">
            <a:off x="5174054" y="2479943"/>
            <a:ext cx="1398476" cy="523607"/>
            <a:chOff x="13227" y="4525"/>
            <a:chExt cx="1966" cy="716"/>
          </a:xfrm>
        </p:grpSpPr>
        <p:cxnSp>
          <p:nvCxnSpPr>
            <p:cNvPr id="41" name="Conector Reto 44"/>
            <p:cNvCxnSpPr/>
            <p:nvPr/>
          </p:nvCxnSpPr>
          <p:spPr>
            <a:xfrm>
              <a:off x="14687" y="4883"/>
              <a:ext cx="5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 name="Conector Reto 92"/>
            <p:cNvCxnSpPr/>
            <p:nvPr/>
          </p:nvCxnSpPr>
          <p:spPr>
            <a:xfrm>
              <a:off x="13227" y="4878"/>
              <a:ext cx="12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CaixaDeTexto 47"/>
          <p:cNvSpPr txBox="1"/>
          <p:nvPr/>
        </p:nvSpPr>
        <p:spPr>
          <a:xfrm>
            <a:off x="6727825" y="356171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48" name="Group 162"/>
          <p:cNvGrpSpPr/>
          <p:nvPr/>
        </p:nvGrpSpPr>
        <p:grpSpPr>
          <a:xfrm rot="0">
            <a:off x="5252085" y="2743200"/>
            <a:ext cx="254000" cy="1824355"/>
            <a:chOff x="15541" y="5658"/>
            <a:chExt cx="357" cy="2494"/>
          </a:xfrm>
        </p:grpSpPr>
        <p:cxnSp>
          <p:nvCxnSpPr>
            <p:cNvPr id="49"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1" name="Conector Reto 90"/>
          <p:cNvCxnSpPr/>
          <p:nvPr/>
        </p:nvCxnSpPr>
        <p:spPr>
          <a:xfrm>
            <a:off x="5188585" y="45745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5551805" y="353631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53" name="Retângulo 77"/>
          <p:cNvSpPr/>
          <p:nvPr/>
        </p:nvSpPr>
        <p:spPr>
          <a:xfrm rot="5400000" flipH="1">
            <a:off x="4324621" y="333170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4" name="Conector Reto 90"/>
          <p:cNvCxnSpPr/>
          <p:nvPr/>
        </p:nvCxnSpPr>
        <p:spPr>
          <a:xfrm>
            <a:off x="4353560" y="45853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CaixaDeTexto 14"/>
          <p:cNvSpPr txBox="1"/>
          <p:nvPr/>
        </p:nvSpPr>
        <p:spPr>
          <a:xfrm>
            <a:off x="2167890" y="4928235"/>
            <a:ext cx="8040370"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C2</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será R</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L</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+(R</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//r</a:t>
            </a:r>
            <a:r>
              <a:rPr lang="pt-BR" altLang="en-US" sz="2800" b="1" baseline="-25000" dirty="0" smtClean="0">
                <a:solidFill>
                  <a:srgbClr val="C00000"/>
                </a:solidFill>
                <a:latin typeface="Symbol" panose="05050102010706020507" charset="0"/>
                <a:ea typeface="MS Mincho" charset="0"/>
                <a:cs typeface="Symbol" panose="05050102010706020507" charset="0"/>
                <a:sym typeface="+mn-ea"/>
              </a:rPr>
              <a:t>0</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a:t>
            </a:r>
            <a:endPar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endParaRPr>
          </a:p>
        </p:txBody>
      </p:sp>
    </p:spTree>
  </p:cSld>
  <p:clrMapOvr>
    <a:masterClrMapping/>
  </p:clrMapOvr>
</p:sld>
</file>

<file path=ppt/slides/slide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71805"/>
            <a:ext cx="11125835" cy="15995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c. Impedancia vista por C</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 neste caso precisamos um pouco mais de elaboração</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0" name="Conector Reto 74"/>
          <p:cNvCxnSpPr/>
          <p:nvPr/>
        </p:nvCxnSpPr>
        <p:spPr>
          <a:xfrm>
            <a:off x="5902245" y="41270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5891566" y="32045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5708432" y="3574738"/>
            <a:ext cx="387626" cy="552342"/>
            <a:chOff x="7555792" y="2647951"/>
            <a:chExt cx="387626" cy="552342"/>
          </a:xfrm>
          <a:solidFill>
            <a:srgbClr val="00B0F0">
              <a:alpha val="97000"/>
            </a:srgbClr>
          </a:solidFill>
        </p:grpSpPr>
        <p:sp>
          <p:nvSpPr>
            <p:cNvPr id="26" name="Elipse 2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5400000" flipH="1">
            <a:off x="4603709" y="2772665"/>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7849549" y="265062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sp>
        <p:nvSpPr>
          <p:cNvPr id="35" name="Caixa de Texto 23"/>
          <p:cNvSpPr txBox="1"/>
          <p:nvPr/>
        </p:nvSpPr>
        <p:spPr>
          <a:xfrm>
            <a:off x="6722138" y="464503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36" name="Conector Reto 35"/>
          <p:cNvCxnSpPr/>
          <p:nvPr/>
        </p:nvCxnSpPr>
        <p:spPr>
          <a:xfrm rot="16200000">
            <a:off x="6837871" y="2232401"/>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5826760" y="4013200"/>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5826760" y="4013200"/>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078461" y="3608396"/>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79"/>
          <p:cNvCxnSpPr/>
          <p:nvPr/>
        </p:nvCxnSpPr>
        <p:spPr>
          <a:xfrm rot="5400000" flipH="1" flipV="1">
            <a:off x="6382924" y="392156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2" name="Caixa de Texto 41"/>
              <p:cNvSpPr txBox="1"/>
              <p:nvPr/>
            </p:nvSpPr>
            <p:spPr>
              <a:xfrm>
                <a:off x="7122160" y="3611245"/>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7122160" y="3611245"/>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6" name="Grupo 55"/>
          <p:cNvGrpSpPr/>
          <p:nvPr/>
        </p:nvGrpSpPr>
        <p:grpSpPr>
          <a:xfrm>
            <a:off x="5012055" y="3204845"/>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189730" y="354774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255810" y="376488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788920" y="363728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78"/>
          <p:cNvCxnSpPr/>
          <p:nvPr/>
        </p:nvCxnSpPr>
        <p:spPr>
          <a:xfrm>
            <a:off x="3180080" y="43453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86"/>
          <p:cNvCxnSpPr/>
          <p:nvPr/>
        </p:nvCxnSpPr>
        <p:spPr>
          <a:xfrm rot="16200000" flipV="1">
            <a:off x="2590165" y="318071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 name="Conector Reto 87"/>
          <p:cNvCxnSpPr/>
          <p:nvPr/>
        </p:nvCxnSpPr>
        <p:spPr>
          <a:xfrm rot="16200000" flipV="1">
            <a:off x="2677795" y="317627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750820" y="318325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2964180" y="430530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065364" y="255087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50" name="CaixaDeTexto 47"/>
          <p:cNvSpPr txBox="1"/>
          <p:nvPr/>
        </p:nvSpPr>
        <p:spPr>
          <a:xfrm>
            <a:off x="1696720" y="34372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370330" y="39897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571625" y="39897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51" name="Grupo 12"/>
          <p:cNvGrpSpPr/>
          <p:nvPr/>
        </p:nvGrpSpPr>
        <p:grpSpPr>
          <a:xfrm rot="0">
            <a:off x="1323975" y="3282950"/>
            <a:ext cx="449580" cy="416560"/>
            <a:chOff x="9221" y="3503"/>
            <a:chExt cx="708" cy="656"/>
          </a:xfrm>
        </p:grpSpPr>
        <p:sp>
          <p:nvSpPr>
            <p:cNvPr id="5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3" name="Caixa de Texto 23"/>
          <p:cNvSpPr txBox="1"/>
          <p:nvPr/>
        </p:nvSpPr>
        <p:spPr>
          <a:xfrm>
            <a:off x="1906905" y="273113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5" name="CaixaDeTexto 47"/>
          <p:cNvSpPr txBox="1"/>
          <p:nvPr/>
        </p:nvSpPr>
        <p:spPr>
          <a:xfrm>
            <a:off x="2616835" y="250190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646810" y="435619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19836" y="363804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16960" y="435927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 </a:t>
            </a:r>
            <a:endParaRPr lang="pt-BR" altLang="en-US" sz="2000" dirty="0">
              <a:latin typeface="Symbol" panose="05050102010706020507" charset="0"/>
              <a:cs typeface="Symbol" panose="05050102010706020507" charset="0"/>
            </a:endParaRPr>
          </a:p>
        </p:txBody>
      </p:sp>
      <p:grpSp>
        <p:nvGrpSpPr>
          <p:cNvPr id="57" name="Grupo 67"/>
          <p:cNvGrpSpPr/>
          <p:nvPr/>
        </p:nvGrpSpPr>
        <p:grpSpPr>
          <a:xfrm rot="5400000" flipH="1">
            <a:off x="5186135" y="5238121"/>
            <a:ext cx="1440000" cy="254000"/>
            <a:chOff x="4148369" y="3524056"/>
            <a:chExt cx="1578441" cy="255373"/>
          </a:xfrm>
        </p:grpSpPr>
        <p:cxnSp>
          <p:nvCxnSpPr>
            <p:cNvPr id="61"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3" name="Conector Reto 42"/>
          <p:cNvCxnSpPr/>
          <p:nvPr/>
        </p:nvCxnSpPr>
        <p:spPr>
          <a:xfrm>
            <a:off x="5713095" y="60731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84"/>
          <p:cNvCxnSpPr/>
          <p:nvPr/>
        </p:nvCxnSpPr>
        <p:spPr>
          <a:xfrm flipV="1">
            <a:off x="6612890" y="536638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85"/>
          <p:cNvCxnSpPr/>
          <p:nvPr/>
        </p:nvCxnSpPr>
        <p:spPr>
          <a:xfrm flipV="1">
            <a:off x="6612890" y="545020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to 88"/>
          <p:cNvCxnSpPr/>
          <p:nvPr/>
        </p:nvCxnSpPr>
        <p:spPr>
          <a:xfrm flipV="1">
            <a:off x="5911215" y="502729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9"/>
          <p:cNvCxnSpPr/>
          <p:nvPr/>
        </p:nvCxnSpPr>
        <p:spPr>
          <a:xfrm>
            <a:off x="6882130" y="5027930"/>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90"/>
          <p:cNvCxnSpPr/>
          <p:nvPr/>
        </p:nvCxnSpPr>
        <p:spPr>
          <a:xfrm>
            <a:off x="6691630" y="60407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91"/>
          <p:cNvCxnSpPr/>
          <p:nvPr/>
        </p:nvCxnSpPr>
        <p:spPr>
          <a:xfrm>
            <a:off x="6882130" y="545020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5911215" y="539559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9490075" y="270002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9" name="Group 148"/>
          <p:cNvGrpSpPr/>
          <p:nvPr/>
        </p:nvGrpSpPr>
        <p:grpSpPr>
          <a:xfrm rot="0">
            <a:off x="9711690" y="3172460"/>
            <a:ext cx="254000" cy="1824355"/>
            <a:chOff x="15541" y="5658"/>
            <a:chExt cx="357" cy="2494"/>
          </a:xfrm>
        </p:grpSpPr>
        <p:cxnSp>
          <p:nvCxnSpPr>
            <p:cNvPr id="8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5" name="Conector Reto 90"/>
          <p:cNvCxnSpPr/>
          <p:nvPr/>
        </p:nvCxnSpPr>
        <p:spPr>
          <a:xfrm>
            <a:off x="9686290" y="49796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DeTexto 47"/>
          <p:cNvSpPr txBox="1"/>
          <p:nvPr/>
        </p:nvSpPr>
        <p:spPr>
          <a:xfrm>
            <a:off x="6883400" y="545020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7" name="Group 156"/>
          <p:cNvGrpSpPr/>
          <p:nvPr/>
        </p:nvGrpSpPr>
        <p:grpSpPr>
          <a:xfrm rot="0">
            <a:off x="7685357" y="2923808"/>
            <a:ext cx="2136126" cy="523607"/>
            <a:chOff x="12876" y="4525"/>
            <a:chExt cx="3003" cy="716"/>
          </a:xfrm>
        </p:grpSpPr>
        <p:cxnSp>
          <p:nvCxnSpPr>
            <p:cNvPr id="153" name="Conector Reto 44"/>
            <p:cNvCxnSpPr/>
            <p:nvPr/>
          </p:nvCxnSpPr>
          <p:spPr>
            <a:xfrm>
              <a:off x="14310" y="4883"/>
              <a:ext cx="1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6"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92"/>
            <p:cNvCxnSpPr/>
            <p:nvPr/>
          </p:nvCxnSpPr>
          <p:spPr>
            <a:xfrm>
              <a:off x="12876" y="4878"/>
              <a:ext cx="182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CaixaDeTexto 47"/>
          <p:cNvSpPr txBox="1"/>
          <p:nvPr/>
        </p:nvSpPr>
        <p:spPr>
          <a:xfrm>
            <a:off x="10004425" y="398970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70" name="Group 162"/>
          <p:cNvGrpSpPr/>
          <p:nvPr/>
        </p:nvGrpSpPr>
        <p:grpSpPr>
          <a:xfrm rot="0">
            <a:off x="7848600" y="3183890"/>
            <a:ext cx="254000" cy="1824355"/>
            <a:chOff x="15541" y="5658"/>
            <a:chExt cx="357" cy="2494"/>
          </a:xfrm>
        </p:grpSpPr>
        <p:cxnSp>
          <p:nvCxnSpPr>
            <p:cNvPr id="1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3" name="Conector Reto 90"/>
          <p:cNvCxnSpPr/>
          <p:nvPr/>
        </p:nvCxnSpPr>
        <p:spPr>
          <a:xfrm>
            <a:off x="7785100" y="49999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DeTexto 47"/>
          <p:cNvSpPr txBox="1"/>
          <p:nvPr/>
        </p:nvSpPr>
        <p:spPr>
          <a:xfrm>
            <a:off x="8075295" y="405955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75" name="CaixaDeTexto 47"/>
          <p:cNvSpPr txBox="1"/>
          <p:nvPr/>
        </p:nvSpPr>
        <p:spPr>
          <a:xfrm>
            <a:off x="8554720" y="24625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6" name="Retângulo 77"/>
          <p:cNvSpPr/>
          <p:nvPr/>
        </p:nvSpPr>
        <p:spPr>
          <a:xfrm rot="5400000" flipH="1">
            <a:off x="6921136" y="375715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8" name="Retângulo 77"/>
          <p:cNvSpPr/>
          <p:nvPr/>
        </p:nvSpPr>
        <p:spPr>
          <a:xfrm rot="5400000" flipH="1">
            <a:off x="4794586" y="363804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9" name="Caixa de Texto 23"/>
          <p:cNvSpPr txBox="1"/>
          <p:nvPr/>
        </p:nvSpPr>
        <p:spPr>
          <a:xfrm>
            <a:off x="3837619" y="264363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81" name="Caixa de Texto 23"/>
          <p:cNvSpPr txBox="1"/>
          <p:nvPr/>
        </p:nvSpPr>
        <p:spPr>
          <a:xfrm>
            <a:off x="1285240" y="4156710"/>
            <a:ext cx="182118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r>
              <a:rPr lang="pt-BR" altLang="en-US" sz="2000" dirty="0">
                <a:latin typeface="Comic Sans MS" panose="030F0702030302020204" pitchFamily="66" charset="0"/>
                <a:cs typeface="Comic Sans MS" panose="030F0702030302020204" pitchFamily="66" charset="0"/>
                <a:sym typeface="+mn-ea"/>
              </a:rPr>
              <a:t>= R</a:t>
            </a:r>
            <a:r>
              <a:rPr lang="pt-BR" altLang="en-US" sz="2000" baseline="-25000" dirty="0">
                <a:latin typeface="Comic Sans MS" panose="030F0702030302020204" pitchFamily="66" charset="0"/>
                <a:cs typeface="Comic Sans MS" panose="030F0702030302020204" pitchFamily="66" charset="0"/>
                <a:sym typeface="+mn-ea"/>
              </a:rPr>
              <a:t>2</a:t>
            </a: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1" name="Conector Reto 114"/>
          <p:cNvCxnSpPr/>
          <p:nvPr/>
        </p:nvCxnSpPr>
        <p:spPr>
          <a:xfrm flipH="1" flipV="1">
            <a:off x="1548130" y="31870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2" name="Forma livre 181"/>
          <p:cNvSpPr/>
          <p:nvPr/>
        </p:nvSpPr>
        <p:spPr>
          <a:xfrm>
            <a:off x="5139055" y="329565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83" name="Caixa de Texto 182"/>
              <p:cNvSpPr txBox="1"/>
              <p:nvPr/>
            </p:nvSpPr>
            <p:spPr>
              <a:xfrm>
                <a:off x="5114925" y="309626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3" name="Caixa de Texto 182"/>
              <p:cNvSpPr txBox="1">
                <a:spLocks noRot="1" noChangeAspect="1" noMove="1" noResize="1" noEditPoints="1" noAdjustHandles="1" noChangeArrowheads="1" noChangeShapeType="1" noTextEdit="1"/>
              </p:cNvSpPr>
              <p:nvPr/>
            </p:nvSpPr>
            <p:spPr>
              <a:xfrm>
                <a:off x="5114925" y="3096260"/>
                <a:ext cx="662305"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71805"/>
            <a:ext cx="11125835" cy="15995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c. Impedancia vista por C</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rPr>
              <a:t>: neste caso precisamos um pouco mais de elaboração</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0" name="Conector Reto 74"/>
          <p:cNvCxnSpPr/>
          <p:nvPr/>
        </p:nvCxnSpPr>
        <p:spPr>
          <a:xfrm>
            <a:off x="5844460" y="40667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5833781" y="31442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5650647" y="3514413"/>
            <a:ext cx="387626" cy="552342"/>
            <a:chOff x="7555792" y="2647951"/>
            <a:chExt cx="387626" cy="552342"/>
          </a:xfrm>
          <a:solidFill>
            <a:srgbClr val="00B0F0">
              <a:alpha val="97000"/>
            </a:srgbClr>
          </a:solidFill>
        </p:grpSpPr>
        <p:sp>
          <p:nvSpPr>
            <p:cNvPr id="26" name="Elipse 2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5400000" flipH="1">
            <a:off x="4545924" y="271234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7791764" y="25902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sp>
        <p:nvSpPr>
          <p:cNvPr id="35" name="Caixa de Texto 23"/>
          <p:cNvSpPr txBox="1"/>
          <p:nvPr/>
        </p:nvSpPr>
        <p:spPr>
          <a:xfrm>
            <a:off x="6664353" y="458471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36" name="Conector Reto 35"/>
          <p:cNvCxnSpPr/>
          <p:nvPr/>
        </p:nvCxnSpPr>
        <p:spPr>
          <a:xfrm rot="16200000">
            <a:off x="6762086" y="2190076"/>
            <a:ext cx="0" cy="187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5768975" y="395287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5768975" y="395287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020676" y="354807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79"/>
          <p:cNvCxnSpPr/>
          <p:nvPr/>
        </p:nvCxnSpPr>
        <p:spPr>
          <a:xfrm rot="5400000" flipH="1" flipV="1">
            <a:off x="6325139" y="386123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2" name="Caixa de Texto 41"/>
              <p:cNvSpPr txBox="1"/>
              <p:nvPr/>
            </p:nvSpPr>
            <p:spPr>
              <a:xfrm>
                <a:off x="7064375" y="355092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7064375" y="355092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6" name="Grupo 55"/>
          <p:cNvGrpSpPr/>
          <p:nvPr/>
        </p:nvGrpSpPr>
        <p:grpSpPr>
          <a:xfrm>
            <a:off x="4954270" y="3144520"/>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170680" y="33832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3230245" y="355727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78"/>
          <p:cNvCxnSpPr/>
          <p:nvPr/>
        </p:nvCxnSpPr>
        <p:spPr>
          <a:xfrm>
            <a:off x="3621405" y="42652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693035" y="312293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3017229" y="249055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9" name="Conector Reto 37"/>
          <p:cNvCxnSpPr/>
          <p:nvPr/>
        </p:nvCxnSpPr>
        <p:spPr>
          <a:xfrm>
            <a:off x="2322195" y="39293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523490" y="392938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2830195" y="258318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57" name="Grupo 67"/>
          <p:cNvGrpSpPr/>
          <p:nvPr/>
        </p:nvGrpSpPr>
        <p:grpSpPr>
          <a:xfrm rot="5400000" flipH="1">
            <a:off x="5128350" y="5177796"/>
            <a:ext cx="1440000" cy="254000"/>
            <a:chOff x="4148369" y="3524056"/>
            <a:chExt cx="1578441" cy="255373"/>
          </a:xfrm>
        </p:grpSpPr>
        <p:cxnSp>
          <p:nvCxnSpPr>
            <p:cNvPr id="61"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3" name="Conector Reto 42"/>
          <p:cNvCxnSpPr/>
          <p:nvPr/>
        </p:nvCxnSpPr>
        <p:spPr>
          <a:xfrm>
            <a:off x="5655310" y="60128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84"/>
          <p:cNvCxnSpPr/>
          <p:nvPr/>
        </p:nvCxnSpPr>
        <p:spPr>
          <a:xfrm flipV="1">
            <a:off x="6555105" y="530606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85"/>
          <p:cNvCxnSpPr/>
          <p:nvPr/>
        </p:nvCxnSpPr>
        <p:spPr>
          <a:xfrm flipV="1">
            <a:off x="6555105" y="538988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to 88"/>
          <p:cNvCxnSpPr/>
          <p:nvPr/>
        </p:nvCxnSpPr>
        <p:spPr>
          <a:xfrm flipV="1">
            <a:off x="5853430" y="496697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9"/>
          <p:cNvCxnSpPr/>
          <p:nvPr/>
        </p:nvCxnSpPr>
        <p:spPr>
          <a:xfrm>
            <a:off x="6824345" y="496760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90"/>
          <p:cNvCxnSpPr/>
          <p:nvPr/>
        </p:nvCxnSpPr>
        <p:spPr>
          <a:xfrm>
            <a:off x="6633845" y="59804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91"/>
          <p:cNvCxnSpPr/>
          <p:nvPr/>
        </p:nvCxnSpPr>
        <p:spPr>
          <a:xfrm>
            <a:off x="6824345" y="538988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5853430" y="533527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8649970" y="26396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9" name="Group 148"/>
          <p:cNvGrpSpPr/>
          <p:nvPr/>
        </p:nvGrpSpPr>
        <p:grpSpPr>
          <a:xfrm rot="0">
            <a:off x="8871585" y="3112135"/>
            <a:ext cx="254000" cy="1824355"/>
            <a:chOff x="15541" y="5658"/>
            <a:chExt cx="357" cy="2494"/>
          </a:xfrm>
        </p:grpSpPr>
        <p:cxnSp>
          <p:nvCxnSpPr>
            <p:cNvPr id="8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5" name="Conector Reto 90"/>
          <p:cNvCxnSpPr/>
          <p:nvPr/>
        </p:nvCxnSpPr>
        <p:spPr>
          <a:xfrm>
            <a:off x="8808085" y="49193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DeTexto 47"/>
          <p:cNvSpPr txBox="1"/>
          <p:nvPr/>
        </p:nvSpPr>
        <p:spPr>
          <a:xfrm>
            <a:off x="6825615" y="53898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9" name="CaixaDeTexto 47"/>
          <p:cNvSpPr txBox="1"/>
          <p:nvPr/>
        </p:nvSpPr>
        <p:spPr>
          <a:xfrm>
            <a:off x="9126220" y="392938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70" name="Group 162"/>
          <p:cNvGrpSpPr/>
          <p:nvPr/>
        </p:nvGrpSpPr>
        <p:grpSpPr>
          <a:xfrm rot="0">
            <a:off x="7790815" y="3123565"/>
            <a:ext cx="254000" cy="1824355"/>
            <a:chOff x="15541" y="5658"/>
            <a:chExt cx="357" cy="2494"/>
          </a:xfrm>
        </p:grpSpPr>
        <p:cxnSp>
          <p:nvCxnSpPr>
            <p:cNvPr id="1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3" name="Conector Reto 90"/>
          <p:cNvCxnSpPr/>
          <p:nvPr/>
        </p:nvCxnSpPr>
        <p:spPr>
          <a:xfrm>
            <a:off x="7727315" y="49396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DeTexto 47"/>
          <p:cNvSpPr txBox="1"/>
          <p:nvPr/>
        </p:nvSpPr>
        <p:spPr>
          <a:xfrm>
            <a:off x="8017510" y="399923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76" name="Retângulo 77"/>
          <p:cNvSpPr/>
          <p:nvPr/>
        </p:nvSpPr>
        <p:spPr>
          <a:xfrm rot="5400000" flipH="1">
            <a:off x="6863351" y="369682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8" name="Retângulo 77"/>
          <p:cNvSpPr/>
          <p:nvPr/>
        </p:nvSpPr>
        <p:spPr>
          <a:xfrm rot="5400000" flipH="1">
            <a:off x="4736801" y="357771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9" name="Caixa de Texto 23"/>
          <p:cNvSpPr txBox="1"/>
          <p:nvPr/>
        </p:nvSpPr>
        <p:spPr>
          <a:xfrm>
            <a:off x="3779834" y="25833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81" name="Caixa de Texto 23"/>
          <p:cNvSpPr txBox="1"/>
          <p:nvPr/>
        </p:nvSpPr>
        <p:spPr>
          <a:xfrm>
            <a:off x="3002915" y="3462655"/>
            <a:ext cx="808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1" name="Conector Reto 114"/>
          <p:cNvCxnSpPr/>
          <p:nvPr/>
        </p:nvCxnSpPr>
        <p:spPr>
          <a:xfrm flipH="1" flipV="1">
            <a:off x="2499995" y="31267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88"/>
          <p:cNvCxnSpPr/>
          <p:nvPr/>
        </p:nvCxnSpPr>
        <p:spPr>
          <a:xfrm flipV="1">
            <a:off x="7645400" y="3126740"/>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5350856" y="44906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4954270" y="47078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b </a:t>
            </a:r>
            <a:endParaRPr lang="pt-BR" altLang="en-US" sz="2000" baseline="-25000" dirty="0">
              <a:latin typeface="Symbol" panose="05050102010706020507" charset="0"/>
              <a:cs typeface="Symbol" panose="05050102010706020507" charset="0"/>
            </a:endParaRPr>
          </a:p>
        </p:txBody>
      </p:sp>
      <p:sp>
        <p:nvSpPr>
          <p:cNvPr id="18" name="Forma livre 17"/>
          <p:cNvSpPr/>
          <p:nvPr/>
        </p:nvSpPr>
        <p:spPr>
          <a:xfrm>
            <a:off x="5081270" y="32753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057140" y="307594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057140" y="3075940"/>
                <a:ext cx="662305"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2521585" y="621665"/>
            <a:ext cx="714819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c) Sua Importância</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552450" y="1729740"/>
            <a:ext cx="11087100" cy="407289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600" b="1" dirty="0" smtClean="0">
                <a:solidFill>
                  <a:srgbClr val="002060"/>
                </a:solidFill>
                <a:latin typeface="Comic Sans MS" panose="030F0702030302020204" pitchFamily="66" charset="0"/>
                <a:cs typeface="Comic Sans MS" panose="030F0702030302020204" pitchFamily="66" charset="0"/>
              </a:rPr>
              <a:t>Praticamente </a:t>
            </a:r>
            <a:r>
              <a:rPr lang="pt-BR" altLang="en-US" sz="3600" b="1" dirty="0">
                <a:solidFill>
                  <a:srgbClr val="002060"/>
                </a:solidFill>
                <a:latin typeface="Comic Sans MS" panose="030F0702030302020204" pitchFamily="66" charset="0"/>
                <a:cs typeface="Comic Sans MS" panose="030F0702030302020204" pitchFamily="66" charset="0"/>
              </a:rPr>
              <a:t>todos os circuitos digitais são implementados com transistores CMOS e, como </a:t>
            </a:r>
            <a:r>
              <a:rPr lang="pt-BR" altLang="en-US" sz="3600" b="1" dirty="0" smtClean="0">
                <a:solidFill>
                  <a:srgbClr val="002060"/>
                </a:solidFill>
                <a:latin typeface="Comic Sans MS" panose="030F0702030302020204" pitchFamily="66" charset="0"/>
                <a:cs typeface="Comic Sans MS" panose="030F0702030302020204" pitchFamily="66" charset="0"/>
              </a:rPr>
              <a:t>consequência, </a:t>
            </a:r>
            <a:r>
              <a:rPr lang="pt-BR" altLang="en-US" sz="3600" b="1" dirty="0">
                <a:solidFill>
                  <a:srgbClr val="002060"/>
                </a:solidFill>
                <a:latin typeface="Comic Sans MS" panose="030F0702030302020204" pitchFamily="66" charset="0"/>
                <a:cs typeface="Comic Sans MS" panose="030F0702030302020204" pitchFamily="66" charset="0"/>
              </a:rPr>
              <a:t>grande parte dos circuitos analógicos.</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l">
              <a:buNone/>
            </a:pP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l">
              <a:buNone/>
            </a:pPr>
            <a:r>
              <a:rPr lang="pt-BR" altLang="en-US" sz="3600" b="1" dirty="0">
                <a:solidFill>
                  <a:srgbClr val="002060"/>
                </a:solidFill>
                <a:latin typeface="Comic Sans MS" panose="030F0702030302020204" pitchFamily="66" charset="0"/>
                <a:cs typeface="Comic Sans MS" panose="030F0702030302020204" pitchFamily="66" charset="0"/>
              </a:rPr>
              <a:t>Tecnologias MOS, principalmente CMOS, são imbatíveis para implementação de portas lógicas</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ctr">
              <a:buNone/>
            </a:pP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71805"/>
            <a:ext cx="1112583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c.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neste caso precisamos um pouco mais de elaboração</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0" name="Conector Reto 74"/>
          <p:cNvCxnSpPr/>
          <p:nvPr/>
        </p:nvCxnSpPr>
        <p:spPr>
          <a:xfrm>
            <a:off x="5864145" y="33911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5868706" y="24686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5670332" y="2838773"/>
            <a:ext cx="387626" cy="552342"/>
            <a:chOff x="7555792" y="2647951"/>
            <a:chExt cx="387626" cy="552342"/>
          </a:xfrm>
          <a:solidFill>
            <a:srgbClr val="00B0F0">
              <a:alpha val="97000"/>
            </a:srgbClr>
          </a:solidFill>
        </p:grpSpPr>
        <p:sp>
          <p:nvSpPr>
            <p:cNvPr id="26" name="Elipse 2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5400000" flipH="1">
            <a:off x="4565609" y="203670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7811449" y="19146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cxnSp>
        <p:nvCxnSpPr>
          <p:cNvPr id="36" name="Conector Reto 35"/>
          <p:cNvCxnSpPr/>
          <p:nvPr/>
        </p:nvCxnSpPr>
        <p:spPr>
          <a:xfrm rot="16200000">
            <a:off x="6709771" y="1586436"/>
            <a:ext cx="0" cy="17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5990590" y="2971800"/>
                <a:ext cx="7372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𝑏</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5990590" y="2971800"/>
                <a:ext cx="73723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040361" y="287243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4973955" y="2468880"/>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190365" y="270764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3249930" y="288163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78"/>
          <p:cNvCxnSpPr/>
          <p:nvPr/>
        </p:nvCxnSpPr>
        <p:spPr>
          <a:xfrm>
            <a:off x="3641090" y="35896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712720" y="244729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3036914" y="181491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9" name="Conector Reto 37"/>
          <p:cNvCxnSpPr/>
          <p:nvPr/>
        </p:nvCxnSpPr>
        <p:spPr>
          <a:xfrm>
            <a:off x="2341880" y="32537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543175" y="325374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2849880" y="19075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57" name="Grupo 67"/>
          <p:cNvGrpSpPr/>
          <p:nvPr/>
        </p:nvGrpSpPr>
        <p:grpSpPr>
          <a:xfrm rot="5400000" flipH="1">
            <a:off x="5148035" y="4502156"/>
            <a:ext cx="1440000" cy="254000"/>
            <a:chOff x="4148369" y="3524056"/>
            <a:chExt cx="1578441" cy="255373"/>
          </a:xfrm>
        </p:grpSpPr>
        <p:cxnSp>
          <p:nvCxnSpPr>
            <p:cNvPr id="61"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3" name="Conector Reto 42"/>
          <p:cNvCxnSpPr/>
          <p:nvPr/>
        </p:nvCxnSpPr>
        <p:spPr>
          <a:xfrm>
            <a:off x="5674995" y="53371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84"/>
          <p:cNvCxnSpPr/>
          <p:nvPr/>
        </p:nvCxnSpPr>
        <p:spPr>
          <a:xfrm flipV="1">
            <a:off x="6574790" y="463042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85"/>
          <p:cNvCxnSpPr/>
          <p:nvPr/>
        </p:nvCxnSpPr>
        <p:spPr>
          <a:xfrm flipV="1">
            <a:off x="6574790" y="471424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to 88"/>
          <p:cNvCxnSpPr/>
          <p:nvPr/>
        </p:nvCxnSpPr>
        <p:spPr>
          <a:xfrm flipV="1">
            <a:off x="5873115" y="429133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9"/>
          <p:cNvCxnSpPr/>
          <p:nvPr/>
        </p:nvCxnSpPr>
        <p:spPr>
          <a:xfrm>
            <a:off x="6844030" y="429196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90"/>
          <p:cNvCxnSpPr/>
          <p:nvPr/>
        </p:nvCxnSpPr>
        <p:spPr>
          <a:xfrm>
            <a:off x="6653530" y="53047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91"/>
          <p:cNvCxnSpPr/>
          <p:nvPr/>
        </p:nvCxnSpPr>
        <p:spPr>
          <a:xfrm>
            <a:off x="6844030" y="471424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5873115" y="465963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8669655" y="19640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9" name="Group 148"/>
          <p:cNvGrpSpPr/>
          <p:nvPr/>
        </p:nvGrpSpPr>
        <p:grpSpPr>
          <a:xfrm rot="0">
            <a:off x="8891270" y="2436495"/>
            <a:ext cx="254000" cy="1824355"/>
            <a:chOff x="15541" y="5658"/>
            <a:chExt cx="357" cy="2494"/>
          </a:xfrm>
        </p:grpSpPr>
        <p:cxnSp>
          <p:nvCxnSpPr>
            <p:cNvPr id="8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5" name="Conector Reto 90"/>
          <p:cNvCxnSpPr/>
          <p:nvPr/>
        </p:nvCxnSpPr>
        <p:spPr>
          <a:xfrm>
            <a:off x="8865870" y="42437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DeTexto 47"/>
          <p:cNvSpPr txBox="1"/>
          <p:nvPr/>
        </p:nvSpPr>
        <p:spPr>
          <a:xfrm>
            <a:off x="6845300" y="47142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9" name="CaixaDeTexto 47"/>
          <p:cNvSpPr txBox="1"/>
          <p:nvPr/>
        </p:nvSpPr>
        <p:spPr>
          <a:xfrm>
            <a:off x="9145905" y="325374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70" name="Group 162"/>
          <p:cNvGrpSpPr/>
          <p:nvPr/>
        </p:nvGrpSpPr>
        <p:grpSpPr>
          <a:xfrm rot="0">
            <a:off x="7810500" y="2447925"/>
            <a:ext cx="254000" cy="1824355"/>
            <a:chOff x="15541" y="5658"/>
            <a:chExt cx="357" cy="2494"/>
          </a:xfrm>
        </p:grpSpPr>
        <p:cxnSp>
          <p:nvCxnSpPr>
            <p:cNvPr id="1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3" name="Conector Reto 90"/>
          <p:cNvCxnSpPr/>
          <p:nvPr/>
        </p:nvCxnSpPr>
        <p:spPr>
          <a:xfrm>
            <a:off x="7747000" y="42640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DeTexto 47"/>
          <p:cNvSpPr txBox="1"/>
          <p:nvPr/>
        </p:nvSpPr>
        <p:spPr>
          <a:xfrm>
            <a:off x="8037195" y="332359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78" name="Retângulo 77"/>
          <p:cNvSpPr/>
          <p:nvPr/>
        </p:nvSpPr>
        <p:spPr>
          <a:xfrm rot="5400000" flipH="1">
            <a:off x="4756486" y="290207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9" name="Caixa de Texto 23"/>
          <p:cNvSpPr txBox="1"/>
          <p:nvPr/>
        </p:nvSpPr>
        <p:spPr>
          <a:xfrm>
            <a:off x="3799519" y="190767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81" name="Caixa de Texto 23"/>
          <p:cNvSpPr txBox="1"/>
          <p:nvPr/>
        </p:nvSpPr>
        <p:spPr>
          <a:xfrm>
            <a:off x="3022600" y="2787015"/>
            <a:ext cx="808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1" name="Conector Reto 114"/>
          <p:cNvCxnSpPr/>
          <p:nvPr/>
        </p:nvCxnSpPr>
        <p:spPr>
          <a:xfrm flipH="1" flipV="1">
            <a:off x="2519680" y="24511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88"/>
          <p:cNvCxnSpPr/>
          <p:nvPr/>
        </p:nvCxnSpPr>
        <p:spPr>
          <a:xfrm flipV="1">
            <a:off x="7588885" y="2451100"/>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flipH="1">
            <a:off x="5741035" y="3963035"/>
            <a:ext cx="0" cy="36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4296410" y="332676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b </a:t>
            </a:r>
            <a:endParaRPr lang="pt-BR" altLang="en-US" sz="2000" baseline="-25000" dirty="0">
              <a:latin typeface="Symbol" panose="05050102010706020507" charset="0"/>
              <a:cs typeface="Symbol" panose="05050102010706020507" charset="0"/>
            </a:endParaRPr>
          </a:p>
        </p:txBody>
      </p:sp>
      <p:sp>
        <p:nvSpPr>
          <p:cNvPr id="18" name="Forma livre 17"/>
          <p:cNvSpPr/>
          <p:nvPr/>
        </p:nvSpPr>
        <p:spPr>
          <a:xfrm>
            <a:off x="5100955" y="259969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078730" y="2414905"/>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078730" y="2414905"/>
                <a:ext cx="66230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3" name="Forma livre 2"/>
          <p:cNvSpPr/>
          <p:nvPr/>
        </p:nvSpPr>
        <p:spPr>
          <a:xfrm>
            <a:off x="7227570" y="432308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7" name="Caixa de Texto 6"/>
              <p:cNvSpPr txBox="1"/>
              <p:nvPr/>
            </p:nvSpPr>
            <p:spPr>
              <a:xfrm>
                <a:off x="7374890" y="4497070"/>
                <a:ext cx="57721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7374890" y="4497070"/>
                <a:ext cx="577215"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8" name="Conector de Seta Reta 18"/>
          <p:cNvCxnSpPr/>
          <p:nvPr/>
        </p:nvCxnSpPr>
        <p:spPr>
          <a:xfrm rot="16200000" flipH="1">
            <a:off x="6383366" y="3915303"/>
            <a:ext cx="635" cy="54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9" name="Caixa de Texto 23"/>
          <p:cNvSpPr txBox="1"/>
          <p:nvPr/>
        </p:nvSpPr>
        <p:spPr>
          <a:xfrm>
            <a:off x="6066155" y="41859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a:t>
            </a:r>
            <a:endParaRPr lang="pt-BR" altLang="en-US" sz="2000" baseline="-25000" dirty="0">
              <a:latin typeface="Symbol" panose="05050102010706020507" charset="0"/>
              <a:cs typeface="Symbol" panose="05050102010706020507" charset="0"/>
            </a:endParaRPr>
          </a:p>
        </p:txBody>
      </p:sp>
      <p:sp>
        <p:nvSpPr>
          <p:cNvPr id="11" name="CaixaDeTexto 14"/>
          <p:cNvSpPr txBox="1"/>
          <p:nvPr/>
        </p:nvSpPr>
        <p:spPr>
          <a:xfrm>
            <a:off x="477520" y="5617845"/>
            <a:ext cx="11125835" cy="983615"/>
          </a:xfrm>
          <a:prstGeom prst="rect">
            <a:avLst/>
          </a:prstGeom>
          <a:solidFill>
            <a:schemeClr val="bg1"/>
          </a:solidFill>
        </p:spPr>
        <p:txBody>
          <a:bodyPr wrap="square" rtlCol="0">
            <a:spAutoFit/>
          </a:bodyPr>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Substituimos o gerador vinculado g</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m</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v</a:t>
            </a:r>
            <a:r>
              <a:rPr lang="pt-BR" altLang="en-US" sz="2400" b="1" dirty="0" smtClean="0">
                <a:solidFill>
                  <a:schemeClr val="tx1"/>
                </a:solidFill>
                <a:latin typeface="Symbol" panose="05050102010706020507" charset="0"/>
                <a:ea typeface="MS Mincho" charset="0"/>
                <a:cs typeface="Symbol" panose="05050102010706020507" charset="0"/>
                <a:sym typeface="+mn-ea"/>
              </a:rPr>
              <a:t>p</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por outro </a:t>
            </a:r>
            <a:r>
              <a:rPr lang="pt-BR" altLang="en-US" sz="2400" b="1" dirty="0" smtClean="0">
                <a:solidFill>
                  <a:schemeClr val="tx1"/>
                </a:solidFill>
                <a:latin typeface="Symbol" panose="05050102010706020507" charset="0"/>
                <a:ea typeface="MS Mincho" charset="0"/>
                <a:cs typeface="Symbol" panose="05050102010706020507" charset="0"/>
                <a:sym typeface="+mn-ea"/>
              </a:rPr>
              <a:t>b</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b</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São equivalentes.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Também desconsideramos g</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para simplificar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3" name="Conector de Seta Reta 18"/>
          <p:cNvCxnSpPr/>
          <p:nvPr/>
        </p:nvCxnSpPr>
        <p:spPr>
          <a:xfrm flipH="1">
            <a:off x="4846955" y="3390900"/>
            <a:ext cx="0" cy="36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5210810" y="396303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x1</a:t>
            </a:r>
            <a:endParaRPr lang="pt-BR" altLang="en-US" sz="2000" baseline="-25000" dirty="0">
              <a:latin typeface="Symbol" panose="05050102010706020507" charset="0"/>
              <a:cs typeface="Symbol" panose="05050102010706020507" charset="0"/>
            </a:endParaRPr>
          </a:p>
        </p:txBody>
      </p:sp>
    </p:spTree>
  </p:cSld>
  <p:clrMapOvr>
    <a:masterClrMapping/>
  </p:clrMapOvr>
</p:sld>
</file>

<file path=ppt/slides/slide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71805"/>
            <a:ext cx="11125835" cy="18453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c.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do circuito vemos que a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é R</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em paralelo a outra impedancia que pode ser calculada como (v</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x</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x</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Temos também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0" name="Conector Reto 74"/>
          <p:cNvCxnSpPr/>
          <p:nvPr/>
        </p:nvCxnSpPr>
        <p:spPr>
          <a:xfrm>
            <a:off x="3903265" y="40267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3907826" y="31042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3709452" y="3474408"/>
            <a:ext cx="387626" cy="552342"/>
            <a:chOff x="7555792" y="2647951"/>
            <a:chExt cx="387626" cy="552342"/>
          </a:xfrm>
          <a:solidFill>
            <a:srgbClr val="00B0F0">
              <a:alpha val="97000"/>
            </a:srgbClr>
          </a:solidFill>
        </p:grpSpPr>
        <p:sp>
          <p:nvSpPr>
            <p:cNvPr id="26" name="Elipse 2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5400000" flipH="1">
            <a:off x="2604729" y="2672335"/>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a:off x="4550891" y="2425786"/>
            <a:ext cx="0" cy="133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4029710" y="3607435"/>
                <a:ext cx="7372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𝑏</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4029710" y="3607435"/>
                <a:ext cx="73723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3755481" y="3832066"/>
            <a:ext cx="0" cy="147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3013075" y="3104515"/>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2229485" y="334327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1289050" y="351726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78"/>
          <p:cNvCxnSpPr/>
          <p:nvPr/>
        </p:nvCxnSpPr>
        <p:spPr>
          <a:xfrm>
            <a:off x="1680210" y="42252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751840" y="308292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1076034" y="245054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9" name="Conector Reto 37"/>
          <p:cNvCxnSpPr/>
          <p:nvPr/>
        </p:nvCxnSpPr>
        <p:spPr>
          <a:xfrm>
            <a:off x="381000" y="388937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582295" y="388937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912495" y="256921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57" name="Grupo 67"/>
          <p:cNvGrpSpPr/>
          <p:nvPr/>
        </p:nvGrpSpPr>
        <p:grpSpPr>
          <a:xfrm rot="5400000" flipH="1">
            <a:off x="3187155" y="5137791"/>
            <a:ext cx="1440000" cy="254000"/>
            <a:chOff x="4148369" y="3524056"/>
            <a:chExt cx="1578441" cy="255373"/>
          </a:xfrm>
        </p:grpSpPr>
        <p:cxnSp>
          <p:nvCxnSpPr>
            <p:cNvPr id="61"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3" name="Conector Reto 42"/>
          <p:cNvCxnSpPr/>
          <p:nvPr/>
        </p:nvCxnSpPr>
        <p:spPr>
          <a:xfrm>
            <a:off x="3714115" y="59728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84"/>
          <p:cNvCxnSpPr/>
          <p:nvPr/>
        </p:nvCxnSpPr>
        <p:spPr>
          <a:xfrm flipV="1">
            <a:off x="4613910" y="526605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85"/>
          <p:cNvCxnSpPr/>
          <p:nvPr/>
        </p:nvCxnSpPr>
        <p:spPr>
          <a:xfrm flipV="1">
            <a:off x="4613910" y="534987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to 88"/>
          <p:cNvCxnSpPr/>
          <p:nvPr/>
        </p:nvCxnSpPr>
        <p:spPr>
          <a:xfrm flipV="1">
            <a:off x="3912235" y="492696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9"/>
          <p:cNvCxnSpPr/>
          <p:nvPr/>
        </p:nvCxnSpPr>
        <p:spPr>
          <a:xfrm>
            <a:off x="4883150" y="4927600"/>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90"/>
          <p:cNvCxnSpPr/>
          <p:nvPr/>
        </p:nvCxnSpPr>
        <p:spPr>
          <a:xfrm>
            <a:off x="4692650" y="59404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91"/>
          <p:cNvCxnSpPr/>
          <p:nvPr/>
        </p:nvCxnSpPr>
        <p:spPr>
          <a:xfrm>
            <a:off x="4883150" y="534987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3912235" y="529526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5699760" y="26441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9" name="Group 148"/>
          <p:cNvGrpSpPr/>
          <p:nvPr/>
        </p:nvGrpSpPr>
        <p:grpSpPr>
          <a:xfrm rot="0">
            <a:off x="6396355" y="3050540"/>
            <a:ext cx="254000" cy="1824355"/>
            <a:chOff x="15541" y="5658"/>
            <a:chExt cx="357" cy="2494"/>
          </a:xfrm>
        </p:grpSpPr>
        <p:cxnSp>
          <p:nvCxnSpPr>
            <p:cNvPr id="8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5" name="Conector Reto 90"/>
          <p:cNvCxnSpPr/>
          <p:nvPr/>
        </p:nvCxnSpPr>
        <p:spPr>
          <a:xfrm>
            <a:off x="6370955" y="48577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DeTexto 47"/>
          <p:cNvSpPr txBox="1"/>
          <p:nvPr/>
        </p:nvSpPr>
        <p:spPr>
          <a:xfrm>
            <a:off x="4884420" y="534987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9" name="CaixaDeTexto 47"/>
          <p:cNvSpPr txBox="1"/>
          <p:nvPr/>
        </p:nvSpPr>
        <p:spPr>
          <a:xfrm>
            <a:off x="6650990" y="386778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70" name="Group 162"/>
          <p:cNvGrpSpPr/>
          <p:nvPr/>
        </p:nvGrpSpPr>
        <p:grpSpPr>
          <a:xfrm rot="0">
            <a:off x="5315585" y="3061970"/>
            <a:ext cx="254000" cy="1824355"/>
            <a:chOff x="15541" y="5658"/>
            <a:chExt cx="357" cy="2494"/>
          </a:xfrm>
        </p:grpSpPr>
        <p:cxnSp>
          <p:nvCxnSpPr>
            <p:cNvPr id="1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3" name="Conector Reto 90"/>
          <p:cNvCxnSpPr/>
          <p:nvPr/>
        </p:nvCxnSpPr>
        <p:spPr>
          <a:xfrm>
            <a:off x="5252085" y="48780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DeTexto 47"/>
          <p:cNvSpPr txBox="1"/>
          <p:nvPr/>
        </p:nvSpPr>
        <p:spPr>
          <a:xfrm>
            <a:off x="5542280" y="393763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78" name="Retângulo 77"/>
          <p:cNvSpPr/>
          <p:nvPr/>
        </p:nvSpPr>
        <p:spPr>
          <a:xfrm rot="5400000" flipH="1">
            <a:off x="2795606" y="353771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81" name="Caixa de Texto 23"/>
          <p:cNvSpPr txBox="1"/>
          <p:nvPr/>
        </p:nvSpPr>
        <p:spPr>
          <a:xfrm>
            <a:off x="1061720" y="3422650"/>
            <a:ext cx="808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1" name="Conector Reto 114"/>
          <p:cNvCxnSpPr/>
          <p:nvPr/>
        </p:nvCxnSpPr>
        <p:spPr>
          <a:xfrm flipH="1" flipV="1">
            <a:off x="558800" y="30867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flipH="1">
            <a:off x="3780155" y="4598670"/>
            <a:ext cx="0" cy="36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2335530" y="39624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b </a:t>
            </a:r>
            <a:endParaRPr lang="pt-BR" altLang="en-US" sz="2000" baseline="-25000" dirty="0">
              <a:latin typeface="Symbol" panose="05050102010706020507" charset="0"/>
              <a:cs typeface="Symbol" panose="05050102010706020507" charset="0"/>
            </a:endParaRPr>
          </a:p>
        </p:txBody>
      </p:sp>
      <p:sp>
        <p:nvSpPr>
          <p:cNvPr id="18" name="Forma livre 17"/>
          <p:cNvSpPr/>
          <p:nvPr/>
        </p:nvSpPr>
        <p:spPr>
          <a:xfrm>
            <a:off x="3140075" y="323532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3117850" y="305054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3117850" y="3050540"/>
                <a:ext cx="66230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3" name="Forma livre 2"/>
          <p:cNvSpPr/>
          <p:nvPr/>
        </p:nvSpPr>
        <p:spPr>
          <a:xfrm>
            <a:off x="5266690" y="495871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7" name="Caixa de Texto 6"/>
              <p:cNvSpPr txBox="1"/>
              <p:nvPr/>
            </p:nvSpPr>
            <p:spPr>
              <a:xfrm>
                <a:off x="5414010" y="5132705"/>
                <a:ext cx="57721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414010" y="5132705"/>
                <a:ext cx="577215"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8" name="Conector de Seta Reta 18"/>
          <p:cNvCxnSpPr/>
          <p:nvPr/>
        </p:nvCxnSpPr>
        <p:spPr>
          <a:xfrm rot="16200000" flipH="1">
            <a:off x="4422486" y="4550938"/>
            <a:ext cx="635" cy="54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9" name="Caixa de Texto 23"/>
          <p:cNvSpPr txBox="1"/>
          <p:nvPr/>
        </p:nvSpPr>
        <p:spPr>
          <a:xfrm>
            <a:off x="4105275" y="482155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a:t>
            </a:r>
            <a:endParaRPr lang="pt-BR" altLang="en-US" sz="2000" baseline="-25000" dirty="0">
              <a:latin typeface="Symbol" panose="05050102010706020507" charset="0"/>
              <a:cs typeface="Symbol" panose="05050102010706020507" charset="0"/>
            </a:endParaRPr>
          </a:p>
        </p:txBody>
      </p:sp>
      <p:cxnSp>
        <p:nvCxnSpPr>
          <p:cNvPr id="13" name="Conector de Seta Reta 18"/>
          <p:cNvCxnSpPr/>
          <p:nvPr/>
        </p:nvCxnSpPr>
        <p:spPr>
          <a:xfrm flipH="1">
            <a:off x="2886075" y="4026535"/>
            <a:ext cx="0" cy="36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3249930" y="45986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x1</a:t>
            </a:r>
            <a:endParaRPr lang="pt-BR" altLang="en-US" sz="20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15" name="CaixaDeTexto 14"/>
              <p:cNvSpPr txBox="1"/>
              <p:nvPr/>
            </p:nvSpPr>
            <p:spPr>
              <a:xfrm>
                <a:off x="7397115" y="2507615"/>
                <a:ext cx="4121150" cy="46037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𝑏</m:t>
                          </m:r>
                        </m:sub>
                      </m:sSub>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7397115" y="2507615"/>
                <a:ext cx="4121150" cy="460375"/>
              </a:xfrm>
              <a:prstGeom prst="rect">
                <a:avLst/>
              </a:prstGeom>
              <a:blipFill rotWithShape="1">
                <a:blip r:embed="rId4"/>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DeTexto 14"/>
              <p:cNvSpPr txBox="1"/>
              <p:nvPr/>
            </p:nvSpPr>
            <p:spPr>
              <a:xfrm>
                <a:off x="7412990" y="3076575"/>
                <a:ext cx="2869565" cy="78041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num>
                        <m:den>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6" name="CaixaDeTexto 14"/>
              <p:cNvSpPr txBox="1">
                <a:spLocks noRot="1" noChangeAspect="1" noMove="1" noResize="1" noEditPoints="1" noAdjustHandles="1" noChangeArrowheads="1" noChangeShapeType="1" noTextEdit="1"/>
              </p:cNvSpPr>
              <p:nvPr/>
            </p:nvSpPr>
            <p:spPr>
              <a:xfrm>
                <a:off x="7412990" y="3076575"/>
                <a:ext cx="2869565" cy="780415"/>
              </a:xfrm>
              <a:prstGeom prst="rect">
                <a:avLst/>
              </a:prstGeom>
              <a:blipFill rotWithShape="1">
                <a:blip r:embed="rId5"/>
                <a:stretch>
                  <a:fillRect/>
                </a:stretch>
              </a:blipFill>
              <a:ln w="38100">
                <a:noFill/>
              </a:ln>
            </p:spPr>
            <p:txBody>
              <a:bodyPr/>
              <a:lstStyle/>
              <a:p>
                <a:r>
                  <a:rPr lang="pt-BR" altLang="en-US">
                    <a:noFill/>
                  </a:rPr>
                  <a:t> </a:t>
                </a:r>
              </a:p>
            </p:txBody>
          </p:sp>
        </mc:Fallback>
      </mc:AlternateContent>
      <p:sp>
        <p:nvSpPr>
          <p:cNvPr id="20" name="CaixaDeTexto 14"/>
          <p:cNvSpPr txBox="1"/>
          <p:nvPr/>
        </p:nvSpPr>
        <p:spPr>
          <a:xfrm>
            <a:off x="7298055" y="4017010"/>
            <a:ext cx="1486535" cy="460375"/>
          </a:xfrm>
          <a:prstGeom prst="rect">
            <a:avLst/>
          </a:prstGeom>
          <a:noFill/>
        </p:spPr>
        <p:txBody>
          <a:bodyPr wrap="square" rtlCol="0">
            <a:spAutoFit/>
          </a:bodyPr>
          <a:p>
            <a:pPr algn="ctr" fontAlgn="auto">
              <a:spcAft>
                <a:spcPts val="600"/>
              </a:spcAft>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Assim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 name="CaixaDeTexto 14"/>
              <p:cNvSpPr txBox="1"/>
              <p:nvPr/>
            </p:nvSpPr>
            <p:spPr>
              <a:xfrm>
                <a:off x="7232650" y="4557395"/>
                <a:ext cx="4121150" cy="78041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num>
                        <m:den>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 name="CaixaDeTexto 14"/>
              <p:cNvSpPr txBox="1">
                <a:spLocks noRot="1" noChangeAspect="1" noMove="1" noResize="1" noEditPoints="1" noAdjustHandles="1" noChangeArrowheads="1" noChangeShapeType="1" noTextEdit="1"/>
              </p:cNvSpPr>
              <p:nvPr/>
            </p:nvSpPr>
            <p:spPr>
              <a:xfrm>
                <a:off x="7232650" y="4557395"/>
                <a:ext cx="4121150" cy="780415"/>
              </a:xfrm>
              <a:prstGeom prst="rect">
                <a:avLst/>
              </a:prstGeom>
              <a:blipFill rotWithShape="1">
                <a:blip r:embed="rId6"/>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DeTexto 14"/>
              <p:cNvSpPr txBox="1"/>
              <p:nvPr/>
            </p:nvSpPr>
            <p:spPr>
              <a:xfrm>
                <a:off x="7191375" y="5546090"/>
                <a:ext cx="3464560" cy="85407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3" name="CaixaDeTexto 14"/>
              <p:cNvSpPr txBox="1">
                <a:spLocks noRot="1" noChangeAspect="1" noMove="1" noResize="1" noEditPoints="1" noAdjustHandles="1" noChangeArrowheads="1" noChangeShapeType="1" noTextEdit="1"/>
              </p:cNvSpPr>
              <p:nvPr/>
            </p:nvSpPr>
            <p:spPr>
              <a:xfrm>
                <a:off x="7191375" y="5546090"/>
                <a:ext cx="3464560" cy="854075"/>
              </a:xfrm>
              <a:prstGeom prst="rect">
                <a:avLst/>
              </a:prstGeom>
              <a:blipFill rotWithShape="1">
                <a:blip r:embed="rId7"/>
                <a:stretch>
                  <a:fillRect/>
                </a:stretch>
              </a:blipFill>
              <a:ln w="38100">
                <a:noFill/>
              </a:ln>
            </p:spPr>
            <p:txBody>
              <a:bodyPr/>
              <a:lstStyle/>
              <a:p>
                <a:r>
                  <a:rPr lang="pt-BR" altLang="en-US">
                    <a:noFill/>
                  </a:rPr>
                  <a:t> </a:t>
                </a:r>
              </a:p>
            </p:txBody>
          </p:sp>
        </mc:Fallback>
      </mc:AlternateContent>
      <p:cxnSp>
        <p:nvCxnSpPr>
          <p:cNvPr id="4" name="Conector Reto 3"/>
          <p:cNvCxnSpPr/>
          <p:nvPr/>
        </p:nvCxnSpPr>
        <p:spPr>
          <a:xfrm rot="16200000">
            <a:off x="5846926" y="2434041"/>
            <a:ext cx="0" cy="13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71805"/>
            <a:ext cx="11125835" cy="11068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c.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0" name="Conector Reto 74"/>
          <p:cNvCxnSpPr/>
          <p:nvPr/>
        </p:nvCxnSpPr>
        <p:spPr>
          <a:xfrm>
            <a:off x="6036865" y="33422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6026186" y="24197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5843052" y="2789878"/>
            <a:ext cx="387626" cy="552342"/>
            <a:chOff x="7555792" y="2647951"/>
            <a:chExt cx="387626" cy="552342"/>
          </a:xfrm>
          <a:solidFill>
            <a:srgbClr val="00B0F0">
              <a:alpha val="97000"/>
            </a:srgbClr>
          </a:solidFill>
        </p:grpSpPr>
        <p:sp>
          <p:nvSpPr>
            <p:cNvPr id="26" name="Elipse 2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5400000" flipH="1">
            <a:off x="4738329" y="1987805"/>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a:off x="6720491" y="1699541"/>
            <a:ext cx="0" cy="14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6163310" y="2922905"/>
                <a:ext cx="7372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𝑏</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6163310" y="2922905"/>
                <a:ext cx="73723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5889081" y="3147536"/>
            <a:ext cx="0" cy="147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5146675" y="2419985"/>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363085" y="265874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3422650" y="283273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78"/>
          <p:cNvCxnSpPr/>
          <p:nvPr/>
        </p:nvCxnSpPr>
        <p:spPr>
          <a:xfrm>
            <a:off x="3813810" y="35407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885440" y="239839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3209634" y="178125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9" name="Conector Reto 37"/>
          <p:cNvCxnSpPr/>
          <p:nvPr/>
        </p:nvCxnSpPr>
        <p:spPr>
          <a:xfrm>
            <a:off x="2514600" y="32048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715895" y="320484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3022600" y="188468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57" name="Grupo 67"/>
          <p:cNvGrpSpPr/>
          <p:nvPr/>
        </p:nvGrpSpPr>
        <p:grpSpPr>
          <a:xfrm rot="5400000" flipH="1">
            <a:off x="5320755" y="4453261"/>
            <a:ext cx="1440000" cy="254000"/>
            <a:chOff x="4148369" y="3524056"/>
            <a:chExt cx="1578441" cy="255373"/>
          </a:xfrm>
        </p:grpSpPr>
        <p:cxnSp>
          <p:nvCxnSpPr>
            <p:cNvPr id="61"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3" name="Conector Reto 42"/>
          <p:cNvCxnSpPr/>
          <p:nvPr/>
        </p:nvCxnSpPr>
        <p:spPr>
          <a:xfrm>
            <a:off x="5847715" y="52882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84"/>
          <p:cNvCxnSpPr/>
          <p:nvPr/>
        </p:nvCxnSpPr>
        <p:spPr>
          <a:xfrm flipV="1">
            <a:off x="6747510" y="458152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85"/>
          <p:cNvCxnSpPr/>
          <p:nvPr/>
        </p:nvCxnSpPr>
        <p:spPr>
          <a:xfrm flipV="1">
            <a:off x="6747510" y="466534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to 88"/>
          <p:cNvCxnSpPr/>
          <p:nvPr/>
        </p:nvCxnSpPr>
        <p:spPr>
          <a:xfrm flipV="1">
            <a:off x="6045835" y="424243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9"/>
          <p:cNvCxnSpPr/>
          <p:nvPr/>
        </p:nvCxnSpPr>
        <p:spPr>
          <a:xfrm>
            <a:off x="7016750" y="4243070"/>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90"/>
          <p:cNvCxnSpPr/>
          <p:nvPr/>
        </p:nvCxnSpPr>
        <p:spPr>
          <a:xfrm>
            <a:off x="6826250" y="52558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91"/>
          <p:cNvCxnSpPr/>
          <p:nvPr/>
        </p:nvCxnSpPr>
        <p:spPr>
          <a:xfrm>
            <a:off x="7016750" y="466534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6045835" y="461073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7833360" y="19596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9" name="Group 148"/>
          <p:cNvGrpSpPr/>
          <p:nvPr/>
        </p:nvGrpSpPr>
        <p:grpSpPr>
          <a:xfrm rot="0">
            <a:off x="8529955" y="2366010"/>
            <a:ext cx="254000" cy="1824355"/>
            <a:chOff x="15541" y="5658"/>
            <a:chExt cx="357" cy="2494"/>
          </a:xfrm>
        </p:grpSpPr>
        <p:cxnSp>
          <p:nvCxnSpPr>
            <p:cNvPr id="8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5" name="Conector Reto 90"/>
          <p:cNvCxnSpPr/>
          <p:nvPr/>
        </p:nvCxnSpPr>
        <p:spPr>
          <a:xfrm>
            <a:off x="8504555" y="41732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DeTexto 47"/>
          <p:cNvSpPr txBox="1"/>
          <p:nvPr/>
        </p:nvSpPr>
        <p:spPr>
          <a:xfrm>
            <a:off x="7018020" y="466534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9" name="CaixaDeTexto 47"/>
          <p:cNvSpPr txBox="1"/>
          <p:nvPr/>
        </p:nvSpPr>
        <p:spPr>
          <a:xfrm>
            <a:off x="8784590" y="318325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70" name="Group 162"/>
          <p:cNvGrpSpPr/>
          <p:nvPr/>
        </p:nvGrpSpPr>
        <p:grpSpPr>
          <a:xfrm rot="0">
            <a:off x="7449185" y="2377440"/>
            <a:ext cx="254000" cy="1824355"/>
            <a:chOff x="15541" y="5658"/>
            <a:chExt cx="357" cy="2494"/>
          </a:xfrm>
        </p:grpSpPr>
        <p:cxnSp>
          <p:nvCxnSpPr>
            <p:cNvPr id="1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3" name="Conector Reto 90"/>
          <p:cNvCxnSpPr/>
          <p:nvPr/>
        </p:nvCxnSpPr>
        <p:spPr>
          <a:xfrm>
            <a:off x="7385685" y="41935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DeTexto 47"/>
          <p:cNvSpPr txBox="1"/>
          <p:nvPr/>
        </p:nvSpPr>
        <p:spPr>
          <a:xfrm>
            <a:off x="7675880" y="325310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78" name="Retângulo 77"/>
          <p:cNvSpPr/>
          <p:nvPr/>
        </p:nvSpPr>
        <p:spPr>
          <a:xfrm rot="5400000" flipH="1">
            <a:off x="4929206" y="285318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81" name="Caixa de Texto 23"/>
          <p:cNvSpPr txBox="1"/>
          <p:nvPr/>
        </p:nvSpPr>
        <p:spPr>
          <a:xfrm>
            <a:off x="3195320" y="2738120"/>
            <a:ext cx="808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1" name="Conector Reto 114"/>
          <p:cNvCxnSpPr/>
          <p:nvPr/>
        </p:nvCxnSpPr>
        <p:spPr>
          <a:xfrm flipH="1" flipV="1">
            <a:off x="2692400" y="24022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flipH="1">
            <a:off x="5913755" y="3914140"/>
            <a:ext cx="0" cy="36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4469130" y="32778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b </a:t>
            </a:r>
            <a:endParaRPr lang="pt-BR" altLang="en-US" sz="2000" baseline="-25000" dirty="0">
              <a:latin typeface="Symbol" panose="05050102010706020507" charset="0"/>
              <a:cs typeface="Symbol" panose="05050102010706020507" charset="0"/>
            </a:endParaRPr>
          </a:p>
        </p:txBody>
      </p:sp>
      <p:sp>
        <p:nvSpPr>
          <p:cNvPr id="18" name="Forma livre 17"/>
          <p:cNvSpPr/>
          <p:nvPr/>
        </p:nvSpPr>
        <p:spPr>
          <a:xfrm>
            <a:off x="5273675" y="255079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251450" y="236601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251450" y="2366010"/>
                <a:ext cx="66230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3" name="Forma livre 2"/>
          <p:cNvSpPr/>
          <p:nvPr/>
        </p:nvSpPr>
        <p:spPr>
          <a:xfrm>
            <a:off x="7400290" y="427418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7" name="Caixa de Texto 6"/>
              <p:cNvSpPr txBox="1"/>
              <p:nvPr/>
            </p:nvSpPr>
            <p:spPr>
              <a:xfrm>
                <a:off x="7547610" y="4448175"/>
                <a:ext cx="57721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7547610" y="4448175"/>
                <a:ext cx="577215"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8" name="Conector de Seta Reta 18"/>
          <p:cNvCxnSpPr/>
          <p:nvPr/>
        </p:nvCxnSpPr>
        <p:spPr>
          <a:xfrm rot="16200000" flipH="1">
            <a:off x="6556086" y="3866408"/>
            <a:ext cx="635" cy="54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9" name="Caixa de Texto 23"/>
          <p:cNvSpPr txBox="1"/>
          <p:nvPr/>
        </p:nvSpPr>
        <p:spPr>
          <a:xfrm>
            <a:off x="6238875" y="41370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a:t>
            </a:r>
            <a:endParaRPr lang="pt-BR" altLang="en-US" sz="2000" baseline="-25000" dirty="0">
              <a:latin typeface="Symbol" panose="05050102010706020507" charset="0"/>
              <a:cs typeface="Symbol" panose="05050102010706020507" charset="0"/>
            </a:endParaRPr>
          </a:p>
        </p:txBody>
      </p:sp>
      <p:cxnSp>
        <p:nvCxnSpPr>
          <p:cNvPr id="13" name="Conector de Seta Reta 18"/>
          <p:cNvCxnSpPr/>
          <p:nvPr/>
        </p:nvCxnSpPr>
        <p:spPr>
          <a:xfrm flipH="1">
            <a:off x="5019675" y="3342005"/>
            <a:ext cx="0" cy="36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5383530" y="39141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x1</a:t>
            </a:r>
            <a:endParaRPr lang="pt-BR" altLang="en-US" sz="20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65" name="CaixaDeTexto 14"/>
              <p:cNvSpPr txBox="1"/>
              <p:nvPr/>
            </p:nvSpPr>
            <p:spPr>
              <a:xfrm>
                <a:off x="1310640" y="5608320"/>
                <a:ext cx="9956800" cy="522605"/>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E</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sera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𝐸</m:t>
                        </m:r>
                      </m:sub>
                    </m:sSub>
                  </m:oMath>
                </a14:m>
                <a:endParaRPr lang="pt-BR" altLang="en-US" sz="2800" baseline="-25000" dirty="0" smtClean="0">
                  <a:solidFill>
                    <a:srgbClr val="C00000"/>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65" name="CaixaDeTexto 14"/>
              <p:cNvSpPr txBox="1">
                <a:spLocks noRot="1" noChangeAspect="1" noMove="1" noResize="1" noEditPoints="1" noAdjustHandles="1" noChangeArrowheads="1" noChangeShapeType="1" noTextEdit="1"/>
              </p:cNvSpPr>
              <p:nvPr/>
            </p:nvSpPr>
            <p:spPr>
              <a:xfrm>
                <a:off x="1310640" y="5608320"/>
                <a:ext cx="9956800" cy="522605"/>
              </a:xfrm>
              <a:prstGeom prst="rect">
                <a:avLst/>
              </a:prstGeom>
              <a:blipFill rotWithShape="1">
                <a:blip r:embed="rId4"/>
                <a:stretch>
                  <a:fillRect b="-4131"/>
                </a:stretch>
              </a:blipFill>
            </p:spPr>
            <p:txBody>
              <a:bodyPr/>
              <a:lstStyle/>
              <a:p>
                <a:r>
                  <a:rPr lang="pt-BR" altLang="en-US">
                    <a:noFill/>
                  </a:rPr>
                  <a:t> </a:t>
                </a:r>
              </a:p>
            </p:txBody>
          </p:sp>
        </mc:Fallback>
      </mc:AlternateContent>
      <p:cxnSp>
        <p:nvCxnSpPr>
          <p:cNvPr id="4" name="Conector Reto 3"/>
          <p:cNvCxnSpPr/>
          <p:nvPr/>
        </p:nvCxnSpPr>
        <p:spPr>
          <a:xfrm rot="16200000">
            <a:off x="8004656" y="1726651"/>
            <a:ext cx="0" cy="13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253365" y="463550"/>
                <a:ext cx="11784330" cy="519239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 frequencia de corte inferior será</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mj-lt"/>
                  <a:buNone/>
                </a:pP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ctr" defTabSz="914400" fontAlgn="auto">
                  <a:spcBef>
                    <a:spcPts val="600"/>
                  </a:spcBef>
                  <a:spcAft>
                    <a:spcPts val="600"/>
                  </a:spcAft>
                  <a:buFont typeface="+mj-lt"/>
                  <a:buNone/>
                </a:pPr>
                <a14:m>
                  <m:oMath xmlns:m="http://schemas.openxmlformats.org/officeDocument/2006/math">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den>
                        </m:f>
                      </m:e>
                    </m:nary>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𝑅𝑥</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𝜋</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𝐸</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sub>
                        </m:sSub>
                      </m:den>
                    </m:f>
                  </m:oMath>
                </a14:m>
                <a:r>
                  <a:rPr lang="pt-BR" altLang="en-US" sz="2800" smtClean="0">
                    <a:latin typeface="Cambria Math" panose="02040503050406030204" pitchFamily="18" charset="0"/>
                    <a:ea typeface="Cambria Math" panose="02040503050406030204" pitchFamily="18" charset="0"/>
                    <a:cs typeface="Cambria Math" panose="02040503050406030204" pitchFamily="18" charset="0"/>
                  </a:rPr>
                  <a:t>)</a:t>
                </a:r>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mj-lt"/>
                  <a:buNone/>
                </a:pP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Podemos escolher um dos capacitores para posicionar o polo dominante. Por exemplo, podemos fazer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pequeno para o polo dominante depender apenas dele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𝐸</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sub>
                          </m:sSub>
                        </m:den>
                      </m:f>
                    </m:oMath>
                  </m:oMathPara>
                </a14:m>
                <a:endParaRPr lang="en-US" altLang="pt-BR" sz="28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253365" y="463550"/>
                <a:ext cx="11784330" cy="51923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4. altas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5" name="Conector Reto 74"/>
          <p:cNvCxnSpPr/>
          <p:nvPr/>
        </p:nvCxnSpPr>
        <p:spPr>
          <a:xfrm>
            <a:off x="6679485" y="45322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a:off x="5730861" y="5038553"/>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6668806" y="2879447"/>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6485672" y="3979868"/>
            <a:ext cx="387626" cy="552342"/>
            <a:chOff x="7555792" y="2647951"/>
            <a:chExt cx="387626" cy="552342"/>
          </a:xfrm>
          <a:solidFill>
            <a:srgbClr val="00B0F0">
              <a:alpha val="97000"/>
            </a:srgbClr>
          </a:solidFill>
        </p:grpSpPr>
        <p:sp>
          <p:nvSpPr>
            <p:cNvPr id="23" name="Elipse 2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5" name="Conector Reto 24"/>
          <p:cNvCxnSpPr/>
          <p:nvPr/>
        </p:nvCxnSpPr>
        <p:spPr>
          <a:xfrm rot="5400000" flipH="1">
            <a:off x="3818744" y="2497605"/>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de Seta Reta 18"/>
          <p:cNvCxnSpPr/>
          <p:nvPr/>
        </p:nvCxnSpPr>
        <p:spPr>
          <a:xfrm rot="5400000" flipH="1">
            <a:off x="9042109" y="311439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p:nvPr/>
        </p:nvCxnSpPr>
        <p:spPr>
          <a:xfrm flipH="1">
            <a:off x="5926491" y="510932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ector de Seta Reta 18"/>
          <p:cNvCxnSpPr/>
          <p:nvPr/>
        </p:nvCxnSpPr>
        <p:spPr>
          <a:xfrm rot="16200000" flipH="1">
            <a:off x="3160106" y="311456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5885068" y="514302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5372043" y="387969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32" name="Caixa de Texto 23"/>
          <p:cNvSpPr txBox="1"/>
          <p:nvPr/>
        </p:nvSpPr>
        <p:spPr>
          <a:xfrm>
            <a:off x="9280839" y="367106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3" name="Caixa de Texto 23"/>
          <p:cNvSpPr txBox="1"/>
          <p:nvPr/>
        </p:nvSpPr>
        <p:spPr>
          <a:xfrm>
            <a:off x="5659148" y="592392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278281" y="372841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5" name="Conector Reto 34"/>
          <p:cNvCxnSpPr/>
          <p:nvPr/>
        </p:nvCxnSpPr>
        <p:spPr>
          <a:xfrm rot="16200000">
            <a:off x="8101111" y="215788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H="1">
            <a:off x="4105275" y="504317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6645910" y="442277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6645910" y="442277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8" name="Grupo 37"/>
          <p:cNvGrpSpPr/>
          <p:nvPr/>
        </p:nvGrpSpPr>
        <p:grpSpPr>
          <a:xfrm rot="5400000" flipH="1">
            <a:off x="4105211" y="3858731"/>
            <a:ext cx="2160000" cy="216000"/>
            <a:chOff x="3836931" y="3524056"/>
            <a:chExt cx="2160210" cy="255373"/>
          </a:xfrm>
        </p:grpSpPr>
        <p:cxnSp>
          <p:nvCxnSpPr>
            <p:cNvPr id="39"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0" name="Retângulo 39"/>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4447540" y="4064635"/>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447540" y="406463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41" name="Grupo 40"/>
          <p:cNvGrpSpPr/>
          <p:nvPr/>
        </p:nvGrpSpPr>
        <p:grpSpPr>
          <a:xfrm rot="5400000" flipH="1">
            <a:off x="7294405" y="4219454"/>
            <a:ext cx="1404000" cy="234950"/>
            <a:chOff x="4143847" y="3524056"/>
            <a:chExt cx="1404137" cy="255373"/>
          </a:xfrm>
        </p:grpSpPr>
        <p:cxnSp>
          <p:nvCxnSpPr>
            <p:cNvPr id="42"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4" name="Grupo 63"/>
          <p:cNvGrpSpPr/>
          <p:nvPr/>
        </p:nvGrpSpPr>
        <p:grpSpPr>
          <a:xfrm flipH="1">
            <a:off x="4880779" y="3493014"/>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5" name="Conector Reto 69"/>
          <p:cNvCxnSpPr/>
          <p:nvPr/>
        </p:nvCxnSpPr>
        <p:spPr>
          <a:xfrm flipV="1">
            <a:off x="3961130" y="419417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73"/>
          <p:cNvCxnSpPr/>
          <p:nvPr/>
        </p:nvCxnSpPr>
        <p:spPr>
          <a:xfrm>
            <a:off x="4151630" y="360553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137025" y="419417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 de Texto 23"/>
          <p:cNvSpPr txBox="1"/>
          <p:nvPr/>
        </p:nvSpPr>
        <p:spPr>
          <a:xfrm>
            <a:off x="3536950" y="4108450"/>
            <a:ext cx="6146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48" name="Conector Reto 69"/>
          <p:cNvCxnSpPr/>
          <p:nvPr/>
        </p:nvCxnSpPr>
        <p:spPr>
          <a:xfrm flipV="1">
            <a:off x="3961130" y="410845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Forma livre 48"/>
          <p:cNvSpPr/>
          <p:nvPr/>
        </p:nvSpPr>
        <p:spPr>
          <a:xfrm>
            <a:off x="5233035" y="374332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5787390" y="2936240"/>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787390" y="2936240"/>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50" name="Caixa de Texto 23"/>
          <p:cNvSpPr txBox="1"/>
          <p:nvPr/>
        </p:nvSpPr>
        <p:spPr>
          <a:xfrm>
            <a:off x="8705367" y="2862841"/>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51" name="Caixa de Texto 23"/>
          <p:cNvSpPr txBox="1"/>
          <p:nvPr/>
        </p:nvSpPr>
        <p:spPr>
          <a:xfrm>
            <a:off x="2856853" y="286194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5768340" y="2339975"/>
            <a:ext cx="6146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5719445" y="2133600"/>
            <a:ext cx="416560" cy="1487805"/>
            <a:chOff x="3114" y="6151"/>
            <a:chExt cx="656" cy="2343"/>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Retângulo 80"/>
          <p:cNvSpPr/>
          <p:nvPr/>
        </p:nvSpPr>
        <p:spPr>
          <a:xfrm flipH="1">
            <a:off x="3202305" y="349250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84" name="Retângulo 83"/>
          <p:cNvSpPr/>
          <p:nvPr/>
        </p:nvSpPr>
        <p:spPr>
          <a:xfrm flipH="1">
            <a:off x="8804275" y="347789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3" name="Retângulo 52"/>
          <p:cNvSpPr/>
          <p:nvPr/>
        </p:nvSpPr>
        <p:spPr>
          <a:xfrm rot="5400000" flipH="1">
            <a:off x="5481221" y="557811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54" name="Caixa de Texto 53"/>
              <p:cNvSpPr txBox="1"/>
              <p:nvPr/>
            </p:nvSpPr>
            <p:spPr>
              <a:xfrm>
                <a:off x="3111500" y="3667760"/>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3111500" y="3667760"/>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1" name="Caixa de Texto 60"/>
              <p:cNvSpPr txBox="1"/>
              <p:nvPr/>
            </p:nvSpPr>
            <p:spPr>
              <a:xfrm>
                <a:off x="8804275" y="3743325"/>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1" name="Caixa de Texto 60"/>
              <p:cNvSpPr txBox="1">
                <a:spLocks noRot="1" noChangeAspect="1" noMove="1" noResize="1" noEditPoints="1" noAdjustHandles="1" noChangeArrowheads="1" noChangeShapeType="1" noTextEdit="1"/>
              </p:cNvSpPr>
              <p:nvPr/>
            </p:nvSpPr>
            <p:spPr>
              <a:xfrm>
                <a:off x="8804275" y="3743325"/>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4880610" y="5340350"/>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880610" y="5340350"/>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68" name="Conector Reto 69"/>
          <p:cNvCxnSpPr/>
          <p:nvPr/>
        </p:nvCxnSpPr>
        <p:spPr>
          <a:xfrm flipV="1">
            <a:off x="8221980" y="419608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3"/>
          <p:cNvCxnSpPr/>
          <p:nvPr/>
        </p:nvCxnSpPr>
        <p:spPr>
          <a:xfrm>
            <a:off x="8412480" y="359156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76"/>
          <p:cNvCxnSpPr/>
          <p:nvPr/>
        </p:nvCxnSpPr>
        <p:spPr>
          <a:xfrm>
            <a:off x="8412480" y="421195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flipV="1">
            <a:off x="8221980" y="411035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8285840" y="547170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8412480" y="4194175"/>
            <a:ext cx="8674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9" name="Caixa de Texto 78"/>
              <p:cNvSpPr txBox="1"/>
              <p:nvPr/>
            </p:nvSpPr>
            <p:spPr>
              <a:xfrm>
                <a:off x="7682865" y="4463415"/>
                <a:ext cx="108966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9" name="Caixa de Texto 78"/>
              <p:cNvSpPr txBox="1">
                <a:spLocks noRot="1" noChangeAspect="1" noMove="1" noResize="1" noEditPoints="1" noAdjustHandles="1" noChangeArrowheads="1" noChangeShapeType="1" noTextEdit="1"/>
              </p:cNvSpPr>
              <p:nvPr/>
            </p:nvSpPr>
            <p:spPr>
              <a:xfrm>
                <a:off x="7682865" y="4463415"/>
                <a:ext cx="108966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2" name="CaixaDeTexto 45"/>
              <p:cNvSpPr txBox="1"/>
              <p:nvPr/>
            </p:nvSpPr>
            <p:spPr>
              <a:xfrm>
                <a:off x="514985" y="1407795"/>
                <a:ext cx="11240770" cy="762000"/>
              </a:xfrm>
              <a:prstGeom prst="rect">
                <a:avLst/>
              </a:prstGeom>
              <a:noFill/>
            </p:spPr>
            <p:txBody>
              <a:bodyPr wrap="square" rtlCol="0">
                <a:spAutoFit/>
              </a:bodyPr>
              <a:p>
                <a:pPr indent="0" algn="ctr">
                  <a:spcBef>
                    <a:spcPts val="600"/>
                  </a:spcBef>
                  <a:spcAft>
                    <a:spcPts val="600"/>
                  </a:spcAft>
                  <a:buFont typeface="+mj-lt"/>
                  <a:buNone/>
                </a:pPr>
                <a14:m>
                  <m:oMath xmlns:m="http://schemas.openxmlformats.org/officeDocument/2006/math">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den>
                    </m:f>
                    <m:r>
                      <a:rPr lang="en-US" altLang="pt-BR" sz="2800" i="1">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𝑟</m:t>
                        </m:r>
                      </m:e>
                      <m:sub>
                        <m:r>
                          <a:rPr lang="en-US" altLang="pt-BR" sz="2800" b="0" i="1" smtClean="0">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smtClean="0">
                                <a:latin typeface="Cambria Math" panose="02040503050406030204" pitchFamily="18" charset="0"/>
                              </a:rPr>
                            </m:ctrlPr>
                          </m:sSubPr>
                          <m:e>
                            <m:r>
                              <a:rPr lang="pt-BR" altLang="pt-BR" sz="2800" b="0" i="1" smtClean="0">
                                <a:latin typeface="Cambria Math" panose="02040503050406030204" pitchFamily="18" charset="0"/>
                              </a:rPr>
                              <m:t>𝑉</m:t>
                            </m:r>
                          </m:e>
                          <m:sub>
                            <m:r>
                              <a:rPr lang="pt-BR" altLang="pt-BR" sz="2800" b="0" i="1" smtClean="0">
                                <a:latin typeface="Cambria Math" panose="02040503050406030204" pitchFamily="18" charset="0"/>
                              </a:rPr>
                              <m:t>𝐴</m:t>
                            </m:r>
                          </m:sub>
                        </m:sSub>
                      </m:den>
                    </m:f>
                  </m:oMath>
                </a14:m>
                <a:r>
                  <a:rPr lang="pt-BR" altLang="en-US" sz="2000" i="1" dirty="0">
                    <a:latin typeface="Cambria Math" panose="02040503050406030204" pitchFamily="18" charset="0"/>
                    <a:cs typeface="Cambria Math" panose="02040503050406030204" pitchFamily="18" charset="0"/>
                  </a:rPr>
                  <a:t> ,     </a:t>
                </a:r>
                <a14:m>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r</m:t>
                        </m:r>
                      </m:e>
                      <m:sub>
                        <m:r>
                          <a:rPr lang="en-US" altLang="pt-BR"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r>
                      <a:rPr lang="en-US" altLang="pt-BR" sz="2800"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28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V</m:t>
                            </m:r>
                          </m:e>
                          <m:sub>
                            <m:r>
                              <m:rPr>
                                <m:sty m:val="p"/>
                              </m:rPr>
                              <a:rPr lang="en-US" altLang="pt-BR" sz="28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A</m:t>
                            </m:r>
                          </m:sub>
                        </m:sSub>
                      </m:num>
                      <m:den>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28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I</m:t>
                            </m:r>
                          </m:e>
                          <m:sub>
                            <m:r>
                              <m:rPr>
                                <m:sty m:val="p"/>
                              </m:rPr>
                              <a:rPr lang="en-US" altLang="pt-BR" sz="28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PRec</m:t>
                            </m:r>
                          </m:sub>
                        </m:sSub>
                      </m:den>
                    </m:f>
                  </m:oMath>
                </a14:m>
                <a:r>
                  <a:rPr lang="pt-BR" altLang="en-US" sz="28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pt-BR" altLang="en-US" sz="28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𝜏</m:t>
                    </m:r>
                    <m:r>
                      <a:rPr lang="en-US" altLang="pt-BR" sz="2800" i="1" baseline="-25000">
                        <a:latin typeface="Cambria Math" panose="02040503050406030204" pitchFamily="18" charset="0"/>
                        <a:cs typeface="Cambria Math" panose="02040503050406030204" pitchFamily="18" charset="0"/>
                      </a:rPr>
                      <m:t>𝐹</m:t>
                    </m:r>
                  </m:oMath>
                </a14:m>
                <a:r>
                  <a:rPr lang="pt-BR" altLang="en-US" sz="2000" dirty="0">
                    <a:latin typeface="Comic Sans MS" panose="030F0702030302020204" pitchFamily="66" charset="0"/>
                    <a:cs typeface="Comic Sans MS" panose="030F0702030302020204" pitchFamily="66" charset="0"/>
                  </a:rPr>
                  <a:t>,   </a:t>
                </a: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B</a:t>
                </a: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jE</a:t>
                </a:r>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82" name="CaixaDeTexto 45"/>
              <p:cNvSpPr txBox="1">
                <a:spLocks noRot="1" noChangeAspect="1" noMove="1" noResize="1" noEditPoints="1" noAdjustHandles="1" noChangeArrowheads="1" noChangeShapeType="1" noTextEdit="1"/>
              </p:cNvSpPr>
              <p:nvPr/>
            </p:nvSpPr>
            <p:spPr>
              <a:xfrm>
                <a:off x="514985" y="1407795"/>
                <a:ext cx="11240770" cy="762000"/>
              </a:xfrm>
              <a:prstGeom prst="rect">
                <a:avLst/>
              </a:prstGeom>
              <a:blipFill rotWithShape="1">
                <a:blip r:embed="rId8"/>
                <a:stretch>
                  <a:fillRect b="-2500"/>
                </a:stretch>
              </a:blipFill>
            </p:spPr>
            <p:txBody>
              <a:bodyPr/>
              <a:lstStyle/>
              <a:p>
                <a:r>
                  <a:rPr lang="pt-BR" altLang="en-US">
                    <a:noFill/>
                  </a:rPr>
                  <a:t> </a:t>
                </a:r>
              </a:p>
            </p:txBody>
          </p:sp>
        </mc:Fallback>
      </mc:AlternateContent>
    </p:spTree>
  </p:cSld>
  <p:clrMapOvr>
    <a:masterClrMapping/>
  </p:clrMapOvr>
</p:sld>
</file>

<file path=ppt/slides/slide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4. altas frequências: modelo de pequenos sinais (vamos desconsiderar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b</a:t>
            </a:r>
            <a:r>
              <a:rPr lang="pt-BR" sz="2400" b="1" dirty="0" smtClean="0">
                <a:solidFill>
                  <a:schemeClr val="tx1"/>
                </a:solidFill>
                <a:latin typeface="Comic Sans MS" panose="030F0702030302020204" pitchFamily="66" charset="0"/>
                <a:cs typeface="Comic Sans MS" panose="030F0702030302020204" pitchFamily="66" charset="0"/>
                <a:sym typeface="+mn-ea"/>
              </a:rPr>
              <a:t>,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a:t>
            </a:r>
            <a:r>
              <a:rPr lang="pt-BR" sz="2400" b="1" dirty="0" smtClean="0">
                <a:solidFill>
                  <a:schemeClr val="tx1"/>
                </a:solidFill>
                <a:latin typeface="Comic Sans MS" panose="030F0702030302020204" pitchFamily="66" charset="0"/>
                <a:cs typeface="Comic Sans MS" panose="030F0702030302020204" pitchFamily="66" charset="0"/>
                <a:sym typeface="+mn-ea"/>
              </a:rPr>
              <a:t>,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ex</a:t>
            </a:r>
            <a:r>
              <a:rPr lang="pt-BR" sz="2400" b="1" dirty="0" smtClean="0">
                <a:solidFill>
                  <a:schemeClr val="tx1"/>
                </a:solidFill>
                <a:latin typeface="Comic Sans MS" panose="030F0702030302020204" pitchFamily="66" charset="0"/>
                <a:cs typeface="Comic Sans MS" panose="030F0702030302020204" pitchFamily="66" charset="0"/>
                <a:sym typeface="+mn-ea"/>
              </a:rPr>
              <a:t> e r</a:t>
            </a:r>
            <a:r>
              <a:rPr lang="pt-BR" sz="2400" b="1" baseline="-25000" dirty="0" smtClean="0">
                <a:solidFill>
                  <a:schemeClr val="tx1"/>
                </a:solidFill>
                <a:latin typeface="Symbol" panose="05050102010706020507" charset="0"/>
                <a:cs typeface="Symbol" panose="05050102010706020507" charset="0"/>
                <a:sym typeface="+mn-ea"/>
              </a:rPr>
              <a:t>m</a:t>
            </a:r>
            <a:r>
              <a:rPr lang="pt-BR" sz="2400" b="1" dirty="0" smtClean="0">
                <a:solidFill>
                  <a:schemeClr val="tx1"/>
                </a:solidFill>
                <a:latin typeface="Comic Sans MS" panose="030F0702030302020204" pitchFamily="66" charset="0"/>
                <a:cs typeface="Comic Sans MS" panose="030F0702030302020204" pitchFamily="66" charset="0"/>
                <a:sym typeface="+mn-ea"/>
              </a:rPr>
              <a:t> pois são pouco importantes na operação)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6000670" y="39994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89991" y="30769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806857" y="344710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594134" y="2537030"/>
            <a:ext cx="0" cy="104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7947974" y="252298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820563" y="451740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296296" y="1744766"/>
            <a:ext cx="0" cy="26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925185" y="388556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925185" y="388556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76886" y="348076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81349" y="379392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220585" y="348361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220585" y="348361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6" name="Grupo 55"/>
          <p:cNvGrpSpPr/>
          <p:nvPr/>
        </p:nvGrpSpPr>
        <p:grpSpPr>
          <a:xfrm>
            <a:off x="5110480" y="3077210"/>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461510" y="365569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2887345" y="350964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78505" y="42176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88590" y="30530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66695" y="306768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801620" y="3055620"/>
            <a:ext cx="14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2163789" y="242324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95145" y="33096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468755" y="38620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70050" y="38620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646555" y="30594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422400" y="315531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005330" y="26035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715260" y="23742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4258950" y="453335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Caixa de Texto 23"/>
          <p:cNvSpPr txBox="1"/>
          <p:nvPr/>
        </p:nvSpPr>
        <p:spPr>
          <a:xfrm>
            <a:off x="3808730" y="367347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84560" y="511048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811520" y="59455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711315" y="523875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711315" y="532257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6009640" y="489966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80555" y="4900295"/>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90055" y="59131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80555" y="532257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6009640" y="526796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9588500" y="25723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9810115" y="3044825"/>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9727565" y="48615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81825" y="532257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flipH="1">
            <a:off x="8444230" y="2796173"/>
            <a:ext cx="1562794" cy="514100"/>
            <a:chOff x="13705" y="4525"/>
            <a:chExt cx="2197" cy="703"/>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204" y="488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705" y="4878"/>
              <a:ext cx="11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102850" y="386207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8854440" y="306006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8790940" y="48761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966835" y="349123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53" name="CaixaDeTexto 47"/>
          <p:cNvSpPr txBox="1"/>
          <p:nvPr/>
        </p:nvSpPr>
        <p:spPr>
          <a:xfrm>
            <a:off x="9076690" y="230441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 name="Retângulo 77"/>
          <p:cNvSpPr/>
          <p:nvPr/>
        </p:nvSpPr>
        <p:spPr>
          <a:xfrm rot="5400000" flipH="1">
            <a:off x="7019561" y="362951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 name="Retângulo 77"/>
          <p:cNvSpPr/>
          <p:nvPr/>
        </p:nvSpPr>
        <p:spPr>
          <a:xfrm rot="5400000" flipH="1">
            <a:off x="4893011" y="351040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4" name="Caixa de Texto 23"/>
          <p:cNvSpPr txBox="1"/>
          <p:nvPr/>
        </p:nvSpPr>
        <p:spPr>
          <a:xfrm>
            <a:off x="3936044" y="25160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7" name="Caixa de Texto 23"/>
          <p:cNvSpPr txBox="1"/>
          <p:nvPr/>
        </p:nvSpPr>
        <p:spPr>
          <a:xfrm>
            <a:off x="2607945" y="3673475"/>
            <a:ext cx="105219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sp>
        <p:nvSpPr>
          <p:cNvPr id="18" name="Forma livre 17"/>
          <p:cNvSpPr/>
          <p:nvPr/>
        </p:nvSpPr>
        <p:spPr>
          <a:xfrm>
            <a:off x="5239385" y="324421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271135" y="381000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271135" y="3810000"/>
                <a:ext cx="66230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 name="Group 156"/>
          <p:cNvGrpSpPr/>
          <p:nvPr/>
        </p:nvGrpSpPr>
        <p:grpSpPr>
          <a:xfrm rot="5400000">
            <a:off x="3719195" y="3536583"/>
            <a:ext cx="1477434" cy="523607"/>
            <a:chOff x="13825" y="4525"/>
            <a:chExt cx="2077" cy="716"/>
          </a:xfrm>
        </p:grpSpPr>
        <p:cxnSp>
          <p:nvCxnSpPr>
            <p:cNvPr id="20"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2"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3"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156"/>
          <p:cNvGrpSpPr/>
          <p:nvPr/>
        </p:nvGrpSpPr>
        <p:grpSpPr>
          <a:xfrm rot="0">
            <a:off x="5050790" y="2797443"/>
            <a:ext cx="1477434" cy="523607"/>
            <a:chOff x="13825" y="4525"/>
            <a:chExt cx="2077" cy="716"/>
          </a:xfrm>
        </p:grpSpPr>
        <p:cxnSp>
          <p:nvCxnSpPr>
            <p:cNvPr id="25"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Caixa de Texto 23"/>
          <p:cNvSpPr txBox="1"/>
          <p:nvPr/>
        </p:nvSpPr>
        <p:spPr>
          <a:xfrm>
            <a:off x="5236210" y="233489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31" name="Group 156"/>
          <p:cNvGrpSpPr/>
          <p:nvPr/>
        </p:nvGrpSpPr>
        <p:grpSpPr>
          <a:xfrm rot="16200000" flipH="1">
            <a:off x="7134577" y="3710203"/>
            <a:ext cx="1831677" cy="514100"/>
            <a:chOff x="13825" y="4538"/>
            <a:chExt cx="2575" cy="703"/>
          </a:xfrm>
        </p:grpSpPr>
        <p:cxnSp>
          <p:nvCxnSpPr>
            <p:cNvPr id="32"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Conector Reto 90"/>
          <p:cNvCxnSpPr/>
          <p:nvPr/>
        </p:nvCxnSpPr>
        <p:spPr>
          <a:xfrm>
            <a:off x="7860665" y="48933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7913370" y="3658870"/>
            <a:ext cx="8674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CS</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4. altas frequências: modelo de pequenos sinais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6231175" y="36159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220496" y="26933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6037362" y="306356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824639" y="2153490"/>
            <a:ext cx="0" cy="104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rot="16200000">
            <a:off x="7580801" y="1307226"/>
            <a:ext cx="0" cy="273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6155690" y="350202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6155690" y="350202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407391" y="309722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711854" y="341038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451090" y="310007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451090" y="310007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6" name="Grupo 55"/>
          <p:cNvGrpSpPr/>
          <p:nvPr/>
        </p:nvGrpSpPr>
        <p:grpSpPr>
          <a:xfrm>
            <a:off x="5340985" y="2693670"/>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692015" y="32721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3117850" y="312610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509010" y="38341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3032125" y="2672080"/>
            <a:ext cx="14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2975319" y="203970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891030" y="29203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2261870" y="34671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463165" y="34671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2439670" y="26644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2215515" y="276034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788285" y="21323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07" name="Conector Reto 78"/>
          <p:cNvCxnSpPr/>
          <p:nvPr/>
        </p:nvCxnSpPr>
        <p:spPr>
          <a:xfrm>
            <a:off x="4489455" y="414981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Caixa de Texto 23"/>
          <p:cNvSpPr txBox="1"/>
          <p:nvPr/>
        </p:nvSpPr>
        <p:spPr>
          <a:xfrm>
            <a:off x="4039235" y="328993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30" name="Conector Reto 42"/>
          <p:cNvCxnSpPr/>
          <p:nvPr/>
        </p:nvCxnSpPr>
        <p:spPr>
          <a:xfrm>
            <a:off x="6041390" y="46736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216015" y="413385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8971280" y="21939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9390380" y="268478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7960360" y="45059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CaixaDeTexto 47"/>
          <p:cNvSpPr txBox="1"/>
          <p:nvPr/>
        </p:nvSpPr>
        <p:spPr>
          <a:xfrm>
            <a:off x="9697720" y="336677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4" name="Retângulo 77"/>
          <p:cNvSpPr/>
          <p:nvPr/>
        </p:nvSpPr>
        <p:spPr>
          <a:xfrm rot="5400000" flipH="1">
            <a:off x="7250066" y="324597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 name="Retângulo 77"/>
          <p:cNvSpPr/>
          <p:nvPr/>
        </p:nvSpPr>
        <p:spPr>
          <a:xfrm rot="5400000" flipH="1">
            <a:off x="5123516" y="312686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4" name="Caixa de Texto 23"/>
          <p:cNvSpPr txBox="1"/>
          <p:nvPr/>
        </p:nvSpPr>
        <p:spPr>
          <a:xfrm>
            <a:off x="4166549" y="213246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7" name="Caixa de Texto 23"/>
          <p:cNvSpPr txBox="1"/>
          <p:nvPr/>
        </p:nvSpPr>
        <p:spPr>
          <a:xfrm>
            <a:off x="2838450" y="3108325"/>
            <a:ext cx="105219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sp>
        <p:nvSpPr>
          <p:cNvPr id="18" name="Forma livre 17"/>
          <p:cNvSpPr/>
          <p:nvPr/>
        </p:nvSpPr>
        <p:spPr>
          <a:xfrm>
            <a:off x="5469890" y="286067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501640" y="342646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501640" y="3426460"/>
                <a:ext cx="66230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 name="Group 156"/>
          <p:cNvGrpSpPr/>
          <p:nvPr/>
        </p:nvGrpSpPr>
        <p:grpSpPr>
          <a:xfrm rot="5400000">
            <a:off x="3949700" y="3153043"/>
            <a:ext cx="1477434" cy="523607"/>
            <a:chOff x="13825" y="4525"/>
            <a:chExt cx="2077" cy="716"/>
          </a:xfrm>
        </p:grpSpPr>
        <p:cxnSp>
          <p:nvCxnSpPr>
            <p:cNvPr id="20"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2"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3"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156"/>
          <p:cNvGrpSpPr/>
          <p:nvPr/>
        </p:nvGrpSpPr>
        <p:grpSpPr>
          <a:xfrm rot="0">
            <a:off x="5281295" y="2413903"/>
            <a:ext cx="1477434" cy="523607"/>
            <a:chOff x="13825" y="4525"/>
            <a:chExt cx="2077" cy="716"/>
          </a:xfrm>
        </p:grpSpPr>
        <p:cxnSp>
          <p:nvCxnSpPr>
            <p:cNvPr id="25"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Caixa de Texto 23"/>
          <p:cNvSpPr txBox="1"/>
          <p:nvPr/>
        </p:nvSpPr>
        <p:spPr>
          <a:xfrm>
            <a:off x="5396230" y="20148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31" name="Group 156"/>
          <p:cNvGrpSpPr/>
          <p:nvPr/>
        </p:nvGrpSpPr>
        <p:grpSpPr>
          <a:xfrm rot="16200000" flipH="1">
            <a:off x="7241892" y="3341268"/>
            <a:ext cx="1831677" cy="514100"/>
            <a:chOff x="13825" y="4538"/>
            <a:chExt cx="2575" cy="703"/>
          </a:xfrm>
        </p:grpSpPr>
        <p:cxnSp>
          <p:nvCxnSpPr>
            <p:cNvPr id="32"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Conector Reto 90"/>
          <p:cNvCxnSpPr/>
          <p:nvPr/>
        </p:nvCxnSpPr>
        <p:spPr>
          <a:xfrm>
            <a:off x="8653780" y="45142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7973695" y="3354705"/>
            <a:ext cx="8674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CS</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16" name="Group 162"/>
          <p:cNvGrpSpPr/>
          <p:nvPr/>
        </p:nvGrpSpPr>
        <p:grpSpPr>
          <a:xfrm rot="0">
            <a:off x="8716645" y="2672080"/>
            <a:ext cx="254000" cy="1824355"/>
            <a:chOff x="15541" y="5658"/>
            <a:chExt cx="357" cy="2494"/>
          </a:xfrm>
        </p:grpSpPr>
        <p:cxnSp>
          <p:nvCxnSpPr>
            <p:cNvPr id="37"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9" name="Conector Reto 38"/>
          <p:cNvCxnSpPr/>
          <p:nvPr/>
        </p:nvCxnSpPr>
        <p:spPr>
          <a:xfrm rot="16200000">
            <a:off x="8860001" y="2013036"/>
            <a:ext cx="0" cy="13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0" name="Conector Reto 90"/>
          <p:cNvCxnSpPr/>
          <p:nvPr/>
        </p:nvCxnSpPr>
        <p:spPr>
          <a:xfrm>
            <a:off x="9316085" y="45142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8844915" y="306006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Tree>
  </p:cSld>
  <p:clrMapOvr>
    <a:masterClrMapping/>
  </p:clrMapOvr>
</p:sld>
</file>

<file path=ppt/slides/slide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4. altas frequências: Podemos comparar o modelo de pequenos sinais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90" name="Grupo 189"/>
          <p:cNvGrpSpPr/>
          <p:nvPr/>
        </p:nvGrpSpPr>
        <p:grpSpPr>
          <a:xfrm>
            <a:off x="738505" y="1488440"/>
            <a:ext cx="8269605" cy="2499995"/>
            <a:chOff x="2416" y="2553"/>
            <a:chExt cx="13023" cy="3937"/>
          </a:xfrm>
        </p:grpSpPr>
        <p:cxnSp>
          <p:nvCxnSpPr>
            <p:cNvPr id="108" name="Conector Reto 74"/>
            <p:cNvCxnSpPr/>
            <p:nvPr/>
          </p:nvCxnSpPr>
          <p:spPr>
            <a:xfrm>
              <a:off x="9251" y="507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9234" y="3622"/>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8946" y="4205"/>
              <a:ext cx="610" cy="87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113"/>
            <p:cNvCxnSpPr/>
            <p:nvPr/>
          </p:nvCxnSpPr>
          <p:spPr>
            <a:xfrm rot="5400000" flipH="1">
              <a:off x="7036" y="2771"/>
              <a:ext cx="0" cy="164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6" name="Conector Reto 115"/>
            <p:cNvCxnSpPr/>
            <p:nvPr/>
          </p:nvCxnSpPr>
          <p:spPr>
            <a:xfrm rot="16200000">
              <a:off x="11376" y="1439"/>
              <a:ext cx="0" cy="430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132" y="4895"/>
                  <a:ext cx="1698"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132" y="4895"/>
                  <a:ext cx="1698" cy="822"/>
                </a:xfrm>
                <a:prstGeom prst="rect">
                  <a:avLst/>
                </a:prstGeom>
                <a:blipFill rotWithShape="1">
                  <a:blip r:embed="rId1"/>
                </a:blipFill>
              </p:spPr>
              <p:txBody>
                <a:bodyPr/>
                <a:lstStyle/>
                <a:p>
                  <a:r>
                    <a:rPr lang="pt-BR" altLang="en-US">
                      <a:noFill/>
                    </a:rPr>
                    <a:t> </a:t>
                  </a:r>
                </a:p>
              </p:txBody>
            </p:sp>
          </mc:Fallback>
        </mc:AlternateContent>
        <p:cxnSp>
          <p:nvCxnSpPr>
            <p:cNvPr id="118" name="Conector Reto 117"/>
            <p:cNvCxnSpPr/>
            <p:nvPr/>
          </p:nvCxnSpPr>
          <p:spPr>
            <a:xfrm rot="16200000">
              <a:off x="9528" y="4258"/>
              <a:ext cx="0" cy="33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10008" y="4751"/>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11172" y="4262"/>
                  <a:ext cx="1106"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11172" y="4262"/>
                  <a:ext cx="1106" cy="822"/>
                </a:xfrm>
                <a:prstGeom prst="rect">
                  <a:avLst/>
                </a:prstGeom>
                <a:blipFill rotWithShape="1">
                  <a:blip r:embed="rId2"/>
                </a:blipFill>
              </p:spPr>
              <p:txBody>
                <a:bodyPr/>
                <a:lstStyle/>
                <a:p>
                  <a:r>
                    <a:rPr lang="pt-BR" altLang="en-US">
                      <a:noFill/>
                    </a:rPr>
                    <a:t> </a:t>
                  </a:r>
                </a:p>
              </p:txBody>
            </p:sp>
          </mc:Fallback>
        </mc:AlternateContent>
        <p:grpSp>
          <p:nvGrpSpPr>
            <p:cNvPr id="121" name="Grupo 120"/>
            <p:cNvGrpSpPr/>
            <p:nvPr/>
          </p:nvGrpSpPr>
          <p:grpSpPr>
            <a:xfrm rot="0">
              <a:off x="6808" y="3576"/>
              <a:ext cx="0" cy="2344"/>
              <a:chOff x="3414" y="6151"/>
              <a:chExt cx="0" cy="2344"/>
            </a:xfrm>
          </p:grpSpPr>
          <p:cxnSp>
            <p:nvCxnSpPr>
              <p:cNvPr id="122" name="Conector Reto 121"/>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5768" y="4597"/>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125" name="Grupo 75"/>
            <p:cNvGrpSpPr/>
            <p:nvPr/>
          </p:nvGrpSpPr>
          <p:grpSpPr>
            <a:xfrm rot="5400000" flipH="1">
              <a:off x="4348" y="4303"/>
              <a:ext cx="1831" cy="400"/>
              <a:chOff x="4631625" y="3700853"/>
              <a:chExt cx="1274569" cy="255373"/>
            </a:xfrm>
          </p:grpSpPr>
          <p:cxnSp>
            <p:nvCxnSpPr>
              <p:cNvPr id="126"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7"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78"/>
            <p:cNvCxnSpPr/>
            <p:nvPr/>
          </p:nvCxnSpPr>
          <p:spPr>
            <a:xfrm>
              <a:off x="4964" y="5418"/>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a:off x="4213" y="3588"/>
              <a:ext cx="232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94"/>
            <p:cNvGrpSpPr/>
            <p:nvPr/>
          </p:nvGrpSpPr>
          <p:grpSpPr>
            <a:xfrm rot="16200000">
              <a:off x="4124" y="2592"/>
              <a:ext cx="411" cy="204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2416" y="3979"/>
              <a:ext cx="1008"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3000" y="4840"/>
              <a:ext cx="51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3317" y="48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3280" y="3576"/>
              <a:ext cx="0" cy="1279"/>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2927" y="3727"/>
              <a:ext cx="708" cy="656"/>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3829" y="2738"/>
              <a:ext cx="1000"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3" name="Conector Reto 78"/>
            <p:cNvCxnSpPr/>
            <p:nvPr/>
          </p:nvCxnSpPr>
          <p:spPr>
            <a:xfrm>
              <a:off x="6508" y="5915"/>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 de Texto 23"/>
            <p:cNvSpPr txBox="1"/>
            <p:nvPr/>
          </p:nvSpPr>
          <p:spPr>
            <a:xfrm>
              <a:off x="6927" y="4682"/>
              <a:ext cx="1175"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8950" y="6393"/>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9213" y="5530"/>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3566" y="2835"/>
              <a:ext cx="874"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4226" y="3608"/>
              <a:ext cx="400" cy="2873"/>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1974" y="6476"/>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4710" y="4682"/>
              <a:ext cx="729" cy="72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158" name="Retângulo 77"/>
            <p:cNvSpPr/>
            <p:nvPr/>
          </p:nvSpPr>
          <p:spPr>
            <a:xfrm rot="5400000" flipH="1">
              <a:off x="10855" y="4492"/>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59" name="Retângulo 77"/>
            <p:cNvSpPr/>
            <p:nvPr/>
          </p:nvSpPr>
          <p:spPr>
            <a:xfrm rot="5400000" flipH="1">
              <a:off x="6467" y="4298"/>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0" name="Caixa de Texto 23"/>
            <p:cNvSpPr txBox="1"/>
            <p:nvPr/>
          </p:nvSpPr>
          <p:spPr>
            <a:xfrm>
              <a:off x="5999" y="2738"/>
              <a:ext cx="131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61" name="Caixa de Texto 23"/>
            <p:cNvSpPr txBox="1"/>
            <p:nvPr/>
          </p:nvSpPr>
          <p:spPr>
            <a:xfrm>
              <a:off x="3908" y="4275"/>
              <a:ext cx="1657"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sp>
          <p:nvSpPr>
            <p:cNvPr id="163" name="Forma livre 162"/>
            <p:cNvSpPr/>
            <p:nvPr/>
          </p:nvSpPr>
          <p:spPr>
            <a:xfrm>
              <a:off x="8052" y="3885"/>
              <a:ext cx="294" cy="1616"/>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8102" y="4776"/>
                  <a:ext cx="1043" cy="72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8102" y="4776"/>
                  <a:ext cx="1043" cy="725"/>
                </a:xfrm>
                <a:prstGeom prst="rect">
                  <a:avLst/>
                </a:prstGeom>
                <a:blipFill rotWithShape="1">
                  <a:blip r:embed="rId3"/>
                </a:blipFill>
              </p:spPr>
              <p:txBody>
                <a:bodyPr/>
                <a:lstStyle/>
                <a:p>
                  <a:r>
                    <a:rPr lang="pt-BR" altLang="en-US">
                      <a:noFill/>
                    </a:rPr>
                    <a:t> </a:t>
                  </a:r>
                </a:p>
              </p:txBody>
            </p:sp>
          </mc:Fallback>
        </mc:AlternateContent>
        <p:grpSp>
          <p:nvGrpSpPr>
            <p:cNvPr id="165" name="Group 156"/>
            <p:cNvGrpSpPr/>
            <p:nvPr/>
          </p:nvGrpSpPr>
          <p:grpSpPr>
            <a:xfrm rot="5400000">
              <a:off x="6687" y="4373"/>
              <a:ext cx="2327" cy="82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7755" y="3181"/>
              <a:ext cx="2327" cy="82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7936" y="2553"/>
              <a:ext cx="1175"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10843" y="4642"/>
              <a:ext cx="2885" cy="81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1" name="Conector Reto 90"/>
            <p:cNvCxnSpPr/>
            <p:nvPr/>
          </p:nvCxnSpPr>
          <p:spPr>
            <a:xfrm>
              <a:off x="13066" y="6489"/>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 de Texto 23"/>
            <p:cNvSpPr txBox="1"/>
            <p:nvPr/>
          </p:nvSpPr>
          <p:spPr>
            <a:xfrm>
              <a:off x="11995" y="4663"/>
              <a:ext cx="136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grpSp>
          <p:nvGrpSpPr>
            <p:cNvPr id="183" name="Group 162"/>
            <p:cNvGrpSpPr/>
            <p:nvPr/>
          </p:nvGrpSpPr>
          <p:grpSpPr>
            <a:xfrm rot="0">
              <a:off x="13165" y="3588"/>
              <a:ext cx="400" cy="2873"/>
              <a:chOff x="15541" y="5658"/>
              <a:chExt cx="357" cy="2494"/>
            </a:xfrm>
          </p:grpSpPr>
          <p:cxnSp>
            <p:nvCxnSpPr>
              <p:cNvPr id="18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86" name="Conector Reto 185"/>
            <p:cNvCxnSpPr/>
            <p:nvPr/>
          </p:nvCxnSpPr>
          <p:spPr>
            <a:xfrm rot="16200000">
              <a:off x="13391" y="2537"/>
              <a:ext cx="0" cy="209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14109" y="6489"/>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CaixaDeTexto 47"/>
            <p:cNvSpPr txBox="1"/>
            <p:nvPr/>
          </p:nvSpPr>
          <p:spPr>
            <a:xfrm>
              <a:off x="13367" y="4199"/>
              <a:ext cx="1073" cy="72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grpSp>
      <p:grpSp>
        <p:nvGrpSpPr>
          <p:cNvPr id="207" name="Grupo 206"/>
          <p:cNvGrpSpPr/>
          <p:nvPr/>
        </p:nvGrpSpPr>
        <p:grpSpPr>
          <a:xfrm>
            <a:off x="848995" y="4088765"/>
            <a:ext cx="6948170" cy="2567940"/>
            <a:chOff x="1497" y="6469"/>
            <a:chExt cx="10942" cy="4044"/>
          </a:xfrm>
        </p:grpSpPr>
        <p:cxnSp>
          <p:nvCxnSpPr>
            <p:cNvPr id="12" name="Conector Reto 74"/>
            <p:cNvCxnSpPr/>
            <p:nvPr/>
          </p:nvCxnSpPr>
          <p:spPr>
            <a:xfrm>
              <a:off x="8006" y="91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4"/>
            <p:cNvCxnSpPr/>
            <p:nvPr/>
          </p:nvCxnSpPr>
          <p:spPr>
            <a:xfrm flipV="1">
              <a:off x="7989" y="7673"/>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7" name="Grupo 7"/>
            <p:cNvGrpSpPr/>
            <p:nvPr/>
          </p:nvGrpSpPr>
          <p:grpSpPr>
            <a:xfrm rot="0">
              <a:off x="7701" y="8256"/>
              <a:ext cx="610" cy="870"/>
              <a:chOff x="7555792" y="2647951"/>
              <a:chExt cx="387626" cy="552342"/>
            </a:xfrm>
            <a:solidFill>
              <a:srgbClr val="00B0F0">
                <a:alpha val="97000"/>
              </a:srgbClr>
            </a:solidFill>
          </p:grpSpPr>
          <p:sp>
            <p:nvSpPr>
              <p:cNvPr id="38"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0" name="Conector Reto 5"/>
            <p:cNvCxnSpPr/>
            <p:nvPr/>
          </p:nvCxnSpPr>
          <p:spPr>
            <a:xfrm rot="5400000" flipH="1">
              <a:off x="5849" y="7106"/>
              <a:ext cx="0" cy="107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57"/>
            <p:cNvCxnSpPr/>
            <p:nvPr/>
          </p:nvCxnSpPr>
          <p:spPr>
            <a:xfrm rot="16200000">
              <a:off x="9876" y="5745"/>
              <a:ext cx="0" cy="379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2" name="Caixa de Texto 26"/>
                <p:cNvSpPr txBox="1"/>
                <p:nvPr/>
              </p:nvSpPr>
              <p:spPr>
                <a:xfrm>
                  <a:off x="7887" y="8946"/>
                  <a:ext cx="1783"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2" name="Caixa de Texto 26"/>
                <p:cNvSpPr txBox="1">
                  <a:spLocks noRot="1" noChangeAspect="1" noMove="1" noResize="1" noEditPoints="1" noAdjustHandles="1" noChangeArrowheads="1" noChangeShapeType="1" noTextEdit="1"/>
                </p:cNvSpPr>
                <p:nvPr/>
              </p:nvSpPr>
              <p:spPr>
                <a:xfrm>
                  <a:off x="7887" y="8946"/>
                  <a:ext cx="1783" cy="822"/>
                </a:xfrm>
                <a:prstGeom prst="rect">
                  <a:avLst/>
                </a:prstGeom>
                <a:blipFill rotWithShape="1">
                  <a:blip r:embed="rId4"/>
                </a:blipFill>
              </p:spPr>
              <p:txBody>
                <a:bodyPr/>
                <a:lstStyle/>
                <a:p>
                  <a:r>
                    <a:rPr lang="pt-BR" altLang="en-US">
                      <a:noFill/>
                    </a:rPr>
                    <a:t> </a:t>
                  </a:r>
                </a:p>
              </p:txBody>
            </p:sp>
          </mc:Fallback>
        </mc:AlternateContent>
        <p:cxnSp>
          <p:nvCxnSpPr>
            <p:cNvPr id="43" name="Conector Reto 43"/>
            <p:cNvCxnSpPr/>
            <p:nvPr/>
          </p:nvCxnSpPr>
          <p:spPr>
            <a:xfrm rot="16200000">
              <a:off x="8449" y="7231"/>
              <a:ext cx="0" cy="549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6" name="Conector Reto 79"/>
            <p:cNvCxnSpPr/>
            <p:nvPr/>
          </p:nvCxnSpPr>
          <p:spPr>
            <a:xfrm rot="5400000" flipH="1" flipV="1">
              <a:off x="8763" y="8802"/>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8" name="Grupo 124"/>
            <p:cNvGrpSpPr/>
            <p:nvPr/>
          </p:nvGrpSpPr>
          <p:grpSpPr>
            <a:xfrm rot="16200000">
              <a:off x="7196" y="6447"/>
              <a:ext cx="656" cy="2343"/>
              <a:chOff x="3114" y="6151"/>
              <a:chExt cx="656" cy="2343"/>
            </a:xfrm>
          </p:grpSpPr>
          <p:cxnSp>
            <p:nvCxnSpPr>
              <p:cNvPr id="4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3" name="Grupo 72"/>
            <p:cNvGrpSpPr/>
            <p:nvPr/>
          </p:nvGrpSpPr>
          <p:grpSpPr>
            <a:xfrm rot="0">
              <a:off x="10891" y="7673"/>
              <a:ext cx="656" cy="2288"/>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2" name="Caixa de Texto 23"/>
            <p:cNvSpPr txBox="1"/>
            <p:nvPr/>
          </p:nvSpPr>
          <p:spPr>
            <a:xfrm>
              <a:off x="4439" y="8614"/>
              <a:ext cx="1469"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3183" y="7639"/>
              <a:ext cx="238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11350" y="6922"/>
              <a:ext cx="874"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6" name="Conector Reto 39"/>
            <p:cNvCxnSpPr/>
            <p:nvPr/>
          </p:nvCxnSpPr>
          <p:spPr>
            <a:xfrm>
              <a:off x="10572" y="7639"/>
              <a:ext cx="16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7" name="CaixaDeTexto 47"/>
            <p:cNvSpPr txBox="1"/>
            <p:nvPr/>
          </p:nvSpPr>
          <p:spPr>
            <a:xfrm>
              <a:off x="10071" y="8359"/>
              <a:ext cx="1279" cy="628"/>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grpSp>
          <p:nvGrpSpPr>
            <p:cNvPr id="68" name="Grupo 55"/>
            <p:cNvGrpSpPr/>
            <p:nvPr/>
          </p:nvGrpSpPr>
          <p:grpSpPr>
            <a:xfrm rot="0">
              <a:off x="5394" y="7673"/>
              <a:ext cx="656" cy="2343"/>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78" name="Conector Reto 79"/>
            <p:cNvCxnSpPr/>
            <p:nvPr/>
          </p:nvCxnSpPr>
          <p:spPr>
            <a:xfrm rot="5400000" flipH="1" flipV="1">
              <a:off x="7336" y="9861"/>
              <a:ext cx="130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3" name="CaixaDeTexto 47"/>
            <p:cNvSpPr txBox="1"/>
            <p:nvPr/>
          </p:nvSpPr>
          <p:spPr>
            <a:xfrm>
              <a:off x="5034" y="6733"/>
              <a:ext cx="874"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4" name="Conector Reto 42"/>
            <p:cNvCxnSpPr/>
            <p:nvPr/>
          </p:nvCxnSpPr>
          <p:spPr>
            <a:xfrm>
              <a:off x="7670" y="10488"/>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6779" y="6469"/>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90" name="Caixa de Texto 23"/>
            <p:cNvSpPr txBox="1"/>
            <p:nvPr/>
          </p:nvSpPr>
          <p:spPr>
            <a:xfrm>
              <a:off x="11198" y="8491"/>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sp>
          <p:nvSpPr>
            <p:cNvPr id="91" name="Retângulo 77"/>
            <p:cNvSpPr/>
            <p:nvPr/>
          </p:nvSpPr>
          <p:spPr>
            <a:xfrm rot="5400000" flipH="1">
              <a:off x="9610" y="8445"/>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91" name="Grupo 75"/>
            <p:cNvGrpSpPr/>
            <p:nvPr/>
          </p:nvGrpSpPr>
          <p:grpSpPr>
            <a:xfrm rot="5400000" flipH="1">
              <a:off x="3429" y="8346"/>
              <a:ext cx="1831" cy="400"/>
              <a:chOff x="4631625" y="3700853"/>
              <a:chExt cx="1274569" cy="255373"/>
            </a:xfrm>
          </p:grpSpPr>
          <p:cxnSp>
            <p:nvCxnSpPr>
              <p:cNvPr id="192"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4" name="Conector Reto 78"/>
            <p:cNvCxnSpPr/>
            <p:nvPr/>
          </p:nvCxnSpPr>
          <p:spPr>
            <a:xfrm>
              <a:off x="4045" y="9461"/>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5" name="Group 94"/>
            <p:cNvGrpSpPr/>
            <p:nvPr/>
          </p:nvGrpSpPr>
          <p:grpSpPr>
            <a:xfrm rot="16200000">
              <a:off x="3205" y="6635"/>
              <a:ext cx="411" cy="2040"/>
              <a:chOff x="15542" y="6157"/>
              <a:chExt cx="357" cy="1822"/>
            </a:xfrm>
          </p:grpSpPr>
          <p:cxnSp>
            <p:nvCxnSpPr>
              <p:cNvPr id="196" name="Conector Reto 79"/>
              <p:cNvCxnSpPr/>
              <p:nvPr/>
            </p:nvCxnSpPr>
            <p:spPr>
              <a:xfrm rot="5400000" flipH="1" flipV="1">
                <a:off x="14810"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98" name="CaixaDeTexto 47"/>
            <p:cNvSpPr txBox="1"/>
            <p:nvPr/>
          </p:nvSpPr>
          <p:spPr>
            <a:xfrm>
              <a:off x="1497" y="8022"/>
              <a:ext cx="1008"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9" name="Conector Reto 37"/>
            <p:cNvCxnSpPr/>
            <p:nvPr/>
          </p:nvCxnSpPr>
          <p:spPr>
            <a:xfrm>
              <a:off x="2081" y="8883"/>
              <a:ext cx="51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Conector Reto 74"/>
            <p:cNvCxnSpPr/>
            <p:nvPr/>
          </p:nvCxnSpPr>
          <p:spPr>
            <a:xfrm>
              <a:off x="2398" y="88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1" name="Conector Reto 114"/>
            <p:cNvCxnSpPr/>
            <p:nvPr/>
          </p:nvCxnSpPr>
          <p:spPr>
            <a:xfrm flipH="1" flipV="1">
              <a:off x="2361" y="7619"/>
              <a:ext cx="0" cy="1279"/>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2" name="Grupo 12"/>
            <p:cNvGrpSpPr/>
            <p:nvPr/>
          </p:nvGrpSpPr>
          <p:grpSpPr>
            <a:xfrm rot="0">
              <a:off x="2008" y="7770"/>
              <a:ext cx="708" cy="656"/>
              <a:chOff x="9221" y="3503"/>
              <a:chExt cx="708" cy="656"/>
            </a:xfrm>
          </p:grpSpPr>
          <p:sp>
            <p:nvSpPr>
              <p:cNvPr id="2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05" name="Caixa de Texto 23"/>
            <p:cNvSpPr txBox="1"/>
            <p:nvPr/>
          </p:nvSpPr>
          <p:spPr>
            <a:xfrm>
              <a:off x="2910" y="6781"/>
              <a:ext cx="1000"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206" name="Caixa de Texto 23"/>
            <p:cNvSpPr txBox="1"/>
            <p:nvPr/>
          </p:nvSpPr>
          <p:spPr>
            <a:xfrm>
              <a:off x="2989" y="8318"/>
              <a:ext cx="1657"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grpSp>
      <p:sp>
        <p:nvSpPr>
          <p:cNvPr id="208" name="CaixaDeTexto 14"/>
          <p:cNvSpPr txBox="1"/>
          <p:nvPr/>
        </p:nvSpPr>
        <p:spPr>
          <a:xfrm>
            <a:off x="9419590" y="2809240"/>
            <a:ext cx="2508885"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Bipolar </a:t>
            </a:r>
            <a:endParaRPr lang="pt-BR" altLang="en-US" sz="2800" baseline="-25000" dirty="0" smtClean="0">
              <a:solidFill>
                <a:srgbClr val="C00000"/>
              </a:solidFill>
              <a:latin typeface="Cambria Math" panose="02040503050406030204" pitchFamily="18" charset="0"/>
              <a:ea typeface="MS Mincho" charset="0"/>
              <a:cs typeface="Cambria Math" panose="02040503050406030204" pitchFamily="18" charset="0"/>
              <a:sym typeface="+mn-ea"/>
            </a:endParaRPr>
          </a:p>
        </p:txBody>
      </p:sp>
      <p:sp>
        <p:nvSpPr>
          <p:cNvPr id="209" name="CaixaDeTexto 14"/>
          <p:cNvSpPr txBox="1"/>
          <p:nvPr/>
        </p:nvSpPr>
        <p:spPr>
          <a:xfrm>
            <a:off x="9419590" y="5320665"/>
            <a:ext cx="2508885"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MOS </a:t>
            </a:r>
            <a:endParaRPr lang="pt-BR" altLang="en-US" sz="2800" baseline="-25000" dirty="0" smtClean="0">
              <a:solidFill>
                <a:srgbClr val="C00000"/>
              </a:solidFill>
              <a:latin typeface="Cambria Math" panose="02040503050406030204" pitchFamily="18" charset="0"/>
              <a:ea typeface="MS Mincho" charset="0"/>
              <a:cs typeface="Cambria Math" panose="02040503050406030204" pitchFamily="18" charset="0"/>
              <a:sym typeface="+mn-ea"/>
            </a:endParaRPr>
          </a:p>
        </p:txBody>
      </p:sp>
    </p:spTree>
  </p:cSld>
  <p:clrMapOvr>
    <a:masterClrMapping/>
  </p:clrMapOvr>
</p:sld>
</file>

<file path=ppt/slides/slide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4. altas frequências: O modelo de pequenos sinais do emissor comum, Bipolar, é analogo ao modelo do source comum, MOS. Os componentes analogos serão: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aphicFrame>
        <p:nvGraphicFramePr>
          <p:cNvPr id="4" name="Tabela 3"/>
          <p:cNvGraphicFramePr/>
          <p:nvPr/>
        </p:nvGraphicFramePr>
        <p:xfrm>
          <a:off x="2106295" y="2596515"/>
          <a:ext cx="8241030" cy="2743200"/>
        </p:xfrm>
        <a:graphic>
          <a:graphicData uri="http://schemas.openxmlformats.org/drawingml/2006/table">
            <a:tbl>
              <a:tblPr firstRow="1" bandRow="1">
                <a:tableStyleId>{5C22544A-7EE6-4342-B048-85BDC9FD1C3A}</a:tableStyleId>
              </a:tblPr>
              <a:tblGrid>
                <a:gridCol w="4215765"/>
                <a:gridCol w="4025265"/>
              </a:tblGrid>
              <a:tr h="381000">
                <a:tc>
                  <a:txBody>
                    <a:bodyPr/>
                    <a:p>
                      <a:pPr algn="ctr">
                        <a:buNone/>
                      </a:pPr>
                      <a:r>
                        <a:rPr lang="pt-BR" altLang="en-US" sz="2400"/>
                        <a:t>Componente no Sourec com.</a:t>
                      </a:r>
                      <a:endParaRPr lang="pt-BR" altLang="en-US" sz="2400"/>
                    </a:p>
                  </a:txBody>
                  <a:tcPr/>
                </a:tc>
                <a:tc>
                  <a:txBody>
                    <a:bodyPr/>
                    <a:p>
                      <a:pPr algn="ctr">
                        <a:buNone/>
                      </a:pPr>
                      <a:r>
                        <a:rPr lang="pt-BR" altLang="en-US" sz="2400"/>
                        <a:t>Componentes no Emissor com.</a:t>
                      </a:r>
                      <a:endParaRPr lang="pt-BR" altLang="en-US" sz="2400"/>
                    </a:p>
                  </a:txBody>
                  <a:tcPr/>
                </a:tc>
              </a:tr>
              <a:tr h="381000">
                <a:tc>
                  <a:txBody>
                    <a:bodyPr/>
                    <a:p>
                      <a:pPr algn="ctr">
                        <a:buNone/>
                      </a:pPr>
                      <a:r>
                        <a:rPr lang="pt-BR" altLang="en-US" sz="2400"/>
                        <a:t>R</a:t>
                      </a:r>
                      <a:r>
                        <a:rPr lang="pt-BR" altLang="en-US" sz="2400" baseline="-25000"/>
                        <a:t>in</a:t>
                      </a:r>
                      <a:endParaRPr lang="pt-BR" altLang="en-US" sz="2400" baseline="-25000"/>
                    </a:p>
                  </a:txBody>
                  <a:tcPr/>
                </a:tc>
                <a:tc>
                  <a:txBody>
                    <a:bodyPr/>
                    <a:p>
                      <a:pPr algn="ctr">
                        <a:buNone/>
                      </a:pPr>
                      <a:r>
                        <a:rPr lang="pt-BR" altLang="en-US" sz="2400"/>
                        <a:t>R</a:t>
                      </a:r>
                      <a:r>
                        <a:rPr lang="pt-BR" altLang="en-US" sz="2400" baseline="-25000"/>
                        <a:t>in</a:t>
                      </a:r>
                      <a:r>
                        <a:rPr lang="pt-BR" altLang="en-US" sz="2400"/>
                        <a:t>//r</a:t>
                      </a:r>
                      <a:r>
                        <a:rPr lang="pt-BR" altLang="en-US" sz="2400" baseline="-25000">
                          <a:latin typeface="Symbol" panose="05050102010706020507" charset="0"/>
                          <a:cs typeface="Symbol" panose="05050102010706020507" charset="0"/>
                        </a:rPr>
                        <a:t>p</a:t>
                      </a:r>
                      <a:endParaRPr lang="pt-BR" altLang="en-US" sz="2400" baseline="-25000">
                        <a:latin typeface="Symbol" panose="05050102010706020507" charset="0"/>
                        <a:cs typeface="Symbol" panose="05050102010706020507" charset="0"/>
                      </a:endParaRPr>
                    </a:p>
                  </a:txBody>
                  <a:tcPr/>
                </a:tc>
              </a:tr>
              <a:tr h="381000">
                <a:tc>
                  <a:txBody>
                    <a:bodyPr/>
                    <a:p>
                      <a:pPr algn="ctr">
                        <a:buNone/>
                      </a:pPr>
                      <a:r>
                        <a:rPr lang="pt-BR" altLang="en-US" sz="2400"/>
                        <a:t>C</a:t>
                      </a:r>
                      <a:r>
                        <a:rPr lang="pt-BR" altLang="en-US" sz="2400" baseline="-25000"/>
                        <a:t>GS</a:t>
                      </a:r>
                      <a:r>
                        <a:rPr lang="pt-BR" altLang="en-US" sz="2400"/>
                        <a:t>’</a:t>
                      </a:r>
                      <a:endParaRPr lang="pt-BR" altLang="en-US" sz="2400"/>
                    </a:p>
                  </a:txBody>
                  <a:tcPr/>
                </a:tc>
                <a:tc>
                  <a:txBody>
                    <a:bodyPr/>
                    <a:p>
                      <a:pPr algn="ctr">
                        <a:buNone/>
                      </a:pPr>
                      <a:r>
                        <a:rPr lang="pt-BR" altLang="en-US" sz="2400"/>
                        <a:t>C</a:t>
                      </a:r>
                      <a:r>
                        <a:rPr lang="pt-BR" altLang="en-US" sz="2400" baseline="-25000">
                          <a:latin typeface="Symbol" panose="05050102010706020507" charset="0"/>
                          <a:cs typeface="Symbol" panose="05050102010706020507" charset="0"/>
                        </a:rPr>
                        <a:t>p</a:t>
                      </a:r>
                      <a:endParaRPr lang="pt-BR" altLang="en-US" sz="2400" baseline="-25000">
                        <a:latin typeface="Symbol" panose="05050102010706020507" charset="0"/>
                        <a:cs typeface="Symbol" panose="05050102010706020507" charset="0"/>
                      </a:endParaRPr>
                    </a:p>
                  </a:txBody>
                  <a:tcPr/>
                </a:tc>
              </a:tr>
              <a:tr h="381000">
                <a:tc>
                  <a:txBody>
                    <a:bodyPr/>
                    <a:p>
                      <a:pPr algn="ctr">
                        <a:buNone/>
                      </a:pPr>
                      <a:r>
                        <a:rPr lang="pt-BR" altLang="en-US" sz="2400"/>
                        <a:t>C</a:t>
                      </a:r>
                      <a:r>
                        <a:rPr lang="pt-BR" altLang="en-US" sz="2400" baseline="-25000"/>
                        <a:t>GD</a:t>
                      </a:r>
                      <a:endParaRPr lang="pt-BR" altLang="en-US" sz="2400" baseline="-25000"/>
                    </a:p>
                  </a:txBody>
                  <a:tcPr/>
                </a:tc>
                <a:tc>
                  <a:txBody>
                    <a:bodyPr/>
                    <a:p>
                      <a:pPr algn="ctr">
                        <a:buNone/>
                      </a:pPr>
                      <a:r>
                        <a:rPr lang="pt-BR" altLang="en-US" sz="2400"/>
                        <a:t>C</a:t>
                      </a:r>
                      <a:r>
                        <a:rPr lang="pt-BR" altLang="en-US" sz="2400" baseline="-25000">
                          <a:latin typeface="Symbol" panose="05050102010706020507" charset="0"/>
                          <a:cs typeface="Symbol" panose="05050102010706020507" charset="0"/>
                        </a:rPr>
                        <a:t>m</a:t>
                      </a:r>
                      <a:endParaRPr lang="pt-BR" altLang="en-US" sz="2400" baseline="-25000">
                        <a:latin typeface="Symbol" panose="05050102010706020507" charset="0"/>
                        <a:cs typeface="Symbol" panose="05050102010706020507" charset="0"/>
                      </a:endParaRPr>
                    </a:p>
                  </a:txBody>
                  <a:tcPr/>
                </a:tc>
              </a:tr>
              <a:tr h="381000">
                <a:tc>
                  <a:txBody>
                    <a:bodyPr/>
                    <a:p>
                      <a:pPr algn="ctr">
                        <a:buNone/>
                      </a:pPr>
                      <a:r>
                        <a:rPr lang="pt-BR" altLang="en-US" sz="2400"/>
                        <a:t>R</a:t>
                      </a:r>
                      <a:r>
                        <a:rPr lang="pt-BR" altLang="en-US" sz="2400" baseline="-25000"/>
                        <a:t>L</a:t>
                      </a:r>
                      <a:r>
                        <a:rPr lang="pt-BR" altLang="en-US" sz="2400"/>
                        <a:t>’=R</a:t>
                      </a:r>
                      <a:r>
                        <a:rPr lang="pt-BR" altLang="en-US" sz="2400" baseline="-25000"/>
                        <a:t>L</a:t>
                      </a:r>
                      <a:r>
                        <a:rPr lang="pt-BR" altLang="en-US" sz="2400"/>
                        <a:t>//R</a:t>
                      </a:r>
                      <a:r>
                        <a:rPr lang="pt-BR" altLang="en-US" sz="2400" baseline="-25000"/>
                        <a:t>D</a:t>
                      </a:r>
                      <a:r>
                        <a:rPr lang="pt-BR" altLang="en-US" sz="2400"/>
                        <a:t>//r</a:t>
                      </a:r>
                      <a:r>
                        <a:rPr lang="pt-BR" altLang="en-US" sz="2400" baseline="-25000"/>
                        <a:t>d</a:t>
                      </a:r>
                      <a:endParaRPr lang="pt-BR" altLang="en-US" sz="2400" baseline="-25000"/>
                    </a:p>
                  </a:txBody>
                  <a:tcPr/>
                </a:tc>
                <a:tc>
                  <a:txBody>
                    <a:bodyPr/>
                    <a:p>
                      <a:pPr algn="ctr">
                        <a:buNone/>
                      </a:pPr>
                      <a:r>
                        <a:rPr lang="pt-BR" altLang="en-US" sz="2400">
                          <a:sym typeface="+mn-ea"/>
                        </a:rPr>
                        <a:t>R</a:t>
                      </a:r>
                      <a:r>
                        <a:rPr lang="pt-BR" altLang="en-US" sz="2400" baseline="-25000">
                          <a:sym typeface="+mn-ea"/>
                        </a:rPr>
                        <a:t>L</a:t>
                      </a:r>
                      <a:r>
                        <a:rPr lang="pt-BR" altLang="en-US" sz="2400">
                          <a:sym typeface="+mn-ea"/>
                        </a:rPr>
                        <a:t>//R</a:t>
                      </a:r>
                      <a:r>
                        <a:rPr lang="pt-BR" altLang="en-US" sz="2400" baseline="-25000">
                          <a:sym typeface="+mn-ea"/>
                        </a:rPr>
                        <a:t>C</a:t>
                      </a:r>
                      <a:r>
                        <a:rPr lang="pt-BR" altLang="en-US" sz="2400">
                          <a:sym typeface="+mn-ea"/>
                        </a:rPr>
                        <a:t>//r</a:t>
                      </a:r>
                      <a:r>
                        <a:rPr lang="pt-BR" altLang="en-US" sz="2400" baseline="-25000">
                          <a:sym typeface="+mn-ea"/>
                        </a:rPr>
                        <a:t>0</a:t>
                      </a:r>
                      <a:r>
                        <a:rPr lang="pt-BR" altLang="en-US" sz="2400">
                          <a:sym typeface="+mn-ea"/>
                        </a:rPr>
                        <a:t>=R</a:t>
                      </a:r>
                      <a:r>
                        <a:rPr lang="pt-BR" altLang="en-US" sz="2400" baseline="-25000">
                          <a:sym typeface="+mn-ea"/>
                        </a:rPr>
                        <a:t>L</a:t>
                      </a:r>
                      <a:r>
                        <a:rPr lang="pt-BR" altLang="en-US" sz="2400">
                          <a:sym typeface="+mn-ea"/>
                        </a:rPr>
                        <a:t>’</a:t>
                      </a:r>
                      <a:endParaRPr lang="pt-BR" altLang="en-US" sz="2400">
                        <a:sym typeface="+mn-ea"/>
                      </a:endParaRPr>
                    </a:p>
                  </a:txBody>
                  <a:tcPr/>
                </a:tc>
              </a:tr>
              <a:tr h="381000">
                <a:tc>
                  <a:txBody>
                    <a:bodyPr/>
                    <a:p>
                      <a:pPr algn="ctr">
                        <a:buNone/>
                      </a:pPr>
                      <a:r>
                        <a:rPr lang="pt-BR" altLang="en-US" sz="2400"/>
                        <a:t>C</a:t>
                      </a:r>
                      <a:r>
                        <a:rPr lang="pt-BR" altLang="en-US" sz="2400" baseline="-25000"/>
                        <a:t>DB</a:t>
                      </a:r>
                      <a:endParaRPr lang="pt-BR" altLang="en-US" sz="2400" baseline="-25000"/>
                    </a:p>
                  </a:txBody>
                  <a:tcPr/>
                </a:tc>
                <a:tc>
                  <a:txBody>
                    <a:bodyPr/>
                    <a:p>
                      <a:pPr algn="ctr">
                        <a:buNone/>
                      </a:pPr>
                      <a:r>
                        <a:rPr lang="pt-BR" altLang="en-US" sz="2400"/>
                        <a:t>C</a:t>
                      </a:r>
                      <a:r>
                        <a:rPr lang="pt-BR" altLang="en-US" sz="2400" baseline="-25000"/>
                        <a:t>CS</a:t>
                      </a:r>
                      <a:endParaRPr lang="pt-BR" altLang="en-US" sz="2400" baseline="-25000"/>
                    </a:p>
                  </a:txBody>
                  <a:tcPr/>
                </a:tc>
              </a:tr>
            </a:tbl>
          </a:graphicData>
        </a:graphic>
      </p:graphicFrame>
      <p:sp>
        <p:nvSpPr>
          <p:cNvPr id="5" name="CaixaDeTexto 14"/>
          <p:cNvSpPr txBox="1"/>
          <p:nvPr/>
        </p:nvSpPr>
        <p:spPr>
          <a:xfrm>
            <a:off x="370205" y="5420360"/>
            <a:ext cx="11285855" cy="829945"/>
          </a:xfrm>
          <a:prstGeom prst="rect">
            <a:avLst/>
          </a:prstGeom>
          <a:solidFill>
            <a:schemeClr val="bg1"/>
          </a:solid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Podemos então aplicar os mesmos metodos vistos antes, e claro, os resultados serão analogos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2765" y="802640"/>
                <a:ext cx="11125835" cy="513778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4 Altas frequências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S</a:t>
                </a:r>
                <a:r>
                  <a:rPr lang="pt-BR" sz="2400" b="1" dirty="0" smtClean="0">
                    <a:solidFill>
                      <a:schemeClr val="tx1"/>
                    </a:solidFill>
                    <a:latin typeface="Comic Sans MS" panose="030F0702030302020204" pitchFamily="66" charset="0"/>
                    <a:cs typeface="Comic Sans MS" panose="030F0702030302020204" pitchFamily="66" charset="0"/>
                    <a:sym typeface="+mn-ea"/>
                  </a:rPr>
                  <a:t> = Rx+(R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sz="2400" b="1" dirty="0" smtClean="0">
                    <a:solidFill>
                      <a:schemeClr val="tx1"/>
                    </a:solidFill>
                    <a:latin typeface="Comic Sans MS" panose="030F0702030302020204" pitchFamily="66" charset="0"/>
                    <a:cs typeface="Comic Sans MS" panose="030F0702030302020204" pitchFamily="66" charset="0"/>
                    <a:sym typeface="+mn-ea"/>
                  </a:rPr>
                  <a:t>//r</a:t>
                </a:r>
                <a:r>
                  <a:rPr lang="pt-BR" sz="2400" b="1" baseline="-25000" dirty="0" smtClean="0">
                    <a:solidFill>
                      <a:schemeClr val="tx1"/>
                    </a:solidFill>
                    <a:latin typeface="Symbol" panose="05050102010706020507" charset="0"/>
                    <a:cs typeface="Symbol" panose="05050102010706020507" charset="0"/>
                    <a:sym typeface="+mn-ea"/>
                  </a:rPr>
                  <a:t>p</a:t>
                </a:r>
                <a:r>
                  <a:rPr lang="pt-BR"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a:latin typeface="Comic Sans MS" panose="030F0702030302020204" pitchFamily="66" charset="0"/>
                    <a:cs typeface="Comic Sans MS" panose="030F0702030302020204" pitchFamily="66" charset="0"/>
                    <a:sym typeface="+mn-ea"/>
                  </a:rPr>
                  <a:t>R</a:t>
                </a:r>
                <a:r>
                  <a:rPr lang="pt-BR" altLang="en-US" sz="2400" b="1" baseline="-25000">
                    <a:latin typeface="Comic Sans MS" panose="030F0702030302020204" pitchFamily="66" charset="0"/>
                    <a:cs typeface="Comic Sans MS" panose="030F0702030302020204" pitchFamily="66" charset="0"/>
                    <a:sym typeface="+mn-ea"/>
                  </a:rPr>
                  <a:t>L</a:t>
                </a:r>
                <a:r>
                  <a:rPr lang="pt-BR" altLang="en-US" sz="2400" b="1">
                    <a:latin typeface="Comic Sans MS" panose="030F0702030302020204" pitchFamily="66" charset="0"/>
                    <a:cs typeface="Comic Sans MS" panose="030F0702030302020204" pitchFamily="66" charset="0"/>
                    <a:sym typeface="+mn-ea"/>
                  </a:rPr>
                  <a:t>’</a:t>
                </a:r>
                <a:r>
                  <a:rPr lang="pt-BR"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a:latin typeface="Comic Sans MS" panose="030F0702030302020204" pitchFamily="66" charset="0"/>
                    <a:cs typeface="Comic Sans MS" panose="030F0702030302020204" pitchFamily="66" charset="0"/>
                    <a:sym typeface="+mn-ea"/>
                  </a:rPr>
                  <a:t>R</a:t>
                </a:r>
                <a:r>
                  <a:rPr lang="pt-BR" altLang="en-US" sz="2400" b="1" baseline="-25000">
                    <a:latin typeface="Comic Sans MS" panose="030F0702030302020204" pitchFamily="66" charset="0"/>
                    <a:cs typeface="Comic Sans MS" panose="030F0702030302020204" pitchFamily="66" charset="0"/>
                    <a:sym typeface="+mn-ea"/>
                  </a:rPr>
                  <a:t>L</a:t>
                </a:r>
                <a:r>
                  <a:rPr lang="pt-BR" altLang="en-US" sz="2400" b="1">
                    <a:latin typeface="Comic Sans MS" panose="030F0702030302020204" pitchFamily="66" charset="0"/>
                    <a:cs typeface="Comic Sans MS" panose="030F0702030302020204" pitchFamily="66" charset="0"/>
                    <a:sym typeface="+mn-ea"/>
                  </a:rPr>
                  <a:t>//R</a:t>
                </a:r>
                <a:r>
                  <a:rPr lang="pt-BR" altLang="en-US" sz="2400" b="1" baseline="-25000">
                    <a:latin typeface="Comic Sans MS" panose="030F0702030302020204" pitchFamily="66" charset="0"/>
                    <a:cs typeface="Comic Sans MS" panose="030F0702030302020204" pitchFamily="66" charset="0"/>
                    <a:sym typeface="+mn-ea"/>
                  </a:rPr>
                  <a:t>C</a:t>
                </a:r>
                <a:r>
                  <a:rPr lang="pt-BR" altLang="en-US" sz="2400" b="1">
                    <a:latin typeface="Comic Sans MS" panose="030F0702030302020204" pitchFamily="66" charset="0"/>
                    <a:cs typeface="Comic Sans MS" panose="030F0702030302020204" pitchFamily="66" charset="0"/>
                    <a:sym typeface="+mn-ea"/>
                  </a:rPr>
                  <a:t>//r</a:t>
                </a:r>
                <a:r>
                  <a:rPr lang="pt-BR" altLang="en-US" sz="2400" b="1" baseline="-25000">
                    <a:latin typeface="Comic Sans MS" panose="030F0702030302020204" pitchFamily="66" charset="0"/>
                    <a:cs typeface="Comic Sans MS" panose="030F0702030302020204" pitchFamily="66" charset="0"/>
                    <a:sym typeface="+mn-ea"/>
                  </a:rPr>
                  <a:t>0</a:t>
                </a:r>
                <a:r>
                  <a:rPr lang="pt-BR" altLang="en-US" sz="2400" b="1">
                    <a:latin typeface="Comic Sans MS" panose="030F0702030302020204" pitchFamily="66" charset="0"/>
                    <a:cs typeface="Comic Sans MS" panose="030F0702030302020204" pitchFamily="66" charset="0"/>
                    <a:sym typeface="+mn-ea"/>
                  </a:rPr>
                  <a:t>))</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aplicar o teo. Miller com aproximação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ctr" defTabSz="914400" fontAlgn="auto">
                  <a:spcAft>
                    <a:spcPts val="600"/>
                  </a:spcAft>
                  <a:buFont typeface="+mj-lt"/>
                  <a:buNone/>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den>
                    </m:f>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r>
                          <a:rPr lang="en-US" altLang="pt-BR" sz="2800" i="1" baseline="30000">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dirty="0">
                            <a:latin typeface="Cambria Math" panose="02040503050406030204" pitchFamily="18" charset="0"/>
                            <a:cs typeface="Cambria Math" panose="02040503050406030204" pitchFamily="18" charset="0"/>
                          </a:rPr>
                          <m:t>’</m:t>
                        </m:r>
                        <m:r>
                          <a:rPr lang="pt-BR" altLang="en-US" sz="2800" baseline="30000"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den>
                    </m:f>
                  </m:oMath>
                </a14:m>
                <a:endParaRPr lang="en-US" altLang="pt-BR" sz="2800" i="1">
                  <a:latin typeface="Cambria Math" panose="02040503050406030204" pitchFamily="18" charset="0"/>
                  <a:cs typeface="Cambria Math" panose="02040503050406030204" pitchFamily="18" charset="0"/>
                </a:endParaRPr>
              </a:p>
              <a:p>
                <a:pPr lvl="0" indent="0" algn="l" defTabSz="914400" fontAlgn="auto">
                  <a:spcAft>
                    <a:spcPts val="600"/>
                  </a:spcAft>
                  <a:buFont typeface="+mj-lt"/>
                  <a:buNone/>
                </a:pPr>
                <a:r>
                  <a:rPr lang="pt-BR" altLang="en-US" sz="2400" b="1">
                    <a:latin typeface="Comic Sans MS" panose="030F0702030302020204" pitchFamily="66" charset="0"/>
                    <a:cs typeface="Comic Sans MS" panose="030F0702030302020204" pitchFamily="66" charset="0"/>
                  </a:rPr>
                  <a:t>não é deixado explicito qual é o polo dominante</a:t>
                </a:r>
                <a:endParaRPr lang="pt-BR" altLang="en-US" sz="2400" b="1">
                  <a:latin typeface="Comic Sans MS" panose="030F0702030302020204" pitchFamily="66" charset="0"/>
                  <a:cs typeface="Comic Sans MS" panose="030F0702030302020204" pitchFamily="66" charset="0"/>
                </a:endParaRPr>
              </a:p>
              <a:p>
                <a:pPr lvl="0" indent="0" algn="l" defTabSz="914400" fontAlgn="auto">
                  <a:spcAft>
                    <a:spcPts val="600"/>
                  </a:spcAft>
                  <a:buFont typeface="+mj-lt"/>
                  <a:buNone/>
                </a:pPr>
                <a:endParaRPr lang="pt-BR" altLang="en-US" sz="2400" b="1">
                  <a:latin typeface="Comic Sans MS" panose="030F0702030302020204" pitchFamily="66" charset="0"/>
                  <a:cs typeface="Comic Sans MS" panose="030F0702030302020204" pitchFamily="66" charset="0"/>
                </a:endParaRPr>
              </a:p>
              <a:p>
                <a:pPr marL="457200" lvl="0" indent="-457200" algn="l" defTabSz="914400" fontAlgn="auto">
                  <a:spcAft>
                    <a:spcPts val="600"/>
                  </a:spcAft>
                  <a:buFont typeface="+mj-lt"/>
                  <a:buAutoNum type="arabicPeriod" startAt="2"/>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aproximar o polinômio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polo dominantes: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 </m:t>
                        </m:r>
                      </m:den>
                    </m:f>
                  </m:oMath>
                </a14:m>
                <a:endPar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2765" y="802640"/>
                <a:ext cx="11125835" cy="51377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66" name="Espaço Reservado para Data 1"/>
          <p:cNvSpPr txBox="1">
            <a:spLocks noGrp="1"/>
          </p:cNvSpPr>
          <p:nvPr>
            <p:ph type="dt" sz="half" idx="10"/>
          </p:nvPr>
        </p:nvSpPr>
        <p:spPr bwMode="auto">
          <a:xfrm>
            <a:off x="2140585" y="6330950"/>
            <a:ext cx="2743200" cy="365125"/>
          </a:xfrm>
        </p:spPr>
        <p:txBody>
          <a:bodyPr vert="horz" wrap="none" lIns="92075" tIns="46038" rIns="92075" bIns="46038" numCol="1" anchor="ctr" anchorCtr="0" compatLnSpc="1"/>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1400" b="0" i="0" u="none" strike="noStrike" kern="1200" cap="none" spc="0" normalizeH="0" baseline="0" noProof="0">
                <a:ln>
                  <a:noFill/>
                </a:ln>
                <a:solidFill>
                  <a:schemeClr val="tx1"/>
                </a:solidFill>
                <a:effectLst/>
                <a:uLnTx/>
                <a:uFillTx/>
                <a:latin typeface="+mn-lt"/>
                <a:ea typeface="+mn-ea"/>
                <a:cs typeface="+mn-cs"/>
              </a:rPr>
              <a:t>     </a:t>
            </a:r>
            <a:r>
              <a:rPr kumimoji="0" lang="pt-BR" sz="14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mar./2008</a:t>
            </a:r>
            <a:endParaRPr kumimoji="0" lang="pt-BR" sz="14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endParaRPr>
          </a:p>
        </p:txBody>
      </p:sp>
      <p:graphicFrame>
        <p:nvGraphicFramePr>
          <p:cNvPr id="185261" name="Group 941"/>
          <p:cNvGraphicFramePr>
            <a:graphicFrameLocks noGrp="1"/>
          </p:cNvGraphicFramePr>
          <p:nvPr/>
        </p:nvGraphicFramePr>
        <p:xfrm>
          <a:off x="1202055" y="319088"/>
          <a:ext cx="9916795" cy="6291225"/>
        </p:xfrm>
        <a:graphic>
          <a:graphicData uri="http://schemas.openxmlformats.org/drawingml/2006/table">
            <a:tbl>
              <a:tblPr/>
              <a:tblGrid>
                <a:gridCol w="1259840"/>
                <a:gridCol w="1038225"/>
                <a:gridCol w="1808163"/>
                <a:gridCol w="601662"/>
                <a:gridCol w="2193925"/>
                <a:gridCol w="1228725"/>
                <a:gridCol w="1786255"/>
              </a:tblGrid>
              <a:tr h="528955">
                <a:tc>
                  <a:txBody>
                    <a:bodyPr/>
                    <a:lstStyle/>
                    <a:p>
                      <a:pPr marL="0" marR="0" lvl="0" indent="0" algn="l" defTabSz="914400" rtl="0" eaLnBrk="0" fontAlgn="base" hangingPunct="0">
                        <a:lnSpc>
                          <a:spcPct val="100000"/>
                        </a:lnSpc>
                        <a:spcBef>
                          <a:spcPts val="0"/>
                        </a:spcBef>
                        <a:spcAft>
                          <a:spcPct val="0"/>
                        </a:spcAft>
                        <a:buClr>
                          <a:schemeClr val="accent1"/>
                        </a:buClr>
                        <a:buSzTx/>
                        <a:buFont typeface="Marlett" pitchFamily="2" charset="2"/>
                        <a:buNone/>
                      </a:pPr>
                      <a:endParaRPr kumimoji="0" lang="en-US" sz="1200" b="0" i="0" u="none" strike="noStrike" cap="none" normalizeH="0" baseline="0" dirty="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início</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freqüências do </a:t>
                      </a:r>
                      <a:r>
                        <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clock</a:t>
                      </a: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 (MHz) usadas</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bus width</a:t>
                      </a:r>
                      <a:endPar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número de transistores (tecnologia)</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Alimentação</a:t>
                      </a:r>
                      <a:endParaRPr kumimoji="0" lang="en-US" sz="1200" b="0"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0" fontAlgn="base" hangingPunct="0">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(V)</a:t>
                      </a:r>
                      <a:endParaRPr kumimoji="0" lang="pt-BR" sz="1200" b="0"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SPECint 2000</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r>
              <a:tr h="27623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4004</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nov./71</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0,108</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2300  (PMOS 10</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8008</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abr./72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0,2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3500 (PMOS 10</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65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8080</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abr./74</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6000 (PMOS 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84177">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8086</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jun./78</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 8; 10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29000 (NMOS 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0,12; 0,13; 0,15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8088</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jun./79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 8</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29000 (CMOS 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65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80286</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jan./82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6; 10; 12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134000 (CMOS 1,5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0,18; 0,29; 0,52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386 DX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out./85</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275000 (CMOS 1,5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mm)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1,07; 1,27; 1,65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9370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386 SX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jun./88</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275000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DX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abr./89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25; 33; 50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1,2 milhões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4,41; 4,88; 8,77</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DX4</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mar./94</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1,6 milhões (BiCMOS 0,6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14,34</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SX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abr./91</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1,185 milhões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mar./93</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 66; 100; 120; 133; 166; 200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3,2 milhões  (BiCMOS 0,8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 3,3</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20,46; 35; 39; 43; 51; 61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MMX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jan./97</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200; 233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4,5 milhões  (BiCMOS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68, 76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Pro</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nov./95</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5,5 milhões  (BiCMOS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93</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II</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maio/97</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300; 333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dirty="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dirty="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7,5 milhões (CMOS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e 0,25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2,8; 2,0</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128; 138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45722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III</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fev./99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500; 733; 1000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9,5 e 28 milhões (CMOS 0,25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e 0,18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 1,65; 1,7</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220; 335; 442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IV </a:t>
                      </a:r>
                      <a:r>
                        <a:rPr kumimoji="0" lang="pt-BR" sz="10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(Willamette)</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nov./00</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1500; 2000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42 milhões (CMOS 0,18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1,7</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536; 656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IV </a:t>
                      </a:r>
                      <a:r>
                        <a:rPr kumimoji="0" lang="pt-BR" sz="10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(Northwood)</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jan./02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2200; 2533; 3000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55 milhões </a:t>
                      </a:r>
                      <a:endParaRPr kumimoji="0" lang="en-US"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endParaRPr>
                    </a:p>
                    <a:p>
                      <a:pPr marL="0" marR="0" lvl="0" indent="0" algn="ctr" defTabSz="914400" rtl="0" eaLnBrk="0" fontAlgn="base" latinLnBrk="0" hangingPunct="0">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(CMOS 0,13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811; 882; 1107</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r>
            </a:tbl>
          </a:graphicData>
        </a:graphic>
      </p:graphicFrame>
    </p:spTree>
  </p:cSld>
  <p:clrMapOvr>
    <a:masterClrMapping/>
  </p:clrMapOvr>
  <p:timing>
    <p:tnLst>
      <p:par>
        <p:cTn id="1" dur="indefinite" restart="never" nodeType="tmRoot"/>
      </p:par>
    </p:tnLst>
  </p:timing>
</p:sld>
</file>

<file path=ppt/slides/slide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2765" y="1268730"/>
                <a:ext cx="11125835" cy="314833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4.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startAt="3"/>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aplicar expressão de aproximação das raízes</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latin typeface="Comic Sans MS" panose="030F0702030302020204" pitchFamily="66" charset="0"/>
                    <a:cs typeface="Comic Sans MS" panose="030F0702030302020204" pitchFamily="66" charset="0"/>
                    <a:sym typeface="+mn-ea"/>
                  </a:rPr>
                  <a:t>polo dominantes:</a:t>
                </a:r>
                <a:r>
                  <a:rPr lang="pt-BR" altLang="en-US" sz="2800" b="1" dirty="0" smtClean="0">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𝜔</m:t>
                        </m:r>
                      </m:e>
                      <m:sub>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𝜋</m:t>
                            </m:r>
                          </m:sub>
                        </m:sSub>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𝜇</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𝐿</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𝜇</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𝐶𝑆</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𝐿</m:t>
                                </m:r>
                              </m:sub>
                            </m:sSub>
                            <m:r>
                              <a:rPr lang="en-US" altLang="pt-BR" sz="3200" i="1">
                                <a:latin typeface="Cambria Math" panose="02040503050406030204" pitchFamily="18" charset="0"/>
                                <a:cs typeface="Cambria Math" panose="02040503050406030204" pitchFamily="18" charset="0"/>
                              </a:rPr>
                              <m:t>’</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𝑆</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MS Mincho" charset="0"/>
                            <a:cs typeface="Cambria Math" panose="02040503050406030204" pitchFamily="18" charset="0"/>
                          </a:rPr>
                          <m:t> </m:t>
                        </m:r>
                      </m:den>
                    </m:f>
                  </m:oMath>
                </a14:m>
                <a:endPar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2765" y="1268730"/>
                <a:ext cx="11125835" cy="31483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6045" y="6294120"/>
            <a:ext cx="2743200" cy="365125"/>
          </a:xfrm>
        </p:spPr>
        <p:txBody>
          <a:bodyPr/>
          <a:p>
            <a:fld id="{74F297BB-B745-4CAB-BE1D-CE4C89382949}" type="slidenum">
              <a:rPr lang="pt-BR" smtClean="0"/>
            </a:fld>
            <a:endParaRPr lang="pt-BR"/>
          </a:p>
        </p:txBody>
      </p:sp>
      <p:cxnSp>
        <p:nvCxnSpPr>
          <p:cNvPr id="25" name="Conector Reto 24"/>
          <p:cNvCxnSpPr/>
          <p:nvPr/>
        </p:nvCxnSpPr>
        <p:spPr>
          <a:xfrm>
            <a:off x="6170930" y="4403725"/>
            <a:ext cx="0" cy="1260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5574665" y="2779395"/>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5910580" y="1864995"/>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5968365" y="56521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5095875" y="466534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4759960" y="466915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4857115" y="466471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7701280" y="32988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6170930" y="258445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6180455" y="3179445"/>
            <a:ext cx="1520825" cy="511175"/>
            <a:chOff x="13825" y="4542"/>
            <a:chExt cx="2138" cy="699"/>
          </a:xfrm>
        </p:grpSpPr>
        <p:cxnSp>
          <p:nvCxnSpPr>
            <p:cNvPr id="6" name="Conector Reto 44"/>
            <p:cNvCxnSpPr/>
            <p:nvPr/>
          </p:nvCxnSpPr>
          <p:spPr>
            <a:xfrm>
              <a:off x="1465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7584440" y="3425190"/>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7520940" y="52311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3983355" y="3776980"/>
            <a:ext cx="260985" cy="1773555"/>
            <a:chOff x="15542" y="5653"/>
            <a:chExt cx="357" cy="2494"/>
          </a:xfrm>
        </p:grpSpPr>
        <p:cxnSp>
          <p:nvCxnSpPr>
            <p:cNvPr id="19" name="Conector Reto 79"/>
            <p:cNvCxnSpPr/>
            <p:nvPr/>
          </p:nvCxnSpPr>
          <p:spPr>
            <a:xfrm rot="5400000" flipH="1" flipV="1">
              <a:off x="14471" y="6900"/>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3034665" y="54540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3235960" y="54540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3212465" y="46513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429000" y="482790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2988310" y="474726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3749040" y="411353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7662545" y="428117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6983730" y="27800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4688205" y="392557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Freeform 61"/>
          <p:cNvSpPr/>
          <p:nvPr/>
        </p:nvSpPr>
        <p:spPr>
          <a:xfrm>
            <a:off x="2642235" y="3488055"/>
            <a:ext cx="1407795" cy="1062990"/>
          </a:xfrm>
          <a:custGeom>
            <a:avLst/>
            <a:gdLst>
              <a:gd name="connisteX0" fmla="*/ 1407795 w 1407795"/>
              <a:gd name="connsiteY0" fmla="*/ 1058545 h 1062936"/>
              <a:gd name="connisteX1" fmla="*/ 560705 w 1407795"/>
              <a:gd name="connsiteY1" fmla="*/ 974090 h 1062936"/>
              <a:gd name="connisteX2" fmla="*/ 666750 w 1407795"/>
              <a:gd name="connsiteY2" fmla="*/ 423545 h 1062936"/>
              <a:gd name="connisteX3" fmla="*/ 0 w 1407795"/>
              <a:gd name="connsiteY3" fmla="*/ 0 h 1062936"/>
            </a:gdLst>
            <a:ahLst/>
            <a:cxnLst>
              <a:cxn ang="0">
                <a:pos x="connisteX0" y="connsiteY0"/>
              </a:cxn>
              <a:cxn ang="0">
                <a:pos x="connisteX1" y="connsiteY1"/>
              </a:cxn>
              <a:cxn ang="0">
                <a:pos x="connisteX2" y="connsiteY2"/>
              </a:cxn>
              <a:cxn ang="0">
                <a:pos x="connisteX3" y="connsiteY3"/>
              </a:cxn>
            </a:cxnLst>
            <a:rect l="l" t="t" r="r" b="b"/>
            <a:pathLst>
              <a:path w="1407795" h="1062936">
                <a:moveTo>
                  <a:pt x="1407795" y="1058545"/>
                </a:moveTo>
                <a:cubicBezTo>
                  <a:pt x="1236345" y="1052830"/>
                  <a:pt x="708660" y="1101090"/>
                  <a:pt x="560705" y="974090"/>
                </a:cubicBezTo>
                <a:cubicBezTo>
                  <a:pt x="412750" y="847090"/>
                  <a:pt x="779145" y="618490"/>
                  <a:pt x="666750" y="423545"/>
                </a:cubicBezTo>
                <a:cubicBezTo>
                  <a:pt x="554355" y="228600"/>
                  <a:pt x="135255" y="73660"/>
                  <a:pt x="0" y="0"/>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reeform 62"/>
          <p:cNvSpPr/>
          <p:nvPr/>
        </p:nvSpPr>
        <p:spPr>
          <a:xfrm>
            <a:off x="3916680" y="4871720"/>
            <a:ext cx="1179195" cy="780415"/>
          </a:xfrm>
          <a:custGeom>
            <a:avLst/>
            <a:gdLst>
              <a:gd name="connisteX0" fmla="*/ 1630045 w 1630045"/>
              <a:gd name="connsiteY0" fmla="*/ 0 h 1163955"/>
              <a:gd name="connisteX1" fmla="*/ 952500 w 1630045"/>
              <a:gd name="connsiteY1" fmla="*/ 147955 h 1163955"/>
              <a:gd name="connisteX2" fmla="*/ 1122045 w 1630045"/>
              <a:gd name="connsiteY2" fmla="*/ 550545 h 1163955"/>
              <a:gd name="connisteX3" fmla="*/ 0 w 1630045"/>
              <a:gd name="connsiteY3" fmla="*/ 1163955 h 1163955"/>
            </a:gdLst>
            <a:ahLst/>
            <a:cxnLst>
              <a:cxn ang="0">
                <a:pos x="connisteX0" y="connsiteY0"/>
              </a:cxn>
              <a:cxn ang="0">
                <a:pos x="connisteX1" y="connsiteY1"/>
              </a:cxn>
              <a:cxn ang="0">
                <a:pos x="connisteX2" y="connsiteY2"/>
              </a:cxn>
              <a:cxn ang="0">
                <a:pos x="connisteX3" y="connsiteY3"/>
              </a:cxn>
            </a:cxnLst>
            <a:rect l="l" t="t" r="r" b="b"/>
            <a:pathLst>
              <a:path w="1630045" h="1163955">
                <a:moveTo>
                  <a:pt x="1630045" y="0"/>
                </a:moveTo>
                <a:cubicBezTo>
                  <a:pt x="1490980" y="21590"/>
                  <a:pt x="1054100" y="38100"/>
                  <a:pt x="952500" y="147955"/>
                </a:cubicBezTo>
                <a:cubicBezTo>
                  <a:pt x="850900" y="257810"/>
                  <a:pt x="1312545" y="347345"/>
                  <a:pt x="1122045" y="550545"/>
                </a:cubicBezTo>
                <a:cubicBezTo>
                  <a:pt x="931545" y="753745"/>
                  <a:pt x="227965" y="1049020"/>
                  <a:pt x="0" y="116395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5" name="CaixaDeTexto 47"/>
          <p:cNvSpPr txBox="1"/>
          <p:nvPr/>
        </p:nvSpPr>
        <p:spPr>
          <a:xfrm>
            <a:off x="1494155" y="2772410"/>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impedancia da fonte Vi</a:t>
            </a:r>
            <a:r>
              <a:rPr lang="pt-BR" sz="2400" dirty="0" smtClean="0"/>
              <a:t> </a:t>
            </a:r>
            <a:endParaRPr lang="pt-BR" sz="2400" dirty="0" smtClean="0"/>
          </a:p>
        </p:txBody>
      </p:sp>
      <p:sp>
        <p:nvSpPr>
          <p:cNvPr id="66" name="CaixaDeTexto 47"/>
          <p:cNvSpPr txBox="1"/>
          <p:nvPr/>
        </p:nvSpPr>
        <p:spPr>
          <a:xfrm>
            <a:off x="2162810" y="550672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entrada</a:t>
            </a:r>
            <a:endParaRPr lang="pt-BR" dirty="0" smtClean="0">
              <a:latin typeface="Comic Sans MS" panose="030F0702030302020204" pitchFamily="66" charset="0"/>
              <a:cs typeface="Comic Sans MS" panose="030F0702030302020204" pitchFamily="66" charset="0"/>
            </a:endParaRPr>
          </a:p>
        </p:txBody>
      </p:sp>
      <p:sp>
        <p:nvSpPr>
          <p:cNvPr id="72" name="Freeform 71"/>
          <p:cNvSpPr/>
          <p:nvPr/>
        </p:nvSpPr>
        <p:spPr>
          <a:xfrm>
            <a:off x="7414895" y="2586990"/>
            <a:ext cx="720090" cy="711835"/>
          </a:xfrm>
          <a:custGeom>
            <a:avLst/>
            <a:gdLst>
              <a:gd name="connisteX0" fmla="*/ 0 w 720090"/>
              <a:gd name="connsiteY0" fmla="*/ 698500 h 711645"/>
              <a:gd name="connisteX1" fmla="*/ 264795 w 720090"/>
              <a:gd name="connsiteY1" fmla="*/ 656590 h 711645"/>
              <a:gd name="connisteX2" fmla="*/ 190500 w 720090"/>
              <a:gd name="connsiteY2" fmla="*/ 243840 h 711645"/>
              <a:gd name="connisteX3" fmla="*/ 720090 w 720090"/>
              <a:gd name="connsiteY3" fmla="*/ 0 h 711645"/>
            </a:gdLst>
            <a:ahLst/>
            <a:cxnLst>
              <a:cxn ang="0">
                <a:pos x="connisteX0" y="connsiteY0"/>
              </a:cxn>
              <a:cxn ang="0">
                <a:pos x="connisteX1" y="connsiteY1"/>
              </a:cxn>
              <a:cxn ang="0">
                <a:pos x="connisteX2" y="connsiteY2"/>
              </a:cxn>
              <a:cxn ang="0">
                <a:pos x="connisteX3" y="connsiteY3"/>
              </a:cxn>
            </a:cxnLst>
            <a:rect l="l" t="t" r="r" b="b"/>
            <a:pathLst>
              <a:path w="720090" h="711646">
                <a:moveTo>
                  <a:pt x="0" y="698500"/>
                </a:moveTo>
                <a:cubicBezTo>
                  <a:pt x="54610" y="698500"/>
                  <a:pt x="226695" y="747395"/>
                  <a:pt x="264795" y="656590"/>
                </a:cubicBezTo>
                <a:cubicBezTo>
                  <a:pt x="302895" y="565785"/>
                  <a:pt x="99695" y="375285"/>
                  <a:pt x="190500" y="243840"/>
                </a:cubicBezTo>
                <a:cubicBezTo>
                  <a:pt x="281305" y="112395"/>
                  <a:pt x="612775" y="40640"/>
                  <a:pt x="72009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1" name="CaixaDeTexto 47"/>
          <p:cNvSpPr txBox="1"/>
          <p:nvPr/>
        </p:nvSpPr>
        <p:spPr>
          <a:xfrm>
            <a:off x="7701280" y="185039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saida</a:t>
            </a:r>
            <a:endParaRPr lang="pt-BR" dirty="0" smtClean="0">
              <a:latin typeface="Comic Sans MS" panose="030F0702030302020204" pitchFamily="66"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1" p14:bwMode="auto">
            <p14:nvContentPartPr>
              <p14:cNvPr id="3" name="Tinta 2"/>
              <p14:cNvContentPartPr/>
              <p14:nvPr/>
            </p14:nvContentPartPr>
            <p14:xfrm>
              <a:off x="6859270" y="4134485"/>
              <a:ext cx="28575" cy="360"/>
            </p14:xfrm>
          </p:contentPart>
        </mc:Choice>
        <mc:Fallback xmlns="">
          <p:pic>
            <p:nvPicPr>
              <p:cNvPr id="3" name="Tinta 2"/>
            </p:nvPicPr>
            <p:blipFill>
              <a:blip r:embed="rId2"/>
            </p:blipFill>
            <p:spPr>
              <a:xfrm>
                <a:off x="6859270" y="4134485"/>
                <a:ext cx="28575" cy="360"/>
              </a:xfrm>
              <a:prstGeom prst="rect"/>
            </p:spPr>
          </p:pic>
        </mc:Fallback>
      </mc:AlternateContent>
      <p:grpSp>
        <p:nvGrpSpPr>
          <p:cNvPr id="138" name="Grupo 137"/>
          <p:cNvGrpSpPr/>
          <p:nvPr/>
        </p:nvGrpSpPr>
        <p:grpSpPr>
          <a:xfrm rot="5400000">
            <a:off x="5149738" y="3461678"/>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5917665" y="375931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Vamos analisar o comportamento do circuito abaixo em frequência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sz="2400" b="1" dirty="0" smtClean="0">
                <a:solidFill>
                  <a:schemeClr val="tx1"/>
                </a:solidFill>
                <a:latin typeface="Comic Sans MS" panose="030F0702030302020204" pitchFamily="66" charset="0"/>
                <a:cs typeface="Comic Sans MS" panose="030F0702030302020204" pitchFamily="66" charset="0"/>
                <a:sym typeface="+mn-ea"/>
              </a:rPr>
              <a:t> = constante)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6170850" y="550693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5977037" y="495459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5185410" y="3635375"/>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spTree>
  </p:cSld>
  <p:clrMapOvr>
    <a:masterClrMapping/>
  </p:clrMapOvr>
</p:sld>
</file>

<file path=ppt/slides/slide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O circuito Base Comum terá uma curva de resposta em frequência como a figura (tem capacitores de acoplamento)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14" name="Group 113"/>
          <p:cNvGrpSpPr/>
          <p:nvPr/>
        </p:nvGrpSpPr>
        <p:grpSpPr>
          <a:xfrm>
            <a:off x="1082675" y="2145030"/>
            <a:ext cx="10271125" cy="4045775"/>
            <a:chOff x="5597" y="3294"/>
            <a:chExt cx="9260" cy="5500"/>
          </a:xfrm>
        </p:grpSpPr>
        <p:grpSp>
          <p:nvGrpSpPr>
            <p:cNvPr id="33" name="Grupo 80"/>
            <p:cNvGrpSpPr/>
            <p:nvPr/>
          </p:nvGrpSpPr>
          <p:grpSpPr>
            <a:xfrm>
              <a:off x="5597" y="3294"/>
              <a:ext cx="9067" cy="5500"/>
              <a:chOff x="8960" y="3552"/>
              <a:chExt cx="9750" cy="5902"/>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47"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9729" y="3552"/>
                <a:ext cx="2637" cy="537"/>
              </a:xfrm>
              <a:prstGeom prst="rect">
                <a:avLst/>
              </a:prstGeom>
              <a:noFill/>
            </p:spPr>
            <p:txBody>
              <a:bodyPr wrap="square" rtlCol="0">
                <a:spAutoFit/>
              </a:bodyPr>
              <a:p>
                <a:r>
                  <a:rPr lang="pt-BR" dirty="0" smtClean="0"/>
                  <a:t>20log(|G|)</a:t>
                </a:r>
                <a:endParaRPr lang="pt-BR" dirty="0"/>
              </a:p>
            </p:txBody>
          </p:sp>
          <p:cxnSp>
            <p:nvCxnSpPr>
              <p:cNvPr id="53"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CaixaDeTexto 16"/>
              <p:cNvSpPr txBox="1"/>
              <p:nvPr/>
            </p:nvSpPr>
            <p:spPr>
              <a:xfrm>
                <a:off x="11247" y="8469"/>
                <a:ext cx="1813" cy="985"/>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84" name="CaixaDeTexto 19"/>
              <p:cNvSpPr txBox="1"/>
              <p:nvPr/>
            </p:nvSpPr>
            <p:spPr>
              <a:xfrm>
                <a:off x="13248" y="4678"/>
                <a:ext cx="1224" cy="537"/>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98"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99"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CaixaDeTexto 22"/>
              <p:cNvSpPr txBox="1"/>
              <p:nvPr/>
            </p:nvSpPr>
            <p:spPr>
              <a:xfrm>
                <a:off x="16299" y="4603"/>
                <a:ext cx="1316" cy="513"/>
              </a:xfrm>
              <a:prstGeom prst="rect">
                <a:avLst/>
              </a:prstGeom>
              <a:noFill/>
            </p:spPr>
            <p:txBody>
              <a:bodyPr wrap="square" rtlCol="0">
                <a:spAutoFit/>
              </a:bodyPr>
              <a:p>
                <a:r>
                  <a:rPr lang="pt-BR" dirty="0"/>
                  <a:t>3</a:t>
                </a:r>
                <a:r>
                  <a:rPr lang="pt-BR" dirty="0" smtClean="0"/>
                  <a:t> dB</a:t>
                </a:r>
                <a:endParaRPr lang="pt-BR" dirty="0"/>
              </a:p>
            </p:txBody>
          </p:sp>
          <p:sp>
            <p:nvSpPr>
              <p:cNvPr id="101"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2"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3"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4" name="CaixaDeTexto 16"/>
            <p:cNvSpPr txBox="1"/>
            <p:nvPr/>
          </p:nvSpPr>
          <p:spPr>
            <a:xfrm>
              <a:off x="10834" y="7893"/>
              <a:ext cx="1594" cy="877"/>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105"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
            <p:cNvCxnSpPr/>
            <p:nvPr/>
          </p:nvCxnSpPr>
          <p:spPr>
            <a:xfrm flipV="1">
              <a:off x="8730" y="6161"/>
              <a:ext cx="286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7" name="CaixaDeTexto 16"/>
            <p:cNvSpPr txBox="1"/>
            <p:nvPr/>
          </p:nvSpPr>
          <p:spPr>
            <a:xfrm>
              <a:off x="9175" y="5035"/>
              <a:ext cx="2180" cy="501"/>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08"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09" name="Caixa de Texto 20"/>
            <p:cNvSpPr txBox="1"/>
            <p:nvPr/>
          </p:nvSpPr>
          <p:spPr>
            <a:xfrm>
              <a:off x="8550" y="6972"/>
              <a:ext cx="621"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10"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111" name="CaixaDeTexto 16"/>
            <p:cNvSpPr txBox="1"/>
            <p:nvPr/>
          </p:nvSpPr>
          <p:spPr>
            <a:xfrm>
              <a:off x="9499" y="6714"/>
              <a:ext cx="1361" cy="501"/>
            </a:xfrm>
            <a:prstGeom prst="rect">
              <a:avLst/>
            </a:prstGeom>
            <a:solidFill>
              <a:schemeClr val="bg1"/>
            </a:solidFill>
          </p:spPr>
          <p:txBody>
            <a:bodyPr wrap="square" rtlCol="0">
              <a:spAutoFit/>
            </a:bodyPr>
            <a:p>
              <a:pPr algn="ctr"/>
              <a:r>
                <a:rPr lang="pt-BR" dirty="0" smtClean="0"/>
                <a:t>Freq. Médias </a:t>
              </a:r>
              <a:endParaRPr lang="pt-BR" dirty="0"/>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6" name="CaixaDeTexto 16"/>
          <p:cNvSpPr txBox="1"/>
          <p:nvPr/>
        </p:nvSpPr>
        <p:spPr>
          <a:xfrm>
            <a:off x="8793480" y="3608705"/>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internas do Bipolar</a:t>
            </a:r>
            <a:endParaRPr lang="pt-BR" dirty="0"/>
          </a:p>
        </p:txBody>
      </p:sp>
      <p:sp>
        <p:nvSpPr>
          <p:cNvPr id="117" name="CaixaDeTexto 16"/>
          <p:cNvSpPr txBox="1"/>
          <p:nvPr/>
        </p:nvSpPr>
        <p:spPr>
          <a:xfrm>
            <a:off x="650875" y="3529330"/>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C</a:t>
            </a:r>
            <a:r>
              <a:rPr lang="pt-BR" baseline="-25000" dirty="0" smtClean="0"/>
              <a:t>C1</a:t>
            </a:r>
            <a:r>
              <a:rPr lang="pt-BR" dirty="0" smtClean="0"/>
              <a:t> e C</a:t>
            </a:r>
            <a:r>
              <a:rPr lang="pt-BR" baseline="-25000" dirty="0" smtClean="0"/>
              <a:t>C</a:t>
            </a:r>
            <a:r>
              <a:rPr lang="pt-BR" baseline="-25000" dirty="0" smtClean="0"/>
              <a:t>2</a:t>
            </a:r>
            <a:r>
              <a:rPr lang="pt-BR" dirty="0" smtClean="0"/>
              <a:t> </a:t>
            </a:r>
            <a:endParaRPr lang="pt-BR" dirty="0"/>
          </a:p>
        </p:txBody>
      </p:sp>
      <p:sp>
        <p:nvSpPr>
          <p:cNvPr id="118" name="CaixaDeTexto 16"/>
          <p:cNvSpPr txBox="1"/>
          <p:nvPr/>
        </p:nvSpPr>
        <p:spPr>
          <a:xfrm>
            <a:off x="4632960" y="1996440"/>
            <a:ext cx="3077845" cy="922020"/>
          </a:xfrm>
          <a:prstGeom prst="rect">
            <a:avLst/>
          </a:prstGeom>
          <a:solidFill>
            <a:schemeClr val="bg1"/>
          </a:solidFill>
          <a:ln w="25400">
            <a:solidFill>
              <a:srgbClr val="FFFF00"/>
            </a:solidFill>
          </a:ln>
        </p:spPr>
        <p:txBody>
          <a:bodyPr wrap="square" rtlCol="0">
            <a:spAutoFit/>
          </a:bodyPr>
          <a:p>
            <a:pPr marL="285750" indent="-285750" algn="l">
              <a:buFont typeface="Wingdings" panose="05000000000000000000" charset="0"/>
              <a:buChar char="ü"/>
            </a:pPr>
            <a:r>
              <a:rPr lang="pt-BR" dirty="0" smtClean="0">
                <a:sym typeface="+mn-ea"/>
              </a:rPr>
              <a:t>C</a:t>
            </a:r>
            <a:r>
              <a:rPr lang="pt-BR" baseline="-25000" dirty="0" smtClean="0">
                <a:sym typeface="+mn-ea"/>
              </a:rPr>
              <a:t>C1</a:t>
            </a:r>
            <a:r>
              <a:rPr lang="pt-BR" dirty="0" smtClean="0">
                <a:sym typeface="+mn-ea"/>
              </a:rPr>
              <a:t> e C</a:t>
            </a:r>
            <a:r>
              <a:rPr lang="pt-BR" baseline="-25000" dirty="0" smtClean="0">
                <a:sym typeface="+mn-ea"/>
              </a:rPr>
              <a:t>S</a:t>
            </a:r>
            <a:r>
              <a:rPr lang="pt-BR" dirty="0" smtClean="0">
                <a:sym typeface="+mn-ea"/>
              </a:rPr>
              <a:t> viraram curto</a:t>
            </a:r>
            <a:endParaRPr lang="pt-BR" dirty="0" smtClean="0">
              <a:sym typeface="+mn-ea"/>
            </a:endParaRPr>
          </a:p>
          <a:p>
            <a:pPr marL="285750" indent="-285750" algn="ctr">
              <a:buFont typeface="Wingdings" panose="05000000000000000000" charset="0"/>
              <a:buChar char="ü"/>
            </a:pPr>
            <a:r>
              <a:rPr lang="pt-BR" dirty="0" smtClean="0">
                <a:sym typeface="+mn-ea"/>
              </a:rPr>
              <a:t>as capacitancias internas do Bipolar são aberto</a:t>
            </a:r>
            <a:r>
              <a:rPr lang="pt-BR" dirty="0" smtClean="0"/>
              <a:t> </a:t>
            </a:r>
            <a:endParaRPr lang="pt-BR" dirty="0"/>
          </a:p>
        </p:txBody>
      </p:sp>
      <p:sp>
        <p:nvSpPr>
          <p:cNvPr id="119" name="Rectangles 118"/>
          <p:cNvSpPr/>
          <p:nvPr/>
        </p:nvSpPr>
        <p:spPr>
          <a:xfrm>
            <a:off x="1096645" y="3288030"/>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Rectangles 119"/>
          <p:cNvSpPr/>
          <p:nvPr/>
        </p:nvSpPr>
        <p:spPr>
          <a:xfrm>
            <a:off x="7731125" y="328485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93480" y="6356350"/>
            <a:ext cx="2743200" cy="365125"/>
          </a:xfrm>
        </p:spPr>
        <p:txBody>
          <a:bodyPr/>
          <a:p>
            <a:fld id="{74F297BB-B745-4CAB-BE1D-CE4C89382949}" type="slidenum">
              <a:rPr lang="pt-BR" smtClean="0"/>
            </a:fld>
            <a:endParaRPr lang="pt-BR"/>
          </a:p>
        </p:txBody>
      </p:sp>
      <p:sp>
        <p:nvSpPr>
          <p:cNvPr id="157" name="CaixaDeTexto 47"/>
          <p:cNvSpPr txBox="1"/>
          <p:nvPr/>
        </p:nvSpPr>
        <p:spPr>
          <a:xfrm>
            <a:off x="3318424" y="1626513"/>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 name="Conector Reto 14"/>
          <p:cNvCxnSpPr/>
          <p:nvPr/>
        </p:nvCxnSpPr>
        <p:spPr>
          <a:xfrm flipH="1">
            <a:off x="8428355" y="416369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arredondado 16"/>
          <p:cNvSpPr/>
          <p:nvPr/>
        </p:nvSpPr>
        <p:spPr>
          <a:xfrm>
            <a:off x="8049895" y="2275205"/>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74"/>
          <p:cNvCxnSpPr/>
          <p:nvPr/>
        </p:nvCxnSpPr>
        <p:spPr>
          <a:xfrm>
            <a:off x="8442325" y="33197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8425180" y="4114165"/>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8431530" y="239776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8249285" y="2767965"/>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8169275" y="342201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9455785" y="239077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8249285" y="458978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7416165" y="31813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38"/>
          <p:cNvCxnSpPr/>
          <p:nvPr/>
        </p:nvCxnSpPr>
        <p:spPr>
          <a:xfrm flipV="1">
            <a:off x="8423910" y="239077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H="1">
            <a:off x="10330180" y="385064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flipH="1">
            <a:off x="7780655" y="4051935"/>
            <a:ext cx="1274445" cy="234950"/>
            <a:chOff x="4152748" y="3524056"/>
            <a:chExt cx="1274569" cy="255373"/>
          </a:xfrm>
        </p:grpSpPr>
        <p:cxnSp>
          <p:nvCxnSpPr>
            <p:cNvPr id="5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8462010" y="3881120"/>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8462010" y="3881120"/>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0" name="Grupo 59"/>
          <p:cNvGrpSpPr/>
          <p:nvPr/>
        </p:nvGrpSpPr>
        <p:grpSpPr>
          <a:xfrm flipH="1">
            <a:off x="7149633" y="4683637"/>
            <a:ext cx="1274445" cy="234950"/>
            <a:chOff x="4152748" y="3524056"/>
            <a:chExt cx="1274569" cy="255373"/>
          </a:xfrm>
        </p:grpSpPr>
        <p:cxnSp>
          <p:nvCxnSpPr>
            <p:cNvPr id="6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7682590" y="429441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7133096" y="480052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6970395" y="542813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7019022" y="548492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6829452" y="612128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7003775" y="64559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8963660" y="2390775"/>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6974840" y="423672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Rx</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1" name="Conector Reto 70"/>
          <p:cNvCxnSpPr/>
          <p:nvPr/>
        </p:nvCxnSpPr>
        <p:spPr>
          <a:xfrm flipV="1">
            <a:off x="7118350" y="477647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rot="5400000" flipH="1">
            <a:off x="9592030" y="2995173"/>
            <a:ext cx="1476000" cy="234950"/>
            <a:chOff x="3952255" y="3524056"/>
            <a:chExt cx="1476144" cy="255373"/>
          </a:xfrm>
        </p:grpSpPr>
        <p:cxnSp>
          <p:nvCxnSpPr>
            <p:cNvPr id="73"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7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5" name="Grupo 74"/>
          <p:cNvGrpSpPr/>
          <p:nvPr/>
        </p:nvGrpSpPr>
        <p:grpSpPr>
          <a:xfrm rot="5400000" flipH="1">
            <a:off x="10419435" y="3017399"/>
            <a:ext cx="1476000" cy="234950"/>
            <a:chOff x="3929392" y="3524056"/>
            <a:chExt cx="1476144" cy="255373"/>
          </a:xfrm>
        </p:grpSpPr>
        <p:cxnSp>
          <p:nvCxnSpPr>
            <p:cNvPr id="76"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10266045" y="2776220"/>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2" name="Conector Reto 76"/>
          <p:cNvCxnSpPr/>
          <p:nvPr/>
        </p:nvCxnSpPr>
        <p:spPr>
          <a:xfrm>
            <a:off x="10330202" y="359458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a:off x="10153719" y="41990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de Seta Reta 44"/>
          <p:cNvCxnSpPr/>
          <p:nvPr/>
        </p:nvCxnSpPr>
        <p:spPr>
          <a:xfrm>
            <a:off x="8897085" y="3819642"/>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5" name="Caixa de Texto 84"/>
              <p:cNvSpPr txBox="1"/>
              <p:nvPr/>
            </p:nvSpPr>
            <p:spPr>
              <a:xfrm>
                <a:off x="8866505" y="3881120"/>
                <a:ext cx="46609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5" name="Caixa de Texto 84"/>
              <p:cNvSpPr txBox="1">
                <a:spLocks noRot="1" noChangeAspect="1" noMove="1" noResize="1" noEditPoints="1" noAdjustHandles="1" noChangeArrowheads="1" noChangeShapeType="1" noTextEdit="1"/>
              </p:cNvSpPr>
              <p:nvPr/>
            </p:nvSpPr>
            <p:spPr>
              <a:xfrm>
                <a:off x="8866505" y="3881120"/>
                <a:ext cx="466090"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86" name="Caixa de Texto 85"/>
          <p:cNvSpPr txBox="1"/>
          <p:nvPr/>
        </p:nvSpPr>
        <p:spPr>
          <a:xfrm>
            <a:off x="7409180" y="5014595"/>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88" name="Conector de Seta Reta 44"/>
          <p:cNvCxnSpPr/>
          <p:nvPr/>
        </p:nvCxnSpPr>
        <p:spPr>
          <a:xfrm rot="16200000">
            <a:off x="7682330" y="469276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a:off x="7633970" y="2750820"/>
                <a:ext cx="74422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𝐸</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a:off x="7633970" y="2750820"/>
                <a:ext cx="74422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90" name="Conector de Seta Reta 44"/>
          <p:cNvCxnSpPr/>
          <p:nvPr/>
        </p:nvCxnSpPr>
        <p:spPr>
          <a:xfrm rot="5400000" flipH="1">
            <a:off x="10342345" y="1868287"/>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1" name="Caixa de Texto 90"/>
          <p:cNvSpPr txBox="1"/>
          <p:nvPr/>
        </p:nvSpPr>
        <p:spPr>
          <a:xfrm>
            <a:off x="10029825" y="170942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97" name="Grupo 96"/>
          <p:cNvGrpSpPr/>
          <p:nvPr/>
        </p:nvGrpSpPr>
        <p:grpSpPr>
          <a:xfrm rot="5400000" flipH="1">
            <a:off x="8662390" y="369621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2" name="Caixa de Texto 23"/>
          <p:cNvSpPr txBox="1"/>
          <p:nvPr/>
        </p:nvSpPr>
        <p:spPr>
          <a:xfrm>
            <a:off x="9411335" y="3430270"/>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93" name="Conector Reto 92"/>
          <p:cNvCxnSpPr/>
          <p:nvPr/>
        </p:nvCxnSpPr>
        <p:spPr>
          <a:xfrm flipH="1" flipV="1">
            <a:off x="8439150" y="453771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9398657" y="2397607"/>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6346104" y="5455563"/>
            <a:ext cx="6286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96" name="Conector Reto 76"/>
          <p:cNvCxnSpPr/>
          <p:nvPr/>
        </p:nvCxnSpPr>
        <p:spPr>
          <a:xfrm>
            <a:off x="7832747" y="369173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23"/>
          <p:cNvSpPr txBox="1"/>
          <p:nvPr/>
        </p:nvSpPr>
        <p:spPr>
          <a:xfrm>
            <a:off x="11171555" y="2776220"/>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9" name="CaixaDeTexto 47"/>
          <p:cNvSpPr txBox="1"/>
          <p:nvPr/>
        </p:nvSpPr>
        <p:spPr>
          <a:xfrm>
            <a:off x="10932074" y="1996083"/>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8" name="CaixaDeTexto 14"/>
          <p:cNvSpPr txBox="1"/>
          <p:nvPr/>
        </p:nvSpPr>
        <p:spPr>
          <a:xfrm>
            <a:off x="413385" y="30734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médias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50" name="Conector Reto 149"/>
          <p:cNvCxnSpPr/>
          <p:nvPr/>
        </p:nvCxnSpPr>
        <p:spPr>
          <a:xfrm>
            <a:off x="3968115" y="4352290"/>
            <a:ext cx="0" cy="1260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52" name="Grupo 151"/>
          <p:cNvGrpSpPr/>
          <p:nvPr/>
        </p:nvGrpSpPr>
        <p:grpSpPr>
          <a:xfrm rot="5400000" flipH="1">
            <a:off x="3371850" y="2727960"/>
            <a:ext cx="1162685" cy="254000"/>
            <a:chOff x="4152748" y="3524056"/>
            <a:chExt cx="1274569" cy="255373"/>
          </a:xfrm>
        </p:grpSpPr>
        <p:cxnSp>
          <p:nvCxnSpPr>
            <p:cNvPr id="153"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54" name="Retângulo 15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5" name="CaixaDeTexto 47"/>
          <p:cNvSpPr txBox="1"/>
          <p:nvPr/>
        </p:nvSpPr>
        <p:spPr>
          <a:xfrm>
            <a:off x="3707765" y="1813560"/>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156" name="Conector Reto 155"/>
          <p:cNvCxnSpPr/>
          <p:nvPr/>
        </p:nvCxnSpPr>
        <p:spPr>
          <a:xfrm>
            <a:off x="3765550" y="56007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2893060" y="4613910"/>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rot="16200000" flipV="1">
            <a:off x="2557145" y="461772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159"/>
          <p:cNvCxnSpPr/>
          <p:nvPr/>
        </p:nvCxnSpPr>
        <p:spPr>
          <a:xfrm rot="16200000" flipV="1">
            <a:off x="2654300" y="461327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61" name="CaixaDeTexto 47"/>
          <p:cNvSpPr txBox="1"/>
          <p:nvPr/>
        </p:nvSpPr>
        <p:spPr>
          <a:xfrm>
            <a:off x="5132705" y="32473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2" name="Caixa de Texto 23"/>
          <p:cNvSpPr txBox="1"/>
          <p:nvPr/>
        </p:nvSpPr>
        <p:spPr>
          <a:xfrm>
            <a:off x="3883025" y="254508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163" name="Group 8"/>
          <p:cNvGrpSpPr/>
          <p:nvPr/>
        </p:nvGrpSpPr>
        <p:grpSpPr>
          <a:xfrm rot="0" flipH="1">
            <a:off x="4001537" y="3128010"/>
            <a:ext cx="1132438" cy="511175"/>
            <a:chOff x="13825" y="4542"/>
            <a:chExt cx="1592" cy="699"/>
          </a:xfrm>
        </p:grpSpPr>
        <p:cxnSp>
          <p:nvCxnSpPr>
            <p:cNvPr id="164" name="Conector Reto 44"/>
            <p:cNvCxnSpPr/>
            <p:nvPr/>
          </p:nvCxnSpPr>
          <p:spPr>
            <a:xfrm>
              <a:off x="14658" y="4883"/>
              <a:ext cx="75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8" name="Group 11"/>
          <p:cNvGrpSpPr/>
          <p:nvPr/>
        </p:nvGrpSpPr>
        <p:grpSpPr>
          <a:xfrm rot="0">
            <a:off x="5015865" y="3373755"/>
            <a:ext cx="254000" cy="1824355"/>
            <a:chOff x="15541" y="5658"/>
            <a:chExt cx="357" cy="2494"/>
          </a:xfrm>
        </p:grpSpPr>
        <p:cxnSp>
          <p:nvCxnSpPr>
            <p:cNvPr id="169"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1" name="Conector Reto 90"/>
          <p:cNvCxnSpPr/>
          <p:nvPr/>
        </p:nvCxnSpPr>
        <p:spPr>
          <a:xfrm>
            <a:off x="4952365" y="51796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2" name="Group 16"/>
          <p:cNvGrpSpPr/>
          <p:nvPr/>
        </p:nvGrpSpPr>
        <p:grpSpPr>
          <a:xfrm rot="16200000">
            <a:off x="1780540" y="3725545"/>
            <a:ext cx="260985" cy="1773555"/>
            <a:chOff x="15542" y="5653"/>
            <a:chExt cx="357" cy="2494"/>
          </a:xfrm>
        </p:grpSpPr>
        <p:cxnSp>
          <p:nvCxnSpPr>
            <p:cNvPr id="173" name="Conector Reto 79"/>
            <p:cNvCxnSpPr/>
            <p:nvPr/>
          </p:nvCxnSpPr>
          <p:spPr>
            <a:xfrm rot="5400000" flipH="1" flipV="1">
              <a:off x="14471" y="6900"/>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5" name="Conector Reto 37"/>
          <p:cNvCxnSpPr/>
          <p:nvPr/>
        </p:nvCxnSpPr>
        <p:spPr>
          <a:xfrm>
            <a:off x="831850" y="54025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Conector Reto 74"/>
          <p:cNvCxnSpPr/>
          <p:nvPr/>
        </p:nvCxnSpPr>
        <p:spPr>
          <a:xfrm>
            <a:off x="1033145" y="5402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7" name="Conector Reto 176"/>
          <p:cNvCxnSpPr/>
          <p:nvPr/>
        </p:nvCxnSpPr>
        <p:spPr>
          <a:xfrm flipH="1" flipV="1">
            <a:off x="1009650" y="45999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78" name="CaixaDeTexto 47"/>
          <p:cNvSpPr txBox="1"/>
          <p:nvPr/>
        </p:nvSpPr>
        <p:spPr>
          <a:xfrm>
            <a:off x="1226185" y="477647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79" name="Grupo 12"/>
          <p:cNvGrpSpPr/>
          <p:nvPr/>
        </p:nvGrpSpPr>
        <p:grpSpPr>
          <a:xfrm>
            <a:off x="785495" y="4695825"/>
            <a:ext cx="449580" cy="416560"/>
            <a:chOff x="9221" y="3503"/>
            <a:chExt cx="708" cy="656"/>
          </a:xfrm>
        </p:grpSpPr>
        <p:sp>
          <p:nvSpPr>
            <p:cNvPr id="180" name="Elipse 179"/>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2" name="Caixa de Texto 23"/>
          <p:cNvSpPr txBox="1"/>
          <p:nvPr/>
        </p:nvSpPr>
        <p:spPr>
          <a:xfrm>
            <a:off x="1546225" y="406209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83" name="Caixa de Texto 23"/>
          <p:cNvSpPr txBox="1"/>
          <p:nvPr/>
        </p:nvSpPr>
        <p:spPr>
          <a:xfrm>
            <a:off x="5132705" y="421513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84" name="CaixaDeTexto 47"/>
          <p:cNvSpPr txBox="1"/>
          <p:nvPr/>
        </p:nvSpPr>
        <p:spPr>
          <a:xfrm>
            <a:off x="4541520" y="27762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85" name="CaixaDeTexto 47"/>
          <p:cNvSpPr txBox="1"/>
          <p:nvPr/>
        </p:nvSpPr>
        <p:spPr>
          <a:xfrm>
            <a:off x="2485390" y="387413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4" p14:bwMode="auto">
            <p14:nvContentPartPr>
              <p14:cNvPr id="191" name="Tinta 190"/>
              <p14:cNvContentPartPr/>
              <p14:nvPr/>
            </p14:nvContentPartPr>
            <p14:xfrm>
              <a:off x="4656455" y="4083050"/>
              <a:ext cx="28575" cy="360"/>
            </p14:xfrm>
          </p:contentPart>
        </mc:Choice>
        <mc:Fallback xmlns="">
          <p:pic>
            <p:nvPicPr>
              <p:cNvPr id="191" name="Tinta 190"/>
            </p:nvPicPr>
            <p:blipFill>
              <a:blip r:embed="rId5"/>
            </p:blipFill>
            <p:spPr>
              <a:xfrm>
                <a:off x="4656455" y="4083050"/>
                <a:ext cx="28575" cy="360"/>
              </a:xfrm>
              <a:prstGeom prst="rect"/>
            </p:spPr>
          </p:pic>
        </mc:Fallback>
      </mc:AlternateContent>
      <p:grpSp>
        <p:nvGrpSpPr>
          <p:cNvPr id="192" name="Grupo 191"/>
          <p:cNvGrpSpPr/>
          <p:nvPr/>
        </p:nvGrpSpPr>
        <p:grpSpPr>
          <a:xfrm rot="5400000">
            <a:off x="2946923" y="3410243"/>
            <a:ext cx="1313103" cy="748570"/>
            <a:chOff x="8610600" y="2524505"/>
            <a:chExt cx="1313103" cy="748570"/>
          </a:xfrm>
        </p:grpSpPr>
        <p:cxnSp>
          <p:nvCxnSpPr>
            <p:cNvPr id="193"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6"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98" name="Caixa de Texto 23"/>
          <p:cNvSpPr txBox="1"/>
          <p:nvPr/>
        </p:nvSpPr>
        <p:spPr>
          <a:xfrm>
            <a:off x="3714850" y="370788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99" name="Conector Reto 74"/>
          <p:cNvCxnSpPr/>
          <p:nvPr/>
        </p:nvCxnSpPr>
        <p:spPr>
          <a:xfrm>
            <a:off x="3968035" y="545550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00" name="Grupo 199"/>
          <p:cNvGrpSpPr/>
          <p:nvPr/>
        </p:nvGrpSpPr>
        <p:grpSpPr>
          <a:xfrm>
            <a:off x="3774222" y="4903158"/>
            <a:ext cx="387626" cy="552342"/>
            <a:chOff x="7555792" y="2647951"/>
            <a:chExt cx="387626" cy="552342"/>
          </a:xfrm>
          <a:solidFill>
            <a:srgbClr val="00B0F0">
              <a:alpha val="97000"/>
            </a:srgbClr>
          </a:solidFill>
        </p:grpSpPr>
        <p:sp>
          <p:nvSpPr>
            <p:cNvPr id="201" name="Elipse 20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0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03" name="CaixaDeTexto 47"/>
          <p:cNvSpPr txBox="1"/>
          <p:nvPr/>
        </p:nvSpPr>
        <p:spPr>
          <a:xfrm>
            <a:off x="2982595" y="3583940"/>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spTree>
  </p:cSld>
  <p:clrMapOvr>
    <a:masterClrMapping/>
  </p:clrMapOvr>
</p:sld>
</file>

<file path=ppt/slides/slide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10257790" y="6159500"/>
            <a:ext cx="1634490" cy="365125"/>
          </a:xfrm>
        </p:spPr>
        <p:txBody>
          <a:bodyPr/>
          <a:lstStyle/>
          <a:p>
            <a:fld id="{74F297BB-B745-4CAB-BE1D-CE4C89382949}" type="slidenum">
              <a:rPr lang="pt-BR" smtClean="0"/>
            </a:fld>
            <a:endParaRPr lang="pt-BR"/>
          </a:p>
        </p:txBody>
      </p:sp>
      <p:sp>
        <p:nvSpPr>
          <p:cNvPr id="104" name="CaixaDeTexto 45"/>
          <p:cNvSpPr txBox="1"/>
          <p:nvPr/>
        </p:nvSpPr>
        <p:spPr>
          <a:xfrm>
            <a:off x="577850" y="1476375"/>
            <a:ext cx="11408410" cy="583565"/>
          </a:xfrm>
          <a:prstGeom prst="rect">
            <a:avLst/>
          </a:prstGeom>
          <a:noFill/>
        </p:spPr>
        <p:txBody>
          <a:bodyPr wrap="square" rtlCol="0">
            <a:spAutoFit/>
          </a:bodyPr>
          <a:lstStyle/>
          <a:p>
            <a:pPr indent="0" algn="l" fontAlgn="auto">
              <a:spcBef>
                <a:spcPts val="0"/>
              </a:spcBef>
              <a:spcAft>
                <a:spcPts val="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simplificar vamos desconsiderar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5" name="Conector Reto 14"/>
          <p:cNvCxnSpPr/>
          <p:nvPr/>
        </p:nvCxnSpPr>
        <p:spPr>
          <a:xfrm flipH="1">
            <a:off x="2308225" y="450977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arredondado 16"/>
          <p:cNvSpPr/>
          <p:nvPr/>
        </p:nvSpPr>
        <p:spPr>
          <a:xfrm>
            <a:off x="1929765" y="2621280"/>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74"/>
          <p:cNvCxnSpPr/>
          <p:nvPr/>
        </p:nvCxnSpPr>
        <p:spPr>
          <a:xfrm>
            <a:off x="2322195" y="36658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2305050" y="446024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311400" y="274383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2129155" y="3114040"/>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2049145" y="376809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3335655" y="273685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2129155" y="493585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1296035" y="352742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38"/>
          <p:cNvCxnSpPr/>
          <p:nvPr/>
        </p:nvCxnSpPr>
        <p:spPr>
          <a:xfrm flipV="1">
            <a:off x="2303780" y="273685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H="1">
            <a:off x="4210050" y="419671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flipH="1">
            <a:off x="1660525" y="4424680"/>
            <a:ext cx="1274445" cy="234950"/>
            <a:chOff x="4152748" y="3524056"/>
            <a:chExt cx="1274569" cy="255373"/>
          </a:xfrm>
        </p:grpSpPr>
        <p:cxnSp>
          <p:nvCxnSpPr>
            <p:cNvPr id="5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2341880" y="422719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2341880" y="4227195"/>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0" name="Grupo 59"/>
          <p:cNvGrpSpPr/>
          <p:nvPr/>
        </p:nvGrpSpPr>
        <p:grpSpPr>
          <a:xfrm flipH="1">
            <a:off x="1029503" y="5042412"/>
            <a:ext cx="1274445" cy="234950"/>
            <a:chOff x="4152748" y="3524056"/>
            <a:chExt cx="1274569" cy="255373"/>
          </a:xfrm>
        </p:grpSpPr>
        <p:cxnSp>
          <p:nvCxnSpPr>
            <p:cNvPr id="6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1562460" y="464049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1012966" y="514659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850265" y="577420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898892" y="583100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829961" y="6346716"/>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882375" y="653152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2843530" y="273685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12495" y="464058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Rx</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1" name="Conector Reto 70"/>
          <p:cNvCxnSpPr/>
          <p:nvPr/>
        </p:nvCxnSpPr>
        <p:spPr>
          <a:xfrm flipV="1">
            <a:off x="998220" y="515175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rot="5400000" flipH="1">
            <a:off x="3471900" y="3341248"/>
            <a:ext cx="1476000" cy="234950"/>
            <a:chOff x="3952255" y="3524056"/>
            <a:chExt cx="1476144" cy="255373"/>
          </a:xfrm>
        </p:grpSpPr>
        <p:cxnSp>
          <p:nvCxnSpPr>
            <p:cNvPr id="73"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7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5" name="Grupo 74"/>
          <p:cNvGrpSpPr/>
          <p:nvPr/>
        </p:nvGrpSpPr>
        <p:grpSpPr>
          <a:xfrm rot="5400000" flipH="1">
            <a:off x="4299305" y="3363474"/>
            <a:ext cx="1476000" cy="234950"/>
            <a:chOff x="3929392" y="3524056"/>
            <a:chExt cx="1476144" cy="255373"/>
          </a:xfrm>
        </p:grpSpPr>
        <p:cxnSp>
          <p:nvCxnSpPr>
            <p:cNvPr id="76"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4145915" y="312229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2" name="Conector Reto 76"/>
          <p:cNvCxnSpPr/>
          <p:nvPr/>
        </p:nvCxnSpPr>
        <p:spPr>
          <a:xfrm>
            <a:off x="4210072" y="394065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a:off x="4033589" y="45451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de Seta Reta 44"/>
          <p:cNvCxnSpPr/>
          <p:nvPr/>
        </p:nvCxnSpPr>
        <p:spPr>
          <a:xfrm>
            <a:off x="2776955" y="416571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5" name="Caixa de Texto 84"/>
              <p:cNvSpPr txBox="1"/>
              <p:nvPr/>
            </p:nvSpPr>
            <p:spPr>
              <a:xfrm>
                <a:off x="2746375" y="4227195"/>
                <a:ext cx="46609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5" name="Caixa de Texto 84"/>
              <p:cNvSpPr txBox="1">
                <a:spLocks noRot="1" noChangeAspect="1" noMove="1" noResize="1" noEditPoints="1" noAdjustHandles="1" noChangeArrowheads="1" noChangeShapeType="1" noTextEdit="1"/>
              </p:cNvSpPr>
              <p:nvPr/>
            </p:nvSpPr>
            <p:spPr>
              <a:xfrm>
                <a:off x="2746375" y="4227195"/>
                <a:ext cx="466090"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86" name="Caixa de Texto 85"/>
          <p:cNvSpPr txBox="1"/>
          <p:nvPr/>
        </p:nvSpPr>
        <p:spPr>
          <a:xfrm>
            <a:off x="1289050" y="5360670"/>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88" name="Conector de Seta Reta 44"/>
          <p:cNvCxnSpPr/>
          <p:nvPr/>
        </p:nvCxnSpPr>
        <p:spPr>
          <a:xfrm rot="16200000">
            <a:off x="1562200" y="503884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a:off x="1513840" y="3096895"/>
                <a:ext cx="74422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𝐸</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a:off x="1513840" y="3096895"/>
                <a:ext cx="74422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90" name="Conector de Seta Reta 44"/>
          <p:cNvCxnSpPr/>
          <p:nvPr/>
        </p:nvCxnSpPr>
        <p:spPr>
          <a:xfrm rot="5400000" flipH="1">
            <a:off x="4222215" y="221436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1" name="Caixa de Texto 90"/>
          <p:cNvSpPr txBox="1"/>
          <p:nvPr/>
        </p:nvSpPr>
        <p:spPr>
          <a:xfrm>
            <a:off x="4034155" y="216916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97" name="Grupo 96"/>
          <p:cNvGrpSpPr/>
          <p:nvPr/>
        </p:nvGrpSpPr>
        <p:grpSpPr>
          <a:xfrm rot="5400000" flipH="1">
            <a:off x="2542260" y="4042286"/>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prstDash val="dash"/>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2" name="Caixa de Texto 23"/>
          <p:cNvSpPr txBox="1"/>
          <p:nvPr/>
        </p:nvSpPr>
        <p:spPr>
          <a:xfrm>
            <a:off x="3321685" y="370522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93" name="Conector Reto 92"/>
          <p:cNvCxnSpPr/>
          <p:nvPr/>
        </p:nvCxnSpPr>
        <p:spPr>
          <a:xfrm flipH="1" flipV="1">
            <a:off x="2319020" y="4883785"/>
            <a:ext cx="972000"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278527" y="2743682"/>
            <a:ext cx="0" cy="75600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1288964" y="5851168"/>
            <a:ext cx="6286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96" name="Conector Reto 76"/>
          <p:cNvCxnSpPr/>
          <p:nvPr/>
        </p:nvCxnSpPr>
        <p:spPr>
          <a:xfrm>
            <a:off x="1712617" y="403781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23"/>
          <p:cNvSpPr txBox="1"/>
          <p:nvPr/>
        </p:nvSpPr>
        <p:spPr>
          <a:xfrm>
            <a:off x="5051425" y="312229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6276340" y="2214880"/>
                <a:ext cx="444309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sub>
                      </m:sSub>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276340" y="2214880"/>
                <a:ext cx="4443095"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6276340" y="2966085"/>
                <a:ext cx="3808730" cy="89535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𝑣𝑠</m:t>
                          </m:r>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𝑥</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den>
                      </m:f>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6276340" y="2966085"/>
                <a:ext cx="3808730" cy="89535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6452870" y="4138295"/>
                <a:ext cx="4490085" cy="90106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𝑣𝑠</m:t>
                          </m:r>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𝑥</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den>
                      </m:f>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6452870" y="4138295"/>
                <a:ext cx="4490085" cy="9010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13"/>
              <p:cNvSpPr txBox="1"/>
              <p:nvPr/>
            </p:nvSpPr>
            <p:spPr>
              <a:xfrm>
                <a:off x="6640195" y="5396230"/>
                <a:ext cx="3157220" cy="977265"/>
              </a:xfrm>
              <a:prstGeom prst="rect">
                <a:avLst/>
              </a:prstGeom>
              <a:noFill/>
              <a:ln w="4445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𝑣𝑠</m:t>
                          </m:r>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𝑥</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den>
                      </m:f>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6640195" y="5396230"/>
                <a:ext cx="3157220" cy="977265"/>
              </a:xfrm>
              <a:prstGeom prst="rect">
                <a:avLst/>
              </a:prstGeom>
              <a:blipFill rotWithShape="1">
                <a:blip r:embed="rId7"/>
                <a:stretch>
                  <a:fillRect l="-704" t="-2274" r="-704" b="-2274"/>
                </a:stretch>
              </a:blipFill>
              <a:ln w="44450">
                <a:solidFill>
                  <a:srgbClr val="FFFF00"/>
                </a:solidFill>
              </a:ln>
            </p:spPr>
            <p:txBody>
              <a:bodyPr/>
              <a:lstStyle/>
              <a:p>
                <a:r>
                  <a:rPr lang="pt-BR" altLang="en-US">
                    <a:noFill/>
                  </a:rPr>
                  <a:t> </a:t>
                </a:r>
              </a:p>
            </p:txBody>
          </p:sp>
        </mc:Fallback>
      </mc:AlternateContent>
      <p:sp>
        <p:nvSpPr>
          <p:cNvPr id="99" name="CaixaDeTexto 47"/>
          <p:cNvSpPr txBox="1"/>
          <p:nvPr/>
        </p:nvSpPr>
        <p:spPr>
          <a:xfrm>
            <a:off x="4825279" y="2261513"/>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14"/>
          <p:cNvSpPr txBox="1"/>
          <p:nvPr/>
        </p:nvSpPr>
        <p:spPr>
          <a:xfrm>
            <a:off x="413385" y="30734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médias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49080" y="6018530"/>
            <a:ext cx="2743200" cy="365125"/>
          </a:xfrm>
        </p:spPr>
        <p:txBody>
          <a:bodyPr/>
          <a:lstStyle/>
          <a:p>
            <a:fld id="{74F297BB-B745-4CAB-BE1D-CE4C89382949}" type="slidenum">
              <a:rPr lang="pt-BR" smtClean="0"/>
            </a:fld>
            <a:endParaRPr lang="pt-BR"/>
          </a:p>
        </p:txBody>
      </p:sp>
      <p:cxnSp>
        <p:nvCxnSpPr>
          <p:cNvPr id="15" name="Conector Reto 14"/>
          <p:cNvCxnSpPr/>
          <p:nvPr/>
        </p:nvCxnSpPr>
        <p:spPr>
          <a:xfrm flipH="1">
            <a:off x="1995805" y="397891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arredondado 16"/>
          <p:cNvSpPr/>
          <p:nvPr/>
        </p:nvSpPr>
        <p:spPr>
          <a:xfrm>
            <a:off x="1617345" y="2090420"/>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Reto 74"/>
          <p:cNvCxnSpPr/>
          <p:nvPr/>
        </p:nvCxnSpPr>
        <p:spPr>
          <a:xfrm>
            <a:off x="2009775" y="3134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1992630" y="392938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983740" y="221297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1816735" y="2583180"/>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1736725" y="323723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3023235" y="220599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6" name="Caixa de Texto 23"/>
          <p:cNvSpPr txBox="1"/>
          <p:nvPr/>
        </p:nvSpPr>
        <p:spPr>
          <a:xfrm>
            <a:off x="1816735" y="440499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983615" y="299656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38"/>
          <p:cNvCxnSpPr/>
          <p:nvPr/>
        </p:nvCxnSpPr>
        <p:spPr>
          <a:xfrm flipV="1">
            <a:off x="1991360" y="220599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H="1">
            <a:off x="3897630" y="366585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flipH="1">
            <a:off x="1348105" y="3893820"/>
            <a:ext cx="1274445" cy="234950"/>
            <a:chOff x="4152748" y="3524056"/>
            <a:chExt cx="1274569" cy="255373"/>
          </a:xfrm>
        </p:grpSpPr>
        <p:cxnSp>
          <p:nvCxnSpPr>
            <p:cNvPr id="5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2029460" y="369633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2029460" y="3696335"/>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0" name="Grupo 59"/>
          <p:cNvGrpSpPr/>
          <p:nvPr/>
        </p:nvGrpSpPr>
        <p:grpSpPr>
          <a:xfrm flipH="1">
            <a:off x="717083" y="4527427"/>
            <a:ext cx="1274445" cy="234950"/>
            <a:chOff x="4152748" y="3524056"/>
            <a:chExt cx="1274569" cy="255373"/>
          </a:xfrm>
        </p:grpSpPr>
        <p:cxnSp>
          <p:nvCxnSpPr>
            <p:cNvPr id="6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a:off x="1250040" y="410963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700546" y="4615735"/>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537845" y="524334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6" name="Forma livre 65"/>
          <p:cNvSpPr/>
          <p:nvPr/>
        </p:nvSpPr>
        <p:spPr>
          <a:xfrm>
            <a:off x="586472" y="530014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7" name="Conector Reto 66"/>
          <p:cNvCxnSpPr/>
          <p:nvPr/>
        </p:nvCxnSpPr>
        <p:spPr>
          <a:xfrm rot="5400000">
            <a:off x="517541" y="5815856"/>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569955" y="600066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2531110" y="220599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600075" y="410972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Rx</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1" name="Conector Reto 70"/>
          <p:cNvCxnSpPr/>
          <p:nvPr/>
        </p:nvCxnSpPr>
        <p:spPr>
          <a:xfrm flipV="1">
            <a:off x="685800" y="4636135"/>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rot="5400000" flipH="1">
            <a:off x="3159480" y="2810388"/>
            <a:ext cx="1476000" cy="234950"/>
            <a:chOff x="3952255" y="3524056"/>
            <a:chExt cx="1476144" cy="255373"/>
          </a:xfrm>
        </p:grpSpPr>
        <p:cxnSp>
          <p:nvCxnSpPr>
            <p:cNvPr id="73"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7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5" name="Grupo 74"/>
          <p:cNvGrpSpPr/>
          <p:nvPr/>
        </p:nvGrpSpPr>
        <p:grpSpPr>
          <a:xfrm rot="5400000" flipH="1">
            <a:off x="3986885" y="2832614"/>
            <a:ext cx="1476000" cy="234950"/>
            <a:chOff x="3929392" y="3524056"/>
            <a:chExt cx="1476144" cy="255373"/>
          </a:xfrm>
        </p:grpSpPr>
        <p:cxnSp>
          <p:nvCxnSpPr>
            <p:cNvPr id="76"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2" name="Caixa de Texto 23"/>
          <p:cNvSpPr txBox="1"/>
          <p:nvPr/>
        </p:nvSpPr>
        <p:spPr>
          <a:xfrm>
            <a:off x="3833495" y="259143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2" name="Conector Reto 76"/>
          <p:cNvCxnSpPr/>
          <p:nvPr/>
        </p:nvCxnSpPr>
        <p:spPr>
          <a:xfrm>
            <a:off x="3897652" y="340979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a:off x="3721169" y="40142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de Seta Reta 44"/>
          <p:cNvCxnSpPr/>
          <p:nvPr/>
        </p:nvCxnSpPr>
        <p:spPr>
          <a:xfrm>
            <a:off x="2464535" y="363485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5" name="Caixa de Texto 84"/>
              <p:cNvSpPr txBox="1"/>
              <p:nvPr/>
            </p:nvSpPr>
            <p:spPr>
              <a:xfrm>
                <a:off x="2433955" y="3696335"/>
                <a:ext cx="46609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5" name="Caixa de Texto 84"/>
              <p:cNvSpPr txBox="1">
                <a:spLocks noRot="1" noChangeAspect="1" noMove="1" noResize="1" noEditPoints="1" noAdjustHandles="1" noChangeArrowheads="1" noChangeShapeType="1" noTextEdit="1"/>
              </p:cNvSpPr>
              <p:nvPr/>
            </p:nvSpPr>
            <p:spPr>
              <a:xfrm>
                <a:off x="2433955" y="3696335"/>
                <a:ext cx="466090"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86" name="Caixa de Texto 85"/>
          <p:cNvSpPr txBox="1"/>
          <p:nvPr/>
        </p:nvSpPr>
        <p:spPr>
          <a:xfrm>
            <a:off x="976630" y="4829810"/>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88" name="Conector de Seta Reta 44"/>
          <p:cNvCxnSpPr/>
          <p:nvPr/>
        </p:nvCxnSpPr>
        <p:spPr>
          <a:xfrm rot="16200000">
            <a:off x="1249780" y="450798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a:off x="1201420" y="2566035"/>
                <a:ext cx="74422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𝐸</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a:off x="1201420" y="2566035"/>
                <a:ext cx="74422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90" name="Conector de Seta Reta 44"/>
          <p:cNvCxnSpPr/>
          <p:nvPr/>
        </p:nvCxnSpPr>
        <p:spPr>
          <a:xfrm rot="5400000" flipH="1">
            <a:off x="3909795" y="168350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1" name="Caixa de Texto 90"/>
          <p:cNvSpPr txBox="1"/>
          <p:nvPr/>
        </p:nvSpPr>
        <p:spPr>
          <a:xfrm>
            <a:off x="3721735" y="163830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97" name="Grupo 96"/>
          <p:cNvGrpSpPr/>
          <p:nvPr/>
        </p:nvGrpSpPr>
        <p:grpSpPr>
          <a:xfrm rot="5400000" flipH="1">
            <a:off x="2229840" y="3511426"/>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prstDash val="dashDot"/>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92" name="Caixa de Texto 23"/>
          <p:cNvSpPr txBox="1"/>
          <p:nvPr/>
        </p:nvSpPr>
        <p:spPr>
          <a:xfrm>
            <a:off x="2978785" y="324548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93" name="Conector Reto 92"/>
          <p:cNvCxnSpPr/>
          <p:nvPr/>
        </p:nvCxnSpPr>
        <p:spPr>
          <a:xfrm flipH="1" flipV="1">
            <a:off x="2006600" y="4352925"/>
            <a:ext cx="972000" cy="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2966107" y="2212822"/>
            <a:ext cx="0" cy="75600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909234" y="5278398"/>
            <a:ext cx="6286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96" name="Conector Reto 76"/>
          <p:cNvCxnSpPr/>
          <p:nvPr/>
        </p:nvCxnSpPr>
        <p:spPr>
          <a:xfrm>
            <a:off x="1400197" y="350695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23"/>
          <p:cNvSpPr txBox="1"/>
          <p:nvPr/>
        </p:nvSpPr>
        <p:spPr>
          <a:xfrm>
            <a:off x="4739005" y="2591435"/>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 de Texto 13"/>
              <p:cNvSpPr txBox="1"/>
              <p:nvPr/>
            </p:nvSpPr>
            <p:spPr>
              <a:xfrm>
                <a:off x="6855460" y="2169160"/>
                <a:ext cx="3662045" cy="977265"/>
              </a:xfrm>
              <a:prstGeom prst="rect">
                <a:avLst/>
              </a:prstGeom>
              <a:noFill/>
              <a:ln w="44450">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𝑣𝑠</m:t>
                          </m:r>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𝑥</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den>
                      </m:f>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6855460" y="2169160"/>
                <a:ext cx="3662045" cy="977265"/>
              </a:xfrm>
              <a:prstGeom prst="rect">
                <a:avLst/>
              </a:prstGeom>
              <a:blipFill rotWithShape="1">
                <a:blip r:embed="rId4"/>
                <a:stretch>
                  <a:fillRect l="-607" t="-2274" r="-607" b="-2274"/>
                </a:stretch>
              </a:blipFill>
              <a:ln w="44450">
                <a:solidFill>
                  <a:srgbClr val="FFFF00"/>
                </a:solidFill>
              </a:ln>
            </p:spPr>
            <p:txBody>
              <a:bodyPr/>
              <a:lstStyle/>
              <a:p>
                <a:r>
                  <a:rPr lang="pt-BR" altLang="en-US">
                    <a:noFill/>
                  </a:rPr>
                  <a:t> </a:t>
                </a:r>
              </a:p>
            </p:txBody>
          </p:sp>
        </mc:Fallback>
      </mc:AlternateContent>
      <p:sp>
        <p:nvSpPr>
          <p:cNvPr id="99" name="CaixaDeTexto 47"/>
          <p:cNvSpPr txBox="1"/>
          <p:nvPr/>
        </p:nvSpPr>
        <p:spPr>
          <a:xfrm>
            <a:off x="4390939" y="1784628"/>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5"/>
          <p:cNvSpPr txBox="1"/>
          <p:nvPr/>
        </p:nvSpPr>
        <p:spPr>
          <a:xfrm>
            <a:off x="5539105" y="4104005"/>
            <a:ext cx="6130290" cy="583565"/>
          </a:xfrm>
          <a:prstGeom prst="rect">
            <a:avLst/>
          </a:prstGeom>
          <a:noFill/>
        </p:spPr>
        <p:txBody>
          <a:bodyPr wrap="square" rtlCol="0">
            <a:spAutoFit/>
          </a:bodyPr>
          <a:lstStyle/>
          <a:p>
            <a:pPr indent="0" algn="l">
              <a:spcBef>
                <a:spcPts val="600"/>
              </a:spcBef>
              <a:spcAft>
                <a:spcPts val="600"/>
              </a:spcAft>
              <a:buFont typeface="+mj-lt"/>
              <a:buNone/>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R</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x</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seja pequeno teremos  </a:t>
            </a:r>
            <a:r>
              <a:rPr lang="pt-BR" altLang="en-US" sz="32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2962275" y="5278120"/>
                <a:ext cx="8707120" cy="977265"/>
              </a:xfrm>
              <a:prstGeom prst="rect">
                <a:avLst/>
              </a:prstGeom>
              <a:noFill/>
              <a:ln w="44450">
                <a:no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𝑣𝑠</m:t>
                          </m:r>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𝑥</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962275" y="5278120"/>
                <a:ext cx="8707120" cy="977265"/>
              </a:xfrm>
              <a:prstGeom prst="rect">
                <a:avLst/>
              </a:prstGeom>
              <a:blipFill rotWithShape="1">
                <a:blip r:embed="rId5"/>
                <a:stretch>
                  <a:fillRect/>
                </a:stretch>
              </a:blipFill>
              <a:ln w="44450">
                <a:noFill/>
              </a:ln>
            </p:spPr>
            <p:txBody>
              <a:bodyPr/>
              <a:lstStyle/>
              <a:p>
                <a:r>
                  <a:rPr lang="pt-BR" altLang="en-US">
                    <a:noFill/>
                  </a:rPr>
                  <a:t> </a:t>
                </a:r>
              </a:p>
            </p:txBody>
          </p:sp>
        </mc:Fallback>
      </mc:AlternateContent>
      <p:sp>
        <p:nvSpPr>
          <p:cNvPr id="3" name="CaixaDeTexto 14"/>
          <p:cNvSpPr txBox="1"/>
          <p:nvPr/>
        </p:nvSpPr>
        <p:spPr>
          <a:xfrm>
            <a:off x="413385" y="30734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médias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61145" y="6346825"/>
            <a:ext cx="2743200" cy="365125"/>
          </a:xfrm>
        </p:spPr>
        <p:txBody>
          <a:bodyPr/>
          <a:p>
            <a:fld id="{74F297BB-B745-4CAB-BE1D-CE4C89382949}" type="slidenum">
              <a:rPr lang="pt-BR" smtClean="0"/>
            </a:fld>
            <a:endParaRPr lang="pt-BR"/>
          </a:p>
        </p:txBody>
      </p:sp>
      <p:cxnSp>
        <p:nvCxnSpPr>
          <p:cNvPr id="25" name="Conector Reto 24"/>
          <p:cNvCxnSpPr/>
          <p:nvPr/>
        </p:nvCxnSpPr>
        <p:spPr>
          <a:xfrm>
            <a:off x="3218180" y="4044315"/>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2585005" y="4685745"/>
            <a:ext cx="126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2621915" y="2419985"/>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2957830" y="1505585"/>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3030855" y="52927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143125" y="430593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1807210" y="43097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1904365" y="43053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4385310" y="26377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2414905" y="228028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3224875" y="2817495"/>
            <a:ext cx="1304580" cy="511175"/>
            <a:chOff x="13825" y="4542"/>
            <a:chExt cx="1834" cy="699"/>
          </a:xfrm>
        </p:grpSpPr>
        <p:cxnSp>
          <p:nvCxnSpPr>
            <p:cNvPr id="6"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4403090" y="3065780"/>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4339590" y="48717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1264211" y="3638375"/>
            <a:ext cx="260985" cy="1331944"/>
            <a:chOff x="15542" y="6292"/>
            <a:chExt cx="357" cy="1873"/>
          </a:xfrm>
        </p:grpSpPr>
        <p:cxnSp>
          <p:nvCxnSpPr>
            <p:cNvPr id="19"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532765" y="50952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734060" y="50952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710565" y="4292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60655" y="45586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486410" y="438848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796290" y="37541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3735705" y="389382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3630295" y="23609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1735455" y="35661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8" name="Grupo 137"/>
          <p:cNvGrpSpPr/>
          <p:nvPr/>
        </p:nvGrpSpPr>
        <p:grpSpPr>
          <a:xfrm rot="5400000">
            <a:off x="2196988" y="3102268"/>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2964915" y="33999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baixas frequencias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sz="2400" b="1" dirty="0" smtClean="0">
                <a:solidFill>
                  <a:schemeClr val="tx1"/>
                </a:solidFill>
                <a:latin typeface="Comic Sans MS" panose="030F0702030302020204" pitchFamily="66" charset="0"/>
                <a:cs typeface="Comic Sans MS" panose="030F0702030302020204" pitchFamily="66" charset="0"/>
                <a:sym typeface="+mn-ea"/>
              </a:rPr>
              <a:t> foi desconsiderado)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3218100" y="51475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3024287" y="459518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2232660" y="3275965"/>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cxnSp>
        <p:nvCxnSpPr>
          <p:cNvPr id="13" name="Conector Reto 12"/>
          <p:cNvCxnSpPr/>
          <p:nvPr/>
        </p:nvCxnSpPr>
        <p:spPr>
          <a:xfrm flipV="1">
            <a:off x="8898291" y="32007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8704362" y="3450278"/>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10371769" y="250965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31" name="Conector Reto 30"/>
          <p:cNvCxnSpPr/>
          <p:nvPr/>
        </p:nvCxnSpPr>
        <p:spPr>
          <a:xfrm rot="16200000">
            <a:off x="7703956" y="2838246"/>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4" name="Caixa de Texto 33"/>
              <p:cNvSpPr txBox="1"/>
              <p:nvPr/>
            </p:nvSpPr>
            <p:spPr>
              <a:xfrm>
                <a:off x="8775700" y="3935730"/>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8775700" y="3935730"/>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80" name="Caixa de Texto 23"/>
          <p:cNvSpPr txBox="1"/>
          <p:nvPr/>
        </p:nvSpPr>
        <p:spPr>
          <a:xfrm>
            <a:off x="7356475" y="36576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7127896" y="341451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7298690" y="462216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7386320" y="461772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7649845" y="4643755"/>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6773889" y="399232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6405245" y="487870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6078855" y="54311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6280150" y="54311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6256655" y="46285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6032500" y="472440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6615430" y="411797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07" name="Conector Reto 78"/>
          <p:cNvCxnSpPr/>
          <p:nvPr/>
        </p:nvCxnSpPr>
        <p:spPr>
          <a:xfrm>
            <a:off x="7143755" y="361260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11273790" y="27559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11273790" y="46628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10201536" y="295365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10079431" y="320411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10015220" y="46437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10274300" y="370268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71" name="Conector Reto 70"/>
          <p:cNvCxnSpPr/>
          <p:nvPr/>
        </p:nvCxnSpPr>
        <p:spPr>
          <a:xfrm flipV="1">
            <a:off x="8078506" y="32159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7862271" y="374789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3" name="Group 162"/>
          <p:cNvGrpSpPr/>
          <p:nvPr/>
        </p:nvGrpSpPr>
        <p:grpSpPr>
          <a:xfrm rot="0">
            <a:off x="11348161" y="320411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10659110" y="368808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7250744" y="484835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5202555" y="321564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7861935" y="214630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sp>
        <p:nvSpPr>
          <p:cNvPr id="78" name="CaixaDeTexto 47"/>
          <p:cNvSpPr txBox="1"/>
          <p:nvPr/>
        </p:nvSpPr>
        <p:spPr>
          <a:xfrm>
            <a:off x="8354695" y="46767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3" name="Conector Reto 82"/>
          <p:cNvCxnSpPr/>
          <p:nvPr/>
        </p:nvCxnSpPr>
        <p:spPr>
          <a:xfrm rot="16200000">
            <a:off x="9582216" y="2539231"/>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61145" y="6346825"/>
            <a:ext cx="2743200" cy="365125"/>
          </a:xfrm>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baixas frequencias: modificação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3248696" y="22863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3054767" y="2520638"/>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4722174" y="158001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4" name="Caixa de Texto 33"/>
              <p:cNvSpPr txBox="1"/>
              <p:nvPr/>
            </p:nvSpPr>
            <p:spPr>
              <a:xfrm>
                <a:off x="3126105" y="3006090"/>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3126105" y="3006090"/>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80" name="Caixa de Texto 23"/>
          <p:cNvSpPr txBox="1"/>
          <p:nvPr/>
        </p:nvSpPr>
        <p:spPr>
          <a:xfrm>
            <a:off x="1676400" y="272796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1478301" y="248487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1649095" y="36925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736725" y="36880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000250" y="3714115"/>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1124294" y="306268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755650" y="39490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429260" y="45015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630555" y="4501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607060" y="36988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382905" y="37947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965835" y="321246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07" name="Conector Reto 78"/>
          <p:cNvCxnSpPr/>
          <p:nvPr/>
        </p:nvCxnSpPr>
        <p:spPr>
          <a:xfrm>
            <a:off x="1494160" y="268296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5624195" y="18262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5633720" y="37236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4551941" y="202401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4429836" y="227447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4365625" y="37141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4624705" y="277304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71" name="Conector Reto 70"/>
          <p:cNvCxnSpPr/>
          <p:nvPr/>
        </p:nvCxnSpPr>
        <p:spPr>
          <a:xfrm flipV="1">
            <a:off x="2428911" y="22863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2212676" y="28182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3" name="Group 162"/>
          <p:cNvGrpSpPr/>
          <p:nvPr/>
        </p:nvGrpSpPr>
        <p:grpSpPr>
          <a:xfrm rot="0">
            <a:off x="5698566" y="227447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5009515" y="275844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1601149" y="391871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cxnSp>
        <p:nvCxnSpPr>
          <p:cNvPr id="3" name="Conector Reto 2"/>
          <p:cNvCxnSpPr/>
          <p:nvPr/>
        </p:nvCxnSpPr>
        <p:spPr>
          <a:xfrm flipV="1">
            <a:off x="9273576" y="37944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a:off x="8493241" y="3002731"/>
            <a:ext cx="0" cy="15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0" name="Caixa de Texto 39"/>
              <p:cNvSpPr txBox="1"/>
              <p:nvPr/>
            </p:nvSpPr>
            <p:spPr>
              <a:xfrm>
                <a:off x="9150985" y="4507230"/>
                <a:ext cx="860425" cy="39878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0" name="Caixa de Texto 39"/>
              <p:cNvSpPr txBox="1">
                <a:spLocks noRot="1" noChangeAspect="1" noMove="1" noResize="1" noEditPoints="1" noAdjustHandles="1" noChangeArrowheads="1" noChangeShapeType="1" noTextEdit="1"/>
              </p:cNvSpPr>
              <p:nvPr/>
            </p:nvSpPr>
            <p:spPr>
              <a:xfrm>
                <a:off x="9150985" y="4507230"/>
                <a:ext cx="86042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42" name="Caixa de Texto 23"/>
          <p:cNvSpPr txBox="1"/>
          <p:nvPr/>
        </p:nvSpPr>
        <p:spPr>
          <a:xfrm>
            <a:off x="7701280" y="42360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44" name="Conector Reto 79"/>
          <p:cNvCxnSpPr/>
          <p:nvPr/>
        </p:nvCxnSpPr>
        <p:spPr>
          <a:xfrm rot="5400000" flipH="1" flipV="1">
            <a:off x="7503181" y="399299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Conector Reto 86"/>
          <p:cNvCxnSpPr/>
          <p:nvPr/>
        </p:nvCxnSpPr>
        <p:spPr>
          <a:xfrm rot="16200000" flipV="1">
            <a:off x="7673975" y="520065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 name="Conector Reto 87"/>
          <p:cNvCxnSpPr/>
          <p:nvPr/>
        </p:nvCxnSpPr>
        <p:spPr>
          <a:xfrm rot="16200000" flipV="1">
            <a:off x="7761605" y="519620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8025130" y="5222240"/>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oup 94"/>
          <p:cNvGrpSpPr/>
          <p:nvPr/>
        </p:nvGrpSpPr>
        <p:grpSpPr>
          <a:xfrm rot="16200000">
            <a:off x="7149174" y="4570813"/>
            <a:ext cx="260985" cy="1295677"/>
            <a:chOff x="15542" y="6157"/>
            <a:chExt cx="357" cy="1822"/>
          </a:xfrm>
        </p:grpSpPr>
        <p:cxnSp>
          <p:nvCxnSpPr>
            <p:cNvPr id="53"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1" name="CaixaDeTexto 47"/>
          <p:cNvSpPr txBox="1"/>
          <p:nvPr/>
        </p:nvSpPr>
        <p:spPr>
          <a:xfrm>
            <a:off x="6780530" y="545719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2" name="Conector Reto 37"/>
          <p:cNvCxnSpPr/>
          <p:nvPr/>
        </p:nvCxnSpPr>
        <p:spPr>
          <a:xfrm>
            <a:off x="6454140" y="60096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74"/>
          <p:cNvCxnSpPr/>
          <p:nvPr/>
        </p:nvCxnSpPr>
        <p:spPr>
          <a:xfrm>
            <a:off x="6655435" y="60096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ector Reto 114"/>
          <p:cNvCxnSpPr/>
          <p:nvPr/>
        </p:nvCxnSpPr>
        <p:spPr>
          <a:xfrm flipH="1" flipV="1">
            <a:off x="6631940" y="52070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6" name="Grupo 12"/>
          <p:cNvGrpSpPr/>
          <p:nvPr/>
        </p:nvGrpSpPr>
        <p:grpSpPr>
          <a:xfrm rot="0">
            <a:off x="6407785" y="5302885"/>
            <a:ext cx="449580" cy="416560"/>
            <a:chOff x="9221" y="3503"/>
            <a:chExt cx="708" cy="656"/>
          </a:xfrm>
        </p:grpSpPr>
        <p:sp>
          <p:nvSpPr>
            <p:cNvPr id="6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69" name="Caixa de Texto 23"/>
          <p:cNvSpPr txBox="1"/>
          <p:nvPr/>
        </p:nvSpPr>
        <p:spPr>
          <a:xfrm>
            <a:off x="6990715" y="470535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0" name="Conector Reto 78"/>
          <p:cNvCxnSpPr/>
          <p:nvPr/>
        </p:nvCxnSpPr>
        <p:spPr>
          <a:xfrm>
            <a:off x="7519040" y="419109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DeTexto 47"/>
          <p:cNvSpPr txBox="1"/>
          <p:nvPr/>
        </p:nvSpPr>
        <p:spPr>
          <a:xfrm>
            <a:off x="11351260" y="33356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8" name="Conector Reto 90"/>
          <p:cNvCxnSpPr/>
          <p:nvPr/>
        </p:nvCxnSpPr>
        <p:spPr>
          <a:xfrm>
            <a:off x="11351260" y="52425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156"/>
          <p:cNvGrpSpPr/>
          <p:nvPr/>
        </p:nvGrpSpPr>
        <p:grpSpPr>
          <a:xfrm rot="0">
            <a:off x="10279006" y="3533408"/>
            <a:ext cx="1287509" cy="523607"/>
            <a:chOff x="13687" y="4525"/>
            <a:chExt cx="1810" cy="716"/>
          </a:xfrm>
        </p:grpSpPr>
        <p:cxnSp>
          <p:nvCxnSpPr>
            <p:cNvPr id="81"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6"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 name="Group 162"/>
          <p:cNvGrpSpPr/>
          <p:nvPr/>
        </p:nvGrpSpPr>
        <p:grpSpPr>
          <a:xfrm rot="0">
            <a:off x="10156901" y="3783869"/>
            <a:ext cx="254000" cy="1440319"/>
            <a:chOff x="15542" y="5657"/>
            <a:chExt cx="357" cy="1969"/>
          </a:xfrm>
        </p:grpSpPr>
        <p:cxnSp>
          <p:nvCxnSpPr>
            <p:cNvPr id="90"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6" name="Conector Reto 90"/>
          <p:cNvCxnSpPr/>
          <p:nvPr/>
        </p:nvCxnSpPr>
        <p:spPr>
          <a:xfrm>
            <a:off x="10092690" y="52235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10351770" y="428244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09" name="Conector Reto 108"/>
          <p:cNvCxnSpPr/>
          <p:nvPr/>
        </p:nvCxnSpPr>
        <p:spPr>
          <a:xfrm flipV="1">
            <a:off x="8453791" y="37944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0" name="Retângulo 77"/>
          <p:cNvSpPr/>
          <p:nvPr/>
        </p:nvSpPr>
        <p:spPr>
          <a:xfrm rot="5400000" flipH="1">
            <a:off x="8237556" y="432638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11" name="Group 162"/>
          <p:cNvGrpSpPr/>
          <p:nvPr/>
        </p:nvGrpSpPr>
        <p:grpSpPr>
          <a:xfrm rot="0">
            <a:off x="11425631" y="3783869"/>
            <a:ext cx="254000" cy="1440319"/>
            <a:chOff x="15542" y="5657"/>
            <a:chExt cx="357" cy="1969"/>
          </a:xfrm>
        </p:grpSpPr>
        <p:cxnSp>
          <p:nvCxnSpPr>
            <p:cNvPr id="11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4" name="Caixa de Texto 23"/>
          <p:cNvSpPr txBox="1"/>
          <p:nvPr/>
        </p:nvSpPr>
        <p:spPr>
          <a:xfrm>
            <a:off x="10736580" y="426783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16" name="Caixa de Texto 23"/>
          <p:cNvSpPr txBox="1"/>
          <p:nvPr/>
        </p:nvSpPr>
        <p:spPr>
          <a:xfrm>
            <a:off x="7626029" y="542684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17" name="Retângulo 77"/>
          <p:cNvSpPr/>
          <p:nvPr/>
        </p:nvSpPr>
        <p:spPr>
          <a:xfrm rot="5400000" flipH="1">
            <a:off x="9060516" y="432130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21" name="Conector Reto 120"/>
          <p:cNvCxnSpPr/>
          <p:nvPr/>
        </p:nvCxnSpPr>
        <p:spPr>
          <a:xfrm flipV="1">
            <a:off x="10273701" y="26000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8" name="Grupo 117"/>
          <p:cNvGrpSpPr/>
          <p:nvPr/>
        </p:nvGrpSpPr>
        <p:grpSpPr>
          <a:xfrm flipV="1">
            <a:off x="10079772" y="2980378"/>
            <a:ext cx="387626" cy="552342"/>
            <a:chOff x="7555792" y="2647951"/>
            <a:chExt cx="387626" cy="552342"/>
          </a:xfrm>
          <a:solidFill>
            <a:srgbClr val="00B0F0">
              <a:alpha val="97000"/>
            </a:srgbClr>
          </a:solidFill>
        </p:grpSpPr>
        <p:sp>
          <p:nvSpPr>
            <p:cNvPr id="119" name="Elipse 11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22" name="Caixa de Texto 121"/>
              <p:cNvSpPr txBox="1"/>
              <p:nvPr/>
            </p:nvSpPr>
            <p:spPr>
              <a:xfrm>
                <a:off x="8849995" y="2714625"/>
                <a:ext cx="139001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2" name="Caixa de Texto 121"/>
              <p:cNvSpPr txBox="1">
                <a:spLocks noRot="1" noChangeAspect="1" noMove="1" noResize="1" noEditPoints="1" noAdjustHandles="1" noChangeArrowheads="1" noChangeShapeType="1" noTextEdit="1"/>
              </p:cNvSpPr>
              <p:nvPr/>
            </p:nvSpPr>
            <p:spPr>
              <a:xfrm>
                <a:off x="8849995" y="2714625"/>
                <a:ext cx="1390015"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123" name="CaixaDeTexto 47"/>
          <p:cNvSpPr txBox="1"/>
          <p:nvPr/>
        </p:nvSpPr>
        <p:spPr>
          <a:xfrm>
            <a:off x="8849995" y="520192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4" name="CaixaDeTexto 47"/>
          <p:cNvSpPr txBox="1"/>
          <p:nvPr/>
        </p:nvSpPr>
        <p:spPr>
          <a:xfrm>
            <a:off x="2705100" y="37141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5" name="Seta para a direita 55"/>
          <p:cNvSpPr/>
          <p:nvPr/>
        </p:nvSpPr>
        <p:spPr>
          <a:xfrm>
            <a:off x="6408420" y="303466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Caixa de Texto 23"/>
          <p:cNvSpPr txBox="1"/>
          <p:nvPr/>
        </p:nvSpPr>
        <p:spPr>
          <a:xfrm>
            <a:off x="10547029" y="306718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6" name="Conector Reto 5"/>
          <p:cNvCxnSpPr/>
          <p:nvPr/>
        </p:nvCxnSpPr>
        <p:spPr>
          <a:xfrm rot="16200000">
            <a:off x="2070236" y="191559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rot="16200000">
            <a:off x="3932621" y="1601971"/>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61145" y="6346825"/>
            <a:ext cx="2743200" cy="365125"/>
          </a:xfrm>
        </p:spPr>
        <p:txBody>
          <a:bodyPr/>
          <a:p>
            <a:fld id="{74F297BB-B745-4CAB-BE1D-CE4C89382949}" type="slidenum">
              <a:rPr lang="pt-BR" smtClean="0"/>
            </a:fld>
            <a:endParaRPr lang="pt-BR"/>
          </a:p>
        </p:txBody>
      </p:sp>
      <p:sp>
        <p:nvSpPr>
          <p:cNvPr id="4" name="CaixaDeTexto 14"/>
          <p:cNvSpPr txBox="1"/>
          <p:nvPr/>
        </p:nvSpPr>
        <p:spPr>
          <a:xfrm>
            <a:off x="453390" y="46990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baixas frequencias: modificação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2"/>
          <p:cNvCxnSpPr/>
          <p:nvPr/>
        </p:nvCxnSpPr>
        <p:spPr>
          <a:xfrm flipV="1">
            <a:off x="3316641" y="2941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a:off x="2536306" y="2149291"/>
            <a:ext cx="0" cy="15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0" name="Caixa de Texto 39"/>
              <p:cNvSpPr txBox="1"/>
              <p:nvPr/>
            </p:nvSpPr>
            <p:spPr>
              <a:xfrm>
                <a:off x="3194050" y="3653790"/>
                <a:ext cx="860425" cy="39878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0" name="Caixa de Texto 39"/>
              <p:cNvSpPr txBox="1">
                <a:spLocks noRot="1" noChangeAspect="1" noMove="1" noResize="1" noEditPoints="1" noAdjustHandles="1" noChangeArrowheads="1" noChangeShapeType="1" noTextEdit="1"/>
              </p:cNvSpPr>
              <p:nvPr/>
            </p:nvSpPr>
            <p:spPr>
              <a:xfrm>
                <a:off x="3194050" y="3653790"/>
                <a:ext cx="86042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42" name="Caixa de Texto 23"/>
          <p:cNvSpPr txBox="1"/>
          <p:nvPr/>
        </p:nvSpPr>
        <p:spPr>
          <a:xfrm>
            <a:off x="1744345" y="338264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44" name="Conector Reto 79"/>
          <p:cNvCxnSpPr/>
          <p:nvPr/>
        </p:nvCxnSpPr>
        <p:spPr>
          <a:xfrm rot="5400000" flipH="1" flipV="1">
            <a:off x="1546246" y="313955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Conector Reto 86"/>
          <p:cNvCxnSpPr/>
          <p:nvPr/>
        </p:nvCxnSpPr>
        <p:spPr>
          <a:xfrm rot="16200000" flipV="1">
            <a:off x="1717040" y="434721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 name="Conector Reto 87"/>
          <p:cNvCxnSpPr/>
          <p:nvPr/>
        </p:nvCxnSpPr>
        <p:spPr>
          <a:xfrm rot="16200000" flipV="1">
            <a:off x="1804670" y="434276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2068195" y="4368800"/>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oup 94"/>
          <p:cNvGrpSpPr/>
          <p:nvPr/>
        </p:nvGrpSpPr>
        <p:grpSpPr>
          <a:xfrm rot="16200000">
            <a:off x="1192239" y="3717373"/>
            <a:ext cx="260985" cy="1295677"/>
            <a:chOff x="15542" y="6157"/>
            <a:chExt cx="357" cy="1822"/>
          </a:xfrm>
        </p:grpSpPr>
        <p:cxnSp>
          <p:nvCxnSpPr>
            <p:cNvPr id="53"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1" name="CaixaDeTexto 47"/>
          <p:cNvSpPr txBox="1"/>
          <p:nvPr/>
        </p:nvSpPr>
        <p:spPr>
          <a:xfrm>
            <a:off x="823595" y="46037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2" name="Conector Reto 37"/>
          <p:cNvCxnSpPr/>
          <p:nvPr/>
        </p:nvCxnSpPr>
        <p:spPr>
          <a:xfrm>
            <a:off x="497205" y="51562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74"/>
          <p:cNvCxnSpPr/>
          <p:nvPr/>
        </p:nvCxnSpPr>
        <p:spPr>
          <a:xfrm>
            <a:off x="698500" y="5156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ector Reto 114"/>
          <p:cNvCxnSpPr/>
          <p:nvPr/>
        </p:nvCxnSpPr>
        <p:spPr>
          <a:xfrm flipH="1" flipV="1">
            <a:off x="675005" y="43535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6" name="Grupo 12"/>
          <p:cNvGrpSpPr/>
          <p:nvPr/>
        </p:nvGrpSpPr>
        <p:grpSpPr>
          <a:xfrm rot="0">
            <a:off x="450850" y="4449445"/>
            <a:ext cx="449580" cy="416560"/>
            <a:chOff x="9221" y="3503"/>
            <a:chExt cx="708" cy="656"/>
          </a:xfrm>
        </p:grpSpPr>
        <p:sp>
          <p:nvSpPr>
            <p:cNvPr id="6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69" name="Caixa de Texto 23"/>
          <p:cNvSpPr txBox="1"/>
          <p:nvPr/>
        </p:nvSpPr>
        <p:spPr>
          <a:xfrm>
            <a:off x="1033780" y="388175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0" name="Conector Reto 78"/>
          <p:cNvCxnSpPr/>
          <p:nvPr/>
        </p:nvCxnSpPr>
        <p:spPr>
          <a:xfrm>
            <a:off x="1562105" y="333765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DeTexto 47"/>
          <p:cNvSpPr txBox="1"/>
          <p:nvPr/>
        </p:nvSpPr>
        <p:spPr>
          <a:xfrm>
            <a:off x="5126990" y="24822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8" name="Conector Reto 90"/>
          <p:cNvCxnSpPr/>
          <p:nvPr/>
        </p:nvCxnSpPr>
        <p:spPr>
          <a:xfrm>
            <a:off x="5126990" y="43891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156"/>
          <p:cNvGrpSpPr/>
          <p:nvPr/>
        </p:nvGrpSpPr>
        <p:grpSpPr>
          <a:xfrm rot="0">
            <a:off x="4054736" y="2679968"/>
            <a:ext cx="1287509" cy="523607"/>
            <a:chOff x="13687" y="4525"/>
            <a:chExt cx="1810" cy="716"/>
          </a:xfrm>
        </p:grpSpPr>
        <p:cxnSp>
          <p:nvCxnSpPr>
            <p:cNvPr id="81"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6"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 name="Group 162"/>
          <p:cNvGrpSpPr/>
          <p:nvPr/>
        </p:nvGrpSpPr>
        <p:grpSpPr>
          <a:xfrm rot="0">
            <a:off x="3932631" y="2930429"/>
            <a:ext cx="254000" cy="1440319"/>
            <a:chOff x="15542" y="5657"/>
            <a:chExt cx="357" cy="1969"/>
          </a:xfrm>
        </p:grpSpPr>
        <p:cxnSp>
          <p:nvCxnSpPr>
            <p:cNvPr id="90"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6" name="Conector Reto 90"/>
          <p:cNvCxnSpPr/>
          <p:nvPr/>
        </p:nvCxnSpPr>
        <p:spPr>
          <a:xfrm>
            <a:off x="3868420" y="43700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4127500" y="342900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09" name="Conector Reto 108"/>
          <p:cNvCxnSpPr/>
          <p:nvPr/>
        </p:nvCxnSpPr>
        <p:spPr>
          <a:xfrm flipV="1">
            <a:off x="2496856" y="2941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0" name="Retângulo 77"/>
          <p:cNvSpPr/>
          <p:nvPr/>
        </p:nvSpPr>
        <p:spPr>
          <a:xfrm rot="5400000" flipH="1">
            <a:off x="2280621" y="347294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11" name="Group 162"/>
          <p:cNvGrpSpPr/>
          <p:nvPr/>
        </p:nvGrpSpPr>
        <p:grpSpPr>
          <a:xfrm rot="0">
            <a:off x="5201361" y="2930429"/>
            <a:ext cx="254000" cy="1440319"/>
            <a:chOff x="15542" y="5657"/>
            <a:chExt cx="357" cy="1969"/>
          </a:xfrm>
        </p:grpSpPr>
        <p:cxnSp>
          <p:nvCxnSpPr>
            <p:cNvPr id="11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4" name="Caixa de Texto 23"/>
          <p:cNvSpPr txBox="1"/>
          <p:nvPr/>
        </p:nvSpPr>
        <p:spPr>
          <a:xfrm>
            <a:off x="4512310" y="341439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16" name="Caixa de Texto 23"/>
          <p:cNvSpPr txBox="1"/>
          <p:nvPr/>
        </p:nvSpPr>
        <p:spPr>
          <a:xfrm>
            <a:off x="1669094" y="457340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17" name="Retângulo 77"/>
          <p:cNvSpPr/>
          <p:nvPr/>
        </p:nvSpPr>
        <p:spPr>
          <a:xfrm rot="5400000" flipH="1">
            <a:off x="3103581" y="346786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21" name="Conector Reto 120"/>
          <p:cNvCxnSpPr/>
          <p:nvPr/>
        </p:nvCxnSpPr>
        <p:spPr>
          <a:xfrm flipV="1">
            <a:off x="4049431" y="17466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8" name="Grupo 117"/>
          <p:cNvGrpSpPr/>
          <p:nvPr/>
        </p:nvGrpSpPr>
        <p:grpSpPr>
          <a:xfrm flipV="1">
            <a:off x="3855502" y="2126938"/>
            <a:ext cx="387626" cy="552342"/>
            <a:chOff x="7555792" y="2647951"/>
            <a:chExt cx="387626" cy="552342"/>
          </a:xfrm>
          <a:solidFill>
            <a:srgbClr val="00B0F0">
              <a:alpha val="97000"/>
            </a:srgbClr>
          </a:solidFill>
        </p:grpSpPr>
        <p:sp>
          <p:nvSpPr>
            <p:cNvPr id="119" name="Elipse 11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22" name="Caixa de Texto 121"/>
              <p:cNvSpPr txBox="1"/>
              <p:nvPr/>
            </p:nvSpPr>
            <p:spPr>
              <a:xfrm>
                <a:off x="2776855" y="1821180"/>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22" name="Caixa de Texto 121"/>
              <p:cNvSpPr txBox="1">
                <a:spLocks noRot="1" noChangeAspect="1" noMove="1" noResize="1" noEditPoints="1" noAdjustHandles="1" noChangeArrowheads="1" noChangeShapeType="1" noTextEdit="1"/>
              </p:cNvSpPr>
              <p:nvPr/>
            </p:nvSpPr>
            <p:spPr>
              <a:xfrm>
                <a:off x="2776855" y="1821180"/>
                <a:ext cx="1336040"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123" name="CaixaDeTexto 47"/>
          <p:cNvSpPr txBox="1"/>
          <p:nvPr/>
        </p:nvSpPr>
        <p:spPr>
          <a:xfrm>
            <a:off x="2893060" y="43484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6" name="Caixa de Texto 125"/>
              <p:cNvSpPr txBox="1"/>
              <p:nvPr/>
            </p:nvSpPr>
            <p:spPr>
              <a:xfrm>
                <a:off x="2228850" y="5589270"/>
                <a:ext cx="7240905" cy="85407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6" name="Caixa de Texto 125"/>
              <p:cNvSpPr txBox="1">
                <a:spLocks noRot="1" noChangeAspect="1" noMove="1" noResize="1" noEditPoints="1" noAdjustHandles="1" noChangeArrowheads="1" noChangeShapeType="1" noTextEdit="1"/>
              </p:cNvSpPr>
              <p:nvPr/>
            </p:nvSpPr>
            <p:spPr>
              <a:xfrm>
                <a:off x="2228850" y="5589270"/>
                <a:ext cx="7240905" cy="8540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28" name="Conector Reto 127"/>
          <p:cNvCxnSpPr/>
          <p:nvPr/>
        </p:nvCxnSpPr>
        <p:spPr>
          <a:xfrm rot="16200000">
            <a:off x="8782821" y="255186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8404860" y="337121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32" name="Conector Reto 79"/>
          <p:cNvCxnSpPr/>
          <p:nvPr/>
        </p:nvCxnSpPr>
        <p:spPr>
          <a:xfrm rot="5400000" flipH="1" flipV="1">
            <a:off x="8206761" y="312812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8377555" y="43357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8465185" y="433133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8728710" y="435737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oup 94"/>
          <p:cNvGrpSpPr/>
          <p:nvPr/>
        </p:nvGrpSpPr>
        <p:grpSpPr>
          <a:xfrm rot="16200000">
            <a:off x="7852754" y="3705943"/>
            <a:ext cx="260985" cy="1295677"/>
            <a:chOff x="15542" y="6157"/>
            <a:chExt cx="357" cy="1822"/>
          </a:xfrm>
        </p:grpSpPr>
        <p:cxnSp>
          <p:nvCxnSpPr>
            <p:cNvPr id="137"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43" name="CaixaDeTexto 47"/>
          <p:cNvSpPr txBox="1"/>
          <p:nvPr/>
        </p:nvSpPr>
        <p:spPr>
          <a:xfrm>
            <a:off x="7484110" y="45923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5" name="Conector Reto 37"/>
          <p:cNvCxnSpPr/>
          <p:nvPr/>
        </p:nvCxnSpPr>
        <p:spPr>
          <a:xfrm>
            <a:off x="7157720" y="51447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74"/>
          <p:cNvCxnSpPr/>
          <p:nvPr/>
        </p:nvCxnSpPr>
        <p:spPr>
          <a:xfrm>
            <a:off x="7359015" y="51447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7" name="Conector Reto 114"/>
          <p:cNvCxnSpPr/>
          <p:nvPr/>
        </p:nvCxnSpPr>
        <p:spPr>
          <a:xfrm flipH="1" flipV="1">
            <a:off x="7335520" y="43421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9" name="Grupo 12"/>
          <p:cNvGrpSpPr/>
          <p:nvPr/>
        </p:nvGrpSpPr>
        <p:grpSpPr>
          <a:xfrm rot="0">
            <a:off x="7111365" y="4438015"/>
            <a:ext cx="449580" cy="416560"/>
            <a:chOff x="9221" y="3503"/>
            <a:chExt cx="708" cy="656"/>
          </a:xfrm>
        </p:grpSpPr>
        <p:sp>
          <p:nvSpPr>
            <p:cNvPr id="15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54" name="Caixa de Texto 23"/>
          <p:cNvSpPr txBox="1"/>
          <p:nvPr/>
        </p:nvSpPr>
        <p:spPr>
          <a:xfrm>
            <a:off x="7694295" y="385445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55" name="Conector Reto 78"/>
          <p:cNvCxnSpPr/>
          <p:nvPr/>
        </p:nvCxnSpPr>
        <p:spPr>
          <a:xfrm>
            <a:off x="8222620" y="332622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6" name="CaixaDeTexto 47"/>
          <p:cNvSpPr txBox="1"/>
          <p:nvPr/>
        </p:nvSpPr>
        <p:spPr>
          <a:xfrm>
            <a:off x="11086465" y="25019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2" name="Conector Reto 90"/>
          <p:cNvCxnSpPr/>
          <p:nvPr/>
        </p:nvCxnSpPr>
        <p:spPr>
          <a:xfrm>
            <a:off x="11162665" y="44094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56"/>
          <p:cNvGrpSpPr/>
          <p:nvPr/>
        </p:nvGrpSpPr>
        <p:grpSpPr>
          <a:xfrm rot="0">
            <a:off x="10090411" y="2700288"/>
            <a:ext cx="1287509" cy="523607"/>
            <a:chOff x="13687" y="4525"/>
            <a:chExt cx="1810" cy="716"/>
          </a:xfrm>
        </p:grpSpPr>
        <p:cxnSp>
          <p:nvCxnSpPr>
            <p:cNvPr id="16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oup 162"/>
          <p:cNvGrpSpPr/>
          <p:nvPr/>
        </p:nvGrpSpPr>
        <p:grpSpPr>
          <a:xfrm rot="0">
            <a:off x="9968306" y="2950749"/>
            <a:ext cx="254000" cy="1440319"/>
            <a:chOff x="15542" y="5657"/>
            <a:chExt cx="357" cy="1969"/>
          </a:xfrm>
        </p:grpSpPr>
        <p:cxnSp>
          <p:nvCxnSpPr>
            <p:cNvPr id="1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6" name="Conector Reto 90"/>
          <p:cNvCxnSpPr/>
          <p:nvPr/>
        </p:nvCxnSpPr>
        <p:spPr>
          <a:xfrm>
            <a:off x="9904095" y="43903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9" name="CaixaDeTexto 47"/>
          <p:cNvSpPr txBox="1"/>
          <p:nvPr/>
        </p:nvSpPr>
        <p:spPr>
          <a:xfrm>
            <a:off x="10163175" y="344932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80" name="Conector Reto 179"/>
          <p:cNvCxnSpPr/>
          <p:nvPr/>
        </p:nvCxnSpPr>
        <p:spPr>
          <a:xfrm flipV="1">
            <a:off x="9157371" y="29296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1" name="Retângulo 77"/>
          <p:cNvSpPr/>
          <p:nvPr/>
        </p:nvSpPr>
        <p:spPr>
          <a:xfrm rot="5400000" flipH="1">
            <a:off x="8941136" y="346151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82" name="Group 162"/>
          <p:cNvGrpSpPr/>
          <p:nvPr/>
        </p:nvGrpSpPr>
        <p:grpSpPr>
          <a:xfrm rot="0">
            <a:off x="11237036" y="2950749"/>
            <a:ext cx="254000" cy="1440319"/>
            <a:chOff x="15542" y="5657"/>
            <a:chExt cx="357" cy="1969"/>
          </a:xfrm>
        </p:grpSpPr>
        <p:cxnSp>
          <p:nvCxnSpPr>
            <p:cNvPr id="1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5" name="Caixa de Texto 23"/>
          <p:cNvSpPr txBox="1"/>
          <p:nvPr/>
        </p:nvSpPr>
        <p:spPr>
          <a:xfrm>
            <a:off x="10547985" y="343471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86" name="Caixa de Texto 23"/>
          <p:cNvSpPr txBox="1"/>
          <p:nvPr/>
        </p:nvSpPr>
        <p:spPr>
          <a:xfrm>
            <a:off x="8329609" y="456197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Caixa de Texto 190"/>
              <p:cNvSpPr txBox="1"/>
              <p:nvPr/>
            </p:nvSpPr>
            <p:spPr>
              <a:xfrm>
                <a:off x="8788400" y="1878965"/>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1" name="Caixa de Texto 190"/>
              <p:cNvSpPr txBox="1">
                <a:spLocks noRot="1" noChangeAspect="1" noMove="1" noResize="1" noEditPoints="1" noAdjustHandles="1" noChangeArrowheads="1" noChangeShapeType="1" noTextEdit="1"/>
              </p:cNvSpPr>
              <p:nvPr/>
            </p:nvSpPr>
            <p:spPr>
              <a:xfrm>
                <a:off x="8788400" y="1878965"/>
                <a:ext cx="1336040"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192" name="CaixaDeTexto 47"/>
          <p:cNvSpPr txBox="1"/>
          <p:nvPr/>
        </p:nvSpPr>
        <p:spPr>
          <a:xfrm>
            <a:off x="9095105" y="41783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3" name="Conector Reto 192"/>
          <p:cNvCxnSpPr/>
          <p:nvPr/>
        </p:nvCxnSpPr>
        <p:spPr>
          <a:xfrm flipV="1">
            <a:off x="10085106" y="18697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8" name="Grupo 187"/>
          <p:cNvGrpSpPr/>
          <p:nvPr/>
        </p:nvGrpSpPr>
        <p:grpSpPr>
          <a:xfrm flipV="1">
            <a:off x="9891177" y="2147258"/>
            <a:ext cx="387626" cy="552342"/>
            <a:chOff x="7555792" y="2647951"/>
            <a:chExt cx="387626" cy="552342"/>
          </a:xfrm>
          <a:solidFill>
            <a:srgbClr val="00B0F0">
              <a:alpha val="97000"/>
            </a:srgbClr>
          </a:solidFill>
        </p:grpSpPr>
        <p:sp>
          <p:nvSpPr>
            <p:cNvPr id="189" name="Elipse 18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94" name="Seta para a direita 55"/>
          <p:cNvSpPr/>
          <p:nvPr/>
        </p:nvSpPr>
        <p:spPr>
          <a:xfrm>
            <a:off x="6285865" y="294132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61145" y="6346825"/>
            <a:ext cx="2743200" cy="365125"/>
          </a:xfrm>
        </p:spPr>
        <p:txBody>
          <a:bodyPr/>
          <a:p>
            <a:fld id="{74F297BB-B745-4CAB-BE1D-CE4C89382949}" type="slidenum">
              <a:rPr lang="pt-BR" smtClean="0"/>
            </a:fld>
            <a:endParaRPr lang="pt-BR"/>
          </a:p>
        </p:txBody>
      </p:sp>
      <p:sp>
        <p:nvSpPr>
          <p:cNvPr id="4" name="CaixaDeTexto 14"/>
          <p:cNvSpPr txBox="1"/>
          <p:nvPr/>
        </p:nvSpPr>
        <p:spPr>
          <a:xfrm>
            <a:off x="453390" y="46990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baixas frequencias: Vemos que o circuito tem dois capacitores, o que gera dois polos, um associado a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 </a:t>
            </a:r>
            <a:r>
              <a:rPr lang="pt-BR" sz="2400" b="1" dirty="0" smtClean="0">
                <a:solidFill>
                  <a:schemeClr val="tx1"/>
                </a:solidFill>
                <a:latin typeface="Comic Sans MS" panose="030F0702030302020204" pitchFamily="66" charset="0"/>
                <a:cs typeface="Comic Sans MS" panose="030F0702030302020204" pitchFamily="66" charset="0"/>
                <a:sym typeface="+mn-ea"/>
              </a:rPr>
              <a:t>e outro a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8" name="Conector Reto 127"/>
          <p:cNvCxnSpPr/>
          <p:nvPr/>
        </p:nvCxnSpPr>
        <p:spPr>
          <a:xfrm rot="16200000">
            <a:off x="2125481" y="302176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1747520" y="384111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32" name="Conector Reto 79"/>
          <p:cNvCxnSpPr/>
          <p:nvPr/>
        </p:nvCxnSpPr>
        <p:spPr>
          <a:xfrm rot="5400000" flipH="1" flipV="1">
            <a:off x="1549421" y="359802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720215" y="48056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807845" y="480123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2071370" y="482727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oup 94"/>
          <p:cNvGrpSpPr/>
          <p:nvPr/>
        </p:nvGrpSpPr>
        <p:grpSpPr>
          <a:xfrm rot="16200000">
            <a:off x="1195414" y="4175843"/>
            <a:ext cx="260985" cy="1295677"/>
            <a:chOff x="15542" y="6157"/>
            <a:chExt cx="357" cy="1822"/>
          </a:xfrm>
        </p:grpSpPr>
        <p:cxnSp>
          <p:nvCxnSpPr>
            <p:cNvPr id="137"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43" name="CaixaDeTexto 47"/>
          <p:cNvSpPr txBox="1"/>
          <p:nvPr/>
        </p:nvSpPr>
        <p:spPr>
          <a:xfrm>
            <a:off x="826770" y="50622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5" name="Conector Reto 37"/>
          <p:cNvCxnSpPr/>
          <p:nvPr/>
        </p:nvCxnSpPr>
        <p:spPr>
          <a:xfrm>
            <a:off x="500380" y="56146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74"/>
          <p:cNvCxnSpPr/>
          <p:nvPr/>
        </p:nvCxnSpPr>
        <p:spPr>
          <a:xfrm>
            <a:off x="701675" y="56146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7" name="Conector Reto 114"/>
          <p:cNvCxnSpPr/>
          <p:nvPr/>
        </p:nvCxnSpPr>
        <p:spPr>
          <a:xfrm flipH="1" flipV="1">
            <a:off x="678180" y="48120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9" name="Grupo 12"/>
          <p:cNvGrpSpPr/>
          <p:nvPr/>
        </p:nvGrpSpPr>
        <p:grpSpPr>
          <a:xfrm rot="0">
            <a:off x="454025" y="4907915"/>
            <a:ext cx="449580" cy="416560"/>
            <a:chOff x="9221" y="3503"/>
            <a:chExt cx="708" cy="656"/>
          </a:xfrm>
        </p:grpSpPr>
        <p:sp>
          <p:nvSpPr>
            <p:cNvPr id="15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54" name="Caixa de Texto 23"/>
          <p:cNvSpPr txBox="1"/>
          <p:nvPr/>
        </p:nvSpPr>
        <p:spPr>
          <a:xfrm>
            <a:off x="1036955" y="43561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55" name="Conector Reto 78"/>
          <p:cNvCxnSpPr/>
          <p:nvPr/>
        </p:nvCxnSpPr>
        <p:spPr>
          <a:xfrm>
            <a:off x="1565280" y="379612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6" name="CaixaDeTexto 47"/>
          <p:cNvSpPr txBox="1"/>
          <p:nvPr/>
        </p:nvSpPr>
        <p:spPr>
          <a:xfrm>
            <a:off x="4429125" y="29718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2" name="Conector Reto 90"/>
          <p:cNvCxnSpPr/>
          <p:nvPr/>
        </p:nvCxnSpPr>
        <p:spPr>
          <a:xfrm>
            <a:off x="4505325" y="48793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56"/>
          <p:cNvGrpSpPr/>
          <p:nvPr/>
        </p:nvGrpSpPr>
        <p:grpSpPr>
          <a:xfrm rot="0">
            <a:off x="3433071" y="3170188"/>
            <a:ext cx="1287509" cy="523607"/>
            <a:chOff x="13687" y="4525"/>
            <a:chExt cx="1810" cy="716"/>
          </a:xfrm>
        </p:grpSpPr>
        <p:cxnSp>
          <p:nvCxnSpPr>
            <p:cNvPr id="16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oup 162"/>
          <p:cNvGrpSpPr/>
          <p:nvPr/>
        </p:nvGrpSpPr>
        <p:grpSpPr>
          <a:xfrm rot="0">
            <a:off x="3310966" y="3420649"/>
            <a:ext cx="254000" cy="1440319"/>
            <a:chOff x="15542" y="5657"/>
            <a:chExt cx="357" cy="1969"/>
          </a:xfrm>
        </p:grpSpPr>
        <p:cxnSp>
          <p:nvCxnSpPr>
            <p:cNvPr id="1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6" name="Conector Reto 90"/>
          <p:cNvCxnSpPr/>
          <p:nvPr/>
        </p:nvCxnSpPr>
        <p:spPr>
          <a:xfrm>
            <a:off x="3246755" y="48602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9" name="CaixaDeTexto 47"/>
          <p:cNvSpPr txBox="1"/>
          <p:nvPr/>
        </p:nvSpPr>
        <p:spPr>
          <a:xfrm>
            <a:off x="3505835" y="391922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80" name="Conector Reto 179"/>
          <p:cNvCxnSpPr/>
          <p:nvPr/>
        </p:nvCxnSpPr>
        <p:spPr>
          <a:xfrm flipV="1">
            <a:off x="2500031" y="33995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1" name="Retângulo 77"/>
          <p:cNvSpPr/>
          <p:nvPr/>
        </p:nvSpPr>
        <p:spPr>
          <a:xfrm rot="5400000" flipH="1">
            <a:off x="2283796" y="393141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82" name="Group 162"/>
          <p:cNvGrpSpPr/>
          <p:nvPr/>
        </p:nvGrpSpPr>
        <p:grpSpPr>
          <a:xfrm rot="0">
            <a:off x="4579696" y="3420649"/>
            <a:ext cx="254000" cy="1440319"/>
            <a:chOff x="15542" y="5657"/>
            <a:chExt cx="357" cy="1969"/>
          </a:xfrm>
        </p:grpSpPr>
        <p:cxnSp>
          <p:nvCxnSpPr>
            <p:cNvPr id="1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5" name="Caixa de Texto 23"/>
          <p:cNvSpPr txBox="1"/>
          <p:nvPr/>
        </p:nvSpPr>
        <p:spPr>
          <a:xfrm>
            <a:off x="3890645" y="390461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86" name="Caixa de Texto 23"/>
          <p:cNvSpPr txBox="1"/>
          <p:nvPr/>
        </p:nvSpPr>
        <p:spPr>
          <a:xfrm>
            <a:off x="1672269" y="503187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Caixa de Texto 190"/>
              <p:cNvSpPr txBox="1"/>
              <p:nvPr/>
            </p:nvSpPr>
            <p:spPr>
              <a:xfrm>
                <a:off x="2100580" y="2425065"/>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1" name="Caixa de Texto 190"/>
              <p:cNvSpPr txBox="1">
                <a:spLocks noRot="1" noChangeAspect="1" noMove="1" noResize="1" noEditPoints="1" noAdjustHandles="1" noChangeArrowheads="1" noChangeShapeType="1" noTextEdit="1"/>
              </p:cNvSpPr>
              <p:nvPr/>
            </p:nvSpPr>
            <p:spPr>
              <a:xfrm>
                <a:off x="2100580" y="2425065"/>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92" name="CaixaDeTexto 47"/>
          <p:cNvSpPr txBox="1"/>
          <p:nvPr/>
        </p:nvSpPr>
        <p:spPr>
          <a:xfrm>
            <a:off x="2437765" y="46482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3" name="Conector Reto 192"/>
          <p:cNvCxnSpPr/>
          <p:nvPr/>
        </p:nvCxnSpPr>
        <p:spPr>
          <a:xfrm flipV="1">
            <a:off x="3427766" y="23396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8" name="Grupo 187"/>
          <p:cNvGrpSpPr/>
          <p:nvPr/>
        </p:nvGrpSpPr>
        <p:grpSpPr>
          <a:xfrm flipV="1">
            <a:off x="3233837" y="2617158"/>
            <a:ext cx="387626" cy="552342"/>
            <a:chOff x="7555792" y="2647951"/>
            <a:chExt cx="387626" cy="552342"/>
          </a:xfrm>
          <a:solidFill>
            <a:srgbClr val="00B0F0">
              <a:alpha val="97000"/>
            </a:srgbClr>
          </a:solidFill>
        </p:grpSpPr>
        <p:sp>
          <p:nvSpPr>
            <p:cNvPr id="189" name="Elipse 18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6" name="Caixa de Texto 22"/>
              <p:cNvSpPr txBox="1"/>
              <p:nvPr/>
            </p:nvSpPr>
            <p:spPr>
              <a:xfrm>
                <a:off x="4720590" y="1979295"/>
                <a:ext cx="7183755"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4720590" y="1979295"/>
                <a:ext cx="7183755" cy="844550"/>
              </a:xfrm>
              <a:prstGeom prst="rect">
                <a:avLst/>
              </a:prstGeom>
              <a:blipFill rotWithShape="1">
                <a:blip r:embed="rId2"/>
                <a:stretch>
                  <a:fillRect b="-977"/>
                </a:stretch>
              </a:blipFill>
            </p:spPr>
            <p:txBody>
              <a:bodyPr/>
              <a:lstStyle/>
              <a:p>
                <a:r>
                  <a:rPr lang="pt-BR" altLang="en-US">
                    <a:noFill/>
                  </a:rPr>
                  <a:t> </a:t>
                </a:r>
              </a:p>
            </p:txBody>
          </p:sp>
        </mc:Fallback>
      </mc:AlternateContent>
      <p:sp>
        <p:nvSpPr>
          <p:cNvPr id="5" name="Forma livre 4"/>
          <p:cNvSpPr/>
          <p:nvPr/>
        </p:nvSpPr>
        <p:spPr>
          <a:xfrm>
            <a:off x="2138045" y="2860675"/>
            <a:ext cx="3166745" cy="1832610"/>
          </a:xfrm>
          <a:custGeom>
            <a:avLst/>
            <a:gdLst>
              <a:gd name="connisteX0" fmla="*/ 0 w 2887345"/>
              <a:gd name="connsiteY0" fmla="*/ 1899285 h 1899285"/>
              <a:gd name="connisteX1" fmla="*/ 594360 w 2887345"/>
              <a:gd name="connsiteY1" fmla="*/ 1717040 h 1899285"/>
              <a:gd name="connisteX2" fmla="*/ 767080 w 2887345"/>
              <a:gd name="connsiteY2" fmla="*/ 690245 h 1899285"/>
              <a:gd name="connisteX3" fmla="*/ 2887345 w 2887345"/>
              <a:gd name="connsiteY3" fmla="*/ 0 h 1899285"/>
            </a:gdLst>
            <a:ahLst/>
            <a:cxnLst>
              <a:cxn ang="0">
                <a:pos x="connisteX0" y="connsiteY0"/>
              </a:cxn>
              <a:cxn ang="0">
                <a:pos x="connisteX1" y="connsiteY1"/>
              </a:cxn>
              <a:cxn ang="0">
                <a:pos x="connisteX2" y="connsiteY2"/>
              </a:cxn>
              <a:cxn ang="0">
                <a:pos x="connisteX3" y="connsiteY3"/>
              </a:cxn>
            </a:cxnLst>
            <a:rect l="l" t="t" r="r" b="b"/>
            <a:pathLst>
              <a:path w="2887345" h="1899285">
                <a:moveTo>
                  <a:pt x="0" y="1899285"/>
                </a:moveTo>
                <a:cubicBezTo>
                  <a:pt x="115570" y="1883410"/>
                  <a:pt x="440690" y="1958975"/>
                  <a:pt x="594360" y="1717040"/>
                </a:cubicBezTo>
                <a:cubicBezTo>
                  <a:pt x="748030" y="1475105"/>
                  <a:pt x="308610" y="1033780"/>
                  <a:pt x="767080" y="690245"/>
                </a:cubicBezTo>
                <a:cubicBezTo>
                  <a:pt x="1225550" y="346710"/>
                  <a:pt x="2466975" y="117475"/>
                  <a:pt x="2887345"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 name="CaixaDeTexto 14"/>
              <p:cNvSpPr txBox="1"/>
              <p:nvPr/>
            </p:nvSpPr>
            <p:spPr>
              <a:xfrm>
                <a:off x="5519420" y="3576955"/>
                <a:ext cx="6219825" cy="230695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Na porção esquerda temos um zero em 0 e um polo em </a:t>
                </a:r>
                <a14:m>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oMath>
                </a14:m>
                <a:endParaRPr lang="en-US" altLang="pt-BR" sz="2400" i="1" baseline="-25000">
                  <a:latin typeface="Cambria Math" panose="02040503050406030204" pitchFamily="18" charset="0"/>
                  <a:cs typeface="Cambria Math" panose="02040503050406030204" pitchFamily="18" charset="0"/>
                </a:endParaRPr>
              </a:p>
              <a:p>
                <a:pPr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Veja que o resistor visto por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sz="2400" b="1" dirty="0" smtClean="0">
                    <a:solidFill>
                      <a:schemeClr val="tx1"/>
                    </a:solidFill>
                    <a:latin typeface="Comic Sans MS" panose="030F0702030302020204" pitchFamily="66" charset="0"/>
                    <a:cs typeface="Comic Sans MS" panose="030F0702030302020204" pitchFamily="66" charset="0"/>
                    <a:sym typeface="+mn-ea"/>
                  </a:rPr>
                  <a:t> é (Rx+r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sz="2400" b="1" dirty="0" smtClean="0">
                    <a:solidFill>
                      <a:schemeClr val="tx1"/>
                    </a:solidFill>
                    <a:latin typeface="Comic Sans MS" panose="030F0702030302020204" pitchFamily="66" charset="0"/>
                    <a:cs typeface="Comic Sans MS" panose="030F0702030302020204" pitchFamily="66" charset="0"/>
                    <a:sym typeface="+mn-ea"/>
                  </a:rPr>
                  <a:t>), que pode ser facilmente achado no circuito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 name="CaixaDeTexto 14"/>
              <p:cNvSpPr txBox="1">
                <a:spLocks noRot="1" noChangeAspect="1" noMove="1" noResize="1" noEditPoints="1" noAdjustHandles="1" noChangeArrowheads="1" noChangeShapeType="1" noTextEdit="1"/>
              </p:cNvSpPr>
              <p:nvPr/>
            </p:nvSpPr>
            <p:spPr>
              <a:xfrm>
                <a:off x="5519420" y="3576955"/>
                <a:ext cx="6219825" cy="2306955"/>
              </a:xfrm>
              <a:prstGeom prst="rect">
                <a:avLst/>
              </a:prstGeom>
              <a:blipFill rotWithShape="1">
                <a:blip r:embed="rId3"/>
                <a:stretch>
                  <a:fillRect/>
                </a:stretch>
              </a:blipFill>
            </p:spPr>
            <p:txBody>
              <a:bodyPr/>
              <a:lstStyle/>
              <a:p>
                <a:r>
                  <a:rPr lang="pt-BR" altLang="en-US">
                    <a:noFill/>
                  </a:rPr>
                  <a:t> </a:t>
                </a:r>
              </a:p>
            </p:txBody>
          </p:sp>
        </mc:Fallback>
      </mc:AlternateContent>
      <p:sp>
        <p:nvSpPr>
          <p:cNvPr id="29" name="Caixa de Texto 23"/>
          <p:cNvSpPr txBox="1"/>
          <p:nvPr/>
        </p:nvSpPr>
        <p:spPr>
          <a:xfrm>
            <a:off x="3728399" y="266332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2531" name="Espaço Reservado para Número de Slide 3"/>
          <p:cNvSpPr txBox="1">
            <a:spLocks noGrp="1"/>
          </p:cNvSpPr>
          <p:nvPr/>
        </p:nvSpPr>
        <p:spPr>
          <a:xfrm>
            <a:off x="8147050" y="6232525"/>
            <a:ext cx="2063750" cy="457200"/>
          </a:xfrm>
          <a:prstGeom prst="rect">
            <a:avLst/>
          </a:prstGeom>
          <a:noFill/>
          <a:ln w="9525">
            <a:noFill/>
            <a:miter lim="800000"/>
          </a:ln>
          <a:effectLst/>
        </p:spPr>
        <p:txBody>
          <a:bodyPr vert="horz" wrap="none" lIns="92075" tIns="46038" rIns="92075" bIns="46038" numCol="1" anchor="ctr" anchorCtr="0" compatLnSpc="1"/>
          <a:lstStyle>
            <a:defPPr>
              <a:defRPr lang="pt-BR"/>
            </a:defPPr>
            <a:lvl1pPr marL="0" algn="r" defTabSz="914400" rtl="0" eaLnBrk="1" latinLnBrk="0" hangingPunct="1">
              <a:defRPr sz="1400" kern="1200">
                <a:solidFill>
                  <a:schemeClr val="tx1"/>
                </a:solidFill>
                <a:latin typeface="Comic Sans MS" panose="030F0702030302020204" pitchFamily="66"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indent="0" algn="r">
              <a:spcBef>
                <a:spcPct val="0"/>
              </a:spcBef>
              <a:buClrTx/>
              <a:buFontTx/>
              <a:buNone/>
            </a:pPr>
            <a:fld id="{9A0DB2DC-4C9A-4742-B13C-FB6460FD3503}" type="slidenum">
              <a:rPr lang="pt-BR" altLang="pt-BR" sz="1400" dirty="0">
                <a:latin typeface="Comic Sans MS" panose="030F0702030302020204" pitchFamily="66" charset="0"/>
              </a:rPr>
            </a:fld>
            <a:endParaRPr lang="pt-BR" altLang="pt-BR" sz="1400" dirty="0">
              <a:latin typeface="Comic Sans MS" panose="030F0702030302020204" pitchFamily="66" charset="0"/>
            </a:endParaRPr>
          </a:p>
        </p:txBody>
      </p:sp>
      <p:pic>
        <p:nvPicPr>
          <p:cNvPr id="22532" name="Picture 4" descr="4004B"/>
          <p:cNvPicPr>
            <a:picLocks noChangeAspect="1"/>
          </p:cNvPicPr>
          <p:nvPr/>
        </p:nvPicPr>
        <p:blipFill>
          <a:blip r:embed="rId1"/>
          <a:stretch>
            <a:fillRect/>
          </a:stretch>
        </p:blipFill>
        <p:spPr>
          <a:xfrm>
            <a:off x="4037013" y="1733550"/>
            <a:ext cx="6529387" cy="4887913"/>
          </a:xfrm>
          <a:prstGeom prst="rect">
            <a:avLst/>
          </a:prstGeom>
          <a:noFill/>
          <a:ln w="9525">
            <a:noFill/>
          </a:ln>
        </p:spPr>
      </p:pic>
      <p:sp>
        <p:nvSpPr>
          <p:cNvPr id="181253" name="Rectangle 5">
            <a:hlinkClick r:id=""/>
          </p:cNvPr>
          <p:cNvSpPr>
            <a:spLocks noChangeArrowheads="1"/>
          </p:cNvSpPr>
          <p:nvPr/>
        </p:nvSpPr>
        <p:spPr bwMode="auto">
          <a:xfrm>
            <a:off x="1831975" y="366713"/>
            <a:ext cx="8588375" cy="1212850"/>
          </a:xfrm>
          <a:prstGeom prst="rect">
            <a:avLst/>
          </a:prstGeom>
          <a:noFill/>
          <a:ln w="25400">
            <a:solidFill>
              <a:srgbClr val="FF3300"/>
            </a:solidFill>
            <a:miter lim="800000"/>
          </a:ln>
          <a:effectLst/>
        </p:spPr>
        <p:txBody>
          <a:bodyPr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1971: </a:t>
            </a:r>
            <a:r>
              <a:rPr kumimoji="0" lang="en-US" sz="2400" b="1" i="0" u="none" strike="noStrike" kern="1200" cap="none" spc="0" normalizeH="0" baseline="0" noProof="0" dirty="0" err="1">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primeiro</a:t>
            </a:r>
            <a:r>
              <a:rPr kumimoji="0" lang="en-US" sz="2400" b="1" i="0" u="none" strike="noStrike" kern="1200" cap="none" spc="0" normalizeH="0" baseline="0" noProof="0" dirty="0">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 </a:t>
            </a:r>
            <a:r>
              <a:rPr kumimoji="0" lang="en-US" sz="2400" b="1" i="0" u="none" strike="noStrike" kern="1200" cap="none" spc="0" normalizeH="0" baseline="0" noProof="0" dirty="0" err="1">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microprocessador</a:t>
            </a:r>
            <a:r>
              <a:rPr kumimoji="0" lang="en-US" sz="2400" b="0" i="0"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 </a:t>
            </a:r>
            <a:endParaRPr kumimoji="0" lang="en-US" sz="2400" b="0" i="0" u="none" strike="noStrike" kern="1200" cap="none" spc="0" normalizeH="0" baseline="0" noProof="0" dirty="0">
              <a:ln>
                <a:noFill/>
              </a:ln>
              <a:solidFill>
                <a:schemeClr val="tx1"/>
              </a:solidFill>
              <a:effectLst/>
              <a:uLnTx/>
              <a:uFillTx/>
              <a:latin typeface="Comic Sans MS" panose="030F0702030302020204" pitchFamily="66" charset="0"/>
              <a:ea typeface="+mn-ea"/>
              <a:cs typeface="+mn-cs"/>
            </a:endParaRPr>
          </a:p>
          <a:p>
            <a:pPr marL="0" marR="0" lvl="0" indent="0" algn="ctr"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4004 </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Intel (NMOS): Clock: 108 KHz; </a:t>
            </a:r>
            <a:r>
              <a:rPr kumimoji="0" lang="en-US" sz="2400" b="0" i="1" u="none" strike="noStrike" kern="1200" cap="none" spc="0" normalizeH="0" baseline="0" noProof="0" dirty="0" err="1">
                <a:ln>
                  <a:noFill/>
                </a:ln>
                <a:solidFill>
                  <a:schemeClr val="tx1"/>
                </a:solidFill>
                <a:effectLst/>
                <a:uLnTx/>
                <a:uFillTx/>
                <a:latin typeface="Comic Sans MS" panose="030F0702030302020204" pitchFamily="66" charset="0"/>
                <a:ea typeface="+mn-ea"/>
                <a:cs typeface="+mn-cs"/>
              </a:rPr>
              <a:t>tecnologia</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 10 </a:t>
            </a:r>
            <a:r>
              <a:rPr kumimoji="0" lang="en-US" sz="2400" b="0" i="1" u="none" strike="noStrike" kern="1200" cap="none" spc="0" normalizeH="0" baseline="0" noProof="0" dirty="0">
                <a:ln>
                  <a:noFill/>
                </a:ln>
                <a:solidFill>
                  <a:schemeClr val="tx1"/>
                </a:solidFill>
                <a:effectLst/>
                <a:uLnTx/>
                <a:uFillTx/>
                <a:latin typeface="Symbol" panose="05050102010706020507" pitchFamily="18" charset="2"/>
                <a:ea typeface="+mn-ea"/>
                <a:cs typeface="+mn-cs"/>
              </a:rPr>
              <a:t>m</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m PMOS; </a:t>
            </a:r>
            <a:r>
              <a:rPr kumimoji="0" lang="en-US" sz="2400" b="0" i="1" u="none" strike="noStrike" kern="1200" cap="none" spc="0" normalizeH="0" baseline="0" noProof="0" dirty="0" err="1">
                <a:ln>
                  <a:noFill/>
                </a:ln>
                <a:solidFill>
                  <a:schemeClr val="tx1"/>
                </a:solidFill>
                <a:effectLst/>
                <a:uLnTx/>
                <a:uFillTx/>
                <a:latin typeface="Comic Sans MS" panose="030F0702030302020204" pitchFamily="66" charset="0"/>
                <a:ea typeface="+mn-ea"/>
                <a:cs typeface="+mn-cs"/>
              </a:rPr>
              <a:t>número</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 de </a:t>
            </a:r>
            <a:r>
              <a:rPr kumimoji="0" lang="en-US" sz="2400" b="0" i="1" u="none" strike="noStrike" kern="1200" cap="none" spc="0" normalizeH="0" baseline="0" noProof="0" dirty="0" err="1">
                <a:ln>
                  <a:noFill/>
                </a:ln>
                <a:solidFill>
                  <a:schemeClr val="tx1"/>
                </a:solidFill>
                <a:effectLst/>
                <a:uLnTx/>
                <a:uFillTx/>
                <a:latin typeface="Comic Sans MS" panose="030F0702030302020204" pitchFamily="66" charset="0"/>
                <a:ea typeface="+mn-ea"/>
                <a:cs typeface="+mn-cs"/>
              </a:rPr>
              <a:t>transistores</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 2300; </a:t>
            </a:r>
            <a:r>
              <a:rPr kumimoji="0" lang="en-US" sz="2400" b="0" i="1" u="none" strike="noStrike" kern="1200" cap="none" spc="0" normalizeH="0" baseline="0" noProof="0" dirty="0" err="1">
                <a:ln>
                  <a:noFill/>
                </a:ln>
                <a:solidFill>
                  <a:schemeClr val="tx1"/>
                </a:solidFill>
                <a:effectLst/>
                <a:uLnTx/>
                <a:uFillTx/>
                <a:latin typeface="Comic Sans MS" panose="030F0702030302020204" pitchFamily="66" charset="0"/>
                <a:ea typeface="+mn-ea"/>
                <a:cs typeface="+mn-cs"/>
              </a:rPr>
              <a:t>área</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 12mm</a:t>
            </a:r>
            <a:r>
              <a:rPr kumimoji="0" lang="en-US" sz="2400" b="0" i="1" u="none" strike="noStrike" kern="1200" cap="none" spc="0" normalizeH="0" baseline="30000" noProof="0" dirty="0">
                <a:ln>
                  <a:noFill/>
                </a:ln>
                <a:solidFill>
                  <a:schemeClr val="tx1"/>
                </a:solidFill>
                <a:effectLst/>
                <a:uLnTx/>
                <a:uFillTx/>
                <a:latin typeface="Comic Sans MS" panose="030F0702030302020204" pitchFamily="66" charset="0"/>
                <a:ea typeface="+mn-ea"/>
                <a:cs typeface="+mn-cs"/>
              </a:rPr>
              <a:t>2</a:t>
            </a:r>
            <a:endPar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endParaRPr>
          </a:p>
        </p:txBody>
      </p:sp>
      <p:pic>
        <p:nvPicPr>
          <p:cNvPr id="22534" name="Picture 9" descr="Intel 4004 (Foto: Reprodução)"/>
          <p:cNvPicPr>
            <a:picLocks noChangeAspect="1"/>
          </p:cNvPicPr>
          <p:nvPr/>
        </p:nvPicPr>
        <p:blipFill>
          <a:blip r:embed="rId2"/>
          <a:srcRect l="8665" r="5009"/>
          <a:stretch>
            <a:fillRect/>
          </a:stretch>
        </p:blipFill>
        <p:spPr>
          <a:xfrm>
            <a:off x="876300" y="2962275"/>
            <a:ext cx="2503488" cy="1600200"/>
          </a:xfrm>
          <a:prstGeom prst="rect">
            <a:avLst/>
          </a:prstGeom>
          <a:noFill/>
          <a:ln w="9525">
            <a:noFill/>
          </a:ln>
        </p:spPr>
      </p:pic>
    </p:spTree>
  </p:cSld>
  <p:clrMapOvr>
    <a:masterClrMapping/>
  </p:clrMapOvr>
  <p:timing>
    <p:tnLst>
      <p:par>
        <p:cTn id="1" dur="indefinite" restart="never" nodeType="tmRoot"/>
      </p:par>
    </p:tnLst>
  </p:timing>
</p:sld>
</file>

<file path=ppt/slides/slide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61145" y="6346825"/>
            <a:ext cx="2743200" cy="365125"/>
          </a:xfrm>
        </p:spPr>
        <p:txBody>
          <a:bodyPr/>
          <a:p>
            <a:fld id="{74F297BB-B745-4CAB-BE1D-CE4C89382949}" type="slidenum">
              <a:rPr lang="pt-BR" smtClean="0"/>
            </a:fld>
            <a:endParaRPr lang="pt-BR"/>
          </a:p>
        </p:txBody>
      </p:sp>
      <p:sp>
        <p:nvSpPr>
          <p:cNvPr id="4" name="CaixaDeTexto 14"/>
          <p:cNvSpPr txBox="1"/>
          <p:nvPr/>
        </p:nvSpPr>
        <p:spPr>
          <a:xfrm>
            <a:off x="453390" y="46990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8" name="Conector Reto 127"/>
          <p:cNvCxnSpPr/>
          <p:nvPr/>
        </p:nvCxnSpPr>
        <p:spPr>
          <a:xfrm rot="16200000">
            <a:off x="2125481" y="302176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1747520" y="384111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 </a:t>
            </a:r>
            <a:endParaRPr lang="pt-BR" altLang="en-US" sz="2400" baseline="-25000" dirty="0">
              <a:latin typeface="Comic Sans MS" panose="030F0702030302020204" pitchFamily="66" charset="0"/>
              <a:cs typeface="Comic Sans MS" panose="030F0702030302020204" pitchFamily="66" charset="0"/>
            </a:endParaRPr>
          </a:p>
        </p:txBody>
      </p:sp>
      <p:cxnSp>
        <p:nvCxnSpPr>
          <p:cNvPr id="132" name="Conector Reto 79"/>
          <p:cNvCxnSpPr/>
          <p:nvPr/>
        </p:nvCxnSpPr>
        <p:spPr>
          <a:xfrm rot="5400000" flipH="1" flipV="1">
            <a:off x="1549421" y="359802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720215" y="48056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807845" y="480123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2071370" y="482727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oup 94"/>
          <p:cNvGrpSpPr/>
          <p:nvPr/>
        </p:nvGrpSpPr>
        <p:grpSpPr>
          <a:xfrm rot="16200000">
            <a:off x="1195414" y="4175843"/>
            <a:ext cx="260985" cy="1295677"/>
            <a:chOff x="15542" y="6157"/>
            <a:chExt cx="357" cy="1822"/>
          </a:xfrm>
        </p:grpSpPr>
        <p:cxnSp>
          <p:nvCxnSpPr>
            <p:cNvPr id="137"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43" name="CaixaDeTexto 47"/>
          <p:cNvSpPr txBox="1"/>
          <p:nvPr/>
        </p:nvSpPr>
        <p:spPr>
          <a:xfrm>
            <a:off x="826770" y="50622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5" name="Conector Reto 37"/>
          <p:cNvCxnSpPr/>
          <p:nvPr/>
        </p:nvCxnSpPr>
        <p:spPr>
          <a:xfrm>
            <a:off x="500380" y="56146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74"/>
          <p:cNvCxnSpPr/>
          <p:nvPr/>
        </p:nvCxnSpPr>
        <p:spPr>
          <a:xfrm>
            <a:off x="701675" y="56146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7" name="Conector Reto 114"/>
          <p:cNvCxnSpPr/>
          <p:nvPr/>
        </p:nvCxnSpPr>
        <p:spPr>
          <a:xfrm flipH="1" flipV="1">
            <a:off x="678180" y="48120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9" name="Grupo 12"/>
          <p:cNvGrpSpPr/>
          <p:nvPr/>
        </p:nvGrpSpPr>
        <p:grpSpPr>
          <a:xfrm rot="0">
            <a:off x="454025" y="4907915"/>
            <a:ext cx="449580" cy="416560"/>
            <a:chOff x="9221" y="3503"/>
            <a:chExt cx="708" cy="656"/>
          </a:xfrm>
        </p:grpSpPr>
        <p:sp>
          <p:nvSpPr>
            <p:cNvPr id="15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54" name="Caixa de Texto 23"/>
          <p:cNvSpPr txBox="1"/>
          <p:nvPr/>
        </p:nvSpPr>
        <p:spPr>
          <a:xfrm>
            <a:off x="1036955" y="43561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55" name="Conector Reto 78"/>
          <p:cNvCxnSpPr/>
          <p:nvPr/>
        </p:nvCxnSpPr>
        <p:spPr>
          <a:xfrm>
            <a:off x="1565280" y="379612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6" name="CaixaDeTexto 47"/>
          <p:cNvSpPr txBox="1"/>
          <p:nvPr/>
        </p:nvSpPr>
        <p:spPr>
          <a:xfrm>
            <a:off x="4429125" y="29718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2" name="Conector Reto 90"/>
          <p:cNvCxnSpPr/>
          <p:nvPr/>
        </p:nvCxnSpPr>
        <p:spPr>
          <a:xfrm>
            <a:off x="4505325" y="48793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56"/>
          <p:cNvGrpSpPr/>
          <p:nvPr/>
        </p:nvGrpSpPr>
        <p:grpSpPr>
          <a:xfrm rot="0">
            <a:off x="3433071" y="3170188"/>
            <a:ext cx="1287509" cy="523607"/>
            <a:chOff x="13687" y="4525"/>
            <a:chExt cx="1810" cy="716"/>
          </a:xfrm>
        </p:grpSpPr>
        <p:cxnSp>
          <p:nvCxnSpPr>
            <p:cNvPr id="16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oup 162"/>
          <p:cNvGrpSpPr/>
          <p:nvPr/>
        </p:nvGrpSpPr>
        <p:grpSpPr>
          <a:xfrm rot="0">
            <a:off x="3310966" y="3420649"/>
            <a:ext cx="254000" cy="1440319"/>
            <a:chOff x="15542" y="5657"/>
            <a:chExt cx="357" cy="1969"/>
          </a:xfrm>
        </p:grpSpPr>
        <p:cxnSp>
          <p:nvCxnSpPr>
            <p:cNvPr id="1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6" name="Conector Reto 90"/>
          <p:cNvCxnSpPr/>
          <p:nvPr/>
        </p:nvCxnSpPr>
        <p:spPr>
          <a:xfrm>
            <a:off x="3246755" y="48602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9" name="CaixaDeTexto 47"/>
          <p:cNvSpPr txBox="1"/>
          <p:nvPr/>
        </p:nvSpPr>
        <p:spPr>
          <a:xfrm>
            <a:off x="3505835" y="391922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80" name="Conector Reto 179"/>
          <p:cNvCxnSpPr/>
          <p:nvPr/>
        </p:nvCxnSpPr>
        <p:spPr>
          <a:xfrm flipV="1">
            <a:off x="2500031" y="33995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1" name="Retângulo 77"/>
          <p:cNvSpPr/>
          <p:nvPr/>
        </p:nvSpPr>
        <p:spPr>
          <a:xfrm rot="5400000" flipH="1">
            <a:off x="2283796" y="393141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82" name="Group 162"/>
          <p:cNvGrpSpPr/>
          <p:nvPr/>
        </p:nvGrpSpPr>
        <p:grpSpPr>
          <a:xfrm rot="0">
            <a:off x="4579696" y="3420649"/>
            <a:ext cx="254000" cy="1440319"/>
            <a:chOff x="15542" y="5657"/>
            <a:chExt cx="357" cy="1969"/>
          </a:xfrm>
        </p:grpSpPr>
        <p:cxnSp>
          <p:nvCxnSpPr>
            <p:cNvPr id="1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5" name="Caixa de Texto 23"/>
          <p:cNvSpPr txBox="1"/>
          <p:nvPr/>
        </p:nvSpPr>
        <p:spPr>
          <a:xfrm>
            <a:off x="3890645" y="390461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86" name="Caixa de Texto 23"/>
          <p:cNvSpPr txBox="1"/>
          <p:nvPr/>
        </p:nvSpPr>
        <p:spPr>
          <a:xfrm>
            <a:off x="1672269" y="503187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Caixa de Texto 190"/>
              <p:cNvSpPr txBox="1"/>
              <p:nvPr/>
            </p:nvSpPr>
            <p:spPr>
              <a:xfrm>
                <a:off x="2100580" y="2425065"/>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1" name="Caixa de Texto 190"/>
              <p:cNvSpPr txBox="1">
                <a:spLocks noRot="1" noChangeAspect="1" noMove="1" noResize="1" noEditPoints="1" noAdjustHandles="1" noChangeArrowheads="1" noChangeShapeType="1" noTextEdit="1"/>
              </p:cNvSpPr>
              <p:nvPr/>
            </p:nvSpPr>
            <p:spPr>
              <a:xfrm>
                <a:off x="2100580" y="2425065"/>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92" name="CaixaDeTexto 47"/>
          <p:cNvSpPr txBox="1"/>
          <p:nvPr/>
        </p:nvSpPr>
        <p:spPr>
          <a:xfrm>
            <a:off x="2491105" y="46488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3" name="Conector Reto 192"/>
          <p:cNvCxnSpPr/>
          <p:nvPr/>
        </p:nvCxnSpPr>
        <p:spPr>
          <a:xfrm flipV="1">
            <a:off x="3427766" y="23396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8" name="Grupo 187"/>
          <p:cNvGrpSpPr/>
          <p:nvPr/>
        </p:nvGrpSpPr>
        <p:grpSpPr>
          <a:xfrm flipV="1">
            <a:off x="3233837" y="2617158"/>
            <a:ext cx="387626" cy="552342"/>
            <a:chOff x="7555792" y="2647951"/>
            <a:chExt cx="387626" cy="552342"/>
          </a:xfrm>
          <a:solidFill>
            <a:srgbClr val="00B0F0">
              <a:alpha val="97000"/>
            </a:srgbClr>
          </a:solidFill>
        </p:grpSpPr>
        <p:sp>
          <p:nvSpPr>
            <p:cNvPr id="189" name="Elipse 18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3728399" y="271348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 de Texto 22"/>
              <p:cNvSpPr txBox="1"/>
              <p:nvPr/>
            </p:nvSpPr>
            <p:spPr>
              <a:xfrm>
                <a:off x="3890645" y="1600835"/>
                <a:ext cx="8076565"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3890645" y="1600835"/>
                <a:ext cx="8076565" cy="84455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DeTexto 14"/>
              <p:cNvSpPr txBox="1"/>
              <p:nvPr/>
            </p:nvSpPr>
            <p:spPr>
              <a:xfrm>
                <a:off x="5327015" y="3841115"/>
                <a:ext cx="6577330" cy="1568450"/>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Na porção direita temos um zero em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oMath>
                </a14:m>
                <a:r>
                  <a:rPr lang="pt-BR" sz="2400" b="1" dirty="0" smtClean="0">
                    <a:solidFill>
                      <a:schemeClr val="tx1"/>
                    </a:solidFill>
                    <a:latin typeface="Comic Sans MS" panose="030F0702030302020204" pitchFamily="66" charset="0"/>
                    <a:cs typeface="Comic Sans MS" panose="030F0702030302020204" pitchFamily="66" charset="0"/>
                    <a:sym typeface="+mn-ea"/>
                  </a:rPr>
                  <a:t> e um polo em </a:t>
                </a:r>
                <a14:m>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oMath>
                </a14:m>
                <a:r>
                  <a:rPr lang="pt-BR" altLang="en-US" sz="2400">
                    <a:latin typeface="Cambria Math" panose="02040503050406030204" pitchFamily="18" charset="0"/>
                    <a:cs typeface="Cambria Math" panose="02040503050406030204" pitchFamily="18" charset="0"/>
                  </a:rPr>
                  <a:t>)</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Veja que o resistor visto por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sz="2400" b="1" dirty="0" smtClean="0">
                    <a:solidFill>
                      <a:schemeClr val="tx1"/>
                    </a:solidFill>
                    <a:latin typeface="Comic Sans MS" panose="030F0702030302020204" pitchFamily="66" charset="0"/>
                    <a:cs typeface="Comic Sans MS" panose="030F0702030302020204" pitchFamily="66" charset="0"/>
                    <a:sym typeface="+mn-ea"/>
                  </a:rPr>
                  <a:t> é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a:t>
                </a:r>
                <a:r>
                  <a:rPr lang="pt-BR" sz="2400" b="1" dirty="0" smtClean="0">
                    <a:solidFill>
                      <a:schemeClr val="tx1"/>
                    </a:solidFill>
                    <a:latin typeface="Comic Sans MS" panose="030F0702030302020204" pitchFamily="66" charset="0"/>
                    <a:cs typeface="Comic Sans MS" panose="030F0702030302020204" pitchFamily="66" charset="0"/>
                    <a:sym typeface="+mn-ea"/>
                  </a:rPr>
                  <a:t>+R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DeTexto 14"/>
              <p:cNvSpPr txBox="1">
                <a:spLocks noRot="1" noChangeAspect="1" noMove="1" noResize="1" noEditPoints="1" noAdjustHandles="1" noChangeArrowheads="1" noChangeShapeType="1" noTextEdit="1"/>
              </p:cNvSpPr>
              <p:nvPr/>
            </p:nvSpPr>
            <p:spPr>
              <a:xfrm>
                <a:off x="5327015" y="3841115"/>
                <a:ext cx="6577330" cy="1568450"/>
              </a:xfrm>
              <a:prstGeom prst="rect">
                <a:avLst/>
              </a:prstGeom>
              <a:blipFill rotWithShape="1">
                <a:blip r:embed="rId3"/>
                <a:stretch>
                  <a:fillRect b="-81"/>
                </a:stretch>
              </a:blipFill>
            </p:spPr>
            <p:txBody>
              <a:bodyPr/>
              <a:lstStyle/>
              <a:p>
                <a:r>
                  <a:rPr lang="pt-BR" altLang="en-US">
                    <a:noFill/>
                  </a:rPr>
                  <a:t> </a:t>
                </a:r>
              </a:p>
            </p:txBody>
          </p:sp>
        </mc:Fallback>
      </mc:AlternateContent>
      <p:sp>
        <p:nvSpPr>
          <p:cNvPr id="10" name="Forma livre 9"/>
          <p:cNvSpPr/>
          <p:nvPr/>
        </p:nvSpPr>
        <p:spPr>
          <a:xfrm>
            <a:off x="4429125" y="2423160"/>
            <a:ext cx="949325" cy="940435"/>
          </a:xfrm>
          <a:custGeom>
            <a:avLst/>
            <a:gdLst>
              <a:gd name="connisteX0" fmla="*/ 0 w 949325"/>
              <a:gd name="connsiteY0" fmla="*/ 940435 h 940435"/>
              <a:gd name="connisteX1" fmla="*/ 133985 w 949325"/>
              <a:gd name="connsiteY1" fmla="*/ 508635 h 940435"/>
              <a:gd name="connisteX2" fmla="*/ 671195 w 949325"/>
              <a:gd name="connsiteY2" fmla="*/ 403225 h 940435"/>
              <a:gd name="connisteX3" fmla="*/ 949325 w 949325"/>
              <a:gd name="connsiteY3" fmla="*/ 0 h 940435"/>
            </a:gdLst>
            <a:ahLst/>
            <a:cxnLst>
              <a:cxn ang="0">
                <a:pos x="connisteX0" y="connsiteY0"/>
              </a:cxn>
              <a:cxn ang="0">
                <a:pos x="connisteX1" y="connsiteY1"/>
              </a:cxn>
              <a:cxn ang="0">
                <a:pos x="connisteX2" y="connsiteY2"/>
              </a:cxn>
              <a:cxn ang="0">
                <a:pos x="connisteX3" y="connsiteY3"/>
              </a:cxn>
            </a:cxnLst>
            <a:rect l="l" t="t" r="r" b="b"/>
            <a:pathLst>
              <a:path w="949325" h="940435">
                <a:moveTo>
                  <a:pt x="0" y="940435"/>
                </a:moveTo>
                <a:cubicBezTo>
                  <a:pt x="15875" y="855980"/>
                  <a:pt x="0" y="615950"/>
                  <a:pt x="133985" y="508635"/>
                </a:cubicBezTo>
                <a:cubicBezTo>
                  <a:pt x="267970" y="401320"/>
                  <a:pt x="508000" y="504825"/>
                  <a:pt x="671195" y="403225"/>
                </a:cubicBezTo>
                <a:cubicBezTo>
                  <a:pt x="834390" y="301625"/>
                  <a:pt x="904240" y="78740"/>
                  <a:pt x="949325"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25" name="Conector Reto 24"/>
          <p:cNvCxnSpPr/>
          <p:nvPr/>
        </p:nvCxnSpPr>
        <p:spPr>
          <a:xfrm>
            <a:off x="4012565" y="4626610"/>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3395265" y="5268040"/>
            <a:ext cx="126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3416300" y="3002280"/>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3752215" y="2087880"/>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3810000" y="58750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937510" y="4888230"/>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2601595" y="489204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2698750" y="488759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5133975" y="32505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3209290" y="286258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4019260" y="3399790"/>
            <a:ext cx="1304580" cy="511175"/>
            <a:chOff x="13825" y="4542"/>
            <a:chExt cx="1834" cy="699"/>
          </a:xfrm>
        </p:grpSpPr>
        <p:cxnSp>
          <p:nvCxnSpPr>
            <p:cNvPr id="6"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5197475" y="3648075"/>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5133975" y="54540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2058596" y="4220670"/>
            <a:ext cx="260985" cy="1331944"/>
            <a:chOff x="15542" y="6292"/>
            <a:chExt cx="357" cy="1873"/>
          </a:xfrm>
        </p:grpSpPr>
        <p:cxnSp>
          <p:nvCxnSpPr>
            <p:cNvPr id="19"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1327150" y="567753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1528445" y="56775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1504950" y="487489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955040" y="514096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1280795" y="497078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1590675" y="433641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4530090" y="447611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4424680" y="294322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2529840" y="414845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8" name="Grupo 137"/>
          <p:cNvGrpSpPr/>
          <p:nvPr/>
        </p:nvGrpSpPr>
        <p:grpSpPr>
          <a:xfrm rot="5400000">
            <a:off x="2991373" y="3684563"/>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3759300" y="398220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baixas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4012485" y="57298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3818672" y="5177478"/>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3027045" y="3858260"/>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sp>
        <p:nvSpPr>
          <p:cNvPr id="3" name="CaixaDeTexto 14"/>
          <p:cNvSpPr txBox="1"/>
          <p:nvPr/>
        </p:nvSpPr>
        <p:spPr>
          <a:xfrm>
            <a:off x="5239385" y="1871345"/>
            <a:ext cx="5897245" cy="46037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Os polos de baixa frequencia são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2"/>
              <p:cNvSpPr txBox="1"/>
              <p:nvPr/>
            </p:nvSpPr>
            <p:spPr>
              <a:xfrm>
                <a:off x="7303770" y="2726690"/>
                <a:ext cx="2399030"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 name="Caixa de Texto 22"/>
              <p:cNvSpPr txBox="1">
                <a:spLocks noRot="1" noChangeAspect="1" noMove="1" noResize="1" noEditPoints="1" noAdjustHandles="1" noChangeArrowheads="1" noChangeShapeType="1" noTextEdit="1"/>
              </p:cNvSpPr>
              <p:nvPr/>
            </p:nvSpPr>
            <p:spPr>
              <a:xfrm>
                <a:off x="7303770" y="2726690"/>
                <a:ext cx="2399030" cy="843915"/>
              </a:xfrm>
              <a:prstGeom prst="rect">
                <a:avLst/>
              </a:prstGeom>
              <a:blipFill rotWithShape="1">
                <a:blip r:embed="rId1"/>
                <a:stretch>
                  <a:fillRect b="-97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2"/>
              <p:cNvSpPr txBox="1"/>
              <p:nvPr/>
            </p:nvSpPr>
            <p:spPr>
              <a:xfrm>
                <a:off x="7303770" y="4209415"/>
                <a:ext cx="2399030"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2"/>
              <p:cNvSpPr txBox="1">
                <a:spLocks noRot="1" noChangeAspect="1" noMove="1" noResize="1" noEditPoints="1" noAdjustHandles="1" noChangeArrowheads="1" noChangeShapeType="1" noTextEdit="1"/>
              </p:cNvSpPr>
              <p:nvPr/>
            </p:nvSpPr>
            <p:spPr>
              <a:xfrm>
                <a:off x="7303770" y="4209415"/>
                <a:ext cx="2399030" cy="84391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25" name="Conector Reto 24"/>
          <p:cNvCxnSpPr/>
          <p:nvPr/>
        </p:nvCxnSpPr>
        <p:spPr>
          <a:xfrm>
            <a:off x="3208655" y="4402455"/>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2575480" y="5043885"/>
            <a:ext cx="126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2612390" y="2778125"/>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2948305" y="1863725"/>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3006090" y="56508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133600" y="466407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1797685" y="466788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1894840" y="466344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4250055" y="30727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2405380" y="263842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3210629" y="3175635"/>
            <a:ext cx="1147376" cy="511175"/>
            <a:chOff x="13825" y="4542"/>
            <a:chExt cx="1613" cy="699"/>
          </a:xfrm>
        </p:grpSpPr>
        <p:cxnSp>
          <p:nvCxnSpPr>
            <p:cNvPr id="6" name="Conector Reto 44"/>
            <p:cNvCxnSpPr/>
            <p:nvPr/>
          </p:nvCxnSpPr>
          <p:spPr>
            <a:xfrm>
              <a:off x="14679" y="4881"/>
              <a:ext cx="75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4231347" y="3423920"/>
            <a:ext cx="254000" cy="1824355"/>
            <a:chOff x="15313" y="5658"/>
            <a:chExt cx="357" cy="2494"/>
          </a:xfrm>
        </p:grpSpPr>
        <p:cxnSp>
          <p:nvCxnSpPr>
            <p:cNvPr id="11" name="Conector Reto 79"/>
            <p:cNvCxnSpPr/>
            <p:nvPr/>
          </p:nvCxnSpPr>
          <p:spPr>
            <a:xfrm rot="5400000" flipH="1" flipV="1">
              <a:off x="14237"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194" y="6727"/>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4172585" y="52368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1326346" y="4068974"/>
            <a:ext cx="260985" cy="1188296"/>
            <a:chOff x="15542" y="6300"/>
            <a:chExt cx="357" cy="1671"/>
          </a:xfrm>
        </p:grpSpPr>
        <p:cxnSp>
          <p:nvCxnSpPr>
            <p:cNvPr id="19" name="Conector Reto 79"/>
            <p:cNvCxnSpPr/>
            <p:nvPr/>
          </p:nvCxnSpPr>
          <p:spPr>
            <a:xfrm rot="5400000" flipH="1" flipV="1">
              <a:off x="14878" y="7135"/>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675640" y="54533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876935" y="54533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853440" y="46507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294005" y="491680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629285" y="474662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897890" y="412813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3726180" y="4423410"/>
            <a:ext cx="681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3620770" y="271907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1725930" y="392430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8" name="Grupo 137"/>
          <p:cNvGrpSpPr/>
          <p:nvPr/>
        </p:nvGrpSpPr>
        <p:grpSpPr>
          <a:xfrm rot="5400000">
            <a:off x="2187463" y="3460408"/>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2955390" y="375804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3.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3208575" y="550566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3014762" y="495332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2223135" y="3634105"/>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cxnSp>
        <p:nvCxnSpPr>
          <p:cNvPr id="42" name="Conector Reto 41"/>
          <p:cNvCxnSpPr/>
          <p:nvPr/>
        </p:nvCxnSpPr>
        <p:spPr>
          <a:xfrm flipV="1">
            <a:off x="8803041" y="31626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a:off x="8609112" y="3396938"/>
            <a:ext cx="387626" cy="552342"/>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0" name="Caixa de Texto 23"/>
          <p:cNvSpPr txBox="1"/>
          <p:nvPr/>
        </p:nvSpPr>
        <p:spPr>
          <a:xfrm>
            <a:off x="7954324" y="244297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endParaRPr lang="pt-BR" altLang="en-US" sz="24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8726805" y="3938270"/>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3" name="Caixa de Texto 52"/>
              <p:cNvSpPr txBox="1">
                <a:spLocks noRot="1" noChangeAspect="1" noMove="1" noResize="1" noEditPoints="1" noAdjustHandles="1" noChangeArrowheads="1" noChangeShapeType="1" noTextEdit="1"/>
              </p:cNvSpPr>
              <p:nvPr/>
            </p:nvSpPr>
            <p:spPr>
              <a:xfrm>
                <a:off x="8726805" y="3938270"/>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54" name="Caixa de Texto 23"/>
          <p:cNvSpPr txBox="1"/>
          <p:nvPr/>
        </p:nvSpPr>
        <p:spPr>
          <a:xfrm>
            <a:off x="7499985" y="394906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61" name="Conector Reto 79"/>
          <p:cNvCxnSpPr/>
          <p:nvPr/>
        </p:nvCxnSpPr>
        <p:spPr>
          <a:xfrm rot="5400000" flipH="1" flipV="1">
            <a:off x="6731021" y="336117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7554595" y="4599940"/>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 name="Group 94"/>
          <p:cNvGrpSpPr/>
          <p:nvPr/>
        </p:nvGrpSpPr>
        <p:grpSpPr>
          <a:xfrm rot="16200000">
            <a:off x="6827229" y="3978358"/>
            <a:ext cx="260985" cy="1295677"/>
            <a:chOff x="15542" y="6157"/>
            <a:chExt cx="357" cy="1822"/>
          </a:xfrm>
        </p:grpSpPr>
        <p:cxnSp>
          <p:nvCxnSpPr>
            <p:cNvPr id="67"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6387465" y="486537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0" name="Conector Reto 37"/>
          <p:cNvCxnSpPr/>
          <p:nvPr/>
        </p:nvCxnSpPr>
        <p:spPr>
          <a:xfrm>
            <a:off x="6116320" y="53892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4"/>
          <p:cNvCxnSpPr/>
          <p:nvPr/>
        </p:nvCxnSpPr>
        <p:spPr>
          <a:xfrm>
            <a:off x="6317615" y="5389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9" name="Conector Reto 114"/>
          <p:cNvCxnSpPr/>
          <p:nvPr/>
        </p:nvCxnSpPr>
        <p:spPr>
          <a:xfrm flipH="1" flipV="1">
            <a:off x="6294120" y="45866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1" name="Grupo 12"/>
          <p:cNvGrpSpPr/>
          <p:nvPr/>
        </p:nvGrpSpPr>
        <p:grpSpPr>
          <a:xfrm rot="0">
            <a:off x="6069965" y="4682490"/>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6" name="Caixa de Texto 23"/>
          <p:cNvSpPr txBox="1"/>
          <p:nvPr/>
        </p:nvSpPr>
        <p:spPr>
          <a:xfrm>
            <a:off x="6520180" y="41192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89" name="Conector Reto 78"/>
          <p:cNvCxnSpPr/>
          <p:nvPr/>
        </p:nvCxnSpPr>
        <p:spPr>
          <a:xfrm>
            <a:off x="6929125" y="317001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DeTexto 47"/>
          <p:cNvSpPr txBox="1"/>
          <p:nvPr/>
        </p:nvSpPr>
        <p:spPr>
          <a:xfrm>
            <a:off x="10832465" y="26898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90"/>
          <p:cNvCxnSpPr/>
          <p:nvPr/>
        </p:nvCxnSpPr>
        <p:spPr>
          <a:xfrm>
            <a:off x="11313160" y="46107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6" name="Group 156"/>
          <p:cNvGrpSpPr/>
          <p:nvPr/>
        </p:nvGrpSpPr>
        <p:grpSpPr>
          <a:xfrm rot="0">
            <a:off x="7784091" y="2907933"/>
            <a:ext cx="1287509" cy="523607"/>
            <a:chOff x="13687" y="4525"/>
            <a:chExt cx="1810" cy="716"/>
          </a:xfrm>
        </p:grpSpPr>
        <p:cxnSp>
          <p:nvCxnSpPr>
            <p:cNvPr id="10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 162"/>
          <p:cNvGrpSpPr/>
          <p:nvPr/>
        </p:nvGrpSpPr>
        <p:grpSpPr>
          <a:xfrm rot="0">
            <a:off x="9927031" y="3150774"/>
            <a:ext cx="254000" cy="1440319"/>
            <a:chOff x="15542" y="5657"/>
            <a:chExt cx="357" cy="1969"/>
          </a:xfrm>
        </p:grpSpPr>
        <p:cxnSp>
          <p:nvCxnSpPr>
            <p:cNvPr id="11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6" name="Conector Reto 90"/>
          <p:cNvCxnSpPr/>
          <p:nvPr/>
        </p:nvCxnSpPr>
        <p:spPr>
          <a:xfrm>
            <a:off x="9860280" y="45904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9499600" y="326580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18" name="Conector Reto 117"/>
          <p:cNvCxnSpPr/>
          <p:nvPr/>
        </p:nvCxnSpPr>
        <p:spPr>
          <a:xfrm flipV="1">
            <a:off x="8088031" y="31626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9" name="Retângulo 77"/>
          <p:cNvSpPr/>
          <p:nvPr/>
        </p:nvSpPr>
        <p:spPr>
          <a:xfrm rot="5400000" flipH="1">
            <a:off x="7871796" y="36945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20" name="Group 162"/>
          <p:cNvGrpSpPr/>
          <p:nvPr/>
        </p:nvGrpSpPr>
        <p:grpSpPr>
          <a:xfrm rot="0">
            <a:off x="11387531" y="3161569"/>
            <a:ext cx="254000" cy="1440319"/>
            <a:chOff x="15542" y="5657"/>
            <a:chExt cx="357" cy="1969"/>
          </a:xfrm>
        </p:grpSpPr>
        <p:cxnSp>
          <p:nvCxnSpPr>
            <p:cNvPr id="121"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3" name="Caixa de Texto 23"/>
          <p:cNvSpPr txBox="1"/>
          <p:nvPr/>
        </p:nvSpPr>
        <p:spPr>
          <a:xfrm>
            <a:off x="10942320" y="3271520"/>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24" name="Caixa de Texto 23"/>
          <p:cNvSpPr txBox="1"/>
          <p:nvPr/>
        </p:nvSpPr>
        <p:spPr>
          <a:xfrm>
            <a:off x="6775129" y="378155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sp>
        <p:nvSpPr>
          <p:cNvPr id="125" name="Seta para a direita 55"/>
          <p:cNvSpPr/>
          <p:nvPr/>
        </p:nvSpPr>
        <p:spPr>
          <a:xfrm>
            <a:off x="5317490" y="272669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6" name="Caixa de Texto 38"/>
          <p:cNvSpPr txBox="1"/>
          <p:nvPr/>
        </p:nvSpPr>
        <p:spPr>
          <a:xfrm flipH="1">
            <a:off x="4683125" y="1830705"/>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DeTexto 47"/>
          <p:cNvSpPr txBox="1"/>
          <p:nvPr/>
        </p:nvSpPr>
        <p:spPr>
          <a:xfrm>
            <a:off x="8054340" y="44958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28" name="Conector Reto 127"/>
          <p:cNvCxnSpPr/>
          <p:nvPr/>
        </p:nvCxnSpPr>
        <p:spPr>
          <a:xfrm rot="16200000">
            <a:off x="10170966" y="1801891"/>
            <a:ext cx="0" cy="27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7624581" y="279189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oup 156"/>
          <p:cNvGrpSpPr/>
          <p:nvPr/>
        </p:nvGrpSpPr>
        <p:grpSpPr>
          <a:xfrm rot="16200000">
            <a:off x="6764443" y="3616431"/>
            <a:ext cx="1456094" cy="523607"/>
            <a:chOff x="13450" y="4525"/>
            <a:chExt cx="2047" cy="716"/>
          </a:xfrm>
        </p:grpSpPr>
        <p:cxnSp>
          <p:nvCxnSpPr>
            <p:cNvPr id="132"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6" name="Conector Reto 90"/>
          <p:cNvCxnSpPr/>
          <p:nvPr/>
        </p:nvCxnSpPr>
        <p:spPr>
          <a:xfrm>
            <a:off x="6737985" y="35591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oup 156"/>
          <p:cNvGrpSpPr/>
          <p:nvPr/>
        </p:nvGrpSpPr>
        <p:grpSpPr>
          <a:xfrm rot="16200000">
            <a:off x="10213601" y="3551823"/>
            <a:ext cx="1287509" cy="523607"/>
            <a:chOff x="13687" y="4525"/>
            <a:chExt cx="1810" cy="716"/>
          </a:xfrm>
        </p:grpSpPr>
        <p:cxnSp>
          <p:nvCxnSpPr>
            <p:cNvPr id="13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6"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90"/>
          <p:cNvCxnSpPr/>
          <p:nvPr/>
        </p:nvCxnSpPr>
        <p:spPr>
          <a:xfrm>
            <a:off x="10655300" y="44570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10227945" y="32410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42" name="Conector Reto 41"/>
          <p:cNvCxnSpPr/>
          <p:nvPr/>
        </p:nvCxnSpPr>
        <p:spPr>
          <a:xfrm flipV="1">
            <a:off x="3009301" y="21942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a:off x="2815372" y="2428563"/>
            <a:ext cx="387626" cy="552342"/>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0" name="Caixa de Texto 23"/>
          <p:cNvSpPr txBox="1"/>
          <p:nvPr/>
        </p:nvSpPr>
        <p:spPr>
          <a:xfrm>
            <a:off x="2160584" y="147460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endParaRPr lang="pt-BR" altLang="en-US" sz="24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2933065" y="2969895"/>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3" name="Caixa de Texto 52"/>
              <p:cNvSpPr txBox="1">
                <a:spLocks noRot="1" noChangeAspect="1" noMove="1" noResize="1" noEditPoints="1" noAdjustHandles="1" noChangeArrowheads="1" noChangeShapeType="1" noTextEdit="1"/>
              </p:cNvSpPr>
              <p:nvPr/>
            </p:nvSpPr>
            <p:spPr>
              <a:xfrm>
                <a:off x="2933065" y="2969895"/>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54" name="Caixa de Texto 23"/>
          <p:cNvSpPr txBox="1"/>
          <p:nvPr/>
        </p:nvSpPr>
        <p:spPr>
          <a:xfrm>
            <a:off x="1706245" y="298069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61" name="Conector Reto 79"/>
          <p:cNvCxnSpPr/>
          <p:nvPr/>
        </p:nvCxnSpPr>
        <p:spPr>
          <a:xfrm rot="5400000" flipH="1" flipV="1">
            <a:off x="937281" y="239279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1760855" y="3631565"/>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 name="Group 94"/>
          <p:cNvGrpSpPr/>
          <p:nvPr/>
        </p:nvGrpSpPr>
        <p:grpSpPr>
          <a:xfrm rot="16200000">
            <a:off x="1033489" y="3009983"/>
            <a:ext cx="260985" cy="1295677"/>
            <a:chOff x="15542" y="6157"/>
            <a:chExt cx="357" cy="1822"/>
          </a:xfrm>
        </p:grpSpPr>
        <p:cxnSp>
          <p:nvCxnSpPr>
            <p:cNvPr id="67"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593725" y="389699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0" name="Conector Reto 37"/>
          <p:cNvCxnSpPr/>
          <p:nvPr/>
        </p:nvCxnSpPr>
        <p:spPr>
          <a:xfrm>
            <a:off x="322580" y="44208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4"/>
          <p:cNvCxnSpPr/>
          <p:nvPr/>
        </p:nvCxnSpPr>
        <p:spPr>
          <a:xfrm>
            <a:off x="523875" y="44208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9" name="Conector Reto 114"/>
          <p:cNvCxnSpPr/>
          <p:nvPr/>
        </p:nvCxnSpPr>
        <p:spPr>
          <a:xfrm flipH="1" flipV="1">
            <a:off x="500380" y="36182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1" name="Grupo 12"/>
          <p:cNvGrpSpPr/>
          <p:nvPr/>
        </p:nvGrpSpPr>
        <p:grpSpPr>
          <a:xfrm rot="0">
            <a:off x="276225" y="3714115"/>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6" name="Caixa de Texto 23"/>
          <p:cNvSpPr txBox="1"/>
          <p:nvPr/>
        </p:nvSpPr>
        <p:spPr>
          <a:xfrm>
            <a:off x="726440" y="31508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89" name="Conector Reto 78"/>
          <p:cNvCxnSpPr/>
          <p:nvPr/>
        </p:nvCxnSpPr>
        <p:spPr>
          <a:xfrm>
            <a:off x="1135385" y="220163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DeTexto 47"/>
          <p:cNvSpPr txBox="1"/>
          <p:nvPr/>
        </p:nvSpPr>
        <p:spPr>
          <a:xfrm>
            <a:off x="5038725" y="17214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90"/>
          <p:cNvCxnSpPr/>
          <p:nvPr/>
        </p:nvCxnSpPr>
        <p:spPr>
          <a:xfrm>
            <a:off x="5519420" y="36423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6" name="Group 156"/>
          <p:cNvGrpSpPr/>
          <p:nvPr/>
        </p:nvGrpSpPr>
        <p:grpSpPr>
          <a:xfrm rot="0">
            <a:off x="1990351" y="1939558"/>
            <a:ext cx="1287509" cy="523607"/>
            <a:chOff x="13687" y="4525"/>
            <a:chExt cx="1810" cy="716"/>
          </a:xfrm>
        </p:grpSpPr>
        <p:cxnSp>
          <p:nvCxnSpPr>
            <p:cNvPr id="10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 162"/>
          <p:cNvGrpSpPr/>
          <p:nvPr/>
        </p:nvGrpSpPr>
        <p:grpSpPr>
          <a:xfrm rot="0">
            <a:off x="4133291" y="2182399"/>
            <a:ext cx="254000" cy="1440319"/>
            <a:chOff x="15542" y="5657"/>
            <a:chExt cx="357" cy="1969"/>
          </a:xfrm>
        </p:grpSpPr>
        <p:cxnSp>
          <p:nvCxnSpPr>
            <p:cNvPr id="11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6" name="Conector Reto 90"/>
          <p:cNvCxnSpPr/>
          <p:nvPr/>
        </p:nvCxnSpPr>
        <p:spPr>
          <a:xfrm>
            <a:off x="4066540" y="36220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3705860" y="229743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18" name="Conector Reto 117"/>
          <p:cNvCxnSpPr/>
          <p:nvPr/>
        </p:nvCxnSpPr>
        <p:spPr>
          <a:xfrm flipV="1">
            <a:off x="2294291" y="21942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9" name="Retângulo 77"/>
          <p:cNvSpPr/>
          <p:nvPr/>
        </p:nvSpPr>
        <p:spPr>
          <a:xfrm rot="5400000" flipH="1">
            <a:off x="2078056" y="272618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20" name="Group 162"/>
          <p:cNvGrpSpPr/>
          <p:nvPr/>
        </p:nvGrpSpPr>
        <p:grpSpPr>
          <a:xfrm rot="0">
            <a:off x="5593791" y="2193194"/>
            <a:ext cx="254000" cy="1440319"/>
            <a:chOff x="15542" y="5657"/>
            <a:chExt cx="357" cy="1969"/>
          </a:xfrm>
        </p:grpSpPr>
        <p:cxnSp>
          <p:nvCxnSpPr>
            <p:cNvPr id="121"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3" name="Caixa de Texto 23"/>
          <p:cNvSpPr txBox="1"/>
          <p:nvPr/>
        </p:nvSpPr>
        <p:spPr>
          <a:xfrm>
            <a:off x="5148580" y="2303145"/>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24" name="Caixa de Texto 23"/>
          <p:cNvSpPr txBox="1"/>
          <p:nvPr/>
        </p:nvSpPr>
        <p:spPr>
          <a:xfrm>
            <a:off x="981389" y="281318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sp>
        <p:nvSpPr>
          <p:cNvPr id="127" name="CaixaDeTexto 47"/>
          <p:cNvSpPr txBox="1"/>
          <p:nvPr/>
        </p:nvSpPr>
        <p:spPr>
          <a:xfrm>
            <a:off x="2260600" y="35274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28" name="Conector Reto 127"/>
          <p:cNvCxnSpPr/>
          <p:nvPr/>
        </p:nvCxnSpPr>
        <p:spPr>
          <a:xfrm rot="16200000">
            <a:off x="4377226" y="833516"/>
            <a:ext cx="0" cy="27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1830841" y="1823516"/>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oup 156"/>
          <p:cNvGrpSpPr/>
          <p:nvPr/>
        </p:nvGrpSpPr>
        <p:grpSpPr>
          <a:xfrm rot="16200000">
            <a:off x="970703" y="2648056"/>
            <a:ext cx="1456094" cy="523607"/>
            <a:chOff x="13450" y="4525"/>
            <a:chExt cx="2047" cy="716"/>
          </a:xfrm>
        </p:grpSpPr>
        <p:cxnSp>
          <p:nvCxnSpPr>
            <p:cNvPr id="132"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6" name="Conector Reto 90"/>
          <p:cNvCxnSpPr/>
          <p:nvPr/>
        </p:nvCxnSpPr>
        <p:spPr>
          <a:xfrm>
            <a:off x="944245" y="25908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oup 156"/>
          <p:cNvGrpSpPr/>
          <p:nvPr/>
        </p:nvGrpSpPr>
        <p:grpSpPr>
          <a:xfrm rot="16200000">
            <a:off x="4419861" y="2583448"/>
            <a:ext cx="1287509" cy="523607"/>
            <a:chOff x="13687" y="4525"/>
            <a:chExt cx="1810" cy="716"/>
          </a:xfrm>
        </p:grpSpPr>
        <p:cxnSp>
          <p:nvCxnSpPr>
            <p:cNvPr id="13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6"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90"/>
          <p:cNvCxnSpPr/>
          <p:nvPr/>
        </p:nvCxnSpPr>
        <p:spPr>
          <a:xfrm>
            <a:off x="4861560" y="34886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4434205" y="22726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2"/>
          <p:cNvCxnSpPr/>
          <p:nvPr/>
        </p:nvCxnSpPr>
        <p:spPr>
          <a:xfrm flipV="1">
            <a:off x="9102126" y="38046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1"/>
              <p:cNvSpPr txBox="1"/>
              <p:nvPr/>
            </p:nvSpPr>
            <p:spPr>
              <a:xfrm>
                <a:off x="8514080" y="4652645"/>
                <a:ext cx="659765" cy="39878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8514080" y="4652645"/>
                <a:ext cx="65976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28" name="Caixa de Texto 23"/>
          <p:cNvSpPr txBox="1"/>
          <p:nvPr/>
        </p:nvSpPr>
        <p:spPr>
          <a:xfrm>
            <a:off x="7799070" y="45910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9" name="Conector Reto 79"/>
          <p:cNvCxnSpPr/>
          <p:nvPr/>
        </p:nvCxnSpPr>
        <p:spPr>
          <a:xfrm rot="5400000" flipH="1" flipV="1">
            <a:off x="7030106" y="400315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7853680" y="5241925"/>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7126314" y="4620343"/>
            <a:ext cx="260985" cy="1295677"/>
            <a:chOff x="15542" y="6157"/>
            <a:chExt cx="357" cy="1822"/>
          </a:xfrm>
        </p:grpSpPr>
        <p:cxnSp>
          <p:nvCxnSpPr>
            <p:cNvPr id="34"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CaixaDeTexto 47"/>
          <p:cNvSpPr txBox="1"/>
          <p:nvPr/>
        </p:nvSpPr>
        <p:spPr>
          <a:xfrm>
            <a:off x="6686550" y="55073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37"/>
          <p:cNvCxnSpPr/>
          <p:nvPr/>
        </p:nvCxnSpPr>
        <p:spPr>
          <a:xfrm>
            <a:off x="6415405" y="603123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74"/>
          <p:cNvCxnSpPr/>
          <p:nvPr/>
        </p:nvCxnSpPr>
        <p:spPr>
          <a:xfrm>
            <a:off x="6616700" y="60312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6593205" y="522859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12"/>
          <p:cNvGrpSpPr/>
          <p:nvPr/>
        </p:nvGrpSpPr>
        <p:grpSpPr>
          <a:xfrm rot="0">
            <a:off x="6369050" y="5324475"/>
            <a:ext cx="449580" cy="416560"/>
            <a:chOff x="9221" y="3503"/>
            <a:chExt cx="708" cy="656"/>
          </a:xfrm>
        </p:grpSpPr>
        <p:sp>
          <p:nvSpPr>
            <p:cNvPr id="7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4" name="Caixa de Texto 23"/>
          <p:cNvSpPr txBox="1"/>
          <p:nvPr/>
        </p:nvSpPr>
        <p:spPr>
          <a:xfrm>
            <a:off x="6819265" y="47612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5" name="Conector Reto 78"/>
          <p:cNvCxnSpPr/>
          <p:nvPr/>
        </p:nvCxnSpPr>
        <p:spPr>
          <a:xfrm>
            <a:off x="7228210" y="381199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CaixaDeTexto 47"/>
          <p:cNvSpPr txBox="1"/>
          <p:nvPr/>
        </p:nvSpPr>
        <p:spPr>
          <a:xfrm>
            <a:off x="11088370" y="33686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7" name="Conector Reto 90"/>
          <p:cNvCxnSpPr/>
          <p:nvPr/>
        </p:nvCxnSpPr>
        <p:spPr>
          <a:xfrm>
            <a:off x="11364595" y="52527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oup 162"/>
          <p:cNvGrpSpPr/>
          <p:nvPr/>
        </p:nvGrpSpPr>
        <p:grpSpPr>
          <a:xfrm rot="0">
            <a:off x="9978466" y="3792759"/>
            <a:ext cx="254000" cy="1440319"/>
            <a:chOff x="15542" y="5657"/>
            <a:chExt cx="357" cy="1969"/>
          </a:xfrm>
        </p:grpSpPr>
        <p:cxnSp>
          <p:nvCxnSpPr>
            <p:cNvPr id="95"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7" name="Conector Reto 90"/>
          <p:cNvCxnSpPr/>
          <p:nvPr/>
        </p:nvCxnSpPr>
        <p:spPr>
          <a:xfrm>
            <a:off x="9911715" y="5232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9551035" y="390779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99" name="Conector Reto 98"/>
          <p:cNvCxnSpPr/>
          <p:nvPr/>
        </p:nvCxnSpPr>
        <p:spPr>
          <a:xfrm flipV="1">
            <a:off x="8387116" y="38046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0" name="Retângulo 77"/>
          <p:cNvSpPr/>
          <p:nvPr/>
        </p:nvSpPr>
        <p:spPr>
          <a:xfrm rot="5400000" flipH="1">
            <a:off x="8169611" y="435305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01" name="Group 162"/>
          <p:cNvGrpSpPr/>
          <p:nvPr/>
        </p:nvGrpSpPr>
        <p:grpSpPr>
          <a:xfrm rot="0">
            <a:off x="11438966" y="3803554"/>
            <a:ext cx="254000" cy="1440319"/>
            <a:chOff x="15542" y="5657"/>
            <a:chExt cx="357" cy="1969"/>
          </a:xfrm>
        </p:grpSpPr>
        <p:cxnSp>
          <p:nvCxnSpPr>
            <p:cNvPr id="10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4" name="Caixa de Texto 23"/>
          <p:cNvSpPr txBox="1"/>
          <p:nvPr/>
        </p:nvSpPr>
        <p:spPr>
          <a:xfrm>
            <a:off x="10993755" y="3913505"/>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05" name="Caixa de Texto 23"/>
          <p:cNvSpPr txBox="1"/>
          <p:nvPr/>
        </p:nvSpPr>
        <p:spPr>
          <a:xfrm>
            <a:off x="7074214" y="442354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sp>
        <p:nvSpPr>
          <p:cNvPr id="107" name="CaixaDeTexto 47"/>
          <p:cNvSpPr txBox="1"/>
          <p:nvPr/>
        </p:nvSpPr>
        <p:spPr>
          <a:xfrm>
            <a:off x="8353425" y="51377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rot="16200000">
            <a:off x="10833191" y="307387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rot="16200000">
            <a:off x="8319666" y="3037876"/>
            <a:ext cx="0" cy="154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2" name="Group 156"/>
          <p:cNvGrpSpPr/>
          <p:nvPr/>
        </p:nvGrpSpPr>
        <p:grpSpPr>
          <a:xfrm rot="16200000">
            <a:off x="7063528" y="4258416"/>
            <a:ext cx="1456094" cy="523607"/>
            <a:chOff x="13450" y="4525"/>
            <a:chExt cx="2047" cy="716"/>
          </a:xfrm>
        </p:grpSpPr>
        <p:cxnSp>
          <p:nvCxnSpPr>
            <p:cNvPr id="153"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6"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Conector Reto 90"/>
          <p:cNvCxnSpPr/>
          <p:nvPr/>
        </p:nvCxnSpPr>
        <p:spPr>
          <a:xfrm>
            <a:off x="7037070" y="42011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6"/>
          <p:cNvGrpSpPr/>
          <p:nvPr/>
        </p:nvGrpSpPr>
        <p:grpSpPr>
          <a:xfrm rot="16200000">
            <a:off x="10265036" y="4193808"/>
            <a:ext cx="1287509" cy="523607"/>
            <a:chOff x="13687" y="4525"/>
            <a:chExt cx="1810" cy="716"/>
          </a:xfrm>
        </p:grpSpPr>
        <p:cxnSp>
          <p:nvCxnSpPr>
            <p:cNvPr id="15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3" name="Conector Reto 90"/>
          <p:cNvCxnSpPr/>
          <p:nvPr/>
        </p:nvCxnSpPr>
        <p:spPr>
          <a:xfrm>
            <a:off x="10706735" y="50990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4" name="CaixaDeTexto 47"/>
          <p:cNvSpPr txBox="1"/>
          <p:nvPr/>
        </p:nvSpPr>
        <p:spPr>
          <a:xfrm>
            <a:off x="10293350" y="5324475"/>
            <a:ext cx="1278255" cy="460375"/>
          </a:xfrm>
          <a:prstGeom prst="rect">
            <a:avLst/>
          </a:prstGeom>
          <a:noFill/>
        </p:spPr>
        <p:txBody>
          <a:bodyPr wrap="square" rtlCol="0">
            <a:spAutoFit/>
          </a:bodyPr>
          <a:p>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Symbol" panose="05050102010706020507" charset="0"/>
                <a:cs typeface="Symbol" panose="05050102010706020507" charset="0"/>
                <a:sym typeface="+mn-ea"/>
              </a:rPr>
              <a:t>m</a:t>
            </a:r>
            <a:r>
              <a:rPr lang="pt-BR" altLang="en-US" sz="2400" dirty="0">
                <a:latin typeface="Symbol" panose="05050102010706020507" charset="0"/>
                <a:cs typeface="Symbol" panose="05050102010706020507" charset="0"/>
                <a:sym typeface="+mn-ea"/>
              </a:rPr>
              <a:t>+</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CS</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5" name="Retângulo 77"/>
          <p:cNvSpPr/>
          <p:nvPr/>
        </p:nvSpPr>
        <p:spPr>
          <a:xfrm rot="5400000" flipH="1">
            <a:off x="8884621" y="439623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66" name="Conector Reto 165"/>
          <p:cNvCxnSpPr/>
          <p:nvPr/>
        </p:nvCxnSpPr>
        <p:spPr>
          <a:xfrm flipV="1">
            <a:off x="10095266" y="27587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9891812" y="3060388"/>
            <a:ext cx="387626" cy="552342"/>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7" name="Caixa de Texto 166"/>
              <p:cNvSpPr txBox="1"/>
              <p:nvPr/>
            </p:nvSpPr>
            <p:spPr>
              <a:xfrm>
                <a:off x="8745855" y="3117850"/>
                <a:ext cx="11658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7" name="Caixa de Texto 166"/>
              <p:cNvSpPr txBox="1">
                <a:spLocks noRot="1" noChangeAspect="1" noMove="1" noResize="1" noEditPoints="1" noAdjustHandles="1" noChangeArrowheads="1" noChangeShapeType="1" noTextEdit="1"/>
              </p:cNvSpPr>
              <p:nvPr/>
            </p:nvSpPr>
            <p:spPr>
              <a:xfrm>
                <a:off x="8745855" y="3117850"/>
                <a:ext cx="1165860" cy="398780"/>
              </a:xfrm>
              <a:prstGeom prst="rect">
                <a:avLst/>
              </a:prstGeom>
              <a:blipFill rotWithShape="1">
                <a:blip r:embed="rId3"/>
                <a:stretch>
                  <a:fillRect/>
                </a:stretch>
              </a:blipFill>
            </p:spPr>
            <p:txBody>
              <a:bodyPr/>
              <a:lstStyle/>
              <a:p>
                <a:r>
                  <a:rPr lang="pt-BR" altLang="en-US">
                    <a:noFill/>
                  </a:rPr>
                  <a:t> </a:t>
                </a:r>
              </a:p>
            </p:txBody>
          </p:sp>
        </mc:Fallback>
      </mc:AlternateContent>
      <p:sp>
        <p:nvSpPr>
          <p:cNvPr id="168" name="Seta para a direita 55"/>
          <p:cNvSpPr/>
          <p:nvPr/>
        </p:nvSpPr>
        <p:spPr>
          <a:xfrm>
            <a:off x="5307965" y="406463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8" name="Caixa de Texto 23"/>
          <p:cNvSpPr txBox="1"/>
          <p:nvPr/>
        </p:nvSpPr>
        <p:spPr>
          <a:xfrm>
            <a:off x="2259965" y="366966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9" name="Conector Reto 79"/>
          <p:cNvCxnSpPr/>
          <p:nvPr/>
        </p:nvCxnSpPr>
        <p:spPr>
          <a:xfrm rot="5400000" flipH="1" flipV="1">
            <a:off x="1006496" y="303732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830070" y="427609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1102704" y="3654508"/>
            <a:ext cx="260985" cy="1295677"/>
            <a:chOff x="15542" y="6157"/>
            <a:chExt cx="357" cy="1822"/>
          </a:xfrm>
        </p:grpSpPr>
        <p:cxnSp>
          <p:nvCxnSpPr>
            <p:cNvPr id="34"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CaixaDeTexto 47"/>
          <p:cNvSpPr txBox="1"/>
          <p:nvPr/>
        </p:nvSpPr>
        <p:spPr>
          <a:xfrm>
            <a:off x="662940" y="45415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37"/>
          <p:cNvCxnSpPr/>
          <p:nvPr/>
        </p:nvCxnSpPr>
        <p:spPr>
          <a:xfrm>
            <a:off x="391795" y="506539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74"/>
          <p:cNvCxnSpPr/>
          <p:nvPr/>
        </p:nvCxnSpPr>
        <p:spPr>
          <a:xfrm>
            <a:off x="593090" y="50653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569595" y="426275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12"/>
          <p:cNvGrpSpPr/>
          <p:nvPr/>
        </p:nvGrpSpPr>
        <p:grpSpPr>
          <a:xfrm rot="0">
            <a:off x="345440" y="4358640"/>
            <a:ext cx="449580" cy="416560"/>
            <a:chOff x="9221" y="3503"/>
            <a:chExt cx="708" cy="656"/>
          </a:xfrm>
        </p:grpSpPr>
        <p:sp>
          <p:nvSpPr>
            <p:cNvPr id="7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4" name="Caixa de Texto 23"/>
          <p:cNvSpPr txBox="1"/>
          <p:nvPr/>
        </p:nvSpPr>
        <p:spPr>
          <a:xfrm>
            <a:off x="795655" y="379539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5" name="Conector Reto 78"/>
          <p:cNvCxnSpPr/>
          <p:nvPr/>
        </p:nvCxnSpPr>
        <p:spPr>
          <a:xfrm>
            <a:off x="1204600" y="284616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CaixaDeTexto 47"/>
          <p:cNvSpPr txBox="1"/>
          <p:nvPr/>
        </p:nvSpPr>
        <p:spPr>
          <a:xfrm>
            <a:off x="4431665" y="23412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7" name="Conector Reto 90"/>
          <p:cNvCxnSpPr/>
          <p:nvPr/>
        </p:nvCxnSpPr>
        <p:spPr>
          <a:xfrm>
            <a:off x="4707890" y="42252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oup 162"/>
          <p:cNvGrpSpPr/>
          <p:nvPr/>
        </p:nvGrpSpPr>
        <p:grpSpPr>
          <a:xfrm rot="0">
            <a:off x="3321761" y="2765329"/>
            <a:ext cx="254000" cy="1440319"/>
            <a:chOff x="15542" y="5657"/>
            <a:chExt cx="357" cy="1969"/>
          </a:xfrm>
        </p:grpSpPr>
        <p:cxnSp>
          <p:nvCxnSpPr>
            <p:cNvPr id="95"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7" name="Conector Reto 90"/>
          <p:cNvCxnSpPr/>
          <p:nvPr/>
        </p:nvCxnSpPr>
        <p:spPr>
          <a:xfrm>
            <a:off x="3255010" y="42049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2894330" y="288036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99" name="Conector Reto 98"/>
          <p:cNvCxnSpPr/>
          <p:nvPr/>
        </p:nvCxnSpPr>
        <p:spPr>
          <a:xfrm flipV="1">
            <a:off x="2363506" y="28388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0" name="Retângulo 77"/>
          <p:cNvSpPr/>
          <p:nvPr/>
        </p:nvSpPr>
        <p:spPr>
          <a:xfrm rot="5400000" flipH="1">
            <a:off x="2146001" y="338721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01" name="Group 162"/>
          <p:cNvGrpSpPr/>
          <p:nvPr/>
        </p:nvGrpSpPr>
        <p:grpSpPr>
          <a:xfrm rot="0">
            <a:off x="4782261" y="2776124"/>
            <a:ext cx="254000" cy="1440319"/>
            <a:chOff x="15542" y="5657"/>
            <a:chExt cx="357" cy="1969"/>
          </a:xfrm>
        </p:grpSpPr>
        <p:cxnSp>
          <p:nvCxnSpPr>
            <p:cNvPr id="10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4" name="Caixa de Texto 23"/>
          <p:cNvSpPr txBox="1"/>
          <p:nvPr/>
        </p:nvSpPr>
        <p:spPr>
          <a:xfrm>
            <a:off x="4337050" y="2886075"/>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05" name="Caixa de Texto 23"/>
          <p:cNvSpPr txBox="1"/>
          <p:nvPr/>
        </p:nvSpPr>
        <p:spPr>
          <a:xfrm>
            <a:off x="1050604" y="345770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sp>
        <p:nvSpPr>
          <p:cNvPr id="107" name="CaixaDeTexto 47"/>
          <p:cNvSpPr txBox="1"/>
          <p:nvPr/>
        </p:nvSpPr>
        <p:spPr>
          <a:xfrm>
            <a:off x="2329815" y="417195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rot="16200000">
            <a:off x="4176486" y="204644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rot="16200000">
            <a:off x="1955106" y="243204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2" name="Group 156"/>
          <p:cNvGrpSpPr/>
          <p:nvPr/>
        </p:nvGrpSpPr>
        <p:grpSpPr>
          <a:xfrm rot="16200000">
            <a:off x="1039918" y="3292581"/>
            <a:ext cx="1456094" cy="523607"/>
            <a:chOff x="13450" y="4525"/>
            <a:chExt cx="2047" cy="716"/>
          </a:xfrm>
        </p:grpSpPr>
        <p:cxnSp>
          <p:nvCxnSpPr>
            <p:cNvPr id="153"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6"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Conector Reto 90"/>
          <p:cNvCxnSpPr/>
          <p:nvPr/>
        </p:nvCxnSpPr>
        <p:spPr>
          <a:xfrm>
            <a:off x="1013460" y="32353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6"/>
          <p:cNvGrpSpPr/>
          <p:nvPr/>
        </p:nvGrpSpPr>
        <p:grpSpPr>
          <a:xfrm rot="16200000">
            <a:off x="3608331" y="3166378"/>
            <a:ext cx="1287509" cy="523607"/>
            <a:chOff x="13687" y="4525"/>
            <a:chExt cx="1810" cy="716"/>
          </a:xfrm>
        </p:grpSpPr>
        <p:cxnSp>
          <p:nvCxnSpPr>
            <p:cNvPr id="15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3" name="Conector Reto 90"/>
          <p:cNvCxnSpPr/>
          <p:nvPr/>
        </p:nvCxnSpPr>
        <p:spPr>
          <a:xfrm>
            <a:off x="4050030" y="40716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4" name="CaixaDeTexto 47"/>
          <p:cNvSpPr txBox="1"/>
          <p:nvPr/>
        </p:nvSpPr>
        <p:spPr>
          <a:xfrm>
            <a:off x="3636645" y="4297045"/>
            <a:ext cx="1278255" cy="460375"/>
          </a:xfrm>
          <a:prstGeom prst="rect">
            <a:avLst/>
          </a:prstGeom>
          <a:noFill/>
        </p:spPr>
        <p:txBody>
          <a:bodyPr wrap="square" rtlCol="0">
            <a:spAutoFit/>
          </a:bodyPr>
          <a:p>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Symbol" panose="05050102010706020507" charset="0"/>
                <a:cs typeface="Symbol" panose="05050102010706020507" charset="0"/>
                <a:sym typeface="+mn-ea"/>
              </a:rPr>
              <a:t>m</a:t>
            </a:r>
            <a:r>
              <a:rPr lang="pt-BR" altLang="en-US" sz="2400" dirty="0">
                <a:latin typeface="Symbol" panose="05050102010706020507" charset="0"/>
                <a:cs typeface="Symbol" panose="05050102010706020507" charset="0"/>
                <a:sym typeface="+mn-ea"/>
              </a:rPr>
              <a:t>+</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CS</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6" name="Conector Reto 165"/>
          <p:cNvCxnSpPr/>
          <p:nvPr/>
        </p:nvCxnSpPr>
        <p:spPr>
          <a:xfrm flipV="1">
            <a:off x="3438561" y="17313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235107" y="2032958"/>
            <a:ext cx="387626" cy="552342"/>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7" name="Caixa de Texto 166"/>
              <p:cNvSpPr txBox="1"/>
              <p:nvPr/>
            </p:nvSpPr>
            <p:spPr>
              <a:xfrm>
                <a:off x="2155825" y="2090420"/>
                <a:ext cx="11658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7" name="Caixa de Texto 166"/>
              <p:cNvSpPr txBox="1">
                <a:spLocks noRot="1" noChangeAspect="1" noMove="1" noResize="1" noEditPoints="1" noAdjustHandles="1" noChangeArrowheads="1" noChangeShapeType="1" noTextEdit="1"/>
              </p:cNvSpPr>
              <p:nvPr/>
            </p:nvSpPr>
            <p:spPr>
              <a:xfrm>
                <a:off x="2155825" y="2090420"/>
                <a:ext cx="1165860" cy="3987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2"/>
              <p:cNvSpPr txBox="1"/>
              <p:nvPr/>
            </p:nvSpPr>
            <p:spPr>
              <a:xfrm>
                <a:off x="5332730" y="1271270"/>
                <a:ext cx="4424680" cy="8540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5332730" y="1271270"/>
                <a:ext cx="4424680" cy="854075"/>
              </a:xfrm>
              <a:prstGeom prst="rect">
                <a:avLst/>
              </a:prstGeom>
              <a:blipFill rotWithShape="1">
                <a:blip r:embed="rId2"/>
                <a:stretch>
                  <a:fillRect b="-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22"/>
              <p:cNvSpPr txBox="1"/>
              <p:nvPr/>
            </p:nvSpPr>
            <p:spPr>
              <a:xfrm>
                <a:off x="5408930" y="2442845"/>
                <a:ext cx="6499860" cy="8540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5408930" y="2442845"/>
                <a:ext cx="6499860" cy="854075"/>
              </a:xfrm>
              <a:prstGeom prst="rect">
                <a:avLst/>
              </a:prstGeom>
              <a:blipFill rotWithShape="1">
                <a:blip r:embed="rId3"/>
                <a:stretch>
                  <a:fillRect b="-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22"/>
              <p:cNvSpPr txBox="1"/>
              <p:nvPr/>
            </p:nvSpPr>
            <p:spPr>
              <a:xfrm>
                <a:off x="1472565" y="5512435"/>
                <a:ext cx="9358630"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 </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8" name="Caixa de Texto 22"/>
              <p:cNvSpPr txBox="1">
                <a:spLocks noRot="1" noChangeAspect="1" noMove="1" noResize="1" noEditPoints="1" noAdjustHandles="1" noChangeArrowheads="1" noChangeShapeType="1" noTextEdit="1"/>
              </p:cNvSpPr>
              <p:nvPr/>
            </p:nvSpPr>
            <p:spPr>
              <a:xfrm>
                <a:off x="1472565" y="5512435"/>
                <a:ext cx="9358630" cy="843915"/>
              </a:xfrm>
              <a:prstGeom prst="rect">
                <a:avLst/>
              </a:prstGeom>
              <a:blipFill rotWithShape="1">
                <a:blip r:embed="rId4"/>
                <a:stretch>
                  <a:fillRect b="-97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22"/>
              <p:cNvSpPr txBox="1"/>
              <p:nvPr/>
            </p:nvSpPr>
            <p:spPr>
              <a:xfrm>
                <a:off x="5284470" y="3535045"/>
                <a:ext cx="4796790" cy="134048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 </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9" name="Caixa de Texto 22"/>
              <p:cNvSpPr txBox="1">
                <a:spLocks noRot="1" noChangeAspect="1" noMove="1" noResize="1" noEditPoints="1" noAdjustHandles="1" noChangeArrowheads="1" noChangeShapeType="1" noTextEdit="1"/>
              </p:cNvSpPr>
              <p:nvPr/>
            </p:nvSpPr>
            <p:spPr>
              <a:xfrm>
                <a:off x="5284470" y="3535045"/>
                <a:ext cx="4796790" cy="1340485"/>
              </a:xfrm>
              <a:prstGeom prst="rect">
                <a:avLst/>
              </a:prstGeom>
              <a:blipFill rotWithShape="1">
                <a:blip r:embed="rId5"/>
                <a:stretch>
                  <a:fillRect b="-237"/>
                </a:stretch>
              </a:blipFill>
            </p:spPr>
            <p:txBody>
              <a:bodyPr/>
              <a:lstStyle/>
              <a:p>
                <a:r>
                  <a:rPr lang="pt-BR" altLang="en-US">
                    <a:noFill/>
                  </a:rPr>
                  <a:t> </a:t>
                </a:r>
              </a:p>
            </p:txBody>
          </p:sp>
        </mc:Fallback>
      </mc:AlternateContent>
      <p:sp>
        <p:nvSpPr>
          <p:cNvPr id="6" name="Forma livre 5"/>
          <p:cNvSpPr/>
          <p:nvPr/>
        </p:nvSpPr>
        <p:spPr>
          <a:xfrm>
            <a:off x="2363470" y="1588770"/>
            <a:ext cx="3289300" cy="2561590"/>
          </a:xfrm>
          <a:custGeom>
            <a:avLst/>
            <a:gdLst>
              <a:gd name="connisteX0" fmla="*/ 0 w 4210685"/>
              <a:gd name="connsiteY0" fmla="*/ 2428576 h 2428576"/>
              <a:gd name="connisteX1" fmla="*/ 565785 w 4210685"/>
              <a:gd name="connsiteY1" fmla="*/ 1843741 h 2428576"/>
              <a:gd name="connisteX2" fmla="*/ 1467485 w 4210685"/>
              <a:gd name="connsiteY2" fmla="*/ 1440516 h 2428576"/>
              <a:gd name="connisteX3" fmla="*/ 2263775 w 4210685"/>
              <a:gd name="connsiteY3" fmla="*/ 98126 h 2428576"/>
              <a:gd name="connisteX4" fmla="*/ 4210685 w 4210685"/>
              <a:gd name="connsiteY4" fmla="*/ 194011 h 2428576"/>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210685" h="2428577">
                <a:moveTo>
                  <a:pt x="0" y="2428577"/>
                </a:moveTo>
                <a:cubicBezTo>
                  <a:pt x="95250" y="2319357"/>
                  <a:pt x="272415" y="2041227"/>
                  <a:pt x="565785" y="1843742"/>
                </a:cubicBezTo>
                <a:cubicBezTo>
                  <a:pt x="859155" y="1646257"/>
                  <a:pt x="1127760" y="1789767"/>
                  <a:pt x="1467485" y="1440517"/>
                </a:cubicBezTo>
                <a:cubicBezTo>
                  <a:pt x="1807210" y="1091267"/>
                  <a:pt x="1715135" y="347682"/>
                  <a:pt x="2263775" y="98127"/>
                </a:cubicBezTo>
                <a:cubicBezTo>
                  <a:pt x="2812415" y="-151428"/>
                  <a:pt x="3837305" y="148292"/>
                  <a:pt x="4210685" y="194012"/>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8" name="Caixa de Texto 23"/>
          <p:cNvSpPr txBox="1"/>
          <p:nvPr/>
        </p:nvSpPr>
        <p:spPr>
          <a:xfrm>
            <a:off x="2435225" y="351726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9" name="Conector Reto 79"/>
          <p:cNvCxnSpPr/>
          <p:nvPr/>
        </p:nvCxnSpPr>
        <p:spPr>
          <a:xfrm rot="5400000" flipH="1" flipV="1">
            <a:off x="1111906" y="319416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935480" y="443293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1208114" y="3811353"/>
            <a:ext cx="260985" cy="1295677"/>
            <a:chOff x="15542" y="6157"/>
            <a:chExt cx="357" cy="1822"/>
          </a:xfrm>
        </p:grpSpPr>
        <p:cxnSp>
          <p:nvCxnSpPr>
            <p:cNvPr id="34"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CaixaDeTexto 47"/>
          <p:cNvSpPr txBox="1"/>
          <p:nvPr/>
        </p:nvSpPr>
        <p:spPr>
          <a:xfrm>
            <a:off x="768350" y="46983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37"/>
          <p:cNvCxnSpPr/>
          <p:nvPr/>
        </p:nvCxnSpPr>
        <p:spPr>
          <a:xfrm>
            <a:off x="497205" y="52222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74"/>
          <p:cNvCxnSpPr/>
          <p:nvPr/>
        </p:nvCxnSpPr>
        <p:spPr>
          <a:xfrm>
            <a:off x="698500" y="52222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675005" y="4419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12"/>
          <p:cNvGrpSpPr/>
          <p:nvPr/>
        </p:nvGrpSpPr>
        <p:grpSpPr>
          <a:xfrm rot="0">
            <a:off x="450850" y="4515485"/>
            <a:ext cx="449580" cy="416560"/>
            <a:chOff x="9221" y="3503"/>
            <a:chExt cx="708" cy="656"/>
          </a:xfrm>
        </p:grpSpPr>
        <p:sp>
          <p:nvSpPr>
            <p:cNvPr id="7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4" name="Caixa de Texto 23"/>
          <p:cNvSpPr txBox="1"/>
          <p:nvPr/>
        </p:nvSpPr>
        <p:spPr>
          <a:xfrm>
            <a:off x="901065" y="3952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5" name="Conector Reto 78"/>
          <p:cNvCxnSpPr/>
          <p:nvPr/>
        </p:nvCxnSpPr>
        <p:spPr>
          <a:xfrm>
            <a:off x="1310010" y="300300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CaixaDeTexto 47"/>
          <p:cNvSpPr txBox="1"/>
          <p:nvPr/>
        </p:nvSpPr>
        <p:spPr>
          <a:xfrm>
            <a:off x="4708525" y="24980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7" name="Conector Reto 90"/>
          <p:cNvCxnSpPr/>
          <p:nvPr/>
        </p:nvCxnSpPr>
        <p:spPr>
          <a:xfrm>
            <a:off x="4984750" y="43821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oup 162"/>
          <p:cNvGrpSpPr/>
          <p:nvPr/>
        </p:nvGrpSpPr>
        <p:grpSpPr>
          <a:xfrm rot="0">
            <a:off x="3598621" y="2922174"/>
            <a:ext cx="254000" cy="1440319"/>
            <a:chOff x="15542" y="5657"/>
            <a:chExt cx="357" cy="1969"/>
          </a:xfrm>
        </p:grpSpPr>
        <p:cxnSp>
          <p:nvCxnSpPr>
            <p:cNvPr id="95"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7" name="Conector Reto 90"/>
          <p:cNvCxnSpPr/>
          <p:nvPr/>
        </p:nvCxnSpPr>
        <p:spPr>
          <a:xfrm>
            <a:off x="3531870" y="43618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3218180" y="300672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99" name="Conector Reto 98"/>
          <p:cNvCxnSpPr/>
          <p:nvPr/>
        </p:nvCxnSpPr>
        <p:spPr>
          <a:xfrm flipV="1">
            <a:off x="2468916" y="29956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0" name="Retângulo 77"/>
          <p:cNvSpPr/>
          <p:nvPr/>
        </p:nvSpPr>
        <p:spPr>
          <a:xfrm rot="5400000" flipH="1">
            <a:off x="2251411" y="354406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01" name="Group 162"/>
          <p:cNvGrpSpPr/>
          <p:nvPr/>
        </p:nvGrpSpPr>
        <p:grpSpPr>
          <a:xfrm rot="0">
            <a:off x="5059121" y="2932969"/>
            <a:ext cx="254000" cy="1440319"/>
            <a:chOff x="15542" y="5657"/>
            <a:chExt cx="357" cy="1969"/>
          </a:xfrm>
        </p:grpSpPr>
        <p:cxnSp>
          <p:nvCxnSpPr>
            <p:cNvPr id="10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4" name="Caixa de Texto 23"/>
          <p:cNvSpPr txBox="1"/>
          <p:nvPr/>
        </p:nvSpPr>
        <p:spPr>
          <a:xfrm>
            <a:off x="5175885" y="3054985"/>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05" name="Caixa de Texto 23"/>
          <p:cNvSpPr txBox="1"/>
          <p:nvPr/>
        </p:nvSpPr>
        <p:spPr>
          <a:xfrm>
            <a:off x="1156014" y="361455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sp>
        <p:nvSpPr>
          <p:cNvPr id="107" name="CaixaDeTexto 47"/>
          <p:cNvSpPr txBox="1"/>
          <p:nvPr/>
        </p:nvSpPr>
        <p:spPr>
          <a:xfrm>
            <a:off x="2435225" y="43287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rot="16200000">
            <a:off x="4453346" y="220329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rot="16200000">
            <a:off x="2060516" y="258888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2" name="Group 156"/>
          <p:cNvGrpSpPr/>
          <p:nvPr/>
        </p:nvGrpSpPr>
        <p:grpSpPr>
          <a:xfrm rot="16200000">
            <a:off x="1145328" y="3449426"/>
            <a:ext cx="1456094" cy="523607"/>
            <a:chOff x="13450" y="4525"/>
            <a:chExt cx="2047" cy="716"/>
          </a:xfrm>
        </p:grpSpPr>
        <p:cxnSp>
          <p:nvCxnSpPr>
            <p:cNvPr id="153"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6"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Conector Reto 90"/>
          <p:cNvCxnSpPr/>
          <p:nvPr/>
        </p:nvCxnSpPr>
        <p:spPr>
          <a:xfrm>
            <a:off x="1118870" y="33921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6"/>
          <p:cNvGrpSpPr/>
          <p:nvPr/>
        </p:nvGrpSpPr>
        <p:grpSpPr>
          <a:xfrm rot="16200000">
            <a:off x="3812635" y="3395779"/>
            <a:ext cx="1432621" cy="523607"/>
            <a:chOff x="13483" y="4525"/>
            <a:chExt cx="2014" cy="716"/>
          </a:xfrm>
        </p:grpSpPr>
        <p:cxnSp>
          <p:nvCxnSpPr>
            <p:cNvPr id="15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2" name="Conector Reto 92"/>
            <p:cNvCxnSpPr/>
            <p:nvPr/>
          </p:nvCxnSpPr>
          <p:spPr>
            <a:xfrm>
              <a:off x="13483" y="4893"/>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3" name="Conector Reto 90"/>
          <p:cNvCxnSpPr/>
          <p:nvPr/>
        </p:nvCxnSpPr>
        <p:spPr>
          <a:xfrm>
            <a:off x="4337685" y="43726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4" name="CaixaDeTexto 47"/>
          <p:cNvSpPr txBox="1"/>
          <p:nvPr/>
        </p:nvSpPr>
        <p:spPr>
          <a:xfrm>
            <a:off x="3913505" y="4453890"/>
            <a:ext cx="1882775" cy="460375"/>
          </a:xfrm>
          <a:prstGeom prst="rect">
            <a:avLst/>
          </a:prstGeom>
          <a:noFill/>
        </p:spPr>
        <p:txBody>
          <a:bodyPr wrap="square" rtlCol="0">
            <a:spAutoFit/>
          </a:bodyPr>
          <a:p>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Symbol" panose="05050102010706020507" charset="0"/>
                <a:cs typeface="Symbol" panose="05050102010706020507" charset="0"/>
                <a:sym typeface="+mn-ea"/>
              </a:rPr>
              <a:t>m</a:t>
            </a:r>
            <a:r>
              <a:rPr lang="pt-BR" altLang="en-US" sz="2400" dirty="0">
                <a:latin typeface="Symbol" panose="05050102010706020507" charset="0"/>
                <a:cs typeface="Symbol" panose="05050102010706020507" charset="0"/>
                <a:sym typeface="+mn-ea"/>
              </a:rPr>
              <a:t>’</a:t>
            </a:r>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Symbol" panose="05050102010706020507" charset="0"/>
                <a:cs typeface="Symbol" panose="05050102010706020507" charset="0"/>
                <a:sym typeface="+mn-ea"/>
              </a:rPr>
              <a:t>m</a:t>
            </a:r>
            <a:r>
              <a:rPr lang="pt-BR" altLang="en-US" sz="2400" dirty="0">
                <a:latin typeface="Symbol" panose="05050102010706020507" charset="0"/>
                <a:cs typeface="Symbol" panose="05050102010706020507" charset="0"/>
                <a:sym typeface="+mn-ea"/>
              </a:rPr>
              <a:t>+</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CS</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6" name="Conector Reto 165"/>
          <p:cNvCxnSpPr/>
          <p:nvPr/>
        </p:nvCxnSpPr>
        <p:spPr>
          <a:xfrm flipV="1">
            <a:off x="3715421" y="18882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511967" y="2189803"/>
            <a:ext cx="387626" cy="552342"/>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7" name="Caixa de Texto 166"/>
              <p:cNvSpPr txBox="1"/>
              <p:nvPr/>
            </p:nvSpPr>
            <p:spPr>
              <a:xfrm>
                <a:off x="2435225" y="2247265"/>
                <a:ext cx="11658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7" name="Caixa de Texto 166"/>
              <p:cNvSpPr txBox="1">
                <a:spLocks noRot="1" noChangeAspect="1" noMove="1" noResize="1" noEditPoints="1" noAdjustHandles="1" noChangeArrowheads="1" noChangeShapeType="1" noTextEdit="1"/>
              </p:cNvSpPr>
              <p:nvPr/>
            </p:nvSpPr>
            <p:spPr>
              <a:xfrm>
                <a:off x="2435225" y="2247265"/>
                <a:ext cx="1165860" cy="3987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2"/>
              <p:cNvSpPr txBox="1"/>
              <p:nvPr/>
            </p:nvSpPr>
            <p:spPr>
              <a:xfrm>
                <a:off x="6075045" y="2277110"/>
                <a:ext cx="5597525" cy="90233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6075045" y="2277110"/>
                <a:ext cx="5597525" cy="902335"/>
              </a:xfrm>
              <a:prstGeom prst="rect">
                <a:avLst/>
              </a:prstGeom>
              <a:blipFill rotWithShape="1">
                <a:blip r:embed="rId2"/>
                <a:stretch>
                  <a:fillRect/>
                </a:stretch>
              </a:blipFill>
            </p:spPr>
            <p:txBody>
              <a:bodyPr/>
              <a:lstStyle/>
              <a:p>
                <a:r>
                  <a:rPr lang="pt-BR" altLang="en-US">
                    <a:noFill/>
                  </a:rPr>
                  <a:t> </a:t>
                </a:r>
              </a:p>
            </p:txBody>
          </p:sp>
        </mc:Fallback>
      </mc:AlternateContent>
      <p:sp>
        <p:nvSpPr>
          <p:cNvPr id="10" name="Forma livre 9"/>
          <p:cNvSpPr/>
          <p:nvPr/>
        </p:nvSpPr>
        <p:spPr>
          <a:xfrm>
            <a:off x="4057015" y="2151380"/>
            <a:ext cx="3021330" cy="763905"/>
          </a:xfrm>
          <a:custGeom>
            <a:avLst/>
            <a:gdLst>
              <a:gd name="connisteX0" fmla="*/ 0 w 3021330"/>
              <a:gd name="connsiteY0" fmla="*/ 763621 h 763621"/>
              <a:gd name="connisteX1" fmla="*/ 325755 w 3021330"/>
              <a:gd name="connsiteY1" fmla="*/ 5431 h 763621"/>
              <a:gd name="connisteX2" fmla="*/ 1208405 w 3021330"/>
              <a:gd name="connsiteY2" fmla="*/ 456281 h 763621"/>
              <a:gd name="connisteX3" fmla="*/ 2225040 w 3021330"/>
              <a:gd name="connsiteY3" fmla="*/ 159101 h 763621"/>
              <a:gd name="connisteX4" fmla="*/ 3021330 w 3021330"/>
              <a:gd name="connsiteY4" fmla="*/ 254986 h 763621"/>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021330" h="763622">
                <a:moveTo>
                  <a:pt x="0" y="763622"/>
                </a:moveTo>
                <a:cubicBezTo>
                  <a:pt x="47625" y="602967"/>
                  <a:pt x="83820" y="67027"/>
                  <a:pt x="325755" y="5432"/>
                </a:cubicBezTo>
                <a:cubicBezTo>
                  <a:pt x="567690" y="-56163"/>
                  <a:pt x="828675" y="425802"/>
                  <a:pt x="1208405" y="456282"/>
                </a:cubicBezTo>
                <a:cubicBezTo>
                  <a:pt x="1588135" y="486762"/>
                  <a:pt x="1862455" y="199107"/>
                  <a:pt x="2225040" y="159102"/>
                </a:cubicBezTo>
                <a:cubicBezTo>
                  <a:pt x="2587625" y="119097"/>
                  <a:pt x="2882265" y="229587"/>
                  <a:pt x="3021330" y="254987"/>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 name="Caixa de Texto 22"/>
              <p:cNvSpPr txBox="1"/>
              <p:nvPr/>
            </p:nvSpPr>
            <p:spPr>
              <a:xfrm>
                <a:off x="5991225" y="4776470"/>
                <a:ext cx="5129530" cy="89090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6" name="Caixa de Texto 22"/>
              <p:cNvSpPr txBox="1">
                <a:spLocks noRot="1" noChangeAspect="1" noMove="1" noResize="1" noEditPoints="1" noAdjustHandles="1" noChangeArrowheads="1" noChangeShapeType="1" noTextEdit="1"/>
              </p:cNvSpPr>
              <p:nvPr/>
            </p:nvSpPr>
            <p:spPr>
              <a:xfrm>
                <a:off x="5991225" y="4776470"/>
                <a:ext cx="5129530" cy="89090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22"/>
              <p:cNvSpPr txBox="1"/>
              <p:nvPr/>
            </p:nvSpPr>
            <p:spPr>
              <a:xfrm>
                <a:off x="6628765" y="1434465"/>
                <a:ext cx="4960620" cy="4540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6628765" y="1434465"/>
                <a:ext cx="4960620" cy="45402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22"/>
              <p:cNvSpPr txBox="1"/>
              <p:nvPr/>
            </p:nvSpPr>
            <p:spPr>
              <a:xfrm>
                <a:off x="5991860" y="3448685"/>
                <a:ext cx="5597525" cy="88011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8" name="Caixa de Texto 22"/>
              <p:cNvSpPr txBox="1">
                <a:spLocks noRot="1" noChangeAspect="1" noMove="1" noResize="1" noEditPoints="1" noAdjustHandles="1" noChangeArrowheads="1" noChangeShapeType="1" noTextEdit="1"/>
              </p:cNvSpPr>
              <p:nvPr/>
            </p:nvSpPr>
            <p:spPr>
              <a:xfrm>
                <a:off x="5991860" y="3448685"/>
                <a:ext cx="5597525" cy="88011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5" name="Conector Reto 24"/>
          <p:cNvCxnSpPr/>
          <p:nvPr/>
        </p:nvCxnSpPr>
        <p:spPr>
          <a:xfrm>
            <a:off x="2872740" y="4490720"/>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2310930" y="5227790"/>
            <a:ext cx="1116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2276475" y="2866390"/>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2431415" y="1951990"/>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2670175" y="57848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1797685" y="4752340"/>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1461770" y="475615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1558925" y="475170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3914140" y="31610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2069465" y="272669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2874714" y="3263900"/>
            <a:ext cx="1147376" cy="511175"/>
            <a:chOff x="13825" y="4542"/>
            <a:chExt cx="1613" cy="699"/>
          </a:xfrm>
        </p:grpSpPr>
        <p:cxnSp>
          <p:nvCxnSpPr>
            <p:cNvPr id="6" name="Conector Reto 44"/>
            <p:cNvCxnSpPr/>
            <p:nvPr/>
          </p:nvCxnSpPr>
          <p:spPr>
            <a:xfrm>
              <a:off x="14679" y="4881"/>
              <a:ext cx="75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3895432" y="3512185"/>
            <a:ext cx="254000" cy="1824355"/>
            <a:chOff x="15313" y="5658"/>
            <a:chExt cx="357" cy="2494"/>
          </a:xfrm>
        </p:grpSpPr>
        <p:cxnSp>
          <p:nvCxnSpPr>
            <p:cNvPr id="11" name="Conector Reto 79"/>
            <p:cNvCxnSpPr/>
            <p:nvPr/>
          </p:nvCxnSpPr>
          <p:spPr>
            <a:xfrm rot="5400000" flipH="1" flipV="1">
              <a:off x="14237"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194" y="6727"/>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3836670" y="53251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990431" y="4157239"/>
            <a:ext cx="260985" cy="1188296"/>
            <a:chOff x="15542" y="6300"/>
            <a:chExt cx="357" cy="1671"/>
          </a:xfrm>
        </p:grpSpPr>
        <p:cxnSp>
          <p:nvCxnSpPr>
            <p:cNvPr id="19" name="Conector Reto 79"/>
            <p:cNvCxnSpPr/>
            <p:nvPr/>
          </p:nvCxnSpPr>
          <p:spPr>
            <a:xfrm rot="5400000" flipH="1" flipV="1">
              <a:off x="14878" y="7135"/>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339725" y="55416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541020" y="5541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517525" y="47390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743585" y="508127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293370" y="483489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541020" y="420751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3390265" y="4511675"/>
            <a:ext cx="681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3284855" y="280733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1390015" y="40125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8" name="Grupo 137"/>
          <p:cNvGrpSpPr/>
          <p:nvPr/>
        </p:nvGrpSpPr>
        <p:grpSpPr>
          <a:xfrm rot="5400000">
            <a:off x="1851548" y="3548673"/>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2619475" y="384631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74"/>
          <p:cNvCxnSpPr/>
          <p:nvPr/>
        </p:nvCxnSpPr>
        <p:spPr>
          <a:xfrm>
            <a:off x="2872660" y="559393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2678847" y="5041588"/>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1887220" y="3722370"/>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sp>
        <p:nvSpPr>
          <p:cNvPr id="22" name="CaixaDeTexto 14"/>
          <p:cNvSpPr txBox="1"/>
          <p:nvPr/>
        </p:nvSpPr>
        <p:spPr>
          <a:xfrm>
            <a:off x="5133975" y="1715135"/>
            <a:ext cx="6219825" cy="46037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A função completa do circuito será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2" name="Caixa de Texto 22"/>
              <p:cNvSpPr txBox="1"/>
              <p:nvPr/>
            </p:nvSpPr>
            <p:spPr>
              <a:xfrm>
                <a:off x="4124325" y="2256155"/>
                <a:ext cx="7843520" cy="89090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 </m:t>
                          </m:r>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2" name="Caixa de Texto 22"/>
              <p:cNvSpPr txBox="1">
                <a:spLocks noRot="1" noChangeAspect="1" noMove="1" noResize="1" noEditPoints="1" noAdjustHandles="1" noChangeArrowheads="1" noChangeShapeType="1" noTextEdit="1"/>
              </p:cNvSpPr>
              <p:nvPr/>
            </p:nvSpPr>
            <p:spPr>
              <a:xfrm>
                <a:off x="4124325" y="2256155"/>
                <a:ext cx="7843520" cy="890905"/>
              </a:xfrm>
              <a:prstGeom prst="rect">
                <a:avLst/>
              </a:prstGeom>
              <a:blipFill rotWithShape="1">
                <a:blip r:embed="rId1"/>
                <a:stretch>
                  <a:fillRect b="-85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DeTexto 14"/>
              <p:cNvSpPr txBox="1"/>
              <p:nvPr/>
            </p:nvSpPr>
            <p:spPr>
              <a:xfrm>
                <a:off x="5429885" y="3798570"/>
                <a:ext cx="6076315" cy="2129790"/>
              </a:xfrm>
              <a:prstGeom prst="rect">
                <a:avLst/>
              </a:prstGeom>
              <a:noFill/>
            </p:spPr>
            <p:txBody>
              <a:bodyPr wrap="square" rtlCol="0">
                <a:spAutoFit/>
              </a:bodyPr>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polo associado ao capacitor C</a:t>
                </a:r>
                <a:r>
                  <a:rPr lang="pt-BR" sz="2400" b="1" baseline="-25000" dirty="0" smtClean="0">
                    <a:solidFill>
                      <a:schemeClr val="tx1"/>
                    </a:solidFill>
                    <a:latin typeface="Symbol" panose="05050102010706020507" charset="0"/>
                    <a:cs typeface="Symbol" panose="05050102010706020507" charset="0"/>
                    <a:sym typeface="+mn-ea"/>
                  </a:rPr>
                  <a:t>p </a:t>
                </a:r>
                <a:r>
                  <a:rPr lang="pt-BR" sz="2400" b="1" dirty="0" smtClean="0">
                    <a:solidFill>
                      <a:schemeClr val="tx1"/>
                    </a:solidFill>
                    <a:latin typeface="Symbol" panose="05050102010706020507" charset="0"/>
                    <a:cs typeface="Symbol" panose="05050102010706020507"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é</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lnSpc>
                    <a:spcPct val="130000"/>
                  </a:lnSpc>
                  <a:spcBef>
                    <a:spcPts val="1200"/>
                  </a:spcBef>
                  <a:spcAft>
                    <a:spcPts val="600"/>
                  </a:spcAft>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polo associado ao capacitor </a:t>
                </a:r>
                <a14:m>
                  <m:oMath xmlns:m="http://schemas.openxmlformats.org/officeDocument/2006/math">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𝜇</m:t>
                    </m:r>
                  </m:oMath>
                </a14:m>
                <a:r>
                  <a:rPr lang="pt-BR" sz="2400" b="1" dirty="0" smtClean="0">
                    <a:solidFill>
                      <a:schemeClr val="tx1"/>
                    </a:solidFill>
                    <a:latin typeface="Comic Sans MS" panose="030F0702030302020204" pitchFamily="66" charset="0"/>
                    <a:cs typeface="Comic Sans MS" panose="030F0702030302020204" pitchFamily="66" charset="0"/>
                    <a:sym typeface="+mn-ea"/>
                  </a:rPr>
                  <a:t>  é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lnSpc>
                    <a:spcPct val="120000"/>
                  </a:lnSpc>
                  <a:spcAft>
                    <a:spcPts val="600"/>
                  </a:spcAft>
                </a:pPr>
                <a14:m>
                  <m:oMathPara xmlns:m="http://schemas.openxmlformats.org/officeDocument/2006/math">
                    <m:oMathParaPr>
                      <m:jc m:val="centerGroup"/>
                    </m:oMathParaPr>
                    <m:oMath xmlns:m="http://schemas.openxmlformats.org/officeDocument/2006/math">
                      <m:r>
                        <a:rPr lang="en-US" altLang="pt-BR" sz="2400">
                          <a:latin typeface="Cambria Math" panose="02040503050406030204" pitchFamily="18" charset="0"/>
                          <a:cs typeface="Cambria Math" panose="02040503050406030204" pitchFamily="18" charset="0"/>
                        </a:rPr>
                        <m:t>−</m:t>
                      </m:r>
                      <m:r>
                        <a:rPr lang="en-US" altLang="pt-BR" sz="2400">
                          <a:latin typeface="Cambria Math" panose="02040503050406030204" pitchFamily="18" charset="0"/>
                          <a:cs typeface="Cambria Math" panose="02040503050406030204" pitchFamily="18" charset="0"/>
                        </a:rPr>
                        <m:t>1</m:t>
                      </m:r>
                      <m:r>
                        <a:rPr lang="en-US" altLang="pt-BR" sz="2400">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6" name="CaixaDeTexto 14"/>
              <p:cNvSpPr txBox="1">
                <a:spLocks noRot="1" noChangeAspect="1" noMove="1" noResize="1" noEditPoints="1" noAdjustHandles="1" noChangeArrowheads="1" noChangeShapeType="1" noTextEdit="1"/>
              </p:cNvSpPr>
              <p:nvPr/>
            </p:nvSpPr>
            <p:spPr>
              <a:xfrm>
                <a:off x="5429885" y="3798570"/>
                <a:ext cx="6076315" cy="212979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Vamos analisar o comportamento do circuito abaixo em frequência. Analogo ao bipolar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sz="2400" b="1" dirty="0" smtClean="0">
                <a:solidFill>
                  <a:schemeClr val="tx1"/>
                </a:solidFill>
                <a:latin typeface="Comic Sans MS" panose="030F0702030302020204" pitchFamily="66" charset="0"/>
                <a:cs typeface="Comic Sans MS" panose="030F0702030302020204" pitchFamily="66" charset="0"/>
                <a:sym typeface="+mn-ea"/>
              </a:rPr>
              <a:t> = const.)</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25" name="Conector Reto 24"/>
          <p:cNvCxnSpPr/>
          <p:nvPr/>
        </p:nvCxnSpPr>
        <p:spPr>
          <a:xfrm>
            <a:off x="5339080" y="4331335"/>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4734560" y="2707005"/>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4897755" y="1861185"/>
            <a:ext cx="900430" cy="460375"/>
          </a:xfrm>
          <a:prstGeom prst="rect">
            <a:avLst/>
          </a:prstGeom>
          <a:noFill/>
        </p:spPr>
        <p:txBody>
          <a:bodyPr wrap="square" rtlCol="0">
            <a:spAutoFit/>
          </a:bodyPr>
          <a:p>
            <a:r>
              <a:rPr lang="pt-BR" sz="2400" dirty="0" smtClean="0"/>
              <a:t>V</a:t>
            </a:r>
            <a:r>
              <a:rPr lang="pt-BR" sz="2400" baseline="-25000" dirty="0" smtClean="0"/>
              <a:t>DD</a:t>
            </a:r>
            <a:r>
              <a:rPr lang="pt-BR" sz="2400" baseline="-25000" dirty="0" smtClean="0"/>
              <a:t> </a:t>
            </a:r>
            <a:endParaRPr lang="pt-BR" sz="2400" baseline="-25000" dirty="0" smtClean="0"/>
          </a:p>
        </p:txBody>
      </p:sp>
      <p:cxnSp>
        <p:nvCxnSpPr>
          <p:cNvPr id="43" name="Conector Reto 42"/>
          <p:cNvCxnSpPr/>
          <p:nvPr/>
        </p:nvCxnSpPr>
        <p:spPr>
          <a:xfrm>
            <a:off x="5144770" y="55962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4255770" y="459295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3919855" y="459676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4017010" y="459232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6861175" y="32264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5330825" y="251206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5340350" y="3107055"/>
            <a:ext cx="1520825" cy="511175"/>
            <a:chOff x="13825" y="4542"/>
            <a:chExt cx="2138" cy="699"/>
          </a:xfrm>
        </p:grpSpPr>
        <p:cxnSp>
          <p:nvCxnSpPr>
            <p:cNvPr id="6" name="Conector Reto 44"/>
            <p:cNvCxnSpPr/>
            <p:nvPr/>
          </p:nvCxnSpPr>
          <p:spPr>
            <a:xfrm>
              <a:off x="1465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6744335" y="3352800"/>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6680835" y="51587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3250507" y="3776340"/>
            <a:ext cx="260985" cy="1583684"/>
            <a:chOff x="15671" y="5890"/>
            <a:chExt cx="357" cy="2227"/>
          </a:xfrm>
        </p:grpSpPr>
        <p:cxnSp>
          <p:nvCxnSpPr>
            <p:cNvPr id="19" name="Conector Reto 79"/>
            <p:cNvCxnSpPr/>
            <p:nvPr/>
          </p:nvCxnSpPr>
          <p:spPr>
            <a:xfrm rot="5400000" flipH="1" flipV="1">
              <a:off x="14734" y="7003"/>
              <a:ext cx="222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552" y="7032"/>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2397125" y="53619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2598420" y="53619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2574925" y="45593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951990" y="474218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2350770" y="465518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2970530" y="403923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6822440" y="420878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6143625" y="27076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3848100" y="38531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Freeform 61"/>
          <p:cNvSpPr/>
          <p:nvPr/>
        </p:nvSpPr>
        <p:spPr>
          <a:xfrm>
            <a:off x="1802130" y="3415665"/>
            <a:ext cx="1407795" cy="1062990"/>
          </a:xfrm>
          <a:custGeom>
            <a:avLst/>
            <a:gdLst>
              <a:gd name="connisteX0" fmla="*/ 1407795 w 1407795"/>
              <a:gd name="connsiteY0" fmla="*/ 1058545 h 1062936"/>
              <a:gd name="connisteX1" fmla="*/ 560705 w 1407795"/>
              <a:gd name="connsiteY1" fmla="*/ 974090 h 1062936"/>
              <a:gd name="connisteX2" fmla="*/ 666750 w 1407795"/>
              <a:gd name="connsiteY2" fmla="*/ 423545 h 1062936"/>
              <a:gd name="connisteX3" fmla="*/ 0 w 1407795"/>
              <a:gd name="connsiteY3" fmla="*/ 0 h 1062936"/>
            </a:gdLst>
            <a:ahLst/>
            <a:cxnLst>
              <a:cxn ang="0">
                <a:pos x="connisteX0" y="connsiteY0"/>
              </a:cxn>
              <a:cxn ang="0">
                <a:pos x="connisteX1" y="connsiteY1"/>
              </a:cxn>
              <a:cxn ang="0">
                <a:pos x="connisteX2" y="connsiteY2"/>
              </a:cxn>
              <a:cxn ang="0">
                <a:pos x="connisteX3" y="connsiteY3"/>
              </a:cxn>
            </a:cxnLst>
            <a:rect l="l" t="t" r="r" b="b"/>
            <a:pathLst>
              <a:path w="1407795" h="1062936">
                <a:moveTo>
                  <a:pt x="1407795" y="1058545"/>
                </a:moveTo>
                <a:cubicBezTo>
                  <a:pt x="1236345" y="1052830"/>
                  <a:pt x="708660" y="1101090"/>
                  <a:pt x="560705" y="974090"/>
                </a:cubicBezTo>
                <a:cubicBezTo>
                  <a:pt x="412750" y="847090"/>
                  <a:pt x="779145" y="618490"/>
                  <a:pt x="666750" y="423545"/>
                </a:cubicBezTo>
                <a:cubicBezTo>
                  <a:pt x="554355" y="228600"/>
                  <a:pt x="135255" y="73660"/>
                  <a:pt x="0" y="0"/>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reeform 62"/>
          <p:cNvSpPr/>
          <p:nvPr/>
        </p:nvSpPr>
        <p:spPr>
          <a:xfrm>
            <a:off x="2970530" y="4815840"/>
            <a:ext cx="1179195" cy="780415"/>
          </a:xfrm>
          <a:custGeom>
            <a:avLst/>
            <a:gdLst>
              <a:gd name="connisteX0" fmla="*/ 1630045 w 1630045"/>
              <a:gd name="connsiteY0" fmla="*/ 0 h 1163955"/>
              <a:gd name="connisteX1" fmla="*/ 952500 w 1630045"/>
              <a:gd name="connsiteY1" fmla="*/ 147955 h 1163955"/>
              <a:gd name="connisteX2" fmla="*/ 1122045 w 1630045"/>
              <a:gd name="connsiteY2" fmla="*/ 550545 h 1163955"/>
              <a:gd name="connisteX3" fmla="*/ 0 w 1630045"/>
              <a:gd name="connsiteY3" fmla="*/ 1163955 h 1163955"/>
            </a:gdLst>
            <a:ahLst/>
            <a:cxnLst>
              <a:cxn ang="0">
                <a:pos x="connisteX0" y="connsiteY0"/>
              </a:cxn>
              <a:cxn ang="0">
                <a:pos x="connisteX1" y="connsiteY1"/>
              </a:cxn>
              <a:cxn ang="0">
                <a:pos x="connisteX2" y="connsiteY2"/>
              </a:cxn>
              <a:cxn ang="0">
                <a:pos x="connisteX3" y="connsiteY3"/>
              </a:cxn>
            </a:cxnLst>
            <a:rect l="l" t="t" r="r" b="b"/>
            <a:pathLst>
              <a:path w="1630045" h="1163955">
                <a:moveTo>
                  <a:pt x="1630045" y="0"/>
                </a:moveTo>
                <a:cubicBezTo>
                  <a:pt x="1490980" y="21590"/>
                  <a:pt x="1054100" y="38100"/>
                  <a:pt x="952500" y="147955"/>
                </a:cubicBezTo>
                <a:cubicBezTo>
                  <a:pt x="850900" y="257810"/>
                  <a:pt x="1312545" y="347345"/>
                  <a:pt x="1122045" y="550545"/>
                </a:cubicBezTo>
                <a:cubicBezTo>
                  <a:pt x="931545" y="753745"/>
                  <a:pt x="227965" y="1049020"/>
                  <a:pt x="0" y="116395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5" name="CaixaDeTexto 47"/>
          <p:cNvSpPr txBox="1"/>
          <p:nvPr/>
        </p:nvSpPr>
        <p:spPr>
          <a:xfrm>
            <a:off x="654050" y="2700020"/>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impedancia da fonte Vi</a:t>
            </a:r>
            <a:r>
              <a:rPr lang="pt-BR" sz="2400" dirty="0" smtClean="0"/>
              <a:t> </a:t>
            </a:r>
            <a:endParaRPr lang="pt-BR" sz="2400" dirty="0" smtClean="0"/>
          </a:p>
        </p:txBody>
      </p:sp>
      <p:sp>
        <p:nvSpPr>
          <p:cNvPr id="66" name="CaixaDeTexto 47"/>
          <p:cNvSpPr txBox="1"/>
          <p:nvPr/>
        </p:nvSpPr>
        <p:spPr>
          <a:xfrm>
            <a:off x="1322705" y="543433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entrada</a:t>
            </a:r>
            <a:endParaRPr lang="pt-BR" dirty="0" smtClean="0">
              <a:latin typeface="Comic Sans MS" panose="030F0702030302020204" pitchFamily="66" charset="0"/>
              <a:cs typeface="Comic Sans MS" panose="030F0702030302020204" pitchFamily="66" charset="0"/>
            </a:endParaRPr>
          </a:p>
        </p:txBody>
      </p:sp>
      <p:sp>
        <p:nvSpPr>
          <p:cNvPr id="72" name="Freeform 71"/>
          <p:cNvSpPr/>
          <p:nvPr/>
        </p:nvSpPr>
        <p:spPr>
          <a:xfrm>
            <a:off x="6574790" y="2514600"/>
            <a:ext cx="720090" cy="711835"/>
          </a:xfrm>
          <a:custGeom>
            <a:avLst/>
            <a:gdLst>
              <a:gd name="connisteX0" fmla="*/ 0 w 720090"/>
              <a:gd name="connsiteY0" fmla="*/ 698500 h 711645"/>
              <a:gd name="connisteX1" fmla="*/ 264795 w 720090"/>
              <a:gd name="connsiteY1" fmla="*/ 656590 h 711645"/>
              <a:gd name="connisteX2" fmla="*/ 190500 w 720090"/>
              <a:gd name="connsiteY2" fmla="*/ 243840 h 711645"/>
              <a:gd name="connisteX3" fmla="*/ 720090 w 720090"/>
              <a:gd name="connsiteY3" fmla="*/ 0 h 711645"/>
            </a:gdLst>
            <a:ahLst/>
            <a:cxnLst>
              <a:cxn ang="0">
                <a:pos x="connisteX0" y="connsiteY0"/>
              </a:cxn>
              <a:cxn ang="0">
                <a:pos x="connisteX1" y="connsiteY1"/>
              </a:cxn>
              <a:cxn ang="0">
                <a:pos x="connisteX2" y="connsiteY2"/>
              </a:cxn>
              <a:cxn ang="0">
                <a:pos x="connisteX3" y="connsiteY3"/>
              </a:cxn>
            </a:cxnLst>
            <a:rect l="l" t="t" r="r" b="b"/>
            <a:pathLst>
              <a:path w="720090" h="711646">
                <a:moveTo>
                  <a:pt x="0" y="698500"/>
                </a:moveTo>
                <a:cubicBezTo>
                  <a:pt x="54610" y="698500"/>
                  <a:pt x="226695" y="747395"/>
                  <a:pt x="264795" y="656590"/>
                </a:cubicBezTo>
                <a:cubicBezTo>
                  <a:pt x="302895" y="565785"/>
                  <a:pt x="99695" y="375285"/>
                  <a:pt x="190500" y="243840"/>
                </a:cubicBezTo>
                <a:cubicBezTo>
                  <a:pt x="281305" y="112395"/>
                  <a:pt x="612775" y="40640"/>
                  <a:pt x="72009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1" name="CaixaDeTexto 47"/>
          <p:cNvSpPr txBox="1"/>
          <p:nvPr/>
        </p:nvSpPr>
        <p:spPr>
          <a:xfrm>
            <a:off x="7294880" y="194945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saida</a:t>
            </a:r>
            <a:endParaRPr lang="pt-BR" dirty="0" smtClean="0">
              <a:latin typeface="Comic Sans MS" panose="030F0702030302020204" pitchFamily="66"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1" p14:bwMode="auto">
            <p14:nvContentPartPr>
              <p14:cNvPr id="3" name="Tinta 2"/>
              <p14:cNvContentPartPr/>
              <p14:nvPr/>
            </p14:nvContentPartPr>
            <p14:xfrm>
              <a:off x="6019165" y="4062095"/>
              <a:ext cx="28575" cy="360"/>
            </p14:xfrm>
          </p:contentPart>
        </mc:Choice>
        <mc:Fallback xmlns="">
          <p:pic>
            <p:nvPicPr>
              <p:cNvPr id="3" name="Tinta 2"/>
            </p:nvPicPr>
            <p:blipFill>
              <a:blip r:embed="rId2"/>
            </p:blipFill>
            <p:spPr>
              <a:xfrm>
                <a:off x="6019165" y="4062095"/>
                <a:ext cx="28575" cy="360"/>
              </a:xfrm>
              <a:prstGeom prst="rect"/>
            </p:spPr>
          </p:pic>
        </mc:Fallback>
      </mc:AlternateContent>
      <p:cxnSp>
        <p:nvCxnSpPr>
          <p:cNvPr id="21" name="Conector Reto 74"/>
          <p:cNvCxnSpPr/>
          <p:nvPr/>
        </p:nvCxnSpPr>
        <p:spPr>
          <a:xfrm>
            <a:off x="5347255" y="543454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27" name="CaixaDeTexto 47"/>
          <p:cNvSpPr txBox="1"/>
          <p:nvPr/>
        </p:nvSpPr>
        <p:spPr>
          <a:xfrm>
            <a:off x="4345305" y="3580765"/>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grpSp>
        <p:nvGrpSpPr>
          <p:cNvPr id="91" name="Grupo 2"/>
          <p:cNvGrpSpPr/>
          <p:nvPr/>
        </p:nvGrpSpPr>
        <p:grpSpPr>
          <a:xfrm rot="16200000">
            <a:off x="4518713" y="3253006"/>
            <a:ext cx="1665939" cy="1426179"/>
            <a:chOff x="7493" y="6856"/>
            <a:chExt cx="2139" cy="1769"/>
          </a:xfrm>
        </p:grpSpPr>
        <p:sp>
          <p:nvSpPr>
            <p:cNvPr id="92"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3" name="Group 147"/>
            <p:cNvGrpSpPr/>
            <p:nvPr/>
          </p:nvGrpSpPr>
          <p:grpSpPr bwMode="auto">
            <a:xfrm rot="5400000">
              <a:off x="7988" y="6943"/>
              <a:ext cx="854" cy="680"/>
              <a:chOff x="2809" y="2568"/>
              <a:chExt cx="342" cy="272"/>
            </a:xfrm>
          </p:grpSpPr>
          <p:sp>
            <p:nvSpPr>
              <p:cNvPr id="9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93"/>
              <p:cNvSpPr>
                <a:spLocks noChangeShapeType="1"/>
              </p:cNvSpPr>
              <p:nvPr/>
            </p:nvSpPr>
            <p:spPr bwMode="auto">
              <a:xfrm flipH="1">
                <a:off x="2809" y="2694"/>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9" name="Rectangle 142"/>
            <p:cNvSpPr>
              <a:spLocks noChangeArrowheads="1"/>
            </p:cNvSpPr>
            <p:nvPr/>
          </p:nvSpPr>
          <p:spPr bwMode="auto">
            <a:xfrm rot="5400000" flipH="1">
              <a:off x="8259" y="7923"/>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0"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a:off x="5342255" y="4516120"/>
            <a:ext cx="0" cy="1080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5145187" y="488220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6" name="Conector Reto 45"/>
          <p:cNvCxnSpPr/>
          <p:nvPr/>
        </p:nvCxnSpPr>
        <p:spPr>
          <a:xfrm>
            <a:off x="5002530" y="4061460"/>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rot="16200000">
            <a:off x="5308185" y="4330920"/>
            <a:ext cx="540000"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5326380" y="459422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25" name="Conector Reto 24"/>
          <p:cNvCxnSpPr/>
          <p:nvPr/>
        </p:nvCxnSpPr>
        <p:spPr>
          <a:xfrm>
            <a:off x="3218180" y="4060825"/>
            <a:ext cx="0" cy="1224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2621915" y="2419985"/>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2957830" y="1505585"/>
            <a:ext cx="900430" cy="460375"/>
          </a:xfrm>
          <a:prstGeom prst="rect">
            <a:avLst/>
          </a:prstGeom>
          <a:noFill/>
        </p:spPr>
        <p:txBody>
          <a:bodyPr wrap="square" rtlCol="0">
            <a:spAutoFit/>
          </a:bodyPr>
          <a:p>
            <a:r>
              <a:rPr lang="pt-BR" sz="2400" dirty="0" smtClean="0"/>
              <a:t>V</a:t>
            </a:r>
            <a:r>
              <a:rPr lang="pt-BR" sz="2400" baseline="-25000" dirty="0" smtClean="0"/>
              <a:t>DD </a:t>
            </a:r>
            <a:endParaRPr lang="pt-BR" sz="2400" baseline="-25000" dirty="0" smtClean="0"/>
          </a:p>
        </p:txBody>
      </p:sp>
      <p:cxnSp>
        <p:nvCxnSpPr>
          <p:cNvPr id="43" name="Conector Reto 42"/>
          <p:cNvCxnSpPr/>
          <p:nvPr/>
        </p:nvCxnSpPr>
        <p:spPr>
          <a:xfrm>
            <a:off x="3015615" y="52927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143125" y="430593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1807210" y="43097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1904365" y="43053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4339590" y="26682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2414905" y="228028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3224875" y="2817495"/>
            <a:ext cx="1304580" cy="511175"/>
            <a:chOff x="13825" y="4542"/>
            <a:chExt cx="1834" cy="699"/>
          </a:xfrm>
        </p:grpSpPr>
        <p:cxnSp>
          <p:nvCxnSpPr>
            <p:cNvPr id="6"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4403090" y="3065780"/>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4339590" y="48717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1264211" y="3638375"/>
            <a:ext cx="260985" cy="1331944"/>
            <a:chOff x="15542" y="6292"/>
            <a:chExt cx="357" cy="1873"/>
          </a:xfrm>
        </p:grpSpPr>
        <p:cxnSp>
          <p:nvCxnSpPr>
            <p:cNvPr id="19"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532765" y="50952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734060" y="50952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710565" y="4292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60655" y="45586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486410" y="438848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872490" y="37541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3858260" y="3824605"/>
            <a:ext cx="6038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3630295" y="23609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1735455" y="35661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2400" b="1" dirty="0" smtClean="0">
                <a:solidFill>
                  <a:schemeClr val="tx1"/>
                </a:solidFill>
                <a:latin typeface="Comic Sans MS" panose="030F0702030302020204" pitchFamily="66" charset="0"/>
                <a:cs typeface="Comic Sans MS" panose="030F0702030302020204" pitchFamily="66" charset="0"/>
                <a:sym typeface="+mn-ea"/>
              </a:rPr>
              <a:t>  foi desconsiderado)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3218100" y="51475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3024287" y="459518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2157730" y="3221355"/>
            <a:ext cx="658495"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cxnSp>
        <p:nvCxnSpPr>
          <p:cNvPr id="13" name="Conector Reto 12"/>
          <p:cNvCxnSpPr/>
          <p:nvPr/>
        </p:nvCxnSpPr>
        <p:spPr>
          <a:xfrm flipV="1">
            <a:off x="8890036" y="2591157"/>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8696107" y="2825438"/>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10432729" y="186830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4" name="Caixa de Texto 33"/>
              <p:cNvSpPr txBox="1"/>
              <p:nvPr/>
            </p:nvSpPr>
            <p:spPr>
              <a:xfrm>
                <a:off x="7548880" y="2457450"/>
                <a:ext cx="13703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7548880" y="2457450"/>
                <a:ext cx="137033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1" name="Conector Reto 86"/>
          <p:cNvCxnSpPr/>
          <p:nvPr/>
        </p:nvCxnSpPr>
        <p:spPr>
          <a:xfrm rot="16200000" flipV="1">
            <a:off x="7802245" y="39973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7889875" y="39928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153400" y="401891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7277444" y="338272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6908800" y="42538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6582410" y="48063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6783705" y="48063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6760210" y="40036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6536055" y="40995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7118985" y="35020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11265535" y="21310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11265535" y="40379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10193281" y="232881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10071176" y="257927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10006965" y="40189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10266045" y="3077845"/>
            <a:ext cx="681355" cy="460375"/>
          </a:xfrm>
          <a:prstGeom prst="rect">
            <a:avLst/>
          </a:prstGeom>
          <a:noFill/>
        </p:spPr>
        <p:txBody>
          <a:bodyPr wrap="square" rtlCol="0">
            <a:spAutoFit/>
          </a:bodyPr>
          <a:p>
            <a:pPr algn="l"/>
            <a:r>
              <a:rPr lang="pt-BR" sz="2400" dirty="0" smtClean="0">
                <a:latin typeface="Comic Sans MS" panose="030F0702030302020204" pitchFamily="66" charset="0"/>
                <a:cs typeface="Comic Sans MS" panose="030F0702030302020204" pitchFamily="66" charset="0"/>
              </a:rPr>
              <a:t>R</a:t>
            </a:r>
            <a:r>
              <a:rPr lang="pt-BR" sz="24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73" name="Group 162"/>
          <p:cNvGrpSpPr/>
          <p:nvPr/>
        </p:nvGrpSpPr>
        <p:grpSpPr>
          <a:xfrm rot="0">
            <a:off x="11339906" y="257927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10650855" y="3063240"/>
            <a:ext cx="82994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L</a:t>
            </a:r>
            <a:endParaRPr lang="pt-BR" altLang="en-US" sz="2400" baseline="-25000" dirty="0">
              <a:latin typeface="Comic Sans MS" panose="030F0702030302020204" pitchFamily="66" charset="0"/>
              <a:cs typeface="Comic Sans MS" panose="030F0702030302020204" pitchFamily="66" charset="0"/>
              <a:sym typeface="+mn-ea"/>
            </a:endParaRPr>
          </a:p>
        </p:txBody>
      </p:sp>
      <p:sp>
        <p:nvSpPr>
          <p:cNvPr id="77" name="Caixa de Texto 23"/>
          <p:cNvSpPr txBox="1"/>
          <p:nvPr/>
        </p:nvSpPr>
        <p:spPr>
          <a:xfrm>
            <a:off x="7754299" y="422351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5280025" y="279273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5071745" y="188468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sp>
        <p:nvSpPr>
          <p:cNvPr id="78" name="CaixaDeTexto 47"/>
          <p:cNvSpPr txBox="1"/>
          <p:nvPr/>
        </p:nvSpPr>
        <p:spPr>
          <a:xfrm>
            <a:off x="8476615" y="39592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3" name="Conector Reto 82"/>
          <p:cNvCxnSpPr/>
          <p:nvPr/>
        </p:nvCxnSpPr>
        <p:spPr>
          <a:xfrm rot="16200000">
            <a:off x="9573961" y="1906136"/>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16200000">
            <a:off x="2351235" y="2923664"/>
            <a:ext cx="1665939" cy="1325402"/>
            <a:chOff x="7493" y="6856"/>
            <a:chExt cx="2139" cy="1644"/>
          </a:xfrm>
        </p:grpSpPr>
        <p:sp>
          <p:nvSpPr>
            <p:cNvPr id="5"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8" name="Group 147"/>
            <p:cNvGrpSpPr/>
            <p:nvPr/>
          </p:nvGrpSpPr>
          <p:grpSpPr bwMode="auto">
            <a:xfrm rot="5400000">
              <a:off x="7988" y="6943"/>
              <a:ext cx="854" cy="680"/>
              <a:chOff x="2809" y="2568"/>
              <a:chExt cx="342" cy="272"/>
            </a:xfrm>
          </p:grpSpPr>
          <p:sp>
            <p:nvSpPr>
              <p:cNvPr id="9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93"/>
              <p:cNvSpPr>
                <a:spLocks noChangeShapeType="1"/>
              </p:cNvSpPr>
              <p:nvPr/>
            </p:nvSpPr>
            <p:spPr bwMode="auto">
              <a:xfrm flipH="1">
                <a:off x="2809" y="2694"/>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4" name="Rectangle 142"/>
            <p:cNvSpPr>
              <a:spLocks noChangeArrowheads="1"/>
            </p:cNvSpPr>
            <p:nvPr/>
          </p:nvSpPr>
          <p:spPr bwMode="auto">
            <a:xfrm rot="5400000" flipH="1">
              <a:off x="8293" y="779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46"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14"/>
          <p:cNvSpPr txBox="1"/>
          <p:nvPr/>
        </p:nvSpPr>
        <p:spPr>
          <a:xfrm>
            <a:off x="6366510" y="5292725"/>
            <a:ext cx="4284345" cy="82994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Circuito analogo ao bipolar. Não há o r</a:t>
            </a:r>
            <a:r>
              <a:rPr lang="pt-BR" sz="2400" b="1" dirty="0" smtClean="0">
                <a:solidFill>
                  <a:schemeClr val="tx1"/>
                </a:solidFill>
                <a:latin typeface="Symbol" panose="05050102010706020507" charset="0"/>
                <a:cs typeface="Symbol" panose="05050102010706020507" charset="0"/>
                <a:sym typeface="+mn-ea"/>
              </a:rPr>
              <a:t>p</a:t>
            </a:r>
            <a:endParaRPr lang="pt-BR" sz="2400" b="1" dirty="0" smtClean="0">
              <a:solidFill>
                <a:schemeClr val="tx1"/>
              </a:solidFill>
              <a:latin typeface="Symbol" panose="05050102010706020507" charset="0"/>
              <a:cs typeface="Symbol" panose="05050102010706020507" charset="0"/>
              <a:sym typeface="+mn-ea"/>
            </a:endParaRPr>
          </a:p>
        </p:txBody>
      </p:sp>
      <p:sp>
        <p:nvSpPr>
          <p:cNvPr id="50" name="CaixaDeTexto 47"/>
          <p:cNvSpPr txBox="1"/>
          <p:nvPr/>
        </p:nvSpPr>
        <p:spPr>
          <a:xfrm>
            <a:off x="3218180" y="41529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50"/>
          <p:cNvCxnSpPr/>
          <p:nvPr/>
        </p:nvCxnSpPr>
        <p:spPr>
          <a:xfrm>
            <a:off x="2889885" y="3681730"/>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rot="16200000">
            <a:off x="3195540" y="3951190"/>
            <a:ext cx="540000"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3213735" y="421449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6990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Vemos que o circuito tem dois capacitores, o que gera dois polos, um associado a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 </a:t>
            </a:r>
            <a:r>
              <a:rPr lang="pt-BR" sz="2400" b="1" dirty="0" smtClean="0">
                <a:solidFill>
                  <a:schemeClr val="tx1"/>
                </a:solidFill>
                <a:latin typeface="Comic Sans MS" panose="030F0702030302020204" pitchFamily="66" charset="0"/>
                <a:cs typeface="Comic Sans MS" panose="030F0702030302020204" pitchFamily="66" charset="0"/>
                <a:sym typeface="+mn-ea"/>
              </a:rPr>
              <a:t>e outro a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8" name="Conector Reto 127"/>
          <p:cNvCxnSpPr/>
          <p:nvPr/>
        </p:nvCxnSpPr>
        <p:spPr>
          <a:xfrm rot="16200000">
            <a:off x="2125481" y="313733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831215" y="3980180"/>
            <a:ext cx="1637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r>
              <a:rPr lang="pt-BR" altLang="en-US" sz="2400" dirty="0">
                <a:latin typeface="Comic Sans MS" panose="030F0702030302020204" pitchFamily="66" charset="0"/>
                <a:cs typeface="Comic Sans MS" panose="030F0702030302020204" pitchFamily="66" charset="0"/>
              </a:rPr>
              <a:t>= 1/g</a:t>
            </a:r>
            <a:r>
              <a:rPr lang="pt-BR" altLang="en-US" sz="2400" baseline="-25000" dirty="0">
                <a:latin typeface="Comic Sans MS" panose="030F0702030302020204" pitchFamily="66" charset="0"/>
                <a:cs typeface="Comic Sans MS" panose="030F0702030302020204" pitchFamily="66" charset="0"/>
              </a:rPr>
              <a:t>m</a:t>
            </a:r>
            <a:endParaRPr lang="pt-BR" altLang="en-US" sz="2400" baseline="-25000" dirty="0">
              <a:latin typeface="Comic Sans MS" panose="030F0702030302020204" pitchFamily="66" charset="0"/>
              <a:cs typeface="Comic Sans MS" panose="030F0702030302020204" pitchFamily="66" charset="0"/>
            </a:endParaRPr>
          </a:p>
        </p:txBody>
      </p:sp>
      <p:cxnSp>
        <p:nvCxnSpPr>
          <p:cNvPr id="132" name="Conector Reto 79"/>
          <p:cNvCxnSpPr/>
          <p:nvPr/>
        </p:nvCxnSpPr>
        <p:spPr>
          <a:xfrm rot="5400000" flipH="1" flipV="1">
            <a:off x="1549421" y="371359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720215" y="492125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807845" y="491680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2071370" y="494284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oup 94"/>
          <p:cNvGrpSpPr/>
          <p:nvPr/>
        </p:nvGrpSpPr>
        <p:grpSpPr>
          <a:xfrm rot="16200000">
            <a:off x="1195414" y="4291413"/>
            <a:ext cx="260985" cy="1295677"/>
            <a:chOff x="15542" y="6157"/>
            <a:chExt cx="357" cy="1822"/>
          </a:xfrm>
        </p:grpSpPr>
        <p:cxnSp>
          <p:nvCxnSpPr>
            <p:cNvPr id="137"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43" name="CaixaDeTexto 47"/>
          <p:cNvSpPr txBox="1"/>
          <p:nvPr/>
        </p:nvSpPr>
        <p:spPr>
          <a:xfrm>
            <a:off x="826770" y="517779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5" name="Conector Reto 37"/>
          <p:cNvCxnSpPr/>
          <p:nvPr/>
        </p:nvCxnSpPr>
        <p:spPr>
          <a:xfrm>
            <a:off x="500380" y="57302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74"/>
          <p:cNvCxnSpPr/>
          <p:nvPr/>
        </p:nvCxnSpPr>
        <p:spPr>
          <a:xfrm>
            <a:off x="701675" y="57302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7" name="Conector Reto 114"/>
          <p:cNvCxnSpPr/>
          <p:nvPr/>
        </p:nvCxnSpPr>
        <p:spPr>
          <a:xfrm flipH="1" flipV="1">
            <a:off x="678180" y="4927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9" name="Grupo 12"/>
          <p:cNvGrpSpPr/>
          <p:nvPr/>
        </p:nvGrpSpPr>
        <p:grpSpPr>
          <a:xfrm rot="0">
            <a:off x="454025" y="5023485"/>
            <a:ext cx="449580" cy="416560"/>
            <a:chOff x="9221" y="3503"/>
            <a:chExt cx="708" cy="656"/>
          </a:xfrm>
        </p:grpSpPr>
        <p:sp>
          <p:nvSpPr>
            <p:cNvPr id="15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54" name="Caixa de Texto 23"/>
          <p:cNvSpPr txBox="1"/>
          <p:nvPr/>
        </p:nvSpPr>
        <p:spPr>
          <a:xfrm>
            <a:off x="1036955" y="44716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55" name="Conector Reto 78"/>
          <p:cNvCxnSpPr/>
          <p:nvPr/>
        </p:nvCxnSpPr>
        <p:spPr>
          <a:xfrm>
            <a:off x="1565280" y="391169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6" name="CaixaDeTexto 47"/>
          <p:cNvSpPr txBox="1"/>
          <p:nvPr/>
        </p:nvSpPr>
        <p:spPr>
          <a:xfrm>
            <a:off x="4429125" y="30873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2" name="Conector Reto 90"/>
          <p:cNvCxnSpPr/>
          <p:nvPr/>
        </p:nvCxnSpPr>
        <p:spPr>
          <a:xfrm>
            <a:off x="4505325" y="49949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56"/>
          <p:cNvGrpSpPr/>
          <p:nvPr/>
        </p:nvGrpSpPr>
        <p:grpSpPr>
          <a:xfrm rot="0">
            <a:off x="3433071" y="3285758"/>
            <a:ext cx="1287509" cy="523607"/>
            <a:chOff x="13687" y="4525"/>
            <a:chExt cx="1810" cy="716"/>
          </a:xfrm>
        </p:grpSpPr>
        <p:cxnSp>
          <p:nvCxnSpPr>
            <p:cNvPr id="16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oup 162"/>
          <p:cNvGrpSpPr/>
          <p:nvPr/>
        </p:nvGrpSpPr>
        <p:grpSpPr>
          <a:xfrm rot="0">
            <a:off x="3310966" y="3536219"/>
            <a:ext cx="254000" cy="1440319"/>
            <a:chOff x="15542" y="5657"/>
            <a:chExt cx="357" cy="1969"/>
          </a:xfrm>
        </p:grpSpPr>
        <p:cxnSp>
          <p:nvCxnSpPr>
            <p:cNvPr id="1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6" name="Conector Reto 90"/>
          <p:cNvCxnSpPr/>
          <p:nvPr/>
        </p:nvCxnSpPr>
        <p:spPr>
          <a:xfrm>
            <a:off x="3246755" y="49758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9" name="CaixaDeTexto 47"/>
          <p:cNvSpPr txBox="1"/>
          <p:nvPr/>
        </p:nvSpPr>
        <p:spPr>
          <a:xfrm>
            <a:off x="3505835" y="403479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cxnSp>
        <p:nvCxnSpPr>
          <p:cNvPr id="180" name="Conector Reto 179"/>
          <p:cNvCxnSpPr/>
          <p:nvPr/>
        </p:nvCxnSpPr>
        <p:spPr>
          <a:xfrm flipV="1">
            <a:off x="2500031" y="35150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1" name="Retângulo 77"/>
          <p:cNvSpPr/>
          <p:nvPr/>
        </p:nvSpPr>
        <p:spPr>
          <a:xfrm rot="5400000" flipH="1">
            <a:off x="2283796" y="404698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82" name="Group 162"/>
          <p:cNvGrpSpPr/>
          <p:nvPr/>
        </p:nvGrpSpPr>
        <p:grpSpPr>
          <a:xfrm rot="0">
            <a:off x="4579696" y="3536219"/>
            <a:ext cx="254000" cy="1440319"/>
            <a:chOff x="15542" y="5657"/>
            <a:chExt cx="357" cy="1969"/>
          </a:xfrm>
        </p:grpSpPr>
        <p:cxnSp>
          <p:nvCxnSpPr>
            <p:cNvPr id="1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5" name="Caixa de Texto 23"/>
          <p:cNvSpPr txBox="1"/>
          <p:nvPr/>
        </p:nvSpPr>
        <p:spPr>
          <a:xfrm>
            <a:off x="3890645" y="402018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86" name="Caixa de Texto 23"/>
          <p:cNvSpPr txBox="1"/>
          <p:nvPr/>
        </p:nvSpPr>
        <p:spPr>
          <a:xfrm>
            <a:off x="1672269" y="514744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Caixa de Texto 190"/>
              <p:cNvSpPr txBox="1"/>
              <p:nvPr/>
            </p:nvSpPr>
            <p:spPr>
              <a:xfrm>
                <a:off x="2100580" y="2540635"/>
                <a:ext cx="125285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1" name="Caixa de Texto 190"/>
              <p:cNvSpPr txBox="1">
                <a:spLocks noRot="1" noChangeAspect="1" noMove="1" noResize="1" noEditPoints="1" noAdjustHandles="1" noChangeArrowheads="1" noChangeShapeType="1" noTextEdit="1"/>
              </p:cNvSpPr>
              <p:nvPr/>
            </p:nvSpPr>
            <p:spPr>
              <a:xfrm>
                <a:off x="2100580" y="2540635"/>
                <a:ext cx="125285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92" name="CaixaDeTexto 47"/>
          <p:cNvSpPr txBox="1"/>
          <p:nvPr/>
        </p:nvSpPr>
        <p:spPr>
          <a:xfrm>
            <a:off x="2437765" y="47637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3" name="Conector Reto 192"/>
          <p:cNvCxnSpPr/>
          <p:nvPr/>
        </p:nvCxnSpPr>
        <p:spPr>
          <a:xfrm flipV="1">
            <a:off x="3427766" y="24552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8" name="Grupo 187"/>
          <p:cNvGrpSpPr/>
          <p:nvPr/>
        </p:nvGrpSpPr>
        <p:grpSpPr>
          <a:xfrm flipV="1">
            <a:off x="3233837" y="2732728"/>
            <a:ext cx="387626" cy="552342"/>
            <a:chOff x="7555792" y="2647951"/>
            <a:chExt cx="387626" cy="552342"/>
          </a:xfrm>
          <a:solidFill>
            <a:srgbClr val="00B0F0">
              <a:alpha val="97000"/>
            </a:srgbClr>
          </a:solidFill>
        </p:grpSpPr>
        <p:sp>
          <p:nvSpPr>
            <p:cNvPr id="189" name="Elipse 18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6" name="Caixa de Texto 22"/>
              <p:cNvSpPr txBox="1"/>
              <p:nvPr/>
            </p:nvSpPr>
            <p:spPr>
              <a:xfrm>
                <a:off x="3353435" y="5607685"/>
                <a:ext cx="6760845"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3353435" y="5607685"/>
                <a:ext cx="6760845" cy="844550"/>
              </a:xfrm>
              <a:prstGeom prst="rect">
                <a:avLst/>
              </a:prstGeom>
              <a:blipFill rotWithShape="1">
                <a:blip r:embed="rId2"/>
                <a:stretch>
                  <a:fillRect b="-977"/>
                </a:stretch>
              </a:blipFill>
            </p:spPr>
            <p:txBody>
              <a:bodyPr/>
              <a:lstStyle/>
              <a:p>
                <a:r>
                  <a:rPr lang="pt-BR" altLang="en-US">
                    <a:noFill/>
                  </a:rPr>
                  <a:t> </a:t>
                </a:r>
              </a:p>
            </p:txBody>
          </p:sp>
        </mc:Fallback>
      </mc:AlternateContent>
      <p:sp>
        <p:nvSpPr>
          <p:cNvPr id="29" name="Caixa de Texto 23"/>
          <p:cNvSpPr txBox="1"/>
          <p:nvPr/>
        </p:nvSpPr>
        <p:spPr>
          <a:xfrm>
            <a:off x="3728399" y="277889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 de Texto 22"/>
              <p:cNvSpPr txBox="1"/>
              <p:nvPr/>
            </p:nvSpPr>
            <p:spPr>
              <a:xfrm>
                <a:off x="4019550" y="1924685"/>
                <a:ext cx="8047990"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4019550" y="1924685"/>
                <a:ext cx="8047990" cy="844550"/>
              </a:xfrm>
              <a:prstGeom prst="rect">
                <a:avLst/>
              </a:prstGeom>
              <a:blipFill rotWithShape="1">
                <a:blip r:embed="rId3"/>
                <a:stretch>
                  <a:fillRect/>
                </a:stretch>
              </a:blipFill>
            </p:spPr>
            <p:txBody>
              <a:bodyPr/>
              <a:lstStyle/>
              <a:p>
                <a:r>
                  <a:rPr lang="pt-BR" altLang="en-US">
                    <a:noFill/>
                  </a:rPr>
                  <a:t> </a:t>
                </a:r>
              </a:p>
            </p:txBody>
          </p:sp>
        </mc:Fallback>
      </mc:AlternateContent>
      <p:sp>
        <p:nvSpPr>
          <p:cNvPr id="8" name="Forma livre 7"/>
          <p:cNvSpPr/>
          <p:nvPr/>
        </p:nvSpPr>
        <p:spPr>
          <a:xfrm>
            <a:off x="2280920" y="5038090"/>
            <a:ext cx="1506855" cy="848360"/>
          </a:xfrm>
          <a:custGeom>
            <a:avLst/>
            <a:gdLst>
              <a:gd name="connisteX0" fmla="*/ 0 w 1506855"/>
              <a:gd name="connsiteY0" fmla="*/ 0 h 848360"/>
              <a:gd name="connisteX1" fmla="*/ 182245 w 1506855"/>
              <a:gd name="connsiteY1" fmla="*/ 354965 h 848360"/>
              <a:gd name="connisteX2" fmla="*/ 805180 w 1506855"/>
              <a:gd name="connsiteY2" fmla="*/ 250825 h 848360"/>
              <a:gd name="connisteX3" fmla="*/ 1506855 w 1506855"/>
              <a:gd name="connsiteY3" fmla="*/ 848360 h 848360"/>
            </a:gdLst>
            <a:ahLst/>
            <a:cxnLst>
              <a:cxn ang="0">
                <a:pos x="connisteX0" y="connsiteY0"/>
              </a:cxn>
              <a:cxn ang="0">
                <a:pos x="connisteX1" y="connsiteY1"/>
              </a:cxn>
              <a:cxn ang="0">
                <a:pos x="connisteX2" y="connsiteY2"/>
              </a:cxn>
              <a:cxn ang="0">
                <a:pos x="connisteX3" y="connsiteY3"/>
              </a:cxn>
            </a:cxnLst>
            <a:rect l="l" t="t" r="r" b="b"/>
            <a:pathLst>
              <a:path w="1506855" h="848360">
                <a:moveTo>
                  <a:pt x="0" y="0"/>
                </a:moveTo>
                <a:cubicBezTo>
                  <a:pt x="24130" y="73025"/>
                  <a:pt x="20955" y="304800"/>
                  <a:pt x="182245" y="354965"/>
                </a:cubicBezTo>
                <a:cubicBezTo>
                  <a:pt x="343535" y="405130"/>
                  <a:pt x="540385" y="152400"/>
                  <a:pt x="805180" y="250825"/>
                </a:cubicBezTo>
                <a:cubicBezTo>
                  <a:pt x="1069975" y="349250"/>
                  <a:pt x="1379220" y="727075"/>
                  <a:pt x="1506855" y="84836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 name="Forma livre 8"/>
          <p:cNvSpPr/>
          <p:nvPr/>
        </p:nvSpPr>
        <p:spPr>
          <a:xfrm>
            <a:off x="4579620" y="2742565"/>
            <a:ext cx="969645" cy="805180"/>
          </a:xfrm>
          <a:custGeom>
            <a:avLst/>
            <a:gdLst>
              <a:gd name="connisteX0" fmla="*/ 0 w 969645"/>
              <a:gd name="connsiteY0" fmla="*/ 805180 h 805180"/>
              <a:gd name="connisteX1" fmla="*/ 614680 w 969645"/>
              <a:gd name="connsiteY1" fmla="*/ 589280 h 805180"/>
              <a:gd name="connisteX2" fmla="*/ 268605 w 969645"/>
              <a:gd name="connsiteY2" fmla="*/ 303530 h 805180"/>
              <a:gd name="connisteX3" fmla="*/ 969645 w 969645"/>
              <a:gd name="connsiteY3" fmla="*/ 0 h 805180"/>
            </a:gdLst>
            <a:ahLst/>
            <a:cxnLst>
              <a:cxn ang="0">
                <a:pos x="connisteX0" y="connsiteY0"/>
              </a:cxn>
              <a:cxn ang="0">
                <a:pos x="connisteX1" y="connsiteY1"/>
              </a:cxn>
              <a:cxn ang="0">
                <a:pos x="connisteX2" y="connsiteY2"/>
              </a:cxn>
              <a:cxn ang="0">
                <a:pos x="connisteX3" y="connsiteY3"/>
              </a:cxn>
            </a:cxnLst>
            <a:rect l="l" t="t" r="r" b="b"/>
            <a:pathLst>
              <a:path w="969645" h="805180">
                <a:moveTo>
                  <a:pt x="0" y="805180"/>
                </a:moveTo>
                <a:cubicBezTo>
                  <a:pt x="129540" y="767715"/>
                  <a:pt x="560705" y="689610"/>
                  <a:pt x="614680" y="589280"/>
                </a:cubicBezTo>
                <a:cubicBezTo>
                  <a:pt x="668655" y="488950"/>
                  <a:pt x="197485" y="421640"/>
                  <a:pt x="268605" y="303530"/>
                </a:cubicBezTo>
                <a:cubicBezTo>
                  <a:pt x="339725" y="185420"/>
                  <a:pt x="822325" y="55245"/>
                  <a:pt x="969645"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556" name="Rectangle 4">
            <a:hlinkClick r:id=""/>
          </p:cNvPr>
          <p:cNvSpPr/>
          <p:nvPr/>
        </p:nvSpPr>
        <p:spPr>
          <a:xfrm>
            <a:off x="728345" y="1036638"/>
            <a:ext cx="3267075" cy="26733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2400" dirty="0">
                <a:latin typeface="Comic Sans MS" panose="030F0702030302020204" pitchFamily="66" charset="0"/>
              </a:rPr>
              <a:t>Intesificação do uso do CMOS: 8088 (ano 1978); </a:t>
            </a:r>
            <a:r>
              <a:rPr lang="en-US" altLang="pt-BR" sz="2400" i="1" dirty="0">
                <a:latin typeface="Comic Sans MS" panose="030F0702030302020204" pitchFamily="66" charset="0"/>
              </a:rPr>
              <a:t>Clock 10 MHz; tecnologia 1,5 </a:t>
            </a:r>
            <a:r>
              <a:rPr lang="en-US" altLang="pt-BR" sz="2400" i="1" dirty="0">
                <a:latin typeface="Symbol" panose="05050102010706020507" pitchFamily="18" charset="2"/>
              </a:rPr>
              <a:t>m</a:t>
            </a:r>
            <a:r>
              <a:rPr lang="en-US" altLang="pt-BR" sz="2400" i="1" dirty="0">
                <a:latin typeface="Comic Sans MS" panose="030F0702030302020204" pitchFamily="66" charset="0"/>
              </a:rPr>
              <a:t>m CMOS; número de transistores: 29000; área 33 mm</a:t>
            </a:r>
            <a:r>
              <a:rPr lang="en-US" altLang="pt-BR" sz="2400" i="1" baseline="30000" dirty="0">
                <a:latin typeface="Comic Sans MS" panose="030F0702030302020204" pitchFamily="66" charset="0"/>
              </a:rPr>
              <a:t>2</a:t>
            </a:r>
            <a:endParaRPr lang="en-US" altLang="pt-BR" sz="2400" dirty="0">
              <a:latin typeface="Comic Sans MS" panose="030F0702030302020204" pitchFamily="66" charset="0"/>
            </a:endParaRPr>
          </a:p>
        </p:txBody>
      </p:sp>
      <p:pic>
        <p:nvPicPr>
          <p:cNvPr id="23557" name="Picture 5" descr="8088B1"/>
          <p:cNvPicPr>
            <a:picLocks noChangeAspect="1"/>
          </p:cNvPicPr>
          <p:nvPr/>
        </p:nvPicPr>
        <p:blipFill>
          <a:blip r:embed="rId1"/>
          <a:stretch>
            <a:fillRect/>
          </a:stretch>
        </p:blipFill>
        <p:spPr>
          <a:xfrm>
            <a:off x="5219065" y="428625"/>
            <a:ext cx="5838190" cy="6001385"/>
          </a:xfrm>
          <a:prstGeom prst="rect">
            <a:avLst/>
          </a:prstGeom>
          <a:noFill/>
          <a:ln w="9525">
            <a:noFill/>
          </a:ln>
        </p:spPr>
      </p:pic>
    </p:spTree>
  </p:cSld>
  <p:clrMapOvr>
    <a:masterClrMapping/>
  </p:clrMapOvr>
  <p:timing>
    <p:tnLst>
      <p:par>
        <p:cTn id="1" dur="indefinite" restart="never" nodeType="tmRoot"/>
      </p:par>
    </p:tnLst>
  </p:timing>
</p:sld>
</file>

<file path=ppt/slides/slide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a:off x="3201035" y="4251325"/>
            <a:ext cx="0" cy="1224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CaixaDeTexto 47"/>
          <p:cNvSpPr txBox="1"/>
          <p:nvPr/>
        </p:nvSpPr>
        <p:spPr>
          <a:xfrm>
            <a:off x="2940685" y="1696085"/>
            <a:ext cx="900430" cy="460375"/>
          </a:xfrm>
          <a:prstGeom prst="rect">
            <a:avLst/>
          </a:prstGeom>
          <a:noFill/>
        </p:spPr>
        <p:txBody>
          <a:bodyPr wrap="square" rtlCol="0">
            <a:spAutoFit/>
          </a:bodyPr>
          <a:p>
            <a:r>
              <a:rPr lang="pt-BR" sz="2400" dirty="0" smtClean="0"/>
              <a:t>V</a:t>
            </a:r>
            <a:r>
              <a:rPr lang="pt-BR" sz="2400" baseline="-25000" dirty="0" smtClean="0"/>
              <a:t>DD </a:t>
            </a:r>
            <a:endParaRPr lang="pt-BR" sz="2400" baseline="-25000" dirty="0" smtClean="0"/>
          </a:p>
        </p:txBody>
      </p:sp>
      <p:cxnSp>
        <p:nvCxnSpPr>
          <p:cNvPr id="30" name="Conector Reto 29"/>
          <p:cNvCxnSpPr/>
          <p:nvPr/>
        </p:nvCxnSpPr>
        <p:spPr>
          <a:xfrm>
            <a:off x="3013710" y="54832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2125980" y="449643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16200000" flipV="1">
            <a:off x="1790065" y="45002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flipV="1">
            <a:off x="1887220" y="44958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4291965" y="28435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2" name="Caixa de Texto 23"/>
          <p:cNvSpPr txBox="1"/>
          <p:nvPr/>
        </p:nvSpPr>
        <p:spPr>
          <a:xfrm>
            <a:off x="2347595" y="239839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44" name="Group 8"/>
          <p:cNvGrpSpPr/>
          <p:nvPr/>
        </p:nvGrpSpPr>
        <p:grpSpPr>
          <a:xfrm rot="0" flipH="1">
            <a:off x="3207730" y="3007995"/>
            <a:ext cx="1304580" cy="511175"/>
            <a:chOff x="13825" y="4542"/>
            <a:chExt cx="1834" cy="699"/>
          </a:xfrm>
        </p:grpSpPr>
        <p:cxnSp>
          <p:nvCxnSpPr>
            <p:cNvPr id="46"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 name="Group 11"/>
          <p:cNvGrpSpPr/>
          <p:nvPr/>
        </p:nvGrpSpPr>
        <p:grpSpPr>
          <a:xfrm rot="0">
            <a:off x="4385945" y="3256280"/>
            <a:ext cx="254000" cy="1824355"/>
            <a:chOff x="15541" y="5658"/>
            <a:chExt cx="357" cy="2494"/>
          </a:xfrm>
        </p:grpSpPr>
        <p:cxnSp>
          <p:nvCxnSpPr>
            <p:cNvPr id="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2" name="Conector Reto 90"/>
          <p:cNvCxnSpPr/>
          <p:nvPr/>
        </p:nvCxnSpPr>
        <p:spPr>
          <a:xfrm>
            <a:off x="4322445" y="50622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3" name="Group 16"/>
          <p:cNvGrpSpPr/>
          <p:nvPr/>
        </p:nvGrpSpPr>
        <p:grpSpPr>
          <a:xfrm rot="16200000">
            <a:off x="1247066" y="3828875"/>
            <a:ext cx="260985" cy="1331944"/>
            <a:chOff x="15542" y="6292"/>
            <a:chExt cx="357" cy="1873"/>
          </a:xfrm>
        </p:grpSpPr>
        <p:cxnSp>
          <p:nvCxnSpPr>
            <p:cNvPr id="64"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6" name="Conector Reto 37"/>
          <p:cNvCxnSpPr/>
          <p:nvPr/>
        </p:nvCxnSpPr>
        <p:spPr>
          <a:xfrm>
            <a:off x="515620" y="52857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74"/>
          <p:cNvCxnSpPr/>
          <p:nvPr/>
        </p:nvCxnSpPr>
        <p:spPr>
          <a:xfrm>
            <a:off x="716915" y="52857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flipH="1" flipV="1">
            <a:off x="693420" y="44831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9" name="CaixaDeTexto 47"/>
          <p:cNvSpPr txBox="1"/>
          <p:nvPr/>
        </p:nvSpPr>
        <p:spPr>
          <a:xfrm>
            <a:off x="143510" y="47491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0" name="Grupo 12"/>
          <p:cNvGrpSpPr/>
          <p:nvPr/>
        </p:nvGrpSpPr>
        <p:grpSpPr>
          <a:xfrm>
            <a:off x="469265" y="4578985"/>
            <a:ext cx="449580" cy="416560"/>
            <a:chOff x="9221" y="3503"/>
            <a:chExt cx="708" cy="656"/>
          </a:xfrm>
        </p:grpSpPr>
        <p:sp>
          <p:nvSpPr>
            <p:cNvPr id="71" name="Elipse 70"/>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3" name="Caixa de Texto 23"/>
          <p:cNvSpPr txBox="1"/>
          <p:nvPr/>
        </p:nvSpPr>
        <p:spPr>
          <a:xfrm>
            <a:off x="779145" y="39446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74" name="Caixa de Texto 23"/>
          <p:cNvSpPr txBox="1"/>
          <p:nvPr/>
        </p:nvSpPr>
        <p:spPr>
          <a:xfrm>
            <a:off x="4562475" y="4340225"/>
            <a:ext cx="6038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5" name="CaixaDeTexto 47"/>
          <p:cNvSpPr txBox="1"/>
          <p:nvPr/>
        </p:nvSpPr>
        <p:spPr>
          <a:xfrm>
            <a:off x="3613150" y="25514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6" name="CaixaDeTexto 47"/>
          <p:cNvSpPr txBox="1"/>
          <p:nvPr/>
        </p:nvSpPr>
        <p:spPr>
          <a:xfrm>
            <a:off x="1718310" y="37566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7" name="Conector Reto 74"/>
          <p:cNvCxnSpPr/>
          <p:nvPr/>
        </p:nvCxnSpPr>
        <p:spPr>
          <a:xfrm>
            <a:off x="3200955" y="53380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upo 77"/>
          <p:cNvGrpSpPr/>
          <p:nvPr/>
        </p:nvGrpSpPr>
        <p:grpSpPr>
          <a:xfrm>
            <a:off x="3007142" y="4785683"/>
            <a:ext cx="387626" cy="552342"/>
            <a:chOff x="7555792" y="2647951"/>
            <a:chExt cx="387626" cy="552342"/>
          </a:xfrm>
          <a:solidFill>
            <a:srgbClr val="00B0F0">
              <a:alpha val="97000"/>
            </a:srgbClr>
          </a:solidFill>
        </p:grpSpPr>
        <p:sp>
          <p:nvSpPr>
            <p:cNvPr id="79" name="Elipse 7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1" name="CaixaDeTexto 47"/>
          <p:cNvSpPr txBox="1"/>
          <p:nvPr/>
        </p:nvSpPr>
        <p:spPr>
          <a:xfrm>
            <a:off x="2043430" y="3198495"/>
            <a:ext cx="658495"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sp>
        <p:nvSpPr>
          <p:cNvPr id="95" name="CaixaDeTexto 47"/>
          <p:cNvSpPr txBox="1"/>
          <p:nvPr/>
        </p:nvSpPr>
        <p:spPr>
          <a:xfrm>
            <a:off x="3192145" y="42424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6" name="Conector Reto 95"/>
          <p:cNvCxnSpPr/>
          <p:nvPr/>
        </p:nvCxnSpPr>
        <p:spPr>
          <a:xfrm>
            <a:off x="2875915" y="3701415"/>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rot="16200000">
            <a:off x="3193635" y="3977225"/>
            <a:ext cx="540000"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3210560" y="425132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99" name="CaixaDeTexto 14"/>
              <p:cNvSpPr txBox="1"/>
              <p:nvPr/>
            </p:nvSpPr>
            <p:spPr>
              <a:xfrm>
                <a:off x="5751195" y="3490595"/>
                <a:ext cx="5762625" cy="2797175"/>
              </a:xfrm>
              <a:prstGeom prst="rect">
                <a:avLst/>
              </a:prstGeom>
              <a:noFill/>
            </p:spPr>
            <p:txBody>
              <a:bodyPr wrap="square" rtlCol="0">
                <a:spAutoFit/>
              </a:bodyPr>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polo associado ao capacitor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sz="2400" b="1" baseline="-25000" dirty="0" smtClean="0">
                    <a:solidFill>
                      <a:schemeClr val="tx1"/>
                    </a:solidFill>
                    <a:latin typeface="Symbol" panose="05050102010706020507" charset="0"/>
                    <a:cs typeface="Symbol" panose="05050102010706020507" charset="0"/>
                    <a:sym typeface="+mn-ea"/>
                  </a:rPr>
                  <a:t> </a:t>
                </a:r>
                <a:r>
                  <a:rPr lang="pt-BR" sz="2400" b="1" dirty="0" smtClean="0">
                    <a:solidFill>
                      <a:schemeClr val="tx1"/>
                    </a:solidFill>
                    <a:latin typeface="Symbol" panose="05050102010706020507" charset="0"/>
                    <a:cs typeface="Symbol" panose="05050102010706020507"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é</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1200"/>
                  </a:spcAft>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polo associado ao capacitor </a:t>
                </a:r>
                <a:r>
                  <a:rPr lang="pt-BR" sz="2400" b="1" dirty="0" smtClean="0">
                    <a:latin typeface="Comic Sans MS" panose="030F0702030302020204" pitchFamily="66" charset="0"/>
                    <a:cs typeface="Comic Sans MS" panose="030F0702030302020204" pitchFamily="66" charset="0"/>
                    <a:sym typeface="+mn-ea"/>
                  </a:rPr>
                  <a:t>C</a:t>
                </a:r>
                <a:r>
                  <a:rPr lang="pt-BR" sz="2400" b="1" baseline="-25000" dirty="0" smtClean="0">
                    <a:latin typeface="Comic Sans MS" panose="030F0702030302020204" pitchFamily="66" charset="0"/>
                    <a:cs typeface="Comic Sans MS" panose="030F0702030302020204" pitchFamily="66" charset="0"/>
                    <a:sym typeface="+mn-ea"/>
                  </a:rPr>
                  <a:t>C2</a:t>
                </a:r>
                <a:r>
                  <a:rPr lang="pt-BR" sz="2400" b="1" dirty="0" smtClean="0">
                    <a:solidFill>
                      <a:schemeClr val="tx1"/>
                    </a:solidFill>
                    <a:latin typeface="Comic Sans MS" panose="030F0702030302020204" pitchFamily="66" charset="0"/>
                    <a:cs typeface="Comic Sans MS" panose="030F0702030302020204" pitchFamily="66" charset="0"/>
                    <a:sym typeface="+mn-ea"/>
                  </a:rPr>
                  <a:t>  é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9" name="CaixaDeTexto 14"/>
              <p:cNvSpPr txBox="1">
                <a:spLocks noRot="1" noChangeAspect="1" noMove="1" noResize="1" noEditPoints="1" noAdjustHandles="1" noChangeArrowheads="1" noChangeShapeType="1" noTextEdit="1"/>
              </p:cNvSpPr>
              <p:nvPr/>
            </p:nvSpPr>
            <p:spPr>
              <a:xfrm>
                <a:off x="5751195" y="3490595"/>
                <a:ext cx="5762625" cy="279717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0" name="Caixa de Texto 22"/>
              <p:cNvSpPr txBox="1"/>
              <p:nvPr/>
            </p:nvSpPr>
            <p:spPr>
              <a:xfrm>
                <a:off x="4445000" y="2260600"/>
                <a:ext cx="7403465"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0" name="Caixa de Texto 22"/>
              <p:cNvSpPr txBox="1">
                <a:spLocks noRot="1" noChangeAspect="1" noMove="1" noResize="1" noEditPoints="1" noAdjustHandles="1" noChangeArrowheads="1" noChangeShapeType="1" noTextEdit="1"/>
              </p:cNvSpPr>
              <p:nvPr/>
            </p:nvSpPr>
            <p:spPr>
              <a:xfrm>
                <a:off x="4445000" y="2260600"/>
                <a:ext cx="7403465" cy="844550"/>
              </a:xfrm>
              <a:prstGeom prst="rect">
                <a:avLst/>
              </a:prstGeom>
              <a:blipFill rotWithShape="1">
                <a:blip r:embed="rId2"/>
                <a:stretch>
                  <a:fillRect b="-977"/>
                </a:stretch>
              </a:blipFill>
            </p:spPr>
            <p:txBody>
              <a:bodyPr/>
              <a:lstStyle/>
              <a:p>
                <a:r>
                  <a:rPr lang="pt-BR" altLang="en-US">
                    <a:noFill/>
                  </a:rPr>
                  <a:t> </a:t>
                </a:r>
              </a:p>
            </p:txBody>
          </p:sp>
        </mc:Fallback>
      </mc:AlternateContent>
      <p:sp>
        <p:nvSpPr>
          <p:cNvPr id="101" name="CaixaDeTexto 14"/>
          <p:cNvSpPr txBox="1"/>
          <p:nvPr/>
        </p:nvSpPr>
        <p:spPr>
          <a:xfrm>
            <a:off x="5212080" y="1509395"/>
            <a:ext cx="6219825" cy="46037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A função completa do circuito será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upo 2"/>
          <p:cNvGrpSpPr/>
          <p:nvPr/>
        </p:nvGrpSpPr>
        <p:grpSpPr>
          <a:xfrm rot="16200000">
            <a:off x="2383964" y="2875695"/>
            <a:ext cx="1665939" cy="1421341"/>
            <a:chOff x="7493" y="6856"/>
            <a:chExt cx="2139" cy="1763"/>
          </a:xfrm>
        </p:grpSpPr>
        <p:sp>
          <p:nvSpPr>
            <p:cNvPr id="5"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8" name="Group 147"/>
            <p:cNvGrpSpPr/>
            <p:nvPr/>
          </p:nvGrpSpPr>
          <p:grpSpPr bwMode="auto">
            <a:xfrm rot="5400000">
              <a:off x="7988" y="6943"/>
              <a:ext cx="854" cy="680"/>
              <a:chOff x="2809" y="2568"/>
              <a:chExt cx="342" cy="272"/>
            </a:xfrm>
          </p:grpSpPr>
          <p:sp>
            <p:nvSpPr>
              <p:cNvPr id="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93"/>
              <p:cNvSpPr>
                <a:spLocks noChangeShapeType="1"/>
              </p:cNvSpPr>
              <p:nvPr/>
            </p:nvSpPr>
            <p:spPr bwMode="auto">
              <a:xfrm flipH="1">
                <a:off x="2809" y="2694"/>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 name="Rectangle 142"/>
            <p:cNvSpPr>
              <a:spLocks noChangeArrowheads="1"/>
            </p:cNvSpPr>
            <p:nvPr/>
          </p:nvSpPr>
          <p:spPr bwMode="auto">
            <a:xfrm rot="5400000" flipH="1">
              <a:off x="8228" y="7917"/>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2"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5400000" flipH="1">
            <a:off x="2604770" y="2610485"/>
            <a:ext cx="1162685" cy="254000"/>
            <a:chOff x="4152748" y="3524056"/>
            <a:chExt cx="1274569" cy="255373"/>
          </a:xfrm>
        </p:grpSpPr>
        <p:cxnSp>
          <p:nvCxnSpPr>
            <p:cNvPr id="17"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Tree>
  </p:cSld>
  <p:clrMapOvr>
    <a:masterClrMapping/>
  </p:clrMapOvr>
</p:sld>
</file>

<file path=ppt/slides/slide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42" name="Conector Reto 41"/>
          <p:cNvCxnSpPr/>
          <p:nvPr/>
        </p:nvCxnSpPr>
        <p:spPr>
          <a:xfrm flipV="1">
            <a:off x="8803041" y="31626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a:off x="8609112" y="3396938"/>
            <a:ext cx="387626" cy="552342"/>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0" name="Caixa de Texto 23"/>
          <p:cNvSpPr txBox="1"/>
          <p:nvPr/>
        </p:nvSpPr>
        <p:spPr>
          <a:xfrm>
            <a:off x="7954324" y="244297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GD</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8726805" y="3938270"/>
                <a:ext cx="125285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3" name="Caixa de Texto 52"/>
              <p:cNvSpPr txBox="1">
                <a:spLocks noRot="1" noChangeAspect="1" noMove="1" noResize="1" noEditPoints="1" noAdjustHandles="1" noChangeArrowheads="1" noChangeShapeType="1" noTextEdit="1"/>
              </p:cNvSpPr>
              <p:nvPr/>
            </p:nvSpPr>
            <p:spPr>
              <a:xfrm>
                <a:off x="8726805" y="3938270"/>
                <a:ext cx="1252855" cy="39878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1" name="Conector Reto 79"/>
          <p:cNvCxnSpPr/>
          <p:nvPr/>
        </p:nvCxnSpPr>
        <p:spPr>
          <a:xfrm rot="5400000" flipH="1" flipV="1">
            <a:off x="6731021" y="336117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7554595" y="4599940"/>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 name="Group 94"/>
          <p:cNvGrpSpPr/>
          <p:nvPr/>
        </p:nvGrpSpPr>
        <p:grpSpPr>
          <a:xfrm rot="16200000">
            <a:off x="6827229" y="3978358"/>
            <a:ext cx="260985" cy="1295677"/>
            <a:chOff x="15542" y="6157"/>
            <a:chExt cx="357" cy="1822"/>
          </a:xfrm>
        </p:grpSpPr>
        <p:cxnSp>
          <p:nvCxnSpPr>
            <p:cNvPr id="67"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6387465" y="486537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0" name="Conector Reto 37"/>
          <p:cNvCxnSpPr/>
          <p:nvPr/>
        </p:nvCxnSpPr>
        <p:spPr>
          <a:xfrm>
            <a:off x="6116320" y="53892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4"/>
          <p:cNvCxnSpPr/>
          <p:nvPr/>
        </p:nvCxnSpPr>
        <p:spPr>
          <a:xfrm>
            <a:off x="6317615" y="5389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9" name="Conector Reto 114"/>
          <p:cNvCxnSpPr/>
          <p:nvPr/>
        </p:nvCxnSpPr>
        <p:spPr>
          <a:xfrm flipH="1" flipV="1">
            <a:off x="6294120" y="45866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1" name="Grupo 12"/>
          <p:cNvGrpSpPr/>
          <p:nvPr/>
        </p:nvGrpSpPr>
        <p:grpSpPr>
          <a:xfrm rot="0">
            <a:off x="6069965" y="4682490"/>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6" name="Caixa de Texto 23"/>
          <p:cNvSpPr txBox="1"/>
          <p:nvPr/>
        </p:nvSpPr>
        <p:spPr>
          <a:xfrm>
            <a:off x="6520180" y="41192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89" name="Conector Reto 78"/>
          <p:cNvCxnSpPr/>
          <p:nvPr/>
        </p:nvCxnSpPr>
        <p:spPr>
          <a:xfrm>
            <a:off x="6929125" y="317001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DeTexto 47"/>
          <p:cNvSpPr txBox="1"/>
          <p:nvPr/>
        </p:nvSpPr>
        <p:spPr>
          <a:xfrm>
            <a:off x="10832465" y="26898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90"/>
          <p:cNvCxnSpPr/>
          <p:nvPr/>
        </p:nvCxnSpPr>
        <p:spPr>
          <a:xfrm>
            <a:off x="11313160" y="46107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6" name="Group 156"/>
          <p:cNvGrpSpPr/>
          <p:nvPr/>
        </p:nvGrpSpPr>
        <p:grpSpPr>
          <a:xfrm rot="0">
            <a:off x="7784091" y="2907933"/>
            <a:ext cx="1287509" cy="523607"/>
            <a:chOff x="13687" y="4525"/>
            <a:chExt cx="1810" cy="716"/>
          </a:xfrm>
        </p:grpSpPr>
        <p:cxnSp>
          <p:nvCxnSpPr>
            <p:cNvPr id="10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 162"/>
          <p:cNvGrpSpPr/>
          <p:nvPr/>
        </p:nvGrpSpPr>
        <p:grpSpPr>
          <a:xfrm rot="0">
            <a:off x="9927031" y="3150774"/>
            <a:ext cx="254000" cy="1440319"/>
            <a:chOff x="15542" y="5657"/>
            <a:chExt cx="357" cy="1969"/>
          </a:xfrm>
        </p:grpSpPr>
        <p:cxnSp>
          <p:nvCxnSpPr>
            <p:cNvPr id="11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6" name="Conector Reto 90"/>
          <p:cNvCxnSpPr/>
          <p:nvPr/>
        </p:nvCxnSpPr>
        <p:spPr>
          <a:xfrm>
            <a:off x="9860280" y="45904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9499600" y="326580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20" name="Group 162"/>
          <p:cNvGrpSpPr/>
          <p:nvPr/>
        </p:nvGrpSpPr>
        <p:grpSpPr>
          <a:xfrm rot="0">
            <a:off x="11387531" y="3161569"/>
            <a:ext cx="254000" cy="1440319"/>
            <a:chOff x="15542" y="5657"/>
            <a:chExt cx="357" cy="1969"/>
          </a:xfrm>
        </p:grpSpPr>
        <p:cxnSp>
          <p:nvCxnSpPr>
            <p:cNvPr id="121"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3" name="Caixa de Texto 23"/>
          <p:cNvSpPr txBox="1"/>
          <p:nvPr/>
        </p:nvSpPr>
        <p:spPr>
          <a:xfrm>
            <a:off x="10942320" y="3271520"/>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24" name="Caixa de Texto 23"/>
          <p:cNvSpPr txBox="1"/>
          <p:nvPr/>
        </p:nvSpPr>
        <p:spPr>
          <a:xfrm>
            <a:off x="5883910" y="3670300"/>
            <a:ext cx="142684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GB</a:t>
            </a:r>
            <a:r>
              <a:rPr lang="pt-BR" altLang="en-US" sz="2400" dirty="0">
                <a:latin typeface="Comic Sans MS" panose="030F0702030302020204" pitchFamily="66" charset="0"/>
                <a:cs typeface="Comic Sans MS" panose="030F0702030302020204" pitchFamily="66" charset="0"/>
              </a:rPr>
              <a:t>+ C</a:t>
            </a:r>
            <a:r>
              <a:rPr lang="pt-BR" altLang="en-US" sz="2400" baseline="-25000" dirty="0">
                <a:latin typeface="Comic Sans MS" panose="030F0702030302020204" pitchFamily="66" charset="0"/>
                <a:cs typeface="Comic Sans MS" panose="030F0702030302020204" pitchFamily="66" charset="0"/>
              </a:rPr>
              <a:t>GS</a:t>
            </a:r>
            <a:endParaRPr lang="pt-BR" altLang="en-US" sz="2400" baseline="-25000" dirty="0">
              <a:latin typeface="Comic Sans MS" panose="030F0702030302020204" pitchFamily="66" charset="0"/>
              <a:cs typeface="Comic Sans MS" panose="030F0702030302020204" pitchFamily="66" charset="0"/>
            </a:endParaRPr>
          </a:p>
        </p:txBody>
      </p:sp>
      <p:sp>
        <p:nvSpPr>
          <p:cNvPr id="125" name="Seta para a direita 55"/>
          <p:cNvSpPr/>
          <p:nvPr/>
        </p:nvSpPr>
        <p:spPr>
          <a:xfrm>
            <a:off x="5317490" y="272669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6" name="Caixa de Texto 38"/>
          <p:cNvSpPr txBox="1"/>
          <p:nvPr/>
        </p:nvSpPr>
        <p:spPr>
          <a:xfrm flipH="1">
            <a:off x="4683125" y="1830705"/>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DeTexto 47"/>
          <p:cNvSpPr txBox="1"/>
          <p:nvPr/>
        </p:nvSpPr>
        <p:spPr>
          <a:xfrm>
            <a:off x="8054340" y="44958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28" name="Conector Reto 127"/>
          <p:cNvCxnSpPr/>
          <p:nvPr/>
        </p:nvCxnSpPr>
        <p:spPr>
          <a:xfrm rot="16200000">
            <a:off x="10170966" y="1801891"/>
            <a:ext cx="0" cy="27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7624581" y="279189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oup 156"/>
          <p:cNvGrpSpPr/>
          <p:nvPr/>
        </p:nvGrpSpPr>
        <p:grpSpPr>
          <a:xfrm rot="16200000">
            <a:off x="6764443" y="3616431"/>
            <a:ext cx="1456094" cy="523607"/>
            <a:chOff x="13450" y="4525"/>
            <a:chExt cx="2047" cy="716"/>
          </a:xfrm>
        </p:grpSpPr>
        <p:cxnSp>
          <p:nvCxnSpPr>
            <p:cNvPr id="132"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6" name="Conector Reto 90"/>
          <p:cNvCxnSpPr/>
          <p:nvPr/>
        </p:nvCxnSpPr>
        <p:spPr>
          <a:xfrm>
            <a:off x="6737985" y="35591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oup 156"/>
          <p:cNvGrpSpPr/>
          <p:nvPr/>
        </p:nvGrpSpPr>
        <p:grpSpPr>
          <a:xfrm rot="16200000">
            <a:off x="10213601" y="3551823"/>
            <a:ext cx="1287509" cy="523607"/>
            <a:chOff x="13687" y="4525"/>
            <a:chExt cx="1810" cy="716"/>
          </a:xfrm>
        </p:grpSpPr>
        <p:cxnSp>
          <p:nvCxnSpPr>
            <p:cNvPr id="13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6"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90"/>
          <p:cNvCxnSpPr/>
          <p:nvPr/>
        </p:nvCxnSpPr>
        <p:spPr>
          <a:xfrm>
            <a:off x="10655300" y="44570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10227945" y="3241040"/>
            <a:ext cx="71437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DB</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 name="Conector Reto 12"/>
          <p:cNvCxnSpPr/>
          <p:nvPr/>
        </p:nvCxnSpPr>
        <p:spPr>
          <a:xfrm>
            <a:off x="3166745" y="4467225"/>
            <a:ext cx="0" cy="1224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flipH="1">
            <a:off x="2555240" y="2826385"/>
            <a:ext cx="1162685" cy="254000"/>
            <a:chOff x="4152748" y="3524056"/>
            <a:chExt cx="1274569" cy="255373"/>
          </a:xfrm>
        </p:grpSpPr>
        <p:cxnSp>
          <p:nvCxnSpPr>
            <p:cNvPr id="17"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9" name="CaixaDeTexto 47"/>
          <p:cNvSpPr txBox="1"/>
          <p:nvPr/>
        </p:nvSpPr>
        <p:spPr>
          <a:xfrm>
            <a:off x="2906395" y="1911985"/>
            <a:ext cx="900430" cy="460375"/>
          </a:xfrm>
          <a:prstGeom prst="rect">
            <a:avLst/>
          </a:prstGeom>
          <a:noFill/>
        </p:spPr>
        <p:txBody>
          <a:bodyPr wrap="square" rtlCol="0">
            <a:spAutoFit/>
          </a:bodyPr>
          <a:p>
            <a:r>
              <a:rPr lang="pt-BR" sz="2400" dirty="0" smtClean="0"/>
              <a:t>V</a:t>
            </a:r>
            <a:r>
              <a:rPr lang="pt-BR" sz="2400" baseline="-25000" dirty="0" smtClean="0"/>
              <a:t>DD </a:t>
            </a:r>
            <a:endParaRPr lang="pt-BR" sz="2400" baseline="-25000" dirty="0" smtClean="0"/>
          </a:p>
        </p:txBody>
      </p:sp>
      <p:cxnSp>
        <p:nvCxnSpPr>
          <p:cNvPr id="30" name="Conector Reto 29"/>
          <p:cNvCxnSpPr/>
          <p:nvPr/>
        </p:nvCxnSpPr>
        <p:spPr>
          <a:xfrm>
            <a:off x="2964180" y="56991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2091690" y="471233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16200000" flipV="1">
            <a:off x="1755775" y="47161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flipV="1">
            <a:off x="1852930" y="47117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4288155" y="30746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 name="Caixa de Texto 23"/>
          <p:cNvSpPr txBox="1"/>
          <p:nvPr/>
        </p:nvSpPr>
        <p:spPr>
          <a:xfrm>
            <a:off x="2363470" y="268668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5" name="Group 8"/>
          <p:cNvGrpSpPr/>
          <p:nvPr/>
        </p:nvGrpSpPr>
        <p:grpSpPr>
          <a:xfrm rot="0" flipH="1">
            <a:off x="3173440" y="3223895"/>
            <a:ext cx="1304580" cy="511175"/>
            <a:chOff x="13825" y="4542"/>
            <a:chExt cx="1834" cy="699"/>
          </a:xfrm>
        </p:grpSpPr>
        <p:cxnSp>
          <p:nvCxnSpPr>
            <p:cNvPr id="28"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 name="Group 11"/>
          <p:cNvGrpSpPr/>
          <p:nvPr/>
        </p:nvGrpSpPr>
        <p:grpSpPr>
          <a:xfrm rot="0">
            <a:off x="4351655" y="3472180"/>
            <a:ext cx="254000" cy="1824355"/>
            <a:chOff x="15541" y="5658"/>
            <a:chExt cx="357" cy="2494"/>
          </a:xfrm>
        </p:grpSpPr>
        <p:cxnSp>
          <p:nvCxnSpPr>
            <p:cNvPr id="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4" name="Conector Reto 90"/>
          <p:cNvCxnSpPr/>
          <p:nvPr/>
        </p:nvCxnSpPr>
        <p:spPr>
          <a:xfrm>
            <a:off x="4288155" y="52781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 name="Group 16"/>
          <p:cNvGrpSpPr/>
          <p:nvPr/>
        </p:nvGrpSpPr>
        <p:grpSpPr>
          <a:xfrm rot="16200000">
            <a:off x="1212776" y="4044775"/>
            <a:ext cx="260985" cy="1331944"/>
            <a:chOff x="15542" y="6292"/>
            <a:chExt cx="357" cy="1873"/>
          </a:xfrm>
        </p:grpSpPr>
        <p:cxnSp>
          <p:nvCxnSpPr>
            <p:cNvPr id="76"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8" name="Conector Reto 37"/>
          <p:cNvCxnSpPr/>
          <p:nvPr/>
        </p:nvCxnSpPr>
        <p:spPr>
          <a:xfrm>
            <a:off x="481330" y="55016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4"/>
          <p:cNvCxnSpPr/>
          <p:nvPr/>
        </p:nvCxnSpPr>
        <p:spPr>
          <a:xfrm>
            <a:off x="682625" y="55016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659130" y="46990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1" name="CaixaDeTexto 47"/>
          <p:cNvSpPr txBox="1"/>
          <p:nvPr/>
        </p:nvSpPr>
        <p:spPr>
          <a:xfrm>
            <a:off x="109220" y="49650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92" name="Grupo 12"/>
          <p:cNvGrpSpPr/>
          <p:nvPr/>
        </p:nvGrpSpPr>
        <p:grpSpPr>
          <a:xfrm>
            <a:off x="434975" y="4794885"/>
            <a:ext cx="449580" cy="416560"/>
            <a:chOff x="9221" y="3503"/>
            <a:chExt cx="708" cy="656"/>
          </a:xfrm>
        </p:grpSpPr>
        <p:sp>
          <p:nvSpPr>
            <p:cNvPr id="93" name="Elipse 92"/>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96" name="Caixa de Texto 23"/>
          <p:cNvSpPr txBox="1"/>
          <p:nvPr/>
        </p:nvSpPr>
        <p:spPr>
          <a:xfrm>
            <a:off x="744855" y="41605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97" name="Caixa de Texto 23"/>
          <p:cNvSpPr txBox="1"/>
          <p:nvPr/>
        </p:nvSpPr>
        <p:spPr>
          <a:xfrm>
            <a:off x="3806825" y="4231005"/>
            <a:ext cx="6038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98" name="CaixaDeTexto 47"/>
          <p:cNvSpPr txBox="1"/>
          <p:nvPr/>
        </p:nvSpPr>
        <p:spPr>
          <a:xfrm>
            <a:off x="3578860" y="27673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99" name="CaixaDeTexto 47"/>
          <p:cNvSpPr txBox="1"/>
          <p:nvPr/>
        </p:nvSpPr>
        <p:spPr>
          <a:xfrm>
            <a:off x="1684020" y="39725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0" name="Conector Reto 74"/>
          <p:cNvCxnSpPr/>
          <p:nvPr/>
        </p:nvCxnSpPr>
        <p:spPr>
          <a:xfrm>
            <a:off x="3166665" y="55539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01" name="Grupo 100"/>
          <p:cNvGrpSpPr/>
          <p:nvPr/>
        </p:nvGrpSpPr>
        <p:grpSpPr>
          <a:xfrm>
            <a:off x="2972852" y="5001583"/>
            <a:ext cx="387626" cy="552342"/>
            <a:chOff x="7555792" y="2647951"/>
            <a:chExt cx="387626" cy="552342"/>
          </a:xfrm>
          <a:solidFill>
            <a:srgbClr val="00B0F0">
              <a:alpha val="97000"/>
            </a:srgbClr>
          </a:solidFill>
        </p:grpSpPr>
        <p:sp>
          <p:nvSpPr>
            <p:cNvPr id="102" name="Elipse 10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04" name="CaixaDeTexto 47"/>
          <p:cNvSpPr txBox="1"/>
          <p:nvPr/>
        </p:nvSpPr>
        <p:spPr>
          <a:xfrm>
            <a:off x="2106295" y="3627755"/>
            <a:ext cx="658495"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sp>
        <p:nvSpPr>
          <p:cNvPr id="158" name="CaixaDeTexto 47"/>
          <p:cNvSpPr txBox="1"/>
          <p:nvPr/>
        </p:nvSpPr>
        <p:spPr>
          <a:xfrm>
            <a:off x="3157855" y="44583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9" name="CaixaDeTexto 14"/>
          <p:cNvSpPr txBox="1"/>
          <p:nvPr/>
        </p:nvSpPr>
        <p:spPr>
          <a:xfrm>
            <a:off x="7357110" y="5325745"/>
            <a:ext cx="4284345" cy="82994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Circuito analogo ao bipolar. Não há o r</a:t>
            </a:r>
            <a:r>
              <a:rPr lang="pt-BR" sz="2400" b="1" dirty="0" smtClean="0">
                <a:solidFill>
                  <a:schemeClr val="tx1"/>
                </a:solidFill>
                <a:latin typeface="Symbol" panose="05050102010706020507" charset="0"/>
                <a:cs typeface="Symbol" panose="05050102010706020507" charset="0"/>
                <a:sym typeface="+mn-ea"/>
              </a:rPr>
              <a:t>p</a:t>
            </a:r>
            <a:endParaRPr lang="pt-BR" sz="2400" b="1" dirty="0" smtClean="0">
              <a:solidFill>
                <a:schemeClr val="tx1"/>
              </a:solidFill>
              <a:latin typeface="Symbol" panose="05050102010706020507" charset="0"/>
              <a:cs typeface="Symbol" panose="05050102010706020507" charset="0"/>
              <a:sym typeface="+mn-ea"/>
            </a:endParaRPr>
          </a:p>
        </p:txBody>
      </p:sp>
      <p:cxnSp>
        <p:nvCxnSpPr>
          <p:cNvPr id="160" name="Conector Reto 159"/>
          <p:cNvCxnSpPr/>
          <p:nvPr/>
        </p:nvCxnSpPr>
        <p:spPr>
          <a:xfrm>
            <a:off x="2847975" y="4088130"/>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rot="16200000">
            <a:off x="3153630" y="4357590"/>
            <a:ext cx="540000"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3171825" y="462089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16200000">
            <a:off x="2268436" y="3349363"/>
            <a:ext cx="1665939" cy="1293154"/>
            <a:chOff x="7493" y="6856"/>
            <a:chExt cx="2139" cy="1604"/>
          </a:xfrm>
        </p:grpSpPr>
        <p:sp>
          <p:nvSpPr>
            <p:cNvPr id="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8" name="Group 147"/>
            <p:cNvGrpSpPr/>
            <p:nvPr/>
          </p:nvGrpSpPr>
          <p:grpSpPr bwMode="auto">
            <a:xfrm rot="5400000">
              <a:off x="7988" y="6943"/>
              <a:ext cx="854" cy="680"/>
              <a:chOff x="2809" y="2568"/>
              <a:chExt cx="342"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93"/>
              <p:cNvSpPr>
                <a:spLocks noChangeShapeType="1"/>
              </p:cNvSpPr>
              <p:nvPr/>
            </p:nvSpPr>
            <p:spPr bwMode="auto">
              <a:xfrm flipH="1">
                <a:off x="2809" y="2694"/>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 name="Rectangle 142"/>
            <p:cNvSpPr>
              <a:spLocks noChangeArrowheads="1"/>
            </p:cNvSpPr>
            <p:nvPr/>
          </p:nvSpPr>
          <p:spPr bwMode="auto">
            <a:xfrm rot="5400000" flipH="1">
              <a:off x="8293" y="775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8"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a:t>
            </a:r>
            <a:r>
              <a:rPr lang="pt-BR" sz="2400" b="1" dirty="0" smtClean="0">
                <a:latin typeface="Comic Sans MS" panose="030F0702030302020204" pitchFamily="66" charset="0"/>
                <a:cs typeface="Comic Sans MS" panose="030F0702030302020204" pitchFamily="66" charset="0"/>
                <a:sym typeface="+mn-ea"/>
              </a:rPr>
              <a:t>Vemos que o circuito tem dois capacitores, o que gera dois polos, um associado a C</a:t>
            </a:r>
            <a:r>
              <a:rPr lang="pt-BR" sz="2400" b="1" baseline="-25000" dirty="0" smtClean="0">
                <a:latin typeface="Comic Sans MS" panose="030F0702030302020204" pitchFamily="66" charset="0"/>
                <a:cs typeface="Comic Sans MS" panose="030F0702030302020204" pitchFamily="66" charset="0"/>
                <a:sym typeface="+mn-ea"/>
              </a:rPr>
              <a:t>GS </a:t>
            </a:r>
            <a:r>
              <a:rPr lang="pt-BR" sz="2400" b="1" dirty="0" smtClean="0">
                <a:latin typeface="Comic Sans MS" panose="030F0702030302020204" pitchFamily="66" charset="0"/>
                <a:cs typeface="Comic Sans MS" panose="030F0702030302020204" pitchFamily="66" charset="0"/>
                <a:sym typeface="+mn-ea"/>
              </a:rPr>
              <a:t>e outro a (C</a:t>
            </a:r>
            <a:r>
              <a:rPr lang="pt-BR" sz="2400" b="1" baseline="-25000" dirty="0" smtClean="0">
                <a:latin typeface="Comic Sans MS" panose="030F0702030302020204" pitchFamily="66" charset="0"/>
                <a:cs typeface="Comic Sans MS" panose="030F0702030302020204" pitchFamily="66" charset="0"/>
                <a:sym typeface="+mn-ea"/>
              </a:rPr>
              <a:t>GD</a:t>
            </a:r>
            <a:r>
              <a:rPr lang="pt-BR" sz="2400" b="1" dirty="0" smtClean="0">
                <a:latin typeface="Comic Sans MS" panose="030F0702030302020204" pitchFamily="66" charset="0"/>
                <a:cs typeface="Comic Sans MS" panose="030F0702030302020204" pitchFamily="66" charset="0"/>
                <a:sym typeface="+mn-ea"/>
              </a:rPr>
              <a:t> + C</a:t>
            </a:r>
            <a:r>
              <a:rPr lang="pt-BR" sz="2400" b="1" baseline="-25000" dirty="0" smtClean="0">
                <a:latin typeface="Comic Sans MS" panose="030F0702030302020204" pitchFamily="66" charset="0"/>
                <a:cs typeface="Comic Sans MS" panose="030F0702030302020204" pitchFamily="66" charset="0"/>
                <a:sym typeface="+mn-ea"/>
              </a:rPr>
              <a:t>DB</a:t>
            </a:r>
            <a:r>
              <a:rPr lang="pt-BR" sz="2400" b="1" dirty="0" smtClean="0">
                <a:latin typeface="Comic Sans MS" panose="030F0702030302020204" pitchFamily="66" charset="0"/>
                <a:cs typeface="Comic Sans MS" panose="030F0702030302020204" pitchFamily="66" charset="0"/>
                <a:sym typeface="+mn-ea"/>
              </a:rPr>
              <a:t>)</a:t>
            </a: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8" name="Caixa de Texto 23"/>
          <p:cNvSpPr txBox="1"/>
          <p:nvPr/>
        </p:nvSpPr>
        <p:spPr>
          <a:xfrm>
            <a:off x="2302510" y="3929380"/>
            <a:ext cx="12731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r>
              <a:rPr lang="pt-BR" altLang="en-US" sz="2000" dirty="0">
                <a:latin typeface="Comic Sans MS" panose="030F0702030302020204" pitchFamily="66" charset="0"/>
                <a:cs typeface="Comic Sans MS" panose="030F0702030302020204" pitchFamily="66" charset="0"/>
              </a:rPr>
              <a:t> = 1/g</a:t>
            </a:r>
            <a:r>
              <a:rPr lang="pt-BR" altLang="en-US" sz="2000" baseline="-25000" dirty="0">
                <a:latin typeface="Comic Sans MS" panose="030F0702030302020204" pitchFamily="66" charset="0"/>
                <a:cs typeface="Comic Sans MS" panose="030F0702030302020204" pitchFamily="66" charset="0"/>
              </a:rPr>
              <a:t>m</a:t>
            </a:r>
            <a:endParaRPr lang="pt-BR" altLang="en-US" sz="2000" baseline="-25000" dirty="0">
              <a:latin typeface="Comic Sans MS" panose="030F0702030302020204" pitchFamily="66" charset="0"/>
              <a:cs typeface="Comic Sans MS" panose="030F0702030302020204" pitchFamily="66" charset="0"/>
            </a:endParaRPr>
          </a:p>
        </p:txBody>
      </p:sp>
      <p:cxnSp>
        <p:nvCxnSpPr>
          <p:cNvPr id="29" name="Conector Reto 79"/>
          <p:cNvCxnSpPr/>
          <p:nvPr/>
        </p:nvCxnSpPr>
        <p:spPr>
          <a:xfrm rot="5400000" flipH="1" flipV="1">
            <a:off x="1006496" y="323544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830070" y="447421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1102704" y="3852628"/>
            <a:ext cx="260985" cy="1295677"/>
            <a:chOff x="15542" y="6157"/>
            <a:chExt cx="357" cy="1822"/>
          </a:xfrm>
        </p:grpSpPr>
        <p:cxnSp>
          <p:nvCxnSpPr>
            <p:cNvPr id="34"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CaixaDeTexto 47"/>
          <p:cNvSpPr txBox="1"/>
          <p:nvPr/>
        </p:nvSpPr>
        <p:spPr>
          <a:xfrm>
            <a:off x="662940" y="473964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37"/>
          <p:cNvCxnSpPr/>
          <p:nvPr/>
        </p:nvCxnSpPr>
        <p:spPr>
          <a:xfrm>
            <a:off x="391795" y="52635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74"/>
          <p:cNvCxnSpPr/>
          <p:nvPr/>
        </p:nvCxnSpPr>
        <p:spPr>
          <a:xfrm>
            <a:off x="593090" y="5263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569595" y="44608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12"/>
          <p:cNvGrpSpPr/>
          <p:nvPr/>
        </p:nvGrpSpPr>
        <p:grpSpPr>
          <a:xfrm rot="0">
            <a:off x="345440" y="4556760"/>
            <a:ext cx="449580" cy="416560"/>
            <a:chOff x="9221" y="3503"/>
            <a:chExt cx="708" cy="656"/>
          </a:xfrm>
        </p:grpSpPr>
        <p:sp>
          <p:nvSpPr>
            <p:cNvPr id="7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4" name="Caixa de Texto 23"/>
          <p:cNvSpPr txBox="1"/>
          <p:nvPr/>
        </p:nvSpPr>
        <p:spPr>
          <a:xfrm>
            <a:off x="795655" y="399351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5" name="Conector Reto 78"/>
          <p:cNvCxnSpPr/>
          <p:nvPr/>
        </p:nvCxnSpPr>
        <p:spPr>
          <a:xfrm>
            <a:off x="1204600" y="304428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CaixaDeTexto 47"/>
          <p:cNvSpPr txBox="1"/>
          <p:nvPr/>
        </p:nvSpPr>
        <p:spPr>
          <a:xfrm>
            <a:off x="4596765" y="25393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7" name="Conector Reto 90"/>
          <p:cNvCxnSpPr/>
          <p:nvPr/>
        </p:nvCxnSpPr>
        <p:spPr>
          <a:xfrm>
            <a:off x="4872990" y="44234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oup 162"/>
          <p:cNvGrpSpPr/>
          <p:nvPr/>
        </p:nvGrpSpPr>
        <p:grpSpPr>
          <a:xfrm rot="0">
            <a:off x="3486861" y="2963449"/>
            <a:ext cx="254000" cy="1440319"/>
            <a:chOff x="15542" y="5657"/>
            <a:chExt cx="357" cy="1969"/>
          </a:xfrm>
        </p:grpSpPr>
        <p:cxnSp>
          <p:nvCxnSpPr>
            <p:cNvPr id="95"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7" name="Conector Reto 90"/>
          <p:cNvCxnSpPr/>
          <p:nvPr/>
        </p:nvCxnSpPr>
        <p:spPr>
          <a:xfrm>
            <a:off x="3420110" y="44030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3059430" y="307848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cxnSp>
        <p:nvCxnSpPr>
          <p:cNvPr id="99" name="Conector Reto 98"/>
          <p:cNvCxnSpPr/>
          <p:nvPr/>
        </p:nvCxnSpPr>
        <p:spPr>
          <a:xfrm flipV="1">
            <a:off x="2363506" y="30369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0" name="Retângulo 77"/>
          <p:cNvSpPr/>
          <p:nvPr/>
        </p:nvSpPr>
        <p:spPr>
          <a:xfrm rot="5400000" flipH="1">
            <a:off x="2146001" y="358533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01" name="Group 162"/>
          <p:cNvGrpSpPr/>
          <p:nvPr/>
        </p:nvGrpSpPr>
        <p:grpSpPr>
          <a:xfrm rot="0">
            <a:off x="4947361" y="2974244"/>
            <a:ext cx="254000" cy="1440319"/>
            <a:chOff x="15542" y="5657"/>
            <a:chExt cx="357" cy="1969"/>
          </a:xfrm>
        </p:grpSpPr>
        <p:cxnSp>
          <p:nvCxnSpPr>
            <p:cNvPr id="10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4" name="Caixa de Texto 23"/>
          <p:cNvSpPr txBox="1"/>
          <p:nvPr/>
        </p:nvSpPr>
        <p:spPr>
          <a:xfrm>
            <a:off x="4502150" y="3084195"/>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07" name="CaixaDeTexto 47"/>
          <p:cNvSpPr txBox="1"/>
          <p:nvPr/>
        </p:nvSpPr>
        <p:spPr>
          <a:xfrm>
            <a:off x="2236470" y="43281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rot="16200000">
            <a:off x="4341586" y="224456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rot="16200000">
            <a:off x="1955106" y="263016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2" name="Group 156"/>
          <p:cNvGrpSpPr/>
          <p:nvPr/>
        </p:nvGrpSpPr>
        <p:grpSpPr>
          <a:xfrm rot="16200000">
            <a:off x="1039918" y="3490701"/>
            <a:ext cx="1456094" cy="523607"/>
            <a:chOff x="13450" y="4525"/>
            <a:chExt cx="2047" cy="716"/>
          </a:xfrm>
        </p:grpSpPr>
        <p:cxnSp>
          <p:nvCxnSpPr>
            <p:cNvPr id="153"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6"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Conector Reto 90"/>
          <p:cNvCxnSpPr/>
          <p:nvPr/>
        </p:nvCxnSpPr>
        <p:spPr>
          <a:xfrm>
            <a:off x="1013460" y="34334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6"/>
          <p:cNvGrpSpPr/>
          <p:nvPr/>
        </p:nvGrpSpPr>
        <p:grpSpPr>
          <a:xfrm rot="16200000">
            <a:off x="3773431" y="3364498"/>
            <a:ext cx="1287509" cy="523607"/>
            <a:chOff x="13687" y="4525"/>
            <a:chExt cx="1810" cy="716"/>
          </a:xfrm>
        </p:grpSpPr>
        <p:cxnSp>
          <p:nvCxnSpPr>
            <p:cNvPr id="15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3" name="Conector Reto 90"/>
          <p:cNvCxnSpPr/>
          <p:nvPr/>
        </p:nvCxnSpPr>
        <p:spPr>
          <a:xfrm>
            <a:off x="4215130" y="42697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4" name="CaixaDeTexto 47"/>
          <p:cNvSpPr txBox="1"/>
          <p:nvPr/>
        </p:nvSpPr>
        <p:spPr>
          <a:xfrm>
            <a:off x="3801745" y="4495165"/>
            <a:ext cx="1642110" cy="460375"/>
          </a:xfrm>
          <a:prstGeom prst="rect">
            <a:avLst/>
          </a:prstGeom>
          <a:noFill/>
        </p:spPr>
        <p:txBody>
          <a:bodyPr wrap="square" rtlCol="0">
            <a:spAutoFit/>
          </a:bodyPr>
          <a:p>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Comic Sans MS" panose="030F0702030302020204" pitchFamily="66" charset="0"/>
                <a:cs typeface="Comic Sans MS" panose="030F0702030302020204" pitchFamily="66" charset="0"/>
                <a:sym typeface="+mn-ea"/>
              </a:rPr>
              <a:t>GD</a:t>
            </a:r>
            <a:r>
              <a:rPr lang="pt-BR" altLang="en-US" sz="2400" dirty="0">
                <a:latin typeface="Symbol" panose="05050102010706020507" charset="0"/>
                <a:cs typeface="Symbol" panose="05050102010706020507" charset="0"/>
                <a:sym typeface="+mn-ea"/>
              </a:rPr>
              <a:t>+</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DB</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6" name="Conector Reto 165"/>
          <p:cNvCxnSpPr/>
          <p:nvPr/>
        </p:nvCxnSpPr>
        <p:spPr>
          <a:xfrm flipV="1">
            <a:off x="3603661" y="19294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400207" y="2231078"/>
            <a:ext cx="387626" cy="552342"/>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7" name="Caixa de Texto 166"/>
              <p:cNvSpPr txBox="1"/>
              <p:nvPr/>
            </p:nvSpPr>
            <p:spPr>
              <a:xfrm>
                <a:off x="2233930" y="2288540"/>
                <a:ext cx="125285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7" name="Caixa de Texto 166"/>
              <p:cNvSpPr txBox="1">
                <a:spLocks noRot="1" noChangeAspect="1" noMove="1" noResize="1" noEditPoints="1" noAdjustHandles="1" noChangeArrowheads="1" noChangeShapeType="1" noTextEdit="1"/>
              </p:cNvSpPr>
              <p:nvPr/>
            </p:nvSpPr>
            <p:spPr>
              <a:xfrm>
                <a:off x="2233930" y="2288540"/>
                <a:ext cx="1252855" cy="3987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22"/>
              <p:cNvSpPr txBox="1"/>
              <p:nvPr/>
            </p:nvSpPr>
            <p:spPr>
              <a:xfrm>
                <a:off x="454025" y="5387340"/>
                <a:ext cx="11285220"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𝐺𝐵</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𝐺𝐵</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 </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8" name="Caixa de Texto 22"/>
              <p:cNvSpPr txBox="1">
                <a:spLocks noRot="1" noChangeAspect="1" noMove="1" noResize="1" noEditPoints="1" noAdjustHandles="1" noChangeArrowheads="1" noChangeShapeType="1" noTextEdit="1"/>
              </p:cNvSpPr>
              <p:nvPr/>
            </p:nvSpPr>
            <p:spPr>
              <a:xfrm>
                <a:off x="454025" y="5387340"/>
                <a:ext cx="11285220" cy="843915"/>
              </a:xfrm>
              <a:prstGeom prst="rect">
                <a:avLst/>
              </a:prstGeom>
              <a:blipFill rotWithShape="1">
                <a:blip r:embed="rId2"/>
                <a:stretch>
                  <a:fillRect b="-978"/>
                </a:stretch>
              </a:blipFill>
            </p:spPr>
            <p:txBody>
              <a:bodyPr/>
              <a:lstStyle/>
              <a:p>
                <a:r>
                  <a:rPr lang="pt-BR" altLang="en-US">
                    <a:noFill/>
                  </a:rPr>
                  <a:t> </a:t>
                </a:r>
              </a:p>
            </p:txBody>
          </p:sp>
        </mc:Fallback>
      </mc:AlternateContent>
      <p:sp>
        <p:nvSpPr>
          <p:cNvPr id="3" name="Forma livre 2"/>
          <p:cNvSpPr/>
          <p:nvPr/>
        </p:nvSpPr>
        <p:spPr>
          <a:xfrm>
            <a:off x="1856105" y="4553585"/>
            <a:ext cx="1028065" cy="1082040"/>
          </a:xfrm>
          <a:custGeom>
            <a:avLst/>
            <a:gdLst>
              <a:gd name="connisteX0" fmla="*/ 131029 w 884139"/>
              <a:gd name="connsiteY0" fmla="*/ 0 h 1021715"/>
              <a:gd name="connisteX1" fmla="*/ 17999 w 884139"/>
              <a:gd name="connsiteY1" fmla="*/ 606425 h 1021715"/>
              <a:gd name="connisteX2" fmla="*/ 477104 w 884139"/>
              <a:gd name="connsiteY2" fmla="*/ 545465 h 1021715"/>
              <a:gd name="connisteX3" fmla="*/ 884139 w 884139"/>
              <a:gd name="connsiteY3" fmla="*/ 1021715 h 1021715"/>
            </a:gdLst>
            <a:ahLst/>
            <a:cxnLst>
              <a:cxn ang="0">
                <a:pos x="connisteX0" y="connsiteY0"/>
              </a:cxn>
              <a:cxn ang="0">
                <a:pos x="connisteX1" y="connsiteY1"/>
              </a:cxn>
              <a:cxn ang="0">
                <a:pos x="connisteX2" y="connsiteY2"/>
              </a:cxn>
              <a:cxn ang="0">
                <a:pos x="connisteX3" y="connsiteY3"/>
              </a:cxn>
            </a:cxnLst>
            <a:rect l="l" t="t" r="r" b="b"/>
            <a:pathLst>
              <a:path w="884140" h="1021715">
                <a:moveTo>
                  <a:pt x="131030" y="0"/>
                </a:moveTo>
                <a:cubicBezTo>
                  <a:pt x="99280" y="122555"/>
                  <a:pt x="-51215" y="497205"/>
                  <a:pt x="18000" y="606425"/>
                </a:cubicBezTo>
                <a:cubicBezTo>
                  <a:pt x="87215" y="715645"/>
                  <a:pt x="303750" y="462280"/>
                  <a:pt x="477105" y="545465"/>
                </a:cubicBezTo>
                <a:cubicBezTo>
                  <a:pt x="650460" y="628650"/>
                  <a:pt x="811750" y="925195"/>
                  <a:pt x="884140" y="102171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0" name="Caixa de Texto 22"/>
              <p:cNvSpPr txBox="1"/>
              <p:nvPr/>
            </p:nvSpPr>
            <p:spPr>
              <a:xfrm>
                <a:off x="6269990" y="2783840"/>
                <a:ext cx="5369560" cy="8521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 name="Caixa de Texto 22"/>
              <p:cNvSpPr txBox="1">
                <a:spLocks noRot="1" noChangeAspect="1" noMove="1" noResize="1" noEditPoints="1" noAdjustHandles="1" noChangeArrowheads="1" noChangeShapeType="1" noTextEdit="1"/>
              </p:cNvSpPr>
              <p:nvPr/>
            </p:nvSpPr>
            <p:spPr>
              <a:xfrm>
                <a:off x="6269990" y="2783840"/>
                <a:ext cx="5369560" cy="852170"/>
              </a:xfrm>
              <a:prstGeom prst="rect">
                <a:avLst/>
              </a:prstGeom>
              <a:blipFill rotWithShape="1">
                <a:blip r:embed="rId3"/>
                <a:stretch>
                  <a:fillRect/>
                </a:stretch>
              </a:blipFill>
            </p:spPr>
            <p:txBody>
              <a:bodyPr/>
              <a:lstStyle/>
              <a:p>
                <a:r>
                  <a:rPr lang="pt-BR" altLang="en-US">
                    <a:noFill/>
                  </a:rPr>
                  <a:t> </a:t>
                </a:r>
              </a:p>
            </p:txBody>
          </p:sp>
        </mc:Fallback>
      </mc:AlternateContent>
      <p:sp>
        <p:nvSpPr>
          <p:cNvPr id="11" name="Forma livre 10"/>
          <p:cNvSpPr/>
          <p:nvPr/>
        </p:nvSpPr>
        <p:spPr>
          <a:xfrm>
            <a:off x="4350385" y="2374900"/>
            <a:ext cx="2035175" cy="620395"/>
          </a:xfrm>
          <a:custGeom>
            <a:avLst/>
            <a:gdLst>
              <a:gd name="connisteX0" fmla="*/ 0 w 2035175"/>
              <a:gd name="connsiteY0" fmla="*/ 490396 h 620571"/>
              <a:gd name="connisteX1" fmla="*/ 571500 w 2035175"/>
              <a:gd name="connsiteY1" fmla="*/ 5256 h 620571"/>
              <a:gd name="connisteX2" fmla="*/ 1082675 w 2035175"/>
              <a:gd name="connsiteY2" fmla="*/ 265606 h 620571"/>
              <a:gd name="connisteX3" fmla="*/ 1637030 w 2035175"/>
              <a:gd name="connsiteY3" fmla="*/ 239571 h 620571"/>
              <a:gd name="connisteX4" fmla="*/ 2035175 w 2035175"/>
              <a:gd name="connsiteY4" fmla="*/ 620571 h 620571"/>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035175" h="620571">
                <a:moveTo>
                  <a:pt x="0" y="490396"/>
                </a:moveTo>
                <a:cubicBezTo>
                  <a:pt x="104140" y="388161"/>
                  <a:pt x="354965" y="50341"/>
                  <a:pt x="571500" y="5256"/>
                </a:cubicBezTo>
                <a:cubicBezTo>
                  <a:pt x="788035" y="-39829"/>
                  <a:pt x="869315" y="218616"/>
                  <a:pt x="1082675" y="265606"/>
                </a:cubicBezTo>
                <a:cubicBezTo>
                  <a:pt x="1296035" y="312596"/>
                  <a:pt x="1446530" y="168451"/>
                  <a:pt x="1637030" y="239571"/>
                </a:cubicBezTo>
                <a:cubicBezTo>
                  <a:pt x="1827530" y="310691"/>
                  <a:pt x="1966595" y="543736"/>
                  <a:pt x="2035175" y="620571"/>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4" name="Caixa de Texto 23"/>
          <p:cNvSpPr txBox="1"/>
          <p:nvPr/>
        </p:nvSpPr>
        <p:spPr>
          <a:xfrm>
            <a:off x="159385" y="3495675"/>
            <a:ext cx="142684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GB</a:t>
            </a:r>
            <a:r>
              <a:rPr lang="pt-BR" altLang="en-US" sz="2400" dirty="0">
                <a:latin typeface="Comic Sans MS" panose="030F0702030302020204" pitchFamily="66" charset="0"/>
                <a:cs typeface="Comic Sans MS" panose="030F0702030302020204" pitchFamily="66" charset="0"/>
              </a:rPr>
              <a:t>+ C</a:t>
            </a:r>
            <a:r>
              <a:rPr lang="pt-BR" altLang="en-US" sz="2400" baseline="-25000" dirty="0">
                <a:latin typeface="Comic Sans MS" panose="030F0702030302020204" pitchFamily="66" charset="0"/>
                <a:cs typeface="Comic Sans MS" panose="030F0702030302020204" pitchFamily="66" charset="0"/>
              </a:rPr>
              <a:t>GS</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2" name="CaixaDeTexto 14"/>
          <p:cNvSpPr txBox="1"/>
          <p:nvPr/>
        </p:nvSpPr>
        <p:spPr>
          <a:xfrm>
            <a:off x="5335905" y="1384300"/>
            <a:ext cx="6219825" cy="46037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A função completa do circuito será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2" name="Caixa de Texto 22"/>
              <p:cNvSpPr txBox="1"/>
              <p:nvPr/>
            </p:nvSpPr>
            <p:spPr>
              <a:xfrm>
                <a:off x="3527425" y="2019300"/>
                <a:ext cx="8467725" cy="718820"/>
              </a:xfrm>
              <a:prstGeom prst="rect">
                <a:avLst/>
              </a:prstGeom>
              <a:noFill/>
              <a:ln w="22225">
                <a:solidFill>
                  <a:srgbClr val="FFFF00"/>
                </a:solidFill>
              </a:ln>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𝐷</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 </m:t>
                          </m:r>
                        </m:num>
                        <m:den>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 </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r>
                                <a:rPr lang="en-US" altLang="pt-BR" sz="2000" i="1" baseline="-25000">
                                  <a:latin typeface="Cambria Math" panose="02040503050406030204" pitchFamily="18" charset="0"/>
                                  <a:cs typeface="Cambria Math" panose="02040503050406030204" pitchFamily="18" charset="0"/>
                                </a:rPr>
                                <m:t>𝐺𝐵</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r>
                                <a:rPr lang="en-US" altLang="pt-BR" sz="2000" i="1" baseline="-25000">
                                  <a:latin typeface="Cambria Math" panose="02040503050406030204" pitchFamily="18" charset="0"/>
                                  <a:cs typeface="Cambria Math" panose="02040503050406030204" pitchFamily="18" charset="0"/>
                                </a:rPr>
                                <m:t>𝐺𝑆</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 </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2" name="Caixa de Texto 22"/>
              <p:cNvSpPr txBox="1">
                <a:spLocks noRot="1" noChangeAspect="1" noMove="1" noResize="1" noEditPoints="1" noAdjustHandles="1" noChangeArrowheads="1" noChangeShapeType="1" noTextEdit="1"/>
              </p:cNvSpPr>
              <p:nvPr/>
            </p:nvSpPr>
            <p:spPr>
              <a:xfrm>
                <a:off x="3527425" y="2019300"/>
                <a:ext cx="8467725" cy="718820"/>
              </a:xfrm>
              <a:prstGeom prst="rect">
                <a:avLst/>
              </a:prstGeom>
              <a:blipFill rotWithShape="1">
                <a:blip r:embed="rId1"/>
                <a:stretch>
                  <a:fillRect l="-135" t="-1590" r="-127" b="-1502"/>
                </a:stretch>
              </a:blipFill>
              <a:ln w="22225">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DeTexto 14"/>
              <p:cNvSpPr txBox="1"/>
              <p:nvPr/>
            </p:nvSpPr>
            <p:spPr>
              <a:xfrm>
                <a:off x="5335905" y="3211195"/>
                <a:ext cx="6403340" cy="2797175"/>
              </a:xfrm>
              <a:prstGeom prst="rect">
                <a:avLst/>
              </a:prstGeom>
              <a:noFill/>
            </p:spPr>
            <p:txBody>
              <a:bodyPr wrap="square" rtlCol="0">
                <a:spAutoFit/>
              </a:bodyPr>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Polo associado ao capacitor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sz="2400" b="1" baseline="-25000" dirty="0" smtClean="0">
                    <a:solidFill>
                      <a:schemeClr val="tx1"/>
                    </a:solidFill>
                    <a:latin typeface="Symbol" panose="05050102010706020507" charset="0"/>
                    <a:cs typeface="Symbol" panose="05050102010706020507" charset="0"/>
                    <a:sym typeface="+mn-ea"/>
                  </a:rPr>
                  <a:t> </a:t>
                </a:r>
                <a:r>
                  <a:rPr lang="pt-BR" sz="2400" b="1" dirty="0" smtClean="0">
                    <a:solidFill>
                      <a:schemeClr val="tx1"/>
                    </a:solidFill>
                    <a:latin typeface="Symbol" panose="05050102010706020507" charset="0"/>
                    <a:cs typeface="Symbol" panose="05050102010706020507" charset="0"/>
                    <a:sym typeface="+mn-ea"/>
                  </a:rPr>
                  <a:t> </a:t>
                </a:r>
                <a:endParaRPr lang="pt-BR" sz="2400" b="1" dirty="0" smtClean="0">
                  <a:solidFill>
                    <a:schemeClr val="tx1"/>
                  </a:solidFill>
                  <a:latin typeface="Symbol" panose="05050102010706020507" charset="0"/>
                  <a:cs typeface="Symbol" panose="05050102010706020507" charset="0"/>
                  <a:sym typeface="+mn-ea"/>
                </a:endParaRPr>
              </a:p>
              <a:p>
                <a:pPr algn="l" fontAlgn="auto">
                  <a:spcAft>
                    <a:spcPts val="1200"/>
                  </a:spcAft>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𝐺𝐵</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Polo associado ao capacitor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oMath>
                </a14:m>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den>
                      </m:f>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6" name="CaixaDeTexto 14"/>
              <p:cNvSpPr txBox="1">
                <a:spLocks noRot="1" noChangeAspect="1" noMove="1" noResize="1" noEditPoints="1" noAdjustHandles="1" noChangeArrowheads="1" noChangeShapeType="1" noTextEdit="1"/>
              </p:cNvSpPr>
              <p:nvPr/>
            </p:nvSpPr>
            <p:spPr>
              <a:xfrm>
                <a:off x="5335905" y="3211195"/>
                <a:ext cx="6403340" cy="279717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3" name="Conector Reto 12"/>
          <p:cNvCxnSpPr/>
          <p:nvPr/>
        </p:nvCxnSpPr>
        <p:spPr>
          <a:xfrm>
            <a:off x="3123565" y="4518660"/>
            <a:ext cx="0" cy="1224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flipH="1">
            <a:off x="2519045" y="2877820"/>
            <a:ext cx="1162685" cy="254000"/>
            <a:chOff x="4152748" y="3524056"/>
            <a:chExt cx="1274569" cy="255373"/>
          </a:xfrm>
        </p:grpSpPr>
        <p:cxnSp>
          <p:nvCxnSpPr>
            <p:cNvPr id="3"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9" name="CaixaDeTexto 47"/>
          <p:cNvSpPr txBox="1"/>
          <p:nvPr/>
        </p:nvSpPr>
        <p:spPr>
          <a:xfrm>
            <a:off x="2626995" y="1963420"/>
            <a:ext cx="900430" cy="460375"/>
          </a:xfrm>
          <a:prstGeom prst="rect">
            <a:avLst/>
          </a:prstGeom>
          <a:noFill/>
        </p:spPr>
        <p:txBody>
          <a:bodyPr wrap="square" rtlCol="0">
            <a:spAutoFit/>
          </a:bodyPr>
          <a:p>
            <a:r>
              <a:rPr lang="pt-BR" sz="2400" dirty="0" smtClean="0"/>
              <a:t>V</a:t>
            </a:r>
            <a:r>
              <a:rPr lang="pt-BR" sz="2400" baseline="-25000" dirty="0" smtClean="0"/>
              <a:t>DD </a:t>
            </a:r>
            <a:endParaRPr lang="pt-BR" sz="2400" baseline="-25000" dirty="0" smtClean="0"/>
          </a:p>
        </p:txBody>
      </p:sp>
      <p:cxnSp>
        <p:nvCxnSpPr>
          <p:cNvPr id="30" name="Conector Reto 29"/>
          <p:cNvCxnSpPr/>
          <p:nvPr/>
        </p:nvCxnSpPr>
        <p:spPr>
          <a:xfrm>
            <a:off x="2912745" y="57505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2040255" y="4763770"/>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16200000" flipV="1">
            <a:off x="1704340" y="476758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flipV="1">
            <a:off x="1801495" y="476313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4236720" y="31261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6" name="Caixa de Texto 23"/>
          <p:cNvSpPr txBox="1"/>
          <p:nvPr/>
        </p:nvSpPr>
        <p:spPr>
          <a:xfrm>
            <a:off x="2312035" y="273812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28" name="Group 8"/>
          <p:cNvGrpSpPr/>
          <p:nvPr/>
        </p:nvGrpSpPr>
        <p:grpSpPr>
          <a:xfrm rot="0" flipH="1">
            <a:off x="3122005" y="3275330"/>
            <a:ext cx="1304580" cy="511175"/>
            <a:chOff x="13825" y="4542"/>
            <a:chExt cx="1834" cy="699"/>
          </a:xfrm>
        </p:grpSpPr>
        <p:cxnSp>
          <p:nvCxnSpPr>
            <p:cNvPr id="44"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 name="Group 11"/>
          <p:cNvGrpSpPr/>
          <p:nvPr/>
        </p:nvGrpSpPr>
        <p:grpSpPr>
          <a:xfrm rot="0">
            <a:off x="4300220" y="3523615"/>
            <a:ext cx="254000" cy="1824355"/>
            <a:chOff x="15541" y="5658"/>
            <a:chExt cx="357" cy="2494"/>
          </a:xfrm>
        </p:grpSpPr>
        <p:cxnSp>
          <p:nvCxnSpPr>
            <p:cNvPr id="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4" name="Conector Reto 90"/>
          <p:cNvCxnSpPr/>
          <p:nvPr/>
        </p:nvCxnSpPr>
        <p:spPr>
          <a:xfrm>
            <a:off x="4236720" y="53295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 name="Group 16"/>
          <p:cNvGrpSpPr/>
          <p:nvPr/>
        </p:nvGrpSpPr>
        <p:grpSpPr>
          <a:xfrm rot="16200000">
            <a:off x="1161341" y="4096210"/>
            <a:ext cx="260985" cy="1331944"/>
            <a:chOff x="15542" y="6292"/>
            <a:chExt cx="357" cy="1873"/>
          </a:xfrm>
        </p:grpSpPr>
        <p:cxnSp>
          <p:nvCxnSpPr>
            <p:cNvPr id="76"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8" name="Conector Reto 37"/>
          <p:cNvCxnSpPr/>
          <p:nvPr/>
        </p:nvCxnSpPr>
        <p:spPr>
          <a:xfrm>
            <a:off x="429895" y="555307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4"/>
          <p:cNvCxnSpPr/>
          <p:nvPr/>
        </p:nvCxnSpPr>
        <p:spPr>
          <a:xfrm>
            <a:off x="631190" y="55530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607695" y="47504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1" name="CaixaDeTexto 47"/>
          <p:cNvSpPr txBox="1"/>
          <p:nvPr/>
        </p:nvSpPr>
        <p:spPr>
          <a:xfrm>
            <a:off x="57785" y="501650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92" name="Grupo 12"/>
          <p:cNvGrpSpPr/>
          <p:nvPr/>
        </p:nvGrpSpPr>
        <p:grpSpPr>
          <a:xfrm>
            <a:off x="383540" y="4846320"/>
            <a:ext cx="449580" cy="416560"/>
            <a:chOff x="9221" y="3503"/>
            <a:chExt cx="708" cy="656"/>
          </a:xfrm>
        </p:grpSpPr>
        <p:sp>
          <p:nvSpPr>
            <p:cNvPr id="93" name="Elipse 92"/>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96" name="Caixa de Texto 23"/>
          <p:cNvSpPr txBox="1"/>
          <p:nvPr/>
        </p:nvSpPr>
        <p:spPr>
          <a:xfrm>
            <a:off x="693420" y="421195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97" name="Caixa de Texto 23"/>
          <p:cNvSpPr txBox="1"/>
          <p:nvPr/>
        </p:nvSpPr>
        <p:spPr>
          <a:xfrm>
            <a:off x="3755390" y="4282440"/>
            <a:ext cx="6038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98" name="CaixaDeTexto 47"/>
          <p:cNvSpPr txBox="1"/>
          <p:nvPr/>
        </p:nvSpPr>
        <p:spPr>
          <a:xfrm>
            <a:off x="3527425" y="28187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99" name="CaixaDeTexto 47"/>
          <p:cNvSpPr txBox="1"/>
          <p:nvPr/>
        </p:nvSpPr>
        <p:spPr>
          <a:xfrm>
            <a:off x="1632585" y="402399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0" name="Conector Reto 74"/>
          <p:cNvCxnSpPr/>
          <p:nvPr/>
        </p:nvCxnSpPr>
        <p:spPr>
          <a:xfrm>
            <a:off x="3115230" y="560536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01" name="Grupo 100"/>
          <p:cNvGrpSpPr/>
          <p:nvPr/>
        </p:nvGrpSpPr>
        <p:grpSpPr>
          <a:xfrm>
            <a:off x="2921417" y="5053018"/>
            <a:ext cx="387626" cy="552342"/>
            <a:chOff x="7555792" y="2647951"/>
            <a:chExt cx="387626" cy="552342"/>
          </a:xfrm>
          <a:solidFill>
            <a:srgbClr val="00B0F0">
              <a:alpha val="97000"/>
            </a:srgbClr>
          </a:solidFill>
        </p:grpSpPr>
        <p:sp>
          <p:nvSpPr>
            <p:cNvPr id="102" name="Elipse 10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04" name="CaixaDeTexto 47"/>
          <p:cNvSpPr txBox="1"/>
          <p:nvPr/>
        </p:nvSpPr>
        <p:spPr>
          <a:xfrm>
            <a:off x="2134235" y="3586480"/>
            <a:ext cx="658495"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sp>
        <p:nvSpPr>
          <p:cNvPr id="158" name="CaixaDeTexto 47"/>
          <p:cNvSpPr txBox="1"/>
          <p:nvPr/>
        </p:nvSpPr>
        <p:spPr>
          <a:xfrm>
            <a:off x="3157855" y="45929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7" name="Conector Reto 46"/>
          <p:cNvCxnSpPr/>
          <p:nvPr/>
        </p:nvCxnSpPr>
        <p:spPr>
          <a:xfrm>
            <a:off x="2796540" y="4139565"/>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3102195" y="4409025"/>
            <a:ext cx="540000"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3120390" y="467233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16200000">
            <a:off x="2237956" y="3349363"/>
            <a:ext cx="1665939" cy="1293154"/>
            <a:chOff x="7493" y="6856"/>
            <a:chExt cx="2139" cy="1604"/>
          </a:xfrm>
        </p:grpSpPr>
        <p:sp>
          <p:nvSpPr>
            <p:cNvPr id="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8" name="Group 147"/>
            <p:cNvGrpSpPr/>
            <p:nvPr/>
          </p:nvGrpSpPr>
          <p:grpSpPr bwMode="auto">
            <a:xfrm rot="5400000">
              <a:off x="7988" y="6943"/>
              <a:ext cx="854" cy="680"/>
              <a:chOff x="2809" y="2568"/>
              <a:chExt cx="342"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93"/>
              <p:cNvSpPr>
                <a:spLocks noChangeShapeType="1"/>
              </p:cNvSpPr>
              <p:nvPr/>
            </p:nvSpPr>
            <p:spPr bwMode="auto">
              <a:xfrm flipH="1">
                <a:off x="2809" y="2694"/>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 name="Rectangle 142"/>
            <p:cNvSpPr>
              <a:spLocks noChangeArrowheads="1"/>
            </p:cNvSpPr>
            <p:nvPr/>
          </p:nvSpPr>
          <p:spPr bwMode="auto">
            <a:xfrm rot="5400000" flipH="1">
              <a:off x="8293" y="7758"/>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8"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5" name="Conector Reto 34"/>
          <p:cNvCxnSpPr/>
          <p:nvPr/>
        </p:nvCxnSpPr>
        <p:spPr>
          <a:xfrm rot="5400000">
            <a:off x="5495210" y="2659460"/>
            <a:ext cx="1260000" cy="0"/>
          </a:xfrm>
          <a:prstGeom prst="line">
            <a:avLst/>
          </a:prstGeom>
          <a:ln w="2857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5884545" y="1489075"/>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5949950" y="53568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5024755" y="372300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5121910" y="371856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7421245" y="41687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9" name="Group 8"/>
          <p:cNvGrpSpPr/>
          <p:nvPr/>
        </p:nvGrpSpPr>
        <p:grpSpPr>
          <a:xfrm rot="0" flipH="1">
            <a:off x="6156499" y="4049395"/>
            <a:ext cx="1264746" cy="511175"/>
            <a:chOff x="13825" y="4542"/>
            <a:chExt cx="1778" cy="699"/>
          </a:xfrm>
        </p:grpSpPr>
        <p:cxnSp>
          <p:nvCxnSpPr>
            <p:cNvPr id="6" name="Conector Reto 44"/>
            <p:cNvCxnSpPr/>
            <p:nvPr/>
          </p:nvCxnSpPr>
          <p:spPr>
            <a:xfrm>
              <a:off x="14641" y="4883"/>
              <a:ext cx="9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7304405" y="4295140"/>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7240905" y="61010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4248150" y="2830830"/>
            <a:ext cx="260985" cy="1773555"/>
            <a:chOff x="15542" y="5653"/>
            <a:chExt cx="357" cy="2494"/>
          </a:xfrm>
        </p:grpSpPr>
        <p:cxnSp>
          <p:nvCxnSpPr>
            <p:cNvPr id="19" name="Conector Reto 79"/>
            <p:cNvCxnSpPr/>
            <p:nvPr/>
          </p:nvCxnSpPr>
          <p:spPr>
            <a:xfrm rot="5400000" flipH="1" flipV="1">
              <a:off x="14471" y="6900"/>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3299460" y="450786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3500755" y="4507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3477260" y="370522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693795" y="388175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3253105" y="380111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4013835" y="316738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7382510" y="515112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6703695" y="36499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4963795" y="30092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Freeform 61"/>
          <p:cNvSpPr/>
          <p:nvPr/>
        </p:nvSpPr>
        <p:spPr>
          <a:xfrm>
            <a:off x="3133090" y="2586990"/>
            <a:ext cx="1407795" cy="1062990"/>
          </a:xfrm>
          <a:custGeom>
            <a:avLst/>
            <a:gdLst>
              <a:gd name="connisteX0" fmla="*/ 1407795 w 1407795"/>
              <a:gd name="connsiteY0" fmla="*/ 1058545 h 1062936"/>
              <a:gd name="connisteX1" fmla="*/ 560705 w 1407795"/>
              <a:gd name="connsiteY1" fmla="*/ 974090 h 1062936"/>
              <a:gd name="connisteX2" fmla="*/ 666750 w 1407795"/>
              <a:gd name="connsiteY2" fmla="*/ 423545 h 1062936"/>
              <a:gd name="connisteX3" fmla="*/ 0 w 1407795"/>
              <a:gd name="connsiteY3" fmla="*/ 0 h 1062936"/>
            </a:gdLst>
            <a:ahLst/>
            <a:cxnLst>
              <a:cxn ang="0">
                <a:pos x="connisteX0" y="connsiteY0"/>
              </a:cxn>
              <a:cxn ang="0">
                <a:pos x="connisteX1" y="connsiteY1"/>
              </a:cxn>
              <a:cxn ang="0">
                <a:pos x="connisteX2" y="connsiteY2"/>
              </a:cxn>
              <a:cxn ang="0">
                <a:pos x="connisteX3" y="connsiteY3"/>
              </a:cxn>
            </a:cxnLst>
            <a:rect l="l" t="t" r="r" b="b"/>
            <a:pathLst>
              <a:path w="1407795" h="1062936">
                <a:moveTo>
                  <a:pt x="1407795" y="1058545"/>
                </a:moveTo>
                <a:cubicBezTo>
                  <a:pt x="1236345" y="1052830"/>
                  <a:pt x="708660" y="1101090"/>
                  <a:pt x="560705" y="974090"/>
                </a:cubicBezTo>
                <a:cubicBezTo>
                  <a:pt x="412750" y="847090"/>
                  <a:pt x="779145" y="618490"/>
                  <a:pt x="666750" y="423545"/>
                </a:cubicBezTo>
                <a:cubicBezTo>
                  <a:pt x="554355" y="228600"/>
                  <a:pt x="135255" y="73660"/>
                  <a:pt x="0" y="0"/>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reeform 62"/>
          <p:cNvSpPr/>
          <p:nvPr/>
        </p:nvSpPr>
        <p:spPr>
          <a:xfrm>
            <a:off x="4013835" y="4030345"/>
            <a:ext cx="1179195" cy="780415"/>
          </a:xfrm>
          <a:custGeom>
            <a:avLst/>
            <a:gdLst>
              <a:gd name="connisteX0" fmla="*/ 1630045 w 1630045"/>
              <a:gd name="connsiteY0" fmla="*/ 0 h 1163955"/>
              <a:gd name="connisteX1" fmla="*/ 952500 w 1630045"/>
              <a:gd name="connsiteY1" fmla="*/ 147955 h 1163955"/>
              <a:gd name="connisteX2" fmla="*/ 1122045 w 1630045"/>
              <a:gd name="connsiteY2" fmla="*/ 550545 h 1163955"/>
              <a:gd name="connisteX3" fmla="*/ 0 w 1630045"/>
              <a:gd name="connsiteY3" fmla="*/ 1163955 h 1163955"/>
            </a:gdLst>
            <a:ahLst/>
            <a:cxnLst>
              <a:cxn ang="0">
                <a:pos x="connisteX0" y="connsiteY0"/>
              </a:cxn>
              <a:cxn ang="0">
                <a:pos x="connisteX1" y="connsiteY1"/>
              </a:cxn>
              <a:cxn ang="0">
                <a:pos x="connisteX2" y="connsiteY2"/>
              </a:cxn>
              <a:cxn ang="0">
                <a:pos x="connisteX3" y="connsiteY3"/>
              </a:cxn>
            </a:cxnLst>
            <a:rect l="l" t="t" r="r" b="b"/>
            <a:pathLst>
              <a:path w="1630045" h="1163955">
                <a:moveTo>
                  <a:pt x="1630045" y="0"/>
                </a:moveTo>
                <a:cubicBezTo>
                  <a:pt x="1490980" y="21590"/>
                  <a:pt x="1054100" y="38100"/>
                  <a:pt x="952500" y="147955"/>
                </a:cubicBezTo>
                <a:cubicBezTo>
                  <a:pt x="850900" y="257810"/>
                  <a:pt x="1312545" y="347345"/>
                  <a:pt x="1122045" y="550545"/>
                </a:cubicBezTo>
                <a:cubicBezTo>
                  <a:pt x="931545" y="753745"/>
                  <a:pt x="227965" y="1049020"/>
                  <a:pt x="0" y="116395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5" name="CaixaDeTexto 47"/>
          <p:cNvSpPr txBox="1"/>
          <p:nvPr/>
        </p:nvSpPr>
        <p:spPr>
          <a:xfrm>
            <a:off x="2234565" y="1888490"/>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impedancia da fonte Vi</a:t>
            </a:r>
            <a:r>
              <a:rPr lang="pt-BR" sz="2400" dirty="0" smtClean="0"/>
              <a:t> </a:t>
            </a:r>
            <a:endParaRPr lang="pt-BR" sz="2400" dirty="0" smtClean="0"/>
          </a:p>
        </p:txBody>
      </p:sp>
      <p:sp>
        <p:nvSpPr>
          <p:cNvPr id="66" name="CaixaDeTexto 47"/>
          <p:cNvSpPr txBox="1"/>
          <p:nvPr/>
        </p:nvSpPr>
        <p:spPr>
          <a:xfrm>
            <a:off x="2582545" y="4746625"/>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entrada</a:t>
            </a:r>
            <a:endParaRPr lang="pt-BR" dirty="0" smtClean="0">
              <a:latin typeface="Comic Sans MS" panose="030F0702030302020204" pitchFamily="66" charset="0"/>
              <a:cs typeface="Comic Sans MS" panose="030F0702030302020204" pitchFamily="66" charset="0"/>
            </a:endParaRPr>
          </a:p>
        </p:txBody>
      </p:sp>
      <p:sp>
        <p:nvSpPr>
          <p:cNvPr id="72" name="Freeform 71"/>
          <p:cNvSpPr/>
          <p:nvPr/>
        </p:nvSpPr>
        <p:spPr>
          <a:xfrm>
            <a:off x="7256145" y="3260090"/>
            <a:ext cx="720090" cy="711835"/>
          </a:xfrm>
          <a:custGeom>
            <a:avLst/>
            <a:gdLst>
              <a:gd name="connisteX0" fmla="*/ 0 w 720090"/>
              <a:gd name="connsiteY0" fmla="*/ 698500 h 711645"/>
              <a:gd name="connisteX1" fmla="*/ 264795 w 720090"/>
              <a:gd name="connsiteY1" fmla="*/ 656590 h 711645"/>
              <a:gd name="connisteX2" fmla="*/ 190500 w 720090"/>
              <a:gd name="connsiteY2" fmla="*/ 243840 h 711645"/>
              <a:gd name="connisteX3" fmla="*/ 720090 w 720090"/>
              <a:gd name="connsiteY3" fmla="*/ 0 h 711645"/>
            </a:gdLst>
            <a:ahLst/>
            <a:cxnLst>
              <a:cxn ang="0">
                <a:pos x="connisteX0" y="connsiteY0"/>
              </a:cxn>
              <a:cxn ang="0">
                <a:pos x="connisteX1" y="connsiteY1"/>
              </a:cxn>
              <a:cxn ang="0">
                <a:pos x="connisteX2" y="connsiteY2"/>
              </a:cxn>
              <a:cxn ang="0">
                <a:pos x="connisteX3" y="connsiteY3"/>
              </a:cxn>
            </a:cxnLst>
            <a:rect l="l" t="t" r="r" b="b"/>
            <a:pathLst>
              <a:path w="720090" h="711646">
                <a:moveTo>
                  <a:pt x="0" y="698500"/>
                </a:moveTo>
                <a:cubicBezTo>
                  <a:pt x="54610" y="698500"/>
                  <a:pt x="226695" y="747395"/>
                  <a:pt x="264795" y="656590"/>
                </a:cubicBezTo>
                <a:cubicBezTo>
                  <a:pt x="302895" y="565785"/>
                  <a:pt x="99695" y="375285"/>
                  <a:pt x="190500" y="243840"/>
                </a:cubicBezTo>
                <a:cubicBezTo>
                  <a:pt x="281305" y="112395"/>
                  <a:pt x="612775" y="40640"/>
                  <a:pt x="72009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1" name="CaixaDeTexto 47"/>
          <p:cNvSpPr txBox="1"/>
          <p:nvPr/>
        </p:nvSpPr>
        <p:spPr>
          <a:xfrm>
            <a:off x="7421245" y="2484755"/>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saida</a:t>
            </a:r>
            <a:endParaRPr lang="pt-BR" dirty="0" smtClean="0">
              <a:latin typeface="Comic Sans MS" panose="030F0702030302020204" pitchFamily="66" charset="0"/>
              <a:cs typeface="Comic Sans MS" panose="030F0702030302020204" pitchFamily="66" charset="0"/>
            </a:endParaRPr>
          </a:p>
        </p:txBody>
      </p:sp>
      <p:grpSp>
        <p:nvGrpSpPr>
          <p:cNvPr id="138" name="Grupo 137"/>
          <p:cNvGrpSpPr/>
          <p:nvPr/>
        </p:nvGrpSpPr>
        <p:grpSpPr>
          <a:xfrm rot="5400000">
            <a:off x="5115130" y="3084171"/>
            <a:ext cx="1313103" cy="754285"/>
            <a:chOff x="8610600" y="2524505"/>
            <a:chExt cx="1313103" cy="754285"/>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6437" y="3036593"/>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5891630" y="338339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Vamos analisar o comportamento do circuito abaixo em frequência.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5737145" y="45588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rot="5400000">
            <a:off x="5518705" y="4749245"/>
            <a:ext cx="12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5951002" y="457867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1" name="CaixaDeTexto 47"/>
          <p:cNvSpPr txBox="1"/>
          <p:nvPr/>
        </p:nvSpPr>
        <p:spPr>
          <a:xfrm>
            <a:off x="2823210" y="1698625"/>
            <a:ext cx="900430" cy="460375"/>
          </a:xfrm>
          <a:prstGeom prst="rect">
            <a:avLst/>
          </a:prstGeom>
          <a:noFill/>
        </p:spPr>
        <p:txBody>
          <a:bodyPr wrap="square" rtlCol="0">
            <a:spAutoFit/>
          </a:bodyPr>
          <a:p>
            <a:r>
              <a:rPr lang="pt-BR" sz="2400" b="1" dirty="0" smtClean="0"/>
              <a:t>V</a:t>
            </a:r>
            <a:r>
              <a:rPr lang="pt-BR" sz="2400" b="1" baseline="-25000" dirty="0" smtClean="0"/>
              <a:t>CC </a:t>
            </a:r>
            <a:endParaRPr lang="pt-BR" sz="2400" b="1" baseline="-25000" dirty="0" smtClean="0"/>
          </a:p>
        </p:txBody>
      </p:sp>
      <p:sp>
        <p:nvSpPr>
          <p:cNvPr id="4"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vamos usar aqui o modelo T, pois há circuito ligado ao emissor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9591076" y="19948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9397147" y="222917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9908854" y="371488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4" name="Caixa de Texto 33"/>
              <p:cNvSpPr txBox="1"/>
              <p:nvPr/>
            </p:nvSpPr>
            <p:spPr>
              <a:xfrm>
                <a:off x="9726930" y="2524125"/>
                <a:ext cx="50609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9726930" y="2524125"/>
                <a:ext cx="506095" cy="398780"/>
              </a:xfrm>
              <a:prstGeom prst="rect">
                <a:avLst/>
              </a:prstGeom>
              <a:blipFill rotWithShape="1">
                <a:blip r:embed="rId1"/>
                <a:stretch>
                  <a:fillRect b="-637"/>
                </a:stretch>
              </a:blipFill>
            </p:spPr>
            <p:txBody>
              <a:bodyPr/>
              <a:lstStyle/>
              <a:p>
                <a:r>
                  <a:rPr lang="pt-BR" altLang="en-US">
                    <a:noFill/>
                  </a:rPr>
                  <a:t> </a:t>
                </a:r>
              </a:p>
            </p:txBody>
          </p:sp>
        </mc:Fallback>
      </mc:AlternateContent>
      <p:sp>
        <p:nvSpPr>
          <p:cNvPr id="80" name="Caixa de Texto 23"/>
          <p:cNvSpPr txBox="1"/>
          <p:nvPr/>
        </p:nvSpPr>
        <p:spPr>
          <a:xfrm>
            <a:off x="8879840" y="37147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91" name="Conector Reto 86"/>
          <p:cNvCxnSpPr/>
          <p:nvPr/>
        </p:nvCxnSpPr>
        <p:spPr>
          <a:xfrm rot="16200000" flipV="1">
            <a:off x="8321675" y="340106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8409305" y="339661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672830" y="3406140"/>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7796874" y="277122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7428230" y="365760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7101840" y="421005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7303135" y="42100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7279640" y="340741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7055485" y="350329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7638415" y="29210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10667365" y="39611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10667365" y="58680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9595111" y="415888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9473006" y="440934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9408795" y="58489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9667875" y="4907915"/>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0</a:t>
            </a:r>
            <a:endParaRPr lang="pt-BR" sz="2400" dirty="0" smtClean="0"/>
          </a:p>
        </p:txBody>
      </p:sp>
      <p:grpSp>
        <p:nvGrpSpPr>
          <p:cNvPr id="73" name="Group 162"/>
          <p:cNvGrpSpPr/>
          <p:nvPr/>
        </p:nvGrpSpPr>
        <p:grpSpPr>
          <a:xfrm rot="0">
            <a:off x="10741736" y="440934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10052685" y="489331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8273729" y="362725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5147310" y="36957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8990" y="294259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2"/>
          <p:cNvCxnSpPr/>
          <p:nvPr/>
        </p:nvCxnSpPr>
        <p:spPr>
          <a:xfrm rot="5400000">
            <a:off x="2507535" y="2789000"/>
            <a:ext cx="1260000" cy="0"/>
          </a:xfrm>
          <a:prstGeom prst="line">
            <a:avLst/>
          </a:prstGeom>
          <a:ln w="2857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2946400" y="5486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V="1">
            <a:off x="2021205" y="38525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rot="16200000" flipV="1">
            <a:off x="2118360" y="38481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417695" y="42983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40" name="Group 8"/>
          <p:cNvGrpSpPr/>
          <p:nvPr/>
        </p:nvGrpSpPr>
        <p:grpSpPr>
          <a:xfrm rot="0" flipH="1">
            <a:off x="3152949" y="4178935"/>
            <a:ext cx="1264746" cy="511175"/>
            <a:chOff x="13825" y="4542"/>
            <a:chExt cx="1778" cy="699"/>
          </a:xfrm>
        </p:grpSpPr>
        <p:cxnSp>
          <p:nvCxnSpPr>
            <p:cNvPr id="42" name="Conector Reto 44"/>
            <p:cNvCxnSpPr/>
            <p:nvPr/>
          </p:nvCxnSpPr>
          <p:spPr>
            <a:xfrm>
              <a:off x="14641" y="4883"/>
              <a:ext cx="9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 name="Group 11"/>
          <p:cNvGrpSpPr/>
          <p:nvPr/>
        </p:nvGrpSpPr>
        <p:grpSpPr>
          <a:xfrm rot="0">
            <a:off x="4300855" y="4424680"/>
            <a:ext cx="254000" cy="1824355"/>
            <a:chOff x="15541" y="5658"/>
            <a:chExt cx="357" cy="2494"/>
          </a:xfrm>
        </p:grpSpPr>
        <p:cxnSp>
          <p:nvCxnSpPr>
            <p:cNvPr id="5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90"/>
          <p:cNvCxnSpPr/>
          <p:nvPr/>
        </p:nvCxnSpPr>
        <p:spPr>
          <a:xfrm>
            <a:off x="4237355" y="62306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16"/>
          <p:cNvGrpSpPr/>
          <p:nvPr/>
        </p:nvGrpSpPr>
        <p:grpSpPr>
          <a:xfrm rot="16200000">
            <a:off x="1399540" y="3113441"/>
            <a:ext cx="260985" cy="1476303"/>
            <a:chOff x="15542" y="5862"/>
            <a:chExt cx="357" cy="2076"/>
          </a:xfrm>
        </p:grpSpPr>
        <p:cxnSp>
          <p:nvCxnSpPr>
            <p:cNvPr id="62" name="Conector Reto 79"/>
            <p:cNvCxnSpPr/>
            <p:nvPr/>
          </p:nvCxnSpPr>
          <p:spPr>
            <a:xfrm rot="5400000" flipH="1" flipV="1">
              <a:off x="14681" y="6900"/>
              <a:ext cx="20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5" name="Conector Reto 37"/>
          <p:cNvCxnSpPr/>
          <p:nvPr/>
        </p:nvCxnSpPr>
        <p:spPr>
          <a:xfrm>
            <a:off x="601345" y="46374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802640" y="4637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H="1" flipV="1">
            <a:off x="779145" y="38347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8" name="CaixaDeTexto 47"/>
          <p:cNvSpPr txBox="1"/>
          <p:nvPr/>
        </p:nvSpPr>
        <p:spPr>
          <a:xfrm>
            <a:off x="1010285" y="41014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9" name="Grupo 12"/>
          <p:cNvGrpSpPr/>
          <p:nvPr/>
        </p:nvGrpSpPr>
        <p:grpSpPr>
          <a:xfrm>
            <a:off x="554990" y="3930650"/>
            <a:ext cx="449580" cy="416560"/>
            <a:chOff x="9221" y="3503"/>
            <a:chExt cx="708" cy="656"/>
          </a:xfrm>
        </p:grpSpPr>
        <p:sp>
          <p:nvSpPr>
            <p:cNvPr id="70" name="Elipse 69"/>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9" name="Caixa de Texto 23"/>
          <p:cNvSpPr txBox="1"/>
          <p:nvPr/>
        </p:nvSpPr>
        <p:spPr>
          <a:xfrm>
            <a:off x="1010285" y="32969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81" name="Caixa de Texto 23"/>
          <p:cNvSpPr txBox="1"/>
          <p:nvPr/>
        </p:nvSpPr>
        <p:spPr>
          <a:xfrm>
            <a:off x="4378960" y="52806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4" name="CaixaDeTexto 47"/>
          <p:cNvSpPr txBox="1"/>
          <p:nvPr/>
        </p:nvSpPr>
        <p:spPr>
          <a:xfrm>
            <a:off x="3700145" y="37795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6" name="CaixaDeTexto 47"/>
          <p:cNvSpPr txBox="1"/>
          <p:nvPr/>
        </p:nvSpPr>
        <p:spPr>
          <a:xfrm>
            <a:off x="1960245" y="313880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10" name="Grupo 109"/>
          <p:cNvGrpSpPr/>
          <p:nvPr/>
        </p:nvGrpSpPr>
        <p:grpSpPr>
          <a:xfrm rot="5400000">
            <a:off x="2111580" y="3213711"/>
            <a:ext cx="1313103" cy="754285"/>
            <a:chOff x="8610600" y="2524505"/>
            <a:chExt cx="1313103" cy="754285"/>
          </a:xfrm>
        </p:grpSpPr>
        <p:cxnSp>
          <p:nvCxnSpPr>
            <p:cNvPr id="11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2"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3"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6" name="Conector Reto 25"/>
            <p:cNvCxnSpPr/>
            <p:nvPr/>
          </p:nvCxnSpPr>
          <p:spPr>
            <a:xfrm rot="16200000">
              <a:off x="9286437" y="3036593"/>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17" name="Caixa de Texto 23"/>
          <p:cNvSpPr txBox="1"/>
          <p:nvPr/>
        </p:nvSpPr>
        <p:spPr>
          <a:xfrm>
            <a:off x="2888080" y="351293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18" name="Conector Reto 74"/>
          <p:cNvCxnSpPr/>
          <p:nvPr/>
        </p:nvCxnSpPr>
        <p:spPr>
          <a:xfrm>
            <a:off x="2733595" y="4688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rot="5400000">
            <a:off x="2515155" y="4878785"/>
            <a:ext cx="12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2947452" y="4708213"/>
            <a:ext cx="387626" cy="552342"/>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flipV="1">
            <a:off x="9591076" y="345094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9378016" y="386600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45" name="Conector de Seta Reta 59"/>
          <p:cNvCxnSpPr/>
          <p:nvPr/>
        </p:nvCxnSpPr>
        <p:spPr>
          <a:xfrm flipH="1">
            <a:off x="9790382" y="34645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46" name="Conector de Seta Reta 59"/>
          <p:cNvCxnSpPr/>
          <p:nvPr/>
        </p:nvCxnSpPr>
        <p:spPr>
          <a:xfrm rot="16200000" flipH="1">
            <a:off x="9206182" y="31063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7" name="Caixa de Texto 146"/>
              <p:cNvSpPr txBox="1"/>
              <p:nvPr/>
            </p:nvSpPr>
            <p:spPr>
              <a:xfrm>
                <a:off x="8907780" y="2922905"/>
                <a:ext cx="4292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7" name="Caixa de Texto 146"/>
              <p:cNvSpPr txBox="1">
                <a:spLocks noRot="1" noChangeAspect="1" noMove="1" noResize="1" noEditPoints="1" noAdjustHandles="1" noChangeArrowheads="1" noChangeShapeType="1" noTextEdit="1"/>
              </p:cNvSpPr>
              <p:nvPr/>
            </p:nvSpPr>
            <p:spPr>
              <a:xfrm>
                <a:off x="8907780" y="2922905"/>
                <a:ext cx="429260" cy="398780"/>
              </a:xfrm>
              <a:prstGeom prst="rect">
                <a:avLst/>
              </a:prstGeom>
              <a:blipFill rotWithShape="1">
                <a:blip r:embed="rId2"/>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9" name="Caixa de Texto 148"/>
              <p:cNvSpPr txBox="1"/>
              <p:nvPr/>
            </p:nvSpPr>
            <p:spPr>
              <a:xfrm>
                <a:off x="9784715" y="3385185"/>
                <a:ext cx="37147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9" name="Caixa de Texto 148"/>
              <p:cNvSpPr txBox="1">
                <a:spLocks noRot="1" noChangeAspect="1" noMove="1" noResize="1" noEditPoints="1" noAdjustHandles="1" noChangeArrowheads="1" noChangeShapeType="1" noTextEdit="1"/>
              </p:cNvSpPr>
              <p:nvPr/>
            </p:nvSpPr>
            <p:spPr>
              <a:xfrm>
                <a:off x="9784715" y="3385185"/>
                <a:ext cx="371475" cy="398780"/>
              </a:xfrm>
              <a:prstGeom prst="rect">
                <a:avLst/>
              </a:prstGeom>
              <a:blipFill rotWithShape="1">
                <a:blip r:embed="rId3"/>
                <a:stretch>
                  <a:fillRect b="-637"/>
                </a:stretch>
              </a:blipFill>
            </p:spPr>
            <p:txBody>
              <a:bodyPr/>
              <a:lstStyle/>
              <a:p>
                <a:r>
                  <a:rPr lang="pt-BR" altLang="en-US">
                    <a:noFill/>
                  </a:rPr>
                  <a:t> </a:t>
                </a:r>
              </a:p>
            </p:txBody>
          </p:sp>
        </mc:Fallback>
      </mc:AlternateContent>
      <p:cxnSp>
        <p:nvCxnSpPr>
          <p:cNvPr id="150" name="Conector Reto 90"/>
          <p:cNvCxnSpPr/>
          <p:nvPr/>
        </p:nvCxnSpPr>
        <p:spPr>
          <a:xfrm>
            <a:off x="10262235" y="24295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rot="16200000">
            <a:off x="10032526" y="156314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4" name="Conector Reto 114"/>
          <p:cNvCxnSpPr/>
          <p:nvPr/>
        </p:nvCxnSpPr>
        <p:spPr>
          <a:xfrm flipH="1" flipV="1">
            <a:off x="10453370" y="19729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a:t>
            </a:r>
            <a:r>
              <a:rPr lang="pt-BR" sz="2400" b="1" dirty="0" smtClean="0">
                <a:latin typeface="Comic Sans MS" panose="030F0702030302020204" pitchFamily="66" charset="0"/>
                <a:cs typeface="Comic Sans MS" panose="030F0702030302020204" pitchFamily="66" charset="0"/>
                <a:sym typeface="+mn-ea"/>
              </a:rPr>
              <a:t>Vamos montar uma equação de laço envolvendo vin, i</a:t>
            </a:r>
            <a:r>
              <a:rPr lang="pt-BR" sz="2400" b="1" baseline="-25000" dirty="0" smtClean="0">
                <a:latin typeface="Comic Sans MS" panose="030F0702030302020204" pitchFamily="66" charset="0"/>
                <a:cs typeface="Comic Sans MS" panose="030F0702030302020204" pitchFamily="66" charset="0"/>
                <a:sym typeface="+mn-ea"/>
              </a:rPr>
              <a:t>b</a:t>
            </a:r>
            <a:r>
              <a:rPr lang="pt-BR" sz="2400" b="1" dirty="0" smtClean="0">
                <a:latin typeface="Comic Sans MS" panose="030F0702030302020204" pitchFamily="66" charset="0"/>
                <a:cs typeface="Comic Sans MS" panose="030F0702030302020204" pitchFamily="66" charset="0"/>
                <a:sym typeface="+mn-ea"/>
              </a:rPr>
              <a:t>  e i</a:t>
            </a:r>
            <a:r>
              <a:rPr lang="pt-BR" sz="2400" b="1" baseline="-25000" dirty="0" smtClean="0">
                <a:latin typeface="Comic Sans MS" panose="030F0702030302020204" pitchFamily="66" charset="0"/>
                <a:cs typeface="Comic Sans MS" panose="030F0702030302020204" pitchFamily="66" charset="0"/>
                <a:sym typeface="+mn-ea"/>
              </a:rPr>
              <a:t>e</a:t>
            </a:r>
            <a:r>
              <a:rPr lang="pt-BR" sz="2400" b="1" dirty="0" smtClean="0">
                <a:latin typeface="Comic Sans MS" panose="030F0702030302020204" pitchFamily="66" charset="0"/>
                <a:cs typeface="Comic Sans MS" panose="030F0702030302020204" pitchFamily="66" charset="0"/>
                <a:sym typeface="+mn-ea"/>
              </a:rPr>
              <a:t>. V</a:t>
            </a:r>
            <a:r>
              <a:rPr lang="pt-BR" sz="2400" b="1" dirty="0" smtClean="0">
                <a:solidFill>
                  <a:schemeClr val="tx1"/>
                </a:solidFill>
                <a:latin typeface="Comic Sans MS" panose="030F0702030302020204" pitchFamily="66" charset="0"/>
                <a:cs typeface="Comic Sans MS" panose="030F0702030302020204" pitchFamily="66" charset="0"/>
                <a:sym typeface="+mn-ea"/>
              </a:rPr>
              <a:t>amos desconsiderar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sz="2400" b="1" dirty="0" smtClean="0">
                <a:solidFill>
                  <a:schemeClr val="tx1"/>
                </a:solidFill>
                <a:latin typeface="Comic Sans MS" panose="030F0702030302020204" pitchFamily="66" charset="0"/>
                <a:cs typeface="Comic Sans MS" panose="030F0702030302020204" pitchFamily="66" charset="0"/>
                <a:sym typeface="+mn-ea"/>
              </a:rPr>
              <a:t> para simplificar um pouco a solução (reduz a equação).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2923576" y="24965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2729647" y="273082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3241354" y="421653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4" name="Caixa de Texto 33"/>
              <p:cNvSpPr txBox="1"/>
              <p:nvPr/>
            </p:nvSpPr>
            <p:spPr>
              <a:xfrm>
                <a:off x="3059430" y="3025775"/>
                <a:ext cx="50609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3059430" y="3025775"/>
                <a:ext cx="506095" cy="398780"/>
              </a:xfrm>
              <a:prstGeom prst="rect">
                <a:avLst/>
              </a:prstGeom>
              <a:blipFill rotWithShape="1">
                <a:blip r:embed="rId1"/>
                <a:stretch>
                  <a:fillRect b="-637"/>
                </a:stretch>
              </a:blipFill>
            </p:spPr>
            <p:txBody>
              <a:bodyPr/>
              <a:lstStyle/>
              <a:p>
                <a:r>
                  <a:rPr lang="pt-BR" altLang="en-US">
                    <a:noFill/>
                  </a:rPr>
                  <a:t> </a:t>
                </a:r>
              </a:p>
            </p:txBody>
          </p:sp>
        </mc:Fallback>
      </mc:AlternateContent>
      <p:sp>
        <p:nvSpPr>
          <p:cNvPr id="80" name="Caixa de Texto 23"/>
          <p:cNvSpPr txBox="1"/>
          <p:nvPr/>
        </p:nvSpPr>
        <p:spPr>
          <a:xfrm>
            <a:off x="2144395" y="43249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91" name="Conector Reto 86"/>
          <p:cNvCxnSpPr/>
          <p:nvPr/>
        </p:nvCxnSpPr>
        <p:spPr>
          <a:xfrm rot="16200000" flipV="1">
            <a:off x="1654175" y="390271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741805" y="389826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005330" y="3907790"/>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1129374" y="327287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760730" y="41592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434340" y="47117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635635" y="47117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612140" y="39090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387985" y="400494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970915" y="34531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3999865" y="44627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3999865" y="63696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2927611" y="466053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2821381" y="491099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2741295" y="63506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3048000" y="5409565"/>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0</a:t>
            </a:r>
            <a:endParaRPr lang="pt-BR" sz="2400" dirty="0" smtClean="0"/>
          </a:p>
        </p:txBody>
      </p:sp>
      <p:grpSp>
        <p:nvGrpSpPr>
          <p:cNvPr id="73" name="Group 162"/>
          <p:cNvGrpSpPr/>
          <p:nvPr/>
        </p:nvGrpSpPr>
        <p:grpSpPr>
          <a:xfrm rot="0">
            <a:off x="4074236" y="491099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3385185" y="53949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1606229" y="412890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cxnSp>
        <p:nvCxnSpPr>
          <p:cNvPr id="123" name="Conector Reto 122"/>
          <p:cNvCxnSpPr/>
          <p:nvPr/>
        </p:nvCxnSpPr>
        <p:spPr>
          <a:xfrm flipV="1">
            <a:off x="2923576" y="395259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2710516" y="43676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45" name="Conector de Seta Reta 59"/>
          <p:cNvCxnSpPr/>
          <p:nvPr/>
        </p:nvCxnSpPr>
        <p:spPr>
          <a:xfrm flipH="1">
            <a:off x="3122882" y="39661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46" name="Conector de Seta Reta 59"/>
          <p:cNvCxnSpPr/>
          <p:nvPr/>
        </p:nvCxnSpPr>
        <p:spPr>
          <a:xfrm rot="16200000" flipH="1">
            <a:off x="2538682" y="36080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7" name="Caixa de Texto 146"/>
              <p:cNvSpPr txBox="1"/>
              <p:nvPr/>
            </p:nvSpPr>
            <p:spPr>
              <a:xfrm>
                <a:off x="2240280" y="3424555"/>
                <a:ext cx="4292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7" name="Caixa de Texto 146"/>
              <p:cNvSpPr txBox="1">
                <a:spLocks noRot="1" noChangeAspect="1" noMove="1" noResize="1" noEditPoints="1" noAdjustHandles="1" noChangeArrowheads="1" noChangeShapeType="1" noTextEdit="1"/>
              </p:cNvSpPr>
              <p:nvPr/>
            </p:nvSpPr>
            <p:spPr>
              <a:xfrm>
                <a:off x="2240280" y="3424555"/>
                <a:ext cx="429260" cy="398780"/>
              </a:xfrm>
              <a:prstGeom prst="rect">
                <a:avLst/>
              </a:prstGeom>
              <a:blipFill rotWithShape="1">
                <a:blip r:embed="rId2"/>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9" name="Caixa de Texto 148"/>
              <p:cNvSpPr txBox="1"/>
              <p:nvPr/>
            </p:nvSpPr>
            <p:spPr>
              <a:xfrm>
                <a:off x="3117215" y="3886835"/>
                <a:ext cx="37147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9" name="Caixa de Texto 148"/>
              <p:cNvSpPr txBox="1">
                <a:spLocks noRot="1" noChangeAspect="1" noMove="1" noResize="1" noEditPoints="1" noAdjustHandles="1" noChangeArrowheads="1" noChangeShapeType="1" noTextEdit="1"/>
              </p:cNvSpPr>
              <p:nvPr/>
            </p:nvSpPr>
            <p:spPr>
              <a:xfrm>
                <a:off x="3117215" y="3886835"/>
                <a:ext cx="371475" cy="398780"/>
              </a:xfrm>
              <a:prstGeom prst="rect">
                <a:avLst/>
              </a:prstGeom>
              <a:blipFill rotWithShape="1">
                <a:blip r:embed="rId3"/>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5"/>
              <p:cNvSpPr txBox="1"/>
              <p:nvPr/>
            </p:nvSpPr>
            <p:spPr>
              <a:xfrm>
                <a:off x="5234940" y="2247900"/>
                <a:ext cx="585787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𝑒</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5234940" y="2247900"/>
                <a:ext cx="5857875" cy="840740"/>
              </a:xfrm>
              <a:prstGeom prst="rect">
                <a:avLst/>
              </a:prstGeom>
              <a:blipFill rotWithShape="1">
                <a:blip r:embed="rId4"/>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013960" y="3375025"/>
                <a:ext cx="6299835"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𝑒</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013960" y="3375025"/>
                <a:ext cx="6299835" cy="841375"/>
              </a:xfrm>
              <a:prstGeom prst="rect">
                <a:avLst/>
              </a:prstGeom>
              <a:blipFill rotWithShape="1">
                <a:blip r:embed="rId5"/>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4906010" y="4450080"/>
                <a:ext cx="6972300" cy="7169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den>
                      </m:f>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den>
                      </m:f>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906010" y="4450080"/>
                <a:ext cx="6972300" cy="716915"/>
              </a:xfrm>
              <a:prstGeom prst="rect">
                <a:avLst/>
              </a:prstGeom>
              <a:blipFill rotWithShape="1">
                <a:blip r:embed="rId6"/>
                <a:stretch>
                  <a:fillRect t="-248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4906010" y="5503545"/>
                <a:ext cx="6972300" cy="7067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906010" y="5503545"/>
                <a:ext cx="6972300" cy="706755"/>
              </a:xfrm>
              <a:prstGeom prst="rect">
                <a:avLst/>
              </a:prstGeom>
              <a:blipFill rotWithShape="1">
                <a:blip r:embed="rId7"/>
                <a:stretch>
                  <a:fillRect/>
                </a:stretch>
              </a:blipFill>
              <a:ln w="38100">
                <a:noFill/>
              </a:ln>
            </p:spPr>
            <p:txBody>
              <a:bodyPr/>
              <a:lstStyle/>
              <a:p>
                <a:r>
                  <a:rPr lang="pt-BR" altLang="en-US">
                    <a:noFill/>
                  </a:rPr>
                  <a:t> </a:t>
                </a:r>
              </a:p>
            </p:txBody>
          </p:sp>
        </mc:Fallback>
      </mc:AlternateContent>
      <p:cxnSp>
        <p:nvCxnSpPr>
          <p:cNvPr id="38" name="Conector Reto 90"/>
          <p:cNvCxnSpPr/>
          <p:nvPr/>
        </p:nvCxnSpPr>
        <p:spPr>
          <a:xfrm>
            <a:off x="3583940" y="29311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rot="16200000">
            <a:off x="3354231" y="206479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1" name="Conector Reto 114"/>
          <p:cNvCxnSpPr/>
          <p:nvPr/>
        </p:nvCxnSpPr>
        <p:spPr>
          <a:xfrm flipH="1" flipV="1">
            <a:off x="3775075" y="247459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2923576" y="24965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2729647" y="273082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3241354" y="421653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4" name="Caixa de Texto 33"/>
              <p:cNvSpPr txBox="1"/>
              <p:nvPr/>
            </p:nvSpPr>
            <p:spPr>
              <a:xfrm>
                <a:off x="3059430" y="3025775"/>
                <a:ext cx="50609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3059430" y="3025775"/>
                <a:ext cx="506095" cy="398780"/>
              </a:xfrm>
              <a:prstGeom prst="rect">
                <a:avLst/>
              </a:prstGeom>
              <a:blipFill rotWithShape="1">
                <a:blip r:embed="rId1"/>
                <a:stretch>
                  <a:fillRect b="-637"/>
                </a:stretch>
              </a:blipFill>
            </p:spPr>
            <p:txBody>
              <a:bodyPr/>
              <a:lstStyle/>
              <a:p>
                <a:r>
                  <a:rPr lang="pt-BR" altLang="en-US">
                    <a:noFill/>
                  </a:rPr>
                  <a:t> </a:t>
                </a:r>
              </a:p>
            </p:txBody>
          </p:sp>
        </mc:Fallback>
      </mc:AlternateContent>
      <p:sp>
        <p:nvSpPr>
          <p:cNvPr id="80" name="Caixa de Texto 23"/>
          <p:cNvSpPr txBox="1"/>
          <p:nvPr/>
        </p:nvSpPr>
        <p:spPr>
          <a:xfrm>
            <a:off x="2144395" y="43249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91" name="Conector Reto 86"/>
          <p:cNvCxnSpPr/>
          <p:nvPr/>
        </p:nvCxnSpPr>
        <p:spPr>
          <a:xfrm rot="16200000" flipV="1">
            <a:off x="1654175" y="390271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741805" y="389826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005330" y="3907790"/>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1129374" y="327287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760730" y="41592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434340" y="47117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635635" y="47117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612140" y="39090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387985" y="400494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970915" y="34531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3999865" y="44627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3999865" y="63696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2927611" y="466053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 name="Group 162"/>
          <p:cNvGrpSpPr/>
          <p:nvPr/>
        </p:nvGrpSpPr>
        <p:grpSpPr>
          <a:xfrm rot="0">
            <a:off x="4074236" y="491099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3385185" y="53949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1606229" y="412890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cxnSp>
        <p:nvCxnSpPr>
          <p:cNvPr id="123" name="Conector Reto 122"/>
          <p:cNvCxnSpPr/>
          <p:nvPr/>
        </p:nvCxnSpPr>
        <p:spPr>
          <a:xfrm flipV="1">
            <a:off x="2923576" y="3952597"/>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2710516" y="43676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45" name="Conector de Seta Reta 59"/>
          <p:cNvCxnSpPr/>
          <p:nvPr/>
        </p:nvCxnSpPr>
        <p:spPr>
          <a:xfrm flipH="1">
            <a:off x="3122882" y="39661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46" name="Conector de Seta Reta 59"/>
          <p:cNvCxnSpPr/>
          <p:nvPr/>
        </p:nvCxnSpPr>
        <p:spPr>
          <a:xfrm rot="16200000" flipH="1">
            <a:off x="2538682" y="36080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7" name="Caixa de Texto 146"/>
              <p:cNvSpPr txBox="1"/>
              <p:nvPr/>
            </p:nvSpPr>
            <p:spPr>
              <a:xfrm>
                <a:off x="2240280" y="3424555"/>
                <a:ext cx="4292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7" name="Caixa de Texto 146"/>
              <p:cNvSpPr txBox="1">
                <a:spLocks noRot="1" noChangeAspect="1" noMove="1" noResize="1" noEditPoints="1" noAdjustHandles="1" noChangeArrowheads="1" noChangeShapeType="1" noTextEdit="1"/>
              </p:cNvSpPr>
              <p:nvPr/>
            </p:nvSpPr>
            <p:spPr>
              <a:xfrm>
                <a:off x="2240280" y="3424555"/>
                <a:ext cx="429260" cy="398780"/>
              </a:xfrm>
              <a:prstGeom prst="rect">
                <a:avLst/>
              </a:prstGeom>
              <a:blipFill rotWithShape="1">
                <a:blip r:embed="rId2"/>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9" name="Caixa de Texto 148"/>
              <p:cNvSpPr txBox="1"/>
              <p:nvPr/>
            </p:nvSpPr>
            <p:spPr>
              <a:xfrm>
                <a:off x="3117215" y="3886835"/>
                <a:ext cx="37147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9" name="Caixa de Texto 148"/>
              <p:cNvSpPr txBox="1">
                <a:spLocks noRot="1" noChangeAspect="1" noMove="1" noResize="1" noEditPoints="1" noAdjustHandles="1" noChangeArrowheads="1" noChangeShapeType="1" noTextEdit="1"/>
              </p:cNvSpPr>
              <p:nvPr/>
            </p:nvSpPr>
            <p:spPr>
              <a:xfrm>
                <a:off x="3117215" y="3886835"/>
                <a:ext cx="371475" cy="398780"/>
              </a:xfrm>
              <a:prstGeom prst="rect">
                <a:avLst/>
              </a:prstGeom>
              <a:blipFill rotWithShape="1">
                <a:blip r:embed="rId3"/>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2439035" y="1635760"/>
                <a:ext cx="955103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439035" y="1635760"/>
                <a:ext cx="9551035" cy="398780"/>
              </a:xfrm>
              <a:prstGeom prst="rect">
                <a:avLst/>
              </a:prstGeom>
              <a:blipFill rotWithShape="1">
                <a:blip r:embed="rId4"/>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3639185" y="2219960"/>
                <a:ext cx="791654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3639185" y="2219960"/>
                <a:ext cx="7916545" cy="398780"/>
              </a:xfrm>
              <a:prstGeom prst="rect">
                <a:avLst/>
              </a:prstGeom>
              <a:blipFill rotWithShape="1">
                <a:blip r:embed="rId5"/>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4328160" y="2823210"/>
                <a:ext cx="6737350" cy="7188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4328160" y="2823210"/>
                <a:ext cx="6737350" cy="718820"/>
              </a:xfrm>
              <a:prstGeom prst="rect">
                <a:avLst/>
              </a:prstGeom>
              <a:blipFill rotWithShape="1">
                <a:blip r:embed="rId6"/>
                <a:stretch>
                  <a:fillRect t="-24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4554855" y="3790315"/>
                <a:ext cx="7419975" cy="10267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4554855" y="3790315"/>
                <a:ext cx="7419975" cy="1026795"/>
              </a:xfrm>
              <a:prstGeom prst="rect">
                <a:avLst/>
              </a:prstGeom>
              <a:blipFill rotWithShape="1">
                <a:blip r:embed="rId7"/>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DeTexto 14"/>
              <p:cNvSpPr txBox="1"/>
              <p:nvPr/>
            </p:nvSpPr>
            <p:spPr>
              <a:xfrm>
                <a:off x="4841875" y="4843145"/>
                <a:ext cx="6713855" cy="1878330"/>
              </a:xfrm>
              <a:prstGeom prst="rect">
                <a:avLst/>
              </a:prstGeom>
              <a:noFill/>
            </p:spPr>
            <p:txBody>
              <a:bodyPr wrap="square" rtlCol="0">
                <a:spAutoFit/>
              </a:bodyPr>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Polo associado aos capacitores </a:t>
                </a:r>
                <a:r>
                  <a:rPr lang="pt-BR" sz="2400" b="1" dirty="0" smtClean="0">
                    <a:solidFill>
                      <a:schemeClr val="tx1"/>
                    </a:solidFill>
                    <a:latin typeface="Symbol" panose="05050102010706020507" charset="0"/>
                    <a:cs typeface="Symbol" panose="05050102010706020507" charset="0"/>
                    <a:sym typeface="+mn-ea"/>
                  </a:rPr>
                  <a:t> </a:t>
                </a:r>
                <a:endParaRPr lang="pt-BR" sz="2400" b="1" dirty="0" smtClean="0">
                  <a:solidFill>
                    <a:schemeClr val="tx1"/>
                  </a:solidFill>
                  <a:latin typeface="Symbol" panose="05050102010706020507" charset="0"/>
                  <a:cs typeface="Symbol" panose="05050102010706020507" charset="0"/>
                  <a:sym typeface="+mn-ea"/>
                </a:endParaRPr>
              </a:p>
              <a:p>
                <a:pPr algn="l" fontAlgn="auto">
                  <a:spcAft>
                    <a:spcPts val="1200"/>
                  </a:spcAft>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den>
                      </m:f>
                    </m:oMath>
                  </m:oMathPara>
                </a14:m>
                <a:endParaRPr lang="en-US" altLang="pt-BR" sz="20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6" name="CaixaDeTexto 14"/>
              <p:cNvSpPr txBox="1">
                <a:spLocks noRot="1" noChangeAspect="1" noMove="1" noResize="1" noEditPoints="1" noAdjustHandles="1" noChangeArrowheads="1" noChangeShapeType="1" noTextEdit="1"/>
              </p:cNvSpPr>
              <p:nvPr/>
            </p:nvSpPr>
            <p:spPr>
              <a:xfrm>
                <a:off x="4841875" y="4843145"/>
                <a:ext cx="6713855" cy="1878330"/>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38" name="Conector Reto 90"/>
          <p:cNvCxnSpPr/>
          <p:nvPr/>
        </p:nvCxnSpPr>
        <p:spPr>
          <a:xfrm>
            <a:off x="3585210" y="29311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rot="16200000">
            <a:off x="3355501" y="206479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1" name="Conector Reto 114"/>
          <p:cNvCxnSpPr/>
          <p:nvPr/>
        </p:nvCxnSpPr>
        <p:spPr>
          <a:xfrm flipH="1" flipV="1">
            <a:off x="3776345" y="247459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1" name="CaixaDeTexto 47"/>
          <p:cNvSpPr txBox="1"/>
          <p:nvPr/>
        </p:nvSpPr>
        <p:spPr>
          <a:xfrm>
            <a:off x="2823210" y="1698625"/>
            <a:ext cx="900430" cy="460375"/>
          </a:xfrm>
          <a:prstGeom prst="rect">
            <a:avLst/>
          </a:prstGeom>
          <a:noFill/>
        </p:spPr>
        <p:txBody>
          <a:bodyPr wrap="square" rtlCol="0">
            <a:spAutoFit/>
          </a:bodyPr>
          <a:p>
            <a:r>
              <a:rPr lang="pt-BR" sz="2400" b="1" dirty="0" smtClean="0"/>
              <a:t>V</a:t>
            </a:r>
            <a:r>
              <a:rPr lang="pt-BR" sz="2400" b="1" baseline="-25000" dirty="0" smtClean="0"/>
              <a:t>CC </a:t>
            </a:r>
            <a:endParaRPr lang="pt-BR" sz="2400" b="1" baseline="-25000" dirty="0" smtClean="0"/>
          </a:p>
        </p:txBody>
      </p:sp>
      <p:sp>
        <p:nvSpPr>
          <p:cNvPr id="4"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vamos usar aqui o modelo </a:t>
            </a:r>
            <a:r>
              <a:rPr lang="pt-BR" sz="2400" b="1" dirty="0" smtClean="0">
                <a:solidFill>
                  <a:schemeClr val="tx1"/>
                </a:solidFill>
                <a:latin typeface="Symbol" panose="05050102010706020507" charset="0"/>
                <a:cs typeface="Symbol" panose="05050102010706020507" charset="0"/>
                <a:sym typeface="+mn-ea"/>
              </a:rPr>
              <a:t>p</a:t>
            </a:r>
            <a:r>
              <a:rPr lang="pt-BR" sz="2400" b="1" dirty="0" smtClean="0">
                <a:solidFill>
                  <a:schemeClr val="tx1"/>
                </a:solidFill>
                <a:latin typeface="Comic Sans MS" panose="030F0702030302020204" pitchFamily="66" charset="0"/>
                <a:cs typeface="Comic Sans MS" panose="030F0702030302020204" pitchFamily="66" charset="0"/>
                <a:sym typeface="+mn-ea"/>
              </a:rPr>
              <a:t>, que apresenta capacitores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7" name="Seta para a direita 55"/>
          <p:cNvSpPr/>
          <p:nvPr/>
        </p:nvSpPr>
        <p:spPr>
          <a:xfrm>
            <a:off x="5190490" y="345122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0100" y="2685415"/>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2"/>
          <p:cNvCxnSpPr/>
          <p:nvPr/>
        </p:nvCxnSpPr>
        <p:spPr>
          <a:xfrm rot="5400000">
            <a:off x="2507535" y="2789000"/>
            <a:ext cx="1260000" cy="0"/>
          </a:xfrm>
          <a:prstGeom prst="line">
            <a:avLst/>
          </a:prstGeom>
          <a:ln w="2857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2946400" y="5486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V="1">
            <a:off x="2021205" y="38525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rot="16200000" flipV="1">
            <a:off x="2118360" y="38481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417695" y="42983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40" name="Group 8"/>
          <p:cNvGrpSpPr/>
          <p:nvPr/>
        </p:nvGrpSpPr>
        <p:grpSpPr>
          <a:xfrm rot="0" flipH="1">
            <a:off x="3152949" y="4178935"/>
            <a:ext cx="1264746" cy="511175"/>
            <a:chOff x="13825" y="4542"/>
            <a:chExt cx="1778" cy="699"/>
          </a:xfrm>
        </p:grpSpPr>
        <p:cxnSp>
          <p:nvCxnSpPr>
            <p:cNvPr id="42" name="Conector Reto 44"/>
            <p:cNvCxnSpPr/>
            <p:nvPr/>
          </p:nvCxnSpPr>
          <p:spPr>
            <a:xfrm>
              <a:off x="14641" y="4883"/>
              <a:ext cx="9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 name="Group 11"/>
          <p:cNvGrpSpPr/>
          <p:nvPr/>
        </p:nvGrpSpPr>
        <p:grpSpPr>
          <a:xfrm rot="0">
            <a:off x="4300855" y="4424680"/>
            <a:ext cx="254000" cy="1824355"/>
            <a:chOff x="15541" y="5658"/>
            <a:chExt cx="357" cy="2494"/>
          </a:xfrm>
        </p:grpSpPr>
        <p:cxnSp>
          <p:nvCxnSpPr>
            <p:cNvPr id="5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90"/>
          <p:cNvCxnSpPr/>
          <p:nvPr/>
        </p:nvCxnSpPr>
        <p:spPr>
          <a:xfrm>
            <a:off x="4237355" y="62306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16"/>
          <p:cNvGrpSpPr/>
          <p:nvPr/>
        </p:nvGrpSpPr>
        <p:grpSpPr>
          <a:xfrm rot="16200000">
            <a:off x="1399540" y="3113441"/>
            <a:ext cx="260985" cy="1476303"/>
            <a:chOff x="15542" y="5862"/>
            <a:chExt cx="357" cy="2076"/>
          </a:xfrm>
        </p:grpSpPr>
        <p:cxnSp>
          <p:nvCxnSpPr>
            <p:cNvPr id="62" name="Conector Reto 79"/>
            <p:cNvCxnSpPr/>
            <p:nvPr/>
          </p:nvCxnSpPr>
          <p:spPr>
            <a:xfrm rot="5400000" flipH="1" flipV="1">
              <a:off x="14681" y="6900"/>
              <a:ext cx="20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5" name="Conector Reto 37"/>
          <p:cNvCxnSpPr/>
          <p:nvPr/>
        </p:nvCxnSpPr>
        <p:spPr>
          <a:xfrm>
            <a:off x="601345" y="46374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802640" y="4637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H="1" flipV="1">
            <a:off x="779145" y="38347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8" name="CaixaDeTexto 47"/>
          <p:cNvSpPr txBox="1"/>
          <p:nvPr/>
        </p:nvSpPr>
        <p:spPr>
          <a:xfrm>
            <a:off x="1010285" y="41014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9" name="Grupo 12"/>
          <p:cNvGrpSpPr/>
          <p:nvPr/>
        </p:nvGrpSpPr>
        <p:grpSpPr>
          <a:xfrm>
            <a:off x="554990" y="3930650"/>
            <a:ext cx="449580" cy="416560"/>
            <a:chOff x="9221" y="3503"/>
            <a:chExt cx="708" cy="656"/>
          </a:xfrm>
        </p:grpSpPr>
        <p:sp>
          <p:nvSpPr>
            <p:cNvPr id="70" name="Elipse 69"/>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9" name="Caixa de Texto 23"/>
          <p:cNvSpPr txBox="1"/>
          <p:nvPr/>
        </p:nvSpPr>
        <p:spPr>
          <a:xfrm>
            <a:off x="1010285" y="32969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81" name="Caixa de Texto 23"/>
          <p:cNvSpPr txBox="1"/>
          <p:nvPr/>
        </p:nvSpPr>
        <p:spPr>
          <a:xfrm>
            <a:off x="4378960" y="52806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4" name="CaixaDeTexto 47"/>
          <p:cNvSpPr txBox="1"/>
          <p:nvPr/>
        </p:nvSpPr>
        <p:spPr>
          <a:xfrm>
            <a:off x="3700145" y="37795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6" name="CaixaDeTexto 47"/>
          <p:cNvSpPr txBox="1"/>
          <p:nvPr/>
        </p:nvSpPr>
        <p:spPr>
          <a:xfrm>
            <a:off x="1960245" y="313880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10" name="Grupo 109"/>
          <p:cNvGrpSpPr/>
          <p:nvPr/>
        </p:nvGrpSpPr>
        <p:grpSpPr>
          <a:xfrm rot="5400000">
            <a:off x="2111580" y="3213711"/>
            <a:ext cx="1313103" cy="754285"/>
            <a:chOff x="8610600" y="2524505"/>
            <a:chExt cx="1313103" cy="754285"/>
          </a:xfrm>
        </p:grpSpPr>
        <p:cxnSp>
          <p:nvCxnSpPr>
            <p:cNvPr id="11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2"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3"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6" name="Conector Reto 25"/>
            <p:cNvCxnSpPr/>
            <p:nvPr/>
          </p:nvCxnSpPr>
          <p:spPr>
            <a:xfrm rot="16200000">
              <a:off x="9286437" y="3036593"/>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17" name="Caixa de Texto 23"/>
          <p:cNvSpPr txBox="1"/>
          <p:nvPr/>
        </p:nvSpPr>
        <p:spPr>
          <a:xfrm>
            <a:off x="2888080" y="351293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18" name="Conector Reto 74"/>
          <p:cNvCxnSpPr/>
          <p:nvPr/>
        </p:nvCxnSpPr>
        <p:spPr>
          <a:xfrm>
            <a:off x="2733595" y="4688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rot="5400000">
            <a:off x="2515155" y="4878785"/>
            <a:ext cx="12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2947452" y="4708213"/>
            <a:ext cx="387626" cy="552342"/>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flipV="1">
            <a:off x="10475631" y="30051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a:off x="10281702" y="3239458"/>
            <a:ext cx="387626" cy="552342"/>
            <a:chOff x="7555792" y="2647951"/>
            <a:chExt cx="387626" cy="552342"/>
          </a:xfrm>
          <a:solidFill>
            <a:srgbClr val="00B0F0">
              <a:alpha val="97000"/>
            </a:srgbClr>
          </a:solidFill>
        </p:grpSpPr>
        <p:sp>
          <p:nvSpPr>
            <p:cNvPr id="8" name="Elipse 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 name="Caixa de Texto 9"/>
              <p:cNvSpPr txBox="1"/>
              <p:nvPr/>
            </p:nvSpPr>
            <p:spPr>
              <a:xfrm>
                <a:off x="10647045" y="3623945"/>
                <a:ext cx="85788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10647045" y="3623945"/>
                <a:ext cx="85788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1" name="Caixa de Texto 23"/>
          <p:cNvSpPr txBox="1"/>
          <p:nvPr/>
        </p:nvSpPr>
        <p:spPr>
          <a:xfrm>
            <a:off x="9172575" y="37236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4" name="Conector Reto 13"/>
          <p:cNvCxnSpPr/>
          <p:nvPr/>
        </p:nvCxnSpPr>
        <p:spPr>
          <a:xfrm>
            <a:off x="9169400" y="4442460"/>
            <a:ext cx="13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oup 94"/>
          <p:cNvGrpSpPr/>
          <p:nvPr/>
        </p:nvGrpSpPr>
        <p:grpSpPr>
          <a:xfrm rot="16200000">
            <a:off x="8379804" y="2389588"/>
            <a:ext cx="260985" cy="1295677"/>
            <a:chOff x="15542" y="6157"/>
            <a:chExt cx="357" cy="1822"/>
          </a:xfrm>
        </p:grpSpPr>
        <p:cxnSp>
          <p:nvCxnSpPr>
            <p:cNvPr id="18"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0" name="CaixaDeTexto 47"/>
          <p:cNvSpPr txBox="1"/>
          <p:nvPr/>
        </p:nvSpPr>
        <p:spPr>
          <a:xfrm>
            <a:off x="7202170" y="30543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1" name="Conector Reto 37"/>
          <p:cNvCxnSpPr/>
          <p:nvPr/>
        </p:nvCxnSpPr>
        <p:spPr>
          <a:xfrm>
            <a:off x="7664450" y="38023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74"/>
          <p:cNvCxnSpPr/>
          <p:nvPr/>
        </p:nvCxnSpPr>
        <p:spPr>
          <a:xfrm>
            <a:off x="7865745" y="38023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Conector Reto 114"/>
          <p:cNvCxnSpPr/>
          <p:nvPr/>
        </p:nvCxnSpPr>
        <p:spPr>
          <a:xfrm flipH="1" flipV="1">
            <a:off x="7842250" y="29997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5" name="Grupo 12"/>
          <p:cNvGrpSpPr/>
          <p:nvPr/>
        </p:nvGrpSpPr>
        <p:grpSpPr>
          <a:xfrm rot="0">
            <a:off x="7618095" y="3095625"/>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7" name="Caixa de Texto 23"/>
          <p:cNvSpPr txBox="1"/>
          <p:nvPr/>
        </p:nvSpPr>
        <p:spPr>
          <a:xfrm>
            <a:off x="8192770" y="2555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90" name="CaixaDeTexto 47"/>
          <p:cNvSpPr txBox="1"/>
          <p:nvPr/>
        </p:nvSpPr>
        <p:spPr>
          <a:xfrm>
            <a:off x="10501630" y="41795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06" name="Group 156"/>
          <p:cNvGrpSpPr/>
          <p:nvPr/>
        </p:nvGrpSpPr>
        <p:grpSpPr>
          <a:xfrm rot="0">
            <a:off x="9456681" y="2750453"/>
            <a:ext cx="1287509" cy="523607"/>
            <a:chOff x="13687" y="4525"/>
            <a:chExt cx="1810" cy="716"/>
          </a:xfrm>
        </p:grpSpPr>
        <p:cxnSp>
          <p:nvCxnSpPr>
            <p:cNvPr id="10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90"/>
          <p:cNvCxnSpPr/>
          <p:nvPr/>
        </p:nvCxnSpPr>
        <p:spPr>
          <a:xfrm>
            <a:off x="11137265" y="34467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CaixaDeTexto 47"/>
          <p:cNvSpPr txBox="1"/>
          <p:nvPr/>
        </p:nvSpPr>
        <p:spPr>
          <a:xfrm>
            <a:off x="10647045" y="469455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9760621" y="30051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9544386" y="353707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48" name="Group 162"/>
          <p:cNvGrpSpPr/>
          <p:nvPr/>
        </p:nvGrpSpPr>
        <p:grpSpPr>
          <a:xfrm rot="0">
            <a:off x="10357561" y="4237894"/>
            <a:ext cx="254000" cy="1223796"/>
            <a:chOff x="15542" y="5657"/>
            <a:chExt cx="357" cy="1673"/>
          </a:xfrm>
        </p:grpSpPr>
        <p:cxnSp>
          <p:nvCxnSpPr>
            <p:cNvPr id="49" name="Conector Reto 79"/>
            <p:cNvCxnSpPr/>
            <p:nvPr/>
          </p:nvCxnSpPr>
          <p:spPr>
            <a:xfrm rot="5400000" flipH="1" flipV="1">
              <a:off x="14870" y="6493"/>
              <a:ext cx="16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4" name="Caixa de Texto 23"/>
          <p:cNvSpPr txBox="1"/>
          <p:nvPr/>
        </p:nvSpPr>
        <p:spPr>
          <a:xfrm>
            <a:off x="8447719" y="362407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cxnSp>
        <p:nvCxnSpPr>
          <p:cNvPr id="128" name="Conector Reto 127"/>
          <p:cNvCxnSpPr/>
          <p:nvPr/>
        </p:nvCxnSpPr>
        <p:spPr>
          <a:xfrm rot="16200000">
            <a:off x="10907556" y="258041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9297171" y="263441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oup 156"/>
          <p:cNvGrpSpPr/>
          <p:nvPr/>
        </p:nvGrpSpPr>
        <p:grpSpPr>
          <a:xfrm rot="16200000">
            <a:off x="8437033" y="3458951"/>
            <a:ext cx="1456094" cy="523607"/>
            <a:chOff x="13450" y="4525"/>
            <a:chExt cx="2047" cy="716"/>
          </a:xfrm>
        </p:grpSpPr>
        <p:cxnSp>
          <p:nvCxnSpPr>
            <p:cNvPr id="132"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6" name="Conector Reto 90"/>
          <p:cNvCxnSpPr/>
          <p:nvPr/>
        </p:nvCxnSpPr>
        <p:spPr>
          <a:xfrm>
            <a:off x="10293350" y="54616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Caixa de Texto 23"/>
          <p:cNvSpPr txBox="1"/>
          <p:nvPr/>
        </p:nvSpPr>
        <p:spPr>
          <a:xfrm>
            <a:off x="9626914" y="228994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endParaRPr lang="pt-BR" altLang="en-US" sz="2400" baseline="-25000" dirty="0">
              <a:latin typeface="Symbol" panose="05050102010706020507" charset="0"/>
              <a:cs typeface="Symbol" panose="05050102010706020507" charset="0"/>
            </a:endParaRPr>
          </a:p>
        </p:txBody>
      </p:sp>
      <p:cxnSp>
        <p:nvCxnSpPr>
          <p:cNvPr id="71" name="Conector Reto 114"/>
          <p:cNvCxnSpPr/>
          <p:nvPr/>
        </p:nvCxnSpPr>
        <p:spPr>
          <a:xfrm flipH="1" flipV="1">
            <a:off x="11328400" y="299021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78" name="Forma livre 77"/>
          <p:cNvSpPr/>
          <p:nvPr/>
        </p:nvSpPr>
        <p:spPr>
          <a:xfrm>
            <a:off x="8592185" y="3320415"/>
            <a:ext cx="417830"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Caixa de Texto 23"/>
          <p:cNvSpPr txBox="1"/>
          <p:nvPr/>
        </p:nvSpPr>
        <p:spPr>
          <a:xfrm>
            <a:off x="8068310" y="3420745"/>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2" name="CaixaDeTexto 47"/>
          <p:cNvSpPr txBox="1"/>
          <p:nvPr/>
        </p:nvSpPr>
        <p:spPr>
          <a:xfrm>
            <a:off x="9071610" y="25450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3" name="CaixaDeTexto 47"/>
          <p:cNvSpPr txBox="1"/>
          <p:nvPr/>
        </p:nvSpPr>
        <p:spPr>
          <a:xfrm>
            <a:off x="2384425" y="38220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7" name="Caixa de Texto 5"/>
              <p:cNvSpPr txBox="1"/>
              <p:nvPr/>
            </p:nvSpPr>
            <p:spPr>
              <a:xfrm>
                <a:off x="3368675" y="1812925"/>
                <a:ext cx="228346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3368675" y="1812925"/>
                <a:ext cx="2283460" cy="393065"/>
              </a:xfrm>
              <a:prstGeom prst="rect">
                <a:avLst/>
              </a:prstGeom>
              <a:blipFill rotWithShape="1">
                <a:blip r:embed="rId1"/>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8" name="Caixa de Texto 5"/>
              <p:cNvSpPr txBox="1"/>
              <p:nvPr/>
            </p:nvSpPr>
            <p:spPr>
              <a:xfrm>
                <a:off x="5500370" y="1812925"/>
                <a:ext cx="163830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8" name="Caixa de Texto 5"/>
              <p:cNvSpPr txBox="1">
                <a:spLocks noRot="1" noChangeAspect="1" noMove="1" noResize="1" noEditPoints="1" noAdjustHandles="1" noChangeArrowheads="1" noChangeShapeType="1" noTextEdit="1"/>
              </p:cNvSpPr>
              <p:nvPr/>
            </p:nvSpPr>
            <p:spPr>
              <a:xfrm>
                <a:off x="5500370" y="1812925"/>
                <a:ext cx="1638300" cy="393065"/>
              </a:xfrm>
              <a:prstGeom prst="rect">
                <a:avLst/>
              </a:prstGeom>
              <a:blipFill rotWithShape="1">
                <a:blip r:embed="rId2"/>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0" name="Caixa de Texto 5"/>
              <p:cNvSpPr txBox="1"/>
              <p:nvPr/>
            </p:nvSpPr>
            <p:spPr>
              <a:xfrm>
                <a:off x="3368675" y="2582545"/>
                <a:ext cx="183896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0" name="Caixa de Texto 5"/>
              <p:cNvSpPr txBox="1">
                <a:spLocks noRot="1" noChangeAspect="1" noMove="1" noResize="1" noEditPoints="1" noAdjustHandles="1" noChangeArrowheads="1" noChangeShapeType="1" noTextEdit="1"/>
              </p:cNvSpPr>
              <p:nvPr/>
            </p:nvSpPr>
            <p:spPr>
              <a:xfrm>
                <a:off x="3368675" y="2582545"/>
                <a:ext cx="1838960" cy="393065"/>
              </a:xfrm>
              <a:prstGeom prst="rect">
                <a:avLst/>
              </a:prstGeom>
              <a:blipFill rotWithShape="1">
                <a:blip r:embed="rId3"/>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1" name="Caixa de Texto 5"/>
              <p:cNvSpPr txBox="1"/>
              <p:nvPr/>
            </p:nvSpPr>
            <p:spPr>
              <a:xfrm>
                <a:off x="5344795" y="2576830"/>
                <a:ext cx="213360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5344795" y="2576830"/>
                <a:ext cx="2133600" cy="398780"/>
              </a:xfrm>
              <a:prstGeom prst="rect">
                <a:avLst/>
              </a:prstGeom>
              <a:blipFill rotWithShape="1">
                <a:blip r:embed="rId4"/>
                <a:stretch>
                  <a:fillRect t="-4459"/>
                </a:stretch>
              </a:blipFill>
              <a:ln w="38100">
                <a:noFill/>
              </a:ln>
            </p:spPr>
            <p:txBody>
              <a:bodyPr/>
              <a:lstStyle/>
              <a:p>
                <a:r>
                  <a:rPr lang="pt-BR" altLang="en-US">
                    <a:noFill/>
                  </a:rPr>
                  <a:t> </a:t>
                </a:r>
              </a:p>
            </p:txBody>
          </p:sp>
        </mc:Fallback>
      </mc:AlternateContent>
      <p:cxnSp>
        <p:nvCxnSpPr>
          <p:cNvPr id="166" name="Straight Connector 165"/>
          <p:cNvCxnSpPr/>
          <p:nvPr/>
        </p:nvCxnSpPr>
        <p:spPr>
          <a:xfrm flipH="1">
            <a:off x="3498215" y="1696720"/>
            <a:ext cx="0" cy="14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7411720" y="1689100"/>
            <a:ext cx="0" cy="15474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5"/>
          <p:cNvSpPr txBox="1"/>
          <p:nvPr/>
        </p:nvSpPr>
        <p:spPr>
          <a:xfrm>
            <a:off x="7496810" y="1772285"/>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1</a:t>
            </a:r>
            <a:endParaRPr lang="pt-BR" altLang="en-US" sz="2000" i="1" baseline="-25000" dirty="0">
              <a:latin typeface="Cambria Math" panose="02040503050406030204" pitchFamily="18" charset="0"/>
              <a:cs typeface="Cambria Math" panose="02040503050406030204" pitchFamily="18" charset="0"/>
            </a:endParaRPr>
          </a:p>
        </p:txBody>
      </p:sp>
      <p:sp>
        <p:nvSpPr>
          <p:cNvPr id="172" name="Caixa de Texto 5"/>
          <p:cNvSpPr txBox="1"/>
          <p:nvPr/>
        </p:nvSpPr>
        <p:spPr>
          <a:xfrm>
            <a:off x="7530465" y="257683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0</a:t>
            </a:r>
            <a:endParaRPr lang="pt-BR" altLang="en-US" sz="2000" i="1" baseline="-25000" dirty="0">
              <a:latin typeface="Cambria Math" panose="02040503050406030204" pitchFamily="18" charset="0"/>
              <a:cs typeface="Cambria Math" panose="02040503050406030204" pitchFamily="18" charset="0"/>
            </a:endParaRPr>
          </a:p>
        </p:txBody>
      </p:sp>
      <mc:AlternateContent xmlns:mc="http://schemas.openxmlformats.org/markup-compatibility/2006">
        <mc:Choice xmlns:a14="http://schemas.microsoft.com/office/drawing/2010/main" Requires="a14">
          <p:sp>
            <p:nvSpPr>
              <p:cNvPr id="174" name="Caixa de Texto 5"/>
              <p:cNvSpPr txBox="1"/>
              <p:nvPr/>
            </p:nvSpPr>
            <p:spPr>
              <a:xfrm>
                <a:off x="7922260" y="2183765"/>
                <a:ext cx="4965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4" name="Caixa de Texto 5"/>
              <p:cNvSpPr txBox="1">
                <a:spLocks noRot="1" noChangeAspect="1" noMove="1" noResize="1" noEditPoints="1" noAdjustHandles="1" noChangeArrowheads="1" noChangeShapeType="1" noTextEdit="1"/>
              </p:cNvSpPr>
              <p:nvPr/>
            </p:nvSpPr>
            <p:spPr>
              <a:xfrm>
                <a:off x="7922260" y="2183765"/>
                <a:ext cx="496570" cy="398780"/>
              </a:xfrm>
              <a:prstGeom prst="rect">
                <a:avLst/>
              </a:prstGeom>
              <a:blipFill rotWithShape="1">
                <a:blip r:embed="rId5"/>
                <a:stretch>
                  <a:fillRect t="-4459"/>
                </a:stretch>
              </a:blipFill>
              <a:ln w="38100">
                <a:noFill/>
              </a:ln>
            </p:spPr>
            <p:txBody>
              <a:bodyPr/>
              <a:lstStyle/>
              <a:p>
                <a:r>
                  <a:rPr lang="pt-BR" altLang="en-US">
                    <a:noFill/>
                  </a:rPr>
                  <a:t> </a:t>
                </a:r>
              </a:p>
            </p:txBody>
          </p:sp>
        </mc:Fallback>
      </mc:AlternateContent>
      <p:cxnSp>
        <p:nvCxnSpPr>
          <p:cNvPr id="3" name="Straight Connector 166"/>
          <p:cNvCxnSpPr/>
          <p:nvPr/>
        </p:nvCxnSpPr>
        <p:spPr>
          <a:xfrm flipH="1">
            <a:off x="7530465" y="1642745"/>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66"/>
          <p:cNvCxnSpPr/>
          <p:nvPr/>
        </p:nvCxnSpPr>
        <p:spPr>
          <a:xfrm flipH="1">
            <a:off x="7950835" y="1630045"/>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166"/>
          <p:cNvCxnSpPr/>
          <p:nvPr/>
        </p:nvCxnSpPr>
        <p:spPr>
          <a:xfrm flipH="1">
            <a:off x="8396605" y="1609090"/>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66"/>
          <p:cNvCxnSpPr/>
          <p:nvPr/>
        </p:nvCxnSpPr>
        <p:spPr>
          <a:xfrm flipH="1">
            <a:off x="10169525" y="1588770"/>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 name="Caixa de Texto 5"/>
              <p:cNvSpPr txBox="1"/>
              <p:nvPr/>
            </p:nvSpPr>
            <p:spPr>
              <a:xfrm>
                <a:off x="8423275" y="1772285"/>
                <a:ext cx="16268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8423275" y="1772285"/>
                <a:ext cx="1626870" cy="398780"/>
              </a:xfrm>
              <a:prstGeom prst="rect">
                <a:avLst/>
              </a:prstGeom>
              <a:blipFill rotWithShape="1">
                <a:blip r:embed="rId6"/>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8371205" y="2576830"/>
                <a:ext cx="174053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8371205" y="2576830"/>
                <a:ext cx="1740535" cy="398780"/>
              </a:xfrm>
              <a:prstGeom prst="rect">
                <a:avLst/>
              </a:prstGeom>
              <a:blipFill rotWithShape="1">
                <a:blip r:embed="rId7"/>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3274060" y="3767455"/>
                <a:ext cx="273304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3274060" y="3767455"/>
                <a:ext cx="2733040" cy="393065"/>
              </a:xfrm>
              <a:prstGeom prst="rect">
                <a:avLst/>
              </a:prstGeom>
              <a:blipFill rotWithShape="1">
                <a:blip r:embed="rId8"/>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5"/>
              <p:cNvSpPr txBox="1"/>
              <p:nvPr/>
            </p:nvSpPr>
            <p:spPr>
              <a:xfrm>
                <a:off x="6280150" y="3767455"/>
                <a:ext cx="163830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0" name="Caixa de Texto 5"/>
              <p:cNvSpPr txBox="1">
                <a:spLocks noRot="1" noChangeAspect="1" noMove="1" noResize="1" noEditPoints="1" noAdjustHandles="1" noChangeArrowheads="1" noChangeShapeType="1" noTextEdit="1"/>
              </p:cNvSpPr>
              <p:nvPr/>
            </p:nvSpPr>
            <p:spPr>
              <a:xfrm>
                <a:off x="6280150" y="3767455"/>
                <a:ext cx="1638300" cy="393065"/>
              </a:xfrm>
              <a:prstGeom prst="rect">
                <a:avLst/>
              </a:prstGeom>
              <a:blipFill rotWithShape="1">
                <a:blip r:embed="rId2"/>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3176905" y="4525645"/>
                <a:ext cx="232791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3176905" y="4525645"/>
                <a:ext cx="2327910" cy="393065"/>
              </a:xfrm>
              <a:prstGeom prst="rect">
                <a:avLst/>
              </a:prstGeom>
              <a:blipFill rotWithShape="1">
                <a:blip r:embed="rId9"/>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5"/>
              <p:cNvSpPr txBox="1"/>
              <p:nvPr/>
            </p:nvSpPr>
            <p:spPr>
              <a:xfrm>
                <a:off x="5366385" y="4525645"/>
                <a:ext cx="298704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5366385" y="4525645"/>
                <a:ext cx="2987040" cy="398780"/>
              </a:xfrm>
              <a:prstGeom prst="rect">
                <a:avLst/>
              </a:prstGeom>
              <a:blipFill rotWithShape="1">
                <a:blip r:embed="rId10"/>
                <a:stretch>
                  <a:fillRect t="-4459"/>
                </a:stretch>
              </a:blipFill>
              <a:ln w="38100">
                <a:noFill/>
              </a:ln>
            </p:spPr>
            <p:txBody>
              <a:bodyPr/>
              <a:lstStyle/>
              <a:p>
                <a:r>
                  <a:rPr lang="pt-BR" altLang="en-US">
                    <a:noFill/>
                  </a:rPr>
                  <a:t> </a:t>
                </a:r>
              </a:p>
            </p:txBody>
          </p:sp>
        </mc:Fallback>
      </mc:AlternateContent>
      <p:cxnSp>
        <p:nvCxnSpPr>
          <p:cNvPr id="13" name="Straight Connector 165"/>
          <p:cNvCxnSpPr/>
          <p:nvPr/>
        </p:nvCxnSpPr>
        <p:spPr>
          <a:xfrm flipH="1">
            <a:off x="3176905" y="3617595"/>
            <a:ext cx="0" cy="14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66"/>
          <p:cNvCxnSpPr/>
          <p:nvPr/>
        </p:nvCxnSpPr>
        <p:spPr>
          <a:xfrm>
            <a:off x="8191500" y="3643630"/>
            <a:ext cx="0" cy="15474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5"/>
          <p:cNvSpPr txBox="1"/>
          <p:nvPr/>
        </p:nvSpPr>
        <p:spPr>
          <a:xfrm>
            <a:off x="8276590" y="3726815"/>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1</a:t>
            </a:r>
            <a:endParaRPr lang="pt-BR" altLang="en-US" sz="2000" i="1" baseline="-25000" dirty="0">
              <a:latin typeface="Cambria Math" panose="02040503050406030204" pitchFamily="18" charset="0"/>
              <a:cs typeface="Cambria Math" panose="02040503050406030204" pitchFamily="18" charset="0"/>
            </a:endParaRPr>
          </a:p>
        </p:txBody>
      </p:sp>
      <p:sp>
        <p:nvSpPr>
          <p:cNvPr id="16" name="Caixa de Texto 5"/>
          <p:cNvSpPr txBox="1"/>
          <p:nvPr/>
        </p:nvSpPr>
        <p:spPr>
          <a:xfrm>
            <a:off x="8310245" y="453136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0</a:t>
            </a:r>
            <a:endParaRPr lang="pt-BR" altLang="en-US" sz="2000" i="1" baseline="-25000" dirty="0">
              <a:latin typeface="Cambria Math" panose="02040503050406030204" pitchFamily="18" charset="0"/>
              <a:cs typeface="Cambria Math" panose="02040503050406030204" pitchFamily="18" charset="0"/>
            </a:endParaRPr>
          </a:p>
        </p:txBody>
      </p:sp>
      <mc:AlternateContent xmlns:mc="http://schemas.openxmlformats.org/markup-compatibility/2006">
        <mc:Choice xmlns:a14="http://schemas.microsoft.com/office/drawing/2010/main" Requires="a14">
          <p:sp>
            <p:nvSpPr>
              <p:cNvPr id="17" name="Caixa de Texto 5"/>
              <p:cNvSpPr txBox="1"/>
              <p:nvPr/>
            </p:nvSpPr>
            <p:spPr>
              <a:xfrm>
                <a:off x="8702040" y="4138295"/>
                <a:ext cx="4965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8702040" y="4138295"/>
                <a:ext cx="496570" cy="398780"/>
              </a:xfrm>
              <a:prstGeom prst="rect">
                <a:avLst/>
              </a:prstGeom>
              <a:blipFill rotWithShape="1">
                <a:blip r:embed="rId5"/>
                <a:stretch>
                  <a:fillRect t="-4459"/>
                </a:stretch>
              </a:blipFill>
              <a:ln w="38100">
                <a:noFill/>
              </a:ln>
            </p:spPr>
            <p:txBody>
              <a:bodyPr/>
              <a:lstStyle/>
              <a:p>
                <a:r>
                  <a:rPr lang="pt-BR" altLang="en-US">
                    <a:noFill/>
                  </a:rPr>
                  <a:t> </a:t>
                </a:r>
              </a:p>
            </p:txBody>
          </p:sp>
        </mc:Fallback>
      </mc:AlternateContent>
      <p:cxnSp>
        <p:nvCxnSpPr>
          <p:cNvPr id="18" name="Straight Connector 166"/>
          <p:cNvCxnSpPr/>
          <p:nvPr/>
        </p:nvCxnSpPr>
        <p:spPr>
          <a:xfrm flipH="1">
            <a:off x="8310245" y="3597275"/>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66"/>
          <p:cNvCxnSpPr/>
          <p:nvPr/>
        </p:nvCxnSpPr>
        <p:spPr>
          <a:xfrm flipH="1">
            <a:off x="8730615" y="3584575"/>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66"/>
          <p:cNvCxnSpPr/>
          <p:nvPr/>
        </p:nvCxnSpPr>
        <p:spPr>
          <a:xfrm flipH="1">
            <a:off x="9176385" y="3563620"/>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166"/>
          <p:cNvCxnSpPr/>
          <p:nvPr/>
        </p:nvCxnSpPr>
        <p:spPr>
          <a:xfrm flipH="1">
            <a:off x="10231755" y="3563620"/>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5"/>
              <p:cNvSpPr txBox="1"/>
              <p:nvPr/>
            </p:nvSpPr>
            <p:spPr>
              <a:xfrm>
                <a:off x="9110345" y="3719195"/>
                <a:ext cx="105219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𝑔𝑥</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9110345" y="3719195"/>
                <a:ext cx="1052195" cy="398780"/>
              </a:xfrm>
              <a:prstGeom prst="rect">
                <a:avLst/>
              </a:prstGeom>
              <a:blipFill rotWithShape="1">
                <a:blip r:embed="rId11"/>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5"/>
              <p:cNvSpPr txBox="1"/>
              <p:nvPr/>
            </p:nvSpPr>
            <p:spPr>
              <a:xfrm>
                <a:off x="9069070" y="4540250"/>
                <a:ext cx="87947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3" name="Caixa de Texto 5"/>
              <p:cNvSpPr txBox="1">
                <a:spLocks noRot="1" noChangeAspect="1" noMove="1" noResize="1" noEditPoints="1" noAdjustHandles="1" noChangeArrowheads="1" noChangeShapeType="1" noTextEdit="1"/>
              </p:cNvSpPr>
              <p:nvPr/>
            </p:nvSpPr>
            <p:spPr>
              <a:xfrm>
                <a:off x="9069070" y="4540250"/>
                <a:ext cx="879475" cy="398780"/>
              </a:xfrm>
              <a:prstGeom prst="rect">
                <a:avLst/>
              </a:prstGeom>
              <a:blipFill rotWithShape="1">
                <a:blip r:embed="rId12"/>
                <a:stretch>
                  <a:fillRect t="-4459"/>
                </a:stretch>
              </a:blipFill>
              <a:ln w="38100">
                <a:noFill/>
              </a:ln>
            </p:spPr>
            <p:txBody>
              <a:bodyPr/>
              <a:lstStyle/>
              <a:p>
                <a:r>
                  <a:rPr lang="pt-BR" altLang="en-US">
                    <a:noFill/>
                  </a:rPr>
                  <a:t> </a:t>
                </a:r>
              </a:p>
            </p:txBody>
          </p:sp>
        </mc:Fallback>
      </mc:AlternateContent>
      <p:sp>
        <p:nvSpPr>
          <p:cNvPr id="2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matriz de analise nodal</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5" name="Caixa de Texto 24"/>
              <p:cNvSpPr txBox="1"/>
              <p:nvPr/>
            </p:nvSpPr>
            <p:spPr>
              <a:xfrm>
                <a:off x="1093470" y="5450840"/>
                <a:ext cx="9069070" cy="9823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r>
                                <a:rPr lang="en-US" altLang="pt-BR" sz="2000" i="1">
                                  <a:latin typeface="Cambria Math" panose="02040503050406030204" pitchFamily="18" charset="0"/>
                                  <a:cs typeface="Cambria Math" panose="02040503050406030204" pitchFamily="18"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1093470" y="5450840"/>
                <a:ext cx="9069070" cy="982345"/>
              </a:xfrm>
              <a:prstGeom prst="rect">
                <a:avLst/>
              </a:prstGeom>
              <a:blipFill rotWithShape="1">
                <a:blip r:embed="rId13"/>
                <a:stretch>
                  <a:fillRect t="-1810"/>
                </a:stretch>
              </a:blipFill>
              <a:ln w="38100">
                <a:noFill/>
              </a:ln>
            </p:spPr>
            <p:txBody>
              <a:bodyPr/>
              <a:lstStyle/>
              <a:p>
                <a:r>
                  <a:rPr lang="pt-BR" altLang="en-US">
                    <a:noFill/>
                  </a:rPr>
                  <a:t> </a:t>
                </a:r>
              </a:p>
            </p:txBody>
          </p:sp>
        </mc:Fallback>
      </mc:AlternateContent>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4579" name="Espaço Reservado para Número de Slide 3"/>
          <p:cNvSpPr txBox="1">
            <a:spLocks noGrp="1"/>
          </p:cNvSpPr>
          <p:nvPr/>
        </p:nvSpPr>
        <p:spPr>
          <a:xfrm>
            <a:off x="7972425" y="6265545"/>
            <a:ext cx="2063750" cy="457200"/>
          </a:xfrm>
          <a:prstGeom prst="rect">
            <a:avLst/>
          </a:prstGeom>
          <a:noFill/>
          <a:ln w="9525">
            <a:noFill/>
            <a:miter lim="800000"/>
          </a:ln>
          <a:effectLst/>
        </p:spPr>
        <p:txBody>
          <a:bodyPr vert="horz" wrap="none" lIns="92075" tIns="46038" rIns="92075" bIns="46038" numCol="1" anchor="ctr" anchorCtr="0" compatLnSpc="1"/>
          <a:lstStyle>
            <a:defPPr>
              <a:defRPr lang="pt-BR"/>
            </a:defPPr>
            <a:lvl1pPr marL="0" algn="r" defTabSz="914400" rtl="0" eaLnBrk="1" latinLnBrk="0" hangingPunct="1">
              <a:defRPr sz="1400" kern="1200">
                <a:solidFill>
                  <a:schemeClr val="tx1"/>
                </a:solidFill>
                <a:latin typeface="Comic Sans MS" panose="030F0702030302020204" pitchFamily="66"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indent="0" algn="r">
              <a:spcBef>
                <a:spcPct val="0"/>
              </a:spcBef>
              <a:buClrTx/>
              <a:buFontTx/>
              <a:buNone/>
            </a:pPr>
            <a:fld id="{9A0DB2DC-4C9A-4742-B13C-FB6460FD3503}" type="slidenum">
              <a:rPr lang="pt-BR" altLang="pt-BR" sz="1400" dirty="0">
                <a:latin typeface="Comic Sans MS" panose="030F0702030302020204" pitchFamily="66" charset="0"/>
              </a:rPr>
            </a:fld>
            <a:endParaRPr lang="pt-BR" altLang="pt-BR" sz="1400" dirty="0">
              <a:latin typeface="Comic Sans MS" panose="030F0702030302020204" pitchFamily="66" charset="0"/>
            </a:endParaRPr>
          </a:p>
        </p:txBody>
      </p:sp>
      <p:sp>
        <p:nvSpPr>
          <p:cNvPr id="24580" name="Rectangle 4">
            <a:hlinkClick r:id=""/>
          </p:cNvPr>
          <p:cNvSpPr/>
          <p:nvPr/>
        </p:nvSpPr>
        <p:spPr>
          <a:xfrm>
            <a:off x="1355725" y="852170"/>
            <a:ext cx="3094038" cy="486410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pt-BR" altLang="pt-BR" sz="1800" dirty="0">
                <a:latin typeface="Comic Sans MS" panose="030F0702030302020204" pitchFamily="66" charset="0"/>
              </a:rPr>
              <a:t>98% da produção de circuitos</a:t>
            </a:r>
            <a:r>
              <a:rPr lang="pt-BR" altLang="pt-BR" sz="1800" dirty="0"/>
              <a:t> </a:t>
            </a:r>
            <a:r>
              <a:rPr lang="pt-BR" altLang="pt-BR" sz="1800" dirty="0">
                <a:latin typeface="Comic Sans MS" panose="030F0702030302020204" pitchFamily="66" charset="0"/>
              </a:rPr>
              <a:t>semicondutores é silício;</a:t>
            </a:r>
            <a:endParaRPr lang="pt-BR" altLang="pt-BR" sz="1800" dirty="0">
              <a:latin typeface="Comic Sans MS" panose="030F0702030302020204" pitchFamily="66" charset="0"/>
            </a:endParaRPr>
          </a:p>
          <a:p>
            <a:pPr marL="0" lvl="0" indent="0" algn="ctr">
              <a:spcBef>
                <a:spcPct val="0"/>
              </a:spcBef>
              <a:buClrTx/>
              <a:buFontTx/>
              <a:buNone/>
            </a:pPr>
            <a:r>
              <a:rPr lang="pt-BR" altLang="pt-BR" sz="1800" dirty="0">
                <a:latin typeface="Comic Sans MS" panose="030F0702030302020204" pitchFamily="66" charset="0"/>
              </a:rPr>
              <a:t>75% é CMOS:</a:t>
            </a:r>
            <a:endParaRPr lang="pt-BR" altLang="pt-BR" sz="1800" dirty="0">
              <a:latin typeface="Comic Sans MS" panose="030F0702030302020204" pitchFamily="66" charset="0"/>
            </a:endParaRPr>
          </a:p>
          <a:p>
            <a:pPr marL="0" lvl="0" indent="0" algn="ctr">
              <a:spcBef>
                <a:spcPct val="0"/>
              </a:spcBef>
              <a:buClrTx/>
              <a:buFontTx/>
              <a:buNone/>
            </a:pPr>
            <a:endParaRPr lang="pt-BR" altLang="pt-BR" sz="1800"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1800" dirty="0">
                <a:latin typeface="Comic Sans MS" panose="030F0702030302020204" pitchFamily="66" charset="0"/>
              </a:rPr>
              <a:t>  </a:t>
            </a:r>
            <a:r>
              <a:rPr lang="pt-BR" altLang="pt-BR" sz="2000" dirty="0">
                <a:latin typeface="Comic Sans MS" panose="030F0702030302020204" pitchFamily="66" charset="0"/>
              </a:rPr>
              <a:t>i7 – 5960X (ano 2014);</a:t>
            </a:r>
            <a:endParaRPr lang="pt-BR" altLang="pt-BR" sz="2000"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2000" dirty="0">
                <a:latin typeface="Comic Sans MS" panose="030F0702030302020204" pitchFamily="66" charset="0"/>
              </a:rPr>
              <a:t> 8 cores; </a:t>
            </a:r>
            <a:endParaRPr lang="pt-BR" altLang="pt-BR" sz="2000"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2000" i="1" dirty="0">
                <a:latin typeface="Comic Sans MS" panose="030F0702030302020204" pitchFamily="66" charset="0"/>
              </a:rPr>
              <a:t> Clock 3,0 GHz;</a:t>
            </a:r>
            <a:endParaRPr lang="pt-BR" altLang="pt-BR" sz="2000" i="1"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2000" i="1" dirty="0">
                <a:latin typeface="Comic Sans MS" panose="030F0702030302020204" pitchFamily="66" charset="0"/>
              </a:rPr>
              <a:t> tecnologia 22 nm CMOS FinFET; </a:t>
            </a:r>
            <a:endParaRPr lang="pt-BR" altLang="pt-BR" sz="2000" i="1"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2000" i="1" dirty="0">
                <a:latin typeface="Comic Sans MS" panose="030F0702030302020204" pitchFamily="66" charset="0"/>
              </a:rPr>
              <a:t> número de transistores: 2,6 bilhões; </a:t>
            </a:r>
            <a:endParaRPr lang="pt-BR" altLang="pt-BR" sz="2000" i="1" dirty="0">
              <a:latin typeface="Comic Sans MS" panose="030F0702030302020204" pitchFamily="66" charset="0"/>
            </a:endParaRPr>
          </a:p>
          <a:p>
            <a:pPr marL="0" lvl="0" indent="0">
              <a:spcBef>
                <a:spcPct val="0"/>
              </a:spcBef>
              <a:buClrTx/>
              <a:buFont typeface="Arial" panose="020B0604020202020204" pitchFamily="34" charset="0"/>
              <a:buChar char="•"/>
            </a:pPr>
            <a:r>
              <a:rPr lang="en-US" altLang="pt-BR" sz="2000" i="1" dirty="0">
                <a:latin typeface="Comic Sans MS" panose="030F0702030302020204" pitchFamily="66" charset="0"/>
              </a:rPr>
              <a:t> potência de 140W</a:t>
            </a:r>
            <a:endParaRPr lang="pt-BR" altLang="pt-BR" sz="2000" i="1"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2000" i="1" dirty="0">
                <a:latin typeface="Comic Sans MS" panose="030F0702030302020204" pitchFamily="66" charset="0"/>
              </a:rPr>
              <a:t>área 17,6 mm X 20,2 mm = 355 mm</a:t>
            </a:r>
            <a:r>
              <a:rPr lang="pt-BR" altLang="pt-BR" sz="2000" i="1" baseline="30000" dirty="0">
                <a:latin typeface="Comic Sans MS" panose="030F0702030302020204" pitchFamily="66" charset="0"/>
              </a:rPr>
              <a:t>2</a:t>
            </a:r>
            <a:endParaRPr lang="pt-BR" altLang="pt-BR" sz="2000" i="1" baseline="30000" dirty="0">
              <a:latin typeface="Comic Sans MS" panose="030F0702030302020204" pitchFamily="66" charset="0"/>
            </a:endParaRPr>
          </a:p>
        </p:txBody>
      </p:sp>
      <p:pic>
        <p:nvPicPr>
          <p:cNvPr id="24581" name="Picture 7" descr="http://images.bit-tech.net/content_images/2014/08/intel-core-i7-5960x-review/hsw-e-die-1280x1024.jpg"/>
          <p:cNvPicPr>
            <a:picLocks noChangeAspect="1"/>
          </p:cNvPicPr>
          <p:nvPr/>
        </p:nvPicPr>
        <p:blipFill>
          <a:blip r:embed="rId1"/>
          <a:srcRect l="2469" t="14262" r="1524" b="12450"/>
          <a:stretch>
            <a:fillRect/>
          </a:stretch>
        </p:blipFill>
        <p:spPr>
          <a:xfrm>
            <a:off x="4854575" y="271145"/>
            <a:ext cx="5775325" cy="6450013"/>
          </a:xfrm>
          <a:prstGeom prst="rect">
            <a:avLst/>
          </a:prstGeom>
          <a:noFill/>
          <a:ln w="9525">
            <a:noFill/>
          </a:ln>
        </p:spPr>
      </p:pic>
    </p:spTree>
  </p:cSld>
  <p:clrMapOvr>
    <a:masterClrMapping/>
  </p:clrMapOvr>
  <p:timing>
    <p:tnLst>
      <p:par>
        <p:cTn id="1" dur="indefinite" restart="never" nodeType="tmRoot"/>
      </p:par>
    </p:tnLst>
  </p:timing>
</p:sld>
</file>

<file path=ppt/slides/slide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5" name="Caixa de Texto 24"/>
              <p:cNvSpPr txBox="1"/>
              <p:nvPr/>
            </p:nvSpPr>
            <p:spPr>
              <a:xfrm>
                <a:off x="1812290" y="1509395"/>
                <a:ext cx="9069070" cy="9823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r>
                                <a:rPr lang="en-US" altLang="pt-BR" sz="2000" i="1">
                                  <a:latin typeface="Cambria Math" panose="02040503050406030204" pitchFamily="18" charset="0"/>
                                  <a:cs typeface="Cambria Math" panose="02040503050406030204" pitchFamily="18"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1812290" y="1509395"/>
                <a:ext cx="9069070" cy="982345"/>
              </a:xfrm>
              <a:prstGeom prst="rect">
                <a:avLst/>
              </a:prstGeom>
              <a:blipFill rotWithShape="1">
                <a:blip r:embed="rId1"/>
                <a:stretch>
                  <a:fillRect t="-181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5"/>
              <p:cNvSpPr txBox="1"/>
              <p:nvPr/>
            </p:nvSpPr>
            <p:spPr>
              <a:xfrm>
                <a:off x="583565" y="2613660"/>
                <a:ext cx="10099040" cy="2753360"/>
              </a:xfrm>
              <a:prstGeom prst="rect">
                <a:avLst/>
              </a:prstGeom>
              <a:noFill/>
            </p:spPr>
            <p:txBody>
              <a:bodyPr wrap="square" rtlCol="0" anchor="t">
                <a:spAutoFit/>
              </a:bodyPr>
              <a:p>
                <a:pPr lvl="0" indent="0" algn="l" fontAlgn="auto">
                  <a:spcAft>
                    <a:spcPts val="600"/>
                  </a:spcAft>
                  <a:buFont typeface="Wingdings" panose="05000000000000000000" charset="0"/>
                  <a:buNone/>
                </a:pPr>
                <a:r>
                  <a:rPr lang="pt-BR" altLang="en-US" sz="2400" b="1" dirty="0" smtClean="0">
                    <a:latin typeface="Comic Sans MS" panose="030F0702030302020204" pitchFamily="66" charset="0"/>
                    <a:ea typeface="MS Mincho" charset="0"/>
                    <a:cs typeface="Comic Sans MS" panose="030F0702030302020204" pitchFamily="66" charset="0"/>
                    <a:sym typeface="+mn-ea"/>
                  </a:rPr>
                  <a:t>Vamos aplicar uma das aproximações que ja vimos. Supondo que haja um polo dominante, por exemplo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&lt;&lt;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oMath>
                </a14:m>
                <a:r>
                  <a:rPr lang="pt-BR" altLang="en-US" sz="2400" b="1">
                    <a:latin typeface="Comic Sans MS" panose="030F0702030302020204" pitchFamily="66" charset="0"/>
                    <a:cs typeface="Comic Sans MS" panose="030F0702030302020204" pitchFamily="66" charset="0"/>
                    <a:sym typeface="+mn-ea"/>
                  </a:rPr>
                  <a:t>, poderemos escrever</a:t>
                </a:r>
                <a:endParaRPr lang="pt-BR" altLang="en-US" sz="2400" b="1">
                  <a:latin typeface="Comic Sans MS" panose="030F0702030302020204" pitchFamily="66" charset="0"/>
                  <a:cs typeface="Comic Sans MS" panose="030F0702030302020204" pitchFamily="66" charset="0"/>
                </a:endParaRPr>
              </a:p>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num>
                        <m:den>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2</m:t>
                              </m:r>
                            </m:sub>
                          </m:sSub>
                        </m:den>
                      </m:f>
                    </m:oMath>
                  </m:oMathPara>
                </a14:m>
                <a:endParaRPr lang="en-US" altLang="pt-BR" sz="2000" i="1">
                  <a:latin typeface="Cambria Math" panose="02040503050406030204" pitchFamily="18" charset="0"/>
                  <a:cs typeface="Cambria Math" panose="02040503050406030204" pitchFamily="18" charset="0"/>
                </a:endParaRPr>
              </a:p>
              <a:p>
                <a:pPr lvl="0" indent="0" algn="l" fontAlgn="auto">
                  <a:spcAft>
                    <a:spcPts val="600"/>
                  </a:spcAft>
                  <a:buFont typeface="Wingdings" panose="05000000000000000000" charset="0"/>
                  <a:buNone/>
                </a:pPr>
                <a:r>
                  <a:rPr lang="pt-BR" altLang="en-US" sz="2400" b="1">
                    <a:latin typeface="Comic Sans MS" panose="030F0702030302020204" pitchFamily="66" charset="0"/>
                    <a:cs typeface="Comic Sans MS" panose="030F0702030302020204" pitchFamily="66" charset="0"/>
                  </a:rPr>
                  <a:t>onde</a:t>
                </a:r>
                <a:r>
                  <a:rPr lang="pt-BR" altLang="en-US" sz="2400" i="1">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oMath>
                </a14:m>
                <a:r>
                  <a:rPr lang="pt-BR" altLang="en-US" sz="2400" i="1">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são os polos e D(s) é o denominador. Comparando D(s) com o denominador da equação de v</a:t>
                </a:r>
                <a:r>
                  <a:rPr lang="pt-BR" altLang="en-US" sz="2400" b="1" baseline="-25000">
                    <a:latin typeface="Comic Sans MS" panose="030F0702030302020204" pitchFamily="66" charset="0"/>
                    <a:cs typeface="Comic Sans MS" panose="030F0702030302020204" pitchFamily="66" charset="0"/>
                  </a:rPr>
                  <a:t>0</a:t>
                </a:r>
                <a:r>
                  <a:rPr lang="pt-BR" altLang="en-US" sz="2400" b="1">
                    <a:latin typeface="Comic Sans MS" panose="030F0702030302020204" pitchFamily="66" charset="0"/>
                    <a:cs typeface="Comic Sans MS" panose="030F0702030302020204" pitchFamily="66" charset="0"/>
                  </a:rPr>
                  <a:t> teremos então</a:t>
                </a:r>
                <a:endParaRPr lang="pt-BR" altLang="en-US" sz="2400" b="1">
                  <a:latin typeface="Comic Sans MS" panose="030F0702030302020204" pitchFamily="66" charset="0"/>
                  <a:cs typeface="Comic Sans MS" panose="030F0702030302020204" pitchFamily="66"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583565" y="2613660"/>
                <a:ext cx="10099040" cy="275336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Caixa de Texto 26"/>
              <p:cNvSpPr txBox="1"/>
              <p:nvPr/>
            </p:nvSpPr>
            <p:spPr>
              <a:xfrm>
                <a:off x="1812290" y="5488940"/>
                <a:ext cx="9069070" cy="9747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𝑥</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1812290" y="5488940"/>
                <a:ext cx="9069070" cy="974725"/>
              </a:xfrm>
              <a:prstGeom prst="rect">
                <a:avLst/>
              </a:prstGeom>
              <a:blipFill rotWithShape="1">
                <a:blip r:embed="rId3"/>
                <a:stretch>
                  <a:fillRect t="-1824"/>
                </a:stretch>
              </a:blipFill>
              <a:ln w="38100">
                <a:noFill/>
              </a:ln>
            </p:spPr>
            <p:txBody>
              <a:bodyPr/>
              <a:lstStyle/>
              <a:p>
                <a:r>
                  <a:rPr lang="pt-BR" altLang="en-US">
                    <a:noFill/>
                  </a:rPr>
                  <a:t> </a:t>
                </a:r>
              </a:p>
            </p:txBody>
          </p:sp>
        </mc:Fallback>
      </mc:AlternateContent>
    </p:spTree>
  </p:cSld>
  <p:clrMapOvr>
    <a:masterClrMapping/>
  </p:clrMapOvr>
</p:sld>
</file>

<file path=ppt/slides/slide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6" name="Caixa de Texto 25"/>
          <p:cNvSpPr txBox="1"/>
          <p:nvPr/>
        </p:nvSpPr>
        <p:spPr>
          <a:xfrm>
            <a:off x="210185" y="2637790"/>
            <a:ext cx="10881360" cy="521970"/>
          </a:xfrm>
          <a:prstGeom prst="rect">
            <a:avLst/>
          </a:prstGeom>
          <a:noFill/>
        </p:spPr>
        <p:txBody>
          <a:bodyPr wrap="square" rtlCol="0" anchor="t">
            <a:spAutoFit/>
          </a:bodyPr>
          <a:p>
            <a:pPr lvl="0" indent="0" algn="l" fontAlgn="auto">
              <a:spcAft>
                <a:spcPts val="600"/>
              </a:spcAft>
              <a:buFont typeface="Wingdings" panose="05000000000000000000" charset="0"/>
              <a:buNone/>
            </a:pPr>
            <a:r>
              <a:rPr lang="pt-BR" altLang="en-US" sz="2800" b="1" dirty="0" smtClean="0">
                <a:latin typeface="Comic Sans MS" panose="030F0702030302020204" pitchFamily="66" charset="0"/>
                <a:ea typeface="MS Mincho" charset="0"/>
                <a:cs typeface="Comic Sans MS" panose="030F0702030302020204" pitchFamily="66" charset="0"/>
                <a:sym typeface="+mn-ea"/>
              </a:rPr>
              <a:t>Simplificações: consideremos g</a:t>
            </a:r>
            <a:r>
              <a:rPr lang="pt-BR" altLang="en-US" sz="2800" b="1" baseline="-25000" dirty="0" smtClean="0">
                <a:latin typeface="Comic Sans MS" panose="030F0702030302020204" pitchFamily="66" charset="0"/>
                <a:ea typeface="MS Mincho" charset="0"/>
                <a:cs typeface="Comic Sans MS" panose="030F0702030302020204" pitchFamily="66" charset="0"/>
                <a:sym typeface="+mn-ea"/>
              </a:rPr>
              <a:t>m</a:t>
            </a:r>
            <a:r>
              <a:rPr lang="pt-BR" altLang="en-US" sz="2800" b="1" dirty="0" smtClean="0">
                <a:latin typeface="Comic Sans MS" panose="030F0702030302020204" pitchFamily="66" charset="0"/>
                <a:ea typeface="MS Mincho" charset="0"/>
                <a:cs typeface="Comic Sans MS" panose="030F0702030302020204" pitchFamily="66" charset="0"/>
                <a:sym typeface="+mn-ea"/>
              </a:rPr>
              <a:t> &gt;&gt; g</a:t>
            </a:r>
            <a:r>
              <a:rPr lang="pt-BR" altLang="en-US" sz="2800" b="1" baseline="-25000" dirty="0" smtClean="0">
                <a:latin typeface="Symbol" panose="05050102010706020507" charset="0"/>
                <a:ea typeface="MS Mincho" charset="0"/>
                <a:cs typeface="Symbol" panose="05050102010706020507" charset="0"/>
                <a:sym typeface="+mn-ea"/>
              </a:rPr>
              <a:t>p</a:t>
            </a:r>
            <a:r>
              <a:rPr lang="pt-BR" altLang="en-US" sz="2800" b="1" dirty="0" smtClean="0">
                <a:latin typeface="Comic Sans MS" panose="030F0702030302020204" pitchFamily="66" charset="0"/>
                <a:ea typeface="MS Mincho" charset="0"/>
                <a:cs typeface="Comic Sans MS" panose="030F0702030302020204" pitchFamily="66" charset="0"/>
                <a:sym typeface="+mn-ea"/>
              </a:rPr>
              <a:t> </a:t>
            </a:r>
            <a:endParaRPr lang="pt-BR" altLang="en-US" sz="2800" b="1" dirty="0" smtClean="0">
              <a:latin typeface="Comic Sans MS" panose="030F0702030302020204" pitchFamily="66" charset="0"/>
              <a:ea typeface="MS Mincho"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7" name="Caixa de Texto 26"/>
              <p:cNvSpPr txBox="1"/>
              <p:nvPr/>
            </p:nvSpPr>
            <p:spPr>
              <a:xfrm>
                <a:off x="3029585" y="1586230"/>
                <a:ext cx="5779770" cy="9747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𝑥</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3029585" y="1586230"/>
                <a:ext cx="5779770" cy="974725"/>
              </a:xfrm>
              <a:prstGeom prst="rect">
                <a:avLst/>
              </a:prstGeom>
              <a:blipFill rotWithShape="1">
                <a:blip r:embed="rId1"/>
                <a:stretch>
                  <a:fillRect t="-182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210820" y="3321685"/>
                <a:ext cx="11765915" cy="1221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den>
                      </m:f>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10820" y="3321685"/>
                <a:ext cx="11765915" cy="1221740"/>
              </a:xfrm>
              <a:prstGeom prst="rect">
                <a:avLst/>
              </a:prstGeom>
              <a:blipFill rotWithShape="1">
                <a:blip r:embed="rId2"/>
                <a:stretch>
                  <a:fillRect t="-145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210185" y="5304155"/>
                <a:ext cx="11981815" cy="1221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𝑔𝑥</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𝑅𝑥</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den>
                      </m:f>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10185" y="5304155"/>
                <a:ext cx="11981815" cy="1221740"/>
              </a:xfrm>
              <a:prstGeom prst="rect">
                <a:avLst/>
              </a:prstGeom>
              <a:blipFill rotWithShape="1">
                <a:blip r:embed="rId3"/>
                <a:stretch>
                  <a:fillRect t="-1455"/>
                </a:stretch>
              </a:blipFill>
              <a:ln w="38100">
                <a:noFill/>
              </a:ln>
            </p:spPr>
            <p:txBody>
              <a:bodyPr/>
              <a:lstStyle/>
              <a:p>
                <a:r>
                  <a:rPr lang="pt-BR" altLang="en-US">
                    <a:noFill/>
                  </a:rPr>
                  <a:t> </a:t>
                </a:r>
              </a:p>
            </p:txBody>
          </p:sp>
        </mc:Fallback>
      </mc:AlternateContent>
      <p:sp>
        <p:nvSpPr>
          <p:cNvPr id="5" name="Caixa de Texto 4"/>
          <p:cNvSpPr txBox="1"/>
          <p:nvPr/>
        </p:nvSpPr>
        <p:spPr>
          <a:xfrm>
            <a:off x="387985" y="4474210"/>
            <a:ext cx="11063605" cy="829945"/>
          </a:xfrm>
          <a:prstGeom prst="rect">
            <a:avLst/>
          </a:prstGeom>
          <a:noFill/>
        </p:spPr>
        <p:txBody>
          <a:bodyPr wrap="square" rtlCol="0" anchor="t">
            <a:spAutoFit/>
          </a:bodyPr>
          <a:p>
            <a:pPr lvl="0" indent="0" algn="l" fontAlgn="auto">
              <a:spcAft>
                <a:spcPts val="600"/>
              </a:spcAft>
              <a:buFont typeface="Wingdings" panose="05000000000000000000" charset="0"/>
              <a:buNone/>
            </a:pPr>
            <a:r>
              <a:rPr lang="pt-BR" altLang="en-US" sz="2400" b="1" dirty="0" smtClean="0">
                <a:latin typeface="Comic Sans MS" panose="030F0702030302020204" pitchFamily="66" charset="0"/>
                <a:ea typeface="MS Mincho" charset="0"/>
                <a:cs typeface="Comic Sans MS" panose="030F0702030302020204" pitchFamily="66" charset="0"/>
                <a:sym typeface="+mn-ea"/>
              </a:rPr>
              <a:t>Consideremos agora g</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L</a:t>
            </a:r>
            <a:r>
              <a:rPr lang="pt-BR" altLang="en-US" sz="2400" b="1" dirty="0" smtClean="0">
                <a:latin typeface="Comic Sans MS" panose="030F0702030302020204" pitchFamily="66" charset="0"/>
                <a:ea typeface="MS Mincho" charset="0"/>
                <a:cs typeface="Comic Sans MS" panose="030F0702030302020204" pitchFamily="66" charset="0"/>
                <a:sym typeface="+mn-ea"/>
              </a:rPr>
              <a:t> &gt;&gt; gx</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 </a:t>
            </a:r>
            <a:r>
              <a:rPr lang="pt-BR" altLang="en-US" sz="2400" b="1" dirty="0" smtClean="0">
                <a:latin typeface="Comic Sans MS" panose="030F0702030302020204" pitchFamily="66" charset="0"/>
                <a:ea typeface="MS Mincho" charset="0"/>
                <a:cs typeface="Comic Sans MS" panose="030F0702030302020204" pitchFamily="66" charset="0"/>
                <a:sym typeface="+mn-ea"/>
              </a:rPr>
              <a:t>(ou R</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L</a:t>
            </a:r>
            <a:r>
              <a:rPr lang="pt-BR" altLang="en-US" sz="2400" b="1" dirty="0" smtClean="0">
                <a:latin typeface="Comic Sans MS" panose="030F0702030302020204" pitchFamily="66" charset="0"/>
                <a:ea typeface="MS Mincho" charset="0"/>
                <a:cs typeface="Comic Sans MS" panose="030F0702030302020204" pitchFamily="66" charset="0"/>
                <a:sym typeface="+mn-ea"/>
              </a:rPr>
              <a:t> &lt;&lt; Rx, a situação quando um coletor comum é necessário)</a:t>
            </a:r>
            <a:endParaRPr lang="pt-BR" altLang="en-US" sz="2400" b="1" dirty="0" smtClean="0">
              <a:latin typeface="Comic Sans MS" panose="030F0702030302020204" pitchFamily="66" charset="0"/>
              <a:ea typeface="MS Mincho" charset="0"/>
              <a:cs typeface="Comic Sans MS" panose="030F0702030302020204" pitchFamily="66" charset="0"/>
              <a:sym typeface="+mn-ea"/>
            </a:endParaRPr>
          </a:p>
        </p:txBody>
      </p:sp>
    </p:spTree>
  </p:cSld>
  <p:clrMapOvr>
    <a:masterClrMapping/>
  </p:clrMapOvr>
</p:sld>
</file>

<file path=ppt/slides/slide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1" name="CaixaDeTexto 47"/>
          <p:cNvSpPr txBox="1"/>
          <p:nvPr/>
        </p:nvSpPr>
        <p:spPr>
          <a:xfrm>
            <a:off x="2823210" y="1698625"/>
            <a:ext cx="900430" cy="460375"/>
          </a:xfrm>
          <a:prstGeom prst="rect">
            <a:avLst/>
          </a:prstGeom>
          <a:noFill/>
        </p:spPr>
        <p:txBody>
          <a:bodyPr wrap="square" rtlCol="0">
            <a:spAutoFit/>
          </a:bodyPr>
          <a:p>
            <a:r>
              <a:rPr lang="pt-BR" sz="2400" b="1" dirty="0" smtClean="0"/>
              <a:t>V</a:t>
            </a:r>
            <a:r>
              <a:rPr lang="pt-BR" sz="2400" b="1" baseline="-25000" dirty="0" smtClean="0"/>
              <a:t>CC </a:t>
            </a:r>
            <a:endParaRPr lang="pt-BR" sz="2400" b="1" baseline="-25000" dirty="0" smtClean="0"/>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Dreno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9591076" y="19948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9397147" y="222917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9908854" y="371488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91" name="Conector Reto 86"/>
          <p:cNvCxnSpPr/>
          <p:nvPr/>
        </p:nvCxnSpPr>
        <p:spPr>
          <a:xfrm rot="16200000" flipV="1">
            <a:off x="8321675" y="340106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8409305" y="339661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672830" y="3406140"/>
            <a:ext cx="468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7796874" y="277122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7428230" y="365760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7101840" y="421005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7303135" y="42100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7279640" y="340741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7055485" y="350329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7609840" y="28981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r>
              <a:rPr lang="pt-BR" altLang="en-US" sz="2000" dirty="0">
                <a:latin typeface="Comic Sans MS" panose="030F0702030302020204" pitchFamily="66" charset="0"/>
                <a:cs typeface="Comic Sans MS" panose="030F0702030302020204" pitchFamily="66" charset="0"/>
                <a:sym typeface="+mn-ea"/>
              </a:rPr>
              <a:t>x</a:t>
            </a:r>
            <a:endParaRPr lang="pt-BR" altLang="en-US" sz="2000" dirty="0">
              <a:latin typeface="Comic Sans MS" panose="030F0702030302020204" pitchFamily="66" charset="0"/>
              <a:cs typeface="Comic Sans MS" panose="030F0702030302020204" pitchFamily="66" charset="0"/>
              <a:sym typeface="+mn-ea"/>
            </a:endParaRPr>
          </a:p>
        </p:txBody>
      </p:sp>
      <p:sp>
        <p:nvSpPr>
          <p:cNvPr id="148" name="CaixaDeTexto 47"/>
          <p:cNvSpPr txBox="1"/>
          <p:nvPr/>
        </p:nvSpPr>
        <p:spPr>
          <a:xfrm>
            <a:off x="10667365" y="39611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10667365" y="58680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9595111" y="415888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9473006" y="440934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9408795" y="58489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9667875" y="4907915"/>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endParaRPr lang="pt-BR" sz="2400" dirty="0" smtClean="0"/>
          </a:p>
        </p:txBody>
      </p:sp>
      <p:grpSp>
        <p:nvGrpSpPr>
          <p:cNvPr id="73" name="Group 162"/>
          <p:cNvGrpSpPr/>
          <p:nvPr/>
        </p:nvGrpSpPr>
        <p:grpSpPr>
          <a:xfrm rot="0">
            <a:off x="10741736" y="440934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10052685" y="489331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8273729" y="362725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5147310" y="36957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8990" y="294259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2"/>
          <p:cNvCxnSpPr/>
          <p:nvPr/>
        </p:nvCxnSpPr>
        <p:spPr>
          <a:xfrm rot="5400000">
            <a:off x="2499280" y="2789000"/>
            <a:ext cx="126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2946400" y="5486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V="1">
            <a:off x="2078990" y="38525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rot="16200000" flipV="1">
            <a:off x="2176145" y="38481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417695" y="42983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40" name="Group 8"/>
          <p:cNvGrpSpPr/>
          <p:nvPr/>
        </p:nvGrpSpPr>
        <p:grpSpPr>
          <a:xfrm rot="0" flipH="1">
            <a:off x="3152949" y="4178935"/>
            <a:ext cx="1264746" cy="511175"/>
            <a:chOff x="13825" y="4542"/>
            <a:chExt cx="1778" cy="699"/>
          </a:xfrm>
        </p:grpSpPr>
        <p:cxnSp>
          <p:nvCxnSpPr>
            <p:cNvPr id="42" name="Conector Reto 44"/>
            <p:cNvCxnSpPr/>
            <p:nvPr/>
          </p:nvCxnSpPr>
          <p:spPr>
            <a:xfrm>
              <a:off x="14641" y="4883"/>
              <a:ext cx="9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 name="Group 11"/>
          <p:cNvGrpSpPr/>
          <p:nvPr/>
        </p:nvGrpSpPr>
        <p:grpSpPr>
          <a:xfrm rot="0">
            <a:off x="4300855" y="4424680"/>
            <a:ext cx="254000" cy="1824355"/>
            <a:chOff x="15541" y="5658"/>
            <a:chExt cx="357" cy="2494"/>
          </a:xfrm>
        </p:grpSpPr>
        <p:cxnSp>
          <p:nvCxnSpPr>
            <p:cNvPr id="5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90"/>
          <p:cNvCxnSpPr/>
          <p:nvPr/>
        </p:nvCxnSpPr>
        <p:spPr>
          <a:xfrm>
            <a:off x="4237355" y="62306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16"/>
          <p:cNvGrpSpPr/>
          <p:nvPr/>
        </p:nvGrpSpPr>
        <p:grpSpPr>
          <a:xfrm rot="16200000">
            <a:off x="1457325" y="3113441"/>
            <a:ext cx="260985" cy="1476303"/>
            <a:chOff x="15542" y="5862"/>
            <a:chExt cx="357" cy="2076"/>
          </a:xfrm>
        </p:grpSpPr>
        <p:cxnSp>
          <p:nvCxnSpPr>
            <p:cNvPr id="62" name="Conector Reto 79"/>
            <p:cNvCxnSpPr/>
            <p:nvPr/>
          </p:nvCxnSpPr>
          <p:spPr>
            <a:xfrm rot="5400000" flipH="1" flipV="1">
              <a:off x="14681" y="6900"/>
              <a:ext cx="20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5" name="Conector Reto 37"/>
          <p:cNvCxnSpPr/>
          <p:nvPr/>
        </p:nvCxnSpPr>
        <p:spPr>
          <a:xfrm>
            <a:off x="659130" y="46374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860425" y="4637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H="1" flipV="1">
            <a:off x="836930" y="38347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8" name="CaixaDeTexto 47"/>
          <p:cNvSpPr txBox="1"/>
          <p:nvPr/>
        </p:nvSpPr>
        <p:spPr>
          <a:xfrm>
            <a:off x="1068070" y="41014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9" name="Grupo 12"/>
          <p:cNvGrpSpPr/>
          <p:nvPr/>
        </p:nvGrpSpPr>
        <p:grpSpPr>
          <a:xfrm>
            <a:off x="612775" y="3930650"/>
            <a:ext cx="449580" cy="416560"/>
            <a:chOff x="9221" y="3503"/>
            <a:chExt cx="708" cy="656"/>
          </a:xfrm>
        </p:grpSpPr>
        <p:sp>
          <p:nvSpPr>
            <p:cNvPr id="70" name="Elipse 69"/>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9" name="Caixa de Texto 23"/>
          <p:cNvSpPr txBox="1"/>
          <p:nvPr/>
        </p:nvSpPr>
        <p:spPr>
          <a:xfrm>
            <a:off x="1068070" y="32969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81" name="Caixa de Texto 23"/>
          <p:cNvSpPr txBox="1"/>
          <p:nvPr/>
        </p:nvSpPr>
        <p:spPr>
          <a:xfrm>
            <a:off x="4378960" y="52806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4" name="CaixaDeTexto 47"/>
          <p:cNvSpPr txBox="1"/>
          <p:nvPr/>
        </p:nvSpPr>
        <p:spPr>
          <a:xfrm>
            <a:off x="3700145" y="37795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6" name="CaixaDeTexto 47"/>
          <p:cNvSpPr txBox="1"/>
          <p:nvPr/>
        </p:nvSpPr>
        <p:spPr>
          <a:xfrm>
            <a:off x="2018030" y="31140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18" name="Conector Reto 74"/>
          <p:cNvCxnSpPr/>
          <p:nvPr/>
        </p:nvCxnSpPr>
        <p:spPr>
          <a:xfrm>
            <a:off x="2791380" y="4688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rot="5400000">
            <a:off x="2515155" y="4878785"/>
            <a:ext cx="12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2947452" y="4708213"/>
            <a:ext cx="387626" cy="552342"/>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flipV="1">
            <a:off x="9591076" y="345094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90"/>
          <p:cNvCxnSpPr/>
          <p:nvPr/>
        </p:nvCxnSpPr>
        <p:spPr>
          <a:xfrm>
            <a:off x="10262235" y="24295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rot="16200000">
            <a:off x="10032526" y="156314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4" name="Conector Reto 114"/>
          <p:cNvCxnSpPr/>
          <p:nvPr/>
        </p:nvCxnSpPr>
        <p:spPr>
          <a:xfrm flipH="1" flipV="1">
            <a:off x="10453370" y="19729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16200000">
            <a:off x="2278995" y="3101314"/>
            <a:ext cx="1665939" cy="1344751"/>
            <a:chOff x="7493" y="6856"/>
            <a:chExt cx="2139" cy="1668"/>
          </a:xfrm>
        </p:grpSpPr>
        <p:sp>
          <p:nvSpPr>
            <p:cNvPr id="10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 name="Group 147"/>
            <p:cNvGrpSpPr/>
            <p:nvPr/>
          </p:nvGrpSpPr>
          <p:grpSpPr bwMode="auto">
            <a:xfrm rot="5400000">
              <a:off x="7988" y="6943"/>
              <a:ext cx="854" cy="680"/>
              <a:chOff x="2809" y="2568"/>
              <a:chExt cx="342" cy="272"/>
            </a:xfrm>
          </p:grpSpPr>
          <p:sp>
            <p:nvSpPr>
              <p:cNvPr id="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8236" y="782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2" name="Conector Reto 11"/>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8759825" y="28898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 name="CaixaDeTexto 47"/>
          <p:cNvSpPr txBox="1"/>
          <p:nvPr/>
        </p:nvSpPr>
        <p:spPr>
          <a:xfrm>
            <a:off x="9112885" y="4158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 de Texto 17"/>
              <p:cNvSpPr txBox="1"/>
              <p:nvPr/>
            </p:nvSpPr>
            <p:spPr>
              <a:xfrm>
                <a:off x="9726930" y="2715260"/>
                <a:ext cx="103505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9726930" y="2715260"/>
                <a:ext cx="103505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9" name="Conector Reto 18"/>
          <p:cNvCxnSpPr/>
          <p:nvPr/>
        </p:nvCxnSpPr>
        <p:spPr>
          <a:xfrm>
            <a:off x="2807970" y="3887470"/>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rot="16200000">
            <a:off x="3113625" y="4156930"/>
            <a:ext cx="540000"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3131820" y="4420235"/>
            <a:ext cx="2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Dreno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2811181" y="19669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2617252" y="220123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3128959" y="368694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91" name="Conector Reto 86"/>
          <p:cNvCxnSpPr/>
          <p:nvPr/>
        </p:nvCxnSpPr>
        <p:spPr>
          <a:xfrm rot="16200000" flipV="1">
            <a:off x="1541780" y="337312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629410" y="336867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1892935" y="3378200"/>
            <a:ext cx="468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1016979" y="274328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648335" y="36296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321945" y="41821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523240" y="41821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499745" y="33794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275590" y="347535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858520" y="29235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3887470" y="39331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3887470" y="58400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2815216" y="413094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2708986" y="438140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2628900" y="58210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2887980" y="4879975"/>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endParaRPr lang="pt-BR" sz="2400" dirty="0" smtClean="0"/>
          </a:p>
        </p:txBody>
      </p:sp>
      <p:grpSp>
        <p:nvGrpSpPr>
          <p:cNvPr id="73" name="Group 162"/>
          <p:cNvGrpSpPr/>
          <p:nvPr/>
        </p:nvGrpSpPr>
        <p:grpSpPr>
          <a:xfrm rot="0">
            <a:off x="3961841" y="438140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3272790" y="486537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1493834" y="359931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5147310" y="36957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8990" y="294259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123" name="Conector Reto 122"/>
          <p:cNvCxnSpPr/>
          <p:nvPr/>
        </p:nvCxnSpPr>
        <p:spPr>
          <a:xfrm flipV="1">
            <a:off x="2811181" y="342300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90"/>
          <p:cNvCxnSpPr/>
          <p:nvPr/>
        </p:nvCxnSpPr>
        <p:spPr>
          <a:xfrm>
            <a:off x="3482340" y="24015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rot="16200000">
            <a:off x="3252631" y="153520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4" name="Conector Reto 114"/>
          <p:cNvCxnSpPr/>
          <p:nvPr/>
        </p:nvCxnSpPr>
        <p:spPr>
          <a:xfrm flipH="1" flipV="1">
            <a:off x="3673475" y="194500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a:off x="1979930" y="28619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 name="CaixaDeTexto 47"/>
          <p:cNvSpPr txBox="1"/>
          <p:nvPr/>
        </p:nvSpPr>
        <p:spPr>
          <a:xfrm>
            <a:off x="2332990" y="41306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 de Texto 17"/>
              <p:cNvSpPr txBox="1"/>
              <p:nvPr/>
            </p:nvSpPr>
            <p:spPr>
              <a:xfrm>
                <a:off x="2947035" y="2687320"/>
                <a:ext cx="89027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𝐺𝑆</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2947035" y="2687320"/>
                <a:ext cx="890270" cy="39878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9" name="Conector Reto 18"/>
          <p:cNvCxnSpPr/>
          <p:nvPr/>
        </p:nvCxnSpPr>
        <p:spPr>
          <a:xfrm flipV="1">
            <a:off x="9709186" y="20653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a:off x="9515257" y="2299658"/>
            <a:ext cx="387626" cy="552342"/>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4" name="Caixa de Texto 23"/>
          <p:cNvSpPr txBox="1"/>
          <p:nvPr/>
        </p:nvSpPr>
        <p:spPr>
          <a:xfrm>
            <a:off x="10026964" y="378536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25" name="Conector Reto 86"/>
          <p:cNvCxnSpPr/>
          <p:nvPr/>
        </p:nvCxnSpPr>
        <p:spPr>
          <a:xfrm rot="16200000" flipV="1">
            <a:off x="8439785" y="347154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6" name="Conector Reto 87"/>
          <p:cNvCxnSpPr/>
          <p:nvPr/>
        </p:nvCxnSpPr>
        <p:spPr>
          <a:xfrm rot="16200000" flipV="1">
            <a:off x="8527415" y="346710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8790940" y="3476625"/>
            <a:ext cx="468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7914984" y="2841708"/>
            <a:ext cx="260985" cy="1295677"/>
            <a:chOff x="15542" y="6157"/>
            <a:chExt cx="357" cy="1822"/>
          </a:xfrm>
        </p:grpSpPr>
        <p:cxnSp>
          <p:nvCxnSpPr>
            <p:cNvPr id="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4" name="CaixaDeTexto 47"/>
          <p:cNvSpPr txBox="1"/>
          <p:nvPr/>
        </p:nvSpPr>
        <p:spPr>
          <a:xfrm>
            <a:off x="7546340" y="372808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5" name="Conector Reto 37"/>
          <p:cNvCxnSpPr/>
          <p:nvPr/>
        </p:nvCxnSpPr>
        <p:spPr>
          <a:xfrm>
            <a:off x="7219950" y="428053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7421245" y="42805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Conector Reto 114"/>
          <p:cNvCxnSpPr/>
          <p:nvPr/>
        </p:nvCxnSpPr>
        <p:spPr>
          <a:xfrm flipH="1" flipV="1">
            <a:off x="7397750" y="347789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9" name="Grupo 12"/>
          <p:cNvGrpSpPr/>
          <p:nvPr/>
        </p:nvGrpSpPr>
        <p:grpSpPr>
          <a:xfrm rot="0">
            <a:off x="7173595" y="3573780"/>
            <a:ext cx="449580" cy="416560"/>
            <a:chOff x="9221" y="3503"/>
            <a:chExt cx="708" cy="656"/>
          </a:xfrm>
        </p:grpSpPr>
        <p:sp>
          <p:nvSpPr>
            <p:cNvPr id="4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48" name="Caixa de Texto 23"/>
          <p:cNvSpPr txBox="1"/>
          <p:nvPr/>
        </p:nvSpPr>
        <p:spPr>
          <a:xfrm>
            <a:off x="7756525" y="302196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49" name="CaixaDeTexto 47"/>
          <p:cNvSpPr txBox="1"/>
          <p:nvPr/>
        </p:nvSpPr>
        <p:spPr>
          <a:xfrm>
            <a:off x="10785475" y="4031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2" name="Conector Reto 90"/>
          <p:cNvCxnSpPr/>
          <p:nvPr/>
        </p:nvCxnSpPr>
        <p:spPr>
          <a:xfrm>
            <a:off x="10785475" y="59385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 name="Group 156"/>
          <p:cNvGrpSpPr/>
          <p:nvPr/>
        </p:nvGrpSpPr>
        <p:grpSpPr>
          <a:xfrm rot="0">
            <a:off x="9073023" y="4229368"/>
            <a:ext cx="1927707" cy="523607"/>
            <a:chOff x="12787" y="4525"/>
            <a:chExt cx="2710" cy="716"/>
          </a:xfrm>
        </p:grpSpPr>
        <p:cxnSp>
          <p:nvCxnSpPr>
            <p:cNvPr id="56"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 name="Conector Reto 92"/>
            <p:cNvCxnSpPr/>
            <p:nvPr/>
          </p:nvCxnSpPr>
          <p:spPr>
            <a:xfrm>
              <a:off x="12787" y="4883"/>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 name="Group 162"/>
          <p:cNvGrpSpPr/>
          <p:nvPr/>
        </p:nvGrpSpPr>
        <p:grpSpPr>
          <a:xfrm rot="0">
            <a:off x="9591116" y="4479829"/>
            <a:ext cx="254000" cy="1440319"/>
            <a:chOff x="15542" y="5657"/>
            <a:chExt cx="357" cy="1969"/>
          </a:xfrm>
        </p:grpSpPr>
        <p:cxnSp>
          <p:nvCxnSpPr>
            <p:cNvPr id="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1"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8" name="Conector Reto 90"/>
          <p:cNvCxnSpPr/>
          <p:nvPr/>
        </p:nvCxnSpPr>
        <p:spPr>
          <a:xfrm>
            <a:off x="9526905" y="59194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a:off x="9785985" y="4978400"/>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endParaRPr lang="pt-BR" sz="2400" dirty="0" smtClean="0"/>
          </a:p>
        </p:txBody>
      </p:sp>
      <p:grpSp>
        <p:nvGrpSpPr>
          <p:cNvPr id="82" name="Group 162"/>
          <p:cNvGrpSpPr/>
          <p:nvPr/>
        </p:nvGrpSpPr>
        <p:grpSpPr>
          <a:xfrm rot="0">
            <a:off x="10859846" y="4479829"/>
            <a:ext cx="254000" cy="1440319"/>
            <a:chOff x="15542" y="5657"/>
            <a:chExt cx="357" cy="1969"/>
          </a:xfrm>
        </p:grpSpPr>
        <p:cxnSp>
          <p:nvCxnSpPr>
            <p:cNvPr id="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7" name="Caixa de Texto 23"/>
          <p:cNvSpPr txBox="1"/>
          <p:nvPr/>
        </p:nvSpPr>
        <p:spPr>
          <a:xfrm>
            <a:off x="10170795" y="496379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8" name="Caixa de Texto 23"/>
          <p:cNvSpPr txBox="1"/>
          <p:nvPr/>
        </p:nvSpPr>
        <p:spPr>
          <a:xfrm>
            <a:off x="8391839" y="369773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flipV="1">
            <a:off x="9709186" y="3521432"/>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0" name="Conector Reto 90"/>
          <p:cNvCxnSpPr/>
          <p:nvPr/>
        </p:nvCxnSpPr>
        <p:spPr>
          <a:xfrm>
            <a:off x="10380345" y="24999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a:off x="10150636" y="1633626"/>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6" name="Conector Reto 114"/>
          <p:cNvCxnSpPr/>
          <p:nvPr/>
        </p:nvCxnSpPr>
        <p:spPr>
          <a:xfrm flipH="1" flipV="1">
            <a:off x="10571480" y="204343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8877935" y="29603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9" name="CaixaDeTexto 47"/>
          <p:cNvSpPr txBox="1"/>
          <p:nvPr/>
        </p:nvSpPr>
        <p:spPr>
          <a:xfrm>
            <a:off x="9224645" y="4031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0" name="Caixa de Texto 109"/>
              <p:cNvSpPr txBox="1"/>
              <p:nvPr/>
            </p:nvSpPr>
            <p:spPr>
              <a:xfrm>
                <a:off x="9845040" y="2785745"/>
                <a:ext cx="83947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𝐺</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0" name="Caixa de Texto 109"/>
              <p:cNvSpPr txBox="1">
                <a:spLocks noRot="1" noChangeAspect="1" noMove="1" noResize="1" noEditPoints="1" noAdjustHandles="1" noChangeArrowheads="1" noChangeShapeType="1" noTextEdit="1"/>
              </p:cNvSpPr>
              <p:nvPr/>
            </p:nvSpPr>
            <p:spPr>
              <a:xfrm>
                <a:off x="9845040" y="2785745"/>
                <a:ext cx="839470" cy="39878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11" name="Group 162"/>
          <p:cNvGrpSpPr/>
          <p:nvPr/>
        </p:nvGrpSpPr>
        <p:grpSpPr>
          <a:xfrm rot="0">
            <a:off x="8950401" y="4491259"/>
            <a:ext cx="254000" cy="1440319"/>
            <a:chOff x="15542" y="5657"/>
            <a:chExt cx="357" cy="1969"/>
          </a:xfrm>
        </p:grpSpPr>
        <p:cxnSp>
          <p:nvCxnSpPr>
            <p:cNvPr id="11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4" name="Conector Reto 90"/>
          <p:cNvCxnSpPr/>
          <p:nvPr/>
        </p:nvCxnSpPr>
        <p:spPr>
          <a:xfrm>
            <a:off x="8886190" y="59385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5" name="Caixa de Texto 114"/>
              <p:cNvSpPr txBox="1"/>
              <p:nvPr/>
            </p:nvSpPr>
            <p:spPr>
              <a:xfrm>
                <a:off x="8284845" y="4949825"/>
                <a:ext cx="67945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8284845" y="4949825"/>
                <a:ext cx="679450" cy="398780"/>
              </a:xfrm>
              <a:prstGeom prst="rect">
                <a:avLst/>
              </a:prstGeom>
              <a:blipFill rotWithShape="1">
                <a:blip r:embed="rId3"/>
                <a:stretch>
                  <a:fillRect/>
                </a:stretch>
              </a:blipFill>
            </p:spPr>
            <p:txBody>
              <a:bodyPr/>
              <a:lstStyle/>
              <a:p>
                <a:r>
                  <a:rPr lang="pt-BR" altLang="en-US">
                    <a:noFill/>
                  </a:rPr>
                  <a:t> </a:t>
                </a:r>
              </a:p>
            </p:txBody>
          </p:sp>
        </mc:Fallback>
      </mc:AlternateContent>
      <p:sp>
        <p:nvSpPr>
          <p:cNvPr id="3" name="Elipse 2"/>
          <p:cNvSpPr/>
          <p:nvPr/>
        </p:nvSpPr>
        <p:spPr>
          <a:xfrm>
            <a:off x="9664065" y="4445000"/>
            <a:ext cx="108000" cy="1080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Dreno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7" name="Seta para a direita 55"/>
          <p:cNvSpPr/>
          <p:nvPr/>
        </p:nvSpPr>
        <p:spPr>
          <a:xfrm>
            <a:off x="5147310" y="36957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8990" y="294259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19" name="Conector Reto 18"/>
          <p:cNvCxnSpPr/>
          <p:nvPr/>
        </p:nvCxnSpPr>
        <p:spPr>
          <a:xfrm flipV="1">
            <a:off x="2755936" y="20082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a:off x="2562007" y="2242508"/>
            <a:ext cx="387626" cy="552342"/>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4" name="Caixa de Texto 23"/>
          <p:cNvSpPr txBox="1"/>
          <p:nvPr/>
        </p:nvSpPr>
        <p:spPr>
          <a:xfrm>
            <a:off x="3073714" y="372821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25" name="Conector Reto 86"/>
          <p:cNvCxnSpPr/>
          <p:nvPr/>
        </p:nvCxnSpPr>
        <p:spPr>
          <a:xfrm rot="16200000" flipV="1">
            <a:off x="1486535" y="341439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6" name="Conector Reto 87"/>
          <p:cNvCxnSpPr/>
          <p:nvPr/>
        </p:nvCxnSpPr>
        <p:spPr>
          <a:xfrm rot="16200000" flipV="1">
            <a:off x="1574165" y="340995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1837690" y="3419475"/>
            <a:ext cx="468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961734" y="2784558"/>
            <a:ext cx="260985" cy="1295677"/>
            <a:chOff x="15542" y="6157"/>
            <a:chExt cx="357" cy="1822"/>
          </a:xfrm>
        </p:grpSpPr>
        <p:cxnSp>
          <p:nvCxnSpPr>
            <p:cNvPr id="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4" name="CaixaDeTexto 47"/>
          <p:cNvSpPr txBox="1"/>
          <p:nvPr/>
        </p:nvSpPr>
        <p:spPr>
          <a:xfrm>
            <a:off x="593090" y="367093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5" name="Conector Reto 37"/>
          <p:cNvCxnSpPr/>
          <p:nvPr/>
        </p:nvCxnSpPr>
        <p:spPr>
          <a:xfrm>
            <a:off x="266700" y="422338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467995" y="42233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Conector Reto 114"/>
          <p:cNvCxnSpPr/>
          <p:nvPr/>
        </p:nvCxnSpPr>
        <p:spPr>
          <a:xfrm flipH="1" flipV="1">
            <a:off x="444500" y="342074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9" name="Grupo 12"/>
          <p:cNvGrpSpPr/>
          <p:nvPr/>
        </p:nvGrpSpPr>
        <p:grpSpPr>
          <a:xfrm rot="0">
            <a:off x="220345" y="3516630"/>
            <a:ext cx="449580" cy="416560"/>
            <a:chOff x="9221" y="3503"/>
            <a:chExt cx="708" cy="656"/>
          </a:xfrm>
        </p:grpSpPr>
        <p:sp>
          <p:nvSpPr>
            <p:cNvPr id="4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48" name="Caixa de Texto 23"/>
          <p:cNvSpPr txBox="1"/>
          <p:nvPr/>
        </p:nvSpPr>
        <p:spPr>
          <a:xfrm>
            <a:off x="803275" y="296481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49" name="CaixaDeTexto 47"/>
          <p:cNvSpPr txBox="1"/>
          <p:nvPr/>
        </p:nvSpPr>
        <p:spPr>
          <a:xfrm>
            <a:off x="3832225" y="39744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2" name="Conector Reto 90"/>
          <p:cNvCxnSpPr/>
          <p:nvPr/>
        </p:nvCxnSpPr>
        <p:spPr>
          <a:xfrm>
            <a:off x="3832225" y="58813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 name="Group 156"/>
          <p:cNvGrpSpPr/>
          <p:nvPr/>
        </p:nvGrpSpPr>
        <p:grpSpPr>
          <a:xfrm rot="0">
            <a:off x="2119773" y="4172218"/>
            <a:ext cx="1927707" cy="523607"/>
            <a:chOff x="12787" y="4525"/>
            <a:chExt cx="2710" cy="716"/>
          </a:xfrm>
        </p:grpSpPr>
        <p:cxnSp>
          <p:nvCxnSpPr>
            <p:cNvPr id="56"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 name="Conector Reto 92"/>
            <p:cNvCxnSpPr/>
            <p:nvPr/>
          </p:nvCxnSpPr>
          <p:spPr>
            <a:xfrm>
              <a:off x="12787" y="4883"/>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 name="Group 162"/>
          <p:cNvGrpSpPr/>
          <p:nvPr/>
        </p:nvGrpSpPr>
        <p:grpSpPr>
          <a:xfrm rot="0">
            <a:off x="2637866" y="4422679"/>
            <a:ext cx="254000" cy="1440319"/>
            <a:chOff x="15542" y="5657"/>
            <a:chExt cx="357" cy="1969"/>
          </a:xfrm>
        </p:grpSpPr>
        <p:cxnSp>
          <p:nvCxnSpPr>
            <p:cNvPr id="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1"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8" name="Conector Reto 90"/>
          <p:cNvCxnSpPr/>
          <p:nvPr/>
        </p:nvCxnSpPr>
        <p:spPr>
          <a:xfrm>
            <a:off x="2573655" y="58623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a:off x="2832735" y="4921250"/>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endParaRPr lang="pt-BR" sz="2400" dirty="0" smtClean="0"/>
          </a:p>
        </p:txBody>
      </p:sp>
      <p:grpSp>
        <p:nvGrpSpPr>
          <p:cNvPr id="82" name="Group 162"/>
          <p:cNvGrpSpPr/>
          <p:nvPr/>
        </p:nvGrpSpPr>
        <p:grpSpPr>
          <a:xfrm rot="0">
            <a:off x="3906596" y="4422679"/>
            <a:ext cx="254000" cy="1440319"/>
            <a:chOff x="15542" y="5657"/>
            <a:chExt cx="357" cy="1969"/>
          </a:xfrm>
        </p:grpSpPr>
        <p:cxnSp>
          <p:nvCxnSpPr>
            <p:cNvPr id="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7" name="Caixa de Texto 23"/>
          <p:cNvSpPr txBox="1"/>
          <p:nvPr/>
        </p:nvSpPr>
        <p:spPr>
          <a:xfrm>
            <a:off x="3217545" y="490664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8" name="Caixa de Texto 23"/>
          <p:cNvSpPr txBox="1"/>
          <p:nvPr/>
        </p:nvSpPr>
        <p:spPr>
          <a:xfrm>
            <a:off x="1438589" y="364058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flipV="1">
            <a:off x="2755936" y="3464282"/>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0" name="Conector Reto 90"/>
          <p:cNvCxnSpPr/>
          <p:nvPr/>
        </p:nvCxnSpPr>
        <p:spPr>
          <a:xfrm>
            <a:off x="3427095" y="24428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a:off x="3197386" y="1576476"/>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6" name="Conector Reto 114"/>
          <p:cNvCxnSpPr/>
          <p:nvPr/>
        </p:nvCxnSpPr>
        <p:spPr>
          <a:xfrm flipH="1" flipV="1">
            <a:off x="3618230" y="198628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1743075" y="2903220"/>
            <a:ext cx="114871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 </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 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9" name="CaixaDeTexto 47"/>
          <p:cNvSpPr txBox="1"/>
          <p:nvPr/>
        </p:nvSpPr>
        <p:spPr>
          <a:xfrm>
            <a:off x="2271395" y="39744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0" name="Caixa de Texto 109"/>
              <p:cNvSpPr txBox="1"/>
              <p:nvPr/>
            </p:nvSpPr>
            <p:spPr>
              <a:xfrm>
                <a:off x="2891790" y="2728595"/>
                <a:ext cx="83947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𝐺</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0" name="Caixa de Texto 109"/>
              <p:cNvSpPr txBox="1">
                <a:spLocks noRot="1" noChangeAspect="1" noMove="1" noResize="1" noEditPoints="1" noAdjustHandles="1" noChangeArrowheads="1" noChangeShapeType="1" noTextEdit="1"/>
              </p:cNvSpPr>
              <p:nvPr/>
            </p:nvSpPr>
            <p:spPr>
              <a:xfrm>
                <a:off x="2891790" y="2728595"/>
                <a:ext cx="839470" cy="3987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11" name="Group 162"/>
          <p:cNvGrpSpPr/>
          <p:nvPr/>
        </p:nvGrpSpPr>
        <p:grpSpPr>
          <a:xfrm rot="0">
            <a:off x="1997151" y="4434109"/>
            <a:ext cx="254000" cy="1440319"/>
            <a:chOff x="15542" y="5657"/>
            <a:chExt cx="357" cy="1969"/>
          </a:xfrm>
        </p:grpSpPr>
        <p:cxnSp>
          <p:nvCxnSpPr>
            <p:cNvPr id="11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4" name="Conector Reto 90"/>
          <p:cNvCxnSpPr/>
          <p:nvPr/>
        </p:nvCxnSpPr>
        <p:spPr>
          <a:xfrm>
            <a:off x="1932940" y="58813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5" name="Caixa de Texto 114"/>
              <p:cNvSpPr txBox="1"/>
              <p:nvPr/>
            </p:nvSpPr>
            <p:spPr>
              <a:xfrm>
                <a:off x="1331595" y="4892675"/>
                <a:ext cx="67945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1331595" y="4892675"/>
                <a:ext cx="679450" cy="39878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6781165" y="3012440"/>
                <a:ext cx="4759325" cy="1220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r>
                            <a:rPr lang="en-US" altLang="pt-BR" sz="2000" i="1">
                              <a:latin typeface="Cambria Math" panose="02040503050406030204" pitchFamily="18" charset="0"/>
                              <a:cs typeface="Cambria Math" panose="02040503050406030204" pitchFamily="18" charset="0"/>
                            </a:rPr>
                            <m:t>)</m:t>
                          </m:r>
                        </m:num>
                        <m:den>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781165" y="3012440"/>
                <a:ext cx="4759325" cy="1220470"/>
              </a:xfrm>
              <a:prstGeom prst="rect">
                <a:avLst/>
              </a:prstGeom>
              <a:blipFill rotWithShape="1">
                <a:blip r:embed="rId3"/>
                <a:stretch>
                  <a:fillRect t="-145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781165" y="1574165"/>
                <a:ext cx="4759325" cy="1220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r>
                            <a:rPr lang="en-US" altLang="pt-BR" sz="2000" i="1">
                              <a:latin typeface="Cambria Math" panose="02040503050406030204" pitchFamily="18" charset="0"/>
                              <a:cs typeface="Cambria Math" panose="02040503050406030204" pitchFamily="18" charset="0"/>
                            </a:rPr>
                            <m:t>)</m:t>
                          </m:r>
                        </m:num>
                        <m:den>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781165" y="1574165"/>
                <a:ext cx="4759325" cy="1220470"/>
              </a:xfrm>
              <a:prstGeom prst="rect">
                <a:avLst/>
              </a:prstGeom>
              <a:blipFill rotWithShape="1">
                <a:blip r:embed="rId4"/>
                <a:stretch>
                  <a:fillRect t="-145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DeTexto 14"/>
              <p:cNvSpPr txBox="1"/>
              <p:nvPr/>
            </p:nvSpPr>
            <p:spPr>
              <a:xfrm>
                <a:off x="6066155" y="4616450"/>
                <a:ext cx="5474970" cy="1489075"/>
              </a:xfrm>
              <a:prstGeom prst="rect">
                <a:avLst/>
              </a:prstGeom>
              <a:noFill/>
            </p:spPr>
            <p:txBody>
              <a:bodyPr wrap="square" rtlCol="0">
                <a:spAutoFit/>
              </a:bodyPr>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Polo associado ao capacitor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 </a:t>
                </a:r>
                <a:r>
                  <a:rPr lang="pt-BR" sz="2400" b="1" baseline="-25000" dirty="0" smtClean="0">
                    <a:solidFill>
                      <a:schemeClr val="tx1"/>
                    </a:solidFill>
                    <a:latin typeface="Symbol" panose="05050102010706020507" charset="0"/>
                    <a:cs typeface="Symbol" panose="05050102010706020507" charset="0"/>
                    <a:sym typeface="+mn-ea"/>
                  </a:rPr>
                  <a:t> </a:t>
                </a:r>
                <a:endParaRPr lang="pt-BR" sz="2400" b="1" dirty="0" smtClean="0">
                  <a:solidFill>
                    <a:schemeClr val="tx1"/>
                  </a:solidFill>
                  <a:latin typeface="Symbol" panose="05050102010706020507" charset="0"/>
                  <a:cs typeface="Symbol" panose="05050102010706020507" charset="0"/>
                  <a:sym typeface="+mn-ea"/>
                </a:endParaRPr>
              </a:p>
              <a:p>
                <a:pPr algn="l" fontAlgn="auto">
                  <a:spcAft>
                    <a:spcPts val="1200"/>
                  </a:spcAft>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den>
                      </m:f>
                    </m:oMath>
                  </m:oMathPara>
                </a14:m>
                <a:endParaRPr lang="en-US" altLang="pt-BR" sz="20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6" name="CaixaDeTexto 14"/>
              <p:cNvSpPr txBox="1">
                <a:spLocks noRot="1" noChangeAspect="1" noMove="1" noResize="1" noEditPoints="1" noAdjustHandles="1" noChangeArrowheads="1" noChangeShapeType="1" noTextEdit="1"/>
              </p:cNvSpPr>
              <p:nvPr/>
            </p:nvSpPr>
            <p:spPr>
              <a:xfrm>
                <a:off x="6066155" y="4616450"/>
                <a:ext cx="5474970" cy="148907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Espaço Reservado para Número de Slide 3"/>
          <p:cNvSpPr>
            <a:spLocks noGrp="1"/>
          </p:cNvSpPr>
          <p:nvPr>
            <p:ph type="sldNum" sz="quarter" idx="12"/>
          </p:nvPr>
        </p:nvSpPr>
        <p:spPr/>
        <p:txBody>
          <a:bodyPr/>
          <a:p>
            <a:fld id="{74F297BB-B745-4CAB-BE1D-CE4C89382949}" type="slidenum">
              <a:rPr lang="pt-BR" smtClean="0"/>
            </a:fld>
            <a:endParaRPr lang="pt-BR"/>
          </a:p>
        </p:txBody>
      </p:sp>
      <p:sp>
        <p:nvSpPr>
          <p:cNvPr id="41" name="CaixaDeTexto 47"/>
          <p:cNvSpPr txBox="1"/>
          <p:nvPr/>
        </p:nvSpPr>
        <p:spPr>
          <a:xfrm>
            <a:off x="2823210" y="1698625"/>
            <a:ext cx="900430" cy="460375"/>
          </a:xfrm>
          <a:prstGeom prst="rect">
            <a:avLst/>
          </a:prstGeom>
          <a:noFill/>
        </p:spPr>
        <p:txBody>
          <a:bodyPr wrap="square" rtlCol="0">
            <a:spAutoFit/>
          </a:bodyPr>
          <a:p>
            <a:r>
              <a:rPr lang="pt-BR" sz="2400" b="1" dirty="0" smtClean="0"/>
              <a:t>V</a:t>
            </a:r>
            <a:r>
              <a:rPr lang="pt-BR" sz="2400" b="1" baseline="-25000" dirty="0" smtClean="0"/>
              <a:t>CC </a:t>
            </a:r>
            <a:endParaRPr lang="pt-BR" sz="2400" b="1" baseline="-25000" dirty="0" smtClean="0"/>
          </a:p>
        </p:txBody>
      </p:sp>
      <p:sp>
        <p:nvSpPr>
          <p:cNvPr id="5" name="CaixaDeTexto 14"/>
          <p:cNvSpPr txBox="1"/>
          <p:nvPr/>
        </p:nvSpPr>
        <p:spPr>
          <a:xfrm>
            <a:off x="233045" y="35623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Dreno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63" name="Group 162"/>
          <p:cNvGrpSpPr/>
          <p:nvPr/>
        </p:nvGrpSpPr>
        <p:grpSpPr>
          <a:xfrm rot="0">
            <a:off x="9284411" y="3946429"/>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9220200" y="53752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7" name="Seta para a direita 55"/>
          <p:cNvSpPr/>
          <p:nvPr/>
        </p:nvSpPr>
        <p:spPr>
          <a:xfrm>
            <a:off x="5120005" y="332359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8990" y="2878455"/>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6" name="Conector Reto 5"/>
          <p:cNvCxnSpPr/>
          <p:nvPr/>
        </p:nvCxnSpPr>
        <p:spPr>
          <a:xfrm rot="5400000">
            <a:off x="2499280" y="2789000"/>
            <a:ext cx="126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2946400" y="5486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V="1">
            <a:off x="2078990" y="38525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rot="16200000" flipV="1">
            <a:off x="2176145" y="38481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417695" y="42983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40" name="Group 8"/>
          <p:cNvGrpSpPr/>
          <p:nvPr/>
        </p:nvGrpSpPr>
        <p:grpSpPr>
          <a:xfrm rot="0" flipH="1">
            <a:off x="3152949" y="4178935"/>
            <a:ext cx="1264746" cy="511175"/>
            <a:chOff x="13825" y="4542"/>
            <a:chExt cx="1778" cy="699"/>
          </a:xfrm>
        </p:grpSpPr>
        <p:cxnSp>
          <p:nvCxnSpPr>
            <p:cNvPr id="42" name="Conector Reto 44"/>
            <p:cNvCxnSpPr/>
            <p:nvPr/>
          </p:nvCxnSpPr>
          <p:spPr>
            <a:xfrm>
              <a:off x="14641" y="4883"/>
              <a:ext cx="9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 name="Group 11"/>
          <p:cNvGrpSpPr/>
          <p:nvPr/>
        </p:nvGrpSpPr>
        <p:grpSpPr>
          <a:xfrm rot="0">
            <a:off x="4300855" y="4424680"/>
            <a:ext cx="254000" cy="1824355"/>
            <a:chOff x="15541" y="5658"/>
            <a:chExt cx="357" cy="2494"/>
          </a:xfrm>
        </p:grpSpPr>
        <p:cxnSp>
          <p:nvCxnSpPr>
            <p:cNvPr id="5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90"/>
          <p:cNvCxnSpPr/>
          <p:nvPr/>
        </p:nvCxnSpPr>
        <p:spPr>
          <a:xfrm>
            <a:off x="4237355" y="62306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16"/>
          <p:cNvGrpSpPr/>
          <p:nvPr/>
        </p:nvGrpSpPr>
        <p:grpSpPr>
          <a:xfrm rot="16200000">
            <a:off x="1457325" y="3113441"/>
            <a:ext cx="260985" cy="1476303"/>
            <a:chOff x="15542" y="5862"/>
            <a:chExt cx="357" cy="2076"/>
          </a:xfrm>
        </p:grpSpPr>
        <p:cxnSp>
          <p:nvCxnSpPr>
            <p:cNvPr id="62" name="Conector Reto 79"/>
            <p:cNvCxnSpPr/>
            <p:nvPr/>
          </p:nvCxnSpPr>
          <p:spPr>
            <a:xfrm rot="5400000" flipH="1" flipV="1">
              <a:off x="14681" y="6900"/>
              <a:ext cx="20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5" name="Conector Reto 37"/>
          <p:cNvCxnSpPr/>
          <p:nvPr/>
        </p:nvCxnSpPr>
        <p:spPr>
          <a:xfrm>
            <a:off x="659130" y="46374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860425" y="4637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H="1" flipV="1">
            <a:off x="836930" y="38347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8" name="CaixaDeTexto 47"/>
          <p:cNvSpPr txBox="1"/>
          <p:nvPr/>
        </p:nvSpPr>
        <p:spPr>
          <a:xfrm>
            <a:off x="1068070" y="41014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9" name="Grupo 12"/>
          <p:cNvGrpSpPr/>
          <p:nvPr/>
        </p:nvGrpSpPr>
        <p:grpSpPr>
          <a:xfrm>
            <a:off x="612775" y="3930650"/>
            <a:ext cx="449580" cy="416560"/>
            <a:chOff x="9221" y="3503"/>
            <a:chExt cx="708" cy="656"/>
          </a:xfrm>
        </p:grpSpPr>
        <p:sp>
          <p:nvSpPr>
            <p:cNvPr id="70" name="Elipse 69"/>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9" name="Caixa de Texto 23"/>
          <p:cNvSpPr txBox="1"/>
          <p:nvPr/>
        </p:nvSpPr>
        <p:spPr>
          <a:xfrm>
            <a:off x="1068070" y="32969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81" name="Caixa de Texto 23"/>
          <p:cNvSpPr txBox="1"/>
          <p:nvPr/>
        </p:nvSpPr>
        <p:spPr>
          <a:xfrm>
            <a:off x="4378960" y="52806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4" name="CaixaDeTexto 47"/>
          <p:cNvSpPr txBox="1"/>
          <p:nvPr/>
        </p:nvSpPr>
        <p:spPr>
          <a:xfrm>
            <a:off x="3700145" y="37795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6" name="CaixaDeTexto 47"/>
          <p:cNvSpPr txBox="1"/>
          <p:nvPr/>
        </p:nvSpPr>
        <p:spPr>
          <a:xfrm>
            <a:off x="2018030" y="31140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18" name="Conector Reto 74"/>
          <p:cNvCxnSpPr/>
          <p:nvPr/>
        </p:nvCxnSpPr>
        <p:spPr>
          <a:xfrm>
            <a:off x="2791380" y="4688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rot="5400000">
            <a:off x="2515155" y="4878785"/>
            <a:ext cx="12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2947452" y="4708213"/>
            <a:ext cx="387626" cy="552342"/>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16200000">
            <a:off x="2278995" y="3101314"/>
            <a:ext cx="1665939" cy="1344751"/>
            <a:chOff x="7493" y="6856"/>
            <a:chExt cx="2139" cy="1668"/>
          </a:xfrm>
        </p:grpSpPr>
        <p:sp>
          <p:nvSpPr>
            <p:cNvPr id="10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 name="Group 147"/>
            <p:cNvGrpSpPr/>
            <p:nvPr/>
          </p:nvGrpSpPr>
          <p:grpSpPr bwMode="auto">
            <a:xfrm rot="5400000">
              <a:off x="7988" y="6943"/>
              <a:ext cx="854" cy="680"/>
              <a:chOff x="2809" y="2568"/>
              <a:chExt cx="342" cy="272"/>
            </a:xfrm>
          </p:grpSpPr>
          <p:sp>
            <p:nvSpPr>
              <p:cNvPr id="1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8236" y="7822"/>
              <a:ext cx="813" cy="591"/>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 name="Conector Reto 14"/>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 name="CaixaDeTexto 47"/>
          <p:cNvSpPr txBox="1"/>
          <p:nvPr/>
        </p:nvSpPr>
        <p:spPr>
          <a:xfrm>
            <a:off x="9257665" y="233172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1" name="Conector Reto 20"/>
          <p:cNvCxnSpPr/>
          <p:nvPr/>
        </p:nvCxnSpPr>
        <p:spPr>
          <a:xfrm>
            <a:off x="2807970" y="3887470"/>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rot="16200000">
            <a:off x="3113625" y="4156930"/>
            <a:ext cx="540000" cy="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3131820" y="4420235"/>
            <a:ext cx="2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10713756" y="27816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25"/>
          <p:cNvGrpSpPr/>
          <p:nvPr/>
        </p:nvGrpSpPr>
        <p:grpSpPr>
          <a:xfrm>
            <a:off x="10519827" y="3015938"/>
            <a:ext cx="387626" cy="552342"/>
            <a:chOff x="7555792" y="2647951"/>
            <a:chExt cx="387626" cy="552342"/>
          </a:xfrm>
          <a:solidFill>
            <a:srgbClr val="00B0F0">
              <a:alpha val="97000"/>
            </a:srgbClr>
          </a:solidFill>
        </p:grpSpPr>
        <p:sp>
          <p:nvSpPr>
            <p:cNvPr id="27" name="Elipse 2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2" name="Caixa de Texto 31"/>
              <p:cNvSpPr txBox="1"/>
              <p:nvPr/>
            </p:nvSpPr>
            <p:spPr>
              <a:xfrm>
                <a:off x="10885170" y="3400425"/>
                <a:ext cx="89027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𝐺𝑆</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10885170" y="3400425"/>
                <a:ext cx="890270" cy="39878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4" name="Conector Reto 33"/>
          <p:cNvCxnSpPr/>
          <p:nvPr/>
        </p:nvCxnSpPr>
        <p:spPr>
          <a:xfrm>
            <a:off x="9407525" y="4218940"/>
            <a:ext cx="13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Group 94"/>
          <p:cNvGrpSpPr/>
          <p:nvPr/>
        </p:nvGrpSpPr>
        <p:grpSpPr>
          <a:xfrm rot="16200000">
            <a:off x="8617929" y="2181943"/>
            <a:ext cx="260985" cy="1295677"/>
            <a:chOff x="15542" y="6157"/>
            <a:chExt cx="357" cy="1822"/>
          </a:xfrm>
        </p:grpSpPr>
        <p:cxnSp>
          <p:nvCxnSpPr>
            <p:cNvPr id="37"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9" name="CaixaDeTexto 47"/>
          <p:cNvSpPr txBox="1"/>
          <p:nvPr/>
        </p:nvSpPr>
        <p:spPr>
          <a:xfrm>
            <a:off x="7216775" y="280352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3" name="Conector Reto 37"/>
          <p:cNvCxnSpPr/>
          <p:nvPr/>
        </p:nvCxnSpPr>
        <p:spPr>
          <a:xfrm>
            <a:off x="7902575" y="357886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74"/>
          <p:cNvCxnSpPr/>
          <p:nvPr/>
        </p:nvCxnSpPr>
        <p:spPr>
          <a:xfrm>
            <a:off x="8103870" y="35788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8" name="Conector Reto 114"/>
          <p:cNvCxnSpPr/>
          <p:nvPr/>
        </p:nvCxnSpPr>
        <p:spPr>
          <a:xfrm flipH="1" flipV="1">
            <a:off x="8080375" y="27762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upo 12"/>
          <p:cNvGrpSpPr/>
          <p:nvPr/>
        </p:nvGrpSpPr>
        <p:grpSpPr>
          <a:xfrm rot="0">
            <a:off x="7856220" y="2872105"/>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5" name="Caixa de Texto 23"/>
          <p:cNvSpPr txBox="1"/>
          <p:nvPr/>
        </p:nvSpPr>
        <p:spPr>
          <a:xfrm>
            <a:off x="8430895" y="23317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90" name="CaixaDeTexto 47"/>
          <p:cNvSpPr txBox="1"/>
          <p:nvPr/>
        </p:nvSpPr>
        <p:spPr>
          <a:xfrm>
            <a:off x="10739755" y="395605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06" name="Group 156"/>
          <p:cNvGrpSpPr/>
          <p:nvPr/>
        </p:nvGrpSpPr>
        <p:grpSpPr>
          <a:xfrm rot="0">
            <a:off x="9694806" y="2526933"/>
            <a:ext cx="1287509" cy="523607"/>
            <a:chOff x="13687" y="4525"/>
            <a:chExt cx="1810" cy="716"/>
          </a:xfrm>
        </p:grpSpPr>
        <p:cxnSp>
          <p:nvCxnSpPr>
            <p:cNvPr id="10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 name="Conector Reto 90"/>
          <p:cNvCxnSpPr/>
          <p:nvPr/>
        </p:nvCxnSpPr>
        <p:spPr>
          <a:xfrm>
            <a:off x="11375390" y="32232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10885170" y="447103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71" name="Group 162"/>
          <p:cNvGrpSpPr/>
          <p:nvPr/>
        </p:nvGrpSpPr>
        <p:grpSpPr>
          <a:xfrm rot="0">
            <a:off x="10595686" y="4014374"/>
            <a:ext cx="254000" cy="1223796"/>
            <a:chOff x="15542" y="5657"/>
            <a:chExt cx="357" cy="1673"/>
          </a:xfrm>
        </p:grpSpPr>
        <p:cxnSp>
          <p:nvCxnSpPr>
            <p:cNvPr id="78" name="Conector Reto 79"/>
            <p:cNvCxnSpPr/>
            <p:nvPr/>
          </p:nvCxnSpPr>
          <p:spPr>
            <a:xfrm rot="5400000" flipH="1" flipV="1">
              <a:off x="14870" y="6493"/>
              <a:ext cx="16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0"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4" name="Caixa de Texto 23"/>
          <p:cNvSpPr txBox="1"/>
          <p:nvPr/>
        </p:nvSpPr>
        <p:spPr>
          <a:xfrm>
            <a:off x="8032750" y="3660775"/>
            <a:ext cx="14884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GS</a:t>
            </a:r>
            <a:r>
              <a:rPr lang="pt-BR" altLang="en-US" sz="2400" dirty="0">
                <a:latin typeface="Comic Sans MS" panose="030F0702030302020204" pitchFamily="66" charset="0"/>
                <a:cs typeface="Comic Sans MS" panose="030F0702030302020204" pitchFamily="66" charset="0"/>
              </a:rPr>
              <a:t> + C</a:t>
            </a:r>
            <a:r>
              <a:rPr lang="pt-BR" altLang="en-US" sz="2400" baseline="-25000" dirty="0">
                <a:latin typeface="Comic Sans MS" panose="030F0702030302020204" pitchFamily="66" charset="0"/>
                <a:cs typeface="Comic Sans MS" panose="030F0702030302020204" pitchFamily="66" charset="0"/>
              </a:rPr>
              <a:t>GB</a:t>
            </a:r>
            <a:endParaRPr lang="pt-BR" altLang="en-US" sz="24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11145681" y="235689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9535296" y="241089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oup 156"/>
          <p:cNvGrpSpPr/>
          <p:nvPr/>
        </p:nvGrpSpPr>
        <p:grpSpPr>
          <a:xfrm rot="16200000">
            <a:off x="8675158" y="3235431"/>
            <a:ext cx="1456094" cy="523607"/>
            <a:chOff x="13450" y="4525"/>
            <a:chExt cx="2047" cy="716"/>
          </a:xfrm>
        </p:grpSpPr>
        <p:cxnSp>
          <p:nvCxnSpPr>
            <p:cNvPr id="132"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6" name="Conector Reto 90"/>
          <p:cNvCxnSpPr/>
          <p:nvPr/>
        </p:nvCxnSpPr>
        <p:spPr>
          <a:xfrm>
            <a:off x="10531475" y="52381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114"/>
          <p:cNvCxnSpPr/>
          <p:nvPr/>
        </p:nvCxnSpPr>
        <p:spPr>
          <a:xfrm flipH="1" flipV="1">
            <a:off x="11566525" y="276669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4" name="CaixaDeTexto 47"/>
          <p:cNvSpPr txBox="1"/>
          <p:nvPr/>
        </p:nvSpPr>
        <p:spPr>
          <a:xfrm>
            <a:off x="8721725" y="443547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110" name="Caixa de Texto 23"/>
          <p:cNvSpPr txBox="1"/>
          <p:nvPr/>
        </p:nvSpPr>
        <p:spPr>
          <a:xfrm>
            <a:off x="9914890" y="2082800"/>
            <a:ext cx="9347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GD</a:t>
            </a:r>
            <a:r>
              <a:rPr lang="pt-BR" altLang="en-US" sz="24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11" name="Caixa de Texto 38"/>
          <p:cNvSpPr txBox="1"/>
          <p:nvPr/>
        </p:nvSpPr>
        <p:spPr>
          <a:xfrm flipH="1">
            <a:off x="6000750" y="5508625"/>
            <a:ext cx="4130040" cy="95313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semelhante ao bipolar e complicado</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17" name="Conector Reto 16"/>
          <p:cNvCxnSpPr/>
          <p:nvPr/>
        </p:nvCxnSpPr>
        <p:spPr>
          <a:xfrm>
            <a:off x="6038215" y="5029200"/>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5785485" y="5290820"/>
            <a:ext cx="50038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5431155" y="2250440"/>
            <a:ext cx="1162685" cy="254000"/>
            <a:chOff x="4152748" y="3524056"/>
            <a:chExt cx="1274569" cy="255373"/>
          </a:xfrm>
        </p:grpSpPr>
        <p:cxnSp>
          <p:nvCxnSpPr>
            <p:cNvPr id="29"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5" name="Conector Reto 54"/>
          <p:cNvCxnSpPr/>
          <p:nvPr/>
        </p:nvCxnSpPr>
        <p:spPr>
          <a:xfrm>
            <a:off x="6031230" y="278193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5495925" y="1457960"/>
            <a:ext cx="721995"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58" name="Conector Reto 79"/>
          <p:cNvCxnSpPr/>
          <p:nvPr/>
        </p:nvCxnSpPr>
        <p:spPr>
          <a:xfrm rot="5400000" flipH="1" flipV="1">
            <a:off x="5644515" y="5867400"/>
            <a:ext cx="7899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5836285" y="62776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flipV="1">
            <a:off x="6815455" y="5563235"/>
            <a:ext cx="60071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flipV="1">
            <a:off x="6815455" y="5647055"/>
            <a:ext cx="60071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flipV="1">
            <a:off x="4970780" y="471741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rot="16200000" flipV="1">
            <a:off x="5067935" y="471297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flipV="1">
            <a:off x="6034405" y="5241925"/>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7084695" y="5224780"/>
            <a:ext cx="0" cy="3340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6894195" y="62376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7084695" y="564705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7152640" y="23272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2" name="Caixa de Texto 23"/>
          <p:cNvSpPr txBox="1"/>
          <p:nvPr/>
        </p:nvSpPr>
        <p:spPr>
          <a:xfrm>
            <a:off x="5205095" y="207708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103" name="Group 8"/>
          <p:cNvGrpSpPr/>
          <p:nvPr/>
        </p:nvGrpSpPr>
        <p:grpSpPr>
          <a:xfrm rot="0">
            <a:off x="6186805" y="2538095"/>
            <a:ext cx="1133150" cy="511175"/>
            <a:chOff x="13825" y="4542"/>
            <a:chExt cx="1593" cy="699"/>
          </a:xfrm>
        </p:grpSpPr>
        <p:cxnSp>
          <p:nvCxnSpPr>
            <p:cNvPr id="104" name="Conector Reto 44"/>
            <p:cNvCxnSpPr/>
            <p:nvPr/>
          </p:nvCxnSpPr>
          <p:spPr>
            <a:xfrm>
              <a:off x="14659" y="4883"/>
              <a:ext cx="75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92"/>
            <p:cNvCxnSpPr/>
            <p:nvPr/>
          </p:nvCxnSpPr>
          <p:spPr>
            <a:xfrm>
              <a:off x="13825" y="4865"/>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 name="Group 11"/>
          <p:cNvGrpSpPr/>
          <p:nvPr/>
        </p:nvGrpSpPr>
        <p:grpSpPr>
          <a:xfrm rot="0">
            <a:off x="7213600" y="2787650"/>
            <a:ext cx="254000" cy="1824355"/>
            <a:chOff x="15541" y="5658"/>
            <a:chExt cx="357" cy="2494"/>
          </a:xfrm>
        </p:grpSpPr>
        <p:cxnSp>
          <p:nvCxnSpPr>
            <p:cNvPr id="125"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7" name="Conector Reto 90"/>
          <p:cNvCxnSpPr/>
          <p:nvPr/>
        </p:nvCxnSpPr>
        <p:spPr>
          <a:xfrm>
            <a:off x="7139305" y="45821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oup 16"/>
          <p:cNvGrpSpPr/>
          <p:nvPr/>
        </p:nvGrpSpPr>
        <p:grpSpPr>
          <a:xfrm rot="16200000">
            <a:off x="4305467" y="3937954"/>
            <a:ext cx="260985" cy="1548127"/>
            <a:chOff x="15542" y="5968"/>
            <a:chExt cx="357" cy="2177"/>
          </a:xfrm>
        </p:grpSpPr>
        <p:cxnSp>
          <p:nvCxnSpPr>
            <p:cNvPr id="139" name="Conector Reto 79"/>
            <p:cNvCxnSpPr/>
            <p:nvPr/>
          </p:nvCxnSpPr>
          <p:spPr>
            <a:xfrm rot="5400000" flipH="1" flipV="1">
              <a:off x="14633" y="7056"/>
              <a:ext cx="217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1" name="Conector Reto 37"/>
          <p:cNvCxnSpPr/>
          <p:nvPr/>
        </p:nvCxnSpPr>
        <p:spPr>
          <a:xfrm>
            <a:off x="3488055" y="55156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Conector Reto 74"/>
          <p:cNvCxnSpPr/>
          <p:nvPr/>
        </p:nvCxnSpPr>
        <p:spPr>
          <a:xfrm>
            <a:off x="3689350" y="5515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flipH="1" flipV="1">
            <a:off x="3665855" y="47129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3038475" y="490474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7" name="Elipse 146"/>
          <p:cNvSpPr/>
          <p:nvPr/>
        </p:nvSpPr>
        <p:spPr>
          <a:xfrm rot="16200000" flipH="1" flipV="1">
            <a:off x="3458210" y="4792345"/>
            <a:ext cx="417195" cy="449580"/>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8" name="Forma livre 11"/>
          <p:cNvSpPr/>
          <p:nvPr/>
        </p:nvSpPr>
        <p:spPr>
          <a:xfrm>
            <a:off x="3488055" y="4906645"/>
            <a:ext cx="330835" cy="2222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9" name="Caixa de Texto 23"/>
          <p:cNvSpPr txBox="1"/>
          <p:nvPr/>
        </p:nvSpPr>
        <p:spPr>
          <a:xfrm>
            <a:off x="3959225" y="416179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r>
              <a:rPr lang="pt-BR" altLang="en-US" sz="2000" dirty="0">
                <a:latin typeface="Comic Sans MS" panose="030F0702030302020204" pitchFamily="66" charset="0"/>
                <a:cs typeface="Comic Sans MS" panose="030F0702030302020204" pitchFamily="66" charset="0"/>
                <a:sym typeface="+mn-ea"/>
              </a:rPr>
              <a:t>x</a:t>
            </a:r>
            <a:endParaRPr lang="pt-BR" altLang="en-US" sz="2000" dirty="0">
              <a:latin typeface="Comic Sans MS" panose="030F0702030302020204" pitchFamily="66" charset="0"/>
              <a:cs typeface="Comic Sans MS" panose="030F0702030302020204" pitchFamily="66" charset="0"/>
              <a:sym typeface="+mn-ea"/>
            </a:endParaRPr>
          </a:p>
        </p:txBody>
      </p:sp>
      <p:sp>
        <p:nvSpPr>
          <p:cNvPr id="150" name="Caixa de Texto 23"/>
          <p:cNvSpPr txBox="1"/>
          <p:nvPr/>
        </p:nvSpPr>
        <p:spPr>
          <a:xfrm>
            <a:off x="7275830" y="3627755"/>
            <a:ext cx="907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51" name="CaixaDeTexto 47"/>
          <p:cNvSpPr txBox="1"/>
          <p:nvPr/>
        </p:nvSpPr>
        <p:spPr>
          <a:xfrm>
            <a:off x="6426200" y="20980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DeTexto 47"/>
          <p:cNvSpPr txBox="1"/>
          <p:nvPr/>
        </p:nvSpPr>
        <p:spPr>
          <a:xfrm>
            <a:off x="4898390" y="39738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3" name="CaixaDeTexto 47"/>
          <p:cNvSpPr txBox="1"/>
          <p:nvPr/>
        </p:nvSpPr>
        <p:spPr>
          <a:xfrm>
            <a:off x="7078345" y="509714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1" p14:bwMode="auto">
            <p14:nvContentPartPr>
              <p14:cNvPr id="165" name="Tinta 164"/>
              <p14:cNvContentPartPr/>
              <p14:nvPr/>
            </p14:nvContentPartPr>
            <p14:xfrm>
              <a:off x="6726555" y="4759960"/>
              <a:ext cx="28575" cy="360"/>
            </p14:xfrm>
          </p:contentPart>
        </mc:Choice>
        <mc:Fallback xmlns="">
          <p:pic>
            <p:nvPicPr>
              <p:cNvPr id="165" name="Tinta 164"/>
            </p:nvPicPr>
            <p:blipFill>
              <a:blip r:embed="rId2"/>
            </p:blipFill>
            <p:spPr>
              <a:xfrm>
                <a:off x="6726555" y="4759960"/>
                <a:ext cx="28575" cy="360"/>
              </a:xfrm>
              <a:prstGeom prst="rect"/>
            </p:spPr>
          </p:pic>
        </mc:Fallback>
      </mc:AlternateContent>
      <p:grpSp>
        <p:nvGrpSpPr>
          <p:cNvPr id="166" name="Grupo 165"/>
          <p:cNvGrpSpPr/>
          <p:nvPr/>
        </p:nvGrpSpPr>
        <p:grpSpPr>
          <a:xfrm rot="5400000">
            <a:off x="5017023" y="4087153"/>
            <a:ext cx="1313103" cy="748570"/>
            <a:chOff x="8610600" y="2524505"/>
            <a:chExt cx="1313103" cy="748570"/>
          </a:xfrm>
        </p:grpSpPr>
        <p:cxnSp>
          <p:nvCxnSpPr>
            <p:cNvPr id="16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7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72" name="Caixa de Texto 23"/>
          <p:cNvSpPr txBox="1"/>
          <p:nvPr/>
        </p:nvSpPr>
        <p:spPr>
          <a:xfrm>
            <a:off x="5784950" y="438479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173" name="Grupo 172"/>
          <p:cNvGrpSpPr/>
          <p:nvPr/>
        </p:nvGrpSpPr>
        <p:grpSpPr>
          <a:xfrm>
            <a:off x="5828447" y="5479103"/>
            <a:ext cx="387626" cy="552342"/>
            <a:chOff x="7555792" y="2647951"/>
            <a:chExt cx="387626" cy="552342"/>
          </a:xfrm>
          <a:solidFill>
            <a:srgbClr val="00B0F0">
              <a:alpha val="97000"/>
            </a:srgbClr>
          </a:solidFill>
        </p:grpSpPr>
        <p:sp>
          <p:nvSpPr>
            <p:cNvPr id="174" name="Elipse 17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76" name="Grupo 175"/>
          <p:cNvGrpSpPr/>
          <p:nvPr/>
        </p:nvGrpSpPr>
        <p:grpSpPr>
          <a:xfrm rot="5400000">
            <a:off x="5000513" y="2827313"/>
            <a:ext cx="1313103" cy="748570"/>
            <a:chOff x="8610600" y="2524505"/>
            <a:chExt cx="1313103" cy="748570"/>
          </a:xfrm>
        </p:grpSpPr>
        <p:cxnSp>
          <p:nvCxnSpPr>
            <p:cNvPr id="17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8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84" name="CaixaDeTexto 14"/>
          <p:cNvSpPr txBox="1"/>
          <p:nvPr/>
        </p:nvSpPr>
        <p:spPr>
          <a:xfrm>
            <a:off x="252730" y="22225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Emissor Comum + Cascode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vamos analisar o ciircuito emissor comum para altas frequencias, qanalise que tras novos aspectos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P1 </a:t>
            </a:r>
            <a:r>
              <a:rPr lang="pt-BR" sz="2400" b="1" dirty="0" smtClean="0">
                <a:solidFill>
                  <a:schemeClr val="tx1"/>
                </a:solidFill>
                <a:latin typeface="Comic Sans MS" panose="030F0702030302020204" pitchFamily="66" charset="0"/>
                <a:cs typeface="Comic Sans MS" panose="030F0702030302020204" pitchFamily="66" charset="0"/>
                <a:sym typeface="+mn-ea"/>
              </a:rPr>
              <a:t>= const.)</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85" name="Caixa de Texto 23"/>
          <p:cNvSpPr txBox="1"/>
          <p:nvPr/>
        </p:nvSpPr>
        <p:spPr>
          <a:xfrm>
            <a:off x="5761455" y="320051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186" name="CaixaDeTexto 47"/>
          <p:cNvSpPr txBox="1"/>
          <p:nvPr/>
        </p:nvSpPr>
        <p:spPr>
          <a:xfrm>
            <a:off x="5977255" y="38582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 name="CaixaDeTexto 47"/>
          <p:cNvSpPr txBox="1"/>
          <p:nvPr/>
        </p:nvSpPr>
        <p:spPr>
          <a:xfrm>
            <a:off x="4898390" y="3001010"/>
            <a:ext cx="75565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P</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3060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modelo de pequenos sinais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4424680" y="34467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4413885" y="252476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4231005" y="2894965"/>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113"/>
          <p:cNvCxnSpPr/>
          <p:nvPr/>
        </p:nvCxnSpPr>
        <p:spPr>
          <a:xfrm rot="5400000" flipH="1">
            <a:off x="3018155" y="1984375"/>
            <a:ext cx="0" cy="104394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6" name="Conector Reto 115"/>
          <p:cNvCxnSpPr/>
          <p:nvPr/>
        </p:nvCxnSpPr>
        <p:spPr>
          <a:xfrm rot="16200000">
            <a:off x="6925948" y="-13338"/>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444990" y="2548255"/>
                <a:ext cx="12458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444990" y="2548255"/>
                <a:ext cx="124587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950538" y="1578657"/>
            <a:ext cx="0" cy="48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905375" y="324167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730240" y="2980690"/>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730240" y="2980690"/>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1" name="Grupo 120"/>
          <p:cNvGrpSpPr/>
          <p:nvPr/>
        </p:nvGrpSpPr>
        <p:grpSpPr>
          <a:xfrm rot="0">
            <a:off x="2873375" y="2495550"/>
            <a:ext cx="0" cy="1488440"/>
            <a:chOff x="3414" y="6151"/>
            <a:chExt cx="0" cy="2344"/>
          </a:xfrm>
        </p:grpSpPr>
        <p:cxnSp>
          <p:nvCxnSpPr>
            <p:cNvPr id="122" name="Conector Reto 121"/>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2212975" y="314388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p1</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131" name="Group 94"/>
          <p:cNvGrpSpPr/>
          <p:nvPr/>
        </p:nvGrpSpPr>
        <p:grpSpPr>
          <a:xfrm rot="16200000">
            <a:off x="1751965" y="1882140"/>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667385" y="276288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038225" y="330962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239520" y="33096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216025" y="250698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991870" y="2602865"/>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1564640" y="197485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3" name="Conector Reto 78"/>
          <p:cNvCxnSpPr/>
          <p:nvPr/>
        </p:nvCxnSpPr>
        <p:spPr>
          <a:xfrm>
            <a:off x="2682875" y="39808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 de Texto 23"/>
          <p:cNvSpPr txBox="1"/>
          <p:nvPr/>
        </p:nvSpPr>
        <p:spPr>
          <a:xfrm>
            <a:off x="2948940" y="319786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4233545" y="42843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4416425" y="3736340"/>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138410" y="34766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0165080" y="3991610"/>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746105" y="58273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419715" y="479615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158" name="Retângulo 77"/>
          <p:cNvSpPr/>
          <p:nvPr/>
        </p:nvSpPr>
        <p:spPr>
          <a:xfrm rot="5400000" flipH="1">
            <a:off x="5443220" y="307721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59" name="Retângulo 77"/>
          <p:cNvSpPr/>
          <p:nvPr/>
        </p:nvSpPr>
        <p:spPr>
          <a:xfrm rot="5400000" flipH="1">
            <a:off x="2656840" y="296545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0" name="Caixa de Texto 23"/>
          <p:cNvSpPr txBox="1"/>
          <p:nvPr/>
        </p:nvSpPr>
        <p:spPr>
          <a:xfrm>
            <a:off x="2359660" y="1963420"/>
            <a:ext cx="8331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63" name="Forma livre 162"/>
          <p:cNvSpPr/>
          <p:nvPr/>
        </p:nvSpPr>
        <p:spPr>
          <a:xfrm>
            <a:off x="3663315" y="269176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788410" y="3257550"/>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788410" y="3257550"/>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796540" y="3001645"/>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3474720" y="2244725"/>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589655" y="184594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10027920" y="466280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1" name="Conector Reto 90"/>
          <p:cNvCxnSpPr/>
          <p:nvPr/>
        </p:nvCxnSpPr>
        <p:spPr>
          <a:xfrm>
            <a:off x="9428480" y="58210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 de Texto 23"/>
          <p:cNvSpPr txBox="1"/>
          <p:nvPr/>
        </p:nvSpPr>
        <p:spPr>
          <a:xfrm>
            <a:off x="10948670" y="3965575"/>
            <a:ext cx="8674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CS2 </a:t>
            </a:r>
            <a:endParaRPr lang="pt-BR" altLang="en-US" sz="2800" dirty="0">
              <a:latin typeface="Comic Sans MS" panose="030F0702030302020204" pitchFamily="66" charset="0"/>
              <a:cs typeface="Comic Sans MS" panose="030F0702030302020204" pitchFamily="66" charset="0"/>
            </a:endParaRPr>
          </a:p>
        </p:txBody>
      </p:sp>
      <p:grpSp>
        <p:nvGrpSpPr>
          <p:cNvPr id="183" name="Group 162"/>
          <p:cNvGrpSpPr/>
          <p:nvPr/>
        </p:nvGrpSpPr>
        <p:grpSpPr>
          <a:xfrm rot="0">
            <a:off x="9491345" y="3978910"/>
            <a:ext cx="254000" cy="1824355"/>
            <a:chOff x="15541" y="5658"/>
            <a:chExt cx="357" cy="2494"/>
          </a:xfrm>
        </p:grpSpPr>
        <p:cxnSp>
          <p:nvCxnSpPr>
            <p:cNvPr id="3"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86" name="Conector Reto 185"/>
          <p:cNvCxnSpPr/>
          <p:nvPr/>
        </p:nvCxnSpPr>
        <p:spPr>
          <a:xfrm rot="16200000">
            <a:off x="9958740" y="2987640"/>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10090785" y="58210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CaixaDeTexto 47"/>
          <p:cNvSpPr txBox="1"/>
          <p:nvPr/>
        </p:nvSpPr>
        <p:spPr>
          <a:xfrm>
            <a:off x="8975725" y="479615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grpSp>
        <p:nvGrpSpPr>
          <p:cNvPr id="4" name="Group 162"/>
          <p:cNvGrpSpPr/>
          <p:nvPr/>
        </p:nvGrpSpPr>
        <p:grpSpPr>
          <a:xfrm rot="0">
            <a:off x="7367346" y="2503170"/>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8355965" y="313309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800" baseline="-25000" dirty="0">
                <a:latin typeface="Symbol" panose="05050102010706020507" charset="0"/>
                <a:cs typeface="Symbol" panose="05050102010706020507" charset="0"/>
                <a:sym typeface="+mn-ea"/>
              </a:rPr>
              <a:t>p2</a:t>
            </a:r>
            <a:r>
              <a:rPr lang="pt-BR" altLang="en-US" sz="28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616825" y="2996565"/>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833235" y="33515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8689186" y="324166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259570" y="2911475"/>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4406265" y="3351530"/>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4406265" y="3351530"/>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608570" y="271018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731125" y="3307080"/>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731125" y="3307080"/>
                <a:ext cx="636270" cy="460375"/>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21" name="Group 156"/>
          <p:cNvGrpSpPr/>
          <p:nvPr/>
        </p:nvGrpSpPr>
        <p:grpSpPr>
          <a:xfrm rot="10800000">
            <a:off x="8282445" y="3727092"/>
            <a:ext cx="1170306" cy="512168"/>
            <a:chOff x="13873" y="4525"/>
            <a:chExt cx="1645" cy="700"/>
          </a:xfrm>
        </p:grpSpPr>
        <p:cxnSp>
          <p:nvCxnSpPr>
            <p:cNvPr id="22" name="Conector Reto 44"/>
            <p:cNvCxnSpPr/>
            <p:nvPr/>
          </p:nvCxnSpPr>
          <p:spPr>
            <a:xfrm>
              <a:off x="14708"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86"/>
            <p:cNvCxnSpPr/>
            <p:nvPr/>
          </p:nvCxnSpPr>
          <p:spPr>
            <a:xfrm rot="16200000" flipV="1">
              <a:off x="14197" y="4878"/>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 name="Conector Reto 92"/>
            <p:cNvCxnSpPr/>
            <p:nvPr/>
          </p:nvCxnSpPr>
          <p:spPr>
            <a:xfrm>
              <a:off x="13873"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Caixa de Texto 23"/>
          <p:cNvSpPr txBox="1"/>
          <p:nvPr/>
        </p:nvSpPr>
        <p:spPr>
          <a:xfrm>
            <a:off x="8513445" y="421894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28" name="Caixa de Texto 27"/>
              <p:cNvSpPr txBox="1"/>
              <p:nvPr/>
            </p:nvSpPr>
            <p:spPr>
              <a:xfrm>
                <a:off x="11061065" y="2957830"/>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11061065" y="2957830"/>
                <a:ext cx="618490"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30" name="CaixaDeTexto 47"/>
          <p:cNvSpPr txBox="1"/>
          <p:nvPr/>
        </p:nvSpPr>
        <p:spPr>
          <a:xfrm>
            <a:off x="7176135" y="20427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33" name="Grupo 32"/>
          <p:cNvGrpSpPr/>
          <p:nvPr/>
        </p:nvGrpSpPr>
        <p:grpSpPr>
          <a:xfrm>
            <a:off x="8968740" y="2472055"/>
            <a:ext cx="2092325" cy="1511300"/>
            <a:chOff x="14124" y="3893"/>
            <a:chExt cx="3295" cy="2380"/>
          </a:xfrm>
        </p:grpSpPr>
        <p:grpSp>
          <p:nvGrpSpPr>
            <p:cNvPr id="31" name="Grupo 30"/>
            <p:cNvGrpSpPr/>
            <p:nvPr/>
          </p:nvGrpSpPr>
          <p:grpSpPr>
            <a:xfrm>
              <a:off x="17019" y="3893"/>
              <a:ext cx="400" cy="2380"/>
              <a:chOff x="10076" y="3968"/>
              <a:chExt cx="400" cy="2380"/>
            </a:xfrm>
          </p:grpSpPr>
          <p:cxnSp>
            <p:nvCxnSpPr>
              <p:cNvPr id="27" name="Conector Reto 79"/>
              <p:cNvCxnSpPr/>
              <p:nvPr/>
            </p:nvCxnSpPr>
            <p:spPr>
              <a:xfrm rot="5400000" flipH="1" flipV="1">
                <a:off x="9087" y="5158"/>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77"/>
              <p:cNvSpPr/>
              <p:nvPr/>
            </p:nvSpPr>
            <p:spPr>
              <a:xfrm rot="5400000" flipH="1">
                <a:off x="9934" y="4899"/>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2" name="Conector Reto 31"/>
            <p:cNvCxnSpPr/>
            <p:nvPr/>
          </p:nvCxnSpPr>
          <p:spPr>
            <a:xfrm rot="16200000">
              <a:off x="15683" y="2375"/>
              <a:ext cx="0" cy="311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3060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aplicando Thevénin na entrada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4377055" y="30181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4366260" y="209613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4183380" y="246634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113"/>
          <p:cNvCxnSpPr/>
          <p:nvPr/>
        </p:nvCxnSpPr>
        <p:spPr>
          <a:xfrm rot="5400000" flipH="1">
            <a:off x="2970530" y="1555750"/>
            <a:ext cx="0" cy="104394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6" name="Conector Reto 115"/>
          <p:cNvCxnSpPr/>
          <p:nvPr/>
        </p:nvCxnSpPr>
        <p:spPr>
          <a:xfrm rot="16200000">
            <a:off x="6878323" y="-441963"/>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397365" y="2119630"/>
                <a:ext cx="12458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397365" y="2119630"/>
                <a:ext cx="124587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902913" y="1150032"/>
            <a:ext cx="0" cy="48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857750" y="281305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682615" y="255206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682615" y="255206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1" name="Grupo 120"/>
          <p:cNvGrpSpPr/>
          <p:nvPr/>
        </p:nvGrpSpPr>
        <p:grpSpPr>
          <a:xfrm rot="0">
            <a:off x="2825750" y="2066925"/>
            <a:ext cx="0" cy="1488440"/>
            <a:chOff x="3414" y="6151"/>
            <a:chExt cx="0" cy="2344"/>
          </a:xfrm>
        </p:grpSpPr>
        <p:cxnSp>
          <p:nvCxnSpPr>
            <p:cNvPr id="122" name="Conector Reto 121"/>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2165350" y="271526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p1</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131" name="Group 94"/>
          <p:cNvGrpSpPr/>
          <p:nvPr/>
        </p:nvGrpSpPr>
        <p:grpSpPr>
          <a:xfrm rot="16200000">
            <a:off x="1704340" y="145351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619760" y="23342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990600" y="288099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191895" y="2880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168400" y="207835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944245" y="217424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1517015" y="15462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endParaRPr lang="pt-BR" altLang="en-US" sz="2000" dirty="0">
              <a:latin typeface="Comic Sans MS" panose="030F0702030302020204" pitchFamily="66" charset="0"/>
              <a:cs typeface="Comic Sans MS" panose="030F0702030302020204" pitchFamily="66" charset="0"/>
              <a:sym typeface="+mn-ea"/>
            </a:endParaRPr>
          </a:p>
        </p:txBody>
      </p:sp>
      <p:cxnSp>
        <p:nvCxnSpPr>
          <p:cNvPr id="143" name="Conector Reto 78"/>
          <p:cNvCxnSpPr/>
          <p:nvPr/>
        </p:nvCxnSpPr>
        <p:spPr>
          <a:xfrm>
            <a:off x="2635250" y="35521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 de Texto 23"/>
          <p:cNvSpPr txBox="1"/>
          <p:nvPr/>
        </p:nvSpPr>
        <p:spPr>
          <a:xfrm>
            <a:off x="2901315" y="276923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4185920" y="38557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4368800" y="330771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090785" y="30480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0117455" y="356298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698480" y="53987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424795" y="424497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158" name="Retângulo 77"/>
          <p:cNvSpPr/>
          <p:nvPr/>
        </p:nvSpPr>
        <p:spPr>
          <a:xfrm rot="5400000" flipH="1">
            <a:off x="5395595" y="264858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59" name="Retângulo 77"/>
          <p:cNvSpPr/>
          <p:nvPr/>
        </p:nvSpPr>
        <p:spPr>
          <a:xfrm rot="5400000" flipH="1">
            <a:off x="2609215" y="253682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0" name="Caixa de Texto 23"/>
          <p:cNvSpPr txBox="1"/>
          <p:nvPr/>
        </p:nvSpPr>
        <p:spPr>
          <a:xfrm>
            <a:off x="2312035" y="1534795"/>
            <a:ext cx="8331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63" name="Forma livre 162"/>
          <p:cNvSpPr/>
          <p:nvPr/>
        </p:nvSpPr>
        <p:spPr>
          <a:xfrm>
            <a:off x="3615690" y="226314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740785" y="282892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740785" y="282892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748915" y="257302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3427095" y="181610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542030" y="14173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980295" y="4234180"/>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1" name="Conector Reto 90"/>
          <p:cNvCxnSpPr/>
          <p:nvPr/>
        </p:nvCxnSpPr>
        <p:spPr>
          <a:xfrm>
            <a:off x="9380855" y="53924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 de Texto 23"/>
          <p:cNvSpPr txBox="1"/>
          <p:nvPr/>
        </p:nvSpPr>
        <p:spPr>
          <a:xfrm>
            <a:off x="10901045" y="3536950"/>
            <a:ext cx="8674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CS2 </a:t>
            </a:r>
            <a:endParaRPr lang="pt-BR" altLang="en-US" sz="2800" dirty="0">
              <a:latin typeface="Comic Sans MS" panose="030F0702030302020204" pitchFamily="66" charset="0"/>
              <a:cs typeface="Comic Sans MS" panose="030F0702030302020204" pitchFamily="66" charset="0"/>
            </a:endParaRPr>
          </a:p>
        </p:txBody>
      </p:sp>
      <p:grpSp>
        <p:nvGrpSpPr>
          <p:cNvPr id="183" name="Group 162"/>
          <p:cNvGrpSpPr/>
          <p:nvPr/>
        </p:nvGrpSpPr>
        <p:grpSpPr>
          <a:xfrm rot="0">
            <a:off x="9443720" y="3550285"/>
            <a:ext cx="254000" cy="1824355"/>
            <a:chOff x="15541" y="5658"/>
            <a:chExt cx="357" cy="2494"/>
          </a:xfrm>
        </p:grpSpPr>
        <p:cxnSp>
          <p:nvCxnSpPr>
            <p:cNvPr id="3"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86" name="Conector Reto 185"/>
          <p:cNvCxnSpPr/>
          <p:nvPr/>
        </p:nvCxnSpPr>
        <p:spPr>
          <a:xfrm rot="16200000">
            <a:off x="9911115" y="2559015"/>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10043160" y="53924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CaixaDeTexto 47"/>
          <p:cNvSpPr txBox="1"/>
          <p:nvPr/>
        </p:nvSpPr>
        <p:spPr>
          <a:xfrm>
            <a:off x="9571990" y="393827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grpSp>
        <p:nvGrpSpPr>
          <p:cNvPr id="4" name="Group 162"/>
          <p:cNvGrpSpPr/>
          <p:nvPr/>
        </p:nvGrpSpPr>
        <p:grpSpPr>
          <a:xfrm rot="0">
            <a:off x="7319721" y="207454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8308340" y="270446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569200" y="256794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785610" y="292290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8641561" y="281303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211945" y="248285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4358640" y="292290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4358640" y="292290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560945" y="228155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683500" y="287845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683500" y="2878455"/>
                <a:ext cx="636270" cy="460375"/>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21" name="Group 156"/>
          <p:cNvGrpSpPr/>
          <p:nvPr/>
        </p:nvGrpSpPr>
        <p:grpSpPr>
          <a:xfrm rot="10800000">
            <a:off x="8234820" y="3298467"/>
            <a:ext cx="1170306" cy="512168"/>
            <a:chOff x="13873" y="4525"/>
            <a:chExt cx="1645" cy="700"/>
          </a:xfrm>
        </p:grpSpPr>
        <p:cxnSp>
          <p:nvCxnSpPr>
            <p:cNvPr id="22" name="Conector Reto 44"/>
            <p:cNvCxnSpPr/>
            <p:nvPr/>
          </p:nvCxnSpPr>
          <p:spPr>
            <a:xfrm>
              <a:off x="14708"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86"/>
            <p:cNvCxnSpPr/>
            <p:nvPr/>
          </p:nvCxnSpPr>
          <p:spPr>
            <a:xfrm rot="16200000" flipV="1">
              <a:off x="14197" y="4878"/>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 name="Conector Reto 92"/>
            <p:cNvCxnSpPr/>
            <p:nvPr/>
          </p:nvCxnSpPr>
          <p:spPr>
            <a:xfrm>
              <a:off x="13873"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Caixa de Texto 23"/>
          <p:cNvSpPr txBox="1"/>
          <p:nvPr/>
        </p:nvSpPr>
        <p:spPr>
          <a:xfrm>
            <a:off x="8465820" y="379031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30" name="CaixaDeTexto 47"/>
          <p:cNvSpPr txBox="1"/>
          <p:nvPr/>
        </p:nvSpPr>
        <p:spPr>
          <a:xfrm>
            <a:off x="7128510" y="16141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9" name="Grupo 68"/>
          <p:cNvGrpSpPr/>
          <p:nvPr/>
        </p:nvGrpSpPr>
        <p:grpSpPr>
          <a:xfrm>
            <a:off x="871220" y="4406265"/>
            <a:ext cx="8164830" cy="2009140"/>
            <a:chOff x="1093" y="7098"/>
            <a:chExt cx="12858" cy="3164"/>
          </a:xfrm>
        </p:grpSpPr>
        <p:grpSp>
          <p:nvGrpSpPr>
            <p:cNvPr id="31" name="Grupo 30"/>
            <p:cNvGrpSpPr/>
            <p:nvPr/>
          </p:nvGrpSpPr>
          <p:grpSpPr>
            <a:xfrm rot="0">
              <a:off x="4567" y="7918"/>
              <a:ext cx="0" cy="2344"/>
              <a:chOff x="3414" y="6151"/>
              <a:chExt cx="0" cy="2344"/>
            </a:xfrm>
          </p:grpSpPr>
          <p:cxnSp>
            <p:nvCxnSpPr>
              <p:cNvPr id="32" name="Conector Reto 31"/>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Caixa de Texto 23"/>
            <p:cNvSpPr txBox="1"/>
            <p:nvPr/>
          </p:nvSpPr>
          <p:spPr>
            <a:xfrm>
              <a:off x="3527" y="8939"/>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p1</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35" name="Group 94"/>
            <p:cNvGrpSpPr/>
            <p:nvPr/>
          </p:nvGrpSpPr>
          <p:grpSpPr>
            <a:xfrm rot="16200000">
              <a:off x="3106" y="6640"/>
              <a:ext cx="411" cy="2665"/>
              <a:chOff x="15542" y="6150"/>
              <a:chExt cx="357" cy="2380"/>
            </a:xfrm>
          </p:grpSpPr>
          <p:cxnSp>
            <p:nvCxnSpPr>
              <p:cNvPr id="36" name="Conector Reto 79"/>
              <p:cNvCxnSpPr/>
              <p:nvPr/>
            </p:nvCxnSpPr>
            <p:spPr>
              <a:xfrm rot="5400000" flipH="1" flipV="1">
                <a:off x="14562" y="7340"/>
                <a:ext cx="23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8" name="CaixaDeTexto 47"/>
            <p:cNvSpPr txBox="1"/>
            <p:nvPr/>
          </p:nvSpPr>
          <p:spPr>
            <a:xfrm>
              <a:off x="1093" y="8339"/>
              <a:ext cx="1008"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9" name="Conector Reto 37"/>
            <p:cNvCxnSpPr/>
            <p:nvPr/>
          </p:nvCxnSpPr>
          <p:spPr>
            <a:xfrm>
              <a:off x="1677" y="9200"/>
              <a:ext cx="51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74"/>
            <p:cNvCxnSpPr/>
            <p:nvPr/>
          </p:nvCxnSpPr>
          <p:spPr>
            <a:xfrm>
              <a:off x="1994" y="9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114"/>
            <p:cNvCxnSpPr/>
            <p:nvPr/>
          </p:nvCxnSpPr>
          <p:spPr>
            <a:xfrm flipH="1" flipV="1">
              <a:off x="1957" y="7936"/>
              <a:ext cx="0" cy="1279"/>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2" name="Grupo 12"/>
            <p:cNvGrpSpPr/>
            <p:nvPr/>
          </p:nvGrpSpPr>
          <p:grpSpPr>
            <a:xfrm rot="0">
              <a:off x="1604" y="8087"/>
              <a:ext cx="708" cy="656"/>
              <a:chOff x="9221" y="3503"/>
              <a:chExt cx="708" cy="656"/>
            </a:xfrm>
          </p:grpSpPr>
          <p:sp>
            <p:nvSpPr>
              <p:cNvPr id="4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45" name="Caixa de Texto 23"/>
            <p:cNvSpPr txBox="1"/>
            <p:nvPr/>
          </p:nvSpPr>
          <p:spPr>
            <a:xfrm>
              <a:off x="2506" y="7098"/>
              <a:ext cx="1000"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Rx</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46" name="Conector Reto 78"/>
            <p:cNvCxnSpPr/>
            <p:nvPr/>
          </p:nvCxnSpPr>
          <p:spPr>
            <a:xfrm>
              <a:off x="4267" y="10257"/>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Retângulo 77"/>
            <p:cNvSpPr/>
            <p:nvPr/>
          </p:nvSpPr>
          <p:spPr>
            <a:xfrm rot="5400000" flipH="1">
              <a:off x="4226" y="8658"/>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2" name="Caixa de Texto 23"/>
            <p:cNvSpPr txBox="1"/>
            <p:nvPr/>
          </p:nvSpPr>
          <p:spPr>
            <a:xfrm>
              <a:off x="8916" y="8815"/>
              <a:ext cx="3615"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S</a:t>
              </a:r>
              <a:r>
                <a:rPr lang="pt-BR" altLang="en-US" sz="2400" dirty="0">
                  <a:latin typeface="Comic Sans MS" panose="030F0702030302020204" pitchFamily="66" charset="0"/>
                  <a:cs typeface="Comic Sans MS" panose="030F0702030302020204" pitchFamily="66" charset="0"/>
                </a:rPr>
                <a:t> =  Rx//r</a:t>
              </a:r>
              <a:r>
                <a:rPr lang="pt-BR" altLang="en-US" sz="2400" baseline="-25000" dirty="0">
                  <a:latin typeface="Symbol" panose="05050102010706020507" charset="0"/>
                  <a:cs typeface="Symbol" panose="05050102010706020507" charset="0"/>
                </a:rPr>
                <a:t>p1</a:t>
              </a:r>
              <a:r>
                <a:rPr lang="pt-BR" altLang="en-US" sz="2800" baseline="-25000" dirty="0">
                  <a:latin typeface="Comic Sans MS" panose="030F0702030302020204" pitchFamily="66" charset="0"/>
                  <a:cs typeface="Comic Sans MS" panose="030F0702030302020204" pitchFamily="66" charset="0"/>
                </a:rPr>
                <a:t> </a:t>
              </a:r>
              <a:endParaRPr lang="pt-BR" altLang="en-US" sz="2800" baseline="-25000" dirty="0">
                <a:latin typeface="Comic Sans MS" panose="030F0702030302020204" pitchFamily="66" charset="0"/>
                <a:cs typeface="Comic Sans MS" panose="030F0702030302020204" pitchFamily="66" charset="0"/>
              </a:endParaRPr>
            </a:p>
          </p:txBody>
        </p:sp>
        <p:grpSp>
          <p:nvGrpSpPr>
            <p:cNvPr id="53" name="Group 94"/>
            <p:cNvGrpSpPr/>
            <p:nvPr/>
          </p:nvGrpSpPr>
          <p:grpSpPr>
            <a:xfrm rot="16200000">
              <a:off x="9580" y="6894"/>
              <a:ext cx="411" cy="2665"/>
              <a:chOff x="15542" y="6150"/>
              <a:chExt cx="357" cy="2380"/>
            </a:xfrm>
          </p:grpSpPr>
          <p:cxnSp>
            <p:nvCxnSpPr>
              <p:cNvPr id="54" name="Conector Reto 79"/>
              <p:cNvCxnSpPr/>
              <p:nvPr/>
            </p:nvCxnSpPr>
            <p:spPr>
              <a:xfrm rot="5400000" flipH="1" flipV="1">
                <a:off x="14562" y="7340"/>
                <a:ext cx="23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56" name="CaixaDeTexto 47"/>
            <p:cNvSpPr txBox="1"/>
            <p:nvPr/>
          </p:nvSpPr>
          <p:spPr>
            <a:xfrm>
              <a:off x="7567" y="8593"/>
              <a:ext cx="1008"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7" name="Conector Reto 37"/>
            <p:cNvCxnSpPr/>
            <p:nvPr/>
          </p:nvCxnSpPr>
          <p:spPr>
            <a:xfrm>
              <a:off x="8151" y="9454"/>
              <a:ext cx="51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8468" y="945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Conector Reto 114"/>
            <p:cNvCxnSpPr/>
            <p:nvPr/>
          </p:nvCxnSpPr>
          <p:spPr>
            <a:xfrm flipH="1" flipV="1">
              <a:off x="8431" y="8190"/>
              <a:ext cx="0" cy="1279"/>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12"/>
            <p:cNvGrpSpPr/>
            <p:nvPr/>
          </p:nvGrpSpPr>
          <p:grpSpPr>
            <a:xfrm rot="0">
              <a:off x="8078" y="8341"/>
              <a:ext cx="708" cy="656"/>
              <a:chOff x="9221" y="3503"/>
              <a:chExt cx="708" cy="656"/>
            </a:xfrm>
          </p:grpSpPr>
          <p:sp>
            <p:nvSpPr>
              <p:cNvPr id="6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63" name="Caixa de Texto 23"/>
            <p:cNvSpPr txBox="1"/>
            <p:nvPr/>
          </p:nvSpPr>
          <p:spPr>
            <a:xfrm>
              <a:off x="8902" y="7098"/>
              <a:ext cx="1000"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66" name="Caixa de Texto 23"/>
            <p:cNvSpPr txBox="1"/>
            <p:nvPr/>
          </p:nvSpPr>
          <p:spPr>
            <a:xfrm>
              <a:off x="9248" y="9440"/>
              <a:ext cx="4703" cy="82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S</a:t>
              </a:r>
              <a:r>
                <a:rPr lang="pt-BR" altLang="en-US" sz="2400" dirty="0">
                  <a:latin typeface="Comic Sans MS" panose="030F0702030302020204" pitchFamily="66" charset="0"/>
                  <a:cs typeface="Comic Sans MS" panose="030F0702030302020204" pitchFamily="66" charset="0"/>
                </a:rPr>
                <a:t> = vin.r</a:t>
              </a:r>
              <a:r>
                <a:rPr lang="pt-BR" altLang="en-US" sz="2400" baseline="-25000" dirty="0">
                  <a:latin typeface="Symbol" panose="05050102010706020507" charset="0"/>
                  <a:cs typeface="Symbol" panose="05050102010706020507" charset="0"/>
                </a:rPr>
                <a:t>p1</a:t>
              </a:r>
              <a:r>
                <a:rPr lang="pt-BR" altLang="en-US" sz="24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sym typeface="+mn-ea"/>
                </a:rPr>
                <a:t>Rx+r</a:t>
              </a:r>
              <a:r>
                <a:rPr lang="pt-BR" altLang="en-US" sz="2800" baseline="-25000" dirty="0">
                  <a:latin typeface="Symbol" panose="05050102010706020507" charset="0"/>
                  <a:cs typeface="Symbol" panose="05050102010706020507" charset="0"/>
                  <a:sym typeface="+mn-ea"/>
                </a:rPr>
                <a:t>p1</a:t>
              </a:r>
              <a:r>
                <a:rPr lang="pt-BR" altLang="en-US" sz="2800" dirty="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67" name="Seta para a direita 55"/>
            <p:cNvSpPr/>
            <p:nvPr/>
          </p:nvSpPr>
          <p:spPr>
            <a:xfrm>
              <a:off x="5653" y="8591"/>
              <a:ext cx="1430" cy="70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Caixa de Texto 38"/>
            <p:cNvSpPr txBox="1"/>
            <p:nvPr/>
          </p:nvSpPr>
          <p:spPr>
            <a:xfrm flipH="1">
              <a:off x="4737" y="7707"/>
              <a:ext cx="3263"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Thevenin</a:t>
              </a:r>
              <a:endParaRPr lang="pt-BR" altLang="en-US" sz="2400" baseline="-25000" dirty="0">
                <a:latin typeface="Comic Sans MS" panose="030F0702030302020204" pitchFamily="66" charset="0"/>
                <a:cs typeface="Comic Sans MS" panose="030F0702030302020204" pitchFamily="66" charset="0"/>
              </a:endParaRPr>
            </a:p>
          </p:txBody>
        </p:sp>
      </p:grpSp>
      <p:grpSp>
        <p:nvGrpSpPr>
          <p:cNvPr id="48" name="Grupo 47"/>
          <p:cNvGrpSpPr/>
          <p:nvPr/>
        </p:nvGrpSpPr>
        <p:grpSpPr>
          <a:xfrm>
            <a:off x="8928100" y="2046605"/>
            <a:ext cx="2092325" cy="1511300"/>
            <a:chOff x="14124" y="3893"/>
            <a:chExt cx="3295" cy="2380"/>
          </a:xfrm>
        </p:grpSpPr>
        <p:grpSp>
          <p:nvGrpSpPr>
            <p:cNvPr id="49" name="Grupo 48"/>
            <p:cNvGrpSpPr/>
            <p:nvPr/>
          </p:nvGrpSpPr>
          <p:grpSpPr>
            <a:xfrm>
              <a:off x="17019" y="3893"/>
              <a:ext cx="400" cy="2380"/>
              <a:chOff x="10076" y="3968"/>
              <a:chExt cx="400" cy="2380"/>
            </a:xfrm>
          </p:grpSpPr>
          <p:cxnSp>
            <p:nvCxnSpPr>
              <p:cNvPr id="50" name="Conector Reto 79"/>
              <p:cNvCxnSpPr/>
              <p:nvPr/>
            </p:nvCxnSpPr>
            <p:spPr>
              <a:xfrm rot="5400000" flipH="1" flipV="1">
                <a:off x="9087" y="5158"/>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9934" y="4899"/>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4" name="Conector Reto 63"/>
            <p:cNvCxnSpPr/>
            <p:nvPr/>
          </p:nvCxnSpPr>
          <p:spPr>
            <a:xfrm rot="16200000">
              <a:off x="15683" y="2375"/>
              <a:ext cx="0" cy="311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5" name="Caixa de Texto 64"/>
              <p:cNvSpPr txBox="1"/>
              <p:nvPr/>
            </p:nvSpPr>
            <p:spPr>
              <a:xfrm>
                <a:off x="11020425" y="2510155"/>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11020425" y="2510155"/>
                <a:ext cx="618490" cy="460375"/>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sld>
</file>

<file path=ppt/slides/slide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3060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unindo alguns elementos em paralelo temos.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4306570" y="3696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4295775" y="277495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4112895" y="3145155"/>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807838" y="236852"/>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326880" y="2798445"/>
                <a:ext cx="12458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326880" y="2798445"/>
                <a:ext cx="124587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832428" y="1828847"/>
            <a:ext cx="0" cy="48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787265" y="349186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612130" y="3230880"/>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612130" y="3230880"/>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2637155" y="2108200"/>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440815" y="292290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923415" y="35356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2124710" y="3535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2101215" y="27330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877060" y="2828925"/>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2537460" y="22269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2830830" y="34480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4115435" y="45345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4298315" y="3986530"/>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9737725" y="37268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9212580" y="4241800"/>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9824720" y="60667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677150" y="5328285"/>
            <a:ext cx="15754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158" name="Retângulo 77"/>
          <p:cNvSpPr/>
          <p:nvPr/>
        </p:nvSpPr>
        <p:spPr>
          <a:xfrm rot="5400000" flipH="1">
            <a:off x="5325110" y="332740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3545205" y="294195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670300" y="3507740"/>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670300" y="3507740"/>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678430" y="3251835"/>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3356610" y="2494915"/>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542030" y="211264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108440" y="4893310"/>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0015855" y="4923790"/>
            <a:ext cx="19888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CS2 </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Symbol" panose="05050102010706020507" charset="0"/>
                <a:cs typeface="Symbol" panose="05050102010706020507" charset="0"/>
                <a:sym typeface="+mn-ea"/>
              </a:rPr>
              <a:t>m2</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057260" y="3489830"/>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9085580" y="60661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7249236" y="2753360"/>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8237855" y="33832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498715" y="3246755"/>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715125" y="360172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8571076" y="349185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141460" y="3161665"/>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4288155" y="3601720"/>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4288155" y="3601720"/>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490460" y="296037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613015" y="3557270"/>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613015" y="3557270"/>
                <a:ext cx="63627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30" name="CaixaDeTexto 47"/>
          <p:cNvSpPr txBox="1"/>
          <p:nvPr/>
        </p:nvSpPr>
        <p:spPr>
          <a:xfrm>
            <a:off x="7058025" y="22929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23" name="Grupo 22"/>
          <p:cNvGrpSpPr/>
          <p:nvPr/>
        </p:nvGrpSpPr>
        <p:grpSpPr>
          <a:xfrm>
            <a:off x="8804910" y="2744470"/>
            <a:ext cx="2710815" cy="1511300"/>
            <a:chOff x="13866" y="4322"/>
            <a:chExt cx="4269" cy="2380"/>
          </a:xfrm>
        </p:grpSpPr>
        <p:grpSp>
          <p:nvGrpSpPr>
            <p:cNvPr id="33" name="Grupo 32"/>
            <p:cNvGrpSpPr/>
            <p:nvPr/>
          </p:nvGrpSpPr>
          <p:grpSpPr>
            <a:xfrm>
              <a:off x="13866" y="4322"/>
              <a:ext cx="3295" cy="2381"/>
              <a:chOff x="14124" y="3918"/>
              <a:chExt cx="3295" cy="2381"/>
            </a:xfrm>
          </p:grpSpPr>
          <p:grpSp>
            <p:nvGrpSpPr>
              <p:cNvPr id="31" name="Grupo 30"/>
              <p:cNvGrpSpPr/>
              <p:nvPr/>
            </p:nvGrpSpPr>
            <p:grpSpPr>
              <a:xfrm>
                <a:off x="17019" y="3918"/>
                <a:ext cx="400" cy="2381"/>
                <a:chOff x="10076" y="3993"/>
                <a:chExt cx="400" cy="2381"/>
              </a:xfrm>
            </p:grpSpPr>
            <p:cxnSp>
              <p:nvCxnSpPr>
                <p:cNvPr id="3" name="Conector Reto 79"/>
                <p:cNvCxnSpPr/>
                <p:nvPr/>
              </p:nvCxnSpPr>
              <p:spPr>
                <a:xfrm rot="5400000" flipH="1" flipV="1">
                  <a:off x="9087" y="5183"/>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77"/>
                <p:cNvSpPr/>
                <p:nvPr/>
              </p:nvSpPr>
              <p:spPr>
                <a:xfrm rot="5400000" flipH="1">
                  <a:off x="9934" y="4899"/>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2" name="Conector Reto 31"/>
              <p:cNvCxnSpPr/>
              <p:nvPr/>
            </p:nvCxnSpPr>
            <p:spPr>
              <a:xfrm rot="16200000">
                <a:off x="15683" y="2375"/>
                <a:ext cx="0" cy="311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2" name="Caixa de Texto 21"/>
                <p:cNvSpPr txBox="1"/>
                <p:nvPr/>
              </p:nvSpPr>
              <p:spPr>
                <a:xfrm>
                  <a:off x="17161" y="5037"/>
                  <a:ext cx="974" cy="72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17161" y="5037"/>
                  <a:ext cx="974" cy="725"/>
                </a:xfrm>
                <a:prstGeom prst="rect">
                  <a:avLst/>
                </a:prstGeom>
                <a:blipFill rotWithShape="1">
                  <a:blip r:embed="rId6"/>
                </a:blipFill>
              </p:spPr>
              <p:txBody>
                <a:bodyPr/>
                <a:lstStyle/>
                <a:p>
                  <a:r>
                    <a:rPr lang="pt-BR" altLang="en-US">
                      <a:noFill/>
                    </a:rPr>
                    <a:t> </a:t>
                  </a:r>
                </a:p>
              </p:txBody>
            </p:sp>
          </mc:Fallback>
        </mc:AlternateContent>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45"/>
          <p:cNvSpPr txBox="1"/>
          <p:nvPr/>
        </p:nvSpPr>
        <p:spPr>
          <a:xfrm>
            <a:off x="723992" y="553392"/>
            <a:ext cx="10769600" cy="1153160"/>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(TTL + </a:t>
            </a:r>
            <a:r>
              <a:rPr lang="pt-BR" altLang="en-US" sz="32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Shottiky</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inversor no LTSpice</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4"/>
          <p:cNvPicPr>
            <a:picLocks noChangeAspect="1"/>
          </p:cNvPicPr>
          <p:nvPr/>
        </p:nvPicPr>
        <p:blipFill rotWithShape="1">
          <a:blip r:embed="rId1">
            <a:extLst>
              <a:ext uri="{28A0092B-C50C-407E-A947-70E740481C1C}">
                <a14:useLocalDpi xmlns:a14="http://schemas.microsoft.com/office/drawing/2010/main" val="0"/>
              </a:ext>
            </a:extLst>
          </a:blip>
          <a:srcRect l="41288" r="40909"/>
          <a:stretch>
            <a:fillRect/>
          </a:stretch>
        </p:blipFill>
        <p:spPr>
          <a:xfrm>
            <a:off x="723992" y="1914373"/>
            <a:ext cx="5829208" cy="4750496"/>
          </a:xfrm>
          <a:prstGeom prst="rect">
            <a:avLst/>
          </a:prstGeom>
        </p:spPr>
      </p:pic>
      <p:sp>
        <p:nvSpPr>
          <p:cNvPr id="6" name="CaixaDeTexto 45"/>
          <p:cNvSpPr txBox="1"/>
          <p:nvPr/>
        </p:nvSpPr>
        <p:spPr>
          <a:xfrm>
            <a:off x="6765158" y="2814815"/>
            <a:ext cx="4918842" cy="1969770"/>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Sinal de entrada a 1.25 MHz</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Entrada de um TTL como carga</a:t>
            </a:r>
            <a:endPar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 name="Retângulo arredondado 1"/>
          <p:cNvSpPr/>
          <p:nvPr/>
        </p:nvSpPr>
        <p:spPr>
          <a:xfrm>
            <a:off x="5454650" y="2653665"/>
            <a:ext cx="981075" cy="2292985"/>
          </a:xfrm>
          <a:prstGeom prst="roundRect">
            <a:avLst/>
          </a:prstGeom>
          <a:solidFill>
            <a:srgbClr val="F7FD9D">
              <a:alpha val="50000"/>
            </a:srgbClr>
          </a:solidFill>
          <a:ln w="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84" name="CaixaDeTexto 14"/>
              <p:cNvSpPr txBox="1"/>
              <p:nvPr/>
            </p:nvSpPr>
            <p:spPr>
              <a:xfrm>
                <a:off x="452755" y="306070"/>
                <a:ext cx="11285855" cy="2138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 fonte de corrente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a14:m>
                <a:r>
                  <a:rPr lang="pt-BR" sz="2400" b="1" dirty="0" smtClean="0">
                    <a:solidFill>
                      <a:schemeClr val="tx1"/>
                    </a:solidFill>
                    <a:latin typeface="Comic Sans MS" panose="030F0702030302020204" pitchFamily="66" charset="0"/>
                    <a:cs typeface="Comic Sans MS" panose="030F0702030302020204" pitchFamily="66" charset="0"/>
                    <a:sym typeface="+mn-ea"/>
                  </a:rPr>
                  <a:t> pode ser trocada para separa o nó v1 do nó vo. Para isso observe que </a:t>
                </a: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sym typeface="+mn-ea"/>
                  </a:rPr>
                  <a:t>1</a:t>
                </a:r>
                <a:r>
                  <a:rPr lang="pt-BR" altLang="en-US" sz="2400" dirty="0">
                    <a:latin typeface="Comic Sans MS" panose="030F0702030302020204" pitchFamily="66" charset="0"/>
                    <a:cs typeface="Comic Sans MS" panose="030F0702030302020204" pitchFamily="66" charset="0"/>
                    <a:sym typeface="+mn-ea"/>
                  </a:rPr>
                  <a:t> = -v</a:t>
                </a:r>
                <a:r>
                  <a:rPr lang="pt-BR" altLang="en-US" sz="2400" baseline="-25000" dirty="0">
                    <a:latin typeface="Symbol" panose="05050102010706020507" charset="0"/>
                    <a:cs typeface="Symbol" panose="05050102010706020507" charset="0"/>
                    <a:sym typeface="+mn-ea"/>
                  </a:rPr>
                  <a:t>p2</a:t>
                </a:r>
                <a:r>
                  <a:rPr lang="pt-BR" altLang="en-US" sz="2400" dirty="0">
                    <a:latin typeface="Comic Sans MS" panose="030F0702030302020204" pitchFamily="66" charset="0"/>
                    <a:cs typeface="Comic Sans MS" panose="030F0702030302020204" pitchFamily="66" charset="0"/>
                    <a:sym typeface="+mn-ea"/>
                  </a:rPr>
                  <a:t> . Assim podemos trocar</a:t>
                </a:r>
                <a:endParaRPr lang="pt-BR" altLang="en-US" sz="2400" dirty="0">
                  <a:latin typeface="Comic Sans MS" panose="030F0702030302020204" pitchFamily="66" charset="0"/>
                  <a:cs typeface="Comic Sans MS" panose="030F0702030302020204" pitchFamily="66" charset="0"/>
                </a:endParaRPr>
              </a:p>
              <a:p>
                <a:pPr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84" name="CaixaDeTexto 14"/>
              <p:cNvSpPr txBox="1">
                <a:spLocks noRot="1" noChangeAspect="1" noMove="1" noResize="1" noEditPoints="1" noAdjustHandles="1" noChangeArrowheads="1" noChangeShapeType="1" noTextEdit="1"/>
              </p:cNvSpPr>
              <p:nvPr/>
            </p:nvSpPr>
            <p:spPr>
              <a:xfrm>
                <a:off x="452755" y="306070"/>
                <a:ext cx="11285855" cy="213804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08" name="Conector Reto 74"/>
          <p:cNvCxnSpPr/>
          <p:nvPr/>
        </p:nvCxnSpPr>
        <p:spPr>
          <a:xfrm>
            <a:off x="3949065" y="3649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3938270" y="27273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755390" y="30975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450333" y="189227"/>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129395" y="2839085"/>
                <a:ext cx="10261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129395" y="2839085"/>
                <a:ext cx="1026160" cy="460375"/>
              </a:xfrm>
              <a:prstGeom prst="rect">
                <a:avLst/>
              </a:prstGeom>
              <a:blipFill rotWithShape="1">
                <a:blip r:embed="rId2"/>
                <a:stretch>
                  <a:fillRect b="-2621"/>
                </a:stretch>
              </a:blipFill>
            </p:spPr>
            <p:txBody>
              <a:bodyPr/>
              <a:lstStyle/>
              <a:p>
                <a:r>
                  <a:rPr lang="pt-BR" altLang="en-US">
                    <a:noFill/>
                  </a:rPr>
                  <a:t> </a:t>
                </a:r>
              </a:p>
            </p:txBody>
          </p:sp>
        </mc:Fallback>
      </mc:AlternateContent>
      <p:cxnSp>
        <p:nvCxnSpPr>
          <p:cNvPr id="118" name="Conector Reto 117"/>
          <p:cNvCxnSpPr/>
          <p:nvPr/>
        </p:nvCxnSpPr>
        <p:spPr>
          <a:xfrm rot="16200000">
            <a:off x="5474923" y="1781222"/>
            <a:ext cx="0" cy="48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429760" y="34442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254625" y="31832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254625" y="3183255"/>
                <a:ext cx="63563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31" name="Group 94"/>
          <p:cNvGrpSpPr/>
          <p:nvPr/>
        </p:nvGrpSpPr>
        <p:grpSpPr>
          <a:xfrm rot="16200000">
            <a:off x="2279650" y="206057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083310" y="28752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565910" y="34880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767205" y="3488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743710" y="26854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519555" y="27813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217995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2473325" y="34004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757930" y="44869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3940810" y="39389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9380220" y="36791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8855075" y="419417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9467215" y="60191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8340090" y="5037455"/>
            <a:ext cx="515620" cy="398780"/>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sp>
        <p:nvSpPr>
          <p:cNvPr id="158" name="Retângulo 77"/>
          <p:cNvSpPr/>
          <p:nvPr/>
        </p:nvSpPr>
        <p:spPr>
          <a:xfrm rot="5400000" flipH="1">
            <a:off x="4967605" y="32797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3187700" y="28943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312795" y="34601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312795" y="3460115"/>
                <a:ext cx="636270" cy="46037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165" name="Group 156"/>
          <p:cNvGrpSpPr/>
          <p:nvPr/>
        </p:nvGrpSpPr>
        <p:grpSpPr>
          <a:xfrm rot="5400000">
            <a:off x="2320925" y="32042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2999105" y="244729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184525" y="20650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8750935" y="484568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9741535" y="4340225"/>
            <a:ext cx="70485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9879755" y="3278080"/>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8791575" y="60185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6891731" y="27057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80350" y="33356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141210" y="319913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357620" y="3554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8213571" y="344422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8783955" y="311404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3930650" y="35540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930650" y="3554095"/>
                <a:ext cx="118999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19" name="Forma livre 18"/>
          <p:cNvSpPr/>
          <p:nvPr/>
        </p:nvSpPr>
        <p:spPr>
          <a:xfrm flipV="1">
            <a:off x="7132955" y="291274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255510" y="350964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255510" y="3509645"/>
                <a:ext cx="636270"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30" name="CaixaDeTexto 47"/>
          <p:cNvSpPr txBox="1"/>
          <p:nvPr/>
        </p:nvSpPr>
        <p:spPr>
          <a:xfrm>
            <a:off x="6700520" y="22453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23" name="Grupo 22"/>
          <p:cNvGrpSpPr/>
          <p:nvPr/>
        </p:nvGrpSpPr>
        <p:grpSpPr>
          <a:xfrm>
            <a:off x="8788400" y="2709545"/>
            <a:ext cx="2710815" cy="1511300"/>
            <a:chOff x="13866" y="4322"/>
            <a:chExt cx="4269" cy="2380"/>
          </a:xfrm>
        </p:grpSpPr>
        <p:grpSp>
          <p:nvGrpSpPr>
            <p:cNvPr id="33" name="Grupo 32"/>
            <p:cNvGrpSpPr/>
            <p:nvPr/>
          </p:nvGrpSpPr>
          <p:grpSpPr>
            <a:xfrm>
              <a:off x="13866" y="4322"/>
              <a:ext cx="3295" cy="2381"/>
              <a:chOff x="14124" y="3918"/>
              <a:chExt cx="3295" cy="2381"/>
            </a:xfrm>
          </p:grpSpPr>
          <p:grpSp>
            <p:nvGrpSpPr>
              <p:cNvPr id="31" name="Grupo 30"/>
              <p:cNvGrpSpPr/>
              <p:nvPr/>
            </p:nvGrpSpPr>
            <p:grpSpPr>
              <a:xfrm>
                <a:off x="17019" y="3918"/>
                <a:ext cx="400" cy="2381"/>
                <a:chOff x="10076" y="3993"/>
                <a:chExt cx="400" cy="2381"/>
              </a:xfrm>
            </p:grpSpPr>
            <p:cxnSp>
              <p:nvCxnSpPr>
                <p:cNvPr id="21" name="Conector Reto 79"/>
                <p:cNvCxnSpPr/>
                <p:nvPr/>
              </p:nvCxnSpPr>
              <p:spPr>
                <a:xfrm rot="5400000" flipH="1" flipV="1">
                  <a:off x="9087" y="5183"/>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77"/>
                <p:cNvSpPr/>
                <p:nvPr/>
              </p:nvSpPr>
              <p:spPr>
                <a:xfrm rot="5400000" flipH="1">
                  <a:off x="9934" y="4899"/>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2" name="Conector Reto 31"/>
              <p:cNvCxnSpPr/>
              <p:nvPr/>
            </p:nvCxnSpPr>
            <p:spPr>
              <a:xfrm rot="16200000">
                <a:off x="15683" y="2375"/>
                <a:ext cx="0" cy="311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4" name="Caixa de Texto 23"/>
                <p:cNvSpPr txBox="1"/>
                <p:nvPr/>
              </p:nvSpPr>
              <p:spPr>
                <a:xfrm>
                  <a:off x="17161" y="5037"/>
                  <a:ext cx="974" cy="72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17161" y="5037"/>
                  <a:ext cx="974" cy="725"/>
                </a:xfrm>
                <a:prstGeom prst="rect">
                  <a:avLst/>
                </a:prstGeom>
                <a:blipFill rotWithShape="1">
                  <a:blip r:embed="rId7"/>
                </a:blipFill>
              </p:spPr>
              <p:txBody>
                <a:bodyPr/>
                <a:lstStyle/>
                <a:p>
                  <a:r>
                    <a:rPr lang="pt-BR" altLang="en-US">
                      <a:noFill/>
                    </a:rPr>
                    <a:t> </a:t>
                  </a:r>
                </a:p>
              </p:txBody>
            </p:sp>
          </mc:Fallback>
        </mc:AlternateContent>
      </p:grpSp>
    </p:spTree>
  </p:cSld>
  <p:clrMapOvr>
    <a:masterClrMapping/>
  </p:clrMapOvr>
</p:sld>
</file>

<file path=ppt/slides/slide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30607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Antes de trabalhar com a fonte de corrente vamos retirar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02</a:t>
            </a:r>
            <a:r>
              <a:rPr lang="pt-BR" sz="2400" b="1" dirty="0" smtClean="0">
                <a:solidFill>
                  <a:schemeClr val="tx1"/>
                </a:solidFill>
                <a:latin typeface="Comic Sans MS" panose="030F0702030302020204" pitchFamily="66" charset="0"/>
                <a:cs typeface="Comic Sans MS" panose="030F0702030302020204" pitchFamily="66" charset="0"/>
                <a:sym typeface="+mn-ea"/>
              </a:rPr>
              <a:t>, para simplificar a resolução.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3949065" y="3649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3938270" y="27273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755390" y="30975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450333" y="189227"/>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129395" y="2839085"/>
                <a:ext cx="10261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129395" y="2839085"/>
                <a:ext cx="1026160" cy="460375"/>
              </a:xfrm>
              <a:prstGeom prst="rect">
                <a:avLst/>
              </a:prstGeom>
              <a:blipFill rotWithShape="1">
                <a:blip r:embed="rId1"/>
                <a:stretch>
                  <a:fillRect b="-2621"/>
                </a:stretch>
              </a:blipFill>
            </p:spPr>
            <p:txBody>
              <a:bodyPr/>
              <a:lstStyle/>
              <a:p>
                <a:r>
                  <a:rPr lang="pt-BR" altLang="en-US">
                    <a:noFill/>
                  </a:rPr>
                  <a:t> </a:t>
                </a:r>
              </a:p>
            </p:txBody>
          </p:sp>
        </mc:Fallback>
      </mc:AlternateContent>
      <p:cxnSp>
        <p:nvCxnSpPr>
          <p:cNvPr id="118" name="Conector Reto 117"/>
          <p:cNvCxnSpPr/>
          <p:nvPr/>
        </p:nvCxnSpPr>
        <p:spPr>
          <a:xfrm rot="16200000">
            <a:off x="5474923" y="1781222"/>
            <a:ext cx="0" cy="48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429760" y="34442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254625" y="31832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254625" y="318325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2279650" y="206057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083310" y="28752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565910" y="34880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767205" y="3488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743710" y="26854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519555" y="27813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217995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2473325" y="34004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757930" y="44869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3940810" y="39389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9380220" y="36791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8855075" y="419417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9467215" y="60191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8340090" y="5037455"/>
            <a:ext cx="515620" cy="398780"/>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sp>
        <p:nvSpPr>
          <p:cNvPr id="158" name="Retângulo 77"/>
          <p:cNvSpPr/>
          <p:nvPr/>
        </p:nvSpPr>
        <p:spPr>
          <a:xfrm rot="5400000" flipH="1">
            <a:off x="4967605" y="32797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3187700" y="28943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312795" y="34601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312795" y="346011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320925" y="32042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2999105" y="244729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184525" y="20650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8750935" y="484568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9741535" y="4340225"/>
            <a:ext cx="70485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9645755" y="3512080"/>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8791575" y="60185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6891731" y="27057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80350" y="33356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141210" y="319913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357620" y="3554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8213571" y="344422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8783955" y="311404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3930650" y="35540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930650" y="355409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132955" y="291274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255510" y="350964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255510" y="3509645"/>
                <a:ext cx="63627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30" name="CaixaDeTexto 47"/>
          <p:cNvSpPr txBox="1"/>
          <p:nvPr/>
        </p:nvSpPr>
        <p:spPr>
          <a:xfrm>
            <a:off x="6700520" y="22453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306070"/>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Agora a fonte g</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m2</a:t>
            </a:r>
            <a:r>
              <a:rPr lang="pt-BR" sz="2400" b="1" dirty="0" smtClean="0">
                <a:solidFill>
                  <a:schemeClr val="tx1"/>
                </a:solidFill>
                <a:latin typeface="Comic Sans MS" panose="030F0702030302020204" pitchFamily="66" charset="0"/>
                <a:cs typeface="Comic Sans MS" panose="030F0702030302020204" pitchFamily="66" charset="0"/>
                <a:sym typeface="+mn-ea"/>
              </a:rPr>
              <a:t> é trocada por duas. Uma fonte tira corrente do nó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1 </a:t>
            </a:r>
            <a:r>
              <a:rPr lang="pt-BR" sz="2400" b="1" dirty="0" smtClean="0">
                <a:solidFill>
                  <a:schemeClr val="tx1"/>
                </a:solidFill>
                <a:latin typeface="Comic Sans MS" panose="030F0702030302020204" pitchFamily="66" charset="0"/>
                <a:cs typeface="Comic Sans MS" panose="030F0702030302020204" pitchFamily="66" charset="0"/>
                <a:sym typeface="+mn-ea"/>
              </a:rPr>
              <a:t>e outra coloca corrente no nó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2</a:t>
            </a:r>
            <a:r>
              <a:rPr lang="pt-BR" sz="2400" b="1" dirty="0" smtClean="0">
                <a:solidFill>
                  <a:schemeClr val="tx1"/>
                </a:solidFill>
                <a:latin typeface="Comic Sans MS" panose="030F0702030302020204" pitchFamily="66" charset="0"/>
                <a:cs typeface="Comic Sans MS" panose="030F0702030302020204" pitchFamily="66" charset="0"/>
                <a:sym typeface="+mn-ea"/>
              </a:rPr>
              <a:t>. Pra onde vai ou de onde vem a corrente, não importa muito.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3949065" y="3649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3938270" y="27273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755390" y="30975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522333" y="117227"/>
            <a:ext cx="0" cy="5184000"/>
          </a:xfrm>
          <a:prstGeom prst="line">
            <a:avLst/>
          </a:prstGeom>
          <a:ln w="25400">
            <a:solidFill>
              <a:schemeClr val="tx1"/>
            </a:solidFill>
            <a:round/>
            <a:tailEnd type="arrow"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173210" y="3195320"/>
                <a:ext cx="10261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173210" y="3195320"/>
                <a:ext cx="1026160" cy="460375"/>
              </a:xfrm>
              <a:prstGeom prst="rect">
                <a:avLst/>
              </a:prstGeom>
              <a:blipFill rotWithShape="1">
                <a:blip r:embed="rId1"/>
                <a:stretch>
                  <a:fillRect b="-2621"/>
                </a:stretch>
              </a:blipFill>
            </p:spPr>
            <p:txBody>
              <a:bodyPr/>
              <a:lstStyle/>
              <a:p>
                <a:r>
                  <a:rPr lang="pt-BR" altLang="en-US">
                    <a:noFill/>
                  </a:rPr>
                  <a:t> </a:t>
                </a:r>
              </a:p>
            </p:txBody>
          </p:sp>
        </mc:Fallback>
      </mc:AlternateContent>
      <p:cxnSp>
        <p:nvCxnSpPr>
          <p:cNvPr id="118" name="Conector Reto 117"/>
          <p:cNvCxnSpPr/>
          <p:nvPr/>
        </p:nvCxnSpPr>
        <p:spPr>
          <a:xfrm rot="16200000">
            <a:off x="5474923" y="1781222"/>
            <a:ext cx="0" cy="48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429760" y="34442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254625" y="31832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254625" y="318325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2279650" y="206057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083310" y="28752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565910" y="34880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767205" y="3488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743710" y="26854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519555" y="27813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217995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2473325" y="34004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757930" y="44869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3940810" y="39389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9380220" y="36791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8855075" y="419417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9467215" y="60191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8340090" y="5037455"/>
            <a:ext cx="515620" cy="398780"/>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sp>
        <p:nvSpPr>
          <p:cNvPr id="158" name="Retângulo 77"/>
          <p:cNvSpPr/>
          <p:nvPr/>
        </p:nvSpPr>
        <p:spPr>
          <a:xfrm rot="5400000" flipH="1">
            <a:off x="4967605" y="32797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3187700" y="28943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312795" y="34601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312795" y="346011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320925" y="32042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2999105" y="244729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184525" y="20650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8750935" y="484568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9741535" y="4340225"/>
            <a:ext cx="70485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9645755" y="3512080"/>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8791575" y="60185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6891731" y="27057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80350" y="33356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141210" y="319913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357620" y="3554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8355449" y="3826224"/>
            <a:ext cx="1260000" cy="0"/>
          </a:xfrm>
          <a:prstGeom prst="line">
            <a:avLst/>
          </a:prstGeom>
          <a:ln w="25400">
            <a:solidFill>
              <a:schemeClr val="tx1"/>
            </a:solidFill>
            <a:headEnd type="none"/>
            <a:tailEnd type="none" w="lg" len="med"/>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8775700" y="3386455"/>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3930650" y="35540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930650" y="355409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132955" y="291274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255510" y="350964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255510" y="3509645"/>
                <a:ext cx="63627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30" name="CaixaDeTexto 47"/>
          <p:cNvSpPr txBox="1"/>
          <p:nvPr/>
        </p:nvSpPr>
        <p:spPr>
          <a:xfrm>
            <a:off x="6700520" y="22453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3" name="Grupo 2"/>
          <p:cNvGrpSpPr/>
          <p:nvPr/>
        </p:nvGrpSpPr>
        <p:grpSpPr>
          <a:xfrm rot="16200000" flipV="1">
            <a:off x="8314055" y="2432050"/>
            <a:ext cx="387350" cy="552450"/>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3" name="Caixa de Texto 22"/>
              <p:cNvSpPr txBox="1"/>
              <p:nvPr/>
            </p:nvSpPr>
            <p:spPr>
              <a:xfrm>
                <a:off x="7996555" y="2065020"/>
                <a:ext cx="10261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7996555" y="2065020"/>
                <a:ext cx="1026160" cy="460375"/>
              </a:xfrm>
              <a:prstGeom prst="rect">
                <a:avLst/>
              </a:prstGeom>
              <a:blipFill rotWithShape="1">
                <a:blip r:embed="rId1"/>
                <a:stretch>
                  <a:fillRect b="-2621"/>
                </a:stretch>
              </a:blipFill>
            </p:spPr>
            <p:txBody>
              <a:bodyPr/>
              <a:lstStyle/>
              <a:p>
                <a:r>
                  <a:rPr lang="pt-BR" altLang="en-US">
                    <a:noFill/>
                  </a:rPr>
                  <a:t> </a:t>
                </a:r>
              </a:p>
            </p:txBody>
          </p:sp>
        </mc:Fallback>
      </mc:AlternateContent>
      <p:cxnSp>
        <p:nvCxnSpPr>
          <p:cNvPr id="24" name="Conector Reto 23"/>
          <p:cNvCxnSpPr/>
          <p:nvPr/>
        </p:nvCxnSpPr>
        <p:spPr>
          <a:xfrm flipH="1">
            <a:off x="8962390" y="3013075"/>
            <a:ext cx="15875" cy="28800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0861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Agora vamos conectar a fonte que tira corrente de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1</a:t>
            </a:r>
            <a:r>
              <a:rPr lang="pt-BR" sz="2400" b="1" dirty="0" smtClean="0">
                <a:solidFill>
                  <a:schemeClr val="tx1"/>
                </a:solidFill>
                <a:latin typeface="Comic Sans MS" panose="030F0702030302020204" pitchFamily="66" charset="0"/>
                <a:cs typeface="Comic Sans MS" panose="030F0702030302020204" pitchFamily="66" charset="0"/>
                <a:sym typeface="+mn-ea"/>
              </a:rPr>
              <a:t> a terra, como mostra a figura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3949065" y="3649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3938270" y="27273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755390" y="30975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450333" y="189227"/>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10248900" y="2722245"/>
                <a:ext cx="10261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0248900" y="2722245"/>
                <a:ext cx="1026160" cy="460375"/>
              </a:xfrm>
              <a:prstGeom prst="rect">
                <a:avLst/>
              </a:prstGeom>
              <a:blipFill rotWithShape="1">
                <a:blip r:embed="rId1"/>
                <a:stretch>
                  <a:fillRect b="-2621"/>
                </a:stretch>
              </a:blipFill>
            </p:spPr>
            <p:txBody>
              <a:bodyPr/>
              <a:lstStyle/>
              <a:p>
                <a:r>
                  <a:rPr lang="pt-BR" altLang="en-US">
                    <a:noFill/>
                  </a:rPr>
                  <a:t> </a:t>
                </a:r>
              </a:p>
            </p:txBody>
          </p:sp>
        </mc:Fallback>
      </mc:AlternateContent>
      <p:cxnSp>
        <p:nvCxnSpPr>
          <p:cNvPr id="118" name="Conector Reto 117"/>
          <p:cNvCxnSpPr/>
          <p:nvPr/>
        </p:nvCxnSpPr>
        <p:spPr>
          <a:xfrm rot="16200000">
            <a:off x="6014923" y="1241222"/>
            <a:ext cx="0" cy="59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429760" y="34442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254625" y="31832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254625" y="318325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2279650" y="206057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083310" y="28752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565910" y="34880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767205" y="3488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743710" y="26854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519555" y="27813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217995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2473325" y="34004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757930" y="44869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3940810" y="39389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519410" y="37630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9994265" y="427799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606405" y="61029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549765" y="5107940"/>
            <a:ext cx="4451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sp>
        <p:nvSpPr>
          <p:cNvPr id="158" name="Retângulo 77"/>
          <p:cNvSpPr/>
          <p:nvPr/>
        </p:nvSpPr>
        <p:spPr>
          <a:xfrm rot="5400000" flipH="1">
            <a:off x="4967605" y="32797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3187700" y="28943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312795" y="34601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312795" y="346011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320925" y="32042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2999105" y="244729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184525" y="20650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890125" y="492950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0725785" y="4298950"/>
            <a:ext cx="8432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640945" y="3724025"/>
            <a:ext cx="0" cy="10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9867265" y="61023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6891731" y="27057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80350" y="33356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141210" y="318262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357620" y="3554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9334764" y="3466669"/>
            <a:ext cx="154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923145" y="319786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3930650" y="35540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930650" y="355409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132955" y="291274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255510" y="350964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255510" y="3509645"/>
                <a:ext cx="63627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30" name="CaixaDeTexto 47"/>
          <p:cNvSpPr txBox="1"/>
          <p:nvPr/>
        </p:nvSpPr>
        <p:spPr>
          <a:xfrm>
            <a:off x="6700520" y="22453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79"/>
          <p:cNvCxnSpPr/>
          <p:nvPr/>
        </p:nvCxnSpPr>
        <p:spPr>
          <a:xfrm rot="5400000" flipH="1" flipV="1">
            <a:off x="8197696" y="347788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rot="0" flipV="1">
            <a:off x="8768080" y="3147695"/>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4" name="Caixa de Texto 23"/>
              <p:cNvSpPr txBox="1"/>
              <p:nvPr/>
            </p:nvSpPr>
            <p:spPr>
              <a:xfrm>
                <a:off x="8895080" y="2709545"/>
                <a:ext cx="10261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8895080" y="2709545"/>
                <a:ext cx="1026160" cy="460375"/>
              </a:xfrm>
              <a:prstGeom prst="rect">
                <a:avLst/>
              </a:prstGeom>
              <a:blipFill rotWithShape="1">
                <a:blip r:embed="rId1"/>
                <a:stretch>
                  <a:fillRect b="-2621"/>
                </a:stretch>
              </a:blipFill>
            </p:spPr>
            <p:txBody>
              <a:bodyPr/>
              <a:lstStyle/>
              <a:p>
                <a:r>
                  <a:rPr lang="pt-BR" altLang="en-US">
                    <a:noFill/>
                  </a:rPr>
                  <a:t> </a:t>
                </a:r>
              </a:p>
            </p:txBody>
          </p:sp>
        </mc:Fallback>
      </mc:AlternateContent>
    </p:spTree>
  </p:cSld>
  <p:clrMapOvr>
    <a:masterClrMapping/>
  </p:clrMapOvr>
</p:sld>
</file>

<file path=ppt/slides/slide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0861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Trocamos agora o gerador dependente por um resistor. Este circuito pode agora ser resolvido com certa facilidade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3949065" y="3649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3938270" y="27273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755390" y="30975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450333" y="189227"/>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10248900" y="2771775"/>
                <a:ext cx="10261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0248900" y="2771775"/>
                <a:ext cx="1026160" cy="460375"/>
              </a:xfrm>
              <a:prstGeom prst="rect">
                <a:avLst/>
              </a:prstGeom>
              <a:blipFill rotWithShape="1">
                <a:blip r:embed="rId1"/>
                <a:stretch>
                  <a:fillRect b="-2621"/>
                </a:stretch>
              </a:blipFill>
            </p:spPr>
            <p:txBody>
              <a:bodyPr/>
              <a:lstStyle/>
              <a:p>
                <a:r>
                  <a:rPr lang="pt-BR" altLang="en-US">
                    <a:noFill/>
                  </a:rPr>
                  <a:t> </a:t>
                </a:r>
              </a:p>
            </p:txBody>
          </p:sp>
        </mc:Fallback>
      </mc:AlternateContent>
      <p:cxnSp>
        <p:nvCxnSpPr>
          <p:cNvPr id="118" name="Conector Reto 117"/>
          <p:cNvCxnSpPr/>
          <p:nvPr/>
        </p:nvCxnSpPr>
        <p:spPr>
          <a:xfrm rot="16200000">
            <a:off x="6014923" y="1241222"/>
            <a:ext cx="0" cy="59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429760" y="34442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254625" y="31832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254625" y="318325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2279650" y="206057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083310" y="28752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565910" y="34880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767205" y="3488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743710" y="26854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519555" y="27813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217995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2473325" y="34004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757930" y="44869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3940810" y="39389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519410" y="37630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9994265" y="427799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606405" y="61029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549765" y="5107940"/>
            <a:ext cx="4451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sp>
        <p:nvSpPr>
          <p:cNvPr id="158" name="Retângulo 77"/>
          <p:cNvSpPr/>
          <p:nvPr/>
        </p:nvSpPr>
        <p:spPr>
          <a:xfrm rot="5400000" flipH="1">
            <a:off x="4967605" y="32797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3187700" y="28943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312795" y="34601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312795" y="346011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320925" y="32042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2999105" y="244729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184525" y="20650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890125" y="492950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0725785" y="4298950"/>
            <a:ext cx="8432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604945" y="3760025"/>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9867265" y="61023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6891731" y="27057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80350" y="33356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141210" y="318262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357620" y="3554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9352761" y="352804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923145" y="319786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42641"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3930650" y="35540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930650" y="355409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132955" y="291274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255510" y="350964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255510" y="3509645"/>
                <a:ext cx="63627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30" name="CaixaDeTexto 47"/>
          <p:cNvSpPr txBox="1"/>
          <p:nvPr/>
        </p:nvSpPr>
        <p:spPr>
          <a:xfrm>
            <a:off x="6700520" y="22453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79"/>
          <p:cNvCxnSpPr/>
          <p:nvPr/>
        </p:nvCxnSpPr>
        <p:spPr>
          <a:xfrm rot="5400000" flipH="1" flipV="1">
            <a:off x="8197696" y="347788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Caixa de Texto 23"/>
              <p:cNvSpPr txBox="1"/>
              <p:nvPr/>
            </p:nvSpPr>
            <p:spPr>
              <a:xfrm>
                <a:off x="8953500" y="3509645"/>
                <a:ext cx="888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8953500" y="3509645"/>
                <a:ext cx="888365"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25" name="Retângulo 77"/>
          <p:cNvSpPr/>
          <p:nvPr/>
        </p:nvSpPr>
        <p:spPr>
          <a:xfrm rot="5400000" flipH="1">
            <a:off x="8735965" y="3347438"/>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6" name="CaixaDeTexto 14"/>
          <p:cNvSpPr txBox="1"/>
          <p:nvPr/>
        </p:nvSpPr>
        <p:spPr>
          <a:xfrm>
            <a:off x="453390" y="4904105"/>
            <a:ext cx="8933180" cy="1568450"/>
          </a:xfrm>
          <a:prstGeom prst="rect">
            <a:avLst/>
          </a:prstGeom>
          <a:noFill/>
        </p:spPr>
        <p:txBody>
          <a:bodyPr wrap="square" rtlCol="0">
            <a:spAutoFit/>
          </a:bodyPr>
          <a:p>
            <a:pPr algn="ctr"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Para resolver o lado esquerdo do circuito, devemos observar que ele já foi tratado antes. É o circuito que aparece na analise do emissor comum. Ele exige uma aproximação. Vamos usar o Miller</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0861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Para aplicar Miller devemos determinar o ganho de média frequencias (sem capacitores) entre v</a:t>
            </a:r>
            <a:r>
              <a:rPr lang="pt-BR" sz="2400" b="1" baseline="-25000" dirty="0" smtClean="0">
                <a:solidFill>
                  <a:schemeClr val="tx1"/>
                </a:solidFill>
                <a:latin typeface="Symbol" panose="05050102010706020507" charset="0"/>
                <a:cs typeface="Symbol" panose="05050102010706020507" charset="0"/>
                <a:sym typeface="+mn-ea"/>
              </a:rPr>
              <a:t>p</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1 </a:t>
            </a:r>
            <a:r>
              <a:rPr lang="pt-BR" sz="2400" b="1" dirty="0" smtClean="0">
                <a:solidFill>
                  <a:schemeClr val="tx1"/>
                </a:solidFill>
                <a:latin typeface="Comic Sans MS" panose="030F0702030302020204" pitchFamily="66" charset="0"/>
                <a:cs typeface="Comic Sans MS" panose="030F0702030302020204" pitchFamily="66" charset="0"/>
                <a:sym typeface="+mn-ea"/>
              </a:rPr>
              <a:t>e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1 </a:t>
            </a:r>
            <a:r>
              <a:rPr lang="pt-BR" sz="2400" b="1" dirty="0" smtClean="0">
                <a:solidFill>
                  <a:schemeClr val="tx1"/>
                </a:solidFill>
                <a:latin typeface="Comic Sans MS" panose="030F0702030302020204" pitchFamily="66" charset="0"/>
                <a:cs typeface="Comic Sans MS" panose="030F0702030302020204" pitchFamily="66" charset="0"/>
                <a:sym typeface="+mn-ea"/>
              </a:rPr>
              <a:t>. Seu valor será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3449320" y="5452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3438525" y="45307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255645" y="49009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5950588" y="1992627"/>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10248900" y="2771775"/>
                <a:ext cx="10261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0248900" y="2771775"/>
                <a:ext cx="1026160" cy="460375"/>
              </a:xfrm>
              <a:prstGeom prst="rect">
                <a:avLst/>
              </a:prstGeom>
              <a:blipFill rotWithShape="1">
                <a:blip r:embed="rId1"/>
                <a:stretch>
                  <a:fillRect b="-2621"/>
                </a:stretch>
              </a:blipFill>
            </p:spPr>
            <p:txBody>
              <a:bodyPr/>
              <a:lstStyle/>
              <a:p>
                <a:r>
                  <a:rPr lang="pt-BR" altLang="en-US">
                    <a:noFill/>
                  </a:rPr>
                  <a:t> </a:t>
                </a:r>
              </a:p>
            </p:txBody>
          </p:sp>
        </mc:Fallback>
      </mc:AlternateContent>
      <p:cxnSp>
        <p:nvCxnSpPr>
          <p:cNvPr id="118" name="Conector Reto 117"/>
          <p:cNvCxnSpPr/>
          <p:nvPr/>
        </p:nvCxnSpPr>
        <p:spPr>
          <a:xfrm rot="16200000">
            <a:off x="5515178" y="3044622"/>
            <a:ext cx="0" cy="59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3930015" y="52476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4754880" y="49866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4754880" y="498665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1779905" y="3879850"/>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583565" y="46786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113790" y="52914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267460" y="52914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275715" y="450469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035685" y="45847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1680210" y="39827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1973580" y="52038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258185" y="62903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3441065" y="57423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519410" y="37630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9994265" y="427799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606405" y="61029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549765" y="5107940"/>
            <a:ext cx="4451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sp>
        <p:nvSpPr>
          <p:cNvPr id="158" name="Retângulo 77"/>
          <p:cNvSpPr/>
          <p:nvPr/>
        </p:nvSpPr>
        <p:spPr>
          <a:xfrm rot="5400000" flipH="1">
            <a:off x="4467860" y="50831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2687955" y="46977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2813050" y="52635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2813050" y="526351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1821180" y="50076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2499360" y="425069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2684780" y="38684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890125" y="492950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0725785" y="4298950"/>
            <a:ext cx="8432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604945" y="3760025"/>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9867265" y="61023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6391986" y="45091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380605" y="51390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6641465" y="498602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5857875" y="53574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9352761" y="352804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923145" y="319786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3430905" y="53574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430905" y="535749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6633210" y="471614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6755765" y="531304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6755765" y="5313045"/>
                <a:ext cx="63627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30" name="CaixaDeTexto 47"/>
          <p:cNvSpPr txBox="1"/>
          <p:nvPr/>
        </p:nvSpPr>
        <p:spPr>
          <a:xfrm>
            <a:off x="6200775" y="40487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79"/>
          <p:cNvCxnSpPr/>
          <p:nvPr/>
        </p:nvCxnSpPr>
        <p:spPr>
          <a:xfrm rot="5400000" flipH="1" flipV="1">
            <a:off x="7697951" y="528128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Caixa de Texto 23"/>
              <p:cNvSpPr txBox="1"/>
              <p:nvPr/>
            </p:nvSpPr>
            <p:spPr>
              <a:xfrm>
                <a:off x="8453755" y="5313045"/>
                <a:ext cx="888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8453755" y="5313045"/>
                <a:ext cx="888365"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25" name="Retângulo 77"/>
          <p:cNvSpPr/>
          <p:nvPr/>
        </p:nvSpPr>
        <p:spPr>
          <a:xfrm rot="5400000" flipH="1">
            <a:off x="8236220" y="5150838"/>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21" name="Caixa de Texto 20"/>
              <p:cNvSpPr txBox="1"/>
              <p:nvPr/>
            </p:nvSpPr>
            <p:spPr>
              <a:xfrm>
                <a:off x="2120265" y="1801495"/>
                <a:ext cx="6635115" cy="521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2120265" y="1801495"/>
                <a:ext cx="6635115" cy="521970"/>
              </a:xfrm>
              <a:prstGeom prst="rect">
                <a:avLst/>
              </a:prstGeom>
              <a:blipFill rotWithShape="1">
                <a:blip r:embed="rId7"/>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21"/>
              <p:cNvSpPr txBox="1"/>
              <p:nvPr/>
            </p:nvSpPr>
            <p:spPr>
              <a:xfrm>
                <a:off x="1860550" y="2522220"/>
                <a:ext cx="7689215" cy="521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2</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1860550" y="2522220"/>
                <a:ext cx="7689215" cy="521970"/>
              </a:xfrm>
              <a:prstGeom prst="rect">
                <a:avLst/>
              </a:prstGeom>
              <a:blipFill rotWithShape="1">
                <a:blip r:embed="rId8"/>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4001135" y="3153410"/>
                <a:ext cx="3641725"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2</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4001135" y="3153410"/>
                <a:ext cx="3641725" cy="895350"/>
              </a:xfrm>
              <a:prstGeom prst="rect">
                <a:avLst/>
              </a:prstGeom>
              <a:blipFill rotWithShape="1">
                <a:blip r:embed="rId9"/>
                <a:stretch>
                  <a:fillRect t="-4823"/>
                </a:stretch>
              </a:blipFill>
              <a:ln w="38100">
                <a:noFill/>
              </a:ln>
            </p:spPr>
            <p:txBody>
              <a:bodyPr/>
              <a:lstStyle/>
              <a:p>
                <a:r>
                  <a:rPr lang="pt-BR" altLang="en-US">
                    <a:noFill/>
                  </a:rPr>
                  <a:t> </a:t>
                </a:r>
              </a:p>
            </p:txBody>
          </p:sp>
        </mc:Fallback>
      </mc:AlternateContent>
    </p:spTree>
  </p:cSld>
  <p:clrMapOvr>
    <a:masterClrMapping/>
  </p:clrMapOvr>
</p:sld>
</file>

<file path=ppt/slides/slide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0861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dado que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4187190" y="5452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4176395" y="45307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993515" y="49009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814458" y="1873612"/>
            <a:ext cx="0" cy="529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10618470" y="2782570"/>
                <a:ext cx="10261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0618470" y="2782570"/>
                <a:ext cx="1026160" cy="460375"/>
              </a:xfrm>
              <a:prstGeom prst="rect">
                <a:avLst/>
              </a:prstGeom>
              <a:blipFill rotWithShape="1">
                <a:blip r:embed="rId1"/>
                <a:stretch>
                  <a:fillRect b="-2621"/>
                </a:stretch>
              </a:blipFill>
            </p:spPr>
            <p:txBody>
              <a:bodyPr/>
              <a:lstStyle/>
              <a:p>
                <a:r>
                  <a:rPr lang="pt-BR" altLang="en-US">
                    <a:noFill/>
                  </a:rPr>
                  <a:t> </a:t>
                </a:r>
              </a:p>
            </p:txBody>
          </p:sp>
        </mc:Fallback>
      </mc:AlternateContent>
      <p:cxnSp>
        <p:nvCxnSpPr>
          <p:cNvPr id="118" name="Conector Reto 117"/>
          <p:cNvCxnSpPr/>
          <p:nvPr/>
        </p:nvCxnSpPr>
        <p:spPr>
          <a:xfrm rot="16200000">
            <a:off x="5950918" y="2336467"/>
            <a:ext cx="0" cy="73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667885" y="52476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492750" y="49866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492750" y="498665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2014235" y="3305503"/>
            <a:ext cx="260985" cy="2412345"/>
            <a:chOff x="15542" y="6103"/>
            <a:chExt cx="357" cy="3393"/>
          </a:xfrm>
        </p:grpSpPr>
        <p:cxnSp>
          <p:nvCxnSpPr>
            <p:cNvPr id="132" name="Conector Reto 79"/>
            <p:cNvCxnSpPr/>
            <p:nvPr/>
          </p:nvCxnSpPr>
          <p:spPr>
            <a:xfrm rot="5400000" flipH="1" flipV="1">
              <a:off x="14055" y="7799"/>
              <a:ext cx="339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297815" y="46786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780415" y="52914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981710" y="52914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958215" y="44888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734060" y="45847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1394460" y="39827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1656080" y="512254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996055" y="62903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4178935" y="57423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888980" y="37738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0363835" y="4288790"/>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975975" y="61137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918700" y="4831080"/>
            <a:ext cx="445770"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sp>
        <p:nvSpPr>
          <p:cNvPr id="158" name="Retângulo 77"/>
          <p:cNvSpPr/>
          <p:nvPr/>
        </p:nvSpPr>
        <p:spPr>
          <a:xfrm rot="5400000" flipH="1">
            <a:off x="5205730" y="50831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2402205" y="464058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2588895" y="508698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2588895" y="508698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1535430" y="499618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5400000">
            <a:off x="7973060" y="500253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249930" y="51003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2C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10259695" y="4940300"/>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1095355" y="4309745"/>
            <a:ext cx="8432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974515" y="3770820"/>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10236835" y="61131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7129856" y="45091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64475" y="51498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287895" y="500888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595745" y="53574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9722331" y="353884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10292715" y="3208655"/>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4168775" y="53574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4168775" y="535749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30" name="CaixaDeTexto 47"/>
          <p:cNvSpPr txBox="1"/>
          <p:nvPr/>
        </p:nvSpPr>
        <p:spPr>
          <a:xfrm>
            <a:off x="6938645" y="40487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79"/>
          <p:cNvCxnSpPr/>
          <p:nvPr/>
        </p:nvCxnSpPr>
        <p:spPr>
          <a:xfrm rot="5400000" flipH="1" flipV="1">
            <a:off x="8707601" y="528191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Caixa de Texto 23"/>
              <p:cNvSpPr txBox="1"/>
              <p:nvPr/>
            </p:nvSpPr>
            <p:spPr>
              <a:xfrm>
                <a:off x="9336405" y="5407660"/>
                <a:ext cx="888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9336405" y="5407660"/>
                <a:ext cx="888365"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25" name="Retângulo 77"/>
          <p:cNvSpPr/>
          <p:nvPr/>
        </p:nvSpPr>
        <p:spPr>
          <a:xfrm rot="5400000" flipH="1">
            <a:off x="9245870" y="5154648"/>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21" name="Caixa de Texto 20"/>
              <p:cNvSpPr txBox="1"/>
              <p:nvPr/>
            </p:nvSpPr>
            <p:spPr>
              <a:xfrm>
                <a:off x="2149475" y="1338580"/>
                <a:ext cx="7313930" cy="963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2149475" y="1338580"/>
                <a:ext cx="7313930" cy="963930"/>
              </a:xfrm>
              <a:prstGeom prst="rect">
                <a:avLst/>
              </a:prstGeom>
              <a:blipFill rotWithShape="1">
                <a:blip r:embed="rId6"/>
                <a:stretch>
                  <a:fillRect t="-4480"/>
                </a:stretch>
              </a:blipFill>
              <a:ln w="38100">
                <a:noFill/>
              </a:ln>
            </p:spPr>
            <p:txBody>
              <a:bodyPr/>
              <a:lstStyle/>
              <a:p>
                <a:r>
                  <a:rPr lang="pt-BR" altLang="en-US">
                    <a:noFill/>
                  </a:rPr>
                  <a:t> </a:t>
                </a:r>
              </a:p>
            </p:txBody>
          </p:sp>
        </mc:Fallback>
      </mc:AlternateContent>
      <p:sp>
        <p:nvSpPr>
          <p:cNvPr id="23" name="Caixa de Texto 23"/>
          <p:cNvSpPr txBox="1"/>
          <p:nvPr/>
        </p:nvSpPr>
        <p:spPr>
          <a:xfrm>
            <a:off x="8666480" y="51498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2C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26" name="Group 156"/>
          <p:cNvGrpSpPr/>
          <p:nvPr/>
        </p:nvGrpSpPr>
        <p:grpSpPr>
          <a:xfrm rot="5400000">
            <a:off x="2581910" y="4986020"/>
            <a:ext cx="1477645" cy="523875"/>
            <a:chOff x="13825" y="4525"/>
            <a:chExt cx="2077" cy="716"/>
          </a:xfrm>
        </p:grpSpPr>
        <p:cxnSp>
          <p:nvCxnSpPr>
            <p:cNvPr id="3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5" name="CaixaDeTexto 14"/>
          <p:cNvSpPr txBox="1"/>
          <p:nvPr/>
        </p:nvSpPr>
        <p:spPr>
          <a:xfrm>
            <a:off x="454025" y="3069590"/>
            <a:ext cx="9596120" cy="82994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Como o ganho entre </a:t>
            </a:r>
            <a:r>
              <a:rPr lang="pt-BR" sz="2400" b="1" dirty="0" smtClean="0">
                <a:latin typeface="Comic Sans MS" panose="030F0702030302020204" pitchFamily="66" charset="0"/>
                <a:cs typeface="Comic Sans MS" panose="030F0702030302020204" pitchFamily="66" charset="0"/>
                <a:sym typeface="+mn-ea"/>
              </a:rPr>
              <a:t>entre v</a:t>
            </a:r>
            <a:r>
              <a:rPr lang="pt-BR" sz="2400" b="1" baseline="-25000" dirty="0" smtClean="0">
                <a:latin typeface="Symbol" panose="05050102010706020507" charset="0"/>
                <a:cs typeface="Symbol" panose="05050102010706020507" charset="0"/>
                <a:sym typeface="+mn-ea"/>
              </a:rPr>
              <a:t>p</a:t>
            </a:r>
            <a:r>
              <a:rPr lang="pt-BR" sz="2400" b="1" baseline="-25000" dirty="0" smtClean="0">
                <a:latin typeface="Comic Sans MS" panose="030F0702030302020204" pitchFamily="66" charset="0"/>
                <a:cs typeface="Comic Sans MS" panose="030F0702030302020204" pitchFamily="66" charset="0"/>
                <a:sym typeface="+mn-ea"/>
              </a:rPr>
              <a:t>1 </a:t>
            </a:r>
            <a:r>
              <a:rPr lang="pt-BR" sz="2400" b="1" dirty="0" smtClean="0">
                <a:latin typeface="Comic Sans MS" panose="030F0702030302020204" pitchFamily="66" charset="0"/>
                <a:cs typeface="Comic Sans MS" panose="030F0702030302020204" pitchFamily="66" charset="0"/>
                <a:sym typeface="+mn-ea"/>
              </a:rPr>
              <a:t>e v</a:t>
            </a:r>
            <a:r>
              <a:rPr lang="pt-BR" sz="2400" b="1" baseline="-25000" dirty="0" smtClean="0">
                <a:latin typeface="Comic Sans MS" panose="030F0702030302020204" pitchFamily="66" charset="0"/>
                <a:cs typeface="Comic Sans MS" panose="030F0702030302020204" pitchFamily="66" charset="0"/>
                <a:sym typeface="+mn-ea"/>
              </a:rPr>
              <a:t>1 </a:t>
            </a:r>
            <a:r>
              <a:rPr lang="pt-BR" sz="2400" b="1" dirty="0" smtClean="0">
                <a:latin typeface="Comic Sans MS" panose="030F0702030302020204" pitchFamily="66" charset="0"/>
                <a:cs typeface="Comic Sans MS" panose="030F0702030302020204" pitchFamily="66" charset="0"/>
                <a:sym typeface="+mn-ea"/>
              </a:rPr>
              <a:t> é -1, a capacitancia C</a:t>
            </a:r>
            <a:r>
              <a:rPr lang="pt-BR" sz="2400" b="1" dirty="0" smtClean="0">
                <a:latin typeface="Symbol" panose="05050102010706020507" charset="0"/>
                <a:cs typeface="Symbol" panose="05050102010706020507" charset="0"/>
                <a:sym typeface="+mn-ea"/>
              </a:rPr>
              <a:t>m</a:t>
            </a:r>
            <a:r>
              <a:rPr lang="pt-BR" sz="2400" b="1" dirty="0" smtClean="0">
                <a:latin typeface="Comic Sans MS" panose="030F0702030302020204" pitchFamily="66" charset="0"/>
                <a:cs typeface="Comic Sans MS" panose="030F0702030302020204" pitchFamily="66" charset="0"/>
                <a:sym typeface="+mn-ea"/>
              </a:rPr>
              <a:t> não é amplificada. Este é um efeito do cascode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9" name="Caixa de Texto 18"/>
              <p:cNvSpPr txBox="1"/>
              <p:nvPr/>
            </p:nvSpPr>
            <p:spPr>
              <a:xfrm>
                <a:off x="2588895" y="2302510"/>
                <a:ext cx="3641725"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2588895" y="2302510"/>
                <a:ext cx="3641725" cy="895350"/>
              </a:xfrm>
              <a:prstGeom prst="rect">
                <a:avLst/>
              </a:prstGeom>
              <a:blipFill rotWithShape="1">
                <a:blip r:embed="rId7"/>
                <a:stretch>
                  <a:fillRect t="-4823"/>
                </a:stretch>
              </a:blipFill>
              <a:ln w="38100">
                <a:noFill/>
              </a:ln>
            </p:spPr>
            <p:txBody>
              <a:bodyPr/>
              <a:lstStyle/>
              <a:p>
                <a:r>
                  <a:rPr lang="pt-BR" altLang="en-US">
                    <a:noFill/>
                  </a:rPr>
                  <a:t> </a:t>
                </a:r>
              </a:p>
            </p:txBody>
          </p:sp>
        </mc:Fallback>
      </mc:AlternateContent>
    </p:spTree>
  </p:cSld>
  <p:clrMapOvr>
    <a:masterClrMapping/>
  </p:clrMapOvr>
</p:sld>
</file>

<file path=ppt/slides/slide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0861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Temos o circuito dividido em tres blocos, cada um tem um capacitor equivalente e um polo associado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4151630" y="33051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4140835" y="238315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957955" y="275336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778898" y="-273958"/>
            <a:ext cx="0" cy="529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10582910" y="1830705"/>
                <a:ext cx="10585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0582910" y="1830705"/>
                <a:ext cx="105854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915358" y="188897"/>
            <a:ext cx="0" cy="738000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632325" y="310007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457190" y="283908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457190" y="283908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1978675" y="1157933"/>
            <a:ext cx="260985" cy="2412345"/>
            <a:chOff x="15542" y="6103"/>
            <a:chExt cx="357" cy="3393"/>
          </a:xfrm>
        </p:grpSpPr>
        <p:cxnSp>
          <p:nvCxnSpPr>
            <p:cNvPr id="132" name="Conector Reto 79"/>
            <p:cNvCxnSpPr/>
            <p:nvPr/>
          </p:nvCxnSpPr>
          <p:spPr>
            <a:xfrm rot="5400000" flipH="1" flipV="1">
              <a:off x="14055" y="7799"/>
              <a:ext cx="339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262255" y="253111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744855" y="314388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946150" y="31438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922655" y="234124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698500" y="243713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1358900" y="183515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1620520" y="297497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960495" y="41427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4143375" y="359473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853420" y="28219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0328275" y="333692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940415" y="51619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014585" y="3879215"/>
            <a:ext cx="4451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sp>
        <p:nvSpPr>
          <p:cNvPr id="158" name="Retângulo 77"/>
          <p:cNvSpPr/>
          <p:nvPr/>
        </p:nvSpPr>
        <p:spPr>
          <a:xfrm rot="5400000" flipH="1">
            <a:off x="5170170" y="293560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2366645" y="249301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2553335" y="29394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2553335" y="293941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1499870" y="28486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5400000">
            <a:off x="7937500" y="285496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214370" y="29527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2C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10224135" y="398843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1059795" y="3357880"/>
            <a:ext cx="8432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938955" y="2818955"/>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10201275" y="51612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7094296" y="236156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28915" y="30022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252335" y="286131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560185" y="32099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9686771" y="258697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10257155" y="225679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4133215" y="320992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4133215" y="320992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30" name="CaixaDeTexto 47"/>
          <p:cNvSpPr txBox="1"/>
          <p:nvPr/>
        </p:nvSpPr>
        <p:spPr>
          <a:xfrm>
            <a:off x="6903085" y="19011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79"/>
          <p:cNvCxnSpPr/>
          <p:nvPr/>
        </p:nvCxnSpPr>
        <p:spPr>
          <a:xfrm rot="5400000" flipH="1" flipV="1">
            <a:off x="8672041" y="313434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Caixa de Texto 23"/>
              <p:cNvSpPr txBox="1"/>
              <p:nvPr/>
            </p:nvSpPr>
            <p:spPr>
              <a:xfrm>
                <a:off x="9377045" y="2524760"/>
                <a:ext cx="888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9377045" y="2524760"/>
                <a:ext cx="888365"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25" name="Retângulo 77"/>
          <p:cNvSpPr/>
          <p:nvPr/>
        </p:nvSpPr>
        <p:spPr>
          <a:xfrm rot="5400000" flipH="1">
            <a:off x="9210310" y="3007078"/>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3" name="Caixa de Texto 23"/>
          <p:cNvSpPr txBox="1"/>
          <p:nvPr/>
        </p:nvSpPr>
        <p:spPr>
          <a:xfrm>
            <a:off x="8630920" y="30022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2C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26" name="Group 156"/>
          <p:cNvGrpSpPr/>
          <p:nvPr/>
        </p:nvGrpSpPr>
        <p:grpSpPr>
          <a:xfrm rot="5400000">
            <a:off x="2546350" y="2838450"/>
            <a:ext cx="1477645" cy="523875"/>
            <a:chOff x="13825" y="4525"/>
            <a:chExt cx="2077" cy="716"/>
          </a:xfrm>
        </p:grpSpPr>
        <p:cxnSp>
          <p:nvCxnSpPr>
            <p:cNvPr id="3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 name="Forma livre 18"/>
          <p:cNvSpPr/>
          <p:nvPr/>
        </p:nvSpPr>
        <p:spPr>
          <a:xfrm>
            <a:off x="1324610" y="2493010"/>
            <a:ext cx="1567815" cy="2378710"/>
          </a:xfrm>
          <a:custGeom>
            <a:avLst/>
            <a:gdLst>
              <a:gd name="connisteX0" fmla="*/ 1546897 w 1568028"/>
              <a:gd name="connsiteY0" fmla="*/ 0 h 2499995"/>
              <a:gd name="connisteX1" fmla="*/ 1416087 w 1568028"/>
              <a:gd name="connsiteY1" fmla="*/ 511810 h 2499995"/>
              <a:gd name="connisteX2" fmla="*/ 1463712 w 1568028"/>
              <a:gd name="connsiteY2" fmla="*/ 1499870 h 2499995"/>
              <a:gd name="connisteX3" fmla="*/ 82587 w 1568028"/>
              <a:gd name="connsiteY3" fmla="*/ 1750060 h 2499995"/>
              <a:gd name="connisteX4" fmla="*/ 261022 w 1568028"/>
              <a:gd name="connsiteY4" fmla="*/ 2499995 h 249999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568028" h="2499995">
                <a:moveTo>
                  <a:pt x="1546897" y="0"/>
                </a:moveTo>
                <a:cubicBezTo>
                  <a:pt x="1519592" y="82550"/>
                  <a:pt x="1432597" y="212090"/>
                  <a:pt x="1416087" y="511810"/>
                </a:cubicBezTo>
                <a:cubicBezTo>
                  <a:pt x="1399577" y="811530"/>
                  <a:pt x="1730412" y="1252220"/>
                  <a:pt x="1463712" y="1499870"/>
                </a:cubicBezTo>
                <a:cubicBezTo>
                  <a:pt x="1197012" y="1747520"/>
                  <a:pt x="323252" y="1550035"/>
                  <a:pt x="82587" y="1750060"/>
                </a:cubicBezTo>
                <a:cubicBezTo>
                  <a:pt x="-158078" y="1950085"/>
                  <a:pt x="197522" y="2355215"/>
                  <a:pt x="261022" y="249999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Forma livre 19"/>
          <p:cNvSpPr/>
          <p:nvPr/>
        </p:nvSpPr>
        <p:spPr>
          <a:xfrm>
            <a:off x="5560060" y="2524760"/>
            <a:ext cx="1572895" cy="2278380"/>
          </a:xfrm>
          <a:custGeom>
            <a:avLst/>
            <a:gdLst>
              <a:gd name="connisteX0" fmla="*/ 564935 w 1572829"/>
              <a:gd name="connsiteY0" fmla="*/ 0 h 2404745"/>
              <a:gd name="connisteX1" fmla="*/ 41060 w 1572829"/>
              <a:gd name="connsiteY1" fmla="*/ 345440 h 2404745"/>
              <a:gd name="connisteX2" fmla="*/ 1565060 w 1572829"/>
              <a:gd name="connsiteY2" fmla="*/ 1714500 h 2404745"/>
              <a:gd name="connisteX3" fmla="*/ 540805 w 1572829"/>
              <a:gd name="connsiteY3" fmla="*/ 2404745 h 2404745"/>
            </a:gdLst>
            <a:ahLst/>
            <a:cxnLst>
              <a:cxn ang="0">
                <a:pos x="connisteX0" y="connsiteY0"/>
              </a:cxn>
              <a:cxn ang="0">
                <a:pos x="connisteX1" y="connsiteY1"/>
              </a:cxn>
              <a:cxn ang="0">
                <a:pos x="connisteX2" y="connsiteY2"/>
              </a:cxn>
              <a:cxn ang="0">
                <a:pos x="connisteX3" y="connsiteY3"/>
              </a:cxn>
            </a:cxnLst>
            <a:rect l="l" t="t" r="r" b="b"/>
            <a:pathLst>
              <a:path w="1572830" h="2404745">
                <a:moveTo>
                  <a:pt x="564935" y="0"/>
                </a:moveTo>
                <a:cubicBezTo>
                  <a:pt x="429680" y="41910"/>
                  <a:pt x="-158965" y="2540"/>
                  <a:pt x="41060" y="345440"/>
                </a:cubicBezTo>
                <a:cubicBezTo>
                  <a:pt x="241085" y="688340"/>
                  <a:pt x="1465365" y="1302385"/>
                  <a:pt x="1565060" y="1714500"/>
                </a:cubicBezTo>
                <a:cubicBezTo>
                  <a:pt x="1664755" y="2126615"/>
                  <a:pt x="776390" y="2294255"/>
                  <a:pt x="540805" y="240474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37" name="Caixa de Texto 36"/>
              <p:cNvSpPr txBox="1"/>
              <p:nvPr/>
            </p:nvSpPr>
            <p:spPr>
              <a:xfrm>
                <a:off x="553720" y="4719320"/>
                <a:ext cx="2760980" cy="7505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den>
                      </m:f>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553720" y="4719320"/>
                <a:ext cx="2760980" cy="750570"/>
              </a:xfrm>
              <a:prstGeom prst="rect">
                <a:avLst/>
              </a:prstGeom>
              <a:blipFill rotWithShape="1">
                <a:blip r:embed="rId6"/>
                <a:stretch>
                  <a:fillRect t="-23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8" name="Caixa de Texto 37"/>
              <p:cNvSpPr txBox="1"/>
              <p:nvPr/>
            </p:nvSpPr>
            <p:spPr>
              <a:xfrm>
                <a:off x="3822700" y="4719320"/>
                <a:ext cx="4413885" cy="7505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01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den>
                      </m:f>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38" name="Caixa de Texto 37"/>
              <p:cNvSpPr txBox="1">
                <a:spLocks noRot="1" noChangeAspect="1" noMove="1" noResize="1" noEditPoints="1" noAdjustHandles="1" noChangeArrowheads="1" noChangeShapeType="1" noTextEdit="1"/>
              </p:cNvSpPr>
              <p:nvPr/>
            </p:nvSpPr>
            <p:spPr>
              <a:xfrm>
                <a:off x="3822700" y="4719320"/>
                <a:ext cx="4413885" cy="750570"/>
              </a:xfrm>
              <a:prstGeom prst="rect">
                <a:avLst/>
              </a:prstGeom>
              <a:blipFill rotWithShape="1">
                <a:blip r:embed="rId7"/>
                <a:stretch>
                  <a:fillRect t="-23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Caixa de Texto 38"/>
              <p:cNvSpPr txBox="1"/>
              <p:nvPr/>
            </p:nvSpPr>
            <p:spPr>
              <a:xfrm>
                <a:off x="8703310" y="5708650"/>
                <a:ext cx="1941195" cy="714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𝐿</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r>
                                <a:rPr lang="en-US" altLang="pt-BR" sz="2000" i="1" baseline="30000">
                                  <a:latin typeface="Cambria Math" panose="02040503050406030204" pitchFamily="18" charset="0"/>
                                  <a:cs typeface="Cambria Math" panose="02040503050406030204" pitchFamily="18" charset="0"/>
                                </a:rPr>
                                <m:t>´</m:t>
                              </m:r>
                            </m:e>
                            <m:sub>
                              <m:r>
                                <a:rPr lang="en-US" altLang="pt-BR" sz="2000" i="1">
                                  <a:latin typeface="Cambria Math" panose="02040503050406030204" pitchFamily="18" charset="0"/>
                                  <a:cs typeface="Cambria Math" panose="02040503050406030204" pitchFamily="18" charset="0"/>
                                </a:rPr>
                                <m:t>𝐿</m:t>
                              </m:r>
                            </m:sub>
                          </m:sSub>
                        </m:den>
                      </m:f>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8703310" y="5708650"/>
                <a:ext cx="1941195" cy="714375"/>
              </a:xfrm>
              <a:prstGeom prst="rect">
                <a:avLst/>
              </a:prstGeom>
              <a:blipFill rotWithShape="1">
                <a:blip r:embed="rId8"/>
                <a:stretch>
                  <a:fillRect t="-2489"/>
                </a:stretch>
              </a:blipFill>
              <a:ln w="38100">
                <a:noFill/>
              </a:ln>
            </p:spPr>
            <p:txBody>
              <a:bodyPr/>
              <a:lstStyle/>
              <a:p>
                <a:r>
                  <a:rPr lang="pt-BR" altLang="en-US">
                    <a:noFill/>
                  </a:rPr>
                  <a:t> </a:t>
                </a:r>
              </a:p>
            </p:txBody>
          </p:sp>
        </mc:Fallback>
      </mc:AlternateContent>
      <p:sp>
        <p:nvSpPr>
          <p:cNvPr id="40" name="Forma livre 39"/>
          <p:cNvSpPr/>
          <p:nvPr/>
        </p:nvSpPr>
        <p:spPr>
          <a:xfrm>
            <a:off x="9252585" y="3373755"/>
            <a:ext cx="1076325" cy="2498090"/>
          </a:xfrm>
          <a:custGeom>
            <a:avLst/>
            <a:gdLst>
              <a:gd name="connisteX0" fmla="*/ 1339374 w 1339374"/>
              <a:gd name="connsiteY0" fmla="*/ 0 h 2352675"/>
              <a:gd name="connisteX1" fmla="*/ 596424 w 1339374"/>
              <a:gd name="connsiteY1" fmla="*/ 495300 h 2352675"/>
              <a:gd name="connisteX2" fmla="*/ 482124 w 1339374"/>
              <a:gd name="connsiteY2" fmla="*/ 1352550 h 2352675"/>
              <a:gd name="connisteX3" fmla="*/ 5874 w 1339374"/>
              <a:gd name="connsiteY3" fmla="*/ 1866900 h 2352675"/>
              <a:gd name="connisteX4" fmla="*/ 253524 w 1339374"/>
              <a:gd name="connsiteY4" fmla="*/ 2352675 h 23526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339375" h="2352675">
                <a:moveTo>
                  <a:pt x="1339375" y="0"/>
                </a:moveTo>
                <a:cubicBezTo>
                  <a:pt x="1193325" y="81915"/>
                  <a:pt x="767875" y="224790"/>
                  <a:pt x="596425" y="495300"/>
                </a:cubicBezTo>
                <a:cubicBezTo>
                  <a:pt x="424975" y="765810"/>
                  <a:pt x="600235" y="1078230"/>
                  <a:pt x="482125" y="1352550"/>
                </a:cubicBezTo>
                <a:cubicBezTo>
                  <a:pt x="364015" y="1626870"/>
                  <a:pt x="51595" y="1666875"/>
                  <a:pt x="5875" y="1866900"/>
                </a:cubicBezTo>
                <a:cubicBezTo>
                  <a:pt x="-39845" y="2066925"/>
                  <a:pt x="194470" y="2265680"/>
                  <a:pt x="253525" y="235267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86715" y="43180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Qual dos tres polos é o dominante? depende do que esta na entrada, R, e na saída,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L</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7" name="Caixa de Texto 36"/>
              <p:cNvSpPr txBox="1"/>
              <p:nvPr/>
            </p:nvSpPr>
            <p:spPr>
              <a:xfrm>
                <a:off x="1982470" y="2900045"/>
                <a:ext cx="3818255"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1982470" y="2900045"/>
                <a:ext cx="3818255" cy="882650"/>
              </a:xfrm>
              <a:prstGeom prst="rect">
                <a:avLst/>
              </a:prstGeom>
              <a:blipFill rotWithShape="1">
                <a:blip r:embed="rId1"/>
                <a:stretch>
                  <a:fillRect t="-345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8" name="Caixa de Texto 37"/>
              <p:cNvSpPr txBox="1"/>
              <p:nvPr/>
            </p:nvSpPr>
            <p:spPr>
              <a:xfrm>
                <a:off x="1739900" y="4099560"/>
                <a:ext cx="5337175"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8" name="Caixa de Texto 37"/>
              <p:cNvSpPr txBox="1">
                <a:spLocks noRot="1" noChangeAspect="1" noMove="1" noResize="1" noEditPoints="1" noAdjustHandles="1" noChangeArrowheads="1" noChangeShapeType="1" noTextEdit="1"/>
              </p:cNvSpPr>
              <p:nvPr/>
            </p:nvSpPr>
            <p:spPr>
              <a:xfrm>
                <a:off x="1739900" y="4099560"/>
                <a:ext cx="5337175" cy="882650"/>
              </a:xfrm>
              <a:prstGeom prst="rect">
                <a:avLst/>
              </a:prstGeom>
              <a:blipFill rotWithShape="1">
                <a:blip r:embed="rId2"/>
                <a:stretch>
                  <a:fillRect t="-345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Caixa de Texto 38"/>
              <p:cNvSpPr txBox="1"/>
              <p:nvPr/>
            </p:nvSpPr>
            <p:spPr>
              <a:xfrm>
                <a:off x="2321560" y="5299075"/>
                <a:ext cx="1941195" cy="838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r>
                                <a:rPr lang="en-US" altLang="pt-BR" sz="2400" i="1" baseline="30000">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𝐿</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2321560" y="5299075"/>
                <a:ext cx="1941195" cy="838835"/>
              </a:xfrm>
              <a:prstGeom prst="rect">
                <a:avLst/>
              </a:prstGeom>
              <a:blipFill rotWithShape="1">
                <a:blip r:embed="rId3"/>
                <a:stretch>
                  <a:fillRect t="-3634"/>
                </a:stretch>
              </a:blipFill>
              <a:ln w="38100">
                <a:noFill/>
              </a:ln>
            </p:spPr>
            <p:txBody>
              <a:bodyPr/>
              <a:lstStyle/>
              <a:p>
                <a:r>
                  <a:rPr lang="pt-BR" altLang="en-US">
                    <a:noFill/>
                  </a:rPr>
                  <a:t> </a:t>
                </a:r>
              </a:p>
            </p:txBody>
          </p:sp>
        </mc:Fallback>
      </mc:AlternateContent>
      <p:sp>
        <p:nvSpPr>
          <p:cNvPr id="35" name="CaixaDeTexto 14"/>
          <p:cNvSpPr txBox="1"/>
          <p:nvPr/>
        </p:nvSpPr>
        <p:spPr>
          <a:xfrm>
            <a:off x="1739900" y="2221865"/>
            <a:ext cx="2795905" cy="46037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Polos do circuito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Como o par diferencial não tem capacitores de acoplamente, temos apenas altas frequencias e frequencia de corte superior</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61130"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967519" y="35397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385012"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22017"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363384"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4139"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77297"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11844" y="33867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1" name="CaixaDeTexto 14"/>
          <p:cNvSpPr txBox="1"/>
          <p:nvPr/>
        </p:nvSpPr>
        <p:spPr>
          <a:xfrm>
            <a:off x="6165850" y="3305810"/>
            <a:ext cx="5410200" cy="193802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Vamos considerar a resposta em frequencia para o ganho diferencial. Neste caso, como já vimos, o emissor de Q1 e Q2 vira um terra.</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45"/>
          <p:cNvSpPr txBox="1"/>
          <p:nvPr/>
        </p:nvSpPr>
        <p:spPr>
          <a:xfrm>
            <a:off x="723992" y="553392"/>
            <a:ext cx="10769600" cy="1154162"/>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(TTL + </a:t>
            </a:r>
            <a:r>
              <a:rPr lang="pt-BR" altLang="en-US" sz="32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Shottiky</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6" name="Imagem 5"/>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571500" y="1760537"/>
            <a:ext cx="11290300" cy="4778375"/>
          </a:xfrm>
          <a:prstGeom prst="rect">
            <a:avLst/>
          </a:prstGeom>
        </p:spPr>
      </p:pic>
      <p:sp>
        <p:nvSpPr>
          <p:cNvPr id="7" name="CaixaDeTexto 45"/>
          <p:cNvSpPr txBox="1"/>
          <p:nvPr/>
        </p:nvSpPr>
        <p:spPr>
          <a:xfrm>
            <a:off x="2733040" y="2539488"/>
            <a:ext cx="81534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4828540" y="2012315"/>
            <a:ext cx="81534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Forma livre 8"/>
          <p:cNvSpPr/>
          <p:nvPr/>
        </p:nvSpPr>
        <p:spPr>
          <a:xfrm>
            <a:off x="830443" y="2354605"/>
            <a:ext cx="10904357" cy="3373502"/>
          </a:xfrm>
          <a:custGeom>
            <a:avLst/>
            <a:gdLst>
              <a:gd name="connsiteX0" fmla="*/ 20457 w 10904357"/>
              <a:gd name="connsiteY0" fmla="*/ 2699995 h 3373502"/>
              <a:gd name="connsiteX1" fmla="*/ 71257 w 10904357"/>
              <a:gd name="connsiteY1" fmla="*/ 2687295 h 3373502"/>
              <a:gd name="connsiteX2" fmla="*/ 604657 w 10904357"/>
              <a:gd name="connsiteY2" fmla="*/ 2712695 h 3373502"/>
              <a:gd name="connsiteX3" fmla="*/ 1011057 w 10904357"/>
              <a:gd name="connsiteY3" fmla="*/ 2725395 h 3373502"/>
              <a:gd name="connsiteX4" fmla="*/ 1099957 w 10904357"/>
              <a:gd name="connsiteY4" fmla="*/ 2979395 h 3373502"/>
              <a:gd name="connsiteX5" fmla="*/ 1125357 w 10904357"/>
              <a:gd name="connsiteY5" fmla="*/ 3182595 h 3373502"/>
              <a:gd name="connsiteX6" fmla="*/ 1188857 w 10904357"/>
              <a:gd name="connsiteY6" fmla="*/ 2420595 h 3373502"/>
              <a:gd name="connsiteX7" fmla="*/ 1265057 w 10904357"/>
              <a:gd name="connsiteY7" fmla="*/ 1468095 h 3373502"/>
              <a:gd name="connsiteX8" fmla="*/ 1455557 w 10904357"/>
              <a:gd name="connsiteY8" fmla="*/ 490195 h 3373502"/>
              <a:gd name="connsiteX9" fmla="*/ 1658757 w 10904357"/>
              <a:gd name="connsiteY9" fmla="*/ 248895 h 3373502"/>
              <a:gd name="connsiteX10" fmla="*/ 2014357 w 10904357"/>
              <a:gd name="connsiteY10" fmla="*/ 121895 h 3373502"/>
              <a:gd name="connsiteX11" fmla="*/ 2344557 w 10904357"/>
              <a:gd name="connsiteY11" fmla="*/ 121895 h 3373502"/>
              <a:gd name="connsiteX12" fmla="*/ 2827157 w 10904357"/>
              <a:gd name="connsiteY12" fmla="*/ 172695 h 3373502"/>
              <a:gd name="connsiteX13" fmla="*/ 3195457 w 10904357"/>
              <a:gd name="connsiteY13" fmla="*/ 185395 h 3373502"/>
              <a:gd name="connsiteX14" fmla="*/ 3233557 w 10904357"/>
              <a:gd name="connsiteY14" fmla="*/ 185395 h 3373502"/>
              <a:gd name="connsiteX15" fmla="*/ 3284357 w 10904357"/>
              <a:gd name="connsiteY15" fmla="*/ 198095 h 3373502"/>
              <a:gd name="connsiteX16" fmla="*/ 3284357 w 10904357"/>
              <a:gd name="connsiteY16" fmla="*/ 2674595 h 3373502"/>
              <a:gd name="connsiteX17" fmla="*/ 3309757 w 10904357"/>
              <a:gd name="connsiteY17" fmla="*/ 2776195 h 3373502"/>
              <a:gd name="connsiteX18" fmla="*/ 3411357 w 10904357"/>
              <a:gd name="connsiteY18" fmla="*/ 2725395 h 3373502"/>
              <a:gd name="connsiteX19" fmla="*/ 4668657 w 10904357"/>
              <a:gd name="connsiteY19" fmla="*/ 2687295 h 3373502"/>
              <a:gd name="connsiteX20" fmla="*/ 5265557 w 10904357"/>
              <a:gd name="connsiteY20" fmla="*/ 2699995 h 3373502"/>
              <a:gd name="connsiteX21" fmla="*/ 5443357 w 10904357"/>
              <a:gd name="connsiteY21" fmla="*/ 2674595 h 3373502"/>
              <a:gd name="connsiteX22" fmla="*/ 5456057 w 10904357"/>
              <a:gd name="connsiteY22" fmla="*/ 3182595 h 3373502"/>
              <a:gd name="connsiteX23" fmla="*/ 5443357 w 10904357"/>
              <a:gd name="connsiteY23" fmla="*/ 3309595 h 3373502"/>
              <a:gd name="connsiteX24" fmla="*/ 5544957 w 10904357"/>
              <a:gd name="connsiteY24" fmla="*/ 2636495 h 3373502"/>
              <a:gd name="connsiteX25" fmla="*/ 5633857 w 10904357"/>
              <a:gd name="connsiteY25" fmla="*/ 1544295 h 3373502"/>
              <a:gd name="connsiteX26" fmla="*/ 5760857 w 10904357"/>
              <a:gd name="connsiteY26" fmla="*/ 579095 h 3373502"/>
              <a:gd name="connsiteX27" fmla="*/ 6002157 w 10904357"/>
              <a:gd name="connsiteY27" fmla="*/ 236195 h 3373502"/>
              <a:gd name="connsiteX28" fmla="*/ 6472057 w 10904357"/>
              <a:gd name="connsiteY28" fmla="*/ 109195 h 3373502"/>
              <a:gd name="connsiteX29" fmla="*/ 7081657 w 10904357"/>
              <a:gd name="connsiteY29" fmla="*/ 172695 h 3373502"/>
              <a:gd name="connsiteX30" fmla="*/ 7437257 w 10904357"/>
              <a:gd name="connsiteY30" fmla="*/ 198095 h 3373502"/>
              <a:gd name="connsiteX31" fmla="*/ 7640457 w 10904357"/>
              <a:gd name="connsiteY31" fmla="*/ 185395 h 3373502"/>
              <a:gd name="connsiteX32" fmla="*/ 7640457 w 10904357"/>
              <a:gd name="connsiteY32" fmla="*/ 2750795 h 3373502"/>
              <a:gd name="connsiteX33" fmla="*/ 7678557 w 10904357"/>
              <a:gd name="connsiteY33" fmla="*/ 2788895 h 3373502"/>
              <a:gd name="connsiteX34" fmla="*/ 7780157 w 10904357"/>
              <a:gd name="connsiteY34" fmla="*/ 2699995 h 3373502"/>
              <a:gd name="connsiteX35" fmla="*/ 8440557 w 10904357"/>
              <a:gd name="connsiteY35" fmla="*/ 2725395 h 3373502"/>
              <a:gd name="connsiteX36" fmla="*/ 8859657 w 10904357"/>
              <a:gd name="connsiteY36" fmla="*/ 2699995 h 3373502"/>
              <a:gd name="connsiteX37" fmla="*/ 9469257 w 10904357"/>
              <a:gd name="connsiteY37" fmla="*/ 2699995 h 3373502"/>
              <a:gd name="connsiteX38" fmla="*/ 9799457 w 10904357"/>
              <a:gd name="connsiteY38" fmla="*/ 2699995 h 3373502"/>
              <a:gd name="connsiteX39" fmla="*/ 9824857 w 10904357"/>
              <a:gd name="connsiteY39" fmla="*/ 3220695 h 3373502"/>
              <a:gd name="connsiteX40" fmla="*/ 9850257 w 10904357"/>
              <a:gd name="connsiteY40" fmla="*/ 3360395 h 3373502"/>
              <a:gd name="connsiteX41" fmla="*/ 9850257 w 10904357"/>
              <a:gd name="connsiteY41" fmla="*/ 2953995 h 3373502"/>
              <a:gd name="connsiteX42" fmla="*/ 9913757 w 10904357"/>
              <a:gd name="connsiteY42" fmla="*/ 2306295 h 3373502"/>
              <a:gd name="connsiteX43" fmla="*/ 9989957 w 10904357"/>
              <a:gd name="connsiteY43" fmla="*/ 1429995 h 3373502"/>
              <a:gd name="connsiteX44" fmla="*/ 10142357 w 10904357"/>
              <a:gd name="connsiteY44" fmla="*/ 502895 h 3373502"/>
              <a:gd name="connsiteX45" fmla="*/ 10320157 w 10904357"/>
              <a:gd name="connsiteY45" fmla="*/ 274295 h 3373502"/>
              <a:gd name="connsiteX46" fmla="*/ 10599557 w 10904357"/>
              <a:gd name="connsiteY46" fmla="*/ 147295 h 3373502"/>
              <a:gd name="connsiteX47" fmla="*/ 10751957 w 10904357"/>
              <a:gd name="connsiteY47" fmla="*/ 121895 h 3373502"/>
              <a:gd name="connsiteX48" fmla="*/ 10904357 w 10904357"/>
              <a:gd name="connsiteY48" fmla="*/ 147295 h 3373502"/>
              <a:gd name="connsiteX49" fmla="*/ 10904357 w 10904357"/>
              <a:gd name="connsiteY49" fmla="*/ 147295 h 3373502"/>
              <a:gd name="connsiteX50" fmla="*/ 10891657 w 10904357"/>
              <a:gd name="connsiteY50" fmla="*/ 147295 h 33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904357" h="3373502">
                <a:moveTo>
                  <a:pt x="20457" y="2699995"/>
                </a:moveTo>
                <a:cubicBezTo>
                  <a:pt x="-2827" y="2692586"/>
                  <a:pt x="-26110" y="2685178"/>
                  <a:pt x="71257" y="2687295"/>
                </a:cubicBezTo>
                <a:cubicBezTo>
                  <a:pt x="168624" y="2689412"/>
                  <a:pt x="604657" y="2712695"/>
                  <a:pt x="604657" y="2712695"/>
                </a:cubicBezTo>
                <a:cubicBezTo>
                  <a:pt x="761290" y="2719045"/>
                  <a:pt x="928507" y="2680945"/>
                  <a:pt x="1011057" y="2725395"/>
                </a:cubicBezTo>
                <a:cubicBezTo>
                  <a:pt x="1093607" y="2769845"/>
                  <a:pt x="1080907" y="2903195"/>
                  <a:pt x="1099957" y="2979395"/>
                </a:cubicBezTo>
                <a:cubicBezTo>
                  <a:pt x="1119007" y="3055595"/>
                  <a:pt x="1110540" y="3275728"/>
                  <a:pt x="1125357" y="3182595"/>
                </a:cubicBezTo>
                <a:cubicBezTo>
                  <a:pt x="1140174" y="3089462"/>
                  <a:pt x="1165574" y="2706345"/>
                  <a:pt x="1188857" y="2420595"/>
                </a:cubicBezTo>
                <a:cubicBezTo>
                  <a:pt x="1212140" y="2134845"/>
                  <a:pt x="1220607" y="1789828"/>
                  <a:pt x="1265057" y="1468095"/>
                </a:cubicBezTo>
                <a:cubicBezTo>
                  <a:pt x="1309507" y="1146362"/>
                  <a:pt x="1389940" y="693395"/>
                  <a:pt x="1455557" y="490195"/>
                </a:cubicBezTo>
                <a:cubicBezTo>
                  <a:pt x="1521174" y="286995"/>
                  <a:pt x="1565624" y="310278"/>
                  <a:pt x="1658757" y="248895"/>
                </a:cubicBezTo>
                <a:cubicBezTo>
                  <a:pt x="1751890" y="187512"/>
                  <a:pt x="1900057" y="143062"/>
                  <a:pt x="2014357" y="121895"/>
                </a:cubicBezTo>
                <a:cubicBezTo>
                  <a:pt x="2128657" y="100728"/>
                  <a:pt x="2209090" y="113428"/>
                  <a:pt x="2344557" y="121895"/>
                </a:cubicBezTo>
                <a:cubicBezTo>
                  <a:pt x="2480024" y="130362"/>
                  <a:pt x="2685340" y="162112"/>
                  <a:pt x="2827157" y="172695"/>
                </a:cubicBezTo>
                <a:cubicBezTo>
                  <a:pt x="2968974" y="183278"/>
                  <a:pt x="3127724" y="183278"/>
                  <a:pt x="3195457" y="185395"/>
                </a:cubicBezTo>
                <a:cubicBezTo>
                  <a:pt x="3263190" y="187512"/>
                  <a:pt x="3218740" y="183278"/>
                  <a:pt x="3233557" y="185395"/>
                </a:cubicBezTo>
                <a:cubicBezTo>
                  <a:pt x="3248374" y="187512"/>
                  <a:pt x="3275890" y="-216772"/>
                  <a:pt x="3284357" y="198095"/>
                </a:cubicBezTo>
                <a:cubicBezTo>
                  <a:pt x="3292824" y="612962"/>
                  <a:pt x="3280124" y="2244912"/>
                  <a:pt x="3284357" y="2674595"/>
                </a:cubicBezTo>
                <a:cubicBezTo>
                  <a:pt x="3288590" y="3104278"/>
                  <a:pt x="3288590" y="2767728"/>
                  <a:pt x="3309757" y="2776195"/>
                </a:cubicBezTo>
                <a:cubicBezTo>
                  <a:pt x="3330924" y="2784662"/>
                  <a:pt x="3184874" y="2740212"/>
                  <a:pt x="3411357" y="2725395"/>
                </a:cubicBezTo>
                <a:cubicBezTo>
                  <a:pt x="3637840" y="2710578"/>
                  <a:pt x="4359624" y="2691528"/>
                  <a:pt x="4668657" y="2687295"/>
                </a:cubicBezTo>
                <a:cubicBezTo>
                  <a:pt x="4977690" y="2683062"/>
                  <a:pt x="5136440" y="2702112"/>
                  <a:pt x="5265557" y="2699995"/>
                </a:cubicBezTo>
                <a:cubicBezTo>
                  <a:pt x="5394674" y="2697878"/>
                  <a:pt x="5411607" y="2594162"/>
                  <a:pt x="5443357" y="2674595"/>
                </a:cubicBezTo>
                <a:cubicBezTo>
                  <a:pt x="5475107" y="2755028"/>
                  <a:pt x="5456057" y="3076762"/>
                  <a:pt x="5456057" y="3182595"/>
                </a:cubicBezTo>
                <a:cubicBezTo>
                  <a:pt x="5456057" y="3288428"/>
                  <a:pt x="5428540" y="3400612"/>
                  <a:pt x="5443357" y="3309595"/>
                </a:cubicBezTo>
                <a:cubicBezTo>
                  <a:pt x="5458174" y="3218578"/>
                  <a:pt x="5513207" y="2930712"/>
                  <a:pt x="5544957" y="2636495"/>
                </a:cubicBezTo>
                <a:cubicBezTo>
                  <a:pt x="5576707" y="2342278"/>
                  <a:pt x="5597874" y="1887195"/>
                  <a:pt x="5633857" y="1544295"/>
                </a:cubicBezTo>
                <a:cubicBezTo>
                  <a:pt x="5669840" y="1201395"/>
                  <a:pt x="5699474" y="797112"/>
                  <a:pt x="5760857" y="579095"/>
                </a:cubicBezTo>
                <a:cubicBezTo>
                  <a:pt x="5822240" y="361078"/>
                  <a:pt x="5883624" y="314512"/>
                  <a:pt x="6002157" y="236195"/>
                </a:cubicBezTo>
                <a:cubicBezTo>
                  <a:pt x="6120690" y="157878"/>
                  <a:pt x="6292140" y="119778"/>
                  <a:pt x="6472057" y="109195"/>
                </a:cubicBezTo>
                <a:cubicBezTo>
                  <a:pt x="6651974" y="98612"/>
                  <a:pt x="6920790" y="157878"/>
                  <a:pt x="7081657" y="172695"/>
                </a:cubicBezTo>
                <a:cubicBezTo>
                  <a:pt x="7242524" y="187512"/>
                  <a:pt x="7344124" y="195978"/>
                  <a:pt x="7437257" y="198095"/>
                </a:cubicBezTo>
                <a:cubicBezTo>
                  <a:pt x="7530390" y="200212"/>
                  <a:pt x="7606590" y="-240055"/>
                  <a:pt x="7640457" y="185395"/>
                </a:cubicBezTo>
                <a:cubicBezTo>
                  <a:pt x="7674324" y="610845"/>
                  <a:pt x="7634107" y="2316878"/>
                  <a:pt x="7640457" y="2750795"/>
                </a:cubicBezTo>
                <a:cubicBezTo>
                  <a:pt x="7646807" y="3184712"/>
                  <a:pt x="7655274" y="2797362"/>
                  <a:pt x="7678557" y="2788895"/>
                </a:cubicBezTo>
                <a:cubicBezTo>
                  <a:pt x="7701840" y="2780428"/>
                  <a:pt x="7653157" y="2710578"/>
                  <a:pt x="7780157" y="2699995"/>
                </a:cubicBezTo>
                <a:cubicBezTo>
                  <a:pt x="7907157" y="2689412"/>
                  <a:pt x="8260640" y="2725395"/>
                  <a:pt x="8440557" y="2725395"/>
                </a:cubicBezTo>
                <a:cubicBezTo>
                  <a:pt x="8620474" y="2725395"/>
                  <a:pt x="8688207" y="2704228"/>
                  <a:pt x="8859657" y="2699995"/>
                </a:cubicBezTo>
                <a:cubicBezTo>
                  <a:pt x="9031107" y="2695762"/>
                  <a:pt x="9469257" y="2699995"/>
                  <a:pt x="9469257" y="2699995"/>
                </a:cubicBezTo>
                <a:cubicBezTo>
                  <a:pt x="9625890" y="2699995"/>
                  <a:pt x="9740190" y="2613212"/>
                  <a:pt x="9799457" y="2699995"/>
                </a:cubicBezTo>
                <a:cubicBezTo>
                  <a:pt x="9858724" y="2786778"/>
                  <a:pt x="9816390" y="3110628"/>
                  <a:pt x="9824857" y="3220695"/>
                </a:cubicBezTo>
                <a:cubicBezTo>
                  <a:pt x="9833324" y="3330762"/>
                  <a:pt x="9846024" y="3404845"/>
                  <a:pt x="9850257" y="3360395"/>
                </a:cubicBezTo>
                <a:cubicBezTo>
                  <a:pt x="9854490" y="3315945"/>
                  <a:pt x="9839674" y="3129678"/>
                  <a:pt x="9850257" y="2953995"/>
                </a:cubicBezTo>
                <a:cubicBezTo>
                  <a:pt x="9860840" y="2778312"/>
                  <a:pt x="9890474" y="2560295"/>
                  <a:pt x="9913757" y="2306295"/>
                </a:cubicBezTo>
                <a:cubicBezTo>
                  <a:pt x="9937040" y="2052295"/>
                  <a:pt x="9951857" y="1730562"/>
                  <a:pt x="9989957" y="1429995"/>
                </a:cubicBezTo>
                <a:cubicBezTo>
                  <a:pt x="10028057" y="1129428"/>
                  <a:pt x="10087324" y="695512"/>
                  <a:pt x="10142357" y="502895"/>
                </a:cubicBezTo>
                <a:cubicBezTo>
                  <a:pt x="10197390" y="310278"/>
                  <a:pt x="10243957" y="333562"/>
                  <a:pt x="10320157" y="274295"/>
                </a:cubicBezTo>
                <a:cubicBezTo>
                  <a:pt x="10396357" y="215028"/>
                  <a:pt x="10527590" y="172695"/>
                  <a:pt x="10599557" y="147295"/>
                </a:cubicBezTo>
                <a:cubicBezTo>
                  <a:pt x="10671524" y="121895"/>
                  <a:pt x="10701157" y="121895"/>
                  <a:pt x="10751957" y="121895"/>
                </a:cubicBezTo>
                <a:cubicBezTo>
                  <a:pt x="10802757" y="121895"/>
                  <a:pt x="10904357" y="147295"/>
                  <a:pt x="10904357" y="147295"/>
                </a:cubicBezTo>
                <a:lnTo>
                  <a:pt x="10904357" y="147295"/>
                </a:lnTo>
                <a:lnTo>
                  <a:pt x="10891657" y="147295"/>
                </a:ln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47345" y="469900"/>
            <a:ext cx="11285855" cy="115316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ctr" fontAlgn="auto">
              <a:spcAft>
                <a:spcPts val="600"/>
              </a:spcAft>
            </a:pPr>
            <a:r>
              <a:rPr lang="pt-BR" sz="3200" b="1" dirty="0" smtClean="0">
                <a:solidFill>
                  <a:srgbClr val="C00000"/>
                </a:solidFill>
                <a:latin typeface="Comic Sans MS" panose="030F0702030302020204" pitchFamily="66" charset="0"/>
              </a:rPr>
              <a:t>Ganho diferencial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38799" y="25104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58060" y="21488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28384" y="58799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60855" y="31661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64273" y="23469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634590" y="29319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73680" y="33040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217975" y="5341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220060" y="44267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422314" y="16887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99230" y="16887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4010760" y="29401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85359" y="31016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5005619" y="31206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423112" y="28866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60117" y="28866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401484" y="28869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62239" y="28869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57195" y="46685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227045" y="48743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97261" y="44237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015397" y="47939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136794" y="29702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49944" y="29676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79170" y="36144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86605" y="35998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DeTexto 47"/>
          <p:cNvSpPr txBox="1"/>
          <p:nvPr/>
        </p:nvSpPr>
        <p:spPr>
          <a:xfrm>
            <a:off x="8900074" y="245772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6" name="Caixa de Texto 23"/>
          <p:cNvSpPr txBox="1"/>
          <p:nvPr/>
        </p:nvSpPr>
        <p:spPr>
          <a:xfrm>
            <a:off x="9919335" y="20961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37"/>
          <p:cNvCxnSpPr/>
          <p:nvPr/>
        </p:nvCxnSpPr>
        <p:spPr>
          <a:xfrm>
            <a:off x="9686359" y="43844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upo 23"/>
          <p:cNvGrpSpPr/>
          <p:nvPr/>
        </p:nvGrpSpPr>
        <p:grpSpPr>
          <a:xfrm rot="5400000">
            <a:off x="8622130" y="3113486"/>
            <a:ext cx="1783849" cy="748570"/>
            <a:chOff x="8610600" y="2524505"/>
            <a:chExt cx="1783849" cy="748570"/>
          </a:xfrm>
        </p:grpSpPr>
        <p:cxnSp>
          <p:nvCxnSpPr>
            <p:cNvPr id="2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3" name="Grupo 32"/>
          <p:cNvGrpSpPr/>
          <p:nvPr/>
        </p:nvGrpSpPr>
        <p:grpSpPr>
          <a:xfrm rot="5400000" flipH="1">
            <a:off x="9225548" y="2294249"/>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5" name="Retângulo 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6" name="Conector Reto 49"/>
          <p:cNvCxnSpPr/>
          <p:nvPr/>
        </p:nvCxnSpPr>
        <p:spPr>
          <a:xfrm>
            <a:off x="9295865" y="287920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9634955" y="325131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38" name="Conector Reto 74"/>
          <p:cNvCxnSpPr/>
          <p:nvPr/>
        </p:nvCxnSpPr>
        <p:spPr>
          <a:xfrm>
            <a:off x="9879250" y="528849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9083589" y="163603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9" name="Group 94"/>
          <p:cNvGrpSpPr/>
          <p:nvPr/>
        </p:nvGrpSpPr>
        <p:grpSpPr>
          <a:xfrm rot="16200000">
            <a:off x="8798069" y="2917529"/>
            <a:ext cx="260985" cy="1188043"/>
            <a:chOff x="15542" y="6272"/>
            <a:chExt cx="357" cy="1671"/>
          </a:xfrm>
        </p:grpSpPr>
        <p:cxnSp>
          <p:nvCxnSpPr>
            <p:cNvPr id="9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8640445" y="35617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97" name="Seta para a direita 55"/>
          <p:cNvSpPr/>
          <p:nvPr/>
        </p:nvSpPr>
        <p:spPr>
          <a:xfrm>
            <a:off x="6539230" y="3461385"/>
            <a:ext cx="908050" cy="44767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8" name="Caixa de Texto 38"/>
          <p:cNvSpPr txBox="1"/>
          <p:nvPr/>
        </p:nvSpPr>
        <p:spPr>
          <a:xfrm flipH="1">
            <a:off x="5957570" y="2087880"/>
            <a:ext cx="2072005" cy="1198880"/>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equivalente para ganho diferencial</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47345" y="46990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Já analisamos este circuito em altas frequencias. O possivel polo dominante será</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 name="CaixaDeTexto 47"/>
          <p:cNvSpPr txBox="1"/>
          <p:nvPr/>
        </p:nvSpPr>
        <p:spPr>
          <a:xfrm>
            <a:off x="1365799" y="278729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6" name="Caixa de Texto 23"/>
          <p:cNvSpPr txBox="1"/>
          <p:nvPr/>
        </p:nvSpPr>
        <p:spPr>
          <a:xfrm>
            <a:off x="2385060" y="242570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37"/>
          <p:cNvCxnSpPr/>
          <p:nvPr/>
        </p:nvCxnSpPr>
        <p:spPr>
          <a:xfrm>
            <a:off x="2152084" y="47140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upo 23"/>
          <p:cNvGrpSpPr/>
          <p:nvPr/>
        </p:nvGrpSpPr>
        <p:grpSpPr>
          <a:xfrm rot="5400000">
            <a:off x="1087855" y="3443051"/>
            <a:ext cx="1783849" cy="748570"/>
            <a:chOff x="8610600" y="2524505"/>
            <a:chExt cx="1783849" cy="748570"/>
          </a:xfrm>
        </p:grpSpPr>
        <p:cxnSp>
          <p:nvCxnSpPr>
            <p:cNvPr id="2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3" name="Grupo 32"/>
          <p:cNvGrpSpPr/>
          <p:nvPr/>
        </p:nvGrpSpPr>
        <p:grpSpPr>
          <a:xfrm rot="5400000" flipH="1">
            <a:off x="1691273" y="2623814"/>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5" name="Retângulo 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6" name="Conector Reto 49"/>
          <p:cNvCxnSpPr/>
          <p:nvPr/>
        </p:nvCxnSpPr>
        <p:spPr>
          <a:xfrm>
            <a:off x="1761590" y="320877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2100680" y="358088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38" name="Conector Reto 74"/>
          <p:cNvCxnSpPr/>
          <p:nvPr/>
        </p:nvCxnSpPr>
        <p:spPr>
          <a:xfrm>
            <a:off x="2344975" y="561806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1549314" y="196560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9" name="Conector de Seta Reta 59"/>
          <p:cNvCxnSpPr/>
          <p:nvPr/>
        </p:nvCxnSpPr>
        <p:spPr>
          <a:xfrm flipH="1">
            <a:off x="2550112" y="31635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1" name="CaixaDeTexto 47"/>
          <p:cNvSpPr txBox="1"/>
          <p:nvPr/>
        </p:nvSpPr>
        <p:spPr>
          <a:xfrm>
            <a:off x="2528484" y="316384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89" name="Group 94"/>
          <p:cNvGrpSpPr/>
          <p:nvPr/>
        </p:nvGrpSpPr>
        <p:grpSpPr>
          <a:xfrm rot="16200000">
            <a:off x="1263794" y="3247094"/>
            <a:ext cx="260985" cy="1188043"/>
            <a:chOff x="15542" y="6272"/>
            <a:chExt cx="357" cy="1671"/>
          </a:xfrm>
        </p:grpSpPr>
        <p:cxnSp>
          <p:nvCxnSpPr>
            <p:cNvPr id="9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106170" y="389128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97" name="Seta para a direita 55"/>
          <p:cNvSpPr/>
          <p:nvPr/>
        </p:nvSpPr>
        <p:spPr>
          <a:xfrm>
            <a:off x="3881755" y="2875915"/>
            <a:ext cx="908050" cy="44767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8" name="Conector Reto 74"/>
          <p:cNvCxnSpPr/>
          <p:nvPr/>
        </p:nvCxnSpPr>
        <p:spPr>
          <a:xfrm>
            <a:off x="8812530" y="3626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8801735" y="27044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8618855" y="307467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113"/>
          <p:cNvCxnSpPr/>
          <p:nvPr/>
        </p:nvCxnSpPr>
        <p:spPr>
          <a:xfrm rot="5400000" flipH="1">
            <a:off x="7406005" y="2164080"/>
            <a:ext cx="0" cy="104394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6" name="Conector Reto 115"/>
          <p:cNvCxnSpPr/>
          <p:nvPr/>
        </p:nvCxnSpPr>
        <p:spPr>
          <a:xfrm rot="16200000">
            <a:off x="10161905" y="1318260"/>
            <a:ext cx="0" cy="273621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8736965" y="3512820"/>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8736965" y="3512820"/>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8988425" y="3108325"/>
            <a:ext cx="0" cy="212407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9293225" y="342138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10"/>
              <p:cNvSpPr txBox="1"/>
              <p:nvPr/>
            </p:nvSpPr>
            <p:spPr>
              <a:xfrm>
                <a:off x="10032365" y="3110865"/>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10032365" y="3110865"/>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1" name="Grupo 120"/>
          <p:cNvGrpSpPr/>
          <p:nvPr/>
        </p:nvGrpSpPr>
        <p:grpSpPr>
          <a:xfrm rot="0">
            <a:off x="7261225" y="2675255"/>
            <a:ext cx="0" cy="1488440"/>
            <a:chOff x="3414" y="6151"/>
            <a:chExt cx="0" cy="2344"/>
          </a:xfrm>
        </p:grpSpPr>
        <p:cxnSp>
          <p:nvCxnSpPr>
            <p:cNvPr id="39" name="Conector Reto 3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6600825" y="332359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43" name="Group 94"/>
          <p:cNvGrpSpPr/>
          <p:nvPr/>
        </p:nvGrpSpPr>
        <p:grpSpPr>
          <a:xfrm rot="16200000">
            <a:off x="6309360" y="2046605"/>
            <a:ext cx="260985" cy="1295400"/>
            <a:chOff x="15542" y="6157"/>
            <a:chExt cx="357" cy="1822"/>
          </a:xfrm>
        </p:grpSpPr>
        <p:cxnSp>
          <p:nvCxnSpPr>
            <p:cNvPr id="50"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5224780" y="29273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5595620" y="347408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5796915" y="34740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Conector Reto 114"/>
          <p:cNvCxnSpPr/>
          <p:nvPr/>
        </p:nvCxnSpPr>
        <p:spPr>
          <a:xfrm flipH="1" flipV="1">
            <a:off x="5773420" y="267144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3" name="Grupo 12"/>
          <p:cNvGrpSpPr/>
          <p:nvPr/>
        </p:nvGrpSpPr>
        <p:grpSpPr>
          <a:xfrm rot="0">
            <a:off x="5549265" y="2767330"/>
            <a:ext cx="449580" cy="416560"/>
            <a:chOff x="9221" y="3503"/>
            <a:chExt cx="708" cy="656"/>
          </a:xfrm>
        </p:grpSpPr>
        <p:sp>
          <p:nvSpPr>
            <p:cNvPr id="5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6" name="Caixa de Texto 23"/>
          <p:cNvSpPr txBox="1"/>
          <p:nvPr/>
        </p:nvSpPr>
        <p:spPr>
          <a:xfrm>
            <a:off x="6122035" y="213931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cxnSp>
        <p:nvCxnSpPr>
          <p:cNvPr id="57" name="Conector Reto 78"/>
          <p:cNvCxnSpPr/>
          <p:nvPr/>
        </p:nvCxnSpPr>
        <p:spPr>
          <a:xfrm>
            <a:off x="7070725" y="41605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7336790" y="337756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8621395" y="44640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89"/>
          <p:cNvCxnSpPr/>
          <p:nvPr/>
        </p:nvCxnSpPr>
        <p:spPr>
          <a:xfrm>
            <a:off x="8804275" y="391604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CaixaDeTexto 47"/>
          <p:cNvSpPr txBox="1"/>
          <p:nvPr/>
        </p:nvSpPr>
        <p:spPr>
          <a:xfrm>
            <a:off x="10554970" y="22783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1435715" y="267525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541635" y="45167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11633200" y="384556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58" name="Retângulo 77"/>
          <p:cNvSpPr/>
          <p:nvPr/>
        </p:nvSpPr>
        <p:spPr>
          <a:xfrm rot="5400000" flipH="1">
            <a:off x="9831070" y="325691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59" name="Retângulo 77"/>
          <p:cNvSpPr/>
          <p:nvPr/>
        </p:nvSpPr>
        <p:spPr>
          <a:xfrm rot="5400000" flipH="1">
            <a:off x="7044690" y="313372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0" name="Caixa de Texto 23"/>
          <p:cNvSpPr txBox="1"/>
          <p:nvPr/>
        </p:nvSpPr>
        <p:spPr>
          <a:xfrm>
            <a:off x="6747510" y="2143125"/>
            <a:ext cx="8331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63" name="Forma livre 162"/>
          <p:cNvSpPr/>
          <p:nvPr/>
        </p:nvSpPr>
        <p:spPr>
          <a:xfrm>
            <a:off x="8051165" y="287147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8082915" y="3437255"/>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8082915" y="3437255"/>
                <a:ext cx="66230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7184390" y="318135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7862570" y="242443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7977505" y="20256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823450" y="335216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0662920" y="3291840"/>
            <a:ext cx="8674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87" name="Conector Reto 90"/>
          <p:cNvCxnSpPr/>
          <p:nvPr/>
        </p:nvCxnSpPr>
        <p:spPr>
          <a:xfrm>
            <a:off x="11362055" y="45072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4" name="Caixa de Texto 63"/>
              <p:cNvSpPr txBox="1"/>
              <p:nvPr/>
            </p:nvSpPr>
            <p:spPr>
              <a:xfrm>
                <a:off x="3968750" y="4499610"/>
                <a:ext cx="5536565" cy="793750"/>
              </a:xfrm>
              <a:prstGeom prst="rect">
                <a:avLst/>
              </a:prstGeom>
              <a:noFill/>
            </p:spPr>
            <p:txBody>
              <a:bodyPr wrap="none" rtlCol="0" anchor="t">
                <a:spAutoFit/>
              </a:bodyPr>
              <a:p>
                <a:pPr algn="l"/>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den>
                    </m:f>
                  </m:oMath>
                </a14:m>
                <a:r>
                  <a:rPr lang="pt-BR" altLang="en-US" sz="2000" b="1" dirty="0" smtClean="0">
                    <a:latin typeface="Comic Sans MS" panose="030F0702030302020204" pitchFamily="66" charset="0"/>
                    <a:cs typeface="Comic Sans MS" panose="030F0702030302020204" pitchFamily="66" charset="0"/>
                    <a:sym typeface="+mn-ea"/>
                  </a:rPr>
                  <a:t>  </a:t>
                </a:r>
                <a:endParaRPr lang="pt-BR" altLang="en-US" sz="2000" b="1" dirty="0" smtClean="0">
                  <a:latin typeface="Comic Sans MS" panose="030F0702030302020204" pitchFamily="66" charset="0"/>
                  <a:cs typeface="Comic Sans MS" panose="030F0702030302020204" pitchFamily="66" charset="0"/>
                  <a:sym typeface="+mn-ea"/>
                </a:endParaRPr>
              </a:p>
            </p:txBody>
          </p:sp>
        </mc:Choice>
        <mc:Fallback>
          <p:sp>
            <p:nvSpPr>
              <p:cNvPr id="64" name="Caixa de Texto 63"/>
              <p:cNvSpPr txBox="1">
                <a:spLocks noRot="1" noChangeAspect="1" noMove="1" noResize="1" noEditPoints="1" noAdjustHandles="1" noChangeArrowheads="1" noChangeShapeType="1" noTextEdit="1"/>
              </p:cNvSpPr>
              <p:nvPr/>
            </p:nvSpPr>
            <p:spPr>
              <a:xfrm>
                <a:off x="3968750" y="4499610"/>
                <a:ext cx="5536565" cy="793750"/>
              </a:xfrm>
              <a:prstGeom prst="rect">
                <a:avLst/>
              </a:prstGeom>
              <a:blipFill rotWithShape="1">
                <a:blip r:embed="rId4"/>
                <a:stretch>
                  <a:fillRect r="-3601" b="-2400"/>
                </a:stretch>
              </a:blipFill>
            </p:spPr>
            <p:txBody>
              <a:bodyPr/>
              <a:lstStyle/>
              <a:p>
                <a:r>
                  <a:rPr lang="pt-BR" altLang="en-US">
                    <a:noFill/>
                  </a:rPr>
                  <a:t> </a:t>
                </a:r>
              </a:p>
            </p:txBody>
          </p:sp>
        </mc:Fallback>
      </mc:AlternateContent>
      <p:sp>
        <p:nvSpPr>
          <p:cNvPr id="65" name="Caixa de Texto 38"/>
          <p:cNvSpPr txBox="1"/>
          <p:nvPr/>
        </p:nvSpPr>
        <p:spPr>
          <a:xfrm flipH="1">
            <a:off x="3230245" y="1989455"/>
            <a:ext cx="207200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3968750" y="5617845"/>
                <a:ext cx="5905500" cy="793750"/>
              </a:xfrm>
              <a:prstGeom prst="rect">
                <a:avLst/>
              </a:prstGeom>
              <a:noFill/>
            </p:spPr>
            <p:txBody>
              <a:bodyPr wrap="none" rtlCol="0" anchor="t">
                <a:spAutoFit/>
              </a:bodyPr>
              <a:p>
                <a:pPr algn="l"/>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den>
                    </m:f>
                  </m:oMath>
                </a14:m>
                <a:r>
                  <a:rPr lang="pt-BR" altLang="en-US" sz="2000" b="1" dirty="0" smtClean="0">
                    <a:latin typeface="Comic Sans MS" panose="030F0702030302020204" pitchFamily="66" charset="0"/>
                    <a:cs typeface="Comic Sans MS" panose="030F0702030302020204" pitchFamily="66" charset="0"/>
                    <a:sym typeface="+mn-ea"/>
                  </a:rPr>
                  <a:t>  </a:t>
                </a:r>
                <a:endParaRPr lang="pt-BR" altLang="en-US" sz="2000" b="1" dirty="0" smtClean="0">
                  <a:latin typeface="Comic Sans MS" panose="030F0702030302020204" pitchFamily="66" charset="0"/>
                  <a:cs typeface="Comic Sans MS" panose="030F0702030302020204" pitchFamily="66" charset="0"/>
                  <a:sym typeface="+mn-ea"/>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968750" y="5617845"/>
                <a:ext cx="5905500" cy="793750"/>
              </a:xfrm>
              <a:prstGeom prst="rect">
                <a:avLst/>
              </a:prstGeom>
              <a:blipFill rotWithShape="1">
                <a:blip r:embed="rId5"/>
                <a:stretch>
                  <a:fillRect r="-3376" b="-2400"/>
                </a:stretch>
              </a:blipFill>
            </p:spPr>
            <p:txBody>
              <a:bodyPr/>
              <a:lstStyle/>
              <a:p>
                <a:r>
                  <a:rPr lang="pt-BR" altLang="en-US">
                    <a:noFill/>
                  </a:rPr>
                  <a:t> </a:t>
                </a:r>
              </a:p>
            </p:txBody>
          </p:sp>
        </mc:Fallback>
      </mc:AlternateContent>
    </p:spTree>
  </p:cSld>
  <p:clrMapOvr>
    <a:masterClrMapping/>
  </p:clrMapOvr>
</p:sld>
</file>

<file path=ppt/slides/slide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53695"/>
            <a:ext cx="11285855" cy="15995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MOS </a:t>
            </a:r>
            <a:endParaRPr lang="pt-BR" sz="3200" b="1" dirty="0" smtClean="0">
              <a:solidFill>
                <a:srgbClr val="C00000"/>
              </a:solidFill>
              <a:latin typeface="Comic Sans MS" panose="030F0702030302020204" pitchFamily="66" charset="0"/>
            </a:endParaRPr>
          </a:p>
          <a:p>
            <a:pPr algn="ctr" fontAlgn="auto">
              <a:spcAft>
                <a:spcPts val="600"/>
              </a:spcAft>
            </a:pPr>
            <a:r>
              <a:rPr lang="pt-BR" sz="3200" b="1" dirty="0" smtClean="0">
                <a:solidFill>
                  <a:srgbClr val="C00000"/>
                </a:solidFill>
                <a:latin typeface="Comic Sans MS" panose="030F0702030302020204" pitchFamily="66" charset="0"/>
              </a:rPr>
              <a:t>Ganho diferencial</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Caso seja um par diferencial MOS, os resultados são analogos ao Bipolar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61130"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22" name="Conector Reto 21"/>
            <p:cNvCxnSpPr/>
            <p:nvPr/>
          </p:nvCxnSpPr>
          <p:spPr>
            <a:xfrm rot="5400000">
              <a:off x="14969" y="390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5034194" y="352071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67772"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5400000" flipH="1">
            <a:off x="4749233" y="3443368"/>
            <a:ext cx="260985" cy="1079974"/>
            <a:chOff x="15542" y="6349"/>
            <a:chExt cx="357" cy="1519"/>
          </a:xfrm>
        </p:grpSpPr>
        <p:cxnSp>
          <p:nvCxnSpPr>
            <p:cNvPr id="7" name="Conector Reto 79"/>
            <p:cNvCxnSpPr/>
            <p:nvPr/>
          </p:nvCxnSpPr>
          <p:spPr>
            <a:xfrm rot="5400000" flipH="1" flipV="1">
              <a:off x="14961" y="7108"/>
              <a:ext cx="151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11416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13" name="Grupo 12"/>
          <p:cNvGrpSpPr/>
          <p:nvPr/>
        </p:nvGrpSpPr>
        <p:grpSpPr>
          <a:xfrm rot="16200000">
            <a:off x="1199188" y="3337206"/>
            <a:ext cx="1781986" cy="1212533"/>
            <a:chOff x="7344" y="6856"/>
            <a:chExt cx="2288" cy="1504"/>
          </a:xfrm>
        </p:grpSpPr>
        <p:sp>
          <p:nvSpPr>
            <p:cNvPr id="10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6" name="Group 147"/>
            <p:cNvGrpSpPr/>
            <p:nvPr/>
          </p:nvGrpSpPr>
          <p:grpSpPr bwMode="auto">
            <a:xfrm rot="5400000">
              <a:off x="7988" y="6943"/>
              <a:ext cx="854" cy="680"/>
              <a:chOff x="2809" y="2568"/>
              <a:chExt cx="342" cy="272"/>
            </a:xfrm>
          </p:grpSpPr>
          <p:sp>
            <p:nvSpPr>
              <p:cNvPr id="1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29" name="Conector Reto 28"/>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Grupo 29"/>
          <p:cNvGrpSpPr/>
          <p:nvPr/>
        </p:nvGrpSpPr>
        <p:grpSpPr>
          <a:xfrm rot="5400000" flipH="1">
            <a:off x="3001831" y="3499253"/>
            <a:ext cx="1781986" cy="888438"/>
            <a:chOff x="7344" y="7258"/>
            <a:chExt cx="2288" cy="1102"/>
          </a:xfrm>
        </p:grpSpPr>
        <p:sp>
          <p:nvSpPr>
            <p:cNvPr id="31"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32" name="Group 147"/>
            <p:cNvGrpSpPr/>
            <p:nvPr/>
          </p:nvGrpSpPr>
          <p:grpSpPr bwMode="auto">
            <a:xfrm rot="5400000">
              <a:off x="8189" y="7144"/>
              <a:ext cx="452" cy="680"/>
              <a:chOff x="2970" y="2568"/>
              <a:chExt cx="181" cy="272"/>
            </a:xfrm>
          </p:grpSpPr>
          <p:sp>
            <p:nvSpPr>
              <p:cNvPr id="3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8"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39" name="Conector Reto 38"/>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1" name="CaixaDeTexto 47"/>
          <p:cNvSpPr txBox="1"/>
          <p:nvPr/>
        </p:nvSpPr>
        <p:spPr>
          <a:xfrm>
            <a:off x="8934999" y="326735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3" name="Caixa de Texto 23"/>
          <p:cNvSpPr txBox="1"/>
          <p:nvPr/>
        </p:nvSpPr>
        <p:spPr>
          <a:xfrm>
            <a:off x="9954260" y="290576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37"/>
          <p:cNvCxnSpPr/>
          <p:nvPr/>
        </p:nvCxnSpPr>
        <p:spPr>
          <a:xfrm>
            <a:off x="9749224" y="5172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rot="5400000" flipH="1">
            <a:off x="9260473" y="3103874"/>
            <a:ext cx="127444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49"/>
          <p:cNvCxnSpPr/>
          <p:nvPr/>
        </p:nvCxnSpPr>
        <p:spPr>
          <a:xfrm>
            <a:off x="9330790" y="368883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55" name="Conector Reto 74"/>
          <p:cNvCxnSpPr/>
          <p:nvPr/>
        </p:nvCxnSpPr>
        <p:spPr>
          <a:xfrm>
            <a:off x="9914175" y="609812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7" name="CaixaDeTexto 47"/>
          <p:cNvSpPr txBox="1"/>
          <p:nvPr/>
        </p:nvSpPr>
        <p:spPr>
          <a:xfrm>
            <a:off x="9118514" y="244566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70" name="CaixaDeTexto 47"/>
          <p:cNvSpPr txBox="1"/>
          <p:nvPr/>
        </p:nvSpPr>
        <p:spPr>
          <a:xfrm>
            <a:off x="8081559" y="385853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4" name="Group 94"/>
          <p:cNvGrpSpPr/>
          <p:nvPr/>
        </p:nvGrpSpPr>
        <p:grpSpPr>
          <a:xfrm rot="16200000">
            <a:off x="8832994" y="3727154"/>
            <a:ext cx="260985" cy="1188043"/>
            <a:chOff x="15542" y="6272"/>
            <a:chExt cx="357" cy="1671"/>
          </a:xfrm>
        </p:grpSpPr>
        <p:cxnSp>
          <p:nvCxnSpPr>
            <p:cNvPr id="89"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4" name="Caixa de Texto 23"/>
          <p:cNvSpPr txBox="1"/>
          <p:nvPr/>
        </p:nvSpPr>
        <p:spPr>
          <a:xfrm>
            <a:off x="8675370" y="43713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96" name="Grupo 95"/>
          <p:cNvGrpSpPr/>
          <p:nvPr/>
        </p:nvGrpSpPr>
        <p:grpSpPr>
          <a:xfrm rot="16200000">
            <a:off x="8933488" y="3675026"/>
            <a:ext cx="1781986" cy="1212533"/>
            <a:chOff x="7344" y="6856"/>
            <a:chExt cx="2288" cy="1504"/>
          </a:xfrm>
        </p:grpSpPr>
        <p:sp>
          <p:nvSpPr>
            <p:cNvPr id="9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8" name="Group 147"/>
            <p:cNvGrpSpPr/>
            <p:nvPr/>
          </p:nvGrpSpPr>
          <p:grpSpPr bwMode="auto">
            <a:xfrm rot="5400000">
              <a:off x="7988" y="6943"/>
              <a:ext cx="854" cy="680"/>
              <a:chOff x="2809" y="2568"/>
              <a:chExt cx="342" cy="272"/>
            </a:xfrm>
          </p:grpSpPr>
          <p:sp>
            <p:nvSpPr>
              <p:cNvPr id="9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4"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5" name="Conector Reto 104"/>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6" name="Seta para a direita 55"/>
          <p:cNvSpPr/>
          <p:nvPr/>
        </p:nvSpPr>
        <p:spPr>
          <a:xfrm>
            <a:off x="6591300" y="3695700"/>
            <a:ext cx="908050" cy="44767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7" name="Caixa de Texto 38"/>
          <p:cNvSpPr txBox="1"/>
          <p:nvPr/>
        </p:nvSpPr>
        <p:spPr>
          <a:xfrm flipH="1">
            <a:off x="6009640" y="2322195"/>
            <a:ext cx="2072005" cy="1198880"/>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equivalente para ganho diferencial</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MOS</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O polo dominante deve ser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1" name="CaixaDeTexto 47"/>
          <p:cNvSpPr txBox="1"/>
          <p:nvPr/>
        </p:nvSpPr>
        <p:spPr>
          <a:xfrm>
            <a:off x="1540424" y="282348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3" name="Caixa de Texto 23"/>
          <p:cNvSpPr txBox="1"/>
          <p:nvPr/>
        </p:nvSpPr>
        <p:spPr>
          <a:xfrm>
            <a:off x="2559685" y="246189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37"/>
          <p:cNvCxnSpPr/>
          <p:nvPr/>
        </p:nvCxnSpPr>
        <p:spPr>
          <a:xfrm>
            <a:off x="2354649" y="47286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rot="5400000" flipH="1">
            <a:off x="1865898" y="2660009"/>
            <a:ext cx="127444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49"/>
          <p:cNvCxnSpPr/>
          <p:nvPr/>
        </p:nvCxnSpPr>
        <p:spPr>
          <a:xfrm>
            <a:off x="1936215" y="324496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55" name="Conector Reto 74"/>
          <p:cNvCxnSpPr/>
          <p:nvPr/>
        </p:nvCxnSpPr>
        <p:spPr>
          <a:xfrm>
            <a:off x="2513250" y="611717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7" name="CaixaDeTexto 47"/>
          <p:cNvSpPr txBox="1"/>
          <p:nvPr/>
        </p:nvSpPr>
        <p:spPr>
          <a:xfrm>
            <a:off x="1723939" y="200179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70" name="CaixaDeTexto 47"/>
          <p:cNvSpPr txBox="1"/>
          <p:nvPr/>
        </p:nvSpPr>
        <p:spPr>
          <a:xfrm>
            <a:off x="686984" y="341467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4" name="Group 94"/>
          <p:cNvGrpSpPr/>
          <p:nvPr/>
        </p:nvGrpSpPr>
        <p:grpSpPr>
          <a:xfrm rot="16200000">
            <a:off x="1438419" y="3283289"/>
            <a:ext cx="260985" cy="1188043"/>
            <a:chOff x="15542" y="6272"/>
            <a:chExt cx="357" cy="1671"/>
          </a:xfrm>
        </p:grpSpPr>
        <p:cxnSp>
          <p:nvCxnSpPr>
            <p:cNvPr id="89"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4" name="Caixa de Texto 23"/>
          <p:cNvSpPr txBox="1"/>
          <p:nvPr/>
        </p:nvSpPr>
        <p:spPr>
          <a:xfrm>
            <a:off x="1280795" y="392747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96" name="Grupo 95"/>
          <p:cNvGrpSpPr/>
          <p:nvPr/>
        </p:nvGrpSpPr>
        <p:grpSpPr>
          <a:xfrm rot="16200000">
            <a:off x="1538913" y="3231161"/>
            <a:ext cx="1781986" cy="1212533"/>
            <a:chOff x="7344" y="6856"/>
            <a:chExt cx="2288" cy="1504"/>
          </a:xfrm>
        </p:grpSpPr>
        <p:sp>
          <p:nvSpPr>
            <p:cNvPr id="9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8" name="Group 147"/>
            <p:cNvGrpSpPr/>
            <p:nvPr/>
          </p:nvGrpSpPr>
          <p:grpSpPr bwMode="auto">
            <a:xfrm rot="5400000">
              <a:off x="7988" y="6943"/>
              <a:ext cx="854" cy="680"/>
              <a:chOff x="2809" y="2568"/>
              <a:chExt cx="342" cy="272"/>
            </a:xfrm>
          </p:grpSpPr>
          <p:sp>
            <p:nvSpPr>
              <p:cNvPr id="9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4"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5" name="Conector Reto 104"/>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6" name="Seta para a direita 55"/>
          <p:cNvSpPr/>
          <p:nvPr/>
        </p:nvSpPr>
        <p:spPr>
          <a:xfrm>
            <a:off x="3695700" y="2983865"/>
            <a:ext cx="908050" cy="44767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74"/>
          <p:cNvCxnSpPr/>
          <p:nvPr/>
        </p:nvCxnSpPr>
        <p:spPr>
          <a:xfrm>
            <a:off x="8613140" y="37179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Conector Reto 14"/>
          <p:cNvCxnSpPr/>
          <p:nvPr/>
        </p:nvCxnSpPr>
        <p:spPr>
          <a:xfrm flipV="1">
            <a:off x="8602345" y="279590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7" name="Grupo 7"/>
          <p:cNvGrpSpPr/>
          <p:nvPr/>
        </p:nvGrpSpPr>
        <p:grpSpPr>
          <a:xfrm rot="0">
            <a:off x="8419465" y="3166110"/>
            <a:ext cx="387350" cy="552450"/>
            <a:chOff x="7555792" y="2647951"/>
            <a:chExt cx="387626" cy="552342"/>
          </a:xfrm>
          <a:solidFill>
            <a:srgbClr val="00B0F0">
              <a:alpha val="97000"/>
            </a:srgbClr>
          </a:solidFill>
        </p:grpSpPr>
        <p:sp>
          <p:nvSpPr>
            <p:cNvPr id="1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1" name="Conector Reto 5"/>
          <p:cNvCxnSpPr/>
          <p:nvPr/>
        </p:nvCxnSpPr>
        <p:spPr>
          <a:xfrm rot="5400000" flipH="1">
            <a:off x="7243445" y="2435860"/>
            <a:ext cx="0" cy="6838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3" name="Conector Reto 57"/>
          <p:cNvCxnSpPr/>
          <p:nvPr/>
        </p:nvCxnSpPr>
        <p:spPr>
          <a:xfrm rot="16200000">
            <a:off x="9800590" y="1571625"/>
            <a:ext cx="0" cy="241173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6" name="Caixa de Texto 26"/>
              <p:cNvSpPr txBox="1"/>
              <p:nvPr/>
            </p:nvSpPr>
            <p:spPr>
              <a:xfrm>
                <a:off x="7478395" y="3622675"/>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6" name="Caixa de Texto 26"/>
              <p:cNvSpPr txBox="1">
                <a:spLocks noRot="1" noChangeAspect="1" noMove="1" noResize="1" noEditPoints="1" noAdjustHandles="1" noChangeArrowheads="1" noChangeShapeType="1" noTextEdit="1"/>
              </p:cNvSpPr>
              <p:nvPr/>
            </p:nvSpPr>
            <p:spPr>
              <a:xfrm>
                <a:off x="7478395" y="3622675"/>
                <a:ext cx="113220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8894445" y="2515235"/>
            <a:ext cx="0" cy="349186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6" name="Conector Reto 79"/>
          <p:cNvCxnSpPr/>
          <p:nvPr/>
        </p:nvCxnSpPr>
        <p:spPr>
          <a:xfrm rot="5400000" flipH="1" flipV="1">
            <a:off x="9220835" y="351282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124"/>
          <p:cNvGrpSpPr/>
          <p:nvPr/>
        </p:nvGrpSpPr>
        <p:grpSpPr>
          <a:xfrm rot="16200000">
            <a:off x="8098790" y="2017395"/>
            <a:ext cx="416560" cy="1487805"/>
            <a:chOff x="3114" y="6151"/>
            <a:chExt cx="656" cy="2343"/>
          </a:xfrm>
        </p:grpSpPr>
        <p:cxnSp>
          <p:nvCxnSpPr>
            <p:cNvPr id="5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63" name="Grupo 72"/>
          <p:cNvGrpSpPr/>
          <p:nvPr/>
        </p:nvGrpSpPr>
        <p:grpSpPr>
          <a:xfrm rot="0">
            <a:off x="10450195" y="2795905"/>
            <a:ext cx="416560" cy="1452880"/>
            <a:chOff x="3114" y="6151"/>
            <a:chExt cx="656" cy="2288"/>
          </a:xfrm>
        </p:grpSpPr>
        <p:cxnSp>
          <p:nvCxnSpPr>
            <p:cNvPr id="6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a:off x="6348095" y="339344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72" name="CaixaDeTexto 47"/>
          <p:cNvSpPr txBox="1"/>
          <p:nvPr/>
        </p:nvSpPr>
        <p:spPr>
          <a:xfrm>
            <a:off x="10736580" y="231902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3" name="Conector Reto 39"/>
          <p:cNvCxnSpPr/>
          <p:nvPr/>
        </p:nvCxnSpPr>
        <p:spPr>
          <a:xfrm>
            <a:off x="10242550" y="277431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CaixaDeTexto 47"/>
          <p:cNvSpPr txBox="1"/>
          <p:nvPr/>
        </p:nvSpPr>
        <p:spPr>
          <a:xfrm>
            <a:off x="10006965" y="3580765"/>
            <a:ext cx="81216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endParaRPr lang="pt-BR" sz="2400" dirty="0" smtClean="0"/>
          </a:p>
        </p:txBody>
      </p:sp>
      <p:grpSp>
        <p:nvGrpSpPr>
          <p:cNvPr id="76" name="Grupo 55"/>
          <p:cNvGrpSpPr/>
          <p:nvPr/>
        </p:nvGrpSpPr>
        <p:grpSpPr>
          <a:xfrm rot="0">
            <a:off x="6954520" y="2795905"/>
            <a:ext cx="416560" cy="1487805"/>
            <a:chOff x="3114" y="6151"/>
            <a:chExt cx="656" cy="2343"/>
          </a:xfrm>
        </p:grpSpPr>
        <p:cxnSp>
          <p:nvCxnSpPr>
            <p:cNvPr id="7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87" name="Conector Reto 79"/>
          <p:cNvCxnSpPr/>
          <p:nvPr/>
        </p:nvCxnSpPr>
        <p:spPr>
          <a:xfrm rot="5400000" flipH="1" flipV="1">
            <a:off x="8187690" y="4185285"/>
            <a:ext cx="8280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CaixaDeTexto 47"/>
          <p:cNvSpPr txBox="1"/>
          <p:nvPr/>
        </p:nvSpPr>
        <p:spPr>
          <a:xfrm>
            <a:off x="6725920" y="21990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1" name="Conector Reto 42"/>
          <p:cNvCxnSpPr/>
          <p:nvPr/>
        </p:nvCxnSpPr>
        <p:spPr>
          <a:xfrm>
            <a:off x="8431530" y="45993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Caixa de Texto 23"/>
          <p:cNvSpPr txBox="1"/>
          <p:nvPr/>
        </p:nvSpPr>
        <p:spPr>
          <a:xfrm>
            <a:off x="7833995" y="203136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93" name="Caixa de Texto 23"/>
          <p:cNvSpPr txBox="1"/>
          <p:nvPr/>
        </p:nvSpPr>
        <p:spPr>
          <a:xfrm>
            <a:off x="10640060" y="331533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sp>
        <p:nvSpPr>
          <p:cNvPr id="95" name="Retângulo 77"/>
          <p:cNvSpPr/>
          <p:nvPr/>
        </p:nvSpPr>
        <p:spPr>
          <a:xfrm rot="5400000" flipH="1">
            <a:off x="9758680" y="328612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95" name="Group 94"/>
          <p:cNvGrpSpPr/>
          <p:nvPr/>
        </p:nvGrpSpPr>
        <p:grpSpPr>
          <a:xfrm rot="16200000">
            <a:off x="6250305" y="2136775"/>
            <a:ext cx="260985" cy="1295400"/>
            <a:chOff x="15542" y="6157"/>
            <a:chExt cx="357" cy="1822"/>
          </a:xfrm>
        </p:grpSpPr>
        <p:cxnSp>
          <p:nvCxnSpPr>
            <p:cNvPr id="1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98" name="CaixaDeTexto 47"/>
          <p:cNvSpPr txBox="1"/>
          <p:nvPr/>
        </p:nvSpPr>
        <p:spPr>
          <a:xfrm>
            <a:off x="5175250" y="30175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9" name="Conector Reto 37"/>
          <p:cNvCxnSpPr/>
          <p:nvPr/>
        </p:nvCxnSpPr>
        <p:spPr>
          <a:xfrm>
            <a:off x="5546090" y="35642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Conector Reto 74"/>
          <p:cNvCxnSpPr/>
          <p:nvPr/>
        </p:nvCxnSpPr>
        <p:spPr>
          <a:xfrm>
            <a:off x="5747385" y="35642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1" name="Conector Reto 114"/>
          <p:cNvCxnSpPr/>
          <p:nvPr/>
        </p:nvCxnSpPr>
        <p:spPr>
          <a:xfrm flipH="1" flipV="1">
            <a:off x="5723890" y="27616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2" name="Grupo 12"/>
          <p:cNvGrpSpPr/>
          <p:nvPr/>
        </p:nvGrpSpPr>
        <p:grpSpPr>
          <a:xfrm rot="0">
            <a:off x="5499735" y="2857500"/>
            <a:ext cx="449580" cy="416560"/>
            <a:chOff x="9221" y="3503"/>
            <a:chExt cx="708" cy="656"/>
          </a:xfrm>
        </p:grpSpPr>
        <p:sp>
          <p:nvSpPr>
            <p:cNvPr id="2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05" name="Caixa de Texto 23"/>
          <p:cNvSpPr txBox="1"/>
          <p:nvPr/>
        </p:nvSpPr>
        <p:spPr>
          <a:xfrm>
            <a:off x="6062980" y="222948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106" name="Caixa de Texto 105"/>
              <p:cNvSpPr txBox="1"/>
              <p:nvPr/>
            </p:nvSpPr>
            <p:spPr>
              <a:xfrm>
                <a:off x="3329940" y="4742180"/>
                <a:ext cx="5101590" cy="835025"/>
              </a:xfrm>
              <a:prstGeom prst="rect">
                <a:avLst/>
              </a:prstGeom>
              <a:noFill/>
            </p:spPr>
            <p:txBody>
              <a:bodyPr wrap="none" rtlCol="0" anchor="t">
                <a:spAutoFit/>
              </a:bodyPr>
              <a:p>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den>
                    </m:f>
                  </m:oMath>
                </a14:m>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106" name="Caixa de Texto 105"/>
              <p:cNvSpPr txBox="1">
                <a:spLocks noRot="1" noChangeAspect="1" noMove="1" noResize="1" noEditPoints="1" noAdjustHandles="1" noChangeArrowheads="1" noChangeShapeType="1" noTextEdit="1"/>
              </p:cNvSpPr>
              <p:nvPr/>
            </p:nvSpPr>
            <p:spPr>
              <a:xfrm>
                <a:off x="3329940" y="4742180"/>
                <a:ext cx="5101590" cy="835025"/>
              </a:xfrm>
              <a:prstGeom prst="rect">
                <a:avLst/>
              </a:prstGeom>
              <a:blipFill rotWithShape="1">
                <a:blip r:embed="rId2"/>
                <a:stretch>
                  <a:fillRect r="-3186" b="-2205"/>
                </a:stretch>
              </a:blipFill>
            </p:spPr>
            <p:txBody>
              <a:bodyPr/>
              <a:lstStyle/>
              <a:p>
                <a:r>
                  <a:rPr lang="pt-BR" altLang="en-US">
                    <a:noFill/>
                  </a:rPr>
                  <a:t> </a:t>
                </a:r>
              </a:p>
            </p:txBody>
          </p:sp>
        </mc:Fallback>
      </mc:AlternateContent>
      <p:sp>
        <p:nvSpPr>
          <p:cNvPr id="108" name="Caixa de Texto 38"/>
          <p:cNvSpPr txBox="1"/>
          <p:nvPr/>
        </p:nvSpPr>
        <p:spPr>
          <a:xfrm flipH="1">
            <a:off x="3103245" y="2031365"/>
            <a:ext cx="207200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baseline="-25000" dirty="0">
              <a:latin typeface="Comic Sans MS" panose="030F0702030302020204" pitchFamily="66" charset="0"/>
              <a:cs typeface="Comic Sans MS" panose="030F0702030302020204" pitchFamily="66" charset="0"/>
            </a:endParaRPr>
          </a:p>
        </p:txBody>
      </p:sp>
      <p:cxnSp>
        <p:nvCxnSpPr>
          <p:cNvPr id="119" name="Conector Reto 79"/>
          <p:cNvCxnSpPr/>
          <p:nvPr/>
        </p:nvCxnSpPr>
        <p:spPr>
          <a:xfrm rot="5400000" flipH="1" flipV="1">
            <a:off x="8535670" y="353568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2"/>
              <p:cNvSpPr txBox="1"/>
              <p:nvPr/>
            </p:nvSpPr>
            <p:spPr>
              <a:xfrm>
                <a:off x="9258935" y="351917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9258935" y="3519170"/>
                <a:ext cx="702310" cy="521970"/>
              </a:xfrm>
              <a:prstGeom prst="rect">
                <a:avLst/>
              </a:prstGeom>
              <a:blipFill rotWithShape="1">
                <a:blip r:embed="rId3"/>
                <a:stretch>
                  <a:fillRect/>
                </a:stretch>
              </a:blipFill>
            </p:spPr>
            <p:txBody>
              <a:bodyPr/>
              <a:lstStyle/>
              <a:p>
                <a:r>
                  <a:rPr lang="pt-BR" altLang="en-US">
                    <a:noFill/>
                  </a:rPr>
                  <a:t> </a:t>
                </a:r>
              </a:p>
            </p:txBody>
          </p:sp>
        </mc:Fallback>
      </mc:AlternateContent>
      <p:sp>
        <p:nvSpPr>
          <p:cNvPr id="158" name="Retângulo 77"/>
          <p:cNvSpPr/>
          <p:nvPr/>
        </p:nvSpPr>
        <p:spPr>
          <a:xfrm rot="5400000" flipH="1">
            <a:off x="9073515" y="337121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5" name="Caixa de Texto 4"/>
              <p:cNvSpPr txBox="1"/>
              <p:nvPr/>
            </p:nvSpPr>
            <p:spPr>
              <a:xfrm>
                <a:off x="3314700" y="5851525"/>
                <a:ext cx="6182360" cy="757555"/>
              </a:xfrm>
              <a:prstGeom prst="rect">
                <a:avLst/>
              </a:prstGeom>
              <a:noFill/>
            </p:spPr>
            <p:txBody>
              <a:bodyPr wrap="none" rtlCol="0" anchor="t">
                <a:spAutoFit/>
              </a:bodyPr>
              <a:p>
                <a:pPr algn="l"/>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𝐷𝐵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𝐺𝐷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den>
                    </m:f>
                  </m:oMath>
                </a14:m>
                <a:r>
                  <a:rPr lang="pt-BR" altLang="en-US" sz="2000" b="1" dirty="0" smtClean="0">
                    <a:latin typeface="Comic Sans MS" panose="030F0702030302020204" pitchFamily="66" charset="0"/>
                    <a:cs typeface="Comic Sans MS" panose="030F0702030302020204" pitchFamily="66" charset="0"/>
                    <a:sym typeface="+mn-ea"/>
                  </a:rPr>
                  <a:t>  </a:t>
                </a:r>
                <a:endParaRPr lang="pt-BR" altLang="en-US" sz="2000" b="1"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3314700" y="5851525"/>
                <a:ext cx="6182360" cy="757555"/>
              </a:xfrm>
              <a:prstGeom prst="rect">
                <a:avLst/>
              </a:prstGeom>
              <a:blipFill rotWithShape="1">
                <a:blip r:embed="rId4"/>
                <a:stretch>
                  <a:fillRect r="-3225" b="-2515"/>
                </a:stretch>
              </a:blipFill>
            </p:spPr>
            <p:txBody>
              <a:bodyPr/>
              <a:lstStyle/>
              <a:p>
                <a:r>
                  <a:rPr lang="pt-BR" altLang="en-US">
                    <a:noFill/>
                  </a:rPr>
                  <a:t> </a:t>
                </a:r>
              </a:p>
            </p:txBody>
          </p:sp>
        </mc:Fallback>
      </mc:AlternateContent>
    </p:spTree>
  </p:cSld>
  <p:clrMapOvr>
    <a:masterClrMapping/>
  </p:clrMapOvr>
</p:sld>
</file>

<file path=ppt/slides/slide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80" name="Grupo 79"/>
          <p:cNvGrpSpPr/>
          <p:nvPr/>
        </p:nvGrpSpPr>
        <p:grpSpPr>
          <a:xfrm>
            <a:off x="3623310" y="2145030"/>
            <a:ext cx="6439490" cy="3934058"/>
            <a:chOff x="496" y="3639"/>
            <a:chExt cx="9258" cy="5864"/>
          </a:xfrm>
        </p:grpSpPr>
        <p:sp>
          <p:nvSpPr>
            <p:cNvPr id="4" name="Forma livre 3"/>
            <p:cNvSpPr/>
            <p:nvPr/>
          </p:nvSpPr>
          <p:spPr>
            <a:xfrm>
              <a:off x="1185" y="5315"/>
              <a:ext cx="6294" cy="2514"/>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 name="Conector de Seta Reta 5"/>
            <p:cNvCxnSpPr/>
            <p:nvPr/>
          </p:nvCxnSpPr>
          <p:spPr>
            <a:xfrm>
              <a:off x="1179" y="4240"/>
              <a:ext cx="0" cy="49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852" y="8446"/>
              <a:ext cx="8902"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496" y="3639"/>
              <a:ext cx="2131" cy="549"/>
            </a:xfrm>
            <a:prstGeom prst="rect">
              <a:avLst/>
            </a:prstGeom>
            <a:noFill/>
          </p:spPr>
          <p:txBody>
            <a:bodyPr wrap="square" rtlCol="0">
              <a:spAutoFit/>
            </a:bodyPr>
            <a:p>
              <a:r>
                <a:rPr lang="pt-BR" dirty="0" smtClean="0"/>
                <a:t>20log(|A</a:t>
              </a:r>
              <a:r>
                <a:rPr lang="pt-BR" baseline="-25000" dirty="0" smtClean="0"/>
                <a:t>D</a:t>
              </a:r>
              <a:r>
                <a:rPr lang="pt-BR" dirty="0" smtClean="0"/>
                <a:t>|)</a:t>
              </a:r>
              <a:endParaRPr lang="pt-BR" dirty="0"/>
            </a:p>
          </p:txBody>
        </p:sp>
        <p:cxnSp>
          <p:nvCxnSpPr>
            <p:cNvPr id="14" name="Conector Reto 13"/>
            <p:cNvCxnSpPr/>
            <p:nvPr/>
          </p:nvCxnSpPr>
          <p:spPr>
            <a:xfrm>
              <a:off x="4107" y="4933"/>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3211" y="8541"/>
              <a:ext cx="2179" cy="962"/>
            </a:xfrm>
            <a:prstGeom prst="rect">
              <a:avLst/>
            </a:prstGeom>
            <a:solidFill>
              <a:schemeClr val="bg1"/>
            </a:solidFill>
          </p:spPr>
          <p:txBody>
            <a:bodyPr wrap="square" rtlCol="0">
              <a:spAutoFit/>
            </a:bodyPr>
            <a:p>
              <a:pPr algn="ctr"/>
              <a:r>
                <a:rPr lang="pt-BR" dirty="0" smtClean="0"/>
                <a:t>Frequência de corte</a:t>
              </a:r>
              <a:endParaRPr lang="pt-BR" dirty="0"/>
            </a:p>
          </p:txBody>
        </p:sp>
        <p:sp>
          <p:nvSpPr>
            <p:cNvPr id="20" name="CaixaDeTexto 19"/>
            <p:cNvSpPr txBox="1"/>
            <p:nvPr/>
          </p:nvSpPr>
          <p:spPr>
            <a:xfrm>
              <a:off x="1399" y="4694"/>
              <a:ext cx="1778" cy="549"/>
            </a:xfrm>
            <a:prstGeom prst="rect">
              <a:avLst/>
            </a:prstGeom>
            <a:noFill/>
          </p:spPr>
          <p:txBody>
            <a:bodyPr wrap="square" rtlCol="0">
              <a:spAutoFit/>
            </a:bodyPr>
            <a:p>
              <a:r>
                <a:rPr lang="pt-BR" dirty="0" smtClean="0"/>
                <a:t>20log(A)</a:t>
              </a:r>
              <a:endParaRPr lang="pt-BR" dirty="0"/>
            </a:p>
          </p:txBody>
        </p:sp>
        <p:cxnSp>
          <p:nvCxnSpPr>
            <p:cNvPr id="5" name="Conector de Seta Reta 4"/>
            <p:cNvCxnSpPr/>
            <p:nvPr/>
          </p:nvCxnSpPr>
          <p:spPr>
            <a:xfrm>
              <a:off x="3661" y="5315"/>
              <a:ext cx="1705"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4108" y="5315"/>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4906" y="4647"/>
              <a:ext cx="1334" cy="549"/>
            </a:xfrm>
            <a:prstGeom prst="rect">
              <a:avLst/>
            </a:prstGeom>
            <a:noFill/>
          </p:spPr>
          <p:txBody>
            <a:bodyPr wrap="square" rtlCol="0">
              <a:spAutoFit/>
            </a:bodyPr>
            <a:p>
              <a:r>
                <a:rPr lang="pt-BR" dirty="0"/>
                <a:t>3</a:t>
              </a:r>
              <a:r>
                <a:rPr lang="pt-BR" dirty="0" smtClean="0"/>
                <a:t> dB</a:t>
              </a:r>
              <a:endParaRPr lang="pt-BR" dirty="0"/>
            </a:p>
          </p:txBody>
        </p:sp>
        <p:sp>
          <p:nvSpPr>
            <p:cNvPr id="24" name="Forma livre 23"/>
            <p:cNvSpPr/>
            <p:nvPr/>
          </p:nvSpPr>
          <p:spPr>
            <a:xfrm>
              <a:off x="4263" y="5067"/>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7" name="Conector de Seta Reta 6"/>
          <p:cNvCxnSpPr/>
          <p:nvPr/>
        </p:nvCxnSpPr>
        <p:spPr>
          <a:xfrm>
            <a:off x="4119245" y="4384675"/>
            <a:ext cx="2124000" cy="571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 name="CaixaDeTexto 16"/>
          <p:cNvSpPr txBox="1"/>
          <p:nvPr/>
        </p:nvSpPr>
        <p:spPr>
          <a:xfrm>
            <a:off x="4495165" y="3650615"/>
            <a:ext cx="1384300" cy="645160"/>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36" name="Caixa de Texto 35"/>
          <p:cNvSpPr txBox="1"/>
          <p:nvPr/>
        </p:nvSpPr>
        <p:spPr>
          <a:xfrm>
            <a:off x="5970905" y="4846320"/>
            <a:ext cx="480695" cy="460375"/>
          </a:xfrm>
          <a:prstGeom prst="rect">
            <a:avLst/>
          </a:prstGeom>
          <a:solidFill>
            <a:schemeClr val="bg1"/>
          </a:solidFill>
        </p:spPr>
        <p:txBody>
          <a:bodyPr wrap="non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1</a:t>
            </a:r>
            <a:endParaRPr lang="pt-BR" altLang="en-US" sz="2400" baseline="-25000">
              <a:latin typeface="Comic Sans MS" panose="030F0702030302020204" pitchFamily="66" charset="0"/>
              <a:cs typeface="Comic Sans MS" panose="030F0702030302020204" pitchFamily="66" charset="0"/>
            </a:endParaRPr>
          </a:p>
        </p:txBody>
      </p:sp>
      <p:sp>
        <p:nvSpPr>
          <p:cNvPr id="27" name="CaixaDeTexto 20"/>
          <p:cNvSpPr txBox="1"/>
          <p:nvPr/>
        </p:nvSpPr>
        <p:spPr>
          <a:xfrm>
            <a:off x="7391085" y="3950329"/>
            <a:ext cx="1198245" cy="368300"/>
          </a:xfrm>
          <a:prstGeom prst="rect">
            <a:avLst/>
          </a:prstGeom>
          <a:noFill/>
        </p:spPr>
        <p:txBody>
          <a:bodyPr wrap="none" rtlCol="0">
            <a:spAutoFit/>
          </a:bodyPr>
          <a:p>
            <a:r>
              <a:rPr lang="pt-BR" dirty="0" smtClean="0"/>
              <a:t>-20 dB/</a:t>
            </a:r>
            <a:r>
              <a:rPr lang="pt-BR" dirty="0" err="1" smtClean="0"/>
              <a:t>dec</a:t>
            </a:r>
            <a:endParaRPr lang="pt-BR" dirty="0"/>
          </a:p>
        </p:txBody>
      </p:sp>
      <p:sp>
        <p:nvSpPr>
          <p:cNvPr id="31" name="CaixaDeTexto 9"/>
          <p:cNvSpPr txBox="1"/>
          <p:nvPr/>
        </p:nvSpPr>
        <p:spPr>
          <a:xfrm>
            <a:off x="9536018" y="4911873"/>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10" name="Conector Reto 13"/>
          <p:cNvCxnSpPr/>
          <p:nvPr/>
        </p:nvCxnSpPr>
        <p:spPr>
          <a:xfrm>
            <a:off x="8913118" y="4956253"/>
            <a:ext cx="18085" cy="828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 de Texto 28"/>
          <p:cNvSpPr txBox="1"/>
          <p:nvPr/>
        </p:nvSpPr>
        <p:spPr>
          <a:xfrm>
            <a:off x="8674735" y="5398135"/>
            <a:ext cx="558800" cy="460375"/>
          </a:xfrm>
          <a:prstGeom prst="rect">
            <a:avLst/>
          </a:prstGeom>
          <a:solidFill>
            <a:schemeClr val="bg1"/>
          </a:solidFill>
          <a:ln>
            <a:solidFill>
              <a:schemeClr val="bg1"/>
            </a:solidFill>
          </a:ln>
        </p:spPr>
        <p:txBody>
          <a:bodyPr wrap="none" rtlCol="0">
            <a:spAutoFit/>
          </a:bodyPr>
          <a:p>
            <a:r>
              <a:rPr lang="pt-BR" altLang="en-US" sz="2400">
                <a:latin typeface="Symbol" panose="05050102010706020507" charset="0"/>
                <a:cs typeface="Symbol" panose="05050102010706020507" charset="0"/>
              </a:rPr>
              <a:t>wo</a:t>
            </a:r>
            <a:endParaRPr lang="pt-BR" altLang="en-US" sz="2400" baseline="-25000">
              <a:latin typeface="Comic Sans MS" panose="030F0702030302020204" pitchFamily="66" charset="0"/>
              <a:cs typeface="Comic Sans MS" panose="030F0702030302020204" pitchFamily="66" charset="0"/>
            </a:endParaRPr>
          </a:p>
        </p:txBody>
      </p:sp>
      <p:sp>
        <p:nvSpPr>
          <p:cNvPr id="184" name="CaixaDeTexto 14"/>
          <p:cNvSpPr txBox="1"/>
          <p:nvPr/>
        </p:nvSpPr>
        <p:spPr>
          <a:xfrm>
            <a:off x="453390" y="536575"/>
            <a:ext cx="11285855" cy="152209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a:t>
            </a:r>
            <a:endParaRPr lang="pt-BR" sz="3200" b="1" dirty="0" smtClean="0">
              <a:solidFill>
                <a:srgbClr val="C00000"/>
              </a:solidFill>
              <a:latin typeface="Comic Sans MS" panose="030F0702030302020204" pitchFamily="66" charset="0"/>
            </a:endParaRPr>
          </a:p>
          <a:p>
            <a:pPr algn="l" fontAlgn="auto">
              <a:spcAft>
                <a:spcPts val="600"/>
              </a:spcAft>
            </a:pPr>
            <a:r>
              <a:rPr lang="pt-BR" sz="2800" b="1" dirty="0" smtClean="0">
                <a:solidFill>
                  <a:schemeClr val="tx1"/>
                </a:solidFill>
                <a:latin typeface="Comic Sans MS" panose="030F0702030302020204" pitchFamily="66" charset="0"/>
              </a:rPr>
              <a:t>O par diferencial tem, em primeira ordem, dois polos, um deles dominante</a:t>
            </a:r>
            <a:endParaRPr lang="pt-BR"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10"/>
          <p:cNvCxnSpPr/>
          <p:nvPr/>
        </p:nvCxnSpPr>
        <p:spPr>
          <a:xfrm>
            <a:off x="8472170" y="4955540"/>
            <a:ext cx="1501775" cy="134493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12" name="CaixaDeTexto 20"/>
          <p:cNvSpPr txBox="1"/>
          <p:nvPr/>
        </p:nvSpPr>
        <p:spPr>
          <a:xfrm>
            <a:off x="9535480" y="5572119"/>
            <a:ext cx="1198245" cy="368300"/>
          </a:xfrm>
          <a:prstGeom prst="rect">
            <a:avLst/>
          </a:prstGeom>
          <a:noFill/>
        </p:spPr>
        <p:txBody>
          <a:bodyPr wrap="none" rtlCol="0">
            <a:spAutoFit/>
          </a:bodyPr>
          <a:p>
            <a:r>
              <a:rPr lang="pt-BR" dirty="0" smtClean="0"/>
              <a:t>-40 dB/</a:t>
            </a:r>
            <a:r>
              <a:rPr lang="pt-BR" dirty="0" err="1" smtClean="0"/>
              <a:t>dec</a:t>
            </a:r>
            <a:endParaRPr lang="pt-BR" dirty="0"/>
          </a:p>
        </p:txBody>
      </p:sp>
      <p:sp>
        <p:nvSpPr>
          <p:cNvPr id="15" name="Caixa de Texto 14"/>
          <p:cNvSpPr txBox="1"/>
          <p:nvPr/>
        </p:nvSpPr>
        <p:spPr>
          <a:xfrm>
            <a:off x="8241665" y="5495925"/>
            <a:ext cx="512445" cy="460375"/>
          </a:xfrm>
          <a:prstGeom prst="rect">
            <a:avLst/>
          </a:prstGeom>
          <a:solidFill>
            <a:schemeClr val="bg1"/>
          </a:solidFill>
        </p:spPr>
        <p:txBody>
          <a:bodyPr wrap="non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2</a:t>
            </a:r>
            <a:endParaRPr lang="pt-BR" altLang="en-US" sz="2400" baseline="-25000">
              <a:latin typeface="Comic Sans MS" panose="030F0702030302020204" pitchFamily="66" charset="0"/>
              <a:cs typeface="Comic Sans MS" panose="030F0702030302020204" pitchFamily="66" charset="0"/>
            </a:endParaRPr>
          </a:p>
        </p:txBody>
      </p:sp>
      <p:cxnSp>
        <p:nvCxnSpPr>
          <p:cNvPr id="19" name="Conector Reto 13"/>
          <p:cNvCxnSpPr/>
          <p:nvPr/>
        </p:nvCxnSpPr>
        <p:spPr>
          <a:xfrm>
            <a:off x="8431788" y="4846398"/>
            <a:ext cx="18085" cy="828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8" name="Caixa de Texto 38"/>
          <p:cNvSpPr txBox="1"/>
          <p:nvPr/>
        </p:nvSpPr>
        <p:spPr>
          <a:xfrm flipH="1">
            <a:off x="453390" y="3168015"/>
            <a:ext cx="2710180" cy="1198880"/>
          </a:xfrm>
          <a:prstGeom prst="rect">
            <a:avLst/>
          </a:prstGeom>
          <a:noFill/>
          <a:ln w="28575">
            <a:solidFill>
              <a:srgbClr val="FFFF00"/>
            </a:solidFill>
          </a:ln>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Resposta em frequencia de um par diferencial</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Uma forma de se aumentar a banda de um par diferencial é atravez do uso de resistor de degeneração no emisor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894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flipV="1">
            <a:off x="2163445" y="5335905"/>
            <a:ext cx="94107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88438" y="2107843"/>
            <a:ext cx="1698192" cy="3652457"/>
            <a:chOff x="14061" y="2014"/>
            <a:chExt cx="2674"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18" y="7098"/>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967519" y="35397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3736975" y="509333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2292450" y="551572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66781" y="5335627"/>
            <a:ext cx="0" cy="9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63962" y="548545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6"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 name="Group 94"/>
          <p:cNvGrpSpPr/>
          <p:nvPr/>
        </p:nvGrpSpPr>
        <p:grpSpPr>
          <a:xfrm rot="16200000">
            <a:off x="4711844" y="3386794"/>
            <a:ext cx="260985" cy="1188043"/>
            <a:chOff x="15542" y="6272"/>
            <a:chExt cx="357" cy="1671"/>
          </a:xfrm>
        </p:grpSpPr>
        <p:cxnSp>
          <p:nvCxnSpPr>
            <p:cNvPr id="8"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1"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DeTexto 14"/>
          <p:cNvSpPr txBox="1"/>
          <p:nvPr/>
        </p:nvSpPr>
        <p:spPr>
          <a:xfrm>
            <a:off x="5943600" y="2665095"/>
            <a:ext cx="5410200" cy="327660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A resenção de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E </a:t>
            </a:r>
            <a:r>
              <a:rPr lang="pt-BR" sz="2400" b="1" dirty="0" smtClean="0">
                <a:solidFill>
                  <a:schemeClr val="tx1"/>
                </a:solidFill>
                <a:latin typeface="Comic Sans MS" panose="030F0702030302020204" pitchFamily="66" charset="0"/>
                <a:cs typeface="Comic Sans MS" panose="030F0702030302020204" pitchFamily="66" charset="0"/>
                <a:sym typeface="+mn-ea"/>
              </a:rPr>
              <a:t>reduz o ganho do circuito, mas também aumenta a banda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o calculo do ganho de baixas frequencias com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E </a:t>
            </a:r>
            <a:r>
              <a:rPr lang="pt-BR" sz="2400" b="1" dirty="0" smtClean="0">
                <a:solidFill>
                  <a:schemeClr val="tx1"/>
                </a:solidFill>
                <a:latin typeface="Comic Sans MS" panose="030F0702030302020204" pitchFamily="66" charset="0"/>
                <a:cs typeface="Comic Sans MS" panose="030F0702030302020204" pitchFamily="66" charset="0"/>
                <a:sym typeface="+mn-ea"/>
              </a:rPr>
              <a:t> é simples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o calculo da banda com R</a:t>
            </a:r>
            <a:r>
              <a:rPr lang="pt-BR" sz="2400" b="1" baseline="-25000" dirty="0" smtClean="0">
                <a:latin typeface="Comic Sans MS" panose="030F0702030302020204" pitchFamily="66" charset="0"/>
                <a:cs typeface="Comic Sans MS" panose="030F0702030302020204" pitchFamily="66" charset="0"/>
                <a:sym typeface="+mn-ea"/>
              </a:rPr>
              <a:t>E </a:t>
            </a:r>
            <a:r>
              <a:rPr lang="pt-BR" sz="2400" b="1" dirty="0" smtClean="0">
                <a:latin typeface="Comic Sans MS" panose="030F0702030302020204" pitchFamily="66" charset="0"/>
                <a:cs typeface="Comic Sans MS" panose="030F0702030302020204" pitchFamily="66" charset="0"/>
                <a:sym typeface="+mn-ea"/>
              </a:rPr>
              <a:t> é trabalhoso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6" name="Retângulo 15"/>
          <p:cNvSpPr/>
          <p:nvPr/>
        </p:nvSpPr>
        <p:spPr>
          <a:xfrm rot="-5400000">
            <a:off x="3732221" y="476321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4" name="Conector Reto 21"/>
          <p:cNvCxnSpPr/>
          <p:nvPr/>
        </p:nvCxnSpPr>
        <p:spPr>
          <a:xfrm rot="5400000">
            <a:off x="1920875" y="509333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rot="-5400000">
            <a:off x="1947236" y="476321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5" name="Caixa de Texto 23"/>
          <p:cNvSpPr txBox="1"/>
          <p:nvPr/>
        </p:nvSpPr>
        <p:spPr>
          <a:xfrm>
            <a:off x="4009390" y="48139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8" name="Caixa de Texto 23"/>
          <p:cNvSpPr txBox="1"/>
          <p:nvPr/>
        </p:nvSpPr>
        <p:spPr>
          <a:xfrm>
            <a:off x="1384300" y="485140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Como as capacitancias afetam o ganho de modo comum?</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77005"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608" y="2784"/>
              <a:ext cx="1474" cy="370"/>
              <a:chOff x="4491545" y="3514394"/>
              <a:chExt cx="936107" cy="255373"/>
            </a:xfrm>
          </p:grpSpPr>
          <p:cxnSp>
            <p:nvCxnSpPr>
              <p:cNvPr id="40" name="Conector Reto 79"/>
              <p:cNvCxnSpPr/>
              <p:nvPr/>
            </p:nvCxnSpPr>
            <p:spPr>
              <a:xfrm flipV="1">
                <a:off x="4491545" y="3641998"/>
                <a:ext cx="936107"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29003" y="351439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28209" y="3351173"/>
            <a:ext cx="13893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CM</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376969" y="3393083"/>
            <a:ext cx="133540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CM</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385012"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22017"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363384"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4139"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77297"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11844" y="33867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1" name="CaixaDeTexto 14"/>
          <p:cNvSpPr txBox="1"/>
          <p:nvPr/>
        </p:nvSpPr>
        <p:spPr>
          <a:xfrm>
            <a:off x="6481445" y="2245995"/>
            <a:ext cx="5133975" cy="1814830"/>
          </a:xfrm>
          <a:prstGeom prst="rect">
            <a:avLst/>
          </a:prstGeom>
          <a:noFill/>
        </p:spPr>
        <p:txBody>
          <a:bodyPr wrap="square" rtlCol="0">
            <a:spAutoFit/>
          </a:bodyPr>
          <a:p>
            <a:pPr algn="l" fontAlgn="auto">
              <a:spcAft>
                <a:spcPts val="600"/>
              </a:spcAft>
            </a:pPr>
            <a:r>
              <a:rPr lang="pt-BR" sz="2800" b="1" dirty="0" smtClean="0">
                <a:solidFill>
                  <a:schemeClr val="tx1"/>
                </a:solidFill>
                <a:latin typeface="Comic Sans MS" panose="030F0702030302020204" pitchFamily="66" charset="0"/>
                <a:cs typeface="Comic Sans MS" panose="030F0702030302020204" pitchFamily="66" charset="0"/>
                <a:sym typeface="+mn-ea"/>
              </a:rPr>
              <a:t>Vimos que no ganho de modo comum, o resistor r</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i </a:t>
            </a:r>
            <a:r>
              <a:rPr lang="pt-BR" sz="2800" b="1" dirty="0" smtClean="0">
                <a:solidFill>
                  <a:schemeClr val="tx1"/>
                </a:solidFill>
                <a:latin typeface="Comic Sans MS" panose="030F0702030302020204" pitchFamily="66" charset="0"/>
                <a:cs typeface="Comic Sans MS" panose="030F0702030302020204" pitchFamily="66" charset="0"/>
                <a:sym typeface="+mn-ea"/>
              </a:rPr>
              <a:t>que influencia muito no resultado resultado.</a:t>
            </a: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79"/>
          <p:cNvCxnSpPr/>
          <p:nvPr/>
        </p:nvCxnSpPr>
        <p:spPr>
          <a:xfrm rot="-5400000" flipV="1">
            <a:off x="3090909" y="571739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rot="-5400000">
            <a:off x="3483301" y="556966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37"/>
          <p:cNvCxnSpPr/>
          <p:nvPr/>
        </p:nvCxnSpPr>
        <p:spPr>
          <a:xfrm>
            <a:off x="3540829" y="63282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9"/>
          <p:cNvCxnSpPr/>
          <p:nvPr/>
        </p:nvCxnSpPr>
        <p:spPr>
          <a:xfrm>
            <a:off x="3159225" y="508773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31" name="Caixa de Texto 23"/>
          <p:cNvSpPr txBox="1"/>
          <p:nvPr/>
        </p:nvSpPr>
        <p:spPr>
          <a:xfrm>
            <a:off x="3759200" y="540321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2861224" y="4391303"/>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33" name="Caixa de Texto 5"/>
              <p:cNvSpPr txBox="1"/>
              <p:nvPr/>
            </p:nvSpPr>
            <p:spPr>
              <a:xfrm>
                <a:off x="5053330" y="4391025"/>
                <a:ext cx="6492240" cy="19754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𝐴</m:t>
                      </m:r>
                      <m:r>
                        <a:rPr lang="en-US" altLang="pt-BR" sz="3200" i="1" baseline="-25000">
                          <a:latin typeface="Cambria Math" panose="02040503050406030204" pitchFamily="18" charset="0"/>
                          <a:cs typeface="Cambria Math" panose="02040503050406030204" pitchFamily="18" charset="0"/>
                        </a:rPr>
                        <m:t>𝐶𝑀</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𝐶𝑀</m:t>
                              </m:r>
                            </m:sub>
                          </m:sSub>
                        </m:den>
                      </m:f>
                      <m:r>
                        <a:rPr lang="en-US" altLang="pt-BR" sz="3200" i="1">
                          <a:latin typeface="Cambria Math" panose="02040503050406030204" pitchFamily="18" charset="0"/>
                          <a:cs typeface="Cambria Math" panose="02040503050406030204" pitchFamily="18" charset="0"/>
                        </a:rPr>
                        <m:t>≈</m:t>
                      </m:r>
                    </m:oMath>
                  </m:oMathPara>
                </a14:m>
                <a:endParaRPr lang="en-US" altLang="pt-BR" sz="3200" i="1">
                  <a:latin typeface="Cambria Math" panose="02040503050406030204" pitchFamily="18" charset="0"/>
                  <a:cs typeface="Cambria Math" panose="02040503050406030204" pitchFamily="18" charset="0"/>
                </a:endParaRPr>
              </a:p>
              <a:p>
                <a:pPr algn="l"/>
                <a14:m>
                  <m:oMath xmlns:m="http://schemas.openxmlformats.org/officeDocument/2006/math">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𝐶</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r>
                              <a:rPr lang="en-US" altLang="pt-BR" sz="3200" i="1">
                                <a:latin typeface="Cambria Math" panose="02040503050406030204" pitchFamily="18" charset="0"/>
                                <a:cs typeface="Cambria Math" panose="02040503050406030204" pitchFamily="18" charset="0"/>
                              </a:rPr>
                              <m:t>1</m:t>
                            </m:r>
                          </m:sub>
                        </m:sSub>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2</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𝑖</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den>
                        </m:f>
                        <m:r>
                          <a:rPr lang="en-US" altLang="pt-BR" sz="3200" i="1">
                            <a:latin typeface="Cambria Math" panose="02040503050406030204" pitchFamily="18" charset="0"/>
                            <a:cs typeface="Cambria Math" panose="02040503050406030204" pitchFamily="18" charset="0"/>
                          </a:rPr>
                          <m:t>)</m:t>
                        </m:r>
                      </m:den>
                    </m:f>
                    <m:box>
                      <m:boxPr>
                        <m:noBreak m:val="on"/>
                        <m:ctrlPr>
                          <a:rPr lang="en-US" altLang="pt-BR" sz="3200" i="1">
                            <a:latin typeface="Cambria Math" panose="02040503050406030204" pitchFamily="18" charset="0"/>
                            <a:cs typeface="Cambria Math" panose="02040503050406030204" pitchFamily="18" charset="0"/>
                          </a:rPr>
                        </m:ctrlPr>
                      </m:boxPr>
                      <m:e>
                        <m:r>
                          <a:rPr lang="en-US" altLang="pt-BR" sz="3200" i="1">
                            <a:latin typeface="Cambria Math" panose="02040503050406030204" pitchFamily="18" charset="0"/>
                            <a:cs typeface="Cambria Math" panose="02040503050406030204" pitchFamily="18" charset="0"/>
                          </a:rPr>
                          <m:t>      </m:t>
                        </m:r>
                        <m:groupChr>
                          <m:groupChrPr>
                            <m:chr m:val="⇒"/>
                            <m:pos m:val="top"/>
                            <m:ctrlPr>
                              <a:rPr lang="en-US" altLang="pt-BR" sz="3200" i="1">
                                <a:latin typeface="Cambria Math" panose="02040503050406030204" pitchFamily="18" charset="0"/>
                                <a:cs typeface="Cambria Math" panose="02040503050406030204" pitchFamily="18" charset="0"/>
                              </a:rPr>
                            </m:ctrlPr>
                          </m:groupChr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𝑖</m:t>
                                </m:r>
                              </m:sub>
                            </m:sSub>
                            <m:r>
                              <a:rPr lang="en-US" altLang="pt-BR" sz="3200" i="1">
                                <a:latin typeface="Cambria Math" panose="02040503050406030204" pitchFamily="18" charset="0"/>
                                <a:cs typeface="Cambria Math" panose="02040503050406030204" pitchFamily="18" charset="0"/>
                              </a:rPr>
                              <m:t>&gt;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e>
                        </m:groupChr>
                        <m:r>
                          <a:rPr lang="en-US" altLang="pt-BR" sz="3200" i="1">
                            <a:latin typeface="Cambria Math" panose="02040503050406030204" pitchFamily="18" charset="0"/>
                            <a:cs typeface="Cambria Math" panose="02040503050406030204" pitchFamily="18" charset="0"/>
                          </a:rPr>
                          <m:t>      </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𝐶𝑀</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𝛼</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𝐶</m:t>
                                </m:r>
                              </m:sub>
                            </m:sSub>
                          </m:num>
                          <m:den>
                            <m:r>
                              <a:rPr lang="en-US" altLang="pt-BR" sz="3200" i="1">
                                <a:latin typeface="Cambria Math" panose="02040503050406030204" pitchFamily="18" charset="0"/>
                                <a:cs typeface="Cambria Math" panose="02040503050406030204" pitchFamily="18" charset="0"/>
                              </a:rPr>
                              <m:t>2</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𝑖</m:t>
                                </m:r>
                              </m:sub>
                            </m:sSub>
                          </m:den>
                        </m:f>
                        <m:r>
                          <a:rPr lang="en-US" altLang="pt-BR" sz="3200" i="1">
                            <a:latin typeface="Cambria Math" panose="02040503050406030204" pitchFamily="18" charset="0"/>
                            <a:cs typeface="Cambria Math" panose="02040503050406030204" pitchFamily="18" charset="0"/>
                          </a:rPr>
                          <m:t> </m:t>
                        </m:r>
                      </m:e>
                    </m:box>
                  </m:oMath>
                </a14:m>
                <a:r>
                  <a:rPr lang="pt-BR" altLang="en-US" sz="3200" i="1" baseline="30000" dirty="0">
                    <a:latin typeface="Cambria Math" panose="02040503050406030204" pitchFamily="18" charset="0"/>
                    <a:cs typeface="Cambria Math" panose="02040503050406030204" pitchFamily="18" charset="0"/>
                  </a:rPr>
                  <a:t> </a:t>
                </a:r>
                <a:endParaRPr lang="pt-BR" altLang="en-US" sz="3200" i="1" baseline="30000" dirty="0">
                  <a:latin typeface="Cambria Math" panose="02040503050406030204" pitchFamily="18" charset="0"/>
                  <a:cs typeface="Cambria Math" panose="02040503050406030204" pitchFamily="18" charset="0"/>
                </a:endParaRPr>
              </a:p>
            </p:txBody>
          </p:sp>
        </mc:Choice>
        <mc:Fallback>
          <p:sp>
            <p:nvSpPr>
              <p:cNvPr id="33" name="Caixa de Texto 5"/>
              <p:cNvSpPr txBox="1">
                <a:spLocks noRot="1" noChangeAspect="1" noMove="1" noResize="1" noEditPoints="1" noAdjustHandles="1" noChangeArrowheads="1" noChangeShapeType="1" noTextEdit="1"/>
              </p:cNvSpPr>
              <p:nvPr/>
            </p:nvSpPr>
            <p:spPr>
              <a:xfrm>
                <a:off x="5053330" y="4391025"/>
                <a:ext cx="6492240" cy="1975485"/>
              </a:xfrm>
              <a:prstGeom prst="rect">
                <a:avLst/>
              </a:prstGeom>
              <a:blipFill rotWithShape="1">
                <a:blip r:embed="rId1"/>
                <a:stretch>
                  <a:fillRect/>
                </a:stretch>
              </a:blipFill>
              <a:ln w="38100">
                <a:noFill/>
              </a:ln>
            </p:spPr>
            <p:txBody>
              <a:bodyPr/>
              <a:lstStyle/>
              <a:p>
                <a:r>
                  <a:rPr lang="pt-BR" altLang="en-US">
                    <a:noFill/>
                  </a:rPr>
                  <a:t> </a:t>
                </a:r>
              </a:p>
            </p:txBody>
          </p:sp>
        </mc:Fallback>
      </mc:AlternateContent>
    </p:spTree>
  </p:cSld>
  <p:clrMapOvr>
    <a:masterClrMapping/>
  </p:clrMapOvr>
  <p:transition>
    <p:sndAc>
      <p:stSnd>
        <p:snd r:embed="rId2" name="explode.wav"/>
      </p:stSnd>
    </p:sndAc>
  </p:transition>
</p:sld>
</file>

<file path=ppt/slides/slide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Como as capacitancias afetam o ganho de modo comum?</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61130"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967519" y="35397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385012"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22017"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363384"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4139"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77297"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11844" y="33867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cxnSp>
        <p:nvCxnSpPr>
          <p:cNvPr id="13" name="Conector Reto 79"/>
          <p:cNvCxnSpPr/>
          <p:nvPr/>
        </p:nvCxnSpPr>
        <p:spPr>
          <a:xfrm rot="-5400000" flipV="1">
            <a:off x="3090909" y="571739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rot="-5400000">
            <a:off x="3483301" y="556966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37"/>
          <p:cNvCxnSpPr/>
          <p:nvPr/>
        </p:nvCxnSpPr>
        <p:spPr>
          <a:xfrm>
            <a:off x="3540829" y="6337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9"/>
          <p:cNvCxnSpPr/>
          <p:nvPr/>
        </p:nvCxnSpPr>
        <p:spPr>
          <a:xfrm>
            <a:off x="3159225" y="5080752"/>
            <a:ext cx="1404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31" name="Caixa de Texto 23"/>
          <p:cNvSpPr txBox="1"/>
          <p:nvPr/>
        </p:nvSpPr>
        <p:spPr>
          <a:xfrm>
            <a:off x="3759200" y="540321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2861224" y="4391303"/>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sp>
        <p:nvSpPr>
          <p:cNvPr id="17" name="CaixaDeTexto 14"/>
          <p:cNvSpPr txBox="1"/>
          <p:nvPr/>
        </p:nvSpPr>
        <p:spPr>
          <a:xfrm>
            <a:off x="5847080" y="2386965"/>
            <a:ext cx="6092825" cy="3538220"/>
          </a:xfrm>
          <a:prstGeom prst="rect">
            <a:avLst/>
          </a:prstGeom>
          <a:noFill/>
        </p:spPr>
        <p:txBody>
          <a:bodyPr wrap="square" rtlCol="0">
            <a:spAutoFit/>
          </a:bodyPr>
          <a:p>
            <a:pPr algn="l" fontAlgn="auto">
              <a:spcAft>
                <a:spcPts val="600"/>
              </a:spcAft>
            </a:pPr>
            <a:r>
              <a:rPr lang="pt-BR" sz="2800" b="1" dirty="0" smtClean="0">
                <a:solidFill>
                  <a:schemeClr val="tx1"/>
                </a:solidFill>
                <a:latin typeface="Comic Sans MS" panose="030F0702030302020204" pitchFamily="66" charset="0"/>
                <a:cs typeface="Comic Sans MS" panose="030F0702030302020204" pitchFamily="66" charset="0"/>
                <a:sym typeface="+mn-ea"/>
              </a:rPr>
              <a:t>Quando queremos conhecer a resposta em frequencia, devemos considerar tambéma capacitancia do nó v</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X</a:t>
            </a:r>
            <a:r>
              <a:rPr lang="pt-BR" sz="2800" b="1" dirty="0" smtClean="0">
                <a:solidFill>
                  <a:schemeClr val="tx1"/>
                </a:solidFill>
                <a:latin typeface="Comic Sans MS" panose="030F0702030302020204" pitchFamily="66" charset="0"/>
                <a:cs typeface="Comic Sans MS" panose="030F0702030302020204" pitchFamily="66" charset="0"/>
                <a:sym typeface="+mn-ea"/>
              </a:rPr>
              <a:t>, C</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i</a:t>
            </a:r>
            <a:r>
              <a:rPr lang="pt-BR" sz="2800" b="1" dirty="0" smtClean="0">
                <a:solidFill>
                  <a:schemeClr val="tx1"/>
                </a:solidFill>
                <a:latin typeface="Comic Sans MS" panose="030F0702030302020204" pitchFamily="66" charset="0"/>
                <a:cs typeface="Comic Sans MS" panose="030F0702030302020204" pitchFamily="66" charset="0"/>
                <a:sym typeface="+mn-ea"/>
              </a:rPr>
              <a:t>. Este cpacitor é formado por diversos capacitores (capacitores dos transistores Q1 e Q2 e capacitores da fonte de corrente).</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63" name="Grupo 72"/>
          <p:cNvGrpSpPr/>
          <p:nvPr/>
        </p:nvGrpSpPr>
        <p:grpSpPr>
          <a:xfrm rot="0">
            <a:off x="4373880" y="5080635"/>
            <a:ext cx="416560" cy="1260000"/>
            <a:chOff x="3114" y="6151"/>
            <a:chExt cx="656" cy="1947"/>
          </a:xfrm>
        </p:grpSpPr>
        <p:cxnSp>
          <p:nvCxnSpPr>
            <p:cNvPr id="6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24" name="Conector Reto 37"/>
          <p:cNvCxnSpPr/>
          <p:nvPr/>
        </p:nvCxnSpPr>
        <p:spPr>
          <a:xfrm>
            <a:off x="4387919" y="6340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4493895" y="5158740"/>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Para a analise de modo comum, ja vimos que devemos analisar metade do circuito, com ri dobrado. O capacitor Ci deve ficar pela metade.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61130"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967519" y="35397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385012"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22017"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363384"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4139"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77297"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11844" y="33867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cxnSp>
        <p:nvCxnSpPr>
          <p:cNvPr id="13" name="Conector Reto 79"/>
          <p:cNvCxnSpPr/>
          <p:nvPr/>
        </p:nvCxnSpPr>
        <p:spPr>
          <a:xfrm rot="-5400000" flipV="1">
            <a:off x="3090909" y="571739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rot="-5400000">
            <a:off x="3483301" y="556966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37"/>
          <p:cNvCxnSpPr/>
          <p:nvPr/>
        </p:nvCxnSpPr>
        <p:spPr>
          <a:xfrm>
            <a:off x="3540829" y="6337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9"/>
          <p:cNvCxnSpPr/>
          <p:nvPr/>
        </p:nvCxnSpPr>
        <p:spPr>
          <a:xfrm>
            <a:off x="3159225" y="5080752"/>
            <a:ext cx="1404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31" name="Caixa de Texto 23"/>
          <p:cNvSpPr txBox="1"/>
          <p:nvPr/>
        </p:nvSpPr>
        <p:spPr>
          <a:xfrm>
            <a:off x="3759200" y="540321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2861224" y="4391303"/>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63" name="Grupo 72"/>
          <p:cNvGrpSpPr/>
          <p:nvPr/>
        </p:nvGrpSpPr>
        <p:grpSpPr>
          <a:xfrm rot="0">
            <a:off x="4373880" y="5069205"/>
            <a:ext cx="416560" cy="1260000"/>
            <a:chOff x="3114" y="6151"/>
            <a:chExt cx="656" cy="1947"/>
          </a:xfrm>
        </p:grpSpPr>
        <p:cxnSp>
          <p:nvCxnSpPr>
            <p:cNvPr id="6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24" name="Conector Reto 37"/>
          <p:cNvCxnSpPr/>
          <p:nvPr/>
        </p:nvCxnSpPr>
        <p:spPr>
          <a:xfrm>
            <a:off x="4387919" y="6340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4631055" y="512254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cxnSp>
        <p:nvCxnSpPr>
          <p:cNvPr id="126" name="Conector Reto 74"/>
          <p:cNvCxnSpPr/>
          <p:nvPr/>
        </p:nvCxnSpPr>
        <p:spPr>
          <a:xfrm>
            <a:off x="9317910" y="4279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flipV="1">
            <a:off x="9307231" y="33569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8" name="Grupo 127"/>
          <p:cNvGrpSpPr/>
          <p:nvPr/>
        </p:nvGrpSpPr>
        <p:grpSpPr>
          <a:xfrm>
            <a:off x="9124097" y="3727138"/>
            <a:ext cx="387626" cy="552342"/>
            <a:chOff x="7555792" y="2647951"/>
            <a:chExt cx="387626" cy="552342"/>
          </a:xfrm>
          <a:solidFill>
            <a:srgbClr val="00B0F0">
              <a:alpha val="97000"/>
            </a:srgbClr>
          </a:solidFill>
        </p:grpSpPr>
        <p:sp>
          <p:nvSpPr>
            <p:cNvPr id="129" name="Elipse 12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34" name="Conector Reto 133"/>
          <p:cNvCxnSpPr/>
          <p:nvPr/>
        </p:nvCxnSpPr>
        <p:spPr>
          <a:xfrm rot="5400000" flipH="1">
            <a:off x="7285169" y="30887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5" name="Caixa de Texto 23"/>
          <p:cNvSpPr txBox="1"/>
          <p:nvPr/>
        </p:nvSpPr>
        <p:spPr>
          <a:xfrm>
            <a:off x="10660059" y="332499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6" name="Caixa de Texto 23"/>
          <p:cNvSpPr txBox="1"/>
          <p:nvPr/>
        </p:nvSpPr>
        <p:spPr>
          <a:xfrm>
            <a:off x="6868696" y="285846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7" name="Conector Reto 136"/>
          <p:cNvCxnSpPr/>
          <p:nvPr/>
        </p:nvCxnSpPr>
        <p:spPr>
          <a:xfrm rot="16200000">
            <a:off x="10091536" y="256902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45" name="Conector Reto 144"/>
          <p:cNvCxnSpPr/>
          <p:nvPr/>
        </p:nvCxnSpPr>
        <p:spPr>
          <a:xfrm flipH="1">
            <a:off x="7532370" y="4790440"/>
            <a:ext cx="37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flipV="1">
            <a:off x="7542666" y="33565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2" name="Forma livre 151"/>
          <p:cNvSpPr/>
          <p:nvPr/>
        </p:nvSpPr>
        <p:spPr>
          <a:xfrm>
            <a:off x="6652260" y="3384550"/>
            <a:ext cx="1266190" cy="235775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3" name="Caixa de Texto 152"/>
              <p:cNvSpPr txBox="1"/>
              <p:nvPr/>
            </p:nvSpPr>
            <p:spPr>
              <a:xfrm>
                <a:off x="9284335" y="4170045"/>
                <a:ext cx="136906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3" name="Caixa de Texto 152"/>
              <p:cNvSpPr txBox="1">
                <a:spLocks noRot="1" noChangeAspect="1" noMove="1" noResize="1" noEditPoints="1" noAdjustHandles="1" noChangeArrowheads="1" noChangeShapeType="1" noTextEdit="1"/>
              </p:cNvSpPr>
              <p:nvPr/>
            </p:nvSpPr>
            <p:spPr>
              <a:xfrm>
                <a:off x="9284335" y="4170045"/>
                <a:ext cx="136906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54" name="Grupo 153"/>
          <p:cNvGrpSpPr/>
          <p:nvPr/>
        </p:nvGrpSpPr>
        <p:grpSpPr>
          <a:xfrm rot="5400000" flipH="1">
            <a:off x="6873408" y="3937512"/>
            <a:ext cx="1274445" cy="234950"/>
            <a:chOff x="4152748" y="3524056"/>
            <a:chExt cx="1274569" cy="255373"/>
          </a:xfrm>
        </p:grpSpPr>
        <p:cxnSp>
          <p:nvCxnSpPr>
            <p:cNvPr id="155"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6" name="Retângulo 1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8" name="Caixa de Texto 157"/>
              <p:cNvSpPr txBox="1"/>
              <p:nvPr/>
            </p:nvSpPr>
            <p:spPr>
              <a:xfrm>
                <a:off x="7644765" y="372745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8" name="Caixa de Texto 157"/>
              <p:cNvSpPr txBox="1">
                <a:spLocks noRot="1" noChangeAspect="1" noMove="1" noResize="1" noEditPoints="1" noAdjustHandles="1" noChangeArrowheads="1" noChangeShapeType="1" noTextEdit="1"/>
              </p:cNvSpPr>
              <p:nvPr/>
            </p:nvSpPr>
            <p:spPr>
              <a:xfrm>
                <a:off x="7644765" y="372745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59" name="Grupo 158"/>
          <p:cNvGrpSpPr/>
          <p:nvPr/>
        </p:nvGrpSpPr>
        <p:grpSpPr>
          <a:xfrm rot="5400000" flipH="1">
            <a:off x="9932830" y="3966724"/>
            <a:ext cx="1404000" cy="234950"/>
            <a:chOff x="4143847" y="3524056"/>
            <a:chExt cx="1404137" cy="255373"/>
          </a:xfrm>
        </p:grpSpPr>
        <p:cxnSp>
          <p:nvCxnSpPr>
            <p:cNvPr id="1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1" name="Retângulo 1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2" name="Caixa de Texto 161"/>
              <p:cNvSpPr txBox="1"/>
              <p:nvPr/>
            </p:nvSpPr>
            <p:spPr>
              <a:xfrm>
                <a:off x="10612755" y="38671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2" name="Caixa de Texto 161"/>
              <p:cNvSpPr txBox="1">
                <a:spLocks noRot="1" noChangeAspect="1" noMove="1" noResize="1" noEditPoints="1" noAdjustHandles="1" noChangeArrowheads="1" noChangeShapeType="1" noTextEdit="1"/>
              </p:cNvSpPr>
              <p:nvPr/>
            </p:nvSpPr>
            <p:spPr>
              <a:xfrm>
                <a:off x="10612755" y="386715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3" name="Grupo 162"/>
          <p:cNvGrpSpPr/>
          <p:nvPr/>
        </p:nvGrpSpPr>
        <p:grpSpPr>
          <a:xfrm rot="5400000" flipH="1">
            <a:off x="10076830" y="5226562"/>
            <a:ext cx="1116000" cy="234950"/>
            <a:chOff x="4426307" y="3524056"/>
            <a:chExt cx="1116109" cy="255373"/>
          </a:xfrm>
        </p:grpSpPr>
        <p:cxnSp>
          <p:nvCxnSpPr>
            <p:cNvPr id="16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16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6" name="CaixaDeTexto 47"/>
          <p:cNvSpPr txBox="1"/>
          <p:nvPr/>
        </p:nvSpPr>
        <p:spPr>
          <a:xfrm>
            <a:off x="6713134" y="403570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7" name="Grupo 166"/>
          <p:cNvGrpSpPr/>
          <p:nvPr/>
        </p:nvGrpSpPr>
        <p:grpSpPr>
          <a:xfrm rot="5400000" flipH="1">
            <a:off x="9926480" y="2565279"/>
            <a:ext cx="1404000" cy="234950"/>
            <a:chOff x="4143847" y="3524056"/>
            <a:chExt cx="1404137" cy="255373"/>
          </a:xfrm>
        </p:grpSpPr>
        <p:cxnSp>
          <p:nvCxnSpPr>
            <p:cNvPr id="16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9" name="Retângulo 16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0" name="Caixa de Texto 169"/>
              <p:cNvSpPr txBox="1"/>
              <p:nvPr/>
            </p:nvSpPr>
            <p:spPr>
              <a:xfrm>
                <a:off x="9759950" y="5035550"/>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0" name="Caixa de Texto 169"/>
              <p:cNvSpPr txBox="1">
                <a:spLocks noRot="1" noChangeAspect="1" noMove="1" noResize="1" noEditPoints="1" noAdjustHandles="1" noChangeArrowheads="1" noChangeShapeType="1" noTextEdit="1"/>
              </p:cNvSpPr>
              <p:nvPr/>
            </p:nvSpPr>
            <p:spPr>
              <a:xfrm>
                <a:off x="9759950" y="5035550"/>
                <a:ext cx="698500"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1" name="Caixa de Texto 170"/>
              <p:cNvSpPr txBox="1"/>
              <p:nvPr/>
            </p:nvSpPr>
            <p:spPr>
              <a:xfrm>
                <a:off x="9674860" y="241109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1" name="Caixa de Texto 170"/>
              <p:cNvSpPr txBox="1">
                <a:spLocks noRot="1" noChangeAspect="1" noMove="1" noResize="1" noEditPoints="1" noAdjustHandles="1" noChangeArrowheads="1" noChangeShapeType="1" noTextEdit="1"/>
              </p:cNvSpPr>
              <p:nvPr/>
            </p:nvSpPr>
            <p:spPr>
              <a:xfrm>
                <a:off x="9674860" y="2411095"/>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72" name="Conector Reto 37"/>
          <p:cNvCxnSpPr/>
          <p:nvPr/>
        </p:nvCxnSpPr>
        <p:spPr>
          <a:xfrm>
            <a:off x="10458519" y="5885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37"/>
          <p:cNvCxnSpPr/>
          <p:nvPr/>
        </p:nvCxnSpPr>
        <p:spPr>
          <a:xfrm>
            <a:off x="10280719" y="19873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37"/>
          <p:cNvCxnSpPr/>
          <p:nvPr/>
        </p:nvCxnSpPr>
        <p:spPr>
          <a:xfrm rot="16200000">
            <a:off x="10113714" y="21569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37"/>
          <p:cNvCxnSpPr/>
          <p:nvPr/>
        </p:nvCxnSpPr>
        <p:spPr>
          <a:xfrm>
            <a:off x="10161339" y="23334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7" name="CaixaDeTexto 47"/>
          <p:cNvSpPr txBox="1"/>
          <p:nvPr/>
        </p:nvSpPr>
        <p:spPr>
          <a:xfrm>
            <a:off x="10970260" y="293179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78" name="CaixaDeTexto 47"/>
          <p:cNvSpPr txBox="1"/>
          <p:nvPr/>
        </p:nvSpPr>
        <p:spPr>
          <a:xfrm>
            <a:off x="8152765" y="436689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sp>
        <p:nvSpPr>
          <p:cNvPr id="179" name="Seta para a direita 178"/>
          <p:cNvSpPr/>
          <p:nvPr/>
        </p:nvSpPr>
        <p:spPr>
          <a:xfrm>
            <a:off x="5241925" y="309753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82" name="Grupo 72"/>
          <p:cNvGrpSpPr/>
          <p:nvPr/>
        </p:nvGrpSpPr>
        <p:grpSpPr>
          <a:xfrm rot="0">
            <a:off x="11089640" y="4785371"/>
            <a:ext cx="432000" cy="1124099"/>
            <a:chOff x="3114" y="6361"/>
            <a:chExt cx="656" cy="1737"/>
          </a:xfrm>
        </p:grpSpPr>
        <p:cxnSp>
          <p:nvCxnSpPr>
            <p:cNvPr id="1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5" name="Conector Reto 74"/>
            <p:cNvCxnSpPr/>
            <p:nvPr/>
          </p:nvCxnSpPr>
          <p:spPr>
            <a:xfrm>
              <a:off x="3414" y="6361"/>
              <a:ext cx="0" cy="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88" name="Conector Reto 37"/>
          <p:cNvCxnSpPr/>
          <p:nvPr/>
        </p:nvCxnSpPr>
        <p:spPr>
          <a:xfrm>
            <a:off x="11110664" y="5885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9" name="Caixa de Texto 23"/>
          <p:cNvSpPr txBox="1"/>
          <p:nvPr/>
        </p:nvSpPr>
        <p:spPr>
          <a:xfrm>
            <a:off x="11089640" y="5305425"/>
            <a:ext cx="106489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C</a:t>
            </a:r>
            <a:r>
              <a:rPr lang="pt-BR" altLang="en-US" sz="2000" baseline="-25000" dirty="0" smtClean="0">
                <a:latin typeface="Comic Sans MS" panose="030F0702030302020204" pitchFamily="66" charset="0"/>
                <a:cs typeface="Comic Sans MS" panose="030F0702030302020204" pitchFamily="66" charset="0"/>
              </a:rPr>
              <a:t>i</a:t>
            </a:r>
            <a:r>
              <a:rPr lang="pt-BR" altLang="en-US" sz="2000" dirty="0" smtClean="0">
                <a:latin typeface="Comic Sans MS" panose="030F0702030302020204" pitchFamily="66" charset="0"/>
                <a:cs typeface="Comic Sans MS" panose="030F0702030302020204" pitchFamily="66" charset="0"/>
              </a:rPr>
              <a:t>/2</a:t>
            </a:r>
            <a:endParaRPr lang="pt-BR" altLang="en-US" sz="2000" dirty="0" smtClean="0">
              <a:latin typeface="Comic Sans MS" panose="030F0702030302020204" pitchFamily="66" charset="0"/>
              <a:cs typeface="Comic Sans MS" panose="030F0702030302020204" pitchFamily="66" charset="0"/>
            </a:endParaRPr>
          </a:p>
        </p:txBody>
      </p:sp>
      <p:sp>
        <p:nvSpPr>
          <p:cNvPr id="98" name="Caixa de Texto 38"/>
          <p:cNvSpPr txBox="1"/>
          <p:nvPr/>
        </p:nvSpPr>
        <p:spPr>
          <a:xfrm flipH="1">
            <a:off x="4965065" y="2164715"/>
            <a:ext cx="168719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 </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676005" y="6329045"/>
            <a:ext cx="2743200" cy="365125"/>
          </a:xfrm>
        </p:spPr>
        <p:txBody>
          <a:bodyPr/>
          <a:p>
            <a:fld id="{74F297BB-B745-4CAB-BE1D-CE4C89382949}" type="slidenum">
              <a:rPr lang="pt-BR" smtClean="0"/>
            </a:fld>
            <a:endParaRPr lang="pt-BR"/>
          </a:p>
        </p:txBody>
      </p:sp>
      <p:sp>
        <p:nvSpPr>
          <p:cNvPr id="184" name="CaixaDeTexto 14"/>
          <p:cNvSpPr txBox="1"/>
          <p:nvPr/>
        </p:nvSpPr>
        <p:spPr>
          <a:xfrm>
            <a:off x="453390" y="53657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Para a analise de modo comum, ja vimos que devemos analisar metade do circuito, com ri dobrado. O capacitor Ci deve ficar pela metade.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61130"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967519" y="35397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385012"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22017"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363384"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4139"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77297"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11844" y="33867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cxnSp>
        <p:nvCxnSpPr>
          <p:cNvPr id="13" name="Conector Reto 79"/>
          <p:cNvCxnSpPr/>
          <p:nvPr/>
        </p:nvCxnSpPr>
        <p:spPr>
          <a:xfrm rot="-5400000" flipV="1">
            <a:off x="3090909" y="571739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rot="-5400000">
            <a:off x="3483301" y="556966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37"/>
          <p:cNvCxnSpPr/>
          <p:nvPr/>
        </p:nvCxnSpPr>
        <p:spPr>
          <a:xfrm>
            <a:off x="3540829" y="6337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9"/>
          <p:cNvCxnSpPr/>
          <p:nvPr/>
        </p:nvCxnSpPr>
        <p:spPr>
          <a:xfrm>
            <a:off x="3159225" y="5080752"/>
            <a:ext cx="1404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31" name="Caixa de Texto 23"/>
          <p:cNvSpPr txBox="1"/>
          <p:nvPr/>
        </p:nvSpPr>
        <p:spPr>
          <a:xfrm>
            <a:off x="3759200" y="540321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2861224" y="4391303"/>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63" name="Grupo 72"/>
          <p:cNvGrpSpPr/>
          <p:nvPr/>
        </p:nvGrpSpPr>
        <p:grpSpPr>
          <a:xfrm rot="0">
            <a:off x="4373880" y="5069205"/>
            <a:ext cx="416560" cy="1260000"/>
            <a:chOff x="3114" y="6151"/>
            <a:chExt cx="656" cy="1947"/>
          </a:xfrm>
        </p:grpSpPr>
        <p:cxnSp>
          <p:nvCxnSpPr>
            <p:cNvPr id="6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24" name="Conector Reto 37"/>
          <p:cNvCxnSpPr/>
          <p:nvPr/>
        </p:nvCxnSpPr>
        <p:spPr>
          <a:xfrm>
            <a:off x="4387919" y="6340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4631055" y="512254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cxnSp>
        <p:nvCxnSpPr>
          <p:cNvPr id="126" name="Conector Reto 74"/>
          <p:cNvCxnSpPr/>
          <p:nvPr/>
        </p:nvCxnSpPr>
        <p:spPr>
          <a:xfrm>
            <a:off x="8390175" y="47557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flipV="1">
            <a:off x="9685056" y="29797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7" name="Conector Reto 136"/>
          <p:cNvCxnSpPr/>
          <p:nvPr/>
        </p:nvCxnSpPr>
        <p:spPr>
          <a:xfrm rot="16200000">
            <a:off x="10018091" y="492021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2" name="Forma livre 151"/>
          <p:cNvSpPr/>
          <p:nvPr/>
        </p:nvSpPr>
        <p:spPr>
          <a:xfrm>
            <a:off x="7682865" y="4540885"/>
            <a:ext cx="1551305" cy="182118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3" name="Caixa de Texto 152"/>
              <p:cNvSpPr txBox="1"/>
              <p:nvPr/>
            </p:nvSpPr>
            <p:spPr>
              <a:xfrm>
                <a:off x="9589770" y="4565650"/>
                <a:ext cx="85979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3" name="Caixa de Texto 152"/>
              <p:cNvSpPr txBox="1">
                <a:spLocks noRot="1" noChangeAspect="1" noMove="1" noResize="1" noEditPoints="1" noAdjustHandles="1" noChangeArrowheads="1" noChangeShapeType="1" noTextEdit="1"/>
              </p:cNvSpPr>
              <p:nvPr/>
            </p:nvSpPr>
            <p:spPr>
              <a:xfrm>
                <a:off x="9589770" y="4565650"/>
                <a:ext cx="85979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54" name="Grupo 153"/>
          <p:cNvGrpSpPr/>
          <p:nvPr/>
        </p:nvGrpSpPr>
        <p:grpSpPr>
          <a:xfrm rot="0" flipH="1">
            <a:off x="7806858" y="4285492"/>
            <a:ext cx="1872000" cy="234950"/>
            <a:chOff x="3555135" y="3506801"/>
            <a:chExt cx="1872182" cy="255373"/>
          </a:xfrm>
        </p:grpSpPr>
        <p:cxnSp>
          <p:nvCxnSpPr>
            <p:cNvPr id="155" name="Conector Reto 79"/>
            <p:cNvCxnSpPr/>
            <p:nvPr/>
          </p:nvCxnSpPr>
          <p:spPr>
            <a:xfrm flipV="1">
              <a:off x="3555135" y="3630590"/>
              <a:ext cx="187218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6" name="Retângulo 155"/>
            <p:cNvSpPr/>
            <p:nvPr/>
          </p:nvSpPr>
          <p:spPr>
            <a:xfrm>
              <a:off x="4606140" y="3506801"/>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8" name="Caixa de Texto 157"/>
              <p:cNvSpPr txBox="1"/>
              <p:nvPr/>
            </p:nvSpPr>
            <p:spPr>
              <a:xfrm>
                <a:off x="8043545" y="3744595"/>
                <a:ext cx="70358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8" name="Caixa de Texto 157"/>
              <p:cNvSpPr txBox="1">
                <a:spLocks noRot="1" noChangeAspect="1" noMove="1" noResize="1" noEditPoints="1" noAdjustHandles="1" noChangeArrowheads="1" noChangeShapeType="1" noTextEdit="1"/>
              </p:cNvSpPr>
              <p:nvPr/>
            </p:nvSpPr>
            <p:spPr>
              <a:xfrm>
                <a:off x="8043545" y="3744595"/>
                <a:ext cx="70358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59" name="Grupo 158"/>
          <p:cNvGrpSpPr/>
          <p:nvPr/>
        </p:nvGrpSpPr>
        <p:grpSpPr>
          <a:xfrm rot="5400000" flipH="1">
            <a:off x="8989220" y="4755394"/>
            <a:ext cx="1404000" cy="234950"/>
            <a:chOff x="4143847" y="3524056"/>
            <a:chExt cx="1404137" cy="255373"/>
          </a:xfrm>
        </p:grpSpPr>
        <p:cxnSp>
          <p:nvCxnSpPr>
            <p:cNvPr id="1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1" name="Retângulo 1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2" name="Caixa de Texto 161"/>
              <p:cNvSpPr txBox="1"/>
              <p:nvPr/>
            </p:nvSpPr>
            <p:spPr>
              <a:xfrm>
                <a:off x="5506720" y="500443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2" name="Caixa de Texto 161"/>
              <p:cNvSpPr txBox="1">
                <a:spLocks noRot="1" noChangeAspect="1" noMove="1" noResize="1" noEditPoints="1" noAdjustHandles="1" noChangeArrowheads="1" noChangeShapeType="1" noTextEdit="1"/>
              </p:cNvSpPr>
              <p:nvPr/>
            </p:nvSpPr>
            <p:spPr>
              <a:xfrm>
                <a:off x="5506720" y="500443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3" name="Grupo 162"/>
          <p:cNvGrpSpPr/>
          <p:nvPr/>
        </p:nvGrpSpPr>
        <p:grpSpPr>
          <a:xfrm rot="5400000" flipH="1">
            <a:off x="9149095" y="5702812"/>
            <a:ext cx="1116000" cy="234950"/>
            <a:chOff x="4426307" y="3524056"/>
            <a:chExt cx="1116109" cy="255373"/>
          </a:xfrm>
        </p:grpSpPr>
        <p:cxnSp>
          <p:nvCxnSpPr>
            <p:cNvPr id="16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16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6" name="CaixaDeTexto 47"/>
          <p:cNvSpPr txBox="1"/>
          <p:nvPr/>
        </p:nvSpPr>
        <p:spPr>
          <a:xfrm>
            <a:off x="7806604" y="5161558"/>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7" name="Grupo 166"/>
          <p:cNvGrpSpPr/>
          <p:nvPr/>
        </p:nvGrpSpPr>
        <p:grpSpPr>
          <a:xfrm rot="5400000" flipH="1">
            <a:off x="8998745" y="2851029"/>
            <a:ext cx="1404000" cy="234950"/>
            <a:chOff x="4143847" y="3524056"/>
            <a:chExt cx="1404137" cy="255373"/>
          </a:xfrm>
        </p:grpSpPr>
        <p:cxnSp>
          <p:nvCxnSpPr>
            <p:cNvPr id="16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9" name="Retângulo 16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0" name="Caixa de Texto 169"/>
              <p:cNvSpPr txBox="1"/>
              <p:nvPr/>
            </p:nvSpPr>
            <p:spPr>
              <a:xfrm>
                <a:off x="8866505" y="5552440"/>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0" name="Caixa de Texto 169"/>
              <p:cNvSpPr txBox="1">
                <a:spLocks noRot="1" noChangeAspect="1" noMove="1" noResize="1" noEditPoints="1" noAdjustHandles="1" noChangeArrowheads="1" noChangeShapeType="1" noTextEdit="1"/>
              </p:cNvSpPr>
              <p:nvPr/>
            </p:nvSpPr>
            <p:spPr>
              <a:xfrm>
                <a:off x="8866505" y="5552440"/>
                <a:ext cx="698500"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1" name="Caixa de Texto 170"/>
              <p:cNvSpPr txBox="1"/>
              <p:nvPr/>
            </p:nvSpPr>
            <p:spPr>
              <a:xfrm>
                <a:off x="8747125" y="272224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1" name="Caixa de Texto 170"/>
              <p:cNvSpPr txBox="1">
                <a:spLocks noRot="1" noChangeAspect="1" noMove="1" noResize="1" noEditPoints="1" noAdjustHandles="1" noChangeArrowheads="1" noChangeShapeType="1" noTextEdit="1"/>
              </p:cNvSpPr>
              <p:nvPr/>
            </p:nvSpPr>
            <p:spPr>
              <a:xfrm>
                <a:off x="8747125" y="2722245"/>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72" name="Conector Reto 37"/>
          <p:cNvCxnSpPr/>
          <p:nvPr/>
        </p:nvCxnSpPr>
        <p:spPr>
          <a:xfrm>
            <a:off x="9530784" y="63618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37"/>
          <p:cNvCxnSpPr/>
          <p:nvPr/>
        </p:nvCxnSpPr>
        <p:spPr>
          <a:xfrm>
            <a:off x="9352984" y="22731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37"/>
          <p:cNvCxnSpPr/>
          <p:nvPr/>
        </p:nvCxnSpPr>
        <p:spPr>
          <a:xfrm rot="16200000">
            <a:off x="9185979" y="24426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37"/>
          <p:cNvCxnSpPr/>
          <p:nvPr/>
        </p:nvCxnSpPr>
        <p:spPr>
          <a:xfrm>
            <a:off x="9233604" y="26191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7" name="CaixaDeTexto 47"/>
          <p:cNvSpPr txBox="1"/>
          <p:nvPr/>
        </p:nvSpPr>
        <p:spPr>
          <a:xfrm>
            <a:off x="10161905" y="289052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79" name="Seta para a direita 178"/>
          <p:cNvSpPr/>
          <p:nvPr/>
        </p:nvSpPr>
        <p:spPr>
          <a:xfrm>
            <a:off x="5241925" y="309753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82" name="Grupo 72"/>
          <p:cNvGrpSpPr/>
          <p:nvPr/>
        </p:nvGrpSpPr>
        <p:grpSpPr>
          <a:xfrm rot="0">
            <a:off x="10161905" y="5261621"/>
            <a:ext cx="432000" cy="1124099"/>
            <a:chOff x="3114" y="6361"/>
            <a:chExt cx="656" cy="1737"/>
          </a:xfrm>
        </p:grpSpPr>
        <p:cxnSp>
          <p:nvCxnSpPr>
            <p:cNvPr id="1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5" name="Conector Reto 74"/>
            <p:cNvCxnSpPr/>
            <p:nvPr/>
          </p:nvCxnSpPr>
          <p:spPr>
            <a:xfrm>
              <a:off x="3414" y="6361"/>
              <a:ext cx="0" cy="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88" name="Conector Reto 37"/>
          <p:cNvCxnSpPr/>
          <p:nvPr/>
        </p:nvCxnSpPr>
        <p:spPr>
          <a:xfrm>
            <a:off x="10182929" y="63618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9" name="Caixa de Texto 23"/>
          <p:cNvSpPr txBox="1"/>
          <p:nvPr/>
        </p:nvSpPr>
        <p:spPr>
          <a:xfrm>
            <a:off x="10161905" y="5031740"/>
            <a:ext cx="106489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C</a:t>
            </a:r>
            <a:r>
              <a:rPr lang="pt-BR" altLang="en-US" sz="2400" baseline="-25000" dirty="0" smtClean="0">
                <a:latin typeface="Comic Sans MS" panose="030F0702030302020204" pitchFamily="66" charset="0"/>
                <a:cs typeface="Comic Sans MS" panose="030F0702030302020204" pitchFamily="66" charset="0"/>
              </a:rPr>
              <a:t>i</a:t>
            </a:r>
            <a:r>
              <a:rPr lang="pt-BR" altLang="en-US" sz="2400" dirty="0" smtClean="0">
                <a:latin typeface="Comic Sans MS" panose="030F0702030302020204" pitchFamily="66" charset="0"/>
                <a:cs typeface="Comic Sans MS" panose="030F0702030302020204" pitchFamily="66" charset="0"/>
              </a:rPr>
              <a:t>/2</a:t>
            </a:r>
            <a:endParaRPr lang="pt-BR" altLang="en-US" sz="2400" dirty="0" smtClean="0">
              <a:latin typeface="Comic Sans MS" panose="030F0702030302020204" pitchFamily="66" charset="0"/>
              <a:cs typeface="Comic Sans MS" panose="030F0702030302020204" pitchFamily="66" charset="0"/>
            </a:endParaRPr>
          </a:p>
        </p:txBody>
      </p:sp>
      <p:sp>
        <p:nvSpPr>
          <p:cNvPr id="98" name="Caixa de Texto 38"/>
          <p:cNvSpPr txBox="1"/>
          <p:nvPr/>
        </p:nvSpPr>
        <p:spPr>
          <a:xfrm flipH="1">
            <a:off x="4965065" y="2164715"/>
            <a:ext cx="168719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 </a:t>
            </a:r>
            <a:endParaRPr lang="pt-BR" altLang="en-US" sz="2400" baseline="-25000" dirty="0">
              <a:latin typeface="Comic Sans MS" panose="030F0702030302020204" pitchFamily="66" charset="0"/>
              <a:cs typeface="Comic Sans MS" panose="030F0702030302020204" pitchFamily="66" charset="0"/>
            </a:endParaRPr>
          </a:p>
        </p:txBody>
      </p:sp>
      <p:cxnSp>
        <p:nvCxnSpPr>
          <p:cNvPr id="11" name="Conector Reto 10"/>
          <p:cNvCxnSpPr/>
          <p:nvPr/>
        </p:nvCxnSpPr>
        <p:spPr>
          <a:xfrm rot="16200000">
            <a:off x="10047936" y="301140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9252585" y="4683760"/>
            <a:ext cx="16510" cy="575310"/>
          </a:xfrm>
          <a:prstGeom prst="straightConnector1">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 name="Caixa de Texto 16"/>
              <p:cNvSpPr txBox="1"/>
              <p:nvPr/>
            </p:nvSpPr>
            <p:spPr>
              <a:xfrm>
                <a:off x="8709025" y="4710430"/>
                <a:ext cx="65341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8709025" y="4710430"/>
                <a:ext cx="653415" cy="52197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32"/>
              <p:cNvSpPr txBox="1"/>
              <p:nvPr/>
            </p:nvSpPr>
            <p:spPr>
              <a:xfrm>
                <a:off x="8861425" y="3462020"/>
                <a:ext cx="66040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8861425" y="3462020"/>
                <a:ext cx="660400" cy="521970"/>
              </a:xfrm>
              <a:prstGeom prst="rect">
                <a:avLst/>
              </a:prstGeom>
              <a:blipFill rotWithShape="1">
                <a:blip r:embed="rId7"/>
                <a:stretch>
                  <a:fillRect r="-1154"/>
                </a:stretch>
              </a:blipFill>
            </p:spPr>
            <p:txBody>
              <a:bodyPr/>
              <a:lstStyle/>
              <a:p>
                <a:r>
                  <a:rPr lang="pt-BR" altLang="en-US">
                    <a:noFill/>
                  </a:rPr>
                  <a:t> </a:t>
                </a:r>
              </a:p>
            </p:txBody>
          </p:sp>
        </mc:Fallback>
      </mc:AlternateContent>
      <p:sp>
        <p:nvSpPr>
          <p:cNvPr id="129" name="Elipse 128"/>
          <p:cNvSpPr/>
          <p:nvPr/>
        </p:nvSpPr>
        <p:spPr>
          <a:xfrm>
            <a:off x="9488170" y="3539490"/>
            <a:ext cx="387350" cy="552450"/>
          </a:xfrm>
          <a:prstGeom prst="ellipse">
            <a:avLst/>
          </a:prstGeom>
          <a:solidFill>
            <a:srgbClr val="00B0F0">
              <a:alpha val="97000"/>
            </a:srgb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0" name="Conector de Seta Reta 59"/>
          <p:cNvCxnSpPr/>
          <p:nvPr/>
        </p:nvCxnSpPr>
        <p:spPr>
          <a:xfrm flipH="1">
            <a:off x="9676130" y="3655060"/>
            <a:ext cx="0" cy="36385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35" name="Conector Reto 79"/>
          <p:cNvCxnSpPr/>
          <p:nvPr/>
        </p:nvCxnSpPr>
        <p:spPr>
          <a:xfrm rot="5400000" flipH="1" flipV="1">
            <a:off x="9278707" y="4307118"/>
            <a:ext cx="1908000"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rot="5400000" flipH="1">
            <a:off x="10003790" y="4145915"/>
            <a:ext cx="476250" cy="234950"/>
          </a:xfrm>
          <a:prstGeom prst="rect">
            <a:avLst/>
          </a:prstGeom>
          <a:solidFill>
            <a:schemeClr val="bg1"/>
          </a:solidFill>
          <a:ln w="22225">
            <a:prstDash val="sysDash"/>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37" name="Caixa de Texto 36"/>
              <p:cNvSpPr txBox="1"/>
              <p:nvPr/>
            </p:nvSpPr>
            <p:spPr>
              <a:xfrm>
                <a:off x="10264140" y="3979545"/>
                <a:ext cx="68580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sz="2800" i="1">
                              <a:latin typeface="Cambria Math" panose="02040503050406030204" pitchFamily="18" charset="0"/>
                            </a:rPr>
                            <m:t>0</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10264140" y="3979545"/>
                <a:ext cx="685800" cy="521970"/>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26" name="Picture 2" descr="13: Curva de transferencia del inversor CMOS [15].  "/>
          <p:cNvPicPr>
            <a:picLocks noChangeAspect="1" noChangeArrowheads="1"/>
          </p:cNvPicPr>
          <p:nvPr/>
        </p:nvPicPr>
        <p:blipFill rotWithShape="1">
          <a:blip r:embed="rId1">
            <a:extLst>
              <a:ext uri="{28A0092B-C50C-407E-A947-70E740481C1C}">
                <a14:useLocalDpi xmlns:a14="http://schemas.microsoft.com/office/drawing/2010/main" val="0"/>
              </a:ext>
            </a:extLst>
          </a:blip>
          <a:srcRect l="1086" t="1116" r="3992" b="1"/>
          <a:stretch>
            <a:fillRect/>
          </a:stretch>
        </p:blipFill>
        <p:spPr bwMode="auto">
          <a:xfrm>
            <a:off x="6165215" y="1670050"/>
            <a:ext cx="4691380" cy="4356735"/>
          </a:xfrm>
          <a:prstGeom prst="rect">
            <a:avLst/>
          </a:prstGeom>
          <a:noFill/>
          <a:extLst>
            <a:ext uri="{909E8E84-426E-40DD-AFC4-6F175D3DCCD1}">
              <a14:hiddenFill xmlns:a14="http://schemas.microsoft.com/office/drawing/2010/main">
                <a:solidFill>
                  <a:srgbClr val="FFFFFF"/>
                </a:solidFill>
              </a14:hiddenFill>
            </a:ext>
          </a:extLst>
        </p:spPr>
      </p:pic>
      <p:grpSp>
        <p:nvGrpSpPr>
          <p:cNvPr id="12" name="Grupo 11"/>
          <p:cNvGrpSpPr/>
          <p:nvPr/>
        </p:nvGrpSpPr>
        <p:grpSpPr>
          <a:xfrm flipH="1">
            <a:off x="1450230" y="2239889"/>
            <a:ext cx="2465726" cy="3373511"/>
            <a:chOff x="1248819" y="3088257"/>
            <a:chExt cx="2465726" cy="3373511"/>
          </a:xfrm>
        </p:grpSpPr>
        <p:sp>
          <p:nvSpPr>
            <p:cNvPr id="53" name="Line 56"/>
            <p:cNvSpPr>
              <a:spLocks noChangeShapeType="1"/>
            </p:cNvSpPr>
            <p:nvPr/>
          </p:nvSpPr>
          <p:spPr bwMode="auto">
            <a:xfrm>
              <a:off x="2054494" y="3931756"/>
              <a:ext cx="0" cy="1728674"/>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55" name="Group 104"/>
            <p:cNvGrpSpPr/>
            <p:nvPr/>
          </p:nvGrpSpPr>
          <p:grpSpPr bwMode="auto">
            <a:xfrm flipH="1">
              <a:off x="2054494" y="3496360"/>
              <a:ext cx="504818" cy="431772"/>
              <a:chOff x="5039234" y="4977172"/>
              <a:chExt cx="503606" cy="432048"/>
            </a:xfrm>
          </p:grpSpPr>
          <p:sp>
            <p:nvSpPr>
              <p:cNvPr id="65" name="Line 82"/>
              <p:cNvSpPr>
                <a:spLocks noChangeShapeType="1"/>
              </p:cNvSpPr>
              <p:nvPr/>
            </p:nvSpPr>
            <p:spPr bwMode="auto">
              <a:xfrm>
                <a:off x="5255952" y="4977172"/>
                <a:ext cx="0" cy="43180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9" name="Line 83"/>
              <p:cNvSpPr>
                <a:spLocks noChangeShapeType="1"/>
              </p:cNvSpPr>
              <p:nvPr/>
            </p:nvSpPr>
            <p:spPr bwMode="auto">
              <a:xfrm flipH="1">
                <a:off x="5290812" y="4977172"/>
                <a:ext cx="1" cy="432048"/>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0" name="Line 84"/>
              <p:cNvSpPr>
                <a:spLocks noChangeShapeType="1"/>
              </p:cNvSpPr>
              <p:nvPr/>
            </p:nvSpPr>
            <p:spPr bwMode="auto">
              <a:xfrm>
                <a:off x="5290813" y="4977172"/>
                <a:ext cx="25202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1" name="Line 85"/>
              <p:cNvSpPr>
                <a:spLocks noChangeShapeType="1"/>
              </p:cNvSpPr>
              <p:nvPr/>
            </p:nvSpPr>
            <p:spPr bwMode="auto">
              <a:xfrm flipV="1">
                <a:off x="5290813" y="5409220"/>
                <a:ext cx="25202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2" name="Line 93"/>
              <p:cNvSpPr>
                <a:spLocks noChangeShapeType="1"/>
              </p:cNvSpPr>
              <p:nvPr/>
            </p:nvSpPr>
            <p:spPr bwMode="auto">
              <a:xfrm flipH="1">
                <a:off x="5039234" y="5193196"/>
                <a:ext cx="216024"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3" name="Oval 145"/>
              <p:cNvSpPr>
                <a:spLocks noChangeArrowheads="1"/>
              </p:cNvSpPr>
              <p:nvPr/>
            </p:nvSpPr>
            <p:spPr bwMode="auto">
              <a:xfrm>
                <a:off x="5184068" y="5157192"/>
                <a:ext cx="68771" cy="72008"/>
              </a:xfrm>
              <a:prstGeom prst="ellipse">
                <a:avLst/>
              </a:prstGeom>
              <a:solidFill>
                <a:schemeClr val="bg1"/>
              </a:solidFill>
              <a:ln w="19050" algn="ctr">
                <a:solidFill>
                  <a:schemeClr val="tx1"/>
                </a:solidFill>
                <a:round/>
              </a:ln>
            </p:spPr>
            <p:txBody>
              <a:bodyPr wrap="none" anchor="ctr"/>
              <a:lstStyle/>
              <a:p>
                <a:endParaRPr lang="en-US"/>
              </a:p>
            </p:txBody>
          </p:sp>
        </p:grpSp>
        <p:grpSp>
          <p:nvGrpSpPr>
            <p:cNvPr id="74" name="Group 147"/>
            <p:cNvGrpSpPr/>
            <p:nvPr/>
          </p:nvGrpSpPr>
          <p:grpSpPr bwMode="auto">
            <a:xfrm flipH="1">
              <a:off x="2054494" y="5660430"/>
              <a:ext cx="503231" cy="431772"/>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rot="16200000" flipH="1" flipV="1">
              <a:off x="1870561" y="4561916"/>
              <a:ext cx="0" cy="360358"/>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a:off x="2019570" y="4702379"/>
              <a:ext cx="71437" cy="71433"/>
            </a:xfrm>
            <a:prstGeom prst="ellipse">
              <a:avLst/>
            </a:prstGeom>
            <a:solidFill>
              <a:schemeClr val="tx1"/>
            </a:solidFill>
            <a:ln w="19050" algn="ctr">
              <a:solidFill>
                <a:schemeClr val="tx1"/>
              </a:solidFill>
              <a:round/>
            </a:ln>
          </p:spPr>
          <p:txBody>
            <a:bodyPr wrap="none" anchor="ctr"/>
            <a:lstStyle/>
            <a:p>
              <a:endParaRPr lang="en-US"/>
            </a:p>
          </p:txBody>
        </p:sp>
        <p:sp>
          <p:nvSpPr>
            <p:cNvPr id="82" name="Rectangle 140"/>
            <p:cNvSpPr>
              <a:spLocks noChangeArrowheads="1"/>
            </p:cNvSpPr>
            <p:nvPr/>
          </p:nvSpPr>
          <p:spPr bwMode="auto">
            <a:xfrm>
              <a:off x="1811825" y="3542969"/>
              <a:ext cx="477831"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a:spAutoFit/>
            </a:bodyPr>
            <a:lstStyle/>
            <a:p>
              <a:pPr eaLnBrk="0" hangingPunct="0">
                <a:spcBef>
                  <a:spcPct val="20000"/>
                </a:spcBef>
              </a:pPr>
              <a:r>
                <a:rPr lang="pt-BR" sz="1600" dirty="0"/>
                <a:t>M1</a:t>
              </a:r>
              <a:endParaRPr lang="pt-BR" sz="1600" baseline="-25000" dirty="0"/>
            </a:p>
          </p:txBody>
        </p:sp>
        <p:sp>
          <p:nvSpPr>
            <p:cNvPr id="83" name="Rectangle 142"/>
            <p:cNvSpPr>
              <a:spLocks noChangeArrowheads="1"/>
            </p:cNvSpPr>
            <p:nvPr/>
          </p:nvSpPr>
          <p:spPr bwMode="auto">
            <a:xfrm>
              <a:off x="1785116" y="5695995"/>
              <a:ext cx="477830"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a:spAutoFit/>
            </a:bodyPr>
            <a:lstStyle/>
            <a:p>
              <a:pPr eaLnBrk="0" hangingPunct="0">
                <a:spcBef>
                  <a:spcPct val="20000"/>
                </a:spcBef>
              </a:pPr>
              <a:r>
                <a:rPr lang="pt-BR" sz="1600" dirty="0"/>
                <a:t>M2</a:t>
              </a:r>
              <a:endParaRPr lang="pt-BR" sz="1600" baseline="-25000" dirty="0"/>
            </a:p>
          </p:txBody>
        </p:sp>
        <p:sp>
          <p:nvSpPr>
            <p:cNvPr id="84" name="Rectangle 140"/>
            <p:cNvSpPr>
              <a:spLocks noChangeArrowheads="1"/>
            </p:cNvSpPr>
            <p:nvPr/>
          </p:nvSpPr>
          <p:spPr bwMode="auto">
            <a:xfrm>
              <a:off x="2831418" y="4437736"/>
              <a:ext cx="883127"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1600" dirty="0" smtClean="0"/>
                <a:t>entrada</a:t>
              </a:r>
              <a:endParaRPr lang="pt-BR" sz="1600" baseline="-25000" dirty="0"/>
            </a:p>
          </p:txBody>
        </p:sp>
        <p:sp>
          <p:nvSpPr>
            <p:cNvPr id="3" name="Forma livre 2"/>
            <p:cNvSpPr/>
            <p:nvPr/>
          </p:nvSpPr>
          <p:spPr>
            <a:xfrm>
              <a:off x="2441275" y="3712246"/>
              <a:ext cx="405442" cy="2164070"/>
            </a:xfrm>
            <a:custGeom>
              <a:avLst/>
              <a:gdLst>
                <a:gd name="connsiteX0" fmla="*/ 94891 w 405442"/>
                <a:gd name="connsiteY0" fmla="*/ 0 h 2191110"/>
                <a:gd name="connsiteX1" fmla="*/ 405442 w 405442"/>
                <a:gd name="connsiteY1" fmla="*/ 0 h 2191110"/>
                <a:gd name="connsiteX2" fmla="*/ 396816 w 405442"/>
                <a:gd name="connsiteY2" fmla="*/ 2191110 h 2191110"/>
                <a:gd name="connsiteX3" fmla="*/ 34506 w 405442"/>
                <a:gd name="connsiteY3" fmla="*/ 2191110 h 2191110"/>
                <a:gd name="connsiteX4" fmla="*/ 0 w 405442"/>
                <a:gd name="connsiteY4" fmla="*/ 2191110 h 2191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442" h="2191110">
                  <a:moveTo>
                    <a:pt x="94891" y="0"/>
                  </a:moveTo>
                  <a:lnTo>
                    <a:pt x="405442" y="0"/>
                  </a:lnTo>
                  <a:cubicBezTo>
                    <a:pt x="402567" y="730370"/>
                    <a:pt x="399691" y="1460740"/>
                    <a:pt x="396816" y="2191110"/>
                  </a:cubicBezTo>
                  <a:lnTo>
                    <a:pt x="34506" y="2191110"/>
                  </a:lnTo>
                  <a:lnTo>
                    <a:pt x="0" y="219111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 name="Conector Reto 5"/>
            <p:cNvCxnSpPr>
              <a:stCxn id="70" idx="1"/>
            </p:cNvCxnSpPr>
            <p:nvPr/>
          </p:nvCxnSpPr>
          <p:spPr>
            <a:xfrm flipH="1" flipV="1">
              <a:off x="2050740" y="3088257"/>
              <a:ext cx="3754" cy="408104"/>
            </a:xfrm>
            <a:prstGeom prst="line">
              <a:avLst/>
            </a:prstGeom>
            <a:ln w="1905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a:off x="2039256" y="6078502"/>
              <a:ext cx="4461" cy="37487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178"/>
            <p:cNvCxnSpPr>
              <a:cxnSpLocks noChangeShapeType="1"/>
            </p:cNvCxnSpPr>
            <p:nvPr/>
          </p:nvCxnSpPr>
          <p:spPr bwMode="auto">
            <a:xfrm rot="16200000" flipH="1" flipV="1">
              <a:off x="3026896" y="4561916"/>
              <a:ext cx="0" cy="360358"/>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35" name="Rectangle 140"/>
            <p:cNvSpPr>
              <a:spLocks noChangeArrowheads="1"/>
            </p:cNvSpPr>
            <p:nvPr/>
          </p:nvSpPr>
          <p:spPr bwMode="auto">
            <a:xfrm>
              <a:off x="1248819" y="4418544"/>
              <a:ext cx="883127"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1600" dirty="0" smtClean="0"/>
                <a:t>saída</a:t>
              </a:r>
              <a:endParaRPr lang="pt-BR" sz="1600" baseline="-25000" dirty="0"/>
            </a:p>
          </p:txBody>
        </p:sp>
        <p:cxnSp>
          <p:nvCxnSpPr>
            <p:cNvPr id="10" name="Conector Reto 9"/>
            <p:cNvCxnSpPr/>
            <p:nvPr/>
          </p:nvCxnSpPr>
          <p:spPr>
            <a:xfrm>
              <a:off x="1900264" y="6461768"/>
              <a:ext cx="28043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 name="CaixaDeTexto 14"/>
          <p:cNvSpPr txBox="1"/>
          <p:nvPr/>
        </p:nvSpPr>
        <p:spPr>
          <a:xfrm>
            <a:off x="3296968" y="2666056"/>
            <a:ext cx="752475" cy="368300"/>
          </a:xfrm>
          <a:prstGeom prst="rect">
            <a:avLst/>
          </a:prstGeom>
          <a:noFill/>
        </p:spPr>
        <p:txBody>
          <a:bodyPr wrap="none" rtlCol="0">
            <a:spAutoFit/>
          </a:bodyPr>
          <a:lstStyle/>
          <a:p>
            <a:r>
              <a:rPr lang="pt-BR" dirty="0" err="1" smtClean="0"/>
              <a:t>PMOS</a:t>
            </a:r>
            <a:endParaRPr lang="pt-BR" dirty="0"/>
          </a:p>
        </p:txBody>
      </p:sp>
      <p:sp>
        <p:nvSpPr>
          <p:cNvPr id="16" name="CaixaDeTexto 15"/>
          <p:cNvSpPr txBox="1"/>
          <p:nvPr/>
        </p:nvSpPr>
        <p:spPr>
          <a:xfrm>
            <a:off x="2819189" y="1886092"/>
            <a:ext cx="607859" cy="369332"/>
          </a:xfrm>
          <a:prstGeom prst="rect">
            <a:avLst/>
          </a:prstGeom>
          <a:noFill/>
        </p:spPr>
        <p:txBody>
          <a:bodyPr wrap="none" rtlCol="0">
            <a:spAutoFit/>
          </a:bodyPr>
          <a:lstStyle/>
          <a:p>
            <a:r>
              <a:rPr lang="pt-BR" dirty="0" smtClean="0"/>
              <a:t>2.5V</a:t>
            </a:r>
            <a:endParaRPr lang="pt-BR" dirty="0"/>
          </a:p>
        </p:txBody>
      </p:sp>
      <p:sp>
        <p:nvSpPr>
          <p:cNvPr id="17" name="CaixaDeTexto 16"/>
          <p:cNvSpPr txBox="1"/>
          <p:nvPr/>
        </p:nvSpPr>
        <p:spPr>
          <a:xfrm>
            <a:off x="3085004" y="5299859"/>
            <a:ext cx="433132" cy="369332"/>
          </a:xfrm>
          <a:prstGeom prst="rect">
            <a:avLst/>
          </a:prstGeom>
          <a:noFill/>
        </p:spPr>
        <p:txBody>
          <a:bodyPr wrap="none" rtlCol="0">
            <a:spAutoFit/>
          </a:bodyPr>
          <a:lstStyle/>
          <a:p>
            <a:r>
              <a:rPr lang="pt-BR" dirty="0" smtClean="0"/>
              <a:t>0V</a:t>
            </a:r>
            <a:endParaRPr lang="pt-BR" dirty="0"/>
          </a:p>
        </p:txBody>
      </p:sp>
      <p:cxnSp>
        <p:nvCxnSpPr>
          <p:cNvPr id="22" name="Conector Reto 21"/>
          <p:cNvCxnSpPr/>
          <p:nvPr/>
        </p:nvCxnSpPr>
        <p:spPr>
          <a:xfrm flipV="1">
            <a:off x="3505121" y="4452609"/>
            <a:ext cx="513131" cy="80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3505120" y="4559138"/>
            <a:ext cx="513131" cy="80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Forma livre 22"/>
          <p:cNvSpPr/>
          <p:nvPr/>
        </p:nvSpPr>
        <p:spPr>
          <a:xfrm>
            <a:off x="3324450" y="3874308"/>
            <a:ext cx="477430" cy="598811"/>
          </a:xfrm>
          <a:custGeom>
            <a:avLst/>
            <a:gdLst>
              <a:gd name="connsiteX0" fmla="*/ 0 w 477430"/>
              <a:gd name="connsiteY0" fmla="*/ 24276 h 598811"/>
              <a:gd name="connsiteX1" fmla="*/ 0 w 477430"/>
              <a:gd name="connsiteY1" fmla="*/ 24276 h 598811"/>
              <a:gd name="connsiteX2" fmla="*/ 210393 w 477430"/>
              <a:gd name="connsiteY2" fmla="*/ 16184 h 598811"/>
              <a:gd name="connsiteX3" fmla="*/ 234669 w 477430"/>
              <a:gd name="connsiteY3" fmla="*/ 8092 h 598811"/>
              <a:gd name="connsiteX4" fmla="*/ 275129 w 477430"/>
              <a:gd name="connsiteY4" fmla="*/ 0 h 598811"/>
              <a:gd name="connsiteX5" fmla="*/ 388418 w 477430"/>
              <a:gd name="connsiteY5" fmla="*/ 8092 h 598811"/>
              <a:gd name="connsiteX6" fmla="*/ 412694 w 477430"/>
              <a:gd name="connsiteY6" fmla="*/ 16184 h 598811"/>
              <a:gd name="connsiteX7" fmla="*/ 428878 w 477430"/>
              <a:gd name="connsiteY7" fmla="*/ 40460 h 598811"/>
              <a:gd name="connsiteX8" fmla="*/ 445062 w 477430"/>
              <a:gd name="connsiteY8" fmla="*/ 97105 h 598811"/>
              <a:gd name="connsiteX9" fmla="*/ 453154 w 477430"/>
              <a:gd name="connsiteY9" fmla="*/ 121381 h 598811"/>
              <a:gd name="connsiteX10" fmla="*/ 461246 w 477430"/>
              <a:gd name="connsiteY10" fmla="*/ 153749 h 598811"/>
              <a:gd name="connsiteX11" fmla="*/ 477430 w 477430"/>
              <a:gd name="connsiteY11" fmla="*/ 210393 h 598811"/>
              <a:gd name="connsiteX12" fmla="*/ 469338 w 477430"/>
              <a:gd name="connsiteY12" fmla="*/ 315590 h 598811"/>
              <a:gd name="connsiteX13" fmla="*/ 461246 w 477430"/>
              <a:gd name="connsiteY13" fmla="*/ 339866 h 598811"/>
              <a:gd name="connsiteX14" fmla="*/ 436970 w 477430"/>
              <a:gd name="connsiteY14" fmla="*/ 428878 h 598811"/>
              <a:gd name="connsiteX15" fmla="*/ 445062 w 477430"/>
              <a:gd name="connsiteY15" fmla="*/ 590719 h 598811"/>
              <a:gd name="connsiteX16" fmla="*/ 428878 w 477430"/>
              <a:gd name="connsiteY16" fmla="*/ 598811 h 59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7430" h="598811">
                <a:moveTo>
                  <a:pt x="0" y="24276"/>
                </a:moveTo>
                <a:lnTo>
                  <a:pt x="0" y="24276"/>
                </a:lnTo>
                <a:cubicBezTo>
                  <a:pt x="70131" y="21579"/>
                  <a:pt x="140376" y="21013"/>
                  <a:pt x="210393" y="16184"/>
                </a:cubicBezTo>
                <a:cubicBezTo>
                  <a:pt x="218903" y="15597"/>
                  <a:pt x="226394" y="10161"/>
                  <a:pt x="234669" y="8092"/>
                </a:cubicBezTo>
                <a:cubicBezTo>
                  <a:pt x="248012" y="4756"/>
                  <a:pt x="261642" y="2697"/>
                  <a:pt x="275129" y="0"/>
                </a:cubicBezTo>
                <a:cubicBezTo>
                  <a:pt x="312892" y="2697"/>
                  <a:pt x="350818" y="3669"/>
                  <a:pt x="388418" y="8092"/>
                </a:cubicBezTo>
                <a:cubicBezTo>
                  <a:pt x="396889" y="9089"/>
                  <a:pt x="406033" y="10856"/>
                  <a:pt x="412694" y="16184"/>
                </a:cubicBezTo>
                <a:cubicBezTo>
                  <a:pt x="420288" y="22259"/>
                  <a:pt x="424529" y="31761"/>
                  <a:pt x="428878" y="40460"/>
                </a:cubicBezTo>
                <a:cubicBezTo>
                  <a:pt x="435346" y="53396"/>
                  <a:pt x="441605" y="85005"/>
                  <a:pt x="445062" y="97105"/>
                </a:cubicBezTo>
                <a:cubicBezTo>
                  <a:pt x="447405" y="105307"/>
                  <a:pt x="450811" y="113179"/>
                  <a:pt x="453154" y="121381"/>
                </a:cubicBezTo>
                <a:cubicBezTo>
                  <a:pt x="456209" y="132074"/>
                  <a:pt x="458191" y="143056"/>
                  <a:pt x="461246" y="153749"/>
                </a:cubicBezTo>
                <a:cubicBezTo>
                  <a:pt x="484464" y="235011"/>
                  <a:pt x="452133" y="109205"/>
                  <a:pt x="477430" y="210393"/>
                </a:cubicBezTo>
                <a:cubicBezTo>
                  <a:pt x="474733" y="245459"/>
                  <a:pt x="473700" y="280692"/>
                  <a:pt x="469338" y="315590"/>
                </a:cubicBezTo>
                <a:cubicBezTo>
                  <a:pt x="468280" y="324054"/>
                  <a:pt x="463490" y="331637"/>
                  <a:pt x="461246" y="339866"/>
                </a:cubicBezTo>
                <a:cubicBezTo>
                  <a:pt x="433867" y="440256"/>
                  <a:pt x="455596" y="373001"/>
                  <a:pt x="436970" y="428878"/>
                </a:cubicBezTo>
                <a:cubicBezTo>
                  <a:pt x="445361" y="579921"/>
                  <a:pt x="445062" y="525908"/>
                  <a:pt x="445062" y="590719"/>
                </a:cubicBezTo>
                <a:lnTo>
                  <a:pt x="428878" y="598811"/>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Forma livre 23"/>
          <p:cNvSpPr/>
          <p:nvPr/>
        </p:nvSpPr>
        <p:spPr>
          <a:xfrm>
            <a:off x="3719813" y="4585565"/>
            <a:ext cx="301629" cy="946769"/>
          </a:xfrm>
          <a:custGeom>
            <a:avLst/>
            <a:gdLst>
              <a:gd name="connsiteX0" fmla="*/ 42652 w 301629"/>
              <a:gd name="connsiteY0" fmla="*/ 0 h 946769"/>
              <a:gd name="connsiteX1" fmla="*/ 58836 w 301629"/>
              <a:gd name="connsiteY1" fmla="*/ 72829 h 946769"/>
              <a:gd name="connsiteX2" fmla="*/ 66928 w 301629"/>
              <a:gd name="connsiteY2" fmla="*/ 97105 h 946769"/>
              <a:gd name="connsiteX3" fmla="*/ 91204 w 301629"/>
              <a:gd name="connsiteY3" fmla="*/ 194209 h 946769"/>
              <a:gd name="connsiteX4" fmla="*/ 99296 w 301629"/>
              <a:gd name="connsiteY4" fmla="*/ 226577 h 946769"/>
              <a:gd name="connsiteX5" fmla="*/ 115480 w 301629"/>
              <a:gd name="connsiteY5" fmla="*/ 258946 h 946769"/>
              <a:gd name="connsiteX6" fmla="*/ 123572 w 301629"/>
              <a:gd name="connsiteY6" fmla="*/ 331774 h 946769"/>
              <a:gd name="connsiteX7" fmla="*/ 131664 w 301629"/>
              <a:gd name="connsiteY7" fmla="*/ 436970 h 946769"/>
              <a:gd name="connsiteX8" fmla="*/ 139756 w 301629"/>
              <a:gd name="connsiteY8" fmla="*/ 493615 h 946769"/>
              <a:gd name="connsiteX9" fmla="*/ 131664 w 301629"/>
              <a:gd name="connsiteY9" fmla="*/ 582627 h 946769"/>
              <a:gd name="connsiteX10" fmla="*/ 107388 w 301629"/>
              <a:gd name="connsiteY10" fmla="*/ 639271 h 946769"/>
              <a:gd name="connsiteX11" fmla="*/ 99296 w 301629"/>
              <a:gd name="connsiteY11" fmla="*/ 663547 h 946769"/>
              <a:gd name="connsiteX12" fmla="*/ 75020 w 301629"/>
              <a:gd name="connsiteY12" fmla="*/ 728284 h 946769"/>
              <a:gd name="connsiteX13" fmla="*/ 66928 w 301629"/>
              <a:gd name="connsiteY13" fmla="*/ 793020 h 946769"/>
              <a:gd name="connsiteX14" fmla="*/ 58836 w 301629"/>
              <a:gd name="connsiteY14" fmla="*/ 906308 h 946769"/>
              <a:gd name="connsiteX15" fmla="*/ 50744 w 301629"/>
              <a:gd name="connsiteY15" fmla="*/ 930584 h 946769"/>
              <a:gd name="connsiteX16" fmla="*/ 34560 w 301629"/>
              <a:gd name="connsiteY16" fmla="*/ 946769 h 946769"/>
              <a:gd name="connsiteX17" fmla="*/ 2192 w 301629"/>
              <a:gd name="connsiteY17" fmla="*/ 938677 h 946769"/>
              <a:gd name="connsiteX18" fmla="*/ 107388 w 301629"/>
              <a:gd name="connsiteY18" fmla="*/ 930584 h 946769"/>
              <a:gd name="connsiteX19" fmla="*/ 293505 w 301629"/>
              <a:gd name="connsiteY19" fmla="*/ 914400 h 946769"/>
              <a:gd name="connsiteX20" fmla="*/ 172124 w 301629"/>
              <a:gd name="connsiteY20" fmla="*/ 922492 h 946769"/>
              <a:gd name="connsiteX21" fmla="*/ 164032 w 301629"/>
              <a:gd name="connsiteY21" fmla="*/ 922492 h 946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1629" h="946769">
                <a:moveTo>
                  <a:pt x="42652" y="0"/>
                </a:moveTo>
                <a:cubicBezTo>
                  <a:pt x="48214" y="27813"/>
                  <a:pt x="51217" y="46163"/>
                  <a:pt x="58836" y="72829"/>
                </a:cubicBezTo>
                <a:cubicBezTo>
                  <a:pt x="61179" y="81031"/>
                  <a:pt x="64684" y="88876"/>
                  <a:pt x="66928" y="97105"/>
                </a:cubicBezTo>
                <a:lnTo>
                  <a:pt x="91204" y="194209"/>
                </a:lnTo>
                <a:cubicBezTo>
                  <a:pt x="93901" y="204998"/>
                  <a:pt x="94322" y="216630"/>
                  <a:pt x="99296" y="226577"/>
                </a:cubicBezTo>
                <a:lnTo>
                  <a:pt x="115480" y="258946"/>
                </a:lnTo>
                <a:cubicBezTo>
                  <a:pt x="118177" y="283222"/>
                  <a:pt x="121361" y="307449"/>
                  <a:pt x="123572" y="331774"/>
                </a:cubicBezTo>
                <a:cubicBezTo>
                  <a:pt x="126756" y="366798"/>
                  <a:pt x="128165" y="401976"/>
                  <a:pt x="131664" y="436970"/>
                </a:cubicBezTo>
                <a:cubicBezTo>
                  <a:pt x="133562" y="455949"/>
                  <a:pt x="137059" y="474733"/>
                  <a:pt x="139756" y="493615"/>
                </a:cubicBezTo>
                <a:cubicBezTo>
                  <a:pt x="137059" y="523286"/>
                  <a:pt x="135877" y="553133"/>
                  <a:pt x="131664" y="582627"/>
                </a:cubicBezTo>
                <a:cubicBezTo>
                  <a:pt x="128953" y="601604"/>
                  <a:pt x="114382" y="622951"/>
                  <a:pt x="107388" y="639271"/>
                </a:cubicBezTo>
                <a:cubicBezTo>
                  <a:pt x="104028" y="647111"/>
                  <a:pt x="102291" y="655560"/>
                  <a:pt x="99296" y="663547"/>
                </a:cubicBezTo>
                <a:cubicBezTo>
                  <a:pt x="70272" y="740945"/>
                  <a:pt x="93385" y="673186"/>
                  <a:pt x="75020" y="728284"/>
                </a:cubicBezTo>
                <a:cubicBezTo>
                  <a:pt x="72323" y="749863"/>
                  <a:pt x="68897" y="771363"/>
                  <a:pt x="66928" y="793020"/>
                </a:cubicBezTo>
                <a:cubicBezTo>
                  <a:pt x="63500" y="830723"/>
                  <a:pt x="63259" y="868708"/>
                  <a:pt x="58836" y="906308"/>
                </a:cubicBezTo>
                <a:cubicBezTo>
                  <a:pt x="57839" y="914779"/>
                  <a:pt x="55132" y="923270"/>
                  <a:pt x="50744" y="930584"/>
                </a:cubicBezTo>
                <a:cubicBezTo>
                  <a:pt x="46819" y="937126"/>
                  <a:pt x="39955" y="941374"/>
                  <a:pt x="34560" y="946769"/>
                </a:cubicBezTo>
                <a:cubicBezTo>
                  <a:pt x="23771" y="944072"/>
                  <a:pt x="-8665" y="941090"/>
                  <a:pt x="2192" y="938677"/>
                </a:cubicBezTo>
                <a:cubicBezTo>
                  <a:pt x="36523" y="931047"/>
                  <a:pt x="72341" y="933505"/>
                  <a:pt x="107388" y="930584"/>
                </a:cubicBezTo>
                <a:lnTo>
                  <a:pt x="293505" y="914400"/>
                </a:lnTo>
                <a:cubicBezTo>
                  <a:pt x="333903" y="910887"/>
                  <a:pt x="212595" y="919963"/>
                  <a:pt x="172124" y="922492"/>
                </a:cubicBezTo>
                <a:cubicBezTo>
                  <a:pt x="169432" y="922660"/>
                  <a:pt x="166729" y="922492"/>
                  <a:pt x="164032" y="92249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45"/>
          <p:cNvSpPr txBox="1"/>
          <p:nvPr/>
        </p:nvSpPr>
        <p:spPr>
          <a:xfrm>
            <a:off x="675097" y="532437"/>
            <a:ext cx="10769600" cy="58356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CMOS - inversor  </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14"/>
          <p:cNvSpPr txBox="1"/>
          <p:nvPr/>
        </p:nvSpPr>
        <p:spPr>
          <a:xfrm>
            <a:off x="3268393" y="4830136"/>
            <a:ext cx="781685" cy="368300"/>
          </a:xfrm>
          <a:prstGeom prst="rect">
            <a:avLst/>
          </a:prstGeom>
          <a:noFill/>
        </p:spPr>
        <p:txBody>
          <a:bodyPr wrap="none" rtlCol="0">
            <a:spAutoFit/>
          </a:bodyPr>
          <a:lstStyle/>
          <a:p>
            <a:r>
              <a:rPr lang="pt-BR" dirty="0" err="1" smtClean="0"/>
              <a:t>NMOS</a:t>
            </a:r>
            <a:endParaRPr lang="pt-BR" dirty="0"/>
          </a:p>
        </p:txBody>
      </p:sp>
    </p:spTree>
  </p:cSld>
  <p:clrMapOvr>
    <a:masterClrMapping/>
  </p:clrMapOvr>
  <p:timing>
    <p:tnLst>
      <p:par>
        <p:cTn id="1" dur="indefinite" restart="never" nodeType="tmRoot"/>
      </p:par>
    </p:tnLst>
  </p:timing>
</p:sld>
</file>

<file path=ppt/slides/slide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79730" y="28575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Vamos desconsiderear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01</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 de Texto 5"/>
              <p:cNvSpPr txBox="1"/>
              <p:nvPr/>
            </p:nvSpPr>
            <p:spPr>
              <a:xfrm>
                <a:off x="4822825" y="1315720"/>
                <a:ext cx="5219065"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r>
                            <a:rPr lang="en-US" altLang="pt-BR" sz="2400" i="1" baseline="-25000">
                              <a:latin typeface="Cambria Math" panose="02040503050406030204" pitchFamily="18" charset="0"/>
                              <a:cs typeface="Cambria Math" panose="02040503050406030204" pitchFamily="18" charset="0"/>
                            </a:rPr>
                            <m:t>𝑖</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4822825" y="1315720"/>
                <a:ext cx="5219065" cy="841375"/>
              </a:xfrm>
              <a:prstGeom prst="rect">
                <a:avLst/>
              </a:prstGeom>
              <a:blipFill rotWithShape="1">
                <a:blip r:embed="rId1"/>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5"/>
              <p:cNvSpPr txBox="1"/>
              <p:nvPr/>
            </p:nvSpPr>
            <p:spPr>
              <a:xfrm>
                <a:off x="4510405" y="3916680"/>
                <a:ext cx="6843395" cy="10814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𝐶𝑁</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r>
                                    <a:rPr lang="en-US" altLang="pt-BR" sz="2400" i="1" baseline="-25000">
                                      <a:latin typeface="Cambria Math" panose="02040503050406030204" pitchFamily="18" charset="0"/>
                                      <a:cs typeface="Cambria Math" panose="02040503050406030204" pitchFamily="18" charset="0"/>
                                    </a:rPr>
                                    <m:t>𝑖</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4510405" y="3916680"/>
                <a:ext cx="6843395" cy="1081405"/>
              </a:xfrm>
              <a:prstGeom prst="rect">
                <a:avLst/>
              </a:prstGeom>
              <a:blipFill rotWithShape="1">
                <a:blip r:embed="rId2"/>
                <a:stretch>
                  <a:fillRect t="-2819"/>
                </a:stretch>
              </a:blipFill>
              <a:ln w="38100">
                <a:noFill/>
              </a:ln>
            </p:spPr>
            <p:txBody>
              <a:bodyPr/>
              <a:lstStyle/>
              <a:p>
                <a:r>
                  <a:rPr lang="pt-BR" altLang="en-US">
                    <a:noFill/>
                  </a:rPr>
                  <a:t> </a:t>
                </a:r>
              </a:p>
            </p:txBody>
          </p:sp>
        </mc:Fallback>
      </mc:AlternateContent>
      <p:cxnSp>
        <p:nvCxnSpPr>
          <p:cNvPr id="4" name="Conector Reto 74"/>
          <p:cNvCxnSpPr/>
          <p:nvPr/>
        </p:nvCxnSpPr>
        <p:spPr>
          <a:xfrm>
            <a:off x="1196260" y="43867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2491141" y="26108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rot="16200000">
            <a:off x="2824176" y="4551281"/>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7" name="Forma livre 6"/>
          <p:cNvSpPr/>
          <p:nvPr/>
        </p:nvSpPr>
        <p:spPr>
          <a:xfrm>
            <a:off x="488950" y="4171950"/>
            <a:ext cx="1551305" cy="182118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8" name="Caixa de Texto 7"/>
              <p:cNvSpPr txBox="1"/>
              <p:nvPr/>
            </p:nvSpPr>
            <p:spPr>
              <a:xfrm>
                <a:off x="2395855" y="4196715"/>
                <a:ext cx="85979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395855" y="4196715"/>
                <a:ext cx="859790" cy="521970"/>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9" name="Grupo 8"/>
          <p:cNvGrpSpPr/>
          <p:nvPr/>
        </p:nvGrpSpPr>
        <p:grpSpPr>
          <a:xfrm rot="0" flipH="1">
            <a:off x="612943" y="3916557"/>
            <a:ext cx="1872000" cy="234950"/>
            <a:chOff x="3555135" y="3506801"/>
            <a:chExt cx="1872182" cy="255373"/>
          </a:xfrm>
        </p:grpSpPr>
        <p:cxnSp>
          <p:nvCxnSpPr>
            <p:cNvPr id="10" name="Conector Reto 79"/>
            <p:cNvCxnSpPr/>
            <p:nvPr/>
          </p:nvCxnSpPr>
          <p:spPr>
            <a:xfrm flipV="1">
              <a:off x="3555135" y="3630590"/>
              <a:ext cx="187218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06801"/>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 name="Caixa de Texto 12"/>
              <p:cNvSpPr txBox="1"/>
              <p:nvPr/>
            </p:nvSpPr>
            <p:spPr>
              <a:xfrm>
                <a:off x="849630" y="3375660"/>
                <a:ext cx="70358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849630" y="3375660"/>
                <a:ext cx="703580" cy="58356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14" name="Grupo 13"/>
          <p:cNvGrpSpPr/>
          <p:nvPr/>
        </p:nvGrpSpPr>
        <p:grpSpPr>
          <a:xfrm rot="5400000" flipH="1">
            <a:off x="1795305" y="4386459"/>
            <a:ext cx="1404000" cy="234950"/>
            <a:chOff x="4143847" y="3524056"/>
            <a:chExt cx="1404137" cy="255373"/>
          </a:xfrm>
        </p:grpSpPr>
        <p:cxnSp>
          <p:nvCxnSpPr>
            <p:cNvPr id="1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9" name="Grupo 18"/>
          <p:cNvGrpSpPr/>
          <p:nvPr/>
        </p:nvGrpSpPr>
        <p:grpSpPr>
          <a:xfrm rot="5400000" flipH="1">
            <a:off x="1955180" y="5333877"/>
            <a:ext cx="1116000" cy="234950"/>
            <a:chOff x="4426307" y="3524056"/>
            <a:chExt cx="1116109" cy="255373"/>
          </a:xfrm>
        </p:grpSpPr>
        <p:cxnSp>
          <p:nvCxnSpPr>
            <p:cNvPr id="20"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2" name="CaixaDeTexto 47"/>
          <p:cNvSpPr txBox="1"/>
          <p:nvPr/>
        </p:nvSpPr>
        <p:spPr>
          <a:xfrm>
            <a:off x="612689" y="479262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23" name="Grupo 22"/>
          <p:cNvGrpSpPr/>
          <p:nvPr/>
        </p:nvGrpSpPr>
        <p:grpSpPr>
          <a:xfrm rot="5400000" flipH="1">
            <a:off x="1804830" y="2482094"/>
            <a:ext cx="1404000" cy="234950"/>
            <a:chOff x="4143847" y="3524056"/>
            <a:chExt cx="1404137" cy="255373"/>
          </a:xfrm>
        </p:grpSpPr>
        <p:cxnSp>
          <p:nvCxnSpPr>
            <p:cNvPr id="2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5" name="Retângulo 2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6" name="Caixa de Texto 25"/>
              <p:cNvSpPr txBox="1"/>
              <p:nvPr/>
            </p:nvSpPr>
            <p:spPr>
              <a:xfrm>
                <a:off x="1672590" y="5183505"/>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1672590" y="5183505"/>
                <a:ext cx="698500"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Caixa de Texto 26"/>
              <p:cNvSpPr txBox="1"/>
              <p:nvPr/>
            </p:nvSpPr>
            <p:spPr>
              <a:xfrm>
                <a:off x="1553210" y="23533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1553210" y="2353310"/>
                <a:ext cx="937895" cy="58356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28" name="Conector Reto 37"/>
          <p:cNvCxnSpPr/>
          <p:nvPr/>
        </p:nvCxnSpPr>
        <p:spPr>
          <a:xfrm>
            <a:off x="2336869" y="59929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37"/>
          <p:cNvCxnSpPr/>
          <p:nvPr/>
        </p:nvCxnSpPr>
        <p:spPr>
          <a:xfrm>
            <a:off x="2159069" y="19041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37"/>
          <p:cNvCxnSpPr/>
          <p:nvPr/>
        </p:nvCxnSpPr>
        <p:spPr>
          <a:xfrm rot="16200000">
            <a:off x="1992064" y="20737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7"/>
          <p:cNvCxnSpPr/>
          <p:nvPr/>
        </p:nvCxnSpPr>
        <p:spPr>
          <a:xfrm>
            <a:off x="2039689" y="22502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2967990" y="252158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grpSp>
        <p:nvGrpSpPr>
          <p:cNvPr id="34" name="Grupo 72"/>
          <p:cNvGrpSpPr/>
          <p:nvPr/>
        </p:nvGrpSpPr>
        <p:grpSpPr>
          <a:xfrm rot="0">
            <a:off x="2967990" y="4892686"/>
            <a:ext cx="432000" cy="1124099"/>
            <a:chOff x="3114" y="6361"/>
            <a:chExt cx="656" cy="1737"/>
          </a:xfrm>
        </p:grpSpPr>
        <p:cxnSp>
          <p:nvCxnSpPr>
            <p:cNvPr id="3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 name="Conector Reto 74"/>
            <p:cNvCxnSpPr/>
            <p:nvPr/>
          </p:nvCxnSpPr>
          <p:spPr>
            <a:xfrm>
              <a:off x="3414" y="6361"/>
              <a:ext cx="0" cy="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39" name="Conector Reto 37"/>
          <p:cNvCxnSpPr/>
          <p:nvPr/>
        </p:nvCxnSpPr>
        <p:spPr>
          <a:xfrm>
            <a:off x="2989014" y="59929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 de Texto 23"/>
          <p:cNvSpPr txBox="1"/>
          <p:nvPr/>
        </p:nvSpPr>
        <p:spPr>
          <a:xfrm>
            <a:off x="2967990" y="4662805"/>
            <a:ext cx="106489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C</a:t>
            </a:r>
            <a:r>
              <a:rPr lang="pt-BR" altLang="en-US" sz="2400" baseline="-25000" dirty="0" smtClean="0">
                <a:latin typeface="Comic Sans MS" panose="030F0702030302020204" pitchFamily="66" charset="0"/>
                <a:cs typeface="Comic Sans MS" panose="030F0702030302020204" pitchFamily="66" charset="0"/>
              </a:rPr>
              <a:t>i</a:t>
            </a:r>
            <a:r>
              <a:rPr lang="pt-BR" altLang="en-US" sz="2400" dirty="0" smtClean="0">
                <a:latin typeface="Comic Sans MS" panose="030F0702030302020204" pitchFamily="66" charset="0"/>
                <a:cs typeface="Comic Sans MS" panose="030F0702030302020204" pitchFamily="66" charset="0"/>
              </a:rPr>
              <a:t>/2</a:t>
            </a:r>
            <a:endParaRPr lang="pt-BR" altLang="en-US" sz="2400" dirty="0" smtClean="0">
              <a:latin typeface="Comic Sans MS" panose="030F0702030302020204" pitchFamily="66" charset="0"/>
              <a:cs typeface="Comic Sans MS" panose="030F0702030302020204" pitchFamily="66" charset="0"/>
            </a:endParaRPr>
          </a:p>
        </p:txBody>
      </p:sp>
      <p:cxnSp>
        <p:nvCxnSpPr>
          <p:cNvPr id="41" name="Conector Reto 40"/>
          <p:cNvCxnSpPr/>
          <p:nvPr/>
        </p:nvCxnSpPr>
        <p:spPr>
          <a:xfrm rot="16200000">
            <a:off x="2854021" y="2642471"/>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2" name="Conector de Seta Reta 41"/>
          <p:cNvCxnSpPr/>
          <p:nvPr/>
        </p:nvCxnSpPr>
        <p:spPr>
          <a:xfrm flipH="1">
            <a:off x="2058670" y="4314825"/>
            <a:ext cx="16510" cy="575310"/>
          </a:xfrm>
          <a:prstGeom prst="straightConnector1">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Caixa de Texto 42"/>
              <p:cNvSpPr txBox="1"/>
              <p:nvPr/>
            </p:nvSpPr>
            <p:spPr>
              <a:xfrm>
                <a:off x="1515110" y="4341495"/>
                <a:ext cx="65341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1515110" y="4341495"/>
                <a:ext cx="653415" cy="521970"/>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4" name="Caixa de Texto 43"/>
              <p:cNvSpPr txBox="1"/>
              <p:nvPr/>
            </p:nvSpPr>
            <p:spPr>
              <a:xfrm>
                <a:off x="1667510" y="3093085"/>
                <a:ext cx="66040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1667510" y="3093085"/>
                <a:ext cx="660400" cy="521970"/>
              </a:xfrm>
              <a:prstGeom prst="rect">
                <a:avLst/>
              </a:prstGeom>
              <a:blipFill rotWithShape="1">
                <a:blip r:embed="rId8"/>
                <a:stretch>
                  <a:fillRect r="-1154"/>
                </a:stretch>
              </a:blipFill>
            </p:spPr>
            <p:txBody>
              <a:bodyPr/>
              <a:lstStyle/>
              <a:p>
                <a:r>
                  <a:rPr lang="pt-BR" altLang="en-US">
                    <a:noFill/>
                  </a:rPr>
                  <a:t> </a:t>
                </a:r>
              </a:p>
            </p:txBody>
          </p:sp>
        </mc:Fallback>
      </mc:AlternateContent>
      <p:sp>
        <p:nvSpPr>
          <p:cNvPr id="45" name="Elipse 44"/>
          <p:cNvSpPr/>
          <p:nvPr/>
        </p:nvSpPr>
        <p:spPr>
          <a:xfrm>
            <a:off x="2294255" y="3170555"/>
            <a:ext cx="387350" cy="552450"/>
          </a:xfrm>
          <a:prstGeom prst="ellipse">
            <a:avLst/>
          </a:prstGeom>
          <a:solidFill>
            <a:srgbClr val="00B0F0">
              <a:alpha val="97000"/>
            </a:srgb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6" name="Conector de Seta Reta 59"/>
          <p:cNvCxnSpPr/>
          <p:nvPr/>
        </p:nvCxnSpPr>
        <p:spPr>
          <a:xfrm flipH="1">
            <a:off x="2482215" y="3286125"/>
            <a:ext cx="0" cy="36385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7" name="Conector Reto 79"/>
          <p:cNvCxnSpPr/>
          <p:nvPr/>
        </p:nvCxnSpPr>
        <p:spPr>
          <a:xfrm rot="5400000" flipH="1" flipV="1">
            <a:off x="2211792" y="3938183"/>
            <a:ext cx="1908000"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48" name="Retângulo 47"/>
          <p:cNvSpPr/>
          <p:nvPr/>
        </p:nvSpPr>
        <p:spPr>
          <a:xfrm rot="5400000" flipH="1">
            <a:off x="2929890" y="3796030"/>
            <a:ext cx="476250" cy="234950"/>
          </a:xfrm>
          <a:prstGeom prst="rect">
            <a:avLst/>
          </a:prstGeom>
          <a:solidFill>
            <a:schemeClr val="bg1"/>
          </a:solidFill>
          <a:ln w="22225">
            <a:prstDash val="sysDash"/>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49" name="Caixa de Texto 48"/>
              <p:cNvSpPr txBox="1"/>
              <p:nvPr/>
            </p:nvSpPr>
            <p:spPr>
              <a:xfrm>
                <a:off x="3195955" y="3629660"/>
                <a:ext cx="68580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sz="2800" i="1">
                              <a:latin typeface="Cambria Math" panose="02040503050406030204" pitchFamily="18" charset="0"/>
                            </a:rPr>
                            <m:t>0</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9" name="Caixa de Texto 48"/>
              <p:cNvSpPr txBox="1">
                <a:spLocks noRot="1" noChangeAspect="1" noMove="1" noResize="1" noEditPoints="1" noAdjustHandles="1" noChangeArrowheads="1" noChangeShapeType="1" noTextEdit="1"/>
              </p:cNvSpPr>
              <p:nvPr/>
            </p:nvSpPr>
            <p:spPr>
              <a:xfrm>
                <a:off x="3195955" y="3629660"/>
                <a:ext cx="685800" cy="521970"/>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0" name="Caixa de Texto 5"/>
              <p:cNvSpPr txBox="1"/>
              <p:nvPr/>
            </p:nvSpPr>
            <p:spPr>
              <a:xfrm>
                <a:off x="4510405" y="2521585"/>
                <a:ext cx="5219065" cy="10814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r>
                                <a:rPr lang="en-US" altLang="pt-BR" sz="2400" i="1" baseline="-25000">
                                  <a:latin typeface="Cambria Math" panose="02040503050406030204" pitchFamily="18" charset="0"/>
                                  <a:cs typeface="Cambria Math" panose="02040503050406030204" pitchFamily="18" charset="0"/>
                                </a:rPr>
                                <m:t>𝑖</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0" name="Caixa de Texto 5"/>
              <p:cNvSpPr txBox="1">
                <a:spLocks noRot="1" noChangeAspect="1" noMove="1" noResize="1" noEditPoints="1" noAdjustHandles="1" noChangeArrowheads="1" noChangeShapeType="1" noTextEdit="1"/>
              </p:cNvSpPr>
              <p:nvPr/>
            </p:nvSpPr>
            <p:spPr>
              <a:xfrm>
                <a:off x="4510405" y="2521585"/>
                <a:ext cx="5219065" cy="1081405"/>
              </a:xfrm>
              <a:prstGeom prst="rect">
                <a:avLst/>
              </a:prstGeom>
              <a:blipFill rotWithShape="1">
                <a:blip r:embed="rId10"/>
                <a:stretch>
                  <a:fillRect t="-281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Caixa de Texto 5"/>
              <p:cNvSpPr txBox="1"/>
              <p:nvPr/>
            </p:nvSpPr>
            <p:spPr>
              <a:xfrm>
                <a:off x="3399790" y="5286375"/>
                <a:ext cx="8380730" cy="11944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𝛼</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r>
                            <a:rPr lang="en-US" altLang="pt-BR" sz="2400" i="1" baseline="-25000">
                              <a:latin typeface="Cambria Math" panose="02040503050406030204" pitchFamily="18" charset="0"/>
                              <a:cs typeface="Cambria Math" panose="02040503050406030204" pitchFamily="18" charset="0"/>
                            </a:rPr>
                            <m:t>𝑖</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1" name="Caixa de Texto 5"/>
              <p:cNvSpPr txBox="1">
                <a:spLocks noRot="1" noChangeAspect="1" noMove="1" noResize="1" noEditPoints="1" noAdjustHandles="1" noChangeArrowheads="1" noChangeShapeType="1" noTextEdit="1"/>
              </p:cNvSpPr>
              <p:nvPr/>
            </p:nvSpPr>
            <p:spPr>
              <a:xfrm>
                <a:off x="3399790" y="5286375"/>
                <a:ext cx="8380730" cy="1194435"/>
              </a:xfrm>
              <a:prstGeom prst="rect">
                <a:avLst/>
              </a:prstGeom>
              <a:blipFill rotWithShape="1">
                <a:blip r:embed="rId11"/>
                <a:stretch>
                  <a:fillRect t="-2552"/>
                </a:stretch>
              </a:blipFill>
              <a:ln w="38100">
                <a:noFill/>
              </a:ln>
            </p:spPr>
            <p:txBody>
              <a:bodyPr/>
              <a:lstStyle/>
              <a:p>
                <a:r>
                  <a:rPr lang="pt-BR" altLang="en-US">
                    <a:noFill/>
                  </a:rPr>
                  <a:t> </a:t>
                </a:r>
              </a:p>
            </p:txBody>
          </p:sp>
        </mc:Fallback>
      </mc:AlternateContent>
    </p:spTree>
  </p:cSld>
  <p:clrMapOvr>
    <a:masterClrMapping/>
  </p:clrMapOvr>
</p:sld>
</file>

<file path=ppt/slides/slide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79730" y="28575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Vamos desconsiderear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01</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4" name="Conector Reto 74"/>
          <p:cNvCxnSpPr/>
          <p:nvPr/>
        </p:nvCxnSpPr>
        <p:spPr>
          <a:xfrm>
            <a:off x="1196260" y="43867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2491141" y="26108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rot="16200000">
            <a:off x="2824176" y="4551281"/>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7" name="Forma livre 6"/>
          <p:cNvSpPr/>
          <p:nvPr/>
        </p:nvSpPr>
        <p:spPr>
          <a:xfrm>
            <a:off x="488950" y="4171950"/>
            <a:ext cx="1551305" cy="182118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8" name="Caixa de Texto 7"/>
              <p:cNvSpPr txBox="1"/>
              <p:nvPr/>
            </p:nvSpPr>
            <p:spPr>
              <a:xfrm>
                <a:off x="2395855" y="4196715"/>
                <a:ext cx="85979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395855" y="4196715"/>
                <a:ext cx="85979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9" name="Grupo 8"/>
          <p:cNvGrpSpPr/>
          <p:nvPr/>
        </p:nvGrpSpPr>
        <p:grpSpPr>
          <a:xfrm rot="0" flipH="1">
            <a:off x="612943" y="3916557"/>
            <a:ext cx="1872000" cy="234950"/>
            <a:chOff x="3555135" y="3506801"/>
            <a:chExt cx="1872182" cy="255373"/>
          </a:xfrm>
        </p:grpSpPr>
        <p:cxnSp>
          <p:nvCxnSpPr>
            <p:cNvPr id="10" name="Conector Reto 79"/>
            <p:cNvCxnSpPr/>
            <p:nvPr/>
          </p:nvCxnSpPr>
          <p:spPr>
            <a:xfrm flipV="1">
              <a:off x="3555135" y="3630590"/>
              <a:ext cx="187218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06801"/>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 name="Caixa de Texto 12"/>
              <p:cNvSpPr txBox="1"/>
              <p:nvPr/>
            </p:nvSpPr>
            <p:spPr>
              <a:xfrm>
                <a:off x="849630" y="3375660"/>
                <a:ext cx="70358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849630" y="3375660"/>
                <a:ext cx="70358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4" name="Grupo 13"/>
          <p:cNvGrpSpPr/>
          <p:nvPr/>
        </p:nvGrpSpPr>
        <p:grpSpPr>
          <a:xfrm rot="5400000" flipH="1">
            <a:off x="1795305" y="4386459"/>
            <a:ext cx="1404000" cy="234950"/>
            <a:chOff x="4143847" y="3524056"/>
            <a:chExt cx="1404137" cy="255373"/>
          </a:xfrm>
        </p:grpSpPr>
        <p:cxnSp>
          <p:nvCxnSpPr>
            <p:cNvPr id="1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9" name="Grupo 18"/>
          <p:cNvGrpSpPr/>
          <p:nvPr/>
        </p:nvGrpSpPr>
        <p:grpSpPr>
          <a:xfrm rot="5400000" flipH="1">
            <a:off x="1955180" y="5333877"/>
            <a:ext cx="1116000" cy="234950"/>
            <a:chOff x="4426307" y="3524056"/>
            <a:chExt cx="1116109" cy="255373"/>
          </a:xfrm>
        </p:grpSpPr>
        <p:cxnSp>
          <p:nvCxnSpPr>
            <p:cNvPr id="20"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2" name="CaixaDeTexto 47"/>
          <p:cNvSpPr txBox="1"/>
          <p:nvPr/>
        </p:nvSpPr>
        <p:spPr>
          <a:xfrm>
            <a:off x="612689" y="479262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23" name="Grupo 22"/>
          <p:cNvGrpSpPr/>
          <p:nvPr/>
        </p:nvGrpSpPr>
        <p:grpSpPr>
          <a:xfrm rot="5400000" flipH="1">
            <a:off x="1804830" y="2482094"/>
            <a:ext cx="1404000" cy="234950"/>
            <a:chOff x="4143847" y="3524056"/>
            <a:chExt cx="1404137" cy="255373"/>
          </a:xfrm>
        </p:grpSpPr>
        <p:cxnSp>
          <p:nvCxnSpPr>
            <p:cNvPr id="2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5" name="Retângulo 2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6" name="Caixa de Texto 25"/>
              <p:cNvSpPr txBox="1"/>
              <p:nvPr/>
            </p:nvSpPr>
            <p:spPr>
              <a:xfrm>
                <a:off x="1672590" y="5183505"/>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1672590" y="5183505"/>
                <a:ext cx="698500" cy="52197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Caixa de Texto 26"/>
              <p:cNvSpPr txBox="1"/>
              <p:nvPr/>
            </p:nvSpPr>
            <p:spPr>
              <a:xfrm>
                <a:off x="1553210" y="23533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1553210" y="2353310"/>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28" name="Conector Reto 37"/>
          <p:cNvCxnSpPr/>
          <p:nvPr/>
        </p:nvCxnSpPr>
        <p:spPr>
          <a:xfrm>
            <a:off x="2336869" y="59929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37"/>
          <p:cNvCxnSpPr/>
          <p:nvPr/>
        </p:nvCxnSpPr>
        <p:spPr>
          <a:xfrm>
            <a:off x="2159069" y="19041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37"/>
          <p:cNvCxnSpPr/>
          <p:nvPr/>
        </p:nvCxnSpPr>
        <p:spPr>
          <a:xfrm rot="16200000">
            <a:off x="1992064" y="20737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7"/>
          <p:cNvCxnSpPr/>
          <p:nvPr/>
        </p:nvCxnSpPr>
        <p:spPr>
          <a:xfrm>
            <a:off x="2039689" y="22502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2967990" y="252158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grpSp>
        <p:nvGrpSpPr>
          <p:cNvPr id="34" name="Grupo 72"/>
          <p:cNvGrpSpPr/>
          <p:nvPr/>
        </p:nvGrpSpPr>
        <p:grpSpPr>
          <a:xfrm rot="0">
            <a:off x="2967990" y="4892686"/>
            <a:ext cx="432000" cy="1124099"/>
            <a:chOff x="3114" y="6361"/>
            <a:chExt cx="656" cy="1737"/>
          </a:xfrm>
        </p:grpSpPr>
        <p:cxnSp>
          <p:nvCxnSpPr>
            <p:cNvPr id="3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 name="Conector Reto 74"/>
            <p:cNvCxnSpPr/>
            <p:nvPr/>
          </p:nvCxnSpPr>
          <p:spPr>
            <a:xfrm>
              <a:off x="3414" y="6361"/>
              <a:ext cx="0" cy="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39" name="Conector Reto 37"/>
          <p:cNvCxnSpPr/>
          <p:nvPr/>
        </p:nvCxnSpPr>
        <p:spPr>
          <a:xfrm>
            <a:off x="2989014" y="59929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 de Texto 23"/>
          <p:cNvSpPr txBox="1"/>
          <p:nvPr/>
        </p:nvSpPr>
        <p:spPr>
          <a:xfrm>
            <a:off x="2967990" y="4662805"/>
            <a:ext cx="106489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C</a:t>
            </a:r>
            <a:r>
              <a:rPr lang="pt-BR" altLang="en-US" sz="2400" baseline="-25000" dirty="0" smtClean="0">
                <a:latin typeface="Comic Sans MS" panose="030F0702030302020204" pitchFamily="66" charset="0"/>
                <a:cs typeface="Comic Sans MS" panose="030F0702030302020204" pitchFamily="66" charset="0"/>
              </a:rPr>
              <a:t>i</a:t>
            </a:r>
            <a:r>
              <a:rPr lang="pt-BR" altLang="en-US" sz="2400" dirty="0" smtClean="0">
                <a:latin typeface="Comic Sans MS" panose="030F0702030302020204" pitchFamily="66" charset="0"/>
                <a:cs typeface="Comic Sans MS" panose="030F0702030302020204" pitchFamily="66" charset="0"/>
              </a:rPr>
              <a:t>/2</a:t>
            </a:r>
            <a:endParaRPr lang="pt-BR" altLang="en-US" sz="2400" dirty="0" smtClean="0">
              <a:latin typeface="Comic Sans MS" panose="030F0702030302020204" pitchFamily="66" charset="0"/>
              <a:cs typeface="Comic Sans MS" panose="030F0702030302020204" pitchFamily="66" charset="0"/>
            </a:endParaRPr>
          </a:p>
        </p:txBody>
      </p:sp>
      <p:cxnSp>
        <p:nvCxnSpPr>
          <p:cNvPr id="41" name="Conector Reto 40"/>
          <p:cNvCxnSpPr/>
          <p:nvPr/>
        </p:nvCxnSpPr>
        <p:spPr>
          <a:xfrm rot="16200000">
            <a:off x="2854021" y="2642471"/>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2" name="Conector de Seta Reta 41"/>
          <p:cNvCxnSpPr/>
          <p:nvPr/>
        </p:nvCxnSpPr>
        <p:spPr>
          <a:xfrm flipH="1">
            <a:off x="2058670" y="4314825"/>
            <a:ext cx="16510" cy="575310"/>
          </a:xfrm>
          <a:prstGeom prst="straightConnector1">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Caixa de Texto 42"/>
              <p:cNvSpPr txBox="1"/>
              <p:nvPr/>
            </p:nvSpPr>
            <p:spPr>
              <a:xfrm>
                <a:off x="1515110" y="4341495"/>
                <a:ext cx="65341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1515110" y="4341495"/>
                <a:ext cx="653415"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4" name="Caixa de Texto 43"/>
              <p:cNvSpPr txBox="1"/>
              <p:nvPr/>
            </p:nvSpPr>
            <p:spPr>
              <a:xfrm>
                <a:off x="1667510" y="3093085"/>
                <a:ext cx="66040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1667510" y="3093085"/>
                <a:ext cx="660400" cy="521970"/>
              </a:xfrm>
              <a:prstGeom prst="rect">
                <a:avLst/>
              </a:prstGeom>
              <a:blipFill rotWithShape="1">
                <a:blip r:embed="rId6"/>
                <a:stretch>
                  <a:fillRect r="-1154"/>
                </a:stretch>
              </a:blipFill>
            </p:spPr>
            <p:txBody>
              <a:bodyPr/>
              <a:lstStyle/>
              <a:p>
                <a:r>
                  <a:rPr lang="pt-BR" altLang="en-US">
                    <a:noFill/>
                  </a:rPr>
                  <a:t> </a:t>
                </a:r>
              </a:p>
            </p:txBody>
          </p:sp>
        </mc:Fallback>
      </mc:AlternateContent>
      <p:sp>
        <p:nvSpPr>
          <p:cNvPr id="45" name="Elipse 44"/>
          <p:cNvSpPr/>
          <p:nvPr/>
        </p:nvSpPr>
        <p:spPr>
          <a:xfrm>
            <a:off x="2294255" y="3170555"/>
            <a:ext cx="387350" cy="552450"/>
          </a:xfrm>
          <a:prstGeom prst="ellipse">
            <a:avLst/>
          </a:prstGeom>
          <a:solidFill>
            <a:srgbClr val="00B0F0">
              <a:alpha val="97000"/>
            </a:srgb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6" name="Conector de Seta Reta 59"/>
          <p:cNvCxnSpPr/>
          <p:nvPr/>
        </p:nvCxnSpPr>
        <p:spPr>
          <a:xfrm flipH="1">
            <a:off x="2482215" y="3286125"/>
            <a:ext cx="0" cy="36385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47" name="Conector Reto 79"/>
          <p:cNvCxnSpPr/>
          <p:nvPr/>
        </p:nvCxnSpPr>
        <p:spPr>
          <a:xfrm rot="5400000" flipH="1" flipV="1">
            <a:off x="2211792" y="3938183"/>
            <a:ext cx="1908000"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48" name="Retângulo 47"/>
          <p:cNvSpPr/>
          <p:nvPr/>
        </p:nvSpPr>
        <p:spPr>
          <a:xfrm rot="5400000" flipH="1">
            <a:off x="2905125" y="3776980"/>
            <a:ext cx="476250" cy="234950"/>
          </a:xfrm>
          <a:prstGeom prst="rect">
            <a:avLst/>
          </a:prstGeom>
          <a:solidFill>
            <a:schemeClr val="bg1"/>
          </a:solidFill>
          <a:ln w="22225">
            <a:prstDash val="sysDash"/>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49" name="Caixa de Texto 48"/>
              <p:cNvSpPr txBox="1"/>
              <p:nvPr/>
            </p:nvSpPr>
            <p:spPr>
              <a:xfrm>
                <a:off x="3190875" y="3629660"/>
                <a:ext cx="68580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sz="2800" i="1">
                              <a:latin typeface="Cambria Math" panose="02040503050406030204" pitchFamily="18" charset="0"/>
                            </a:rPr>
                            <m:t>0</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9" name="Caixa de Texto 48"/>
              <p:cNvSpPr txBox="1">
                <a:spLocks noRot="1" noChangeAspect="1" noMove="1" noResize="1" noEditPoints="1" noAdjustHandles="1" noChangeArrowheads="1" noChangeShapeType="1" noTextEdit="1"/>
              </p:cNvSpPr>
              <p:nvPr/>
            </p:nvSpPr>
            <p:spPr>
              <a:xfrm>
                <a:off x="3190875" y="3629660"/>
                <a:ext cx="685800" cy="521970"/>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Caixa de Texto 5"/>
              <p:cNvSpPr txBox="1"/>
              <p:nvPr/>
            </p:nvSpPr>
            <p:spPr>
              <a:xfrm>
                <a:off x="3422650" y="1379855"/>
                <a:ext cx="8554720" cy="11944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𝛼</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r>
                            <a:rPr lang="en-US" altLang="pt-BR" sz="2400" i="1" baseline="-25000">
                              <a:latin typeface="Cambria Math" panose="02040503050406030204" pitchFamily="18" charset="0"/>
                              <a:cs typeface="Cambria Math" panose="02040503050406030204" pitchFamily="18" charset="0"/>
                            </a:rPr>
                            <m:t>𝑖</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1" name="Caixa de Texto 5"/>
              <p:cNvSpPr txBox="1">
                <a:spLocks noRot="1" noChangeAspect="1" noMove="1" noResize="1" noEditPoints="1" noAdjustHandles="1" noChangeArrowheads="1" noChangeShapeType="1" noTextEdit="1"/>
              </p:cNvSpPr>
              <p:nvPr/>
            </p:nvSpPr>
            <p:spPr>
              <a:xfrm>
                <a:off x="3422650" y="1379855"/>
                <a:ext cx="8554720" cy="1194435"/>
              </a:xfrm>
              <a:prstGeom prst="rect">
                <a:avLst/>
              </a:prstGeom>
              <a:blipFill rotWithShape="1">
                <a:blip r:embed="rId8"/>
                <a:stretch>
                  <a:fillRect t="-255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DeTexto 14"/>
              <p:cNvSpPr txBox="1"/>
              <p:nvPr/>
            </p:nvSpPr>
            <p:spPr>
              <a:xfrm>
                <a:off x="4385945" y="2521585"/>
                <a:ext cx="7456170" cy="409829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Temos um zero em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14:m>
                  <m:oMathPara xmlns:m="http://schemas.openxmlformats.org/officeDocument/2006/math">
                    <m:oMathParaPr>
                      <m:jc m:val="centerGroup"/>
                    </m:oMathParaPr>
                    <m:oMath xmlns:m="http://schemas.openxmlformats.org/officeDocument/2006/math">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den>
                      </m:f>
                    </m:oMath>
                  </m:oMathPara>
                </a14:m>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e um polo em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14:m>
                  <m:oMathPara xmlns:m="http://schemas.openxmlformats.org/officeDocument/2006/math">
                    <m:oMathParaPr>
                      <m:jc m:val="centerGroup"/>
                    </m:oMathParaPr>
                    <m:oMath xmlns:m="http://schemas.openxmlformats.org/officeDocument/2006/math">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a:latin typeface="Cambria Math" panose="02040503050406030204" pitchFamily="18" charset="0"/>
                                  <a:cs typeface="Cambria Math" panose="02040503050406030204" pitchFamily="18" charset="0"/>
                                </a:rPr>
                              </m:ctrlPr>
                            </m:sSubPr>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den>
                      </m:f>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A grosso modo, a medida que a frequencia aumenta, o capacitor Ci entra em curto e o ganho de modo comum aumenta, o que é ruim</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4385945" y="2521585"/>
                <a:ext cx="7456170" cy="4098290"/>
              </a:xfrm>
              <a:prstGeom prst="rect">
                <a:avLst/>
              </a:prstGeom>
              <a:blipFill rotWithShape="1">
                <a:blip r:embed="rId9"/>
                <a:stretch>
                  <a:fillRect/>
                </a:stretch>
              </a:blipFill>
            </p:spPr>
            <p:txBody>
              <a:bodyPr/>
              <a:lstStyle/>
              <a:p>
                <a:r>
                  <a:rPr lang="pt-BR" altLang="en-US">
                    <a:noFill/>
                  </a:rPr>
                  <a:t> </a:t>
                </a:r>
              </a:p>
            </p:txBody>
          </p:sp>
        </mc:Fallback>
      </mc:AlternateContent>
    </p:spTree>
  </p:cSld>
  <p:clrMapOvr>
    <a:masterClrMapping/>
  </p:clrMapOvr>
</p:sld>
</file>

<file path=ppt/slides/slide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6" name="Conector de Seta Reta 5"/>
          <p:cNvCxnSpPr/>
          <p:nvPr/>
        </p:nvCxnSpPr>
        <p:spPr>
          <a:xfrm>
            <a:off x="2888615" y="2367280"/>
            <a:ext cx="0" cy="33508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2661285" y="5189220"/>
            <a:ext cx="6191885"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13635" y="1964055"/>
            <a:ext cx="1482090" cy="368300"/>
          </a:xfrm>
          <a:prstGeom prst="rect">
            <a:avLst/>
          </a:prstGeom>
          <a:noFill/>
        </p:spPr>
        <p:txBody>
          <a:bodyPr wrap="square" rtlCol="0">
            <a:spAutoFit/>
          </a:bodyPr>
          <a:p>
            <a:r>
              <a:rPr lang="pt-BR" dirty="0" smtClean="0"/>
              <a:t>20log(|A</a:t>
            </a:r>
            <a:r>
              <a:rPr lang="pt-BR" baseline="-25000" dirty="0" smtClean="0"/>
              <a:t>CM</a:t>
            </a:r>
            <a:r>
              <a:rPr lang="pt-BR" dirty="0" smtClean="0"/>
              <a:t>|)</a:t>
            </a:r>
            <a:endParaRPr lang="pt-BR" dirty="0"/>
          </a:p>
        </p:txBody>
      </p:sp>
      <p:grpSp>
        <p:nvGrpSpPr>
          <p:cNvPr id="7" name="Grupo 6"/>
          <p:cNvGrpSpPr/>
          <p:nvPr/>
        </p:nvGrpSpPr>
        <p:grpSpPr>
          <a:xfrm>
            <a:off x="2305685" y="2899410"/>
            <a:ext cx="5805805" cy="2046605"/>
            <a:chOff x="3430" y="3068"/>
            <a:chExt cx="11225" cy="3581"/>
          </a:xfrm>
        </p:grpSpPr>
        <p:sp>
          <p:nvSpPr>
            <p:cNvPr id="4" name="Forma livre 3"/>
            <p:cNvSpPr/>
            <p:nvPr/>
          </p:nvSpPr>
          <p:spPr>
            <a:xfrm flipV="1">
              <a:off x="3430" y="3993"/>
              <a:ext cx="6894" cy="2656"/>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 name="Forma livre 2"/>
            <p:cNvSpPr/>
            <p:nvPr/>
          </p:nvSpPr>
          <p:spPr>
            <a:xfrm flipH="1">
              <a:off x="7761" y="3068"/>
              <a:ext cx="6894" cy="2656"/>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mc:AlternateContent xmlns:mc="http://schemas.openxmlformats.org/markup-compatibility/2006">
        <mc:Choice xmlns:a14="http://schemas.microsoft.com/office/drawing/2010/main" Requires="a14">
          <p:sp>
            <p:nvSpPr>
              <p:cNvPr id="36" name="Caixa de Texto 35"/>
              <p:cNvSpPr txBox="1"/>
              <p:nvPr/>
            </p:nvSpPr>
            <p:spPr>
              <a:xfrm>
                <a:off x="3358198" y="5336540"/>
                <a:ext cx="603885" cy="652780"/>
              </a:xfrm>
              <a:prstGeom prst="rect">
                <a:avLst/>
              </a:prstGeom>
              <a:solidFill>
                <a:schemeClr val="bg1"/>
              </a:solidFill>
            </p:spPr>
            <p:txBody>
              <a:bodyPr wrap="none" rtlCol="0">
                <a:spAutoFit/>
              </a:bodyPr>
              <a:p>
                <a:pPr algn="ctr" fontAlgn="auto">
                  <a:spcAft>
                    <a:spcPts val="600"/>
                  </a:spcAft>
                </a:pPr>
                <a14:m>
                  <m:oMathPara xmlns:m="http://schemas.openxmlformats.org/officeDocument/2006/math">
                    <m:oMathParaPr>
                      <m:jc m:val="centerGroup"/>
                    </m:oMathParaPr>
                    <m:oMath xmlns:m="http://schemas.openxmlformats.org/officeDocument/2006/math">
                      <m:f>
                        <m:fPr>
                          <m:ctrlPr>
                            <a:rPr lang="pt-BR"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𝑖</m:t>
                              </m:r>
                            </m:sub>
                          </m:sSub>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𝑖</m:t>
                              </m:r>
                            </m:sub>
                          </m:sSub>
                        </m:den>
                      </m:f>
                    </m:oMath>
                  </m:oMathPara>
                </a14:m>
                <a:endParaRPr lang="en-US" altLang="pt-BR" i="1" baseline="-25000">
                  <a:latin typeface="Cambria Math" panose="02040503050406030204" pitchFamily="18" charset="0"/>
                  <a:cs typeface="Cambria Math" panose="02040503050406030204" pitchFamily="18" charset="0"/>
                </a:endParaRPr>
              </a:p>
            </p:txBody>
          </p:sp>
        </mc:Choice>
        <mc:Fallback>
          <p:sp>
            <p:nvSpPr>
              <p:cNvPr id="36" name="Caixa de Texto 35"/>
              <p:cNvSpPr txBox="1">
                <a:spLocks noRot="1" noChangeAspect="1" noMove="1" noResize="1" noEditPoints="1" noAdjustHandles="1" noChangeArrowheads="1" noChangeShapeType="1" noTextEdit="1"/>
              </p:cNvSpPr>
              <p:nvPr/>
            </p:nvSpPr>
            <p:spPr>
              <a:xfrm>
                <a:off x="3358198" y="5336540"/>
                <a:ext cx="603885" cy="652780"/>
              </a:xfrm>
              <a:prstGeom prst="rect">
                <a:avLst/>
              </a:prstGeom>
              <a:blipFill rotWithShape="1">
                <a:blip r:embed="rId1"/>
                <a:stretch>
                  <a:fillRect l="-53" r="53"/>
                </a:stretch>
              </a:blipFill>
            </p:spPr>
            <p:txBody>
              <a:bodyPr/>
              <a:lstStyle/>
              <a:p>
                <a:r>
                  <a:rPr lang="pt-BR" altLang="en-US">
                    <a:noFill/>
                  </a:rPr>
                  <a:t> </a:t>
                </a:r>
              </a:p>
            </p:txBody>
          </p:sp>
        </mc:Fallback>
      </mc:AlternateContent>
      <p:cxnSp>
        <p:nvCxnSpPr>
          <p:cNvPr id="19" name="Conector Reto 13"/>
          <p:cNvCxnSpPr/>
          <p:nvPr/>
        </p:nvCxnSpPr>
        <p:spPr>
          <a:xfrm>
            <a:off x="3647698" y="4513023"/>
            <a:ext cx="18085" cy="828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13"/>
          <p:cNvCxnSpPr/>
          <p:nvPr/>
        </p:nvCxnSpPr>
        <p:spPr>
          <a:xfrm>
            <a:off x="6670298" y="2687398"/>
            <a:ext cx="0" cy="2664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1" name="CaixaDeTexto 9"/>
          <p:cNvSpPr txBox="1"/>
          <p:nvPr/>
        </p:nvSpPr>
        <p:spPr>
          <a:xfrm>
            <a:off x="8215218" y="5083323"/>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mc:AlternateContent xmlns:mc="http://schemas.openxmlformats.org/markup-compatibility/2006">
        <mc:Choice xmlns:a14="http://schemas.microsoft.com/office/drawing/2010/main" Requires="a14">
          <p:sp>
            <p:nvSpPr>
              <p:cNvPr id="184" name="CaixaDeTexto 14"/>
              <p:cNvSpPr txBox="1"/>
              <p:nvPr/>
            </p:nvSpPr>
            <p:spPr>
              <a:xfrm>
                <a:off x="379730" y="285750"/>
                <a:ext cx="11285855" cy="214312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Ganho de modo comum: veja que enquanto o ganho diferencial começa a cair a partir de </a:t>
                </a:r>
                <a:r>
                  <a:rPr lang="pt-BR" sz="2400" b="1" dirty="0" smtClean="0">
                    <a:solidFill>
                      <a:schemeClr val="tx1"/>
                    </a:solidFill>
                    <a:latin typeface="Symbol" panose="05050102010706020507" charset="0"/>
                    <a:cs typeface="Symbol" panose="05050102010706020507" charset="0"/>
                    <a:sym typeface="+mn-ea"/>
                  </a:rPr>
                  <a:t>w1</a:t>
                </a:r>
                <a:r>
                  <a:rPr lang="pt-BR" sz="2400" b="1" dirty="0" smtClean="0">
                    <a:solidFill>
                      <a:schemeClr val="tx1"/>
                    </a:solidFill>
                    <a:latin typeface="Comic Sans MS" panose="030F0702030302020204" pitchFamily="66" charset="0"/>
                    <a:cs typeface="Comic Sans MS" panose="030F0702030302020204" pitchFamily="66" charset="0"/>
                    <a:sym typeface="+mn-ea"/>
                  </a:rPr>
                  <a:t>, o ganho</a:t>
                </a:r>
                <a:r>
                  <a:rPr lang="pt-BR" sz="2400" b="1" dirty="0" smtClean="0">
                    <a:solidFill>
                      <a:schemeClr val="tx1"/>
                    </a:solidFill>
                    <a:latin typeface="Symbol" panose="05050102010706020507" charset="0"/>
                    <a:cs typeface="Symbol" panose="05050102010706020507"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de modo comum um comeca a partir de </a:t>
                </a:r>
                <a14:m>
                  <m:oMath xmlns:m="http://schemas.openxmlformats.org/officeDocument/2006/math">
                    <m:f>
                      <m:f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𝑖</m:t>
                            </m:r>
                          </m:sub>
                        </m:sSub>
                      </m:den>
                    </m:f>
                  </m:oMath>
                </a14:m>
                <a:endParaRPr lang="en-US" altLang="pt-BR" sz="2400" i="1" baseline="-25000">
                  <a:latin typeface="Cambria Math" panose="02040503050406030204" pitchFamily="18" charset="0"/>
                  <a:cs typeface="Cambria Math" panose="02040503050406030204" pitchFamily="18"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84" name="CaixaDeTexto 14"/>
              <p:cNvSpPr txBox="1">
                <a:spLocks noRot="1" noChangeAspect="1" noMove="1" noResize="1" noEditPoints="1" noAdjustHandles="1" noChangeArrowheads="1" noChangeShapeType="1" noTextEdit="1"/>
              </p:cNvSpPr>
              <p:nvPr/>
            </p:nvSpPr>
            <p:spPr>
              <a:xfrm>
                <a:off x="379730" y="285750"/>
                <a:ext cx="11285855" cy="2143125"/>
              </a:xfrm>
              <a:prstGeom prst="rect">
                <a:avLst/>
              </a:prstGeom>
              <a:blipFill rotWithShape="1">
                <a:blip r:embed="rId2"/>
                <a:stretch>
                  <a:fillRect/>
                </a:stretch>
              </a:blipFill>
            </p:spPr>
            <p:txBody>
              <a:bodyPr/>
              <a:lstStyle/>
              <a:p>
                <a:r>
                  <a:rPr lang="pt-BR" altLang="en-US">
                    <a:noFill/>
                  </a:rPr>
                  <a:t> </a:t>
                </a:r>
              </a:p>
            </p:txBody>
          </p:sp>
        </mc:Fallback>
      </mc:AlternateContent>
      <p:sp>
        <p:nvSpPr>
          <p:cNvPr id="27" name="CaixaDeTexto 20"/>
          <p:cNvSpPr txBox="1"/>
          <p:nvPr/>
        </p:nvSpPr>
        <p:spPr>
          <a:xfrm>
            <a:off x="4139250" y="3653784"/>
            <a:ext cx="1128395" cy="368300"/>
          </a:xfrm>
          <a:prstGeom prst="rect">
            <a:avLst/>
          </a:prstGeom>
          <a:noFill/>
        </p:spPr>
        <p:txBody>
          <a:bodyPr wrap="none" rtlCol="0">
            <a:spAutoFit/>
          </a:bodyPr>
          <a:p>
            <a:r>
              <a:rPr lang="pt-BR" dirty="0" smtClean="0"/>
              <a:t>20 dB/</a:t>
            </a:r>
            <a:r>
              <a:rPr lang="pt-BR" dirty="0" err="1" smtClean="0"/>
              <a:t>dec</a:t>
            </a:r>
            <a:endParaRPr lang="pt-BR" dirty="0"/>
          </a:p>
        </p:txBody>
      </p:sp>
      <mc:AlternateContent xmlns:mc="http://schemas.openxmlformats.org/markup-compatibility/2006">
        <mc:Choice xmlns:a14="http://schemas.microsoft.com/office/drawing/2010/main" Requires="a14">
          <p:sp>
            <p:nvSpPr>
              <p:cNvPr id="5" name="Caixa de Texto 4"/>
              <p:cNvSpPr txBox="1"/>
              <p:nvPr/>
            </p:nvSpPr>
            <p:spPr>
              <a:xfrm>
                <a:off x="5492750" y="5336540"/>
                <a:ext cx="2707005" cy="918210"/>
              </a:xfrm>
              <a:prstGeom prst="rect">
                <a:avLst/>
              </a:prstGeom>
              <a:noFill/>
            </p:spPr>
            <p:txBody>
              <a:bodyPr wrap="none" rtlCol="0" anchor="t">
                <a:spAutoFit/>
              </a:bodyPr>
              <a:p>
                <a:pPr algn="l" fontAlgn="auto">
                  <a:spcAft>
                    <a:spcPts val="600"/>
                  </a:spcAft>
                </a:pPr>
                <a14:m>
                  <m:oMathPara xmlns:m="http://schemas.openxmlformats.org/officeDocument/2006/math">
                    <m:oMathParaPr>
                      <m:jc m:val="centerGroup"/>
                    </m:oMathParaPr>
                    <m:oMath xmlns:m="http://schemas.openxmlformats.org/officeDocument/2006/math">
                      <m:f>
                        <m:fPr>
                          <m:ctrlPr>
                            <a:rPr lang="pt-BR"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i="1">
                                  <a:latin typeface="Cambria Math" panose="02040503050406030204" pitchFamily="18" charset="0"/>
                                  <a:cs typeface="Cambria Math" panose="02040503050406030204" pitchFamily="18" charset="0"/>
                                </a:rPr>
                              </m:ctrlPr>
                            </m:sSubPr>
                            <m:e>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𝑖</m:t>
                                      </m:r>
                                    </m:sub>
                                  </m:sSub>
                                </m:num>
                                <m:den>
                                  <m:r>
                                    <a:rPr lang="en-US" altLang="pt-BR" i="1">
                                      <a:latin typeface="Cambria Math" panose="02040503050406030204" pitchFamily="18" charset="0"/>
                                      <a:cs typeface="Cambria Math" panose="02040503050406030204" pitchFamily="18" charset="0"/>
                                    </a:rPr>
                                    <m:t>2</m:t>
                                  </m:r>
                                </m:den>
                              </m:f>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2</m:t>
                              </m:r>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𝑖</m:t>
                              </m:r>
                            </m:sub>
                          </m:sSub>
                          <m:r>
                            <a:rPr lang="en-US" altLang="pt-BR" i="1">
                              <a:latin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𝑒</m:t>
                              </m:r>
                            </m:sub>
                          </m:sSub>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𝑆</m:t>
                                  </m:r>
                                </m:sub>
                              </m:sSub>
                            </m:num>
                            <m:den>
                              <m:r>
                                <a:rPr lang="en-US" altLang="pt-BR" i="1">
                                  <a:latin typeface="Cambria Math" panose="02040503050406030204" pitchFamily="18" charset="0"/>
                                  <a:cs typeface="Cambria Math" panose="02040503050406030204" pitchFamily="18" charset="0"/>
                                </a:rPr>
                                <m:t>𝛽</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1</m:t>
                              </m:r>
                            </m:den>
                          </m:f>
                          <m:r>
                            <a:rPr lang="en-US" altLang="pt-BR" i="1">
                              <a:latin typeface="Cambria Math" panose="02040503050406030204" pitchFamily="18" charset="0"/>
                              <a:cs typeface="Cambria Math" panose="02040503050406030204" pitchFamily="18" charset="0"/>
                            </a:rPr>
                            <m:t>))</m:t>
                          </m:r>
                        </m:den>
                      </m:f>
                    </m:oMath>
                  </m:oMathPara>
                </a14:m>
                <a:endParaRPr lang="pt-BR" altLang="en-US"/>
              </a:p>
            </p:txBody>
          </p:sp>
        </mc:Choice>
        <mc:Fallback>
          <p:sp>
            <p:nvSpPr>
              <p:cNvPr id="5" name="Caixa de Texto 4"/>
              <p:cNvSpPr txBox="1">
                <a:spLocks noRot="1" noChangeAspect="1" noMove="1" noResize="1" noEditPoints="1" noAdjustHandles="1" noChangeArrowheads="1" noChangeShapeType="1" noTextEdit="1"/>
              </p:cNvSpPr>
              <p:nvPr/>
            </p:nvSpPr>
            <p:spPr>
              <a:xfrm>
                <a:off x="5492750" y="5336540"/>
                <a:ext cx="2707005" cy="91821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6" name="Conector de Seta Reta 5"/>
          <p:cNvCxnSpPr/>
          <p:nvPr/>
        </p:nvCxnSpPr>
        <p:spPr>
          <a:xfrm>
            <a:off x="2888615" y="2367280"/>
            <a:ext cx="0" cy="33508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2661285" y="5189220"/>
            <a:ext cx="6660000"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13635" y="1964055"/>
            <a:ext cx="1786890" cy="368300"/>
          </a:xfrm>
          <a:prstGeom prst="rect">
            <a:avLst/>
          </a:prstGeom>
          <a:noFill/>
        </p:spPr>
        <p:txBody>
          <a:bodyPr wrap="square" rtlCol="0">
            <a:spAutoFit/>
          </a:bodyPr>
          <a:p>
            <a:r>
              <a:rPr lang="pt-BR" dirty="0" smtClean="0"/>
              <a:t>20log(|CMRR|)</a:t>
            </a:r>
            <a:endParaRPr lang="pt-BR" dirty="0"/>
          </a:p>
        </p:txBody>
      </p:sp>
      <p:grpSp>
        <p:nvGrpSpPr>
          <p:cNvPr id="7" name="Grupo 6"/>
          <p:cNvGrpSpPr/>
          <p:nvPr/>
        </p:nvGrpSpPr>
        <p:grpSpPr>
          <a:xfrm>
            <a:off x="2305685" y="3613785"/>
            <a:ext cx="5805805" cy="1332230"/>
            <a:chOff x="3430" y="3068"/>
            <a:chExt cx="11225" cy="3581"/>
          </a:xfrm>
        </p:grpSpPr>
        <p:sp>
          <p:nvSpPr>
            <p:cNvPr id="4" name="Forma livre 3"/>
            <p:cNvSpPr/>
            <p:nvPr/>
          </p:nvSpPr>
          <p:spPr>
            <a:xfrm flipV="1">
              <a:off x="3430" y="3993"/>
              <a:ext cx="6894" cy="2656"/>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 name="Forma livre 2"/>
            <p:cNvSpPr/>
            <p:nvPr/>
          </p:nvSpPr>
          <p:spPr>
            <a:xfrm flipH="1">
              <a:off x="7761" y="3068"/>
              <a:ext cx="6894" cy="2656"/>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mc:AlternateContent xmlns:mc="http://schemas.openxmlformats.org/markup-compatibility/2006">
        <mc:Choice xmlns:a14="http://schemas.microsoft.com/office/drawing/2010/main" Requires="a14">
          <p:sp>
            <p:nvSpPr>
              <p:cNvPr id="36" name="Caixa de Texto 35"/>
              <p:cNvSpPr txBox="1"/>
              <p:nvPr/>
            </p:nvSpPr>
            <p:spPr>
              <a:xfrm>
                <a:off x="3358198" y="5336540"/>
                <a:ext cx="603885" cy="652780"/>
              </a:xfrm>
              <a:prstGeom prst="rect">
                <a:avLst/>
              </a:prstGeom>
              <a:solidFill>
                <a:schemeClr val="bg1"/>
              </a:solidFill>
            </p:spPr>
            <p:txBody>
              <a:bodyPr wrap="none" rtlCol="0">
                <a:spAutoFit/>
              </a:bodyPr>
              <a:p>
                <a:pPr algn="ctr" fontAlgn="auto">
                  <a:spcAft>
                    <a:spcPts val="600"/>
                  </a:spcAft>
                </a:pPr>
                <a14:m>
                  <m:oMathPara xmlns:m="http://schemas.openxmlformats.org/officeDocument/2006/math">
                    <m:oMathParaPr>
                      <m:jc m:val="centerGroup"/>
                    </m:oMathParaPr>
                    <m:oMath xmlns:m="http://schemas.openxmlformats.org/officeDocument/2006/math">
                      <m:f>
                        <m:fPr>
                          <m:ctrlPr>
                            <a:rPr lang="pt-BR"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𝑖</m:t>
                              </m:r>
                            </m:sub>
                          </m:sSub>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𝑖</m:t>
                              </m:r>
                            </m:sub>
                          </m:sSub>
                        </m:den>
                      </m:f>
                    </m:oMath>
                  </m:oMathPara>
                </a14:m>
                <a:endParaRPr lang="en-US" altLang="pt-BR" i="1" baseline="-25000">
                  <a:latin typeface="Cambria Math" panose="02040503050406030204" pitchFamily="18" charset="0"/>
                  <a:cs typeface="Cambria Math" panose="02040503050406030204" pitchFamily="18" charset="0"/>
                </a:endParaRPr>
              </a:p>
            </p:txBody>
          </p:sp>
        </mc:Choice>
        <mc:Fallback>
          <p:sp>
            <p:nvSpPr>
              <p:cNvPr id="36" name="Caixa de Texto 35"/>
              <p:cNvSpPr txBox="1">
                <a:spLocks noRot="1" noChangeAspect="1" noMove="1" noResize="1" noEditPoints="1" noAdjustHandles="1" noChangeArrowheads="1" noChangeShapeType="1" noTextEdit="1"/>
              </p:cNvSpPr>
              <p:nvPr/>
            </p:nvSpPr>
            <p:spPr>
              <a:xfrm>
                <a:off x="3358198" y="5336540"/>
                <a:ext cx="603885" cy="652780"/>
              </a:xfrm>
              <a:prstGeom prst="rect">
                <a:avLst/>
              </a:prstGeom>
              <a:blipFill rotWithShape="1">
                <a:blip r:embed="rId1"/>
                <a:stretch>
                  <a:fillRect l="-53" r="53"/>
                </a:stretch>
              </a:blipFill>
            </p:spPr>
            <p:txBody>
              <a:bodyPr/>
              <a:lstStyle/>
              <a:p>
                <a:r>
                  <a:rPr lang="pt-BR" altLang="en-US">
                    <a:noFill/>
                  </a:rPr>
                  <a:t> </a:t>
                </a:r>
              </a:p>
            </p:txBody>
          </p:sp>
        </mc:Fallback>
      </mc:AlternateContent>
      <p:cxnSp>
        <p:nvCxnSpPr>
          <p:cNvPr id="19" name="Conector Reto 13"/>
          <p:cNvCxnSpPr/>
          <p:nvPr/>
        </p:nvCxnSpPr>
        <p:spPr>
          <a:xfrm>
            <a:off x="3647698" y="4513023"/>
            <a:ext cx="18085" cy="828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13"/>
          <p:cNvCxnSpPr/>
          <p:nvPr/>
        </p:nvCxnSpPr>
        <p:spPr>
          <a:xfrm>
            <a:off x="6469638" y="2630883"/>
            <a:ext cx="0" cy="2664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1" name="CaixaDeTexto 9"/>
          <p:cNvSpPr txBox="1"/>
          <p:nvPr/>
        </p:nvSpPr>
        <p:spPr>
          <a:xfrm>
            <a:off x="8768303" y="5045223"/>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sp>
        <p:nvSpPr>
          <p:cNvPr id="184" name="CaixaDeTexto 14"/>
          <p:cNvSpPr txBox="1"/>
          <p:nvPr/>
        </p:nvSpPr>
        <p:spPr>
          <a:xfrm>
            <a:off x="379730" y="28575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CMRR = A</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2400" b="1" dirty="0" smtClean="0">
                <a:solidFill>
                  <a:schemeClr val="tx1"/>
                </a:solidFill>
                <a:latin typeface="Comic Sans MS" panose="030F0702030302020204" pitchFamily="66" charset="0"/>
                <a:cs typeface="Comic Sans MS" panose="030F0702030302020204" pitchFamily="66" charset="0"/>
                <a:sym typeface="+mn-ea"/>
              </a:rPr>
              <a:t>/A</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CM </a:t>
            </a:r>
            <a:r>
              <a:rPr lang="pt-BR" sz="2400" b="1" dirty="0" smtClean="0">
                <a:solidFill>
                  <a:schemeClr val="tx1"/>
                </a:solidFill>
                <a:latin typeface="Comic Sans MS" panose="030F0702030302020204" pitchFamily="66" charset="0"/>
                <a:cs typeface="Comic Sans MS" panose="030F0702030302020204" pitchFamily="66" charset="0"/>
                <a:sym typeface="+mn-ea"/>
              </a:rPr>
              <a:t>terá modo comum.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 name="Forma livre 4"/>
          <p:cNvSpPr/>
          <p:nvPr/>
        </p:nvSpPr>
        <p:spPr>
          <a:xfrm>
            <a:off x="2888431" y="2687135"/>
            <a:ext cx="4377852" cy="1686600"/>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 name="Conector Reto 11"/>
          <p:cNvCxnSpPr/>
          <p:nvPr/>
        </p:nvCxnSpPr>
        <p:spPr>
          <a:xfrm>
            <a:off x="7266305" y="4373245"/>
            <a:ext cx="1501775" cy="1344930"/>
          </a:xfrm>
          <a:prstGeom prst="line">
            <a:avLst/>
          </a:prstGeom>
          <a:ln w="22225">
            <a:solidFill>
              <a:srgbClr val="9A0000"/>
            </a:solidFill>
            <a:prstDash val="dash"/>
          </a:ln>
        </p:spPr>
        <p:style>
          <a:lnRef idx="1">
            <a:schemeClr val="accent1"/>
          </a:lnRef>
          <a:fillRef idx="0">
            <a:schemeClr val="accent1"/>
          </a:fillRef>
          <a:effectRef idx="0">
            <a:schemeClr val="accent1"/>
          </a:effectRef>
          <a:fontRef idx="minor">
            <a:schemeClr val="tx1"/>
          </a:fontRef>
        </p:style>
      </p:cxnSp>
      <p:sp>
        <p:nvSpPr>
          <p:cNvPr id="13" name="Forma livre 12"/>
          <p:cNvSpPr/>
          <p:nvPr/>
        </p:nvSpPr>
        <p:spPr>
          <a:xfrm>
            <a:off x="2770505" y="3056890"/>
            <a:ext cx="2007235" cy="571500"/>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 name="Conector Reto 13"/>
          <p:cNvCxnSpPr/>
          <p:nvPr/>
        </p:nvCxnSpPr>
        <p:spPr>
          <a:xfrm>
            <a:off x="4680585" y="3564255"/>
            <a:ext cx="1755775" cy="1477645"/>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4214495" y="5336540"/>
            <a:ext cx="480695" cy="460375"/>
          </a:xfrm>
          <a:prstGeom prst="rect">
            <a:avLst/>
          </a:prstGeom>
          <a:solidFill>
            <a:schemeClr val="bg1"/>
          </a:solidFill>
        </p:spPr>
        <p:txBody>
          <a:bodyPr wrap="non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1</a:t>
            </a:r>
            <a:endParaRPr lang="pt-BR" altLang="en-US" sz="2400" baseline="-25000">
              <a:latin typeface="Comic Sans MS" panose="030F0702030302020204" pitchFamily="66" charset="0"/>
              <a:cs typeface="Comic Sans MS" panose="030F0702030302020204" pitchFamily="66" charset="0"/>
            </a:endParaRPr>
          </a:p>
        </p:txBody>
      </p:sp>
      <p:cxnSp>
        <p:nvCxnSpPr>
          <p:cNvPr id="29" name="Conector Reto 13"/>
          <p:cNvCxnSpPr/>
          <p:nvPr/>
        </p:nvCxnSpPr>
        <p:spPr>
          <a:xfrm>
            <a:off x="4710688" y="2721053"/>
            <a:ext cx="0" cy="2664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0" name="CaixaDeTexto 8"/>
          <p:cNvSpPr txBox="1"/>
          <p:nvPr/>
        </p:nvSpPr>
        <p:spPr>
          <a:xfrm>
            <a:off x="7186930" y="3244850"/>
            <a:ext cx="1482090" cy="368300"/>
          </a:xfrm>
          <a:prstGeom prst="rect">
            <a:avLst/>
          </a:prstGeom>
          <a:noFill/>
        </p:spPr>
        <p:txBody>
          <a:bodyPr wrap="square" rtlCol="0">
            <a:spAutoFit/>
          </a:bodyPr>
          <a:p>
            <a:r>
              <a:rPr lang="pt-BR" dirty="0" smtClean="0"/>
              <a:t>20log(|A</a:t>
            </a:r>
            <a:r>
              <a:rPr lang="pt-BR" baseline="-25000" dirty="0" smtClean="0"/>
              <a:t>CM</a:t>
            </a:r>
            <a:r>
              <a:rPr lang="pt-BR" dirty="0" smtClean="0"/>
              <a:t>|)</a:t>
            </a:r>
            <a:endParaRPr lang="pt-BR" dirty="0"/>
          </a:p>
        </p:txBody>
      </p:sp>
      <p:sp>
        <p:nvSpPr>
          <p:cNvPr id="32" name="CaixaDeTexto 8"/>
          <p:cNvSpPr txBox="1"/>
          <p:nvPr/>
        </p:nvSpPr>
        <p:spPr>
          <a:xfrm>
            <a:off x="4232275" y="2376805"/>
            <a:ext cx="1482090" cy="368300"/>
          </a:xfrm>
          <a:prstGeom prst="rect">
            <a:avLst/>
          </a:prstGeom>
          <a:noFill/>
        </p:spPr>
        <p:txBody>
          <a:bodyPr wrap="square" rtlCol="0">
            <a:spAutoFit/>
          </a:bodyPr>
          <a:p>
            <a:r>
              <a:rPr lang="pt-BR" dirty="0" smtClean="0"/>
              <a:t>20log(|A</a:t>
            </a:r>
            <a:r>
              <a:rPr lang="pt-BR" baseline="-25000" dirty="0" smtClean="0"/>
              <a:t>D</a:t>
            </a:r>
            <a:r>
              <a:rPr lang="pt-BR" dirty="0" smtClean="0"/>
              <a:t>|)</a:t>
            </a:r>
            <a:endParaRPr lang="pt-BR" dirty="0"/>
          </a:p>
        </p:txBody>
      </p:sp>
      <p:sp>
        <p:nvSpPr>
          <p:cNvPr id="33" name="CaixaDeTexto 8"/>
          <p:cNvSpPr txBox="1"/>
          <p:nvPr/>
        </p:nvSpPr>
        <p:spPr>
          <a:xfrm>
            <a:off x="2992120" y="3439795"/>
            <a:ext cx="1786890" cy="368300"/>
          </a:xfrm>
          <a:prstGeom prst="rect">
            <a:avLst/>
          </a:prstGeom>
          <a:noFill/>
        </p:spPr>
        <p:txBody>
          <a:bodyPr wrap="square" rtlCol="0">
            <a:spAutoFit/>
          </a:bodyPr>
          <a:p>
            <a:r>
              <a:rPr lang="pt-BR" dirty="0" smtClean="0"/>
              <a:t>20log(|CMRR|)</a:t>
            </a:r>
            <a:endParaRPr lang="pt-BR" dirty="0"/>
          </a:p>
        </p:txBody>
      </p:sp>
      <p:sp>
        <p:nvSpPr>
          <p:cNvPr id="34" name="CaixaDeTexto 8"/>
          <p:cNvSpPr txBox="1"/>
          <p:nvPr/>
        </p:nvSpPr>
        <p:spPr>
          <a:xfrm>
            <a:off x="5455920" y="1647825"/>
            <a:ext cx="6323965" cy="460375"/>
          </a:xfrm>
          <a:prstGeom prst="rect">
            <a:avLst/>
          </a:prstGeom>
          <a:noFill/>
        </p:spPr>
        <p:txBody>
          <a:bodyPr wrap="square" rtlCol="0">
            <a:spAutoFit/>
          </a:bodyPr>
          <a:p>
            <a:r>
              <a:rPr lang="pt-BR" sz="2400" dirty="0" smtClean="0"/>
              <a:t>20log(|CMRR|)=</a:t>
            </a:r>
            <a:r>
              <a:rPr lang="pt-BR" sz="2400" dirty="0" smtClean="0">
                <a:sym typeface="+mn-ea"/>
              </a:rPr>
              <a:t>20log(|A</a:t>
            </a:r>
            <a:r>
              <a:rPr lang="pt-BR" sz="2400" baseline="-25000" dirty="0" smtClean="0">
                <a:sym typeface="+mn-ea"/>
              </a:rPr>
              <a:t>D</a:t>
            </a:r>
            <a:r>
              <a:rPr lang="pt-BR" sz="2400" dirty="0" smtClean="0">
                <a:sym typeface="+mn-ea"/>
              </a:rPr>
              <a:t>|) - 20log(|A</a:t>
            </a:r>
            <a:r>
              <a:rPr lang="pt-BR" sz="2400" baseline="-25000" dirty="0" smtClean="0">
                <a:sym typeface="+mn-ea"/>
              </a:rPr>
              <a:t>CM</a:t>
            </a:r>
            <a:r>
              <a:rPr lang="pt-BR" sz="2400" dirty="0" smtClean="0">
                <a:sym typeface="+mn-ea"/>
              </a:rPr>
              <a:t>|)</a:t>
            </a:r>
            <a:endParaRPr lang="pt-BR" sz="2400" dirty="0" smtClean="0">
              <a:sym typeface="+mn-ea"/>
            </a:endParaRPr>
          </a:p>
        </p:txBody>
      </p:sp>
      <p:sp>
        <p:nvSpPr>
          <p:cNvPr id="16" name="Forma livre 15"/>
          <p:cNvSpPr/>
          <p:nvPr/>
        </p:nvSpPr>
        <p:spPr>
          <a:xfrm>
            <a:off x="6436360" y="5041900"/>
            <a:ext cx="1722755" cy="916940"/>
          </a:xfrm>
          <a:custGeom>
            <a:avLst/>
            <a:gdLst>
              <a:gd name="connisteX0" fmla="*/ 0 w 1793875"/>
              <a:gd name="connsiteY0" fmla="*/ 0 h 1160780"/>
              <a:gd name="connisteX1" fmla="*/ 162560 w 1793875"/>
              <a:gd name="connsiteY1" fmla="*/ 95885 h 1160780"/>
              <a:gd name="connisteX2" fmla="*/ 517525 w 1793875"/>
              <a:gd name="connsiteY2" fmla="*/ 316865 h 1160780"/>
              <a:gd name="connisteX3" fmla="*/ 1131570 w 1793875"/>
              <a:gd name="connsiteY3" fmla="*/ 757555 h 1160780"/>
              <a:gd name="connisteX4" fmla="*/ 1793875 w 1793875"/>
              <a:gd name="connsiteY4" fmla="*/ 1160780 h 116078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793875" h="1160780">
                <a:moveTo>
                  <a:pt x="0" y="0"/>
                </a:moveTo>
                <a:cubicBezTo>
                  <a:pt x="25400" y="14605"/>
                  <a:pt x="59055" y="32385"/>
                  <a:pt x="162560" y="95885"/>
                </a:cubicBezTo>
                <a:cubicBezTo>
                  <a:pt x="266065" y="159385"/>
                  <a:pt x="323850" y="184785"/>
                  <a:pt x="517525" y="316865"/>
                </a:cubicBezTo>
                <a:cubicBezTo>
                  <a:pt x="711200" y="448945"/>
                  <a:pt x="876300" y="588645"/>
                  <a:pt x="1131570" y="757555"/>
                </a:cubicBezTo>
                <a:cubicBezTo>
                  <a:pt x="1386840" y="926465"/>
                  <a:pt x="1673860" y="1089025"/>
                  <a:pt x="1793875" y="116078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CaixaDeTexto 20"/>
          <p:cNvSpPr txBox="1"/>
          <p:nvPr/>
        </p:nvSpPr>
        <p:spPr>
          <a:xfrm>
            <a:off x="4079560" y="2995289"/>
            <a:ext cx="1198245" cy="368300"/>
          </a:xfrm>
          <a:prstGeom prst="rect">
            <a:avLst/>
          </a:prstGeom>
          <a:noFill/>
        </p:spPr>
        <p:txBody>
          <a:bodyPr wrap="none" rtlCol="0">
            <a:spAutoFit/>
          </a:bodyPr>
          <a:p>
            <a:r>
              <a:rPr lang="pt-BR" dirty="0" smtClean="0"/>
              <a:t>-20 dB/</a:t>
            </a:r>
            <a:r>
              <a:rPr lang="pt-BR" dirty="0" err="1" smtClean="0"/>
              <a:t>dec</a:t>
            </a:r>
            <a:endParaRPr lang="pt-BR" dirty="0"/>
          </a:p>
        </p:txBody>
      </p:sp>
      <p:sp>
        <p:nvSpPr>
          <p:cNvPr id="17" name="CaixaDeTexto 20"/>
          <p:cNvSpPr txBox="1"/>
          <p:nvPr/>
        </p:nvSpPr>
        <p:spPr>
          <a:xfrm>
            <a:off x="5729290" y="4144639"/>
            <a:ext cx="1198245" cy="368300"/>
          </a:xfrm>
          <a:prstGeom prst="rect">
            <a:avLst/>
          </a:prstGeom>
          <a:noFill/>
        </p:spPr>
        <p:txBody>
          <a:bodyPr wrap="none" rtlCol="0">
            <a:spAutoFit/>
          </a:bodyPr>
          <a:p>
            <a:r>
              <a:rPr lang="pt-BR" dirty="0" smtClean="0"/>
              <a:t>-40 dB/</a:t>
            </a:r>
            <a:r>
              <a:rPr lang="pt-BR" dirty="0" err="1" smtClean="0"/>
              <a:t>dec</a:t>
            </a:r>
            <a:endParaRPr lang="pt-BR" dirty="0"/>
          </a:p>
        </p:txBody>
      </p:sp>
      <p:sp>
        <p:nvSpPr>
          <p:cNvPr id="18" name="CaixaDeTexto 20"/>
          <p:cNvSpPr txBox="1"/>
          <p:nvPr/>
        </p:nvSpPr>
        <p:spPr>
          <a:xfrm>
            <a:off x="7415215" y="5294624"/>
            <a:ext cx="1198245" cy="368300"/>
          </a:xfrm>
          <a:prstGeom prst="rect">
            <a:avLst/>
          </a:prstGeom>
          <a:noFill/>
        </p:spPr>
        <p:txBody>
          <a:bodyPr wrap="none" rtlCol="0">
            <a:spAutoFit/>
          </a:bodyPr>
          <a:p>
            <a:r>
              <a:rPr lang="pt-BR" dirty="0" smtClean="0"/>
              <a:t>-20 dB/</a:t>
            </a:r>
            <a:r>
              <a:rPr lang="pt-BR" dirty="0" err="1" smtClean="0"/>
              <a:t>dec</a:t>
            </a:r>
            <a:endParaRPr lang="pt-BR" dirty="0"/>
          </a:p>
        </p:txBody>
      </p:sp>
      <mc:AlternateContent xmlns:mc="http://schemas.openxmlformats.org/markup-compatibility/2006">
        <mc:Choice xmlns:a14="http://schemas.microsoft.com/office/drawing/2010/main" Requires="a14">
          <p:sp>
            <p:nvSpPr>
              <p:cNvPr id="15" name="Caixa de Texto 14"/>
              <p:cNvSpPr txBox="1"/>
              <p:nvPr/>
            </p:nvSpPr>
            <p:spPr>
              <a:xfrm>
                <a:off x="5115560" y="5275580"/>
                <a:ext cx="2707005" cy="918210"/>
              </a:xfrm>
              <a:prstGeom prst="rect">
                <a:avLst/>
              </a:prstGeom>
              <a:noFill/>
            </p:spPr>
            <p:txBody>
              <a:bodyPr wrap="none" rtlCol="0" anchor="t">
                <a:spAutoFit/>
              </a:bodyPr>
              <a:p>
                <a:pPr algn="l" fontAlgn="auto">
                  <a:spcAft>
                    <a:spcPts val="600"/>
                  </a:spcAft>
                </a:pPr>
                <a14:m>
                  <m:oMathPara xmlns:m="http://schemas.openxmlformats.org/officeDocument/2006/math">
                    <m:oMathParaPr>
                      <m:jc m:val="centerGroup"/>
                    </m:oMathParaPr>
                    <m:oMath xmlns:m="http://schemas.openxmlformats.org/officeDocument/2006/math">
                      <m:f>
                        <m:fPr>
                          <m:ctrlPr>
                            <a:rPr lang="pt-BR"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i="1">
                                  <a:latin typeface="Cambria Math" panose="02040503050406030204" pitchFamily="18" charset="0"/>
                                  <a:cs typeface="Cambria Math" panose="02040503050406030204" pitchFamily="18" charset="0"/>
                                </a:rPr>
                              </m:ctrlPr>
                            </m:sSubPr>
                            <m:e>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𝑖</m:t>
                                      </m:r>
                                    </m:sub>
                                  </m:sSub>
                                </m:num>
                                <m:den>
                                  <m:r>
                                    <a:rPr lang="en-US" altLang="pt-BR" i="1">
                                      <a:latin typeface="Cambria Math" panose="02040503050406030204" pitchFamily="18" charset="0"/>
                                      <a:cs typeface="Cambria Math" panose="02040503050406030204" pitchFamily="18" charset="0"/>
                                    </a:rPr>
                                    <m:t>2</m:t>
                                  </m:r>
                                </m:den>
                              </m:f>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2</m:t>
                              </m:r>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𝑖</m:t>
                              </m:r>
                            </m:sub>
                          </m:sSub>
                          <m:r>
                            <a:rPr lang="en-US" altLang="pt-BR" i="1">
                              <a:latin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𝑒</m:t>
                              </m:r>
                            </m:sub>
                          </m:sSub>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𝑆</m:t>
                                  </m:r>
                                </m:sub>
                              </m:sSub>
                            </m:num>
                            <m:den>
                              <m:r>
                                <a:rPr lang="en-US" altLang="pt-BR" i="1">
                                  <a:latin typeface="Cambria Math" panose="02040503050406030204" pitchFamily="18" charset="0"/>
                                  <a:cs typeface="Cambria Math" panose="02040503050406030204" pitchFamily="18" charset="0"/>
                                </a:rPr>
                                <m:t>𝛽</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1</m:t>
                              </m:r>
                            </m:den>
                          </m:f>
                          <m:r>
                            <a:rPr lang="en-US" altLang="pt-BR" i="1">
                              <a:latin typeface="Cambria Math" panose="02040503050406030204" pitchFamily="18" charset="0"/>
                              <a:cs typeface="Cambria Math" panose="02040503050406030204" pitchFamily="18" charset="0"/>
                            </a:rPr>
                            <m:t>))</m:t>
                          </m:r>
                        </m:den>
                      </m:f>
                    </m:oMath>
                  </m:oMathPara>
                </a14:m>
                <a:endParaRPr lang="pt-BR" altLang="en-US"/>
              </a:p>
            </p:txBody>
          </p:sp>
        </mc:Choice>
        <mc:Fallback>
          <p:sp>
            <p:nvSpPr>
              <p:cNvPr id="15" name="Caixa de Texto 14"/>
              <p:cNvSpPr txBox="1">
                <a:spLocks noRot="1" noChangeAspect="1" noMove="1" noResize="1" noEditPoints="1" noAdjustHandles="1" noChangeArrowheads="1" noChangeShapeType="1" noTextEdit="1"/>
              </p:cNvSpPr>
              <p:nvPr/>
            </p:nvSpPr>
            <p:spPr>
              <a:xfrm>
                <a:off x="5115560" y="5275580"/>
                <a:ext cx="2707005" cy="91821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485775"/>
            <a:ext cx="11285855" cy="201485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800" b="1" dirty="0" smtClean="0">
                <a:solidFill>
                  <a:schemeClr val="tx1"/>
                </a:solidFill>
                <a:latin typeface="Comic Sans MS" panose="030F0702030302020204" pitchFamily="66" charset="0"/>
              </a:rPr>
              <a:t>Considere a configuração de amplificador operacional aplicada num amplificador inversor. Se a entrada do AmpOp for uma par diferencial teremos</a:t>
            </a:r>
            <a:r>
              <a:rPr lang="pt-BR" sz="3200" b="1" dirty="0" smtClean="0">
                <a:solidFill>
                  <a:srgbClr val="C00000"/>
                </a:solidFill>
                <a:latin typeface="Comic Sans MS" panose="030F0702030302020204" pitchFamily="66" charset="0"/>
              </a:rPr>
              <a:t>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5" name="Grupo 14"/>
          <p:cNvGrpSpPr/>
          <p:nvPr/>
        </p:nvGrpSpPr>
        <p:grpSpPr>
          <a:xfrm>
            <a:off x="1370983" y="3777069"/>
            <a:ext cx="3730999" cy="1660090"/>
            <a:chOff x="560914" y="3814157"/>
            <a:chExt cx="3730999" cy="1660090"/>
          </a:xfrm>
        </p:grpSpPr>
        <p:sp>
          <p:nvSpPr>
            <p:cNvPr id="16" name="Triângulo isósceles 15"/>
            <p:cNvSpPr/>
            <p:nvPr/>
          </p:nvSpPr>
          <p:spPr>
            <a:xfrm rot="5400000">
              <a:off x="2471351" y="4160311"/>
              <a:ext cx="1375719" cy="1252152"/>
            </a:xfrm>
            <a:prstGeom prst="triangl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17" name="Conector Reto 16"/>
            <p:cNvCxnSpPr>
              <a:stCxn id="16" idx="0"/>
            </p:cNvCxnSpPr>
            <p:nvPr/>
          </p:nvCxnSpPr>
          <p:spPr>
            <a:xfrm flipV="1">
              <a:off x="3785287" y="4786387"/>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4353900"/>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026508" y="5232945"/>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7"/>
            <p:cNvSpPr txBox="1"/>
            <p:nvPr/>
          </p:nvSpPr>
          <p:spPr>
            <a:xfrm>
              <a:off x="2484748" y="5005170"/>
              <a:ext cx="288324" cy="461665"/>
            </a:xfrm>
            <a:prstGeom prst="rect">
              <a:avLst/>
            </a:prstGeom>
            <a:noFill/>
            <a:ln w="25400">
              <a:noFill/>
            </a:ln>
          </p:spPr>
          <p:txBody>
            <a:bodyPr wrap="square" rtlCol="0">
              <a:spAutoFit/>
            </a:bodyPr>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22" name="CaixaDeTexto 8"/>
            <p:cNvSpPr txBox="1"/>
            <p:nvPr/>
          </p:nvSpPr>
          <p:spPr>
            <a:xfrm>
              <a:off x="2504301" y="4229899"/>
              <a:ext cx="288324" cy="461665"/>
            </a:xfrm>
            <a:prstGeom prst="rect">
              <a:avLst/>
            </a:prstGeom>
            <a:noFill/>
            <a:ln w="25400">
              <a:noFill/>
            </a:ln>
          </p:spPr>
          <p:txBody>
            <a:bodyPr wrap="square" rtlCol="0">
              <a:spAutoFit/>
            </a:bodyPr>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23" name="CaixaDeTexto 9"/>
            <p:cNvSpPr txBox="1"/>
            <p:nvPr/>
          </p:nvSpPr>
          <p:spPr>
            <a:xfrm>
              <a:off x="3769141" y="4314629"/>
              <a:ext cx="510076" cy="461665"/>
            </a:xfrm>
            <a:prstGeom prst="rect">
              <a:avLst/>
            </a:prstGeom>
            <a:noFill/>
            <a:ln w="25400">
              <a:noFill/>
            </a:ln>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24" name="Forma livre 23"/>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w="25400">
              <a:solidFill>
                <a:schemeClr val="tx1"/>
              </a:solidFill>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25" name="CaixaDeTexto 11"/>
            <p:cNvSpPr txBox="1"/>
            <p:nvPr/>
          </p:nvSpPr>
          <p:spPr>
            <a:xfrm>
              <a:off x="1555723" y="4606785"/>
              <a:ext cx="505267" cy="461665"/>
            </a:xfrm>
            <a:prstGeom prst="rect">
              <a:avLst/>
            </a:prstGeom>
            <a:noFill/>
            <a:ln w="25400">
              <a:noFill/>
            </a:ln>
          </p:spPr>
          <p:txBody>
            <a:bodyPr wrap="non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26" name="Conector de Seta Reta 25"/>
            <p:cNvCxnSpPr/>
            <p:nvPr/>
          </p:nvCxnSpPr>
          <p:spPr>
            <a:xfrm>
              <a:off x="609226" y="4227154"/>
              <a:ext cx="385873"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7" name="CaixaDeTexto 13"/>
            <p:cNvSpPr txBox="1"/>
            <p:nvPr/>
          </p:nvSpPr>
          <p:spPr>
            <a:xfrm>
              <a:off x="560914" y="3814157"/>
              <a:ext cx="411528" cy="461665"/>
            </a:xfrm>
            <a:prstGeom prst="rect">
              <a:avLst/>
            </a:prstGeom>
            <a:noFill/>
            <a:ln w="25400">
              <a:noFill/>
            </a:ln>
          </p:spPr>
          <p:txBody>
            <a:bodyPr wrap="squar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35" name="Grupo 34"/>
          <p:cNvGrpSpPr/>
          <p:nvPr/>
        </p:nvGrpSpPr>
        <p:grpSpPr>
          <a:xfrm>
            <a:off x="1581514" y="4187018"/>
            <a:ext cx="1381894" cy="255373"/>
            <a:chOff x="4112743" y="3509451"/>
            <a:chExt cx="1381894" cy="255373"/>
          </a:xfrm>
        </p:grpSpPr>
        <p:cxnSp>
          <p:nvCxnSpPr>
            <p:cNvPr id="37" name="Conector Reto 36"/>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548985" y="3509451"/>
              <a:ext cx="476096" cy="255373"/>
            </a:xfrm>
            <a:prstGeom prst="rect">
              <a:avLst/>
            </a:prstGeom>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grpSp>
        <p:nvGrpSpPr>
          <p:cNvPr id="39" name="Grupo 38"/>
          <p:cNvGrpSpPr/>
          <p:nvPr/>
        </p:nvGrpSpPr>
        <p:grpSpPr>
          <a:xfrm>
            <a:off x="3452354" y="3297085"/>
            <a:ext cx="1381894" cy="255373"/>
            <a:chOff x="4112743" y="3509451"/>
            <a:chExt cx="1381894" cy="255373"/>
          </a:xfrm>
        </p:grpSpPr>
        <p:cxnSp>
          <p:nvCxnSpPr>
            <p:cNvPr id="40" name="Conector Reto 39"/>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548985" y="3509451"/>
              <a:ext cx="476096" cy="255373"/>
            </a:xfrm>
            <a:prstGeom prst="rect">
              <a:avLst/>
            </a:prstGeom>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42" name="Forma livre 41"/>
          <p:cNvSpPr/>
          <p:nvPr/>
        </p:nvSpPr>
        <p:spPr>
          <a:xfrm>
            <a:off x="4788944" y="3425778"/>
            <a:ext cx="453081" cy="1323521"/>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43" name="Forma livre 42"/>
          <p:cNvSpPr/>
          <p:nvPr/>
        </p:nvSpPr>
        <p:spPr>
          <a:xfrm>
            <a:off x="3083712" y="3417540"/>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44" name="Conector Reto 43"/>
          <p:cNvCxnSpPr/>
          <p:nvPr/>
        </p:nvCxnSpPr>
        <p:spPr>
          <a:xfrm>
            <a:off x="2836577" y="5195857"/>
            <a:ext cx="0" cy="6669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712700" y="5862767"/>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24"/>
          <p:cNvSpPr txBox="1"/>
          <p:nvPr/>
        </p:nvSpPr>
        <p:spPr>
          <a:xfrm>
            <a:off x="3891880" y="2872327"/>
            <a:ext cx="503664" cy="461665"/>
          </a:xfrm>
          <a:prstGeom prst="rect">
            <a:avLst/>
          </a:prstGeom>
          <a:noFill/>
          <a:ln w="25400">
            <a:noFill/>
          </a:ln>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47" name="CaixaDeTexto 25"/>
          <p:cNvSpPr txBox="1"/>
          <p:nvPr/>
        </p:nvSpPr>
        <p:spPr>
          <a:xfrm>
            <a:off x="2064659" y="3725353"/>
            <a:ext cx="471604" cy="461665"/>
          </a:xfrm>
          <a:prstGeom prst="rect">
            <a:avLst/>
          </a:prstGeom>
          <a:noFill/>
          <a:ln w="25400">
            <a:noFill/>
          </a:ln>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48" name="Conector de Seta Reta 47"/>
          <p:cNvCxnSpPr/>
          <p:nvPr/>
        </p:nvCxnSpPr>
        <p:spPr>
          <a:xfrm>
            <a:off x="3888596" y="3684129"/>
            <a:ext cx="385873" cy="0"/>
          </a:xfrm>
          <a:prstGeom prst="straightConnector1">
            <a:avLst/>
          </a:prstGeom>
          <a:ln w="2540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49" name="CaixaDeTexto 27"/>
          <p:cNvSpPr txBox="1"/>
          <p:nvPr/>
        </p:nvSpPr>
        <p:spPr>
          <a:xfrm>
            <a:off x="4310001" y="3536073"/>
            <a:ext cx="396262" cy="461665"/>
          </a:xfrm>
          <a:prstGeom prst="rect">
            <a:avLst/>
          </a:prstGeom>
          <a:noFill/>
          <a:ln w="25400">
            <a:noFill/>
          </a:ln>
        </p:spPr>
        <p:txBody>
          <a:bodyPr wrap="non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50" name="CaixaDeTexto 28"/>
          <p:cNvSpPr txBox="1"/>
          <p:nvPr/>
        </p:nvSpPr>
        <p:spPr>
          <a:xfrm>
            <a:off x="1063036" y="4088924"/>
            <a:ext cx="550151" cy="461665"/>
          </a:xfrm>
          <a:prstGeom prst="rect">
            <a:avLst/>
          </a:prstGeom>
          <a:noFill/>
          <a:ln w="25400">
            <a:noFill/>
          </a:ln>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51" name="Forma livre 50"/>
          <p:cNvSpPr/>
          <p:nvPr/>
        </p:nvSpPr>
        <p:spPr>
          <a:xfrm>
            <a:off x="3059387" y="4825515"/>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w="25400">
            <a:solidFill>
              <a:schemeClr val="tx1"/>
            </a:solidFill>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2" name="Forma livre 51"/>
          <p:cNvSpPr/>
          <p:nvPr/>
        </p:nvSpPr>
        <p:spPr>
          <a:xfrm>
            <a:off x="1328690" y="4397295"/>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w="25400">
            <a:solidFill>
              <a:schemeClr val="tx1"/>
            </a:solidFill>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3" name="Forma livre 52"/>
          <p:cNvSpPr/>
          <p:nvPr/>
        </p:nvSpPr>
        <p:spPr>
          <a:xfrm>
            <a:off x="3555522" y="2935749"/>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25400">
            <a:solidFill>
              <a:schemeClr val="tx1"/>
            </a:solidFill>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4" name="Forma livre 53"/>
          <p:cNvSpPr/>
          <p:nvPr/>
        </p:nvSpPr>
        <p:spPr>
          <a:xfrm>
            <a:off x="1670785" y="374470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25400">
            <a:solidFill>
              <a:schemeClr val="tx1"/>
            </a:solidFill>
            <a:prstDash val="dashDot"/>
            <a:headEnd type="triangl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122" name="Caixa de Texto 23"/>
          <p:cNvSpPr txBox="1"/>
          <p:nvPr/>
        </p:nvSpPr>
        <p:spPr>
          <a:xfrm>
            <a:off x="7721600" y="26987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8555424" y="66044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472020" y="417647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075438" y="3007979"/>
            <a:ext cx="1274445" cy="234950"/>
            <a:chOff x="4502042" y="3524056"/>
            <a:chExt cx="1274569" cy="255373"/>
          </a:xfrm>
        </p:grpSpPr>
        <p:cxnSp>
          <p:nvCxnSpPr>
            <p:cNvPr id="147" name="Conector Reto 79"/>
            <p:cNvCxnSpPr/>
            <p:nvPr/>
          </p:nvCxnSpPr>
          <p:spPr>
            <a:xfrm flipV="1">
              <a:off x="4502042"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939557"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7484845" y="43143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8" name="Conector Reto 49"/>
          <p:cNvCxnSpPr/>
          <p:nvPr/>
        </p:nvCxnSpPr>
        <p:spPr>
          <a:xfrm>
            <a:off x="7731225" y="545222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012854" y="234977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8612935" y="2337084"/>
            <a:ext cx="1641670" cy="4016941"/>
            <a:chOff x="14193" y="1440"/>
            <a:chExt cx="2585" cy="6326"/>
          </a:xfrm>
        </p:grpSpPr>
        <p:sp>
          <p:nvSpPr>
            <p:cNvPr id="56" name="CaixaDeTexto 47"/>
            <p:cNvSpPr txBox="1"/>
            <p:nvPr/>
          </p:nvSpPr>
          <p:spPr>
            <a:xfrm>
              <a:off x="15347" y="3329"/>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a:off x="15359" y="2065"/>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a:off x="13378" y="4341"/>
              <a:ext cx="2809" cy="1179"/>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5400000" flipH="1">
              <a:off x="14328" y="2451"/>
              <a:ext cx="2007" cy="370"/>
              <a:chOff x="4533796" y="3524056"/>
              <a:chExt cx="1274569" cy="255373"/>
            </a:xfrm>
          </p:grpSpPr>
          <p:cxnSp>
            <p:nvCxnSpPr>
              <p:cNvPr id="66" name="Conector Reto 79"/>
              <p:cNvCxnSpPr/>
              <p:nvPr/>
            </p:nvCxnSpPr>
            <p:spPr>
              <a:xfrm flipV="1">
                <a:off x="4533796"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955434"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309" y="1440"/>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9506050" y="366152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3" name="CaixaDeTexto 47"/>
          <p:cNvSpPr txBox="1"/>
          <p:nvPr/>
        </p:nvSpPr>
        <p:spPr>
          <a:xfrm>
            <a:off x="9949094" y="411190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72" name="Caixa de Texto 23"/>
          <p:cNvSpPr txBox="1"/>
          <p:nvPr/>
        </p:nvSpPr>
        <p:spPr>
          <a:xfrm>
            <a:off x="7738210" y="58846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8731921" y="5436592"/>
            <a:ext cx="0" cy="118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8526562" y="5804223"/>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8" name="Group 94"/>
          <p:cNvGrpSpPr/>
          <p:nvPr/>
        </p:nvGrpSpPr>
        <p:grpSpPr>
          <a:xfrm rot="16200000">
            <a:off x="6647959" y="3980519"/>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1" name="Caixa de Texto 23"/>
          <p:cNvSpPr txBox="1"/>
          <p:nvPr/>
        </p:nvSpPr>
        <p:spPr>
          <a:xfrm>
            <a:off x="6490335" y="462470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R1</a:t>
            </a:r>
            <a:endParaRPr lang="pt-BR" altLang="en-US" sz="2800" baseline="-25000" dirty="0">
              <a:latin typeface="Comic Sans MS" panose="030F0702030302020204" pitchFamily="66" charset="0"/>
              <a:cs typeface="Comic Sans MS" panose="030F0702030302020204" pitchFamily="66" charset="0"/>
            </a:endParaRPr>
          </a:p>
        </p:txBody>
      </p:sp>
      <p:cxnSp>
        <p:nvCxnSpPr>
          <p:cNvPr id="93" name="Conector Reto 21"/>
          <p:cNvCxnSpPr/>
          <p:nvPr/>
        </p:nvCxnSpPr>
        <p:spPr>
          <a:xfrm rot="5400000">
            <a:off x="10009505" y="483298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4" name="Conector Reto 37"/>
          <p:cNvCxnSpPr/>
          <p:nvPr/>
        </p:nvCxnSpPr>
        <p:spPr>
          <a:xfrm>
            <a:off x="10075614" y="50874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28"/>
          <p:cNvSpPr txBox="1"/>
          <p:nvPr/>
        </p:nvSpPr>
        <p:spPr>
          <a:xfrm>
            <a:off x="5940471" y="411495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3" name="Triângulo isósceles 2"/>
          <p:cNvSpPr/>
          <p:nvPr/>
        </p:nvSpPr>
        <p:spPr>
          <a:xfrm rot="5400000">
            <a:off x="10035540" y="3395980"/>
            <a:ext cx="655320" cy="575945"/>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 name="Conector Reto 49"/>
          <p:cNvCxnSpPr/>
          <p:nvPr/>
        </p:nvCxnSpPr>
        <p:spPr>
          <a:xfrm>
            <a:off x="10651590" y="3685022"/>
            <a:ext cx="432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 name="Elipse 3"/>
          <p:cNvSpPr/>
          <p:nvPr/>
        </p:nvSpPr>
        <p:spPr>
          <a:xfrm>
            <a:off x="10643870" y="3580130"/>
            <a:ext cx="160020" cy="19177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CaixaDeTexto 9"/>
          <p:cNvSpPr txBox="1"/>
          <p:nvPr/>
        </p:nvSpPr>
        <p:spPr>
          <a:xfrm>
            <a:off x="10748870" y="3223441"/>
            <a:ext cx="510076" cy="461665"/>
          </a:xfrm>
          <a:prstGeom prst="rect">
            <a:avLst/>
          </a:prstGeom>
          <a:noFill/>
          <a:ln w="25400">
            <a:noFill/>
          </a:ln>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Tree>
  </p:cSld>
  <p:clrMapOvr>
    <a:masterClrMapping/>
  </p:clrMapOvr>
</p:sld>
</file>

<file path=ppt/slides/slide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485775"/>
            <a:ext cx="11285855" cy="18300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Veja que nesta situação o par diferencial não esta mais balanceado (os dois lados iguais). Isso resultará numa tensão </a:t>
            </a:r>
            <a:r>
              <a:rPr lang="pt-BR" sz="2400" b="1" i="1" dirty="0" smtClean="0">
                <a:solidFill>
                  <a:schemeClr val="tx1"/>
                </a:solidFill>
                <a:latin typeface="Comic Sans MS" panose="030F0702030302020204" pitchFamily="66" charset="0"/>
              </a:rPr>
              <a:t>de offset </a:t>
            </a:r>
            <a:r>
              <a:rPr lang="pt-BR" sz="2400" b="1" dirty="0" smtClean="0">
                <a:solidFill>
                  <a:schemeClr val="tx1"/>
                </a:solidFill>
                <a:latin typeface="Comic Sans MS" panose="030F0702030302020204" pitchFamily="66" charset="0"/>
              </a:rPr>
              <a:t>maior. O ideal é balacear as impedancias conectadas nas entradas diferenciais</a:t>
            </a:r>
            <a:r>
              <a:rPr lang="pt-BR" sz="2800" b="1" dirty="0" smtClean="0">
                <a:solidFill>
                  <a:srgbClr val="C00000"/>
                </a:solidFill>
                <a:latin typeface="Comic Sans MS" panose="030F0702030302020204" pitchFamily="66" charset="0"/>
              </a:rPr>
              <a:t> </a:t>
            </a:r>
            <a:r>
              <a:rPr lang="pt-BR" sz="3200" b="1" i="1" baseline="-25000" dirty="0" smtClean="0">
                <a:solidFill>
                  <a:srgbClr val="C00000"/>
                </a:solidFill>
                <a:latin typeface="Comic Sans MS" panose="030F0702030302020204" pitchFamily="66" charset="0"/>
              </a:rPr>
              <a:t>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5" name="Grupo 14"/>
          <p:cNvGrpSpPr/>
          <p:nvPr/>
        </p:nvGrpSpPr>
        <p:grpSpPr>
          <a:xfrm>
            <a:off x="1370983" y="3777069"/>
            <a:ext cx="3730999" cy="1660089"/>
            <a:chOff x="560914" y="3814157"/>
            <a:chExt cx="3730999" cy="1660089"/>
          </a:xfrm>
        </p:grpSpPr>
        <p:sp>
          <p:nvSpPr>
            <p:cNvPr id="16" name="Triângulo isósceles 15"/>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17" name="Conector Reto 16"/>
            <p:cNvCxnSpPr>
              <a:stCxn id="1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7"/>
            <p:cNvSpPr txBox="1"/>
            <p:nvPr/>
          </p:nvSpPr>
          <p:spPr>
            <a:xfrm>
              <a:off x="2484748" y="5005170"/>
              <a:ext cx="288324" cy="461665"/>
            </a:xfrm>
            <a:prstGeom prst="rect">
              <a:avLst/>
            </a:prstGeom>
            <a:noFill/>
          </p:spPr>
          <p:txBody>
            <a:bodyPr wrap="square" rtlCol="0">
              <a:spAutoFit/>
            </a:bodyPr>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22" name="CaixaDeTexto 8"/>
            <p:cNvSpPr txBox="1"/>
            <p:nvPr/>
          </p:nvSpPr>
          <p:spPr>
            <a:xfrm>
              <a:off x="2504301" y="4229899"/>
              <a:ext cx="288324" cy="461665"/>
            </a:xfrm>
            <a:prstGeom prst="rect">
              <a:avLst/>
            </a:prstGeom>
            <a:noFill/>
          </p:spPr>
          <p:txBody>
            <a:bodyPr wrap="square" rtlCol="0">
              <a:spAutoFit/>
            </a:bodyPr>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23" name="CaixaDeTexto 9"/>
            <p:cNvSpPr txBox="1"/>
            <p:nvPr/>
          </p:nvSpPr>
          <p:spPr>
            <a:xfrm>
              <a:off x="3769141" y="4314629"/>
              <a:ext cx="510076" cy="461665"/>
            </a:xfrm>
            <a:prstGeom prst="rect">
              <a:avLst/>
            </a:prstGeom>
            <a:noFill/>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24" name="Forma livre 23"/>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25" name="CaixaDeTexto 11"/>
            <p:cNvSpPr txBox="1"/>
            <p:nvPr/>
          </p:nvSpPr>
          <p:spPr>
            <a:xfrm>
              <a:off x="1603348" y="4606785"/>
              <a:ext cx="505267"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26" name="Conector de Seta Reta 25"/>
            <p:cNvCxnSpPr/>
            <p:nvPr/>
          </p:nvCxnSpPr>
          <p:spPr>
            <a:xfrm>
              <a:off x="609226" y="4227154"/>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7" name="CaixaDeTexto 13"/>
            <p:cNvSpPr txBox="1"/>
            <p:nvPr/>
          </p:nvSpPr>
          <p:spPr>
            <a:xfrm>
              <a:off x="560914" y="3814157"/>
              <a:ext cx="411528" cy="461665"/>
            </a:xfrm>
            <a:prstGeom prst="rect">
              <a:avLst/>
            </a:prstGeom>
            <a:noFill/>
          </p:spPr>
          <p:txBody>
            <a:bodyPr wrap="squar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35" name="Grupo 34"/>
          <p:cNvGrpSpPr/>
          <p:nvPr/>
        </p:nvGrpSpPr>
        <p:grpSpPr>
          <a:xfrm>
            <a:off x="1565004" y="4187018"/>
            <a:ext cx="1381894" cy="255373"/>
            <a:chOff x="4096233" y="3509451"/>
            <a:chExt cx="1381894" cy="255373"/>
          </a:xfrm>
        </p:grpSpPr>
        <p:cxnSp>
          <p:nvCxnSpPr>
            <p:cNvPr id="37" name="Conector Reto 36"/>
            <p:cNvCxnSpPr/>
            <p:nvPr/>
          </p:nvCxnSpPr>
          <p:spPr>
            <a:xfrm>
              <a:off x="4096233" y="363731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grpSp>
        <p:nvGrpSpPr>
          <p:cNvPr id="39" name="Grupo 38"/>
          <p:cNvGrpSpPr/>
          <p:nvPr/>
        </p:nvGrpSpPr>
        <p:grpSpPr>
          <a:xfrm>
            <a:off x="3452354" y="3297085"/>
            <a:ext cx="1381894" cy="255373"/>
            <a:chOff x="4112743" y="3509451"/>
            <a:chExt cx="1381894" cy="255373"/>
          </a:xfrm>
        </p:grpSpPr>
        <p:cxnSp>
          <p:nvCxnSpPr>
            <p:cNvPr id="40" name="Conector Reto 39"/>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42" name="Forma livre 41"/>
          <p:cNvSpPr/>
          <p:nvPr/>
        </p:nvSpPr>
        <p:spPr>
          <a:xfrm>
            <a:off x="4788944" y="3425778"/>
            <a:ext cx="453081" cy="1323521"/>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43" name="Forma livre 42"/>
          <p:cNvSpPr/>
          <p:nvPr/>
        </p:nvSpPr>
        <p:spPr>
          <a:xfrm>
            <a:off x="3083712" y="3417540"/>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44" name="Conector Reto 43"/>
          <p:cNvCxnSpPr/>
          <p:nvPr/>
        </p:nvCxnSpPr>
        <p:spPr>
          <a:xfrm>
            <a:off x="2836577" y="5195857"/>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730480" y="5862767"/>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24"/>
          <p:cNvSpPr txBox="1"/>
          <p:nvPr/>
        </p:nvSpPr>
        <p:spPr>
          <a:xfrm>
            <a:off x="3891880" y="2872327"/>
            <a:ext cx="50366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47" name="CaixaDeTexto 25"/>
          <p:cNvSpPr txBox="1"/>
          <p:nvPr/>
        </p:nvSpPr>
        <p:spPr>
          <a:xfrm>
            <a:off x="2064659" y="3725353"/>
            <a:ext cx="47160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48" name="Conector de Seta Reta 47"/>
          <p:cNvCxnSpPr/>
          <p:nvPr/>
        </p:nvCxnSpPr>
        <p:spPr>
          <a:xfrm>
            <a:off x="3888596" y="3684129"/>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49" name="CaixaDeTexto 27"/>
          <p:cNvSpPr txBox="1"/>
          <p:nvPr/>
        </p:nvSpPr>
        <p:spPr>
          <a:xfrm>
            <a:off x="4310001" y="3536073"/>
            <a:ext cx="396262" cy="461665"/>
          </a:xfrm>
          <a:prstGeom prst="rect">
            <a:avLst/>
          </a:prstGeom>
          <a:noFill/>
        </p:spPr>
        <p:txBody>
          <a:bodyPr wrap="non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50" name="CaixaDeTexto 28"/>
          <p:cNvSpPr txBox="1"/>
          <p:nvPr/>
        </p:nvSpPr>
        <p:spPr>
          <a:xfrm>
            <a:off x="1063036" y="408892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51" name="Forma livre 50"/>
          <p:cNvSpPr/>
          <p:nvPr/>
        </p:nvSpPr>
        <p:spPr>
          <a:xfrm>
            <a:off x="3059387" y="4825515"/>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2" name="Forma livre 51"/>
          <p:cNvSpPr/>
          <p:nvPr/>
        </p:nvSpPr>
        <p:spPr>
          <a:xfrm>
            <a:off x="1328690" y="4397295"/>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3" name="Forma livre 52"/>
          <p:cNvSpPr/>
          <p:nvPr/>
        </p:nvSpPr>
        <p:spPr>
          <a:xfrm>
            <a:off x="3555522" y="2935749"/>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4" name="Forma livre 53"/>
          <p:cNvSpPr/>
          <p:nvPr/>
        </p:nvSpPr>
        <p:spPr>
          <a:xfrm>
            <a:off x="1670785" y="374470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122" name="Caixa de Texto 23"/>
          <p:cNvSpPr txBox="1"/>
          <p:nvPr/>
        </p:nvSpPr>
        <p:spPr>
          <a:xfrm>
            <a:off x="7865110" y="278955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8657024" y="6549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567905" y="414028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171323" y="3003535"/>
            <a:ext cx="1274445" cy="234950"/>
            <a:chOff x="4470288" y="3524056"/>
            <a:chExt cx="1274569" cy="255373"/>
          </a:xfrm>
        </p:grpSpPr>
        <p:cxnSp>
          <p:nvCxnSpPr>
            <p:cNvPr id="147" name="Conector Reto 79"/>
            <p:cNvCxnSpPr/>
            <p:nvPr/>
          </p:nvCxnSpPr>
          <p:spPr>
            <a:xfrm flipV="1">
              <a:off x="447028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92368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7580730" y="427811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8" name="Conector Reto 49"/>
          <p:cNvCxnSpPr/>
          <p:nvPr/>
        </p:nvCxnSpPr>
        <p:spPr>
          <a:xfrm>
            <a:off x="7827110" y="54007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029364" y="26628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8710090" y="2459001"/>
            <a:ext cx="1697557" cy="3846764"/>
            <a:chOff x="14105" y="1708"/>
            <a:chExt cx="2673" cy="6058"/>
          </a:xfrm>
        </p:grpSpPr>
        <p:sp>
          <p:nvSpPr>
            <p:cNvPr id="56" name="CaixaDeTexto 47"/>
            <p:cNvSpPr txBox="1"/>
            <p:nvPr/>
          </p:nvSpPr>
          <p:spPr>
            <a:xfrm>
              <a:off x="15347" y="3681"/>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a:off x="15434" y="219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a:off x="13378" y="4341"/>
              <a:ext cx="2809" cy="1179"/>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5400000" flipH="1">
              <a:off x="14352" y="2526"/>
              <a:ext cx="2007" cy="370"/>
              <a:chOff x="4486165" y="3507493"/>
              <a:chExt cx="1274569" cy="255373"/>
            </a:xfrm>
          </p:grpSpPr>
          <p:cxnSp>
            <p:nvCxnSpPr>
              <p:cNvPr id="66" name="Conector Reto 79"/>
              <p:cNvCxnSpPr/>
              <p:nvPr/>
            </p:nvCxnSpPr>
            <p:spPr>
              <a:xfrm flipV="1">
                <a:off x="4486165" y="364025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860172" y="350749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9617810" y="391425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3" name="CaixaDeTexto 47"/>
          <p:cNvSpPr txBox="1"/>
          <p:nvPr/>
        </p:nvSpPr>
        <p:spPr>
          <a:xfrm>
            <a:off x="10347874" y="428906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72" name="Caixa de Texto 23"/>
          <p:cNvSpPr txBox="1"/>
          <p:nvPr/>
        </p:nvSpPr>
        <p:spPr>
          <a:xfrm>
            <a:off x="7834095" y="584846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8823361" y="539785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8622447" y="5768028"/>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8" name="Group 94"/>
          <p:cNvGrpSpPr/>
          <p:nvPr/>
        </p:nvGrpSpPr>
        <p:grpSpPr>
          <a:xfrm rot="16200000">
            <a:off x="6743844" y="394432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1" name="Caixa de Texto 23"/>
          <p:cNvSpPr txBox="1"/>
          <p:nvPr/>
        </p:nvSpPr>
        <p:spPr>
          <a:xfrm>
            <a:off x="6586220" y="458851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R1</a:t>
            </a:r>
            <a:endParaRPr lang="pt-BR" altLang="en-US" sz="2800" baseline="-25000" dirty="0">
              <a:latin typeface="Comic Sans MS" panose="030F0702030302020204" pitchFamily="66" charset="0"/>
              <a:cs typeface="Comic Sans MS" panose="030F0702030302020204" pitchFamily="66" charset="0"/>
            </a:endParaRPr>
          </a:p>
        </p:txBody>
      </p:sp>
      <p:cxnSp>
        <p:nvCxnSpPr>
          <p:cNvPr id="93" name="Conector Reto 21"/>
          <p:cNvCxnSpPr/>
          <p:nvPr/>
        </p:nvCxnSpPr>
        <p:spPr>
          <a:xfrm rot="5400000">
            <a:off x="10095642" y="4791298"/>
            <a:ext cx="5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4" name="Conector Reto 37"/>
          <p:cNvCxnSpPr/>
          <p:nvPr/>
        </p:nvCxnSpPr>
        <p:spPr>
          <a:xfrm>
            <a:off x="10171499" y="50512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28"/>
          <p:cNvSpPr txBox="1"/>
          <p:nvPr/>
        </p:nvSpPr>
        <p:spPr>
          <a:xfrm>
            <a:off x="6036356" y="368188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3" name="Triângulo isósceles 2"/>
          <p:cNvSpPr/>
          <p:nvPr/>
        </p:nvSpPr>
        <p:spPr>
          <a:xfrm rot="5400000">
            <a:off x="10131425" y="3662045"/>
            <a:ext cx="655320" cy="575945"/>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 name="Conector Reto 49"/>
          <p:cNvCxnSpPr/>
          <p:nvPr/>
        </p:nvCxnSpPr>
        <p:spPr>
          <a:xfrm>
            <a:off x="10747475" y="3951087"/>
            <a:ext cx="432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 name="Elipse 3"/>
          <p:cNvSpPr/>
          <p:nvPr/>
        </p:nvSpPr>
        <p:spPr>
          <a:xfrm>
            <a:off x="10739755" y="3846195"/>
            <a:ext cx="160020" cy="19177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CaixaDeTexto 9"/>
          <p:cNvSpPr txBox="1"/>
          <p:nvPr/>
        </p:nvSpPr>
        <p:spPr>
          <a:xfrm>
            <a:off x="10844755" y="3489506"/>
            <a:ext cx="510076" cy="461665"/>
          </a:xfrm>
          <a:prstGeom prst="rect">
            <a:avLst/>
          </a:prstGeom>
          <a:noFill/>
          <a:ln w="25400">
            <a:noFill/>
          </a:ln>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Tree>
  </p:cSld>
  <p:clrMapOvr>
    <a:masterClrMapping/>
  </p:clrMapOvr>
</p:sld>
</file>

<file path=ppt/slides/slide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485775"/>
            <a:ext cx="11285855" cy="18300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Veja que nesta situação o par diferencial não esta mais balanceado (os dois lados iguais). Isso resultará numa tensão </a:t>
            </a:r>
            <a:r>
              <a:rPr lang="pt-BR" sz="2400" b="1" i="1" dirty="0" smtClean="0">
                <a:solidFill>
                  <a:schemeClr val="tx1"/>
                </a:solidFill>
                <a:latin typeface="Comic Sans MS" panose="030F0702030302020204" pitchFamily="66" charset="0"/>
              </a:rPr>
              <a:t>de offset </a:t>
            </a:r>
            <a:r>
              <a:rPr lang="pt-BR" sz="2400" b="1" dirty="0" smtClean="0">
                <a:solidFill>
                  <a:schemeClr val="tx1"/>
                </a:solidFill>
                <a:latin typeface="Comic Sans MS" panose="030F0702030302020204" pitchFamily="66" charset="0"/>
              </a:rPr>
              <a:t>maior. O ideal é balacear as impedancias conectadas nas entradas diferenciais</a:t>
            </a:r>
            <a:r>
              <a:rPr lang="pt-BR" sz="2800" b="1" dirty="0" smtClean="0">
                <a:solidFill>
                  <a:srgbClr val="C00000"/>
                </a:solidFill>
                <a:latin typeface="Comic Sans MS" panose="030F0702030302020204" pitchFamily="66" charset="0"/>
              </a:rPr>
              <a:t> </a:t>
            </a:r>
            <a:r>
              <a:rPr lang="pt-BR" sz="3200" b="1" i="1" baseline="-25000" dirty="0" smtClean="0">
                <a:solidFill>
                  <a:srgbClr val="C00000"/>
                </a:solidFill>
                <a:latin typeface="Comic Sans MS" panose="030F0702030302020204" pitchFamily="66" charset="0"/>
              </a:rPr>
              <a:t>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5" name="Grupo 14"/>
          <p:cNvGrpSpPr/>
          <p:nvPr/>
        </p:nvGrpSpPr>
        <p:grpSpPr>
          <a:xfrm>
            <a:off x="1370983" y="3777069"/>
            <a:ext cx="3730999" cy="1660089"/>
            <a:chOff x="560914" y="3814157"/>
            <a:chExt cx="3730999" cy="1660089"/>
          </a:xfrm>
        </p:grpSpPr>
        <p:sp>
          <p:nvSpPr>
            <p:cNvPr id="16" name="Triângulo isósceles 15"/>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17" name="Conector Reto 16"/>
            <p:cNvCxnSpPr>
              <a:stCxn id="1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7"/>
            <p:cNvSpPr txBox="1"/>
            <p:nvPr/>
          </p:nvSpPr>
          <p:spPr>
            <a:xfrm>
              <a:off x="2484748" y="5005170"/>
              <a:ext cx="288324" cy="461665"/>
            </a:xfrm>
            <a:prstGeom prst="rect">
              <a:avLst/>
            </a:prstGeom>
            <a:noFill/>
          </p:spPr>
          <p:txBody>
            <a:bodyPr wrap="square" rtlCol="0">
              <a:spAutoFit/>
            </a:bodyPr>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22" name="CaixaDeTexto 8"/>
            <p:cNvSpPr txBox="1"/>
            <p:nvPr/>
          </p:nvSpPr>
          <p:spPr>
            <a:xfrm>
              <a:off x="2504301" y="4229899"/>
              <a:ext cx="288324" cy="461665"/>
            </a:xfrm>
            <a:prstGeom prst="rect">
              <a:avLst/>
            </a:prstGeom>
            <a:noFill/>
          </p:spPr>
          <p:txBody>
            <a:bodyPr wrap="square" rtlCol="0">
              <a:spAutoFit/>
            </a:bodyPr>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23" name="CaixaDeTexto 9"/>
            <p:cNvSpPr txBox="1"/>
            <p:nvPr/>
          </p:nvSpPr>
          <p:spPr>
            <a:xfrm>
              <a:off x="3769141" y="4314629"/>
              <a:ext cx="510076" cy="461665"/>
            </a:xfrm>
            <a:prstGeom prst="rect">
              <a:avLst/>
            </a:prstGeom>
            <a:noFill/>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24" name="Forma livre 23"/>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25" name="CaixaDeTexto 11"/>
            <p:cNvSpPr txBox="1"/>
            <p:nvPr/>
          </p:nvSpPr>
          <p:spPr>
            <a:xfrm>
              <a:off x="1603348" y="4606785"/>
              <a:ext cx="505267"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26" name="Conector de Seta Reta 25"/>
            <p:cNvCxnSpPr/>
            <p:nvPr/>
          </p:nvCxnSpPr>
          <p:spPr>
            <a:xfrm>
              <a:off x="609226" y="4227154"/>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7" name="CaixaDeTexto 13"/>
            <p:cNvSpPr txBox="1"/>
            <p:nvPr/>
          </p:nvSpPr>
          <p:spPr>
            <a:xfrm>
              <a:off x="560914" y="3814157"/>
              <a:ext cx="411528" cy="461665"/>
            </a:xfrm>
            <a:prstGeom prst="rect">
              <a:avLst/>
            </a:prstGeom>
            <a:noFill/>
          </p:spPr>
          <p:txBody>
            <a:bodyPr wrap="squar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35" name="Grupo 34"/>
          <p:cNvGrpSpPr/>
          <p:nvPr/>
        </p:nvGrpSpPr>
        <p:grpSpPr>
          <a:xfrm>
            <a:off x="1581514" y="4187018"/>
            <a:ext cx="1381894" cy="255373"/>
            <a:chOff x="4112743" y="3509451"/>
            <a:chExt cx="1381894" cy="255373"/>
          </a:xfrm>
        </p:grpSpPr>
        <p:cxnSp>
          <p:nvCxnSpPr>
            <p:cNvPr id="37" name="Conector Reto 36"/>
            <p:cNvCxnSpPr/>
            <p:nvPr/>
          </p:nvCxnSpPr>
          <p:spPr>
            <a:xfrm>
              <a:off x="4112743" y="362588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grpSp>
        <p:nvGrpSpPr>
          <p:cNvPr id="39" name="Grupo 38"/>
          <p:cNvGrpSpPr/>
          <p:nvPr/>
        </p:nvGrpSpPr>
        <p:grpSpPr>
          <a:xfrm>
            <a:off x="3452354" y="3297085"/>
            <a:ext cx="1381894" cy="255373"/>
            <a:chOff x="4112743" y="3509451"/>
            <a:chExt cx="1381894" cy="255373"/>
          </a:xfrm>
        </p:grpSpPr>
        <p:cxnSp>
          <p:nvCxnSpPr>
            <p:cNvPr id="40" name="Conector Reto 39"/>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42" name="Forma livre 41"/>
          <p:cNvSpPr/>
          <p:nvPr/>
        </p:nvSpPr>
        <p:spPr>
          <a:xfrm>
            <a:off x="4788944" y="3425778"/>
            <a:ext cx="453081" cy="1323521"/>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43" name="Forma livre 42"/>
          <p:cNvSpPr/>
          <p:nvPr/>
        </p:nvSpPr>
        <p:spPr>
          <a:xfrm>
            <a:off x="3083712" y="3417540"/>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44" name="Conector Reto 43"/>
          <p:cNvCxnSpPr/>
          <p:nvPr/>
        </p:nvCxnSpPr>
        <p:spPr>
          <a:xfrm>
            <a:off x="2836577" y="5195857"/>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685395" y="6590477"/>
            <a:ext cx="28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24"/>
          <p:cNvSpPr txBox="1"/>
          <p:nvPr/>
        </p:nvSpPr>
        <p:spPr>
          <a:xfrm>
            <a:off x="3891880" y="2872327"/>
            <a:ext cx="50366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47" name="CaixaDeTexto 25"/>
          <p:cNvSpPr txBox="1"/>
          <p:nvPr/>
        </p:nvSpPr>
        <p:spPr>
          <a:xfrm>
            <a:off x="2064659" y="3725353"/>
            <a:ext cx="47160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48" name="Conector de Seta Reta 47"/>
          <p:cNvCxnSpPr/>
          <p:nvPr/>
        </p:nvCxnSpPr>
        <p:spPr>
          <a:xfrm>
            <a:off x="3888596" y="3684129"/>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49" name="CaixaDeTexto 27"/>
          <p:cNvSpPr txBox="1"/>
          <p:nvPr/>
        </p:nvSpPr>
        <p:spPr>
          <a:xfrm>
            <a:off x="4310001" y="3536073"/>
            <a:ext cx="396262" cy="461665"/>
          </a:xfrm>
          <a:prstGeom prst="rect">
            <a:avLst/>
          </a:prstGeom>
          <a:noFill/>
        </p:spPr>
        <p:txBody>
          <a:bodyPr wrap="non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50" name="CaixaDeTexto 28"/>
          <p:cNvSpPr txBox="1"/>
          <p:nvPr/>
        </p:nvSpPr>
        <p:spPr>
          <a:xfrm>
            <a:off x="1063036" y="408892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51" name="Forma livre 50"/>
          <p:cNvSpPr/>
          <p:nvPr/>
        </p:nvSpPr>
        <p:spPr>
          <a:xfrm>
            <a:off x="3059387" y="4825515"/>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2" name="Forma livre 51"/>
          <p:cNvSpPr/>
          <p:nvPr/>
        </p:nvSpPr>
        <p:spPr>
          <a:xfrm>
            <a:off x="1328690" y="4397295"/>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3" name="Forma livre 52"/>
          <p:cNvSpPr/>
          <p:nvPr/>
        </p:nvSpPr>
        <p:spPr>
          <a:xfrm>
            <a:off x="3555522" y="2935749"/>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4" name="Forma livre 53"/>
          <p:cNvSpPr/>
          <p:nvPr/>
        </p:nvSpPr>
        <p:spPr>
          <a:xfrm>
            <a:off x="1670785" y="374470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122" name="Caixa de Texto 23"/>
          <p:cNvSpPr txBox="1"/>
          <p:nvPr/>
        </p:nvSpPr>
        <p:spPr>
          <a:xfrm>
            <a:off x="8325485" y="272605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95809" y="6457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28280" y="374340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631698" y="292416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8041105" y="388123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8" name="Conector Reto 49"/>
          <p:cNvCxnSpPr/>
          <p:nvPr/>
        </p:nvCxnSpPr>
        <p:spPr>
          <a:xfrm>
            <a:off x="8287485" y="50039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89739" y="226595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166655" y="2265958"/>
            <a:ext cx="1697557" cy="3652457"/>
            <a:chOff x="14105" y="2014"/>
            <a:chExt cx="2673" cy="5752"/>
          </a:xfrm>
        </p:grpSpPr>
        <p:sp>
          <p:nvSpPr>
            <p:cNvPr id="56" name="CaixaDeTexto 47"/>
            <p:cNvSpPr txBox="1"/>
            <p:nvPr/>
          </p:nvSpPr>
          <p:spPr>
            <a:xfrm>
              <a:off x="15372" y="3669"/>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a:off x="13378" y="4341"/>
              <a:ext cx="2809" cy="1179"/>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5400000" flipH="1">
              <a:off x="14328" y="3051"/>
              <a:ext cx="2007" cy="37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78185" y="351738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3" name="CaixaDeTexto 47"/>
          <p:cNvSpPr txBox="1"/>
          <p:nvPr/>
        </p:nvSpPr>
        <p:spPr>
          <a:xfrm>
            <a:off x="10808249" y="399823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72" name="Caixa de Texto 23"/>
          <p:cNvSpPr txBox="1"/>
          <p:nvPr/>
        </p:nvSpPr>
        <p:spPr>
          <a:xfrm>
            <a:off x="8294470" y="54515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9283736" y="50009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9082822" y="5371153"/>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8" name="Group 94"/>
          <p:cNvGrpSpPr/>
          <p:nvPr/>
        </p:nvGrpSpPr>
        <p:grpSpPr>
          <a:xfrm rot="16200000">
            <a:off x="7204219" y="3547449"/>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1" name="Caixa de Texto 23"/>
          <p:cNvSpPr txBox="1"/>
          <p:nvPr/>
        </p:nvSpPr>
        <p:spPr>
          <a:xfrm>
            <a:off x="7046595" y="41916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R1</a:t>
            </a:r>
            <a:endParaRPr lang="pt-BR" altLang="en-US" sz="2800" baseline="-25000" dirty="0">
              <a:latin typeface="Comic Sans MS" panose="030F0702030302020204" pitchFamily="66" charset="0"/>
              <a:cs typeface="Comic Sans MS" panose="030F0702030302020204" pitchFamily="66" charset="0"/>
            </a:endParaRPr>
          </a:p>
        </p:txBody>
      </p:sp>
      <p:cxnSp>
        <p:nvCxnSpPr>
          <p:cNvPr id="93" name="Conector Reto 21"/>
          <p:cNvCxnSpPr/>
          <p:nvPr/>
        </p:nvCxnSpPr>
        <p:spPr>
          <a:xfrm rot="5400000">
            <a:off x="10565765" y="439991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4" name="Conector Reto 37"/>
          <p:cNvCxnSpPr/>
          <p:nvPr/>
        </p:nvCxnSpPr>
        <p:spPr>
          <a:xfrm>
            <a:off x="10635684" y="55541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28"/>
          <p:cNvSpPr txBox="1"/>
          <p:nvPr/>
        </p:nvSpPr>
        <p:spPr>
          <a:xfrm>
            <a:off x="6496731" y="368188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3" name="Grupo 2"/>
          <p:cNvGrpSpPr/>
          <p:nvPr/>
        </p:nvGrpSpPr>
        <p:grpSpPr>
          <a:xfrm rot="16200000">
            <a:off x="2145524" y="5772315"/>
            <a:ext cx="1381894" cy="255373"/>
            <a:chOff x="4112743" y="3509451"/>
            <a:chExt cx="1381894" cy="255373"/>
          </a:xfrm>
        </p:grpSpPr>
        <p:cxnSp>
          <p:nvCxnSpPr>
            <p:cNvPr id="4" name="Conector Reto 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6" name="CaixaDeTexto 25"/>
          <p:cNvSpPr txBox="1"/>
          <p:nvPr/>
        </p:nvSpPr>
        <p:spPr>
          <a:xfrm>
            <a:off x="2918734" y="5973253"/>
            <a:ext cx="586105" cy="46037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eq</a:t>
            </a:r>
            <a:endParaRPr lang="pt-BR" sz="2400" dirty="0">
              <a:latin typeface="Comic Sans MS" panose="030F0702030302020204" pitchFamily="66" charset="0"/>
            </a:endParaRPr>
          </a:p>
        </p:txBody>
      </p:sp>
      <p:grpSp>
        <p:nvGrpSpPr>
          <p:cNvPr id="7" name="Grupo 6"/>
          <p:cNvGrpSpPr/>
          <p:nvPr/>
        </p:nvGrpSpPr>
        <p:grpSpPr>
          <a:xfrm rot="16200000">
            <a:off x="10117314" y="4735995"/>
            <a:ext cx="1381894" cy="255373"/>
            <a:chOff x="4112743" y="3509451"/>
            <a:chExt cx="1381894" cy="255373"/>
          </a:xfrm>
        </p:grpSpPr>
        <p:cxnSp>
          <p:nvCxnSpPr>
            <p:cNvPr id="8" name="Conector Reto 7"/>
            <p:cNvCxnSpPr/>
            <p:nvPr/>
          </p:nvCxnSpPr>
          <p:spPr>
            <a:xfrm>
              <a:off x="4112743" y="3625250"/>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10" name="CaixaDeTexto 25"/>
          <p:cNvSpPr txBox="1"/>
          <p:nvPr/>
        </p:nvSpPr>
        <p:spPr>
          <a:xfrm>
            <a:off x="10936244" y="4536883"/>
            <a:ext cx="586105" cy="46037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eq</a:t>
            </a:r>
            <a:endParaRPr lang="pt-BR" sz="2400" dirty="0">
              <a:latin typeface="Comic Sans MS" panose="030F0702030302020204" pitchFamily="66" charset="0"/>
            </a:endParaRPr>
          </a:p>
        </p:txBody>
      </p:sp>
      <p:sp>
        <p:nvSpPr>
          <p:cNvPr id="11" name="Triângulo isósceles 10"/>
          <p:cNvSpPr/>
          <p:nvPr/>
        </p:nvSpPr>
        <p:spPr>
          <a:xfrm rot="5400000">
            <a:off x="10640695" y="3220085"/>
            <a:ext cx="655320" cy="575945"/>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2" name="Conector Reto 49"/>
          <p:cNvCxnSpPr/>
          <p:nvPr/>
        </p:nvCxnSpPr>
        <p:spPr>
          <a:xfrm>
            <a:off x="11256745" y="3509127"/>
            <a:ext cx="432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3" name="Elipse 12"/>
          <p:cNvSpPr/>
          <p:nvPr/>
        </p:nvSpPr>
        <p:spPr>
          <a:xfrm>
            <a:off x="11249025" y="3404235"/>
            <a:ext cx="160020" cy="19177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CaixaDeTexto 9"/>
          <p:cNvSpPr txBox="1"/>
          <p:nvPr/>
        </p:nvSpPr>
        <p:spPr>
          <a:xfrm>
            <a:off x="11354025" y="3047546"/>
            <a:ext cx="510076" cy="461665"/>
          </a:xfrm>
          <a:prstGeom prst="rect">
            <a:avLst/>
          </a:prstGeom>
          <a:noFill/>
          <a:ln w="25400">
            <a:noFill/>
          </a:ln>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Tree>
  </p:cSld>
  <p:clrMapOvr>
    <a:masterClrMapping/>
  </p:clrMapOvr>
</p:sld>
</file>

<file path=ppt/slides/slide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485775"/>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Mas ha ainda uma dificuldade nesta configuração: o capacitor C</a:t>
            </a:r>
            <a:r>
              <a:rPr lang="pt-BR" sz="2400" b="1" dirty="0" smtClean="0">
                <a:solidFill>
                  <a:schemeClr val="tx1"/>
                </a:solidFill>
                <a:latin typeface="Symbol" panose="05050102010706020507" charset="0"/>
                <a:cs typeface="Symbol" panose="05050102010706020507" charset="0"/>
              </a:rPr>
              <a:t>m</a:t>
            </a:r>
            <a:r>
              <a:rPr lang="pt-BR" sz="2400" b="1" dirty="0" smtClean="0">
                <a:solidFill>
                  <a:schemeClr val="tx1"/>
                </a:solidFill>
                <a:latin typeface="Comic Sans MS" panose="030F0702030302020204" pitchFamily="66" charset="0"/>
              </a:rPr>
              <a:t>1, do transistor Q1, será amplificado pelo ganho entre base e emissor de Q1 (efeito Miller)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5" name="Grupo 14"/>
          <p:cNvGrpSpPr/>
          <p:nvPr/>
        </p:nvGrpSpPr>
        <p:grpSpPr>
          <a:xfrm>
            <a:off x="1370983" y="3777069"/>
            <a:ext cx="3730999" cy="1660089"/>
            <a:chOff x="560914" y="3814157"/>
            <a:chExt cx="3730999" cy="1660089"/>
          </a:xfrm>
        </p:grpSpPr>
        <p:sp>
          <p:nvSpPr>
            <p:cNvPr id="16" name="Triângulo isósceles 15"/>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17" name="Conector Reto 16"/>
            <p:cNvCxnSpPr>
              <a:stCxn id="1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7"/>
            <p:cNvSpPr txBox="1"/>
            <p:nvPr/>
          </p:nvSpPr>
          <p:spPr>
            <a:xfrm>
              <a:off x="2484748" y="5005170"/>
              <a:ext cx="288324" cy="461665"/>
            </a:xfrm>
            <a:prstGeom prst="rect">
              <a:avLst/>
            </a:prstGeom>
            <a:noFill/>
          </p:spPr>
          <p:txBody>
            <a:bodyPr wrap="square" rtlCol="0">
              <a:spAutoFit/>
            </a:bodyPr>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22" name="CaixaDeTexto 8"/>
            <p:cNvSpPr txBox="1"/>
            <p:nvPr/>
          </p:nvSpPr>
          <p:spPr>
            <a:xfrm>
              <a:off x="2504301" y="4229899"/>
              <a:ext cx="288324" cy="461665"/>
            </a:xfrm>
            <a:prstGeom prst="rect">
              <a:avLst/>
            </a:prstGeom>
            <a:noFill/>
          </p:spPr>
          <p:txBody>
            <a:bodyPr wrap="square" rtlCol="0">
              <a:spAutoFit/>
            </a:bodyPr>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23" name="CaixaDeTexto 9"/>
            <p:cNvSpPr txBox="1"/>
            <p:nvPr/>
          </p:nvSpPr>
          <p:spPr>
            <a:xfrm>
              <a:off x="3769141" y="4314629"/>
              <a:ext cx="510076" cy="461665"/>
            </a:xfrm>
            <a:prstGeom prst="rect">
              <a:avLst/>
            </a:prstGeom>
            <a:noFill/>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24" name="Forma livre 23"/>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25" name="CaixaDeTexto 11"/>
            <p:cNvSpPr txBox="1"/>
            <p:nvPr/>
          </p:nvSpPr>
          <p:spPr>
            <a:xfrm>
              <a:off x="1603348" y="4606785"/>
              <a:ext cx="505267"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26" name="Conector de Seta Reta 25"/>
            <p:cNvCxnSpPr/>
            <p:nvPr/>
          </p:nvCxnSpPr>
          <p:spPr>
            <a:xfrm>
              <a:off x="609226" y="4227154"/>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7" name="CaixaDeTexto 13"/>
            <p:cNvSpPr txBox="1"/>
            <p:nvPr/>
          </p:nvSpPr>
          <p:spPr>
            <a:xfrm>
              <a:off x="560914" y="3814157"/>
              <a:ext cx="411528" cy="461665"/>
            </a:xfrm>
            <a:prstGeom prst="rect">
              <a:avLst/>
            </a:prstGeom>
            <a:noFill/>
          </p:spPr>
          <p:txBody>
            <a:bodyPr wrap="squar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35" name="Grupo 34"/>
          <p:cNvGrpSpPr/>
          <p:nvPr/>
        </p:nvGrpSpPr>
        <p:grpSpPr>
          <a:xfrm>
            <a:off x="1581514" y="4187018"/>
            <a:ext cx="1381894" cy="255373"/>
            <a:chOff x="4112743" y="3509451"/>
            <a:chExt cx="1381894" cy="255373"/>
          </a:xfrm>
        </p:grpSpPr>
        <p:cxnSp>
          <p:nvCxnSpPr>
            <p:cNvPr id="37" name="Conector Reto 3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grpSp>
        <p:nvGrpSpPr>
          <p:cNvPr id="39" name="Grupo 38"/>
          <p:cNvGrpSpPr/>
          <p:nvPr/>
        </p:nvGrpSpPr>
        <p:grpSpPr>
          <a:xfrm>
            <a:off x="3452354" y="3297085"/>
            <a:ext cx="1381894" cy="255373"/>
            <a:chOff x="4112743" y="3509451"/>
            <a:chExt cx="1381894" cy="255373"/>
          </a:xfrm>
        </p:grpSpPr>
        <p:cxnSp>
          <p:nvCxnSpPr>
            <p:cNvPr id="40" name="Conector Reto 39"/>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42" name="Forma livre 41"/>
          <p:cNvSpPr/>
          <p:nvPr/>
        </p:nvSpPr>
        <p:spPr>
          <a:xfrm>
            <a:off x="4788944" y="3425778"/>
            <a:ext cx="453081" cy="1323521"/>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43" name="Forma livre 42"/>
          <p:cNvSpPr/>
          <p:nvPr/>
        </p:nvSpPr>
        <p:spPr>
          <a:xfrm>
            <a:off x="3083712" y="3417540"/>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44" name="Conector Reto 43"/>
          <p:cNvCxnSpPr/>
          <p:nvPr/>
        </p:nvCxnSpPr>
        <p:spPr>
          <a:xfrm>
            <a:off x="2836577" y="5195857"/>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685395" y="6590477"/>
            <a:ext cx="28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24"/>
          <p:cNvSpPr txBox="1"/>
          <p:nvPr/>
        </p:nvSpPr>
        <p:spPr>
          <a:xfrm>
            <a:off x="3891880" y="2872327"/>
            <a:ext cx="50366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47" name="CaixaDeTexto 25"/>
          <p:cNvSpPr txBox="1"/>
          <p:nvPr/>
        </p:nvSpPr>
        <p:spPr>
          <a:xfrm>
            <a:off x="2064659" y="3725353"/>
            <a:ext cx="47160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48" name="Conector de Seta Reta 47"/>
          <p:cNvCxnSpPr/>
          <p:nvPr/>
        </p:nvCxnSpPr>
        <p:spPr>
          <a:xfrm>
            <a:off x="3888596" y="3684129"/>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49" name="CaixaDeTexto 27"/>
          <p:cNvSpPr txBox="1"/>
          <p:nvPr/>
        </p:nvSpPr>
        <p:spPr>
          <a:xfrm>
            <a:off x="4310001" y="3536073"/>
            <a:ext cx="396262" cy="461665"/>
          </a:xfrm>
          <a:prstGeom prst="rect">
            <a:avLst/>
          </a:prstGeom>
          <a:noFill/>
        </p:spPr>
        <p:txBody>
          <a:bodyPr wrap="non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50" name="CaixaDeTexto 28"/>
          <p:cNvSpPr txBox="1"/>
          <p:nvPr/>
        </p:nvSpPr>
        <p:spPr>
          <a:xfrm>
            <a:off x="1063036" y="408892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51" name="Forma livre 50"/>
          <p:cNvSpPr/>
          <p:nvPr/>
        </p:nvSpPr>
        <p:spPr>
          <a:xfrm>
            <a:off x="3059387" y="4825515"/>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2" name="Forma livre 51"/>
          <p:cNvSpPr/>
          <p:nvPr/>
        </p:nvSpPr>
        <p:spPr>
          <a:xfrm>
            <a:off x="1328690" y="4397295"/>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3" name="Forma livre 52"/>
          <p:cNvSpPr/>
          <p:nvPr/>
        </p:nvSpPr>
        <p:spPr>
          <a:xfrm>
            <a:off x="3555522" y="2935749"/>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4" name="Forma livre 53"/>
          <p:cNvSpPr/>
          <p:nvPr/>
        </p:nvSpPr>
        <p:spPr>
          <a:xfrm>
            <a:off x="1670785" y="374470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122" name="Caixa de Texto 23"/>
          <p:cNvSpPr txBox="1"/>
          <p:nvPr/>
        </p:nvSpPr>
        <p:spPr>
          <a:xfrm>
            <a:off x="8325485" y="272605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95809" y="6457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28280" y="374340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631698" y="292416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8041105" y="388123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5" name="Conector Reto 74"/>
          <p:cNvCxnSpPr/>
          <p:nvPr/>
        </p:nvCxnSpPr>
        <p:spPr>
          <a:xfrm>
            <a:off x="8285400" y="59184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287485" y="50039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89739" y="226595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166655" y="2265958"/>
            <a:ext cx="1697557" cy="3652457"/>
            <a:chOff x="14105" y="2014"/>
            <a:chExt cx="2673" cy="5752"/>
          </a:xfrm>
        </p:grpSpPr>
        <p:sp>
          <p:nvSpPr>
            <p:cNvPr id="56" name="CaixaDeTexto 47"/>
            <p:cNvSpPr txBox="1"/>
            <p:nvPr/>
          </p:nvSpPr>
          <p:spPr>
            <a:xfrm>
              <a:off x="15421" y="3659"/>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a:off x="13378" y="4341"/>
              <a:ext cx="2809" cy="1179"/>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5400000" flipH="1">
              <a:off x="14328" y="3051"/>
              <a:ext cx="2007" cy="37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78185" y="351738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8294470" y="54515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9283736" y="50009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9082822" y="5371153"/>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8" name="Group 94"/>
          <p:cNvGrpSpPr/>
          <p:nvPr/>
        </p:nvGrpSpPr>
        <p:grpSpPr>
          <a:xfrm rot="16200000">
            <a:off x="7204219" y="3547449"/>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1" name="Caixa de Texto 23"/>
          <p:cNvSpPr txBox="1"/>
          <p:nvPr/>
        </p:nvSpPr>
        <p:spPr>
          <a:xfrm>
            <a:off x="7046595" y="41916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R1</a:t>
            </a:r>
            <a:endParaRPr lang="pt-BR" altLang="en-US" sz="2800" baseline="-25000" dirty="0">
              <a:latin typeface="Comic Sans MS" panose="030F0702030302020204" pitchFamily="66" charset="0"/>
              <a:cs typeface="Comic Sans MS" panose="030F0702030302020204" pitchFamily="66" charset="0"/>
            </a:endParaRPr>
          </a:p>
        </p:txBody>
      </p:sp>
      <p:cxnSp>
        <p:nvCxnSpPr>
          <p:cNvPr id="93" name="Conector Reto 21"/>
          <p:cNvCxnSpPr/>
          <p:nvPr/>
        </p:nvCxnSpPr>
        <p:spPr>
          <a:xfrm rot="5400000">
            <a:off x="10565765" y="439991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4" name="Conector Reto 37"/>
          <p:cNvCxnSpPr/>
          <p:nvPr/>
        </p:nvCxnSpPr>
        <p:spPr>
          <a:xfrm>
            <a:off x="10635684" y="55541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28"/>
          <p:cNvSpPr txBox="1"/>
          <p:nvPr/>
        </p:nvSpPr>
        <p:spPr>
          <a:xfrm>
            <a:off x="6496731" y="368188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3" name="Grupo 2"/>
          <p:cNvGrpSpPr/>
          <p:nvPr/>
        </p:nvGrpSpPr>
        <p:grpSpPr>
          <a:xfrm rot="16200000">
            <a:off x="2145524" y="5772315"/>
            <a:ext cx="1381894" cy="255373"/>
            <a:chOff x="4112743" y="3509451"/>
            <a:chExt cx="1381894" cy="255373"/>
          </a:xfrm>
        </p:grpSpPr>
        <p:cxnSp>
          <p:nvCxnSpPr>
            <p:cNvPr id="4" name="Conector Reto 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6" name="CaixaDeTexto 25"/>
          <p:cNvSpPr txBox="1"/>
          <p:nvPr/>
        </p:nvSpPr>
        <p:spPr>
          <a:xfrm>
            <a:off x="2918734" y="5973253"/>
            <a:ext cx="586105" cy="46037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eq</a:t>
            </a:r>
            <a:endParaRPr lang="pt-BR" sz="2400" dirty="0">
              <a:latin typeface="Comic Sans MS" panose="030F0702030302020204" pitchFamily="66" charset="0"/>
            </a:endParaRPr>
          </a:p>
        </p:txBody>
      </p:sp>
      <p:grpSp>
        <p:nvGrpSpPr>
          <p:cNvPr id="7" name="Grupo 6"/>
          <p:cNvGrpSpPr/>
          <p:nvPr/>
        </p:nvGrpSpPr>
        <p:grpSpPr>
          <a:xfrm rot="16200000">
            <a:off x="10117314" y="4735995"/>
            <a:ext cx="1381894" cy="255373"/>
            <a:chOff x="4112743" y="3509451"/>
            <a:chExt cx="1381894" cy="255373"/>
          </a:xfrm>
        </p:grpSpPr>
        <p:cxnSp>
          <p:nvCxnSpPr>
            <p:cNvPr id="8" name="Conector Reto 7"/>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10" name="CaixaDeTexto 25"/>
          <p:cNvSpPr txBox="1"/>
          <p:nvPr/>
        </p:nvSpPr>
        <p:spPr>
          <a:xfrm>
            <a:off x="10936244" y="4536883"/>
            <a:ext cx="586105" cy="46037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eq</a:t>
            </a:r>
            <a:endParaRPr lang="pt-BR" sz="2400" dirty="0">
              <a:latin typeface="Comic Sans MS" panose="030F0702030302020204" pitchFamily="66" charset="0"/>
            </a:endParaRPr>
          </a:p>
        </p:txBody>
      </p:sp>
      <p:grpSp>
        <p:nvGrpSpPr>
          <p:cNvPr id="182" name="Grupo 72"/>
          <p:cNvGrpSpPr/>
          <p:nvPr/>
        </p:nvGrpSpPr>
        <p:grpSpPr>
          <a:xfrm rot="0">
            <a:off x="7615555" y="3699923"/>
            <a:ext cx="432000" cy="70539"/>
            <a:chOff x="3114" y="6969"/>
            <a:chExt cx="656" cy="109"/>
          </a:xfrm>
        </p:grpSpPr>
        <p:cxnSp>
          <p:nvCxnSpPr>
            <p:cNvPr id="183" name="Conector Reto 69"/>
            <p:cNvCxnSpPr/>
            <p:nvPr/>
          </p:nvCxnSpPr>
          <p:spPr>
            <a:xfrm flipV="1">
              <a:off x="3114" y="7078"/>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grpSp>
      <p:sp>
        <p:nvSpPr>
          <p:cNvPr id="11" name="Forma livre 10"/>
          <p:cNvSpPr/>
          <p:nvPr/>
        </p:nvSpPr>
        <p:spPr>
          <a:xfrm>
            <a:off x="7847330" y="3528695"/>
            <a:ext cx="409575" cy="171450"/>
          </a:xfrm>
          <a:custGeom>
            <a:avLst/>
            <a:gdLst>
              <a:gd name="connisteX0" fmla="*/ 409575 w 409575"/>
              <a:gd name="connsiteY0" fmla="*/ 0 h 171450"/>
              <a:gd name="connisteX1" fmla="*/ 133350 w 409575"/>
              <a:gd name="connsiteY1" fmla="*/ 47625 h 171450"/>
              <a:gd name="connisteX2" fmla="*/ 0 w 409575"/>
              <a:gd name="connsiteY2" fmla="*/ 171450 h 171450"/>
            </a:gdLst>
            <a:ahLst/>
            <a:cxnLst>
              <a:cxn ang="0">
                <a:pos x="connisteX0" y="connsiteY0"/>
              </a:cxn>
              <a:cxn ang="0">
                <a:pos x="connisteX1" y="connsiteY1"/>
              </a:cxn>
              <a:cxn ang="0">
                <a:pos x="connisteX2" y="connsiteY2"/>
              </a:cxn>
            </a:cxnLst>
            <a:rect l="l" t="t" r="r" b="b"/>
            <a:pathLst>
              <a:path w="409575" h="171450">
                <a:moveTo>
                  <a:pt x="409575" y="0"/>
                </a:moveTo>
                <a:cubicBezTo>
                  <a:pt x="356870" y="6985"/>
                  <a:pt x="215265" y="13335"/>
                  <a:pt x="133350" y="47625"/>
                </a:cubicBezTo>
                <a:cubicBezTo>
                  <a:pt x="51435" y="81915"/>
                  <a:pt x="20955" y="147320"/>
                  <a:pt x="0" y="171450"/>
                </a:cubicBezTo>
              </a:path>
            </a:pathLst>
          </a:custGeom>
          <a:noFill/>
          <a:ln w="190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Forma livre 11"/>
          <p:cNvSpPr/>
          <p:nvPr/>
        </p:nvSpPr>
        <p:spPr>
          <a:xfrm>
            <a:off x="7719060" y="3776345"/>
            <a:ext cx="98425" cy="381000"/>
          </a:xfrm>
          <a:custGeom>
            <a:avLst/>
            <a:gdLst>
              <a:gd name="connisteX0" fmla="*/ 66732 w 66732"/>
              <a:gd name="connsiteY0" fmla="*/ 0 h 419100"/>
              <a:gd name="connisteX1" fmla="*/ 57 w 66732"/>
              <a:gd name="connsiteY1" fmla="*/ 190500 h 419100"/>
              <a:gd name="connisteX2" fmla="*/ 57207 w 66732"/>
              <a:gd name="connsiteY2" fmla="*/ 419100 h 419100"/>
            </a:gdLst>
            <a:ahLst/>
            <a:cxnLst>
              <a:cxn ang="0">
                <a:pos x="connisteX0" y="connsiteY0"/>
              </a:cxn>
              <a:cxn ang="0">
                <a:pos x="connisteX1" y="connsiteY1"/>
              </a:cxn>
              <a:cxn ang="0">
                <a:pos x="connisteX2" y="connsiteY2"/>
              </a:cxn>
            </a:cxnLst>
            <a:rect l="l" t="t" r="r" b="b"/>
            <a:pathLst>
              <a:path w="66732" h="419100">
                <a:moveTo>
                  <a:pt x="66732" y="0"/>
                </a:moveTo>
                <a:cubicBezTo>
                  <a:pt x="52127" y="33655"/>
                  <a:pt x="1962" y="106680"/>
                  <a:pt x="57" y="190500"/>
                </a:cubicBezTo>
                <a:cubicBezTo>
                  <a:pt x="-1848" y="274320"/>
                  <a:pt x="44507" y="377190"/>
                  <a:pt x="57207" y="419100"/>
                </a:cubicBezTo>
              </a:path>
            </a:pathLst>
          </a:custGeom>
          <a:noFill/>
          <a:ln w="190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7031990" y="3552190"/>
                <a:ext cx="722630" cy="3556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𝜇</m:t>
                          </m:r>
                          <m:r>
                            <a:rPr lang="en-US" altLang="pt-BR" i="1">
                              <a:latin typeface="Cambria Math" panose="02040503050406030204" pitchFamily="18" charset="0"/>
                              <a:cs typeface="Cambria Math" panose="02040503050406030204" pitchFamily="18" charset="0"/>
                            </a:rPr>
                            <m:t>1</m:t>
                          </m:r>
                        </m:sub>
                      </m:sSub>
                    </m:oMath>
                  </m:oMathPara>
                </a14:m>
                <a:endParaRPr lang="pt-BR" altLang="en-US"/>
              </a:p>
            </p:txBody>
          </p:sp>
        </mc:Choice>
        <mc:Fallback>
          <p:sp>
            <p:nvSpPr>
              <p:cNvPr id="13" name="Caixa de Texto 12"/>
              <p:cNvSpPr txBox="1">
                <a:spLocks noRot="1" noChangeAspect="1" noMove="1" noResize="1" noEditPoints="1" noAdjustHandles="1" noChangeArrowheads="1" noChangeShapeType="1" noTextEdit="1"/>
              </p:cNvSpPr>
              <p:nvPr/>
            </p:nvSpPr>
            <p:spPr>
              <a:xfrm>
                <a:off x="7031990" y="3552190"/>
                <a:ext cx="722630" cy="355600"/>
              </a:xfrm>
              <a:prstGeom prst="rect">
                <a:avLst/>
              </a:prstGeom>
              <a:blipFill rotWithShape="1">
                <a:blip r:embed="rId1"/>
                <a:stretch>
                  <a:fillRect/>
                </a:stretch>
              </a:blipFill>
            </p:spPr>
            <p:txBody>
              <a:bodyPr/>
              <a:lstStyle/>
              <a:p>
                <a:r>
                  <a:rPr lang="pt-BR" altLang="en-US">
                    <a:noFill/>
                  </a:rPr>
                  <a:t> </a:t>
                </a:r>
              </a:p>
            </p:txBody>
          </p:sp>
        </mc:Fallback>
      </mc:AlternateContent>
      <p:sp>
        <p:nvSpPr>
          <p:cNvPr id="14" name="Triângulo isósceles 13"/>
          <p:cNvSpPr/>
          <p:nvPr/>
        </p:nvSpPr>
        <p:spPr>
          <a:xfrm rot="5400000">
            <a:off x="10579735" y="3212465"/>
            <a:ext cx="655320" cy="575945"/>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9" name="Conector Reto 49"/>
          <p:cNvCxnSpPr/>
          <p:nvPr/>
        </p:nvCxnSpPr>
        <p:spPr>
          <a:xfrm>
            <a:off x="11179910" y="3501507"/>
            <a:ext cx="432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8" name="Elipse 27"/>
          <p:cNvSpPr/>
          <p:nvPr/>
        </p:nvSpPr>
        <p:spPr>
          <a:xfrm>
            <a:off x="11172190" y="3396615"/>
            <a:ext cx="160020" cy="19177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 name="CaixaDeTexto 9"/>
          <p:cNvSpPr txBox="1"/>
          <p:nvPr/>
        </p:nvSpPr>
        <p:spPr>
          <a:xfrm>
            <a:off x="11277190" y="3039926"/>
            <a:ext cx="510076" cy="461665"/>
          </a:xfrm>
          <a:prstGeom prst="rect">
            <a:avLst/>
          </a:prstGeom>
          <a:noFill/>
          <a:ln w="25400">
            <a:noFill/>
          </a:ln>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Tree>
  </p:cSld>
  <p:clrMapOvr>
    <a:masterClrMapping/>
  </p:clrMapOvr>
</p:sld>
</file>

<file path=ppt/slides/slide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452755" y="48577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Essa amplificação pode ser reduzida pela utilização de transistor cascode. Também pode ser utilizada a configuração Coletor Comum + Base Comum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2866459" y="64666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28499" y="3382499"/>
            <a:ext cx="2524712" cy="748570"/>
            <a:chOff x="7869737" y="2524505"/>
            <a:chExt cx="2524712"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7869737" y="2540875"/>
              <a:ext cx="126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811755" y="38907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8" name="Conector Reto 49"/>
          <p:cNvCxnSpPr/>
          <p:nvPr/>
        </p:nvCxnSpPr>
        <p:spPr>
          <a:xfrm>
            <a:off x="2058135" y="50134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728384" y="203418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937305" y="2275483"/>
            <a:ext cx="1697557" cy="3652457"/>
            <a:chOff x="14105" y="2014"/>
            <a:chExt cx="2673" cy="5752"/>
          </a:xfrm>
        </p:grpSpPr>
        <p:sp>
          <p:nvSpPr>
            <p:cNvPr id="57"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a:off x="13378" y="4341"/>
              <a:ext cx="2809" cy="1179"/>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5400000" flipH="1">
              <a:off x="14328" y="3051"/>
              <a:ext cx="2007" cy="37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848835" y="352690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2159100" y="530300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3054386" y="50105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2853472" y="5380678"/>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8" name="Group 94"/>
          <p:cNvGrpSpPr/>
          <p:nvPr/>
        </p:nvGrpSpPr>
        <p:grpSpPr>
          <a:xfrm rot="16200000">
            <a:off x="974869" y="357221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1" name="Caixa de Texto 23"/>
          <p:cNvSpPr txBox="1"/>
          <p:nvPr/>
        </p:nvSpPr>
        <p:spPr>
          <a:xfrm>
            <a:off x="817245" y="420116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R1</a:t>
            </a:r>
            <a:endParaRPr lang="pt-BR" altLang="en-US" sz="2800" baseline="-25000" dirty="0">
              <a:latin typeface="Comic Sans MS" panose="030F0702030302020204" pitchFamily="66" charset="0"/>
              <a:cs typeface="Comic Sans MS" panose="030F0702030302020204" pitchFamily="66" charset="0"/>
            </a:endParaRPr>
          </a:p>
        </p:txBody>
      </p:sp>
      <p:cxnSp>
        <p:nvCxnSpPr>
          <p:cNvPr id="93" name="Conector Reto 21"/>
          <p:cNvCxnSpPr/>
          <p:nvPr/>
        </p:nvCxnSpPr>
        <p:spPr>
          <a:xfrm rot="5400000">
            <a:off x="4336415" y="440944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4" name="Conector Reto 37"/>
          <p:cNvCxnSpPr/>
          <p:nvPr/>
        </p:nvCxnSpPr>
        <p:spPr>
          <a:xfrm>
            <a:off x="4406334" y="55636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28"/>
          <p:cNvSpPr txBox="1"/>
          <p:nvPr/>
        </p:nvSpPr>
        <p:spPr>
          <a:xfrm>
            <a:off x="267381" y="369141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7" name="Grupo 6"/>
          <p:cNvGrpSpPr/>
          <p:nvPr/>
        </p:nvGrpSpPr>
        <p:grpSpPr>
          <a:xfrm rot="16200000">
            <a:off x="3887964" y="4745520"/>
            <a:ext cx="1381894" cy="255373"/>
            <a:chOff x="4112743" y="3509451"/>
            <a:chExt cx="1381894" cy="255373"/>
          </a:xfrm>
        </p:grpSpPr>
        <p:cxnSp>
          <p:nvCxnSpPr>
            <p:cNvPr id="8" name="Conector Reto 7"/>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10" name="CaixaDeTexto 25"/>
          <p:cNvSpPr txBox="1"/>
          <p:nvPr/>
        </p:nvSpPr>
        <p:spPr>
          <a:xfrm>
            <a:off x="4706894" y="4546408"/>
            <a:ext cx="586105" cy="46037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eq</a:t>
            </a:r>
            <a:endParaRPr lang="pt-BR" sz="2400" dirty="0">
              <a:latin typeface="Comic Sans MS" panose="030F0702030302020204" pitchFamily="66" charset="0"/>
            </a:endParaRPr>
          </a:p>
        </p:txBody>
      </p:sp>
      <p:grpSp>
        <p:nvGrpSpPr>
          <p:cNvPr id="182" name="Grupo 72"/>
          <p:cNvGrpSpPr/>
          <p:nvPr/>
        </p:nvGrpSpPr>
        <p:grpSpPr>
          <a:xfrm rot="0">
            <a:off x="1379855" y="3623723"/>
            <a:ext cx="432000" cy="70539"/>
            <a:chOff x="3114" y="6969"/>
            <a:chExt cx="656" cy="109"/>
          </a:xfrm>
        </p:grpSpPr>
        <p:cxnSp>
          <p:nvCxnSpPr>
            <p:cNvPr id="183" name="Conector Reto 69"/>
            <p:cNvCxnSpPr/>
            <p:nvPr/>
          </p:nvCxnSpPr>
          <p:spPr>
            <a:xfrm flipV="1">
              <a:off x="3114" y="7078"/>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grpSp>
      <p:sp>
        <p:nvSpPr>
          <p:cNvPr id="11" name="Forma livre 10"/>
          <p:cNvSpPr/>
          <p:nvPr/>
        </p:nvSpPr>
        <p:spPr>
          <a:xfrm>
            <a:off x="1617980" y="3235325"/>
            <a:ext cx="409575" cy="388620"/>
          </a:xfrm>
          <a:custGeom>
            <a:avLst/>
            <a:gdLst>
              <a:gd name="connisteX0" fmla="*/ 409575 w 409575"/>
              <a:gd name="connsiteY0" fmla="*/ 0 h 171450"/>
              <a:gd name="connisteX1" fmla="*/ 133350 w 409575"/>
              <a:gd name="connsiteY1" fmla="*/ 47625 h 171450"/>
              <a:gd name="connisteX2" fmla="*/ 0 w 409575"/>
              <a:gd name="connsiteY2" fmla="*/ 171450 h 171450"/>
            </a:gdLst>
            <a:ahLst/>
            <a:cxnLst>
              <a:cxn ang="0">
                <a:pos x="connisteX0" y="connsiteY0"/>
              </a:cxn>
              <a:cxn ang="0">
                <a:pos x="connisteX1" y="connsiteY1"/>
              </a:cxn>
              <a:cxn ang="0">
                <a:pos x="connisteX2" y="connsiteY2"/>
              </a:cxn>
            </a:cxnLst>
            <a:rect l="l" t="t" r="r" b="b"/>
            <a:pathLst>
              <a:path w="409575" h="171450">
                <a:moveTo>
                  <a:pt x="409575" y="0"/>
                </a:moveTo>
                <a:cubicBezTo>
                  <a:pt x="356870" y="6985"/>
                  <a:pt x="215265" y="13335"/>
                  <a:pt x="133350" y="47625"/>
                </a:cubicBezTo>
                <a:cubicBezTo>
                  <a:pt x="51435" y="81915"/>
                  <a:pt x="20955" y="147320"/>
                  <a:pt x="0" y="171450"/>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Forma livre 11"/>
          <p:cNvSpPr/>
          <p:nvPr/>
        </p:nvSpPr>
        <p:spPr>
          <a:xfrm>
            <a:off x="1511300" y="3689350"/>
            <a:ext cx="76200" cy="463550"/>
          </a:xfrm>
          <a:custGeom>
            <a:avLst/>
            <a:gdLst>
              <a:gd name="connisteX0" fmla="*/ 66732 w 66732"/>
              <a:gd name="connsiteY0" fmla="*/ 0 h 419100"/>
              <a:gd name="connisteX1" fmla="*/ 57 w 66732"/>
              <a:gd name="connsiteY1" fmla="*/ 190500 h 419100"/>
              <a:gd name="connisteX2" fmla="*/ 57207 w 66732"/>
              <a:gd name="connsiteY2" fmla="*/ 419100 h 419100"/>
            </a:gdLst>
            <a:ahLst/>
            <a:cxnLst>
              <a:cxn ang="0">
                <a:pos x="connisteX0" y="connsiteY0"/>
              </a:cxn>
              <a:cxn ang="0">
                <a:pos x="connisteX1" y="connsiteY1"/>
              </a:cxn>
              <a:cxn ang="0">
                <a:pos x="connisteX2" y="connsiteY2"/>
              </a:cxn>
            </a:cxnLst>
            <a:rect l="l" t="t" r="r" b="b"/>
            <a:pathLst>
              <a:path w="66732" h="419100">
                <a:moveTo>
                  <a:pt x="66732" y="0"/>
                </a:moveTo>
                <a:cubicBezTo>
                  <a:pt x="52127" y="33655"/>
                  <a:pt x="1962" y="106680"/>
                  <a:pt x="57" y="190500"/>
                </a:cubicBezTo>
                <a:cubicBezTo>
                  <a:pt x="-1848" y="274320"/>
                  <a:pt x="44507" y="377190"/>
                  <a:pt x="57207" y="419100"/>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CaixaDeTexto 14"/>
          <p:cNvSpPr txBox="1"/>
          <p:nvPr/>
        </p:nvSpPr>
        <p:spPr>
          <a:xfrm>
            <a:off x="5677535" y="1884680"/>
            <a:ext cx="6394450" cy="446151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rPr>
              <a:t>Veja que agora não ha mais o efeito Miller em </a:t>
            </a:r>
            <a:r>
              <a:rPr lang="pt-BR" sz="2400" b="1" dirty="0" smtClean="0">
                <a:latin typeface="Comic Sans MS" panose="030F0702030302020204" pitchFamily="66" charset="0"/>
                <a:sym typeface="+mn-ea"/>
              </a:rPr>
              <a:t>C</a:t>
            </a:r>
            <a:r>
              <a:rPr lang="pt-BR" sz="2400" b="1" baseline="-25000" dirty="0" smtClean="0">
                <a:latin typeface="Symbol" panose="05050102010706020507" charset="0"/>
                <a:cs typeface="Symbol" panose="05050102010706020507" charset="0"/>
                <a:sym typeface="+mn-ea"/>
              </a:rPr>
              <a:t>m</a:t>
            </a:r>
            <a:r>
              <a:rPr lang="pt-BR" sz="2400" b="1" baseline="-25000" dirty="0" smtClean="0">
                <a:latin typeface="Comic Sans MS" panose="030F0702030302020204" pitchFamily="66" charset="0"/>
                <a:sym typeface="+mn-ea"/>
              </a:rPr>
              <a:t>1</a:t>
            </a:r>
            <a:r>
              <a:rPr lang="pt-BR" sz="2400" b="1" dirty="0" smtClean="0">
                <a:latin typeface="Comic Sans MS" panose="030F0702030302020204" pitchFamily="66" charset="0"/>
                <a:sym typeface="+mn-ea"/>
              </a:rPr>
              <a:t>, Com isso a banda do circuito é aumentada. </a:t>
            </a:r>
            <a:endParaRPr lang="pt-BR" sz="2400" b="1" dirty="0" smtClean="0">
              <a:latin typeface="Comic Sans MS" panose="030F0702030302020204" pitchFamily="66" charset="0"/>
              <a:sym typeface="+mn-ea"/>
            </a:endParaRPr>
          </a:p>
          <a:p>
            <a:pPr algn="l" fontAlgn="auto">
              <a:spcAft>
                <a:spcPts val="600"/>
              </a:spcAft>
            </a:pPr>
            <a:r>
              <a:rPr lang="pt-BR" sz="2400" b="1" dirty="0" smtClean="0">
                <a:latin typeface="Comic Sans MS" panose="030F0702030302020204" pitchFamily="66" charset="0"/>
                <a:sym typeface="+mn-ea"/>
              </a:rPr>
              <a:t>Duas desvantagens surgem aqui</a:t>
            </a:r>
            <a:endParaRPr lang="pt-BR" sz="2400" b="1" dirty="0" smtClean="0">
              <a:latin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sym typeface="+mn-ea"/>
              </a:rPr>
              <a:t>Redução do ganho e do CMRR</a:t>
            </a:r>
            <a:endParaRPr lang="pt-BR" sz="2400" b="1" dirty="0" smtClean="0">
              <a:latin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sym typeface="+mn-ea"/>
              </a:rPr>
              <a:t>desbalanceamento dos lados do par diferencial</a:t>
            </a:r>
            <a:endParaRPr lang="pt-BR" sz="2400" b="1" dirty="0" smtClean="0">
              <a:latin typeface="Comic Sans MS" panose="030F0702030302020204" pitchFamily="66" charset="0"/>
              <a:sym typeface="+mn-ea"/>
            </a:endParaRPr>
          </a:p>
          <a:p>
            <a:pPr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rPr>
              <a:t>Nesta configuração o transistor Q1 esta como um coletor comum e sua saida é aplicada ao emissor de Q2, que esta numa configuração base comum</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 name="Caixa de Texto 12"/>
              <p:cNvSpPr txBox="1"/>
              <p:nvPr/>
            </p:nvSpPr>
            <p:spPr>
              <a:xfrm>
                <a:off x="788035" y="3516630"/>
                <a:ext cx="722630" cy="3556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𝜇</m:t>
                          </m:r>
                          <m:r>
                            <a:rPr lang="en-US" altLang="pt-BR" i="1">
                              <a:latin typeface="Cambria Math" panose="02040503050406030204" pitchFamily="18" charset="0"/>
                              <a:cs typeface="Cambria Math" panose="02040503050406030204" pitchFamily="18" charset="0"/>
                            </a:rPr>
                            <m:t>1</m:t>
                          </m:r>
                        </m:sub>
                      </m:sSub>
                    </m:oMath>
                  </m:oMathPara>
                </a14:m>
                <a:endParaRPr lang="pt-BR" altLang="en-US"/>
              </a:p>
            </p:txBody>
          </p:sp>
        </mc:Choice>
        <mc:Fallback>
          <p:sp>
            <p:nvSpPr>
              <p:cNvPr id="13" name="Caixa de Texto 12"/>
              <p:cNvSpPr txBox="1">
                <a:spLocks noRot="1" noChangeAspect="1" noMove="1" noResize="1" noEditPoints="1" noAdjustHandles="1" noChangeArrowheads="1" noChangeShapeType="1" noTextEdit="1"/>
              </p:cNvSpPr>
              <p:nvPr/>
            </p:nvSpPr>
            <p:spPr>
              <a:xfrm>
                <a:off x="788035" y="3516630"/>
                <a:ext cx="722630" cy="355600"/>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Triângulo isósceles 2"/>
          <p:cNvSpPr/>
          <p:nvPr/>
        </p:nvSpPr>
        <p:spPr>
          <a:xfrm rot="5400000">
            <a:off x="4366260" y="3256280"/>
            <a:ext cx="655320" cy="575945"/>
          </a:xfrm>
          <a:prstGeom prst="triangl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 name="Conector Reto 49"/>
          <p:cNvCxnSpPr/>
          <p:nvPr/>
        </p:nvCxnSpPr>
        <p:spPr>
          <a:xfrm>
            <a:off x="4982310" y="3545322"/>
            <a:ext cx="432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 name="Elipse 3"/>
          <p:cNvSpPr/>
          <p:nvPr/>
        </p:nvSpPr>
        <p:spPr>
          <a:xfrm>
            <a:off x="4974590" y="3440430"/>
            <a:ext cx="160020" cy="19177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CaixaDeTexto 9"/>
          <p:cNvSpPr txBox="1"/>
          <p:nvPr/>
        </p:nvSpPr>
        <p:spPr>
          <a:xfrm>
            <a:off x="4904330" y="3055166"/>
            <a:ext cx="510076" cy="461665"/>
          </a:xfrm>
          <a:prstGeom prst="rect">
            <a:avLst/>
          </a:prstGeom>
          <a:noFill/>
          <a:ln w="25400">
            <a:noFill/>
          </a:ln>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Tree>
  </p:cSld>
  <p:clrMapOvr>
    <a:masterClrMapping/>
  </p:clrMapOvr>
</p:sld>
</file>

<file path=ppt/slides/slide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452755" y="48577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ctr" fontAlgn="auto">
              <a:spcAft>
                <a:spcPts val="600"/>
              </a:spcAft>
            </a:pPr>
            <a:r>
              <a:rPr lang="pt-BR" sz="2400" b="1" dirty="0" smtClean="0">
                <a:solidFill>
                  <a:schemeClr val="tx1"/>
                </a:solidFill>
                <a:latin typeface="Comic Sans MS" panose="030F0702030302020204" pitchFamily="66" charset="0"/>
              </a:rPr>
              <a:t>Coletor Comum + Base Comum: vamos analisar este circuito (g</a:t>
            </a:r>
            <a:r>
              <a:rPr lang="pt-BR" sz="2400" b="1" baseline="-25000" dirty="0" smtClean="0">
                <a:solidFill>
                  <a:schemeClr val="tx1"/>
                </a:solidFill>
                <a:latin typeface="Comic Sans MS" panose="030F0702030302020204" pitchFamily="66" charset="0"/>
              </a:rPr>
              <a:t>0</a:t>
            </a:r>
            <a:r>
              <a:rPr lang="pt-BR" sz="2400" b="1" dirty="0" smtClean="0">
                <a:solidFill>
                  <a:schemeClr val="tx1"/>
                </a:solidFill>
                <a:latin typeface="Comic Sans MS" panose="030F0702030302020204" pitchFamily="66" charset="0"/>
              </a:rPr>
              <a:t>s desconsiderados)</a:t>
            </a:r>
            <a:endParaRPr lang="pt-BR" sz="2400" b="1" i="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2321629" y="61555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52360" y="3320423"/>
            <a:ext cx="2700910" cy="748570"/>
            <a:chOff x="8303127" y="2524505"/>
            <a:chExt cx="2700910"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303127" y="2527225"/>
              <a:ext cx="792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24037" y="2541379"/>
              <a:ext cx="108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388845" y="345578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5" name="Conector Reto 74"/>
          <p:cNvCxnSpPr/>
          <p:nvPr/>
        </p:nvCxnSpPr>
        <p:spPr>
          <a:xfrm>
            <a:off x="1541700" y="59596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543785" y="503566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200064" y="19135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3609975" y="311150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2534920" y="275082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flipH="1">
            <a:off x="2134209" y="3842412"/>
            <a:ext cx="1674548" cy="748665"/>
            <a:chOff x="8735651" y="2524505"/>
            <a:chExt cx="1674674"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735651" y="2527308"/>
              <a:ext cx="36002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25931"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V="1">
            <a:off x="2700020" y="2884803"/>
            <a:ext cx="1274445" cy="234950"/>
            <a:chOff x="4216256" y="3524056"/>
            <a:chExt cx="1274569" cy="255373"/>
          </a:xfrm>
        </p:grpSpPr>
        <p:cxnSp>
          <p:nvCxnSpPr>
            <p:cNvPr id="66" name="Conector Reto 79"/>
            <p:cNvCxnSpPr/>
            <p:nvPr/>
          </p:nvCxnSpPr>
          <p:spPr>
            <a:xfrm flipV="1">
              <a:off x="4216256" y="365819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flipH="1">
            <a:off x="3153410" y="402590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5" name="Conector Reto 49"/>
          <p:cNvCxnSpPr/>
          <p:nvPr/>
        </p:nvCxnSpPr>
        <p:spPr>
          <a:xfrm flipH="1">
            <a:off x="2434590" y="503745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flipH="1">
            <a:off x="3448685" y="2289810"/>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1" name="Conector Reto 49"/>
          <p:cNvCxnSpPr/>
          <p:nvPr/>
        </p:nvCxnSpPr>
        <p:spPr>
          <a:xfrm>
            <a:off x="3332580" y="35370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1671420" y="525283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2492411" y="5042257"/>
            <a:ext cx="0" cy="111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2287052" y="5252408"/>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5" name="CaixaDeTexto 28"/>
          <p:cNvSpPr txBox="1"/>
          <p:nvPr/>
        </p:nvSpPr>
        <p:spPr>
          <a:xfrm>
            <a:off x="657906" y="372062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3" name="CaixaDeTexto 47"/>
          <p:cNvSpPr txBox="1"/>
          <p:nvPr/>
        </p:nvSpPr>
        <p:spPr>
          <a:xfrm flipH="1">
            <a:off x="2360930" y="3734435"/>
            <a:ext cx="59118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5"/>
          <p:cNvCxnSpPr/>
          <p:nvPr/>
        </p:nvCxnSpPr>
        <p:spPr>
          <a:xfrm flipV="1">
            <a:off x="9104031" y="35404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8910102" y="3774763"/>
            <a:ext cx="387626" cy="552342"/>
            <a:chOff x="7555792" y="2647951"/>
            <a:chExt cx="387626" cy="552342"/>
          </a:xfrm>
          <a:solidFill>
            <a:srgbClr val="00B0F0">
              <a:alpha val="97000"/>
            </a:srgbClr>
          </a:solidFill>
        </p:grpSpPr>
        <p:sp>
          <p:nvSpPr>
            <p:cNvPr id="5" name="Elipse 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9112885" y="4149090"/>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9112885" y="4149090"/>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7" name="Caixa de Texto 23"/>
          <p:cNvSpPr txBox="1"/>
          <p:nvPr/>
        </p:nvSpPr>
        <p:spPr>
          <a:xfrm>
            <a:off x="7729220" y="419544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Conector Reto 17"/>
          <p:cNvCxnSpPr/>
          <p:nvPr/>
        </p:nvCxnSpPr>
        <p:spPr>
          <a:xfrm>
            <a:off x="8375015" y="4984115"/>
            <a:ext cx="23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9"/>
          <p:cNvCxnSpPr/>
          <p:nvPr/>
        </p:nvCxnSpPr>
        <p:spPr>
          <a:xfrm flipH="1" flipV="1">
            <a:off x="6490970" y="3546475"/>
            <a:ext cx="12954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5830570" y="35896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6292850" y="433768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6494145" y="43376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6470650" y="353504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6246495" y="3630930"/>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38" name="Conector Reto 90"/>
          <p:cNvCxnSpPr/>
          <p:nvPr/>
        </p:nvCxnSpPr>
        <p:spPr>
          <a:xfrm>
            <a:off x="9622155" y="401066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CaixaDeTexto 47"/>
          <p:cNvSpPr txBox="1"/>
          <p:nvPr/>
        </p:nvSpPr>
        <p:spPr>
          <a:xfrm>
            <a:off x="10699750" y="298196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8389021" y="35404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8172786" y="407238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48" name="Group 162"/>
          <p:cNvGrpSpPr/>
          <p:nvPr/>
        </p:nvGrpSpPr>
        <p:grpSpPr>
          <a:xfrm rot="0">
            <a:off x="10489006" y="2537999"/>
            <a:ext cx="254000" cy="1223796"/>
            <a:chOff x="15542" y="5657"/>
            <a:chExt cx="357" cy="1673"/>
          </a:xfrm>
        </p:grpSpPr>
        <p:cxnSp>
          <p:nvCxnSpPr>
            <p:cNvPr id="49" name="Conector Reto 79"/>
            <p:cNvCxnSpPr/>
            <p:nvPr/>
          </p:nvCxnSpPr>
          <p:spPr>
            <a:xfrm rot="5400000" flipH="1" flipV="1">
              <a:off x="14892" y="6493"/>
              <a:ext cx="16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127"/>
          <p:cNvCxnSpPr/>
          <p:nvPr/>
        </p:nvCxnSpPr>
        <p:spPr>
          <a:xfrm rot="16200000">
            <a:off x="9445956" y="320571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7979571" y="3115716"/>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1" name="Conector Reto 114"/>
          <p:cNvCxnSpPr/>
          <p:nvPr/>
        </p:nvCxnSpPr>
        <p:spPr>
          <a:xfrm flipH="1" flipV="1">
            <a:off x="9765665" y="35464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4" name="Forma livre 33"/>
          <p:cNvSpPr/>
          <p:nvPr/>
        </p:nvSpPr>
        <p:spPr>
          <a:xfrm>
            <a:off x="7840345" y="380619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Caixa de Texto 23"/>
          <p:cNvSpPr txBox="1"/>
          <p:nvPr/>
        </p:nvSpPr>
        <p:spPr>
          <a:xfrm>
            <a:off x="7210425" y="405003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35" name="CaixaDeTexto 47"/>
          <p:cNvSpPr txBox="1"/>
          <p:nvPr/>
        </p:nvSpPr>
        <p:spPr>
          <a:xfrm>
            <a:off x="9067165" y="49517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0" name="Conector Reto 39"/>
          <p:cNvCxnSpPr/>
          <p:nvPr/>
        </p:nvCxnSpPr>
        <p:spPr>
          <a:xfrm flipV="1">
            <a:off x="10620411" y="362366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40"/>
          <p:cNvGrpSpPr/>
          <p:nvPr/>
        </p:nvGrpSpPr>
        <p:grpSpPr>
          <a:xfrm>
            <a:off x="10426482" y="3817943"/>
            <a:ext cx="387626" cy="552342"/>
            <a:chOff x="7555792" y="2647951"/>
            <a:chExt cx="387626" cy="552342"/>
          </a:xfrm>
          <a:solidFill>
            <a:srgbClr val="00B0F0">
              <a:alpha val="97000"/>
            </a:srgbClr>
          </a:solidFill>
        </p:grpSpPr>
        <p:sp>
          <p:nvSpPr>
            <p:cNvPr id="42" name="Elipse 4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6" name="Caixa de Texto 45"/>
              <p:cNvSpPr txBox="1"/>
              <p:nvPr/>
            </p:nvSpPr>
            <p:spPr>
              <a:xfrm>
                <a:off x="10756265" y="4026535"/>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10756265" y="4026535"/>
                <a:ext cx="105600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47" name="CaixaDeTexto 47"/>
          <p:cNvSpPr txBox="1"/>
          <p:nvPr/>
        </p:nvSpPr>
        <p:spPr>
          <a:xfrm>
            <a:off x="9947275" y="32537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50"/>
          <p:cNvCxnSpPr/>
          <p:nvPr/>
        </p:nvCxnSpPr>
        <p:spPr>
          <a:xfrm rot="16200000">
            <a:off x="10358426" y="2249431"/>
            <a:ext cx="0" cy="5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3" name="Conector Reto 114"/>
          <p:cNvCxnSpPr/>
          <p:nvPr/>
        </p:nvCxnSpPr>
        <p:spPr>
          <a:xfrm flipH="1" flipV="1">
            <a:off x="10070465" y="254000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4" name="Conector Reto 90"/>
          <p:cNvCxnSpPr/>
          <p:nvPr/>
        </p:nvCxnSpPr>
        <p:spPr>
          <a:xfrm>
            <a:off x="9926320" y="30079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10866464" y="4362533"/>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11644630" y="498411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8" name="Conector Reto 90"/>
          <p:cNvCxnSpPr/>
          <p:nvPr/>
        </p:nvCxnSpPr>
        <p:spPr>
          <a:xfrm>
            <a:off x="11500485" y="54521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Caixa de Texto 23"/>
          <p:cNvSpPr txBox="1"/>
          <p:nvPr/>
        </p:nvSpPr>
        <p:spPr>
          <a:xfrm>
            <a:off x="10626090" y="44164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92" name="Forma livre 91"/>
          <p:cNvSpPr/>
          <p:nvPr/>
        </p:nvSpPr>
        <p:spPr>
          <a:xfrm rot="5400000" flipH="1">
            <a:off x="10926445" y="473710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6" name="Caixa de Texto 23"/>
          <p:cNvSpPr txBox="1"/>
          <p:nvPr/>
        </p:nvSpPr>
        <p:spPr>
          <a:xfrm>
            <a:off x="10751185" y="522224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79" name="Seta para a direita 178"/>
          <p:cNvSpPr/>
          <p:nvPr/>
        </p:nvSpPr>
        <p:spPr>
          <a:xfrm>
            <a:off x="4555490" y="3771900"/>
            <a:ext cx="1077595" cy="55372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7" name="Conector Reto 90"/>
          <p:cNvCxnSpPr/>
          <p:nvPr/>
        </p:nvCxnSpPr>
        <p:spPr>
          <a:xfrm>
            <a:off x="10344785" y="36379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38"/>
          <p:cNvSpPr txBox="1"/>
          <p:nvPr/>
        </p:nvSpPr>
        <p:spPr>
          <a:xfrm flipH="1">
            <a:off x="4250690" y="2773680"/>
            <a:ext cx="168719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 </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theme/theme1.xml><?xml version="1.0" encoding="utf-8"?>
<a:theme xmlns:a="http://schemas.openxmlformats.org/drawingml/2006/main" name="Tema do Office">
  <a:themeElements>
    <a:clrScheme name="Escritório">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Escritório">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lang="pt-BR" altLang="en-US"/>
        </a:defPPr>
      </a:lstStyle>
      <a:style>
        <a:lnRef idx="2">
          <a:schemeClr val="accent1">
            <a:shade val="50000"/>
          </a:schemeClr>
        </a:lnRef>
        <a:fillRef idx="1">
          <a:schemeClr val="accent1"/>
        </a:fillRef>
        <a:effectRef idx="0">
          <a:schemeClr val="accent1"/>
        </a:effectRef>
        <a:fontRef idx="minor">
          <a:schemeClr val="lt1"/>
        </a:fontRef>
      </a: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ma do Office">
  <a:themeElements>
    <a:clrScheme name="Escritório">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Escritório">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374914</Words>
  <Application>WPS Presentation</Application>
  <PresentationFormat>Widescreen</PresentationFormat>
  <Paragraphs>30910</Paragraphs>
  <Slides>1158</Slides>
  <Notes>0</Notes>
  <HiddenSlides>0</HiddenSlides>
  <MMClips>0</MMClips>
  <ScaleCrop>false</ScaleCrop>
  <HeadingPairs>
    <vt:vector size="8" baseType="variant">
      <vt:variant>
        <vt:lpstr>已用的字体</vt:lpstr>
      </vt:variant>
      <vt:variant>
        <vt:i4>19</vt:i4>
      </vt:variant>
      <vt:variant>
        <vt:lpstr>主题</vt:lpstr>
      </vt:variant>
      <vt:variant>
        <vt:i4>1</vt:i4>
      </vt:variant>
      <vt:variant>
        <vt:lpstr>嵌入 OLE 服务器</vt:lpstr>
      </vt:variant>
      <vt:variant>
        <vt:i4>17</vt:i4>
      </vt:variant>
      <vt:variant>
        <vt:lpstr>幻灯片标题</vt:lpstr>
      </vt:variant>
      <vt:variant>
        <vt:i4>1158</vt:i4>
      </vt:variant>
    </vt:vector>
  </HeadingPairs>
  <TitlesOfParts>
    <vt:vector size="1195" baseType="lpstr">
      <vt:lpstr>Arial</vt:lpstr>
      <vt:lpstr>SimSun</vt:lpstr>
      <vt:lpstr>Wingdings</vt:lpstr>
      <vt:lpstr>Comic Sans MS</vt:lpstr>
      <vt:lpstr>Wingdings</vt:lpstr>
      <vt:lpstr>Calibri</vt:lpstr>
      <vt:lpstr>Cambria Math</vt:lpstr>
      <vt:lpstr>Microsoft YaHei</vt:lpstr>
      <vt:lpstr>Arial Unicode MS</vt:lpstr>
      <vt:lpstr>Calibri Light</vt:lpstr>
      <vt:lpstr>Cambria</vt:lpstr>
      <vt:lpstr>MS Mincho</vt:lpstr>
      <vt:lpstr>Segoe Print</vt:lpstr>
      <vt:lpstr>Symbol</vt:lpstr>
      <vt:lpstr>Times New Roman</vt:lpstr>
      <vt:lpstr>Symbol</vt:lpstr>
      <vt:lpstr>Marlett</vt:lpstr>
      <vt:lpstr>Century Schoolbook</vt:lpstr>
      <vt:lpstr>Broadway</vt:lpstr>
      <vt:lpstr>Tema do Office</vt:lpstr>
      <vt:lpstr>Word.Picture.8</vt:lpstr>
      <vt:lpstr>Photoshop.Image.6</vt:lpstr>
      <vt:lpstr>Word.Picture.8</vt:lpstr>
      <vt:lpstr>Word.Picture.6</vt:lpstr>
      <vt:lpstr>Word.Picture.6</vt:lpstr>
      <vt:lpstr>Word.Picture.8</vt:lpstr>
      <vt:lpstr>Word.Picture.8</vt:lpstr>
      <vt:lpstr>Word.Picture.8</vt:lpstr>
      <vt:lpstr>Word.Picture.8</vt:lpstr>
      <vt:lpstr>Word.Picture.8</vt:lpstr>
      <vt:lpstr>Word.Picture.8</vt:lpstr>
      <vt:lpstr>Word.Picture.8</vt:lpstr>
      <vt:lpstr>Word.Picture.8</vt:lpstr>
      <vt:lpstr>Word.Picture.8</vt:lpstr>
      <vt:lpstr>Word.Picture.8</vt:lpstr>
      <vt:lpstr>Word.Picture.8</vt:lpstr>
      <vt:lpstr>Word.Picture.8</vt:lpstr>
      <vt:lpstr>SEL0314 Circuitos Eletrônicos II</vt:lpstr>
      <vt:lpstr>PowerPoint 演示文稿</vt:lpstr>
      <vt:lpstr>PowerPoint 演示文稿</vt:lpstr>
      <vt:lpstr>PowerPoint 演示文稿</vt:lpstr>
      <vt:lpstr>PowerPoint 演示文稿</vt:lpstr>
      <vt:lpstr>Operação do Amplificador Operacional (duas entradas e uma saída)</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Apresentação do PowerPoint</dc:title>
  <dc:creator>navarro</dc:creator>
  <cp:lastModifiedBy>Joao Navarro Soares Junior</cp:lastModifiedBy>
  <cp:revision>1350</cp:revision>
  <cp:lastPrinted>2021-05-06T17:19:00Z</cp:lastPrinted>
  <dcterms:created xsi:type="dcterms:W3CDTF">2021-04-13T12:28:00Z</dcterms:created>
  <dcterms:modified xsi:type="dcterms:W3CDTF">2023-11-09T18:20:06Z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1046-12.2.0.13266</vt:lpwstr>
  </property>
  <property fmtid="{D5CDD505-2E9C-101B-9397-08002B2CF9AE}" pid="3" name="ICV">
    <vt:lpwstr>3CF429A751EF43899CA180EE002949CE</vt:lpwstr>
  </property>
</Properties>
</file>